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7"/>
  </p:notesMasterIdLst>
  <p:sldIdLst>
    <p:sldId id="302" r:id="rId2"/>
    <p:sldId id="300" r:id="rId3"/>
    <p:sldId id="295" r:id="rId4"/>
    <p:sldId id="301" r:id="rId5"/>
    <p:sldId id="299" r:id="rId6"/>
  </p:sldIdLst>
  <p:sldSz cx="9144000" cy="6858000" type="screen4x3"/>
  <p:notesSz cx="6858000" cy="9144000"/>
  <p:defaultTextStyle>
    <a:defPPr>
      <a:defRPr lang="vi-V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>
      <p:cViewPr varScale="1">
        <p:scale>
          <a:sx n="72" d="100"/>
          <a:sy n="72" d="100"/>
        </p:scale>
        <p:origin x="1326" y="5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presProps" Target="presProps.xml"/><Relationship Id="rId3" Type="http://schemas.openxmlformats.org/officeDocument/2006/relationships/slide" Target="slides/slide2.xml"/><Relationship Id="rId7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tableStyles" Target="tableStyles.xml"/><Relationship Id="rId5" Type="http://schemas.openxmlformats.org/officeDocument/2006/relationships/slide" Target="slides/slide4.xml"/><Relationship Id="rId10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B4FACCA-8310-4376-96EA-5C0B480873D0}" type="datetimeFigureOut">
              <a:rPr lang="vi-VN" smtClean="0"/>
              <a:pPr/>
              <a:t>24/10/2021</a:t>
            </a:fld>
            <a:endParaRPr lang="vi-VN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vi-VN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85469CE-C26C-42DA-A781-15D7FA956241}" type="slidenum">
              <a:rPr lang="vi-VN" smtClean="0"/>
              <a:pPr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61030664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vi-V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85469CE-C26C-42DA-A781-15D7FA956241}" type="slidenum">
              <a:rPr lang="vi-VN" smtClean="0"/>
              <a:pPr/>
              <a:t>1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11280148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8C0742-380D-4B88-AF36-18F099BCDA12}" type="datetimeFigureOut">
              <a:rPr lang="vi-VN" smtClean="0"/>
              <a:pPr/>
              <a:t>24/10/2021</a:t>
            </a:fld>
            <a:endParaRPr lang="vi-V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BE7CFCC-7180-427D-B5BE-45BF580B92ED}" type="slidenum">
              <a:rPr lang="vi-VN" smtClean="0"/>
              <a:pPr/>
              <a:t>‹#›</a:t>
            </a:fld>
            <a:endParaRPr lang="vi-VN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8C0742-380D-4B88-AF36-18F099BCDA12}" type="datetimeFigureOut">
              <a:rPr lang="vi-VN" smtClean="0"/>
              <a:pPr/>
              <a:t>24/10/2021</a:t>
            </a:fld>
            <a:endParaRPr lang="vi-V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BE7CFCC-7180-427D-B5BE-45BF580B92ED}" type="slidenum">
              <a:rPr lang="vi-VN" smtClean="0"/>
              <a:pPr/>
              <a:t>‹#›</a:t>
            </a:fld>
            <a:endParaRPr lang="vi-VN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8C0742-380D-4B88-AF36-18F099BCDA12}" type="datetimeFigureOut">
              <a:rPr lang="vi-VN" smtClean="0"/>
              <a:pPr/>
              <a:t>24/10/2021</a:t>
            </a:fld>
            <a:endParaRPr lang="vi-V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BE7CFCC-7180-427D-B5BE-45BF580B92ED}" type="slidenum">
              <a:rPr lang="vi-VN" smtClean="0"/>
              <a:pPr/>
              <a:t>‹#›</a:t>
            </a:fld>
            <a:endParaRPr lang="vi-VN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935DF44-B078-49F1-B29C-41898983C28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8C0742-380D-4B88-AF36-18F099BCDA12}" type="datetimeFigureOut">
              <a:rPr lang="vi-VN" smtClean="0"/>
              <a:pPr/>
              <a:t>24/10/2021</a:t>
            </a:fld>
            <a:endParaRPr lang="vi-V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BE7CFCC-7180-427D-B5BE-45BF580B92ED}" type="slidenum">
              <a:rPr lang="vi-VN" smtClean="0"/>
              <a:pPr/>
              <a:t>‹#›</a:t>
            </a:fld>
            <a:endParaRPr lang="vi-VN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8C0742-380D-4B88-AF36-18F099BCDA12}" type="datetimeFigureOut">
              <a:rPr lang="vi-VN" smtClean="0"/>
              <a:pPr/>
              <a:t>24/10/2021</a:t>
            </a:fld>
            <a:endParaRPr lang="vi-V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BE7CFCC-7180-427D-B5BE-45BF580B92ED}" type="slidenum">
              <a:rPr lang="vi-VN" smtClean="0"/>
              <a:pPr/>
              <a:t>‹#›</a:t>
            </a:fld>
            <a:endParaRPr lang="vi-VN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8C0742-380D-4B88-AF36-18F099BCDA12}" type="datetimeFigureOut">
              <a:rPr lang="vi-VN" smtClean="0"/>
              <a:pPr/>
              <a:t>24/10/2021</a:t>
            </a:fld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BE7CFCC-7180-427D-B5BE-45BF580B92ED}" type="slidenum">
              <a:rPr lang="vi-VN" smtClean="0"/>
              <a:pPr/>
              <a:t>‹#›</a:t>
            </a:fld>
            <a:endParaRPr lang="vi-VN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8C0742-380D-4B88-AF36-18F099BCDA12}" type="datetimeFigureOut">
              <a:rPr lang="vi-VN" smtClean="0"/>
              <a:pPr/>
              <a:t>24/10/2021</a:t>
            </a:fld>
            <a:endParaRPr lang="vi-VN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BE7CFCC-7180-427D-B5BE-45BF580B92ED}" type="slidenum">
              <a:rPr lang="vi-VN" smtClean="0"/>
              <a:pPr/>
              <a:t>‹#›</a:t>
            </a:fld>
            <a:endParaRPr lang="vi-VN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8C0742-380D-4B88-AF36-18F099BCDA12}" type="datetimeFigureOut">
              <a:rPr lang="vi-VN" smtClean="0"/>
              <a:pPr/>
              <a:t>24/10/2021</a:t>
            </a:fld>
            <a:endParaRPr lang="vi-VN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BE7CFCC-7180-427D-B5BE-45BF580B92ED}" type="slidenum">
              <a:rPr lang="vi-VN" smtClean="0"/>
              <a:pPr/>
              <a:t>‹#›</a:t>
            </a:fld>
            <a:endParaRPr lang="vi-VN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8C0742-380D-4B88-AF36-18F099BCDA12}" type="datetimeFigureOut">
              <a:rPr lang="vi-VN" smtClean="0"/>
              <a:pPr/>
              <a:t>24/10/2021</a:t>
            </a:fld>
            <a:endParaRPr lang="vi-VN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BE7CFCC-7180-427D-B5BE-45BF580B92ED}" type="slidenum">
              <a:rPr lang="vi-VN" smtClean="0"/>
              <a:pPr/>
              <a:t>‹#›</a:t>
            </a:fld>
            <a:endParaRPr lang="vi-VN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8C0742-380D-4B88-AF36-18F099BCDA12}" type="datetimeFigureOut">
              <a:rPr lang="vi-VN" smtClean="0"/>
              <a:pPr/>
              <a:t>24/10/2021</a:t>
            </a:fld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BE7CFCC-7180-427D-B5BE-45BF580B92ED}" type="slidenum">
              <a:rPr lang="vi-VN" smtClean="0"/>
              <a:pPr/>
              <a:t>‹#›</a:t>
            </a:fld>
            <a:endParaRPr lang="vi-VN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vi-V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8C0742-380D-4B88-AF36-18F099BCDA12}" type="datetimeFigureOut">
              <a:rPr lang="vi-VN" smtClean="0"/>
              <a:pPr/>
              <a:t>24/10/2021</a:t>
            </a:fld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BE7CFCC-7180-427D-B5BE-45BF580B92ED}" type="slidenum">
              <a:rPr lang="vi-VN" smtClean="0"/>
              <a:pPr/>
              <a:t>‹#›</a:t>
            </a:fld>
            <a:endParaRPr lang="vi-VN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58C0742-380D-4B88-AF36-18F099BCDA12}" type="datetimeFigureOut">
              <a:rPr lang="vi-VN" smtClean="0"/>
              <a:pPr/>
              <a:t>24/10/2021</a:t>
            </a:fld>
            <a:endParaRPr lang="vi-V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vi-V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BE7CFCC-7180-427D-B5BE-45BF580B92ED}" type="slidenum">
              <a:rPr lang="vi-VN" smtClean="0"/>
              <a:pPr/>
              <a:t>‹#›</a:t>
            </a:fld>
            <a:endParaRPr lang="vi-VN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5.gi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gif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file:///C:\Users\Admin\Desktop\nhac%20ca%20vang%20(1).mp3" TargetMode="External"/><Relationship Id="rId1" Type="http://schemas.openxmlformats.org/officeDocument/2006/relationships/audio" Target="file:///E:\trong.wav" TargetMode="Externa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.gif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gif"/><Relationship Id="rId3" Type="http://schemas.openxmlformats.org/officeDocument/2006/relationships/image" Target="../media/image1.png"/><Relationship Id="rId7" Type="http://schemas.openxmlformats.org/officeDocument/2006/relationships/image" Target="../media/image8.png"/><Relationship Id="rId2" Type="http://schemas.openxmlformats.org/officeDocument/2006/relationships/slideLayout" Target="../slideLayouts/slideLayout12.xml"/><Relationship Id="rId1" Type="http://schemas.openxmlformats.org/officeDocument/2006/relationships/audio" Target="file:///C:\Users\Admin\Desktop\nhac%20ca%20vang%20(1).mp3" TargetMode="Externa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Relationship Id="rId9" Type="http://schemas.openxmlformats.org/officeDocument/2006/relationships/image" Target="../media/image9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 rot="10800000">
            <a:off x="1143001" y="857250"/>
            <a:ext cx="1493044" cy="1700213"/>
            <a:chOff x="4176" y="878"/>
            <a:chExt cx="1254" cy="1422"/>
          </a:xfrm>
        </p:grpSpPr>
        <p:sp>
          <p:nvSpPr>
            <p:cNvPr id="2830" name="Freeform 5"/>
            <p:cNvSpPr>
              <a:spLocks/>
            </p:cNvSpPr>
            <p:nvPr/>
          </p:nvSpPr>
          <p:spPr bwMode="auto">
            <a:xfrm>
              <a:off x="5149" y="1189"/>
              <a:ext cx="54" cy="149"/>
            </a:xfrm>
            <a:custGeom>
              <a:avLst/>
              <a:gdLst>
                <a:gd name="T0" fmla="*/ 42 w 54"/>
                <a:gd name="T1" fmla="*/ 149 h 149"/>
                <a:gd name="T2" fmla="*/ 42 w 54"/>
                <a:gd name="T3" fmla="*/ 149 h 149"/>
                <a:gd name="T4" fmla="*/ 42 w 54"/>
                <a:gd name="T5" fmla="*/ 143 h 149"/>
                <a:gd name="T6" fmla="*/ 42 w 54"/>
                <a:gd name="T7" fmla="*/ 143 h 149"/>
                <a:gd name="T8" fmla="*/ 42 w 54"/>
                <a:gd name="T9" fmla="*/ 143 h 149"/>
                <a:gd name="T10" fmla="*/ 48 w 54"/>
                <a:gd name="T11" fmla="*/ 119 h 149"/>
                <a:gd name="T12" fmla="*/ 48 w 54"/>
                <a:gd name="T13" fmla="*/ 96 h 149"/>
                <a:gd name="T14" fmla="*/ 48 w 54"/>
                <a:gd name="T15" fmla="*/ 78 h 149"/>
                <a:gd name="T16" fmla="*/ 36 w 54"/>
                <a:gd name="T17" fmla="*/ 60 h 149"/>
                <a:gd name="T18" fmla="*/ 30 w 54"/>
                <a:gd name="T19" fmla="*/ 42 h 149"/>
                <a:gd name="T20" fmla="*/ 18 w 54"/>
                <a:gd name="T21" fmla="*/ 24 h 149"/>
                <a:gd name="T22" fmla="*/ 6 w 54"/>
                <a:gd name="T23" fmla="*/ 12 h 149"/>
                <a:gd name="T24" fmla="*/ 0 w 54"/>
                <a:gd name="T25" fmla="*/ 0 h 149"/>
                <a:gd name="T26" fmla="*/ 12 w 54"/>
                <a:gd name="T27" fmla="*/ 6 h 149"/>
                <a:gd name="T28" fmla="*/ 24 w 54"/>
                <a:gd name="T29" fmla="*/ 18 h 149"/>
                <a:gd name="T30" fmla="*/ 36 w 54"/>
                <a:gd name="T31" fmla="*/ 36 h 149"/>
                <a:gd name="T32" fmla="*/ 48 w 54"/>
                <a:gd name="T33" fmla="*/ 60 h 149"/>
                <a:gd name="T34" fmla="*/ 54 w 54"/>
                <a:gd name="T35" fmla="*/ 84 h 149"/>
                <a:gd name="T36" fmla="*/ 54 w 54"/>
                <a:gd name="T37" fmla="*/ 107 h 149"/>
                <a:gd name="T38" fmla="*/ 54 w 54"/>
                <a:gd name="T39" fmla="*/ 131 h 149"/>
                <a:gd name="T40" fmla="*/ 42 w 54"/>
                <a:gd name="T41" fmla="*/ 149 h 14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49"/>
                <a:gd name="T65" fmla="*/ 54 w 54"/>
                <a:gd name="T66" fmla="*/ 149 h 14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49">
                  <a:moveTo>
                    <a:pt x="42" y="149"/>
                  </a:moveTo>
                  <a:lnTo>
                    <a:pt x="42" y="149"/>
                  </a:lnTo>
                  <a:lnTo>
                    <a:pt x="42" y="143"/>
                  </a:lnTo>
                  <a:lnTo>
                    <a:pt x="48" y="119"/>
                  </a:lnTo>
                  <a:lnTo>
                    <a:pt x="48" y="96"/>
                  </a:lnTo>
                  <a:lnTo>
                    <a:pt x="48" y="78"/>
                  </a:lnTo>
                  <a:lnTo>
                    <a:pt x="36" y="60"/>
                  </a:lnTo>
                  <a:lnTo>
                    <a:pt x="30" y="42"/>
                  </a:lnTo>
                  <a:lnTo>
                    <a:pt x="18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12" y="6"/>
                  </a:lnTo>
                  <a:lnTo>
                    <a:pt x="24" y="18"/>
                  </a:lnTo>
                  <a:lnTo>
                    <a:pt x="36" y="36"/>
                  </a:lnTo>
                  <a:lnTo>
                    <a:pt x="48" y="60"/>
                  </a:lnTo>
                  <a:lnTo>
                    <a:pt x="54" y="84"/>
                  </a:lnTo>
                  <a:lnTo>
                    <a:pt x="54" y="107"/>
                  </a:lnTo>
                  <a:lnTo>
                    <a:pt x="54" y="131"/>
                  </a:lnTo>
                  <a:lnTo>
                    <a:pt x="42" y="14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31" name="Freeform 6"/>
            <p:cNvSpPr>
              <a:spLocks/>
            </p:cNvSpPr>
            <p:nvPr/>
          </p:nvSpPr>
          <p:spPr bwMode="auto">
            <a:xfrm>
              <a:off x="5125" y="1207"/>
              <a:ext cx="54" cy="12"/>
            </a:xfrm>
            <a:custGeom>
              <a:avLst/>
              <a:gdLst>
                <a:gd name="T0" fmla="*/ 0 w 54"/>
                <a:gd name="T1" fmla="*/ 6 h 12"/>
                <a:gd name="T2" fmla="*/ 6 w 54"/>
                <a:gd name="T3" fmla="*/ 0 h 12"/>
                <a:gd name="T4" fmla="*/ 12 w 54"/>
                <a:gd name="T5" fmla="*/ 0 h 12"/>
                <a:gd name="T6" fmla="*/ 18 w 54"/>
                <a:gd name="T7" fmla="*/ 0 h 12"/>
                <a:gd name="T8" fmla="*/ 24 w 54"/>
                <a:gd name="T9" fmla="*/ 0 h 12"/>
                <a:gd name="T10" fmla="*/ 30 w 54"/>
                <a:gd name="T11" fmla="*/ 6 h 12"/>
                <a:gd name="T12" fmla="*/ 42 w 54"/>
                <a:gd name="T13" fmla="*/ 6 h 12"/>
                <a:gd name="T14" fmla="*/ 48 w 54"/>
                <a:gd name="T15" fmla="*/ 12 h 12"/>
                <a:gd name="T16" fmla="*/ 54 w 54"/>
                <a:gd name="T17" fmla="*/ 12 h 12"/>
                <a:gd name="T18" fmla="*/ 48 w 54"/>
                <a:gd name="T19" fmla="*/ 12 h 12"/>
                <a:gd name="T20" fmla="*/ 42 w 54"/>
                <a:gd name="T21" fmla="*/ 12 h 12"/>
                <a:gd name="T22" fmla="*/ 30 w 54"/>
                <a:gd name="T23" fmla="*/ 12 h 12"/>
                <a:gd name="T24" fmla="*/ 24 w 54"/>
                <a:gd name="T25" fmla="*/ 6 h 12"/>
                <a:gd name="T26" fmla="*/ 18 w 54"/>
                <a:gd name="T27" fmla="*/ 6 h 12"/>
                <a:gd name="T28" fmla="*/ 12 w 54"/>
                <a:gd name="T29" fmla="*/ 6 h 12"/>
                <a:gd name="T30" fmla="*/ 6 w 54"/>
                <a:gd name="T31" fmla="*/ 6 h 12"/>
                <a:gd name="T32" fmla="*/ 0 w 54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12"/>
                <a:gd name="T53" fmla="*/ 54 w 5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12">
                  <a:moveTo>
                    <a:pt x="0" y="6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42" y="6"/>
                  </a:lnTo>
                  <a:lnTo>
                    <a:pt x="48" y="12"/>
                  </a:lnTo>
                  <a:lnTo>
                    <a:pt x="54" y="12"/>
                  </a:lnTo>
                  <a:lnTo>
                    <a:pt x="48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32" name="Freeform 7"/>
            <p:cNvSpPr>
              <a:spLocks/>
            </p:cNvSpPr>
            <p:nvPr/>
          </p:nvSpPr>
          <p:spPr bwMode="auto">
            <a:xfrm>
              <a:off x="5125" y="1219"/>
              <a:ext cx="60" cy="12"/>
            </a:xfrm>
            <a:custGeom>
              <a:avLst/>
              <a:gdLst>
                <a:gd name="T0" fmla="*/ 0 w 60"/>
                <a:gd name="T1" fmla="*/ 0 h 12"/>
                <a:gd name="T2" fmla="*/ 6 w 60"/>
                <a:gd name="T3" fmla="*/ 0 h 12"/>
                <a:gd name="T4" fmla="*/ 6 w 60"/>
                <a:gd name="T5" fmla="*/ 0 h 12"/>
                <a:gd name="T6" fmla="*/ 18 w 60"/>
                <a:gd name="T7" fmla="*/ 0 h 12"/>
                <a:gd name="T8" fmla="*/ 24 w 60"/>
                <a:gd name="T9" fmla="*/ 0 h 12"/>
                <a:gd name="T10" fmla="*/ 36 w 60"/>
                <a:gd name="T11" fmla="*/ 6 h 12"/>
                <a:gd name="T12" fmla="*/ 48 w 60"/>
                <a:gd name="T13" fmla="*/ 6 h 12"/>
                <a:gd name="T14" fmla="*/ 54 w 60"/>
                <a:gd name="T15" fmla="*/ 12 h 12"/>
                <a:gd name="T16" fmla="*/ 60 w 60"/>
                <a:gd name="T17" fmla="*/ 12 h 12"/>
                <a:gd name="T18" fmla="*/ 54 w 60"/>
                <a:gd name="T19" fmla="*/ 12 h 12"/>
                <a:gd name="T20" fmla="*/ 48 w 60"/>
                <a:gd name="T21" fmla="*/ 12 h 12"/>
                <a:gd name="T22" fmla="*/ 36 w 60"/>
                <a:gd name="T23" fmla="*/ 12 h 12"/>
                <a:gd name="T24" fmla="*/ 30 w 60"/>
                <a:gd name="T25" fmla="*/ 6 h 12"/>
                <a:gd name="T26" fmla="*/ 18 w 60"/>
                <a:gd name="T27" fmla="*/ 6 h 12"/>
                <a:gd name="T28" fmla="*/ 12 w 60"/>
                <a:gd name="T29" fmla="*/ 6 h 12"/>
                <a:gd name="T30" fmla="*/ 6 w 60"/>
                <a:gd name="T31" fmla="*/ 0 h 12"/>
                <a:gd name="T32" fmla="*/ 0 w 60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0"/>
                <a:gd name="T52" fmla="*/ 0 h 12"/>
                <a:gd name="T53" fmla="*/ 60 w 6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0" h="12">
                  <a:moveTo>
                    <a:pt x="0" y="0"/>
                  </a:move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6" y="6"/>
                  </a:lnTo>
                  <a:lnTo>
                    <a:pt x="48" y="6"/>
                  </a:lnTo>
                  <a:lnTo>
                    <a:pt x="54" y="12"/>
                  </a:lnTo>
                  <a:lnTo>
                    <a:pt x="60" y="12"/>
                  </a:lnTo>
                  <a:lnTo>
                    <a:pt x="54" y="12"/>
                  </a:lnTo>
                  <a:lnTo>
                    <a:pt x="48" y="12"/>
                  </a:lnTo>
                  <a:lnTo>
                    <a:pt x="36" y="12"/>
                  </a:lnTo>
                  <a:lnTo>
                    <a:pt x="30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33" name="Freeform 8"/>
            <p:cNvSpPr>
              <a:spLocks/>
            </p:cNvSpPr>
            <p:nvPr/>
          </p:nvSpPr>
          <p:spPr bwMode="auto">
            <a:xfrm>
              <a:off x="5131" y="1243"/>
              <a:ext cx="66" cy="12"/>
            </a:xfrm>
            <a:custGeom>
              <a:avLst/>
              <a:gdLst>
                <a:gd name="T0" fmla="*/ 0 w 66"/>
                <a:gd name="T1" fmla="*/ 0 h 12"/>
                <a:gd name="T2" fmla="*/ 6 w 66"/>
                <a:gd name="T3" fmla="*/ 0 h 12"/>
                <a:gd name="T4" fmla="*/ 12 w 66"/>
                <a:gd name="T5" fmla="*/ 0 h 12"/>
                <a:gd name="T6" fmla="*/ 18 w 66"/>
                <a:gd name="T7" fmla="*/ 0 h 12"/>
                <a:gd name="T8" fmla="*/ 30 w 66"/>
                <a:gd name="T9" fmla="*/ 0 h 12"/>
                <a:gd name="T10" fmla="*/ 42 w 66"/>
                <a:gd name="T11" fmla="*/ 6 h 12"/>
                <a:gd name="T12" fmla="*/ 54 w 66"/>
                <a:gd name="T13" fmla="*/ 6 h 12"/>
                <a:gd name="T14" fmla="*/ 60 w 66"/>
                <a:gd name="T15" fmla="*/ 6 h 12"/>
                <a:gd name="T16" fmla="*/ 66 w 66"/>
                <a:gd name="T17" fmla="*/ 12 h 12"/>
                <a:gd name="T18" fmla="*/ 60 w 66"/>
                <a:gd name="T19" fmla="*/ 12 h 12"/>
                <a:gd name="T20" fmla="*/ 54 w 66"/>
                <a:gd name="T21" fmla="*/ 12 h 12"/>
                <a:gd name="T22" fmla="*/ 42 w 66"/>
                <a:gd name="T23" fmla="*/ 12 h 12"/>
                <a:gd name="T24" fmla="*/ 30 w 66"/>
                <a:gd name="T25" fmla="*/ 12 h 12"/>
                <a:gd name="T26" fmla="*/ 18 w 66"/>
                <a:gd name="T27" fmla="*/ 6 h 12"/>
                <a:gd name="T28" fmla="*/ 12 w 66"/>
                <a:gd name="T29" fmla="*/ 6 h 12"/>
                <a:gd name="T30" fmla="*/ 6 w 66"/>
                <a:gd name="T31" fmla="*/ 6 h 12"/>
                <a:gd name="T32" fmla="*/ 0 w 66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12"/>
                <a:gd name="T53" fmla="*/ 66 w 6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12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2" y="6"/>
                  </a:lnTo>
                  <a:lnTo>
                    <a:pt x="54" y="6"/>
                  </a:lnTo>
                  <a:lnTo>
                    <a:pt x="60" y="6"/>
                  </a:lnTo>
                  <a:lnTo>
                    <a:pt x="66" y="12"/>
                  </a:lnTo>
                  <a:lnTo>
                    <a:pt x="60" y="12"/>
                  </a:lnTo>
                  <a:lnTo>
                    <a:pt x="54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34" name="Freeform 9"/>
            <p:cNvSpPr>
              <a:spLocks/>
            </p:cNvSpPr>
            <p:nvPr/>
          </p:nvSpPr>
          <p:spPr bwMode="auto">
            <a:xfrm>
              <a:off x="5143" y="1261"/>
              <a:ext cx="54" cy="6"/>
            </a:xfrm>
            <a:custGeom>
              <a:avLst/>
              <a:gdLst>
                <a:gd name="T0" fmla="*/ 0 w 54"/>
                <a:gd name="T1" fmla="*/ 0 h 6"/>
                <a:gd name="T2" fmla="*/ 0 w 54"/>
                <a:gd name="T3" fmla="*/ 0 h 6"/>
                <a:gd name="T4" fmla="*/ 6 w 54"/>
                <a:gd name="T5" fmla="*/ 0 h 6"/>
                <a:gd name="T6" fmla="*/ 18 w 54"/>
                <a:gd name="T7" fmla="*/ 0 h 6"/>
                <a:gd name="T8" fmla="*/ 24 w 54"/>
                <a:gd name="T9" fmla="*/ 0 h 6"/>
                <a:gd name="T10" fmla="*/ 36 w 54"/>
                <a:gd name="T11" fmla="*/ 0 h 6"/>
                <a:gd name="T12" fmla="*/ 42 w 54"/>
                <a:gd name="T13" fmla="*/ 0 h 6"/>
                <a:gd name="T14" fmla="*/ 54 w 54"/>
                <a:gd name="T15" fmla="*/ 6 h 6"/>
                <a:gd name="T16" fmla="*/ 54 w 54"/>
                <a:gd name="T17" fmla="*/ 6 h 6"/>
                <a:gd name="T18" fmla="*/ 54 w 54"/>
                <a:gd name="T19" fmla="*/ 6 h 6"/>
                <a:gd name="T20" fmla="*/ 42 w 54"/>
                <a:gd name="T21" fmla="*/ 6 h 6"/>
                <a:gd name="T22" fmla="*/ 36 w 54"/>
                <a:gd name="T23" fmla="*/ 6 h 6"/>
                <a:gd name="T24" fmla="*/ 24 w 54"/>
                <a:gd name="T25" fmla="*/ 6 h 6"/>
                <a:gd name="T26" fmla="*/ 18 w 54"/>
                <a:gd name="T27" fmla="*/ 6 h 6"/>
                <a:gd name="T28" fmla="*/ 6 w 54"/>
                <a:gd name="T29" fmla="*/ 6 h 6"/>
                <a:gd name="T30" fmla="*/ 0 w 54"/>
                <a:gd name="T31" fmla="*/ 0 h 6"/>
                <a:gd name="T32" fmla="*/ 0 w 54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6"/>
                <a:gd name="T53" fmla="*/ 54 w 5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54" y="6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35" name="Freeform 10"/>
            <p:cNvSpPr>
              <a:spLocks/>
            </p:cNvSpPr>
            <p:nvPr/>
          </p:nvSpPr>
          <p:spPr bwMode="auto">
            <a:xfrm>
              <a:off x="5155" y="1285"/>
              <a:ext cx="48" cy="5"/>
            </a:xfrm>
            <a:custGeom>
              <a:avLst/>
              <a:gdLst>
                <a:gd name="T0" fmla="*/ 0 w 48"/>
                <a:gd name="T1" fmla="*/ 5 h 5"/>
                <a:gd name="T2" fmla="*/ 0 w 48"/>
                <a:gd name="T3" fmla="*/ 5 h 5"/>
                <a:gd name="T4" fmla="*/ 6 w 48"/>
                <a:gd name="T5" fmla="*/ 0 h 5"/>
                <a:gd name="T6" fmla="*/ 12 w 48"/>
                <a:gd name="T7" fmla="*/ 0 h 5"/>
                <a:gd name="T8" fmla="*/ 18 w 48"/>
                <a:gd name="T9" fmla="*/ 0 h 5"/>
                <a:gd name="T10" fmla="*/ 30 w 48"/>
                <a:gd name="T11" fmla="*/ 0 h 5"/>
                <a:gd name="T12" fmla="*/ 36 w 48"/>
                <a:gd name="T13" fmla="*/ 0 h 5"/>
                <a:gd name="T14" fmla="*/ 42 w 48"/>
                <a:gd name="T15" fmla="*/ 5 h 5"/>
                <a:gd name="T16" fmla="*/ 48 w 48"/>
                <a:gd name="T17" fmla="*/ 5 h 5"/>
                <a:gd name="T18" fmla="*/ 42 w 48"/>
                <a:gd name="T19" fmla="*/ 5 h 5"/>
                <a:gd name="T20" fmla="*/ 36 w 48"/>
                <a:gd name="T21" fmla="*/ 5 h 5"/>
                <a:gd name="T22" fmla="*/ 30 w 48"/>
                <a:gd name="T23" fmla="*/ 5 h 5"/>
                <a:gd name="T24" fmla="*/ 18 w 48"/>
                <a:gd name="T25" fmla="*/ 5 h 5"/>
                <a:gd name="T26" fmla="*/ 12 w 48"/>
                <a:gd name="T27" fmla="*/ 5 h 5"/>
                <a:gd name="T28" fmla="*/ 6 w 48"/>
                <a:gd name="T29" fmla="*/ 5 h 5"/>
                <a:gd name="T30" fmla="*/ 0 w 48"/>
                <a:gd name="T31" fmla="*/ 5 h 5"/>
                <a:gd name="T32" fmla="*/ 0 w 48"/>
                <a:gd name="T33" fmla="*/ 5 h 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5"/>
                <a:gd name="T53" fmla="*/ 48 w 48"/>
                <a:gd name="T54" fmla="*/ 5 h 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5">
                  <a:moveTo>
                    <a:pt x="0" y="5"/>
                  </a:moveTo>
                  <a:lnTo>
                    <a:pt x="0" y="5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5"/>
                  </a:lnTo>
                  <a:lnTo>
                    <a:pt x="48" y="5"/>
                  </a:lnTo>
                  <a:lnTo>
                    <a:pt x="42" y="5"/>
                  </a:lnTo>
                  <a:lnTo>
                    <a:pt x="36" y="5"/>
                  </a:lnTo>
                  <a:lnTo>
                    <a:pt x="30" y="5"/>
                  </a:lnTo>
                  <a:lnTo>
                    <a:pt x="18" y="5"/>
                  </a:lnTo>
                  <a:lnTo>
                    <a:pt x="12" y="5"/>
                  </a:lnTo>
                  <a:lnTo>
                    <a:pt x="6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36" name="Freeform 11"/>
            <p:cNvSpPr>
              <a:spLocks/>
            </p:cNvSpPr>
            <p:nvPr/>
          </p:nvSpPr>
          <p:spPr bwMode="auto">
            <a:xfrm>
              <a:off x="5173" y="1326"/>
              <a:ext cx="24" cy="6"/>
            </a:xfrm>
            <a:custGeom>
              <a:avLst/>
              <a:gdLst>
                <a:gd name="T0" fmla="*/ 0 w 24"/>
                <a:gd name="T1" fmla="*/ 6 h 6"/>
                <a:gd name="T2" fmla="*/ 0 w 24"/>
                <a:gd name="T3" fmla="*/ 6 h 6"/>
                <a:gd name="T4" fmla="*/ 6 w 24"/>
                <a:gd name="T5" fmla="*/ 0 h 6"/>
                <a:gd name="T6" fmla="*/ 6 w 24"/>
                <a:gd name="T7" fmla="*/ 0 h 6"/>
                <a:gd name="T8" fmla="*/ 12 w 24"/>
                <a:gd name="T9" fmla="*/ 0 h 6"/>
                <a:gd name="T10" fmla="*/ 12 w 24"/>
                <a:gd name="T11" fmla="*/ 0 h 6"/>
                <a:gd name="T12" fmla="*/ 18 w 24"/>
                <a:gd name="T13" fmla="*/ 0 h 6"/>
                <a:gd name="T14" fmla="*/ 24 w 24"/>
                <a:gd name="T15" fmla="*/ 0 h 6"/>
                <a:gd name="T16" fmla="*/ 24 w 24"/>
                <a:gd name="T17" fmla="*/ 0 h 6"/>
                <a:gd name="T18" fmla="*/ 18 w 24"/>
                <a:gd name="T19" fmla="*/ 0 h 6"/>
                <a:gd name="T20" fmla="*/ 18 w 24"/>
                <a:gd name="T21" fmla="*/ 0 h 6"/>
                <a:gd name="T22" fmla="*/ 12 w 24"/>
                <a:gd name="T23" fmla="*/ 0 h 6"/>
                <a:gd name="T24" fmla="*/ 6 w 24"/>
                <a:gd name="T25" fmla="*/ 6 h 6"/>
                <a:gd name="T26" fmla="*/ 6 w 24"/>
                <a:gd name="T27" fmla="*/ 6 h 6"/>
                <a:gd name="T28" fmla="*/ 0 w 24"/>
                <a:gd name="T29" fmla="*/ 6 h 6"/>
                <a:gd name="T30" fmla="*/ 0 w 24"/>
                <a:gd name="T31" fmla="*/ 6 h 6"/>
                <a:gd name="T32" fmla="*/ 0 w 24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0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37" name="Freeform 12"/>
            <p:cNvSpPr>
              <a:spLocks/>
            </p:cNvSpPr>
            <p:nvPr/>
          </p:nvSpPr>
          <p:spPr bwMode="auto">
            <a:xfrm>
              <a:off x="5125" y="1195"/>
              <a:ext cx="42" cy="12"/>
            </a:xfrm>
            <a:custGeom>
              <a:avLst/>
              <a:gdLst>
                <a:gd name="T0" fmla="*/ 0 w 42"/>
                <a:gd name="T1" fmla="*/ 0 h 12"/>
                <a:gd name="T2" fmla="*/ 0 w 42"/>
                <a:gd name="T3" fmla="*/ 0 h 12"/>
                <a:gd name="T4" fmla="*/ 6 w 42"/>
                <a:gd name="T5" fmla="*/ 0 h 12"/>
                <a:gd name="T6" fmla="*/ 12 w 42"/>
                <a:gd name="T7" fmla="*/ 0 h 12"/>
                <a:gd name="T8" fmla="*/ 18 w 42"/>
                <a:gd name="T9" fmla="*/ 0 h 12"/>
                <a:gd name="T10" fmla="*/ 24 w 42"/>
                <a:gd name="T11" fmla="*/ 0 h 12"/>
                <a:gd name="T12" fmla="*/ 30 w 42"/>
                <a:gd name="T13" fmla="*/ 6 h 12"/>
                <a:gd name="T14" fmla="*/ 36 w 42"/>
                <a:gd name="T15" fmla="*/ 6 h 12"/>
                <a:gd name="T16" fmla="*/ 42 w 42"/>
                <a:gd name="T17" fmla="*/ 12 h 12"/>
                <a:gd name="T18" fmla="*/ 36 w 42"/>
                <a:gd name="T19" fmla="*/ 12 h 12"/>
                <a:gd name="T20" fmla="*/ 30 w 42"/>
                <a:gd name="T21" fmla="*/ 6 h 12"/>
                <a:gd name="T22" fmla="*/ 24 w 42"/>
                <a:gd name="T23" fmla="*/ 6 h 12"/>
                <a:gd name="T24" fmla="*/ 18 w 42"/>
                <a:gd name="T25" fmla="*/ 6 h 12"/>
                <a:gd name="T26" fmla="*/ 12 w 42"/>
                <a:gd name="T27" fmla="*/ 6 h 12"/>
                <a:gd name="T28" fmla="*/ 6 w 42"/>
                <a:gd name="T29" fmla="*/ 6 h 12"/>
                <a:gd name="T30" fmla="*/ 0 w 42"/>
                <a:gd name="T31" fmla="*/ 0 h 12"/>
                <a:gd name="T32" fmla="*/ 0 w 4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12"/>
                <a:gd name="T53" fmla="*/ 42 w 4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12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38" name="Freeform 13"/>
            <p:cNvSpPr>
              <a:spLocks/>
            </p:cNvSpPr>
            <p:nvPr/>
          </p:nvSpPr>
          <p:spPr bwMode="auto">
            <a:xfrm>
              <a:off x="5131" y="1231"/>
              <a:ext cx="60" cy="12"/>
            </a:xfrm>
            <a:custGeom>
              <a:avLst/>
              <a:gdLst>
                <a:gd name="T0" fmla="*/ 0 w 60"/>
                <a:gd name="T1" fmla="*/ 0 h 12"/>
                <a:gd name="T2" fmla="*/ 0 w 60"/>
                <a:gd name="T3" fmla="*/ 0 h 12"/>
                <a:gd name="T4" fmla="*/ 6 w 60"/>
                <a:gd name="T5" fmla="*/ 0 h 12"/>
                <a:gd name="T6" fmla="*/ 18 w 60"/>
                <a:gd name="T7" fmla="*/ 0 h 12"/>
                <a:gd name="T8" fmla="*/ 24 w 60"/>
                <a:gd name="T9" fmla="*/ 0 h 12"/>
                <a:gd name="T10" fmla="*/ 36 w 60"/>
                <a:gd name="T11" fmla="*/ 6 h 12"/>
                <a:gd name="T12" fmla="*/ 48 w 60"/>
                <a:gd name="T13" fmla="*/ 6 h 12"/>
                <a:gd name="T14" fmla="*/ 54 w 60"/>
                <a:gd name="T15" fmla="*/ 6 h 12"/>
                <a:gd name="T16" fmla="*/ 60 w 60"/>
                <a:gd name="T17" fmla="*/ 12 h 12"/>
                <a:gd name="T18" fmla="*/ 54 w 60"/>
                <a:gd name="T19" fmla="*/ 12 h 12"/>
                <a:gd name="T20" fmla="*/ 48 w 60"/>
                <a:gd name="T21" fmla="*/ 12 h 12"/>
                <a:gd name="T22" fmla="*/ 36 w 60"/>
                <a:gd name="T23" fmla="*/ 12 h 12"/>
                <a:gd name="T24" fmla="*/ 24 w 60"/>
                <a:gd name="T25" fmla="*/ 12 h 12"/>
                <a:gd name="T26" fmla="*/ 18 w 60"/>
                <a:gd name="T27" fmla="*/ 6 h 12"/>
                <a:gd name="T28" fmla="*/ 6 w 60"/>
                <a:gd name="T29" fmla="*/ 6 h 12"/>
                <a:gd name="T30" fmla="*/ 0 w 60"/>
                <a:gd name="T31" fmla="*/ 6 h 12"/>
                <a:gd name="T32" fmla="*/ 0 w 60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0"/>
                <a:gd name="T52" fmla="*/ 0 h 12"/>
                <a:gd name="T53" fmla="*/ 60 w 6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0" h="12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6" y="6"/>
                  </a:lnTo>
                  <a:lnTo>
                    <a:pt x="48" y="6"/>
                  </a:lnTo>
                  <a:lnTo>
                    <a:pt x="54" y="6"/>
                  </a:lnTo>
                  <a:lnTo>
                    <a:pt x="60" y="12"/>
                  </a:lnTo>
                  <a:lnTo>
                    <a:pt x="54" y="12"/>
                  </a:lnTo>
                  <a:lnTo>
                    <a:pt x="48" y="12"/>
                  </a:lnTo>
                  <a:lnTo>
                    <a:pt x="36" y="12"/>
                  </a:lnTo>
                  <a:lnTo>
                    <a:pt x="24" y="12"/>
                  </a:lnTo>
                  <a:lnTo>
                    <a:pt x="18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39" name="Freeform 14"/>
            <p:cNvSpPr>
              <a:spLocks/>
            </p:cNvSpPr>
            <p:nvPr/>
          </p:nvSpPr>
          <p:spPr bwMode="auto">
            <a:xfrm>
              <a:off x="5149" y="1273"/>
              <a:ext cx="54" cy="12"/>
            </a:xfrm>
            <a:custGeom>
              <a:avLst/>
              <a:gdLst>
                <a:gd name="T0" fmla="*/ 0 w 54"/>
                <a:gd name="T1" fmla="*/ 6 h 12"/>
                <a:gd name="T2" fmla="*/ 0 w 54"/>
                <a:gd name="T3" fmla="*/ 6 h 12"/>
                <a:gd name="T4" fmla="*/ 6 w 54"/>
                <a:gd name="T5" fmla="*/ 6 h 12"/>
                <a:gd name="T6" fmla="*/ 12 w 54"/>
                <a:gd name="T7" fmla="*/ 0 h 12"/>
                <a:gd name="T8" fmla="*/ 24 w 54"/>
                <a:gd name="T9" fmla="*/ 0 h 12"/>
                <a:gd name="T10" fmla="*/ 30 w 54"/>
                <a:gd name="T11" fmla="*/ 0 h 12"/>
                <a:gd name="T12" fmla="*/ 36 w 54"/>
                <a:gd name="T13" fmla="*/ 6 h 12"/>
                <a:gd name="T14" fmla="*/ 48 w 54"/>
                <a:gd name="T15" fmla="*/ 6 h 12"/>
                <a:gd name="T16" fmla="*/ 54 w 54"/>
                <a:gd name="T17" fmla="*/ 12 h 12"/>
                <a:gd name="T18" fmla="*/ 48 w 54"/>
                <a:gd name="T19" fmla="*/ 6 h 12"/>
                <a:gd name="T20" fmla="*/ 42 w 54"/>
                <a:gd name="T21" fmla="*/ 6 h 12"/>
                <a:gd name="T22" fmla="*/ 30 w 54"/>
                <a:gd name="T23" fmla="*/ 12 h 12"/>
                <a:gd name="T24" fmla="*/ 24 w 54"/>
                <a:gd name="T25" fmla="*/ 12 h 12"/>
                <a:gd name="T26" fmla="*/ 12 w 54"/>
                <a:gd name="T27" fmla="*/ 12 h 12"/>
                <a:gd name="T28" fmla="*/ 6 w 54"/>
                <a:gd name="T29" fmla="*/ 12 h 12"/>
                <a:gd name="T30" fmla="*/ 0 w 54"/>
                <a:gd name="T31" fmla="*/ 6 h 12"/>
                <a:gd name="T32" fmla="*/ 0 w 54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12"/>
                <a:gd name="T53" fmla="*/ 54 w 5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12">
                  <a:moveTo>
                    <a:pt x="0" y="6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48" y="6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40" name="Freeform 15"/>
            <p:cNvSpPr>
              <a:spLocks/>
            </p:cNvSpPr>
            <p:nvPr/>
          </p:nvSpPr>
          <p:spPr bwMode="auto">
            <a:xfrm>
              <a:off x="5155" y="1296"/>
              <a:ext cx="48" cy="6"/>
            </a:xfrm>
            <a:custGeom>
              <a:avLst/>
              <a:gdLst>
                <a:gd name="T0" fmla="*/ 0 w 48"/>
                <a:gd name="T1" fmla="*/ 6 h 6"/>
                <a:gd name="T2" fmla="*/ 6 w 48"/>
                <a:gd name="T3" fmla="*/ 0 h 6"/>
                <a:gd name="T4" fmla="*/ 6 w 48"/>
                <a:gd name="T5" fmla="*/ 0 h 6"/>
                <a:gd name="T6" fmla="*/ 18 w 48"/>
                <a:gd name="T7" fmla="*/ 0 h 6"/>
                <a:gd name="T8" fmla="*/ 24 w 48"/>
                <a:gd name="T9" fmla="*/ 0 h 6"/>
                <a:gd name="T10" fmla="*/ 30 w 48"/>
                <a:gd name="T11" fmla="*/ 0 h 6"/>
                <a:gd name="T12" fmla="*/ 36 w 48"/>
                <a:gd name="T13" fmla="*/ 6 h 6"/>
                <a:gd name="T14" fmla="*/ 42 w 48"/>
                <a:gd name="T15" fmla="*/ 6 h 6"/>
                <a:gd name="T16" fmla="*/ 48 w 48"/>
                <a:gd name="T17" fmla="*/ 6 h 6"/>
                <a:gd name="T18" fmla="*/ 42 w 48"/>
                <a:gd name="T19" fmla="*/ 6 h 6"/>
                <a:gd name="T20" fmla="*/ 36 w 48"/>
                <a:gd name="T21" fmla="*/ 6 h 6"/>
                <a:gd name="T22" fmla="*/ 30 w 48"/>
                <a:gd name="T23" fmla="*/ 6 h 6"/>
                <a:gd name="T24" fmla="*/ 24 w 48"/>
                <a:gd name="T25" fmla="*/ 6 h 6"/>
                <a:gd name="T26" fmla="*/ 18 w 48"/>
                <a:gd name="T27" fmla="*/ 6 h 6"/>
                <a:gd name="T28" fmla="*/ 12 w 48"/>
                <a:gd name="T29" fmla="*/ 6 h 6"/>
                <a:gd name="T30" fmla="*/ 6 w 48"/>
                <a:gd name="T31" fmla="*/ 6 h 6"/>
                <a:gd name="T32" fmla="*/ 0 w 48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6"/>
                <a:gd name="T53" fmla="*/ 48 w 48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6">
                  <a:moveTo>
                    <a:pt x="0" y="6"/>
                  </a:move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42" y="6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41" name="Freeform 16"/>
            <p:cNvSpPr>
              <a:spLocks/>
            </p:cNvSpPr>
            <p:nvPr/>
          </p:nvSpPr>
          <p:spPr bwMode="auto">
            <a:xfrm>
              <a:off x="5173" y="1308"/>
              <a:ext cx="24" cy="12"/>
            </a:xfrm>
            <a:custGeom>
              <a:avLst/>
              <a:gdLst>
                <a:gd name="T0" fmla="*/ 0 w 24"/>
                <a:gd name="T1" fmla="*/ 6 h 12"/>
                <a:gd name="T2" fmla="*/ 0 w 24"/>
                <a:gd name="T3" fmla="*/ 6 h 12"/>
                <a:gd name="T4" fmla="*/ 6 w 24"/>
                <a:gd name="T5" fmla="*/ 6 h 12"/>
                <a:gd name="T6" fmla="*/ 6 w 24"/>
                <a:gd name="T7" fmla="*/ 6 h 12"/>
                <a:gd name="T8" fmla="*/ 12 w 24"/>
                <a:gd name="T9" fmla="*/ 6 h 12"/>
                <a:gd name="T10" fmla="*/ 18 w 24"/>
                <a:gd name="T11" fmla="*/ 0 h 12"/>
                <a:gd name="T12" fmla="*/ 24 w 24"/>
                <a:gd name="T13" fmla="*/ 6 h 12"/>
                <a:gd name="T14" fmla="*/ 24 w 24"/>
                <a:gd name="T15" fmla="*/ 6 h 12"/>
                <a:gd name="T16" fmla="*/ 24 w 24"/>
                <a:gd name="T17" fmla="*/ 6 h 12"/>
                <a:gd name="T18" fmla="*/ 24 w 24"/>
                <a:gd name="T19" fmla="*/ 6 h 12"/>
                <a:gd name="T20" fmla="*/ 18 w 24"/>
                <a:gd name="T21" fmla="*/ 6 h 12"/>
                <a:gd name="T22" fmla="*/ 12 w 24"/>
                <a:gd name="T23" fmla="*/ 6 h 12"/>
                <a:gd name="T24" fmla="*/ 12 w 24"/>
                <a:gd name="T25" fmla="*/ 6 h 12"/>
                <a:gd name="T26" fmla="*/ 6 w 24"/>
                <a:gd name="T27" fmla="*/ 12 h 12"/>
                <a:gd name="T28" fmla="*/ 0 w 24"/>
                <a:gd name="T29" fmla="*/ 12 h 12"/>
                <a:gd name="T30" fmla="*/ 0 w 24"/>
                <a:gd name="T31" fmla="*/ 12 h 12"/>
                <a:gd name="T32" fmla="*/ 0 w 24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2"/>
                <a:gd name="T53" fmla="*/ 24 w 2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2">
                  <a:moveTo>
                    <a:pt x="0" y="6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42" name="Freeform 17"/>
            <p:cNvSpPr>
              <a:spLocks/>
            </p:cNvSpPr>
            <p:nvPr/>
          </p:nvSpPr>
          <p:spPr bwMode="auto">
            <a:xfrm>
              <a:off x="5131" y="1183"/>
              <a:ext cx="30" cy="12"/>
            </a:xfrm>
            <a:custGeom>
              <a:avLst/>
              <a:gdLst>
                <a:gd name="T0" fmla="*/ 30 w 30"/>
                <a:gd name="T1" fmla="*/ 12 h 12"/>
                <a:gd name="T2" fmla="*/ 24 w 30"/>
                <a:gd name="T3" fmla="*/ 12 h 12"/>
                <a:gd name="T4" fmla="*/ 24 w 30"/>
                <a:gd name="T5" fmla="*/ 12 h 12"/>
                <a:gd name="T6" fmla="*/ 18 w 30"/>
                <a:gd name="T7" fmla="*/ 6 h 12"/>
                <a:gd name="T8" fmla="*/ 12 w 30"/>
                <a:gd name="T9" fmla="*/ 6 h 12"/>
                <a:gd name="T10" fmla="*/ 6 w 30"/>
                <a:gd name="T11" fmla="*/ 6 h 12"/>
                <a:gd name="T12" fmla="*/ 0 w 30"/>
                <a:gd name="T13" fmla="*/ 6 h 12"/>
                <a:gd name="T14" fmla="*/ 0 w 30"/>
                <a:gd name="T15" fmla="*/ 6 h 12"/>
                <a:gd name="T16" fmla="*/ 0 w 30"/>
                <a:gd name="T17" fmla="*/ 0 h 12"/>
                <a:gd name="T18" fmla="*/ 0 w 30"/>
                <a:gd name="T19" fmla="*/ 0 h 12"/>
                <a:gd name="T20" fmla="*/ 6 w 30"/>
                <a:gd name="T21" fmla="*/ 0 h 12"/>
                <a:gd name="T22" fmla="*/ 6 w 30"/>
                <a:gd name="T23" fmla="*/ 0 h 12"/>
                <a:gd name="T24" fmla="*/ 12 w 30"/>
                <a:gd name="T25" fmla="*/ 0 h 12"/>
                <a:gd name="T26" fmla="*/ 18 w 30"/>
                <a:gd name="T27" fmla="*/ 6 h 12"/>
                <a:gd name="T28" fmla="*/ 24 w 30"/>
                <a:gd name="T29" fmla="*/ 6 h 12"/>
                <a:gd name="T30" fmla="*/ 24 w 30"/>
                <a:gd name="T31" fmla="*/ 12 h 12"/>
                <a:gd name="T32" fmla="*/ 30 w 30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2"/>
                <a:gd name="T53" fmla="*/ 30 w 3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2">
                  <a:moveTo>
                    <a:pt x="30" y="12"/>
                  </a:moveTo>
                  <a:lnTo>
                    <a:pt x="24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3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43" name="Freeform 18"/>
            <p:cNvSpPr>
              <a:spLocks/>
            </p:cNvSpPr>
            <p:nvPr/>
          </p:nvSpPr>
          <p:spPr bwMode="auto">
            <a:xfrm>
              <a:off x="5155" y="1171"/>
              <a:ext cx="6" cy="24"/>
            </a:xfrm>
            <a:custGeom>
              <a:avLst/>
              <a:gdLst>
                <a:gd name="T0" fmla="*/ 6 w 6"/>
                <a:gd name="T1" fmla="*/ 24 h 24"/>
                <a:gd name="T2" fmla="*/ 6 w 6"/>
                <a:gd name="T3" fmla="*/ 18 h 24"/>
                <a:gd name="T4" fmla="*/ 6 w 6"/>
                <a:gd name="T5" fmla="*/ 12 h 24"/>
                <a:gd name="T6" fmla="*/ 6 w 6"/>
                <a:gd name="T7" fmla="*/ 0 h 24"/>
                <a:gd name="T8" fmla="*/ 0 w 6"/>
                <a:gd name="T9" fmla="*/ 0 h 24"/>
                <a:gd name="T10" fmla="*/ 0 w 6"/>
                <a:gd name="T11" fmla="*/ 0 h 24"/>
                <a:gd name="T12" fmla="*/ 0 w 6"/>
                <a:gd name="T13" fmla="*/ 6 h 24"/>
                <a:gd name="T14" fmla="*/ 0 w 6"/>
                <a:gd name="T15" fmla="*/ 18 h 24"/>
                <a:gd name="T16" fmla="*/ 6 w 6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4"/>
                <a:gd name="T29" fmla="*/ 6 w 6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4">
                  <a:moveTo>
                    <a:pt x="6" y="24"/>
                  </a:moveTo>
                  <a:lnTo>
                    <a:pt x="6" y="18"/>
                  </a:lnTo>
                  <a:lnTo>
                    <a:pt x="6" y="1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8"/>
                  </a:lnTo>
                  <a:lnTo>
                    <a:pt x="6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44" name="Freeform 19"/>
            <p:cNvSpPr>
              <a:spLocks/>
            </p:cNvSpPr>
            <p:nvPr/>
          </p:nvSpPr>
          <p:spPr bwMode="auto">
            <a:xfrm>
              <a:off x="5137" y="1165"/>
              <a:ext cx="12" cy="24"/>
            </a:xfrm>
            <a:custGeom>
              <a:avLst/>
              <a:gdLst>
                <a:gd name="T0" fmla="*/ 12 w 12"/>
                <a:gd name="T1" fmla="*/ 24 h 24"/>
                <a:gd name="T2" fmla="*/ 12 w 12"/>
                <a:gd name="T3" fmla="*/ 18 h 24"/>
                <a:gd name="T4" fmla="*/ 6 w 12"/>
                <a:gd name="T5" fmla="*/ 6 h 24"/>
                <a:gd name="T6" fmla="*/ 6 w 12"/>
                <a:gd name="T7" fmla="*/ 0 h 24"/>
                <a:gd name="T8" fmla="*/ 0 w 12"/>
                <a:gd name="T9" fmla="*/ 0 h 24"/>
                <a:gd name="T10" fmla="*/ 0 w 12"/>
                <a:gd name="T11" fmla="*/ 0 h 24"/>
                <a:gd name="T12" fmla="*/ 0 w 12"/>
                <a:gd name="T13" fmla="*/ 6 h 24"/>
                <a:gd name="T14" fmla="*/ 0 w 12"/>
                <a:gd name="T15" fmla="*/ 6 h 24"/>
                <a:gd name="T16" fmla="*/ 0 w 12"/>
                <a:gd name="T17" fmla="*/ 12 h 24"/>
                <a:gd name="T18" fmla="*/ 6 w 12"/>
                <a:gd name="T19" fmla="*/ 12 h 24"/>
                <a:gd name="T20" fmla="*/ 6 w 12"/>
                <a:gd name="T21" fmla="*/ 18 h 24"/>
                <a:gd name="T22" fmla="*/ 12 w 12"/>
                <a:gd name="T23" fmla="*/ 18 h 24"/>
                <a:gd name="T24" fmla="*/ 12 w 12"/>
                <a:gd name="T25" fmla="*/ 24 h 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24"/>
                <a:gd name="T41" fmla="*/ 12 w 12"/>
                <a:gd name="T42" fmla="*/ 24 h 2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24">
                  <a:moveTo>
                    <a:pt x="12" y="24"/>
                  </a:moveTo>
                  <a:lnTo>
                    <a:pt x="12" y="18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45" name="Freeform 20"/>
            <p:cNvSpPr>
              <a:spLocks/>
            </p:cNvSpPr>
            <p:nvPr/>
          </p:nvSpPr>
          <p:spPr bwMode="auto">
            <a:xfrm>
              <a:off x="5197" y="1308"/>
              <a:ext cx="36" cy="6"/>
            </a:xfrm>
            <a:custGeom>
              <a:avLst/>
              <a:gdLst>
                <a:gd name="T0" fmla="*/ 0 w 36"/>
                <a:gd name="T1" fmla="*/ 6 h 6"/>
                <a:gd name="T2" fmla="*/ 6 w 36"/>
                <a:gd name="T3" fmla="*/ 6 h 6"/>
                <a:gd name="T4" fmla="*/ 6 w 36"/>
                <a:gd name="T5" fmla="*/ 0 h 6"/>
                <a:gd name="T6" fmla="*/ 12 w 36"/>
                <a:gd name="T7" fmla="*/ 0 h 6"/>
                <a:gd name="T8" fmla="*/ 18 w 36"/>
                <a:gd name="T9" fmla="*/ 0 h 6"/>
                <a:gd name="T10" fmla="*/ 24 w 36"/>
                <a:gd name="T11" fmla="*/ 0 h 6"/>
                <a:gd name="T12" fmla="*/ 30 w 36"/>
                <a:gd name="T13" fmla="*/ 0 h 6"/>
                <a:gd name="T14" fmla="*/ 30 w 36"/>
                <a:gd name="T15" fmla="*/ 6 h 6"/>
                <a:gd name="T16" fmla="*/ 36 w 36"/>
                <a:gd name="T17" fmla="*/ 6 h 6"/>
                <a:gd name="T18" fmla="*/ 36 w 36"/>
                <a:gd name="T19" fmla="*/ 6 h 6"/>
                <a:gd name="T20" fmla="*/ 30 w 36"/>
                <a:gd name="T21" fmla="*/ 6 h 6"/>
                <a:gd name="T22" fmla="*/ 24 w 36"/>
                <a:gd name="T23" fmla="*/ 6 h 6"/>
                <a:gd name="T24" fmla="*/ 18 w 36"/>
                <a:gd name="T25" fmla="*/ 6 h 6"/>
                <a:gd name="T26" fmla="*/ 18 w 36"/>
                <a:gd name="T27" fmla="*/ 6 h 6"/>
                <a:gd name="T28" fmla="*/ 12 w 36"/>
                <a:gd name="T29" fmla="*/ 6 h 6"/>
                <a:gd name="T30" fmla="*/ 6 w 36"/>
                <a:gd name="T31" fmla="*/ 6 h 6"/>
                <a:gd name="T32" fmla="*/ 0 w 36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6"/>
                <a:gd name="T53" fmla="*/ 36 w 36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6">
                  <a:moveTo>
                    <a:pt x="0" y="6"/>
                  </a:move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46" name="Freeform 21"/>
            <p:cNvSpPr>
              <a:spLocks/>
            </p:cNvSpPr>
            <p:nvPr/>
          </p:nvSpPr>
          <p:spPr bwMode="auto">
            <a:xfrm>
              <a:off x="5191" y="1326"/>
              <a:ext cx="30" cy="18"/>
            </a:xfrm>
            <a:custGeom>
              <a:avLst/>
              <a:gdLst>
                <a:gd name="T0" fmla="*/ 0 w 30"/>
                <a:gd name="T1" fmla="*/ 0 h 18"/>
                <a:gd name="T2" fmla="*/ 6 w 30"/>
                <a:gd name="T3" fmla="*/ 0 h 18"/>
                <a:gd name="T4" fmla="*/ 6 w 30"/>
                <a:gd name="T5" fmla="*/ 6 h 18"/>
                <a:gd name="T6" fmla="*/ 12 w 30"/>
                <a:gd name="T7" fmla="*/ 6 h 18"/>
                <a:gd name="T8" fmla="*/ 18 w 30"/>
                <a:gd name="T9" fmla="*/ 6 h 18"/>
                <a:gd name="T10" fmla="*/ 24 w 30"/>
                <a:gd name="T11" fmla="*/ 6 h 18"/>
                <a:gd name="T12" fmla="*/ 30 w 30"/>
                <a:gd name="T13" fmla="*/ 12 h 18"/>
                <a:gd name="T14" fmla="*/ 30 w 30"/>
                <a:gd name="T15" fmla="*/ 12 h 18"/>
                <a:gd name="T16" fmla="*/ 30 w 30"/>
                <a:gd name="T17" fmla="*/ 12 h 18"/>
                <a:gd name="T18" fmla="*/ 30 w 30"/>
                <a:gd name="T19" fmla="*/ 18 h 18"/>
                <a:gd name="T20" fmla="*/ 30 w 30"/>
                <a:gd name="T21" fmla="*/ 18 h 18"/>
                <a:gd name="T22" fmla="*/ 24 w 30"/>
                <a:gd name="T23" fmla="*/ 12 h 18"/>
                <a:gd name="T24" fmla="*/ 18 w 30"/>
                <a:gd name="T25" fmla="*/ 12 h 18"/>
                <a:gd name="T26" fmla="*/ 12 w 30"/>
                <a:gd name="T27" fmla="*/ 12 h 18"/>
                <a:gd name="T28" fmla="*/ 6 w 30"/>
                <a:gd name="T29" fmla="*/ 6 h 18"/>
                <a:gd name="T30" fmla="*/ 0 w 30"/>
                <a:gd name="T31" fmla="*/ 6 h 18"/>
                <a:gd name="T32" fmla="*/ 0 w 30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0" y="0"/>
                  </a:move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30" y="18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47" name="Freeform 22"/>
            <p:cNvSpPr>
              <a:spLocks/>
            </p:cNvSpPr>
            <p:nvPr/>
          </p:nvSpPr>
          <p:spPr bwMode="auto">
            <a:xfrm>
              <a:off x="5203" y="1296"/>
              <a:ext cx="30" cy="6"/>
            </a:xfrm>
            <a:custGeom>
              <a:avLst/>
              <a:gdLst>
                <a:gd name="T0" fmla="*/ 0 w 30"/>
                <a:gd name="T1" fmla="*/ 6 h 6"/>
                <a:gd name="T2" fmla="*/ 0 w 30"/>
                <a:gd name="T3" fmla="*/ 6 h 6"/>
                <a:gd name="T4" fmla="*/ 0 w 30"/>
                <a:gd name="T5" fmla="*/ 6 h 6"/>
                <a:gd name="T6" fmla="*/ 6 w 30"/>
                <a:gd name="T7" fmla="*/ 0 h 6"/>
                <a:gd name="T8" fmla="*/ 12 w 30"/>
                <a:gd name="T9" fmla="*/ 0 h 6"/>
                <a:gd name="T10" fmla="*/ 18 w 30"/>
                <a:gd name="T11" fmla="*/ 0 h 6"/>
                <a:gd name="T12" fmla="*/ 24 w 30"/>
                <a:gd name="T13" fmla="*/ 0 h 6"/>
                <a:gd name="T14" fmla="*/ 24 w 30"/>
                <a:gd name="T15" fmla="*/ 0 h 6"/>
                <a:gd name="T16" fmla="*/ 30 w 30"/>
                <a:gd name="T17" fmla="*/ 6 h 6"/>
                <a:gd name="T18" fmla="*/ 30 w 30"/>
                <a:gd name="T19" fmla="*/ 6 h 6"/>
                <a:gd name="T20" fmla="*/ 24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6 h 6"/>
                <a:gd name="T28" fmla="*/ 6 w 30"/>
                <a:gd name="T29" fmla="*/ 6 h 6"/>
                <a:gd name="T30" fmla="*/ 0 w 30"/>
                <a:gd name="T31" fmla="*/ 6 h 6"/>
                <a:gd name="T32" fmla="*/ 0 w 30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48" name="Freeform 23"/>
            <p:cNvSpPr>
              <a:spLocks/>
            </p:cNvSpPr>
            <p:nvPr/>
          </p:nvSpPr>
          <p:spPr bwMode="auto">
            <a:xfrm>
              <a:off x="5203" y="1285"/>
              <a:ext cx="30" cy="5"/>
            </a:xfrm>
            <a:custGeom>
              <a:avLst/>
              <a:gdLst>
                <a:gd name="T0" fmla="*/ 0 w 30"/>
                <a:gd name="T1" fmla="*/ 5 h 5"/>
                <a:gd name="T2" fmla="*/ 0 w 30"/>
                <a:gd name="T3" fmla="*/ 5 h 5"/>
                <a:gd name="T4" fmla="*/ 6 w 30"/>
                <a:gd name="T5" fmla="*/ 5 h 5"/>
                <a:gd name="T6" fmla="*/ 12 w 30"/>
                <a:gd name="T7" fmla="*/ 0 h 5"/>
                <a:gd name="T8" fmla="*/ 12 w 30"/>
                <a:gd name="T9" fmla="*/ 0 h 5"/>
                <a:gd name="T10" fmla="*/ 18 w 30"/>
                <a:gd name="T11" fmla="*/ 0 h 5"/>
                <a:gd name="T12" fmla="*/ 24 w 30"/>
                <a:gd name="T13" fmla="*/ 0 h 5"/>
                <a:gd name="T14" fmla="*/ 30 w 30"/>
                <a:gd name="T15" fmla="*/ 0 h 5"/>
                <a:gd name="T16" fmla="*/ 30 w 30"/>
                <a:gd name="T17" fmla="*/ 0 h 5"/>
                <a:gd name="T18" fmla="*/ 30 w 30"/>
                <a:gd name="T19" fmla="*/ 0 h 5"/>
                <a:gd name="T20" fmla="*/ 30 w 30"/>
                <a:gd name="T21" fmla="*/ 5 h 5"/>
                <a:gd name="T22" fmla="*/ 24 w 30"/>
                <a:gd name="T23" fmla="*/ 5 h 5"/>
                <a:gd name="T24" fmla="*/ 18 w 30"/>
                <a:gd name="T25" fmla="*/ 5 h 5"/>
                <a:gd name="T26" fmla="*/ 12 w 30"/>
                <a:gd name="T27" fmla="*/ 5 h 5"/>
                <a:gd name="T28" fmla="*/ 6 w 30"/>
                <a:gd name="T29" fmla="*/ 5 h 5"/>
                <a:gd name="T30" fmla="*/ 0 w 30"/>
                <a:gd name="T31" fmla="*/ 5 h 5"/>
                <a:gd name="T32" fmla="*/ 0 w 30"/>
                <a:gd name="T33" fmla="*/ 5 h 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5"/>
                <a:gd name="T53" fmla="*/ 30 w 30"/>
                <a:gd name="T54" fmla="*/ 5 h 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5">
                  <a:moveTo>
                    <a:pt x="0" y="5"/>
                  </a:moveTo>
                  <a:lnTo>
                    <a:pt x="0" y="5"/>
                  </a:lnTo>
                  <a:lnTo>
                    <a:pt x="6" y="5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5"/>
                  </a:lnTo>
                  <a:lnTo>
                    <a:pt x="24" y="5"/>
                  </a:lnTo>
                  <a:lnTo>
                    <a:pt x="18" y="5"/>
                  </a:lnTo>
                  <a:lnTo>
                    <a:pt x="12" y="5"/>
                  </a:lnTo>
                  <a:lnTo>
                    <a:pt x="6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49" name="Freeform 24"/>
            <p:cNvSpPr>
              <a:spLocks/>
            </p:cNvSpPr>
            <p:nvPr/>
          </p:nvSpPr>
          <p:spPr bwMode="auto">
            <a:xfrm>
              <a:off x="5197" y="1273"/>
              <a:ext cx="36" cy="12"/>
            </a:xfrm>
            <a:custGeom>
              <a:avLst/>
              <a:gdLst>
                <a:gd name="T0" fmla="*/ 0 w 36"/>
                <a:gd name="T1" fmla="*/ 12 h 12"/>
                <a:gd name="T2" fmla="*/ 6 w 36"/>
                <a:gd name="T3" fmla="*/ 6 h 12"/>
                <a:gd name="T4" fmla="*/ 12 w 36"/>
                <a:gd name="T5" fmla="*/ 6 h 12"/>
                <a:gd name="T6" fmla="*/ 18 w 36"/>
                <a:gd name="T7" fmla="*/ 0 h 12"/>
                <a:gd name="T8" fmla="*/ 18 w 36"/>
                <a:gd name="T9" fmla="*/ 0 h 12"/>
                <a:gd name="T10" fmla="*/ 24 w 36"/>
                <a:gd name="T11" fmla="*/ 0 h 12"/>
                <a:gd name="T12" fmla="*/ 30 w 36"/>
                <a:gd name="T13" fmla="*/ 0 h 12"/>
                <a:gd name="T14" fmla="*/ 36 w 36"/>
                <a:gd name="T15" fmla="*/ 0 h 12"/>
                <a:gd name="T16" fmla="*/ 36 w 36"/>
                <a:gd name="T17" fmla="*/ 0 h 12"/>
                <a:gd name="T18" fmla="*/ 36 w 36"/>
                <a:gd name="T19" fmla="*/ 0 h 12"/>
                <a:gd name="T20" fmla="*/ 30 w 36"/>
                <a:gd name="T21" fmla="*/ 0 h 12"/>
                <a:gd name="T22" fmla="*/ 30 w 36"/>
                <a:gd name="T23" fmla="*/ 6 h 12"/>
                <a:gd name="T24" fmla="*/ 24 w 36"/>
                <a:gd name="T25" fmla="*/ 6 h 12"/>
                <a:gd name="T26" fmla="*/ 18 w 36"/>
                <a:gd name="T27" fmla="*/ 6 h 12"/>
                <a:gd name="T28" fmla="*/ 12 w 36"/>
                <a:gd name="T29" fmla="*/ 6 h 12"/>
                <a:gd name="T30" fmla="*/ 6 w 36"/>
                <a:gd name="T31" fmla="*/ 12 h 12"/>
                <a:gd name="T32" fmla="*/ 0 w 36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2"/>
                <a:gd name="T53" fmla="*/ 36 w 3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2">
                  <a:moveTo>
                    <a:pt x="0" y="12"/>
                  </a:moveTo>
                  <a:lnTo>
                    <a:pt x="6" y="6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50" name="Freeform 25"/>
            <p:cNvSpPr>
              <a:spLocks/>
            </p:cNvSpPr>
            <p:nvPr/>
          </p:nvSpPr>
          <p:spPr bwMode="auto">
            <a:xfrm>
              <a:off x="5197" y="1249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6 w 36"/>
                <a:gd name="T3" fmla="*/ 18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6 h 24"/>
                <a:gd name="T10" fmla="*/ 24 w 36"/>
                <a:gd name="T11" fmla="*/ 6 h 24"/>
                <a:gd name="T12" fmla="*/ 30 w 36"/>
                <a:gd name="T13" fmla="*/ 6 h 24"/>
                <a:gd name="T14" fmla="*/ 30 w 36"/>
                <a:gd name="T15" fmla="*/ 0 h 24"/>
                <a:gd name="T16" fmla="*/ 36 w 36"/>
                <a:gd name="T17" fmla="*/ 6 h 24"/>
                <a:gd name="T18" fmla="*/ 36 w 36"/>
                <a:gd name="T19" fmla="*/ 6 h 24"/>
                <a:gd name="T20" fmla="*/ 30 w 36"/>
                <a:gd name="T21" fmla="*/ 12 h 24"/>
                <a:gd name="T22" fmla="*/ 24 w 36"/>
                <a:gd name="T23" fmla="*/ 12 h 24"/>
                <a:gd name="T24" fmla="*/ 18 w 36"/>
                <a:gd name="T25" fmla="*/ 12 h 24"/>
                <a:gd name="T26" fmla="*/ 18 w 36"/>
                <a:gd name="T27" fmla="*/ 18 h 24"/>
                <a:gd name="T28" fmla="*/ 12 w 36"/>
                <a:gd name="T29" fmla="*/ 18 h 24"/>
                <a:gd name="T30" fmla="*/ 6 w 36"/>
                <a:gd name="T31" fmla="*/ 18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6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51" name="Freeform 26"/>
            <p:cNvSpPr>
              <a:spLocks/>
            </p:cNvSpPr>
            <p:nvPr/>
          </p:nvSpPr>
          <p:spPr bwMode="auto">
            <a:xfrm>
              <a:off x="5191" y="1231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6 w 36"/>
                <a:gd name="T3" fmla="*/ 24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6 h 24"/>
                <a:gd name="T10" fmla="*/ 24 w 36"/>
                <a:gd name="T11" fmla="*/ 6 h 24"/>
                <a:gd name="T12" fmla="*/ 30 w 36"/>
                <a:gd name="T13" fmla="*/ 0 h 24"/>
                <a:gd name="T14" fmla="*/ 36 w 36"/>
                <a:gd name="T15" fmla="*/ 0 h 24"/>
                <a:gd name="T16" fmla="*/ 36 w 36"/>
                <a:gd name="T17" fmla="*/ 0 h 24"/>
                <a:gd name="T18" fmla="*/ 36 w 36"/>
                <a:gd name="T19" fmla="*/ 6 h 24"/>
                <a:gd name="T20" fmla="*/ 30 w 36"/>
                <a:gd name="T21" fmla="*/ 6 h 24"/>
                <a:gd name="T22" fmla="*/ 24 w 36"/>
                <a:gd name="T23" fmla="*/ 12 h 24"/>
                <a:gd name="T24" fmla="*/ 18 w 36"/>
                <a:gd name="T25" fmla="*/ 18 h 24"/>
                <a:gd name="T26" fmla="*/ 12 w 36"/>
                <a:gd name="T27" fmla="*/ 18 h 24"/>
                <a:gd name="T28" fmla="*/ 6 w 36"/>
                <a:gd name="T29" fmla="*/ 24 h 24"/>
                <a:gd name="T30" fmla="*/ 6 w 36"/>
                <a:gd name="T31" fmla="*/ 24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52" name="Freeform 27"/>
            <p:cNvSpPr>
              <a:spLocks/>
            </p:cNvSpPr>
            <p:nvPr/>
          </p:nvSpPr>
          <p:spPr bwMode="auto">
            <a:xfrm>
              <a:off x="5185" y="1213"/>
              <a:ext cx="36" cy="30"/>
            </a:xfrm>
            <a:custGeom>
              <a:avLst/>
              <a:gdLst>
                <a:gd name="T0" fmla="*/ 0 w 36"/>
                <a:gd name="T1" fmla="*/ 30 h 30"/>
                <a:gd name="T2" fmla="*/ 6 w 36"/>
                <a:gd name="T3" fmla="*/ 24 h 30"/>
                <a:gd name="T4" fmla="*/ 6 w 36"/>
                <a:gd name="T5" fmla="*/ 18 h 30"/>
                <a:gd name="T6" fmla="*/ 12 w 36"/>
                <a:gd name="T7" fmla="*/ 12 h 30"/>
                <a:gd name="T8" fmla="*/ 18 w 36"/>
                <a:gd name="T9" fmla="*/ 6 h 30"/>
                <a:gd name="T10" fmla="*/ 24 w 36"/>
                <a:gd name="T11" fmla="*/ 0 h 30"/>
                <a:gd name="T12" fmla="*/ 30 w 36"/>
                <a:gd name="T13" fmla="*/ 0 h 30"/>
                <a:gd name="T14" fmla="*/ 36 w 36"/>
                <a:gd name="T15" fmla="*/ 0 h 30"/>
                <a:gd name="T16" fmla="*/ 36 w 36"/>
                <a:gd name="T17" fmla="*/ 0 h 30"/>
                <a:gd name="T18" fmla="*/ 36 w 36"/>
                <a:gd name="T19" fmla="*/ 0 h 30"/>
                <a:gd name="T20" fmla="*/ 36 w 36"/>
                <a:gd name="T21" fmla="*/ 6 h 30"/>
                <a:gd name="T22" fmla="*/ 30 w 36"/>
                <a:gd name="T23" fmla="*/ 12 h 30"/>
                <a:gd name="T24" fmla="*/ 24 w 36"/>
                <a:gd name="T25" fmla="*/ 12 h 30"/>
                <a:gd name="T26" fmla="*/ 18 w 36"/>
                <a:gd name="T27" fmla="*/ 18 h 30"/>
                <a:gd name="T28" fmla="*/ 12 w 36"/>
                <a:gd name="T29" fmla="*/ 24 h 30"/>
                <a:gd name="T30" fmla="*/ 6 w 36"/>
                <a:gd name="T31" fmla="*/ 24 h 30"/>
                <a:gd name="T32" fmla="*/ 0 w 36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30"/>
                  </a:move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6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53" name="Freeform 28"/>
            <p:cNvSpPr>
              <a:spLocks/>
            </p:cNvSpPr>
            <p:nvPr/>
          </p:nvSpPr>
          <p:spPr bwMode="auto">
            <a:xfrm>
              <a:off x="5179" y="1195"/>
              <a:ext cx="36" cy="36"/>
            </a:xfrm>
            <a:custGeom>
              <a:avLst/>
              <a:gdLst>
                <a:gd name="T0" fmla="*/ 0 w 36"/>
                <a:gd name="T1" fmla="*/ 36 h 36"/>
                <a:gd name="T2" fmla="*/ 6 w 36"/>
                <a:gd name="T3" fmla="*/ 30 h 36"/>
                <a:gd name="T4" fmla="*/ 6 w 36"/>
                <a:gd name="T5" fmla="*/ 24 h 36"/>
                <a:gd name="T6" fmla="*/ 12 w 36"/>
                <a:gd name="T7" fmla="*/ 18 h 36"/>
                <a:gd name="T8" fmla="*/ 12 w 36"/>
                <a:gd name="T9" fmla="*/ 12 h 36"/>
                <a:gd name="T10" fmla="*/ 18 w 36"/>
                <a:gd name="T11" fmla="*/ 6 h 36"/>
                <a:gd name="T12" fmla="*/ 24 w 36"/>
                <a:gd name="T13" fmla="*/ 0 h 36"/>
                <a:gd name="T14" fmla="*/ 30 w 36"/>
                <a:gd name="T15" fmla="*/ 0 h 36"/>
                <a:gd name="T16" fmla="*/ 36 w 36"/>
                <a:gd name="T17" fmla="*/ 0 h 36"/>
                <a:gd name="T18" fmla="*/ 36 w 36"/>
                <a:gd name="T19" fmla="*/ 0 h 36"/>
                <a:gd name="T20" fmla="*/ 30 w 36"/>
                <a:gd name="T21" fmla="*/ 6 h 36"/>
                <a:gd name="T22" fmla="*/ 30 w 36"/>
                <a:gd name="T23" fmla="*/ 6 h 36"/>
                <a:gd name="T24" fmla="*/ 24 w 36"/>
                <a:gd name="T25" fmla="*/ 12 h 36"/>
                <a:gd name="T26" fmla="*/ 18 w 36"/>
                <a:gd name="T27" fmla="*/ 18 h 36"/>
                <a:gd name="T28" fmla="*/ 12 w 36"/>
                <a:gd name="T29" fmla="*/ 24 h 36"/>
                <a:gd name="T30" fmla="*/ 6 w 36"/>
                <a:gd name="T31" fmla="*/ 30 h 36"/>
                <a:gd name="T32" fmla="*/ 0 w 36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0" y="36"/>
                  </a:moveTo>
                  <a:lnTo>
                    <a:pt x="6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6" y="3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54" name="Freeform 29"/>
            <p:cNvSpPr>
              <a:spLocks/>
            </p:cNvSpPr>
            <p:nvPr/>
          </p:nvSpPr>
          <p:spPr bwMode="auto">
            <a:xfrm>
              <a:off x="5179" y="1183"/>
              <a:ext cx="12" cy="36"/>
            </a:xfrm>
            <a:custGeom>
              <a:avLst/>
              <a:gdLst>
                <a:gd name="T0" fmla="*/ 12 w 12"/>
                <a:gd name="T1" fmla="*/ 0 h 36"/>
                <a:gd name="T2" fmla="*/ 12 w 12"/>
                <a:gd name="T3" fmla="*/ 0 h 36"/>
                <a:gd name="T4" fmla="*/ 12 w 12"/>
                <a:gd name="T5" fmla="*/ 6 h 36"/>
                <a:gd name="T6" fmla="*/ 12 w 12"/>
                <a:gd name="T7" fmla="*/ 12 h 36"/>
                <a:gd name="T8" fmla="*/ 6 w 12"/>
                <a:gd name="T9" fmla="*/ 18 h 36"/>
                <a:gd name="T10" fmla="*/ 6 w 12"/>
                <a:gd name="T11" fmla="*/ 24 h 36"/>
                <a:gd name="T12" fmla="*/ 0 w 12"/>
                <a:gd name="T13" fmla="*/ 30 h 36"/>
                <a:gd name="T14" fmla="*/ 0 w 12"/>
                <a:gd name="T15" fmla="*/ 30 h 36"/>
                <a:gd name="T16" fmla="*/ 0 w 12"/>
                <a:gd name="T17" fmla="*/ 36 h 36"/>
                <a:gd name="T18" fmla="*/ 0 w 12"/>
                <a:gd name="T19" fmla="*/ 30 h 36"/>
                <a:gd name="T20" fmla="*/ 0 w 12"/>
                <a:gd name="T21" fmla="*/ 24 h 36"/>
                <a:gd name="T22" fmla="*/ 0 w 12"/>
                <a:gd name="T23" fmla="*/ 18 h 36"/>
                <a:gd name="T24" fmla="*/ 0 w 12"/>
                <a:gd name="T25" fmla="*/ 12 h 36"/>
                <a:gd name="T26" fmla="*/ 6 w 12"/>
                <a:gd name="T27" fmla="*/ 6 h 36"/>
                <a:gd name="T28" fmla="*/ 6 w 12"/>
                <a:gd name="T29" fmla="*/ 0 h 36"/>
                <a:gd name="T30" fmla="*/ 12 w 12"/>
                <a:gd name="T31" fmla="*/ 0 h 36"/>
                <a:gd name="T32" fmla="*/ 12 w 12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36"/>
                <a:gd name="T53" fmla="*/ 12 w 12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36">
                  <a:moveTo>
                    <a:pt x="12" y="0"/>
                  </a:move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55" name="Freeform 30"/>
            <p:cNvSpPr>
              <a:spLocks/>
            </p:cNvSpPr>
            <p:nvPr/>
          </p:nvSpPr>
          <p:spPr bwMode="auto">
            <a:xfrm>
              <a:off x="5167" y="1165"/>
              <a:ext cx="12" cy="42"/>
            </a:xfrm>
            <a:custGeom>
              <a:avLst/>
              <a:gdLst>
                <a:gd name="T0" fmla="*/ 12 w 12"/>
                <a:gd name="T1" fmla="*/ 0 h 42"/>
                <a:gd name="T2" fmla="*/ 12 w 12"/>
                <a:gd name="T3" fmla="*/ 6 h 42"/>
                <a:gd name="T4" fmla="*/ 12 w 12"/>
                <a:gd name="T5" fmla="*/ 6 h 42"/>
                <a:gd name="T6" fmla="*/ 12 w 12"/>
                <a:gd name="T7" fmla="*/ 12 h 42"/>
                <a:gd name="T8" fmla="*/ 6 w 12"/>
                <a:gd name="T9" fmla="*/ 18 h 42"/>
                <a:gd name="T10" fmla="*/ 6 w 12"/>
                <a:gd name="T11" fmla="*/ 30 h 42"/>
                <a:gd name="T12" fmla="*/ 6 w 12"/>
                <a:gd name="T13" fmla="*/ 36 h 42"/>
                <a:gd name="T14" fmla="*/ 0 w 12"/>
                <a:gd name="T15" fmla="*/ 36 h 42"/>
                <a:gd name="T16" fmla="*/ 0 w 12"/>
                <a:gd name="T17" fmla="*/ 42 h 42"/>
                <a:gd name="T18" fmla="*/ 0 w 12"/>
                <a:gd name="T19" fmla="*/ 36 h 42"/>
                <a:gd name="T20" fmla="*/ 0 w 12"/>
                <a:gd name="T21" fmla="*/ 30 h 42"/>
                <a:gd name="T22" fmla="*/ 0 w 12"/>
                <a:gd name="T23" fmla="*/ 24 h 42"/>
                <a:gd name="T24" fmla="*/ 0 w 12"/>
                <a:gd name="T25" fmla="*/ 18 h 42"/>
                <a:gd name="T26" fmla="*/ 6 w 12"/>
                <a:gd name="T27" fmla="*/ 12 h 42"/>
                <a:gd name="T28" fmla="*/ 6 w 12"/>
                <a:gd name="T29" fmla="*/ 6 h 42"/>
                <a:gd name="T30" fmla="*/ 12 w 12"/>
                <a:gd name="T31" fmla="*/ 0 h 42"/>
                <a:gd name="T32" fmla="*/ 12 w 12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42"/>
                <a:gd name="T53" fmla="*/ 12 w 12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42">
                  <a:moveTo>
                    <a:pt x="12" y="0"/>
                  </a:moveTo>
                  <a:lnTo>
                    <a:pt x="12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6" y="30"/>
                  </a:lnTo>
                  <a:lnTo>
                    <a:pt x="6" y="36"/>
                  </a:lnTo>
                  <a:lnTo>
                    <a:pt x="0" y="36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56" name="Freeform 31"/>
            <p:cNvSpPr>
              <a:spLocks/>
            </p:cNvSpPr>
            <p:nvPr/>
          </p:nvSpPr>
          <p:spPr bwMode="auto">
            <a:xfrm>
              <a:off x="5197" y="1051"/>
              <a:ext cx="42" cy="198"/>
            </a:xfrm>
            <a:custGeom>
              <a:avLst/>
              <a:gdLst>
                <a:gd name="T0" fmla="*/ 36 w 42"/>
                <a:gd name="T1" fmla="*/ 192 h 198"/>
                <a:gd name="T2" fmla="*/ 36 w 42"/>
                <a:gd name="T3" fmla="*/ 192 h 198"/>
                <a:gd name="T4" fmla="*/ 42 w 42"/>
                <a:gd name="T5" fmla="*/ 198 h 198"/>
                <a:gd name="T6" fmla="*/ 42 w 42"/>
                <a:gd name="T7" fmla="*/ 198 h 198"/>
                <a:gd name="T8" fmla="*/ 42 w 42"/>
                <a:gd name="T9" fmla="*/ 198 h 198"/>
                <a:gd name="T10" fmla="*/ 30 w 42"/>
                <a:gd name="T11" fmla="*/ 168 h 198"/>
                <a:gd name="T12" fmla="*/ 18 w 42"/>
                <a:gd name="T13" fmla="*/ 138 h 198"/>
                <a:gd name="T14" fmla="*/ 12 w 42"/>
                <a:gd name="T15" fmla="*/ 114 h 198"/>
                <a:gd name="T16" fmla="*/ 12 w 42"/>
                <a:gd name="T17" fmla="*/ 84 h 198"/>
                <a:gd name="T18" fmla="*/ 6 w 42"/>
                <a:gd name="T19" fmla="*/ 60 h 198"/>
                <a:gd name="T20" fmla="*/ 6 w 42"/>
                <a:gd name="T21" fmla="*/ 36 h 198"/>
                <a:gd name="T22" fmla="*/ 6 w 42"/>
                <a:gd name="T23" fmla="*/ 18 h 198"/>
                <a:gd name="T24" fmla="*/ 12 w 42"/>
                <a:gd name="T25" fmla="*/ 0 h 198"/>
                <a:gd name="T26" fmla="*/ 6 w 42"/>
                <a:gd name="T27" fmla="*/ 12 h 198"/>
                <a:gd name="T28" fmla="*/ 6 w 42"/>
                <a:gd name="T29" fmla="*/ 36 h 198"/>
                <a:gd name="T30" fmla="*/ 0 w 42"/>
                <a:gd name="T31" fmla="*/ 60 h 198"/>
                <a:gd name="T32" fmla="*/ 6 w 42"/>
                <a:gd name="T33" fmla="*/ 90 h 198"/>
                <a:gd name="T34" fmla="*/ 6 w 42"/>
                <a:gd name="T35" fmla="*/ 120 h 198"/>
                <a:gd name="T36" fmla="*/ 12 w 42"/>
                <a:gd name="T37" fmla="*/ 150 h 198"/>
                <a:gd name="T38" fmla="*/ 24 w 42"/>
                <a:gd name="T39" fmla="*/ 174 h 198"/>
                <a:gd name="T40" fmla="*/ 36 w 42"/>
                <a:gd name="T41" fmla="*/ 192 h 19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2"/>
                <a:gd name="T64" fmla="*/ 0 h 198"/>
                <a:gd name="T65" fmla="*/ 42 w 42"/>
                <a:gd name="T66" fmla="*/ 198 h 19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2" h="198">
                  <a:moveTo>
                    <a:pt x="36" y="192"/>
                  </a:moveTo>
                  <a:lnTo>
                    <a:pt x="36" y="192"/>
                  </a:lnTo>
                  <a:lnTo>
                    <a:pt x="42" y="198"/>
                  </a:lnTo>
                  <a:lnTo>
                    <a:pt x="30" y="168"/>
                  </a:lnTo>
                  <a:lnTo>
                    <a:pt x="18" y="138"/>
                  </a:lnTo>
                  <a:lnTo>
                    <a:pt x="12" y="114"/>
                  </a:lnTo>
                  <a:lnTo>
                    <a:pt x="12" y="84"/>
                  </a:lnTo>
                  <a:lnTo>
                    <a:pt x="6" y="60"/>
                  </a:lnTo>
                  <a:lnTo>
                    <a:pt x="6" y="36"/>
                  </a:lnTo>
                  <a:lnTo>
                    <a:pt x="6" y="18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6" y="36"/>
                  </a:lnTo>
                  <a:lnTo>
                    <a:pt x="0" y="60"/>
                  </a:lnTo>
                  <a:lnTo>
                    <a:pt x="6" y="90"/>
                  </a:lnTo>
                  <a:lnTo>
                    <a:pt x="6" y="120"/>
                  </a:lnTo>
                  <a:lnTo>
                    <a:pt x="12" y="150"/>
                  </a:lnTo>
                  <a:lnTo>
                    <a:pt x="24" y="174"/>
                  </a:lnTo>
                  <a:lnTo>
                    <a:pt x="36" y="19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57" name="Freeform 32"/>
            <p:cNvSpPr>
              <a:spLocks/>
            </p:cNvSpPr>
            <p:nvPr/>
          </p:nvSpPr>
          <p:spPr bwMode="auto">
            <a:xfrm>
              <a:off x="5203" y="1063"/>
              <a:ext cx="30" cy="30"/>
            </a:xfrm>
            <a:custGeom>
              <a:avLst/>
              <a:gdLst>
                <a:gd name="T0" fmla="*/ 30 w 30"/>
                <a:gd name="T1" fmla="*/ 0 h 30"/>
                <a:gd name="T2" fmla="*/ 30 w 30"/>
                <a:gd name="T3" fmla="*/ 0 h 30"/>
                <a:gd name="T4" fmla="*/ 24 w 30"/>
                <a:gd name="T5" fmla="*/ 0 h 30"/>
                <a:gd name="T6" fmla="*/ 18 w 30"/>
                <a:gd name="T7" fmla="*/ 0 h 30"/>
                <a:gd name="T8" fmla="*/ 18 w 30"/>
                <a:gd name="T9" fmla="*/ 6 h 30"/>
                <a:gd name="T10" fmla="*/ 12 w 30"/>
                <a:gd name="T11" fmla="*/ 12 h 30"/>
                <a:gd name="T12" fmla="*/ 6 w 30"/>
                <a:gd name="T13" fmla="*/ 12 h 30"/>
                <a:gd name="T14" fmla="*/ 0 w 30"/>
                <a:gd name="T15" fmla="*/ 24 h 30"/>
                <a:gd name="T16" fmla="*/ 0 w 30"/>
                <a:gd name="T17" fmla="*/ 30 h 30"/>
                <a:gd name="T18" fmla="*/ 6 w 30"/>
                <a:gd name="T19" fmla="*/ 24 h 30"/>
                <a:gd name="T20" fmla="*/ 6 w 30"/>
                <a:gd name="T21" fmla="*/ 18 h 30"/>
                <a:gd name="T22" fmla="*/ 12 w 30"/>
                <a:gd name="T23" fmla="*/ 18 h 30"/>
                <a:gd name="T24" fmla="*/ 18 w 30"/>
                <a:gd name="T25" fmla="*/ 12 h 30"/>
                <a:gd name="T26" fmla="*/ 24 w 30"/>
                <a:gd name="T27" fmla="*/ 12 h 30"/>
                <a:gd name="T28" fmla="*/ 24 w 30"/>
                <a:gd name="T29" fmla="*/ 6 h 30"/>
                <a:gd name="T30" fmla="*/ 30 w 30"/>
                <a:gd name="T31" fmla="*/ 0 h 30"/>
                <a:gd name="T32" fmla="*/ 30 w 30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0"/>
                <a:gd name="T53" fmla="*/ 30 w 30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0">
                  <a:moveTo>
                    <a:pt x="30" y="0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24" y="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58" name="Freeform 33"/>
            <p:cNvSpPr>
              <a:spLocks/>
            </p:cNvSpPr>
            <p:nvPr/>
          </p:nvSpPr>
          <p:spPr bwMode="auto">
            <a:xfrm>
              <a:off x="5203" y="1087"/>
              <a:ext cx="30" cy="36"/>
            </a:xfrm>
            <a:custGeom>
              <a:avLst/>
              <a:gdLst>
                <a:gd name="T0" fmla="*/ 30 w 30"/>
                <a:gd name="T1" fmla="*/ 6 h 36"/>
                <a:gd name="T2" fmla="*/ 30 w 30"/>
                <a:gd name="T3" fmla="*/ 0 h 36"/>
                <a:gd name="T4" fmla="*/ 24 w 30"/>
                <a:gd name="T5" fmla="*/ 6 h 36"/>
                <a:gd name="T6" fmla="*/ 24 w 30"/>
                <a:gd name="T7" fmla="*/ 6 h 36"/>
                <a:gd name="T8" fmla="*/ 18 w 30"/>
                <a:gd name="T9" fmla="*/ 12 h 36"/>
                <a:gd name="T10" fmla="*/ 12 w 30"/>
                <a:gd name="T11" fmla="*/ 18 h 36"/>
                <a:gd name="T12" fmla="*/ 6 w 30"/>
                <a:gd name="T13" fmla="*/ 24 h 36"/>
                <a:gd name="T14" fmla="*/ 0 w 30"/>
                <a:gd name="T15" fmla="*/ 30 h 36"/>
                <a:gd name="T16" fmla="*/ 0 w 30"/>
                <a:gd name="T17" fmla="*/ 36 h 36"/>
                <a:gd name="T18" fmla="*/ 0 w 30"/>
                <a:gd name="T19" fmla="*/ 36 h 36"/>
                <a:gd name="T20" fmla="*/ 6 w 30"/>
                <a:gd name="T21" fmla="*/ 30 h 36"/>
                <a:gd name="T22" fmla="*/ 12 w 30"/>
                <a:gd name="T23" fmla="*/ 30 h 36"/>
                <a:gd name="T24" fmla="*/ 18 w 30"/>
                <a:gd name="T25" fmla="*/ 24 h 36"/>
                <a:gd name="T26" fmla="*/ 24 w 30"/>
                <a:gd name="T27" fmla="*/ 18 h 36"/>
                <a:gd name="T28" fmla="*/ 30 w 30"/>
                <a:gd name="T29" fmla="*/ 12 h 36"/>
                <a:gd name="T30" fmla="*/ 30 w 30"/>
                <a:gd name="T31" fmla="*/ 6 h 36"/>
                <a:gd name="T32" fmla="*/ 30 w 30"/>
                <a:gd name="T33" fmla="*/ 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6"/>
                <a:gd name="T53" fmla="*/ 30 w 30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6">
                  <a:moveTo>
                    <a:pt x="30" y="6"/>
                  </a:moveTo>
                  <a:lnTo>
                    <a:pt x="30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8" y="24"/>
                  </a:lnTo>
                  <a:lnTo>
                    <a:pt x="24" y="18"/>
                  </a:lnTo>
                  <a:lnTo>
                    <a:pt x="30" y="12"/>
                  </a:lnTo>
                  <a:lnTo>
                    <a:pt x="3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59" name="Freeform 34"/>
            <p:cNvSpPr>
              <a:spLocks/>
            </p:cNvSpPr>
            <p:nvPr/>
          </p:nvSpPr>
          <p:spPr bwMode="auto">
            <a:xfrm>
              <a:off x="5203" y="1111"/>
              <a:ext cx="36" cy="30"/>
            </a:xfrm>
            <a:custGeom>
              <a:avLst/>
              <a:gdLst>
                <a:gd name="T0" fmla="*/ 36 w 36"/>
                <a:gd name="T1" fmla="*/ 0 h 30"/>
                <a:gd name="T2" fmla="*/ 36 w 36"/>
                <a:gd name="T3" fmla="*/ 0 h 30"/>
                <a:gd name="T4" fmla="*/ 30 w 36"/>
                <a:gd name="T5" fmla="*/ 0 h 30"/>
                <a:gd name="T6" fmla="*/ 24 w 36"/>
                <a:gd name="T7" fmla="*/ 6 h 30"/>
                <a:gd name="T8" fmla="*/ 18 w 36"/>
                <a:gd name="T9" fmla="*/ 6 h 30"/>
                <a:gd name="T10" fmla="*/ 12 w 36"/>
                <a:gd name="T11" fmla="*/ 12 h 30"/>
                <a:gd name="T12" fmla="*/ 6 w 36"/>
                <a:gd name="T13" fmla="*/ 18 h 30"/>
                <a:gd name="T14" fmla="*/ 0 w 36"/>
                <a:gd name="T15" fmla="*/ 24 h 30"/>
                <a:gd name="T16" fmla="*/ 0 w 36"/>
                <a:gd name="T17" fmla="*/ 30 h 30"/>
                <a:gd name="T18" fmla="*/ 0 w 36"/>
                <a:gd name="T19" fmla="*/ 30 h 30"/>
                <a:gd name="T20" fmla="*/ 6 w 36"/>
                <a:gd name="T21" fmla="*/ 30 h 30"/>
                <a:gd name="T22" fmla="*/ 12 w 36"/>
                <a:gd name="T23" fmla="*/ 24 h 30"/>
                <a:gd name="T24" fmla="*/ 24 w 36"/>
                <a:gd name="T25" fmla="*/ 18 h 30"/>
                <a:gd name="T26" fmla="*/ 30 w 36"/>
                <a:gd name="T27" fmla="*/ 12 h 30"/>
                <a:gd name="T28" fmla="*/ 36 w 36"/>
                <a:gd name="T29" fmla="*/ 6 h 30"/>
                <a:gd name="T30" fmla="*/ 36 w 36"/>
                <a:gd name="T31" fmla="*/ 6 h 30"/>
                <a:gd name="T32" fmla="*/ 36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36" y="0"/>
                  </a:moveTo>
                  <a:lnTo>
                    <a:pt x="36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24" y="18"/>
                  </a:lnTo>
                  <a:lnTo>
                    <a:pt x="30" y="12"/>
                  </a:lnTo>
                  <a:lnTo>
                    <a:pt x="36" y="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60" name="Freeform 35"/>
            <p:cNvSpPr>
              <a:spLocks/>
            </p:cNvSpPr>
            <p:nvPr/>
          </p:nvSpPr>
          <p:spPr bwMode="auto">
            <a:xfrm>
              <a:off x="5209" y="1147"/>
              <a:ext cx="36" cy="30"/>
            </a:xfrm>
            <a:custGeom>
              <a:avLst/>
              <a:gdLst>
                <a:gd name="T0" fmla="*/ 36 w 36"/>
                <a:gd name="T1" fmla="*/ 6 h 30"/>
                <a:gd name="T2" fmla="*/ 30 w 36"/>
                <a:gd name="T3" fmla="*/ 0 h 30"/>
                <a:gd name="T4" fmla="*/ 24 w 36"/>
                <a:gd name="T5" fmla="*/ 6 h 30"/>
                <a:gd name="T6" fmla="*/ 24 w 36"/>
                <a:gd name="T7" fmla="*/ 6 h 30"/>
                <a:gd name="T8" fmla="*/ 18 w 36"/>
                <a:gd name="T9" fmla="*/ 12 h 30"/>
                <a:gd name="T10" fmla="*/ 6 w 36"/>
                <a:gd name="T11" fmla="*/ 12 h 30"/>
                <a:gd name="T12" fmla="*/ 6 w 36"/>
                <a:gd name="T13" fmla="*/ 18 h 30"/>
                <a:gd name="T14" fmla="*/ 0 w 36"/>
                <a:gd name="T15" fmla="*/ 24 h 30"/>
                <a:gd name="T16" fmla="*/ 0 w 36"/>
                <a:gd name="T17" fmla="*/ 30 h 30"/>
                <a:gd name="T18" fmla="*/ 0 w 36"/>
                <a:gd name="T19" fmla="*/ 30 h 30"/>
                <a:gd name="T20" fmla="*/ 6 w 36"/>
                <a:gd name="T21" fmla="*/ 24 h 30"/>
                <a:gd name="T22" fmla="*/ 12 w 36"/>
                <a:gd name="T23" fmla="*/ 24 h 30"/>
                <a:gd name="T24" fmla="*/ 18 w 36"/>
                <a:gd name="T25" fmla="*/ 18 h 30"/>
                <a:gd name="T26" fmla="*/ 24 w 36"/>
                <a:gd name="T27" fmla="*/ 12 h 30"/>
                <a:gd name="T28" fmla="*/ 30 w 36"/>
                <a:gd name="T29" fmla="*/ 12 h 30"/>
                <a:gd name="T30" fmla="*/ 30 w 36"/>
                <a:gd name="T31" fmla="*/ 6 h 30"/>
                <a:gd name="T32" fmla="*/ 36 w 36"/>
                <a:gd name="T33" fmla="*/ 6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36" y="6"/>
                  </a:moveTo>
                  <a:lnTo>
                    <a:pt x="30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0" y="6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61" name="Freeform 36"/>
            <p:cNvSpPr>
              <a:spLocks/>
            </p:cNvSpPr>
            <p:nvPr/>
          </p:nvSpPr>
          <p:spPr bwMode="auto">
            <a:xfrm>
              <a:off x="5209" y="1171"/>
              <a:ext cx="36" cy="18"/>
            </a:xfrm>
            <a:custGeom>
              <a:avLst/>
              <a:gdLst>
                <a:gd name="T0" fmla="*/ 36 w 36"/>
                <a:gd name="T1" fmla="*/ 0 h 18"/>
                <a:gd name="T2" fmla="*/ 30 w 36"/>
                <a:gd name="T3" fmla="*/ 0 h 18"/>
                <a:gd name="T4" fmla="*/ 30 w 36"/>
                <a:gd name="T5" fmla="*/ 0 h 18"/>
                <a:gd name="T6" fmla="*/ 24 w 36"/>
                <a:gd name="T7" fmla="*/ 0 h 18"/>
                <a:gd name="T8" fmla="*/ 18 w 36"/>
                <a:gd name="T9" fmla="*/ 0 h 18"/>
                <a:gd name="T10" fmla="*/ 12 w 36"/>
                <a:gd name="T11" fmla="*/ 6 h 18"/>
                <a:gd name="T12" fmla="*/ 6 w 36"/>
                <a:gd name="T13" fmla="*/ 6 h 18"/>
                <a:gd name="T14" fmla="*/ 6 w 36"/>
                <a:gd name="T15" fmla="*/ 12 h 18"/>
                <a:gd name="T16" fmla="*/ 0 w 36"/>
                <a:gd name="T17" fmla="*/ 18 h 18"/>
                <a:gd name="T18" fmla="*/ 6 w 36"/>
                <a:gd name="T19" fmla="*/ 18 h 18"/>
                <a:gd name="T20" fmla="*/ 12 w 36"/>
                <a:gd name="T21" fmla="*/ 18 h 18"/>
                <a:gd name="T22" fmla="*/ 18 w 36"/>
                <a:gd name="T23" fmla="*/ 12 h 18"/>
                <a:gd name="T24" fmla="*/ 18 w 36"/>
                <a:gd name="T25" fmla="*/ 12 h 18"/>
                <a:gd name="T26" fmla="*/ 24 w 36"/>
                <a:gd name="T27" fmla="*/ 12 h 18"/>
                <a:gd name="T28" fmla="*/ 30 w 36"/>
                <a:gd name="T29" fmla="*/ 6 h 18"/>
                <a:gd name="T30" fmla="*/ 36 w 36"/>
                <a:gd name="T31" fmla="*/ 6 h 18"/>
                <a:gd name="T32" fmla="*/ 36 w 36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36" y="0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62" name="Freeform 37"/>
            <p:cNvSpPr>
              <a:spLocks/>
            </p:cNvSpPr>
            <p:nvPr/>
          </p:nvSpPr>
          <p:spPr bwMode="auto">
            <a:xfrm>
              <a:off x="5221" y="1207"/>
              <a:ext cx="24" cy="12"/>
            </a:xfrm>
            <a:custGeom>
              <a:avLst/>
              <a:gdLst>
                <a:gd name="T0" fmla="*/ 24 w 24"/>
                <a:gd name="T1" fmla="*/ 0 h 12"/>
                <a:gd name="T2" fmla="*/ 24 w 24"/>
                <a:gd name="T3" fmla="*/ 0 h 12"/>
                <a:gd name="T4" fmla="*/ 24 w 24"/>
                <a:gd name="T5" fmla="*/ 0 h 12"/>
                <a:gd name="T6" fmla="*/ 18 w 24"/>
                <a:gd name="T7" fmla="*/ 0 h 12"/>
                <a:gd name="T8" fmla="*/ 12 w 24"/>
                <a:gd name="T9" fmla="*/ 0 h 12"/>
                <a:gd name="T10" fmla="*/ 6 w 24"/>
                <a:gd name="T11" fmla="*/ 6 h 12"/>
                <a:gd name="T12" fmla="*/ 6 w 24"/>
                <a:gd name="T13" fmla="*/ 6 h 12"/>
                <a:gd name="T14" fmla="*/ 0 w 24"/>
                <a:gd name="T15" fmla="*/ 12 h 12"/>
                <a:gd name="T16" fmla="*/ 0 w 24"/>
                <a:gd name="T17" fmla="*/ 12 h 12"/>
                <a:gd name="T18" fmla="*/ 6 w 24"/>
                <a:gd name="T19" fmla="*/ 12 h 12"/>
                <a:gd name="T20" fmla="*/ 6 w 24"/>
                <a:gd name="T21" fmla="*/ 12 h 12"/>
                <a:gd name="T22" fmla="*/ 12 w 24"/>
                <a:gd name="T23" fmla="*/ 12 h 12"/>
                <a:gd name="T24" fmla="*/ 18 w 24"/>
                <a:gd name="T25" fmla="*/ 6 h 12"/>
                <a:gd name="T26" fmla="*/ 18 w 24"/>
                <a:gd name="T27" fmla="*/ 6 h 12"/>
                <a:gd name="T28" fmla="*/ 24 w 24"/>
                <a:gd name="T29" fmla="*/ 6 h 12"/>
                <a:gd name="T30" fmla="*/ 24 w 24"/>
                <a:gd name="T31" fmla="*/ 0 h 12"/>
                <a:gd name="T32" fmla="*/ 24 w 24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2"/>
                <a:gd name="T53" fmla="*/ 24 w 2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2">
                  <a:moveTo>
                    <a:pt x="24" y="0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63" name="Freeform 38"/>
            <p:cNvSpPr>
              <a:spLocks/>
            </p:cNvSpPr>
            <p:nvPr/>
          </p:nvSpPr>
          <p:spPr bwMode="auto">
            <a:xfrm>
              <a:off x="5227" y="1225"/>
              <a:ext cx="18" cy="12"/>
            </a:xfrm>
            <a:custGeom>
              <a:avLst/>
              <a:gdLst>
                <a:gd name="T0" fmla="*/ 18 w 18"/>
                <a:gd name="T1" fmla="*/ 0 h 12"/>
                <a:gd name="T2" fmla="*/ 12 w 18"/>
                <a:gd name="T3" fmla="*/ 0 h 12"/>
                <a:gd name="T4" fmla="*/ 12 w 18"/>
                <a:gd name="T5" fmla="*/ 0 h 12"/>
                <a:gd name="T6" fmla="*/ 12 w 18"/>
                <a:gd name="T7" fmla="*/ 0 h 12"/>
                <a:gd name="T8" fmla="*/ 6 w 18"/>
                <a:gd name="T9" fmla="*/ 0 h 12"/>
                <a:gd name="T10" fmla="*/ 6 w 18"/>
                <a:gd name="T11" fmla="*/ 0 h 12"/>
                <a:gd name="T12" fmla="*/ 0 w 18"/>
                <a:gd name="T13" fmla="*/ 6 h 12"/>
                <a:gd name="T14" fmla="*/ 0 w 18"/>
                <a:gd name="T15" fmla="*/ 6 h 12"/>
                <a:gd name="T16" fmla="*/ 0 w 18"/>
                <a:gd name="T17" fmla="*/ 12 h 12"/>
                <a:gd name="T18" fmla="*/ 0 w 18"/>
                <a:gd name="T19" fmla="*/ 6 h 12"/>
                <a:gd name="T20" fmla="*/ 6 w 18"/>
                <a:gd name="T21" fmla="*/ 6 h 12"/>
                <a:gd name="T22" fmla="*/ 6 w 18"/>
                <a:gd name="T23" fmla="*/ 6 h 12"/>
                <a:gd name="T24" fmla="*/ 12 w 18"/>
                <a:gd name="T25" fmla="*/ 6 h 12"/>
                <a:gd name="T26" fmla="*/ 12 w 18"/>
                <a:gd name="T27" fmla="*/ 0 h 12"/>
                <a:gd name="T28" fmla="*/ 18 w 18"/>
                <a:gd name="T29" fmla="*/ 0 h 12"/>
                <a:gd name="T30" fmla="*/ 18 w 18"/>
                <a:gd name="T31" fmla="*/ 0 h 12"/>
                <a:gd name="T32" fmla="*/ 18 w 18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2"/>
                <a:gd name="T53" fmla="*/ 18 w 1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2">
                  <a:moveTo>
                    <a:pt x="18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64" name="Freeform 39"/>
            <p:cNvSpPr>
              <a:spLocks/>
            </p:cNvSpPr>
            <p:nvPr/>
          </p:nvSpPr>
          <p:spPr bwMode="auto">
            <a:xfrm>
              <a:off x="5203" y="1075"/>
              <a:ext cx="30" cy="36"/>
            </a:xfrm>
            <a:custGeom>
              <a:avLst/>
              <a:gdLst>
                <a:gd name="T0" fmla="*/ 30 w 30"/>
                <a:gd name="T1" fmla="*/ 6 h 36"/>
                <a:gd name="T2" fmla="*/ 30 w 30"/>
                <a:gd name="T3" fmla="*/ 0 h 36"/>
                <a:gd name="T4" fmla="*/ 24 w 30"/>
                <a:gd name="T5" fmla="*/ 0 h 36"/>
                <a:gd name="T6" fmla="*/ 18 w 30"/>
                <a:gd name="T7" fmla="*/ 6 h 36"/>
                <a:gd name="T8" fmla="*/ 18 w 30"/>
                <a:gd name="T9" fmla="*/ 12 h 36"/>
                <a:gd name="T10" fmla="*/ 12 w 30"/>
                <a:gd name="T11" fmla="*/ 12 h 36"/>
                <a:gd name="T12" fmla="*/ 6 w 30"/>
                <a:gd name="T13" fmla="*/ 18 h 36"/>
                <a:gd name="T14" fmla="*/ 0 w 30"/>
                <a:gd name="T15" fmla="*/ 30 h 36"/>
                <a:gd name="T16" fmla="*/ 0 w 30"/>
                <a:gd name="T17" fmla="*/ 36 h 36"/>
                <a:gd name="T18" fmla="*/ 0 w 30"/>
                <a:gd name="T19" fmla="*/ 30 h 36"/>
                <a:gd name="T20" fmla="*/ 6 w 30"/>
                <a:gd name="T21" fmla="*/ 30 h 36"/>
                <a:gd name="T22" fmla="*/ 12 w 30"/>
                <a:gd name="T23" fmla="*/ 24 h 36"/>
                <a:gd name="T24" fmla="*/ 18 w 30"/>
                <a:gd name="T25" fmla="*/ 18 h 36"/>
                <a:gd name="T26" fmla="*/ 24 w 30"/>
                <a:gd name="T27" fmla="*/ 12 h 36"/>
                <a:gd name="T28" fmla="*/ 30 w 30"/>
                <a:gd name="T29" fmla="*/ 12 h 36"/>
                <a:gd name="T30" fmla="*/ 30 w 30"/>
                <a:gd name="T31" fmla="*/ 6 h 36"/>
                <a:gd name="T32" fmla="*/ 30 w 30"/>
                <a:gd name="T33" fmla="*/ 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6"/>
                <a:gd name="T53" fmla="*/ 30 w 30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6">
                  <a:moveTo>
                    <a:pt x="30" y="6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65" name="Freeform 40"/>
            <p:cNvSpPr>
              <a:spLocks/>
            </p:cNvSpPr>
            <p:nvPr/>
          </p:nvSpPr>
          <p:spPr bwMode="auto">
            <a:xfrm>
              <a:off x="5203" y="1051"/>
              <a:ext cx="24" cy="24"/>
            </a:xfrm>
            <a:custGeom>
              <a:avLst/>
              <a:gdLst>
                <a:gd name="T0" fmla="*/ 24 w 24"/>
                <a:gd name="T1" fmla="*/ 0 h 24"/>
                <a:gd name="T2" fmla="*/ 24 w 24"/>
                <a:gd name="T3" fmla="*/ 0 h 24"/>
                <a:gd name="T4" fmla="*/ 24 w 24"/>
                <a:gd name="T5" fmla="*/ 0 h 24"/>
                <a:gd name="T6" fmla="*/ 18 w 24"/>
                <a:gd name="T7" fmla="*/ 0 h 24"/>
                <a:gd name="T8" fmla="*/ 12 w 24"/>
                <a:gd name="T9" fmla="*/ 0 h 24"/>
                <a:gd name="T10" fmla="*/ 12 w 24"/>
                <a:gd name="T11" fmla="*/ 6 h 24"/>
                <a:gd name="T12" fmla="*/ 6 w 24"/>
                <a:gd name="T13" fmla="*/ 12 h 24"/>
                <a:gd name="T14" fmla="*/ 0 w 24"/>
                <a:gd name="T15" fmla="*/ 18 h 24"/>
                <a:gd name="T16" fmla="*/ 0 w 24"/>
                <a:gd name="T17" fmla="*/ 24 h 24"/>
                <a:gd name="T18" fmla="*/ 6 w 24"/>
                <a:gd name="T19" fmla="*/ 18 h 24"/>
                <a:gd name="T20" fmla="*/ 6 w 24"/>
                <a:gd name="T21" fmla="*/ 18 h 24"/>
                <a:gd name="T22" fmla="*/ 12 w 24"/>
                <a:gd name="T23" fmla="*/ 12 h 24"/>
                <a:gd name="T24" fmla="*/ 18 w 24"/>
                <a:gd name="T25" fmla="*/ 12 h 24"/>
                <a:gd name="T26" fmla="*/ 18 w 24"/>
                <a:gd name="T27" fmla="*/ 6 h 24"/>
                <a:gd name="T28" fmla="*/ 24 w 24"/>
                <a:gd name="T29" fmla="*/ 6 h 24"/>
                <a:gd name="T30" fmla="*/ 24 w 24"/>
                <a:gd name="T31" fmla="*/ 0 h 24"/>
                <a:gd name="T32" fmla="*/ 24 w 24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24" y="0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66" name="Freeform 41"/>
            <p:cNvSpPr>
              <a:spLocks/>
            </p:cNvSpPr>
            <p:nvPr/>
          </p:nvSpPr>
          <p:spPr bwMode="auto">
            <a:xfrm>
              <a:off x="5203" y="1135"/>
              <a:ext cx="36" cy="30"/>
            </a:xfrm>
            <a:custGeom>
              <a:avLst/>
              <a:gdLst>
                <a:gd name="T0" fmla="*/ 36 w 36"/>
                <a:gd name="T1" fmla="*/ 0 h 30"/>
                <a:gd name="T2" fmla="*/ 36 w 36"/>
                <a:gd name="T3" fmla="*/ 0 h 30"/>
                <a:gd name="T4" fmla="*/ 30 w 36"/>
                <a:gd name="T5" fmla="*/ 0 h 30"/>
                <a:gd name="T6" fmla="*/ 24 w 36"/>
                <a:gd name="T7" fmla="*/ 6 h 30"/>
                <a:gd name="T8" fmla="*/ 18 w 36"/>
                <a:gd name="T9" fmla="*/ 6 h 30"/>
                <a:gd name="T10" fmla="*/ 12 w 36"/>
                <a:gd name="T11" fmla="*/ 12 h 30"/>
                <a:gd name="T12" fmla="*/ 6 w 36"/>
                <a:gd name="T13" fmla="*/ 18 h 30"/>
                <a:gd name="T14" fmla="*/ 0 w 36"/>
                <a:gd name="T15" fmla="*/ 24 h 30"/>
                <a:gd name="T16" fmla="*/ 0 w 36"/>
                <a:gd name="T17" fmla="*/ 30 h 30"/>
                <a:gd name="T18" fmla="*/ 6 w 36"/>
                <a:gd name="T19" fmla="*/ 24 h 30"/>
                <a:gd name="T20" fmla="*/ 6 w 36"/>
                <a:gd name="T21" fmla="*/ 24 h 30"/>
                <a:gd name="T22" fmla="*/ 12 w 36"/>
                <a:gd name="T23" fmla="*/ 18 h 30"/>
                <a:gd name="T24" fmla="*/ 24 w 36"/>
                <a:gd name="T25" fmla="*/ 18 h 30"/>
                <a:gd name="T26" fmla="*/ 24 w 36"/>
                <a:gd name="T27" fmla="*/ 12 h 30"/>
                <a:gd name="T28" fmla="*/ 30 w 36"/>
                <a:gd name="T29" fmla="*/ 6 h 30"/>
                <a:gd name="T30" fmla="*/ 36 w 36"/>
                <a:gd name="T31" fmla="*/ 6 h 30"/>
                <a:gd name="T32" fmla="*/ 36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36" y="0"/>
                  </a:moveTo>
                  <a:lnTo>
                    <a:pt x="36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67" name="Freeform 42"/>
            <p:cNvSpPr>
              <a:spLocks/>
            </p:cNvSpPr>
            <p:nvPr/>
          </p:nvSpPr>
          <p:spPr bwMode="auto">
            <a:xfrm>
              <a:off x="5215" y="1189"/>
              <a:ext cx="30" cy="18"/>
            </a:xfrm>
            <a:custGeom>
              <a:avLst/>
              <a:gdLst>
                <a:gd name="T0" fmla="*/ 30 w 30"/>
                <a:gd name="T1" fmla="*/ 0 h 18"/>
                <a:gd name="T2" fmla="*/ 30 w 30"/>
                <a:gd name="T3" fmla="*/ 0 h 18"/>
                <a:gd name="T4" fmla="*/ 24 w 30"/>
                <a:gd name="T5" fmla="*/ 0 h 18"/>
                <a:gd name="T6" fmla="*/ 18 w 30"/>
                <a:gd name="T7" fmla="*/ 0 h 18"/>
                <a:gd name="T8" fmla="*/ 12 w 30"/>
                <a:gd name="T9" fmla="*/ 0 h 18"/>
                <a:gd name="T10" fmla="*/ 12 w 30"/>
                <a:gd name="T11" fmla="*/ 6 h 18"/>
                <a:gd name="T12" fmla="*/ 6 w 30"/>
                <a:gd name="T13" fmla="*/ 12 h 18"/>
                <a:gd name="T14" fmla="*/ 0 w 30"/>
                <a:gd name="T15" fmla="*/ 12 h 18"/>
                <a:gd name="T16" fmla="*/ 0 w 30"/>
                <a:gd name="T17" fmla="*/ 18 h 18"/>
                <a:gd name="T18" fmla="*/ 0 w 30"/>
                <a:gd name="T19" fmla="*/ 18 h 18"/>
                <a:gd name="T20" fmla="*/ 6 w 30"/>
                <a:gd name="T21" fmla="*/ 12 h 18"/>
                <a:gd name="T22" fmla="*/ 12 w 30"/>
                <a:gd name="T23" fmla="*/ 12 h 18"/>
                <a:gd name="T24" fmla="*/ 18 w 30"/>
                <a:gd name="T25" fmla="*/ 12 h 18"/>
                <a:gd name="T26" fmla="*/ 24 w 30"/>
                <a:gd name="T27" fmla="*/ 6 h 18"/>
                <a:gd name="T28" fmla="*/ 24 w 30"/>
                <a:gd name="T29" fmla="*/ 6 h 18"/>
                <a:gd name="T30" fmla="*/ 30 w 30"/>
                <a:gd name="T31" fmla="*/ 0 h 18"/>
                <a:gd name="T32" fmla="*/ 30 w 30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30" y="0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68" name="Freeform 43"/>
            <p:cNvSpPr>
              <a:spLocks/>
            </p:cNvSpPr>
            <p:nvPr/>
          </p:nvSpPr>
          <p:spPr bwMode="auto">
            <a:xfrm>
              <a:off x="5203" y="1033"/>
              <a:ext cx="6" cy="30"/>
            </a:xfrm>
            <a:custGeom>
              <a:avLst/>
              <a:gdLst>
                <a:gd name="T0" fmla="*/ 0 w 6"/>
                <a:gd name="T1" fmla="*/ 30 h 30"/>
                <a:gd name="T2" fmla="*/ 0 w 6"/>
                <a:gd name="T3" fmla="*/ 24 h 30"/>
                <a:gd name="T4" fmla="*/ 0 w 6"/>
                <a:gd name="T5" fmla="*/ 12 h 30"/>
                <a:gd name="T6" fmla="*/ 0 w 6"/>
                <a:gd name="T7" fmla="*/ 0 h 30"/>
                <a:gd name="T8" fmla="*/ 0 w 6"/>
                <a:gd name="T9" fmla="*/ 0 h 30"/>
                <a:gd name="T10" fmla="*/ 6 w 6"/>
                <a:gd name="T11" fmla="*/ 0 h 30"/>
                <a:gd name="T12" fmla="*/ 6 w 6"/>
                <a:gd name="T13" fmla="*/ 12 h 30"/>
                <a:gd name="T14" fmla="*/ 6 w 6"/>
                <a:gd name="T15" fmla="*/ 18 h 30"/>
                <a:gd name="T16" fmla="*/ 0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0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69" name="Freeform 44"/>
            <p:cNvSpPr>
              <a:spLocks/>
            </p:cNvSpPr>
            <p:nvPr/>
          </p:nvSpPr>
          <p:spPr bwMode="auto">
            <a:xfrm>
              <a:off x="5167" y="1051"/>
              <a:ext cx="36" cy="42"/>
            </a:xfrm>
            <a:custGeom>
              <a:avLst/>
              <a:gdLst>
                <a:gd name="T0" fmla="*/ 36 w 36"/>
                <a:gd name="T1" fmla="*/ 42 h 42"/>
                <a:gd name="T2" fmla="*/ 30 w 36"/>
                <a:gd name="T3" fmla="*/ 36 h 42"/>
                <a:gd name="T4" fmla="*/ 30 w 36"/>
                <a:gd name="T5" fmla="*/ 30 h 42"/>
                <a:gd name="T6" fmla="*/ 24 w 36"/>
                <a:gd name="T7" fmla="*/ 24 h 42"/>
                <a:gd name="T8" fmla="*/ 18 w 36"/>
                <a:gd name="T9" fmla="*/ 18 h 42"/>
                <a:gd name="T10" fmla="*/ 12 w 36"/>
                <a:gd name="T11" fmla="*/ 12 h 42"/>
                <a:gd name="T12" fmla="*/ 12 w 36"/>
                <a:gd name="T13" fmla="*/ 6 h 42"/>
                <a:gd name="T14" fmla="*/ 6 w 36"/>
                <a:gd name="T15" fmla="*/ 0 h 42"/>
                <a:gd name="T16" fmla="*/ 6 w 36"/>
                <a:gd name="T17" fmla="*/ 0 h 42"/>
                <a:gd name="T18" fmla="*/ 0 w 36"/>
                <a:gd name="T19" fmla="*/ 6 h 42"/>
                <a:gd name="T20" fmla="*/ 6 w 36"/>
                <a:gd name="T21" fmla="*/ 12 h 42"/>
                <a:gd name="T22" fmla="*/ 12 w 36"/>
                <a:gd name="T23" fmla="*/ 18 h 42"/>
                <a:gd name="T24" fmla="*/ 18 w 36"/>
                <a:gd name="T25" fmla="*/ 24 h 42"/>
                <a:gd name="T26" fmla="*/ 24 w 36"/>
                <a:gd name="T27" fmla="*/ 30 h 42"/>
                <a:gd name="T28" fmla="*/ 30 w 36"/>
                <a:gd name="T29" fmla="*/ 36 h 42"/>
                <a:gd name="T30" fmla="*/ 30 w 36"/>
                <a:gd name="T31" fmla="*/ 42 h 42"/>
                <a:gd name="T32" fmla="*/ 36 w 36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2"/>
                <a:gd name="T53" fmla="*/ 36 w 36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2">
                  <a:moveTo>
                    <a:pt x="36" y="42"/>
                  </a:moveTo>
                  <a:lnTo>
                    <a:pt x="30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30" y="36"/>
                  </a:lnTo>
                  <a:lnTo>
                    <a:pt x="30" y="42"/>
                  </a:lnTo>
                  <a:lnTo>
                    <a:pt x="36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70" name="Freeform 45"/>
            <p:cNvSpPr>
              <a:spLocks/>
            </p:cNvSpPr>
            <p:nvPr/>
          </p:nvSpPr>
          <p:spPr bwMode="auto">
            <a:xfrm>
              <a:off x="5167" y="1069"/>
              <a:ext cx="36" cy="42"/>
            </a:xfrm>
            <a:custGeom>
              <a:avLst/>
              <a:gdLst>
                <a:gd name="T0" fmla="*/ 36 w 36"/>
                <a:gd name="T1" fmla="*/ 42 h 42"/>
                <a:gd name="T2" fmla="*/ 30 w 36"/>
                <a:gd name="T3" fmla="*/ 36 h 42"/>
                <a:gd name="T4" fmla="*/ 30 w 36"/>
                <a:gd name="T5" fmla="*/ 30 h 42"/>
                <a:gd name="T6" fmla="*/ 24 w 36"/>
                <a:gd name="T7" fmla="*/ 24 h 42"/>
                <a:gd name="T8" fmla="*/ 18 w 36"/>
                <a:gd name="T9" fmla="*/ 12 h 42"/>
                <a:gd name="T10" fmla="*/ 12 w 36"/>
                <a:gd name="T11" fmla="*/ 6 h 42"/>
                <a:gd name="T12" fmla="*/ 6 w 36"/>
                <a:gd name="T13" fmla="*/ 6 h 42"/>
                <a:gd name="T14" fmla="*/ 6 w 36"/>
                <a:gd name="T15" fmla="*/ 0 h 42"/>
                <a:gd name="T16" fmla="*/ 0 w 36"/>
                <a:gd name="T17" fmla="*/ 0 h 42"/>
                <a:gd name="T18" fmla="*/ 0 w 36"/>
                <a:gd name="T19" fmla="*/ 6 h 42"/>
                <a:gd name="T20" fmla="*/ 6 w 36"/>
                <a:gd name="T21" fmla="*/ 12 h 42"/>
                <a:gd name="T22" fmla="*/ 12 w 36"/>
                <a:gd name="T23" fmla="*/ 18 h 42"/>
                <a:gd name="T24" fmla="*/ 18 w 36"/>
                <a:gd name="T25" fmla="*/ 24 h 42"/>
                <a:gd name="T26" fmla="*/ 24 w 36"/>
                <a:gd name="T27" fmla="*/ 30 h 42"/>
                <a:gd name="T28" fmla="*/ 30 w 36"/>
                <a:gd name="T29" fmla="*/ 36 h 42"/>
                <a:gd name="T30" fmla="*/ 30 w 36"/>
                <a:gd name="T31" fmla="*/ 36 h 42"/>
                <a:gd name="T32" fmla="*/ 36 w 36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2"/>
                <a:gd name="T53" fmla="*/ 36 w 36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2">
                  <a:moveTo>
                    <a:pt x="36" y="42"/>
                  </a:moveTo>
                  <a:lnTo>
                    <a:pt x="30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30" y="36"/>
                  </a:lnTo>
                  <a:lnTo>
                    <a:pt x="36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71" name="Freeform 46"/>
            <p:cNvSpPr>
              <a:spLocks/>
            </p:cNvSpPr>
            <p:nvPr/>
          </p:nvSpPr>
          <p:spPr bwMode="auto">
            <a:xfrm>
              <a:off x="5167" y="1093"/>
              <a:ext cx="36" cy="36"/>
            </a:xfrm>
            <a:custGeom>
              <a:avLst/>
              <a:gdLst>
                <a:gd name="T0" fmla="*/ 36 w 36"/>
                <a:gd name="T1" fmla="*/ 36 h 36"/>
                <a:gd name="T2" fmla="*/ 30 w 36"/>
                <a:gd name="T3" fmla="*/ 30 h 36"/>
                <a:gd name="T4" fmla="*/ 30 w 36"/>
                <a:gd name="T5" fmla="*/ 24 h 36"/>
                <a:gd name="T6" fmla="*/ 24 w 36"/>
                <a:gd name="T7" fmla="*/ 12 h 36"/>
                <a:gd name="T8" fmla="*/ 18 w 36"/>
                <a:gd name="T9" fmla="*/ 12 h 36"/>
                <a:gd name="T10" fmla="*/ 12 w 36"/>
                <a:gd name="T11" fmla="*/ 6 h 36"/>
                <a:gd name="T12" fmla="*/ 6 w 36"/>
                <a:gd name="T13" fmla="*/ 0 h 36"/>
                <a:gd name="T14" fmla="*/ 0 w 36"/>
                <a:gd name="T15" fmla="*/ 0 h 36"/>
                <a:gd name="T16" fmla="*/ 0 w 36"/>
                <a:gd name="T17" fmla="*/ 0 h 36"/>
                <a:gd name="T18" fmla="*/ 0 w 36"/>
                <a:gd name="T19" fmla="*/ 0 h 36"/>
                <a:gd name="T20" fmla="*/ 6 w 36"/>
                <a:gd name="T21" fmla="*/ 6 h 36"/>
                <a:gd name="T22" fmla="*/ 6 w 36"/>
                <a:gd name="T23" fmla="*/ 12 h 36"/>
                <a:gd name="T24" fmla="*/ 18 w 36"/>
                <a:gd name="T25" fmla="*/ 18 h 36"/>
                <a:gd name="T26" fmla="*/ 24 w 36"/>
                <a:gd name="T27" fmla="*/ 18 h 36"/>
                <a:gd name="T28" fmla="*/ 30 w 36"/>
                <a:gd name="T29" fmla="*/ 24 h 36"/>
                <a:gd name="T30" fmla="*/ 30 w 36"/>
                <a:gd name="T31" fmla="*/ 30 h 36"/>
                <a:gd name="T32" fmla="*/ 36 w 36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36" y="36"/>
                  </a:moveTo>
                  <a:lnTo>
                    <a:pt x="30" y="30"/>
                  </a:lnTo>
                  <a:lnTo>
                    <a:pt x="30" y="24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6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72" name="Freeform 47"/>
            <p:cNvSpPr>
              <a:spLocks/>
            </p:cNvSpPr>
            <p:nvPr/>
          </p:nvSpPr>
          <p:spPr bwMode="auto">
            <a:xfrm>
              <a:off x="5173" y="1117"/>
              <a:ext cx="30" cy="24"/>
            </a:xfrm>
            <a:custGeom>
              <a:avLst/>
              <a:gdLst>
                <a:gd name="T0" fmla="*/ 30 w 30"/>
                <a:gd name="T1" fmla="*/ 24 h 24"/>
                <a:gd name="T2" fmla="*/ 30 w 30"/>
                <a:gd name="T3" fmla="*/ 24 h 24"/>
                <a:gd name="T4" fmla="*/ 24 w 30"/>
                <a:gd name="T5" fmla="*/ 18 h 24"/>
                <a:gd name="T6" fmla="*/ 18 w 30"/>
                <a:gd name="T7" fmla="*/ 12 h 24"/>
                <a:gd name="T8" fmla="*/ 12 w 30"/>
                <a:gd name="T9" fmla="*/ 6 h 24"/>
                <a:gd name="T10" fmla="*/ 6 w 30"/>
                <a:gd name="T11" fmla="*/ 0 h 24"/>
                <a:gd name="T12" fmla="*/ 0 w 30"/>
                <a:gd name="T13" fmla="*/ 0 h 24"/>
                <a:gd name="T14" fmla="*/ 0 w 30"/>
                <a:gd name="T15" fmla="*/ 0 h 24"/>
                <a:gd name="T16" fmla="*/ 0 w 30"/>
                <a:gd name="T17" fmla="*/ 0 h 24"/>
                <a:gd name="T18" fmla="*/ 0 w 30"/>
                <a:gd name="T19" fmla="*/ 6 h 24"/>
                <a:gd name="T20" fmla="*/ 0 w 30"/>
                <a:gd name="T21" fmla="*/ 6 h 24"/>
                <a:gd name="T22" fmla="*/ 6 w 30"/>
                <a:gd name="T23" fmla="*/ 12 h 24"/>
                <a:gd name="T24" fmla="*/ 12 w 30"/>
                <a:gd name="T25" fmla="*/ 12 h 24"/>
                <a:gd name="T26" fmla="*/ 18 w 30"/>
                <a:gd name="T27" fmla="*/ 18 h 24"/>
                <a:gd name="T28" fmla="*/ 24 w 30"/>
                <a:gd name="T29" fmla="*/ 18 h 24"/>
                <a:gd name="T30" fmla="*/ 30 w 30"/>
                <a:gd name="T31" fmla="*/ 24 h 24"/>
                <a:gd name="T32" fmla="*/ 30 w 30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24"/>
                <a:gd name="T53" fmla="*/ 30 w 30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24">
                  <a:moveTo>
                    <a:pt x="30" y="24"/>
                  </a:moveTo>
                  <a:lnTo>
                    <a:pt x="30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73" name="Freeform 48"/>
            <p:cNvSpPr>
              <a:spLocks/>
            </p:cNvSpPr>
            <p:nvPr/>
          </p:nvSpPr>
          <p:spPr bwMode="auto">
            <a:xfrm>
              <a:off x="5173" y="1135"/>
              <a:ext cx="36" cy="24"/>
            </a:xfrm>
            <a:custGeom>
              <a:avLst/>
              <a:gdLst>
                <a:gd name="T0" fmla="*/ 36 w 36"/>
                <a:gd name="T1" fmla="*/ 24 h 24"/>
                <a:gd name="T2" fmla="*/ 30 w 36"/>
                <a:gd name="T3" fmla="*/ 24 h 24"/>
                <a:gd name="T4" fmla="*/ 24 w 36"/>
                <a:gd name="T5" fmla="*/ 18 h 24"/>
                <a:gd name="T6" fmla="*/ 18 w 36"/>
                <a:gd name="T7" fmla="*/ 12 h 24"/>
                <a:gd name="T8" fmla="*/ 12 w 36"/>
                <a:gd name="T9" fmla="*/ 12 h 24"/>
                <a:gd name="T10" fmla="*/ 6 w 36"/>
                <a:gd name="T11" fmla="*/ 6 h 24"/>
                <a:gd name="T12" fmla="*/ 6 w 36"/>
                <a:gd name="T13" fmla="*/ 6 h 24"/>
                <a:gd name="T14" fmla="*/ 0 w 36"/>
                <a:gd name="T15" fmla="*/ 0 h 24"/>
                <a:gd name="T16" fmla="*/ 0 w 36"/>
                <a:gd name="T17" fmla="*/ 6 h 24"/>
                <a:gd name="T18" fmla="*/ 0 w 36"/>
                <a:gd name="T19" fmla="*/ 6 h 24"/>
                <a:gd name="T20" fmla="*/ 6 w 36"/>
                <a:gd name="T21" fmla="*/ 12 h 24"/>
                <a:gd name="T22" fmla="*/ 12 w 36"/>
                <a:gd name="T23" fmla="*/ 18 h 24"/>
                <a:gd name="T24" fmla="*/ 18 w 36"/>
                <a:gd name="T25" fmla="*/ 18 h 24"/>
                <a:gd name="T26" fmla="*/ 24 w 36"/>
                <a:gd name="T27" fmla="*/ 24 h 24"/>
                <a:gd name="T28" fmla="*/ 24 w 36"/>
                <a:gd name="T29" fmla="*/ 24 h 24"/>
                <a:gd name="T30" fmla="*/ 30 w 36"/>
                <a:gd name="T31" fmla="*/ 24 h 24"/>
                <a:gd name="T32" fmla="*/ 36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36" y="24"/>
                  </a:moveTo>
                  <a:lnTo>
                    <a:pt x="30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6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74" name="Freeform 49"/>
            <p:cNvSpPr>
              <a:spLocks/>
            </p:cNvSpPr>
            <p:nvPr/>
          </p:nvSpPr>
          <p:spPr bwMode="auto">
            <a:xfrm>
              <a:off x="5179" y="1165"/>
              <a:ext cx="30" cy="12"/>
            </a:xfrm>
            <a:custGeom>
              <a:avLst/>
              <a:gdLst>
                <a:gd name="T0" fmla="*/ 30 w 30"/>
                <a:gd name="T1" fmla="*/ 12 h 12"/>
                <a:gd name="T2" fmla="*/ 24 w 30"/>
                <a:gd name="T3" fmla="*/ 12 h 12"/>
                <a:gd name="T4" fmla="*/ 24 w 30"/>
                <a:gd name="T5" fmla="*/ 6 h 12"/>
                <a:gd name="T6" fmla="*/ 18 w 30"/>
                <a:gd name="T7" fmla="*/ 6 h 12"/>
                <a:gd name="T8" fmla="*/ 12 w 30"/>
                <a:gd name="T9" fmla="*/ 6 h 12"/>
                <a:gd name="T10" fmla="*/ 6 w 30"/>
                <a:gd name="T11" fmla="*/ 0 h 12"/>
                <a:gd name="T12" fmla="*/ 6 w 30"/>
                <a:gd name="T13" fmla="*/ 0 h 12"/>
                <a:gd name="T14" fmla="*/ 0 w 30"/>
                <a:gd name="T15" fmla="*/ 0 h 12"/>
                <a:gd name="T16" fmla="*/ 0 w 30"/>
                <a:gd name="T17" fmla="*/ 6 h 12"/>
                <a:gd name="T18" fmla="*/ 0 w 30"/>
                <a:gd name="T19" fmla="*/ 6 h 12"/>
                <a:gd name="T20" fmla="*/ 6 w 30"/>
                <a:gd name="T21" fmla="*/ 12 h 12"/>
                <a:gd name="T22" fmla="*/ 6 w 30"/>
                <a:gd name="T23" fmla="*/ 12 h 12"/>
                <a:gd name="T24" fmla="*/ 12 w 30"/>
                <a:gd name="T25" fmla="*/ 12 h 12"/>
                <a:gd name="T26" fmla="*/ 18 w 30"/>
                <a:gd name="T27" fmla="*/ 12 h 12"/>
                <a:gd name="T28" fmla="*/ 24 w 30"/>
                <a:gd name="T29" fmla="*/ 12 h 12"/>
                <a:gd name="T30" fmla="*/ 30 w 30"/>
                <a:gd name="T31" fmla="*/ 12 h 12"/>
                <a:gd name="T32" fmla="*/ 30 w 30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2"/>
                <a:gd name="T53" fmla="*/ 30 w 3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2">
                  <a:moveTo>
                    <a:pt x="30" y="12"/>
                  </a:moveTo>
                  <a:lnTo>
                    <a:pt x="24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75" name="Freeform 50"/>
            <p:cNvSpPr>
              <a:spLocks/>
            </p:cNvSpPr>
            <p:nvPr/>
          </p:nvSpPr>
          <p:spPr bwMode="auto">
            <a:xfrm>
              <a:off x="5185" y="1189"/>
              <a:ext cx="30" cy="6"/>
            </a:xfrm>
            <a:custGeom>
              <a:avLst/>
              <a:gdLst>
                <a:gd name="T0" fmla="*/ 30 w 30"/>
                <a:gd name="T1" fmla="*/ 6 h 6"/>
                <a:gd name="T2" fmla="*/ 24 w 30"/>
                <a:gd name="T3" fmla="*/ 0 h 6"/>
                <a:gd name="T4" fmla="*/ 18 w 30"/>
                <a:gd name="T5" fmla="*/ 0 h 6"/>
                <a:gd name="T6" fmla="*/ 18 w 30"/>
                <a:gd name="T7" fmla="*/ 0 h 6"/>
                <a:gd name="T8" fmla="*/ 12 w 30"/>
                <a:gd name="T9" fmla="*/ 0 h 6"/>
                <a:gd name="T10" fmla="*/ 6 w 30"/>
                <a:gd name="T11" fmla="*/ 0 h 6"/>
                <a:gd name="T12" fmla="*/ 6 w 30"/>
                <a:gd name="T13" fmla="*/ 0 h 6"/>
                <a:gd name="T14" fmla="*/ 0 w 30"/>
                <a:gd name="T15" fmla="*/ 0 h 6"/>
                <a:gd name="T16" fmla="*/ 0 w 30"/>
                <a:gd name="T17" fmla="*/ 0 h 6"/>
                <a:gd name="T18" fmla="*/ 0 w 30"/>
                <a:gd name="T19" fmla="*/ 0 h 6"/>
                <a:gd name="T20" fmla="*/ 6 w 30"/>
                <a:gd name="T21" fmla="*/ 6 h 6"/>
                <a:gd name="T22" fmla="*/ 6 w 30"/>
                <a:gd name="T23" fmla="*/ 6 h 6"/>
                <a:gd name="T24" fmla="*/ 12 w 30"/>
                <a:gd name="T25" fmla="*/ 6 h 6"/>
                <a:gd name="T26" fmla="*/ 18 w 30"/>
                <a:gd name="T27" fmla="*/ 6 h 6"/>
                <a:gd name="T28" fmla="*/ 18 w 30"/>
                <a:gd name="T29" fmla="*/ 6 h 6"/>
                <a:gd name="T30" fmla="*/ 24 w 30"/>
                <a:gd name="T31" fmla="*/ 6 h 6"/>
                <a:gd name="T32" fmla="*/ 30 w 30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30" y="6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76" name="Freeform 51"/>
            <p:cNvSpPr>
              <a:spLocks/>
            </p:cNvSpPr>
            <p:nvPr/>
          </p:nvSpPr>
          <p:spPr bwMode="auto">
            <a:xfrm>
              <a:off x="5191" y="1201"/>
              <a:ext cx="24" cy="6"/>
            </a:xfrm>
            <a:custGeom>
              <a:avLst/>
              <a:gdLst>
                <a:gd name="T0" fmla="*/ 24 w 24"/>
                <a:gd name="T1" fmla="*/ 6 h 6"/>
                <a:gd name="T2" fmla="*/ 24 w 24"/>
                <a:gd name="T3" fmla="*/ 6 h 6"/>
                <a:gd name="T4" fmla="*/ 18 w 24"/>
                <a:gd name="T5" fmla="*/ 0 h 6"/>
                <a:gd name="T6" fmla="*/ 18 w 24"/>
                <a:gd name="T7" fmla="*/ 0 h 6"/>
                <a:gd name="T8" fmla="*/ 12 w 24"/>
                <a:gd name="T9" fmla="*/ 0 h 6"/>
                <a:gd name="T10" fmla="*/ 6 w 24"/>
                <a:gd name="T11" fmla="*/ 0 h 6"/>
                <a:gd name="T12" fmla="*/ 6 w 24"/>
                <a:gd name="T13" fmla="*/ 0 h 6"/>
                <a:gd name="T14" fmla="*/ 0 w 24"/>
                <a:gd name="T15" fmla="*/ 6 h 6"/>
                <a:gd name="T16" fmla="*/ 0 w 24"/>
                <a:gd name="T17" fmla="*/ 6 h 6"/>
                <a:gd name="T18" fmla="*/ 0 w 24"/>
                <a:gd name="T19" fmla="*/ 6 h 6"/>
                <a:gd name="T20" fmla="*/ 0 w 24"/>
                <a:gd name="T21" fmla="*/ 6 h 6"/>
                <a:gd name="T22" fmla="*/ 6 w 24"/>
                <a:gd name="T23" fmla="*/ 6 h 6"/>
                <a:gd name="T24" fmla="*/ 6 w 24"/>
                <a:gd name="T25" fmla="*/ 6 h 6"/>
                <a:gd name="T26" fmla="*/ 12 w 24"/>
                <a:gd name="T27" fmla="*/ 6 h 6"/>
                <a:gd name="T28" fmla="*/ 18 w 24"/>
                <a:gd name="T29" fmla="*/ 6 h 6"/>
                <a:gd name="T30" fmla="*/ 24 w 24"/>
                <a:gd name="T31" fmla="*/ 6 h 6"/>
                <a:gd name="T32" fmla="*/ 24 w 24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24" y="6"/>
                  </a:moveTo>
                  <a:lnTo>
                    <a:pt x="24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77" name="Freeform 52"/>
            <p:cNvSpPr>
              <a:spLocks/>
            </p:cNvSpPr>
            <p:nvPr/>
          </p:nvSpPr>
          <p:spPr bwMode="auto">
            <a:xfrm>
              <a:off x="5197" y="1213"/>
              <a:ext cx="24" cy="12"/>
            </a:xfrm>
            <a:custGeom>
              <a:avLst/>
              <a:gdLst>
                <a:gd name="T0" fmla="*/ 24 w 24"/>
                <a:gd name="T1" fmla="*/ 12 h 12"/>
                <a:gd name="T2" fmla="*/ 24 w 24"/>
                <a:gd name="T3" fmla="*/ 6 h 12"/>
                <a:gd name="T4" fmla="*/ 24 w 24"/>
                <a:gd name="T5" fmla="*/ 6 h 12"/>
                <a:gd name="T6" fmla="*/ 18 w 24"/>
                <a:gd name="T7" fmla="*/ 6 h 12"/>
                <a:gd name="T8" fmla="*/ 18 w 24"/>
                <a:gd name="T9" fmla="*/ 0 h 12"/>
                <a:gd name="T10" fmla="*/ 12 w 24"/>
                <a:gd name="T11" fmla="*/ 0 h 12"/>
                <a:gd name="T12" fmla="*/ 6 w 24"/>
                <a:gd name="T13" fmla="*/ 0 h 12"/>
                <a:gd name="T14" fmla="*/ 6 w 24"/>
                <a:gd name="T15" fmla="*/ 0 h 12"/>
                <a:gd name="T16" fmla="*/ 0 w 24"/>
                <a:gd name="T17" fmla="*/ 6 h 12"/>
                <a:gd name="T18" fmla="*/ 0 w 24"/>
                <a:gd name="T19" fmla="*/ 6 h 12"/>
                <a:gd name="T20" fmla="*/ 6 w 24"/>
                <a:gd name="T21" fmla="*/ 12 h 12"/>
                <a:gd name="T22" fmla="*/ 6 w 24"/>
                <a:gd name="T23" fmla="*/ 12 h 12"/>
                <a:gd name="T24" fmla="*/ 12 w 24"/>
                <a:gd name="T25" fmla="*/ 12 h 12"/>
                <a:gd name="T26" fmla="*/ 18 w 24"/>
                <a:gd name="T27" fmla="*/ 12 h 12"/>
                <a:gd name="T28" fmla="*/ 18 w 24"/>
                <a:gd name="T29" fmla="*/ 12 h 12"/>
                <a:gd name="T30" fmla="*/ 24 w 24"/>
                <a:gd name="T31" fmla="*/ 12 h 12"/>
                <a:gd name="T32" fmla="*/ 24 w 24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2"/>
                <a:gd name="T53" fmla="*/ 24 w 2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2">
                  <a:moveTo>
                    <a:pt x="24" y="12"/>
                  </a:moveTo>
                  <a:lnTo>
                    <a:pt x="24" y="6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78" name="Freeform 53"/>
            <p:cNvSpPr>
              <a:spLocks/>
            </p:cNvSpPr>
            <p:nvPr/>
          </p:nvSpPr>
          <p:spPr bwMode="auto">
            <a:xfrm>
              <a:off x="5203" y="1225"/>
              <a:ext cx="24" cy="6"/>
            </a:xfrm>
            <a:custGeom>
              <a:avLst/>
              <a:gdLst>
                <a:gd name="T0" fmla="*/ 24 w 24"/>
                <a:gd name="T1" fmla="*/ 6 h 6"/>
                <a:gd name="T2" fmla="*/ 24 w 24"/>
                <a:gd name="T3" fmla="*/ 6 h 6"/>
                <a:gd name="T4" fmla="*/ 18 w 24"/>
                <a:gd name="T5" fmla="*/ 6 h 6"/>
                <a:gd name="T6" fmla="*/ 18 w 24"/>
                <a:gd name="T7" fmla="*/ 0 h 6"/>
                <a:gd name="T8" fmla="*/ 12 w 24"/>
                <a:gd name="T9" fmla="*/ 0 h 6"/>
                <a:gd name="T10" fmla="*/ 6 w 24"/>
                <a:gd name="T11" fmla="*/ 0 h 6"/>
                <a:gd name="T12" fmla="*/ 6 w 24"/>
                <a:gd name="T13" fmla="*/ 0 h 6"/>
                <a:gd name="T14" fmla="*/ 0 w 24"/>
                <a:gd name="T15" fmla="*/ 0 h 6"/>
                <a:gd name="T16" fmla="*/ 0 w 24"/>
                <a:gd name="T17" fmla="*/ 0 h 6"/>
                <a:gd name="T18" fmla="*/ 0 w 24"/>
                <a:gd name="T19" fmla="*/ 6 h 6"/>
                <a:gd name="T20" fmla="*/ 0 w 24"/>
                <a:gd name="T21" fmla="*/ 6 h 6"/>
                <a:gd name="T22" fmla="*/ 6 w 24"/>
                <a:gd name="T23" fmla="*/ 6 h 6"/>
                <a:gd name="T24" fmla="*/ 6 w 24"/>
                <a:gd name="T25" fmla="*/ 6 h 6"/>
                <a:gd name="T26" fmla="*/ 12 w 24"/>
                <a:gd name="T27" fmla="*/ 6 h 6"/>
                <a:gd name="T28" fmla="*/ 18 w 24"/>
                <a:gd name="T29" fmla="*/ 6 h 6"/>
                <a:gd name="T30" fmla="*/ 24 w 24"/>
                <a:gd name="T31" fmla="*/ 6 h 6"/>
                <a:gd name="T32" fmla="*/ 24 w 24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24" y="6"/>
                  </a:moveTo>
                  <a:lnTo>
                    <a:pt x="24" y="6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79" name="Freeform 54"/>
            <p:cNvSpPr>
              <a:spLocks/>
            </p:cNvSpPr>
            <p:nvPr/>
          </p:nvSpPr>
          <p:spPr bwMode="auto">
            <a:xfrm>
              <a:off x="5179" y="1033"/>
              <a:ext cx="24" cy="48"/>
            </a:xfrm>
            <a:custGeom>
              <a:avLst/>
              <a:gdLst>
                <a:gd name="T0" fmla="*/ 0 w 24"/>
                <a:gd name="T1" fmla="*/ 6 h 48"/>
                <a:gd name="T2" fmla="*/ 0 w 24"/>
                <a:gd name="T3" fmla="*/ 6 h 48"/>
                <a:gd name="T4" fmla="*/ 0 w 24"/>
                <a:gd name="T5" fmla="*/ 12 h 48"/>
                <a:gd name="T6" fmla="*/ 6 w 24"/>
                <a:gd name="T7" fmla="*/ 18 h 48"/>
                <a:gd name="T8" fmla="*/ 12 w 24"/>
                <a:gd name="T9" fmla="*/ 24 h 48"/>
                <a:gd name="T10" fmla="*/ 18 w 24"/>
                <a:gd name="T11" fmla="*/ 30 h 48"/>
                <a:gd name="T12" fmla="*/ 18 w 24"/>
                <a:gd name="T13" fmla="*/ 36 h 48"/>
                <a:gd name="T14" fmla="*/ 24 w 24"/>
                <a:gd name="T15" fmla="*/ 42 h 48"/>
                <a:gd name="T16" fmla="*/ 24 w 24"/>
                <a:gd name="T17" fmla="*/ 48 h 48"/>
                <a:gd name="T18" fmla="*/ 24 w 24"/>
                <a:gd name="T19" fmla="*/ 36 h 48"/>
                <a:gd name="T20" fmla="*/ 18 w 24"/>
                <a:gd name="T21" fmla="*/ 30 h 48"/>
                <a:gd name="T22" fmla="*/ 18 w 24"/>
                <a:gd name="T23" fmla="*/ 24 h 48"/>
                <a:gd name="T24" fmla="*/ 12 w 24"/>
                <a:gd name="T25" fmla="*/ 18 h 48"/>
                <a:gd name="T26" fmla="*/ 6 w 24"/>
                <a:gd name="T27" fmla="*/ 12 h 48"/>
                <a:gd name="T28" fmla="*/ 6 w 24"/>
                <a:gd name="T29" fmla="*/ 6 h 48"/>
                <a:gd name="T30" fmla="*/ 0 w 24"/>
                <a:gd name="T31" fmla="*/ 0 h 48"/>
                <a:gd name="T32" fmla="*/ 0 w 24"/>
                <a:gd name="T33" fmla="*/ 6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8"/>
                <a:gd name="T53" fmla="*/ 24 w 24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8">
                  <a:moveTo>
                    <a:pt x="0" y="6"/>
                  </a:move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24" y="36"/>
                  </a:lnTo>
                  <a:lnTo>
                    <a:pt x="18" y="30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80" name="Freeform 55"/>
            <p:cNvSpPr>
              <a:spLocks/>
            </p:cNvSpPr>
            <p:nvPr/>
          </p:nvSpPr>
          <p:spPr bwMode="auto">
            <a:xfrm>
              <a:off x="5191" y="1027"/>
              <a:ext cx="12" cy="36"/>
            </a:xfrm>
            <a:custGeom>
              <a:avLst/>
              <a:gdLst>
                <a:gd name="T0" fmla="*/ 12 w 12"/>
                <a:gd name="T1" fmla="*/ 36 h 36"/>
                <a:gd name="T2" fmla="*/ 12 w 12"/>
                <a:gd name="T3" fmla="*/ 24 h 36"/>
                <a:gd name="T4" fmla="*/ 6 w 12"/>
                <a:gd name="T5" fmla="*/ 12 h 36"/>
                <a:gd name="T6" fmla="*/ 0 w 12"/>
                <a:gd name="T7" fmla="*/ 6 h 36"/>
                <a:gd name="T8" fmla="*/ 0 w 12"/>
                <a:gd name="T9" fmla="*/ 0 h 36"/>
                <a:gd name="T10" fmla="*/ 0 w 12"/>
                <a:gd name="T11" fmla="*/ 6 h 36"/>
                <a:gd name="T12" fmla="*/ 0 w 12"/>
                <a:gd name="T13" fmla="*/ 6 h 36"/>
                <a:gd name="T14" fmla="*/ 0 w 12"/>
                <a:gd name="T15" fmla="*/ 12 h 36"/>
                <a:gd name="T16" fmla="*/ 6 w 12"/>
                <a:gd name="T17" fmla="*/ 18 h 36"/>
                <a:gd name="T18" fmla="*/ 6 w 12"/>
                <a:gd name="T19" fmla="*/ 24 h 36"/>
                <a:gd name="T20" fmla="*/ 12 w 12"/>
                <a:gd name="T21" fmla="*/ 30 h 36"/>
                <a:gd name="T22" fmla="*/ 12 w 12"/>
                <a:gd name="T23" fmla="*/ 30 h 36"/>
                <a:gd name="T24" fmla="*/ 12 w 12"/>
                <a:gd name="T25" fmla="*/ 36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36"/>
                <a:gd name="T41" fmla="*/ 12 w 12"/>
                <a:gd name="T42" fmla="*/ 36 h 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36">
                  <a:moveTo>
                    <a:pt x="12" y="36"/>
                  </a:moveTo>
                  <a:lnTo>
                    <a:pt x="12" y="24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2" y="30"/>
                  </a:lnTo>
                  <a:lnTo>
                    <a:pt x="12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81" name="Freeform 56"/>
            <p:cNvSpPr>
              <a:spLocks/>
            </p:cNvSpPr>
            <p:nvPr/>
          </p:nvSpPr>
          <p:spPr bwMode="auto">
            <a:xfrm>
              <a:off x="5275" y="1147"/>
              <a:ext cx="48" cy="161"/>
            </a:xfrm>
            <a:custGeom>
              <a:avLst/>
              <a:gdLst>
                <a:gd name="T0" fmla="*/ 12 w 48"/>
                <a:gd name="T1" fmla="*/ 161 h 161"/>
                <a:gd name="T2" fmla="*/ 6 w 48"/>
                <a:gd name="T3" fmla="*/ 161 h 161"/>
                <a:gd name="T4" fmla="*/ 6 w 48"/>
                <a:gd name="T5" fmla="*/ 161 h 161"/>
                <a:gd name="T6" fmla="*/ 6 w 48"/>
                <a:gd name="T7" fmla="*/ 161 h 161"/>
                <a:gd name="T8" fmla="*/ 0 w 48"/>
                <a:gd name="T9" fmla="*/ 161 h 161"/>
                <a:gd name="T10" fmla="*/ 18 w 48"/>
                <a:gd name="T11" fmla="*/ 143 h 161"/>
                <a:gd name="T12" fmla="*/ 30 w 48"/>
                <a:gd name="T13" fmla="*/ 120 h 161"/>
                <a:gd name="T14" fmla="*/ 42 w 48"/>
                <a:gd name="T15" fmla="*/ 102 h 161"/>
                <a:gd name="T16" fmla="*/ 42 w 48"/>
                <a:gd name="T17" fmla="*/ 78 h 161"/>
                <a:gd name="T18" fmla="*/ 48 w 48"/>
                <a:gd name="T19" fmla="*/ 54 h 161"/>
                <a:gd name="T20" fmla="*/ 42 w 48"/>
                <a:gd name="T21" fmla="*/ 36 h 161"/>
                <a:gd name="T22" fmla="*/ 42 w 48"/>
                <a:gd name="T23" fmla="*/ 18 h 161"/>
                <a:gd name="T24" fmla="*/ 42 w 48"/>
                <a:gd name="T25" fmla="*/ 0 h 161"/>
                <a:gd name="T26" fmla="*/ 48 w 48"/>
                <a:gd name="T27" fmla="*/ 12 h 161"/>
                <a:gd name="T28" fmla="*/ 48 w 48"/>
                <a:gd name="T29" fmla="*/ 30 h 161"/>
                <a:gd name="T30" fmla="*/ 48 w 48"/>
                <a:gd name="T31" fmla="*/ 54 h 161"/>
                <a:gd name="T32" fmla="*/ 48 w 48"/>
                <a:gd name="T33" fmla="*/ 78 h 161"/>
                <a:gd name="T34" fmla="*/ 42 w 48"/>
                <a:gd name="T35" fmla="*/ 108 h 161"/>
                <a:gd name="T36" fmla="*/ 36 w 48"/>
                <a:gd name="T37" fmla="*/ 132 h 161"/>
                <a:gd name="T38" fmla="*/ 24 w 48"/>
                <a:gd name="T39" fmla="*/ 149 h 161"/>
                <a:gd name="T40" fmla="*/ 12 w 48"/>
                <a:gd name="T41" fmla="*/ 161 h 16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8"/>
                <a:gd name="T64" fmla="*/ 0 h 161"/>
                <a:gd name="T65" fmla="*/ 48 w 48"/>
                <a:gd name="T66" fmla="*/ 161 h 16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8" h="161">
                  <a:moveTo>
                    <a:pt x="12" y="161"/>
                  </a:moveTo>
                  <a:lnTo>
                    <a:pt x="6" y="161"/>
                  </a:lnTo>
                  <a:lnTo>
                    <a:pt x="0" y="161"/>
                  </a:lnTo>
                  <a:lnTo>
                    <a:pt x="18" y="143"/>
                  </a:lnTo>
                  <a:lnTo>
                    <a:pt x="30" y="120"/>
                  </a:lnTo>
                  <a:lnTo>
                    <a:pt x="42" y="102"/>
                  </a:lnTo>
                  <a:lnTo>
                    <a:pt x="42" y="78"/>
                  </a:lnTo>
                  <a:lnTo>
                    <a:pt x="48" y="54"/>
                  </a:lnTo>
                  <a:lnTo>
                    <a:pt x="42" y="36"/>
                  </a:lnTo>
                  <a:lnTo>
                    <a:pt x="42" y="18"/>
                  </a:lnTo>
                  <a:lnTo>
                    <a:pt x="42" y="0"/>
                  </a:lnTo>
                  <a:lnTo>
                    <a:pt x="48" y="12"/>
                  </a:lnTo>
                  <a:lnTo>
                    <a:pt x="48" y="30"/>
                  </a:lnTo>
                  <a:lnTo>
                    <a:pt x="48" y="54"/>
                  </a:lnTo>
                  <a:lnTo>
                    <a:pt x="48" y="78"/>
                  </a:lnTo>
                  <a:lnTo>
                    <a:pt x="42" y="108"/>
                  </a:lnTo>
                  <a:lnTo>
                    <a:pt x="36" y="132"/>
                  </a:lnTo>
                  <a:lnTo>
                    <a:pt x="24" y="149"/>
                  </a:lnTo>
                  <a:lnTo>
                    <a:pt x="12" y="161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82" name="Freeform 57"/>
            <p:cNvSpPr>
              <a:spLocks/>
            </p:cNvSpPr>
            <p:nvPr/>
          </p:nvSpPr>
          <p:spPr bwMode="auto">
            <a:xfrm>
              <a:off x="5287" y="1153"/>
              <a:ext cx="36" cy="18"/>
            </a:xfrm>
            <a:custGeom>
              <a:avLst/>
              <a:gdLst>
                <a:gd name="T0" fmla="*/ 36 w 36"/>
                <a:gd name="T1" fmla="*/ 18 h 18"/>
                <a:gd name="T2" fmla="*/ 30 w 36"/>
                <a:gd name="T3" fmla="*/ 18 h 18"/>
                <a:gd name="T4" fmla="*/ 30 w 36"/>
                <a:gd name="T5" fmla="*/ 12 h 18"/>
                <a:gd name="T6" fmla="*/ 24 w 36"/>
                <a:gd name="T7" fmla="*/ 6 h 18"/>
                <a:gd name="T8" fmla="*/ 18 w 36"/>
                <a:gd name="T9" fmla="*/ 6 h 18"/>
                <a:gd name="T10" fmla="*/ 12 w 36"/>
                <a:gd name="T11" fmla="*/ 0 h 18"/>
                <a:gd name="T12" fmla="*/ 6 w 36"/>
                <a:gd name="T13" fmla="*/ 0 h 18"/>
                <a:gd name="T14" fmla="*/ 6 w 36"/>
                <a:gd name="T15" fmla="*/ 0 h 18"/>
                <a:gd name="T16" fmla="*/ 0 w 36"/>
                <a:gd name="T17" fmla="*/ 0 h 18"/>
                <a:gd name="T18" fmla="*/ 0 w 36"/>
                <a:gd name="T19" fmla="*/ 0 h 18"/>
                <a:gd name="T20" fmla="*/ 6 w 36"/>
                <a:gd name="T21" fmla="*/ 0 h 18"/>
                <a:gd name="T22" fmla="*/ 6 w 36"/>
                <a:gd name="T23" fmla="*/ 6 h 18"/>
                <a:gd name="T24" fmla="*/ 12 w 36"/>
                <a:gd name="T25" fmla="*/ 6 h 18"/>
                <a:gd name="T26" fmla="*/ 18 w 36"/>
                <a:gd name="T27" fmla="*/ 12 h 18"/>
                <a:gd name="T28" fmla="*/ 24 w 36"/>
                <a:gd name="T29" fmla="*/ 12 h 18"/>
                <a:gd name="T30" fmla="*/ 30 w 36"/>
                <a:gd name="T31" fmla="*/ 18 h 18"/>
                <a:gd name="T32" fmla="*/ 36 w 36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36" y="18"/>
                  </a:moveTo>
                  <a:lnTo>
                    <a:pt x="30" y="18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83" name="Freeform 58"/>
            <p:cNvSpPr>
              <a:spLocks/>
            </p:cNvSpPr>
            <p:nvPr/>
          </p:nvSpPr>
          <p:spPr bwMode="auto">
            <a:xfrm>
              <a:off x="5287" y="1153"/>
              <a:ext cx="36" cy="36"/>
            </a:xfrm>
            <a:custGeom>
              <a:avLst/>
              <a:gdLst>
                <a:gd name="T0" fmla="*/ 0 w 36"/>
                <a:gd name="T1" fmla="*/ 6 h 36"/>
                <a:gd name="T2" fmla="*/ 0 w 36"/>
                <a:gd name="T3" fmla="*/ 0 h 36"/>
                <a:gd name="T4" fmla="*/ 6 w 36"/>
                <a:gd name="T5" fmla="*/ 6 h 36"/>
                <a:gd name="T6" fmla="*/ 6 w 36"/>
                <a:gd name="T7" fmla="*/ 6 h 36"/>
                <a:gd name="T8" fmla="*/ 18 w 36"/>
                <a:gd name="T9" fmla="*/ 12 h 36"/>
                <a:gd name="T10" fmla="*/ 24 w 36"/>
                <a:gd name="T11" fmla="*/ 18 h 36"/>
                <a:gd name="T12" fmla="*/ 30 w 36"/>
                <a:gd name="T13" fmla="*/ 24 h 36"/>
                <a:gd name="T14" fmla="*/ 30 w 36"/>
                <a:gd name="T15" fmla="*/ 30 h 36"/>
                <a:gd name="T16" fmla="*/ 36 w 36"/>
                <a:gd name="T17" fmla="*/ 36 h 36"/>
                <a:gd name="T18" fmla="*/ 30 w 36"/>
                <a:gd name="T19" fmla="*/ 30 h 36"/>
                <a:gd name="T20" fmla="*/ 24 w 36"/>
                <a:gd name="T21" fmla="*/ 30 h 36"/>
                <a:gd name="T22" fmla="*/ 18 w 36"/>
                <a:gd name="T23" fmla="*/ 24 h 36"/>
                <a:gd name="T24" fmla="*/ 12 w 36"/>
                <a:gd name="T25" fmla="*/ 18 h 36"/>
                <a:gd name="T26" fmla="*/ 6 w 36"/>
                <a:gd name="T27" fmla="*/ 12 h 36"/>
                <a:gd name="T28" fmla="*/ 0 w 36"/>
                <a:gd name="T29" fmla="*/ 6 h 36"/>
                <a:gd name="T30" fmla="*/ 0 w 36"/>
                <a:gd name="T31" fmla="*/ 6 h 36"/>
                <a:gd name="T32" fmla="*/ 0 w 36"/>
                <a:gd name="T33" fmla="*/ 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0" y="6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8" y="12"/>
                  </a:lnTo>
                  <a:lnTo>
                    <a:pt x="24" y="18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6" y="36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84" name="Freeform 59"/>
            <p:cNvSpPr>
              <a:spLocks/>
            </p:cNvSpPr>
            <p:nvPr/>
          </p:nvSpPr>
          <p:spPr bwMode="auto">
            <a:xfrm>
              <a:off x="5275" y="1177"/>
              <a:ext cx="48" cy="42"/>
            </a:xfrm>
            <a:custGeom>
              <a:avLst/>
              <a:gdLst>
                <a:gd name="T0" fmla="*/ 0 w 48"/>
                <a:gd name="T1" fmla="*/ 0 h 42"/>
                <a:gd name="T2" fmla="*/ 6 w 48"/>
                <a:gd name="T3" fmla="*/ 0 h 42"/>
                <a:gd name="T4" fmla="*/ 12 w 48"/>
                <a:gd name="T5" fmla="*/ 0 h 42"/>
                <a:gd name="T6" fmla="*/ 18 w 48"/>
                <a:gd name="T7" fmla="*/ 6 h 42"/>
                <a:gd name="T8" fmla="*/ 24 w 48"/>
                <a:gd name="T9" fmla="*/ 12 h 42"/>
                <a:gd name="T10" fmla="*/ 30 w 48"/>
                <a:gd name="T11" fmla="*/ 18 h 42"/>
                <a:gd name="T12" fmla="*/ 42 w 48"/>
                <a:gd name="T13" fmla="*/ 30 h 42"/>
                <a:gd name="T14" fmla="*/ 42 w 48"/>
                <a:gd name="T15" fmla="*/ 36 h 42"/>
                <a:gd name="T16" fmla="*/ 48 w 48"/>
                <a:gd name="T17" fmla="*/ 42 h 42"/>
                <a:gd name="T18" fmla="*/ 42 w 48"/>
                <a:gd name="T19" fmla="*/ 42 h 42"/>
                <a:gd name="T20" fmla="*/ 36 w 48"/>
                <a:gd name="T21" fmla="*/ 36 h 42"/>
                <a:gd name="T22" fmla="*/ 30 w 48"/>
                <a:gd name="T23" fmla="*/ 30 h 42"/>
                <a:gd name="T24" fmla="*/ 24 w 48"/>
                <a:gd name="T25" fmla="*/ 24 h 42"/>
                <a:gd name="T26" fmla="*/ 12 w 48"/>
                <a:gd name="T27" fmla="*/ 12 h 42"/>
                <a:gd name="T28" fmla="*/ 6 w 48"/>
                <a:gd name="T29" fmla="*/ 6 h 42"/>
                <a:gd name="T30" fmla="*/ 6 w 48"/>
                <a:gd name="T31" fmla="*/ 6 h 42"/>
                <a:gd name="T32" fmla="*/ 0 w 48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42"/>
                <a:gd name="T53" fmla="*/ 48 w 48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42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42" y="42"/>
                  </a:lnTo>
                  <a:lnTo>
                    <a:pt x="36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85" name="Freeform 60"/>
            <p:cNvSpPr>
              <a:spLocks/>
            </p:cNvSpPr>
            <p:nvPr/>
          </p:nvSpPr>
          <p:spPr bwMode="auto">
            <a:xfrm>
              <a:off x="5269" y="1213"/>
              <a:ext cx="48" cy="36"/>
            </a:xfrm>
            <a:custGeom>
              <a:avLst/>
              <a:gdLst>
                <a:gd name="T0" fmla="*/ 0 w 48"/>
                <a:gd name="T1" fmla="*/ 0 h 36"/>
                <a:gd name="T2" fmla="*/ 0 w 48"/>
                <a:gd name="T3" fmla="*/ 0 h 36"/>
                <a:gd name="T4" fmla="*/ 12 w 48"/>
                <a:gd name="T5" fmla="*/ 0 h 36"/>
                <a:gd name="T6" fmla="*/ 18 w 48"/>
                <a:gd name="T7" fmla="*/ 6 h 36"/>
                <a:gd name="T8" fmla="*/ 24 w 48"/>
                <a:gd name="T9" fmla="*/ 12 h 36"/>
                <a:gd name="T10" fmla="*/ 36 w 48"/>
                <a:gd name="T11" fmla="*/ 18 h 36"/>
                <a:gd name="T12" fmla="*/ 42 w 48"/>
                <a:gd name="T13" fmla="*/ 24 h 36"/>
                <a:gd name="T14" fmla="*/ 48 w 48"/>
                <a:gd name="T15" fmla="*/ 30 h 36"/>
                <a:gd name="T16" fmla="*/ 48 w 48"/>
                <a:gd name="T17" fmla="*/ 36 h 36"/>
                <a:gd name="T18" fmla="*/ 48 w 48"/>
                <a:gd name="T19" fmla="*/ 36 h 36"/>
                <a:gd name="T20" fmla="*/ 42 w 48"/>
                <a:gd name="T21" fmla="*/ 30 h 36"/>
                <a:gd name="T22" fmla="*/ 30 w 48"/>
                <a:gd name="T23" fmla="*/ 24 h 36"/>
                <a:gd name="T24" fmla="*/ 24 w 48"/>
                <a:gd name="T25" fmla="*/ 18 h 36"/>
                <a:gd name="T26" fmla="*/ 12 w 48"/>
                <a:gd name="T27" fmla="*/ 12 h 36"/>
                <a:gd name="T28" fmla="*/ 6 w 48"/>
                <a:gd name="T29" fmla="*/ 6 h 36"/>
                <a:gd name="T30" fmla="*/ 0 w 48"/>
                <a:gd name="T31" fmla="*/ 0 h 36"/>
                <a:gd name="T32" fmla="*/ 0 w 48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36"/>
                <a:gd name="T53" fmla="*/ 48 w 48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36">
                  <a:moveTo>
                    <a:pt x="0" y="0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42" y="30"/>
                  </a:lnTo>
                  <a:lnTo>
                    <a:pt x="30" y="24"/>
                  </a:lnTo>
                  <a:lnTo>
                    <a:pt x="24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86" name="Freeform 61"/>
            <p:cNvSpPr>
              <a:spLocks/>
            </p:cNvSpPr>
            <p:nvPr/>
          </p:nvSpPr>
          <p:spPr bwMode="auto">
            <a:xfrm>
              <a:off x="5269" y="1225"/>
              <a:ext cx="42" cy="36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6 w 42"/>
                <a:gd name="T5" fmla="*/ 6 h 36"/>
                <a:gd name="T6" fmla="*/ 12 w 42"/>
                <a:gd name="T7" fmla="*/ 6 h 36"/>
                <a:gd name="T8" fmla="*/ 24 w 42"/>
                <a:gd name="T9" fmla="*/ 12 h 36"/>
                <a:gd name="T10" fmla="*/ 30 w 42"/>
                <a:gd name="T11" fmla="*/ 18 h 36"/>
                <a:gd name="T12" fmla="*/ 36 w 42"/>
                <a:gd name="T13" fmla="*/ 24 h 36"/>
                <a:gd name="T14" fmla="*/ 42 w 42"/>
                <a:gd name="T15" fmla="*/ 30 h 36"/>
                <a:gd name="T16" fmla="*/ 42 w 42"/>
                <a:gd name="T17" fmla="*/ 36 h 36"/>
                <a:gd name="T18" fmla="*/ 42 w 42"/>
                <a:gd name="T19" fmla="*/ 36 h 36"/>
                <a:gd name="T20" fmla="*/ 30 w 42"/>
                <a:gd name="T21" fmla="*/ 30 h 36"/>
                <a:gd name="T22" fmla="*/ 24 w 42"/>
                <a:gd name="T23" fmla="*/ 24 h 36"/>
                <a:gd name="T24" fmla="*/ 18 w 42"/>
                <a:gd name="T25" fmla="*/ 18 h 36"/>
                <a:gd name="T26" fmla="*/ 6 w 42"/>
                <a:gd name="T27" fmla="*/ 12 h 36"/>
                <a:gd name="T28" fmla="*/ 0 w 42"/>
                <a:gd name="T29" fmla="*/ 12 h 36"/>
                <a:gd name="T30" fmla="*/ 0 w 42"/>
                <a:gd name="T31" fmla="*/ 6 h 36"/>
                <a:gd name="T32" fmla="*/ 0 w 42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6"/>
                <a:gd name="T53" fmla="*/ 42 w 42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6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87" name="Freeform 62"/>
            <p:cNvSpPr>
              <a:spLocks/>
            </p:cNvSpPr>
            <p:nvPr/>
          </p:nvSpPr>
          <p:spPr bwMode="auto">
            <a:xfrm>
              <a:off x="5269" y="1255"/>
              <a:ext cx="36" cy="30"/>
            </a:xfrm>
            <a:custGeom>
              <a:avLst/>
              <a:gdLst>
                <a:gd name="T0" fmla="*/ 0 w 36"/>
                <a:gd name="T1" fmla="*/ 0 h 30"/>
                <a:gd name="T2" fmla="*/ 0 w 36"/>
                <a:gd name="T3" fmla="*/ 0 h 30"/>
                <a:gd name="T4" fmla="*/ 6 w 36"/>
                <a:gd name="T5" fmla="*/ 0 h 30"/>
                <a:gd name="T6" fmla="*/ 12 w 36"/>
                <a:gd name="T7" fmla="*/ 6 h 30"/>
                <a:gd name="T8" fmla="*/ 18 w 36"/>
                <a:gd name="T9" fmla="*/ 6 h 30"/>
                <a:gd name="T10" fmla="*/ 24 w 36"/>
                <a:gd name="T11" fmla="*/ 12 h 30"/>
                <a:gd name="T12" fmla="*/ 30 w 36"/>
                <a:gd name="T13" fmla="*/ 18 h 30"/>
                <a:gd name="T14" fmla="*/ 36 w 36"/>
                <a:gd name="T15" fmla="*/ 24 h 30"/>
                <a:gd name="T16" fmla="*/ 36 w 36"/>
                <a:gd name="T17" fmla="*/ 30 h 30"/>
                <a:gd name="T18" fmla="*/ 30 w 36"/>
                <a:gd name="T19" fmla="*/ 30 h 30"/>
                <a:gd name="T20" fmla="*/ 30 w 36"/>
                <a:gd name="T21" fmla="*/ 24 h 30"/>
                <a:gd name="T22" fmla="*/ 18 w 36"/>
                <a:gd name="T23" fmla="*/ 18 h 30"/>
                <a:gd name="T24" fmla="*/ 12 w 36"/>
                <a:gd name="T25" fmla="*/ 18 h 30"/>
                <a:gd name="T26" fmla="*/ 6 w 36"/>
                <a:gd name="T27" fmla="*/ 12 h 30"/>
                <a:gd name="T28" fmla="*/ 0 w 36"/>
                <a:gd name="T29" fmla="*/ 6 h 30"/>
                <a:gd name="T30" fmla="*/ 0 w 36"/>
                <a:gd name="T31" fmla="*/ 6 h 30"/>
                <a:gd name="T32" fmla="*/ 0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24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30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88" name="Freeform 63"/>
            <p:cNvSpPr>
              <a:spLocks/>
            </p:cNvSpPr>
            <p:nvPr/>
          </p:nvSpPr>
          <p:spPr bwMode="auto">
            <a:xfrm>
              <a:off x="5257" y="1296"/>
              <a:ext cx="24" cy="6"/>
            </a:xfrm>
            <a:custGeom>
              <a:avLst/>
              <a:gdLst>
                <a:gd name="T0" fmla="*/ 0 w 24"/>
                <a:gd name="T1" fmla="*/ 0 h 6"/>
                <a:gd name="T2" fmla="*/ 6 w 24"/>
                <a:gd name="T3" fmla="*/ 0 h 6"/>
                <a:gd name="T4" fmla="*/ 6 w 24"/>
                <a:gd name="T5" fmla="*/ 0 h 6"/>
                <a:gd name="T6" fmla="*/ 12 w 24"/>
                <a:gd name="T7" fmla="*/ 0 h 6"/>
                <a:gd name="T8" fmla="*/ 12 w 24"/>
                <a:gd name="T9" fmla="*/ 0 h 6"/>
                <a:gd name="T10" fmla="*/ 18 w 24"/>
                <a:gd name="T11" fmla="*/ 0 h 6"/>
                <a:gd name="T12" fmla="*/ 24 w 24"/>
                <a:gd name="T13" fmla="*/ 0 h 6"/>
                <a:gd name="T14" fmla="*/ 24 w 24"/>
                <a:gd name="T15" fmla="*/ 6 h 6"/>
                <a:gd name="T16" fmla="*/ 24 w 24"/>
                <a:gd name="T17" fmla="*/ 6 h 6"/>
                <a:gd name="T18" fmla="*/ 24 w 24"/>
                <a:gd name="T19" fmla="*/ 6 h 6"/>
                <a:gd name="T20" fmla="*/ 18 w 24"/>
                <a:gd name="T21" fmla="*/ 6 h 6"/>
                <a:gd name="T22" fmla="*/ 12 w 24"/>
                <a:gd name="T23" fmla="*/ 6 h 6"/>
                <a:gd name="T24" fmla="*/ 12 w 24"/>
                <a:gd name="T25" fmla="*/ 6 h 6"/>
                <a:gd name="T26" fmla="*/ 6 w 24"/>
                <a:gd name="T27" fmla="*/ 6 h 6"/>
                <a:gd name="T28" fmla="*/ 6 w 24"/>
                <a:gd name="T29" fmla="*/ 6 h 6"/>
                <a:gd name="T30" fmla="*/ 0 w 24"/>
                <a:gd name="T31" fmla="*/ 6 h 6"/>
                <a:gd name="T32" fmla="*/ 0 w 24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89" name="Freeform 64"/>
            <p:cNvSpPr>
              <a:spLocks/>
            </p:cNvSpPr>
            <p:nvPr/>
          </p:nvSpPr>
          <p:spPr bwMode="auto">
            <a:xfrm>
              <a:off x="5281" y="1171"/>
              <a:ext cx="42" cy="36"/>
            </a:xfrm>
            <a:custGeom>
              <a:avLst/>
              <a:gdLst>
                <a:gd name="T0" fmla="*/ 0 w 42"/>
                <a:gd name="T1" fmla="*/ 0 h 36"/>
                <a:gd name="T2" fmla="*/ 6 w 42"/>
                <a:gd name="T3" fmla="*/ 0 h 36"/>
                <a:gd name="T4" fmla="*/ 6 w 42"/>
                <a:gd name="T5" fmla="*/ 0 h 36"/>
                <a:gd name="T6" fmla="*/ 12 w 42"/>
                <a:gd name="T7" fmla="*/ 0 h 36"/>
                <a:gd name="T8" fmla="*/ 18 w 42"/>
                <a:gd name="T9" fmla="*/ 6 h 36"/>
                <a:gd name="T10" fmla="*/ 30 w 42"/>
                <a:gd name="T11" fmla="*/ 12 h 36"/>
                <a:gd name="T12" fmla="*/ 36 w 42"/>
                <a:gd name="T13" fmla="*/ 24 h 36"/>
                <a:gd name="T14" fmla="*/ 42 w 42"/>
                <a:gd name="T15" fmla="*/ 30 h 36"/>
                <a:gd name="T16" fmla="*/ 42 w 42"/>
                <a:gd name="T17" fmla="*/ 36 h 36"/>
                <a:gd name="T18" fmla="*/ 42 w 42"/>
                <a:gd name="T19" fmla="*/ 30 h 36"/>
                <a:gd name="T20" fmla="*/ 36 w 42"/>
                <a:gd name="T21" fmla="*/ 30 h 36"/>
                <a:gd name="T22" fmla="*/ 24 w 42"/>
                <a:gd name="T23" fmla="*/ 24 h 36"/>
                <a:gd name="T24" fmla="*/ 18 w 42"/>
                <a:gd name="T25" fmla="*/ 18 h 36"/>
                <a:gd name="T26" fmla="*/ 12 w 42"/>
                <a:gd name="T27" fmla="*/ 12 h 36"/>
                <a:gd name="T28" fmla="*/ 6 w 42"/>
                <a:gd name="T29" fmla="*/ 6 h 36"/>
                <a:gd name="T30" fmla="*/ 0 w 42"/>
                <a:gd name="T31" fmla="*/ 0 h 36"/>
                <a:gd name="T32" fmla="*/ 0 w 42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6"/>
                <a:gd name="T53" fmla="*/ 42 w 42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30" y="12"/>
                  </a:lnTo>
                  <a:lnTo>
                    <a:pt x="36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2" y="30"/>
                  </a:lnTo>
                  <a:lnTo>
                    <a:pt x="36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90" name="Freeform 65"/>
            <p:cNvSpPr>
              <a:spLocks/>
            </p:cNvSpPr>
            <p:nvPr/>
          </p:nvSpPr>
          <p:spPr bwMode="auto">
            <a:xfrm>
              <a:off x="5275" y="1195"/>
              <a:ext cx="48" cy="42"/>
            </a:xfrm>
            <a:custGeom>
              <a:avLst/>
              <a:gdLst>
                <a:gd name="T0" fmla="*/ 0 w 48"/>
                <a:gd name="T1" fmla="*/ 0 h 42"/>
                <a:gd name="T2" fmla="*/ 0 w 48"/>
                <a:gd name="T3" fmla="*/ 0 h 42"/>
                <a:gd name="T4" fmla="*/ 6 w 48"/>
                <a:gd name="T5" fmla="*/ 6 h 42"/>
                <a:gd name="T6" fmla="*/ 12 w 48"/>
                <a:gd name="T7" fmla="*/ 6 h 42"/>
                <a:gd name="T8" fmla="*/ 24 w 48"/>
                <a:gd name="T9" fmla="*/ 12 h 42"/>
                <a:gd name="T10" fmla="*/ 30 w 48"/>
                <a:gd name="T11" fmla="*/ 18 h 42"/>
                <a:gd name="T12" fmla="*/ 36 w 48"/>
                <a:gd name="T13" fmla="*/ 24 h 42"/>
                <a:gd name="T14" fmla="*/ 42 w 48"/>
                <a:gd name="T15" fmla="*/ 30 h 42"/>
                <a:gd name="T16" fmla="*/ 48 w 48"/>
                <a:gd name="T17" fmla="*/ 42 h 42"/>
                <a:gd name="T18" fmla="*/ 42 w 48"/>
                <a:gd name="T19" fmla="*/ 36 h 42"/>
                <a:gd name="T20" fmla="*/ 36 w 48"/>
                <a:gd name="T21" fmla="*/ 30 h 42"/>
                <a:gd name="T22" fmla="*/ 30 w 48"/>
                <a:gd name="T23" fmla="*/ 24 h 42"/>
                <a:gd name="T24" fmla="*/ 18 w 48"/>
                <a:gd name="T25" fmla="*/ 18 h 42"/>
                <a:gd name="T26" fmla="*/ 12 w 48"/>
                <a:gd name="T27" fmla="*/ 12 h 42"/>
                <a:gd name="T28" fmla="*/ 6 w 48"/>
                <a:gd name="T29" fmla="*/ 6 h 42"/>
                <a:gd name="T30" fmla="*/ 0 w 48"/>
                <a:gd name="T31" fmla="*/ 6 h 42"/>
                <a:gd name="T32" fmla="*/ 0 w 48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42"/>
                <a:gd name="T53" fmla="*/ 48 w 48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42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24"/>
                  </a:lnTo>
                  <a:lnTo>
                    <a:pt x="42" y="30"/>
                  </a:lnTo>
                  <a:lnTo>
                    <a:pt x="48" y="42"/>
                  </a:lnTo>
                  <a:lnTo>
                    <a:pt x="42" y="36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91" name="Freeform 66"/>
            <p:cNvSpPr>
              <a:spLocks/>
            </p:cNvSpPr>
            <p:nvPr/>
          </p:nvSpPr>
          <p:spPr bwMode="auto">
            <a:xfrm>
              <a:off x="5263" y="1243"/>
              <a:ext cx="48" cy="30"/>
            </a:xfrm>
            <a:custGeom>
              <a:avLst/>
              <a:gdLst>
                <a:gd name="T0" fmla="*/ 0 w 48"/>
                <a:gd name="T1" fmla="*/ 0 h 30"/>
                <a:gd name="T2" fmla="*/ 6 w 48"/>
                <a:gd name="T3" fmla="*/ 0 h 30"/>
                <a:gd name="T4" fmla="*/ 12 w 48"/>
                <a:gd name="T5" fmla="*/ 6 h 30"/>
                <a:gd name="T6" fmla="*/ 18 w 48"/>
                <a:gd name="T7" fmla="*/ 6 h 30"/>
                <a:gd name="T8" fmla="*/ 24 w 48"/>
                <a:gd name="T9" fmla="*/ 12 h 30"/>
                <a:gd name="T10" fmla="*/ 30 w 48"/>
                <a:gd name="T11" fmla="*/ 12 h 30"/>
                <a:gd name="T12" fmla="*/ 42 w 48"/>
                <a:gd name="T13" fmla="*/ 18 h 30"/>
                <a:gd name="T14" fmla="*/ 48 w 48"/>
                <a:gd name="T15" fmla="*/ 24 h 30"/>
                <a:gd name="T16" fmla="*/ 48 w 48"/>
                <a:gd name="T17" fmla="*/ 30 h 30"/>
                <a:gd name="T18" fmla="*/ 42 w 48"/>
                <a:gd name="T19" fmla="*/ 30 h 30"/>
                <a:gd name="T20" fmla="*/ 36 w 48"/>
                <a:gd name="T21" fmla="*/ 24 h 30"/>
                <a:gd name="T22" fmla="*/ 30 w 48"/>
                <a:gd name="T23" fmla="*/ 18 h 30"/>
                <a:gd name="T24" fmla="*/ 24 w 48"/>
                <a:gd name="T25" fmla="*/ 18 h 30"/>
                <a:gd name="T26" fmla="*/ 12 w 48"/>
                <a:gd name="T27" fmla="*/ 12 h 30"/>
                <a:gd name="T28" fmla="*/ 6 w 48"/>
                <a:gd name="T29" fmla="*/ 6 h 30"/>
                <a:gd name="T30" fmla="*/ 6 w 48"/>
                <a:gd name="T31" fmla="*/ 6 h 30"/>
                <a:gd name="T32" fmla="*/ 0 w 4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30"/>
                <a:gd name="T53" fmla="*/ 48 w 4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30">
                  <a:moveTo>
                    <a:pt x="0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48" y="30"/>
                  </a:lnTo>
                  <a:lnTo>
                    <a:pt x="42" y="30"/>
                  </a:lnTo>
                  <a:lnTo>
                    <a:pt x="36" y="24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92" name="Freeform 67"/>
            <p:cNvSpPr>
              <a:spLocks/>
            </p:cNvSpPr>
            <p:nvPr/>
          </p:nvSpPr>
          <p:spPr bwMode="auto">
            <a:xfrm>
              <a:off x="5263" y="1267"/>
              <a:ext cx="36" cy="29"/>
            </a:xfrm>
            <a:custGeom>
              <a:avLst/>
              <a:gdLst>
                <a:gd name="T0" fmla="*/ 0 w 36"/>
                <a:gd name="T1" fmla="*/ 0 h 29"/>
                <a:gd name="T2" fmla="*/ 6 w 36"/>
                <a:gd name="T3" fmla="*/ 0 h 29"/>
                <a:gd name="T4" fmla="*/ 6 w 36"/>
                <a:gd name="T5" fmla="*/ 0 h 29"/>
                <a:gd name="T6" fmla="*/ 12 w 36"/>
                <a:gd name="T7" fmla="*/ 6 h 29"/>
                <a:gd name="T8" fmla="*/ 18 w 36"/>
                <a:gd name="T9" fmla="*/ 6 h 29"/>
                <a:gd name="T10" fmla="*/ 24 w 36"/>
                <a:gd name="T11" fmla="*/ 12 h 29"/>
                <a:gd name="T12" fmla="*/ 30 w 36"/>
                <a:gd name="T13" fmla="*/ 18 h 29"/>
                <a:gd name="T14" fmla="*/ 36 w 36"/>
                <a:gd name="T15" fmla="*/ 23 h 29"/>
                <a:gd name="T16" fmla="*/ 36 w 36"/>
                <a:gd name="T17" fmla="*/ 29 h 29"/>
                <a:gd name="T18" fmla="*/ 36 w 36"/>
                <a:gd name="T19" fmla="*/ 23 h 29"/>
                <a:gd name="T20" fmla="*/ 30 w 36"/>
                <a:gd name="T21" fmla="*/ 23 h 29"/>
                <a:gd name="T22" fmla="*/ 24 w 36"/>
                <a:gd name="T23" fmla="*/ 18 h 29"/>
                <a:gd name="T24" fmla="*/ 18 w 36"/>
                <a:gd name="T25" fmla="*/ 12 h 29"/>
                <a:gd name="T26" fmla="*/ 12 w 36"/>
                <a:gd name="T27" fmla="*/ 6 h 29"/>
                <a:gd name="T28" fmla="*/ 6 w 36"/>
                <a:gd name="T29" fmla="*/ 6 h 29"/>
                <a:gd name="T30" fmla="*/ 6 w 36"/>
                <a:gd name="T31" fmla="*/ 0 h 29"/>
                <a:gd name="T32" fmla="*/ 0 w 36"/>
                <a:gd name="T33" fmla="*/ 0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9"/>
                <a:gd name="T53" fmla="*/ 36 w 36"/>
                <a:gd name="T54" fmla="*/ 29 h 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9">
                  <a:moveTo>
                    <a:pt x="0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23"/>
                  </a:lnTo>
                  <a:lnTo>
                    <a:pt x="36" y="29"/>
                  </a:lnTo>
                  <a:lnTo>
                    <a:pt x="36" y="23"/>
                  </a:lnTo>
                  <a:lnTo>
                    <a:pt x="30" y="23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93" name="Freeform 68"/>
            <p:cNvSpPr>
              <a:spLocks/>
            </p:cNvSpPr>
            <p:nvPr/>
          </p:nvSpPr>
          <p:spPr bwMode="auto">
            <a:xfrm>
              <a:off x="5269" y="1285"/>
              <a:ext cx="24" cy="11"/>
            </a:xfrm>
            <a:custGeom>
              <a:avLst/>
              <a:gdLst>
                <a:gd name="T0" fmla="*/ 0 w 24"/>
                <a:gd name="T1" fmla="*/ 5 h 11"/>
                <a:gd name="T2" fmla="*/ 0 w 24"/>
                <a:gd name="T3" fmla="*/ 0 h 11"/>
                <a:gd name="T4" fmla="*/ 6 w 24"/>
                <a:gd name="T5" fmla="*/ 0 h 11"/>
                <a:gd name="T6" fmla="*/ 6 w 24"/>
                <a:gd name="T7" fmla="*/ 0 h 11"/>
                <a:gd name="T8" fmla="*/ 12 w 24"/>
                <a:gd name="T9" fmla="*/ 5 h 11"/>
                <a:gd name="T10" fmla="*/ 18 w 24"/>
                <a:gd name="T11" fmla="*/ 5 h 11"/>
                <a:gd name="T12" fmla="*/ 24 w 24"/>
                <a:gd name="T13" fmla="*/ 5 h 11"/>
                <a:gd name="T14" fmla="*/ 24 w 24"/>
                <a:gd name="T15" fmla="*/ 11 h 11"/>
                <a:gd name="T16" fmla="*/ 24 w 24"/>
                <a:gd name="T17" fmla="*/ 11 h 11"/>
                <a:gd name="T18" fmla="*/ 24 w 24"/>
                <a:gd name="T19" fmla="*/ 11 h 11"/>
                <a:gd name="T20" fmla="*/ 18 w 24"/>
                <a:gd name="T21" fmla="*/ 11 h 11"/>
                <a:gd name="T22" fmla="*/ 12 w 24"/>
                <a:gd name="T23" fmla="*/ 5 h 11"/>
                <a:gd name="T24" fmla="*/ 12 w 24"/>
                <a:gd name="T25" fmla="*/ 5 h 11"/>
                <a:gd name="T26" fmla="*/ 6 w 24"/>
                <a:gd name="T27" fmla="*/ 5 h 11"/>
                <a:gd name="T28" fmla="*/ 0 w 24"/>
                <a:gd name="T29" fmla="*/ 5 h 11"/>
                <a:gd name="T30" fmla="*/ 0 w 24"/>
                <a:gd name="T31" fmla="*/ 5 h 11"/>
                <a:gd name="T32" fmla="*/ 0 w 24"/>
                <a:gd name="T33" fmla="*/ 5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1"/>
                <a:gd name="T53" fmla="*/ 24 w 24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1">
                  <a:moveTo>
                    <a:pt x="0" y="5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5"/>
                  </a:lnTo>
                  <a:lnTo>
                    <a:pt x="18" y="5"/>
                  </a:lnTo>
                  <a:lnTo>
                    <a:pt x="24" y="5"/>
                  </a:lnTo>
                  <a:lnTo>
                    <a:pt x="24" y="11"/>
                  </a:lnTo>
                  <a:lnTo>
                    <a:pt x="18" y="11"/>
                  </a:lnTo>
                  <a:lnTo>
                    <a:pt x="12" y="5"/>
                  </a:lnTo>
                  <a:lnTo>
                    <a:pt x="6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94" name="Freeform 69"/>
            <p:cNvSpPr>
              <a:spLocks/>
            </p:cNvSpPr>
            <p:nvPr/>
          </p:nvSpPr>
          <p:spPr bwMode="auto">
            <a:xfrm>
              <a:off x="5299" y="1135"/>
              <a:ext cx="18" cy="24"/>
            </a:xfrm>
            <a:custGeom>
              <a:avLst/>
              <a:gdLst>
                <a:gd name="T0" fmla="*/ 18 w 18"/>
                <a:gd name="T1" fmla="*/ 24 h 24"/>
                <a:gd name="T2" fmla="*/ 18 w 18"/>
                <a:gd name="T3" fmla="*/ 24 h 24"/>
                <a:gd name="T4" fmla="*/ 12 w 18"/>
                <a:gd name="T5" fmla="*/ 24 h 24"/>
                <a:gd name="T6" fmla="*/ 12 w 18"/>
                <a:gd name="T7" fmla="*/ 18 h 24"/>
                <a:gd name="T8" fmla="*/ 6 w 18"/>
                <a:gd name="T9" fmla="*/ 12 h 24"/>
                <a:gd name="T10" fmla="*/ 0 w 18"/>
                <a:gd name="T11" fmla="*/ 12 h 24"/>
                <a:gd name="T12" fmla="*/ 0 w 18"/>
                <a:gd name="T13" fmla="*/ 6 h 24"/>
                <a:gd name="T14" fmla="*/ 0 w 18"/>
                <a:gd name="T15" fmla="*/ 6 h 24"/>
                <a:gd name="T16" fmla="*/ 0 w 18"/>
                <a:gd name="T17" fmla="*/ 0 h 24"/>
                <a:gd name="T18" fmla="*/ 0 w 18"/>
                <a:gd name="T19" fmla="*/ 0 h 24"/>
                <a:gd name="T20" fmla="*/ 6 w 18"/>
                <a:gd name="T21" fmla="*/ 6 h 24"/>
                <a:gd name="T22" fmla="*/ 6 w 18"/>
                <a:gd name="T23" fmla="*/ 6 h 24"/>
                <a:gd name="T24" fmla="*/ 12 w 18"/>
                <a:gd name="T25" fmla="*/ 12 h 24"/>
                <a:gd name="T26" fmla="*/ 12 w 18"/>
                <a:gd name="T27" fmla="*/ 12 h 24"/>
                <a:gd name="T28" fmla="*/ 18 w 18"/>
                <a:gd name="T29" fmla="*/ 18 h 24"/>
                <a:gd name="T30" fmla="*/ 18 w 18"/>
                <a:gd name="T31" fmla="*/ 24 h 24"/>
                <a:gd name="T32" fmla="*/ 18 w 18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24"/>
                <a:gd name="T53" fmla="*/ 18 w 18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24">
                  <a:moveTo>
                    <a:pt x="18" y="24"/>
                  </a:moveTo>
                  <a:lnTo>
                    <a:pt x="18" y="24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95" name="Freeform 70"/>
            <p:cNvSpPr>
              <a:spLocks/>
            </p:cNvSpPr>
            <p:nvPr/>
          </p:nvSpPr>
          <p:spPr bwMode="auto">
            <a:xfrm>
              <a:off x="5317" y="1129"/>
              <a:ext cx="1" cy="24"/>
            </a:xfrm>
            <a:custGeom>
              <a:avLst/>
              <a:gdLst>
                <a:gd name="T0" fmla="*/ 0 w 1"/>
                <a:gd name="T1" fmla="*/ 24 h 24"/>
                <a:gd name="T2" fmla="*/ 0 w 1"/>
                <a:gd name="T3" fmla="*/ 24 h 24"/>
                <a:gd name="T4" fmla="*/ 0 w 1"/>
                <a:gd name="T5" fmla="*/ 12 h 24"/>
                <a:gd name="T6" fmla="*/ 0 w 1"/>
                <a:gd name="T7" fmla="*/ 6 h 24"/>
                <a:gd name="T8" fmla="*/ 0 w 1"/>
                <a:gd name="T9" fmla="*/ 0 h 24"/>
                <a:gd name="T10" fmla="*/ 0 w 1"/>
                <a:gd name="T11" fmla="*/ 0 h 24"/>
                <a:gd name="T12" fmla="*/ 0 w 1"/>
                <a:gd name="T13" fmla="*/ 12 h 24"/>
                <a:gd name="T14" fmla="*/ 0 w 1"/>
                <a:gd name="T15" fmla="*/ 18 h 24"/>
                <a:gd name="T16" fmla="*/ 0 w 1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"/>
                <a:gd name="T28" fmla="*/ 0 h 24"/>
                <a:gd name="T29" fmla="*/ 1 w 1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" h="24">
                  <a:moveTo>
                    <a:pt x="0" y="24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96" name="Freeform 71"/>
            <p:cNvSpPr>
              <a:spLocks/>
            </p:cNvSpPr>
            <p:nvPr/>
          </p:nvSpPr>
          <p:spPr bwMode="auto">
            <a:xfrm>
              <a:off x="5317" y="1135"/>
              <a:ext cx="23" cy="24"/>
            </a:xfrm>
            <a:custGeom>
              <a:avLst/>
              <a:gdLst>
                <a:gd name="T0" fmla="*/ 0 w 23"/>
                <a:gd name="T1" fmla="*/ 24 h 24"/>
                <a:gd name="T2" fmla="*/ 0 w 23"/>
                <a:gd name="T3" fmla="*/ 24 h 24"/>
                <a:gd name="T4" fmla="*/ 6 w 23"/>
                <a:gd name="T5" fmla="*/ 18 h 24"/>
                <a:gd name="T6" fmla="*/ 12 w 23"/>
                <a:gd name="T7" fmla="*/ 12 h 24"/>
                <a:gd name="T8" fmla="*/ 12 w 23"/>
                <a:gd name="T9" fmla="*/ 12 h 24"/>
                <a:gd name="T10" fmla="*/ 17 w 23"/>
                <a:gd name="T11" fmla="*/ 6 h 24"/>
                <a:gd name="T12" fmla="*/ 17 w 23"/>
                <a:gd name="T13" fmla="*/ 0 h 24"/>
                <a:gd name="T14" fmla="*/ 23 w 23"/>
                <a:gd name="T15" fmla="*/ 0 h 24"/>
                <a:gd name="T16" fmla="*/ 23 w 23"/>
                <a:gd name="T17" fmla="*/ 0 h 24"/>
                <a:gd name="T18" fmla="*/ 23 w 23"/>
                <a:gd name="T19" fmla="*/ 6 h 24"/>
                <a:gd name="T20" fmla="*/ 23 w 23"/>
                <a:gd name="T21" fmla="*/ 6 h 24"/>
                <a:gd name="T22" fmla="*/ 17 w 23"/>
                <a:gd name="T23" fmla="*/ 12 h 24"/>
                <a:gd name="T24" fmla="*/ 12 w 23"/>
                <a:gd name="T25" fmla="*/ 12 h 24"/>
                <a:gd name="T26" fmla="*/ 12 w 23"/>
                <a:gd name="T27" fmla="*/ 18 h 24"/>
                <a:gd name="T28" fmla="*/ 6 w 23"/>
                <a:gd name="T29" fmla="*/ 18 h 24"/>
                <a:gd name="T30" fmla="*/ 0 w 23"/>
                <a:gd name="T31" fmla="*/ 24 h 24"/>
                <a:gd name="T32" fmla="*/ 0 w 23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4"/>
                <a:gd name="T53" fmla="*/ 23 w 23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4">
                  <a:moveTo>
                    <a:pt x="0" y="24"/>
                  </a:moveTo>
                  <a:lnTo>
                    <a:pt x="0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7" y="6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3" y="6"/>
                  </a:lnTo>
                  <a:lnTo>
                    <a:pt x="17" y="12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97" name="Freeform 72"/>
            <p:cNvSpPr>
              <a:spLocks/>
            </p:cNvSpPr>
            <p:nvPr/>
          </p:nvSpPr>
          <p:spPr bwMode="auto">
            <a:xfrm>
              <a:off x="5299" y="1290"/>
              <a:ext cx="30" cy="6"/>
            </a:xfrm>
            <a:custGeom>
              <a:avLst/>
              <a:gdLst>
                <a:gd name="T0" fmla="*/ 0 w 30"/>
                <a:gd name="T1" fmla="*/ 0 h 6"/>
                <a:gd name="T2" fmla="*/ 6 w 30"/>
                <a:gd name="T3" fmla="*/ 0 h 6"/>
                <a:gd name="T4" fmla="*/ 6 w 30"/>
                <a:gd name="T5" fmla="*/ 0 h 6"/>
                <a:gd name="T6" fmla="*/ 12 w 30"/>
                <a:gd name="T7" fmla="*/ 0 h 6"/>
                <a:gd name="T8" fmla="*/ 18 w 30"/>
                <a:gd name="T9" fmla="*/ 0 h 6"/>
                <a:gd name="T10" fmla="*/ 24 w 30"/>
                <a:gd name="T11" fmla="*/ 0 h 6"/>
                <a:gd name="T12" fmla="*/ 30 w 30"/>
                <a:gd name="T13" fmla="*/ 0 h 6"/>
                <a:gd name="T14" fmla="*/ 30 w 30"/>
                <a:gd name="T15" fmla="*/ 6 h 6"/>
                <a:gd name="T16" fmla="*/ 30 w 30"/>
                <a:gd name="T17" fmla="*/ 6 h 6"/>
                <a:gd name="T18" fmla="*/ 30 w 30"/>
                <a:gd name="T19" fmla="*/ 6 h 6"/>
                <a:gd name="T20" fmla="*/ 30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6 h 6"/>
                <a:gd name="T28" fmla="*/ 6 w 30"/>
                <a:gd name="T29" fmla="*/ 6 h 6"/>
                <a:gd name="T30" fmla="*/ 6 w 30"/>
                <a:gd name="T31" fmla="*/ 0 h 6"/>
                <a:gd name="T32" fmla="*/ 0 w 3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98" name="Freeform 73"/>
            <p:cNvSpPr>
              <a:spLocks/>
            </p:cNvSpPr>
            <p:nvPr/>
          </p:nvSpPr>
          <p:spPr bwMode="auto">
            <a:xfrm>
              <a:off x="5293" y="1296"/>
              <a:ext cx="30" cy="18"/>
            </a:xfrm>
            <a:custGeom>
              <a:avLst/>
              <a:gdLst>
                <a:gd name="T0" fmla="*/ 0 w 30"/>
                <a:gd name="T1" fmla="*/ 0 h 18"/>
                <a:gd name="T2" fmla="*/ 0 w 30"/>
                <a:gd name="T3" fmla="*/ 0 h 18"/>
                <a:gd name="T4" fmla="*/ 6 w 30"/>
                <a:gd name="T5" fmla="*/ 0 h 18"/>
                <a:gd name="T6" fmla="*/ 12 w 30"/>
                <a:gd name="T7" fmla="*/ 6 h 18"/>
                <a:gd name="T8" fmla="*/ 18 w 30"/>
                <a:gd name="T9" fmla="*/ 6 h 18"/>
                <a:gd name="T10" fmla="*/ 24 w 30"/>
                <a:gd name="T11" fmla="*/ 6 h 18"/>
                <a:gd name="T12" fmla="*/ 30 w 30"/>
                <a:gd name="T13" fmla="*/ 12 h 18"/>
                <a:gd name="T14" fmla="*/ 30 w 30"/>
                <a:gd name="T15" fmla="*/ 12 h 18"/>
                <a:gd name="T16" fmla="*/ 30 w 30"/>
                <a:gd name="T17" fmla="*/ 18 h 18"/>
                <a:gd name="T18" fmla="*/ 30 w 30"/>
                <a:gd name="T19" fmla="*/ 18 h 18"/>
                <a:gd name="T20" fmla="*/ 24 w 30"/>
                <a:gd name="T21" fmla="*/ 18 h 18"/>
                <a:gd name="T22" fmla="*/ 24 w 30"/>
                <a:gd name="T23" fmla="*/ 18 h 18"/>
                <a:gd name="T24" fmla="*/ 18 w 30"/>
                <a:gd name="T25" fmla="*/ 12 h 18"/>
                <a:gd name="T26" fmla="*/ 12 w 30"/>
                <a:gd name="T27" fmla="*/ 12 h 18"/>
                <a:gd name="T28" fmla="*/ 6 w 30"/>
                <a:gd name="T29" fmla="*/ 6 h 18"/>
                <a:gd name="T30" fmla="*/ 0 w 30"/>
                <a:gd name="T31" fmla="*/ 6 h 18"/>
                <a:gd name="T32" fmla="*/ 0 w 30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99" name="Freeform 74"/>
            <p:cNvSpPr>
              <a:spLocks/>
            </p:cNvSpPr>
            <p:nvPr/>
          </p:nvSpPr>
          <p:spPr bwMode="auto">
            <a:xfrm>
              <a:off x="5299" y="1279"/>
              <a:ext cx="35" cy="6"/>
            </a:xfrm>
            <a:custGeom>
              <a:avLst/>
              <a:gdLst>
                <a:gd name="T0" fmla="*/ 0 w 35"/>
                <a:gd name="T1" fmla="*/ 6 h 6"/>
                <a:gd name="T2" fmla="*/ 0 w 35"/>
                <a:gd name="T3" fmla="*/ 0 h 6"/>
                <a:gd name="T4" fmla="*/ 6 w 35"/>
                <a:gd name="T5" fmla="*/ 0 h 6"/>
                <a:gd name="T6" fmla="*/ 12 w 35"/>
                <a:gd name="T7" fmla="*/ 0 h 6"/>
                <a:gd name="T8" fmla="*/ 18 w 35"/>
                <a:gd name="T9" fmla="*/ 0 h 6"/>
                <a:gd name="T10" fmla="*/ 24 w 35"/>
                <a:gd name="T11" fmla="*/ 0 h 6"/>
                <a:gd name="T12" fmla="*/ 30 w 35"/>
                <a:gd name="T13" fmla="*/ 0 h 6"/>
                <a:gd name="T14" fmla="*/ 30 w 35"/>
                <a:gd name="T15" fmla="*/ 0 h 6"/>
                <a:gd name="T16" fmla="*/ 35 w 35"/>
                <a:gd name="T17" fmla="*/ 6 h 6"/>
                <a:gd name="T18" fmla="*/ 35 w 35"/>
                <a:gd name="T19" fmla="*/ 6 h 6"/>
                <a:gd name="T20" fmla="*/ 30 w 35"/>
                <a:gd name="T21" fmla="*/ 6 h 6"/>
                <a:gd name="T22" fmla="*/ 30 w 35"/>
                <a:gd name="T23" fmla="*/ 6 h 6"/>
                <a:gd name="T24" fmla="*/ 24 w 35"/>
                <a:gd name="T25" fmla="*/ 6 h 6"/>
                <a:gd name="T26" fmla="*/ 18 w 35"/>
                <a:gd name="T27" fmla="*/ 6 h 6"/>
                <a:gd name="T28" fmla="*/ 12 w 35"/>
                <a:gd name="T29" fmla="*/ 6 h 6"/>
                <a:gd name="T30" fmla="*/ 6 w 35"/>
                <a:gd name="T31" fmla="*/ 6 h 6"/>
                <a:gd name="T32" fmla="*/ 0 w 35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6"/>
                <a:gd name="T53" fmla="*/ 35 w 3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6">
                  <a:moveTo>
                    <a:pt x="0" y="6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5" y="6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00" name="Freeform 75"/>
            <p:cNvSpPr>
              <a:spLocks/>
            </p:cNvSpPr>
            <p:nvPr/>
          </p:nvSpPr>
          <p:spPr bwMode="auto">
            <a:xfrm>
              <a:off x="5305" y="1267"/>
              <a:ext cx="35" cy="6"/>
            </a:xfrm>
            <a:custGeom>
              <a:avLst/>
              <a:gdLst>
                <a:gd name="T0" fmla="*/ 0 w 35"/>
                <a:gd name="T1" fmla="*/ 6 h 6"/>
                <a:gd name="T2" fmla="*/ 6 w 35"/>
                <a:gd name="T3" fmla="*/ 6 h 6"/>
                <a:gd name="T4" fmla="*/ 12 w 35"/>
                <a:gd name="T5" fmla="*/ 0 h 6"/>
                <a:gd name="T6" fmla="*/ 12 w 35"/>
                <a:gd name="T7" fmla="*/ 0 h 6"/>
                <a:gd name="T8" fmla="*/ 18 w 35"/>
                <a:gd name="T9" fmla="*/ 0 h 6"/>
                <a:gd name="T10" fmla="*/ 24 w 35"/>
                <a:gd name="T11" fmla="*/ 0 h 6"/>
                <a:gd name="T12" fmla="*/ 29 w 35"/>
                <a:gd name="T13" fmla="*/ 0 h 6"/>
                <a:gd name="T14" fmla="*/ 35 w 35"/>
                <a:gd name="T15" fmla="*/ 0 h 6"/>
                <a:gd name="T16" fmla="*/ 35 w 35"/>
                <a:gd name="T17" fmla="*/ 0 h 6"/>
                <a:gd name="T18" fmla="*/ 35 w 35"/>
                <a:gd name="T19" fmla="*/ 6 h 6"/>
                <a:gd name="T20" fmla="*/ 35 w 35"/>
                <a:gd name="T21" fmla="*/ 6 h 6"/>
                <a:gd name="T22" fmla="*/ 29 w 35"/>
                <a:gd name="T23" fmla="*/ 6 h 6"/>
                <a:gd name="T24" fmla="*/ 24 w 35"/>
                <a:gd name="T25" fmla="*/ 6 h 6"/>
                <a:gd name="T26" fmla="*/ 18 w 35"/>
                <a:gd name="T27" fmla="*/ 6 h 6"/>
                <a:gd name="T28" fmla="*/ 12 w 35"/>
                <a:gd name="T29" fmla="*/ 6 h 6"/>
                <a:gd name="T30" fmla="*/ 6 w 35"/>
                <a:gd name="T31" fmla="*/ 6 h 6"/>
                <a:gd name="T32" fmla="*/ 0 w 35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6"/>
                <a:gd name="T53" fmla="*/ 35 w 3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6">
                  <a:moveTo>
                    <a:pt x="0" y="6"/>
                  </a:move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35" y="6"/>
                  </a:lnTo>
                  <a:lnTo>
                    <a:pt x="29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01" name="Freeform 76"/>
            <p:cNvSpPr>
              <a:spLocks/>
            </p:cNvSpPr>
            <p:nvPr/>
          </p:nvSpPr>
          <p:spPr bwMode="auto">
            <a:xfrm>
              <a:off x="5311" y="1255"/>
              <a:ext cx="35" cy="6"/>
            </a:xfrm>
            <a:custGeom>
              <a:avLst/>
              <a:gdLst>
                <a:gd name="T0" fmla="*/ 0 w 35"/>
                <a:gd name="T1" fmla="*/ 6 h 6"/>
                <a:gd name="T2" fmla="*/ 6 w 35"/>
                <a:gd name="T3" fmla="*/ 6 h 6"/>
                <a:gd name="T4" fmla="*/ 12 w 35"/>
                <a:gd name="T5" fmla="*/ 0 h 6"/>
                <a:gd name="T6" fmla="*/ 18 w 35"/>
                <a:gd name="T7" fmla="*/ 0 h 6"/>
                <a:gd name="T8" fmla="*/ 23 w 35"/>
                <a:gd name="T9" fmla="*/ 0 h 6"/>
                <a:gd name="T10" fmla="*/ 29 w 35"/>
                <a:gd name="T11" fmla="*/ 0 h 6"/>
                <a:gd name="T12" fmla="*/ 29 w 35"/>
                <a:gd name="T13" fmla="*/ 0 h 6"/>
                <a:gd name="T14" fmla="*/ 35 w 35"/>
                <a:gd name="T15" fmla="*/ 0 h 6"/>
                <a:gd name="T16" fmla="*/ 35 w 35"/>
                <a:gd name="T17" fmla="*/ 0 h 6"/>
                <a:gd name="T18" fmla="*/ 35 w 35"/>
                <a:gd name="T19" fmla="*/ 0 h 6"/>
                <a:gd name="T20" fmla="*/ 29 w 35"/>
                <a:gd name="T21" fmla="*/ 6 h 6"/>
                <a:gd name="T22" fmla="*/ 29 w 35"/>
                <a:gd name="T23" fmla="*/ 6 h 6"/>
                <a:gd name="T24" fmla="*/ 23 w 35"/>
                <a:gd name="T25" fmla="*/ 6 h 6"/>
                <a:gd name="T26" fmla="*/ 18 w 35"/>
                <a:gd name="T27" fmla="*/ 6 h 6"/>
                <a:gd name="T28" fmla="*/ 12 w 35"/>
                <a:gd name="T29" fmla="*/ 6 h 6"/>
                <a:gd name="T30" fmla="*/ 6 w 35"/>
                <a:gd name="T31" fmla="*/ 6 h 6"/>
                <a:gd name="T32" fmla="*/ 0 w 35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6"/>
                <a:gd name="T53" fmla="*/ 35 w 3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6">
                  <a:moveTo>
                    <a:pt x="0" y="6"/>
                  </a:move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02" name="Freeform 77"/>
            <p:cNvSpPr>
              <a:spLocks/>
            </p:cNvSpPr>
            <p:nvPr/>
          </p:nvSpPr>
          <p:spPr bwMode="auto">
            <a:xfrm>
              <a:off x="5317" y="1243"/>
              <a:ext cx="35" cy="6"/>
            </a:xfrm>
            <a:custGeom>
              <a:avLst/>
              <a:gdLst>
                <a:gd name="T0" fmla="*/ 0 w 35"/>
                <a:gd name="T1" fmla="*/ 6 h 6"/>
                <a:gd name="T2" fmla="*/ 6 w 35"/>
                <a:gd name="T3" fmla="*/ 6 h 6"/>
                <a:gd name="T4" fmla="*/ 12 w 35"/>
                <a:gd name="T5" fmla="*/ 0 h 6"/>
                <a:gd name="T6" fmla="*/ 17 w 35"/>
                <a:gd name="T7" fmla="*/ 0 h 6"/>
                <a:gd name="T8" fmla="*/ 23 w 35"/>
                <a:gd name="T9" fmla="*/ 0 h 6"/>
                <a:gd name="T10" fmla="*/ 29 w 35"/>
                <a:gd name="T11" fmla="*/ 0 h 6"/>
                <a:gd name="T12" fmla="*/ 35 w 35"/>
                <a:gd name="T13" fmla="*/ 0 h 6"/>
                <a:gd name="T14" fmla="*/ 35 w 35"/>
                <a:gd name="T15" fmla="*/ 0 h 6"/>
                <a:gd name="T16" fmla="*/ 35 w 35"/>
                <a:gd name="T17" fmla="*/ 0 h 6"/>
                <a:gd name="T18" fmla="*/ 35 w 35"/>
                <a:gd name="T19" fmla="*/ 0 h 6"/>
                <a:gd name="T20" fmla="*/ 35 w 35"/>
                <a:gd name="T21" fmla="*/ 6 h 6"/>
                <a:gd name="T22" fmla="*/ 29 w 35"/>
                <a:gd name="T23" fmla="*/ 6 h 6"/>
                <a:gd name="T24" fmla="*/ 23 w 35"/>
                <a:gd name="T25" fmla="*/ 6 h 6"/>
                <a:gd name="T26" fmla="*/ 17 w 35"/>
                <a:gd name="T27" fmla="*/ 6 h 6"/>
                <a:gd name="T28" fmla="*/ 12 w 35"/>
                <a:gd name="T29" fmla="*/ 6 h 6"/>
                <a:gd name="T30" fmla="*/ 6 w 35"/>
                <a:gd name="T31" fmla="*/ 6 h 6"/>
                <a:gd name="T32" fmla="*/ 0 w 35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6"/>
                <a:gd name="T53" fmla="*/ 35 w 3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6">
                  <a:moveTo>
                    <a:pt x="0" y="6"/>
                  </a:moveTo>
                  <a:lnTo>
                    <a:pt x="6" y="6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35" y="6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7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03" name="Freeform 78"/>
            <p:cNvSpPr>
              <a:spLocks/>
            </p:cNvSpPr>
            <p:nvPr/>
          </p:nvSpPr>
          <p:spPr bwMode="auto">
            <a:xfrm>
              <a:off x="5317" y="1225"/>
              <a:ext cx="41" cy="12"/>
            </a:xfrm>
            <a:custGeom>
              <a:avLst/>
              <a:gdLst>
                <a:gd name="T0" fmla="*/ 0 w 41"/>
                <a:gd name="T1" fmla="*/ 12 h 12"/>
                <a:gd name="T2" fmla="*/ 6 w 41"/>
                <a:gd name="T3" fmla="*/ 6 h 12"/>
                <a:gd name="T4" fmla="*/ 12 w 41"/>
                <a:gd name="T5" fmla="*/ 6 h 12"/>
                <a:gd name="T6" fmla="*/ 17 w 41"/>
                <a:gd name="T7" fmla="*/ 0 h 12"/>
                <a:gd name="T8" fmla="*/ 29 w 41"/>
                <a:gd name="T9" fmla="*/ 0 h 12"/>
                <a:gd name="T10" fmla="*/ 35 w 41"/>
                <a:gd name="T11" fmla="*/ 0 h 12"/>
                <a:gd name="T12" fmla="*/ 41 w 41"/>
                <a:gd name="T13" fmla="*/ 0 h 12"/>
                <a:gd name="T14" fmla="*/ 41 w 41"/>
                <a:gd name="T15" fmla="*/ 0 h 12"/>
                <a:gd name="T16" fmla="*/ 41 w 41"/>
                <a:gd name="T17" fmla="*/ 0 h 12"/>
                <a:gd name="T18" fmla="*/ 41 w 41"/>
                <a:gd name="T19" fmla="*/ 0 h 12"/>
                <a:gd name="T20" fmla="*/ 35 w 41"/>
                <a:gd name="T21" fmla="*/ 6 h 12"/>
                <a:gd name="T22" fmla="*/ 29 w 41"/>
                <a:gd name="T23" fmla="*/ 6 h 12"/>
                <a:gd name="T24" fmla="*/ 23 w 41"/>
                <a:gd name="T25" fmla="*/ 6 h 12"/>
                <a:gd name="T26" fmla="*/ 17 w 41"/>
                <a:gd name="T27" fmla="*/ 6 h 12"/>
                <a:gd name="T28" fmla="*/ 12 w 41"/>
                <a:gd name="T29" fmla="*/ 6 h 12"/>
                <a:gd name="T30" fmla="*/ 6 w 41"/>
                <a:gd name="T31" fmla="*/ 6 h 12"/>
                <a:gd name="T32" fmla="*/ 0 w 41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1"/>
                <a:gd name="T52" fmla="*/ 0 h 12"/>
                <a:gd name="T53" fmla="*/ 41 w 4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1" h="12">
                  <a:moveTo>
                    <a:pt x="0" y="12"/>
                  </a:moveTo>
                  <a:lnTo>
                    <a:pt x="6" y="6"/>
                  </a:lnTo>
                  <a:lnTo>
                    <a:pt x="12" y="6"/>
                  </a:lnTo>
                  <a:lnTo>
                    <a:pt x="17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35" y="6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7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04" name="Freeform 79"/>
            <p:cNvSpPr>
              <a:spLocks/>
            </p:cNvSpPr>
            <p:nvPr/>
          </p:nvSpPr>
          <p:spPr bwMode="auto">
            <a:xfrm>
              <a:off x="5317" y="1207"/>
              <a:ext cx="47" cy="18"/>
            </a:xfrm>
            <a:custGeom>
              <a:avLst/>
              <a:gdLst>
                <a:gd name="T0" fmla="*/ 0 w 47"/>
                <a:gd name="T1" fmla="*/ 18 h 18"/>
                <a:gd name="T2" fmla="*/ 6 w 47"/>
                <a:gd name="T3" fmla="*/ 12 h 18"/>
                <a:gd name="T4" fmla="*/ 12 w 47"/>
                <a:gd name="T5" fmla="*/ 12 h 18"/>
                <a:gd name="T6" fmla="*/ 17 w 47"/>
                <a:gd name="T7" fmla="*/ 6 h 18"/>
                <a:gd name="T8" fmla="*/ 29 w 47"/>
                <a:gd name="T9" fmla="*/ 6 h 18"/>
                <a:gd name="T10" fmla="*/ 35 w 47"/>
                <a:gd name="T11" fmla="*/ 0 h 18"/>
                <a:gd name="T12" fmla="*/ 41 w 47"/>
                <a:gd name="T13" fmla="*/ 0 h 18"/>
                <a:gd name="T14" fmla="*/ 47 w 47"/>
                <a:gd name="T15" fmla="*/ 0 h 18"/>
                <a:gd name="T16" fmla="*/ 47 w 47"/>
                <a:gd name="T17" fmla="*/ 6 h 18"/>
                <a:gd name="T18" fmla="*/ 47 w 47"/>
                <a:gd name="T19" fmla="*/ 6 h 18"/>
                <a:gd name="T20" fmla="*/ 41 w 47"/>
                <a:gd name="T21" fmla="*/ 12 h 18"/>
                <a:gd name="T22" fmla="*/ 35 w 47"/>
                <a:gd name="T23" fmla="*/ 12 h 18"/>
                <a:gd name="T24" fmla="*/ 29 w 47"/>
                <a:gd name="T25" fmla="*/ 12 h 18"/>
                <a:gd name="T26" fmla="*/ 23 w 47"/>
                <a:gd name="T27" fmla="*/ 12 h 18"/>
                <a:gd name="T28" fmla="*/ 12 w 47"/>
                <a:gd name="T29" fmla="*/ 18 h 18"/>
                <a:gd name="T30" fmla="*/ 6 w 47"/>
                <a:gd name="T31" fmla="*/ 18 h 18"/>
                <a:gd name="T32" fmla="*/ 0 w 47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18"/>
                <a:gd name="T53" fmla="*/ 47 w 47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18">
                  <a:moveTo>
                    <a:pt x="0" y="18"/>
                  </a:moveTo>
                  <a:lnTo>
                    <a:pt x="6" y="12"/>
                  </a:lnTo>
                  <a:lnTo>
                    <a:pt x="12" y="12"/>
                  </a:lnTo>
                  <a:lnTo>
                    <a:pt x="17" y="6"/>
                  </a:lnTo>
                  <a:lnTo>
                    <a:pt x="29" y="6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47" y="0"/>
                  </a:lnTo>
                  <a:lnTo>
                    <a:pt x="47" y="6"/>
                  </a:lnTo>
                  <a:lnTo>
                    <a:pt x="41" y="12"/>
                  </a:lnTo>
                  <a:lnTo>
                    <a:pt x="35" y="12"/>
                  </a:lnTo>
                  <a:lnTo>
                    <a:pt x="29" y="12"/>
                  </a:lnTo>
                  <a:lnTo>
                    <a:pt x="23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05" name="Freeform 80"/>
            <p:cNvSpPr>
              <a:spLocks/>
            </p:cNvSpPr>
            <p:nvPr/>
          </p:nvSpPr>
          <p:spPr bwMode="auto">
            <a:xfrm>
              <a:off x="5317" y="1177"/>
              <a:ext cx="47" cy="30"/>
            </a:xfrm>
            <a:custGeom>
              <a:avLst/>
              <a:gdLst>
                <a:gd name="T0" fmla="*/ 0 w 47"/>
                <a:gd name="T1" fmla="*/ 30 h 30"/>
                <a:gd name="T2" fmla="*/ 6 w 47"/>
                <a:gd name="T3" fmla="*/ 24 h 30"/>
                <a:gd name="T4" fmla="*/ 12 w 47"/>
                <a:gd name="T5" fmla="*/ 18 h 30"/>
                <a:gd name="T6" fmla="*/ 17 w 47"/>
                <a:gd name="T7" fmla="*/ 18 h 30"/>
                <a:gd name="T8" fmla="*/ 23 w 47"/>
                <a:gd name="T9" fmla="*/ 12 h 30"/>
                <a:gd name="T10" fmla="*/ 29 w 47"/>
                <a:gd name="T11" fmla="*/ 6 h 30"/>
                <a:gd name="T12" fmla="*/ 35 w 47"/>
                <a:gd name="T13" fmla="*/ 6 h 30"/>
                <a:gd name="T14" fmla="*/ 41 w 47"/>
                <a:gd name="T15" fmla="*/ 0 h 30"/>
                <a:gd name="T16" fmla="*/ 47 w 47"/>
                <a:gd name="T17" fmla="*/ 6 h 30"/>
                <a:gd name="T18" fmla="*/ 47 w 47"/>
                <a:gd name="T19" fmla="*/ 6 h 30"/>
                <a:gd name="T20" fmla="*/ 41 w 47"/>
                <a:gd name="T21" fmla="*/ 12 h 30"/>
                <a:gd name="T22" fmla="*/ 35 w 47"/>
                <a:gd name="T23" fmla="*/ 12 h 30"/>
                <a:gd name="T24" fmla="*/ 29 w 47"/>
                <a:gd name="T25" fmla="*/ 18 h 30"/>
                <a:gd name="T26" fmla="*/ 23 w 47"/>
                <a:gd name="T27" fmla="*/ 24 h 30"/>
                <a:gd name="T28" fmla="*/ 17 w 47"/>
                <a:gd name="T29" fmla="*/ 24 h 30"/>
                <a:gd name="T30" fmla="*/ 6 w 47"/>
                <a:gd name="T31" fmla="*/ 30 h 30"/>
                <a:gd name="T32" fmla="*/ 0 w 47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30"/>
                <a:gd name="T53" fmla="*/ 47 w 47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30">
                  <a:moveTo>
                    <a:pt x="0" y="30"/>
                  </a:moveTo>
                  <a:lnTo>
                    <a:pt x="6" y="24"/>
                  </a:lnTo>
                  <a:lnTo>
                    <a:pt x="12" y="18"/>
                  </a:lnTo>
                  <a:lnTo>
                    <a:pt x="17" y="18"/>
                  </a:lnTo>
                  <a:lnTo>
                    <a:pt x="23" y="12"/>
                  </a:lnTo>
                  <a:lnTo>
                    <a:pt x="29" y="6"/>
                  </a:lnTo>
                  <a:lnTo>
                    <a:pt x="35" y="6"/>
                  </a:lnTo>
                  <a:lnTo>
                    <a:pt x="41" y="0"/>
                  </a:lnTo>
                  <a:lnTo>
                    <a:pt x="47" y="6"/>
                  </a:lnTo>
                  <a:lnTo>
                    <a:pt x="41" y="12"/>
                  </a:lnTo>
                  <a:lnTo>
                    <a:pt x="35" y="12"/>
                  </a:lnTo>
                  <a:lnTo>
                    <a:pt x="29" y="18"/>
                  </a:lnTo>
                  <a:lnTo>
                    <a:pt x="23" y="24"/>
                  </a:lnTo>
                  <a:lnTo>
                    <a:pt x="17" y="24"/>
                  </a:lnTo>
                  <a:lnTo>
                    <a:pt x="6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06" name="Freeform 81"/>
            <p:cNvSpPr>
              <a:spLocks/>
            </p:cNvSpPr>
            <p:nvPr/>
          </p:nvSpPr>
          <p:spPr bwMode="auto">
            <a:xfrm>
              <a:off x="5317" y="1159"/>
              <a:ext cx="41" cy="30"/>
            </a:xfrm>
            <a:custGeom>
              <a:avLst/>
              <a:gdLst>
                <a:gd name="T0" fmla="*/ 0 w 41"/>
                <a:gd name="T1" fmla="*/ 30 h 30"/>
                <a:gd name="T2" fmla="*/ 6 w 41"/>
                <a:gd name="T3" fmla="*/ 30 h 30"/>
                <a:gd name="T4" fmla="*/ 12 w 41"/>
                <a:gd name="T5" fmla="*/ 24 h 30"/>
                <a:gd name="T6" fmla="*/ 17 w 41"/>
                <a:gd name="T7" fmla="*/ 18 h 30"/>
                <a:gd name="T8" fmla="*/ 23 w 41"/>
                <a:gd name="T9" fmla="*/ 12 h 30"/>
                <a:gd name="T10" fmla="*/ 29 w 41"/>
                <a:gd name="T11" fmla="*/ 6 h 30"/>
                <a:gd name="T12" fmla="*/ 29 w 41"/>
                <a:gd name="T13" fmla="*/ 0 h 30"/>
                <a:gd name="T14" fmla="*/ 35 w 41"/>
                <a:gd name="T15" fmla="*/ 0 h 30"/>
                <a:gd name="T16" fmla="*/ 41 w 41"/>
                <a:gd name="T17" fmla="*/ 0 h 30"/>
                <a:gd name="T18" fmla="*/ 41 w 41"/>
                <a:gd name="T19" fmla="*/ 0 h 30"/>
                <a:gd name="T20" fmla="*/ 35 w 41"/>
                <a:gd name="T21" fmla="*/ 6 h 30"/>
                <a:gd name="T22" fmla="*/ 29 w 41"/>
                <a:gd name="T23" fmla="*/ 12 h 30"/>
                <a:gd name="T24" fmla="*/ 23 w 41"/>
                <a:gd name="T25" fmla="*/ 18 h 30"/>
                <a:gd name="T26" fmla="*/ 17 w 41"/>
                <a:gd name="T27" fmla="*/ 24 h 30"/>
                <a:gd name="T28" fmla="*/ 12 w 41"/>
                <a:gd name="T29" fmla="*/ 30 h 30"/>
                <a:gd name="T30" fmla="*/ 6 w 41"/>
                <a:gd name="T31" fmla="*/ 30 h 30"/>
                <a:gd name="T32" fmla="*/ 0 w 41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1"/>
                <a:gd name="T52" fmla="*/ 0 h 30"/>
                <a:gd name="T53" fmla="*/ 41 w 41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1" h="30">
                  <a:moveTo>
                    <a:pt x="0" y="30"/>
                  </a:moveTo>
                  <a:lnTo>
                    <a:pt x="6" y="30"/>
                  </a:lnTo>
                  <a:lnTo>
                    <a:pt x="12" y="24"/>
                  </a:lnTo>
                  <a:lnTo>
                    <a:pt x="17" y="18"/>
                  </a:lnTo>
                  <a:lnTo>
                    <a:pt x="23" y="12"/>
                  </a:lnTo>
                  <a:lnTo>
                    <a:pt x="29" y="6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35" y="6"/>
                  </a:lnTo>
                  <a:lnTo>
                    <a:pt x="29" y="12"/>
                  </a:lnTo>
                  <a:lnTo>
                    <a:pt x="23" y="18"/>
                  </a:lnTo>
                  <a:lnTo>
                    <a:pt x="17" y="24"/>
                  </a:lnTo>
                  <a:lnTo>
                    <a:pt x="12" y="30"/>
                  </a:lnTo>
                  <a:lnTo>
                    <a:pt x="6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07" name="Freeform 82"/>
            <p:cNvSpPr>
              <a:spLocks/>
            </p:cNvSpPr>
            <p:nvPr/>
          </p:nvSpPr>
          <p:spPr bwMode="auto">
            <a:xfrm>
              <a:off x="5317" y="1147"/>
              <a:ext cx="35" cy="30"/>
            </a:xfrm>
            <a:custGeom>
              <a:avLst/>
              <a:gdLst>
                <a:gd name="T0" fmla="*/ 35 w 35"/>
                <a:gd name="T1" fmla="*/ 0 h 30"/>
                <a:gd name="T2" fmla="*/ 35 w 35"/>
                <a:gd name="T3" fmla="*/ 0 h 30"/>
                <a:gd name="T4" fmla="*/ 29 w 35"/>
                <a:gd name="T5" fmla="*/ 6 h 30"/>
                <a:gd name="T6" fmla="*/ 23 w 35"/>
                <a:gd name="T7" fmla="*/ 6 h 30"/>
                <a:gd name="T8" fmla="*/ 23 w 35"/>
                <a:gd name="T9" fmla="*/ 12 h 30"/>
                <a:gd name="T10" fmla="*/ 17 w 35"/>
                <a:gd name="T11" fmla="*/ 18 h 30"/>
                <a:gd name="T12" fmla="*/ 12 w 35"/>
                <a:gd name="T13" fmla="*/ 18 h 30"/>
                <a:gd name="T14" fmla="*/ 6 w 35"/>
                <a:gd name="T15" fmla="*/ 24 h 30"/>
                <a:gd name="T16" fmla="*/ 0 w 35"/>
                <a:gd name="T17" fmla="*/ 30 h 30"/>
                <a:gd name="T18" fmla="*/ 6 w 35"/>
                <a:gd name="T19" fmla="*/ 24 h 30"/>
                <a:gd name="T20" fmla="*/ 6 w 35"/>
                <a:gd name="T21" fmla="*/ 18 h 30"/>
                <a:gd name="T22" fmla="*/ 12 w 35"/>
                <a:gd name="T23" fmla="*/ 12 h 30"/>
                <a:gd name="T24" fmla="*/ 17 w 35"/>
                <a:gd name="T25" fmla="*/ 6 h 30"/>
                <a:gd name="T26" fmla="*/ 23 w 35"/>
                <a:gd name="T27" fmla="*/ 0 h 30"/>
                <a:gd name="T28" fmla="*/ 29 w 35"/>
                <a:gd name="T29" fmla="*/ 0 h 30"/>
                <a:gd name="T30" fmla="*/ 29 w 35"/>
                <a:gd name="T31" fmla="*/ 0 h 30"/>
                <a:gd name="T32" fmla="*/ 35 w 35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0"/>
                <a:gd name="T53" fmla="*/ 35 w 35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0">
                  <a:moveTo>
                    <a:pt x="35" y="0"/>
                  </a:moveTo>
                  <a:lnTo>
                    <a:pt x="35" y="0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23" y="12"/>
                  </a:lnTo>
                  <a:lnTo>
                    <a:pt x="17" y="18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7" y="6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08" name="Freeform 83"/>
            <p:cNvSpPr>
              <a:spLocks/>
            </p:cNvSpPr>
            <p:nvPr/>
          </p:nvSpPr>
          <p:spPr bwMode="auto">
            <a:xfrm>
              <a:off x="5251" y="986"/>
              <a:ext cx="42" cy="155"/>
            </a:xfrm>
            <a:custGeom>
              <a:avLst/>
              <a:gdLst>
                <a:gd name="T0" fmla="*/ 6 w 42"/>
                <a:gd name="T1" fmla="*/ 155 h 155"/>
                <a:gd name="T2" fmla="*/ 0 w 42"/>
                <a:gd name="T3" fmla="*/ 155 h 155"/>
                <a:gd name="T4" fmla="*/ 0 w 42"/>
                <a:gd name="T5" fmla="*/ 155 h 155"/>
                <a:gd name="T6" fmla="*/ 0 w 42"/>
                <a:gd name="T7" fmla="*/ 155 h 155"/>
                <a:gd name="T8" fmla="*/ 0 w 42"/>
                <a:gd name="T9" fmla="*/ 149 h 155"/>
                <a:gd name="T10" fmla="*/ 18 w 42"/>
                <a:gd name="T11" fmla="*/ 131 h 155"/>
                <a:gd name="T12" fmla="*/ 24 w 42"/>
                <a:gd name="T13" fmla="*/ 113 h 155"/>
                <a:gd name="T14" fmla="*/ 30 w 42"/>
                <a:gd name="T15" fmla="*/ 89 h 155"/>
                <a:gd name="T16" fmla="*/ 36 w 42"/>
                <a:gd name="T17" fmla="*/ 71 h 155"/>
                <a:gd name="T18" fmla="*/ 30 w 42"/>
                <a:gd name="T19" fmla="*/ 47 h 155"/>
                <a:gd name="T20" fmla="*/ 30 w 42"/>
                <a:gd name="T21" fmla="*/ 29 h 155"/>
                <a:gd name="T22" fmla="*/ 24 w 42"/>
                <a:gd name="T23" fmla="*/ 12 h 155"/>
                <a:gd name="T24" fmla="*/ 24 w 42"/>
                <a:gd name="T25" fmla="*/ 0 h 155"/>
                <a:gd name="T26" fmla="*/ 30 w 42"/>
                <a:gd name="T27" fmla="*/ 12 h 155"/>
                <a:gd name="T28" fmla="*/ 36 w 42"/>
                <a:gd name="T29" fmla="*/ 23 h 155"/>
                <a:gd name="T30" fmla="*/ 42 w 42"/>
                <a:gd name="T31" fmla="*/ 47 h 155"/>
                <a:gd name="T32" fmla="*/ 42 w 42"/>
                <a:gd name="T33" fmla="*/ 71 h 155"/>
                <a:gd name="T34" fmla="*/ 36 w 42"/>
                <a:gd name="T35" fmla="*/ 95 h 155"/>
                <a:gd name="T36" fmla="*/ 30 w 42"/>
                <a:gd name="T37" fmla="*/ 119 h 155"/>
                <a:gd name="T38" fmla="*/ 18 w 42"/>
                <a:gd name="T39" fmla="*/ 143 h 155"/>
                <a:gd name="T40" fmla="*/ 6 w 42"/>
                <a:gd name="T41" fmla="*/ 155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2"/>
                <a:gd name="T64" fmla="*/ 0 h 155"/>
                <a:gd name="T65" fmla="*/ 42 w 42"/>
                <a:gd name="T66" fmla="*/ 155 h 1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2" h="155">
                  <a:moveTo>
                    <a:pt x="6" y="155"/>
                  </a:moveTo>
                  <a:lnTo>
                    <a:pt x="0" y="155"/>
                  </a:lnTo>
                  <a:lnTo>
                    <a:pt x="0" y="149"/>
                  </a:lnTo>
                  <a:lnTo>
                    <a:pt x="18" y="131"/>
                  </a:lnTo>
                  <a:lnTo>
                    <a:pt x="24" y="113"/>
                  </a:lnTo>
                  <a:lnTo>
                    <a:pt x="30" y="89"/>
                  </a:lnTo>
                  <a:lnTo>
                    <a:pt x="36" y="71"/>
                  </a:lnTo>
                  <a:lnTo>
                    <a:pt x="30" y="47"/>
                  </a:lnTo>
                  <a:lnTo>
                    <a:pt x="30" y="29"/>
                  </a:lnTo>
                  <a:lnTo>
                    <a:pt x="24" y="12"/>
                  </a:lnTo>
                  <a:lnTo>
                    <a:pt x="24" y="0"/>
                  </a:lnTo>
                  <a:lnTo>
                    <a:pt x="30" y="12"/>
                  </a:lnTo>
                  <a:lnTo>
                    <a:pt x="36" y="23"/>
                  </a:lnTo>
                  <a:lnTo>
                    <a:pt x="42" y="47"/>
                  </a:lnTo>
                  <a:lnTo>
                    <a:pt x="42" y="71"/>
                  </a:lnTo>
                  <a:lnTo>
                    <a:pt x="36" y="95"/>
                  </a:lnTo>
                  <a:lnTo>
                    <a:pt x="30" y="119"/>
                  </a:lnTo>
                  <a:lnTo>
                    <a:pt x="18" y="143"/>
                  </a:lnTo>
                  <a:lnTo>
                    <a:pt x="6" y="15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09" name="Freeform 84"/>
            <p:cNvSpPr>
              <a:spLocks/>
            </p:cNvSpPr>
            <p:nvPr/>
          </p:nvSpPr>
          <p:spPr bwMode="auto">
            <a:xfrm>
              <a:off x="5251" y="986"/>
              <a:ext cx="30" cy="23"/>
            </a:xfrm>
            <a:custGeom>
              <a:avLst/>
              <a:gdLst>
                <a:gd name="T0" fmla="*/ 30 w 30"/>
                <a:gd name="T1" fmla="*/ 23 h 23"/>
                <a:gd name="T2" fmla="*/ 30 w 30"/>
                <a:gd name="T3" fmla="*/ 17 h 23"/>
                <a:gd name="T4" fmla="*/ 24 w 30"/>
                <a:gd name="T5" fmla="*/ 12 h 23"/>
                <a:gd name="T6" fmla="*/ 18 w 30"/>
                <a:gd name="T7" fmla="*/ 12 h 23"/>
                <a:gd name="T8" fmla="*/ 12 w 30"/>
                <a:gd name="T9" fmla="*/ 6 h 23"/>
                <a:gd name="T10" fmla="*/ 6 w 30"/>
                <a:gd name="T11" fmla="*/ 6 h 23"/>
                <a:gd name="T12" fmla="*/ 6 w 30"/>
                <a:gd name="T13" fmla="*/ 0 h 23"/>
                <a:gd name="T14" fmla="*/ 0 w 30"/>
                <a:gd name="T15" fmla="*/ 0 h 23"/>
                <a:gd name="T16" fmla="*/ 0 w 30"/>
                <a:gd name="T17" fmla="*/ 6 h 23"/>
                <a:gd name="T18" fmla="*/ 0 w 30"/>
                <a:gd name="T19" fmla="*/ 6 h 23"/>
                <a:gd name="T20" fmla="*/ 0 w 30"/>
                <a:gd name="T21" fmla="*/ 6 h 23"/>
                <a:gd name="T22" fmla="*/ 6 w 30"/>
                <a:gd name="T23" fmla="*/ 6 h 23"/>
                <a:gd name="T24" fmla="*/ 12 w 30"/>
                <a:gd name="T25" fmla="*/ 12 h 23"/>
                <a:gd name="T26" fmla="*/ 18 w 30"/>
                <a:gd name="T27" fmla="*/ 12 h 23"/>
                <a:gd name="T28" fmla="*/ 24 w 30"/>
                <a:gd name="T29" fmla="*/ 17 h 23"/>
                <a:gd name="T30" fmla="*/ 30 w 30"/>
                <a:gd name="T31" fmla="*/ 17 h 23"/>
                <a:gd name="T32" fmla="*/ 30 w 30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23"/>
                <a:gd name="T53" fmla="*/ 30 w 30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23">
                  <a:moveTo>
                    <a:pt x="30" y="23"/>
                  </a:moveTo>
                  <a:lnTo>
                    <a:pt x="30" y="17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7"/>
                  </a:lnTo>
                  <a:lnTo>
                    <a:pt x="30" y="17"/>
                  </a:lnTo>
                  <a:lnTo>
                    <a:pt x="30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10" name="Freeform 85"/>
            <p:cNvSpPr>
              <a:spLocks/>
            </p:cNvSpPr>
            <p:nvPr/>
          </p:nvSpPr>
          <p:spPr bwMode="auto">
            <a:xfrm>
              <a:off x="5251" y="998"/>
              <a:ext cx="36" cy="23"/>
            </a:xfrm>
            <a:custGeom>
              <a:avLst/>
              <a:gdLst>
                <a:gd name="T0" fmla="*/ 0 w 36"/>
                <a:gd name="T1" fmla="*/ 0 h 23"/>
                <a:gd name="T2" fmla="*/ 0 w 36"/>
                <a:gd name="T3" fmla="*/ 0 h 23"/>
                <a:gd name="T4" fmla="*/ 6 w 36"/>
                <a:gd name="T5" fmla="*/ 0 h 23"/>
                <a:gd name="T6" fmla="*/ 6 w 36"/>
                <a:gd name="T7" fmla="*/ 0 h 23"/>
                <a:gd name="T8" fmla="*/ 12 w 36"/>
                <a:gd name="T9" fmla="*/ 5 h 23"/>
                <a:gd name="T10" fmla="*/ 18 w 36"/>
                <a:gd name="T11" fmla="*/ 5 h 23"/>
                <a:gd name="T12" fmla="*/ 24 w 36"/>
                <a:gd name="T13" fmla="*/ 11 h 23"/>
                <a:gd name="T14" fmla="*/ 30 w 36"/>
                <a:gd name="T15" fmla="*/ 17 h 23"/>
                <a:gd name="T16" fmla="*/ 36 w 36"/>
                <a:gd name="T17" fmla="*/ 23 h 23"/>
                <a:gd name="T18" fmla="*/ 30 w 36"/>
                <a:gd name="T19" fmla="*/ 17 h 23"/>
                <a:gd name="T20" fmla="*/ 24 w 36"/>
                <a:gd name="T21" fmla="*/ 17 h 23"/>
                <a:gd name="T22" fmla="*/ 18 w 36"/>
                <a:gd name="T23" fmla="*/ 11 h 23"/>
                <a:gd name="T24" fmla="*/ 12 w 36"/>
                <a:gd name="T25" fmla="*/ 11 h 23"/>
                <a:gd name="T26" fmla="*/ 6 w 36"/>
                <a:gd name="T27" fmla="*/ 5 h 23"/>
                <a:gd name="T28" fmla="*/ 0 w 36"/>
                <a:gd name="T29" fmla="*/ 5 h 23"/>
                <a:gd name="T30" fmla="*/ 0 w 36"/>
                <a:gd name="T31" fmla="*/ 0 h 23"/>
                <a:gd name="T32" fmla="*/ 0 w 3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3"/>
                <a:gd name="T53" fmla="*/ 36 w 3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3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5"/>
                  </a:lnTo>
                  <a:lnTo>
                    <a:pt x="18" y="5"/>
                  </a:lnTo>
                  <a:lnTo>
                    <a:pt x="24" y="11"/>
                  </a:lnTo>
                  <a:lnTo>
                    <a:pt x="30" y="17"/>
                  </a:lnTo>
                  <a:lnTo>
                    <a:pt x="36" y="23"/>
                  </a:lnTo>
                  <a:lnTo>
                    <a:pt x="30" y="17"/>
                  </a:lnTo>
                  <a:lnTo>
                    <a:pt x="24" y="17"/>
                  </a:lnTo>
                  <a:lnTo>
                    <a:pt x="18" y="11"/>
                  </a:lnTo>
                  <a:lnTo>
                    <a:pt x="12" y="11"/>
                  </a:lnTo>
                  <a:lnTo>
                    <a:pt x="6" y="5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11" name="Freeform 86"/>
            <p:cNvSpPr>
              <a:spLocks/>
            </p:cNvSpPr>
            <p:nvPr/>
          </p:nvSpPr>
          <p:spPr bwMode="auto">
            <a:xfrm>
              <a:off x="5239" y="1021"/>
              <a:ext cx="48" cy="30"/>
            </a:xfrm>
            <a:custGeom>
              <a:avLst/>
              <a:gdLst>
                <a:gd name="T0" fmla="*/ 0 w 48"/>
                <a:gd name="T1" fmla="*/ 0 h 30"/>
                <a:gd name="T2" fmla="*/ 6 w 48"/>
                <a:gd name="T3" fmla="*/ 0 h 30"/>
                <a:gd name="T4" fmla="*/ 12 w 48"/>
                <a:gd name="T5" fmla="*/ 0 h 30"/>
                <a:gd name="T6" fmla="*/ 18 w 48"/>
                <a:gd name="T7" fmla="*/ 6 h 30"/>
                <a:gd name="T8" fmla="*/ 24 w 48"/>
                <a:gd name="T9" fmla="*/ 6 h 30"/>
                <a:gd name="T10" fmla="*/ 30 w 48"/>
                <a:gd name="T11" fmla="*/ 12 h 30"/>
                <a:gd name="T12" fmla="*/ 42 w 48"/>
                <a:gd name="T13" fmla="*/ 18 h 30"/>
                <a:gd name="T14" fmla="*/ 48 w 48"/>
                <a:gd name="T15" fmla="*/ 24 h 30"/>
                <a:gd name="T16" fmla="*/ 48 w 48"/>
                <a:gd name="T17" fmla="*/ 30 h 30"/>
                <a:gd name="T18" fmla="*/ 48 w 48"/>
                <a:gd name="T19" fmla="*/ 30 h 30"/>
                <a:gd name="T20" fmla="*/ 42 w 48"/>
                <a:gd name="T21" fmla="*/ 24 h 30"/>
                <a:gd name="T22" fmla="*/ 30 w 48"/>
                <a:gd name="T23" fmla="*/ 18 h 30"/>
                <a:gd name="T24" fmla="*/ 24 w 48"/>
                <a:gd name="T25" fmla="*/ 18 h 30"/>
                <a:gd name="T26" fmla="*/ 12 w 48"/>
                <a:gd name="T27" fmla="*/ 12 h 30"/>
                <a:gd name="T28" fmla="*/ 6 w 48"/>
                <a:gd name="T29" fmla="*/ 6 h 30"/>
                <a:gd name="T30" fmla="*/ 6 w 48"/>
                <a:gd name="T31" fmla="*/ 0 h 30"/>
                <a:gd name="T32" fmla="*/ 0 w 4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30"/>
                <a:gd name="T53" fmla="*/ 48 w 4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30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48" y="30"/>
                  </a:lnTo>
                  <a:lnTo>
                    <a:pt x="42" y="24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12" name="Freeform 87"/>
            <p:cNvSpPr>
              <a:spLocks/>
            </p:cNvSpPr>
            <p:nvPr/>
          </p:nvSpPr>
          <p:spPr bwMode="auto">
            <a:xfrm>
              <a:off x="5233" y="1045"/>
              <a:ext cx="54" cy="36"/>
            </a:xfrm>
            <a:custGeom>
              <a:avLst/>
              <a:gdLst>
                <a:gd name="T0" fmla="*/ 0 w 54"/>
                <a:gd name="T1" fmla="*/ 0 h 36"/>
                <a:gd name="T2" fmla="*/ 6 w 54"/>
                <a:gd name="T3" fmla="*/ 0 h 36"/>
                <a:gd name="T4" fmla="*/ 12 w 54"/>
                <a:gd name="T5" fmla="*/ 0 h 36"/>
                <a:gd name="T6" fmla="*/ 18 w 54"/>
                <a:gd name="T7" fmla="*/ 6 h 36"/>
                <a:gd name="T8" fmla="*/ 24 w 54"/>
                <a:gd name="T9" fmla="*/ 12 h 36"/>
                <a:gd name="T10" fmla="*/ 36 w 54"/>
                <a:gd name="T11" fmla="*/ 18 h 36"/>
                <a:gd name="T12" fmla="*/ 42 w 54"/>
                <a:gd name="T13" fmla="*/ 24 h 36"/>
                <a:gd name="T14" fmla="*/ 48 w 54"/>
                <a:gd name="T15" fmla="*/ 30 h 36"/>
                <a:gd name="T16" fmla="*/ 54 w 54"/>
                <a:gd name="T17" fmla="*/ 36 h 36"/>
                <a:gd name="T18" fmla="*/ 48 w 54"/>
                <a:gd name="T19" fmla="*/ 30 h 36"/>
                <a:gd name="T20" fmla="*/ 42 w 54"/>
                <a:gd name="T21" fmla="*/ 30 h 36"/>
                <a:gd name="T22" fmla="*/ 36 w 54"/>
                <a:gd name="T23" fmla="*/ 24 h 36"/>
                <a:gd name="T24" fmla="*/ 24 w 54"/>
                <a:gd name="T25" fmla="*/ 18 h 36"/>
                <a:gd name="T26" fmla="*/ 12 w 54"/>
                <a:gd name="T27" fmla="*/ 12 h 36"/>
                <a:gd name="T28" fmla="*/ 6 w 54"/>
                <a:gd name="T29" fmla="*/ 6 h 36"/>
                <a:gd name="T30" fmla="*/ 0 w 54"/>
                <a:gd name="T31" fmla="*/ 6 h 36"/>
                <a:gd name="T32" fmla="*/ 0 w 54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36"/>
                <a:gd name="T53" fmla="*/ 54 w 5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3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48" y="30"/>
                  </a:lnTo>
                  <a:lnTo>
                    <a:pt x="54" y="36"/>
                  </a:lnTo>
                  <a:lnTo>
                    <a:pt x="48" y="30"/>
                  </a:lnTo>
                  <a:lnTo>
                    <a:pt x="42" y="30"/>
                  </a:lnTo>
                  <a:lnTo>
                    <a:pt x="36" y="24"/>
                  </a:lnTo>
                  <a:lnTo>
                    <a:pt x="24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13" name="Freeform 88"/>
            <p:cNvSpPr>
              <a:spLocks/>
            </p:cNvSpPr>
            <p:nvPr/>
          </p:nvSpPr>
          <p:spPr bwMode="auto">
            <a:xfrm>
              <a:off x="5239" y="1063"/>
              <a:ext cx="42" cy="36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6 w 42"/>
                <a:gd name="T5" fmla="*/ 0 h 36"/>
                <a:gd name="T6" fmla="*/ 12 w 42"/>
                <a:gd name="T7" fmla="*/ 6 h 36"/>
                <a:gd name="T8" fmla="*/ 18 w 42"/>
                <a:gd name="T9" fmla="*/ 12 h 36"/>
                <a:gd name="T10" fmla="*/ 30 w 42"/>
                <a:gd name="T11" fmla="*/ 18 h 36"/>
                <a:gd name="T12" fmla="*/ 36 w 42"/>
                <a:gd name="T13" fmla="*/ 24 h 36"/>
                <a:gd name="T14" fmla="*/ 42 w 42"/>
                <a:gd name="T15" fmla="*/ 30 h 36"/>
                <a:gd name="T16" fmla="*/ 42 w 42"/>
                <a:gd name="T17" fmla="*/ 36 h 36"/>
                <a:gd name="T18" fmla="*/ 36 w 42"/>
                <a:gd name="T19" fmla="*/ 36 h 36"/>
                <a:gd name="T20" fmla="*/ 30 w 42"/>
                <a:gd name="T21" fmla="*/ 30 h 36"/>
                <a:gd name="T22" fmla="*/ 24 w 42"/>
                <a:gd name="T23" fmla="*/ 24 h 36"/>
                <a:gd name="T24" fmla="*/ 18 w 42"/>
                <a:gd name="T25" fmla="*/ 18 h 36"/>
                <a:gd name="T26" fmla="*/ 6 w 42"/>
                <a:gd name="T27" fmla="*/ 12 h 36"/>
                <a:gd name="T28" fmla="*/ 6 w 42"/>
                <a:gd name="T29" fmla="*/ 6 h 36"/>
                <a:gd name="T30" fmla="*/ 0 w 42"/>
                <a:gd name="T31" fmla="*/ 0 h 36"/>
                <a:gd name="T32" fmla="*/ 0 w 42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6"/>
                <a:gd name="T53" fmla="*/ 42 w 42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30" y="18"/>
                  </a:lnTo>
                  <a:lnTo>
                    <a:pt x="36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36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14" name="Freeform 89"/>
            <p:cNvSpPr>
              <a:spLocks/>
            </p:cNvSpPr>
            <p:nvPr/>
          </p:nvSpPr>
          <p:spPr bwMode="auto">
            <a:xfrm>
              <a:off x="5239" y="1081"/>
              <a:ext cx="36" cy="30"/>
            </a:xfrm>
            <a:custGeom>
              <a:avLst/>
              <a:gdLst>
                <a:gd name="T0" fmla="*/ 0 w 36"/>
                <a:gd name="T1" fmla="*/ 0 h 30"/>
                <a:gd name="T2" fmla="*/ 0 w 36"/>
                <a:gd name="T3" fmla="*/ 0 h 30"/>
                <a:gd name="T4" fmla="*/ 6 w 36"/>
                <a:gd name="T5" fmla="*/ 0 h 30"/>
                <a:gd name="T6" fmla="*/ 12 w 36"/>
                <a:gd name="T7" fmla="*/ 6 h 30"/>
                <a:gd name="T8" fmla="*/ 18 w 36"/>
                <a:gd name="T9" fmla="*/ 12 h 30"/>
                <a:gd name="T10" fmla="*/ 24 w 36"/>
                <a:gd name="T11" fmla="*/ 12 h 30"/>
                <a:gd name="T12" fmla="*/ 30 w 36"/>
                <a:gd name="T13" fmla="*/ 18 h 30"/>
                <a:gd name="T14" fmla="*/ 30 w 36"/>
                <a:gd name="T15" fmla="*/ 24 h 30"/>
                <a:gd name="T16" fmla="*/ 36 w 36"/>
                <a:gd name="T17" fmla="*/ 30 h 30"/>
                <a:gd name="T18" fmla="*/ 30 w 36"/>
                <a:gd name="T19" fmla="*/ 30 h 30"/>
                <a:gd name="T20" fmla="*/ 24 w 36"/>
                <a:gd name="T21" fmla="*/ 24 h 30"/>
                <a:gd name="T22" fmla="*/ 18 w 36"/>
                <a:gd name="T23" fmla="*/ 18 h 30"/>
                <a:gd name="T24" fmla="*/ 12 w 36"/>
                <a:gd name="T25" fmla="*/ 18 h 30"/>
                <a:gd name="T26" fmla="*/ 6 w 36"/>
                <a:gd name="T27" fmla="*/ 12 h 30"/>
                <a:gd name="T28" fmla="*/ 6 w 36"/>
                <a:gd name="T29" fmla="*/ 6 h 30"/>
                <a:gd name="T30" fmla="*/ 0 w 36"/>
                <a:gd name="T31" fmla="*/ 6 h 30"/>
                <a:gd name="T32" fmla="*/ 0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15" name="Freeform 90"/>
            <p:cNvSpPr>
              <a:spLocks/>
            </p:cNvSpPr>
            <p:nvPr/>
          </p:nvSpPr>
          <p:spPr bwMode="auto">
            <a:xfrm>
              <a:off x="5239" y="1099"/>
              <a:ext cx="24" cy="30"/>
            </a:xfrm>
            <a:custGeom>
              <a:avLst/>
              <a:gdLst>
                <a:gd name="T0" fmla="*/ 0 w 24"/>
                <a:gd name="T1" fmla="*/ 0 h 30"/>
                <a:gd name="T2" fmla="*/ 0 w 24"/>
                <a:gd name="T3" fmla="*/ 0 h 30"/>
                <a:gd name="T4" fmla="*/ 6 w 24"/>
                <a:gd name="T5" fmla="*/ 6 h 30"/>
                <a:gd name="T6" fmla="*/ 12 w 24"/>
                <a:gd name="T7" fmla="*/ 6 h 30"/>
                <a:gd name="T8" fmla="*/ 12 w 24"/>
                <a:gd name="T9" fmla="*/ 12 h 30"/>
                <a:gd name="T10" fmla="*/ 18 w 24"/>
                <a:gd name="T11" fmla="*/ 18 h 30"/>
                <a:gd name="T12" fmla="*/ 24 w 24"/>
                <a:gd name="T13" fmla="*/ 24 h 30"/>
                <a:gd name="T14" fmla="*/ 24 w 24"/>
                <a:gd name="T15" fmla="*/ 24 h 30"/>
                <a:gd name="T16" fmla="*/ 24 w 24"/>
                <a:gd name="T17" fmla="*/ 30 h 30"/>
                <a:gd name="T18" fmla="*/ 24 w 24"/>
                <a:gd name="T19" fmla="*/ 24 h 30"/>
                <a:gd name="T20" fmla="*/ 18 w 24"/>
                <a:gd name="T21" fmla="*/ 24 h 30"/>
                <a:gd name="T22" fmla="*/ 12 w 24"/>
                <a:gd name="T23" fmla="*/ 18 h 30"/>
                <a:gd name="T24" fmla="*/ 12 w 24"/>
                <a:gd name="T25" fmla="*/ 18 h 30"/>
                <a:gd name="T26" fmla="*/ 6 w 24"/>
                <a:gd name="T27" fmla="*/ 12 h 30"/>
                <a:gd name="T28" fmla="*/ 6 w 24"/>
                <a:gd name="T29" fmla="*/ 6 h 30"/>
                <a:gd name="T30" fmla="*/ 0 w 24"/>
                <a:gd name="T31" fmla="*/ 6 h 30"/>
                <a:gd name="T32" fmla="*/ 0 w 24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0"/>
                <a:gd name="T53" fmla="*/ 24 w 24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0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24" y="30"/>
                  </a:lnTo>
                  <a:lnTo>
                    <a:pt x="24" y="24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16" name="Freeform 91"/>
            <p:cNvSpPr>
              <a:spLocks/>
            </p:cNvSpPr>
            <p:nvPr/>
          </p:nvSpPr>
          <p:spPr bwMode="auto">
            <a:xfrm>
              <a:off x="5239" y="1117"/>
              <a:ext cx="18" cy="18"/>
            </a:xfrm>
            <a:custGeom>
              <a:avLst/>
              <a:gdLst>
                <a:gd name="T0" fmla="*/ 6 w 18"/>
                <a:gd name="T1" fmla="*/ 0 h 18"/>
                <a:gd name="T2" fmla="*/ 6 w 18"/>
                <a:gd name="T3" fmla="*/ 0 h 18"/>
                <a:gd name="T4" fmla="*/ 6 w 18"/>
                <a:gd name="T5" fmla="*/ 0 h 18"/>
                <a:gd name="T6" fmla="*/ 12 w 18"/>
                <a:gd name="T7" fmla="*/ 6 h 18"/>
                <a:gd name="T8" fmla="*/ 12 w 18"/>
                <a:gd name="T9" fmla="*/ 6 h 18"/>
                <a:gd name="T10" fmla="*/ 18 w 18"/>
                <a:gd name="T11" fmla="*/ 12 h 18"/>
                <a:gd name="T12" fmla="*/ 18 w 18"/>
                <a:gd name="T13" fmla="*/ 12 h 18"/>
                <a:gd name="T14" fmla="*/ 18 w 18"/>
                <a:gd name="T15" fmla="*/ 18 h 18"/>
                <a:gd name="T16" fmla="*/ 18 w 18"/>
                <a:gd name="T17" fmla="*/ 18 h 18"/>
                <a:gd name="T18" fmla="*/ 18 w 18"/>
                <a:gd name="T19" fmla="*/ 18 h 18"/>
                <a:gd name="T20" fmla="*/ 18 w 18"/>
                <a:gd name="T21" fmla="*/ 12 h 18"/>
                <a:gd name="T22" fmla="*/ 12 w 18"/>
                <a:gd name="T23" fmla="*/ 12 h 18"/>
                <a:gd name="T24" fmla="*/ 6 w 18"/>
                <a:gd name="T25" fmla="*/ 6 h 18"/>
                <a:gd name="T26" fmla="*/ 6 w 18"/>
                <a:gd name="T27" fmla="*/ 6 h 18"/>
                <a:gd name="T28" fmla="*/ 6 w 18"/>
                <a:gd name="T29" fmla="*/ 6 h 18"/>
                <a:gd name="T30" fmla="*/ 0 w 18"/>
                <a:gd name="T31" fmla="*/ 0 h 18"/>
                <a:gd name="T32" fmla="*/ 6 w 18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8"/>
                <a:gd name="T53" fmla="*/ 18 w 18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8">
                  <a:moveTo>
                    <a:pt x="6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17" name="Freeform 92"/>
            <p:cNvSpPr>
              <a:spLocks/>
            </p:cNvSpPr>
            <p:nvPr/>
          </p:nvSpPr>
          <p:spPr bwMode="auto">
            <a:xfrm>
              <a:off x="5257" y="974"/>
              <a:ext cx="18" cy="24"/>
            </a:xfrm>
            <a:custGeom>
              <a:avLst/>
              <a:gdLst>
                <a:gd name="T0" fmla="*/ 18 w 18"/>
                <a:gd name="T1" fmla="*/ 24 h 24"/>
                <a:gd name="T2" fmla="*/ 18 w 18"/>
                <a:gd name="T3" fmla="*/ 18 h 24"/>
                <a:gd name="T4" fmla="*/ 12 w 18"/>
                <a:gd name="T5" fmla="*/ 18 h 24"/>
                <a:gd name="T6" fmla="*/ 12 w 18"/>
                <a:gd name="T7" fmla="*/ 18 h 24"/>
                <a:gd name="T8" fmla="*/ 6 w 18"/>
                <a:gd name="T9" fmla="*/ 12 h 24"/>
                <a:gd name="T10" fmla="*/ 0 w 18"/>
                <a:gd name="T11" fmla="*/ 12 h 24"/>
                <a:gd name="T12" fmla="*/ 0 w 18"/>
                <a:gd name="T13" fmla="*/ 6 h 24"/>
                <a:gd name="T14" fmla="*/ 0 w 18"/>
                <a:gd name="T15" fmla="*/ 6 h 24"/>
                <a:gd name="T16" fmla="*/ 0 w 18"/>
                <a:gd name="T17" fmla="*/ 0 h 24"/>
                <a:gd name="T18" fmla="*/ 0 w 18"/>
                <a:gd name="T19" fmla="*/ 0 h 24"/>
                <a:gd name="T20" fmla="*/ 6 w 18"/>
                <a:gd name="T21" fmla="*/ 0 h 24"/>
                <a:gd name="T22" fmla="*/ 6 w 18"/>
                <a:gd name="T23" fmla="*/ 6 h 24"/>
                <a:gd name="T24" fmla="*/ 12 w 18"/>
                <a:gd name="T25" fmla="*/ 6 h 24"/>
                <a:gd name="T26" fmla="*/ 12 w 18"/>
                <a:gd name="T27" fmla="*/ 12 h 24"/>
                <a:gd name="T28" fmla="*/ 18 w 18"/>
                <a:gd name="T29" fmla="*/ 18 h 24"/>
                <a:gd name="T30" fmla="*/ 18 w 18"/>
                <a:gd name="T31" fmla="*/ 18 h 24"/>
                <a:gd name="T32" fmla="*/ 18 w 18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24"/>
                <a:gd name="T53" fmla="*/ 18 w 18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24">
                  <a:moveTo>
                    <a:pt x="18" y="24"/>
                  </a:move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18" name="Freeform 93"/>
            <p:cNvSpPr>
              <a:spLocks/>
            </p:cNvSpPr>
            <p:nvPr/>
          </p:nvSpPr>
          <p:spPr bwMode="auto">
            <a:xfrm>
              <a:off x="5275" y="974"/>
              <a:ext cx="12" cy="24"/>
            </a:xfrm>
            <a:custGeom>
              <a:avLst/>
              <a:gdLst>
                <a:gd name="T0" fmla="*/ 0 w 12"/>
                <a:gd name="T1" fmla="*/ 24 h 24"/>
                <a:gd name="T2" fmla="*/ 6 w 12"/>
                <a:gd name="T3" fmla="*/ 18 h 24"/>
                <a:gd name="T4" fmla="*/ 12 w 12"/>
                <a:gd name="T5" fmla="*/ 12 h 24"/>
                <a:gd name="T6" fmla="*/ 12 w 12"/>
                <a:gd name="T7" fmla="*/ 6 h 24"/>
                <a:gd name="T8" fmla="*/ 12 w 12"/>
                <a:gd name="T9" fmla="*/ 0 h 24"/>
                <a:gd name="T10" fmla="*/ 12 w 12"/>
                <a:gd name="T11" fmla="*/ 0 h 24"/>
                <a:gd name="T12" fmla="*/ 6 w 12"/>
                <a:gd name="T13" fmla="*/ 6 h 24"/>
                <a:gd name="T14" fmla="*/ 6 w 12"/>
                <a:gd name="T15" fmla="*/ 18 h 24"/>
                <a:gd name="T16" fmla="*/ 0 w 12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24"/>
                <a:gd name="T29" fmla="*/ 12 w 12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24">
                  <a:moveTo>
                    <a:pt x="0" y="24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19" name="Freeform 94"/>
            <p:cNvSpPr>
              <a:spLocks/>
            </p:cNvSpPr>
            <p:nvPr/>
          </p:nvSpPr>
          <p:spPr bwMode="auto">
            <a:xfrm>
              <a:off x="5269" y="968"/>
              <a:ext cx="6" cy="24"/>
            </a:xfrm>
            <a:custGeom>
              <a:avLst/>
              <a:gdLst>
                <a:gd name="T0" fmla="*/ 6 w 6"/>
                <a:gd name="T1" fmla="*/ 24 h 24"/>
                <a:gd name="T2" fmla="*/ 6 w 6"/>
                <a:gd name="T3" fmla="*/ 18 h 24"/>
                <a:gd name="T4" fmla="*/ 6 w 6"/>
                <a:gd name="T5" fmla="*/ 12 h 24"/>
                <a:gd name="T6" fmla="*/ 6 w 6"/>
                <a:gd name="T7" fmla="*/ 0 h 24"/>
                <a:gd name="T8" fmla="*/ 0 w 6"/>
                <a:gd name="T9" fmla="*/ 0 h 24"/>
                <a:gd name="T10" fmla="*/ 0 w 6"/>
                <a:gd name="T11" fmla="*/ 0 h 24"/>
                <a:gd name="T12" fmla="*/ 0 w 6"/>
                <a:gd name="T13" fmla="*/ 6 h 24"/>
                <a:gd name="T14" fmla="*/ 6 w 6"/>
                <a:gd name="T15" fmla="*/ 18 h 24"/>
                <a:gd name="T16" fmla="*/ 6 w 6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4"/>
                <a:gd name="T29" fmla="*/ 6 w 6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4">
                  <a:moveTo>
                    <a:pt x="6" y="24"/>
                  </a:moveTo>
                  <a:lnTo>
                    <a:pt x="6" y="18"/>
                  </a:lnTo>
                  <a:lnTo>
                    <a:pt x="6" y="1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8"/>
                  </a:lnTo>
                  <a:lnTo>
                    <a:pt x="6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20" name="Freeform 95"/>
            <p:cNvSpPr>
              <a:spLocks/>
            </p:cNvSpPr>
            <p:nvPr/>
          </p:nvSpPr>
          <p:spPr bwMode="auto">
            <a:xfrm>
              <a:off x="5281" y="980"/>
              <a:ext cx="18" cy="23"/>
            </a:xfrm>
            <a:custGeom>
              <a:avLst/>
              <a:gdLst>
                <a:gd name="T0" fmla="*/ 0 w 18"/>
                <a:gd name="T1" fmla="*/ 23 h 23"/>
                <a:gd name="T2" fmla="*/ 0 w 18"/>
                <a:gd name="T3" fmla="*/ 23 h 23"/>
                <a:gd name="T4" fmla="*/ 6 w 18"/>
                <a:gd name="T5" fmla="*/ 18 h 23"/>
                <a:gd name="T6" fmla="*/ 6 w 18"/>
                <a:gd name="T7" fmla="*/ 12 h 23"/>
                <a:gd name="T8" fmla="*/ 12 w 18"/>
                <a:gd name="T9" fmla="*/ 12 h 23"/>
                <a:gd name="T10" fmla="*/ 12 w 18"/>
                <a:gd name="T11" fmla="*/ 6 h 23"/>
                <a:gd name="T12" fmla="*/ 18 w 18"/>
                <a:gd name="T13" fmla="*/ 0 h 23"/>
                <a:gd name="T14" fmla="*/ 18 w 18"/>
                <a:gd name="T15" fmla="*/ 0 h 23"/>
                <a:gd name="T16" fmla="*/ 18 w 18"/>
                <a:gd name="T17" fmla="*/ 0 h 23"/>
                <a:gd name="T18" fmla="*/ 18 w 18"/>
                <a:gd name="T19" fmla="*/ 6 h 23"/>
                <a:gd name="T20" fmla="*/ 18 w 18"/>
                <a:gd name="T21" fmla="*/ 6 h 23"/>
                <a:gd name="T22" fmla="*/ 18 w 18"/>
                <a:gd name="T23" fmla="*/ 12 h 23"/>
                <a:gd name="T24" fmla="*/ 12 w 18"/>
                <a:gd name="T25" fmla="*/ 12 h 23"/>
                <a:gd name="T26" fmla="*/ 6 w 18"/>
                <a:gd name="T27" fmla="*/ 18 h 23"/>
                <a:gd name="T28" fmla="*/ 6 w 18"/>
                <a:gd name="T29" fmla="*/ 18 h 23"/>
                <a:gd name="T30" fmla="*/ 0 w 18"/>
                <a:gd name="T31" fmla="*/ 23 h 23"/>
                <a:gd name="T32" fmla="*/ 0 w 18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23"/>
                <a:gd name="T53" fmla="*/ 18 w 18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23">
                  <a:moveTo>
                    <a:pt x="0" y="23"/>
                  </a:moveTo>
                  <a:lnTo>
                    <a:pt x="0" y="23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21" name="Freeform 96"/>
            <p:cNvSpPr>
              <a:spLocks/>
            </p:cNvSpPr>
            <p:nvPr/>
          </p:nvSpPr>
          <p:spPr bwMode="auto">
            <a:xfrm>
              <a:off x="5263" y="1123"/>
              <a:ext cx="36" cy="12"/>
            </a:xfrm>
            <a:custGeom>
              <a:avLst/>
              <a:gdLst>
                <a:gd name="T0" fmla="*/ 0 w 36"/>
                <a:gd name="T1" fmla="*/ 6 h 12"/>
                <a:gd name="T2" fmla="*/ 6 w 36"/>
                <a:gd name="T3" fmla="*/ 0 h 12"/>
                <a:gd name="T4" fmla="*/ 6 w 36"/>
                <a:gd name="T5" fmla="*/ 0 h 12"/>
                <a:gd name="T6" fmla="*/ 12 w 36"/>
                <a:gd name="T7" fmla="*/ 0 h 12"/>
                <a:gd name="T8" fmla="*/ 18 w 36"/>
                <a:gd name="T9" fmla="*/ 0 h 12"/>
                <a:gd name="T10" fmla="*/ 24 w 36"/>
                <a:gd name="T11" fmla="*/ 0 h 12"/>
                <a:gd name="T12" fmla="*/ 30 w 36"/>
                <a:gd name="T13" fmla="*/ 6 h 12"/>
                <a:gd name="T14" fmla="*/ 30 w 36"/>
                <a:gd name="T15" fmla="*/ 6 h 12"/>
                <a:gd name="T16" fmla="*/ 36 w 36"/>
                <a:gd name="T17" fmla="*/ 6 h 12"/>
                <a:gd name="T18" fmla="*/ 30 w 36"/>
                <a:gd name="T19" fmla="*/ 6 h 12"/>
                <a:gd name="T20" fmla="*/ 30 w 36"/>
                <a:gd name="T21" fmla="*/ 12 h 12"/>
                <a:gd name="T22" fmla="*/ 24 w 36"/>
                <a:gd name="T23" fmla="*/ 6 h 12"/>
                <a:gd name="T24" fmla="*/ 18 w 36"/>
                <a:gd name="T25" fmla="*/ 6 h 12"/>
                <a:gd name="T26" fmla="*/ 12 w 36"/>
                <a:gd name="T27" fmla="*/ 6 h 12"/>
                <a:gd name="T28" fmla="*/ 6 w 36"/>
                <a:gd name="T29" fmla="*/ 6 h 12"/>
                <a:gd name="T30" fmla="*/ 6 w 36"/>
                <a:gd name="T31" fmla="*/ 6 h 12"/>
                <a:gd name="T32" fmla="*/ 0 w 36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2"/>
                <a:gd name="T53" fmla="*/ 36 w 3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2">
                  <a:moveTo>
                    <a:pt x="0" y="6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22" name="Freeform 97"/>
            <p:cNvSpPr>
              <a:spLocks/>
            </p:cNvSpPr>
            <p:nvPr/>
          </p:nvSpPr>
          <p:spPr bwMode="auto">
            <a:xfrm>
              <a:off x="5257" y="1135"/>
              <a:ext cx="30" cy="12"/>
            </a:xfrm>
            <a:custGeom>
              <a:avLst/>
              <a:gdLst>
                <a:gd name="T0" fmla="*/ 0 w 30"/>
                <a:gd name="T1" fmla="*/ 0 h 12"/>
                <a:gd name="T2" fmla="*/ 6 w 30"/>
                <a:gd name="T3" fmla="*/ 0 h 12"/>
                <a:gd name="T4" fmla="*/ 6 w 30"/>
                <a:gd name="T5" fmla="*/ 0 h 12"/>
                <a:gd name="T6" fmla="*/ 12 w 30"/>
                <a:gd name="T7" fmla="*/ 0 h 12"/>
                <a:gd name="T8" fmla="*/ 18 w 30"/>
                <a:gd name="T9" fmla="*/ 0 h 12"/>
                <a:gd name="T10" fmla="*/ 24 w 30"/>
                <a:gd name="T11" fmla="*/ 0 h 12"/>
                <a:gd name="T12" fmla="*/ 30 w 30"/>
                <a:gd name="T13" fmla="*/ 6 h 12"/>
                <a:gd name="T14" fmla="*/ 30 w 30"/>
                <a:gd name="T15" fmla="*/ 6 h 12"/>
                <a:gd name="T16" fmla="*/ 30 w 30"/>
                <a:gd name="T17" fmla="*/ 12 h 12"/>
                <a:gd name="T18" fmla="*/ 30 w 30"/>
                <a:gd name="T19" fmla="*/ 12 h 12"/>
                <a:gd name="T20" fmla="*/ 30 w 30"/>
                <a:gd name="T21" fmla="*/ 12 h 12"/>
                <a:gd name="T22" fmla="*/ 24 w 30"/>
                <a:gd name="T23" fmla="*/ 12 h 12"/>
                <a:gd name="T24" fmla="*/ 18 w 30"/>
                <a:gd name="T25" fmla="*/ 6 h 12"/>
                <a:gd name="T26" fmla="*/ 12 w 30"/>
                <a:gd name="T27" fmla="*/ 6 h 12"/>
                <a:gd name="T28" fmla="*/ 6 w 30"/>
                <a:gd name="T29" fmla="*/ 0 h 12"/>
                <a:gd name="T30" fmla="*/ 0 w 30"/>
                <a:gd name="T31" fmla="*/ 0 h 12"/>
                <a:gd name="T32" fmla="*/ 0 w 30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2"/>
                <a:gd name="T53" fmla="*/ 30 w 3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2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23" name="Freeform 98"/>
            <p:cNvSpPr>
              <a:spLocks/>
            </p:cNvSpPr>
            <p:nvPr/>
          </p:nvSpPr>
          <p:spPr bwMode="auto">
            <a:xfrm>
              <a:off x="5275" y="1111"/>
              <a:ext cx="30" cy="6"/>
            </a:xfrm>
            <a:custGeom>
              <a:avLst/>
              <a:gdLst>
                <a:gd name="T0" fmla="*/ 0 w 30"/>
                <a:gd name="T1" fmla="*/ 0 h 6"/>
                <a:gd name="T2" fmla="*/ 0 w 30"/>
                <a:gd name="T3" fmla="*/ 0 h 6"/>
                <a:gd name="T4" fmla="*/ 6 w 30"/>
                <a:gd name="T5" fmla="*/ 0 h 6"/>
                <a:gd name="T6" fmla="*/ 6 w 30"/>
                <a:gd name="T7" fmla="*/ 0 h 6"/>
                <a:gd name="T8" fmla="*/ 12 w 30"/>
                <a:gd name="T9" fmla="*/ 0 h 6"/>
                <a:gd name="T10" fmla="*/ 18 w 30"/>
                <a:gd name="T11" fmla="*/ 0 h 6"/>
                <a:gd name="T12" fmla="*/ 24 w 30"/>
                <a:gd name="T13" fmla="*/ 0 h 6"/>
                <a:gd name="T14" fmla="*/ 30 w 30"/>
                <a:gd name="T15" fmla="*/ 0 h 6"/>
                <a:gd name="T16" fmla="*/ 30 w 30"/>
                <a:gd name="T17" fmla="*/ 0 h 6"/>
                <a:gd name="T18" fmla="*/ 30 w 30"/>
                <a:gd name="T19" fmla="*/ 6 h 6"/>
                <a:gd name="T20" fmla="*/ 30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0 h 6"/>
                <a:gd name="T28" fmla="*/ 6 w 30"/>
                <a:gd name="T29" fmla="*/ 0 h 6"/>
                <a:gd name="T30" fmla="*/ 0 w 30"/>
                <a:gd name="T31" fmla="*/ 0 h 6"/>
                <a:gd name="T32" fmla="*/ 0 w 3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24" name="Freeform 99"/>
            <p:cNvSpPr>
              <a:spLocks/>
            </p:cNvSpPr>
            <p:nvPr/>
          </p:nvSpPr>
          <p:spPr bwMode="auto">
            <a:xfrm>
              <a:off x="5275" y="1087"/>
              <a:ext cx="42" cy="12"/>
            </a:xfrm>
            <a:custGeom>
              <a:avLst/>
              <a:gdLst>
                <a:gd name="T0" fmla="*/ 0 w 42"/>
                <a:gd name="T1" fmla="*/ 12 h 12"/>
                <a:gd name="T2" fmla="*/ 6 w 42"/>
                <a:gd name="T3" fmla="*/ 12 h 12"/>
                <a:gd name="T4" fmla="*/ 12 w 42"/>
                <a:gd name="T5" fmla="*/ 6 h 12"/>
                <a:gd name="T6" fmla="*/ 18 w 42"/>
                <a:gd name="T7" fmla="*/ 6 h 12"/>
                <a:gd name="T8" fmla="*/ 24 w 42"/>
                <a:gd name="T9" fmla="*/ 6 h 12"/>
                <a:gd name="T10" fmla="*/ 30 w 42"/>
                <a:gd name="T11" fmla="*/ 0 h 12"/>
                <a:gd name="T12" fmla="*/ 36 w 42"/>
                <a:gd name="T13" fmla="*/ 0 h 12"/>
                <a:gd name="T14" fmla="*/ 36 w 42"/>
                <a:gd name="T15" fmla="*/ 0 h 12"/>
                <a:gd name="T16" fmla="*/ 42 w 42"/>
                <a:gd name="T17" fmla="*/ 6 h 12"/>
                <a:gd name="T18" fmla="*/ 42 w 42"/>
                <a:gd name="T19" fmla="*/ 6 h 12"/>
                <a:gd name="T20" fmla="*/ 36 w 42"/>
                <a:gd name="T21" fmla="*/ 12 h 12"/>
                <a:gd name="T22" fmla="*/ 30 w 42"/>
                <a:gd name="T23" fmla="*/ 12 h 12"/>
                <a:gd name="T24" fmla="*/ 24 w 42"/>
                <a:gd name="T25" fmla="*/ 12 h 12"/>
                <a:gd name="T26" fmla="*/ 18 w 42"/>
                <a:gd name="T27" fmla="*/ 12 h 12"/>
                <a:gd name="T28" fmla="*/ 12 w 42"/>
                <a:gd name="T29" fmla="*/ 12 h 12"/>
                <a:gd name="T30" fmla="*/ 6 w 42"/>
                <a:gd name="T31" fmla="*/ 12 h 12"/>
                <a:gd name="T32" fmla="*/ 0 w 42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12"/>
                <a:gd name="T53" fmla="*/ 42 w 4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12">
                  <a:moveTo>
                    <a:pt x="0" y="12"/>
                  </a:moveTo>
                  <a:lnTo>
                    <a:pt x="6" y="12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6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25" name="Freeform 100"/>
            <p:cNvSpPr>
              <a:spLocks/>
            </p:cNvSpPr>
            <p:nvPr/>
          </p:nvSpPr>
          <p:spPr bwMode="auto">
            <a:xfrm>
              <a:off x="5287" y="1069"/>
              <a:ext cx="36" cy="12"/>
            </a:xfrm>
            <a:custGeom>
              <a:avLst/>
              <a:gdLst>
                <a:gd name="T0" fmla="*/ 0 w 36"/>
                <a:gd name="T1" fmla="*/ 12 h 12"/>
                <a:gd name="T2" fmla="*/ 0 w 36"/>
                <a:gd name="T3" fmla="*/ 12 h 12"/>
                <a:gd name="T4" fmla="*/ 6 w 36"/>
                <a:gd name="T5" fmla="*/ 12 h 12"/>
                <a:gd name="T6" fmla="*/ 12 w 36"/>
                <a:gd name="T7" fmla="*/ 6 h 12"/>
                <a:gd name="T8" fmla="*/ 18 w 36"/>
                <a:gd name="T9" fmla="*/ 6 h 12"/>
                <a:gd name="T10" fmla="*/ 30 w 36"/>
                <a:gd name="T11" fmla="*/ 6 h 12"/>
                <a:gd name="T12" fmla="*/ 36 w 36"/>
                <a:gd name="T13" fmla="*/ 0 h 12"/>
                <a:gd name="T14" fmla="*/ 36 w 36"/>
                <a:gd name="T15" fmla="*/ 0 h 12"/>
                <a:gd name="T16" fmla="*/ 36 w 36"/>
                <a:gd name="T17" fmla="*/ 6 h 12"/>
                <a:gd name="T18" fmla="*/ 36 w 36"/>
                <a:gd name="T19" fmla="*/ 6 h 12"/>
                <a:gd name="T20" fmla="*/ 30 w 36"/>
                <a:gd name="T21" fmla="*/ 6 h 12"/>
                <a:gd name="T22" fmla="*/ 24 w 36"/>
                <a:gd name="T23" fmla="*/ 12 h 12"/>
                <a:gd name="T24" fmla="*/ 18 w 36"/>
                <a:gd name="T25" fmla="*/ 12 h 12"/>
                <a:gd name="T26" fmla="*/ 12 w 36"/>
                <a:gd name="T27" fmla="*/ 12 h 12"/>
                <a:gd name="T28" fmla="*/ 6 w 36"/>
                <a:gd name="T29" fmla="*/ 12 h 12"/>
                <a:gd name="T30" fmla="*/ 0 w 36"/>
                <a:gd name="T31" fmla="*/ 12 h 12"/>
                <a:gd name="T32" fmla="*/ 0 w 36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2"/>
                <a:gd name="T53" fmla="*/ 36 w 3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2">
                  <a:moveTo>
                    <a:pt x="0" y="12"/>
                  </a:moveTo>
                  <a:lnTo>
                    <a:pt x="0" y="12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30" y="6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26" name="Freeform 101"/>
            <p:cNvSpPr>
              <a:spLocks/>
            </p:cNvSpPr>
            <p:nvPr/>
          </p:nvSpPr>
          <p:spPr bwMode="auto">
            <a:xfrm>
              <a:off x="5287" y="1033"/>
              <a:ext cx="42" cy="18"/>
            </a:xfrm>
            <a:custGeom>
              <a:avLst/>
              <a:gdLst>
                <a:gd name="T0" fmla="*/ 0 w 42"/>
                <a:gd name="T1" fmla="*/ 18 h 18"/>
                <a:gd name="T2" fmla="*/ 0 w 42"/>
                <a:gd name="T3" fmla="*/ 18 h 18"/>
                <a:gd name="T4" fmla="*/ 6 w 42"/>
                <a:gd name="T5" fmla="*/ 12 h 18"/>
                <a:gd name="T6" fmla="*/ 12 w 42"/>
                <a:gd name="T7" fmla="*/ 6 h 18"/>
                <a:gd name="T8" fmla="*/ 24 w 42"/>
                <a:gd name="T9" fmla="*/ 6 h 18"/>
                <a:gd name="T10" fmla="*/ 30 w 42"/>
                <a:gd name="T11" fmla="*/ 0 h 18"/>
                <a:gd name="T12" fmla="*/ 36 w 42"/>
                <a:gd name="T13" fmla="*/ 0 h 18"/>
                <a:gd name="T14" fmla="*/ 42 w 42"/>
                <a:gd name="T15" fmla="*/ 0 h 18"/>
                <a:gd name="T16" fmla="*/ 42 w 42"/>
                <a:gd name="T17" fmla="*/ 0 h 18"/>
                <a:gd name="T18" fmla="*/ 42 w 42"/>
                <a:gd name="T19" fmla="*/ 0 h 18"/>
                <a:gd name="T20" fmla="*/ 36 w 42"/>
                <a:gd name="T21" fmla="*/ 6 h 18"/>
                <a:gd name="T22" fmla="*/ 30 w 42"/>
                <a:gd name="T23" fmla="*/ 6 h 18"/>
                <a:gd name="T24" fmla="*/ 24 w 42"/>
                <a:gd name="T25" fmla="*/ 12 h 18"/>
                <a:gd name="T26" fmla="*/ 12 w 42"/>
                <a:gd name="T27" fmla="*/ 12 h 18"/>
                <a:gd name="T28" fmla="*/ 6 w 42"/>
                <a:gd name="T29" fmla="*/ 12 h 18"/>
                <a:gd name="T30" fmla="*/ 0 w 42"/>
                <a:gd name="T31" fmla="*/ 18 h 18"/>
                <a:gd name="T32" fmla="*/ 0 w 42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18"/>
                <a:gd name="T53" fmla="*/ 42 w 4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18">
                  <a:moveTo>
                    <a:pt x="0" y="18"/>
                  </a:moveTo>
                  <a:lnTo>
                    <a:pt x="0" y="18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27" name="Freeform 102"/>
            <p:cNvSpPr>
              <a:spLocks/>
            </p:cNvSpPr>
            <p:nvPr/>
          </p:nvSpPr>
          <p:spPr bwMode="auto">
            <a:xfrm>
              <a:off x="5281" y="992"/>
              <a:ext cx="42" cy="29"/>
            </a:xfrm>
            <a:custGeom>
              <a:avLst/>
              <a:gdLst>
                <a:gd name="T0" fmla="*/ 0 w 42"/>
                <a:gd name="T1" fmla="*/ 29 h 29"/>
                <a:gd name="T2" fmla="*/ 6 w 42"/>
                <a:gd name="T3" fmla="*/ 23 h 29"/>
                <a:gd name="T4" fmla="*/ 12 w 42"/>
                <a:gd name="T5" fmla="*/ 17 h 29"/>
                <a:gd name="T6" fmla="*/ 18 w 42"/>
                <a:gd name="T7" fmla="*/ 11 h 29"/>
                <a:gd name="T8" fmla="*/ 24 w 42"/>
                <a:gd name="T9" fmla="*/ 11 h 29"/>
                <a:gd name="T10" fmla="*/ 30 w 42"/>
                <a:gd name="T11" fmla="*/ 6 h 29"/>
                <a:gd name="T12" fmla="*/ 36 w 42"/>
                <a:gd name="T13" fmla="*/ 6 h 29"/>
                <a:gd name="T14" fmla="*/ 36 w 42"/>
                <a:gd name="T15" fmla="*/ 0 h 29"/>
                <a:gd name="T16" fmla="*/ 42 w 42"/>
                <a:gd name="T17" fmla="*/ 6 h 29"/>
                <a:gd name="T18" fmla="*/ 42 w 42"/>
                <a:gd name="T19" fmla="*/ 6 h 29"/>
                <a:gd name="T20" fmla="*/ 36 w 42"/>
                <a:gd name="T21" fmla="*/ 11 h 29"/>
                <a:gd name="T22" fmla="*/ 30 w 42"/>
                <a:gd name="T23" fmla="*/ 11 h 29"/>
                <a:gd name="T24" fmla="*/ 24 w 42"/>
                <a:gd name="T25" fmla="*/ 17 h 29"/>
                <a:gd name="T26" fmla="*/ 18 w 42"/>
                <a:gd name="T27" fmla="*/ 17 h 29"/>
                <a:gd name="T28" fmla="*/ 6 w 42"/>
                <a:gd name="T29" fmla="*/ 23 h 29"/>
                <a:gd name="T30" fmla="*/ 6 w 42"/>
                <a:gd name="T31" fmla="*/ 23 h 29"/>
                <a:gd name="T32" fmla="*/ 0 w 42"/>
                <a:gd name="T33" fmla="*/ 29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29"/>
                <a:gd name="T53" fmla="*/ 42 w 42"/>
                <a:gd name="T54" fmla="*/ 29 h 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29">
                  <a:moveTo>
                    <a:pt x="0" y="29"/>
                  </a:moveTo>
                  <a:lnTo>
                    <a:pt x="6" y="23"/>
                  </a:lnTo>
                  <a:lnTo>
                    <a:pt x="12" y="17"/>
                  </a:lnTo>
                  <a:lnTo>
                    <a:pt x="18" y="11"/>
                  </a:lnTo>
                  <a:lnTo>
                    <a:pt x="24" y="11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6" y="0"/>
                  </a:lnTo>
                  <a:lnTo>
                    <a:pt x="42" y="6"/>
                  </a:lnTo>
                  <a:lnTo>
                    <a:pt x="36" y="11"/>
                  </a:lnTo>
                  <a:lnTo>
                    <a:pt x="30" y="11"/>
                  </a:lnTo>
                  <a:lnTo>
                    <a:pt x="24" y="17"/>
                  </a:lnTo>
                  <a:lnTo>
                    <a:pt x="18" y="17"/>
                  </a:lnTo>
                  <a:lnTo>
                    <a:pt x="6" y="23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28" name="Freeform 103"/>
            <p:cNvSpPr>
              <a:spLocks/>
            </p:cNvSpPr>
            <p:nvPr/>
          </p:nvSpPr>
          <p:spPr bwMode="auto">
            <a:xfrm>
              <a:off x="5287" y="1045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0 w 36"/>
                <a:gd name="T3" fmla="*/ 18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6 h 24"/>
                <a:gd name="T10" fmla="*/ 24 w 36"/>
                <a:gd name="T11" fmla="*/ 6 h 24"/>
                <a:gd name="T12" fmla="*/ 30 w 36"/>
                <a:gd name="T13" fmla="*/ 0 h 24"/>
                <a:gd name="T14" fmla="*/ 36 w 36"/>
                <a:gd name="T15" fmla="*/ 0 h 24"/>
                <a:gd name="T16" fmla="*/ 36 w 36"/>
                <a:gd name="T17" fmla="*/ 6 h 24"/>
                <a:gd name="T18" fmla="*/ 36 w 36"/>
                <a:gd name="T19" fmla="*/ 6 h 24"/>
                <a:gd name="T20" fmla="*/ 30 w 36"/>
                <a:gd name="T21" fmla="*/ 12 h 24"/>
                <a:gd name="T22" fmla="*/ 24 w 36"/>
                <a:gd name="T23" fmla="*/ 12 h 24"/>
                <a:gd name="T24" fmla="*/ 18 w 36"/>
                <a:gd name="T25" fmla="*/ 18 h 24"/>
                <a:gd name="T26" fmla="*/ 12 w 36"/>
                <a:gd name="T27" fmla="*/ 18 h 24"/>
                <a:gd name="T28" fmla="*/ 6 w 36"/>
                <a:gd name="T29" fmla="*/ 18 h 24"/>
                <a:gd name="T30" fmla="*/ 0 w 36"/>
                <a:gd name="T31" fmla="*/ 24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0" y="18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29" name="Freeform 104"/>
            <p:cNvSpPr>
              <a:spLocks/>
            </p:cNvSpPr>
            <p:nvPr/>
          </p:nvSpPr>
          <p:spPr bwMode="auto">
            <a:xfrm>
              <a:off x="5239" y="1033"/>
              <a:ext cx="48" cy="30"/>
            </a:xfrm>
            <a:custGeom>
              <a:avLst/>
              <a:gdLst>
                <a:gd name="T0" fmla="*/ 0 w 48"/>
                <a:gd name="T1" fmla="*/ 0 h 30"/>
                <a:gd name="T2" fmla="*/ 0 w 48"/>
                <a:gd name="T3" fmla="*/ 0 h 30"/>
                <a:gd name="T4" fmla="*/ 6 w 48"/>
                <a:gd name="T5" fmla="*/ 0 h 30"/>
                <a:gd name="T6" fmla="*/ 12 w 48"/>
                <a:gd name="T7" fmla="*/ 6 h 30"/>
                <a:gd name="T8" fmla="*/ 24 w 48"/>
                <a:gd name="T9" fmla="*/ 12 h 30"/>
                <a:gd name="T10" fmla="*/ 30 w 48"/>
                <a:gd name="T11" fmla="*/ 12 h 30"/>
                <a:gd name="T12" fmla="*/ 42 w 48"/>
                <a:gd name="T13" fmla="*/ 24 h 30"/>
                <a:gd name="T14" fmla="*/ 48 w 48"/>
                <a:gd name="T15" fmla="*/ 30 h 30"/>
                <a:gd name="T16" fmla="*/ 48 w 48"/>
                <a:gd name="T17" fmla="*/ 30 h 30"/>
                <a:gd name="T18" fmla="*/ 48 w 48"/>
                <a:gd name="T19" fmla="*/ 30 h 30"/>
                <a:gd name="T20" fmla="*/ 36 w 48"/>
                <a:gd name="T21" fmla="*/ 30 h 30"/>
                <a:gd name="T22" fmla="*/ 30 w 48"/>
                <a:gd name="T23" fmla="*/ 24 h 30"/>
                <a:gd name="T24" fmla="*/ 18 w 48"/>
                <a:gd name="T25" fmla="*/ 18 h 30"/>
                <a:gd name="T26" fmla="*/ 12 w 48"/>
                <a:gd name="T27" fmla="*/ 12 h 30"/>
                <a:gd name="T28" fmla="*/ 6 w 48"/>
                <a:gd name="T29" fmla="*/ 6 h 30"/>
                <a:gd name="T30" fmla="*/ 0 w 48"/>
                <a:gd name="T31" fmla="*/ 0 h 30"/>
                <a:gd name="T32" fmla="*/ 0 w 4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30"/>
                <a:gd name="T53" fmla="*/ 48 w 4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30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42" y="24"/>
                  </a:lnTo>
                  <a:lnTo>
                    <a:pt x="48" y="30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30" name="Freeform 105"/>
            <p:cNvSpPr>
              <a:spLocks/>
            </p:cNvSpPr>
            <p:nvPr/>
          </p:nvSpPr>
          <p:spPr bwMode="auto">
            <a:xfrm>
              <a:off x="5245" y="1009"/>
              <a:ext cx="42" cy="30"/>
            </a:xfrm>
            <a:custGeom>
              <a:avLst/>
              <a:gdLst>
                <a:gd name="T0" fmla="*/ 0 w 42"/>
                <a:gd name="T1" fmla="*/ 0 h 30"/>
                <a:gd name="T2" fmla="*/ 6 w 42"/>
                <a:gd name="T3" fmla="*/ 0 h 30"/>
                <a:gd name="T4" fmla="*/ 6 w 42"/>
                <a:gd name="T5" fmla="*/ 0 h 30"/>
                <a:gd name="T6" fmla="*/ 12 w 42"/>
                <a:gd name="T7" fmla="*/ 6 h 30"/>
                <a:gd name="T8" fmla="*/ 18 w 42"/>
                <a:gd name="T9" fmla="*/ 6 h 30"/>
                <a:gd name="T10" fmla="*/ 24 w 42"/>
                <a:gd name="T11" fmla="*/ 12 h 30"/>
                <a:gd name="T12" fmla="*/ 36 w 42"/>
                <a:gd name="T13" fmla="*/ 18 h 30"/>
                <a:gd name="T14" fmla="*/ 42 w 42"/>
                <a:gd name="T15" fmla="*/ 24 h 30"/>
                <a:gd name="T16" fmla="*/ 42 w 42"/>
                <a:gd name="T17" fmla="*/ 30 h 30"/>
                <a:gd name="T18" fmla="*/ 36 w 42"/>
                <a:gd name="T19" fmla="*/ 24 h 30"/>
                <a:gd name="T20" fmla="*/ 30 w 42"/>
                <a:gd name="T21" fmla="*/ 24 h 30"/>
                <a:gd name="T22" fmla="*/ 24 w 42"/>
                <a:gd name="T23" fmla="*/ 18 h 30"/>
                <a:gd name="T24" fmla="*/ 18 w 42"/>
                <a:gd name="T25" fmla="*/ 12 h 30"/>
                <a:gd name="T26" fmla="*/ 12 w 42"/>
                <a:gd name="T27" fmla="*/ 12 h 30"/>
                <a:gd name="T28" fmla="*/ 6 w 42"/>
                <a:gd name="T29" fmla="*/ 6 h 30"/>
                <a:gd name="T30" fmla="*/ 0 w 42"/>
                <a:gd name="T31" fmla="*/ 0 h 30"/>
                <a:gd name="T32" fmla="*/ 0 w 42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0"/>
                <a:gd name="T53" fmla="*/ 42 w 42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0">
                  <a:moveTo>
                    <a:pt x="0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42" y="30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31" name="Freeform 106"/>
            <p:cNvSpPr>
              <a:spLocks/>
            </p:cNvSpPr>
            <p:nvPr/>
          </p:nvSpPr>
          <p:spPr bwMode="auto">
            <a:xfrm>
              <a:off x="5287" y="1009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0 w 36"/>
                <a:gd name="T3" fmla="*/ 24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12 h 24"/>
                <a:gd name="T10" fmla="*/ 24 w 36"/>
                <a:gd name="T11" fmla="*/ 6 h 24"/>
                <a:gd name="T12" fmla="*/ 30 w 36"/>
                <a:gd name="T13" fmla="*/ 0 h 24"/>
                <a:gd name="T14" fmla="*/ 36 w 36"/>
                <a:gd name="T15" fmla="*/ 0 h 24"/>
                <a:gd name="T16" fmla="*/ 36 w 36"/>
                <a:gd name="T17" fmla="*/ 0 h 24"/>
                <a:gd name="T18" fmla="*/ 36 w 36"/>
                <a:gd name="T19" fmla="*/ 6 h 24"/>
                <a:gd name="T20" fmla="*/ 36 w 36"/>
                <a:gd name="T21" fmla="*/ 6 h 24"/>
                <a:gd name="T22" fmla="*/ 30 w 36"/>
                <a:gd name="T23" fmla="*/ 12 h 24"/>
                <a:gd name="T24" fmla="*/ 18 w 36"/>
                <a:gd name="T25" fmla="*/ 18 h 24"/>
                <a:gd name="T26" fmla="*/ 12 w 36"/>
                <a:gd name="T27" fmla="*/ 18 h 24"/>
                <a:gd name="T28" fmla="*/ 6 w 36"/>
                <a:gd name="T29" fmla="*/ 24 h 24"/>
                <a:gd name="T30" fmla="*/ 0 w 36"/>
                <a:gd name="T31" fmla="*/ 24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0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32" name="Freeform 107"/>
            <p:cNvSpPr>
              <a:spLocks/>
            </p:cNvSpPr>
            <p:nvPr/>
          </p:nvSpPr>
          <p:spPr bwMode="auto">
            <a:xfrm>
              <a:off x="5197" y="884"/>
              <a:ext cx="36" cy="18"/>
            </a:xfrm>
            <a:custGeom>
              <a:avLst/>
              <a:gdLst>
                <a:gd name="T0" fmla="*/ 0 w 36"/>
                <a:gd name="T1" fmla="*/ 0 h 18"/>
                <a:gd name="T2" fmla="*/ 6 w 36"/>
                <a:gd name="T3" fmla="*/ 0 h 18"/>
                <a:gd name="T4" fmla="*/ 6 w 36"/>
                <a:gd name="T5" fmla="*/ 0 h 18"/>
                <a:gd name="T6" fmla="*/ 12 w 36"/>
                <a:gd name="T7" fmla="*/ 0 h 18"/>
                <a:gd name="T8" fmla="*/ 18 w 36"/>
                <a:gd name="T9" fmla="*/ 0 h 18"/>
                <a:gd name="T10" fmla="*/ 24 w 36"/>
                <a:gd name="T11" fmla="*/ 6 h 18"/>
                <a:gd name="T12" fmla="*/ 24 w 36"/>
                <a:gd name="T13" fmla="*/ 12 h 18"/>
                <a:gd name="T14" fmla="*/ 30 w 36"/>
                <a:gd name="T15" fmla="*/ 12 h 18"/>
                <a:gd name="T16" fmla="*/ 36 w 36"/>
                <a:gd name="T17" fmla="*/ 18 h 18"/>
                <a:gd name="T18" fmla="*/ 30 w 36"/>
                <a:gd name="T19" fmla="*/ 18 h 18"/>
                <a:gd name="T20" fmla="*/ 24 w 36"/>
                <a:gd name="T21" fmla="*/ 12 h 18"/>
                <a:gd name="T22" fmla="*/ 18 w 36"/>
                <a:gd name="T23" fmla="*/ 12 h 18"/>
                <a:gd name="T24" fmla="*/ 18 w 36"/>
                <a:gd name="T25" fmla="*/ 6 h 18"/>
                <a:gd name="T26" fmla="*/ 12 w 36"/>
                <a:gd name="T27" fmla="*/ 6 h 18"/>
                <a:gd name="T28" fmla="*/ 6 w 36"/>
                <a:gd name="T29" fmla="*/ 0 h 18"/>
                <a:gd name="T30" fmla="*/ 6 w 36"/>
                <a:gd name="T31" fmla="*/ 0 h 18"/>
                <a:gd name="T32" fmla="*/ 0 w 36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33" name="Freeform 108"/>
            <p:cNvSpPr>
              <a:spLocks/>
            </p:cNvSpPr>
            <p:nvPr/>
          </p:nvSpPr>
          <p:spPr bwMode="auto">
            <a:xfrm>
              <a:off x="5191" y="902"/>
              <a:ext cx="42" cy="24"/>
            </a:xfrm>
            <a:custGeom>
              <a:avLst/>
              <a:gdLst>
                <a:gd name="T0" fmla="*/ 0 w 42"/>
                <a:gd name="T1" fmla="*/ 0 h 24"/>
                <a:gd name="T2" fmla="*/ 6 w 42"/>
                <a:gd name="T3" fmla="*/ 0 h 24"/>
                <a:gd name="T4" fmla="*/ 6 w 42"/>
                <a:gd name="T5" fmla="*/ 0 h 24"/>
                <a:gd name="T6" fmla="*/ 12 w 42"/>
                <a:gd name="T7" fmla="*/ 6 h 24"/>
                <a:gd name="T8" fmla="*/ 18 w 42"/>
                <a:gd name="T9" fmla="*/ 6 h 24"/>
                <a:gd name="T10" fmla="*/ 30 w 42"/>
                <a:gd name="T11" fmla="*/ 12 h 24"/>
                <a:gd name="T12" fmla="*/ 36 w 42"/>
                <a:gd name="T13" fmla="*/ 18 h 24"/>
                <a:gd name="T14" fmla="*/ 36 w 42"/>
                <a:gd name="T15" fmla="*/ 24 h 24"/>
                <a:gd name="T16" fmla="*/ 42 w 42"/>
                <a:gd name="T17" fmla="*/ 24 h 24"/>
                <a:gd name="T18" fmla="*/ 42 w 42"/>
                <a:gd name="T19" fmla="*/ 24 h 24"/>
                <a:gd name="T20" fmla="*/ 36 w 42"/>
                <a:gd name="T21" fmla="*/ 24 h 24"/>
                <a:gd name="T22" fmla="*/ 24 w 42"/>
                <a:gd name="T23" fmla="*/ 18 h 24"/>
                <a:gd name="T24" fmla="*/ 18 w 42"/>
                <a:gd name="T25" fmla="*/ 12 h 24"/>
                <a:gd name="T26" fmla="*/ 12 w 42"/>
                <a:gd name="T27" fmla="*/ 6 h 24"/>
                <a:gd name="T28" fmla="*/ 6 w 42"/>
                <a:gd name="T29" fmla="*/ 6 h 24"/>
                <a:gd name="T30" fmla="*/ 6 w 42"/>
                <a:gd name="T31" fmla="*/ 0 h 24"/>
                <a:gd name="T32" fmla="*/ 0 w 42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24"/>
                <a:gd name="T53" fmla="*/ 42 w 42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24">
                  <a:moveTo>
                    <a:pt x="0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36" y="24"/>
                  </a:lnTo>
                  <a:lnTo>
                    <a:pt x="42" y="24"/>
                  </a:lnTo>
                  <a:lnTo>
                    <a:pt x="36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34" name="Freeform 109"/>
            <p:cNvSpPr>
              <a:spLocks/>
            </p:cNvSpPr>
            <p:nvPr/>
          </p:nvSpPr>
          <p:spPr bwMode="auto">
            <a:xfrm>
              <a:off x="5185" y="926"/>
              <a:ext cx="48" cy="24"/>
            </a:xfrm>
            <a:custGeom>
              <a:avLst/>
              <a:gdLst>
                <a:gd name="T0" fmla="*/ 0 w 48"/>
                <a:gd name="T1" fmla="*/ 0 h 24"/>
                <a:gd name="T2" fmla="*/ 6 w 48"/>
                <a:gd name="T3" fmla="*/ 0 h 24"/>
                <a:gd name="T4" fmla="*/ 12 w 48"/>
                <a:gd name="T5" fmla="*/ 0 h 24"/>
                <a:gd name="T6" fmla="*/ 18 w 48"/>
                <a:gd name="T7" fmla="*/ 0 h 24"/>
                <a:gd name="T8" fmla="*/ 24 w 48"/>
                <a:gd name="T9" fmla="*/ 6 h 24"/>
                <a:gd name="T10" fmla="*/ 30 w 48"/>
                <a:gd name="T11" fmla="*/ 12 h 24"/>
                <a:gd name="T12" fmla="*/ 36 w 48"/>
                <a:gd name="T13" fmla="*/ 18 h 24"/>
                <a:gd name="T14" fmla="*/ 42 w 48"/>
                <a:gd name="T15" fmla="*/ 24 h 24"/>
                <a:gd name="T16" fmla="*/ 48 w 48"/>
                <a:gd name="T17" fmla="*/ 24 h 24"/>
                <a:gd name="T18" fmla="*/ 42 w 48"/>
                <a:gd name="T19" fmla="*/ 24 h 24"/>
                <a:gd name="T20" fmla="*/ 36 w 48"/>
                <a:gd name="T21" fmla="*/ 24 h 24"/>
                <a:gd name="T22" fmla="*/ 30 w 48"/>
                <a:gd name="T23" fmla="*/ 18 h 24"/>
                <a:gd name="T24" fmla="*/ 24 w 48"/>
                <a:gd name="T25" fmla="*/ 12 h 24"/>
                <a:gd name="T26" fmla="*/ 12 w 48"/>
                <a:gd name="T27" fmla="*/ 6 h 24"/>
                <a:gd name="T28" fmla="*/ 6 w 48"/>
                <a:gd name="T29" fmla="*/ 6 h 24"/>
                <a:gd name="T30" fmla="*/ 0 w 48"/>
                <a:gd name="T31" fmla="*/ 0 h 24"/>
                <a:gd name="T32" fmla="*/ 0 w 48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24"/>
                <a:gd name="T53" fmla="*/ 48 w 48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24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48" y="24"/>
                  </a:lnTo>
                  <a:lnTo>
                    <a:pt x="42" y="24"/>
                  </a:lnTo>
                  <a:lnTo>
                    <a:pt x="36" y="24"/>
                  </a:lnTo>
                  <a:lnTo>
                    <a:pt x="30" y="18"/>
                  </a:lnTo>
                  <a:lnTo>
                    <a:pt x="24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35" name="Freeform 110"/>
            <p:cNvSpPr>
              <a:spLocks/>
            </p:cNvSpPr>
            <p:nvPr/>
          </p:nvSpPr>
          <p:spPr bwMode="auto">
            <a:xfrm>
              <a:off x="5191" y="938"/>
              <a:ext cx="36" cy="30"/>
            </a:xfrm>
            <a:custGeom>
              <a:avLst/>
              <a:gdLst>
                <a:gd name="T0" fmla="*/ 0 w 36"/>
                <a:gd name="T1" fmla="*/ 0 h 30"/>
                <a:gd name="T2" fmla="*/ 0 w 36"/>
                <a:gd name="T3" fmla="*/ 0 h 30"/>
                <a:gd name="T4" fmla="*/ 6 w 36"/>
                <a:gd name="T5" fmla="*/ 0 h 30"/>
                <a:gd name="T6" fmla="*/ 12 w 36"/>
                <a:gd name="T7" fmla="*/ 6 h 30"/>
                <a:gd name="T8" fmla="*/ 18 w 36"/>
                <a:gd name="T9" fmla="*/ 12 h 30"/>
                <a:gd name="T10" fmla="*/ 24 w 36"/>
                <a:gd name="T11" fmla="*/ 18 h 30"/>
                <a:gd name="T12" fmla="*/ 30 w 36"/>
                <a:gd name="T13" fmla="*/ 24 h 30"/>
                <a:gd name="T14" fmla="*/ 36 w 36"/>
                <a:gd name="T15" fmla="*/ 30 h 30"/>
                <a:gd name="T16" fmla="*/ 36 w 36"/>
                <a:gd name="T17" fmla="*/ 30 h 30"/>
                <a:gd name="T18" fmla="*/ 30 w 36"/>
                <a:gd name="T19" fmla="*/ 30 h 30"/>
                <a:gd name="T20" fmla="*/ 24 w 36"/>
                <a:gd name="T21" fmla="*/ 24 h 30"/>
                <a:gd name="T22" fmla="*/ 18 w 36"/>
                <a:gd name="T23" fmla="*/ 18 h 30"/>
                <a:gd name="T24" fmla="*/ 12 w 36"/>
                <a:gd name="T25" fmla="*/ 18 h 30"/>
                <a:gd name="T26" fmla="*/ 6 w 36"/>
                <a:gd name="T27" fmla="*/ 12 h 30"/>
                <a:gd name="T28" fmla="*/ 6 w 36"/>
                <a:gd name="T29" fmla="*/ 6 h 30"/>
                <a:gd name="T30" fmla="*/ 0 w 36"/>
                <a:gd name="T31" fmla="*/ 0 h 30"/>
                <a:gd name="T32" fmla="*/ 0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24" y="18"/>
                  </a:lnTo>
                  <a:lnTo>
                    <a:pt x="30" y="24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36" name="Freeform 111"/>
            <p:cNvSpPr>
              <a:spLocks/>
            </p:cNvSpPr>
            <p:nvPr/>
          </p:nvSpPr>
          <p:spPr bwMode="auto">
            <a:xfrm>
              <a:off x="5191" y="956"/>
              <a:ext cx="30" cy="24"/>
            </a:xfrm>
            <a:custGeom>
              <a:avLst/>
              <a:gdLst>
                <a:gd name="T0" fmla="*/ 0 w 30"/>
                <a:gd name="T1" fmla="*/ 0 h 24"/>
                <a:gd name="T2" fmla="*/ 0 w 30"/>
                <a:gd name="T3" fmla="*/ 0 h 24"/>
                <a:gd name="T4" fmla="*/ 6 w 30"/>
                <a:gd name="T5" fmla="*/ 0 h 24"/>
                <a:gd name="T6" fmla="*/ 12 w 30"/>
                <a:gd name="T7" fmla="*/ 0 h 24"/>
                <a:gd name="T8" fmla="*/ 18 w 30"/>
                <a:gd name="T9" fmla="*/ 6 h 24"/>
                <a:gd name="T10" fmla="*/ 18 w 30"/>
                <a:gd name="T11" fmla="*/ 12 h 24"/>
                <a:gd name="T12" fmla="*/ 24 w 30"/>
                <a:gd name="T13" fmla="*/ 12 h 24"/>
                <a:gd name="T14" fmla="*/ 30 w 30"/>
                <a:gd name="T15" fmla="*/ 18 h 24"/>
                <a:gd name="T16" fmla="*/ 30 w 30"/>
                <a:gd name="T17" fmla="*/ 24 h 24"/>
                <a:gd name="T18" fmla="*/ 30 w 30"/>
                <a:gd name="T19" fmla="*/ 24 h 24"/>
                <a:gd name="T20" fmla="*/ 24 w 30"/>
                <a:gd name="T21" fmla="*/ 18 h 24"/>
                <a:gd name="T22" fmla="*/ 18 w 30"/>
                <a:gd name="T23" fmla="*/ 12 h 24"/>
                <a:gd name="T24" fmla="*/ 12 w 30"/>
                <a:gd name="T25" fmla="*/ 12 h 24"/>
                <a:gd name="T26" fmla="*/ 6 w 30"/>
                <a:gd name="T27" fmla="*/ 6 h 24"/>
                <a:gd name="T28" fmla="*/ 6 w 30"/>
                <a:gd name="T29" fmla="*/ 6 h 24"/>
                <a:gd name="T30" fmla="*/ 0 w 30"/>
                <a:gd name="T31" fmla="*/ 0 h 24"/>
                <a:gd name="T32" fmla="*/ 0 w 30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24"/>
                <a:gd name="T53" fmla="*/ 30 w 30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24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37" name="Freeform 112"/>
            <p:cNvSpPr>
              <a:spLocks/>
            </p:cNvSpPr>
            <p:nvPr/>
          </p:nvSpPr>
          <p:spPr bwMode="auto">
            <a:xfrm>
              <a:off x="5191" y="968"/>
              <a:ext cx="24" cy="24"/>
            </a:xfrm>
            <a:custGeom>
              <a:avLst/>
              <a:gdLst>
                <a:gd name="T0" fmla="*/ 0 w 24"/>
                <a:gd name="T1" fmla="*/ 0 h 24"/>
                <a:gd name="T2" fmla="*/ 0 w 24"/>
                <a:gd name="T3" fmla="*/ 0 h 24"/>
                <a:gd name="T4" fmla="*/ 6 w 24"/>
                <a:gd name="T5" fmla="*/ 6 h 24"/>
                <a:gd name="T6" fmla="*/ 6 w 24"/>
                <a:gd name="T7" fmla="*/ 6 h 24"/>
                <a:gd name="T8" fmla="*/ 12 w 24"/>
                <a:gd name="T9" fmla="*/ 12 h 24"/>
                <a:gd name="T10" fmla="*/ 18 w 24"/>
                <a:gd name="T11" fmla="*/ 12 h 24"/>
                <a:gd name="T12" fmla="*/ 18 w 24"/>
                <a:gd name="T13" fmla="*/ 18 h 24"/>
                <a:gd name="T14" fmla="*/ 24 w 24"/>
                <a:gd name="T15" fmla="*/ 24 h 24"/>
                <a:gd name="T16" fmla="*/ 24 w 24"/>
                <a:gd name="T17" fmla="*/ 24 h 24"/>
                <a:gd name="T18" fmla="*/ 18 w 24"/>
                <a:gd name="T19" fmla="*/ 24 h 24"/>
                <a:gd name="T20" fmla="*/ 18 w 24"/>
                <a:gd name="T21" fmla="*/ 18 h 24"/>
                <a:gd name="T22" fmla="*/ 12 w 24"/>
                <a:gd name="T23" fmla="*/ 18 h 24"/>
                <a:gd name="T24" fmla="*/ 12 w 24"/>
                <a:gd name="T25" fmla="*/ 12 h 24"/>
                <a:gd name="T26" fmla="*/ 6 w 24"/>
                <a:gd name="T27" fmla="*/ 12 h 24"/>
                <a:gd name="T28" fmla="*/ 6 w 24"/>
                <a:gd name="T29" fmla="*/ 6 h 24"/>
                <a:gd name="T30" fmla="*/ 0 w 24"/>
                <a:gd name="T31" fmla="*/ 6 h 24"/>
                <a:gd name="T32" fmla="*/ 0 w 24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38" name="Freeform 113"/>
            <p:cNvSpPr>
              <a:spLocks/>
            </p:cNvSpPr>
            <p:nvPr/>
          </p:nvSpPr>
          <p:spPr bwMode="auto">
            <a:xfrm>
              <a:off x="5191" y="986"/>
              <a:ext cx="18" cy="12"/>
            </a:xfrm>
            <a:custGeom>
              <a:avLst/>
              <a:gdLst>
                <a:gd name="T0" fmla="*/ 6 w 18"/>
                <a:gd name="T1" fmla="*/ 0 h 12"/>
                <a:gd name="T2" fmla="*/ 6 w 18"/>
                <a:gd name="T3" fmla="*/ 0 h 12"/>
                <a:gd name="T4" fmla="*/ 12 w 18"/>
                <a:gd name="T5" fmla="*/ 6 h 12"/>
                <a:gd name="T6" fmla="*/ 18 w 18"/>
                <a:gd name="T7" fmla="*/ 12 h 12"/>
                <a:gd name="T8" fmla="*/ 18 w 18"/>
                <a:gd name="T9" fmla="*/ 12 h 12"/>
                <a:gd name="T10" fmla="*/ 18 w 18"/>
                <a:gd name="T11" fmla="*/ 12 h 12"/>
                <a:gd name="T12" fmla="*/ 12 w 18"/>
                <a:gd name="T13" fmla="*/ 12 h 12"/>
                <a:gd name="T14" fmla="*/ 12 w 18"/>
                <a:gd name="T15" fmla="*/ 6 h 12"/>
                <a:gd name="T16" fmla="*/ 6 w 18"/>
                <a:gd name="T17" fmla="*/ 6 h 12"/>
                <a:gd name="T18" fmla="*/ 6 w 18"/>
                <a:gd name="T19" fmla="*/ 6 h 12"/>
                <a:gd name="T20" fmla="*/ 6 w 18"/>
                <a:gd name="T21" fmla="*/ 0 h 12"/>
                <a:gd name="T22" fmla="*/ 0 w 18"/>
                <a:gd name="T23" fmla="*/ 0 h 12"/>
                <a:gd name="T24" fmla="*/ 6 w 18"/>
                <a:gd name="T25" fmla="*/ 0 h 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12"/>
                <a:gd name="T41" fmla="*/ 18 w 18"/>
                <a:gd name="T42" fmla="*/ 12 h 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12">
                  <a:moveTo>
                    <a:pt x="6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39" name="Freeform 114"/>
            <p:cNvSpPr>
              <a:spLocks/>
            </p:cNvSpPr>
            <p:nvPr/>
          </p:nvSpPr>
          <p:spPr bwMode="auto">
            <a:xfrm>
              <a:off x="5209" y="992"/>
              <a:ext cx="30" cy="6"/>
            </a:xfrm>
            <a:custGeom>
              <a:avLst/>
              <a:gdLst>
                <a:gd name="T0" fmla="*/ 0 w 30"/>
                <a:gd name="T1" fmla="*/ 0 h 6"/>
                <a:gd name="T2" fmla="*/ 6 w 30"/>
                <a:gd name="T3" fmla="*/ 0 h 6"/>
                <a:gd name="T4" fmla="*/ 12 w 30"/>
                <a:gd name="T5" fmla="*/ 0 h 6"/>
                <a:gd name="T6" fmla="*/ 12 w 30"/>
                <a:gd name="T7" fmla="*/ 0 h 6"/>
                <a:gd name="T8" fmla="*/ 18 w 30"/>
                <a:gd name="T9" fmla="*/ 0 h 6"/>
                <a:gd name="T10" fmla="*/ 24 w 30"/>
                <a:gd name="T11" fmla="*/ 0 h 6"/>
                <a:gd name="T12" fmla="*/ 30 w 30"/>
                <a:gd name="T13" fmla="*/ 0 h 6"/>
                <a:gd name="T14" fmla="*/ 30 w 30"/>
                <a:gd name="T15" fmla="*/ 0 h 6"/>
                <a:gd name="T16" fmla="*/ 30 w 30"/>
                <a:gd name="T17" fmla="*/ 0 h 6"/>
                <a:gd name="T18" fmla="*/ 30 w 30"/>
                <a:gd name="T19" fmla="*/ 6 h 6"/>
                <a:gd name="T20" fmla="*/ 30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0 h 6"/>
                <a:gd name="T28" fmla="*/ 12 w 30"/>
                <a:gd name="T29" fmla="*/ 0 h 6"/>
                <a:gd name="T30" fmla="*/ 6 w 30"/>
                <a:gd name="T31" fmla="*/ 0 h 6"/>
                <a:gd name="T32" fmla="*/ 0 w 3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40" name="Freeform 115"/>
            <p:cNvSpPr>
              <a:spLocks/>
            </p:cNvSpPr>
            <p:nvPr/>
          </p:nvSpPr>
          <p:spPr bwMode="auto">
            <a:xfrm>
              <a:off x="5209" y="998"/>
              <a:ext cx="24" cy="11"/>
            </a:xfrm>
            <a:custGeom>
              <a:avLst/>
              <a:gdLst>
                <a:gd name="T0" fmla="*/ 0 w 24"/>
                <a:gd name="T1" fmla="*/ 0 h 11"/>
                <a:gd name="T2" fmla="*/ 0 w 24"/>
                <a:gd name="T3" fmla="*/ 0 h 11"/>
                <a:gd name="T4" fmla="*/ 6 w 24"/>
                <a:gd name="T5" fmla="*/ 0 h 11"/>
                <a:gd name="T6" fmla="*/ 6 w 24"/>
                <a:gd name="T7" fmla="*/ 0 h 11"/>
                <a:gd name="T8" fmla="*/ 12 w 24"/>
                <a:gd name="T9" fmla="*/ 0 h 11"/>
                <a:gd name="T10" fmla="*/ 18 w 24"/>
                <a:gd name="T11" fmla="*/ 5 h 11"/>
                <a:gd name="T12" fmla="*/ 24 w 24"/>
                <a:gd name="T13" fmla="*/ 5 h 11"/>
                <a:gd name="T14" fmla="*/ 24 w 24"/>
                <a:gd name="T15" fmla="*/ 5 h 11"/>
                <a:gd name="T16" fmla="*/ 24 w 24"/>
                <a:gd name="T17" fmla="*/ 5 h 11"/>
                <a:gd name="T18" fmla="*/ 24 w 24"/>
                <a:gd name="T19" fmla="*/ 11 h 11"/>
                <a:gd name="T20" fmla="*/ 24 w 24"/>
                <a:gd name="T21" fmla="*/ 11 h 11"/>
                <a:gd name="T22" fmla="*/ 18 w 24"/>
                <a:gd name="T23" fmla="*/ 5 h 11"/>
                <a:gd name="T24" fmla="*/ 12 w 24"/>
                <a:gd name="T25" fmla="*/ 5 h 11"/>
                <a:gd name="T26" fmla="*/ 6 w 24"/>
                <a:gd name="T27" fmla="*/ 5 h 11"/>
                <a:gd name="T28" fmla="*/ 6 w 24"/>
                <a:gd name="T29" fmla="*/ 5 h 11"/>
                <a:gd name="T30" fmla="*/ 0 w 24"/>
                <a:gd name="T31" fmla="*/ 0 h 11"/>
                <a:gd name="T32" fmla="*/ 0 w 24"/>
                <a:gd name="T33" fmla="*/ 0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1"/>
                <a:gd name="T53" fmla="*/ 24 w 24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5"/>
                  </a:lnTo>
                  <a:lnTo>
                    <a:pt x="24" y="5"/>
                  </a:lnTo>
                  <a:lnTo>
                    <a:pt x="24" y="11"/>
                  </a:lnTo>
                  <a:lnTo>
                    <a:pt x="18" y="5"/>
                  </a:lnTo>
                  <a:lnTo>
                    <a:pt x="12" y="5"/>
                  </a:lnTo>
                  <a:lnTo>
                    <a:pt x="6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41" name="Freeform 116"/>
            <p:cNvSpPr>
              <a:spLocks/>
            </p:cNvSpPr>
            <p:nvPr/>
          </p:nvSpPr>
          <p:spPr bwMode="auto">
            <a:xfrm>
              <a:off x="5221" y="974"/>
              <a:ext cx="24" cy="6"/>
            </a:xfrm>
            <a:custGeom>
              <a:avLst/>
              <a:gdLst>
                <a:gd name="T0" fmla="*/ 0 w 24"/>
                <a:gd name="T1" fmla="*/ 6 h 6"/>
                <a:gd name="T2" fmla="*/ 0 w 24"/>
                <a:gd name="T3" fmla="*/ 6 h 6"/>
                <a:gd name="T4" fmla="*/ 6 w 24"/>
                <a:gd name="T5" fmla="*/ 6 h 6"/>
                <a:gd name="T6" fmla="*/ 6 w 24"/>
                <a:gd name="T7" fmla="*/ 6 h 6"/>
                <a:gd name="T8" fmla="*/ 12 w 24"/>
                <a:gd name="T9" fmla="*/ 0 h 6"/>
                <a:gd name="T10" fmla="*/ 18 w 24"/>
                <a:gd name="T11" fmla="*/ 6 h 6"/>
                <a:gd name="T12" fmla="*/ 24 w 24"/>
                <a:gd name="T13" fmla="*/ 6 h 6"/>
                <a:gd name="T14" fmla="*/ 24 w 24"/>
                <a:gd name="T15" fmla="*/ 6 h 6"/>
                <a:gd name="T16" fmla="*/ 24 w 24"/>
                <a:gd name="T17" fmla="*/ 6 h 6"/>
                <a:gd name="T18" fmla="*/ 24 w 24"/>
                <a:gd name="T19" fmla="*/ 6 h 6"/>
                <a:gd name="T20" fmla="*/ 24 w 24"/>
                <a:gd name="T21" fmla="*/ 6 h 6"/>
                <a:gd name="T22" fmla="*/ 24 w 24"/>
                <a:gd name="T23" fmla="*/ 6 h 6"/>
                <a:gd name="T24" fmla="*/ 18 w 24"/>
                <a:gd name="T25" fmla="*/ 6 h 6"/>
                <a:gd name="T26" fmla="*/ 12 w 24"/>
                <a:gd name="T27" fmla="*/ 6 h 6"/>
                <a:gd name="T28" fmla="*/ 6 w 24"/>
                <a:gd name="T29" fmla="*/ 6 h 6"/>
                <a:gd name="T30" fmla="*/ 6 w 24"/>
                <a:gd name="T31" fmla="*/ 6 h 6"/>
                <a:gd name="T32" fmla="*/ 0 w 24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0" y="6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42" name="Freeform 117"/>
            <p:cNvSpPr>
              <a:spLocks/>
            </p:cNvSpPr>
            <p:nvPr/>
          </p:nvSpPr>
          <p:spPr bwMode="auto">
            <a:xfrm>
              <a:off x="5227" y="962"/>
              <a:ext cx="30" cy="6"/>
            </a:xfrm>
            <a:custGeom>
              <a:avLst/>
              <a:gdLst>
                <a:gd name="T0" fmla="*/ 0 w 30"/>
                <a:gd name="T1" fmla="*/ 6 h 6"/>
                <a:gd name="T2" fmla="*/ 0 w 30"/>
                <a:gd name="T3" fmla="*/ 6 h 6"/>
                <a:gd name="T4" fmla="*/ 6 w 30"/>
                <a:gd name="T5" fmla="*/ 6 h 6"/>
                <a:gd name="T6" fmla="*/ 12 w 30"/>
                <a:gd name="T7" fmla="*/ 0 h 6"/>
                <a:gd name="T8" fmla="*/ 18 w 30"/>
                <a:gd name="T9" fmla="*/ 0 h 6"/>
                <a:gd name="T10" fmla="*/ 18 w 30"/>
                <a:gd name="T11" fmla="*/ 0 h 6"/>
                <a:gd name="T12" fmla="*/ 24 w 30"/>
                <a:gd name="T13" fmla="*/ 0 h 6"/>
                <a:gd name="T14" fmla="*/ 30 w 30"/>
                <a:gd name="T15" fmla="*/ 0 h 6"/>
                <a:gd name="T16" fmla="*/ 30 w 30"/>
                <a:gd name="T17" fmla="*/ 0 h 6"/>
                <a:gd name="T18" fmla="*/ 30 w 30"/>
                <a:gd name="T19" fmla="*/ 0 h 6"/>
                <a:gd name="T20" fmla="*/ 24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6 h 6"/>
                <a:gd name="T28" fmla="*/ 6 w 30"/>
                <a:gd name="T29" fmla="*/ 6 h 6"/>
                <a:gd name="T30" fmla="*/ 0 w 30"/>
                <a:gd name="T31" fmla="*/ 6 h 6"/>
                <a:gd name="T32" fmla="*/ 0 w 30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6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43" name="Freeform 118"/>
            <p:cNvSpPr>
              <a:spLocks/>
            </p:cNvSpPr>
            <p:nvPr/>
          </p:nvSpPr>
          <p:spPr bwMode="auto">
            <a:xfrm>
              <a:off x="5227" y="944"/>
              <a:ext cx="36" cy="12"/>
            </a:xfrm>
            <a:custGeom>
              <a:avLst/>
              <a:gdLst>
                <a:gd name="T0" fmla="*/ 0 w 36"/>
                <a:gd name="T1" fmla="*/ 12 h 12"/>
                <a:gd name="T2" fmla="*/ 6 w 36"/>
                <a:gd name="T3" fmla="*/ 12 h 12"/>
                <a:gd name="T4" fmla="*/ 12 w 36"/>
                <a:gd name="T5" fmla="*/ 6 h 12"/>
                <a:gd name="T6" fmla="*/ 18 w 36"/>
                <a:gd name="T7" fmla="*/ 6 h 12"/>
                <a:gd name="T8" fmla="*/ 24 w 36"/>
                <a:gd name="T9" fmla="*/ 6 h 12"/>
                <a:gd name="T10" fmla="*/ 30 w 36"/>
                <a:gd name="T11" fmla="*/ 0 h 12"/>
                <a:gd name="T12" fmla="*/ 30 w 36"/>
                <a:gd name="T13" fmla="*/ 0 h 12"/>
                <a:gd name="T14" fmla="*/ 36 w 36"/>
                <a:gd name="T15" fmla="*/ 0 h 12"/>
                <a:gd name="T16" fmla="*/ 36 w 36"/>
                <a:gd name="T17" fmla="*/ 0 h 12"/>
                <a:gd name="T18" fmla="*/ 36 w 36"/>
                <a:gd name="T19" fmla="*/ 6 h 12"/>
                <a:gd name="T20" fmla="*/ 30 w 36"/>
                <a:gd name="T21" fmla="*/ 6 h 12"/>
                <a:gd name="T22" fmla="*/ 30 w 36"/>
                <a:gd name="T23" fmla="*/ 6 h 12"/>
                <a:gd name="T24" fmla="*/ 24 w 36"/>
                <a:gd name="T25" fmla="*/ 6 h 12"/>
                <a:gd name="T26" fmla="*/ 18 w 36"/>
                <a:gd name="T27" fmla="*/ 12 h 12"/>
                <a:gd name="T28" fmla="*/ 12 w 36"/>
                <a:gd name="T29" fmla="*/ 12 h 12"/>
                <a:gd name="T30" fmla="*/ 6 w 36"/>
                <a:gd name="T31" fmla="*/ 12 h 12"/>
                <a:gd name="T32" fmla="*/ 0 w 36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2"/>
                <a:gd name="T53" fmla="*/ 36 w 3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2">
                  <a:moveTo>
                    <a:pt x="0" y="12"/>
                  </a:moveTo>
                  <a:lnTo>
                    <a:pt x="6" y="12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44" name="Freeform 119"/>
            <p:cNvSpPr>
              <a:spLocks/>
            </p:cNvSpPr>
            <p:nvPr/>
          </p:nvSpPr>
          <p:spPr bwMode="auto">
            <a:xfrm>
              <a:off x="5233" y="908"/>
              <a:ext cx="36" cy="18"/>
            </a:xfrm>
            <a:custGeom>
              <a:avLst/>
              <a:gdLst>
                <a:gd name="T0" fmla="*/ 0 w 36"/>
                <a:gd name="T1" fmla="*/ 18 h 18"/>
                <a:gd name="T2" fmla="*/ 0 w 36"/>
                <a:gd name="T3" fmla="*/ 18 h 18"/>
                <a:gd name="T4" fmla="*/ 6 w 36"/>
                <a:gd name="T5" fmla="*/ 12 h 18"/>
                <a:gd name="T6" fmla="*/ 12 w 36"/>
                <a:gd name="T7" fmla="*/ 12 h 18"/>
                <a:gd name="T8" fmla="*/ 18 w 36"/>
                <a:gd name="T9" fmla="*/ 6 h 18"/>
                <a:gd name="T10" fmla="*/ 24 w 36"/>
                <a:gd name="T11" fmla="*/ 6 h 18"/>
                <a:gd name="T12" fmla="*/ 30 w 36"/>
                <a:gd name="T13" fmla="*/ 6 h 18"/>
                <a:gd name="T14" fmla="*/ 30 w 36"/>
                <a:gd name="T15" fmla="*/ 0 h 18"/>
                <a:gd name="T16" fmla="*/ 36 w 36"/>
                <a:gd name="T17" fmla="*/ 6 h 18"/>
                <a:gd name="T18" fmla="*/ 36 w 36"/>
                <a:gd name="T19" fmla="*/ 6 h 18"/>
                <a:gd name="T20" fmla="*/ 30 w 36"/>
                <a:gd name="T21" fmla="*/ 6 h 18"/>
                <a:gd name="T22" fmla="*/ 24 w 36"/>
                <a:gd name="T23" fmla="*/ 12 h 18"/>
                <a:gd name="T24" fmla="*/ 18 w 36"/>
                <a:gd name="T25" fmla="*/ 12 h 18"/>
                <a:gd name="T26" fmla="*/ 12 w 36"/>
                <a:gd name="T27" fmla="*/ 12 h 18"/>
                <a:gd name="T28" fmla="*/ 6 w 36"/>
                <a:gd name="T29" fmla="*/ 18 h 18"/>
                <a:gd name="T30" fmla="*/ 0 w 36"/>
                <a:gd name="T31" fmla="*/ 18 h 18"/>
                <a:gd name="T32" fmla="*/ 0 w 36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0" y="18"/>
                  </a:moveTo>
                  <a:lnTo>
                    <a:pt x="0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6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45" name="Freeform 120"/>
            <p:cNvSpPr>
              <a:spLocks/>
            </p:cNvSpPr>
            <p:nvPr/>
          </p:nvSpPr>
          <p:spPr bwMode="auto">
            <a:xfrm>
              <a:off x="5227" y="878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6 w 36"/>
                <a:gd name="T3" fmla="*/ 18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6 h 24"/>
                <a:gd name="T10" fmla="*/ 24 w 36"/>
                <a:gd name="T11" fmla="*/ 6 h 24"/>
                <a:gd name="T12" fmla="*/ 30 w 36"/>
                <a:gd name="T13" fmla="*/ 0 h 24"/>
                <a:gd name="T14" fmla="*/ 36 w 36"/>
                <a:gd name="T15" fmla="*/ 0 h 24"/>
                <a:gd name="T16" fmla="*/ 36 w 36"/>
                <a:gd name="T17" fmla="*/ 0 h 24"/>
                <a:gd name="T18" fmla="*/ 36 w 36"/>
                <a:gd name="T19" fmla="*/ 6 h 24"/>
                <a:gd name="T20" fmla="*/ 30 w 36"/>
                <a:gd name="T21" fmla="*/ 6 h 24"/>
                <a:gd name="T22" fmla="*/ 24 w 36"/>
                <a:gd name="T23" fmla="*/ 12 h 24"/>
                <a:gd name="T24" fmla="*/ 18 w 36"/>
                <a:gd name="T25" fmla="*/ 12 h 24"/>
                <a:gd name="T26" fmla="*/ 12 w 36"/>
                <a:gd name="T27" fmla="*/ 18 h 24"/>
                <a:gd name="T28" fmla="*/ 6 w 36"/>
                <a:gd name="T29" fmla="*/ 18 h 24"/>
                <a:gd name="T30" fmla="*/ 6 w 36"/>
                <a:gd name="T31" fmla="*/ 18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46" name="Freeform 121"/>
            <p:cNvSpPr>
              <a:spLocks/>
            </p:cNvSpPr>
            <p:nvPr/>
          </p:nvSpPr>
          <p:spPr bwMode="auto">
            <a:xfrm>
              <a:off x="5233" y="926"/>
              <a:ext cx="30" cy="18"/>
            </a:xfrm>
            <a:custGeom>
              <a:avLst/>
              <a:gdLst>
                <a:gd name="T0" fmla="*/ 0 w 30"/>
                <a:gd name="T1" fmla="*/ 18 h 18"/>
                <a:gd name="T2" fmla="*/ 0 w 30"/>
                <a:gd name="T3" fmla="*/ 12 h 18"/>
                <a:gd name="T4" fmla="*/ 6 w 30"/>
                <a:gd name="T5" fmla="*/ 12 h 18"/>
                <a:gd name="T6" fmla="*/ 12 w 30"/>
                <a:gd name="T7" fmla="*/ 6 h 18"/>
                <a:gd name="T8" fmla="*/ 18 w 30"/>
                <a:gd name="T9" fmla="*/ 6 h 18"/>
                <a:gd name="T10" fmla="*/ 24 w 30"/>
                <a:gd name="T11" fmla="*/ 0 h 18"/>
                <a:gd name="T12" fmla="*/ 24 w 30"/>
                <a:gd name="T13" fmla="*/ 0 h 18"/>
                <a:gd name="T14" fmla="*/ 30 w 30"/>
                <a:gd name="T15" fmla="*/ 0 h 18"/>
                <a:gd name="T16" fmla="*/ 30 w 30"/>
                <a:gd name="T17" fmla="*/ 0 h 18"/>
                <a:gd name="T18" fmla="*/ 30 w 30"/>
                <a:gd name="T19" fmla="*/ 0 h 18"/>
                <a:gd name="T20" fmla="*/ 24 w 30"/>
                <a:gd name="T21" fmla="*/ 6 h 18"/>
                <a:gd name="T22" fmla="*/ 24 w 30"/>
                <a:gd name="T23" fmla="*/ 6 h 18"/>
                <a:gd name="T24" fmla="*/ 18 w 30"/>
                <a:gd name="T25" fmla="*/ 12 h 18"/>
                <a:gd name="T26" fmla="*/ 12 w 30"/>
                <a:gd name="T27" fmla="*/ 12 h 18"/>
                <a:gd name="T28" fmla="*/ 6 w 30"/>
                <a:gd name="T29" fmla="*/ 12 h 18"/>
                <a:gd name="T30" fmla="*/ 0 w 30"/>
                <a:gd name="T31" fmla="*/ 12 h 18"/>
                <a:gd name="T32" fmla="*/ 0 w 30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0" y="18"/>
                  </a:moveTo>
                  <a:lnTo>
                    <a:pt x="0" y="12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47" name="Freeform 122"/>
            <p:cNvSpPr>
              <a:spLocks/>
            </p:cNvSpPr>
            <p:nvPr/>
          </p:nvSpPr>
          <p:spPr bwMode="auto">
            <a:xfrm>
              <a:off x="5191" y="914"/>
              <a:ext cx="42" cy="24"/>
            </a:xfrm>
            <a:custGeom>
              <a:avLst/>
              <a:gdLst>
                <a:gd name="T0" fmla="*/ 0 w 42"/>
                <a:gd name="T1" fmla="*/ 0 h 24"/>
                <a:gd name="T2" fmla="*/ 0 w 42"/>
                <a:gd name="T3" fmla="*/ 0 h 24"/>
                <a:gd name="T4" fmla="*/ 6 w 42"/>
                <a:gd name="T5" fmla="*/ 0 h 24"/>
                <a:gd name="T6" fmla="*/ 12 w 42"/>
                <a:gd name="T7" fmla="*/ 0 h 24"/>
                <a:gd name="T8" fmla="*/ 18 w 42"/>
                <a:gd name="T9" fmla="*/ 6 h 24"/>
                <a:gd name="T10" fmla="*/ 30 w 42"/>
                <a:gd name="T11" fmla="*/ 12 h 24"/>
                <a:gd name="T12" fmla="*/ 36 w 42"/>
                <a:gd name="T13" fmla="*/ 18 h 24"/>
                <a:gd name="T14" fmla="*/ 42 w 42"/>
                <a:gd name="T15" fmla="*/ 24 h 24"/>
                <a:gd name="T16" fmla="*/ 42 w 42"/>
                <a:gd name="T17" fmla="*/ 24 h 24"/>
                <a:gd name="T18" fmla="*/ 42 w 42"/>
                <a:gd name="T19" fmla="*/ 24 h 24"/>
                <a:gd name="T20" fmla="*/ 36 w 42"/>
                <a:gd name="T21" fmla="*/ 24 h 24"/>
                <a:gd name="T22" fmla="*/ 24 w 42"/>
                <a:gd name="T23" fmla="*/ 18 h 24"/>
                <a:gd name="T24" fmla="*/ 18 w 42"/>
                <a:gd name="T25" fmla="*/ 12 h 24"/>
                <a:gd name="T26" fmla="*/ 12 w 42"/>
                <a:gd name="T27" fmla="*/ 6 h 24"/>
                <a:gd name="T28" fmla="*/ 6 w 42"/>
                <a:gd name="T29" fmla="*/ 6 h 24"/>
                <a:gd name="T30" fmla="*/ 0 w 42"/>
                <a:gd name="T31" fmla="*/ 0 h 24"/>
                <a:gd name="T32" fmla="*/ 0 w 42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24"/>
                <a:gd name="T53" fmla="*/ 42 w 42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24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36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48" name="Freeform 123"/>
            <p:cNvSpPr>
              <a:spLocks/>
            </p:cNvSpPr>
            <p:nvPr/>
          </p:nvSpPr>
          <p:spPr bwMode="auto">
            <a:xfrm>
              <a:off x="5197" y="890"/>
              <a:ext cx="36" cy="30"/>
            </a:xfrm>
            <a:custGeom>
              <a:avLst/>
              <a:gdLst>
                <a:gd name="T0" fmla="*/ 0 w 36"/>
                <a:gd name="T1" fmla="*/ 0 h 30"/>
                <a:gd name="T2" fmla="*/ 0 w 36"/>
                <a:gd name="T3" fmla="*/ 0 h 30"/>
                <a:gd name="T4" fmla="*/ 6 w 36"/>
                <a:gd name="T5" fmla="*/ 6 h 30"/>
                <a:gd name="T6" fmla="*/ 12 w 36"/>
                <a:gd name="T7" fmla="*/ 6 h 30"/>
                <a:gd name="T8" fmla="*/ 18 w 36"/>
                <a:gd name="T9" fmla="*/ 6 h 30"/>
                <a:gd name="T10" fmla="*/ 24 w 36"/>
                <a:gd name="T11" fmla="*/ 12 h 30"/>
                <a:gd name="T12" fmla="*/ 30 w 36"/>
                <a:gd name="T13" fmla="*/ 18 h 30"/>
                <a:gd name="T14" fmla="*/ 30 w 36"/>
                <a:gd name="T15" fmla="*/ 24 h 30"/>
                <a:gd name="T16" fmla="*/ 36 w 36"/>
                <a:gd name="T17" fmla="*/ 30 h 30"/>
                <a:gd name="T18" fmla="*/ 30 w 36"/>
                <a:gd name="T19" fmla="*/ 24 h 30"/>
                <a:gd name="T20" fmla="*/ 24 w 36"/>
                <a:gd name="T21" fmla="*/ 18 h 30"/>
                <a:gd name="T22" fmla="*/ 18 w 36"/>
                <a:gd name="T23" fmla="*/ 18 h 30"/>
                <a:gd name="T24" fmla="*/ 12 w 36"/>
                <a:gd name="T25" fmla="*/ 12 h 30"/>
                <a:gd name="T26" fmla="*/ 12 w 36"/>
                <a:gd name="T27" fmla="*/ 12 h 30"/>
                <a:gd name="T28" fmla="*/ 6 w 36"/>
                <a:gd name="T29" fmla="*/ 6 h 30"/>
                <a:gd name="T30" fmla="*/ 0 w 36"/>
                <a:gd name="T31" fmla="*/ 6 h 30"/>
                <a:gd name="T32" fmla="*/ 0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24" y="18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49" name="Freeform 124"/>
            <p:cNvSpPr>
              <a:spLocks/>
            </p:cNvSpPr>
            <p:nvPr/>
          </p:nvSpPr>
          <p:spPr bwMode="auto">
            <a:xfrm>
              <a:off x="5227" y="896"/>
              <a:ext cx="36" cy="18"/>
            </a:xfrm>
            <a:custGeom>
              <a:avLst/>
              <a:gdLst>
                <a:gd name="T0" fmla="*/ 0 w 36"/>
                <a:gd name="T1" fmla="*/ 18 h 18"/>
                <a:gd name="T2" fmla="*/ 6 w 36"/>
                <a:gd name="T3" fmla="*/ 18 h 18"/>
                <a:gd name="T4" fmla="*/ 12 w 36"/>
                <a:gd name="T5" fmla="*/ 12 h 18"/>
                <a:gd name="T6" fmla="*/ 18 w 36"/>
                <a:gd name="T7" fmla="*/ 6 h 18"/>
                <a:gd name="T8" fmla="*/ 24 w 36"/>
                <a:gd name="T9" fmla="*/ 6 h 18"/>
                <a:gd name="T10" fmla="*/ 24 w 36"/>
                <a:gd name="T11" fmla="*/ 0 h 18"/>
                <a:gd name="T12" fmla="*/ 30 w 36"/>
                <a:gd name="T13" fmla="*/ 0 h 18"/>
                <a:gd name="T14" fmla="*/ 36 w 36"/>
                <a:gd name="T15" fmla="*/ 0 h 18"/>
                <a:gd name="T16" fmla="*/ 36 w 36"/>
                <a:gd name="T17" fmla="*/ 0 h 18"/>
                <a:gd name="T18" fmla="*/ 36 w 36"/>
                <a:gd name="T19" fmla="*/ 0 h 18"/>
                <a:gd name="T20" fmla="*/ 36 w 36"/>
                <a:gd name="T21" fmla="*/ 6 h 18"/>
                <a:gd name="T22" fmla="*/ 30 w 36"/>
                <a:gd name="T23" fmla="*/ 6 h 18"/>
                <a:gd name="T24" fmla="*/ 24 w 36"/>
                <a:gd name="T25" fmla="*/ 12 h 18"/>
                <a:gd name="T26" fmla="*/ 18 w 36"/>
                <a:gd name="T27" fmla="*/ 12 h 18"/>
                <a:gd name="T28" fmla="*/ 12 w 36"/>
                <a:gd name="T29" fmla="*/ 12 h 18"/>
                <a:gd name="T30" fmla="*/ 6 w 36"/>
                <a:gd name="T31" fmla="*/ 18 h 18"/>
                <a:gd name="T32" fmla="*/ 0 w 36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0" y="18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50" name="Freeform 125"/>
            <p:cNvSpPr>
              <a:spLocks/>
            </p:cNvSpPr>
            <p:nvPr/>
          </p:nvSpPr>
          <p:spPr bwMode="auto">
            <a:xfrm>
              <a:off x="4588" y="2079"/>
              <a:ext cx="24" cy="36"/>
            </a:xfrm>
            <a:custGeom>
              <a:avLst/>
              <a:gdLst>
                <a:gd name="T0" fmla="*/ 0 w 24"/>
                <a:gd name="T1" fmla="*/ 36 h 36"/>
                <a:gd name="T2" fmla="*/ 0 w 24"/>
                <a:gd name="T3" fmla="*/ 36 h 36"/>
                <a:gd name="T4" fmla="*/ 0 w 24"/>
                <a:gd name="T5" fmla="*/ 30 h 36"/>
                <a:gd name="T6" fmla="*/ 6 w 24"/>
                <a:gd name="T7" fmla="*/ 24 h 36"/>
                <a:gd name="T8" fmla="*/ 6 w 24"/>
                <a:gd name="T9" fmla="*/ 18 h 36"/>
                <a:gd name="T10" fmla="*/ 12 w 24"/>
                <a:gd name="T11" fmla="*/ 12 h 36"/>
                <a:gd name="T12" fmla="*/ 18 w 24"/>
                <a:gd name="T13" fmla="*/ 6 h 36"/>
                <a:gd name="T14" fmla="*/ 24 w 24"/>
                <a:gd name="T15" fmla="*/ 6 h 36"/>
                <a:gd name="T16" fmla="*/ 24 w 24"/>
                <a:gd name="T17" fmla="*/ 0 h 36"/>
                <a:gd name="T18" fmla="*/ 24 w 24"/>
                <a:gd name="T19" fmla="*/ 6 h 36"/>
                <a:gd name="T20" fmla="*/ 18 w 24"/>
                <a:gd name="T21" fmla="*/ 12 h 36"/>
                <a:gd name="T22" fmla="*/ 18 w 24"/>
                <a:gd name="T23" fmla="*/ 18 h 36"/>
                <a:gd name="T24" fmla="*/ 12 w 24"/>
                <a:gd name="T25" fmla="*/ 24 h 36"/>
                <a:gd name="T26" fmla="*/ 6 w 24"/>
                <a:gd name="T27" fmla="*/ 30 h 36"/>
                <a:gd name="T28" fmla="*/ 6 w 24"/>
                <a:gd name="T29" fmla="*/ 36 h 36"/>
                <a:gd name="T30" fmla="*/ 0 w 24"/>
                <a:gd name="T31" fmla="*/ 36 h 36"/>
                <a:gd name="T32" fmla="*/ 0 w 24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6"/>
                <a:gd name="T53" fmla="*/ 24 w 2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6">
                  <a:moveTo>
                    <a:pt x="0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6" y="30"/>
                  </a:lnTo>
                  <a:lnTo>
                    <a:pt x="6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51" name="Freeform 126"/>
            <p:cNvSpPr>
              <a:spLocks/>
            </p:cNvSpPr>
            <p:nvPr/>
          </p:nvSpPr>
          <p:spPr bwMode="auto">
            <a:xfrm>
              <a:off x="4606" y="2085"/>
              <a:ext cx="12" cy="30"/>
            </a:xfrm>
            <a:custGeom>
              <a:avLst/>
              <a:gdLst>
                <a:gd name="T0" fmla="*/ 0 w 12"/>
                <a:gd name="T1" fmla="*/ 30 h 30"/>
                <a:gd name="T2" fmla="*/ 0 w 12"/>
                <a:gd name="T3" fmla="*/ 24 h 30"/>
                <a:gd name="T4" fmla="*/ 0 w 12"/>
                <a:gd name="T5" fmla="*/ 12 h 30"/>
                <a:gd name="T6" fmla="*/ 6 w 12"/>
                <a:gd name="T7" fmla="*/ 6 h 30"/>
                <a:gd name="T8" fmla="*/ 12 w 12"/>
                <a:gd name="T9" fmla="*/ 0 h 30"/>
                <a:gd name="T10" fmla="*/ 6 w 12"/>
                <a:gd name="T11" fmla="*/ 6 h 30"/>
                <a:gd name="T12" fmla="*/ 6 w 12"/>
                <a:gd name="T13" fmla="*/ 18 h 30"/>
                <a:gd name="T14" fmla="*/ 6 w 12"/>
                <a:gd name="T15" fmla="*/ 24 h 30"/>
                <a:gd name="T16" fmla="*/ 0 w 12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0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6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52" name="Freeform 127"/>
            <p:cNvSpPr>
              <a:spLocks/>
            </p:cNvSpPr>
            <p:nvPr/>
          </p:nvSpPr>
          <p:spPr bwMode="auto">
            <a:xfrm>
              <a:off x="4457" y="2067"/>
              <a:ext cx="24" cy="18"/>
            </a:xfrm>
            <a:custGeom>
              <a:avLst/>
              <a:gdLst>
                <a:gd name="T0" fmla="*/ 24 w 24"/>
                <a:gd name="T1" fmla="*/ 0 h 18"/>
                <a:gd name="T2" fmla="*/ 24 w 24"/>
                <a:gd name="T3" fmla="*/ 0 h 18"/>
                <a:gd name="T4" fmla="*/ 18 w 24"/>
                <a:gd name="T5" fmla="*/ 6 h 18"/>
                <a:gd name="T6" fmla="*/ 18 w 24"/>
                <a:gd name="T7" fmla="*/ 6 h 18"/>
                <a:gd name="T8" fmla="*/ 12 w 24"/>
                <a:gd name="T9" fmla="*/ 12 h 18"/>
                <a:gd name="T10" fmla="*/ 12 w 24"/>
                <a:gd name="T11" fmla="*/ 18 h 18"/>
                <a:gd name="T12" fmla="*/ 6 w 24"/>
                <a:gd name="T13" fmla="*/ 18 h 18"/>
                <a:gd name="T14" fmla="*/ 6 w 24"/>
                <a:gd name="T15" fmla="*/ 18 h 18"/>
                <a:gd name="T16" fmla="*/ 0 w 24"/>
                <a:gd name="T17" fmla="*/ 18 h 18"/>
                <a:gd name="T18" fmla="*/ 0 w 24"/>
                <a:gd name="T19" fmla="*/ 18 h 18"/>
                <a:gd name="T20" fmla="*/ 0 w 24"/>
                <a:gd name="T21" fmla="*/ 12 h 18"/>
                <a:gd name="T22" fmla="*/ 6 w 24"/>
                <a:gd name="T23" fmla="*/ 12 h 18"/>
                <a:gd name="T24" fmla="*/ 6 w 24"/>
                <a:gd name="T25" fmla="*/ 6 h 18"/>
                <a:gd name="T26" fmla="*/ 12 w 24"/>
                <a:gd name="T27" fmla="*/ 6 h 18"/>
                <a:gd name="T28" fmla="*/ 18 w 24"/>
                <a:gd name="T29" fmla="*/ 6 h 18"/>
                <a:gd name="T30" fmla="*/ 18 w 24"/>
                <a:gd name="T31" fmla="*/ 0 h 18"/>
                <a:gd name="T32" fmla="*/ 24 w 24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8"/>
                <a:gd name="T53" fmla="*/ 24 w 24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8">
                  <a:moveTo>
                    <a:pt x="24" y="0"/>
                  </a:moveTo>
                  <a:lnTo>
                    <a:pt x="24" y="0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53" name="Freeform 128"/>
            <p:cNvSpPr>
              <a:spLocks/>
            </p:cNvSpPr>
            <p:nvPr/>
          </p:nvSpPr>
          <p:spPr bwMode="auto">
            <a:xfrm>
              <a:off x="4451" y="2067"/>
              <a:ext cx="24" cy="6"/>
            </a:xfrm>
            <a:custGeom>
              <a:avLst/>
              <a:gdLst>
                <a:gd name="T0" fmla="*/ 24 w 24"/>
                <a:gd name="T1" fmla="*/ 0 h 6"/>
                <a:gd name="T2" fmla="*/ 24 w 24"/>
                <a:gd name="T3" fmla="*/ 0 h 6"/>
                <a:gd name="T4" fmla="*/ 18 w 24"/>
                <a:gd name="T5" fmla="*/ 0 h 6"/>
                <a:gd name="T6" fmla="*/ 12 w 24"/>
                <a:gd name="T7" fmla="*/ 0 h 6"/>
                <a:gd name="T8" fmla="*/ 12 w 24"/>
                <a:gd name="T9" fmla="*/ 0 h 6"/>
                <a:gd name="T10" fmla="*/ 6 w 24"/>
                <a:gd name="T11" fmla="*/ 0 h 6"/>
                <a:gd name="T12" fmla="*/ 0 w 24"/>
                <a:gd name="T13" fmla="*/ 0 h 6"/>
                <a:gd name="T14" fmla="*/ 0 w 24"/>
                <a:gd name="T15" fmla="*/ 0 h 6"/>
                <a:gd name="T16" fmla="*/ 0 w 24"/>
                <a:gd name="T17" fmla="*/ 0 h 6"/>
                <a:gd name="T18" fmla="*/ 0 w 24"/>
                <a:gd name="T19" fmla="*/ 6 h 6"/>
                <a:gd name="T20" fmla="*/ 0 w 24"/>
                <a:gd name="T21" fmla="*/ 6 h 6"/>
                <a:gd name="T22" fmla="*/ 6 w 24"/>
                <a:gd name="T23" fmla="*/ 6 h 6"/>
                <a:gd name="T24" fmla="*/ 6 w 24"/>
                <a:gd name="T25" fmla="*/ 6 h 6"/>
                <a:gd name="T26" fmla="*/ 12 w 24"/>
                <a:gd name="T27" fmla="*/ 0 h 6"/>
                <a:gd name="T28" fmla="*/ 18 w 24"/>
                <a:gd name="T29" fmla="*/ 0 h 6"/>
                <a:gd name="T30" fmla="*/ 24 w 24"/>
                <a:gd name="T31" fmla="*/ 0 h 6"/>
                <a:gd name="T32" fmla="*/ 24 w 24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24" y="0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54" name="Freeform 129"/>
            <p:cNvSpPr>
              <a:spLocks/>
            </p:cNvSpPr>
            <p:nvPr/>
          </p:nvSpPr>
          <p:spPr bwMode="auto">
            <a:xfrm>
              <a:off x="4457" y="2043"/>
              <a:ext cx="24" cy="24"/>
            </a:xfrm>
            <a:custGeom>
              <a:avLst/>
              <a:gdLst>
                <a:gd name="T0" fmla="*/ 24 w 24"/>
                <a:gd name="T1" fmla="*/ 24 h 24"/>
                <a:gd name="T2" fmla="*/ 18 w 24"/>
                <a:gd name="T3" fmla="*/ 24 h 24"/>
                <a:gd name="T4" fmla="*/ 18 w 24"/>
                <a:gd name="T5" fmla="*/ 18 h 24"/>
                <a:gd name="T6" fmla="*/ 12 w 24"/>
                <a:gd name="T7" fmla="*/ 18 h 24"/>
                <a:gd name="T8" fmla="*/ 6 w 24"/>
                <a:gd name="T9" fmla="*/ 12 h 24"/>
                <a:gd name="T10" fmla="*/ 0 w 24"/>
                <a:gd name="T11" fmla="*/ 6 h 24"/>
                <a:gd name="T12" fmla="*/ 0 w 24"/>
                <a:gd name="T13" fmla="*/ 6 h 24"/>
                <a:gd name="T14" fmla="*/ 0 w 24"/>
                <a:gd name="T15" fmla="*/ 6 h 24"/>
                <a:gd name="T16" fmla="*/ 0 w 24"/>
                <a:gd name="T17" fmla="*/ 0 h 24"/>
                <a:gd name="T18" fmla="*/ 0 w 24"/>
                <a:gd name="T19" fmla="*/ 0 h 24"/>
                <a:gd name="T20" fmla="*/ 6 w 24"/>
                <a:gd name="T21" fmla="*/ 6 h 24"/>
                <a:gd name="T22" fmla="*/ 6 w 24"/>
                <a:gd name="T23" fmla="*/ 6 h 24"/>
                <a:gd name="T24" fmla="*/ 12 w 24"/>
                <a:gd name="T25" fmla="*/ 12 h 24"/>
                <a:gd name="T26" fmla="*/ 18 w 24"/>
                <a:gd name="T27" fmla="*/ 12 h 24"/>
                <a:gd name="T28" fmla="*/ 18 w 24"/>
                <a:gd name="T29" fmla="*/ 18 h 24"/>
                <a:gd name="T30" fmla="*/ 24 w 24"/>
                <a:gd name="T31" fmla="*/ 24 h 24"/>
                <a:gd name="T32" fmla="*/ 24 w 24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24" y="24"/>
                  </a:moveTo>
                  <a:lnTo>
                    <a:pt x="18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55" name="Freeform 130"/>
            <p:cNvSpPr>
              <a:spLocks/>
            </p:cNvSpPr>
            <p:nvPr/>
          </p:nvSpPr>
          <p:spPr bwMode="auto">
            <a:xfrm>
              <a:off x="4612" y="2049"/>
              <a:ext cx="6" cy="36"/>
            </a:xfrm>
            <a:custGeom>
              <a:avLst/>
              <a:gdLst>
                <a:gd name="T0" fmla="*/ 0 w 6"/>
                <a:gd name="T1" fmla="*/ 36 h 36"/>
                <a:gd name="T2" fmla="*/ 0 w 6"/>
                <a:gd name="T3" fmla="*/ 24 h 36"/>
                <a:gd name="T4" fmla="*/ 0 w 6"/>
                <a:gd name="T5" fmla="*/ 12 h 36"/>
                <a:gd name="T6" fmla="*/ 0 w 6"/>
                <a:gd name="T7" fmla="*/ 6 h 36"/>
                <a:gd name="T8" fmla="*/ 6 w 6"/>
                <a:gd name="T9" fmla="*/ 0 h 36"/>
                <a:gd name="T10" fmla="*/ 6 w 6"/>
                <a:gd name="T11" fmla="*/ 6 h 36"/>
                <a:gd name="T12" fmla="*/ 6 w 6"/>
                <a:gd name="T13" fmla="*/ 12 h 36"/>
                <a:gd name="T14" fmla="*/ 0 w 6"/>
                <a:gd name="T15" fmla="*/ 24 h 36"/>
                <a:gd name="T16" fmla="*/ 0 w 6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6"/>
                <a:gd name="T29" fmla="*/ 6 w 6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6">
                  <a:moveTo>
                    <a:pt x="0" y="36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24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56" name="Freeform 131"/>
            <p:cNvSpPr>
              <a:spLocks/>
            </p:cNvSpPr>
            <p:nvPr/>
          </p:nvSpPr>
          <p:spPr bwMode="auto">
            <a:xfrm>
              <a:off x="4618" y="2055"/>
              <a:ext cx="18" cy="36"/>
            </a:xfrm>
            <a:custGeom>
              <a:avLst/>
              <a:gdLst>
                <a:gd name="T0" fmla="*/ 0 w 18"/>
                <a:gd name="T1" fmla="*/ 36 h 36"/>
                <a:gd name="T2" fmla="*/ 0 w 18"/>
                <a:gd name="T3" fmla="*/ 24 h 36"/>
                <a:gd name="T4" fmla="*/ 6 w 18"/>
                <a:gd name="T5" fmla="*/ 18 h 36"/>
                <a:gd name="T6" fmla="*/ 6 w 18"/>
                <a:gd name="T7" fmla="*/ 6 h 36"/>
                <a:gd name="T8" fmla="*/ 12 w 18"/>
                <a:gd name="T9" fmla="*/ 0 h 36"/>
                <a:gd name="T10" fmla="*/ 18 w 18"/>
                <a:gd name="T11" fmla="*/ 0 h 36"/>
                <a:gd name="T12" fmla="*/ 18 w 18"/>
                <a:gd name="T13" fmla="*/ 6 h 36"/>
                <a:gd name="T14" fmla="*/ 12 w 18"/>
                <a:gd name="T15" fmla="*/ 12 h 36"/>
                <a:gd name="T16" fmla="*/ 12 w 18"/>
                <a:gd name="T17" fmla="*/ 18 h 36"/>
                <a:gd name="T18" fmla="*/ 6 w 18"/>
                <a:gd name="T19" fmla="*/ 24 h 36"/>
                <a:gd name="T20" fmla="*/ 6 w 18"/>
                <a:gd name="T21" fmla="*/ 24 h 36"/>
                <a:gd name="T22" fmla="*/ 0 w 18"/>
                <a:gd name="T23" fmla="*/ 30 h 36"/>
                <a:gd name="T24" fmla="*/ 0 w 18"/>
                <a:gd name="T25" fmla="*/ 36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36"/>
                <a:gd name="T41" fmla="*/ 18 w 18"/>
                <a:gd name="T42" fmla="*/ 36 h 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36">
                  <a:moveTo>
                    <a:pt x="0" y="36"/>
                  </a:moveTo>
                  <a:lnTo>
                    <a:pt x="0" y="24"/>
                  </a:lnTo>
                  <a:lnTo>
                    <a:pt x="6" y="18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57" name="Freeform 132"/>
            <p:cNvSpPr>
              <a:spLocks/>
            </p:cNvSpPr>
            <p:nvPr/>
          </p:nvSpPr>
          <p:spPr bwMode="auto">
            <a:xfrm>
              <a:off x="4600" y="2049"/>
              <a:ext cx="6" cy="30"/>
            </a:xfrm>
            <a:custGeom>
              <a:avLst/>
              <a:gdLst>
                <a:gd name="T0" fmla="*/ 0 w 6"/>
                <a:gd name="T1" fmla="*/ 30 h 30"/>
                <a:gd name="T2" fmla="*/ 0 w 6"/>
                <a:gd name="T3" fmla="*/ 30 h 30"/>
                <a:gd name="T4" fmla="*/ 0 w 6"/>
                <a:gd name="T5" fmla="*/ 18 h 30"/>
                <a:gd name="T6" fmla="*/ 0 w 6"/>
                <a:gd name="T7" fmla="*/ 6 h 30"/>
                <a:gd name="T8" fmla="*/ 0 w 6"/>
                <a:gd name="T9" fmla="*/ 0 h 30"/>
                <a:gd name="T10" fmla="*/ 6 w 6"/>
                <a:gd name="T11" fmla="*/ 0 h 30"/>
                <a:gd name="T12" fmla="*/ 6 w 6"/>
                <a:gd name="T13" fmla="*/ 12 h 30"/>
                <a:gd name="T14" fmla="*/ 0 w 6"/>
                <a:gd name="T15" fmla="*/ 24 h 30"/>
                <a:gd name="T16" fmla="*/ 0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0" y="30"/>
                  </a:moveTo>
                  <a:lnTo>
                    <a:pt x="0" y="30"/>
                  </a:lnTo>
                  <a:lnTo>
                    <a:pt x="0" y="18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0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58" name="Freeform 133"/>
            <p:cNvSpPr>
              <a:spLocks/>
            </p:cNvSpPr>
            <p:nvPr/>
          </p:nvSpPr>
          <p:spPr bwMode="auto">
            <a:xfrm>
              <a:off x="4588" y="2043"/>
              <a:ext cx="6" cy="30"/>
            </a:xfrm>
            <a:custGeom>
              <a:avLst/>
              <a:gdLst>
                <a:gd name="T0" fmla="*/ 6 w 6"/>
                <a:gd name="T1" fmla="*/ 30 h 30"/>
                <a:gd name="T2" fmla="*/ 0 w 6"/>
                <a:gd name="T3" fmla="*/ 24 h 30"/>
                <a:gd name="T4" fmla="*/ 0 w 6"/>
                <a:gd name="T5" fmla="*/ 12 h 30"/>
                <a:gd name="T6" fmla="*/ 0 w 6"/>
                <a:gd name="T7" fmla="*/ 6 h 30"/>
                <a:gd name="T8" fmla="*/ 0 w 6"/>
                <a:gd name="T9" fmla="*/ 0 h 30"/>
                <a:gd name="T10" fmla="*/ 0 w 6"/>
                <a:gd name="T11" fmla="*/ 0 h 30"/>
                <a:gd name="T12" fmla="*/ 6 w 6"/>
                <a:gd name="T13" fmla="*/ 6 h 30"/>
                <a:gd name="T14" fmla="*/ 0 w 6"/>
                <a:gd name="T15" fmla="*/ 24 h 30"/>
                <a:gd name="T16" fmla="*/ 6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6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0" y="24"/>
                  </a:lnTo>
                  <a:lnTo>
                    <a:pt x="6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59" name="Freeform 134"/>
            <p:cNvSpPr>
              <a:spLocks/>
            </p:cNvSpPr>
            <p:nvPr/>
          </p:nvSpPr>
          <p:spPr bwMode="auto">
            <a:xfrm>
              <a:off x="4570" y="2037"/>
              <a:ext cx="12" cy="30"/>
            </a:xfrm>
            <a:custGeom>
              <a:avLst/>
              <a:gdLst>
                <a:gd name="T0" fmla="*/ 12 w 12"/>
                <a:gd name="T1" fmla="*/ 30 h 30"/>
                <a:gd name="T2" fmla="*/ 6 w 12"/>
                <a:gd name="T3" fmla="*/ 24 h 30"/>
                <a:gd name="T4" fmla="*/ 6 w 12"/>
                <a:gd name="T5" fmla="*/ 12 h 30"/>
                <a:gd name="T6" fmla="*/ 0 w 12"/>
                <a:gd name="T7" fmla="*/ 0 h 30"/>
                <a:gd name="T8" fmla="*/ 6 w 12"/>
                <a:gd name="T9" fmla="*/ 0 h 30"/>
                <a:gd name="T10" fmla="*/ 6 w 12"/>
                <a:gd name="T11" fmla="*/ 0 h 30"/>
                <a:gd name="T12" fmla="*/ 6 w 12"/>
                <a:gd name="T13" fmla="*/ 12 h 30"/>
                <a:gd name="T14" fmla="*/ 6 w 12"/>
                <a:gd name="T15" fmla="*/ 24 h 30"/>
                <a:gd name="T16" fmla="*/ 12 w 12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12" y="30"/>
                  </a:moveTo>
                  <a:lnTo>
                    <a:pt x="6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6" y="24"/>
                  </a:lnTo>
                  <a:lnTo>
                    <a:pt x="12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60" name="Freeform 135"/>
            <p:cNvSpPr>
              <a:spLocks/>
            </p:cNvSpPr>
            <p:nvPr/>
          </p:nvSpPr>
          <p:spPr bwMode="auto">
            <a:xfrm>
              <a:off x="4558" y="2025"/>
              <a:ext cx="12" cy="42"/>
            </a:xfrm>
            <a:custGeom>
              <a:avLst/>
              <a:gdLst>
                <a:gd name="T0" fmla="*/ 12 w 12"/>
                <a:gd name="T1" fmla="*/ 42 h 42"/>
                <a:gd name="T2" fmla="*/ 6 w 12"/>
                <a:gd name="T3" fmla="*/ 30 h 42"/>
                <a:gd name="T4" fmla="*/ 0 w 12"/>
                <a:gd name="T5" fmla="*/ 18 h 42"/>
                <a:gd name="T6" fmla="*/ 0 w 12"/>
                <a:gd name="T7" fmla="*/ 6 h 42"/>
                <a:gd name="T8" fmla="*/ 6 w 12"/>
                <a:gd name="T9" fmla="*/ 0 h 42"/>
                <a:gd name="T10" fmla="*/ 6 w 12"/>
                <a:gd name="T11" fmla="*/ 6 h 42"/>
                <a:gd name="T12" fmla="*/ 6 w 12"/>
                <a:gd name="T13" fmla="*/ 18 h 42"/>
                <a:gd name="T14" fmla="*/ 6 w 12"/>
                <a:gd name="T15" fmla="*/ 30 h 42"/>
                <a:gd name="T16" fmla="*/ 12 w 12"/>
                <a:gd name="T17" fmla="*/ 42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42"/>
                <a:gd name="T29" fmla="*/ 12 w 12"/>
                <a:gd name="T30" fmla="*/ 42 h 4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42">
                  <a:moveTo>
                    <a:pt x="12" y="42"/>
                  </a:moveTo>
                  <a:lnTo>
                    <a:pt x="6" y="30"/>
                  </a:lnTo>
                  <a:lnTo>
                    <a:pt x="0" y="18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6" y="30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61" name="Freeform 136"/>
            <p:cNvSpPr>
              <a:spLocks/>
            </p:cNvSpPr>
            <p:nvPr/>
          </p:nvSpPr>
          <p:spPr bwMode="auto">
            <a:xfrm>
              <a:off x="4540" y="2019"/>
              <a:ext cx="12" cy="42"/>
            </a:xfrm>
            <a:custGeom>
              <a:avLst/>
              <a:gdLst>
                <a:gd name="T0" fmla="*/ 12 w 12"/>
                <a:gd name="T1" fmla="*/ 42 h 42"/>
                <a:gd name="T2" fmla="*/ 12 w 12"/>
                <a:gd name="T3" fmla="*/ 42 h 42"/>
                <a:gd name="T4" fmla="*/ 12 w 12"/>
                <a:gd name="T5" fmla="*/ 36 h 42"/>
                <a:gd name="T6" fmla="*/ 6 w 12"/>
                <a:gd name="T7" fmla="*/ 30 h 42"/>
                <a:gd name="T8" fmla="*/ 6 w 12"/>
                <a:gd name="T9" fmla="*/ 18 h 42"/>
                <a:gd name="T10" fmla="*/ 0 w 12"/>
                <a:gd name="T11" fmla="*/ 12 h 42"/>
                <a:gd name="T12" fmla="*/ 0 w 12"/>
                <a:gd name="T13" fmla="*/ 6 h 42"/>
                <a:gd name="T14" fmla="*/ 0 w 12"/>
                <a:gd name="T15" fmla="*/ 6 h 42"/>
                <a:gd name="T16" fmla="*/ 0 w 12"/>
                <a:gd name="T17" fmla="*/ 0 h 42"/>
                <a:gd name="T18" fmla="*/ 6 w 12"/>
                <a:gd name="T19" fmla="*/ 6 h 42"/>
                <a:gd name="T20" fmla="*/ 12 w 12"/>
                <a:gd name="T21" fmla="*/ 24 h 42"/>
                <a:gd name="T22" fmla="*/ 12 w 12"/>
                <a:gd name="T23" fmla="*/ 36 h 42"/>
                <a:gd name="T24" fmla="*/ 12 w 12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42"/>
                <a:gd name="T41" fmla="*/ 12 w 12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42">
                  <a:moveTo>
                    <a:pt x="12" y="42"/>
                  </a:moveTo>
                  <a:lnTo>
                    <a:pt x="12" y="42"/>
                  </a:lnTo>
                  <a:lnTo>
                    <a:pt x="12" y="36"/>
                  </a:lnTo>
                  <a:lnTo>
                    <a:pt x="6" y="30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24"/>
                  </a:lnTo>
                  <a:lnTo>
                    <a:pt x="12" y="36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62" name="Freeform 137"/>
            <p:cNvSpPr>
              <a:spLocks/>
            </p:cNvSpPr>
            <p:nvPr/>
          </p:nvSpPr>
          <p:spPr bwMode="auto">
            <a:xfrm>
              <a:off x="4528" y="2019"/>
              <a:ext cx="12" cy="42"/>
            </a:xfrm>
            <a:custGeom>
              <a:avLst/>
              <a:gdLst>
                <a:gd name="T0" fmla="*/ 12 w 12"/>
                <a:gd name="T1" fmla="*/ 42 h 42"/>
                <a:gd name="T2" fmla="*/ 12 w 12"/>
                <a:gd name="T3" fmla="*/ 42 h 42"/>
                <a:gd name="T4" fmla="*/ 6 w 12"/>
                <a:gd name="T5" fmla="*/ 36 h 42"/>
                <a:gd name="T6" fmla="*/ 6 w 12"/>
                <a:gd name="T7" fmla="*/ 24 h 42"/>
                <a:gd name="T8" fmla="*/ 0 w 12"/>
                <a:gd name="T9" fmla="*/ 18 h 42"/>
                <a:gd name="T10" fmla="*/ 0 w 12"/>
                <a:gd name="T11" fmla="*/ 12 h 42"/>
                <a:gd name="T12" fmla="*/ 0 w 12"/>
                <a:gd name="T13" fmla="*/ 6 h 42"/>
                <a:gd name="T14" fmla="*/ 0 w 12"/>
                <a:gd name="T15" fmla="*/ 0 h 42"/>
                <a:gd name="T16" fmla="*/ 0 w 12"/>
                <a:gd name="T17" fmla="*/ 0 h 42"/>
                <a:gd name="T18" fmla="*/ 6 w 12"/>
                <a:gd name="T19" fmla="*/ 6 h 42"/>
                <a:gd name="T20" fmla="*/ 12 w 12"/>
                <a:gd name="T21" fmla="*/ 18 h 42"/>
                <a:gd name="T22" fmla="*/ 12 w 12"/>
                <a:gd name="T23" fmla="*/ 30 h 42"/>
                <a:gd name="T24" fmla="*/ 12 w 12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42"/>
                <a:gd name="T41" fmla="*/ 12 w 12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42">
                  <a:moveTo>
                    <a:pt x="12" y="42"/>
                  </a:moveTo>
                  <a:lnTo>
                    <a:pt x="12" y="42"/>
                  </a:lnTo>
                  <a:lnTo>
                    <a:pt x="6" y="36"/>
                  </a:lnTo>
                  <a:lnTo>
                    <a:pt x="6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8"/>
                  </a:lnTo>
                  <a:lnTo>
                    <a:pt x="12" y="30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63" name="Freeform 138"/>
            <p:cNvSpPr>
              <a:spLocks/>
            </p:cNvSpPr>
            <p:nvPr/>
          </p:nvSpPr>
          <p:spPr bwMode="auto">
            <a:xfrm>
              <a:off x="4498" y="2019"/>
              <a:ext cx="30" cy="48"/>
            </a:xfrm>
            <a:custGeom>
              <a:avLst/>
              <a:gdLst>
                <a:gd name="T0" fmla="*/ 30 w 30"/>
                <a:gd name="T1" fmla="*/ 48 h 48"/>
                <a:gd name="T2" fmla="*/ 24 w 30"/>
                <a:gd name="T3" fmla="*/ 42 h 48"/>
                <a:gd name="T4" fmla="*/ 18 w 30"/>
                <a:gd name="T5" fmla="*/ 36 h 48"/>
                <a:gd name="T6" fmla="*/ 12 w 30"/>
                <a:gd name="T7" fmla="*/ 30 h 48"/>
                <a:gd name="T8" fmla="*/ 6 w 30"/>
                <a:gd name="T9" fmla="*/ 24 h 48"/>
                <a:gd name="T10" fmla="*/ 6 w 30"/>
                <a:gd name="T11" fmla="*/ 18 h 48"/>
                <a:gd name="T12" fmla="*/ 0 w 30"/>
                <a:gd name="T13" fmla="*/ 12 h 48"/>
                <a:gd name="T14" fmla="*/ 0 w 30"/>
                <a:gd name="T15" fmla="*/ 6 h 48"/>
                <a:gd name="T16" fmla="*/ 0 w 30"/>
                <a:gd name="T17" fmla="*/ 0 h 48"/>
                <a:gd name="T18" fmla="*/ 6 w 30"/>
                <a:gd name="T19" fmla="*/ 0 h 48"/>
                <a:gd name="T20" fmla="*/ 6 w 30"/>
                <a:gd name="T21" fmla="*/ 6 h 48"/>
                <a:gd name="T22" fmla="*/ 12 w 30"/>
                <a:gd name="T23" fmla="*/ 12 h 48"/>
                <a:gd name="T24" fmla="*/ 18 w 30"/>
                <a:gd name="T25" fmla="*/ 18 h 48"/>
                <a:gd name="T26" fmla="*/ 18 w 30"/>
                <a:gd name="T27" fmla="*/ 24 h 48"/>
                <a:gd name="T28" fmla="*/ 24 w 30"/>
                <a:gd name="T29" fmla="*/ 30 h 48"/>
                <a:gd name="T30" fmla="*/ 24 w 30"/>
                <a:gd name="T31" fmla="*/ 36 h 48"/>
                <a:gd name="T32" fmla="*/ 30 w 30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48"/>
                <a:gd name="T53" fmla="*/ 30 w 30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48">
                  <a:moveTo>
                    <a:pt x="30" y="48"/>
                  </a:moveTo>
                  <a:lnTo>
                    <a:pt x="24" y="42"/>
                  </a:lnTo>
                  <a:lnTo>
                    <a:pt x="18" y="36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24" y="36"/>
                  </a:lnTo>
                  <a:lnTo>
                    <a:pt x="30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64" name="Freeform 139"/>
            <p:cNvSpPr>
              <a:spLocks/>
            </p:cNvSpPr>
            <p:nvPr/>
          </p:nvSpPr>
          <p:spPr bwMode="auto">
            <a:xfrm>
              <a:off x="4475" y="2031"/>
              <a:ext cx="35" cy="30"/>
            </a:xfrm>
            <a:custGeom>
              <a:avLst/>
              <a:gdLst>
                <a:gd name="T0" fmla="*/ 35 w 35"/>
                <a:gd name="T1" fmla="*/ 30 h 30"/>
                <a:gd name="T2" fmla="*/ 29 w 35"/>
                <a:gd name="T3" fmla="*/ 30 h 30"/>
                <a:gd name="T4" fmla="*/ 23 w 35"/>
                <a:gd name="T5" fmla="*/ 24 h 30"/>
                <a:gd name="T6" fmla="*/ 17 w 35"/>
                <a:gd name="T7" fmla="*/ 18 h 30"/>
                <a:gd name="T8" fmla="*/ 12 w 35"/>
                <a:gd name="T9" fmla="*/ 12 h 30"/>
                <a:gd name="T10" fmla="*/ 6 w 35"/>
                <a:gd name="T11" fmla="*/ 6 h 30"/>
                <a:gd name="T12" fmla="*/ 0 w 35"/>
                <a:gd name="T13" fmla="*/ 6 h 30"/>
                <a:gd name="T14" fmla="*/ 0 w 35"/>
                <a:gd name="T15" fmla="*/ 0 h 30"/>
                <a:gd name="T16" fmla="*/ 0 w 35"/>
                <a:gd name="T17" fmla="*/ 0 h 30"/>
                <a:gd name="T18" fmla="*/ 6 w 35"/>
                <a:gd name="T19" fmla="*/ 0 h 30"/>
                <a:gd name="T20" fmla="*/ 12 w 35"/>
                <a:gd name="T21" fmla="*/ 0 h 30"/>
                <a:gd name="T22" fmla="*/ 17 w 35"/>
                <a:gd name="T23" fmla="*/ 6 h 30"/>
                <a:gd name="T24" fmla="*/ 17 w 35"/>
                <a:gd name="T25" fmla="*/ 12 h 30"/>
                <a:gd name="T26" fmla="*/ 23 w 35"/>
                <a:gd name="T27" fmla="*/ 18 h 30"/>
                <a:gd name="T28" fmla="*/ 29 w 35"/>
                <a:gd name="T29" fmla="*/ 24 h 30"/>
                <a:gd name="T30" fmla="*/ 35 w 35"/>
                <a:gd name="T31" fmla="*/ 30 h 30"/>
                <a:gd name="T32" fmla="*/ 35 w 35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0"/>
                <a:gd name="T53" fmla="*/ 35 w 35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0">
                  <a:moveTo>
                    <a:pt x="35" y="30"/>
                  </a:moveTo>
                  <a:lnTo>
                    <a:pt x="29" y="30"/>
                  </a:lnTo>
                  <a:lnTo>
                    <a:pt x="23" y="24"/>
                  </a:lnTo>
                  <a:lnTo>
                    <a:pt x="17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7" y="6"/>
                  </a:lnTo>
                  <a:lnTo>
                    <a:pt x="17" y="12"/>
                  </a:lnTo>
                  <a:lnTo>
                    <a:pt x="23" y="18"/>
                  </a:lnTo>
                  <a:lnTo>
                    <a:pt x="29" y="24"/>
                  </a:lnTo>
                  <a:lnTo>
                    <a:pt x="35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65" name="Freeform 140"/>
            <p:cNvSpPr>
              <a:spLocks/>
            </p:cNvSpPr>
            <p:nvPr/>
          </p:nvSpPr>
          <p:spPr bwMode="auto">
            <a:xfrm>
              <a:off x="4463" y="2031"/>
              <a:ext cx="29" cy="36"/>
            </a:xfrm>
            <a:custGeom>
              <a:avLst/>
              <a:gdLst>
                <a:gd name="T0" fmla="*/ 0 w 29"/>
                <a:gd name="T1" fmla="*/ 0 h 36"/>
                <a:gd name="T2" fmla="*/ 6 w 29"/>
                <a:gd name="T3" fmla="*/ 0 h 36"/>
                <a:gd name="T4" fmla="*/ 6 w 29"/>
                <a:gd name="T5" fmla="*/ 6 h 36"/>
                <a:gd name="T6" fmla="*/ 12 w 29"/>
                <a:gd name="T7" fmla="*/ 12 h 36"/>
                <a:gd name="T8" fmla="*/ 18 w 29"/>
                <a:gd name="T9" fmla="*/ 18 h 36"/>
                <a:gd name="T10" fmla="*/ 18 w 29"/>
                <a:gd name="T11" fmla="*/ 18 h 36"/>
                <a:gd name="T12" fmla="*/ 24 w 29"/>
                <a:gd name="T13" fmla="*/ 24 h 36"/>
                <a:gd name="T14" fmla="*/ 29 w 29"/>
                <a:gd name="T15" fmla="*/ 30 h 36"/>
                <a:gd name="T16" fmla="*/ 29 w 29"/>
                <a:gd name="T17" fmla="*/ 36 h 36"/>
                <a:gd name="T18" fmla="*/ 29 w 29"/>
                <a:gd name="T19" fmla="*/ 30 h 36"/>
                <a:gd name="T20" fmla="*/ 18 w 29"/>
                <a:gd name="T21" fmla="*/ 30 h 36"/>
                <a:gd name="T22" fmla="*/ 18 w 29"/>
                <a:gd name="T23" fmla="*/ 24 h 36"/>
                <a:gd name="T24" fmla="*/ 12 w 29"/>
                <a:gd name="T25" fmla="*/ 18 h 36"/>
                <a:gd name="T26" fmla="*/ 6 w 29"/>
                <a:gd name="T27" fmla="*/ 12 h 36"/>
                <a:gd name="T28" fmla="*/ 0 w 29"/>
                <a:gd name="T29" fmla="*/ 6 h 36"/>
                <a:gd name="T30" fmla="*/ 0 w 29"/>
                <a:gd name="T31" fmla="*/ 6 h 36"/>
                <a:gd name="T32" fmla="*/ 0 w 2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9"/>
                <a:gd name="T52" fmla="*/ 0 h 36"/>
                <a:gd name="T53" fmla="*/ 29 w 2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9" h="36">
                  <a:moveTo>
                    <a:pt x="0" y="0"/>
                  </a:move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29" y="30"/>
                  </a:lnTo>
                  <a:lnTo>
                    <a:pt x="29" y="36"/>
                  </a:lnTo>
                  <a:lnTo>
                    <a:pt x="29" y="30"/>
                  </a:lnTo>
                  <a:lnTo>
                    <a:pt x="18" y="30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66" name="Freeform 141"/>
            <p:cNvSpPr>
              <a:spLocks/>
            </p:cNvSpPr>
            <p:nvPr/>
          </p:nvSpPr>
          <p:spPr bwMode="auto">
            <a:xfrm>
              <a:off x="4307" y="2097"/>
              <a:ext cx="156" cy="36"/>
            </a:xfrm>
            <a:custGeom>
              <a:avLst/>
              <a:gdLst>
                <a:gd name="T0" fmla="*/ 156 w 156"/>
                <a:gd name="T1" fmla="*/ 36 h 36"/>
                <a:gd name="T2" fmla="*/ 156 w 156"/>
                <a:gd name="T3" fmla="*/ 36 h 36"/>
                <a:gd name="T4" fmla="*/ 156 w 156"/>
                <a:gd name="T5" fmla="*/ 36 h 36"/>
                <a:gd name="T6" fmla="*/ 150 w 156"/>
                <a:gd name="T7" fmla="*/ 36 h 36"/>
                <a:gd name="T8" fmla="*/ 150 w 156"/>
                <a:gd name="T9" fmla="*/ 36 h 36"/>
                <a:gd name="T10" fmla="*/ 144 w 156"/>
                <a:gd name="T11" fmla="*/ 30 h 36"/>
                <a:gd name="T12" fmla="*/ 132 w 156"/>
                <a:gd name="T13" fmla="*/ 24 h 36"/>
                <a:gd name="T14" fmla="*/ 120 w 156"/>
                <a:gd name="T15" fmla="*/ 18 h 36"/>
                <a:gd name="T16" fmla="*/ 114 w 156"/>
                <a:gd name="T17" fmla="*/ 12 h 36"/>
                <a:gd name="T18" fmla="*/ 102 w 156"/>
                <a:gd name="T19" fmla="*/ 12 h 36"/>
                <a:gd name="T20" fmla="*/ 90 w 156"/>
                <a:gd name="T21" fmla="*/ 6 h 36"/>
                <a:gd name="T22" fmla="*/ 78 w 156"/>
                <a:gd name="T23" fmla="*/ 6 h 36"/>
                <a:gd name="T24" fmla="*/ 72 w 156"/>
                <a:gd name="T25" fmla="*/ 6 h 36"/>
                <a:gd name="T26" fmla="*/ 60 w 156"/>
                <a:gd name="T27" fmla="*/ 6 h 36"/>
                <a:gd name="T28" fmla="*/ 48 w 156"/>
                <a:gd name="T29" fmla="*/ 6 h 36"/>
                <a:gd name="T30" fmla="*/ 42 w 156"/>
                <a:gd name="T31" fmla="*/ 6 h 36"/>
                <a:gd name="T32" fmla="*/ 30 w 156"/>
                <a:gd name="T33" fmla="*/ 12 h 36"/>
                <a:gd name="T34" fmla="*/ 24 w 156"/>
                <a:gd name="T35" fmla="*/ 12 h 36"/>
                <a:gd name="T36" fmla="*/ 12 w 156"/>
                <a:gd name="T37" fmla="*/ 12 h 36"/>
                <a:gd name="T38" fmla="*/ 6 w 156"/>
                <a:gd name="T39" fmla="*/ 18 h 36"/>
                <a:gd name="T40" fmla="*/ 0 w 156"/>
                <a:gd name="T41" fmla="*/ 18 h 36"/>
                <a:gd name="T42" fmla="*/ 0 w 156"/>
                <a:gd name="T43" fmla="*/ 12 h 36"/>
                <a:gd name="T44" fmla="*/ 6 w 156"/>
                <a:gd name="T45" fmla="*/ 12 h 36"/>
                <a:gd name="T46" fmla="*/ 18 w 156"/>
                <a:gd name="T47" fmla="*/ 6 h 36"/>
                <a:gd name="T48" fmla="*/ 24 w 156"/>
                <a:gd name="T49" fmla="*/ 6 h 36"/>
                <a:gd name="T50" fmla="*/ 36 w 156"/>
                <a:gd name="T51" fmla="*/ 0 h 36"/>
                <a:gd name="T52" fmla="*/ 48 w 156"/>
                <a:gd name="T53" fmla="*/ 0 h 36"/>
                <a:gd name="T54" fmla="*/ 60 w 156"/>
                <a:gd name="T55" fmla="*/ 0 h 36"/>
                <a:gd name="T56" fmla="*/ 72 w 156"/>
                <a:gd name="T57" fmla="*/ 0 h 36"/>
                <a:gd name="T58" fmla="*/ 84 w 156"/>
                <a:gd name="T59" fmla="*/ 0 h 36"/>
                <a:gd name="T60" fmla="*/ 96 w 156"/>
                <a:gd name="T61" fmla="*/ 0 h 36"/>
                <a:gd name="T62" fmla="*/ 108 w 156"/>
                <a:gd name="T63" fmla="*/ 6 h 36"/>
                <a:gd name="T64" fmla="*/ 120 w 156"/>
                <a:gd name="T65" fmla="*/ 6 h 36"/>
                <a:gd name="T66" fmla="*/ 132 w 156"/>
                <a:gd name="T67" fmla="*/ 12 h 36"/>
                <a:gd name="T68" fmla="*/ 138 w 156"/>
                <a:gd name="T69" fmla="*/ 18 h 36"/>
                <a:gd name="T70" fmla="*/ 150 w 156"/>
                <a:gd name="T71" fmla="*/ 24 h 36"/>
                <a:gd name="T72" fmla="*/ 156 w 156"/>
                <a:gd name="T73" fmla="*/ 36 h 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6"/>
                <a:gd name="T112" fmla="*/ 0 h 36"/>
                <a:gd name="T113" fmla="*/ 156 w 156"/>
                <a:gd name="T114" fmla="*/ 36 h 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6" h="36">
                  <a:moveTo>
                    <a:pt x="156" y="36"/>
                  </a:moveTo>
                  <a:lnTo>
                    <a:pt x="156" y="36"/>
                  </a:lnTo>
                  <a:lnTo>
                    <a:pt x="150" y="36"/>
                  </a:lnTo>
                  <a:lnTo>
                    <a:pt x="144" y="30"/>
                  </a:lnTo>
                  <a:lnTo>
                    <a:pt x="132" y="24"/>
                  </a:lnTo>
                  <a:lnTo>
                    <a:pt x="120" y="18"/>
                  </a:lnTo>
                  <a:lnTo>
                    <a:pt x="114" y="12"/>
                  </a:lnTo>
                  <a:lnTo>
                    <a:pt x="102" y="12"/>
                  </a:lnTo>
                  <a:lnTo>
                    <a:pt x="90" y="6"/>
                  </a:lnTo>
                  <a:lnTo>
                    <a:pt x="78" y="6"/>
                  </a:lnTo>
                  <a:lnTo>
                    <a:pt x="72" y="6"/>
                  </a:lnTo>
                  <a:lnTo>
                    <a:pt x="60" y="6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6" y="0"/>
                  </a:lnTo>
                  <a:lnTo>
                    <a:pt x="48" y="0"/>
                  </a:lnTo>
                  <a:lnTo>
                    <a:pt x="60" y="0"/>
                  </a:lnTo>
                  <a:lnTo>
                    <a:pt x="72" y="0"/>
                  </a:lnTo>
                  <a:lnTo>
                    <a:pt x="84" y="0"/>
                  </a:lnTo>
                  <a:lnTo>
                    <a:pt x="96" y="0"/>
                  </a:lnTo>
                  <a:lnTo>
                    <a:pt x="108" y="6"/>
                  </a:lnTo>
                  <a:lnTo>
                    <a:pt x="120" y="6"/>
                  </a:lnTo>
                  <a:lnTo>
                    <a:pt x="132" y="12"/>
                  </a:lnTo>
                  <a:lnTo>
                    <a:pt x="138" y="18"/>
                  </a:lnTo>
                  <a:lnTo>
                    <a:pt x="150" y="24"/>
                  </a:lnTo>
                  <a:lnTo>
                    <a:pt x="156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67" name="Freeform 142"/>
            <p:cNvSpPr>
              <a:spLocks/>
            </p:cNvSpPr>
            <p:nvPr/>
          </p:nvSpPr>
          <p:spPr bwMode="auto">
            <a:xfrm>
              <a:off x="4307" y="2103"/>
              <a:ext cx="18" cy="36"/>
            </a:xfrm>
            <a:custGeom>
              <a:avLst/>
              <a:gdLst>
                <a:gd name="T0" fmla="*/ 18 w 18"/>
                <a:gd name="T1" fmla="*/ 0 h 36"/>
                <a:gd name="T2" fmla="*/ 18 w 18"/>
                <a:gd name="T3" fmla="*/ 6 h 36"/>
                <a:gd name="T4" fmla="*/ 12 w 18"/>
                <a:gd name="T5" fmla="*/ 12 h 36"/>
                <a:gd name="T6" fmla="*/ 12 w 18"/>
                <a:gd name="T7" fmla="*/ 18 h 36"/>
                <a:gd name="T8" fmla="*/ 6 w 18"/>
                <a:gd name="T9" fmla="*/ 18 h 36"/>
                <a:gd name="T10" fmla="*/ 6 w 18"/>
                <a:gd name="T11" fmla="*/ 24 h 36"/>
                <a:gd name="T12" fmla="*/ 0 w 18"/>
                <a:gd name="T13" fmla="*/ 30 h 36"/>
                <a:gd name="T14" fmla="*/ 0 w 18"/>
                <a:gd name="T15" fmla="*/ 36 h 36"/>
                <a:gd name="T16" fmla="*/ 0 w 18"/>
                <a:gd name="T17" fmla="*/ 36 h 36"/>
                <a:gd name="T18" fmla="*/ 6 w 18"/>
                <a:gd name="T19" fmla="*/ 36 h 36"/>
                <a:gd name="T20" fmla="*/ 6 w 18"/>
                <a:gd name="T21" fmla="*/ 30 h 36"/>
                <a:gd name="T22" fmla="*/ 6 w 18"/>
                <a:gd name="T23" fmla="*/ 30 h 36"/>
                <a:gd name="T24" fmla="*/ 12 w 18"/>
                <a:gd name="T25" fmla="*/ 24 h 36"/>
                <a:gd name="T26" fmla="*/ 12 w 18"/>
                <a:gd name="T27" fmla="*/ 18 h 36"/>
                <a:gd name="T28" fmla="*/ 12 w 18"/>
                <a:gd name="T29" fmla="*/ 12 h 36"/>
                <a:gd name="T30" fmla="*/ 18 w 18"/>
                <a:gd name="T31" fmla="*/ 6 h 36"/>
                <a:gd name="T32" fmla="*/ 18 w 18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6"/>
                <a:gd name="T53" fmla="*/ 18 w 18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6">
                  <a:moveTo>
                    <a:pt x="18" y="0"/>
                  </a:moveTo>
                  <a:lnTo>
                    <a:pt x="18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68" name="Freeform 143"/>
            <p:cNvSpPr>
              <a:spLocks/>
            </p:cNvSpPr>
            <p:nvPr/>
          </p:nvSpPr>
          <p:spPr bwMode="auto">
            <a:xfrm>
              <a:off x="4319" y="2103"/>
              <a:ext cx="24" cy="36"/>
            </a:xfrm>
            <a:custGeom>
              <a:avLst/>
              <a:gdLst>
                <a:gd name="T0" fmla="*/ 0 w 24"/>
                <a:gd name="T1" fmla="*/ 36 h 36"/>
                <a:gd name="T2" fmla="*/ 0 w 24"/>
                <a:gd name="T3" fmla="*/ 36 h 36"/>
                <a:gd name="T4" fmla="*/ 0 w 24"/>
                <a:gd name="T5" fmla="*/ 30 h 36"/>
                <a:gd name="T6" fmla="*/ 0 w 24"/>
                <a:gd name="T7" fmla="*/ 24 h 36"/>
                <a:gd name="T8" fmla="*/ 6 w 24"/>
                <a:gd name="T9" fmla="*/ 18 h 36"/>
                <a:gd name="T10" fmla="*/ 6 w 24"/>
                <a:gd name="T11" fmla="*/ 12 h 36"/>
                <a:gd name="T12" fmla="*/ 12 w 24"/>
                <a:gd name="T13" fmla="*/ 6 h 36"/>
                <a:gd name="T14" fmla="*/ 18 w 24"/>
                <a:gd name="T15" fmla="*/ 0 h 36"/>
                <a:gd name="T16" fmla="*/ 24 w 24"/>
                <a:gd name="T17" fmla="*/ 0 h 36"/>
                <a:gd name="T18" fmla="*/ 18 w 24"/>
                <a:gd name="T19" fmla="*/ 6 h 36"/>
                <a:gd name="T20" fmla="*/ 18 w 24"/>
                <a:gd name="T21" fmla="*/ 6 h 36"/>
                <a:gd name="T22" fmla="*/ 12 w 24"/>
                <a:gd name="T23" fmla="*/ 18 h 36"/>
                <a:gd name="T24" fmla="*/ 12 w 24"/>
                <a:gd name="T25" fmla="*/ 24 h 36"/>
                <a:gd name="T26" fmla="*/ 6 w 24"/>
                <a:gd name="T27" fmla="*/ 30 h 36"/>
                <a:gd name="T28" fmla="*/ 6 w 24"/>
                <a:gd name="T29" fmla="*/ 30 h 36"/>
                <a:gd name="T30" fmla="*/ 0 w 24"/>
                <a:gd name="T31" fmla="*/ 36 h 36"/>
                <a:gd name="T32" fmla="*/ 0 w 24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6"/>
                <a:gd name="T53" fmla="*/ 24 w 2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6">
                  <a:moveTo>
                    <a:pt x="0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12" y="18"/>
                  </a:lnTo>
                  <a:lnTo>
                    <a:pt x="12" y="24"/>
                  </a:lnTo>
                  <a:lnTo>
                    <a:pt x="6" y="3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69" name="Freeform 144"/>
            <p:cNvSpPr>
              <a:spLocks/>
            </p:cNvSpPr>
            <p:nvPr/>
          </p:nvSpPr>
          <p:spPr bwMode="auto">
            <a:xfrm>
              <a:off x="4343" y="2097"/>
              <a:ext cx="30" cy="48"/>
            </a:xfrm>
            <a:custGeom>
              <a:avLst/>
              <a:gdLst>
                <a:gd name="T0" fmla="*/ 0 w 30"/>
                <a:gd name="T1" fmla="*/ 48 h 48"/>
                <a:gd name="T2" fmla="*/ 0 w 30"/>
                <a:gd name="T3" fmla="*/ 48 h 48"/>
                <a:gd name="T4" fmla="*/ 0 w 30"/>
                <a:gd name="T5" fmla="*/ 42 h 48"/>
                <a:gd name="T6" fmla="*/ 6 w 30"/>
                <a:gd name="T7" fmla="*/ 36 h 48"/>
                <a:gd name="T8" fmla="*/ 6 w 30"/>
                <a:gd name="T9" fmla="*/ 24 h 48"/>
                <a:gd name="T10" fmla="*/ 12 w 30"/>
                <a:gd name="T11" fmla="*/ 18 h 48"/>
                <a:gd name="T12" fmla="*/ 18 w 30"/>
                <a:gd name="T13" fmla="*/ 12 h 48"/>
                <a:gd name="T14" fmla="*/ 24 w 30"/>
                <a:gd name="T15" fmla="*/ 6 h 48"/>
                <a:gd name="T16" fmla="*/ 30 w 30"/>
                <a:gd name="T17" fmla="*/ 0 h 48"/>
                <a:gd name="T18" fmla="*/ 24 w 30"/>
                <a:gd name="T19" fmla="*/ 6 h 48"/>
                <a:gd name="T20" fmla="*/ 24 w 30"/>
                <a:gd name="T21" fmla="*/ 12 h 48"/>
                <a:gd name="T22" fmla="*/ 18 w 30"/>
                <a:gd name="T23" fmla="*/ 18 h 48"/>
                <a:gd name="T24" fmla="*/ 12 w 30"/>
                <a:gd name="T25" fmla="*/ 30 h 48"/>
                <a:gd name="T26" fmla="*/ 12 w 30"/>
                <a:gd name="T27" fmla="*/ 36 h 48"/>
                <a:gd name="T28" fmla="*/ 6 w 30"/>
                <a:gd name="T29" fmla="*/ 42 h 48"/>
                <a:gd name="T30" fmla="*/ 0 w 30"/>
                <a:gd name="T31" fmla="*/ 48 h 48"/>
                <a:gd name="T32" fmla="*/ 0 w 30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48"/>
                <a:gd name="T53" fmla="*/ 30 w 30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48">
                  <a:moveTo>
                    <a:pt x="0" y="48"/>
                  </a:moveTo>
                  <a:lnTo>
                    <a:pt x="0" y="48"/>
                  </a:lnTo>
                  <a:lnTo>
                    <a:pt x="0" y="42"/>
                  </a:lnTo>
                  <a:lnTo>
                    <a:pt x="6" y="36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6" y="42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70" name="Freeform 145"/>
            <p:cNvSpPr>
              <a:spLocks/>
            </p:cNvSpPr>
            <p:nvPr/>
          </p:nvSpPr>
          <p:spPr bwMode="auto">
            <a:xfrm>
              <a:off x="4367" y="2103"/>
              <a:ext cx="36" cy="48"/>
            </a:xfrm>
            <a:custGeom>
              <a:avLst/>
              <a:gdLst>
                <a:gd name="T0" fmla="*/ 0 w 36"/>
                <a:gd name="T1" fmla="*/ 48 h 48"/>
                <a:gd name="T2" fmla="*/ 0 w 36"/>
                <a:gd name="T3" fmla="*/ 48 h 48"/>
                <a:gd name="T4" fmla="*/ 0 w 36"/>
                <a:gd name="T5" fmla="*/ 42 h 48"/>
                <a:gd name="T6" fmla="*/ 6 w 36"/>
                <a:gd name="T7" fmla="*/ 36 h 48"/>
                <a:gd name="T8" fmla="*/ 12 w 36"/>
                <a:gd name="T9" fmla="*/ 24 h 48"/>
                <a:gd name="T10" fmla="*/ 18 w 36"/>
                <a:gd name="T11" fmla="*/ 18 h 48"/>
                <a:gd name="T12" fmla="*/ 24 w 36"/>
                <a:gd name="T13" fmla="*/ 6 h 48"/>
                <a:gd name="T14" fmla="*/ 30 w 36"/>
                <a:gd name="T15" fmla="*/ 0 h 48"/>
                <a:gd name="T16" fmla="*/ 36 w 36"/>
                <a:gd name="T17" fmla="*/ 0 h 48"/>
                <a:gd name="T18" fmla="*/ 30 w 36"/>
                <a:gd name="T19" fmla="*/ 0 h 48"/>
                <a:gd name="T20" fmla="*/ 30 w 36"/>
                <a:gd name="T21" fmla="*/ 6 h 48"/>
                <a:gd name="T22" fmla="*/ 24 w 36"/>
                <a:gd name="T23" fmla="*/ 18 h 48"/>
                <a:gd name="T24" fmla="*/ 18 w 36"/>
                <a:gd name="T25" fmla="*/ 24 h 48"/>
                <a:gd name="T26" fmla="*/ 12 w 36"/>
                <a:gd name="T27" fmla="*/ 36 h 48"/>
                <a:gd name="T28" fmla="*/ 6 w 36"/>
                <a:gd name="T29" fmla="*/ 42 h 48"/>
                <a:gd name="T30" fmla="*/ 6 w 36"/>
                <a:gd name="T31" fmla="*/ 48 h 48"/>
                <a:gd name="T32" fmla="*/ 0 w 36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8"/>
                <a:gd name="T53" fmla="*/ 36 w 36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8">
                  <a:moveTo>
                    <a:pt x="0" y="48"/>
                  </a:moveTo>
                  <a:lnTo>
                    <a:pt x="0" y="48"/>
                  </a:lnTo>
                  <a:lnTo>
                    <a:pt x="0" y="42"/>
                  </a:lnTo>
                  <a:lnTo>
                    <a:pt x="6" y="36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18"/>
                  </a:lnTo>
                  <a:lnTo>
                    <a:pt x="18" y="24"/>
                  </a:lnTo>
                  <a:lnTo>
                    <a:pt x="12" y="36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71" name="Freeform 146"/>
            <p:cNvSpPr>
              <a:spLocks/>
            </p:cNvSpPr>
            <p:nvPr/>
          </p:nvSpPr>
          <p:spPr bwMode="auto">
            <a:xfrm>
              <a:off x="4385" y="2103"/>
              <a:ext cx="36" cy="48"/>
            </a:xfrm>
            <a:custGeom>
              <a:avLst/>
              <a:gdLst>
                <a:gd name="T0" fmla="*/ 0 w 36"/>
                <a:gd name="T1" fmla="*/ 48 h 48"/>
                <a:gd name="T2" fmla="*/ 0 w 36"/>
                <a:gd name="T3" fmla="*/ 42 h 48"/>
                <a:gd name="T4" fmla="*/ 0 w 36"/>
                <a:gd name="T5" fmla="*/ 36 h 48"/>
                <a:gd name="T6" fmla="*/ 6 w 36"/>
                <a:gd name="T7" fmla="*/ 30 h 48"/>
                <a:gd name="T8" fmla="*/ 12 w 36"/>
                <a:gd name="T9" fmla="*/ 24 h 48"/>
                <a:gd name="T10" fmla="*/ 18 w 36"/>
                <a:gd name="T11" fmla="*/ 18 h 48"/>
                <a:gd name="T12" fmla="*/ 24 w 36"/>
                <a:gd name="T13" fmla="*/ 12 h 48"/>
                <a:gd name="T14" fmla="*/ 30 w 36"/>
                <a:gd name="T15" fmla="*/ 6 h 48"/>
                <a:gd name="T16" fmla="*/ 36 w 36"/>
                <a:gd name="T17" fmla="*/ 0 h 48"/>
                <a:gd name="T18" fmla="*/ 30 w 36"/>
                <a:gd name="T19" fmla="*/ 6 h 48"/>
                <a:gd name="T20" fmla="*/ 30 w 36"/>
                <a:gd name="T21" fmla="*/ 12 h 48"/>
                <a:gd name="T22" fmla="*/ 24 w 36"/>
                <a:gd name="T23" fmla="*/ 18 h 48"/>
                <a:gd name="T24" fmla="*/ 18 w 36"/>
                <a:gd name="T25" fmla="*/ 30 h 48"/>
                <a:gd name="T26" fmla="*/ 12 w 36"/>
                <a:gd name="T27" fmla="*/ 36 h 48"/>
                <a:gd name="T28" fmla="*/ 6 w 36"/>
                <a:gd name="T29" fmla="*/ 42 h 48"/>
                <a:gd name="T30" fmla="*/ 0 w 36"/>
                <a:gd name="T31" fmla="*/ 48 h 48"/>
                <a:gd name="T32" fmla="*/ 0 w 36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8"/>
                <a:gd name="T53" fmla="*/ 36 w 36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8">
                  <a:moveTo>
                    <a:pt x="0" y="48"/>
                  </a:moveTo>
                  <a:lnTo>
                    <a:pt x="0" y="42"/>
                  </a:lnTo>
                  <a:lnTo>
                    <a:pt x="0" y="36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12"/>
                  </a:lnTo>
                  <a:lnTo>
                    <a:pt x="30" y="6"/>
                  </a:lnTo>
                  <a:lnTo>
                    <a:pt x="36" y="0"/>
                  </a:lnTo>
                  <a:lnTo>
                    <a:pt x="30" y="6"/>
                  </a:lnTo>
                  <a:lnTo>
                    <a:pt x="30" y="12"/>
                  </a:lnTo>
                  <a:lnTo>
                    <a:pt x="24" y="18"/>
                  </a:lnTo>
                  <a:lnTo>
                    <a:pt x="18" y="30"/>
                  </a:lnTo>
                  <a:lnTo>
                    <a:pt x="12" y="36"/>
                  </a:lnTo>
                  <a:lnTo>
                    <a:pt x="6" y="42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72" name="Freeform 147"/>
            <p:cNvSpPr>
              <a:spLocks/>
            </p:cNvSpPr>
            <p:nvPr/>
          </p:nvSpPr>
          <p:spPr bwMode="auto">
            <a:xfrm>
              <a:off x="4403" y="2109"/>
              <a:ext cx="30" cy="36"/>
            </a:xfrm>
            <a:custGeom>
              <a:avLst/>
              <a:gdLst>
                <a:gd name="T0" fmla="*/ 0 w 30"/>
                <a:gd name="T1" fmla="*/ 36 h 36"/>
                <a:gd name="T2" fmla="*/ 0 w 30"/>
                <a:gd name="T3" fmla="*/ 36 h 36"/>
                <a:gd name="T4" fmla="*/ 0 w 30"/>
                <a:gd name="T5" fmla="*/ 30 h 36"/>
                <a:gd name="T6" fmla="*/ 6 w 30"/>
                <a:gd name="T7" fmla="*/ 24 h 36"/>
                <a:gd name="T8" fmla="*/ 6 w 30"/>
                <a:gd name="T9" fmla="*/ 18 h 36"/>
                <a:gd name="T10" fmla="*/ 12 w 30"/>
                <a:gd name="T11" fmla="*/ 12 h 36"/>
                <a:gd name="T12" fmla="*/ 18 w 30"/>
                <a:gd name="T13" fmla="*/ 6 h 36"/>
                <a:gd name="T14" fmla="*/ 24 w 30"/>
                <a:gd name="T15" fmla="*/ 6 h 36"/>
                <a:gd name="T16" fmla="*/ 30 w 30"/>
                <a:gd name="T17" fmla="*/ 0 h 36"/>
                <a:gd name="T18" fmla="*/ 30 w 30"/>
                <a:gd name="T19" fmla="*/ 6 h 36"/>
                <a:gd name="T20" fmla="*/ 24 w 30"/>
                <a:gd name="T21" fmla="*/ 12 h 36"/>
                <a:gd name="T22" fmla="*/ 18 w 30"/>
                <a:gd name="T23" fmla="*/ 18 h 36"/>
                <a:gd name="T24" fmla="*/ 18 w 30"/>
                <a:gd name="T25" fmla="*/ 24 h 36"/>
                <a:gd name="T26" fmla="*/ 12 w 30"/>
                <a:gd name="T27" fmla="*/ 30 h 36"/>
                <a:gd name="T28" fmla="*/ 6 w 30"/>
                <a:gd name="T29" fmla="*/ 36 h 36"/>
                <a:gd name="T30" fmla="*/ 6 w 30"/>
                <a:gd name="T31" fmla="*/ 36 h 36"/>
                <a:gd name="T32" fmla="*/ 0 w 30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6"/>
                <a:gd name="T53" fmla="*/ 30 w 30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6">
                  <a:moveTo>
                    <a:pt x="0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12" y="30"/>
                  </a:lnTo>
                  <a:lnTo>
                    <a:pt x="6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73" name="Freeform 148"/>
            <p:cNvSpPr>
              <a:spLocks/>
            </p:cNvSpPr>
            <p:nvPr/>
          </p:nvSpPr>
          <p:spPr bwMode="auto">
            <a:xfrm>
              <a:off x="4421" y="2121"/>
              <a:ext cx="30" cy="24"/>
            </a:xfrm>
            <a:custGeom>
              <a:avLst/>
              <a:gdLst>
                <a:gd name="T0" fmla="*/ 0 w 30"/>
                <a:gd name="T1" fmla="*/ 24 h 24"/>
                <a:gd name="T2" fmla="*/ 0 w 30"/>
                <a:gd name="T3" fmla="*/ 24 h 24"/>
                <a:gd name="T4" fmla="*/ 6 w 30"/>
                <a:gd name="T5" fmla="*/ 18 h 24"/>
                <a:gd name="T6" fmla="*/ 6 w 30"/>
                <a:gd name="T7" fmla="*/ 18 h 24"/>
                <a:gd name="T8" fmla="*/ 12 w 30"/>
                <a:gd name="T9" fmla="*/ 12 h 24"/>
                <a:gd name="T10" fmla="*/ 18 w 30"/>
                <a:gd name="T11" fmla="*/ 6 h 24"/>
                <a:gd name="T12" fmla="*/ 18 w 30"/>
                <a:gd name="T13" fmla="*/ 0 h 24"/>
                <a:gd name="T14" fmla="*/ 24 w 30"/>
                <a:gd name="T15" fmla="*/ 0 h 24"/>
                <a:gd name="T16" fmla="*/ 30 w 30"/>
                <a:gd name="T17" fmla="*/ 0 h 24"/>
                <a:gd name="T18" fmla="*/ 24 w 30"/>
                <a:gd name="T19" fmla="*/ 0 h 24"/>
                <a:gd name="T20" fmla="*/ 24 w 30"/>
                <a:gd name="T21" fmla="*/ 6 h 24"/>
                <a:gd name="T22" fmla="*/ 18 w 30"/>
                <a:gd name="T23" fmla="*/ 12 h 24"/>
                <a:gd name="T24" fmla="*/ 12 w 30"/>
                <a:gd name="T25" fmla="*/ 12 h 24"/>
                <a:gd name="T26" fmla="*/ 12 w 30"/>
                <a:gd name="T27" fmla="*/ 18 h 24"/>
                <a:gd name="T28" fmla="*/ 6 w 30"/>
                <a:gd name="T29" fmla="*/ 24 h 24"/>
                <a:gd name="T30" fmla="*/ 6 w 30"/>
                <a:gd name="T31" fmla="*/ 24 h 24"/>
                <a:gd name="T32" fmla="*/ 0 w 30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24"/>
                <a:gd name="T53" fmla="*/ 30 w 30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24">
                  <a:moveTo>
                    <a:pt x="0" y="24"/>
                  </a:moveTo>
                  <a:lnTo>
                    <a:pt x="0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74" name="Freeform 149"/>
            <p:cNvSpPr>
              <a:spLocks/>
            </p:cNvSpPr>
            <p:nvPr/>
          </p:nvSpPr>
          <p:spPr bwMode="auto">
            <a:xfrm>
              <a:off x="4439" y="2127"/>
              <a:ext cx="18" cy="18"/>
            </a:xfrm>
            <a:custGeom>
              <a:avLst/>
              <a:gdLst>
                <a:gd name="T0" fmla="*/ 0 w 18"/>
                <a:gd name="T1" fmla="*/ 18 h 18"/>
                <a:gd name="T2" fmla="*/ 0 w 18"/>
                <a:gd name="T3" fmla="*/ 12 h 18"/>
                <a:gd name="T4" fmla="*/ 0 w 18"/>
                <a:gd name="T5" fmla="*/ 12 h 18"/>
                <a:gd name="T6" fmla="*/ 6 w 18"/>
                <a:gd name="T7" fmla="*/ 6 h 18"/>
                <a:gd name="T8" fmla="*/ 6 w 18"/>
                <a:gd name="T9" fmla="*/ 6 h 18"/>
                <a:gd name="T10" fmla="*/ 12 w 18"/>
                <a:gd name="T11" fmla="*/ 0 h 18"/>
                <a:gd name="T12" fmla="*/ 12 w 18"/>
                <a:gd name="T13" fmla="*/ 0 h 18"/>
                <a:gd name="T14" fmla="*/ 18 w 18"/>
                <a:gd name="T15" fmla="*/ 0 h 18"/>
                <a:gd name="T16" fmla="*/ 18 w 18"/>
                <a:gd name="T17" fmla="*/ 0 h 18"/>
                <a:gd name="T18" fmla="*/ 18 w 18"/>
                <a:gd name="T19" fmla="*/ 0 h 18"/>
                <a:gd name="T20" fmla="*/ 12 w 18"/>
                <a:gd name="T21" fmla="*/ 6 h 18"/>
                <a:gd name="T22" fmla="*/ 12 w 18"/>
                <a:gd name="T23" fmla="*/ 6 h 18"/>
                <a:gd name="T24" fmla="*/ 6 w 18"/>
                <a:gd name="T25" fmla="*/ 12 h 18"/>
                <a:gd name="T26" fmla="*/ 6 w 18"/>
                <a:gd name="T27" fmla="*/ 12 h 18"/>
                <a:gd name="T28" fmla="*/ 6 w 18"/>
                <a:gd name="T29" fmla="*/ 18 h 18"/>
                <a:gd name="T30" fmla="*/ 0 w 18"/>
                <a:gd name="T31" fmla="*/ 18 h 18"/>
                <a:gd name="T32" fmla="*/ 0 w 18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8"/>
                <a:gd name="T53" fmla="*/ 18 w 18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8">
                  <a:moveTo>
                    <a:pt x="0" y="18"/>
                  </a:moveTo>
                  <a:lnTo>
                    <a:pt x="0" y="12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75" name="Freeform 150"/>
            <p:cNvSpPr>
              <a:spLocks/>
            </p:cNvSpPr>
            <p:nvPr/>
          </p:nvSpPr>
          <p:spPr bwMode="auto">
            <a:xfrm>
              <a:off x="4295" y="2109"/>
              <a:ext cx="18" cy="24"/>
            </a:xfrm>
            <a:custGeom>
              <a:avLst/>
              <a:gdLst>
                <a:gd name="T0" fmla="*/ 18 w 18"/>
                <a:gd name="T1" fmla="*/ 0 h 24"/>
                <a:gd name="T2" fmla="*/ 18 w 18"/>
                <a:gd name="T3" fmla="*/ 6 h 24"/>
                <a:gd name="T4" fmla="*/ 18 w 18"/>
                <a:gd name="T5" fmla="*/ 6 h 24"/>
                <a:gd name="T6" fmla="*/ 12 w 18"/>
                <a:gd name="T7" fmla="*/ 12 h 24"/>
                <a:gd name="T8" fmla="*/ 12 w 18"/>
                <a:gd name="T9" fmla="*/ 18 h 24"/>
                <a:gd name="T10" fmla="*/ 12 w 18"/>
                <a:gd name="T11" fmla="*/ 18 h 24"/>
                <a:gd name="T12" fmla="*/ 6 w 18"/>
                <a:gd name="T13" fmla="*/ 24 h 24"/>
                <a:gd name="T14" fmla="*/ 6 w 18"/>
                <a:gd name="T15" fmla="*/ 24 h 24"/>
                <a:gd name="T16" fmla="*/ 0 w 18"/>
                <a:gd name="T17" fmla="*/ 24 h 24"/>
                <a:gd name="T18" fmla="*/ 0 w 18"/>
                <a:gd name="T19" fmla="*/ 24 h 24"/>
                <a:gd name="T20" fmla="*/ 0 w 18"/>
                <a:gd name="T21" fmla="*/ 18 h 24"/>
                <a:gd name="T22" fmla="*/ 6 w 18"/>
                <a:gd name="T23" fmla="*/ 18 h 24"/>
                <a:gd name="T24" fmla="*/ 6 w 18"/>
                <a:gd name="T25" fmla="*/ 12 h 24"/>
                <a:gd name="T26" fmla="*/ 12 w 18"/>
                <a:gd name="T27" fmla="*/ 12 h 24"/>
                <a:gd name="T28" fmla="*/ 18 w 18"/>
                <a:gd name="T29" fmla="*/ 6 h 24"/>
                <a:gd name="T30" fmla="*/ 18 w 18"/>
                <a:gd name="T31" fmla="*/ 6 h 24"/>
                <a:gd name="T32" fmla="*/ 18 w 18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24"/>
                <a:gd name="T53" fmla="*/ 18 w 18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24">
                  <a:moveTo>
                    <a:pt x="18" y="0"/>
                  </a:moveTo>
                  <a:lnTo>
                    <a:pt x="18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76" name="Freeform 151"/>
            <p:cNvSpPr>
              <a:spLocks/>
            </p:cNvSpPr>
            <p:nvPr/>
          </p:nvSpPr>
          <p:spPr bwMode="auto">
            <a:xfrm>
              <a:off x="4295" y="2097"/>
              <a:ext cx="24" cy="12"/>
            </a:xfrm>
            <a:custGeom>
              <a:avLst/>
              <a:gdLst>
                <a:gd name="T0" fmla="*/ 24 w 24"/>
                <a:gd name="T1" fmla="*/ 12 h 12"/>
                <a:gd name="T2" fmla="*/ 18 w 24"/>
                <a:gd name="T3" fmla="*/ 12 h 12"/>
                <a:gd name="T4" fmla="*/ 18 w 24"/>
                <a:gd name="T5" fmla="*/ 12 h 12"/>
                <a:gd name="T6" fmla="*/ 12 w 24"/>
                <a:gd name="T7" fmla="*/ 6 h 12"/>
                <a:gd name="T8" fmla="*/ 12 w 24"/>
                <a:gd name="T9" fmla="*/ 6 h 12"/>
                <a:gd name="T10" fmla="*/ 6 w 24"/>
                <a:gd name="T11" fmla="*/ 6 h 12"/>
                <a:gd name="T12" fmla="*/ 0 w 24"/>
                <a:gd name="T13" fmla="*/ 0 h 12"/>
                <a:gd name="T14" fmla="*/ 0 w 24"/>
                <a:gd name="T15" fmla="*/ 0 h 12"/>
                <a:gd name="T16" fmla="*/ 0 w 24"/>
                <a:gd name="T17" fmla="*/ 6 h 12"/>
                <a:gd name="T18" fmla="*/ 0 w 24"/>
                <a:gd name="T19" fmla="*/ 6 h 12"/>
                <a:gd name="T20" fmla="*/ 0 w 24"/>
                <a:gd name="T21" fmla="*/ 6 h 12"/>
                <a:gd name="T22" fmla="*/ 0 w 24"/>
                <a:gd name="T23" fmla="*/ 6 h 12"/>
                <a:gd name="T24" fmla="*/ 6 w 24"/>
                <a:gd name="T25" fmla="*/ 12 h 12"/>
                <a:gd name="T26" fmla="*/ 12 w 24"/>
                <a:gd name="T27" fmla="*/ 12 h 12"/>
                <a:gd name="T28" fmla="*/ 12 w 24"/>
                <a:gd name="T29" fmla="*/ 12 h 12"/>
                <a:gd name="T30" fmla="*/ 18 w 24"/>
                <a:gd name="T31" fmla="*/ 12 h 12"/>
                <a:gd name="T32" fmla="*/ 24 w 24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2"/>
                <a:gd name="T53" fmla="*/ 24 w 2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2">
                  <a:moveTo>
                    <a:pt x="24" y="12"/>
                  </a:move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77" name="Freeform 152"/>
            <p:cNvSpPr>
              <a:spLocks/>
            </p:cNvSpPr>
            <p:nvPr/>
          </p:nvSpPr>
          <p:spPr bwMode="auto">
            <a:xfrm>
              <a:off x="4283" y="2115"/>
              <a:ext cx="30" cy="6"/>
            </a:xfrm>
            <a:custGeom>
              <a:avLst/>
              <a:gdLst>
                <a:gd name="T0" fmla="*/ 30 w 30"/>
                <a:gd name="T1" fmla="*/ 0 h 6"/>
                <a:gd name="T2" fmla="*/ 24 w 30"/>
                <a:gd name="T3" fmla="*/ 0 h 6"/>
                <a:gd name="T4" fmla="*/ 24 w 30"/>
                <a:gd name="T5" fmla="*/ 0 h 6"/>
                <a:gd name="T6" fmla="*/ 18 w 30"/>
                <a:gd name="T7" fmla="*/ 0 h 6"/>
                <a:gd name="T8" fmla="*/ 12 w 30"/>
                <a:gd name="T9" fmla="*/ 0 h 6"/>
                <a:gd name="T10" fmla="*/ 12 w 30"/>
                <a:gd name="T11" fmla="*/ 0 h 6"/>
                <a:gd name="T12" fmla="*/ 6 w 30"/>
                <a:gd name="T13" fmla="*/ 0 h 6"/>
                <a:gd name="T14" fmla="*/ 6 w 30"/>
                <a:gd name="T15" fmla="*/ 0 h 6"/>
                <a:gd name="T16" fmla="*/ 0 w 30"/>
                <a:gd name="T17" fmla="*/ 0 h 6"/>
                <a:gd name="T18" fmla="*/ 6 w 30"/>
                <a:gd name="T19" fmla="*/ 6 h 6"/>
                <a:gd name="T20" fmla="*/ 6 w 30"/>
                <a:gd name="T21" fmla="*/ 6 h 6"/>
                <a:gd name="T22" fmla="*/ 6 w 30"/>
                <a:gd name="T23" fmla="*/ 6 h 6"/>
                <a:gd name="T24" fmla="*/ 12 w 30"/>
                <a:gd name="T25" fmla="*/ 0 h 6"/>
                <a:gd name="T26" fmla="*/ 18 w 30"/>
                <a:gd name="T27" fmla="*/ 0 h 6"/>
                <a:gd name="T28" fmla="*/ 24 w 30"/>
                <a:gd name="T29" fmla="*/ 0 h 6"/>
                <a:gd name="T30" fmla="*/ 24 w 30"/>
                <a:gd name="T31" fmla="*/ 0 h 6"/>
                <a:gd name="T32" fmla="*/ 30 w 3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30" y="0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78" name="Freeform 153"/>
            <p:cNvSpPr>
              <a:spLocks/>
            </p:cNvSpPr>
            <p:nvPr/>
          </p:nvSpPr>
          <p:spPr bwMode="auto">
            <a:xfrm>
              <a:off x="4301" y="2085"/>
              <a:ext cx="24" cy="24"/>
            </a:xfrm>
            <a:custGeom>
              <a:avLst/>
              <a:gdLst>
                <a:gd name="T0" fmla="*/ 24 w 24"/>
                <a:gd name="T1" fmla="*/ 24 h 24"/>
                <a:gd name="T2" fmla="*/ 18 w 24"/>
                <a:gd name="T3" fmla="*/ 18 h 24"/>
                <a:gd name="T4" fmla="*/ 18 w 24"/>
                <a:gd name="T5" fmla="*/ 18 h 24"/>
                <a:gd name="T6" fmla="*/ 12 w 24"/>
                <a:gd name="T7" fmla="*/ 12 h 24"/>
                <a:gd name="T8" fmla="*/ 6 w 24"/>
                <a:gd name="T9" fmla="*/ 12 h 24"/>
                <a:gd name="T10" fmla="*/ 6 w 24"/>
                <a:gd name="T11" fmla="*/ 6 h 24"/>
                <a:gd name="T12" fmla="*/ 0 w 24"/>
                <a:gd name="T13" fmla="*/ 6 h 24"/>
                <a:gd name="T14" fmla="*/ 0 w 24"/>
                <a:gd name="T15" fmla="*/ 6 h 24"/>
                <a:gd name="T16" fmla="*/ 0 w 24"/>
                <a:gd name="T17" fmla="*/ 0 h 24"/>
                <a:gd name="T18" fmla="*/ 0 w 24"/>
                <a:gd name="T19" fmla="*/ 0 h 24"/>
                <a:gd name="T20" fmla="*/ 6 w 24"/>
                <a:gd name="T21" fmla="*/ 6 h 24"/>
                <a:gd name="T22" fmla="*/ 6 w 24"/>
                <a:gd name="T23" fmla="*/ 6 h 24"/>
                <a:gd name="T24" fmla="*/ 12 w 24"/>
                <a:gd name="T25" fmla="*/ 6 h 24"/>
                <a:gd name="T26" fmla="*/ 18 w 24"/>
                <a:gd name="T27" fmla="*/ 12 h 24"/>
                <a:gd name="T28" fmla="*/ 18 w 24"/>
                <a:gd name="T29" fmla="*/ 18 h 24"/>
                <a:gd name="T30" fmla="*/ 24 w 24"/>
                <a:gd name="T31" fmla="*/ 18 h 24"/>
                <a:gd name="T32" fmla="*/ 24 w 24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24" y="24"/>
                  </a:moveTo>
                  <a:lnTo>
                    <a:pt x="18" y="18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79" name="Freeform 154"/>
            <p:cNvSpPr>
              <a:spLocks/>
            </p:cNvSpPr>
            <p:nvPr/>
          </p:nvSpPr>
          <p:spPr bwMode="auto">
            <a:xfrm>
              <a:off x="4445" y="2091"/>
              <a:ext cx="6" cy="30"/>
            </a:xfrm>
            <a:custGeom>
              <a:avLst/>
              <a:gdLst>
                <a:gd name="T0" fmla="*/ 0 w 6"/>
                <a:gd name="T1" fmla="*/ 30 h 30"/>
                <a:gd name="T2" fmla="*/ 0 w 6"/>
                <a:gd name="T3" fmla="*/ 24 h 30"/>
                <a:gd name="T4" fmla="*/ 0 w 6"/>
                <a:gd name="T5" fmla="*/ 12 h 30"/>
                <a:gd name="T6" fmla="*/ 0 w 6"/>
                <a:gd name="T7" fmla="*/ 0 h 30"/>
                <a:gd name="T8" fmla="*/ 6 w 6"/>
                <a:gd name="T9" fmla="*/ 0 h 30"/>
                <a:gd name="T10" fmla="*/ 6 w 6"/>
                <a:gd name="T11" fmla="*/ 0 h 30"/>
                <a:gd name="T12" fmla="*/ 6 w 6"/>
                <a:gd name="T13" fmla="*/ 12 h 30"/>
                <a:gd name="T14" fmla="*/ 6 w 6"/>
                <a:gd name="T15" fmla="*/ 24 h 30"/>
                <a:gd name="T16" fmla="*/ 0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0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6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80" name="Freeform 155"/>
            <p:cNvSpPr>
              <a:spLocks/>
            </p:cNvSpPr>
            <p:nvPr/>
          </p:nvSpPr>
          <p:spPr bwMode="auto">
            <a:xfrm>
              <a:off x="4457" y="2097"/>
              <a:ext cx="12" cy="30"/>
            </a:xfrm>
            <a:custGeom>
              <a:avLst/>
              <a:gdLst>
                <a:gd name="T0" fmla="*/ 0 w 12"/>
                <a:gd name="T1" fmla="*/ 30 h 30"/>
                <a:gd name="T2" fmla="*/ 0 w 12"/>
                <a:gd name="T3" fmla="*/ 24 h 30"/>
                <a:gd name="T4" fmla="*/ 0 w 12"/>
                <a:gd name="T5" fmla="*/ 12 h 30"/>
                <a:gd name="T6" fmla="*/ 6 w 12"/>
                <a:gd name="T7" fmla="*/ 0 h 30"/>
                <a:gd name="T8" fmla="*/ 6 w 12"/>
                <a:gd name="T9" fmla="*/ 0 h 30"/>
                <a:gd name="T10" fmla="*/ 12 w 12"/>
                <a:gd name="T11" fmla="*/ 0 h 30"/>
                <a:gd name="T12" fmla="*/ 6 w 12"/>
                <a:gd name="T13" fmla="*/ 12 h 30"/>
                <a:gd name="T14" fmla="*/ 0 w 12"/>
                <a:gd name="T15" fmla="*/ 24 h 30"/>
                <a:gd name="T16" fmla="*/ 0 w 12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0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0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81" name="Freeform 156"/>
            <p:cNvSpPr>
              <a:spLocks/>
            </p:cNvSpPr>
            <p:nvPr/>
          </p:nvSpPr>
          <p:spPr bwMode="auto">
            <a:xfrm>
              <a:off x="4427" y="2079"/>
              <a:ext cx="6" cy="30"/>
            </a:xfrm>
            <a:custGeom>
              <a:avLst/>
              <a:gdLst>
                <a:gd name="T0" fmla="*/ 6 w 6"/>
                <a:gd name="T1" fmla="*/ 30 h 30"/>
                <a:gd name="T2" fmla="*/ 6 w 6"/>
                <a:gd name="T3" fmla="*/ 30 h 30"/>
                <a:gd name="T4" fmla="*/ 0 w 6"/>
                <a:gd name="T5" fmla="*/ 18 h 30"/>
                <a:gd name="T6" fmla="*/ 0 w 6"/>
                <a:gd name="T7" fmla="*/ 6 h 30"/>
                <a:gd name="T8" fmla="*/ 6 w 6"/>
                <a:gd name="T9" fmla="*/ 0 h 30"/>
                <a:gd name="T10" fmla="*/ 6 w 6"/>
                <a:gd name="T11" fmla="*/ 6 h 30"/>
                <a:gd name="T12" fmla="*/ 6 w 6"/>
                <a:gd name="T13" fmla="*/ 12 h 30"/>
                <a:gd name="T14" fmla="*/ 6 w 6"/>
                <a:gd name="T15" fmla="*/ 24 h 30"/>
                <a:gd name="T16" fmla="*/ 6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6" y="30"/>
                  </a:moveTo>
                  <a:lnTo>
                    <a:pt x="6" y="30"/>
                  </a:lnTo>
                  <a:lnTo>
                    <a:pt x="0" y="18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6" y="24"/>
                  </a:lnTo>
                  <a:lnTo>
                    <a:pt x="6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82" name="Freeform 157"/>
            <p:cNvSpPr>
              <a:spLocks/>
            </p:cNvSpPr>
            <p:nvPr/>
          </p:nvSpPr>
          <p:spPr bwMode="auto">
            <a:xfrm>
              <a:off x="4409" y="2073"/>
              <a:ext cx="12" cy="36"/>
            </a:xfrm>
            <a:custGeom>
              <a:avLst/>
              <a:gdLst>
                <a:gd name="T0" fmla="*/ 12 w 12"/>
                <a:gd name="T1" fmla="*/ 36 h 36"/>
                <a:gd name="T2" fmla="*/ 6 w 12"/>
                <a:gd name="T3" fmla="*/ 24 h 36"/>
                <a:gd name="T4" fmla="*/ 0 w 12"/>
                <a:gd name="T5" fmla="*/ 12 h 36"/>
                <a:gd name="T6" fmla="*/ 0 w 12"/>
                <a:gd name="T7" fmla="*/ 6 h 36"/>
                <a:gd name="T8" fmla="*/ 0 w 12"/>
                <a:gd name="T9" fmla="*/ 0 h 36"/>
                <a:gd name="T10" fmla="*/ 6 w 12"/>
                <a:gd name="T11" fmla="*/ 0 h 36"/>
                <a:gd name="T12" fmla="*/ 12 w 12"/>
                <a:gd name="T13" fmla="*/ 12 h 36"/>
                <a:gd name="T14" fmla="*/ 12 w 12"/>
                <a:gd name="T15" fmla="*/ 24 h 36"/>
                <a:gd name="T16" fmla="*/ 12 w 12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6"/>
                <a:gd name="T29" fmla="*/ 12 w 1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6">
                  <a:moveTo>
                    <a:pt x="12" y="36"/>
                  </a:moveTo>
                  <a:lnTo>
                    <a:pt x="6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12"/>
                  </a:lnTo>
                  <a:lnTo>
                    <a:pt x="12" y="24"/>
                  </a:lnTo>
                  <a:lnTo>
                    <a:pt x="12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83" name="Freeform 158"/>
            <p:cNvSpPr>
              <a:spLocks/>
            </p:cNvSpPr>
            <p:nvPr/>
          </p:nvSpPr>
          <p:spPr bwMode="auto">
            <a:xfrm>
              <a:off x="4391" y="2061"/>
              <a:ext cx="12" cy="42"/>
            </a:xfrm>
            <a:custGeom>
              <a:avLst/>
              <a:gdLst>
                <a:gd name="T0" fmla="*/ 12 w 12"/>
                <a:gd name="T1" fmla="*/ 42 h 42"/>
                <a:gd name="T2" fmla="*/ 12 w 12"/>
                <a:gd name="T3" fmla="*/ 36 h 42"/>
                <a:gd name="T4" fmla="*/ 6 w 12"/>
                <a:gd name="T5" fmla="*/ 30 h 42"/>
                <a:gd name="T6" fmla="*/ 6 w 12"/>
                <a:gd name="T7" fmla="*/ 24 h 42"/>
                <a:gd name="T8" fmla="*/ 0 w 12"/>
                <a:gd name="T9" fmla="*/ 18 h 42"/>
                <a:gd name="T10" fmla="*/ 0 w 12"/>
                <a:gd name="T11" fmla="*/ 12 h 42"/>
                <a:gd name="T12" fmla="*/ 0 w 12"/>
                <a:gd name="T13" fmla="*/ 6 h 42"/>
                <a:gd name="T14" fmla="*/ 0 w 12"/>
                <a:gd name="T15" fmla="*/ 0 h 42"/>
                <a:gd name="T16" fmla="*/ 0 w 12"/>
                <a:gd name="T17" fmla="*/ 0 h 42"/>
                <a:gd name="T18" fmla="*/ 6 w 12"/>
                <a:gd name="T19" fmla="*/ 6 h 42"/>
                <a:gd name="T20" fmla="*/ 12 w 12"/>
                <a:gd name="T21" fmla="*/ 18 h 42"/>
                <a:gd name="T22" fmla="*/ 12 w 12"/>
                <a:gd name="T23" fmla="*/ 30 h 42"/>
                <a:gd name="T24" fmla="*/ 12 w 12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42"/>
                <a:gd name="T41" fmla="*/ 12 w 12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42">
                  <a:moveTo>
                    <a:pt x="12" y="42"/>
                  </a:moveTo>
                  <a:lnTo>
                    <a:pt x="12" y="36"/>
                  </a:lnTo>
                  <a:lnTo>
                    <a:pt x="6" y="30"/>
                  </a:lnTo>
                  <a:lnTo>
                    <a:pt x="6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8"/>
                  </a:lnTo>
                  <a:lnTo>
                    <a:pt x="12" y="30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84" name="Freeform 159"/>
            <p:cNvSpPr>
              <a:spLocks/>
            </p:cNvSpPr>
            <p:nvPr/>
          </p:nvSpPr>
          <p:spPr bwMode="auto">
            <a:xfrm>
              <a:off x="4349" y="2061"/>
              <a:ext cx="24" cy="42"/>
            </a:xfrm>
            <a:custGeom>
              <a:avLst/>
              <a:gdLst>
                <a:gd name="T0" fmla="*/ 24 w 24"/>
                <a:gd name="T1" fmla="*/ 42 h 42"/>
                <a:gd name="T2" fmla="*/ 18 w 24"/>
                <a:gd name="T3" fmla="*/ 36 h 42"/>
                <a:gd name="T4" fmla="*/ 18 w 24"/>
                <a:gd name="T5" fmla="*/ 30 h 42"/>
                <a:gd name="T6" fmla="*/ 12 w 24"/>
                <a:gd name="T7" fmla="*/ 24 h 42"/>
                <a:gd name="T8" fmla="*/ 6 w 24"/>
                <a:gd name="T9" fmla="*/ 18 h 42"/>
                <a:gd name="T10" fmla="*/ 6 w 24"/>
                <a:gd name="T11" fmla="*/ 12 h 42"/>
                <a:gd name="T12" fmla="*/ 0 w 24"/>
                <a:gd name="T13" fmla="*/ 6 h 42"/>
                <a:gd name="T14" fmla="*/ 0 w 24"/>
                <a:gd name="T15" fmla="*/ 0 h 42"/>
                <a:gd name="T16" fmla="*/ 0 w 24"/>
                <a:gd name="T17" fmla="*/ 0 h 42"/>
                <a:gd name="T18" fmla="*/ 6 w 24"/>
                <a:gd name="T19" fmla="*/ 0 h 42"/>
                <a:gd name="T20" fmla="*/ 6 w 24"/>
                <a:gd name="T21" fmla="*/ 6 h 42"/>
                <a:gd name="T22" fmla="*/ 12 w 24"/>
                <a:gd name="T23" fmla="*/ 12 h 42"/>
                <a:gd name="T24" fmla="*/ 12 w 24"/>
                <a:gd name="T25" fmla="*/ 18 h 42"/>
                <a:gd name="T26" fmla="*/ 18 w 24"/>
                <a:gd name="T27" fmla="*/ 24 h 42"/>
                <a:gd name="T28" fmla="*/ 18 w 24"/>
                <a:gd name="T29" fmla="*/ 30 h 42"/>
                <a:gd name="T30" fmla="*/ 24 w 24"/>
                <a:gd name="T31" fmla="*/ 36 h 42"/>
                <a:gd name="T32" fmla="*/ 24 w 24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2"/>
                <a:gd name="T53" fmla="*/ 24 w 24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2">
                  <a:moveTo>
                    <a:pt x="24" y="42"/>
                  </a:moveTo>
                  <a:lnTo>
                    <a:pt x="18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8" y="24"/>
                  </a:lnTo>
                  <a:lnTo>
                    <a:pt x="18" y="30"/>
                  </a:lnTo>
                  <a:lnTo>
                    <a:pt x="24" y="36"/>
                  </a:lnTo>
                  <a:lnTo>
                    <a:pt x="24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85" name="Freeform 160"/>
            <p:cNvSpPr>
              <a:spLocks/>
            </p:cNvSpPr>
            <p:nvPr/>
          </p:nvSpPr>
          <p:spPr bwMode="auto">
            <a:xfrm>
              <a:off x="4313" y="2067"/>
              <a:ext cx="24" cy="36"/>
            </a:xfrm>
            <a:custGeom>
              <a:avLst/>
              <a:gdLst>
                <a:gd name="T0" fmla="*/ 24 w 24"/>
                <a:gd name="T1" fmla="*/ 36 h 36"/>
                <a:gd name="T2" fmla="*/ 24 w 24"/>
                <a:gd name="T3" fmla="*/ 36 h 36"/>
                <a:gd name="T4" fmla="*/ 18 w 24"/>
                <a:gd name="T5" fmla="*/ 30 h 36"/>
                <a:gd name="T6" fmla="*/ 12 w 24"/>
                <a:gd name="T7" fmla="*/ 24 h 36"/>
                <a:gd name="T8" fmla="*/ 6 w 24"/>
                <a:gd name="T9" fmla="*/ 18 h 36"/>
                <a:gd name="T10" fmla="*/ 6 w 24"/>
                <a:gd name="T11" fmla="*/ 12 h 36"/>
                <a:gd name="T12" fmla="*/ 0 w 24"/>
                <a:gd name="T13" fmla="*/ 6 h 36"/>
                <a:gd name="T14" fmla="*/ 0 w 24"/>
                <a:gd name="T15" fmla="*/ 0 h 36"/>
                <a:gd name="T16" fmla="*/ 0 w 24"/>
                <a:gd name="T17" fmla="*/ 0 h 36"/>
                <a:gd name="T18" fmla="*/ 6 w 24"/>
                <a:gd name="T19" fmla="*/ 0 h 36"/>
                <a:gd name="T20" fmla="*/ 6 w 24"/>
                <a:gd name="T21" fmla="*/ 6 h 36"/>
                <a:gd name="T22" fmla="*/ 12 w 24"/>
                <a:gd name="T23" fmla="*/ 12 h 36"/>
                <a:gd name="T24" fmla="*/ 12 w 24"/>
                <a:gd name="T25" fmla="*/ 18 h 36"/>
                <a:gd name="T26" fmla="*/ 18 w 24"/>
                <a:gd name="T27" fmla="*/ 24 h 36"/>
                <a:gd name="T28" fmla="*/ 24 w 24"/>
                <a:gd name="T29" fmla="*/ 30 h 36"/>
                <a:gd name="T30" fmla="*/ 24 w 24"/>
                <a:gd name="T31" fmla="*/ 36 h 36"/>
                <a:gd name="T32" fmla="*/ 24 w 24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6"/>
                <a:gd name="T53" fmla="*/ 24 w 2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6">
                  <a:moveTo>
                    <a:pt x="24" y="36"/>
                  </a:moveTo>
                  <a:lnTo>
                    <a:pt x="24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24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86" name="Freeform 161"/>
            <p:cNvSpPr>
              <a:spLocks/>
            </p:cNvSpPr>
            <p:nvPr/>
          </p:nvSpPr>
          <p:spPr bwMode="auto">
            <a:xfrm>
              <a:off x="4367" y="2067"/>
              <a:ext cx="24" cy="36"/>
            </a:xfrm>
            <a:custGeom>
              <a:avLst/>
              <a:gdLst>
                <a:gd name="T0" fmla="*/ 24 w 24"/>
                <a:gd name="T1" fmla="*/ 36 h 36"/>
                <a:gd name="T2" fmla="*/ 18 w 24"/>
                <a:gd name="T3" fmla="*/ 30 h 36"/>
                <a:gd name="T4" fmla="*/ 12 w 24"/>
                <a:gd name="T5" fmla="*/ 24 h 36"/>
                <a:gd name="T6" fmla="*/ 12 w 24"/>
                <a:gd name="T7" fmla="*/ 18 h 36"/>
                <a:gd name="T8" fmla="*/ 6 w 24"/>
                <a:gd name="T9" fmla="*/ 12 h 36"/>
                <a:gd name="T10" fmla="*/ 0 w 24"/>
                <a:gd name="T11" fmla="*/ 6 h 36"/>
                <a:gd name="T12" fmla="*/ 0 w 24"/>
                <a:gd name="T13" fmla="*/ 0 h 36"/>
                <a:gd name="T14" fmla="*/ 0 w 24"/>
                <a:gd name="T15" fmla="*/ 0 h 36"/>
                <a:gd name="T16" fmla="*/ 0 w 24"/>
                <a:gd name="T17" fmla="*/ 0 h 36"/>
                <a:gd name="T18" fmla="*/ 6 w 24"/>
                <a:gd name="T19" fmla="*/ 0 h 36"/>
                <a:gd name="T20" fmla="*/ 6 w 24"/>
                <a:gd name="T21" fmla="*/ 0 h 36"/>
                <a:gd name="T22" fmla="*/ 12 w 24"/>
                <a:gd name="T23" fmla="*/ 6 h 36"/>
                <a:gd name="T24" fmla="*/ 12 w 24"/>
                <a:gd name="T25" fmla="*/ 12 h 36"/>
                <a:gd name="T26" fmla="*/ 18 w 24"/>
                <a:gd name="T27" fmla="*/ 18 h 36"/>
                <a:gd name="T28" fmla="*/ 18 w 24"/>
                <a:gd name="T29" fmla="*/ 24 h 36"/>
                <a:gd name="T30" fmla="*/ 18 w 24"/>
                <a:gd name="T31" fmla="*/ 30 h 36"/>
                <a:gd name="T32" fmla="*/ 24 w 24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6"/>
                <a:gd name="T53" fmla="*/ 24 w 2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6">
                  <a:moveTo>
                    <a:pt x="24" y="36"/>
                  </a:moveTo>
                  <a:lnTo>
                    <a:pt x="18" y="30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18" y="30"/>
                  </a:lnTo>
                  <a:lnTo>
                    <a:pt x="24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87" name="Freeform 162"/>
            <p:cNvSpPr>
              <a:spLocks/>
            </p:cNvSpPr>
            <p:nvPr/>
          </p:nvSpPr>
          <p:spPr bwMode="auto">
            <a:xfrm>
              <a:off x="4355" y="2097"/>
              <a:ext cx="30" cy="54"/>
            </a:xfrm>
            <a:custGeom>
              <a:avLst/>
              <a:gdLst>
                <a:gd name="T0" fmla="*/ 0 w 30"/>
                <a:gd name="T1" fmla="*/ 54 h 54"/>
                <a:gd name="T2" fmla="*/ 0 w 30"/>
                <a:gd name="T3" fmla="*/ 48 h 54"/>
                <a:gd name="T4" fmla="*/ 0 w 30"/>
                <a:gd name="T5" fmla="*/ 42 h 54"/>
                <a:gd name="T6" fmla="*/ 6 w 30"/>
                <a:gd name="T7" fmla="*/ 36 h 54"/>
                <a:gd name="T8" fmla="*/ 6 w 30"/>
                <a:gd name="T9" fmla="*/ 30 h 54"/>
                <a:gd name="T10" fmla="*/ 12 w 30"/>
                <a:gd name="T11" fmla="*/ 18 h 54"/>
                <a:gd name="T12" fmla="*/ 18 w 30"/>
                <a:gd name="T13" fmla="*/ 12 h 54"/>
                <a:gd name="T14" fmla="*/ 24 w 30"/>
                <a:gd name="T15" fmla="*/ 6 h 54"/>
                <a:gd name="T16" fmla="*/ 30 w 30"/>
                <a:gd name="T17" fmla="*/ 0 h 54"/>
                <a:gd name="T18" fmla="*/ 30 w 30"/>
                <a:gd name="T19" fmla="*/ 6 h 54"/>
                <a:gd name="T20" fmla="*/ 24 w 30"/>
                <a:gd name="T21" fmla="*/ 12 h 54"/>
                <a:gd name="T22" fmla="*/ 24 w 30"/>
                <a:gd name="T23" fmla="*/ 18 h 54"/>
                <a:gd name="T24" fmla="*/ 18 w 30"/>
                <a:gd name="T25" fmla="*/ 30 h 54"/>
                <a:gd name="T26" fmla="*/ 12 w 30"/>
                <a:gd name="T27" fmla="*/ 36 h 54"/>
                <a:gd name="T28" fmla="*/ 6 w 30"/>
                <a:gd name="T29" fmla="*/ 48 h 54"/>
                <a:gd name="T30" fmla="*/ 0 w 30"/>
                <a:gd name="T31" fmla="*/ 54 h 54"/>
                <a:gd name="T32" fmla="*/ 0 w 30"/>
                <a:gd name="T33" fmla="*/ 54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54"/>
                <a:gd name="T53" fmla="*/ 30 w 30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54">
                  <a:moveTo>
                    <a:pt x="0" y="54"/>
                  </a:moveTo>
                  <a:lnTo>
                    <a:pt x="0" y="48"/>
                  </a:lnTo>
                  <a:lnTo>
                    <a:pt x="0" y="42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24" y="18"/>
                  </a:lnTo>
                  <a:lnTo>
                    <a:pt x="18" y="30"/>
                  </a:lnTo>
                  <a:lnTo>
                    <a:pt x="12" y="36"/>
                  </a:lnTo>
                  <a:lnTo>
                    <a:pt x="6" y="48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88" name="Freeform 163"/>
            <p:cNvSpPr>
              <a:spLocks/>
            </p:cNvSpPr>
            <p:nvPr/>
          </p:nvSpPr>
          <p:spPr bwMode="auto">
            <a:xfrm>
              <a:off x="4331" y="2097"/>
              <a:ext cx="30" cy="42"/>
            </a:xfrm>
            <a:custGeom>
              <a:avLst/>
              <a:gdLst>
                <a:gd name="T0" fmla="*/ 0 w 30"/>
                <a:gd name="T1" fmla="*/ 42 h 42"/>
                <a:gd name="T2" fmla="*/ 0 w 30"/>
                <a:gd name="T3" fmla="*/ 42 h 42"/>
                <a:gd name="T4" fmla="*/ 0 w 30"/>
                <a:gd name="T5" fmla="*/ 36 h 42"/>
                <a:gd name="T6" fmla="*/ 6 w 30"/>
                <a:gd name="T7" fmla="*/ 30 h 42"/>
                <a:gd name="T8" fmla="*/ 6 w 30"/>
                <a:gd name="T9" fmla="*/ 24 h 42"/>
                <a:gd name="T10" fmla="*/ 12 w 30"/>
                <a:gd name="T11" fmla="*/ 18 h 42"/>
                <a:gd name="T12" fmla="*/ 18 w 30"/>
                <a:gd name="T13" fmla="*/ 12 h 42"/>
                <a:gd name="T14" fmla="*/ 24 w 30"/>
                <a:gd name="T15" fmla="*/ 6 h 42"/>
                <a:gd name="T16" fmla="*/ 30 w 30"/>
                <a:gd name="T17" fmla="*/ 0 h 42"/>
                <a:gd name="T18" fmla="*/ 24 w 30"/>
                <a:gd name="T19" fmla="*/ 6 h 42"/>
                <a:gd name="T20" fmla="*/ 18 w 30"/>
                <a:gd name="T21" fmla="*/ 12 h 42"/>
                <a:gd name="T22" fmla="*/ 18 w 30"/>
                <a:gd name="T23" fmla="*/ 18 h 42"/>
                <a:gd name="T24" fmla="*/ 12 w 30"/>
                <a:gd name="T25" fmla="*/ 30 h 42"/>
                <a:gd name="T26" fmla="*/ 6 w 30"/>
                <a:gd name="T27" fmla="*/ 36 h 42"/>
                <a:gd name="T28" fmla="*/ 6 w 30"/>
                <a:gd name="T29" fmla="*/ 42 h 42"/>
                <a:gd name="T30" fmla="*/ 0 w 30"/>
                <a:gd name="T31" fmla="*/ 42 h 42"/>
                <a:gd name="T32" fmla="*/ 0 w 30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42"/>
                <a:gd name="T53" fmla="*/ 30 w 30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42">
                  <a:moveTo>
                    <a:pt x="0" y="42"/>
                  </a:moveTo>
                  <a:lnTo>
                    <a:pt x="0" y="42"/>
                  </a:lnTo>
                  <a:lnTo>
                    <a:pt x="0" y="36"/>
                  </a:lnTo>
                  <a:lnTo>
                    <a:pt x="6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30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89" name="Freeform 164"/>
            <p:cNvSpPr>
              <a:spLocks/>
            </p:cNvSpPr>
            <p:nvPr/>
          </p:nvSpPr>
          <p:spPr bwMode="auto">
            <a:xfrm>
              <a:off x="4331" y="2061"/>
              <a:ext cx="24" cy="42"/>
            </a:xfrm>
            <a:custGeom>
              <a:avLst/>
              <a:gdLst>
                <a:gd name="T0" fmla="*/ 24 w 24"/>
                <a:gd name="T1" fmla="*/ 42 h 42"/>
                <a:gd name="T2" fmla="*/ 24 w 24"/>
                <a:gd name="T3" fmla="*/ 36 h 42"/>
                <a:gd name="T4" fmla="*/ 18 w 24"/>
                <a:gd name="T5" fmla="*/ 36 h 42"/>
                <a:gd name="T6" fmla="*/ 12 w 24"/>
                <a:gd name="T7" fmla="*/ 30 h 42"/>
                <a:gd name="T8" fmla="*/ 6 w 24"/>
                <a:gd name="T9" fmla="*/ 18 h 42"/>
                <a:gd name="T10" fmla="*/ 6 w 24"/>
                <a:gd name="T11" fmla="*/ 12 h 42"/>
                <a:gd name="T12" fmla="*/ 0 w 24"/>
                <a:gd name="T13" fmla="*/ 6 h 42"/>
                <a:gd name="T14" fmla="*/ 0 w 24"/>
                <a:gd name="T15" fmla="*/ 6 h 42"/>
                <a:gd name="T16" fmla="*/ 0 w 24"/>
                <a:gd name="T17" fmla="*/ 0 h 42"/>
                <a:gd name="T18" fmla="*/ 6 w 24"/>
                <a:gd name="T19" fmla="*/ 0 h 42"/>
                <a:gd name="T20" fmla="*/ 6 w 24"/>
                <a:gd name="T21" fmla="*/ 6 h 42"/>
                <a:gd name="T22" fmla="*/ 12 w 24"/>
                <a:gd name="T23" fmla="*/ 12 h 42"/>
                <a:gd name="T24" fmla="*/ 12 w 24"/>
                <a:gd name="T25" fmla="*/ 18 h 42"/>
                <a:gd name="T26" fmla="*/ 18 w 24"/>
                <a:gd name="T27" fmla="*/ 30 h 42"/>
                <a:gd name="T28" fmla="*/ 18 w 24"/>
                <a:gd name="T29" fmla="*/ 36 h 42"/>
                <a:gd name="T30" fmla="*/ 24 w 24"/>
                <a:gd name="T31" fmla="*/ 36 h 42"/>
                <a:gd name="T32" fmla="*/ 24 w 24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2"/>
                <a:gd name="T53" fmla="*/ 24 w 24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2">
                  <a:moveTo>
                    <a:pt x="24" y="42"/>
                  </a:moveTo>
                  <a:lnTo>
                    <a:pt x="24" y="36"/>
                  </a:lnTo>
                  <a:lnTo>
                    <a:pt x="18" y="36"/>
                  </a:lnTo>
                  <a:lnTo>
                    <a:pt x="12" y="30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24" y="36"/>
                  </a:lnTo>
                  <a:lnTo>
                    <a:pt x="24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90" name="Freeform 165"/>
            <p:cNvSpPr>
              <a:spLocks/>
            </p:cNvSpPr>
            <p:nvPr/>
          </p:nvSpPr>
          <p:spPr bwMode="auto">
            <a:xfrm>
              <a:off x="4194" y="2157"/>
              <a:ext cx="131" cy="29"/>
            </a:xfrm>
            <a:custGeom>
              <a:avLst/>
              <a:gdLst>
                <a:gd name="T0" fmla="*/ 131 w 131"/>
                <a:gd name="T1" fmla="*/ 23 h 29"/>
                <a:gd name="T2" fmla="*/ 131 w 131"/>
                <a:gd name="T3" fmla="*/ 29 h 29"/>
                <a:gd name="T4" fmla="*/ 131 w 131"/>
                <a:gd name="T5" fmla="*/ 29 h 29"/>
                <a:gd name="T6" fmla="*/ 131 w 131"/>
                <a:gd name="T7" fmla="*/ 29 h 29"/>
                <a:gd name="T8" fmla="*/ 125 w 131"/>
                <a:gd name="T9" fmla="*/ 29 h 29"/>
                <a:gd name="T10" fmla="*/ 119 w 131"/>
                <a:gd name="T11" fmla="*/ 23 h 29"/>
                <a:gd name="T12" fmla="*/ 113 w 131"/>
                <a:gd name="T13" fmla="*/ 17 h 29"/>
                <a:gd name="T14" fmla="*/ 101 w 131"/>
                <a:gd name="T15" fmla="*/ 11 h 29"/>
                <a:gd name="T16" fmla="*/ 95 w 131"/>
                <a:gd name="T17" fmla="*/ 5 h 29"/>
                <a:gd name="T18" fmla="*/ 84 w 131"/>
                <a:gd name="T19" fmla="*/ 5 h 29"/>
                <a:gd name="T20" fmla="*/ 78 w 131"/>
                <a:gd name="T21" fmla="*/ 5 h 29"/>
                <a:gd name="T22" fmla="*/ 66 w 131"/>
                <a:gd name="T23" fmla="*/ 5 h 29"/>
                <a:gd name="T24" fmla="*/ 60 w 131"/>
                <a:gd name="T25" fmla="*/ 5 h 29"/>
                <a:gd name="T26" fmla="*/ 54 w 131"/>
                <a:gd name="T27" fmla="*/ 5 h 29"/>
                <a:gd name="T28" fmla="*/ 42 w 131"/>
                <a:gd name="T29" fmla="*/ 5 h 29"/>
                <a:gd name="T30" fmla="*/ 36 w 131"/>
                <a:gd name="T31" fmla="*/ 5 h 29"/>
                <a:gd name="T32" fmla="*/ 24 w 131"/>
                <a:gd name="T33" fmla="*/ 5 h 29"/>
                <a:gd name="T34" fmla="*/ 18 w 131"/>
                <a:gd name="T35" fmla="*/ 5 h 29"/>
                <a:gd name="T36" fmla="*/ 12 w 131"/>
                <a:gd name="T37" fmla="*/ 11 h 29"/>
                <a:gd name="T38" fmla="*/ 6 w 131"/>
                <a:gd name="T39" fmla="*/ 11 h 29"/>
                <a:gd name="T40" fmla="*/ 0 w 131"/>
                <a:gd name="T41" fmla="*/ 11 h 29"/>
                <a:gd name="T42" fmla="*/ 6 w 131"/>
                <a:gd name="T43" fmla="*/ 11 h 29"/>
                <a:gd name="T44" fmla="*/ 6 w 131"/>
                <a:gd name="T45" fmla="*/ 5 h 29"/>
                <a:gd name="T46" fmla="*/ 12 w 131"/>
                <a:gd name="T47" fmla="*/ 5 h 29"/>
                <a:gd name="T48" fmla="*/ 24 w 131"/>
                <a:gd name="T49" fmla="*/ 0 h 29"/>
                <a:gd name="T50" fmla="*/ 30 w 131"/>
                <a:gd name="T51" fmla="*/ 0 h 29"/>
                <a:gd name="T52" fmla="*/ 42 w 131"/>
                <a:gd name="T53" fmla="*/ 0 h 29"/>
                <a:gd name="T54" fmla="*/ 54 w 131"/>
                <a:gd name="T55" fmla="*/ 0 h 29"/>
                <a:gd name="T56" fmla="*/ 60 w 131"/>
                <a:gd name="T57" fmla="*/ 0 h 29"/>
                <a:gd name="T58" fmla="*/ 72 w 131"/>
                <a:gd name="T59" fmla="*/ 0 h 29"/>
                <a:gd name="T60" fmla="*/ 84 w 131"/>
                <a:gd name="T61" fmla="*/ 0 h 29"/>
                <a:gd name="T62" fmla="*/ 95 w 131"/>
                <a:gd name="T63" fmla="*/ 0 h 29"/>
                <a:gd name="T64" fmla="*/ 101 w 131"/>
                <a:gd name="T65" fmla="*/ 5 h 29"/>
                <a:gd name="T66" fmla="*/ 113 w 131"/>
                <a:gd name="T67" fmla="*/ 5 h 29"/>
                <a:gd name="T68" fmla="*/ 119 w 131"/>
                <a:gd name="T69" fmla="*/ 11 h 29"/>
                <a:gd name="T70" fmla="*/ 125 w 131"/>
                <a:gd name="T71" fmla="*/ 17 h 29"/>
                <a:gd name="T72" fmla="*/ 131 w 131"/>
                <a:gd name="T73" fmla="*/ 23 h 2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31"/>
                <a:gd name="T112" fmla="*/ 0 h 29"/>
                <a:gd name="T113" fmla="*/ 131 w 131"/>
                <a:gd name="T114" fmla="*/ 29 h 2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31" h="29">
                  <a:moveTo>
                    <a:pt x="131" y="23"/>
                  </a:moveTo>
                  <a:lnTo>
                    <a:pt x="131" y="29"/>
                  </a:lnTo>
                  <a:lnTo>
                    <a:pt x="125" y="29"/>
                  </a:lnTo>
                  <a:lnTo>
                    <a:pt x="119" y="23"/>
                  </a:lnTo>
                  <a:lnTo>
                    <a:pt x="113" y="17"/>
                  </a:lnTo>
                  <a:lnTo>
                    <a:pt x="101" y="11"/>
                  </a:lnTo>
                  <a:lnTo>
                    <a:pt x="95" y="5"/>
                  </a:lnTo>
                  <a:lnTo>
                    <a:pt x="84" y="5"/>
                  </a:lnTo>
                  <a:lnTo>
                    <a:pt x="78" y="5"/>
                  </a:lnTo>
                  <a:lnTo>
                    <a:pt x="66" y="5"/>
                  </a:lnTo>
                  <a:lnTo>
                    <a:pt x="60" y="5"/>
                  </a:lnTo>
                  <a:lnTo>
                    <a:pt x="54" y="5"/>
                  </a:lnTo>
                  <a:lnTo>
                    <a:pt x="42" y="5"/>
                  </a:lnTo>
                  <a:lnTo>
                    <a:pt x="36" y="5"/>
                  </a:lnTo>
                  <a:lnTo>
                    <a:pt x="24" y="5"/>
                  </a:lnTo>
                  <a:lnTo>
                    <a:pt x="18" y="5"/>
                  </a:lnTo>
                  <a:lnTo>
                    <a:pt x="12" y="11"/>
                  </a:lnTo>
                  <a:lnTo>
                    <a:pt x="6" y="11"/>
                  </a:lnTo>
                  <a:lnTo>
                    <a:pt x="0" y="11"/>
                  </a:lnTo>
                  <a:lnTo>
                    <a:pt x="6" y="11"/>
                  </a:lnTo>
                  <a:lnTo>
                    <a:pt x="6" y="5"/>
                  </a:lnTo>
                  <a:lnTo>
                    <a:pt x="12" y="5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72" y="0"/>
                  </a:lnTo>
                  <a:lnTo>
                    <a:pt x="84" y="0"/>
                  </a:lnTo>
                  <a:lnTo>
                    <a:pt x="95" y="0"/>
                  </a:lnTo>
                  <a:lnTo>
                    <a:pt x="101" y="5"/>
                  </a:lnTo>
                  <a:lnTo>
                    <a:pt x="113" y="5"/>
                  </a:lnTo>
                  <a:lnTo>
                    <a:pt x="119" y="11"/>
                  </a:lnTo>
                  <a:lnTo>
                    <a:pt x="125" y="17"/>
                  </a:lnTo>
                  <a:lnTo>
                    <a:pt x="131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91" name="Freeform 166"/>
            <p:cNvSpPr>
              <a:spLocks/>
            </p:cNvSpPr>
            <p:nvPr/>
          </p:nvSpPr>
          <p:spPr bwMode="auto">
            <a:xfrm>
              <a:off x="4194" y="2162"/>
              <a:ext cx="18" cy="30"/>
            </a:xfrm>
            <a:custGeom>
              <a:avLst/>
              <a:gdLst>
                <a:gd name="T0" fmla="*/ 18 w 18"/>
                <a:gd name="T1" fmla="*/ 0 h 30"/>
                <a:gd name="T2" fmla="*/ 12 w 18"/>
                <a:gd name="T3" fmla="*/ 0 h 30"/>
                <a:gd name="T4" fmla="*/ 12 w 18"/>
                <a:gd name="T5" fmla="*/ 6 h 30"/>
                <a:gd name="T6" fmla="*/ 6 w 18"/>
                <a:gd name="T7" fmla="*/ 12 h 30"/>
                <a:gd name="T8" fmla="*/ 6 w 18"/>
                <a:gd name="T9" fmla="*/ 12 h 30"/>
                <a:gd name="T10" fmla="*/ 6 w 18"/>
                <a:gd name="T11" fmla="*/ 18 h 30"/>
                <a:gd name="T12" fmla="*/ 0 w 18"/>
                <a:gd name="T13" fmla="*/ 24 h 30"/>
                <a:gd name="T14" fmla="*/ 0 w 18"/>
                <a:gd name="T15" fmla="*/ 24 h 30"/>
                <a:gd name="T16" fmla="*/ 0 w 18"/>
                <a:gd name="T17" fmla="*/ 30 h 30"/>
                <a:gd name="T18" fmla="*/ 6 w 18"/>
                <a:gd name="T19" fmla="*/ 24 h 30"/>
                <a:gd name="T20" fmla="*/ 12 w 18"/>
                <a:gd name="T21" fmla="*/ 18 h 30"/>
                <a:gd name="T22" fmla="*/ 12 w 18"/>
                <a:gd name="T23" fmla="*/ 6 h 30"/>
                <a:gd name="T24" fmla="*/ 18 w 18"/>
                <a:gd name="T25" fmla="*/ 0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30"/>
                <a:gd name="T41" fmla="*/ 18 w 18"/>
                <a:gd name="T42" fmla="*/ 30 h 3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30">
                  <a:moveTo>
                    <a:pt x="18" y="0"/>
                  </a:moveTo>
                  <a:lnTo>
                    <a:pt x="12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2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92" name="Freeform 167"/>
            <p:cNvSpPr>
              <a:spLocks/>
            </p:cNvSpPr>
            <p:nvPr/>
          </p:nvSpPr>
          <p:spPr bwMode="auto">
            <a:xfrm>
              <a:off x="4206" y="2157"/>
              <a:ext cx="18" cy="35"/>
            </a:xfrm>
            <a:custGeom>
              <a:avLst/>
              <a:gdLst>
                <a:gd name="T0" fmla="*/ 0 w 18"/>
                <a:gd name="T1" fmla="*/ 35 h 35"/>
                <a:gd name="T2" fmla="*/ 0 w 18"/>
                <a:gd name="T3" fmla="*/ 29 h 35"/>
                <a:gd name="T4" fmla="*/ 0 w 18"/>
                <a:gd name="T5" fmla="*/ 29 h 35"/>
                <a:gd name="T6" fmla="*/ 0 w 18"/>
                <a:gd name="T7" fmla="*/ 23 h 35"/>
                <a:gd name="T8" fmla="*/ 0 w 18"/>
                <a:gd name="T9" fmla="*/ 17 h 35"/>
                <a:gd name="T10" fmla="*/ 6 w 18"/>
                <a:gd name="T11" fmla="*/ 17 h 35"/>
                <a:gd name="T12" fmla="*/ 12 w 18"/>
                <a:gd name="T13" fmla="*/ 11 h 35"/>
                <a:gd name="T14" fmla="*/ 12 w 18"/>
                <a:gd name="T15" fmla="*/ 5 h 35"/>
                <a:gd name="T16" fmla="*/ 18 w 18"/>
                <a:gd name="T17" fmla="*/ 0 h 35"/>
                <a:gd name="T18" fmla="*/ 18 w 18"/>
                <a:gd name="T19" fmla="*/ 5 h 35"/>
                <a:gd name="T20" fmla="*/ 12 w 18"/>
                <a:gd name="T21" fmla="*/ 11 h 35"/>
                <a:gd name="T22" fmla="*/ 12 w 18"/>
                <a:gd name="T23" fmla="*/ 17 h 35"/>
                <a:gd name="T24" fmla="*/ 6 w 18"/>
                <a:gd name="T25" fmla="*/ 17 h 35"/>
                <a:gd name="T26" fmla="*/ 6 w 18"/>
                <a:gd name="T27" fmla="*/ 23 h 35"/>
                <a:gd name="T28" fmla="*/ 0 w 18"/>
                <a:gd name="T29" fmla="*/ 29 h 35"/>
                <a:gd name="T30" fmla="*/ 0 w 18"/>
                <a:gd name="T31" fmla="*/ 29 h 35"/>
                <a:gd name="T32" fmla="*/ 0 w 18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5"/>
                <a:gd name="T53" fmla="*/ 18 w 18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5">
                  <a:moveTo>
                    <a:pt x="0" y="35"/>
                  </a:moveTo>
                  <a:lnTo>
                    <a:pt x="0" y="29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6" y="17"/>
                  </a:lnTo>
                  <a:lnTo>
                    <a:pt x="12" y="11"/>
                  </a:lnTo>
                  <a:lnTo>
                    <a:pt x="12" y="5"/>
                  </a:lnTo>
                  <a:lnTo>
                    <a:pt x="18" y="0"/>
                  </a:lnTo>
                  <a:lnTo>
                    <a:pt x="18" y="5"/>
                  </a:lnTo>
                  <a:lnTo>
                    <a:pt x="12" y="11"/>
                  </a:lnTo>
                  <a:lnTo>
                    <a:pt x="12" y="17"/>
                  </a:lnTo>
                  <a:lnTo>
                    <a:pt x="6" y="17"/>
                  </a:lnTo>
                  <a:lnTo>
                    <a:pt x="6" y="23"/>
                  </a:lnTo>
                  <a:lnTo>
                    <a:pt x="0" y="29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93" name="Freeform 168"/>
            <p:cNvSpPr>
              <a:spLocks/>
            </p:cNvSpPr>
            <p:nvPr/>
          </p:nvSpPr>
          <p:spPr bwMode="auto">
            <a:xfrm>
              <a:off x="4224" y="2157"/>
              <a:ext cx="24" cy="41"/>
            </a:xfrm>
            <a:custGeom>
              <a:avLst/>
              <a:gdLst>
                <a:gd name="T0" fmla="*/ 0 w 24"/>
                <a:gd name="T1" fmla="*/ 41 h 41"/>
                <a:gd name="T2" fmla="*/ 0 w 24"/>
                <a:gd name="T3" fmla="*/ 35 h 41"/>
                <a:gd name="T4" fmla="*/ 0 w 24"/>
                <a:gd name="T5" fmla="*/ 35 h 41"/>
                <a:gd name="T6" fmla="*/ 6 w 24"/>
                <a:gd name="T7" fmla="*/ 29 h 41"/>
                <a:gd name="T8" fmla="*/ 6 w 24"/>
                <a:gd name="T9" fmla="*/ 23 h 41"/>
                <a:gd name="T10" fmla="*/ 12 w 24"/>
                <a:gd name="T11" fmla="*/ 11 h 41"/>
                <a:gd name="T12" fmla="*/ 18 w 24"/>
                <a:gd name="T13" fmla="*/ 5 h 41"/>
                <a:gd name="T14" fmla="*/ 24 w 24"/>
                <a:gd name="T15" fmla="*/ 0 h 41"/>
                <a:gd name="T16" fmla="*/ 24 w 24"/>
                <a:gd name="T17" fmla="*/ 0 h 41"/>
                <a:gd name="T18" fmla="*/ 24 w 24"/>
                <a:gd name="T19" fmla="*/ 0 h 41"/>
                <a:gd name="T20" fmla="*/ 24 w 24"/>
                <a:gd name="T21" fmla="*/ 5 h 41"/>
                <a:gd name="T22" fmla="*/ 18 w 24"/>
                <a:gd name="T23" fmla="*/ 11 h 41"/>
                <a:gd name="T24" fmla="*/ 12 w 24"/>
                <a:gd name="T25" fmla="*/ 23 h 41"/>
                <a:gd name="T26" fmla="*/ 12 w 24"/>
                <a:gd name="T27" fmla="*/ 29 h 41"/>
                <a:gd name="T28" fmla="*/ 6 w 24"/>
                <a:gd name="T29" fmla="*/ 35 h 41"/>
                <a:gd name="T30" fmla="*/ 6 w 24"/>
                <a:gd name="T31" fmla="*/ 41 h 41"/>
                <a:gd name="T32" fmla="*/ 0 w 24"/>
                <a:gd name="T33" fmla="*/ 41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1"/>
                <a:gd name="T53" fmla="*/ 24 w 24"/>
                <a:gd name="T54" fmla="*/ 41 h 4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1">
                  <a:moveTo>
                    <a:pt x="0" y="41"/>
                  </a:moveTo>
                  <a:lnTo>
                    <a:pt x="0" y="35"/>
                  </a:lnTo>
                  <a:lnTo>
                    <a:pt x="6" y="29"/>
                  </a:lnTo>
                  <a:lnTo>
                    <a:pt x="6" y="23"/>
                  </a:lnTo>
                  <a:lnTo>
                    <a:pt x="12" y="11"/>
                  </a:lnTo>
                  <a:lnTo>
                    <a:pt x="18" y="5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18" y="11"/>
                  </a:lnTo>
                  <a:lnTo>
                    <a:pt x="12" y="23"/>
                  </a:lnTo>
                  <a:lnTo>
                    <a:pt x="12" y="29"/>
                  </a:lnTo>
                  <a:lnTo>
                    <a:pt x="6" y="35"/>
                  </a:lnTo>
                  <a:lnTo>
                    <a:pt x="6" y="41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94" name="Freeform 169"/>
            <p:cNvSpPr>
              <a:spLocks/>
            </p:cNvSpPr>
            <p:nvPr/>
          </p:nvSpPr>
          <p:spPr bwMode="auto">
            <a:xfrm>
              <a:off x="4248" y="2157"/>
              <a:ext cx="24" cy="47"/>
            </a:xfrm>
            <a:custGeom>
              <a:avLst/>
              <a:gdLst>
                <a:gd name="T0" fmla="*/ 0 w 24"/>
                <a:gd name="T1" fmla="*/ 47 h 47"/>
                <a:gd name="T2" fmla="*/ 0 w 24"/>
                <a:gd name="T3" fmla="*/ 41 h 47"/>
                <a:gd name="T4" fmla="*/ 0 w 24"/>
                <a:gd name="T5" fmla="*/ 35 h 47"/>
                <a:gd name="T6" fmla="*/ 0 w 24"/>
                <a:gd name="T7" fmla="*/ 29 h 47"/>
                <a:gd name="T8" fmla="*/ 6 w 24"/>
                <a:gd name="T9" fmla="*/ 23 h 47"/>
                <a:gd name="T10" fmla="*/ 12 w 24"/>
                <a:gd name="T11" fmla="*/ 17 h 47"/>
                <a:gd name="T12" fmla="*/ 18 w 24"/>
                <a:gd name="T13" fmla="*/ 11 h 47"/>
                <a:gd name="T14" fmla="*/ 24 w 24"/>
                <a:gd name="T15" fmla="*/ 5 h 47"/>
                <a:gd name="T16" fmla="*/ 24 w 24"/>
                <a:gd name="T17" fmla="*/ 0 h 47"/>
                <a:gd name="T18" fmla="*/ 24 w 24"/>
                <a:gd name="T19" fmla="*/ 5 h 47"/>
                <a:gd name="T20" fmla="*/ 24 w 24"/>
                <a:gd name="T21" fmla="*/ 11 h 47"/>
                <a:gd name="T22" fmla="*/ 18 w 24"/>
                <a:gd name="T23" fmla="*/ 17 h 47"/>
                <a:gd name="T24" fmla="*/ 12 w 24"/>
                <a:gd name="T25" fmla="*/ 23 h 47"/>
                <a:gd name="T26" fmla="*/ 6 w 24"/>
                <a:gd name="T27" fmla="*/ 35 h 47"/>
                <a:gd name="T28" fmla="*/ 6 w 24"/>
                <a:gd name="T29" fmla="*/ 41 h 47"/>
                <a:gd name="T30" fmla="*/ 0 w 24"/>
                <a:gd name="T31" fmla="*/ 41 h 47"/>
                <a:gd name="T32" fmla="*/ 0 w 24"/>
                <a:gd name="T33" fmla="*/ 47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7"/>
                <a:gd name="T53" fmla="*/ 24 w 24"/>
                <a:gd name="T54" fmla="*/ 47 h 4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7">
                  <a:moveTo>
                    <a:pt x="0" y="47"/>
                  </a:moveTo>
                  <a:lnTo>
                    <a:pt x="0" y="41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6" y="23"/>
                  </a:lnTo>
                  <a:lnTo>
                    <a:pt x="12" y="17"/>
                  </a:lnTo>
                  <a:lnTo>
                    <a:pt x="18" y="11"/>
                  </a:lnTo>
                  <a:lnTo>
                    <a:pt x="24" y="5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24" y="11"/>
                  </a:lnTo>
                  <a:lnTo>
                    <a:pt x="18" y="17"/>
                  </a:lnTo>
                  <a:lnTo>
                    <a:pt x="12" y="23"/>
                  </a:lnTo>
                  <a:lnTo>
                    <a:pt x="6" y="35"/>
                  </a:lnTo>
                  <a:lnTo>
                    <a:pt x="6" y="41"/>
                  </a:lnTo>
                  <a:lnTo>
                    <a:pt x="0" y="41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95" name="Freeform 170"/>
            <p:cNvSpPr>
              <a:spLocks/>
            </p:cNvSpPr>
            <p:nvPr/>
          </p:nvSpPr>
          <p:spPr bwMode="auto">
            <a:xfrm>
              <a:off x="4260" y="2162"/>
              <a:ext cx="29" cy="36"/>
            </a:xfrm>
            <a:custGeom>
              <a:avLst/>
              <a:gdLst>
                <a:gd name="T0" fmla="*/ 0 w 29"/>
                <a:gd name="T1" fmla="*/ 36 h 36"/>
                <a:gd name="T2" fmla="*/ 0 w 29"/>
                <a:gd name="T3" fmla="*/ 36 h 36"/>
                <a:gd name="T4" fmla="*/ 0 w 29"/>
                <a:gd name="T5" fmla="*/ 30 h 36"/>
                <a:gd name="T6" fmla="*/ 6 w 29"/>
                <a:gd name="T7" fmla="*/ 24 h 36"/>
                <a:gd name="T8" fmla="*/ 12 w 29"/>
                <a:gd name="T9" fmla="*/ 18 h 36"/>
                <a:gd name="T10" fmla="*/ 18 w 29"/>
                <a:gd name="T11" fmla="*/ 12 h 36"/>
                <a:gd name="T12" fmla="*/ 23 w 29"/>
                <a:gd name="T13" fmla="*/ 6 h 36"/>
                <a:gd name="T14" fmla="*/ 23 w 29"/>
                <a:gd name="T15" fmla="*/ 0 h 36"/>
                <a:gd name="T16" fmla="*/ 29 w 29"/>
                <a:gd name="T17" fmla="*/ 0 h 36"/>
                <a:gd name="T18" fmla="*/ 29 w 29"/>
                <a:gd name="T19" fmla="*/ 0 h 36"/>
                <a:gd name="T20" fmla="*/ 23 w 29"/>
                <a:gd name="T21" fmla="*/ 6 h 36"/>
                <a:gd name="T22" fmla="*/ 18 w 29"/>
                <a:gd name="T23" fmla="*/ 12 h 36"/>
                <a:gd name="T24" fmla="*/ 18 w 29"/>
                <a:gd name="T25" fmla="*/ 18 h 36"/>
                <a:gd name="T26" fmla="*/ 12 w 29"/>
                <a:gd name="T27" fmla="*/ 24 h 36"/>
                <a:gd name="T28" fmla="*/ 6 w 29"/>
                <a:gd name="T29" fmla="*/ 30 h 36"/>
                <a:gd name="T30" fmla="*/ 0 w 29"/>
                <a:gd name="T31" fmla="*/ 36 h 36"/>
                <a:gd name="T32" fmla="*/ 0 w 29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9"/>
                <a:gd name="T52" fmla="*/ 0 h 36"/>
                <a:gd name="T53" fmla="*/ 29 w 2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9" h="36">
                  <a:moveTo>
                    <a:pt x="0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3" y="6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23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6" y="3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96" name="Freeform 171"/>
            <p:cNvSpPr>
              <a:spLocks/>
            </p:cNvSpPr>
            <p:nvPr/>
          </p:nvSpPr>
          <p:spPr bwMode="auto">
            <a:xfrm>
              <a:off x="4278" y="2168"/>
              <a:ext cx="23" cy="30"/>
            </a:xfrm>
            <a:custGeom>
              <a:avLst/>
              <a:gdLst>
                <a:gd name="T0" fmla="*/ 0 w 23"/>
                <a:gd name="T1" fmla="*/ 30 h 30"/>
                <a:gd name="T2" fmla="*/ 0 w 23"/>
                <a:gd name="T3" fmla="*/ 24 h 30"/>
                <a:gd name="T4" fmla="*/ 0 w 23"/>
                <a:gd name="T5" fmla="*/ 24 h 30"/>
                <a:gd name="T6" fmla="*/ 0 w 23"/>
                <a:gd name="T7" fmla="*/ 18 h 30"/>
                <a:gd name="T8" fmla="*/ 5 w 23"/>
                <a:gd name="T9" fmla="*/ 12 h 30"/>
                <a:gd name="T10" fmla="*/ 11 w 23"/>
                <a:gd name="T11" fmla="*/ 6 h 30"/>
                <a:gd name="T12" fmla="*/ 11 w 23"/>
                <a:gd name="T13" fmla="*/ 6 h 30"/>
                <a:gd name="T14" fmla="*/ 17 w 23"/>
                <a:gd name="T15" fmla="*/ 0 h 30"/>
                <a:gd name="T16" fmla="*/ 23 w 23"/>
                <a:gd name="T17" fmla="*/ 0 h 30"/>
                <a:gd name="T18" fmla="*/ 23 w 23"/>
                <a:gd name="T19" fmla="*/ 0 h 30"/>
                <a:gd name="T20" fmla="*/ 17 w 23"/>
                <a:gd name="T21" fmla="*/ 6 h 30"/>
                <a:gd name="T22" fmla="*/ 11 w 23"/>
                <a:gd name="T23" fmla="*/ 12 h 30"/>
                <a:gd name="T24" fmla="*/ 11 w 23"/>
                <a:gd name="T25" fmla="*/ 18 h 30"/>
                <a:gd name="T26" fmla="*/ 5 w 23"/>
                <a:gd name="T27" fmla="*/ 24 h 30"/>
                <a:gd name="T28" fmla="*/ 5 w 23"/>
                <a:gd name="T29" fmla="*/ 24 h 30"/>
                <a:gd name="T30" fmla="*/ 0 w 23"/>
                <a:gd name="T31" fmla="*/ 30 h 30"/>
                <a:gd name="T32" fmla="*/ 0 w 23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30"/>
                <a:gd name="T53" fmla="*/ 23 w 23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30">
                  <a:moveTo>
                    <a:pt x="0" y="30"/>
                  </a:moveTo>
                  <a:lnTo>
                    <a:pt x="0" y="24"/>
                  </a:lnTo>
                  <a:lnTo>
                    <a:pt x="0" y="18"/>
                  </a:lnTo>
                  <a:lnTo>
                    <a:pt x="5" y="12"/>
                  </a:lnTo>
                  <a:lnTo>
                    <a:pt x="11" y="6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17" y="6"/>
                  </a:lnTo>
                  <a:lnTo>
                    <a:pt x="11" y="12"/>
                  </a:lnTo>
                  <a:lnTo>
                    <a:pt x="11" y="18"/>
                  </a:lnTo>
                  <a:lnTo>
                    <a:pt x="5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97" name="Freeform 172"/>
            <p:cNvSpPr>
              <a:spLocks/>
            </p:cNvSpPr>
            <p:nvPr/>
          </p:nvSpPr>
          <p:spPr bwMode="auto">
            <a:xfrm>
              <a:off x="4289" y="2174"/>
              <a:ext cx="24" cy="24"/>
            </a:xfrm>
            <a:custGeom>
              <a:avLst/>
              <a:gdLst>
                <a:gd name="T0" fmla="*/ 0 w 24"/>
                <a:gd name="T1" fmla="*/ 24 h 24"/>
                <a:gd name="T2" fmla="*/ 0 w 24"/>
                <a:gd name="T3" fmla="*/ 18 h 24"/>
                <a:gd name="T4" fmla="*/ 6 w 24"/>
                <a:gd name="T5" fmla="*/ 18 h 24"/>
                <a:gd name="T6" fmla="*/ 6 w 24"/>
                <a:gd name="T7" fmla="*/ 12 h 24"/>
                <a:gd name="T8" fmla="*/ 12 w 24"/>
                <a:gd name="T9" fmla="*/ 12 h 24"/>
                <a:gd name="T10" fmla="*/ 18 w 24"/>
                <a:gd name="T11" fmla="*/ 6 h 24"/>
                <a:gd name="T12" fmla="*/ 18 w 24"/>
                <a:gd name="T13" fmla="*/ 0 h 24"/>
                <a:gd name="T14" fmla="*/ 24 w 24"/>
                <a:gd name="T15" fmla="*/ 0 h 24"/>
                <a:gd name="T16" fmla="*/ 24 w 24"/>
                <a:gd name="T17" fmla="*/ 0 h 24"/>
                <a:gd name="T18" fmla="*/ 24 w 24"/>
                <a:gd name="T19" fmla="*/ 0 h 24"/>
                <a:gd name="T20" fmla="*/ 18 w 24"/>
                <a:gd name="T21" fmla="*/ 6 h 24"/>
                <a:gd name="T22" fmla="*/ 18 w 24"/>
                <a:gd name="T23" fmla="*/ 12 h 24"/>
                <a:gd name="T24" fmla="*/ 12 w 24"/>
                <a:gd name="T25" fmla="*/ 12 h 24"/>
                <a:gd name="T26" fmla="*/ 12 w 24"/>
                <a:gd name="T27" fmla="*/ 18 h 24"/>
                <a:gd name="T28" fmla="*/ 6 w 24"/>
                <a:gd name="T29" fmla="*/ 18 h 24"/>
                <a:gd name="T30" fmla="*/ 6 w 24"/>
                <a:gd name="T31" fmla="*/ 24 h 24"/>
                <a:gd name="T32" fmla="*/ 0 w 24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24"/>
                  </a:moveTo>
                  <a:lnTo>
                    <a:pt x="0" y="18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98" name="Freeform 173"/>
            <p:cNvSpPr>
              <a:spLocks/>
            </p:cNvSpPr>
            <p:nvPr/>
          </p:nvSpPr>
          <p:spPr bwMode="auto">
            <a:xfrm>
              <a:off x="4307" y="2180"/>
              <a:ext cx="12" cy="12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12 h 12"/>
                <a:gd name="T4" fmla="*/ 6 w 12"/>
                <a:gd name="T5" fmla="*/ 6 h 12"/>
                <a:gd name="T6" fmla="*/ 12 w 12"/>
                <a:gd name="T7" fmla="*/ 0 h 12"/>
                <a:gd name="T8" fmla="*/ 12 w 12"/>
                <a:gd name="T9" fmla="*/ 0 h 12"/>
                <a:gd name="T10" fmla="*/ 12 w 12"/>
                <a:gd name="T11" fmla="*/ 0 h 12"/>
                <a:gd name="T12" fmla="*/ 6 w 12"/>
                <a:gd name="T13" fmla="*/ 6 h 12"/>
                <a:gd name="T14" fmla="*/ 0 w 12"/>
                <a:gd name="T15" fmla="*/ 12 h 12"/>
                <a:gd name="T16" fmla="*/ 0 w 12"/>
                <a:gd name="T17" fmla="*/ 12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12"/>
                <a:gd name="T29" fmla="*/ 12 w 12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12">
                  <a:moveTo>
                    <a:pt x="0" y="12"/>
                  </a:moveTo>
                  <a:lnTo>
                    <a:pt x="0" y="12"/>
                  </a:lnTo>
                  <a:lnTo>
                    <a:pt x="6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999" name="Freeform 174"/>
            <p:cNvSpPr>
              <a:spLocks/>
            </p:cNvSpPr>
            <p:nvPr/>
          </p:nvSpPr>
          <p:spPr bwMode="auto">
            <a:xfrm>
              <a:off x="4182" y="2168"/>
              <a:ext cx="18" cy="18"/>
            </a:xfrm>
            <a:custGeom>
              <a:avLst/>
              <a:gdLst>
                <a:gd name="T0" fmla="*/ 18 w 18"/>
                <a:gd name="T1" fmla="*/ 0 h 18"/>
                <a:gd name="T2" fmla="*/ 18 w 18"/>
                <a:gd name="T3" fmla="*/ 0 h 18"/>
                <a:gd name="T4" fmla="*/ 12 w 18"/>
                <a:gd name="T5" fmla="*/ 12 h 18"/>
                <a:gd name="T6" fmla="*/ 6 w 18"/>
                <a:gd name="T7" fmla="*/ 18 h 18"/>
                <a:gd name="T8" fmla="*/ 6 w 18"/>
                <a:gd name="T9" fmla="*/ 18 h 18"/>
                <a:gd name="T10" fmla="*/ 0 w 18"/>
                <a:gd name="T11" fmla="*/ 12 h 18"/>
                <a:gd name="T12" fmla="*/ 6 w 18"/>
                <a:gd name="T13" fmla="*/ 12 h 18"/>
                <a:gd name="T14" fmla="*/ 6 w 18"/>
                <a:gd name="T15" fmla="*/ 6 h 18"/>
                <a:gd name="T16" fmla="*/ 6 w 18"/>
                <a:gd name="T17" fmla="*/ 6 h 18"/>
                <a:gd name="T18" fmla="*/ 12 w 18"/>
                <a:gd name="T19" fmla="*/ 6 h 18"/>
                <a:gd name="T20" fmla="*/ 18 w 18"/>
                <a:gd name="T21" fmla="*/ 0 h 18"/>
                <a:gd name="T22" fmla="*/ 18 w 18"/>
                <a:gd name="T23" fmla="*/ 0 h 18"/>
                <a:gd name="T24" fmla="*/ 18 w 18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18"/>
                <a:gd name="T41" fmla="*/ 18 w 18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18">
                  <a:moveTo>
                    <a:pt x="18" y="0"/>
                  </a:moveTo>
                  <a:lnTo>
                    <a:pt x="18" y="0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00" name="Freeform 175"/>
            <p:cNvSpPr>
              <a:spLocks/>
            </p:cNvSpPr>
            <p:nvPr/>
          </p:nvSpPr>
          <p:spPr bwMode="auto">
            <a:xfrm>
              <a:off x="4182" y="2157"/>
              <a:ext cx="18" cy="5"/>
            </a:xfrm>
            <a:custGeom>
              <a:avLst/>
              <a:gdLst>
                <a:gd name="T0" fmla="*/ 18 w 18"/>
                <a:gd name="T1" fmla="*/ 5 h 5"/>
                <a:gd name="T2" fmla="*/ 18 w 18"/>
                <a:gd name="T3" fmla="*/ 5 h 5"/>
                <a:gd name="T4" fmla="*/ 18 w 18"/>
                <a:gd name="T5" fmla="*/ 5 h 5"/>
                <a:gd name="T6" fmla="*/ 12 w 18"/>
                <a:gd name="T7" fmla="*/ 5 h 5"/>
                <a:gd name="T8" fmla="*/ 12 w 18"/>
                <a:gd name="T9" fmla="*/ 5 h 5"/>
                <a:gd name="T10" fmla="*/ 6 w 18"/>
                <a:gd name="T11" fmla="*/ 0 h 5"/>
                <a:gd name="T12" fmla="*/ 6 w 18"/>
                <a:gd name="T13" fmla="*/ 0 h 5"/>
                <a:gd name="T14" fmla="*/ 0 w 18"/>
                <a:gd name="T15" fmla="*/ 0 h 5"/>
                <a:gd name="T16" fmla="*/ 0 w 18"/>
                <a:gd name="T17" fmla="*/ 0 h 5"/>
                <a:gd name="T18" fmla="*/ 0 w 18"/>
                <a:gd name="T19" fmla="*/ 0 h 5"/>
                <a:gd name="T20" fmla="*/ 0 w 18"/>
                <a:gd name="T21" fmla="*/ 5 h 5"/>
                <a:gd name="T22" fmla="*/ 6 w 18"/>
                <a:gd name="T23" fmla="*/ 5 h 5"/>
                <a:gd name="T24" fmla="*/ 6 w 18"/>
                <a:gd name="T25" fmla="*/ 5 h 5"/>
                <a:gd name="T26" fmla="*/ 12 w 18"/>
                <a:gd name="T27" fmla="*/ 5 h 5"/>
                <a:gd name="T28" fmla="*/ 12 w 18"/>
                <a:gd name="T29" fmla="*/ 5 h 5"/>
                <a:gd name="T30" fmla="*/ 18 w 18"/>
                <a:gd name="T31" fmla="*/ 5 h 5"/>
                <a:gd name="T32" fmla="*/ 18 w 18"/>
                <a:gd name="T33" fmla="*/ 5 h 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5"/>
                <a:gd name="T53" fmla="*/ 18 w 18"/>
                <a:gd name="T54" fmla="*/ 5 h 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5">
                  <a:moveTo>
                    <a:pt x="18" y="5"/>
                  </a:moveTo>
                  <a:lnTo>
                    <a:pt x="18" y="5"/>
                  </a:lnTo>
                  <a:lnTo>
                    <a:pt x="12" y="5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6" y="5"/>
                  </a:lnTo>
                  <a:lnTo>
                    <a:pt x="12" y="5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01" name="Freeform 176"/>
            <p:cNvSpPr>
              <a:spLocks/>
            </p:cNvSpPr>
            <p:nvPr/>
          </p:nvSpPr>
          <p:spPr bwMode="auto">
            <a:xfrm>
              <a:off x="4176" y="2168"/>
              <a:ext cx="24" cy="6"/>
            </a:xfrm>
            <a:custGeom>
              <a:avLst/>
              <a:gdLst>
                <a:gd name="T0" fmla="*/ 24 w 24"/>
                <a:gd name="T1" fmla="*/ 0 h 6"/>
                <a:gd name="T2" fmla="*/ 18 w 24"/>
                <a:gd name="T3" fmla="*/ 0 h 6"/>
                <a:gd name="T4" fmla="*/ 18 w 24"/>
                <a:gd name="T5" fmla="*/ 0 h 6"/>
                <a:gd name="T6" fmla="*/ 12 w 24"/>
                <a:gd name="T7" fmla="*/ 0 h 6"/>
                <a:gd name="T8" fmla="*/ 12 w 24"/>
                <a:gd name="T9" fmla="*/ 0 h 6"/>
                <a:gd name="T10" fmla="*/ 6 w 24"/>
                <a:gd name="T11" fmla="*/ 0 h 6"/>
                <a:gd name="T12" fmla="*/ 6 w 24"/>
                <a:gd name="T13" fmla="*/ 0 h 6"/>
                <a:gd name="T14" fmla="*/ 0 w 24"/>
                <a:gd name="T15" fmla="*/ 0 h 6"/>
                <a:gd name="T16" fmla="*/ 0 w 24"/>
                <a:gd name="T17" fmla="*/ 0 h 6"/>
                <a:gd name="T18" fmla="*/ 0 w 24"/>
                <a:gd name="T19" fmla="*/ 6 h 6"/>
                <a:gd name="T20" fmla="*/ 0 w 24"/>
                <a:gd name="T21" fmla="*/ 6 h 6"/>
                <a:gd name="T22" fmla="*/ 6 w 24"/>
                <a:gd name="T23" fmla="*/ 6 h 6"/>
                <a:gd name="T24" fmla="*/ 12 w 24"/>
                <a:gd name="T25" fmla="*/ 6 h 6"/>
                <a:gd name="T26" fmla="*/ 12 w 24"/>
                <a:gd name="T27" fmla="*/ 0 h 6"/>
                <a:gd name="T28" fmla="*/ 18 w 24"/>
                <a:gd name="T29" fmla="*/ 0 h 6"/>
                <a:gd name="T30" fmla="*/ 18 w 24"/>
                <a:gd name="T31" fmla="*/ 0 h 6"/>
                <a:gd name="T32" fmla="*/ 24 w 24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24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02" name="Freeform 177"/>
            <p:cNvSpPr>
              <a:spLocks/>
            </p:cNvSpPr>
            <p:nvPr/>
          </p:nvSpPr>
          <p:spPr bwMode="auto">
            <a:xfrm>
              <a:off x="4188" y="2145"/>
              <a:ext cx="24" cy="17"/>
            </a:xfrm>
            <a:custGeom>
              <a:avLst/>
              <a:gdLst>
                <a:gd name="T0" fmla="*/ 24 w 24"/>
                <a:gd name="T1" fmla="*/ 17 h 17"/>
                <a:gd name="T2" fmla="*/ 18 w 24"/>
                <a:gd name="T3" fmla="*/ 17 h 17"/>
                <a:gd name="T4" fmla="*/ 18 w 24"/>
                <a:gd name="T5" fmla="*/ 12 h 17"/>
                <a:gd name="T6" fmla="*/ 12 w 24"/>
                <a:gd name="T7" fmla="*/ 12 h 17"/>
                <a:gd name="T8" fmla="*/ 6 w 24"/>
                <a:gd name="T9" fmla="*/ 12 h 17"/>
                <a:gd name="T10" fmla="*/ 6 w 24"/>
                <a:gd name="T11" fmla="*/ 6 h 17"/>
                <a:gd name="T12" fmla="*/ 0 w 24"/>
                <a:gd name="T13" fmla="*/ 6 h 17"/>
                <a:gd name="T14" fmla="*/ 0 w 24"/>
                <a:gd name="T15" fmla="*/ 0 h 17"/>
                <a:gd name="T16" fmla="*/ 0 w 24"/>
                <a:gd name="T17" fmla="*/ 0 h 17"/>
                <a:gd name="T18" fmla="*/ 0 w 24"/>
                <a:gd name="T19" fmla="*/ 0 h 17"/>
                <a:gd name="T20" fmla="*/ 6 w 24"/>
                <a:gd name="T21" fmla="*/ 0 h 17"/>
                <a:gd name="T22" fmla="*/ 6 w 24"/>
                <a:gd name="T23" fmla="*/ 6 h 17"/>
                <a:gd name="T24" fmla="*/ 12 w 24"/>
                <a:gd name="T25" fmla="*/ 6 h 17"/>
                <a:gd name="T26" fmla="*/ 12 w 24"/>
                <a:gd name="T27" fmla="*/ 12 h 17"/>
                <a:gd name="T28" fmla="*/ 18 w 24"/>
                <a:gd name="T29" fmla="*/ 12 h 17"/>
                <a:gd name="T30" fmla="*/ 18 w 24"/>
                <a:gd name="T31" fmla="*/ 17 h 17"/>
                <a:gd name="T32" fmla="*/ 24 w 24"/>
                <a:gd name="T33" fmla="*/ 17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7"/>
                <a:gd name="T53" fmla="*/ 24 w 24"/>
                <a:gd name="T54" fmla="*/ 17 h 1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7">
                  <a:moveTo>
                    <a:pt x="24" y="17"/>
                  </a:moveTo>
                  <a:lnTo>
                    <a:pt x="18" y="17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17"/>
                  </a:lnTo>
                  <a:lnTo>
                    <a:pt x="24" y="17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03" name="Freeform 178"/>
            <p:cNvSpPr>
              <a:spLocks/>
            </p:cNvSpPr>
            <p:nvPr/>
          </p:nvSpPr>
          <p:spPr bwMode="auto">
            <a:xfrm>
              <a:off x="4313" y="2151"/>
              <a:ext cx="6" cy="23"/>
            </a:xfrm>
            <a:custGeom>
              <a:avLst/>
              <a:gdLst>
                <a:gd name="T0" fmla="*/ 0 w 6"/>
                <a:gd name="T1" fmla="*/ 23 h 23"/>
                <a:gd name="T2" fmla="*/ 0 w 6"/>
                <a:gd name="T3" fmla="*/ 17 h 23"/>
                <a:gd name="T4" fmla="*/ 0 w 6"/>
                <a:gd name="T5" fmla="*/ 11 h 23"/>
                <a:gd name="T6" fmla="*/ 0 w 6"/>
                <a:gd name="T7" fmla="*/ 0 h 23"/>
                <a:gd name="T8" fmla="*/ 0 w 6"/>
                <a:gd name="T9" fmla="*/ 0 h 23"/>
                <a:gd name="T10" fmla="*/ 6 w 6"/>
                <a:gd name="T11" fmla="*/ 0 h 23"/>
                <a:gd name="T12" fmla="*/ 6 w 6"/>
                <a:gd name="T13" fmla="*/ 6 h 23"/>
                <a:gd name="T14" fmla="*/ 0 w 6"/>
                <a:gd name="T15" fmla="*/ 17 h 23"/>
                <a:gd name="T16" fmla="*/ 0 w 6"/>
                <a:gd name="T17" fmla="*/ 23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3"/>
                <a:gd name="T29" fmla="*/ 6 w 6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3">
                  <a:moveTo>
                    <a:pt x="0" y="23"/>
                  </a:moveTo>
                  <a:lnTo>
                    <a:pt x="0" y="17"/>
                  </a:lnTo>
                  <a:lnTo>
                    <a:pt x="0" y="11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17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04" name="Freeform 179"/>
            <p:cNvSpPr>
              <a:spLocks/>
            </p:cNvSpPr>
            <p:nvPr/>
          </p:nvSpPr>
          <p:spPr bwMode="auto">
            <a:xfrm>
              <a:off x="4319" y="2151"/>
              <a:ext cx="12" cy="29"/>
            </a:xfrm>
            <a:custGeom>
              <a:avLst/>
              <a:gdLst>
                <a:gd name="T0" fmla="*/ 0 w 12"/>
                <a:gd name="T1" fmla="*/ 29 h 29"/>
                <a:gd name="T2" fmla="*/ 0 w 12"/>
                <a:gd name="T3" fmla="*/ 23 h 29"/>
                <a:gd name="T4" fmla="*/ 0 w 12"/>
                <a:gd name="T5" fmla="*/ 11 h 29"/>
                <a:gd name="T6" fmla="*/ 6 w 12"/>
                <a:gd name="T7" fmla="*/ 6 h 29"/>
                <a:gd name="T8" fmla="*/ 6 w 12"/>
                <a:gd name="T9" fmla="*/ 0 h 29"/>
                <a:gd name="T10" fmla="*/ 12 w 12"/>
                <a:gd name="T11" fmla="*/ 6 h 29"/>
                <a:gd name="T12" fmla="*/ 6 w 12"/>
                <a:gd name="T13" fmla="*/ 11 h 29"/>
                <a:gd name="T14" fmla="*/ 6 w 12"/>
                <a:gd name="T15" fmla="*/ 23 h 29"/>
                <a:gd name="T16" fmla="*/ 0 w 12"/>
                <a:gd name="T17" fmla="*/ 29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29"/>
                <a:gd name="T29" fmla="*/ 12 w 12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29">
                  <a:moveTo>
                    <a:pt x="0" y="29"/>
                  </a:moveTo>
                  <a:lnTo>
                    <a:pt x="0" y="23"/>
                  </a:lnTo>
                  <a:lnTo>
                    <a:pt x="0" y="11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6"/>
                  </a:lnTo>
                  <a:lnTo>
                    <a:pt x="6" y="11"/>
                  </a:lnTo>
                  <a:lnTo>
                    <a:pt x="6" y="23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05" name="Freeform 180"/>
            <p:cNvSpPr>
              <a:spLocks/>
            </p:cNvSpPr>
            <p:nvPr/>
          </p:nvSpPr>
          <p:spPr bwMode="auto">
            <a:xfrm>
              <a:off x="4295" y="2139"/>
              <a:ext cx="6" cy="29"/>
            </a:xfrm>
            <a:custGeom>
              <a:avLst/>
              <a:gdLst>
                <a:gd name="T0" fmla="*/ 6 w 6"/>
                <a:gd name="T1" fmla="*/ 29 h 29"/>
                <a:gd name="T2" fmla="*/ 6 w 6"/>
                <a:gd name="T3" fmla="*/ 23 h 29"/>
                <a:gd name="T4" fmla="*/ 0 w 6"/>
                <a:gd name="T5" fmla="*/ 18 h 29"/>
                <a:gd name="T6" fmla="*/ 0 w 6"/>
                <a:gd name="T7" fmla="*/ 6 h 29"/>
                <a:gd name="T8" fmla="*/ 6 w 6"/>
                <a:gd name="T9" fmla="*/ 0 h 29"/>
                <a:gd name="T10" fmla="*/ 6 w 6"/>
                <a:gd name="T11" fmla="*/ 6 h 29"/>
                <a:gd name="T12" fmla="*/ 6 w 6"/>
                <a:gd name="T13" fmla="*/ 12 h 29"/>
                <a:gd name="T14" fmla="*/ 6 w 6"/>
                <a:gd name="T15" fmla="*/ 18 h 29"/>
                <a:gd name="T16" fmla="*/ 6 w 6"/>
                <a:gd name="T17" fmla="*/ 29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9"/>
                <a:gd name="T29" fmla="*/ 6 w 6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9">
                  <a:moveTo>
                    <a:pt x="6" y="29"/>
                  </a:moveTo>
                  <a:lnTo>
                    <a:pt x="6" y="23"/>
                  </a:lnTo>
                  <a:lnTo>
                    <a:pt x="0" y="18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6" y="2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06" name="Freeform 181"/>
            <p:cNvSpPr>
              <a:spLocks/>
            </p:cNvSpPr>
            <p:nvPr/>
          </p:nvSpPr>
          <p:spPr bwMode="auto">
            <a:xfrm>
              <a:off x="4283" y="2133"/>
              <a:ext cx="6" cy="29"/>
            </a:xfrm>
            <a:custGeom>
              <a:avLst/>
              <a:gdLst>
                <a:gd name="T0" fmla="*/ 6 w 6"/>
                <a:gd name="T1" fmla="*/ 29 h 29"/>
                <a:gd name="T2" fmla="*/ 6 w 6"/>
                <a:gd name="T3" fmla="*/ 24 h 29"/>
                <a:gd name="T4" fmla="*/ 0 w 6"/>
                <a:gd name="T5" fmla="*/ 12 h 29"/>
                <a:gd name="T6" fmla="*/ 0 w 6"/>
                <a:gd name="T7" fmla="*/ 6 h 29"/>
                <a:gd name="T8" fmla="*/ 0 w 6"/>
                <a:gd name="T9" fmla="*/ 0 h 29"/>
                <a:gd name="T10" fmla="*/ 6 w 6"/>
                <a:gd name="T11" fmla="*/ 6 h 29"/>
                <a:gd name="T12" fmla="*/ 6 w 6"/>
                <a:gd name="T13" fmla="*/ 12 h 29"/>
                <a:gd name="T14" fmla="*/ 6 w 6"/>
                <a:gd name="T15" fmla="*/ 24 h 29"/>
                <a:gd name="T16" fmla="*/ 6 w 6"/>
                <a:gd name="T17" fmla="*/ 29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9"/>
                <a:gd name="T29" fmla="*/ 6 w 6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9">
                  <a:moveTo>
                    <a:pt x="6" y="29"/>
                  </a:moveTo>
                  <a:lnTo>
                    <a:pt x="6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6" y="24"/>
                  </a:lnTo>
                  <a:lnTo>
                    <a:pt x="6" y="2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07" name="Freeform 182"/>
            <p:cNvSpPr>
              <a:spLocks/>
            </p:cNvSpPr>
            <p:nvPr/>
          </p:nvSpPr>
          <p:spPr bwMode="auto">
            <a:xfrm>
              <a:off x="4266" y="2127"/>
              <a:ext cx="12" cy="30"/>
            </a:xfrm>
            <a:custGeom>
              <a:avLst/>
              <a:gdLst>
                <a:gd name="T0" fmla="*/ 12 w 12"/>
                <a:gd name="T1" fmla="*/ 30 h 30"/>
                <a:gd name="T2" fmla="*/ 6 w 12"/>
                <a:gd name="T3" fmla="*/ 24 h 30"/>
                <a:gd name="T4" fmla="*/ 0 w 12"/>
                <a:gd name="T5" fmla="*/ 12 h 30"/>
                <a:gd name="T6" fmla="*/ 0 w 12"/>
                <a:gd name="T7" fmla="*/ 0 h 30"/>
                <a:gd name="T8" fmla="*/ 0 w 12"/>
                <a:gd name="T9" fmla="*/ 0 h 30"/>
                <a:gd name="T10" fmla="*/ 6 w 12"/>
                <a:gd name="T11" fmla="*/ 6 h 30"/>
                <a:gd name="T12" fmla="*/ 6 w 12"/>
                <a:gd name="T13" fmla="*/ 12 h 30"/>
                <a:gd name="T14" fmla="*/ 12 w 12"/>
                <a:gd name="T15" fmla="*/ 24 h 30"/>
                <a:gd name="T16" fmla="*/ 12 w 12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12" y="30"/>
                  </a:moveTo>
                  <a:lnTo>
                    <a:pt x="6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24"/>
                  </a:lnTo>
                  <a:lnTo>
                    <a:pt x="12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08" name="Freeform 183"/>
            <p:cNvSpPr>
              <a:spLocks/>
            </p:cNvSpPr>
            <p:nvPr/>
          </p:nvSpPr>
          <p:spPr bwMode="auto">
            <a:xfrm>
              <a:off x="4230" y="2121"/>
              <a:ext cx="18" cy="36"/>
            </a:xfrm>
            <a:custGeom>
              <a:avLst/>
              <a:gdLst>
                <a:gd name="T0" fmla="*/ 18 w 18"/>
                <a:gd name="T1" fmla="*/ 36 h 36"/>
                <a:gd name="T2" fmla="*/ 18 w 18"/>
                <a:gd name="T3" fmla="*/ 36 h 36"/>
                <a:gd name="T4" fmla="*/ 12 w 18"/>
                <a:gd name="T5" fmla="*/ 30 h 36"/>
                <a:gd name="T6" fmla="*/ 12 w 18"/>
                <a:gd name="T7" fmla="*/ 24 h 36"/>
                <a:gd name="T8" fmla="*/ 6 w 18"/>
                <a:gd name="T9" fmla="*/ 18 h 36"/>
                <a:gd name="T10" fmla="*/ 6 w 18"/>
                <a:gd name="T11" fmla="*/ 12 h 36"/>
                <a:gd name="T12" fmla="*/ 0 w 18"/>
                <a:gd name="T13" fmla="*/ 6 h 36"/>
                <a:gd name="T14" fmla="*/ 0 w 18"/>
                <a:gd name="T15" fmla="*/ 6 h 36"/>
                <a:gd name="T16" fmla="*/ 6 w 18"/>
                <a:gd name="T17" fmla="*/ 0 h 36"/>
                <a:gd name="T18" fmla="*/ 6 w 18"/>
                <a:gd name="T19" fmla="*/ 0 h 36"/>
                <a:gd name="T20" fmla="*/ 6 w 18"/>
                <a:gd name="T21" fmla="*/ 6 h 36"/>
                <a:gd name="T22" fmla="*/ 12 w 18"/>
                <a:gd name="T23" fmla="*/ 12 h 36"/>
                <a:gd name="T24" fmla="*/ 12 w 18"/>
                <a:gd name="T25" fmla="*/ 18 h 36"/>
                <a:gd name="T26" fmla="*/ 12 w 18"/>
                <a:gd name="T27" fmla="*/ 24 h 36"/>
                <a:gd name="T28" fmla="*/ 18 w 18"/>
                <a:gd name="T29" fmla="*/ 30 h 36"/>
                <a:gd name="T30" fmla="*/ 18 w 18"/>
                <a:gd name="T31" fmla="*/ 36 h 36"/>
                <a:gd name="T32" fmla="*/ 18 w 18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6"/>
                <a:gd name="T53" fmla="*/ 18 w 18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6">
                  <a:moveTo>
                    <a:pt x="18" y="36"/>
                  </a:moveTo>
                  <a:lnTo>
                    <a:pt x="18" y="36"/>
                  </a:lnTo>
                  <a:lnTo>
                    <a:pt x="12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2" y="24"/>
                  </a:lnTo>
                  <a:lnTo>
                    <a:pt x="18" y="30"/>
                  </a:lnTo>
                  <a:lnTo>
                    <a:pt x="18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09" name="Freeform 184"/>
            <p:cNvSpPr>
              <a:spLocks/>
            </p:cNvSpPr>
            <p:nvPr/>
          </p:nvSpPr>
          <p:spPr bwMode="auto">
            <a:xfrm>
              <a:off x="4200" y="2127"/>
              <a:ext cx="24" cy="35"/>
            </a:xfrm>
            <a:custGeom>
              <a:avLst/>
              <a:gdLst>
                <a:gd name="T0" fmla="*/ 24 w 24"/>
                <a:gd name="T1" fmla="*/ 35 h 35"/>
                <a:gd name="T2" fmla="*/ 18 w 24"/>
                <a:gd name="T3" fmla="*/ 30 h 35"/>
                <a:gd name="T4" fmla="*/ 18 w 24"/>
                <a:gd name="T5" fmla="*/ 30 h 35"/>
                <a:gd name="T6" fmla="*/ 12 w 24"/>
                <a:gd name="T7" fmla="*/ 24 h 35"/>
                <a:gd name="T8" fmla="*/ 6 w 24"/>
                <a:gd name="T9" fmla="*/ 18 h 35"/>
                <a:gd name="T10" fmla="*/ 6 w 24"/>
                <a:gd name="T11" fmla="*/ 12 h 35"/>
                <a:gd name="T12" fmla="*/ 0 w 24"/>
                <a:gd name="T13" fmla="*/ 6 h 35"/>
                <a:gd name="T14" fmla="*/ 0 w 24"/>
                <a:gd name="T15" fmla="*/ 6 h 35"/>
                <a:gd name="T16" fmla="*/ 0 w 24"/>
                <a:gd name="T17" fmla="*/ 0 h 35"/>
                <a:gd name="T18" fmla="*/ 6 w 24"/>
                <a:gd name="T19" fmla="*/ 0 h 35"/>
                <a:gd name="T20" fmla="*/ 6 w 24"/>
                <a:gd name="T21" fmla="*/ 6 h 35"/>
                <a:gd name="T22" fmla="*/ 6 w 24"/>
                <a:gd name="T23" fmla="*/ 12 h 35"/>
                <a:gd name="T24" fmla="*/ 12 w 24"/>
                <a:gd name="T25" fmla="*/ 18 h 35"/>
                <a:gd name="T26" fmla="*/ 12 w 24"/>
                <a:gd name="T27" fmla="*/ 24 h 35"/>
                <a:gd name="T28" fmla="*/ 18 w 24"/>
                <a:gd name="T29" fmla="*/ 30 h 35"/>
                <a:gd name="T30" fmla="*/ 18 w 24"/>
                <a:gd name="T31" fmla="*/ 35 h 35"/>
                <a:gd name="T32" fmla="*/ 24 w 24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5"/>
                <a:gd name="T53" fmla="*/ 24 w 24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5">
                  <a:moveTo>
                    <a:pt x="24" y="35"/>
                  </a:moveTo>
                  <a:lnTo>
                    <a:pt x="18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2" y="24"/>
                  </a:lnTo>
                  <a:lnTo>
                    <a:pt x="18" y="30"/>
                  </a:lnTo>
                  <a:lnTo>
                    <a:pt x="18" y="35"/>
                  </a:lnTo>
                  <a:lnTo>
                    <a:pt x="24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10" name="Freeform 185"/>
            <p:cNvSpPr>
              <a:spLocks/>
            </p:cNvSpPr>
            <p:nvPr/>
          </p:nvSpPr>
          <p:spPr bwMode="auto">
            <a:xfrm>
              <a:off x="4248" y="2127"/>
              <a:ext cx="18" cy="30"/>
            </a:xfrm>
            <a:custGeom>
              <a:avLst/>
              <a:gdLst>
                <a:gd name="T0" fmla="*/ 18 w 18"/>
                <a:gd name="T1" fmla="*/ 30 h 30"/>
                <a:gd name="T2" fmla="*/ 12 w 18"/>
                <a:gd name="T3" fmla="*/ 30 h 30"/>
                <a:gd name="T4" fmla="*/ 12 w 18"/>
                <a:gd name="T5" fmla="*/ 24 h 30"/>
                <a:gd name="T6" fmla="*/ 6 w 18"/>
                <a:gd name="T7" fmla="*/ 18 h 30"/>
                <a:gd name="T8" fmla="*/ 0 w 18"/>
                <a:gd name="T9" fmla="*/ 12 h 30"/>
                <a:gd name="T10" fmla="*/ 0 w 18"/>
                <a:gd name="T11" fmla="*/ 6 h 30"/>
                <a:gd name="T12" fmla="*/ 0 w 18"/>
                <a:gd name="T13" fmla="*/ 6 h 30"/>
                <a:gd name="T14" fmla="*/ 0 w 18"/>
                <a:gd name="T15" fmla="*/ 0 h 30"/>
                <a:gd name="T16" fmla="*/ 0 w 18"/>
                <a:gd name="T17" fmla="*/ 0 h 30"/>
                <a:gd name="T18" fmla="*/ 0 w 18"/>
                <a:gd name="T19" fmla="*/ 0 h 30"/>
                <a:gd name="T20" fmla="*/ 6 w 18"/>
                <a:gd name="T21" fmla="*/ 6 h 30"/>
                <a:gd name="T22" fmla="*/ 6 w 18"/>
                <a:gd name="T23" fmla="*/ 6 h 30"/>
                <a:gd name="T24" fmla="*/ 6 w 18"/>
                <a:gd name="T25" fmla="*/ 12 h 30"/>
                <a:gd name="T26" fmla="*/ 12 w 18"/>
                <a:gd name="T27" fmla="*/ 18 h 30"/>
                <a:gd name="T28" fmla="*/ 12 w 18"/>
                <a:gd name="T29" fmla="*/ 24 h 30"/>
                <a:gd name="T30" fmla="*/ 12 w 18"/>
                <a:gd name="T31" fmla="*/ 30 h 30"/>
                <a:gd name="T32" fmla="*/ 18 w 18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0"/>
                <a:gd name="T53" fmla="*/ 18 w 1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0">
                  <a:moveTo>
                    <a:pt x="18" y="30"/>
                  </a:moveTo>
                  <a:lnTo>
                    <a:pt x="12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2" y="24"/>
                  </a:lnTo>
                  <a:lnTo>
                    <a:pt x="12" y="30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11" name="Freeform 186"/>
            <p:cNvSpPr>
              <a:spLocks/>
            </p:cNvSpPr>
            <p:nvPr/>
          </p:nvSpPr>
          <p:spPr bwMode="auto">
            <a:xfrm>
              <a:off x="4236" y="2157"/>
              <a:ext cx="24" cy="41"/>
            </a:xfrm>
            <a:custGeom>
              <a:avLst/>
              <a:gdLst>
                <a:gd name="T0" fmla="*/ 0 w 24"/>
                <a:gd name="T1" fmla="*/ 41 h 41"/>
                <a:gd name="T2" fmla="*/ 0 w 24"/>
                <a:gd name="T3" fmla="*/ 41 h 41"/>
                <a:gd name="T4" fmla="*/ 0 w 24"/>
                <a:gd name="T5" fmla="*/ 35 h 41"/>
                <a:gd name="T6" fmla="*/ 0 w 24"/>
                <a:gd name="T7" fmla="*/ 29 h 41"/>
                <a:gd name="T8" fmla="*/ 6 w 24"/>
                <a:gd name="T9" fmla="*/ 23 h 41"/>
                <a:gd name="T10" fmla="*/ 12 w 24"/>
                <a:gd name="T11" fmla="*/ 11 h 41"/>
                <a:gd name="T12" fmla="*/ 18 w 24"/>
                <a:gd name="T13" fmla="*/ 5 h 41"/>
                <a:gd name="T14" fmla="*/ 24 w 24"/>
                <a:gd name="T15" fmla="*/ 0 h 41"/>
                <a:gd name="T16" fmla="*/ 24 w 24"/>
                <a:gd name="T17" fmla="*/ 0 h 41"/>
                <a:gd name="T18" fmla="*/ 24 w 24"/>
                <a:gd name="T19" fmla="*/ 0 h 41"/>
                <a:gd name="T20" fmla="*/ 24 w 24"/>
                <a:gd name="T21" fmla="*/ 5 h 41"/>
                <a:gd name="T22" fmla="*/ 18 w 24"/>
                <a:gd name="T23" fmla="*/ 17 h 41"/>
                <a:gd name="T24" fmla="*/ 12 w 24"/>
                <a:gd name="T25" fmla="*/ 23 h 41"/>
                <a:gd name="T26" fmla="*/ 6 w 24"/>
                <a:gd name="T27" fmla="*/ 29 h 41"/>
                <a:gd name="T28" fmla="*/ 6 w 24"/>
                <a:gd name="T29" fmla="*/ 35 h 41"/>
                <a:gd name="T30" fmla="*/ 0 w 24"/>
                <a:gd name="T31" fmla="*/ 41 h 41"/>
                <a:gd name="T32" fmla="*/ 0 w 24"/>
                <a:gd name="T33" fmla="*/ 41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1"/>
                <a:gd name="T53" fmla="*/ 24 w 24"/>
                <a:gd name="T54" fmla="*/ 41 h 4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1">
                  <a:moveTo>
                    <a:pt x="0" y="41"/>
                  </a:moveTo>
                  <a:lnTo>
                    <a:pt x="0" y="41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6" y="23"/>
                  </a:lnTo>
                  <a:lnTo>
                    <a:pt x="12" y="11"/>
                  </a:lnTo>
                  <a:lnTo>
                    <a:pt x="18" y="5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18" y="17"/>
                  </a:lnTo>
                  <a:lnTo>
                    <a:pt x="12" y="23"/>
                  </a:lnTo>
                  <a:lnTo>
                    <a:pt x="6" y="29"/>
                  </a:lnTo>
                  <a:lnTo>
                    <a:pt x="6" y="35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12" name="Freeform 187"/>
            <p:cNvSpPr>
              <a:spLocks/>
            </p:cNvSpPr>
            <p:nvPr/>
          </p:nvSpPr>
          <p:spPr bwMode="auto">
            <a:xfrm>
              <a:off x="4212" y="2157"/>
              <a:ext cx="24" cy="35"/>
            </a:xfrm>
            <a:custGeom>
              <a:avLst/>
              <a:gdLst>
                <a:gd name="T0" fmla="*/ 0 w 24"/>
                <a:gd name="T1" fmla="*/ 35 h 35"/>
                <a:gd name="T2" fmla="*/ 0 w 24"/>
                <a:gd name="T3" fmla="*/ 35 h 35"/>
                <a:gd name="T4" fmla="*/ 6 w 24"/>
                <a:gd name="T5" fmla="*/ 29 h 35"/>
                <a:gd name="T6" fmla="*/ 6 w 24"/>
                <a:gd name="T7" fmla="*/ 23 h 35"/>
                <a:gd name="T8" fmla="*/ 6 w 24"/>
                <a:gd name="T9" fmla="*/ 17 h 35"/>
                <a:gd name="T10" fmla="*/ 12 w 24"/>
                <a:gd name="T11" fmla="*/ 11 h 35"/>
                <a:gd name="T12" fmla="*/ 18 w 24"/>
                <a:gd name="T13" fmla="*/ 5 h 35"/>
                <a:gd name="T14" fmla="*/ 24 w 24"/>
                <a:gd name="T15" fmla="*/ 5 h 35"/>
                <a:gd name="T16" fmla="*/ 24 w 24"/>
                <a:gd name="T17" fmla="*/ 0 h 35"/>
                <a:gd name="T18" fmla="*/ 24 w 24"/>
                <a:gd name="T19" fmla="*/ 5 h 35"/>
                <a:gd name="T20" fmla="*/ 24 w 24"/>
                <a:gd name="T21" fmla="*/ 11 h 35"/>
                <a:gd name="T22" fmla="*/ 18 w 24"/>
                <a:gd name="T23" fmla="*/ 17 h 35"/>
                <a:gd name="T24" fmla="*/ 12 w 24"/>
                <a:gd name="T25" fmla="*/ 23 h 35"/>
                <a:gd name="T26" fmla="*/ 12 w 24"/>
                <a:gd name="T27" fmla="*/ 29 h 35"/>
                <a:gd name="T28" fmla="*/ 6 w 24"/>
                <a:gd name="T29" fmla="*/ 29 h 35"/>
                <a:gd name="T30" fmla="*/ 6 w 24"/>
                <a:gd name="T31" fmla="*/ 35 h 35"/>
                <a:gd name="T32" fmla="*/ 0 w 24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5"/>
                <a:gd name="T53" fmla="*/ 24 w 24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5">
                  <a:moveTo>
                    <a:pt x="0" y="35"/>
                  </a:moveTo>
                  <a:lnTo>
                    <a:pt x="0" y="35"/>
                  </a:lnTo>
                  <a:lnTo>
                    <a:pt x="6" y="29"/>
                  </a:lnTo>
                  <a:lnTo>
                    <a:pt x="6" y="23"/>
                  </a:lnTo>
                  <a:lnTo>
                    <a:pt x="6" y="17"/>
                  </a:lnTo>
                  <a:lnTo>
                    <a:pt x="12" y="11"/>
                  </a:lnTo>
                  <a:lnTo>
                    <a:pt x="18" y="5"/>
                  </a:lnTo>
                  <a:lnTo>
                    <a:pt x="24" y="5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24" y="11"/>
                  </a:lnTo>
                  <a:lnTo>
                    <a:pt x="18" y="17"/>
                  </a:lnTo>
                  <a:lnTo>
                    <a:pt x="12" y="23"/>
                  </a:lnTo>
                  <a:lnTo>
                    <a:pt x="12" y="29"/>
                  </a:lnTo>
                  <a:lnTo>
                    <a:pt x="6" y="29"/>
                  </a:lnTo>
                  <a:lnTo>
                    <a:pt x="6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13" name="Freeform 188"/>
            <p:cNvSpPr>
              <a:spLocks/>
            </p:cNvSpPr>
            <p:nvPr/>
          </p:nvSpPr>
          <p:spPr bwMode="auto">
            <a:xfrm>
              <a:off x="4212" y="2127"/>
              <a:ext cx="24" cy="35"/>
            </a:xfrm>
            <a:custGeom>
              <a:avLst/>
              <a:gdLst>
                <a:gd name="T0" fmla="*/ 24 w 24"/>
                <a:gd name="T1" fmla="*/ 35 h 35"/>
                <a:gd name="T2" fmla="*/ 24 w 24"/>
                <a:gd name="T3" fmla="*/ 30 h 35"/>
                <a:gd name="T4" fmla="*/ 18 w 24"/>
                <a:gd name="T5" fmla="*/ 24 h 35"/>
                <a:gd name="T6" fmla="*/ 12 w 24"/>
                <a:gd name="T7" fmla="*/ 18 h 35"/>
                <a:gd name="T8" fmla="*/ 12 w 24"/>
                <a:gd name="T9" fmla="*/ 18 h 35"/>
                <a:gd name="T10" fmla="*/ 6 w 24"/>
                <a:gd name="T11" fmla="*/ 12 h 35"/>
                <a:gd name="T12" fmla="*/ 6 w 24"/>
                <a:gd name="T13" fmla="*/ 6 h 35"/>
                <a:gd name="T14" fmla="*/ 0 w 24"/>
                <a:gd name="T15" fmla="*/ 0 h 35"/>
                <a:gd name="T16" fmla="*/ 6 w 24"/>
                <a:gd name="T17" fmla="*/ 0 h 35"/>
                <a:gd name="T18" fmla="*/ 6 w 24"/>
                <a:gd name="T19" fmla="*/ 0 h 35"/>
                <a:gd name="T20" fmla="*/ 6 w 24"/>
                <a:gd name="T21" fmla="*/ 0 h 35"/>
                <a:gd name="T22" fmla="*/ 12 w 24"/>
                <a:gd name="T23" fmla="*/ 6 h 35"/>
                <a:gd name="T24" fmla="*/ 12 w 24"/>
                <a:gd name="T25" fmla="*/ 12 h 35"/>
                <a:gd name="T26" fmla="*/ 18 w 24"/>
                <a:gd name="T27" fmla="*/ 18 h 35"/>
                <a:gd name="T28" fmla="*/ 18 w 24"/>
                <a:gd name="T29" fmla="*/ 24 h 35"/>
                <a:gd name="T30" fmla="*/ 24 w 24"/>
                <a:gd name="T31" fmla="*/ 30 h 35"/>
                <a:gd name="T32" fmla="*/ 24 w 24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5"/>
                <a:gd name="T53" fmla="*/ 24 w 24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5">
                  <a:moveTo>
                    <a:pt x="24" y="35"/>
                  </a:moveTo>
                  <a:lnTo>
                    <a:pt x="24" y="30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24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14" name="Freeform 189"/>
            <p:cNvSpPr>
              <a:spLocks/>
            </p:cNvSpPr>
            <p:nvPr/>
          </p:nvSpPr>
          <p:spPr bwMode="auto">
            <a:xfrm>
              <a:off x="5096" y="1636"/>
              <a:ext cx="89" cy="84"/>
            </a:xfrm>
            <a:custGeom>
              <a:avLst/>
              <a:gdLst>
                <a:gd name="T0" fmla="*/ 18 w 89"/>
                <a:gd name="T1" fmla="*/ 18 h 84"/>
                <a:gd name="T2" fmla="*/ 12 w 89"/>
                <a:gd name="T3" fmla="*/ 30 h 84"/>
                <a:gd name="T4" fmla="*/ 12 w 89"/>
                <a:gd name="T5" fmla="*/ 42 h 84"/>
                <a:gd name="T6" fmla="*/ 24 w 89"/>
                <a:gd name="T7" fmla="*/ 42 h 84"/>
                <a:gd name="T8" fmla="*/ 29 w 89"/>
                <a:gd name="T9" fmla="*/ 42 h 84"/>
                <a:gd name="T10" fmla="*/ 29 w 89"/>
                <a:gd name="T11" fmla="*/ 48 h 84"/>
                <a:gd name="T12" fmla="*/ 29 w 89"/>
                <a:gd name="T13" fmla="*/ 48 h 84"/>
                <a:gd name="T14" fmla="*/ 24 w 89"/>
                <a:gd name="T15" fmla="*/ 48 h 84"/>
                <a:gd name="T16" fmla="*/ 18 w 89"/>
                <a:gd name="T17" fmla="*/ 42 h 84"/>
                <a:gd name="T18" fmla="*/ 6 w 89"/>
                <a:gd name="T19" fmla="*/ 48 h 84"/>
                <a:gd name="T20" fmla="*/ 0 w 89"/>
                <a:gd name="T21" fmla="*/ 54 h 84"/>
                <a:gd name="T22" fmla="*/ 6 w 89"/>
                <a:gd name="T23" fmla="*/ 66 h 84"/>
                <a:gd name="T24" fmla="*/ 12 w 89"/>
                <a:gd name="T25" fmla="*/ 66 h 84"/>
                <a:gd name="T26" fmla="*/ 18 w 89"/>
                <a:gd name="T27" fmla="*/ 66 h 84"/>
                <a:gd name="T28" fmla="*/ 24 w 89"/>
                <a:gd name="T29" fmla="*/ 66 h 84"/>
                <a:gd name="T30" fmla="*/ 29 w 89"/>
                <a:gd name="T31" fmla="*/ 60 h 84"/>
                <a:gd name="T32" fmla="*/ 24 w 89"/>
                <a:gd name="T33" fmla="*/ 72 h 84"/>
                <a:gd name="T34" fmla="*/ 24 w 89"/>
                <a:gd name="T35" fmla="*/ 84 h 84"/>
                <a:gd name="T36" fmla="*/ 29 w 89"/>
                <a:gd name="T37" fmla="*/ 84 h 84"/>
                <a:gd name="T38" fmla="*/ 41 w 89"/>
                <a:gd name="T39" fmla="*/ 84 h 84"/>
                <a:gd name="T40" fmla="*/ 41 w 89"/>
                <a:gd name="T41" fmla="*/ 72 h 84"/>
                <a:gd name="T42" fmla="*/ 41 w 89"/>
                <a:gd name="T43" fmla="*/ 66 h 84"/>
                <a:gd name="T44" fmla="*/ 41 w 89"/>
                <a:gd name="T45" fmla="*/ 60 h 84"/>
                <a:gd name="T46" fmla="*/ 41 w 89"/>
                <a:gd name="T47" fmla="*/ 66 h 84"/>
                <a:gd name="T48" fmla="*/ 47 w 89"/>
                <a:gd name="T49" fmla="*/ 72 h 84"/>
                <a:gd name="T50" fmla="*/ 59 w 89"/>
                <a:gd name="T51" fmla="*/ 72 h 84"/>
                <a:gd name="T52" fmla="*/ 71 w 89"/>
                <a:gd name="T53" fmla="*/ 78 h 84"/>
                <a:gd name="T54" fmla="*/ 83 w 89"/>
                <a:gd name="T55" fmla="*/ 72 h 84"/>
                <a:gd name="T56" fmla="*/ 83 w 89"/>
                <a:gd name="T57" fmla="*/ 66 h 84"/>
                <a:gd name="T58" fmla="*/ 83 w 89"/>
                <a:gd name="T59" fmla="*/ 60 h 84"/>
                <a:gd name="T60" fmla="*/ 71 w 89"/>
                <a:gd name="T61" fmla="*/ 54 h 84"/>
                <a:gd name="T62" fmla="*/ 59 w 89"/>
                <a:gd name="T63" fmla="*/ 54 h 84"/>
                <a:gd name="T64" fmla="*/ 65 w 89"/>
                <a:gd name="T65" fmla="*/ 42 h 84"/>
                <a:gd name="T66" fmla="*/ 77 w 89"/>
                <a:gd name="T67" fmla="*/ 42 h 84"/>
                <a:gd name="T68" fmla="*/ 89 w 89"/>
                <a:gd name="T69" fmla="*/ 36 h 84"/>
                <a:gd name="T70" fmla="*/ 89 w 89"/>
                <a:gd name="T71" fmla="*/ 24 h 84"/>
                <a:gd name="T72" fmla="*/ 77 w 89"/>
                <a:gd name="T73" fmla="*/ 18 h 84"/>
                <a:gd name="T74" fmla="*/ 65 w 89"/>
                <a:gd name="T75" fmla="*/ 24 h 84"/>
                <a:gd name="T76" fmla="*/ 65 w 89"/>
                <a:gd name="T77" fmla="*/ 30 h 84"/>
                <a:gd name="T78" fmla="*/ 59 w 89"/>
                <a:gd name="T79" fmla="*/ 36 h 84"/>
                <a:gd name="T80" fmla="*/ 53 w 89"/>
                <a:gd name="T81" fmla="*/ 36 h 84"/>
                <a:gd name="T82" fmla="*/ 53 w 89"/>
                <a:gd name="T83" fmla="*/ 30 h 84"/>
                <a:gd name="T84" fmla="*/ 53 w 89"/>
                <a:gd name="T85" fmla="*/ 24 h 84"/>
                <a:gd name="T86" fmla="*/ 65 w 89"/>
                <a:gd name="T87" fmla="*/ 12 h 84"/>
                <a:gd name="T88" fmla="*/ 59 w 89"/>
                <a:gd name="T89" fmla="*/ 0 h 84"/>
                <a:gd name="T90" fmla="*/ 47 w 89"/>
                <a:gd name="T91" fmla="*/ 0 h 84"/>
                <a:gd name="T92" fmla="*/ 41 w 89"/>
                <a:gd name="T93" fmla="*/ 6 h 84"/>
                <a:gd name="T94" fmla="*/ 35 w 89"/>
                <a:gd name="T95" fmla="*/ 12 h 84"/>
                <a:gd name="T96" fmla="*/ 41 w 89"/>
                <a:gd name="T97" fmla="*/ 18 h 84"/>
                <a:gd name="T98" fmla="*/ 41 w 89"/>
                <a:gd name="T99" fmla="*/ 24 h 84"/>
                <a:gd name="T100" fmla="*/ 41 w 89"/>
                <a:gd name="T101" fmla="*/ 36 h 84"/>
                <a:gd name="T102" fmla="*/ 35 w 89"/>
                <a:gd name="T103" fmla="*/ 36 h 84"/>
                <a:gd name="T104" fmla="*/ 35 w 89"/>
                <a:gd name="T105" fmla="*/ 24 h 8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84"/>
                <a:gd name="T161" fmla="*/ 89 w 89"/>
                <a:gd name="T162" fmla="*/ 84 h 8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84">
                  <a:moveTo>
                    <a:pt x="24" y="18"/>
                  </a:moveTo>
                  <a:lnTo>
                    <a:pt x="18" y="18"/>
                  </a:lnTo>
                  <a:lnTo>
                    <a:pt x="12" y="24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12" y="42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9" y="42"/>
                  </a:lnTo>
                  <a:lnTo>
                    <a:pt x="29" y="48"/>
                  </a:lnTo>
                  <a:lnTo>
                    <a:pt x="24" y="48"/>
                  </a:lnTo>
                  <a:lnTo>
                    <a:pt x="18" y="48"/>
                  </a:lnTo>
                  <a:lnTo>
                    <a:pt x="18" y="42"/>
                  </a:lnTo>
                  <a:lnTo>
                    <a:pt x="12" y="42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8" y="66"/>
                  </a:lnTo>
                  <a:lnTo>
                    <a:pt x="24" y="66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29" y="66"/>
                  </a:lnTo>
                  <a:lnTo>
                    <a:pt x="24" y="72"/>
                  </a:lnTo>
                  <a:lnTo>
                    <a:pt x="24" y="78"/>
                  </a:lnTo>
                  <a:lnTo>
                    <a:pt x="24" y="84"/>
                  </a:lnTo>
                  <a:lnTo>
                    <a:pt x="29" y="84"/>
                  </a:lnTo>
                  <a:lnTo>
                    <a:pt x="35" y="84"/>
                  </a:lnTo>
                  <a:lnTo>
                    <a:pt x="41" y="84"/>
                  </a:lnTo>
                  <a:lnTo>
                    <a:pt x="41" y="78"/>
                  </a:lnTo>
                  <a:lnTo>
                    <a:pt x="41" y="72"/>
                  </a:lnTo>
                  <a:lnTo>
                    <a:pt x="41" y="66"/>
                  </a:lnTo>
                  <a:lnTo>
                    <a:pt x="41" y="60"/>
                  </a:lnTo>
                  <a:lnTo>
                    <a:pt x="41" y="66"/>
                  </a:lnTo>
                  <a:lnTo>
                    <a:pt x="47" y="66"/>
                  </a:lnTo>
                  <a:lnTo>
                    <a:pt x="47" y="72"/>
                  </a:lnTo>
                  <a:lnTo>
                    <a:pt x="53" y="72"/>
                  </a:lnTo>
                  <a:lnTo>
                    <a:pt x="59" y="72"/>
                  </a:lnTo>
                  <a:lnTo>
                    <a:pt x="65" y="72"/>
                  </a:lnTo>
                  <a:lnTo>
                    <a:pt x="65" y="78"/>
                  </a:lnTo>
                  <a:lnTo>
                    <a:pt x="71" y="78"/>
                  </a:lnTo>
                  <a:lnTo>
                    <a:pt x="77" y="78"/>
                  </a:lnTo>
                  <a:lnTo>
                    <a:pt x="77" y="72"/>
                  </a:lnTo>
                  <a:lnTo>
                    <a:pt x="83" y="72"/>
                  </a:lnTo>
                  <a:lnTo>
                    <a:pt x="83" y="66"/>
                  </a:lnTo>
                  <a:lnTo>
                    <a:pt x="83" y="60"/>
                  </a:lnTo>
                  <a:lnTo>
                    <a:pt x="77" y="54"/>
                  </a:lnTo>
                  <a:lnTo>
                    <a:pt x="71" y="54"/>
                  </a:lnTo>
                  <a:lnTo>
                    <a:pt x="65" y="54"/>
                  </a:lnTo>
                  <a:lnTo>
                    <a:pt x="59" y="54"/>
                  </a:lnTo>
                  <a:lnTo>
                    <a:pt x="59" y="48"/>
                  </a:lnTo>
                  <a:lnTo>
                    <a:pt x="65" y="48"/>
                  </a:lnTo>
                  <a:lnTo>
                    <a:pt x="65" y="42"/>
                  </a:lnTo>
                  <a:lnTo>
                    <a:pt x="71" y="42"/>
                  </a:lnTo>
                  <a:lnTo>
                    <a:pt x="77" y="42"/>
                  </a:lnTo>
                  <a:lnTo>
                    <a:pt x="83" y="36"/>
                  </a:lnTo>
                  <a:lnTo>
                    <a:pt x="89" y="36"/>
                  </a:lnTo>
                  <a:lnTo>
                    <a:pt x="89" y="30"/>
                  </a:lnTo>
                  <a:lnTo>
                    <a:pt x="89" y="24"/>
                  </a:lnTo>
                  <a:lnTo>
                    <a:pt x="83" y="18"/>
                  </a:lnTo>
                  <a:lnTo>
                    <a:pt x="77" y="18"/>
                  </a:lnTo>
                  <a:lnTo>
                    <a:pt x="71" y="18"/>
                  </a:lnTo>
                  <a:lnTo>
                    <a:pt x="65" y="24"/>
                  </a:lnTo>
                  <a:lnTo>
                    <a:pt x="65" y="30"/>
                  </a:lnTo>
                  <a:lnTo>
                    <a:pt x="65" y="36"/>
                  </a:lnTo>
                  <a:lnTo>
                    <a:pt x="59" y="36"/>
                  </a:lnTo>
                  <a:lnTo>
                    <a:pt x="53" y="42"/>
                  </a:lnTo>
                  <a:lnTo>
                    <a:pt x="53" y="36"/>
                  </a:lnTo>
                  <a:lnTo>
                    <a:pt x="47" y="36"/>
                  </a:lnTo>
                  <a:lnTo>
                    <a:pt x="53" y="30"/>
                  </a:lnTo>
                  <a:lnTo>
                    <a:pt x="53" y="24"/>
                  </a:lnTo>
                  <a:lnTo>
                    <a:pt x="59" y="18"/>
                  </a:lnTo>
                  <a:lnTo>
                    <a:pt x="65" y="12"/>
                  </a:lnTo>
                  <a:lnTo>
                    <a:pt x="59" y="6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1" y="0"/>
                  </a:lnTo>
                  <a:lnTo>
                    <a:pt x="41" y="6"/>
                  </a:lnTo>
                  <a:lnTo>
                    <a:pt x="35" y="6"/>
                  </a:lnTo>
                  <a:lnTo>
                    <a:pt x="35" y="12"/>
                  </a:lnTo>
                  <a:lnTo>
                    <a:pt x="41" y="18"/>
                  </a:lnTo>
                  <a:lnTo>
                    <a:pt x="41" y="24"/>
                  </a:lnTo>
                  <a:lnTo>
                    <a:pt x="41" y="30"/>
                  </a:lnTo>
                  <a:lnTo>
                    <a:pt x="41" y="36"/>
                  </a:lnTo>
                  <a:lnTo>
                    <a:pt x="35" y="36"/>
                  </a:lnTo>
                  <a:lnTo>
                    <a:pt x="35" y="30"/>
                  </a:lnTo>
                  <a:lnTo>
                    <a:pt x="35" y="24"/>
                  </a:lnTo>
                  <a:lnTo>
                    <a:pt x="29" y="18"/>
                  </a:lnTo>
                  <a:lnTo>
                    <a:pt x="24" y="18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15" name="Freeform 190"/>
            <p:cNvSpPr>
              <a:spLocks/>
            </p:cNvSpPr>
            <p:nvPr/>
          </p:nvSpPr>
          <p:spPr bwMode="auto">
            <a:xfrm>
              <a:off x="5036" y="1750"/>
              <a:ext cx="89" cy="155"/>
            </a:xfrm>
            <a:custGeom>
              <a:avLst/>
              <a:gdLst>
                <a:gd name="T0" fmla="*/ 89 w 89"/>
                <a:gd name="T1" fmla="*/ 0 h 155"/>
                <a:gd name="T2" fmla="*/ 84 w 89"/>
                <a:gd name="T3" fmla="*/ 12 h 155"/>
                <a:gd name="T4" fmla="*/ 72 w 89"/>
                <a:gd name="T5" fmla="*/ 18 h 155"/>
                <a:gd name="T6" fmla="*/ 66 w 89"/>
                <a:gd name="T7" fmla="*/ 24 h 155"/>
                <a:gd name="T8" fmla="*/ 54 w 89"/>
                <a:gd name="T9" fmla="*/ 30 h 155"/>
                <a:gd name="T10" fmla="*/ 48 w 89"/>
                <a:gd name="T11" fmla="*/ 36 h 155"/>
                <a:gd name="T12" fmla="*/ 36 w 89"/>
                <a:gd name="T13" fmla="*/ 36 h 155"/>
                <a:gd name="T14" fmla="*/ 30 w 89"/>
                <a:gd name="T15" fmla="*/ 42 h 155"/>
                <a:gd name="T16" fmla="*/ 18 w 89"/>
                <a:gd name="T17" fmla="*/ 42 h 155"/>
                <a:gd name="T18" fmla="*/ 18 w 89"/>
                <a:gd name="T19" fmla="*/ 42 h 155"/>
                <a:gd name="T20" fmla="*/ 18 w 89"/>
                <a:gd name="T21" fmla="*/ 48 h 155"/>
                <a:gd name="T22" fmla="*/ 18 w 89"/>
                <a:gd name="T23" fmla="*/ 54 h 155"/>
                <a:gd name="T24" fmla="*/ 18 w 89"/>
                <a:gd name="T25" fmla="*/ 54 h 155"/>
                <a:gd name="T26" fmla="*/ 12 w 89"/>
                <a:gd name="T27" fmla="*/ 60 h 155"/>
                <a:gd name="T28" fmla="*/ 12 w 89"/>
                <a:gd name="T29" fmla="*/ 66 h 155"/>
                <a:gd name="T30" fmla="*/ 6 w 89"/>
                <a:gd name="T31" fmla="*/ 66 h 155"/>
                <a:gd name="T32" fmla="*/ 0 w 89"/>
                <a:gd name="T33" fmla="*/ 72 h 155"/>
                <a:gd name="T34" fmla="*/ 6 w 89"/>
                <a:gd name="T35" fmla="*/ 84 h 155"/>
                <a:gd name="T36" fmla="*/ 12 w 89"/>
                <a:gd name="T37" fmla="*/ 96 h 155"/>
                <a:gd name="T38" fmla="*/ 12 w 89"/>
                <a:gd name="T39" fmla="*/ 108 h 155"/>
                <a:gd name="T40" fmla="*/ 6 w 89"/>
                <a:gd name="T41" fmla="*/ 114 h 155"/>
                <a:gd name="T42" fmla="*/ 12 w 89"/>
                <a:gd name="T43" fmla="*/ 120 h 155"/>
                <a:gd name="T44" fmla="*/ 18 w 89"/>
                <a:gd name="T45" fmla="*/ 120 h 155"/>
                <a:gd name="T46" fmla="*/ 24 w 89"/>
                <a:gd name="T47" fmla="*/ 125 h 155"/>
                <a:gd name="T48" fmla="*/ 30 w 89"/>
                <a:gd name="T49" fmla="*/ 125 h 155"/>
                <a:gd name="T50" fmla="*/ 30 w 89"/>
                <a:gd name="T51" fmla="*/ 131 h 155"/>
                <a:gd name="T52" fmla="*/ 36 w 89"/>
                <a:gd name="T53" fmla="*/ 137 h 155"/>
                <a:gd name="T54" fmla="*/ 42 w 89"/>
                <a:gd name="T55" fmla="*/ 143 h 155"/>
                <a:gd name="T56" fmla="*/ 42 w 89"/>
                <a:gd name="T57" fmla="*/ 155 h 155"/>
                <a:gd name="T58" fmla="*/ 48 w 89"/>
                <a:gd name="T59" fmla="*/ 149 h 155"/>
                <a:gd name="T60" fmla="*/ 48 w 89"/>
                <a:gd name="T61" fmla="*/ 143 h 155"/>
                <a:gd name="T62" fmla="*/ 54 w 89"/>
                <a:gd name="T63" fmla="*/ 137 h 155"/>
                <a:gd name="T64" fmla="*/ 60 w 89"/>
                <a:gd name="T65" fmla="*/ 131 h 155"/>
                <a:gd name="T66" fmla="*/ 60 w 89"/>
                <a:gd name="T67" fmla="*/ 125 h 155"/>
                <a:gd name="T68" fmla="*/ 66 w 89"/>
                <a:gd name="T69" fmla="*/ 125 h 155"/>
                <a:gd name="T70" fmla="*/ 78 w 89"/>
                <a:gd name="T71" fmla="*/ 120 h 155"/>
                <a:gd name="T72" fmla="*/ 84 w 89"/>
                <a:gd name="T73" fmla="*/ 120 h 155"/>
                <a:gd name="T74" fmla="*/ 78 w 89"/>
                <a:gd name="T75" fmla="*/ 114 h 155"/>
                <a:gd name="T76" fmla="*/ 78 w 89"/>
                <a:gd name="T77" fmla="*/ 102 h 155"/>
                <a:gd name="T78" fmla="*/ 78 w 89"/>
                <a:gd name="T79" fmla="*/ 96 h 155"/>
                <a:gd name="T80" fmla="*/ 84 w 89"/>
                <a:gd name="T81" fmla="*/ 84 h 155"/>
                <a:gd name="T82" fmla="*/ 78 w 89"/>
                <a:gd name="T83" fmla="*/ 66 h 155"/>
                <a:gd name="T84" fmla="*/ 78 w 89"/>
                <a:gd name="T85" fmla="*/ 54 h 155"/>
                <a:gd name="T86" fmla="*/ 78 w 89"/>
                <a:gd name="T87" fmla="*/ 36 h 155"/>
                <a:gd name="T88" fmla="*/ 78 w 89"/>
                <a:gd name="T89" fmla="*/ 24 h 155"/>
                <a:gd name="T90" fmla="*/ 84 w 89"/>
                <a:gd name="T91" fmla="*/ 18 h 155"/>
                <a:gd name="T92" fmla="*/ 84 w 89"/>
                <a:gd name="T93" fmla="*/ 12 h 155"/>
                <a:gd name="T94" fmla="*/ 89 w 89"/>
                <a:gd name="T95" fmla="*/ 6 h 155"/>
                <a:gd name="T96" fmla="*/ 89 w 89"/>
                <a:gd name="T97" fmla="*/ 6 h 155"/>
                <a:gd name="T98" fmla="*/ 89 w 89"/>
                <a:gd name="T99" fmla="*/ 6 h 155"/>
                <a:gd name="T100" fmla="*/ 89 w 89"/>
                <a:gd name="T101" fmla="*/ 6 h 155"/>
                <a:gd name="T102" fmla="*/ 89 w 89"/>
                <a:gd name="T103" fmla="*/ 0 h 155"/>
                <a:gd name="T104" fmla="*/ 89 w 89"/>
                <a:gd name="T105" fmla="*/ 0 h 155"/>
                <a:gd name="T106" fmla="*/ 89 w 89"/>
                <a:gd name="T107" fmla="*/ 0 h 15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9"/>
                <a:gd name="T163" fmla="*/ 0 h 155"/>
                <a:gd name="T164" fmla="*/ 89 w 89"/>
                <a:gd name="T165" fmla="*/ 155 h 15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9" h="155">
                  <a:moveTo>
                    <a:pt x="89" y="0"/>
                  </a:moveTo>
                  <a:lnTo>
                    <a:pt x="84" y="12"/>
                  </a:lnTo>
                  <a:lnTo>
                    <a:pt x="72" y="18"/>
                  </a:lnTo>
                  <a:lnTo>
                    <a:pt x="66" y="24"/>
                  </a:lnTo>
                  <a:lnTo>
                    <a:pt x="54" y="30"/>
                  </a:lnTo>
                  <a:lnTo>
                    <a:pt x="48" y="36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8" y="54"/>
                  </a:lnTo>
                  <a:lnTo>
                    <a:pt x="12" y="60"/>
                  </a:lnTo>
                  <a:lnTo>
                    <a:pt x="12" y="66"/>
                  </a:lnTo>
                  <a:lnTo>
                    <a:pt x="6" y="66"/>
                  </a:lnTo>
                  <a:lnTo>
                    <a:pt x="0" y="72"/>
                  </a:lnTo>
                  <a:lnTo>
                    <a:pt x="6" y="84"/>
                  </a:lnTo>
                  <a:lnTo>
                    <a:pt x="12" y="96"/>
                  </a:lnTo>
                  <a:lnTo>
                    <a:pt x="12" y="108"/>
                  </a:lnTo>
                  <a:lnTo>
                    <a:pt x="6" y="114"/>
                  </a:lnTo>
                  <a:lnTo>
                    <a:pt x="12" y="120"/>
                  </a:lnTo>
                  <a:lnTo>
                    <a:pt x="18" y="120"/>
                  </a:lnTo>
                  <a:lnTo>
                    <a:pt x="24" y="125"/>
                  </a:lnTo>
                  <a:lnTo>
                    <a:pt x="30" y="125"/>
                  </a:lnTo>
                  <a:lnTo>
                    <a:pt x="30" y="131"/>
                  </a:lnTo>
                  <a:lnTo>
                    <a:pt x="36" y="137"/>
                  </a:lnTo>
                  <a:lnTo>
                    <a:pt x="42" y="143"/>
                  </a:lnTo>
                  <a:lnTo>
                    <a:pt x="42" y="155"/>
                  </a:lnTo>
                  <a:lnTo>
                    <a:pt x="48" y="149"/>
                  </a:lnTo>
                  <a:lnTo>
                    <a:pt x="48" y="143"/>
                  </a:lnTo>
                  <a:lnTo>
                    <a:pt x="54" y="137"/>
                  </a:lnTo>
                  <a:lnTo>
                    <a:pt x="60" y="131"/>
                  </a:lnTo>
                  <a:lnTo>
                    <a:pt x="60" y="125"/>
                  </a:lnTo>
                  <a:lnTo>
                    <a:pt x="66" y="125"/>
                  </a:lnTo>
                  <a:lnTo>
                    <a:pt x="78" y="120"/>
                  </a:lnTo>
                  <a:lnTo>
                    <a:pt x="84" y="120"/>
                  </a:lnTo>
                  <a:lnTo>
                    <a:pt x="78" y="114"/>
                  </a:lnTo>
                  <a:lnTo>
                    <a:pt x="78" y="102"/>
                  </a:lnTo>
                  <a:lnTo>
                    <a:pt x="78" y="96"/>
                  </a:lnTo>
                  <a:lnTo>
                    <a:pt x="84" y="84"/>
                  </a:lnTo>
                  <a:lnTo>
                    <a:pt x="78" y="66"/>
                  </a:lnTo>
                  <a:lnTo>
                    <a:pt x="78" y="54"/>
                  </a:lnTo>
                  <a:lnTo>
                    <a:pt x="78" y="36"/>
                  </a:lnTo>
                  <a:lnTo>
                    <a:pt x="78" y="24"/>
                  </a:lnTo>
                  <a:lnTo>
                    <a:pt x="84" y="18"/>
                  </a:lnTo>
                  <a:lnTo>
                    <a:pt x="84" y="12"/>
                  </a:lnTo>
                  <a:lnTo>
                    <a:pt x="89" y="6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16" name="Freeform 191"/>
            <p:cNvSpPr>
              <a:spLocks/>
            </p:cNvSpPr>
            <p:nvPr/>
          </p:nvSpPr>
          <p:spPr bwMode="auto">
            <a:xfrm>
              <a:off x="5263" y="1714"/>
              <a:ext cx="167" cy="126"/>
            </a:xfrm>
            <a:custGeom>
              <a:avLst/>
              <a:gdLst>
                <a:gd name="T0" fmla="*/ 77 w 167"/>
                <a:gd name="T1" fmla="*/ 0 h 126"/>
                <a:gd name="T2" fmla="*/ 71 w 167"/>
                <a:gd name="T3" fmla="*/ 0 h 126"/>
                <a:gd name="T4" fmla="*/ 66 w 167"/>
                <a:gd name="T5" fmla="*/ 0 h 126"/>
                <a:gd name="T6" fmla="*/ 54 w 167"/>
                <a:gd name="T7" fmla="*/ 6 h 126"/>
                <a:gd name="T8" fmla="*/ 48 w 167"/>
                <a:gd name="T9" fmla="*/ 6 h 126"/>
                <a:gd name="T10" fmla="*/ 36 w 167"/>
                <a:gd name="T11" fmla="*/ 12 h 126"/>
                <a:gd name="T12" fmla="*/ 30 w 167"/>
                <a:gd name="T13" fmla="*/ 12 h 126"/>
                <a:gd name="T14" fmla="*/ 18 w 167"/>
                <a:gd name="T15" fmla="*/ 18 h 126"/>
                <a:gd name="T16" fmla="*/ 12 w 167"/>
                <a:gd name="T17" fmla="*/ 18 h 126"/>
                <a:gd name="T18" fmla="*/ 6 w 167"/>
                <a:gd name="T19" fmla="*/ 18 h 126"/>
                <a:gd name="T20" fmla="*/ 6 w 167"/>
                <a:gd name="T21" fmla="*/ 12 h 126"/>
                <a:gd name="T22" fmla="*/ 0 w 167"/>
                <a:gd name="T23" fmla="*/ 12 h 126"/>
                <a:gd name="T24" fmla="*/ 0 w 167"/>
                <a:gd name="T25" fmla="*/ 12 h 126"/>
                <a:gd name="T26" fmla="*/ 12 w 167"/>
                <a:gd name="T27" fmla="*/ 18 h 126"/>
                <a:gd name="T28" fmla="*/ 18 w 167"/>
                <a:gd name="T29" fmla="*/ 30 h 126"/>
                <a:gd name="T30" fmla="*/ 24 w 167"/>
                <a:gd name="T31" fmla="*/ 36 h 126"/>
                <a:gd name="T32" fmla="*/ 30 w 167"/>
                <a:gd name="T33" fmla="*/ 48 h 126"/>
                <a:gd name="T34" fmla="*/ 36 w 167"/>
                <a:gd name="T35" fmla="*/ 60 h 126"/>
                <a:gd name="T36" fmla="*/ 42 w 167"/>
                <a:gd name="T37" fmla="*/ 66 h 126"/>
                <a:gd name="T38" fmla="*/ 48 w 167"/>
                <a:gd name="T39" fmla="*/ 84 h 126"/>
                <a:gd name="T40" fmla="*/ 48 w 167"/>
                <a:gd name="T41" fmla="*/ 96 h 126"/>
                <a:gd name="T42" fmla="*/ 54 w 167"/>
                <a:gd name="T43" fmla="*/ 96 h 126"/>
                <a:gd name="T44" fmla="*/ 60 w 167"/>
                <a:gd name="T45" fmla="*/ 96 h 126"/>
                <a:gd name="T46" fmla="*/ 66 w 167"/>
                <a:gd name="T47" fmla="*/ 96 h 126"/>
                <a:gd name="T48" fmla="*/ 71 w 167"/>
                <a:gd name="T49" fmla="*/ 102 h 126"/>
                <a:gd name="T50" fmla="*/ 77 w 167"/>
                <a:gd name="T51" fmla="*/ 108 h 126"/>
                <a:gd name="T52" fmla="*/ 83 w 167"/>
                <a:gd name="T53" fmla="*/ 114 h 126"/>
                <a:gd name="T54" fmla="*/ 89 w 167"/>
                <a:gd name="T55" fmla="*/ 120 h 126"/>
                <a:gd name="T56" fmla="*/ 89 w 167"/>
                <a:gd name="T57" fmla="*/ 126 h 126"/>
                <a:gd name="T58" fmla="*/ 95 w 167"/>
                <a:gd name="T59" fmla="*/ 120 h 126"/>
                <a:gd name="T60" fmla="*/ 101 w 167"/>
                <a:gd name="T61" fmla="*/ 120 h 126"/>
                <a:gd name="T62" fmla="*/ 107 w 167"/>
                <a:gd name="T63" fmla="*/ 114 h 126"/>
                <a:gd name="T64" fmla="*/ 119 w 167"/>
                <a:gd name="T65" fmla="*/ 114 h 126"/>
                <a:gd name="T66" fmla="*/ 131 w 167"/>
                <a:gd name="T67" fmla="*/ 114 h 126"/>
                <a:gd name="T68" fmla="*/ 143 w 167"/>
                <a:gd name="T69" fmla="*/ 114 h 126"/>
                <a:gd name="T70" fmla="*/ 155 w 167"/>
                <a:gd name="T71" fmla="*/ 114 h 126"/>
                <a:gd name="T72" fmla="*/ 167 w 167"/>
                <a:gd name="T73" fmla="*/ 120 h 126"/>
                <a:gd name="T74" fmla="*/ 161 w 167"/>
                <a:gd name="T75" fmla="*/ 114 h 126"/>
                <a:gd name="T76" fmla="*/ 161 w 167"/>
                <a:gd name="T77" fmla="*/ 108 h 126"/>
                <a:gd name="T78" fmla="*/ 155 w 167"/>
                <a:gd name="T79" fmla="*/ 102 h 126"/>
                <a:gd name="T80" fmla="*/ 155 w 167"/>
                <a:gd name="T81" fmla="*/ 96 h 126"/>
                <a:gd name="T82" fmla="*/ 149 w 167"/>
                <a:gd name="T83" fmla="*/ 84 h 126"/>
                <a:gd name="T84" fmla="*/ 155 w 167"/>
                <a:gd name="T85" fmla="*/ 78 h 126"/>
                <a:gd name="T86" fmla="*/ 155 w 167"/>
                <a:gd name="T87" fmla="*/ 66 h 126"/>
                <a:gd name="T88" fmla="*/ 161 w 167"/>
                <a:gd name="T89" fmla="*/ 54 h 126"/>
                <a:gd name="T90" fmla="*/ 155 w 167"/>
                <a:gd name="T91" fmla="*/ 48 h 126"/>
                <a:gd name="T92" fmla="*/ 143 w 167"/>
                <a:gd name="T93" fmla="*/ 48 h 126"/>
                <a:gd name="T94" fmla="*/ 137 w 167"/>
                <a:gd name="T95" fmla="*/ 48 h 126"/>
                <a:gd name="T96" fmla="*/ 131 w 167"/>
                <a:gd name="T97" fmla="*/ 42 h 126"/>
                <a:gd name="T98" fmla="*/ 125 w 167"/>
                <a:gd name="T99" fmla="*/ 36 h 126"/>
                <a:gd name="T100" fmla="*/ 119 w 167"/>
                <a:gd name="T101" fmla="*/ 30 h 126"/>
                <a:gd name="T102" fmla="*/ 119 w 167"/>
                <a:gd name="T103" fmla="*/ 18 h 126"/>
                <a:gd name="T104" fmla="*/ 119 w 167"/>
                <a:gd name="T105" fmla="*/ 6 h 126"/>
                <a:gd name="T106" fmla="*/ 113 w 167"/>
                <a:gd name="T107" fmla="*/ 6 h 126"/>
                <a:gd name="T108" fmla="*/ 107 w 167"/>
                <a:gd name="T109" fmla="*/ 6 h 126"/>
                <a:gd name="T110" fmla="*/ 101 w 167"/>
                <a:gd name="T111" fmla="*/ 6 h 126"/>
                <a:gd name="T112" fmla="*/ 95 w 167"/>
                <a:gd name="T113" fmla="*/ 6 h 126"/>
                <a:gd name="T114" fmla="*/ 95 w 167"/>
                <a:gd name="T115" fmla="*/ 6 h 126"/>
                <a:gd name="T116" fmla="*/ 89 w 167"/>
                <a:gd name="T117" fmla="*/ 6 h 126"/>
                <a:gd name="T118" fmla="*/ 83 w 167"/>
                <a:gd name="T119" fmla="*/ 0 h 126"/>
                <a:gd name="T120" fmla="*/ 77 w 167"/>
                <a:gd name="T121" fmla="*/ 0 h 12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67"/>
                <a:gd name="T184" fmla="*/ 0 h 126"/>
                <a:gd name="T185" fmla="*/ 167 w 167"/>
                <a:gd name="T186" fmla="*/ 126 h 12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67" h="126">
                  <a:moveTo>
                    <a:pt x="77" y="0"/>
                  </a:moveTo>
                  <a:lnTo>
                    <a:pt x="71" y="0"/>
                  </a:lnTo>
                  <a:lnTo>
                    <a:pt x="66" y="0"/>
                  </a:lnTo>
                  <a:lnTo>
                    <a:pt x="54" y="6"/>
                  </a:lnTo>
                  <a:lnTo>
                    <a:pt x="48" y="6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12" y="18"/>
                  </a:lnTo>
                  <a:lnTo>
                    <a:pt x="18" y="30"/>
                  </a:lnTo>
                  <a:lnTo>
                    <a:pt x="24" y="36"/>
                  </a:lnTo>
                  <a:lnTo>
                    <a:pt x="30" y="48"/>
                  </a:lnTo>
                  <a:lnTo>
                    <a:pt x="36" y="60"/>
                  </a:lnTo>
                  <a:lnTo>
                    <a:pt x="42" y="66"/>
                  </a:lnTo>
                  <a:lnTo>
                    <a:pt x="48" y="84"/>
                  </a:lnTo>
                  <a:lnTo>
                    <a:pt x="48" y="96"/>
                  </a:lnTo>
                  <a:lnTo>
                    <a:pt x="54" y="96"/>
                  </a:lnTo>
                  <a:lnTo>
                    <a:pt x="60" y="96"/>
                  </a:lnTo>
                  <a:lnTo>
                    <a:pt x="66" y="96"/>
                  </a:lnTo>
                  <a:lnTo>
                    <a:pt x="71" y="102"/>
                  </a:lnTo>
                  <a:lnTo>
                    <a:pt x="77" y="108"/>
                  </a:lnTo>
                  <a:lnTo>
                    <a:pt x="83" y="114"/>
                  </a:lnTo>
                  <a:lnTo>
                    <a:pt x="89" y="120"/>
                  </a:lnTo>
                  <a:lnTo>
                    <a:pt x="89" y="126"/>
                  </a:lnTo>
                  <a:lnTo>
                    <a:pt x="95" y="120"/>
                  </a:lnTo>
                  <a:lnTo>
                    <a:pt x="101" y="120"/>
                  </a:lnTo>
                  <a:lnTo>
                    <a:pt x="107" y="114"/>
                  </a:lnTo>
                  <a:lnTo>
                    <a:pt x="119" y="114"/>
                  </a:lnTo>
                  <a:lnTo>
                    <a:pt x="131" y="114"/>
                  </a:lnTo>
                  <a:lnTo>
                    <a:pt x="143" y="114"/>
                  </a:lnTo>
                  <a:lnTo>
                    <a:pt x="155" y="114"/>
                  </a:lnTo>
                  <a:lnTo>
                    <a:pt x="167" y="120"/>
                  </a:lnTo>
                  <a:lnTo>
                    <a:pt x="161" y="114"/>
                  </a:lnTo>
                  <a:lnTo>
                    <a:pt x="161" y="108"/>
                  </a:lnTo>
                  <a:lnTo>
                    <a:pt x="155" y="102"/>
                  </a:lnTo>
                  <a:lnTo>
                    <a:pt x="155" y="96"/>
                  </a:lnTo>
                  <a:lnTo>
                    <a:pt x="149" y="84"/>
                  </a:lnTo>
                  <a:lnTo>
                    <a:pt x="155" y="78"/>
                  </a:lnTo>
                  <a:lnTo>
                    <a:pt x="155" y="66"/>
                  </a:lnTo>
                  <a:lnTo>
                    <a:pt x="161" y="54"/>
                  </a:lnTo>
                  <a:lnTo>
                    <a:pt x="155" y="48"/>
                  </a:lnTo>
                  <a:lnTo>
                    <a:pt x="143" y="48"/>
                  </a:lnTo>
                  <a:lnTo>
                    <a:pt x="137" y="48"/>
                  </a:lnTo>
                  <a:lnTo>
                    <a:pt x="131" y="42"/>
                  </a:lnTo>
                  <a:lnTo>
                    <a:pt x="125" y="36"/>
                  </a:lnTo>
                  <a:lnTo>
                    <a:pt x="119" y="30"/>
                  </a:lnTo>
                  <a:lnTo>
                    <a:pt x="119" y="18"/>
                  </a:lnTo>
                  <a:lnTo>
                    <a:pt x="119" y="6"/>
                  </a:lnTo>
                  <a:lnTo>
                    <a:pt x="113" y="6"/>
                  </a:lnTo>
                  <a:lnTo>
                    <a:pt x="107" y="6"/>
                  </a:lnTo>
                  <a:lnTo>
                    <a:pt x="101" y="6"/>
                  </a:lnTo>
                  <a:lnTo>
                    <a:pt x="95" y="6"/>
                  </a:lnTo>
                  <a:lnTo>
                    <a:pt x="89" y="6"/>
                  </a:lnTo>
                  <a:lnTo>
                    <a:pt x="8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17" name="Freeform 192"/>
            <p:cNvSpPr>
              <a:spLocks/>
            </p:cNvSpPr>
            <p:nvPr/>
          </p:nvSpPr>
          <p:spPr bwMode="auto">
            <a:xfrm>
              <a:off x="5179" y="1523"/>
              <a:ext cx="144" cy="179"/>
            </a:xfrm>
            <a:custGeom>
              <a:avLst/>
              <a:gdLst>
                <a:gd name="T0" fmla="*/ 120 w 144"/>
                <a:gd name="T1" fmla="*/ 83 h 179"/>
                <a:gd name="T2" fmla="*/ 102 w 144"/>
                <a:gd name="T3" fmla="*/ 89 h 179"/>
                <a:gd name="T4" fmla="*/ 78 w 144"/>
                <a:gd name="T5" fmla="*/ 95 h 179"/>
                <a:gd name="T6" fmla="*/ 54 w 144"/>
                <a:gd name="T7" fmla="*/ 113 h 179"/>
                <a:gd name="T8" fmla="*/ 42 w 144"/>
                <a:gd name="T9" fmla="*/ 143 h 179"/>
                <a:gd name="T10" fmla="*/ 42 w 144"/>
                <a:gd name="T11" fmla="*/ 155 h 179"/>
                <a:gd name="T12" fmla="*/ 36 w 144"/>
                <a:gd name="T13" fmla="*/ 167 h 179"/>
                <a:gd name="T14" fmla="*/ 30 w 144"/>
                <a:gd name="T15" fmla="*/ 173 h 179"/>
                <a:gd name="T16" fmla="*/ 24 w 144"/>
                <a:gd name="T17" fmla="*/ 173 h 179"/>
                <a:gd name="T18" fmla="*/ 12 w 144"/>
                <a:gd name="T19" fmla="*/ 173 h 179"/>
                <a:gd name="T20" fmla="*/ 6 w 144"/>
                <a:gd name="T21" fmla="*/ 173 h 179"/>
                <a:gd name="T22" fmla="*/ 0 w 144"/>
                <a:gd name="T23" fmla="*/ 179 h 179"/>
                <a:gd name="T24" fmla="*/ 0 w 144"/>
                <a:gd name="T25" fmla="*/ 179 h 179"/>
                <a:gd name="T26" fmla="*/ 0 w 144"/>
                <a:gd name="T27" fmla="*/ 179 h 179"/>
                <a:gd name="T28" fmla="*/ 12 w 144"/>
                <a:gd name="T29" fmla="*/ 167 h 179"/>
                <a:gd name="T30" fmla="*/ 24 w 144"/>
                <a:gd name="T31" fmla="*/ 155 h 179"/>
                <a:gd name="T32" fmla="*/ 36 w 144"/>
                <a:gd name="T33" fmla="*/ 131 h 179"/>
                <a:gd name="T34" fmla="*/ 36 w 144"/>
                <a:gd name="T35" fmla="*/ 113 h 179"/>
                <a:gd name="T36" fmla="*/ 36 w 144"/>
                <a:gd name="T37" fmla="*/ 101 h 179"/>
                <a:gd name="T38" fmla="*/ 30 w 144"/>
                <a:gd name="T39" fmla="*/ 83 h 179"/>
                <a:gd name="T40" fmla="*/ 36 w 144"/>
                <a:gd name="T41" fmla="*/ 71 h 179"/>
                <a:gd name="T42" fmla="*/ 48 w 144"/>
                <a:gd name="T43" fmla="*/ 65 h 179"/>
                <a:gd name="T44" fmla="*/ 54 w 144"/>
                <a:gd name="T45" fmla="*/ 54 h 179"/>
                <a:gd name="T46" fmla="*/ 60 w 144"/>
                <a:gd name="T47" fmla="*/ 36 h 179"/>
                <a:gd name="T48" fmla="*/ 66 w 144"/>
                <a:gd name="T49" fmla="*/ 30 h 179"/>
                <a:gd name="T50" fmla="*/ 78 w 144"/>
                <a:gd name="T51" fmla="*/ 24 h 179"/>
                <a:gd name="T52" fmla="*/ 102 w 144"/>
                <a:gd name="T53" fmla="*/ 18 h 179"/>
                <a:gd name="T54" fmla="*/ 114 w 144"/>
                <a:gd name="T55" fmla="*/ 6 h 179"/>
                <a:gd name="T56" fmla="*/ 120 w 144"/>
                <a:gd name="T57" fmla="*/ 6 h 179"/>
                <a:gd name="T58" fmla="*/ 120 w 144"/>
                <a:gd name="T59" fmla="*/ 24 h 179"/>
                <a:gd name="T60" fmla="*/ 126 w 144"/>
                <a:gd name="T61" fmla="*/ 42 h 179"/>
                <a:gd name="T62" fmla="*/ 138 w 144"/>
                <a:gd name="T63" fmla="*/ 54 h 179"/>
                <a:gd name="T64" fmla="*/ 144 w 144"/>
                <a:gd name="T65" fmla="*/ 60 h 179"/>
                <a:gd name="T66" fmla="*/ 132 w 144"/>
                <a:gd name="T67" fmla="*/ 60 h 179"/>
                <a:gd name="T68" fmla="*/ 126 w 144"/>
                <a:gd name="T69" fmla="*/ 71 h 179"/>
                <a:gd name="T70" fmla="*/ 126 w 144"/>
                <a:gd name="T71" fmla="*/ 77 h 17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44"/>
                <a:gd name="T109" fmla="*/ 0 h 179"/>
                <a:gd name="T110" fmla="*/ 144 w 144"/>
                <a:gd name="T111" fmla="*/ 179 h 17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44" h="179">
                  <a:moveTo>
                    <a:pt x="126" y="83"/>
                  </a:moveTo>
                  <a:lnTo>
                    <a:pt x="120" y="83"/>
                  </a:lnTo>
                  <a:lnTo>
                    <a:pt x="114" y="83"/>
                  </a:lnTo>
                  <a:lnTo>
                    <a:pt x="102" y="89"/>
                  </a:lnTo>
                  <a:lnTo>
                    <a:pt x="90" y="89"/>
                  </a:lnTo>
                  <a:lnTo>
                    <a:pt x="78" y="95"/>
                  </a:lnTo>
                  <a:lnTo>
                    <a:pt x="66" y="101"/>
                  </a:lnTo>
                  <a:lnTo>
                    <a:pt x="54" y="113"/>
                  </a:lnTo>
                  <a:lnTo>
                    <a:pt x="48" y="131"/>
                  </a:lnTo>
                  <a:lnTo>
                    <a:pt x="42" y="143"/>
                  </a:lnTo>
                  <a:lnTo>
                    <a:pt x="42" y="149"/>
                  </a:lnTo>
                  <a:lnTo>
                    <a:pt x="42" y="155"/>
                  </a:lnTo>
                  <a:lnTo>
                    <a:pt x="36" y="161"/>
                  </a:lnTo>
                  <a:lnTo>
                    <a:pt x="36" y="167"/>
                  </a:lnTo>
                  <a:lnTo>
                    <a:pt x="30" y="167"/>
                  </a:lnTo>
                  <a:lnTo>
                    <a:pt x="30" y="173"/>
                  </a:lnTo>
                  <a:lnTo>
                    <a:pt x="24" y="173"/>
                  </a:lnTo>
                  <a:lnTo>
                    <a:pt x="18" y="173"/>
                  </a:lnTo>
                  <a:lnTo>
                    <a:pt x="12" y="173"/>
                  </a:lnTo>
                  <a:lnTo>
                    <a:pt x="6" y="173"/>
                  </a:lnTo>
                  <a:lnTo>
                    <a:pt x="6" y="179"/>
                  </a:lnTo>
                  <a:lnTo>
                    <a:pt x="0" y="179"/>
                  </a:lnTo>
                  <a:lnTo>
                    <a:pt x="0" y="173"/>
                  </a:lnTo>
                  <a:lnTo>
                    <a:pt x="12" y="167"/>
                  </a:lnTo>
                  <a:lnTo>
                    <a:pt x="18" y="161"/>
                  </a:lnTo>
                  <a:lnTo>
                    <a:pt x="24" y="155"/>
                  </a:lnTo>
                  <a:lnTo>
                    <a:pt x="30" y="143"/>
                  </a:lnTo>
                  <a:lnTo>
                    <a:pt x="36" y="131"/>
                  </a:lnTo>
                  <a:lnTo>
                    <a:pt x="36" y="119"/>
                  </a:lnTo>
                  <a:lnTo>
                    <a:pt x="36" y="113"/>
                  </a:lnTo>
                  <a:lnTo>
                    <a:pt x="36" y="107"/>
                  </a:lnTo>
                  <a:lnTo>
                    <a:pt x="36" y="101"/>
                  </a:lnTo>
                  <a:lnTo>
                    <a:pt x="36" y="89"/>
                  </a:lnTo>
                  <a:lnTo>
                    <a:pt x="30" y="83"/>
                  </a:lnTo>
                  <a:lnTo>
                    <a:pt x="30" y="77"/>
                  </a:lnTo>
                  <a:lnTo>
                    <a:pt x="36" y="71"/>
                  </a:lnTo>
                  <a:lnTo>
                    <a:pt x="42" y="71"/>
                  </a:lnTo>
                  <a:lnTo>
                    <a:pt x="48" y="65"/>
                  </a:lnTo>
                  <a:lnTo>
                    <a:pt x="54" y="60"/>
                  </a:lnTo>
                  <a:lnTo>
                    <a:pt x="54" y="54"/>
                  </a:lnTo>
                  <a:lnTo>
                    <a:pt x="60" y="48"/>
                  </a:lnTo>
                  <a:lnTo>
                    <a:pt x="60" y="36"/>
                  </a:lnTo>
                  <a:lnTo>
                    <a:pt x="60" y="30"/>
                  </a:lnTo>
                  <a:lnTo>
                    <a:pt x="66" y="30"/>
                  </a:lnTo>
                  <a:lnTo>
                    <a:pt x="72" y="30"/>
                  </a:lnTo>
                  <a:lnTo>
                    <a:pt x="78" y="24"/>
                  </a:lnTo>
                  <a:lnTo>
                    <a:pt x="90" y="18"/>
                  </a:lnTo>
                  <a:lnTo>
                    <a:pt x="102" y="18"/>
                  </a:lnTo>
                  <a:lnTo>
                    <a:pt x="108" y="12"/>
                  </a:lnTo>
                  <a:lnTo>
                    <a:pt x="114" y="6"/>
                  </a:lnTo>
                  <a:lnTo>
                    <a:pt x="120" y="0"/>
                  </a:lnTo>
                  <a:lnTo>
                    <a:pt x="120" y="6"/>
                  </a:lnTo>
                  <a:lnTo>
                    <a:pt x="120" y="12"/>
                  </a:lnTo>
                  <a:lnTo>
                    <a:pt x="120" y="24"/>
                  </a:lnTo>
                  <a:lnTo>
                    <a:pt x="126" y="30"/>
                  </a:lnTo>
                  <a:lnTo>
                    <a:pt x="126" y="42"/>
                  </a:lnTo>
                  <a:lnTo>
                    <a:pt x="132" y="48"/>
                  </a:lnTo>
                  <a:lnTo>
                    <a:pt x="138" y="54"/>
                  </a:lnTo>
                  <a:lnTo>
                    <a:pt x="144" y="60"/>
                  </a:lnTo>
                  <a:lnTo>
                    <a:pt x="138" y="60"/>
                  </a:lnTo>
                  <a:lnTo>
                    <a:pt x="132" y="60"/>
                  </a:lnTo>
                  <a:lnTo>
                    <a:pt x="126" y="65"/>
                  </a:lnTo>
                  <a:lnTo>
                    <a:pt x="126" y="71"/>
                  </a:lnTo>
                  <a:lnTo>
                    <a:pt x="126" y="77"/>
                  </a:lnTo>
                  <a:lnTo>
                    <a:pt x="126" y="83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18" name="Freeform 193"/>
            <p:cNvSpPr>
              <a:spLocks/>
            </p:cNvSpPr>
            <p:nvPr/>
          </p:nvSpPr>
          <p:spPr bwMode="auto">
            <a:xfrm>
              <a:off x="5131" y="1523"/>
              <a:ext cx="84" cy="173"/>
            </a:xfrm>
            <a:custGeom>
              <a:avLst/>
              <a:gdLst>
                <a:gd name="T0" fmla="*/ 48 w 84"/>
                <a:gd name="T1" fmla="*/ 173 h 173"/>
                <a:gd name="T2" fmla="*/ 42 w 84"/>
                <a:gd name="T3" fmla="*/ 167 h 173"/>
                <a:gd name="T4" fmla="*/ 30 w 84"/>
                <a:gd name="T5" fmla="*/ 167 h 173"/>
                <a:gd name="T6" fmla="*/ 24 w 84"/>
                <a:gd name="T7" fmla="*/ 167 h 173"/>
                <a:gd name="T8" fmla="*/ 30 w 84"/>
                <a:gd name="T9" fmla="*/ 161 h 173"/>
                <a:gd name="T10" fmla="*/ 30 w 84"/>
                <a:gd name="T11" fmla="*/ 155 h 173"/>
                <a:gd name="T12" fmla="*/ 42 w 84"/>
                <a:gd name="T13" fmla="*/ 155 h 173"/>
                <a:gd name="T14" fmla="*/ 48 w 84"/>
                <a:gd name="T15" fmla="*/ 149 h 173"/>
                <a:gd name="T16" fmla="*/ 54 w 84"/>
                <a:gd name="T17" fmla="*/ 143 h 173"/>
                <a:gd name="T18" fmla="*/ 54 w 84"/>
                <a:gd name="T19" fmla="*/ 143 h 173"/>
                <a:gd name="T20" fmla="*/ 54 w 84"/>
                <a:gd name="T21" fmla="*/ 137 h 173"/>
                <a:gd name="T22" fmla="*/ 48 w 84"/>
                <a:gd name="T23" fmla="*/ 137 h 173"/>
                <a:gd name="T24" fmla="*/ 48 w 84"/>
                <a:gd name="T25" fmla="*/ 131 h 173"/>
                <a:gd name="T26" fmla="*/ 36 w 84"/>
                <a:gd name="T27" fmla="*/ 131 h 173"/>
                <a:gd name="T28" fmla="*/ 30 w 84"/>
                <a:gd name="T29" fmla="*/ 137 h 173"/>
                <a:gd name="T30" fmla="*/ 30 w 84"/>
                <a:gd name="T31" fmla="*/ 143 h 173"/>
                <a:gd name="T32" fmla="*/ 30 w 84"/>
                <a:gd name="T33" fmla="*/ 149 h 173"/>
                <a:gd name="T34" fmla="*/ 24 w 84"/>
                <a:gd name="T35" fmla="*/ 149 h 173"/>
                <a:gd name="T36" fmla="*/ 18 w 84"/>
                <a:gd name="T37" fmla="*/ 149 h 173"/>
                <a:gd name="T38" fmla="*/ 18 w 84"/>
                <a:gd name="T39" fmla="*/ 149 h 173"/>
                <a:gd name="T40" fmla="*/ 18 w 84"/>
                <a:gd name="T41" fmla="*/ 143 h 173"/>
                <a:gd name="T42" fmla="*/ 18 w 84"/>
                <a:gd name="T43" fmla="*/ 137 h 173"/>
                <a:gd name="T44" fmla="*/ 24 w 84"/>
                <a:gd name="T45" fmla="*/ 131 h 173"/>
                <a:gd name="T46" fmla="*/ 24 w 84"/>
                <a:gd name="T47" fmla="*/ 125 h 173"/>
                <a:gd name="T48" fmla="*/ 30 w 84"/>
                <a:gd name="T49" fmla="*/ 125 h 173"/>
                <a:gd name="T50" fmla="*/ 30 w 84"/>
                <a:gd name="T51" fmla="*/ 119 h 173"/>
                <a:gd name="T52" fmla="*/ 24 w 84"/>
                <a:gd name="T53" fmla="*/ 119 h 173"/>
                <a:gd name="T54" fmla="*/ 24 w 84"/>
                <a:gd name="T55" fmla="*/ 113 h 173"/>
                <a:gd name="T56" fmla="*/ 12 w 84"/>
                <a:gd name="T57" fmla="*/ 113 h 173"/>
                <a:gd name="T58" fmla="*/ 12 w 84"/>
                <a:gd name="T59" fmla="*/ 113 h 173"/>
                <a:gd name="T60" fmla="*/ 6 w 84"/>
                <a:gd name="T61" fmla="*/ 113 h 173"/>
                <a:gd name="T62" fmla="*/ 6 w 84"/>
                <a:gd name="T63" fmla="*/ 113 h 173"/>
                <a:gd name="T64" fmla="*/ 0 w 84"/>
                <a:gd name="T65" fmla="*/ 101 h 173"/>
                <a:gd name="T66" fmla="*/ 6 w 84"/>
                <a:gd name="T67" fmla="*/ 65 h 173"/>
                <a:gd name="T68" fmla="*/ 30 w 84"/>
                <a:gd name="T69" fmla="*/ 36 h 173"/>
                <a:gd name="T70" fmla="*/ 60 w 84"/>
                <a:gd name="T71" fmla="*/ 12 h 173"/>
                <a:gd name="T72" fmla="*/ 72 w 84"/>
                <a:gd name="T73" fmla="*/ 6 h 173"/>
                <a:gd name="T74" fmla="*/ 78 w 84"/>
                <a:gd name="T75" fmla="*/ 6 h 173"/>
                <a:gd name="T76" fmla="*/ 84 w 84"/>
                <a:gd name="T77" fmla="*/ 0 h 173"/>
                <a:gd name="T78" fmla="*/ 84 w 84"/>
                <a:gd name="T79" fmla="*/ 0 h 173"/>
                <a:gd name="T80" fmla="*/ 78 w 84"/>
                <a:gd name="T81" fmla="*/ 12 h 173"/>
                <a:gd name="T82" fmla="*/ 72 w 84"/>
                <a:gd name="T83" fmla="*/ 30 h 173"/>
                <a:gd name="T84" fmla="*/ 72 w 84"/>
                <a:gd name="T85" fmla="*/ 48 h 173"/>
                <a:gd name="T86" fmla="*/ 72 w 84"/>
                <a:gd name="T87" fmla="*/ 65 h 173"/>
                <a:gd name="T88" fmla="*/ 78 w 84"/>
                <a:gd name="T89" fmla="*/ 83 h 173"/>
                <a:gd name="T90" fmla="*/ 84 w 84"/>
                <a:gd name="T91" fmla="*/ 101 h 173"/>
                <a:gd name="T92" fmla="*/ 84 w 84"/>
                <a:gd name="T93" fmla="*/ 113 h 173"/>
                <a:gd name="T94" fmla="*/ 84 w 84"/>
                <a:gd name="T95" fmla="*/ 131 h 173"/>
                <a:gd name="T96" fmla="*/ 72 w 84"/>
                <a:gd name="T97" fmla="*/ 155 h 173"/>
                <a:gd name="T98" fmla="*/ 60 w 84"/>
                <a:gd name="T99" fmla="*/ 167 h 17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4"/>
                <a:gd name="T151" fmla="*/ 0 h 173"/>
                <a:gd name="T152" fmla="*/ 84 w 84"/>
                <a:gd name="T153" fmla="*/ 173 h 17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4" h="173">
                  <a:moveTo>
                    <a:pt x="48" y="173"/>
                  </a:moveTo>
                  <a:lnTo>
                    <a:pt x="48" y="173"/>
                  </a:lnTo>
                  <a:lnTo>
                    <a:pt x="42" y="167"/>
                  </a:lnTo>
                  <a:lnTo>
                    <a:pt x="36" y="167"/>
                  </a:lnTo>
                  <a:lnTo>
                    <a:pt x="30" y="167"/>
                  </a:lnTo>
                  <a:lnTo>
                    <a:pt x="24" y="167"/>
                  </a:lnTo>
                  <a:lnTo>
                    <a:pt x="24" y="161"/>
                  </a:lnTo>
                  <a:lnTo>
                    <a:pt x="30" y="161"/>
                  </a:lnTo>
                  <a:lnTo>
                    <a:pt x="30" y="155"/>
                  </a:lnTo>
                  <a:lnTo>
                    <a:pt x="36" y="155"/>
                  </a:lnTo>
                  <a:lnTo>
                    <a:pt x="42" y="155"/>
                  </a:lnTo>
                  <a:lnTo>
                    <a:pt x="48" y="149"/>
                  </a:lnTo>
                  <a:lnTo>
                    <a:pt x="54" y="149"/>
                  </a:lnTo>
                  <a:lnTo>
                    <a:pt x="54" y="143"/>
                  </a:lnTo>
                  <a:lnTo>
                    <a:pt x="54" y="137"/>
                  </a:lnTo>
                  <a:lnTo>
                    <a:pt x="48" y="137"/>
                  </a:lnTo>
                  <a:lnTo>
                    <a:pt x="48" y="131"/>
                  </a:lnTo>
                  <a:lnTo>
                    <a:pt x="42" y="131"/>
                  </a:lnTo>
                  <a:lnTo>
                    <a:pt x="36" y="131"/>
                  </a:lnTo>
                  <a:lnTo>
                    <a:pt x="30" y="137"/>
                  </a:lnTo>
                  <a:lnTo>
                    <a:pt x="30" y="143"/>
                  </a:lnTo>
                  <a:lnTo>
                    <a:pt x="30" y="149"/>
                  </a:lnTo>
                  <a:lnTo>
                    <a:pt x="24" y="149"/>
                  </a:lnTo>
                  <a:lnTo>
                    <a:pt x="18" y="155"/>
                  </a:lnTo>
                  <a:lnTo>
                    <a:pt x="18" y="149"/>
                  </a:lnTo>
                  <a:lnTo>
                    <a:pt x="12" y="149"/>
                  </a:lnTo>
                  <a:lnTo>
                    <a:pt x="18" y="143"/>
                  </a:lnTo>
                  <a:lnTo>
                    <a:pt x="18" y="137"/>
                  </a:lnTo>
                  <a:lnTo>
                    <a:pt x="24" y="131"/>
                  </a:lnTo>
                  <a:lnTo>
                    <a:pt x="24" y="125"/>
                  </a:lnTo>
                  <a:lnTo>
                    <a:pt x="30" y="125"/>
                  </a:lnTo>
                  <a:lnTo>
                    <a:pt x="30" y="119"/>
                  </a:lnTo>
                  <a:lnTo>
                    <a:pt x="24" y="119"/>
                  </a:lnTo>
                  <a:lnTo>
                    <a:pt x="24" y="113"/>
                  </a:lnTo>
                  <a:lnTo>
                    <a:pt x="18" y="113"/>
                  </a:lnTo>
                  <a:lnTo>
                    <a:pt x="12" y="113"/>
                  </a:lnTo>
                  <a:lnTo>
                    <a:pt x="6" y="113"/>
                  </a:lnTo>
                  <a:lnTo>
                    <a:pt x="6" y="119"/>
                  </a:lnTo>
                  <a:lnTo>
                    <a:pt x="0" y="101"/>
                  </a:lnTo>
                  <a:lnTo>
                    <a:pt x="0" y="83"/>
                  </a:lnTo>
                  <a:lnTo>
                    <a:pt x="6" y="65"/>
                  </a:lnTo>
                  <a:lnTo>
                    <a:pt x="18" y="54"/>
                  </a:lnTo>
                  <a:lnTo>
                    <a:pt x="30" y="36"/>
                  </a:lnTo>
                  <a:lnTo>
                    <a:pt x="42" y="24"/>
                  </a:lnTo>
                  <a:lnTo>
                    <a:pt x="60" y="12"/>
                  </a:lnTo>
                  <a:lnTo>
                    <a:pt x="72" y="6"/>
                  </a:lnTo>
                  <a:lnTo>
                    <a:pt x="78" y="6"/>
                  </a:lnTo>
                  <a:lnTo>
                    <a:pt x="84" y="0"/>
                  </a:lnTo>
                  <a:lnTo>
                    <a:pt x="84" y="6"/>
                  </a:lnTo>
                  <a:lnTo>
                    <a:pt x="78" y="12"/>
                  </a:lnTo>
                  <a:lnTo>
                    <a:pt x="72" y="24"/>
                  </a:lnTo>
                  <a:lnTo>
                    <a:pt x="72" y="30"/>
                  </a:lnTo>
                  <a:lnTo>
                    <a:pt x="66" y="42"/>
                  </a:lnTo>
                  <a:lnTo>
                    <a:pt x="72" y="48"/>
                  </a:lnTo>
                  <a:lnTo>
                    <a:pt x="72" y="60"/>
                  </a:lnTo>
                  <a:lnTo>
                    <a:pt x="72" y="65"/>
                  </a:lnTo>
                  <a:lnTo>
                    <a:pt x="78" y="77"/>
                  </a:lnTo>
                  <a:lnTo>
                    <a:pt x="78" y="83"/>
                  </a:lnTo>
                  <a:lnTo>
                    <a:pt x="84" y="89"/>
                  </a:lnTo>
                  <a:lnTo>
                    <a:pt x="84" y="101"/>
                  </a:lnTo>
                  <a:lnTo>
                    <a:pt x="84" y="107"/>
                  </a:lnTo>
                  <a:lnTo>
                    <a:pt x="84" y="113"/>
                  </a:lnTo>
                  <a:lnTo>
                    <a:pt x="84" y="119"/>
                  </a:lnTo>
                  <a:lnTo>
                    <a:pt x="84" y="131"/>
                  </a:lnTo>
                  <a:lnTo>
                    <a:pt x="78" y="143"/>
                  </a:lnTo>
                  <a:lnTo>
                    <a:pt x="72" y="155"/>
                  </a:lnTo>
                  <a:lnTo>
                    <a:pt x="66" y="161"/>
                  </a:lnTo>
                  <a:lnTo>
                    <a:pt x="60" y="167"/>
                  </a:lnTo>
                  <a:lnTo>
                    <a:pt x="48" y="173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19" name="Freeform 194"/>
            <p:cNvSpPr>
              <a:spLocks/>
            </p:cNvSpPr>
            <p:nvPr/>
          </p:nvSpPr>
          <p:spPr bwMode="auto">
            <a:xfrm>
              <a:off x="4994" y="1606"/>
              <a:ext cx="424" cy="299"/>
            </a:xfrm>
            <a:custGeom>
              <a:avLst/>
              <a:gdLst>
                <a:gd name="T0" fmla="*/ 197 w 424"/>
                <a:gd name="T1" fmla="*/ 252 h 299"/>
                <a:gd name="T2" fmla="*/ 179 w 424"/>
                <a:gd name="T3" fmla="*/ 281 h 299"/>
                <a:gd name="T4" fmla="*/ 173 w 424"/>
                <a:gd name="T5" fmla="*/ 287 h 299"/>
                <a:gd name="T6" fmla="*/ 149 w 424"/>
                <a:gd name="T7" fmla="*/ 252 h 299"/>
                <a:gd name="T8" fmla="*/ 131 w 424"/>
                <a:gd name="T9" fmla="*/ 240 h 299"/>
                <a:gd name="T10" fmla="*/ 120 w 424"/>
                <a:gd name="T11" fmla="*/ 210 h 299"/>
                <a:gd name="T12" fmla="*/ 126 w 424"/>
                <a:gd name="T13" fmla="*/ 162 h 299"/>
                <a:gd name="T14" fmla="*/ 149 w 424"/>
                <a:gd name="T15" fmla="*/ 126 h 299"/>
                <a:gd name="T16" fmla="*/ 149 w 424"/>
                <a:gd name="T17" fmla="*/ 108 h 299"/>
                <a:gd name="T18" fmla="*/ 137 w 424"/>
                <a:gd name="T19" fmla="*/ 126 h 299"/>
                <a:gd name="T20" fmla="*/ 114 w 424"/>
                <a:gd name="T21" fmla="*/ 162 h 299"/>
                <a:gd name="T22" fmla="*/ 72 w 424"/>
                <a:gd name="T23" fmla="*/ 186 h 299"/>
                <a:gd name="T24" fmla="*/ 48 w 424"/>
                <a:gd name="T25" fmla="*/ 180 h 299"/>
                <a:gd name="T26" fmla="*/ 24 w 424"/>
                <a:gd name="T27" fmla="*/ 168 h 299"/>
                <a:gd name="T28" fmla="*/ 12 w 424"/>
                <a:gd name="T29" fmla="*/ 156 h 299"/>
                <a:gd name="T30" fmla="*/ 36 w 424"/>
                <a:gd name="T31" fmla="*/ 144 h 299"/>
                <a:gd name="T32" fmla="*/ 66 w 424"/>
                <a:gd name="T33" fmla="*/ 108 h 299"/>
                <a:gd name="T34" fmla="*/ 108 w 424"/>
                <a:gd name="T35" fmla="*/ 96 h 299"/>
                <a:gd name="T36" fmla="*/ 120 w 424"/>
                <a:gd name="T37" fmla="*/ 96 h 299"/>
                <a:gd name="T38" fmla="*/ 131 w 424"/>
                <a:gd name="T39" fmla="*/ 90 h 299"/>
                <a:gd name="T40" fmla="*/ 126 w 424"/>
                <a:gd name="T41" fmla="*/ 108 h 299"/>
                <a:gd name="T42" fmla="*/ 126 w 424"/>
                <a:gd name="T43" fmla="*/ 114 h 299"/>
                <a:gd name="T44" fmla="*/ 137 w 424"/>
                <a:gd name="T45" fmla="*/ 114 h 299"/>
                <a:gd name="T46" fmla="*/ 143 w 424"/>
                <a:gd name="T47" fmla="*/ 102 h 299"/>
                <a:gd name="T48" fmla="*/ 143 w 424"/>
                <a:gd name="T49" fmla="*/ 90 h 299"/>
                <a:gd name="T50" fmla="*/ 149 w 424"/>
                <a:gd name="T51" fmla="*/ 102 h 299"/>
                <a:gd name="T52" fmla="*/ 167 w 424"/>
                <a:gd name="T53" fmla="*/ 102 h 299"/>
                <a:gd name="T54" fmla="*/ 185 w 424"/>
                <a:gd name="T55" fmla="*/ 102 h 299"/>
                <a:gd name="T56" fmla="*/ 197 w 424"/>
                <a:gd name="T57" fmla="*/ 90 h 299"/>
                <a:gd name="T58" fmla="*/ 215 w 424"/>
                <a:gd name="T59" fmla="*/ 90 h 299"/>
                <a:gd name="T60" fmla="*/ 227 w 424"/>
                <a:gd name="T61" fmla="*/ 66 h 299"/>
                <a:gd name="T62" fmla="*/ 263 w 424"/>
                <a:gd name="T63" fmla="*/ 12 h 299"/>
                <a:gd name="T64" fmla="*/ 311 w 424"/>
                <a:gd name="T65" fmla="*/ 0 h 299"/>
                <a:gd name="T66" fmla="*/ 340 w 424"/>
                <a:gd name="T67" fmla="*/ 6 h 299"/>
                <a:gd name="T68" fmla="*/ 376 w 424"/>
                <a:gd name="T69" fmla="*/ 18 h 299"/>
                <a:gd name="T70" fmla="*/ 406 w 424"/>
                <a:gd name="T71" fmla="*/ 24 h 299"/>
                <a:gd name="T72" fmla="*/ 418 w 424"/>
                <a:gd name="T73" fmla="*/ 30 h 299"/>
                <a:gd name="T74" fmla="*/ 376 w 424"/>
                <a:gd name="T75" fmla="*/ 84 h 299"/>
                <a:gd name="T76" fmla="*/ 335 w 424"/>
                <a:gd name="T77" fmla="*/ 108 h 299"/>
                <a:gd name="T78" fmla="*/ 287 w 424"/>
                <a:gd name="T79" fmla="*/ 126 h 299"/>
                <a:gd name="T80" fmla="*/ 251 w 424"/>
                <a:gd name="T81" fmla="*/ 114 h 299"/>
                <a:gd name="T82" fmla="*/ 221 w 424"/>
                <a:gd name="T83" fmla="*/ 102 h 299"/>
                <a:gd name="T84" fmla="*/ 209 w 424"/>
                <a:gd name="T85" fmla="*/ 96 h 299"/>
                <a:gd name="T86" fmla="*/ 191 w 424"/>
                <a:gd name="T87" fmla="*/ 102 h 299"/>
                <a:gd name="T88" fmla="*/ 185 w 424"/>
                <a:gd name="T89" fmla="*/ 108 h 299"/>
                <a:gd name="T90" fmla="*/ 203 w 424"/>
                <a:gd name="T91" fmla="*/ 108 h 299"/>
                <a:gd name="T92" fmla="*/ 227 w 424"/>
                <a:gd name="T93" fmla="*/ 108 h 299"/>
                <a:gd name="T94" fmla="*/ 257 w 424"/>
                <a:gd name="T95" fmla="*/ 114 h 299"/>
                <a:gd name="T96" fmla="*/ 299 w 424"/>
                <a:gd name="T97" fmla="*/ 156 h 299"/>
                <a:gd name="T98" fmla="*/ 317 w 424"/>
                <a:gd name="T99" fmla="*/ 210 h 299"/>
                <a:gd name="T100" fmla="*/ 305 w 424"/>
                <a:gd name="T101" fmla="*/ 222 h 299"/>
                <a:gd name="T102" fmla="*/ 257 w 424"/>
                <a:gd name="T103" fmla="*/ 204 h 299"/>
                <a:gd name="T104" fmla="*/ 221 w 424"/>
                <a:gd name="T105" fmla="*/ 198 h 299"/>
                <a:gd name="T106" fmla="*/ 197 w 424"/>
                <a:gd name="T107" fmla="*/ 168 h 299"/>
                <a:gd name="T108" fmla="*/ 185 w 424"/>
                <a:gd name="T109" fmla="*/ 126 h 299"/>
                <a:gd name="T110" fmla="*/ 167 w 424"/>
                <a:gd name="T111" fmla="*/ 108 h 299"/>
                <a:gd name="T112" fmla="*/ 155 w 424"/>
                <a:gd name="T113" fmla="*/ 108 h 299"/>
                <a:gd name="T114" fmla="*/ 161 w 424"/>
                <a:gd name="T115" fmla="*/ 126 h 299"/>
                <a:gd name="T116" fmla="*/ 191 w 424"/>
                <a:gd name="T117" fmla="*/ 156 h 29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24"/>
                <a:gd name="T178" fmla="*/ 0 h 299"/>
                <a:gd name="T179" fmla="*/ 424 w 424"/>
                <a:gd name="T180" fmla="*/ 299 h 29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24" h="299">
                  <a:moveTo>
                    <a:pt x="203" y="174"/>
                  </a:moveTo>
                  <a:lnTo>
                    <a:pt x="203" y="198"/>
                  </a:lnTo>
                  <a:lnTo>
                    <a:pt x="203" y="222"/>
                  </a:lnTo>
                  <a:lnTo>
                    <a:pt x="203" y="240"/>
                  </a:lnTo>
                  <a:lnTo>
                    <a:pt x="197" y="252"/>
                  </a:lnTo>
                  <a:lnTo>
                    <a:pt x="191" y="258"/>
                  </a:lnTo>
                  <a:lnTo>
                    <a:pt x="191" y="264"/>
                  </a:lnTo>
                  <a:lnTo>
                    <a:pt x="185" y="269"/>
                  </a:lnTo>
                  <a:lnTo>
                    <a:pt x="179" y="275"/>
                  </a:lnTo>
                  <a:lnTo>
                    <a:pt x="179" y="281"/>
                  </a:lnTo>
                  <a:lnTo>
                    <a:pt x="179" y="287"/>
                  </a:lnTo>
                  <a:lnTo>
                    <a:pt x="173" y="293"/>
                  </a:lnTo>
                  <a:lnTo>
                    <a:pt x="173" y="299"/>
                  </a:lnTo>
                  <a:lnTo>
                    <a:pt x="173" y="293"/>
                  </a:lnTo>
                  <a:lnTo>
                    <a:pt x="173" y="287"/>
                  </a:lnTo>
                  <a:lnTo>
                    <a:pt x="167" y="281"/>
                  </a:lnTo>
                  <a:lnTo>
                    <a:pt x="161" y="275"/>
                  </a:lnTo>
                  <a:lnTo>
                    <a:pt x="161" y="264"/>
                  </a:lnTo>
                  <a:lnTo>
                    <a:pt x="155" y="258"/>
                  </a:lnTo>
                  <a:lnTo>
                    <a:pt x="149" y="252"/>
                  </a:lnTo>
                  <a:lnTo>
                    <a:pt x="143" y="246"/>
                  </a:lnTo>
                  <a:lnTo>
                    <a:pt x="137" y="246"/>
                  </a:lnTo>
                  <a:lnTo>
                    <a:pt x="137" y="240"/>
                  </a:lnTo>
                  <a:lnTo>
                    <a:pt x="131" y="240"/>
                  </a:lnTo>
                  <a:lnTo>
                    <a:pt x="131" y="234"/>
                  </a:lnTo>
                  <a:lnTo>
                    <a:pt x="126" y="234"/>
                  </a:lnTo>
                  <a:lnTo>
                    <a:pt x="126" y="228"/>
                  </a:lnTo>
                  <a:lnTo>
                    <a:pt x="120" y="210"/>
                  </a:lnTo>
                  <a:lnTo>
                    <a:pt x="120" y="198"/>
                  </a:lnTo>
                  <a:lnTo>
                    <a:pt x="120" y="180"/>
                  </a:lnTo>
                  <a:lnTo>
                    <a:pt x="120" y="168"/>
                  </a:lnTo>
                  <a:lnTo>
                    <a:pt x="126" y="168"/>
                  </a:lnTo>
                  <a:lnTo>
                    <a:pt x="126" y="162"/>
                  </a:lnTo>
                  <a:lnTo>
                    <a:pt x="131" y="156"/>
                  </a:lnTo>
                  <a:lnTo>
                    <a:pt x="131" y="150"/>
                  </a:lnTo>
                  <a:lnTo>
                    <a:pt x="137" y="144"/>
                  </a:lnTo>
                  <a:lnTo>
                    <a:pt x="143" y="138"/>
                  </a:lnTo>
                  <a:lnTo>
                    <a:pt x="149" y="126"/>
                  </a:lnTo>
                  <a:lnTo>
                    <a:pt x="149" y="120"/>
                  </a:lnTo>
                  <a:lnTo>
                    <a:pt x="149" y="114"/>
                  </a:lnTo>
                  <a:lnTo>
                    <a:pt x="149" y="108"/>
                  </a:lnTo>
                  <a:lnTo>
                    <a:pt x="143" y="114"/>
                  </a:lnTo>
                  <a:lnTo>
                    <a:pt x="143" y="120"/>
                  </a:lnTo>
                  <a:lnTo>
                    <a:pt x="137" y="126"/>
                  </a:lnTo>
                  <a:lnTo>
                    <a:pt x="137" y="132"/>
                  </a:lnTo>
                  <a:lnTo>
                    <a:pt x="131" y="138"/>
                  </a:lnTo>
                  <a:lnTo>
                    <a:pt x="131" y="144"/>
                  </a:lnTo>
                  <a:lnTo>
                    <a:pt x="126" y="156"/>
                  </a:lnTo>
                  <a:lnTo>
                    <a:pt x="114" y="162"/>
                  </a:lnTo>
                  <a:lnTo>
                    <a:pt x="108" y="168"/>
                  </a:lnTo>
                  <a:lnTo>
                    <a:pt x="96" y="174"/>
                  </a:lnTo>
                  <a:lnTo>
                    <a:pt x="90" y="180"/>
                  </a:lnTo>
                  <a:lnTo>
                    <a:pt x="78" y="180"/>
                  </a:lnTo>
                  <a:lnTo>
                    <a:pt x="72" y="186"/>
                  </a:lnTo>
                  <a:lnTo>
                    <a:pt x="60" y="186"/>
                  </a:lnTo>
                  <a:lnTo>
                    <a:pt x="60" y="180"/>
                  </a:lnTo>
                  <a:lnTo>
                    <a:pt x="54" y="180"/>
                  </a:lnTo>
                  <a:lnTo>
                    <a:pt x="48" y="180"/>
                  </a:lnTo>
                  <a:lnTo>
                    <a:pt x="42" y="180"/>
                  </a:lnTo>
                  <a:lnTo>
                    <a:pt x="36" y="180"/>
                  </a:lnTo>
                  <a:lnTo>
                    <a:pt x="30" y="174"/>
                  </a:lnTo>
                  <a:lnTo>
                    <a:pt x="24" y="168"/>
                  </a:lnTo>
                  <a:lnTo>
                    <a:pt x="18" y="168"/>
                  </a:lnTo>
                  <a:lnTo>
                    <a:pt x="6" y="162"/>
                  </a:lnTo>
                  <a:lnTo>
                    <a:pt x="0" y="162"/>
                  </a:lnTo>
                  <a:lnTo>
                    <a:pt x="6" y="156"/>
                  </a:lnTo>
                  <a:lnTo>
                    <a:pt x="12" y="156"/>
                  </a:lnTo>
                  <a:lnTo>
                    <a:pt x="18" y="156"/>
                  </a:lnTo>
                  <a:lnTo>
                    <a:pt x="24" y="156"/>
                  </a:lnTo>
                  <a:lnTo>
                    <a:pt x="30" y="150"/>
                  </a:lnTo>
                  <a:lnTo>
                    <a:pt x="36" y="144"/>
                  </a:lnTo>
                  <a:lnTo>
                    <a:pt x="42" y="138"/>
                  </a:lnTo>
                  <a:lnTo>
                    <a:pt x="42" y="132"/>
                  </a:lnTo>
                  <a:lnTo>
                    <a:pt x="48" y="120"/>
                  </a:lnTo>
                  <a:lnTo>
                    <a:pt x="60" y="114"/>
                  </a:lnTo>
                  <a:lnTo>
                    <a:pt x="66" y="108"/>
                  </a:lnTo>
                  <a:lnTo>
                    <a:pt x="78" y="102"/>
                  </a:lnTo>
                  <a:lnTo>
                    <a:pt x="84" y="96"/>
                  </a:lnTo>
                  <a:lnTo>
                    <a:pt x="96" y="96"/>
                  </a:lnTo>
                  <a:lnTo>
                    <a:pt x="108" y="96"/>
                  </a:lnTo>
                  <a:lnTo>
                    <a:pt x="114" y="96"/>
                  </a:lnTo>
                  <a:lnTo>
                    <a:pt x="120" y="96"/>
                  </a:lnTo>
                  <a:lnTo>
                    <a:pt x="126" y="96"/>
                  </a:lnTo>
                  <a:lnTo>
                    <a:pt x="126" y="90"/>
                  </a:lnTo>
                  <a:lnTo>
                    <a:pt x="131" y="90"/>
                  </a:lnTo>
                  <a:lnTo>
                    <a:pt x="131" y="96"/>
                  </a:lnTo>
                  <a:lnTo>
                    <a:pt x="126" y="102"/>
                  </a:lnTo>
                  <a:lnTo>
                    <a:pt x="126" y="108"/>
                  </a:lnTo>
                  <a:lnTo>
                    <a:pt x="126" y="114"/>
                  </a:lnTo>
                  <a:lnTo>
                    <a:pt x="131" y="114"/>
                  </a:lnTo>
                  <a:lnTo>
                    <a:pt x="137" y="114"/>
                  </a:lnTo>
                  <a:lnTo>
                    <a:pt x="143" y="114"/>
                  </a:lnTo>
                  <a:lnTo>
                    <a:pt x="143" y="108"/>
                  </a:lnTo>
                  <a:lnTo>
                    <a:pt x="143" y="102"/>
                  </a:lnTo>
                  <a:lnTo>
                    <a:pt x="143" y="96"/>
                  </a:lnTo>
                  <a:lnTo>
                    <a:pt x="143" y="90"/>
                  </a:lnTo>
                  <a:lnTo>
                    <a:pt x="143" y="96"/>
                  </a:lnTo>
                  <a:lnTo>
                    <a:pt x="149" y="96"/>
                  </a:lnTo>
                  <a:lnTo>
                    <a:pt x="149" y="102"/>
                  </a:lnTo>
                  <a:lnTo>
                    <a:pt x="155" y="102"/>
                  </a:lnTo>
                  <a:lnTo>
                    <a:pt x="161" y="102"/>
                  </a:lnTo>
                  <a:lnTo>
                    <a:pt x="167" y="102"/>
                  </a:lnTo>
                  <a:lnTo>
                    <a:pt x="167" y="108"/>
                  </a:lnTo>
                  <a:lnTo>
                    <a:pt x="173" y="108"/>
                  </a:lnTo>
                  <a:lnTo>
                    <a:pt x="179" y="108"/>
                  </a:lnTo>
                  <a:lnTo>
                    <a:pt x="179" y="102"/>
                  </a:lnTo>
                  <a:lnTo>
                    <a:pt x="185" y="102"/>
                  </a:lnTo>
                  <a:lnTo>
                    <a:pt x="185" y="96"/>
                  </a:lnTo>
                  <a:lnTo>
                    <a:pt x="191" y="96"/>
                  </a:lnTo>
                  <a:lnTo>
                    <a:pt x="191" y="90"/>
                  </a:lnTo>
                  <a:lnTo>
                    <a:pt x="197" y="90"/>
                  </a:lnTo>
                  <a:lnTo>
                    <a:pt x="203" y="90"/>
                  </a:lnTo>
                  <a:lnTo>
                    <a:pt x="209" y="90"/>
                  </a:lnTo>
                  <a:lnTo>
                    <a:pt x="215" y="90"/>
                  </a:lnTo>
                  <a:lnTo>
                    <a:pt x="215" y="84"/>
                  </a:lnTo>
                  <a:lnTo>
                    <a:pt x="221" y="84"/>
                  </a:lnTo>
                  <a:lnTo>
                    <a:pt x="221" y="78"/>
                  </a:lnTo>
                  <a:lnTo>
                    <a:pt x="227" y="72"/>
                  </a:lnTo>
                  <a:lnTo>
                    <a:pt x="227" y="66"/>
                  </a:lnTo>
                  <a:lnTo>
                    <a:pt x="227" y="60"/>
                  </a:lnTo>
                  <a:lnTo>
                    <a:pt x="233" y="48"/>
                  </a:lnTo>
                  <a:lnTo>
                    <a:pt x="239" y="30"/>
                  </a:lnTo>
                  <a:lnTo>
                    <a:pt x="251" y="18"/>
                  </a:lnTo>
                  <a:lnTo>
                    <a:pt x="263" y="12"/>
                  </a:lnTo>
                  <a:lnTo>
                    <a:pt x="275" y="6"/>
                  </a:lnTo>
                  <a:lnTo>
                    <a:pt x="287" y="6"/>
                  </a:lnTo>
                  <a:lnTo>
                    <a:pt x="299" y="0"/>
                  </a:lnTo>
                  <a:lnTo>
                    <a:pt x="305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9" y="6"/>
                  </a:lnTo>
                  <a:lnTo>
                    <a:pt x="335" y="6"/>
                  </a:lnTo>
                  <a:lnTo>
                    <a:pt x="340" y="6"/>
                  </a:lnTo>
                  <a:lnTo>
                    <a:pt x="346" y="6"/>
                  </a:lnTo>
                  <a:lnTo>
                    <a:pt x="352" y="12"/>
                  </a:lnTo>
                  <a:lnTo>
                    <a:pt x="364" y="12"/>
                  </a:lnTo>
                  <a:lnTo>
                    <a:pt x="370" y="18"/>
                  </a:lnTo>
                  <a:lnTo>
                    <a:pt x="376" y="18"/>
                  </a:lnTo>
                  <a:lnTo>
                    <a:pt x="382" y="24"/>
                  </a:lnTo>
                  <a:lnTo>
                    <a:pt x="388" y="24"/>
                  </a:lnTo>
                  <a:lnTo>
                    <a:pt x="394" y="24"/>
                  </a:lnTo>
                  <a:lnTo>
                    <a:pt x="400" y="24"/>
                  </a:lnTo>
                  <a:lnTo>
                    <a:pt x="406" y="24"/>
                  </a:lnTo>
                  <a:lnTo>
                    <a:pt x="412" y="24"/>
                  </a:lnTo>
                  <a:lnTo>
                    <a:pt x="424" y="24"/>
                  </a:lnTo>
                  <a:lnTo>
                    <a:pt x="418" y="30"/>
                  </a:lnTo>
                  <a:lnTo>
                    <a:pt x="412" y="42"/>
                  </a:lnTo>
                  <a:lnTo>
                    <a:pt x="400" y="48"/>
                  </a:lnTo>
                  <a:lnTo>
                    <a:pt x="394" y="60"/>
                  </a:lnTo>
                  <a:lnTo>
                    <a:pt x="382" y="72"/>
                  </a:lnTo>
                  <a:lnTo>
                    <a:pt x="376" y="84"/>
                  </a:lnTo>
                  <a:lnTo>
                    <a:pt x="364" y="96"/>
                  </a:lnTo>
                  <a:lnTo>
                    <a:pt x="352" y="102"/>
                  </a:lnTo>
                  <a:lnTo>
                    <a:pt x="346" y="108"/>
                  </a:lnTo>
                  <a:lnTo>
                    <a:pt x="340" y="108"/>
                  </a:lnTo>
                  <a:lnTo>
                    <a:pt x="335" y="108"/>
                  </a:lnTo>
                  <a:lnTo>
                    <a:pt x="323" y="114"/>
                  </a:lnTo>
                  <a:lnTo>
                    <a:pt x="317" y="114"/>
                  </a:lnTo>
                  <a:lnTo>
                    <a:pt x="305" y="120"/>
                  </a:lnTo>
                  <a:lnTo>
                    <a:pt x="299" y="120"/>
                  </a:lnTo>
                  <a:lnTo>
                    <a:pt x="287" y="126"/>
                  </a:lnTo>
                  <a:lnTo>
                    <a:pt x="281" y="126"/>
                  </a:lnTo>
                  <a:lnTo>
                    <a:pt x="275" y="126"/>
                  </a:lnTo>
                  <a:lnTo>
                    <a:pt x="263" y="120"/>
                  </a:lnTo>
                  <a:lnTo>
                    <a:pt x="257" y="120"/>
                  </a:lnTo>
                  <a:lnTo>
                    <a:pt x="251" y="114"/>
                  </a:lnTo>
                  <a:lnTo>
                    <a:pt x="239" y="114"/>
                  </a:lnTo>
                  <a:lnTo>
                    <a:pt x="233" y="108"/>
                  </a:lnTo>
                  <a:lnTo>
                    <a:pt x="227" y="108"/>
                  </a:lnTo>
                  <a:lnTo>
                    <a:pt x="221" y="102"/>
                  </a:lnTo>
                  <a:lnTo>
                    <a:pt x="215" y="102"/>
                  </a:lnTo>
                  <a:lnTo>
                    <a:pt x="215" y="96"/>
                  </a:lnTo>
                  <a:lnTo>
                    <a:pt x="209" y="96"/>
                  </a:lnTo>
                  <a:lnTo>
                    <a:pt x="203" y="96"/>
                  </a:lnTo>
                  <a:lnTo>
                    <a:pt x="197" y="96"/>
                  </a:lnTo>
                  <a:lnTo>
                    <a:pt x="197" y="102"/>
                  </a:lnTo>
                  <a:lnTo>
                    <a:pt x="191" y="102"/>
                  </a:lnTo>
                  <a:lnTo>
                    <a:pt x="185" y="102"/>
                  </a:lnTo>
                  <a:lnTo>
                    <a:pt x="185" y="108"/>
                  </a:lnTo>
                  <a:lnTo>
                    <a:pt x="191" y="108"/>
                  </a:lnTo>
                  <a:lnTo>
                    <a:pt x="197" y="108"/>
                  </a:lnTo>
                  <a:lnTo>
                    <a:pt x="203" y="108"/>
                  </a:lnTo>
                  <a:lnTo>
                    <a:pt x="209" y="108"/>
                  </a:lnTo>
                  <a:lnTo>
                    <a:pt x="215" y="108"/>
                  </a:lnTo>
                  <a:lnTo>
                    <a:pt x="221" y="108"/>
                  </a:lnTo>
                  <a:lnTo>
                    <a:pt x="227" y="108"/>
                  </a:lnTo>
                  <a:lnTo>
                    <a:pt x="233" y="108"/>
                  </a:lnTo>
                  <a:lnTo>
                    <a:pt x="239" y="108"/>
                  </a:lnTo>
                  <a:lnTo>
                    <a:pt x="251" y="114"/>
                  </a:lnTo>
                  <a:lnTo>
                    <a:pt x="257" y="114"/>
                  </a:lnTo>
                  <a:lnTo>
                    <a:pt x="269" y="120"/>
                  </a:lnTo>
                  <a:lnTo>
                    <a:pt x="281" y="126"/>
                  </a:lnTo>
                  <a:lnTo>
                    <a:pt x="287" y="138"/>
                  </a:lnTo>
                  <a:lnTo>
                    <a:pt x="293" y="144"/>
                  </a:lnTo>
                  <a:lnTo>
                    <a:pt x="299" y="156"/>
                  </a:lnTo>
                  <a:lnTo>
                    <a:pt x="305" y="168"/>
                  </a:lnTo>
                  <a:lnTo>
                    <a:pt x="311" y="174"/>
                  </a:lnTo>
                  <a:lnTo>
                    <a:pt x="317" y="192"/>
                  </a:lnTo>
                  <a:lnTo>
                    <a:pt x="317" y="204"/>
                  </a:lnTo>
                  <a:lnTo>
                    <a:pt x="317" y="210"/>
                  </a:lnTo>
                  <a:lnTo>
                    <a:pt x="317" y="216"/>
                  </a:lnTo>
                  <a:lnTo>
                    <a:pt x="317" y="228"/>
                  </a:lnTo>
                  <a:lnTo>
                    <a:pt x="317" y="234"/>
                  </a:lnTo>
                  <a:lnTo>
                    <a:pt x="311" y="228"/>
                  </a:lnTo>
                  <a:lnTo>
                    <a:pt x="305" y="222"/>
                  </a:lnTo>
                  <a:lnTo>
                    <a:pt x="293" y="216"/>
                  </a:lnTo>
                  <a:lnTo>
                    <a:pt x="287" y="216"/>
                  </a:lnTo>
                  <a:lnTo>
                    <a:pt x="275" y="210"/>
                  </a:lnTo>
                  <a:lnTo>
                    <a:pt x="263" y="204"/>
                  </a:lnTo>
                  <a:lnTo>
                    <a:pt x="257" y="204"/>
                  </a:lnTo>
                  <a:lnTo>
                    <a:pt x="245" y="204"/>
                  </a:lnTo>
                  <a:lnTo>
                    <a:pt x="239" y="204"/>
                  </a:lnTo>
                  <a:lnTo>
                    <a:pt x="233" y="198"/>
                  </a:lnTo>
                  <a:lnTo>
                    <a:pt x="227" y="198"/>
                  </a:lnTo>
                  <a:lnTo>
                    <a:pt x="221" y="198"/>
                  </a:lnTo>
                  <a:lnTo>
                    <a:pt x="215" y="192"/>
                  </a:lnTo>
                  <a:lnTo>
                    <a:pt x="209" y="192"/>
                  </a:lnTo>
                  <a:lnTo>
                    <a:pt x="203" y="180"/>
                  </a:lnTo>
                  <a:lnTo>
                    <a:pt x="203" y="174"/>
                  </a:lnTo>
                  <a:lnTo>
                    <a:pt x="197" y="168"/>
                  </a:lnTo>
                  <a:lnTo>
                    <a:pt x="191" y="156"/>
                  </a:lnTo>
                  <a:lnTo>
                    <a:pt x="191" y="144"/>
                  </a:lnTo>
                  <a:lnTo>
                    <a:pt x="191" y="132"/>
                  </a:lnTo>
                  <a:lnTo>
                    <a:pt x="185" y="126"/>
                  </a:lnTo>
                  <a:lnTo>
                    <a:pt x="185" y="120"/>
                  </a:lnTo>
                  <a:lnTo>
                    <a:pt x="179" y="120"/>
                  </a:lnTo>
                  <a:lnTo>
                    <a:pt x="179" y="114"/>
                  </a:lnTo>
                  <a:lnTo>
                    <a:pt x="173" y="114"/>
                  </a:lnTo>
                  <a:lnTo>
                    <a:pt x="167" y="108"/>
                  </a:lnTo>
                  <a:lnTo>
                    <a:pt x="161" y="108"/>
                  </a:lnTo>
                  <a:lnTo>
                    <a:pt x="155" y="108"/>
                  </a:lnTo>
                  <a:lnTo>
                    <a:pt x="155" y="114"/>
                  </a:lnTo>
                  <a:lnTo>
                    <a:pt x="155" y="120"/>
                  </a:lnTo>
                  <a:lnTo>
                    <a:pt x="161" y="120"/>
                  </a:lnTo>
                  <a:lnTo>
                    <a:pt x="161" y="126"/>
                  </a:lnTo>
                  <a:lnTo>
                    <a:pt x="167" y="126"/>
                  </a:lnTo>
                  <a:lnTo>
                    <a:pt x="173" y="132"/>
                  </a:lnTo>
                  <a:lnTo>
                    <a:pt x="179" y="138"/>
                  </a:lnTo>
                  <a:lnTo>
                    <a:pt x="185" y="150"/>
                  </a:lnTo>
                  <a:lnTo>
                    <a:pt x="191" y="156"/>
                  </a:lnTo>
                  <a:lnTo>
                    <a:pt x="197" y="168"/>
                  </a:lnTo>
                  <a:lnTo>
                    <a:pt x="203" y="174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20" name="Freeform 195"/>
            <p:cNvSpPr>
              <a:spLocks/>
            </p:cNvSpPr>
            <p:nvPr/>
          </p:nvSpPr>
          <p:spPr bwMode="auto">
            <a:xfrm>
              <a:off x="5000" y="1565"/>
              <a:ext cx="125" cy="125"/>
            </a:xfrm>
            <a:custGeom>
              <a:avLst/>
              <a:gdLst>
                <a:gd name="T0" fmla="*/ 96 w 125"/>
                <a:gd name="T1" fmla="*/ 125 h 125"/>
                <a:gd name="T2" fmla="*/ 102 w 125"/>
                <a:gd name="T3" fmla="*/ 119 h 125"/>
                <a:gd name="T4" fmla="*/ 108 w 125"/>
                <a:gd name="T5" fmla="*/ 113 h 125"/>
                <a:gd name="T6" fmla="*/ 114 w 125"/>
                <a:gd name="T7" fmla="*/ 119 h 125"/>
                <a:gd name="T8" fmla="*/ 120 w 125"/>
                <a:gd name="T9" fmla="*/ 119 h 125"/>
                <a:gd name="T10" fmla="*/ 120 w 125"/>
                <a:gd name="T11" fmla="*/ 119 h 125"/>
                <a:gd name="T12" fmla="*/ 125 w 125"/>
                <a:gd name="T13" fmla="*/ 119 h 125"/>
                <a:gd name="T14" fmla="*/ 125 w 125"/>
                <a:gd name="T15" fmla="*/ 119 h 125"/>
                <a:gd name="T16" fmla="*/ 125 w 125"/>
                <a:gd name="T17" fmla="*/ 119 h 125"/>
                <a:gd name="T18" fmla="*/ 120 w 125"/>
                <a:gd name="T19" fmla="*/ 113 h 125"/>
                <a:gd name="T20" fmla="*/ 120 w 125"/>
                <a:gd name="T21" fmla="*/ 113 h 125"/>
                <a:gd name="T22" fmla="*/ 114 w 125"/>
                <a:gd name="T23" fmla="*/ 113 h 125"/>
                <a:gd name="T24" fmla="*/ 108 w 125"/>
                <a:gd name="T25" fmla="*/ 107 h 125"/>
                <a:gd name="T26" fmla="*/ 108 w 125"/>
                <a:gd name="T27" fmla="*/ 101 h 125"/>
                <a:gd name="T28" fmla="*/ 108 w 125"/>
                <a:gd name="T29" fmla="*/ 95 h 125"/>
                <a:gd name="T30" fmla="*/ 108 w 125"/>
                <a:gd name="T31" fmla="*/ 95 h 125"/>
                <a:gd name="T32" fmla="*/ 114 w 125"/>
                <a:gd name="T33" fmla="*/ 95 h 125"/>
                <a:gd name="T34" fmla="*/ 114 w 125"/>
                <a:gd name="T35" fmla="*/ 89 h 125"/>
                <a:gd name="T36" fmla="*/ 120 w 125"/>
                <a:gd name="T37" fmla="*/ 77 h 125"/>
                <a:gd name="T38" fmla="*/ 120 w 125"/>
                <a:gd name="T39" fmla="*/ 53 h 125"/>
                <a:gd name="T40" fmla="*/ 102 w 125"/>
                <a:gd name="T41" fmla="*/ 29 h 125"/>
                <a:gd name="T42" fmla="*/ 72 w 125"/>
                <a:gd name="T43" fmla="*/ 18 h 125"/>
                <a:gd name="T44" fmla="*/ 48 w 125"/>
                <a:gd name="T45" fmla="*/ 12 h 125"/>
                <a:gd name="T46" fmla="*/ 30 w 125"/>
                <a:gd name="T47" fmla="*/ 12 h 125"/>
                <a:gd name="T48" fmla="*/ 18 w 125"/>
                <a:gd name="T49" fmla="*/ 6 h 125"/>
                <a:gd name="T50" fmla="*/ 6 w 125"/>
                <a:gd name="T51" fmla="*/ 0 h 125"/>
                <a:gd name="T52" fmla="*/ 6 w 125"/>
                <a:gd name="T53" fmla="*/ 6 h 125"/>
                <a:gd name="T54" fmla="*/ 12 w 125"/>
                <a:gd name="T55" fmla="*/ 23 h 125"/>
                <a:gd name="T56" fmla="*/ 18 w 125"/>
                <a:gd name="T57" fmla="*/ 41 h 125"/>
                <a:gd name="T58" fmla="*/ 24 w 125"/>
                <a:gd name="T59" fmla="*/ 53 h 125"/>
                <a:gd name="T60" fmla="*/ 30 w 125"/>
                <a:gd name="T61" fmla="*/ 71 h 125"/>
                <a:gd name="T62" fmla="*/ 36 w 125"/>
                <a:gd name="T63" fmla="*/ 89 h 125"/>
                <a:gd name="T64" fmla="*/ 54 w 125"/>
                <a:gd name="T65" fmla="*/ 113 h 125"/>
                <a:gd name="T66" fmla="*/ 78 w 125"/>
                <a:gd name="T67" fmla="*/ 125 h 12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5"/>
                <a:gd name="T103" fmla="*/ 0 h 125"/>
                <a:gd name="T104" fmla="*/ 125 w 125"/>
                <a:gd name="T105" fmla="*/ 125 h 12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5" h="125">
                  <a:moveTo>
                    <a:pt x="96" y="125"/>
                  </a:moveTo>
                  <a:lnTo>
                    <a:pt x="96" y="125"/>
                  </a:lnTo>
                  <a:lnTo>
                    <a:pt x="102" y="119"/>
                  </a:lnTo>
                  <a:lnTo>
                    <a:pt x="108" y="113"/>
                  </a:lnTo>
                  <a:lnTo>
                    <a:pt x="114" y="113"/>
                  </a:lnTo>
                  <a:lnTo>
                    <a:pt x="114" y="119"/>
                  </a:lnTo>
                  <a:lnTo>
                    <a:pt x="120" y="119"/>
                  </a:lnTo>
                  <a:lnTo>
                    <a:pt x="125" y="119"/>
                  </a:lnTo>
                  <a:lnTo>
                    <a:pt x="125" y="113"/>
                  </a:lnTo>
                  <a:lnTo>
                    <a:pt x="120" y="113"/>
                  </a:lnTo>
                  <a:lnTo>
                    <a:pt x="114" y="113"/>
                  </a:lnTo>
                  <a:lnTo>
                    <a:pt x="108" y="113"/>
                  </a:lnTo>
                  <a:lnTo>
                    <a:pt x="108" y="107"/>
                  </a:lnTo>
                  <a:lnTo>
                    <a:pt x="108" y="101"/>
                  </a:lnTo>
                  <a:lnTo>
                    <a:pt x="108" y="95"/>
                  </a:lnTo>
                  <a:lnTo>
                    <a:pt x="114" y="95"/>
                  </a:lnTo>
                  <a:lnTo>
                    <a:pt x="114" y="89"/>
                  </a:lnTo>
                  <a:lnTo>
                    <a:pt x="120" y="89"/>
                  </a:lnTo>
                  <a:lnTo>
                    <a:pt x="120" y="77"/>
                  </a:lnTo>
                  <a:lnTo>
                    <a:pt x="120" y="65"/>
                  </a:lnTo>
                  <a:lnTo>
                    <a:pt x="120" y="53"/>
                  </a:lnTo>
                  <a:lnTo>
                    <a:pt x="114" y="41"/>
                  </a:lnTo>
                  <a:lnTo>
                    <a:pt x="102" y="29"/>
                  </a:lnTo>
                  <a:lnTo>
                    <a:pt x="90" y="23"/>
                  </a:lnTo>
                  <a:lnTo>
                    <a:pt x="72" y="18"/>
                  </a:lnTo>
                  <a:lnTo>
                    <a:pt x="54" y="12"/>
                  </a:lnTo>
                  <a:lnTo>
                    <a:pt x="48" y="12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23"/>
                  </a:lnTo>
                  <a:lnTo>
                    <a:pt x="18" y="29"/>
                  </a:lnTo>
                  <a:lnTo>
                    <a:pt x="18" y="41"/>
                  </a:lnTo>
                  <a:lnTo>
                    <a:pt x="24" y="47"/>
                  </a:lnTo>
                  <a:lnTo>
                    <a:pt x="24" y="53"/>
                  </a:lnTo>
                  <a:lnTo>
                    <a:pt x="24" y="65"/>
                  </a:lnTo>
                  <a:lnTo>
                    <a:pt x="30" y="71"/>
                  </a:lnTo>
                  <a:lnTo>
                    <a:pt x="30" y="83"/>
                  </a:lnTo>
                  <a:lnTo>
                    <a:pt x="36" y="89"/>
                  </a:lnTo>
                  <a:lnTo>
                    <a:pt x="42" y="101"/>
                  </a:lnTo>
                  <a:lnTo>
                    <a:pt x="54" y="113"/>
                  </a:lnTo>
                  <a:lnTo>
                    <a:pt x="66" y="119"/>
                  </a:lnTo>
                  <a:lnTo>
                    <a:pt x="78" y="125"/>
                  </a:lnTo>
                  <a:lnTo>
                    <a:pt x="96" y="125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21" name="Freeform 196"/>
            <p:cNvSpPr>
              <a:spLocks/>
            </p:cNvSpPr>
            <p:nvPr/>
          </p:nvSpPr>
          <p:spPr bwMode="auto">
            <a:xfrm>
              <a:off x="5137" y="1642"/>
              <a:ext cx="12" cy="12"/>
            </a:xfrm>
            <a:custGeom>
              <a:avLst/>
              <a:gdLst>
                <a:gd name="T0" fmla="*/ 0 w 12"/>
                <a:gd name="T1" fmla="*/ 6 h 12"/>
                <a:gd name="T2" fmla="*/ 0 w 12"/>
                <a:gd name="T3" fmla="*/ 0 h 12"/>
                <a:gd name="T4" fmla="*/ 6 w 12"/>
                <a:gd name="T5" fmla="*/ 0 h 12"/>
                <a:gd name="T6" fmla="*/ 6 w 12"/>
                <a:gd name="T7" fmla="*/ 0 h 12"/>
                <a:gd name="T8" fmla="*/ 6 w 12"/>
                <a:gd name="T9" fmla="*/ 0 h 12"/>
                <a:gd name="T10" fmla="*/ 12 w 12"/>
                <a:gd name="T11" fmla="*/ 0 h 12"/>
                <a:gd name="T12" fmla="*/ 12 w 12"/>
                <a:gd name="T13" fmla="*/ 0 h 12"/>
                <a:gd name="T14" fmla="*/ 12 w 12"/>
                <a:gd name="T15" fmla="*/ 0 h 12"/>
                <a:gd name="T16" fmla="*/ 12 w 12"/>
                <a:gd name="T17" fmla="*/ 6 h 12"/>
                <a:gd name="T18" fmla="*/ 12 w 12"/>
                <a:gd name="T19" fmla="*/ 6 h 12"/>
                <a:gd name="T20" fmla="*/ 12 w 12"/>
                <a:gd name="T21" fmla="*/ 12 h 12"/>
                <a:gd name="T22" fmla="*/ 12 w 12"/>
                <a:gd name="T23" fmla="*/ 12 h 12"/>
                <a:gd name="T24" fmla="*/ 6 w 12"/>
                <a:gd name="T25" fmla="*/ 12 h 12"/>
                <a:gd name="T26" fmla="*/ 6 w 12"/>
                <a:gd name="T27" fmla="*/ 12 h 12"/>
                <a:gd name="T28" fmla="*/ 6 w 12"/>
                <a:gd name="T29" fmla="*/ 12 h 12"/>
                <a:gd name="T30" fmla="*/ 0 w 12"/>
                <a:gd name="T31" fmla="*/ 6 h 12"/>
                <a:gd name="T32" fmla="*/ 0 w 12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6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22" name="Freeform 197"/>
            <p:cNvSpPr>
              <a:spLocks/>
            </p:cNvSpPr>
            <p:nvPr/>
          </p:nvSpPr>
          <p:spPr bwMode="auto">
            <a:xfrm>
              <a:off x="5167" y="1660"/>
              <a:ext cx="12" cy="12"/>
            </a:xfrm>
            <a:custGeom>
              <a:avLst/>
              <a:gdLst>
                <a:gd name="T0" fmla="*/ 0 w 12"/>
                <a:gd name="T1" fmla="*/ 0 h 12"/>
                <a:gd name="T2" fmla="*/ 0 w 12"/>
                <a:gd name="T3" fmla="*/ 0 h 12"/>
                <a:gd name="T4" fmla="*/ 6 w 12"/>
                <a:gd name="T5" fmla="*/ 0 h 12"/>
                <a:gd name="T6" fmla="*/ 6 w 12"/>
                <a:gd name="T7" fmla="*/ 0 h 12"/>
                <a:gd name="T8" fmla="*/ 12 w 12"/>
                <a:gd name="T9" fmla="*/ 0 h 12"/>
                <a:gd name="T10" fmla="*/ 12 w 12"/>
                <a:gd name="T11" fmla="*/ 6 h 12"/>
                <a:gd name="T12" fmla="*/ 12 w 12"/>
                <a:gd name="T13" fmla="*/ 6 h 12"/>
                <a:gd name="T14" fmla="*/ 12 w 12"/>
                <a:gd name="T15" fmla="*/ 12 h 12"/>
                <a:gd name="T16" fmla="*/ 12 w 12"/>
                <a:gd name="T17" fmla="*/ 12 h 12"/>
                <a:gd name="T18" fmla="*/ 6 w 12"/>
                <a:gd name="T19" fmla="*/ 12 h 12"/>
                <a:gd name="T20" fmla="*/ 6 w 12"/>
                <a:gd name="T21" fmla="*/ 12 h 12"/>
                <a:gd name="T22" fmla="*/ 0 w 12"/>
                <a:gd name="T23" fmla="*/ 12 h 12"/>
                <a:gd name="T24" fmla="*/ 0 w 12"/>
                <a:gd name="T25" fmla="*/ 12 h 12"/>
                <a:gd name="T26" fmla="*/ 0 w 12"/>
                <a:gd name="T27" fmla="*/ 6 h 12"/>
                <a:gd name="T28" fmla="*/ 0 w 12"/>
                <a:gd name="T29" fmla="*/ 6 h 12"/>
                <a:gd name="T30" fmla="*/ 0 w 12"/>
                <a:gd name="T31" fmla="*/ 6 h 12"/>
                <a:gd name="T32" fmla="*/ 0 w 1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23" name="Freeform 198"/>
            <p:cNvSpPr>
              <a:spLocks/>
            </p:cNvSpPr>
            <p:nvPr/>
          </p:nvSpPr>
          <p:spPr bwMode="auto">
            <a:xfrm>
              <a:off x="5131" y="1678"/>
              <a:ext cx="18" cy="12"/>
            </a:xfrm>
            <a:custGeom>
              <a:avLst/>
              <a:gdLst>
                <a:gd name="T0" fmla="*/ 0 w 18"/>
                <a:gd name="T1" fmla="*/ 0 h 12"/>
                <a:gd name="T2" fmla="*/ 6 w 18"/>
                <a:gd name="T3" fmla="*/ 0 h 12"/>
                <a:gd name="T4" fmla="*/ 6 w 18"/>
                <a:gd name="T5" fmla="*/ 0 h 12"/>
                <a:gd name="T6" fmla="*/ 12 w 18"/>
                <a:gd name="T7" fmla="*/ 0 h 12"/>
                <a:gd name="T8" fmla="*/ 12 w 18"/>
                <a:gd name="T9" fmla="*/ 0 h 12"/>
                <a:gd name="T10" fmla="*/ 18 w 18"/>
                <a:gd name="T11" fmla="*/ 0 h 12"/>
                <a:gd name="T12" fmla="*/ 18 w 18"/>
                <a:gd name="T13" fmla="*/ 6 h 12"/>
                <a:gd name="T14" fmla="*/ 12 w 18"/>
                <a:gd name="T15" fmla="*/ 6 h 12"/>
                <a:gd name="T16" fmla="*/ 12 w 18"/>
                <a:gd name="T17" fmla="*/ 12 h 12"/>
                <a:gd name="T18" fmla="*/ 12 w 18"/>
                <a:gd name="T19" fmla="*/ 12 h 12"/>
                <a:gd name="T20" fmla="*/ 6 w 18"/>
                <a:gd name="T21" fmla="*/ 12 h 12"/>
                <a:gd name="T22" fmla="*/ 6 w 18"/>
                <a:gd name="T23" fmla="*/ 12 h 12"/>
                <a:gd name="T24" fmla="*/ 6 w 18"/>
                <a:gd name="T25" fmla="*/ 12 h 12"/>
                <a:gd name="T26" fmla="*/ 0 w 18"/>
                <a:gd name="T27" fmla="*/ 6 h 12"/>
                <a:gd name="T28" fmla="*/ 0 w 18"/>
                <a:gd name="T29" fmla="*/ 6 h 12"/>
                <a:gd name="T30" fmla="*/ 0 w 18"/>
                <a:gd name="T31" fmla="*/ 0 h 12"/>
                <a:gd name="T32" fmla="*/ 0 w 18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2"/>
                <a:gd name="T53" fmla="*/ 18 w 1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2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24" name="Freeform 199"/>
            <p:cNvSpPr>
              <a:spLocks/>
            </p:cNvSpPr>
            <p:nvPr/>
          </p:nvSpPr>
          <p:spPr bwMode="auto">
            <a:xfrm>
              <a:off x="5108" y="1660"/>
              <a:ext cx="17" cy="12"/>
            </a:xfrm>
            <a:custGeom>
              <a:avLst/>
              <a:gdLst>
                <a:gd name="T0" fmla="*/ 6 w 17"/>
                <a:gd name="T1" fmla="*/ 0 h 12"/>
                <a:gd name="T2" fmla="*/ 6 w 17"/>
                <a:gd name="T3" fmla="*/ 0 h 12"/>
                <a:gd name="T4" fmla="*/ 0 w 17"/>
                <a:gd name="T5" fmla="*/ 6 h 12"/>
                <a:gd name="T6" fmla="*/ 0 w 17"/>
                <a:gd name="T7" fmla="*/ 6 h 12"/>
                <a:gd name="T8" fmla="*/ 6 w 17"/>
                <a:gd name="T9" fmla="*/ 12 h 12"/>
                <a:gd name="T10" fmla="*/ 6 w 17"/>
                <a:gd name="T11" fmla="*/ 12 h 12"/>
                <a:gd name="T12" fmla="*/ 12 w 17"/>
                <a:gd name="T13" fmla="*/ 12 h 12"/>
                <a:gd name="T14" fmla="*/ 12 w 17"/>
                <a:gd name="T15" fmla="*/ 12 h 12"/>
                <a:gd name="T16" fmla="*/ 17 w 17"/>
                <a:gd name="T17" fmla="*/ 12 h 12"/>
                <a:gd name="T18" fmla="*/ 17 w 17"/>
                <a:gd name="T19" fmla="*/ 12 h 12"/>
                <a:gd name="T20" fmla="*/ 17 w 17"/>
                <a:gd name="T21" fmla="*/ 6 h 12"/>
                <a:gd name="T22" fmla="*/ 17 w 17"/>
                <a:gd name="T23" fmla="*/ 6 h 12"/>
                <a:gd name="T24" fmla="*/ 17 w 17"/>
                <a:gd name="T25" fmla="*/ 0 h 12"/>
                <a:gd name="T26" fmla="*/ 12 w 17"/>
                <a:gd name="T27" fmla="*/ 0 h 12"/>
                <a:gd name="T28" fmla="*/ 12 w 17"/>
                <a:gd name="T29" fmla="*/ 0 h 12"/>
                <a:gd name="T30" fmla="*/ 6 w 17"/>
                <a:gd name="T31" fmla="*/ 0 h 12"/>
                <a:gd name="T32" fmla="*/ 6 w 17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"/>
                <a:gd name="T52" fmla="*/ 0 h 12"/>
                <a:gd name="T53" fmla="*/ 17 w 17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" h="12">
                  <a:moveTo>
                    <a:pt x="6" y="0"/>
                  </a:move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7" y="12"/>
                  </a:lnTo>
                  <a:lnTo>
                    <a:pt x="17" y="6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25" name="Freeform 200"/>
            <p:cNvSpPr>
              <a:spLocks/>
            </p:cNvSpPr>
            <p:nvPr/>
          </p:nvSpPr>
          <p:spPr bwMode="auto">
            <a:xfrm>
              <a:off x="5102" y="1684"/>
              <a:ext cx="12" cy="12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6 h 12"/>
                <a:gd name="T4" fmla="*/ 0 w 12"/>
                <a:gd name="T5" fmla="*/ 6 h 12"/>
                <a:gd name="T6" fmla="*/ 0 w 12"/>
                <a:gd name="T7" fmla="*/ 6 h 12"/>
                <a:gd name="T8" fmla="*/ 6 w 12"/>
                <a:gd name="T9" fmla="*/ 0 h 12"/>
                <a:gd name="T10" fmla="*/ 6 w 12"/>
                <a:gd name="T11" fmla="*/ 0 h 12"/>
                <a:gd name="T12" fmla="*/ 12 w 12"/>
                <a:gd name="T13" fmla="*/ 0 h 12"/>
                <a:gd name="T14" fmla="*/ 12 w 12"/>
                <a:gd name="T15" fmla="*/ 6 h 12"/>
                <a:gd name="T16" fmla="*/ 12 w 12"/>
                <a:gd name="T17" fmla="*/ 6 h 12"/>
                <a:gd name="T18" fmla="*/ 12 w 12"/>
                <a:gd name="T19" fmla="*/ 6 h 12"/>
                <a:gd name="T20" fmla="*/ 12 w 12"/>
                <a:gd name="T21" fmla="*/ 12 h 12"/>
                <a:gd name="T22" fmla="*/ 12 w 12"/>
                <a:gd name="T23" fmla="*/ 12 h 12"/>
                <a:gd name="T24" fmla="*/ 6 w 12"/>
                <a:gd name="T25" fmla="*/ 12 h 12"/>
                <a:gd name="T26" fmla="*/ 6 w 12"/>
                <a:gd name="T27" fmla="*/ 12 h 12"/>
                <a:gd name="T28" fmla="*/ 6 w 12"/>
                <a:gd name="T29" fmla="*/ 12 h 12"/>
                <a:gd name="T30" fmla="*/ 0 w 12"/>
                <a:gd name="T31" fmla="*/ 12 h 12"/>
                <a:gd name="T32" fmla="*/ 0 w 12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12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26" name="Freeform 201"/>
            <p:cNvSpPr>
              <a:spLocks/>
            </p:cNvSpPr>
            <p:nvPr/>
          </p:nvSpPr>
          <p:spPr bwMode="auto">
            <a:xfrm>
              <a:off x="5125" y="1708"/>
              <a:ext cx="12" cy="12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12 h 12"/>
                <a:gd name="T4" fmla="*/ 0 w 12"/>
                <a:gd name="T5" fmla="*/ 12 h 12"/>
                <a:gd name="T6" fmla="*/ 0 w 12"/>
                <a:gd name="T7" fmla="*/ 6 h 12"/>
                <a:gd name="T8" fmla="*/ 0 w 12"/>
                <a:gd name="T9" fmla="*/ 6 h 12"/>
                <a:gd name="T10" fmla="*/ 0 w 12"/>
                <a:gd name="T11" fmla="*/ 0 h 12"/>
                <a:gd name="T12" fmla="*/ 0 w 12"/>
                <a:gd name="T13" fmla="*/ 0 h 12"/>
                <a:gd name="T14" fmla="*/ 6 w 12"/>
                <a:gd name="T15" fmla="*/ 0 h 12"/>
                <a:gd name="T16" fmla="*/ 6 w 12"/>
                <a:gd name="T17" fmla="*/ 0 h 12"/>
                <a:gd name="T18" fmla="*/ 6 w 12"/>
                <a:gd name="T19" fmla="*/ 0 h 12"/>
                <a:gd name="T20" fmla="*/ 6 w 12"/>
                <a:gd name="T21" fmla="*/ 0 h 12"/>
                <a:gd name="T22" fmla="*/ 6 w 12"/>
                <a:gd name="T23" fmla="*/ 0 h 12"/>
                <a:gd name="T24" fmla="*/ 12 w 12"/>
                <a:gd name="T25" fmla="*/ 6 h 12"/>
                <a:gd name="T26" fmla="*/ 6 w 12"/>
                <a:gd name="T27" fmla="*/ 6 h 12"/>
                <a:gd name="T28" fmla="*/ 6 w 12"/>
                <a:gd name="T29" fmla="*/ 12 h 12"/>
                <a:gd name="T30" fmla="*/ 6 w 12"/>
                <a:gd name="T31" fmla="*/ 12 h 12"/>
                <a:gd name="T32" fmla="*/ 0 w 12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12"/>
                  </a:move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27" name="Freeform 202"/>
            <p:cNvSpPr>
              <a:spLocks/>
            </p:cNvSpPr>
            <p:nvPr/>
          </p:nvSpPr>
          <p:spPr bwMode="auto">
            <a:xfrm>
              <a:off x="5143" y="1690"/>
              <a:ext cx="12" cy="18"/>
            </a:xfrm>
            <a:custGeom>
              <a:avLst/>
              <a:gdLst>
                <a:gd name="T0" fmla="*/ 0 w 12"/>
                <a:gd name="T1" fmla="*/ 12 h 18"/>
                <a:gd name="T2" fmla="*/ 0 w 12"/>
                <a:gd name="T3" fmla="*/ 6 h 18"/>
                <a:gd name="T4" fmla="*/ 0 w 12"/>
                <a:gd name="T5" fmla="*/ 6 h 18"/>
                <a:gd name="T6" fmla="*/ 6 w 12"/>
                <a:gd name="T7" fmla="*/ 0 h 18"/>
                <a:gd name="T8" fmla="*/ 6 w 12"/>
                <a:gd name="T9" fmla="*/ 0 h 18"/>
                <a:gd name="T10" fmla="*/ 12 w 12"/>
                <a:gd name="T11" fmla="*/ 0 h 18"/>
                <a:gd name="T12" fmla="*/ 12 w 12"/>
                <a:gd name="T13" fmla="*/ 6 h 18"/>
                <a:gd name="T14" fmla="*/ 12 w 12"/>
                <a:gd name="T15" fmla="*/ 6 h 18"/>
                <a:gd name="T16" fmla="*/ 12 w 12"/>
                <a:gd name="T17" fmla="*/ 12 h 18"/>
                <a:gd name="T18" fmla="*/ 12 w 12"/>
                <a:gd name="T19" fmla="*/ 12 h 18"/>
                <a:gd name="T20" fmla="*/ 12 w 12"/>
                <a:gd name="T21" fmla="*/ 18 h 18"/>
                <a:gd name="T22" fmla="*/ 6 w 12"/>
                <a:gd name="T23" fmla="*/ 18 h 18"/>
                <a:gd name="T24" fmla="*/ 6 w 12"/>
                <a:gd name="T25" fmla="*/ 18 h 18"/>
                <a:gd name="T26" fmla="*/ 0 w 12"/>
                <a:gd name="T27" fmla="*/ 18 h 18"/>
                <a:gd name="T28" fmla="*/ 0 w 12"/>
                <a:gd name="T29" fmla="*/ 18 h 18"/>
                <a:gd name="T30" fmla="*/ 0 w 12"/>
                <a:gd name="T31" fmla="*/ 12 h 18"/>
                <a:gd name="T32" fmla="*/ 0 w 12"/>
                <a:gd name="T33" fmla="*/ 12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0" y="12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28" name="Freeform 203"/>
            <p:cNvSpPr>
              <a:spLocks/>
            </p:cNvSpPr>
            <p:nvPr/>
          </p:nvSpPr>
          <p:spPr bwMode="auto">
            <a:xfrm>
              <a:off x="5161" y="1696"/>
              <a:ext cx="12" cy="12"/>
            </a:xfrm>
            <a:custGeom>
              <a:avLst/>
              <a:gdLst>
                <a:gd name="T0" fmla="*/ 12 w 12"/>
                <a:gd name="T1" fmla="*/ 0 h 12"/>
                <a:gd name="T2" fmla="*/ 12 w 12"/>
                <a:gd name="T3" fmla="*/ 0 h 12"/>
                <a:gd name="T4" fmla="*/ 12 w 12"/>
                <a:gd name="T5" fmla="*/ 6 h 12"/>
                <a:gd name="T6" fmla="*/ 12 w 12"/>
                <a:gd name="T7" fmla="*/ 6 h 12"/>
                <a:gd name="T8" fmla="*/ 12 w 12"/>
                <a:gd name="T9" fmla="*/ 6 h 12"/>
                <a:gd name="T10" fmla="*/ 12 w 12"/>
                <a:gd name="T11" fmla="*/ 12 h 12"/>
                <a:gd name="T12" fmla="*/ 6 w 12"/>
                <a:gd name="T13" fmla="*/ 12 h 12"/>
                <a:gd name="T14" fmla="*/ 6 w 12"/>
                <a:gd name="T15" fmla="*/ 12 h 12"/>
                <a:gd name="T16" fmla="*/ 0 w 12"/>
                <a:gd name="T17" fmla="*/ 12 h 12"/>
                <a:gd name="T18" fmla="*/ 0 w 12"/>
                <a:gd name="T19" fmla="*/ 12 h 12"/>
                <a:gd name="T20" fmla="*/ 0 w 12"/>
                <a:gd name="T21" fmla="*/ 6 h 12"/>
                <a:gd name="T22" fmla="*/ 0 w 12"/>
                <a:gd name="T23" fmla="*/ 6 h 12"/>
                <a:gd name="T24" fmla="*/ 0 w 12"/>
                <a:gd name="T25" fmla="*/ 6 h 12"/>
                <a:gd name="T26" fmla="*/ 0 w 12"/>
                <a:gd name="T27" fmla="*/ 0 h 12"/>
                <a:gd name="T28" fmla="*/ 0 w 12"/>
                <a:gd name="T29" fmla="*/ 0 h 12"/>
                <a:gd name="T30" fmla="*/ 6 w 12"/>
                <a:gd name="T31" fmla="*/ 0 h 12"/>
                <a:gd name="T32" fmla="*/ 12 w 1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12" y="0"/>
                  </a:move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29" name="Freeform 204"/>
            <p:cNvSpPr>
              <a:spLocks/>
            </p:cNvSpPr>
            <p:nvPr/>
          </p:nvSpPr>
          <p:spPr bwMode="auto">
            <a:xfrm>
              <a:off x="5012" y="1714"/>
              <a:ext cx="108" cy="72"/>
            </a:xfrm>
            <a:custGeom>
              <a:avLst/>
              <a:gdLst>
                <a:gd name="T0" fmla="*/ 108 w 108"/>
                <a:gd name="T1" fmla="*/ 6 h 72"/>
                <a:gd name="T2" fmla="*/ 108 w 108"/>
                <a:gd name="T3" fmla="*/ 6 h 72"/>
                <a:gd name="T4" fmla="*/ 108 w 108"/>
                <a:gd name="T5" fmla="*/ 0 h 72"/>
                <a:gd name="T6" fmla="*/ 102 w 108"/>
                <a:gd name="T7" fmla="*/ 6 h 72"/>
                <a:gd name="T8" fmla="*/ 90 w 108"/>
                <a:gd name="T9" fmla="*/ 6 h 72"/>
                <a:gd name="T10" fmla="*/ 66 w 108"/>
                <a:gd name="T11" fmla="*/ 0 h 72"/>
                <a:gd name="T12" fmla="*/ 48 w 108"/>
                <a:gd name="T13" fmla="*/ 0 h 72"/>
                <a:gd name="T14" fmla="*/ 48 w 108"/>
                <a:gd name="T15" fmla="*/ 0 h 72"/>
                <a:gd name="T16" fmla="*/ 60 w 108"/>
                <a:gd name="T17" fmla="*/ 0 h 72"/>
                <a:gd name="T18" fmla="*/ 78 w 108"/>
                <a:gd name="T19" fmla="*/ 6 h 72"/>
                <a:gd name="T20" fmla="*/ 96 w 108"/>
                <a:gd name="T21" fmla="*/ 12 h 72"/>
                <a:gd name="T22" fmla="*/ 90 w 108"/>
                <a:gd name="T23" fmla="*/ 18 h 72"/>
                <a:gd name="T24" fmla="*/ 84 w 108"/>
                <a:gd name="T25" fmla="*/ 18 h 72"/>
                <a:gd name="T26" fmla="*/ 72 w 108"/>
                <a:gd name="T27" fmla="*/ 24 h 72"/>
                <a:gd name="T28" fmla="*/ 60 w 108"/>
                <a:gd name="T29" fmla="*/ 18 h 72"/>
                <a:gd name="T30" fmla="*/ 42 w 108"/>
                <a:gd name="T31" fmla="*/ 18 h 72"/>
                <a:gd name="T32" fmla="*/ 30 w 108"/>
                <a:gd name="T33" fmla="*/ 18 h 72"/>
                <a:gd name="T34" fmla="*/ 36 w 108"/>
                <a:gd name="T35" fmla="*/ 18 h 72"/>
                <a:gd name="T36" fmla="*/ 48 w 108"/>
                <a:gd name="T37" fmla="*/ 18 h 72"/>
                <a:gd name="T38" fmla="*/ 54 w 108"/>
                <a:gd name="T39" fmla="*/ 24 h 72"/>
                <a:gd name="T40" fmla="*/ 72 w 108"/>
                <a:gd name="T41" fmla="*/ 24 h 72"/>
                <a:gd name="T42" fmla="*/ 72 w 108"/>
                <a:gd name="T43" fmla="*/ 30 h 72"/>
                <a:gd name="T44" fmla="*/ 66 w 108"/>
                <a:gd name="T45" fmla="*/ 30 h 72"/>
                <a:gd name="T46" fmla="*/ 54 w 108"/>
                <a:gd name="T47" fmla="*/ 36 h 72"/>
                <a:gd name="T48" fmla="*/ 48 w 108"/>
                <a:gd name="T49" fmla="*/ 36 h 72"/>
                <a:gd name="T50" fmla="*/ 42 w 108"/>
                <a:gd name="T51" fmla="*/ 36 h 72"/>
                <a:gd name="T52" fmla="*/ 36 w 108"/>
                <a:gd name="T53" fmla="*/ 30 h 72"/>
                <a:gd name="T54" fmla="*/ 24 w 108"/>
                <a:gd name="T55" fmla="*/ 30 h 72"/>
                <a:gd name="T56" fmla="*/ 36 w 108"/>
                <a:gd name="T57" fmla="*/ 36 h 72"/>
                <a:gd name="T58" fmla="*/ 42 w 108"/>
                <a:gd name="T59" fmla="*/ 42 h 72"/>
                <a:gd name="T60" fmla="*/ 24 w 108"/>
                <a:gd name="T61" fmla="*/ 48 h 72"/>
                <a:gd name="T62" fmla="*/ 6 w 108"/>
                <a:gd name="T63" fmla="*/ 48 h 72"/>
                <a:gd name="T64" fmla="*/ 0 w 108"/>
                <a:gd name="T65" fmla="*/ 54 h 72"/>
                <a:gd name="T66" fmla="*/ 12 w 108"/>
                <a:gd name="T67" fmla="*/ 54 h 72"/>
                <a:gd name="T68" fmla="*/ 30 w 108"/>
                <a:gd name="T69" fmla="*/ 48 h 72"/>
                <a:gd name="T70" fmla="*/ 48 w 108"/>
                <a:gd name="T71" fmla="*/ 42 h 72"/>
                <a:gd name="T72" fmla="*/ 48 w 108"/>
                <a:gd name="T73" fmla="*/ 60 h 72"/>
                <a:gd name="T74" fmla="*/ 36 w 108"/>
                <a:gd name="T75" fmla="*/ 72 h 72"/>
                <a:gd name="T76" fmla="*/ 42 w 108"/>
                <a:gd name="T77" fmla="*/ 72 h 72"/>
                <a:gd name="T78" fmla="*/ 54 w 108"/>
                <a:gd name="T79" fmla="*/ 48 h 72"/>
                <a:gd name="T80" fmla="*/ 60 w 108"/>
                <a:gd name="T81" fmla="*/ 42 h 72"/>
                <a:gd name="T82" fmla="*/ 72 w 108"/>
                <a:gd name="T83" fmla="*/ 36 h 72"/>
                <a:gd name="T84" fmla="*/ 78 w 108"/>
                <a:gd name="T85" fmla="*/ 30 h 72"/>
                <a:gd name="T86" fmla="*/ 78 w 108"/>
                <a:gd name="T87" fmla="*/ 60 h 72"/>
                <a:gd name="T88" fmla="*/ 72 w 108"/>
                <a:gd name="T89" fmla="*/ 66 h 72"/>
                <a:gd name="T90" fmla="*/ 78 w 108"/>
                <a:gd name="T91" fmla="*/ 60 h 72"/>
                <a:gd name="T92" fmla="*/ 84 w 108"/>
                <a:gd name="T93" fmla="*/ 30 h 72"/>
                <a:gd name="T94" fmla="*/ 96 w 108"/>
                <a:gd name="T95" fmla="*/ 18 h 72"/>
                <a:gd name="T96" fmla="*/ 102 w 108"/>
                <a:gd name="T97" fmla="*/ 18 h 72"/>
                <a:gd name="T98" fmla="*/ 102 w 108"/>
                <a:gd name="T99" fmla="*/ 24 h 72"/>
                <a:gd name="T100" fmla="*/ 102 w 108"/>
                <a:gd name="T101" fmla="*/ 54 h 72"/>
                <a:gd name="T102" fmla="*/ 108 w 108"/>
                <a:gd name="T103" fmla="*/ 18 h 7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8"/>
                <a:gd name="T157" fmla="*/ 0 h 72"/>
                <a:gd name="T158" fmla="*/ 108 w 108"/>
                <a:gd name="T159" fmla="*/ 72 h 7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8" h="72">
                  <a:moveTo>
                    <a:pt x="108" y="6"/>
                  </a:moveTo>
                  <a:lnTo>
                    <a:pt x="108" y="6"/>
                  </a:lnTo>
                  <a:lnTo>
                    <a:pt x="108" y="0"/>
                  </a:lnTo>
                  <a:lnTo>
                    <a:pt x="102" y="6"/>
                  </a:lnTo>
                  <a:lnTo>
                    <a:pt x="96" y="6"/>
                  </a:lnTo>
                  <a:lnTo>
                    <a:pt x="90" y="6"/>
                  </a:lnTo>
                  <a:lnTo>
                    <a:pt x="84" y="6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6" y="6"/>
                  </a:lnTo>
                  <a:lnTo>
                    <a:pt x="72" y="6"/>
                  </a:lnTo>
                  <a:lnTo>
                    <a:pt x="78" y="6"/>
                  </a:lnTo>
                  <a:lnTo>
                    <a:pt x="84" y="6"/>
                  </a:lnTo>
                  <a:lnTo>
                    <a:pt x="90" y="12"/>
                  </a:lnTo>
                  <a:lnTo>
                    <a:pt x="96" y="12"/>
                  </a:lnTo>
                  <a:lnTo>
                    <a:pt x="96" y="18"/>
                  </a:lnTo>
                  <a:lnTo>
                    <a:pt x="90" y="18"/>
                  </a:lnTo>
                  <a:lnTo>
                    <a:pt x="84" y="18"/>
                  </a:lnTo>
                  <a:lnTo>
                    <a:pt x="78" y="24"/>
                  </a:lnTo>
                  <a:lnTo>
                    <a:pt x="72" y="24"/>
                  </a:lnTo>
                  <a:lnTo>
                    <a:pt x="72" y="18"/>
                  </a:lnTo>
                  <a:lnTo>
                    <a:pt x="66" y="18"/>
                  </a:lnTo>
                  <a:lnTo>
                    <a:pt x="60" y="18"/>
                  </a:lnTo>
                  <a:lnTo>
                    <a:pt x="48" y="18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36" y="18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54" y="18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72" y="30"/>
                  </a:lnTo>
                  <a:lnTo>
                    <a:pt x="66" y="30"/>
                  </a:lnTo>
                  <a:lnTo>
                    <a:pt x="60" y="30"/>
                  </a:lnTo>
                  <a:lnTo>
                    <a:pt x="60" y="36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2" y="36"/>
                  </a:lnTo>
                  <a:lnTo>
                    <a:pt x="42" y="30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30" y="36"/>
                  </a:lnTo>
                  <a:lnTo>
                    <a:pt x="36" y="36"/>
                  </a:lnTo>
                  <a:lnTo>
                    <a:pt x="42" y="36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0" y="42"/>
                  </a:lnTo>
                  <a:lnTo>
                    <a:pt x="24" y="48"/>
                  </a:lnTo>
                  <a:lnTo>
                    <a:pt x="18" y="48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6" y="54"/>
                  </a:lnTo>
                  <a:lnTo>
                    <a:pt x="12" y="54"/>
                  </a:lnTo>
                  <a:lnTo>
                    <a:pt x="18" y="48"/>
                  </a:lnTo>
                  <a:lnTo>
                    <a:pt x="24" y="48"/>
                  </a:lnTo>
                  <a:lnTo>
                    <a:pt x="30" y="48"/>
                  </a:lnTo>
                  <a:lnTo>
                    <a:pt x="36" y="48"/>
                  </a:lnTo>
                  <a:lnTo>
                    <a:pt x="42" y="48"/>
                  </a:lnTo>
                  <a:lnTo>
                    <a:pt x="48" y="42"/>
                  </a:lnTo>
                  <a:lnTo>
                    <a:pt x="48" y="48"/>
                  </a:lnTo>
                  <a:lnTo>
                    <a:pt x="48" y="60"/>
                  </a:lnTo>
                  <a:lnTo>
                    <a:pt x="42" y="66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42" y="72"/>
                  </a:lnTo>
                  <a:lnTo>
                    <a:pt x="48" y="66"/>
                  </a:lnTo>
                  <a:lnTo>
                    <a:pt x="48" y="60"/>
                  </a:lnTo>
                  <a:lnTo>
                    <a:pt x="54" y="48"/>
                  </a:lnTo>
                  <a:lnTo>
                    <a:pt x="54" y="42"/>
                  </a:lnTo>
                  <a:lnTo>
                    <a:pt x="60" y="42"/>
                  </a:lnTo>
                  <a:lnTo>
                    <a:pt x="66" y="42"/>
                  </a:lnTo>
                  <a:lnTo>
                    <a:pt x="66" y="36"/>
                  </a:lnTo>
                  <a:lnTo>
                    <a:pt x="72" y="36"/>
                  </a:lnTo>
                  <a:lnTo>
                    <a:pt x="78" y="36"/>
                  </a:lnTo>
                  <a:lnTo>
                    <a:pt x="78" y="30"/>
                  </a:lnTo>
                  <a:lnTo>
                    <a:pt x="78" y="42"/>
                  </a:lnTo>
                  <a:lnTo>
                    <a:pt x="78" y="48"/>
                  </a:lnTo>
                  <a:lnTo>
                    <a:pt x="78" y="60"/>
                  </a:lnTo>
                  <a:lnTo>
                    <a:pt x="78" y="66"/>
                  </a:lnTo>
                  <a:lnTo>
                    <a:pt x="72" y="66"/>
                  </a:lnTo>
                  <a:lnTo>
                    <a:pt x="78" y="66"/>
                  </a:lnTo>
                  <a:lnTo>
                    <a:pt x="78" y="60"/>
                  </a:lnTo>
                  <a:lnTo>
                    <a:pt x="84" y="48"/>
                  </a:lnTo>
                  <a:lnTo>
                    <a:pt x="84" y="36"/>
                  </a:lnTo>
                  <a:lnTo>
                    <a:pt x="84" y="30"/>
                  </a:lnTo>
                  <a:lnTo>
                    <a:pt x="90" y="24"/>
                  </a:lnTo>
                  <a:lnTo>
                    <a:pt x="96" y="24"/>
                  </a:lnTo>
                  <a:lnTo>
                    <a:pt x="96" y="18"/>
                  </a:lnTo>
                  <a:lnTo>
                    <a:pt x="102" y="18"/>
                  </a:lnTo>
                  <a:lnTo>
                    <a:pt x="102" y="24"/>
                  </a:lnTo>
                  <a:lnTo>
                    <a:pt x="102" y="36"/>
                  </a:lnTo>
                  <a:lnTo>
                    <a:pt x="102" y="48"/>
                  </a:lnTo>
                  <a:lnTo>
                    <a:pt x="102" y="54"/>
                  </a:lnTo>
                  <a:lnTo>
                    <a:pt x="102" y="42"/>
                  </a:lnTo>
                  <a:lnTo>
                    <a:pt x="108" y="30"/>
                  </a:lnTo>
                  <a:lnTo>
                    <a:pt x="108" y="18"/>
                  </a:lnTo>
                  <a:lnTo>
                    <a:pt x="108" y="6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30" name="Freeform 205"/>
            <p:cNvSpPr>
              <a:spLocks/>
            </p:cNvSpPr>
            <p:nvPr/>
          </p:nvSpPr>
          <p:spPr bwMode="auto">
            <a:xfrm>
              <a:off x="5024" y="1583"/>
              <a:ext cx="84" cy="83"/>
            </a:xfrm>
            <a:custGeom>
              <a:avLst/>
              <a:gdLst>
                <a:gd name="T0" fmla="*/ 84 w 84"/>
                <a:gd name="T1" fmla="*/ 77 h 83"/>
                <a:gd name="T2" fmla="*/ 84 w 84"/>
                <a:gd name="T3" fmla="*/ 77 h 83"/>
                <a:gd name="T4" fmla="*/ 84 w 84"/>
                <a:gd name="T5" fmla="*/ 71 h 83"/>
                <a:gd name="T6" fmla="*/ 78 w 84"/>
                <a:gd name="T7" fmla="*/ 65 h 83"/>
                <a:gd name="T8" fmla="*/ 72 w 84"/>
                <a:gd name="T9" fmla="*/ 59 h 83"/>
                <a:gd name="T10" fmla="*/ 72 w 84"/>
                <a:gd name="T11" fmla="*/ 35 h 83"/>
                <a:gd name="T12" fmla="*/ 66 w 84"/>
                <a:gd name="T13" fmla="*/ 29 h 83"/>
                <a:gd name="T14" fmla="*/ 66 w 84"/>
                <a:gd name="T15" fmla="*/ 29 h 83"/>
                <a:gd name="T16" fmla="*/ 66 w 84"/>
                <a:gd name="T17" fmla="*/ 35 h 83"/>
                <a:gd name="T18" fmla="*/ 66 w 84"/>
                <a:gd name="T19" fmla="*/ 53 h 83"/>
                <a:gd name="T20" fmla="*/ 66 w 84"/>
                <a:gd name="T21" fmla="*/ 59 h 83"/>
                <a:gd name="T22" fmla="*/ 60 w 84"/>
                <a:gd name="T23" fmla="*/ 53 h 83"/>
                <a:gd name="T24" fmla="*/ 54 w 84"/>
                <a:gd name="T25" fmla="*/ 53 h 83"/>
                <a:gd name="T26" fmla="*/ 54 w 84"/>
                <a:gd name="T27" fmla="*/ 47 h 83"/>
                <a:gd name="T28" fmla="*/ 48 w 84"/>
                <a:gd name="T29" fmla="*/ 41 h 83"/>
                <a:gd name="T30" fmla="*/ 48 w 84"/>
                <a:gd name="T31" fmla="*/ 23 h 83"/>
                <a:gd name="T32" fmla="*/ 42 w 84"/>
                <a:gd name="T33" fmla="*/ 11 h 83"/>
                <a:gd name="T34" fmla="*/ 42 w 84"/>
                <a:gd name="T35" fmla="*/ 5 h 83"/>
                <a:gd name="T36" fmla="*/ 42 w 84"/>
                <a:gd name="T37" fmla="*/ 0 h 83"/>
                <a:gd name="T38" fmla="*/ 42 w 84"/>
                <a:gd name="T39" fmla="*/ 5 h 83"/>
                <a:gd name="T40" fmla="*/ 42 w 84"/>
                <a:gd name="T41" fmla="*/ 11 h 83"/>
                <a:gd name="T42" fmla="*/ 42 w 84"/>
                <a:gd name="T43" fmla="*/ 17 h 83"/>
                <a:gd name="T44" fmla="*/ 42 w 84"/>
                <a:gd name="T45" fmla="*/ 23 h 83"/>
                <a:gd name="T46" fmla="*/ 42 w 84"/>
                <a:gd name="T47" fmla="*/ 35 h 83"/>
                <a:gd name="T48" fmla="*/ 36 w 84"/>
                <a:gd name="T49" fmla="*/ 35 h 83"/>
                <a:gd name="T50" fmla="*/ 24 w 84"/>
                <a:gd name="T51" fmla="*/ 23 h 83"/>
                <a:gd name="T52" fmla="*/ 12 w 84"/>
                <a:gd name="T53" fmla="*/ 11 h 83"/>
                <a:gd name="T54" fmla="*/ 0 w 84"/>
                <a:gd name="T55" fmla="*/ 0 h 83"/>
                <a:gd name="T56" fmla="*/ 0 w 84"/>
                <a:gd name="T57" fmla="*/ 5 h 83"/>
                <a:gd name="T58" fmla="*/ 6 w 84"/>
                <a:gd name="T59" fmla="*/ 11 h 83"/>
                <a:gd name="T60" fmla="*/ 12 w 84"/>
                <a:gd name="T61" fmla="*/ 17 h 83"/>
                <a:gd name="T62" fmla="*/ 18 w 84"/>
                <a:gd name="T63" fmla="*/ 23 h 83"/>
                <a:gd name="T64" fmla="*/ 18 w 84"/>
                <a:gd name="T65" fmla="*/ 29 h 83"/>
                <a:gd name="T66" fmla="*/ 24 w 84"/>
                <a:gd name="T67" fmla="*/ 35 h 83"/>
                <a:gd name="T68" fmla="*/ 30 w 84"/>
                <a:gd name="T69" fmla="*/ 41 h 83"/>
                <a:gd name="T70" fmla="*/ 36 w 84"/>
                <a:gd name="T71" fmla="*/ 41 h 83"/>
                <a:gd name="T72" fmla="*/ 36 w 84"/>
                <a:gd name="T73" fmla="*/ 47 h 83"/>
                <a:gd name="T74" fmla="*/ 30 w 84"/>
                <a:gd name="T75" fmla="*/ 47 h 83"/>
                <a:gd name="T76" fmla="*/ 24 w 84"/>
                <a:gd name="T77" fmla="*/ 41 h 83"/>
                <a:gd name="T78" fmla="*/ 18 w 84"/>
                <a:gd name="T79" fmla="*/ 41 h 83"/>
                <a:gd name="T80" fmla="*/ 18 w 84"/>
                <a:gd name="T81" fmla="*/ 41 h 83"/>
                <a:gd name="T82" fmla="*/ 12 w 84"/>
                <a:gd name="T83" fmla="*/ 41 h 83"/>
                <a:gd name="T84" fmla="*/ 18 w 84"/>
                <a:gd name="T85" fmla="*/ 47 h 83"/>
                <a:gd name="T86" fmla="*/ 24 w 84"/>
                <a:gd name="T87" fmla="*/ 47 h 83"/>
                <a:gd name="T88" fmla="*/ 36 w 84"/>
                <a:gd name="T89" fmla="*/ 53 h 83"/>
                <a:gd name="T90" fmla="*/ 42 w 84"/>
                <a:gd name="T91" fmla="*/ 53 h 83"/>
                <a:gd name="T92" fmla="*/ 48 w 84"/>
                <a:gd name="T93" fmla="*/ 53 h 83"/>
                <a:gd name="T94" fmla="*/ 54 w 84"/>
                <a:gd name="T95" fmla="*/ 59 h 83"/>
                <a:gd name="T96" fmla="*/ 60 w 84"/>
                <a:gd name="T97" fmla="*/ 59 h 83"/>
                <a:gd name="T98" fmla="*/ 66 w 84"/>
                <a:gd name="T99" fmla="*/ 65 h 83"/>
                <a:gd name="T100" fmla="*/ 66 w 84"/>
                <a:gd name="T101" fmla="*/ 65 h 83"/>
                <a:gd name="T102" fmla="*/ 54 w 84"/>
                <a:gd name="T103" fmla="*/ 71 h 83"/>
                <a:gd name="T104" fmla="*/ 48 w 84"/>
                <a:gd name="T105" fmla="*/ 71 h 83"/>
                <a:gd name="T106" fmla="*/ 42 w 84"/>
                <a:gd name="T107" fmla="*/ 71 h 83"/>
                <a:gd name="T108" fmla="*/ 36 w 84"/>
                <a:gd name="T109" fmla="*/ 71 h 83"/>
                <a:gd name="T110" fmla="*/ 36 w 84"/>
                <a:gd name="T111" fmla="*/ 71 h 83"/>
                <a:gd name="T112" fmla="*/ 42 w 84"/>
                <a:gd name="T113" fmla="*/ 71 h 83"/>
                <a:gd name="T114" fmla="*/ 54 w 84"/>
                <a:gd name="T115" fmla="*/ 77 h 83"/>
                <a:gd name="T116" fmla="*/ 60 w 84"/>
                <a:gd name="T117" fmla="*/ 71 h 83"/>
                <a:gd name="T118" fmla="*/ 72 w 84"/>
                <a:gd name="T119" fmla="*/ 71 h 83"/>
                <a:gd name="T120" fmla="*/ 78 w 84"/>
                <a:gd name="T121" fmla="*/ 71 h 83"/>
                <a:gd name="T122" fmla="*/ 78 w 84"/>
                <a:gd name="T123" fmla="*/ 77 h 8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"/>
                <a:gd name="T187" fmla="*/ 0 h 83"/>
                <a:gd name="T188" fmla="*/ 84 w 84"/>
                <a:gd name="T189" fmla="*/ 83 h 8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" h="83">
                  <a:moveTo>
                    <a:pt x="84" y="83"/>
                  </a:moveTo>
                  <a:lnTo>
                    <a:pt x="84" y="77"/>
                  </a:lnTo>
                  <a:lnTo>
                    <a:pt x="84" y="71"/>
                  </a:lnTo>
                  <a:lnTo>
                    <a:pt x="78" y="71"/>
                  </a:lnTo>
                  <a:lnTo>
                    <a:pt x="78" y="65"/>
                  </a:lnTo>
                  <a:lnTo>
                    <a:pt x="72" y="59"/>
                  </a:lnTo>
                  <a:lnTo>
                    <a:pt x="72" y="47"/>
                  </a:lnTo>
                  <a:lnTo>
                    <a:pt x="72" y="35"/>
                  </a:lnTo>
                  <a:lnTo>
                    <a:pt x="72" y="29"/>
                  </a:lnTo>
                  <a:lnTo>
                    <a:pt x="66" y="29"/>
                  </a:lnTo>
                  <a:lnTo>
                    <a:pt x="66" y="23"/>
                  </a:lnTo>
                  <a:lnTo>
                    <a:pt x="66" y="29"/>
                  </a:lnTo>
                  <a:lnTo>
                    <a:pt x="66" y="35"/>
                  </a:lnTo>
                  <a:lnTo>
                    <a:pt x="66" y="47"/>
                  </a:lnTo>
                  <a:lnTo>
                    <a:pt x="66" y="53"/>
                  </a:lnTo>
                  <a:lnTo>
                    <a:pt x="66" y="59"/>
                  </a:lnTo>
                  <a:lnTo>
                    <a:pt x="66" y="53"/>
                  </a:lnTo>
                  <a:lnTo>
                    <a:pt x="60" y="53"/>
                  </a:lnTo>
                  <a:lnTo>
                    <a:pt x="54" y="53"/>
                  </a:lnTo>
                  <a:lnTo>
                    <a:pt x="54" y="47"/>
                  </a:lnTo>
                  <a:lnTo>
                    <a:pt x="48" y="47"/>
                  </a:lnTo>
                  <a:lnTo>
                    <a:pt x="48" y="41"/>
                  </a:lnTo>
                  <a:lnTo>
                    <a:pt x="48" y="35"/>
                  </a:lnTo>
                  <a:lnTo>
                    <a:pt x="48" y="23"/>
                  </a:lnTo>
                  <a:lnTo>
                    <a:pt x="42" y="17"/>
                  </a:lnTo>
                  <a:lnTo>
                    <a:pt x="42" y="11"/>
                  </a:lnTo>
                  <a:lnTo>
                    <a:pt x="42" y="5"/>
                  </a:lnTo>
                  <a:lnTo>
                    <a:pt x="42" y="0"/>
                  </a:lnTo>
                  <a:lnTo>
                    <a:pt x="42" y="5"/>
                  </a:lnTo>
                  <a:lnTo>
                    <a:pt x="42" y="11"/>
                  </a:lnTo>
                  <a:lnTo>
                    <a:pt x="42" y="17"/>
                  </a:lnTo>
                  <a:lnTo>
                    <a:pt x="42" y="23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1"/>
                  </a:lnTo>
                  <a:lnTo>
                    <a:pt x="36" y="35"/>
                  </a:lnTo>
                  <a:lnTo>
                    <a:pt x="30" y="29"/>
                  </a:lnTo>
                  <a:lnTo>
                    <a:pt x="24" y="23"/>
                  </a:lnTo>
                  <a:lnTo>
                    <a:pt x="18" y="17"/>
                  </a:lnTo>
                  <a:lnTo>
                    <a:pt x="12" y="11"/>
                  </a:lnTo>
                  <a:lnTo>
                    <a:pt x="6" y="5"/>
                  </a:lnTo>
                  <a:lnTo>
                    <a:pt x="0" y="0"/>
                  </a:lnTo>
                  <a:lnTo>
                    <a:pt x="0" y="5"/>
                  </a:lnTo>
                  <a:lnTo>
                    <a:pt x="6" y="5"/>
                  </a:lnTo>
                  <a:lnTo>
                    <a:pt x="6" y="11"/>
                  </a:lnTo>
                  <a:lnTo>
                    <a:pt x="12" y="17"/>
                  </a:lnTo>
                  <a:lnTo>
                    <a:pt x="18" y="23"/>
                  </a:lnTo>
                  <a:lnTo>
                    <a:pt x="18" y="29"/>
                  </a:lnTo>
                  <a:lnTo>
                    <a:pt x="24" y="29"/>
                  </a:lnTo>
                  <a:lnTo>
                    <a:pt x="24" y="35"/>
                  </a:lnTo>
                  <a:lnTo>
                    <a:pt x="30" y="35"/>
                  </a:lnTo>
                  <a:lnTo>
                    <a:pt x="30" y="41"/>
                  </a:lnTo>
                  <a:lnTo>
                    <a:pt x="36" y="41"/>
                  </a:lnTo>
                  <a:lnTo>
                    <a:pt x="36" y="47"/>
                  </a:lnTo>
                  <a:lnTo>
                    <a:pt x="30" y="47"/>
                  </a:lnTo>
                  <a:lnTo>
                    <a:pt x="24" y="41"/>
                  </a:lnTo>
                  <a:lnTo>
                    <a:pt x="18" y="41"/>
                  </a:lnTo>
                  <a:lnTo>
                    <a:pt x="12" y="41"/>
                  </a:lnTo>
                  <a:lnTo>
                    <a:pt x="18" y="47"/>
                  </a:lnTo>
                  <a:lnTo>
                    <a:pt x="24" y="47"/>
                  </a:lnTo>
                  <a:lnTo>
                    <a:pt x="30" y="53"/>
                  </a:lnTo>
                  <a:lnTo>
                    <a:pt x="36" y="53"/>
                  </a:lnTo>
                  <a:lnTo>
                    <a:pt x="42" y="53"/>
                  </a:lnTo>
                  <a:lnTo>
                    <a:pt x="48" y="53"/>
                  </a:lnTo>
                  <a:lnTo>
                    <a:pt x="54" y="53"/>
                  </a:lnTo>
                  <a:lnTo>
                    <a:pt x="54" y="59"/>
                  </a:lnTo>
                  <a:lnTo>
                    <a:pt x="60" y="59"/>
                  </a:lnTo>
                  <a:lnTo>
                    <a:pt x="60" y="65"/>
                  </a:lnTo>
                  <a:lnTo>
                    <a:pt x="66" y="65"/>
                  </a:lnTo>
                  <a:lnTo>
                    <a:pt x="60" y="71"/>
                  </a:lnTo>
                  <a:lnTo>
                    <a:pt x="54" y="71"/>
                  </a:lnTo>
                  <a:lnTo>
                    <a:pt x="48" y="71"/>
                  </a:lnTo>
                  <a:lnTo>
                    <a:pt x="42" y="71"/>
                  </a:lnTo>
                  <a:lnTo>
                    <a:pt x="36" y="71"/>
                  </a:lnTo>
                  <a:lnTo>
                    <a:pt x="30" y="71"/>
                  </a:lnTo>
                  <a:lnTo>
                    <a:pt x="36" y="71"/>
                  </a:lnTo>
                  <a:lnTo>
                    <a:pt x="42" y="71"/>
                  </a:lnTo>
                  <a:lnTo>
                    <a:pt x="48" y="77"/>
                  </a:lnTo>
                  <a:lnTo>
                    <a:pt x="54" y="77"/>
                  </a:lnTo>
                  <a:lnTo>
                    <a:pt x="60" y="71"/>
                  </a:lnTo>
                  <a:lnTo>
                    <a:pt x="66" y="71"/>
                  </a:lnTo>
                  <a:lnTo>
                    <a:pt x="72" y="71"/>
                  </a:lnTo>
                  <a:lnTo>
                    <a:pt x="78" y="71"/>
                  </a:lnTo>
                  <a:lnTo>
                    <a:pt x="78" y="77"/>
                  </a:lnTo>
                  <a:lnTo>
                    <a:pt x="84" y="83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31" name="Freeform 206"/>
            <p:cNvSpPr>
              <a:spLocks/>
            </p:cNvSpPr>
            <p:nvPr/>
          </p:nvSpPr>
          <p:spPr bwMode="auto">
            <a:xfrm>
              <a:off x="5149" y="1553"/>
              <a:ext cx="54" cy="125"/>
            </a:xfrm>
            <a:custGeom>
              <a:avLst/>
              <a:gdLst>
                <a:gd name="T0" fmla="*/ 6 w 54"/>
                <a:gd name="T1" fmla="*/ 101 h 125"/>
                <a:gd name="T2" fmla="*/ 12 w 54"/>
                <a:gd name="T3" fmla="*/ 95 h 125"/>
                <a:gd name="T4" fmla="*/ 12 w 54"/>
                <a:gd name="T5" fmla="*/ 95 h 125"/>
                <a:gd name="T6" fmla="*/ 18 w 54"/>
                <a:gd name="T7" fmla="*/ 89 h 125"/>
                <a:gd name="T8" fmla="*/ 6 w 54"/>
                <a:gd name="T9" fmla="*/ 71 h 125"/>
                <a:gd name="T10" fmla="*/ 0 w 54"/>
                <a:gd name="T11" fmla="*/ 47 h 125"/>
                <a:gd name="T12" fmla="*/ 6 w 54"/>
                <a:gd name="T13" fmla="*/ 47 h 125"/>
                <a:gd name="T14" fmla="*/ 12 w 54"/>
                <a:gd name="T15" fmla="*/ 71 h 125"/>
                <a:gd name="T16" fmla="*/ 24 w 54"/>
                <a:gd name="T17" fmla="*/ 59 h 125"/>
                <a:gd name="T18" fmla="*/ 24 w 54"/>
                <a:gd name="T19" fmla="*/ 35 h 125"/>
                <a:gd name="T20" fmla="*/ 18 w 54"/>
                <a:gd name="T21" fmla="*/ 12 h 125"/>
                <a:gd name="T22" fmla="*/ 24 w 54"/>
                <a:gd name="T23" fmla="*/ 12 h 125"/>
                <a:gd name="T24" fmla="*/ 24 w 54"/>
                <a:gd name="T25" fmla="*/ 24 h 125"/>
                <a:gd name="T26" fmla="*/ 30 w 54"/>
                <a:gd name="T27" fmla="*/ 24 h 125"/>
                <a:gd name="T28" fmla="*/ 42 w 54"/>
                <a:gd name="T29" fmla="*/ 0 h 125"/>
                <a:gd name="T30" fmla="*/ 42 w 54"/>
                <a:gd name="T31" fmla="*/ 0 h 125"/>
                <a:gd name="T32" fmla="*/ 36 w 54"/>
                <a:gd name="T33" fmla="*/ 18 h 125"/>
                <a:gd name="T34" fmla="*/ 36 w 54"/>
                <a:gd name="T35" fmla="*/ 30 h 125"/>
                <a:gd name="T36" fmla="*/ 48 w 54"/>
                <a:gd name="T37" fmla="*/ 30 h 125"/>
                <a:gd name="T38" fmla="*/ 48 w 54"/>
                <a:gd name="T39" fmla="*/ 30 h 125"/>
                <a:gd name="T40" fmla="*/ 42 w 54"/>
                <a:gd name="T41" fmla="*/ 30 h 125"/>
                <a:gd name="T42" fmla="*/ 36 w 54"/>
                <a:gd name="T43" fmla="*/ 35 h 125"/>
                <a:gd name="T44" fmla="*/ 30 w 54"/>
                <a:gd name="T45" fmla="*/ 41 h 125"/>
                <a:gd name="T46" fmla="*/ 24 w 54"/>
                <a:gd name="T47" fmla="*/ 71 h 125"/>
                <a:gd name="T48" fmla="*/ 30 w 54"/>
                <a:gd name="T49" fmla="*/ 71 h 125"/>
                <a:gd name="T50" fmla="*/ 42 w 54"/>
                <a:gd name="T51" fmla="*/ 71 h 125"/>
                <a:gd name="T52" fmla="*/ 48 w 54"/>
                <a:gd name="T53" fmla="*/ 71 h 125"/>
                <a:gd name="T54" fmla="*/ 54 w 54"/>
                <a:gd name="T55" fmla="*/ 71 h 125"/>
                <a:gd name="T56" fmla="*/ 48 w 54"/>
                <a:gd name="T57" fmla="*/ 71 h 125"/>
                <a:gd name="T58" fmla="*/ 36 w 54"/>
                <a:gd name="T59" fmla="*/ 77 h 125"/>
                <a:gd name="T60" fmla="*/ 24 w 54"/>
                <a:gd name="T61" fmla="*/ 83 h 125"/>
                <a:gd name="T62" fmla="*/ 18 w 54"/>
                <a:gd name="T63" fmla="*/ 95 h 125"/>
                <a:gd name="T64" fmla="*/ 24 w 54"/>
                <a:gd name="T65" fmla="*/ 101 h 125"/>
                <a:gd name="T66" fmla="*/ 30 w 54"/>
                <a:gd name="T67" fmla="*/ 95 h 125"/>
                <a:gd name="T68" fmla="*/ 42 w 54"/>
                <a:gd name="T69" fmla="*/ 95 h 125"/>
                <a:gd name="T70" fmla="*/ 48 w 54"/>
                <a:gd name="T71" fmla="*/ 89 h 125"/>
                <a:gd name="T72" fmla="*/ 54 w 54"/>
                <a:gd name="T73" fmla="*/ 83 h 125"/>
                <a:gd name="T74" fmla="*/ 48 w 54"/>
                <a:gd name="T75" fmla="*/ 95 h 125"/>
                <a:gd name="T76" fmla="*/ 42 w 54"/>
                <a:gd name="T77" fmla="*/ 101 h 125"/>
                <a:gd name="T78" fmla="*/ 36 w 54"/>
                <a:gd name="T79" fmla="*/ 107 h 125"/>
                <a:gd name="T80" fmla="*/ 36 w 54"/>
                <a:gd name="T81" fmla="*/ 107 h 125"/>
                <a:gd name="T82" fmla="*/ 30 w 54"/>
                <a:gd name="T83" fmla="*/ 101 h 125"/>
                <a:gd name="T84" fmla="*/ 18 w 54"/>
                <a:gd name="T85" fmla="*/ 101 h 125"/>
                <a:gd name="T86" fmla="*/ 12 w 54"/>
                <a:gd name="T87" fmla="*/ 113 h 125"/>
                <a:gd name="T88" fmla="*/ 6 w 54"/>
                <a:gd name="T89" fmla="*/ 119 h 125"/>
                <a:gd name="T90" fmla="*/ 6 w 54"/>
                <a:gd name="T91" fmla="*/ 119 h 125"/>
                <a:gd name="T92" fmla="*/ 6 w 54"/>
                <a:gd name="T93" fmla="*/ 107 h 125"/>
                <a:gd name="T94" fmla="*/ 6 w 54"/>
                <a:gd name="T95" fmla="*/ 107 h 12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4"/>
                <a:gd name="T145" fmla="*/ 0 h 125"/>
                <a:gd name="T146" fmla="*/ 54 w 54"/>
                <a:gd name="T147" fmla="*/ 125 h 12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4" h="125">
                  <a:moveTo>
                    <a:pt x="0" y="107"/>
                  </a:moveTo>
                  <a:lnTo>
                    <a:pt x="6" y="101"/>
                  </a:lnTo>
                  <a:lnTo>
                    <a:pt x="6" y="95"/>
                  </a:lnTo>
                  <a:lnTo>
                    <a:pt x="12" y="95"/>
                  </a:lnTo>
                  <a:lnTo>
                    <a:pt x="18" y="89"/>
                  </a:lnTo>
                  <a:lnTo>
                    <a:pt x="12" y="83"/>
                  </a:lnTo>
                  <a:lnTo>
                    <a:pt x="12" y="77"/>
                  </a:lnTo>
                  <a:lnTo>
                    <a:pt x="6" y="71"/>
                  </a:lnTo>
                  <a:lnTo>
                    <a:pt x="0" y="59"/>
                  </a:lnTo>
                  <a:lnTo>
                    <a:pt x="0" y="53"/>
                  </a:lnTo>
                  <a:lnTo>
                    <a:pt x="0" y="47"/>
                  </a:lnTo>
                  <a:lnTo>
                    <a:pt x="6" y="47"/>
                  </a:lnTo>
                  <a:lnTo>
                    <a:pt x="6" y="53"/>
                  </a:lnTo>
                  <a:lnTo>
                    <a:pt x="6" y="65"/>
                  </a:lnTo>
                  <a:lnTo>
                    <a:pt x="12" y="71"/>
                  </a:lnTo>
                  <a:lnTo>
                    <a:pt x="18" y="71"/>
                  </a:lnTo>
                  <a:lnTo>
                    <a:pt x="18" y="65"/>
                  </a:lnTo>
                  <a:lnTo>
                    <a:pt x="24" y="59"/>
                  </a:lnTo>
                  <a:lnTo>
                    <a:pt x="24" y="47"/>
                  </a:lnTo>
                  <a:lnTo>
                    <a:pt x="24" y="41"/>
                  </a:lnTo>
                  <a:lnTo>
                    <a:pt x="24" y="35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24" y="18"/>
                  </a:lnTo>
                  <a:lnTo>
                    <a:pt x="24" y="24"/>
                  </a:lnTo>
                  <a:lnTo>
                    <a:pt x="24" y="30"/>
                  </a:lnTo>
                  <a:lnTo>
                    <a:pt x="24" y="35"/>
                  </a:lnTo>
                  <a:lnTo>
                    <a:pt x="30" y="24"/>
                  </a:lnTo>
                  <a:lnTo>
                    <a:pt x="30" y="18"/>
                  </a:lnTo>
                  <a:lnTo>
                    <a:pt x="36" y="6"/>
                  </a:lnTo>
                  <a:lnTo>
                    <a:pt x="42" y="0"/>
                  </a:lnTo>
                  <a:lnTo>
                    <a:pt x="36" y="6"/>
                  </a:lnTo>
                  <a:lnTo>
                    <a:pt x="36" y="18"/>
                  </a:lnTo>
                  <a:lnTo>
                    <a:pt x="30" y="30"/>
                  </a:lnTo>
                  <a:lnTo>
                    <a:pt x="30" y="35"/>
                  </a:lnTo>
                  <a:lnTo>
                    <a:pt x="36" y="30"/>
                  </a:lnTo>
                  <a:lnTo>
                    <a:pt x="42" y="30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48" y="30"/>
                  </a:lnTo>
                  <a:lnTo>
                    <a:pt x="42" y="30"/>
                  </a:lnTo>
                  <a:lnTo>
                    <a:pt x="42" y="35"/>
                  </a:lnTo>
                  <a:lnTo>
                    <a:pt x="36" y="35"/>
                  </a:lnTo>
                  <a:lnTo>
                    <a:pt x="36" y="41"/>
                  </a:lnTo>
                  <a:lnTo>
                    <a:pt x="30" y="41"/>
                  </a:lnTo>
                  <a:lnTo>
                    <a:pt x="30" y="47"/>
                  </a:lnTo>
                  <a:lnTo>
                    <a:pt x="24" y="59"/>
                  </a:lnTo>
                  <a:lnTo>
                    <a:pt x="24" y="71"/>
                  </a:lnTo>
                  <a:lnTo>
                    <a:pt x="24" y="77"/>
                  </a:lnTo>
                  <a:lnTo>
                    <a:pt x="30" y="71"/>
                  </a:lnTo>
                  <a:lnTo>
                    <a:pt x="36" y="71"/>
                  </a:lnTo>
                  <a:lnTo>
                    <a:pt x="42" y="71"/>
                  </a:lnTo>
                  <a:lnTo>
                    <a:pt x="48" y="71"/>
                  </a:lnTo>
                  <a:lnTo>
                    <a:pt x="54" y="71"/>
                  </a:lnTo>
                  <a:lnTo>
                    <a:pt x="48" y="71"/>
                  </a:lnTo>
                  <a:lnTo>
                    <a:pt x="42" y="77"/>
                  </a:lnTo>
                  <a:lnTo>
                    <a:pt x="36" y="77"/>
                  </a:lnTo>
                  <a:lnTo>
                    <a:pt x="30" y="83"/>
                  </a:lnTo>
                  <a:lnTo>
                    <a:pt x="24" y="83"/>
                  </a:lnTo>
                  <a:lnTo>
                    <a:pt x="18" y="89"/>
                  </a:lnTo>
                  <a:lnTo>
                    <a:pt x="18" y="95"/>
                  </a:lnTo>
                  <a:lnTo>
                    <a:pt x="18" y="101"/>
                  </a:lnTo>
                  <a:lnTo>
                    <a:pt x="24" y="101"/>
                  </a:lnTo>
                  <a:lnTo>
                    <a:pt x="30" y="101"/>
                  </a:lnTo>
                  <a:lnTo>
                    <a:pt x="30" y="95"/>
                  </a:lnTo>
                  <a:lnTo>
                    <a:pt x="36" y="95"/>
                  </a:lnTo>
                  <a:lnTo>
                    <a:pt x="42" y="95"/>
                  </a:lnTo>
                  <a:lnTo>
                    <a:pt x="48" y="95"/>
                  </a:lnTo>
                  <a:lnTo>
                    <a:pt x="48" y="89"/>
                  </a:lnTo>
                  <a:lnTo>
                    <a:pt x="54" y="89"/>
                  </a:lnTo>
                  <a:lnTo>
                    <a:pt x="54" y="83"/>
                  </a:lnTo>
                  <a:lnTo>
                    <a:pt x="54" y="89"/>
                  </a:lnTo>
                  <a:lnTo>
                    <a:pt x="48" y="95"/>
                  </a:lnTo>
                  <a:lnTo>
                    <a:pt x="42" y="101"/>
                  </a:lnTo>
                  <a:lnTo>
                    <a:pt x="42" y="107"/>
                  </a:lnTo>
                  <a:lnTo>
                    <a:pt x="36" y="107"/>
                  </a:lnTo>
                  <a:lnTo>
                    <a:pt x="36" y="113"/>
                  </a:lnTo>
                  <a:lnTo>
                    <a:pt x="36" y="107"/>
                  </a:lnTo>
                  <a:lnTo>
                    <a:pt x="30" y="107"/>
                  </a:lnTo>
                  <a:lnTo>
                    <a:pt x="30" y="101"/>
                  </a:lnTo>
                  <a:lnTo>
                    <a:pt x="24" y="101"/>
                  </a:lnTo>
                  <a:lnTo>
                    <a:pt x="18" y="101"/>
                  </a:lnTo>
                  <a:lnTo>
                    <a:pt x="12" y="107"/>
                  </a:lnTo>
                  <a:lnTo>
                    <a:pt x="12" y="113"/>
                  </a:lnTo>
                  <a:lnTo>
                    <a:pt x="12" y="119"/>
                  </a:lnTo>
                  <a:lnTo>
                    <a:pt x="6" y="119"/>
                  </a:lnTo>
                  <a:lnTo>
                    <a:pt x="0" y="125"/>
                  </a:lnTo>
                  <a:lnTo>
                    <a:pt x="6" y="119"/>
                  </a:lnTo>
                  <a:lnTo>
                    <a:pt x="6" y="113"/>
                  </a:lnTo>
                  <a:lnTo>
                    <a:pt x="12" y="113"/>
                  </a:lnTo>
                  <a:lnTo>
                    <a:pt x="6" y="107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32" name="Freeform 207"/>
            <p:cNvSpPr>
              <a:spLocks/>
            </p:cNvSpPr>
            <p:nvPr/>
          </p:nvSpPr>
          <p:spPr bwMode="auto">
            <a:xfrm>
              <a:off x="5137" y="1618"/>
              <a:ext cx="12" cy="18"/>
            </a:xfrm>
            <a:custGeom>
              <a:avLst/>
              <a:gdLst>
                <a:gd name="T0" fmla="*/ 12 w 12"/>
                <a:gd name="T1" fmla="*/ 18 h 18"/>
                <a:gd name="T2" fmla="*/ 6 w 12"/>
                <a:gd name="T3" fmla="*/ 18 h 18"/>
                <a:gd name="T4" fmla="*/ 6 w 12"/>
                <a:gd name="T5" fmla="*/ 18 h 18"/>
                <a:gd name="T6" fmla="*/ 6 w 12"/>
                <a:gd name="T7" fmla="*/ 18 h 18"/>
                <a:gd name="T8" fmla="*/ 6 w 12"/>
                <a:gd name="T9" fmla="*/ 18 h 18"/>
                <a:gd name="T10" fmla="*/ 0 w 12"/>
                <a:gd name="T11" fmla="*/ 12 h 18"/>
                <a:gd name="T12" fmla="*/ 0 w 12"/>
                <a:gd name="T13" fmla="*/ 12 h 18"/>
                <a:gd name="T14" fmla="*/ 0 w 12"/>
                <a:gd name="T15" fmla="*/ 6 h 18"/>
                <a:gd name="T16" fmla="*/ 0 w 12"/>
                <a:gd name="T17" fmla="*/ 6 h 18"/>
                <a:gd name="T18" fmla="*/ 0 w 12"/>
                <a:gd name="T19" fmla="*/ 0 h 18"/>
                <a:gd name="T20" fmla="*/ 0 w 12"/>
                <a:gd name="T21" fmla="*/ 0 h 18"/>
                <a:gd name="T22" fmla="*/ 6 w 12"/>
                <a:gd name="T23" fmla="*/ 6 h 18"/>
                <a:gd name="T24" fmla="*/ 6 w 12"/>
                <a:gd name="T25" fmla="*/ 6 h 18"/>
                <a:gd name="T26" fmla="*/ 6 w 12"/>
                <a:gd name="T27" fmla="*/ 6 h 18"/>
                <a:gd name="T28" fmla="*/ 6 w 12"/>
                <a:gd name="T29" fmla="*/ 12 h 18"/>
                <a:gd name="T30" fmla="*/ 6 w 12"/>
                <a:gd name="T31" fmla="*/ 12 h 18"/>
                <a:gd name="T32" fmla="*/ 12 w 12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12" y="18"/>
                  </a:moveTo>
                  <a:lnTo>
                    <a:pt x="6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33" name="Freeform 208"/>
            <p:cNvSpPr>
              <a:spLocks/>
            </p:cNvSpPr>
            <p:nvPr/>
          </p:nvSpPr>
          <p:spPr bwMode="auto">
            <a:xfrm>
              <a:off x="5209" y="1618"/>
              <a:ext cx="173" cy="102"/>
            </a:xfrm>
            <a:custGeom>
              <a:avLst/>
              <a:gdLst>
                <a:gd name="T0" fmla="*/ 18 w 173"/>
                <a:gd name="T1" fmla="*/ 72 h 102"/>
                <a:gd name="T2" fmla="*/ 36 w 173"/>
                <a:gd name="T3" fmla="*/ 60 h 102"/>
                <a:gd name="T4" fmla="*/ 42 w 173"/>
                <a:gd name="T5" fmla="*/ 36 h 102"/>
                <a:gd name="T6" fmla="*/ 60 w 173"/>
                <a:gd name="T7" fmla="*/ 18 h 102"/>
                <a:gd name="T8" fmla="*/ 72 w 173"/>
                <a:gd name="T9" fmla="*/ 0 h 102"/>
                <a:gd name="T10" fmla="*/ 78 w 173"/>
                <a:gd name="T11" fmla="*/ 0 h 102"/>
                <a:gd name="T12" fmla="*/ 66 w 173"/>
                <a:gd name="T13" fmla="*/ 12 h 102"/>
                <a:gd name="T14" fmla="*/ 54 w 173"/>
                <a:gd name="T15" fmla="*/ 30 h 102"/>
                <a:gd name="T16" fmla="*/ 48 w 173"/>
                <a:gd name="T17" fmla="*/ 48 h 102"/>
                <a:gd name="T18" fmla="*/ 48 w 173"/>
                <a:gd name="T19" fmla="*/ 54 h 102"/>
                <a:gd name="T20" fmla="*/ 60 w 173"/>
                <a:gd name="T21" fmla="*/ 48 h 102"/>
                <a:gd name="T22" fmla="*/ 72 w 173"/>
                <a:gd name="T23" fmla="*/ 36 h 102"/>
                <a:gd name="T24" fmla="*/ 90 w 173"/>
                <a:gd name="T25" fmla="*/ 18 h 102"/>
                <a:gd name="T26" fmla="*/ 114 w 173"/>
                <a:gd name="T27" fmla="*/ 0 h 102"/>
                <a:gd name="T28" fmla="*/ 120 w 173"/>
                <a:gd name="T29" fmla="*/ 0 h 102"/>
                <a:gd name="T30" fmla="*/ 102 w 173"/>
                <a:gd name="T31" fmla="*/ 12 h 102"/>
                <a:gd name="T32" fmla="*/ 84 w 173"/>
                <a:gd name="T33" fmla="*/ 36 h 102"/>
                <a:gd name="T34" fmla="*/ 84 w 173"/>
                <a:gd name="T35" fmla="*/ 42 h 102"/>
                <a:gd name="T36" fmla="*/ 96 w 173"/>
                <a:gd name="T37" fmla="*/ 36 h 102"/>
                <a:gd name="T38" fmla="*/ 108 w 173"/>
                <a:gd name="T39" fmla="*/ 36 h 102"/>
                <a:gd name="T40" fmla="*/ 125 w 173"/>
                <a:gd name="T41" fmla="*/ 24 h 102"/>
                <a:gd name="T42" fmla="*/ 149 w 173"/>
                <a:gd name="T43" fmla="*/ 12 h 102"/>
                <a:gd name="T44" fmla="*/ 155 w 173"/>
                <a:gd name="T45" fmla="*/ 12 h 102"/>
                <a:gd name="T46" fmla="*/ 137 w 173"/>
                <a:gd name="T47" fmla="*/ 18 h 102"/>
                <a:gd name="T48" fmla="*/ 120 w 173"/>
                <a:gd name="T49" fmla="*/ 36 h 102"/>
                <a:gd name="T50" fmla="*/ 137 w 173"/>
                <a:gd name="T51" fmla="*/ 36 h 102"/>
                <a:gd name="T52" fmla="*/ 161 w 173"/>
                <a:gd name="T53" fmla="*/ 30 h 102"/>
                <a:gd name="T54" fmla="*/ 173 w 173"/>
                <a:gd name="T55" fmla="*/ 30 h 102"/>
                <a:gd name="T56" fmla="*/ 155 w 173"/>
                <a:gd name="T57" fmla="*/ 36 h 102"/>
                <a:gd name="T58" fmla="*/ 125 w 173"/>
                <a:gd name="T59" fmla="*/ 42 h 102"/>
                <a:gd name="T60" fmla="*/ 131 w 173"/>
                <a:gd name="T61" fmla="*/ 54 h 102"/>
                <a:gd name="T62" fmla="*/ 149 w 173"/>
                <a:gd name="T63" fmla="*/ 60 h 102"/>
                <a:gd name="T64" fmla="*/ 155 w 173"/>
                <a:gd name="T65" fmla="*/ 66 h 102"/>
                <a:gd name="T66" fmla="*/ 137 w 173"/>
                <a:gd name="T67" fmla="*/ 60 h 102"/>
                <a:gd name="T68" fmla="*/ 114 w 173"/>
                <a:gd name="T69" fmla="*/ 48 h 102"/>
                <a:gd name="T70" fmla="*/ 102 w 173"/>
                <a:gd name="T71" fmla="*/ 48 h 102"/>
                <a:gd name="T72" fmla="*/ 84 w 173"/>
                <a:gd name="T73" fmla="*/ 48 h 102"/>
                <a:gd name="T74" fmla="*/ 90 w 173"/>
                <a:gd name="T75" fmla="*/ 60 h 102"/>
                <a:gd name="T76" fmla="*/ 108 w 173"/>
                <a:gd name="T77" fmla="*/ 72 h 102"/>
                <a:gd name="T78" fmla="*/ 120 w 173"/>
                <a:gd name="T79" fmla="*/ 78 h 102"/>
                <a:gd name="T80" fmla="*/ 125 w 173"/>
                <a:gd name="T81" fmla="*/ 84 h 102"/>
                <a:gd name="T82" fmla="*/ 108 w 173"/>
                <a:gd name="T83" fmla="*/ 72 h 102"/>
                <a:gd name="T84" fmla="*/ 84 w 173"/>
                <a:gd name="T85" fmla="*/ 60 h 102"/>
                <a:gd name="T86" fmla="*/ 72 w 173"/>
                <a:gd name="T87" fmla="*/ 54 h 102"/>
                <a:gd name="T88" fmla="*/ 60 w 173"/>
                <a:gd name="T89" fmla="*/ 60 h 102"/>
                <a:gd name="T90" fmla="*/ 48 w 173"/>
                <a:gd name="T91" fmla="*/ 60 h 102"/>
                <a:gd name="T92" fmla="*/ 48 w 173"/>
                <a:gd name="T93" fmla="*/ 66 h 102"/>
                <a:gd name="T94" fmla="*/ 66 w 173"/>
                <a:gd name="T95" fmla="*/ 78 h 102"/>
                <a:gd name="T96" fmla="*/ 84 w 173"/>
                <a:gd name="T97" fmla="*/ 96 h 102"/>
                <a:gd name="T98" fmla="*/ 90 w 173"/>
                <a:gd name="T99" fmla="*/ 102 h 102"/>
                <a:gd name="T100" fmla="*/ 66 w 173"/>
                <a:gd name="T101" fmla="*/ 90 h 102"/>
                <a:gd name="T102" fmla="*/ 42 w 173"/>
                <a:gd name="T103" fmla="*/ 72 h 102"/>
                <a:gd name="T104" fmla="*/ 30 w 173"/>
                <a:gd name="T105" fmla="*/ 78 h 102"/>
                <a:gd name="T106" fmla="*/ 6 w 173"/>
                <a:gd name="T107" fmla="*/ 84 h 102"/>
                <a:gd name="T108" fmla="*/ 6 w 173"/>
                <a:gd name="T109" fmla="*/ 78 h 10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73"/>
                <a:gd name="T166" fmla="*/ 0 h 102"/>
                <a:gd name="T167" fmla="*/ 173 w 173"/>
                <a:gd name="T168" fmla="*/ 102 h 10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73" h="102">
                  <a:moveTo>
                    <a:pt x="6" y="78"/>
                  </a:moveTo>
                  <a:lnTo>
                    <a:pt x="12" y="78"/>
                  </a:lnTo>
                  <a:lnTo>
                    <a:pt x="12" y="72"/>
                  </a:lnTo>
                  <a:lnTo>
                    <a:pt x="18" y="72"/>
                  </a:lnTo>
                  <a:lnTo>
                    <a:pt x="24" y="66"/>
                  </a:lnTo>
                  <a:lnTo>
                    <a:pt x="30" y="66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42" y="48"/>
                  </a:lnTo>
                  <a:lnTo>
                    <a:pt x="42" y="36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54" y="24"/>
                  </a:lnTo>
                  <a:lnTo>
                    <a:pt x="60" y="18"/>
                  </a:lnTo>
                  <a:lnTo>
                    <a:pt x="60" y="12"/>
                  </a:lnTo>
                  <a:lnTo>
                    <a:pt x="66" y="6"/>
                  </a:lnTo>
                  <a:lnTo>
                    <a:pt x="72" y="6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6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66" y="18"/>
                  </a:lnTo>
                  <a:lnTo>
                    <a:pt x="60" y="18"/>
                  </a:lnTo>
                  <a:lnTo>
                    <a:pt x="54" y="24"/>
                  </a:lnTo>
                  <a:lnTo>
                    <a:pt x="54" y="30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48" y="42"/>
                  </a:lnTo>
                  <a:lnTo>
                    <a:pt x="48" y="48"/>
                  </a:lnTo>
                  <a:lnTo>
                    <a:pt x="48" y="54"/>
                  </a:lnTo>
                  <a:lnTo>
                    <a:pt x="54" y="54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0" y="42"/>
                  </a:lnTo>
                  <a:lnTo>
                    <a:pt x="66" y="42"/>
                  </a:lnTo>
                  <a:lnTo>
                    <a:pt x="72" y="36"/>
                  </a:lnTo>
                  <a:lnTo>
                    <a:pt x="78" y="30"/>
                  </a:lnTo>
                  <a:lnTo>
                    <a:pt x="84" y="24"/>
                  </a:lnTo>
                  <a:lnTo>
                    <a:pt x="90" y="18"/>
                  </a:lnTo>
                  <a:lnTo>
                    <a:pt x="96" y="12"/>
                  </a:lnTo>
                  <a:lnTo>
                    <a:pt x="102" y="6"/>
                  </a:lnTo>
                  <a:lnTo>
                    <a:pt x="108" y="6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14" y="6"/>
                  </a:lnTo>
                  <a:lnTo>
                    <a:pt x="108" y="6"/>
                  </a:lnTo>
                  <a:lnTo>
                    <a:pt x="102" y="12"/>
                  </a:lnTo>
                  <a:lnTo>
                    <a:pt x="96" y="18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4" y="36"/>
                  </a:lnTo>
                  <a:lnTo>
                    <a:pt x="78" y="36"/>
                  </a:lnTo>
                  <a:lnTo>
                    <a:pt x="78" y="42"/>
                  </a:lnTo>
                  <a:lnTo>
                    <a:pt x="84" y="42"/>
                  </a:lnTo>
                  <a:lnTo>
                    <a:pt x="90" y="42"/>
                  </a:lnTo>
                  <a:lnTo>
                    <a:pt x="90" y="36"/>
                  </a:lnTo>
                  <a:lnTo>
                    <a:pt x="96" y="36"/>
                  </a:lnTo>
                  <a:lnTo>
                    <a:pt x="102" y="36"/>
                  </a:lnTo>
                  <a:lnTo>
                    <a:pt x="108" y="36"/>
                  </a:lnTo>
                  <a:lnTo>
                    <a:pt x="114" y="30"/>
                  </a:lnTo>
                  <a:lnTo>
                    <a:pt x="120" y="30"/>
                  </a:lnTo>
                  <a:lnTo>
                    <a:pt x="125" y="24"/>
                  </a:lnTo>
                  <a:lnTo>
                    <a:pt x="131" y="18"/>
                  </a:lnTo>
                  <a:lnTo>
                    <a:pt x="137" y="18"/>
                  </a:lnTo>
                  <a:lnTo>
                    <a:pt x="143" y="12"/>
                  </a:lnTo>
                  <a:lnTo>
                    <a:pt x="149" y="12"/>
                  </a:lnTo>
                  <a:lnTo>
                    <a:pt x="155" y="12"/>
                  </a:lnTo>
                  <a:lnTo>
                    <a:pt x="149" y="12"/>
                  </a:lnTo>
                  <a:lnTo>
                    <a:pt x="149" y="18"/>
                  </a:lnTo>
                  <a:lnTo>
                    <a:pt x="143" y="18"/>
                  </a:lnTo>
                  <a:lnTo>
                    <a:pt x="137" y="18"/>
                  </a:lnTo>
                  <a:lnTo>
                    <a:pt x="131" y="24"/>
                  </a:lnTo>
                  <a:lnTo>
                    <a:pt x="125" y="30"/>
                  </a:lnTo>
                  <a:lnTo>
                    <a:pt x="120" y="36"/>
                  </a:lnTo>
                  <a:lnTo>
                    <a:pt x="125" y="36"/>
                  </a:lnTo>
                  <a:lnTo>
                    <a:pt x="131" y="36"/>
                  </a:lnTo>
                  <a:lnTo>
                    <a:pt x="137" y="36"/>
                  </a:lnTo>
                  <a:lnTo>
                    <a:pt x="143" y="36"/>
                  </a:lnTo>
                  <a:lnTo>
                    <a:pt x="149" y="30"/>
                  </a:lnTo>
                  <a:lnTo>
                    <a:pt x="155" y="30"/>
                  </a:lnTo>
                  <a:lnTo>
                    <a:pt x="161" y="30"/>
                  </a:lnTo>
                  <a:lnTo>
                    <a:pt x="167" y="30"/>
                  </a:lnTo>
                  <a:lnTo>
                    <a:pt x="173" y="24"/>
                  </a:lnTo>
                  <a:lnTo>
                    <a:pt x="173" y="30"/>
                  </a:lnTo>
                  <a:lnTo>
                    <a:pt x="167" y="30"/>
                  </a:lnTo>
                  <a:lnTo>
                    <a:pt x="161" y="36"/>
                  </a:lnTo>
                  <a:lnTo>
                    <a:pt x="155" y="36"/>
                  </a:lnTo>
                  <a:lnTo>
                    <a:pt x="149" y="36"/>
                  </a:lnTo>
                  <a:lnTo>
                    <a:pt x="143" y="42"/>
                  </a:lnTo>
                  <a:lnTo>
                    <a:pt x="137" y="42"/>
                  </a:lnTo>
                  <a:lnTo>
                    <a:pt x="125" y="42"/>
                  </a:lnTo>
                  <a:lnTo>
                    <a:pt x="120" y="42"/>
                  </a:lnTo>
                  <a:lnTo>
                    <a:pt x="125" y="48"/>
                  </a:lnTo>
                  <a:lnTo>
                    <a:pt x="131" y="54"/>
                  </a:lnTo>
                  <a:lnTo>
                    <a:pt x="137" y="54"/>
                  </a:lnTo>
                  <a:lnTo>
                    <a:pt x="143" y="60"/>
                  </a:lnTo>
                  <a:lnTo>
                    <a:pt x="149" y="60"/>
                  </a:lnTo>
                  <a:lnTo>
                    <a:pt x="155" y="60"/>
                  </a:lnTo>
                  <a:lnTo>
                    <a:pt x="155" y="66"/>
                  </a:lnTo>
                  <a:lnTo>
                    <a:pt x="149" y="66"/>
                  </a:lnTo>
                  <a:lnTo>
                    <a:pt x="143" y="66"/>
                  </a:lnTo>
                  <a:lnTo>
                    <a:pt x="137" y="60"/>
                  </a:lnTo>
                  <a:lnTo>
                    <a:pt x="131" y="60"/>
                  </a:lnTo>
                  <a:lnTo>
                    <a:pt x="125" y="54"/>
                  </a:lnTo>
                  <a:lnTo>
                    <a:pt x="120" y="54"/>
                  </a:lnTo>
                  <a:lnTo>
                    <a:pt x="114" y="48"/>
                  </a:lnTo>
                  <a:lnTo>
                    <a:pt x="108" y="48"/>
                  </a:lnTo>
                  <a:lnTo>
                    <a:pt x="102" y="48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84" y="48"/>
                  </a:lnTo>
                  <a:lnTo>
                    <a:pt x="84" y="54"/>
                  </a:lnTo>
                  <a:lnTo>
                    <a:pt x="90" y="54"/>
                  </a:lnTo>
                  <a:lnTo>
                    <a:pt x="90" y="60"/>
                  </a:lnTo>
                  <a:lnTo>
                    <a:pt x="96" y="60"/>
                  </a:lnTo>
                  <a:lnTo>
                    <a:pt x="102" y="66"/>
                  </a:lnTo>
                  <a:lnTo>
                    <a:pt x="108" y="72"/>
                  </a:lnTo>
                  <a:lnTo>
                    <a:pt x="114" y="72"/>
                  </a:lnTo>
                  <a:lnTo>
                    <a:pt x="120" y="78"/>
                  </a:lnTo>
                  <a:lnTo>
                    <a:pt x="125" y="84"/>
                  </a:lnTo>
                  <a:lnTo>
                    <a:pt x="131" y="84"/>
                  </a:lnTo>
                  <a:lnTo>
                    <a:pt x="125" y="84"/>
                  </a:lnTo>
                  <a:lnTo>
                    <a:pt x="120" y="84"/>
                  </a:lnTo>
                  <a:lnTo>
                    <a:pt x="120" y="78"/>
                  </a:lnTo>
                  <a:lnTo>
                    <a:pt x="114" y="78"/>
                  </a:lnTo>
                  <a:lnTo>
                    <a:pt x="108" y="72"/>
                  </a:lnTo>
                  <a:lnTo>
                    <a:pt x="96" y="72"/>
                  </a:lnTo>
                  <a:lnTo>
                    <a:pt x="90" y="66"/>
                  </a:lnTo>
                  <a:lnTo>
                    <a:pt x="90" y="60"/>
                  </a:lnTo>
                  <a:lnTo>
                    <a:pt x="84" y="60"/>
                  </a:lnTo>
                  <a:lnTo>
                    <a:pt x="78" y="54"/>
                  </a:lnTo>
                  <a:lnTo>
                    <a:pt x="72" y="54"/>
                  </a:lnTo>
                  <a:lnTo>
                    <a:pt x="66" y="54"/>
                  </a:lnTo>
                  <a:lnTo>
                    <a:pt x="66" y="60"/>
                  </a:lnTo>
                  <a:lnTo>
                    <a:pt x="60" y="60"/>
                  </a:lnTo>
                  <a:lnTo>
                    <a:pt x="54" y="60"/>
                  </a:lnTo>
                  <a:lnTo>
                    <a:pt x="48" y="60"/>
                  </a:lnTo>
                  <a:lnTo>
                    <a:pt x="48" y="66"/>
                  </a:lnTo>
                  <a:lnTo>
                    <a:pt x="48" y="72"/>
                  </a:lnTo>
                  <a:lnTo>
                    <a:pt x="54" y="72"/>
                  </a:lnTo>
                  <a:lnTo>
                    <a:pt x="60" y="78"/>
                  </a:lnTo>
                  <a:lnTo>
                    <a:pt x="66" y="78"/>
                  </a:lnTo>
                  <a:lnTo>
                    <a:pt x="72" y="84"/>
                  </a:lnTo>
                  <a:lnTo>
                    <a:pt x="78" y="90"/>
                  </a:lnTo>
                  <a:lnTo>
                    <a:pt x="84" y="96"/>
                  </a:lnTo>
                  <a:lnTo>
                    <a:pt x="90" y="96"/>
                  </a:lnTo>
                  <a:lnTo>
                    <a:pt x="90" y="102"/>
                  </a:lnTo>
                  <a:lnTo>
                    <a:pt x="84" y="96"/>
                  </a:lnTo>
                  <a:lnTo>
                    <a:pt x="78" y="96"/>
                  </a:lnTo>
                  <a:lnTo>
                    <a:pt x="72" y="90"/>
                  </a:lnTo>
                  <a:lnTo>
                    <a:pt x="66" y="90"/>
                  </a:lnTo>
                  <a:lnTo>
                    <a:pt x="60" y="84"/>
                  </a:lnTo>
                  <a:lnTo>
                    <a:pt x="54" y="78"/>
                  </a:lnTo>
                  <a:lnTo>
                    <a:pt x="48" y="78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30" y="78"/>
                  </a:lnTo>
                  <a:lnTo>
                    <a:pt x="24" y="78"/>
                  </a:lnTo>
                  <a:lnTo>
                    <a:pt x="18" y="78"/>
                  </a:lnTo>
                  <a:lnTo>
                    <a:pt x="12" y="84"/>
                  </a:lnTo>
                  <a:lnTo>
                    <a:pt x="6" y="84"/>
                  </a:lnTo>
                  <a:lnTo>
                    <a:pt x="0" y="84"/>
                  </a:lnTo>
                  <a:lnTo>
                    <a:pt x="6" y="84"/>
                  </a:lnTo>
                  <a:lnTo>
                    <a:pt x="6" y="78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34" name="Freeform 209"/>
            <p:cNvSpPr>
              <a:spLocks/>
            </p:cNvSpPr>
            <p:nvPr/>
          </p:nvSpPr>
          <p:spPr bwMode="auto">
            <a:xfrm>
              <a:off x="5179" y="1720"/>
              <a:ext cx="120" cy="102"/>
            </a:xfrm>
            <a:custGeom>
              <a:avLst/>
              <a:gdLst>
                <a:gd name="T0" fmla="*/ 6 w 120"/>
                <a:gd name="T1" fmla="*/ 6 h 102"/>
                <a:gd name="T2" fmla="*/ 12 w 120"/>
                <a:gd name="T3" fmla="*/ 12 h 102"/>
                <a:gd name="T4" fmla="*/ 24 w 120"/>
                <a:gd name="T5" fmla="*/ 12 h 102"/>
                <a:gd name="T6" fmla="*/ 42 w 120"/>
                <a:gd name="T7" fmla="*/ 6 h 102"/>
                <a:gd name="T8" fmla="*/ 72 w 120"/>
                <a:gd name="T9" fmla="*/ 6 h 102"/>
                <a:gd name="T10" fmla="*/ 84 w 120"/>
                <a:gd name="T11" fmla="*/ 12 h 102"/>
                <a:gd name="T12" fmla="*/ 72 w 120"/>
                <a:gd name="T13" fmla="*/ 12 h 102"/>
                <a:gd name="T14" fmla="*/ 60 w 120"/>
                <a:gd name="T15" fmla="*/ 12 h 102"/>
                <a:gd name="T16" fmla="*/ 36 w 120"/>
                <a:gd name="T17" fmla="*/ 12 h 102"/>
                <a:gd name="T18" fmla="*/ 30 w 120"/>
                <a:gd name="T19" fmla="*/ 18 h 102"/>
                <a:gd name="T20" fmla="*/ 42 w 120"/>
                <a:gd name="T21" fmla="*/ 24 h 102"/>
                <a:gd name="T22" fmla="*/ 48 w 120"/>
                <a:gd name="T23" fmla="*/ 24 h 102"/>
                <a:gd name="T24" fmla="*/ 66 w 120"/>
                <a:gd name="T25" fmla="*/ 24 h 102"/>
                <a:gd name="T26" fmla="*/ 90 w 120"/>
                <a:gd name="T27" fmla="*/ 30 h 102"/>
                <a:gd name="T28" fmla="*/ 108 w 120"/>
                <a:gd name="T29" fmla="*/ 36 h 102"/>
                <a:gd name="T30" fmla="*/ 108 w 120"/>
                <a:gd name="T31" fmla="*/ 42 h 102"/>
                <a:gd name="T32" fmla="*/ 96 w 120"/>
                <a:gd name="T33" fmla="*/ 36 h 102"/>
                <a:gd name="T34" fmla="*/ 78 w 120"/>
                <a:gd name="T35" fmla="*/ 30 h 102"/>
                <a:gd name="T36" fmla="*/ 60 w 120"/>
                <a:gd name="T37" fmla="*/ 36 h 102"/>
                <a:gd name="T38" fmla="*/ 72 w 120"/>
                <a:gd name="T39" fmla="*/ 42 h 102"/>
                <a:gd name="T40" fmla="*/ 84 w 120"/>
                <a:gd name="T41" fmla="*/ 48 h 102"/>
                <a:gd name="T42" fmla="*/ 108 w 120"/>
                <a:gd name="T43" fmla="*/ 54 h 102"/>
                <a:gd name="T44" fmla="*/ 120 w 120"/>
                <a:gd name="T45" fmla="*/ 66 h 102"/>
                <a:gd name="T46" fmla="*/ 108 w 120"/>
                <a:gd name="T47" fmla="*/ 60 h 102"/>
                <a:gd name="T48" fmla="*/ 96 w 120"/>
                <a:gd name="T49" fmla="*/ 54 h 102"/>
                <a:gd name="T50" fmla="*/ 90 w 120"/>
                <a:gd name="T51" fmla="*/ 60 h 102"/>
                <a:gd name="T52" fmla="*/ 108 w 120"/>
                <a:gd name="T53" fmla="*/ 72 h 102"/>
                <a:gd name="T54" fmla="*/ 114 w 120"/>
                <a:gd name="T55" fmla="*/ 84 h 102"/>
                <a:gd name="T56" fmla="*/ 120 w 120"/>
                <a:gd name="T57" fmla="*/ 96 h 102"/>
                <a:gd name="T58" fmla="*/ 120 w 120"/>
                <a:gd name="T59" fmla="*/ 96 h 102"/>
                <a:gd name="T60" fmla="*/ 102 w 120"/>
                <a:gd name="T61" fmla="*/ 78 h 102"/>
                <a:gd name="T62" fmla="*/ 84 w 120"/>
                <a:gd name="T63" fmla="*/ 60 h 102"/>
                <a:gd name="T64" fmla="*/ 78 w 120"/>
                <a:gd name="T65" fmla="*/ 54 h 102"/>
                <a:gd name="T66" fmla="*/ 78 w 120"/>
                <a:gd name="T67" fmla="*/ 66 h 102"/>
                <a:gd name="T68" fmla="*/ 90 w 120"/>
                <a:gd name="T69" fmla="*/ 90 h 102"/>
                <a:gd name="T70" fmla="*/ 84 w 120"/>
                <a:gd name="T71" fmla="*/ 90 h 102"/>
                <a:gd name="T72" fmla="*/ 78 w 120"/>
                <a:gd name="T73" fmla="*/ 72 h 102"/>
                <a:gd name="T74" fmla="*/ 66 w 120"/>
                <a:gd name="T75" fmla="*/ 48 h 102"/>
                <a:gd name="T76" fmla="*/ 60 w 120"/>
                <a:gd name="T77" fmla="*/ 42 h 102"/>
                <a:gd name="T78" fmla="*/ 54 w 120"/>
                <a:gd name="T79" fmla="*/ 36 h 102"/>
                <a:gd name="T80" fmla="*/ 48 w 120"/>
                <a:gd name="T81" fmla="*/ 36 h 102"/>
                <a:gd name="T82" fmla="*/ 48 w 120"/>
                <a:gd name="T83" fmla="*/ 48 h 102"/>
                <a:gd name="T84" fmla="*/ 60 w 120"/>
                <a:gd name="T85" fmla="*/ 78 h 102"/>
                <a:gd name="T86" fmla="*/ 60 w 120"/>
                <a:gd name="T87" fmla="*/ 84 h 102"/>
                <a:gd name="T88" fmla="*/ 54 w 120"/>
                <a:gd name="T89" fmla="*/ 72 h 102"/>
                <a:gd name="T90" fmla="*/ 42 w 120"/>
                <a:gd name="T91" fmla="*/ 54 h 102"/>
                <a:gd name="T92" fmla="*/ 42 w 120"/>
                <a:gd name="T93" fmla="*/ 30 h 102"/>
                <a:gd name="T94" fmla="*/ 36 w 120"/>
                <a:gd name="T95" fmla="*/ 24 h 102"/>
                <a:gd name="T96" fmla="*/ 24 w 120"/>
                <a:gd name="T97" fmla="*/ 24 h 102"/>
                <a:gd name="T98" fmla="*/ 24 w 120"/>
                <a:gd name="T99" fmla="*/ 24 h 102"/>
                <a:gd name="T100" fmla="*/ 24 w 120"/>
                <a:gd name="T101" fmla="*/ 48 h 102"/>
                <a:gd name="T102" fmla="*/ 30 w 120"/>
                <a:gd name="T103" fmla="*/ 66 h 102"/>
                <a:gd name="T104" fmla="*/ 30 w 120"/>
                <a:gd name="T105" fmla="*/ 72 h 102"/>
                <a:gd name="T106" fmla="*/ 24 w 120"/>
                <a:gd name="T107" fmla="*/ 54 h 102"/>
                <a:gd name="T108" fmla="*/ 18 w 120"/>
                <a:gd name="T109" fmla="*/ 18 h 102"/>
                <a:gd name="T110" fmla="*/ 6 w 120"/>
                <a:gd name="T111" fmla="*/ 12 h 102"/>
                <a:gd name="T112" fmla="*/ 0 w 120"/>
                <a:gd name="T113" fmla="*/ 6 h 102"/>
                <a:gd name="T114" fmla="*/ 0 w 120"/>
                <a:gd name="T115" fmla="*/ 0 h 102"/>
                <a:gd name="T116" fmla="*/ 0 w 120"/>
                <a:gd name="T117" fmla="*/ 0 h 10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0"/>
                <a:gd name="T178" fmla="*/ 0 h 102"/>
                <a:gd name="T179" fmla="*/ 120 w 120"/>
                <a:gd name="T180" fmla="*/ 102 h 10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0" h="102">
                  <a:moveTo>
                    <a:pt x="0" y="0"/>
                  </a:move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6" y="12"/>
                  </a:lnTo>
                  <a:lnTo>
                    <a:pt x="42" y="6"/>
                  </a:lnTo>
                  <a:lnTo>
                    <a:pt x="54" y="6"/>
                  </a:lnTo>
                  <a:lnTo>
                    <a:pt x="60" y="6"/>
                  </a:lnTo>
                  <a:lnTo>
                    <a:pt x="72" y="6"/>
                  </a:lnTo>
                  <a:lnTo>
                    <a:pt x="78" y="6"/>
                  </a:lnTo>
                  <a:lnTo>
                    <a:pt x="84" y="12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66" y="12"/>
                  </a:lnTo>
                  <a:lnTo>
                    <a:pt x="60" y="12"/>
                  </a:lnTo>
                  <a:lnTo>
                    <a:pt x="48" y="12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30" y="18"/>
                  </a:lnTo>
                  <a:lnTo>
                    <a:pt x="36" y="18"/>
                  </a:lnTo>
                  <a:lnTo>
                    <a:pt x="36" y="24"/>
                  </a:lnTo>
                  <a:lnTo>
                    <a:pt x="42" y="24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84" y="30"/>
                  </a:lnTo>
                  <a:lnTo>
                    <a:pt x="90" y="30"/>
                  </a:lnTo>
                  <a:lnTo>
                    <a:pt x="102" y="30"/>
                  </a:lnTo>
                  <a:lnTo>
                    <a:pt x="108" y="36"/>
                  </a:lnTo>
                  <a:lnTo>
                    <a:pt x="114" y="42"/>
                  </a:lnTo>
                  <a:lnTo>
                    <a:pt x="108" y="42"/>
                  </a:lnTo>
                  <a:lnTo>
                    <a:pt x="108" y="36"/>
                  </a:lnTo>
                  <a:lnTo>
                    <a:pt x="102" y="36"/>
                  </a:lnTo>
                  <a:lnTo>
                    <a:pt x="96" y="36"/>
                  </a:lnTo>
                  <a:lnTo>
                    <a:pt x="90" y="36"/>
                  </a:lnTo>
                  <a:lnTo>
                    <a:pt x="84" y="36"/>
                  </a:lnTo>
                  <a:lnTo>
                    <a:pt x="78" y="30"/>
                  </a:lnTo>
                  <a:lnTo>
                    <a:pt x="72" y="30"/>
                  </a:lnTo>
                  <a:lnTo>
                    <a:pt x="66" y="30"/>
                  </a:lnTo>
                  <a:lnTo>
                    <a:pt x="60" y="36"/>
                  </a:lnTo>
                  <a:lnTo>
                    <a:pt x="66" y="36"/>
                  </a:lnTo>
                  <a:lnTo>
                    <a:pt x="72" y="42"/>
                  </a:lnTo>
                  <a:lnTo>
                    <a:pt x="78" y="48"/>
                  </a:lnTo>
                  <a:lnTo>
                    <a:pt x="84" y="48"/>
                  </a:lnTo>
                  <a:lnTo>
                    <a:pt x="90" y="48"/>
                  </a:lnTo>
                  <a:lnTo>
                    <a:pt x="102" y="48"/>
                  </a:lnTo>
                  <a:lnTo>
                    <a:pt x="108" y="54"/>
                  </a:lnTo>
                  <a:lnTo>
                    <a:pt x="114" y="54"/>
                  </a:lnTo>
                  <a:lnTo>
                    <a:pt x="120" y="60"/>
                  </a:lnTo>
                  <a:lnTo>
                    <a:pt x="120" y="66"/>
                  </a:lnTo>
                  <a:lnTo>
                    <a:pt x="114" y="60"/>
                  </a:lnTo>
                  <a:lnTo>
                    <a:pt x="108" y="60"/>
                  </a:lnTo>
                  <a:lnTo>
                    <a:pt x="102" y="54"/>
                  </a:lnTo>
                  <a:lnTo>
                    <a:pt x="96" y="54"/>
                  </a:lnTo>
                  <a:lnTo>
                    <a:pt x="90" y="54"/>
                  </a:lnTo>
                  <a:lnTo>
                    <a:pt x="84" y="54"/>
                  </a:lnTo>
                  <a:lnTo>
                    <a:pt x="90" y="60"/>
                  </a:lnTo>
                  <a:lnTo>
                    <a:pt x="96" y="66"/>
                  </a:lnTo>
                  <a:lnTo>
                    <a:pt x="102" y="72"/>
                  </a:lnTo>
                  <a:lnTo>
                    <a:pt x="108" y="72"/>
                  </a:lnTo>
                  <a:lnTo>
                    <a:pt x="108" y="78"/>
                  </a:lnTo>
                  <a:lnTo>
                    <a:pt x="114" y="84"/>
                  </a:lnTo>
                  <a:lnTo>
                    <a:pt x="114" y="90"/>
                  </a:lnTo>
                  <a:lnTo>
                    <a:pt x="120" y="90"/>
                  </a:lnTo>
                  <a:lnTo>
                    <a:pt x="120" y="96"/>
                  </a:lnTo>
                  <a:lnTo>
                    <a:pt x="120" y="102"/>
                  </a:lnTo>
                  <a:lnTo>
                    <a:pt x="120" y="96"/>
                  </a:lnTo>
                  <a:lnTo>
                    <a:pt x="114" y="90"/>
                  </a:lnTo>
                  <a:lnTo>
                    <a:pt x="108" y="84"/>
                  </a:lnTo>
                  <a:lnTo>
                    <a:pt x="102" y="78"/>
                  </a:lnTo>
                  <a:lnTo>
                    <a:pt x="96" y="66"/>
                  </a:lnTo>
                  <a:lnTo>
                    <a:pt x="90" y="60"/>
                  </a:lnTo>
                  <a:lnTo>
                    <a:pt x="84" y="60"/>
                  </a:lnTo>
                  <a:lnTo>
                    <a:pt x="78" y="54"/>
                  </a:lnTo>
                  <a:lnTo>
                    <a:pt x="78" y="60"/>
                  </a:lnTo>
                  <a:lnTo>
                    <a:pt x="78" y="66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90" y="90"/>
                  </a:lnTo>
                  <a:lnTo>
                    <a:pt x="90" y="96"/>
                  </a:lnTo>
                  <a:lnTo>
                    <a:pt x="84" y="90"/>
                  </a:lnTo>
                  <a:lnTo>
                    <a:pt x="78" y="84"/>
                  </a:lnTo>
                  <a:lnTo>
                    <a:pt x="78" y="72"/>
                  </a:lnTo>
                  <a:lnTo>
                    <a:pt x="72" y="60"/>
                  </a:lnTo>
                  <a:lnTo>
                    <a:pt x="72" y="48"/>
                  </a:lnTo>
                  <a:lnTo>
                    <a:pt x="66" y="48"/>
                  </a:lnTo>
                  <a:lnTo>
                    <a:pt x="60" y="42"/>
                  </a:lnTo>
                  <a:lnTo>
                    <a:pt x="54" y="42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8" y="42"/>
                  </a:lnTo>
                  <a:lnTo>
                    <a:pt x="48" y="48"/>
                  </a:lnTo>
                  <a:lnTo>
                    <a:pt x="48" y="54"/>
                  </a:lnTo>
                  <a:lnTo>
                    <a:pt x="54" y="66"/>
                  </a:lnTo>
                  <a:lnTo>
                    <a:pt x="60" y="78"/>
                  </a:lnTo>
                  <a:lnTo>
                    <a:pt x="60" y="84"/>
                  </a:lnTo>
                  <a:lnTo>
                    <a:pt x="54" y="84"/>
                  </a:lnTo>
                  <a:lnTo>
                    <a:pt x="54" y="78"/>
                  </a:lnTo>
                  <a:lnTo>
                    <a:pt x="54" y="72"/>
                  </a:lnTo>
                  <a:lnTo>
                    <a:pt x="48" y="66"/>
                  </a:lnTo>
                  <a:lnTo>
                    <a:pt x="48" y="60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42" y="30"/>
                  </a:lnTo>
                  <a:lnTo>
                    <a:pt x="36" y="30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4" y="24"/>
                  </a:lnTo>
                  <a:lnTo>
                    <a:pt x="24" y="36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24" y="54"/>
                  </a:lnTo>
                  <a:lnTo>
                    <a:pt x="30" y="60"/>
                  </a:lnTo>
                  <a:lnTo>
                    <a:pt x="30" y="66"/>
                  </a:lnTo>
                  <a:lnTo>
                    <a:pt x="30" y="72"/>
                  </a:lnTo>
                  <a:lnTo>
                    <a:pt x="30" y="78"/>
                  </a:lnTo>
                  <a:lnTo>
                    <a:pt x="30" y="72"/>
                  </a:lnTo>
                  <a:lnTo>
                    <a:pt x="24" y="72"/>
                  </a:lnTo>
                  <a:lnTo>
                    <a:pt x="24" y="66"/>
                  </a:lnTo>
                  <a:lnTo>
                    <a:pt x="24" y="54"/>
                  </a:lnTo>
                  <a:lnTo>
                    <a:pt x="18" y="42"/>
                  </a:lnTo>
                  <a:lnTo>
                    <a:pt x="18" y="30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35" name="Freeform 210"/>
            <p:cNvSpPr>
              <a:spLocks/>
            </p:cNvSpPr>
            <p:nvPr/>
          </p:nvSpPr>
          <p:spPr bwMode="auto">
            <a:xfrm>
              <a:off x="5114" y="1732"/>
              <a:ext cx="83" cy="138"/>
            </a:xfrm>
            <a:custGeom>
              <a:avLst/>
              <a:gdLst>
                <a:gd name="T0" fmla="*/ 35 w 83"/>
                <a:gd name="T1" fmla="*/ 0 h 138"/>
                <a:gd name="T2" fmla="*/ 41 w 83"/>
                <a:gd name="T3" fmla="*/ 18 h 138"/>
                <a:gd name="T4" fmla="*/ 41 w 83"/>
                <a:gd name="T5" fmla="*/ 24 h 138"/>
                <a:gd name="T6" fmla="*/ 47 w 83"/>
                <a:gd name="T7" fmla="*/ 30 h 138"/>
                <a:gd name="T8" fmla="*/ 53 w 83"/>
                <a:gd name="T9" fmla="*/ 36 h 138"/>
                <a:gd name="T10" fmla="*/ 65 w 83"/>
                <a:gd name="T11" fmla="*/ 42 h 138"/>
                <a:gd name="T12" fmla="*/ 77 w 83"/>
                <a:gd name="T13" fmla="*/ 60 h 138"/>
                <a:gd name="T14" fmla="*/ 83 w 83"/>
                <a:gd name="T15" fmla="*/ 78 h 138"/>
                <a:gd name="T16" fmla="*/ 83 w 83"/>
                <a:gd name="T17" fmla="*/ 84 h 138"/>
                <a:gd name="T18" fmla="*/ 83 w 83"/>
                <a:gd name="T19" fmla="*/ 84 h 138"/>
                <a:gd name="T20" fmla="*/ 77 w 83"/>
                <a:gd name="T21" fmla="*/ 72 h 138"/>
                <a:gd name="T22" fmla="*/ 71 w 83"/>
                <a:gd name="T23" fmla="*/ 66 h 138"/>
                <a:gd name="T24" fmla="*/ 65 w 83"/>
                <a:gd name="T25" fmla="*/ 54 h 138"/>
                <a:gd name="T26" fmla="*/ 59 w 83"/>
                <a:gd name="T27" fmla="*/ 42 h 138"/>
                <a:gd name="T28" fmla="*/ 53 w 83"/>
                <a:gd name="T29" fmla="*/ 36 h 138"/>
                <a:gd name="T30" fmla="*/ 47 w 83"/>
                <a:gd name="T31" fmla="*/ 36 h 138"/>
                <a:gd name="T32" fmla="*/ 41 w 83"/>
                <a:gd name="T33" fmla="*/ 42 h 138"/>
                <a:gd name="T34" fmla="*/ 47 w 83"/>
                <a:gd name="T35" fmla="*/ 54 h 138"/>
                <a:gd name="T36" fmla="*/ 47 w 83"/>
                <a:gd name="T37" fmla="*/ 66 h 138"/>
                <a:gd name="T38" fmla="*/ 59 w 83"/>
                <a:gd name="T39" fmla="*/ 72 h 138"/>
                <a:gd name="T40" fmla="*/ 71 w 83"/>
                <a:gd name="T41" fmla="*/ 90 h 138"/>
                <a:gd name="T42" fmla="*/ 77 w 83"/>
                <a:gd name="T43" fmla="*/ 102 h 138"/>
                <a:gd name="T44" fmla="*/ 77 w 83"/>
                <a:gd name="T45" fmla="*/ 114 h 138"/>
                <a:gd name="T46" fmla="*/ 77 w 83"/>
                <a:gd name="T47" fmla="*/ 108 h 138"/>
                <a:gd name="T48" fmla="*/ 71 w 83"/>
                <a:gd name="T49" fmla="*/ 96 h 138"/>
                <a:gd name="T50" fmla="*/ 65 w 83"/>
                <a:gd name="T51" fmla="*/ 84 h 138"/>
                <a:gd name="T52" fmla="*/ 53 w 83"/>
                <a:gd name="T53" fmla="*/ 78 h 138"/>
                <a:gd name="T54" fmla="*/ 47 w 83"/>
                <a:gd name="T55" fmla="*/ 72 h 138"/>
                <a:gd name="T56" fmla="*/ 53 w 83"/>
                <a:gd name="T57" fmla="*/ 84 h 138"/>
                <a:gd name="T58" fmla="*/ 53 w 83"/>
                <a:gd name="T59" fmla="*/ 120 h 138"/>
                <a:gd name="T60" fmla="*/ 53 w 83"/>
                <a:gd name="T61" fmla="*/ 138 h 138"/>
                <a:gd name="T62" fmla="*/ 53 w 83"/>
                <a:gd name="T63" fmla="*/ 138 h 138"/>
                <a:gd name="T64" fmla="*/ 53 w 83"/>
                <a:gd name="T65" fmla="*/ 126 h 138"/>
                <a:gd name="T66" fmla="*/ 41 w 83"/>
                <a:gd name="T67" fmla="*/ 90 h 138"/>
                <a:gd name="T68" fmla="*/ 35 w 83"/>
                <a:gd name="T69" fmla="*/ 84 h 138"/>
                <a:gd name="T70" fmla="*/ 29 w 83"/>
                <a:gd name="T71" fmla="*/ 90 h 138"/>
                <a:gd name="T72" fmla="*/ 23 w 83"/>
                <a:gd name="T73" fmla="*/ 96 h 138"/>
                <a:gd name="T74" fmla="*/ 17 w 83"/>
                <a:gd name="T75" fmla="*/ 108 h 138"/>
                <a:gd name="T76" fmla="*/ 17 w 83"/>
                <a:gd name="T77" fmla="*/ 114 h 138"/>
                <a:gd name="T78" fmla="*/ 17 w 83"/>
                <a:gd name="T79" fmla="*/ 114 h 138"/>
                <a:gd name="T80" fmla="*/ 17 w 83"/>
                <a:gd name="T81" fmla="*/ 102 h 138"/>
                <a:gd name="T82" fmla="*/ 23 w 83"/>
                <a:gd name="T83" fmla="*/ 90 h 138"/>
                <a:gd name="T84" fmla="*/ 29 w 83"/>
                <a:gd name="T85" fmla="*/ 78 h 138"/>
                <a:gd name="T86" fmla="*/ 35 w 83"/>
                <a:gd name="T87" fmla="*/ 72 h 138"/>
                <a:gd name="T88" fmla="*/ 35 w 83"/>
                <a:gd name="T89" fmla="*/ 60 h 138"/>
                <a:gd name="T90" fmla="*/ 35 w 83"/>
                <a:gd name="T91" fmla="*/ 42 h 138"/>
                <a:gd name="T92" fmla="*/ 35 w 83"/>
                <a:gd name="T93" fmla="*/ 36 h 138"/>
                <a:gd name="T94" fmla="*/ 23 w 83"/>
                <a:gd name="T95" fmla="*/ 48 h 138"/>
                <a:gd name="T96" fmla="*/ 11 w 83"/>
                <a:gd name="T97" fmla="*/ 60 h 138"/>
                <a:gd name="T98" fmla="*/ 6 w 83"/>
                <a:gd name="T99" fmla="*/ 72 h 138"/>
                <a:gd name="T100" fmla="*/ 0 w 83"/>
                <a:gd name="T101" fmla="*/ 84 h 138"/>
                <a:gd name="T102" fmla="*/ 0 w 83"/>
                <a:gd name="T103" fmla="*/ 78 h 138"/>
                <a:gd name="T104" fmla="*/ 0 w 83"/>
                <a:gd name="T105" fmla="*/ 72 h 138"/>
                <a:gd name="T106" fmla="*/ 11 w 83"/>
                <a:gd name="T107" fmla="*/ 60 h 138"/>
                <a:gd name="T108" fmla="*/ 17 w 83"/>
                <a:gd name="T109" fmla="*/ 42 h 138"/>
                <a:gd name="T110" fmla="*/ 29 w 83"/>
                <a:gd name="T111" fmla="*/ 30 h 138"/>
                <a:gd name="T112" fmla="*/ 35 w 83"/>
                <a:gd name="T113" fmla="*/ 24 h 138"/>
                <a:gd name="T114" fmla="*/ 35 w 83"/>
                <a:gd name="T115" fmla="*/ 12 h 138"/>
                <a:gd name="T116" fmla="*/ 35 w 83"/>
                <a:gd name="T117" fmla="*/ 6 h 138"/>
                <a:gd name="T118" fmla="*/ 35 w 83"/>
                <a:gd name="T119" fmla="*/ 0 h 13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3"/>
                <a:gd name="T181" fmla="*/ 0 h 138"/>
                <a:gd name="T182" fmla="*/ 83 w 83"/>
                <a:gd name="T183" fmla="*/ 138 h 13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3" h="138">
                  <a:moveTo>
                    <a:pt x="35" y="0"/>
                  </a:moveTo>
                  <a:lnTo>
                    <a:pt x="35" y="0"/>
                  </a:lnTo>
                  <a:lnTo>
                    <a:pt x="35" y="6"/>
                  </a:lnTo>
                  <a:lnTo>
                    <a:pt x="41" y="18"/>
                  </a:lnTo>
                  <a:lnTo>
                    <a:pt x="41" y="24"/>
                  </a:lnTo>
                  <a:lnTo>
                    <a:pt x="47" y="30"/>
                  </a:lnTo>
                  <a:lnTo>
                    <a:pt x="53" y="30"/>
                  </a:lnTo>
                  <a:lnTo>
                    <a:pt x="53" y="36"/>
                  </a:lnTo>
                  <a:lnTo>
                    <a:pt x="59" y="42"/>
                  </a:lnTo>
                  <a:lnTo>
                    <a:pt x="65" y="42"/>
                  </a:lnTo>
                  <a:lnTo>
                    <a:pt x="71" y="54"/>
                  </a:lnTo>
                  <a:lnTo>
                    <a:pt x="77" y="60"/>
                  </a:lnTo>
                  <a:lnTo>
                    <a:pt x="77" y="72"/>
                  </a:lnTo>
                  <a:lnTo>
                    <a:pt x="83" y="78"/>
                  </a:lnTo>
                  <a:lnTo>
                    <a:pt x="83" y="84"/>
                  </a:lnTo>
                  <a:lnTo>
                    <a:pt x="77" y="78"/>
                  </a:lnTo>
                  <a:lnTo>
                    <a:pt x="77" y="72"/>
                  </a:lnTo>
                  <a:lnTo>
                    <a:pt x="71" y="66"/>
                  </a:lnTo>
                  <a:lnTo>
                    <a:pt x="71" y="60"/>
                  </a:lnTo>
                  <a:lnTo>
                    <a:pt x="65" y="54"/>
                  </a:lnTo>
                  <a:lnTo>
                    <a:pt x="59" y="48"/>
                  </a:lnTo>
                  <a:lnTo>
                    <a:pt x="59" y="42"/>
                  </a:lnTo>
                  <a:lnTo>
                    <a:pt x="53" y="36"/>
                  </a:lnTo>
                  <a:lnTo>
                    <a:pt x="47" y="36"/>
                  </a:lnTo>
                  <a:lnTo>
                    <a:pt x="41" y="36"/>
                  </a:lnTo>
                  <a:lnTo>
                    <a:pt x="41" y="42"/>
                  </a:lnTo>
                  <a:lnTo>
                    <a:pt x="41" y="48"/>
                  </a:lnTo>
                  <a:lnTo>
                    <a:pt x="47" y="54"/>
                  </a:lnTo>
                  <a:lnTo>
                    <a:pt x="47" y="60"/>
                  </a:lnTo>
                  <a:lnTo>
                    <a:pt x="47" y="66"/>
                  </a:lnTo>
                  <a:lnTo>
                    <a:pt x="53" y="72"/>
                  </a:lnTo>
                  <a:lnTo>
                    <a:pt x="59" y="72"/>
                  </a:lnTo>
                  <a:lnTo>
                    <a:pt x="65" y="78"/>
                  </a:lnTo>
                  <a:lnTo>
                    <a:pt x="71" y="90"/>
                  </a:lnTo>
                  <a:lnTo>
                    <a:pt x="71" y="96"/>
                  </a:lnTo>
                  <a:lnTo>
                    <a:pt x="77" y="102"/>
                  </a:lnTo>
                  <a:lnTo>
                    <a:pt x="77" y="114"/>
                  </a:lnTo>
                  <a:lnTo>
                    <a:pt x="77" y="108"/>
                  </a:lnTo>
                  <a:lnTo>
                    <a:pt x="71" y="102"/>
                  </a:lnTo>
                  <a:lnTo>
                    <a:pt x="71" y="96"/>
                  </a:lnTo>
                  <a:lnTo>
                    <a:pt x="65" y="90"/>
                  </a:lnTo>
                  <a:lnTo>
                    <a:pt x="65" y="84"/>
                  </a:lnTo>
                  <a:lnTo>
                    <a:pt x="59" y="84"/>
                  </a:lnTo>
                  <a:lnTo>
                    <a:pt x="53" y="78"/>
                  </a:lnTo>
                  <a:lnTo>
                    <a:pt x="47" y="72"/>
                  </a:lnTo>
                  <a:lnTo>
                    <a:pt x="53" y="84"/>
                  </a:lnTo>
                  <a:lnTo>
                    <a:pt x="53" y="102"/>
                  </a:lnTo>
                  <a:lnTo>
                    <a:pt x="53" y="120"/>
                  </a:lnTo>
                  <a:lnTo>
                    <a:pt x="53" y="138"/>
                  </a:lnTo>
                  <a:lnTo>
                    <a:pt x="53" y="132"/>
                  </a:lnTo>
                  <a:lnTo>
                    <a:pt x="53" y="126"/>
                  </a:lnTo>
                  <a:lnTo>
                    <a:pt x="47" y="108"/>
                  </a:lnTo>
                  <a:lnTo>
                    <a:pt x="41" y="90"/>
                  </a:lnTo>
                  <a:lnTo>
                    <a:pt x="41" y="78"/>
                  </a:lnTo>
                  <a:lnTo>
                    <a:pt x="35" y="84"/>
                  </a:lnTo>
                  <a:lnTo>
                    <a:pt x="29" y="90"/>
                  </a:lnTo>
                  <a:lnTo>
                    <a:pt x="23" y="96"/>
                  </a:lnTo>
                  <a:lnTo>
                    <a:pt x="23" y="102"/>
                  </a:lnTo>
                  <a:lnTo>
                    <a:pt x="17" y="108"/>
                  </a:lnTo>
                  <a:lnTo>
                    <a:pt x="17" y="114"/>
                  </a:lnTo>
                  <a:lnTo>
                    <a:pt x="17" y="108"/>
                  </a:lnTo>
                  <a:lnTo>
                    <a:pt x="17" y="102"/>
                  </a:lnTo>
                  <a:lnTo>
                    <a:pt x="17" y="96"/>
                  </a:lnTo>
                  <a:lnTo>
                    <a:pt x="23" y="90"/>
                  </a:lnTo>
                  <a:lnTo>
                    <a:pt x="29" y="84"/>
                  </a:lnTo>
                  <a:lnTo>
                    <a:pt x="29" y="78"/>
                  </a:lnTo>
                  <a:lnTo>
                    <a:pt x="35" y="72"/>
                  </a:lnTo>
                  <a:lnTo>
                    <a:pt x="35" y="60"/>
                  </a:lnTo>
                  <a:lnTo>
                    <a:pt x="35" y="48"/>
                  </a:lnTo>
                  <a:lnTo>
                    <a:pt x="35" y="42"/>
                  </a:lnTo>
                  <a:lnTo>
                    <a:pt x="35" y="36"/>
                  </a:lnTo>
                  <a:lnTo>
                    <a:pt x="29" y="42"/>
                  </a:lnTo>
                  <a:lnTo>
                    <a:pt x="23" y="48"/>
                  </a:lnTo>
                  <a:lnTo>
                    <a:pt x="17" y="54"/>
                  </a:lnTo>
                  <a:lnTo>
                    <a:pt x="11" y="60"/>
                  </a:lnTo>
                  <a:lnTo>
                    <a:pt x="6" y="66"/>
                  </a:lnTo>
                  <a:lnTo>
                    <a:pt x="6" y="72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6" y="66"/>
                  </a:lnTo>
                  <a:lnTo>
                    <a:pt x="11" y="60"/>
                  </a:lnTo>
                  <a:lnTo>
                    <a:pt x="11" y="54"/>
                  </a:lnTo>
                  <a:lnTo>
                    <a:pt x="17" y="42"/>
                  </a:lnTo>
                  <a:lnTo>
                    <a:pt x="23" y="36"/>
                  </a:lnTo>
                  <a:lnTo>
                    <a:pt x="29" y="30"/>
                  </a:lnTo>
                  <a:lnTo>
                    <a:pt x="35" y="24"/>
                  </a:lnTo>
                  <a:lnTo>
                    <a:pt x="35" y="18"/>
                  </a:lnTo>
                  <a:lnTo>
                    <a:pt x="35" y="12"/>
                  </a:lnTo>
                  <a:lnTo>
                    <a:pt x="35" y="6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36" name="Freeform 211"/>
            <p:cNvSpPr>
              <a:spLocks/>
            </p:cNvSpPr>
            <p:nvPr/>
          </p:nvSpPr>
          <p:spPr bwMode="auto">
            <a:xfrm>
              <a:off x="5197" y="1553"/>
              <a:ext cx="102" cy="143"/>
            </a:xfrm>
            <a:custGeom>
              <a:avLst/>
              <a:gdLst>
                <a:gd name="T0" fmla="*/ 6 w 102"/>
                <a:gd name="T1" fmla="*/ 137 h 143"/>
                <a:gd name="T2" fmla="*/ 12 w 102"/>
                <a:gd name="T3" fmla="*/ 119 h 143"/>
                <a:gd name="T4" fmla="*/ 18 w 102"/>
                <a:gd name="T5" fmla="*/ 101 h 143"/>
                <a:gd name="T6" fmla="*/ 30 w 102"/>
                <a:gd name="T7" fmla="*/ 83 h 143"/>
                <a:gd name="T8" fmla="*/ 24 w 102"/>
                <a:gd name="T9" fmla="*/ 77 h 143"/>
                <a:gd name="T10" fmla="*/ 18 w 102"/>
                <a:gd name="T11" fmla="*/ 65 h 143"/>
                <a:gd name="T12" fmla="*/ 18 w 102"/>
                <a:gd name="T13" fmla="*/ 59 h 143"/>
                <a:gd name="T14" fmla="*/ 24 w 102"/>
                <a:gd name="T15" fmla="*/ 59 h 143"/>
                <a:gd name="T16" fmla="*/ 24 w 102"/>
                <a:gd name="T17" fmla="*/ 65 h 143"/>
                <a:gd name="T18" fmla="*/ 30 w 102"/>
                <a:gd name="T19" fmla="*/ 71 h 143"/>
                <a:gd name="T20" fmla="*/ 36 w 102"/>
                <a:gd name="T21" fmla="*/ 65 h 143"/>
                <a:gd name="T22" fmla="*/ 48 w 102"/>
                <a:gd name="T23" fmla="*/ 59 h 143"/>
                <a:gd name="T24" fmla="*/ 54 w 102"/>
                <a:gd name="T25" fmla="*/ 47 h 143"/>
                <a:gd name="T26" fmla="*/ 60 w 102"/>
                <a:gd name="T27" fmla="*/ 41 h 143"/>
                <a:gd name="T28" fmla="*/ 60 w 102"/>
                <a:gd name="T29" fmla="*/ 35 h 143"/>
                <a:gd name="T30" fmla="*/ 54 w 102"/>
                <a:gd name="T31" fmla="*/ 18 h 143"/>
                <a:gd name="T32" fmla="*/ 48 w 102"/>
                <a:gd name="T33" fmla="*/ 6 h 143"/>
                <a:gd name="T34" fmla="*/ 48 w 102"/>
                <a:gd name="T35" fmla="*/ 6 h 143"/>
                <a:gd name="T36" fmla="*/ 54 w 102"/>
                <a:gd name="T37" fmla="*/ 12 h 143"/>
                <a:gd name="T38" fmla="*/ 60 w 102"/>
                <a:gd name="T39" fmla="*/ 30 h 143"/>
                <a:gd name="T40" fmla="*/ 66 w 102"/>
                <a:gd name="T41" fmla="*/ 30 h 143"/>
                <a:gd name="T42" fmla="*/ 72 w 102"/>
                <a:gd name="T43" fmla="*/ 18 h 143"/>
                <a:gd name="T44" fmla="*/ 78 w 102"/>
                <a:gd name="T45" fmla="*/ 6 h 143"/>
                <a:gd name="T46" fmla="*/ 84 w 102"/>
                <a:gd name="T47" fmla="*/ 0 h 143"/>
                <a:gd name="T48" fmla="*/ 90 w 102"/>
                <a:gd name="T49" fmla="*/ 0 h 143"/>
                <a:gd name="T50" fmla="*/ 90 w 102"/>
                <a:gd name="T51" fmla="*/ 0 h 143"/>
                <a:gd name="T52" fmla="*/ 84 w 102"/>
                <a:gd name="T53" fmla="*/ 6 h 143"/>
                <a:gd name="T54" fmla="*/ 78 w 102"/>
                <a:gd name="T55" fmla="*/ 12 h 143"/>
                <a:gd name="T56" fmla="*/ 72 w 102"/>
                <a:gd name="T57" fmla="*/ 30 h 143"/>
                <a:gd name="T58" fmla="*/ 66 w 102"/>
                <a:gd name="T59" fmla="*/ 35 h 143"/>
                <a:gd name="T60" fmla="*/ 72 w 102"/>
                <a:gd name="T61" fmla="*/ 35 h 143"/>
                <a:gd name="T62" fmla="*/ 78 w 102"/>
                <a:gd name="T63" fmla="*/ 35 h 143"/>
                <a:gd name="T64" fmla="*/ 90 w 102"/>
                <a:gd name="T65" fmla="*/ 30 h 143"/>
                <a:gd name="T66" fmla="*/ 96 w 102"/>
                <a:gd name="T67" fmla="*/ 30 h 143"/>
                <a:gd name="T68" fmla="*/ 102 w 102"/>
                <a:gd name="T69" fmla="*/ 24 h 143"/>
                <a:gd name="T70" fmla="*/ 102 w 102"/>
                <a:gd name="T71" fmla="*/ 24 h 143"/>
                <a:gd name="T72" fmla="*/ 102 w 102"/>
                <a:gd name="T73" fmla="*/ 30 h 143"/>
                <a:gd name="T74" fmla="*/ 90 w 102"/>
                <a:gd name="T75" fmla="*/ 35 h 143"/>
                <a:gd name="T76" fmla="*/ 78 w 102"/>
                <a:gd name="T77" fmla="*/ 41 h 143"/>
                <a:gd name="T78" fmla="*/ 66 w 102"/>
                <a:gd name="T79" fmla="*/ 47 h 143"/>
                <a:gd name="T80" fmla="*/ 60 w 102"/>
                <a:gd name="T81" fmla="*/ 47 h 143"/>
                <a:gd name="T82" fmla="*/ 48 w 102"/>
                <a:gd name="T83" fmla="*/ 59 h 143"/>
                <a:gd name="T84" fmla="*/ 48 w 102"/>
                <a:gd name="T85" fmla="*/ 65 h 143"/>
                <a:gd name="T86" fmla="*/ 54 w 102"/>
                <a:gd name="T87" fmla="*/ 65 h 143"/>
                <a:gd name="T88" fmla="*/ 54 w 102"/>
                <a:gd name="T89" fmla="*/ 71 h 143"/>
                <a:gd name="T90" fmla="*/ 48 w 102"/>
                <a:gd name="T91" fmla="*/ 71 h 143"/>
                <a:gd name="T92" fmla="*/ 42 w 102"/>
                <a:gd name="T93" fmla="*/ 77 h 143"/>
                <a:gd name="T94" fmla="*/ 42 w 102"/>
                <a:gd name="T95" fmla="*/ 77 h 143"/>
                <a:gd name="T96" fmla="*/ 42 w 102"/>
                <a:gd name="T97" fmla="*/ 77 h 143"/>
                <a:gd name="T98" fmla="*/ 36 w 102"/>
                <a:gd name="T99" fmla="*/ 89 h 143"/>
                <a:gd name="T100" fmla="*/ 24 w 102"/>
                <a:gd name="T101" fmla="*/ 107 h 143"/>
                <a:gd name="T102" fmla="*/ 18 w 102"/>
                <a:gd name="T103" fmla="*/ 125 h 143"/>
                <a:gd name="T104" fmla="*/ 18 w 102"/>
                <a:gd name="T105" fmla="*/ 131 h 143"/>
                <a:gd name="T106" fmla="*/ 18 w 102"/>
                <a:gd name="T107" fmla="*/ 137 h 143"/>
                <a:gd name="T108" fmla="*/ 12 w 102"/>
                <a:gd name="T109" fmla="*/ 137 h 143"/>
                <a:gd name="T110" fmla="*/ 6 w 102"/>
                <a:gd name="T111" fmla="*/ 143 h 1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02"/>
                <a:gd name="T169" fmla="*/ 0 h 143"/>
                <a:gd name="T170" fmla="*/ 102 w 102"/>
                <a:gd name="T171" fmla="*/ 143 h 1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02" h="143">
                  <a:moveTo>
                    <a:pt x="0" y="143"/>
                  </a:moveTo>
                  <a:lnTo>
                    <a:pt x="6" y="137"/>
                  </a:lnTo>
                  <a:lnTo>
                    <a:pt x="12" y="125"/>
                  </a:lnTo>
                  <a:lnTo>
                    <a:pt x="12" y="119"/>
                  </a:lnTo>
                  <a:lnTo>
                    <a:pt x="18" y="107"/>
                  </a:lnTo>
                  <a:lnTo>
                    <a:pt x="18" y="101"/>
                  </a:lnTo>
                  <a:lnTo>
                    <a:pt x="24" y="95"/>
                  </a:lnTo>
                  <a:lnTo>
                    <a:pt x="30" y="83"/>
                  </a:lnTo>
                  <a:lnTo>
                    <a:pt x="30" y="77"/>
                  </a:lnTo>
                  <a:lnTo>
                    <a:pt x="24" y="77"/>
                  </a:lnTo>
                  <a:lnTo>
                    <a:pt x="24" y="71"/>
                  </a:lnTo>
                  <a:lnTo>
                    <a:pt x="18" y="65"/>
                  </a:lnTo>
                  <a:lnTo>
                    <a:pt x="18" y="59"/>
                  </a:lnTo>
                  <a:lnTo>
                    <a:pt x="24" y="59"/>
                  </a:lnTo>
                  <a:lnTo>
                    <a:pt x="24" y="65"/>
                  </a:lnTo>
                  <a:lnTo>
                    <a:pt x="30" y="65"/>
                  </a:lnTo>
                  <a:lnTo>
                    <a:pt x="30" y="71"/>
                  </a:lnTo>
                  <a:lnTo>
                    <a:pt x="36" y="71"/>
                  </a:lnTo>
                  <a:lnTo>
                    <a:pt x="36" y="65"/>
                  </a:lnTo>
                  <a:lnTo>
                    <a:pt x="42" y="59"/>
                  </a:lnTo>
                  <a:lnTo>
                    <a:pt x="48" y="59"/>
                  </a:lnTo>
                  <a:lnTo>
                    <a:pt x="48" y="53"/>
                  </a:lnTo>
                  <a:lnTo>
                    <a:pt x="54" y="47"/>
                  </a:lnTo>
                  <a:lnTo>
                    <a:pt x="54" y="41"/>
                  </a:lnTo>
                  <a:lnTo>
                    <a:pt x="60" y="41"/>
                  </a:lnTo>
                  <a:lnTo>
                    <a:pt x="60" y="35"/>
                  </a:lnTo>
                  <a:lnTo>
                    <a:pt x="60" y="24"/>
                  </a:lnTo>
                  <a:lnTo>
                    <a:pt x="54" y="18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54" y="12"/>
                  </a:lnTo>
                  <a:lnTo>
                    <a:pt x="60" y="18"/>
                  </a:lnTo>
                  <a:lnTo>
                    <a:pt x="60" y="30"/>
                  </a:lnTo>
                  <a:lnTo>
                    <a:pt x="66" y="35"/>
                  </a:lnTo>
                  <a:lnTo>
                    <a:pt x="66" y="30"/>
                  </a:lnTo>
                  <a:lnTo>
                    <a:pt x="66" y="24"/>
                  </a:lnTo>
                  <a:lnTo>
                    <a:pt x="72" y="18"/>
                  </a:lnTo>
                  <a:lnTo>
                    <a:pt x="72" y="12"/>
                  </a:lnTo>
                  <a:lnTo>
                    <a:pt x="78" y="6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84" y="6"/>
                  </a:lnTo>
                  <a:lnTo>
                    <a:pt x="84" y="12"/>
                  </a:lnTo>
                  <a:lnTo>
                    <a:pt x="78" y="12"/>
                  </a:lnTo>
                  <a:lnTo>
                    <a:pt x="78" y="24"/>
                  </a:lnTo>
                  <a:lnTo>
                    <a:pt x="72" y="30"/>
                  </a:lnTo>
                  <a:lnTo>
                    <a:pt x="66" y="35"/>
                  </a:lnTo>
                  <a:lnTo>
                    <a:pt x="72" y="35"/>
                  </a:lnTo>
                  <a:lnTo>
                    <a:pt x="78" y="35"/>
                  </a:lnTo>
                  <a:lnTo>
                    <a:pt x="84" y="35"/>
                  </a:lnTo>
                  <a:lnTo>
                    <a:pt x="90" y="30"/>
                  </a:lnTo>
                  <a:lnTo>
                    <a:pt x="96" y="30"/>
                  </a:lnTo>
                  <a:lnTo>
                    <a:pt x="102" y="24"/>
                  </a:lnTo>
                  <a:lnTo>
                    <a:pt x="102" y="30"/>
                  </a:lnTo>
                  <a:lnTo>
                    <a:pt x="96" y="30"/>
                  </a:lnTo>
                  <a:lnTo>
                    <a:pt x="90" y="35"/>
                  </a:lnTo>
                  <a:lnTo>
                    <a:pt x="84" y="41"/>
                  </a:lnTo>
                  <a:lnTo>
                    <a:pt x="78" y="41"/>
                  </a:lnTo>
                  <a:lnTo>
                    <a:pt x="72" y="41"/>
                  </a:lnTo>
                  <a:lnTo>
                    <a:pt x="66" y="47"/>
                  </a:lnTo>
                  <a:lnTo>
                    <a:pt x="60" y="47"/>
                  </a:lnTo>
                  <a:lnTo>
                    <a:pt x="54" y="53"/>
                  </a:lnTo>
                  <a:lnTo>
                    <a:pt x="48" y="59"/>
                  </a:lnTo>
                  <a:lnTo>
                    <a:pt x="48" y="65"/>
                  </a:lnTo>
                  <a:lnTo>
                    <a:pt x="54" y="65"/>
                  </a:lnTo>
                  <a:lnTo>
                    <a:pt x="54" y="71"/>
                  </a:lnTo>
                  <a:lnTo>
                    <a:pt x="48" y="71"/>
                  </a:lnTo>
                  <a:lnTo>
                    <a:pt x="48" y="77"/>
                  </a:lnTo>
                  <a:lnTo>
                    <a:pt x="42" y="77"/>
                  </a:lnTo>
                  <a:lnTo>
                    <a:pt x="42" y="71"/>
                  </a:lnTo>
                  <a:lnTo>
                    <a:pt x="42" y="77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0" y="101"/>
                  </a:lnTo>
                  <a:lnTo>
                    <a:pt x="24" y="107"/>
                  </a:lnTo>
                  <a:lnTo>
                    <a:pt x="24" y="113"/>
                  </a:lnTo>
                  <a:lnTo>
                    <a:pt x="18" y="125"/>
                  </a:lnTo>
                  <a:lnTo>
                    <a:pt x="18" y="131"/>
                  </a:lnTo>
                  <a:lnTo>
                    <a:pt x="18" y="137"/>
                  </a:lnTo>
                  <a:lnTo>
                    <a:pt x="12" y="137"/>
                  </a:lnTo>
                  <a:lnTo>
                    <a:pt x="6" y="143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37" name="Freeform 212"/>
            <p:cNvSpPr>
              <a:spLocks/>
            </p:cNvSpPr>
            <p:nvPr/>
          </p:nvSpPr>
          <p:spPr bwMode="auto">
            <a:xfrm>
              <a:off x="5048" y="1780"/>
              <a:ext cx="66" cy="113"/>
            </a:xfrm>
            <a:custGeom>
              <a:avLst/>
              <a:gdLst>
                <a:gd name="T0" fmla="*/ 48 w 66"/>
                <a:gd name="T1" fmla="*/ 6 h 113"/>
                <a:gd name="T2" fmla="*/ 36 w 66"/>
                <a:gd name="T3" fmla="*/ 24 h 113"/>
                <a:gd name="T4" fmla="*/ 36 w 66"/>
                <a:gd name="T5" fmla="*/ 24 h 113"/>
                <a:gd name="T6" fmla="*/ 24 w 66"/>
                <a:gd name="T7" fmla="*/ 30 h 113"/>
                <a:gd name="T8" fmla="*/ 12 w 66"/>
                <a:gd name="T9" fmla="*/ 36 h 113"/>
                <a:gd name="T10" fmla="*/ 6 w 66"/>
                <a:gd name="T11" fmla="*/ 42 h 113"/>
                <a:gd name="T12" fmla="*/ 0 w 66"/>
                <a:gd name="T13" fmla="*/ 42 h 113"/>
                <a:gd name="T14" fmla="*/ 0 w 66"/>
                <a:gd name="T15" fmla="*/ 48 h 113"/>
                <a:gd name="T16" fmla="*/ 6 w 66"/>
                <a:gd name="T17" fmla="*/ 42 h 113"/>
                <a:gd name="T18" fmla="*/ 12 w 66"/>
                <a:gd name="T19" fmla="*/ 36 h 113"/>
                <a:gd name="T20" fmla="*/ 24 w 66"/>
                <a:gd name="T21" fmla="*/ 36 h 113"/>
                <a:gd name="T22" fmla="*/ 30 w 66"/>
                <a:gd name="T23" fmla="*/ 30 h 113"/>
                <a:gd name="T24" fmla="*/ 36 w 66"/>
                <a:gd name="T25" fmla="*/ 36 h 113"/>
                <a:gd name="T26" fmla="*/ 30 w 66"/>
                <a:gd name="T27" fmla="*/ 48 h 113"/>
                <a:gd name="T28" fmla="*/ 24 w 66"/>
                <a:gd name="T29" fmla="*/ 60 h 113"/>
                <a:gd name="T30" fmla="*/ 18 w 66"/>
                <a:gd name="T31" fmla="*/ 66 h 113"/>
                <a:gd name="T32" fmla="*/ 12 w 66"/>
                <a:gd name="T33" fmla="*/ 72 h 113"/>
                <a:gd name="T34" fmla="*/ 6 w 66"/>
                <a:gd name="T35" fmla="*/ 78 h 113"/>
                <a:gd name="T36" fmla="*/ 6 w 66"/>
                <a:gd name="T37" fmla="*/ 84 h 113"/>
                <a:gd name="T38" fmla="*/ 6 w 66"/>
                <a:gd name="T39" fmla="*/ 84 h 113"/>
                <a:gd name="T40" fmla="*/ 6 w 66"/>
                <a:gd name="T41" fmla="*/ 84 h 113"/>
                <a:gd name="T42" fmla="*/ 12 w 66"/>
                <a:gd name="T43" fmla="*/ 78 h 113"/>
                <a:gd name="T44" fmla="*/ 24 w 66"/>
                <a:gd name="T45" fmla="*/ 72 h 113"/>
                <a:gd name="T46" fmla="*/ 30 w 66"/>
                <a:gd name="T47" fmla="*/ 66 h 113"/>
                <a:gd name="T48" fmla="*/ 30 w 66"/>
                <a:gd name="T49" fmla="*/ 72 h 113"/>
                <a:gd name="T50" fmla="*/ 30 w 66"/>
                <a:gd name="T51" fmla="*/ 101 h 113"/>
                <a:gd name="T52" fmla="*/ 36 w 66"/>
                <a:gd name="T53" fmla="*/ 113 h 113"/>
                <a:gd name="T54" fmla="*/ 36 w 66"/>
                <a:gd name="T55" fmla="*/ 113 h 113"/>
                <a:gd name="T56" fmla="*/ 36 w 66"/>
                <a:gd name="T57" fmla="*/ 101 h 113"/>
                <a:gd name="T58" fmla="*/ 36 w 66"/>
                <a:gd name="T59" fmla="*/ 66 h 113"/>
                <a:gd name="T60" fmla="*/ 36 w 66"/>
                <a:gd name="T61" fmla="*/ 54 h 113"/>
                <a:gd name="T62" fmla="*/ 36 w 66"/>
                <a:gd name="T63" fmla="*/ 60 h 113"/>
                <a:gd name="T64" fmla="*/ 42 w 66"/>
                <a:gd name="T65" fmla="*/ 66 h 113"/>
                <a:gd name="T66" fmla="*/ 48 w 66"/>
                <a:gd name="T67" fmla="*/ 72 h 113"/>
                <a:gd name="T68" fmla="*/ 54 w 66"/>
                <a:gd name="T69" fmla="*/ 78 h 113"/>
                <a:gd name="T70" fmla="*/ 60 w 66"/>
                <a:gd name="T71" fmla="*/ 84 h 113"/>
                <a:gd name="T72" fmla="*/ 66 w 66"/>
                <a:gd name="T73" fmla="*/ 84 h 113"/>
                <a:gd name="T74" fmla="*/ 60 w 66"/>
                <a:gd name="T75" fmla="*/ 84 h 113"/>
                <a:gd name="T76" fmla="*/ 54 w 66"/>
                <a:gd name="T77" fmla="*/ 78 h 113"/>
                <a:gd name="T78" fmla="*/ 48 w 66"/>
                <a:gd name="T79" fmla="*/ 72 h 113"/>
                <a:gd name="T80" fmla="*/ 48 w 66"/>
                <a:gd name="T81" fmla="*/ 60 h 113"/>
                <a:gd name="T82" fmla="*/ 42 w 66"/>
                <a:gd name="T83" fmla="*/ 54 h 113"/>
                <a:gd name="T84" fmla="*/ 42 w 66"/>
                <a:gd name="T85" fmla="*/ 48 h 113"/>
                <a:gd name="T86" fmla="*/ 42 w 66"/>
                <a:gd name="T87" fmla="*/ 36 h 113"/>
                <a:gd name="T88" fmla="*/ 42 w 66"/>
                <a:gd name="T89" fmla="*/ 30 h 113"/>
                <a:gd name="T90" fmla="*/ 48 w 66"/>
                <a:gd name="T91" fmla="*/ 30 h 113"/>
                <a:gd name="T92" fmla="*/ 48 w 66"/>
                <a:gd name="T93" fmla="*/ 36 h 113"/>
                <a:gd name="T94" fmla="*/ 54 w 66"/>
                <a:gd name="T95" fmla="*/ 42 h 113"/>
                <a:gd name="T96" fmla="*/ 60 w 66"/>
                <a:gd name="T97" fmla="*/ 48 h 113"/>
                <a:gd name="T98" fmla="*/ 66 w 66"/>
                <a:gd name="T99" fmla="*/ 48 h 113"/>
                <a:gd name="T100" fmla="*/ 66 w 66"/>
                <a:gd name="T101" fmla="*/ 54 h 113"/>
                <a:gd name="T102" fmla="*/ 66 w 66"/>
                <a:gd name="T103" fmla="*/ 48 h 113"/>
                <a:gd name="T104" fmla="*/ 60 w 66"/>
                <a:gd name="T105" fmla="*/ 36 h 113"/>
                <a:gd name="T106" fmla="*/ 48 w 66"/>
                <a:gd name="T107" fmla="*/ 30 h 113"/>
                <a:gd name="T108" fmla="*/ 48 w 66"/>
                <a:gd name="T109" fmla="*/ 24 h 113"/>
                <a:gd name="T110" fmla="*/ 48 w 66"/>
                <a:gd name="T111" fmla="*/ 12 h 113"/>
                <a:gd name="T112" fmla="*/ 54 w 66"/>
                <a:gd name="T113" fmla="*/ 6 h 113"/>
                <a:gd name="T114" fmla="*/ 48 w 66"/>
                <a:gd name="T115" fmla="*/ 0 h 11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6"/>
                <a:gd name="T175" fmla="*/ 0 h 113"/>
                <a:gd name="T176" fmla="*/ 66 w 66"/>
                <a:gd name="T177" fmla="*/ 113 h 11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6" h="113">
                  <a:moveTo>
                    <a:pt x="48" y="6"/>
                  </a:moveTo>
                  <a:lnTo>
                    <a:pt x="48" y="6"/>
                  </a:lnTo>
                  <a:lnTo>
                    <a:pt x="42" y="18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18" y="30"/>
                  </a:lnTo>
                  <a:lnTo>
                    <a:pt x="12" y="36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6" y="42"/>
                  </a:lnTo>
                  <a:lnTo>
                    <a:pt x="12" y="42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4" y="36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24" y="60"/>
                  </a:lnTo>
                  <a:lnTo>
                    <a:pt x="18" y="66"/>
                  </a:lnTo>
                  <a:lnTo>
                    <a:pt x="12" y="72"/>
                  </a:lnTo>
                  <a:lnTo>
                    <a:pt x="6" y="78"/>
                  </a:lnTo>
                  <a:lnTo>
                    <a:pt x="6" y="84"/>
                  </a:lnTo>
                  <a:lnTo>
                    <a:pt x="12" y="78"/>
                  </a:lnTo>
                  <a:lnTo>
                    <a:pt x="18" y="72"/>
                  </a:lnTo>
                  <a:lnTo>
                    <a:pt x="24" y="72"/>
                  </a:lnTo>
                  <a:lnTo>
                    <a:pt x="24" y="66"/>
                  </a:lnTo>
                  <a:lnTo>
                    <a:pt x="30" y="66"/>
                  </a:lnTo>
                  <a:lnTo>
                    <a:pt x="30" y="72"/>
                  </a:lnTo>
                  <a:lnTo>
                    <a:pt x="30" y="90"/>
                  </a:lnTo>
                  <a:lnTo>
                    <a:pt x="30" y="101"/>
                  </a:lnTo>
                  <a:lnTo>
                    <a:pt x="36" y="113"/>
                  </a:lnTo>
                  <a:lnTo>
                    <a:pt x="36" y="107"/>
                  </a:lnTo>
                  <a:lnTo>
                    <a:pt x="36" y="101"/>
                  </a:lnTo>
                  <a:lnTo>
                    <a:pt x="36" y="84"/>
                  </a:lnTo>
                  <a:lnTo>
                    <a:pt x="36" y="66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6" y="60"/>
                  </a:lnTo>
                  <a:lnTo>
                    <a:pt x="42" y="66"/>
                  </a:lnTo>
                  <a:lnTo>
                    <a:pt x="48" y="72"/>
                  </a:lnTo>
                  <a:lnTo>
                    <a:pt x="48" y="78"/>
                  </a:lnTo>
                  <a:lnTo>
                    <a:pt x="54" y="78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60" y="84"/>
                  </a:lnTo>
                  <a:lnTo>
                    <a:pt x="60" y="78"/>
                  </a:lnTo>
                  <a:lnTo>
                    <a:pt x="54" y="78"/>
                  </a:lnTo>
                  <a:lnTo>
                    <a:pt x="54" y="72"/>
                  </a:lnTo>
                  <a:lnTo>
                    <a:pt x="48" y="72"/>
                  </a:lnTo>
                  <a:lnTo>
                    <a:pt x="48" y="66"/>
                  </a:lnTo>
                  <a:lnTo>
                    <a:pt x="48" y="60"/>
                  </a:lnTo>
                  <a:lnTo>
                    <a:pt x="42" y="60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42" y="30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54" y="36"/>
                  </a:lnTo>
                  <a:lnTo>
                    <a:pt x="54" y="42"/>
                  </a:lnTo>
                  <a:lnTo>
                    <a:pt x="60" y="42"/>
                  </a:lnTo>
                  <a:lnTo>
                    <a:pt x="60" y="48"/>
                  </a:lnTo>
                  <a:lnTo>
                    <a:pt x="66" y="48"/>
                  </a:lnTo>
                  <a:lnTo>
                    <a:pt x="66" y="54"/>
                  </a:lnTo>
                  <a:lnTo>
                    <a:pt x="66" y="48"/>
                  </a:lnTo>
                  <a:lnTo>
                    <a:pt x="60" y="42"/>
                  </a:lnTo>
                  <a:lnTo>
                    <a:pt x="60" y="36"/>
                  </a:lnTo>
                  <a:lnTo>
                    <a:pt x="54" y="36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48" y="18"/>
                  </a:lnTo>
                  <a:lnTo>
                    <a:pt x="48" y="12"/>
                  </a:lnTo>
                  <a:lnTo>
                    <a:pt x="48" y="6"/>
                  </a:lnTo>
                  <a:lnTo>
                    <a:pt x="54" y="6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38" name="Freeform 213"/>
            <p:cNvSpPr>
              <a:spLocks/>
            </p:cNvSpPr>
            <p:nvPr/>
          </p:nvSpPr>
          <p:spPr bwMode="auto">
            <a:xfrm>
              <a:off x="5281" y="1732"/>
              <a:ext cx="131" cy="102"/>
            </a:xfrm>
            <a:custGeom>
              <a:avLst/>
              <a:gdLst>
                <a:gd name="T0" fmla="*/ 6 w 131"/>
                <a:gd name="T1" fmla="*/ 12 h 102"/>
                <a:gd name="T2" fmla="*/ 12 w 131"/>
                <a:gd name="T3" fmla="*/ 18 h 102"/>
                <a:gd name="T4" fmla="*/ 24 w 131"/>
                <a:gd name="T5" fmla="*/ 24 h 102"/>
                <a:gd name="T6" fmla="*/ 30 w 131"/>
                <a:gd name="T7" fmla="*/ 24 h 102"/>
                <a:gd name="T8" fmla="*/ 30 w 131"/>
                <a:gd name="T9" fmla="*/ 48 h 102"/>
                <a:gd name="T10" fmla="*/ 36 w 131"/>
                <a:gd name="T11" fmla="*/ 66 h 102"/>
                <a:gd name="T12" fmla="*/ 36 w 131"/>
                <a:gd name="T13" fmla="*/ 60 h 102"/>
                <a:gd name="T14" fmla="*/ 36 w 131"/>
                <a:gd name="T15" fmla="*/ 36 h 102"/>
                <a:gd name="T16" fmla="*/ 42 w 131"/>
                <a:gd name="T17" fmla="*/ 30 h 102"/>
                <a:gd name="T18" fmla="*/ 53 w 131"/>
                <a:gd name="T19" fmla="*/ 42 h 102"/>
                <a:gd name="T20" fmla="*/ 59 w 131"/>
                <a:gd name="T21" fmla="*/ 48 h 102"/>
                <a:gd name="T22" fmla="*/ 71 w 131"/>
                <a:gd name="T23" fmla="*/ 90 h 102"/>
                <a:gd name="T24" fmla="*/ 77 w 131"/>
                <a:gd name="T25" fmla="*/ 102 h 102"/>
                <a:gd name="T26" fmla="*/ 71 w 131"/>
                <a:gd name="T27" fmla="*/ 84 h 102"/>
                <a:gd name="T28" fmla="*/ 65 w 131"/>
                <a:gd name="T29" fmla="*/ 54 h 102"/>
                <a:gd name="T30" fmla="*/ 89 w 131"/>
                <a:gd name="T31" fmla="*/ 66 h 102"/>
                <a:gd name="T32" fmla="*/ 119 w 131"/>
                <a:gd name="T33" fmla="*/ 84 h 102"/>
                <a:gd name="T34" fmla="*/ 131 w 131"/>
                <a:gd name="T35" fmla="*/ 90 h 102"/>
                <a:gd name="T36" fmla="*/ 125 w 131"/>
                <a:gd name="T37" fmla="*/ 84 h 102"/>
                <a:gd name="T38" fmla="*/ 107 w 131"/>
                <a:gd name="T39" fmla="*/ 72 h 102"/>
                <a:gd name="T40" fmla="*/ 83 w 131"/>
                <a:gd name="T41" fmla="*/ 54 h 102"/>
                <a:gd name="T42" fmla="*/ 65 w 131"/>
                <a:gd name="T43" fmla="*/ 48 h 102"/>
                <a:gd name="T44" fmla="*/ 77 w 131"/>
                <a:gd name="T45" fmla="*/ 42 h 102"/>
                <a:gd name="T46" fmla="*/ 95 w 131"/>
                <a:gd name="T47" fmla="*/ 42 h 102"/>
                <a:gd name="T48" fmla="*/ 119 w 131"/>
                <a:gd name="T49" fmla="*/ 42 h 102"/>
                <a:gd name="T50" fmla="*/ 131 w 131"/>
                <a:gd name="T51" fmla="*/ 42 h 102"/>
                <a:gd name="T52" fmla="*/ 125 w 131"/>
                <a:gd name="T53" fmla="*/ 36 h 102"/>
                <a:gd name="T54" fmla="*/ 107 w 131"/>
                <a:gd name="T55" fmla="*/ 36 h 102"/>
                <a:gd name="T56" fmla="*/ 77 w 131"/>
                <a:gd name="T57" fmla="*/ 36 h 102"/>
                <a:gd name="T58" fmla="*/ 65 w 131"/>
                <a:gd name="T59" fmla="*/ 36 h 102"/>
                <a:gd name="T60" fmla="*/ 53 w 131"/>
                <a:gd name="T61" fmla="*/ 30 h 102"/>
                <a:gd name="T62" fmla="*/ 48 w 131"/>
                <a:gd name="T63" fmla="*/ 24 h 102"/>
                <a:gd name="T64" fmla="*/ 53 w 131"/>
                <a:gd name="T65" fmla="*/ 18 h 102"/>
                <a:gd name="T66" fmla="*/ 71 w 131"/>
                <a:gd name="T67" fmla="*/ 6 h 102"/>
                <a:gd name="T68" fmla="*/ 83 w 131"/>
                <a:gd name="T69" fmla="*/ 0 h 102"/>
                <a:gd name="T70" fmla="*/ 83 w 131"/>
                <a:gd name="T71" fmla="*/ 0 h 102"/>
                <a:gd name="T72" fmla="*/ 65 w 131"/>
                <a:gd name="T73" fmla="*/ 6 h 102"/>
                <a:gd name="T74" fmla="*/ 48 w 131"/>
                <a:gd name="T75" fmla="*/ 12 h 102"/>
                <a:gd name="T76" fmla="*/ 42 w 131"/>
                <a:gd name="T77" fmla="*/ 18 h 102"/>
                <a:gd name="T78" fmla="*/ 30 w 131"/>
                <a:gd name="T79" fmla="*/ 18 h 102"/>
                <a:gd name="T80" fmla="*/ 18 w 131"/>
                <a:gd name="T81" fmla="*/ 12 h 102"/>
                <a:gd name="T82" fmla="*/ 6 w 131"/>
                <a:gd name="T83" fmla="*/ 6 h 102"/>
                <a:gd name="T84" fmla="*/ 0 w 131"/>
                <a:gd name="T85" fmla="*/ 6 h 10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02"/>
                <a:gd name="T131" fmla="*/ 131 w 131"/>
                <a:gd name="T132" fmla="*/ 102 h 10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02">
                  <a:moveTo>
                    <a:pt x="0" y="6"/>
                  </a:moveTo>
                  <a:lnTo>
                    <a:pt x="6" y="12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0" y="36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30" y="66"/>
                  </a:lnTo>
                  <a:lnTo>
                    <a:pt x="36" y="66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6" y="42"/>
                  </a:lnTo>
                  <a:lnTo>
                    <a:pt x="36" y="36"/>
                  </a:lnTo>
                  <a:lnTo>
                    <a:pt x="36" y="30"/>
                  </a:lnTo>
                  <a:lnTo>
                    <a:pt x="42" y="30"/>
                  </a:lnTo>
                  <a:lnTo>
                    <a:pt x="48" y="36"/>
                  </a:lnTo>
                  <a:lnTo>
                    <a:pt x="53" y="42"/>
                  </a:lnTo>
                  <a:lnTo>
                    <a:pt x="59" y="48"/>
                  </a:lnTo>
                  <a:lnTo>
                    <a:pt x="59" y="60"/>
                  </a:lnTo>
                  <a:lnTo>
                    <a:pt x="65" y="78"/>
                  </a:lnTo>
                  <a:lnTo>
                    <a:pt x="71" y="90"/>
                  </a:lnTo>
                  <a:lnTo>
                    <a:pt x="71" y="102"/>
                  </a:lnTo>
                  <a:lnTo>
                    <a:pt x="77" y="102"/>
                  </a:lnTo>
                  <a:lnTo>
                    <a:pt x="71" y="96"/>
                  </a:lnTo>
                  <a:lnTo>
                    <a:pt x="71" y="90"/>
                  </a:lnTo>
                  <a:lnTo>
                    <a:pt x="71" y="84"/>
                  </a:lnTo>
                  <a:lnTo>
                    <a:pt x="71" y="72"/>
                  </a:lnTo>
                  <a:lnTo>
                    <a:pt x="65" y="60"/>
                  </a:lnTo>
                  <a:lnTo>
                    <a:pt x="65" y="54"/>
                  </a:lnTo>
                  <a:lnTo>
                    <a:pt x="71" y="54"/>
                  </a:lnTo>
                  <a:lnTo>
                    <a:pt x="83" y="60"/>
                  </a:lnTo>
                  <a:lnTo>
                    <a:pt x="89" y="66"/>
                  </a:lnTo>
                  <a:lnTo>
                    <a:pt x="101" y="72"/>
                  </a:lnTo>
                  <a:lnTo>
                    <a:pt x="113" y="78"/>
                  </a:lnTo>
                  <a:lnTo>
                    <a:pt x="119" y="84"/>
                  </a:lnTo>
                  <a:lnTo>
                    <a:pt x="125" y="84"/>
                  </a:lnTo>
                  <a:lnTo>
                    <a:pt x="131" y="90"/>
                  </a:lnTo>
                  <a:lnTo>
                    <a:pt x="131" y="84"/>
                  </a:lnTo>
                  <a:lnTo>
                    <a:pt x="125" y="84"/>
                  </a:lnTo>
                  <a:lnTo>
                    <a:pt x="125" y="78"/>
                  </a:lnTo>
                  <a:lnTo>
                    <a:pt x="113" y="72"/>
                  </a:lnTo>
                  <a:lnTo>
                    <a:pt x="107" y="72"/>
                  </a:lnTo>
                  <a:lnTo>
                    <a:pt x="101" y="66"/>
                  </a:lnTo>
                  <a:lnTo>
                    <a:pt x="89" y="60"/>
                  </a:lnTo>
                  <a:lnTo>
                    <a:pt x="83" y="54"/>
                  </a:lnTo>
                  <a:lnTo>
                    <a:pt x="77" y="48"/>
                  </a:lnTo>
                  <a:lnTo>
                    <a:pt x="71" y="48"/>
                  </a:lnTo>
                  <a:lnTo>
                    <a:pt x="65" y="48"/>
                  </a:lnTo>
                  <a:lnTo>
                    <a:pt x="71" y="42"/>
                  </a:lnTo>
                  <a:lnTo>
                    <a:pt x="77" y="42"/>
                  </a:lnTo>
                  <a:lnTo>
                    <a:pt x="83" y="42"/>
                  </a:lnTo>
                  <a:lnTo>
                    <a:pt x="89" y="42"/>
                  </a:lnTo>
                  <a:lnTo>
                    <a:pt x="95" y="42"/>
                  </a:lnTo>
                  <a:lnTo>
                    <a:pt x="101" y="42"/>
                  </a:lnTo>
                  <a:lnTo>
                    <a:pt x="107" y="42"/>
                  </a:lnTo>
                  <a:lnTo>
                    <a:pt x="119" y="42"/>
                  </a:lnTo>
                  <a:lnTo>
                    <a:pt x="125" y="42"/>
                  </a:lnTo>
                  <a:lnTo>
                    <a:pt x="131" y="42"/>
                  </a:lnTo>
                  <a:lnTo>
                    <a:pt x="125" y="36"/>
                  </a:lnTo>
                  <a:lnTo>
                    <a:pt x="119" y="36"/>
                  </a:lnTo>
                  <a:lnTo>
                    <a:pt x="113" y="36"/>
                  </a:lnTo>
                  <a:lnTo>
                    <a:pt x="107" y="36"/>
                  </a:lnTo>
                  <a:lnTo>
                    <a:pt x="95" y="36"/>
                  </a:lnTo>
                  <a:lnTo>
                    <a:pt x="89" y="36"/>
                  </a:lnTo>
                  <a:lnTo>
                    <a:pt x="77" y="36"/>
                  </a:lnTo>
                  <a:lnTo>
                    <a:pt x="71" y="36"/>
                  </a:lnTo>
                  <a:lnTo>
                    <a:pt x="65" y="36"/>
                  </a:lnTo>
                  <a:lnTo>
                    <a:pt x="59" y="36"/>
                  </a:lnTo>
                  <a:lnTo>
                    <a:pt x="53" y="30"/>
                  </a:lnTo>
                  <a:lnTo>
                    <a:pt x="48" y="24"/>
                  </a:lnTo>
                  <a:lnTo>
                    <a:pt x="48" y="18"/>
                  </a:lnTo>
                  <a:lnTo>
                    <a:pt x="53" y="18"/>
                  </a:lnTo>
                  <a:lnTo>
                    <a:pt x="59" y="12"/>
                  </a:lnTo>
                  <a:lnTo>
                    <a:pt x="65" y="12"/>
                  </a:lnTo>
                  <a:lnTo>
                    <a:pt x="71" y="6"/>
                  </a:lnTo>
                  <a:lnTo>
                    <a:pt x="77" y="6"/>
                  </a:lnTo>
                  <a:lnTo>
                    <a:pt x="77" y="0"/>
                  </a:lnTo>
                  <a:lnTo>
                    <a:pt x="83" y="0"/>
                  </a:lnTo>
                  <a:lnTo>
                    <a:pt x="77" y="0"/>
                  </a:lnTo>
                  <a:lnTo>
                    <a:pt x="71" y="0"/>
                  </a:lnTo>
                  <a:lnTo>
                    <a:pt x="65" y="6"/>
                  </a:lnTo>
                  <a:lnTo>
                    <a:pt x="59" y="6"/>
                  </a:lnTo>
                  <a:lnTo>
                    <a:pt x="53" y="12"/>
                  </a:lnTo>
                  <a:lnTo>
                    <a:pt x="48" y="12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39" name="Freeform 214"/>
            <p:cNvSpPr>
              <a:spLocks/>
            </p:cNvSpPr>
            <p:nvPr/>
          </p:nvSpPr>
          <p:spPr bwMode="auto">
            <a:xfrm>
              <a:off x="4564" y="1953"/>
              <a:ext cx="329" cy="329"/>
            </a:xfrm>
            <a:custGeom>
              <a:avLst/>
              <a:gdLst>
                <a:gd name="T0" fmla="*/ 132 w 329"/>
                <a:gd name="T1" fmla="*/ 72 h 329"/>
                <a:gd name="T2" fmla="*/ 90 w 329"/>
                <a:gd name="T3" fmla="*/ 48 h 329"/>
                <a:gd name="T4" fmla="*/ 36 w 329"/>
                <a:gd name="T5" fmla="*/ 36 h 329"/>
                <a:gd name="T6" fmla="*/ 18 w 329"/>
                <a:gd name="T7" fmla="*/ 30 h 329"/>
                <a:gd name="T8" fmla="*/ 30 w 329"/>
                <a:gd name="T9" fmla="*/ 72 h 329"/>
                <a:gd name="T10" fmla="*/ 48 w 329"/>
                <a:gd name="T11" fmla="*/ 114 h 329"/>
                <a:gd name="T12" fmla="*/ 90 w 329"/>
                <a:gd name="T13" fmla="*/ 138 h 329"/>
                <a:gd name="T14" fmla="*/ 120 w 329"/>
                <a:gd name="T15" fmla="*/ 156 h 329"/>
                <a:gd name="T16" fmla="*/ 108 w 329"/>
                <a:gd name="T17" fmla="*/ 162 h 329"/>
                <a:gd name="T18" fmla="*/ 84 w 329"/>
                <a:gd name="T19" fmla="*/ 156 h 329"/>
                <a:gd name="T20" fmla="*/ 48 w 329"/>
                <a:gd name="T21" fmla="*/ 174 h 329"/>
                <a:gd name="T22" fmla="*/ 24 w 329"/>
                <a:gd name="T23" fmla="*/ 204 h 329"/>
                <a:gd name="T24" fmla="*/ 0 w 329"/>
                <a:gd name="T25" fmla="*/ 215 h 329"/>
                <a:gd name="T26" fmla="*/ 6 w 329"/>
                <a:gd name="T27" fmla="*/ 227 h 329"/>
                <a:gd name="T28" fmla="*/ 24 w 329"/>
                <a:gd name="T29" fmla="*/ 233 h 329"/>
                <a:gd name="T30" fmla="*/ 66 w 329"/>
                <a:gd name="T31" fmla="*/ 239 h 329"/>
                <a:gd name="T32" fmla="*/ 114 w 329"/>
                <a:gd name="T33" fmla="*/ 215 h 329"/>
                <a:gd name="T34" fmla="*/ 120 w 329"/>
                <a:gd name="T35" fmla="*/ 192 h 329"/>
                <a:gd name="T36" fmla="*/ 137 w 329"/>
                <a:gd name="T37" fmla="*/ 174 h 329"/>
                <a:gd name="T38" fmla="*/ 143 w 329"/>
                <a:gd name="T39" fmla="*/ 180 h 329"/>
                <a:gd name="T40" fmla="*/ 132 w 329"/>
                <a:gd name="T41" fmla="*/ 209 h 329"/>
                <a:gd name="T42" fmla="*/ 120 w 329"/>
                <a:gd name="T43" fmla="*/ 215 h 329"/>
                <a:gd name="T44" fmla="*/ 102 w 329"/>
                <a:gd name="T45" fmla="*/ 233 h 329"/>
                <a:gd name="T46" fmla="*/ 90 w 329"/>
                <a:gd name="T47" fmla="*/ 269 h 329"/>
                <a:gd name="T48" fmla="*/ 96 w 329"/>
                <a:gd name="T49" fmla="*/ 293 h 329"/>
                <a:gd name="T50" fmla="*/ 90 w 329"/>
                <a:gd name="T51" fmla="*/ 329 h 329"/>
                <a:gd name="T52" fmla="*/ 120 w 329"/>
                <a:gd name="T53" fmla="*/ 323 h 329"/>
                <a:gd name="T54" fmla="*/ 161 w 329"/>
                <a:gd name="T55" fmla="*/ 293 h 329"/>
                <a:gd name="T56" fmla="*/ 179 w 329"/>
                <a:gd name="T57" fmla="*/ 251 h 329"/>
                <a:gd name="T58" fmla="*/ 167 w 329"/>
                <a:gd name="T59" fmla="*/ 209 h 329"/>
                <a:gd name="T60" fmla="*/ 167 w 329"/>
                <a:gd name="T61" fmla="*/ 186 h 329"/>
                <a:gd name="T62" fmla="*/ 179 w 329"/>
                <a:gd name="T63" fmla="*/ 209 h 329"/>
                <a:gd name="T64" fmla="*/ 191 w 329"/>
                <a:gd name="T65" fmla="*/ 251 h 329"/>
                <a:gd name="T66" fmla="*/ 227 w 329"/>
                <a:gd name="T67" fmla="*/ 275 h 329"/>
                <a:gd name="T68" fmla="*/ 269 w 329"/>
                <a:gd name="T69" fmla="*/ 293 h 329"/>
                <a:gd name="T70" fmla="*/ 287 w 329"/>
                <a:gd name="T71" fmla="*/ 269 h 329"/>
                <a:gd name="T72" fmla="*/ 245 w 329"/>
                <a:gd name="T73" fmla="*/ 204 h 329"/>
                <a:gd name="T74" fmla="*/ 221 w 329"/>
                <a:gd name="T75" fmla="*/ 198 h 329"/>
                <a:gd name="T76" fmla="*/ 215 w 329"/>
                <a:gd name="T77" fmla="*/ 186 h 329"/>
                <a:gd name="T78" fmla="*/ 251 w 329"/>
                <a:gd name="T79" fmla="*/ 198 h 329"/>
                <a:gd name="T80" fmla="*/ 293 w 329"/>
                <a:gd name="T81" fmla="*/ 192 h 329"/>
                <a:gd name="T82" fmla="*/ 323 w 329"/>
                <a:gd name="T83" fmla="*/ 186 h 329"/>
                <a:gd name="T84" fmla="*/ 317 w 329"/>
                <a:gd name="T85" fmla="*/ 174 h 329"/>
                <a:gd name="T86" fmla="*/ 293 w 329"/>
                <a:gd name="T87" fmla="*/ 150 h 329"/>
                <a:gd name="T88" fmla="*/ 257 w 329"/>
                <a:gd name="T89" fmla="*/ 126 h 329"/>
                <a:gd name="T90" fmla="*/ 215 w 329"/>
                <a:gd name="T91" fmla="*/ 126 h 329"/>
                <a:gd name="T92" fmla="*/ 203 w 329"/>
                <a:gd name="T93" fmla="*/ 138 h 329"/>
                <a:gd name="T94" fmla="*/ 197 w 329"/>
                <a:gd name="T95" fmla="*/ 126 h 329"/>
                <a:gd name="T96" fmla="*/ 209 w 329"/>
                <a:gd name="T97" fmla="*/ 120 h 329"/>
                <a:gd name="T98" fmla="*/ 227 w 329"/>
                <a:gd name="T99" fmla="*/ 114 h 329"/>
                <a:gd name="T100" fmla="*/ 245 w 329"/>
                <a:gd name="T101" fmla="*/ 60 h 329"/>
                <a:gd name="T102" fmla="*/ 233 w 329"/>
                <a:gd name="T103" fmla="*/ 6 h 329"/>
                <a:gd name="T104" fmla="*/ 215 w 329"/>
                <a:gd name="T105" fmla="*/ 24 h 329"/>
                <a:gd name="T106" fmla="*/ 179 w 329"/>
                <a:gd name="T107" fmla="*/ 36 h 329"/>
                <a:gd name="T108" fmla="*/ 149 w 329"/>
                <a:gd name="T109" fmla="*/ 90 h 329"/>
                <a:gd name="T110" fmla="*/ 143 w 329"/>
                <a:gd name="T111" fmla="*/ 120 h 32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29"/>
                <a:gd name="T169" fmla="*/ 0 h 329"/>
                <a:gd name="T170" fmla="*/ 329 w 329"/>
                <a:gd name="T171" fmla="*/ 329 h 32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29" h="329">
                  <a:moveTo>
                    <a:pt x="143" y="120"/>
                  </a:moveTo>
                  <a:lnTo>
                    <a:pt x="143" y="108"/>
                  </a:lnTo>
                  <a:lnTo>
                    <a:pt x="137" y="96"/>
                  </a:lnTo>
                  <a:lnTo>
                    <a:pt x="132" y="84"/>
                  </a:lnTo>
                  <a:lnTo>
                    <a:pt x="132" y="72"/>
                  </a:lnTo>
                  <a:lnTo>
                    <a:pt x="120" y="66"/>
                  </a:lnTo>
                  <a:lnTo>
                    <a:pt x="114" y="60"/>
                  </a:lnTo>
                  <a:lnTo>
                    <a:pt x="108" y="54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78" y="48"/>
                  </a:lnTo>
                  <a:lnTo>
                    <a:pt x="66" y="42"/>
                  </a:lnTo>
                  <a:lnTo>
                    <a:pt x="54" y="42"/>
                  </a:lnTo>
                  <a:lnTo>
                    <a:pt x="42" y="36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24" y="30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30" y="60"/>
                  </a:lnTo>
                  <a:lnTo>
                    <a:pt x="30" y="72"/>
                  </a:lnTo>
                  <a:lnTo>
                    <a:pt x="30" y="84"/>
                  </a:lnTo>
                  <a:lnTo>
                    <a:pt x="36" y="90"/>
                  </a:lnTo>
                  <a:lnTo>
                    <a:pt x="42" y="96"/>
                  </a:lnTo>
                  <a:lnTo>
                    <a:pt x="42" y="108"/>
                  </a:lnTo>
                  <a:lnTo>
                    <a:pt x="48" y="114"/>
                  </a:lnTo>
                  <a:lnTo>
                    <a:pt x="60" y="120"/>
                  </a:lnTo>
                  <a:lnTo>
                    <a:pt x="66" y="126"/>
                  </a:lnTo>
                  <a:lnTo>
                    <a:pt x="72" y="132"/>
                  </a:lnTo>
                  <a:lnTo>
                    <a:pt x="84" y="138"/>
                  </a:lnTo>
                  <a:lnTo>
                    <a:pt x="90" y="138"/>
                  </a:lnTo>
                  <a:lnTo>
                    <a:pt x="96" y="138"/>
                  </a:lnTo>
                  <a:lnTo>
                    <a:pt x="102" y="144"/>
                  </a:lnTo>
                  <a:lnTo>
                    <a:pt x="114" y="144"/>
                  </a:lnTo>
                  <a:lnTo>
                    <a:pt x="114" y="150"/>
                  </a:lnTo>
                  <a:lnTo>
                    <a:pt x="120" y="156"/>
                  </a:lnTo>
                  <a:lnTo>
                    <a:pt x="126" y="162"/>
                  </a:lnTo>
                  <a:lnTo>
                    <a:pt x="120" y="162"/>
                  </a:lnTo>
                  <a:lnTo>
                    <a:pt x="114" y="162"/>
                  </a:lnTo>
                  <a:lnTo>
                    <a:pt x="108" y="162"/>
                  </a:lnTo>
                  <a:lnTo>
                    <a:pt x="102" y="162"/>
                  </a:lnTo>
                  <a:lnTo>
                    <a:pt x="102" y="156"/>
                  </a:lnTo>
                  <a:lnTo>
                    <a:pt x="96" y="156"/>
                  </a:lnTo>
                  <a:lnTo>
                    <a:pt x="90" y="156"/>
                  </a:lnTo>
                  <a:lnTo>
                    <a:pt x="84" y="156"/>
                  </a:lnTo>
                  <a:lnTo>
                    <a:pt x="72" y="156"/>
                  </a:lnTo>
                  <a:lnTo>
                    <a:pt x="66" y="162"/>
                  </a:lnTo>
                  <a:lnTo>
                    <a:pt x="60" y="162"/>
                  </a:lnTo>
                  <a:lnTo>
                    <a:pt x="54" y="168"/>
                  </a:lnTo>
                  <a:lnTo>
                    <a:pt x="48" y="174"/>
                  </a:lnTo>
                  <a:lnTo>
                    <a:pt x="42" y="180"/>
                  </a:lnTo>
                  <a:lnTo>
                    <a:pt x="42" y="186"/>
                  </a:lnTo>
                  <a:lnTo>
                    <a:pt x="36" y="192"/>
                  </a:lnTo>
                  <a:lnTo>
                    <a:pt x="30" y="198"/>
                  </a:lnTo>
                  <a:lnTo>
                    <a:pt x="24" y="204"/>
                  </a:lnTo>
                  <a:lnTo>
                    <a:pt x="18" y="204"/>
                  </a:lnTo>
                  <a:lnTo>
                    <a:pt x="18" y="209"/>
                  </a:lnTo>
                  <a:lnTo>
                    <a:pt x="12" y="215"/>
                  </a:lnTo>
                  <a:lnTo>
                    <a:pt x="6" y="215"/>
                  </a:lnTo>
                  <a:lnTo>
                    <a:pt x="0" y="215"/>
                  </a:lnTo>
                  <a:lnTo>
                    <a:pt x="0" y="221"/>
                  </a:lnTo>
                  <a:lnTo>
                    <a:pt x="6" y="227"/>
                  </a:lnTo>
                  <a:lnTo>
                    <a:pt x="12" y="233"/>
                  </a:lnTo>
                  <a:lnTo>
                    <a:pt x="18" y="233"/>
                  </a:lnTo>
                  <a:lnTo>
                    <a:pt x="24" y="233"/>
                  </a:lnTo>
                  <a:lnTo>
                    <a:pt x="30" y="239"/>
                  </a:lnTo>
                  <a:lnTo>
                    <a:pt x="36" y="239"/>
                  </a:lnTo>
                  <a:lnTo>
                    <a:pt x="48" y="239"/>
                  </a:lnTo>
                  <a:lnTo>
                    <a:pt x="54" y="245"/>
                  </a:lnTo>
                  <a:lnTo>
                    <a:pt x="66" y="239"/>
                  </a:lnTo>
                  <a:lnTo>
                    <a:pt x="78" y="239"/>
                  </a:lnTo>
                  <a:lnTo>
                    <a:pt x="84" y="239"/>
                  </a:lnTo>
                  <a:lnTo>
                    <a:pt x="96" y="233"/>
                  </a:lnTo>
                  <a:lnTo>
                    <a:pt x="102" y="221"/>
                  </a:lnTo>
                  <a:lnTo>
                    <a:pt x="114" y="215"/>
                  </a:lnTo>
                  <a:lnTo>
                    <a:pt x="114" y="209"/>
                  </a:lnTo>
                  <a:lnTo>
                    <a:pt x="114" y="204"/>
                  </a:lnTo>
                  <a:lnTo>
                    <a:pt x="120" y="204"/>
                  </a:lnTo>
                  <a:lnTo>
                    <a:pt x="120" y="198"/>
                  </a:lnTo>
                  <a:lnTo>
                    <a:pt x="120" y="192"/>
                  </a:lnTo>
                  <a:lnTo>
                    <a:pt x="126" y="186"/>
                  </a:lnTo>
                  <a:lnTo>
                    <a:pt x="126" y="180"/>
                  </a:lnTo>
                  <a:lnTo>
                    <a:pt x="132" y="180"/>
                  </a:lnTo>
                  <a:lnTo>
                    <a:pt x="132" y="174"/>
                  </a:lnTo>
                  <a:lnTo>
                    <a:pt x="137" y="174"/>
                  </a:lnTo>
                  <a:lnTo>
                    <a:pt x="137" y="168"/>
                  </a:lnTo>
                  <a:lnTo>
                    <a:pt x="143" y="168"/>
                  </a:lnTo>
                  <a:lnTo>
                    <a:pt x="143" y="174"/>
                  </a:lnTo>
                  <a:lnTo>
                    <a:pt x="143" y="180"/>
                  </a:lnTo>
                  <a:lnTo>
                    <a:pt x="149" y="186"/>
                  </a:lnTo>
                  <a:lnTo>
                    <a:pt x="143" y="192"/>
                  </a:lnTo>
                  <a:lnTo>
                    <a:pt x="143" y="198"/>
                  </a:lnTo>
                  <a:lnTo>
                    <a:pt x="137" y="204"/>
                  </a:lnTo>
                  <a:lnTo>
                    <a:pt x="132" y="209"/>
                  </a:lnTo>
                  <a:lnTo>
                    <a:pt x="126" y="209"/>
                  </a:lnTo>
                  <a:lnTo>
                    <a:pt x="120" y="215"/>
                  </a:lnTo>
                  <a:lnTo>
                    <a:pt x="114" y="215"/>
                  </a:lnTo>
                  <a:lnTo>
                    <a:pt x="114" y="221"/>
                  </a:lnTo>
                  <a:lnTo>
                    <a:pt x="108" y="227"/>
                  </a:lnTo>
                  <a:lnTo>
                    <a:pt x="102" y="233"/>
                  </a:lnTo>
                  <a:lnTo>
                    <a:pt x="102" y="239"/>
                  </a:lnTo>
                  <a:lnTo>
                    <a:pt x="96" y="245"/>
                  </a:lnTo>
                  <a:lnTo>
                    <a:pt x="96" y="251"/>
                  </a:lnTo>
                  <a:lnTo>
                    <a:pt x="90" y="263"/>
                  </a:lnTo>
                  <a:lnTo>
                    <a:pt x="90" y="269"/>
                  </a:lnTo>
                  <a:lnTo>
                    <a:pt x="90" y="275"/>
                  </a:lnTo>
                  <a:lnTo>
                    <a:pt x="90" y="281"/>
                  </a:lnTo>
                  <a:lnTo>
                    <a:pt x="96" y="287"/>
                  </a:lnTo>
                  <a:lnTo>
                    <a:pt x="96" y="293"/>
                  </a:lnTo>
                  <a:lnTo>
                    <a:pt x="96" y="305"/>
                  </a:lnTo>
                  <a:lnTo>
                    <a:pt x="96" y="311"/>
                  </a:lnTo>
                  <a:lnTo>
                    <a:pt x="90" y="317"/>
                  </a:lnTo>
                  <a:lnTo>
                    <a:pt x="90" y="323"/>
                  </a:lnTo>
                  <a:lnTo>
                    <a:pt x="90" y="329"/>
                  </a:lnTo>
                  <a:lnTo>
                    <a:pt x="96" y="329"/>
                  </a:lnTo>
                  <a:lnTo>
                    <a:pt x="108" y="323"/>
                  </a:lnTo>
                  <a:lnTo>
                    <a:pt x="120" y="323"/>
                  </a:lnTo>
                  <a:lnTo>
                    <a:pt x="132" y="317"/>
                  </a:lnTo>
                  <a:lnTo>
                    <a:pt x="137" y="317"/>
                  </a:lnTo>
                  <a:lnTo>
                    <a:pt x="149" y="311"/>
                  </a:lnTo>
                  <a:lnTo>
                    <a:pt x="155" y="305"/>
                  </a:lnTo>
                  <a:lnTo>
                    <a:pt x="161" y="293"/>
                  </a:lnTo>
                  <a:lnTo>
                    <a:pt x="167" y="287"/>
                  </a:lnTo>
                  <a:lnTo>
                    <a:pt x="173" y="281"/>
                  </a:lnTo>
                  <a:lnTo>
                    <a:pt x="173" y="269"/>
                  </a:lnTo>
                  <a:lnTo>
                    <a:pt x="179" y="263"/>
                  </a:lnTo>
                  <a:lnTo>
                    <a:pt x="179" y="251"/>
                  </a:lnTo>
                  <a:lnTo>
                    <a:pt x="179" y="245"/>
                  </a:lnTo>
                  <a:lnTo>
                    <a:pt x="179" y="233"/>
                  </a:lnTo>
                  <a:lnTo>
                    <a:pt x="173" y="221"/>
                  </a:lnTo>
                  <a:lnTo>
                    <a:pt x="173" y="215"/>
                  </a:lnTo>
                  <a:lnTo>
                    <a:pt x="167" y="209"/>
                  </a:lnTo>
                  <a:lnTo>
                    <a:pt x="161" y="204"/>
                  </a:lnTo>
                  <a:lnTo>
                    <a:pt x="161" y="198"/>
                  </a:lnTo>
                  <a:lnTo>
                    <a:pt x="161" y="192"/>
                  </a:lnTo>
                  <a:lnTo>
                    <a:pt x="167" y="186"/>
                  </a:lnTo>
                  <a:lnTo>
                    <a:pt x="173" y="186"/>
                  </a:lnTo>
                  <a:lnTo>
                    <a:pt x="179" y="192"/>
                  </a:lnTo>
                  <a:lnTo>
                    <a:pt x="179" y="198"/>
                  </a:lnTo>
                  <a:lnTo>
                    <a:pt x="179" y="209"/>
                  </a:lnTo>
                  <a:lnTo>
                    <a:pt x="185" y="221"/>
                  </a:lnTo>
                  <a:lnTo>
                    <a:pt x="185" y="227"/>
                  </a:lnTo>
                  <a:lnTo>
                    <a:pt x="185" y="233"/>
                  </a:lnTo>
                  <a:lnTo>
                    <a:pt x="191" y="239"/>
                  </a:lnTo>
                  <a:lnTo>
                    <a:pt x="191" y="251"/>
                  </a:lnTo>
                  <a:lnTo>
                    <a:pt x="197" y="257"/>
                  </a:lnTo>
                  <a:lnTo>
                    <a:pt x="203" y="263"/>
                  </a:lnTo>
                  <a:lnTo>
                    <a:pt x="209" y="269"/>
                  </a:lnTo>
                  <a:lnTo>
                    <a:pt x="221" y="269"/>
                  </a:lnTo>
                  <a:lnTo>
                    <a:pt x="227" y="275"/>
                  </a:lnTo>
                  <a:lnTo>
                    <a:pt x="239" y="281"/>
                  </a:lnTo>
                  <a:lnTo>
                    <a:pt x="245" y="281"/>
                  </a:lnTo>
                  <a:lnTo>
                    <a:pt x="257" y="287"/>
                  </a:lnTo>
                  <a:lnTo>
                    <a:pt x="263" y="293"/>
                  </a:lnTo>
                  <a:lnTo>
                    <a:pt x="269" y="293"/>
                  </a:lnTo>
                  <a:lnTo>
                    <a:pt x="275" y="299"/>
                  </a:lnTo>
                  <a:lnTo>
                    <a:pt x="281" y="311"/>
                  </a:lnTo>
                  <a:lnTo>
                    <a:pt x="281" y="299"/>
                  </a:lnTo>
                  <a:lnTo>
                    <a:pt x="287" y="281"/>
                  </a:lnTo>
                  <a:lnTo>
                    <a:pt x="287" y="269"/>
                  </a:lnTo>
                  <a:lnTo>
                    <a:pt x="287" y="251"/>
                  </a:lnTo>
                  <a:lnTo>
                    <a:pt x="281" y="233"/>
                  </a:lnTo>
                  <a:lnTo>
                    <a:pt x="275" y="221"/>
                  </a:lnTo>
                  <a:lnTo>
                    <a:pt x="263" y="209"/>
                  </a:lnTo>
                  <a:lnTo>
                    <a:pt x="245" y="204"/>
                  </a:lnTo>
                  <a:lnTo>
                    <a:pt x="239" y="198"/>
                  </a:lnTo>
                  <a:lnTo>
                    <a:pt x="233" y="198"/>
                  </a:lnTo>
                  <a:lnTo>
                    <a:pt x="227" y="198"/>
                  </a:lnTo>
                  <a:lnTo>
                    <a:pt x="221" y="198"/>
                  </a:lnTo>
                  <a:lnTo>
                    <a:pt x="215" y="198"/>
                  </a:lnTo>
                  <a:lnTo>
                    <a:pt x="215" y="192"/>
                  </a:lnTo>
                  <a:lnTo>
                    <a:pt x="209" y="192"/>
                  </a:lnTo>
                  <a:lnTo>
                    <a:pt x="215" y="192"/>
                  </a:lnTo>
                  <a:lnTo>
                    <a:pt x="215" y="186"/>
                  </a:lnTo>
                  <a:lnTo>
                    <a:pt x="215" y="180"/>
                  </a:lnTo>
                  <a:lnTo>
                    <a:pt x="227" y="186"/>
                  </a:lnTo>
                  <a:lnTo>
                    <a:pt x="239" y="192"/>
                  </a:lnTo>
                  <a:lnTo>
                    <a:pt x="251" y="198"/>
                  </a:lnTo>
                  <a:lnTo>
                    <a:pt x="263" y="198"/>
                  </a:lnTo>
                  <a:lnTo>
                    <a:pt x="269" y="198"/>
                  </a:lnTo>
                  <a:lnTo>
                    <a:pt x="281" y="198"/>
                  </a:lnTo>
                  <a:lnTo>
                    <a:pt x="287" y="198"/>
                  </a:lnTo>
                  <a:lnTo>
                    <a:pt x="293" y="192"/>
                  </a:lnTo>
                  <a:lnTo>
                    <a:pt x="305" y="192"/>
                  </a:lnTo>
                  <a:lnTo>
                    <a:pt x="311" y="186"/>
                  </a:lnTo>
                  <a:lnTo>
                    <a:pt x="317" y="186"/>
                  </a:lnTo>
                  <a:lnTo>
                    <a:pt x="323" y="186"/>
                  </a:lnTo>
                  <a:lnTo>
                    <a:pt x="323" y="180"/>
                  </a:lnTo>
                  <a:lnTo>
                    <a:pt x="329" y="180"/>
                  </a:lnTo>
                  <a:lnTo>
                    <a:pt x="323" y="180"/>
                  </a:lnTo>
                  <a:lnTo>
                    <a:pt x="317" y="174"/>
                  </a:lnTo>
                  <a:lnTo>
                    <a:pt x="311" y="174"/>
                  </a:lnTo>
                  <a:lnTo>
                    <a:pt x="305" y="168"/>
                  </a:lnTo>
                  <a:lnTo>
                    <a:pt x="299" y="162"/>
                  </a:lnTo>
                  <a:lnTo>
                    <a:pt x="299" y="156"/>
                  </a:lnTo>
                  <a:lnTo>
                    <a:pt x="293" y="150"/>
                  </a:lnTo>
                  <a:lnTo>
                    <a:pt x="287" y="144"/>
                  </a:lnTo>
                  <a:lnTo>
                    <a:pt x="281" y="138"/>
                  </a:lnTo>
                  <a:lnTo>
                    <a:pt x="275" y="132"/>
                  </a:lnTo>
                  <a:lnTo>
                    <a:pt x="269" y="126"/>
                  </a:lnTo>
                  <a:lnTo>
                    <a:pt x="257" y="126"/>
                  </a:lnTo>
                  <a:lnTo>
                    <a:pt x="251" y="120"/>
                  </a:lnTo>
                  <a:lnTo>
                    <a:pt x="239" y="120"/>
                  </a:lnTo>
                  <a:lnTo>
                    <a:pt x="227" y="120"/>
                  </a:lnTo>
                  <a:lnTo>
                    <a:pt x="221" y="126"/>
                  </a:lnTo>
                  <a:lnTo>
                    <a:pt x="215" y="126"/>
                  </a:lnTo>
                  <a:lnTo>
                    <a:pt x="215" y="132"/>
                  </a:lnTo>
                  <a:lnTo>
                    <a:pt x="209" y="132"/>
                  </a:lnTo>
                  <a:lnTo>
                    <a:pt x="203" y="138"/>
                  </a:lnTo>
                  <a:lnTo>
                    <a:pt x="197" y="138"/>
                  </a:lnTo>
                  <a:lnTo>
                    <a:pt x="197" y="132"/>
                  </a:lnTo>
                  <a:lnTo>
                    <a:pt x="197" y="126"/>
                  </a:lnTo>
                  <a:lnTo>
                    <a:pt x="203" y="126"/>
                  </a:lnTo>
                  <a:lnTo>
                    <a:pt x="203" y="120"/>
                  </a:lnTo>
                  <a:lnTo>
                    <a:pt x="209" y="120"/>
                  </a:lnTo>
                  <a:lnTo>
                    <a:pt x="215" y="120"/>
                  </a:lnTo>
                  <a:lnTo>
                    <a:pt x="221" y="120"/>
                  </a:lnTo>
                  <a:lnTo>
                    <a:pt x="227" y="114"/>
                  </a:lnTo>
                  <a:lnTo>
                    <a:pt x="233" y="102"/>
                  </a:lnTo>
                  <a:lnTo>
                    <a:pt x="239" y="96"/>
                  </a:lnTo>
                  <a:lnTo>
                    <a:pt x="239" y="84"/>
                  </a:lnTo>
                  <a:lnTo>
                    <a:pt x="245" y="72"/>
                  </a:lnTo>
                  <a:lnTo>
                    <a:pt x="245" y="60"/>
                  </a:lnTo>
                  <a:lnTo>
                    <a:pt x="245" y="54"/>
                  </a:lnTo>
                  <a:lnTo>
                    <a:pt x="239" y="42"/>
                  </a:lnTo>
                  <a:lnTo>
                    <a:pt x="239" y="30"/>
                  </a:lnTo>
                  <a:lnTo>
                    <a:pt x="233" y="18"/>
                  </a:lnTo>
                  <a:lnTo>
                    <a:pt x="233" y="6"/>
                  </a:lnTo>
                  <a:lnTo>
                    <a:pt x="233" y="0"/>
                  </a:lnTo>
                  <a:lnTo>
                    <a:pt x="227" y="6"/>
                  </a:lnTo>
                  <a:lnTo>
                    <a:pt x="221" y="12"/>
                  </a:lnTo>
                  <a:lnTo>
                    <a:pt x="221" y="18"/>
                  </a:lnTo>
                  <a:lnTo>
                    <a:pt x="215" y="24"/>
                  </a:lnTo>
                  <a:lnTo>
                    <a:pt x="209" y="30"/>
                  </a:lnTo>
                  <a:lnTo>
                    <a:pt x="203" y="30"/>
                  </a:lnTo>
                  <a:lnTo>
                    <a:pt x="197" y="30"/>
                  </a:lnTo>
                  <a:lnTo>
                    <a:pt x="191" y="36"/>
                  </a:lnTo>
                  <a:lnTo>
                    <a:pt x="179" y="36"/>
                  </a:lnTo>
                  <a:lnTo>
                    <a:pt x="173" y="48"/>
                  </a:lnTo>
                  <a:lnTo>
                    <a:pt x="167" y="54"/>
                  </a:lnTo>
                  <a:lnTo>
                    <a:pt x="161" y="66"/>
                  </a:lnTo>
                  <a:lnTo>
                    <a:pt x="155" y="78"/>
                  </a:lnTo>
                  <a:lnTo>
                    <a:pt x="149" y="90"/>
                  </a:lnTo>
                  <a:lnTo>
                    <a:pt x="149" y="102"/>
                  </a:lnTo>
                  <a:lnTo>
                    <a:pt x="155" y="120"/>
                  </a:lnTo>
                  <a:lnTo>
                    <a:pt x="149" y="120"/>
                  </a:lnTo>
                  <a:lnTo>
                    <a:pt x="143" y="120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40" name="Freeform 215"/>
            <p:cNvSpPr>
              <a:spLocks/>
            </p:cNvSpPr>
            <p:nvPr/>
          </p:nvSpPr>
          <p:spPr bwMode="auto">
            <a:xfrm>
              <a:off x="4654" y="1929"/>
              <a:ext cx="101" cy="144"/>
            </a:xfrm>
            <a:custGeom>
              <a:avLst/>
              <a:gdLst>
                <a:gd name="T0" fmla="*/ 101 w 101"/>
                <a:gd name="T1" fmla="*/ 60 h 144"/>
                <a:gd name="T2" fmla="*/ 95 w 101"/>
                <a:gd name="T3" fmla="*/ 60 h 144"/>
                <a:gd name="T4" fmla="*/ 89 w 101"/>
                <a:gd name="T5" fmla="*/ 66 h 144"/>
                <a:gd name="T6" fmla="*/ 83 w 101"/>
                <a:gd name="T7" fmla="*/ 72 h 144"/>
                <a:gd name="T8" fmla="*/ 77 w 101"/>
                <a:gd name="T9" fmla="*/ 72 h 144"/>
                <a:gd name="T10" fmla="*/ 71 w 101"/>
                <a:gd name="T11" fmla="*/ 78 h 144"/>
                <a:gd name="T12" fmla="*/ 71 w 101"/>
                <a:gd name="T13" fmla="*/ 90 h 144"/>
                <a:gd name="T14" fmla="*/ 65 w 101"/>
                <a:gd name="T15" fmla="*/ 96 h 144"/>
                <a:gd name="T16" fmla="*/ 65 w 101"/>
                <a:gd name="T17" fmla="*/ 102 h 144"/>
                <a:gd name="T18" fmla="*/ 59 w 101"/>
                <a:gd name="T19" fmla="*/ 108 h 144"/>
                <a:gd name="T20" fmla="*/ 59 w 101"/>
                <a:gd name="T21" fmla="*/ 108 h 144"/>
                <a:gd name="T22" fmla="*/ 59 w 101"/>
                <a:gd name="T23" fmla="*/ 114 h 144"/>
                <a:gd name="T24" fmla="*/ 59 w 101"/>
                <a:gd name="T25" fmla="*/ 114 h 144"/>
                <a:gd name="T26" fmla="*/ 59 w 101"/>
                <a:gd name="T27" fmla="*/ 120 h 144"/>
                <a:gd name="T28" fmla="*/ 59 w 101"/>
                <a:gd name="T29" fmla="*/ 126 h 144"/>
                <a:gd name="T30" fmla="*/ 65 w 101"/>
                <a:gd name="T31" fmla="*/ 138 h 144"/>
                <a:gd name="T32" fmla="*/ 65 w 101"/>
                <a:gd name="T33" fmla="*/ 144 h 144"/>
                <a:gd name="T34" fmla="*/ 59 w 101"/>
                <a:gd name="T35" fmla="*/ 144 h 144"/>
                <a:gd name="T36" fmla="*/ 59 w 101"/>
                <a:gd name="T37" fmla="*/ 144 h 144"/>
                <a:gd name="T38" fmla="*/ 53 w 101"/>
                <a:gd name="T39" fmla="*/ 144 h 144"/>
                <a:gd name="T40" fmla="*/ 53 w 101"/>
                <a:gd name="T41" fmla="*/ 144 h 144"/>
                <a:gd name="T42" fmla="*/ 53 w 101"/>
                <a:gd name="T43" fmla="*/ 132 h 144"/>
                <a:gd name="T44" fmla="*/ 47 w 101"/>
                <a:gd name="T45" fmla="*/ 120 h 144"/>
                <a:gd name="T46" fmla="*/ 42 w 101"/>
                <a:gd name="T47" fmla="*/ 108 h 144"/>
                <a:gd name="T48" fmla="*/ 42 w 101"/>
                <a:gd name="T49" fmla="*/ 96 h 144"/>
                <a:gd name="T50" fmla="*/ 30 w 101"/>
                <a:gd name="T51" fmla="*/ 90 h 144"/>
                <a:gd name="T52" fmla="*/ 24 w 101"/>
                <a:gd name="T53" fmla="*/ 84 h 144"/>
                <a:gd name="T54" fmla="*/ 18 w 101"/>
                <a:gd name="T55" fmla="*/ 78 h 144"/>
                <a:gd name="T56" fmla="*/ 6 w 101"/>
                <a:gd name="T57" fmla="*/ 72 h 144"/>
                <a:gd name="T58" fmla="*/ 12 w 101"/>
                <a:gd name="T59" fmla="*/ 66 h 144"/>
                <a:gd name="T60" fmla="*/ 12 w 101"/>
                <a:gd name="T61" fmla="*/ 60 h 144"/>
                <a:gd name="T62" fmla="*/ 6 w 101"/>
                <a:gd name="T63" fmla="*/ 54 h 144"/>
                <a:gd name="T64" fmla="*/ 0 w 101"/>
                <a:gd name="T65" fmla="*/ 48 h 144"/>
                <a:gd name="T66" fmla="*/ 6 w 101"/>
                <a:gd name="T67" fmla="*/ 48 h 144"/>
                <a:gd name="T68" fmla="*/ 6 w 101"/>
                <a:gd name="T69" fmla="*/ 42 h 144"/>
                <a:gd name="T70" fmla="*/ 12 w 101"/>
                <a:gd name="T71" fmla="*/ 36 h 144"/>
                <a:gd name="T72" fmla="*/ 12 w 101"/>
                <a:gd name="T73" fmla="*/ 24 h 144"/>
                <a:gd name="T74" fmla="*/ 12 w 101"/>
                <a:gd name="T75" fmla="*/ 18 h 144"/>
                <a:gd name="T76" fmla="*/ 12 w 101"/>
                <a:gd name="T77" fmla="*/ 12 h 144"/>
                <a:gd name="T78" fmla="*/ 12 w 101"/>
                <a:gd name="T79" fmla="*/ 6 h 144"/>
                <a:gd name="T80" fmla="*/ 12 w 101"/>
                <a:gd name="T81" fmla="*/ 0 h 144"/>
                <a:gd name="T82" fmla="*/ 12 w 101"/>
                <a:gd name="T83" fmla="*/ 6 h 144"/>
                <a:gd name="T84" fmla="*/ 18 w 101"/>
                <a:gd name="T85" fmla="*/ 6 h 144"/>
                <a:gd name="T86" fmla="*/ 24 w 101"/>
                <a:gd name="T87" fmla="*/ 12 h 144"/>
                <a:gd name="T88" fmla="*/ 30 w 101"/>
                <a:gd name="T89" fmla="*/ 18 h 144"/>
                <a:gd name="T90" fmla="*/ 36 w 101"/>
                <a:gd name="T91" fmla="*/ 18 h 144"/>
                <a:gd name="T92" fmla="*/ 47 w 101"/>
                <a:gd name="T93" fmla="*/ 24 h 144"/>
                <a:gd name="T94" fmla="*/ 53 w 101"/>
                <a:gd name="T95" fmla="*/ 24 h 144"/>
                <a:gd name="T96" fmla="*/ 65 w 101"/>
                <a:gd name="T97" fmla="*/ 24 h 144"/>
                <a:gd name="T98" fmla="*/ 65 w 101"/>
                <a:gd name="T99" fmla="*/ 30 h 144"/>
                <a:gd name="T100" fmla="*/ 65 w 101"/>
                <a:gd name="T101" fmla="*/ 36 h 144"/>
                <a:gd name="T102" fmla="*/ 65 w 101"/>
                <a:gd name="T103" fmla="*/ 42 h 144"/>
                <a:gd name="T104" fmla="*/ 65 w 101"/>
                <a:gd name="T105" fmla="*/ 48 h 144"/>
                <a:gd name="T106" fmla="*/ 71 w 101"/>
                <a:gd name="T107" fmla="*/ 54 h 144"/>
                <a:gd name="T108" fmla="*/ 77 w 101"/>
                <a:gd name="T109" fmla="*/ 60 h 144"/>
                <a:gd name="T110" fmla="*/ 89 w 101"/>
                <a:gd name="T111" fmla="*/ 60 h 144"/>
                <a:gd name="T112" fmla="*/ 101 w 101"/>
                <a:gd name="T113" fmla="*/ 60 h 1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1"/>
                <a:gd name="T172" fmla="*/ 0 h 144"/>
                <a:gd name="T173" fmla="*/ 101 w 101"/>
                <a:gd name="T174" fmla="*/ 144 h 1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1" h="144">
                  <a:moveTo>
                    <a:pt x="101" y="60"/>
                  </a:moveTo>
                  <a:lnTo>
                    <a:pt x="95" y="60"/>
                  </a:lnTo>
                  <a:lnTo>
                    <a:pt x="89" y="66"/>
                  </a:lnTo>
                  <a:lnTo>
                    <a:pt x="83" y="72"/>
                  </a:lnTo>
                  <a:lnTo>
                    <a:pt x="77" y="72"/>
                  </a:lnTo>
                  <a:lnTo>
                    <a:pt x="71" y="78"/>
                  </a:lnTo>
                  <a:lnTo>
                    <a:pt x="71" y="90"/>
                  </a:lnTo>
                  <a:lnTo>
                    <a:pt x="65" y="96"/>
                  </a:lnTo>
                  <a:lnTo>
                    <a:pt x="65" y="102"/>
                  </a:lnTo>
                  <a:lnTo>
                    <a:pt x="59" y="108"/>
                  </a:lnTo>
                  <a:lnTo>
                    <a:pt x="59" y="114"/>
                  </a:lnTo>
                  <a:lnTo>
                    <a:pt x="59" y="120"/>
                  </a:lnTo>
                  <a:lnTo>
                    <a:pt x="59" y="126"/>
                  </a:lnTo>
                  <a:lnTo>
                    <a:pt x="65" y="138"/>
                  </a:lnTo>
                  <a:lnTo>
                    <a:pt x="65" y="144"/>
                  </a:lnTo>
                  <a:lnTo>
                    <a:pt x="59" y="144"/>
                  </a:lnTo>
                  <a:lnTo>
                    <a:pt x="53" y="144"/>
                  </a:lnTo>
                  <a:lnTo>
                    <a:pt x="53" y="132"/>
                  </a:lnTo>
                  <a:lnTo>
                    <a:pt x="47" y="120"/>
                  </a:lnTo>
                  <a:lnTo>
                    <a:pt x="42" y="108"/>
                  </a:lnTo>
                  <a:lnTo>
                    <a:pt x="42" y="96"/>
                  </a:lnTo>
                  <a:lnTo>
                    <a:pt x="30" y="90"/>
                  </a:lnTo>
                  <a:lnTo>
                    <a:pt x="24" y="84"/>
                  </a:lnTo>
                  <a:lnTo>
                    <a:pt x="18" y="78"/>
                  </a:lnTo>
                  <a:lnTo>
                    <a:pt x="6" y="72"/>
                  </a:lnTo>
                  <a:lnTo>
                    <a:pt x="12" y="66"/>
                  </a:lnTo>
                  <a:lnTo>
                    <a:pt x="12" y="60"/>
                  </a:lnTo>
                  <a:lnTo>
                    <a:pt x="6" y="54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6" y="42"/>
                  </a:lnTo>
                  <a:lnTo>
                    <a:pt x="12" y="36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18"/>
                  </a:lnTo>
                  <a:lnTo>
                    <a:pt x="47" y="24"/>
                  </a:lnTo>
                  <a:lnTo>
                    <a:pt x="53" y="24"/>
                  </a:lnTo>
                  <a:lnTo>
                    <a:pt x="65" y="24"/>
                  </a:lnTo>
                  <a:lnTo>
                    <a:pt x="65" y="30"/>
                  </a:lnTo>
                  <a:lnTo>
                    <a:pt x="65" y="36"/>
                  </a:lnTo>
                  <a:lnTo>
                    <a:pt x="65" y="42"/>
                  </a:lnTo>
                  <a:lnTo>
                    <a:pt x="65" y="48"/>
                  </a:lnTo>
                  <a:lnTo>
                    <a:pt x="71" y="54"/>
                  </a:lnTo>
                  <a:lnTo>
                    <a:pt x="77" y="60"/>
                  </a:lnTo>
                  <a:lnTo>
                    <a:pt x="89" y="60"/>
                  </a:lnTo>
                  <a:lnTo>
                    <a:pt x="101" y="6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41" name="Freeform 216"/>
            <p:cNvSpPr>
              <a:spLocks/>
            </p:cNvSpPr>
            <p:nvPr/>
          </p:nvSpPr>
          <p:spPr bwMode="auto">
            <a:xfrm>
              <a:off x="4564" y="2168"/>
              <a:ext cx="114" cy="132"/>
            </a:xfrm>
            <a:custGeom>
              <a:avLst/>
              <a:gdLst>
                <a:gd name="T0" fmla="*/ 42 w 114"/>
                <a:gd name="T1" fmla="*/ 24 h 132"/>
                <a:gd name="T2" fmla="*/ 48 w 114"/>
                <a:gd name="T3" fmla="*/ 24 h 132"/>
                <a:gd name="T4" fmla="*/ 54 w 114"/>
                <a:gd name="T5" fmla="*/ 24 h 132"/>
                <a:gd name="T6" fmla="*/ 60 w 114"/>
                <a:gd name="T7" fmla="*/ 24 h 132"/>
                <a:gd name="T8" fmla="*/ 66 w 114"/>
                <a:gd name="T9" fmla="*/ 24 h 132"/>
                <a:gd name="T10" fmla="*/ 78 w 114"/>
                <a:gd name="T11" fmla="*/ 24 h 132"/>
                <a:gd name="T12" fmla="*/ 84 w 114"/>
                <a:gd name="T13" fmla="*/ 24 h 132"/>
                <a:gd name="T14" fmla="*/ 90 w 114"/>
                <a:gd name="T15" fmla="*/ 18 h 132"/>
                <a:gd name="T16" fmla="*/ 102 w 114"/>
                <a:gd name="T17" fmla="*/ 12 h 132"/>
                <a:gd name="T18" fmla="*/ 108 w 114"/>
                <a:gd name="T19" fmla="*/ 6 h 132"/>
                <a:gd name="T20" fmla="*/ 114 w 114"/>
                <a:gd name="T21" fmla="*/ 0 h 132"/>
                <a:gd name="T22" fmla="*/ 114 w 114"/>
                <a:gd name="T23" fmla="*/ 6 h 132"/>
                <a:gd name="T24" fmla="*/ 108 w 114"/>
                <a:gd name="T25" fmla="*/ 12 h 132"/>
                <a:gd name="T26" fmla="*/ 102 w 114"/>
                <a:gd name="T27" fmla="*/ 24 h 132"/>
                <a:gd name="T28" fmla="*/ 96 w 114"/>
                <a:gd name="T29" fmla="*/ 36 h 132"/>
                <a:gd name="T30" fmla="*/ 90 w 114"/>
                <a:gd name="T31" fmla="*/ 54 h 132"/>
                <a:gd name="T32" fmla="*/ 90 w 114"/>
                <a:gd name="T33" fmla="*/ 66 h 132"/>
                <a:gd name="T34" fmla="*/ 96 w 114"/>
                <a:gd name="T35" fmla="*/ 78 h 132"/>
                <a:gd name="T36" fmla="*/ 90 w 114"/>
                <a:gd name="T37" fmla="*/ 78 h 132"/>
                <a:gd name="T38" fmla="*/ 84 w 114"/>
                <a:gd name="T39" fmla="*/ 84 h 132"/>
                <a:gd name="T40" fmla="*/ 72 w 114"/>
                <a:gd name="T41" fmla="*/ 96 h 132"/>
                <a:gd name="T42" fmla="*/ 72 w 114"/>
                <a:gd name="T43" fmla="*/ 114 h 132"/>
                <a:gd name="T44" fmla="*/ 66 w 114"/>
                <a:gd name="T45" fmla="*/ 120 h 132"/>
                <a:gd name="T46" fmla="*/ 48 w 114"/>
                <a:gd name="T47" fmla="*/ 114 h 132"/>
                <a:gd name="T48" fmla="*/ 36 w 114"/>
                <a:gd name="T49" fmla="*/ 114 h 132"/>
                <a:gd name="T50" fmla="*/ 24 w 114"/>
                <a:gd name="T51" fmla="*/ 126 h 132"/>
                <a:gd name="T52" fmla="*/ 18 w 114"/>
                <a:gd name="T53" fmla="*/ 126 h 132"/>
                <a:gd name="T54" fmla="*/ 18 w 114"/>
                <a:gd name="T55" fmla="*/ 108 h 132"/>
                <a:gd name="T56" fmla="*/ 12 w 114"/>
                <a:gd name="T57" fmla="*/ 96 h 132"/>
                <a:gd name="T58" fmla="*/ 6 w 114"/>
                <a:gd name="T59" fmla="*/ 84 h 132"/>
                <a:gd name="T60" fmla="*/ 6 w 114"/>
                <a:gd name="T61" fmla="*/ 72 h 132"/>
                <a:gd name="T62" fmla="*/ 12 w 114"/>
                <a:gd name="T63" fmla="*/ 54 h 132"/>
                <a:gd name="T64" fmla="*/ 12 w 114"/>
                <a:gd name="T65" fmla="*/ 48 h 132"/>
                <a:gd name="T66" fmla="*/ 24 w 114"/>
                <a:gd name="T67" fmla="*/ 42 h 132"/>
                <a:gd name="T68" fmla="*/ 30 w 114"/>
                <a:gd name="T69" fmla="*/ 36 h 132"/>
                <a:gd name="T70" fmla="*/ 36 w 114"/>
                <a:gd name="T71" fmla="*/ 30 h 1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4"/>
                <a:gd name="T109" fmla="*/ 0 h 132"/>
                <a:gd name="T110" fmla="*/ 114 w 114"/>
                <a:gd name="T111" fmla="*/ 132 h 1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4" h="132">
                  <a:moveTo>
                    <a:pt x="36" y="24"/>
                  </a:moveTo>
                  <a:lnTo>
                    <a:pt x="42" y="24"/>
                  </a:lnTo>
                  <a:lnTo>
                    <a:pt x="48" y="24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78" y="24"/>
                  </a:lnTo>
                  <a:lnTo>
                    <a:pt x="84" y="24"/>
                  </a:lnTo>
                  <a:lnTo>
                    <a:pt x="90" y="18"/>
                  </a:lnTo>
                  <a:lnTo>
                    <a:pt x="96" y="18"/>
                  </a:lnTo>
                  <a:lnTo>
                    <a:pt x="102" y="12"/>
                  </a:lnTo>
                  <a:lnTo>
                    <a:pt x="102" y="6"/>
                  </a:lnTo>
                  <a:lnTo>
                    <a:pt x="108" y="6"/>
                  </a:lnTo>
                  <a:lnTo>
                    <a:pt x="114" y="0"/>
                  </a:lnTo>
                  <a:lnTo>
                    <a:pt x="114" y="6"/>
                  </a:lnTo>
                  <a:lnTo>
                    <a:pt x="108" y="12"/>
                  </a:lnTo>
                  <a:lnTo>
                    <a:pt x="102" y="18"/>
                  </a:lnTo>
                  <a:lnTo>
                    <a:pt x="102" y="24"/>
                  </a:lnTo>
                  <a:lnTo>
                    <a:pt x="96" y="30"/>
                  </a:lnTo>
                  <a:lnTo>
                    <a:pt x="96" y="36"/>
                  </a:lnTo>
                  <a:lnTo>
                    <a:pt x="90" y="48"/>
                  </a:lnTo>
                  <a:lnTo>
                    <a:pt x="90" y="54"/>
                  </a:lnTo>
                  <a:lnTo>
                    <a:pt x="90" y="60"/>
                  </a:lnTo>
                  <a:lnTo>
                    <a:pt x="90" y="66"/>
                  </a:lnTo>
                  <a:lnTo>
                    <a:pt x="96" y="72"/>
                  </a:lnTo>
                  <a:lnTo>
                    <a:pt x="96" y="78"/>
                  </a:lnTo>
                  <a:lnTo>
                    <a:pt x="90" y="78"/>
                  </a:lnTo>
                  <a:lnTo>
                    <a:pt x="84" y="84"/>
                  </a:lnTo>
                  <a:lnTo>
                    <a:pt x="78" y="90"/>
                  </a:lnTo>
                  <a:lnTo>
                    <a:pt x="72" y="96"/>
                  </a:lnTo>
                  <a:lnTo>
                    <a:pt x="72" y="102"/>
                  </a:lnTo>
                  <a:lnTo>
                    <a:pt x="72" y="114"/>
                  </a:lnTo>
                  <a:lnTo>
                    <a:pt x="72" y="120"/>
                  </a:lnTo>
                  <a:lnTo>
                    <a:pt x="66" y="120"/>
                  </a:lnTo>
                  <a:lnTo>
                    <a:pt x="60" y="114"/>
                  </a:lnTo>
                  <a:lnTo>
                    <a:pt x="48" y="114"/>
                  </a:lnTo>
                  <a:lnTo>
                    <a:pt x="42" y="114"/>
                  </a:lnTo>
                  <a:lnTo>
                    <a:pt x="36" y="114"/>
                  </a:lnTo>
                  <a:lnTo>
                    <a:pt x="30" y="120"/>
                  </a:lnTo>
                  <a:lnTo>
                    <a:pt x="24" y="126"/>
                  </a:lnTo>
                  <a:lnTo>
                    <a:pt x="18" y="132"/>
                  </a:lnTo>
                  <a:lnTo>
                    <a:pt x="18" y="126"/>
                  </a:lnTo>
                  <a:lnTo>
                    <a:pt x="18" y="120"/>
                  </a:lnTo>
                  <a:lnTo>
                    <a:pt x="18" y="108"/>
                  </a:lnTo>
                  <a:lnTo>
                    <a:pt x="18" y="102"/>
                  </a:lnTo>
                  <a:lnTo>
                    <a:pt x="12" y="96"/>
                  </a:lnTo>
                  <a:lnTo>
                    <a:pt x="6" y="90"/>
                  </a:lnTo>
                  <a:lnTo>
                    <a:pt x="6" y="84"/>
                  </a:lnTo>
                  <a:lnTo>
                    <a:pt x="0" y="84"/>
                  </a:lnTo>
                  <a:lnTo>
                    <a:pt x="6" y="72"/>
                  </a:lnTo>
                  <a:lnTo>
                    <a:pt x="12" y="66"/>
                  </a:lnTo>
                  <a:lnTo>
                    <a:pt x="12" y="54"/>
                  </a:lnTo>
                  <a:lnTo>
                    <a:pt x="6" y="48"/>
                  </a:lnTo>
                  <a:lnTo>
                    <a:pt x="12" y="48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36"/>
                  </a:lnTo>
                  <a:lnTo>
                    <a:pt x="30" y="36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36" y="24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42" name="Freeform 217"/>
            <p:cNvSpPr>
              <a:spLocks/>
            </p:cNvSpPr>
            <p:nvPr/>
          </p:nvSpPr>
          <p:spPr bwMode="auto">
            <a:xfrm>
              <a:off x="4660" y="1947"/>
              <a:ext cx="71" cy="96"/>
            </a:xfrm>
            <a:custGeom>
              <a:avLst/>
              <a:gdLst>
                <a:gd name="T0" fmla="*/ 53 w 71"/>
                <a:gd name="T1" fmla="*/ 90 h 96"/>
                <a:gd name="T2" fmla="*/ 53 w 71"/>
                <a:gd name="T3" fmla="*/ 96 h 96"/>
                <a:gd name="T4" fmla="*/ 53 w 71"/>
                <a:gd name="T5" fmla="*/ 90 h 96"/>
                <a:gd name="T6" fmla="*/ 47 w 71"/>
                <a:gd name="T7" fmla="*/ 78 h 96"/>
                <a:gd name="T8" fmla="*/ 41 w 71"/>
                <a:gd name="T9" fmla="*/ 72 h 96"/>
                <a:gd name="T10" fmla="*/ 36 w 71"/>
                <a:gd name="T11" fmla="*/ 72 h 96"/>
                <a:gd name="T12" fmla="*/ 30 w 71"/>
                <a:gd name="T13" fmla="*/ 66 h 96"/>
                <a:gd name="T14" fmla="*/ 24 w 71"/>
                <a:gd name="T15" fmla="*/ 66 h 96"/>
                <a:gd name="T16" fmla="*/ 18 w 71"/>
                <a:gd name="T17" fmla="*/ 66 h 96"/>
                <a:gd name="T18" fmla="*/ 18 w 71"/>
                <a:gd name="T19" fmla="*/ 66 h 96"/>
                <a:gd name="T20" fmla="*/ 18 w 71"/>
                <a:gd name="T21" fmla="*/ 60 h 96"/>
                <a:gd name="T22" fmla="*/ 30 w 71"/>
                <a:gd name="T23" fmla="*/ 66 h 96"/>
                <a:gd name="T24" fmla="*/ 36 w 71"/>
                <a:gd name="T25" fmla="*/ 66 h 96"/>
                <a:gd name="T26" fmla="*/ 41 w 71"/>
                <a:gd name="T27" fmla="*/ 66 h 96"/>
                <a:gd name="T28" fmla="*/ 41 w 71"/>
                <a:gd name="T29" fmla="*/ 60 h 96"/>
                <a:gd name="T30" fmla="*/ 36 w 71"/>
                <a:gd name="T31" fmla="*/ 54 h 96"/>
                <a:gd name="T32" fmla="*/ 30 w 71"/>
                <a:gd name="T33" fmla="*/ 48 h 96"/>
                <a:gd name="T34" fmla="*/ 18 w 71"/>
                <a:gd name="T35" fmla="*/ 42 h 96"/>
                <a:gd name="T36" fmla="*/ 12 w 71"/>
                <a:gd name="T37" fmla="*/ 36 h 96"/>
                <a:gd name="T38" fmla="*/ 6 w 71"/>
                <a:gd name="T39" fmla="*/ 36 h 96"/>
                <a:gd name="T40" fmla="*/ 0 w 71"/>
                <a:gd name="T41" fmla="*/ 30 h 96"/>
                <a:gd name="T42" fmla="*/ 0 w 71"/>
                <a:gd name="T43" fmla="*/ 30 h 96"/>
                <a:gd name="T44" fmla="*/ 6 w 71"/>
                <a:gd name="T45" fmla="*/ 30 h 96"/>
                <a:gd name="T46" fmla="*/ 12 w 71"/>
                <a:gd name="T47" fmla="*/ 36 h 96"/>
                <a:gd name="T48" fmla="*/ 24 w 71"/>
                <a:gd name="T49" fmla="*/ 42 h 96"/>
                <a:gd name="T50" fmla="*/ 30 w 71"/>
                <a:gd name="T51" fmla="*/ 42 h 96"/>
                <a:gd name="T52" fmla="*/ 36 w 71"/>
                <a:gd name="T53" fmla="*/ 42 h 96"/>
                <a:gd name="T54" fmla="*/ 30 w 71"/>
                <a:gd name="T55" fmla="*/ 24 h 96"/>
                <a:gd name="T56" fmla="*/ 24 w 71"/>
                <a:gd name="T57" fmla="*/ 12 h 96"/>
                <a:gd name="T58" fmla="*/ 18 w 71"/>
                <a:gd name="T59" fmla="*/ 6 h 96"/>
                <a:gd name="T60" fmla="*/ 12 w 71"/>
                <a:gd name="T61" fmla="*/ 0 h 96"/>
                <a:gd name="T62" fmla="*/ 18 w 71"/>
                <a:gd name="T63" fmla="*/ 0 h 96"/>
                <a:gd name="T64" fmla="*/ 24 w 71"/>
                <a:gd name="T65" fmla="*/ 6 h 96"/>
                <a:gd name="T66" fmla="*/ 30 w 71"/>
                <a:gd name="T67" fmla="*/ 12 h 96"/>
                <a:gd name="T68" fmla="*/ 36 w 71"/>
                <a:gd name="T69" fmla="*/ 24 h 96"/>
                <a:gd name="T70" fmla="*/ 41 w 71"/>
                <a:gd name="T71" fmla="*/ 36 h 96"/>
                <a:gd name="T72" fmla="*/ 47 w 71"/>
                <a:gd name="T73" fmla="*/ 36 h 96"/>
                <a:gd name="T74" fmla="*/ 53 w 71"/>
                <a:gd name="T75" fmla="*/ 18 h 96"/>
                <a:gd name="T76" fmla="*/ 53 w 71"/>
                <a:gd name="T77" fmla="*/ 6 h 96"/>
                <a:gd name="T78" fmla="*/ 53 w 71"/>
                <a:gd name="T79" fmla="*/ 12 h 96"/>
                <a:gd name="T80" fmla="*/ 53 w 71"/>
                <a:gd name="T81" fmla="*/ 18 h 96"/>
                <a:gd name="T82" fmla="*/ 47 w 71"/>
                <a:gd name="T83" fmla="*/ 36 h 96"/>
                <a:gd name="T84" fmla="*/ 47 w 71"/>
                <a:gd name="T85" fmla="*/ 54 h 96"/>
                <a:gd name="T86" fmla="*/ 47 w 71"/>
                <a:gd name="T87" fmla="*/ 60 h 96"/>
                <a:gd name="T88" fmla="*/ 53 w 71"/>
                <a:gd name="T89" fmla="*/ 66 h 96"/>
                <a:gd name="T90" fmla="*/ 59 w 71"/>
                <a:gd name="T91" fmla="*/ 60 h 96"/>
                <a:gd name="T92" fmla="*/ 59 w 71"/>
                <a:gd name="T93" fmla="*/ 60 h 96"/>
                <a:gd name="T94" fmla="*/ 65 w 71"/>
                <a:gd name="T95" fmla="*/ 54 h 96"/>
                <a:gd name="T96" fmla="*/ 65 w 71"/>
                <a:gd name="T97" fmla="*/ 48 h 96"/>
                <a:gd name="T98" fmla="*/ 71 w 71"/>
                <a:gd name="T99" fmla="*/ 48 h 96"/>
                <a:gd name="T100" fmla="*/ 71 w 71"/>
                <a:gd name="T101" fmla="*/ 54 h 96"/>
                <a:gd name="T102" fmla="*/ 65 w 71"/>
                <a:gd name="T103" fmla="*/ 60 h 96"/>
                <a:gd name="T104" fmla="*/ 59 w 71"/>
                <a:gd name="T105" fmla="*/ 66 h 96"/>
                <a:gd name="T106" fmla="*/ 53 w 71"/>
                <a:gd name="T107" fmla="*/ 72 h 96"/>
                <a:gd name="T108" fmla="*/ 53 w 71"/>
                <a:gd name="T109" fmla="*/ 78 h 96"/>
                <a:gd name="T110" fmla="*/ 53 w 71"/>
                <a:gd name="T111" fmla="*/ 84 h 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1"/>
                <a:gd name="T169" fmla="*/ 0 h 96"/>
                <a:gd name="T170" fmla="*/ 71 w 71"/>
                <a:gd name="T171" fmla="*/ 96 h 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1" h="96">
                  <a:moveTo>
                    <a:pt x="59" y="84"/>
                  </a:moveTo>
                  <a:lnTo>
                    <a:pt x="53" y="90"/>
                  </a:lnTo>
                  <a:lnTo>
                    <a:pt x="53" y="96"/>
                  </a:lnTo>
                  <a:lnTo>
                    <a:pt x="53" y="90"/>
                  </a:lnTo>
                  <a:lnTo>
                    <a:pt x="47" y="84"/>
                  </a:lnTo>
                  <a:lnTo>
                    <a:pt x="47" y="78"/>
                  </a:lnTo>
                  <a:lnTo>
                    <a:pt x="47" y="72"/>
                  </a:lnTo>
                  <a:lnTo>
                    <a:pt x="41" y="72"/>
                  </a:lnTo>
                  <a:lnTo>
                    <a:pt x="36" y="72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18" y="66"/>
                  </a:lnTo>
                  <a:lnTo>
                    <a:pt x="18" y="60"/>
                  </a:lnTo>
                  <a:lnTo>
                    <a:pt x="24" y="66"/>
                  </a:lnTo>
                  <a:lnTo>
                    <a:pt x="30" y="66"/>
                  </a:lnTo>
                  <a:lnTo>
                    <a:pt x="36" y="66"/>
                  </a:lnTo>
                  <a:lnTo>
                    <a:pt x="41" y="66"/>
                  </a:lnTo>
                  <a:lnTo>
                    <a:pt x="41" y="60"/>
                  </a:lnTo>
                  <a:lnTo>
                    <a:pt x="41" y="54"/>
                  </a:lnTo>
                  <a:lnTo>
                    <a:pt x="36" y="54"/>
                  </a:lnTo>
                  <a:lnTo>
                    <a:pt x="36" y="48"/>
                  </a:lnTo>
                  <a:lnTo>
                    <a:pt x="30" y="48"/>
                  </a:lnTo>
                  <a:lnTo>
                    <a:pt x="24" y="48"/>
                  </a:lnTo>
                  <a:lnTo>
                    <a:pt x="18" y="42"/>
                  </a:lnTo>
                  <a:lnTo>
                    <a:pt x="12" y="36"/>
                  </a:lnTo>
                  <a:lnTo>
                    <a:pt x="6" y="36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4" y="42"/>
                  </a:lnTo>
                  <a:lnTo>
                    <a:pt x="30" y="42"/>
                  </a:lnTo>
                  <a:lnTo>
                    <a:pt x="36" y="42"/>
                  </a:lnTo>
                  <a:lnTo>
                    <a:pt x="36" y="36"/>
                  </a:lnTo>
                  <a:lnTo>
                    <a:pt x="30" y="24"/>
                  </a:lnTo>
                  <a:lnTo>
                    <a:pt x="30" y="18"/>
                  </a:lnTo>
                  <a:lnTo>
                    <a:pt x="24" y="12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36" y="24"/>
                  </a:lnTo>
                  <a:lnTo>
                    <a:pt x="36" y="30"/>
                  </a:lnTo>
                  <a:lnTo>
                    <a:pt x="41" y="36"/>
                  </a:lnTo>
                  <a:lnTo>
                    <a:pt x="41" y="42"/>
                  </a:lnTo>
                  <a:lnTo>
                    <a:pt x="47" y="36"/>
                  </a:lnTo>
                  <a:lnTo>
                    <a:pt x="47" y="24"/>
                  </a:lnTo>
                  <a:lnTo>
                    <a:pt x="53" y="18"/>
                  </a:lnTo>
                  <a:lnTo>
                    <a:pt x="53" y="12"/>
                  </a:lnTo>
                  <a:lnTo>
                    <a:pt x="53" y="6"/>
                  </a:lnTo>
                  <a:lnTo>
                    <a:pt x="53" y="12"/>
                  </a:lnTo>
                  <a:lnTo>
                    <a:pt x="53" y="18"/>
                  </a:lnTo>
                  <a:lnTo>
                    <a:pt x="53" y="30"/>
                  </a:lnTo>
                  <a:lnTo>
                    <a:pt x="47" y="36"/>
                  </a:lnTo>
                  <a:lnTo>
                    <a:pt x="41" y="48"/>
                  </a:lnTo>
                  <a:lnTo>
                    <a:pt x="47" y="54"/>
                  </a:lnTo>
                  <a:lnTo>
                    <a:pt x="47" y="60"/>
                  </a:lnTo>
                  <a:lnTo>
                    <a:pt x="47" y="66"/>
                  </a:lnTo>
                  <a:lnTo>
                    <a:pt x="53" y="66"/>
                  </a:lnTo>
                  <a:lnTo>
                    <a:pt x="59" y="60"/>
                  </a:lnTo>
                  <a:lnTo>
                    <a:pt x="65" y="54"/>
                  </a:lnTo>
                  <a:lnTo>
                    <a:pt x="65" y="48"/>
                  </a:lnTo>
                  <a:lnTo>
                    <a:pt x="71" y="48"/>
                  </a:lnTo>
                  <a:lnTo>
                    <a:pt x="71" y="54"/>
                  </a:lnTo>
                  <a:lnTo>
                    <a:pt x="65" y="60"/>
                  </a:lnTo>
                  <a:lnTo>
                    <a:pt x="65" y="66"/>
                  </a:lnTo>
                  <a:lnTo>
                    <a:pt x="59" y="66"/>
                  </a:lnTo>
                  <a:lnTo>
                    <a:pt x="59" y="72"/>
                  </a:lnTo>
                  <a:lnTo>
                    <a:pt x="53" y="72"/>
                  </a:lnTo>
                  <a:lnTo>
                    <a:pt x="53" y="78"/>
                  </a:lnTo>
                  <a:lnTo>
                    <a:pt x="53" y="84"/>
                  </a:lnTo>
                  <a:lnTo>
                    <a:pt x="59" y="84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43" name="Freeform 218"/>
            <p:cNvSpPr>
              <a:spLocks/>
            </p:cNvSpPr>
            <p:nvPr/>
          </p:nvSpPr>
          <p:spPr bwMode="auto">
            <a:xfrm>
              <a:off x="4576" y="2192"/>
              <a:ext cx="66" cy="90"/>
            </a:xfrm>
            <a:custGeom>
              <a:avLst/>
              <a:gdLst>
                <a:gd name="T0" fmla="*/ 66 w 66"/>
                <a:gd name="T1" fmla="*/ 0 h 90"/>
                <a:gd name="T2" fmla="*/ 54 w 66"/>
                <a:gd name="T3" fmla="*/ 0 h 90"/>
                <a:gd name="T4" fmla="*/ 54 w 66"/>
                <a:gd name="T5" fmla="*/ 6 h 90"/>
                <a:gd name="T6" fmla="*/ 48 w 66"/>
                <a:gd name="T7" fmla="*/ 12 h 90"/>
                <a:gd name="T8" fmla="*/ 42 w 66"/>
                <a:gd name="T9" fmla="*/ 18 h 90"/>
                <a:gd name="T10" fmla="*/ 30 w 66"/>
                <a:gd name="T11" fmla="*/ 18 h 90"/>
                <a:gd name="T12" fmla="*/ 18 w 66"/>
                <a:gd name="T13" fmla="*/ 24 h 90"/>
                <a:gd name="T14" fmla="*/ 12 w 66"/>
                <a:gd name="T15" fmla="*/ 24 h 90"/>
                <a:gd name="T16" fmla="*/ 6 w 66"/>
                <a:gd name="T17" fmla="*/ 30 h 90"/>
                <a:gd name="T18" fmla="*/ 6 w 66"/>
                <a:gd name="T19" fmla="*/ 30 h 90"/>
                <a:gd name="T20" fmla="*/ 12 w 66"/>
                <a:gd name="T21" fmla="*/ 24 h 90"/>
                <a:gd name="T22" fmla="*/ 18 w 66"/>
                <a:gd name="T23" fmla="*/ 24 h 90"/>
                <a:gd name="T24" fmla="*/ 30 w 66"/>
                <a:gd name="T25" fmla="*/ 24 h 90"/>
                <a:gd name="T26" fmla="*/ 36 w 66"/>
                <a:gd name="T27" fmla="*/ 24 h 90"/>
                <a:gd name="T28" fmla="*/ 36 w 66"/>
                <a:gd name="T29" fmla="*/ 30 h 90"/>
                <a:gd name="T30" fmla="*/ 30 w 66"/>
                <a:gd name="T31" fmla="*/ 42 h 90"/>
                <a:gd name="T32" fmla="*/ 24 w 66"/>
                <a:gd name="T33" fmla="*/ 48 h 90"/>
                <a:gd name="T34" fmla="*/ 18 w 66"/>
                <a:gd name="T35" fmla="*/ 48 h 90"/>
                <a:gd name="T36" fmla="*/ 12 w 66"/>
                <a:gd name="T37" fmla="*/ 48 h 90"/>
                <a:gd name="T38" fmla="*/ 0 w 66"/>
                <a:gd name="T39" fmla="*/ 54 h 90"/>
                <a:gd name="T40" fmla="*/ 0 w 66"/>
                <a:gd name="T41" fmla="*/ 54 h 90"/>
                <a:gd name="T42" fmla="*/ 0 w 66"/>
                <a:gd name="T43" fmla="*/ 54 h 90"/>
                <a:gd name="T44" fmla="*/ 6 w 66"/>
                <a:gd name="T45" fmla="*/ 54 h 90"/>
                <a:gd name="T46" fmla="*/ 12 w 66"/>
                <a:gd name="T47" fmla="*/ 54 h 90"/>
                <a:gd name="T48" fmla="*/ 18 w 66"/>
                <a:gd name="T49" fmla="*/ 54 h 90"/>
                <a:gd name="T50" fmla="*/ 24 w 66"/>
                <a:gd name="T51" fmla="*/ 54 h 90"/>
                <a:gd name="T52" fmla="*/ 24 w 66"/>
                <a:gd name="T53" fmla="*/ 54 h 90"/>
                <a:gd name="T54" fmla="*/ 12 w 66"/>
                <a:gd name="T55" fmla="*/ 72 h 90"/>
                <a:gd name="T56" fmla="*/ 12 w 66"/>
                <a:gd name="T57" fmla="*/ 84 h 90"/>
                <a:gd name="T58" fmla="*/ 18 w 66"/>
                <a:gd name="T59" fmla="*/ 78 h 90"/>
                <a:gd name="T60" fmla="*/ 24 w 66"/>
                <a:gd name="T61" fmla="*/ 66 h 90"/>
                <a:gd name="T62" fmla="*/ 30 w 66"/>
                <a:gd name="T63" fmla="*/ 54 h 90"/>
                <a:gd name="T64" fmla="*/ 36 w 66"/>
                <a:gd name="T65" fmla="*/ 60 h 90"/>
                <a:gd name="T66" fmla="*/ 42 w 66"/>
                <a:gd name="T67" fmla="*/ 78 h 90"/>
                <a:gd name="T68" fmla="*/ 48 w 66"/>
                <a:gd name="T69" fmla="*/ 84 h 90"/>
                <a:gd name="T70" fmla="*/ 48 w 66"/>
                <a:gd name="T71" fmla="*/ 84 h 90"/>
                <a:gd name="T72" fmla="*/ 42 w 66"/>
                <a:gd name="T73" fmla="*/ 72 h 90"/>
                <a:gd name="T74" fmla="*/ 36 w 66"/>
                <a:gd name="T75" fmla="*/ 54 h 90"/>
                <a:gd name="T76" fmla="*/ 42 w 66"/>
                <a:gd name="T77" fmla="*/ 42 h 90"/>
                <a:gd name="T78" fmla="*/ 48 w 66"/>
                <a:gd name="T79" fmla="*/ 30 h 90"/>
                <a:gd name="T80" fmla="*/ 54 w 66"/>
                <a:gd name="T81" fmla="*/ 30 h 90"/>
                <a:gd name="T82" fmla="*/ 60 w 66"/>
                <a:gd name="T83" fmla="*/ 42 h 90"/>
                <a:gd name="T84" fmla="*/ 66 w 66"/>
                <a:gd name="T85" fmla="*/ 60 h 90"/>
                <a:gd name="T86" fmla="*/ 66 w 66"/>
                <a:gd name="T87" fmla="*/ 54 h 90"/>
                <a:gd name="T88" fmla="*/ 66 w 66"/>
                <a:gd name="T89" fmla="*/ 42 h 90"/>
                <a:gd name="T90" fmla="*/ 60 w 66"/>
                <a:gd name="T91" fmla="*/ 24 h 90"/>
                <a:gd name="T92" fmla="*/ 60 w 66"/>
                <a:gd name="T93" fmla="*/ 18 h 90"/>
                <a:gd name="T94" fmla="*/ 66 w 66"/>
                <a:gd name="T95" fmla="*/ 6 h 90"/>
                <a:gd name="T96" fmla="*/ 66 w 66"/>
                <a:gd name="T97" fmla="*/ 0 h 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"/>
                <a:gd name="T148" fmla="*/ 0 h 90"/>
                <a:gd name="T149" fmla="*/ 66 w 66"/>
                <a:gd name="T150" fmla="*/ 90 h 9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" h="90">
                  <a:moveTo>
                    <a:pt x="66" y="0"/>
                  </a:moveTo>
                  <a:lnTo>
                    <a:pt x="66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54" y="6"/>
                  </a:lnTo>
                  <a:lnTo>
                    <a:pt x="48" y="12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8" y="24"/>
                  </a:lnTo>
                  <a:lnTo>
                    <a:pt x="12" y="24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6" y="24"/>
                  </a:lnTo>
                  <a:lnTo>
                    <a:pt x="42" y="24"/>
                  </a:lnTo>
                  <a:lnTo>
                    <a:pt x="36" y="30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24" y="48"/>
                  </a:lnTo>
                  <a:lnTo>
                    <a:pt x="18" y="48"/>
                  </a:lnTo>
                  <a:lnTo>
                    <a:pt x="12" y="48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6" y="54"/>
                  </a:lnTo>
                  <a:lnTo>
                    <a:pt x="12" y="54"/>
                  </a:lnTo>
                  <a:lnTo>
                    <a:pt x="18" y="54"/>
                  </a:lnTo>
                  <a:lnTo>
                    <a:pt x="24" y="54"/>
                  </a:lnTo>
                  <a:lnTo>
                    <a:pt x="30" y="48"/>
                  </a:lnTo>
                  <a:lnTo>
                    <a:pt x="24" y="54"/>
                  </a:lnTo>
                  <a:lnTo>
                    <a:pt x="18" y="60"/>
                  </a:lnTo>
                  <a:lnTo>
                    <a:pt x="12" y="72"/>
                  </a:lnTo>
                  <a:lnTo>
                    <a:pt x="12" y="90"/>
                  </a:lnTo>
                  <a:lnTo>
                    <a:pt x="12" y="84"/>
                  </a:lnTo>
                  <a:lnTo>
                    <a:pt x="18" y="84"/>
                  </a:lnTo>
                  <a:lnTo>
                    <a:pt x="18" y="78"/>
                  </a:lnTo>
                  <a:lnTo>
                    <a:pt x="24" y="72"/>
                  </a:lnTo>
                  <a:lnTo>
                    <a:pt x="24" y="66"/>
                  </a:lnTo>
                  <a:lnTo>
                    <a:pt x="30" y="60"/>
                  </a:lnTo>
                  <a:lnTo>
                    <a:pt x="30" y="54"/>
                  </a:lnTo>
                  <a:lnTo>
                    <a:pt x="36" y="60"/>
                  </a:lnTo>
                  <a:lnTo>
                    <a:pt x="36" y="66"/>
                  </a:lnTo>
                  <a:lnTo>
                    <a:pt x="42" y="78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42" y="78"/>
                  </a:lnTo>
                  <a:lnTo>
                    <a:pt x="42" y="72"/>
                  </a:lnTo>
                  <a:lnTo>
                    <a:pt x="42" y="60"/>
                  </a:lnTo>
                  <a:lnTo>
                    <a:pt x="36" y="54"/>
                  </a:lnTo>
                  <a:lnTo>
                    <a:pt x="36" y="48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36"/>
                  </a:lnTo>
                  <a:lnTo>
                    <a:pt x="60" y="42"/>
                  </a:lnTo>
                  <a:lnTo>
                    <a:pt x="66" y="54"/>
                  </a:lnTo>
                  <a:lnTo>
                    <a:pt x="66" y="60"/>
                  </a:lnTo>
                  <a:lnTo>
                    <a:pt x="66" y="54"/>
                  </a:lnTo>
                  <a:lnTo>
                    <a:pt x="66" y="42"/>
                  </a:lnTo>
                  <a:lnTo>
                    <a:pt x="60" y="30"/>
                  </a:lnTo>
                  <a:lnTo>
                    <a:pt x="60" y="24"/>
                  </a:lnTo>
                  <a:lnTo>
                    <a:pt x="54" y="18"/>
                  </a:lnTo>
                  <a:lnTo>
                    <a:pt x="60" y="18"/>
                  </a:lnTo>
                  <a:lnTo>
                    <a:pt x="60" y="12"/>
                  </a:lnTo>
                  <a:lnTo>
                    <a:pt x="66" y="6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44" name="Freeform 219"/>
            <p:cNvSpPr>
              <a:spLocks/>
            </p:cNvSpPr>
            <p:nvPr/>
          </p:nvSpPr>
          <p:spPr bwMode="auto">
            <a:xfrm>
              <a:off x="4684" y="2073"/>
              <a:ext cx="95" cy="72"/>
            </a:xfrm>
            <a:custGeom>
              <a:avLst/>
              <a:gdLst>
                <a:gd name="T0" fmla="*/ 59 w 95"/>
                <a:gd name="T1" fmla="*/ 0 h 72"/>
                <a:gd name="T2" fmla="*/ 65 w 95"/>
                <a:gd name="T3" fmla="*/ 0 h 72"/>
                <a:gd name="T4" fmla="*/ 77 w 95"/>
                <a:gd name="T5" fmla="*/ 6 h 72"/>
                <a:gd name="T6" fmla="*/ 77 w 95"/>
                <a:gd name="T7" fmla="*/ 12 h 72"/>
                <a:gd name="T8" fmla="*/ 77 w 95"/>
                <a:gd name="T9" fmla="*/ 24 h 72"/>
                <a:gd name="T10" fmla="*/ 59 w 95"/>
                <a:gd name="T11" fmla="*/ 24 h 72"/>
                <a:gd name="T12" fmla="*/ 53 w 95"/>
                <a:gd name="T13" fmla="*/ 30 h 72"/>
                <a:gd name="T14" fmla="*/ 53 w 95"/>
                <a:gd name="T15" fmla="*/ 30 h 72"/>
                <a:gd name="T16" fmla="*/ 59 w 95"/>
                <a:gd name="T17" fmla="*/ 30 h 72"/>
                <a:gd name="T18" fmla="*/ 65 w 95"/>
                <a:gd name="T19" fmla="*/ 30 h 72"/>
                <a:gd name="T20" fmla="*/ 71 w 95"/>
                <a:gd name="T21" fmla="*/ 30 h 72"/>
                <a:gd name="T22" fmla="*/ 77 w 95"/>
                <a:gd name="T23" fmla="*/ 36 h 72"/>
                <a:gd name="T24" fmla="*/ 77 w 95"/>
                <a:gd name="T25" fmla="*/ 42 h 72"/>
                <a:gd name="T26" fmla="*/ 71 w 95"/>
                <a:gd name="T27" fmla="*/ 48 h 72"/>
                <a:gd name="T28" fmla="*/ 77 w 95"/>
                <a:gd name="T29" fmla="*/ 48 h 72"/>
                <a:gd name="T30" fmla="*/ 83 w 95"/>
                <a:gd name="T31" fmla="*/ 48 h 72"/>
                <a:gd name="T32" fmla="*/ 89 w 95"/>
                <a:gd name="T33" fmla="*/ 48 h 72"/>
                <a:gd name="T34" fmla="*/ 95 w 95"/>
                <a:gd name="T35" fmla="*/ 48 h 72"/>
                <a:gd name="T36" fmla="*/ 95 w 95"/>
                <a:gd name="T37" fmla="*/ 66 h 72"/>
                <a:gd name="T38" fmla="*/ 89 w 95"/>
                <a:gd name="T39" fmla="*/ 72 h 72"/>
                <a:gd name="T40" fmla="*/ 83 w 95"/>
                <a:gd name="T41" fmla="*/ 72 h 72"/>
                <a:gd name="T42" fmla="*/ 77 w 95"/>
                <a:gd name="T43" fmla="*/ 72 h 72"/>
                <a:gd name="T44" fmla="*/ 71 w 95"/>
                <a:gd name="T45" fmla="*/ 60 h 72"/>
                <a:gd name="T46" fmla="*/ 65 w 95"/>
                <a:gd name="T47" fmla="*/ 48 h 72"/>
                <a:gd name="T48" fmla="*/ 53 w 95"/>
                <a:gd name="T49" fmla="*/ 42 h 72"/>
                <a:gd name="T50" fmla="*/ 53 w 95"/>
                <a:gd name="T51" fmla="*/ 48 h 72"/>
                <a:gd name="T52" fmla="*/ 53 w 95"/>
                <a:gd name="T53" fmla="*/ 60 h 72"/>
                <a:gd name="T54" fmla="*/ 47 w 95"/>
                <a:gd name="T55" fmla="*/ 66 h 72"/>
                <a:gd name="T56" fmla="*/ 35 w 95"/>
                <a:gd name="T57" fmla="*/ 72 h 72"/>
                <a:gd name="T58" fmla="*/ 29 w 95"/>
                <a:gd name="T59" fmla="*/ 66 h 72"/>
                <a:gd name="T60" fmla="*/ 23 w 95"/>
                <a:gd name="T61" fmla="*/ 54 h 72"/>
                <a:gd name="T62" fmla="*/ 29 w 95"/>
                <a:gd name="T63" fmla="*/ 48 h 72"/>
                <a:gd name="T64" fmla="*/ 29 w 95"/>
                <a:gd name="T65" fmla="*/ 42 h 72"/>
                <a:gd name="T66" fmla="*/ 17 w 95"/>
                <a:gd name="T67" fmla="*/ 36 h 72"/>
                <a:gd name="T68" fmla="*/ 12 w 95"/>
                <a:gd name="T69" fmla="*/ 42 h 72"/>
                <a:gd name="T70" fmla="*/ 0 w 95"/>
                <a:gd name="T71" fmla="*/ 36 h 72"/>
                <a:gd name="T72" fmla="*/ 0 w 95"/>
                <a:gd name="T73" fmla="*/ 30 h 72"/>
                <a:gd name="T74" fmla="*/ 6 w 95"/>
                <a:gd name="T75" fmla="*/ 18 h 72"/>
                <a:gd name="T76" fmla="*/ 6 w 95"/>
                <a:gd name="T77" fmla="*/ 18 h 72"/>
                <a:gd name="T78" fmla="*/ 12 w 95"/>
                <a:gd name="T79" fmla="*/ 12 h 72"/>
                <a:gd name="T80" fmla="*/ 17 w 95"/>
                <a:gd name="T81" fmla="*/ 12 h 72"/>
                <a:gd name="T82" fmla="*/ 23 w 95"/>
                <a:gd name="T83" fmla="*/ 0 h 72"/>
                <a:gd name="T84" fmla="*/ 29 w 95"/>
                <a:gd name="T85" fmla="*/ 0 h 72"/>
                <a:gd name="T86" fmla="*/ 41 w 95"/>
                <a:gd name="T87" fmla="*/ 6 h 72"/>
                <a:gd name="T88" fmla="*/ 41 w 95"/>
                <a:gd name="T89" fmla="*/ 18 h 72"/>
                <a:gd name="T90" fmla="*/ 47 w 95"/>
                <a:gd name="T91" fmla="*/ 24 h 72"/>
                <a:gd name="T92" fmla="*/ 47 w 95"/>
                <a:gd name="T93" fmla="*/ 30 h 72"/>
                <a:gd name="T94" fmla="*/ 53 w 95"/>
                <a:gd name="T95" fmla="*/ 24 h 72"/>
                <a:gd name="T96" fmla="*/ 53 w 95"/>
                <a:gd name="T97" fmla="*/ 18 h 72"/>
                <a:gd name="T98" fmla="*/ 53 w 95"/>
                <a:gd name="T99" fmla="*/ 6 h 7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5"/>
                <a:gd name="T151" fmla="*/ 0 h 72"/>
                <a:gd name="T152" fmla="*/ 95 w 95"/>
                <a:gd name="T153" fmla="*/ 72 h 7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5" h="72">
                  <a:moveTo>
                    <a:pt x="53" y="6"/>
                  </a:moveTo>
                  <a:lnTo>
                    <a:pt x="53" y="6"/>
                  </a:lnTo>
                  <a:lnTo>
                    <a:pt x="59" y="0"/>
                  </a:lnTo>
                  <a:lnTo>
                    <a:pt x="65" y="0"/>
                  </a:lnTo>
                  <a:lnTo>
                    <a:pt x="71" y="0"/>
                  </a:lnTo>
                  <a:lnTo>
                    <a:pt x="71" y="6"/>
                  </a:lnTo>
                  <a:lnTo>
                    <a:pt x="77" y="6"/>
                  </a:lnTo>
                  <a:lnTo>
                    <a:pt x="77" y="12"/>
                  </a:lnTo>
                  <a:lnTo>
                    <a:pt x="77" y="18"/>
                  </a:lnTo>
                  <a:lnTo>
                    <a:pt x="77" y="24"/>
                  </a:lnTo>
                  <a:lnTo>
                    <a:pt x="71" y="24"/>
                  </a:lnTo>
                  <a:lnTo>
                    <a:pt x="59" y="24"/>
                  </a:lnTo>
                  <a:lnTo>
                    <a:pt x="59" y="30"/>
                  </a:lnTo>
                  <a:lnTo>
                    <a:pt x="53" y="30"/>
                  </a:lnTo>
                  <a:lnTo>
                    <a:pt x="53" y="36"/>
                  </a:lnTo>
                  <a:lnTo>
                    <a:pt x="59" y="30"/>
                  </a:lnTo>
                  <a:lnTo>
                    <a:pt x="65" y="30"/>
                  </a:lnTo>
                  <a:lnTo>
                    <a:pt x="71" y="30"/>
                  </a:lnTo>
                  <a:lnTo>
                    <a:pt x="71" y="36"/>
                  </a:lnTo>
                  <a:lnTo>
                    <a:pt x="77" y="36"/>
                  </a:lnTo>
                  <a:lnTo>
                    <a:pt x="77" y="42"/>
                  </a:lnTo>
                  <a:lnTo>
                    <a:pt x="71" y="42"/>
                  </a:lnTo>
                  <a:lnTo>
                    <a:pt x="71" y="48"/>
                  </a:lnTo>
                  <a:lnTo>
                    <a:pt x="77" y="48"/>
                  </a:lnTo>
                  <a:lnTo>
                    <a:pt x="83" y="48"/>
                  </a:lnTo>
                  <a:lnTo>
                    <a:pt x="89" y="48"/>
                  </a:lnTo>
                  <a:lnTo>
                    <a:pt x="95" y="48"/>
                  </a:lnTo>
                  <a:lnTo>
                    <a:pt x="95" y="54"/>
                  </a:lnTo>
                  <a:lnTo>
                    <a:pt x="95" y="60"/>
                  </a:lnTo>
                  <a:lnTo>
                    <a:pt x="95" y="66"/>
                  </a:lnTo>
                  <a:lnTo>
                    <a:pt x="95" y="72"/>
                  </a:lnTo>
                  <a:lnTo>
                    <a:pt x="89" y="72"/>
                  </a:lnTo>
                  <a:lnTo>
                    <a:pt x="83" y="72"/>
                  </a:lnTo>
                  <a:lnTo>
                    <a:pt x="77" y="72"/>
                  </a:lnTo>
                  <a:lnTo>
                    <a:pt x="71" y="66"/>
                  </a:lnTo>
                  <a:lnTo>
                    <a:pt x="71" y="60"/>
                  </a:lnTo>
                  <a:lnTo>
                    <a:pt x="71" y="54"/>
                  </a:lnTo>
                  <a:lnTo>
                    <a:pt x="65" y="48"/>
                  </a:lnTo>
                  <a:lnTo>
                    <a:pt x="59" y="48"/>
                  </a:lnTo>
                  <a:lnTo>
                    <a:pt x="53" y="48"/>
                  </a:lnTo>
                  <a:lnTo>
                    <a:pt x="53" y="42"/>
                  </a:lnTo>
                  <a:lnTo>
                    <a:pt x="53" y="48"/>
                  </a:lnTo>
                  <a:lnTo>
                    <a:pt x="53" y="54"/>
                  </a:lnTo>
                  <a:lnTo>
                    <a:pt x="53" y="60"/>
                  </a:lnTo>
                  <a:lnTo>
                    <a:pt x="53" y="66"/>
                  </a:lnTo>
                  <a:lnTo>
                    <a:pt x="47" y="66"/>
                  </a:lnTo>
                  <a:lnTo>
                    <a:pt x="41" y="72"/>
                  </a:lnTo>
                  <a:lnTo>
                    <a:pt x="35" y="72"/>
                  </a:lnTo>
                  <a:lnTo>
                    <a:pt x="29" y="66"/>
                  </a:lnTo>
                  <a:lnTo>
                    <a:pt x="23" y="60"/>
                  </a:lnTo>
                  <a:lnTo>
                    <a:pt x="23" y="54"/>
                  </a:lnTo>
                  <a:lnTo>
                    <a:pt x="23" y="48"/>
                  </a:lnTo>
                  <a:lnTo>
                    <a:pt x="29" y="48"/>
                  </a:lnTo>
                  <a:lnTo>
                    <a:pt x="29" y="42"/>
                  </a:lnTo>
                  <a:lnTo>
                    <a:pt x="23" y="42"/>
                  </a:lnTo>
                  <a:lnTo>
                    <a:pt x="23" y="36"/>
                  </a:lnTo>
                  <a:lnTo>
                    <a:pt x="17" y="36"/>
                  </a:lnTo>
                  <a:lnTo>
                    <a:pt x="17" y="42"/>
                  </a:lnTo>
                  <a:lnTo>
                    <a:pt x="12" y="42"/>
                  </a:lnTo>
                  <a:lnTo>
                    <a:pt x="6" y="42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7" y="12"/>
                  </a:lnTo>
                  <a:lnTo>
                    <a:pt x="17" y="6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41" y="6"/>
                  </a:lnTo>
                  <a:lnTo>
                    <a:pt x="41" y="12"/>
                  </a:lnTo>
                  <a:lnTo>
                    <a:pt x="35" y="18"/>
                  </a:lnTo>
                  <a:lnTo>
                    <a:pt x="41" y="18"/>
                  </a:lnTo>
                  <a:lnTo>
                    <a:pt x="47" y="18"/>
                  </a:lnTo>
                  <a:lnTo>
                    <a:pt x="47" y="24"/>
                  </a:lnTo>
                  <a:lnTo>
                    <a:pt x="47" y="30"/>
                  </a:lnTo>
                  <a:lnTo>
                    <a:pt x="47" y="24"/>
                  </a:lnTo>
                  <a:lnTo>
                    <a:pt x="53" y="24"/>
                  </a:lnTo>
                  <a:lnTo>
                    <a:pt x="53" y="18"/>
                  </a:lnTo>
                  <a:lnTo>
                    <a:pt x="53" y="12"/>
                  </a:lnTo>
                  <a:lnTo>
                    <a:pt x="53" y="6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45" name="Freeform 220"/>
            <p:cNvSpPr>
              <a:spLocks/>
            </p:cNvSpPr>
            <p:nvPr/>
          </p:nvSpPr>
          <p:spPr bwMode="auto">
            <a:xfrm>
              <a:off x="4600" y="2001"/>
              <a:ext cx="96" cy="90"/>
            </a:xfrm>
            <a:custGeom>
              <a:avLst/>
              <a:gdLst>
                <a:gd name="T0" fmla="*/ 90 w 96"/>
                <a:gd name="T1" fmla="*/ 90 h 90"/>
                <a:gd name="T2" fmla="*/ 84 w 96"/>
                <a:gd name="T3" fmla="*/ 84 h 90"/>
                <a:gd name="T4" fmla="*/ 78 w 96"/>
                <a:gd name="T5" fmla="*/ 84 h 90"/>
                <a:gd name="T6" fmla="*/ 66 w 96"/>
                <a:gd name="T7" fmla="*/ 84 h 90"/>
                <a:gd name="T8" fmla="*/ 54 w 96"/>
                <a:gd name="T9" fmla="*/ 84 h 90"/>
                <a:gd name="T10" fmla="*/ 48 w 96"/>
                <a:gd name="T11" fmla="*/ 84 h 90"/>
                <a:gd name="T12" fmla="*/ 54 w 96"/>
                <a:gd name="T13" fmla="*/ 78 h 90"/>
                <a:gd name="T14" fmla="*/ 60 w 96"/>
                <a:gd name="T15" fmla="*/ 78 h 90"/>
                <a:gd name="T16" fmla="*/ 72 w 96"/>
                <a:gd name="T17" fmla="*/ 78 h 90"/>
                <a:gd name="T18" fmla="*/ 72 w 96"/>
                <a:gd name="T19" fmla="*/ 72 h 90"/>
                <a:gd name="T20" fmla="*/ 60 w 96"/>
                <a:gd name="T21" fmla="*/ 60 h 90"/>
                <a:gd name="T22" fmla="*/ 48 w 96"/>
                <a:gd name="T23" fmla="*/ 66 h 90"/>
                <a:gd name="T24" fmla="*/ 30 w 96"/>
                <a:gd name="T25" fmla="*/ 66 h 90"/>
                <a:gd name="T26" fmla="*/ 18 w 96"/>
                <a:gd name="T27" fmla="*/ 60 h 90"/>
                <a:gd name="T28" fmla="*/ 24 w 96"/>
                <a:gd name="T29" fmla="*/ 60 h 90"/>
                <a:gd name="T30" fmla="*/ 36 w 96"/>
                <a:gd name="T31" fmla="*/ 60 h 90"/>
                <a:gd name="T32" fmla="*/ 48 w 96"/>
                <a:gd name="T33" fmla="*/ 54 h 90"/>
                <a:gd name="T34" fmla="*/ 48 w 96"/>
                <a:gd name="T35" fmla="*/ 48 h 90"/>
                <a:gd name="T36" fmla="*/ 36 w 96"/>
                <a:gd name="T37" fmla="*/ 42 h 90"/>
                <a:gd name="T38" fmla="*/ 24 w 96"/>
                <a:gd name="T39" fmla="*/ 42 h 90"/>
                <a:gd name="T40" fmla="*/ 6 w 96"/>
                <a:gd name="T41" fmla="*/ 42 h 90"/>
                <a:gd name="T42" fmla="*/ 0 w 96"/>
                <a:gd name="T43" fmla="*/ 36 h 90"/>
                <a:gd name="T44" fmla="*/ 6 w 96"/>
                <a:gd name="T45" fmla="*/ 36 h 90"/>
                <a:gd name="T46" fmla="*/ 12 w 96"/>
                <a:gd name="T47" fmla="*/ 36 h 90"/>
                <a:gd name="T48" fmla="*/ 24 w 96"/>
                <a:gd name="T49" fmla="*/ 36 h 90"/>
                <a:gd name="T50" fmla="*/ 30 w 96"/>
                <a:gd name="T51" fmla="*/ 30 h 90"/>
                <a:gd name="T52" fmla="*/ 18 w 96"/>
                <a:gd name="T53" fmla="*/ 18 h 90"/>
                <a:gd name="T54" fmla="*/ 6 w 96"/>
                <a:gd name="T55" fmla="*/ 6 h 90"/>
                <a:gd name="T56" fmla="*/ 0 w 96"/>
                <a:gd name="T57" fmla="*/ 0 h 90"/>
                <a:gd name="T58" fmla="*/ 6 w 96"/>
                <a:gd name="T59" fmla="*/ 6 h 90"/>
                <a:gd name="T60" fmla="*/ 18 w 96"/>
                <a:gd name="T61" fmla="*/ 18 h 90"/>
                <a:gd name="T62" fmla="*/ 30 w 96"/>
                <a:gd name="T63" fmla="*/ 30 h 90"/>
                <a:gd name="T64" fmla="*/ 36 w 96"/>
                <a:gd name="T65" fmla="*/ 18 h 90"/>
                <a:gd name="T66" fmla="*/ 36 w 96"/>
                <a:gd name="T67" fmla="*/ 6 h 90"/>
                <a:gd name="T68" fmla="*/ 42 w 96"/>
                <a:gd name="T69" fmla="*/ 6 h 90"/>
                <a:gd name="T70" fmla="*/ 42 w 96"/>
                <a:gd name="T71" fmla="*/ 30 h 90"/>
                <a:gd name="T72" fmla="*/ 54 w 96"/>
                <a:gd name="T73" fmla="*/ 42 h 90"/>
                <a:gd name="T74" fmla="*/ 60 w 96"/>
                <a:gd name="T75" fmla="*/ 48 h 90"/>
                <a:gd name="T76" fmla="*/ 66 w 96"/>
                <a:gd name="T77" fmla="*/ 30 h 90"/>
                <a:gd name="T78" fmla="*/ 66 w 96"/>
                <a:gd name="T79" fmla="*/ 24 h 90"/>
                <a:gd name="T80" fmla="*/ 72 w 96"/>
                <a:gd name="T81" fmla="*/ 42 h 90"/>
                <a:gd name="T82" fmla="*/ 72 w 96"/>
                <a:gd name="T83" fmla="*/ 60 h 90"/>
                <a:gd name="T84" fmla="*/ 84 w 96"/>
                <a:gd name="T85" fmla="*/ 72 h 90"/>
                <a:gd name="T86" fmla="*/ 90 w 96"/>
                <a:gd name="T87" fmla="*/ 66 h 90"/>
                <a:gd name="T88" fmla="*/ 90 w 96"/>
                <a:gd name="T89" fmla="*/ 60 h 90"/>
                <a:gd name="T90" fmla="*/ 90 w 96"/>
                <a:gd name="T91" fmla="*/ 66 h 90"/>
                <a:gd name="T92" fmla="*/ 90 w 96"/>
                <a:gd name="T93" fmla="*/ 78 h 90"/>
                <a:gd name="T94" fmla="*/ 90 w 96"/>
                <a:gd name="T95" fmla="*/ 84 h 9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6"/>
                <a:gd name="T145" fmla="*/ 0 h 90"/>
                <a:gd name="T146" fmla="*/ 96 w 96"/>
                <a:gd name="T147" fmla="*/ 90 h 9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6" h="90">
                  <a:moveTo>
                    <a:pt x="96" y="90"/>
                  </a:moveTo>
                  <a:lnTo>
                    <a:pt x="90" y="90"/>
                  </a:lnTo>
                  <a:lnTo>
                    <a:pt x="84" y="84"/>
                  </a:lnTo>
                  <a:lnTo>
                    <a:pt x="78" y="84"/>
                  </a:lnTo>
                  <a:lnTo>
                    <a:pt x="72" y="84"/>
                  </a:lnTo>
                  <a:lnTo>
                    <a:pt x="66" y="84"/>
                  </a:lnTo>
                  <a:lnTo>
                    <a:pt x="60" y="84"/>
                  </a:lnTo>
                  <a:lnTo>
                    <a:pt x="54" y="84"/>
                  </a:lnTo>
                  <a:lnTo>
                    <a:pt x="48" y="84"/>
                  </a:lnTo>
                  <a:lnTo>
                    <a:pt x="48" y="78"/>
                  </a:lnTo>
                  <a:lnTo>
                    <a:pt x="54" y="78"/>
                  </a:lnTo>
                  <a:lnTo>
                    <a:pt x="60" y="78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72" y="72"/>
                  </a:lnTo>
                  <a:lnTo>
                    <a:pt x="66" y="66"/>
                  </a:lnTo>
                  <a:lnTo>
                    <a:pt x="60" y="66"/>
                  </a:lnTo>
                  <a:lnTo>
                    <a:pt x="60" y="60"/>
                  </a:lnTo>
                  <a:lnTo>
                    <a:pt x="54" y="60"/>
                  </a:lnTo>
                  <a:lnTo>
                    <a:pt x="48" y="66"/>
                  </a:lnTo>
                  <a:lnTo>
                    <a:pt x="42" y="66"/>
                  </a:lnTo>
                  <a:lnTo>
                    <a:pt x="36" y="66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24" y="60"/>
                  </a:lnTo>
                  <a:lnTo>
                    <a:pt x="18" y="60"/>
                  </a:lnTo>
                  <a:lnTo>
                    <a:pt x="24" y="54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2" y="60"/>
                  </a:lnTo>
                  <a:lnTo>
                    <a:pt x="48" y="54"/>
                  </a:lnTo>
                  <a:lnTo>
                    <a:pt x="54" y="54"/>
                  </a:lnTo>
                  <a:lnTo>
                    <a:pt x="48" y="48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0" y="42"/>
                  </a:lnTo>
                  <a:lnTo>
                    <a:pt x="24" y="42"/>
                  </a:lnTo>
                  <a:lnTo>
                    <a:pt x="18" y="42"/>
                  </a:lnTo>
                  <a:lnTo>
                    <a:pt x="12" y="42"/>
                  </a:lnTo>
                  <a:lnTo>
                    <a:pt x="6" y="42"/>
                  </a:lnTo>
                  <a:lnTo>
                    <a:pt x="6" y="36"/>
                  </a:lnTo>
                  <a:lnTo>
                    <a:pt x="0" y="36"/>
                  </a:lnTo>
                  <a:lnTo>
                    <a:pt x="6" y="36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4" y="36"/>
                  </a:lnTo>
                  <a:lnTo>
                    <a:pt x="30" y="36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36" y="24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6" y="6"/>
                  </a:lnTo>
                  <a:lnTo>
                    <a:pt x="42" y="6"/>
                  </a:lnTo>
                  <a:lnTo>
                    <a:pt x="42" y="18"/>
                  </a:lnTo>
                  <a:lnTo>
                    <a:pt x="42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8" y="36"/>
                  </a:lnTo>
                  <a:lnTo>
                    <a:pt x="54" y="42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6" y="42"/>
                  </a:lnTo>
                  <a:lnTo>
                    <a:pt x="66" y="36"/>
                  </a:lnTo>
                  <a:lnTo>
                    <a:pt x="66" y="30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72" y="36"/>
                  </a:lnTo>
                  <a:lnTo>
                    <a:pt x="72" y="42"/>
                  </a:lnTo>
                  <a:lnTo>
                    <a:pt x="72" y="48"/>
                  </a:lnTo>
                  <a:lnTo>
                    <a:pt x="66" y="54"/>
                  </a:lnTo>
                  <a:lnTo>
                    <a:pt x="72" y="60"/>
                  </a:lnTo>
                  <a:lnTo>
                    <a:pt x="78" y="66"/>
                  </a:lnTo>
                  <a:lnTo>
                    <a:pt x="84" y="72"/>
                  </a:lnTo>
                  <a:lnTo>
                    <a:pt x="84" y="66"/>
                  </a:lnTo>
                  <a:lnTo>
                    <a:pt x="90" y="66"/>
                  </a:lnTo>
                  <a:lnTo>
                    <a:pt x="90" y="60"/>
                  </a:lnTo>
                  <a:lnTo>
                    <a:pt x="96" y="60"/>
                  </a:lnTo>
                  <a:lnTo>
                    <a:pt x="90" y="66"/>
                  </a:lnTo>
                  <a:lnTo>
                    <a:pt x="90" y="72"/>
                  </a:lnTo>
                  <a:lnTo>
                    <a:pt x="90" y="78"/>
                  </a:lnTo>
                  <a:lnTo>
                    <a:pt x="90" y="84"/>
                  </a:lnTo>
                  <a:lnTo>
                    <a:pt x="96" y="9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46" name="Freeform 221"/>
            <p:cNvSpPr>
              <a:spLocks/>
            </p:cNvSpPr>
            <p:nvPr/>
          </p:nvSpPr>
          <p:spPr bwMode="auto">
            <a:xfrm>
              <a:off x="4719" y="1977"/>
              <a:ext cx="78" cy="102"/>
            </a:xfrm>
            <a:custGeom>
              <a:avLst/>
              <a:gdLst>
                <a:gd name="T0" fmla="*/ 18 w 78"/>
                <a:gd name="T1" fmla="*/ 102 h 102"/>
                <a:gd name="T2" fmla="*/ 12 w 78"/>
                <a:gd name="T3" fmla="*/ 90 h 102"/>
                <a:gd name="T4" fmla="*/ 6 w 78"/>
                <a:gd name="T5" fmla="*/ 84 h 102"/>
                <a:gd name="T6" fmla="*/ 0 w 78"/>
                <a:gd name="T7" fmla="*/ 72 h 102"/>
                <a:gd name="T8" fmla="*/ 6 w 78"/>
                <a:gd name="T9" fmla="*/ 60 h 102"/>
                <a:gd name="T10" fmla="*/ 6 w 78"/>
                <a:gd name="T11" fmla="*/ 60 h 102"/>
                <a:gd name="T12" fmla="*/ 6 w 78"/>
                <a:gd name="T13" fmla="*/ 72 h 102"/>
                <a:gd name="T14" fmla="*/ 12 w 78"/>
                <a:gd name="T15" fmla="*/ 90 h 102"/>
                <a:gd name="T16" fmla="*/ 24 w 78"/>
                <a:gd name="T17" fmla="*/ 90 h 102"/>
                <a:gd name="T18" fmla="*/ 24 w 78"/>
                <a:gd name="T19" fmla="*/ 90 h 102"/>
                <a:gd name="T20" fmla="*/ 24 w 78"/>
                <a:gd name="T21" fmla="*/ 78 h 102"/>
                <a:gd name="T22" fmla="*/ 18 w 78"/>
                <a:gd name="T23" fmla="*/ 54 h 102"/>
                <a:gd name="T24" fmla="*/ 18 w 78"/>
                <a:gd name="T25" fmla="*/ 48 h 102"/>
                <a:gd name="T26" fmla="*/ 24 w 78"/>
                <a:gd name="T27" fmla="*/ 42 h 102"/>
                <a:gd name="T28" fmla="*/ 24 w 78"/>
                <a:gd name="T29" fmla="*/ 54 h 102"/>
                <a:gd name="T30" fmla="*/ 24 w 78"/>
                <a:gd name="T31" fmla="*/ 72 h 102"/>
                <a:gd name="T32" fmla="*/ 30 w 78"/>
                <a:gd name="T33" fmla="*/ 72 h 102"/>
                <a:gd name="T34" fmla="*/ 36 w 78"/>
                <a:gd name="T35" fmla="*/ 60 h 102"/>
                <a:gd name="T36" fmla="*/ 36 w 78"/>
                <a:gd name="T37" fmla="*/ 48 h 102"/>
                <a:gd name="T38" fmla="*/ 36 w 78"/>
                <a:gd name="T39" fmla="*/ 24 h 102"/>
                <a:gd name="T40" fmla="*/ 42 w 78"/>
                <a:gd name="T41" fmla="*/ 12 h 102"/>
                <a:gd name="T42" fmla="*/ 42 w 78"/>
                <a:gd name="T43" fmla="*/ 12 h 102"/>
                <a:gd name="T44" fmla="*/ 42 w 78"/>
                <a:gd name="T45" fmla="*/ 24 h 102"/>
                <a:gd name="T46" fmla="*/ 42 w 78"/>
                <a:gd name="T47" fmla="*/ 42 h 102"/>
                <a:gd name="T48" fmla="*/ 48 w 78"/>
                <a:gd name="T49" fmla="*/ 42 h 102"/>
                <a:gd name="T50" fmla="*/ 54 w 78"/>
                <a:gd name="T51" fmla="*/ 30 h 102"/>
                <a:gd name="T52" fmla="*/ 54 w 78"/>
                <a:gd name="T53" fmla="*/ 18 h 102"/>
                <a:gd name="T54" fmla="*/ 60 w 78"/>
                <a:gd name="T55" fmla="*/ 6 h 102"/>
                <a:gd name="T56" fmla="*/ 66 w 78"/>
                <a:gd name="T57" fmla="*/ 0 h 102"/>
                <a:gd name="T58" fmla="*/ 72 w 78"/>
                <a:gd name="T59" fmla="*/ 0 h 102"/>
                <a:gd name="T60" fmla="*/ 66 w 78"/>
                <a:gd name="T61" fmla="*/ 12 h 102"/>
                <a:gd name="T62" fmla="*/ 54 w 78"/>
                <a:gd name="T63" fmla="*/ 24 h 102"/>
                <a:gd name="T64" fmla="*/ 54 w 78"/>
                <a:gd name="T65" fmla="*/ 36 h 102"/>
                <a:gd name="T66" fmla="*/ 48 w 78"/>
                <a:gd name="T67" fmla="*/ 48 h 102"/>
                <a:gd name="T68" fmla="*/ 54 w 78"/>
                <a:gd name="T69" fmla="*/ 48 h 102"/>
                <a:gd name="T70" fmla="*/ 60 w 78"/>
                <a:gd name="T71" fmla="*/ 48 h 102"/>
                <a:gd name="T72" fmla="*/ 66 w 78"/>
                <a:gd name="T73" fmla="*/ 42 h 102"/>
                <a:gd name="T74" fmla="*/ 72 w 78"/>
                <a:gd name="T75" fmla="*/ 36 h 102"/>
                <a:gd name="T76" fmla="*/ 78 w 78"/>
                <a:gd name="T77" fmla="*/ 36 h 102"/>
                <a:gd name="T78" fmla="*/ 78 w 78"/>
                <a:gd name="T79" fmla="*/ 36 h 102"/>
                <a:gd name="T80" fmla="*/ 72 w 78"/>
                <a:gd name="T81" fmla="*/ 42 h 102"/>
                <a:gd name="T82" fmla="*/ 66 w 78"/>
                <a:gd name="T83" fmla="*/ 48 h 102"/>
                <a:gd name="T84" fmla="*/ 60 w 78"/>
                <a:gd name="T85" fmla="*/ 54 h 102"/>
                <a:gd name="T86" fmla="*/ 48 w 78"/>
                <a:gd name="T87" fmla="*/ 54 h 102"/>
                <a:gd name="T88" fmla="*/ 42 w 78"/>
                <a:gd name="T89" fmla="*/ 60 h 102"/>
                <a:gd name="T90" fmla="*/ 36 w 78"/>
                <a:gd name="T91" fmla="*/ 78 h 102"/>
                <a:gd name="T92" fmla="*/ 36 w 78"/>
                <a:gd name="T93" fmla="*/ 84 h 102"/>
                <a:gd name="T94" fmla="*/ 48 w 78"/>
                <a:gd name="T95" fmla="*/ 84 h 102"/>
                <a:gd name="T96" fmla="*/ 54 w 78"/>
                <a:gd name="T97" fmla="*/ 84 h 102"/>
                <a:gd name="T98" fmla="*/ 60 w 78"/>
                <a:gd name="T99" fmla="*/ 78 h 102"/>
                <a:gd name="T100" fmla="*/ 66 w 78"/>
                <a:gd name="T101" fmla="*/ 72 h 102"/>
                <a:gd name="T102" fmla="*/ 66 w 78"/>
                <a:gd name="T103" fmla="*/ 72 h 102"/>
                <a:gd name="T104" fmla="*/ 66 w 78"/>
                <a:gd name="T105" fmla="*/ 78 h 102"/>
                <a:gd name="T106" fmla="*/ 54 w 78"/>
                <a:gd name="T107" fmla="*/ 84 h 102"/>
                <a:gd name="T108" fmla="*/ 48 w 78"/>
                <a:gd name="T109" fmla="*/ 90 h 102"/>
                <a:gd name="T110" fmla="*/ 36 w 78"/>
                <a:gd name="T111" fmla="*/ 90 h 102"/>
                <a:gd name="T112" fmla="*/ 30 w 78"/>
                <a:gd name="T113" fmla="*/ 90 h 102"/>
                <a:gd name="T114" fmla="*/ 30 w 78"/>
                <a:gd name="T115" fmla="*/ 96 h 102"/>
                <a:gd name="T116" fmla="*/ 24 w 78"/>
                <a:gd name="T117" fmla="*/ 96 h 102"/>
                <a:gd name="T118" fmla="*/ 18 w 78"/>
                <a:gd name="T119" fmla="*/ 102 h 10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8"/>
                <a:gd name="T181" fmla="*/ 0 h 102"/>
                <a:gd name="T182" fmla="*/ 78 w 78"/>
                <a:gd name="T183" fmla="*/ 102 h 10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8" h="102">
                  <a:moveTo>
                    <a:pt x="18" y="102"/>
                  </a:moveTo>
                  <a:lnTo>
                    <a:pt x="18" y="102"/>
                  </a:lnTo>
                  <a:lnTo>
                    <a:pt x="12" y="96"/>
                  </a:lnTo>
                  <a:lnTo>
                    <a:pt x="12" y="90"/>
                  </a:lnTo>
                  <a:lnTo>
                    <a:pt x="6" y="90"/>
                  </a:lnTo>
                  <a:lnTo>
                    <a:pt x="6" y="84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6" y="72"/>
                  </a:lnTo>
                  <a:lnTo>
                    <a:pt x="12" y="84"/>
                  </a:lnTo>
                  <a:lnTo>
                    <a:pt x="12" y="90"/>
                  </a:lnTo>
                  <a:lnTo>
                    <a:pt x="18" y="96"/>
                  </a:lnTo>
                  <a:lnTo>
                    <a:pt x="24" y="90"/>
                  </a:lnTo>
                  <a:lnTo>
                    <a:pt x="24" y="84"/>
                  </a:lnTo>
                  <a:lnTo>
                    <a:pt x="24" y="78"/>
                  </a:lnTo>
                  <a:lnTo>
                    <a:pt x="18" y="66"/>
                  </a:lnTo>
                  <a:lnTo>
                    <a:pt x="18" y="54"/>
                  </a:lnTo>
                  <a:lnTo>
                    <a:pt x="18" y="48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24" y="54"/>
                  </a:lnTo>
                  <a:lnTo>
                    <a:pt x="24" y="66"/>
                  </a:lnTo>
                  <a:lnTo>
                    <a:pt x="24" y="72"/>
                  </a:lnTo>
                  <a:lnTo>
                    <a:pt x="30" y="78"/>
                  </a:lnTo>
                  <a:lnTo>
                    <a:pt x="30" y="72"/>
                  </a:lnTo>
                  <a:lnTo>
                    <a:pt x="36" y="66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6" y="48"/>
                  </a:lnTo>
                  <a:lnTo>
                    <a:pt x="36" y="36"/>
                  </a:lnTo>
                  <a:lnTo>
                    <a:pt x="36" y="24"/>
                  </a:lnTo>
                  <a:lnTo>
                    <a:pt x="36" y="12"/>
                  </a:lnTo>
                  <a:lnTo>
                    <a:pt x="42" y="12"/>
                  </a:lnTo>
                  <a:lnTo>
                    <a:pt x="42" y="18"/>
                  </a:lnTo>
                  <a:lnTo>
                    <a:pt x="42" y="24"/>
                  </a:lnTo>
                  <a:lnTo>
                    <a:pt x="42" y="36"/>
                  </a:lnTo>
                  <a:lnTo>
                    <a:pt x="42" y="42"/>
                  </a:lnTo>
                  <a:lnTo>
                    <a:pt x="42" y="48"/>
                  </a:lnTo>
                  <a:lnTo>
                    <a:pt x="48" y="42"/>
                  </a:lnTo>
                  <a:lnTo>
                    <a:pt x="48" y="36"/>
                  </a:lnTo>
                  <a:lnTo>
                    <a:pt x="54" y="30"/>
                  </a:lnTo>
                  <a:lnTo>
                    <a:pt x="54" y="24"/>
                  </a:lnTo>
                  <a:lnTo>
                    <a:pt x="54" y="18"/>
                  </a:lnTo>
                  <a:lnTo>
                    <a:pt x="60" y="12"/>
                  </a:lnTo>
                  <a:lnTo>
                    <a:pt x="60" y="6"/>
                  </a:lnTo>
                  <a:lnTo>
                    <a:pt x="66" y="6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60" y="18"/>
                  </a:lnTo>
                  <a:lnTo>
                    <a:pt x="54" y="24"/>
                  </a:lnTo>
                  <a:lnTo>
                    <a:pt x="54" y="30"/>
                  </a:lnTo>
                  <a:lnTo>
                    <a:pt x="54" y="36"/>
                  </a:lnTo>
                  <a:lnTo>
                    <a:pt x="54" y="42"/>
                  </a:lnTo>
                  <a:lnTo>
                    <a:pt x="48" y="48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6" y="42"/>
                  </a:lnTo>
                  <a:lnTo>
                    <a:pt x="72" y="42"/>
                  </a:lnTo>
                  <a:lnTo>
                    <a:pt x="72" y="36"/>
                  </a:lnTo>
                  <a:lnTo>
                    <a:pt x="78" y="36"/>
                  </a:lnTo>
                  <a:lnTo>
                    <a:pt x="72" y="42"/>
                  </a:lnTo>
                  <a:lnTo>
                    <a:pt x="72" y="48"/>
                  </a:lnTo>
                  <a:lnTo>
                    <a:pt x="66" y="48"/>
                  </a:lnTo>
                  <a:lnTo>
                    <a:pt x="60" y="48"/>
                  </a:lnTo>
                  <a:lnTo>
                    <a:pt x="60" y="54"/>
                  </a:lnTo>
                  <a:lnTo>
                    <a:pt x="54" y="54"/>
                  </a:lnTo>
                  <a:lnTo>
                    <a:pt x="48" y="54"/>
                  </a:lnTo>
                  <a:lnTo>
                    <a:pt x="42" y="60"/>
                  </a:lnTo>
                  <a:lnTo>
                    <a:pt x="42" y="66"/>
                  </a:lnTo>
                  <a:lnTo>
                    <a:pt x="36" y="78"/>
                  </a:lnTo>
                  <a:lnTo>
                    <a:pt x="36" y="84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60" y="78"/>
                  </a:lnTo>
                  <a:lnTo>
                    <a:pt x="60" y="72"/>
                  </a:lnTo>
                  <a:lnTo>
                    <a:pt x="66" y="72"/>
                  </a:lnTo>
                  <a:lnTo>
                    <a:pt x="66" y="78"/>
                  </a:lnTo>
                  <a:lnTo>
                    <a:pt x="60" y="84"/>
                  </a:lnTo>
                  <a:lnTo>
                    <a:pt x="54" y="84"/>
                  </a:lnTo>
                  <a:lnTo>
                    <a:pt x="54" y="90"/>
                  </a:lnTo>
                  <a:lnTo>
                    <a:pt x="48" y="90"/>
                  </a:lnTo>
                  <a:lnTo>
                    <a:pt x="42" y="90"/>
                  </a:lnTo>
                  <a:lnTo>
                    <a:pt x="36" y="90"/>
                  </a:lnTo>
                  <a:lnTo>
                    <a:pt x="30" y="90"/>
                  </a:lnTo>
                  <a:lnTo>
                    <a:pt x="30" y="96"/>
                  </a:lnTo>
                  <a:lnTo>
                    <a:pt x="24" y="96"/>
                  </a:lnTo>
                  <a:lnTo>
                    <a:pt x="18" y="102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47" name="Freeform 222"/>
            <p:cNvSpPr>
              <a:spLocks/>
            </p:cNvSpPr>
            <p:nvPr/>
          </p:nvSpPr>
          <p:spPr bwMode="auto">
            <a:xfrm>
              <a:off x="4755" y="2091"/>
              <a:ext cx="120" cy="54"/>
            </a:xfrm>
            <a:custGeom>
              <a:avLst/>
              <a:gdLst>
                <a:gd name="T0" fmla="*/ 6 w 120"/>
                <a:gd name="T1" fmla="*/ 18 h 54"/>
                <a:gd name="T2" fmla="*/ 6 w 120"/>
                <a:gd name="T3" fmla="*/ 18 h 54"/>
                <a:gd name="T4" fmla="*/ 6 w 120"/>
                <a:gd name="T5" fmla="*/ 18 h 54"/>
                <a:gd name="T6" fmla="*/ 18 w 120"/>
                <a:gd name="T7" fmla="*/ 18 h 54"/>
                <a:gd name="T8" fmla="*/ 30 w 120"/>
                <a:gd name="T9" fmla="*/ 24 h 54"/>
                <a:gd name="T10" fmla="*/ 36 w 120"/>
                <a:gd name="T11" fmla="*/ 24 h 54"/>
                <a:gd name="T12" fmla="*/ 42 w 120"/>
                <a:gd name="T13" fmla="*/ 24 h 54"/>
                <a:gd name="T14" fmla="*/ 42 w 120"/>
                <a:gd name="T15" fmla="*/ 30 h 54"/>
                <a:gd name="T16" fmla="*/ 48 w 120"/>
                <a:gd name="T17" fmla="*/ 42 h 54"/>
                <a:gd name="T18" fmla="*/ 54 w 120"/>
                <a:gd name="T19" fmla="*/ 48 h 54"/>
                <a:gd name="T20" fmla="*/ 60 w 120"/>
                <a:gd name="T21" fmla="*/ 48 h 54"/>
                <a:gd name="T22" fmla="*/ 60 w 120"/>
                <a:gd name="T23" fmla="*/ 48 h 54"/>
                <a:gd name="T24" fmla="*/ 54 w 120"/>
                <a:gd name="T25" fmla="*/ 42 h 54"/>
                <a:gd name="T26" fmla="*/ 48 w 120"/>
                <a:gd name="T27" fmla="*/ 30 h 54"/>
                <a:gd name="T28" fmla="*/ 48 w 120"/>
                <a:gd name="T29" fmla="*/ 24 h 54"/>
                <a:gd name="T30" fmla="*/ 54 w 120"/>
                <a:gd name="T31" fmla="*/ 24 h 54"/>
                <a:gd name="T32" fmla="*/ 60 w 120"/>
                <a:gd name="T33" fmla="*/ 30 h 54"/>
                <a:gd name="T34" fmla="*/ 66 w 120"/>
                <a:gd name="T35" fmla="*/ 30 h 54"/>
                <a:gd name="T36" fmla="*/ 72 w 120"/>
                <a:gd name="T37" fmla="*/ 30 h 54"/>
                <a:gd name="T38" fmla="*/ 72 w 120"/>
                <a:gd name="T39" fmla="*/ 36 h 54"/>
                <a:gd name="T40" fmla="*/ 78 w 120"/>
                <a:gd name="T41" fmla="*/ 48 h 54"/>
                <a:gd name="T42" fmla="*/ 84 w 120"/>
                <a:gd name="T43" fmla="*/ 48 h 54"/>
                <a:gd name="T44" fmla="*/ 96 w 120"/>
                <a:gd name="T45" fmla="*/ 54 h 54"/>
                <a:gd name="T46" fmla="*/ 96 w 120"/>
                <a:gd name="T47" fmla="*/ 54 h 54"/>
                <a:gd name="T48" fmla="*/ 90 w 120"/>
                <a:gd name="T49" fmla="*/ 48 h 54"/>
                <a:gd name="T50" fmla="*/ 84 w 120"/>
                <a:gd name="T51" fmla="*/ 42 h 54"/>
                <a:gd name="T52" fmla="*/ 78 w 120"/>
                <a:gd name="T53" fmla="*/ 36 h 54"/>
                <a:gd name="T54" fmla="*/ 78 w 120"/>
                <a:gd name="T55" fmla="*/ 36 h 54"/>
                <a:gd name="T56" fmla="*/ 78 w 120"/>
                <a:gd name="T57" fmla="*/ 36 h 54"/>
                <a:gd name="T58" fmla="*/ 90 w 120"/>
                <a:gd name="T59" fmla="*/ 36 h 54"/>
                <a:gd name="T60" fmla="*/ 108 w 120"/>
                <a:gd name="T61" fmla="*/ 42 h 54"/>
                <a:gd name="T62" fmla="*/ 114 w 120"/>
                <a:gd name="T63" fmla="*/ 42 h 54"/>
                <a:gd name="T64" fmla="*/ 120 w 120"/>
                <a:gd name="T65" fmla="*/ 42 h 54"/>
                <a:gd name="T66" fmla="*/ 120 w 120"/>
                <a:gd name="T67" fmla="*/ 36 h 54"/>
                <a:gd name="T68" fmla="*/ 114 w 120"/>
                <a:gd name="T69" fmla="*/ 36 h 54"/>
                <a:gd name="T70" fmla="*/ 102 w 120"/>
                <a:gd name="T71" fmla="*/ 36 h 54"/>
                <a:gd name="T72" fmla="*/ 90 w 120"/>
                <a:gd name="T73" fmla="*/ 30 h 54"/>
                <a:gd name="T74" fmla="*/ 84 w 120"/>
                <a:gd name="T75" fmla="*/ 30 h 54"/>
                <a:gd name="T76" fmla="*/ 84 w 120"/>
                <a:gd name="T77" fmla="*/ 24 h 54"/>
                <a:gd name="T78" fmla="*/ 90 w 120"/>
                <a:gd name="T79" fmla="*/ 18 h 54"/>
                <a:gd name="T80" fmla="*/ 96 w 120"/>
                <a:gd name="T81" fmla="*/ 18 h 54"/>
                <a:gd name="T82" fmla="*/ 96 w 120"/>
                <a:gd name="T83" fmla="*/ 18 h 54"/>
                <a:gd name="T84" fmla="*/ 90 w 120"/>
                <a:gd name="T85" fmla="*/ 12 h 54"/>
                <a:gd name="T86" fmla="*/ 84 w 120"/>
                <a:gd name="T87" fmla="*/ 12 h 54"/>
                <a:gd name="T88" fmla="*/ 78 w 120"/>
                <a:gd name="T89" fmla="*/ 18 h 54"/>
                <a:gd name="T90" fmla="*/ 78 w 120"/>
                <a:gd name="T91" fmla="*/ 18 h 54"/>
                <a:gd name="T92" fmla="*/ 72 w 120"/>
                <a:gd name="T93" fmla="*/ 24 h 54"/>
                <a:gd name="T94" fmla="*/ 66 w 120"/>
                <a:gd name="T95" fmla="*/ 24 h 54"/>
                <a:gd name="T96" fmla="*/ 60 w 120"/>
                <a:gd name="T97" fmla="*/ 18 h 54"/>
                <a:gd name="T98" fmla="*/ 54 w 120"/>
                <a:gd name="T99" fmla="*/ 18 h 54"/>
                <a:gd name="T100" fmla="*/ 48 w 120"/>
                <a:gd name="T101" fmla="*/ 18 h 54"/>
                <a:gd name="T102" fmla="*/ 54 w 120"/>
                <a:gd name="T103" fmla="*/ 6 h 54"/>
                <a:gd name="T104" fmla="*/ 66 w 120"/>
                <a:gd name="T105" fmla="*/ 0 h 54"/>
                <a:gd name="T106" fmla="*/ 66 w 120"/>
                <a:gd name="T107" fmla="*/ 0 h 54"/>
                <a:gd name="T108" fmla="*/ 60 w 120"/>
                <a:gd name="T109" fmla="*/ 0 h 54"/>
                <a:gd name="T110" fmla="*/ 54 w 120"/>
                <a:gd name="T111" fmla="*/ 6 h 54"/>
                <a:gd name="T112" fmla="*/ 42 w 120"/>
                <a:gd name="T113" fmla="*/ 6 h 54"/>
                <a:gd name="T114" fmla="*/ 42 w 120"/>
                <a:gd name="T115" fmla="*/ 12 h 54"/>
                <a:gd name="T116" fmla="*/ 36 w 120"/>
                <a:gd name="T117" fmla="*/ 18 h 54"/>
                <a:gd name="T118" fmla="*/ 24 w 120"/>
                <a:gd name="T119" fmla="*/ 18 h 54"/>
                <a:gd name="T120" fmla="*/ 12 w 120"/>
                <a:gd name="T121" fmla="*/ 18 h 54"/>
                <a:gd name="T122" fmla="*/ 6 w 120"/>
                <a:gd name="T123" fmla="*/ 18 h 5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0"/>
                <a:gd name="T187" fmla="*/ 0 h 54"/>
                <a:gd name="T188" fmla="*/ 120 w 120"/>
                <a:gd name="T189" fmla="*/ 54 h 5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0" h="54">
                  <a:moveTo>
                    <a:pt x="0" y="18"/>
                  </a:moveTo>
                  <a:lnTo>
                    <a:pt x="6" y="18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24"/>
                  </a:lnTo>
                  <a:lnTo>
                    <a:pt x="36" y="24"/>
                  </a:lnTo>
                  <a:lnTo>
                    <a:pt x="42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54" y="42"/>
                  </a:lnTo>
                  <a:lnTo>
                    <a:pt x="48" y="36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0" y="30"/>
                  </a:lnTo>
                  <a:lnTo>
                    <a:pt x="66" y="30"/>
                  </a:lnTo>
                  <a:lnTo>
                    <a:pt x="72" y="30"/>
                  </a:lnTo>
                  <a:lnTo>
                    <a:pt x="72" y="36"/>
                  </a:lnTo>
                  <a:lnTo>
                    <a:pt x="78" y="42"/>
                  </a:lnTo>
                  <a:lnTo>
                    <a:pt x="78" y="48"/>
                  </a:lnTo>
                  <a:lnTo>
                    <a:pt x="84" y="48"/>
                  </a:lnTo>
                  <a:lnTo>
                    <a:pt x="90" y="54"/>
                  </a:lnTo>
                  <a:lnTo>
                    <a:pt x="96" y="54"/>
                  </a:lnTo>
                  <a:lnTo>
                    <a:pt x="90" y="48"/>
                  </a:lnTo>
                  <a:lnTo>
                    <a:pt x="84" y="42"/>
                  </a:lnTo>
                  <a:lnTo>
                    <a:pt x="78" y="36"/>
                  </a:lnTo>
                  <a:lnTo>
                    <a:pt x="78" y="30"/>
                  </a:lnTo>
                  <a:lnTo>
                    <a:pt x="78" y="36"/>
                  </a:lnTo>
                  <a:lnTo>
                    <a:pt x="84" y="36"/>
                  </a:lnTo>
                  <a:lnTo>
                    <a:pt x="90" y="36"/>
                  </a:lnTo>
                  <a:lnTo>
                    <a:pt x="96" y="36"/>
                  </a:lnTo>
                  <a:lnTo>
                    <a:pt x="108" y="42"/>
                  </a:lnTo>
                  <a:lnTo>
                    <a:pt x="114" y="42"/>
                  </a:lnTo>
                  <a:lnTo>
                    <a:pt x="120" y="42"/>
                  </a:lnTo>
                  <a:lnTo>
                    <a:pt x="120" y="36"/>
                  </a:lnTo>
                  <a:lnTo>
                    <a:pt x="114" y="36"/>
                  </a:lnTo>
                  <a:lnTo>
                    <a:pt x="108" y="36"/>
                  </a:lnTo>
                  <a:lnTo>
                    <a:pt x="102" y="36"/>
                  </a:lnTo>
                  <a:lnTo>
                    <a:pt x="96" y="30"/>
                  </a:lnTo>
                  <a:lnTo>
                    <a:pt x="90" y="30"/>
                  </a:lnTo>
                  <a:lnTo>
                    <a:pt x="84" y="30"/>
                  </a:lnTo>
                  <a:lnTo>
                    <a:pt x="78" y="24"/>
                  </a:lnTo>
                  <a:lnTo>
                    <a:pt x="84" y="24"/>
                  </a:lnTo>
                  <a:lnTo>
                    <a:pt x="90" y="18"/>
                  </a:lnTo>
                  <a:lnTo>
                    <a:pt x="96" y="18"/>
                  </a:lnTo>
                  <a:lnTo>
                    <a:pt x="96" y="12"/>
                  </a:lnTo>
                  <a:lnTo>
                    <a:pt x="90" y="12"/>
                  </a:lnTo>
                  <a:lnTo>
                    <a:pt x="84" y="12"/>
                  </a:lnTo>
                  <a:lnTo>
                    <a:pt x="84" y="18"/>
                  </a:lnTo>
                  <a:lnTo>
                    <a:pt x="78" y="18"/>
                  </a:lnTo>
                  <a:lnTo>
                    <a:pt x="72" y="24"/>
                  </a:lnTo>
                  <a:lnTo>
                    <a:pt x="66" y="24"/>
                  </a:lnTo>
                  <a:lnTo>
                    <a:pt x="60" y="24"/>
                  </a:lnTo>
                  <a:lnTo>
                    <a:pt x="60" y="18"/>
                  </a:lnTo>
                  <a:lnTo>
                    <a:pt x="54" y="18"/>
                  </a:lnTo>
                  <a:lnTo>
                    <a:pt x="48" y="18"/>
                  </a:lnTo>
                  <a:lnTo>
                    <a:pt x="54" y="12"/>
                  </a:lnTo>
                  <a:lnTo>
                    <a:pt x="54" y="6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54" y="6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42" y="12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48" name="Freeform 223"/>
            <p:cNvSpPr>
              <a:spLocks/>
            </p:cNvSpPr>
            <p:nvPr/>
          </p:nvSpPr>
          <p:spPr bwMode="auto">
            <a:xfrm>
              <a:off x="4743" y="2139"/>
              <a:ext cx="102" cy="107"/>
            </a:xfrm>
            <a:custGeom>
              <a:avLst/>
              <a:gdLst>
                <a:gd name="T0" fmla="*/ 6 w 102"/>
                <a:gd name="T1" fmla="*/ 6 h 107"/>
                <a:gd name="T2" fmla="*/ 18 w 102"/>
                <a:gd name="T3" fmla="*/ 12 h 107"/>
                <a:gd name="T4" fmla="*/ 18 w 102"/>
                <a:gd name="T5" fmla="*/ 23 h 107"/>
                <a:gd name="T6" fmla="*/ 18 w 102"/>
                <a:gd name="T7" fmla="*/ 47 h 107"/>
                <a:gd name="T8" fmla="*/ 18 w 102"/>
                <a:gd name="T9" fmla="*/ 47 h 107"/>
                <a:gd name="T10" fmla="*/ 24 w 102"/>
                <a:gd name="T11" fmla="*/ 29 h 107"/>
                <a:gd name="T12" fmla="*/ 24 w 102"/>
                <a:gd name="T13" fmla="*/ 23 h 107"/>
                <a:gd name="T14" fmla="*/ 30 w 102"/>
                <a:gd name="T15" fmla="*/ 23 h 107"/>
                <a:gd name="T16" fmla="*/ 36 w 102"/>
                <a:gd name="T17" fmla="*/ 29 h 107"/>
                <a:gd name="T18" fmla="*/ 42 w 102"/>
                <a:gd name="T19" fmla="*/ 41 h 107"/>
                <a:gd name="T20" fmla="*/ 48 w 102"/>
                <a:gd name="T21" fmla="*/ 53 h 107"/>
                <a:gd name="T22" fmla="*/ 48 w 102"/>
                <a:gd name="T23" fmla="*/ 71 h 107"/>
                <a:gd name="T24" fmla="*/ 48 w 102"/>
                <a:gd name="T25" fmla="*/ 71 h 107"/>
                <a:gd name="T26" fmla="*/ 54 w 102"/>
                <a:gd name="T27" fmla="*/ 53 h 107"/>
                <a:gd name="T28" fmla="*/ 60 w 102"/>
                <a:gd name="T29" fmla="*/ 53 h 107"/>
                <a:gd name="T30" fmla="*/ 72 w 102"/>
                <a:gd name="T31" fmla="*/ 65 h 107"/>
                <a:gd name="T32" fmla="*/ 84 w 102"/>
                <a:gd name="T33" fmla="*/ 83 h 107"/>
                <a:gd name="T34" fmla="*/ 90 w 102"/>
                <a:gd name="T35" fmla="*/ 101 h 107"/>
                <a:gd name="T36" fmla="*/ 96 w 102"/>
                <a:gd name="T37" fmla="*/ 107 h 107"/>
                <a:gd name="T38" fmla="*/ 102 w 102"/>
                <a:gd name="T39" fmla="*/ 107 h 107"/>
                <a:gd name="T40" fmla="*/ 96 w 102"/>
                <a:gd name="T41" fmla="*/ 101 h 107"/>
                <a:gd name="T42" fmla="*/ 90 w 102"/>
                <a:gd name="T43" fmla="*/ 83 h 107"/>
                <a:gd name="T44" fmla="*/ 78 w 102"/>
                <a:gd name="T45" fmla="*/ 65 h 107"/>
                <a:gd name="T46" fmla="*/ 66 w 102"/>
                <a:gd name="T47" fmla="*/ 53 h 107"/>
                <a:gd name="T48" fmla="*/ 66 w 102"/>
                <a:gd name="T49" fmla="*/ 47 h 107"/>
                <a:gd name="T50" fmla="*/ 72 w 102"/>
                <a:gd name="T51" fmla="*/ 41 h 107"/>
                <a:gd name="T52" fmla="*/ 78 w 102"/>
                <a:gd name="T53" fmla="*/ 41 h 107"/>
                <a:gd name="T54" fmla="*/ 78 w 102"/>
                <a:gd name="T55" fmla="*/ 41 h 107"/>
                <a:gd name="T56" fmla="*/ 90 w 102"/>
                <a:gd name="T57" fmla="*/ 47 h 107"/>
                <a:gd name="T58" fmla="*/ 90 w 102"/>
                <a:gd name="T59" fmla="*/ 47 h 107"/>
                <a:gd name="T60" fmla="*/ 84 w 102"/>
                <a:gd name="T61" fmla="*/ 41 h 107"/>
                <a:gd name="T62" fmla="*/ 78 w 102"/>
                <a:gd name="T63" fmla="*/ 35 h 107"/>
                <a:gd name="T64" fmla="*/ 66 w 102"/>
                <a:gd name="T65" fmla="*/ 35 h 107"/>
                <a:gd name="T66" fmla="*/ 60 w 102"/>
                <a:gd name="T67" fmla="*/ 35 h 107"/>
                <a:gd name="T68" fmla="*/ 54 w 102"/>
                <a:gd name="T69" fmla="*/ 35 h 107"/>
                <a:gd name="T70" fmla="*/ 48 w 102"/>
                <a:gd name="T71" fmla="*/ 35 h 107"/>
                <a:gd name="T72" fmla="*/ 42 w 102"/>
                <a:gd name="T73" fmla="*/ 29 h 107"/>
                <a:gd name="T74" fmla="*/ 36 w 102"/>
                <a:gd name="T75" fmla="*/ 23 h 107"/>
                <a:gd name="T76" fmla="*/ 36 w 102"/>
                <a:gd name="T77" fmla="*/ 23 h 107"/>
                <a:gd name="T78" fmla="*/ 42 w 102"/>
                <a:gd name="T79" fmla="*/ 18 h 107"/>
                <a:gd name="T80" fmla="*/ 48 w 102"/>
                <a:gd name="T81" fmla="*/ 18 h 107"/>
                <a:gd name="T82" fmla="*/ 54 w 102"/>
                <a:gd name="T83" fmla="*/ 18 h 107"/>
                <a:gd name="T84" fmla="*/ 60 w 102"/>
                <a:gd name="T85" fmla="*/ 18 h 107"/>
                <a:gd name="T86" fmla="*/ 60 w 102"/>
                <a:gd name="T87" fmla="*/ 18 h 107"/>
                <a:gd name="T88" fmla="*/ 54 w 102"/>
                <a:gd name="T89" fmla="*/ 18 h 107"/>
                <a:gd name="T90" fmla="*/ 48 w 102"/>
                <a:gd name="T91" fmla="*/ 18 h 107"/>
                <a:gd name="T92" fmla="*/ 36 w 102"/>
                <a:gd name="T93" fmla="*/ 18 h 107"/>
                <a:gd name="T94" fmla="*/ 30 w 102"/>
                <a:gd name="T95" fmla="*/ 18 h 107"/>
                <a:gd name="T96" fmla="*/ 24 w 102"/>
                <a:gd name="T97" fmla="*/ 18 h 107"/>
                <a:gd name="T98" fmla="*/ 18 w 102"/>
                <a:gd name="T99" fmla="*/ 12 h 107"/>
                <a:gd name="T100" fmla="*/ 12 w 102"/>
                <a:gd name="T101" fmla="*/ 6 h 107"/>
                <a:gd name="T102" fmla="*/ 6 w 102"/>
                <a:gd name="T103" fmla="*/ 0 h 10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2"/>
                <a:gd name="T157" fmla="*/ 0 h 107"/>
                <a:gd name="T158" fmla="*/ 102 w 102"/>
                <a:gd name="T159" fmla="*/ 107 h 10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2" h="107">
                  <a:moveTo>
                    <a:pt x="0" y="0"/>
                  </a:moveTo>
                  <a:lnTo>
                    <a:pt x="6" y="6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8" y="23"/>
                  </a:lnTo>
                  <a:lnTo>
                    <a:pt x="18" y="35"/>
                  </a:lnTo>
                  <a:lnTo>
                    <a:pt x="18" y="47"/>
                  </a:lnTo>
                  <a:lnTo>
                    <a:pt x="18" y="59"/>
                  </a:lnTo>
                  <a:lnTo>
                    <a:pt x="18" y="47"/>
                  </a:lnTo>
                  <a:lnTo>
                    <a:pt x="18" y="35"/>
                  </a:lnTo>
                  <a:lnTo>
                    <a:pt x="24" y="29"/>
                  </a:lnTo>
                  <a:lnTo>
                    <a:pt x="24" y="23"/>
                  </a:lnTo>
                  <a:lnTo>
                    <a:pt x="30" y="23"/>
                  </a:lnTo>
                  <a:lnTo>
                    <a:pt x="36" y="29"/>
                  </a:lnTo>
                  <a:lnTo>
                    <a:pt x="36" y="35"/>
                  </a:lnTo>
                  <a:lnTo>
                    <a:pt x="42" y="41"/>
                  </a:lnTo>
                  <a:lnTo>
                    <a:pt x="48" y="47"/>
                  </a:lnTo>
                  <a:lnTo>
                    <a:pt x="48" y="53"/>
                  </a:lnTo>
                  <a:lnTo>
                    <a:pt x="42" y="65"/>
                  </a:lnTo>
                  <a:lnTo>
                    <a:pt x="48" y="71"/>
                  </a:lnTo>
                  <a:lnTo>
                    <a:pt x="54" y="83"/>
                  </a:lnTo>
                  <a:lnTo>
                    <a:pt x="48" y="71"/>
                  </a:lnTo>
                  <a:lnTo>
                    <a:pt x="48" y="65"/>
                  </a:lnTo>
                  <a:lnTo>
                    <a:pt x="54" y="53"/>
                  </a:lnTo>
                  <a:lnTo>
                    <a:pt x="54" y="47"/>
                  </a:lnTo>
                  <a:lnTo>
                    <a:pt x="60" y="53"/>
                  </a:lnTo>
                  <a:lnTo>
                    <a:pt x="66" y="59"/>
                  </a:lnTo>
                  <a:lnTo>
                    <a:pt x="72" y="65"/>
                  </a:lnTo>
                  <a:lnTo>
                    <a:pt x="78" y="77"/>
                  </a:lnTo>
                  <a:lnTo>
                    <a:pt x="84" y="83"/>
                  </a:lnTo>
                  <a:lnTo>
                    <a:pt x="90" y="95"/>
                  </a:lnTo>
                  <a:lnTo>
                    <a:pt x="90" y="101"/>
                  </a:lnTo>
                  <a:lnTo>
                    <a:pt x="96" y="107"/>
                  </a:lnTo>
                  <a:lnTo>
                    <a:pt x="102" y="107"/>
                  </a:lnTo>
                  <a:lnTo>
                    <a:pt x="96" y="101"/>
                  </a:lnTo>
                  <a:lnTo>
                    <a:pt x="90" y="89"/>
                  </a:lnTo>
                  <a:lnTo>
                    <a:pt x="90" y="83"/>
                  </a:lnTo>
                  <a:lnTo>
                    <a:pt x="84" y="77"/>
                  </a:lnTo>
                  <a:lnTo>
                    <a:pt x="78" y="65"/>
                  </a:lnTo>
                  <a:lnTo>
                    <a:pt x="72" y="59"/>
                  </a:lnTo>
                  <a:lnTo>
                    <a:pt x="66" y="53"/>
                  </a:lnTo>
                  <a:lnTo>
                    <a:pt x="60" y="47"/>
                  </a:lnTo>
                  <a:lnTo>
                    <a:pt x="66" y="47"/>
                  </a:lnTo>
                  <a:lnTo>
                    <a:pt x="66" y="41"/>
                  </a:lnTo>
                  <a:lnTo>
                    <a:pt x="72" y="41"/>
                  </a:lnTo>
                  <a:lnTo>
                    <a:pt x="78" y="41"/>
                  </a:lnTo>
                  <a:lnTo>
                    <a:pt x="84" y="41"/>
                  </a:lnTo>
                  <a:lnTo>
                    <a:pt x="90" y="47"/>
                  </a:lnTo>
                  <a:lnTo>
                    <a:pt x="90" y="41"/>
                  </a:lnTo>
                  <a:lnTo>
                    <a:pt x="84" y="41"/>
                  </a:lnTo>
                  <a:lnTo>
                    <a:pt x="84" y="35"/>
                  </a:lnTo>
                  <a:lnTo>
                    <a:pt x="78" y="35"/>
                  </a:lnTo>
                  <a:lnTo>
                    <a:pt x="72" y="35"/>
                  </a:lnTo>
                  <a:lnTo>
                    <a:pt x="66" y="35"/>
                  </a:lnTo>
                  <a:lnTo>
                    <a:pt x="60" y="35"/>
                  </a:lnTo>
                  <a:lnTo>
                    <a:pt x="54" y="41"/>
                  </a:lnTo>
                  <a:lnTo>
                    <a:pt x="54" y="35"/>
                  </a:lnTo>
                  <a:lnTo>
                    <a:pt x="48" y="35"/>
                  </a:lnTo>
                  <a:lnTo>
                    <a:pt x="42" y="29"/>
                  </a:lnTo>
                  <a:lnTo>
                    <a:pt x="42" y="23"/>
                  </a:lnTo>
                  <a:lnTo>
                    <a:pt x="36" y="23"/>
                  </a:lnTo>
                  <a:lnTo>
                    <a:pt x="42" y="23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54" y="18"/>
                  </a:lnTo>
                  <a:lnTo>
                    <a:pt x="60" y="18"/>
                  </a:lnTo>
                  <a:lnTo>
                    <a:pt x="54" y="18"/>
                  </a:lnTo>
                  <a:lnTo>
                    <a:pt x="48" y="18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49" name="Freeform 224"/>
            <p:cNvSpPr>
              <a:spLocks/>
            </p:cNvSpPr>
            <p:nvPr/>
          </p:nvSpPr>
          <p:spPr bwMode="auto">
            <a:xfrm>
              <a:off x="4666" y="2151"/>
              <a:ext cx="71" cy="125"/>
            </a:xfrm>
            <a:custGeom>
              <a:avLst/>
              <a:gdLst>
                <a:gd name="T0" fmla="*/ 41 w 71"/>
                <a:gd name="T1" fmla="*/ 11 h 125"/>
                <a:gd name="T2" fmla="*/ 35 w 71"/>
                <a:gd name="T3" fmla="*/ 23 h 125"/>
                <a:gd name="T4" fmla="*/ 18 w 71"/>
                <a:gd name="T5" fmla="*/ 29 h 125"/>
                <a:gd name="T6" fmla="*/ 6 w 71"/>
                <a:gd name="T7" fmla="*/ 35 h 125"/>
                <a:gd name="T8" fmla="*/ 6 w 71"/>
                <a:gd name="T9" fmla="*/ 47 h 125"/>
                <a:gd name="T10" fmla="*/ 12 w 71"/>
                <a:gd name="T11" fmla="*/ 41 h 125"/>
                <a:gd name="T12" fmla="*/ 24 w 71"/>
                <a:gd name="T13" fmla="*/ 35 h 125"/>
                <a:gd name="T14" fmla="*/ 35 w 71"/>
                <a:gd name="T15" fmla="*/ 29 h 125"/>
                <a:gd name="T16" fmla="*/ 35 w 71"/>
                <a:gd name="T17" fmla="*/ 41 h 125"/>
                <a:gd name="T18" fmla="*/ 24 w 71"/>
                <a:gd name="T19" fmla="*/ 53 h 125"/>
                <a:gd name="T20" fmla="*/ 12 w 71"/>
                <a:gd name="T21" fmla="*/ 59 h 125"/>
                <a:gd name="T22" fmla="*/ 0 w 71"/>
                <a:gd name="T23" fmla="*/ 65 h 125"/>
                <a:gd name="T24" fmla="*/ 0 w 71"/>
                <a:gd name="T25" fmla="*/ 71 h 125"/>
                <a:gd name="T26" fmla="*/ 6 w 71"/>
                <a:gd name="T27" fmla="*/ 65 h 125"/>
                <a:gd name="T28" fmla="*/ 18 w 71"/>
                <a:gd name="T29" fmla="*/ 59 h 125"/>
                <a:gd name="T30" fmla="*/ 30 w 71"/>
                <a:gd name="T31" fmla="*/ 59 h 125"/>
                <a:gd name="T32" fmla="*/ 30 w 71"/>
                <a:gd name="T33" fmla="*/ 71 h 125"/>
                <a:gd name="T34" fmla="*/ 24 w 71"/>
                <a:gd name="T35" fmla="*/ 77 h 125"/>
                <a:gd name="T36" fmla="*/ 12 w 71"/>
                <a:gd name="T37" fmla="*/ 89 h 125"/>
                <a:gd name="T38" fmla="*/ 6 w 71"/>
                <a:gd name="T39" fmla="*/ 95 h 125"/>
                <a:gd name="T40" fmla="*/ 6 w 71"/>
                <a:gd name="T41" fmla="*/ 95 h 125"/>
                <a:gd name="T42" fmla="*/ 18 w 71"/>
                <a:gd name="T43" fmla="*/ 89 h 125"/>
                <a:gd name="T44" fmla="*/ 24 w 71"/>
                <a:gd name="T45" fmla="*/ 83 h 125"/>
                <a:gd name="T46" fmla="*/ 18 w 71"/>
                <a:gd name="T47" fmla="*/ 95 h 125"/>
                <a:gd name="T48" fmla="*/ 12 w 71"/>
                <a:gd name="T49" fmla="*/ 113 h 125"/>
                <a:gd name="T50" fmla="*/ 0 w 71"/>
                <a:gd name="T51" fmla="*/ 125 h 125"/>
                <a:gd name="T52" fmla="*/ 0 w 71"/>
                <a:gd name="T53" fmla="*/ 125 h 125"/>
                <a:gd name="T54" fmla="*/ 12 w 71"/>
                <a:gd name="T55" fmla="*/ 119 h 125"/>
                <a:gd name="T56" fmla="*/ 24 w 71"/>
                <a:gd name="T57" fmla="*/ 101 h 125"/>
                <a:gd name="T58" fmla="*/ 35 w 71"/>
                <a:gd name="T59" fmla="*/ 83 h 125"/>
                <a:gd name="T60" fmla="*/ 41 w 71"/>
                <a:gd name="T61" fmla="*/ 101 h 125"/>
                <a:gd name="T62" fmla="*/ 41 w 71"/>
                <a:gd name="T63" fmla="*/ 107 h 125"/>
                <a:gd name="T64" fmla="*/ 47 w 71"/>
                <a:gd name="T65" fmla="*/ 101 h 125"/>
                <a:gd name="T66" fmla="*/ 47 w 71"/>
                <a:gd name="T67" fmla="*/ 89 h 125"/>
                <a:gd name="T68" fmla="*/ 35 w 71"/>
                <a:gd name="T69" fmla="*/ 77 h 125"/>
                <a:gd name="T70" fmla="*/ 41 w 71"/>
                <a:gd name="T71" fmla="*/ 59 h 125"/>
                <a:gd name="T72" fmla="*/ 41 w 71"/>
                <a:gd name="T73" fmla="*/ 53 h 125"/>
                <a:gd name="T74" fmla="*/ 53 w 71"/>
                <a:gd name="T75" fmla="*/ 59 h 125"/>
                <a:gd name="T76" fmla="*/ 59 w 71"/>
                <a:gd name="T77" fmla="*/ 77 h 125"/>
                <a:gd name="T78" fmla="*/ 65 w 71"/>
                <a:gd name="T79" fmla="*/ 77 h 125"/>
                <a:gd name="T80" fmla="*/ 65 w 71"/>
                <a:gd name="T81" fmla="*/ 65 h 125"/>
                <a:gd name="T82" fmla="*/ 59 w 71"/>
                <a:gd name="T83" fmla="*/ 53 h 125"/>
                <a:gd name="T84" fmla="*/ 41 w 71"/>
                <a:gd name="T85" fmla="*/ 47 h 125"/>
                <a:gd name="T86" fmla="*/ 47 w 71"/>
                <a:gd name="T87" fmla="*/ 29 h 125"/>
                <a:gd name="T88" fmla="*/ 53 w 71"/>
                <a:gd name="T89" fmla="*/ 29 h 125"/>
                <a:gd name="T90" fmla="*/ 59 w 71"/>
                <a:gd name="T91" fmla="*/ 35 h 125"/>
                <a:gd name="T92" fmla="*/ 65 w 71"/>
                <a:gd name="T93" fmla="*/ 41 h 125"/>
                <a:gd name="T94" fmla="*/ 71 w 71"/>
                <a:gd name="T95" fmla="*/ 47 h 125"/>
                <a:gd name="T96" fmla="*/ 65 w 71"/>
                <a:gd name="T97" fmla="*/ 35 h 125"/>
                <a:gd name="T98" fmla="*/ 59 w 71"/>
                <a:gd name="T99" fmla="*/ 23 h 125"/>
                <a:gd name="T100" fmla="*/ 53 w 71"/>
                <a:gd name="T101" fmla="*/ 17 h 125"/>
                <a:gd name="T102" fmla="*/ 53 w 71"/>
                <a:gd name="T103" fmla="*/ 6 h 125"/>
                <a:gd name="T104" fmla="*/ 47 w 71"/>
                <a:gd name="T105" fmla="*/ 0 h 12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1"/>
                <a:gd name="T160" fmla="*/ 0 h 125"/>
                <a:gd name="T161" fmla="*/ 71 w 71"/>
                <a:gd name="T162" fmla="*/ 125 h 12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1" h="125">
                  <a:moveTo>
                    <a:pt x="47" y="6"/>
                  </a:moveTo>
                  <a:lnTo>
                    <a:pt x="41" y="11"/>
                  </a:lnTo>
                  <a:lnTo>
                    <a:pt x="41" y="17"/>
                  </a:lnTo>
                  <a:lnTo>
                    <a:pt x="35" y="23"/>
                  </a:lnTo>
                  <a:lnTo>
                    <a:pt x="30" y="23"/>
                  </a:lnTo>
                  <a:lnTo>
                    <a:pt x="24" y="23"/>
                  </a:lnTo>
                  <a:lnTo>
                    <a:pt x="18" y="29"/>
                  </a:lnTo>
                  <a:lnTo>
                    <a:pt x="12" y="29"/>
                  </a:lnTo>
                  <a:lnTo>
                    <a:pt x="12" y="35"/>
                  </a:lnTo>
                  <a:lnTo>
                    <a:pt x="6" y="35"/>
                  </a:lnTo>
                  <a:lnTo>
                    <a:pt x="6" y="41"/>
                  </a:lnTo>
                  <a:lnTo>
                    <a:pt x="6" y="47"/>
                  </a:lnTo>
                  <a:lnTo>
                    <a:pt x="6" y="41"/>
                  </a:lnTo>
                  <a:lnTo>
                    <a:pt x="12" y="41"/>
                  </a:lnTo>
                  <a:lnTo>
                    <a:pt x="12" y="35"/>
                  </a:lnTo>
                  <a:lnTo>
                    <a:pt x="18" y="35"/>
                  </a:lnTo>
                  <a:lnTo>
                    <a:pt x="24" y="35"/>
                  </a:lnTo>
                  <a:lnTo>
                    <a:pt x="24" y="29"/>
                  </a:lnTo>
                  <a:lnTo>
                    <a:pt x="30" y="29"/>
                  </a:lnTo>
                  <a:lnTo>
                    <a:pt x="35" y="29"/>
                  </a:lnTo>
                  <a:lnTo>
                    <a:pt x="35" y="35"/>
                  </a:lnTo>
                  <a:lnTo>
                    <a:pt x="35" y="41"/>
                  </a:lnTo>
                  <a:lnTo>
                    <a:pt x="35" y="47"/>
                  </a:lnTo>
                  <a:lnTo>
                    <a:pt x="30" y="47"/>
                  </a:lnTo>
                  <a:lnTo>
                    <a:pt x="24" y="53"/>
                  </a:lnTo>
                  <a:lnTo>
                    <a:pt x="18" y="53"/>
                  </a:lnTo>
                  <a:lnTo>
                    <a:pt x="12" y="59"/>
                  </a:lnTo>
                  <a:lnTo>
                    <a:pt x="6" y="59"/>
                  </a:lnTo>
                  <a:lnTo>
                    <a:pt x="6" y="65"/>
                  </a:lnTo>
                  <a:lnTo>
                    <a:pt x="0" y="65"/>
                  </a:lnTo>
                  <a:lnTo>
                    <a:pt x="0" y="71"/>
                  </a:lnTo>
                  <a:lnTo>
                    <a:pt x="6" y="71"/>
                  </a:lnTo>
                  <a:lnTo>
                    <a:pt x="6" y="65"/>
                  </a:lnTo>
                  <a:lnTo>
                    <a:pt x="12" y="65"/>
                  </a:lnTo>
                  <a:lnTo>
                    <a:pt x="18" y="59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0" y="65"/>
                  </a:lnTo>
                  <a:lnTo>
                    <a:pt x="30" y="71"/>
                  </a:lnTo>
                  <a:lnTo>
                    <a:pt x="30" y="77"/>
                  </a:lnTo>
                  <a:lnTo>
                    <a:pt x="24" y="77"/>
                  </a:lnTo>
                  <a:lnTo>
                    <a:pt x="18" y="83"/>
                  </a:lnTo>
                  <a:lnTo>
                    <a:pt x="12" y="83"/>
                  </a:lnTo>
                  <a:lnTo>
                    <a:pt x="12" y="89"/>
                  </a:lnTo>
                  <a:lnTo>
                    <a:pt x="6" y="89"/>
                  </a:lnTo>
                  <a:lnTo>
                    <a:pt x="6" y="95"/>
                  </a:lnTo>
                  <a:lnTo>
                    <a:pt x="0" y="101"/>
                  </a:lnTo>
                  <a:lnTo>
                    <a:pt x="6" y="95"/>
                  </a:lnTo>
                  <a:lnTo>
                    <a:pt x="12" y="89"/>
                  </a:lnTo>
                  <a:lnTo>
                    <a:pt x="18" y="89"/>
                  </a:lnTo>
                  <a:lnTo>
                    <a:pt x="18" y="83"/>
                  </a:lnTo>
                  <a:lnTo>
                    <a:pt x="24" y="83"/>
                  </a:lnTo>
                  <a:lnTo>
                    <a:pt x="24" y="89"/>
                  </a:lnTo>
                  <a:lnTo>
                    <a:pt x="24" y="95"/>
                  </a:lnTo>
                  <a:lnTo>
                    <a:pt x="18" y="95"/>
                  </a:lnTo>
                  <a:lnTo>
                    <a:pt x="18" y="101"/>
                  </a:lnTo>
                  <a:lnTo>
                    <a:pt x="12" y="107"/>
                  </a:lnTo>
                  <a:lnTo>
                    <a:pt x="12" y="113"/>
                  </a:lnTo>
                  <a:lnTo>
                    <a:pt x="6" y="119"/>
                  </a:lnTo>
                  <a:lnTo>
                    <a:pt x="0" y="119"/>
                  </a:lnTo>
                  <a:lnTo>
                    <a:pt x="0" y="125"/>
                  </a:lnTo>
                  <a:lnTo>
                    <a:pt x="6" y="125"/>
                  </a:lnTo>
                  <a:lnTo>
                    <a:pt x="6" y="119"/>
                  </a:lnTo>
                  <a:lnTo>
                    <a:pt x="12" y="119"/>
                  </a:lnTo>
                  <a:lnTo>
                    <a:pt x="18" y="113"/>
                  </a:lnTo>
                  <a:lnTo>
                    <a:pt x="24" y="107"/>
                  </a:lnTo>
                  <a:lnTo>
                    <a:pt x="24" y="101"/>
                  </a:lnTo>
                  <a:lnTo>
                    <a:pt x="30" y="89"/>
                  </a:lnTo>
                  <a:lnTo>
                    <a:pt x="30" y="83"/>
                  </a:lnTo>
                  <a:lnTo>
                    <a:pt x="35" y="83"/>
                  </a:lnTo>
                  <a:lnTo>
                    <a:pt x="41" y="89"/>
                  </a:lnTo>
                  <a:lnTo>
                    <a:pt x="41" y="95"/>
                  </a:lnTo>
                  <a:lnTo>
                    <a:pt x="41" y="101"/>
                  </a:lnTo>
                  <a:lnTo>
                    <a:pt x="41" y="107"/>
                  </a:lnTo>
                  <a:lnTo>
                    <a:pt x="47" y="107"/>
                  </a:lnTo>
                  <a:lnTo>
                    <a:pt x="47" y="101"/>
                  </a:lnTo>
                  <a:lnTo>
                    <a:pt x="47" y="95"/>
                  </a:lnTo>
                  <a:lnTo>
                    <a:pt x="47" y="89"/>
                  </a:lnTo>
                  <a:lnTo>
                    <a:pt x="41" y="83"/>
                  </a:lnTo>
                  <a:lnTo>
                    <a:pt x="35" y="77"/>
                  </a:lnTo>
                  <a:lnTo>
                    <a:pt x="35" y="71"/>
                  </a:lnTo>
                  <a:lnTo>
                    <a:pt x="41" y="65"/>
                  </a:lnTo>
                  <a:lnTo>
                    <a:pt x="41" y="59"/>
                  </a:lnTo>
                  <a:lnTo>
                    <a:pt x="41" y="53"/>
                  </a:lnTo>
                  <a:lnTo>
                    <a:pt x="47" y="53"/>
                  </a:lnTo>
                  <a:lnTo>
                    <a:pt x="53" y="59"/>
                  </a:lnTo>
                  <a:lnTo>
                    <a:pt x="59" y="59"/>
                  </a:lnTo>
                  <a:lnTo>
                    <a:pt x="59" y="65"/>
                  </a:lnTo>
                  <a:lnTo>
                    <a:pt x="59" y="77"/>
                  </a:lnTo>
                  <a:lnTo>
                    <a:pt x="65" y="77"/>
                  </a:lnTo>
                  <a:lnTo>
                    <a:pt x="65" y="71"/>
                  </a:lnTo>
                  <a:lnTo>
                    <a:pt x="65" y="65"/>
                  </a:lnTo>
                  <a:lnTo>
                    <a:pt x="59" y="65"/>
                  </a:lnTo>
                  <a:lnTo>
                    <a:pt x="59" y="59"/>
                  </a:lnTo>
                  <a:lnTo>
                    <a:pt x="59" y="53"/>
                  </a:lnTo>
                  <a:lnTo>
                    <a:pt x="53" y="53"/>
                  </a:lnTo>
                  <a:lnTo>
                    <a:pt x="47" y="47"/>
                  </a:lnTo>
                  <a:lnTo>
                    <a:pt x="41" y="47"/>
                  </a:lnTo>
                  <a:lnTo>
                    <a:pt x="41" y="41"/>
                  </a:lnTo>
                  <a:lnTo>
                    <a:pt x="47" y="35"/>
                  </a:lnTo>
                  <a:lnTo>
                    <a:pt x="47" y="29"/>
                  </a:lnTo>
                  <a:lnTo>
                    <a:pt x="53" y="29"/>
                  </a:lnTo>
                  <a:lnTo>
                    <a:pt x="59" y="29"/>
                  </a:lnTo>
                  <a:lnTo>
                    <a:pt x="59" y="35"/>
                  </a:lnTo>
                  <a:lnTo>
                    <a:pt x="65" y="35"/>
                  </a:lnTo>
                  <a:lnTo>
                    <a:pt x="65" y="41"/>
                  </a:lnTo>
                  <a:lnTo>
                    <a:pt x="65" y="47"/>
                  </a:lnTo>
                  <a:lnTo>
                    <a:pt x="71" y="47"/>
                  </a:lnTo>
                  <a:lnTo>
                    <a:pt x="71" y="41"/>
                  </a:lnTo>
                  <a:lnTo>
                    <a:pt x="71" y="35"/>
                  </a:lnTo>
                  <a:lnTo>
                    <a:pt x="65" y="35"/>
                  </a:lnTo>
                  <a:lnTo>
                    <a:pt x="65" y="29"/>
                  </a:lnTo>
                  <a:lnTo>
                    <a:pt x="59" y="23"/>
                  </a:lnTo>
                  <a:lnTo>
                    <a:pt x="53" y="23"/>
                  </a:lnTo>
                  <a:lnTo>
                    <a:pt x="53" y="17"/>
                  </a:lnTo>
                  <a:lnTo>
                    <a:pt x="53" y="11"/>
                  </a:lnTo>
                  <a:lnTo>
                    <a:pt x="53" y="6"/>
                  </a:lnTo>
                  <a:lnTo>
                    <a:pt x="47" y="0"/>
                  </a:lnTo>
                  <a:lnTo>
                    <a:pt x="47" y="6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50" name="Freeform 225"/>
            <p:cNvSpPr>
              <a:spLocks/>
            </p:cNvSpPr>
            <p:nvPr/>
          </p:nvSpPr>
          <p:spPr bwMode="auto">
            <a:xfrm>
              <a:off x="4582" y="2121"/>
              <a:ext cx="119" cy="65"/>
            </a:xfrm>
            <a:custGeom>
              <a:avLst/>
              <a:gdLst>
                <a:gd name="T0" fmla="*/ 102 w 119"/>
                <a:gd name="T1" fmla="*/ 0 h 65"/>
                <a:gd name="T2" fmla="*/ 90 w 119"/>
                <a:gd name="T3" fmla="*/ 6 h 65"/>
                <a:gd name="T4" fmla="*/ 78 w 119"/>
                <a:gd name="T5" fmla="*/ 12 h 65"/>
                <a:gd name="T6" fmla="*/ 72 w 119"/>
                <a:gd name="T7" fmla="*/ 12 h 65"/>
                <a:gd name="T8" fmla="*/ 66 w 119"/>
                <a:gd name="T9" fmla="*/ 12 h 65"/>
                <a:gd name="T10" fmla="*/ 60 w 119"/>
                <a:gd name="T11" fmla="*/ 12 h 65"/>
                <a:gd name="T12" fmla="*/ 54 w 119"/>
                <a:gd name="T13" fmla="*/ 12 h 65"/>
                <a:gd name="T14" fmla="*/ 42 w 119"/>
                <a:gd name="T15" fmla="*/ 12 h 65"/>
                <a:gd name="T16" fmla="*/ 36 w 119"/>
                <a:gd name="T17" fmla="*/ 12 h 65"/>
                <a:gd name="T18" fmla="*/ 42 w 119"/>
                <a:gd name="T19" fmla="*/ 12 h 65"/>
                <a:gd name="T20" fmla="*/ 48 w 119"/>
                <a:gd name="T21" fmla="*/ 12 h 65"/>
                <a:gd name="T22" fmla="*/ 54 w 119"/>
                <a:gd name="T23" fmla="*/ 12 h 65"/>
                <a:gd name="T24" fmla="*/ 60 w 119"/>
                <a:gd name="T25" fmla="*/ 18 h 65"/>
                <a:gd name="T26" fmla="*/ 60 w 119"/>
                <a:gd name="T27" fmla="*/ 18 h 65"/>
                <a:gd name="T28" fmla="*/ 60 w 119"/>
                <a:gd name="T29" fmla="*/ 24 h 65"/>
                <a:gd name="T30" fmla="*/ 54 w 119"/>
                <a:gd name="T31" fmla="*/ 30 h 65"/>
                <a:gd name="T32" fmla="*/ 48 w 119"/>
                <a:gd name="T33" fmla="*/ 30 h 65"/>
                <a:gd name="T34" fmla="*/ 36 w 119"/>
                <a:gd name="T35" fmla="*/ 30 h 65"/>
                <a:gd name="T36" fmla="*/ 30 w 119"/>
                <a:gd name="T37" fmla="*/ 30 h 65"/>
                <a:gd name="T38" fmla="*/ 18 w 119"/>
                <a:gd name="T39" fmla="*/ 30 h 65"/>
                <a:gd name="T40" fmla="*/ 18 w 119"/>
                <a:gd name="T41" fmla="*/ 30 h 65"/>
                <a:gd name="T42" fmla="*/ 24 w 119"/>
                <a:gd name="T43" fmla="*/ 30 h 65"/>
                <a:gd name="T44" fmla="*/ 36 w 119"/>
                <a:gd name="T45" fmla="*/ 30 h 65"/>
                <a:gd name="T46" fmla="*/ 42 w 119"/>
                <a:gd name="T47" fmla="*/ 36 h 65"/>
                <a:gd name="T48" fmla="*/ 42 w 119"/>
                <a:gd name="T49" fmla="*/ 41 h 65"/>
                <a:gd name="T50" fmla="*/ 30 w 119"/>
                <a:gd name="T51" fmla="*/ 47 h 65"/>
                <a:gd name="T52" fmla="*/ 18 w 119"/>
                <a:gd name="T53" fmla="*/ 47 h 65"/>
                <a:gd name="T54" fmla="*/ 12 w 119"/>
                <a:gd name="T55" fmla="*/ 47 h 65"/>
                <a:gd name="T56" fmla="*/ 0 w 119"/>
                <a:gd name="T57" fmla="*/ 47 h 65"/>
                <a:gd name="T58" fmla="*/ 0 w 119"/>
                <a:gd name="T59" fmla="*/ 53 h 65"/>
                <a:gd name="T60" fmla="*/ 6 w 119"/>
                <a:gd name="T61" fmla="*/ 53 h 65"/>
                <a:gd name="T62" fmla="*/ 18 w 119"/>
                <a:gd name="T63" fmla="*/ 53 h 65"/>
                <a:gd name="T64" fmla="*/ 30 w 119"/>
                <a:gd name="T65" fmla="*/ 47 h 65"/>
                <a:gd name="T66" fmla="*/ 42 w 119"/>
                <a:gd name="T67" fmla="*/ 41 h 65"/>
                <a:gd name="T68" fmla="*/ 54 w 119"/>
                <a:gd name="T69" fmla="*/ 47 h 65"/>
                <a:gd name="T70" fmla="*/ 54 w 119"/>
                <a:gd name="T71" fmla="*/ 53 h 65"/>
                <a:gd name="T72" fmla="*/ 48 w 119"/>
                <a:gd name="T73" fmla="*/ 65 h 65"/>
                <a:gd name="T74" fmla="*/ 48 w 119"/>
                <a:gd name="T75" fmla="*/ 65 h 65"/>
                <a:gd name="T76" fmla="*/ 54 w 119"/>
                <a:gd name="T77" fmla="*/ 59 h 65"/>
                <a:gd name="T78" fmla="*/ 60 w 119"/>
                <a:gd name="T79" fmla="*/ 47 h 65"/>
                <a:gd name="T80" fmla="*/ 60 w 119"/>
                <a:gd name="T81" fmla="*/ 36 h 65"/>
                <a:gd name="T82" fmla="*/ 66 w 119"/>
                <a:gd name="T83" fmla="*/ 30 h 65"/>
                <a:gd name="T84" fmla="*/ 72 w 119"/>
                <a:gd name="T85" fmla="*/ 24 h 65"/>
                <a:gd name="T86" fmla="*/ 78 w 119"/>
                <a:gd name="T87" fmla="*/ 24 h 65"/>
                <a:gd name="T88" fmla="*/ 84 w 119"/>
                <a:gd name="T89" fmla="*/ 24 h 65"/>
                <a:gd name="T90" fmla="*/ 84 w 119"/>
                <a:gd name="T91" fmla="*/ 41 h 65"/>
                <a:gd name="T92" fmla="*/ 84 w 119"/>
                <a:gd name="T93" fmla="*/ 47 h 65"/>
                <a:gd name="T94" fmla="*/ 84 w 119"/>
                <a:gd name="T95" fmla="*/ 47 h 65"/>
                <a:gd name="T96" fmla="*/ 84 w 119"/>
                <a:gd name="T97" fmla="*/ 41 h 65"/>
                <a:gd name="T98" fmla="*/ 90 w 119"/>
                <a:gd name="T99" fmla="*/ 24 h 65"/>
                <a:gd name="T100" fmla="*/ 90 w 119"/>
                <a:gd name="T101" fmla="*/ 18 h 65"/>
                <a:gd name="T102" fmla="*/ 96 w 119"/>
                <a:gd name="T103" fmla="*/ 12 h 65"/>
                <a:gd name="T104" fmla="*/ 108 w 119"/>
                <a:gd name="T105" fmla="*/ 6 h 65"/>
                <a:gd name="T106" fmla="*/ 114 w 119"/>
                <a:gd name="T107" fmla="*/ 0 h 65"/>
                <a:gd name="T108" fmla="*/ 114 w 119"/>
                <a:gd name="T109" fmla="*/ 0 h 65"/>
                <a:gd name="T110" fmla="*/ 108 w 119"/>
                <a:gd name="T111" fmla="*/ 0 h 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9"/>
                <a:gd name="T169" fmla="*/ 0 h 65"/>
                <a:gd name="T170" fmla="*/ 119 w 119"/>
                <a:gd name="T171" fmla="*/ 65 h 6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9" h="65">
                  <a:moveTo>
                    <a:pt x="102" y="0"/>
                  </a:moveTo>
                  <a:lnTo>
                    <a:pt x="102" y="0"/>
                  </a:lnTo>
                  <a:lnTo>
                    <a:pt x="96" y="0"/>
                  </a:lnTo>
                  <a:lnTo>
                    <a:pt x="90" y="6"/>
                  </a:lnTo>
                  <a:lnTo>
                    <a:pt x="84" y="6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72" y="18"/>
                  </a:lnTo>
                  <a:lnTo>
                    <a:pt x="66" y="12"/>
                  </a:lnTo>
                  <a:lnTo>
                    <a:pt x="60" y="12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42" y="12"/>
                  </a:lnTo>
                  <a:lnTo>
                    <a:pt x="48" y="12"/>
                  </a:lnTo>
                  <a:lnTo>
                    <a:pt x="54" y="12"/>
                  </a:lnTo>
                  <a:lnTo>
                    <a:pt x="54" y="18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0" y="24"/>
                  </a:lnTo>
                  <a:lnTo>
                    <a:pt x="60" y="30"/>
                  </a:lnTo>
                  <a:lnTo>
                    <a:pt x="54" y="30"/>
                  </a:lnTo>
                  <a:lnTo>
                    <a:pt x="48" y="30"/>
                  </a:lnTo>
                  <a:lnTo>
                    <a:pt x="42" y="30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18" y="30"/>
                  </a:lnTo>
                  <a:lnTo>
                    <a:pt x="24" y="30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42" y="36"/>
                  </a:lnTo>
                  <a:lnTo>
                    <a:pt x="42" y="41"/>
                  </a:lnTo>
                  <a:lnTo>
                    <a:pt x="36" y="41"/>
                  </a:lnTo>
                  <a:lnTo>
                    <a:pt x="30" y="47"/>
                  </a:lnTo>
                  <a:lnTo>
                    <a:pt x="24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6" y="47"/>
                  </a:lnTo>
                  <a:lnTo>
                    <a:pt x="0" y="47"/>
                  </a:lnTo>
                  <a:lnTo>
                    <a:pt x="0" y="53"/>
                  </a:lnTo>
                  <a:lnTo>
                    <a:pt x="6" y="53"/>
                  </a:lnTo>
                  <a:lnTo>
                    <a:pt x="12" y="53"/>
                  </a:lnTo>
                  <a:lnTo>
                    <a:pt x="18" y="53"/>
                  </a:lnTo>
                  <a:lnTo>
                    <a:pt x="24" y="53"/>
                  </a:lnTo>
                  <a:lnTo>
                    <a:pt x="30" y="47"/>
                  </a:lnTo>
                  <a:lnTo>
                    <a:pt x="36" y="47"/>
                  </a:lnTo>
                  <a:lnTo>
                    <a:pt x="42" y="41"/>
                  </a:lnTo>
                  <a:lnTo>
                    <a:pt x="48" y="41"/>
                  </a:lnTo>
                  <a:lnTo>
                    <a:pt x="54" y="47"/>
                  </a:lnTo>
                  <a:lnTo>
                    <a:pt x="54" y="53"/>
                  </a:lnTo>
                  <a:lnTo>
                    <a:pt x="48" y="59"/>
                  </a:lnTo>
                  <a:lnTo>
                    <a:pt x="48" y="65"/>
                  </a:lnTo>
                  <a:lnTo>
                    <a:pt x="54" y="59"/>
                  </a:lnTo>
                  <a:lnTo>
                    <a:pt x="54" y="53"/>
                  </a:lnTo>
                  <a:lnTo>
                    <a:pt x="60" y="47"/>
                  </a:lnTo>
                  <a:lnTo>
                    <a:pt x="54" y="41"/>
                  </a:lnTo>
                  <a:lnTo>
                    <a:pt x="60" y="36"/>
                  </a:lnTo>
                  <a:lnTo>
                    <a:pt x="66" y="30"/>
                  </a:lnTo>
                  <a:lnTo>
                    <a:pt x="72" y="24"/>
                  </a:lnTo>
                  <a:lnTo>
                    <a:pt x="78" y="24"/>
                  </a:lnTo>
                  <a:lnTo>
                    <a:pt x="84" y="24"/>
                  </a:lnTo>
                  <a:lnTo>
                    <a:pt x="84" y="30"/>
                  </a:lnTo>
                  <a:lnTo>
                    <a:pt x="84" y="41"/>
                  </a:lnTo>
                  <a:lnTo>
                    <a:pt x="84" y="47"/>
                  </a:lnTo>
                  <a:lnTo>
                    <a:pt x="84" y="41"/>
                  </a:lnTo>
                  <a:lnTo>
                    <a:pt x="90" y="36"/>
                  </a:lnTo>
                  <a:lnTo>
                    <a:pt x="90" y="24"/>
                  </a:lnTo>
                  <a:lnTo>
                    <a:pt x="84" y="18"/>
                  </a:lnTo>
                  <a:lnTo>
                    <a:pt x="90" y="18"/>
                  </a:lnTo>
                  <a:lnTo>
                    <a:pt x="90" y="12"/>
                  </a:lnTo>
                  <a:lnTo>
                    <a:pt x="96" y="12"/>
                  </a:lnTo>
                  <a:lnTo>
                    <a:pt x="102" y="6"/>
                  </a:lnTo>
                  <a:lnTo>
                    <a:pt x="108" y="6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9" y="0"/>
                  </a:lnTo>
                  <a:lnTo>
                    <a:pt x="114" y="0"/>
                  </a:lnTo>
                  <a:lnTo>
                    <a:pt x="108" y="0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51" name="Freeform 226"/>
            <p:cNvSpPr>
              <a:spLocks/>
            </p:cNvSpPr>
            <p:nvPr/>
          </p:nvSpPr>
          <p:spPr bwMode="auto">
            <a:xfrm>
              <a:off x="4743" y="2085"/>
              <a:ext cx="12" cy="6"/>
            </a:xfrm>
            <a:custGeom>
              <a:avLst/>
              <a:gdLst>
                <a:gd name="T0" fmla="*/ 0 w 12"/>
                <a:gd name="T1" fmla="*/ 0 h 6"/>
                <a:gd name="T2" fmla="*/ 6 w 12"/>
                <a:gd name="T3" fmla="*/ 0 h 6"/>
                <a:gd name="T4" fmla="*/ 6 w 12"/>
                <a:gd name="T5" fmla="*/ 0 h 6"/>
                <a:gd name="T6" fmla="*/ 12 w 12"/>
                <a:gd name="T7" fmla="*/ 0 h 6"/>
                <a:gd name="T8" fmla="*/ 12 w 12"/>
                <a:gd name="T9" fmla="*/ 0 h 6"/>
                <a:gd name="T10" fmla="*/ 12 w 12"/>
                <a:gd name="T11" fmla="*/ 0 h 6"/>
                <a:gd name="T12" fmla="*/ 12 w 12"/>
                <a:gd name="T13" fmla="*/ 6 h 6"/>
                <a:gd name="T14" fmla="*/ 12 w 12"/>
                <a:gd name="T15" fmla="*/ 6 h 6"/>
                <a:gd name="T16" fmla="*/ 12 w 12"/>
                <a:gd name="T17" fmla="*/ 6 h 6"/>
                <a:gd name="T18" fmla="*/ 12 w 12"/>
                <a:gd name="T19" fmla="*/ 6 h 6"/>
                <a:gd name="T20" fmla="*/ 6 w 12"/>
                <a:gd name="T21" fmla="*/ 6 h 6"/>
                <a:gd name="T22" fmla="*/ 6 w 12"/>
                <a:gd name="T23" fmla="*/ 6 h 6"/>
                <a:gd name="T24" fmla="*/ 0 w 12"/>
                <a:gd name="T25" fmla="*/ 6 h 6"/>
                <a:gd name="T26" fmla="*/ 0 w 12"/>
                <a:gd name="T27" fmla="*/ 6 h 6"/>
                <a:gd name="T28" fmla="*/ 0 w 12"/>
                <a:gd name="T29" fmla="*/ 0 h 6"/>
                <a:gd name="T30" fmla="*/ 0 w 12"/>
                <a:gd name="T31" fmla="*/ 0 h 6"/>
                <a:gd name="T32" fmla="*/ 0 w 12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6"/>
                <a:gd name="T53" fmla="*/ 12 w 12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52" name="Freeform 227"/>
            <p:cNvSpPr>
              <a:spLocks/>
            </p:cNvSpPr>
            <p:nvPr/>
          </p:nvSpPr>
          <p:spPr bwMode="auto">
            <a:xfrm>
              <a:off x="4743" y="2109"/>
              <a:ext cx="6" cy="6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0 h 6"/>
                <a:gd name="T4" fmla="*/ 6 w 6"/>
                <a:gd name="T5" fmla="*/ 0 h 6"/>
                <a:gd name="T6" fmla="*/ 6 w 6"/>
                <a:gd name="T7" fmla="*/ 0 h 6"/>
                <a:gd name="T8" fmla="*/ 6 w 6"/>
                <a:gd name="T9" fmla="*/ 0 h 6"/>
                <a:gd name="T10" fmla="*/ 6 w 6"/>
                <a:gd name="T11" fmla="*/ 0 h 6"/>
                <a:gd name="T12" fmla="*/ 6 w 6"/>
                <a:gd name="T13" fmla="*/ 6 h 6"/>
                <a:gd name="T14" fmla="*/ 6 w 6"/>
                <a:gd name="T15" fmla="*/ 6 h 6"/>
                <a:gd name="T16" fmla="*/ 6 w 6"/>
                <a:gd name="T17" fmla="*/ 6 h 6"/>
                <a:gd name="T18" fmla="*/ 6 w 6"/>
                <a:gd name="T19" fmla="*/ 6 h 6"/>
                <a:gd name="T20" fmla="*/ 0 w 6"/>
                <a:gd name="T21" fmla="*/ 6 h 6"/>
                <a:gd name="T22" fmla="*/ 0 w 6"/>
                <a:gd name="T23" fmla="*/ 6 h 6"/>
                <a:gd name="T24" fmla="*/ 0 w 6"/>
                <a:gd name="T25" fmla="*/ 6 h 6"/>
                <a:gd name="T26" fmla="*/ 0 w 6"/>
                <a:gd name="T27" fmla="*/ 6 h 6"/>
                <a:gd name="T28" fmla="*/ 0 w 6"/>
                <a:gd name="T29" fmla="*/ 6 h 6"/>
                <a:gd name="T30" fmla="*/ 0 w 6"/>
                <a:gd name="T31" fmla="*/ 0 h 6"/>
                <a:gd name="T32" fmla="*/ 0 w 6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"/>
                <a:gd name="T52" fmla="*/ 0 h 6"/>
                <a:gd name="T53" fmla="*/ 6 w 6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" h="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53" name="Freeform 228"/>
            <p:cNvSpPr>
              <a:spLocks/>
            </p:cNvSpPr>
            <p:nvPr/>
          </p:nvSpPr>
          <p:spPr bwMode="auto">
            <a:xfrm>
              <a:off x="4761" y="2127"/>
              <a:ext cx="12" cy="12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0 h 12"/>
                <a:gd name="T8" fmla="*/ 12 w 12"/>
                <a:gd name="T9" fmla="*/ 0 h 12"/>
                <a:gd name="T10" fmla="*/ 12 w 12"/>
                <a:gd name="T11" fmla="*/ 6 h 12"/>
                <a:gd name="T12" fmla="*/ 12 w 12"/>
                <a:gd name="T13" fmla="*/ 6 h 12"/>
                <a:gd name="T14" fmla="*/ 12 w 12"/>
                <a:gd name="T15" fmla="*/ 6 h 12"/>
                <a:gd name="T16" fmla="*/ 12 w 12"/>
                <a:gd name="T17" fmla="*/ 12 h 12"/>
                <a:gd name="T18" fmla="*/ 12 w 12"/>
                <a:gd name="T19" fmla="*/ 12 h 12"/>
                <a:gd name="T20" fmla="*/ 6 w 12"/>
                <a:gd name="T21" fmla="*/ 12 h 12"/>
                <a:gd name="T22" fmla="*/ 6 w 12"/>
                <a:gd name="T23" fmla="*/ 12 h 12"/>
                <a:gd name="T24" fmla="*/ 0 w 12"/>
                <a:gd name="T25" fmla="*/ 12 h 12"/>
                <a:gd name="T26" fmla="*/ 0 w 12"/>
                <a:gd name="T27" fmla="*/ 6 h 12"/>
                <a:gd name="T28" fmla="*/ 0 w 12"/>
                <a:gd name="T29" fmla="*/ 6 h 12"/>
                <a:gd name="T30" fmla="*/ 0 w 12"/>
                <a:gd name="T31" fmla="*/ 6 h 12"/>
                <a:gd name="T32" fmla="*/ 0 w 12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6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54" name="Freeform 229"/>
            <p:cNvSpPr>
              <a:spLocks/>
            </p:cNvSpPr>
            <p:nvPr/>
          </p:nvSpPr>
          <p:spPr bwMode="auto">
            <a:xfrm>
              <a:off x="4719" y="2121"/>
              <a:ext cx="12" cy="12"/>
            </a:xfrm>
            <a:custGeom>
              <a:avLst/>
              <a:gdLst>
                <a:gd name="T0" fmla="*/ 6 w 12"/>
                <a:gd name="T1" fmla="*/ 0 h 12"/>
                <a:gd name="T2" fmla="*/ 6 w 12"/>
                <a:gd name="T3" fmla="*/ 0 h 12"/>
                <a:gd name="T4" fmla="*/ 12 w 12"/>
                <a:gd name="T5" fmla="*/ 6 h 12"/>
                <a:gd name="T6" fmla="*/ 12 w 12"/>
                <a:gd name="T7" fmla="*/ 6 h 12"/>
                <a:gd name="T8" fmla="*/ 12 w 12"/>
                <a:gd name="T9" fmla="*/ 6 h 12"/>
                <a:gd name="T10" fmla="*/ 12 w 12"/>
                <a:gd name="T11" fmla="*/ 12 h 12"/>
                <a:gd name="T12" fmla="*/ 12 w 12"/>
                <a:gd name="T13" fmla="*/ 12 h 12"/>
                <a:gd name="T14" fmla="*/ 6 w 12"/>
                <a:gd name="T15" fmla="*/ 12 h 12"/>
                <a:gd name="T16" fmla="*/ 6 w 12"/>
                <a:gd name="T17" fmla="*/ 12 h 12"/>
                <a:gd name="T18" fmla="*/ 0 w 12"/>
                <a:gd name="T19" fmla="*/ 12 h 12"/>
                <a:gd name="T20" fmla="*/ 0 w 12"/>
                <a:gd name="T21" fmla="*/ 12 h 12"/>
                <a:gd name="T22" fmla="*/ 0 w 12"/>
                <a:gd name="T23" fmla="*/ 12 h 12"/>
                <a:gd name="T24" fmla="*/ 0 w 12"/>
                <a:gd name="T25" fmla="*/ 12 h 12"/>
                <a:gd name="T26" fmla="*/ 0 w 12"/>
                <a:gd name="T27" fmla="*/ 6 h 12"/>
                <a:gd name="T28" fmla="*/ 0 w 12"/>
                <a:gd name="T29" fmla="*/ 6 h 12"/>
                <a:gd name="T30" fmla="*/ 0 w 12"/>
                <a:gd name="T31" fmla="*/ 0 h 12"/>
                <a:gd name="T32" fmla="*/ 6 w 1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6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55" name="Freeform 230"/>
            <p:cNvSpPr>
              <a:spLocks/>
            </p:cNvSpPr>
            <p:nvPr/>
          </p:nvSpPr>
          <p:spPr bwMode="auto">
            <a:xfrm>
              <a:off x="4707" y="2097"/>
              <a:ext cx="18" cy="12"/>
            </a:xfrm>
            <a:custGeom>
              <a:avLst/>
              <a:gdLst>
                <a:gd name="T0" fmla="*/ 0 w 18"/>
                <a:gd name="T1" fmla="*/ 6 h 12"/>
                <a:gd name="T2" fmla="*/ 0 w 18"/>
                <a:gd name="T3" fmla="*/ 0 h 12"/>
                <a:gd name="T4" fmla="*/ 6 w 18"/>
                <a:gd name="T5" fmla="*/ 0 h 12"/>
                <a:gd name="T6" fmla="*/ 6 w 18"/>
                <a:gd name="T7" fmla="*/ 0 h 12"/>
                <a:gd name="T8" fmla="*/ 12 w 18"/>
                <a:gd name="T9" fmla="*/ 0 h 12"/>
                <a:gd name="T10" fmla="*/ 12 w 18"/>
                <a:gd name="T11" fmla="*/ 0 h 12"/>
                <a:gd name="T12" fmla="*/ 12 w 18"/>
                <a:gd name="T13" fmla="*/ 0 h 12"/>
                <a:gd name="T14" fmla="*/ 18 w 18"/>
                <a:gd name="T15" fmla="*/ 0 h 12"/>
                <a:gd name="T16" fmla="*/ 18 w 18"/>
                <a:gd name="T17" fmla="*/ 0 h 12"/>
                <a:gd name="T18" fmla="*/ 18 w 18"/>
                <a:gd name="T19" fmla="*/ 6 h 12"/>
                <a:gd name="T20" fmla="*/ 18 w 18"/>
                <a:gd name="T21" fmla="*/ 6 h 12"/>
                <a:gd name="T22" fmla="*/ 12 w 18"/>
                <a:gd name="T23" fmla="*/ 6 h 12"/>
                <a:gd name="T24" fmla="*/ 12 w 18"/>
                <a:gd name="T25" fmla="*/ 12 h 12"/>
                <a:gd name="T26" fmla="*/ 12 w 18"/>
                <a:gd name="T27" fmla="*/ 12 h 12"/>
                <a:gd name="T28" fmla="*/ 6 w 18"/>
                <a:gd name="T29" fmla="*/ 12 h 12"/>
                <a:gd name="T30" fmla="*/ 6 w 18"/>
                <a:gd name="T31" fmla="*/ 6 h 12"/>
                <a:gd name="T32" fmla="*/ 0 w 1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2"/>
                <a:gd name="T53" fmla="*/ 18 w 1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2">
                  <a:moveTo>
                    <a:pt x="0" y="6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56" name="Freeform 231"/>
            <p:cNvSpPr>
              <a:spLocks/>
            </p:cNvSpPr>
            <p:nvPr/>
          </p:nvSpPr>
          <p:spPr bwMode="auto">
            <a:xfrm>
              <a:off x="4690" y="2091"/>
              <a:ext cx="11" cy="12"/>
            </a:xfrm>
            <a:custGeom>
              <a:avLst/>
              <a:gdLst>
                <a:gd name="T0" fmla="*/ 0 w 11"/>
                <a:gd name="T1" fmla="*/ 12 h 12"/>
                <a:gd name="T2" fmla="*/ 0 w 11"/>
                <a:gd name="T3" fmla="*/ 6 h 12"/>
                <a:gd name="T4" fmla="*/ 0 w 11"/>
                <a:gd name="T5" fmla="*/ 6 h 12"/>
                <a:gd name="T6" fmla="*/ 6 w 11"/>
                <a:gd name="T7" fmla="*/ 6 h 12"/>
                <a:gd name="T8" fmla="*/ 6 w 11"/>
                <a:gd name="T9" fmla="*/ 0 h 12"/>
                <a:gd name="T10" fmla="*/ 6 w 11"/>
                <a:gd name="T11" fmla="*/ 0 h 12"/>
                <a:gd name="T12" fmla="*/ 11 w 11"/>
                <a:gd name="T13" fmla="*/ 6 h 12"/>
                <a:gd name="T14" fmla="*/ 11 w 11"/>
                <a:gd name="T15" fmla="*/ 6 h 12"/>
                <a:gd name="T16" fmla="*/ 11 w 11"/>
                <a:gd name="T17" fmla="*/ 6 h 12"/>
                <a:gd name="T18" fmla="*/ 11 w 11"/>
                <a:gd name="T19" fmla="*/ 12 h 12"/>
                <a:gd name="T20" fmla="*/ 11 w 11"/>
                <a:gd name="T21" fmla="*/ 12 h 12"/>
                <a:gd name="T22" fmla="*/ 6 w 11"/>
                <a:gd name="T23" fmla="*/ 12 h 12"/>
                <a:gd name="T24" fmla="*/ 6 w 11"/>
                <a:gd name="T25" fmla="*/ 12 h 12"/>
                <a:gd name="T26" fmla="*/ 6 w 11"/>
                <a:gd name="T27" fmla="*/ 12 h 12"/>
                <a:gd name="T28" fmla="*/ 0 w 11"/>
                <a:gd name="T29" fmla="*/ 12 h 12"/>
                <a:gd name="T30" fmla="*/ 0 w 11"/>
                <a:gd name="T31" fmla="*/ 12 h 12"/>
                <a:gd name="T32" fmla="*/ 0 w 11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"/>
                <a:gd name="T52" fmla="*/ 0 h 12"/>
                <a:gd name="T53" fmla="*/ 11 w 1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" h="12">
                  <a:moveTo>
                    <a:pt x="0" y="12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1" y="6"/>
                  </a:lnTo>
                  <a:lnTo>
                    <a:pt x="11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57" name="Freeform 232"/>
            <p:cNvSpPr>
              <a:spLocks/>
            </p:cNvSpPr>
            <p:nvPr/>
          </p:nvSpPr>
          <p:spPr bwMode="auto">
            <a:xfrm>
              <a:off x="4707" y="2073"/>
              <a:ext cx="12" cy="12"/>
            </a:xfrm>
            <a:custGeom>
              <a:avLst/>
              <a:gdLst>
                <a:gd name="T0" fmla="*/ 0 w 12"/>
                <a:gd name="T1" fmla="*/ 6 h 12"/>
                <a:gd name="T2" fmla="*/ 0 w 12"/>
                <a:gd name="T3" fmla="*/ 6 h 12"/>
                <a:gd name="T4" fmla="*/ 0 w 12"/>
                <a:gd name="T5" fmla="*/ 6 h 12"/>
                <a:gd name="T6" fmla="*/ 0 w 12"/>
                <a:gd name="T7" fmla="*/ 6 h 12"/>
                <a:gd name="T8" fmla="*/ 6 w 12"/>
                <a:gd name="T9" fmla="*/ 0 h 12"/>
                <a:gd name="T10" fmla="*/ 6 w 12"/>
                <a:gd name="T11" fmla="*/ 0 h 12"/>
                <a:gd name="T12" fmla="*/ 12 w 12"/>
                <a:gd name="T13" fmla="*/ 6 h 12"/>
                <a:gd name="T14" fmla="*/ 12 w 12"/>
                <a:gd name="T15" fmla="*/ 6 h 12"/>
                <a:gd name="T16" fmla="*/ 12 w 12"/>
                <a:gd name="T17" fmla="*/ 6 h 12"/>
                <a:gd name="T18" fmla="*/ 12 w 12"/>
                <a:gd name="T19" fmla="*/ 6 h 12"/>
                <a:gd name="T20" fmla="*/ 12 w 12"/>
                <a:gd name="T21" fmla="*/ 12 h 12"/>
                <a:gd name="T22" fmla="*/ 6 w 12"/>
                <a:gd name="T23" fmla="*/ 12 h 12"/>
                <a:gd name="T24" fmla="*/ 6 w 12"/>
                <a:gd name="T25" fmla="*/ 12 h 12"/>
                <a:gd name="T26" fmla="*/ 6 w 12"/>
                <a:gd name="T27" fmla="*/ 12 h 12"/>
                <a:gd name="T28" fmla="*/ 0 w 12"/>
                <a:gd name="T29" fmla="*/ 12 h 12"/>
                <a:gd name="T30" fmla="*/ 0 w 12"/>
                <a:gd name="T31" fmla="*/ 12 h 12"/>
                <a:gd name="T32" fmla="*/ 0 w 12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58" name="Freeform 233"/>
            <p:cNvSpPr>
              <a:spLocks/>
            </p:cNvSpPr>
            <p:nvPr/>
          </p:nvSpPr>
          <p:spPr bwMode="auto">
            <a:xfrm>
              <a:off x="5114" y="2031"/>
              <a:ext cx="95" cy="96"/>
            </a:xfrm>
            <a:custGeom>
              <a:avLst/>
              <a:gdLst>
                <a:gd name="T0" fmla="*/ 77 w 95"/>
                <a:gd name="T1" fmla="*/ 72 h 96"/>
                <a:gd name="T2" fmla="*/ 83 w 95"/>
                <a:gd name="T3" fmla="*/ 66 h 96"/>
                <a:gd name="T4" fmla="*/ 83 w 95"/>
                <a:gd name="T5" fmla="*/ 54 h 96"/>
                <a:gd name="T6" fmla="*/ 77 w 95"/>
                <a:gd name="T7" fmla="*/ 48 h 96"/>
                <a:gd name="T8" fmla="*/ 65 w 95"/>
                <a:gd name="T9" fmla="*/ 48 h 96"/>
                <a:gd name="T10" fmla="*/ 65 w 95"/>
                <a:gd name="T11" fmla="*/ 36 h 96"/>
                <a:gd name="T12" fmla="*/ 71 w 95"/>
                <a:gd name="T13" fmla="*/ 42 h 96"/>
                <a:gd name="T14" fmla="*/ 77 w 95"/>
                <a:gd name="T15" fmla="*/ 42 h 96"/>
                <a:gd name="T16" fmla="*/ 77 w 95"/>
                <a:gd name="T17" fmla="*/ 48 h 96"/>
                <a:gd name="T18" fmla="*/ 89 w 95"/>
                <a:gd name="T19" fmla="*/ 48 h 96"/>
                <a:gd name="T20" fmla="*/ 95 w 95"/>
                <a:gd name="T21" fmla="*/ 36 h 96"/>
                <a:gd name="T22" fmla="*/ 95 w 95"/>
                <a:gd name="T23" fmla="*/ 30 h 96"/>
                <a:gd name="T24" fmla="*/ 89 w 95"/>
                <a:gd name="T25" fmla="*/ 24 h 96"/>
                <a:gd name="T26" fmla="*/ 83 w 95"/>
                <a:gd name="T27" fmla="*/ 24 h 96"/>
                <a:gd name="T28" fmla="*/ 77 w 95"/>
                <a:gd name="T29" fmla="*/ 24 h 96"/>
                <a:gd name="T30" fmla="*/ 71 w 95"/>
                <a:gd name="T31" fmla="*/ 24 h 96"/>
                <a:gd name="T32" fmla="*/ 77 w 95"/>
                <a:gd name="T33" fmla="*/ 12 h 96"/>
                <a:gd name="T34" fmla="*/ 77 w 95"/>
                <a:gd name="T35" fmla="*/ 0 h 96"/>
                <a:gd name="T36" fmla="*/ 71 w 95"/>
                <a:gd name="T37" fmla="*/ 0 h 96"/>
                <a:gd name="T38" fmla="*/ 59 w 95"/>
                <a:gd name="T39" fmla="*/ 0 h 96"/>
                <a:gd name="T40" fmla="*/ 53 w 95"/>
                <a:gd name="T41" fmla="*/ 12 h 96"/>
                <a:gd name="T42" fmla="*/ 59 w 95"/>
                <a:gd name="T43" fmla="*/ 24 h 96"/>
                <a:gd name="T44" fmla="*/ 53 w 95"/>
                <a:gd name="T45" fmla="*/ 24 h 96"/>
                <a:gd name="T46" fmla="*/ 53 w 95"/>
                <a:gd name="T47" fmla="*/ 18 h 96"/>
                <a:gd name="T48" fmla="*/ 47 w 95"/>
                <a:gd name="T49" fmla="*/ 12 h 96"/>
                <a:gd name="T50" fmla="*/ 35 w 95"/>
                <a:gd name="T51" fmla="*/ 12 h 96"/>
                <a:gd name="T52" fmla="*/ 23 w 95"/>
                <a:gd name="T53" fmla="*/ 6 h 96"/>
                <a:gd name="T54" fmla="*/ 11 w 95"/>
                <a:gd name="T55" fmla="*/ 12 h 96"/>
                <a:gd name="T56" fmla="*/ 11 w 95"/>
                <a:gd name="T57" fmla="*/ 18 h 96"/>
                <a:gd name="T58" fmla="*/ 11 w 95"/>
                <a:gd name="T59" fmla="*/ 24 h 96"/>
                <a:gd name="T60" fmla="*/ 23 w 95"/>
                <a:gd name="T61" fmla="*/ 30 h 96"/>
                <a:gd name="T62" fmla="*/ 29 w 95"/>
                <a:gd name="T63" fmla="*/ 30 h 96"/>
                <a:gd name="T64" fmla="*/ 29 w 95"/>
                <a:gd name="T65" fmla="*/ 42 h 96"/>
                <a:gd name="T66" fmla="*/ 17 w 95"/>
                <a:gd name="T67" fmla="*/ 42 h 96"/>
                <a:gd name="T68" fmla="*/ 11 w 95"/>
                <a:gd name="T69" fmla="*/ 42 h 96"/>
                <a:gd name="T70" fmla="*/ 6 w 95"/>
                <a:gd name="T71" fmla="*/ 48 h 96"/>
                <a:gd name="T72" fmla="*/ 0 w 95"/>
                <a:gd name="T73" fmla="*/ 54 h 96"/>
                <a:gd name="T74" fmla="*/ 6 w 95"/>
                <a:gd name="T75" fmla="*/ 66 h 96"/>
                <a:gd name="T76" fmla="*/ 11 w 95"/>
                <a:gd name="T77" fmla="*/ 66 h 96"/>
                <a:gd name="T78" fmla="*/ 17 w 95"/>
                <a:gd name="T79" fmla="*/ 66 h 96"/>
                <a:gd name="T80" fmla="*/ 23 w 95"/>
                <a:gd name="T81" fmla="*/ 60 h 96"/>
                <a:gd name="T82" fmla="*/ 29 w 95"/>
                <a:gd name="T83" fmla="*/ 54 h 96"/>
                <a:gd name="T84" fmla="*/ 35 w 95"/>
                <a:gd name="T85" fmla="*/ 48 h 96"/>
                <a:gd name="T86" fmla="*/ 41 w 95"/>
                <a:gd name="T87" fmla="*/ 54 h 96"/>
                <a:gd name="T88" fmla="*/ 41 w 95"/>
                <a:gd name="T89" fmla="*/ 60 h 96"/>
                <a:gd name="T90" fmla="*/ 29 w 95"/>
                <a:gd name="T91" fmla="*/ 66 h 96"/>
                <a:gd name="T92" fmla="*/ 23 w 95"/>
                <a:gd name="T93" fmla="*/ 84 h 96"/>
                <a:gd name="T94" fmla="*/ 35 w 95"/>
                <a:gd name="T95" fmla="*/ 90 h 96"/>
                <a:gd name="T96" fmla="*/ 47 w 95"/>
                <a:gd name="T97" fmla="*/ 90 h 96"/>
                <a:gd name="T98" fmla="*/ 53 w 95"/>
                <a:gd name="T99" fmla="*/ 84 h 96"/>
                <a:gd name="T100" fmla="*/ 53 w 95"/>
                <a:gd name="T101" fmla="*/ 78 h 96"/>
                <a:gd name="T102" fmla="*/ 47 w 95"/>
                <a:gd name="T103" fmla="*/ 72 h 96"/>
                <a:gd name="T104" fmla="*/ 47 w 95"/>
                <a:gd name="T105" fmla="*/ 60 h 96"/>
                <a:gd name="T106" fmla="*/ 53 w 95"/>
                <a:gd name="T107" fmla="*/ 54 h 96"/>
                <a:gd name="T108" fmla="*/ 53 w 95"/>
                <a:gd name="T109" fmla="*/ 54 h 96"/>
                <a:gd name="T110" fmla="*/ 65 w 95"/>
                <a:gd name="T111" fmla="*/ 72 h 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5"/>
                <a:gd name="T169" fmla="*/ 0 h 96"/>
                <a:gd name="T170" fmla="*/ 95 w 95"/>
                <a:gd name="T171" fmla="*/ 96 h 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5" h="96">
                  <a:moveTo>
                    <a:pt x="71" y="72"/>
                  </a:moveTo>
                  <a:lnTo>
                    <a:pt x="71" y="72"/>
                  </a:lnTo>
                  <a:lnTo>
                    <a:pt x="77" y="72"/>
                  </a:lnTo>
                  <a:lnTo>
                    <a:pt x="83" y="72"/>
                  </a:lnTo>
                  <a:lnTo>
                    <a:pt x="83" y="66"/>
                  </a:lnTo>
                  <a:lnTo>
                    <a:pt x="89" y="60"/>
                  </a:lnTo>
                  <a:lnTo>
                    <a:pt x="83" y="60"/>
                  </a:lnTo>
                  <a:lnTo>
                    <a:pt x="83" y="54"/>
                  </a:lnTo>
                  <a:lnTo>
                    <a:pt x="83" y="48"/>
                  </a:lnTo>
                  <a:lnTo>
                    <a:pt x="77" y="48"/>
                  </a:lnTo>
                  <a:lnTo>
                    <a:pt x="71" y="48"/>
                  </a:lnTo>
                  <a:lnTo>
                    <a:pt x="65" y="48"/>
                  </a:lnTo>
                  <a:lnTo>
                    <a:pt x="65" y="42"/>
                  </a:lnTo>
                  <a:lnTo>
                    <a:pt x="65" y="36"/>
                  </a:lnTo>
                  <a:lnTo>
                    <a:pt x="71" y="42"/>
                  </a:lnTo>
                  <a:lnTo>
                    <a:pt x="77" y="42"/>
                  </a:lnTo>
                  <a:lnTo>
                    <a:pt x="77" y="48"/>
                  </a:lnTo>
                  <a:lnTo>
                    <a:pt x="83" y="48"/>
                  </a:lnTo>
                  <a:lnTo>
                    <a:pt x="89" y="48"/>
                  </a:lnTo>
                  <a:lnTo>
                    <a:pt x="95" y="42"/>
                  </a:lnTo>
                  <a:lnTo>
                    <a:pt x="95" y="36"/>
                  </a:lnTo>
                  <a:lnTo>
                    <a:pt x="95" y="30"/>
                  </a:lnTo>
                  <a:lnTo>
                    <a:pt x="95" y="24"/>
                  </a:lnTo>
                  <a:lnTo>
                    <a:pt x="89" y="24"/>
                  </a:lnTo>
                  <a:lnTo>
                    <a:pt x="83" y="24"/>
                  </a:lnTo>
                  <a:lnTo>
                    <a:pt x="77" y="24"/>
                  </a:lnTo>
                  <a:lnTo>
                    <a:pt x="71" y="24"/>
                  </a:lnTo>
                  <a:lnTo>
                    <a:pt x="65" y="24"/>
                  </a:lnTo>
                  <a:lnTo>
                    <a:pt x="71" y="18"/>
                  </a:lnTo>
                  <a:lnTo>
                    <a:pt x="77" y="12"/>
                  </a:lnTo>
                  <a:lnTo>
                    <a:pt x="77" y="6"/>
                  </a:lnTo>
                  <a:lnTo>
                    <a:pt x="77" y="0"/>
                  </a:lnTo>
                  <a:lnTo>
                    <a:pt x="71" y="0"/>
                  </a:lnTo>
                  <a:lnTo>
                    <a:pt x="65" y="0"/>
                  </a:lnTo>
                  <a:lnTo>
                    <a:pt x="59" y="0"/>
                  </a:lnTo>
                  <a:lnTo>
                    <a:pt x="59" y="6"/>
                  </a:lnTo>
                  <a:lnTo>
                    <a:pt x="53" y="12"/>
                  </a:lnTo>
                  <a:lnTo>
                    <a:pt x="53" y="18"/>
                  </a:lnTo>
                  <a:lnTo>
                    <a:pt x="59" y="18"/>
                  </a:lnTo>
                  <a:lnTo>
                    <a:pt x="59" y="24"/>
                  </a:lnTo>
                  <a:lnTo>
                    <a:pt x="53" y="24"/>
                  </a:lnTo>
                  <a:lnTo>
                    <a:pt x="53" y="18"/>
                  </a:lnTo>
                  <a:lnTo>
                    <a:pt x="53" y="12"/>
                  </a:lnTo>
                  <a:lnTo>
                    <a:pt x="47" y="12"/>
                  </a:lnTo>
                  <a:lnTo>
                    <a:pt x="35" y="12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7" y="6"/>
                  </a:lnTo>
                  <a:lnTo>
                    <a:pt x="11" y="12"/>
                  </a:lnTo>
                  <a:lnTo>
                    <a:pt x="11" y="18"/>
                  </a:lnTo>
                  <a:lnTo>
                    <a:pt x="11" y="24"/>
                  </a:lnTo>
                  <a:lnTo>
                    <a:pt x="17" y="30"/>
                  </a:lnTo>
                  <a:lnTo>
                    <a:pt x="23" y="30"/>
                  </a:lnTo>
                  <a:lnTo>
                    <a:pt x="29" y="30"/>
                  </a:lnTo>
                  <a:lnTo>
                    <a:pt x="35" y="36"/>
                  </a:lnTo>
                  <a:lnTo>
                    <a:pt x="29" y="36"/>
                  </a:lnTo>
                  <a:lnTo>
                    <a:pt x="29" y="42"/>
                  </a:lnTo>
                  <a:lnTo>
                    <a:pt x="23" y="42"/>
                  </a:lnTo>
                  <a:lnTo>
                    <a:pt x="17" y="42"/>
                  </a:lnTo>
                  <a:lnTo>
                    <a:pt x="11" y="42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6"/>
                  </a:lnTo>
                  <a:lnTo>
                    <a:pt x="6" y="66"/>
                  </a:lnTo>
                  <a:lnTo>
                    <a:pt x="11" y="66"/>
                  </a:lnTo>
                  <a:lnTo>
                    <a:pt x="17" y="66"/>
                  </a:lnTo>
                  <a:lnTo>
                    <a:pt x="23" y="66"/>
                  </a:lnTo>
                  <a:lnTo>
                    <a:pt x="23" y="60"/>
                  </a:lnTo>
                  <a:lnTo>
                    <a:pt x="23" y="54"/>
                  </a:lnTo>
                  <a:lnTo>
                    <a:pt x="29" y="54"/>
                  </a:lnTo>
                  <a:lnTo>
                    <a:pt x="29" y="48"/>
                  </a:lnTo>
                  <a:lnTo>
                    <a:pt x="35" y="48"/>
                  </a:lnTo>
                  <a:lnTo>
                    <a:pt x="41" y="48"/>
                  </a:lnTo>
                  <a:lnTo>
                    <a:pt x="41" y="54"/>
                  </a:lnTo>
                  <a:lnTo>
                    <a:pt x="41" y="60"/>
                  </a:lnTo>
                  <a:lnTo>
                    <a:pt x="35" y="66"/>
                  </a:lnTo>
                  <a:lnTo>
                    <a:pt x="29" y="66"/>
                  </a:lnTo>
                  <a:lnTo>
                    <a:pt x="29" y="72"/>
                  </a:lnTo>
                  <a:lnTo>
                    <a:pt x="23" y="78"/>
                  </a:lnTo>
                  <a:lnTo>
                    <a:pt x="23" y="84"/>
                  </a:lnTo>
                  <a:lnTo>
                    <a:pt x="29" y="84"/>
                  </a:lnTo>
                  <a:lnTo>
                    <a:pt x="29" y="90"/>
                  </a:lnTo>
                  <a:lnTo>
                    <a:pt x="35" y="90"/>
                  </a:lnTo>
                  <a:lnTo>
                    <a:pt x="41" y="96"/>
                  </a:lnTo>
                  <a:lnTo>
                    <a:pt x="41" y="90"/>
                  </a:lnTo>
                  <a:lnTo>
                    <a:pt x="47" y="90"/>
                  </a:lnTo>
                  <a:lnTo>
                    <a:pt x="53" y="90"/>
                  </a:lnTo>
                  <a:lnTo>
                    <a:pt x="53" y="84"/>
                  </a:lnTo>
                  <a:lnTo>
                    <a:pt x="53" y="78"/>
                  </a:lnTo>
                  <a:lnTo>
                    <a:pt x="53" y="72"/>
                  </a:lnTo>
                  <a:lnTo>
                    <a:pt x="47" y="72"/>
                  </a:lnTo>
                  <a:lnTo>
                    <a:pt x="47" y="66"/>
                  </a:lnTo>
                  <a:lnTo>
                    <a:pt x="47" y="60"/>
                  </a:lnTo>
                  <a:lnTo>
                    <a:pt x="47" y="54"/>
                  </a:lnTo>
                  <a:lnTo>
                    <a:pt x="53" y="54"/>
                  </a:lnTo>
                  <a:lnTo>
                    <a:pt x="59" y="60"/>
                  </a:lnTo>
                  <a:lnTo>
                    <a:pt x="59" y="66"/>
                  </a:lnTo>
                  <a:lnTo>
                    <a:pt x="65" y="72"/>
                  </a:lnTo>
                  <a:lnTo>
                    <a:pt x="71" y="72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59" name="Freeform 234"/>
            <p:cNvSpPr>
              <a:spLocks/>
            </p:cNvSpPr>
            <p:nvPr/>
          </p:nvSpPr>
          <p:spPr bwMode="auto">
            <a:xfrm>
              <a:off x="5185" y="1834"/>
              <a:ext cx="108" cy="167"/>
            </a:xfrm>
            <a:custGeom>
              <a:avLst/>
              <a:gdLst>
                <a:gd name="T0" fmla="*/ 0 w 108"/>
                <a:gd name="T1" fmla="*/ 167 h 167"/>
                <a:gd name="T2" fmla="*/ 12 w 108"/>
                <a:gd name="T3" fmla="*/ 155 h 167"/>
                <a:gd name="T4" fmla="*/ 24 w 108"/>
                <a:gd name="T5" fmla="*/ 149 h 167"/>
                <a:gd name="T6" fmla="*/ 30 w 108"/>
                <a:gd name="T7" fmla="*/ 137 h 167"/>
                <a:gd name="T8" fmla="*/ 42 w 108"/>
                <a:gd name="T9" fmla="*/ 137 h 167"/>
                <a:gd name="T10" fmla="*/ 54 w 108"/>
                <a:gd name="T11" fmla="*/ 131 h 167"/>
                <a:gd name="T12" fmla="*/ 66 w 108"/>
                <a:gd name="T13" fmla="*/ 131 h 167"/>
                <a:gd name="T14" fmla="*/ 78 w 108"/>
                <a:gd name="T15" fmla="*/ 131 h 167"/>
                <a:gd name="T16" fmla="*/ 84 w 108"/>
                <a:gd name="T17" fmla="*/ 131 h 167"/>
                <a:gd name="T18" fmla="*/ 84 w 108"/>
                <a:gd name="T19" fmla="*/ 125 h 167"/>
                <a:gd name="T20" fmla="*/ 84 w 108"/>
                <a:gd name="T21" fmla="*/ 125 h 167"/>
                <a:gd name="T22" fmla="*/ 90 w 108"/>
                <a:gd name="T23" fmla="*/ 119 h 167"/>
                <a:gd name="T24" fmla="*/ 90 w 108"/>
                <a:gd name="T25" fmla="*/ 113 h 167"/>
                <a:gd name="T26" fmla="*/ 90 w 108"/>
                <a:gd name="T27" fmla="*/ 107 h 167"/>
                <a:gd name="T28" fmla="*/ 96 w 108"/>
                <a:gd name="T29" fmla="*/ 107 h 167"/>
                <a:gd name="T30" fmla="*/ 102 w 108"/>
                <a:gd name="T31" fmla="*/ 101 h 167"/>
                <a:gd name="T32" fmla="*/ 108 w 108"/>
                <a:gd name="T33" fmla="*/ 95 h 167"/>
                <a:gd name="T34" fmla="*/ 102 w 108"/>
                <a:gd name="T35" fmla="*/ 89 h 167"/>
                <a:gd name="T36" fmla="*/ 102 w 108"/>
                <a:gd name="T37" fmla="*/ 71 h 167"/>
                <a:gd name="T38" fmla="*/ 102 w 108"/>
                <a:gd name="T39" fmla="*/ 59 h 167"/>
                <a:gd name="T40" fmla="*/ 108 w 108"/>
                <a:gd name="T41" fmla="*/ 47 h 167"/>
                <a:gd name="T42" fmla="*/ 102 w 108"/>
                <a:gd name="T43" fmla="*/ 47 h 167"/>
                <a:gd name="T44" fmla="*/ 96 w 108"/>
                <a:gd name="T45" fmla="*/ 41 h 167"/>
                <a:gd name="T46" fmla="*/ 90 w 108"/>
                <a:gd name="T47" fmla="*/ 41 h 167"/>
                <a:gd name="T48" fmla="*/ 84 w 108"/>
                <a:gd name="T49" fmla="*/ 36 h 167"/>
                <a:gd name="T50" fmla="*/ 84 w 108"/>
                <a:gd name="T51" fmla="*/ 30 h 167"/>
                <a:gd name="T52" fmla="*/ 78 w 108"/>
                <a:gd name="T53" fmla="*/ 24 h 167"/>
                <a:gd name="T54" fmla="*/ 72 w 108"/>
                <a:gd name="T55" fmla="*/ 12 h 167"/>
                <a:gd name="T56" fmla="*/ 72 w 108"/>
                <a:gd name="T57" fmla="*/ 0 h 167"/>
                <a:gd name="T58" fmla="*/ 66 w 108"/>
                <a:gd name="T59" fmla="*/ 6 h 167"/>
                <a:gd name="T60" fmla="*/ 66 w 108"/>
                <a:gd name="T61" fmla="*/ 12 h 167"/>
                <a:gd name="T62" fmla="*/ 60 w 108"/>
                <a:gd name="T63" fmla="*/ 18 h 167"/>
                <a:gd name="T64" fmla="*/ 54 w 108"/>
                <a:gd name="T65" fmla="*/ 24 h 167"/>
                <a:gd name="T66" fmla="*/ 48 w 108"/>
                <a:gd name="T67" fmla="*/ 30 h 167"/>
                <a:gd name="T68" fmla="*/ 42 w 108"/>
                <a:gd name="T69" fmla="*/ 36 h 167"/>
                <a:gd name="T70" fmla="*/ 36 w 108"/>
                <a:gd name="T71" fmla="*/ 36 h 167"/>
                <a:gd name="T72" fmla="*/ 24 w 108"/>
                <a:gd name="T73" fmla="*/ 36 h 167"/>
                <a:gd name="T74" fmla="*/ 30 w 108"/>
                <a:gd name="T75" fmla="*/ 41 h 167"/>
                <a:gd name="T76" fmla="*/ 30 w 108"/>
                <a:gd name="T77" fmla="*/ 53 h 167"/>
                <a:gd name="T78" fmla="*/ 30 w 108"/>
                <a:gd name="T79" fmla="*/ 65 h 167"/>
                <a:gd name="T80" fmla="*/ 18 w 108"/>
                <a:gd name="T81" fmla="*/ 71 h 167"/>
                <a:gd name="T82" fmla="*/ 24 w 108"/>
                <a:gd name="T83" fmla="*/ 95 h 167"/>
                <a:gd name="T84" fmla="*/ 24 w 108"/>
                <a:gd name="T85" fmla="*/ 107 h 167"/>
                <a:gd name="T86" fmla="*/ 24 w 108"/>
                <a:gd name="T87" fmla="*/ 125 h 167"/>
                <a:gd name="T88" fmla="*/ 18 w 108"/>
                <a:gd name="T89" fmla="*/ 137 h 167"/>
                <a:gd name="T90" fmla="*/ 12 w 108"/>
                <a:gd name="T91" fmla="*/ 143 h 167"/>
                <a:gd name="T92" fmla="*/ 12 w 108"/>
                <a:gd name="T93" fmla="*/ 149 h 167"/>
                <a:gd name="T94" fmla="*/ 6 w 108"/>
                <a:gd name="T95" fmla="*/ 155 h 167"/>
                <a:gd name="T96" fmla="*/ 6 w 108"/>
                <a:gd name="T97" fmla="*/ 161 h 167"/>
                <a:gd name="T98" fmla="*/ 0 w 108"/>
                <a:gd name="T99" fmla="*/ 161 h 167"/>
                <a:gd name="T100" fmla="*/ 0 w 108"/>
                <a:gd name="T101" fmla="*/ 161 h 167"/>
                <a:gd name="T102" fmla="*/ 0 w 108"/>
                <a:gd name="T103" fmla="*/ 161 h 167"/>
                <a:gd name="T104" fmla="*/ 6 w 108"/>
                <a:gd name="T105" fmla="*/ 161 h 167"/>
                <a:gd name="T106" fmla="*/ 0 w 108"/>
                <a:gd name="T107" fmla="*/ 167 h 16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8"/>
                <a:gd name="T163" fmla="*/ 0 h 167"/>
                <a:gd name="T164" fmla="*/ 108 w 108"/>
                <a:gd name="T165" fmla="*/ 167 h 16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8" h="167">
                  <a:moveTo>
                    <a:pt x="0" y="167"/>
                  </a:moveTo>
                  <a:lnTo>
                    <a:pt x="12" y="155"/>
                  </a:lnTo>
                  <a:lnTo>
                    <a:pt x="24" y="149"/>
                  </a:lnTo>
                  <a:lnTo>
                    <a:pt x="30" y="137"/>
                  </a:lnTo>
                  <a:lnTo>
                    <a:pt x="42" y="137"/>
                  </a:lnTo>
                  <a:lnTo>
                    <a:pt x="54" y="131"/>
                  </a:lnTo>
                  <a:lnTo>
                    <a:pt x="66" y="131"/>
                  </a:lnTo>
                  <a:lnTo>
                    <a:pt x="78" y="131"/>
                  </a:lnTo>
                  <a:lnTo>
                    <a:pt x="84" y="131"/>
                  </a:lnTo>
                  <a:lnTo>
                    <a:pt x="84" y="125"/>
                  </a:lnTo>
                  <a:lnTo>
                    <a:pt x="90" y="119"/>
                  </a:lnTo>
                  <a:lnTo>
                    <a:pt x="90" y="113"/>
                  </a:lnTo>
                  <a:lnTo>
                    <a:pt x="90" y="107"/>
                  </a:lnTo>
                  <a:lnTo>
                    <a:pt x="96" y="107"/>
                  </a:lnTo>
                  <a:lnTo>
                    <a:pt x="102" y="101"/>
                  </a:lnTo>
                  <a:lnTo>
                    <a:pt x="108" y="95"/>
                  </a:lnTo>
                  <a:lnTo>
                    <a:pt x="102" y="89"/>
                  </a:lnTo>
                  <a:lnTo>
                    <a:pt x="102" y="71"/>
                  </a:lnTo>
                  <a:lnTo>
                    <a:pt x="102" y="59"/>
                  </a:lnTo>
                  <a:lnTo>
                    <a:pt x="108" y="47"/>
                  </a:lnTo>
                  <a:lnTo>
                    <a:pt x="102" y="47"/>
                  </a:lnTo>
                  <a:lnTo>
                    <a:pt x="96" y="41"/>
                  </a:lnTo>
                  <a:lnTo>
                    <a:pt x="90" y="41"/>
                  </a:lnTo>
                  <a:lnTo>
                    <a:pt x="84" y="36"/>
                  </a:lnTo>
                  <a:lnTo>
                    <a:pt x="84" y="30"/>
                  </a:lnTo>
                  <a:lnTo>
                    <a:pt x="78" y="24"/>
                  </a:lnTo>
                  <a:lnTo>
                    <a:pt x="72" y="12"/>
                  </a:lnTo>
                  <a:lnTo>
                    <a:pt x="72" y="0"/>
                  </a:lnTo>
                  <a:lnTo>
                    <a:pt x="66" y="6"/>
                  </a:lnTo>
                  <a:lnTo>
                    <a:pt x="66" y="12"/>
                  </a:lnTo>
                  <a:lnTo>
                    <a:pt x="60" y="18"/>
                  </a:lnTo>
                  <a:lnTo>
                    <a:pt x="54" y="24"/>
                  </a:lnTo>
                  <a:lnTo>
                    <a:pt x="48" y="30"/>
                  </a:lnTo>
                  <a:lnTo>
                    <a:pt x="42" y="36"/>
                  </a:lnTo>
                  <a:lnTo>
                    <a:pt x="36" y="36"/>
                  </a:lnTo>
                  <a:lnTo>
                    <a:pt x="24" y="36"/>
                  </a:lnTo>
                  <a:lnTo>
                    <a:pt x="30" y="41"/>
                  </a:lnTo>
                  <a:lnTo>
                    <a:pt x="30" y="53"/>
                  </a:lnTo>
                  <a:lnTo>
                    <a:pt x="30" y="65"/>
                  </a:lnTo>
                  <a:lnTo>
                    <a:pt x="18" y="71"/>
                  </a:lnTo>
                  <a:lnTo>
                    <a:pt x="24" y="95"/>
                  </a:lnTo>
                  <a:lnTo>
                    <a:pt x="24" y="107"/>
                  </a:lnTo>
                  <a:lnTo>
                    <a:pt x="24" y="125"/>
                  </a:lnTo>
                  <a:lnTo>
                    <a:pt x="18" y="137"/>
                  </a:lnTo>
                  <a:lnTo>
                    <a:pt x="12" y="143"/>
                  </a:lnTo>
                  <a:lnTo>
                    <a:pt x="12" y="149"/>
                  </a:lnTo>
                  <a:lnTo>
                    <a:pt x="6" y="155"/>
                  </a:lnTo>
                  <a:lnTo>
                    <a:pt x="6" y="161"/>
                  </a:lnTo>
                  <a:lnTo>
                    <a:pt x="0" y="161"/>
                  </a:lnTo>
                  <a:lnTo>
                    <a:pt x="6" y="161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60" name="Freeform 235"/>
            <p:cNvSpPr>
              <a:spLocks/>
            </p:cNvSpPr>
            <p:nvPr/>
          </p:nvSpPr>
          <p:spPr bwMode="auto">
            <a:xfrm>
              <a:off x="4863" y="1870"/>
              <a:ext cx="173" cy="143"/>
            </a:xfrm>
            <a:custGeom>
              <a:avLst/>
              <a:gdLst>
                <a:gd name="T0" fmla="*/ 89 w 173"/>
                <a:gd name="T1" fmla="*/ 143 h 143"/>
                <a:gd name="T2" fmla="*/ 95 w 173"/>
                <a:gd name="T3" fmla="*/ 143 h 143"/>
                <a:gd name="T4" fmla="*/ 101 w 173"/>
                <a:gd name="T5" fmla="*/ 143 h 143"/>
                <a:gd name="T6" fmla="*/ 113 w 173"/>
                <a:gd name="T7" fmla="*/ 143 h 143"/>
                <a:gd name="T8" fmla="*/ 119 w 173"/>
                <a:gd name="T9" fmla="*/ 137 h 143"/>
                <a:gd name="T10" fmla="*/ 131 w 173"/>
                <a:gd name="T11" fmla="*/ 137 h 143"/>
                <a:gd name="T12" fmla="*/ 143 w 173"/>
                <a:gd name="T13" fmla="*/ 137 h 143"/>
                <a:gd name="T14" fmla="*/ 149 w 173"/>
                <a:gd name="T15" fmla="*/ 137 h 143"/>
                <a:gd name="T16" fmla="*/ 161 w 173"/>
                <a:gd name="T17" fmla="*/ 137 h 143"/>
                <a:gd name="T18" fmla="*/ 161 w 173"/>
                <a:gd name="T19" fmla="*/ 137 h 143"/>
                <a:gd name="T20" fmla="*/ 167 w 173"/>
                <a:gd name="T21" fmla="*/ 137 h 143"/>
                <a:gd name="T22" fmla="*/ 167 w 173"/>
                <a:gd name="T23" fmla="*/ 137 h 143"/>
                <a:gd name="T24" fmla="*/ 173 w 173"/>
                <a:gd name="T25" fmla="*/ 137 h 143"/>
                <a:gd name="T26" fmla="*/ 161 w 173"/>
                <a:gd name="T27" fmla="*/ 131 h 143"/>
                <a:gd name="T28" fmla="*/ 155 w 173"/>
                <a:gd name="T29" fmla="*/ 119 h 143"/>
                <a:gd name="T30" fmla="*/ 149 w 173"/>
                <a:gd name="T31" fmla="*/ 113 h 143"/>
                <a:gd name="T32" fmla="*/ 143 w 173"/>
                <a:gd name="T33" fmla="*/ 101 h 143"/>
                <a:gd name="T34" fmla="*/ 137 w 173"/>
                <a:gd name="T35" fmla="*/ 83 h 143"/>
                <a:gd name="T36" fmla="*/ 131 w 173"/>
                <a:gd name="T37" fmla="*/ 71 h 143"/>
                <a:gd name="T38" fmla="*/ 131 w 173"/>
                <a:gd name="T39" fmla="*/ 59 h 143"/>
                <a:gd name="T40" fmla="*/ 131 w 173"/>
                <a:gd name="T41" fmla="*/ 47 h 143"/>
                <a:gd name="T42" fmla="*/ 125 w 173"/>
                <a:gd name="T43" fmla="*/ 41 h 143"/>
                <a:gd name="T44" fmla="*/ 119 w 173"/>
                <a:gd name="T45" fmla="*/ 41 h 143"/>
                <a:gd name="T46" fmla="*/ 113 w 173"/>
                <a:gd name="T47" fmla="*/ 41 h 143"/>
                <a:gd name="T48" fmla="*/ 107 w 173"/>
                <a:gd name="T49" fmla="*/ 35 h 143"/>
                <a:gd name="T50" fmla="*/ 101 w 173"/>
                <a:gd name="T51" fmla="*/ 29 h 143"/>
                <a:gd name="T52" fmla="*/ 95 w 173"/>
                <a:gd name="T53" fmla="*/ 23 h 143"/>
                <a:gd name="T54" fmla="*/ 89 w 173"/>
                <a:gd name="T55" fmla="*/ 11 h 143"/>
                <a:gd name="T56" fmla="*/ 89 w 173"/>
                <a:gd name="T57" fmla="*/ 5 h 143"/>
                <a:gd name="T58" fmla="*/ 83 w 173"/>
                <a:gd name="T59" fmla="*/ 5 h 143"/>
                <a:gd name="T60" fmla="*/ 71 w 173"/>
                <a:gd name="T61" fmla="*/ 11 h 143"/>
                <a:gd name="T62" fmla="*/ 65 w 173"/>
                <a:gd name="T63" fmla="*/ 11 h 143"/>
                <a:gd name="T64" fmla="*/ 53 w 173"/>
                <a:gd name="T65" fmla="*/ 17 h 143"/>
                <a:gd name="T66" fmla="*/ 42 w 173"/>
                <a:gd name="T67" fmla="*/ 17 h 143"/>
                <a:gd name="T68" fmla="*/ 30 w 173"/>
                <a:gd name="T69" fmla="*/ 11 h 143"/>
                <a:gd name="T70" fmla="*/ 18 w 173"/>
                <a:gd name="T71" fmla="*/ 5 h 143"/>
                <a:gd name="T72" fmla="*/ 6 w 173"/>
                <a:gd name="T73" fmla="*/ 0 h 143"/>
                <a:gd name="T74" fmla="*/ 6 w 173"/>
                <a:gd name="T75" fmla="*/ 5 h 143"/>
                <a:gd name="T76" fmla="*/ 12 w 173"/>
                <a:gd name="T77" fmla="*/ 11 h 143"/>
                <a:gd name="T78" fmla="*/ 12 w 173"/>
                <a:gd name="T79" fmla="*/ 23 h 143"/>
                <a:gd name="T80" fmla="*/ 12 w 173"/>
                <a:gd name="T81" fmla="*/ 29 h 143"/>
                <a:gd name="T82" fmla="*/ 18 w 173"/>
                <a:gd name="T83" fmla="*/ 41 h 143"/>
                <a:gd name="T84" fmla="*/ 12 w 173"/>
                <a:gd name="T85" fmla="*/ 53 h 143"/>
                <a:gd name="T86" fmla="*/ 12 w 173"/>
                <a:gd name="T87" fmla="*/ 65 h 143"/>
                <a:gd name="T88" fmla="*/ 0 w 173"/>
                <a:gd name="T89" fmla="*/ 77 h 143"/>
                <a:gd name="T90" fmla="*/ 12 w 173"/>
                <a:gd name="T91" fmla="*/ 77 h 143"/>
                <a:gd name="T92" fmla="*/ 18 w 173"/>
                <a:gd name="T93" fmla="*/ 83 h 143"/>
                <a:gd name="T94" fmla="*/ 24 w 173"/>
                <a:gd name="T95" fmla="*/ 89 h 143"/>
                <a:gd name="T96" fmla="*/ 36 w 173"/>
                <a:gd name="T97" fmla="*/ 95 h 143"/>
                <a:gd name="T98" fmla="*/ 42 w 173"/>
                <a:gd name="T99" fmla="*/ 101 h 143"/>
                <a:gd name="T100" fmla="*/ 42 w 173"/>
                <a:gd name="T101" fmla="*/ 107 h 143"/>
                <a:gd name="T102" fmla="*/ 48 w 173"/>
                <a:gd name="T103" fmla="*/ 119 h 143"/>
                <a:gd name="T104" fmla="*/ 42 w 173"/>
                <a:gd name="T105" fmla="*/ 131 h 143"/>
                <a:gd name="T106" fmla="*/ 48 w 173"/>
                <a:gd name="T107" fmla="*/ 131 h 143"/>
                <a:gd name="T108" fmla="*/ 53 w 173"/>
                <a:gd name="T109" fmla="*/ 131 h 143"/>
                <a:gd name="T110" fmla="*/ 59 w 173"/>
                <a:gd name="T111" fmla="*/ 131 h 143"/>
                <a:gd name="T112" fmla="*/ 65 w 173"/>
                <a:gd name="T113" fmla="*/ 131 h 143"/>
                <a:gd name="T114" fmla="*/ 71 w 173"/>
                <a:gd name="T115" fmla="*/ 137 h 143"/>
                <a:gd name="T116" fmla="*/ 77 w 173"/>
                <a:gd name="T117" fmla="*/ 137 h 143"/>
                <a:gd name="T118" fmla="*/ 83 w 173"/>
                <a:gd name="T119" fmla="*/ 143 h 143"/>
                <a:gd name="T120" fmla="*/ 89 w 173"/>
                <a:gd name="T121" fmla="*/ 143 h 1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3"/>
                <a:gd name="T184" fmla="*/ 0 h 143"/>
                <a:gd name="T185" fmla="*/ 173 w 173"/>
                <a:gd name="T186" fmla="*/ 143 h 1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3" h="143">
                  <a:moveTo>
                    <a:pt x="89" y="143"/>
                  </a:moveTo>
                  <a:lnTo>
                    <a:pt x="95" y="143"/>
                  </a:lnTo>
                  <a:lnTo>
                    <a:pt x="101" y="143"/>
                  </a:lnTo>
                  <a:lnTo>
                    <a:pt x="113" y="143"/>
                  </a:lnTo>
                  <a:lnTo>
                    <a:pt x="119" y="137"/>
                  </a:lnTo>
                  <a:lnTo>
                    <a:pt x="131" y="137"/>
                  </a:lnTo>
                  <a:lnTo>
                    <a:pt x="143" y="137"/>
                  </a:lnTo>
                  <a:lnTo>
                    <a:pt x="149" y="137"/>
                  </a:lnTo>
                  <a:lnTo>
                    <a:pt x="161" y="137"/>
                  </a:lnTo>
                  <a:lnTo>
                    <a:pt x="167" y="137"/>
                  </a:lnTo>
                  <a:lnTo>
                    <a:pt x="173" y="137"/>
                  </a:lnTo>
                  <a:lnTo>
                    <a:pt x="161" y="131"/>
                  </a:lnTo>
                  <a:lnTo>
                    <a:pt x="155" y="119"/>
                  </a:lnTo>
                  <a:lnTo>
                    <a:pt x="149" y="113"/>
                  </a:lnTo>
                  <a:lnTo>
                    <a:pt x="143" y="101"/>
                  </a:lnTo>
                  <a:lnTo>
                    <a:pt x="137" y="83"/>
                  </a:lnTo>
                  <a:lnTo>
                    <a:pt x="131" y="71"/>
                  </a:lnTo>
                  <a:lnTo>
                    <a:pt x="131" y="59"/>
                  </a:lnTo>
                  <a:lnTo>
                    <a:pt x="131" y="47"/>
                  </a:lnTo>
                  <a:lnTo>
                    <a:pt x="125" y="41"/>
                  </a:lnTo>
                  <a:lnTo>
                    <a:pt x="119" y="41"/>
                  </a:lnTo>
                  <a:lnTo>
                    <a:pt x="113" y="41"/>
                  </a:lnTo>
                  <a:lnTo>
                    <a:pt x="107" y="35"/>
                  </a:lnTo>
                  <a:lnTo>
                    <a:pt x="101" y="29"/>
                  </a:lnTo>
                  <a:lnTo>
                    <a:pt x="95" y="23"/>
                  </a:lnTo>
                  <a:lnTo>
                    <a:pt x="89" y="11"/>
                  </a:lnTo>
                  <a:lnTo>
                    <a:pt x="89" y="5"/>
                  </a:lnTo>
                  <a:lnTo>
                    <a:pt x="83" y="5"/>
                  </a:lnTo>
                  <a:lnTo>
                    <a:pt x="71" y="11"/>
                  </a:lnTo>
                  <a:lnTo>
                    <a:pt x="65" y="11"/>
                  </a:lnTo>
                  <a:lnTo>
                    <a:pt x="53" y="17"/>
                  </a:lnTo>
                  <a:lnTo>
                    <a:pt x="42" y="17"/>
                  </a:lnTo>
                  <a:lnTo>
                    <a:pt x="30" y="11"/>
                  </a:lnTo>
                  <a:lnTo>
                    <a:pt x="18" y="5"/>
                  </a:lnTo>
                  <a:lnTo>
                    <a:pt x="6" y="0"/>
                  </a:lnTo>
                  <a:lnTo>
                    <a:pt x="6" y="5"/>
                  </a:lnTo>
                  <a:lnTo>
                    <a:pt x="12" y="11"/>
                  </a:lnTo>
                  <a:lnTo>
                    <a:pt x="12" y="23"/>
                  </a:lnTo>
                  <a:lnTo>
                    <a:pt x="12" y="29"/>
                  </a:lnTo>
                  <a:lnTo>
                    <a:pt x="18" y="41"/>
                  </a:lnTo>
                  <a:lnTo>
                    <a:pt x="12" y="53"/>
                  </a:lnTo>
                  <a:lnTo>
                    <a:pt x="12" y="65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18" y="83"/>
                  </a:lnTo>
                  <a:lnTo>
                    <a:pt x="24" y="89"/>
                  </a:lnTo>
                  <a:lnTo>
                    <a:pt x="36" y="95"/>
                  </a:lnTo>
                  <a:lnTo>
                    <a:pt x="42" y="101"/>
                  </a:lnTo>
                  <a:lnTo>
                    <a:pt x="42" y="107"/>
                  </a:lnTo>
                  <a:lnTo>
                    <a:pt x="48" y="119"/>
                  </a:lnTo>
                  <a:lnTo>
                    <a:pt x="42" y="131"/>
                  </a:lnTo>
                  <a:lnTo>
                    <a:pt x="48" y="131"/>
                  </a:lnTo>
                  <a:lnTo>
                    <a:pt x="53" y="131"/>
                  </a:lnTo>
                  <a:lnTo>
                    <a:pt x="59" y="131"/>
                  </a:lnTo>
                  <a:lnTo>
                    <a:pt x="65" y="131"/>
                  </a:lnTo>
                  <a:lnTo>
                    <a:pt x="71" y="137"/>
                  </a:lnTo>
                  <a:lnTo>
                    <a:pt x="77" y="137"/>
                  </a:lnTo>
                  <a:lnTo>
                    <a:pt x="83" y="143"/>
                  </a:lnTo>
                  <a:lnTo>
                    <a:pt x="89" y="143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61" name="Freeform 236"/>
            <p:cNvSpPr>
              <a:spLocks/>
            </p:cNvSpPr>
            <p:nvPr/>
          </p:nvSpPr>
          <p:spPr bwMode="auto">
            <a:xfrm>
              <a:off x="4952" y="2049"/>
              <a:ext cx="173" cy="179"/>
            </a:xfrm>
            <a:custGeom>
              <a:avLst/>
              <a:gdLst>
                <a:gd name="T0" fmla="*/ 24 w 173"/>
                <a:gd name="T1" fmla="*/ 84 h 179"/>
                <a:gd name="T2" fmla="*/ 30 w 173"/>
                <a:gd name="T3" fmla="*/ 84 h 179"/>
                <a:gd name="T4" fmla="*/ 42 w 173"/>
                <a:gd name="T5" fmla="*/ 84 h 179"/>
                <a:gd name="T6" fmla="*/ 54 w 173"/>
                <a:gd name="T7" fmla="*/ 84 h 179"/>
                <a:gd name="T8" fmla="*/ 66 w 173"/>
                <a:gd name="T9" fmla="*/ 84 h 179"/>
                <a:gd name="T10" fmla="*/ 84 w 173"/>
                <a:gd name="T11" fmla="*/ 78 h 179"/>
                <a:gd name="T12" fmla="*/ 96 w 173"/>
                <a:gd name="T13" fmla="*/ 66 h 179"/>
                <a:gd name="T14" fmla="*/ 108 w 173"/>
                <a:gd name="T15" fmla="*/ 54 h 179"/>
                <a:gd name="T16" fmla="*/ 120 w 173"/>
                <a:gd name="T17" fmla="*/ 36 h 179"/>
                <a:gd name="T18" fmla="*/ 126 w 173"/>
                <a:gd name="T19" fmla="*/ 18 h 179"/>
                <a:gd name="T20" fmla="*/ 132 w 173"/>
                <a:gd name="T21" fmla="*/ 6 h 179"/>
                <a:gd name="T22" fmla="*/ 138 w 173"/>
                <a:gd name="T23" fmla="*/ 6 h 179"/>
                <a:gd name="T24" fmla="*/ 144 w 173"/>
                <a:gd name="T25" fmla="*/ 0 h 179"/>
                <a:gd name="T26" fmla="*/ 156 w 173"/>
                <a:gd name="T27" fmla="*/ 0 h 179"/>
                <a:gd name="T28" fmla="*/ 162 w 173"/>
                <a:gd name="T29" fmla="*/ 0 h 179"/>
                <a:gd name="T30" fmla="*/ 168 w 173"/>
                <a:gd name="T31" fmla="*/ 0 h 179"/>
                <a:gd name="T32" fmla="*/ 173 w 173"/>
                <a:gd name="T33" fmla="*/ 0 h 179"/>
                <a:gd name="T34" fmla="*/ 173 w 173"/>
                <a:gd name="T35" fmla="*/ 0 h 179"/>
                <a:gd name="T36" fmla="*/ 156 w 173"/>
                <a:gd name="T37" fmla="*/ 6 h 179"/>
                <a:gd name="T38" fmla="*/ 138 w 173"/>
                <a:gd name="T39" fmla="*/ 24 h 179"/>
                <a:gd name="T40" fmla="*/ 132 w 173"/>
                <a:gd name="T41" fmla="*/ 48 h 179"/>
                <a:gd name="T42" fmla="*/ 126 w 173"/>
                <a:gd name="T43" fmla="*/ 66 h 179"/>
                <a:gd name="T44" fmla="*/ 126 w 173"/>
                <a:gd name="T45" fmla="*/ 84 h 179"/>
                <a:gd name="T46" fmla="*/ 126 w 173"/>
                <a:gd name="T47" fmla="*/ 96 h 179"/>
                <a:gd name="T48" fmla="*/ 120 w 173"/>
                <a:gd name="T49" fmla="*/ 108 h 179"/>
                <a:gd name="T50" fmla="*/ 108 w 173"/>
                <a:gd name="T51" fmla="*/ 113 h 179"/>
                <a:gd name="T52" fmla="*/ 96 w 173"/>
                <a:gd name="T53" fmla="*/ 125 h 179"/>
                <a:gd name="T54" fmla="*/ 90 w 173"/>
                <a:gd name="T55" fmla="*/ 143 h 179"/>
                <a:gd name="T56" fmla="*/ 84 w 173"/>
                <a:gd name="T57" fmla="*/ 155 h 179"/>
                <a:gd name="T58" fmla="*/ 66 w 173"/>
                <a:gd name="T59" fmla="*/ 155 h 179"/>
                <a:gd name="T60" fmla="*/ 42 w 173"/>
                <a:gd name="T61" fmla="*/ 167 h 179"/>
                <a:gd name="T62" fmla="*/ 30 w 173"/>
                <a:gd name="T63" fmla="*/ 173 h 179"/>
                <a:gd name="T64" fmla="*/ 24 w 173"/>
                <a:gd name="T65" fmla="*/ 173 h 179"/>
                <a:gd name="T66" fmla="*/ 24 w 173"/>
                <a:gd name="T67" fmla="*/ 155 h 179"/>
                <a:gd name="T68" fmla="*/ 18 w 173"/>
                <a:gd name="T69" fmla="*/ 137 h 179"/>
                <a:gd name="T70" fmla="*/ 6 w 173"/>
                <a:gd name="T71" fmla="*/ 119 h 179"/>
                <a:gd name="T72" fmla="*/ 6 w 173"/>
                <a:gd name="T73" fmla="*/ 113 h 179"/>
                <a:gd name="T74" fmla="*/ 12 w 173"/>
                <a:gd name="T75" fmla="*/ 108 h 179"/>
                <a:gd name="T76" fmla="*/ 24 w 173"/>
                <a:gd name="T77" fmla="*/ 102 h 179"/>
                <a:gd name="T78" fmla="*/ 24 w 173"/>
                <a:gd name="T79" fmla="*/ 90 h 17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73"/>
                <a:gd name="T121" fmla="*/ 0 h 179"/>
                <a:gd name="T122" fmla="*/ 173 w 173"/>
                <a:gd name="T123" fmla="*/ 179 h 17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73" h="179">
                  <a:moveTo>
                    <a:pt x="24" y="84"/>
                  </a:moveTo>
                  <a:lnTo>
                    <a:pt x="24" y="84"/>
                  </a:lnTo>
                  <a:lnTo>
                    <a:pt x="30" y="84"/>
                  </a:lnTo>
                  <a:lnTo>
                    <a:pt x="36" y="84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78" y="78"/>
                  </a:lnTo>
                  <a:lnTo>
                    <a:pt x="84" y="78"/>
                  </a:lnTo>
                  <a:lnTo>
                    <a:pt x="90" y="72"/>
                  </a:lnTo>
                  <a:lnTo>
                    <a:pt x="96" y="66"/>
                  </a:lnTo>
                  <a:lnTo>
                    <a:pt x="102" y="60"/>
                  </a:lnTo>
                  <a:lnTo>
                    <a:pt x="108" y="54"/>
                  </a:lnTo>
                  <a:lnTo>
                    <a:pt x="114" y="42"/>
                  </a:lnTo>
                  <a:lnTo>
                    <a:pt x="120" y="36"/>
                  </a:lnTo>
                  <a:lnTo>
                    <a:pt x="126" y="24"/>
                  </a:lnTo>
                  <a:lnTo>
                    <a:pt x="126" y="18"/>
                  </a:lnTo>
                  <a:lnTo>
                    <a:pt x="132" y="12"/>
                  </a:lnTo>
                  <a:lnTo>
                    <a:pt x="132" y="6"/>
                  </a:lnTo>
                  <a:lnTo>
                    <a:pt x="138" y="6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73" y="0"/>
                  </a:lnTo>
                  <a:lnTo>
                    <a:pt x="156" y="6"/>
                  </a:lnTo>
                  <a:lnTo>
                    <a:pt x="150" y="12"/>
                  </a:lnTo>
                  <a:lnTo>
                    <a:pt x="138" y="24"/>
                  </a:lnTo>
                  <a:lnTo>
                    <a:pt x="132" y="36"/>
                  </a:lnTo>
                  <a:lnTo>
                    <a:pt x="132" y="48"/>
                  </a:lnTo>
                  <a:lnTo>
                    <a:pt x="126" y="60"/>
                  </a:lnTo>
                  <a:lnTo>
                    <a:pt x="126" y="66"/>
                  </a:lnTo>
                  <a:lnTo>
                    <a:pt x="126" y="72"/>
                  </a:lnTo>
                  <a:lnTo>
                    <a:pt x="126" y="84"/>
                  </a:lnTo>
                  <a:lnTo>
                    <a:pt x="126" y="90"/>
                  </a:lnTo>
                  <a:lnTo>
                    <a:pt x="126" y="96"/>
                  </a:lnTo>
                  <a:lnTo>
                    <a:pt x="126" y="108"/>
                  </a:lnTo>
                  <a:lnTo>
                    <a:pt x="120" y="108"/>
                  </a:lnTo>
                  <a:lnTo>
                    <a:pt x="114" y="108"/>
                  </a:lnTo>
                  <a:lnTo>
                    <a:pt x="108" y="113"/>
                  </a:lnTo>
                  <a:lnTo>
                    <a:pt x="102" y="119"/>
                  </a:lnTo>
                  <a:lnTo>
                    <a:pt x="96" y="125"/>
                  </a:lnTo>
                  <a:lnTo>
                    <a:pt x="90" y="137"/>
                  </a:lnTo>
                  <a:lnTo>
                    <a:pt x="90" y="143"/>
                  </a:lnTo>
                  <a:lnTo>
                    <a:pt x="90" y="155"/>
                  </a:lnTo>
                  <a:lnTo>
                    <a:pt x="84" y="155"/>
                  </a:lnTo>
                  <a:lnTo>
                    <a:pt x="72" y="155"/>
                  </a:lnTo>
                  <a:lnTo>
                    <a:pt x="66" y="155"/>
                  </a:lnTo>
                  <a:lnTo>
                    <a:pt x="54" y="161"/>
                  </a:lnTo>
                  <a:lnTo>
                    <a:pt x="42" y="167"/>
                  </a:lnTo>
                  <a:lnTo>
                    <a:pt x="36" y="167"/>
                  </a:lnTo>
                  <a:lnTo>
                    <a:pt x="30" y="173"/>
                  </a:lnTo>
                  <a:lnTo>
                    <a:pt x="24" y="179"/>
                  </a:lnTo>
                  <a:lnTo>
                    <a:pt x="24" y="173"/>
                  </a:lnTo>
                  <a:lnTo>
                    <a:pt x="24" y="161"/>
                  </a:lnTo>
                  <a:lnTo>
                    <a:pt x="24" y="155"/>
                  </a:lnTo>
                  <a:lnTo>
                    <a:pt x="18" y="143"/>
                  </a:lnTo>
                  <a:lnTo>
                    <a:pt x="18" y="137"/>
                  </a:lnTo>
                  <a:lnTo>
                    <a:pt x="12" y="125"/>
                  </a:lnTo>
                  <a:lnTo>
                    <a:pt x="6" y="119"/>
                  </a:lnTo>
                  <a:lnTo>
                    <a:pt x="0" y="113"/>
                  </a:lnTo>
                  <a:lnTo>
                    <a:pt x="6" y="113"/>
                  </a:lnTo>
                  <a:lnTo>
                    <a:pt x="12" y="108"/>
                  </a:lnTo>
                  <a:lnTo>
                    <a:pt x="18" y="108"/>
                  </a:lnTo>
                  <a:lnTo>
                    <a:pt x="24" y="102"/>
                  </a:lnTo>
                  <a:lnTo>
                    <a:pt x="24" y="96"/>
                  </a:lnTo>
                  <a:lnTo>
                    <a:pt x="24" y="90"/>
                  </a:lnTo>
                  <a:lnTo>
                    <a:pt x="24" y="84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62" name="Freeform 237"/>
            <p:cNvSpPr>
              <a:spLocks/>
            </p:cNvSpPr>
            <p:nvPr/>
          </p:nvSpPr>
          <p:spPr bwMode="auto">
            <a:xfrm>
              <a:off x="5060" y="2049"/>
              <a:ext cx="107" cy="185"/>
            </a:xfrm>
            <a:custGeom>
              <a:avLst/>
              <a:gdLst>
                <a:gd name="T0" fmla="*/ 65 w 107"/>
                <a:gd name="T1" fmla="*/ 6 h 185"/>
                <a:gd name="T2" fmla="*/ 71 w 107"/>
                <a:gd name="T3" fmla="*/ 12 h 185"/>
                <a:gd name="T4" fmla="*/ 83 w 107"/>
                <a:gd name="T5" fmla="*/ 12 h 185"/>
                <a:gd name="T6" fmla="*/ 83 w 107"/>
                <a:gd name="T7" fmla="*/ 12 h 185"/>
                <a:gd name="T8" fmla="*/ 83 w 107"/>
                <a:gd name="T9" fmla="*/ 18 h 185"/>
                <a:gd name="T10" fmla="*/ 77 w 107"/>
                <a:gd name="T11" fmla="*/ 24 h 185"/>
                <a:gd name="T12" fmla="*/ 71 w 107"/>
                <a:gd name="T13" fmla="*/ 24 h 185"/>
                <a:gd name="T14" fmla="*/ 65 w 107"/>
                <a:gd name="T15" fmla="*/ 24 h 185"/>
                <a:gd name="T16" fmla="*/ 60 w 107"/>
                <a:gd name="T17" fmla="*/ 24 h 185"/>
                <a:gd name="T18" fmla="*/ 60 w 107"/>
                <a:gd name="T19" fmla="*/ 30 h 185"/>
                <a:gd name="T20" fmla="*/ 54 w 107"/>
                <a:gd name="T21" fmla="*/ 30 h 185"/>
                <a:gd name="T22" fmla="*/ 54 w 107"/>
                <a:gd name="T23" fmla="*/ 36 h 185"/>
                <a:gd name="T24" fmla="*/ 54 w 107"/>
                <a:gd name="T25" fmla="*/ 42 h 185"/>
                <a:gd name="T26" fmla="*/ 54 w 107"/>
                <a:gd name="T27" fmla="*/ 42 h 185"/>
                <a:gd name="T28" fmla="*/ 60 w 107"/>
                <a:gd name="T29" fmla="*/ 48 h 185"/>
                <a:gd name="T30" fmla="*/ 60 w 107"/>
                <a:gd name="T31" fmla="*/ 48 h 185"/>
                <a:gd name="T32" fmla="*/ 65 w 107"/>
                <a:gd name="T33" fmla="*/ 48 h 185"/>
                <a:gd name="T34" fmla="*/ 71 w 107"/>
                <a:gd name="T35" fmla="*/ 48 h 185"/>
                <a:gd name="T36" fmla="*/ 77 w 107"/>
                <a:gd name="T37" fmla="*/ 48 h 185"/>
                <a:gd name="T38" fmla="*/ 77 w 107"/>
                <a:gd name="T39" fmla="*/ 42 h 185"/>
                <a:gd name="T40" fmla="*/ 83 w 107"/>
                <a:gd name="T41" fmla="*/ 36 h 185"/>
                <a:gd name="T42" fmla="*/ 89 w 107"/>
                <a:gd name="T43" fmla="*/ 30 h 185"/>
                <a:gd name="T44" fmla="*/ 95 w 107"/>
                <a:gd name="T45" fmla="*/ 30 h 185"/>
                <a:gd name="T46" fmla="*/ 95 w 107"/>
                <a:gd name="T47" fmla="*/ 36 h 185"/>
                <a:gd name="T48" fmla="*/ 95 w 107"/>
                <a:gd name="T49" fmla="*/ 36 h 185"/>
                <a:gd name="T50" fmla="*/ 89 w 107"/>
                <a:gd name="T51" fmla="*/ 48 h 185"/>
                <a:gd name="T52" fmla="*/ 89 w 107"/>
                <a:gd name="T53" fmla="*/ 48 h 185"/>
                <a:gd name="T54" fmla="*/ 83 w 107"/>
                <a:gd name="T55" fmla="*/ 54 h 185"/>
                <a:gd name="T56" fmla="*/ 77 w 107"/>
                <a:gd name="T57" fmla="*/ 60 h 185"/>
                <a:gd name="T58" fmla="*/ 77 w 107"/>
                <a:gd name="T59" fmla="*/ 60 h 185"/>
                <a:gd name="T60" fmla="*/ 83 w 107"/>
                <a:gd name="T61" fmla="*/ 66 h 185"/>
                <a:gd name="T62" fmla="*/ 83 w 107"/>
                <a:gd name="T63" fmla="*/ 72 h 185"/>
                <a:gd name="T64" fmla="*/ 89 w 107"/>
                <a:gd name="T65" fmla="*/ 72 h 185"/>
                <a:gd name="T66" fmla="*/ 95 w 107"/>
                <a:gd name="T67" fmla="*/ 72 h 185"/>
                <a:gd name="T68" fmla="*/ 101 w 107"/>
                <a:gd name="T69" fmla="*/ 72 h 185"/>
                <a:gd name="T70" fmla="*/ 101 w 107"/>
                <a:gd name="T71" fmla="*/ 72 h 185"/>
                <a:gd name="T72" fmla="*/ 107 w 107"/>
                <a:gd name="T73" fmla="*/ 78 h 185"/>
                <a:gd name="T74" fmla="*/ 107 w 107"/>
                <a:gd name="T75" fmla="*/ 96 h 185"/>
                <a:gd name="T76" fmla="*/ 101 w 107"/>
                <a:gd name="T77" fmla="*/ 113 h 185"/>
                <a:gd name="T78" fmla="*/ 89 w 107"/>
                <a:gd name="T79" fmla="*/ 131 h 185"/>
                <a:gd name="T80" fmla="*/ 71 w 107"/>
                <a:gd name="T81" fmla="*/ 149 h 185"/>
                <a:gd name="T82" fmla="*/ 60 w 107"/>
                <a:gd name="T83" fmla="*/ 161 h 185"/>
                <a:gd name="T84" fmla="*/ 42 w 107"/>
                <a:gd name="T85" fmla="*/ 173 h 185"/>
                <a:gd name="T86" fmla="*/ 24 w 107"/>
                <a:gd name="T87" fmla="*/ 179 h 185"/>
                <a:gd name="T88" fmla="*/ 12 w 107"/>
                <a:gd name="T89" fmla="*/ 185 h 185"/>
                <a:gd name="T90" fmla="*/ 12 w 107"/>
                <a:gd name="T91" fmla="*/ 185 h 185"/>
                <a:gd name="T92" fmla="*/ 6 w 107"/>
                <a:gd name="T93" fmla="*/ 185 h 185"/>
                <a:gd name="T94" fmla="*/ 0 w 107"/>
                <a:gd name="T95" fmla="*/ 185 h 185"/>
                <a:gd name="T96" fmla="*/ 6 w 107"/>
                <a:gd name="T97" fmla="*/ 179 h 185"/>
                <a:gd name="T98" fmla="*/ 12 w 107"/>
                <a:gd name="T99" fmla="*/ 173 h 185"/>
                <a:gd name="T100" fmla="*/ 18 w 107"/>
                <a:gd name="T101" fmla="*/ 161 h 185"/>
                <a:gd name="T102" fmla="*/ 24 w 107"/>
                <a:gd name="T103" fmla="*/ 149 h 185"/>
                <a:gd name="T104" fmla="*/ 24 w 107"/>
                <a:gd name="T105" fmla="*/ 137 h 185"/>
                <a:gd name="T106" fmla="*/ 24 w 107"/>
                <a:gd name="T107" fmla="*/ 119 h 185"/>
                <a:gd name="T108" fmla="*/ 18 w 107"/>
                <a:gd name="T109" fmla="*/ 96 h 185"/>
                <a:gd name="T110" fmla="*/ 18 w 107"/>
                <a:gd name="T111" fmla="*/ 84 h 185"/>
                <a:gd name="T112" fmla="*/ 18 w 107"/>
                <a:gd name="T113" fmla="*/ 66 h 185"/>
                <a:gd name="T114" fmla="*/ 24 w 107"/>
                <a:gd name="T115" fmla="*/ 48 h 185"/>
                <a:gd name="T116" fmla="*/ 30 w 107"/>
                <a:gd name="T117" fmla="*/ 24 h 185"/>
                <a:gd name="T118" fmla="*/ 48 w 107"/>
                <a:gd name="T119" fmla="*/ 6 h 18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7"/>
                <a:gd name="T181" fmla="*/ 0 h 185"/>
                <a:gd name="T182" fmla="*/ 107 w 107"/>
                <a:gd name="T183" fmla="*/ 185 h 18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7" h="185">
                  <a:moveTo>
                    <a:pt x="65" y="0"/>
                  </a:moveTo>
                  <a:lnTo>
                    <a:pt x="65" y="6"/>
                  </a:lnTo>
                  <a:lnTo>
                    <a:pt x="71" y="12"/>
                  </a:lnTo>
                  <a:lnTo>
                    <a:pt x="77" y="12"/>
                  </a:lnTo>
                  <a:lnTo>
                    <a:pt x="83" y="12"/>
                  </a:lnTo>
                  <a:lnTo>
                    <a:pt x="89" y="18"/>
                  </a:lnTo>
                  <a:lnTo>
                    <a:pt x="83" y="18"/>
                  </a:lnTo>
                  <a:lnTo>
                    <a:pt x="83" y="24"/>
                  </a:lnTo>
                  <a:lnTo>
                    <a:pt x="77" y="24"/>
                  </a:lnTo>
                  <a:lnTo>
                    <a:pt x="71" y="24"/>
                  </a:lnTo>
                  <a:lnTo>
                    <a:pt x="65" y="24"/>
                  </a:lnTo>
                  <a:lnTo>
                    <a:pt x="60" y="24"/>
                  </a:lnTo>
                  <a:lnTo>
                    <a:pt x="60" y="30"/>
                  </a:lnTo>
                  <a:lnTo>
                    <a:pt x="54" y="30"/>
                  </a:lnTo>
                  <a:lnTo>
                    <a:pt x="54" y="36"/>
                  </a:lnTo>
                  <a:lnTo>
                    <a:pt x="54" y="42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5" y="48"/>
                  </a:lnTo>
                  <a:lnTo>
                    <a:pt x="71" y="48"/>
                  </a:lnTo>
                  <a:lnTo>
                    <a:pt x="77" y="48"/>
                  </a:lnTo>
                  <a:lnTo>
                    <a:pt x="77" y="42"/>
                  </a:lnTo>
                  <a:lnTo>
                    <a:pt x="77" y="36"/>
                  </a:lnTo>
                  <a:lnTo>
                    <a:pt x="83" y="36"/>
                  </a:lnTo>
                  <a:lnTo>
                    <a:pt x="83" y="30"/>
                  </a:lnTo>
                  <a:lnTo>
                    <a:pt x="89" y="30"/>
                  </a:lnTo>
                  <a:lnTo>
                    <a:pt x="95" y="30"/>
                  </a:lnTo>
                  <a:lnTo>
                    <a:pt x="95" y="36"/>
                  </a:lnTo>
                  <a:lnTo>
                    <a:pt x="95" y="42"/>
                  </a:lnTo>
                  <a:lnTo>
                    <a:pt x="89" y="48"/>
                  </a:lnTo>
                  <a:lnTo>
                    <a:pt x="83" y="54"/>
                  </a:lnTo>
                  <a:lnTo>
                    <a:pt x="77" y="60"/>
                  </a:lnTo>
                  <a:lnTo>
                    <a:pt x="77" y="66"/>
                  </a:lnTo>
                  <a:lnTo>
                    <a:pt x="83" y="66"/>
                  </a:lnTo>
                  <a:lnTo>
                    <a:pt x="83" y="72"/>
                  </a:lnTo>
                  <a:lnTo>
                    <a:pt x="89" y="72"/>
                  </a:lnTo>
                  <a:lnTo>
                    <a:pt x="95" y="72"/>
                  </a:lnTo>
                  <a:lnTo>
                    <a:pt x="101" y="72"/>
                  </a:lnTo>
                  <a:lnTo>
                    <a:pt x="107" y="72"/>
                  </a:lnTo>
                  <a:lnTo>
                    <a:pt x="107" y="78"/>
                  </a:lnTo>
                  <a:lnTo>
                    <a:pt x="107" y="90"/>
                  </a:lnTo>
                  <a:lnTo>
                    <a:pt x="107" y="96"/>
                  </a:lnTo>
                  <a:lnTo>
                    <a:pt x="107" y="108"/>
                  </a:lnTo>
                  <a:lnTo>
                    <a:pt x="101" y="113"/>
                  </a:lnTo>
                  <a:lnTo>
                    <a:pt x="95" y="125"/>
                  </a:lnTo>
                  <a:lnTo>
                    <a:pt x="89" y="131"/>
                  </a:lnTo>
                  <a:lnTo>
                    <a:pt x="83" y="137"/>
                  </a:lnTo>
                  <a:lnTo>
                    <a:pt x="71" y="149"/>
                  </a:lnTo>
                  <a:lnTo>
                    <a:pt x="65" y="155"/>
                  </a:lnTo>
                  <a:lnTo>
                    <a:pt x="60" y="161"/>
                  </a:lnTo>
                  <a:lnTo>
                    <a:pt x="48" y="167"/>
                  </a:lnTo>
                  <a:lnTo>
                    <a:pt x="42" y="173"/>
                  </a:lnTo>
                  <a:lnTo>
                    <a:pt x="30" y="179"/>
                  </a:lnTo>
                  <a:lnTo>
                    <a:pt x="24" y="179"/>
                  </a:lnTo>
                  <a:lnTo>
                    <a:pt x="18" y="179"/>
                  </a:lnTo>
                  <a:lnTo>
                    <a:pt x="12" y="185"/>
                  </a:lnTo>
                  <a:lnTo>
                    <a:pt x="6" y="185"/>
                  </a:lnTo>
                  <a:lnTo>
                    <a:pt x="0" y="185"/>
                  </a:lnTo>
                  <a:lnTo>
                    <a:pt x="6" y="185"/>
                  </a:lnTo>
                  <a:lnTo>
                    <a:pt x="6" y="179"/>
                  </a:lnTo>
                  <a:lnTo>
                    <a:pt x="12" y="173"/>
                  </a:lnTo>
                  <a:lnTo>
                    <a:pt x="18" y="167"/>
                  </a:lnTo>
                  <a:lnTo>
                    <a:pt x="18" y="161"/>
                  </a:lnTo>
                  <a:lnTo>
                    <a:pt x="24" y="155"/>
                  </a:lnTo>
                  <a:lnTo>
                    <a:pt x="24" y="149"/>
                  </a:lnTo>
                  <a:lnTo>
                    <a:pt x="24" y="143"/>
                  </a:lnTo>
                  <a:lnTo>
                    <a:pt x="24" y="137"/>
                  </a:lnTo>
                  <a:lnTo>
                    <a:pt x="24" y="125"/>
                  </a:lnTo>
                  <a:lnTo>
                    <a:pt x="24" y="119"/>
                  </a:lnTo>
                  <a:lnTo>
                    <a:pt x="18" y="108"/>
                  </a:lnTo>
                  <a:lnTo>
                    <a:pt x="18" y="96"/>
                  </a:lnTo>
                  <a:lnTo>
                    <a:pt x="18" y="90"/>
                  </a:lnTo>
                  <a:lnTo>
                    <a:pt x="18" y="84"/>
                  </a:lnTo>
                  <a:lnTo>
                    <a:pt x="18" y="72"/>
                  </a:lnTo>
                  <a:lnTo>
                    <a:pt x="18" y="66"/>
                  </a:lnTo>
                  <a:lnTo>
                    <a:pt x="18" y="60"/>
                  </a:lnTo>
                  <a:lnTo>
                    <a:pt x="24" y="48"/>
                  </a:lnTo>
                  <a:lnTo>
                    <a:pt x="24" y="36"/>
                  </a:lnTo>
                  <a:lnTo>
                    <a:pt x="30" y="24"/>
                  </a:lnTo>
                  <a:lnTo>
                    <a:pt x="42" y="12"/>
                  </a:lnTo>
                  <a:lnTo>
                    <a:pt x="48" y="6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63" name="Freeform 238"/>
            <p:cNvSpPr>
              <a:spLocks/>
            </p:cNvSpPr>
            <p:nvPr/>
          </p:nvSpPr>
          <p:spPr bwMode="auto">
            <a:xfrm>
              <a:off x="4857" y="1828"/>
              <a:ext cx="477" cy="305"/>
            </a:xfrm>
            <a:custGeom>
              <a:avLst/>
              <a:gdLst>
                <a:gd name="T0" fmla="*/ 257 w 477"/>
                <a:gd name="T1" fmla="*/ 83 h 305"/>
                <a:gd name="T2" fmla="*/ 280 w 477"/>
                <a:gd name="T3" fmla="*/ 36 h 305"/>
                <a:gd name="T4" fmla="*/ 298 w 477"/>
                <a:gd name="T5" fmla="*/ 12 h 305"/>
                <a:gd name="T6" fmla="*/ 310 w 477"/>
                <a:gd name="T7" fmla="*/ 18 h 305"/>
                <a:gd name="T8" fmla="*/ 328 w 477"/>
                <a:gd name="T9" fmla="*/ 53 h 305"/>
                <a:gd name="T10" fmla="*/ 352 w 477"/>
                <a:gd name="T11" fmla="*/ 101 h 305"/>
                <a:gd name="T12" fmla="*/ 340 w 477"/>
                <a:gd name="T13" fmla="*/ 155 h 305"/>
                <a:gd name="T14" fmla="*/ 316 w 477"/>
                <a:gd name="T15" fmla="*/ 185 h 305"/>
                <a:gd name="T16" fmla="*/ 304 w 477"/>
                <a:gd name="T17" fmla="*/ 209 h 305"/>
                <a:gd name="T18" fmla="*/ 322 w 477"/>
                <a:gd name="T19" fmla="*/ 191 h 305"/>
                <a:gd name="T20" fmla="*/ 352 w 477"/>
                <a:gd name="T21" fmla="*/ 155 h 305"/>
                <a:gd name="T22" fmla="*/ 406 w 477"/>
                <a:gd name="T23" fmla="*/ 137 h 305"/>
                <a:gd name="T24" fmla="*/ 424 w 477"/>
                <a:gd name="T25" fmla="*/ 143 h 305"/>
                <a:gd name="T26" fmla="*/ 454 w 477"/>
                <a:gd name="T27" fmla="*/ 155 h 305"/>
                <a:gd name="T28" fmla="*/ 466 w 477"/>
                <a:gd name="T29" fmla="*/ 173 h 305"/>
                <a:gd name="T30" fmla="*/ 436 w 477"/>
                <a:gd name="T31" fmla="*/ 185 h 305"/>
                <a:gd name="T32" fmla="*/ 400 w 477"/>
                <a:gd name="T33" fmla="*/ 221 h 305"/>
                <a:gd name="T34" fmla="*/ 352 w 477"/>
                <a:gd name="T35" fmla="*/ 227 h 305"/>
                <a:gd name="T36" fmla="*/ 334 w 477"/>
                <a:gd name="T37" fmla="*/ 227 h 305"/>
                <a:gd name="T38" fmla="*/ 328 w 477"/>
                <a:gd name="T39" fmla="*/ 227 h 305"/>
                <a:gd name="T40" fmla="*/ 334 w 477"/>
                <a:gd name="T41" fmla="*/ 209 h 305"/>
                <a:gd name="T42" fmla="*/ 334 w 477"/>
                <a:gd name="T43" fmla="*/ 203 h 305"/>
                <a:gd name="T44" fmla="*/ 322 w 477"/>
                <a:gd name="T45" fmla="*/ 203 h 305"/>
                <a:gd name="T46" fmla="*/ 310 w 477"/>
                <a:gd name="T47" fmla="*/ 221 h 305"/>
                <a:gd name="T48" fmla="*/ 310 w 477"/>
                <a:gd name="T49" fmla="*/ 227 h 305"/>
                <a:gd name="T50" fmla="*/ 310 w 477"/>
                <a:gd name="T51" fmla="*/ 215 h 305"/>
                <a:gd name="T52" fmla="*/ 286 w 477"/>
                <a:gd name="T53" fmla="*/ 209 h 305"/>
                <a:gd name="T54" fmla="*/ 268 w 477"/>
                <a:gd name="T55" fmla="*/ 215 h 305"/>
                <a:gd name="T56" fmla="*/ 257 w 477"/>
                <a:gd name="T57" fmla="*/ 221 h 305"/>
                <a:gd name="T58" fmla="*/ 233 w 477"/>
                <a:gd name="T59" fmla="*/ 227 h 305"/>
                <a:gd name="T60" fmla="*/ 221 w 477"/>
                <a:gd name="T61" fmla="*/ 245 h 305"/>
                <a:gd name="T62" fmla="*/ 191 w 477"/>
                <a:gd name="T63" fmla="*/ 287 h 305"/>
                <a:gd name="T64" fmla="*/ 155 w 477"/>
                <a:gd name="T65" fmla="*/ 305 h 305"/>
                <a:gd name="T66" fmla="*/ 125 w 477"/>
                <a:gd name="T67" fmla="*/ 305 h 305"/>
                <a:gd name="T68" fmla="*/ 107 w 477"/>
                <a:gd name="T69" fmla="*/ 305 h 305"/>
                <a:gd name="T70" fmla="*/ 71 w 477"/>
                <a:gd name="T71" fmla="*/ 293 h 305"/>
                <a:gd name="T72" fmla="*/ 36 w 477"/>
                <a:gd name="T73" fmla="*/ 275 h 305"/>
                <a:gd name="T74" fmla="*/ 0 w 477"/>
                <a:gd name="T75" fmla="*/ 269 h 305"/>
                <a:gd name="T76" fmla="*/ 24 w 477"/>
                <a:gd name="T77" fmla="*/ 245 h 305"/>
                <a:gd name="T78" fmla="*/ 83 w 477"/>
                <a:gd name="T79" fmla="*/ 191 h 305"/>
                <a:gd name="T80" fmla="*/ 125 w 477"/>
                <a:gd name="T81" fmla="*/ 179 h 305"/>
                <a:gd name="T82" fmla="*/ 173 w 477"/>
                <a:gd name="T83" fmla="*/ 179 h 305"/>
                <a:gd name="T84" fmla="*/ 215 w 477"/>
                <a:gd name="T85" fmla="*/ 197 h 305"/>
                <a:gd name="T86" fmla="*/ 233 w 477"/>
                <a:gd name="T87" fmla="*/ 209 h 305"/>
                <a:gd name="T88" fmla="*/ 251 w 477"/>
                <a:gd name="T89" fmla="*/ 215 h 305"/>
                <a:gd name="T90" fmla="*/ 268 w 477"/>
                <a:gd name="T91" fmla="*/ 209 h 305"/>
                <a:gd name="T92" fmla="*/ 263 w 477"/>
                <a:gd name="T93" fmla="*/ 203 h 305"/>
                <a:gd name="T94" fmla="*/ 239 w 477"/>
                <a:gd name="T95" fmla="*/ 203 h 305"/>
                <a:gd name="T96" fmla="*/ 215 w 477"/>
                <a:gd name="T97" fmla="*/ 197 h 305"/>
                <a:gd name="T98" fmla="*/ 167 w 477"/>
                <a:gd name="T99" fmla="*/ 173 h 305"/>
                <a:gd name="T100" fmla="*/ 137 w 477"/>
                <a:gd name="T101" fmla="*/ 113 h 305"/>
                <a:gd name="T102" fmla="*/ 137 w 477"/>
                <a:gd name="T103" fmla="*/ 59 h 305"/>
                <a:gd name="T104" fmla="*/ 173 w 477"/>
                <a:gd name="T105" fmla="*/ 77 h 305"/>
                <a:gd name="T106" fmla="*/ 221 w 477"/>
                <a:gd name="T107" fmla="*/ 95 h 305"/>
                <a:gd name="T108" fmla="*/ 251 w 477"/>
                <a:gd name="T109" fmla="*/ 113 h 305"/>
                <a:gd name="T110" fmla="*/ 268 w 477"/>
                <a:gd name="T111" fmla="*/ 161 h 305"/>
                <a:gd name="T112" fmla="*/ 274 w 477"/>
                <a:gd name="T113" fmla="*/ 197 h 305"/>
                <a:gd name="T114" fmla="*/ 292 w 477"/>
                <a:gd name="T115" fmla="*/ 209 h 305"/>
                <a:gd name="T116" fmla="*/ 298 w 477"/>
                <a:gd name="T117" fmla="*/ 203 h 305"/>
                <a:gd name="T118" fmla="*/ 286 w 477"/>
                <a:gd name="T119" fmla="*/ 179 h 305"/>
                <a:gd name="T120" fmla="*/ 257 w 477"/>
                <a:gd name="T121" fmla="*/ 125 h 30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77"/>
                <a:gd name="T184" fmla="*/ 0 h 305"/>
                <a:gd name="T185" fmla="*/ 477 w 477"/>
                <a:gd name="T186" fmla="*/ 305 h 30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77" h="305">
                  <a:moveTo>
                    <a:pt x="257" y="125"/>
                  </a:moveTo>
                  <a:lnTo>
                    <a:pt x="257" y="113"/>
                  </a:lnTo>
                  <a:lnTo>
                    <a:pt x="257" y="101"/>
                  </a:lnTo>
                  <a:lnTo>
                    <a:pt x="257" y="95"/>
                  </a:lnTo>
                  <a:lnTo>
                    <a:pt x="257" y="83"/>
                  </a:lnTo>
                  <a:lnTo>
                    <a:pt x="263" y="71"/>
                  </a:lnTo>
                  <a:lnTo>
                    <a:pt x="263" y="59"/>
                  </a:lnTo>
                  <a:lnTo>
                    <a:pt x="268" y="53"/>
                  </a:lnTo>
                  <a:lnTo>
                    <a:pt x="274" y="42"/>
                  </a:lnTo>
                  <a:lnTo>
                    <a:pt x="280" y="36"/>
                  </a:lnTo>
                  <a:lnTo>
                    <a:pt x="286" y="30"/>
                  </a:lnTo>
                  <a:lnTo>
                    <a:pt x="292" y="24"/>
                  </a:lnTo>
                  <a:lnTo>
                    <a:pt x="292" y="18"/>
                  </a:lnTo>
                  <a:lnTo>
                    <a:pt x="298" y="12"/>
                  </a:lnTo>
                  <a:lnTo>
                    <a:pt x="298" y="6"/>
                  </a:lnTo>
                  <a:lnTo>
                    <a:pt x="304" y="0"/>
                  </a:lnTo>
                  <a:lnTo>
                    <a:pt x="304" y="6"/>
                  </a:lnTo>
                  <a:lnTo>
                    <a:pt x="304" y="12"/>
                  </a:lnTo>
                  <a:lnTo>
                    <a:pt x="310" y="18"/>
                  </a:lnTo>
                  <a:lnTo>
                    <a:pt x="310" y="24"/>
                  </a:lnTo>
                  <a:lnTo>
                    <a:pt x="316" y="36"/>
                  </a:lnTo>
                  <a:lnTo>
                    <a:pt x="322" y="42"/>
                  </a:lnTo>
                  <a:lnTo>
                    <a:pt x="328" y="47"/>
                  </a:lnTo>
                  <a:lnTo>
                    <a:pt x="328" y="53"/>
                  </a:lnTo>
                  <a:lnTo>
                    <a:pt x="334" y="59"/>
                  </a:lnTo>
                  <a:lnTo>
                    <a:pt x="340" y="65"/>
                  </a:lnTo>
                  <a:lnTo>
                    <a:pt x="346" y="71"/>
                  </a:lnTo>
                  <a:lnTo>
                    <a:pt x="346" y="77"/>
                  </a:lnTo>
                  <a:lnTo>
                    <a:pt x="352" y="101"/>
                  </a:lnTo>
                  <a:lnTo>
                    <a:pt x="352" y="113"/>
                  </a:lnTo>
                  <a:lnTo>
                    <a:pt x="352" y="131"/>
                  </a:lnTo>
                  <a:lnTo>
                    <a:pt x="346" y="143"/>
                  </a:lnTo>
                  <a:lnTo>
                    <a:pt x="340" y="149"/>
                  </a:lnTo>
                  <a:lnTo>
                    <a:pt x="340" y="155"/>
                  </a:lnTo>
                  <a:lnTo>
                    <a:pt x="334" y="161"/>
                  </a:lnTo>
                  <a:lnTo>
                    <a:pt x="328" y="167"/>
                  </a:lnTo>
                  <a:lnTo>
                    <a:pt x="322" y="173"/>
                  </a:lnTo>
                  <a:lnTo>
                    <a:pt x="316" y="179"/>
                  </a:lnTo>
                  <a:lnTo>
                    <a:pt x="316" y="185"/>
                  </a:lnTo>
                  <a:lnTo>
                    <a:pt x="310" y="197"/>
                  </a:lnTo>
                  <a:lnTo>
                    <a:pt x="304" y="197"/>
                  </a:lnTo>
                  <a:lnTo>
                    <a:pt x="304" y="203"/>
                  </a:lnTo>
                  <a:lnTo>
                    <a:pt x="304" y="209"/>
                  </a:lnTo>
                  <a:lnTo>
                    <a:pt x="310" y="209"/>
                  </a:lnTo>
                  <a:lnTo>
                    <a:pt x="316" y="203"/>
                  </a:lnTo>
                  <a:lnTo>
                    <a:pt x="316" y="197"/>
                  </a:lnTo>
                  <a:lnTo>
                    <a:pt x="322" y="191"/>
                  </a:lnTo>
                  <a:lnTo>
                    <a:pt x="322" y="179"/>
                  </a:lnTo>
                  <a:lnTo>
                    <a:pt x="328" y="179"/>
                  </a:lnTo>
                  <a:lnTo>
                    <a:pt x="328" y="173"/>
                  </a:lnTo>
                  <a:lnTo>
                    <a:pt x="340" y="161"/>
                  </a:lnTo>
                  <a:lnTo>
                    <a:pt x="352" y="155"/>
                  </a:lnTo>
                  <a:lnTo>
                    <a:pt x="358" y="143"/>
                  </a:lnTo>
                  <a:lnTo>
                    <a:pt x="370" y="143"/>
                  </a:lnTo>
                  <a:lnTo>
                    <a:pt x="382" y="137"/>
                  </a:lnTo>
                  <a:lnTo>
                    <a:pt x="394" y="137"/>
                  </a:lnTo>
                  <a:lnTo>
                    <a:pt x="406" y="137"/>
                  </a:lnTo>
                  <a:lnTo>
                    <a:pt x="412" y="137"/>
                  </a:lnTo>
                  <a:lnTo>
                    <a:pt x="418" y="137"/>
                  </a:lnTo>
                  <a:lnTo>
                    <a:pt x="424" y="137"/>
                  </a:lnTo>
                  <a:lnTo>
                    <a:pt x="424" y="143"/>
                  </a:lnTo>
                  <a:lnTo>
                    <a:pt x="430" y="143"/>
                  </a:lnTo>
                  <a:lnTo>
                    <a:pt x="436" y="149"/>
                  </a:lnTo>
                  <a:lnTo>
                    <a:pt x="442" y="149"/>
                  </a:lnTo>
                  <a:lnTo>
                    <a:pt x="448" y="155"/>
                  </a:lnTo>
                  <a:lnTo>
                    <a:pt x="454" y="155"/>
                  </a:lnTo>
                  <a:lnTo>
                    <a:pt x="460" y="161"/>
                  </a:lnTo>
                  <a:lnTo>
                    <a:pt x="466" y="167"/>
                  </a:lnTo>
                  <a:lnTo>
                    <a:pt x="477" y="167"/>
                  </a:lnTo>
                  <a:lnTo>
                    <a:pt x="472" y="173"/>
                  </a:lnTo>
                  <a:lnTo>
                    <a:pt x="466" y="173"/>
                  </a:lnTo>
                  <a:lnTo>
                    <a:pt x="460" y="173"/>
                  </a:lnTo>
                  <a:lnTo>
                    <a:pt x="454" y="173"/>
                  </a:lnTo>
                  <a:lnTo>
                    <a:pt x="448" y="179"/>
                  </a:lnTo>
                  <a:lnTo>
                    <a:pt x="442" y="179"/>
                  </a:lnTo>
                  <a:lnTo>
                    <a:pt x="436" y="185"/>
                  </a:lnTo>
                  <a:lnTo>
                    <a:pt x="430" y="191"/>
                  </a:lnTo>
                  <a:lnTo>
                    <a:pt x="424" y="197"/>
                  </a:lnTo>
                  <a:lnTo>
                    <a:pt x="418" y="203"/>
                  </a:lnTo>
                  <a:lnTo>
                    <a:pt x="406" y="215"/>
                  </a:lnTo>
                  <a:lnTo>
                    <a:pt x="400" y="221"/>
                  </a:lnTo>
                  <a:lnTo>
                    <a:pt x="388" y="227"/>
                  </a:lnTo>
                  <a:lnTo>
                    <a:pt x="376" y="233"/>
                  </a:lnTo>
                  <a:lnTo>
                    <a:pt x="364" y="233"/>
                  </a:lnTo>
                  <a:lnTo>
                    <a:pt x="352" y="227"/>
                  </a:lnTo>
                  <a:lnTo>
                    <a:pt x="346" y="227"/>
                  </a:lnTo>
                  <a:lnTo>
                    <a:pt x="340" y="227"/>
                  </a:lnTo>
                  <a:lnTo>
                    <a:pt x="334" y="227"/>
                  </a:lnTo>
                  <a:lnTo>
                    <a:pt x="328" y="227"/>
                  </a:lnTo>
                  <a:lnTo>
                    <a:pt x="322" y="227"/>
                  </a:lnTo>
                  <a:lnTo>
                    <a:pt x="328" y="227"/>
                  </a:lnTo>
                  <a:lnTo>
                    <a:pt x="334" y="221"/>
                  </a:lnTo>
                  <a:lnTo>
                    <a:pt x="334" y="215"/>
                  </a:lnTo>
                  <a:lnTo>
                    <a:pt x="334" y="209"/>
                  </a:lnTo>
                  <a:lnTo>
                    <a:pt x="334" y="203"/>
                  </a:lnTo>
                  <a:lnTo>
                    <a:pt x="328" y="203"/>
                  </a:lnTo>
                  <a:lnTo>
                    <a:pt x="322" y="203"/>
                  </a:lnTo>
                  <a:lnTo>
                    <a:pt x="316" y="203"/>
                  </a:lnTo>
                  <a:lnTo>
                    <a:pt x="316" y="209"/>
                  </a:lnTo>
                  <a:lnTo>
                    <a:pt x="310" y="215"/>
                  </a:lnTo>
                  <a:lnTo>
                    <a:pt x="310" y="221"/>
                  </a:lnTo>
                  <a:lnTo>
                    <a:pt x="316" y="221"/>
                  </a:lnTo>
                  <a:lnTo>
                    <a:pt x="316" y="227"/>
                  </a:lnTo>
                  <a:lnTo>
                    <a:pt x="310" y="227"/>
                  </a:lnTo>
                  <a:lnTo>
                    <a:pt x="310" y="221"/>
                  </a:lnTo>
                  <a:lnTo>
                    <a:pt x="310" y="215"/>
                  </a:lnTo>
                  <a:lnTo>
                    <a:pt x="304" y="215"/>
                  </a:lnTo>
                  <a:lnTo>
                    <a:pt x="292" y="215"/>
                  </a:lnTo>
                  <a:lnTo>
                    <a:pt x="286" y="209"/>
                  </a:lnTo>
                  <a:lnTo>
                    <a:pt x="280" y="209"/>
                  </a:lnTo>
                  <a:lnTo>
                    <a:pt x="274" y="209"/>
                  </a:lnTo>
                  <a:lnTo>
                    <a:pt x="268" y="215"/>
                  </a:lnTo>
                  <a:lnTo>
                    <a:pt x="268" y="221"/>
                  </a:lnTo>
                  <a:lnTo>
                    <a:pt x="263" y="221"/>
                  </a:lnTo>
                  <a:lnTo>
                    <a:pt x="257" y="221"/>
                  </a:lnTo>
                  <a:lnTo>
                    <a:pt x="251" y="221"/>
                  </a:lnTo>
                  <a:lnTo>
                    <a:pt x="245" y="221"/>
                  </a:lnTo>
                  <a:lnTo>
                    <a:pt x="239" y="221"/>
                  </a:lnTo>
                  <a:lnTo>
                    <a:pt x="233" y="227"/>
                  </a:lnTo>
                  <a:lnTo>
                    <a:pt x="227" y="227"/>
                  </a:lnTo>
                  <a:lnTo>
                    <a:pt x="227" y="233"/>
                  </a:lnTo>
                  <a:lnTo>
                    <a:pt x="221" y="239"/>
                  </a:lnTo>
                  <a:lnTo>
                    <a:pt x="221" y="245"/>
                  </a:lnTo>
                  <a:lnTo>
                    <a:pt x="215" y="257"/>
                  </a:lnTo>
                  <a:lnTo>
                    <a:pt x="209" y="263"/>
                  </a:lnTo>
                  <a:lnTo>
                    <a:pt x="203" y="275"/>
                  </a:lnTo>
                  <a:lnTo>
                    <a:pt x="197" y="281"/>
                  </a:lnTo>
                  <a:lnTo>
                    <a:pt x="191" y="287"/>
                  </a:lnTo>
                  <a:lnTo>
                    <a:pt x="185" y="293"/>
                  </a:lnTo>
                  <a:lnTo>
                    <a:pt x="179" y="299"/>
                  </a:lnTo>
                  <a:lnTo>
                    <a:pt x="173" y="299"/>
                  </a:lnTo>
                  <a:lnTo>
                    <a:pt x="161" y="305"/>
                  </a:lnTo>
                  <a:lnTo>
                    <a:pt x="155" y="305"/>
                  </a:lnTo>
                  <a:lnTo>
                    <a:pt x="149" y="305"/>
                  </a:lnTo>
                  <a:lnTo>
                    <a:pt x="143" y="305"/>
                  </a:lnTo>
                  <a:lnTo>
                    <a:pt x="137" y="305"/>
                  </a:lnTo>
                  <a:lnTo>
                    <a:pt x="131" y="305"/>
                  </a:lnTo>
                  <a:lnTo>
                    <a:pt x="125" y="305"/>
                  </a:lnTo>
                  <a:lnTo>
                    <a:pt x="119" y="305"/>
                  </a:lnTo>
                  <a:lnTo>
                    <a:pt x="113" y="305"/>
                  </a:lnTo>
                  <a:lnTo>
                    <a:pt x="107" y="305"/>
                  </a:lnTo>
                  <a:lnTo>
                    <a:pt x="101" y="305"/>
                  </a:lnTo>
                  <a:lnTo>
                    <a:pt x="95" y="299"/>
                  </a:lnTo>
                  <a:lnTo>
                    <a:pt x="83" y="299"/>
                  </a:lnTo>
                  <a:lnTo>
                    <a:pt x="77" y="293"/>
                  </a:lnTo>
                  <a:lnTo>
                    <a:pt x="71" y="293"/>
                  </a:lnTo>
                  <a:lnTo>
                    <a:pt x="65" y="287"/>
                  </a:lnTo>
                  <a:lnTo>
                    <a:pt x="59" y="281"/>
                  </a:lnTo>
                  <a:lnTo>
                    <a:pt x="54" y="281"/>
                  </a:lnTo>
                  <a:lnTo>
                    <a:pt x="42" y="275"/>
                  </a:lnTo>
                  <a:lnTo>
                    <a:pt x="36" y="275"/>
                  </a:lnTo>
                  <a:lnTo>
                    <a:pt x="30" y="275"/>
                  </a:lnTo>
                  <a:lnTo>
                    <a:pt x="18" y="269"/>
                  </a:lnTo>
                  <a:lnTo>
                    <a:pt x="12" y="269"/>
                  </a:lnTo>
                  <a:lnTo>
                    <a:pt x="6" y="269"/>
                  </a:lnTo>
                  <a:lnTo>
                    <a:pt x="0" y="269"/>
                  </a:lnTo>
                  <a:lnTo>
                    <a:pt x="6" y="263"/>
                  </a:lnTo>
                  <a:lnTo>
                    <a:pt x="12" y="251"/>
                  </a:lnTo>
                  <a:lnTo>
                    <a:pt x="24" y="245"/>
                  </a:lnTo>
                  <a:lnTo>
                    <a:pt x="36" y="233"/>
                  </a:lnTo>
                  <a:lnTo>
                    <a:pt x="48" y="221"/>
                  </a:lnTo>
                  <a:lnTo>
                    <a:pt x="59" y="209"/>
                  </a:lnTo>
                  <a:lnTo>
                    <a:pt x="71" y="197"/>
                  </a:lnTo>
                  <a:lnTo>
                    <a:pt x="83" y="191"/>
                  </a:lnTo>
                  <a:lnTo>
                    <a:pt x="95" y="185"/>
                  </a:lnTo>
                  <a:lnTo>
                    <a:pt x="101" y="185"/>
                  </a:lnTo>
                  <a:lnTo>
                    <a:pt x="107" y="185"/>
                  </a:lnTo>
                  <a:lnTo>
                    <a:pt x="119" y="185"/>
                  </a:lnTo>
                  <a:lnTo>
                    <a:pt x="125" y="179"/>
                  </a:lnTo>
                  <a:lnTo>
                    <a:pt x="137" y="179"/>
                  </a:lnTo>
                  <a:lnTo>
                    <a:pt x="149" y="179"/>
                  </a:lnTo>
                  <a:lnTo>
                    <a:pt x="155" y="179"/>
                  </a:lnTo>
                  <a:lnTo>
                    <a:pt x="167" y="179"/>
                  </a:lnTo>
                  <a:lnTo>
                    <a:pt x="173" y="179"/>
                  </a:lnTo>
                  <a:lnTo>
                    <a:pt x="185" y="179"/>
                  </a:lnTo>
                  <a:lnTo>
                    <a:pt x="191" y="185"/>
                  </a:lnTo>
                  <a:lnTo>
                    <a:pt x="203" y="191"/>
                  </a:lnTo>
                  <a:lnTo>
                    <a:pt x="209" y="191"/>
                  </a:lnTo>
                  <a:lnTo>
                    <a:pt x="215" y="197"/>
                  </a:lnTo>
                  <a:lnTo>
                    <a:pt x="221" y="197"/>
                  </a:lnTo>
                  <a:lnTo>
                    <a:pt x="227" y="203"/>
                  </a:lnTo>
                  <a:lnTo>
                    <a:pt x="233" y="209"/>
                  </a:lnTo>
                  <a:lnTo>
                    <a:pt x="239" y="215"/>
                  </a:lnTo>
                  <a:lnTo>
                    <a:pt x="245" y="215"/>
                  </a:lnTo>
                  <a:lnTo>
                    <a:pt x="251" y="215"/>
                  </a:lnTo>
                  <a:lnTo>
                    <a:pt x="257" y="215"/>
                  </a:lnTo>
                  <a:lnTo>
                    <a:pt x="263" y="215"/>
                  </a:lnTo>
                  <a:lnTo>
                    <a:pt x="263" y="209"/>
                  </a:lnTo>
                  <a:lnTo>
                    <a:pt x="268" y="209"/>
                  </a:lnTo>
                  <a:lnTo>
                    <a:pt x="268" y="203"/>
                  </a:lnTo>
                  <a:lnTo>
                    <a:pt x="263" y="203"/>
                  </a:lnTo>
                  <a:lnTo>
                    <a:pt x="257" y="203"/>
                  </a:lnTo>
                  <a:lnTo>
                    <a:pt x="251" y="203"/>
                  </a:lnTo>
                  <a:lnTo>
                    <a:pt x="245" y="203"/>
                  </a:lnTo>
                  <a:lnTo>
                    <a:pt x="239" y="203"/>
                  </a:lnTo>
                  <a:lnTo>
                    <a:pt x="233" y="203"/>
                  </a:lnTo>
                  <a:lnTo>
                    <a:pt x="227" y="203"/>
                  </a:lnTo>
                  <a:lnTo>
                    <a:pt x="221" y="203"/>
                  </a:lnTo>
                  <a:lnTo>
                    <a:pt x="215" y="197"/>
                  </a:lnTo>
                  <a:lnTo>
                    <a:pt x="209" y="197"/>
                  </a:lnTo>
                  <a:lnTo>
                    <a:pt x="197" y="191"/>
                  </a:lnTo>
                  <a:lnTo>
                    <a:pt x="191" y="185"/>
                  </a:lnTo>
                  <a:lnTo>
                    <a:pt x="179" y="179"/>
                  </a:lnTo>
                  <a:lnTo>
                    <a:pt x="167" y="173"/>
                  </a:lnTo>
                  <a:lnTo>
                    <a:pt x="161" y="161"/>
                  </a:lnTo>
                  <a:lnTo>
                    <a:pt x="155" y="155"/>
                  </a:lnTo>
                  <a:lnTo>
                    <a:pt x="149" y="143"/>
                  </a:lnTo>
                  <a:lnTo>
                    <a:pt x="143" y="125"/>
                  </a:lnTo>
                  <a:lnTo>
                    <a:pt x="137" y="113"/>
                  </a:lnTo>
                  <a:lnTo>
                    <a:pt x="137" y="101"/>
                  </a:lnTo>
                  <a:lnTo>
                    <a:pt x="137" y="89"/>
                  </a:lnTo>
                  <a:lnTo>
                    <a:pt x="137" y="77"/>
                  </a:lnTo>
                  <a:lnTo>
                    <a:pt x="137" y="71"/>
                  </a:lnTo>
                  <a:lnTo>
                    <a:pt x="137" y="59"/>
                  </a:lnTo>
                  <a:lnTo>
                    <a:pt x="143" y="53"/>
                  </a:lnTo>
                  <a:lnTo>
                    <a:pt x="143" y="59"/>
                  </a:lnTo>
                  <a:lnTo>
                    <a:pt x="155" y="65"/>
                  </a:lnTo>
                  <a:lnTo>
                    <a:pt x="161" y="71"/>
                  </a:lnTo>
                  <a:lnTo>
                    <a:pt x="173" y="77"/>
                  </a:lnTo>
                  <a:lnTo>
                    <a:pt x="185" y="83"/>
                  </a:lnTo>
                  <a:lnTo>
                    <a:pt x="197" y="89"/>
                  </a:lnTo>
                  <a:lnTo>
                    <a:pt x="203" y="89"/>
                  </a:lnTo>
                  <a:lnTo>
                    <a:pt x="215" y="95"/>
                  </a:lnTo>
                  <a:lnTo>
                    <a:pt x="221" y="95"/>
                  </a:lnTo>
                  <a:lnTo>
                    <a:pt x="227" y="95"/>
                  </a:lnTo>
                  <a:lnTo>
                    <a:pt x="233" y="101"/>
                  </a:lnTo>
                  <a:lnTo>
                    <a:pt x="239" y="101"/>
                  </a:lnTo>
                  <a:lnTo>
                    <a:pt x="245" y="107"/>
                  </a:lnTo>
                  <a:lnTo>
                    <a:pt x="251" y="113"/>
                  </a:lnTo>
                  <a:lnTo>
                    <a:pt x="257" y="119"/>
                  </a:lnTo>
                  <a:lnTo>
                    <a:pt x="257" y="131"/>
                  </a:lnTo>
                  <a:lnTo>
                    <a:pt x="263" y="143"/>
                  </a:lnTo>
                  <a:lnTo>
                    <a:pt x="268" y="149"/>
                  </a:lnTo>
                  <a:lnTo>
                    <a:pt x="268" y="161"/>
                  </a:lnTo>
                  <a:lnTo>
                    <a:pt x="268" y="179"/>
                  </a:lnTo>
                  <a:lnTo>
                    <a:pt x="268" y="185"/>
                  </a:lnTo>
                  <a:lnTo>
                    <a:pt x="274" y="191"/>
                  </a:lnTo>
                  <a:lnTo>
                    <a:pt x="274" y="197"/>
                  </a:lnTo>
                  <a:lnTo>
                    <a:pt x="280" y="197"/>
                  </a:lnTo>
                  <a:lnTo>
                    <a:pt x="280" y="203"/>
                  </a:lnTo>
                  <a:lnTo>
                    <a:pt x="286" y="203"/>
                  </a:lnTo>
                  <a:lnTo>
                    <a:pt x="292" y="209"/>
                  </a:lnTo>
                  <a:lnTo>
                    <a:pt x="298" y="209"/>
                  </a:lnTo>
                  <a:lnTo>
                    <a:pt x="298" y="203"/>
                  </a:lnTo>
                  <a:lnTo>
                    <a:pt x="298" y="197"/>
                  </a:lnTo>
                  <a:lnTo>
                    <a:pt x="298" y="191"/>
                  </a:lnTo>
                  <a:lnTo>
                    <a:pt x="292" y="185"/>
                  </a:lnTo>
                  <a:lnTo>
                    <a:pt x="286" y="179"/>
                  </a:lnTo>
                  <a:lnTo>
                    <a:pt x="280" y="173"/>
                  </a:lnTo>
                  <a:lnTo>
                    <a:pt x="274" y="161"/>
                  </a:lnTo>
                  <a:lnTo>
                    <a:pt x="268" y="149"/>
                  </a:lnTo>
                  <a:lnTo>
                    <a:pt x="263" y="137"/>
                  </a:lnTo>
                  <a:lnTo>
                    <a:pt x="257" y="125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64" name="Freeform 239"/>
            <p:cNvSpPr>
              <a:spLocks/>
            </p:cNvSpPr>
            <p:nvPr/>
          </p:nvSpPr>
          <p:spPr bwMode="auto">
            <a:xfrm>
              <a:off x="5179" y="2067"/>
              <a:ext cx="120" cy="149"/>
            </a:xfrm>
            <a:custGeom>
              <a:avLst/>
              <a:gdLst>
                <a:gd name="T0" fmla="*/ 30 w 120"/>
                <a:gd name="T1" fmla="*/ 6 h 149"/>
                <a:gd name="T2" fmla="*/ 24 w 120"/>
                <a:gd name="T3" fmla="*/ 12 h 149"/>
                <a:gd name="T4" fmla="*/ 18 w 120"/>
                <a:gd name="T5" fmla="*/ 12 h 149"/>
                <a:gd name="T6" fmla="*/ 12 w 120"/>
                <a:gd name="T7" fmla="*/ 12 h 149"/>
                <a:gd name="T8" fmla="*/ 12 w 120"/>
                <a:gd name="T9" fmla="*/ 6 h 149"/>
                <a:gd name="T10" fmla="*/ 6 w 120"/>
                <a:gd name="T11" fmla="*/ 6 h 149"/>
                <a:gd name="T12" fmla="*/ 0 w 120"/>
                <a:gd name="T13" fmla="*/ 0 h 149"/>
                <a:gd name="T14" fmla="*/ 0 w 120"/>
                <a:gd name="T15" fmla="*/ 0 h 149"/>
                <a:gd name="T16" fmla="*/ 0 w 120"/>
                <a:gd name="T17" fmla="*/ 6 h 149"/>
                <a:gd name="T18" fmla="*/ 6 w 120"/>
                <a:gd name="T19" fmla="*/ 12 h 149"/>
                <a:gd name="T20" fmla="*/ 12 w 120"/>
                <a:gd name="T21" fmla="*/ 12 h 149"/>
                <a:gd name="T22" fmla="*/ 18 w 120"/>
                <a:gd name="T23" fmla="*/ 12 h 149"/>
                <a:gd name="T24" fmla="*/ 18 w 120"/>
                <a:gd name="T25" fmla="*/ 18 h 149"/>
                <a:gd name="T26" fmla="*/ 24 w 120"/>
                <a:gd name="T27" fmla="*/ 24 h 149"/>
                <a:gd name="T28" fmla="*/ 18 w 120"/>
                <a:gd name="T29" fmla="*/ 30 h 149"/>
                <a:gd name="T30" fmla="*/ 18 w 120"/>
                <a:gd name="T31" fmla="*/ 36 h 149"/>
                <a:gd name="T32" fmla="*/ 12 w 120"/>
                <a:gd name="T33" fmla="*/ 36 h 149"/>
                <a:gd name="T34" fmla="*/ 6 w 120"/>
                <a:gd name="T35" fmla="*/ 36 h 149"/>
                <a:gd name="T36" fmla="*/ 0 w 120"/>
                <a:gd name="T37" fmla="*/ 54 h 149"/>
                <a:gd name="T38" fmla="*/ 0 w 120"/>
                <a:gd name="T39" fmla="*/ 78 h 149"/>
                <a:gd name="T40" fmla="*/ 18 w 120"/>
                <a:gd name="T41" fmla="*/ 101 h 149"/>
                <a:gd name="T42" fmla="*/ 48 w 120"/>
                <a:gd name="T43" fmla="*/ 119 h 149"/>
                <a:gd name="T44" fmla="*/ 78 w 120"/>
                <a:gd name="T45" fmla="*/ 131 h 149"/>
                <a:gd name="T46" fmla="*/ 90 w 120"/>
                <a:gd name="T47" fmla="*/ 137 h 149"/>
                <a:gd name="T48" fmla="*/ 108 w 120"/>
                <a:gd name="T49" fmla="*/ 143 h 149"/>
                <a:gd name="T50" fmla="*/ 120 w 120"/>
                <a:gd name="T51" fmla="*/ 149 h 149"/>
                <a:gd name="T52" fmla="*/ 120 w 120"/>
                <a:gd name="T53" fmla="*/ 143 h 149"/>
                <a:gd name="T54" fmla="*/ 114 w 120"/>
                <a:gd name="T55" fmla="*/ 125 h 149"/>
                <a:gd name="T56" fmla="*/ 108 w 120"/>
                <a:gd name="T57" fmla="*/ 107 h 149"/>
                <a:gd name="T58" fmla="*/ 102 w 120"/>
                <a:gd name="T59" fmla="*/ 84 h 149"/>
                <a:gd name="T60" fmla="*/ 102 w 120"/>
                <a:gd name="T61" fmla="*/ 72 h 149"/>
                <a:gd name="T62" fmla="*/ 96 w 120"/>
                <a:gd name="T63" fmla="*/ 48 h 149"/>
                <a:gd name="T64" fmla="*/ 78 w 120"/>
                <a:gd name="T65" fmla="*/ 24 h 149"/>
                <a:gd name="T66" fmla="*/ 54 w 120"/>
                <a:gd name="T67" fmla="*/ 6 h 14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0"/>
                <a:gd name="T103" fmla="*/ 0 h 149"/>
                <a:gd name="T104" fmla="*/ 120 w 120"/>
                <a:gd name="T105" fmla="*/ 149 h 14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0" h="149">
                  <a:moveTo>
                    <a:pt x="30" y="0"/>
                  </a:move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12" y="36"/>
                  </a:lnTo>
                  <a:lnTo>
                    <a:pt x="6" y="36"/>
                  </a:lnTo>
                  <a:lnTo>
                    <a:pt x="0" y="54"/>
                  </a:lnTo>
                  <a:lnTo>
                    <a:pt x="0" y="66"/>
                  </a:lnTo>
                  <a:lnTo>
                    <a:pt x="0" y="78"/>
                  </a:lnTo>
                  <a:lnTo>
                    <a:pt x="6" y="90"/>
                  </a:lnTo>
                  <a:lnTo>
                    <a:pt x="18" y="101"/>
                  </a:lnTo>
                  <a:lnTo>
                    <a:pt x="30" y="113"/>
                  </a:lnTo>
                  <a:lnTo>
                    <a:pt x="48" y="119"/>
                  </a:lnTo>
                  <a:lnTo>
                    <a:pt x="66" y="131"/>
                  </a:lnTo>
                  <a:lnTo>
                    <a:pt x="78" y="131"/>
                  </a:lnTo>
                  <a:lnTo>
                    <a:pt x="84" y="137"/>
                  </a:lnTo>
                  <a:lnTo>
                    <a:pt x="90" y="137"/>
                  </a:lnTo>
                  <a:lnTo>
                    <a:pt x="102" y="137"/>
                  </a:lnTo>
                  <a:lnTo>
                    <a:pt x="108" y="143"/>
                  </a:lnTo>
                  <a:lnTo>
                    <a:pt x="114" y="149"/>
                  </a:lnTo>
                  <a:lnTo>
                    <a:pt x="120" y="149"/>
                  </a:lnTo>
                  <a:lnTo>
                    <a:pt x="120" y="143"/>
                  </a:lnTo>
                  <a:lnTo>
                    <a:pt x="114" y="137"/>
                  </a:lnTo>
                  <a:lnTo>
                    <a:pt x="114" y="125"/>
                  </a:lnTo>
                  <a:lnTo>
                    <a:pt x="108" y="113"/>
                  </a:lnTo>
                  <a:lnTo>
                    <a:pt x="108" y="107"/>
                  </a:lnTo>
                  <a:lnTo>
                    <a:pt x="108" y="95"/>
                  </a:lnTo>
                  <a:lnTo>
                    <a:pt x="102" y="84"/>
                  </a:lnTo>
                  <a:lnTo>
                    <a:pt x="102" y="78"/>
                  </a:lnTo>
                  <a:lnTo>
                    <a:pt x="102" y="72"/>
                  </a:lnTo>
                  <a:lnTo>
                    <a:pt x="102" y="60"/>
                  </a:lnTo>
                  <a:lnTo>
                    <a:pt x="96" y="48"/>
                  </a:lnTo>
                  <a:lnTo>
                    <a:pt x="90" y="36"/>
                  </a:lnTo>
                  <a:lnTo>
                    <a:pt x="78" y="24"/>
                  </a:lnTo>
                  <a:lnTo>
                    <a:pt x="66" y="12"/>
                  </a:lnTo>
                  <a:lnTo>
                    <a:pt x="54" y="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65" name="Freeform 240"/>
            <p:cNvSpPr>
              <a:spLocks/>
            </p:cNvSpPr>
            <p:nvPr/>
          </p:nvSpPr>
          <p:spPr bwMode="auto">
            <a:xfrm>
              <a:off x="5149" y="2103"/>
              <a:ext cx="12" cy="12"/>
            </a:xfrm>
            <a:custGeom>
              <a:avLst/>
              <a:gdLst>
                <a:gd name="T0" fmla="*/ 12 w 12"/>
                <a:gd name="T1" fmla="*/ 6 h 12"/>
                <a:gd name="T2" fmla="*/ 12 w 12"/>
                <a:gd name="T3" fmla="*/ 12 h 12"/>
                <a:gd name="T4" fmla="*/ 12 w 12"/>
                <a:gd name="T5" fmla="*/ 12 h 12"/>
                <a:gd name="T6" fmla="*/ 6 w 12"/>
                <a:gd name="T7" fmla="*/ 12 h 12"/>
                <a:gd name="T8" fmla="*/ 6 w 12"/>
                <a:gd name="T9" fmla="*/ 12 h 12"/>
                <a:gd name="T10" fmla="*/ 0 w 12"/>
                <a:gd name="T11" fmla="*/ 12 h 12"/>
                <a:gd name="T12" fmla="*/ 0 w 12"/>
                <a:gd name="T13" fmla="*/ 12 h 12"/>
                <a:gd name="T14" fmla="*/ 0 w 12"/>
                <a:gd name="T15" fmla="*/ 6 h 12"/>
                <a:gd name="T16" fmla="*/ 0 w 12"/>
                <a:gd name="T17" fmla="*/ 6 h 12"/>
                <a:gd name="T18" fmla="*/ 0 w 12"/>
                <a:gd name="T19" fmla="*/ 6 h 12"/>
                <a:gd name="T20" fmla="*/ 0 w 12"/>
                <a:gd name="T21" fmla="*/ 0 h 12"/>
                <a:gd name="T22" fmla="*/ 6 w 12"/>
                <a:gd name="T23" fmla="*/ 0 h 12"/>
                <a:gd name="T24" fmla="*/ 6 w 12"/>
                <a:gd name="T25" fmla="*/ 0 h 12"/>
                <a:gd name="T26" fmla="*/ 6 w 12"/>
                <a:gd name="T27" fmla="*/ 0 h 12"/>
                <a:gd name="T28" fmla="*/ 12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12" y="6"/>
                  </a:move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66" name="Freeform 241"/>
            <p:cNvSpPr>
              <a:spLocks/>
            </p:cNvSpPr>
            <p:nvPr/>
          </p:nvSpPr>
          <p:spPr bwMode="auto">
            <a:xfrm>
              <a:off x="5120" y="2079"/>
              <a:ext cx="17" cy="12"/>
            </a:xfrm>
            <a:custGeom>
              <a:avLst/>
              <a:gdLst>
                <a:gd name="T0" fmla="*/ 11 w 17"/>
                <a:gd name="T1" fmla="*/ 12 h 12"/>
                <a:gd name="T2" fmla="*/ 11 w 17"/>
                <a:gd name="T3" fmla="*/ 12 h 12"/>
                <a:gd name="T4" fmla="*/ 5 w 17"/>
                <a:gd name="T5" fmla="*/ 12 h 12"/>
                <a:gd name="T6" fmla="*/ 5 w 17"/>
                <a:gd name="T7" fmla="*/ 12 h 12"/>
                <a:gd name="T8" fmla="*/ 0 w 17"/>
                <a:gd name="T9" fmla="*/ 12 h 12"/>
                <a:gd name="T10" fmla="*/ 0 w 17"/>
                <a:gd name="T11" fmla="*/ 6 h 12"/>
                <a:gd name="T12" fmla="*/ 0 w 17"/>
                <a:gd name="T13" fmla="*/ 6 h 12"/>
                <a:gd name="T14" fmla="*/ 0 w 17"/>
                <a:gd name="T15" fmla="*/ 0 h 12"/>
                <a:gd name="T16" fmla="*/ 0 w 17"/>
                <a:gd name="T17" fmla="*/ 0 h 12"/>
                <a:gd name="T18" fmla="*/ 5 w 17"/>
                <a:gd name="T19" fmla="*/ 0 h 12"/>
                <a:gd name="T20" fmla="*/ 5 w 17"/>
                <a:gd name="T21" fmla="*/ 0 h 12"/>
                <a:gd name="T22" fmla="*/ 11 w 17"/>
                <a:gd name="T23" fmla="*/ 0 h 12"/>
                <a:gd name="T24" fmla="*/ 11 w 17"/>
                <a:gd name="T25" fmla="*/ 0 h 12"/>
                <a:gd name="T26" fmla="*/ 11 w 17"/>
                <a:gd name="T27" fmla="*/ 6 h 12"/>
                <a:gd name="T28" fmla="*/ 17 w 17"/>
                <a:gd name="T29" fmla="*/ 6 h 12"/>
                <a:gd name="T30" fmla="*/ 17 w 17"/>
                <a:gd name="T31" fmla="*/ 12 h 12"/>
                <a:gd name="T32" fmla="*/ 11 w 17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"/>
                <a:gd name="T52" fmla="*/ 0 h 12"/>
                <a:gd name="T53" fmla="*/ 17 w 17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" h="12">
                  <a:moveTo>
                    <a:pt x="11" y="12"/>
                  </a:moveTo>
                  <a:lnTo>
                    <a:pt x="11" y="12"/>
                  </a:lnTo>
                  <a:lnTo>
                    <a:pt x="5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5" y="0"/>
                  </a:lnTo>
                  <a:lnTo>
                    <a:pt x="11" y="0"/>
                  </a:lnTo>
                  <a:lnTo>
                    <a:pt x="11" y="6"/>
                  </a:lnTo>
                  <a:lnTo>
                    <a:pt x="17" y="6"/>
                  </a:lnTo>
                  <a:lnTo>
                    <a:pt x="17" y="12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67" name="Freeform 242"/>
            <p:cNvSpPr>
              <a:spLocks/>
            </p:cNvSpPr>
            <p:nvPr/>
          </p:nvSpPr>
          <p:spPr bwMode="auto">
            <a:xfrm>
              <a:off x="5155" y="2061"/>
              <a:ext cx="18" cy="18"/>
            </a:xfrm>
            <a:custGeom>
              <a:avLst/>
              <a:gdLst>
                <a:gd name="T0" fmla="*/ 18 w 18"/>
                <a:gd name="T1" fmla="*/ 18 h 18"/>
                <a:gd name="T2" fmla="*/ 12 w 18"/>
                <a:gd name="T3" fmla="*/ 18 h 18"/>
                <a:gd name="T4" fmla="*/ 12 w 18"/>
                <a:gd name="T5" fmla="*/ 18 h 18"/>
                <a:gd name="T6" fmla="*/ 6 w 18"/>
                <a:gd name="T7" fmla="*/ 18 h 18"/>
                <a:gd name="T8" fmla="*/ 0 w 18"/>
                <a:gd name="T9" fmla="*/ 18 h 18"/>
                <a:gd name="T10" fmla="*/ 0 w 18"/>
                <a:gd name="T11" fmla="*/ 12 h 18"/>
                <a:gd name="T12" fmla="*/ 0 w 18"/>
                <a:gd name="T13" fmla="*/ 6 h 18"/>
                <a:gd name="T14" fmla="*/ 0 w 18"/>
                <a:gd name="T15" fmla="*/ 6 h 18"/>
                <a:gd name="T16" fmla="*/ 6 w 18"/>
                <a:gd name="T17" fmla="*/ 6 h 18"/>
                <a:gd name="T18" fmla="*/ 6 w 18"/>
                <a:gd name="T19" fmla="*/ 0 h 18"/>
                <a:gd name="T20" fmla="*/ 12 w 18"/>
                <a:gd name="T21" fmla="*/ 0 h 18"/>
                <a:gd name="T22" fmla="*/ 12 w 18"/>
                <a:gd name="T23" fmla="*/ 0 h 18"/>
                <a:gd name="T24" fmla="*/ 18 w 18"/>
                <a:gd name="T25" fmla="*/ 6 h 18"/>
                <a:gd name="T26" fmla="*/ 18 w 18"/>
                <a:gd name="T27" fmla="*/ 6 h 18"/>
                <a:gd name="T28" fmla="*/ 18 w 18"/>
                <a:gd name="T29" fmla="*/ 12 h 18"/>
                <a:gd name="T30" fmla="*/ 18 w 18"/>
                <a:gd name="T31" fmla="*/ 12 h 18"/>
                <a:gd name="T32" fmla="*/ 18 w 18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8"/>
                <a:gd name="T53" fmla="*/ 18 w 18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8">
                  <a:moveTo>
                    <a:pt x="18" y="18"/>
                  </a:move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8" y="1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68" name="Freeform 243"/>
            <p:cNvSpPr>
              <a:spLocks/>
            </p:cNvSpPr>
            <p:nvPr/>
          </p:nvSpPr>
          <p:spPr bwMode="auto">
            <a:xfrm>
              <a:off x="5179" y="2085"/>
              <a:ext cx="18" cy="18"/>
            </a:xfrm>
            <a:custGeom>
              <a:avLst/>
              <a:gdLst>
                <a:gd name="T0" fmla="*/ 12 w 18"/>
                <a:gd name="T1" fmla="*/ 18 h 18"/>
                <a:gd name="T2" fmla="*/ 12 w 18"/>
                <a:gd name="T3" fmla="*/ 12 h 18"/>
                <a:gd name="T4" fmla="*/ 18 w 18"/>
                <a:gd name="T5" fmla="*/ 12 h 18"/>
                <a:gd name="T6" fmla="*/ 18 w 18"/>
                <a:gd name="T7" fmla="*/ 6 h 18"/>
                <a:gd name="T8" fmla="*/ 18 w 18"/>
                <a:gd name="T9" fmla="*/ 6 h 18"/>
                <a:gd name="T10" fmla="*/ 12 w 18"/>
                <a:gd name="T11" fmla="*/ 0 h 18"/>
                <a:gd name="T12" fmla="*/ 12 w 18"/>
                <a:gd name="T13" fmla="*/ 0 h 18"/>
                <a:gd name="T14" fmla="*/ 6 w 18"/>
                <a:gd name="T15" fmla="*/ 0 h 18"/>
                <a:gd name="T16" fmla="*/ 0 w 18"/>
                <a:gd name="T17" fmla="*/ 0 h 18"/>
                <a:gd name="T18" fmla="*/ 0 w 18"/>
                <a:gd name="T19" fmla="*/ 6 h 18"/>
                <a:gd name="T20" fmla="*/ 0 w 18"/>
                <a:gd name="T21" fmla="*/ 6 h 18"/>
                <a:gd name="T22" fmla="*/ 0 w 18"/>
                <a:gd name="T23" fmla="*/ 6 h 18"/>
                <a:gd name="T24" fmla="*/ 0 w 18"/>
                <a:gd name="T25" fmla="*/ 12 h 18"/>
                <a:gd name="T26" fmla="*/ 0 w 18"/>
                <a:gd name="T27" fmla="*/ 12 h 18"/>
                <a:gd name="T28" fmla="*/ 6 w 18"/>
                <a:gd name="T29" fmla="*/ 12 h 18"/>
                <a:gd name="T30" fmla="*/ 12 w 18"/>
                <a:gd name="T31" fmla="*/ 18 h 18"/>
                <a:gd name="T32" fmla="*/ 12 w 18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8"/>
                <a:gd name="T53" fmla="*/ 18 w 18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8">
                  <a:moveTo>
                    <a:pt x="12" y="18"/>
                  </a:move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69" name="Freeform 244"/>
            <p:cNvSpPr>
              <a:spLocks/>
            </p:cNvSpPr>
            <p:nvPr/>
          </p:nvSpPr>
          <p:spPr bwMode="auto">
            <a:xfrm>
              <a:off x="5191" y="2061"/>
              <a:ext cx="18" cy="12"/>
            </a:xfrm>
            <a:custGeom>
              <a:avLst/>
              <a:gdLst>
                <a:gd name="T0" fmla="*/ 18 w 18"/>
                <a:gd name="T1" fmla="*/ 6 h 12"/>
                <a:gd name="T2" fmla="*/ 18 w 18"/>
                <a:gd name="T3" fmla="*/ 6 h 12"/>
                <a:gd name="T4" fmla="*/ 18 w 18"/>
                <a:gd name="T5" fmla="*/ 6 h 12"/>
                <a:gd name="T6" fmla="*/ 12 w 18"/>
                <a:gd name="T7" fmla="*/ 12 h 12"/>
                <a:gd name="T8" fmla="*/ 12 w 18"/>
                <a:gd name="T9" fmla="*/ 12 h 12"/>
                <a:gd name="T10" fmla="*/ 6 w 18"/>
                <a:gd name="T11" fmla="*/ 12 h 12"/>
                <a:gd name="T12" fmla="*/ 6 w 18"/>
                <a:gd name="T13" fmla="*/ 12 h 12"/>
                <a:gd name="T14" fmla="*/ 6 w 18"/>
                <a:gd name="T15" fmla="*/ 6 h 12"/>
                <a:gd name="T16" fmla="*/ 0 w 18"/>
                <a:gd name="T17" fmla="*/ 6 h 12"/>
                <a:gd name="T18" fmla="*/ 6 w 18"/>
                <a:gd name="T19" fmla="*/ 6 h 12"/>
                <a:gd name="T20" fmla="*/ 6 w 18"/>
                <a:gd name="T21" fmla="*/ 0 h 12"/>
                <a:gd name="T22" fmla="*/ 6 w 18"/>
                <a:gd name="T23" fmla="*/ 0 h 12"/>
                <a:gd name="T24" fmla="*/ 6 w 18"/>
                <a:gd name="T25" fmla="*/ 0 h 12"/>
                <a:gd name="T26" fmla="*/ 12 w 18"/>
                <a:gd name="T27" fmla="*/ 0 h 12"/>
                <a:gd name="T28" fmla="*/ 12 w 18"/>
                <a:gd name="T29" fmla="*/ 0 h 12"/>
                <a:gd name="T30" fmla="*/ 18 w 18"/>
                <a:gd name="T31" fmla="*/ 0 h 12"/>
                <a:gd name="T32" fmla="*/ 18 w 1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2"/>
                <a:gd name="T53" fmla="*/ 18 w 1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2">
                  <a:moveTo>
                    <a:pt x="18" y="6"/>
                  </a:moveTo>
                  <a:lnTo>
                    <a:pt x="18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70" name="Freeform 245"/>
            <p:cNvSpPr>
              <a:spLocks/>
            </p:cNvSpPr>
            <p:nvPr/>
          </p:nvSpPr>
          <p:spPr bwMode="auto">
            <a:xfrm>
              <a:off x="5173" y="2031"/>
              <a:ext cx="12" cy="18"/>
            </a:xfrm>
            <a:custGeom>
              <a:avLst/>
              <a:gdLst>
                <a:gd name="T0" fmla="*/ 12 w 12"/>
                <a:gd name="T1" fmla="*/ 0 h 18"/>
                <a:gd name="T2" fmla="*/ 12 w 12"/>
                <a:gd name="T3" fmla="*/ 6 h 18"/>
                <a:gd name="T4" fmla="*/ 12 w 12"/>
                <a:gd name="T5" fmla="*/ 6 h 18"/>
                <a:gd name="T6" fmla="*/ 12 w 12"/>
                <a:gd name="T7" fmla="*/ 6 h 18"/>
                <a:gd name="T8" fmla="*/ 12 w 12"/>
                <a:gd name="T9" fmla="*/ 12 h 18"/>
                <a:gd name="T10" fmla="*/ 12 w 12"/>
                <a:gd name="T11" fmla="*/ 12 h 18"/>
                <a:gd name="T12" fmla="*/ 6 w 12"/>
                <a:gd name="T13" fmla="*/ 18 h 18"/>
                <a:gd name="T14" fmla="*/ 6 w 12"/>
                <a:gd name="T15" fmla="*/ 18 h 18"/>
                <a:gd name="T16" fmla="*/ 6 w 12"/>
                <a:gd name="T17" fmla="*/ 18 h 18"/>
                <a:gd name="T18" fmla="*/ 0 w 12"/>
                <a:gd name="T19" fmla="*/ 18 h 18"/>
                <a:gd name="T20" fmla="*/ 0 w 12"/>
                <a:gd name="T21" fmla="*/ 12 h 18"/>
                <a:gd name="T22" fmla="*/ 0 w 12"/>
                <a:gd name="T23" fmla="*/ 12 h 18"/>
                <a:gd name="T24" fmla="*/ 0 w 12"/>
                <a:gd name="T25" fmla="*/ 6 h 18"/>
                <a:gd name="T26" fmla="*/ 0 w 12"/>
                <a:gd name="T27" fmla="*/ 6 h 18"/>
                <a:gd name="T28" fmla="*/ 6 w 12"/>
                <a:gd name="T29" fmla="*/ 6 h 18"/>
                <a:gd name="T30" fmla="*/ 6 w 12"/>
                <a:gd name="T31" fmla="*/ 0 h 18"/>
                <a:gd name="T32" fmla="*/ 12 w 12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12" y="0"/>
                  </a:moveTo>
                  <a:lnTo>
                    <a:pt x="12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71" name="Freeform 246"/>
            <p:cNvSpPr>
              <a:spLocks/>
            </p:cNvSpPr>
            <p:nvPr/>
          </p:nvSpPr>
          <p:spPr bwMode="auto">
            <a:xfrm>
              <a:off x="5149" y="2043"/>
              <a:ext cx="12" cy="18"/>
            </a:xfrm>
            <a:custGeom>
              <a:avLst/>
              <a:gdLst>
                <a:gd name="T0" fmla="*/ 12 w 12"/>
                <a:gd name="T1" fmla="*/ 12 h 18"/>
                <a:gd name="T2" fmla="*/ 12 w 12"/>
                <a:gd name="T3" fmla="*/ 12 h 18"/>
                <a:gd name="T4" fmla="*/ 12 w 12"/>
                <a:gd name="T5" fmla="*/ 18 h 18"/>
                <a:gd name="T6" fmla="*/ 6 w 12"/>
                <a:gd name="T7" fmla="*/ 18 h 18"/>
                <a:gd name="T8" fmla="*/ 6 w 12"/>
                <a:gd name="T9" fmla="*/ 18 h 18"/>
                <a:gd name="T10" fmla="*/ 0 w 12"/>
                <a:gd name="T11" fmla="*/ 18 h 18"/>
                <a:gd name="T12" fmla="*/ 0 w 12"/>
                <a:gd name="T13" fmla="*/ 12 h 18"/>
                <a:gd name="T14" fmla="*/ 0 w 12"/>
                <a:gd name="T15" fmla="*/ 12 h 18"/>
                <a:gd name="T16" fmla="*/ 0 w 12"/>
                <a:gd name="T17" fmla="*/ 6 h 18"/>
                <a:gd name="T18" fmla="*/ 0 w 12"/>
                <a:gd name="T19" fmla="*/ 6 h 18"/>
                <a:gd name="T20" fmla="*/ 6 w 12"/>
                <a:gd name="T21" fmla="*/ 0 h 18"/>
                <a:gd name="T22" fmla="*/ 6 w 12"/>
                <a:gd name="T23" fmla="*/ 0 h 18"/>
                <a:gd name="T24" fmla="*/ 12 w 12"/>
                <a:gd name="T25" fmla="*/ 0 h 18"/>
                <a:gd name="T26" fmla="*/ 12 w 12"/>
                <a:gd name="T27" fmla="*/ 0 h 18"/>
                <a:gd name="T28" fmla="*/ 12 w 12"/>
                <a:gd name="T29" fmla="*/ 6 h 18"/>
                <a:gd name="T30" fmla="*/ 12 w 12"/>
                <a:gd name="T31" fmla="*/ 6 h 18"/>
                <a:gd name="T32" fmla="*/ 12 w 12"/>
                <a:gd name="T33" fmla="*/ 12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12" y="12"/>
                  </a:move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72" name="Freeform 247"/>
            <p:cNvSpPr>
              <a:spLocks/>
            </p:cNvSpPr>
            <p:nvPr/>
          </p:nvSpPr>
          <p:spPr bwMode="auto">
            <a:xfrm>
              <a:off x="5131" y="2043"/>
              <a:ext cx="12" cy="12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6 h 12"/>
                <a:gd name="T4" fmla="*/ 0 w 12"/>
                <a:gd name="T5" fmla="*/ 6 h 12"/>
                <a:gd name="T6" fmla="*/ 0 w 12"/>
                <a:gd name="T7" fmla="*/ 6 h 12"/>
                <a:gd name="T8" fmla="*/ 0 w 12"/>
                <a:gd name="T9" fmla="*/ 0 h 12"/>
                <a:gd name="T10" fmla="*/ 0 w 12"/>
                <a:gd name="T11" fmla="*/ 0 h 12"/>
                <a:gd name="T12" fmla="*/ 6 w 12"/>
                <a:gd name="T13" fmla="*/ 0 h 12"/>
                <a:gd name="T14" fmla="*/ 6 w 12"/>
                <a:gd name="T15" fmla="*/ 0 h 12"/>
                <a:gd name="T16" fmla="*/ 12 w 12"/>
                <a:gd name="T17" fmla="*/ 0 h 12"/>
                <a:gd name="T18" fmla="*/ 12 w 12"/>
                <a:gd name="T19" fmla="*/ 0 h 12"/>
                <a:gd name="T20" fmla="*/ 12 w 12"/>
                <a:gd name="T21" fmla="*/ 0 h 12"/>
                <a:gd name="T22" fmla="*/ 12 w 12"/>
                <a:gd name="T23" fmla="*/ 6 h 12"/>
                <a:gd name="T24" fmla="*/ 12 w 12"/>
                <a:gd name="T25" fmla="*/ 6 h 12"/>
                <a:gd name="T26" fmla="*/ 12 w 12"/>
                <a:gd name="T27" fmla="*/ 12 h 12"/>
                <a:gd name="T28" fmla="*/ 6 w 12"/>
                <a:gd name="T29" fmla="*/ 12 h 12"/>
                <a:gd name="T30" fmla="*/ 6 w 12"/>
                <a:gd name="T31" fmla="*/ 12 h 12"/>
                <a:gd name="T32" fmla="*/ 0 w 12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12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73" name="Freeform 248"/>
            <p:cNvSpPr>
              <a:spLocks/>
            </p:cNvSpPr>
            <p:nvPr/>
          </p:nvSpPr>
          <p:spPr bwMode="auto">
            <a:xfrm>
              <a:off x="5191" y="1965"/>
              <a:ext cx="120" cy="84"/>
            </a:xfrm>
            <a:custGeom>
              <a:avLst/>
              <a:gdLst>
                <a:gd name="T0" fmla="*/ 0 w 120"/>
                <a:gd name="T1" fmla="*/ 66 h 84"/>
                <a:gd name="T2" fmla="*/ 0 w 120"/>
                <a:gd name="T3" fmla="*/ 72 h 84"/>
                <a:gd name="T4" fmla="*/ 0 w 120"/>
                <a:gd name="T5" fmla="*/ 72 h 84"/>
                <a:gd name="T6" fmla="*/ 6 w 120"/>
                <a:gd name="T7" fmla="*/ 66 h 84"/>
                <a:gd name="T8" fmla="*/ 18 w 120"/>
                <a:gd name="T9" fmla="*/ 72 h 84"/>
                <a:gd name="T10" fmla="*/ 42 w 120"/>
                <a:gd name="T11" fmla="*/ 78 h 84"/>
                <a:gd name="T12" fmla="*/ 66 w 120"/>
                <a:gd name="T13" fmla="*/ 84 h 84"/>
                <a:gd name="T14" fmla="*/ 66 w 120"/>
                <a:gd name="T15" fmla="*/ 78 h 84"/>
                <a:gd name="T16" fmla="*/ 48 w 120"/>
                <a:gd name="T17" fmla="*/ 78 h 84"/>
                <a:gd name="T18" fmla="*/ 30 w 120"/>
                <a:gd name="T19" fmla="*/ 72 h 84"/>
                <a:gd name="T20" fmla="*/ 18 w 120"/>
                <a:gd name="T21" fmla="*/ 60 h 84"/>
                <a:gd name="T22" fmla="*/ 18 w 120"/>
                <a:gd name="T23" fmla="*/ 60 h 84"/>
                <a:gd name="T24" fmla="*/ 30 w 120"/>
                <a:gd name="T25" fmla="*/ 54 h 84"/>
                <a:gd name="T26" fmla="*/ 36 w 120"/>
                <a:gd name="T27" fmla="*/ 54 h 84"/>
                <a:gd name="T28" fmla="*/ 54 w 120"/>
                <a:gd name="T29" fmla="*/ 60 h 84"/>
                <a:gd name="T30" fmla="*/ 78 w 120"/>
                <a:gd name="T31" fmla="*/ 66 h 84"/>
                <a:gd name="T32" fmla="*/ 84 w 120"/>
                <a:gd name="T33" fmla="*/ 60 h 84"/>
                <a:gd name="T34" fmla="*/ 78 w 120"/>
                <a:gd name="T35" fmla="*/ 60 h 84"/>
                <a:gd name="T36" fmla="*/ 72 w 120"/>
                <a:gd name="T37" fmla="*/ 60 h 84"/>
                <a:gd name="T38" fmla="*/ 60 w 120"/>
                <a:gd name="T39" fmla="*/ 60 h 84"/>
                <a:gd name="T40" fmla="*/ 48 w 120"/>
                <a:gd name="T41" fmla="*/ 54 h 84"/>
                <a:gd name="T42" fmla="*/ 42 w 120"/>
                <a:gd name="T43" fmla="*/ 48 h 84"/>
                <a:gd name="T44" fmla="*/ 54 w 120"/>
                <a:gd name="T45" fmla="*/ 48 h 84"/>
                <a:gd name="T46" fmla="*/ 60 w 120"/>
                <a:gd name="T47" fmla="*/ 42 h 84"/>
                <a:gd name="T48" fmla="*/ 66 w 120"/>
                <a:gd name="T49" fmla="*/ 42 h 84"/>
                <a:gd name="T50" fmla="*/ 78 w 120"/>
                <a:gd name="T51" fmla="*/ 48 h 84"/>
                <a:gd name="T52" fmla="*/ 84 w 120"/>
                <a:gd name="T53" fmla="*/ 48 h 84"/>
                <a:gd name="T54" fmla="*/ 96 w 120"/>
                <a:gd name="T55" fmla="*/ 54 h 84"/>
                <a:gd name="T56" fmla="*/ 90 w 120"/>
                <a:gd name="T57" fmla="*/ 48 h 84"/>
                <a:gd name="T58" fmla="*/ 78 w 120"/>
                <a:gd name="T59" fmla="*/ 42 h 84"/>
                <a:gd name="T60" fmla="*/ 72 w 120"/>
                <a:gd name="T61" fmla="*/ 42 h 84"/>
                <a:gd name="T62" fmla="*/ 90 w 120"/>
                <a:gd name="T63" fmla="*/ 36 h 84"/>
                <a:gd name="T64" fmla="*/ 108 w 120"/>
                <a:gd name="T65" fmla="*/ 36 h 84"/>
                <a:gd name="T66" fmla="*/ 120 w 120"/>
                <a:gd name="T67" fmla="*/ 30 h 84"/>
                <a:gd name="T68" fmla="*/ 114 w 120"/>
                <a:gd name="T69" fmla="*/ 30 h 84"/>
                <a:gd name="T70" fmla="*/ 96 w 120"/>
                <a:gd name="T71" fmla="*/ 30 h 84"/>
                <a:gd name="T72" fmla="*/ 78 w 120"/>
                <a:gd name="T73" fmla="*/ 30 h 84"/>
                <a:gd name="T74" fmla="*/ 72 w 120"/>
                <a:gd name="T75" fmla="*/ 30 h 84"/>
                <a:gd name="T76" fmla="*/ 84 w 120"/>
                <a:gd name="T77" fmla="*/ 6 h 84"/>
                <a:gd name="T78" fmla="*/ 84 w 120"/>
                <a:gd name="T79" fmla="*/ 0 h 84"/>
                <a:gd name="T80" fmla="*/ 78 w 120"/>
                <a:gd name="T81" fmla="*/ 12 h 84"/>
                <a:gd name="T82" fmla="*/ 66 w 120"/>
                <a:gd name="T83" fmla="*/ 24 h 84"/>
                <a:gd name="T84" fmla="*/ 60 w 120"/>
                <a:gd name="T85" fmla="*/ 36 h 84"/>
                <a:gd name="T86" fmla="*/ 54 w 120"/>
                <a:gd name="T87" fmla="*/ 36 h 84"/>
                <a:gd name="T88" fmla="*/ 36 w 120"/>
                <a:gd name="T89" fmla="*/ 42 h 84"/>
                <a:gd name="T90" fmla="*/ 36 w 120"/>
                <a:gd name="T91" fmla="*/ 36 h 84"/>
                <a:gd name="T92" fmla="*/ 42 w 120"/>
                <a:gd name="T93" fmla="*/ 12 h 84"/>
                <a:gd name="T94" fmla="*/ 42 w 120"/>
                <a:gd name="T95" fmla="*/ 6 h 84"/>
                <a:gd name="T96" fmla="*/ 30 w 120"/>
                <a:gd name="T97" fmla="*/ 24 h 84"/>
                <a:gd name="T98" fmla="*/ 24 w 120"/>
                <a:gd name="T99" fmla="*/ 48 h 84"/>
                <a:gd name="T100" fmla="*/ 12 w 120"/>
                <a:gd name="T101" fmla="*/ 60 h 84"/>
                <a:gd name="T102" fmla="*/ 6 w 120"/>
                <a:gd name="T103" fmla="*/ 60 h 84"/>
                <a:gd name="T104" fmla="*/ 12 w 120"/>
                <a:gd name="T105" fmla="*/ 36 h 84"/>
                <a:gd name="T106" fmla="*/ 6 w 120"/>
                <a:gd name="T107" fmla="*/ 30 h 84"/>
                <a:gd name="T108" fmla="*/ 0 w 120"/>
                <a:gd name="T109" fmla="*/ 66 h 8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0"/>
                <a:gd name="T166" fmla="*/ 0 h 84"/>
                <a:gd name="T167" fmla="*/ 120 w 120"/>
                <a:gd name="T168" fmla="*/ 84 h 8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0" h="84">
                  <a:moveTo>
                    <a:pt x="0" y="66"/>
                  </a:moveTo>
                  <a:lnTo>
                    <a:pt x="0" y="66"/>
                  </a:lnTo>
                  <a:lnTo>
                    <a:pt x="0" y="72"/>
                  </a:lnTo>
                  <a:lnTo>
                    <a:pt x="6" y="72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2" y="72"/>
                  </a:lnTo>
                  <a:lnTo>
                    <a:pt x="18" y="72"/>
                  </a:lnTo>
                  <a:lnTo>
                    <a:pt x="30" y="72"/>
                  </a:lnTo>
                  <a:lnTo>
                    <a:pt x="36" y="78"/>
                  </a:lnTo>
                  <a:lnTo>
                    <a:pt x="42" y="78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66" y="78"/>
                  </a:lnTo>
                  <a:lnTo>
                    <a:pt x="60" y="78"/>
                  </a:lnTo>
                  <a:lnTo>
                    <a:pt x="48" y="78"/>
                  </a:lnTo>
                  <a:lnTo>
                    <a:pt x="42" y="78"/>
                  </a:lnTo>
                  <a:lnTo>
                    <a:pt x="36" y="72"/>
                  </a:lnTo>
                  <a:lnTo>
                    <a:pt x="30" y="72"/>
                  </a:lnTo>
                  <a:lnTo>
                    <a:pt x="24" y="66"/>
                  </a:lnTo>
                  <a:lnTo>
                    <a:pt x="18" y="66"/>
                  </a:lnTo>
                  <a:lnTo>
                    <a:pt x="18" y="60"/>
                  </a:lnTo>
                  <a:lnTo>
                    <a:pt x="24" y="60"/>
                  </a:lnTo>
                  <a:lnTo>
                    <a:pt x="30" y="54"/>
                  </a:lnTo>
                  <a:lnTo>
                    <a:pt x="36" y="54"/>
                  </a:lnTo>
                  <a:lnTo>
                    <a:pt x="42" y="60"/>
                  </a:lnTo>
                  <a:lnTo>
                    <a:pt x="48" y="60"/>
                  </a:lnTo>
                  <a:lnTo>
                    <a:pt x="54" y="60"/>
                  </a:lnTo>
                  <a:lnTo>
                    <a:pt x="66" y="66"/>
                  </a:lnTo>
                  <a:lnTo>
                    <a:pt x="72" y="66"/>
                  </a:lnTo>
                  <a:lnTo>
                    <a:pt x="78" y="66"/>
                  </a:lnTo>
                  <a:lnTo>
                    <a:pt x="84" y="66"/>
                  </a:lnTo>
                  <a:lnTo>
                    <a:pt x="84" y="60"/>
                  </a:lnTo>
                  <a:lnTo>
                    <a:pt x="78" y="60"/>
                  </a:lnTo>
                  <a:lnTo>
                    <a:pt x="72" y="60"/>
                  </a:lnTo>
                  <a:lnTo>
                    <a:pt x="66" y="60"/>
                  </a:lnTo>
                  <a:lnTo>
                    <a:pt x="60" y="60"/>
                  </a:lnTo>
                  <a:lnTo>
                    <a:pt x="54" y="54"/>
                  </a:lnTo>
                  <a:lnTo>
                    <a:pt x="48" y="54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8" y="48"/>
                  </a:lnTo>
                  <a:lnTo>
                    <a:pt x="54" y="48"/>
                  </a:lnTo>
                  <a:lnTo>
                    <a:pt x="54" y="42"/>
                  </a:lnTo>
                  <a:lnTo>
                    <a:pt x="60" y="42"/>
                  </a:lnTo>
                  <a:lnTo>
                    <a:pt x="66" y="42"/>
                  </a:lnTo>
                  <a:lnTo>
                    <a:pt x="72" y="42"/>
                  </a:lnTo>
                  <a:lnTo>
                    <a:pt x="78" y="48"/>
                  </a:lnTo>
                  <a:lnTo>
                    <a:pt x="84" y="48"/>
                  </a:lnTo>
                  <a:lnTo>
                    <a:pt x="90" y="54"/>
                  </a:lnTo>
                  <a:lnTo>
                    <a:pt x="96" y="54"/>
                  </a:lnTo>
                  <a:lnTo>
                    <a:pt x="90" y="48"/>
                  </a:lnTo>
                  <a:lnTo>
                    <a:pt x="84" y="48"/>
                  </a:lnTo>
                  <a:lnTo>
                    <a:pt x="84" y="42"/>
                  </a:lnTo>
                  <a:lnTo>
                    <a:pt x="78" y="42"/>
                  </a:lnTo>
                  <a:lnTo>
                    <a:pt x="72" y="42"/>
                  </a:lnTo>
                  <a:lnTo>
                    <a:pt x="78" y="42"/>
                  </a:lnTo>
                  <a:lnTo>
                    <a:pt x="84" y="36"/>
                  </a:lnTo>
                  <a:lnTo>
                    <a:pt x="90" y="36"/>
                  </a:lnTo>
                  <a:lnTo>
                    <a:pt x="96" y="36"/>
                  </a:lnTo>
                  <a:lnTo>
                    <a:pt x="102" y="36"/>
                  </a:lnTo>
                  <a:lnTo>
                    <a:pt x="108" y="36"/>
                  </a:lnTo>
                  <a:lnTo>
                    <a:pt x="114" y="30"/>
                  </a:lnTo>
                  <a:lnTo>
                    <a:pt x="120" y="30"/>
                  </a:lnTo>
                  <a:lnTo>
                    <a:pt x="114" y="30"/>
                  </a:lnTo>
                  <a:lnTo>
                    <a:pt x="108" y="30"/>
                  </a:lnTo>
                  <a:lnTo>
                    <a:pt x="96" y="30"/>
                  </a:lnTo>
                  <a:lnTo>
                    <a:pt x="90" y="30"/>
                  </a:lnTo>
                  <a:lnTo>
                    <a:pt x="84" y="30"/>
                  </a:lnTo>
                  <a:lnTo>
                    <a:pt x="78" y="30"/>
                  </a:lnTo>
                  <a:lnTo>
                    <a:pt x="72" y="36"/>
                  </a:lnTo>
                  <a:lnTo>
                    <a:pt x="72" y="30"/>
                  </a:lnTo>
                  <a:lnTo>
                    <a:pt x="72" y="18"/>
                  </a:lnTo>
                  <a:lnTo>
                    <a:pt x="78" y="12"/>
                  </a:lnTo>
                  <a:lnTo>
                    <a:pt x="84" y="6"/>
                  </a:lnTo>
                  <a:lnTo>
                    <a:pt x="84" y="0"/>
                  </a:lnTo>
                  <a:lnTo>
                    <a:pt x="78" y="6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72" y="18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60" y="30"/>
                  </a:lnTo>
                  <a:lnTo>
                    <a:pt x="60" y="36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6" y="36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42" y="12"/>
                  </a:lnTo>
                  <a:lnTo>
                    <a:pt x="42" y="6"/>
                  </a:lnTo>
                  <a:lnTo>
                    <a:pt x="36" y="18"/>
                  </a:lnTo>
                  <a:lnTo>
                    <a:pt x="30" y="24"/>
                  </a:lnTo>
                  <a:lnTo>
                    <a:pt x="30" y="36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18" y="54"/>
                  </a:lnTo>
                  <a:lnTo>
                    <a:pt x="12" y="54"/>
                  </a:lnTo>
                  <a:lnTo>
                    <a:pt x="12" y="60"/>
                  </a:lnTo>
                  <a:lnTo>
                    <a:pt x="6" y="60"/>
                  </a:lnTo>
                  <a:lnTo>
                    <a:pt x="6" y="54"/>
                  </a:lnTo>
                  <a:lnTo>
                    <a:pt x="6" y="48"/>
                  </a:lnTo>
                  <a:lnTo>
                    <a:pt x="12" y="36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6" y="30"/>
                  </a:lnTo>
                  <a:lnTo>
                    <a:pt x="6" y="42"/>
                  </a:lnTo>
                  <a:lnTo>
                    <a:pt x="0" y="54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74" name="Freeform 249"/>
            <p:cNvSpPr>
              <a:spLocks/>
            </p:cNvSpPr>
            <p:nvPr/>
          </p:nvSpPr>
          <p:spPr bwMode="auto">
            <a:xfrm>
              <a:off x="5197" y="2097"/>
              <a:ext cx="84" cy="101"/>
            </a:xfrm>
            <a:custGeom>
              <a:avLst/>
              <a:gdLst>
                <a:gd name="T0" fmla="*/ 0 w 84"/>
                <a:gd name="T1" fmla="*/ 0 h 101"/>
                <a:gd name="T2" fmla="*/ 0 w 84"/>
                <a:gd name="T3" fmla="*/ 6 h 101"/>
                <a:gd name="T4" fmla="*/ 0 w 84"/>
                <a:gd name="T5" fmla="*/ 6 h 101"/>
                <a:gd name="T6" fmla="*/ 6 w 84"/>
                <a:gd name="T7" fmla="*/ 18 h 101"/>
                <a:gd name="T8" fmla="*/ 6 w 84"/>
                <a:gd name="T9" fmla="*/ 24 h 101"/>
                <a:gd name="T10" fmla="*/ 6 w 84"/>
                <a:gd name="T11" fmla="*/ 48 h 101"/>
                <a:gd name="T12" fmla="*/ 12 w 84"/>
                <a:gd name="T13" fmla="*/ 60 h 101"/>
                <a:gd name="T14" fmla="*/ 12 w 84"/>
                <a:gd name="T15" fmla="*/ 60 h 101"/>
                <a:gd name="T16" fmla="*/ 12 w 84"/>
                <a:gd name="T17" fmla="*/ 48 h 101"/>
                <a:gd name="T18" fmla="*/ 12 w 84"/>
                <a:gd name="T19" fmla="*/ 30 h 101"/>
                <a:gd name="T20" fmla="*/ 18 w 84"/>
                <a:gd name="T21" fmla="*/ 30 h 101"/>
                <a:gd name="T22" fmla="*/ 24 w 84"/>
                <a:gd name="T23" fmla="*/ 30 h 101"/>
                <a:gd name="T24" fmla="*/ 30 w 84"/>
                <a:gd name="T25" fmla="*/ 36 h 101"/>
                <a:gd name="T26" fmla="*/ 30 w 84"/>
                <a:gd name="T27" fmla="*/ 42 h 101"/>
                <a:gd name="T28" fmla="*/ 36 w 84"/>
                <a:gd name="T29" fmla="*/ 48 h 101"/>
                <a:gd name="T30" fmla="*/ 36 w 84"/>
                <a:gd name="T31" fmla="*/ 65 h 101"/>
                <a:gd name="T32" fmla="*/ 36 w 84"/>
                <a:gd name="T33" fmla="*/ 77 h 101"/>
                <a:gd name="T34" fmla="*/ 36 w 84"/>
                <a:gd name="T35" fmla="*/ 89 h 101"/>
                <a:gd name="T36" fmla="*/ 36 w 84"/>
                <a:gd name="T37" fmla="*/ 89 h 101"/>
                <a:gd name="T38" fmla="*/ 42 w 84"/>
                <a:gd name="T39" fmla="*/ 89 h 101"/>
                <a:gd name="T40" fmla="*/ 36 w 84"/>
                <a:gd name="T41" fmla="*/ 77 h 101"/>
                <a:gd name="T42" fmla="*/ 42 w 84"/>
                <a:gd name="T43" fmla="*/ 71 h 101"/>
                <a:gd name="T44" fmla="*/ 42 w 84"/>
                <a:gd name="T45" fmla="*/ 65 h 101"/>
                <a:gd name="T46" fmla="*/ 42 w 84"/>
                <a:gd name="T47" fmla="*/ 54 h 101"/>
                <a:gd name="T48" fmla="*/ 48 w 84"/>
                <a:gd name="T49" fmla="*/ 54 h 101"/>
                <a:gd name="T50" fmla="*/ 60 w 84"/>
                <a:gd name="T51" fmla="*/ 71 h 101"/>
                <a:gd name="T52" fmla="*/ 72 w 84"/>
                <a:gd name="T53" fmla="*/ 83 h 101"/>
                <a:gd name="T54" fmla="*/ 78 w 84"/>
                <a:gd name="T55" fmla="*/ 95 h 101"/>
                <a:gd name="T56" fmla="*/ 84 w 84"/>
                <a:gd name="T57" fmla="*/ 95 h 101"/>
                <a:gd name="T58" fmla="*/ 78 w 84"/>
                <a:gd name="T59" fmla="*/ 83 h 101"/>
                <a:gd name="T60" fmla="*/ 72 w 84"/>
                <a:gd name="T61" fmla="*/ 77 h 101"/>
                <a:gd name="T62" fmla="*/ 66 w 84"/>
                <a:gd name="T63" fmla="*/ 65 h 101"/>
                <a:gd name="T64" fmla="*/ 66 w 84"/>
                <a:gd name="T65" fmla="*/ 65 h 101"/>
                <a:gd name="T66" fmla="*/ 60 w 84"/>
                <a:gd name="T67" fmla="*/ 60 h 101"/>
                <a:gd name="T68" fmla="*/ 54 w 84"/>
                <a:gd name="T69" fmla="*/ 54 h 101"/>
                <a:gd name="T70" fmla="*/ 48 w 84"/>
                <a:gd name="T71" fmla="*/ 48 h 101"/>
                <a:gd name="T72" fmla="*/ 48 w 84"/>
                <a:gd name="T73" fmla="*/ 42 h 101"/>
                <a:gd name="T74" fmla="*/ 54 w 84"/>
                <a:gd name="T75" fmla="*/ 48 h 101"/>
                <a:gd name="T76" fmla="*/ 60 w 84"/>
                <a:gd name="T77" fmla="*/ 48 h 101"/>
                <a:gd name="T78" fmla="*/ 66 w 84"/>
                <a:gd name="T79" fmla="*/ 48 h 101"/>
                <a:gd name="T80" fmla="*/ 72 w 84"/>
                <a:gd name="T81" fmla="*/ 54 h 101"/>
                <a:gd name="T82" fmla="*/ 72 w 84"/>
                <a:gd name="T83" fmla="*/ 54 h 101"/>
                <a:gd name="T84" fmla="*/ 72 w 84"/>
                <a:gd name="T85" fmla="*/ 48 h 101"/>
                <a:gd name="T86" fmla="*/ 60 w 84"/>
                <a:gd name="T87" fmla="*/ 42 h 101"/>
                <a:gd name="T88" fmla="*/ 54 w 84"/>
                <a:gd name="T89" fmla="*/ 36 h 101"/>
                <a:gd name="T90" fmla="*/ 42 w 84"/>
                <a:gd name="T91" fmla="*/ 36 h 101"/>
                <a:gd name="T92" fmla="*/ 36 w 84"/>
                <a:gd name="T93" fmla="*/ 30 h 101"/>
                <a:gd name="T94" fmla="*/ 30 w 84"/>
                <a:gd name="T95" fmla="*/ 30 h 101"/>
                <a:gd name="T96" fmla="*/ 24 w 84"/>
                <a:gd name="T97" fmla="*/ 24 h 101"/>
                <a:gd name="T98" fmla="*/ 18 w 84"/>
                <a:gd name="T99" fmla="*/ 18 h 101"/>
                <a:gd name="T100" fmla="*/ 24 w 84"/>
                <a:gd name="T101" fmla="*/ 18 h 101"/>
                <a:gd name="T102" fmla="*/ 30 w 84"/>
                <a:gd name="T103" fmla="*/ 18 h 101"/>
                <a:gd name="T104" fmla="*/ 36 w 84"/>
                <a:gd name="T105" fmla="*/ 18 h 101"/>
                <a:gd name="T106" fmla="*/ 48 w 84"/>
                <a:gd name="T107" fmla="*/ 18 h 101"/>
                <a:gd name="T108" fmla="*/ 54 w 84"/>
                <a:gd name="T109" fmla="*/ 18 h 101"/>
                <a:gd name="T110" fmla="*/ 54 w 84"/>
                <a:gd name="T111" fmla="*/ 18 h 101"/>
                <a:gd name="T112" fmla="*/ 42 w 84"/>
                <a:gd name="T113" fmla="*/ 12 h 101"/>
                <a:gd name="T114" fmla="*/ 36 w 84"/>
                <a:gd name="T115" fmla="*/ 12 h 101"/>
                <a:gd name="T116" fmla="*/ 24 w 84"/>
                <a:gd name="T117" fmla="*/ 12 h 101"/>
                <a:gd name="T118" fmla="*/ 18 w 84"/>
                <a:gd name="T119" fmla="*/ 12 h 101"/>
                <a:gd name="T120" fmla="*/ 6 w 84"/>
                <a:gd name="T121" fmla="*/ 6 h 101"/>
                <a:gd name="T122" fmla="*/ 6 w 84"/>
                <a:gd name="T123" fmla="*/ 0 h 10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"/>
                <a:gd name="T187" fmla="*/ 0 h 101"/>
                <a:gd name="T188" fmla="*/ 84 w 84"/>
                <a:gd name="T189" fmla="*/ 101 h 10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" h="101"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6" y="36"/>
                  </a:lnTo>
                  <a:lnTo>
                    <a:pt x="6" y="48"/>
                  </a:lnTo>
                  <a:lnTo>
                    <a:pt x="12" y="54"/>
                  </a:lnTo>
                  <a:lnTo>
                    <a:pt x="12" y="60"/>
                  </a:lnTo>
                  <a:lnTo>
                    <a:pt x="12" y="48"/>
                  </a:lnTo>
                  <a:lnTo>
                    <a:pt x="12" y="42"/>
                  </a:lnTo>
                  <a:lnTo>
                    <a:pt x="12" y="30"/>
                  </a:lnTo>
                  <a:lnTo>
                    <a:pt x="18" y="24"/>
                  </a:lnTo>
                  <a:lnTo>
                    <a:pt x="18" y="30"/>
                  </a:lnTo>
                  <a:lnTo>
                    <a:pt x="24" y="30"/>
                  </a:lnTo>
                  <a:lnTo>
                    <a:pt x="24" y="36"/>
                  </a:lnTo>
                  <a:lnTo>
                    <a:pt x="30" y="36"/>
                  </a:lnTo>
                  <a:lnTo>
                    <a:pt x="30" y="42"/>
                  </a:lnTo>
                  <a:lnTo>
                    <a:pt x="36" y="48"/>
                  </a:lnTo>
                  <a:lnTo>
                    <a:pt x="36" y="54"/>
                  </a:lnTo>
                  <a:lnTo>
                    <a:pt x="36" y="65"/>
                  </a:lnTo>
                  <a:lnTo>
                    <a:pt x="36" y="71"/>
                  </a:lnTo>
                  <a:lnTo>
                    <a:pt x="36" y="77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42" y="89"/>
                  </a:lnTo>
                  <a:lnTo>
                    <a:pt x="36" y="83"/>
                  </a:lnTo>
                  <a:lnTo>
                    <a:pt x="36" y="77"/>
                  </a:lnTo>
                  <a:lnTo>
                    <a:pt x="42" y="77"/>
                  </a:lnTo>
                  <a:lnTo>
                    <a:pt x="42" y="71"/>
                  </a:lnTo>
                  <a:lnTo>
                    <a:pt x="42" y="65"/>
                  </a:lnTo>
                  <a:lnTo>
                    <a:pt x="42" y="60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8" y="54"/>
                  </a:lnTo>
                  <a:lnTo>
                    <a:pt x="54" y="60"/>
                  </a:lnTo>
                  <a:lnTo>
                    <a:pt x="60" y="71"/>
                  </a:lnTo>
                  <a:lnTo>
                    <a:pt x="66" y="77"/>
                  </a:lnTo>
                  <a:lnTo>
                    <a:pt x="72" y="83"/>
                  </a:lnTo>
                  <a:lnTo>
                    <a:pt x="78" y="89"/>
                  </a:lnTo>
                  <a:lnTo>
                    <a:pt x="78" y="95"/>
                  </a:lnTo>
                  <a:lnTo>
                    <a:pt x="84" y="101"/>
                  </a:lnTo>
                  <a:lnTo>
                    <a:pt x="84" y="95"/>
                  </a:lnTo>
                  <a:lnTo>
                    <a:pt x="78" y="89"/>
                  </a:lnTo>
                  <a:lnTo>
                    <a:pt x="78" y="83"/>
                  </a:lnTo>
                  <a:lnTo>
                    <a:pt x="72" y="77"/>
                  </a:lnTo>
                  <a:lnTo>
                    <a:pt x="66" y="71"/>
                  </a:lnTo>
                  <a:lnTo>
                    <a:pt x="66" y="65"/>
                  </a:lnTo>
                  <a:lnTo>
                    <a:pt x="60" y="60"/>
                  </a:lnTo>
                  <a:lnTo>
                    <a:pt x="54" y="54"/>
                  </a:lnTo>
                  <a:lnTo>
                    <a:pt x="48" y="48"/>
                  </a:lnTo>
                  <a:lnTo>
                    <a:pt x="48" y="42"/>
                  </a:lnTo>
                  <a:lnTo>
                    <a:pt x="54" y="42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6" y="48"/>
                  </a:lnTo>
                  <a:lnTo>
                    <a:pt x="66" y="54"/>
                  </a:lnTo>
                  <a:lnTo>
                    <a:pt x="72" y="54"/>
                  </a:lnTo>
                  <a:lnTo>
                    <a:pt x="72" y="48"/>
                  </a:lnTo>
                  <a:lnTo>
                    <a:pt x="66" y="48"/>
                  </a:lnTo>
                  <a:lnTo>
                    <a:pt x="60" y="42"/>
                  </a:lnTo>
                  <a:lnTo>
                    <a:pt x="54" y="42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2" y="36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18"/>
                  </a:lnTo>
                  <a:lnTo>
                    <a:pt x="36" y="18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54" y="18"/>
                  </a:lnTo>
                  <a:lnTo>
                    <a:pt x="48" y="12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75" name="Freeform 250"/>
            <p:cNvSpPr>
              <a:spLocks/>
            </p:cNvSpPr>
            <p:nvPr/>
          </p:nvSpPr>
          <p:spPr bwMode="auto">
            <a:xfrm>
              <a:off x="5090" y="2079"/>
              <a:ext cx="59" cy="131"/>
            </a:xfrm>
            <a:custGeom>
              <a:avLst/>
              <a:gdLst>
                <a:gd name="T0" fmla="*/ 53 w 59"/>
                <a:gd name="T1" fmla="*/ 24 h 131"/>
                <a:gd name="T2" fmla="*/ 47 w 59"/>
                <a:gd name="T3" fmla="*/ 30 h 131"/>
                <a:gd name="T4" fmla="*/ 47 w 59"/>
                <a:gd name="T5" fmla="*/ 24 h 131"/>
                <a:gd name="T6" fmla="*/ 41 w 59"/>
                <a:gd name="T7" fmla="*/ 36 h 131"/>
                <a:gd name="T8" fmla="*/ 47 w 59"/>
                <a:gd name="T9" fmla="*/ 60 h 131"/>
                <a:gd name="T10" fmla="*/ 53 w 59"/>
                <a:gd name="T11" fmla="*/ 78 h 131"/>
                <a:gd name="T12" fmla="*/ 53 w 59"/>
                <a:gd name="T13" fmla="*/ 78 h 131"/>
                <a:gd name="T14" fmla="*/ 41 w 59"/>
                <a:gd name="T15" fmla="*/ 54 h 131"/>
                <a:gd name="T16" fmla="*/ 30 w 59"/>
                <a:gd name="T17" fmla="*/ 72 h 131"/>
                <a:gd name="T18" fmla="*/ 30 w 59"/>
                <a:gd name="T19" fmla="*/ 95 h 131"/>
                <a:gd name="T20" fmla="*/ 30 w 59"/>
                <a:gd name="T21" fmla="*/ 119 h 131"/>
                <a:gd name="T22" fmla="*/ 24 w 59"/>
                <a:gd name="T23" fmla="*/ 119 h 131"/>
                <a:gd name="T24" fmla="*/ 24 w 59"/>
                <a:gd name="T25" fmla="*/ 101 h 131"/>
                <a:gd name="T26" fmla="*/ 24 w 59"/>
                <a:gd name="T27" fmla="*/ 95 h 131"/>
                <a:gd name="T28" fmla="*/ 18 w 59"/>
                <a:gd name="T29" fmla="*/ 113 h 131"/>
                <a:gd name="T30" fmla="*/ 6 w 59"/>
                <a:gd name="T31" fmla="*/ 125 h 131"/>
                <a:gd name="T32" fmla="*/ 0 w 59"/>
                <a:gd name="T33" fmla="*/ 131 h 131"/>
                <a:gd name="T34" fmla="*/ 6 w 59"/>
                <a:gd name="T35" fmla="*/ 119 h 131"/>
                <a:gd name="T36" fmla="*/ 18 w 59"/>
                <a:gd name="T37" fmla="*/ 95 h 131"/>
                <a:gd name="T38" fmla="*/ 12 w 59"/>
                <a:gd name="T39" fmla="*/ 95 h 131"/>
                <a:gd name="T40" fmla="*/ 6 w 59"/>
                <a:gd name="T41" fmla="*/ 95 h 131"/>
                <a:gd name="T42" fmla="*/ 0 w 59"/>
                <a:gd name="T43" fmla="*/ 101 h 131"/>
                <a:gd name="T44" fmla="*/ 0 w 59"/>
                <a:gd name="T45" fmla="*/ 95 h 131"/>
                <a:gd name="T46" fmla="*/ 6 w 59"/>
                <a:gd name="T47" fmla="*/ 89 h 131"/>
                <a:gd name="T48" fmla="*/ 18 w 59"/>
                <a:gd name="T49" fmla="*/ 89 h 131"/>
                <a:gd name="T50" fmla="*/ 24 w 59"/>
                <a:gd name="T51" fmla="*/ 78 h 131"/>
                <a:gd name="T52" fmla="*/ 35 w 59"/>
                <a:gd name="T53" fmla="*/ 48 h 131"/>
                <a:gd name="T54" fmla="*/ 18 w 59"/>
                <a:gd name="T55" fmla="*/ 48 h 131"/>
                <a:gd name="T56" fmla="*/ 6 w 59"/>
                <a:gd name="T57" fmla="*/ 48 h 131"/>
                <a:gd name="T58" fmla="*/ 0 w 59"/>
                <a:gd name="T59" fmla="*/ 54 h 131"/>
                <a:gd name="T60" fmla="*/ 0 w 59"/>
                <a:gd name="T61" fmla="*/ 48 h 131"/>
                <a:gd name="T62" fmla="*/ 12 w 59"/>
                <a:gd name="T63" fmla="*/ 48 h 131"/>
                <a:gd name="T64" fmla="*/ 24 w 59"/>
                <a:gd name="T65" fmla="*/ 42 h 131"/>
                <a:gd name="T66" fmla="*/ 35 w 59"/>
                <a:gd name="T67" fmla="*/ 36 h 131"/>
                <a:gd name="T68" fmla="*/ 41 w 59"/>
                <a:gd name="T69" fmla="*/ 24 h 131"/>
                <a:gd name="T70" fmla="*/ 30 w 59"/>
                <a:gd name="T71" fmla="*/ 18 h 131"/>
                <a:gd name="T72" fmla="*/ 24 w 59"/>
                <a:gd name="T73" fmla="*/ 24 h 131"/>
                <a:gd name="T74" fmla="*/ 12 w 59"/>
                <a:gd name="T75" fmla="*/ 30 h 131"/>
                <a:gd name="T76" fmla="*/ 6 w 59"/>
                <a:gd name="T77" fmla="*/ 30 h 131"/>
                <a:gd name="T78" fmla="*/ 0 w 59"/>
                <a:gd name="T79" fmla="*/ 30 h 131"/>
                <a:gd name="T80" fmla="*/ 6 w 59"/>
                <a:gd name="T81" fmla="*/ 24 h 131"/>
                <a:gd name="T82" fmla="*/ 18 w 59"/>
                <a:gd name="T83" fmla="*/ 12 h 131"/>
                <a:gd name="T84" fmla="*/ 24 w 59"/>
                <a:gd name="T85" fmla="*/ 6 h 131"/>
                <a:gd name="T86" fmla="*/ 24 w 59"/>
                <a:gd name="T87" fmla="*/ 12 h 131"/>
                <a:gd name="T88" fmla="*/ 30 w 59"/>
                <a:gd name="T89" fmla="*/ 18 h 131"/>
                <a:gd name="T90" fmla="*/ 35 w 59"/>
                <a:gd name="T91" fmla="*/ 18 h 131"/>
                <a:gd name="T92" fmla="*/ 47 w 59"/>
                <a:gd name="T93" fmla="*/ 18 h 131"/>
                <a:gd name="T94" fmla="*/ 47 w 59"/>
                <a:gd name="T95" fmla="*/ 12 h 131"/>
                <a:gd name="T96" fmla="*/ 53 w 59"/>
                <a:gd name="T97" fmla="*/ 0 h 131"/>
                <a:gd name="T98" fmla="*/ 59 w 59"/>
                <a:gd name="T99" fmla="*/ 6 h 131"/>
                <a:gd name="T100" fmla="*/ 53 w 59"/>
                <a:gd name="T101" fmla="*/ 12 h 131"/>
                <a:gd name="T102" fmla="*/ 59 w 59"/>
                <a:gd name="T103" fmla="*/ 18 h 13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"/>
                <a:gd name="T157" fmla="*/ 0 h 131"/>
                <a:gd name="T158" fmla="*/ 59 w 59"/>
                <a:gd name="T159" fmla="*/ 131 h 13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" h="131">
                  <a:moveTo>
                    <a:pt x="59" y="18"/>
                  </a:moveTo>
                  <a:lnTo>
                    <a:pt x="59" y="18"/>
                  </a:lnTo>
                  <a:lnTo>
                    <a:pt x="53" y="24"/>
                  </a:lnTo>
                  <a:lnTo>
                    <a:pt x="47" y="30"/>
                  </a:lnTo>
                  <a:lnTo>
                    <a:pt x="47" y="24"/>
                  </a:lnTo>
                  <a:lnTo>
                    <a:pt x="47" y="30"/>
                  </a:lnTo>
                  <a:lnTo>
                    <a:pt x="41" y="30"/>
                  </a:lnTo>
                  <a:lnTo>
                    <a:pt x="41" y="36"/>
                  </a:lnTo>
                  <a:lnTo>
                    <a:pt x="41" y="42"/>
                  </a:lnTo>
                  <a:lnTo>
                    <a:pt x="47" y="48"/>
                  </a:lnTo>
                  <a:lnTo>
                    <a:pt x="47" y="60"/>
                  </a:lnTo>
                  <a:lnTo>
                    <a:pt x="53" y="72"/>
                  </a:lnTo>
                  <a:lnTo>
                    <a:pt x="53" y="78"/>
                  </a:lnTo>
                  <a:lnTo>
                    <a:pt x="53" y="83"/>
                  </a:lnTo>
                  <a:lnTo>
                    <a:pt x="53" y="78"/>
                  </a:lnTo>
                  <a:lnTo>
                    <a:pt x="47" y="72"/>
                  </a:lnTo>
                  <a:lnTo>
                    <a:pt x="47" y="66"/>
                  </a:lnTo>
                  <a:lnTo>
                    <a:pt x="41" y="54"/>
                  </a:lnTo>
                  <a:lnTo>
                    <a:pt x="35" y="60"/>
                  </a:lnTo>
                  <a:lnTo>
                    <a:pt x="30" y="72"/>
                  </a:lnTo>
                  <a:lnTo>
                    <a:pt x="30" y="78"/>
                  </a:lnTo>
                  <a:lnTo>
                    <a:pt x="30" y="89"/>
                  </a:lnTo>
                  <a:lnTo>
                    <a:pt x="30" y="95"/>
                  </a:lnTo>
                  <a:lnTo>
                    <a:pt x="30" y="101"/>
                  </a:lnTo>
                  <a:lnTo>
                    <a:pt x="30" y="113"/>
                  </a:lnTo>
                  <a:lnTo>
                    <a:pt x="30" y="119"/>
                  </a:lnTo>
                  <a:lnTo>
                    <a:pt x="24" y="119"/>
                  </a:lnTo>
                  <a:lnTo>
                    <a:pt x="24" y="113"/>
                  </a:lnTo>
                  <a:lnTo>
                    <a:pt x="30" y="107"/>
                  </a:lnTo>
                  <a:lnTo>
                    <a:pt x="24" y="101"/>
                  </a:lnTo>
                  <a:lnTo>
                    <a:pt x="24" y="95"/>
                  </a:lnTo>
                  <a:lnTo>
                    <a:pt x="24" y="101"/>
                  </a:lnTo>
                  <a:lnTo>
                    <a:pt x="18" y="107"/>
                  </a:lnTo>
                  <a:lnTo>
                    <a:pt x="18" y="113"/>
                  </a:lnTo>
                  <a:lnTo>
                    <a:pt x="12" y="119"/>
                  </a:lnTo>
                  <a:lnTo>
                    <a:pt x="12" y="125"/>
                  </a:lnTo>
                  <a:lnTo>
                    <a:pt x="6" y="125"/>
                  </a:lnTo>
                  <a:lnTo>
                    <a:pt x="6" y="131"/>
                  </a:lnTo>
                  <a:lnTo>
                    <a:pt x="0" y="131"/>
                  </a:lnTo>
                  <a:lnTo>
                    <a:pt x="0" y="125"/>
                  </a:lnTo>
                  <a:lnTo>
                    <a:pt x="6" y="125"/>
                  </a:lnTo>
                  <a:lnTo>
                    <a:pt x="6" y="119"/>
                  </a:lnTo>
                  <a:lnTo>
                    <a:pt x="12" y="113"/>
                  </a:lnTo>
                  <a:lnTo>
                    <a:pt x="18" y="101"/>
                  </a:lnTo>
                  <a:lnTo>
                    <a:pt x="18" y="95"/>
                  </a:lnTo>
                  <a:lnTo>
                    <a:pt x="12" y="95"/>
                  </a:lnTo>
                  <a:lnTo>
                    <a:pt x="6" y="95"/>
                  </a:lnTo>
                  <a:lnTo>
                    <a:pt x="0" y="95"/>
                  </a:lnTo>
                  <a:lnTo>
                    <a:pt x="0" y="101"/>
                  </a:lnTo>
                  <a:lnTo>
                    <a:pt x="0" y="95"/>
                  </a:lnTo>
                  <a:lnTo>
                    <a:pt x="6" y="95"/>
                  </a:lnTo>
                  <a:lnTo>
                    <a:pt x="6" y="89"/>
                  </a:lnTo>
                  <a:lnTo>
                    <a:pt x="12" y="89"/>
                  </a:lnTo>
                  <a:lnTo>
                    <a:pt x="18" y="89"/>
                  </a:lnTo>
                  <a:lnTo>
                    <a:pt x="18" y="83"/>
                  </a:lnTo>
                  <a:lnTo>
                    <a:pt x="24" y="83"/>
                  </a:lnTo>
                  <a:lnTo>
                    <a:pt x="24" y="78"/>
                  </a:lnTo>
                  <a:lnTo>
                    <a:pt x="30" y="66"/>
                  </a:lnTo>
                  <a:lnTo>
                    <a:pt x="30" y="54"/>
                  </a:lnTo>
                  <a:lnTo>
                    <a:pt x="35" y="48"/>
                  </a:lnTo>
                  <a:lnTo>
                    <a:pt x="30" y="48"/>
                  </a:lnTo>
                  <a:lnTo>
                    <a:pt x="24" y="48"/>
                  </a:lnTo>
                  <a:lnTo>
                    <a:pt x="18" y="48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12" y="48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30" y="42"/>
                  </a:lnTo>
                  <a:lnTo>
                    <a:pt x="35" y="42"/>
                  </a:lnTo>
                  <a:lnTo>
                    <a:pt x="35" y="36"/>
                  </a:lnTo>
                  <a:lnTo>
                    <a:pt x="35" y="30"/>
                  </a:lnTo>
                  <a:lnTo>
                    <a:pt x="41" y="30"/>
                  </a:lnTo>
                  <a:lnTo>
                    <a:pt x="41" y="24"/>
                  </a:lnTo>
                  <a:lnTo>
                    <a:pt x="35" y="24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24" y="24"/>
                  </a:lnTo>
                  <a:lnTo>
                    <a:pt x="18" y="24"/>
                  </a:lnTo>
                  <a:lnTo>
                    <a:pt x="12" y="24"/>
                  </a:lnTo>
                  <a:lnTo>
                    <a:pt x="12" y="30"/>
                  </a:lnTo>
                  <a:lnTo>
                    <a:pt x="6" y="30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24" y="18"/>
                  </a:lnTo>
                  <a:lnTo>
                    <a:pt x="30" y="18"/>
                  </a:lnTo>
                  <a:lnTo>
                    <a:pt x="35" y="18"/>
                  </a:lnTo>
                  <a:lnTo>
                    <a:pt x="41" y="18"/>
                  </a:lnTo>
                  <a:lnTo>
                    <a:pt x="47" y="18"/>
                  </a:lnTo>
                  <a:lnTo>
                    <a:pt x="47" y="12"/>
                  </a:lnTo>
                  <a:lnTo>
                    <a:pt x="47" y="6"/>
                  </a:lnTo>
                  <a:lnTo>
                    <a:pt x="53" y="6"/>
                  </a:lnTo>
                  <a:lnTo>
                    <a:pt x="53" y="0"/>
                  </a:lnTo>
                  <a:lnTo>
                    <a:pt x="59" y="0"/>
                  </a:lnTo>
                  <a:lnTo>
                    <a:pt x="59" y="6"/>
                  </a:lnTo>
                  <a:lnTo>
                    <a:pt x="53" y="6"/>
                  </a:lnTo>
                  <a:lnTo>
                    <a:pt x="53" y="12"/>
                  </a:lnTo>
                  <a:lnTo>
                    <a:pt x="53" y="18"/>
                  </a:lnTo>
                  <a:lnTo>
                    <a:pt x="59" y="18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76" name="Freeform 251"/>
            <p:cNvSpPr>
              <a:spLocks/>
            </p:cNvSpPr>
            <p:nvPr/>
          </p:nvSpPr>
          <p:spPr bwMode="auto">
            <a:xfrm>
              <a:off x="5149" y="2121"/>
              <a:ext cx="12" cy="18"/>
            </a:xfrm>
            <a:custGeom>
              <a:avLst/>
              <a:gdLst>
                <a:gd name="T0" fmla="*/ 0 w 12"/>
                <a:gd name="T1" fmla="*/ 0 h 18"/>
                <a:gd name="T2" fmla="*/ 0 w 12"/>
                <a:gd name="T3" fmla="*/ 0 h 18"/>
                <a:gd name="T4" fmla="*/ 6 w 12"/>
                <a:gd name="T5" fmla="*/ 0 h 18"/>
                <a:gd name="T6" fmla="*/ 6 w 12"/>
                <a:gd name="T7" fmla="*/ 0 h 18"/>
                <a:gd name="T8" fmla="*/ 6 w 12"/>
                <a:gd name="T9" fmla="*/ 0 h 18"/>
                <a:gd name="T10" fmla="*/ 12 w 12"/>
                <a:gd name="T11" fmla="*/ 6 h 18"/>
                <a:gd name="T12" fmla="*/ 12 w 12"/>
                <a:gd name="T13" fmla="*/ 12 h 18"/>
                <a:gd name="T14" fmla="*/ 12 w 12"/>
                <a:gd name="T15" fmla="*/ 12 h 18"/>
                <a:gd name="T16" fmla="*/ 6 w 12"/>
                <a:gd name="T17" fmla="*/ 18 h 18"/>
                <a:gd name="T18" fmla="*/ 6 w 12"/>
                <a:gd name="T19" fmla="*/ 18 h 18"/>
                <a:gd name="T20" fmla="*/ 6 w 12"/>
                <a:gd name="T21" fmla="*/ 18 h 18"/>
                <a:gd name="T22" fmla="*/ 6 w 12"/>
                <a:gd name="T23" fmla="*/ 18 h 18"/>
                <a:gd name="T24" fmla="*/ 6 w 12"/>
                <a:gd name="T25" fmla="*/ 18 h 18"/>
                <a:gd name="T26" fmla="*/ 6 w 12"/>
                <a:gd name="T27" fmla="*/ 12 h 18"/>
                <a:gd name="T28" fmla="*/ 6 w 12"/>
                <a:gd name="T29" fmla="*/ 12 h 18"/>
                <a:gd name="T30" fmla="*/ 0 w 12"/>
                <a:gd name="T31" fmla="*/ 6 h 18"/>
                <a:gd name="T32" fmla="*/ 0 w 12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77" name="Freeform 252"/>
            <p:cNvSpPr>
              <a:spLocks/>
            </p:cNvSpPr>
            <p:nvPr/>
          </p:nvSpPr>
          <p:spPr bwMode="auto">
            <a:xfrm>
              <a:off x="4899" y="2013"/>
              <a:ext cx="191" cy="114"/>
            </a:xfrm>
            <a:custGeom>
              <a:avLst/>
              <a:gdLst>
                <a:gd name="T0" fmla="*/ 173 w 191"/>
                <a:gd name="T1" fmla="*/ 42 h 114"/>
                <a:gd name="T2" fmla="*/ 155 w 191"/>
                <a:gd name="T3" fmla="*/ 48 h 114"/>
                <a:gd name="T4" fmla="*/ 137 w 191"/>
                <a:gd name="T5" fmla="*/ 78 h 114"/>
                <a:gd name="T6" fmla="*/ 125 w 191"/>
                <a:gd name="T7" fmla="*/ 96 h 114"/>
                <a:gd name="T8" fmla="*/ 101 w 191"/>
                <a:gd name="T9" fmla="*/ 114 h 114"/>
                <a:gd name="T10" fmla="*/ 95 w 191"/>
                <a:gd name="T11" fmla="*/ 114 h 114"/>
                <a:gd name="T12" fmla="*/ 107 w 191"/>
                <a:gd name="T13" fmla="*/ 102 h 114"/>
                <a:gd name="T14" fmla="*/ 131 w 191"/>
                <a:gd name="T15" fmla="*/ 84 h 114"/>
                <a:gd name="T16" fmla="*/ 137 w 191"/>
                <a:gd name="T17" fmla="*/ 60 h 114"/>
                <a:gd name="T18" fmla="*/ 137 w 191"/>
                <a:gd name="T19" fmla="*/ 54 h 114"/>
                <a:gd name="T20" fmla="*/ 125 w 191"/>
                <a:gd name="T21" fmla="*/ 66 h 114"/>
                <a:gd name="T22" fmla="*/ 107 w 191"/>
                <a:gd name="T23" fmla="*/ 72 h 114"/>
                <a:gd name="T24" fmla="*/ 89 w 191"/>
                <a:gd name="T25" fmla="*/ 90 h 114"/>
                <a:gd name="T26" fmla="*/ 59 w 191"/>
                <a:gd name="T27" fmla="*/ 108 h 114"/>
                <a:gd name="T28" fmla="*/ 47 w 191"/>
                <a:gd name="T29" fmla="*/ 108 h 114"/>
                <a:gd name="T30" fmla="*/ 71 w 191"/>
                <a:gd name="T31" fmla="*/ 96 h 114"/>
                <a:gd name="T32" fmla="*/ 95 w 191"/>
                <a:gd name="T33" fmla="*/ 72 h 114"/>
                <a:gd name="T34" fmla="*/ 95 w 191"/>
                <a:gd name="T35" fmla="*/ 66 h 114"/>
                <a:gd name="T36" fmla="*/ 83 w 191"/>
                <a:gd name="T37" fmla="*/ 66 h 114"/>
                <a:gd name="T38" fmla="*/ 71 w 191"/>
                <a:gd name="T39" fmla="*/ 72 h 114"/>
                <a:gd name="T40" fmla="*/ 47 w 191"/>
                <a:gd name="T41" fmla="*/ 78 h 114"/>
                <a:gd name="T42" fmla="*/ 23 w 191"/>
                <a:gd name="T43" fmla="*/ 90 h 114"/>
                <a:gd name="T44" fmla="*/ 12 w 191"/>
                <a:gd name="T45" fmla="*/ 90 h 114"/>
                <a:gd name="T46" fmla="*/ 35 w 191"/>
                <a:gd name="T47" fmla="*/ 84 h 114"/>
                <a:gd name="T48" fmla="*/ 53 w 191"/>
                <a:gd name="T49" fmla="*/ 72 h 114"/>
                <a:gd name="T50" fmla="*/ 35 w 191"/>
                <a:gd name="T51" fmla="*/ 66 h 114"/>
                <a:gd name="T52" fmla="*/ 12 w 191"/>
                <a:gd name="T53" fmla="*/ 66 h 114"/>
                <a:gd name="T54" fmla="*/ 0 w 191"/>
                <a:gd name="T55" fmla="*/ 72 h 114"/>
                <a:gd name="T56" fmla="*/ 17 w 191"/>
                <a:gd name="T57" fmla="*/ 60 h 114"/>
                <a:gd name="T58" fmla="*/ 47 w 191"/>
                <a:gd name="T59" fmla="*/ 60 h 114"/>
                <a:gd name="T60" fmla="*/ 47 w 191"/>
                <a:gd name="T61" fmla="*/ 48 h 114"/>
                <a:gd name="T62" fmla="*/ 23 w 191"/>
                <a:gd name="T63" fmla="*/ 36 h 114"/>
                <a:gd name="T64" fmla="*/ 17 w 191"/>
                <a:gd name="T65" fmla="*/ 30 h 114"/>
                <a:gd name="T66" fmla="*/ 41 w 191"/>
                <a:gd name="T67" fmla="*/ 36 h 114"/>
                <a:gd name="T68" fmla="*/ 65 w 191"/>
                <a:gd name="T69" fmla="*/ 54 h 114"/>
                <a:gd name="T70" fmla="*/ 77 w 191"/>
                <a:gd name="T71" fmla="*/ 54 h 114"/>
                <a:gd name="T72" fmla="*/ 95 w 191"/>
                <a:gd name="T73" fmla="*/ 54 h 114"/>
                <a:gd name="T74" fmla="*/ 89 w 191"/>
                <a:gd name="T75" fmla="*/ 48 h 114"/>
                <a:gd name="T76" fmla="*/ 77 w 191"/>
                <a:gd name="T77" fmla="*/ 30 h 114"/>
                <a:gd name="T78" fmla="*/ 65 w 191"/>
                <a:gd name="T79" fmla="*/ 24 h 114"/>
                <a:gd name="T80" fmla="*/ 59 w 191"/>
                <a:gd name="T81" fmla="*/ 18 h 114"/>
                <a:gd name="T82" fmla="*/ 53 w 191"/>
                <a:gd name="T83" fmla="*/ 12 h 114"/>
                <a:gd name="T84" fmla="*/ 77 w 191"/>
                <a:gd name="T85" fmla="*/ 30 h 114"/>
                <a:gd name="T86" fmla="*/ 101 w 191"/>
                <a:gd name="T87" fmla="*/ 48 h 114"/>
                <a:gd name="T88" fmla="*/ 113 w 191"/>
                <a:gd name="T89" fmla="*/ 54 h 114"/>
                <a:gd name="T90" fmla="*/ 125 w 191"/>
                <a:gd name="T91" fmla="*/ 48 h 114"/>
                <a:gd name="T92" fmla="*/ 137 w 191"/>
                <a:gd name="T93" fmla="*/ 48 h 114"/>
                <a:gd name="T94" fmla="*/ 137 w 191"/>
                <a:gd name="T95" fmla="*/ 42 h 114"/>
                <a:gd name="T96" fmla="*/ 125 w 191"/>
                <a:gd name="T97" fmla="*/ 24 h 114"/>
                <a:gd name="T98" fmla="*/ 101 w 191"/>
                <a:gd name="T99" fmla="*/ 6 h 114"/>
                <a:gd name="T100" fmla="*/ 95 w 191"/>
                <a:gd name="T101" fmla="*/ 0 h 114"/>
                <a:gd name="T102" fmla="*/ 119 w 191"/>
                <a:gd name="T103" fmla="*/ 18 h 114"/>
                <a:gd name="T104" fmla="*/ 143 w 191"/>
                <a:gd name="T105" fmla="*/ 36 h 114"/>
                <a:gd name="T106" fmla="*/ 161 w 191"/>
                <a:gd name="T107" fmla="*/ 36 h 114"/>
                <a:gd name="T108" fmla="*/ 185 w 191"/>
                <a:gd name="T109" fmla="*/ 30 h 114"/>
                <a:gd name="T110" fmla="*/ 185 w 191"/>
                <a:gd name="T111" fmla="*/ 30 h 11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91"/>
                <a:gd name="T169" fmla="*/ 0 h 114"/>
                <a:gd name="T170" fmla="*/ 191 w 191"/>
                <a:gd name="T171" fmla="*/ 114 h 11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91" h="114">
                  <a:moveTo>
                    <a:pt x="185" y="36"/>
                  </a:moveTo>
                  <a:lnTo>
                    <a:pt x="179" y="36"/>
                  </a:lnTo>
                  <a:lnTo>
                    <a:pt x="173" y="42"/>
                  </a:lnTo>
                  <a:lnTo>
                    <a:pt x="167" y="42"/>
                  </a:lnTo>
                  <a:lnTo>
                    <a:pt x="161" y="48"/>
                  </a:lnTo>
                  <a:lnTo>
                    <a:pt x="155" y="48"/>
                  </a:lnTo>
                  <a:lnTo>
                    <a:pt x="149" y="54"/>
                  </a:lnTo>
                  <a:lnTo>
                    <a:pt x="149" y="60"/>
                  </a:lnTo>
                  <a:lnTo>
                    <a:pt x="143" y="66"/>
                  </a:lnTo>
                  <a:lnTo>
                    <a:pt x="137" y="78"/>
                  </a:lnTo>
                  <a:lnTo>
                    <a:pt x="131" y="84"/>
                  </a:lnTo>
                  <a:lnTo>
                    <a:pt x="131" y="90"/>
                  </a:lnTo>
                  <a:lnTo>
                    <a:pt x="125" y="90"/>
                  </a:lnTo>
                  <a:lnTo>
                    <a:pt x="125" y="96"/>
                  </a:lnTo>
                  <a:lnTo>
                    <a:pt x="119" y="102"/>
                  </a:lnTo>
                  <a:lnTo>
                    <a:pt x="113" y="108"/>
                  </a:lnTo>
                  <a:lnTo>
                    <a:pt x="107" y="108"/>
                  </a:lnTo>
                  <a:lnTo>
                    <a:pt x="101" y="114"/>
                  </a:lnTo>
                  <a:lnTo>
                    <a:pt x="95" y="114"/>
                  </a:lnTo>
                  <a:lnTo>
                    <a:pt x="101" y="108"/>
                  </a:lnTo>
                  <a:lnTo>
                    <a:pt x="107" y="102"/>
                  </a:lnTo>
                  <a:lnTo>
                    <a:pt x="113" y="96"/>
                  </a:lnTo>
                  <a:lnTo>
                    <a:pt x="119" y="90"/>
                  </a:lnTo>
                  <a:lnTo>
                    <a:pt x="125" y="84"/>
                  </a:lnTo>
                  <a:lnTo>
                    <a:pt x="131" y="84"/>
                  </a:lnTo>
                  <a:lnTo>
                    <a:pt x="131" y="78"/>
                  </a:lnTo>
                  <a:lnTo>
                    <a:pt x="131" y="72"/>
                  </a:lnTo>
                  <a:lnTo>
                    <a:pt x="137" y="66"/>
                  </a:lnTo>
                  <a:lnTo>
                    <a:pt x="137" y="60"/>
                  </a:lnTo>
                  <a:lnTo>
                    <a:pt x="137" y="54"/>
                  </a:lnTo>
                  <a:lnTo>
                    <a:pt x="131" y="60"/>
                  </a:lnTo>
                  <a:lnTo>
                    <a:pt x="125" y="60"/>
                  </a:lnTo>
                  <a:lnTo>
                    <a:pt x="125" y="66"/>
                  </a:lnTo>
                  <a:lnTo>
                    <a:pt x="119" y="66"/>
                  </a:lnTo>
                  <a:lnTo>
                    <a:pt x="113" y="72"/>
                  </a:lnTo>
                  <a:lnTo>
                    <a:pt x="107" y="72"/>
                  </a:lnTo>
                  <a:lnTo>
                    <a:pt x="101" y="78"/>
                  </a:lnTo>
                  <a:lnTo>
                    <a:pt x="95" y="84"/>
                  </a:lnTo>
                  <a:lnTo>
                    <a:pt x="89" y="90"/>
                  </a:lnTo>
                  <a:lnTo>
                    <a:pt x="83" y="96"/>
                  </a:lnTo>
                  <a:lnTo>
                    <a:pt x="71" y="102"/>
                  </a:lnTo>
                  <a:lnTo>
                    <a:pt x="65" y="102"/>
                  </a:lnTo>
                  <a:lnTo>
                    <a:pt x="59" y="108"/>
                  </a:lnTo>
                  <a:lnTo>
                    <a:pt x="53" y="108"/>
                  </a:lnTo>
                  <a:lnTo>
                    <a:pt x="47" y="108"/>
                  </a:lnTo>
                  <a:lnTo>
                    <a:pt x="53" y="108"/>
                  </a:lnTo>
                  <a:lnTo>
                    <a:pt x="59" y="102"/>
                  </a:lnTo>
                  <a:lnTo>
                    <a:pt x="65" y="96"/>
                  </a:lnTo>
                  <a:lnTo>
                    <a:pt x="71" y="96"/>
                  </a:lnTo>
                  <a:lnTo>
                    <a:pt x="83" y="90"/>
                  </a:lnTo>
                  <a:lnTo>
                    <a:pt x="89" y="84"/>
                  </a:lnTo>
                  <a:lnTo>
                    <a:pt x="95" y="78"/>
                  </a:lnTo>
                  <a:lnTo>
                    <a:pt x="95" y="72"/>
                  </a:lnTo>
                  <a:lnTo>
                    <a:pt x="101" y="72"/>
                  </a:lnTo>
                  <a:lnTo>
                    <a:pt x="101" y="66"/>
                  </a:lnTo>
                  <a:lnTo>
                    <a:pt x="95" y="66"/>
                  </a:lnTo>
                  <a:lnTo>
                    <a:pt x="89" y="66"/>
                  </a:lnTo>
                  <a:lnTo>
                    <a:pt x="83" y="66"/>
                  </a:lnTo>
                  <a:lnTo>
                    <a:pt x="77" y="66"/>
                  </a:lnTo>
                  <a:lnTo>
                    <a:pt x="77" y="72"/>
                  </a:lnTo>
                  <a:lnTo>
                    <a:pt x="71" y="72"/>
                  </a:lnTo>
                  <a:lnTo>
                    <a:pt x="65" y="72"/>
                  </a:lnTo>
                  <a:lnTo>
                    <a:pt x="59" y="78"/>
                  </a:lnTo>
                  <a:lnTo>
                    <a:pt x="47" y="78"/>
                  </a:lnTo>
                  <a:lnTo>
                    <a:pt x="41" y="84"/>
                  </a:lnTo>
                  <a:lnTo>
                    <a:pt x="35" y="84"/>
                  </a:lnTo>
                  <a:lnTo>
                    <a:pt x="29" y="90"/>
                  </a:lnTo>
                  <a:lnTo>
                    <a:pt x="23" y="90"/>
                  </a:lnTo>
                  <a:lnTo>
                    <a:pt x="17" y="90"/>
                  </a:lnTo>
                  <a:lnTo>
                    <a:pt x="12" y="90"/>
                  </a:lnTo>
                  <a:lnTo>
                    <a:pt x="17" y="90"/>
                  </a:lnTo>
                  <a:lnTo>
                    <a:pt x="23" y="84"/>
                  </a:lnTo>
                  <a:lnTo>
                    <a:pt x="29" y="84"/>
                  </a:lnTo>
                  <a:lnTo>
                    <a:pt x="35" y="84"/>
                  </a:lnTo>
                  <a:lnTo>
                    <a:pt x="41" y="78"/>
                  </a:lnTo>
                  <a:lnTo>
                    <a:pt x="47" y="78"/>
                  </a:lnTo>
                  <a:lnTo>
                    <a:pt x="53" y="72"/>
                  </a:lnTo>
                  <a:lnTo>
                    <a:pt x="59" y="66"/>
                  </a:lnTo>
                  <a:lnTo>
                    <a:pt x="53" y="66"/>
                  </a:lnTo>
                  <a:lnTo>
                    <a:pt x="41" y="66"/>
                  </a:lnTo>
                  <a:lnTo>
                    <a:pt x="35" y="66"/>
                  </a:lnTo>
                  <a:lnTo>
                    <a:pt x="29" y="66"/>
                  </a:lnTo>
                  <a:lnTo>
                    <a:pt x="23" y="66"/>
                  </a:lnTo>
                  <a:lnTo>
                    <a:pt x="12" y="66"/>
                  </a:lnTo>
                  <a:lnTo>
                    <a:pt x="6" y="72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7" y="60"/>
                  </a:lnTo>
                  <a:lnTo>
                    <a:pt x="23" y="60"/>
                  </a:lnTo>
                  <a:lnTo>
                    <a:pt x="29" y="60"/>
                  </a:lnTo>
                  <a:lnTo>
                    <a:pt x="41" y="60"/>
                  </a:lnTo>
                  <a:lnTo>
                    <a:pt x="47" y="60"/>
                  </a:lnTo>
                  <a:lnTo>
                    <a:pt x="53" y="60"/>
                  </a:lnTo>
                  <a:lnTo>
                    <a:pt x="53" y="54"/>
                  </a:lnTo>
                  <a:lnTo>
                    <a:pt x="47" y="54"/>
                  </a:lnTo>
                  <a:lnTo>
                    <a:pt x="47" y="48"/>
                  </a:lnTo>
                  <a:lnTo>
                    <a:pt x="41" y="42"/>
                  </a:lnTo>
                  <a:lnTo>
                    <a:pt x="35" y="42"/>
                  </a:lnTo>
                  <a:lnTo>
                    <a:pt x="29" y="36"/>
                  </a:lnTo>
                  <a:lnTo>
                    <a:pt x="23" y="36"/>
                  </a:lnTo>
                  <a:lnTo>
                    <a:pt x="17" y="30"/>
                  </a:lnTo>
                  <a:lnTo>
                    <a:pt x="23" y="30"/>
                  </a:lnTo>
                  <a:lnTo>
                    <a:pt x="29" y="30"/>
                  </a:lnTo>
                  <a:lnTo>
                    <a:pt x="35" y="36"/>
                  </a:lnTo>
                  <a:lnTo>
                    <a:pt x="41" y="36"/>
                  </a:lnTo>
                  <a:lnTo>
                    <a:pt x="47" y="42"/>
                  </a:lnTo>
                  <a:lnTo>
                    <a:pt x="53" y="48"/>
                  </a:lnTo>
                  <a:lnTo>
                    <a:pt x="59" y="48"/>
                  </a:lnTo>
                  <a:lnTo>
                    <a:pt x="65" y="54"/>
                  </a:lnTo>
                  <a:lnTo>
                    <a:pt x="71" y="54"/>
                  </a:lnTo>
                  <a:lnTo>
                    <a:pt x="77" y="54"/>
                  </a:lnTo>
                  <a:lnTo>
                    <a:pt x="83" y="54"/>
                  </a:lnTo>
                  <a:lnTo>
                    <a:pt x="89" y="54"/>
                  </a:lnTo>
                  <a:lnTo>
                    <a:pt x="95" y="54"/>
                  </a:lnTo>
                  <a:lnTo>
                    <a:pt x="89" y="48"/>
                  </a:lnTo>
                  <a:lnTo>
                    <a:pt x="83" y="42"/>
                  </a:lnTo>
                  <a:lnTo>
                    <a:pt x="83" y="36"/>
                  </a:lnTo>
                  <a:lnTo>
                    <a:pt x="77" y="36"/>
                  </a:lnTo>
                  <a:lnTo>
                    <a:pt x="77" y="30"/>
                  </a:lnTo>
                  <a:lnTo>
                    <a:pt x="71" y="30"/>
                  </a:lnTo>
                  <a:lnTo>
                    <a:pt x="71" y="24"/>
                  </a:lnTo>
                  <a:lnTo>
                    <a:pt x="65" y="24"/>
                  </a:lnTo>
                  <a:lnTo>
                    <a:pt x="59" y="24"/>
                  </a:lnTo>
                  <a:lnTo>
                    <a:pt x="59" y="18"/>
                  </a:lnTo>
                  <a:lnTo>
                    <a:pt x="53" y="18"/>
                  </a:lnTo>
                  <a:lnTo>
                    <a:pt x="53" y="12"/>
                  </a:lnTo>
                  <a:lnTo>
                    <a:pt x="59" y="18"/>
                  </a:lnTo>
                  <a:lnTo>
                    <a:pt x="65" y="18"/>
                  </a:lnTo>
                  <a:lnTo>
                    <a:pt x="71" y="24"/>
                  </a:lnTo>
                  <a:lnTo>
                    <a:pt x="77" y="30"/>
                  </a:lnTo>
                  <a:lnTo>
                    <a:pt x="83" y="36"/>
                  </a:lnTo>
                  <a:lnTo>
                    <a:pt x="89" y="36"/>
                  </a:lnTo>
                  <a:lnTo>
                    <a:pt x="95" y="42"/>
                  </a:lnTo>
                  <a:lnTo>
                    <a:pt x="101" y="48"/>
                  </a:lnTo>
                  <a:lnTo>
                    <a:pt x="107" y="54"/>
                  </a:lnTo>
                  <a:lnTo>
                    <a:pt x="113" y="54"/>
                  </a:lnTo>
                  <a:lnTo>
                    <a:pt x="119" y="54"/>
                  </a:lnTo>
                  <a:lnTo>
                    <a:pt x="125" y="48"/>
                  </a:lnTo>
                  <a:lnTo>
                    <a:pt x="131" y="48"/>
                  </a:lnTo>
                  <a:lnTo>
                    <a:pt x="137" y="48"/>
                  </a:lnTo>
                  <a:lnTo>
                    <a:pt x="137" y="42"/>
                  </a:lnTo>
                  <a:lnTo>
                    <a:pt x="137" y="36"/>
                  </a:lnTo>
                  <a:lnTo>
                    <a:pt x="131" y="36"/>
                  </a:lnTo>
                  <a:lnTo>
                    <a:pt x="125" y="30"/>
                  </a:lnTo>
                  <a:lnTo>
                    <a:pt x="125" y="24"/>
                  </a:lnTo>
                  <a:lnTo>
                    <a:pt x="119" y="18"/>
                  </a:lnTo>
                  <a:lnTo>
                    <a:pt x="113" y="12"/>
                  </a:lnTo>
                  <a:lnTo>
                    <a:pt x="107" y="12"/>
                  </a:lnTo>
                  <a:lnTo>
                    <a:pt x="101" y="6"/>
                  </a:lnTo>
                  <a:lnTo>
                    <a:pt x="95" y="6"/>
                  </a:lnTo>
                  <a:lnTo>
                    <a:pt x="95" y="0"/>
                  </a:lnTo>
                  <a:lnTo>
                    <a:pt x="101" y="6"/>
                  </a:lnTo>
                  <a:lnTo>
                    <a:pt x="107" y="6"/>
                  </a:lnTo>
                  <a:lnTo>
                    <a:pt x="113" y="12"/>
                  </a:lnTo>
                  <a:lnTo>
                    <a:pt x="119" y="18"/>
                  </a:lnTo>
                  <a:lnTo>
                    <a:pt x="125" y="24"/>
                  </a:lnTo>
                  <a:lnTo>
                    <a:pt x="131" y="30"/>
                  </a:lnTo>
                  <a:lnTo>
                    <a:pt x="137" y="30"/>
                  </a:lnTo>
                  <a:lnTo>
                    <a:pt x="143" y="36"/>
                  </a:lnTo>
                  <a:lnTo>
                    <a:pt x="149" y="36"/>
                  </a:lnTo>
                  <a:lnTo>
                    <a:pt x="155" y="36"/>
                  </a:lnTo>
                  <a:lnTo>
                    <a:pt x="161" y="36"/>
                  </a:lnTo>
                  <a:lnTo>
                    <a:pt x="167" y="36"/>
                  </a:lnTo>
                  <a:lnTo>
                    <a:pt x="173" y="30"/>
                  </a:lnTo>
                  <a:lnTo>
                    <a:pt x="179" y="30"/>
                  </a:lnTo>
                  <a:lnTo>
                    <a:pt x="185" y="30"/>
                  </a:lnTo>
                  <a:lnTo>
                    <a:pt x="191" y="30"/>
                  </a:lnTo>
                  <a:lnTo>
                    <a:pt x="185" y="30"/>
                  </a:lnTo>
                  <a:lnTo>
                    <a:pt x="185" y="36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78" name="Freeform 253"/>
            <p:cNvSpPr>
              <a:spLocks/>
            </p:cNvSpPr>
            <p:nvPr/>
          </p:nvSpPr>
          <p:spPr bwMode="auto">
            <a:xfrm>
              <a:off x="5000" y="1899"/>
              <a:ext cx="131" cy="126"/>
            </a:xfrm>
            <a:custGeom>
              <a:avLst/>
              <a:gdLst>
                <a:gd name="T0" fmla="*/ 120 w 131"/>
                <a:gd name="T1" fmla="*/ 120 h 126"/>
                <a:gd name="T2" fmla="*/ 114 w 131"/>
                <a:gd name="T3" fmla="*/ 114 h 126"/>
                <a:gd name="T4" fmla="*/ 102 w 131"/>
                <a:gd name="T5" fmla="*/ 114 h 126"/>
                <a:gd name="T6" fmla="*/ 78 w 131"/>
                <a:gd name="T7" fmla="*/ 114 h 126"/>
                <a:gd name="T8" fmla="*/ 54 w 131"/>
                <a:gd name="T9" fmla="*/ 114 h 126"/>
                <a:gd name="T10" fmla="*/ 36 w 131"/>
                <a:gd name="T11" fmla="*/ 108 h 126"/>
                <a:gd name="T12" fmla="*/ 48 w 131"/>
                <a:gd name="T13" fmla="*/ 108 h 126"/>
                <a:gd name="T14" fmla="*/ 66 w 131"/>
                <a:gd name="T15" fmla="*/ 108 h 126"/>
                <a:gd name="T16" fmla="*/ 90 w 131"/>
                <a:gd name="T17" fmla="*/ 108 h 126"/>
                <a:gd name="T18" fmla="*/ 96 w 131"/>
                <a:gd name="T19" fmla="*/ 102 h 126"/>
                <a:gd name="T20" fmla="*/ 84 w 131"/>
                <a:gd name="T21" fmla="*/ 96 h 126"/>
                <a:gd name="T22" fmla="*/ 72 w 131"/>
                <a:gd name="T23" fmla="*/ 90 h 126"/>
                <a:gd name="T24" fmla="*/ 60 w 131"/>
                <a:gd name="T25" fmla="*/ 90 h 126"/>
                <a:gd name="T26" fmla="*/ 30 w 131"/>
                <a:gd name="T27" fmla="*/ 84 h 126"/>
                <a:gd name="T28" fmla="*/ 12 w 131"/>
                <a:gd name="T29" fmla="*/ 72 h 126"/>
                <a:gd name="T30" fmla="*/ 12 w 131"/>
                <a:gd name="T31" fmla="*/ 72 h 126"/>
                <a:gd name="T32" fmla="*/ 24 w 131"/>
                <a:gd name="T33" fmla="*/ 78 h 126"/>
                <a:gd name="T34" fmla="*/ 48 w 131"/>
                <a:gd name="T35" fmla="*/ 84 h 126"/>
                <a:gd name="T36" fmla="*/ 66 w 131"/>
                <a:gd name="T37" fmla="*/ 84 h 126"/>
                <a:gd name="T38" fmla="*/ 48 w 131"/>
                <a:gd name="T39" fmla="*/ 72 h 126"/>
                <a:gd name="T40" fmla="*/ 36 w 131"/>
                <a:gd name="T41" fmla="*/ 66 h 126"/>
                <a:gd name="T42" fmla="*/ 18 w 131"/>
                <a:gd name="T43" fmla="*/ 60 h 126"/>
                <a:gd name="T44" fmla="*/ 0 w 131"/>
                <a:gd name="T45" fmla="*/ 36 h 126"/>
                <a:gd name="T46" fmla="*/ 18 w 131"/>
                <a:gd name="T47" fmla="*/ 48 h 126"/>
                <a:gd name="T48" fmla="*/ 30 w 131"/>
                <a:gd name="T49" fmla="*/ 54 h 126"/>
                <a:gd name="T50" fmla="*/ 36 w 131"/>
                <a:gd name="T51" fmla="*/ 54 h 126"/>
                <a:gd name="T52" fmla="*/ 18 w 131"/>
                <a:gd name="T53" fmla="*/ 30 h 126"/>
                <a:gd name="T54" fmla="*/ 12 w 131"/>
                <a:gd name="T55" fmla="*/ 18 h 126"/>
                <a:gd name="T56" fmla="*/ 6 w 131"/>
                <a:gd name="T57" fmla="*/ 12 h 126"/>
                <a:gd name="T58" fmla="*/ 12 w 131"/>
                <a:gd name="T59" fmla="*/ 6 h 126"/>
                <a:gd name="T60" fmla="*/ 24 w 131"/>
                <a:gd name="T61" fmla="*/ 30 h 126"/>
                <a:gd name="T62" fmla="*/ 42 w 131"/>
                <a:gd name="T63" fmla="*/ 54 h 126"/>
                <a:gd name="T64" fmla="*/ 48 w 131"/>
                <a:gd name="T65" fmla="*/ 54 h 126"/>
                <a:gd name="T66" fmla="*/ 48 w 131"/>
                <a:gd name="T67" fmla="*/ 42 h 126"/>
                <a:gd name="T68" fmla="*/ 42 w 131"/>
                <a:gd name="T69" fmla="*/ 18 h 126"/>
                <a:gd name="T70" fmla="*/ 42 w 131"/>
                <a:gd name="T71" fmla="*/ 18 h 126"/>
                <a:gd name="T72" fmla="*/ 54 w 131"/>
                <a:gd name="T73" fmla="*/ 42 h 126"/>
                <a:gd name="T74" fmla="*/ 60 w 131"/>
                <a:gd name="T75" fmla="*/ 66 h 126"/>
                <a:gd name="T76" fmla="*/ 66 w 131"/>
                <a:gd name="T77" fmla="*/ 72 h 126"/>
                <a:gd name="T78" fmla="*/ 72 w 131"/>
                <a:gd name="T79" fmla="*/ 78 h 126"/>
                <a:gd name="T80" fmla="*/ 78 w 131"/>
                <a:gd name="T81" fmla="*/ 84 h 126"/>
                <a:gd name="T82" fmla="*/ 84 w 131"/>
                <a:gd name="T83" fmla="*/ 72 h 126"/>
                <a:gd name="T84" fmla="*/ 72 w 131"/>
                <a:gd name="T85" fmla="*/ 36 h 126"/>
                <a:gd name="T86" fmla="*/ 72 w 131"/>
                <a:gd name="T87" fmla="*/ 30 h 126"/>
                <a:gd name="T88" fmla="*/ 78 w 131"/>
                <a:gd name="T89" fmla="*/ 42 h 126"/>
                <a:gd name="T90" fmla="*/ 84 w 131"/>
                <a:gd name="T91" fmla="*/ 60 h 126"/>
                <a:gd name="T92" fmla="*/ 84 w 131"/>
                <a:gd name="T93" fmla="*/ 84 h 126"/>
                <a:gd name="T94" fmla="*/ 90 w 131"/>
                <a:gd name="T95" fmla="*/ 96 h 126"/>
                <a:gd name="T96" fmla="*/ 102 w 131"/>
                <a:gd name="T97" fmla="*/ 96 h 126"/>
                <a:gd name="T98" fmla="*/ 108 w 131"/>
                <a:gd name="T99" fmla="*/ 96 h 126"/>
                <a:gd name="T100" fmla="*/ 108 w 131"/>
                <a:gd name="T101" fmla="*/ 72 h 126"/>
                <a:gd name="T102" fmla="*/ 102 w 131"/>
                <a:gd name="T103" fmla="*/ 48 h 126"/>
                <a:gd name="T104" fmla="*/ 102 w 131"/>
                <a:gd name="T105" fmla="*/ 42 h 126"/>
                <a:gd name="T106" fmla="*/ 108 w 131"/>
                <a:gd name="T107" fmla="*/ 60 h 126"/>
                <a:gd name="T108" fmla="*/ 114 w 131"/>
                <a:gd name="T109" fmla="*/ 102 h 126"/>
                <a:gd name="T110" fmla="*/ 120 w 131"/>
                <a:gd name="T111" fmla="*/ 114 h 126"/>
                <a:gd name="T112" fmla="*/ 125 w 131"/>
                <a:gd name="T113" fmla="*/ 126 h 126"/>
                <a:gd name="T114" fmla="*/ 131 w 131"/>
                <a:gd name="T115" fmla="*/ 126 h 126"/>
                <a:gd name="T116" fmla="*/ 125 w 131"/>
                <a:gd name="T117" fmla="*/ 126 h 12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1"/>
                <a:gd name="T178" fmla="*/ 0 h 126"/>
                <a:gd name="T179" fmla="*/ 131 w 131"/>
                <a:gd name="T180" fmla="*/ 126 h 12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1" h="126">
                  <a:moveTo>
                    <a:pt x="125" y="126"/>
                  </a:moveTo>
                  <a:lnTo>
                    <a:pt x="120" y="126"/>
                  </a:lnTo>
                  <a:lnTo>
                    <a:pt x="120" y="120"/>
                  </a:lnTo>
                  <a:lnTo>
                    <a:pt x="114" y="114"/>
                  </a:lnTo>
                  <a:lnTo>
                    <a:pt x="108" y="114"/>
                  </a:lnTo>
                  <a:lnTo>
                    <a:pt x="102" y="114"/>
                  </a:lnTo>
                  <a:lnTo>
                    <a:pt x="96" y="114"/>
                  </a:lnTo>
                  <a:lnTo>
                    <a:pt x="90" y="114"/>
                  </a:lnTo>
                  <a:lnTo>
                    <a:pt x="78" y="114"/>
                  </a:lnTo>
                  <a:lnTo>
                    <a:pt x="72" y="114"/>
                  </a:lnTo>
                  <a:lnTo>
                    <a:pt x="60" y="114"/>
                  </a:lnTo>
                  <a:lnTo>
                    <a:pt x="54" y="114"/>
                  </a:lnTo>
                  <a:lnTo>
                    <a:pt x="42" y="108"/>
                  </a:lnTo>
                  <a:lnTo>
                    <a:pt x="36" y="108"/>
                  </a:lnTo>
                  <a:lnTo>
                    <a:pt x="42" y="108"/>
                  </a:lnTo>
                  <a:lnTo>
                    <a:pt x="48" y="108"/>
                  </a:lnTo>
                  <a:lnTo>
                    <a:pt x="54" y="108"/>
                  </a:lnTo>
                  <a:lnTo>
                    <a:pt x="66" y="108"/>
                  </a:lnTo>
                  <a:lnTo>
                    <a:pt x="72" y="108"/>
                  </a:lnTo>
                  <a:lnTo>
                    <a:pt x="84" y="108"/>
                  </a:lnTo>
                  <a:lnTo>
                    <a:pt x="90" y="108"/>
                  </a:lnTo>
                  <a:lnTo>
                    <a:pt x="96" y="108"/>
                  </a:lnTo>
                  <a:lnTo>
                    <a:pt x="96" y="102"/>
                  </a:lnTo>
                  <a:lnTo>
                    <a:pt x="90" y="102"/>
                  </a:lnTo>
                  <a:lnTo>
                    <a:pt x="90" y="96"/>
                  </a:lnTo>
                  <a:lnTo>
                    <a:pt x="84" y="96"/>
                  </a:lnTo>
                  <a:lnTo>
                    <a:pt x="78" y="96"/>
                  </a:lnTo>
                  <a:lnTo>
                    <a:pt x="72" y="90"/>
                  </a:lnTo>
                  <a:lnTo>
                    <a:pt x="66" y="90"/>
                  </a:lnTo>
                  <a:lnTo>
                    <a:pt x="60" y="90"/>
                  </a:lnTo>
                  <a:lnTo>
                    <a:pt x="48" y="90"/>
                  </a:lnTo>
                  <a:lnTo>
                    <a:pt x="36" y="84"/>
                  </a:lnTo>
                  <a:lnTo>
                    <a:pt x="30" y="84"/>
                  </a:lnTo>
                  <a:lnTo>
                    <a:pt x="24" y="84"/>
                  </a:lnTo>
                  <a:lnTo>
                    <a:pt x="12" y="78"/>
                  </a:lnTo>
                  <a:lnTo>
                    <a:pt x="12" y="72"/>
                  </a:lnTo>
                  <a:lnTo>
                    <a:pt x="6" y="72"/>
                  </a:lnTo>
                  <a:lnTo>
                    <a:pt x="6" y="66"/>
                  </a:lnTo>
                  <a:lnTo>
                    <a:pt x="12" y="72"/>
                  </a:lnTo>
                  <a:lnTo>
                    <a:pt x="18" y="72"/>
                  </a:lnTo>
                  <a:lnTo>
                    <a:pt x="24" y="78"/>
                  </a:lnTo>
                  <a:lnTo>
                    <a:pt x="30" y="78"/>
                  </a:lnTo>
                  <a:lnTo>
                    <a:pt x="42" y="78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60" y="78"/>
                  </a:lnTo>
                  <a:lnTo>
                    <a:pt x="54" y="72"/>
                  </a:lnTo>
                  <a:lnTo>
                    <a:pt x="48" y="72"/>
                  </a:lnTo>
                  <a:lnTo>
                    <a:pt x="48" y="66"/>
                  </a:lnTo>
                  <a:lnTo>
                    <a:pt x="42" y="66"/>
                  </a:lnTo>
                  <a:lnTo>
                    <a:pt x="36" y="66"/>
                  </a:lnTo>
                  <a:lnTo>
                    <a:pt x="30" y="66"/>
                  </a:lnTo>
                  <a:lnTo>
                    <a:pt x="24" y="60"/>
                  </a:lnTo>
                  <a:lnTo>
                    <a:pt x="18" y="60"/>
                  </a:lnTo>
                  <a:lnTo>
                    <a:pt x="12" y="54"/>
                  </a:lnTo>
                  <a:lnTo>
                    <a:pt x="6" y="48"/>
                  </a:lnTo>
                  <a:lnTo>
                    <a:pt x="0" y="36"/>
                  </a:lnTo>
                  <a:lnTo>
                    <a:pt x="6" y="42"/>
                  </a:lnTo>
                  <a:lnTo>
                    <a:pt x="12" y="48"/>
                  </a:lnTo>
                  <a:lnTo>
                    <a:pt x="18" y="48"/>
                  </a:lnTo>
                  <a:lnTo>
                    <a:pt x="18" y="54"/>
                  </a:lnTo>
                  <a:lnTo>
                    <a:pt x="24" y="54"/>
                  </a:lnTo>
                  <a:lnTo>
                    <a:pt x="30" y="54"/>
                  </a:lnTo>
                  <a:lnTo>
                    <a:pt x="36" y="60"/>
                  </a:lnTo>
                  <a:lnTo>
                    <a:pt x="42" y="60"/>
                  </a:lnTo>
                  <a:lnTo>
                    <a:pt x="36" y="54"/>
                  </a:lnTo>
                  <a:lnTo>
                    <a:pt x="30" y="42"/>
                  </a:lnTo>
                  <a:lnTo>
                    <a:pt x="24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30" y="42"/>
                  </a:lnTo>
                  <a:lnTo>
                    <a:pt x="36" y="48"/>
                  </a:lnTo>
                  <a:lnTo>
                    <a:pt x="42" y="54"/>
                  </a:lnTo>
                  <a:lnTo>
                    <a:pt x="48" y="54"/>
                  </a:lnTo>
                  <a:lnTo>
                    <a:pt x="48" y="48"/>
                  </a:lnTo>
                  <a:lnTo>
                    <a:pt x="48" y="42"/>
                  </a:lnTo>
                  <a:lnTo>
                    <a:pt x="48" y="36"/>
                  </a:lnTo>
                  <a:lnTo>
                    <a:pt x="42" y="24"/>
                  </a:lnTo>
                  <a:lnTo>
                    <a:pt x="42" y="18"/>
                  </a:lnTo>
                  <a:lnTo>
                    <a:pt x="42" y="12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48" y="30"/>
                  </a:lnTo>
                  <a:lnTo>
                    <a:pt x="54" y="42"/>
                  </a:lnTo>
                  <a:lnTo>
                    <a:pt x="54" y="54"/>
                  </a:lnTo>
                  <a:lnTo>
                    <a:pt x="54" y="60"/>
                  </a:lnTo>
                  <a:lnTo>
                    <a:pt x="60" y="66"/>
                  </a:lnTo>
                  <a:lnTo>
                    <a:pt x="60" y="72"/>
                  </a:lnTo>
                  <a:lnTo>
                    <a:pt x="66" y="72"/>
                  </a:lnTo>
                  <a:lnTo>
                    <a:pt x="72" y="78"/>
                  </a:lnTo>
                  <a:lnTo>
                    <a:pt x="78" y="78"/>
                  </a:lnTo>
                  <a:lnTo>
                    <a:pt x="78" y="84"/>
                  </a:lnTo>
                  <a:lnTo>
                    <a:pt x="78" y="78"/>
                  </a:lnTo>
                  <a:lnTo>
                    <a:pt x="84" y="72"/>
                  </a:lnTo>
                  <a:lnTo>
                    <a:pt x="78" y="60"/>
                  </a:lnTo>
                  <a:lnTo>
                    <a:pt x="78" y="42"/>
                  </a:lnTo>
                  <a:lnTo>
                    <a:pt x="72" y="36"/>
                  </a:lnTo>
                  <a:lnTo>
                    <a:pt x="72" y="30"/>
                  </a:lnTo>
                  <a:lnTo>
                    <a:pt x="78" y="36"/>
                  </a:lnTo>
                  <a:lnTo>
                    <a:pt x="78" y="42"/>
                  </a:lnTo>
                  <a:lnTo>
                    <a:pt x="84" y="48"/>
                  </a:lnTo>
                  <a:lnTo>
                    <a:pt x="84" y="54"/>
                  </a:lnTo>
                  <a:lnTo>
                    <a:pt x="84" y="60"/>
                  </a:lnTo>
                  <a:lnTo>
                    <a:pt x="84" y="66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84" y="90"/>
                  </a:lnTo>
                  <a:lnTo>
                    <a:pt x="90" y="90"/>
                  </a:lnTo>
                  <a:lnTo>
                    <a:pt x="90" y="96"/>
                  </a:lnTo>
                  <a:lnTo>
                    <a:pt x="96" y="96"/>
                  </a:lnTo>
                  <a:lnTo>
                    <a:pt x="102" y="96"/>
                  </a:lnTo>
                  <a:lnTo>
                    <a:pt x="102" y="102"/>
                  </a:lnTo>
                  <a:lnTo>
                    <a:pt x="108" y="96"/>
                  </a:lnTo>
                  <a:lnTo>
                    <a:pt x="108" y="90"/>
                  </a:lnTo>
                  <a:lnTo>
                    <a:pt x="108" y="78"/>
                  </a:lnTo>
                  <a:lnTo>
                    <a:pt x="108" y="72"/>
                  </a:lnTo>
                  <a:lnTo>
                    <a:pt x="102" y="66"/>
                  </a:lnTo>
                  <a:lnTo>
                    <a:pt x="102" y="54"/>
                  </a:lnTo>
                  <a:lnTo>
                    <a:pt x="102" y="48"/>
                  </a:lnTo>
                  <a:lnTo>
                    <a:pt x="102" y="42"/>
                  </a:lnTo>
                  <a:lnTo>
                    <a:pt x="108" y="42"/>
                  </a:lnTo>
                  <a:lnTo>
                    <a:pt x="108" y="54"/>
                  </a:lnTo>
                  <a:lnTo>
                    <a:pt x="108" y="60"/>
                  </a:lnTo>
                  <a:lnTo>
                    <a:pt x="108" y="78"/>
                  </a:lnTo>
                  <a:lnTo>
                    <a:pt x="114" y="96"/>
                  </a:lnTo>
                  <a:lnTo>
                    <a:pt x="114" y="102"/>
                  </a:lnTo>
                  <a:lnTo>
                    <a:pt x="114" y="108"/>
                  </a:lnTo>
                  <a:lnTo>
                    <a:pt x="120" y="114"/>
                  </a:lnTo>
                  <a:lnTo>
                    <a:pt x="125" y="120"/>
                  </a:lnTo>
                  <a:lnTo>
                    <a:pt x="125" y="126"/>
                  </a:lnTo>
                  <a:lnTo>
                    <a:pt x="131" y="126"/>
                  </a:lnTo>
                  <a:lnTo>
                    <a:pt x="125" y="126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79" name="Freeform 254"/>
            <p:cNvSpPr>
              <a:spLocks/>
            </p:cNvSpPr>
            <p:nvPr/>
          </p:nvSpPr>
          <p:spPr bwMode="auto">
            <a:xfrm>
              <a:off x="5114" y="1864"/>
              <a:ext cx="95" cy="155"/>
            </a:xfrm>
            <a:custGeom>
              <a:avLst/>
              <a:gdLst>
                <a:gd name="T0" fmla="*/ 41 w 95"/>
                <a:gd name="T1" fmla="*/ 149 h 155"/>
                <a:gd name="T2" fmla="*/ 41 w 95"/>
                <a:gd name="T3" fmla="*/ 137 h 155"/>
                <a:gd name="T4" fmla="*/ 41 w 95"/>
                <a:gd name="T5" fmla="*/ 125 h 155"/>
                <a:gd name="T6" fmla="*/ 35 w 95"/>
                <a:gd name="T7" fmla="*/ 119 h 155"/>
                <a:gd name="T8" fmla="*/ 29 w 95"/>
                <a:gd name="T9" fmla="*/ 113 h 155"/>
                <a:gd name="T10" fmla="*/ 17 w 95"/>
                <a:gd name="T11" fmla="*/ 101 h 155"/>
                <a:gd name="T12" fmla="*/ 11 w 95"/>
                <a:gd name="T13" fmla="*/ 77 h 155"/>
                <a:gd name="T14" fmla="*/ 6 w 95"/>
                <a:gd name="T15" fmla="*/ 65 h 155"/>
                <a:gd name="T16" fmla="*/ 6 w 95"/>
                <a:gd name="T17" fmla="*/ 59 h 155"/>
                <a:gd name="T18" fmla="*/ 6 w 95"/>
                <a:gd name="T19" fmla="*/ 59 h 155"/>
                <a:gd name="T20" fmla="*/ 6 w 95"/>
                <a:gd name="T21" fmla="*/ 65 h 155"/>
                <a:gd name="T22" fmla="*/ 11 w 95"/>
                <a:gd name="T23" fmla="*/ 77 h 155"/>
                <a:gd name="T24" fmla="*/ 17 w 95"/>
                <a:gd name="T25" fmla="*/ 89 h 155"/>
                <a:gd name="T26" fmla="*/ 23 w 95"/>
                <a:gd name="T27" fmla="*/ 101 h 155"/>
                <a:gd name="T28" fmla="*/ 29 w 95"/>
                <a:gd name="T29" fmla="*/ 107 h 155"/>
                <a:gd name="T30" fmla="*/ 35 w 95"/>
                <a:gd name="T31" fmla="*/ 113 h 155"/>
                <a:gd name="T32" fmla="*/ 41 w 95"/>
                <a:gd name="T33" fmla="*/ 107 h 155"/>
                <a:gd name="T34" fmla="*/ 41 w 95"/>
                <a:gd name="T35" fmla="*/ 89 h 155"/>
                <a:gd name="T36" fmla="*/ 41 w 95"/>
                <a:gd name="T37" fmla="*/ 77 h 155"/>
                <a:gd name="T38" fmla="*/ 29 w 95"/>
                <a:gd name="T39" fmla="*/ 65 h 155"/>
                <a:gd name="T40" fmla="*/ 17 w 95"/>
                <a:gd name="T41" fmla="*/ 53 h 155"/>
                <a:gd name="T42" fmla="*/ 11 w 95"/>
                <a:gd name="T43" fmla="*/ 35 h 155"/>
                <a:gd name="T44" fmla="*/ 11 w 95"/>
                <a:gd name="T45" fmla="*/ 23 h 155"/>
                <a:gd name="T46" fmla="*/ 17 w 95"/>
                <a:gd name="T47" fmla="*/ 29 h 155"/>
                <a:gd name="T48" fmla="*/ 23 w 95"/>
                <a:gd name="T49" fmla="*/ 41 h 155"/>
                <a:gd name="T50" fmla="*/ 29 w 95"/>
                <a:gd name="T51" fmla="*/ 53 h 155"/>
                <a:gd name="T52" fmla="*/ 35 w 95"/>
                <a:gd name="T53" fmla="*/ 65 h 155"/>
                <a:gd name="T54" fmla="*/ 41 w 95"/>
                <a:gd name="T55" fmla="*/ 71 h 155"/>
                <a:gd name="T56" fmla="*/ 41 w 95"/>
                <a:gd name="T57" fmla="*/ 59 h 155"/>
                <a:gd name="T58" fmla="*/ 41 w 95"/>
                <a:gd name="T59" fmla="*/ 17 h 155"/>
                <a:gd name="T60" fmla="*/ 41 w 95"/>
                <a:gd name="T61" fmla="*/ 0 h 155"/>
                <a:gd name="T62" fmla="*/ 47 w 95"/>
                <a:gd name="T63" fmla="*/ 0 h 155"/>
                <a:gd name="T64" fmla="*/ 41 w 95"/>
                <a:gd name="T65" fmla="*/ 17 h 155"/>
                <a:gd name="T66" fmla="*/ 47 w 95"/>
                <a:gd name="T67" fmla="*/ 53 h 155"/>
                <a:gd name="T68" fmla="*/ 53 w 95"/>
                <a:gd name="T69" fmla="*/ 65 h 155"/>
                <a:gd name="T70" fmla="*/ 59 w 95"/>
                <a:gd name="T71" fmla="*/ 59 h 155"/>
                <a:gd name="T72" fmla="*/ 71 w 95"/>
                <a:gd name="T73" fmla="*/ 47 h 155"/>
                <a:gd name="T74" fmla="*/ 77 w 95"/>
                <a:gd name="T75" fmla="*/ 35 h 155"/>
                <a:gd name="T76" fmla="*/ 77 w 95"/>
                <a:gd name="T77" fmla="*/ 29 h 155"/>
                <a:gd name="T78" fmla="*/ 83 w 95"/>
                <a:gd name="T79" fmla="*/ 35 h 155"/>
                <a:gd name="T80" fmla="*/ 77 w 95"/>
                <a:gd name="T81" fmla="*/ 41 h 155"/>
                <a:gd name="T82" fmla="*/ 71 w 95"/>
                <a:gd name="T83" fmla="*/ 53 h 155"/>
                <a:gd name="T84" fmla="*/ 65 w 95"/>
                <a:gd name="T85" fmla="*/ 65 h 155"/>
                <a:gd name="T86" fmla="*/ 53 w 95"/>
                <a:gd name="T87" fmla="*/ 77 h 155"/>
                <a:gd name="T88" fmla="*/ 53 w 95"/>
                <a:gd name="T89" fmla="*/ 89 h 155"/>
                <a:gd name="T90" fmla="*/ 47 w 95"/>
                <a:gd name="T91" fmla="*/ 107 h 155"/>
                <a:gd name="T92" fmla="*/ 53 w 95"/>
                <a:gd name="T93" fmla="*/ 113 h 155"/>
                <a:gd name="T94" fmla="*/ 65 w 95"/>
                <a:gd name="T95" fmla="*/ 101 h 155"/>
                <a:gd name="T96" fmla="*/ 77 w 95"/>
                <a:gd name="T97" fmla="*/ 89 h 155"/>
                <a:gd name="T98" fmla="*/ 89 w 95"/>
                <a:gd name="T99" fmla="*/ 77 h 155"/>
                <a:gd name="T100" fmla="*/ 95 w 95"/>
                <a:gd name="T101" fmla="*/ 65 h 155"/>
                <a:gd name="T102" fmla="*/ 95 w 95"/>
                <a:gd name="T103" fmla="*/ 71 h 155"/>
                <a:gd name="T104" fmla="*/ 89 w 95"/>
                <a:gd name="T105" fmla="*/ 77 h 155"/>
                <a:gd name="T106" fmla="*/ 83 w 95"/>
                <a:gd name="T107" fmla="*/ 89 h 155"/>
                <a:gd name="T108" fmla="*/ 71 w 95"/>
                <a:gd name="T109" fmla="*/ 107 h 155"/>
                <a:gd name="T110" fmla="*/ 59 w 95"/>
                <a:gd name="T111" fmla="*/ 119 h 155"/>
                <a:gd name="T112" fmla="*/ 47 w 95"/>
                <a:gd name="T113" fmla="*/ 131 h 155"/>
                <a:gd name="T114" fmla="*/ 47 w 95"/>
                <a:gd name="T115" fmla="*/ 143 h 155"/>
                <a:gd name="T116" fmla="*/ 47 w 95"/>
                <a:gd name="T117" fmla="*/ 149 h 155"/>
                <a:gd name="T118" fmla="*/ 47 w 95"/>
                <a:gd name="T119" fmla="*/ 149 h 15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5"/>
                <a:gd name="T181" fmla="*/ 0 h 155"/>
                <a:gd name="T182" fmla="*/ 95 w 95"/>
                <a:gd name="T183" fmla="*/ 155 h 15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5" h="155">
                  <a:moveTo>
                    <a:pt x="47" y="155"/>
                  </a:moveTo>
                  <a:lnTo>
                    <a:pt x="41" y="149"/>
                  </a:lnTo>
                  <a:lnTo>
                    <a:pt x="41" y="143"/>
                  </a:lnTo>
                  <a:lnTo>
                    <a:pt x="41" y="137"/>
                  </a:lnTo>
                  <a:lnTo>
                    <a:pt x="41" y="131"/>
                  </a:lnTo>
                  <a:lnTo>
                    <a:pt x="41" y="125"/>
                  </a:lnTo>
                  <a:lnTo>
                    <a:pt x="35" y="119"/>
                  </a:lnTo>
                  <a:lnTo>
                    <a:pt x="29" y="119"/>
                  </a:lnTo>
                  <a:lnTo>
                    <a:pt x="29" y="113"/>
                  </a:lnTo>
                  <a:lnTo>
                    <a:pt x="23" y="107"/>
                  </a:lnTo>
                  <a:lnTo>
                    <a:pt x="17" y="101"/>
                  </a:lnTo>
                  <a:lnTo>
                    <a:pt x="17" y="89"/>
                  </a:lnTo>
                  <a:lnTo>
                    <a:pt x="11" y="77"/>
                  </a:lnTo>
                  <a:lnTo>
                    <a:pt x="6" y="71"/>
                  </a:lnTo>
                  <a:lnTo>
                    <a:pt x="6" y="65"/>
                  </a:lnTo>
                  <a:lnTo>
                    <a:pt x="0" y="59"/>
                  </a:lnTo>
                  <a:lnTo>
                    <a:pt x="6" y="59"/>
                  </a:lnTo>
                  <a:lnTo>
                    <a:pt x="6" y="65"/>
                  </a:lnTo>
                  <a:lnTo>
                    <a:pt x="11" y="71"/>
                  </a:lnTo>
                  <a:lnTo>
                    <a:pt x="11" y="77"/>
                  </a:lnTo>
                  <a:lnTo>
                    <a:pt x="17" y="83"/>
                  </a:lnTo>
                  <a:lnTo>
                    <a:pt x="17" y="89"/>
                  </a:lnTo>
                  <a:lnTo>
                    <a:pt x="23" y="95"/>
                  </a:lnTo>
                  <a:lnTo>
                    <a:pt x="23" y="101"/>
                  </a:lnTo>
                  <a:lnTo>
                    <a:pt x="29" y="107"/>
                  </a:lnTo>
                  <a:lnTo>
                    <a:pt x="35" y="113"/>
                  </a:lnTo>
                  <a:lnTo>
                    <a:pt x="41" y="113"/>
                  </a:lnTo>
                  <a:lnTo>
                    <a:pt x="41" y="107"/>
                  </a:lnTo>
                  <a:lnTo>
                    <a:pt x="41" y="95"/>
                  </a:lnTo>
                  <a:lnTo>
                    <a:pt x="41" y="89"/>
                  </a:lnTo>
                  <a:lnTo>
                    <a:pt x="41" y="83"/>
                  </a:lnTo>
                  <a:lnTo>
                    <a:pt x="41" y="77"/>
                  </a:lnTo>
                  <a:lnTo>
                    <a:pt x="35" y="77"/>
                  </a:lnTo>
                  <a:lnTo>
                    <a:pt x="29" y="65"/>
                  </a:lnTo>
                  <a:lnTo>
                    <a:pt x="23" y="59"/>
                  </a:lnTo>
                  <a:lnTo>
                    <a:pt x="17" y="53"/>
                  </a:lnTo>
                  <a:lnTo>
                    <a:pt x="17" y="41"/>
                  </a:lnTo>
                  <a:lnTo>
                    <a:pt x="11" y="35"/>
                  </a:lnTo>
                  <a:lnTo>
                    <a:pt x="11" y="23"/>
                  </a:lnTo>
                  <a:lnTo>
                    <a:pt x="17" y="29"/>
                  </a:lnTo>
                  <a:lnTo>
                    <a:pt x="17" y="35"/>
                  </a:lnTo>
                  <a:lnTo>
                    <a:pt x="23" y="41"/>
                  </a:lnTo>
                  <a:lnTo>
                    <a:pt x="23" y="47"/>
                  </a:lnTo>
                  <a:lnTo>
                    <a:pt x="29" y="53"/>
                  </a:lnTo>
                  <a:lnTo>
                    <a:pt x="29" y="59"/>
                  </a:lnTo>
                  <a:lnTo>
                    <a:pt x="35" y="65"/>
                  </a:lnTo>
                  <a:lnTo>
                    <a:pt x="41" y="71"/>
                  </a:lnTo>
                  <a:lnTo>
                    <a:pt x="41" y="59"/>
                  </a:lnTo>
                  <a:lnTo>
                    <a:pt x="35" y="35"/>
                  </a:lnTo>
                  <a:lnTo>
                    <a:pt x="41" y="17"/>
                  </a:lnTo>
                  <a:lnTo>
                    <a:pt x="41" y="0"/>
                  </a:lnTo>
                  <a:lnTo>
                    <a:pt x="47" y="0"/>
                  </a:lnTo>
                  <a:lnTo>
                    <a:pt x="41" y="6"/>
                  </a:lnTo>
                  <a:lnTo>
                    <a:pt x="41" y="17"/>
                  </a:lnTo>
                  <a:lnTo>
                    <a:pt x="47" y="35"/>
                  </a:lnTo>
                  <a:lnTo>
                    <a:pt x="47" y="53"/>
                  </a:lnTo>
                  <a:lnTo>
                    <a:pt x="47" y="65"/>
                  </a:lnTo>
                  <a:lnTo>
                    <a:pt x="53" y="65"/>
                  </a:lnTo>
                  <a:lnTo>
                    <a:pt x="59" y="59"/>
                  </a:lnTo>
                  <a:lnTo>
                    <a:pt x="65" y="53"/>
                  </a:lnTo>
                  <a:lnTo>
                    <a:pt x="71" y="47"/>
                  </a:lnTo>
                  <a:lnTo>
                    <a:pt x="71" y="41"/>
                  </a:lnTo>
                  <a:lnTo>
                    <a:pt x="77" y="35"/>
                  </a:lnTo>
                  <a:lnTo>
                    <a:pt x="77" y="29"/>
                  </a:lnTo>
                  <a:lnTo>
                    <a:pt x="83" y="29"/>
                  </a:lnTo>
                  <a:lnTo>
                    <a:pt x="83" y="35"/>
                  </a:lnTo>
                  <a:lnTo>
                    <a:pt x="77" y="41"/>
                  </a:lnTo>
                  <a:lnTo>
                    <a:pt x="77" y="47"/>
                  </a:lnTo>
                  <a:lnTo>
                    <a:pt x="71" y="53"/>
                  </a:lnTo>
                  <a:lnTo>
                    <a:pt x="65" y="59"/>
                  </a:lnTo>
                  <a:lnTo>
                    <a:pt x="65" y="65"/>
                  </a:lnTo>
                  <a:lnTo>
                    <a:pt x="59" y="71"/>
                  </a:lnTo>
                  <a:lnTo>
                    <a:pt x="53" y="77"/>
                  </a:lnTo>
                  <a:lnTo>
                    <a:pt x="53" y="89"/>
                  </a:lnTo>
                  <a:lnTo>
                    <a:pt x="47" y="95"/>
                  </a:lnTo>
                  <a:lnTo>
                    <a:pt x="47" y="107"/>
                  </a:lnTo>
                  <a:lnTo>
                    <a:pt x="47" y="113"/>
                  </a:lnTo>
                  <a:lnTo>
                    <a:pt x="53" y="113"/>
                  </a:lnTo>
                  <a:lnTo>
                    <a:pt x="59" y="107"/>
                  </a:lnTo>
                  <a:lnTo>
                    <a:pt x="65" y="101"/>
                  </a:lnTo>
                  <a:lnTo>
                    <a:pt x="71" y="95"/>
                  </a:lnTo>
                  <a:lnTo>
                    <a:pt x="77" y="89"/>
                  </a:lnTo>
                  <a:lnTo>
                    <a:pt x="83" y="83"/>
                  </a:lnTo>
                  <a:lnTo>
                    <a:pt x="89" y="77"/>
                  </a:lnTo>
                  <a:lnTo>
                    <a:pt x="89" y="71"/>
                  </a:lnTo>
                  <a:lnTo>
                    <a:pt x="95" y="65"/>
                  </a:lnTo>
                  <a:lnTo>
                    <a:pt x="95" y="71"/>
                  </a:lnTo>
                  <a:lnTo>
                    <a:pt x="89" y="77"/>
                  </a:lnTo>
                  <a:lnTo>
                    <a:pt x="89" y="83"/>
                  </a:lnTo>
                  <a:lnTo>
                    <a:pt x="83" y="89"/>
                  </a:lnTo>
                  <a:lnTo>
                    <a:pt x="77" y="101"/>
                  </a:lnTo>
                  <a:lnTo>
                    <a:pt x="71" y="107"/>
                  </a:lnTo>
                  <a:lnTo>
                    <a:pt x="65" y="113"/>
                  </a:lnTo>
                  <a:lnTo>
                    <a:pt x="59" y="119"/>
                  </a:lnTo>
                  <a:lnTo>
                    <a:pt x="53" y="125"/>
                  </a:lnTo>
                  <a:lnTo>
                    <a:pt x="47" y="131"/>
                  </a:lnTo>
                  <a:lnTo>
                    <a:pt x="47" y="137"/>
                  </a:lnTo>
                  <a:lnTo>
                    <a:pt x="47" y="143"/>
                  </a:lnTo>
                  <a:lnTo>
                    <a:pt x="47" y="149"/>
                  </a:lnTo>
                  <a:lnTo>
                    <a:pt x="47" y="155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80" name="Freeform 255"/>
            <p:cNvSpPr>
              <a:spLocks/>
            </p:cNvSpPr>
            <p:nvPr/>
          </p:nvSpPr>
          <p:spPr bwMode="auto">
            <a:xfrm>
              <a:off x="4976" y="2049"/>
              <a:ext cx="126" cy="149"/>
            </a:xfrm>
            <a:custGeom>
              <a:avLst/>
              <a:gdLst>
                <a:gd name="T0" fmla="*/ 126 w 126"/>
                <a:gd name="T1" fmla="*/ 6 h 149"/>
                <a:gd name="T2" fmla="*/ 120 w 126"/>
                <a:gd name="T3" fmla="*/ 12 h 149"/>
                <a:gd name="T4" fmla="*/ 114 w 126"/>
                <a:gd name="T5" fmla="*/ 24 h 149"/>
                <a:gd name="T6" fmla="*/ 108 w 126"/>
                <a:gd name="T7" fmla="*/ 36 h 149"/>
                <a:gd name="T8" fmla="*/ 102 w 126"/>
                <a:gd name="T9" fmla="*/ 42 h 149"/>
                <a:gd name="T10" fmla="*/ 102 w 126"/>
                <a:gd name="T11" fmla="*/ 48 h 149"/>
                <a:gd name="T12" fmla="*/ 96 w 126"/>
                <a:gd name="T13" fmla="*/ 60 h 149"/>
                <a:gd name="T14" fmla="*/ 90 w 126"/>
                <a:gd name="T15" fmla="*/ 66 h 149"/>
                <a:gd name="T16" fmla="*/ 90 w 126"/>
                <a:gd name="T17" fmla="*/ 72 h 149"/>
                <a:gd name="T18" fmla="*/ 96 w 126"/>
                <a:gd name="T19" fmla="*/ 84 h 149"/>
                <a:gd name="T20" fmla="*/ 96 w 126"/>
                <a:gd name="T21" fmla="*/ 90 h 149"/>
                <a:gd name="T22" fmla="*/ 96 w 126"/>
                <a:gd name="T23" fmla="*/ 90 h 149"/>
                <a:gd name="T24" fmla="*/ 90 w 126"/>
                <a:gd name="T25" fmla="*/ 84 h 149"/>
                <a:gd name="T26" fmla="*/ 84 w 126"/>
                <a:gd name="T27" fmla="*/ 78 h 149"/>
                <a:gd name="T28" fmla="*/ 78 w 126"/>
                <a:gd name="T29" fmla="*/ 84 h 149"/>
                <a:gd name="T30" fmla="*/ 66 w 126"/>
                <a:gd name="T31" fmla="*/ 90 h 149"/>
                <a:gd name="T32" fmla="*/ 60 w 126"/>
                <a:gd name="T33" fmla="*/ 102 h 149"/>
                <a:gd name="T34" fmla="*/ 54 w 126"/>
                <a:gd name="T35" fmla="*/ 108 h 149"/>
                <a:gd name="T36" fmla="*/ 48 w 126"/>
                <a:gd name="T37" fmla="*/ 113 h 149"/>
                <a:gd name="T38" fmla="*/ 54 w 126"/>
                <a:gd name="T39" fmla="*/ 131 h 149"/>
                <a:gd name="T40" fmla="*/ 60 w 126"/>
                <a:gd name="T41" fmla="*/ 143 h 149"/>
                <a:gd name="T42" fmla="*/ 60 w 126"/>
                <a:gd name="T43" fmla="*/ 149 h 149"/>
                <a:gd name="T44" fmla="*/ 54 w 126"/>
                <a:gd name="T45" fmla="*/ 137 h 149"/>
                <a:gd name="T46" fmla="*/ 48 w 126"/>
                <a:gd name="T47" fmla="*/ 119 h 149"/>
                <a:gd name="T48" fmla="*/ 42 w 126"/>
                <a:gd name="T49" fmla="*/ 119 h 149"/>
                <a:gd name="T50" fmla="*/ 36 w 126"/>
                <a:gd name="T51" fmla="*/ 131 h 149"/>
                <a:gd name="T52" fmla="*/ 30 w 126"/>
                <a:gd name="T53" fmla="*/ 137 h 149"/>
                <a:gd name="T54" fmla="*/ 24 w 126"/>
                <a:gd name="T55" fmla="*/ 149 h 149"/>
                <a:gd name="T56" fmla="*/ 12 w 126"/>
                <a:gd name="T57" fmla="*/ 149 h 149"/>
                <a:gd name="T58" fmla="*/ 18 w 126"/>
                <a:gd name="T59" fmla="*/ 149 h 149"/>
                <a:gd name="T60" fmla="*/ 18 w 126"/>
                <a:gd name="T61" fmla="*/ 143 h 149"/>
                <a:gd name="T62" fmla="*/ 24 w 126"/>
                <a:gd name="T63" fmla="*/ 131 h 149"/>
                <a:gd name="T64" fmla="*/ 36 w 126"/>
                <a:gd name="T65" fmla="*/ 119 h 149"/>
                <a:gd name="T66" fmla="*/ 42 w 126"/>
                <a:gd name="T67" fmla="*/ 108 h 149"/>
                <a:gd name="T68" fmla="*/ 36 w 126"/>
                <a:gd name="T69" fmla="*/ 108 h 149"/>
                <a:gd name="T70" fmla="*/ 24 w 126"/>
                <a:gd name="T71" fmla="*/ 113 h 149"/>
                <a:gd name="T72" fmla="*/ 18 w 126"/>
                <a:gd name="T73" fmla="*/ 113 h 149"/>
                <a:gd name="T74" fmla="*/ 12 w 126"/>
                <a:gd name="T75" fmla="*/ 113 h 149"/>
                <a:gd name="T76" fmla="*/ 6 w 126"/>
                <a:gd name="T77" fmla="*/ 119 h 149"/>
                <a:gd name="T78" fmla="*/ 0 w 126"/>
                <a:gd name="T79" fmla="*/ 119 h 149"/>
                <a:gd name="T80" fmla="*/ 6 w 126"/>
                <a:gd name="T81" fmla="*/ 113 h 149"/>
                <a:gd name="T82" fmla="*/ 18 w 126"/>
                <a:gd name="T83" fmla="*/ 108 h 149"/>
                <a:gd name="T84" fmla="*/ 30 w 126"/>
                <a:gd name="T85" fmla="*/ 102 h 149"/>
                <a:gd name="T86" fmla="*/ 42 w 126"/>
                <a:gd name="T87" fmla="*/ 102 h 149"/>
                <a:gd name="T88" fmla="*/ 48 w 126"/>
                <a:gd name="T89" fmla="*/ 102 h 149"/>
                <a:gd name="T90" fmla="*/ 54 w 126"/>
                <a:gd name="T91" fmla="*/ 96 h 149"/>
                <a:gd name="T92" fmla="*/ 60 w 126"/>
                <a:gd name="T93" fmla="*/ 90 h 149"/>
                <a:gd name="T94" fmla="*/ 66 w 126"/>
                <a:gd name="T95" fmla="*/ 84 h 149"/>
                <a:gd name="T96" fmla="*/ 66 w 126"/>
                <a:gd name="T97" fmla="*/ 78 h 149"/>
                <a:gd name="T98" fmla="*/ 60 w 126"/>
                <a:gd name="T99" fmla="*/ 78 h 149"/>
                <a:gd name="T100" fmla="*/ 60 w 126"/>
                <a:gd name="T101" fmla="*/ 78 h 149"/>
                <a:gd name="T102" fmla="*/ 66 w 126"/>
                <a:gd name="T103" fmla="*/ 72 h 149"/>
                <a:gd name="T104" fmla="*/ 72 w 126"/>
                <a:gd name="T105" fmla="*/ 72 h 149"/>
                <a:gd name="T106" fmla="*/ 72 w 126"/>
                <a:gd name="T107" fmla="*/ 72 h 149"/>
                <a:gd name="T108" fmla="*/ 78 w 126"/>
                <a:gd name="T109" fmla="*/ 66 h 149"/>
                <a:gd name="T110" fmla="*/ 84 w 126"/>
                <a:gd name="T111" fmla="*/ 54 h 149"/>
                <a:gd name="T112" fmla="*/ 96 w 126"/>
                <a:gd name="T113" fmla="*/ 36 h 149"/>
                <a:gd name="T114" fmla="*/ 102 w 126"/>
                <a:gd name="T115" fmla="*/ 24 h 149"/>
                <a:gd name="T116" fmla="*/ 108 w 126"/>
                <a:gd name="T117" fmla="*/ 12 h 149"/>
                <a:gd name="T118" fmla="*/ 108 w 126"/>
                <a:gd name="T119" fmla="*/ 6 h 149"/>
                <a:gd name="T120" fmla="*/ 114 w 126"/>
                <a:gd name="T121" fmla="*/ 6 h 149"/>
                <a:gd name="T122" fmla="*/ 126 w 126"/>
                <a:gd name="T123" fmla="*/ 0 h 14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6"/>
                <a:gd name="T187" fmla="*/ 0 h 149"/>
                <a:gd name="T188" fmla="*/ 126 w 126"/>
                <a:gd name="T189" fmla="*/ 149 h 14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6" h="149">
                  <a:moveTo>
                    <a:pt x="126" y="0"/>
                  </a:moveTo>
                  <a:lnTo>
                    <a:pt x="126" y="6"/>
                  </a:lnTo>
                  <a:lnTo>
                    <a:pt x="120" y="6"/>
                  </a:lnTo>
                  <a:lnTo>
                    <a:pt x="120" y="12"/>
                  </a:lnTo>
                  <a:lnTo>
                    <a:pt x="114" y="18"/>
                  </a:lnTo>
                  <a:lnTo>
                    <a:pt x="114" y="24"/>
                  </a:lnTo>
                  <a:lnTo>
                    <a:pt x="108" y="30"/>
                  </a:lnTo>
                  <a:lnTo>
                    <a:pt x="108" y="36"/>
                  </a:lnTo>
                  <a:lnTo>
                    <a:pt x="102" y="42"/>
                  </a:lnTo>
                  <a:lnTo>
                    <a:pt x="102" y="48"/>
                  </a:lnTo>
                  <a:lnTo>
                    <a:pt x="96" y="54"/>
                  </a:lnTo>
                  <a:lnTo>
                    <a:pt x="96" y="60"/>
                  </a:lnTo>
                  <a:lnTo>
                    <a:pt x="90" y="66"/>
                  </a:lnTo>
                  <a:lnTo>
                    <a:pt x="90" y="72"/>
                  </a:lnTo>
                  <a:lnTo>
                    <a:pt x="96" y="78"/>
                  </a:lnTo>
                  <a:lnTo>
                    <a:pt x="96" y="84"/>
                  </a:lnTo>
                  <a:lnTo>
                    <a:pt x="96" y="90"/>
                  </a:lnTo>
                  <a:lnTo>
                    <a:pt x="96" y="84"/>
                  </a:lnTo>
                  <a:lnTo>
                    <a:pt x="90" y="84"/>
                  </a:lnTo>
                  <a:lnTo>
                    <a:pt x="90" y="78"/>
                  </a:lnTo>
                  <a:lnTo>
                    <a:pt x="84" y="78"/>
                  </a:lnTo>
                  <a:lnTo>
                    <a:pt x="78" y="84"/>
                  </a:lnTo>
                  <a:lnTo>
                    <a:pt x="72" y="84"/>
                  </a:lnTo>
                  <a:lnTo>
                    <a:pt x="66" y="90"/>
                  </a:lnTo>
                  <a:lnTo>
                    <a:pt x="66" y="96"/>
                  </a:lnTo>
                  <a:lnTo>
                    <a:pt x="60" y="102"/>
                  </a:lnTo>
                  <a:lnTo>
                    <a:pt x="54" y="102"/>
                  </a:lnTo>
                  <a:lnTo>
                    <a:pt x="54" y="108"/>
                  </a:lnTo>
                  <a:lnTo>
                    <a:pt x="48" y="108"/>
                  </a:lnTo>
                  <a:lnTo>
                    <a:pt x="48" y="113"/>
                  </a:lnTo>
                  <a:lnTo>
                    <a:pt x="48" y="125"/>
                  </a:lnTo>
                  <a:lnTo>
                    <a:pt x="54" y="131"/>
                  </a:lnTo>
                  <a:lnTo>
                    <a:pt x="54" y="143"/>
                  </a:lnTo>
                  <a:lnTo>
                    <a:pt x="60" y="143"/>
                  </a:lnTo>
                  <a:lnTo>
                    <a:pt x="60" y="149"/>
                  </a:lnTo>
                  <a:lnTo>
                    <a:pt x="54" y="143"/>
                  </a:lnTo>
                  <a:lnTo>
                    <a:pt x="54" y="137"/>
                  </a:lnTo>
                  <a:lnTo>
                    <a:pt x="48" y="131"/>
                  </a:lnTo>
                  <a:lnTo>
                    <a:pt x="48" y="119"/>
                  </a:lnTo>
                  <a:lnTo>
                    <a:pt x="48" y="113"/>
                  </a:lnTo>
                  <a:lnTo>
                    <a:pt x="42" y="119"/>
                  </a:lnTo>
                  <a:lnTo>
                    <a:pt x="42" y="125"/>
                  </a:lnTo>
                  <a:lnTo>
                    <a:pt x="36" y="131"/>
                  </a:lnTo>
                  <a:lnTo>
                    <a:pt x="30" y="131"/>
                  </a:lnTo>
                  <a:lnTo>
                    <a:pt x="30" y="137"/>
                  </a:lnTo>
                  <a:lnTo>
                    <a:pt x="24" y="143"/>
                  </a:lnTo>
                  <a:lnTo>
                    <a:pt x="24" y="149"/>
                  </a:lnTo>
                  <a:lnTo>
                    <a:pt x="18" y="149"/>
                  </a:lnTo>
                  <a:lnTo>
                    <a:pt x="12" y="149"/>
                  </a:lnTo>
                  <a:lnTo>
                    <a:pt x="18" y="149"/>
                  </a:lnTo>
                  <a:lnTo>
                    <a:pt x="18" y="143"/>
                  </a:lnTo>
                  <a:lnTo>
                    <a:pt x="24" y="137"/>
                  </a:lnTo>
                  <a:lnTo>
                    <a:pt x="24" y="131"/>
                  </a:lnTo>
                  <a:lnTo>
                    <a:pt x="30" y="125"/>
                  </a:lnTo>
                  <a:lnTo>
                    <a:pt x="36" y="119"/>
                  </a:lnTo>
                  <a:lnTo>
                    <a:pt x="36" y="113"/>
                  </a:lnTo>
                  <a:lnTo>
                    <a:pt x="42" y="108"/>
                  </a:lnTo>
                  <a:lnTo>
                    <a:pt x="36" y="108"/>
                  </a:lnTo>
                  <a:lnTo>
                    <a:pt x="30" y="108"/>
                  </a:lnTo>
                  <a:lnTo>
                    <a:pt x="24" y="113"/>
                  </a:lnTo>
                  <a:lnTo>
                    <a:pt x="18" y="113"/>
                  </a:lnTo>
                  <a:lnTo>
                    <a:pt x="12" y="113"/>
                  </a:lnTo>
                  <a:lnTo>
                    <a:pt x="6" y="119"/>
                  </a:lnTo>
                  <a:lnTo>
                    <a:pt x="0" y="119"/>
                  </a:lnTo>
                  <a:lnTo>
                    <a:pt x="0" y="113"/>
                  </a:lnTo>
                  <a:lnTo>
                    <a:pt x="6" y="113"/>
                  </a:lnTo>
                  <a:lnTo>
                    <a:pt x="12" y="113"/>
                  </a:lnTo>
                  <a:lnTo>
                    <a:pt x="18" y="108"/>
                  </a:lnTo>
                  <a:lnTo>
                    <a:pt x="24" y="108"/>
                  </a:lnTo>
                  <a:lnTo>
                    <a:pt x="30" y="102"/>
                  </a:lnTo>
                  <a:lnTo>
                    <a:pt x="36" y="102"/>
                  </a:lnTo>
                  <a:lnTo>
                    <a:pt x="42" y="102"/>
                  </a:lnTo>
                  <a:lnTo>
                    <a:pt x="48" y="102"/>
                  </a:lnTo>
                  <a:lnTo>
                    <a:pt x="54" y="96"/>
                  </a:lnTo>
                  <a:lnTo>
                    <a:pt x="60" y="90"/>
                  </a:lnTo>
                  <a:lnTo>
                    <a:pt x="66" y="84"/>
                  </a:lnTo>
                  <a:lnTo>
                    <a:pt x="66" y="78"/>
                  </a:lnTo>
                  <a:lnTo>
                    <a:pt x="60" y="78"/>
                  </a:lnTo>
                  <a:lnTo>
                    <a:pt x="66" y="72"/>
                  </a:lnTo>
                  <a:lnTo>
                    <a:pt x="72" y="72"/>
                  </a:lnTo>
                  <a:lnTo>
                    <a:pt x="78" y="66"/>
                  </a:lnTo>
                  <a:lnTo>
                    <a:pt x="78" y="60"/>
                  </a:lnTo>
                  <a:lnTo>
                    <a:pt x="84" y="54"/>
                  </a:lnTo>
                  <a:lnTo>
                    <a:pt x="90" y="48"/>
                  </a:lnTo>
                  <a:lnTo>
                    <a:pt x="96" y="36"/>
                  </a:lnTo>
                  <a:lnTo>
                    <a:pt x="102" y="30"/>
                  </a:lnTo>
                  <a:lnTo>
                    <a:pt x="102" y="24"/>
                  </a:lnTo>
                  <a:lnTo>
                    <a:pt x="102" y="18"/>
                  </a:lnTo>
                  <a:lnTo>
                    <a:pt x="108" y="12"/>
                  </a:lnTo>
                  <a:lnTo>
                    <a:pt x="108" y="6"/>
                  </a:lnTo>
                  <a:lnTo>
                    <a:pt x="114" y="6"/>
                  </a:lnTo>
                  <a:lnTo>
                    <a:pt x="120" y="0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81" name="Freeform 256"/>
            <p:cNvSpPr>
              <a:spLocks/>
            </p:cNvSpPr>
            <p:nvPr/>
          </p:nvSpPr>
          <p:spPr bwMode="auto">
            <a:xfrm>
              <a:off x="5209" y="1846"/>
              <a:ext cx="72" cy="119"/>
            </a:xfrm>
            <a:custGeom>
              <a:avLst/>
              <a:gdLst>
                <a:gd name="T0" fmla="*/ 18 w 72"/>
                <a:gd name="T1" fmla="*/ 113 h 119"/>
                <a:gd name="T2" fmla="*/ 30 w 72"/>
                <a:gd name="T3" fmla="*/ 101 h 119"/>
                <a:gd name="T4" fmla="*/ 36 w 72"/>
                <a:gd name="T5" fmla="*/ 95 h 119"/>
                <a:gd name="T6" fmla="*/ 48 w 72"/>
                <a:gd name="T7" fmla="*/ 95 h 119"/>
                <a:gd name="T8" fmla="*/ 60 w 72"/>
                <a:gd name="T9" fmla="*/ 89 h 119"/>
                <a:gd name="T10" fmla="*/ 66 w 72"/>
                <a:gd name="T11" fmla="*/ 83 h 119"/>
                <a:gd name="T12" fmla="*/ 72 w 72"/>
                <a:gd name="T13" fmla="*/ 83 h 119"/>
                <a:gd name="T14" fmla="*/ 72 w 72"/>
                <a:gd name="T15" fmla="*/ 77 h 119"/>
                <a:gd name="T16" fmla="*/ 66 w 72"/>
                <a:gd name="T17" fmla="*/ 83 h 119"/>
                <a:gd name="T18" fmla="*/ 60 w 72"/>
                <a:gd name="T19" fmla="*/ 83 h 119"/>
                <a:gd name="T20" fmla="*/ 48 w 72"/>
                <a:gd name="T21" fmla="*/ 89 h 119"/>
                <a:gd name="T22" fmla="*/ 36 w 72"/>
                <a:gd name="T23" fmla="*/ 95 h 119"/>
                <a:gd name="T24" fmla="*/ 36 w 72"/>
                <a:gd name="T25" fmla="*/ 89 h 119"/>
                <a:gd name="T26" fmla="*/ 42 w 72"/>
                <a:gd name="T27" fmla="*/ 71 h 119"/>
                <a:gd name="T28" fmla="*/ 48 w 72"/>
                <a:gd name="T29" fmla="*/ 65 h 119"/>
                <a:gd name="T30" fmla="*/ 54 w 72"/>
                <a:gd name="T31" fmla="*/ 59 h 119"/>
                <a:gd name="T32" fmla="*/ 66 w 72"/>
                <a:gd name="T33" fmla="*/ 47 h 119"/>
                <a:gd name="T34" fmla="*/ 72 w 72"/>
                <a:gd name="T35" fmla="*/ 41 h 119"/>
                <a:gd name="T36" fmla="*/ 72 w 72"/>
                <a:gd name="T37" fmla="*/ 35 h 119"/>
                <a:gd name="T38" fmla="*/ 72 w 72"/>
                <a:gd name="T39" fmla="*/ 35 h 119"/>
                <a:gd name="T40" fmla="*/ 66 w 72"/>
                <a:gd name="T41" fmla="*/ 41 h 119"/>
                <a:gd name="T42" fmla="*/ 60 w 72"/>
                <a:gd name="T43" fmla="*/ 47 h 119"/>
                <a:gd name="T44" fmla="*/ 54 w 72"/>
                <a:gd name="T45" fmla="*/ 53 h 119"/>
                <a:gd name="T46" fmla="*/ 48 w 72"/>
                <a:gd name="T47" fmla="*/ 59 h 119"/>
                <a:gd name="T48" fmla="*/ 42 w 72"/>
                <a:gd name="T49" fmla="*/ 47 h 119"/>
                <a:gd name="T50" fmla="*/ 48 w 72"/>
                <a:gd name="T51" fmla="*/ 12 h 119"/>
                <a:gd name="T52" fmla="*/ 42 w 72"/>
                <a:gd name="T53" fmla="*/ 0 h 119"/>
                <a:gd name="T54" fmla="*/ 42 w 72"/>
                <a:gd name="T55" fmla="*/ 0 h 119"/>
                <a:gd name="T56" fmla="*/ 42 w 72"/>
                <a:gd name="T57" fmla="*/ 18 h 119"/>
                <a:gd name="T58" fmla="*/ 36 w 72"/>
                <a:gd name="T59" fmla="*/ 53 h 119"/>
                <a:gd name="T60" fmla="*/ 36 w 72"/>
                <a:gd name="T61" fmla="*/ 65 h 119"/>
                <a:gd name="T62" fmla="*/ 36 w 72"/>
                <a:gd name="T63" fmla="*/ 59 h 119"/>
                <a:gd name="T64" fmla="*/ 30 w 72"/>
                <a:gd name="T65" fmla="*/ 53 h 119"/>
                <a:gd name="T66" fmla="*/ 30 w 72"/>
                <a:gd name="T67" fmla="*/ 47 h 119"/>
                <a:gd name="T68" fmla="*/ 18 w 72"/>
                <a:gd name="T69" fmla="*/ 35 h 119"/>
                <a:gd name="T70" fmla="*/ 12 w 72"/>
                <a:gd name="T71" fmla="*/ 29 h 119"/>
                <a:gd name="T72" fmla="*/ 6 w 72"/>
                <a:gd name="T73" fmla="*/ 29 h 119"/>
                <a:gd name="T74" fmla="*/ 12 w 72"/>
                <a:gd name="T75" fmla="*/ 35 h 119"/>
                <a:gd name="T76" fmla="*/ 18 w 72"/>
                <a:gd name="T77" fmla="*/ 41 h 119"/>
                <a:gd name="T78" fmla="*/ 30 w 72"/>
                <a:gd name="T79" fmla="*/ 59 h 119"/>
                <a:gd name="T80" fmla="*/ 30 w 72"/>
                <a:gd name="T81" fmla="*/ 71 h 119"/>
                <a:gd name="T82" fmla="*/ 30 w 72"/>
                <a:gd name="T83" fmla="*/ 89 h 119"/>
                <a:gd name="T84" fmla="*/ 24 w 72"/>
                <a:gd name="T85" fmla="*/ 89 h 119"/>
                <a:gd name="T86" fmla="*/ 24 w 72"/>
                <a:gd name="T87" fmla="*/ 89 h 119"/>
                <a:gd name="T88" fmla="*/ 18 w 72"/>
                <a:gd name="T89" fmla="*/ 83 h 119"/>
                <a:gd name="T90" fmla="*/ 12 w 72"/>
                <a:gd name="T91" fmla="*/ 77 h 119"/>
                <a:gd name="T92" fmla="*/ 6 w 72"/>
                <a:gd name="T93" fmla="*/ 71 h 119"/>
                <a:gd name="T94" fmla="*/ 0 w 72"/>
                <a:gd name="T95" fmla="*/ 65 h 119"/>
                <a:gd name="T96" fmla="*/ 0 w 72"/>
                <a:gd name="T97" fmla="*/ 65 h 119"/>
                <a:gd name="T98" fmla="*/ 6 w 72"/>
                <a:gd name="T99" fmla="*/ 71 h 119"/>
                <a:gd name="T100" fmla="*/ 12 w 72"/>
                <a:gd name="T101" fmla="*/ 83 h 119"/>
                <a:gd name="T102" fmla="*/ 18 w 72"/>
                <a:gd name="T103" fmla="*/ 89 h 119"/>
                <a:gd name="T104" fmla="*/ 18 w 72"/>
                <a:gd name="T105" fmla="*/ 95 h 119"/>
                <a:gd name="T106" fmla="*/ 18 w 72"/>
                <a:gd name="T107" fmla="*/ 107 h 119"/>
                <a:gd name="T108" fmla="*/ 12 w 72"/>
                <a:gd name="T109" fmla="*/ 119 h 119"/>
                <a:gd name="T110" fmla="*/ 12 w 72"/>
                <a:gd name="T111" fmla="*/ 119 h 11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119"/>
                <a:gd name="T170" fmla="*/ 72 w 72"/>
                <a:gd name="T171" fmla="*/ 119 h 11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119">
                  <a:moveTo>
                    <a:pt x="18" y="119"/>
                  </a:moveTo>
                  <a:lnTo>
                    <a:pt x="18" y="113"/>
                  </a:lnTo>
                  <a:lnTo>
                    <a:pt x="24" y="107"/>
                  </a:lnTo>
                  <a:lnTo>
                    <a:pt x="30" y="101"/>
                  </a:lnTo>
                  <a:lnTo>
                    <a:pt x="30" y="95"/>
                  </a:lnTo>
                  <a:lnTo>
                    <a:pt x="36" y="95"/>
                  </a:lnTo>
                  <a:lnTo>
                    <a:pt x="42" y="95"/>
                  </a:lnTo>
                  <a:lnTo>
                    <a:pt x="48" y="95"/>
                  </a:lnTo>
                  <a:lnTo>
                    <a:pt x="54" y="95"/>
                  </a:lnTo>
                  <a:lnTo>
                    <a:pt x="60" y="89"/>
                  </a:lnTo>
                  <a:lnTo>
                    <a:pt x="66" y="89"/>
                  </a:lnTo>
                  <a:lnTo>
                    <a:pt x="66" y="83"/>
                  </a:lnTo>
                  <a:lnTo>
                    <a:pt x="72" y="83"/>
                  </a:lnTo>
                  <a:lnTo>
                    <a:pt x="72" y="77"/>
                  </a:lnTo>
                  <a:lnTo>
                    <a:pt x="66" y="83"/>
                  </a:lnTo>
                  <a:lnTo>
                    <a:pt x="60" y="83"/>
                  </a:lnTo>
                  <a:lnTo>
                    <a:pt x="54" y="89"/>
                  </a:lnTo>
                  <a:lnTo>
                    <a:pt x="48" y="89"/>
                  </a:lnTo>
                  <a:lnTo>
                    <a:pt x="42" y="89"/>
                  </a:lnTo>
                  <a:lnTo>
                    <a:pt x="36" y="95"/>
                  </a:lnTo>
                  <a:lnTo>
                    <a:pt x="36" y="89"/>
                  </a:lnTo>
                  <a:lnTo>
                    <a:pt x="36" y="77"/>
                  </a:lnTo>
                  <a:lnTo>
                    <a:pt x="42" y="71"/>
                  </a:lnTo>
                  <a:lnTo>
                    <a:pt x="42" y="65"/>
                  </a:lnTo>
                  <a:lnTo>
                    <a:pt x="48" y="65"/>
                  </a:lnTo>
                  <a:lnTo>
                    <a:pt x="48" y="59"/>
                  </a:lnTo>
                  <a:lnTo>
                    <a:pt x="54" y="59"/>
                  </a:lnTo>
                  <a:lnTo>
                    <a:pt x="60" y="53"/>
                  </a:lnTo>
                  <a:lnTo>
                    <a:pt x="66" y="47"/>
                  </a:lnTo>
                  <a:lnTo>
                    <a:pt x="72" y="41"/>
                  </a:lnTo>
                  <a:lnTo>
                    <a:pt x="72" y="35"/>
                  </a:lnTo>
                  <a:lnTo>
                    <a:pt x="72" y="41"/>
                  </a:lnTo>
                  <a:lnTo>
                    <a:pt x="66" y="41"/>
                  </a:lnTo>
                  <a:lnTo>
                    <a:pt x="60" y="47"/>
                  </a:lnTo>
                  <a:lnTo>
                    <a:pt x="54" y="53"/>
                  </a:lnTo>
                  <a:lnTo>
                    <a:pt x="48" y="53"/>
                  </a:lnTo>
                  <a:lnTo>
                    <a:pt x="48" y="59"/>
                  </a:lnTo>
                  <a:lnTo>
                    <a:pt x="42" y="59"/>
                  </a:lnTo>
                  <a:lnTo>
                    <a:pt x="42" y="47"/>
                  </a:lnTo>
                  <a:lnTo>
                    <a:pt x="42" y="29"/>
                  </a:lnTo>
                  <a:lnTo>
                    <a:pt x="48" y="12"/>
                  </a:lnTo>
                  <a:lnTo>
                    <a:pt x="42" y="6"/>
                  </a:lnTo>
                  <a:lnTo>
                    <a:pt x="42" y="0"/>
                  </a:lnTo>
                  <a:lnTo>
                    <a:pt x="42" y="6"/>
                  </a:lnTo>
                  <a:lnTo>
                    <a:pt x="42" y="18"/>
                  </a:lnTo>
                  <a:lnTo>
                    <a:pt x="42" y="35"/>
                  </a:lnTo>
                  <a:lnTo>
                    <a:pt x="36" y="53"/>
                  </a:lnTo>
                  <a:lnTo>
                    <a:pt x="36" y="65"/>
                  </a:lnTo>
                  <a:lnTo>
                    <a:pt x="36" y="59"/>
                  </a:lnTo>
                  <a:lnTo>
                    <a:pt x="30" y="59"/>
                  </a:lnTo>
                  <a:lnTo>
                    <a:pt x="30" y="53"/>
                  </a:lnTo>
                  <a:lnTo>
                    <a:pt x="30" y="47"/>
                  </a:lnTo>
                  <a:lnTo>
                    <a:pt x="24" y="41"/>
                  </a:lnTo>
                  <a:lnTo>
                    <a:pt x="18" y="35"/>
                  </a:lnTo>
                  <a:lnTo>
                    <a:pt x="12" y="29"/>
                  </a:lnTo>
                  <a:lnTo>
                    <a:pt x="6" y="29"/>
                  </a:lnTo>
                  <a:lnTo>
                    <a:pt x="12" y="29"/>
                  </a:lnTo>
                  <a:lnTo>
                    <a:pt x="12" y="35"/>
                  </a:lnTo>
                  <a:lnTo>
                    <a:pt x="18" y="41"/>
                  </a:lnTo>
                  <a:lnTo>
                    <a:pt x="24" y="53"/>
                  </a:lnTo>
                  <a:lnTo>
                    <a:pt x="30" y="59"/>
                  </a:lnTo>
                  <a:lnTo>
                    <a:pt x="30" y="65"/>
                  </a:lnTo>
                  <a:lnTo>
                    <a:pt x="30" y="71"/>
                  </a:lnTo>
                  <a:lnTo>
                    <a:pt x="30" y="77"/>
                  </a:lnTo>
                  <a:lnTo>
                    <a:pt x="30" y="89"/>
                  </a:lnTo>
                  <a:lnTo>
                    <a:pt x="24" y="89"/>
                  </a:lnTo>
                  <a:lnTo>
                    <a:pt x="18" y="89"/>
                  </a:lnTo>
                  <a:lnTo>
                    <a:pt x="18" y="83"/>
                  </a:lnTo>
                  <a:lnTo>
                    <a:pt x="12" y="77"/>
                  </a:lnTo>
                  <a:lnTo>
                    <a:pt x="6" y="71"/>
                  </a:lnTo>
                  <a:lnTo>
                    <a:pt x="0" y="65"/>
                  </a:lnTo>
                  <a:lnTo>
                    <a:pt x="6" y="71"/>
                  </a:lnTo>
                  <a:lnTo>
                    <a:pt x="6" y="77"/>
                  </a:lnTo>
                  <a:lnTo>
                    <a:pt x="12" y="83"/>
                  </a:lnTo>
                  <a:lnTo>
                    <a:pt x="12" y="89"/>
                  </a:lnTo>
                  <a:lnTo>
                    <a:pt x="18" y="89"/>
                  </a:lnTo>
                  <a:lnTo>
                    <a:pt x="18" y="95"/>
                  </a:lnTo>
                  <a:lnTo>
                    <a:pt x="18" y="101"/>
                  </a:lnTo>
                  <a:lnTo>
                    <a:pt x="18" y="107"/>
                  </a:lnTo>
                  <a:lnTo>
                    <a:pt x="12" y="113"/>
                  </a:lnTo>
                  <a:lnTo>
                    <a:pt x="12" y="119"/>
                  </a:lnTo>
                  <a:lnTo>
                    <a:pt x="18" y="119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3082" name="Freeform 257"/>
            <p:cNvSpPr>
              <a:spLocks/>
            </p:cNvSpPr>
            <p:nvPr/>
          </p:nvSpPr>
          <p:spPr bwMode="auto">
            <a:xfrm>
              <a:off x="4875" y="1881"/>
              <a:ext cx="143" cy="114"/>
            </a:xfrm>
            <a:custGeom>
              <a:avLst/>
              <a:gdLst>
                <a:gd name="T0" fmla="*/ 137 w 143"/>
                <a:gd name="T1" fmla="*/ 102 h 114"/>
                <a:gd name="T2" fmla="*/ 125 w 143"/>
                <a:gd name="T3" fmla="*/ 96 h 114"/>
                <a:gd name="T4" fmla="*/ 119 w 143"/>
                <a:gd name="T5" fmla="*/ 96 h 114"/>
                <a:gd name="T6" fmla="*/ 113 w 143"/>
                <a:gd name="T7" fmla="*/ 90 h 114"/>
                <a:gd name="T8" fmla="*/ 113 w 143"/>
                <a:gd name="T9" fmla="*/ 66 h 114"/>
                <a:gd name="T10" fmla="*/ 113 w 143"/>
                <a:gd name="T11" fmla="*/ 42 h 114"/>
                <a:gd name="T12" fmla="*/ 113 w 143"/>
                <a:gd name="T13" fmla="*/ 48 h 114"/>
                <a:gd name="T14" fmla="*/ 107 w 143"/>
                <a:gd name="T15" fmla="*/ 78 h 114"/>
                <a:gd name="T16" fmla="*/ 101 w 143"/>
                <a:gd name="T17" fmla="*/ 78 h 114"/>
                <a:gd name="T18" fmla="*/ 89 w 143"/>
                <a:gd name="T19" fmla="*/ 66 h 114"/>
                <a:gd name="T20" fmla="*/ 77 w 143"/>
                <a:gd name="T21" fmla="*/ 60 h 114"/>
                <a:gd name="T22" fmla="*/ 77 w 143"/>
                <a:gd name="T23" fmla="*/ 12 h 114"/>
                <a:gd name="T24" fmla="*/ 71 w 143"/>
                <a:gd name="T25" fmla="*/ 0 h 114"/>
                <a:gd name="T26" fmla="*/ 71 w 143"/>
                <a:gd name="T27" fmla="*/ 18 h 114"/>
                <a:gd name="T28" fmla="*/ 71 w 143"/>
                <a:gd name="T29" fmla="*/ 54 h 114"/>
                <a:gd name="T30" fmla="*/ 47 w 143"/>
                <a:gd name="T31" fmla="*/ 36 h 114"/>
                <a:gd name="T32" fmla="*/ 18 w 143"/>
                <a:gd name="T33" fmla="*/ 18 h 114"/>
                <a:gd name="T34" fmla="*/ 6 w 143"/>
                <a:gd name="T35" fmla="*/ 6 h 114"/>
                <a:gd name="T36" fmla="*/ 12 w 143"/>
                <a:gd name="T37" fmla="*/ 12 h 114"/>
                <a:gd name="T38" fmla="*/ 30 w 143"/>
                <a:gd name="T39" fmla="*/ 30 h 114"/>
                <a:gd name="T40" fmla="*/ 59 w 143"/>
                <a:gd name="T41" fmla="*/ 54 h 114"/>
                <a:gd name="T42" fmla="*/ 71 w 143"/>
                <a:gd name="T43" fmla="*/ 60 h 114"/>
                <a:gd name="T44" fmla="*/ 65 w 143"/>
                <a:gd name="T45" fmla="*/ 60 h 114"/>
                <a:gd name="T46" fmla="*/ 41 w 143"/>
                <a:gd name="T47" fmla="*/ 66 h 114"/>
                <a:gd name="T48" fmla="*/ 18 w 143"/>
                <a:gd name="T49" fmla="*/ 60 h 114"/>
                <a:gd name="T50" fmla="*/ 0 w 143"/>
                <a:gd name="T51" fmla="*/ 54 h 114"/>
                <a:gd name="T52" fmla="*/ 6 w 143"/>
                <a:gd name="T53" fmla="*/ 66 h 114"/>
                <a:gd name="T54" fmla="*/ 30 w 143"/>
                <a:gd name="T55" fmla="*/ 66 h 114"/>
                <a:gd name="T56" fmla="*/ 59 w 143"/>
                <a:gd name="T57" fmla="*/ 72 h 114"/>
                <a:gd name="T58" fmla="*/ 71 w 143"/>
                <a:gd name="T59" fmla="*/ 72 h 114"/>
                <a:gd name="T60" fmla="*/ 83 w 143"/>
                <a:gd name="T61" fmla="*/ 78 h 114"/>
                <a:gd name="T62" fmla="*/ 95 w 143"/>
                <a:gd name="T63" fmla="*/ 90 h 114"/>
                <a:gd name="T64" fmla="*/ 83 w 143"/>
                <a:gd name="T65" fmla="*/ 96 h 114"/>
                <a:gd name="T66" fmla="*/ 65 w 143"/>
                <a:gd name="T67" fmla="*/ 102 h 114"/>
                <a:gd name="T68" fmla="*/ 53 w 143"/>
                <a:gd name="T69" fmla="*/ 108 h 114"/>
                <a:gd name="T70" fmla="*/ 53 w 143"/>
                <a:gd name="T71" fmla="*/ 108 h 114"/>
                <a:gd name="T72" fmla="*/ 65 w 143"/>
                <a:gd name="T73" fmla="*/ 108 h 114"/>
                <a:gd name="T74" fmla="*/ 89 w 143"/>
                <a:gd name="T75" fmla="*/ 102 h 114"/>
                <a:gd name="T76" fmla="*/ 101 w 143"/>
                <a:gd name="T77" fmla="*/ 96 h 114"/>
                <a:gd name="T78" fmla="*/ 113 w 143"/>
                <a:gd name="T79" fmla="*/ 96 h 114"/>
                <a:gd name="T80" fmla="*/ 125 w 143"/>
                <a:gd name="T81" fmla="*/ 102 h 114"/>
                <a:gd name="T82" fmla="*/ 131 w 143"/>
                <a:gd name="T83" fmla="*/ 108 h 114"/>
                <a:gd name="T84" fmla="*/ 143 w 143"/>
                <a:gd name="T85" fmla="*/ 114 h 11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"/>
                <a:gd name="T130" fmla="*/ 0 h 114"/>
                <a:gd name="T131" fmla="*/ 143 w 143"/>
                <a:gd name="T132" fmla="*/ 114 h 11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" h="114">
                  <a:moveTo>
                    <a:pt x="143" y="114"/>
                  </a:moveTo>
                  <a:lnTo>
                    <a:pt x="137" y="108"/>
                  </a:lnTo>
                  <a:lnTo>
                    <a:pt x="137" y="102"/>
                  </a:lnTo>
                  <a:lnTo>
                    <a:pt x="131" y="102"/>
                  </a:lnTo>
                  <a:lnTo>
                    <a:pt x="131" y="96"/>
                  </a:lnTo>
                  <a:lnTo>
                    <a:pt x="125" y="96"/>
                  </a:lnTo>
                  <a:lnTo>
                    <a:pt x="119" y="96"/>
                  </a:lnTo>
                  <a:lnTo>
                    <a:pt x="119" y="90"/>
                  </a:lnTo>
                  <a:lnTo>
                    <a:pt x="113" y="90"/>
                  </a:lnTo>
                  <a:lnTo>
                    <a:pt x="113" y="84"/>
                  </a:lnTo>
                  <a:lnTo>
                    <a:pt x="113" y="78"/>
                  </a:lnTo>
                  <a:lnTo>
                    <a:pt x="113" y="66"/>
                  </a:lnTo>
                  <a:lnTo>
                    <a:pt x="113" y="54"/>
                  </a:lnTo>
                  <a:lnTo>
                    <a:pt x="113" y="48"/>
                  </a:lnTo>
                  <a:lnTo>
                    <a:pt x="113" y="42"/>
                  </a:lnTo>
                  <a:lnTo>
                    <a:pt x="113" y="48"/>
                  </a:lnTo>
                  <a:lnTo>
                    <a:pt x="113" y="54"/>
                  </a:lnTo>
                  <a:lnTo>
                    <a:pt x="107" y="66"/>
                  </a:lnTo>
                  <a:lnTo>
                    <a:pt x="107" y="78"/>
                  </a:lnTo>
                  <a:lnTo>
                    <a:pt x="107" y="84"/>
                  </a:lnTo>
                  <a:lnTo>
                    <a:pt x="101" y="84"/>
                  </a:lnTo>
                  <a:lnTo>
                    <a:pt x="101" y="78"/>
                  </a:lnTo>
                  <a:lnTo>
                    <a:pt x="95" y="78"/>
                  </a:lnTo>
                  <a:lnTo>
                    <a:pt x="95" y="72"/>
                  </a:lnTo>
                  <a:lnTo>
                    <a:pt x="89" y="66"/>
                  </a:lnTo>
                  <a:lnTo>
                    <a:pt x="83" y="66"/>
                  </a:lnTo>
                  <a:lnTo>
                    <a:pt x="83" y="60"/>
                  </a:lnTo>
                  <a:lnTo>
                    <a:pt x="77" y="60"/>
                  </a:lnTo>
                  <a:lnTo>
                    <a:pt x="83" y="48"/>
                  </a:lnTo>
                  <a:lnTo>
                    <a:pt x="77" y="30"/>
                  </a:lnTo>
                  <a:lnTo>
                    <a:pt x="77" y="12"/>
                  </a:lnTo>
                  <a:lnTo>
                    <a:pt x="71" y="0"/>
                  </a:lnTo>
                  <a:lnTo>
                    <a:pt x="71" y="6"/>
                  </a:lnTo>
                  <a:lnTo>
                    <a:pt x="71" y="12"/>
                  </a:lnTo>
                  <a:lnTo>
                    <a:pt x="71" y="18"/>
                  </a:lnTo>
                  <a:lnTo>
                    <a:pt x="77" y="30"/>
                  </a:lnTo>
                  <a:lnTo>
                    <a:pt x="77" y="48"/>
                  </a:lnTo>
                  <a:lnTo>
                    <a:pt x="71" y="54"/>
                  </a:lnTo>
                  <a:lnTo>
                    <a:pt x="65" y="48"/>
                  </a:lnTo>
                  <a:lnTo>
                    <a:pt x="59" y="42"/>
                  </a:lnTo>
                  <a:lnTo>
                    <a:pt x="47" y="36"/>
                  </a:lnTo>
                  <a:lnTo>
                    <a:pt x="41" y="30"/>
                  </a:lnTo>
                  <a:lnTo>
                    <a:pt x="30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30" y="30"/>
                  </a:lnTo>
                  <a:lnTo>
                    <a:pt x="41" y="36"/>
                  </a:lnTo>
                  <a:lnTo>
                    <a:pt x="53" y="48"/>
                  </a:lnTo>
                  <a:lnTo>
                    <a:pt x="59" y="54"/>
                  </a:lnTo>
                  <a:lnTo>
                    <a:pt x="65" y="54"/>
                  </a:lnTo>
                  <a:lnTo>
                    <a:pt x="71" y="60"/>
                  </a:lnTo>
                  <a:lnTo>
                    <a:pt x="65" y="60"/>
                  </a:lnTo>
                  <a:lnTo>
                    <a:pt x="59" y="66"/>
                  </a:lnTo>
                  <a:lnTo>
                    <a:pt x="53" y="66"/>
                  </a:lnTo>
                  <a:lnTo>
                    <a:pt x="41" y="66"/>
                  </a:lnTo>
                  <a:lnTo>
                    <a:pt x="36" y="66"/>
                  </a:lnTo>
                  <a:lnTo>
                    <a:pt x="24" y="66"/>
                  </a:lnTo>
                  <a:lnTo>
                    <a:pt x="18" y="60"/>
                  </a:lnTo>
                  <a:lnTo>
                    <a:pt x="12" y="60"/>
                  </a:lnTo>
                  <a:lnTo>
                    <a:pt x="6" y="60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8" y="66"/>
                  </a:lnTo>
                  <a:lnTo>
                    <a:pt x="30" y="66"/>
                  </a:lnTo>
                  <a:lnTo>
                    <a:pt x="41" y="66"/>
                  </a:lnTo>
                  <a:lnTo>
                    <a:pt x="47" y="66"/>
                  </a:lnTo>
                  <a:lnTo>
                    <a:pt x="59" y="72"/>
                  </a:lnTo>
                  <a:lnTo>
                    <a:pt x="65" y="72"/>
                  </a:lnTo>
                  <a:lnTo>
                    <a:pt x="71" y="72"/>
                  </a:lnTo>
                  <a:lnTo>
                    <a:pt x="77" y="72"/>
                  </a:lnTo>
                  <a:lnTo>
                    <a:pt x="77" y="78"/>
                  </a:lnTo>
                  <a:lnTo>
                    <a:pt x="83" y="78"/>
                  </a:lnTo>
                  <a:lnTo>
                    <a:pt x="89" y="84"/>
                  </a:lnTo>
                  <a:lnTo>
                    <a:pt x="95" y="90"/>
                  </a:lnTo>
                  <a:lnTo>
                    <a:pt x="89" y="90"/>
                  </a:lnTo>
                  <a:lnTo>
                    <a:pt x="83" y="96"/>
                  </a:lnTo>
                  <a:lnTo>
                    <a:pt x="77" y="96"/>
                  </a:lnTo>
                  <a:lnTo>
                    <a:pt x="71" y="102"/>
                  </a:lnTo>
                  <a:lnTo>
                    <a:pt x="65" y="102"/>
                  </a:lnTo>
                  <a:lnTo>
                    <a:pt x="59" y="108"/>
                  </a:lnTo>
                  <a:lnTo>
                    <a:pt x="53" y="108"/>
                  </a:lnTo>
                  <a:lnTo>
                    <a:pt x="47" y="108"/>
                  </a:lnTo>
                  <a:lnTo>
                    <a:pt x="53" y="108"/>
                  </a:lnTo>
                  <a:lnTo>
                    <a:pt x="59" y="108"/>
                  </a:lnTo>
                  <a:lnTo>
                    <a:pt x="65" y="108"/>
                  </a:lnTo>
                  <a:lnTo>
                    <a:pt x="77" y="108"/>
                  </a:lnTo>
                  <a:lnTo>
                    <a:pt x="83" y="102"/>
                  </a:lnTo>
                  <a:lnTo>
                    <a:pt x="89" y="102"/>
                  </a:lnTo>
                  <a:lnTo>
                    <a:pt x="95" y="102"/>
                  </a:lnTo>
                  <a:lnTo>
                    <a:pt x="95" y="96"/>
                  </a:lnTo>
                  <a:lnTo>
                    <a:pt x="101" y="96"/>
                  </a:lnTo>
                  <a:lnTo>
                    <a:pt x="107" y="96"/>
                  </a:lnTo>
                  <a:lnTo>
                    <a:pt x="113" y="96"/>
                  </a:lnTo>
                  <a:lnTo>
                    <a:pt x="113" y="102"/>
                  </a:lnTo>
                  <a:lnTo>
                    <a:pt x="119" y="102"/>
                  </a:lnTo>
                  <a:lnTo>
                    <a:pt x="125" y="102"/>
                  </a:lnTo>
                  <a:lnTo>
                    <a:pt x="125" y="108"/>
                  </a:lnTo>
                  <a:lnTo>
                    <a:pt x="131" y="108"/>
                  </a:lnTo>
                  <a:lnTo>
                    <a:pt x="137" y="108"/>
                  </a:lnTo>
                  <a:lnTo>
                    <a:pt x="137" y="114"/>
                  </a:lnTo>
                  <a:lnTo>
                    <a:pt x="143" y="114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</p:grpSp>
      <p:grpSp>
        <p:nvGrpSpPr>
          <p:cNvPr id="3" name="Group 258"/>
          <p:cNvGrpSpPr>
            <a:grpSpLocks/>
          </p:cNvGrpSpPr>
          <p:nvPr/>
        </p:nvGrpSpPr>
        <p:grpSpPr bwMode="auto">
          <a:xfrm rot="-4516406">
            <a:off x="6404372" y="875110"/>
            <a:ext cx="1500188" cy="1693069"/>
            <a:chOff x="4176" y="878"/>
            <a:chExt cx="1254" cy="1422"/>
          </a:xfrm>
        </p:grpSpPr>
        <p:sp>
          <p:nvSpPr>
            <p:cNvPr id="2577" name="Freeform 259"/>
            <p:cNvSpPr>
              <a:spLocks/>
            </p:cNvSpPr>
            <p:nvPr/>
          </p:nvSpPr>
          <p:spPr bwMode="auto">
            <a:xfrm>
              <a:off x="5149" y="1189"/>
              <a:ext cx="54" cy="149"/>
            </a:xfrm>
            <a:custGeom>
              <a:avLst/>
              <a:gdLst>
                <a:gd name="T0" fmla="*/ 42 w 54"/>
                <a:gd name="T1" fmla="*/ 149 h 149"/>
                <a:gd name="T2" fmla="*/ 42 w 54"/>
                <a:gd name="T3" fmla="*/ 149 h 149"/>
                <a:gd name="T4" fmla="*/ 42 w 54"/>
                <a:gd name="T5" fmla="*/ 143 h 149"/>
                <a:gd name="T6" fmla="*/ 42 w 54"/>
                <a:gd name="T7" fmla="*/ 143 h 149"/>
                <a:gd name="T8" fmla="*/ 42 w 54"/>
                <a:gd name="T9" fmla="*/ 143 h 149"/>
                <a:gd name="T10" fmla="*/ 48 w 54"/>
                <a:gd name="T11" fmla="*/ 119 h 149"/>
                <a:gd name="T12" fmla="*/ 48 w 54"/>
                <a:gd name="T13" fmla="*/ 96 h 149"/>
                <a:gd name="T14" fmla="*/ 48 w 54"/>
                <a:gd name="T15" fmla="*/ 78 h 149"/>
                <a:gd name="T16" fmla="*/ 36 w 54"/>
                <a:gd name="T17" fmla="*/ 60 h 149"/>
                <a:gd name="T18" fmla="*/ 30 w 54"/>
                <a:gd name="T19" fmla="*/ 42 h 149"/>
                <a:gd name="T20" fmla="*/ 18 w 54"/>
                <a:gd name="T21" fmla="*/ 24 h 149"/>
                <a:gd name="T22" fmla="*/ 6 w 54"/>
                <a:gd name="T23" fmla="*/ 12 h 149"/>
                <a:gd name="T24" fmla="*/ 0 w 54"/>
                <a:gd name="T25" fmla="*/ 0 h 149"/>
                <a:gd name="T26" fmla="*/ 12 w 54"/>
                <a:gd name="T27" fmla="*/ 6 h 149"/>
                <a:gd name="T28" fmla="*/ 24 w 54"/>
                <a:gd name="T29" fmla="*/ 18 h 149"/>
                <a:gd name="T30" fmla="*/ 36 w 54"/>
                <a:gd name="T31" fmla="*/ 36 h 149"/>
                <a:gd name="T32" fmla="*/ 48 w 54"/>
                <a:gd name="T33" fmla="*/ 60 h 149"/>
                <a:gd name="T34" fmla="*/ 54 w 54"/>
                <a:gd name="T35" fmla="*/ 84 h 149"/>
                <a:gd name="T36" fmla="*/ 54 w 54"/>
                <a:gd name="T37" fmla="*/ 107 h 149"/>
                <a:gd name="T38" fmla="*/ 54 w 54"/>
                <a:gd name="T39" fmla="*/ 131 h 149"/>
                <a:gd name="T40" fmla="*/ 42 w 54"/>
                <a:gd name="T41" fmla="*/ 149 h 14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49"/>
                <a:gd name="T65" fmla="*/ 54 w 54"/>
                <a:gd name="T66" fmla="*/ 149 h 14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49">
                  <a:moveTo>
                    <a:pt x="42" y="149"/>
                  </a:moveTo>
                  <a:lnTo>
                    <a:pt x="42" y="149"/>
                  </a:lnTo>
                  <a:lnTo>
                    <a:pt x="42" y="143"/>
                  </a:lnTo>
                  <a:lnTo>
                    <a:pt x="48" y="119"/>
                  </a:lnTo>
                  <a:lnTo>
                    <a:pt x="48" y="96"/>
                  </a:lnTo>
                  <a:lnTo>
                    <a:pt x="48" y="78"/>
                  </a:lnTo>
                  <a:lnTo>
                    <a:pt x="36" y="60"/>
                  </a:lnTo>
                  <a:lnTo>
                    <a:pt x="30" y="42"/>
                  </a:lnTo>
                  <a:lnTo>
                    <a:pt x="18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12" y="6"/>
                  </a:lnTo>
                  <a:lnTo>
                    <a:pt x="24" y="18"/>
                  </a:lnTo>
                  <a:lnTo>
                    <a:pt x="36" y="36"/>
                  </a:lnTo>
                  <a:lnTo>
                    <a:pt x="48" y="60"/>
                  </a:lnTo>
                  <a:lnTo>
                    <a:pt x="54" y="84"/>
                  </a:lnTo>
                  <a:lnTo>
                    <a:pt x="54" y="107"/>
                  </a:lnTo>
                  <a:lnTo>
                    <a:pt x="54" y="131"/>
                  </a:lnTo>
                  <a:lnTo>
                    <a:pt x="42" y="14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578" name="Freeform 260"/>
            <p:cNvSpPr>
              <a:spLocks/>
            </p:cNvSpPr>
            <p:nvPr/>
          </p:nvSpPr>
          <p:spPr bwMode="auto">
            <a:xfrm>
              <a:off x="5125" y="1207"/>
              <a:ext cx="54" cy="12"/>
            </a:xfrm>
            <a:custGeom>
              <a:avLst/>
              <a:gdLst>
                <a:gd name="T0" fmla="*/ 0 w 54"/>
                <a:gd name="T1" fmla="*/ 6 h 12"/>
                <a:gd name="T2" fmla="*/ 6 w 54"/>
                <a:gd name="T3" fmla="*/ 0 h 12"/>
                <a:gd name="T4" fmla="*/ 12 w 54"/>
                <a:gd name="T5" fmla="*/ 0 h 12"/>
                <a:gd name="T6" fmla="*/ 18 w 54"/>
                <a:gd name="T7" fmla="*/ 0 h 12"/>
                <a:gd name="T8" fmla="*/ 24 w 54"/>
                <a:gd name="T9" fmla="*/ 0 h 12"/>
                <a:gd name="T10" fmla="*/ 30 w 54"/>
                <a:gd name="T11" fmla="*/ 6 h 12"/>
                <a:gd name="T12" fmla="*/ 42 w 54"/>
                <a:gd name="T13" fmla="*/ 6 h 12"/>
                <a:gd name="T14" fmla="*/ 48 w 54"/>
                <a:gd name="T15" fmla="*/ 12 h 12"/>
                <a:gd name="T16" fmla="*/ 54 w 54"/>
                <a:gd name="T17" fmla="*/ 12 h 12"/>
                <a:gd name="T18" fmla="*/ 48 w 54"/>
                <a:gd name="T19" fmla="*/ 12 h 12"/>
                <a:gd name="T20" fmla="*/ 42 w 54"/>
                <a:gd name="T21" fmla="*/ 12 h 12"/>
                <a:gd name="T22" fmla="*/ 30 w 54"/>
                <a:gd name="T23" fmla="*/ 12 h 12"/>
                <a:gd name="T24" fmla="*/ 24 w 54"/>
                <a:gd name="T25" fmla="*/ 6 h 12"/>
                <a:gd name="T26" fmla="*/ 18 w 54"/>
                <a:gd name="T27" fmla="*/ 6 h 12"/>
                <a:gd name="T28" fmla="*/ 12 w 54"/>
                <a:gd name="T29" fmla="*/ 6 h 12"/>
                <a:gd name="T30" fmla="*/ 6 w 54"/>
                <a:gd name="T31" fmla="*/ 6 h 12"/>
                <a:gd name="T32" fmla="*/ 0 w 54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12"/>
                <a:gd name="T53" fmla="*/ 54 w 5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12">
                  <a:moveTo>
                    <a:pt x="0" y="6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42" y="6"/>
                  </a:lnTo>
                  <a:lnTo>
                    <a:pt x="48" y="12"/>
                  </a:lnTo>
                  <a:lnTo>
                    <a:pt x="54" y="12"/>
                  </a:lnTo>
                  <a:lnTo>
                    <a:pt x="48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579" name="Freeform 261"/>
            <p:cNvSpPr>
              <a:spLocks/>
            </p:cNvSpPr>
            <p:nvPr/>
          </p:nvSpPr>
          <p:spPr bwMode="auto">
            <a:xfrm>
              <a:off x="5125" y="1219"/>
              <a:ext cx="60" cy="12"/>
            </a:xfrm>
            <a:custGeom>
              <a:avLst/>
              <a:gdLst>
                <a:gd name="T0" fmla="*/ 0 w 60"/>
                <a:gd name="T1" fmla="*/ 0 h 12"/>
                <a:gd name="T2" fmla="*/ 6 w 60"/>
                <a:gd name="T3" fmla="*/ 0 h 12"/>
                <a:gd name="T4" fmla="*/ 6 w 60"/>
                <a:gd name="T5" fmla="*/ 0 h 12"/>
                <a:gd name="T6" fmla="*/ 18 w 60"/>
                <a:gd name="T7" fmla="*/ 0 h 12"/>
                <a:gd name="T8" fmla="*/ 24 w 60"/>
                <a:gd name="T9" fmla="*/ 0 h 12"/>
                <a:gd name="T10" fmla="*/ 36 w 60"/>
                <a:gd name="T11" fmla="*/ 6 h 12"/>
                <a:gd name="T12" fmla="*/ 48 w 60"/>
                <a:gd name="T13" fmla="*/ 6 h 12"/>
                <a:gd name="T14" fmla="*/ 54 w 60"/>
                <a:gd name="T15" fmla="*/ 12 h 12"/>
                <a:gd name="T16" fmla="*/ 60 w 60"/>
                <a:gd name="T17" fmla="*/ 12 h 12"/>
                <a:gd name="T18" fmla="*/ 54 w 60"/>
                <a:gd name="T19" fmla="*/ 12 h 12"/>
                <a:gd name="T20" fmla="*/ 48 w 60"/>
                <a:gd name="T21" fmla="*/ 12 h 12"/>
                <a:gd name="T22" fmla="*/ 36 w 60"/>
                <a:gd name="T23" fmla="*/ 12 h 12"/>
                <a:gd name="T24" fmla="*/ 30 w 60"/>
                <a:gd name="T25" fmla="*/ 6 h 12"/>
                <a:gd name="T26" fmla="*/ 18 w 60"/>
                <a:gd name="T27" fmla="*/ 6 h 12"/>
                <a:gd name="T28" fmla="*/ 12 w 60"/>
                <a:gd name="T29" fmla="*/ 6 h 12"/>
                <a:gd name="T30" fmla="*/ 6 w 60"/>
                <a:gd name="T31" fmla="*/ 0 h 12"/>
                <a:gd name="T32" fmla="*/ 0 w 60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0"/>
                <a:gd name="T52" fmla="*/ 0 h 12"/>
                <a:gd name="T53" fmla="*/ 60 w 6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0" h="12">
                  <a:moveTo>
                    <a:pt x="0" y="0"/>
                  </a:move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6" y="6"/>
                  </a:lnTo>
                  <a:lnTo>
                    <a:pt x="48" y="6"/>
                  </a:lnTo>
                  <a:lnTo>
                    <a:pt x="54" y="12"/>
                  </a:lnTo>
                  <a:lnTo>
                    <a:pt x="60" y="12"/>
                  </a:lnTo>
                  <a:lnTo>
                    <a:pt x="54" y="12"/>
                  </a:lnTo>
                  <a:lnTo>
                    <a:pt x="48" y="12"/>
                  </a:lnTo>
                  <a:lnTo>
                    <a:pt x="36" y="12"/>
                  </a:lnTo>
                  <a:lnTo>
                    <a:pt x="30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580" name="Freeform 262"/>
            <p:cNvSpPr>
              <a:spLocks/>
            </p:cNvSpPr>
            <p:nvPr/>
          </p:nvSpPr>
          <p:spPr bwMode="auto">
            <a:xfrm>
              <a:off x="5131" y="1243"/>
              <a:ext cx="66" cy="12"/>
            </a:xfrm>
            <a:custGeom>
              <a:avLst/>
              <a:gdLst>
                <a:gd name="T0" fmla="*/ 0 w 66"/>
                <a:gd name="T1" fmla="*/ 0 h 12"/>
                <a:gd name="T2" fmla="*/ 6 w 66"/>
                <a:gd name="T3" fmla="*/ 0 h 12"/>
                <a:gd name="T4" fmla="*/ 12 w 66"/>
                <a:gd name="T5" fmla="*/ 0 h 12"/>
                <a:gd name="T6" fmla="*/ 18 w 66"/>
                <a:gd name="T7" fmla="*/ 0 h 12"/>
                <a:gd name="T8" fmla="*/ 30 w 66"/>
                <a:gd name="T9" fmla="*/ 0 h 12"/>
                <a:gd name="T10" fmla="*/ 42 w 66"/>
                <a:gd name="T11" fmla="*/ 6 h 12"/>
                <a:gd name="T12" fmla="*/ 54 w 66"/>
                <a:gd name="T13" fmla="*/ 6 h 12"/>
                <a:gd name="T14" fmla="*/ 60 w 66"/>
                <a:gd name="T15" fmla="*/ 6 h 12"/>
                <a:gd name="T16" fmla="*/ 66 w 66"/>
                <a:gd name="T17" fmla="*/ 12 h 12"/>
                <a:gd name="T18" fmla="*/ 60 w 66"/>
                <a:gd name="T19" fmla="*/ 12 h 12"/>
                <a:gd name="T20" fmla="*/ 54 w 66"/>
                <a:gd name="T21" fmla="*/ 12 h 12"/>
                <a:gd name="T22" fmla="*/ 42 w 66"/>
                <a:gd name="T23" fmla="*/ 12 h 12"/>
                <a:gd name="T24" fmla="*/ 30 w 66"/>
                <a:gd name="T25" fmla="*/ 12 h 12"/>
                <a:gd name="T26" fmla="*/ 18 w 66"/>
                <a:gd name="T27" fmla="*/ 6 h 12"/>
                <a:gd name="T28" fmla="*/ 12 w 66"/>
                <a:gd name="T29" fmla="*/ 6 h 12"/>
                <a:gd name="T30" fmla="*/ 6 w 66"/>
                <a:gd name="T31" fmla="*/ 6 h 12"/>
                <a:gd name="T32" fmla="*/ 0 w 66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12"/>
                <a:gd name="T53" fmla="*/ 66 w 6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12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2" y="6"/>
                  </a:lnTo>
                  <a:lnTo>
                    <a:pt x="54" y="6"/>
                  </a:lnTo>
                  <a:lnTo>
                    <a:pt x="60" y="6"/>
                  </a:lnTo>
                  <a:lnTo>
                    <a:pt x="66" y="12"/>
                  </a:lnTo>
                  <a:lnTo>
                    <a:pt x="60" y="12"/>
                  </a:lnTo>
                  <a:lnTo>
                    <a:pt x="54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581" name="Freeform 263"/>
            <p:cNvSpPr>
              <a:spLocks/>
            </p:cNvSpPr>
            <p:nvPr/>
          </p:nvSpPr>
          <p:spPr bwMode="auto">
            <a:xfrm>
              <a:off x="5143" y="1261"/>
              <a:ext cx="54" cy="6"/>
            </a:xfrm>
            <a:custGeom>
              <a:avLst/>
              <a:gdLst>
                <a:gd name="T0" fmla="*/ 0 w 54"/>
                <a:gd name="T1" fmla="*/ 0 h 6"/>
                <a:gd name="T2" fmla="*/ 0 w 54"/>
                <a:gd name="T3" fmla="*/ 0 h 6"/>
                <a:gd name="T4" fmla="*/ 6 w 54"/>
                <a:gd name="T5" fmla="*/ 0 h 6"/>
                <a:gd name="T6" fmla="*/ 18 w 54"/>
                <a:gd name="T7" fmla="*/ 0 h 6"/>
                <a:gd name="T8" fmla="*/ 24 w 54"/>
                <a:gd name="T9" fmla="*/ 0 h 6"/>
                <a:gd name="T10" fmla="*/ 36 w 54"/>
                <a:gd name="T11" fmla="*/ 0 h 6"/>
                <a:gd name="T12" fmla="*/ 42 w 54"/>
                <a:gd name="T13" fmla="*/ 0 h 6"/>
                <a:gd name="T14" fmla="*/ 54 w 54"/>
                <a:gd name="T15" fmla="*/ 6 h 6"/>
                <a:gd name="T16" fmla="*/ 54 w 54"/>
                <a:gd name="T17" fmla="*/ 6 h 6"/>
                <a:gd name="T18" fmla="*/ 54 w 54"/>
                <a:gd name="T19" fmla="*/ 6 h 6"/>
                <a:gd name="T20" fmla="*/ 42 w 54"/>
                <a:gd name="T21" fmla="*/ 6 h 6"/>
                <a:gd name="T22" fmla="*/ 36 w 54"/>
                <a:gd name="T23" fmla="*/ 6 h 6"/>
                <a:gd name="T24" fmla="*/ 24 w 54"/>
                <a:gd name="T25" fmla="*/ 6 h 6"/>
                <a:gd name="T26" fmla="*/ 18 w 54"/>
                <a:gd name="T27" fmla="*/ 6 h 6"/>
                <a:gd name="T28" fmla="*/ 6 w 54"/>
                <a:gd name="T29" fmla="*/ 6 h 6"/>
                <a:gd name="T30" fmla="*/ 0 w 54"/>
                <a:gd name="T31" fmla="*/ 0 h 6"/>
                <a:gd name="T32" fmla="*/ 0 w 54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6"/>
                <a:gd name="T53" fmla="*/ 54 w 5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54" y="6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582" name="Freeform 264"/>
            <p:cNvSpPr>
              <a:spLocks/>
            </p:cNvSpPr>
            <p:nvPr/>
          </p:nvSpPr>
          <p:spPr bwMode="auto">
            <a:xfrm>
              <a:off x="5155" y="1285"/>
              <a:ext cx="48" cy="5"/>
            </a:xfrm>
            <a:custGeom>
              <a:avLst/>
              <a:gdLst>
                <a:gd name="T0" fmla="*/ 0 w 48"/>
                <a:gd name="T1" fmla="*/ 5 h 5"/>
                <a:gd name="T2" fmla="*/ 0 w 48"/>
                <a:gd name="T3" fmla="*/ 5 h 5"/>
                <a:gd name="T4" fmla="*/ 6 w 48"/>
                <a:gd name="T5" fmla="*/ 0 h 5"/>
                <a:gd name="T6" fmla="*/ 12 w 48"/>
                <a:gd name="T7" fmla="*/ 0 h 5"/>
                <a:gd name="T8" fmla="*/ 18 w 48"/>
                <a:gd name="T9" fmla="*/ 0 h 5"/>
                <a:gd name="T10" fmla="*/ 30 w 48"/>
                <a:gd name="T11" fmla="*/ 0 h 5"/>
                <a:gd name="T12" fmla="*/ 36 w 48"/>
                <a:gd name="T13" fmla="*/ 0 h 5"/>
                <a:gd name="T14" fmla="*/ 42 w 48"/>
                <a:gd name="T15" fmla="*/ 5 h 5"/>
                <a:gd name="T16" fmla="*/ 48 w 48"/>
                <a:gd name="T17" fmla="*/ 5 h 5"/>
                <a:gd name="T18" fmla="*/ 42 w 48"/>
                <a:gd name="T19" fmla="*/ 5 h 5"/>
                <a:gd name="T20" fmla="*/ 36 w 48"/>
                <a:gd name="T21" fmla="*/ 5 h 5"/>
                <a:gd name="T22" fmla="*/ 30 w 48"/>
                <a:gd name="T23" fmla="*/ 5 h 5"/>
                <a:gd name="T24" fmla="*/ 18 w 48"/>
                <a:gd name="T25" fmla="*/ 5 h 5"/>
                <a:gd name="T26" fmla="*/ 12 w 48"/>
                <a:gd name="T27" fmla="*/ 5 h 5"/>
                <a:gd name="T28" fmla="*/ 6 w 48"/>
                <a:gd name="T29" fmla="*/ 5 h 5"/>
                <a:gd name="T30" fmla="*/ 0 w 48"/>
                <a:gd name="T31" fmla="*/ 5 h 5"/>
                <a:gd name="T32" fmla="*/ 0 w 48"/>
                <a:gd name="T33" fmla="*/ 5 h 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5"/>
                <a:gd name="T53" fmla="*/ 48 w 48"/>
                <a:gd name="T54" fmla="*/ 5 h 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5">
                  <a:moveTo>
                    <a:pt x="0" y="5"/>
                  </a:moveTo>
                  <a:lnTo>
                    <a:pt x="0" y="5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5"/>
                  </a:lnTo>
                  <a:lnTo>
                    <a:pt x="48" y="5"/>
                  </a:lnTo>
                  <a:lnTo>
                    <a:pt x="42" y="5"/>
                  </a:lnTo>
                  <a:lnTo>
                    <a:pt x="36" y="5"/>
                  </a:lnTo>
                  <a:lnTo>
                    <a:pt x="30" y="5"/>
                  </a:lnTo>
                  <a:lnTo>
                    <a:pt x="18" y="5"/>
                  </a:lnTo>
                  <a:lnTo>
                    <a:pt x="12" y="5"/>
                  </a:lnTo>
                  <a:lnTo>
                    <a:pt x="6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583" name="Freeform 265"/>
            <p:cNvSpPr>
              <a:spLocks/>
            </p:cNvSpPr>
            <p:nvPr/>
          </p:nvSpPr>
          <p:spPr bwMode="auto">
            <a:xfrm>
              <a:off x="5173" y="1326"/>
              <a:ext cx="24" cy="6"/>
            </a:xfrm>
            <a:custGeom>
              <a:avLst/>
              <a:gdLst>
                <a:gd name="T0" fmla="*/ 0 w 24"/>
                <a:gd name="T1" fmla="*/ 6 h 6"/>
                <a:gd name="T2" fmla="*/ 0 w 24"/>
                <a:gd name="T3" fmla="*/ 6 h 6"/>
                <a:gd name="T4" fmla="*/ 6 w 24"/>
                <a:gd name="T5" fmla="*/ 0 h 6"/>
                <a:gd name="T6" fmla="*/ 6 w 24"/>
                <a:gd name="T7" fmla="*/ 0 h 6"/>
                <a:gd name="T8" fmla="*/ 12 w 24"/>
                <a:gd name="T9" fmla="*/ 0 h 6"/>
                <a:gd name="T10" fmla="*/ 12 w 24"/>
                <a:gd name="T11" fmla="*/ 0 h 6"/>
                <a:gd name="T12" fmla="*/ 18 w 24"/>
                <a:gd name="T13" fmla="*/ 0 h 6"/>
                <a:gd name="T14" fmla="*/ 24 w 24"/>
                <a:gd name="T15" fmla="*/ 0 h 6"/>
                <a:gd name="T16" fmla="*/ 24 w 24"/>
                <a:gd name="T17" fmla="*/ 0 h 6"/>
                <a:gd name="T18" fmla="*/ 18 w 24"/>
                <a:gd name="T19" fmla="*/ 0 h 6"/>
                <a:gd name="T20" fmla="*/ 18 w 24"/>
                <a:gd name="T21" fmla="*/ 0 h 6"/>
                <a:gd name="T22" fmla="*/ 12 w 24"/>
                <a:gd name="T23" fmla="*/ 0 h 6"/>
                <a:gd name="T24" fmla="*/ 6 w 24"/>
                <a:gd name="T25" fmla="*/ 6 h 6"/>
                <a:gd name="T26" fmla="*/ 6 w 24"/>
                <a:gd name="T27" fmla="*/ 6 h 6"/>
                <a:gd name="T28" fmla="*/ 0 w 24"/>
                <a:gd name="T29" fmla="*/ 6 h 6"/>
                <a:gd name="T30" fmla="*/ 0 w 24"/>
                <a:gd name="T31" fmla="*/ 6 h 6"/>
                <a:gd name="T32" fmla="*/ 0 w 24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0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584" name="Freeform 266"/>
            <p:cNvSpPr>
              <a:spLocks/>
            </p:cNvSpPr>
            <p:nvPr/>
          </p:nvSpPr>
          <p:spPr bwMode="auto">
            <a:xfrm>
              <a:off x="5125" y="1195"/>
              <a:ext cx="42" cy="12"/>
            </a:xfrm>
            <a:custGeom>
              <a:avLst/>
              <a:gdLst>
                <a:gd name="T0" fmla="*/ 0 w 42"/>
                <a:gd name="T1" fmla="*/ 0 h 12"/>
                <a:gd name="T2" fmla="*/ 0 w 42"/>
                <a:gd name="T3" fmla="*/ 0 h 12"/>
                <a:gd name="T4" fmla="*/ 6 w 42"/>
                <a:gd name="T5" fmla="*/ 0 h 12"/>
                <a:gd name="T6" fmla="*/ 12 w 42"/>
                <a:gd name="T7" fmla="*/ 0 h 12"/>
                <a:gd name="T8" fmla="*/ 18 w 42"/>
                <a:gd name="T9" fmla="*/ 0 h 12"/>
                <a:gd name="T10" fmla="*/ 24 w 42"/>
                <a:gd name="T11" fmla="*/ 0 h 12"/>
                <a:gd name="T12" fmla="*/ 30 w 42"/>
                <a:gd name="T13" fmla="*/ 6 h 12"/>
                <a:gd name="T14" fmla="*/ 36 w 42"/>
                <a:gd name="T15" fmla="*/ 6 h 12"/>
                <a:gd name="T16" fmla="*/ 42 w 42"/>
                <a:gd name="T17" fmla="*/ 12 h 12"/>
                <a:gd name="T18" fmla="*/ 36 w 42"/>
                <a:gd name="T19" fmla="*/ 12 h 12"/>
                <a:gd name="T20" fmla="*/ 30 w 42"/>
                <a:gd name="T21" fmla="*/ 6 h 12"/>
                <a:gd name="T22" fmla="*/ 24 w 42"/>
                <a:gd name="T23" fmla="*/ 6 h 12"/>
                <a:gd name="T24" fmla="*/ 18 w 42"/>
                <a:gd name="T25" fmla="*/ 6 h 12"/>
                <a:gd name="T26" fmla="*/ 12 w 42"/>
                <a:gd name="T27" fmla="*/ 6 h 12"/>
                <a:gd name="T28" fmla="*/ 6 w 42"/>
                <a:gd name="T29" fmla="*/ 6 h 12"/>
                <a:gd name="T30" fmla="*/ 0 w 42"/>
                <a:gd name="T31" fmla="*/ 0 h 12"/>
                <a:gd name="T32" fmla="*/ 0 w 4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12"/>
                <a:gd name="T53" fmla="*/ 42 w 4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12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585" name="Freeform 267"/>
            <p:cNvSpPr>
              <a:spLocks/>
            </p:cNvSpPr>
            <p:nvPr/>
          </p:nvSpPr>
          <p:spPr bwMode="auto">
            <a:xfrm>
              <a:off x="5131" y="1231"/>
              <a:ext cx="60" cy="12"/>
            </a:xfrm>
            <a:custGeom>
              <a:avLst/>
              <a:gdLst>
                <a:gd name="T0" fmla="*/ 0 w 60"/>
                <a:gd name="T1" fmla="*/ 0 h 12"/>
                <a:gd name="T2" fmla="*/ 0 w 60"/>
                <a:gd name="T3" fmla="*/ 0 h 12"/>
                <a:gd name="T4" fmla="*/ 6 w 60"/>
                <a:gd name="T5" fmla="*/ 0 h 12"/>
                <a:gd name="T6" fmla="*/ 18 w 60"/>
                <a:gd name="T7" fmla="*/ 0 h 12"/>
                <a:gd name="T8" fmla="*/ 24 w 60"/>
                <a:gd name="T9" fmla="*/ 0 h 12"/>
                <a:gd name="T10" fmla="*/ 36 w 60"/>
                <a:gd name="T11" fmla="*/ 6 h 12"/>
                <a:gd name="T12" fmla="*/ 48 w 60"/>
                <a:gd name="T13" fmla="*/ 6 h 12"/>
                <a:gd name="T14" fmla="*/ 54 w 60"/>
                <a:gd name="T15" fmla="*/ 6 h 12"/>
                <a:gd name="T16" fmla="*/ 60 w 60"/>
                <a:gd name="T17" fmla="*/ 12 h 12"/>
                <a:gd name="T18" fmla="*/ 54 w 60"/>
                <a:gd name="T19" fmla="*/ 12 h 12"/>
                <a:gd name="T20" fmla="*/ 48 w 60"/>
                <a:gd name="T21" fmla="*/ 12 h 12"/>
                <a:gd name="T22" fmla="*/ 36 w 60"/>
                <a:gd name="T23" fmla="*/ 12 h 12"/>
                <a:gd name="T24" fmla="*/ 24 w 60"/>
                <a:gd name="T25" fmla="*/ 12 h 12"/>
                <a:gd name="T26" fmla="*/ 18 w 60"/>
                <a:gd name="T27" fmla="*/ 6 h 12"/>
                <a:gd name="T28" fmla="*/ 6 w 60"/>
                <a:gd name="T29" fmla="*/ 6 h 12"/>
                <a:gd name="T30" fmla="*/ 0 w 60"/>
                <a:gd name="T31" fmla="*/ 6 h 12"/>
                <a:gd name="T32" fmla="*/ 0 w 60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0"/>
                <a:gd name="T52" fmla="*/ 0 h 12"/>
                <a:gd name="T53" fmla="*/ 60 w 6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0" h="12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6" y="6"/>
                  </a:lnTo>
                  <a:lnTo>
                    <a:pt x="48" y="6"/>
                  </a:lnTo>
                  <a:lnTo>
                    <a:pt x="54" y="6"/>
                  </a:lnTo>
                  <a:lnTo>
                    <a:pt x="60" y="12"/>
                  </a:lnTo>
                  <a:lnTo>
                    <a:pt x="54" y="12"/>
                  </a:lnTo>
                  <a:lnTo>
                    <a:pt x="48" y="12"/>
                  </a:lnTo>
                  <a:lnTo>
                    <a:pt x="36" y="12"/>
                  </a:lnTo>
                  <a:lnTo>
                    <a:pt x="24" y="12"/>
                  </a:lnTo>
                  <a:lnTo>
                    <a:pt x="18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586" name="Freeform 268"/>
            <p:cNvSpPr>
              <a:spLocks/>
            </p:cNvSpPr>
            <p:nvPr/>
          </p:nvSpPr>
          <p:spPr bwMode="auto">
            <a:xfrm>
              <a:off x="5149" y="1273"/>
              <a:ext cx="54" cy="12"/>
            </a:xfrm>
            <a:custGeom>
              <a:avLst/>
              <a:gdLst>
                <a:gd name="T0" fmla="*/ 0 w 54"/>
                <a:gd name="T1" fmla="*/ 6 h 12"/>
                <a:gd name="T2" fmla="*/ 0 w 54"/>
                <a:gd name="T3" fmla="*/ 6 h 12"/>
                <a:gd name="T4" fmla="*/ 6 w 54"/>
                <a:gd name="T5" fmla="*/ 6 h 12"/>
                <a:gd name="T6" fmla="*/ 12 w 54"/>
                <a:gd name="T7" fmla="*/ 0 h 12"/>
                <a:gd name="T8" fmla="*/ 24 w 54"/>
                <a:gd name="T9" fmla="*/ 0 h 12"/>
                <a:gd name="T10" fmla="*/ 30 w 54"/>
                <a:gd name="T11" fmla="*/ 0 h 12"/>
                <a:gd name="T12" fmla="*/ 36 w 54"/>
                <a:gd name="T13" fmla="*/ 6 h 12"/>
                <a:gd name="T14" fmla="*/ 48 w 54"/>
                <a:gd name="T15" fmla="*/ 6 h 12"/>
                <a:gd name="T16" fmla="*/ 54 w 54"/>
                <a:gd name="T17" fmla="*/ 12 h 12"/>
                <a:gd name="T18" fmla="*/ 48 w 54"/>
                <a:gd name="T19" fmla="*/ 6 h 12"/>
                <a:gd name="T20" fmla="*/ 42 w 54"/>
                <a:gd name="T21" fmla="*/ 6 h 12"/>
                <a:gd name="T22" fmla="*/ 30 w 54"/>
                <a:gd name="T23" fmla="*/ 12 h 12"/>
                <a:gd name="T24" fmla="*/ 24 w 54"/>
                <a:gd name="T25" fmla="*/ 12 h 12"/>
                <a:gd name="T26" fmla="*/ 12 w 54"/>
                <a:gd name="T27" fmla="*/ 12 h 12"/>
                <a:gd name="T28" fmla="*/ 6 w 54"/>
                <a:gd name="T29" fmla="*/ 12 h 12"/>
                <a:gd name="T30" fmla="*/ 0 w 54"/>
                <a:gd name="T31" fmla="*/ 6 h 12"/>
                <a:gd name="T32" fmla="*/ 0 w 54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12"/>
                <a:gd name="T53" fmla="*/ 54 w 5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12">
                  <a:moveTo>
                    <a:pt x="0" y="6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48" y="6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587" name="Freeform 269"/>
            <p:cNvSpPr>
              <a:spLocks/>
            </p:cNvSpPr>
            <p:nvPr/>
          </p:nvSpPr>
          <p:spPr bwMode="auto">
            <a:xfrm>
              <a:off x="5155" y="1296"/>
              <a:ext cx="48" cy="6"/>
            </a:xfrm>
            <a:custGeom>
              <a:avLst/>
              <a:gdLst>
                <a:gd name="T0" fmla="*/ 0 w 48"/>
                <a:gd name="T1" fmla="*/ 6 h 6"/>
                <a:gd name="T2" fmla="*/ 6 w 48"/>
                <a:gd name="T3" fmla="*/ 0 h 6"/>
                <a:gd name="T4" fmla="*/ 6 w 48"/>
                <a:gd name="T5" fmla="*/ 0 h 6"/>
                <a:gd name="T6" fmla="*/ 18 w 48"/>
                <a:gd name="T7" fmla="*/ 0 h 6"/>
                <a:gd name="T8" fmla="*/ 24 w 48"/>
                <a:gd name="T9" fmla="*/ 0 h 6"/>
                <a:gd name="T10" fmla="*/ 30 w 48"/>
                <a:gd name="T11" fmla="*/ 0 h 6"/>
                <a:gd name="T12" fmla="*/ 36 w 48"/>
                <a:gd name="T13" fmla="*/ 6 h 6"/>
                <a:gd name="T14" fmla="*/ 42 w 48"/>
                <a:gd name="T15" fmla="*/ 6 h 6"/>
                <a:gd name="T16" fmla="*/ 48 w 48"/>
                <a:gd name="T17" fmla="*/ 6 h 6"/>
                <a:gd name="T18" fmla="*/ 42 w 48"/>
                <a:gd name="T19" fmla="*/ 6 h 6"/>
                <a:gd name="T20" fmla="*/ 36 w 48"/>
                <a:gd name="T21" fmla="*/ 6 h 6"/>
                <a:gd name="T22" fmla="*/ 30 w 48"/>
                <a:gd name="T23" fmla="*/ 6 h 6"/>
                <a:gd name="T24" fmla="*/ 24 w 48"/>
                <a:gd name="T25" fmla="*/ 6 h 6"/>
                <a:gd name="T26" fmla="*/ 18 w 48"/>
                <a:gd name="T27" fmla="*/ 6 h 6"/>
                <a:gd name="T28" fmla="*/ 12 w 48"/>
                <a:gd name="T29" fmla="*/ 6 h 6"/>
                <a:gd name="T30" fmla="*/ 6 w 48"/>
                <a:gd name="T31" fmla="*/ 6 h 6"/>
                <a:gd name="T32" fmla="*/ 0 w 48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6"/>
                <a:gd name="T53" fmla="*/ 48 w 48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6">
                  <a:moveTo>
                    <a:pt x="0" y="6"/>
                  </a:move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42" y="6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588" name="Freeform 270"/>
            <p:cNvSpPr>
              <a:spLocks/>
            </p:cNvSpPr>
            <p:nvPr/>
          </p:nvSpPr>
          <p:spPr bwMode="auto">
            <a:xfrm>
              <a:off x="5173" y="1308"/>
              <a:ext cx="24" cy="12"/>
            </a:xfrm>
            <a:custGeom>
              <a:avLst/>
              <a:gdLst>
                <a:gd name="T0" fmla="*/ 0 w 24"/>
                <a:gd name="T1" fmla="*/ 6 h 12"/>
                <a:gd name="T2" fmla="*/ 0 w 24"/>
                <a:gd name="T3" fmla="*/ 6 h 12"/>
                <a:gd name="T4" fmla="*/ 6 w 24"/>
                <a:gd name="T5" fmla="*/ 6 h 12"/>
                <a:gd name="T6" fmla="*/ 6 w 24"/>
                <a:gd name="T7" fmla="*/ 6 h 12"/>
                <a:gd name="T8" fmla="*/ 12 w 24"/>
                <a:gd name="T9" fmla="*/ 6 h 12"/>
                <a:gd name="T10" fmla="*/ 18 w 24"/>
                <a:gd name="T11" fmla="*/ 0 h 12"/>
                <a:gd name="T12" fmla="*/ 24 w 24"/>
                <a:gd name="T13" fmla="*/ 6 h 12"/>
                <a:gd name="T14" fmla="*/ 24 w 24"/>
                <a:gd name="T15" fmla="*/ 6 h 12"/>
                <a:gd name="T16" fmla="*/ 24 w 24"/>
                <a:gd name="T17" fmla="*/ 6 h 12"/>
                <a:gd name="T18" fmla="*/ 24 w 24"/>
                <a:gd name="T19" fmla="*/ 6 h 12"/>
                <a:gd name="T20" fmla="*/ 18 w 24"/>
                <a:gd name="T21" fmla="*/ 6 h 12"/>
                <a:gd name="T22" fmla="*/ 12 w 24"/>
                <a:gd name="T23" fmla="*/ 6 h 12"/>
                <a:gd name="T24" fmla="*/ 12 w 24"/>
                <a:gd name="T25" fmla="*/ 6 h 12"/>
                <a:gd name="T26" fmla="*/ 6 w 24"/>
                <a:gd name="T27" fmla="*/ 12 h 12"/>
                <a:gd name="T28" fmla="*/ 0 w 24"/>
                <a:gd name="T29" fmla="*/ 12 h 12"/>
                <a:gd name="T30" fmla="*/ 0 w 24"/>
                <a:gd name="T31" fmla="*/ 12 h 12"/>
                <a:gd name="T32" fmla="*/ 0 w 24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2"/>
                <a:gd name="T53" fmla="*/ 24 w 2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2">
                  <a:moveTo>
                    <a:pt x="0" y="6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589" name="Freeform 271"/>
            <p:cNvSpPr>
              <a:spLocks/>
            </p:cNvSpPr>
            <p:nvPr/>
          </p:nvSpPr>
          <p:spPr bwMode="auto">
            <a:xfrm>
              <a:off x="5131" y="1183"/>
              <a:ext cx="30" cy="12"/>
            </a:xfrm>
            <a:custGeom>
              <a:avLst/>
              <a:gdLst>
                <a:gd name="T0" fmla="*/ 30 w 30"/>
                <a:gd name="T1" fmla="*/ 12 h 12"/>
                <a:gd name="T2" fmla="*/ 24 w 30"/>
                <a:gd name="T3" fmla="*/ 12 h 12"/>
                <a:gd name="T4" fmla="*/ 24 w 30"/>
                <a:gd name="T5" fmla="*/ 12 h 12"/>
                <a:gd name="T6" fmla="*/ 18 w 30"/>
                <a:gd name="T7" fmla="*/ 6 h 12"/>
                <a:gd name="T8" fmla="*/ 12 w 30"/>
                <a:gd name="T9" fmla="*/ 6 h 12"/>
                <a:gd name="T10" fmla="*/ 6 w 30"/>
                <a:gd name="T11" fmla="*/ 6 h 12"/>
                <a:gd name="T12" fmla="*/ 0 w 30"/>
                <a:gd name="T13" fmla="*/ 6 h 12"/>
                <a:gd name="T14" fmla="*/ 0 w 30"/>
                <a:gd name="T15" fmla="*/ 6 h 12"/>
                <a:gd name="T16" fmla="*/ 0 w 30"/>
                <a:gd name="T17" fmla="*/ 0 h 12"/>
                <a:gd name="T18" fmla="*/ 0 w 30"/>
                <a:gd name="T19" fmla="*/ 0 h 12"/>
                <a:gd name="T20" fmla="*/ 6 w 30"/>
                <a:gd name="T21" fmla="*/ 0 h 12"/>
                <a:gd name="T22" fmla="*/ 6 w 30"/>
                <a:gd name="T23" fmla="*/ 0 h 12"/>
                <a:gd name="T24" fmla="*/ 12 w 30"/>
                <a:gd name="T25" fmla="*/ 0 h 12"/>
                <a:gd name="T26" fmla="*/ 18 w 30"/>
                <a:gd name="T27" fmla="*/ 6 h 12"/>
                <a:gd name="T28" fmla="*/ 24 w 30"/>
                <a:gd name="T29" fmla="*/ 6 h 12"/>
                <a:gd name="T30" fmla="*/ 24 w 30"/>
                <a:gd name="T31" fmla="*/ 12 h 12"/>
                <a:gd name="T32" fmla="*/ 30 w 30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2"/>
                <a:gd name="T53" fmla="*/ 30 w 3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2">
                  <a:moveTo>
                    <a:pt x="30" y="12"/>
                  </a:moveTo>
                  <a:lnTo>
                    <a:pt x="24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3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590" name="Freeform 272"/>
            <p:cNvSpPr>
              <a:spLocks/>
            </p:cNvSpPr>
            <p:nvPr/>
          </p:nvSpPr>
          <p:spPr bwMode="auto">
            <a:xfrm>
              <a:off x="5155" y="1171"/>
              <a:ext cx="6" cy="24"/>
            </a:xfrm>
            <a:custGeom>
              <a:avLst/>
              <a:gdLst>
                <a:gd name="T0" fmla="*/ 6 w 6"/>
                <a:gd name="T1" fmla="*/ 24 h 24"/>
                <a:gd name="T2" fmla="*/ 6 w 6"/>
                <a:gd name="T3" fmla="*/ 18 h 24"/>
                <a:gd name="T4" fmla="*/ 6 w 6"/>
                <a:gd name="T5" fmla="*/ 12 h 24"/>
                <a:gd name="T6" fmla="*/ 6 w 6"/>
                <a:gd name="T7" fmla="*/ 0 h 24"/>
                <a:gd name="T8" fmla="*/ 0 w 6"/>
                <a:gd name="T9" fmla="*/ 0 h 24"/>
                <a:gd name="T10" fmla="*/ 0 w 6"/>
                <a:gd name="T11" fmla="*/ 0 h 24"/>
                <a:gd name="T12" fmla="*/ 0 w 6"/>
                <a:gd name="T13" fmla="*/ 6 h 24"/>
                <a:gd name="T14" fmla="*/ 0 w 6"/>
                <a:gd name="T15" fmla="*/ 18 h 24"/>
                <a:gd name="T16" fmla="*/ 6 w 6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4"/>
                <a:gd name="T29" fmla="*/ 6 w 6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4">
                  <a:moveTo>
                    <a:pt x="6" y="24"/>
                  </a:moveTo>
                  <a:lnTo>
                    <a:pt x="6" y="18"/>
                  </a:lnTo>
                  <a:lnTo>
                    <a:pt x="6" y="1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8"/>
                  </a:lnTo>
                  <a:lnTo>
                    <a:pt x="6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591" name="Freeform 273"/>
            <p:cNvSpPr>
              <a:spLocks/>
            </p:cNvSpPr>
            <p:nvPr/>
          </p:nvSpPr>
          <p:spPr bwMode="auto">
            <a:xfrm>
              <a:off x="5137" y="1165"/>
              <a:ext cx="12" cy="24"/>
            </a:xfrm>
            <a:custGeom>
              <a:avLst/>
              <a:gdLst>
                <a:gd name="T0" fmla="*/ 12 w 12"/>
                <a:gd name="T1" fmla="*/ 24 h 24"/>
                <a:gd name="T2" fmla="*/ 12 w 12"/>
                <a:gd name="T3" fmla="*/ 18 h 24"/>
                <a:gd name="T4" fmla="*/ 6 w 12"/>
                <a:gd name="T5" fmla="*/ 6 h 24"/>
                <a:gd name="T6" fmla="*/ 6 w 12"/>
                <a:gd name="T7" fmla="*/ 0 h 24"/>
                <a:gd name="T8" fmla="*/ 0 w 12"/>
                <a:gd name="T9" fmla="*/ 0 h 24"/>
                <a:gd name="T10" fmla="*/ 0 w 12"/>
                <a:gd name="T11" fmla="*/ 0 h 24"/>
                <a:gd name="T12" fmla="*/ 0 w 12"/>
                <a:gd name="T13" fmla="*/ 6 h 24"/>
                <a:gd name="T14" fmla="*/ 0 w 12"/>
                <a:gd name="T15" fmla="*/ 6 h 24"/>
                <a:gd name="T16" fmla="*/ 0 w 12"/>
                <a:gd name="T17" fmla="*/ 12 h 24"/>
                <a:gd name="T18" fmla="*/ 6 w 12"/>
                <a:gd name="T19" fmla="*/ 12 h 24"/>
                <a:gd name="T20" fmla="*/ 6 w 12"/>
                <a:gd name="T21" fmla="*/ 18 h 24"/>
                <a:gd name="T22" fmla="*/ 12 w 12"/>
                <a:gd name="T23" fmla="*/ 18 h 24"/>
                <a:gd name="T24" fmla="*/ 12 w 12"/>
                <a:gd name="T25" fmla="*/ 24 h 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24"/>
                <a:gd name="T41" fmla="*/ 12 w 12"/>
                <a:gd name="T42" fmla="*/ 24 h 2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24">
                  <a:moveTo>
                    <a:pt x="12" y="24"/>
                  </a:moveTo>
                  <a:lnTo>
                    <a:pt x="12" y="18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592" name="Freeform 274"/>
            <p:cNvSpPr>
              <a:spLocks/>
            </p:cNvSpPr>
            <p:nvPr/>
          </p:nvSpPr>
          <p:spPr bwMode="auto">
            <a:xfrm>
              <a:off x="5197" y="1308"/>
              <a:ext cx="36" cy="6"/>
            </a:xfrm>
            <a:custGeom>
              <a:avLst/>
              <a:gdLst>
                <a:gd name="T0" fmla="*/ 0 w 36"/>
                <a:gd name="T1" fmla="*/ 6 h 6"/>
                <a:gd name="T2" fmla="*/ 6 w 36"/>
                <a:gd name="T3" fmla="*/ 6 h 6"/>
                <a:gd name="T4" fmla="*/ 6 w 36"/>
                <a:gd name="T5" fmla="*/ 0 h 6"/>
                <a:gd name="T6" fmla="*/ 12 w 36"/>
                <a:gd name="T7" fmla="*/ 0 h 6"/>
                <a:gd name="T8" fmla="*/ 18 w 36"/>
                <a:gd name="T9" fmla="*/ 0 h 6"/>
                <a:gd name="T10" fmla="*/ 24 w 36"/>
                <a:gd name="T11" fmla="*/ 0 h 6"/>
                <a:gd name="T12" fmla="*/ 30 w 36"/>
                <a:gd name="T13" fmla="*/ 0 h 6"/>
                <a:gd name="T14" fmla="*/ 30 w 36"/>
                <a:gd name="T15" fmla="*/ 6 h 6"/>
                <a:gd name="T16" fmla="*/ 36 w 36"/>
                <a:gd name="T17" fmla="*/ 6 h 6"/>
                <a:gd name="T18" fmla="*/ 36 w 36"/>
                <a:gd name="T19" fmla="*/ 6 h 6"/>
                <a:gd name="T20" fmla="*/ 30 w 36"/>
                <a:gd name="T21" fmla="*/ 6 h 6"/>
                <a:gd name="T22" fmla="*/ 24 w 36"/>
                <a:gd name="T23" fmla="*/ 6 h 6"/>
                <a:gd name="T24" fmla="*/ 18 w 36"/>
                <a:gd name="T25" fmla="*/ 6 h 6"/>
                <a:gd name="T26" fmla="*/ 18 w 36"/>
                <a:gd name="T27" fmla="*/ 6 h 6"/>
                <a:gd name="T28" fmla="*/ 12 w 36"/>
                <a:gd name="T29" fmla="*/ 6 h 6"/>
                <a:gd name="T30" fmla="*/ 6 w 36"/>
                <a:gd name="T31" fmla="*/ 6 h 6"/>
                <a:gd name="T32" fmla="*/ 0 w 36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6"/>
                <a:gd name="T53" fmla="*/ 36 w 36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6">
                  <a:moveTo>
                    <a:pt x="0" y="6"/>
                  </a:move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593" name="Freeform 275"/>
            <p:cNvSpPr>
              <a:spLocks/>
            </p:cNvSpPr>
            <p:nvPr/>
          </p:nvSpPr>
          <p:spPr bwMode="auto">
            <a:xfrm>
              <a:off x="5191" y="1326"/>
              <a:ext cx="30" cy="18"/>
            </a:xfrm>
            <a:custGeom>
              <a:avLst/>
              <a:gdLst>
                <a:gd name="T0" fmla="*/ 0 w 30"/>
                <a:gd name="T1" fmla="*/ 0 h 18"/>
                <a:gd name="T2" fmla="*/ 6 w 30"/>
                <a:gd name="T3" fmla="*/ 0 h 18"/>
                <a:gd name="T4" fmla="*/ 6 w 30"/>
                <a:gd name="T5" fmla="*/ 6 h 18"/>
                <a:gd name="T6" fmla="*/ 12 w 30"/>
                <a:gd name="T7" fmla="*/ 6 h 18"/>
                <a:gd name="T8" fmla="*/ 18 w 30"/>
                <a:gd name="T9" fmla="*/ 6 h 18"/>
                <a:gd name="T10" fmla="*/ 24 w 30"/>
                <a:gd name="T11" fmla="*/ 6 h 18"/>
                <a:gd name="T12" fmla="*/ 30 w 30"/>
                <a:gd name="T13" fmla="*/ 12 h 18"/>
                <a:gd name="T14" fmla="*/ 30 w 30"/>
                <a:gd name="T15" fmla="*/ 12 h 18"/>
                <a:gd name="T16" fmla="*/ 30 w 30"/>
                <a:gd name="T17" fmla="*/ 12 h 18"/>
                <a:gd name="T18" fmla="*/ 30 w 30"/>
                <a:gd name="T19" fmla="*/ 18 h 18"/>
                <a:gd name="T20" fmla="*/ 30 w 30"/>
                <a:gd name="T21" fmla="*/ 18 h 18"/>
                <a:gd name="T22" fmla="*/ 24 w 30"/>
                <a:gd name="T23" fmla="*/ 12 h 18"/>
                <a:gd name="T24" fmla="*/ 18 w 30"/>
                <a:gd name="T25" fmla="*/ 12 h 18"/>
                <a:gd name="T26" fmla="*/ 12 w 30"/>
                <a:gd name="T27" fmla="*/ 12 h 18"/>
                <a:gd name="T28" fmla="*/ 6 w 30"/>
                <a:gd name="T29" fmla="*/ 6 h 18"/>
                <a:gd name="T30" fmla="*/ 0 w 30"/>
                <a:gd name="T31" fmla="*/ 6 h 18"/>
                <a:gd name="T32" fmla="*/ 0 w 30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0" y="0"/>
                  </a:move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30" y="18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594" name="Freeform 276"/>
            <p:cNvSpPr>
              <a:spLocks/>
            </p:cNvSpPr>
            <p:nvPr/>
          </p:nvSpPr>
          <p:spPr bwMode="auto">
            <a:xfrm>
              <a:off x="5203" y="1296"/>
              <a:ext cx="30" cy="6"/>
            </a:xfrm>
            <a:custGeom>
              <a:avLst/>
              <a:gdLst>
                <a:gd name="T0" fmla="*/ 0 w 30"/>
                <a:gd name="T1" fmla="*/ 6 h 6"/>
                <a:gd name="T2" fmla="*/ 0 w 30"/>
                <a:gd name="T3" fmla="*/ 6 h 6"/>
                <a:gd name="T4" fmla="*/ 0 w 30"/>
                <a:gd name="T5" fmla="*/ 6 h 6"/>
                <a:gd name="T6" fmla="*/ 6 w 30"/>
                <a:gd name="T7" fmla="*/ 0 h 6"/>
                <a:gd name="T8" fmla="*/ 12 w 30"/>
                <a:gd name="T9" fmla="*/ 0 h 6"/>
                <a:gd name="T10" fmla="*/ 18 w 30"/>
                <a:gd name="T11" fmla="*/ 0 h 6"/>
                <a:gd name="T12" fmla="*/ 24 w 30"/>
                <a:gd name="T13" fmla="*/ 0 h 6"/>
                <a:gd name="T14" fmla="*/ 24 w 30"/>
                <a:gd name="T15" fmla="*/ 0 h 6"/>
                <a:gd name="T16" fmla="*/ 30 w 30"/>
                <a:gd name="T17" fmla="*/ 6 h 6"/>
                <a:gd name="T18" fmla="*/ 30 w 30"/>
                <a:gd name="T19" fmla="*/ 6 h 6"/>
                <a:gd name="T20" fmla="*/ 24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6 h 6"/>
                <a:gd name="T28" fmla="*/ 6 w 30"/>
                <a:gd name="T29" fmla="*/ 6 h 6"/>
                <a:gd name="T30" fmla="*/ 0 w 30"/>
                <a:gd name="T31" fmla="*/ 6 h 6"/>
                <a:gd name="T32" fmla="*/ 0 w 30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595" name="Freeform 277"/>
            <p:cNvSpPr>
              <a:spLocks/>
            </p:cNvSpPr>
            <p:nvPr/>
          </p:nvSpPr>
          <p:spPr bwMode="auto">
            <a:xfrm>
              <a:off x="5203" y="1285"/>
              <a:ext cx="30" cy="5"/>
            </a:xfrm>
            <a:custGeom>
              <a:avLst/>
              <a:gdLst>
                <a:gd name="T0" fmla="*/ 0 w 30"/>
                <a:gd name="T1" fmla="*/ 5 h 5"/>
                <a:gd name="T2" fmla="*/ 0 w 30"/>
                <a:gd name="T3" fmla="*/ 5 h 5"/>
                <a:gd name="T4" fmla="*/ 6 w 30"/>
                <a:gd name="T5" fmla="*/ 5 h 5"/>
                <a:gd name="T6" fmla="*/ 12 w 30"/>
                <a:gd name="T7" fmla="*/ 0 h 5"/>
                <a:gd name="T8" fmla="*/ 12 w 30"/>
                <a:gd name="T9" fmla="*/ 0 h 5"/>
                <a:gd name="T10" fmla="*/ 18 w 30"/>
                <a:gd name="T11" fmla="*/ 0 h 5"/>
                <a:gd name="T12" fmla="*/ 24 w 30"/>
                <a:gd name="T13" fmla="*/ 0 h 5"/>
                <a:gd name="T14" fmla="*/ 30 w 30"/>
                <a:gd name="T15" fmla="*/ 0 h 5"/>
                <a:gd name="T16" fmla="*/ 30 w 30"/>
                <a:gd name="T17" fmla="*/ 0 h 5"/>
                <a:gd name="T18" fmla="*/ 30 w 30"/>
                <a:gd name="T19" fmla="*/ 0 h 5"/>
                <a:gd name="T20" fmla="*/ 30 w 30"/>
                <a:gd name="T21" fmla="*/ 5 h 5"/>
                <a:gd name="T22" fmla="*/ 24 w 30"/>
                <a:gd name="T23" fmla="*/ 5 h 5"/>
                <a:gd name="T24" fmla="*/ 18 w 30"/>
                <a:gd name="T25" fmla="*/ 5 h 5"/>
                <a:gd name="T26" fmla="*/ 12 w 30"/>
                <a:gd name="T27" fmla="*/ 5 h 5"/>
                <a:gd name="T28" fmla="*/ 6 w 30"/>
                <a:gd name="T29" fmla="*/ 5 h 5"/>
                <a:gd name="T30" fmla="*/ 0 w 30"/>
                <a:gd name="T31" fmla="*/ 5 h 5"/>
                <a:gd name="T32" fmla="*/ 0 w 30"/>
                <a:gd name="T33" fmla="*/ 5 h 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5"/>
                <a:gd name="T53" fmla="*/ 30 w 30"/>
                <a:gd name="T54" fmla="*/ 5 h 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5">
                  <a:moveTo>
                    <a:pt x="0" y="5"/>
                  </a:moveTo>
                  <a:lnTo>
                    <a:pt x="0" y="5"/>
                  </a:lnTo>
                  <a:lnTo>
                    <a:pt x="6" y="5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5"/>
                  </a:lnTo>
                  <a:lnTo>
                    <a:pt x="24" y="5"/>
                  </a:lnTo>
                  <a:lnTo>
                    <a:pt x="18" y="5"/>
                  </a:lnTo>
                  <a:lnTo>
                    <a:pt x="12" y="5"/>
                  </a:lnTo>
                  <a:lnTo>
                    <a:pt x="6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596" name="Freeform 278"/>
            <p:cNvSpPr>
              <a:spLocks/>
            </p:cNvSpPr>
            <p:nvPr/>
          </p:nvSpPr>
          <p:spPr bwMode="auto">
            <a:xfrm>
              <a:off x="5197" y="1273"/>
              <a:ext cx="36" cy="12"/>
            </a:xfrm>
            <a:custGeom>
              <a:avLst/>
              <a:gdLst>
                <a:gd name="T0" fmla="*/ 0 w 36"/>
                <a:gd name="T1" fmla="*/ 12 h 12"/>
                <a:gd name="T2" fmla="*/ 6 w 36"/>
                <a:gd name="T3" fmla="*/ 6 h 12"/>
                <a:gd name="T4" fmla="*/ 12 w 36"/>
                <a:gd name="T5" fmla="*/ 6 h 12"/>
                <a:gd name="T6" fmla="*/ 18 w 36"/>
                <a:gd name="T7" fmla="*/ 0 h 12"/>
                <a:gd name="T8" fmla="*/ 18 w 36"/>
                <a:gd name="T9" fmla="*/ 0 h 12"/>
                <a:gd name="T10" fmla="*/ 24 w 36"/>
                <a:gd name="T11" fmla="*/ 0 h 12"/>
                <a:gd name="T12" fmla="*/ 30 w 36"/>
                <a:gd name="T13" fmla="*/ 0 h 12"/>
                <a:gd name="T14" fmla="*/ 36 w 36"/>
                <a:gd name="T15" fmla="*/ 0 h 12"/>
                <a:gd name="T16" fmla="*/ 36 w 36"/>
                <a:gd name="T17" fmla="*/ 0 h 12"/>
                <a:gd name="T18" fmla="*/ 36 w 36"/>
                <a:gd name="T19" fmla="*/ 0 h 12"/>
                <a:gd name="T20" fmla="*/ 30 w 36"/>
                <a:gd name="T21" fmla="*/ 0 h 12"/>
                <a:gd name="T22" fmla="*/ 30 w 36"/>
                <a:gd name="T23" fmla="*/ 6 h 12"/>
                <a:gd name="T24" fmla="*/ 24 w 36"/>
                <a:gd name="T25" fmla="*/ 6 h 12"/>
                <a:gd name="T26" fmla="*/ 18 w 36"/>
                <a:gd name="T27" fmla="*/ 6 h 12"/>
                <a:gd name="T28" fmla="*/ 12 w 36"/>
                <a:gd name="T29" fmla="*/ 6 h 12"/>
                <a:gd name="T30" fmla="*/ 6 w 36"/>
                <a:gd name="T31" fmla="*/ 12 h 12"/>
                <a:gd name="T32" fmla="*/ 0 w 36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2"/>
                <a:gd name="T53" fmla="*/ 36 w 3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2">
                  <a:moveTo>
                    <a:pt x="0" y="12"/>
                  </a:moveTo>
                  <a:lnTo>
                    <a:pt x="6" y="6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597" name="Freeform 279"/>
            <p:cNvSpPr>
              <a:spLocks/>
            </p:cNvSpPr>
            <p:nvPr/>
          </p:nvSpPr>
          <p:spPr bwMode="auto">
            <a:xfrm>
              <a:off x="5197" y="1249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6 w 36"/>
                <a:gd name="T3" fmla="*/ 18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6 h 24"/>
                <a:gd name="T10" fmla="*/ 24 w 36"/>
                <a:gd name="T11" fmla="*/ 6 h 24"/>
                <a:gd name="T12" fmla="*/ 30 w 36"/>
                <a:gd name="T13" fmla="*/ 6 h 24"/>
                <a:gd name="T14" fmla="*/ 30 w 36"/>
                <a:gd name="T15" fmla="*/ 0 h 24"/>
                <a:gd name="T16" fmla="*/ 36 w 36"/>
                <a:gd name="T17" fmla="*/ 6 h 24"/>
                <a:gd name="T18" fmla="*/ 36 w 36"/>
                <a:gd name="T19" fmla="*/ 6 h 24"/>
                <a:gd name="T20" fmla="*/ 30 w 36"/>
                <a:gd name="T21" fmla="*/ 12 h 24"/>
                <a:gd name="T22" fmla="*/ 24 w 36"/>
                <a:gd name="T23" fmla="*/ 12 h 24"/>
                <a:gd name="T24" fmla="*/ 18 w 36"/>
                <a:gd name="T25" fmla="*/ 12 h 24"/>
                <a:gd name="T26" fmla="*/ 18 w 36"/>
                <a:gd name="T27" fmla="*/ 18 h 24"/>
                <a:gd name="T28" fmla="*/ 12 w 36"/>
                <a:gd name="T29" fmla="*/ 18 h 24"/>
                <a:gd name="T30" fmla="*/ 6 w 36"/>
                <a:gd name="T31" fmla="*/ 18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6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598" name="Freeform 280"/>
            <p:cNvSpPr>
              <a:spLocks/>
            </p:cNvSpPr>
            <p:nvPr/>
          </p:nvSpPr>
          <p:spPr bwMode="auto">
            <a:xfrm>
              <a:off x="5191" y="1231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6 w 36"/>
                <a:gd name="T3" fmla="*/ 24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6 h 24"/>
                <a:gd name="T10" fmla="*/ 24 w 36"/>
                <a:gd name="T11" fmla="*/ 6 h 24"/>
                <a:gd name="T12" fmla="*/ 30 w 36"/>
                <a:gd name="T13" fmla="*/ 0 h 24"/>
                <a:gd name="T14" fmla="*/ 36 w 36"/>
                <a:gd name="T15" fmla="*/ 0 h 24"/>
                <a:gd name="T16" fmla="*/ 36 w 36"/>
                <a:gd name="T17" fmla="*/ 0 h 24"/>
                <a:gd name="T18" fmla="*/ 36 w 36"/>
                <a:gd name="T19" fmla="*/ 6 h 24"/>
                <a:gd name="T20" fmla="*/ 30 w 36"/>
                <a:gd name="T21" fmla="*/ 6 h 24"/>
                <a:gd name="T22" fmla="*/ 24 w 36"/>
                <a:gd name="T23" fmla="*/ 12 h 24"/>
                <a:gd name="T24" fmla="*/ 18 w 36"/>
                <a:gd name="T25" fmla="*/ 18 h 24"/>
                <a:gd name="T26" fmla="*/ 12 w 36"/>
                <a:gd name="T27" fmla="*/ 18 h 24"/>
                <a:gd name="T28" fmla="*/ 6 w 36"/>
                <a:gd name="T29" fmla="*/ 24 h 24"/>
                <a:gd name="T30" fmla="*/ 6 w 36"/>
                <a:gd name="T31" fmla="*/ 24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599" name="Freeform 281"/>
            <p:cNvSpPr>
              <a:spLocks/>
            </p:cNvSpPr>
            <p:nvPr/>
          </p:nvSpPr>
          <p:spPr bwMode="auto">
            <a:xfrm>
              <a:off x="5185" y="1213"/>
              <a:ext cx="36" cy="30"/>
            </a:xfrm>
            <a:custGeom>
              <a:avLst/>
              <a:gdLst>
                <a:gd name="T0" fmla="*/ 0 w 36"/>
                <a:gd name="T1" fmla="*/ 30 h 30"/>
                <a:gd name="T2" fmla="*/ 6 w 36"/>
                <a:gd name="T3" fmla="*/ 24 h 30"/>
                <a:gd name="T4" fmla="*/ 6 w 36"/>
                <a:gd name="T5" fmla="*/ 18 h 30"/>
                <a:gd name="T6" fmla="*/ 12 w 36"/>
                <a:gd name="T7" fmla="*/ 12 h 30"/>
                <a:gd name="T8" fmla="*/ 18 w 36"/>
                <a:gd name="T9" fmla="*/ 6 h 30"/>
                <a:gd name="T10" fmla="*/ 24 w 36"/>
                <a:gd name="T11" fmla="*/ 0 h 30"/>
                <a:gd name="T12" fmla="*/ 30 w 36"/>
                <a:gd name="T13" fmla="*/ 0 h 30"/>
                <a:gd name="T14" fmla="*/ 36 w 36"/>
                <a:gd name="T15" fmla="*/ 0 h 30"/>
                <a:gd name="T16" fmla="*/ 36 w 36"/>
                <a:gd name="T17" fmla="*/ 0 h 30"/>
                <a:gd name="T18" fmla="*/ 36 w 36"/>
                <a:gd name="T19" fmla="*/ 0 h 30"/>
                <a:gd name="T20" fmla="*/ 36 w 36"/>
                <a:gd name="T21" fmla="*/ 6 h 30"/>
                <a:gd name="T22" fmla="*/ 30 w 36"/>
                <a:gd name="T23" fmla="*/ 12 h 30"/>
                <a:gd name="T24" fmla="*/ 24 w 36"/>
                <a:gd name="T25" fmla="*/ 12 h 30"/>
                <a:gd name="T26" fmla="*/ 18 w 36"/>
                <a:gd name="T27" fmla="*/ 18 h 30"/>
                <a:gd name="T28" fmla="*/ 12 w 36"/>
                <a:gd name="T29" fmla="*/ 24 h 30"/>
                <a:gd name="T30" fmla="*/ 6 w 36"/>
                <a:gd name="T31" fmla="*/ 24 h 30"/>
                <a:gd name="T32" fmla="*/ 0 w 36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30"/>
                  </a:move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6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00" name="Freeform 282"/>
            <p:cNvSpPr>
              <a:spLocks/>
            </p:cNvSpPr>
            <p:nvPr/>
          </p:nvSpPr>
          <p:spPr bwMode="auto">
            <a:xfrm>
              <a:off x="5179" y="1195"/>
              <a:ext cx="36" cy="36"/>
            </a:xfrm>
            <a:custGeom>
              <a:avLst/>
              <a:gdLst>
                <a:gd name="T0" fmla="*/ 0 w 36"/>
                <a:gd name="T1" fmla="*/ 36 h 36"/>
                <a:gd name="T2" fmla="*/ 6 w 36"/>
                <a:gd name="T3" fmla="*/ 30 h 36"/>
                <a:gd name="T4" fmla="*/ 6 w 36"/>
                <a:gd name="T5" fmla="*/ 24 h 36"/>
                <a:gd name="T6" fmla="*/ 12 w 36"/>
                <a:gd name="T7" fmla="*/ 18 h 36"/>
                <a:gd name="T8" fmla="*/ 12 w 36"/>
                <a:gd name="T9" fmla="*/ 12 h 36"/>
                <a:gd name="T10" fmla="*/ 18 w 36"/>
                <a:gd name="T11" fmla="*/ 6 h 36"/>
                <a:gd name="T12" fmla="*/ 24 w 36"/>
                <a:gd name="T13" fmla="*/ 0 h 36"/>
                <a:gd name="T14" fmla="*/ 30 w 36"/>
                <a:gd name="T15" fmla="*/ 0 h 36"/>
                <a:gd name="T16" fmla="*/ 36 w 36"/>
                <a:gd name="T17" fmla="*/ 0 h 36"/>
                <a:gd name="T18" fmla="*/ 36 w 36"/>
                <a:gd name="T19" fmla="*/ 0 h 36"/>
                <a:gd name="T20" fmla="*/ 30 w 36"/>
                <a:gd name="T21" fmla="*/ 6 h 36"/>
                <a:gd name="T22" fmla="*/ 30 w 36"/>
                <a:gd name="T23" fmla="*/ 6 h 36"/>
                <a:gd name="T24" fmla="*/ 24 w 36"/>
                <a:gd name="T25" fmla="*/ 12 h 36"/>
                <a:gd name="T26" fmla="*/ 18 w 36"/>
                <a:gd name="T27" fmla="*/ 18 h 36"/>
                <a:gd name="T28" fmla="*/ 12 w 36"/>
                <a:gd name="T29" fmla="*/ 24 h 36"/>
                <a:gd name="T30" fmla="*/ 6 w 36"/>
                <a:gd name="T31" fmla="*/ 30 h 36"/>
                <a:gd name="T32" fmla="*/ 0 w 36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0" y="36"/>
                  </a:moveTo>
                  <a:lnTo>
                    <a:pt x="6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6" y="3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01" name="Freeform 283"/>
            <p:cNvSpPr>
              <a:spLocks/>
            </p:cNvSpPr>
            <p:nvPr/>
          </p:nvSpPr>
          <p:spPr bwMode="auto">
            <a:xfrm>
              <a:off x="5179" y="1183"/>
              <a:ext cx="12" cy="36"/>
            </a:xfrm>
            <a:custGeom>
              <a:avLst/>
              <a:gdLst>
                <a:gd name="T0" fmla="*/ 12 w 12"/>
                <a:gd name="T1" fmla="*/ 0 h 36"/>
                <a:gd name="T2" fmla="*/ 12 w 12"/>
                <a:gd name="T3" fmla="*/ 0 h 36"/>
                <a:gd name="T4" fmla="*/ 12 w 12"/>
                <a:gd name="T5" fmla="*/ 6 h 36"/>
                <a:gd name="T6" fmla="*/ 12 w 12"/>
                <a:gd name="T7" fmla="*/ 12 h 36"/>
                <a:gd name="T8" fmla="*/ 6 w 12"/>
                <a:gd name="T9" fmla="*/ 18 h 36"/>
                <a:gd name="T10" fmla="*/ 6 w 12"/>
                <a:gd name="T11" fmla="*/ 24 h 36"/>
                <a:gd name="T12" fmla="*/ 0 w 12"/>
                <a:gd name="T13" fmla="*/ 30 h 36"/>
                <a:gd name="T14" fmla="*/ 0 w 12"/>
                <a:gd name="T15" fmla="*/ 30 h 36"/>
                <a:gd name="T16" fmla="*/ 0 w 12"/>
                <a:gd name="T17" fmla="*/ 36 h 36"/>
                <a:gd name="T18" fmla="*/ 0 w 12"/>
                <a:gd name="T19" fmla="*/ 30 h 36"/>
                <a:gd name="T20" fmla="*/ 0 w 12"/>
                <a:gd name="T21" fmla="*/ 24 h 36"/>
                <a:gd name="T22" fmla="*/ 0 w 12"/>
                <a:gd name="T23" fmla="*/ 18 h 36"/>
                <a:gd name="T24" fmla="*/ 0 w 12"/>
                <a:gd name="T25" fmla="*/ 12 h 36"/>
                <a:gd name="T26" fmla="*/ 6 w 12"/>
                <a:gd name="T27" fmla="*/ 6 h 36"/>
                <a:gd name="T28" fmla="*/ 6 w 12"/>
                <a:gd name="T29" fmla="*/ 0 h 36"/>
                <a:gd name="T30" fmla="*/ 12 w 12"/>
                <a:gd name="T31" fmla="*/ 0 h 36"/>
                <a:gd name="T32" fmla="*/ 12 w 12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36"/>
                <a:gd name="T53" fmla="*/ 12 w 12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36">
                  <a:moveTo>
                    <a:pt x="12" y="0"/>
                  </a:move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02" name="Freeform 284"/>
            <p:cNvSpPr>
              <a:spLocks/>
            </p:cNvSpPr>
            <p:nvPr/>
          </p:nvSpPr>
          <p:spPr bwMode="auto">
            <a:xfrm>
              <a:off x="5167" y="1165"/>
              <a:ext cx="12" cy="42"/>
            </a:xfrm>
            <a:custGeom>
              <a:avLst/>
              <a:gdLst>
                <a:gd name="T0" fmla="*/ 12 w 12"/>
                <a:gd name="T1" fmla="*/ 0 h 42"/>
                <a:gd name="T2" fmla="*/ 12 w 12"/>
                <a:gd name="T3" fmla="*/ 6 h 42"/>
                <a:gd name="T4" fmla="*/ 12 w 12"/>
                <a:gd name="T5" fmla="*/ 6 h 42"/>
                <a:gd name="T6" fmla="*/ 12 w 12"/>
                <a:gd name="T7" fmla="*/ 12 h 42"/>
                <a:gd name="T8" fmla="*/ 6 w 12"/>
                <a:gd name="T9" fmla="*/ 18 h 42"/>
                <a:gd name="T10" fmla="*/ 6 w 12"/>
                <a:gd name="T11" fmla="*/ 30 h 42"/>
                <a:gd name="T12" fmla="*/ 6 w 12"/>
                <a:gd name="T13" fmla="*/ 36 h 42"/>
                <a:gd name="T14" fmla="*/ 0 w 12"/>
                <a:gd name="T15" fmla="*/ 36 h 42"/>
                <a:gd name="T16" fmla="*/ 0 w 12"/>
                <a:gd name="T17" fmla="*/ 42 h 42"/>
                <a:gd name="T18" fmla="*/ 0 w 12"/>
                <a:gd name="T19" fmla="*/ 36 h 42"/>
                <a:gd name="T20" fmla="*/ 0 w 12"/>
                <a:gd name="T21" fmla="*/ 30 h 42"/>
                <a:gd name="T22" fmla="*/ 0 w 12"/>
                <a:gd name="T23" fmla="*/ 24 h 42"/>
                <a:gd name="T24" fmla="*/ 0 w 12"/>
                <a:gd name="T25" fmla="*/ 18 h 42"/>
                <a:gd name="T26" fmla="*/ 6 w 12"/>
                <a:gd name="T27" fmla="*/ 12 h 42"/>
                <a:gd name="T28" fmla="*/ 6 w 12"/>
                <a:gd name="T29" fmla="*/ 6 h 42"/>
                <a:gd name="T30" fmla="*/ 12 w 12"/>
                <a:gd name="T31" fmla="*/ 0 h 42"/>
                <a:gd name="T32" fmla="*/ 12 w 12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42"/>
                <a:gd name="T53" fmla="*/ 12 w 12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42">
                  <a:moveTo>
                    <a:pt x="12" y="0"/>
                  </a:moveTo>
                  <a:lnTo>
                    <a:pt x="12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6" y="30"/>
                  </a:lnTo>
                  <a:lnTo>
                    <a:pt x="6" y="36"/>
                  </a:lnTo>
                  <a:lnTo>
                    <a:pt x="0" y="36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03" name="Freeform 285"/>
            <p:cNvSpPr>
              <a:spLocks/>
            </p:cNvSpPr>
            <p:nvPr/>
          </p:nvSpPr>
          <p:spPr bwMode="auto">
            <a:xfrm>
              <a:off x="5197" y="1051"/>
              <a:ext cx="42" cy="198"/>
            </a:xfrm>
            <a:custGeom>
              <a:avLst/>
              <a:gdLst>
                <a:gd name="T0" fmla="*/ 36 w 42"/>
                <a:gd name="T1" fmla="*/ 192 h 198"/>
                <a:gd name="T2" fmla="*/ 36 w 42"/>
                <a:gd name="T3" fmla="*/ 192 h 198"/>
                <a:gd name="T4" fmla="*/ 42 w 42"/>
                <a:gd name="T5" fmla="*/ 198 h 198"/>
                <a:gd name="T6" fmla="*/ 42 w 42"/>
                <a:gd name="T7" fmla="*/ 198 h 198"/>
                <a:gd name="T8" fmla="*/ 42 w 42"/>
                <a:gd name="T9" fmla="*/ 198 h 198"/>
                <a:gd name="T10" fmla="*/ 30 w 42"/>
                <a:gd name="T11" fmla="*/ 168 h 198"/>
                <a:gd name="T12" fmla="*/ 18 w 42"/>
                <a:gd name="T13" fmla="*/ 138 h 198"/>
                <a:gd name="T14" fmla="*/ 12 w 42"/>
                <a:gd name="T15" fmla="*/ 114 h 198"/>
                <a:gd name="T16" fmla="*/ 12 w 42"/>
                <a:gd name="T17" fmla="*/ 84 h 198"/>
                <a:gd name="T18" fmla="*/ 6 w 42"/>
                <a:gd name="T19" fmla="*/ 60 h 198"/>
                <a:gd name="T20" fmla="*/ 6 w 42"/>
                <a:gd name="T21" fmla="*/ 36 h 198"/>
                <a:gd name="T22" fmla="*/ 6 w 42"/>
                <a:gd name="T23" fmla="*/ 18 h 198"/>
                <a:gd name="T24" fmla="*/ 12 w 42"/>
                <a:gd name="T25" fmla="*/ 0 h 198"/>
                <a:gd name="T26" fmla="*/ 6 w 42"/>
                <a:gd name="T27" fmla="*/ 12 h 198"/>
                <a:gd name="T28" fmla="*/ 6 w 42"/>
                <a:gd name="T29" fmla="*/ 36 h 198"/>
                <a:gd name="T30" fmla="*/ 0 w 42"/>
                <a:gd name="T31" fmla="*/ 60 h 198"/>
                <a:gd name="T32" fmla="*/ 6 w 42"/>
                <a:gd name="T33" fmla="*/ 90 h 198"/>
                <a:gd name="T34" fmla="*/ 6 w 42"/>
                <a:gd name="T35" fmla="*/ 120 h 198"/>
                <a:gd name="T36" fmla="*/ 12 w 42"/>
                <a:gd name="T37" fmla="*/ 150 h 198"/>
                <a:gd name="T38" fmla="*/ 24 w 42"/>
                <a:gd name="T39" fmla="*/ 174 h 198"/>
                <a:gd name="T40" fmla="*/ 36 w 42"/>
                <a:gd name="T41" fmla="*/ 192 h 19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2"/>
                <a:gd name="T64" fmla="*/ 0 h 198"/>
                <a:gd name="T65" fmla="*/ 42 w 42"/>
                <a:gd name="T66" fmla="*/ 198 h 19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2" h="198">
                  <a:moveTo>
                    <a:pt x="36" y="192"/>
                  </a:moveTo>
                  <a:lnTo>
                    <a:pt x="36" y="192"/>
                  </a:lnTo>
                  <a:lnTo>
                    <a:pt x="42" y="198"/>
                  </a:lnTo>
                  <a:lnTo>
                    <a:pt x="30" y="168"/>
                  </a:lnTo>
                  <a:lnTo>
                    <a:pt x="18" y="138"/>
                  </a:lnTo>
                  <a:lnTo>
                    <a:pt x="12" y="114"/>
                  </a:lnTo>
                  <a:lnTo>
                    <a:pt x="12" y="84"/>
                  </a:lnTo>
                  <a:lnTo>
                    <a:pt x="6" y="60"/>
                  </a:lnTo>
                  <a:lnTo>
                    <a:pt x="6" y="36"/>
                  </a:lnTo>
                  <a:lnTo>
                    <a:pt x="6" y="18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6" y="36"/>
                  </a:lnTo>
                  <a:lnTo>
                    <a:pt x="0" y="60"/>
                  </a:lnTo>
                  <a:lnTo>
                    <a:pt x="6" y="90"/>
                  </a:lnTo>
                  <a:lnTo>
                    <a:pt x="6" y="120"/>
                  </a:lnTo>
                  <a:lnTo>
                    <a:pt x="12" y="150"/>
                  </a:lnTo>
                  <a:lnTo>
                    <a:pt x="24" y="174"/>
                  </a:lnTo>
                  <a:lnTo>
                    <a:pt x="36" y="19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04" name="Freeform 286"/>
            <p:cNvSpPr>
              <a:spLocks/>
            </p:cNvSpPr>
            <p:nvPr/>
          </p:nvSpPr>
          <p:spPr bwMode="auto">
            <a:xfrm>
              <a:off x="5203" y="1063"/>
              <a:ext cx="30" cy="30"/>
            </a:xfrm>
            <a:custGeom>
              <a:avLst/>
              <a:gdLst>
                <a:gd name="T0" fmla="*/ 30 w 30"/>
                <a:gd name="T1" fmla="*/ 0 h 30"/>
                <a:gd name="T2" fmla="*/ 30 w 30"/>
                <a:gd name="T3" fmla="*/ 0 h 30"/>
                <a:gd name="T4" fmla="*/ 24 w 30"/>
                <a:gd name="T5" fmla="*/ 0 h 30"/>
                <a:gd name="T6" fmla="*/ 18 w 30"/>
                <a:gd name="T7" fmla="*/ 0 h 30"/>
                <a:gd name="T8" fmla="*/ 18 w 30"/>
                <a:gd name="T9" fmla="*/ 6 h 30"/>
                <a:gd name="T10" fmla="*/ 12 w 30"/>
                <a:gd name="T11" fmla="*/ 12 h 30"/>
                <a:gd name="T12" fmla="*/ 6 w 30"/>
                <a:gd name="T13" fmla="*/ 12 h 30"/>
                <a:gd name="T14" fmla="*/ 0 w 30"/>
                <a:gd name="T15" fmla="*/ 24 h 30"/>
                <a:gd name="T16" fmla="*/ 0 w 30"/>
                <a:gd name="T17" fmla="*/ 30 h 30"/>
                <a:gd name="T18" fmla="*/ 6 w 30"/>
                <a:gd name="T19" fmla="*/ 24 h 30"/>
                <a:gd name="T20" fmla="*/ 6 w 30"/>
                <a:gd name="T21" fmla="*/ 18 h 30"/>
                <a:gd name="T22" fmla="*/ 12 w 30"/>
                <a:gd name="T23" fmla="*/ 18 h 30"/>
                <a:gd name="T24" fmla="*/ 18 w 30"/>
                <a:gd name="T25" fmla="*/ 12 h 30"/>
                <a:gd name="T26" fmla="*/ 24 w 30"/>
                <a:gd name="T27" fmla="*/ 12 h 30"/>
                <a:gd name="T28" fmla="*/ 24 w 30"/>
                <a:gd name="T29" fmla="*/ 6 h 30"/>
                <a:gd name="T30" fmla="*/ 30 w 30"/>
                <a:gd name="T31" fmla="*/ 0 h 30"/>
                <a:gd name="T32" fmla="*/ 30 w 30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0"/>
                <a:gd name="T53" fmla="*/ 30 w 30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0">
                  <a:moveTo>
                    <a:pt x="30" y="0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24" y="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05" name="Freeform 287"/>
            <p:cNvSpPr>
              <a:spLocks/>
            </p:cNvSpPr>
            <p:nvPr/>
          </p:nvSpPr>
          <p:spPr bwMode="auto">
            <a:xfrm>
              <a:off x="5203" y="1087"/>
              <a:ext cx="30" cy="36"/>
            </a:xfrm>
            <a:custGeom>
              <a:avLst/>
              <a:gdLst>
                <a:gd name="T0" fmla="*/ 30 w 30"/>
                <a:gd name="T1" fmla="*/ 6 h 36"/>
                <a:gd name="T2" fmla="*/ 30 w 30"/>
                <a:gd name="T3" fmla="*/ 0 h 36"/>
                <a:gd name="T4" fmla="*/ 24 w 30"/>
                <a:gd name="T5" fmla="*/ 6 h 36"/>
                <a:gd name="T6" fmla="*/ 24 w 30"/>
                <a:gd name="T7" fmla="*/ 6 h 36"/>
                <a:gd name="T8" fmla="*/ 18 w 30"/>
                <a:gd name="T9" fmla="*/ 12 h 36"/>
                <a:gd name="T10" fmla="*/ 12 w 30"/>
                <a:gd name="T11" fmla="*/ 18 h 36"/>
                <a:gd name="T12" fmla="*/ 6 w 30"/>
                <a:gd name="T13" fmla="*/ 24 h 36"/>
                <a:gd name="T14" fmla="*/ 0 w 30"/>
                <a:gd name="T15" fmla="*/ 30 h 36"/>
                <a:gd name="T16" fmla="*/ 0 w 30"/>
                <a:gd name="T17" fmla="*/ 36 h 36"/>
                <a:gd name="T18" fmla="*/ 0 w 30"/>
                <a:gd name="T19" fmla="*/ 36 h 36"/>
                <a:gd name="T20" fmla="*/ 6 w 30"/>
                <a:gd name="T21" fmla="*/ 30 h 36"/>
                <a:gd name="T22" fmla="*/ 12 w 30"/>
                <a:gd name="T23" fmla="*/ 30 h 36"/>
                <a:gd name="T24" fmla="*/ 18 w 30"/>
                <a:gd name="T25" fmla="*/ 24 h 36"/>
                <a:gd name="T26" fmla="*/ 24 w 30"/>
                <a:gd name="T27" fmla="*/ 18 h 36"/>
                <a:gd name="T28" fmla="*/ 30 w 30"/>
                <a:gd name="T29" fmla="*/ 12 h 36"/>
                <a:gd name="T30" fmla="*/ 30 w 30"/>
                <a:gd name="T31" fmla="*/ 6 h 36"/>
                <a:gd name="T32" fmla="*/ 30 w 30"/>
                <a:gd name="T33" fmla="*/ 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6"/>
                <a:gd name="T53" fmla="*/ 30 w 30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6">
                  <a:moveTo>
                    <a:pt x="30" y="6"/>
                  </a:moveTo>
                  <a:lnTo>
                    <a:pt x="30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8" y="24"/>
                  </a:lnTo>
                  <a:lnTo>
                    <a:pt x="24" y="18"/>
                  </a:lnTo>
                  <a:lnTo>
                    <a:pt x="30" y="12"/>
                  </a:lnTo>
                  <a:lnTo>
                    <a:pt x="3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06" name="Freeform 288"/>
            <p:cNvSpPr>
              <a:spLocks/>
            </p:cNvSpPr>
            <p:nvPr/>
          </p:nvSpPr>
          <p:spPr bwMode="auto">
            <a:xfrm>
              <a:off x="5203" y="1111"/>
              <a:ext cx="36" cy="30"/>
            </a:xfrm>
            <a:custGeom>
              <a:avLst/>
              <a:gdLst>
                <a:gd name="T0" fmla="*/ 36 w 36"/>
                <a:gd name="T1" fmla="*/ 0 h 30"/>
                <a:gd name="T2" fmla="*/ 36 w 36"/>
                <a:gd name="T3" fmla="*/ 0 h 30"/>
                <a:gd name="T4" fmla="*/ 30 w 36"/>
                <a:gd name="T5" fmla="*/ 0 h 30"/>
                <a:gd name="T6" fmla="*/ 24 w 36"/>
                <a:gd name="T7" fmla="*/ 6 h 30"/>
                <a:gd name="T8" fmla="*/ 18 w 36"/>
                <a:gd name="T9" fmla="*/ 6 h 30"/>
                <a:gd name="T10" fmla="*/ 12 w 36"/>
                <a:gd name="T11" fmla="*/ 12 h 30"/>
                <a:gd name="T12" fmla="*/ 6 w 36"/>
                <a:gd name="T13" fmla="*/ 18 h 30"/>
                <a:gd name="T14" fmla="*/ 0 w 36"/>
                <a:gd name="T15" fmla="*/ 24 h 30"/>
                <a:gd name="T16" fmla="*/ 0 w 36"/>
                <a:gd name="T17" fmla="*/ 30 h 30"/>
                <a:gd name="T18" fmla="*/ 0 w 36"/>
                <a:gd name="T19" fmla="*/ 30 h 30"/>
                <a:gd name="T20" fmla="*/ 6 w 36"/>
                <a:gd name="T21" fmla="*/ 30 h 30"/>
                <a:gd name="T22" fmla="*/ 12 w 36"/>
                <a:gd name="T23" fmla="*/ 24 h 30"/>
                <a:gd name="T24" fmla="*/ 24 w 36"/>
                <a:gd name="T25" fmla="*/ 18 h 30"/>
                <a:gd name="T26" fmla="*/ 30 w 36"/>
                <a:gd name="T27" fmla="*/ 12 h 30"/>
                <a:gd name="T28" fmla="*/ 36 w 36"/>
                <a:gd name="T29" fmla="*/ 6 h 30"/>
                <a:gd name="T30" fmla="*/ 36 w 36"/>
                <a:gd name="T31" fmla="*/ 6 h 30"/>
                <a:gd name="T32" fmla="*/ 36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36" y="0"/>
                  </a:moveTo>
                  <a:lnTo>
                    <a:pt x="36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24" y="18"/>
                  </a:lnTo>
                  <a:lnTo>
                    <a:pt x="30" y="12"/>
                  </a:lnTo>
                  <a:lnTo>
                    <a:pt x="36" y="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07" name="Freeform 289"/>
            <p:cNvSpPr>
              <a:spLocks/>
            </p:cNvSpPr>
            <p:nvPr/>
          </p:nvSpPr>
          <p:spPr bwMode="auto">
            <a:xfrm>
              <a:off x="5209" y="1147"/>
              <a:ext cx="36" cy="30"/>
            </a:xfrm>
            <a:custGeom>
              <a:avLst/>
              <a:gdLst>
                <a:gd name="T0" fmla="*/ 36 w 36"/>
                <a:gd name="T1" fmla="*/ 6 h 30"/>
                <a:gd name="T2" fmla="*/ 30 w 36"/>
                <a:gd name="T3" fmla="*/ 0 h 30"/>
                <a:gd name="T4" fmla="*/ 24 w 36"/>
                <a:gd name="T5" fmla="*/ 6 h 30"/>
                <a:gd name="T6" fmla="*/ 24 w 36"/>
                <a:gd name="T7" fmla="*/ 6 h 30"/>
                <a:gd name="T8" fmla="*/ 18 w 36"/>
                <a:gd name="T9" fmla="*/ 12 h 30"/>
                <a:gd name="T10" fmla="*/ 6 w 36"/>
                <a:gd name="T11" fmla="*/ 12 h 30"/>
                <a:gd name="T12" fmla="*/ 6 w 36"/>
                <a:gd name="T13" fmla="*/ 18 h 30"/>
                <a:gd name="T14" fmla="*/ 0 w 36"/>
                <a:gd name="T15" fmla="*/ 24 h 30"/>
                <a:gd name="T16" fmla="*/ 0 w 36"/>
                <a:gd name="T17" fmla="*/ 30 h 30"/>
                <a:gd name="T18" fmla="*/ 0 w 36"/>
                <a:gd name="T19" fmla="*/ 30 h 30"/>
                <a:gd name="T20" fmla="*/ 6 w 36"/>
                <a:gd name="T21" fmla="*/ 24 h 30"/>
                <a:gd name="T22" fmla="*/ 12 w 36"/>
                <a:gd name="T23" fmla="*/ 24 h 30"/>
                <a:gd name="T24" fmla="*/ 18 w 36"/>
                <a:gd name="T25" fmla="*/ 18 h 30"/>
                <a:gd name="T26" fmla="*/ 24 w 36"/>
                <a:gd name="T27" fmla="*/ 12 h 30"/>
                <a:gd name="T28" fmla="*/ 30 w 36"/>
                <a:gd name="T29" fmla="*/ 12 h 30"/>
                <a:gd name="T30" fmla="*/ 30 w 36"/>
                <a:gd name="T31" fmla="*/ 6 h 30"/>
                <a:gd name="T32" fmla="*/ 36 w 36"/>
                <a:gd name="T33" fmla="*/ 6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36" y="6"/>
                  </a:moveTo>
                  <a:lnTo>
                    <a:pt x="30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0" y="6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08" name="Freeform 290"/>
            <p:cNvSpPr>
              <a:spLocks/>
            </p:cNvSpPr>
            <p:nvPr/>
          </p:nvSpPr>
          <p:spPr bwMode="auto">
            <a:xfrm>
              <a:off x="5209" y="1171"/>
              <a:ext cx="36" cy="18"/>
            </a:xfrm>
            <a:custGeom>
              <a:avLst/>
              <a:gdLst>
                <a:gd name="T0" fmla="*/ 36 w 36"/>
                <a:gd name="T1" fmla="*/ 0 h 18"/>
                <a:gd name="T2" fmla="*/ 30 w 36"/>
                <a:gd name="T3" fmla="*/ 0 h 18"/>
                <a:gd name="T4" fmla="*/ 30 w 36"/>
                <a:gd name="T5" fmla="*/ 0 h 18"/>
                <a:gd name="T6" fmla="*/ 24 w 36"/>
                <a:gd name="T7" fmla="*/ 0 h 18"/>
                <a:gd name="T8" fmla="*/ 18 w 36"/>
                <a:gd name="T9" fmla="*/ 0 h 18"/>
                <a:gd name="T10" fmla="*/ 12 w 36"/>
                <a:gd name="T11" fmla="*/ 6 h 18"/>
                <a:gd name="T12" fmla="*/ 6 w 36"/>
                <a:gd name="T13" fmla="*/ 6 h 18"/>
                <a:gd name="T14" fmla="*/ 6 w 36"/>
                <a:gd name="T15" fmla="*/ 12 h 18"/>
                <a:gd name="T16" fmla="*/ 0 w 36"/>
                <a:gd name="T17" fmla="*/ 18 h 18"/>
                <a:gd name="T18" fmla="*/ 6 w 36"/>
                <a:gd name="T19" fmla="*/ 18 h 18"/>
                <a:gd name="T20" fmla="*/ 12 w 36"/>
                <a:gd name="T21" fmla="*/ 18 h 18"/>
                <a:gd name="T22" fmla="*/ 18 w 36"/>
                <a:gd name="T23" fmla="*/ 12 h 18"/>
                <a:gd name="T24" fmla="*/ 18 w 36"/>
                <a:gd name="T25" fmla="*/ 12 h 18"/>
                <a:gd name="T26" fmla="*/ 24 w 36"/>
                <a:gd name="T27" fmla="*/ 12 h 18"/>
                <a:gd name="T28" fmla="*/ 30 w 36"/>
                <a:gd name="T29" fmla="*/ 6 h 18"/>
                <a:gd name="T30" fmla="*/ 36 w 36"/>
                <a:gd name="T31" fmla="*/ 6 h 18"/>
                <a:gd name="T32" fmla="*/ 36 w 36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36" y="0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09" name="Freeform 291"/>
            <p:cNvSpPr>
              <a:spLocks/>
            </p:cNvSpPr>
            <p:nvPr/>
          </p:nvSpPr>
          <p:spPr bwMode="auto">
            <a:xfrm>
              <a:off x="5221" y="1207"/>
              <a:ext cx="24" cy="12"/>
            </a:xfrm>
            <a:custGeom>
              <a:avLst/>
              <a:gdLst>
                <a:gd name="T0" fmla="*/ 24 w 24"/>
                <a:gd name="T1" fmla="*/ 0 h 12"/>
                <a:gd name="T2" fmla="*/ 24 w 24"/>
                <a:gd name="T3" fmla="*/ 0 h 12"/>
                <a:gd name="T4" fmla="*/ 24 w 24"/>
                <a:gd name="T5" fmla="*/ 0 h 12"/>
                <a:gd name="T6" fmla="*/ 18 w 24"/>
                <a:gd name="T7" fmla="*/ 0 h 12"/>
                <a:gd name="T8" fmla="*/ 12 w 24"/>
                <a:gd name="T9" fmla="*/ 0 h 12"/>
                <a:gd name="T10" fmla="*/ 6 w 24"/>
                <a:gd name="T11" fmla="*/ 6 h 12"/>
                <a:gd name="T12" fmla="*/ 6 w 24"/>
                <a:gd name="T13" fmla="*/ 6 h 12"/>
                <a:gd name="T14" fmla="*/ 0 w 24"/>
                <a:gd name="T15" fmla="*/ 12 h 12"/>
                <a:gd name="T16" fmla="*/ 0 w 24"/>
                <a:gd name="T17" fmla="*/ 12 h 12"/>
                <a:gd name="T18" fmla="*/ 6 w 24"/>
                <a:gd name="T19" fmla="*/ 12 h 12"/>
                <a:gd name="T20" fmla="*/ 6 w 24"/>
                <a:gd name="T21" fmla="*/ 12 h 12"/>
                <a:gd name="T22" fmla="*/ 12 w 24"/>
                <a:gd name="T23" fmla="*/ 12 h 12"/>
                <a:gd name="T24" fmla="*/ 18 w 24"/>
                <a:gd name="T25" fmla="*/ 6 h 12"/>
                <a:gd name="T26" fmla="*/ 18 w 24"/>
                <a:gd name="T27" fmla="*/ 6 h 12"/>
                <a:gd name="T28" fmla="*/ 24 w 24"/>
                <a:gd name="T29" fmla="*/ 6 h 12"/>
                <a:gd name="T30" fmla="*/ 24 w 24"/>
                <a:gd name="T31" fmla="*/ 0 h 12"/>
                <a:gd name="T32" fmla="*/ 24 w 24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2"/>
                <a:gd name="T53" fmla="*/ 24 w 2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2">
                  <a:moveTo>
                    <a:pt x="24" y="0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10" name="Freeform 292"/>
            <p:cNvSpPr>
              <a:spLocks/>
            </p:cNvSpPr>
            <p:nvPr/>
          </p:nvSpPr>
          <p:spPr bwMode="auto">
            <a:xfrm>
              <a:off x="5227" y="1225"/>
              <a:ext cx="18" cy="12"/>
            </a:xfrm>
            <a:custGeom>
              <a:avLst/>
              <a:gdLst>
                <a:gd name="T0" fmla="*/ 18 w 18"/>
                <a:gd name="T1" fmla="*/ 0 h 12"/>
                <a:gd name="T2" fmla="*/ 12 w 18"/>
                <a:gd name="T3" fmla="*/ 0 h 12"/>
                <a:gd name="T4" fmla="*/ 12 w 18"/>
                <a:gd name="T5" fmla="*/ 0 h 12"/>
                <a:gd name="T6" fmla="*/ 12 w 18"/>
                <a:gd name="T7" fmla="*/ 0 h 12"/>
                <a:gd name="T8" fmla="*/ 6 w 18"/>
                <a:gd name="T9" fmla="*/ 0 h 12"/>
                <a:gd name="T10" fmla="*/ 6 w 18"/>
                <a:gd name="T11" fmla="*/ 0 h 12"/>
                <a:gd name="T12" fmla="*/ 0 w 18"/>
                <a:gd name="T13" fmla="*/ 6 h 12"/>
                <a:gd name="T14" fmla="*/ 0 w 18"/>
                <a:gd name="T15" fmla="*/ 6 h 12"/>
                <a:gd name="T16" fmla="*/ 0 w 18"/>
                <a:gd name="T17" fmla="*/ 12 h 12"/>
                <a:gd name="T18" fmla="*/ 0 w 18"/>
                <a:gd name="T19" fmla="*/ 6 h 12"/>
                <a:gd name="T20" fmla="*/ 6 w 18"/>
                <a:gd name="T21" fmla="*/ 6 h 12"/>
                <a:gd name="T22" fmla="*/ 6 w 18"/>
                <a:gd name="T23" fmla="*/ 6 h 12"/>
                <a:gd name="T24" fmla="*/ 12 w 18"/>
                <a:gd name="T25" fmla="*/ 6 h 12"/>
                <a:gd name="T26" fmla="*/ 12 w 18"/>
                <a:gd name="T27" fmla="*/ 0 h 12"/>
                <a:gd name="T28" fmla="*/ 18 w 18"/>
                <a:gd name="T29" fmla="*/ 0 h 12"/>
                <a:gd name="T30" fmla="*/ 18 w 18"/>
                <a:gd name="T31" fmla="*/ 0 h 12"/>
                <a:gd name="T32" fmla="*/ 18 w 18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2"/>
                <a:gd name="T53" fmla="*/ 18 w 1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2">
                  <a:moveTo>
                    <a:pt x="18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11" name="Freeform 293"/>
            <p:cNvSpPr>
              <a:spLocks/>
            </p:cNvSpPr>
            <p:nvPr/>
          </p:nvSpPr>
          <p:spPr bwMode="auto">
            <a:xfrm>
              <a:off x="5203" y="1075"/>
              <a:ext cx="30" cy="36"/>
            </a:xfrm>
            <a:custGeom>
              <a:avLst/>
              <a:gdLst>
                <a:gd name="T0" fmla="*/ 30 w 30"/>
                <a:gd name="T1" fmla="*/ 6 h 36"/>
                <a:gd name="T2" fmla="*/ 30 w 30"/>
                <a:gd name="T3" fmla="*/ 0 h 36"/>
                <a:gd name="T4" fmla="*/ 24 w 30"/>
                <a:gd name="T5" fmla="*/ 0 h 36"/>
                <a:gd name="T6" fmla="*/ 18 w 30"/>
                <a:gd name="T7" fmla="*/ 6 h 36"/>
                <a:gd name="T8" fmla="*/ 18 w 30"/>
                <a:gd name="T9" fmla="*/ 12 h 36"/>
                <a:gd name="T10" fmla="*/ 12 w 30"/>
                <a:gd name="T11" fmla="*/ 12 h 36"/>
                <a:gd name="T12" fmla="*/ 6 w 30"/>
                <a:gd name="T13" fmla="*/ 18 h 36"/>
                <a:gd name="T14" fmla="*/ 0 w 30"/>
                <a:gd name="T15" fmla="*/ 30 h 36"/>
                <a:gd name="T16" fmla="*/ 0 w 30"/>
                <a:gd name="T17" fmla="*/ 36 h 36"/>
                <a:gd name="T18" fmla="*/ 0 w 30"/>
                <a:gd name="T19" fmla="*/ 30 h 36"/>
                <a:gd name="T20" fmla="*/ 6 w 30"/>
                <a:gd name="T21" fmla="*/ 30 h 36"/>
                <a:gd name="T22" fmla="*/ 12 w 30"/>
                <a:gd name="T23" fmla="*/ 24 h 36"/>
                <a:gd name="T24" fmla="*/ 18 w 30"/>
                <a:gd name="T25" fmla="*/ 18 h 36"/>
                <a:gd name="T26" fmla="*/ 24 w 30"/>
                <a:gd name="T27" fmla="*/ 12 h 36"/>
                <a:gd name="T28" fmla="*/ 30 w 30"/>
                <a:gd name="T29" fmla="*/ 12 h 36"/>
                <a:gd name="T30" fmla="*/ 30 w 30"/>
                <a:gd name="T31" fmla="*/ 6 h 36"/>
                <a:gd name="T32" fmla="*/ 30 w 30"/>
                <a:gd name="T33" fmla="*/ 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6"/>
                <a:gd name="T53" fmla="*/ 30 w 30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6">
                  <a:moveTo>
                    <a:pt x="30" y="6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12" name="Freeform 294"/>
            <p:cNvSpPr>
              <a:spLocks/>
            </p:cNvSpPr>
            <p:nvPr/>
          </p:nvSpPr>
          <p:spPr bwMode="auto">
            <a:xfrm>
              <a:off x="5203" y="1051"/>
              <a:ext cx="24" cy="24"/>
            </a:xfrm>
            <a:custGeom>
              <a:avLst/>
              <a:gdLst>
                <a:gd name="T0" fmla="*/ 24 w 24"/>
                <a:gd name="T1" fmla="*/ 0 h 24"/>
                <a:gd name="T2" fmla="*/ 24 w 24"/>
                <a:gd name="T3" fmla="*/ 0 h 24"/>
                <a:gd name="T4" fmla="*/ 24 w 24"/>
                <a:gd name="T5" fmla="*/ 0 h 24"/>
                <a:gd name="T6" fmla="*/ 18 w 24"/>
                <a:gd name="T7" fmla="*/ 0 h 24"/>
                <a:gd name="T8" fmla="*/ 12 w 24"/>
                <a:gd name="T9" fmla="*/ 0 h 24"/>
                <a:gd name="T10" fmla="*/ 12 w 24"/>
                <a:gd name="T11" fmla="*/ 6 h 24"/>
                <a:gd name="T12" fmla="*/ 6 w 24"/>
                <a:gd name="T13" fmla="*/ 12 h 24"/>
                <a:gd name="T14" fmla="*/ 0 w 24"/>
                <a:gd name="T15" fmla="*/ 18 h 24"/>
                <a:gd name="T16" fmla="*/ 0 w 24"/>
                <a:gd name="T17" fmla="*/ 24 h 24"/>
                <a:gd name="T18" fmla="*/ 6 w 24"/>
                <a:gd name="T19" fmla="*/ 18 h 24"/>
                <a:gd name="T20" fmla="*/ 6 w 24"/>
                <a:gd name="T21" fmla="*/ 18 h 24"/>
                <a:gd name="T22" fmla="*/ 12 w 24"/>
                <a:gd name="T23" fmla="*/ 12 h 24"/>
                <a:gd name="T24" fmla="*/ 18 w 24"/>
                <a:gd name="T25" fmla="*/ 12 h 24"/>
                <a:gd name="T26" fmla="*/ 18 w 24"/>
                <a:gd name="T27" fmla="*/ 6 h 24"/>
                <a:gd name="T28" fmla="*/ 24 w 24"/>
                <a:gd name="T29" fmla="*/ 6 h 24"/>
                <a:gd name="T30" fmla="*/ 24 w 24"/>
                <a:gd name="T31" fmla="*/ 0 h 24"/>
                <a:gd name="T32" fmla="*/ 24 w 24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24" y="0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13" name="Freeform 295"/>
            <p:cNvSpPr>
              <a:spLocks/>
            </p:cNvSpPr>
            <p:nvPr/>
          </p:nvSpPr>
          <p:spPr bwMode="auto">
            <a:xfrm>
              <a:off x="5203" y="1135"/>
              <a:ext cx="36" cy="30"/>
            </a:xfrm>
            <a:custGeom>
              <a:avLst/>
              <a:gdLst>
                <a:gd name="T0" fmla="*/ 36 w 36"/>
                <a:gd name="T1" fmla="*/ 0 h 30"/>
                <a:gd name="T2" fmla="*/ 36 w 36"/>
                <a:gd name="T3" fmla="*/ 0 h 30"/>
                <a:gd name="T4" fmla="*/ 30 w 36"/>
                <a:gd name="T5" fmla="*/ 0 h 30"/>
                <a:gd name="T6" fmla="*/ 24 w 36"/>
                <a:gd name="T7" fmla="*/ 6 h 30"/>
                <a:gd name="T8" fmla="*/ 18 w 36"/>
                <a:gd name="T9" fmla="*/ 6 h 30"/>
                <a:gd name="T10" fmla="*/ 12 w 36"/>
                <a:gd name="T11" fmla="*/ 12 h 30"/>
                <a:gd name="T12" fmla="*/ 6 w 36"/>
                <a:gd name="T13" fmla="*/ 18 h 30"/>
                <a:gd name="T14" fmla="*/ 0 w 36"/>
                <a:gd name="T15" fmla="*/ 24 h 30"/>
                <a:gd name="T16" fmla="*/ 0 w 36"/>
                <a:gd name="T17" fmla="*/ 30 h 30"/>
                <a:gd name="T18" fmla="*/ 6 w 36"/>
                <a:gd name="T19" fmla="*/ 24 h 30"/>
                <a:gd name="T20" fmla="*/ 6 w 36"/>
                <a:gd name="T21" fmla="*/ 24 h 30"/>
                <a:gd name="T22" fmla="*/ 12 w 36"/>
                <a:gd name="T23" fmla="*/ 18 h 30"/>
                <a:gd name="T24" fmla="*/ 24 w 36"/>
                <a:gd name="T25" fmla="*/ 18 h 30"/>
                <a:gd name="T26" fmla="*/ 24 w 36"/>
                <a:gd name="T27" fmla="*/ 12 h 30"/>
                <a:gd name="T28" fmla="*/ 30 w 36"/>
                <a:gd name="T29" fmla="*/ 6 h 30"/>
                <a:gd name="T30" fmla="*/ 36 w 36"/>
                <a:gd name="T31" fmla="*/ 6 h 30"/>
                <a:gd name="T32" fmla="*/ 36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36" y="0"/>
                  </a:moveTo>
                  <a:lnTo>
                    <a:pt x="36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14" name="Freeform 296"/>
            <p:cNvSpPr>
              <a:spLocks/>
            </p:cNvSpPr>
            <p:nvPr/>
          </p:nvSpPr>
          <p:spPr bwMode="auto">
            <a:xfrm>
              <a:off x="5215" y="1189"/>
              <a:ext cx="30" cy="18"/>
            </a:xfrm>
            <a:custGeom>
              <a:avLst/>
              <a:gdLst>
                <a:gd name="T0" fmla="*/ 30 w 30"/>
                <a:gd name="T1" fmla="*/ 0 h 18"/>
                <a:gd name="T2" fmla="*/ 30 w 30"/>
                <a:gd name="T3" fmla="*/ 0 h 18"/>
                <a:gd name="T4" fmla="*/ 24 w 30"/>
                <a:gd name="T5" fmla="*/ 0 h 18"/>
                <a:gd name="T6" fmla="*/ 18 w 30"/>
                <a:gd name="T7" fmla="*/ 0 h 18"/>
                <a:gd name="T8" fmla="*/ 12 w 30"/>
                <a:gd name="T9" fmla="*/ 0 h 18"/>
                <a:gd name="T10" fmla="*/ 12 w 30"/>
                <a:gd name="T11" fmla="*/ 6 h 18"/>
                <a:gd name="T12" fmla="*/ 6 w 30"/>
                <a:gd name="T13" fmla="*/ 12 h 18"/>
                <a:gd name="T14" fmla="*/ 0 w 30"/>
                <a:gd name="T15" fmla="*/ 12 h 18"/>
                <a:gd name="T16" fmla="*/ 0 w 30"/>
                <a:gd name="T17" fmla="*/ 18 h 18"/>
                <a:gd name="T18" fmla="*/ 0 w 30"/>
                <a:gd name="T19" fmla="*/ 18 h 18"/>
                <a:gd name="T20" fmla="*/ 6 w 30"/>
                <a:gd name="T21" fmla="*/ 12 h 18"/>
                <a:gd name="T22" fmla="*/ 12 w 30"/>
                <a:gd name="T23" fmla="*/ 12 h 18"/>
                <a:gd name="T24" fmla="*/ 18 w 30"/>
                <a:gd name="T25" fmla="*/ 12 h 18"/>
                <a:gd name="T26" fmla="*/ 24 w 30"/>
                <a:gd name="T27" fmla="*/ 6 h 18"/>
                <a:gd name="T28" fmla="*/ 24 w 30"/>
                <a:gd name="T29" fmla="*/ 6 h 18"/>
                <a:gd name="T30" fmla="*/ 30 w 30"/>
                <a:gd name="T31" fmla="*/ 0 h 18"/>
                <a:gd name="T32" fmla="*/ 30 w 30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30" y="0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15" name="Freeform 297"/>
            <p:cNvSpPr>
              <a:spLocks/>
            </p:cNvSpPr>
            <p:nvPr/>
          </p:nvSpPr>
          <p:spPr bwMode="auto">
            <a:xfrm>
              <a:off x="5203" y="1033"/>
              <a:ext cx="6" cy="30"/>
            </a:xfrm>
            <a:custGeom>
              <a:avLst/>
              <a:gdLst>
                <a:gd name="T0" fmla="*/ 0 w 6"/>
                <a:gd name="T1" fmla="*/ 30 h 30"/>
                <a:gd name="T2" fmla="*/ 0 w 6"/>
                <a:gd name="T3" fmla="*/ 24 h 30"/>
                <a:gd name="T4" fmla="*/ 0 w 6"/>
                <a:gd name="T5" fmla="*/ 12 h 30"/>
                <a:gd name="T6" fmla="*/ 0 w 6"/>
                <a:gd name="T7" fmla="*/ 0 h 30"/>
                <a:gd name="T8" fmla="*/ 0 w 6"/>
                <a:gd name="T9" fmla="*/ 0 h 30"/>
                <a:gd name="T10" fmla="*/ 6 w 6"/>
                <a:gd name="T11" fmla="*/ 0 h 30"/>
                <a:gd name="T12" fmla="*/ 6 w 6"/>
                <a:gd name="T13" fmla="*/ 12 h 30"/>
                <a:gd name="T14" fmla="*/ 6 w 6"/>
                <a:gd name="T15" fmla="*/ 18 h 30"/>
                <a:gd name="T16" fmla="*/ 0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0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16" name="Freeform 298"/>
            <p:cNvSpPr>
              <a:spLocks/>
            </p:cNvSpPr>
            <p:nvPr/>
          </p:nvSpPr>
          <p:spPr bwMode="auto">
            <a:xfrm>
              <a:off x="5167" y="1051"/>
              <a:ext cx="36" cy="42"/>
            </a:xfrm>
            <a:custGeom>
              <a:avLst/>
              <a:gdLst>
                <a:gd name="T0" fmla="*/ 36 w 36"/>
                <a:gd name="T1" fmla="*/ 42 h 42"/>
                <a:gd name="T2" fmla="*/ 30 w 36"/>
                <a:gd name="T3" fmla="*/ 36 h 42"/>
                <a:gd name="T4" fmla="*/ 30 w 36"/>
                <a:gd name="T5" fmla="*/ 30 h 42"/>
                <a:gd name="T6" fmla="*/ 24 w 36"/>
                <a:gd name="T7" fmla="*/ 24 h 42"/>
                <a:gd name="T8" fmla="*/ 18 w 36"/>
                <a:gd name="T9" fmla="*/ 18 h 42"/>
                <a:gd name="T10" fmla="*/ 12 w 36"/>
                <a:gd name="T11" fmla="*/ 12 h 42"/>
                <a:gd name="T12" fmla="*/ 12 w 36"/>
                <a:gd name="T13" fmla="*/ 6 h 42"/>
                <a:gd name="T14" fmla="*/ 6 w 36"/>
                <a:gd name="T15" fmla="*/ 0 h 42"/>
                <a:gd name="T16" fmla="*/ 6 w 36"/>
                <a:gd name="T17" fmla="*/ 0 h 42"/>
                <a:gd name="T18" fmla="*/ 0 w 36"/>
                <a:gd name="T19" fmla="*/ 6 h 42"/>
                <a:gd name="T20" fmla="*/ 6 w 36"/>
                <a:gd name="T21" fmla="*/ 12 h 42"/>
                <a:gd name="T22" fmla="*/ 12 w 36"/>
                <a:gd name="T23" fmla="*/ 18 h 42"/>
                <a:gd name="T24" fmla="*/ 18 w 36"/>
                <a:gd name="T25" fmla="*/ 24 h 42"/>
                <a:gd name="T26" fmla="*/ 24 w 36"/>
                <a:gd name="T27" fmla="*/ 30 h 42"/>
                <a:gd name="T28" fmla="*/ 30 w 36"/>
                <a:gd name="T29" fmla="*/ 36 h 42"/>
                <a:gd name="T30" fmla="*/ 30 w 36"/>
                <a:gd name="T31" fmla="*/ 42 h 42"/>
                <a:gd name="T32" fmla="*/ 36 w 36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2"/>
                <a:gd name="T53" fmla="*/ 36 w 36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2">
                  <a:moveTo>
                    <a:pt x="36" y="42"/>
                  </a:moveTo>
                  <a:lnTo>
                    <a:pt x="30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30" y="36"/>
                  </a:lnTo>
                  <a:lnTo>
                    <a:pt x="30" y="42"/>
                  </a:lnTo>
                  <a:lnTo>
                    <a:pt x="36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17" name="Freeform 299"/>
            <p:cNvSpPr>
              <a:spLocks/>
            </p:cNvSpPr>
            <p:nvPr/>
          </p:nvSpPr>
          <p:spPr bwMode="auto">
            <a:xfrm>
              <a:off x="5167" y="1069"/>
              <a:ext cx="36" cy="42"/>
            </a:xfrm>
            <a:custGeom>
              <a:avLst/>
              <a:gdLst>
                <a:gd name="T0" fmla="*/ 36 w 36"/>
                <a:gd name="T1" fmla="*/ 42 h 42"/>
                <a:gd name="T2" fmla="*/ 30 w 36"/>
                <a:gd name="T3" fmla="*/ 36 h 42"/>
                <a:gd name="T4" fmla="*/ 30 w 36"/>
                <a:gd name="T5" fmla="*/ 30 h 42"/>
                <a:gd name="T6" fmla="*/ 24 w 36"/>
                <a:gd name="T7" fmla="*/ 24 h 42"/>
                <a:gd name="T8" fmla="*/ 18 w 36"/>
                <a:gd name="T9" fmla="*/ 12 h 42"/>
                <a:gd name="T10" fmla="*/ 12 w 36"/>
                <a:gd name="T11" fmla="*/ 6 h 42"/>
                <a:gd name="T12" fmla="*/ 6 w 36"/>
                <a:gd name="T13" fmla="*/ 6 h 42"/>
                <a:gd name="T14" fmla="*/ 6 w 36"/>
                <a:gd name="T15" fmla="*/ 0 h 42"/>
                <a:gd name="T16" fmla="*/ 0 w 36"/>
                <a:gd name="T17" fmla="*/ 0 h 42"/>
                <a:gd name="T18" fmla="*/ 0 w 36"/>
                <a:gd name="T19" fmla="*/ 6 h 42"/>
                <a:gd name="T20" fmla="*/ 6 w 36"/>
                <a:gd name="T21" fmla="*/ 12 h 42"/>
                <a:gd name="T22" fmla="*/ 12 w 36"/>
                <a:gd name="T23" fmla="*/ 18 h 42"/>
                <a:gd name="T24" fmla="*/ 18 w 36"/>
                <a:gd name="T25" fmla="*/ 24 h 42"/>
                <a:gd name="T26" fmla="*/ 24 w 36"/>
                <a:gd name="T27" fmla="*/ 30 h 42"/>
                <a:gd name="T28" fmla="*/ 30 w 36"/>
                <a:gd name="T29" fmla="*/ 36 h 42"/>
                <a:gd name="T30" fmla="*/ 30 w 36"/>
                <a:gd name="T31" fmla="*/ 36 h 42"/>
                <a:gd name="T32" fmla="*/ 36 w 36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2"/>
                <a:gd name="T53" fmla="*/ 36 w 36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2">
                  <a:moveTo>
                    <a:pt x="36" y="42"/>
                  </a:moveTo>
                  <a:lnTo>
                    <a:pt x="30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30" y="36"/>
                  </a:lnTo>
                  <a:lnTo>
                    <a:pt x="36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18" name="Freeform 300"/>
            <p:cNvSpPr>
              <a:spLocks/>
            </p:cNvSpPr>
            <p:nvPr/>
          </p:nvSpPr>
          <p:spPr bwMode="auto">
            <a:xfrm>
              <a:off x="5167" y="1093"/>
              <a:ext cx="36" cy="36"/>
            </a:xfrm>
            <a:custGeom>
              <a:avLst/>
              <a:gdLst>
                <a:gd name="T0" fmla="*/ 36 w 36"/>
                <a:gd name="T1" fmla="*/ 36 h 36"/>
                <a:gd name="T2" fmla="*/ 30 w 36"/>
                <a:gd name="T3" fmla="*/ 30 h 36"/>
                <a:gd name="T4" fmla="*/ 30 w 36"/>
                <a:gd name="T5" fmla="*/ 24 h 36"/>
                <a:gd name="T6" fmla="*/ 24 w 36"/>
                <a:gd name="T7" fmla="*/ 12 h 36"/>
                <a:gd name="T8" fmla="*/ 18 w 36"/>
                <a:gd name="T9" fmla="*/ 12 h 36"/>
                <a:gd name="T10" fmla="*/ 12 w 36"/>
                <a:gd name="T11" fmla="*/ 6 h 36"/>
                <a:gd name="T12" fmla="*/ 6 w 36"/>
                <a:gd name="T13" fmla="*/ 0 h 36"/>
                <a:gd name="T14" fmla="*/ 0 w 36"/>
                <a:gd name="T15" fmla="*/ 0 h 36"/>
                <a:gd name="T16" fmla="*/ 0 w 36"/>
                <a:gd name="T17" fmla="*/ 0 h 36"/>
                <a:gd name="T18" fmla="*/ 0 w 36"/>
                <a:gd name="T19" fmla="*/ 0 h 36"/>
                <a:gd name="T20" fmla="*/ 6 w 36"/>
                <a:gd name="T21" fmla="*/ 6 h 36"/>
                <a:gd name="T22" fmla="*/ 6 w 36"/>
                <a:gd name="T23" fmla="*/ 12 h 36"/>
                <a:gd name="T24" fmla="*/ 18 w 36"/>
                <a:gd name="T25" fmla="*/ 18 h 36"/>
                <a:gd name="T26" fmla="*/ 24 w 36"/>
                <a:gd name="T27" fmla="*/ 18 h 36"/>
                <a:gd name="T28" fmla="*/ 30 w 36"/>
                <a:gd name="T29" fmla="*/ 24 h 36"/>
                <a:gd name="T30" fmla="*/ 30 w 36"/>
                <a:gd name="T31" fmla="*/ 30 h 36"/>
                <a:gd name="T32" fmla="*/ 36 w 36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36" y="36"/>
                  </a:moveTo>
                  <a:lnTo>
                    <a:pt x="30" y="30"/>
                  </a:lnTo>
                  <a:lnTo>
                    <a:pt x="30" y="24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6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19" name="Freeform 301"/>
            <p:cNvSpPr>
              <a:spLocks/>
            </p:cNvSpPr>
            <p:nvPr/>
          </p:nvSpPr>
          <p:spPr bwMode="auto">
            <a:xfrm>
              <a:off x="5173" y="1117"/>
              <a:ext cx="30" cy="24"/>
            </a:xfrm>
            <a:custGeom>
              <a:avLst/>
              <a:gdLst>
                <a:gd name="T0" fmla="*/ 30 w 30"/>
                <a:gd name="T1" fmla="*/ 24 h 24"/>
                <a:gd name="T2" fmla="*/ 30 w 30"/>
                <a:gd name="T3" fmla="*/ 24 h 24"/>
                <a:gd name="T4" fmla="*/ 24 w 30"/>
                <a:gd name="T5" fmla="*/ 18 h 24"/>
                <a:gd name="T6" fmla="*/ 18 w 30"/>
                <a:gd name="T7" fmla="*/ 12 h 24"/>
                <a:gd name="T8" fmla="*/ 12 w 30"/>
                <a:gd name="T9" fmla="*/ 6 h 24"/>
                <a:gd name="T10" fmla="*/ 6 w 30"/>
                <a:gd name="T11" fmla="*/ 0 h 24"/>
                <a:gd name="T12" fmla="*/ 0 w 30"/>
                <a:gd name="T13" fmla="*/ 0 h 24"/>
                <a:gd name="T14" fmla="*/ 0 w 30"/>
                <a:gd name="T15" fmla="*/ 0 h 24"/>
                <a:gd name="T16" fmla="*/ 0 w 30"/>
                <a:gd name="T17" fmla="*/ 0 h 24"/>
                <a:gd name="T18" fmla="*/ 0 w 30"/>
                <a:gd name="T19" fmla="*/ 6 h 24"/>
                <a:gd name="T20" fmla="*/ 0 w 30"/>
                <a:gd name="T21" fmla="*/ 6 h 24"/>
                <a:gd name="T22" fmla="*/ 6 w 30"/>
                <a:gd name="T23" fmla="*/ 12 h 24"/>
                <a:gd name="T24" fmla="*/ 12 w 30"/>
                <a:gd name="T25" fmla="*/ 12 h 24"/>
                <a:gd name="T26" fmla="*/ 18 w 30"/>
                <a:gd name="T27" fmla="*/ 18 h 24"/>
                <a:gd name="T28" fmla="*/ 24 w 30"/>
                <a:gd name="T29" fmla="*/ 18 h 24"/>
                <a:gd name="T30" fmla="*/ 30 w 30"/>
                <a:gd name="T31" fmla="*/ 24 h 24"/>
                <a:gd name="T32" fmla="*/ 30 w 30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24"/>
                <a:gd name="T53" fmla="*/ 30 w 30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24">
                  <a:moveTo>
                    <a:pt x="30" y="24"/>
                  </a:moveTo>
                  <a:lnTo>
                    <a:pt x="30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20" name="Freeform 302"/>
            <p:cNvSpPr>
              <a:spLocks/>
            </p:cNvSpPr>
            <p:nvPr/>
          </p:nvSpPr>
          <p:spPr bwMode="auto">
            <a:xfrm>
              <a:off x="5173" y="1135"/>
              <a:ext cx="36" cy="24"/>
            </a:xfrm>
            <a:custGeom>
              <a:avLst/>
              <a:gdLst>
                <a:gd name="T0" fmla="*/ 36 w 36"/>
                <a:gd name="T1" fmla="*/ 24 h 24"/>
                <a:gd name="T2" fmla="*/ 30 w 36"/>
                <a:gd name="T3" fmla="*/ 24 h 24"/>
                <a:gd name="T4" fmla="*/ 24 w 36"/>
                <a:gd name="T5" fmla="*/ 18 h 24"/>
                <a:gd name="T6" fmla="*/ 18 w 36"/>
                <a:gd name="T7" fmla="*/ 12 h 24"/>
                <a:gd name="T8" fmla="*/ 12 w 36"/>
                <a:gd name="T9" fmla="*/ 12 h 24"/>
                <a:gd name="T10" fmla="*/ 6 w 36"/>
                <a:gd name="T11" fmla="*/ 6 h 24"/>
                <a:gd name="T12" fmla="*/ 6 w 36"/>
                <a:gd name="T13" fmla="*/ 6 h 24"/>
                <a:gd name="T14" fmla="*/ 0 w 36"/>
                <a:gd name="T15" fmla="*/ 0 h 24"/>
                <a:gd name="T16" fmla="*/ 0 w 36"/>
                <a:gd name="T17" fmla="*/ 6 h 24"/>
                <a:gd name="T18" fmla="*/ 0 w 36"/>
                <a:gd name="T19" fmla="*/ 6 h 24"/>
                <a:gd name="T20" fmla="*/ 6 w 36"/>
                <a:gd name="T21" fmla="*/ 12 h 24"/>
                <a:gd name="T22" fmla="*/ 12 w 36"/>
                <a:gd name="T23" fmla="*/ 18 h 24"/>
                <a:gd name="T24" fmla="*/ 18 w 36"/>
                <a:gd name="T25" fmla="*/ 18 h 24"/>
                <a:gd name="T26" fmla="*/ 24 w 36"/>
                <a:gd name="T27" fmla="*/ 24 h 24"/>
                <a:gd name="T28" fmla="*/ 24 w 36"/>
                <a:gd name="T29" fmla="*/ 24 h 24"/>
                <a:gd name="T30" fmla="*/ 30 w 36"/>
                <a:gd name="T31" fmla="*/ 24 h 24"/>
                <a:gd name="T32" fmla="*/ 36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36" y="24"/>
                  </a:moveTo>
                  <a:lnTo>
                    <a:pt x="30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6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21" name="Freeform 303"/>
            <p:cNvSpPr>
              <a:spLocks/>
            </p:cNvSpPr>
            <p:nvPr/>
          </p:nvSpPr>
          <p:spPr bwMode="auto">
            <a:xfrm>
              <a:off x="5179" y="1165"/>
              <a:ext cx="30" cy="12"/>
            </a:xfrm>
            <a:custGeom>
              <a:avLst/>
              <a:gdLst>
                <a:gd name="T0" fmla="*/ 30 w 30"/>
                <a:gd name="T1" fmla="*/ 12 h 12"/>
                <a:gd name="T2" fmla="*/ 24 w 30"/>
                <a:gd name="T3" fmla="*/ 12 h 12"/>
                <a:gd name="T4" fmla="*/ 24 w 30"/>
                <a:gd name="T5" fmla="*/ 6 h 12"/>
                <a:gd name="T6" fmla="*/ 18 w 30"/>
                <a:gd name="T7" fmla="*/ 6 h 12"/>
                <a:gd name="T8" fmla="*/ 12 w 30"/>
                <a:gd name="T9" fmla="*/ 6 h 12"/>
                <a:gd name="T10" fmla="*/ 6 w 30"/>
                <a:gd name="T11" fmla="*/ 0 h 12"/>
                <a:gd name="T12" fmla="*/ 6 w 30"/>
                <a:gd name="T13" fmla="*/ 0 h 12"/>
                <a:gd name="T14" fmla="*/ 0 w 30"/>
                <a:gd name="T15" fmla="*/ 0 h 12"/>
                <a:gd name="T16" fmla="*/ 0 w 30"/>
                <a:gd name="T17" fmla="*/ 6 h 12"/>
                <a:gd name="T18" fmla="*/ 0 w 30"/>
                <a:gd name="T19" fmla="*/ 6 h 12"/>
                <a:gd name="T20" fmla="*/ 6 w 30"/>
                <a:gd name="T21" fmla="*/ 12 h 12"/>
                <a:gd name="T22" fmla="*/ 6 w 30"/>
                <a:gd name="T23" fmla="*/ 12 h 12"/>
                <a:gd name="T24" fmla="*/ 12 w 30"/>
                <a:gd name="T25" fmla="*/ 12 h 12"/>
                <a:gd name="T26" fmla="*/ 18 w 30"/>
                <a:gd name="T27" fmla="*/ 12 h 12"/>
                <a:gd name="T28" fmla="*/ 24 w 30"/>
                <a:gd name="T29" fmla="*/ 12 h 12"/>
                <a:gd name="T30" fmla="*/ 30 w 30"/>
                <a:gd name="T31" fmla="*/ 12 h 12"/>
                <a:gd name="T32" fmla="*/ 30 w 30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2"/>
                <a:gd name="T53" fmla="*/ 30 w 3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2">
                  <a:moveTo>
                    <a:pt x="30" y="12"/>
                  </a:moveTo>
                  <a:lnTo>
                    <a:pt x="24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22" name="Freeform 304"/>
            <p:cNvSpPr>
              <a:spLocks/>
            </p:cNvSpPr>
            <p:nvPr/>
          </p:nvSpPr>
          <p:spPr bwMode="auto">
            <a:xfrm>
              <a:off x="5185" y="1189"/>
              <a:ext cx="30" cy="6"/>
            </a:xfrm>
            <a:custGeom>
              <a:avLst/>
              <a:gdLst>
                <a:gd name="T0" fmla="*/ 30 w 30"/>
                <a:gd name="T1" fmla="*/ 6 h 6"/>
                <a:gd name="T2" fmla="*/ 24 w 30"/>
                <a:gd name="T3" fmla="*/ 0 h 6"/>
                <a:gd name="T4" fmla="*/ 18 w 30"/>
                <a:gd name="T5" fmla="*/ 0 h 6"/>
                <a:gd name="T6" fmla="*/ 18 w 30"/>
                <a:gd name="T7" fmla="*/ 0 h 6"/>
                <a:gd name="T8" fmla="*/ 12 w 30"/>
                <a:gd name="T9" fmla="*/ 0 h 6"/>
                <a:gd name="T10" fmla="*/ 6 w 30"/>
                <a:gd name="T11" fmla="*/ 0 h 6"/>
                <a:gd name="T12" fmla="*/ 6 w 30"/>
                <a:gd name="T13" fmla="*/ 0 h 6"/>
                <a:gd name="T14" fmla="*/ 0 w 30"/>
                <a:gd name="T15" fmla="*/ 0 h 6"/>
                <a:gd name="T16" fmla="*/ 0 w 30"/>
                <a:gd name="T17" fmla="*/ 0 h 6"/>
                <a:gd name="T18" fmla="*/ 0 w 30"/>
                <a:gd name="T19" fmla="*/ 0 h 6"/>
                <a:gd name="T20" fmla="*/ 6 w 30"/>
                <a:gd name="T21" fmla="*/ 6 h 6"/>
                <a:gd name="T22" fmla="*/ 6 w 30"/>
                <a:gd name="T23" fmla="*/ 6 h 6"/>
                <a:gd name="T24" fmla="*/ 12 w 30"/>
                <a:gd name="T25" fmla="*/ 6 h 6"/>
                <a:gd name="T26" fmla="*/ 18 w 30"/>
                <a:gd name="T27" fmla="*/ 6 h 6"/>
                <a:gd name="T28" fmla="*/ 18 w 30"/>
                <a:gd name="T29" fmla="*/ 6 h 6"/>
                <a:gd name="T30" fmla="*/ 24 w 30"/>
                <a:gd name="T31" fmla="*/ 6 h 6"/>
                <a:gd name="T32" fmla="*/ 30 w 30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30" y="6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23" name="Freeform 305"/>
            <p:cNvSpPr>
              <a:spLocks/>
            </p:cNvSpPr>
            <p:nvPr/>
          </p:nvSpPr>
          <p:spPr bwMode="auto">
            <a:xfrm>
              <a:off x="5191" y="1201"/>
              <a:ext cx="24" cy="6"/>
            </a:xfrm>
            <a:custGeom>
              <a:avLst/>
              <a:gdLst>
                <a:gd name="T0" fmla="*/ 24 w 24"/>
                <a:gd name="T1" fmla="*/ 6 h 6"/>
                <a:gd name="T2" fmla="*/ 24 w 24"/>
                <a:gd name="T3" fmla="*/ 6 h 6"/>
                <a:gd name="T4" fmla="*/ 18 w 24"/>
                <a:gd name="T5" fmla="*/ 0 h 6"/>
                <a:gd name="T6" fmla="*/ 18 w 24"/>
                <a:gd name="T7" fmla="*/ 0 h 6"/>
                <a:gd name="T8" fmla="*/ 12 w 24"/>
                <a:gd name="T9" fmla="*/ 0 h 6"/>
                <a:gd name="T10" fmla="*/ 6 w 24"/>
                <a:gd name="T11" fmla="*/ 0 h 6"/>
                <a:gd name="T12" fmla="*/ 6 w 24"/>
                <a:gd name="T13" fmla="*/ 0 h 6"/>
                <a:gd name="T14" fmla="*/ 0 w 24"/>
                <a:gd name="T15" fmla="*/ 6 h 6"/>
                <a:gd name="T16" fmla="*/ 0 w 24"/>
                <a:gd name="T17" fmla="*/ 6 h 6"/>
                <a:gd name="T18" fmla="*/ 0 w 24"/>
                <a:gd name="T19" fmla="*/ 6 h 6"/>
                <a:gd name="T20" fmla="*/ 0 w 24"/>
                <a:gd name="T21" fmla="*/ 6 h 6"/>
                <a:gd name="T22" fmla="*/ 6 w 24"/>
                <a:gd name="T23" fmla="*/ 6 h 6"/>
                <a:gd name="T24" fmla="*/ 6 w 24"/>
                <a:gd name="T25" fmla="*/ 6 h 6"/>
                <a:gd name="T26" fmla="*/ 12 w 24"/>
                <a:gd name="T27" fmla="*/ 6 h 6"/>
                <a:gd name="T28" fmla="*/ 18 w 24"/>
                <a:gd name="T29" fmla="*/ 6 h 6"/>
                <a:gd name="T30" fmla="*/ 24 w 24"/>
                <a:gd name="T31" fmla="*/ 6 h 6"/>
                <a:gd name="T32" fmla="*/ 24 w 24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24" y="6"/>
                  </a:moveTo>
                  <a:lnTo>
                    <a:pt x="24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24" name="Freeform 306"/>
            <p:cNvSpPr>
              <a:spLocks/>
            </p:cNvSpPr>
            <p:nvPr/>
          </p:nvSpPr>
          <p:spPr bwMode="auto">
            <a:xfrm>
              <a:off x="5197" y="1213"/>
              <a:ext cx="24" cy="12"/>
            </a:xfrm>
            <a:custGeom>
              <a:avLst/>
              <a:gdLst>
                <a:gd name="T0" fmla="*/ 24 w 24"/>
                <a:gd name="T1" fmla="*/ 12 h 12"/>
                <a:gd name="T2" fmla="*/ 24 w 24"/>
                <a:gd name="T3" fmla="*/ 6 h 12"/>
                <a:gd name="T4" fmla="*/ 24 w 24"/>
                <a:gd name="T5" fmla="*/ 6 h 12"/>
                <a:gd name="T6" fmla="*/ 18 w 24"/>
                <a:gd name="T7" fmla="*/ 6 h 12"/>
                <a:gd name="T8" fmla="*/ 18 w 24"/>
                <a:gd name="T9" fmla="*/ 0 h 12"/>
                <a:gd name="T10" fmla="*/ 12 w 24"/>
                <a:gd name="T11" fmla="*/ 0 h 12"/>
                <a:gd name="T12" fmla="*/ 6 w 24"/>
                <a:gd name="T13" fmla="*/ 0 h 12"/>
                <a:gd name="T14" fmla="*/ 6 w 24"/>
                <a:gd name="T15" fmla="*/ 0 h 12"/>
                <a:gd name="T16" fmla="*/ 0 w 24"/>
                <a:gd name="T17" fmla="*/ 6 h 12"/>
                <a:gd name="T18" fmla="*/ 0 w 24"/>
                <a:gd name="T19" fmla="*/ 6 h 12"/>
                <a:gd name="T20" fmla="*/ 6 w 24"/>
                <a:gd name="T21" fmla="*/ 12 h 12"/>
                <a:gd name="T22" fmla="*/ 6 w 24"/>
                <a:gd name="T23" fmla="*/ 12 h 12"/>
                <a:gd name="T24" fmla="*/ 12 w 24"/>
                <a:gd name="T25" fmla="*/ 12 h 12"/>
                <a:gd name="T26" fmla="*/ 18 w 24"/>
                <a:gd name="T27" fmla="*/ 12 h 12"/>
                <a:gd name="T28" fmla="*/ 18 w 24"/>
                <a:gd name="T29" fmla="*/ 12 h 12"/>
                <a:gd name="T30" fmla="*/ 24 w 24"/>
                <a:gd name="T31" fmla="*/ 12 h 12"/>
                <a:gd name="T32" fmla="*/ 24 w 24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2"/>
                <a:gd name="T53" fmla="*/ 24 w 2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2">
                  <a:moveTo>
                    <a:pt x="24" y="12"/>
                  </a:moveTo>
                  <a:lnTo>
                    <a:pt x="24" y="6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25" name="Freeform 307"/>
            <p:cNvSpPr>
              <a:spLocks/>
            </p:cNvSpPr>
            <p:nvPr/>
          </p:nvSpPr>
          <p:spPr bwMode="auto">
            <a:xfrm>
              <a:off x="5203" y="1225"/>
              <a:ext cx="24" cy="6"/>
            </a:xfrm>
            <a:custGeom>
              <a:avLst/>
              <a:gdLst>
                <a:gd name="T0" fmla="*/ 24 w 24"/>
                <a:gd name="T1" fmla="*/ 6 h 6"/>
                <a:gd name="T2" fmla="*/ 24 w 24"/>
                <a:gd name="T3" fmla="*/ 6 h 6"/>
                <a:gd name="T4" fmla="*/ 18 w 24"/>
                <a:gd name="T5" fmla="*/ 6 h 6"/>
                <a:gd name="T6" fmla="*/ 18 w 24"/>
                <a:gd name="T7" fmla="*/ 0 h 6"/>
                <a:gd name="T8" fmla="*/ 12 w 24"/>
                <a:gd name="T9" fmla="*/ 0 h 6"/>
                <a:gd name="T10" fmla="*/ 6 w 24"/>
                <a:gd name="T11" fmla="*/ 0 h 6"/>
                <a:gd name="T12" fmla="*/ 6 w 24"/>
                <a:gd name="T13" fmla="*/ 0 h 6"/>
                <a:gd name="T14" fmla="*/ 0 w 24"/>
                <a:gd name="T15" fmla="*/ 0 h 6"/>
                <a:gd name="T16" fmla="*/ 0 w 24"/>
                <a:gd name="T17" fmla="*/ 0 h 6"/>
                <a:gd name="T18" fmla="*/ 0 w 24"/>
                <a:gd name="T19" fmla="*/ 6 h 6"/>
                <a:gd name="T20" fmla="*/ 0 w 24"/>
                <a:gd name="T21" fmla="*/ 6 h 6"/>
                <a:gd name="T22" fmla="*/ 6 w 24"/>
                <a:gd name="T23" fmla="*/ 6 h 6"/>
                <a:gd name="T24" fmla="*/ 6 w 24"/>
                <a:gd name="T25" fmla="*/ 6 h 6"/>
                <a:gd name="T26" fmla="*/ 12 w 24"/>
                <a:gd name="T27" fmla="*/ 6 h 6"/>
                <a:gd name="T28" fmla="*/ 18 w 24"/>
                <a:gd name="T29" fmla="*/ 6 h 6"/>
                <a:gd name="T30" fmla="*/ 24 w 24"/>
                <a:gd name="T31" fmla="*/ 6 h 6"/>
                <a:gd name="T32" fmla="*/ 24 w 24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24" y="6"/>
                  </a:moveTo>
                  <a:lnTo>
                    <a:pt x="24" y="6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26" name="Freeform 308"/>
            <p:cNvSpPr>
              <a:spLocks/>
            </p:cNvSpPr>
            <p:nvPr/>
          </p:nvSpPr>
          <p:spPr bwMode="auto">
            <a:xfrm>
              <a:off x="5179" y="1033"/>
              <a:ext cx="24" cy="48"/>
            </a:xfrm>
            <a:custGeom>
              <a:avLst/>
              <a:gdLst>
                <a:gd name="T0" fmla="*/ 0 w 24"/>
                <a:gd name="T1" fmla="*/ 6 h 48"/>
                <a:gd name="T2" fmla="*/ 0 w 24"/>
                <a:gd name="T3" fmla="*/ 6 h 48"/>
                <a:gd name="T4" fmla="*/ 0 w 24"/>
                <a:gd name="T5" fmla="*/ 12 h 48"/>
                <a:gd name="T6" fmla="*/ 6 w 24"/>
                <a:gd name="T7" fmla="*/ 18 h 48"/>
                <a:gd name="T8" fmla="*/ 12 w 24"/>
                <a:gd name="T9" fmla="*/ 24 h 48"/>
                <a:gd name="T10" fmla="*/ 18 w 24"/>
                <a:gd name="T11" fmla="*/ 30 h 48"/>
                <a:gd name="T12" fmla="*/ 18 w 24"/>
                <a:gd name="T13" fmla="*/ 36 h 48"/>
                <a:gd name="T14" fmla="*/ 24 w 24"/>
                <a:gd name="T15" fmla="*/ 42 h 48"/>
                <a:gd name="T16" fmla="*/ 24 w 24"/>
                <a:gd name="T17" fmla="*/ 48 h 48"/>
                <a:gd name="T18" fmla="*/ 24 w 24"/>
                <a:gd name="T19" fmla="*/ 36 h 48"/>
                <a:gd name="T20" fmla="*/ 18 w 24"/>
                <a:gd name="T21" fmla="*/ 30 h 48"/>
                <a:gd name="T22" fmla="*/ 18 w 24"/>
                <a:gd name="T23" fmla="*/ 24 h 48"/>
                <a:gd name="T24" fmla="*/ 12 w 24"/>
                <a:gd name="T25" fmla="*/ 18 h 48"/>
                <a:gd name="T26" fmla="*/ 6 w 24"/>
                <a:gd name="T27" fmla="*/ 12 h 48"/>
                <a:gd name="T28" fmla="*/ 6 w 24"/>
                <a:gd name="T29" fmla="*/ 6 h 48"/>
                <a:gd name="T30" fmla="*/ 0 w 24"/>
                <a:gd name="T31" fmla="*/ 0 h 48"/>
                <a:gd name="T32" fmla="*/ 0 w 24"/>
                <a:gd name="T33" fmla="*/ 6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8"/>
                <a:gd name="T53" fmla="*/ 24 w 24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8">
                  <a:moveTo>
                    <a:pt x="0" y="6"/>
                  </a:move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24" y="36"/>
                  </a:lnTo>
                  <a:lnTo>
                    <a:pt x="18" y="30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27" name="Freeform 309"/>
            <p:cNvSpPr>
              <a:spLocks/>
            </p:cNvSpPr>
            <p:nvPr/>
          </p:nvSpPr>
          <p:spPr bwMode="auto">
            <a:xfrm>
              <a:off x="5191" y="1027"/>
              <a:ext cx="12" cy="36"/>
            </a:xfrm>
            <a:custGeom>
              <a:avLst/>
              <a:gdLst>
                <a:gd name="T0" fmla="*/ 12 w 12"/>
                <a:gd name="T1" fmla="*/ 36 h 36"/>
                <a:gd name="T2" fmla="*/ 12 w 12"/>
                <a:gd name="T3" fmla="*/ 24 h 36"/>
                <a:gd name="T4" fmla="*/ 6 w 12"/>
                <a:gd name="T5" fmla="*/ 12 h 36"/>
                <a:gd name="T6" fmla="*/ 0 w 12"/>
                <a:gd name="T7" fmla="*/ 6 h 36"/>
                <a:gd name="T8" fmla="*/ 0 w 12"/>
                <a:gd name="T9" fmla="*/ 0 h 36"/>
                <a:gd name="T10" fmla="*/ 0 w 12"/>
                <a:gd name="T11" fmla="*/ 6 h 36"/>
                <a:gd name="T12" fmla="*/ 0 w 12"/>
                <a:gd name="T13" fmla="*/ 6 h 36"/>
                <a:gd name="T14" fmla="*/ 0 w 12"/>
                <a:gd name="T15" fmla="*/ 12 h 36"/>
                <a:gd name="T16" fmla="*/ 6 w 12"/>
                <a:gd name="T17" fmla="*/ 18 h 36"/>
                <a:gd name="T18" fmla="*/ 6 w 12"/>
                <a:gd name="T19" fmla="*/ 24 h 36"/>
                <a:gd name="T20" fmla="*/ 12 w 12"/>
                <a:gd name="T21" fmla="*/ 30 h 36"/>
                <a:gd name="T22" fmla="*/ 12 w 12"/>
                <a:gd name="T23" fmla="*/ 30 h 36"/>
                <a:gd name="T24" fmla="*/ 12 w 12"/>
                <a:gd name="T25" fmla="*/ 36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36"/>
                <a:gd name="T41" fmla="*/ 12 w 12"/>
                <a:gd name="T42" fmla="*/ 36 h 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36">
                  <a:moveTo>
                    <a:pt x="12" y="36"/>
                  </a:moveTo>
                  <a:lnTo>
                    <a:pt x="12" y="24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2" y="30"/>
                  </a:lnTo>
                  <a:lnTo>
                    <a:pt x="12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28" name="Freeform 310"/>
            <p:cNvSpPr>
              <a:spLocks/>
            </p:cNvSpPr>
            <p:nvPr/>
          </p:nvSpPr>
          <p:spPr bwMode="auto">
            <a:xfrm>
              <a:off x="5275" y="1147"/>
              <a:ext cx="48" cy="161"/>
            </a:xfrm>
            <a:custGeom>
              <a:avLst/>
              <a:gdLst>
                <a:gd name="T0" fmla="*/ 12 w 48"/>
                <a:gd name="T1" fmla="*/ 161 h 161"/>
                <a:gd name="T2" fmla="*/ 6 w 48"/>
                <a:gd name="T3" fmla="*/ 161 h 161"/>
                <a:gd name="T4" fmla="*/ 6 w 48"/>
                <a:gd name="T5" fmla="*/ 161 h 161"/>
                <a:gd name="T6" fmla="*/ 6 w 48"/>
                <a:gd name="T7" fmla="*/ 161 h 161"/>
                <a:gd name="T8" fmla="*/ 0 w 48"/>
                <a:gd name="T9" fmla="*/ 161 h 161"/>
                <a:gd name="T10" fmla="*/ 18 w 48"/>
                <a:gd name="T11" fmla="*/ 143 h 161"/>
                <a:gd name="T12" fmla="*/ 30 w 48"/>
                <a:gd name="T13" fmla="*/ 120 h 161"/>
                <a:gd name="T14" fmla="*/ 42 w 48"/>
                <a:gd name="T15" fmla="*/ 102 h 161"/>
                <a:gd name="T16" fmla="*/ 42 w 48"/>
                <a:gd name="T17" fmla="*/ 78 h 161"/>
                <a:gd name="T18" fmla="*/ 48 w 48"/>
                <a:gd name="T19" fmla="*/ 54 h 161"/>
                <a:gd name="T20" fmla="*/ 42 w 48"/>
                <a:gd name="T21" fmla="*/ 36 h 161"/>
                <a:gd name="T22" fmla="*/ 42 w 48"/>
                <a:gd name="T23" fmla="*/ 18 h 161"/>
                <a:gd name="T24" fmla="*/ 42 w 48"/>
                <a:gd name="T25" fmla="*/ 0 h 161"/>
                <a:gd name="T26" fmla="*/ 48 w 48"/>
                <a:gd name="T27" fmla="*/ 12 h 161"/>
                <a:gd name="T28" fmla="*/ 48 w 48"/>
                <a:gd name="T29" fmla="*/ 30 h 161"/>
                <a:gd name="T30" fmla="*/ 48 w 48"/>
                <a:gd name="T31" fmla="*/ 54 h 161"/>
                <a:gd name="T32" fmla="*/ 48 w 48"/>
                <a:gd name="T33" fmla="*/ 78 h 161"/>
                <a:gd name="T34" fmla="*/ 42 w 48"/>
                <a:gd name="T35" fmla="*/ 108 h 161"/>
                <a:gd name="T36" fmla="*/ 36 w 48"/>
                <a:gd name="T37" fmla="*/ 132 h 161"/>
                <a:gd name="T38" fmla="*/ 24 w 48"/>
                <a:gd name="T39" fmla="*/ 149 h 161"/>
                <a:gd name="T40" fmla="*/ 12 w 48"/>
                <a:gd name="T41" fmla="*/ 161 h 16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8"/>
                <a:gd name="T64" fmla="*/ 0 h 161"/>
                <a:gd name="T65" fmla="*/ 48 w 48"/>
                <a:gd name="T66" fmla="*/ 161 h 16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8" h="161">
                  <a:moveTo>
                    <a:pt x="12" y="161"/>
                  </a:moveTo>
                  <a:lnTo>
                    <a:pt x="6" y="161"/>
                  </a:lnTo>
                  <a:lnTo>
                    <a:pt x="0" y="161"/>
                  </a:lnTo>
                  <a:lnTo>
                    <a:pt x="18" y="143"/>
                  </a:lnTo>
                  <a:lnTo>
                    <a:pt x="30" y="120"/>
                  </a:lnTo>
                  <a:lnTo>
                    <a:pt x="42" y="102"/>
                  </a:lnTo>
                  <a:lnTo>
                    <a:pt x="42" y="78"/>
                  </a:lnTo>
                  <a:lnTo>
                    <a:pt x="48" y="54"/>
                  </a:lnTo>
                  <a:lnTo>
                    <a:pt x="42" y="36"/>
                  </a:lnTo>
                  <a:lnTo>
                    <a:pt x="42" y="18"/>
                  </a:lnTo>
                  <a:lnTo>
                    <a:pt x="42" y="0"/>
                  </a:lnTo>
                  <a:lnTo>
                    <a:pt x="48" y="12"/>
                  </a:lnTo>
                  <a:lnTo>
                    <a:pt x="48" y="30"/>
                  </a:lnTo>
                  <a:lnTo>
                    <a:pt x="48" y="54"/>
                  </a:lnTo>
                  <a:lnTo>
                    <a:pt x="48" y="78"/>
                  </a:lnTo>
                  <a:lnTo>
                    <a:pt x="42" y="108"/>
                  </a:lnTo>
                  <a:lnTo>
                    <a:pt x="36" y="132"/>
                  </a:lnTo>
                  <a:lnTo>
                    <a:pt x="24" y="149"/>
                  </a:lnTo>
                  <a:lnTo>
                    <a:pt x="12" y="161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29" name="Freeform 311"/>
            <p:cNvSpPr>
              <a:spLocks/>
            </p:cNvSpPr>
            <p:nvPr/>
          </p:nvSpPr>
          <p:spPr bwMode="auto">
            <a:xfrm>
              <a:off x="5287" y="1153"/>
              <a:ext cx="36" cy="18"/>
            </a:xfrm>
            <a:custGeom>
              <a:avLst/>
              <a:gdLst>
                <a:gd name="T0" fmla="*/ 36 w 36"/>
                <a:gd name="T1" fmla="*/ 18 h 18"/>
                <a:gd name="T2" fmla="*/ 30 w 36"/>
                <a:gd name="T3" fmla="*/ 18 h 18"/>
                <a:gd name="T4" fmla="*/ 30 w 36"/>
                <a:gd name="T5" fmla="*/ 12 h 18"/>
                <a:gd name="T6" fmla="*/ 24 w 36"/>
                <a:gd name="T7" fmla="*/ 6 h 18"/>
                <a:gd name="T8" fmla="*/ 18 w 36"/>
                <a:gd name="T9" fmla="*/ 6 h 18"/>
                <a:gd name="T10" fmla="*/ 12 w 36"/>
                <a:gd name="T11" fmla="*/ 0 h 18"/>
                <a:gd name="T12" fmla="*/ 6 w 36"/>
                <a:gd name="T13" fmla="*/ 0 h 18"/>
                <a:gd name="T14" fmla="*/ 6 w 36"/>
                <a:gd name="T15" fmla="*/ 0 h 18"/>
                <a:gd name="T16" fmla="*/ 0 w 36"/>
                <a:gd name="T17" fmla="*/ 0 h 18"/>
                <a:gd name="T18" fmla="*/ 0 w 36"/>
                <a:gd name="T19" fmla="*/ 0 h 18"/>
                <a:gd name="T20" fmla="*/ 6 w 36"/>
                <a:gd name="T21" fmla="*/ 0 h 18"/>
                <a:gd name="T22" fmla="*/ 6 w 36"/>
                <a:gd name="T23" fmla="*/ 6 h 18"/>
                <a:gd name="T24" fmla="*/ 12 w 36"/>
                <a:gd name="T25" fmla="*/ 6 h 18"/>
                <a:gd name="T26" fmla="*/ 18 w 36"/>
                <a:gd name="T27" fmla="*/ 12 h 18"/>
                <a:gd name="T28" fmla="*/ 24 w 36"/>
                <a:gd name="T29" fmla="*/ 12 h 18"/>
                <a:gd name="T30" fmla="*/ 30 w 36"/>
                <a:gd name="T31" fmla="*/ 18 h 18"/>
                <a:gd name="T32" fmla="*/ 36 w 36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36" y="18"/>
                  </a:moveTo>
                  <a:lnTo>
                    <a:pt x="30" y="18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30" name="Freeform 312"/>
            <p:cNvSpPr>
              <a:spLocks/>
            </p:cNvSpPr>
            <p:nvPr/>
          </p:nvSpPr>
          <p:spPr bwMode="auto">
            <a:xfrm>
              <a:off x="5287" y="1153"/>
              <a:ext cx="36" cy="36"/>
            </a:xfrm>
            <a:custGeom>
              <a:avLst/>
              <a:gdLst>
                <a:gd name="T0" fmla="*/ 0 w 36"/>
                <a:gd name="T1" fmla="*/ 6 h 36"/>
                <a:gd name="T2" fmla="*/ 0 w 36"/>
                <a:gd name="T3" fmla="*/ 0 h 36"/>
                <a:gd name="T4" fmla="*/ 6 w 36"/>
                <a:gd name="T5" fmla="*/ 6 h 36"/>
                <a:gd name="T6" fmla="*/ 6 w 36"/>
                <a:gd name="T7" fmla="*/ 6 h 36"/>
                <a:gd name="T8" fmla="*/ 18 w 36"/>
                <a:gd name="T9" fmla="*/ 12 h 36"/>
                <a:gd name="T10" fmla="*/ 24 w 36"/>
                <a:gd name="T11" fmla="*/ 18 h 36"/>
                <a:gd name="T12" fmla="*/ 30 w 36"/>
                <a:gd name="T13" fmla="*/ 24 h 36"/>
                <a:gd name="T14" fmla="*/ 30 w 36"/>
                <a:gd name="T15" fmla="*/ 30 h 36"/>
                <a:gd name="T16" fmla="*/ 36 w 36"/>
                <a:gd name="T17" fmla="*/ 36 h 36"/>
                <a:gd name="T18" fmla="*/ 30 w 36"/>
                <a:gd name="T19" fmla="*/ 30 h 36"/>
                <a:gd name="T20" fmla="*/ 24 w 36"/>
                <a:gd name="T21" fmla="*/ 30 h 36"/>
                <a:gd name="T22" fmla="*/ 18 w 36"/>
                <a:gd name="T23" fmla="*/ 24 h 36"/>
                <a:gd name="T24" fmla="*/ 12 w 36"/>
                <a:gd name="T25" fmla="*/ 18 h 36"/>
                <a:gd name="T26" fmla="*/ 6 w 36"/>
                <a:gd name="T27" fmla="*/ 12 h 36"/>
                <a:gd name="T28" fmla="*/ 0 w 36"/>
                <a:gd name="T29" fmla="*/ 6 h 36"/>
                <a:gd name="T30" fmla="*/ 0 w 36"/>
                <a:gd name="T31" fmla="*/ 6 h 36"/>
                <a:gd name="T32" fmla="*/ 0 w 36"/>
                <a:gd name="T33" fmla="*/ 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0" y="6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8" y="12"/>
                  </a:lnTo>
                  <a:lnTo>
                    <a:pt x="24" y="18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6" y="36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31" name="Freeform 313"/>
            <p:cNvSpPr>
              <a:spLocks/>
            </p:cNvSpPr>
            <p:nvPr/>
          </p:nvSpPr>
          <p:spPr bwMode="auto">
            <a:xfrm>
              <a:off x="5275" y="1177"/>
              <a:ext cx="48" cy="42"/>
            </a:xfrm>
            <a:custGeom>
              <a:avLst/>
              <a:gdLst>
                <a:gd name="T0" fmla="*/ 0 w 48"/>
                <a:gd name="T1" fmla="*/ 0 h 42"/>
                <a:gd name="T2" fmla="*/ 6 w 48"/>
                <a:gd name="T3" fmla="*/ 0 h 42"/>
                <a:gd name="T4" fmla="*/ 12 w 48"/>
                <a:gd name="T5" fmla="*/ 0 h 42"/>
                <a:gd name="T6" fmla="*/ 18 w 48"/>
                <a:gd name="T7" fmla="*/ 6 h 42"/>
                <a:gd name="T8" fmla="*/ 24 w 48"/>
                <a:gd name="T9" fmla="*/ 12 h 42"/>
                <a:gd name="T10" fmla="*/ 30 w 48"/>
                <a:gd name="T11" fmla="*/ 18 h 42"/>
                <a:gd name="T12" fmla="*/ 42 w 48"/>
                <a:gd name="T13" fmla="*/ 30 h 42"/>
                <a:gd name="T14" fmla="*/ 42 w 48"/>
                <a:gd name="T15" fmla="*/ 36 h 42"/>
                <a:gd name="T16" fmla="*/ 48 w 48"/>
                <a:gd name="T17" fmla="*/ 42 h 42"/>
                <a:gd name="T18" fmla="*/ 42 w 48"/>
                <a:gd name="T19" fmla="*/ 42 h 42"/>
                <a:gd name="T20" fmla="*/ 36 w 48"/>
                <a:gd name="T21" fmla="*/ 36 h 42"/>
                <a:gd name="T22" fmla="*/ 30 w 48"/>
                <a:gd name="T23" fmla="*/ 30 h 42"/>
                <a:gd name="T24" fmla="*/ 24 w 48"/>
                <a:gd name="T25" fmla="*/ 24 h 42"/>
                <a:gd name="T26" fmla="*/ 12 w 48"/>
                <a:gd name="T27" fmla="*/ 12 h 42"/>
                <a:gd name="T28" fmla="*/ 6 w 48"/>
                <a:gd name="T29" fmla="*/ 6 h 42"/>
                <a:gd name="T30" fmla="*/ 6 w 48"/>
                <a:gd name="T31" fmla="*/ 6 h 42"/>
                <a:gd name="T32" fmla="*/ 0 w 48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42"/>
                <a:gd name="T53" fmla="*/ 48 w 48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42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42" y="42"/>
                  </a:lnTo>
                  <a:lnTo>
                    <a:pt x="36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32" name="Freeform 314"/>
            <p:cNvSpPr>
              <a:spLocks/>
            </p:cNvSpPr>
            <p:nvPr/>
          </p:nvSpPr>
          <p:spPr bwMode="auto">
            <a:xfrm>
              <a:off x="5269" y="1213"/>
              <a:ext cx="48" cy="36"/>
            </a:xfrm>
            <a:custGeom>
              <a:avLst/>
              <a:gdLst>
                <a:gd name="T0" fmla="*/ 0 w 48"/>
                <a:gd name="T1" fmla="*/ 0 h 36"/>
                <a:gd name="T2" fmla="*/ 0 w 48"/>
                <a:gd name="T3" fmla="*/ 0 h 36"/>
                <a:gd name="T4" fmla="*/ 12 w 48"/>
                <a:gd name="T5" fmla="*/ 0 h 36"/>
                <a:gd name="T6" fmla="*/ 18 w 48"/>
                <a:gd name="T7" fmla="*/ 6 h 36"/>
                <a:gd name="T8" fmla="*/ 24 w 48"/>
                <a:gd name="T9" fmla="*/ 12 h 36"/>
                <a:gd name="T10" fmla="*/ 36 w 48"/>
                <a:gd name="T11" fmla="*/ 18 h 36"/>
                <a:gd name="T12" fmla="*/ 42 w 48"/>
                <a:gd name="T13" fmla="*/ 24 h 36"/>
                <a:gd name="T14" fmla="*/ 48 w 48"/>
                <a:gd name="T15" fmla="*/ 30 h 36"/>
                <a:gd name="T16" fmla="*/ 48 w 48"/>
                <a:gd name="T17" fmla="*/ 36 h 36"/>
                <a:gd name="T18" fmla="*/ 48 w 48"/>
                <a:gd name="T19" fmla="*/ 36 h 36"/>
                <a:gd name="T20" fmla="*/ 42 w 48"/>
                <a:gd name="T21" fmla="*/ 30 h 36"/>
                <a:gd name="T22" fmla="*/ 30 w 48"/>
                <a:gd name="T23" fmla="*/ 24 h 36"/>
                <a:gd name="T24" fmla="*/ 24 w 48"/>
                <a:gd name="T25" fmla="*/ 18 h 36"/>
                <a:gd name="T26" fmla="*/ 12 w 48"/>
                <a:gd name="T27" fmla="*/ 12 h 36"/>
                <a:gd name="T28" fmla="*/ 6 w 48"/>
                <a:gd name="T29" fmla="*/ 6 h 36"/>
                <a:gd name="T30" fmla="*/ 0 w 48"/>
                <a:gd name="T31" fmla="*/ 0 h 36"/>
                <a:gd name="T32" fmla="*/ 0 w 48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36"/>
                <a:gd name="T53" fmla="*/ 48 w 48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36">
                  <a:moveTo>
                    <a:pt x="0" y="0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42" y="30"/>
                  </a:lnTo>
                  <a:lnTo>
                    <a:pt x="30" y="24"/>
                  </a:lnTo>
                  <a:lnTo>
                    <a:pt x="24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33" name="Freeform 315"/>
            <p:cNvSpPr>
              <a:spLocks/>
            </p:cNvSpPr>
            <p:nvPr/>
          </p:nvSpPr>
          <p:spPr bwMode="auto">
            <a:xfrm>
              <a:off x="5269" y="1225"/>
              <a:ext cx="42" cy="36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6 w 42"/>
                <a:gd name="T5" fmla="*/ 6 h 36"/>
                <a:gd name="T6" fmla="*/ 12 w 42"/>
                <a:gd name="T7" fmla="*/ 6 h 36"/>
                <a:gd name="T8" fmla="*/ 24 w 42"/>
                <a:gd name="T9" fmla="*/ 12 h 36"/>
                <a:gd name="T10" fmla="*/ 30 w 42"/>
                <a:gd name="T11" fmla="*/ 18 h 36"/>
                <a:gd name="T12" fmla="*/ 36 w 42"/>
                <a:gd name="T13" fmla="*/ 24 h 36"/>
                <a:gd name="T14" fmla="*/ 42 w 42"/>
                <a:gd name="T15" fmla="*/ 30 h 36"/>
                <a:gd name="T16" fmla="*/ 42 w 42"/>
                <a:gd name="T17" fmla="*/ 36 h 36"/>
                <a:gd name="T18" fmla="*/ 42 w 42"/>
                <a:gd name="T19" fmla="*/ 36 h 36"/>
                <a:gd name="T20" fmla="*/ 30 w 42"/>
                <a:gd name="T21" fmla="*/ 30 h 36"/>
                <a:gd name="T22" fmla="*/ 24 w 42"/>
                <a:gd name="T23" fmla="*/ 24 h 36"/>
                <a:gd name="T24" fmla="*/ 18 w 42"/>
                <a:gd name="T25" fmla="*/ 18 h 36"/>
                <a:gd name="T26" fmla="*/ 6 w 42"/>
                <a:gd name="T27" fmla="*/ 12 h 36"/>
                <a:gd name="T28" fmla="*/ 0 w 42"/>
                <a:gd name="T29" fmla="*/ 12 h 36"/>
                <a:gd name="T30" fmla="*/ 0 w 42"/>
                <a:gd name="T31" fmla="*/ 6 h 36"/>
                <a:gd name="T32" fmla="*/ 0 w 42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6"/>
                <a:gd name="T53" fmla="*/ 42 w 42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6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34" name="Freeform 316"/>
            <p:cNvSpPr>
              <a:spLocks/>
            </p:cNvSpPr>
            <p:nvPr/>
          </p:nvSpPr>
          <p:spPr bwMode="auto">
            <a:xfrm>
              <a:off x="5269" y="1255"/>
              <a:ext cx="36" cy="30"/>
            </a:xfrm>
            <a:custGeom>
              <a:avLst/>
              <a:gdLst>
                <a:gd name="T0" fmla="*/ 0 w 36"/>
                <a:gd name="T1" fmla="*/ 0 h 30"/>
                <a:gd name="T2" fmla="*/ 0 w 36"/>
                <a:gd name="T3" fmla="*/ 0 h 30"/>
                <a:gd name="T4" fmla="*/ 6 w 36"/>
                <a:gd name="T5" fmla="*/ 0 h 30"/>
                <a:gd name="T6" fmla="*/ 12 w 36"/>
                <a:gd name="T7" fmla="*/ 6 h 30"/>
                <a:gd name="T8" fmla="*/ 18 w 36"/>
                <a:gd name="T9" fmla="*/ 6 h 30"/>
                <a:gd name="T10" fmla="*/ 24 w 36"/>
                <a:gd name="T11" fmla="*/ 12 h 30"/>
                <a:gd name="T12" fmla="*/ 30 w 36"/>
                <a:gd name="T13" fmla="*/ 18 h 30"/>
                <a:gd name="T14" fmla="*/ 36 w 36"/>
                <a:gd name="T15" fmla="*/ 24 h 30"/>
                <a:gd name="T16" fmla="*/ 36 w 36"/>
                <a:gd name="T17" fmla="*/ 30 h 30"/>
                <a:gd name="T18" fmla="*/ 30 w 36"/>
                <a:gd name="T19" fmla="*/ 30 h 30"/>
                <a:gd name="T20" fmla="*/ 30 w 36"/>
                <a:gd name="T21" fmla="*/ 24 h 30"/>
                <a:gd name="T22" fmla="*/ 18 w 36"/>
                <a:gd name="T23" fmla="*/ 18 h 30"/>
                <a:gd name="T24" fmla="*/ 12 w 36"/>
                <a:gd name="T25" fmla="*/ 18 h 30"/>
                <a:gd name="T26" fmla="*/ 6 w 36"/>
                <a:gd name="T27" fmla="*/ 12 h 30"/>
                <a:gd name="T28" fmla="*/ 0 w 36"/>
                <a:gd name="T29" fmla="*/ 6 h 30"/>
                <a:gd name="T30" fmla="*/ 0 w 36"/>
                <a:gd name="T31" fmla="*/ 6 h 30"/>
                <a:gd name="T32" fmla="*/ 0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24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30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35" name="Freeform 317"/>
            <p:cNvSpPr>
              <a:spLocks/>
            </p:cNvSpPr>
            <p:nvPr/>
          </p:nvSpPr>
          <p:spPr bwMode="auto">
            <a:xfrm>
              <a:off x="5257" y="1296"/>
              <a:ext cx="24" cy="6"/>
            </a:xfrm>
            <a:custGeom>
              <a:avLst/>
              <a:gdLst>
                <a:gd name="T0" fmla="*/ 0 w 24"/>
                <a:gd name="T1" fmla="*/ 0 h 6"/>
                <a:gd name="T2" fmla="*/ 6 w 24"/>
                <a:gd name="T3" fmla="*/ 0 h 6"/>
                <a:gd name="T4" fmla="*/ 6 w 24"/>
                <a:gd name="T5" fmla="*/ 0 h 6"/>
                <a:gd name="T6" fmla="*/ 12 w 24"/>
                <a:gd name="T7" fmla="*/ 0 h 6"/>
                <a:gd name="T8" fmla="*/ 12 w 24"/>
                <a:gd name="T9" fmla="*/ 0 h 6"/>
                <a:gd name="T10" fmla="*/ 18 w 24"/>
                <a:gd name="T11" fmla="*/ 0 h 6"/>
                <a:gd name="T12" fmla="*/ 24 w 24"/>
                <a:gd name="T13" fmla="*/ 0 h 6"/>
                <a:gd name="T14" fmla="*/ 24 w 24"/>
                <a:gd name="T15" fmla="*/ 6 h 6"/>
                <a:gd name="T16" fmla="*/ 24 w 24"/>
                <a:gd name="T17" fmla="*/ 6 h 6"/>
                <a:gd name="T18" fmla="*/ 24 w 24"/>
                <a:gd name="T19" fmla="*/ 6 h 6"/>
                <a:gd name="T20" fmla="*/ 18 w 24"/>
                <a:gd name="T21" fmla="*/ 6 h 6"/>
                <a:gd name="T22" fmla="*/ 12 w 24"/>
                <a:gd name="T23" fmla="*/ 6 h 6"/>
                <a:gd name="T24" fmla="*/ 12 w 24"/>
                <a:gd name="T25" fmla="*/ 6 h 6"/>
                <a:gd name="T26" fmla="*/ 6 w 24"/>
                <a:gd name="T27" fmla="*/ 6 h 6"/>
                <a:gd name="T28" fmla="*/ 6 w 24"/>
                <a:gd name="T29" fmla="*/ 6 h 6"/>
                <a:gd name="T30" fmla="*/ 0 w 24"/>
                <a:gd name="T31" fmla="*/ 6 h 6"/>
                <a:gd name="T32" fmla="*/ 0 w 24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36" name="Freeform 318"/>
            <p:cNvSpPr>
              <a:spLocks/>
            </p:cNvSpPr>
            <p:nvPr/>
          </p:nvSpPr>
          <p:spPr bwMode="auto">
            <a:xfrm>
              <a:off x="5281" y="1171"/>
              <a:ext cx="42" cy="36"/>
            </a:xfrm>
            <a:custGeom>
              <a:avLst/>
              <a:gdLst>
                <a:gd name="T0" fmla="*/ 0 w 42"/>
                <a:gd name="T1" fmla="*/ 0 h 36"/>
                <a:gd name="T2" fmla="*/ 6 w 42"/>
                <a:gd name="T3" fmla="*/ 0 h 36"/>
                <a:gd name="T4" fmla="*/ 6 w 42"/>
                <a:gd name="T5" fmla="*/ 0 h 36"/>
                <a:gd name="T6" fmla="*/ 12 w 42"/>
                <a:gd name="T7" fmla="*/ 0 h 36"/>
                <a:gd name="T8" fmla="*/ 18 w 42"/>
                <a:gd name="T9" fmla="*/ 6 h 36"/>
                <a:gd name="T10" fmla="*/ 30 w 42"/>
                <a:gd name="T11" fmla="*/ 12 h 36"/>
                <a:gd name="T12" fmla="*/ 36 w 42"/>
                <a:gd name="T13" fmla="*/ 24 h 36"/>
                <a:gd name="T14" fmla="*/ 42 w 42"/>
                <a:gd name="T15" fmla="*/ 30 h 36"/>
                <a:gd name="T16" fmla="*/ 42 w 42"/>
                <a:gd name="T17" fmla="*/ 36 h 36"/>
                <a:gd name="T18" fmla="*/ 42 w 42"/>
                <a:gd name="T19" fmla="*/ 30 h 36"/>
                <a:gd name="T20" fmla="*/ 36 w 42"/>
                <a:gd name="T21" fmla="*/ 30 h 36"/>
                <a:gd name="T22" fmla="*/ 24 w 42"/>
                <a:gd name="T23" fmla="*/ 24 h 36"/>
                <a:gd name="T24" fmla="*/ 18 w 42"/>
                <a:gd name="T25" fmla="*/ 18 h 36"/>
                <a:gd name="T26" fmla="*/ 12 w 42"/>
                <a:gd name="T27" fmla="*/ 12 h 36"/>
                <a:gd name="T28" fmla="*/ 6 w 42"/>
                <a:gd name="T29" fmla="*/ 6 h 36"/>
                <a:gd name="T30" fmla="*/ 0 w 42"/>
                <a:gd name="T31" fmla="*/ 0 h 36"/>
                <a:gd name="T32" fmla="*/ 0 w 42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6"/>
                <a:gd name="T53" fmla="*/ 42 w 42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30" y="12"/>
                  </a:lnTo>
                  <a:lnTo>
                    <a:pt x="36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2" y="30"/>
                  </a:lnTo>
                  <a:lnTo>
                    <a:pt x="36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37" name="Freeform 319"/>
            <p:cNvSpPr>
              <a:spLocks/>
            </p:cNvSpPr>
            <p:nvPr/>
          </p:nvSpPr>
          <p:spPr bwMode="auto">
            <a:xfrm>
              <a:off x="5275" y="1195"/>
              <a:ext cx="48" cy="42"/>
            </a:xfrm>
            <a:custGeom>
              <a:avLst/>
              <a:gdLst>
                <a:gd name="T0" fmla="*/ 0 w 48"/>
                <a:gd name="T1" fmla="*/ 0 h 42"/>
                <a:gd name="T2" fmla="*/ 0 w 48"/>
                <a:gd name="T3" fmla="*/ 0 h 42"/>
                <a:gd name="T4" fmla="*/ 6 w 48"/>
                <a:gd name="T5" fmla="*/ 6 h 42"/>
                <a:gd name="T6" fmla="*/ 12 w 48"/>
                <a:gd name="T7" fmla="*/ 6 h 42"/>
                <a:gd name="T8" fmla="*/ 24 w 48"/>
                <a:gd name="T9" fmla="*/ 12 h 42"/>
                <a:gd name="T10" fmla="*/ 30 w 48"/>
                <a:gd name="T11" fmla="*/ 18 h 42"/>
                <a:gd name="T12" fmla="*/ 36 w 48"/>
                <a:gd name="T13" fmla="*/ 24 h 42"/>
                <a:gd name="T14" fmla="*/ 42 w 48"/>
                <a:gd name="T15" fmla="*/ 30 h 42"/>
                <a:gd name="T16" fmla="*/ 48 w 48"/>
                <a:gd name="T17" fmla="*/ 42 h 42"/>
                <a:gd name="T18" fmla="*/ 42 w 48"/>
                <a:gd name="T19" fmla="*/ 36 h 42"/>
                <a:gd name="T20" fmla="*/ 36 w 48"/>
                <a:gd name="T21" fmla="*/ 30 h 42"/>
                <a:gd name="T22" fmla="*/ 30 w 48"/>
                <a:gd name="T23" fmla="*/ 24 h 42"/>
                <a:gd name="T24" fmla="*/ 18 w 48"/>
                <a:gd name="T25" fmla="*/ 18 h 42"/>
                <a:gd name="T26" fmla="*/ 12 w 48"/>
                <a:gd name="T27" fmla="*/ 12 h 42"/>
                <a:gd name="T28" fmla="*/ 6 w 48"/>
                <a:gd name="T29" fmla="*/ 6 h 42"/>
                <a:gd name="T30" fmla="*/ 0 w 48"/>
                <a:gd name="T31" fmla="*/ 6 h 42"/>
                <a:gd name="T32" fmla="*/ 0 w 48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42"/>
                <a:gd name="T53" fmla="*/ 48 w 48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42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24"/>
                  </a:lnTo>
                  <a:lnTo>
                    <a:pt x="42" y="30"/>
                  </a:lnTo>
                  <a:lnTo>
                    <a:pt x="48" y="42"/>
                  </a:lnTo>
                  <a:lnTo>
                    <a:pt x="42" y="36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38" name="Freeform 320"/>
            <p:cNvSpPr>
              <a:spLocks/>
            </p:cNvSpPr>
            <p:nvPr/>
          </p:nvSpPr>
          <p:spPr bwMode="auto">
            <a:xfrm>
              <a:off x="5263" y="1243"/>
              <a:ext cx="48" cy="30"/>
            </a:xfrm>
            <a:custGeom>
              <a:avLst/>
              <a:gdLst>
                <a:gd name="T0" fmla="*/ 0 w 48"/>
                <a:gd name="T1" fmla="*/ 0 h 30"/>
                <a:gd name="T2" fmla="*/ 6 w 48"/>
                <a:gd name="T3" fmla="*/ 0 h 30"/>
                <a:gd name="T4" fmla="*/ 12 w 48"/>
                <a:gd name="T5" fmla="*/ 6 h 30"/>
                <a:gd name="T6" fmla="*/ 18 w 48"/>
                <a:gd name="T7" fmla="*/ 6 h 30"/>
                <a:gd name="T8" fmla="*/ 24 w 48"/>
                <a:gd name="T9" fmla="*/ 12 h 30"/>
                <a:gd name="T10" fmla="*/ 30 w 48"/>
                <a:gd name="T11" fmla="*/ 12 h 30"/>
                <a:gd name="T12" fmla="*/ 42 w 48"/>
                <a:gd name="T13" fmla="*/ 18 h 30"/>
                <a:gd name="T14" fmla="*/ 48 w 48"/>
                <a:gd name="T15" fmla="*/ 24 h 30"/>
                <a:gd name="T16" fmla="*/ 48 w 48"/>
                <a:gd name="T17" fmla="*/ 30 h 30"/>
                <a:gd name="T18" fmla="*/ 42 w 48"/>
                <a:gd name="T19" fmla="*/ 30 h 30"/>
                <a:gd name="T20" fmla="*/ 36 w 48"/>
                <a:gd name="T21" fmla="*/ 24 h 30"/>
                <a:gd name="T22" fmla="*/ 30 w 48"/>
                <a:gd name="T23" fmla="*/ 18 h 30"/>
                <a:gd name="T24" fmla="*/ 24 w 48"/>
                <a:gd name="T25" fmla="*/ 18 h 30"/>
                <a:gd name="T26" fmla="*/ 12 w 48"/>
                <a:gd name="T27" fmla="*/ 12 h 30"/>
                <a:gd name="T28" fmla="*/ 6 w 48"/>
                <a:gd name="T29" fmla="*/ 6 h 30"/>
                <a:gd name="T30" fmla="*/ 6 w 48"/>
                <a:gd name="T31" fmla="*/ 6 h 30"/>
                <a:gd name="T32" fmla="*/ 0 w 4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30"/>
                <a:gd name="T53" fmla="*/ 48 w 4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30">
                  <a:moveTo>
                    <a:pt x="0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48" y="30"/>
                  </a:lnTo>
                  <a:lnTo>
                    <a:pt x="42" y="30"/>
                  </a:lnTo>
                  <a:lnTo>
                    <a:pt x="36" y="24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39" name="Freeform 321"/>
            <p:cNvSpPr>
              <a:spLocks/>
            </p:cNvSpPr>
            <p:nvPr/>
          </p:nvSpPr>
          <p:spPr bwMode="auto">
            <a:xfrm>
              <a:off x="5263" y="1267"/>
              <a:ext cx="36" cy="29"/>
            </a:xfrm>
            <a:custGeom>
              <a:avLst/>
              <a:gdLst>
                <a:gd name="T0" fmla="*/ 0 w 36"/>
                <a:gd name="T1" fmla="*/ 0 h 29"/>
                <a:gd name="T2" fmla="*/ 6 w 36"/>
                <a:gd name="T3" fmla="*/ 0 h 29"/>
                <a:gd name="T4" fmla="*/ 6 w 36"/>
                <a:gd name="T5" fmla="*/ 0 h 29"/>
                <a:gd name="T6" fmla="*/ 12 w 36"/>
                <a:gd name="T7" fmla="*/ 6 h 29"/>
                <a:gd name="T8" fmla="*/ 18 w 36"/>
                <a:gd name="T9" fmla="*/ 6 h 29"/>
                <a:gd name="T10" fmla="*/ 24 w 36"/>
                <a:gd name="T11" fmla="*/ 12 h 29"/>
                <a:gd name="T12" fmla="*/ 30 w 36"/>
                <a:gd name="T13" fmla="*/ 18 h 29"/>
                <a:gd name="T14" fmla="*/ 36 w 36"/>
                <a:gd name="T15" fmla="*/ 23 h 29"/>
                <a:gd name="T16" fmla="*/ 36 w 36"/>
                <a:gd name="T17" fmla="*/ 29 h 29"/>
                <a:gd name="T18" fmla="*/ 36 w 36"/>
                <a:gd name="T19" fmla="*/ 23 h 29"/>
                <a:gd name="T20" fmla="*/ 30 w 36"/>
                <a:gd name="T21" fmla="*/ 23 h 29"/>
                <a:gd name="T22" fmla="*/ 24 w 36"/>
                <a:gd name="T23" fmla="*/ 18 h 29"/>
                <a:gd name="T24" fmla="*/ 18 w 36"/>
                <a:gd name="T25" fmla="*/ 12 h 29"/>
                <a:gd name="T26" fmla="*/ 12 w 36"/>
                <a:gd name="T27" fmla="*/ 6 h 29"/>
                <a:gd name="T28" fmla="*/ 6 w 36"/>
                <a:gd name="T29" fmla="*/ 6 h 29"/>
                <a:gd name="T30" fmla="*/ 6 w 36"/>
                <a:gd name="T31" fmla="*/ 0 h 29"/>
                <a:gd name="T32" fmla="*/ 0 w 36"/>
                <a:gd name="T33" fmla="*/ 0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9"/>
                <a:gd name="T53" fmla="*/ 36 w 36"/>
                <a:gd name="T54" fmla="*/ 29 h 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9">
                  <a:moveTo>
                    <a:pt x="0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23"/>
                  </a:lnTo>
                  <a:lnTo>
                    <a:pt x="36" y="29"/>
                  </a:lnTo>
                  <a:lnTo>
                    <a:pt x="36" y="23"/>
                  </a:lnTo>
                  <a:lnTo>
                    <a:pt x="30" y="23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40" name="Freeform 322"/>
            <p:cNvSpPr>
              <a:spLocks/>
            </p:cNvSpPr>
            <p:nvPr/>
          </p:nvSpPr>
          <p:spPr bwMode="auto">
            <a:xfrm>
              <a:off x="5269" y="1285"/>
              <a:ext cx="24" cy="11"/>
            </a:xfrm>
            <a:custGeom>
              <a:avLst/>
              <a:gdLst>
                <a:gd name="T0" fmla="*/ 0 w 24"/>
                <a:gd name="T1" fmla="*/ 5 h 11"/>
                <a:gd name="T2" fmla="*/ 0 w 24"/>
                <a:gd name="T3" fmla="*/ 0 h 11"/>
                <a:gd name="T4" fmla="*/ 6 w 24"/>
                <a:gd name="T5" fmla="*/ 0 h 11"/>
                <a:gd name="T6" fmla="*/ 6 w 24"/>
                <a:gd name="T7" fmla="*/ 0 h 11"/>
                <a:gd name="T8" fmla="*/ 12 w 24"/>
                <a:gd name="T9" fmla="*/ 5 h 11"/>
                <a:gd name="T10" fmla="*/ 18 w 24"/>
                <a:gd name="T11" fmla="*/ 5 h 11"/>
                <a:gd name="T12" fmla="*/ 24 w 24"/>
                <a:gd name="T13" fmla="*/ 5 h 11"/>
                <a:gd name="T14" fmla="*/ 24 w 24"/>
                <a:gd name="T15" fmla="*/ 11 h 11"/>
                <a:gd name="T16" fmla="*/ 24 w 24"/>
                <a:gd name="T17" fmla="*/ 11 h 11"/>
                <a:gd name="T18" fmla="*/ 24 w 24"/>
                <a:gd name="T19" fmla="*/ 11 h 11"/>
                <a:gd name="T20" fmla="*/ 18 w 24"/>
                <a:gd name="T21" fmla="*/ 11 h 11"/>
                <a:gd name="T22" fmla="*/ 12 w 24"/>
                <a:gd name="T23" fmla="*/ 5 h 11"/>
                <a:gd name="T24" fmla="*/ 12 w 24"/>
                <a:gd name="T25" fmla="*/ 5 h 11"/>
                <a:gd name="T26" fmla="*/ 6 w 24"/>
                <a:gd name="T27" fmla="*/ 5 h 11"/>
                <a:gd name="T28" fmla="*/ 0 w 24"/>
                <a:gd name="T29" fmla="*/ 5 h 11"/>
                <a:gd name="T30" fmla="*/ 0 w 24"/>
                <a:gd name="T31" fmla="*/ 5 h 11"/>
                <a:gd name="T32" fmla="*/ 0 w 24"/>
                <a:gd name="T33" fmla="*/ 5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1"/>
                <a:gd name="T53" fmla="*/ 24 w 24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1">
                  <a:moveTo>
                    <a:pt x="0" y="5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5"/>
                  </a:lnTo>
                  <a:lnTo>
                    <a:pt x="18" y="5"/>
                  </a:lnTo>
                  <a:lnTo>
                    <a:pt x="24" y="5"/>
                  </a:lnTo>
                  <a:lnTo>
                    <a:pt x="24" y="11"/>
                  </a:lnTo>
                  <a:lnTo>
                    <a:pt x="18" y="11"/>
                  </a:lnTo>
                  <a:lnTo>
                    <a:pt x="12" y="5"/>
                  </a:lnTo>
                  <a:lnTo>
                    <a:pt x="6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41" name="Freeform 323"/>
            <p:cNvSpPr>
              <a:spLocks/>
            </p:cNvSpPr>
            <p:nvPr/>
          </p:nvSpPr>
          <p:spPr bwMode="auto">
            <a:xfrm>
              <a:off x="5299" y="1135"/>
              <a:ext cx="18" cy="24"/>
            </a:xfrm>
            <a:custGeom>
              <a:avLst/>
              <a:gdLst>
                <a:gd name="T0" fmla="*/ 18 w 18"/>
                <a:gd name="T1" fmla="*/ 24 h 24"/>
                <a:gd name="T2" fmla="*/ 18 w 18"/>
                <a:gd name="T3" fmla="*/ 24 h 24"/>
                <a:gd name="T4" fmla="*/ 12 w 18"/>
                <a:gd name="T5" fmla="*/ 24 h 24"/>
                <a:gd name="T6" fmla="*/ 12 w 18"/>
                <a:gd name="T7" fmla="*/ 18 h 24"/>
                <a:gd name="T8" fmla="*/ 6 w 18"/>
                <a:gd name="T9" fmla="*/ 12 h 24"/>
                <a:gd name="T10" fmla="*/ 0 w 18"/>
                <a:gd name="T11" fmla="*/ 12 h 24"/>
                <a:gd name="T12" fmla="*/ 0 w 18"/>
                <a:gd name="T13" fmla="*/ 6 h 24"/>
                <a:gd name="T14" fmla="*/ 0 w 18"/>
                <a:gd name="T15" fmla="*/ 6 h 24"/>
                <a:gd name="T16" fmla="*/ 0 w 18"/>
                <a:gd name="T17" fmla="*/ 0 h 24"/>
                <a:gd name="T18" fmla="*/ 0 w 18"/>
                <a:gd name="T19" fmla="*/ 0 h 24"/>
                <a:gd name="T20" fmla="*/ 6 w 18"/>
                <a:gd name="T21" fmla="*/ 6 h 24"/>
                <a:gd name="T22" fmla="*/ 6 w 18"/>
                <a:gd name="T23" fmla="*/ 6 h 24"/>
                <a:gd name="T24" fmla="*/ 12 w 18"/>
                <a:gd name="T25" fmla="*/ 12 h 24"/>
                <a:gd name="T26" fmla="*/ 12 w 18"/>
                <a:gd name="T27" fmla="*/ 12 h 24"/>
                <a:gd name="T28" fmla="*/ 18 w 18"/>
                <a:gd name="T29" fmla="*/ 18 h 24"/>
                <a:gd name="T30" fmla="*/ 18 w 18"/>
                <a:gd name="T31" fmla="*/ 24 h 24"/>
                <a:gd name="T32" fmla="*/ 18 w 18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24"/>
                <a:gd name="T53" fmla="*/ 18 w 18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24">
                  <a:moveTo>
                    <a:pt x="18" y="24"/>
                  </a:moveTo>
                  <a:lnTo>
                    <a:pt x="18" y="24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42" name="Freeform 324"/>
            <p:cNvSpPr>
              <a:spLocks/>
            </p:cNvSpPr>
            <p:nvPr/>
          </p:nvSpPr>
          <p:spPr bwMode="auto">
            <a:xfrm>
              <a:off x="5317" y="1129"/>
              <a:ext cx="1" cy="24"/>
            </a:xfrm>
            <a:custGeom>
              <a:avLst/>
              <a:gdLst>
                <a:gd name="T0" fmla="*/ 0 w 1"/>
                <a:gd name="T1" fmla="*/ 24 h 24"/>
                <a:gd name="T2" fmla="*/ 0 w 1"/>
                <a:gd name="T3" fmla="*/ 24 h 24"/>
                <a:gd name="T4" fmla="*/ 0 w 1"/>
                <a:gd name="T5" fmla="*/ 12 h 24"/>
                <a:gd name="T6" fmla="*/ 0 w 1"/>
                <a:gd name="T7" fmla="*/ 6 h 24"/>
                <a:gd name="T8" fmla="*/ 0 w 1"/>
                <a:gd name="T9" fmla="*/ 0 h 24"/>
                <a:gd name="T10" fmla="*/ 0 w 1"/>
                <a:gd name="T11" fmla="*/ 0 h 24"/>
                <a:gd name="T12" fmla="*/ 0 w 1"/>
                <a:gd name="T13" fmla="*/ 12 h 24"/>
                <a:gd name="T14" fmla="*/ 0 w 1"/>
                <a:gd name="T15" fmla="*/ 18 h 24"/>
                <a:gd name="T16" fmla="*/ 0 w 1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"/>
                <a:gd name="T28" fmla="*/ 0 h 24"/>
                <a:gd name="T29" fmla="*/ 1 w 1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" h="24">
                  <a:moveTo>
                    <a:pt x="0" y="24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43" name="Freeform 325"/>
            <p:cNvSpPr>
              <a:spLocks/>
            </p:cNvSpPr>
            <p:nvPr/>
          </p:nvSpPr>
          <p:spPr bwMode="auto">
            <a:xfrm>
              <a:off x="5317" y="1135"/>
              <a:ext cx="23" cy="24"/>
            </a:xfrm>
            <a:custGeom>
              <a:avLst/>
              <a:gdLst>
                <a:gd name="T0" fmla="*/ 0 w 23"/>
                <a:gd name="T1" fmla="*/ 24 h 24"/>
                <a:gd name="T2" fmla="*/ 0 w 23"/>
                <a:gd name="T3" fmla="*/ 24 h 24"/>
                <a:gd name="T4" fmla="*/ 6 w 23"/>
                <a:gd name="T5" fmla="*/ 18 h 24"/>
                <a:gd name="T6" fmla="*/ 12 w 23"/>
                <a:gd name="T7" fmla="*/ 12 h 24"/>
                <a:gd name="T8" fmla="*/ 12 w 23"/>
                <a:gd name="T9" fmla="*/ 12 h 24"/>
                <a:gd name="T10" fmla="*/ 17 w 23"/>
                <a:gd name="T11" fmla="*/ 6 h 24"/>
                <a:gd name="T12" fmla="*/ 17 w 23"/>
                <a:gd name="T13" fmla="*/ 0 h 24"/>
                <a:gd name="T14" fmla="*/ 23 w 23"/>
                <a:gd name="T15" fmla="*/ 0 h 24"/>
                <a:gd name="T16" fmla="*/ 23 w 23"/>
                <a:gd name="T17" fmla="*/ 0 h 24"/>
                <a:gd name="T18" fmla="*/ 23 w 23"/>
                <a:gd name="T19" fmla="*/ 6 h 24"/>
                <a:gd name="T20" fmla="*/ 23 w 23"/>
                <a:gd name="T21" fmla="*/ 6 h 24"/>
                <a:gd name="T22" fmla="*/ 17 w 23"/>
                <a:gd name="T23" fmla="*/ 12 h 24"/>
                <a:gd name="T24" fmla="*/ 12 w 23"/>
                <a:gd name="T25" fmla="*/ 12 h 24"/>
                <a:gd name="T26" fmla="*/ 12 w 23"/>
                <a:gd name="T27" fmla="*/ 18 h 24"/>
                <a:gd name="T28" fmla="*/ 6 w 23"/>
                <a:gd name="T29" fmla="*/ 18 h 24"/>
                <a:gd name="T30" fmla="*/ 0 w 23"/>
                <a:gd name="T31" fmla="*/ 24 h 24"/>
                <a:gd name="T32" fmla="*/ 0 w 23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4"/>
                <a:gd name="T53" fmla="*/ 23 w 23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4">
                  <a:moveTo>
                    <a:pt x="0" y="24"/>
                  </a:moveTo>
                  <a:lnTo>
                    <a:pt x="0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7" y="6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3" y="6"/>
                  </a:lnTo>
                  <a:lnTo>
                    <a:pt x="17" y="12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44" name="Freeform 326"/>
            <p:cNvSpPr>
              <a:spLocks/>
            </p:cNvSpPr>
            <p:nvPr/>
          </p:nvSpPr>
          <p:spPr bwMode="auto">
            <a:xfrm>
              <a:off x="5299" y="1290"/>
              <a:ext cx="30" cy="6"/>
            </a:xfrm>
            <a:custGeom>
              <a:avLst/>
              <a:gdLst>
                <a:gd name="T0" fmla="*/ 0 w 30"/>
                <a:gd name="T1" fmla="*/ 0 h 6"/>
                <a:gd name="T2" fmla="*/ 6 w 30"/>
                <a:gd name="T3" fmla="*/ 0 h 6"/>
                <a:gd name="T4" fmla="*/ 6 w 30"/>
                <a:gd name="T5" fmla="*/ 0 h 6"/>
                <a:gd name="T6" fmla="*/ 12 w 30"/>
                <a:gd name="T7" fmla="*/ 0 h 6"/>
                <a:gd name="T8" fmla="*/ 18 w 30"/>
                <a:gd name="T9" fmla="*/ 0 h 6"/>
                <a:gd name="T10" fmla="*/ 24 w 30"/>
                <a:gd name="T11" fmla="*/ 0 h 6"/>
                <a:gd name="T12" fmla="*/ 30 w 30"/>
                <a:gd name="T13" fmla="*/ 0 h 6"/>
                <a:gd name="T14" fmla="*/ 30 w 30"/>
                <a:gd name="T15" fmla="*/ 6 h 6"/>
                <a:gd name="T16" fmla="*/ 30 w 30"/>
                <a:gd name="T17" fmla="*/ 6 h 6"/>
                <a:gd name="T18" fmla="*/ 30 w 30"/>
                <a:gd name="T19" fmla="*/ 6 h 6"/>
                <a:gd name="T20" fmla="*/ 30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6 h 6"/>
                <a:gd name="T28" fmla="*/ 6 w 30"/>
                <a:gd name="T29" fmla="*/ 6 h 6"/>
                <a:gd name="T30" fmla="*/ 6 w 30"/>
                <a:gd name="T31" fmla="*/ 0 h 6"/>
                <a:gd name="T32" fmla="*/ 0 w 3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45" name="Freeform 327"/>
            <p:cNvSpPr>
              <a:spLocks/>
            </p:cNvSpPr>
            <p:nvPr/>
          </p:nvSpPr>
          <p:spPr bwMode="auto">
            <a:xfrm>
              <a:off x="5293" y="1296"/>
              <a:ext cx="30" cy="18"/>
            </a:xfrm>
            <a:custGeom>
              <a:avLst/>
              <a:gdLst>
                <a:gd name="T0" fmla="*/ 0 w 30"/>
                <a:gd name="T1" fmla="*/ 0 h 18"/>
                <a:gd name="T2" fmla="*/ 0 w 30"/>
                <a:gd name="T3" fmla="*/ 0 h 18"/>
                <a:gd name="T4" fmla="*/ 6 w 30"/>
                <a:gd name="T5" fmla="*/ 0 h 18"/>
                <a:gd name="T6" fmla="*/ 12 w 30"/>
                <a:gd name="T7" fmla="*/ 6 h 18"/>
                <a:gd name="T8" fmla="*/ 18 w 30"/>
                <a:gd name="T9" fmla="*/ 6 h 18"/>
                <a:gd name="T10" fmla="*/ 24 w 30"/>
                <a:gd name="T11" fmla="*/ 6 h 18"/>
                <a:gd name="T12" fmla="*/ 30 w 30"/>
                <a:gd name="T13" fmla="*/ 12 h 18"/>
                <a:gd name="T14" fmla="*/ 30 w 30"/>
                <a:gd name="T15" fmla="*/ 12 h 18"/>
                <a:gd name="T16" fmla="*/ 30 w 30"/>
                <a:gd name="T17" fmla="*/ 18 h 18"/>
                <a:gd name="T18" fmla="*/ 30 w 30"/>
                <a:gd name="T19" fmla="*/ 18 h 18"/>
                <a:gd name="T20" fmla="*/ 24 w 30"/>
                <a:gd name="T21" fmla="*/ 18 h 18"/>
                <a:gd name="T22" fmla="*/ 24 w 30"/>
                <a:gd name="T23" fmla="*/ 18 h 18"/>
                <a:gd name="T24" fmla="*/ 18 w 30"/>
                <a:gd name="T25" fmla="*/ 12 h 18"/>
                <a:gd name="T26" fmla="*/ 12 w 30"/>
                <a:gd name="T27" fmla="*/ 12 h 18"/>
                <a:gd name="T28" fmla="*/ 6 w 30"/>
                <a:gd name="T29" fmla="*/ 6 h 18"/>
                <a:gd name="T30" fmla="*/ 0 w 30"/>
                <a:gd name="T31" fmla="*/ 6 h 18"/>
                <a:gd name="T32" fmla="*/ 0 w 30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46" name="Freeform 328"/>
            <p:cNvSpPr>
              <a:spLocks/>
            </p:cNvSpPr>
            <p:nvPr/>
          </p:nvSpPr>
          <p:spPr bwMode="auto">
            <a:xfrm>
              <a:off x="5299" y="1279"/>
              <a:ext cx="35" cy="6"/>
            </a:xfrm>
            <a:custGeom>
              <a:avLst/>
              <a:gdLst>
                <a:gd name="T0" fmla="*/ 0 w 35"/>
                <a:gd name="T1" fmla="*/ 6 h 6"/>
                <a:gd name="T2" fmla="*/ 0 w 35"/>
                <a:gd name="T3" fmla="*/ 0 h 6"/>
                <a:gd name="T4" fmla="*/ 6 w 35"/>
                <a:gd name="T5" fmla="*/ 0 h 6"/>
                <a:gd name="T6" fmla="*/ 12 w 35"/>
                <a:gd name="T7" fmla="*/ 0 h 6"/>
                <a:gd name="T8" fmla="*/ 18 w 35"/>
                <a:gd name="T9" fmla="*/ 0 h 6"/>
                <a:gd name="T10" fmla="*/ 24 w 35"/>
                <a:gd name="T11" fmla="*/ 0 h 6"/>
                <a:gd name="T12" fmla="*/ 30 w 35"/>
                <a:gd name="T13" fmla="*/ 0 h 6"/>
                <a:gd name="T14" fmla="*/ 30 w 35"/>
                <a:gd name="T15" fmla="*/ 0 h 6"/>
                <a:gd name="T16" fmla="*/ 35 w 35"/>
                <a:gd name="T17" fmla="*/ 6 h 6"/>
                <a:gd name="T18" fmla="*/ 35 w 35"/>
                <a:gd name="T19" fmla="*/ 6 h 6"/>
                <a:gd name="T20" fmla="*/ 30 w 35"/>
                <a:gd name="T21" fmla="*/ 6 h 6"/>
                <a:gd name="T22" fmla="*/ 30 w 35"/>
                <a:gd name="T23" fmla="*/ 6 h 6"/>
                <a:gd name="T24" fmla="*/ 24 w 35"/>
                <a:gd name="T25" fmla="*/ 6 h 6"/>
                <a:gd name="T26" fmla="*/ 18 w 35"/>
                <a:gd name="T27" fmla="*/ 6 h 6"/>
                <a:gd name="T28" fmla="*/ 12 w 35"/>
                <a:gd name="T29" fmla="*/ 6 h 6"/>
                <a:gd name="T30" fmla="*/ 6 w 35"/>
                <a:gd name="T31" fmla="*/ 6 h 6"/>
                <a:gd name="T32" fmla="*/ 0 w 35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6"/>
                <a:gd name="T53" fmla="*/ 35 w 3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6">
                  <a:moveTo>
                    <a:pt x="0" y="6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5" y="6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47" name="Freeform 329"/>
            <p:cNvSpPr>
              <a:spLocks/>
            </p:cNvSpPr>
            <p:nvPr/>
          </p:nvSpPr>
          <p:spPr bwMode="auto">
            <a:xfrm>
              <a:off x="5305" y="1267"/>
              <a:ext cx="35" cy="6"/>
            </a:xfrm>
            <a:custGeom>
              <a:avLst/>
              <a:gdLst>
                <a:gd name="T0" fmla="*/ 0 w 35"/>
                <a:gd name="T1" fmla="*/ 6 h 6"/>
                <a:gd name="T2" fmla="*/ 6 w 35"/>
                <a:gd name="T3" fmla="*/ 6 h 6"/>
                <a:gd name="T4" fmla="*/ 12 w 35"/>
                <a:gd name="T5" fmla="*/ 0 h 6"/>
                <a:gd name="T6" fmla="*/ 12 w 35"/>
                <a:gd name="T7" fmla="*/ 0 h 6"/>
                <a:gd name="T8" fmla="*/ 18 w 35"/>
                <a:gd name="T9" fmla="*/ 0 h 6"/>
                <a:gd name="T10" fmla="*/ 24 w 35"/>
                <a:gd name="T11" fmla="*/ 0 h 6"/>
                <a:gd name="T12" fmla="*/ 29 w 35"/>
                <a:gd name="T13" fmla="*/ 0 h 6"/>
                <a:gd name="T14" fmla="*/ 35 w 35"/>
                <a:gd name="T15" fmla="*/ 0 h 6"/>
                <a:gd name="T16" fmla="*/ 35 w 35"/>
                <a:gd name="T17" fmla="*/ 0 h 6"/>
                <a:gd name="T18" fmla="*/ 35 w 35"/>
                <a:gd name="T19" fmla="*/ 6 h 6"/>
                <a:gd name="T20" fmla="*/ 35 w 35"/>
                <a:gd name="T21" fmla="*/ 6 h 6"/>
                <a:gd name="T22" fmla="*/ 29 w 35"/>
                <a:gd name="T23" fmla="*/ 6 h 6"/>
                <a:gd name="T24" fmla="*/ 24 w 35"/>
                <a:gd name="T25" fmla="*/ 6 h 6"/>
                <a:gd name="T26" fmla="*/ 18 w 35"/>
                <a:gd name="T27" fmla="*/ 6 h 6"/>
                <a:gd name="T28" fmla="*/ 12 w 35"/>
                <a:gd name="T29" fmla="*/ 6 h 6"/>
                <a:gd name="T30" fmla="*/ 6 w 35"/>
                <a:gd name="T31" fmla="*/ 6 h 6"/>
                <a:gd name="T32" fmla="*/ 0 w 35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6"/>
                <a:gd name="T53" fmla="*/ 35 w 3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6">
                  <a:moveTo>
                    <a:pt x="0" y="6"/>
                  </a:move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35" y="6"/>
                  </a:lnTo>
                  <a:lnTo>
                    <a:pt x="29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48" name="Freeform 330"/>
            <p:cNvSpPr>
              <a:spLocks/>
            </p:cNvSpPr>
            <p:nvPr/>
          </p:nvSpPr>
          <p:spPr bwMode="auto">
            <a:xfrm>
              <a:off x="5311" y="1255"/>
              <a:ext cx="35" cy="6"/>
            </a:xfrm>
            <a:custGeom>
              <a:avLst/>
              <a:gdLst>
                <a:gd name="T0" fmla="*/ 0 w 35"/>
                <a:gd name="T1" fmla="*/ 6 h 6"/>
                <a:gd name="T2" fmla="*/ 6 w 35"/>
                <a:gd name="T3" fmla="*/ 6 h 6"/>
                <a:gd name="T4" fmla="*/ 12 w 35"/>
                <a:gd name="T5" fmla="*/ 0 h 6"/>
                <a:gd name="T6" fmla="*/ 18 w 35"/>
                <a:gd name="T7" fmla="*/ 0 h 6"/>
                <a:gd name="T8" fmla="*/ 23 w 35"/>
                <a:gd name="T9" fmla="*/ 0 h 6"/>
                <a:gd name="T10" fmla="*/ 29 w 35"/>
                <a:gd name="T11" fmla="*/ 0 h 6"/>
                <a:gd name="T12" fmla="*/ 29 w 35"/>
                <a:gd name="T13" fmla="*/ 0 h 6"/>
                <a:gd name="T14" fmla="*/ 35 w 35"/>
                <a:gd name="T15" fmla="*/ 0 h 6"/>
                <a:gd name="T16" fmla="*/ 35 w 35"/>
                <a:gd name="T17" fmla="*/ 0 h 6"/>
                <a:gd name="T18" fmla="*/ 35 w 35"/>
                <a:gd name="T19" fmla="*/ 0 h 6"/>
                <a:gd name="T20" fmla="*/ 29 w 35"/>
                <a:gd name="T21" fmla="*/ 6 h 6"/>
                <a:gd name="T22" fmla="*/ 29 w 35"/>
                <a:gd name="T23" fmla="*/ 6 h 6"/>
                <a:gd name="T24" fmla="*/ 23 w 35"/>
                <a:gd name="T25" fmla="*/ 6 h 6"/>
                <a:gd name="T26" fmla="*/ 18 w 35"/>
                <a:gd name="T27" fmla="*/ 6 h 6"/>
                <a:gd name="T28" fmla="*/ 12 w 35"/>
                <a:gd name="T29" fmla="*/ 6 h 6"/>
                <a:gd name="T30" fmla="*/ 6 w 35"/>
                <a:gd name="T31" fmla="*/ 6 h 6"/>
                <a:gd name="T32" fmla="*/ 0 w 35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6"/>
                <a:gd name="T53" fmla="*/ 35 w 3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6">
                  <a:moveTo>
                    <a:pt x="0" y="6"/>
                  </a:move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49" name="Freeform 331"/>
            <p:cNvSpPr>
              <a:spLocks/>
            </p:cNvSpPr>
            <p:nvPr/>
          </p:nvSpPr>
          <p:spPr bwMode="auto">
            <a:xfrm>
              <a:off x="5317" y="1243"/>
              <a:ext cx="35" cy="6"/>
            </a:xfrm>
            <a:custGeom>
              <a:avLst/>
              <a:gdLst>
                <a:gd name="T0" fmla="*/ 0 w 35"/>
                <a:gd name="T1" fmla="*/ 6 h 6"/>
                <a:gd name="T2" fmla="*/ 6 w 35"/>
                <a:gd name="T3" fmla="*/ 6 h 6"/>
                <a:gd name="T4" fmla="*/ 12 w 35"/>
                <a:gd name="T5" fmla="*/ 0 h 6"/>
                <a:gd name="T6" fmla="*/ 17 w 35"/>
                <a:gd name="T7" fmla="*/ 0 h 6"/>
                <a:gd name="T8" fmla="*/ 23 w 35"/>
                <a:gd name="T9" fmla="*/ 0 h 6"/>
                <a:gd name="T10" fmla="*/ 29 w 35"/>
                <a:gd name="T11" fmla="*/ 0 h 6"/>
                <a:gd name="T12" fmla="*/ 35 w 35"/>
                <a:gd name="T13" fmla="*/ 0 h 6"/>
                <a:gd name="T14" fmla="*/ 35 w 35"/>
                <a:gd name="T15" fmla="*/ 0 h 6"/>
                <a:gd name="T16" fmla="*/ 35 w 35"/>
                <a:gd name="T17" fmla="*/ 0 h 6"/>
                <a:gd name="T18" fmla="*/ 35 w 35"/>
                <a:gd name="T19" fmla="*/ 0 h 6"/>
                <a:gd name="T20" fmla="*/ 35 w 35"/>
                <a:gd name="T21" fmla="*/ 6 h 6"/>
                <a:gd name="T22" fmla="*/ 29 w 35"/>
                <a:gd name="T23" fmla="*/ 6 h 6"/>
                <a:gd name="T24" fmla="*/ 23 w 35"/>
                <a:gd name="T25" fmla="*/ 6 h 6"/>
                <a:gd name="T26" fmla="*/ 17 w 35"/>
                <a:gd name="T27" fmla="*/ 6 h 6"/>
                <a:gd name="T28" fmla="*/ 12 w 35"/>
                <a:gd name="T29" fmla="*/ 6 h 6"/>
                <a:gd name="T30" fmla="*/ 6 w 35"/>
                <a:gd name="T31" fmla="*/ 6 h 6"/>
                <a:gd name="T32" fmla="*/ 0 w 35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6"/>
                <a:gd name="T53" fmla="*/ 35 w 3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6">
                  <a:moveTo>
                    <a:pt x="0" y="6"/>
                  </a:moveTo>
                  <a:lnTo>
                    <a:pt x="6" y="6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35" y="6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7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50" name="Freeform 332"/>
            <p:cNvSpPr>
              <a:spLocks/>
            </p:cNvSpPr>
            <p:nvPr/>
          </p:nvSpPr>
          <p:spPr bwMode="auto">
            <a:xfrm>
              <a:off x="5317" y="1225"/>
              <a:ext cx="41" cy="12"/>
            </a:xfrm>
            <a:custGeom>
              <a:avLst/>
              <a:gdLst>
                <a:gd name="T0" fmla="*/ 0 w 41"/>
                <a:gd name="T1" fmla="*/ 12 h 12"/>
                <a:gd name="T2" fmla="*/ 6 w 41"/>
                <a:gd name="T3" fmla="*/ 6 h 12"/>
                <a:gd name="T4" fmla="*/ 12 w 41"/>
                <a:gd name="T5" fmla="*/ 6 h 12"/>
                <a:gd name="T6" fmla="*/ 17 w 41"/>
                <a:gd name="T7" fmla="*/ 0 h 12"/>
                <a:gd name="T8" fmla="*/ 29 w 41"/>
                <a:gd name="T9" fmla="*/ 0 h 12"/>
                <a:gd name="T10" fmla="*/ 35 w 41"/>
                <a:gd name="T11" fmla="*/ 0 h 12"/>
                <a:gd name="T12" fmla="*/ 41 w 41"/>
                <a:gd name="T13" fmla="*/ 0 h 12"/>
                <a:gd name="T14" fmla="*/ 41 w 41"/>
                <a:gd name="T15" fmla="*/ 0 h 12"/>
                <a:gd name="T16" fmla="*/ 41 w 41"/>
                <a:gd name="T17" fmla="*/ 0 h 12"/>
                <a:gd name="T18" fmla="*/ 41 w 41"/>
                <a:gd name="T19" fmla="*/ 0 h 12"/>
                <a:gd name="T20" fmla="*/ 35 w 41"/>
                <a:gd name="T21" fmla="*/ 6 h 12"/>
                <a:gd name="T22" fmla="*/ 29 w 41"/>
                <a:gd name="T23" fmla="*/ 6 h 12"/>
                <a:gd name="T24" fmla="*/ 23 w 41"/>
                <a:gd name="T25" fmla="*/ 6 h 12"/>
                <a:gd name="T26" fmla="*/ 17 w 41"/>
                <a:gd name="T27" fmla="*/ 6 h 12"/>
                <a:gd name="T28" fmla="*/ 12 w 41"/>
                <a:gd name="T29" fmla="*/ 6 h 12"/>
                <a:gd name="T30" fmla="*/ 6 w 41"/>
                <a:gd name="T31" fmla="*/ 6 h 12"/>
                <a:gd name="T32" fmla="*/ 0 w 41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1"/>
                <a:gd name="T52" fmla="*/ 0 h 12"/>
                <a:gd name="T53" fmla="*/ 41 w 4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1" h="12">
                  <a:moveTo>
                    <a:pt x="0" y="12"/>
                  </a:moveTo>
                  <a:lnTo>
                    <a:pt x="6" y="6"/>
                  </a:lnTo>
                  <a:lnTo>
                    <a:pt x="12" y="6"/>
                  </a:lnTo>
                  <a:lnTo>
                    <a:pt x="17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35" y="6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7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51" name="Freeform 333"/>
            <p:cNvSpPr>
              <a:spLocks/>
            </p:cNvSpPr>
            <p:nvPr/>
          </p:nvSpPr>
          <p:spPr bwMode="auto">
            <a:xfrm>
              <a:off x="5317" y="1207"/>
              <a:ext cx="47" cy="18"/>
            </a:xfrm>
            <a:custGeom>
              <a:avLst/>
              <a:gdLst>
                <a:gd name="T0" fmla="*/ 0 w 47"/>
                <a:gd name="T1" fmla="*/ 18 h 18"/>
                <a:gd name="T2" fmla="*/ 6 w 47"/>
                <a:gd name="T3" fmla="*/ 12 h 18"/>
                <a:gd name="T4" fmla="*/ 12 w 47"/>
                <a:gd name="T5" fmla="*/ 12 h 18"/>
                <a:gd name="T6" fmla="*/ 17 w 47"/>
                <a:gd name="T7" fmla="*/ 6 h 18"/>
                <a:gd name="T8" fmla="*/ 29 w 47"/>
                <a:gd name="T9" fmla="*/ 6 h 18"/>
                <a:gd name="T10" fmla="*/ 35 w 47"/>
                <a:gd name="T11" fmla="*/ 0 h 18"/>
                <a:gd name="T12" fmla="*/ 41 w 47"/>
                <a:gd name="T13" fmla="*/ 0 h 18"/>
                <a:gd name="T14" fmla="*/ 47 w 47"/>
                <a:gd name="T15" fmla="*/ 0 h 18"/>
                <a:gd name="T16" fmla="*/ 47 w 47"/>
                <a:gd name="T17" fmla="*/ 6 h 18"/>
                <a:gd name="T18" fmla="*/ 47 w 47"/>
                <a:gd name="T19" fmla="*/ 6 h 18"/>
                <a:gd name="T20" fmla="*/ 41 w 47"/>
                <a:gd name="T21" fmla="*/ 12 h 18"/>
                <a:gd name="T22" fmla="*/ 35 w 47"/>
                <a:gd name="T23" fmla="*/ 12 h 18"/>
                <a:gd name="T24" fmla="*/ 29 w 47"/>
                <a:gd name="T25" fmla="*/ 12 h 18"/>
                <a:gd name="T26" fmla="*/ 23 w 47"/>
                <a:gd name="T27" fmla="*/ 12 h 18"/>
                <a:gd name="T28" fmla="*/ 12 w 47"/>
                <a:gd name="T29" fmla="*/ 18 h 18"/>
                <a:gd name="T30" fmla="*/ 6 w 47"/>
                <a:gd name="T31" fmla="*/ 18 h 18"/>
                <a:gd name="T32" fmla="*/ 0 w 47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18"/>
                <a:gd name="T53" fmla="*/ 47 w 47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18">
                  <a:moveTo>
                    <a:pt x="0" y="18"/>
                  </a:moveTo>
                  <a:lnTo>
                    <a:pt x="6" y="12"/>
                  </a:lnTo>
                  <a:lnTo>
                    <a:pt x="12" y="12"/>
                  </a:lnTo>
                  <a:lnTo>
                    <a:pt x="17" y="6"/>
                  </a:lnTo>
                  <a:lnTo>
                    <a:pt x="29" y="6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47" y="0"/>
                  </a:lnTo>
                  <a:lnTo>
                    <a:pt x="47" y="6"/>
                  </a:lnTo>
                  <a:lnTo>
                    <a:pt x="41" y="12"/>
                  </a:lnTo>
                  <a:lnTo>
                    <a:pt x="35" y="12"/>
                  </a:lnTo>
                  <a:lnTo>
                    <a:pt x="29" y="12"/>
                  </a:lnTo>
                  <a:lnTo>
                    <a:pt x="23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52" name="Freeform 334"/>
            <p:cNvSpPr>
              <a:spLocks/>
            </p:cNvSpPr>
            <p:nvPr/>
          </p:nvSpPr>
          <p:spPr bwMode="auto">
            <a:xfrm>
              <a:off x="5317" y="1177"/>
              <a:ext cx="47" cy="30"/>
            </a:xfrm>
            <a:custGeom>
              <a:avLst/>
              <a:gdLst>
                <a:gd name="T0" fmla="*/ 0 w 47"/>
                <a:gd name="T1" fmla="*/ 30 h 30"/>
                <a:gd name="T2" fmla="*/ 6 w 47"/>
                <a:gd name="T3" fmla="*/ 24 h 30"/>
                <a:gd name="T4" fmla="*/ 12 w 47"/>
                <a:gd name="T5" fmla="*/ 18 h 30"/>
                <a:gd name="T6" fmla="*/ 17 w 47"/>
                <a:gd name="T7" fmla="*/ 18 h 30"/>
                <a:gd name="T8" fmla="*/ 23 w 47"/>
                <a:gd name="T9" fmla="*/ 12 h 30"/>
                <a:gd name="T10" fmla="*/ 29 w 47"/>
                <a:gd name="T11" fmla="*/ 6 h 30"/>
                <a:gd name="T12" fmla="*/ 35 w 47"/>
                <a:gd name="T13" fmla="*/ 6 h 30"/>
                <a:gd name="T14" fmla="*/ 41 w 47"/>
                <a:gd name="T15" fmla="*/ 0 h 30"/>
                <a:gd name="T16" fmla="*/ 47 w 47"/>
                <a:gd name="T17" fmla="*/ 6 h 30"/>
                <a:gd name="T18" fmla="*/ 47 w 47"/>
                <a:gd name="T19" fmla="*/ 6 h 30"/>
                <a:gd name="T20" fmla="*/ 41 w 47"/>
                <a:gd name="T21" fmla="*/ 12 h 30"/>
                <a:gd name="T22" fmla="*/ 35 w 47"/>
                <a:gd name="T23" fmla="*/ 12 h 30"/>
                <a:gd name="T24" fmla="*/ 29 w 47"/>
                <a:gd name="T25" fmla="*/ 18 h 30"/>
                <a:gd name="T26" fmla="*/ 23 w 47"/>
                <a:gd name="T27" fmla="*/ 24 h 30"/>
                <a:gd name="T28" fmla="*/ 17 w 47"/>
                <a:gd name="T29" fmla="*/ 24 h 30"/>
                <a:gd name="T30" fmla="*/ 6 w 47"/>
                <a:gd name="T31" fmla="*/ 30 h 30"/>
                <a:gd name="T32" fmla="*/ 0 w 47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30"/>
                <a:gd name="T53" fmla="*/ 47 w 47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30">
                  <a:moveTo>
                    <a:pt x="0" y="30"/>
                  </a:moveTo>
                  <a:lnTo>
                    <a:pt x="6" y="24"/>
                  </a:lnTo>
                  <a:lnTo>
                    <a:pt x="12" y="18"/>
                  </a:lnTo>
                  <a:lnTo>
                    <a:pt x="17" y="18"/>
                  </a:lnTo>
                  <a:lnTo>
                    <a:pt x="23" y="12"/>
                  </a:lnTo>
                  <a:lnTo>
                    <a:pt x="29" y="6"/>
                  </a:lnTo>
                  <a:lnTo>
                    <a:pt x="35" y="6"/>
                  </a:lnTo>
                  <a:lnTo>
                    <a:pt x="41" y="0"/>
                  </a:lnTo>
                  <a:lnTo>
                    <a:pt x="47" y="6"/>
                  </a:lnTo>
                  <a:lnTo>
                    <a:pt x="41" y="12"/>
                  </a:lnTo>
                  <a:lnTo>
                    <a:pt x="35" y="12"/>
                  </a:lnTo>
                  <a:lnTo>
                    <a:pt x="29" y="18"/>
                  </a:lnTo>
                  <a:lnTo>
                    <a:pt x="23" y="24"/>
                  </a:lnTo>
                  <a:lnTo>
                    <a:pt x="17" y="24"/>
                  </a:lnTo>
                  <a:lnTo>
                    <a:pt x="6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53" name="Freeform 335"/>
            <p:cNvSpPr>
              <a:spLocks/>
            </p:cNvSpPr>
            <p:nvPr/>
          </p:nvSpPr>
          <p:spPr bwMode="auto">
            <a:xfrm>
              <a:off x="5317" y="1159"/>
              <a:ext cx="41" cy="30"/>
            </a:xfrm>
            <a:custGeom>
              <a:avLst/>
              <a:gdLst>
                <a:gd name="T0" fmla="*/ 0 w 41"/>
                <a:gd name="T1" fmla="*/ 30 h 30"/>
                <a:gd name="T2" fmla="*/ 6 w 41"/>
                <a:gd name="T3" fmla="*/ 30 h 30"/>
                <a:gd name="T4" fmla="*/ 12 w 41"/>
                <a:gd name="T5" fmla="*/ 24 h 30"/>
                <a:gd name="T6" fmla="*/ 17 w 41"/>
                <a:gd name="T7" fmla="*/ 18 h 30"/>
                <a:gd name="T8" fmla="*/ 23 w 41"/>
                <a:gd name="T9" fmla="*/ 12 h 30"/>
                <a:gd name="T10" fmla="*/ 29 w 41"/>
                <a:gd name="T11" fmla="*/ 6 h 30"/>
                <a:gd name="T12" fmla="*/ 29 w 41"/>
                <a:gd name="T13" fmla="*/ 0 h 30"/>
                <a:gd name="T14" fmla="*/ 35 w 41"/>
                <a:gd name="T15" fmla="*/ 0 h 30"/>
                <a:gd name="T16" fmla="*/ 41 w 41"/>
                <a:gd name="T17" fmla="*/ 0 h 30"/>
                <a:gd name="T18" fmla="*/ 41 w 41"/>
                <a:gd name="T19" fmla="*/ 0 h 30"/>
                <a:gd name="T20" fmla="*/ 35 w 41"/>
                <a:gd name="T21" fmla="*/ 6 h 30"/>
                <a:gd name="T22" fmla="*/ 29 w 41"/>
                <a:gd name="T23" fmla="*/ 12 h 30"/>
                <a:gd name="T24" fmla="*/ 23 w 41"/>
                <a:gd name="T25" fmla="*/ 18 h 30"/>
                <a:gd name="T26" fmla="*/ 17 w 41"/>
                <a:gd name="T27" fmla="*/ 24 h 30"/>
                <a:gd name="T28" fmla="*/ 12 w 41"/>
                <a:gd name="T29" fmla="*/ 30 h 30"/>
                <a:gd name="T30" fmla="*/ 6 w 41"/>
                <a:gd name="T31" fmla="*/ 30 h 30"/>
                <a:gd name="T32" fmla="*/ 0 w 41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1"/>
                <a:gd name="T52" fmla="*/ 0 h 30"/>
                <a:gd name="T53" fmla="*/ 41 w 41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1" h="30">
                  <a:moveTo>
                    <a:pt x="0" y="30"/>
                  </a:moveTo>
                  <a:lnTo>
                    <a:pt x="6" y="30"/>
                  </a:lnTo>
                  <a:lnTo>
                    <a:pt x="12" y="24"/>
                  </a:lnTo>
                  <a:lnTo>
                    <a:pt x="17" y="18"/>
                  </a:lnTo>
                  <a:lnTo>
                    <a:pt x="23" y="12"/>
                  </a:lnTo>
                  <a:lnTo>
                    <a:pt x="29" y="6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35" y="6"/>
                  </a:lnTo>
                  <a:lnTo>
                    <a:pt x="29" y="12"/>
                  </a:lnTo>
                  <a:lnTo>
                    <a:pt x="23" y="18"/>
                  </a:lnTo>
                  <a:lnTo>
                    <a:pt x="17" y="24"/>
                  </a:lnTo>
                  <a:lnTo>
                    <a:pt x="12" y="30"/>
                  </a:lnTo>
                  <a:lnTo>
                    <a:pt x="6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54" name="Freeform 336"/>
            <p:cNvSpPr>
              <a:spLocks/>
            </p:cNvSpPr>
            <p:nvPr/>
          </p:nvSpPr>
          <p:spPr bwMode="auto">
            <a:xfrm>
              <a:off x="5317" y="1147"/>
              <a:ext cx="35" cy="30"/>
            </a:xfrm>
            <a:custGeom>
              <a:avLst/>
              <a:gdLst>
                <a:gd name="T0" fmla="*/ 35 w 35"/>
                <a:gd name="T1" fmla="*/ 0 h 30"/>
                <a:gd name="T2" fmla="*/ 35 w 35"/>
                <a:gd name="T3" fmla="*/ 0 h 30"/>
                <a:gd name="T4" fmla="*/ 29 w 35"/>
                <a:gd name="T5" fmla="*/ 6 h 30"/>
                <a:gd name="T6" fmla="*/ 23 w 35"/>
                <a:gd name="T7" fmla="*/ 6 h 30"/>
                <a:gd name="T8" fmla="*/ 23 w 35"/>
                <a:gd name="T9" fmla="*/ 12 h 30"/>
                <a:gd name="T10" fmla="*/ 17 w 35"/>
                <a:gd name="T11" fmla="*/ 18 h 30"/>
                <a:gd name="T12" fmla="*/ 12 w 35"/>
                <a:gd name="T13" fmla="*/ 18 h 30"/>
                <a:gd name="T14" fmla="*/ 6 w 35"/>
                <a:gd name="T15" fmla="*/ 24 h 30"/>
                <a:gd name="T16" fmla="*/ 0 w 35"/>
                <a:gd name="T17" fmla="*/ 30 h 30"/>
                <a:gd name="T18" fmla="*/ 6 w 35"/>
                <a:gd name="T19" fmla="*/ 24 h 30"/>
                <a:gd name="T20" fmla="*/ 6 w 35"/>
                <a:gd name="T21" fmla="*/ 18 h 30"/>
                <a:gd name="T22" fmla="*/ 12 w 35"/>
                <a:gd name="T23" fmla="*/ 12 h 30"/>
                <a:gd name="T24" fmla="*/ 17 w 35"/>
                <a:gd name="T25" fmla="*/ 6 h 30"/>
                <a:gd name="T26" fmla="*/ 23 w 35"/>
                <a:gd name="T27" fmla="*/ 0 h 30"/>
                <a:gd name="T28" fmla="*/ 29 w 35"/>
                <a:gd name="T29" fmla="*/ 0 h 30"/>
                <a:gd name="T30" fmla="*/ 29 w 35"/>
                <a:gd name="T31" fmla="*/ 0 h 30"/>
                <a:gd name="T32" fmla="*/ 35 w 35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0"/>
                <a:gd name="T53" fmla="*/ 35 w 35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0">
                  <a:moveTo>
                    <a:pt x="35" y="0"/>
                  </a:moveTo>
                  <a:lnTo>
                    <a:pt x="35" y="0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23" y="12"/>
                  </a:lnTo>
                  <a:lnTo>
                    <a:pt x="17" y="18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7" y="6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55" name="Freeform 337"/>
            <p:cNvSpPr>
              <a:spLocks/>
            </p:cNvSpPr>
            <p:nvPr/>
          </p:nvSpPr>
          <p:spPr bwMode="auto">
            <a:xfrm>
              <a:off x="5251" y="986"/>
              <a:ext cx="42" cy="155"/>
            </a:xfrm>
            <a:custGeom>
              <a:avLst/>
              <a:gdLst>
                <a:gd name="T0" fmla="*/ 6 w 42"/>
                <a:gd name="T1" fmla="*/ 155 h 155"/>
                <a:gd name="T2" fmla="*/ 0 w 42"/>
                <a:gd name="T3" fmla="*/ 155 h 155"/>
                <a:gd name="T4" fmla="*/ 0 w 42"/>
                <a:gd name="T5" fmla="*/ 155 h 155"/>
                <a:gd name="T6" fmla="*/ 0 w 42"/>
                <a:gd name="T7" fmla="*/ 155 h 155"/>
                <a:gd name="T8" fmla="*/ 0 w 42"/>
                <a:gd name="T9" fmla="*/ 149 h 155"/>
                <a:gd name="T10" fmla="*/ 18 w 42"/>
                <a:gd name="T11" fmla="*/ 131 h 155"/>
                <a:gd name="T12" fmla="*/ 24 w 42"/>
                <a:gd name="T13" fmla="*/ 113 h 155"/>
                <a:gd name="T14" fmla="*/ 30 w 42"/>
                <a:gd name="T15" fmla="*/ 89 h 155"/>
                <a:gd name="T16" fmla="*/ 36 w 42"/>
                <a:gd name="T17" fmla="*/ 71 h 155"/>
                <a:gd name="T18" fmla="*/ 30 w 42"/>
                <a:gd name="T19" fmla="*/ 47 h 155"/>
                <a:gd name="T20" fmla="*/ 30 w 42"/>
                <a:gd name="T21" fmla="*/ 29 h 155"/>
                <a:gd name="T22" fmla="*/ 24 w 42"/>
                <a:gd name="T23" fmla="*/ 12 h 155"/>
                <a:gd name="T24" fmla="*/ 24 w 42"/>
                <a:gd name="T25" fmla="*/ 0 h 155"/>
                <a:gd name="T26" fmla="*/ 30 w 42"/>
                <a:gd name="T27" fmla="*/ 12 h 155"/>
                <a:gd name="T28" fmla="*/ 36 w 42"/>
                <a:gd name="T29" fmla="*/ 23 h 155"/>
                <a:gd name="T30" fmla="*/ 42 w 42"/>
                <a:gd name="T31" fmla="*/ 47 h 155"/>
                <a:gd name="T32" fmla="*/ 42 w 42"/>
                <a:gd name="T33" fmla="*/ 71 h 155"/>
                <a:gd name="T34" fmla="*/ 36 w 42"/>
                <a:gd name="T35" fmla="*/ 95 h 155"/>
                <a:gd name="T36" fmla="*/ 30 w 42"/>
                <a:gd name="T37" fmla="*/ 119 h 155"/>
                <a:gd name="T38" fmla="*/ 18 w 42"/>
                <a:gd name="T39" fmla="*/ 143 h 155"/>
                <a:gd name="T40" fmla="*/ 6 w 42"/>
                <a:gd name="T41" fmla="*/ 155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2"/>
                <a:gd name="T64" fmla="*/ 0 h 155"/>
                <a:gd name="T65" fmla="*/ 42 w 42"/>
                <a:gd name="T66" fmla="*/ 155 h 1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2" h="155">
                  <a:moveTo>
                    <a:pt x="6" y="155"/>
                  </a:moveTo>
                  <a:lnTo>
                    <a:pt x="0" y="155"/>
                  </a:lnTo>
                  <a:lnTo>
                    <a:pt x="0" y="149"/>
                  </a:lnTo>
                  <a:lnTo>
                    <a:pt x="18" y="131"/>
                  </a:lnTo>
                  <a:lnTo>
                    <a:pt x="24" y="113"/>
                  </a:lnTo>
                  <a:lnTo>
                    <a:pt x="30" y="89"/>
                  </a:lnTo>
                  <a:lnTo>
                    <a:pt x="36" y="71"/>
                  </a:lnTo>
                  <a:lnTo>
                    <a:pt x="30" y="47"/>
                  </a:lnTo>
                  <a:lnTo>
                    <a:pt x="30" y="29"/>
                  </a:lnTo>
                  <a:lnTo>
                    <a:pt x="24" y="12"/>
                  </a:lnTo>
                  <a:lnTo>
                    <a:pt x="24" y="0"/>
                  </a:lnTo>
                  <a:lnTo>
                    <a:pt x="30" y="12"/>
                  </a:lnTo>
                  <a:lnTo>
                    <a:pt x="36" y="23"/>
                  </a:lnTo>
                  <a:lnTo>
                    <a:pt x="42" y="47"/>
                  </a:lnTo>
                  <a:lnTo>
                    <a:pt x="42" y="71"/>
                  </a:lnTo>
                  <a:lnTo>
                    <a:pt x="36" y="95"/>
                  </a:lnTo>
                  <a:lnTo>
                    <a:pt x="30" y="119"/>
                  </a:lnTo>
                  <a:lnTo>
                    <a:pt x="18" y="143"/>
                  </a:lnTo>
                  <a:lnTo>
                    <a:pt x="6" y="15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56" name="Freeform 338"/>
            <p:cNvSpPr>
              <a:spLocks/>
            </p:cNvSpPr>
            <p:nvPr/>
          </p:nvSpPr>
          <p:spPr bwMode="auto">
            <a:xfrm>
              <a:off x="5251" y="986"/>
              <a:ext cx="30" cy="23"/>
            </a:xfrm>
            <a:custGeom>
              <a:avLst/>
              <a:gdLst>
                <a:gd name="T0" fmla="*/ 30 w 30"/>
                <a:gd name="T1" fmla="*/ 23 h 23"/>
                <a:gd name="T2" fmla="*/ 30 w 30"/>
                <a:gd name="T3" fmla="*/ 17 h 23"/>
                <a:gd name="T4" fmla="*/ 24 w 30"/>
                <a:gd name="T5" fmla="*/ 12 h 23"/>
                <a:gd name="T6" fmla="*/ 18 w 30"/>
                <a:gd name="T7" fmla="*/ 12 h 23"/>
                <a:gd name="T8" fmla="*/ 12 w 30"/>
                <a:gd name="T9" fmla="*/ 6 h 23"/>
                <a:gd name="T10" fmla="*/ 6 w 30"/>
                <a:gd name="T11" fmla="*/ 6 h 23"/>
                <a:gd name="T12" fmla="*/ 6 w 30"/>
                <a:gd name="T13" fmla="*/ 0 h 23"/>
                <a:gd name="T14" fmla="*/ 0 w 30"/>
                <a:gd name="T15" fmla="*/ 0 h 23"/>
                <a:gd name="T16" fmla="*/ 0 w 30"/>
                <a:gd name="T17" fmla="*/ 6 h 23"/>
                <a:gd name="T18" fmla="*/ 0 w 30"/>
                <a:gd name="T19" fmla="*/ 6 h 23"/>
                <a:gd name="T20" fmla="*/ 0 w 30"/>
                <a:gd name="T21" fmla="*/ 6 h 23"/>
                <a:gd name="T22" fmla="*/ 6 w 30"/>
                <a:gd name="T23" fmla="*/ 6 h 23"/>
                <a:gd name="T24" fmla="*/ 12 w 30"/>
                <a:gd name="T25" fmla="*/ 12 h 23"/>
                <a:gd name="T26" fmla="*/ 18 w 30"/>
                <a:gd name="T27" fmla="*/ 12 h 23"/>
                <a:gd name="T28" fmla="*/ 24 w 30"/>
                <a:gd name="T29" fmla="*/ 17 h 23"/>
                <a:gd name="T30" fmla="*/ 30 w 30"/>
                <a:gd name="T31" fmla="*/ 17 h 23"/>
                <a:gd name="T32" fmla="*/ 30 w 30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23"/>
                <a:gd name="T53" fmla="*/ 30 w 30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23">
                  <a:moveTo>
                    <a:pt x="30" y="23"/>
                  </a:moveTo>
                  <a:lnTo>
                    <a:pt x="30" y="17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7"/>
                  </a:lnTo>
                  <a:lnTo>
                    <a:pt x="30" y="17"/>
                  </a:lnTo>
                  <a:lnTo>
                    <a:pt x="30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57" name="Freeform 339"/>
            <p:cNvSpPr>
              <a:spLocks/>
            </p:cNvSpPr>
            <p:nvPr/>
          </p:nvSpPr>
          <p:spPr bwMode="auto">
            <a:xfrm>
              <a:off x="5251" y="998"/>
              <a:ext cx="36" cy="23"/>
            </a:xfrm>
            <a:custGeom>
              <a:avLst/>
              <a:gdLst>
                <a:gd name="T0" fmla="*/ 0 w 36"/>
                <a:gd name="T1" fmla="*/ 0 h 23"/>
                <a:gd name="T2" fmla="*/ 0 w 36"/>
                <a:gd name="T3" fmla="*/ 0 h 23"/>
                <a:gd name="T4" fmla="*/ 6 w 36"/>
                <a:gd name="T5" fmla="*/ 0 h 23"/>
                <a:gd name="T6" fmla="*/ 6 w 36"/>
                <a:gd name="T7" fmla="*/ 0 h 23"/>
                <a:gd name="T8" fmla="*/ 12 w 36"/>
                <a:gd name="T9" fmla="*/ 5 h 23"/>
                <a:gd name="T10" fmla="*/ 18 w 36"/>
                <a:gd name="T11" fmla="*/ 5 h 23"/>
                <a:gd name="T12" fmla="*/ 24 w 36"/>
                <a:gd name="T13" fmla="*/ 11 h 23"/>
                <a:gd name="T14" fmla="*/ 30 w 36"/>
                <a:gd name="T15" fmla="*/ 17 h 23"/>
                <a:gd name="T16" fmla="*/ 36 w 36"/>
                <a:gd name="T17" fmla="*/ 23 h 23"/>
                <a:gd name="T18" fmla="*/ 30 w 36"/>
                <a:gd name="T19" fmla="*/ 17 h 23"/>
                <a:gd name="T20" fmla="*/ 24 w 36"/>
                <a:gd name="T21" fmla="*/ 17 h 23"/>
                <a:gd name="T22" fmla="*/ 18 w 36"/>
                <a:gd name="T23" fmla="*/ 11 h 23"/>
                <a:gd name="T24" fmla="*/ 12 w 36"/>
                <a:gd name="T25" fmla="*/ 11 h 23"/>
                <a:gd name="T26" fmla="*/ 6 w 36"/>
                <a:gd name="T27" fmla="*/ 5 h 23"/>
                <a:gd name="T28" fmla="*/ 0 w 36"/>
                <a:gd name="T29" fmla="*/ 5 h 23"/>
                <a:gd name="T30" fmla="*/ 0 w 36"/>
                <a:gd name="T31" fmla="*/ 0 h 23"/>
                <a:gd name="T32" fmla="*/ 0 w 3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3"/>
                <a:gd name="T53" fmla="*/ 36 w 3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3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5"/>
                  </a:lnTo>
                  <a:lnTo>
                    <a:pt x="18" y="5"/>
                  </a:lnTo>
                  <a:lnTo>
                    <a:pt x="24" y="11"/>
                  </a:lnTo>
                  <a:lnTo>
                    <a:pt x="30" y="17"/>
                  </a:lnTo>
                  <a:lnTo>
                    <a:pt x="36" y="23"/>
                  </a:lnTo>
                  <a:lnTo>
                    <a:pt x="30" y="17"/>
                  </a:lnTo>
                  <a:lnTo>
                    <a:pt x="24" y="17"/>
                  </a:lnTo>
                  <a:lnTo>
                    <a:pt x="18" y="11"/>
                  </a:lnTo>
                  <a:lnTo>
                    <a:pt x="12" y="11"/>
                  </a:lnTo>
                  <a:lnTo>
                    <a:pt x="6" y="5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58" name="Freeform 340"/>
            <p:cNvSpPr>
              <a:spLocks/>
            </p:cNvSpPr>
            <p:nvPr/>
          </p:nvSpPr>
          <p:spPr bwMode="auto">
            <a:xfrm>
              <a:off x="5239" y="1021"/>
              <a:ext cx="48" cy="30"/>
            </a:xfrm>
            <a:custGeom>
              <a:avLst/>
              <a:gdLst>
                <a:gd name="T0" fmla="*/ 0 w 48"/>
                <a:gd name="T1" fmla="*/ 0 h 30"/>
                <a:gd name="T2" fmla="*/ 6 w 48"/>
                <a:gd name="T3" fmla="*/ 0 h 30"/>
                <a:gd name="T4" fmla="*/ 12 w 48"/>
                <a:gd name="T5" fmla="*/ 0 h 30"/>
                <a:gd name="T6" fmla="*/ 18 w 48"/>
                <a:gd name="T7" fmla="*/ 6 h 30"/>
                <a:gd name="T8" fmla="*/ 24 w 48"/>
                <a:gd name="T9" fmla="*/ 6 h 30"/>
                <a:gd name="T10" fmla="*/ 30 w 48"/>
                <a:gd name="T11" fmla="*/ 12 h 30"/>
                <a:gd name="T12" fmla="*/ 42 w 48"/>
                <a:gd name="T13" fmla="*/ 18 h 30"/>
                <a:gd name="T14" fmla="*/ 48 w 48"/>
                <a:gd name="T15" fmla="*/ 24 h 30"/>
                <a:gd name="T16" fmla="*/ 48 w 48"/>
                <a:gd name="T17" fmla="*/ 30 h 30"/>
                <a:gd name="T18" fmla="*/ 48 w 48"/>
                <a:gd name="T19" fmla="*/ 30 h 30"/>
                <a:gd name="T20" fmla="*/ 42 w 48"/>
                <a:gd name="T21" fmla="*/ 24 h 30"/>
                <a:gd name="T22" fmla="*/ 30 w 48"/>
                <a:gd name="T23" fmla="*/ 18 h 30"/>
                <a:gd name="T24" fmla="*/ 24 w 48"/>
                <a:gd name="T25" fmla="*/ 18 h 30"/>
                <a:gd name="T26" fmla="*/ 12 w 48"/>
                <a:gd name="T27" fmla="*/ 12 h 30"/>
                <a:gd name="T28" fmla="*/ 6 w 48"/>
                <a:gd name="T29" fmla="*/ 6 h 30"/>
                <a:gd name="T30" fmla="*/ 6 w 48"/>
                <a:gd name="T31" fmla="*/ 0 h 30"/>
                <a:gd name="T32" fmla="*/ 0 w 4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30"/>
                <a:gd name="T53" fmla="*/ 48 w 4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30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48" y="30"/>
                  </a:lnTo>
                  <a:lnTo>
                    <a:pt x="42" y="24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59" name="Freeform 341"/>
            <p:cNvSpPr>
              <a:spLocks/>
            </p:cNvSpPr>
            <p:nvPr/>
          </p:nvSpPr>
          <p:spPr bwMode="auto">
            <a:xfrm>
              <a:off x="5233" y="1045"/>
              <a:ext cx="54" cy="36"/>
            </a:xfrm>
            <a:custGeom>
              <a:avLst/>
              <a:gdLst>
                <a:gd name="T0" fmla="*/ 0 w 54"/>
                <a:gd name="T1" fmla="*/ 0 h 36"/>
                <a:gd name="T2" fmla="*/ 6 w 54"/>
                <a:gd name="T3" fmla="*/ 0 h 36"/>
                <a:gd name="T4" fmla="*/ 12 w 54"/>
                <a:gd name="T5" fmla="*/ 0 h 36"/>
                <a:gd name="T6" fmla="*/ 18 w 54"/>
                <a:gd name="T7" fmla="*/ 6 h 36"/>
                <a:gd name="T8" fmla="*/ 24 w 54"/>
                <a:gd name="T9" fmla="*/ 12 h 36"/>
                <a:gd name="T10" fmla="*/ 36 w 54"/>
                <a:gd name="T11" fmla="*/ 18 h 36"/>
                <a:gd name="T12" fmla="*/ 42 w 54"/>
                <a:gd name="T13" fmla="*/ 24 h 36"/>
                <a:gd name="T14" fmla="*/ 48 w 54"/>
                <a:gd name="T15" fmla="*/ 30 h 36"/>
                <a:gd name="T16" fmla="*/ 54 w 54"/>
                <a:gd name="T17" fmla="*/ 36 h 36"/>
                <a:gd name="T18" fmla="*/ 48 w 54"/>
                <a:gd name="T19" fmla="*/ 30 h 36"/>
                <a:gd name="T20" fmla="*/ 42 w 54"/>
                <a:gd name="T21" fmla="*/ 30 h 36"/>
                <a:gd name="T22" fmla="*/ 36 w 54"/>
                <a:gd name="T23" fmla="*/ 24 h 36"/>
                <a:gd name="T24" fmla="*/ 24 w 54"/>
                <a:gd name="T25" fmla="*/ 18 h 36"/>
                <a:gd name="T26" fmla="*/ 12 w 54"/>
                <a:gd name="T27" fmla="*/ 12 h 36"/>
                <a:gd name="T28" fmla="*/ 6 w 54"/>
                <a:gd name="T29" fmla="*/ 6 h 36"/>
                <a:gd name="T30" fmla="*/ 0 w 54"/>
                <a:gd name="T31" fmla="*/ 6 h 36"/>
                <a:gd name="T32" fmla="*/ 0 w 54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36"/>
                <a:gd name="T53" fmla="*/ 54 w 5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3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48" y="30"/>
                  </a:lnTo>
                  <a:lnTo>
                    <a:pt x="54" y="36"/>
                  </a:lnTo>
                  <a:lnTo>
                    <a:pt x="48" y="30"/>
                  </a:lnTo>
                  <a:lnTo>
                    <a:pt x="42" y="30"/>
                  </a:lnTo>
                  <a:lnTo>
                    <a:pt x="36" y="24"/>
                  </a:lnTo>
                  <a:lnTo>
                    <a:pt x="24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60" name="Freeform 342"/>
            <p:cNvSpPr>
              <a:spLocks/>
            </p:cNvSpPr>
            <p:nvPr/>
          </p:nvSpPr>
          <p:spPr bwMode="auto">
            <a:xfrm>
              <a:off x="5239" y="1063"/>
              <a:ext cx="42" cy="36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6 w 42"/>
                <a:gd name="T5" fmla="*/ 0 h 36"/>
                <a:gd name="T6" fmla="*/ 12 w 42"/>
                <a:gd name="T7" fmla="*/ 6 h 36"/>
                <a:gd name="T8" fmla="*/ 18 w 42"/>
                <a:gd name="T9" fmla="*/ 12 h 36"/>
                <a:gd name="T10" fmla="*/ 30 w 42"/>
                <a:gd name="T11" fmla="*/ 18 h 36"/>
                <a:gd name="T12" fmla="*/ 36 w 42"/>
                <a:gd name="T13" fmla="*/ 24 h 36"/>
                <a:gd name="T14" fmla="*/ 42 w 42"/>
                <a:gd name="T15" fmla="*/ 30 h 36"/>
                <a:gd name="T16" fmla="*/ 42 w 42"/>
                <a:gd name="T17" fmla="*/ 36 h 36"/>
                <a:gd name="T18" fmla="*/ 36 w 42"/>
                <a:gd name="T19" fmla="*/ 36 h 36"/>
                <a:gd name="T20" fmla="*/ 30 w 42"/>
                <a:gd name="T21" fmla="*/ 30 h 36"/>
                <a:gd name="T22" fmla="*/ 24 w 42"/>
                <a:gd name="T23" fmla="*/ 24 h 36"/>
                <a:gd name="T24" fmla="*/ 18 w 42"/>
                <a:gd name="T25" fmla="*/ 18 h 36"/>
                <a:gd name="T26" fmla="*/ 6 w 42"/>
                <a:gd name="T27" fmla="*/ 12 h 36"/>
                <a:gd name="T28" fmla="*/ 6 w 42"/>
                <a:gd name="T29" fmla="*/ 6 h 36"/>
                <a:gd name="T30" fmla="*/ 0 w 42"/>
                <a:gd name="T31" fmla="*/ 0 h 36"/>
                <a:gd name="T32" fmla="*/ 0 w 42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6"/>
                <a:gd name="T53" fmla="*/ 42 w 42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30" y="18"/>
                  </a:lnTo>
                  <a:lnTo>
                    <a:pt x="36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36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61" name="Freeform 343"/>
            <p:cNvSpPr>
              <a:spLocks/>
            </p:cNvSpPr>
            <p:nvPr/>
          </p:nvSpPr>
          <p:spPr bwMode="auto">
            <a:xfrm>
              <a:off x="5239" y="1081"/>
              <a:ext cx="36" cy="30"/>
            </a:xfrm>
            <a:custGeom>
              <a:avLst/>
              <a:gdLst>
                <a:gd name="T0" fmla="*/ 0 w 36"/>
                <a:gd name="T1" fmla="*/ 0 h 30"/>
                <a:gd name="T2" fmla="*/ 0 w 36"/>
                <a:gd name="T3" fmla="*/ 0 h 30"/>
                <a:gd name="T4" fmla="*/ 6 w 36"/>
                <a:gd name="T5" fmla="*/ 0 h 30"/>
                <a:gd name="T6" fmla="*/ 12 w 36"/>
                <a:gd name="T7" fmla="*/ 6 h 30"/>
                <a:gd name="T8" fmla="*/ 18 w 36"/>
                <a:gd name="T9" fmla="*/ 12 h 30"/>
                <a:gd name="T10" fmla="*/ 24 w 36"/>
                <a:gd name="T11" fmla="*/ 12 h 30"/>
                <a:gd name="T12" fmla="*/ 30 w 36"/>
                <a:gd name="T13" fmla="*/ 18 h 30"/>
                <a:gd name="T14" fmla="*/ 30 w 36"/>
                <a:gd name="T15" fmla="*/ 24 h 30"/>
                <a:gd name="T16" fmla="*/ 36 w 36"/>
                <a:gd name="T17" fmla="*/ 30 h 30"/>
                <a:gd name="T18" fmla="*/ 30 w 36"/>
                <a:gd name="T19" fmla="*/ 30 h 30"/>
                <a:gd name="T20" fmla="*/ 24 w 36"/>
                <a:gd name="T21" fmla="*/ 24 h 30"/>
                <a:gd name="T22" fmla="*/ 18 w 36"/>
                <a:gd name="T23" fmla="*/ 18 h 30"/>
                <a:gd name="T24" fmla="*/ 12 w 36"/>
                <a:gd name="T25" fmla="*/ 18 h 30"/>
                <a:gd name="T26" fmla="*/ 6 w 36"/>
                <a:gd name="T27" fmla="*/ 12 h 30"/>
                <a:gd name="T28" fmla="*/ 6 w 36"/>
                <a:gd name="T29" fmla="*/ 6 h 30"/>
                <a:gd name="T30" fmla="*/ 0 w 36"/>
                <a:gd name="T31" fmla="*/ 6 h 30"/>
                <a:gd name="T32" fmla="*/ 0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62" name="Freeform 344"/>
            <p:cNvSpPr>
              <a:spLocks/>
            </p:cNvSpPr>
            <p:nvPr/>
          </p:nvSpPr>
          <p:spPr bwMode="auto">
            <a:xfrm>
              <a:off x="5239" y="1099"/>
              <a:ext cx="24" cy="30"/>
            </a:xfrm>
            <a:custGeom>
              <a:avLst/>
              <a:gdLst>
                <a:gd name="T0" fmla="*/ 0 w 24"/>
                <a:gd name="T1" fmla="*/ 0 h 30"/>
                <a:gd name="T2" fmla="*/ 0 w 24"/>
                <a:gd name="T3" fmla="*/ 0 h 30"/>
                <a:gd name="T4" fmla="*/ 6 w 24"/>
                <a:gd name="T5" fmla="*/ 6 h 30"/>
                <a:gd name="T6" fmla="*/ 12 w 24"/>
                <a:gd name="T7" fmla="*/ 6 h 30"/>
                <a:gd name="T8" fmla="*/ 12 w 24"/>
                <a:gd name="T9" fmla="*/ 12 h 30"/>
                <a:gd name="T10" fmla="*/ 18 w 24"/>
                <a:gd name="T11" fmla="*/ 18 h 30"/>
                <a:gd name="T12" fmla="*/ 24 w 24"/>
                <a:gd name="T13" fmla="*/ 24 h 30"/>
                <a:gd name="T14" fmla="*/ 24 w 24"/>
                <a:gd name="T15" fmla="*/ 24 h 30"/>
                <a:gd name="T16" fmla="*/ 24 w 24"/>
                <a:gd name="T17" fmla="*/ 30 h 30"/>
                <a:gd name="T18" fmla="*/ 24 w 24"/>
                <a:gd name="T19" fmla="*/ 24 h 30"/>
                <a:gd name="T20" fmla="*/ 18 w 24"/>
                <a:gd name="T21" fmla="*/ 24 h 30"/>
                <a:gd name="T22" fmla="*/ 12 w 24"/>
                <a:gd name="T23" fmla="*/ 18 h 30"/>
                <a:gd name="T24" fmla="*/ 12 w 24"/>
                <a:gd name="T25" fmla="*/ 18 h 30"/>
                <a:gd name="T26" fmla="*/ 6 w 24"/>
                <a:gd name="T27" fmla="*/ 12 h 30"/>
                <a:gd name="T28" fmla="*/ 6 w 24"/>
                <a:gd name="T29" fmla="*/ 6 h 30"/>
                <a:gd name="T30" fmla="*/ 0 w 24"/>
                <a:gd name="T31" fmla="*/ 6 h 30"/>
                <a:gd name="T32" fmla="*/ 0 w 24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0"/>
                <a:gd name="T53" fmla="*/ 24 w 24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0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24" y="30"/>
                  </a:lnTo>
                  <a:lnTo>
                    <a:pt x="24" y="24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63" name="Freeform 345"/>
            <p:cNvSpPr>
              <a:spLocks/>
            </p:cNvSpPr>
            <p:nvPr/>
          </p:nvSpPr>
          <p:spPr bwMode="auto">
            <a:xfrm>
              <a:off x="5239" y="1117"/>
              <a:ext cx="18" cy="18"/>
            </a:xfrm>
            <a:custGeom>
              <a:avLst/>
              <a:gdLst>
                <a:gd name="T0" fmla="*/ 6 w 18"/>
                <a:gd name="T1" fmla="*/ 0 h 18"/>
                <a:gd name="T2" fmla="*/ 6 w 18"/>
                <a:gd name="T3" fmla="*/ 0 h 18"/>
                <a:gd name="T4" fmla="*/ 6 w 18"/>
                <a:gd name="T5" fmla="*/ 0 h 18"/>
                <a:gd name="T6" fmla="*/ 12 w 18"/>
                <a:gd name="T7" fmla="*/ 6 h 18"/>
                <a:gd name="T8" fmla="*/ 12 w 18"/>
                <a:gd name="T9" fmla="*/ 6 h 18"/>
                <a:gd name="T10" fmla="*/ 18 w 18"/>
                <a:gd name="T11" fmla="*/ 12 h 18"/>
                <a:gd name="T12" fmla="*/ 18 w 18"/>
                <a:gd name="T13" fmla="*/ 12 h 18"/>
                <a:gd name="T14" fmla="*/ 18 w 18"/>
                <a:gd name="T15" fmla="*/ 18 h 18"/>
                <a:gd name="T16" fmla="*/ 18 w 18"/>
                <a:gd name="T17" fmla="*/ 18 h 18"/>
                <a:gd name="T18" fmla="*/ 18 w 18"/>
                <a:gd name="T19" fmla="*/ 18 h 18"/>
                <a:gd name="T20" fmla="*/ 18 w 18"/>
                <a:gd name="T21" fmla="*/ 12 h 18"/>
                <a:gd name="T22" fmla="*/ 12 w 18"/>
                <a:gd name="T23" fmla="*/ 12 h 18"/>
                <a:gd name="T24" fmla="*/ 6 w 18"/>
                <a:gd name="T25" fmla="*/ 6 h 18"/>
                <a:gd name="T26" fmla="*/ 6 w 18"/>
                <a:gd name="T27" fmla="*/ 6 h 18"/>
                <a:gd name="T28" fmla="*/ 6 w 18"/>
                <a:gd name="T29" fmla="*/ 6 h 18"/>
                <a:gd name="T30" fmla="*/ 0 w 18"/>
                <a:gd name="T31" fmla="*/ 0 h 18"/>
                <a:gd name="T32" fmla="*/ 6 w 18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8"/>
                <a:gd name="T53" fmla="*/ 18 w 18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8">
                  <a:moveTo>
                    <a:pt x="6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64" name="Freeform 346"/>
            <p:cNvSpPr>
              <a:spLocks/>
            </p:cNvSpPr>
            <p:nvPr/>
          </p:nvSpPr>
          <p:spPr bwMode="auto">
            <a:xfrm>
              <a:off x="5257" y="974"/>
              <a:ext cx="18" cy="24"/>
            </a:xfrm>
            <a:custGeom>
              <a:avLst/>
              <a:gdLst>
                <a:gd name="T0" fmla="*/ 18 w 18"/>
                <a:gd name="T1" fmla="*/ 24 h 24"/>
                <a:gd name="T2" fmla="*/ 18 w 18"/>
                <a:gd name="T3" fmla="*/ 18 h 24"/>
                <a:gd name="T4" fmla="*/ 12 w 18"/>
                <a:gd name="T5" fmla="*/ 18 h 24"/>
                <a:gd name="T6" fmla="*/ 12 w 18"/>
                <a:gd name="T7" fmla="*/ 18 h 24"/>
                <a:gd name="T8" fmla="*/ 6 w 18"/>
                <a:gd name="T9" fmla="*/ 12 h 24"/>
                <a:gd name="T10" fmla="*/ 0 w 18"/>
                <a:gd name="T11" fmla="*/ 12 h 24"/>
                <a:gd name="T12" fmla="*/ 0 w 18"/>
                <a:gd name="T13" fmla="*/ 6 h 24"/>
                <a:gd name="T14" fmla="*/ 0 w 18"/>
                <a:gd name="T15" fmla="*/ 6 h 24"/>
                <a:gd name="T16" fmla="*/ 0 w 18"/>
                <a:gd name="T17" fmla="*/ 0 h 24"/>
                <a:gd name="T18" fmla="*/ 0 w 18"/>
                <a:gd name="T19" fmla="*/ 0 h 24"/>
                <a:gd name="T20" fmla="*/ 6 w 18"/>
                <a:gd name="T21" fmla="*/ 0 h 24"/>
                <a:gd name="T22" fmla="*/ 6 w 18"/>
                <a:gd name="T23" fmla="*/ 6 h 24"/>
                <a:gd name="T24" fmla="*/ 12 w 18"/>
                <a:gd name="T25" fmla="*/ 6 h 24"/>
                <a:gd name="T26" fmla="*/ 12 w 18"/>
                <a:gd name="T27" fmla="*/ 12 h 24"/>
                <a:gd name="T28" fmla="*/ 18 w 18"/>
                <a:gd name="T29" fmla="*/ 18 h 24"/>
                <a:gd name="T30" fmla="*/ 18 w 18"/>
                <a:gd name="T31" fmla="*/ 18 h 24"/>
                <a:gd name="T32" fmla="*/ 18 w 18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24"/>
                <a:gd name="T53" fmla="*/ 18 w 18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24">
                  <a:moveTo>
                    <a:pt x="18" y="24"/>
                  </a:move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65" name="Freeform 347"/>
            <p:cNvSpPr>
              <a:spLocks/>
            </p:cNvSpPr>
            <p:nvPr/>
          </p:nvSpPr>
          <p:spPr bwMode="auto">
            <a:xfrm>
              <a:off x="5275" y="974"/>
              <a:ext cx="12" cy="24"/>
            </a:xfrm>
            <a:custGeom>
              <a:avLst/>
              <a:gdLst>
                <a:gd name="T0" fmla="*/ 0 w 12"/>
                <a:gd name="T1" fmla="*/ 24 h 24"/>
                <a:gd name="T2" fmla="*/ 6 w 12"/>
                <a:gd name="T3" fmla="*/ 18 h 24"/>
                <a:gd name="T4" fmla="*/ 12 w 12"/>
                <a:gd name="T5" fmla="*/ 12 h 24"/>
                <a:gd name="T6" fmla="*/ 12 w 12"/>
                <a:gd name="T7" fmla="*/ 6 h 24"/>
                <a:gd name="T8" fmla="*/ 12 w 12"/>
                <a:gd name="T9" fmla="*/ 0 h 24"/>
                <a:gd name="T10" fmla="*/ 12 w 12"/>
                <a:gd name="T11" fmla="*/ 0 h 24"/>
                <a:gd name="T12" fmla="*/ 6 w 12"/>
                <a:gd name="T13" fmla="*/ 6 h 24"/>
                <a:gd name="T14" fmla="*/ 6 w 12"/>
                <a:gd name="T15" fmla="*/ 18 h 24"/>
                <a:gd name="T16" fmla="*/ 0 w 12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24"/>
                <a:gd name="T29" fmla="*/ 12 w 12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24">
                  <a:moveTo>
                    <a:pt x="0" y="24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66" name="Freeform 348"/>
            <p:cNvSpPr>
              <a:spLocks/>
            </p:cNvSpPr>
            <p:nvPr/>
          </p:nvSpPr>
          <p:spPr bwMode="auto">
            <a:xfrm>
              <a:off x="5269" y="968"/>
              <a:ext cx="6" cy="24"/>
            </a:xfrm>
            <a:custGeom>
              <a:avLst/>
              <a:gdLst>
                <a:gd name="T0" fmla="*/ 6 w 6"/>
                <a:gd name="T1" fmla="*/ 24 h 24"/>
                <a:gd name="T2" fmla="*/ 6 w 6"/>
                <a:gd name="T3" fmla="*/ 18 h 24"/>
                <a:gd name="T4" fmla="*/ 6 w 6"/>
                <a:gd name="T5" fmla="*/ 12 h 24"/>
                <a:gd name="T6" fmla="*/ 6 w 6"/>
                <a:gd name="T7" fmla="*/ 0 h 24"/>
                <a:gd name="T8" fmla="*/ 0 w 6"/>
                <a:gd name="T9" fmla="*/ 0 h 24"/>
                <a:gd name="T10" fmla="*/ 0 w 6"/>
                <a:gd name="T11" fmla="*/ 0 h 24"/>
                <a:gd name="T12" fmla="*/ 0 w 6"/>
                <a:gd name="T13" fmla="*/ 6 h 24"/>
                <a:gd name="T14" fmla="*/ 6 w 6"/>
                <a:gd name="T15" fmla="*/ 18 h 24"/>
                <a:gd name="T16" fmla="*/ 6 w 6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4"/>
                <a:gd name="T29" fmla="*/ 6 w 6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4">
                  <a:moveTo>
                    <a:pt x="6" y="24"/>
                  </a:moveTo>
                  <a:lnTo>
                    <a:pt x="6" y="18"/>
                  </a:lnTo>
                  <a:lnTo>
                    <a:pt x="6" y="1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8"/>
                  </a:lnTo>
                  <a:lnTo>
                    <a:pt x="6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67" name="Freeform 349"/>
            <p:cNvSpPr>
              <a:spLocks/>
            </p:cNvSpPr>
            <p:nvPr/>
          </p:nvSpPr>
          <p:spPr bwMode="auto">
            <a:xfrm>
              <a:off x="5281" y="980"/>
              <a:ext cx="18" cy="23"/>
            </a:xfrm>
            <a:custGeom>
              <a:avLst/>
              <a:gdLst>
                <a:gd name="T0" fmla="*/ 0 w 18"/>
                <a:gd name="T1" fmla="*/ 23 h 23"/>
                <a:gd name="T2" fmla="*/ 0 w 18"/>
                <a:gd name="T3" fmla="*/ 23 h 23"/>
                <a:gd name="T4" fmla="*/ 6 w 18"/>
                <a:gd name="T5" fmla="*/ 18 h 23"/>
                <a:gd name="T6" fmla="*/ 6 w 18"/>
                <a:gd name="T7" fmla="*/ 12 h 23"/>
                <a:gd name="T8" fmla="*/ 12 w 18"/>
                <a:gd name="T9" fmla="*/ 12 h 23"/>
                <a:gd name="T10" fmla="*/ 12 w 18"/>
                <a:gd name="T11" fmla="*/ 6 h 23"/>
                <a:gd name="T12" fmla="*/ 18 w 18"/>
                <a:gd name="T13" fmla="*/ 0 h 23"/>
                <a:gd name="T14" fmla="*/ 18 w 18"/>
                <a:gd name="T15" fmla="*/ 0 h 23"/>
                <a:gd name="T16" fmla="*/ 18 w 18"/>
                <a:gd name="T17" fmla="*/ 0 h 23"/>
                <a:gd name="T18" fmla="*/ 18 w 18"/>
                <a:gd name="T19" fmla="*/ 6 h 23"/>
                <a:gd name="T20" fmla="*/ 18 w 18"/>
                <a:gd name="T21" fmla="*/ 6 h 23"/>
                <a:gd name="T22" fmla="*/ 18 w 18"/>
                <a:gd name="T23" fmla="*/ 12 h 23"/>
                <a:gd name="T24" fmla="*/ 12 w 18"/>
                <a:gd name="T25" fmla="*/ 12 h 23"/>
                <a:gd name="T26" fmla="*/ 6 w 18"/>
                <a:gd name="T27" fmla="*/ 18 h 23"/>
                <a:gd name="T28" fmla="*/ 6 w 18"/>
                <a:gd name="T29" fmla="*/ 18 h 23"/>
                <a:gd name="T30" fmla="*/ 0 w 18"/>
                <a:gd name="T31" fmla="*/ 23 h 23"/>
                <a:gd name="T32" fmla="*/ 0 w 18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23"/>
                <a:gd name="T53" fmla="*/ 18 w 18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23">
                  <a:moveTo>
                    <a:pt x="0" y="23"/>
                  </a:moveTo>
                  <a:lnTo>
                    <a:pt x="0" y="23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68" name="Freeform 350"/>
            <p:cNvSpPr>
              <a:spLocks/>
            </p:cNvSpPr>
            <p:nvPr/>
          </p:nvSpPr>
          <p:spPr bwMode="auto">
            <a:xfrm>
              <a:off x="5263" y="1123"/>
              <a:ext cx="36" cy="12"/>
            </a:xfrm>
            <a:custGeom>
              <a:avLst/>
              <a:gdLst>
                <a:gd name="T0" fmla="*/ 0 w 36"/>
                <a:gd name="T1" fmla="*/ 6 h 12"/>
                <a:gd name="T2" fmla="*/ 6 w 36"/>
                <a:gd name="T3" fmla="*/ 0 h 12"/>
                <a:gd name="T4" fmla="*/ 6 w 36"/>
                <a:gd name="T5" fmla="*/ 0 h 12"/>
                <a:gd name="T6" fmla="*/ 12 w 36"/>
                <a:gd name="T7" fmla="*/ 0 h 12"/>
                <a:gd name="T8" fmla="*/ 18 w 36"/>
                <a:gd name="T9" fmla="*/ 0 h 12"/>
                <a:gd name="T10" fmla="*/ 24 w 36"/>
                <a:gd name="T11" fmla="*/ 0 h 12"/>
                <a:gd name="T12" fmla="*/ 30 w 36"/>
                <a:gd name="T13" fmla="*/ 6 h 12"/>
                <a:gd name="T14" fmla="*/ 30 w 36"/>
                <a:gd name="T15" fmla="*/ 6 h 12"/>
                <a:gd name="T16" fmla="*/ 36 w 36"/>
                <a:gd name="T17" fmla="*/ 6 h 12"/>
                <a:gd name="T18" fmla="*/ 30 w 36"/>
                <a:gd name="T19" fmla="*/ 6 h 12"/>
                <a:gd name="T20" fmla="*/ 30 w 36"/>
                <a:gd name="T21" fmla="*/ 12 h 12"/>
                <a:gd name="T22" fmla="*/ 24 w 36"/>
                <a:gd name="T23" fmla="*/ 6 h 12"/>
                <a:gd name="T24" fmla="*/ 18 w 36"/>
                <a:gd name="T25" fmla="*/ 6 h 12"/>
                <a:gd name="T26" fmla="*/ 12 w 36"/>
                <a:gd name="T27" fmla="*/ 6 h 12"/>
                <a:gd name="T28" fmla="*/ 6 w 36"/>
                <a:gd name="T29" fmla="*/ 6 h 12"/>
                <a:gd name="T30" fmla="*/ 6 w 36"/>
                <a:gd name="T31" fmla="*/ 6 h 12"/>
                <a:gd name="T32" fmla="*/ 0 w 36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2"/>
                <a:gd name="T53" fmla="*/ 36 w 3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2">
                  <a:moveTo>
                    <a:pt x="0" y="6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69" name="Freeform 351"/>
            <p:cNvSpPr>
              <a:spLocks/>
            </p:cNvSpPr>
            <p:nvPr/>
          </p:nvSpPr>
          <p:spPr bwMode="auto">
            <a:xfrm>
              <a:off x="5257" y="1135"/>
              <a:ext cx="30" cy="12"/>
            </a:xfrm>
            <a:custGeom>
              <a:avLst/>
              <a:gdLst>
                <a:gd name="T0" fmla="*/ 0 w 30"/>
                <a:gd name="T1" fmla="*/ 0 h 12"/>
                <a:gd name="T2" fmla="*/ 6 w 30"/>
                <a:gd name="T3" fmla="*/ 0 h 12"/>
                <a:gd name="T4" fmla="*/ 6 w 30"/>
                <a:gd name="T5" fmla="*/ 0 h 12"/>
                <a:gd name="T6" fmla="*/ 12 w 30"/>
                <a:gd name="T7" fmla="*/ 0 h 12"/>
                <a:gd name="T8" fmla="*/ 18 w 30"/>
                <a:gd name="T9" fmla="*/ 0 h 12"/>
                <a:gd name="T10" fmla="*/ 24 w 30"/>
                <a:gd name="T11" fmla="*/ 0 h 12"/>
                <a:gd name="T12" fmla="*/ 30 w 30"/>
                <a:gd name="T13" fmla="*/ 6 h 12"/>
                <a:gd name="T14" fmla="*/ 30 w 30"/>
                <a:gd name="T15" fmla="*/ 6 h 12"/>
                <a:gd name="T16" fmla="*/ 30 w 30"/>
                <a:gd name="T17" fmla="*/ 12 h 12"/>
                <a:gd name="T18" fmla="*/ 30 w 30"/>
                <a:gd name="T19" fmla="*/ 12 h 12"/>
                <a:gd name="T20" fmla="*/ 30 w 30"/>
                <a:gd name="T21" fmla="*/ 12 h 12"/>
                <a:gd name="T22" fmla="*/ 24 w 30"/>
                <a:gd name="T23" fmla="*/ 12 h 12"/>
                <a:gd name="T24" fmla="*/ 18 w 30"/>
                <a:gd name="T25" fmla="*/ 6 h 12"/>
                <a:gd name="T26" fmla="*/ 12 w 30"/>
                <a:gd name="T27" fmla="*/ 6 h 12"/>
                <a:gd name="T28" fmla="*/ 6 w 30"/>
                <a:gd name="T29" fmla="*/ 0 h 12"/>
                <a:gd name="T30" fmla="*/ 0 w 30"/>
                <a:gd name="T31" fmla="*/ 0 h 12"/>
                <a:gd name="T32" fmla="*/ 0 w 30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2"/>
                <a:gd name="T53" fmla="*/ 30 w 3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2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70" name="Freeform 352"/>
            <p:cNvSpPr>
              <a:spLocks/>
            </p:cNvSpPr>
            <p:nvPr/>
          </p:nvSpPr>
          <p:spPr bwMode="auto">
            <a:xfrm>
              <a:off x="5275" y="1111"/>
              <a:ext cx="30" cy="6"/>
            </a:xfrm>
            <a:custGeom>
              <a:avLst/>
              <a:gdLst>
                <a:gd name="T0" fmla="*/ 0 w 30"/>
                <a:gd name="T1" fmla="*/ 0 h 6"/>
                <a:gd name="T2" fmla="*/ 0 w 30"/>
                <a:gd name="T3" fmla="*/ 0 h 6"/>
                <a:gd name="T4" fmla="*/ 6 w 30"/>
                <a:gd name="T5" fmla="*/ 0 h 6"/>
                <a:gd name="T6" fmla="*/ 6 w 30"/>
                <a:gd name="T7" fmla="*/ 0 h 6"/>
                <a:gd name="T8" fmla="*/ 12 w 30"/>
                <a:gd name="T9" fmla="*/ 0 h 6"/>
                <a:gd name="T10" fmla="*/ 18 w 30"/>
                <a:gd name="T11" fmla="*/ 0 h 6"/>
                <a:gd name="T12" fmla="*/ 24 w 30"/>
                <a:gd name="T13" fmla="*/ 0 h 6"/>
                <a:gd name="T14" fmla="*/ 30 w 30"/>
                <a:gd name="T15" fmla="*/ 0 h 6"/>
                <a:gd name="T16" fmla="*/ 30 w 30"/>
                <a:gd name="T17" fmla="*/ 0 h 6"/>
                <a:gd name="T18" fmla="*/ 30 w 30"/>
                <a:gd name="T19" fmla="*/ 6 h 6"/>
                <a:gd name="T20" fmla="*/ 30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0 h 6"/>
                <a:gd name="T28" fmla="*/ 6 w 30"/>
                <a:gd name="T29" fmla="*/ 0 h 6"/>
                <a:gd name="T30" fmla="*/ 0 w 30"/>
                <a:gd name="T31" fmla="*/ 0 h 6"/>
                <a:gd name="T32" fmla="*/ 0 w 3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71" name="Freeform 353"/>
            <p:cNvSpPr>
              <a:spLocks/>
            </p:cNvSpPr>
            <p:nvPr/>
          </p:nvSpPr>
          <p:spPr bwMode="auto">
            <a:xfrm>
              <a:off x="5275" y="1087"/>
              <a:ext cx="42" cy="12"/>
            </a:xfrm>
            <a:custGeom>
              <a:avLst/>
              <a:gdLst>
                <a:gd name="T0" fmla="*/ 0 w 42"/>
                <a:gd name="T1" fmla="*/ 12 h 12"/>
                <a:gd name="T2" fmla="*/ 6 w 42"/>
                <a:gd name="T3" fmla="*/ 12 h 12"/>
                <a:gd name="T4" fmla="*/ 12 w 42"/>
                <a:gd name="T5" fmla="*/ 6 h 12"/>
                <a:gd name="T6" fmla="*/ 18 w 42"/>
                <a:gd name="T7" fmla="*/ 6 h 12"/>
                <a:gd name="T8" fmla="*/ 24 w 42"/>
                <a:gd name="T9" fmla="*/ 6 h 12"/>
                <a:gd name="T10" fmla="*/ 30 w 42"/>
                <a:gd name="T11" fmla="*/ 0 h 12"/>
                <a:gd name="T12" fmla="*/ 36 w 42"/>
                <a:gd name="T13" fmla="*/ 0 h 12"/>
                <a:gd name="T14" fmla="*/ 36 w 42"/>
                <a:gd name="T15" fmla="*/ 0 h 12"/>
                <a:gd name="T16" fmla="*/ 42 w 42"/>
                <a:gd name="T17" fmla="*/ 6 h 12"/>
                <a:gd name="T18" fmla="*/ 42 w 42"/>
                <a:gd name="T19" fmla="*/ 6 h 12"/>
                <a:gd name="T20" fmla="*/ 36 w 42"/>
                <a:gd name="T21" fmla="*/ 12 h 12"/>
                <a:gd name="T22" fmla="*/ 30 w 42"/>
                <a:gd name="T23" fmla="*/ 12 h 12"/>
                <a:gd name="T24" fmla="*/ 24 w 42"/>
                <a:gd name="T25" fmla="*/ 12 h 12"/>
                <a:gd name="T26" fmla="*/ 18 w 42"/>
                <a:gd name="T27" fmla="*/ 12 h 12"/>
                <a:gd name="T28" fmla="*/ 12 w 42"/>
                <a:gd name="T29" fmla="*/ 12 h 12"/>
                <a:gd name="T30" fmla="*/ 6 w 42"/>
                <a:gd name="T31" fmla="*/ 12 h 12"/>
                <a:gd name="T32" fmla="*/ 0 w 42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12"/>
                <a:gd name="T53" fmla="*/ 42 w 4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12">
                  <a:moveTo>
                    <a:pt x="0" y="12"/>
                  </a:moveTo>
                  <a:lnTo>
                    <a:pt x="6" y="12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6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72" name="Freeform 354"/>
            <p:cNvSpPr>
              <a:spLocks/>
            </p:cNvSpPr>
            <p:nvPr/>
          </p:nvSpPr>
          <p:spPr bwMode="auto">
            <a:xfrm>
              <a:off x="5287" y="1069"/>
              <a:ext cx="36" cy="12"/>
            </a:xfrm>
            <a:custGeom>
              <a:avLst/>
              <a:gdLst>
                <a:gd name="T0" fmla="*/ 0 w 36"/>
                <a:gd name="T1" fmla="*/ 12 h 12"/>
                <a:gd name="T2" fmla="*/ 0 w 36"/>
                <a:gd name="T3" fmla="*/ 12 h 12"/>
                <a:gd name="T4" fmla="*/ 6 w 36"/>
                <a:gd name="T5" fmla="*/ 12 h 12"/>
                <a:gd name="T6" fmla="*/ 12 w 36"/>
                <a:gd name="T7" fmla="*/ 6 h 12"/>
                <a:gd name="T8" fmla="*/ 18 w 36"/>
                <a:gd name="T9" fmla="*/ 6 h 12"/>
                <a:gd name="T10" fmla="*/ 30 w 36"/>
                <a:gd name="T11" fmla="*/ 6 h 12"/>
                <a:gd name="T12" fmla="*/ 36 w 36"/>
                <a:gd name="T13" fmla="*/ 0 h 12"/>
                <a:gd name="T14" fmla="*/ 36 w 36"/>
                <a:gd name="T15" fmla="*/ 0 h 12"/>
                <a:gd name="T16" fmla="*/ 36 w 36"/>
                <a:gd name="T17" fmla="*/ 6 h 12"/>
                <a:gd name="T18" fmla="*/ 36 w 36"/>
                <a:gd name="T19" fmla="*/ 6 h 12"/>
                <a:gd name="T20" fmla="*/ 30 w 36"/>
                <a:gd name="T21" fmla="*/ 6 h 12"/>
                <a:gd name="T22" fmla="*/ 24 w 36"/>
                <a:gd name="T23" fmla="*/ 12 h 12"/>
                <a:gd name="T24" fmla="*/ 18 w 36"/>
                <a:gd name="T25" fmla="*/ 12 h 12"/>
                <a:gd name="T26" fmla="*/ 12 w 36"/>
                <a:gd name="T27" fmla="*/ 12 h 12"/>
                <a:gd name="T28" fmla="*/ 6 w 36"/>
                <a:gd name="T29" fmla="*/ 12 h 12"/>
                <a:gd name="T30" fmla="*/ 0 w 36"/>
                <a:gd name="T31" fmla="*/ 12 h 12"/>
                <a:gd name="T32" fmla="*/ 0 w 36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2"/>
                <a:gd name="T53" fmla="*/ 36 w 3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2">
                  <a:moveTo>
                    <a:pt x="0" y="12"/>
                  </a:moveTo>
                  <a:lnTo>
                    <a:pt x="0" y="12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30" y="6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73" name="Freeform 355"/>
            <p:cNvSpPr>
              <a:spLocks/>
            </p:cNvSpPr>
            <p:nvPr/>
          </p:nvSpPr>
          <p:spPr bwMode="auto">
            <a:xfrm>
              <a:off x="5287" y="1033"/>
              <a:ext cx="42" cy="18"/>
            </a:xfrm>
            <a:custGeom>
              <a:avLst/>
              <a:gdLst>
                <a:gd name="T0" fmla="*/ 0 w 42"/>
                <a:gd name="T1" fmla="*/ 18 h 18"/>
                <a:gd name="T2" fmla="*/ 0 w 42"/>
                <a:gd name="T3" fmla="*/ 18 h 18"/>
                <a:gd name="T4" fmla="*/ 6 w 42"/>
                <a:gd name="T5" fmla="*/ 12 h 18"/>
                <a:gd name="T6" fmla="*/ 12 w 42"/>
                <a:gd name="T7" fmla="*/ 6 h 18"/>
                <a:gd name="T8" fmla="*/ 24 w 42"/>
                <a:gd name="T9" fmla="*/ 6 h 18"/>
                <a:gd name="T10" fmla="*/ 30 w 42"/>
                <a:gd name="T11" fmla="*/ 0 h 18"/>
                <a:gd name="T12" fmla="*/ 36 w 42"/>
                <a:gd name="T13" fmla="*/ 0 h 18"/>
                <a:gd name="T14" fmla="*/ 42 w 42"/>
                <a:gd name="T15" fmla="*/ 0 h 18"/>
                <a:gd name="T16" fmla="*/ 42 w 42"/>
                <a:gd name="T17" fmla="*/ 0 h 18"/>
                <a:gd name="T18" fmla="*/ 42 w 42"/>
                <a:gd name="T19" fmla="*/ 0 h 18"/>
                <a:gd name="T20" fmla="*/ 36 w 42"/>
                <a:gd name="T21" fmla="*/ 6 h 18"/>
                <a:gd name="T22" fmla="*/ 30 w 42"/>
                <a:gd name="T23" fmla="*/ 6 h 18"/>
                <a:gd name="T24" fmla="*/ 24 w 42"/>
                <a:gd name="T25" fmla="*/ 12 h 18"/>
                <a:gd name="T26" fmla="*/ 12 w 42"/>
                <a:gd name="T27" fmla="*/ 12 h 18"/>
                <a:gd name="T28" fmla="*/ 6 w 42"/>
                <a:gd name="T29" fmla="*/ 12 h 18"/>
                <a:gd name="T30" fmla="*/ 0 w 42"/>
                <a:gd name="T31" fmla="*/ 18 h 18"/>
                <a:gd name="T32" fmla="*/ 0 w 42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18"/>
                <a:gd name="T53" fmla="*/ 42 w 4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18">
                  <a:moveTo>
                    <a:pt x="0" y="18"/>
                  </a:moveTo>
                  <a:lnTo>
                    <a:pt x="0" y="18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74" name="Freeform 356"/>
            <p:cNvSpPr>
              <a:spLocks/>
            </p:cNvSpPr>
            <p:nvPr/>
          </p:nvSpPr>
          <p:spPr bwMode="auto">
            <a:xfrm>
              <a:off x="5281" y="992"/>
              <a:ext cx="42" cy="29"/>
            </a:xfrm>
            <a:custGeom>
              <a:avLst/>
              <a:gdLst>
                <a:gd name="T0" fmla="*/ 0 w 42"/>
                <a:gd name="T1" fmla="*/ 29 h 29"/>
                <a:gd name="T2" fmla="*/ 6 w 42"/>
                <a:gd name="T3" fmla="*/ 23 h 29"/>
                <a:gd name="T4" fmla="*/ 12 w 42"/>
                <a:gd name="T5" fmla="*/ 17 h 29"/>
                <a:gd name="T6" fmla="*/ 18 w 42"/>
                <a:gd name="T7" fmla="*/ 11 h 29"/>
                <a:gd name="T8" fmla="*/ 24 w 42"/>
                <a:gd name="T9" fmla="*/ 11 h 29"/>
                <a:gd name="T10" fmla="*/ 30 w 42"/>
                <a:gd name="T11" fmla="*/ 6 h 29"/>
                <a:gd name="T12" fmla="*/ 36 w 42"/>
                <a:gd name="T13" fmla="*/ 6 h 29"/>
                <a:gd name="T14" fmla="*/ 36 w 42"/>
                <a:gd name="T15" fmla="*/ 0 h 29"/>
                <a:gd name="T16" fmla="*/ 42 w 42"/>
                <a:gd name="T17" fmla="*/ 6 h 29"/>
                <a:gd name="T18" fmla="*/ 42 w 42"/>
                <a:gd name="T19" fmla="*/ 6 h 29"/>
                <a:gd name="T20" fmla="*/ 36 w 42"/>
                <a:gd name="T21" fmla="*/ 11 h 29"/>
                <a:gd name="T22" fmla="*/ 30 w 42"/>
                <a:gd name="T23" fmla="*/ 11 h 29"/>
                <a:gd name="T24" fmla="*/ 24 w 42"/>
                <a:gd name="T25" fmla="*/ 17 h 29"/>
                <a:gd name="T26" fmla="*/ 18 w 42"/>
                <a:gd name="T27" fmla="*/ 17 h 29"/>
                <a:gd name="T28" fmla="*/ 6 w 42"/>
                <a:gd name="T29" fmla="*/ 23 h 29"/>
                <a:gd name="T30" fmla="*/ 6 w 42"/>
                <a:gd name="T31" fmla="*/ 23 h 29"/>
                <a:gd name="T32" fmla="*/ 0 w 42"/>
                <a:gd name="T33" fmla="*/ 29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29"/>
                <a:gd name="T53" fmla="*/ 42 w 42"/>
                <a:gd name="T54" fmla="*/ 29 h 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29">
                  <a:moveTo>
                    <a:pt x="0" y="29"/>
                  </a:moveTo>
                  <a:lnTo>
                    <a:pt x="6" y="23"/>
                  </a:lnTo>
                  <a:lnTo>
                    <a:pt x="12" y="17"/>
                  </a:lnTo>
                  <a:lnTo>
                    <a:pt x="18" y="11"/>
                  </a:lnTo>
                  <a:lnTo>
                    <a:pt x="24" y="11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6" y="0"/>
                  </a:lnTo>
                  <a:lnTo>
                    <a:pt x="42" y="6"/>
                  </a:lnTo>
                  <a:lnTo>
                    <a:pt x="36" y="11"/>
                  </a:lnTo>
                  <a:lnTo>
                    <a:pt x="30" y="11"/>
                  </a:lnTo>
                  <a:lnTo>
                    <a:pt x="24" y="17"/>
                  </a:lnTo>
                  <a:lnTo>
                    <a:pt x="18" y="17"/>
                  </a:lnTo>
                  <a:lnTo>
                    <a:pt x="6" y="23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75" name="Freeform 357"/>
            <p:cNvSpPr>
              <a:spLocks/>
            </p:cNvSpPr>
            <p:nvPr/>
          </p:nvSpPr>
          <p:spPr bwMode="auto">
            <a:xfrm>
              <a:off x="5287" y="1045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0 w 36"/>
                <a:gd name="T3" fmla="*/ 18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6 h 24"/>
                <a:gd name="T10" fmla="*/ 24 w 36"/>
                <a:gd name="T11" fmla="*/ 6 h 24"/>
                <a:gd name="T12" fmla="*/ 30 w 36"/>
                <a:gd name="T13" fmla="*/ 0 h 24"/>
                <a:gd name="T14" fmla="*/ 36 w 36"/>
                <a:gd name="T15" fmla="*/ 0 h 24"/>
                <a:gd name="T16" fmla="*/ 36 w 36"/>
                <a:gd name="T17" fmla="*/ 6 h 24"/>
                <a:gd name="T18" fmla="*/ 36 w 36"/>
                <a:gd name="T19" fmla="*/ 6 h 24"/>
                <a:gd name="T20" fmla="*/ 30 w 36"/>
                <a:gd name="T21" fmla="*/ 12 h 24"/>
                <a:gd name="T22" fmla="*/ 24 w 36"/>
                <a:gd name="T23" fmla="*/ 12 h 24"/>
                <a:gd name="T24" fmla="*/ 18 w 36"/>
                <a:gd name="T25" fmla="*/ 18 h 24"/>
                <a:gd name="T26" fmla="*/ 12 w 36"/>
                <a:gd name="T27" fmla="*/ 18 h 24"/>
                <a:gd name="T28" fmla="*/ 6 w 36"/>
                <a:gd name="T29" fmla="*/ 18 h 24"/>
                <a:gd name="T30" fmla="*/ 0 w 36"/>
                <a:gd name="T31" fmla="*/ 24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0" y="18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76" name="Freeform 358"/>
            <p:cNvSpPr>
              <a:spLocks/>
            </p:cNvSpPr>
            <p:nvPr/>
          </p:nvSpPr>
          <p:spPr bwMode="auto">
            <a:xfrm>
              <a:off x="5239" y="1033"/>
              <a:ext cx="48" cy="30"/>
            </a:xfrm>
            <a:custGeom>
              <a:avLst/>
              <a:gdLst>
                <a:gd name="T0" fmla="*/ 0 w 48"/>
                <a:gd name="T1" fmla="*/ 0 h 30"/>
                <a:gd name="T2" fmla="*/ 0 w 48"/>
                <a:gd name="T3" fmla="*/ 0 h 30"/>
                <a:gd name="T4" fmla="*/ 6 w 48"/>
                <a:gd name="T5" fmla="*/ 0 h 30"/>
                <a:gd name="T6" fmla="*/ 12 w 48"/>
                <a:gd name="T7" fmla="*/ 6 h 30"/>
                <a:gd name="T8" fmla="*/ 24 w 48"/>
                <a:gd name="T9" fmla="*/ 12 h 30"/>
                <a:gd name="T10" fmla="*/ 30 w 48"/>
                <a:gd name="T11" fmla="*/ 12 h 30"/>
                <a:gd name="T12" fmla="*/ 42 w 48"/>
                <a:gd name="T13" fmla="*/ 24 h 30"/>
                <a:gd name="T14" fmla="*/ 48 w 48"/>
                <a:gd name="T15" fmla="*/ 30 h 30"/>
                <a:gd name="T16" fmla="*/ 48 w 48"/>
                <a:gd name="T17" fmla="*/ 30 h 30"/>
                <a:gd name="T18" fmla="*/ 48 w 48"/>
                <a:gd name="T19" fmla="*/ 30 h 30"/>
                <a:gd name="T20" fmla="*/ 36 w 48"/>
                <a:gd name="T21" fmla="*/ 30 h 30"/>
                <a:gd name="T22" fmla="*/ 30 w 48"/>
                <a:gd name="T23" fmla="*/ 24 h 30"/>
                <a:gd name="T24" fmla="*/ 18 w 48"/>
                <a:gd name="T25" fmla="*/ 18 h 30"/>
                <a:gd name="T26" fmla="*/ 12 w 48"/>
                <a:gd name="T27" fmla="*/ 12 h 30"/>
                <a:gd name="T28" fmla="*/ 6 w 48"/>
                <a:gd name="T29" fmla="*/ 6 h 30"/>
                <a:gd name="T30" fmla="*/ 0 w 48"/>
                <a:gd name="T31" fmla="*/ 0 h 30"/>
                <a:gd name="T32" fmla="*/ 0 w 4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30"/>
                <a:gd name="T53" fmla="*/ 48 w 4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30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42" y="24"/>
                  </a:lnTo>
                  <a:lnTo>
                    <a:pt x="48" y="30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77" name="Freeform 359"/>
            <p:cNvSpPr>
              <a:spLocks/>
            </p:cNvSpPr>
            <p:nvPr/>
          </p:nvSpPr>
          <p:spPr bwMode="auto">
            <a:xfrm>
              <a:off x="5245" y="1009"/>
              <a:ext cx="42" cy="30"/>
            </a:xfrm>
            <a:custGeom>
              <a:avLst/>
              <a:gdLst>
                <a:gd name="T0" fmla="*/ 0 w 42"/>
                <a:gd name="T1" fmla="*/ 0 h 30"/>
                <a:gd name="T2" fmla="*/ 6 w 42"/>
                <a:gd name="T3" fmla="*/ 0 h 30"/>
                <a:gd name="T4" fmla="*/ 6 w 42"/>
                <a:gd name="T5" fmla="*/ 0 h 30"/>
                <a:gd name="T6" fmla="*/ 12 w 42"/>
                <a:gd name="T7" fmla="*/ 6 h 30"/>
                <a:gd name="T8" fmla="*/ 18 w 42"/>
                <a:gd name="T9" fmla="*/ 6 h 30"/>
                <a:gd name="T10" fmla="*/ 24 w 42"/>
                <a:gd name="T11" fmla="*/ 12 h 30"/>
                <a:gd name="T12" fmla="*/ 36 w 42"/>
                <a:gd name="T13" fmla="*/ 18 h 30"/>
                <a:gd name="T14" fmla="*/ 42 w 42"/>
                <a:gd name="T15" fmla="*/ 24 h 30"/>
                <a:gd name="T16" fmla="*/ 42 w 42"/>
                <a:gd name="T17" fmla="*/ 30 h 30"/>
                <a:gd name="T18" fmla="*/ 36 w 42"/>
                <a:gd name="T19" fmla="*/ 24 h 30"/>
                <a:gd name="T20" fmla="*/ 30 w 42"/>
                <a:gd name="T21" fmla="*/ 24 h 30"/>
                <a:gd name="T22" fmla="*/ 24 w 42"/>
                <a:gd name="T23" fmla="*/ 18 h 30"/>
                <a:gd name="T24" fmla="*/ 18 w 42"/>
                <a:gd name="T25" fmla="*/ 12 h 30"/>
                <a:gd name="T26" fmla="*/ 12 w 42"/>
                <a:gd name="T27" fmla="*/ 12 h 30"/>
                <a:gd name="T28" fmla="*/ 6 w 42"/>
                <a:gd name="T29" fmla="*/ 6 h 30"/>
                <a:gd name="T30" fmla="*/ 0 w 42"/>
                <a:gd name="T31" fmla="*/ 0 h 30"/>
                <a:gd name="T32" fmla="*/ 0 w 42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0"/>
                <a:gd name="T53" fmla="*/ 42 w 42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0">
                  <a:moveTo>
                    <a:pt x="0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42" y="30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78" name="Freeform 360"/>
            <p:cNvSpPr>
              <a:spLocks/>
            </p:cNvSpPr>
            <p:nvPr/>
          </p:nvSpPr>
          <p:spPr bwMode="auto">
            <a:xfrm>
              <a:off x="5287" y="1009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0 w 36"/>
                <a:gd name="T3" fmla="*/ 24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12 h 24"/>
                <a:gd name="T10" fmla="*/ 24 w 36"/>
                <a:gd name="T11" fmla="*/ 6 h 24"/>
                <a:gd name="T12" fmla="*/ 30 w 36"/>
                <a:gd name="T13" fmla="*/ 0 h 24"/>
                <a:gd name="T14" fmla="*/ 36 w 36"/>
                <a:gd name="T15" fmla="*/ 0 h 24"/>
                <a:gd name="T16" fmla="*/ 36 w 36"/>
                <a:gd name="T17" fmla="*/ 0 h 24"/>
                <a:gd name="T18" fmla="*/ 36 w 36"/>
                <a:gd name="T19" fmla="*/ 6 h 24"/>
                <a:gd name="T20" fmla="*/ 36 w 36"/>
                <a:gd name="T21" fmla="*/ 6 h 24"/>
                <a:gd name="T22" fmla="*/ 30 w 36"/>
                <a:gd name="T23" fmla="*/ 12 h 24"/>
                <a:gd name="T24" fmla="*/ 18 w 36"/>
                <a:gd name="T25" fmla="*/ 18 h 24"/>
                <a:gd name="T26" fmla="*/ 12 w 36"/>
                <a:gd name="T27" fmla="*/ 18 h 24"/>
                <a:gd name="T28" fmla="*/ 6 w 36"/>
                <a:gd name="T29" fmla="*/ 24 h 24"/>
                <a:gd name="T30" fmla="*/ 0 w 36"/>
                <a:gd name="T31" fmla="*/ 24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0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79" name="Freeform 361"/>
            <p:cNvSpPr>
              <a:spLocks/>
            </p:cNvSpPr>
            <p:nvPr/>
          </p:nvSpPr>
          <p:spPr bwMode="auto">
            <a:xfrm>
              <a:off x="5197" y="884"/>
              <a:ext cx="36" cy="18"/>
            </a:xfrm>
            <a:custGeom>
              <a:avLst/>
              <a:gdLst>
                <a:gd name="T0" fmla="*/ 0 w 36"/>
                <a:gd name="T1" fmla="*/ 0 h 18"/>
                <a:gd name="T2" fmla="*/ 6 w 36"/>
                <a:gd name="T3" fmla="*/ 0 h 18"/>
                <a:gd name="T4" fmla="*/ 6 w 36"/>
                <a:gd name="T5" fmla="*/ 0 h 18"/>
                <a:gd name="T6" fmla="*/ 12 w 36"/>
                <a:gd name="T7" fmla="*/ 0 h 18"/>
                <a:gd name="T8" fmla="*/ 18 w 36"/>
                <a:gd name="T9" fmla="*/ 0 h 18"/>
                <a:gd name="T10" fmla="*/ 24 w 36"/>
                <a:gd name="T11" fmla="*/ 6 h 18"/>
                <a:gd name="T12" fmla="*/ 24 w 36"/>
                <a:gd name="T13" fmla="*/ 12 h 18"/>
                <a:gd name="T14" fmla="*/ 30 w 36"/>
                <a:gd name="T15" fmla="*/ 12 h 18"/>
                <a:gd name="T16" fmla="*/ 36 w 36"/>
                <a:gd name="T17" fmla="*/ 18 h 18"/>
                <a:gd name="T18" fmla="*/ 30 w 36"/>
                <a:gd name="T19" fmla="*/ 18 h 18"/>
                <a:gd name="T20" fmla="*/ 24 w 36"/>
                <a:gd name="T21" fmla="*/ 12 h 18"/>
                <a:gd name="T22" fmla="*/ 18 w 36"/>
                <a:gd name="T23" fmla="*/ 12 h 18"/>
                <a:gd name="T24" fmla="*/ 18 w 36"/>
                <a:gd name="T25" fmla="*/ 6 h 18"/>
                <a:gd name="T26" fmla="*/ 12 w 36"/>
                <a:gd name="T27" fmla="*/ 6 h 18"/>
                <a:gd name="T28" fmla="*/ 6 w 36"/>
                <a:gd name="T29" fmla="*/ 0 h 18"/>
                <a:gd name="T30" fmla="*/ 6 w 36"/>
                <a:gd name="T31" fmla="*/ 0 h 18"/>
                <a:gd name="T32" fmla="*/ 0 w 36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80" name="Freeform 362"/>
            <p:cNvSpPr>
              <a:spLocks/>
            </p:cNvSpPr>
            <p:nvPr/>
          </p:nvSpPr>
          <p:spPr bwMode="auto">
            <a:xfrm>
              <a:off x="5191" y="902"/>
              <a:ext cx="42" cy="24"/>
            </a:xfrm>
            <a:custGeom>
              <a:avLst/>
              <a:gdLst>
                <a:gd name="T0" fmla="*/ 0 w 42"/>
                <a:gd name="T1" fmla="*/ 0 h 24"/>
                <a:gd name="T2" fmla="*/ 6 w 42"/>
                <a:gd name="T3" fmla="*/ 0 h 24"/>
                <a:gd name="T4" fmla="*/ 6 w 42"/>
                <a:gd name="T5" fmla="*/ 0 h 24"/>
                <a:gd name="T6" fmla="*/ 12 w 42"/>
                <a:gd name="T7" fmla="*/ 6 h 24"/>
                <a:gd name="T8" fmla="*/ 18 w 42"/>
                <a:gd name="T9" fmla="*/ 6 h 24"/>
                <a:gd name="T10" fmla="*/ 30 w 42"/>
                <a:gd name="T11" fmla="*/ 12 h 24"/>
                <a:gd name="T12" fmla="*/ 36 w 42"/>
                <a:gd name="T13" fmla="*/ 18 h 24"/>
                <a:gd name="T14" fmla="*/ 36 w 42"/>
                <a:gd name="T15" fmla="*/ 24 h 24"/>
                <a:gd name="T16" fmla="*/ 42 w 42"/>
                <a:gd name="T17" fmla="*/ 24 h 24"/>
                <a:gd name="T18" fmla="*/ 42 w 42"/>
                <a:gd name="T19" fmla="*/ 24 h 24"/>
                <a:gd name="T20" fmla="*/ 36 w 42"/>
                <a:gd name="T21" fmla="*/ 24 h 24"/>
                <a:gd name="T22" fmla="*/ 24 w 42"/>
                <a:gd name="T23" fmla="*/ 18 h 24"/>
                <a:gd name="T24" fmla="*/ 18 w 42"/>
                <a:gd name="T25" fmla="*/ 12 h 24"/>
                <a:gd name="T26" fmla="*/ 12 w 42"/>
                <a:gd name="T27" fmla="*/ 6 h 24"/>
                <a:gd name="T28" fmla="*/ 6 w 42"/>
                <a:gd name="T29" fmla="*/ 6 h 24"/>
                <a:gd name="T30" fmla="*/ 6 w 42"/>
                <a:gd name="T31" fmla="*/ 0 h 24"/>
                <a:gd name="T32" fmla="*/ 0 w 42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24"/>
                <a:gd name="T53" fmla="*/ 42 w 42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24">
                  <a:moveTo>
                    <a:pt x="0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36" y="24"/>
                  </a:lnTo>
                  <a:lnTo>
                    <a:pt x="42" y="24"/>
                  </a:lnTo>
                  <a:lnTo>
                    <a:pt x="36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81" name="Freeform 363"/>
            <p:cNvSpPr>
              <a:spLocks/>
            </p:cNvSpPr>
            <p:nvPr/>
          </p:nvSpPr>
          <p:spPr bwMode="auto">
            <a:xfrm>
              <a:off x="5185" y="926"/>
              <a:ext cx="48" cy="24"/>
            </a:xfrm>
            <a:custGeom>
              <a:avLst/>
              <a:gdLst>
                <a:gd name="T0" fmla="*/ 0 w 48"/>
                <a:gd name="T1" fmla="*/ 0 h 24"/>
                <a:gd name="T2" fmla="*/ 6 w 48"/>
                <a:gd name="T3" fmla="*/ 0 h 24"/>
                <a:gd name="T4" fmla="*/ 12 w 48"/>
                <a:gd name="T5" fmla="*/ 0 h 24"/>
                <a:gd name="T6" fmla="*/ 18 w 48"/>
                <a:gd name="T7" fmla="*/ 0 h 24"/>
                <a:gd name="T8" fmla="*/ 24 w 48"/>
                <a:gd name="T9" fmla="*/ 6 h 24"/>
                <a:gd name="T10" fmla="*/ 30 w 48"/>
                <a:gd name="T11" fmla="*/ 12 h 24"/>
                <a:gd name="T12" fmla="*/ 36 w 48"/>
                <a:gd name="T13" fmla="*/ 18 h 24"/>
                <a:gd name="T14" fmla="*/ 42 w 48"/>
                <a:gd name="T15" fmla="*/ 24 h 24"/>
                <a:gd name="T16" fmla="*/ 48 w 48"/>
                <a:gd name="T17" fmla="*/ 24 h 24"/>
                <a:gd name="T18" fmla="*/ 42 w 48"/>
                <a:gd name="T19" fmla="*/ 24 h 24"/>
                <a:gd name="T20" fmla="*/ 36 w 48"/>
                <a:gd name="T21" fmla="*/ 24 h 24"/>
                <a:gd name="T22" fmla="*/ 30 w 48"/>
                <a:gd name="T23" fmla="*/ 18 h 24"/>
                <a:gd name="T24" fmla="*/ 24 w 48"/>
                <a:gd name="T25" fmla="*/ 12 h 24"/>
                <a:gd name="T26" fmla="*/ 12 w 48"/>
                <a:gd name="T27" fmla="*/ 6 h 24"/>
                <a:gd name="T28" fmla="*/ 6 w 48"/>
                <a:gd name="T29" fmla="*/ 6 h 24"/>
                <a:gd name="T30" fmla="*/ 0 w 48"/>
                <a:gd name="T31" fmla="*/ 0 h 24"/>
                <a:gd name="T32" fmla="*/ 0 w 48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24"/>
                <a:gd name="T53" fmla="*/ 48 w 48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24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48" y="24"/>
                  </a:lnTo>
                  <a:lnTo>
                    <a:pt x="42" y="24"/>
                  </a:lnTo>
                  <a:lnTo>
                    <a:pt x="36" y="24"/>
                  </a:lnTo>
                  <a:lnTo>
                    <a:pt x="30" y="18"/>
                  </a:lnTo>
                  <a:lnTo>
                    <a:pt x="24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82" name="Freeform 364"/>
            <p:cNvSpPr>
              <a:spLocks/>
            </p:cNvSpPr>
            <p:nvPr/>
          </p:nvSpPr>
          <p:spPr bwMode="auto">
            <a:xfrm>
              <a:off x="5191" y="938"/>
              <a:ext cx="36" cy="30"/>
            </a:xfrm>
            <a:custGeom>
              <a:avLst/>
              <a:gdLst>
                <a:gd name="T0" fmla="*/ 0 w 36"/>
                <a:gd name="T1" fmla="*/ 0 h 30"/>
                <a:gd name="T2" fmla="*/ 0 w 36"/>
                <a:gd name="T3" fmla="*/ 0 h 30"/>
                <a:gd name="T4" fmla="*/ 6 w 36"/>
                <a:gd name="T5" fmla="*/ 0 h 30"/>
                <a:gd name="T6" fmla="*/ 12 w 36"/>
                <a:gd name="T7" fmla="*/ 6 h 30"/>
                <a:gd name="T8" fmla="*/ 18 w 36"/>
                <a:gd name="T9" fmla="*/ 12 h 30"/>
                <a:gd name="T10" fmla="*/ 24 w 36"/>
                <a:gd name="T11" fmla="*/ 18 h 30"/>
                <a:gd name="T12" fmla="*/ 30 w 36"/>
                <a:gd name="T13" fmla="*/ 24 h 30"/>
                <a:gd name="T14" fmla="*/ 36 w 36"/>
                <a:gd name="T15" fmla="*/ 30 h 30"/>
                <a:gd name="T16" fmla="*/ 36 w 36"/>
                <a:gd name="T17" fmla="*/ 30 h 30"/>
                <a:gd name="T18" fmla="*/ 30 w 36"/>
                <a:gd name="T19" fmla="*/ 30 h 30"/>
                <a:gd name="T20" fmla="*/ 24 w 36"/>
                <a:gd name="T21" fmla="*/ 24 h 30"/>
                <a:gd name="T22" fmla="*/ 18 w 36"/>
                <a:gd name="T23" fmla="*/ 18 h 30"/>
                <a:gd name="T24" fmla="*/ 12 w 36"/>
                <a:gd name="T25" fmla="*/ 18 h 30"/>
                <a:gd name="T26" fmla="*/ 6 w 36"/>
                <a:gd name="T27" fmla="*/ 12 h 30"/>
                <a:gd name="T28" fmla="*/ 6 w 36"/>
                <a:gd name="T29" fmla="*/ 6 h 30"/>
                <a:gd name="T30" fmla="*/ 0 w 36"/>
                <a:gd name="T31" fmla="*/ 0 h 30"/>
                <a:gd name="T32" fmla="*/ 0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24" y="18"/>
                  </a:lnTo>
                  <a:lnTo>
                    <a:pt x="30" y="24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83" name="Freeform 365"/>
            <p:cNvSpPr>
              <a:spLocks/>
            </p:cNvSpPr>
            <p:nvPr/>
          </p:nvSpPr>
          <p:spPr bwMode="auto">
            <a:xfrm>
              <a:off x="5191" y="956"/>
              <a:ext cx="30" cy="24"/>
            </a:xfrm>
            <a:custGeom>
              <a:avLst/>
              <a:gdLst>
                <a:gd name="T0" fmla="*/ 0 w 30"/>
                <a:gd name="T1" fmla="*/ 0 h 24"/>
                <a:gd name="T2" fmla="*/ 0 w 30"/>
                <a:gd name="T3" fmla="*/ 0 h 24"/>
                <a:gd name="T4" fmla="*/ 6 w 30"/>
                <a:gd name="T5" fmla="*/ 0 h 24"/>
                <a:gd name="T6" fmla="*/ 12 w 30"/>
                <a:gd name="T7" fmla="*/ 0 h 24"/>
                <a:gd name="T8" fmla="*/ 18 w 30"/>
                <a:gd name="T9" fmla="*/ 6 h 24"/>
                <a:gd name="T10" fmla="*/ 18 w 30"/>
                <a:gd name="T11" fmla="*/ 12 h 24"/>
                <a:gd name="T12" fmla="*/ 24 w 30"/>
                <a:gd name="T13" fmla="*/ 12 h 24"/>
                <a:gd name="T14" fmla="*/ 30 w 30"/>
                <a:gd name="T15" fmla="*/ 18 h 24"/>
                <a:gd name="T16" fmla="*/ 30 w 30"/>
                <a:gd name="T17" fmla="*/ 24 h 24"/>
                <a:gd name="T18" fmla="*/ 30 w 30"/>
                <a:gd name="T19" fmla="*/ 24 h 24"/>
                <a:gd name="T20" fmla="*/ 24 w 30"/>
                <a:gd name="T21" fmla="*/ 18 h 24"/>
                <a:gd name="T22" fmla="*/ 18 w 30"/>
                <a:gd name="T23" fmla="*/ 12 h 24"/>
                <a:gd name="T24" fmla="*/ 12 w 30"/>
                <a:gd name="T25" fmla="*/ 12 h 24"/>
                <a:gd name="T26" fmla="*/ 6 w 30"/>
                <a:gd name="T27" fmla="*/ 6 h 24"/>
                <a:gd name="T28" fmla="*/ 6 w 30"/>
                <a:gd name="T29" fmla="*/ 6 h 24"/>
                <a:gd name="T30" fmla="*/ 0 w 30"/>
                <a:gd name="T31" fmla="*/ 0 h 24"/>
                <a:gd name="T32" fmla="*/ 0 w 30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24"/>
                <a:gd name="T53" fmla="*/ 30 w 30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24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84" name="Freeform 366"/>
            <p:cNvSpPr>
              <a:spLocks/>
            </p:cNvSpPr>
            <p:nvPr/>
          </p:nvSpPr>
          <p:spPr bwMode="auto">
            <a:xfrm>
              <a:off x="5191" y="968"/>
              <a:ext cx="24" cy="24"/>
            </a:xfrm>
            <a:custGeom>
              <a:avLst/>
              <a:gdLst>
                <a:gd name="T0" fmla="*/ 0 w 24"/>
                <a:gd name="T1" fmla="*/ 0 h 24"/>
                <a:gd name="T2" fmla="*/ 0 w 24"/>
                <a:gd name="T3" fmla="*/ 0 h 24"/>
                <a:gd name="T4" fmla="*/ 6 w 24"/>
                <a:gd name="T5" fmla="*/ 6 h 24"/>
                <a:gd name="T6" fmla="*/ 6 w 24"/>
                <a:gd name="T7" fmla="*/ 6 h 24"/>
                <a:gd name="T8" fmla="*/ 12 w 24"/>
                <a:gd name="T9" fmla="*/ 12 h 24"/>
                <a:gd name="T10" fmla="*/ 18 w 24"/>
                <a:gd name="T11" fmla="*/ 12 h 24"/>
                <a:gd name="T12" fmla="*/ 18 w 24"/>
                <a:gd name="T13" fmla="*/ 18 h 24"/>
                <a:gd name="T14" fmla="*/ 24 w 24"/>
                <a:gd name="T15" fmla="*/ 24 h 24"/>
                <a:gd name="T16" fmla="*/ 24 w 24"/>
                <a:gd name="T17" fmla="*/ 24 h 24"/>
                <a:gd name="T18" fmla="*/ 18 w 24"/>
                <a:gd name="T19" fmla="*/ 24 h 24"/>
                <a:gd name="T20" fmla="*/ 18 w 24"/>
                <a:gd name="T21" fmla="*/ 18 h 24"/>
                <a:gd name="T22" fmla="*/ 12 w 24"/>
                <a:gd name="T23" fmla="*/ 18 h 24"/>
                <a:gd name="T24" fmla="*/ 12 w 24"/>
                <a:gd name="T25" fmla="*/ 12 h 24"/>
                <a:gd name="T26" fmla="*/ 6 w 24"/>
                <a:gd name="T27" fmla="*/ 12 h 24"/>
                <a:gd name="T28" fmla="*/ 6 w 24"/>
                <a:gd name="T29" fmla="*/ 6 h 24"/>
                <a:gd name="T30" fmla="*/ 0 w 24"/>
                <a:gd name="T31" fmla="*/ 6 h 24"/>
                <a:gd name="T32" fmla="*/ 0 w 24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85" name="Freeform 367"/>
            <p:cNvSpPr>
              <a:spLocks/>
            </p:cNvSpPr>
            <p:nvPr/>
          </p:nvSpPr>
          <p:spPr bwMode="auto">
            <a:xfrm>
              <a:off x="5191" y="986"/>
              <a:ext cx="18" cy="12"/>
            </a:xfrm>
            <a:custGeom>
              <a:avLst/>
              <a:gdLst>
                <a:gd name="T0" fmla="*/ 6 w 18"/>
                <a:gd name="T1" fmla="*/ 0 h 12"/>
                <a:gd name="T2" fmla="*/ 6 w 18"/>
                <a:gd name="T3" fmla="*/ 0 h 12"/>
                <a:gd name="T4" fmla="*/ 12 w 18"/>
                <a:gd name="T5" fmla="*/ 6 h 12"/>
                <a:gd name="T6" fmla="*/ 18 w 18"/>
                <a:gd name="T7" fmla="*/ 12 h 12"/>
                <a:gd name="T8" fmla="*/ 18 w 18"/>
                <a:gd name="T9" fmla="*/ 12 h 12"/>
                <a:gd name="T10" fmla="*/ 18 w 18"/>
                <a:gd name="T11" fmla="*/ 12 h 12"/>
                <a:gd name="T12" fmla="*/ 12 w 18"/>
                <a:gd name="T13" fmla="*/ 12 h 12"/>
                <a:gd name="T14" fmla="*/ 12 w 18"/>
                <a:gd name="T15" fmla="*/ 6 h 12"/>
                <a:gd name="T16" fmla="*/ 6 w 18"/>
                <a:gd name="T17" fmla="*/ 6 h 12"/>
                <a:gd name="T18" fmla="*/ 6 w 18"/>
                <a:gd name="T19" fmla="*/ 6 h 12"/>
                <a:gd name="T20" fmla="*/ 6 w 18"/>
                <a:gd name="T21" fmla="*/ 0 h 12"/>
                <a:gd name="T22" fmla="*/ 0 w 18"/>
                <a:gd name="T23" fmla="*/ 0 h 12"/>
                <a:gd name="T24" fmla="*/ 6 w 18"/>
                <a:gd name="T25" fmla="*/ 0 h 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12"/>
                <a:gd name="T41" fmla="*/ 18 w 18"/>
                <a:gd name="T42" fmla="*/ 12 h 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12">
                  <a:moveTo>
                    <a:pt x="6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86" name="Freeform 368"/>
            <p:cNvSpPr>
              <a:spLocks/>
            </p:cNvSpPr>
            <p:nvPr/>
          </p:nvSpPr>
          <p:spPr bwMode="auto">
            <a:xfrm>
              <a:off x="5209" y="992"/>
              <a:ext cx="30" cy="6"/>
            </a:xfrm>
            <a:custGeom>
              <a:avLst/>
              <a:gdLst>
                <a:gd name="T0" fmla="*/ 0 w 30"/>
                <a:gd name="T1" fmla="*/ 0 h 6"/>
                <a:gd name="T2" fmla="*/ 6 w 30"/>
                <a:gd name="T3" fmla="*/ 0 h 6"/>
                <a:gd name="T4" fmla="*/ 12 w 30"/>
                <a:gd name="T5" fmla="*/ 0 h 6"/>
                <a:gd name="T6" fmla="*/ 12 w 30"/>
                <a:gd name="T7" fmla="*/ 0 h 6"/>
                <a:gd name="T8" fmla="*/ 18 w 30"/>
                <a:gd name="T9" fmla="*/ 0 h 6"/>
                <a:gd name="T10" fmla="*/ 24 w 30"/>
                <a:gd name="T11" fmla="*/ 0 h 6"/>
                <a:gd name="T12" fmla="*/ 30 w 30"/>
                <a:gd name="T13" fmla="*/ 0 h 6"/>
                <a:gd name="T14" fmla="*/ 30 w 30"/>
                <a:gd name="T15" fmla="*/ 0 h 6"/>
                <a:gd name="T16" fmla="*/ 30 w 30"/>
                <a:gd name="T17" fmla="*/ 0 h 6"/>
                <a:gd name="T18" fmla="*/ 30 w 30"/>
                <a:gd name="T19" fmla="*/ 6 h 6"/>
                <a:gd name="T20" fmla="*/ 30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0 h 6"/>
                <a:gd name="T28" fmla="*/ 12 w 30"/>
                <a:gd name="T29" fmla="*/ 0 h 6"/>
                <a:gd name="T30" fmla="*/ 6 w 30"/>
                <a:gd name="T31" fmla="*/ 0 h 6"/>
                <a:gd name="T32" fmla="*/ 0 w 3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87" name="Freeform 369"/>
            <p:cNvSpPr>
              <a:spLocks/>
            </p:cNvSpPr>
            <p:nvPr/>
          </p:nvSpPr>
          <p:spPr bwMode="auto">
            <a:xfrm>
              <a:off x="5209" y="998"/>
              <a:ext cx="24" cy="11"/>
            </a:xfrm>
            <a:custGeom>
              <a:avLst/>
              <a:gdLst>
                <a:gd name="T0" fmla="*/ 0 w 24"/>
                <a:gd name="T1" fmla="*/ 0 h 11"/>
                <a:gd name="T2" fmla="*/ 0 w 24"/>
                <a:gd name="T3" fmla="*/ 0 h 11"/>
                <a:gd name="T4" fmla="*/ 6 w 24"/>
                <a:gd name="T5" fmla="*/ 0 h 11"/>
                <a:gd name="T6" fmla="*/ 6 w 24"/>
                <a:gd name="T7" fmla="*/ 0 h 11"/>
                <a:gd name="T8" fmla="*/ 12 w 24"/>
                <a:gd name="T9" fmla="*/ 0 h 11"/>
                <a:gd name="T10" fmla="*/ 18 w 24"/>
                <a:gd name="T11" fmla="*/ 5 h 11"/>
                <a:gd name="T12" fmla="*/ 24 w 24"/>
                <a:gd name="T13" fmla="*/ 5 h 11"/>
                <a:gd name="T14" fmla="*/ 24 w 24"/>
                <a:gd name="T15" fmla="*/ 5 h 11"/>
                <a:gd name="T16" fmla="*/ 24 w 24"/>
                <a:gd name="T17" fmla="*/ 5 h 11"/>
                <a:gd name="T18" fmla="*/ 24 w 24"/>
                <a:gd name="T19" fmla="*/ 11 h 11"/>
                <a:gd name="T20" fmla="*/ 24 w 24"/>
                <a:gd name="T21" fmla="*/ 11 h 11"/>
                <a:gd name="T22" fmla="*/ 18 w 24"/>
                <a:gd name="T23" fmla="*/ 5 h 11"/>
                <a:gd name="T24" fmla="*/ 12 w 24"/>
                <a:gd name="T25" fmla="*/ 5 h 11"/>
                <a:gd name="T26" fmla="*/ 6 w 24"/>
                <a:gd name="T27" fmla="*/ 5 h 11"/>
                <a:gd name="T28" fmla="*/ 6 w 24"/>
                <a:gd name="T29" fmla="*/ 5 h 11"/>
                <a:gd name="T30" fmla="*/ 0 w 24"/>
                <a:gd name="T31" fmla="*/ 0 h 11"/>
                <a:gd name="T32" fmla="*/ 0 w 24"/>
                <a:gd name="T33" fmla="*/ 0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1"/>
                <a:gd name="T53" fmla="*/ 24 w 24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5"/>
                  </a:lnTo>
                  <a:lnTo>
                    <a:pt x="24" y="5"/>
                  </a:lnTo>
                  <a:lnTo>
                    <a:pt x="24" y="11"/>
                  </a:lnTo>
                  <a:lnTo>
                    <a:pt x="18" y="5"/>
                  </a:lnTo>
                  <a:lnTo>
                    <a:pt x="12" y="5"/>
                  </a:lnTo>
                  <a:lnTo>
                    <a:pt x="6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88" name="Freeform 370"/>
            <p:cNvSpPr>
              <a:spLocks/>
            </p:cNvSpPr>
            <p:nvPr/>
          </p:nvSpPr>
          <p:spPr bwMode="auto">
            <a:xfrm>
              <a:off x="5221" y="974"/>
              <a:ext cx="24" cy="6"/>
            </a:xfrm>
            <a:custGeom>
              <a:avLst/>
              <a:gdLst>
                <a:gd name="T0" fmla="*/ 0 w 24"/>
                <a:gd name="T1" fmla="*/ 6 h 6"/>
                <a:gd name="T2" fmla="*/ 0 w 24"/>
                <a:gd name="T3" fmla="*/ 6 h 6"/>
                <a:gd name="T4" fmla="*/ 6 w 24"/>
                <a:gd name="T5" fmla="*/ 6 h 6"/>
                <a:gd name="T6" fmla="*/ 6 w 24"/>
                <a:gd name="T7" fmla="*/ 6 h 6"/>
                <a:gd name="T8" fmla="*/ 12 w 24"/>
                <a:gd name="T9" fmla="*/ 0 h 6"/>
                <a:gd name="T10" fmla="*/ 18 w 24"/>
                <a:gd name="T11" fmla="*/ 6 h 6"/>
                <a:gd name="T12" fmla="*/ 24 w 24"/>
                <a:gd name="T13" fmla="*/ 6 h 6"/>
                <a:gd name="T14" fmla="*/ 24 w 24"/>
                <a:gd name="T15" fmla="*/ 6 h 6"/>
                <a:gd name="T16" fmla="*/ 24 w 24"/>
                <a:gd name="T17" fmla="*/ 6 h 6"/>
                <a:gd name="T18" fmla="*/ 24 w 24"/>
                <a:gd name="T19" fmla="*/ 6 h 6"/>
                <a:gd name="T20" fmla="*/ 24 w 24"/>
                <a:gd name="T21" fmla="*/ 6 h 6"/>
                <a:gd name="T22" fmla="*/ 24 w 24"/>
                <a:gd name="T23" fmla="*/ 6 h 6"/>
                <a:gd name="T24" fmla="*/ 18 w 24"/>
                <a:gd name="T25" fmla="*/ 6 h 6"/>
                <a:gd name="T26" fmla="*/ 12 w 24"/>
                <a:gd name="T27" fmla="*/ 6 h 6"/>
                <a:gd name="T28" fmla="*/ 6 w 24"/>
                <a:gd name="T29" fmla="*/ 6 h 6"/>
                <a:gd name="T30" fmla="*/ 6 w 24"/>
                <a:gd name="T31" fmla="*/ 6 h 6"/>
                <a:gd name="T32" fmla="*/ 0 w 24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0" y="6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89" name="Freeform 371"/>
            <p:cNvSpPr>
              <a:spLocks/>
            </p:cNvSpPr>
            <p:nvPr/>
          </p:nvSpPr>
          <p:spPr bwMode="auto">
            <a:xfrm>
              <a:off x="5227" y="962"/>
              <a:ext cx="30" cy="6"/>
            </a:xfrm>
            <a:custGeom>
              <a:avLst/>
              <a:gdLst>
                <a:gd name="T0" fmla="*/ 0 w 30"/>
                <a:gd name="T1" fmla="*/ 6 h 6"/>
                <a:gd name="T2" fmla="*/ 0 w 30"/>
                <a:gd name="T3" fmla="*/ 6 h 6"/>
                <a:gd name="T4" fmla="*/ 6 w 30"/>
                <a:gd name="T5" fmla="*/ 6 h 6"/>
                <a:gd name="T6" fmla="*/ 12 w 30"/>
                <a:gd name="T7" fmla="*/ 0 h 6"/>
                <a:gd name="T8" fmla="*/ 18 w 30"/>
                <a:gd name="T9" fmla="*/ 0 h 6"/>
                <a:gd name="T10" fmla="*/ 18 w 30"/>
                <a:gd name="T11" fmla="*/ 0 h 6"/>
                <a:gd name="T12" fmla="*/ 24 w 30"/>
                <a:gd name="T13" fmla="*/ 0 h 6"/>
                <a:gd name="T14" fmla="*/ 30 w 30"/>
                <a:gd name="T15" fmla="*/ 0 h 6"/>
                <a:gd name="T16" fmla="*/ 30 w 30"/>
                <a:gd name="T17" fmla="*/ 0 h 6"/>
                <a:gd name="T18" fmla="*/ 30 w 30"/>
                <a:gd name="T19" fmla="*/ 0 h 6"/>
                <a:gd name="T20" fmla="*/ 24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6 h 6"/>
                <a:gd name="T28" fmla="*/ 6 w 30"/>
                <a:gd name="T29" fmla="*/ 6 h 6"/>
                <a:gd name="T30" fmla="*/ 0 w 30"/>
                <a:gd name="T31" fmla="*/ 6 h 6"/>
                <a:gd name="T32" fmla="*/ 0 w 30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6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90" name="Freeform 372"/>
            <p:cNvSpPr>
              <a:spLocks/>
            </p:cNvSpPr>
            <p:nvPr/>
          </p:nvSpPr>
          <p:spPr bwMode="auto">
            <a:xfrm>
              <a:off x="5227" y="944"/>
              <a:ext cx="36" cy="12"/>
            </a:xfrm>
            <a:custGeom>
              <a:avLst/>
              <a:gdLst>
                <a:gd name="T0" fmla="*/ 0 w 36"/>
                <a:gd name="T1" fmla="*/ 12 h 12"/>
                <a:gd name="T2" fmla="*/ 6 w 36"/>
                <a:gd name="T3" fmla="*/ 12 h 12"/>
                <a:gd name="T4" fmla="*/ 12 w 36"/>
                <a:gd name="T5" fmla="*/ 6 h 12"/>
                <a:gd name="T6" fmla="*/ 18 w 36"/>
                <a:gd name="T7" fmla="*/ 6 h 12"/>
                <a:gd name="T8" fmla="*/ 24 w 36"/>
                <a:gd name="T9" fmla="*/ 6 h 12"/>
                <a:gd name="T10" fmla="*/ 30 w 36"/>
                <a:gd name="T11" fmla="*/ 0 h 12"/>
                <a:gd name="T12" fmla="*/ 30 w 36"/>
                <a:gd name="T13" fmla="*/ 0 h 12"/>
                <a:gd name="T14" fmla="*/ 36 w 36"/>
                <a:gd name="T15" fmla="*/ 0 h 12"/>
                <a:gd name="T16" fmla="*/ 36 w 36"/>
                <a:gd name="T17" fmla="*/ 0 h 12"/>
                <a:gd name="T18" fmla="*/ 36 w 36"/>
                <a:gd name="T19" fmla="*/ 6 h 12"/>
                <a:gd name="T20" fmla="*/ 30 w 36"/>
                <a:gd name="T21" fmla="*/ 6 h 12"/>
                <a:gd name="T22" fmla="*/ 30 w 36"/>
                <a:gd name="T23" fmla="*/ 6 h 12"/>
                <a:gd name="T24" fmla="*/ 24 w 36"/>
                <a:gd name="T25" fmla="*/ 6 h 12"/>
                <a:gd name="T26" fmla="*/ 18 w 36"/>
                <a:gd name="T27" fmla="*/ 12 h 12"/>
                <a:gd name="T28" fmla="*/ 12 w 36"/>
                <a:gd name="T29" fmla="*/ 12 h 12"/>
                <a:gd name="T30" fmla="*/ 6 w 36"/>
                <a:gd name="T31" fmla="*/ 12 h 12"/>
                <a:gd name="T32" fmla="*/ 0 w 36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2"/>
                <a:gd name="T53" fmla="*/ 36 w 3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2">
                  <a:moveTo>
                    <a:pt x="0" y="12"/>
                  </a:moveTo>
                  <a:lnTo>
                    <a:pt x="6" y="12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91" name="Freeform 373"/>
            <p:cNvSpPr>
              <a:spLocks/>
            </p:cNvSpPr>
            <p:nvPr/>
          </p:nvSpPr>
          <p:spPr bwMode="auto">
            <a:xfrm>
              <a:off x="5233" y="908"/>
              <a:ext cx="36" cy="18"/>
            </a:xfrm>
            <a:custGeom>
              <a:avLst/>
              <a:gdLst>
                <a:gd name="T0" fmla="*/ 0 w 36"/>
                <a:gd name="T1" fmla="*/ 18 h 18"/>
                <a:gd name="T2" fmla="*/ 0 w 36"/>
                <a:gd name="T3" fmla="*/ 18 h 18"/>
                <a:gd name="T4" fmla="*/ 6 w 36"/>
                <a:gd name="T5" fmla="*/ 12 h 18"/>
                <a:gd name="T6" fmla="*/ 12 w 36"/>
                <a:gd name="T7" fmla="*/ 12 h 18"/>
                <a:gd name="T8" fmla="*/ 18 w 36"/>
                <a:gd name="T9" fmla="*/ 6 h 18"/>
                <a:gd name="T10" fmla="*/ 24 w 36"/>
                <a:gd name="T11" fmla="*/ 6 h 18"/>
                <a:gd name="T12" fmla="*/ 30 w 36"/>
                <a:gd name="T13" fmla="*/ 6 h 18"/>
                <a:gd name="T14" fmla="*/ 30 w 36"/>
                <a:gd name="T15" fmla="*/ 0 h 18"/>
                <a:gd name="T16" fmla="*/ 36 w 36"/>
                <a:gd name="T17" fmla="*/ 6 h 18"/>
                <a:gd name="T18" fmla="*/ 36 w 36"/>
                <a:gd name="T19" fmla="*/ 6 h 18"/>
                <a:gd name="T20" fmla="*/ 30 w 36"/>
                <a:gd name="T21" fmla="*/ 6 h 18"/>
                <a:gd name="T22" fmla="*/ 24 w 36"/>
                <a:gd name="T23" fmla="*/ 12 h 18"/>
                <a:gd name="T24" fmla="*/ 18 w 36"/>
                <a:gd name="T25" fmla="*/ 12 h 18"/>
                <a:gd name="T26" fmla="*/ 12 w 36"/>
                <a:gd name="T27" fmla="*/ 12 h 18"/>
                <a:gd name="T28" fmla="*/ 6 w 36"/>
                <a:gd name="T29" fmla="*/ 18 h 18"/>
                <a:gd name="T30" fmla="*/ 0 w 36"/>
                <a:gd name="T31" fmla="*/ 18 h 18"/>
                <a:gd name="T32" fmla="*/ 0 w 36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0" y="18"/>
                  </a:moveTo>
                  <a:lnTo>
                    <a:pt x="0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6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92" name="Freeform 374"/>
            <p:cNvSpPr>
              <a:spLocks/>
            </p:cNvSpPr>
            <p:nvPr/>
          </p:nvSpPr>
          <p:spPr bwMode="auto">
            <a:xfrm>
              <a:off x="5227" y="878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6 w 36"/>
                <a:gd name="T3" fmla="*/ 18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6 h 24"/>
                <a:gd name="T10" fmla="*/ 24 w 36"/>
                <a:gd name="T11" fmla="*/ 6 h 24"/>
                <a:gd name="T12" fmla="*/ 30 w 36"/>
                <a:gd name="T13" fmla="*/ 0 h 24"/>
                <a:gd name="T14" fmla="*/ 36 w 36"/>
                <a:gd name="T15" fmla="*/ 0 h 24"/>
                <a:gd name="T16" fmla="*/ 36 w 36"/>
                <a:gd name="T17" fmla="*/ 0 h 24"/>
                <a:gd name="T18" fmla="*/ 36 w 36"/>
                <a:gd name="T19" fmla="*/ 6 h 24"/>
                <a:gd name="T20" fmla="*/ 30 w 36"/>
                <a:gd name="T21" fmla="*/ 6 h 24"/>
                <a:gd name="T22" fmla="*/ 24 w 36"/>
                <a:gd name="T23" fmla="*/ 12 h 24"/>
                <a:gd name="T24" fmla="*/ 18 w 36"/>
                <a:gd name="T25" fmla="*/ 12 h 24"/>
                <a:gd name="T26" fmla="*/ 12 w 36"/>
                <a:gd name="T27" fmla="*/ 18 h 24"/>
                <a:gd name="T28" fmla="*/ 6 w 36"/>
                <a:gd name="T29" fmla="*/ 18 h 24"/>
                <a:gd name="T30" fmla="*/ 6 w 36"/>
                <a:gd name="T31" fmla="*/ 18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93" name="Freeform 375"/>
            <p:cNvSpPr>
              <a:spLocks/>
            </p:cNvSpPr>
            <p:nvPr/>
          </p:nvSpPr>
          <p:spPr bwMode="auto">
            <a:xfrm>
              <a:off x="5233" y="926"/>
              <a:ext cx="30" cy="18"/>
            </a:xfrm>
            <a:custGeom>
              <a:avLst/>
              <a:gdLst>
                <a:gd name="T0" fmla="*/ 0 w 30"/>
                <a:gd name="T1" fmla="*/ 18 h 18"/>
                <a:gd name="T2" fmla="*/ 0 w 30"/>
                <a:gd name="T3" fmla="*/ 12 h 18"/>
                <a:gd name="T4" fmla="*/ 6 w 30"/>
                <a:gd name="T5" fmla="*/ 12 h 18"/>
                <a:gd name="T6" fmla="*/ 12 w 30"/>
                <a:gd name="T7" fmla="*/ 6 h 18"/>
                <a:gd name="T8" fmla="*/ 18 w 30"/>
                <a:gd name="T9" fmla="*/ 6 h 18"/>
                <a:gd name="T10" fmla="*/ 24 w 30"/>
                <a:gd name="T11" fmla="*/ 0 h 18"/>
                <a:gd name="T12" fmla="*/ 24 w 30"/>
                <a:gd name="T13" fmla="*/ 0 h 18"/>
                <a:gd name="T14" fmla="*/ 30 w 30"/>
                <a:gd name="T15" fmla="*/ 0 h 18"/>
                <a:gd name="T16" fmla="*/ 30 w 30"/>
                <a:gd name="T17" fmla="*/ 0 h 18"/>
                <a:gd name="T18" fmla="*/ 30 w 30"/>
                <a:gd name="T19" fmla="*/ 0 h 18"/>
                <a:gd name="T20" fmla="*/ 24 w 30"/>
                <a:gd name="T21" fmla="*/ 6 h 18"/>
                <a:gd name="T22" fmla="*/ 24 w 30"/>
                <a:gd name="T23" fmla="*/ 6 h 18"/>
                <a:gd name="T24" fmla="*/ 18 w 30"/>
                <a:gd name="T25" fmla="*/ 12 h 18"/>
                <a:gd name="T26" fmla="*/ 12 w 30"/>
                <a:gd name="T27" fmla="*/ 12 h 18"/>
                <a:gd name="T28" fmla="*/ 6 w 30"/>
                <a:gd name="T29" fmla="*/ 12 h 18"/>
                <a:gd name="T30" fmla="*/ 0 w 30"/>
                <a:gd name="T31" fmla="*/ 12 h 18"/>
                <a:gd name="T32" fmla="*/ 0 w 30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0" y="18"/>
                  </a:moveTo>
                  <a:lnTo>
                    <a:pt x="0" y="12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94" name="Freeform 376"/>
            <p:cNvSpPr>
              <a:spLocks/>
            </p:cNvSpPr>
            <p:nvPr/>
          </p:nvSpPr>
          <p:spPr bwMode="auto">
            <a:xfrm>
              <a:off x="5191" y="914"/>
              <a:ext cx="42" cy="24"/>
            </a:xfrm>
            <a:custGeom>
              <a:avLst/>
              <a:gdLst>
                <a:gd name="T0" fmla="*/ 0 w 42"/>
                <a:gd name="T1" fmla="*/ 0 h 24"/>
                <a:gd name="T2" fmla="*/ 0 w 42"/>
                <a:gd name="T3" fmla="*/ 0 h 24"/>
                <a:gd name="T4" fmla="*/ 6 w 42"/>
                <a:gd name="T5" fmla="*/ 0 h 24"/>
                <a:gd name="T6" fmla="*/ 12 w 42"/>
                <a:gd name="T7" fmla="*/ 0 h 24"/>
                <a:gd name="T8" fmla="*/ 18 w 42"/>
                <a:gd name="T9" fmla="*/ 6 h 24"/>
                <a:gd name="T10" fmla="*/ 30 w 42"/>
                <a:gd name="T11" fmla="*/ 12 h 24"/>
                <a:gd name="T12" fmla="*/ 36 w 42"/>
                <a:gd name="T13" fmla="*/ 18 h 24"/>
                <a:gd name="T14" fmla="*/ 42 w 42"/>
                <a:gd name="T15" fmla="*/ 24 h 24"/>
                <a:gd name="T16" fmla="*/ 42 w 42"/>
                <a:gd name="T17" fmla="*/ 24 h 24"/>
                <a:gd name="T18" fmla="*/ 42 w 42"/>
                <a:gd name="T19" fmla="*/ 24 h 24"/>
                <a:gd name="T20" fmla="*/ 36 w 42"/>
                <a:gd name="T21" fmla="*/ 24 h 24"/>
                <a:gd name="T22" fmla="*/ 24 w 42"/>
                <a:gd name="T23" fmla="*/ 18 h 24"/>
                <a:gd name="T24" fmla="*/ 18 w 42"/>
                <a:gd name="T25" fmla="*/ 12 h 24"/>
                <a:gd name="T26" fmla="*/ 12 w 42"/>
                <a:gd name="T27" fmla="*/ 6 h 24"/>
                <a:gd name="T28" fmla="*/ 6 w 42"/>
                <a:gd name="T29" fmla="*/ 6 h 24"/>
                <a:gd name="T30" fmla="*/ 0 w 42"/>
                <a:gd name="T31" fmla="*/ 0 h 24"/>
                <a:gd name="T32" fmla="*/ 0 w 42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24"/>
                <a:gd name="T53" fmla="*/ 42 w 42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24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36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95" name="Freeform 377"/>
            <p:cNvSpPr>
              <a:spLocks/>
            </p:cNvSpPr>
            <p:nvPr/>
          </p:nvSpPr>
          <p:spPr bwMode="auto">
            <a:xfrm>
              <a:off x="5197" y="890"/>
              <a:ext cx="36" cy="30"/>
            </a:xfrm>
            <a:custGeom>
              <a:avLst/>
              <a:gdLst>
                <a:gd name="T0" fmla="*/ 0 w 36"/>
                <a:gd name="T1" fmla="*/ 0 h 30"/>
                <a:gd name="T2" fmla="*/ 0 w 36"/>
                <a:gd name="T3" fmla="*/ 0 h 30"/>
                <a:gd name="T4" fmla="*/ 6 w 36"/>
                <a:gd name="T5" fmla="*/ 6 h 30"/>
                <a:gd name="T6" fmla="*/ 12 w 36"/>
                <a:gd name="T7" fmla="*/ 6 h 30"/>
                <a:gd name="T8" fmla="*/ 18 w 36"/>
                <a:gd name="T9" fmla="*/ 6 h 30"/>
                <a:gd name="T10" fmla="*/ 24 w 36"/>
                <a:gd name="T11" fmla="*/ 12 h 30"/>
                <a:gd name="T12" fmla="*/ 30 w 36"/>
                <a:gd name="T13" fmla="*/ 18 h 30"/>
                <a:gd name="T14" fmla="*/ 30 w 36"/>
                <a:gd name="T15" fmla="*/ 24 h 30"/>
                <a:gd name="T16" fmla="*/ 36 w 36"/>
                <a:gd name="T17" fmla="*/ 30 h 30"/>
                <a:gd name="T18" fmla="*/ 30 w 36"/>
                <a:gd name="T19" fmla="*/ 24 h 30"/>
                <a:gd name="T20" fmla="*/ 24 w 36"/>
                <a:gd name="T21" fmla="*/ 18 h 30"/>
                <a:gd name="T22" fmla="*/ 18 w 36"/>
                <a:gd name="T23" fmla="*/ 18 h 30"/>
                <a:gd name="T24" fmla="*/ 12 w 36"/>
                <a:gd name="T25" fmla="*/ 12 h 30"/>
                <a:gd name="T26" fmla="*/ 12 w 36"/>
                <a:gd name="T27" fmla="*/ 12 h 30"/>
                <a:gd name="T28" fmla="*/ 6 w 36"/>
                <a:gd name="T29" fmla="*/ 6 h 30"/>
                <a:gd name="T30" fmla="*/ 0 w 36"/>
                <a:gd name="T31" fmla="*/ 6 h 30"/>
                <a:gd name="T32" fmla="*/ 0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24" y="18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96" name="Freeform 378"/>
            <p:cNvSpPr>
              <a:spLocks/>
            </p:cNvSpPr>
            <p:nvPr/>
          </p:nvSpPr>
          <p:spPr bwMode="auto">
            <a:xfrm>
              <a:off x="5227" y="896"/>
              <a:ext cx="36" cy="18"/>
            </a:xfrm>
            <a:custGeom>
              <a:avLst/>
              <a:gdLst>
                <a:gd name="T0" fmla="*/ 0 w 36"/>
                <a:gd name="T1" fmla="*/ 18 h 18"/>
                <a:gd name="T2" fmla="*/ 6 w 36"/>
                <a:gd name="T3" fmla="*/ 18 h 18"/>
                <a:gd name="T4" fmla="*/ 12 w 36"/>
                <a:gd name="T5" fmla="*/ 12 h 18"/>
                <a:gd name="T6" fmla="*/ 18 w 36"/>
                <a:gd name="T7" fmla="*/ 6 h 18"/>
                <a:gd name="T8" fmla="*/ 24 w 36"/>
                <a:gd name="T9" fmla="*/ 6 h 18"/>
                <a:gd name="T10" fmla="*/ 24 w 36"/>
                <a:gd name="T11" fmla="*/ 0 h 18"/>
                <a:gd name="T12" fmla="*/ 30 w 36"/>
                <a:gd name="T13" fmla="*/ 0 h 18"/>
                <a:gd name="T14" fmla="*/ 36 w 36"/>
                <a:gd name="T15" fmla="*/ 0 h 18"/>
                <a:gd name="T16" fmla="*/ 36 w 36"/>
                <a:gd name="T17" fmla="*/ 0 h 18"/>
                <a:gd name="T18" fmla="*/ 36 w 36"/>
                <a:gd name="T19" fmla="*/ 0 h 18"/>
                <a:gd name="T20" fmla="*/ 36 w 36"/>
                <a:gd name="T21" fmla="*/ 6 h 18"/>
                <a:gd name="T22" fmla="*/ 30 w 36"/>
                <a:gd name="T23" fmla="*/ 6 h 18"/>
                <a:gd name="T24" fmla="*/ 24 w 36"/>
                <a:gd name="T25" fmla="*/ 12 h 18"/>
                <a:gd name="T26" fmla="*/ 18 w 36"/>
                <a:gd name="T27" fmla="*/ 12 h 18"/>
                <a:gd name="T28" fmla="*/ 12 w 36"/>
                <a:gd name="T29" fmla="*/ 12 h 18"/>
                <a:gd name="T30" fmla="*/ 6 w 36"/>
                <a:gd name="T31" fmla="*/ 18 h 18"/>
                <a:gd name="T32" fmla="*/ 0 w 36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0" y="18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97" name="Freeform 379"/>
            <p:cNvSpPr>
              <a:spLocks/>
            </p:cNvSpPr>
            <p:nvPr/>
          </p:nvSpPr>
          <p:spPr bwMode="auto">
            <a:xfrm>
              <a:off x="4588" y="2079"/>
              <a:ext cx="24" cy="36"/>
            </a:xfrm>
            <a:custGeom>
              <a:avLst/>
              <a:gdLst>
                <a:gd name="T0" fmla="*/ 0 w 24"/>
                <a:gd name="T1" fmla="*/ 36 h 36"/>
                <a:gd name="T2" fmla="*/ 0 w 24"/>
                <a:gd name="T3" fmla="*/ 36 h 36"/>
                <a:gd name="T4" fmla="*/ 0 w 24"/>
                <a:gd name="T5" fmla="*/ 30 h 36"/>
                <a:gd name="T6" fmla="*/ 6 w 24"/>
                <a:gd name="T7" fmla="*/ 24 h 36"/>
                <a:gd name="T8" fmla="*/ 6 w 24"/>
                <a:gd name="T9" fmla="*/ 18 h 36"/>
                <a:gd name="T10" fmla="*/ 12 w 24"/>
                <a:gd name="T11" fmla="*/ 12 h 36"/>
                <a:gd name="T12" fmla="*/ 18 w 24"/>
                <a:gd name="T13" fmla="*/ 6 h 36"/>
                <a:gd name="T14" fmla="*/ 24 w 24"/>
                <a:gd name="T15" fmla="*/ 6 h 36"/>
                <a:gd name="T16" fmla="*/ 24 w 24"/>
                <a:gd name="T17" fmla="*/ 0 h 36"/>
                <a:gd name="T18" fmla="*/ 24 w 24"/>
                <a:gd name="T19" fmla="*/ 6 h 36"/>
                <a:gd name="T20" fmla="*/ 18 w 24"/>
                <a:gd name="T21" fmla="*/ 12 h 36"/>
                <a:gd name="T22" fmla="*/ 18 w 24"/>
                <a:gd name="T23" fmla="*/ 18 h 36"/>
                <a:gd name="T24" fmla="*/ 12 w 24"/>
                <a:gd name="T25" fmla="*/ 24 h 36"/>
                <a:gd name="T26" fmla="*/ 6 w 24"/>
                <a:gd name="T27" fmla="*/ 30 h 36"/>
                <a:gd name="T28" fmla="*/ 6 w 24"/>
                <a:gd name="T29" fmla="*/ 36 h 36"/>
                <a:gd name="T30" fmla="*/ 0 w 24"/>
                <a:gd name="T31" fmla="*/ 36 h 36"/>
                <a:gd name="T32" fmla="*/ 0 w 24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6"/>
                <a:gd name="T53" fmla="*/ 24 w 2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6">
                  <a:moveTo>
                    <a:pt x="0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6" y="30"/>
                  </a:lnTo>
                  <a:lnTo>
                    <a:pt x="6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98" name="Freeform 380"/>
            <p:cNvSpPr>
              <a:spLocks/>
            </p:cNvSpPr>
            <p:nvPr/>
          </p:nvSpPr>
          <p:spPr bwMode="auto">
            <a:xfrm>
              <a:off x="4606" y="2085"/>
              <a:ext cx="12" cy="30"/>
            </a:xfrm>
            <a:custGeom>
              <a:avLst/>
              <a:gdLst>
                <a:gd name="T0" fmla="*/ 0 w 12"/>
                <a:gd name="T1" fmla="*/ 30 h 30"/>
                <a:gd name="T2" fmla="*/ 0 w 12"/>
                <a:gd name="T3" fmla="*/ 24 h 30"/>
                <a:gd name="T4" fmla="*/ 0 w 12"/>
                <a:gd name="T5" fmla="*/ 12 h 30"/>
                <a:gd name="T6" fmla="*/ 6 w 12"/>
                <a:gd name="T7" fmla="*/ 6 h 30"/>
                <a:gd name="T8" fmla="*/ 12 w 12"/>
                <a:gd name="T9" fmla="*/ 0 h 30"/>
                <a:gd name="T10" fmla="*/ 6 w 12"/>
                <a:gd name="T11" fmla="*/ 6 h 30"/>
                <a:gd name="T12" fmla="*/ 6 w 12"/>
                <a:gd name="T13" fmla="*/ 18 h 30"/>
                <a:gd name="T14" fmla="*/ 6 w 12"/>
                <a:gd name="T15" fmla="*/ 24 h 30"/>
                <a:gd name="T16" fmla="*/ 0 w 12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0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6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699" name="Freeform 381"/>
            <p:cNvSpPr>
              <a:spLocks/>
            </p:cNvSpPr>
            <p:nvPr/>
          </p:nvSpPr>
          <p:spPr bwMode="auto">
            <a:xfrm>
              <a:off x="4457" y="2067"/>
              <a:ext cx="24" cy="18"/>
            </a:xfrm>
            <a:custGeom>
              <a:avLst/>
              <a:gdLst>
                <a:gd name="T0" fmla="*/ 24 w 24"/>
                <a:gd name="T1" fmla="*/ 0 h 18"/>
                <a:gd name="T2" fmla="*/ 24 w 24"/>
                <a:gd name="T3" fmla="*/ 0 h 18"/>
                <a:gd name="T4" fmla="*/ 18 w 24"/>
                <a:gd name="T5" fmla="*/ 6 h 18"/>
                <a:gd name="T6" fmla="*/ 18 w 24"/>
                <a:gd name="T7" fmla="*/ 6 h 18"/>
                <a:gd name="T8" fmla="*/ 12 w 24"/>
                <a:gd name="T9" fmla="*/ 12 h 18"/>
                <a:gd name="T10" fmla="*/ 12 w 24"/>
                <a:gd name="T11" fmla="*/ 18 h 18"/>
                <a:gd name="T12" fmla="*/ 6 w 24"/>
                <a:gd name="T13" fmla="*/ 18 h 18"/>
                <a:gd name="T14" fmla="*/ 6 w 24"/>
                <a:gd name="T15" fmla="*/ 18 h 18"/>
                <a:gd name="T16" fmla="*/ 0 w 24"/>
                <a:gd name="T17" fmla="*/ 18 h 18"/>
                <a:gd name="T18" fmla="*/ 0 w 24"/>
                <a:gd name="T19" fmla="*/ 18 h 18"/>
                <a:gd name="T20" fmla="*/ 0 w 24"/>
                <a:gd name="T21" fmla="*/ 12 h 18"/>
                <a:gd name="T22" fmla="*/ 6 w 24"/>
                <a:gd name="T23" fmla="*/ 12 h 18"/>
                <a:gd name="T24" fmla="*/ 6 w 24"/>
                <a:gd name="T25" fmla="*/ 6 h 18"/>
                <a:gd name="T26" fmla="*/ 12 w 24"/>
                <a:gd name="T27" fmla="*/ 6 h 18"/>
                <a:gd name="T28" fmla="*/ 18 w 24"/>
                <a:gd name="T29" fmla="*/ 6 h 18"/>
                <a:gd name="T30" fmla="*/ 18 w 24"/>
                <a:gd name="T31" fmla="*/ 0 h 18"/>
                <a:gd name="T32" fmla="*/ 24 w 24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8"/>
                <a:gd name="T53" fmla="*/ 24 w 24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8">
                  <a:moveTo>
                    <a:pt x="24" y="0"/>
                  </a:moveTo>
                  <a:lnTo>
                    <a:pt x="24" y="0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00" name="Freeform 382"/>
            <p:cNvSpPr>
              <a:spLocks/>
            </p:cNvSpPr>
            <p:nvPr/>
          </p:nvSpPr>
          <p:spPr bwMode="auto">
            <a:xfrm>
              <a:off x="4451" y="2067"/>
              <a:ext cx="24" cy="6"/>
            </a:xfrm>
            <a:custGeom>
              <a:avLst/>
              <a:gdLst>
                <a:gd name="T0" fmla="*/ 24 w 24"/>
                <a:gd name="T1" fmla="*/ 0 h 6"/>
                <a:gd name="T2" fmla="*/ 24 w 24"/>
                <a:gd name="T3" fmla="*/ 0 h 6"/>
                <a:gd name="T4" fmla="*/ 18 w 24"/>
                <a:gd name="T5" fmla="*/ 0 h 6"/>
                <a:gd name="T6" fmla="*/ 12 w 24"/>
                <a:gd name="T7" fmla="*/ 0 h 6"/>
                <a:gd name="T8" fmla="*/ 12 w 24"/>
                <a:gd name="T9" fmla="*/ 0 h 6"/>
                <a:gd name="T10" fmla="*/ 6 w 24"/>
                <a:gd name="T11" fmla="*/ 0 h 6"/>
                <a:gd name="T12" fmla="*/ 0 w 24"/>
                <a:gd name="T13" fmla="*/ 0 h 6"/>
                <a:gd name="T14" fmla="*/ 0 w 24"/>
                <a:gd name="T15" fmla="*/ 0 h 6"/>
                <a:gd name="T16" fmla="*/ 0 w 24"/>
                <a:gd name="T17" fmla="*/ 0 h 6"/>
                <a:gd name="T18" fmla="*/ 0 w 24"/>
                <a:gd name="T19" fmla="*/ 6 h 6"/>
                <a:gd name="T20" fmla="*/ 0 w 24"/>
                <a:gd name="T21" fmla="*/ 6 h 6"/>
                <a:gd name="T22" fmla="*/ 6 w 24"/>
                <a:gd name="T23" fmla="*/ 6 h 6"/>
                <a:gd name="T24" fmla="*/ 6 w 24"/>
                <a:gd name="T25" fmla="*/ 6 h 6"/>
                <a:gd name="T26" fmla="*/ 12 w 24"/>
                <a:gd name="T27" fmla="*/ 0 h 6"/>
                <a:gd name="T28" fmla="*/ 18 w 24"/>
                <a:gd name="T29" fmla="*/ 0 h 6"/>
                <a:gd name="T30" fmla="*/ 24 w 24"/>
                <a:gd name="T31" fmla="*/ 0 h 6"/>
                <a:gd name="T32" fmla="*/ 24 w 24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24" y="0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01" name="Freeform 383"/>
            <p:cNvSpPr>
              <a:spLocks/>
            </p:cNvSpPr>
            <p:nvPr/>
          </p:nvSpPr>
          <p:spPr bwMode="auto">
            <a:xfrm>
              <a:off x="4457" y="2043"/>
              <a:ext cx="24" cy="24"/>
            </a:xfrm>
            <a:custGeom>
              <a:avLst/>
              <a:gdLst>
                <a:gd name="T0" fmla="*/ 24 w 24"/>
                <a:gd name="T1" fmla="*/ 24 h 24"/>
                <a:gd name="T2" fmla="*/ 18 w 24"/>
                <a:gd name="T3" fmla="*/ 24 h 24"/>
                <a:gd name="T4" fmla="*/ 18 w 24"/>
                <a:gd name="T5" fmla="*/ 18 h 24"/>
                <a:gd name="T6" fmla="*/ 12 w 24"/>
                <a:gd name="T7" fmla="*/ 18 h 24"/>
                <a:gd name="T8" fmla="*/ 6 w 24"/>
                <a:gd name="T9" fmla="*/ 12 h 24"/>
                <a:gd name="T10" fmla="*/ 0 w 24"/>
                <a:gd name="T11" fmla="*/ 6 h 24"/>
                <a:gd name="T12" fmla="*/ 0 w 24"/>
                <a:gd name="T13" fmla="*/ 6 h 24"/>
                <a:gd name="T14" fmla="*/ 0 w 24"/>
                <a:gd name="T15" fmla="*/ 6 h 24"/>
                <a:gd name="T16" fmla="*/ 0 w 24"/>
                <a:gd name="T17" fmla="*/ 0 h 24"/>
                <a:gd name="T18" fmla="*/ 0 w 24"/>
                <a:gd name="T19" fmla="*/ 0 h 24"/>
                <a:gd name="T20" fmla="*/ 6 w 24"/>
                <a:gd name="T21" fmla="*/ 6 h 24"/>
                <a:gd name="T22" fmla="*/ 6 w 24"/>
                <a:gd name="T23" fmla="*/ 6 h 24"/>
                <a:gd name="T24" fmla="*/ 12 w 24"/>
                <a:gd name="T25" fmla="*/ 12 h 24"/>
                <a:gd name="T26" fmla="*/ 18 w 24"/>
                <a:gd name="T27" fmla="*/ 12 h 24"/>
                <a:gd name="T28" fmla="*/ 18 w 24"/>
                <a:gd name="T29" fmla="*/ 18 h 24"/>
                <a:gd name="T30" fmla="*/ 24 w 24"/>
                <a:gd name="T31" fmla="*/ 24 h 24"/>
                <a:gd name="T32" fmla="*/ 24 w 24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24" y="24"/>
                  </a:moveTo>
                  <a:lnTo>
                    <a:pt x="18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02" name="Freeform 384"/>
            <p:cNvSpPr>
              <a:spLocks/>
            </p:cNvSpPr>
            <p:nvPr/>
          </p:nvSpPr>
          <p:spPr bwMode="auto">
            <a:xfrm>
              <a:off x="4612" y="2049"/>
              <a:ext cx="6" cy="36"/>
            </a:xfrm>
            <a:custGeom>
              <a:avLst/>
              <a:gdLst>
                <a:gd name="T0" fmla="*/ 0 w 6"/>
                <a:gd name="T1" fmla="*/ 36 h 36"/>
                <a:gd name="T2" fmla="*/ 0 w 6"/>
                <a:gd name="T3" fmla="*/ 24 h 36"/>
                <a:gd name="T4" fmla="*/ 0 w 6"/>
                <a:gd name="T5" fmla="*/ 12 h 36"/>
                <a:gd name="T6" fmla="*/ 0 w 6"/>
                <a:gd name="T7" fmla="*/ 6 h 36"/>
                <a:gd name="T8" fmla="*/ 6 w 6"/>
                <a:gd name="T9" fmla="*/ 0 h 36"/>
                <a:gd name="T10" fmla="*/ 6 w 6"/>
                <a:gd name="T11" fmla="*/ 6 h 36"/>
                <a:gd name="T12" fmla="*/ 6 w 6"/>
                <a:gd name="T13" fmla="*/ 12 h 36"/>
                <a:gd name="T14" fmla="*/ 0 w 6"/>
                <a:gd name="T15" fmla="*/ 24 h 36"/>
                <a:gd name="T16" fmla="*/ 0 w 6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6"/>
                <a:gd name="T29" fmla="*/ 6 w 6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6">
                  <a:moveTo>
                    <a:pt x="0" y="36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24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03" name="Freeform 385"/>
            <p:cNvSpPr>
              <a:spLocks/>
            </p:cNvSpPr>
            <p:nvPr/>
          </p:nvSpPr>
          <p:spPr bwMode="auto">
            <a:xfrm>
              <a:off x="4618" y="2055"/>
              <a:ext cx="18" cy="36"/>
            </a:xfrm>
            <a:custGeom>
              <a:avLst/>
              <a:gdLst>
                <a:gd name="T0" fmla="*/ 0 w 18"/>
                <a:gd name="T1" fmla="*/ 36 h 36"/>
                <a:gd name="T2" fmla="*/ 0 w 18"/>
                <a:gd name="T3" fmla="*/ 24 h 36"/>
                <a:gd name="T4" fmla="*/ 6 w 18"/>
                <a:gd name="T5" fmla="*/ 18 h 36"/>
                <a:gd name="T6" fmla="*/ 6 w 18"/>
                <a:gd name="T7" fmla="*/ 6 h 36"/>
                <a:gd name="T8" fmla="*/ 12 w 18"/>
                <a:gd name="T9" fmla="*/ 0 h 36"/>
                <a:gd name="T10" fmla="*/ 18 w 18"/>
                <a:gd name="T11" fmla="*/ 0 h 36"/>
                <a:gd name="T12" fmla="*/ 18 w 18"/>
                <a:gd name="T13" fmla="*/ 6 h 36"/>
                <a:gd name="T14" fmla="*/ 12 w 18"/>
                <a:gd name="T15" fmla="*/ 12 h 36"/>
                <a:gd name="T16" fmla="*/ 12 w 18"/>
                <a:gd name="T17" fmla="*/ 18 h 36"/>
                <a:gd name="T18" fmla="*/ 6 w 18"/>
                <a:gd name="T19" fmla="*/ 24 h 36"/>
                <a:gd name="T20" fmla="*/ 6 w 18"/>
                <a:gd name="T21" fmla="*/ 24 h 36"/>
                <a:gd name="T22" fmla="*/ 0 w 18"/>
                <a:gd name="T23" fmla="*/ 30 h 36"/>
                <a:gd name="T24" fmla="*/ 0 w 18"/>
                <a:gd name="T25" fmla="*/ 36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36"/>
                <a:gd name="T41" fmla="*/ 18 w 18"/>
                <a:gd name="T42" fmla="*/ 36 h 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36">
                  <a:moveTo>
                    <a:pt x="0" y="36"/>
                  </a:moveTo>
                  <a:lnTo>
                    <a:pt x="0" y="24"/>
                  </a:lnTo>
                  <a:lnTo>
                    <a:pt x="6" y="18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04" name="Freeform 386"/>
            <p:cNvSpPr>
              <a:spLocks/>
            </p:cNvSpPr>
            <p:nvPr/>
          </p:nvSpPr>
          <p:spPr bwMode="auto">
            <a:xfrm>
              <a:off x="4600" y="2049"/>
              <a:ext cx="6" cy="30"/>
            </a:xfrm>
            <a:custGeom>
              <a:avLst/>
              <a:gdLst>
                <a:gd name="T0" fmla="*/ 0 w 6"/>
                <a:gd name="T1" fmla="*/ 30 h 30"/>
                <a:gd name="T2" fmla="*/ 0 w 6"/>
                <a:gd name="T3" fmla="*/ 30 h 30"/>
                <a:gd name="T4" fmla="*/ 0 w 6"/>
                <a:gd name="T5" fmla="*/ 18 h 30"/>
                <a:gd name="T6" fmla="*/ 0 w 6"/>
                <a:gd name="T7" fmla="*/ 6 h 30"/>
                <a:gd name="T8" fmla="*/ 0 w 6"/>
                <a:gd name="T9" fmla="*/ 0 h 30"/>
                <a:gd name="T10" fmla="*/ 6 w 6"/>
                <a:gd name="T11" fmla="*/ 0 h 30"/>
                <a:gd name="T12" fmla="*/ 6 w 6"/>
                <a:gd name="T13" fmla="*/ 12 h 30"/>
                <a:gd name="T14" fmla="*/ 0 w 6"/>
                <a:gd name="T15" fmla="*/ 24 h 30"/>
                <a:gd name="T16" fmla="*/ 0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0" y="30"/>
                  </a:moveTo>
                  <a:lnTo>
                    <a:pt x="0" y="30"/>
                  </a:lnTo>
                  <a:lnTo>
                    <a:pt x="0" y="18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0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05" name="Freeform 387"/>
            <p:cNvSpPr>
              <a:spLocks/>
            </p:cNvSpPr>
            <p:nvPr/>
          </p:nvSpPr>
          <p:spPr bwMode="auto">
            <a:xfrm>
              <a:off x="4588" y="2043"/>
              <a:ext cx="6" cy="30"/>
            </a:xfrm>
            <a:custGeom>
              <a:avLst/>
              <a:gdLst>
                <a:gd name="T0" fmla="*/ 6 w 6"/>
                <a:gd name="T1" fmla="*/ 30 h 30"/>
                <a:gd name="T2" fmla="*/ 0 w 6"/>
                <a:gd name="T3" fmla="*/ 24 h 30"/>
                <a:gd name="T4" fmla="*/ 0 w 6"/>
                <a:gd name="T5" fmla="*/ 12 h 30"/>
                <a:gd name="T6" fmla="*/ 0 w 6"/>
                <a:gd name="T7" fmla="*/ 6 h 30"/>
                <a:gd name="T8" fmla="*/ 0 w 6"/>
                <a:gd name="T9" fmla="*/ 0 h 30"/>
                <a:gd name="T10" fmla="*/ 0 w 6"/>
                <a:gd name="T11" fmla="*/ 0 h 30"/>
                <a:gd name="T12" fmla="*/ 6 w 6"/>
                <a:gd name="T13" fmla="*/ 6 h 30"/>
                <a:gd name="T14" fmla="*/ 0 w 6"/>
                <a:gd name="T15" fmla="*/ 24 h 30"/>
                <a:gd name="T16" fmla="*/ 6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6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0" y="24"/>
                  </a:lnTo>
                  <a:lnTo>
                    <a:pt x="6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06" name="Freeform 388"/>
            <p:cNvSpPr>
              <a:spLocks/>
            </p:cNvSpPr>
            <p:nvPr/>
          </p:nvSpPr>
          <p:spPr bwMode="auto">
            <a:xfrm>
              <a:off x="4570" y="2037"/>
              <a:ext cx="12" cy="30"/>
            </a:xfrm>
            <a:custGeom>
              <a:avLst/>
              <a:gdLst>
                <a:gd name="T0" fmla="*/ 12 w 12"/>
                <a:gd name="T1" fmla="*/ 30 h 30"/>
                <a:gd name="T2" fmla="*/ 6 w 12"/>
                <a:gd name="T3" fmla="*/ 24 h 30"/>
                <a:gd name="T4" fmla="*/ 6 w 12"/>
                <a:gd name="T5" fmla="*/ 12 h 30"/>
                <a:gd name="T6" fmla="*/ 0 w 12"/>
                <a:gd name="T7" fmla="*/ 0 h 30"/>
                <a:gd name="T8" fmla="*/ 6 w 12"/>
                <a:gd name="T9" fmla="*/ 0 h 30"/>
                <a:gd name="T10" fmla="*/ 6 w 12"/>
                <a:gd name="T11" fmla="*/ 0 h 30"/>
                <a:gd name="T12" fmla="*/ 6 w 12"/>
                <a:gd name="T13" fmla="*/ 12 h 30"/>
                <a:gd name="T14" fmla="*/ 6 w 12"/>
                <a:gd name="T15" fmla="*/ 24 h 30"/>
                <a:gd name="T16" fmla="*/ 12 w 12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12" y="30"/>
                  </a:moveTo>
                  <a:lnTo>
                    <a:pt x="6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6" y="24"/>
                  </a:lnTo>
                  <a:lnTo>
                    <a:pt x="12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07" name="Freeform 389"/>
            <p:cNvSpPr>
              <a:spLocks/>
            </p:cNvSpPr>
            <p:nvPr/>
          </p:nvSpPr>
          <p:spPr bwMode="auto">
            <a:xfrm>
              <a:off x="4558" y="2025"/>
              <a:ext cx="12" cy="42"/>
            </a:xfrm>
            <a:custGeom>
              <a:avLst/>
              <a:gdLst>
                <a:gd name="T0" fmla="*/ 12 w 12"/>
                <a:gd name="T1" fmla="*/ 42 h 42"/>
                <a:gd name="T2" fmla="*/ 6 w 12"/>
                <a:gd name="T3" fmla="*/ 30 h 42"/>
                <a:gd name="T4" fmla="*/ 0 w 12"/>
                <a:gd name="T5" fmla="*/ 18 h 42"/>
                <a:gd name="T6" fmla="*/ 0 w 12"/>
                <a:gd name="T7" fmla="*/ 6 h 42"/>
                <a:gd name="T8" fmla="*/ 6 w 12"/>
                <a:gd name="T9" fmla="*/ 0 h 42"/>
                <a:gd name="T10" fmla="*/ 6 w 12"/>
                <a:gd name="T11" fmla="*/ 6 h 42"/>
                <a:gd name="T12" fmla="*/ 6 w 12"/>
                <a:gd name="T13" fmla="*/ 18 h 42"/>
                <a:gd name="T14" fmla="*/ 6 w 12"/>
                <a:gd name="T15" fmla="*/ 30 h 42"/>
                <a:gd name="T16" fmla="*/ 12 w 12"/>
                <a:gd name="T17" fmla="*/ 42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42"/>
                <a:gd name="T29" fmla="*/ 12 w 12"/>
                <a:gd name="T30" fmla="*/ 42 h 4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42">
                  <a:moveTo>
                    <a:pt x="12" y="42"/>
                  </a:moveTo>
                  <a:lnTo>
                    <a:pt x="6" y="30"/>
                  </a:lnTo>
                  <a:lnTo>
                    <a:pt x="0" y="18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6" y="30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08" name="Freeform 390"/>
            <p:cNvSpPr>
              <a:spLocks/>
            </p:cNvSpPr>
            <p:nvPr/>
          </p:nvSpPr>
          <p:spPr bwMode="auto">
            <a:xfrm>
              <a:off x="4540" y="2019"/>
              <a:ext cx="12" cy="42"/>
            </a:xfrm>
            <a:custGeom>
              <a:avLst/>
              <a:gdLst>
                <a:gd name="T0" fmla="*/ 12 w 12"/>
                <a:gd name="T1" fmla="*/ 42 h 42"/>
                <a:gd name="T2" fmla="*/ 12 w 12"/>
                <a:gd name="T3" fmla="*/ 42 h 42"/>
                <a:gd name="T4" fmla="*/ 12 w 12"/>
                <a:gd name="T5" fmla="*/ 36 h 42"/>
                <a:gd name="T6" fmla="*/ 6 w 12"/>
                <a:gd name="T7" fmla="*/ 30 h 42"/>
                <a:gd name="T8" fmla="*/ 6 w 12"/>
                <a:gd name="T9" fmla="*/ 18 h 42"/>
                <a:gd name="T10" fmla="*/ 0 w 12"/>
                <a:gd name="T11" fmla="*/ 12 h 42"/>
                <a:gd name="T12" fmla="*/ 0 w 12"/>
                <a:gd name="T13" fmla="*/ 6 h 42"/>
                <a:gd name="T14" fmla="*/ 0 w 12"/>
                <a:gd name="T15" fmla="*/ 6 h 42"/>
                <a:gd name="T16" fmla="*/ 0 w 12"/>
                <a:gd name="T17" fmla="*/ 0 h 42"/>
                <a:gd name="T18" fmla="*/ 6 w 12"/>
                <a:gd name="T19" fmla="*/ 6 h 42"/>
                <a:gd name="T20" fmla="*/ 12 w 12"/>
                <a:gd name="T21" fmla="*/ 24 h 42"/>
                <a:gd name="T22" fmla="*/ 12 w 12"/>
                <a:gd name="T23" fmla="*/ 36 h 42"/>
                <a:gd name="T24" fmla="*/ 12 w 12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42"/>
                <a:gd name="T41" fmla="*/ 12 w 12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42">
                  <a:moveTo>
                    <a:pt x="12" y="42"/>
                  </a:moveTo>
                  <a:lnTo>
                    <a:pt x="12" y="42"/>
                  </a:lnTo>
                  <a:lnTo>
                    <a:pt x="12" y="36"/>
                  </a:lnTo>
                  <a:lnTo>
                    <a:pt x="6" y="30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24"/>
                  </a:lnTo>
                  <a:lnTo>
                    <a:pt x="12" y="36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09" name="Freeform 391"/>
            <p:cNvSpPr>
              <a:spLocks/>
            </p:cNvSpPr>
            <p:nvPr/>
          </p:nvSpPr>
          <p:spPr bwMode="auto">
            <a:xfrm>
              <a:off x="4528" y="2019"/>
              <a:ext cx="12" cy="42"/>
            </a:xfrm>
            <a:custGeom>
              <a:avLst/>
              <a:gdLst>
                <a:gd name="T0" fmla="*/ 12 w 12"/>
                <a:gd name="T1" fmla="*/ 42 h 42"/>
                <a:gd name="T2" fmla="*/ 12 w 12"/>
                <a:gd name="T3" fmla="*/ 42 h 42"/>
                <a:gd name="T4" fmla="*/ 6 w 12"/>
                <a:gd name="T5" fmla="*/ 36 h 42"/>
                <a:gd name="T6" fmla="*/ 6 w 12"/>
                <a:gd name="T7" fmla="*/ 24 h 42"/>
                <a:gd name="T8" fmla="*/ 0 w 12"/>
                <a:gd name="T9" fmla="*/ 18 h 42"/>
                <a:gd name="T10" fmla="*/ 0 w 12"/>
                <a:gd name="T11" fmla="*/ 12 h 42"/>
                <a:gd name="T12" fmla="*/ 0 w 12"/>
                <a:gd name="T13" fmla="*/ 6 h 42"/>
                <a:gd name="T14" fmla="*/ 0 w 12"/>
                <a:gd name="T15" fmla="*/ 0 h 42"/>
                <a:gd name="T16" fmla="*/ 0 w 12"/>
                <a:gd name="T17" fmla="*/ 0 h 42"/>
                <a:gd name="T18" fmla="*/ 6 w 12"/>
                <a:gd name="T19" fmla="*/ 6 h 42"/>
                <a:gd name="T20" fmla="*/ 12 w 12"/>
                <a:gd name="T21" fmla="*/ 18 h 42"/>
                <a:gd name="T22" fmla="*/ 12 w 12"/>
                <a:gd name="T23" fmla="*/ 30 h 42"/>
                <a:gd name="T24" fmla="*/ 12 w 12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42"/>
                <a:gd name="T41" fmla="*/ 12 w 12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42">
                  <a:moveTo>
                    <a:pt x="12" y="42"/>
                  </a:moveTo>
                  <a:lnTo>
                    <a:pt x="12" y="42"/>
                  </a:lnTo>
                  <a:lnTo>
                    <a:pt x="6" y="36"/>
                  </a:lnTo>
                  <a:lnTo>
                    <a:pt x="6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8"/>
                  </a:lnTo>
                  <a:lnTo>
                    <a:pt x="12" y="30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10" name="Freeform 392"/>
            <p:cNvSpPr>
              <a:spLocks/>
            </p:cNvSpPr>
            <p:nvPr/>
          </p:nvSpPr>
          <p:spPr bwMode="auto">
            <a:xfrm>
              <a:off x="4498" y="2019"/>
              <a:ext cx="30" cy="48"/>
            </a:xfrm>
            <a:custGeom>
              <a:avLst/>
              <a:gdLst>
                <a:gd name="T0" fmla="*/ 30 w 30"/>
                <a:gd name="T1" fmla="*/ 48 h 48"/>
                <a:gd name="T2" fmla="*/ 24 w 30"/>
                <a:gd name="T3" fmla="*/ 42 h 48"/>
                <a:gd name="T4" fmla="*/ 18 w 30"/>
                <a:gd name="T5" fmla="*/ 36 h 48"/>
                <a:gd name="T6" fmla="*/ 12 w 30"/>
                <a:gd name="T7" fmla="*/ 30 h 48"/>
                <a:gd name="T8" fmla="*/ 6 w 30"/>
                <a:gd name="T9" fmla="*/ 24 h 48"/>
                <a:gd name="T10" fmla="*/ 6 w 30"/>
                <a:gd name="T11" fmla="*/ 18 h 48"/>
                <a:gd name="T12" fmla="*/ 0 w 30"/>
                <a:gd name="T13" fmla="*/ 12 h 48"/>
                <a:gd name="T14" fmla="*/ 0 w 30"/>
                <a:gd name="T15" fmla="*/ 6 h 48"/>
                <a:gd name="T16" fmla="*/ 0 w 30"/>
                <a:gd name="T17" fmla="*/ 0 h 48"/>
                <a:gd name="T18" fmla="*/ 6 w 30"/>
                <a:gd name="T19" fmla="*/ 0 h 48"/>
                <a:gd name="T20" fmla="*/ 6 w 30"/>
                <a:gd name="T21" fmla="*/ 6 h 48"/>
                <a:gd name="T22" fmla="*/ 12 w 30"/>
                <a:gd name="T23" fmla="*/ 12 h 48"/>
                <a:gd name="T24" fmla="*/ 18 w 30"/>
                <a:gd name="T25" fmla="*/ 18 h 48"/>
                <a:gd name="T26" fmla="*/ 18 w 30"/>
                <a:gd name="T27" fmla="*/ 24 h 48"/>
                <a:gd name="T28" fmla="*/ 24 w 30"/>
                <a:gd name="T29" fmla="*/ 30 h 48"/>
                <a:gd name="T30" fmla="*/ 24 w 30"/>
                <a:gd name="T31" fmla="*/ 36 h 48"/>
                <a:gd name="T32" fmla="*/ 30 w 30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48"/>
                <a:gd name="T53" fmla="*/ 30 w 30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48">
                  <a:moveTo>
                    <a:pt x="30" y="48"/>
                  </a:moveTo>
                  <a:lnTo>
                    <a:pt x="24" y="42"/>
                  </a:lnTo>
                  <a:lnTo>
                    <a:pt x="18" y="36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24" y="36"/>
                  </a:lnTo>
                  <a:lnTo>
                    <a:pt x="30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11" name="Freeform 393"/>
            <p:cNvSpPr>
              <a:spLocks/>
            </p:cNvSpPr>
            <p:nvPr/>
          </p:nvSpPr>
          <p:spPr bwMode="auto">
            <a:xfrm>
              <a:off x="4475" y="2031"/>
              <a:ext cx="35" cy="30"/>
            </a:xfrm>
            <a:custGeom>
              <a:avLst/>
              <a:gdLst>
                <a:gd name="T0" fmla="*/ 35 w 35"/>
                <a:gd name="T1" fmla="*/ 30 h 30"/>
                <a:gd name="T2" fmla="*/ 29 w 35"/>
                <a:gd name="T3" fmla="*/ 30 h 30"/>
                <a:gd name="T4" fmla="*/ 23 w 35"/>
                <a:gd name="T5" fmla="*/ 24 h 30"/>
                <a:gd name="T6" fmla="*/ 17 w 35"/>
                <a:gd name="T7" fmla="*/ 18 h 30"/>
                <a:gd name="T8" fmla="*/ 12 w 35"/>
                <a:gd name="T9" fmla="*/ 12 h 30"/>
                <a:gd name="T10" fmla="*/ 6 w 35"/>
                <a:gd name="T11" fmla="*/ 6 h 30"/>
                <a:gd name="T12" fmla="*/ 0 w 35"/>
                <a:gd name="T13" fmla="*/ 6 h 30"/>
                <a:gd name="T14" fmla="*/ 0 w 35"/>
                <a:gd name="T15" fmla="*/ 0 h 30"/>
                <a:gd name="T16" fmla="*/ 0 w 35"/>
                <a:gd name="T17" fmla="*/ 0 h 30"/>
                <a:gd name="T18" fmla="*/ 6 w 35"/>
                <a:gd name="T19" fmla="*/ 0 h 30"/>
                <a:gd name="T20" fmla="*/ 12 w 35"/>
                <a:gd name="T21" fmla="*/ 0 h 30"/>
                <a:gd name="T22" fmla="*/ 17 w 35"/>
                <a:gd name="T23" fmla="*/ 6 h 30"/>
                <a:gd name="T24" fmla="*/ 17 w 35"/>
                <a:gd name="T25" fmla="*/ 12 h 30"/>
                <a:gd name="T26" fmla="*/ 23 w 35"/>
                <a:gd name="T27" fmla="*/ 18 h 30"/>
                <a:gd name="T28" fmla="*/ 29 w 35"/>
                <a:gd name="T29" fmla="*/ 24 h 30"/>
                <a:gd name="T30" fmla="*/ 35 w 35"/>
                <a:gd name="T31" fmla="*/ 30 h 30"/>
                <a:gd name="T32" fmla="*/ 35 w 35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0"/>
                <a:gd name="T53" fmla="*/ 35 w 35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0">
                  <a:moveTo>
                    <a:pt x="35" y="30"/>
                  </a:moveTo>
                  <a:lnTo>
                    <a:pt x="29" y="30"/>
                  </a:lnTo>
                  <a:lnTo>
                    <a:pt x="23" y="24"/>
                  </a:lnTo>
                  <a:lnTo>
                    <a:pt x="17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7" y="6"/>
                  </a:lnTo>
                  <a:lnTo>
                    <a:pt x="17" y="12"/>
                  </a:lnTo>
                  <a:lnTo>
                    <a:pt x="23" y="18"/>
                  </a:lnTo>
                  <a:lnTo>
                    <a:pt x="29" y="24"/>
                  </a:lnTo>
                  <a:lnTo>
                    <a:pt x="35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12" name="Freeform 394"/>
            <p:cNvSpPr>
              <a:spLocks/>
            </p:cNvSpPr>
            <p:nvPr/>
          </p:nvSpPr>
          <p:spPr bwMode="auto">
            <a:xfrm>
              <a:off x="4463" y="2031"/>
              <a:ext cx="29" cy="36"/>
            </a:xfrm>
            <a:custGeom>
              <a:avLst/>
              <a:gdLst>
                <a:gd name="T0" fmla="*/ 0 w 29"/>
                <a:gd name="T1" fmla="*/ 0 h 36"/>
                <a:gd name="T2" fmla="*/ 6 w 29"/>
                <a:gd name="T3" fmla="*/ 0 h 36"/>
                <a:gd name="T4" fmla="*/ 6 w 29"/>
                <a:gd name="T5" fmla="*/ 6 h 36"/>
                <a:gd name="T6" fmla="*/ 12 w 29"/>
                <a:gd name="T7" fmla="*/ 12 h 36"/>
                <a:gd name="T8" fmla="*/ 18 w 29"/>
                <a:gd name="T9" fmla="*/ 18 h 36"/>
                <a:gd name="T10" fmla="*/ 18 w 29"/>
                <a:gd name="T11" fmla="*/ 18 h 36"/>
                <a:gd name="T12" fmla="*/ 24 w 29"/>
                <a:gd name="T13" fmla="*/ 24 h 36"/>
                <a:gd name="T14" fmla="*/ 29 w 29"/>
                <a:gd name="T15" fmla="*/ 30 h 36"/>
                <a:gd name="T16" fmla="*/ 29 w 29"/>
                <a:gd name="T17" fmla="*/ 36 h 36"/>
                <a:gd name="T18" fmla="*/ 29 w 29"/>
                <a:gd name="T19" fmla="*/ 30 h 36"/>
                <a:gd name="T20" fmla="*/ 18 w 29"/>
                <a:gd name="T21" fmla="*/ 30 h 36"/>
                <a:gd name="T22" fmla="*/ 18 w 29"/>
                <a:gd name="T23" fmla="*/ 24 h 36"/>
                <a:gd name="T24" fmla="*/ 12 w 29"/>
                <a:gd name="T25" fmla="*/ 18 h 36"/>
                <a:gd name="T26" fmla="*/ 6 w 29"/>
                <a:gd name="T27" fmla="*/ 12 h 36"/>
                <a:gd name="T28" fmla="*/ 0 w 29"/>
                <a:gd name="T29" fmla="*/ 6 h 36"/>
                <a:gd name="T30" fmla="*/ 0 w 29"/>
                <a:gd name="T31" fmla="*/ 6 h 36"/>
                <a:gd name="T32" fmla="*/ 0 w 2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9"/>
                <a:gd name="T52" fmla="*/ 0 h 36"/>
                <a:gd name="T53" fmla="*/ 29 w 2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9" h="36">
                  <a:moveTo>
                    <a:pt x="0" y="0"/>
                  </a:move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29" y="30"/>
                  </a:lnTo>
                  <a:lnTo>
                    <a:pt x="29" y="36"/>
                  </a:lnTo>
                  <a:lnTo>
                    <a:pt x="29" y="30"/>
                  </a:lnTo>
                  <a:lnTo>
                    <a:pt x="18" y="30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13" name="Freeform 395"/>
            <p:cNvSpPr>
              <a:spLocks/>
            </p:cNvSpPr>
            <p:nvPr/>
          </p:nvSpPr>
          <p:spPr bwMode="auto">
            <a:xfrm>
              <a:off x="4307" y="2097"/>
              <a:ext cx="156" cy="36"/>
            </a:xfrm>
            <a:custGeom>
              <a:avLst/>
              <a:gdLst>
                <a:gd name="T0" fmla="*/ 156 w 156"/>
                <a:gd name="T1" fmla="*/ 36 h 36"/>
                <a:gd name="T2" fmla="*/ 156 w 156"/>
                <a:gd name="T3" fmla="*/ 36 h 36"/>
                <a:gd name="T4" fmla="*/ 156 w 156"/>
                <a:gd name="T5" fmla="*/ 36 h 36"/>
                <a:gd name="T6" fmla="*/ 150 w 156"/>
                <a:gd name="T7" fmla="*/ 36 h 36"/>
                <a:gd name="T8" fmla="*/ 150 w 156"/>
                <a:gd name="T9" fmla="*/ 36 h 36"/>
                <a:gd name="T10" fmla="*/ 144 w 156"/>
                <a:gd name="T11" fmla="*/ 30 h 36"/>
                <a:gd name="T12" fmla="*/ 132 w 156"/>
                <a:gd name="T13" fmla="*/ 24 h 36"/>
                <a:gd name="T14" fmla="*/ 120 w 156"/>
                <a:gd name="T15" fmla="*/ 18 h 36"/>
                <a:gd name="T16" fmla="*/ 114 w 156"/>
                <a:gd name="T17" fmla="*/ 12 h 36"/>
                <a:gd name="T18" fmla="*/ 102 w 156"/>
                <a:gd name="T19" fmla="*/ 12 h 36"/>
                <a:gd name="T20" fmla="*/ 90 w 156"/>
                <a:gd name="T21" fmla="*/ 6 h 36"/>
                <a:gd name="T22" fmla="*/ 78 w 156"/>
                <a:gd name="T23" fmla="*/ 6 h 36"/>
                <a:gd name="T24" fmla="*/ 72 w 156"/>
                <a:gd name="T25" fmla="*/ 6 h 36"/>
                <a:gd name="T26" fmla="*/ 60 w 156"/>
                <a:gd name="T27" fmla="*/ 6 h 36"/>
                <a:gd name="T28" fmla="*/ 48 w 156"/>
                <a:gd name="T29" fmla="*/ 6 h 36"/>
                <a:gd name="T30" fmla="*/ 42 w 156"/>
                <a:gd name="T31" fmla="*/ 6 h 36"/>
                <a:gd name="T32" fmla="*/ 30 w 156"/>
                <a:gd name="T33" fmla="*/ 12 h 36"/>
                <a:gd name="T34" fmla="*/ 24 w 156"/>
                <a:gd name="T35" fmla="*/ 12 h 36"/>
                <a:gd name="T36" fmla="*/ 12 w 156"/>
                <a:gd name="T37" fmla="*/ 12 h 36"/>
                <a:gd name="T38" fmla="*/ 6 w 156"/>
                <a:gd name="T39" fmla="*/ 18 h 36"/>
                <a:gd name="T40" fmla="*/ 0 w 156"/>
                <a:gd name="T41" fmla="*/ 18 h 36"/>
                <a:gd name="T42" fmla="*/ 0 w 156"/>
                <a:gd name="T43" fmla="*/ 12 h 36"/>
                <a:gd name="T44" fmla="*/ 6 w 156"/>
                <a:gd name="T45" fmla="*/ 12 h 36"/>
                <a:gd name="T46" fmla="*/ 18 w 156"/>
                <a:gd name="T47" fmla="*/ 6 h 36"/>
                <a:gd name="T48" fmla="*/ 24 w 156"/>
                <a:gd name="T49" fmla="*/ 6 h 36"/>
                <a:gd name="T50" fmla="*/ 36 w 156"/>
                <a:gd name="T51" fmla="*/ 0 h 36"/>
                <a:gd name="T52" fmla="*/ 48 w 156"/>
                <a:gd name="T53" fmla="*/ 0 h 36"/>
                <a:gd name="T54" fmla="*/ 60 w 156"/>
                <a:gd name="T55" fmla="*/ 0 h 36"/>
                <a:gd name="T56" fmla="*/ 72 w 156"/>
                <a:gd name="T57" fmla="*/ 0 h 36"/>
                <a:gd name="T58" fmla="*/ 84 w 156"/>
                <a:gd name="T59" fmla="*/ 0 h 36"/>
                <a:gd name="T60" fmla="*/ 96 w 156"/>
                <a:gd name="T61" fmla="*/ 0 h 36"/>
                <a:gd name="T62" fmla="*/ 108 w 156"/>
                <a:gd name="T63" fmla="*/ 6 h 36"/>
                <a:gd name="T64" fmla="*/ 120 w 156"/>
                <a:gd name="T65" fmla="*/ 6 h 36"/>
                <a:gd name="T66" fmla="*/ 132 w 156"/>
                <a:gd name="T67" fmla="*/ 12 h 36"/>
                <a:gd name="T68" fmla="*/ 138 w 156"/>
                <a:gd name="T69" fmla="*/ 18 h 36"/>
                <a:gd name="T70" fmla="*/ 150 w 156"/>
                <a:gd name="T71" fmla="*/ 24 h 36"/>
                <a:gd name="T72" fmla="*/ 156 w 156"/>
                <a:gd name="T73" fmla="*/ 36 h 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6"/>
                <a:gd name="T112" fmla="*/ 0 h 36"/>
                <a:gd name="T113" fmla="*/ 156 w 156"/>
                <a:gd name="T114" fmla="*/ 36 h 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6" h="36">
                  <a:moveTo>
                    <a:pt x="156" y="36"/>
                  </a:moveTo>
                  <a:lnTo>
                    <a:pt x="156" y="36"/>
                  </a:lnTo>
                  <a:lnTo>
                    <a:pt x="150" y="36"/>
                  </a:lnTo>
                  <a:lnTo>
                    <a:pt x="144" y="30"/>
                  </a:lnTo>
                  <a:lnTo>
                    <a:pt x="132" y="24"/>
                  </a:lnTo>
                  <a:lnTo>
                    <a:pt x="120" y="18"/>
                  </a:lnTo>
                  <a:lnTo>
                    <a:pt x="114" y="12"/>
                  </a:lnTo>
                  <a:lnTo>
                    <a:pt x="102" y="12"/>
                  </a:lnTo>
                  <a:lnTo>
                    <a:pt x="90" y="6"/>
                  </a:lnTo>
                  <a:lnTo>
                    <a:pt x="78" y="6"/>
                  </a:lnTo>
                  <a:lnTo>
                    <a:pt x="72" y="6"/>
                  </a:lnTo>
                  <a:lnTo>
                    <a:pt x="60" y="6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6" y="0"/>
                  </a:lnTo>
                  <a:lnTo>
                    <a:pt x="48" y="0"/>
                  </a:lnTo>
                  <a:lnTo>
                    <a:pt x="60" y="0"/>
                  </a:lnTo>
                  <a:lnTo>
                    <a:pt x="72" y="0"/>
                  </a:lnTo>
                  <a:lnTo>
                    <a:pt x="84" y="0"/>
                  </a:lnTo>
                  <a:lnTo>
                    <a:pt x="96" y="0"/>
                  </a:lnTo>
                  <a:lnTo>
                    <a:pt x="108" y="6"/>
                  </a:lnTo>
                  <a:lnTo>
                    <a:pt x="120" y="6"/>
                  </a:lnTo>
                  <a:lnTo>
                    <a:pt x="132" y="12"/>
                  </a:lnTo>
                  <a:lnTo>
                    <a:pt x="138" y="18"/>
                  </a:lnTo>
                  <a:lnTo>
                    <a:pt x="150" y="24"/>
                  </a:lnTo>
                  <a:lnTo>
                    <a:pt x="156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14" name="Freeform 396"/>
            <p:cNvSpPr>
              <a:spLocks/>
            </p:cNvSpPr>
            <p:nvPr/>
          </p:nvSpPr>
          <p:spPr bwMode="auto">
            <a:xfrm>
              <a:off x="4307" y="2103"/>
              <a:ext cx="18" cy="36"/>
            </a:xfrm>
            <a:custGeom>
              <a:avLst/>
              <a:gdLst>
                <a:gd name="T0" fmla="*/ 18 w 18"/>
                <a:gd name="T1" fmla="*/ 0 h 36"/>
                <a:gd name="T2" fmla="*/ 18 w 18"/>
                <a:gd name="T3" fmla="*/ 6 h 36"/>
                <a:gd name="T4" fmla="*/ 12 w 18"/>
                <a:gd name="T5" fmla="*/ 12 h 36"/>
                <a:gd name="T6" fmla="*/ 12 w 18"/>
                <a:gd name="T7" fmla="*/ 18 h 36"/>
                <a:gd name="T8" fmla="*/ 6 w 18"/>
                <a:gd name="T9" fmla="*/ 18 h 36"/>
                <a:gd name="T10" fmla="*/ 6 w 18"/>
                <a:gd name="T11" fmla="*/ 24 h 36"/>
                <a:gd name="T12" fmla="*/ 0 w 18"/>
                <a:gd name="T13" fmla="*/ 30 h 36"/>
                <a:gd name="T14" fmla="*/ 0 w 18"/>
                <a:gd name="T15" fmla="*/ 36 h 36"/>
                <a:gd name="T16" fmla="*/ 0 w 18"/>
                <a:gd name="T17" fmla="*/ 36 h 36"/>
                <a:gd name="T18" fmla="*/ 6 w 18"/>
                <a:gd name="T19" fmla="*/ 36 h 36"/>
                <a:gd name="T20" fmla="*/ 6 w 18"/>
                <a:gd name="T21" fmla="*/ 30 h 36"/>
                <a:gd name="T22" fmla="*/ 6 w 18"/>
                <a:gd name="T23" fmla="*/ 30 h 36"/>
                <a:gd name="T24" fmla="*/ 12 w 18"/>
                <a:gd name="T25" fmla="*/ 24 h 36"/>
                <a:gd name="T26" fmla="*/ 12 w 18"/>
                <a:gd name="T27" fmla="*/ 18 h 36"/>
                <a:gd name="T28" fmla="*/ 12 w 18"/>
                <a:gd name="T29" fmla="*/ 12 h 36"/>
                <a:gd name="T30" fmla="*/ 18 w 18"/>
                <a:gd name="T31" fmla="*/ 6 h 36"/>
                <a:gd name="T32" fmla="*/ 18 w 18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6"/>
                <a:gd name="T53" fmla="*/ 18 w 18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6">
                  <a:moveTo>
                    <a:pt x="18" y="0"/>
                  </a:moveTo>
                  <a:lnTo>
                    <a:pt x="18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15" name="Freeform 397"/>
            <p:cNvSpPr>
              <a:spLocks/>
            </p:cNvSpPr>
            <p:nvPr/>
          </p:nvSpPr>
          <p:spPr bwMode="auto">
            <a:xfrm>
              <a:off x="4319" y="2103"/>
              <a:ext cx="24" cy="36"/>
            </a:xfrm>
            <a:custGeom>
              <a:avLst/>
              <a:gdLst>
                <a:gd name="T0" fmla="*/ 0 w 24"/>
                <a:gd name="T1" fmla="*/ 36 h 36"/>
                <a:gd name="T2" fmla="*/ 0 w 24"/>
                <a:gd name="T3" fmla="*/ 36 h 36"/>
                <a:gd name="T4" fmla="*/ 0 w 24"/>
                <a:gd name="T5" fmla="*/ 30 h 36"/>
                <a:gd name="T6" fmla="*/ 0 w 24"/>
                <a:gd name="T7" fmla="*/ 24 h 36"/>
                <a:gd name="T8" fmla="*/ 6 w 24"/>
                <a:gd name="T9" fmla="*/ 18 h 36"/>
                <a:gd name="T10" fmla="*/ 6 w 24"/>
                <a:gd name="T11" fmla="*/ 12 h 36"/>
                <a:gd name="T12" fmla="*/ 12 w 24"/>
                <a:gd name="T13" fmla="*/ 6 h 36"/>
                <a:gd name="T14" fmla="*/ 18 w 24"/>
                <a:gd name="T15" fmla="*/ 0 h 36"/>
                <a:gd name="T16" fmla="*/ 24 w 24"/>
                <a:gd name="T17" fmla="*/ 0 h 36"/>
                <a:gd name="T18" fmla="*/ 18 w 24"/>
                <a:gd name="T19" fmla="*/ 6 h 36"/>
                <a:gd name="T20" fmla="*/ 18 w 24"/>
                <a:gd name="T21" fmla="*/ 6 h 36"/>
                <a:gd name="T22" fmla="*/ 12 w 24"/>
                <a:gd name="T23" fmla="*/ 18 h 36"/>
                <a:gd name="T24" fmla="*/ 12 w 24"/>
                <a:gd name="T25" fmla="*/ 24 h 36"/>
                <a:gd name="T26" fmla="*/ 6 w 24"/>
                <a:gd name="T27" fmla="*/ 30 h 36"/>
                <a:gd name="T28" fmla="*/ 6 w 24"/>
                <a:gd name="T29" fmla="*/ 30 h 36"/>
                <a:gd name="T30" fmla="*/ 0 w 24"/>
                <a:gd name="T31" fmla="*/ 36 h 36"/>
                <a:gd name="T32" fmla="*/ 0 w 24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6"/>
                <a:gd name="T53" fmla="*/ 24 w 2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6">
                  <a:moveTo>
                    <a:pt x="0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12" y="18"/>
                  </a:lnTo>
                  <a:lnTo>
                    <a:pt x="12" y="24"/>
                  </a:lnTo>
                  <a:lnTo>
                    <a:pt x="6" y="3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16" name="Freeform 398"/>
            <p:cNvSpPr>
              <a:spLocks/>
            </p:cNvSpPr>
            <p:nvPr/>
          </p:nvSpPr>
          <p:spPr bwMode="auto">
            <a:xfrm>
              <a:off x="4343" y="2097"/>
              <a:ext cx="30" cy="48"/>
            </a:xfrm>
            <a:custGeom>
              <a:avLst/>
              <a:gdLst>
                <a:gd name="T0" fmla="*/ 0 w 30"/>
                <a:gd name="T1" fmla="*/ 48 h 48"/>
                <a:gd name="T2" fmla="*/ 0 w 30"/>
                <a:gd name="T3" fmla="*/ 48 h 48"/>
                <a:gd name="T4" fmla="*/ 0 w 30"/>
                <a:gd name="T5" fmla="*/ 42 h 48"/>
                <a:gd name="T6" fmla="*/ 6 w 30"/>
                <a:gd name="T7" fmla="*/ 36 h 48"/>
                <a:gd name="T8" fmla="*/ 6 w 30"/>
                <a:gd name="T9" fmla="*/ 24 h 48"/>
                <a:gd name="T10" fmla="*/ 12 w 30"/>
                <a:gd name="T11" fmla="*/ 18 h 48"/>
                <a:gd name="T12" fmla="*/ 18 w 30"/>
                <a:gd name="T13" fmla="*/ 12 h 48"/>
                <a:gd name="T14" fmla="*/ 24 w 30"/>
                <a:gd name="T15" fmla="*/ 6 h 48"/>
                <a:gd name="T16" fmla="*/ 30 w 30"/>
                <a:gd name="T17" fmla="*/ 0 h 48"/>
                <a:gd name="T18" fmla="*/ 24 w 30"/>
                <a:gd name="T19" fmla="*/ 6 h 48"/>
                <a:gd name="T20" fmla="*/ 24 w 30"/>
                <a:gd name="T21" fmla="*/ 12 h 48"/>
                <a:gd name="T22" fmla="*/ 18 w 30"/>
                <a:gd name="T23" fmla="*/ 18 h 48"/>
                <a:gd name="T24" fmla="*/ 12 w 30"/>
                <a:gd name="T25" fmla="*/ 30 h 48"/>
                <a:gd name="T26" fmla="*/ 12 w 30"/>
                <a:gd name="T27" fmla="*/ 36 h 48"/>
                <a:gd name="T28" fmla="*/ 6 w 30"/>
                <a:gd name="T29" fmla="*/ 42 h 48"/>
                <a:gd name="T30" fmla="*/ 0 w 30"/>
                <a:gd name="T31" fmla="*/ 48 h 48"/>
                <a:gd name="T32" fmla="*/ 0 w 30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48"/>
                <a:gd name="T53" fmla="*/ 30 w 30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48">
                  <a:moveTo>
                    <a:pt x="0" y="48"/>
                  </a:moveTo>
                  <a:lnTo>
                    <a:pt x="0" y="48"/>
                  </a:lnTo>
                  <a:lnTo>
                    <a:pt x="0" y="42"/>
                  </a:lnTo>
                  <a:lnTo>
                    <a:pt x="6" y="36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6" y="42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17" name="Freeform 399"/>
            <p:cNvSpPr>
              <a:spLocks/>
            </p:cNvSpPr>
            <p:nvPr/>
          </p:nvSpPr>
          <p:spPr bwMode="auto">
            <a:xfrm>
              <a:off x="4367" y="2103"/>
              <a:ext cx="36" cy="48"/>
            </a:xfrm>
            <a:custGeom>
              <a:avLst/>
              <a:gdLst>
                <a:gd name="T0" fmla="*/ 0 w 36"/>
                <a:gd name="T1" fmla="*/ 48 h 48"/>
                <a:gd name="T2" fmla="*/ 0 w 36"/>
                <a:gd name="T3" fmla="*/ 48 h 48"/>
                <a:gd name="T4" fmla="*/ 0 w 36"/>
                <a:gd name="T5" fmla="*/ 42 h 48"/>
                <a:gd name="T6" fmla="*/ 6 w 36"/>
                <a:gd name="T7" fmla="*/ 36 h 48"/>
                <a:gd name="T8" fmla="*/ 12 w 36"/>
                <a:gd name="T9" fmla="*/ 24 h 48"/>
                <a:gd name="T10" fmla="*/ 18 w 36"/>
                <a:gd name="T11" fmla="*/ 18 h 48"/>
                <a:gd name="T12" fmla="*/ 24 w 36"/>
                <a:gd name="T13" fmla="*/ 6 h 48"/>
                <a:gd name="T14" fmla="*/ 30 w 36"/>
                <a:gd name="T15" fmla="*/ 0 h 48"/>
                <a:gd name="T16" fmla="*/ 36 w 36"/>
                <a:gd name="T17" fmla="*/ 0 h 48"/>
                <a:gd name="T18" fmla="*/ 30 w 36"/>
                <a:gd name="T19" fmla="*/ 0 h 48"/>
                <a:gd name="T20" fmla="*/ 30 w 36"/>
                <a:gd name="T21" fmla="*/ 6 h 48"/>
                <a:gd name="T22" fmla="*/ 24 w 36"/>
                <a:gd name="T23" fmla="*/ 18 h 48"/>
                <a:gd name="T24" fmla="*/ 18 w 36"/>
                <a:gd name="T25" fmla="*/ 24 h 48"/>
                <a:gd name="T26" fmla="*/ 12 w 36"/>
                <a:gd name="T27" fmla="*/ 36 h 48"/>
                <a:gd name="T28" fmla="*/ 6 w 36"/>
                <a:gd name="T29" fmla="*/ 42 h 48"/>
                <a:gd name="T30" fmla="*/ 6 w 36"/>
                <a:gd name="T31" fmla="*/ 48 h 48"/>
                <a:gd name="T32" fmla="*/ 0 w 36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8"/>
                <a:gd name="T53" fmla="*/ 36 w 36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8">
                  <a:moveTo>
                    <a:pt x="0" y="48"/>
                  </a:moveTo>
                  <a:lnTo>
                    <a:pt x="0" y="48"/>
                  </a:lnTo>
                  <a:lnTo>
                    <a:pt x="0" y="42"/>
                  </a:lnTo>
                  <a:lnTo>
                    <a:pt x="6" y="36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18"/>
                  </a:lnTo>
                  <a:lnTo>
                    <a:pt x="18" y="24"/>
                  </a:lnTo>
                  <a:lnTo>
                    <a:pt x="12" y="36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18" name="Freeform 400"/>
            <p:cNvSpPr>
              <a:spLocks/>
            </p:cNvSpPr>
            <p:nvPr/>
          </p:nvSpPr>
          <p:spPr bwMode="auto">
            <a:xfrm>
              <a:off x="4385" y="2103"/>
              <a:ext cx="36" cy="48"/>
            </a:xfrm>
            <a:custGeom>
              <a:avLst/>
              <a:gdLst>
                <a:gd name="T0" fmla="*/ 0 w 36"/>
                <a:gd name="T1" fmla="*/ 48 h 48"/>
                <a:gd name="T2" fmla="*/ 0 w 36"/>
                <a:gd name="T3" fmla="*/ 42 h 48"/>
                <a:gd name="T4" fmla="*/ 0 w 36"/>
                <a:gd name="T5" fmla="*/ 36 h 48"/>
                <a:gd name="T6" fmla="*/ 6 w 36"/>
                <a:gd name="T7" fmla="*/ 30 h 48"/>
                <a:gd name="T8" fmla="*/ 12 w 36"/>
                <a:gd name="T9" fmla="*/ 24 h 48"/>
                <a:gd name="T10" fmla="*/ 18 w 36"/>
                <a:gd name="T11" fmla="*/ 18 h 48"/>
                <a:gd name="T12" fmla="*/ 24 w 36"/>
                <a:gd name="T13" fmla="*/ 12 h 48"/>
                <a:gd name="T14" fmla="*/ 30 w 36"/>
                <a:gd name="T15" fmla="*/ 6 h 48"/>
                <a:gd name="T16" fmla="*/ 36 w 36"/>
                <a:gd name="T17" fmla="*/ 0 h 48"/>
                <a:gd name="T18" fmla="*/ 30 w 36"/>
                <a:gd name="T19" fmla="*/ 6 h 48"/>
                <a:gd name="T20" fmla="*/ 30 w 36"/>
                <a:gd name="T21" fmla="*/ 12 h 48"/>
                <a:gd name="T22" fmla="*/ 24 w 36"/>
                <a:gd name="T23" fmla="*/ 18 h 48"/>
                <a:gd name="T24" fmla="*/ 18 w 36"/>
                <a:gd name="T25" fmla="*/ 30 h 48"/>
                <a:gd name="T26" fmla="*/ 12 w 36"/>
                <a:gd name="T27" fmla="*/ 36 h 48"/>
                <a:gd name="T28" fmla="*/ 6 w 36"/>
                <a:gd name="T29" fmla="*/ 42 h 48"/>
                <a:gd name="T30" fmla="*/ 0 w 36"/>
                <a:gd name="T31" fmla="*/ 48 h 48"/>
                <a:gd name="T32" fmla="*/ 0 w 36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8"/>
                <a:gd name="T53" fmla="*/ 36 w 36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8">
                  <a:moveTo>
                    <a:pt x="0" y="48"/>
                  </a:moveTo>
                  <a:lnTo>
                    <a:pt x="0" y="42"/>
                  </a:lnTo>
                  <a:lnTo>
                    <a:pt x="0" y="36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12"/>
                  </a:lnTo>
                  <a:lnTo>
                    <a:pt x="30" y="6"/>
                  </a:lnTo>
                  <a:lnTo>
                    <a:pt x="36" y="0"/>
                  </a:lnTo>
                  <a:lnTo>
                    <a:pt x="30" y="6"/>
                  </a:lnTo>
                  <a:lnTo>
                    <a:pt x="30" y="12"/>
                  </a:lnTo>
                  <a:lnTo>
                    <a:pt x="24" y="18"/>
                  </a:lnTo>
                  <a:lnTo>
                    <a:pt x="18" y="30"/>
                  </a:lnTo>
                  <a:lnTo>
                    <a:pt x="12" y="36"/>
                  </a:lnTo>
                  <a:lnTo>
                    <a:pt x="6" y="42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19" name="Freeform 401"/>
            <p:cNvSpPr>
              <a:spLocks/>
            </p:cNvSpPr>
            <p:nvPr/>
          </p:nvSpPr>
          <p:spPr bwMode="auto">
            <a:xfrm>
              <a:off x="4403" y="2109"/>
              <a:ext cx="30" cy="36"/>
            </a:xfrm>
            <a:custGeom>
              <a:avLst/>
              <a:gdLst>
                <a:gd name="T0" fmla="*/ 0 w 30"/>
                <a:gd name="T1" fmla="*/ 36 h 36"/>
                <a:gd name="T2" fmla="*/ 0 w 30"/>
                <a:gd name="T3" fmla="*/ 36 h 36"/>
                <a:gd name="T4" fmla="*/ 0 w 30"/>
                <a:gd name="T5" fmla="*/ 30 h 36"/>
                <a:gd name="T6" fmla="*/ 6 w 30"/>
                <a:gd name="T7" fmla="*/ 24 h 36"/>
                <a:gd name="T8" fmla="*/ 6 w 30"/>
                <a:gd name="T9" fmla="*/ 18 h 36"/>
                <a:gd name="T10" fmla="*/ 12 w 30"/>
                <a:gd name="T11" fmla="*/ 12 h 36"/>
                <a:gd name="T12" fmla="*/ 18 w 30"/>
                <a:gd name="T13" fmla="*/ 6 h 36"/>
                <a:gd name="T14" fmla="*/ 24 w 30"/>
                <a:gd name="T15" fmla="*/ 6 h 36"/>
                <a:gd name="T16" fmla="*/ 30 w 30"/>
                <a:gd name="T17" fmla="*/ 0 h 36"/>
                <a:gd name="T18" fmla="*/ 30 w 30"/>
                <a:gd name="T19" fmla="*/ 6 h 36"/>
                <a:gd name="T20" fmla="*/ 24 w 30"/>
                <a:gd name="T21" fmla="*/ 12 h 36"/>
                <a:gd name="T22" fmla="*/ 18 w 30"/>
                <a:gd name="T23" fmla="*/ 18 h 36"/>
                <a:gd name="T24" fmla="*/ 18 w 30"/>
                <a:gd name="T25" fmla="*/ 24 h 36"/>
                <a:gd name="T26" fmla="*/ 12 w 30"/>
                <a:gd name="T27" fmla="*/ 30 h 36"/>
                <a:gd name="T28" fmla="*/ 6 w 30"/>
                <a:gd name="T29" fmla="*/ 36 h 36"/>
                <a:gd name="T30" fmla="*/ 6 w 30"/>
                <a:gd name="T31" fmla="*/ 36 h 36"/>
                <a:gd name="T32" fmla="*/ 0 w 30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6"/>
                <a:gd name="T53" fmla="*/ 30 w 30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6">
                  <a:moveTo>
                    <a:pt x="0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12" y="30"/>
                  </a:lnTo>
                  <a:lnTo>
                    <a:pt x="6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20" name="Freeform 402"/>
            <p:cNvSpPr>
              <a:spLocks/>
            </p:cNvSpPr>
            <p:nvPr/>
          </p:nvSpPr>
          <p:spPr bwMode="auto">
            <a:xfrm>
              <a:off x="4421" y="2121"/>
              <a:ext cx="30" cy="24"/>
            </a:xfrm>
            <a:custGeom>
              <a:avLst/>
              <a:gdLst>
                <a:gd name="T0" fmla="*/ 0 w 30"/>
                <a:gd name="T1" fmla="*/ 24 h 24"/>
                <a:gd name="T2" fmla="*/ 0 w 30"/>
                <a:gd name="T3" fmla="*/ 24 h 24"/>
                <a:gd name="T4" fmla="*/ 6 w 30"/>
                <a:gd name="T5" fmla="*/ 18 h 24"/>
                <a:gd name="T6" fmla="*/ 6 w 30"/>
                <a:gd name="T7" fmla="*/ 18 h 24"/>
                <a:gd name="T8" fmla="*/ 12 w 30"/>
                <a:gd name="T9" fmla="*/ 12 h 24"/>
                <a:gd name="T10" fmla="*/ 18 w 30"/>
                <a:gd name="T11" fmla="*/ 6 h 24"/>
                <a:gd name="T12" fmla="*/ 18 w 30"/>
                <a:gd name="T13" fmla="*/ 0 h 24"/>
                <a:gd name="T14" fmla="*/ 24 w 30"/>
                <a:gd name="T15" fmla="*/ 0 h 24"/>
                <a:gd name="T16" fmla="*/ 30 w 30"/>
                <a:gd name="T17" fmla="*/ 0 h 24"/>
                <a:gd name="T18" fmla="*/ 24 w 30"/>
                <a:gd name="T19" fmla="*/ 0 h 24"/>
                <a:gd name="T20" fmla="*/ 24 w 30"/>
                <a:gd name="T21" fmla="*/ 6 h 24"/>
                <a:gd name="T22" fmla="*/ 18 w 30"/>
                <a:gd name="T23" fmla="*/ 12 h 24"/>
                <a:gd name="T24" fmla="*/ 12 w 30"/>
                <a:gd name="T25" fmla="*/ 12 h 24"/>
                <a:gd name="T26" fmla="*/ 12 w 30"/>
                <a:gd name="T27" fmla="*/ 18 h 24"/>
                <a:gd name="T28" fmla="*/ 6 w 30"/>
                <a:gd name="T29" fmla="*/ 24 h 24"/>
                <a:gd name="T30" fmla="*/ 6 w 30"/>
                <a:gd name="T31" fmla="*/ 24 h 24"/>
                <a:gd name="T32" fmla="*/ 0 w 30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24"/>
                <a:gd name="T53" fmla="*/ 30 w 30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24">
                  <a:moveTo>
                    <a:pt x="0" y="24"/>
                  </a:moveTo>
                  <a:lnTo>
                    <a:pt x="0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21" name="Freeform 403"/>
            <p:cNvSpPr>
              <a:spLocks/>
            </p:cNvSpPr>
            <p:nvPr/>
          </p:nvSpPr>
          <p:spPr bwMode="auto">
            <a:xfrm>
              <a:off x="4439" y="2127"/>
              <a:ext cx="18" cy="18"/>
            </a:xfrm>
            <a:custGeom>
              <a:avLst/>
              <a:gdLst>
                <a:gd name="T0" fmla="*/ 0 w 18"/>
                <a:gd name="T1" fmla="*/ 18 h 18"/>
                <a:gd name="T2" fmla="*/ 0 w 18"/>
                <a:gd name="T3" fmla="*/ 12 h 18"/>
                <a:gd name="T4" fmla="*/ 0 w 18"/>
                <a:gd name="T5" fmla="*/ 12 h 18"/>
                <a:gd name="T6" fmla="*/ 6 w 18"/>
                <a:gd name="T7" fmla="*/ 6 h 18"/>
                <a:gd name="T8" fmla="*/ 6 w 18"/>
                <a:gd name="T9" fmla="*/ 6 h 18"/>
                <a:gd name="T10" fmla="*/ 12 w 18"/>
                <a:gd name="T11" fmla="*/ 0 h 18"/>
                <a:gd name="T12" fmla="*/ 12 w 18"/>
                <a:gd name="T13" fmla="*/ 0 h 18"/>
                <a:gd name="T14" fmla="*/ 18 w 18"/>
                <a:gd name="T15" fmla="*/ 0 h 18"/>
                <a:gd name="T16" fmla="*/ 18 w 18"/>
                <a:gd name="T17" fmla="*/ 0 h 18"/>
                <a:gd name="T18" fmla="*/ 18 w 18"/>
                <a:gd name="T19" fmla="*/ 0 h 18"/>
                <a:gd name="T20" fmla="*/ 12 w 18"/>
                <a:gd name="T21" fmla="*/ 6 h 18"/>
                <a:gd name="T22" fmla="*/ 12 w 18"/>
                <a:gd name="T23" fmla="*/ 6 h 18"/>
                <a:gd name="T24" fmla="*/ 6 w 18"/>
                <a:gd name="T25" fmla="*/ 12 h 18"/>
                <a:gd name="T26" fmla="*/ 6 w 18"/>
                <a:gd name="T27" fmla="*/ 12 h 18"/>
                <a:gd name="T28" fmla="*/ 6 w 18"/>
                <a:gd name="T29" fmla="*/ 18 h 18"/>
                <a:gd name="T30" fmla="*/ 0 w 18"/>
                <a:gd name="T31" fmla="*/ 18 h 18"/>
                <a:gd name="T32" fmla="*/ 0 w 18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8"/>
                <a:gd name="T53" fmla="*/ 18 w 18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8">
                  <a:moveTo>
                    <a:pt x="0" y="18"/>
                  </a:moveTo>
                  <a:lnTo>
                    <a:pt x="0" y="12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22" name="Freeform 404"/>
            <p:cNvSpPr>
              <a:spLocks/>
            </p:cNvSpPr>
            <p:nvPr/>
          </p:nvSpPr>
          <p:spPr bwMode="auto">
            <a:xfrm>
              <a:off x="4295" y="2109"/>
              <a:ext cx="18" cy="24"/>
            </a:xfrm>
            <a:custGeom>
              <a:avLst/>
              <a:gdLst>
                <a:gd name="T0" fmla="*/ 18 w 18"/>
                <a:gd name="T1" fmla="*/ 0 h 24"/>
                <a:gd name="T2" fmla="*/ 18 w 18"/>
                <a:gd name="T3" fmla="*/ 6 h 24"/>
                <a:gd name="T4" fmla="*/ 18 w 18"/>
                <a:gd name="T5" fmla="*/ 6 h 24"/>
                <a:gd name="T6" fmla="*/ 12 w 18"/>
                <a:gd name="T7" fmla="*/ 12 h 24"/>
                <a:gd name="T8" fmla="*/ 12 w 18"/>
                <a:gd name="T9" fmla="*/ 18 h 24"/>
                <a:gd name="T10" fmla="*/ 12 w 18"/>
                <a:gd name="T11" fmla="*/ 18 h 24"/>
                <a:gd name="T12" fmla="*/ 6 w 18"/>
                <a:gd name="T13" fmla="*/ 24 h 24"/>
                <a:gd name="T14" fmla="*/ 6 w 18"/>
                <a:gd name="T15" fmla="*/ 24 h 24"/>
                <a:gd name="T16" fmla="*/ 0 w 18"/>
                <a:gd name="T17" fmla="*/ 24 h 24"/>
                <a:gd name="T18" fmla="*/ 0 w 18"/>
                <a:gd name="T19" fmla="*/ 24 h 24"/>
                <a:gd name="T20" fmla="*/ 0 w 18"/>
                <a:gd name="T21" fmla="*/ 18 h 24"/>
                <a:gd name="T22" fmla="*/ 6 w 18"/>
                <a:gd name="T23" fmla="*/ 18 h 24"/>
                <a:gd name="T24" fmla="*/ 6 w 18"/>
                <a:gd name="T25" fmla="*/ 12 h 24"/>
                <a:gd name="T26" fmla="*/ 12 w 18"/>
                <a:gd name="T27" fmla="*/ 12 h 24"/>
                <a:gd name="T28" fmla="*/ 18 w 18"/>
                <a:gd name="T29" fmla="*/ 6 h 24"/>
                <a:gd name="T30" fmla="*/ 18 w 18"/>
                <a:gd name="T31" fmla="*/ 6 h 24"/>
                <a:gd name="T32" fmla="*/ 18 w 18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24"/>
                <a:gd name="T53" fmla="*/ 18 w 18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24">
                  <a:moveTo>
                    <a:pt x="18" y="0"/>
                  </a:moveTo>
                  <a:lnTo>
                    <a:pt x="18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23" name="Freeform 405"/>
            <p:cNvSpPr>
              <a:spLocks/>
            </p:cNvSpPr>
            <p:nvPr/>
          </p:nvSpPr>
          <p:spPr bwMode="auto">
            <a:xfrm>
              <a:off x="4295" y="2097"/>
              <a:ext cx="24" cy="12"/>
            </a:xfrm>
            <a:custGeom>
              <a:avLst/>
              <a:gdLst>
                <a:gd name="T0" fmla="*/ 24 w 24"/>
                <a:gd name="T1" fmla="*/ 12 h 12"/>
                <a:gd name="T2" fmla="*/ 18 w 24"/>
                <a:gd name="T3" fmla="*/ 12 h 12"/>
                <a:gd name="T4" fmla="*/ 18 w 24"/>
                <a:gd name="T5" fmla="*/ 12 h 12"/>
                <a:gd name="T6" fmla="*/ 12 w 24"/>
                <a:gd name="T7" fmla="*/ 6 h 12"/>
                <a:gd name="T8" fmla="*/ 12 w 24"/>
                <a:gd name="T9" fmla="*/ 6 h 12"/>
                <a:gd name="T10" fmla="*/ 6 w 24"/>
                <a:gd name="T11" fmla="*/ 6 h 12"/>
                <a:gd name="T12" fmla="*/ 0 w 24"/>
                <a:gd name="T13" fmla="*/ 0 h 12"/>
                <a:gd name="T14" fmla="*/ 0 w 24"/>
                <a:gd name="T15" fmla="*/ 0 h 12"/>
                <a:gd name="T16" fmla="*/ 0 w 24"/>
                <a:gd name="T17" fmla="*/ 6 h 12"/>
                <a:gd name="T18" fmla="*/ 0 w 24"/>
                <a:gd name="T19" fmla="*/ 6 h 12"/>
                <a:gd name="T20" fmla="*/ 0 w 24"/>
                <a:gd name="T21" fmla="*/ 6 h 12"/>
                <a:gd name="T22" fmla="*/ 0 w 24"/>
                <a:gd name="T23" fmla="*/ 6 h 12"/>
                <a:gd name="T24" fmla="*/ 6 w 24"/>
                <a:gd name="T25" fmla="*/ 12 h 12"/>
                <a:gd name="T26" fmla="*/ 12 w 24"/>
                <a:gd name="T27" fmla="*/ 12 h 12"/>
                <a:gd name="T28" fmla="*/ 12 w 24"/>
                <a:gd name="T29" fmla="*/ 12 h 12"/>
                <a:gd name="T30" fmla="*/ 18 w 24"/>
                <a:gd name="T31" fmla="*/ 12 h 12"/>
                <a:gd name="T32" fmla="*/ 24 w 24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2"/>
                <a:gd name="T53" fmla="*/ 24 w 2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2">
                  <a:moveTo>
                    <a:pt x="24" y="12"/>
                  </a:move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24" name="Freeform 406"/>
            <p:cNvSpPr>
              <a:spLocks/>
            </p:cNvSpPr>
            <p:nvPr/>
          </p:nvSpPr>
          <p:spPr bwMode="auto">
            <a:xfrm>
              <a:off x="4283" y="2115"/>
              <a:ext cx="30" cy="6"/>
            </a:xfrm>
            <a:custGeom>
              <a:avLst/>
              <a:gdLst>
                <a:gd name="T0" fmla="*/ 30 w 30"/>
                <a:gd name="T1" fmla="*/ 0 h 6"/>
                <a:gd name="T2" fmla="*/ 24 w 30"/>
                <a:gd name="T3" fmla="*/ 0 h 6"/>
                <a:gd name="T4" fmla="*/ 24 w 30"/>
                <a:gd name="T5" fmla="*/ 0 h 6"/>
                <a:gd name="T6" fmla="*/ 18 w 30"/>
                <a:gd name="T7" fmla="*/ 0 h 6"/>
                <a:gd name="T8" fmla="*/ 12 w 30"/>
                <a:gd name="T9" fmla="*/ 0 h 6"/>
                <a:gd name="T10" fmla="*/ 12 w 30"/>
                <a:gd name="T11" fmla="*/ 0 h 6"/>
                <a:gd name="T12" fmla="*/ 6 w 30"/>
                <a:gd name="T13" fmla="*/ 0 h 6"/>
                <a:gd name="T14" fmla="*/ 6 w 30"/>
                <a:gd name="T15" fmla="*/ 0 h 6"/>
                <a:gd name="T16" fmla="*/ 0 w 30"/>
                <a:gd name="T17" fmla="*/ 0 h 6"/>
                <a:gd name="T18" fmla="*/ 6 w 30"/>
                <a:gd name="T19" fmla="*/ 6 h 6"/>
                <a:gd name="T20" fmla="*/ 6 w 30"/>
                <a:gd name="T21" fmla="*/ 6 h 6"/>
                <a:gd name="T22" fmla="*/ 6 w 30"/>
                <a:gd name="T23" fmla="*/ 6 h 6"/>
                <a:gd name="T24" fmla="*/ 12 w 30"/>
                <a:gd name="T25" fmla="*/ 0 h 6"/>
                <a:gd name="T26" fmla="*/ 18 w 30"/>
                <a:gd name="T27" fmla="*/ 0 h 6"/>
                <a:gd name="T28" fmla="*/ 24 w 30"/>
                <a:gd name="T29" fmla="*/ 0 h 6"/>
                <a:gd name="T30" fmla="*/ 24 w 30"/>
                <a:gd name="T31" fmla="*/ 0 h 6"/>
                <a:gd name="T32" fmla="*/ 30 w 3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30" y="0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25" name="Freeform 407"/>
            <p:cNvSpPr>
              <a:spLocks/>
            </p:cNvSpPr>
            <p:nvPr/>
          </p:nvSpPr>
          <p:spPr bwMode="auto">
            <a:xfrm>
              <a:off x="4301" y="2085"/>
              <a:ext cx="24" cy="24"/>
            </a:xfrm>
            <a:custGeom>
              <a:avLst/>
              <a:gdLst>
                <a:gd name="T0" fmla="*/ 24 w 24"/>
                <a:gd name="T1" fmla="*/ 24 h 24"/>
                <a:gd name="T2" fmla="*/ 18 w 24"/>
                <a:gd name="T3" fmla="*/ 18 h 24"/>
                <a:gd name="T4" fmla="*/ 18 w 24"/>
                <a:gd name="T5" fmla="*/ 18 h 24"/>
                <a:gd name="T6" fmla="*/ 12 w 24"/>
                <a:gd name="T7" fmla="*/ 12 h 24"/>
                <a:gd name="T8" fmla="*/ 6 w 24"/>
                <a:gd name="T9" fmla="*/ 12 h 24"/>
                <a:gd name="T10" fmla="*/ 6 w 24"/>
                <a:gd name="T11" fmla="*/ 6 h 24"/>
                <a:gd name="T12" fmla="*/ 0 w 24"/>
                <a:gd name="T13" fmla="*/ 6 h 24"/>
                <a:gd name="T14" fmla="*/ 0 w 24"/>
                <a:gd name="T15" fmla="*/ 6 h 24"/>
                <a:gd name="T16" fmla="*/ 0 w 24"/>
                <a:gd name="T17" fmla="*/ 0 h 24"/>
                <a:gd name="T18" fmla="*/ 0 w 24"/>
                <a:gd name="T19" fmla="*/ 0 h 24"/>
                <a:gd name="T20" fmla="*/ 6 w 24"/>
                <a:gd name="T21" fmla="*/ 6 h 24"/>
                <a:gd name="T22" fmla="*/ 6 w 24"/>
                <a:gd name="T23" fmla="*/ 6 h 24"/>
                <a:gd name="T24" fmla="*/ 12 w 24"/>
                <a:gd name="T25" fmla="*/ 6 h 24"/>
                <a:gd name="T26" fmla="*/ 18 w 24"/>
                <a:gd name="T27" fmla="*/ 12 h 24"/>
                <a:gd name="T28" fmla="*/ 18 w 24"/>
                <a:gd name="T29" fmla="*/ 18 h 24"/>
                <a:gd name="T30" fmla="*/ 24 w 24"/>
                <a:gd name="T31" fmla="*/ 18 h 24"/>
                <a:gd name="T32" fmla="*/ 24 w 24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24" y="24"/>
                  </a:moveTo>
                  <a:lnTo>
                    <a:pt x="18" y="18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26" name="Freeform 408"/>
            <p:cNvSpPr>
              <a:spLocks/>
            </p:cNvSpPr>
            <p:nvPr/>
          </p:nvSpPr>
          <p:spPr bwMode="auto">
            <a:xfrm>
              <a:off x="4445" y="2091"/>
              <a:ext cx="6" cy="30"/>
            </a:xfrm>
            <a:custGeom>
              <a:avLst/>
              <a:gdLst>
                <a:gd name="T0" fmla="*/ 0 w 6"/>
                <a:gd name="T1" fmla="*/ 30 h 30"/>
                <a:gd name="T2" fmla="*/ 0 w 6"/>
                <a:gd name="T3" fmla="*/ 24 h 30"/>
                <a:gd name="T4" fmla="*/ 0 w 6"/>
                <a:gd name="T5" fmla="*/ 12 h 30"/>
                <a:gd name="T6" fmla="*/ 0 w 6"/>
                <a:gd name="T7" fmla="*/ 0 h 30"/>
                <a:gd name="T8" fmla="*/ 6 w 6"/>
                <a:gd name="T9" fmla="*/ 0 h 30"/>
                <a:gd name="T10" fmla="*/ 6 w 6"/>
                <a:gd name="T11" fmla="*/ 0 h 30"/>
                <a:gd name="T12" fmla="*/ 6 w 6"/>
                <a:gd name="T13" fmla="*/ 12 h 30"/>
                <a:gd name="T14" fmla="*/ 6 w 6"/>
                <a:gd name="T15" fmla="*/ 24 h 30"/>
                <a:gd name="T16" fmla="*/ 0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0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6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27" name="Freeform 409"/>
            <p:cNvSpPr>
              <a:spLocks/>
            </p:cNvSpPr>
            <p:nvPr/>
          </p:nvSpPr>
          <p:spPr bwMode="auto">
            <a:xfrm>
              <a:off x="4457" y="2097"/>
              <a:ext cx="12" cy="30"/>
            </a:xfrm>
            <a:custGeom>
              <a:avLst/>
              <a:gdLst>
                <a:gd name="T0" fmla="*/ 0 w 12"/>
                <a:gd name="T1" fmla="*/ 30 h 30"/>
                <a:gd name="T2" fmla="*/ 0 w 12"/>
                <a:gd name="T3" fmla="*/ 24 h 30"/>
                <a:gd name="T4" fmla="*/ 0 w 12"/>
                <a:gd name="T5" fmla="*/ 12 h 30"/>
                <a:gd name="T6" fmla="*/ 6 w 12"/>
                <a:gd name="T7" fmla="*/ 0 h 30"/>
                <a:gd name="T8" fmla="*/ 6 w 12"/>
                <a:gd name="T9" fmla="*/ 0 h 30"/>
                <a:gd name="T10" fmla="*/ 12 w 12"/>
                <a:gd name="T11" fmla="*/ 0 h 30"/>
                <a:gd name="T12" fmla="*/ 6 w 12"/>
                <a:gd name="T13" fmla="*/ 12 h 30"/>
                <a:gd name="T14" fmla="*/ 0 w 12"/>
                <a:gd name="T15" fmla="*/ 24 h 30"/>
                <a:gd name="T16" fmla="*/ 0 w 12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0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0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28" name="Freeform 410"/>
            <p:cNvSpPr>
              <a:spLocks/>
            </p:cNvSpPr>
            <p:nvPr/>
          </p:nvSpPr>
          <p:spPr bwMode="auto">
            <a:xfrm>
              <a:off x="4427" y="2079"/>
              <a:ext cx="6" cy="30"/>
            </a:xfrm>
            <a:custGeom>
              <a:avLst/>
              <a:gdLst>
                <a:gd name="T0" fmla="*/ 6 w 6"/>
                <a:gd name="T1" fmla="*/ 30 h 30"/>
                <a:gd name="T2" fmla="*/ 6 w 6"/>
                <a:gd name="T3" fmla="*/ 30 h 30"/>
                <a:gd name="T4" fmla="*/ 0 w 6"/>
                <a:gd name="T5" fmla="*/ 18 h 30"/>
                <a:gd name="T6" fmla="*/ 0 w 6"/>
                <a:gd name="T7" fmla="*/ 6 h 30"/>
                <a:gd name="T8" fmla="*/ 6 w 6"/>
                <a:gd name="T9" fmla="*/ 0 h 30"/>
                <a:gd name="T10" fmla="*/ 6 w 6"/>
                <a:gd name="T11" fmla="*/ 6 h 30"/>
                <a:gd name="T12" fmla="*/ 6 w 6"/>
                <a:gd name="T13" fmla="*/ 12 h 30"/>
                <a:gd name="T14" fmla="*/ 6 w 6"/>
                <a:gd name="T15" fmla="*/ 24 h 30"/>
                <a:gd name="T16" fmla="*/ 6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6" y="30"/>
                  </a:moveTo>
                  <a:lnTo>
                    <a:pt x="6" y="30"/>
                  </a:lnTo>
                  <a:lnTo>
                    <a:pt x="0" y="18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6" y="24"/>
                  </a:lnTo>
                  <a:lnTo>
                    <a:pt x="6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29" name="Freeform 411"/>
            <p:cNvSpPr>
              <a:spLocks/>
            </p:cNvSpPr>
            <p:nvPr/>
          </p:nvSpPr>
          <p:spPr bwMode="auto">
            <a:xfrm>
              <a:off x="4409" y="2073"/>
              <a:ext cx="12" cy="36"/>
            </a:xfrm>
            <a:custGeom>
              <a:avLst/>
              <a:gdLst>
                <a:gd name="T0" fmla="*/ 12 w 12"/>
                <a:gd name="T1" fmla="*/ 36 h 36"/>
                <a:gd name="T2" fmla="*/ 6 w 12"/>
                <a:gd name="T3" fmla="*/ 24 h 36"/>
                <a:gd name="T4" fmla="*/ 0 w 12"/>
                <a:gd name="T5" fmla="*/ 12 h 36"/>
                <a:gd name="T6" fmla="*/ 0 w 12"/>
                <a:gd name="T7" fmla="*/ 6 h 36"/>
                <a:gd name="T8" fmla="*/ 0 w 12"/>
                <a:gd name="T9" fmla="*/ 0 h 36"/>
                <a:gd name="T10" fmla="*/ 6 w 12"/>
                <a:gd name="T11" fmla="*/ 0 h 36"/>
                <a:gd name="T12" fmla="*/ 12 w 12"/>
                <a:gd name="T13" fmla="*/ 12 h 36"/>
                <a:gd name="T14" fmla="*/ 12 w 12"/>
                <a:gd name="T15" fmla="*/ 24 h 36"/>
                <a:gd name="T16" fmla="*/ 12 w 12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6"/>
                <a:gd name="T29" fmla="*/ 12 w 1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6">
                  <a:moveTo>
                    <a:pt x="12" y="36"/>
                  </a:moveTo>
                  <a:lnTo>
                    <a:pt x="6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12"/>
                  </a:lnTo>
                  <a:lnTo>
                    <a:pt x="12" y="24"/>
                  </a:lnTo>
                  <a:lnTo>
                    <a:pt x="12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30" name="Freeform 412"/>
            <p:cNvSpPr>
              <a:spLocks/>
            </p:cNvSpPr>
            <p:nvPr/>
          </p:nvSpPr>
          <p:spPr bwMode="auto">
            <a:xfrm>
              <a:off x="4391" y="2061"/>
              <a:ext cx="12" cy="42"/>
            </a:xfrm>
            <a:custGeom>
              <a:avLst/>
              <a:gdLst>
                <a:gd name="T0" fmla="*/ 12 w 12"/>
                <a:gd name="T1" fmla="*/ 42 h 42"/>
                <a:gd name="T2" fmla="*/ 12 w 12"/>
                <a:gd name="T3" fmla="*/ 36 h 42"/>
                <a:gd name="T4" fmla="*/ 6 w 12"/>
                <a:gd name="T5" fmla="*/ 30 h 42"/>
                <a:gd name="T6" fmla="*/ 6 w 12"/>
                <a:gd name="T7" fmla="*/ 24 h 42"/>
                <a:gd name="T8" fmla="*/ 0 w 12"/>
                <a:gd name="T9" fmla="*/ 18 h 42"/>
                <a:gd name="T10" fmla="*/ 0 w 12"/>
                <a:gd name="T11" fmla="*/ 12 h 42"/>
                <a:gd name="T12" fmla="*/ 0 w 12"/>
                <a:gd name="T13" fmla="*/ 6 h 42"/>
                <a:gd name="T14" fmla="*/ 0 w 12"/>
                <a:gd name="T15" fmla="*/ 0 h 42"/>
                <a:gd name="T16" fmla="*/ 0 w 12"/>
                <a:gd name="T17" fmla="*/ 0 h 42"/>
                <a:gd name="T18" fmla="*/ 6 w 12"/>
                <a:gd name="T19" fmla="*/ 6 h 42"/>
                <a:gd name="T20" fmla="*/ 12 w 12"/>
                <a:gd name="T21" fmla="*/ 18 h 42"/>
                <a:gd name="T22" fmla="*/ 12 w 12"/>
                <a:gd name="T23" fmla="*/ 30 h 42"/>
                <a:gd name="T24" fmla="*/ 12 w 12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42"/>
                <a:gd name="T41" fmla="*/ 12 w 12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42">
                  <a:moveTo>
                    <a:pt x="12" y="42"/>
                  </a:moveTo>
                  <a:lnTo>
                    <a:pt x="12" y="36"/>
                  </a:lnTo>
                  <a:lnTo>
                    <a:pt x="6" y="30"/>
                  </a:lnTo>
                  <a:lnTo>
                    <a:pt x="6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8"/>
                  </a:lnTo>
                  <a:lnTo>
                    <a:pt x="12" y="30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31" name="Freeform 413"/>
            <p:cNvSpPr>
              <a:spLocks/>
            </p:cNvSpPr>
            <p:nvPr/>
          </p:nvSpPr>
          <p:spPr bwMode="auto">
            <a:xfrm>
              <a:off x="4349" y="2061"/>
              <a:ext cx="24" cy="42"/>
            </a:xfrm>
            <a:custGeom>
              <a:avLst/>
              <a:gdLst>
                <a:gd name="T0" fmla="*/ 24 w 24"/>
                <a:gd name="T1" fmla="*/ 42 h 42"/>
                <a:gd name="T2" fmla="*/ 18 w 24"/>
                <a:gd name="T3" fmla="*/ 36 h 42"/>
                <a:gd name="T4" fmla="*/ 18 w 24"/>
                <a:gd name="T5" fmla="*/ 30 h 42"/>
                <a:gd name="T6" fmla="*/ 12 w 24"/>
                <a:gd name="T7" fmla="*/ 24 h 42"/>
                <a:gd name="T8" fmla="*/ 6 w 24"/>
                <a:gd name="T9" fmla="*/ 18 h 42"/>
                <a:gd name="T10" fmla="*/ 6 w 24"/>
                <a:gd name="T11" fmla="*/ 12 h 42"/>
                <a:gd name="T12" fmla="*/ 0 w 24"/>
                <a:gd name="T13" fmla="*/ 6 h 42"/>
                <a:gd name="T14" fmla="*/ 0 w 24"/>
                <a:gd name="T15" fmla="*/ 0 h 42"/>
                <a:gd name="T16" fmla="*/ 0 w 24"/>
                <a:gd name="T17" fmla="*/ 0 h 42"/>
                <a:gd name="T18" fmla="*/ 6 w 24"/>
                <a:gd name="T19" fmla="*/ 0 h 42"/>
                <a:gd name="T20" fmla="*/ 6 w 24"/>
                <a:gd name="T21" fmla="*/ 6 h 42"/>
                <a:gd name="T22" fmla="*/ 12 w 24"/>
                <a:gd name="T23" fmla="*/ 12 h 42"/>
                <a:gd name="T24" fmla="*/ 12 w 24"/>
                <a:gd name="T25" fmla="*/ 18 h 42"/>
                <a:gd name="T26" fmla="*/ 18 w 24"/>
                <a:gd name="T27" fmla="*/ 24 h 42"/>
                <a:gd name="T28" fmla="*/ 18 w 24"/>
                <a:gd name="T29" fmla="*/ 30 h 42"/>
                <a:gd name="T30" fmla="*/ 24 w 24"/>
                <a:gd name="T31" fmla="*/ 36 h 42"/>
                <a:gd name="T32" fmla="*/ 24 w 24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2"/>
                <a:gd name="T53" fmla="*/ 24 w 24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2">
                  <a:moveTo>
                    <a:pt x="24" y="42"/>
                  </a:moveTo>
                  <a:lnTo>
                    <a:pt x="18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8" y="24"/>
                  </a:lnTo>
                  <a:lnTo>
                    <a:pt x="18" y="30"/>
                  </a:lnTo>
                  <a:lnTo>
                    <a:pt x="24" y="36"/>
                  </a:lnTo>
                  <a:lnTo>
                    <a:pt x="24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32" name="Freeform 414"/>
            <p:cNvSpPr>
              <a:spLocks/>
            </p:cNvSpPr>
            <p:nvPr/>
          </p:nvSpPr>
          <p:spPr bwMode="auto">
            <a:xfrm>
              <a:off x="4313" y="2067"/>
              <a:ext cx="24" cy="36"/>
            </a:xfrm>
            <a:custGeom>
              <a:avLst/>
              <a:gdLst>
                <a:gd name="T0" fmla="*/ 24 w 24"/>
                <a:gd name="T1" fmla="*/ 36 h 36"/>
                <a:gd name="T2" fmla="*/ 24 w 24"/>
                <a:gd name="T3" fmla="*/ 36 h 36"/>
                <a:gd name="T4" fmla="*/ 18 w 24"/>
                <a:gd name="T5" fmla="*/ 30 h 36"/>
                <a:gd name="T6" fmla="*/ 12 w 24"/>
                <a:gd name="T7" fmla="*/ 24 h 36"/>
                <a:gd name="T8" fmla="*/ 6 w 24"/>
                <a:gd name="T9" fmla="*/ 18 h 36"/>
                <a:gd name="T10" fmla="*/ 6 w 24"/>
                <a:gd name="T11" fmla="*/ 12 h 36"/>
                <a:gd name="T12" fmla="*/ 0 w 24"/>
                <a:gd name="T13" fmla="*/ 6 h 36"/>
                <a:gd name="T14" fmla="*/ 0 w 24"/>
                <a:gd name="T15" fmla="*/ 0 h 36"/>
                <a:gd name="T16" fmla="*/ 0 w 24"/>
                <a:gd name="T17" fmla="*/ 0 h 36"/>
                <a:gd name="T18" fmla="*/ 6 w 24"/>
                <a:gd name="T19" fmla="*/ 0 h 36"/>
                <a:gd name="T20" fmla="*/ 6 w 24"/>
                <a:gd name="T21" fmla="*/ 6 h 36"/>
                <a:gd name="T22" fmla="*/ 12 w 24"/>
                <a:gd name="T23" fmla="*/ 12 h 36"/>
                <a:gd name="T24" fmla="*/ 12 w 24"/>
                <a:gd name="T25" fmla="*/ 18 h 36"/>
                <a:gd name="T26" fmla="*/ 18 w 24"/>
                <a:gd name="T27" fmla="*/ 24 h 36"/>
                <a:gd name="T28" fmla="*/ 24 w 24"/>
                <a:gd name="T29" fmla="*/ 30 h 36"/>
                <a:gd name="T30" fmla="*/ 24 w 24"/>
                <a:gd name="T31" fmla="*/ 36 h 36"/>
                <a:gd name="T32" fmla="*/ 24 w 24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6"/>
                <a:gd name="T53" fmla="*/ 24 w 2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6">
                  <a:moveTo>
                    <a:pt x="24" y="36"/>
                  </a:moveTo>
                  <a:lnTo>
                    <a:pt x="24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24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33" name="Freeform 415"/>
            <p:cNvSpPr>
              <a:spLocks/>
            </p:cNvSpPr>
            <p:nvPr/>
          </p:nvSpPr>
          <p:spPr bwMode="auto">
            <a:xfrm>
              <a:off x="4367" y="2067"/>
              <a:ext cx="24" cy="36"/>
            </a:xfrm>
            <a:custGeom>
              <a:avLst/>
              <a:gdLst>
                <a:gd name="T0" fmla="*/ 24 w 24"/>
                <a:gd name="T1" fmla="*/ 36 h 36"/>
                <a:gd name="T2" fmla="*/ 18 w 24"/>
                <a:gd name="T3" fmla="*/ 30 h 36"/>
                <a:gd name="T4" fmla="*/ 12 w 24"/>
                <a:gd name="T5" fmla="*/ 24 h 36"/>
                <a:gd name="T6" fmla="*/ 12 w 24"/>
                <a:gd name="T7" fmla="*/ 18 h 36"/>
                <a:gd name="T8" fmla="*/ 6 w 24"/>
                <a:gd name="T9" fmla="*/ 12 h 36"/>
                <a:gd name="T10" fmla="*/ 0 w 24"/>
                <a:gd name="T11" fmla="*/ 6 h 36"/>
                <a:gd name="T12" fmla="*/ 0 w 24"/>
                <a:gd name="T13" fmla="*/ 0 h 36"/>
                <a:gd name="T14" fmla="*/ 0 w 24"/>
                <a:gd name="T15" fmla="*/ 0 h 36"/>
                <a:gd name="T16" fmla="*/ 0 w 24"/>
                <a:gd name="T17" fmla="*/ 0 h 36"/>
                <a:gd name="T18" fmla="*/ 6 w 24"/>
                <a:gd name="T19" fmla="*/ 0 h 36"/>
                <a:gd name="T20" fmla="*/ 6 w 24"/>
                <a:gd name="T21" fmla="*/ 0 h 36"/>
                <a:gd name="T22" fmla="*/ 12 w 24"/>
                <a:gd name="T23" fmla="*/ 6 h 36"/>
                <a:gd name="T24" fmla="*/ 12 w 24"/>
                <a:gd name="T25" fmla="*/ 12 h 36"/>
                <a:gd name="T26" fmla="*/ 18 w 24"/>
                <a:gd name="T27" fmla="*/ 18 h 36"/>
                <a:gd name="T28" fmla="*/ 18 w 24"/>
                <a:gd name="T29" fmla="*/ 24 h 36"/>
                <a:gd name="T30" fmla="*/ 18 w 24"/>
                <a:gd name="T31" fmla="*/ 30 h 36"/>
                <a:gd name="T32" fmla="*/ 24 w 24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6"/>
                <a:gd name="T53" fmla="*/ 24 w 2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6">
                  <a:moveTo>
                    <a:pt x="24" y="36"/>
                  </a:moveTo>
                  <a:lnTo>
                    <a:pt x="18" y="30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18" y="30"/>
                  </a:lnTo>
                  <a:lnTo>
                    <a:pt x="24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34" name="Freeform 416"/>
            <p:cNvSpPr>
              <a:spLocks/>
            </p:cNvSpPr>
            <p:nvPr/>
          </p:nvSpPr>
          <p:spPr bwMode="auto">
            <a:xfrm>
              <a:off x="4355" y="2097"/>
              <a:ext cx="30" cy="54"/>
            </a:xfrm>
            <a:custGeom>
              <a:avLst/>
              <a:gdLst>
                <a:gd name="T0" fmla="*/ 0 w 30"/>
                <a:gd name="T1" fmla="*/ 54 h 54"/>
                <a:gd name="T2" fmla="*/ 0 w 30"/>
                <a:gd name="T3" fmla="*/ 48 h 54"/>
                <a:gd name="T4" fmla="*/ 0 w 30"/>
                <a:gd name="T5" fmla="*/ 42 h 54"/>
                <a:gd name="T6" fmla="*/ 6 w 30"/>
                <a:gd name="T7" fmla="*/ 36 h 54"/>
                <a:gd name="T8" fmla="*/ 6 w 30"/>
                <a:gd name="T9" fmla="*/ 30 h 54"/>
                <a:gd name="T10" fmla="*/ 12 w 30"/>
                <a:gd name="T11" fmla="*/ 18 h 54"/>
                <a:gd name="T12" fmla="*/ 18 w 30"/>
                <a:gd name="T13" fmla="*/ 12 h 54"/>
                <a:gd name="T14" fmla="*/ 24 w 30"/>
                <a:gd name="T15" fmla="*/ 6 h 54"/>
                <a:gd name="T16" fmla="*/ 30 w 30"/>
                <a:gd name="T17" fmla="*/ 0 h 54"/>
                <a:gd name="T18" fmla="*/ 30 w 30"/>
                <a:gd name="T19" fmla="*/ 6 h 54"/>
                <a:gd name="T20" fmla="*/ 24 w 30"/>
                <a:gd name="T21" fmla="*/ 12 h 54"/>
                <a:gd name="T22" fmla="*/ 24 w 30"/>
                <a:gd name="T23" fmla="*/ 18 h 54"/>
                <a:gd name="T24" fmla="*/ 18 w 30"/>
                <a:gd name="T25" fmla="*/ 30 h 54"/>
                <a:gd name="T26" fmla="*/ 12 w 30"/>
                <a:gd name="T27" fmla="*/ 36 h 54"/>
                <a:gd name="T28" fmla="*/ 6 w 30"/>
                <a:gd name="T29" fmla="*/ 48 h 54"/>
                <a:gd name="T30" fmla="*/ 0 w 30"/>
                <a:gd name="T31" fmla="*/ 54 h 54"/>
                <a:gd name="T32" fmla="*/ 0 w 30"/>
                <a:gd name="T33" fmla="*/ 54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54"/>
                <a:gd name="T53" fmla="*/ 30 w 30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54">
                  <a:moveTo>
                    <a:pt x="0" y="54"/>
                  </a:moveTo>
                  <a:lnTo>
                    <a:pt x="0" y="48"/>
                  </a:lnTo>
                  <a:lnTo>
                    <a:pt x="0" y="42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24" y="18"/>
                  </a:lnTo>
                  <a:lnTo>
                    <a:pt x="18" y="30"/>
                  </a:lnTo>
                  <a:lnTo>
                    <a:pt x="12" y="36"/>
                  </a:lnTo>
                  <a:lnTo>
                    <a:pt x="6" y="48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35" name="Freeform 417"/>
            <p:cNvSpPr>
              <a:spLocks/>
            </p:cNvSpPr>
            <p:nvPr/>
          </p:nvSpPr>
          <p:spPr bwMode="auto">
            <a:xfrm>
              <a:off x="4331" y="2097"/>
              <a:ext cx="30" cy="42"/>
            </a:xfrm>
            <a:custGeom>
              <a:avLst/>
              <a:gdLst>
                <a:gd name="T0" fmla="*/ 0 w 30"/>
                <a:gd name="T1" fmla="*/ 42 h 42"/>
                <a:gd name="T2" fmla="*/ 0 w 30"/>
                <a:gd name="T3" fmla="*/ 42 h 42"/>
                <a:gd name="T4" fmla="*/ 0 w 30"/>
                <a:gd name="T5" fmla="*/ 36 h 42"/>
                <a:gd name="T6" fmla="*/ 6 w 30"/>
                <a:gd name="T7" fmla="*/ 30 h 42"/>
                <a:gd name="T8" fmla="*/ 6 w 30"/>
                <a:gd name="T9" fmla="*/ 24 h 42"/>
                <a:gd name="T10" fmla="*/ 12 w 30"/>
                <a:gd name="T11" fmla="*/ 18 h 42"/>
                <a:gd name="T12" fmla="*/ 18 w 30"/>
                <a:gd name="T13" fmla="*/ 12 h 42"/>
                <a:gd name="T14" fmla="*/ 24 w 30"/>
                <a:gd name="T15" fmla="*/ 6 h 42"/>
                <a:gd name="T16" fmla="*/ 30 w 30"/>
                <a:gd name="T17" fmla="*/ 0 h 42"/>
                <a:gd name="T18" fmla="*/ 24 w 30"/>
                <a:gd name="T19" fmla="*/ 6 h 42"/>
                <a:gd name="T20" fmla="*/ 18 w 30"/>
                <a:gd name="T21" fmla="*/ 12 h 42"/>
                <a:gd name="T22" fmla="*/ 18 w 30"/>
                <a:gd name="T23" fmla="*/ 18 h 42"/>
                <a:gd name="T24" fmla="*/ 12 w 30"/>
                <a:gd name="T25" fmla="*/ 30 h 42"/>
                <a:gd name="T26" fmla="*/ 6 w 30"/>
                <a:gd name="T27" fmla="*/ 36 h 42"/>
                <a:gd name="T28" fmla="*/ 6 w 30"/>
                <a:gd name="T29" fmla="*/ 42 h 42"/>
                <a:gd name="T30" fmla="*/ 0 w 30"/>
                <a:gd name="T31" fmla="*/ 42 h 42"/>
                <a:gd name="T32" fmla="*/ 0 w 30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42"/>
                <a:gd name="T53" fmla="*/ 30 w 30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42">
                  <a:moveTo>
                    <a:pt x="0" y="42"/>
                  </a:moveTo>
                  <a:lnTo>
                    <a:pt x="0" y="42"/>
                  </a:lnTo>
                  <a:lnTo>
                    <a:pt x="0" y="36"/>
                  </a:lnTo>
                  <a:lnTo>
                    <a:pt x="6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30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36" name="Freeform 418"/>
            <p:cNvSpPr>
              <a:spLocks/>
            </p:cNvSpPr>
            <p:nvPr/>
          </p:nvSpPr>
          <p:spPr bwMode="auto">
            <a:xfrm>
              <a:off x="4331" y="2061"/>
              <a:ext cx="24" cy="42"/>
            </a:xfrm>
            <a:custGeom>
              <a:avLst/>
              <a:gdLst>
                <a:gd name="T0" fmla="*/ 24 w 24"/>
                <a:gd name="T1" fmla="*/ 42 h 42"/>
                <a:gd name="T2" fmla="*/ 24 w 24"/>
                <a:gd name="T3" fmla="*/ 36 h 42"/>
                <a:gd name="T4" fmla="*/ 18 w 24"/>
                <a:gd name="T5" fmla="*/ 36 h 42"/>
                <a:gd name="T6" fmla="*/ 12 w 24"/>
                <a:gd name="T7" fmla="*/ 30 h 42"/>
                <a:gd name="T8" fmla="*/ 6 w 24"/>
                <a:gd name="T9" fmla="*/ 18 h 42"/>
                <a:gd name="T10" fmla="*/ 6 w 24"/>
                <a:gd name="T11" fmla="*/ 12 h 42"/>
                <a:gd name="T12" fmla="*/ 0 w 24"/>
                <a:gd name="T13" fmla="*/ 6 h 42"/>
                <a:gd name="T14" fmla="*/ 0 w 24"/>
                <a:gd name="T15" fmla="*/ 6 h 42"/>
                <a:gd name="T16" fmla="*/ 0 w 24"/>
                <a:gd name="T17" fmla="*/ 0 h 42"/>
                <a:gd name="T18" fmla="*/ 6 w 24"/>
                <a:gd name="T19" fmla="*/ 0 h 42"/>
                <a:gd name="T20" fmla="*/ 6 w 24"/>
                <a:gd name="T21" fmla="*/ 6 h 42"/>
                <a:gd name="T22" fmla="*/ 12 w 24"/>
                <a:gd name="T23" fmla="*/ 12 h 42"/>
                <a:gd name="T24" fmla="*/ 12 w 24"/>
                <a:gd name="T25" fmla="*/ 18 h 42"/>
                <a:gd name="T26" fmla="*/ 18 w 24"/>
                <a:gd name="T27" fmla="*/ 30 h 42"/>
                <a:gd name="T28" fmla="*/ 18 w 24"/>
                <a:gd name="T29" fmla="*/ 36 h 42"/>
                <a:gd name="T30" fmla="*/ 24 w 24"/>
                <a:gd name="T31" fmla="*/ 36 h 42"/>
                <a:gd name="T32" fmla="*/ 24 w 24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2"/>
                <a:gd name="T53" fmla="*/ 24 w 24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2">
                  <a:moveTo>
                    <a:pt x="24" y="42"/>
                  </a:moveTo>
                  <a:lnTo>
                    <a:pt x="24" y="36"/>
                  </a:lnTo>
                  <a:lnTo>
                    <a:pt x="18" y="36"/>
                  </a:lnTo>
                  <a:lnTo>
                    <a:pt x="12" y="30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24" y="36"/>
                  </a:lnTo>
                  <a:lnTo>
                    <a:pt x="24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37" name="Freeform 419"/>
            <p:cNvSpPr>
              <a:spLocks/>
            </p:cNvSpPr>
            <p:nvPr/>
          </p:nvSpPr>
          <p:spPr bwMode="auto">
            <a:xfrm>
              <a:off x="4194" y="2157"/>
              <a:ext cx="131" cy="29"/>
            </a:xfrm>
            <a:custGeom>
              <a:avLst/>
              <a:gdLst>
                <a:gd name="T0" fmla="*/ 131 w 131"/>
                <a:gd name="T1" fmla="*/ 23 h 29"/>
                <a:gd name="T2" fmla="*/ 131 w 131"/>
                <a:gd name="T3" fmla="*/ 29 h 29"/>
                <a:gd name="T4" fmla="*/ 131 w 131"/>
                <a:gd name="T5" fmla="*/ 29 h 29"/>
                <a:gd name="T6" fmla="*/ 131 w 131"/>
                <a:gd name="T7" fmla="*/ 29 h 29"/>
                <a:gd name="T8" fmla="*/ 125 w 131"/>
                <a:gd name="T9" fmla="*/ 29 h 29"/>
                <a:gd name="T10" fmla="*/ 119 w 131"/>
                <a:gd name="T11" fmla="*/ 23 h 29"/>
                <a:gd name="T12" fmla="*/ 113 w 131"/>
                <a:gd name="T13" fmla="*/ 17 h 29"/>
                <a:gd name="T14" fmla="*/ 101 w 131"/>
                <a:gd name="T15" fmla="*/ 11 h 29"/>
                <a:gd name="T16" fmla="*/ 95 w 131"/>
                <a:gd name="T17" fmla="*/ 5 h 29"/>
                <a:gd name="T18" fmla="*/ 84 w 131"/>
                <a:gd name="T19" fmla="*/ 5 h 29"/>
                <a:gd name="T20" fmla="*/ 78 w 131"/>
                <a:gd name="T21" fmla="*/ 5 h 29"/>
                <a:gd name="T22" fmla="*/ 66 w 131"/>
                <a:gd name="T23" fmla="*/ 5 h 29"/>
                <a:gd name="T24" fmla="*/ 60 w 131"/>
                <a:gd name="T25" fmla="*/ 5 h 29"/>
                <a:gd name="T26" fmla="*/ 54 w 131"/>
                <a:gd name="T27" fmla="*/ 5 h 29"/>
                <a:gd name="T28" fmla="*/ 42 w 131"/>
                <a:gd name="T29" fmla="*/ 5 h 29"/>
                <a:gd name="T30" fmla="*/ 36 w 131"/>
                <a:gd name="T31" fmla="*/ 5 h 29"/>
                <a:gd name="T32" fmla="*/ 24 w 131"/>
                <a:gd name="T33" fmla="*/ 5 h 29"/>
                <a:gd name="T34" fmla="*/ 18 w 131"/>
                <a:gd name="T35" fmla="*/ 5 h 29"/>
                <a:gd name="T36" fmla="*/ 12 w 131"/>
                <a:gd name="T37" fmla="*/ 11 h 29"/>
                <a:gd name="T38" fmla="*/ 6 w 131"/>
                <a:gd name="T39" fmla="*/ 11 h 29"/>
                <a:gd name="T40" fmla="*/ 0 w 131"/>
                <a:gd name="T41" fmla="*/ 11 h 29"/>
                <a:gd name="T42" fmla="*/ 6 w 131"/>
                <a:gd name="T43" fmla="*/ 11 h 29"/>
                <a:gd name="T44" fmla="*/ 6 w 131"/>
                <a:gd name="T45" fmla="*/ 5 h 29"/>
                <a:gd name="T46" fmla="*/ 12 w 131"/>
                <a:gd name="T47" fmla="*/ 5 h 29"/>
                <a:gd name="T48" fmla="*/ 24 w 131"/>
                <a:gd name="T49" fmla="*/ 0 h 29"/>
                <a:gd name="T50" fmla="*/ 30 w 131"/>
                <a:gd name="T51" fmla="*/ 0 h 29"/>
                <a:gd name="T52" fmla="*/ 42 w 131"/>
                <a:gd name="T53" fmla="*/ 0 h 29"/>
                <a:gd name="T54" fmla="*/ 54 w 131"/>
                <a:gd name="T55" fmla="*/ 0 h 29"/>
                <a:gd name="T56" fmla="*/ 60 w 131"/>
                <a:gd name="T57" fmla="*/ 0 h 29"/>
                <a:gd name="T58" fmla="*/ 72 w 131"/>
                <a:gd name="T59" fmla="*/ 0 h 29"/>
                <a:gd name="T60" fmla="*/ 84 w 131"/>
                <a:gd name="T61" fmla="*/ 0 h 29"/>
                <a:gd name="T62" fmla="*/ 95 w 131"/>
                <a:gd name="T63" fmla="*/ 0 h 29"/>
                <a:gd name="T64" fmla="*/ 101 w 131"/>
                <a:gd name="T65" fmla="*/ 5 h 29"/>
                <a:gd name="T66" fmla="*/ 113 w 131"/>
                <a:gd name="T67" fmla="*/ 5 h 29"/>
                <a:gd name="T68" fmla="*/ 119 w 131"/>
                <a:gd name="T69" fmla="*/ 11 h 29"/>
                <a:gd name="T70" fmla="*/ 125 w 131"/>
                <a:gd name="T71" fmla="*/ 17 h 29"/>
                <a:gd name="T72" fmla="*/ 131 w 131"/>
                <a:gd name="T73" fmla="*/ 23 h 2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31"/>
                <a:gd name="T112" fmla="*/ 0 h 29"/>
                <a:gd name="T113" fmla="*/ 131 w 131"/>
                <a:gd name="T114" fmla="*/ 29 h 2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31" h="29">
                  <a:moveTo>
                    <a:pt x="131" y="23"/>
                  </a:moveTo>
                  <a:lnTo>
                    <a:pt x="131" y="29"/>
                  </a:lnTo>
                  <a:lnTo>
                    <a:pt x="125" y="29"/>
                  </a:lnTo>
                  <a:lnTo>
                    <a:pt x="119" y="23"/>
                  </a:lnTo>
                  <a:lnTo>
                    <a:pt x="113" y="17"/>
                  </a:lnTo>
                  <a:lnTo>
                    <a:pt x="101" y="11"/>
                  </a:lnTo>
                  <a:lnTo>
                    <a:pt x="95" y="5"/>
                  </a:lnTo>
                  <a:lnTo>
                    <a:pt x="84" y="5"/>
                  </a:lnTo>
                  <a:lnTo>
                    <a:pt x="78" y="5"/>
                  </a:lnTo>
                  <a:lnTo>
                    <a:pt x="66" y="5"/>
                  </a:lnTo>
                  <a:lnTo>
                    <a:pt x="60" y="5"/>
                  </a:lnTo>
                  <a:lnTo>
                    <a:pt x="54" y="5"/>
                  </a:lnTo>
                  <a:lnTo>
                    <a:pt x="42" y="5"/>
                  </a:lnTo>
                  <a:lnTo>
                    <a:pt x="36" y="5"/>
                  </a:lnTo>
                  <a:lnTo>
                    <a:pt x="24" y="5"/>
                  </a:lnTo>
                  <a:lnTo>
                    <a:pt x="18" y="5"/>
                  </a:lnTo>
                  <a:lnTo>
                    <a:pt x="12" y="11"/>
                  </a:lnTo>
                  <a:lnTo>
                    <a:pt x="6" y="11"/>
                  </a:lnTo>
                  <a:lnTo>
                    <a:pt x="0" y="11"/>
                  </a:lnTo>
                  <a:lnTo>
                    <a:pt x="6" y="11"/>
                  </a:lnTo>
                  <a:lnTo>
                    <a:pt x="6" y="5"/>
                  </a:lnTo>
                  <a:lnTo>
                    <a:pt x="12" y="5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72" y="0"/>
                  </a:lnTo>
                  <a:lnTo>
                    <a:pt x="84" y="0"/>
                  </a:lnTo>
                  <a:lnTo>
                    <a:pt x="95" y="0"/>
                  </a:lnTo>
                  <a:lnTo>
                    <a:pt x="101" y="5"/>
                  </a:lnTo>
                  <a:lnTo>
                    <a:pt x="113" y="5"/>
                  </a:lnTo>
                  <a:lnTo>
                    <a:pt x="119" y="11"/>
                  </a:lnTo>
                  <a:lnTo>
                    <a:pt x="125" y="17"/>
                  </a:lnTo>
                  <a:lnTo>
                    <a:pt x="131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38" name="Freeform 420"/>
            <p:cNvSpPr>
              <a:spLocks/>
            </p:cNvSpPr>
            <p:nvPr/>
          </p:nvSpPr>
          <p:spPr bwMode="auto">
            <a:xfrm>
              <a:off x="4194" y="2162"/>
              <a:ext cx="18" cy="30"/>
            </a:xfrm>
            <a:custGeom>
              <a:avLst/>
              <a:gdLst>
                <a:gd name="T0" fmla="*/ 18 w 18"/>
                <a:gd name="T1" fmla="*/ 0 h 30"/>
                <a:gd name="T2" fmla="*/ 12 w 18"/>
                <a:gd name="T3" fmla="*/ 0 h 30"/>
                <a:gd name="T4" fmla="*/ 12 w 18"/>
                <a:gd name="T5" fmla="*/ 6 h 30"/>
                <a:gd name="T6" fmla="*/ 6 w 18"/>
                <a:gd name="T7" fmla="*/ 12 h 30"/>
                <a:gd name="T8" fmla="*/ 6 w 18"/>
                <a:gd name="T9" fmla="*/ 12 h 30"/>
                <a:gd name="T10" fmla="*/ 6 w 18"/>
                <a:gd name="T11" fmla="*/ 18 h 30"/>
                <a:gd name="T12" fmla="*/ 0 w 18"/>
                <a:gd name="T13" fmla="*/ 24 h 30"/>
                <a:gd name="T14" fmla="*/ 0 w 18"/>
                <a:gd name="T15" fmla="*/ 24 h 30"/>
                <a:gd name="T16" fmla="*/ 0 w 18"/>
                <a:gd name="T17" fmla="*/ 30 h 30"/>
                <a:gd name="T18" fmla="*/ 6 w 18"/>
                <a:gd name="T19" fmla="*/ 24 h 30"/>
                <a:gd name="T20" fmla="*/ 12 w 18"/>
                <a:gd name="T21" fmla="*/ 18 h 30"/>
                <a:gd name="T22" fmla="*/ 12 w 18"/>
                <a:gd name="T23" fmla="*/ 6 h 30"/>
                <a:gd name="T24" fmla="*/ 18 w 18"/>
                <a:gd name="T25" fmla="*/ 0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30"/>
                <a:gd name="T41" fmla="*/ 18 w 18"/>
                <a:gd name="T42" fmla="*/ 30 h 3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30">
                  <a:moveTo>
                    <a:pt x="18" y="0"/>
                  </a:moveTo>
                  <a:lnTo>
                    <a:pt x="12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2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39" name="Freeform 421"/>
            <p:cNvSpPr>
              <a:spLocks/>
            </p:cNvSpPr>
            <p:nvPr/>
          </p:nvSpPr>
          <p:spPr bwMode="auto">
            <a:xfrm>
              <a:off x="4206" y="2157"/>
              <a:ext cx="18" cy="35"/>
            </a:xfrm>
            <a:custGeom>
              <a:avLst/>
              <a:gdLst>
                <a:gd name="T0" fmla="*/ 0 w 18"/>
                <a:gd name="T1" fmla="*/ 35 h 35"/>
                <a:gd name="T2" fmla="*/ 0 w 18"/>
                <a:gd name="T3" fmla="*/ 29 h 35"/>
                <a:gd name="T4" fmla="*/ 0 w 18"/>
                <a:gd name="T5" fmla="*/ 29 h 35"/>
                <a:gd name="T6" fmla="*/ 0 w 18"/>
                <a:gd name="T7" fmla="*/ 23 h 35"/>
                <a:gd name="T8" fmla="*/ 0 w 18"/>
                <a:gd name="T9" fmla="*/ 17 h 35"/>
                <a:gd name="T10" fmla="*/ 6 w 18"/>
                <a:gd name="T11" fmla="*/ 17 h 35"/>
                <a:gd name="T12" fmla="*/ 12 w 18"/>
                <a:gd name="T13" fmla="*/ 11 h 35"/>
                <a:gd name="T14" fmla="*/ 12 w 18"/>
                <a:gd name="T15" fmla="*/ 5 h 35"/>
                <a:gd name="T16" fmla="*/ 18 w 18"/>
                <a:gd name="T17" fmla="*/ 0 h 35"/>
                <a:gd name="T18" fmla="*/ 18 w 18"/>
                <a:gd name="T19" fmla="*/ 5 h 35"/>
                <a:gd name="T20" fmla="*/ 12 w 18"/>
                <a:gd name="T21" fmla="*/ 11 h 35"/>
                <a:gd name="T22" fmla="*/ 12 w 18"/>
                <a:gd name="T23" fmla="*/ 17 h 35"/>
                <a:gd name="T24" fmla="*/ 6 w 18"/>
                <a:gd name="T25" fmla="*/ 17 h 35"/>
                <a:gd name="T26" fmla="*/ 6 w 18"/>
                <a:gd name="T27" fmla="*/ 23 h 35"/>
                <a:gd name="T28" fmla="*/ 0 w 18"/>
                <a:gd name="T29" fmla="*/ 29 h 35"/>
                <a:gd name="T30" fmla="*/ 0 w 18"/>
                <a:gd name="T31" fmla="*/ 29 h 35"/>
                <a:gd name="T32" fmla="*/ 0 w 18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5"/>
                <a:gd name="T53" fmla="*/ 18 w 18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5">
                  <a:moveTo>
                    <a:pt x="0" y="35"/>
                  </a:moveTo>
                  <a:lnTo>
                    <a:pt x="0" y="29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6" y="17"/>
                  </a:lnTo>
                  <a:lnTo>
                    <a:pt x="12" y="11"/>
                  </a:lnTo>
                  <a:lnTo>
                    <a:pt x="12" y="5"/>
                  </a:lnTo>
                  <a:lnTo>
                    <a:pt x="18" y="0"/>
                  </a:lnTo>
                  <a:lnTo>
                    <a:pt x="18" y="5"/>
                  </a:lnTo>
                  <a:lnTo>
                    <a:pt x="12" y="11"/>
                  </a:lnTo>
                  <a:lnTo>
                    <a:pt x="12" y="17"/>
                  </a:lnTo>
                  <a:lnTo>
                    <a:pt x="6" y="17"/>
                  </a:lnTo>
                  <a:lnTo>
                    <a:pt x="6" y="23"/>
                  </a:lnTo>
                  <a:lnTo>
                    <a:pt x="0" y="29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40" name="Freeform 422"/>
            <p:cNvSpPr>
              <a:spLocks/>
            </p:cNvSpPr>
            <p:nvPr/>
          </p:nvSpPr>
          <p:spPr bwMode="auto">
            <a:xfrm>
              <a:off x="4224" y="2157"/>
              <a:ext cx="24" cy="41"/>
            </a:xfrm>
            <a:custGeom>
              <a:avLst/>
              <a:gdLst>
                <a:gd name="T0" fmla="*/ 0 w 24"/>
                <a:gd name="T1" fmla="*/ 41 h 41"/>
                <a:gd name="T2" fmla="*/ 0 w 24"/>
                <a:gd name="T3" fmla="*/ 35 h 41"/>
                <a:gd name="T4" fmla="*/ 0 w 24"/>
                <a:gd name="T5" fmla="*/ 35 h 41"/>
                <a:gd name="T6" fmla="*/ 6 w 24"/>
                <a:gd name="T7" fmla="*/ 29 h 41"/>
                <a:gd name="T8" fmla="*/ 6 w 24"/>
                <a:gd name="T9" fmla="*/ 23 h 41"/>
                <a:gd name="T10" fmla="*/ 12 w 24"/>
                <a:gd name="T11" fmla="*/ 11 h 41"/>
                <a:gd name="T12" fmla="*/ 18 w 24"/>
                <a:gd name="T13" fmla="*/ 5 h 41"/>
                <a:gd name="T14" fmla="*/ 24 w 24"/>
                <a:gd name="T15" fmla="*/ 0 h 41"/>
                <a:gd name="T16" fmla="*/ 24 w 24"/>
                <a:gd name="T17" fmla="*/ 0 h 41"/>
                <a:gd name="T18" fmla="*/ 24 w 24"/>
                <a:gd name="T19" fmla="*/ 0 h 41"/>
                <a:gd name="T20" fmla="*/ 24 w 24"/>
                <a:gd name="T21" fmla="*/ 5 h 41"/>
                <a:gd name="T22" fmla="*/ 18 w 24"/>
                <a:gd name="T23" fmla="*/ 11 h 41"/>
                <a:gd name="T24" fmla="*/ 12 w 24"/>
                <a:gd name="T25" fmla="*/ 23 h 41"/>
                <a:gd name="T26" fmla="*/ 12 w 24"/>
                <a:gd name="T27" fmla="*/ 29 h 41"/>
                <a:gd name="T28" fmla="*/ 6 w 24"/>
                <a:gd name="T29" fmla="*/ 35 h 41"/>
                <a:gd name="T30" fmla="*/ 6 w 24"/>
                <a:gd name="T31" fmla="*/ 41 h 41"/>
                <a:gd name="T32" fmla="*/ 0 w 24"/>
                <a:gd name="T33" fmla="*/ 41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1"/>
                <a:gd name="T53" fmla="*/ 24 w 24"/>
                <a:gd name="T54" fmla="*/ 41 h 4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1">
                  <a:moveTo>
                    <a:pt x="0" y="41"/>
                  </a:moveTo>
                  <a:lnTo>
                    <a:pt x="0" y="35"/>
                  </a:lnTo>
                  <a:lnTo>
                    <a:pt x="6" y="29"/>
                  </a:lnTo>
                  <a:lnTo>
                    <a:pt x="6" y="23"/>
                  </a:lnTo>
                  <a:lnTo>
                    <a:pt x="12" y="11"/>
                  </a:lnTo>
                  <a:lnTo>
                    <a:pt x="18" y="5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18" y="11"/>
                  </a:lnTo>
                  <a:lnTo>
                    <a:pt x="12" y="23"/>
                  </a:lnTo>
                  <a:lnTo>
                    <a:pt x="12" y="29"/>
                  </a:lnTo>
                  <a:lnTo>
                    <a:pt x="6" y="35"/>
                  </a:lnTo>
                  <a:lnTo>
                    <a:pt x="6" y="41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41" name="Freeform 423"/>
            <p:cNvSpPr>
              <a:spLocks/>
            </p:cNvSpPr>
            <p:nvPr/>
          </p:nvSpPr>
          <p:spPr bwMode="auto">
            <a:xfrm>
              <a:off x="4248" y="2157"/>
              <a:ext cx="24" cy="47"/>
            </a:xfrm>
            <a:custGeom>
              <a:avLst/>
              <a:gdLst>
                <a:gd name="T0" fmla="*/ 0 w 24"/>
                <a:gd name="T1" fmla="*/ 47 h 47"/>
                <a:gd name="T2" fmla="*/ 0 w 24"/>
                <a:gd name="T3" fmla="*/ 41 h 47"/>
                <a:gd name="T4" fmla="*/ 0 w 24"/>
                <a:gd name="T5" fmla="*/ 35 h 47"/>
                <a:gd name="T6" fmla="*/ 0 w 24"/>
                <a:gd name="T7" fmla="*/ 29 h 47"/>
                <a:gd name="T8" fmla="*/ 6 w 24"/>
                <a:gd name="T9" fmla="*/ 23 h 47"/>
                <a:gd name="T10" fmla="*/ 12 w 24"/>
                <a:gd name="T11" fmla="*/ 17 h 47"/>
                <a:gd name="T12" fmla="*/ 18 w 24"/>
                <a:gd name="T13" fmla="*/ 11 h 47"/>
                <a:gd name="T14" fmla="*/ 24 w 24"/>
                <a:gd name="T15" fmla="*/ 5 h 47"/>
                <a:gd name="T16" fmla="*/ 24 w 24"/>
                <a:gd name="T17" fmla="*/ 0 h 47"/>
                <a:gd name="T18" fmla="*/ 24 w 24"/>
                <a:gd name="T19" fmla="*/ 5 h 47"/>
                <a:gd name="T20" fmla="*/ 24 w 24"/>
                <a:gd name="T21" fmla="*/ 11 h 47"/>
                <a:gd name="T22" fmla="*/ 18 w 24"/>
                <a:gd name="T23" fmla="*/ 17 h 47"/>
                <a:gd name="T24" fmla="*/ 12 w 24"/>
                <a:gd name="T25" fmla="*/ 23 h 47"/>
                <a:gd name="T26" fmla="*/ 6 w 24"/>
                <a:gd name="T27" fmla="*/ 35 h 47"/>
                <a:gd name="T28" fmla="*/ 6 w 24"/>
                <a:gd name="T29" fmla="*/ 41 h 47"/>
                <a:gd name="T30" fmla="*/ 0 w 24"/>
                <a:gd name="T31" fmla="*/ 41 h 47"/>
                <a:gd name="T32" fmla="*/ 0 w 24"/>
                <a:gd name="T33" fmla="*/ 47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7"/>
                <a:gd name="T53" fmla="*/ 24 w 24"/>
                <a:gd name="T54" fmla="*/ 47 h 4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7">
                  <a:moveTo>
                    <a:pt x="0" y="47"/>
                  </a:moveTo>
                  <a:lnTo>
                    <a:pt x="0" y="41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6" y="23"/>
                  </a:lnTo>
                  <a:lnTo>
                    <a:pt x="12" y="17"/>
                  </a:lnTo>
                  <a:lnTo>
                    <a:pt x="18" y="11"/>
                  </a:lnTo>
                  <a:lnTo>
                    <a:pt x="24" y="5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24" y="11"/>
                  </a:lnTo>
                  <a:lnTo>
                    <a:pt x="18" y="17"/>
                  </a:lnTo>
                  <a:lnTo>
                    <a:pt x="12" y="23"/>
                  </a:lnTo>
                  <a:lnTo>
                    <a:pt x="6" y="35"/>
                  </a:lnTo>
                  <a:lnTo>
                    <a:pt x="6" y="41"/>
                  </a:lnTo>
                  <a:lnTo>
                    <a:pt x="0" y="41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42" name="Freeform 424"/>
            <p:cNvSpPr>
              <a:spLocks/>
            </p:cNvSpPr>
            <p:nvPr/>
          </p:nvSpPr>
          <p:spPr bwMode="auto">
            <a:xfrm>
              <a:off x="4260" y="2162"/>
              <a:ext cx="29" cy="36"/>
            </a:xfrm>
            <a:custGeom>
              <a:avLst/>
              <a:gdLst>
                <a:gd name="T0" fmla="*/ 0 w 29"/>
                <a:gd name="T1" fmla="*/ 36 h 36"/>
                <a:gd name="T2" fmla="*/ 0 w 29"/>
                <a:gd name="T3" fmla="*/ 36 h 36"/>
                <a:gd name="T4" fmla="*/ 0 w 29"/>
                <a:gd name="T5" fmla="*/ 30 h 36"/>
                <a:gd name="T6" fmla="*/ 6 w 29"/>
                <a:gd name="T7" fmla="*/ 24 h 36"/>
                <a:gd name="T8" fmla="*/ 12 w 29"/>
                <a:gd name="T9" fmla="*/ 18 h 36"/>
                <a:gd name="T10" fmla="*/ 18 w 29"/>
                <a:gd name="T11" fmla="*/ 12 h 36"/>
                <a:gd name="T12" fmla="*/ 23 w 29"/>
                <a:gd name="T13" fmla="*/ 6 h 36"/>
                <a:gd name="T14" fmla="*/ 23 w 29"/>
                <a:gd name="T15" fmla="*/ 0 h 36"/>
                <a:gd name="T16" fmla="*/ 29 w 29"/>
                <a:gd name="T17" fmla="*/ 0 h 36"/>
                <a:gd name="T18" fmla="*/ 29 w 29"/>
                <a:gd name="T19" fmla="*/ 0 h 36"/>
                <a:gd name="T20" fmla="*/ 23 w 29"/>
                <a:gd name="T21" fmla="*/ 6 h 36"/>
                <a:gd name="T22" fmla="*/ 18 w 29"/>
                <a:gd name="T23" fmla="*/ 12 h 36"/>
                <a:gd name="T24" fmla="*/ 18 w 29"/>
                <a:gd name="T25" fmla="*/ 18 h 36"/>
                <a:gd name="T26" fmla="*/ 12 w 29"/>
                <a:gd name="T27" fmla="*/ 24 h 36"/>
                <a:gd name="T28" fmla="*/ 6 w 29"/>
                <a:gd name="T29" fmla="*/ 30 h 36"/>
                <a:gd name="T30" fmla="*/ 0 w 29"/>
                <a:gd name="T31" fmla="*/ 36 h 36"/>
                <a:gd name="T32" fmla="*/ 0 w 29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9"/>
                <a:gd name="T52" fmla="*/ 0 h 36"/>
                <a:gd name="T53" fmla="*/ 29 w 2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9" h="36">
                  <a:moveTo>
                    <a:pt x="0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3" y="6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23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6" y="3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43" name="Freeform 425"/>
            <p:cNvSpPr>
              <a:spLocks/>
            </p:cNvSpPr>
            <p:nvPr/>
          </p:nvSpPr>
          <p:spPr bwMode="auto">
            <a:xfrm>
              <a:off x="4278" y="2168"/>
              <a:ext cx="23" cy="30"/>
            </a:xfrm>
            <a:custGeom>
              <a:avLst/>
              <a:gdLst>
                <a:gd name="T0" fmla="*/ 0 w 23"/>
                <a:gd name="T1" fmla="*/ 30 h 30"/>
                <a:gd name="T2" fmla="*/ 0 w 23"/>
                <a:gd name="T3" fmla="*/ 24 h 30"/>
                <a:gd name="T4" fmla="*/ 0 w 23"/>
                <a:gd name="T5" fmla="*/ 24 h 30"/>
                <a:gd name="T6" fmla="*/ 0 w 23"/>
                <a:gd name="T7" fmla="*/ 18 h 30"/>
                <a:gd name="T8" fmla="*/ 5 w 23"/>
                <a:gd name="T9" fmla="*/ 12 h 30"/>
                <a:gd name="T10" fmla="*/ 11 w 23"/>
                <a:gd name="T11" fmla="*/ 6 h 30"/>
                <a:gd name="T12" fmla="*/ 11 w 23"/>
                <a:gd name="T13" fmla="*/ 6 h 30"/>
                <a:gd name="T14" fmla="*/ 17 w 23"/>
                <a:gd name="T15" fmla="*/ 0 h 30"/>
                <a:gd name="T16" fmla="*/ 23 w 23"/>
                <a:gd name="T17" fmla="*/ 0 h 30"/>
                <a:gd name="T18" fmla="*/ 23 w 23"/>
                <a:gd name="T19" fmla="*/ 0 h 30"/>
                <a:gd name="T20" fmla="*/ 17 w 23"/>
                <a:gd name="T21" fmla="*/ 6 h 30"/>
                <a:gd name="T22" fmla="*/ 11 w 23"/>
                <a:gd name="T23" fmla="*/ 12 h 30"/>
                <a:gd name="T24" fmla="*/ 11 w 23"/>
                <a:gd name="T25" fmla="*/ 18 h 30"/>
                <a:gd name="T26" fmla="*/ 5 w 23"/>
                <a:gd name="T27" fmla="*/ 24 h 30"/>
                <a:gd name="T28" fmla="*/ 5 w 23"/>
                <a:gd name="T29" fmla="*/ 24 h 30"/>
                <a:gd name="T30" fmla="*/ 0 w 23"/>
                <a:gd name="T31" fmla="*/ 30 h 30"/>
                <a:gd name="T32" fmla="*/ 0 w 23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30"/>
                <a:gd name="T53" fmla="*/ 23 w 23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30">
                  <a:moveTo>
                    <a:pt x="0" y="30"/>
                  </a:moveTo>
                  <a:lnTo>
                    <a:pt x="0" y="24"/>
                  </a:lnTo>
                  <a:lnTo>
                    <a:pt x="0" y="18"/>
                  </a:lnTo>
                  <a:lnTo>
                    <a:pt x="5" y="12"/>
                  </a:lnTo>
                  <a:lnTo>
                    <a:pt x="11" y="6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17" y="6"/>
                  </a:lnTo>
                  <a:lnTo>
                    <a:pt x="11" y="12"/>
                  </a:lnTo>
                  <a:lnTo>
                    <a:pt x="11" y="18"/>
                  </a:lnTo>
                  <a:lnTo>
                    <a:pt x="5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44" name="Freeform 426"/>
            <p:cNvSpPr>
              <a:spLocks/>
            </p:cNvSpPr>
            <p:nvPr/>
          </p:nvSpPr>
          <p:spPr bwMode="auto">
            <a:xfrm>
              <a:off x="4289" y="2174"/>
              <a:ext cx="24" cy="24"/>
            </a:xfrm>
            <a:custGeom>
              <a:avLst/>
              <a:gdLst>
                <a:gd name="T0" fmla="*/ 0 w 24"/>
                <a:gd name="T1" fmla="*/ 24 h 24"/>
                <a:gd name="T2" fmla="*/ 0 w 24"/>
                <a:gd name="T3" fmla="*/ 18 h 24"/>
                <a:gd name="T4" fmla="*/ 6 w 24"/>
                <a:gd name="T5" fmla="*/ 18 h 24"/>
                <a:gd name="T6" fmla="*/ 6 w 24"/>
                <a:gd name="T7" fmla="*/ 12 h 24"/>
                <a:gd name="T8" fmla="*/ 12 w 24"/>
                <a:gd name="T9" fmla="*/ 12 h 24"/>
                <a:gd name="T10" fmla="*/ 18 w 24"/>
                <a:gd name="T11" fmla="*/ 6 h 24"/>
                <a:gd name="T12" fmla="*/ 18 w 24"/>
                <a:gd name="T13" fmla="*/ 0 h 24"/>
                <a:gd name="T14" fmla="*/ 24 w 24"/>
                <a:gd name="T15" fmla="*/ 0 h 24"/>
                <a:gd name="T16" fmla="*/ 24 w 24"/>
                <a:gd name="T17" fmla="*/ 0 h 24"/>
                <a:gd name="T18" fmla="*/ 24 w 24"/>
                <a:gd name="T19" fmla="*/ 0 h 24"/>
                <a:gd name="T20" fmla="*/ 18 w 24"/>
                <a:gd name="T21" fmla="*/ 6 h 24"/>
                <a:gd name="T22" fmla="*/ 18 w 24"/>
                <a:gd name="T23" fmla="*/ 12 h 24"/>
                <a:gd name="T24" fmla="*/ 12 w 24"/>
                <a:gd name="T25" fmla="*/ 12 h 24"/>
                <a:gd name="T26" fmla="*/ 12 w 24"/>
                <a:gd name="T27" fmla="*/ 18 h 24"/>
                <a:gd name="T28" fmla="*/ 6 w 24"/>
                <a:gd name="T29" fmla="*/ 18 h 24"/>
                <a:gd name="T30" fmla="*/ 6 w 24"/>
                <a:gd name="T31" fmla="*/ 24 h 24"/>
                <a:gd name="T32" fmla="*/ 0 w 24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24"/>
                  </a:moveTo>
                  <a:lnTo>
                    <a:pt x="0" y="18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45" name="Freeform 427"/>
            <p:cNvSpPr>
              <a:spLocks/>
            </p:cNvSpPr>
            <p:nvPr/>
          </p:nvSpPr>
          <p:spPr bwMode="auto">
            <a:xfrm>
              <a:off x="4307" y="2180"/>
              <a:ext cx="12" cy="12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12 h 12"/>
                <a:gd name="T4" fmla="*/ 6 w 12"/>
                <a:gd name="T5" fmla="*/ 6 h 12"/>
                <a:gd name="T6" fmla="*/ 12 w 12"/>
                <a:gd name="T7" fmla="*/ 0 h 12"/>
                <a:gd name="T8" fmla="*/ 12 w 12"/>
                <a:gd name="T9" fmla="*/ 0 h 12"/>
                <a:gd name="T10" fmla="*/ 12 w 12"/>
                <a:gd name="T11" fmla="*/ 0 h 12"/>
                <a:gd name="T12" fmla="*/ 6 w 12"/>
                <a:gd name="T13" fmla="*/ 6 h 12"/>
                <a:gd name="T14" fmla="*/ 0 w 12"/>
                <a:gd name="T15" fmla="*/ 12 h 12"/>
                <a:gd name="T16" fmla="*/ 0 w 12"/>
                <a:gd name="T17" fmla="*/ 12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12"/>
                <a:gd name="T29" fmla="*/ 12 w 12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12">
                  <a:moveTo>
                    <a:pt x="0" y="12"/>
                  </a:moveTo>
                  <a:lnTo>
                    <a:pt x="0" y="12"/>
                  </a:lnTo>
                  <a:lnTo>
                    <a:pt x="6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46" name="Freeform 428"/>
            <p:cNvSpPr>
              <a:spLocks/>
            </p:cNvSpPr>
            <p:nvPr/>
          </p:nvSpPr>
          <p:spPr bwMode="auto">
            <a:xfrm>
              <a:off x="4182" y="2168"/>
              <a:ext cx="18" cy="18"/>
            </a:xfrm>
            <a:custGeom>
              <a:avLst/>
              <a:gdLst>
                <a:gd name="T0" fmla="*/ 18 w 18"/>
                <a:gd name="T1" fmla="*/ 0 h 18"/>
                <a:gd name="T2" fmla="*/ 18 w 18"/>
                <a:gd name="T3" fmla="*/ 0 h 18"/>
                <a:gd name="T4" fmla="*/ 12 w 18"/>
                <a:gd name="T5" fmla="*/ 12 h 18"/>
                <a:gd name="T6" fmla="*/ 6 w 18"/>
                <a:gd name="T7" fmla="*/ 18 h 18"/>
                <a:gd name="T8" fmla="*/ 6 w 18"/>
                <a:gd name="T9" fmla="*/ 18 h 18"/>
                <a:gd name="T10" fmla="*/ 0 w 18"/>
                <a:gd name="T11" fmla="*/ 12 h 18"/>
                <a:gd name="T12" fmla="*/ 6 w 18"/>
                <a:gd name="T13" fmla="*/ 12 h 18"/>
                <a:gd name="T14" fmla="*/ 6 w 18"/>
                <a:gd name="T15" fmla="*/ 6 h 18"/>
                <a:gd name="T16" fmla="*/ 6 w 18"/>
                <a:gd name="T17" fmla="*/ 6 h 18"/>
                <a:gd name="T18" fmla="*/ 12 w 18"/>
                <a:gd name="T19" fmla="*/ 6 h 18"/>
                <a:gd name="T20" fmla="*/ 18 w 18"/>
                <a:gd name="T21" fmla="*/ 0 h 18"/>
                <a:gd name="T22" fmla="*/ 18 w 18"/>
                <a:gd name="T23" fmla="*/ 0 h 18"/>
                <a:gd name="T24" fmla="*/ 18 w 18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18"/>
                <a:gd name="T41" fmla="*/ 18 w 18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18">
                  <a:moveTo>
                    <a:pt x="18" y="0"/>
                  </a:moveTo>
                  <a:lnTo>
                    <a:pt x="18" y="0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47" name="Freeform 429"/>
            <p:cNvSpPr>
              <a:spLocks/>
            </p:cNvSpPr>
            <p:nvPr/>
          </p:nvSpPr>
          <p:spPr bwMode="auto">
            <a:xfrm>
              <a:off x="4182" y="2157"/>
              <a:ext cx="18" cy="5"/>
            </a:xfrm>
            <a:custGeom>
              <a:avLst/>
              <a:gdLst>
                <a:gd name="T0" fmla="*/ 18 w 18"/>
                <a:gd name="T1" fmla="*/ 5 h 5"/>
                <a:gd name="T2" fmla="*/ 18 w 18"/>
                <a:gd name="T3" fmla="*/ 5 h 5"/>
                <a:gd name="T4" fmla="*/ 18 w 18"/>
                <a:gd name="T5" fmla="*/ 5 h 5"/>
                <a:gd name="T6" fmla="*/ 12 w 18"/>
                <a:gd name="T7" fmla="*/ 5 h 5"/>
                <a:gd name="T8" fmla="*/ 12 w 18"/>
                <a:gd name="T9" fmla="*/ 5 h 5"/>
                <a:gd name="T10" fmla="*/ 6 w 18"/>
                <a:gd name="T11" fmla="*/ 0 h 5"/>
                <a:gd name="T12" fmla="*/ 6 w 18"/>
                <a:gd name="T13" fmla="*/ 0 h 5"/>
                <a:gd name="T14" fmla="*/ 0 w 18"/>
                <a:gd name="T15" fmla="*/ 0 h 5"/>
                <a:gd name="T16" fmla="*/ 0 w 18"/>
                <a:gd name="T17" fmla="*/ 0 h 5"/>
                <a:gd name="T18" fmla="*/ 0 w 18"/>
                <a:gd name="T19" fmla="*/ 0 h 5"/>
                <a:gd name="T20" fmla="*/ 0 w 18"/>
                <a:gd name="T21" fmla="*/ 5 h 5"/>
                <a:gd name="T22" fmla="*/ 6 w 18"/>
                <a:gd name="T23" fmla="*/ 5 h 5"/>
                <a:gd name="T24" fmla="*/ 6 w 18"/>
                <a:gd name="T25" fmla="*/ 5 h 5"/>
                <a:gd name="T26" fmla="*/ 12 w 18"/>
                <a:gd name="T27" fmla="*/ 5 h 5"/>
                <a:gd name="T28" fmla="*/ 12 w 18"/>
                <a:gd name="T29" fmla="*/ 5 h 5"/>
                <a:gd name="T30" fmla="*/ 18 w 18"/>
                <a:gd name="T31" fmla="*/ 5 h 5"/>
                <a:gd name="T32" fmla="*/ 18 w 18"/>
                <a:gd name="T33" fmla="*/ 5 h 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5"/>
                <a:gd name="T53" fmla="*/ 18 w 18"/>
                <a:gd name="T54" fmla="*/ 5 h 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5">
                  <a:moveTo>
                    <a:pt x="18" y="5"/>
                  </a:moveTo>
                  <a:lnTo>
                    <a:pt x="18" y="5"/>
                  </a:lnTo>
                  <a:lnTo>
                    <a:pt x="12" y="5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6" y="5"/>
                  </a:lnTo>
                  <a:lnTo>
                    <a:pt x="12" y="5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48" name="Freeform 430"/>
            <p:cNvSpPr>
              <a:spLocks/>
            </p:cNvSpPr>
            <p:nvPr/>
          </p:nvSpPr>
          <p:spPr bwMode="auto">
            <a:xfrm>
              <a:off x="4176" y="2168"/>
              <a:ext cx="24" cy="6"/>
            </a:xfrm>
            <a:custGeom>
              <a:avLst/>
              <a:gdLst>
                <a:gd name="T0" fmla="*/ 24 w 24"/>
                <a:gd name="T1" fmla="*/ 0 h 6"/>
                <a:gd name="T2" fmla="*/ 18 w 24"/>
                <a:gd name="T3" fmla="*/ 0 h 6"/>
                <a:gd name="T4" fmla="*/ 18 w 24"/>
                <a:gd name="T5" fmla="*/ 0 h 6"/>
                <a:gd name="T6" fmla="*/ 12 w 24"/>
                <a:gd name="T7" fmla="*/ 0 h 6"/>
                <a:gd name="T8" fmla="*/ 12 w 24"/>
                <a:gd name="T9" fmla="*/ 0 h 6"/>
                <a:gd name="T10" fmla="*/ 6 w 24"/>
                <a:gd name="T11" fmla="*/ 0 h 6"/>
                <a:gd name="T12" fmla="*/ 6 w 24"/>
                <a:gd name="T13" fmla="*/ 0 h 6"/>
                <a:gd name="T14" fmla="*/ 0 w 24"/>
                <a:gd name="T15" fmla="*/ 0 h 6"/>
                <a:gd name="T16" fmla="*/ 0 w 24"/>
                <a:gd name="T17" fmla="*/ 0 h 6"/>
                <a:gd name="T18" fmla="*/ 0 w 24"/>
                <a:gd name="T19" fmla="*/ 6 h 6"/>
                <a:gd name="T20" fmla="*/ 0 w 24"/>
                <a:gd name="T21" fmla="*/ 6 h 6"/>
                <a:gd name="T22" fmla="*/ 6 w 24"/>
                <a:gd name="T23" fmla="*/ 6 h 6"/>
                <a:gd name="T24" fmla="*/ 12 w 24"/>
                <a:gd name="T25" fmla="*/ 6 h 6"/>
                <a:gd name="T26" fmla="*/ 12 w 24"/>
                <a:gd name="T27" fmla="*/ 0 h 6"/>
                <a:gd name="T28" fmla="*/ 18 w 24"/>
                <a:gd name="T29" fmla="*/ 0 h 6"/>
                <a:gd name="T30" fmla="*/ 18 w 24"/>
                <a:gd name="T31" fmla="*/ 0 h 6"/>
                <a:gd name="T32" fmla="*/ 24 w 24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24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49" name="Freeform 431"/>
            <p:cNvSpPr>
              <a:spLocks/>
            </p:cNvSpPr>
            <p:nvPr/>
          </p:nvSpPr>
          <p:spPr bwMode="auto">
            <a:xfrm>
              <a:off x="4188" y="2145"/>
              <a:ext cx="24" cy="17"/>
            </a:xfrm>
            <a:custGeom>
              <a:avLst/>
              <a:gdLst>
                <a:gd name="T0" fmla="*/ 24 w 24"/>
                <a:gd name="T1" fmla="*/ 17 h 17"/>
                <a:gd name="T2" fmla="*/ 18 w 24"/>
                <a:gd name="T3" fmla="*/ 17 h 17"/>
                <a:gd name="T4" fmla="*/ 18 w 24"/>
                <a:gd name="T5" fmla="*/ 12 h 17"/>
                <a:gd name="T6" fmla="*/ 12 w 24"/>
                <a:gd name="T7" fmla="*/ 12 h 17"/>
                <a:gd name="T8" fmla="*/ 6 w 24"/>
                <a:gd name="T9" fmla="*/ 12 h 17"/>
                <a:gd name="T10" fmla="*/ 6 w 24"/>
                <a:gd name="T11" fmla="*/ 6 h 17"/>
                <a:gd name="T12" fmla="*/ 0 w 24"/>
                <a:gd name="T13" fmla="*/ 6 h 17"/>
                <a:gd name="T14" fmla="*/ 0 w 24"/>
                <a:gd name="T15" fmla="*/ 0 h 17"/>
                <a:gd name="T16" fmla="*/ 0 w 24"/>
                <a:gd name="T17" fmla="*/ 0 h 17"/>
                <a:gd name="T18" fmla="*/ 0 w 24"/>
                <a:gd name="T19" fmla="*/ 0 h 17"/>
                <a:gd name="T20" fmla="*/ 6 w 24"/>
                <a:gd name="T21" fmla="*/ 0 h 17"/>
                <a:gd name="T22" fmla="*/ 6 w 24"/>
                <a:gd name="T23" fmla="*/ 6 h 17"/>
                <a:gd name="T24" fmla="*/ 12 w 24"/>
                <a:gd name="T25" fmla="*/ 6 h 17"/>
                <a:gd name="T26" fmla="*/ 12 w 24"/>
                <a:gd name="T27" fmla="*/ 12 h 17"/>
                <a:gd name="T28" fmla="*/ 18 w 24"/>
                <a:gd name="T29" fmla="*/ 12 h 17"/>
                <a:gd name="T30" fmla="*/ 18 w 24"/>
                <a:gd name="T31" fmla="*/ 17 h 17"/>
                <a:gd name="T32" fmla="*/ 24 w 24"/>
                <a:gd name="T33" fmla="*/ 17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7"/>
                <a:gd name="T53" fmla="*/ 24 w 24"/>
                <a:gd name="T54" fmla="*/ 17 h 1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7">
                  <a:moveTo>
                    <a:pt x="24" y="17"/>
                  </a:moveTo>
                  <a:lnTo>
                    <a:pt x="18" y="17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17"/>
                  </a:lnTo>
                  <a:lnTo>
                    <a:pt x="24" y="17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50" name="Freeform 432"/>
            <p:cNvSpPr>
              <a:spLocks/>
            </p:cNvSpPr>
            <p:nvPr/>
          </p:nvSpPr>
          <p:spPr bwMode="auto">
            <a:xfrm>
              <a:off x="4313" y="2151"/>
              <a:ext cx="6" cy="23"/>
            </a:xfrm>
            <a:custGeom>
              <a:avLst/>
              <a:gdLst>
                <a:gd name="T0" fmla="*/ 0 w 6"/>
                <a:gd name="T1" fmla="*/ 23 h 23"/>
                <a:gd name="T2" fmla="*/ 0 w 6"/>
                <a:gd name="T3" fmla="*/ 17 h 23"/>
                <a:gd name="T4" fmla="*/ 0 w 6"/>
                <a:gd name="T5" fmla="*/ 11 h 23"/>
                <a:gd name="T6" fmla="*/ 0 w 6"/>
                <a:gd name="T7" fmla="*/ 0 h 23"/>
                <a:gd name="T8" fmla="*/ 0 w 6"/>
                <a:gd name="T9" fmla="*/ 0 h 23"/>
                <a:gd name="T10" fmla="*/ 6 w 6"/>
                <a:gd name="T11" fmla="*/ 0 h 23"/>
                <a:gd name="T12" fmla="*/ 6 w 6"/>
                <a:gd name="T13" fmla="*/ 6 h 23"/>
                <a:gd name="T14" fmla="*/ 0 w 6"/>
                <a:gd name="T15" fmla="*/ 17 h 23"/>
                <a:gd name="T16" fmla="*/ 0 w 6"/>
                <a:gd name="T17" fmla="*/ 23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3"/>
                <a:gd name="T29" fmla="*/ 6 w 6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3">
                  <a:moveTo>
                    <a:pt x="0" y="23"/>
                  </a:moveTo>
                  <a:lnTo>
                    <a:pt x="0" y="17"/>
                  </a:lnTo>
                  <a:lnTo>
                    <a:pt x="0" y="11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17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51" name="Freeform 433"/>
            <p:cNvSpPr>
              <a:spLocks/>
            </p:cNvSpPr>
            <p:nvPr/>
          </p:nvSpPr>
          <p:spPr bwMode="auto">
            <a:xfrm>
              <a:off x="4319" y="2151"/>
              <a:ext cx="12" cy="29"/>
            </a:xfrm>
            <a:custGeom>
              <a:avLst/>
              <a:gdLst>
                <a:gd name="T0" fmla="*/ 0 w 12"/>
                <a:gd name="T1" fmla="*/ 29 h 29"/>
                <a:gd name="T2" fmla="*/ 0 w 12"/>
                <a:gd name="T3" fmla="*/ 23 h 29"/>
                <a:gd name="T4" fmla="*/ 0 w 12"/>
                <a:gd name="T5" fmla="*/ 11 h 29"/>
                <a:gd name="T6" fmla="*/ 6 w 12"/>
                <a:gd name="T7" fmla="*/ 6 h 29"/>
                <a:gd name="T8" fmla="*/ 6 w 12"/>
                <a:gd name="T9" fmla="*/ 0 h 29"/>
                <a:gd name="T10" fmla="*/ 12 w 12"/>
                <a:gd name="T11" fmla="*/ 6 h 29"/>
                <a:gd name="T12" fmla="*/ 6 w 12"/>
                <a:gd name="T13" fmla="*/ 11 h 29"/>
                <a:gd name="T14" fmla="*/ 6 w 12"/>
                <a:gd name="T15" fmla="*/ 23 h 29"/>
                <a:gd name="T16" fmla="*/ 0 w 12"/>
                <a:gd name="T17" fmla="*/ 29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29"/>
                <a:gd name="T29" fmla="*/ 12 w 12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29">
                  <a:moveTo>
                    <a:pt x="0" y="29"/>
                  </a:moveTo>
                  <a:lnTo>
                    <a:pt x="0" y="23"/>
                  </a:lnTo>
                  <a:lnTo>
                    <a:pt x="0" y="11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6"/>
                  </a:lnTo>
                  <a:lnTo>
                    <a:pt x="6" y="11"/>
                  </a:lnTo>
                  <a:lnTo>
                    <a:pt x="6" y="23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52" name="Freeform 434"/>
            <p:cNvSpPr>
              <a:spLocks/>
            </p:cNvSpPr>
            <p:nvPr/>
          </p:nvSpPr>
          <p:spPr bwMode="auto">
            <a:xfrm>
              <a:off x="4295" y="2139"/>
              <a:ext cx="6" cy="29"/>
            </a:xfrm>
            <a:custGeom>
              <a:avLst/>
              <a:gdLst>
                <a:gd name="T0" fmla="*/ 6 w 6"/>
                <a:gd name="T1" fmla="*/ 29 h 29"/>
                <a:gd name="T2" fmla="*/ 6 w 6"/>
                <a:gd name="T3" fmla="*/ 23 h 29"/>
                <a:gd name="T4" fmla="*/ 0 w 6"/>
                <a:gd name="T5" fmla="*/ 18 h 29"/>
                <a:gd name="T6" fmla="*/ 0 w 6"/>
                <a:gd name="T7" fmla="*/ 6 h 29"/>
                <a:gd name="T8" fmla="*/ 6 w 6"/>
                <a:gd name="T9" fmla="*/ 0 h 29"/>
                <a:gd name="T10" fmla="*/ 6 w 6"/>
                <a:gd name="T11" fmla="*/ 6 h 29"/>
                <a:gd name="T12" fmla="*/ 6 w 6"/>
                <a:gd name="T13" fmla="*/ 12 h 29"/>
                <a:gd name="T14" fmla="*/ 6 w 6"/>
                <a:gd name="T15" fmla="*/ 18 h 29"/>
                <a:gd name="T16" fmla="*/ 6 w 6"/>
                <a:gd name="T17" fmla="*/ 29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9"/>
                <a:gd name="T29" fmla="*/ 6 w 6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9">
                  <a:moveTo>
                    <a:pt x="6" y="29"/>
                  </a:moveTo>
                  <a:lnTo>
                    <a:pt x="6" y="23"/>
                  </a:lnTo>
                  <a:lnTo>
                    <a:pt x="0" y="18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6" y="2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53" name="Freeform 435"/>
            <p:cNvSpPr>
              <a:spLocks/>
            </p:cNvSpPr>
            <p:nvPr/>
          </p:nvSpPr>
          <p:spPr bwMode="auto">
            <a:xfrm>
              <a:off x="4283" y="2133"/>
              <a:ext cx="6" cy="29"/>
            </a:xfrm>
            <a:custGeom>
              <a:avLst/>
              <a:gdLst>
                <a:gd name="T0" fmla="*/ 6 w 6"/>
                <a:gd name="T1" fmla="*/ 29 h 29"/>
                <a:gd name="T2" fmla="*/ 6 w 6"/>
                <a:gd name="T3" fmla="*/ 24 h 29"/>
                <a:gd name="T4" fmla="*/ 0 w 6"/>
                <a:gd name="T5" fmla="*/ 12 h 29"/>
                <a:gd name="T6" fmla="*/ 0 w 6"/>
                <a:gd name="T7" fmla="*/ 6 h 29"/>
                <a:gd name="T8" fmla="*/ 0 w 6"/>
                <a:gd name="T9" fmla="*/ 0 h 29"/>
                <a:gd name="T10" fmla="*/ 6 w 6"/>
                <a:gd name="T11" fmla="*/ 6 h 29"/>
                <a:gd name="T12" fmla="*/ 6 w 6"/>
                <a:gd name="T13" fmla="*/ 12 h 29"/>
                <a:gd name="T14" fmla="*/ 6 w 6"/>
                <a:gd name="T15" fmla="*/ 24 h 29"/>
                <a:gd name="T16" fmla="*/ 6 w 6"/>
                <a:gd name="T17" fmla="*/ 29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9"/>
                <a:gd name="T29" fmla="*/ 6 w 6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9">
                  <a:moveTo>
                    <a:pt x="6" y="29"/>
                  </a:moveTo>
                  <a:lnTo>
                    <a:pt x="6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6" y="24"/>
                  </a:lnTo>
                  <a:lnTo>
                    <a:pt x="6" y="2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54" name="Freeform 436"/>
            <p:cNvSpPr>
              <a:spLocks/>
            </p:cNvSpPr>
            <p:nvPr/>
          </p:nvSpPr>
          <p:spPr bwMode="auto">
            <a:xfrm>
              <a:off x="4266" y="2127"/>
              <a:ext cx="12" cy="30"/>
            </a:xfrm>
            <a:custGeom>
              <a:avLst/>
              <a:gdLst>
                <a:gd name="T0" fmla="*/ 12 w 12"/>
                <a:gd name="T1" fmla="*/ 30 h 30"/>
                <a:gd name="T2" fmla="*/ 6 w 12"/>
                <a:gd name="T3" fmla="*/ 24 h 30"/>
                <a:gd name="T4" fmla="*/ 0 w 12"/>
                <a:gd name="T5" fmla="*/ 12 h 30"/>
                <a:gd name="T6" fmla="*/ 0 w 12"/>
                <a:gd name="T7" fmla="*/ 0 h 30"/>
                <a:gd name="T8" fmla="*/ 0 w 12"/>
                <a:gd name="T9" fmla="*/ 0 h 30"/>
                <a:gd name="T10" fmla="*/ 6 w 12"/>
                <a:gd name="T11" fmla="*/ 6 h 30"/>
                <a:gd name="T12" fmla="*/ 6 w 12"/>
                <a:gd name="T13" fmla="*/ 12 h 30"/>
                <a:gd name="T14" fmla="*/ 12 w 12"/>
                <a:gd name="T15" fmla="*/ 24 h 30"/>
                <a:gd name="T16" fmla="*/ 12 w 12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12" y="30"/>
                  </a:moveTo>
                  <a:lnTo>
                    <a:pt x="6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24"/>
                  </a:lnTo>
                  <a:lnTo>
                    <a:pt x="12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55" name="Freeform 437"/>
            <p:cNvSpPr>
              <a:spLocks/>
            </p:cNvSpPr>
            <p:nvPr/>
          </p:nvSpPr>
          <p:spPr bwMode="auto">
            <a:xfrm>
              <a:off x="4230" y="2121"/>
              <a:ext cx="18" cy="36"/>
            </a:xfrm>
            <a:custGeom>
              <a:avLst/>
              <a:gdLst>
                <a:gd name="T0" fmla="*/ 18 w 18"/>
                <a:gd name="T1" fmla="*/ 36 h 36"/>
                <a:gd name="T2" fmla="*/ 18 w 18"/>
                <a:gd name="T3" fmla="*/ 36 h 36"/>
                <a:gd name="T4" fmla="*/ 12 w 18"/>
                <a:gd name="T5" fmla="*/ 30 h 36"/>
                <a:gd name="T6" fmla="*/ 12 w 18"/>
                <a:gd name="T7" fmla="*/ 24 h 36"/>
                <a:gd name="T8" fmla="*/ 6 w 18"/>
                <a:gd name="T9" fmla="*/ 18 h 36"/>
                <a:gd name="T10" fmla="*/ 6 w 18"/>
                <a:gd name="T11" fmla="*/ 12 h 36"/>
                <a:gd name="T12" fmla="*/ 0 w 18"/>
                <a:gd name="T13" fmla="*/ 6 h 36"/>
                <a:gd name="T14" fmla="*/ 0 w 18"/>
                <a:gd name="T15" fmla="*/ 6 h 36"/>
                <a:gd name="T16" fmla="*/ 6 w 18"/>
                <a:gd name="T17" fmla="*/ 0 h 36"/>
                <a:gd name="T18" fmla="*/ 6 w 18"/>
                <a:gd name="T19" fmla="*/ 0 h 36"/>
                <a:gd name="T20" fmla="*/ 6 w 18"/>
                <a:gd name="T21" fmla="*/ 6 h 36"/>
                <a:gd name="T22" fmla="*/ 12 w 18"/>
                <a:gd name="T23" fmla="*/ 12 h 36"/>
                <a:gd name="T24" fmla="*/ 12 w 18"/>
                <a:gd name="T25" fmla="*/ 18 h 36"/>
                <a:gd name="T26" fmla="*/ 12 w 18"/>
                <a:gd name="T27" fmla="*/ 24 h 36"/>
                <a:gd name="T28" fmla="*/ 18 w 18"/>
                <a:gd name="T29" fmla="*/ 30 h 36"/>
                <a:gd name="T30" fmla="*/ 18 w 18"/>
                <a:gd name="T31" fmla="*/ 36 h 36"/>
                <a:gd name="T32" fmla="*/ 18 w 18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6"/>
                <a:gd name="T53" fmla="*/ 18 w 18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6">
                  <a:moveTo>
                    <a:pt x="18" y="36"/>
                  </a:moveTo>
                  <a:lnTo>
                    <a:pt x="18" y="36"/>
                  </a:lnTo>
                  <a:lnTo>
                    <a:pt x="12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2" y="24"/>
                  </a:lnTo>
                  <a:lnTo>
                    <a:pt x="18" y="30"/>
                  </a:lnTo>
                  <a:lnTo>
                    <a:pt x="18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56" name="Freeform 438"/>
            <p:cNvSpPr>
              <a:spLocks/>
            </p:cNvSpPr>
            <p:nvPr/>
          </p:nvSpPr>
          <p:spPr bwMode="auto">
            <a:xfrm>
              <a:off x="4200" y="2127"/>
              <a:ext cx="24" cy="35"/>
            </a:xfrm>
            <a:custGeom>
              <a:avLst/>
              <a:gdLst>
                <a:gd name="T0" fmla="*/ 24 w 24"/>
                <a:gd name="T1" fmla="*/ 35 h 35"/>
                <a:gd name="T2" fmla="*/ 18 w 24"/>
                <a:gd name="T3" fmla="*/ 30 h 35"/>
                <a:gd name="T4" fmla="*/ 18 w 24"/>
                <a:gd name="T5" fmla="*/ 30 h 35"/>
                <a:gd name="T6" fmla="*/ 12 w 24"/>
                <a:gd name="T7" fmla="*/ 24 h 35"/>
                <a:gd name="T8" fmla="*/ 6 w 24"/>
                <a:gd name="T9" fmla="*/ 18 h 35"/>
                <a:gd name="T10" fmla="*/ 6 w 24"/>
                <a:gd name="T11" fmla="*/ 12 h 35"/>
                <a:gd name="T12" fmla="*/ 0 w 24"/>
                <a:gd name="T13" fmla="*/ 6 h 35"/>
                <a:gd name="T14" fmla="*/ 0 w 24"/>
                <a:gd name="T15" fmla="*/ 6 h 35"/>
                <a:gd name="T16" fmla="*/ 0 w 24"/>
                <a:gd name="T17" fmla="*/ 0 h 35"/>
                <a:gd name="T18" fmla="*/ 6 w 24"/>
                <a:gd name="T19" fmla="*/ 0 h 35"/>
                <a:gd name="T20" fmla="*/ 6 w 24"/>
                <a:gd name="T21" fmla="*/ 6 h 35"/>
                <a:gd name="T22" fmla="*/ 6 w 24"/>
                <a:gd name="T23" fmla="*/ 12 h 35"/>
                <a:gd name="T24" fmla="*/ 12 w 24"/>
                <a:gd name="T25" fmla="*/ 18 h 35"/>
                <a:gd name="T26" fmla="*/ 12 w 24"/>
                <a:gd name="T27" fmla="*/ 24 h 35"/>
                <a:gd name="T28" fmla="*/ 18 w 24"/>
                <a:gd name="T29" fmla="*/ 30 h 35"/>
                <a:gd name="T30" fmla="*/ 18 w 24"/>
                <a:gd name="T31" fmla="*/ 35 h 35"/>
                <a:gd name="T32" fmla="*/ 24 w 24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5"/>
                <a:gd name="T53" fmla="*/ 24 w 24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5">
                  <a:moveTo>
                    <a:pt x="24" y="35"/>
                  </a:moveTo>
                  <a:lnTo>
                    <a:pt x="18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2" y="24"/>
                  </a:lnTo>
                  <a:lnTo>
                    <a:pt x="18" y="30"/>
                  </a:lnTo>
                  <a:lnTo>
                    <a:pt x="18" y="35"/>
                  </a:lnTo>
                  <a:lnTo>
                    <a:pt x="24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57" name="Freeform 439"/>
            <p:cNvSpPr>
              <a:spLocks/>
            </p:cNvSpPr>
            <p:nvPr/>
          </p:nvSpPr>
          <p:spPr bwMode="auto">
            <a:xfrm>
              <a:off x="4248" y="2127"/>
              <a:ext cx="18" cy="30"/>
            </a:xfrm>
            <a:custGeom>
              <a:avLst/>
              <a:gdLst>
                <a:gd name="T0" fmla="*/ 18 w 18"/>
                <a:gd name="T1" fmla="*/ 30 h 30"/>
                <a:gd name="T2" fmla="*/ 12 w 18"/>
                <a:gd name="T3" fmla="*/ 30 h 30"/>
                <a:gd name="T4" fmla="*/ 12 w 18"/>
                <a:gd name="T5" fmla="*/ 24 h 30"/>
                <a:gd name="T6" fmla="*/ 6 w 18"/>
                <a:gd name="T7" fmla="*/ 18 h 30"/>
                <a:gd name="T8" fmla="*/ 0 w 18"/>
                <a:gd name="T9" fmla="*/ 12 h 30"/>
                <a:gd name="T10" fmla="*/ 0 w 18"/>
                <a:gd name="T11" fmla="*/ 6 h 30"/>
                <a:gd name="T12" fmla="*/ 0 w 18"/>
                <a:gd name="T13" fmla="*/ 6 h 30"/>
                <a:gd name="T14" fmla="*/ 0 w 18"/>
                <a:gd name="T15" fmla="*/ 0 h 30"/>
                <a:gd name="T16" fmla="*/ 0 w 18"/>
                <a:gd name="T17" fmla="*/ 0 h 30"/>
                <a:gd name="T18" fmla="*/ 0 w 18"/>
                <a:gd name="T19" fmla="*/ 0 h 30"/>
                <a:gd name="T20" fmla="*/ 6 w 18"/>
                <a:gd name="T21" fmla="*/ 6 h 30"/>
                <a:gd name="T22" fmla="*/ 6 w 18"/>
                <a:gd name="T23" fmla="*/ 6 h 30"/>
                <a:gd name="T24" fmla="*/ 6 w 18"/>
                <a:gd name="T25" fmla="*/ 12 h 30"/>
                <a:gd name="T26" fmla="*/ 12 w 18"/>
                <a:gd name="T27" fmla="*/ 18 h 30"/>
                <a:gd name="T28" fmla="*/ 12 w 18"/>
                <a:gd name="T29" fmla="*/ 24 h 30"/>
                <a:gd name="T30" fmla="*/ 12 w 18"/>
                <a:gd name="T31" fmla="*/ 30 h 30"/>
                <a:gd name="T32" fmla="*/ 18 w 18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0"/>
                <a:gd name="T53" fmla="*/ 18 w 1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0">
                  <a:moveTo>
                    <a:pt x="18" y="30"/>
                  </a:moveTo>
                  <a:lnTo>
                    <a:pt x="12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2" y="24"/>
                  </a:lnTo>
                  <a:lnTo>
                    <a:pt x="12" y="30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58" name="Freeform 440"/>
            <p:cNvSpPr>
              <a:spLocks/>
            </p:cNvSpPr>
            <p:nvPr/>
          </p:nvSpPr>
          <p:spPr bwMode="auto">
            <a:xfrm>
              <a:off x="4236" y="2157"/>
              <a:ext cx="24" cy="41"/>
            </a:xfrm>
            <a:custGeom>
              <a:avLst/>
              <a:gdLst>
                <a:gd name="T0" fmla="*/ 0 w 24"/>
                <a:gd name="T1" fmla="*/ 41 h 41"/>
                <a:gd name="T2" fmla="*/ 0 w 24"/>
                <a:gd name="T3" fmla="*/ 41 h 41"/>
                <a:gd name="T4" fmla="*/ 0 w 24"/>
                <a:gd name="T5" fmla="*/ 35 h 41"/>
                <a:gd name="T6" fmla="*/ 0 w 24"/>
                <a:gd name="T7" fmla="*/ 29 h 41"/>
                <a:gd name="T8" fmla="*/ 6 w 24"/>
                <a:gd name="T9" fmla="*/ 23 h 41"/>
                <a:gd name="T10" fmla="*/ 12 w 24"/>
                <a:gd name="T11" fmla="*/ 11 h 41"/>
                <a:gd name="T12" fmla="*/ 18 w 24"/>
                <a:gd name="T13" fmla="*/ 5 h 41"/>
                <a:gd name="T14" fmla="*/ 24 w 24"/>
                <a:gd name="T15" fmla="*/ 0 h 41"/>
                <a:gd name="T16" fmla="*/ 24 w 24"/>
                <a:gd name="T17" fmla="*/ 0 h 41"/>
                <a:gd name="T18" fmla="*/ 24 w 24"/>
                <a:gd name="T19" fmla="*/ 0 h 41"/>
                <a:gd name="T20" fmla="*/ 24 w 24"/>
                <a:gd name="T21" fmla="*/ 5 h 41"/>
                <a:gd name="T22" fmla="*/ 18 w 24"/>
                <a:gd name="T23" fmla="*/ 17 h 41"/>
                <a:gd name="T24" fmla="*/ 12 w 24"/>
                <a:gd name="T25" fmla="*/ 23 h 41"/>
                <a:gd name="T26" fmla="*/ 6 w 24"/>
                <a:gd name="T27" fmla="*/ 29 h 41"/>
                <a:gd name="T28" fmla="*/ 6 w 24"/>
                <a:gd name="T29" fmla="*/ 35 h 41"/>
                <a:gd name="T30" fmla="*/ 0 w 24"/>
                <a:gd name="T31" fmla="*/ 41 h 41"/>
                <a:gd name="T32" fmla="*/ 0 w 24"/>
                <a:gd name="T33" fmla="*/ 41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1"/>
                <a:gd name="T53" fmla="*/ 24 w 24"/>
                <a:gd name="T54" fmla="*/ 41 h 4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1">
                  <a:moveTo>
                    <a:pt x="0" y="41"/>
                  </a:moveTo>
                  <a:lnTo>
                    <a:pt x="0" y="41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6" y="23"/>
                  </a:lnTo>
                  <a:lnTo>
                    <a:pt x="12" y="11"/>
                  </a:lnTo>
                  <a:lnTo>
                    <a:pt x="18" y="5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18" y="17"/>
                  </a:lnTo>
                  <a:lnTo>
                    <a:pt x="12" y="23"/>
                  </a:lnTo>
                  <a:lnTo>
                    <a:pt x="6" y="29"/>
                  </a:lnTo>
                  <a:lnTo>
                    <a:pt x="6" y="35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59" name="Freeform 441"/>
            <p:cNvSpPr>
              <a:spLocks/>
            </p:cNvSpPr>
            <p:nvPr/>
          </p:nvSpPr>
          <p:spPr bwMode="auto">
            <a:xfrm>
              <a:off x="4212" y="2157"/>
              <a:ext cx="24" cy="35"/>
            </a:xfrm>
            <a:custGeom>
              <a:avLst/>
              <a:gdLst>
                <a:gd name="T0" fmla="*/ 0 w 24"/>
                <a:gd name="T1" fmla="*/ 35 h 35"/>
                <a:gd name="T2" fmla="*/ 0 w 24"/>
                <a:gd name="T3" fmla="*/ 35 h 35"/>
                <a:gd name="T4" fmla="*/ 6 w 24"/>
                <a:gd name="T5" fmla="*/ 29 h 35"/>
                <a:gd name="T6" fmla="*/ 6 w 24"/>
                <a:gd name="T7" fmla="*/ 23 h 35"/>
                <a:gd name="T8" fmla="*/ 6 w 24"/>
                <a:gd name="T9" fmla="*/ 17 h 35"/>
                <a:gd name="T10" fmla="*/ 12 w 24"/>
                <a:gd name="T11" fmla="*/ 11 h 35"/>
                <a:gd name="T12" fmla="*/ 18 w 24"/>
                <a:gd name="T13" fmla="*/ 5 h 35"/>
                <a:gd name="T14" fmla="*/ 24 w 24"/>
                <a:gd name="T15" fmla="*/ 5 h 35"/>
                <a:gd name="T16" fmla="*/ 24 w 24"/>
                <a:gd name="T17" fmla="*/ 0 h 35"/>
                <a:gd name="T18" fmla="*/ 24 w 24"/>
                <a:gd name="T19" fmla="*/ 5 h 35"/>
                <a:gd name="T20" fmla="*/ 24 w 24"/>
                <a:gd name="T21" fmla="*/ 11 h 35"/>
                <a:gd name="T22" fmla="*/ 18 w 24"/>
                <a:gd name="T23" fmla="*/ 17 h 35"/>
                <a:gd name="T24" fmla="*/ 12 w 24"/>
                <a:gd name="T25" fmla="*/ 23 h 35"/>
                <a:gd name="T26" fmla="*/ 12 w 24"/>
                <a:gd name="T27" fmla="*/ 29 h 35"/>
                <a:gd name="T28" fmla="*/ 6 w 24"/>
                <a:gd name="T29" fmla="*/ 29 h 35"/>
                <a:gd name="T30" fmla="*/ 6 w 24"/>
                <a:gd name="T31" fmla="*/ 35 h 35"/>
                <a:gd name="T32" fmla="*/ 0 w 24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5"/>
                <a:gd name="T53" fmla="*/ 24 w 24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5">
                  <a:moveTo>
                    <a:pt x="0" y="35"/>
                  </a:moveTo>
                  <a:lnTo>
                    <a:pt x="0" y="35"/>
                  </a:lnTo>
                  <a:lnTo>
                    <a:pt x="6" y="29"/>
                  </a:lnTo>
                  <a:lnTo>
                    <a:pt x="6" y="23"/>
                  </a:lnTo>
                  <a:lnTo>
                    <a:pt x="6" y="17"/>
                  </a:lnTo>
                  <a:lnTo>
                    <a:pt x="12" y="11"/>
                  </a:lnTo>
                  <a:lnTo>
                    <a:pt x="18" y="5"/>
                  </a:lnTo>
                  <a:lnTo>
                    <a:pt x="24" y="5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24" y="11"/>
                  </a:lnTo>
                  <a:lnTo>
                    <a:pt x="18" y="17"/>
                  </a:lnTo>
                  <a:lnTo>
                    <a:pt x="12" y="23"/>
                  </a:lnTo>
                  <a:lnTo>
                    <a:pt x="12" y="29"/>
                  </a:lnTo>
                  <a:lnTo>
                    <a:pt x="6" y="29"/>
                  </a:lnTo>
                  <a:lnTo>
                    <a:pt x="6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60" name="Freeform 442"/>
            <p:cNvSpPr>
              <a:spLocks/>
            </p:cNvSpPr>
            <p:nvPr/>
          </p:nvSpPr>
          <p:spPr bwMode="auto">
            <a:xfrm>
              <a:off x="4212" y="2127"/>
              <a:ext cx="24" cy="35"/>
            </a:xfrm>
            <a:custGeom>
              <a:avLst/>
              <a:gdLst>
                <a:gd name="T0" fmla="*/ 24 w 24"/>
                <a:gd name="T1" fmla="*/ 35 h 35"/>
                <a:gd name="T2" fmla="*/ 24 w 24"/>
                <a:gd name="T3" fmla="*/ 30 h 35"/>
                <a:gd name="T4" fmla="*/ 18 w 24"/>
                <a:gd name="T5" fmla="*/ 24 h 35"/>
                <a:gd name="T6" fmla="*/ 12 w 24"/>
                <a:gd name="T7" fmla="*/ 18 h 35"/>
                <a:gd name="T8" fmla="*/ 12 w 24"/>
                <a:gd name="T9" fmla="*/ 18 h 35"/>
                <a:gd name="T10" fmla="*/ 6 w 24"/>
                <a:gd name="T11" fmla="*/ 12 h 35"/>
                <a:gd name="T12" fmla="*/ 6 w 24"/>
                <a:gd name="T13" fmla="*/ 6 h 35"/>
                <a:gd name="T14" fmla="*/ 0 w 24"/>
                <a:gd name="T15" fmla="*/ 0 h 35"/>
                <a:gd name="T16" fmla="*/ 6 w 24"/>
                <a:gd name="T17" fmla="*/ 0 h 35"/>
                <a:gd name="T18" fmla="*/ 6 w 24"/>
                <a:gd name="T19" fmla="*/ 0 h 35"/>
                <a:gd name="T20" fmla="*/ 6 w 24"/>
                <a:gd name="T21" fmla="*/ 0 h 35"/>
                <a:gd name="T22" fmla="*/ 12 w 24"/>
                <a:gd name="T23" fmla="*/ 6 h 35"/>
                <a:gd name="T24" fmla="*/ 12 w 24"/>
                <a:gd name="T25" fmla="*/ 12 h 35"/>
                <a:gd name="T26" fmla="*/ 18 w 24"/>
                <a:gd name="T27" fmla="*/ 18 h 35"/>
                <a:gd name="T28" fmla="*/ 18 w 24"/>
                <a:gd name="T29" fmla="*/ 24 h 35"/>
                <a:gd name="T30" fmla="*/ 24 w 24"/>
                <a:gd name="T31" fmla="*/ 30 h 35"/>
                <a:gd name="T32" fmla="*/ 24 w 24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5"/>
                <a:gd name="T53" fmla="*/ 24 w 24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5">
                  <a:moveTo>
                    <a:pt x="24" y="35"/>
                  </a:moveTo>
                  <a:lnTo>
                    <a:pt x="24" y="30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24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61" name="Freeform 443"/>
            <p:cNvSpPr>
              <a:spLocks/>
            </p:cNvSpPr>
            <p:nvPr/>
          </p:nvSpPr>
          <p:spPr bwMode="auto">
            <a:xfrm>
              <a:off x="5096" y="1636"/>
              <a:ext cx="89" cy="84"/>
            </a:xfrm>
            <a:custGeom>
              <a:avLst/>
              <a:gdLst>
                <a:gd name="T0" fmla="*/ 18 w 89"/>
                <a:gd name="T1" fmla="*/ 18 h 84"/>
                <a:gd name="T2" fmla="*/ 12 w 89"/>
                <a:gd name="T3" fmla="*/ 30 h 84"/>
                <a:gd name="T4" fmla="*/ 12 w 89"/>
                <a:gd name="T5" fmla="*/ 42 h 84"/>
                <a:gd name="T6" fmla="*/ 24 w 89"/>
                <a:gd name="T7" fmla="*/ 42 h 84"/>
                <a:gd name="T8" fmla="*/ 29 w 89"/>
                <a:gd name="T9" fmla="*/ 42 h 84"/>
                <a:gd name="T10" fmla="*/ 29 w 89"/>
                <a:gd name="T11" fmla="*/ 48 h 84"/>
                <a:gd name="T12" fmla="*/ 29 w 89"/>
                <a:gd name="T13" fmla="*/ 48 h 84"/>
                <a:gd name="T14" fmla="*/ 24 w 89"/>
                <a:gd name="T15" fmla="*/ 48 h 84"/>
                <a:gd name="T16" fmla="*/ 18 w 89"/>
                <a:gd name="T17" fmla="*/ 42 h 84"/>
                <a:gd name="T18" fmla="*/ 6 w 89"/>
                <a:gd name="T19" fmla="*/ 48 h 84"/>
                <a:gd name="T20" fmla="*/ 0 w 89"/>
                <a:gd name="T21" fmla="*/ 54 h 84"/>
                <a:gd name="T22" fmla="*/ 6 w 89"/>
                <a:gd name="T23" fmla="*/ 66 h 84"/>
                <a:gd name="T24" fmla="*/ 12 w 89"/>
                <a:gd name="T25" fmla="*/ 66 h 84"/>
                <a:gd name="T26" fmla="*/ 18 w 89"/>
                <a:gd name="T27" fmla="*/ 66 h 84"/>
                <a:gd name="T28" fmla="*/ 24 w 89"/>
                <a:gd name="T29" fmla="*/ 66 h 84"/>
                <a:gd name="T30" fmla="*/ 29 w 89"/>
                <a:gd name="T31" fmla="*/ 60 h 84"/>
                <a:gd name="T32" fmla="*/ 24 w 89"/>
                <a:gd name="T33" fmla="*/ 72 h 84"/>
                <a:gd name="T34" fmla="*/ 24 w 89"/>
                <a:gd name="T35" fmla="*/ 84 h 84"/>
                <a:gd name="T36" fmla="*/ 29 w 89"/>
                <a:gd name="T37" fmla="*/ 84 h 84"/>
                <a:gd name="T38" fmla="*/ 41 w 89"/>
                <a:gd name="T39" fmla="*/ 84 h 84"/>
                <a:gd name="T40" fmla="*/ 41 w 89"/>
                <a:gd name="T41" fmla="*/ 72 h 84"/>
                <a:gd name="T42" fmla="*/ 41 w 89"/>
                <a:gd name="T43" fmla="*/ 66 h 84"/>
                <a:gd name="T44" fmla="*/ 41 w 89"/>
                <a:gd name="T45" fmla="*/ 60 h 84"/>
                <a:gd name="T46" fmla="*/ 41 w 89"/>
                <a:gd name="T47" fmla="*/ 66 h 84"/>
                <a:gd name="T48" fmla="*/ 47 w 89"/>
                <a:gd name="T49" fmla="*/ 72 h 84"/>
                <a:gd name="T50" fmla="*/ 59 w 89"/>
                <a:gd name="T51" fmla="*/ 72 h 84"/>
                <a:gd name="T52" fmla="*/ 71 w 89"/>
                <a:gd name="T53" fmla="*/ 78 h 84"/>
                <a:gd name="T54" fmla="*/ 83 w 89"/>
                <a:gd name="T55" fmla="*/ 72 h 84"/>
                <a:gd name="T56" fmla="*/ 83 w 89"/>
                <a:gd name="T57" fmla="*/ 66 h 84"/>
                <a:gd name="T58" fmla="*/ 83 w 89"/>
                <a:gd name="T59" fmla="*/ 60 h 84"/>
                <a:gd name="T60" fmla="*/ 71 w 89"/>
                <a:gd name="T61" fmla="*/ 54 h 84"/>
                <a:gd name="T62" fmla="*/ 59 w 89"/>
                <a:gd name="T63" fmla="*/ 54 h 84"/>
                <a:gd name="T64" fmla="*/ 65 w 89"/>
                <a:gd name="T65" fmla="*/ 42 h 84"/>
                <a:gd name="T66" fmla="*/ 77 w 89"/>
                <a:gd name="T67" fmla="*/ 42 h 84"/>
                <a:gd name="T68" fmla="*/ 89 w 89"/>
                <a:gd name="T69" fmla="*/ 36 h 84"/>
                <a:gd name="T70" fmla="*/ 89 w 89"/>
                <a:gd name="T71" fmla="*/ 24 h 84"/>
                <a:gd name="T72" fmla="*/ 77 w 89"/>
                <a:gd name="T73" fmla="*/ 18 h 84"/>
                <a:gd name="T74" fmla="*/ 65 w 89"/>
                <a:gd name="T75" fmla="*/ 24 h 84"/>
                <a:gd name="T76" fmla="*/ 65 w 89"/>
                <a:gd name="T77" fmla="*/ 30 h 84"/>
                <a:gd name="T78" fmla="*/ 59 w 89"/>
                <a:gd name="T79" fmla="*/ 36 h 84"/>
                <a:gd name="T80" fmla="*/ 53 w 89"/>
                <a:gd name="T81" fmla="*/ 36 h 84"/>
                <a:gd name="T82" fmla="*/ 53 w 89"/>
                <a:gd name="T83" fmla="*/ 30 h 84"/>
                <a:gd name="T84" fmla="*/ 53 w 89"/>
                <a:gd name="T85" fmla="*/ 24 h 84"/>
                <a:gd name="T86" fmla="*/ 65 w 89"/>
                <a:gd name="T87" fmla="*/ 12 h 84"/>
                <a:gd name="T88" fmla="*/ 59 w 89"/>
                <a:gd name="T89" fmla="*/ 0 h 84"/>
                <a:gd name="T90" fmla="*/ 47 w 89"/>
                <a:gd name="T91" fmla="*/ 0 h 84"/>
                <a:gd name="T92" fmla="*/ 41 w 89"/>
                <a:gd name="T93" fmla="*/ 6 h 84"/>
                <a:gd name="T94" fmla="*/ 35 w 89"/>
                <a:gd name="T95" fmla="*/ 12 h 84"/>
                <a:gd name="T96" fmla="*/ 41 w 89"/>
                <a:gd name="T97" fmla="*/ 18 h 84"/>
                <a:gd name="T98" fmla="*/ 41 w 89"/>
                <a:gd name="T99" fmla="*/ 24 h 84"/>
                <a:gd name="T100" fmla="*/ 41 w 89"/>
                <a:gd name="T101" fmla="*/ 36 h 84"/>
                <a:gd name="T102" fmla="*/ 35 w 89"/>
                <a:gd name="T103" fmla="*/ 36 h 84"/>
                <a:gd name="T104" fmla="*/ 35 w 89"/>
                <a:gd name="T105" fmla="*/ 24 h 8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84"/>
                <a:gd name="T161" fmla="*/ 89 w 89"/>
                <a:gd name="T162" fmla="*/ 84 h 8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84">
                  <a:moveTo>
                    <a:pt x="24" y="18"/>
                  </a:moveTo>
                  <a:lnTo>
                    <a:pt x="18" y="18"/>
                  </a:lnTo>
                  <a:lnTo>
                    <a:pt x="12" y="24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12" y="42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9" y="42"/>
                  </a:lnTo>
                  <a:lnTo>
                    <a:pt x="29" y="48"/>
                  </a:lnTo>
                  <a:lnTo>
                    <a:pt x="24" y="48"/>
                  </a:lnTo>
                  <a:lnTo>
                    <a:pt x="18" y="48"/>
                  </a:lnTo>
                  <a:lnTo>
                    <a:pt x="18" y="42"/>
                  </a:lnTo>
                  <a:lnTo>
                    <a:pt x="12" y="42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8" y="66"/>
                  </a:lnTo>
                  <a:lnTo>
                    <a:pt x="24" y="66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29" y="66"/>
                  </a:lnTo>
                  <a:lnTo>
                    <a:pt x="24" y="72"/>
                  </a:lnTo>
                  <a:lnTo>
                    <a:pt x="24" y="78"/>
                  </a:lnTo>
                  <a:lnTo>
                    <a:pt x="24" y="84"/>
                  </a:lnTo>
                  <a:lnTo>
                    <a:pt x="29" y="84"/>
                  </a:lnTo>
                  <a:lnTo>
                    <a:pt x="35" y="84"/>
                  </a:lnTo>
                  <a:lnTo>
                    <a:pt x="41" y="84"/>
                  </a:lnTo>
                  <a:lnTo>
                    <a:pt x="41" y="78"/>
                  </a:lnTo>
                  <a:lnTo>
                    <a:pt x="41" y="72"/>
                  </a:lnTo>
                  <a:lnTo>
                    <a:pt x="41" y="66"/>
                  </a:lnTo>
                  <a:lnTo>
                    <a:pt x="41" y="60"/>
                  </a:lnTo>
                  <a:lnTo>
                    <a:pt x="41" y="66"/>
                  </a:lnTo>
                  <a:lnTo>
                    <a:pt x="47" y="66"/>
                  </a:lnTo>
                  <a:lnTo>
                    <a:pt x="47" y="72"/>
                  </a:lnTo>
                  <a:lnTo>
                    <a:pt x="53" y="72"/>
                  </a:lnTo>
                  <a:lnTo>
                    <a:pt x="59" y="72"/>
                  </a:lnTo>
                  <a:lnTo>
                    <a:pt x="65" y="72"/>
                  </a:lnTo>
                  <a:lnTo>
                    <a:pt x="65" y="78"/>
                  </a:lnTo>
                  <a:lnTo>
                    <a:pt x="71" y="78"/>
                  </a:lnTo>
                  <a:lnTo>
                    <a:pt x="77" y="78"/>
                  </a:lnTo>
                  <a:lnTo>
                    <a:pt x="77" y="72"/>
                  </a:lnTo>
                  <a:lnTo>
                    <a:pt x="83" y="72"/>
                  </a:lnTo>
                  <a:lnTo>
                    <a:pt x="83" y="66"/>
                  </a:lnTo>
                  <a:lnTo>
                    <a:pt x="83" y="60"/>
                  </a:lnTo>
                  <a:lnTo>
                    <a:pt x="77" y="54"/>
                  </a:lnTo>
                  <a:lnTo>
                    <a:pt x="71" y="54"/>
                  </a:lnTo>
                  <a:lnTo>
                    <a:pt x="65" y="54"/>
                  </a:lnTo>
                  <a:lnTo>
                    <a:pt x="59" y="54"/>
                  </a:lnTo>
                  <a:lnTo>
                    <a:pt x="59" y="48"/>
                  </a:lnTo>
                  <a:lnTo>
                    <a:pt x="65" y="48"/>
                  </a:lnTo>
                  <a:lnTo>
                    <a:pt x="65" y="42"/>
                  </a:lnTo>
                  <a:lnTo>
                    <a:pt x="71" y="42"/>
                  </a:lnTo>
                  <a:lnTo>
                    <a:pt x="77" y="42"/>
                  </a:lnTo>
                  <a:lnTo>
                    <a:pt x="83" y="36"/>
                  </a:lnTo>
                  <a:lnTo>
                    <a:pt x="89" y="36"/>
                  </a:lnTo>
                  <a:lnTo>
                    <a:pt x="89" y="30"/>
                  </a:lnTo>
                  <a:lnTo>
                    <a:pt x="89" y="24"/>
                  </a:lnTo>
                  <a:lnTo>
                    <a:pt x="83" y="18"/>
                  </a:lnTo>
                  <a:lnTo>
                    <a:pt x="77" y="18"/>
                  </a:lnTo>
                  <a:lnTo>
                    <a:pt x="71" y="18"/>
                  </a:lnTo>
                  <a:lnTo>
                    <a:pt x="65" y="24"/>
                  </a:lnTo>
                  <a:lnTo>
                    <a:pt x="65" y="30"/>
                  </a:lnTo>
                  <a:lnTo>
                    <a:pt x="65" y="36"/>
                  </a:lnTo>
                  <a:lnTo>
                    <a:pt x="59" y="36"/>
                  </a:lnTo>
                  <a:lnTo>
                    <a:pt x="53" y="42"/>
                  </a:lnTo>
                  <a:lnTo>
                    <a:pt x="53" y="36"/>
                  </a:lnTo>
                  <a:lnTo>
                    <a:pt x="47" y="36"/>
                  </a:lnTo>
                  <a:lnTo>
                    <a:pt x="53" y="30"/>
                  </a:lnTo>
                  <a:lnTo>
                    <a:pt x="53" y="24"/>
                  </a:lnTo>
                  <a:lnTo>
                    <a:pt x="59" y="18"/>
                  </a:lnTo>
                  <a:lnTo>
                    <a:pt x="65" y="12"/>
                  </a:lnTo>
                  <a:lnTo>
                    <a:pt x="59" y="6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1" y="0"/>
                  </a:lnTo>
                  <a:lnTo>
                    <a:pt x="41" y="6"/>
                  </a:lnTo>
                  <a:lnTo>
                    <a:pt x="35" y="6"/>
                  </a:lnTo>
                  <a:lnTo>
                    <a:pt x="35" y="12"/>
                  </a:lnTo>
                  <a:lnTo>
                    <a:pt x="41" y="18"/>
                  </a:lnTo>
                  <a:lnTo>
                    <a:pt x="41" y="24"/>
                  </a:lnTo>
                  <a:lnTo>
                    <a:pt x="41" y="30"/>
                  </a:lnTo>
                  <a:lnTo>
                    <a:pt x="41" y="36"/>
                  </a:lnTo>
                  <a:lnTo>
                    <a:pt x="35" y="36"/>
                  </a:lnTo>
                  <a:lnTo>
                    <a:pt x="35" y="30"/>
                  </a:lnTo>
                  <a:lnTo>
                    <a:pt x="35" y="24"/>
                  </a:lnTo>
                  <a:lnTo>
                    <a:pt x="29" y="18"/>
                  </a:lnTo>
                  <a:lnTo>
                    <a:pt x="24" y="18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62" name="Freeform 444"/>
            <p:cNvSpPr>
              <a:spLocks/>
            </p:cNvSpPr>
            <p:nvPr/>
          </p:nvSpPr>
          <p:spPr bwMode="auto">
            <a:xfrm>
              <a:off x="5036" y="1750"/>
              <a:ext cx="89" cy="155"/>
            </a:xfrm>
            <a:custGeom>
              <a:avLst/>
              <a:gdLst>
                <a:gd name="T0" fmla="*/ 89 w 89"/>
                <a:gd name="T1" fmla="*/ 0 h 155"/>
                <a:gd name="T2" fmla="*/ 84 w 89"/>
                <a:gd name="T3" fmla="*/ 12 h 155"/>
                <a:gd name="T4" fmla="*/ 72 w 89"/>
                <a:gd name="T5" fmla="*/ 18 h 155"/>
                <a:gd name="T6" fmla="*/ 66 w 89"/>
                <a:gd name="T7" fmla="*/ 24 h 155"/>
                <a:gd name="T8" fmla="*/ 54 w 89"/>
                <a:gd name="T9" fmla="*/ 30 h 155"/>
                <a:gd name="T10" fmla="*/ 48 w 89"/>
                <a:gd name="T11" fmla="*/ 36 h 155"/>
                <a:gd name="T12" fmla="*/ 36 w 89"/>
                <a:gd name="T13" fmla="*/ 36 h 155"/>
                <a:gd name="T14" fmla="*/ 30 w 89"/>
                <a:gd name="T15" fmla="*/ 42 h 155"/>
                <a:gd name="T16" fmla="*/ 18 w 89"/>
                <a:gd name="T17" fmla="*/ 42 h 155"/>
                <a:gd name="T18" fmla="*/ 18 w 89"/>
                <a:gd name="T19" fmla="*/ 42 h 155"/>
                <a:gd name="T20" fmla="*/ 18 w 89"/>
                <a:gd name="T21" fmla="*/ 48 h 155"/>
                <a:gd name="T22" fmla="*/ 18 w 89"/>
                <a:gd name="T23" fmla="*/ 54 h 155"/>
                <a:gd name="T24" fmla="*/ 18 w 89"/>
                <a:gd name="T25" fmla="*/ 54 h 155"/>
                <a:gd name="T26" fmla="*/ 12 w 89"/>
                <a:gd name="T27" fmla="*/ 60 h 155"/>
                <a:gd name="T28" fmla="*/ 12 w 89"/>
                <a:gd name="T29" fmla="*/ 66 h 155"/>
                <a:gd name="T30" fmla="*/ 6 w 89"/>
                <a:gd name="T31" fmla="*/ 66 h 155"/>
                <a:gd name="T32" fmla="*/ 0 w 89"/>
                <a:gd name="T33" fmla="*/ 72 h 155"/>
                <a:gd name="T34" fmla="*/ 6 w 89"/>
                <a:gd name="T35" fmla="*/ 84 h 155"/>
                <a:gd name="T36" fmla="*/ 12 w 89"/>
                <a:gd name="T37" fmla="*/ 96 h 155"/>
                <a:gd name="T38" fmla="*/ 12 w 89"/>
                <a:gd name="T39" fmla="*/ 108 h 155"/>
                <a:gd name="T40" fmla="*/ 6 w 89"/>
                <a:gd name="T41" fmla="*/ 114 h 155"/>
                <a:gd name="T42" fmla="*/ 12 w 89"/>
                <a:gd name="T43" fmla="*/ 120 h 155"/>
                <a:gd name="T44" fmla="*/ 18 w 89"/>
                <a:gd name="T45" fmla="*/ 120 h 155"/>
                <a:gd name="T46" fmla="*/ 24 w 89"/>
                <a:gd name="T47" fmla="*/ 125 h 155"/>
                <a:gd name="T48" fmla="*/ 30 w 89"/>
                <a:gd name="T49" fmla="*/ 125 h 155"/>
                <a:gd name="T50" fmla="*/ 30 w 89"/>
                <a:gd name="T51" fmla="*/ 131 h 155"/>
                <a:gd name="T52" fmla="*/ 36 w 89"/>
                <a:gd name="T53" fmla="*/ 137 h 155"/>
                <a:gd name="T54" fmla="*/ 42 w 89"/>
                <a:gd name="T55" fmla="*/ 143 h 155"/>
                <a:gd name="T56" fmla="*/ 42 w 89"/>
                <a:gd name="T57" fmla="*/ 155 h 155"/>
                <a:gd name="T58" fmla="*/ 48 w 89"/>
                <a:gd name="T59" fmla="*/ 149 h 155"/>
                <a:gd name="T60" fmla="*/ 48 w 89"/>
                <a:gd name="T61" fmla="*/ 143 h 155"/>
                <a:gd name="T62" fmla="*/ 54 w 89"/>
                <a:gd name="T63" fmla="*/ 137 h 155"/>
                <a:gd name="T64" fmla="*/ 60 w 89"/>
                <a:gd name="T65" fmla="*/ 131 h 155"/>
                <a:gd name="T66" fmla="*/ 60 w 89"/>
                <a:gd name="T67" fmla="*/ 125 h 155"/>
                <a:gd name="T68" fmla="*/ 66 w 89"/>
                <a:gd name="T69" fmla="*/ 125 h 155"/>
                <a:gd name="T70" fmla="*/ 78 w 89"/>
                <a:gd name="T71" fmla="*/ 120 h 155"/>
                <a:gd name="T72" fmla="*/ 84 w 89"/>
                <a:gd name="T73" fmla="*/ 120 h 155"/>
                <a:gd name="T74" fmla="*/ 78 w 89"/>
                <a:gd name="T75" fmla="*/ 114 h 155"/>
                <a:gd name="T76" fmla="*/ 78 w 89"/>
                <a:gd name="T77" fmla="*/ 102 h 155"/>
                <a:gd name="T78" fmla="*/ 78 w 89"/>
                <a:gd name="T79" fmla="*/ 96 h 155"/>
                <a:gd name="T80" fmla="*/ 84 w 89"/>
                <a:gd name="T81" fmla="*/ 84 h 155"/>
                <a:gd name="T82" fmla="*/ 78 w 89"/>
                <a:gd name="T83" fmla="*/ 66 h 155"/>
                <a:gd name="T84" fmla="*/ 78 w 89"/>
                <a:gd name="T85" fmla="*/ 54 h 155"/>
                <a:gd name="T86" fmla="*/ 78 w 89"/>
                <a:gd name="T87" fmla="*/ 36 h 155"/>
                <a:gd name="T88" fmla="*/ 78 w 89"/>
                <a:gd name="T89" fmla="*/ 24 h 155"/>
                <a:gd name="T90" fmla="*/ 84 w 89"/>
                <a:gd name="T91" fmla="*/ 18 h 155"/>
                <a:gd name="T92" fmla="*/ 84 w 89"/>
                <a:gd name="T93" fmla="*/ 12 h 155"/>
                <a:gd name="T94" fmla="*/ 89 w 89"/>
                <a:gd name="T95" fmla="*/ 6 h 155"/>
                <a:gd name="T96" fmla="*/ 89 w 89"/>
                <a:gd name="T97" fmla="*/ 6 h 155"/>
                <a:gd name="T98" fmla="*/ 89 w 89"/>
                <a:gd name="T99" fmla="*/ 6 h 155"/>
                <a:gd name="T100" fmla="*/ 89 w 89"/>
                <a:gd name="T101" fmla="*/ 6 h 155"/>
                <a:gd name="T102" fmla="*/ 89 w 89"/>
                <a:gd name="T103" fmla="*/ 0 h 155"/>
                <a:gd name="T104" fmla="*/ 89 w 89"/>
                <a:gd name="T105" fmla="*/ 0 h 155"/>
                <a:gd name="T106" fmla="*/ 89 w 89"/>
                <a:gd name="T107" fmla="*/ 0 h 15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9"/>
                <a:gd name="T163" fmla="*/ 0 h 155"/>
                <a:gd name="T164" fmla="*/ 89 w 89"/>
                <a:gd name="T165" fmla="*/ 155 h 15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9" h="155">
                  <a:moveTo>
                    <a:pt x="89" y="0"/>
                  </a:moveTo>
                  <a:lnTo>
                    <a:pt x="84" y="12"/>
                  </a:lnTo>
                  <a:lnTo>
                    <a:pt x="72" y="18"/>
                  </a:lnTo>
                  <a:lnTo>
                    <a:pt x="66" y="24"/>
                  </a:lnTo>
                  <a:lnTo>
                    <a:pt x="54" y="30"/>
                  </a:lnTo>
                  <a:lnTo>
                    <a:pt x="48" y="36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8" y="54"/>
                  </a:lnTo>
                  <a:lnTo>
                    <a:pt x="12" y="60"/>
                  </a:lnTo>
                  <a:lnTo>
                    <a:pt x="12" y="66"/>
                  </a:lnTo>
                  <a:lnTo>
                    <a:pt x="6" y="66"/>
                  </a:lnTo>
                  <a:lnTo>
                    <a:pt x="0" y="72"/>
                  </a:lnTo>
                  <a:lnTo>
                    <a:pt x="6" y="84"/>
                  </a:lnTo>
                  <a:lnTo>
                    <a:pt x="12" y="96"/>
                  </a:lnTo>
                  <a:lnTo>
                    <a:pt x="12" y="108"/>
                  </a:lnTo>
                  <a:lnTo>
                    <a:pt x="6" y="114"/>
                  </a:lnTo>
                  <a:lnTo>
                    <a:pt x="12" y="120"/>
                  </a:lnTo>
                  <a:lnTo>
                    <a:pt x="18" y="120"/>
                  </a:lnTo>
                  <a:lnTo>
                    <a:pt x="24" y="125"/>
                  </a:lnTo>
                  <a:lnTo>
                    <a:pt x="30" y="125"/>
                  </a:lnTo>
                  <a:lnTo>
                    <a:pt x="30" y="131"/>
                  </a:lnTo>
                  <a:lnTo>
                    <a:pt x="36" y="137"/>
                  </a:lnTo>
                  <a:lnTo>
                    <a:pt x="42" y="143"/>
                  </a:lnTo>
                  <a:lnTo>
                    <a:pt x="42" y="155"/>
                  </a:lnTo>
                  <a:lnTo>
                    <a:pt x="48" y="149"/>
                  </a:lnTo>
                  <a:lnTo>
                    <a:pt x="48" y="143"/>
                  </a:lnTo>
                  <a:lnTo>
                    <a:pt x="54" y="137"/>
                  </a:lnTo>
                  <a:lnTo>
                    <a:pt x="60" y="131"/>
                  </a:lnTo>
                  <a:lnTo>
                    <a:pt x="60" y="125"/>
                  </a:lnTo>
                  <a:lnTo>
                    <a:pt x="66" y="125"/>
                  </a:lnTo>
                  <a:lnTo>
                    <a:pt x="78" y="120"/>
                  </a:lnTo>
                  <a:lnTo>
                    <a:pt x="84" y="120"/>
                  </a:lnTo>
                  <a:lnTo>
                    <a:pt x="78" y="114"/>
                  </a:lnTo>
                  <a:lnTo>
                    <a:pt x="78" y="102"/>
                  </a:lnTo>
                  <a:lnTo>
                    <a:pt x="78" y="96"/>
                  </a:lnTo>
                  <a:lnTo>
                    <a:pt x="84" y="84"/>
                  </a:lnTo>
                  <a:lnTo>
                    <a:pt x="78" y="66"/>
                  </a:lnTo>
                  <a:lnTo>
                    <a:pt x="78" y="54"/>
                  </a:lnTo>
                  <a:lnTo>
                    <a:pt x="78" y="36"/>
                  </a:lnTo>
                  <a:lnTo>
                    <a:pt x="78" y="24"/>
                  </a:lnTo>
                  <a:lnTo>
                    <a:pt x="84" y="18"/>
                  </a:lnTo>
                  <a:lnTo>
                    <a:pt x="84" y="12"/>
                  </a:lnTo>
                  <a:lnTo>
                    <a:pt x="89" y="6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63" name="Freeform 445"/>
            <p:cNvSpPr>
              <a:spLocks/>
            </p:cNvSpPr>
            <p:nvPr/>
          </p:nvSpPr>
          <p:spPr bwMode="auto">
            <a:xfrm>
              <a:off x="5263" y="1714"/>
              <a:ext cx="167" cy="126"/>
            </a:xfrm>
            <a:custGeom>
              <a:avLst/>
              <a:gdLst>
                <a:gd name="T0" fmla="*/ 77 w 167"/>
                <a:gd name="T1" fmla="*/ 0 h 126"/>
                <a:gd name="T2" fmla="*/ 71 w 167"/>
                <a:gd name="T3" fmla="*/ 0 h 126"/>
                <a:gd name="T4" fmla="*/ 66 w 167"/>
                <a:gd name="T5" fmla="*/ 0 h 126"/>
                <a:gd name="T6" fmla="*/ 54 w 167"/>
                <a:gd name="T7" fmla="*/ 6 h 126"/>
                <a:gd name="T8" fmla="*/ 48 w 167"/>
                <a:gd name="T9" fmla="*/ 6 h 126"/>
                <a:gd name="T10" fmla="*/ 36 w 167"/>
                <a:gd name="T11" fmla="*/ 12 h 126"/>
                <a:gd name="T12" fmla="*/ 30 w 167"/>
                <a:gd name="T13" fmla="*/ 12 h 126"/>
                <a:gd name="T14" fmla="*/ 18 w 167"/>
                <a:gd name="T15" fmla="*/ 18 h 126"/>
                <a:gd name="T16" fmla="*/ 12 w 167"/>
                <a:gd name="T17" fmla="*/ 18 h 126"/>
                <a:gd name="T18" fmla="*/ 6 w 167"/>
                <a:gd name="T19" fmla="*/ 18 h 126"/>
                <a:gd name="T20" fmla="*/ 6 w 167"/>
                <a:gd name="T21" fmla="*/ 12 h 126"/>
                <a:gd name="T22" fmla="*/ 0 w 167"/>
                <a:gd name="T23" fmla="*/ 12 h 126"/>
                <a:gd name="T24" fmla="*/ 0 w 167"/>
                <a:gd name="T25" fmla="*/ 12 h 126"/>
                <a:gd name="T26" fmla="*/ 12 w 167"/>
                <a:gd name="T27" fmla="*/ 18 h 126"/>
                <a:gd name="T28" fmla="*/ 18 w 167"/>
                <a:gd name="T29" fmla="*/ 30 h 126"/>
                <a:gd name="T30" fmla="*/ 24 w 167"/>
                <a:gd name="T31" fmla="*/ 36 h 126"/>
                <a:gd name="T32" fmla="*/ 30 w 167"/>
                <a:gd name="T33" fmla="*/ 48 h 126"/>
                <a:gd name="T34" fmla="*/ 36 w 167"/>
                <a:gd name="T35" fmla="*/ 60 h 126"/>
                <a:gd name="T36" fmla="*/ 42 w 167"/>
                <a:gd name="T37" fmla="*/ 66 h 126"/>
                <a:gd name="T38" fmla="*/ 48 w 167"/>
                <a:gd name="T39" fmla="*/ 84 h 126"/>
                <a:gd name="T40" fmla="*/ 48 w 167"/>
                <a:gd name="T41" fmla="*/ 96 h 126"/>
                <a:gd name="T42" fmla="*/ 54 w 167"/>
                <a:gd name="T43" fmla="*/ 96 h 126"/>
                <a:gd name="T44" fmla="*/ 60 w 167"/>
                <a:gd name="T45" fmla="*/ 96 h 126"/>
                <a:gd name="T46" fmla="*/ 66 w 167"/>
                <a:gd name="T47" fmla="*/ 96 h 126"/>
                <a:gd name="T48" fmla="*/ 71 w 167"/>
                <a:gd name="T49" fmla="*/ 102 h 126"/>
                <a:gd name="T50" fmla="*/ 77 w 167"/>
                <a:gd name="T51" fmla="*/ 108 h 126"/>
                <a:gd name="T52" fmla="*/ 83 w 167"/>
                <a:gd name="T53" fmla="*/ 114 h 126"/>
                <a:gd name="T54" fmla="*/ 89 w 167"/>
                <a:gd name="T55" fmla="*/ 120 h 126"/>
                <a:gd name="T56" fmla="*/ 89 w 167"/>
                <a:gd name="T57" fmla="*/ 126 h 126"/>
                <a:gd name="T58" fmla="*/ 95 w 167"/>
                <a:gd name="T59" fmla="*/ 120 h 126"/>
                <a:gd name="T60" fmla="*/ 101 w 167"/>
                <a:gd name="T61" fmla="*/ 120 h 126"/>
                <a:gd name="T62" fmla="*/ 107 w 167"/>
                <a:gd name="T63" fmla="*/ 114 h 126"/>
                <a:gd name="T64" fmla="*/ 119 w 167"/>
                <a:gd name="T65" fmla="*/ 114 h 126"/>
                <a:gd name="T66" fmla="*/ 131 w 167"/>
                <a:gd name="T67" fmla="*/ 114 h 126"/>
                <a:gd name="T68" fmla="*/ 143 w 167"/>
                <a:gd name="T69" fmla="*/ 114 h 126"/>
                <a:gd name="T70" fmla="*/ 155 w 167"/>
                <a:gd name="T71" fmla="*/ 114 h 126"/>
                <a:gd name="T72" fmla="*/ 167 w 167"/>
                <a:gd name="T73" fmla="*/ 120 h 126"/>
                <a:gd name="T74" fmla="*/ 161 w 167"/>
                <a:gd name="T75" fmla="*/ 114 h 126"/>
                <a:gd name="T76" fmla="*/ 161 w 167"/>
                <a:gd name="T77" fmla="*/ 108 h 126"/>
                <a:gd name="T78" fmla="*/ 155 w 167"/>
                <a:gd name="T79" fmla="*/ 102 h 126"/>
                <a:gd name="T80" fmla="*/ 155 w 167"/>
                <a:gd name="T81" fmla="*/ 96 h 126"/>
                <a:gd name="T82" fmla="*/ 149 w 167"/>
                <a:gd name="T83" fmla="*/ 84 h 126"/>
                <a:gd name="T84" fmla="*/ 155 w 167"/>
                <a:gd name="T85" fmla="*/ 78 h 126"/>
                <a:gd name="T86" fmla="*/ 155 w 167"/>
                <a:gd name="T87" fmla="*/ 66 h 126"/>
                <a:gd name="T88" fmla="*/ 161 w 167"/>
                <a:gd name="T89" fmla="*/ 54 h 126"/>
                <a:gd name="T90" fmla="*/ 155 w 167"/>
                <a:gd name="T91" fmla="*/ 48 h 126"/>
                <a:gd name="T92" fmla="*/ 143 w 167"/>
                <a:gd name="T93" fmla="*/ 48 h 126"/>
                <a:gd name="T94" fmla="*/ 137 w 167"/>
                <a:gd name="T95" fmla="*/ 48 h 126"/>
                <a:gd name="T96" fmla="*/ 131 w 167"/>
                <a:gd name="T97" fmla="*/ 42 h 126"/>
                <a:gd name="T98" fmla="*/ 125 w 167"/>
                <a:gd name="T99" fmla="*/ 36 h 126"/>
                <a:gd name="T100" fmla="*/ 119 w 167"/>
                <a:gd name="T101" fmla="*/ 30 h 126"/>
                <a:gd name="T102" fmla="*/ 119 w 167"/>
                <a:gd name="T103" fmla="*/ 18 h 126"/>
                <a:gd name="T104" fmla="*/ 119 w 167"/>
                <a:gd name="T105" fmla="*/ 6 h 126"/>
                <a:gd name="T106" fmla="*/ 113 w 167"/>
                <a:gd name="T107" fmla="*/ 6 h 126"/>
                <a:gd name="T108" fmla="*/ 107 w 167"/>
                <a:gd name="T109" fmla="*/ 6 h 126"/>
                <a:gd name="T110" fmla="*/ 101 w 167"/>
                <a:gd name="T111" fmla="*/ 6 h 126"/>
                <a:gd name="T112" fmla="*/ 95 w 167"/>
                <a:gd name="T113" fmla="*/ 6 h 126"/>
                <a:gd name="T114" fmla="*/ 95 w 167"/>
                <a:gd name="T115" fmla="*/ 6 h 126"/>
                <a:gd name="T116" fmla="*/ 89 w 167"/>
                <a:gd name="T117" fmla="*/ 6 h 126"/>
                <a:gd name="T118" fmla="*/ 83 w 167"/>
                <a:gd name="T119" fmla="*/ 0 h 126"/>
                <a:gd name="T120" fmla="*/ 77 w 167"/>
                <a:gd name="T121" fmla="*/ 0 h 12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67"/>
                <a:gd name="T184" fmla="*/ 0 h 126"/>
                <a:gd name="T185" fmla="*/ 167 w 167"/>
                <a:gd name="T186" fmla="*/ 126 h 12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67" h="126">
                  <a:moveTo>
                    <a:pt x="77" y="0"/>
                  </a:moveTo>
                  <a:lnTo>
                    <a:pt x="71" y="0"/>
                  </a:lnTo>
                  <a:lnTo>
                    <a:pt x="66" y="0"/>
                  </a:lnTo>
                  <a:lnTo>
                    <a:pt x="54" y="6"/>
                  </a:lnTo>
                  <a:lnTo>
                    <a:pt x="48" y="6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12" y="18"/>
                  </a:lnTo>
                  <a:lnTo>
                    <a:pt x="18" y="30"/>
                  </a:lnTo>
                  <a:lnTo>
                    <a:pt x="24" y="36"/>
                  </a:lnTo>
                  <a:lnTo>
                    <a:pt x="30" y="48"/>
                  </a:lnTo>
                  <a:lnTo>
                    <a:pt x="36" y="60"/>
                  </a:lnTo>
                  <a:lnTo>
                    <a:pt x="42" y="66"/>
                  </a:lnTo>
                  <a:lnTo>
                    <a:pt x="48" y="84"/>
                  </a:lnTo>
                  <a:lnTo>
                    <a:pt x="48" y="96"/>
                  </a:lnTo>
                  <a:lnTo>
                    <a:pt x="54" y="96"/>
                  </a:lnTo>
                  <a:lnTo>
                    <a:pt x="60" y="96"/>
                  </a:lnTo>
                  <a:lnTo>
                    <a:pt x="66" y="96"/>
                  </a:lnTo>
                  <a:lnTo>
                    <a:pt x="71" y="102"/>
                  </a:lnTo>
                  <a:lnTo>
                    <a:pt x="77" y="108"/>
                  </a:lnTo>
                  <a:lnTo>
                    <a:pt x="83" y="114"/>
                  </a:lnTo>
                  <a:lnTo>
                    <a:pt x="89" y="120"/>
                  </a:lnTo>
                  <a:lnTo>
                    <a:pt x="89" y="126"/>
                  </a:lnTo>
                  <a:lnTo>
                    <a:pt x="95" y="120"/>
                  </a:lnTo>
                  <a:lnTo>
                    <a:pt x="101" y="120"/>
                  </a:lnTo>
                  <a:lnTo>
                    <a:pt x="107" y="114"/>
                  </a:lnTo>
                  <a:lnTo>
                    <a:pt x="119" y="114"/>
                  </a:lnTo>
                  <a:lnTo>
                    <a:pt x="131" y="114"/>
                  </a:lnTo>
                  <a:lnTo>
                    <a:pt x="143" y="114"/>
                  </a:lnTo>
                  <a:lnTo>
                    <a:pt x="155" y="114"/>
                  </a:lnTo>
                  <a:lnTo>
                    <a:pt x="167" y="120"/>
                  </a:lnTo>
                  <a:lnTo>
                    <a:pt x="161" y="114"/>
                  </a:lnTo>
                  <a:lnTo>
                    <a:pt x="161" y="108"/>
                  </a:lnTo>
                  <a:lnTo>
                    <a:pt x="155" y="102"/>
                  </a:lnTo>
                  <a:lnTo>
                    <a:pt x="155" y="96"/>
                  </a:lnTo>
                  <a:lnTo>
                    <a:pt x="149" y="84"/>
                  </a:lnTo>
                  <a:lnTo>
                    <a:pt x="155" y="78"/>
                  </a:lnTo>
                  <a:lnTo>
                    <a:pt x="155" y="66"/>
                  </a:lnTo>
                  <a:lnTo>
                    <a:pt x="161" y="54"/>
                  </a:lnTo>
                  <a:lnTo>
                    <a:pt x="155" y="48"/>
                  </a:lnTo>
                  <a:lnTo>
                    <a:pt x="143" y="48"/>
                  </a:lnTo>
                  <a:lnTo>
                    <a:pt x="137" y="48"/>
                  </a:lnTo>
                  <a:lnTo>
                    <a:pt x="131" y="42"/>
                  </a:lnTo>
                  <a:lnTo>
                    <a:pt x="125" y="36"/>
                  </a:lnTo>
                  <a:lnTo>
                    <a:pt x="119" y="30"/>
                  </a:lnTo>
                  <a:lnTo>
                    <a:pt x="119" y="18"/>
                  </a:lnTo>
                  <a:lnTo>
                    <a:pt x="119" y="6"/>
                  </a:lnTo>
                  <a:lnTo>
                    <a:pt x="113" y="6"/>
                  </a:lnTo>
                  <a:lnTo>
                    <a:pt x="107" y="6"/>
                  </a:lnTo>
                  <a:lnTo>
                    <a:pt x="101" y="6"/>
                  </a:lnTo>
                  <a:lnTo>
                    <a:pt x="95" y="6"/>
                  </a:lnTo>
                  <a:lnTo>
                    <a:pt x="89" y="6"/>
                  </a:lnTo>
                  <a:lnTo>
                    <a:pt x="8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64" name="Freeform 446"/>
            <p:cNvSpPr>
              <a:spLocks/>
            </p:cNvSpPr>
            <p:nvPr/>
          </p:nvSpPr>
          <p:spPr bwMode="auto">
            <a:xfrm>
              <a:off x="5179" y="1523"/>
              <a:ext cx="144" cy="179"/>
            </a:xfrm>
            <a:custGeom>
              <a:avLst/>
              <a:gdLst>
                <a:gd name="T0" fmla="*/ 120 w 144"/>
                <a:gd name="T1" fmla="*/ 83 h 179"/>
                <a:gd name="T2" fmla="*/ 102 w 144"/>
                <a:gd name="T3" fmla="*/ 89 h 179"/>
                <a:gd name="T4" fmla="*/ 78 w 144"/>
                <a:gd name="T5" fmla="*/ 95 h 179"/>
                <a:gd name="T6" fmla="*/ 54 w 144"/>
                <a:gd name="T7" fmla="*/ 113 h 179"/>
                <a:gd name="T8" fmla="*/ 42 w 144"/>
                <a:gd name="T9" fmla="*/ 143 h 179"/>
                <a:gd name="T10" fmla="*/ 42 w 144"/>
                <a:gd name="T11" fmla="*/ 155 h 179"/>
                <a:gd name="T12" fmla="*/ 36 w 144"/>
                <a:gd name="T13" fmla="*/ 167 h 179"/>
                <a:gd name="T14" fmla="*/ 30 w 144"/>
                <a:gd name="T15" fmla="*/ 173 h 179"/>
                <a:gd name="T16" fmla="*/ 24 w 144"/>
                <a:gd name="T17" fmla="*/ 173 h 179"/>
                <a:gd name="T18" fmla="*/ 12 w 144"/>
                <a:gd name="T19" fmla="*/ 173 h 179"/>
                <a:gd name="T20" fmla="*/ 6 w 144"/>
                <a:gd name="T21" fmla="*/ 173 h 179"/>
                <a:gd name="T22" fmla="*/ 0 w 144"/>
                <a:gd name="T23" fmla="*/ 179 h 179"/>
                <a:gd name="T24" fmla="*/ 0 w 144"/>
                <a:gd name="T25" fmla="*/ 179 h 179"/>
                <a:gd name="T26" fmla="*/ 0 w 144"/>
                <a:gd name="T27" fmla="*/ 179 h 179"/>
                <a:gd name="T28" fmla="*/ 12 w 144"/>
                <a:gd name="T29" fmla="*/ 167 h 179"/>
                <a:gd name="T30" fmla="*/ 24 w 144"/>
                <a:gd name="T31" fmla="*/ 155 h 179"/>
                <a:gd name="T32" fmla="*/ 36 w 144"/>
                <a:gd name="T33" fmla="*/ 131 h 179"/>
                <a:gd name="T34" fmla="*/ 36 w 144"/>
                <a:gd name="T35" fmla="*/ 113 h 179"/>
                <a:gd name="T36" fmla="*/ 36 w 144"/>
                <a:gd name="T37" fmla="*/ 101 h 179"/>
                <a:gd name="T38" fmla="*/ 30 w 144"/>
                <a:gd name="T39" fmla="*/ 83 h 179"/>
                <a:gd name="T40" fmla="*/ 36 w 144"/>
                <a:gd name="T41" fmla="*/ 71 h 179"/>
                <a:gd name="T42" fmla="*/ 48 w 144"/>
                <a:gd name="T43" fmla="*/ 65 h 179"/>
                <a:gd name="T44" fmla="*/ 54 w 144"/>
                <a:gd name="T45" fmla="*/ 54 h 179"/>
                <a:gd name="T46" fmla="*/ 60 w 144"/>
                <a:gd name="T47" fmla="*/ 36 h 179"/>
                <a:gd name="T48" fmla="*/ 66 w 144"/>
                <a:gd name="T49" fmla="*/ 30 h 179"/>
                <a:gd name="T50" fmla="*/ 78 w 144"/>
                <a:gd name="T51" fmla="*/ 24 h 179"/>
                <a:gd name="T52" fmla="*/ 102 w 144"/>
                <a:gd name="T53" fmla="*/ 18 h 179"/>
                <a:gd name="T54" fmla="*/ 114 w 144"/>
                <a:gd name="T55" fmla="*/ 6 h 179"/>
                <a:gd name="T56" fmla="*/ 120 w 144"/>
                <a:gd name="T57" fmla="*/ 6 h 179"/>
                <a:gd name="T58" fmla="*/ 120 w 144"/>
                <a:gd name="T59" fmla="*/ 24 h 179"/>
                <a:gd name="T60" fmla="*/ 126 w 144"/>
                <a:gd name="T61" fmla="*/ 42 h 179"/>
                <a:gd name="T62" fmla="*/ 138 w 144"/>
                <a:gd name="T63" fmla="*/ 54 h 179"/>
                <a:gd name="T64" fmla="*/ 144 w 144"/>
                <a:gd name="T65" fmla="*/ 60 h 179"/>
                <a:gd name="T66" fmla="*/ 132 w 144"/>
                <a:gd name="T67" fmla="*/ 60 h 179"/>
                <a:gd name="T68" fmla="*/ 126 w 144"/>
                <a:gd name="T69" fmla="*/ 71 h 179"/>
                <a:gd name="T70" fmla="*/ 126 w 144"/>
                <a:gd name="T71" fmla="*/ 77 h 17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44"/>
                <a:gd name="T109" fmla="*/ 0 h 179"/>
                <a:gd name="T110" fmla="*/ 144 w 144"/>
                <a:gd name="T111" fmla="*/ 179 h 17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44" h="179">
                  <a:moveTo>
                    <a:pt x="126" y="83"/>
                  </a:moveTo>
                  <a:lnTo>
                    <a:pt x="120" y="83"/>
                  </a:lnTo>
                  <a:lnTo>
                    <a:pt x="114" y="83"/>
                  </a:lnTo>
                  <a:lnTo>
                    <a:pt x="102" y="89"/>
                  </a:lnTo>
                  <a:lnTo>
                    <a:pt x="90" y="89"/>
                  </a:lnTo>
                  <a:lnTo>
                    <a:pt x="78" y="95"/>
                  </a:lnTo>
                  <a:lnTo>
                    <a:pt x="66" y="101"/>
                  </a:lnTo>
                  <a:lnTo>
                    <a:pt x="54" y="113"/>
                  </a:lnTo>
                  <a:lnTo>
                    <a:pt x="48" y="131"/>
                  </a:lnTo>
                  <a:lnTo>
                    <a:pt x="42" y="143"/>
                  </a:lnTo>
                  <a:lnTo>
                    <a:pt x="42" y="149"/>
                  </a:lnTo>
                  <a:lnTo>
                    <a:pt x="42" y="155"/>
                  </a:lnTo>
                  <a:lnTo>
                    <a:pt x="36" y="161"/>
                  </a:lnTo>
                  <a:lnTo>
                    <a:pt x="36" y="167"/>
                  </a:lnTo>
                  <a:lnTo>
                    <a:pt x="30" y="167"/>
                  </a:lnTo>
                  <a:lnTo>
                    <a:pt x="30" y="173"/>
                  </a:lnTo>
                  <a:lnTo>
                    <a:pt x="24" y="173"/>
                  </a:lnTo>
                  <a:lnTo>
                    <a:pt x="18" y="173"/>
                  </a:lnTo>
                  <a:lnTo>
                    <a:pt x="12" y="173"/>
                  </a:lnTo>
                  <a:lnTo>
                    <a:pt x="6" y="173"/>
                  </a:lnTo>
                  <a:lnTo>
                    <a:pt x="6" y="179"/>
                  </a:lnTo>
                  <a:lnTo>
                    <a:pt x="0" y="179"/>
                  </a:lnTo>
                  <a:lnTo>
                    <a:pt x="0" y="173"/>
                  </a:lnTo>
                  <a:lnTo>
                    <a:pt x="12" y="167"/>
                  </a:lnTo>
                  <a:lnTo>
                    <a:pt x="18" y="161"/>
                  </a:lnTo>
                  <a:lnTo>
                    <a:pt x="24" y="155"/>
                  </a:lnTo>
                  <a:lnTo>
                    <a:pt x="30" y="143"/>
                  </a:lnTo>
                  <a:lnTo>
                    <a:pt x="36" y="131"/>
                  </a:lnTo>
                  <a:lnTo>
                    <a:pt x="36" y="119"/>
                  </a:lnTo>
                  <a:lnTo>
                    <a:pt x="36" y="113"/>
                  </a:lnTo>
                  <a:lnTo>
                    <a:pt x="36" y="107"/>
                  </a:lnTo>
                  <a:lnTo>
                    <a:pt x="36" y="101"/>
                  </a:lnTo>
                  <a:lnTo>
                    <a:pt x="36" y="89"/>
                  </a:lnTo>
                  <a:lnTo>
                    <a:pt x="30" y="83"/>
                  </a:lnTo>
                  <a:lnTo>
                    <a:pt x="30" y="77"/>
                  </a:lnTo>
                  <a:lnTo>
                    <a:pt x="36" y="71"/>
                  </a:lnTo>
                  <a:lnTo>
                    <a:pt x="42" y="71"/>
                  </a:lnTo>
                  <a:lnTo>
                    <a:pt x="48" y="65"/>
                  </a:lnTo>
                  <a:lnTo>
                    <a:pt x="54" y="60"/>
                  </a:lnTo>
                  <a:lnTo>
                    <a:pt x="54" y="54"/>
                  </a:lnTo>
                  <a:lnTo>
                    <a:pt x="60" y="48"/>
                  </a:lnTo>
                  <a:lnTo>
                    <a:pt x="60" y="36"/>
                  </a:lnTo>
                  <a:lnTo>
                    <a:pt x="60" y="30"/>
                  </a:lnTo>
                  <a:lnTo>
                    <a:pt x="66" y="30"/>
                  </a:lnTo>
                  <a:lnTo>
                    <a:pt x="72" y="30"/>
                  </a:lnTo>
                  <a:lnTo>
                    <a:pt x="78" y="24"/>
                  </a:lnTo>
                  <a:lnTo>
                    <a:pt x="90" y="18"/>
                  </a:lnTo>
                  <a:lnTo>
                    <a:pt x="102" y="18"/>
                  </a:lnTo>
                  <a:lnTo>
                    <a:pt x="108" y="12"/>
                  </a:lnTo>
                  <a:lnTo>
                    <a:pt x="114" y="6"/>
                  </a:lnTo>
                  <a:lnTo>
                    <a:pt x="120" y="0"/>
                  </a:lnTo>
                  <a:lnTo>
                    <a:pt x="120" y="6"/>
                  </a:lnTo>
                  <a:lnTo>
                    <a:pt x="120" y="12"/>
                  </a:lnTo>
                  <a:lnTo>
                    <a:pt x="120" y="24"/>
                  </a:lnTo>
                  <a:lnTo>
                    <a:pt x="126" y="30"/>
                  </a:lnTo>
                  <a:lnTo>
                    <a:pt x="126" y="42"/>
                  </a:lnTo>
                  <a:lnTo>
                    <a:pt x="132" y="48"/>
                  </a:lnTo>
                  <a:lnTo>
                    <a:pt x="138" y="54"/>
                  </a:lnTo>
                  <a:lnTo>
                    <a:pt x="144" y="60"/>
                  </a:lnTo>
                  <a:lnTo>
                    <a:pt x="138" y="60"/>
                  </a:lnTo>
                  <a:lnTo>
                    <a:pt x="132" y="60"/>
                  </a:lnTo>
                  <a:lnTo>
                    <a:pt x="126" y="65"/>
                  </a:lnTo>
                  <a:lnTo>
                    <a:pt x="126" y="71"/>
                  </a:lnTo>
                  <a:lnTo>
                    <a:pt x="126" y="77"/>
                  </a:lnTo>
                  <a:lnTo>
                    <a:pt x="126" y="83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65" name="Freeform 447"/>
            <p:cNvSpPr>
              <a:spLocks/>
            </p:cNvSpPr>
            <p:nvPr/>
          </p:nvSpPr>
          <p:spPr bwMode="auto">
            <a:xfrm>
              <a:off x="5131" y="1523"/>
              <a:ext cx="84" cy="173"/>
            </a:xfrm>
            <a:custGeom>
              <a:avLst/>
              <a:gdLst>
                <a:gd name="T0" fmla="*/ 48 w 84"/>
                <a:gd name="T1" fmla="*/ 173 h 173"/>
                <a:gd name="T2" fmla="*/ 42 w 84"/>
                <a:gd name="T3" fmla="*/ 167 h 173"/>
                <a:gd name="T4" fmla="*/ 30 w 84"/>
                <a:gd name="T5" fmla="*/ 167 h 173"/>
                <a:gd name="T6" fmla="*/ 24 w 84"/>
                <a:gd name="T7" fmla="*/ 167 h 173"/>
                <a:gd name="T8" fmla="*/ 30 w 84"/>
                <a:gd name="T9" fmla="*/ 161 h 173"/>
                <a:gd name="T10" fmla="*/ 30 w 84"/>
                <a:gd name="T11" fmla="*/ 155 h 173"/>
                <a:gd name="T12" fmla="*/ 42 w 84"/>
                <a:gd name="T13" fmla="*/ 155 h 173"/>
                <a:gd name="T14" fmla="*/ 48 w 84"/>
                <a:gd name="T15" fmla="*/ 149 h 173"/>
                <a:gd name="T16" fmla="*/ 54 w 84"/>
                <a:gd name="T17" fmla="*/ 143 h 173"/>
                <a:gd name="T18" fmla="*/ 54 w 84"/>
                <a:gd name="T19" fmla="*/ 143 h 173"/>
                <a:gd name="T20" fmla="*/ 54 w 84"/>
                <a:gd name="T21" fmla="*/ 137 h 173"/>
                <a:gd name="T22" fmla="*/ 48 w 84"/>
                <a:gd name="T23" fmla="*/ 137 h 173"/>
                <a:gd name="T24" fmla="*/ 48 w 84"/>
                <a:gd name="T25" fmla="*/ 131 h 173"/>
                <a:gd name="T26" fmla="*/ 36 w 84"/>
                <a:gd name="T27" fmla="*/ 131 h 173"/>
                <a:gd name="T28" fmla="*/ 30 w 84"/>
                <a:gd name="T29" fmla="*/ 137 h 173"/>
                <a:gd name="T30" fmla="*/ 30 w 84"/>
                <a:gd name="T31" fmla="*/ 143 h 173"/>
                <a:gd name="T32" fmla="*/ 30 w 84"/>
                <a:gd name="T33" fmla="*/ 149 h 173"/>
                <a:gd name="T34" fmla="*/ 24 w 84"/>
                <a:gd name="T35" fmla="*/ 149 h 173"/>
                <a:gd name="T36" fmla="*/ 18 w 84"/>
                <a:gd name="T37" fmla="*/ 149 h 173"/>
                <a:gd name="T38" fmla="*/ 18 w 84"/>
                <a:gd name="T39" fmla="*/ 149 h 173"/>
                <a:gd name="T40" fmla="*/ 18 w 84"/>
                <a:gd name="T41" fmla="*/ 143 h 173"/>
                <a:gd name="T42" fmla="*/ 18 w 84"/>
                <a:gd name="T43" fmla="*/ 137 h 173"/>
                <a:gd name="T44" fmla="*/ 24 w 84"/>
                <a:gd name="T45" fmla="*/ 131 h 173"/>
                <a:gd name="T46" fmla="*/ 24 w 84"/>
                <a:gd name="T47" fmla="*/ 125 h 173"/>
                <a:gd name="T48" fmla="*/ 30 w 84"/>
                <a:gd name="T49" fmla="*/ 125 h 173"/>
                <a:gd name="T50" fmla="*/ 30 w 84"/>
                <a:gd name="T51" fmla="*/ 119 h 173"/>
                <a:gd name="T52" fmla="*/ 24 w 84"/>
                <a:gd name="T53" fmla="*/ 119 h 173"/>
                <a:gd name="T54" fmla="*/ 24 w 84"/>
                <a:gd name="T55" fmla="*/ 113 h 173"/>
                <a:gd name="T56" fmla="*/ 12 w 84"/>
                <a:gd name="T57" fmla="*/ 113 h 173"/>
                <a:gd name="T58" fmla="*/ 12 w 84"/>
                <a:gd name="T59" fmla="*/ 113 h 173"/>
                <a:gd name="T60" fmla="*/ 6 w 84"/>
                <a:gd name="T61" fmla="*/ 113 h 173"/>
                <a:gd name="T62" fmla="*/ 6 w 84"/>
                <a:gd name="T63" fmla="*/ 113 h 173"/>
                <a:gd name="T64" fmla="*/ 0 w 84"/>
                <a:gd name="T65" fmla="*/ 101 h 173"/>
                <a:gd name="T66" fmla="*/ 6 w 84"/>
                <a:gd name="T67" fmla="*/ 65 h 173"/>
                <a:gd name="T68" fmla="*/ 30 w 84"/>
                <a:gd name="T69" fmla="*/ 36 h 173"/>
                <a:gd name="T70" fmla="*/ 60 w 84"/>
                <a:gd name="T71" fmla="*/ 12 h 173"/>
                <a:gd name="T72" fmla="*/ 72 w 84"/>
                <a:gd name="T73" fmla="*/ 6 h 173"/>
                <a:gd name="T74" fmla="*/ 78 w 84"/>
                <a:gd name="T75" fmla="*/ 6 h 173"/>
                <a:gd name="T76" fmla="*/ 84 w 84"/>
                <a:gd name="T77" fmla="*/ 0 h 173"/>
                <a:gd name="T78" fmla="*/ 84 w 84"/>
                <a:gd name="T79" fmla="*/ 0 h 173"/>
                <a:gd name="T80" fmla="*/ 78 w 84"/>
                <a:gd name="T81" fmla="*/ 12 h 173"/>
                <a:gd name="T82" fmla="*/ 72 w 84"/>
                <a:gd name="T83" fmla="*/ 30 h 173"/>
                <a:gd name="T84" fmla="*/ 72 w 84"/>
                <a:gd name="T85" fmla="*/ 48 h 173"/>
                <a:gd name="T86" fmla="*/ 72 w 84"/>
                <a:gd name="T87" fmla="*/ 65 h 173"/>
                <a:gd name="T88" fmla="*/ 78 w 84"/>
                <a:gd name="T89" fmla="*/ 83 h 173"/>
                <a:gd name="T90" fmla="*/ 84 w 84"/>
                <a:gd name="T91" fmla="*/ 101 h 173"/>
                <a:gd name="T92" fmla="*/ 84 w 84"/>
                <a:gd name="T93" fmla="*/ 113 h 173"/>
                <a:gd name="T94" fmla="*/ 84 w 84"/>
                <a:gd name="T95" fmla="*/ 131 h 173"/>
                <a:gd name="T96" fmla="*/ 72 w 84"/>
                <a:gd name="T97" fmla="*/ 155 h 173"/>
                <a:gd name="T98" fmla="*/ 60 w 84"/>
                <a:gd name="T99" fmla="*/ 167 h 17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4"/>
                <a:gd name="T151" fmla="*/ 0 h 173"/>
                <a:gd name="T152" fmla="*/ 84 w 84"/>
                <a:gd name="T153" fmla="*/ 173 h 17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4" h="173">
                  <a:moveTo>
                    <a:pt x="48" y="173"/>
                  </a:moveTo>
                  <a:lnTo>
                    <a:pt x="48" y="173"/>
                  </a:lnTo>
                  <a:lnTo>
                    <a:pt x="42" y="167"/>
                  </a:lnTo>
                  <a:lnTo>
                    <a:pt x="36" y="167"/>
                  </a:lnTo>
                  <a:lnTo>
                    <a:pt x="30" y="167"/>
                  </a:lnTo>
                  <a:lnTo>
                    <a:pt x="24" y="167"/>
                  </a:lnTo>
                  <a:lnTo>
                    <a:pt x="24" y="161"/>
                  </a:lnTo>
                  <a:lnTo>
                    <a:pt x="30" y="161"/>
                  </a:lnTo>
                  <a:lnTo>
                    <a:pt x="30" y="155"/>
                  </a:lnTo>
                  <a:lnTo>
                    <a:pt x="36" y="155"/>
                  </a:lnTo>
                  <a:lnTo>
                    <a:pt x="42" y="155"/>
                  </a:lnTo>
                  <a:lnTo>
                    <a:pt x="48" y="149"/>
                  </a:lnTo>
                  <a:lnTo>
                    <a:pt x="54" y="149"/>
                  </a:lnTo>
                  <a:lnTo>
                    <a:pt x="54" y="143"/>
                  </a:lnTo>
                  <a:lnTo>
                    <a:pt x="54" y="137"/>
                  </a:lnTo>
                  <a:lnTo>
                    <a:pt x="48" y="137"/>
                  </a:lnTo>
                  <a:lnTo>
                    <a:pt x="48" y="131"/>
                  </a:lnTo>
                  <a:lnTo>
                    <a:pt x="42" y="131"/>
                  </a:lnTo>
                  <a:lnTo>
                    <a:pt x="36" y="131"/>
                  </a:lnTo>
                  <a:lnTo>
                    <a:pt x="30" y="137"/>
                  </a:lnTo>
                  <a:lnTo>
                    <a:pt x="30" y="143"/>
                  </a:lnTo>
                  <a:lnTo>
                    <a:pt x="30" y="149"/>
                  </a:lnTo>
                  <a:lnTo>
                    <a:pt x="24" y="149"/>
                  </a:lnTo>
                  <a:lnTo>
                    <a:pt x="18" y="155"/>
                  </a:lnTo>
                  <a:lnTo>
                    <a:pt x="18" y="149"/>
                  </a:lnTo>
                  <a:lnTo>
                    <a:pt x="12" y="149"/>
                  </a:lnTo>
                  <a:lnTo>
                    <a:pt x="18" y="143"/>
                  </a:lnTo>
                  <a:lnTo>
                    <a:pt x="18" y="137"/>
                  </a:lnTo>
                  <a:lnTo>
                    <a:pt x="24" y="131"/>
                  </a:lnTo>
                  <a:lnTo>
                    <a:pt x="24" y="125"/>
                  </a:lnTo>
                  <a:lnTo>
                    <a:pt x="30" y="125"/>
                  </a:lnTo>
                  <a:lnTo>
                    <a:pt x="30" y="119"/>
                  </a:lnTo>
                  <a:lnTo>
                    <a:pt x="24" y="119"/>
                  </a:lnTo>
                  <a:lnTo>
                    <a:pt x="24" y="113"/>
                  </a:lnTo>
                  <a:lnTo>
                    <a:pt x="18" y="113"/>
                  </a:lnTo>
                  <a:lnTo>
                    <a:pt x="12" y="113"/>
                  </a:lnTo>
                  <a:lnTo>
                    <a:pt x="6" y="113"/>
                  </a:lnTo>
                  <a:lnTo>
                    <a:pt x="6" y="119"/>
                  </a:lnTo>
                  <a:lnTo>
                    <a:pt x="0" y="101"/>
                  </a:lnTo>
                  <a:lnTo>
                    <a:pt x="0" y="83"/>
                  </a:lnTo>
                  <a:lnTo>
                    <a:pt x="6" y="65"/>
                  </a:lnTo>
                  <a:lnTo>
                    <a:pt x="18" y="54"/>
                  </a:lnTo>
                  <a:lnTo>
                    <a:pt x="30" y="36"/>
                  </a:lnTo>
                  <a:lnTo>
                    <a:pt x="42" y="24"/>
                  </a:lnTo>
                  <a:lnTo>
                    <a:pt x="60" y="12"/>
                  </a:lnTo>
                  <a:lnTo>
                    <a:pt x="72" y="6"/>
                  </a:lnTo>
                  <a:lnTo>
                    <a:pt x="78" y="6"/>
                  </a:lnTo>
                  <a:lnTo>
                    <a:pt x="84" y="0"/>
                  </a:lnTo>
                  <a:lnTo>
                    <a:pt x="84" y="6"/>
                  </a:lnTo>
                  <a:lnTo>
                    <a:pt x="78" y="12"/>
                  </a:lnTo>
                  <a:lnTo>
                    <a:pt x="72" y="24"/>
                  </a:lnTo>
                  <a:lnTo>
                    <a:pt x="72" y="30"/>
                  </a:lnTo>
                  <a:lnTo>
                    <a:pt x="66" y="42"/>
                  </a:lnTo>
                  <a:lnTo>
                    <a:pt x="72" y="48"/>
                  </a:lnTo>
                  <a:lnTo>
                    <a:pt x="72" y="60"/>
                  </a:lnTo>
                  <a:lnTo>
                    <a:pt x="72" y="65"/>
                  </a:lnTo>
                  <a:lnTo>
                    <a:pt x="78" y="77"/>
                  </a:lnTo>
                  <a:lnTo>
                    <a:pt x="78" y="83"/>
                  </a:lnTo>
                  <a:lnTo>
                    <a:pt x="84" y="89"/>
                  </a:lnTo>
                  <a:lnTo>
                    <a:pt x="84" y="101"/>
                  </a:lnTo>
                  <a:lnTo>
                    <a:pt x="84" y="107"/>
                  </a:lnTo>
                  <a:lnTo>
                    <a:pt x="84" y="113"/>
                  </a:lnTo>
                  <a:lnTo>
                    <a:pt x="84" y="119"/>
                  </a:lnTo>
                  <a:lnTo>
                    <a:pt x="84" y="131"/>
                  </a:lnTo>
                  <a:lnTo>
                    <a:pt x="78" y="143"/>
                  </a:lnTo>
                  <a:lnTo>
                    <a:pt x="72" y="155"/>
                  </a:lnTo>
                  <a:lnTo>
                    <a:pt x="66" y="161"/>
                  </a:lnTo>
                  <a:lnTo>
                    <a:pt x="60" y="167"/>
                  </a:lnTo>
                  <a:lnTo>
                    <a:pt x="48" y="173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66" name="Freeform 448"/>
            <p:cNvSpPr>
              <a:spLocks/>
            </p:cNvSpPr>
            <p:nvPr/>
          </p:nvSpPr>
          <p:spPr bwMode="auto">
            <a:xfrm>
              <a:off x="4994" y="1606"/>
              <a:ext cx="424" cy="299"/>
            </a:xfrm>
            <a:custGeom>
              <a:avLst/>
              <a:gdLst>
                <a:gd name="T0" fmla="*/ 197 w 424"/>
                <a:gd name="T1" fmla="*/ 252 h 299"/>
                <a:gd name="T2" fmla="*/ 179 w 424"/>
                <a:gd name="T3" fmla="*/ 281 h 299"/>
                <a:gd name="T4" fmla="*/ 173 w 424"/>
                <a:gd name="T5" fmla="*/ 287 h 299"/>
                <a:gd name="T6" fmla="*/ 149 w 424"/>
                <a:gd name="T7" fmla="*/ 252 h 299"/>
                <a:gd name="T8" fmla="*/ 131 w 424"/>
                <a:gd name="T9" fmla="*/ 240 h 299"/>
                <a:gd name="T10" fmla="*/ 120 w 424"/>
                <a:gd name="T11" fmla="*/ 210 h 299"/>
                <a:gd name="T12" fmla="*/ 126 w 424"/>
                <a:gd name="T13" fmla="*/ 162 h 299"/>
                <a:gd name="T14" fmla="*/ 149 w 424"/>
                <a:gd name="T15" fmla="*/ 126 h 299"/>
                <a:gd name="T16" fmla="*/ 149 w 424"/>
                <a:gd name="T17" fmla="*/ 108 h 299"/>
                <a:gd name="T18" fmla="*/ 137 w 424"/>
                <a:gd name="T19" fmla="*/ 126 h 299"/>
                <a:gd name="T20" fmla="*/ 114 w 424"/>
                <a:gd name="T21" fmla="*/ 162 h 299"/>
                <a:gd name="T22" fmla="*/ 72 w 424"/>
                <a:gd name="T23" fmla="*/ 186 h 299"/>
                <a:gd name="T24" fmla="*/ 48 w 424"/>
                <a:gd name="T25" fmla="*/ 180 h 299"/>
                <a:gd name="T26" fmla="*/ 24 w 424"/>
                <a:gd name="T27" fmla="*/ 168 h 299"/>
                <a:gd name="T28" fmla="*/ 12 w 424"/>
                <a:gd name="T29" fmla="*/ 156 h 299"/>
                <a:gd name="T30" fmla="*/ 36 w 424"/>
                <a:gd name="T31" fmla="*/ 144 h 299"/>
                <a:gd name="T32" fmla="*/ 66 w 424"/>
                <a:gd name="T33" fmla="*/ 108 h 299"/>
                <a:gd name="T34" fmla="*/ 108 w 424"/>
                <a:gd name="T35" fmla="*/ 96 h 299"/>
                <a:gd name="T36" fmla="*/ 120 w 424"/>
                <a:gd name="T37" fmla="*/ 96 h 299"/>
                <a:gd name="T38" fmla="*/ 131 w 424"/>
                <a:gd name="T39" fmla="*/ 90 h 299"/>
                <a:gd name="T40" fmla="*/ 126 w 424"/>
                <a:gd name="T41" fmla="*/ 108 h 299"/>
                <a:gd name="T42" fmla="*/ 126 w 424"/>
                <a:gd name="T43" fmla="*/ 114 h 299"/>
                <a:gd name="T44" fmla="*/ 137 w 424"/>
                <a:gd name="T45" fmla="*/ 114 h 299"/>
                <a:gd name="T46" fmla="*/ 143 w 424"/>
                <a:gd name="T47" fmla="*/ 102 h 299"/>
                <a:gd name="T48" fmla="*/ 143 w 424"/>
                <a:gd name="T49" fmla="*/ 90 h 299"/>
                <a:gd name="T50" fmla="*/ 149 w 424"/>
                <a:gd name="T51" fmla="*/ 102 h 299"/>
                <a:gd name="T52" fmla="*/ 167 w 424"/>
                <a:gd name="T53" fmla="*/ 102 h 299"/>
                <a:gd name="T54" fmla="*/ 185 w 424"/>
                <a:gd name="T55" fmla="*/ 102 h 299"/>
                <a:gd name="T56" fmla="*/ 197 w 424"/>
                <a:gd name="T57" fmla="*/ 90 h 299"/>
                <a:gd name="T58" fmla="*/ 215 w 424"/>
                <a:gd name="T59" fmla="*/ 90 h 299"/>
                <a:gd name="T60" fmla="*/ 227 w 424"/>
                <a:gd name="T61" fmla="*/ 66 h 299"/>
                <a:gd name="T62" fmla="*/ 263 w 424"/>
                <a:gd name="T63" fmla="*/ 12 h 299"/>
                <a:gd name="T64" fmla="*/ 311 w 424"/>
                <a:gd name="T65" fmla="*/ 0 h 299"/>
                <a:gd name="T66" fmla="*/ 340 w 424"/>
                <a:gd name="T67" fmla="*/ 6 h 299"/>
                <a:gd name="T68" fmla="*/ 376 w 424"/>
                <a:gd name="T69" fmla="*/ 18 h 299"/>
                <a:gd name="T70" fmla="*/ 406 w 424"/>
                <a:gd name="T71" fmla="*/ 24 h 299"/>
                <a:gd name="T72" fmla="*/ 418 w 424"/>
                <a:gd name="T73" fmla="*/ 30 h 299"/>
                <a:gd name="T74" fmla="*/ 376 w 424"/>
                <a:gd name="T75" fmla="*/ 84 h 299"/>
                <a:gd name="T76" fmla="*/ 335 w 424"/>
                <a:gd name="T77" fmla="*/ 108 h 299"/>
                <a:gd name="T78" fmla="*/ 287 w 424"/>
                <a:gd name="T79" fmla="*/ 126 h 299"/>
                <a:gd name="T80" fmla="*/ 251 w 424"/>
                <a:gd name="T81" fmla="*/ 114 h 299"/>
                <a:gd name="T82" fmla="*/ 221 w 424"/>
                <a:gd name="T83" fmla="*/ 102 h 299"/>
                <a:gd name="T84" fmla="*/ 209 w 424"/>
                <a:gd name="T85" fmla="*/ 96 h 299"/>
                <a:gd name="T86" fmla="*/ 191 w 424"/>
                <a:gd name="T87" fmla="*/ 102 h 299"/>
                <a:gd name="T88" fmla="*/ 185 w 424"/>
                <a:gd name="T89" fmla="*/ 108 h 299"/>
                <a:gd name="T90" fmla="*/ 203 w 424"/>
                <a:gd name="T91" fmla="*/ 108 h 299"/>
                <a:gd name="T92" fmla="*/ 227 w 424"/>
                <a:gd name="T93" fmla="*/ 108 h 299"/>
                <a:gd name="T94" fmla="*/ 257 w 424"/>
                <a:gd name="T95" fmla="*/ 114 h 299"/>
                <a:gd name="T96" fmla="*/ 299 w 424"/>
                <a:gd name="T97" fmla="*/ 156 h 299"/>
                <a:gd name="T98" fmla="*/ 317 w 424"/>
                <a:gd name="T99" fmla="*/ 210 h 299"/>
                <a:gd name="T100" fmla="*/ 305 w 424"/>
                <a:gd name="T101" fmla="*/ 222 h 299"/>
                <a:gd name="T102" fmla="*/ 257 w 424"/>
                <a:gd name="T103" fmla="*/ 204 h 299"/>
                <a:gd name="T104" fmla="*/ 221 w 424"/>
                <a:gd name="T105" fmla="*/ 198 h 299"/>
                <a:gd name="T106" fmla="*/ 197 w 424"/>
                <a:gd name="T107" fmla="*/ 168 h 299"/>
                <a:gd name="T108" fmla="*/ 185 w 424"/>
                <a:gd name="T109" fmla="*/ 126 h 299"/>
                <a:gd name="T110" fmla="*/ 167 w 424"/>
                <a:gd name="T111" fmla="*/ 108 h 299"/>
                <a:gd name="T112" fmla="*/ 155 w 424"/>
                <a:gd name="T113" fmla="*/ 108 h 299"/>
                <a:gd name="T114" fmla="*/ 161 w 424"/>
                <a:gd name="T115" fmla="*/ 126 h 299"/>
                <a:gd name="T116" fmla="*/ 191 w 424"/>
                <a:gd name="T117" fmla="*/ 156 h 29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24"/>
                <a:gd name="T178" fmla="*/ 0 h 299"/>
                <a:gd name="T179" fmla="*/ 424 w 424"/>
                <a:gd name="T180" fmla="*/ 299 h 29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24" h="299">
                  <a:moveTo>
                    <a:pt x="203" y="174"/>
                  </a:moveTo>
                  <a:lnTo>
                    <a:pt x="203" y="198"/>
                  </a:lnTo>
                  <a:lnTo>
                    <a:pt x="203" y="222"/>
                  </a:lnTo>
                  <a:lnTo>
                    <a:pt x="203" y="240"/>
                  </a:lnTo>
                  <a:lnTo>
                    <a:pt x="197" y="252"/>
                  </a:lnTo>
                  <a:lnTo>
                    <a:pt x="191" y="258"/>
                  </a:lnTo>
                  <a:lnTo>
                    <a:pt x="191" y="264"/>
                  </a:lnTo>
                  <a:lnTo>
                    <a:pt x="185" y="269"/>
                  </a:lnTo>
                  <a:lnTo>
                    <a:pt x="179" y="275"/>
                  </a:lnTo>
                  <a:lnTo>
                    <a:pt x="179" y="281"/>
                  </a:lnTo>
                  <a:lnTo>
                    <a:pt x="179" y="287"/>
                  </a:lnTo>
                  <a:lnTo>
                    <a:pt x="173" y="293"/>
                  </a:lnTo>
                  <a:lnTo>
                    <a:pt x="173" y="299"/>
                  </a:lnTo>
                  <a:lnTo>
                    <a:pt x="173" y="293"/>
                  </a:lnTo>
                  <a:lnTo>
                    <a:pt x="173" y="287"/>
                  </a:lnTo>
                  <a:lnTo>
                    <a:pt x="167" y="281"/>
                  </a:lnTo>
                  <a:lnTo>
                    <a:pt x="161" y="275"/>
                  </a:lnTo>
                  <a:lnTo>
                    <a:pt x="161" y="264"/>
                  </a:lnTo>
                  <a:lnTo>
                    <a:pt x="155" y="258"/>
                  </a:lnTo>
                  <a:lnTo>
                    <a:pt x="149" y="252"/>
                  </a:lnTo>
                  <a:lnTo>
                    <a:pt x="143" y="246"/>
                  </a:lnTo>
                  <a:lnTo>
                    <a:pt x="137" y="246"/>
                  </a:lnTo>
                  <a:lnTo>
                    <a:pt x="137" y="240"/>
                  </a:lnTo>
                  <a:lnTo>
                    <a:pt x="131" y="240"/>
                  </a:lnTo>
                  <a:lnTo>
                    <a:pt x="131" y="234"/>
                  </a:lnTo>
                  <a:lnTo>
                    <a:pt x="126" y="234"/>
                  </a:lnTo>
                  <a:lnTo>
                    <a:pt x="126" y="228"/>
                  </a:lnTo>
                  <a:lnTo>
                    <a:pt x="120" y="210"/>
                  </a:lnTo>
                  <a:lnTo>
                    <a:pt x="120" y="198"/>
                  </a:lnTo>
                  <a:lnTo>
                    <a:pt x="120" y="180"/>
                  </a:lnTo>
                  <a:lnTo>
                    <a:pt x="120" y="168"/>
                  </a:lnTo>
                  <a:lnTo>
                    <a:pt x="126" y="168"/>
                  </a:lnTo>
                  <a:lnTo>
                    <a:pt x="126" y="162"/>
                  </a:lnTo>
                  <a:lnTo>
                    <a:pt x="131" y="156"/>
                  </a:lnTo>
                  <a:lnTo>
                    <a:pt x="131" y="150"/>
                  </a:lnTo>
                  <a:lnTo>
                    <a:pt x="137" y="144"/>
                  </a:lnTo>
                  <a:lnTo>
                    <a:pt x="143" y="138"/>
                  </a:lnTo>
                  <a:lnTo>
                    <a:pt x="149" y="126"/>
                  </a:lnTo>
                  <a:lnTo>
                    <a:pt x="149" y="120"/>
                  </a:lnTo>
                  <a:lnTo>
                    <a:pt x="149" y="114"/>
                  </a:lnTo>
                  <a:lnTo>
                    <a:pt x="149" y="108"/>
                  </a:lnTo>
                  <a:lnTo>
                    <a:pt x="143" y="114"/>
                  </a:lnTo>
                  <a:lnTo>
                    <a:pt x="143" y="120"/>
                  </a:lnTo>
                  <a:lnTo>
                    <a:pt x="137" y="126"/>
                  </a:lnTo>
                  <a:lnTo>
                    <a:pt x="137" y="132"/>
                  </a:lnTo>
                  <a:lnTo>
                    <a:pt x="131" y="138"/>
                  </a:lnTo>
                  <a:lnTo>
                    <a:pt x="131" y="144"/>
                  </a:lnTo>
                  <a:lnTo>
                    <a:pt x="126" y="156"/>
                  </a:lnTo>
                  <a:lnTo>
                    <a:pt x="114" y="162"/>
                  </a:lnTo>
                  <a:lnTo>
                    <a:pt x="108" y="168"/>
                  </a:lnTo>
                  <a:lnTo>
                    <a:pt x="96" y="174"/>
                  </a:lnTo>
                  <a:lnTo>
                    <a:pt x="90" y="180"/>
                  </a:lnTo>
                  <a:lnTo>
                    <a:pt x="78" y="180"/>
                  </a:lnTo>
                  <a:lnTo>
                    <a:pt x="72" y="186"/>
                  </a:lnTo>
                  <a:lnTo>
                    <a:pt x="60" y="186"/>
                  </a:lnTo>
                  <a:lnTo>
                    <a:pt x="60" y="180"/>
                  </a:lnTo>
                  <a:lnTo>
                    <a:pt x="54" y="180"/>
                  </a:lnTo>
                  <a:lnTo>
                    <a:pt x="48" y="180"/>
                  </a:lnTo>
                  <a:lnTo>
                    <a:pt x="42" y="180"/>
                  </a:lnTo>
                  <a:lnTo>
                    <a:pt x="36" y="180"/>
                  </a:lnTo>
                  <a:lnTo>
                    <a:pt x="30" y="174"/>
                  </a:lnTo>
                  <a:lnTo>
                    <a:pt x="24" y="168"/>
                  </a:lnTo>
                  <a:lnTo>
                    <a:pt x="18" y="168"/>
                  </a:lnTo>
                  <a:lnTo>
                    <a:pt x="6" y="162"/>
                  </a:lnTo>
                  <a:lnTo>
                    <a:pt x="0" y="162"/>
                  </a:lnTo>
                  <a:lnTo>
                    <a:pt x="6" y="156"/>
                  </a:lnTo>
                  <a:lnTo>
                    <a:pt x="12" y="156"/>
                  </a:lnTo>
                  <a:lnTo>
                    <a:pt x="18" y="156"/>
                  </a:lnTo>
                  <a:lnTo>
                    <a:pt x="24" y="156"/>
                  </a:lnTo>
                  <a:lnTo>
                    <a:pt x="30" y="150"/>
                  </a:lnTo>
                  <a:lnTo>
                    <a:pt x="36" y="144"/>
                  </a:lnTo>
                  <a:lnTo>
                    <a:pt x="42" y="138"/>
                  </a:lnTo>
                  <a:lnTo>
                    <a:pt x="42" y="132"/>
                  </a:lnTo>
                  <a:lnTo>
                    <a:pt x="48" y="120"/>
                  </a:lnTo>
                  <a:lnTo>
                    <a:pt x="60" y="114"/>
                  </a:lnTo>
                  <a:lnTo>
                    <a:pt x="66" y="108"/>
                  </a:lnTo>
                  <a:lnTo>
                    <a:pt x="78" y="102"/>
                  </a:lnTo>
                  <a:lnTo>
                    <a:pt x="84" y="96"/>
                  </a:lnTo>
                  <a:lnTo>
                    <a:pt x="96" y="96"/>
                  </a:lnTo>
                  <a:lnTo>
                    <a:pt x="108" y="96"/>
                  </a:lnTo>
                  <a:lnTo>
                    <a:pt x="114" y="96"/>
                  </a:lnTo>
                  <a:lnTo>
                    <a:pt x="120" y="96"/>
                  </a:lnTo>
                  <a:lnTo>
                    <a:pt x="126" y="96"/>
                  </a:lnTo>
                  <a:lnTo>
                    <a:pt x="126" y="90"/>
                  </a:lnTo>
                  <a:lnTo>
                    <a:pt x="131" y="90"/>
                  </a:lnTo>
                  <a:lnTo>
                    <a:pt x="131" y="96"/>
                  </a:lnTo>
                  <a:lnTo>
                    <a:pt x="126" y="102"/>
                  </a:lnTo>
                  <a:lnTo>
                    <a:pt x="126" y="108"/>
                  </a:lnTo>
                  <a:lnTo>
                    <a:pt x="126" y="114"/>
                  </a:lnTo>
                  <a:lnTo>
                    <a:pt x="131" y="114"/>
                  </a:lnTo>
                  <a:lnTo>
                    <a:pt x="137" y="114"/>
                  </a:lnTo>
                  <a:lnTo>
                    <a:pt x="143" y="114"/>
                  </a:lnTo>
                  <a:lnTo>
                    <a:pt x="143" y="108"/>
                  </a:lnTo>
                  <a:lnTo>
                    <a:pt x="143" y="102"/>
                  </a:lnTo>
                  <a:lnTo>
                    <a:pt x="143" y="96"/>
                  </a:lnTo>
                  <a:lnTo>
                    <a:pt x="143" y="90"/>
                  </a:lnTo>
                  <a:lnTo>
                    <a:pt x="143" y="96"/>
                  </a:lnTo>
                  <a:lnTo>
                    <a:pt x="149" y="96"/>
                  </a:lnTo>
                  <a:lnTo>
                    <a:pt x="149" y="102"/>
                  </a:lnTo>
                  <a:lnTo>
                    <a:pt x="155" y="102"/>
                  </a:lnTo>
                  <a:lnTo>
                    <a:pt x="161" y="102"/>
                  </a:lnTo>
                  <a:lnTo>
                    <a:pt x="167" y="102"/>
                  </a:lnTo>
                  <a:lnTo>
                    <a:pt x="167" y="108"/>
                  </a:lnTo>
                  <a:lnTo>
                    <a:pt x="173" y="108"/>
                  </a:lnTo>
                  <a:lnTo>
                    <a:pt x="179" y="108"/>
                  </a:lnTo>
                  <a:lnTo>
                    <a:pt x="179" y="102"/>
                  </a:lnTo>
                  <a:lnTo>
                    <a:pt x="185" y="102"/>
                  </a:lnTo>
                  <a:lnTo>
                    <a:pt x="185" y="96"/>
                  </a:lnTo>
                  <a:lnTo>
                    <a:pt x="191" y="96"/>
                  </a:lnTo>
                  <a:lnTo>
                    <a:pt x="191" y="90"/>
                  </a:lnTo>
                  <a:lnTo>
                    <a:pt x="197" y="90"/>
                  </a:lnTo>
                  <a:lnTo>
                    <a:pt x="203" y="90"/>
                  </a:lnTo>
                  <a:lnTo>
                    <a:pt x="209" y="90"/>
                  </a:lnTo>
                  <a:lnTo>
                    <a:pt x="215" y="90"/>
                  </a:lnTo>
                  <a:lnTo>
                    <a:pt x="215" y="84"/>
                  </a:lnTo>
                  <a:lnTo>
                    <a:pt x="221" y="84"/>
                  </a:lnTo>
                  <a:lnTo>
                    <a:pt x="221" y="78"/>
                  </a:lnTo>
                  <a:lnTo>
                    <a:pt x="227" y="72"/>
                  </a:lnTo>
                  <a:lnTo>
                    <a:pt x="227" y="66"/>
                  </a:lnTo>
                  <a:lnTo>
                    <a:pt x="227" y="60"/>
                  </a:lnTo>
                  <a:lnTo>
                    <a:pt x="233" y="48"/>
                  </a:lnTo>
                  <a:lnTo>
                    <a:pt x="239" y="30"/>
                  </a:lnTo>
                  <a:lnTo>
                    <a:pt x="251" y="18"/>
                  </a:lnTo>
                  <a:lnTo>
                    <a:pt x="263" y="12"/>
                  </a:lnTo>
                  <a:lnTo>
                    <a:pt x="275" y="6"/>
                  </a:lnTo>
                  <a:lnTo>
                    <a:pt x="287" y="6"/>
                  </a:lnTo>
                  <a:lnTo>
                    <a:pt x="299" y="0"/>
                  </a:lnTo>
                  <a:lnTo>
                    <a:pt x="305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9" y="6"/>
                  </a:lnTo>
                  <a:lnTo>
                    <a:pt x="335" y="6"/>
                  </a:lnTo>
                  <a:lnTo>
                    <a:pt x="340" y="6"/>
                  </a:lnTo>
                  <a:lnTo>
                    <a:pt x="346" y="6"/>
                  </a:lnTo>
                  <a:lnTo>
                    <a:pt x="352" y="12"/>
                  </a:lnTo>
                  <a:lnTo>
                    <a:pt x="364" y="12"/>
                  </a:lnTo>
                  <a:lnTo>
                    <a:pt x="370" y="18"/>
                  </a:lnTo>
                  <a:lnTo>
                    <a:pt x="376" y="18"/>
                  </a:lnTo>
                  <a:lnTo>
                    <a:pt x="382" y="24"/>
                  </a:lnTo>
                  <a:lnTo>
                    <a:pt x="388" y="24"/>
                  </a:lnTo>
                  <a:lnTo>
                    <a:pt x="394" y="24"/>
                  </a:lnTo>
                  <a:lnTo>
                    <a:pt x="400" y="24"/>
                  </a:lnTo>
                  <a:lnTo>
                    <a:pt x="406" y="24"/>
                  </a:lnTo>
                  <a:lnTo>
                    <a:pt x="412" y="24"/>
                  </a:lnTo>
                  <a:lnTo>
                    <a:pt x="424" y="24"/>
                  </a:lnTo>
                  <a:lnTo>
                    <a:pt x="418" y="30"/>
                  </a:lnTo>
                  <a:lnTo>
                    <a:pt x="412" y="42"/>
                  </a:lnTo>
                  <a:lnTo>
                    <a:pt x="400" y="48"/>
                  </a:lnTo>
                  <a:lnTo>
                    <a:pt x="394" y="60"/>
                  </a:lnTo>
                  <a:lnTo>
                    <a:pt x="382" y="72"/>
                  </a:lnTo>
                  <a:lnTo>
                    <a:pt x="376" y="84"/>
                  </a:lnTo>
                  <a:lnTo>
                    <a:pt x="364" y="96"/>
                  </a:lnTo>
                  <a:lnTo>
                    <a:pt x="352" y="102"/>
                  </a:lnTo>
                  <a:lnTo>
                    <a:pt x="346" y="108"/>
                  </a:lnTo>
                  <a:lnTo>
                    <a:pt x="340" y="108"/>
                  </a:lnTo>
                  <a:lnTo>
                    <a:pt x="335" y="108"/>
                  </a:lnTo>
                  <a:lnTo>
                    <a:pt x="323" y="114"/>
                  </a:lnTo>
                  <a:lnTo>
                    <a:pt x="317" y="114"/>
                  </a:lnTo>
                  <a:lnTo>
                    <a:pt x="305" y="120"/>
                  </a:lnTo>
                  <a:lnTo>
                    <a:pt x="299" y="120"/>
                  </a:lnTo>
                  <a:lnTo>
                    <a:pt x="287" y="126"/>
                  </a:lnTo>
                  <a:lnTo>
                    <a:pt x="281" y="126"/>
                  </a:lnTo>
                  <a:lnTo>
                    <a:pt x="275" y="126"/>
                  </a:lnTo>
                  <a:lnTo>
                    <a:pt x="263" y="120"/>
                  </a:lnTo>
                  <a:lnTo>
                    <a:pt x="257" y="120"/>
                  </a:lnTo>
                  <a:lnTo>
                    <a:pt x="251" y="114"/>
                  </a:lnTo>
                  <a:lnTo>
                    <a:pt x="239" y="114"/>
                  </a:lnTo>
                  <a:lnTo>
                    <a:pt x="233" y="108"/>
                  </a:lnTo>
                  <a:lnTo>
                    <a:pt x="227" y="108"/>
                  </a:lnTo>
                  <a:lnTo>
                    <a:pt x="221" y="102"/>
                  </a:lnTo>
                  <a:lnTo>
                    <a:pt x="215" y="102"/>
                  </a:lnTo>
                  <a:lnTo>
                    <a:pt x="215" y="96"/>
                  </a:lnTo>
                  <a:lnTo>
                    <a:pt x="209" y="96"/>
                  </a:lnTo>
                  <a:lnTo>
                    <a:pt x="203" y="96"/>
                  </a:lnTo>
                  <a:lnTo>
                    <a:pt x="197" y="96"/>
                  </a:lnTo>
                  <a:lnTo>
                    <a:pt x="197" y="102"/>
                  </a:lnTo>
                  <a:lnTo>
                    <a:pt x="191" y="102"/>
                  </a:lnTo>
                  <a:lnTo>
                    <a:pt x="185" y="102"/>
                  </a:lnTo>
                  <a:lnTo>
                    <a:pt x="185" y="108"/>
                  </a:lnTo>
                  <a:lnTo>
                    <a:pt x="191" y="108"/>
                  </a:lnTo>
                  <a:lnTo>
                    <a:pt x="197" y="108"/>
                  </a:lnTo>
                  <a:lnTo>
                    <a:pt x="203" y="108"/>
                  </a:lnTo>
                  <a:lnTo>
                    <a:pt x="209" y="108"/>
                  </a:lnTo>
                  <a:lnTo>
                    <a:pt x="215" y="108"/>
                  </a:lnTo>
                  <a:lnTo>
                    <a:pt x="221" y="108"/>
                  </a:lnTo>
                  <a:lnTo>
                    <a:pt x="227" y="108"/>
                  </a:lnTo>
                  <a:lnTo>
                    <a:pt x="233" y="108"/>
                  </a:lnTo>
                  <a:lnTo>
                    <a:pt x="239" y="108"/>
                  </a:lnTo>
                  <a:lnTo>
                    <a:pt x="251" y="114"/>
                  </a:lnTo>
                  <a:lnTo>
                    <a:pt x="257" y="114"/>
                  </a:lnTo>
                  <a:lnTo>
                    <a:pt x="269" y="120"/>
                  </a:lnTo>
                  <a:lnTo>
                    <a:pt x="281" y="126"/>
                  </a:lnTo>
                  <a:lnTo>
                    <a:pt x="287" y="138"/>
                  </a:lnTo>
                  <a:lnTo>
                    <a:pt x="293" y="144"/>
                  </a:lnTo>
                  <a:lnTo>
                    <a:pt x="299" y="156"/>
                  </a:lnTo>
                  <a:lnTo>
                    <a:pt x="305" y="168"/>
                  </a:lnTo>
                  <a:lnTo>
                    <a:pt x="311" y="174"/>
                  </a:lnTo>
                  <a:lnTo>
                    <a:pt x="317" y="192"/>
                  </a:lnTo>
                  <a:lnTo>
                    <a:pt x="317" y="204"/>
                  </a:lnTo>
                  <a:lnTo>
                    <a:pt x="317" y="210"/>
                  </a:lnTo>
                  <a:lnTo>
                    <a:pt x="317" y="216"/>
                  </a:lnTo>
                  <a:lnTo>
                    <a:pt x="317" y="228"/>
                  </a:lnTo>
                  <a:lnTo>
                    <a:pt x="317" y="234"/>
                  </a:lnTo>
                  <a:lnTo>
                    <a:pt x="311" y="228"/>
                  </a:lnTo>
                  <a:lnTo>
                    <a:pt x="305" y="222"/>
                  </a:lnTo>
                  <a:lnTo>
                    <a:pt x="293" y="216"/>
                  </a:lnTo>
                  <a:lnTo>
                    <a:pt x="287" y="216"/>
                  </a:lnTo>
                  <a:lnTo>
                    <a:pt x="275" y="210"/>
                  </a:lnTo>
                  <a:lnTo>
                    <a:pt x="263" y="204"/>
                  </a:lnTo>
                  <a:lnTo>
                    <a:pt x="257" y="204"/>
                  </a:lnTo>
                  <a:lnTo>
                    <a:pt x="245" y="204"/>
                  </a:lnTo>
                  <a:lnTo>
                    <a:pt x="239" y="204"/>
                  </a:lnTo>
                  <a:lnTo>
                    <a:pt x="233" y="198"/>
                  </a:lnTo>
                  <a:lnTo>
                    <a:pt x="227" y="198"/>
                  </a:lnTo>
                  <a:lnTo>
                    <a:pt x="221" y="198"/>
                  </a:lnTo>
                  <a:lnTo>
                    <a:pt x="215" y="192"/>
                  </a:lnTo>
                  <a:lnTo>
                    <a:pt x="209" y="192"/>
                  </a:lnTo>
                  <a:lnTo>
                    <a:pt x="203" y="180"/>
                  </a:lnTo>
                  <a:lnTo>
                    <a:pt x="203" y="174"/>
                  </a:lnTo>
                  <a:lnTo>
                    <a:pt x="197" y="168"/>
                  </a:lnTo>
                  <a:lnTo>
                    <a:pt x="191" y="156"/>
                  </a:lnTo>
                  <a:lnTo>
                    <a:pt x="191" y="144"/>
                  </a:lnTo>
                  <a:lnTo>
                    <a:pt x="191" y="132"/>
                  </a:lnTo>
                  <a:lnTo>
                    <a:pt x="185" y="126"/>
                  </a:lnTo>
                  <a:lnTo>
                    <a:pt x="185" y="120"/>
                  </a:lnTo>
                  <a:lnTo>
                    <a:pt x="179" y="120"/>
                  </a:lnTo>
                  <a:lnTo>
                    <a:pt x="179" y="114"/>
                  </a:lnTo>
                  <a:lnTo>
                    <a:pt x="173" y="114"/>
                  </a:lnTo>
                  <a:lnTo>
                    <a:pt x="167" y="108"/>
                  </a:lnTo>
                  <a:lnTo>
                    <a:pt x="161" y="108"/>
                  </a:lnTo>
                  <a:lnTo>
                    <a:pt x="155" y="108"/>
                  </a:lnTo>
                  <a:lnTo>
                    <a:pt x="155" y="114"/>
                  </a:lnTo>
                  <a:lnTo>
                    <a:pt x="155" y="120"/>
                  </a:lnTo>
                  <a:lnTo>
                    <a:pt x="161" y="120"/>
                  </a:lnTo>
                  <a:lnTo>
                    <a:pt x="161" y="126"/>
                  </a:lnTo>
                  <a:lnTo>
                    <a:pt x="167" y="126"/>
                  </a:lnTo>
                  <a:lnTo>
                    <a:pt x="173" y="132"/>
                  </a:lnTo>
                  <a:lnTo>
                    <a:pt x="179" y="138"/>
                  </a:lnTo>
                  <a:lnTo>
                    <a:pt x="185" y="150"/>
                  </a:lnTo>
                  <a:lnTo>
                    <a:pt x="191" y="156"/>
                  </a:lnTo>
                  <a:lnTo>
                    <a:pt x="197" y="168"/>
                  </a:lnTo>
                  <a:lnTo>
                    <a:pt x="203" y="174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67" name="Freeform 449"/>
            <p:cNvSpPr>
              <a:spLocks/>
            </p:cNvSpPr>
            <p:nvPr/>
          </p:nvSpPr>
          <p:spPr bwMode="auto">
            <a:xfrm>
              <a:off x="5000" y="1565"/>
              <a:ext cx="125" cy="125"/>
            </a:xfrm>
            <a:custGeom>
              <a:avLst/>
              <a:gdLst>
                <a:gd name="T0" fmla="*/ 96 w 125"/>
                <a:gd name="T1" fmla="*/ 125 h 125"/>
                <a:gd name="T2" fmla="*/ 102 w 125"/>
                <a:gd name="T3" fmla="*/ 119 h 125"/>
                <a:gd name="T4" fmla="*/ 108 w 125"/>
                <a:gd name="T5" fmla="*/ 113 h 125"/>
                <a:gd name="T6" fmla="*/ 114 w 125"/>
                <a:gd name="T7" fmla="*/ 119 h 125"/>
                <a:gd name="T8" fmla="*/ 120 w 125"/>
                <a:gd name="T9" fmla="*/ 119 h 125"/>
                <a:gd name="T10" fmla="*/ 120 w 125"/>
                <a:gd name="T11" fmla="*/ 119 h 125"/>
                <a:gd name="T12" fmla="*/ 125 w 125"/>
                <a:gd name="T13" fmla="*/ 119 h 125"/>
                <a:gd name="T14" fmla="*/ 125 w 125"/>
                <a:gd name="T15" fmla="*/ 119 h 125"/>
                <a:gd name="T16" fmla="*/ 125 w 125"/>
                <a:gd name="T17" fmla="*/ 119 h 125"/>
                <a:gd name="T18" fmla="*/ 120 w 125"/>
                <a:gd name="T19" fmla="*/ 113 h 125"/>
                <a:gd name="T20" fmla="*/ 120 w 125"/>
                <a:gd name="T21" fmla="*/ 113 h 125"/>
                <a:gd name="T22" fmla="*/ 114 w 125"/>
                <a:gd name="T23" fmla="*/ 113 h 125"/>
                <a:gd name="T24" fmla="*/ 108 w 125"/>
                <a:gd name="T25" fmla="*/ 107 h 125"/>
                <a:gd name="T26" fmla="*/ 108 w 125"/>
                <a:gd name="T27" fmla="*/ 101 h 125"/>
                <a:gd name="T28" fmla="*/ 108 w 125"/>
                <a:gd name="T29" fmla="*/ 95 h 125"/>
                <a:gd name="T30" fmla="*/ 108 w 125"/>
                <a:gd name="T31" fmla="*/ 95 h 125"/>
                <a:gd name="T32" fmla="*/ 114 w 125"/>
                <a:gd name="T33" fmla="*/ 95 h 125"/>
                <a:gd name="T34" fmla="*/ 114 w 125"/>
                <a:gd name="T35" fmla="*/ 89 h 125"/>
                <a:gd name="T36" fmla="*/ 120 w 125"/>
                <a:gd name="T37" fmla="*/ 77 h 125"/>
                <a:gd name="T38" fmla="*/ 120 w 125"/>
                <a:gd name="T39" fmla="*/ 53 h 125"/>
                <a:gd name="T40" fmla="*/ 102 w 125"/>
                <a:gd name="T41" fmla="*/ 29 h 125"/>
                <a:gd name="T42" fmla="*/ 72 w 125"/>
                <a:gd name="T43" fmla="*/ 18 h 125"/>
                <a:gd name="T44" fmla="*/ 48 w 125"/>
                <a:gd name="T45" fmla="*/ 12 h 125"/>
                <a:gd name="T46" fmla="*/ 30 w 125"/>
                <a:gd name="T47" fmla="*/ 12 h 125"/>
                <a:gd name="T48" fmla="*/ 18 w 125"/>
                <a:gd name="T49" fmla="*/ 6 h 125"/>
                <a:gd name="T50" fmla="*/ 6 w 125"/>
                <a:gd name="T51" fmla="*/ 0 h 125"/>
                <a:gd name="T52" fmla="*/ 6 w 125"/>
                <a:gd name="T53" fmla="*/ 6 h 125"/>
                <a:gd name="T54" fmla="*/ 12 w 125"/>
                <a:gd name="T55" fmla="*/ 23 h 125"/>
                <a:gd name="T56" fmla="*/ 18 w 125"/>
                <a:gd name="T57" fmla="*/ 41 h 125"/>
                <a:gd name="T58" fmla="*/ 24 w 125"/>
                <a:gd name="T59" fmla="*/ 53 h 125"/>
                <a:gd name="T60" fmla="*/ 30 w 125"/>
                <a:gd name="T61" fmla="*/ 71 h 125"/>
                <a:gd name="T62" fmla="*/ 36 w 125"/>
                <a:gd name="T63" fmla="*/ 89 h 125"/>
                <a:gd name="T64" fmla="*/ 54 w 125"/>
                <a:gd name="T65" fmla="*/ 113 h 125"/>
                <a:gd name="T66" fmla="*/ 78 w 125"/>
                <a:gd name="T67" fmla="*/ 125 h 12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5"/>
                <a:gd name="T103" fmla="*/ 0 h 125"/>
                <a:gd name="T104" fmla="*/ 125 w 125"/>
                <a:gd name="T105" fmla="*/ 125 h 12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5" h="125">
                  <a:moveTo>
                    <a:pt x="96" y="125"/>
                  </a:moveTo>
                  <a:lnTo>
                    <a:pt x="96" y="125"/>
                  </a:lnTo>
                  <a:lnTo>
                    <a:pt x="102" y="119"/>
                  </a:lnTo>
                  <a:lnTo>
                    <a:pt x="108" y="113"/>
                  </a:lnTo>
                  <a:lnTo>
                    <a:pt x="114" y="113"/>
                  </a:lnTo>
                  <a:lnTo>
                    <a:pt x="114" y="119"/>
                  </a:lnTo>
                  <a:lnTo>
                    <a:pt x="120" y="119"/>
                  </a:lnTo>
                  <a:lnTo>
                    <a:pt x="125" y="119"/>
                  </a:lnTo>
                  <a:lnTo>
                    <a:pt x="125" y="113"/>
                  </a:lnTo>
                  <a:lnTo>
                    <a:pt x="120" y="113"/>
                  </a:lnTo>
                  <a:lnTo>
                    <a:pt x="114" y="113"/>
                  </a:lnTo>
                  <a:lnTo>
                    <a:pt x="108" y="113"/>
                  </a:lnTo>
                  <a:lnTo>
                    <a:pt x="108" y="107"/>
                  </a:lnTo>
                  <a:lnTo>
                    <a:pt x="108" y="101"/>
                  </a:lnTo>
                  <a:lnTo>
                    <a:pt x="108" y="95"/>
                  </a:lnTo>
                  <a:lnTo>
                    <a:pt x="114" y="95"/>
                  </a:lnTo>
                  <a:lnTo>
                    <a:pt x="114" y="89"/>
                  </a:lnTo>
                  <a:lnTo>
                    <a:pt x="120" y="89"/>
                  </a:lnTo>
                  <a:lnTo>
                    <a:pt x="120" y="77"/>
                  </a:lnTo>
                  <a:lnTo>
                    <a:pt x="120" y="65"/>
                  </a:lnTo>
                  <a:lnTo>
                    <a:pt x="120" y="53"/>
                  </a:lnTo>
                  <a:lnTo>
                    <a:pt x="114" y="41"/>
                  </a:lnTo>
                  <a:lnTo>
                    <a:pt x="102" y="29"/>
                  </a:lnTo>
                  <a:lnTo>
                    <a:pt x="90" y="23"/>
                  </a:lnTo>
                  <a:lnTo>
                    <a:pt x="72" y="18"/>
                  </a:lnTo>
                  <a:lnTo>
                    <a:pt x="54" y="12"/>
                  </a:lnTo>
                  <a:lnTo>
                    <a:pt x="48" y="12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23"/>
                  </a:lnTo>
                  <a:lnTo>
                    <a:pt x="18" y="29"/>
                  </a:lnTo>
                  <a:lnTo>
                    <a:pt x="18" y="41"/>
                  </a:lnTo>
                  <a:lnTo>
                    <a:pt x="24" y="47"/>
                  </a:lnTo>
                  <a:lnTo>
                    <a:pt x="24" y="53"/>
                  </a:lnTo>
                  <a:lnTo>
                    <a:pt x="24" y="65"/>
                  </a:lnTo>
                  <a:lnTo>
                    <a:pt x="30" y="71"/>
                  </a:lnTo>
                  <a:lnTo>
                    <a:pt x="30" y="83"/>
                  </a:lnTo>
                  <a:lnTo>
                    <a:pt x="36" y="89"/>
                  </a:lnTo>
                  <a:lnTo>
                    <a:pt x="42" y="101"/>
                  </a:lnTo>
                  <a:lnTo>
                    <a:pt x="54" y="113"/>
                  </a:lnTo>
                  <a:lnTo>
                    <a:pt x="66" y="119"/>
                  </a:lnTo>
                  <a:lnTo>
                    <a:pt x="78" y="125"/>
                  </a:lnTo>
                  <a:lnTo>
                    <a:pt x="96" y="125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68" name="Freeform 450"/>
            <p:cNvSpPr>
              <a:spLocks/>
            </p:cNvSpPr>
            <p:nvPr/>
          </p:nvSpPr>
          <p:spPr bwMode="auto">
            <a:xfrm>
              <a:off x="5137" y="1642"/>
              <a:ext cx="12" cy="12"/>
            </a:xfrm>
            <a:custGeom>
              <a:avLst/>
              <a:gdLst>
                <a:gd name="T0" fmla="*/ 0 w 12"/>
                <a:gd name="T1" fmla="*/ 6 h 12"/>
                <a:gd name="T2" fmla="*/ 0 w 12"/>
                <a:gd name="T3" fmla="*/ 0 h 12"/>
                <a:gd name="T4" fmla="*/ 6 w 12"/>
                <a:gd name="T5" fmla="*/ 0 h 12"/>
                <a:gd name="T6" fmla="*/ 6 w 12"/>
                <a:gd name="T7" fmla="*/ 0 h 12"/>
                <a:gd name="T8" fmla="*/ 6 w 12"/>
                <a:gd name="T9" fmla="*/ 0 h 12"/>
                <a:gd name="T10" fmla="*/ 12 w 12"/>
                <a:gd name="T11" fmla="*/ 0 h 12"/>
                <a:gd name="T12" fmla="*/ 12 w 12"/>
                <a:gd name="T13" fmla="*/ 0 h 12"/>
                <a:gd name="T14" fmla="*/ 12 w 12"/>
                <a:gd name="T15" fmla="*/ 0 h 12"/>
                <a:gd name="T16" fmla="*/ 12 w 12"/>
                <a:gd name="T17" fmla="*/ 6 h 12"/>
                <a:gd name="T18" fmla="*/ 12 w 12"/>
                <a:gd name="T19" fmla="*/ 6 h 12"/>
                <a:gd name="T20" fmla="*/ 12 w 12"/>
                <a:gd name="T21" fmla="*/ 12 h 12"/>
                <a:gd name="T22" fmla="*/ 12 w 12"/>
                <a:gd name="T23" fmla="*/ 12 h 12"/>
                <a:gd name="T24" fmla="*/ 6 w 12"/>
                <a:gd name="T25" fmla="*/ 12 h 12"/>
                <a:gd name="T26" fmla="*/ 6 w 12"/>
                <a:gd name="T27" fmla="*/ 12 h 12"/>
                <a:gd name="T28" fmla="*/ 6 w 12"/>
                <a:gd name="T29" fmla="*/ 12 h 12"/>
                <a:gd name="T30" fmla="*/ 0 w 12"/>
                <a:gd name="T31" fmla="*/ 6 h 12"/>
                <a:gd name="T32" fmla="*/ 0 w 12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6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69" name="Freeform 451"/>
            <p:cNvSpPr>
              <a:spLocks/>
            </p:cNvSpPr>
            <p:nvPr/>
          </p:nvSpPr>
          <p:spPr bwMode="auto">
            <a:xfrm>
              <a:off x="5167" y="1660"/>
              <a:ext cx="12" cy="12"/>
            </a:xfrm>
            <a:custGeom>
              <a:avLst/>
              <a:gdLst>
                <a:gd name="T0" fmla="*/ 0 w 12"/>
                <a:gd name="T1" fmla="*/ 0 h 12"/>
                <a:gd name="T2" fmla="*/ 0 w 12"/>
                <a:gd name="T3" fmla="*/ 0 h 12"/>
                <a:gd name="T4" fmla="*/ 6 w 12"/>
                <a:gd name="T5" fmla="*/ 0 h 12"/>
                <a:gd name="T6" fmla="*/ 6 w 12"/>
                <a:gd name="T7" fmla="*/ 0 h 12"/>
                <a:gd name="T8" fmla="*/ 12 w 12"/>
                <a:gd name="T9" fmla="*/ 0 h 12"/>
                <a:gd name="T10" fmla="*/ 12 w 12"/>
                <a:gd name="T11" fmla="*/ 6 h 12"/>
                <a:gd name="T12" fmla="*/ 12 w 12"/>
                <a:gd name="T13" fmla="*/ 6 h 12"/>
                <a:gd name="T14" fmla="*/ 12 w 12"/>
                <a:gd name="T15" fmla="*/ 12 h 12"/>
                <a:gd name="T16" fmla="*/ 12 w 12"/>
                <a:gd name="T17" fmla="*/ 12 h 12"/>
                <a:gd name="T18" fmla="*/ 6 w 12"/>
                <a:gd name="T19" fmla="*/ 12 h 12"/>
                <a:gd name="T20" fmla="*/ 6 w 12"/>
                <a:gd name="T21" fmla="*/ 12 h 12"/>
                <a:gd name="T22" fmla="*/ 0 w 12"/>
                <a:gd name="T23" fmla="*/ 12 h 12"/>
                <a:gd name="T24" fmla="*/ 0 w 12"/>
                <a:gd name="T25" fmla="*/ 12 h 12"/>
                <a:gd name="T26" fmla="*/ 0 w 12"/>
                <a:gd name="T27" fmla="*/ 6 h 12"/>
                <a:gd name="T28" fmla="*/ 0 w 12"/>
                <a:gd name="T29" fmla="*/ 6 h 12"/>
                <a:gd name="T30" fmla="*/ 0 w 12"/>
                <a:gd name="T31" fmla="*/ 6 h 12"/>
                <a:gd name="T32" fmla="*/ 0 w 1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70" name="Freeform 452"/>
            <p:cNvSpPr>
              <a:spLocks/>
            </p:cNvSpPr>
            <p:nvPr/>
          </p:nvSpPr>
          <p:spPr bwMode="auto">
            <a:xfrm>
              <a:off x="5131" y="1678"/>
              <a:ext cx="18" cy="12"/>
            </a:xfrm>
            <a:custGeom>
              <a:avLst/>
              <a:gdLst>
                <a:gd name="T0" fmla="*/ 0 w 18"/>
                <a:gd name="T1" fmla="*/ 0 h 12"/>
                <a:gd name="T2" fmla="*/ 6 w 18"/>
                <a:gd name="T3" fmla="*/ 0 h 12"/>
                <a:gd name="T4" fmla="*/ 6 w 18"/>
                <a:gd name="T5" fmla="*/ 0 h 12"/>
                <a:gd name="T6" fmla="*/ 12 w 18"/>
                <a:gd name="T7" fmla="*/ 0 h 12"/>
                <a:gd name="T8" fmla="*/ 12 w 18"/>
                <a:gd name="T9" fmla="*/ 0 h 12"/>
                <a:gd name="T10" fmla="*/ 18 w 18"/>
                <a:gd name="T11" fmla="*/ 0 h 12"/>
                <a:gd name="T12" fmla="*/ 18 w 18"/>
                <a:gd name="T13" fmla="*/ 6 h 12"/>
                <a:gd name="T14" fmla="*/ 12 w 18"/>
                <a:gd name="T15" fmla="*/ 6 h 12"/>
                <a:gd name="T16" fmla="*/ 12 w 18"/>
                <a:gd name="T17" fmla="*/ 12 h 12"/>
                <a:gd name="T18" fmla="*/ 12 w 18"/>
                <a:gd name="T19" fmla="*/ 12 h 12"/>
                <a:gd name="T20" fmla="*/ 6 w 18"/>
                <a:gd name="T21" fmla="*/ 12 h 12"/>
                <a:gd name="T22" fmla="*/ 6 w 18"/>
                <a:gd name="T23" fmla="*/ 12 h 12"/>
                <a:gd name="T24" fmla="*/ 6 w 18"/>
                <a:gd name="T25" fmla="*/ 12 h 12"/>
                <a:gd name="T26" fmla="*/ 0 w 18"/>
                <a:gd name="T27" fmla="*/ 6 h 12"/>
                <a:gd name="T28" fmla="*/ 0 w 18"/>
                <a:gd name="T29" fmla="*/ 6 h 12"/>
                <a:gd name="T30" fmla="*/ 0 w 18"/>
                <a:gd name="T31" fmla="*/ 0 h 12"/>
                <a:gd name="T32" fmla="*/ 0 w 18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2"/>
                <a:gd name="T53" fmla="*/ 18 w 1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2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71" name="Freeform 453"/>
            <p:cNvSpPr>
              <a:spLocks/>
            </p:cNvSpPr>
            <p:nvPr/>
          </p:nvSpPr>
          <p:spPr bwMode="auto">
            <a:xfrm>
              <a:off x="5108" y="1660"/>
              <a:ext cx="17" cy="12"/>
            </a:xfrm>
            <a:custGeom>
              <a:avLst/>
              <a:gdLst>
                <a:gd name="T0" fmla="*/ 6 w 17"/>
                <a:gd name="T1" fmla="*/ 0 h 12"/>
                <a:gd name="T2" fmla="*/ 6 w 17"/>
                <a:gd name="T3" fmla="*/ 0 h 12"/>
                <a:gd name="T4" fmla="*/ 0 w 17"/>
                <a:gd name="T5" fmla="*/ 6 h 12"/>
                <a:gd name="T6" fmla="*/ 0 w 17"/>
                <a:gd name="T7" fmla="*/ 6 h 12"/>
                <a:gd name="T8" fmla="*/ 6 w 17"/>
                <a:gd name="T9" fmla="*/ 12 h 12"/>
                <a:gd name="T10" fmla="*/ 6 w 17"/>
                <a:gd name="T11" fmla="*/ 12 h 12"/>
                <a:gd name="T12" fmla="*/ 12 w 17"/>
                <a:gd name="T13" fmla="*/ 12 h 12"/>
                <a:gd name="T14" fmla="*/ 12 w 17"/>
                <a:gd name="T15" fmla="*/ 12 h 12"/>
                <a:gd name="T16" fmla="*/ 17 w 17"/>
                <a:gd name="T17" fmla="*/ 12 h 12"/>
                <a:gd name="T18" fmla="*/ 17 w 17"/>
                <a:gd name="T19" fmla="*/ 12 h 12"/>
                <a:gd name="T20" fmla="*/ 17 w 17"/>
                <a:gd name="T21" fmla="*/ 6 h 12"/>
                <a:gd name="T22" fmla="*/ 17 w 17"/>
                <a:gd name="T23" fmla="*/ 6 h 12"/>
                <a:gd name="T24" fmla="*/ 17 w 17"/>
                <a:gd name="T25" fmla="*/ 0 h 12"/>
                <a:gd name="T26" fmla="*/ 12 w 17"/>
                <a:gd name="T27" fmla="*/ 0 h 12"/>
                <a:gd name="T28" fmla="*/ 12 w 17"/>
                <a:gd name="T29" fmla="*/ 0 h 12"/>
                <a:gd name="T30" fmla="*/ 6 w 17"/>
                <a:gd name="T31" fmla="*/ 0 h 12"/>
                <a:gd name="T32" fmla="*/ 6 w 17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"/>
                <a:gd name="T52" fmla="*/ 0 h 12"/>
                <a:gd name="T53" fmla="*/ 17 w 17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" h="12">
                  <a:moveTo>
                    <a:pt x="6" y="0"/>
                  </a:move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7" y="12"/>
                  </a:lnTo>
                  <a:lnTo>
                    <a:pt x="17" y="6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72" name="Freeform 454"/>
            <p:cNvSpPr>
              <a:spLocks/>
            </p:cNvSpPr>
            <p:nvPr/>
          </p:nvSpPr>
          <p:spPr bwMode="auto">
            <a:xfrm>
              <a:off x="5102" y="1684"/>
              <a:ext cx="12" cy="12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6 h 12"/>
                <a:gd name="T4" fmla="*/ 0 w 12"/>
                <a:gd name="T5" fmla="*/ 6 h 12"/>
                <a:gd name="T6" fmla="*/ 0 w 12"/>
                <a:gd name="T7" fmla="*/ 6 h 12"/>
                <a:gd name="T8" fmla="*/ 6 w 12"/>
                <a:gd name="T9" fmla="*/ 0 h 12"/>
                <a:gd name="T10" fmla="*/ 6 w 12"/>
                <a:gd name="T11" fmla="*/ 0 h 12"/>
                <a:gd name="T12" fmla="*/ 12 w 12"/>
                <a:gd name="T13" fmla="*/ 0 h 12"/>
                <a:gd name="T14" fmla="*/ 12 w 12"/>
                <a:gd name="T15" fmla="*/ 6 h 12"/>
                <a:gd name="T16" fmla="*/ 12 w 12"/>
                <a:gd name="T17" fmla="*/ 6 h 12"/>
                <a:gd name="T18" fmla="*/ 12 w 12"/>
                <a:gd name="T19" fmla="*/ 6 h 12"/>
                <a:gd name="T20" fmla="*/ 12 w 12"/>
                <a:gd name="T21" fmla="*/ 12 h 12"/>
                <a:gd name="T22" fmla="*/ 12 w 12"/>
                <a:gd name="T23" fmla="*/ 12 h 12"/>
                <a:gd name="T24" fmla="*/ 6 w 12"/>
                <a:gd name="T25" fmla="*/ 12 h 12"/>
                <a:gd name="T26" fmla="*/ 6 w 12"/>
                <a:gd name="T27" fmla="*/ 12 h 12"/>
                <a:gd name="T28" fmla="*/ 6 w 12"/>
                <a:gd name="T29" fmla="*/ 12 h 12"/>
                <a:gd name="T30" fmla="*/ 0 w 12"/>
                <a:gd name="T31" fmla="*/ 12 h 12"/>
                <a:gd name="T32" fmla="*/ 0 w 12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12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73" name="Freeform 455"/>
            <p:cNvSpPr>
              <a:spLocks/>
            </p:cNvSpPr>
            <p:nvPr/>
          </p:nvSpPr>
          <p:spPr bwMode="auto">
            <a:xfrm>
              <a:off x="5125" y="1708"/>
              <a:ext cx="12" cy="12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12 h 12"/>
                <a:gd name="T4" fmla="*/ 0 w 12"/>
                <a:gd name="T5" fmla="*/ 12 h 12"/>
                <a:gd name="T6" fmla="*/ 0 w 12"/>
                <a:gd name="T7" fmla="*/ 6 h 12"/>
                <a:gd name="T8" fmla="*/ 0 w 12"/>
                <a:gd name="T9" fmla="*/ 6 h 12"/>
                <a:gd name="T10" fmla="*/ 0 w 12"/>
                <a:gd name="T11" fmla="*/ 0 h 12"/>
                <a:gd name="T12" fmla="*/ 0 w 12"/>
                <a:gd name="T13" fmla="*/ 0 h 12"/>
                <a:gd name="T14" fmla="*/ 6 w 12"/>
                <a:gd name="T15" fmla="*/ 0 h 12"/>
                <a:gd name="T16" fmla="*/ 6 w 12"/>
                <a:gd name="T17" fmla="*/ 0 h 12"/>
                <a:gd name="T18" fmla="*/ 6 w 12"/>
                <a:gd name="T19" fmla="*/ 0 h 12"/>
                <a:gd name="T20" fmla="*/ 6 w 12"/>
                <a:gd name="T21" fmla="*/ 0 h 12"/>
                <a:gd name="T22" fmla="*/ 6 w 12"/>
                <a:gd name="T23" fmla="*/ 0 h 12"/>
                <a:gd name="T24" fmla="*/ 12 w 12"/>
                <a:gd name="T25" fmla="*/ 6 h 12"/>
                <a:gd name="T26" fmla="*/ 6 w 12"/>
                <a:gd name="T27" fmla="*/ 6 h 12"/>
                <a:gd name="T28" fmla="*/ 6 w 12"/>
                <a:gd name="T29" fmla="*/ 12 h 12"/>
                <a:gd name="T30" fmla="*/ 6 w 12"/>
                <a:gd name="T31" fmla="*/ 12 h 12"/>
                <a:gd name="T32" fmla="*/ 0 w 12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12"/>
                  </a:move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74" name="Freeform 456"/>
            <p:cNvSpPr>
              <a:spLocks/>
            </p:cNvSpPr>
            <p:nvPr/>
          </p:nvSpPr>
          <p:spPr bwMode="auto">
            <a:xfrm>
              <a:off x="5143" y="1690"/>
              <a:ext cx="12" cy="18"/>
            </a:xfrm>
            <a:custGeom>
              <a:avLst/>
              <a:gdLst>
                <a:gd name="T0" fmla="*/ 0 w 12"/>
                <a:gd name="T1" fmla="*/ 12 h 18"/>
                <a:gd name="T2" fmla="*/ 0 w 12"/>
                <a:gd name="T3" fmla="*/ 6 h 18"/>
                <a:gd name="T4" fmla="*/ 0 w 12"/>
                <a:gd name="T5" fmla="*/ 6 h 18"/>
                <a:gd name="T6" fmla="*/ 6 w 12"/>
                <a:gd name="T7" fmla="*/ 0 h 18"/>
                <a:gd name="T8" fmla="*/ 6 w 12"/>
                <a:gd name="T9" fmla="*/ 0 h 18"/>
                <a:gd name="T10" fmla="*/ 12 w 12"/>
                <a:gd name="T11" fmla="*/ 0 h 18"/>
                <a:gd name="T12" fmla="*/ 12 w 12"/>
                <a:gd name="T13" fmla="*/ 6 h 18"/>
                <a:gd name="T14" fmla="*/ 12 w 12"/>
                <a:gd name="T15" fmla="*/ 6 h 18"/>
                <a:gd name="T16" fmla="*/ 12 w 12"/>
                <a:gd name="T17" fmla="*/ 12 h 18"/>
                <a:gd name="T18" fmla="*/ 12 w 12"/>
                <a:gd name="T19" fmla="*/ 12 h 18"/>
                <a:gd name="T20" fmla="*/ 12 w 12"/>
                <a:gd name="T21" fmla="*/ 18 h 18"/>
                <a:gd name="T22" fmla="*/ 6 w 12"/>
                <a:gd name="T23" fmla="*/ 18 h 18"/>
                <a:gd name="T24" fmla="*/ 6 w 12"/>
                <a:gd name="T25" fmla="*/ 18 h 18"/>
                <a:gd name="T26" fmla="*/ 0 w 12"/>
                <a:gd name="T27" fmla="*/ 18 h 18"/>
                <a:gd name="T28" fmla="*/ 0 w 12"/>
                <a:gd name="T29" fmla="*/ 18 h 18"/>
                <a:gd name="T30" fmla="*/ 0 w 12"/>
                <a:gd name="T31" fmla="*/ 12 h 18"/>
                <a:gd name="T32" fmla="*/ 0 w 12"/>
                <a:gd name="T33" fmla="*/ 12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0" y="12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75" name="Freeform 457"/>
            <p:cNvSpPr>
              <a:spLocks/>
            </p:cNvSpPr>
            <p:nvPr/>
          </p:nvSpPr>
          <p:spPr bwMode="auto">
            <a:xfrm>
              <a:off x="5161" y="1696"/>
              <a:ext cx="12" cy="12"/>
            </a:xfrm>
            <a:custGeom>
              <a:avLst/>
              <a:gdLst>
                <a:gd name="T0" fmla="*/ 12 w 12"/>
                <a:gd name="T1" fmla="*/ 0 h 12"/>
                <a:gd name="T2" fmla="*/ 12 w 12"/>
                <a:gd name="T3" fmla="*/ 0 h 12"/>
                <a:gd name="T4" fmla="*/ 12 w 12"/>
                <a:gd name="T5" fmla="*/ 6 h 12"/>
                <a:gd name="T6" fmla="*/ 12 w 12"/>
                <a:gd name="T7" fmla="*/ 6 h 12"/>
                <a:gd name="T8" fmla="*/ 12 w 12"/>
                <a:gd name="T9" fmla="*/ 6 h 12"/>
                <a:gd name="T10" fmla="*/ 12 w 12"/>
                <a:gd name="T11" fmla="*/ 12 h 12"/>
                <a:gd name="T12" fmla="*/ 6 w 12"/>
                <a:gd name="T13" fmla="*/ 12 h 12"/>
                <a:gd name="T14" fmla="*/ 6 w 12"/>
                <a:gd name="T15" fmla="*/ 12 h 12"/>
                <a:gd name="T16" fmla="*/ 0 w 12"/>
                <a:gd name="T17" fmla="*/ 12 h 12"/>
                <a:gd name="T18" fmla="*/ 0 w 12"/>
                <a:gd name="T19" fmla="*/ 12 h 12"/>
                <a:gd name="T20" fmla="*/ 0 w 12"/>
                <a:gd name="T21" fmla="*/ 6 h 12"/>
                <a:gd name="T22" fmla="*/ 0 w 12"/>
                <a:gd name="T23" fmla="*/ 6 h 12"/>
                <a:gd name="T24" fmla="*/ 0 w 12"/>
                <a:gd name="T25" fmla="*/ 6 h 12"/>
                <a:gd name="T26" fmla="*/ 0 w 12"/>
                <a:gd name="T27" fmla="*/ 0 h 12"/>
                <a:gd name="T28" fmla="*/ 0 w 12"/>
                <a:gd name="T29" fmla="*/ 0 h 12"/>
                <a:gd name="T30" fmla="*/ 6 w 12"/>
                <a:gd name="T31" fmla="*/ 0 h 12"/>
                <a:gd name="T32" fmla="*/ 12 w 1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12" y="0"/>
                  </a:move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76" name="Freeform 458"/>
            <p:cNvSpPr>
              <a:spLocks/>
            </p:cNvSpPr>
            <p:nvPr/>
          </p:nvSpPr>
          <p:spPr bwMode="auto">
            <a:xfrm>
              <a:off x="5012" y="1714"/>
              <a:ext cx="108" cy="72"/>
            </a:xfrm>
            <a:custGeom>
              <a:avLst/>
              <a:gdLst>
                <a:gd name="T0" fmla="*/ 108 w 108"/>
                <a:gd name="T1" fmla="*/ 6 h 72"/>
                <a:gd name="T2" fmla="*/ 108 w 108"/>
                <a:gd name="T3" fmla="*/ 6 h 72"/>
                <a:gd name="T4" fmla="*/ 108 w 108"/>
                <a:gd name="T5" fmla="*/ 0 h 72"/>
                <a:gd name="T6" fmla="*/ 102 w 108"/>
                <a:gd name="T7" fmla="*/ 6 h 72"/>
                <a:gd name="T8" fmla="*/ 90 w 108"/>
                <a:gd name="T9" fmla="*/ 6 h 72"/>
                <a:gd name="T10" fmla="*/ 66 w 108"/>
                <a:gd name="T11" fmla="*/ 0 h 72"/>
                <a:gd name="T12" fmla="*/ 48 w 108"/>
                <a:gd name="T13" fmla="*/ 0 h 72"/>
                <a:gd name="T14" fmla="*/ 48 w 108"/>
                <a:gd name="T15" fmla="*/ 0 h 72"/>
                <a:gd name="T16" fmla="*/ 60 w 108"/>
                <a:gd name="T17" fmla="*/ 0 h 72"/>
                <a:gd name="T18" fmla="*/ 78 w 108"/>
                <a:gd name="T19" fmla="*/ 6 h 72"/>
                <a:gd name="T20" fmla="*/ 96 w 108"/>
                <a:gd name="T21" fmla="*/ 12 h 72"/>
                <a:gd name="T22" fmla="*/ 90 w 108"/>
                <a:gd name="T23" fmla="*/ 18 h 72"/>
                <a:gd name="T24" fmla="*/ 84 w 108"/>
                <a:gd name="T25" fmla="*/ 18 h 72"/>
                <a:gd name="T26" fmla="*/ 72 w 108"/>
                <a:gd name="T27" fmla="*/ 24 h 72"/>
                <a:gd name="T28" fmla="*/ 60 w 108"/>
                <a:gd name="T29" fmla="*/ 18 h 72"/>
                <a:gd name="T30" fmla="*/ 42 w 108"/>
                <a:gd name="T31" fmla="*/ 18 h 72"/>
                <a:gd name="T32" fmla="*/ 30 w 108"/>
                <a:gd name="T33" fmla="*/ 18 h 72"/>
                <a:gd name="T34" fmla="*/ 36 w 108"/>
                <a:gd name="T35" fmla="*/ 18 h 72"/>
                <a:gd name="T36" fmla="*/ 48 w 108"/>
                <a:gd name="T37" fmla="*/ 18 h 72"/>
                <a:gd name="T38" fmla="*/ 54 w 108"/>
                <a:gd name="T39" fmla="*/ 24 h 72"/>
                <a:gd name="T40" fmla="*/ 72 w 108"/>
                <a:gd name="T41" fmla="*/ 24 h 72"/>
                <a:gd name="T42" fmla="*/ 72 w 108"/>
                <a:gd name="T43" fmla="*/ 30 h 72"/>
                <a:gd name="T44" fmla="*/ 66 w 108"/>
                <a:gd name="T45" fmla="*/ 30 h 72"/>
                <a:gd name="T46" fmla="*/ 54 w 108"/>
                <a:gd name="T47" fmla="*/ 36 h 72"/>
                <a:gd name="T48" fmla="*/ 48 w 108"/>
                <a:gd name="T49" fmla="*/ 36 h 72"/>
                <a:gd name="T50" fmla="*/ 42 w 108"/>
                <a:gd name="T51" fmla="*/ 36 h 72"/>
                <a:gd name="T52" fmla="*/ 36 w 108"/>
                <a:gd name="T53" fmla="*/ 30 h 72"/>
                <a:gd name="T54" fmla="*/ 24 w 108"/>
                <a:gd name="T55" fmla="*/ 30 h 72"/>
                <a:gd name="T56" fmla="*/ 36 w 108"/>
                <a:gd name="T57" fmla="*/ 36 h 72"/>
                <a:gd name="T58" fmla="*/ 42 w 108"/>
                <a:gd name="T59" fmla="*/ 42 h 72"/>
                <a:gd name="T60" fmla="*/ 24 w 108"/>
                <a:gd name="T61" fmla="*/ 48 h 72"/>
                <a:gd name="T62" fmla="*/ 6 w 108"/>
                <a:gd name="T63" fmla="*/ 48 h 72"/>
                <a:gd name="T64" fmla="*/ 0 w 108"/>
                <a:gd name="T65" fmla="*/ 54 h 72"/>
                <a:gd name="T66" fmla="*/ 12 w 108"/>
                <a:gd name="T67" fmla="*/ 54 h 72"/>
                <a:gd name="T68" fmla="*/ 30 w 108"/>
                <a:gd name="T69" fmla="*/ 48 h 72"/>
                <a:gd name="T70" fmla="*/ 48 w 108"/>
                <a:gd name="T71" fmla="*/ 42 h 72"/>
                <a:gd name="T72" fmla="*/ 48 w 108"/>
                <a:gd name="T73" fmla="*/ 60 h 72"/>
                <a:gd name="T74" fmla="*/ 36 w 108"/>
                <a:gd name="T75" fmla="*/ 72 h 72"/>
                <a:gd name="T76" fmla="*/ 42 w 108"/>
                <a:gd name="T77" fmla="*/ 72 h 72"/>
                <a:gd name="T78" fmla="*/ 54 w 108"/>
                <a:gd name="T79" fmla="*/ 48 h 72"/>
                <a:gd name="T80" fmla="*/ 60 w 108"/>
                <a:gd name="T81" fmla="*/ 42 h 72"/>
                <a:gd name="T82" fmla="*/ 72 w 108"/>
                <a:gd name="T83" fmla="*/ 36 h 72"/>
                <a:gd name="T84" fmla="*/ 78 w 108"/>
                <a:gd name="T85" fmla="*/ 30 h 72"/>
                <a:gd name="T86" fmla="*/ 78 w 108"/>
                <a:gd name="T87" fmla="*/ 60 h 72"/>
                <a:gd name="T88" fmla="*/ 72 w 108"/>
                <a:gd name="T89" fmla="*/ 66 h 72"/>
                <a:gd name="T90" fmla="*/ 78 w 108"/>
                <a:gd name="T91" fmla="*/ 60 h 72"/>
                <a:gd name="T92" fmla="*/ 84 w 108"/>
                <a:gd name="T93" fmla="*/ 30 h 72"/>
                <a:gd name="T94" fmla="*/ 96 w 108"/>
                <a:gd name="T95" fmla="*/ 18 h 72"/>
                <a:gd name="T96" fmla="*/ 102 w 108"/>
                <a:gd name="T97" fmla="*/ 18 h 72"/>
                <a:gd name="T98" fmla="*/ 102 w 108"/>
                <a:gd name="T99" fmla="*/ 24 h 72"/>
                <a:gd name="T100" fmla="*/ 102 w 108"/>
                <a:gd name="T101" fmla="*/ 54 h 72"/>
                <a:gd name="T102" fmla="*/ 108 w 108"/>
                <a:gd name="T103" fmla="*/ 18 h 7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8"/>
                <a:gd name="T157" fmla="*/ 0 h 72"/>
                <a:gd name="T158" fmla="*/ 108 w 108"/>
                <a:gd name="T159" fmla="*/ 72 h 7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8" h="72">
                  <a:moveTo>
                    <a:pt x="108" y="6"/>
                  </a:moveTo>
                  <a:lnTo>
                    <a:pt x="108" y="6"/>
                  </a:lnTo>
                  <a:lnTo>
                    <a:pt x="108" y="0"/>
                  </a:lnTo>
                  <a:lnTo>
                    <a:pt x="102" y="6"/>
                  </a:lnTo>
                  <a:lnTo>
                    <a:pt x="96" y="6"/>
                  </a:lnTo>
                  <a:lnTo>
                    <a:pt x="90" y="6"/>
                  </a:lnTo>
                  <a:lnTo>
                    <a:pt x="84" y="6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6" y="6"/>
                  </a:lnTo>
                  <a:lnTo>
                    <a:pt x="72" y="6"/>
                  </a:lnTo>
                  <a:lnTo>
                    <a:pt x="78" y="6"/>
                  </a:lnTo>
                  <a:lnTo>
                    <a:pt x="84" y="6"/>
                  </a:lnTo>
                  <a:lnTo>
                    <a:pt x="90" y="12"/>
                  </a:lnTo>
                  <a:lnTo>
                    <a:pt x="96" y="12"/>
                  </a:lnTo>
                  <a:lnTo>
                    <a:pt x="96" y="18"/>
                  </a:lnTo>
                  <a:lnTo>
                    <a:pt x="90" y="18"/>
                  </a:lnTo>
                  <a:lnTo>
                    <a:pt x="84" y="18"/>
                  </a:lnTo>
                  <a:lnTo>
                    <a:pt x="78" y="24"/>
                  </a:lnTo>
                  <a:lnTo>
                    <a:pt x="72" y="24"/>
                  </a:lnTo>
                  <a:lnTo>
                    <a:pt x="72" y="18"/>
                  </a:lnTo>
                  <a:lnTo>
                    <a:pt x="66" y="18"/>
                  </a:lnTo>
                  <a:lnTo>
                    <a:pt x="60" y="18"/>
                  </a:lnTo>
                  <a:lnTo>
                    <a:pt x="48" y="18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36" y="18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54" y="18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72" y="30"/>
                  </a:lnTo>
                  <a:lnTo>
                    <a:pt x="66" y="30"/>
                  </a:lnTo>
                  <a:lnTo>
                    <a:pt x="60" y="30"/>
                  </a:lnTo>
                  <a:lnTo>
                    <a:pt x="60" y="36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2" y="36"/>
                  </a:lnTo>
                  <a:lnTo>
                    <a:pt x="42" y="30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30" y="36"/>
                  </a:lnTo>
                  <a:lnTo>
                    <a:pt x="36" y="36"/>
                  </a:lnTo>
                  <a:lnTo>
                    <a:pt x="42" y="36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0" y="42"/>
                  </a:lnTo>
                  <a:lnTo>
                    <a:pt x="24" y="48"/>
                  </a:lnTo>
                  <a:lnTo>
                    <a:pt x="18" y="48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6" y="54"/>
                  </a:lnTo>
                  <a:lnTo>
                    <a:pt x="12" y="54"/>
                  </a:lnTo>
                  <a:lnTo>
                    <a:pt x="18" y="48"/>
                  </a:lnTo>
                  <a:lnTo>
                    <a:pt x="24" y="48"/>
                  </a:lnTo>
                  <a:lnTo>
                    <a:pt x="30" y="48"/>
                  </a:lnTo>
                  <a:lnTo>
                    <a:pt x="36" y="48"/>
                  </a:lnTo>
                  <a:lnTo>
                    <a:pt x="42" y="48"/>
                  </a:lnTo>
                  <a:lnTo>
                    <a:pt x="48" y="42"/>
                  </a:lnTo>
                  <a:lnTo>
                    <a:pt x="48" y="48"/>
                  </a:lnTo>
                  <a:lnTo>
                    <a:pt x="48" y="60"/>
                  </a:lnTo>
                  <a:lnTo>
                    <a:pt x="42" y="66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42" y="72"/>
                  </a:lnTo>
                  <a:lnTo>
                    <a:pt x="48" y="66"/>
                  </a:lnTo>
                  <a:lnTo>
                    <a:pt x="48" y="60"/>
                  </a:lnTo>
                  <a:lnTo>
                    <a:pt x="54" y="48"/>
                  </a:lnTo>
                  <a:lnTo>
                    <a:pt x="54" y="42"/>
                  </a:lnTo>
                  <a:lnTo>
                    <a:pt x="60" y="42"/>
                  </a:lnTo>
                  <a:lnTo>
                    <a:pt x="66" y="42"/>
                  </a:lnTo>
                  <a:lnTo>
                    <a:pt x="66" y="36"/>
                  </a:lnTo>
                  <a:lnTo>
                    <a:pt x="72" y="36"/>
                  </a:lnTo>
                  <a:lnTo>
                    <a:pt x="78" y="36"/>
                  </a:lnTo>
                  <a:lnTo>
                    <a:pt x="78" y="30"/>
                  </a:lnTo>
                  <a:lnTo>
                    <a:pt x="78" y="42"/>
                  </a:lnTo>
                  <a:lnTo>
                    <a:pt x="78" y="48"/>
                  </a:lnTo>
                  <a:lnTo>
                    <a:pt x="78" y="60"/>
                  </a:lnTo>
                  <a:lnTo>
                    <a:pt x="78" y="66"/>
                  </a:lnTo>
                  <a:lnTo>
                    <a:pt x="72" y="66"/>
                  </a:lnTo>
                  <a:lnTo>
                    <a:pt x="78" y="66"/>
                  </a:lnTo>
                  <a:lnTo>
                    <a:pt x="78" y="60"/>
                  </a:lnTo>
                  <a:lnTo>
                    <a:pt x="84" y="48"/>
                  </a:lnTo>
                  <a:lnTo>
                    <a:pt x="84" y="36"/>
                  </a:lnTo>
                  <a:lnTo>
                    <a:pt x="84" y="30"/>
                  </a:lnTo>
                  <a:lnTo>
                    <a:pt x="90" y="24"/>
                  </a:lnTo>
                  <a:lnTo>
                    <a:pt x="96" y="24"/>
                  </a:lnTo>
                  <a:lnTo>
                    <a:pt x="96" y="18"/>
                  </a:lnTo>
                  <a:lnTo>
                    <a:pt x="102" y="18"/>
                  </a:lnTo>
                  <a:lnTo>
                    <a:pt x="102" y="24"/>
                  </a:lnTo>
                  <a:lnTo>
                    <a:pt x="102" y="36"/>
                  </a:lnTo>
                  <a:lnTo>
                    <a:pt x="102" y="48"/>
                  </a:lnTo>
                  <a:lnTo>
                    <a:pt x="102" y="54"/>
                  </a:lnTo>
                  <a:lnTo>
                    <a:pt x="102" y="42"/>
                  </a:lnTo>
                  <a:lnTo>
                    <a:pt x="108" y="30"/>
                  </a:lnTo>
                  <a:lnTo>
                    <a:pt x="108" y="18"/>
                  </a:lnTo>
                  <a:lnTo>
                    <a:pt x="108" y="6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77" name="Freeform 459"/>
            <p:cNvSpPr>
              <a:spLocks/>
            </p:cNvSpPr>
            <p:nvPr/>
          </p:nvSpPr>
          <p:spPr bwMode="auto">
            <a:xfrm>
              <a:off x="5024" y="1583"/>
              <a:ext cx="84" cy="83"/>
            </a:xfrm>
            <a:custGeom>
              <a:avLst/>
              <a:gdLst>
                <a:gd name="T0" fmla="*/ 84 w 84"/>
                <a:gd name="T1" fmla="*/ 77 h 83"/>
                <a:gd name="T2" fmla="*/ 84 w 84"/>
                <a:gd name="T3" fmla="*/ 77 h 83"/>
                <a:gd name="T4" fmla="*/ 84 w 84"/>
                <a:gd name="T5" fmla="*/ 71 h 83"/>
                <a:gd name="T6" fmla="*/ 78 w 84"/>
                <a:gd name="T7" fmla="*/ 65 h 83"/>
                <a:gd name="T8" fmla="*/ 72 w 84"/>
                <a:gd name="T9" fmla="*/ 59 h 83"/>
                <a:gd name="T10" fmla="*/ 72 w 84"/>
                <a:gd name="T11" fmla="*/ 35 h 83"/>
                <a:gd name="T12" fmla="*/ 66 w 84"/>
                <a:gd name="T13" fmla="*/ 29 h 83"/>
                <a:gd name="T14" fmla="*/ 66 w 84"/>
                <a:gd name="T15" fmla="*/ 29 h 83"/>
                <a:gd name="T16" fmla="*/ 66 w 84"/>
                <a:gd name="T17" fmla="*/ 35 h 83"/>
                <a:gd name="T18" fmla="*/ 66 w 84"/>
                <a:gd name="T19" fmla="*/ 53 h 83"/>
                <a:gd name="T20" fmla="*/ 66 w 84"/>
                <a:gd name="T21" fmla="*/ 59 h 83"/>
                <a:gd name="T22" fmla="*/ 60 w 84"/>
                <a:gd name="T23" fmla="*/ 53 h 83"/>
                <a:gd name="T24" fmla="*/ 54 w 84"/>
                <a:gd name="T25" fmla="*/ 53 h 83"/>
                <a:gd name="T26" fmla="*/ 54 w 84"/>
                <a:gd name="T27" fmla="*/ 47 h 83"/>
                <a:gd name="T28" fmla="*/ 48 w 84"/>
                <a:gd name="T29" fmla="*/ 41 h 83"/>
                <a:gd name="T30" fmla="*/ 48 w 84"/>
                <a:gd name="T31" fmla="*/ 23 h 83"/>
                <a:gd name="T32" fmla="*/ 42 w 84"/>
                <a:gd name="T33" fmla="*/ 11 h 83"/>
                <a:gd name="T34" fmla="*/ 42 w 84"/>
                <a:gd name="T35" fmla="*/ 5 h 83"/>
                <a:gd name="T36" fmla="*/ 42 w 84"/>
                <a:gd name="T37" fmla="*/ 0 h 83"/>
                <a:gd name="T38" fmla="*/ 42 w 84"/>
                <a:gd name="T39" fmla="*/ 5 h 83"/>
                <a:gd name="T40" fmla="*/ 42 w 84"/>
                <a:gd name="T41" fmla="*/ 11 h 83"/>
                <a:gd name="T42" fmla="*/ 42 w 84"/>
                <a:gd name="T43" fmla="*/ 17 h 83"/>
                <a:gd name="T44" fmla="*/ 42 w 84"/>
                <a:gd name="T45" fmla="*/ 23 h 83"/>
                <a:gd name="T46" fmla="*/ 42 w 84"/>
                <a:gd name="T47" fmla="*/ 35 h 83"/>
                <a:gd name="T48" fmla="*/ 36 w 84"/>
                <a:gd name="T49" fmla="*/ 35 h 83"/>
                <a:gd name="T50" fmla="*/ 24 w 84"/>
                <a:gd name="T51" fmla="*/ 23 h 83"/>
                <a:gd name="T52" fmla="*/ 12 w 84"/>
                <a:gd name="T53" fmla="*/ 11 h 83"/>
                <a:gd name="T54" fmla="*/ 0 w 84"/>
                <a:gd name="T55" fmla="*/ 0 h 83"/>
                <a:gd name="T56" fmla="*/ 0 w 84"/>
                <a:gd name="T57" fmla="*/ 5 h 83"/>
                <a:gd name="T58" fmla="*/ 6 w 84"/>
                <a:gd name="T59" fmla="*/ 11 h 83"/>
                <a:gd name="T60" fmla="*/ 12 w 84"/>
                <a:gd name="T61" fmla="*/ 17 h 83"/>
                <a:gd name="T62" fmla="*/ 18 w 84"/>
                <a:gd name="T63" fmla="*/ 23 h 83"/>
                <a:gd name="T64" fmla="*/ 18 w 84"/>
                <a:gd name="T65" fmla="*/ 29 h 83"/>
                <a:gd name="T66" fmla="*/ 24 w 84"/>
                <a:gd name="T67" fmla="*/ 35 h 83"/>
                <a:gd name="T68" fmla="*/ 30 w 84"/>
                <a:gd name="T69" fmla="*/ 41 h 83"/>
                <a:gd name="T70" fmla="*/ 36 w 84"/>
                <a:gd name="T71" fmla="*/ 41 h 83"/>
                <a:gd name="T72" fmla="*/ 36 w 84"/>
                <a:gd name="T73" fmla="*/ 47 h 83"/>
                <a:gd name="T74" fmla="*/ 30 w 84"/>
                <a:gd name="T75" fmla="*/ 47 h 83"/>
                <a:gd name="T76" fmla="*/ 24 w 84"/>
                <a:gd name="T77" fmla="*/ 41 h 83"/>
                <a:gd name="T78" fmla="*/ 18 w 84"/>
                <a:gd name="T79" fmla="*/ 41 h 83"/>
                <a:gd name="T80" fmla="*/ 18 w 84"/>
                <a:gd name="T81" fmla="*/ 41 h 83"/>
                <a:gd name="T82" fmla="*/ 12 w 84"/>
                <a:gd name="T83" fmla="*/ 41 h 83"/>
                <a:gd name="T84" fmla="*/ 18 w 84"/>
                <a:gd name="T85" fmla="*/ 47 h 83"/>
                <a:gd name="T86" fmla="*/ 24 w 84"/>
                <a:gd name="T87" fmla="*/ 47 h 83"/>
                <a:gd name="T88" fmla="*/ 36 w 84"/>
                <a:gd name="T89" fmla="*/ 53 h 83"/>
                <a:gd name="T90" fmla="*/ 42 w 84"/>
                <a:gd name="T91" fmla="*/ 53 h 83"/>
                <a:gd name="T92" fmla="*/ 48 w 84"/>
                <a:gd name="T93" fmla="*/ 53 h 83"/>
                <a:gd name="T94" fmla="*/ 54 w 84"/>
                <a:gd name="T95" fmla="*/ 59 h 83"/>
                <a:gd name="T96" fmla="*/ 60 w 84"/>
                <a:gd name="T97" fmla="*/ 59 h 83"/>
                <a:gd name="T98" fmla="*/ 66 w 84"/>
                <a:gd name="T99" fmla="*/ 65 h 83"/>
                <a:gd name="T100" fmla="*/ 66 w 84"/>
                <a:gd name="T101" fmla="*/ 65 h 83"/>
                <a:gd name="T102" fmla="*/ 54 w 84"/>
                <a:gd name="T103" fmla="*/ 71 h 83"/>
                <a:gd name="T104" fmla="*/ 48 w 84"/>
                <a:gd name="T105" fmla="*/ 71 h 83"/>
                <a:gd name="T106" fmla="*/ 42 w 84"/>
                <a:gd name="T107" fmla="*/ 71 h 83"/>
                <a:gd name="T108" fmla="*/ 36 w 84"/>
                <a:gd name="T109" fmla="*/ 71 h 83"/>
                <a:gd name="T110" fmla="*/ 36 w 84"/>
                <a:gd name="T111" fmla="*/ 71 h 83"/>
                <a:gd name="T112" fmla="*/ 42 w 84"/>
                <a:gd name="T113" fmla="*/ 71 h 83"/>
                <a:gd name="T114" fmla="*/ 54 w 84"/>
                <a:gd name="T115" fmla="*/ 77 h 83"/>
                <a:gd name="T116" fmla="*/ 60 w 84"/>
                <a:gd name="T117" fmla="*/ 71 h 83"/>
                <a:gd name="T118" fmla="*/ 72 w 84"/>
                <a:gd name="T119" fmla="*/ 71 h 83"/>
                <a:gd name="T120" fmla="*/ 78 w 84"/>
                <a:gd name="T121" fmla="*/ 71 h 83"/>
                <a:gd name="T122" fmla="*/ 78 w 84"/>
                <a:gd name="T123" fmla="*/ 77 h 8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"/>
                <a:gd name="T187" fmla="*/ 0 h 83"/>
                <a:gd name="T188" fmla="*/ 84 w 84"/>
                <a:gd name="T189" fmla="*/ 83 h 8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" h="83">
                  <a:moveTo>
                    <a:pt x="84" y="83"/>
                  </a:moveTo>
                  <a:lnTo>
                    <a:pt x="84" y="77"/>
                  </a:lnTo>
                  <a:lnTo>
                    <a:pt x="84" y="71"/>
                  </a:lnTo>
                  <a:lnTo>
                    <a:pt x="78" y="71"/>
                  </a:lnTo>
                  <a:lnTo>
                    <a:pt x="78" y="65"/>
                  </a:lnTo>
                  <a:lnTo>
                    <a:pt x="72" y="59"/>
                  </a:lnTo>
                  <a:lnTo>
                    <a:pt x="72" y="47"/>
                  </a:lnTo>
                  <a:lnTo>
                    <a:pt x="72" y="35"/>
                  </a:lnTo>
                  <a:lnTo>
                    <a:pt x="72" y="29"/>
                  </a:lnTo>
                  <a:lnTo>
                    <a:pt x="66" y="29"/>
                  </a:lnTo>
                  <a:lnTo>
                    <a:pt x="66" y="23"/>
                  </a:lnTo>
                  <a:lnTo>
                    <a:pt x="66" y="29"/>
                  </a:lnTo>
                  <a:lnTo>
                    <a:pt x="66" y="35"/>
                  </a:lnTo>
                  <a:lnTo>
                    <a:pt x="66" y="47"/>
                  </a:lnTo>
                  <a:lnTo>
                    <a:pt x="66" y="53"/>
                  </a:lnTo>
                  <a:lnTo>
                    <a:pt x="66" y="59"/>
                  </a:lnTo>
                  <a:lnTo>
                    <a:pt x="66" y="53"/>
                  </a:lnTo>
                  <a:lnTo>
                    <a:pt x="60" y="53"/>
                  </a:lnTo>
                  <a:lnTo>
                    <a:pt x="54" y="53"/>
                  </a:lnTo>
                  <a:lnTo>
                    <a:pt x="54" y="47"/>
                  </a:lnTo>
                  <a:lnTo>
                    <a:pt x="48" y="47"/>
                  </a:lnTo>
                  <a:lnTo>
                    <a:pt x="48" y="41"/>
                  </a:lnTo>
                  <a:lnTo>
                    <a:pt x="48" y="35"/>
                  </a:lnTo>
                  <a:lnTo>
                    <a:pt x="48" y="23"/>
                  </a:lnTo>
                  <a:lnTo>
                    <a:pt x="42" y="17"/>
                  </a:lnTo>
                  <a:lnTo>
                    <a:pt x="42" y="11"/>
                  </a:lnTo>
                  <a:lnTo>
                    <a:pt x="42" y="5"/>
                  </a:lnTo>
                  <a:lnTo>
                    <a:pt x="42" y="0"/>
                  </a:lnTo>
                  <a:lnTo>
                    <a:pt x="42" y="5"/>
                  </a:lnTo>
                  <a:lnTo>
                    <a:pt x="42" y="11"/>
                  </a:lnTo>
                  <a:lnTo>
                    <a:pt x="42" y="17"/>
                  </a:lnTo>
                  <a:lnTo>
                    <a:pt x="42" y="23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1"/>
                  </a:lnTo>
                  <a:lnTo>
                    <a:pt x="36" y="35"/>
                  </a:lnTo>
                  <a:lnTo>
                    <a:pt x="30" y="29"/>
                  </a:lnTo>
                  <a:lnTo>
                    <a:pt x="24" y="23"/>
                  </a:lnTo>
                  <a:lnTo>
                    <a:pt x="18" y="17"/>
                  </a:lnTo>
                  <a:lnTo>
                    <a:pt x="12" y="11"/>
                  </a:lnTo>
                  <a:lnTo>
                    <a:pt x="6" y="5"/>
                  </a:lnTo>
                  <a:lnTo>
                    <a:pt x="0" y="0"/>
                  </a:lnTo>
                  <a:lnTo>
                    <a:pt x="0" y="5"/>
                  </a:lnTo>
                  <a:lnTo>
                    <a:pt x="6" y="5"/>
                  </a:lnTo>
                  <a:lnTo>
                    <a:pt x="6" y="11"/>
                  </a:lnTo>
                  <a:lnTo>
                    <a:pt x="12" y="17"/>
                  </a:lnTo>
                  <a:lnTo>
                    <a:pt x="18" y="23"/>
                  </a:lnTo>
                  <a:lnTo>
                    <a:pt x="18" y="29"/>
                  </a:lnTo>
                  <a:lnTo>
                    <a:pt x="24" y="29"/>
                  </a:lnTo>
                  <a:lnTo>
                    <a:pt x="24" y="35"/>
                  </a:lnTo>
                  <a:lnTo>
                    <a:pt x="30" y="35"/>
                  </a:lnTo>
                  <a:lnTo>
                    <a:pt x="30" y="41"/>
                  </a:lnTo>
                  <a:lnTo>
                    <a:pt x="36" y="41"/>
                  </a:lnTo>
                  <a:lnTo>
                    <a:pt x="36" y="47"/>
                  </a:lnTo>
                  <a:lnTo>
                    <a:pt x="30" y="47"/>
                  </a:lnTo>
                  <a:lnTo>
                    <a:pt x="24" y="41"/>
                  </a:lnTo>
                  <a:lnTo>
                    <a:pt x="18" y="41"/>
                  </a:lnTo>
                  <a:lnTo>
                    <a:pt x="12" y="41"/>
                  </a:lnTo>
                  <a:lnTo>
                    <a:pt x="18" y="47"/>
                  </a:lnTo>
                  <a:lnTo>
                    <a:pt x="24" y="47"/>
                  </a:lnTo>
                  <a:lnTo>
                    <a:pt x="30" y="53"/>
                  </a:lnTo>
                  <a:lnTo>
                    <a:pt x="36" y="53"/>
                  </a:lnTo>
                  <a:lnTo>
                    <a:pt x="42" y="53"/>
                  </a:lnTo>
                  <a:lnTo>
                    <a:pt x="48" y="53"/>
                  </a:lnTo>
                  <a:lnTo>
                    <a:pt x="54" y="53"/>
                  </a:lnTo>
                  <a:lnTo>
                    <a:pt x="54" y="59"/>
                  </a:lnTo>
                  <a:lnTo>
                    <a:pt x="60" y="59"/>
                  </a:lnTo>
                  <a:lnTo>
                    <a:pt x="60" y="65"/>
                  </a:lnTo>
                  <a:lnTo>
                    <a:pt x="66" y="65"/>
                  </a:lnTo>
                  <a:lnTo>
                    <a:pt x="60" y="71"/>
                  </a:lnTo>
                  <a:lnTo>
                    <a:pt x="54" y="71"/>
                  </a:lnTo>
                  <a:lnTo>
                    <a:pt x="48" y="71"/>
                  </a:lnTo>
                  <a:lnTo>
                    <a:pt x="42" y="71"/>
                  </a:lnTo>
                  <a:lnTo>
                    <a:pt x="36" y="71"/>
                  </a:lnTo>
                  <a:lnTo>
                    <a:pt x="30" y="71"/>
                  </a:lnTo>
                  <a:lnTo>
                    <a:pt x="36" y="71"/>
                  </a:lnTo>
                  <a:lnTo>
                    <a:pt x="42" y="71"/>
                  </a:lnTo>
                  <a:lnTo>
                    <a:pt x="48" y="77"/>
                  </a:lnTo>
                  <a:lnTo>
                    <a:pt x="54" y="77"/>
                  </a:lnTo>
                  <a:lnTo>
                    <a:pt x="60" y="71"/>
                  </a:lnTo>
                  <a:lnTo>
                    <a:pt x="66" y="71"/>
                  </a:lnTo>
                  <a:lnTo>
                    <a:pt x="72" y="71"/>
                  </a:lnTo>
                  <a:lnTo>
                    <a:pt x="78" y="71"/>
                  </a:lnTo>
                  <a:lnTo>
                    <a:pt x="78" y="77"/>
                  </a:lnTo>
                  <a:lnTo>
                    <a:pt x="84" y="83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78" name="Freeform 460"/>
            <p:cNvSpPr>
              <a:spLocks/>
            </p:cNvSpPr>
            <p:nvPr/>
          </p:nvSpPr>
          <p:spPr bwMode="auto">
            <a:xfrm>
              <a:off x="5149" y="1553"/>
              <a:ext cx="54" cy="125"/>
            </a:xfrm>
            <a:custGeom>
              <a:avLst/>
              <a:gdLst>
                <a:gd name="T0" fmla="*/ 6 w 54"/>
                <a:gd name="T1" fmla="*/ 101 h 125"/>
                <a:gd name="T2" fmla="*/ 12 w 54"/>
                <a:gd name="T3" fmla="*/ 95 h 125"/>
                <a:gd name="T4" fmla="*/ 12 w 54"/>
                <a:gd name="T5" fmla="*/ 95 h 125"/>
                <a:gd name="T6" fmla="*/ 18 w 54"/>
                <a:gd name="T7" fmla="*/ 89 h 125"/>
                <a:gd name="T8" fmla="*/ 6 w 54"/>
                <a:gd name="T9" fmla="*/ 71 h 125"/>
                <a:gd name="T10" fmla="*/ 0 w 54"/>
                <a:gd name="T11" fmla="*/ 47 h 125"/>
                <a:gd name="T12" fmla="*/ 6 w 54"/>
                <a:gd name="T13" fmla="*/ 47 h 125"/>
                <a:gd name="T14" fmla="*/ 12 w 54"/>
                <a:gd name="T15" fmla="*/ 71 h 125"/>
                <a:gd name="T16" fmla="*/ 24 w 54"/>
                <a:gd name="T17" fmla="*/ 59 h 125"/>
                <a:gd name="T18" fmla="*/ 24 w 54"/>
                <a:gd name="T19" fmla="*/ 35 h 125"/>
                <a:gd name="T20" fmla="*/ 18 w 54"/>
                <a:gd name="T21" fmla="*/ 12 h 125"/>
                <a:gd name="T22" fmla="*/ 24 w 54"/>
                <a:gd name="T23" fmla="*/ 12 h 125"/>
                <a:gd name="T24" fmla="*/ 24 w 54"/>
                <a:gd name="T25" fmla="*/ 24 h 125"/>
                <a:gd name="T26" fmla="*/ 30 w 54"/>
                <a:gd name="T27" fmla="*/ 24 h 125"/>
                <a:gd name="T28" fmla="*/ 42 w 54"/>
                <a:gd name="T29" fmla="*/ 0 h 125"/>
                <a:gd name="T30" fmla="*/ 42 w 54"/>
                <a:gd name="T31" fmla="*/ 0 h 125"/>
                <a:gd name="T32" fmla="*/ 36 w 54"/>
                <a:gd name="T33" fmla="*/ 18 h 125"/>
                <a:gd name="T34" fmla="*/ 36 w 54"/>
                <a:gd name="T35" fmla="*/ 30 h 125"/>
                <a:gd name="T36" fmla="*/ 48 w 54"/>
                <a:gd name="T37" fmla="*/ 30 h 125"/>
                <a:gd name="T38" fmla="*/ 48 w 54"/>
                <a:gd name="T39" fmla="*/ 30 h 125"/>
                <a:gd name="T40" fmla="*/ 42 w 54"/>
                <a:gd name="T41" fmla="*/ 30 h 125"/>
                <a:gd name="T42" fmla="*/ 36 w 54"/>
                <a:gd name="T43" fmla="*/ 35 h 125"/>
                <a:gd name="T44" fmla="*/ 30 w 54"/>
                <a:gd name="T45" fmla="*/ 41 h 125"/>
                <a:gd name="T46" fmla="*/ 24 w 54"/>
                <a:gd name="T47" fmla="*/ 71 h 125"/>
                <a:gd name="T48" fmla="*/ 30 w 54"/>
                <a:gd name="T49" fmla="*/ 71 h 125"/>
                <a:gd name="T50" fmla="*/ 42 w 54"/>
                <a:gd name="T51" fmla="*/ 71 h 125"/>
                <a:gd name="T52" fmla="*/ 48 w 54"/>
                <a:gd name="T53" fmla="*/ 71 h 125"/>
                <a:gd name="T54" fmla="*/ 54 w 54"/>
                <a:gd name="T55" fmla="*/ 71 h 125"/>
                <a:gd name="T56" fmla="*/ 48 w 54"/>
                <a:gd name="T57" fmla="*/ 71 h 125"/>
                <a:gd name="T58" fmla="*/ 36 w 54"/>
                <a:gd name="T59" fmla="*/ 77 h 125"/>
                <a:gd name="T60" fmla="*/ 24 w 54"/>
                <a:gd name="T61" fmla="*/ 83 h 125"/>
                <a:gd name="T62" fmla="*/ 18 w 54"/>
                <a:gd name="T63" fmla="*/ 95 h 125"/>
                <a:gd name="T64" fmla="*/ 24 w 54"/>
                <a:gd name="T65" fmla="*/ 101 h 125"/>
                <a:gd name="T66" fmla="*/ 30 w 54"/>
                <a:gd name="T67" fmla="*/ 95 h 125"/>
                <a:gd name="T68" fmla="*/ 42 w 54"/>
                <a:gd name="T69" fmla="*/ 95 h 125"/>
                <a:gd name="T70" fmla="*/ 48 w 54"/>
                <a:gd name="T71" fmla="*/ 89 h 125"/>
                <a:gd name="T72" fmla="*/ 54 w 54"/>
                <a:gd name="T73" fmla="*/ 83 h 125"/>
                <a:gd name="T74" fmla="*/ 48 w 54"/>
                <a:gd name="T75" fmla="*/ 95 h 125"/>
                <a:gd name="T76" fmla="*/ 42 w 54"/>
                <a:gd name="T77" fmla="*/ 101 h 125"/>
                <a:gd name="T78" fmla="*/ 36 w 54"/>
                <a:gd name="T79" fmla="*/ 107 h 125"/>
                <a:gd name="T80" fmla="*/ 36 w 54"/>
                <a:gd name="T81" fmla="*/ 107 h 125"/>
                <a:gd name="T82" fmla="*/ 30 w 54"/>
                <a:gd name="T83" fmla="*/ 101 h 125"/>
                <a:gd name="T84" fmla="*/ 18 w 54"/>
                <a:gd name="T85" fmla="*/ 101 h 125"/>
                <a:gd name="T86" fmla="*/ 12 w 54"/>
                <a:gd name="T87" fmla="*/ 113 h 125"/>
                <a:gd name="T88" fmla="*/ 6 w 54"/>
                <a:gd name="T89" fmla="*/ 119 h 125"/>
                <a:gd name="T90" fmla="*/ 6 w 54"/>
                <a:gd name="T91" fmla="*/ 119 h 125"/>
                <a:gd name="T92" fmla="*/ 6 w 54"/>
                <a:gd name="T93" fmla="*/ 107 h 125"/>
                <a:gd name="T94" fmla="*/ 6 w 54"/>
                <a:gd name="T95" fmla="*/ 107 h 12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4"/>
                <a:gd name="T145" fmla="*/ 0 h 125"/>
                <a:gd name="T146" fmla="*/ 54 w 54"/>
                <a:gd name="T147" fmla="*/ 125 h 12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4" h="125">
                  <a:moveTo>
                    <a:pt x="0" y="107"/>
                  </a:moveTo>
                  <a:lnTo>
                    <a:pt x="6" y="101"/>
                  </a:lnTo>
                  <a:lnTo>
                    <a:pt x="6" y="95"/>
                  </a:lnTo>
                  <a:lnTo>
                    <a:pt x="12" y="95"/>
                  </a:lnTo>
                  <a:lnTo>
                    <a:pt x="18" y="89"/>
                  </a:lnTo>
                  <a:lnTo>
                    <a:pt x="12" y="83"/>
                  </a:lnTo>
                  <a:lnTo>
                    <a:pt x="12" y="77"/>
                  </a:lnTo>
                  <a:lnTo>
                    <a:pt x="6" y="71"/>
                  </a:lnTo>
                  <a:lnTo>
                    <a:pt x="0" y="59"/>
                  </a:lnTo>
                  <a:lnTo>
                    <a:pt x="0" y="53"/>
                  </a:lnTo>
                  <a:lnTo>
                    <a:pt x="0" y="47"/>
                  </a:lnTo>
                  <a:lnTo>
                    <a:pt x="6" y="47"/>
                  </a:lnTo>
                  <a:lnTo>
                    <a:pt x="6" y="53"/>
                  </a:lnTo>
                  <a:lnTo>
                    <a:pt x="6" y="65"/>
                  </a:lnTo>
                  <a:lnTo>
                    <a:pt x="12" y="71"/>
                  </a:lnTo>
                  <a:lnTo>
                    <a:pt x="18" y="71"/>
                  </a:lnTo>
                  <a:lnTo>
                    <a:pt x="18" y="65"/>
                  </a:lnTo>
                  <a:lnTo>
                    <a:pt x="24" y="59"/>
                  </a:lnTo>
                  <a:lnTo>
                    <a:pt x="24" y="47"/>
                  </a:lnTo>
                  <a:lnTo>
                    <a:pt x="24" y="41"/>
                  </a:lnTo>
                  <a:lnTo>
                    <a:pt x="24" y="35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24" y="18"/>
                  </a:lnTo>
                  <a:lnTo>
                    <a:pt x="24" y="24"/>
                  </a:lnTo>
                  <a:lnTo>
                    <a:pt x="24" y="30"/>
                  </a:lnTo>
                  <a:lnTo>
                    <a:pt x="24" y="35"/>
                  </a:lnTo>
                  <a:lnTo>
                    <a:pt x="30" y="24"/>
                  </a:lnTo>
                  <a:lnTo>
                    <a:pt x="30" y="18"/>
                  </a:lnTo>
                  <a:lnTo>
                    <a:pt x="36" y="6"/>
                  </a:lnTo>
                  <a:lnTo>
                    <a:pt x="42" y="0"/>
                  </a:lnTo>
                  <a:lnTo>
                    <a:pt x="36" y="6"/>
                  </a:lnTo>
                  <a:lnTo>
                    <a:pt x="36" y="18"/>
                  </a:lnTo>
                  <a:lnTo>
                    <a:pt x="30" y="30"/>
                  </a:lnTo>
                  <a:lnTo>
                    <a:pt x="30" y="35"/>
                  </a:lnTo>
                  <a:lnTo>
                    <a:pt x="36" y="30"/>
                  </a:lnTo>
                  <a:lnTo>
                    <a:pt x="42" y="30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48" y="30"/>
                  </a:lnTo>
                  <a:lnTo>
                    <a:pt x="42" y="30"/>
                  </a:lnTo>
                  <a:lnTo>
                    <a:pt x="42" y="35"/>
                  </a:lnTo>
                  <a:lnTo>
                    <a:pt x="36" y="35"/>
                  </a:lnTo>
                  <a:lnTo>
                    <a:pt x="36" y="41"/>
                  </a:lnTo>
                  <a:lnTo>
                    <a:pt x="30" y="41"/>
                  </a:lnTo>
                  <a:lnTo>
                    <a:pt x="30" y="47"/>
                  </a:lnTo>
                  <a:lnTo>
                    <a:pt x="24" y="59"/>
                  </a:lnTo>
                  <a:lnTo>
                    <a:pt x="24" y="71"/>
                  </a:lnTo>
                  <a:lnTo>
                    <a:pt x="24" y="77"/>
                  </a:lnTo>
                  <a:lnTo>
                    <a:pt x="30" y="71"/>
                  </a:lnTo>
                  <a:lnTo>
                    <a:pt x="36" y="71"/>
                  </a:lnTo>
                  <a:lnTo>
                    <a:pt x="42" y="71"/>
                  </a:lnTo>
                  <a:lnTo>
                    <a:pt x="48" y="71"/>
                  </a:lnTo>
                  <a:lnTo>
                    <a:pt x="54" y="71"/>
                  </a:lnTo>
                  <a:lnTo>
                    <a:pt x="48" y="71"/>
                  </a:lnTo>
                  <a:lnTo>
                    <a:pt x="42" y="77"/>
                  </a:lnTo>
                  <a:lnTo>
                    <a:pt x="36" y="77"/>
                  </a:lnTo>
                  <a:lnTo>
                    <a:pt x="30" y="83"/>
                  </a:lnTo>
                  <a:lnTo>
                    <a:pt x="24" y="83"/>
                  </a:lnTo>
                  <a:lnTo>
                    <a:pt x="18" y="89"/>
                  </a:lnTo>
                  <a:lnTo>
                    <a:pt x="18" y="95"/>
                  </a:lnTo>
                  <a:lnTo>
                    <a:pt x="18" y="101"/>
                  </a:lnTo>
                  <a:lnTo>
                    <a:pt x="24" y="101"/>
                  </a:lnTo>
                  <a:lnTo>
                    <a:pt x="30" y="101"/>
                  </a:lnTo>
                  <a:lnTo>
                    <a:pt x="30" y="95"/>
                  </a:lnTo>
                  <a:lnTo>
                    <a:pt x="36" y="95"/>
                  </a:lnTo>
                  <a:lnTo>
                    <a:pt x="42" y="95"/>
                  </a:lnTo>
                  <a:lnTo>
                    <a:pt x="48" y="95"/>
                  </a:lnTo>
                  <a:lnTo>
                    <a:pt x="48" y="89"/>
                  </a:lnTo>
                  <a:lnTo>
                    <a:pt x="54" y="89"/>
                  </a:lnTo>
                  <a:lnTo>
                    <a:pt x="54" y="83"/>
                  </a:lnTo>
                  <a:lnTo>
                    <a:pt x="54" y="89"/>
                  </a:lnTo>
                  <a:lnTo>
                    <a:pt x="48" y="95"/>
                  </a:lnTo>
                  <a:lnTo>
                    <a:pt x="42" y="101"/>
                  </a:lnTo>
                  <a:lnTo>
                    <a:pt x="42" y="107"/>
                  </a:lnTo>
                  <a:lnTo>
                    <a:pt x="36" y="107"/>
                  </a:lnTo>
                  <a:lnTo>
                    <a:pt x="36" y="113"/>
                  </a:lnTo>
                  <a:lnTo>
                    <a:pt x="36" y="107"/>
                  </a:lnTo>
                  <a:lnTo>
                    <a:pt x="30" y="107"/>
                  </a:lnTo>
                  <a:lnTo>
                    <a:pt x="30" y="101"/>
                  </a:lnTo>
                  <a:lnTo>
                    <a:pt x="24" y="101"/>
                  </a:lnTo>
                  <a:lnTo>
                    <a:pt x="18" y="101"/>
                  </a:lnTo>
                  <a:lnTo>
                    <a:pt x="12" y="107"/>
                  </a:lnTo>
                  <a:lnTo>
                    <a:pt x="12" y="113"/>
                  </a:lnTo>
                  <a:lnTo>
                    <a:pt x="12" y="119"/>
                  </a:lnTo>
                  <a:lnTo>
                    <a:pt x="6" y="119"/>
                  </a:lnTo>
                  <a:lnTo>
                    <a:pt x="0" y="125"/>
                  </a:lnTo>
                  <a:lnTo>
                    <a:pt x="6" y="119"/>
                  </a:lnTo>
                  <a:lnTo>
                    <a:pt x="6" y="113"/>
                  </a:lnTo>
                  <a:lnTo>
                    <a:pt x="12" y="113"/>
                  </a:lnTo>
                  <a:lnTo>
                    <a:pt x="6" y="107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79" name="Freeform 461"/>
            <p:cNvSpPr>
              <a:spLocks/>
            </p:cNvSpPr>
            <p:nvPr/>
          </p:nvSpPr>
          <p:spPr bwMode="auto">
            <a:xfrm>
              <a:off x="5137" y="1618"/>
              <a:ext cx="12" cy="18"/>
            </a:xfrm>
            <a:custGeom>
              <a:avLst/>
              <a:gdLst>
                <a:gd name="T0" fmla="*/ 12 w 12"/>
                <a:gd name="T1" fmla="*/ 18 h 18"/>
                <a:gd name="T2" fmla="*/ 6 w 12"/>
                <a:gd name="T3" fmla="*/ 18 h 18"/>
                <a:gd name="T4" fmla="*/ 6 w 12"/>
                <a:gd name="T5" fmla="*/ 18 h 18"/>
                <a:gd name="T6" fmla="*/ 6 w 12"/>
                <a:gd name="T7" fmla="*/ 18 h 18"/>
                <a:gd name="T8" fmla="*/ 6 w 12"/>
                <a:gd name="T9" fmla="*/ 18 h 18"/>
                <a:gd name="T10" fmla="*/ 0 w 12"/>
                <a:gd name="T11" fmla="*/ 12 h 18"/>
                <a:gd name="T12" fmla="*/ 0 w 12"/>
                <a:gd name="T13" fmla="*/ 12 h 18"/>
                <a:gd name="T14" fmla="*/ 0 w 12"/>
                <a:gd name="T15" fmla="*/ 6 h 18"/>
                <a:gd name="T16" fmla="*/ 0 w 12"/>
                <a:gd name="T17" fmla="*/ 6 h 18"/>
                <a:gd name="T18" fmla="*/ 0 w 12"/>
                <a:gd name="T19" fmla="*/ 0 h 18"/>
                <a:gd name="T20" fmla="*/ 0 w 12"/>
                <a:gd name="T21" fmla="*/ 0 h 18"/>
                <a:gd name="T22" fmla="*/ 6 w 12"/>
                <a:gd name="T23" fmla="*/ 6 h 18"/>
                <a:gd name="T24" fmla="*/ 6 w 12"/>
                <a:gd name="T25" fmla="*/ 6 h 18"/>
                <a:gd name="T26" fmla="*/ 6 w 12"/>
                <a:gd name="T27" fmla="*/ 6 h 18"/>
                <a:gd name="T28" fmla="*/ 6 w 12"/>
                <a:gd name="T29" fmla="*/ 12 h 18"/>
                <a:gd name="T30" fmla="*/ 6 w 12"/>
                <a:gd name="T31" fmla="*/ 12 h 18"/>
                <a:gd name="T32" fmla="*/ 12 w 12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12" y="18"/>
                  </a:moveTo>
                  <a:lnTo>
                    <a:pt x="6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80" name="Freeform 462"/>
            <p:cNvSpPr>
              <a:spLocks/>
            </p:cNvSpPr>
            <p:nvPr/>
          </p:nvSpPr>
          <p:spPr bwMode="auto">
            <a:xfrm>
              <a:off x="5209" y="1618"/>
              <a:ext cx="173" cy="102"/>
            </a:xfrm>
            <a:custGeom>
              <a:avLst/>
              <a:gdLst>
                <a:gd name="T0" fmla="*/ 18 w 173"/>
                <a:gd name="T1" fmla="*/ 72 h 102"/>
                <a:gd name="T2" fmla="*/ 36 w 173"/>
                <a:gd name="T3" fmla="*/ 60 h 102"/>
                <a:gd name="T4" fmla="*/ 42 w 173"/>
                <a:gd name="T5" fmla="*/ 36 h 102"/>
                <a:gd name="T6" fmla="*/ 60 w 173"/>
                <a:gd name="T7" fmla="*/ 18 h 102"/>
                <a:gd name="T8" fmla="*/ 72 w 173"/>
                <a:gd name="T9" fmla="*/ 0 h 102"/>
                <a:gd name="T10" fmla="*/ 78 w 173"/>
                <a:gd name="T11" fmla="*/ 0 h 102"/>
                <a:gd name="T12" fmla="*/ 66 w 173"/>
                <a:gd name="T13" fmla="*/ 12 h 102"/>
                <a:gd name="T14" fmla="*/ 54 w 173"/>
                <a:gd name="T15" fmla="*/ 30 h 102"/>
                <a:gd name="T16" fmla="*/ 48 w 173"/>
                <a:gd name="T17" fmla="*/ 48 h 102"/>
                <a:gd name="T18" fmla="*/ 48 w 173"/>
                <a:gd name="T19" fmla="*/ 54 h 102"/>
                <a:gd name="T20" fmla="*/ 60 w 173"/>
                <a:gd name="T21" fmla="*/ 48 h 102"/>
                <a:gd name="T22" fmla="*/ 72 w 173"/>
                <a:gd name="T23" fmla="*/ 36 h 102"/>
                <a:gd name="T24" fmla="*/ 90 w 173"/>
                <a:gd name="T25" fmla="*/ 18 h 102"/>
                <a:gd name="T26" fmla="*/ 114 w 173"/>
                <a:gd name="T27" fmla="*/ 0 h 102"/>
                <a:gd name="T28" fmla="*/ 120 w 173"/>
                <a:gd name="T29" fmla="*/ 0 h 102"/>
                <a:gd name="T30" fmla="*/ 102 w 173"/>
                <a:gd name="T31" fmla="*/ 12 h 102"/>
                <a:gd name="T32" fmla="*/ 84 w 173"/>
                <a:gd name="T33" fmla="*/ 36 h 102"/>
                <a:gd name="T34" fmla="*/ 84 w 173"/>
                <a:gd name="T35" fmla="*/ 42 h 102"/>
                <a:gd name="T36" fmla="*/ 96 w 173"/>
                <a:gd name="T37" fmla="*/ 36 h 102"/>
                <a:gd name="T38" fmla="*/ 108 w 173"/>
                <a:gd name="T39" fmla="*/ 36 h 102"/>
                <a:gd name="T40" fmla="*/ 125 w 173"/>
                <a:gd name="T41" fmla="*/ 24 h 102"/>
                <a:gd name="T42" fmla="*/ 149 w 173"/>
                <a:gd name="T43" fmla="*/ 12 h 102"/>
                <a:gd name="T44" fmla="*/ 155 w 173"/>
                <a:gd name="T45" fmla="*/ 12 h 102"/>
                <a:gd name="T46" fmla="*/ 137 w 173"/>
                <a:gd name="T47" fmla="*/ 18 h 102"/>
                <a:gd name="T48" fmla="*/ 120 w 173"/>
                <a:gd name="T49" fmla="*/ 36 h 102"/>
                <a:gd name="T50" fmla="*/ 137 w 173"/>
                <a:gd name="T51" fmla="*/ 36 h 102"/>
                <a:gd name="T52" fmla="*/ 161 w 173"/>
                <a:gd name="T53" fmla="*/ 30 h 102"/>
                <a:gd name="T54" fmla="*/ 173 w 173"/>
                <a:gd name="T55" fmla="*/ 30 h 102"/>
                <a:gd name="T56" fmla="*/ 155 w 173"/>
                <a:gd name="T57" fmla="*/ 36 h 102"/>
                <a:gd name="T58" fmla="*/ 125 w 173"/>
                <a:gd name="T59" fmla="*/ 42 h 102"/>
                <a:gd name="T60" fmla="*/ 131 w 173"/>
                <a:gd name="T61" fmla="*/ 54 h 102"/>
                <a:gd name="T62" fmla="*/ 149 w 173"/>
                <a:gd name="T63" fmla="*/ 60 h 102"/>
                <a:gd name="T64" fmla="*/ 155 w 173"/>
                <a:gd name="T65" fmla="*/ 66 h 102"/>
                <a:gd name="T66" fmla="*/ 137 w 173"/>
                <a:gd name="T67" fmla="*/ 60 h 102"/>
                <a:gd name="T68" fmla="*/ 114 w 173"/>
                <a:gd name="T69" fmla="*/ 48 h 102"/>
                <a:gd name="T70" fmla="*/ 102 w 173"/>
                <a:gd name="T71" fmla="*/ 48 h 102"/>
                <a:gd name="T72" fmla="*/ 84 w 173"/>
                <a:gd name="T73" fmla="*/ 48 h 102"/>
                <a:gd name="T74" fmla="*/ 90 w 173"/>
                <a:gd name="T75" fmla="*/ 60 h 102"/>
                <a:gd name="T76" fmla="*/ 108 w 173"/>
                <a:gd name="T77" fmla="*/ 72 h 102"/>
                <a:gd name="T78" fmla="*/ 120 w 173"/>
                <a:gd name="T79" fmla="*/ 78 h 102"/>
                <a:gd name="T80" fmla="*/ 125 w 173"/>
                <a:gd name="T81" fmla="*/ 84 h 102"/>
                <a:gd name="T82" fmla="*/ 108 w 173"/>
                <a:gd name="T83" fmla="*/ 72 h 102"/>
                <a:gd name="T84" fmla="*/ 84 w 173"/>
                <a:gd name="T85" fmla="*/ 60 h 102"/>
                <a:gd name="T86" fmla="*/ 72 w 173"/>
                <a:gd name="T87" fmla="*/ 54 h 102"/>
                <a:gd name="T88" fmla="*/ 60 w 173"/>
                <a:gd name="T89" fmla="*/ 60 h 102"/>
                <a:gd name="T90" fmla="*/ 48 w 173"/>
                <a:gd name="T91" fmla="*/ 60 h 102"/>
                <a:gd name="T92" fmla="*/ 48 w 173"/>
                <a:gd name="T93" fmla="*/ 66 h 102"/>
                <a:gd name="T94" fmla="*/ 66 w 173"/>
                <a:gd name="T95" fmla="*/ 78 h 102"/>
                <a:gd name="T96" fmla="*/ 84 w 173"/>
                <a:gd name="T97" fmla="*/ 96 h 102"/>
                <a:gd name="T98" fmla="*/ 90 w 173"/>
                <a:gd name="T99" fmla="*/ 102 h 102"/>
                <a:gd name="T100" fmla="*/ 66 w 173"/>
                <a:gd name="T101" fmla="*/ 90 h 102"/>
                <a:gd name="T102" fmla="*/ 42 w 173"/>
                <a:gd name="T103" fmla="*/ 72 h 102"/>
                <a:gd name="T104" fmla="*/ 30 w 173"/>
                <a:gd name="T105" fmla="*/ 78 h 102"/>
                <a:gd name="T106" fmla="*/ 6 w 173"/>
                <a:gd name="T107" fmla="*/ 84 h 102"/>
                <a:gd name="T108" fmla="*/ 6 w 173"/>
                <a:gd name="T109" fmla="*/ 78 h 10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73"/>
                <a:gd name="T166" fmla="*/ 0 h 102"/>
                <a:gd name="T167" fmla="*/ 173 w 173"/>
                <a:gd name="T168" fmla="*/ 102 h 10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73" h="102">
                  <a:moveTo>
                    <a:pt x="6" y="78"/>
                  </a:moveTo>
                  <a:lnTo>
                    <a:pt x="12" y="78"/>
                  </a:lnTo>
                  <a:lnTo>
                    <a:pt x="12" y="72"/>
                  </a:lnTo>
                  <a:lnTo>
                    <a:pt x="18" y="72"/>
                  </a:lnTo>
                  <a:lnTo>
                    <a:pt x="24" y="66"/>
                  </a:lnTo>
                  <a:lnTo>
                    <a:pt x="30" y="66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42" y="48"/>
                  </a:lnTo>
                  <a:lnTo>
                    <a:pt x="42" y="36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54" y="24"/>
                  </a:lnTo>
                  <a:lnTo>
                    <a:pt x="60" y="18"/>
                  </a:lnTo>
                  <a:lnTo>
                    <a:pt x="60" y="12"/>
                  </a:lnTo>
                  <a:lnTo>
                    <a:pt x="66" y="6"/>
                  </a:lnTo>
                  <a:lnTo>
                    <a:pt x="72" y="6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6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66" y="18"/>
                  </a:lnTo>
                  <a:lnTo>
                    <a:pt x="60" y="18"/>
                  </a:lnTo>
                  <a:lnTo>
                    <a:pt x="54" y="24"/>
                  </a:lnTo>
                  <a:lnTo>
                    <a:pt x="54" y="30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48" y="42"/>
                  </a:lnTo>
                  <a:lnTo>
                    <a:pt x="48" y="48"/>
                  </a:lnTo>
                  <a:lnTo>
                    <a:pt x="48" y="54"/>
                  </a:lnTo>
                  <a:lnTo>
                    <a:pt x="54" y="54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0" y="42"/>
                  </a:lnTo>
                  <a:lnTo>
                    <a:pt x="66" y="42"/>
                  </a:lnTo>
                  <a:lnTo>
                    <a:pt x="72" y="36"/>
                  </a:lnTo>
                  <a:lnTo>
                    <a:pt x="78" y="30"/>
                  </a:lnTo>
                  <a:lnTo>
                    <a:pt x="84" y="24"/>
                  </a:lnTo>
                  <a:lnTo>
                    <a:pt x="90" y="18"/>
                  </a:lnTo>
                  <a:lnTo>
                    <a:pt x="96" y="12"/>
                  </a:lnTo>
                  <a:lnTo>
                    <a:pt x="102" y="6"/>
                  </a:lnTo>
                  <a:lnTo>
                    <a:pt x="108" y="6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14" y="6"/>
                  </a:lnTo>
                  <a:lnTo>
                    <a:pt x="108" y="6"/>
                  </a:lnTo>
                  <a:lnTo>
                    <a:pt x="102" y="12"/>
                  </a:lnTo>
                  <a:lnTo>
                    <a:pt x="96" y="18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4" y="36"/>
                  </a:lnTo>
                  <a:lnTo>
                    <a:pt x="78" y="36"/>
                  </a:lnTo>
                  <a:lnTo>
                    <a:pt x="78" y="42"/>
                  </a:lnTo>
                  <a:lnTo>
                    <a:pt x="84" y="42"/>
                  </a:lnTo>
                  <a:lnTo>
                    <a:pt x="90" y="42"/>
                  </a:lnTo>
                  <a:lnTo>
                    <a:pt x="90" y="36"/>
                  </a:lnTo>
                  <a:lnTo>
                    <a:pt x="96" y="36"/>
                  </a:lnTo>
                  <a:lnTo>
                    <a:pt x="102" y="36"/>
                  </a:lnTo>
                  <a:lnTo>
                    <a:pt x="108" y="36"/>
                  </a:lnTo>
                  <a:lnTo>
                    <a:pt x="114" y="30"/>
                  </a:lnTo>
                  <a:lnTo>
                    <a:pt x="120" y="30"/>
                  </a:lnTo>
                  <a:lnTo>
                    <a:pt x="125" y="24"/>
                  </a:lnTo>
                  <a:lnTo>
                    <a:pt x="131" y="18"/>
                  </a:lnTo>
                  <a:lnTo>
                    <a:pt x="137" y="18"/>
                  </a:lnTo>
                  <a:lnTo>
                    <a:pt x="143" y="12"/>
                  </a:lnTo>
                  <a:lnTo>
                    <a:pt x="149" y="12"/>
                  </a:lnTo>
                  <a:lnTo>
                    <a:pt x="155" y="12"/>
                  </a:lnTo>
                  <a:lnTo>
                    <a:pt x="149" y="12"/>
                  </a:lnTo>
                  <a:lnTo>
                    <a:pt x="149" y="18"/>
                  </a:lnTo>
                  <a:lnTo>
                    <a:pt x="143" y="18"/>
                  </a:lnTo>
                  <a:lnTo>
                    <a:pt x="137" y="18"/>
                  </a:lnTo>
                  <a:lnTo>
                    <a:pt x="131" y="24"/>
                  </a:lnTo>
                  <a:lnTo>
                    <a:pt x="125" y="30"/>
                  </a:lnTo>
                  <a:lnTo>
                    <a:pt x="120" y="36"/>
                  </a:lnTo>
                  <a:lnTo>
                    <a:pt x="125" y="36"/>
                  </a:lnTo>
                  <a:lnTo>
                    <a:pt x="131" y="36"/>
                  </a:lnTo>
                  <a:lnTo>
                    <a:pt x="137" y="36"/>
                  </a:lnTo>
                  <a:lnTo>
                    <a:pt x="143" y="36"/>
                  </a:lnTo>
                  <a:lnTo>
                    <a:pt x="149" y="30"/>
                  </a:lnTo>
                  <a:lnTo>
                    <a:pt x="155" y="30"/>
                  </a:lnTo>
                  <a:lnTo>
                    <a:pt x="161" y="30"/>
                  </a:lnTo>
                  <a:lnTo>
                    <a:pt x="167" y="30"/>
                  </a:lnTo>
                  <a:lnTo>
                    <a:pt x="173" y="24"/>
                  </a:lnTo>
                  <a:lnTo>
                    <a:pt x="173" y="30"/>
                  </a:lnTo>
                  <a:lnTo>
                    <a:pt x="167" y="30"/>
                  </a:lnTo>
                  <a:lnTo>
                    <a:pt x="161" y="36"/>
                  </a:lnTo>
                  <a:lnTo>
                    <a:pt x="155" y="36"/>
                  </a:lnTo>
                  <a:lnTo>
                    <a:pt x="149" y="36"/>
                  </a:lnTo>
                  <a:lnTo>
                    <a:pt x="143" y="42"/>
                  </a:lnTo>
                  <a:lnTo>
                    <a:pt x="137" y="42"/>
                  </a:lnTo>
                  <a:lnTo>
                    <a:pt x="125" y="42"/>
                  </a:lnTo>
                  <a:lnTo>
                    <a:pt x="120" y="42"/>
                  </a:lnTo>
                  <a:lnTo>
                    <a:pt x="125" y="48"/>
                  </a:lnTo>
                  <a:lnTo>
                    <a:pt x="131" y="54"/>
                  </a:lnTo>
                  <a:lnTo>
                    <a:pt x="137" y="54"/>
                  </a:lnTo>
                  <a:lnTo>
                    <a:pt x="143" y="60"/>
                  </a:lnTo>
                  <a:lnTo>
                    <a:pt x="149" y="60"/>
                  </a:lnTo>
                  <a:lnTo>
                    <a:pt x="155" y="60"/>
                  </a:lnTo>
                  <a:lnTo>
                    <a:pt x="155" y="66"/>
                  </a:lnTo>
                  <a:lnTo>
                    <a:pt x="149" y="66"/>
                  </a:lnTo>
                  <a:lnTo>
                    <a:pt x="143" y="66"/>
                  </a:lnTo>
                  <a:lnTo>
                    <a:pt x="137" y="60"/>
                  </a:lnTo>
                  <a:lnTo>
                    <a:pt x="131" y="60"/>
                  </a:lnTo>
                  <a:lnTo>
                    <a:pt x="125" y="54"/>
                  </a:lnTo>
                  <a:lnTo>
                    <a:pt x="120" y="54"/>
                  </a:lnTo>
                  <a:lnTo>
                    <a:pt x="114" y="48"/>
                  </a:lnTo>
                  <a:lnTo>
                    <a:pt x="108" y="48"/>
                  </a:lnTo>
                  <a:lnTo>
                    <a:pt x="102" y="48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84" y="48"/>
                  </a:lnTo>
                  <a:lnTo>
                    <a:pt x="84" y="54"/>
                  </a:lnTo>
                  <a:lnTo>
                    <a:pt x="90" y="54"/>
                  </a:lnTo>
                  <a:lnTo>
                    <a:pt x="90" y="60"/>
                  </a:lnTo>
                  <a:lnTo>
                    <a:pt x="96" y="60"/>
                  </a:lnTo>
                  <a:lnTo>
                    <a:pt x="102" y="66"/>
                  </a:lnTo>
                  <a:lnTo>
                    <a:pt x="108" y="72"/>
                  </a:lnTo>
                  <a:lnTo>
                    <a:pt x="114" y="72"/>
                  </a:lnTo>
                  <a:lnTo>
                    <a:pt x="120" y="78"/>
                  </a:lnTo>
                  <a:lnTo>
                    <a:pt x="125" y="84"/>
                  </a:lnTo>
                  <a:lnTo>
                    <a:pt x="131" y="84"/>
                  </a:lnTo>
                  <a:lnTo>
                    <a:pt x="125" y="84"/>
                  </a:lnTo>
                  <a:lnTo>
                    <a:pt x="120" y="84"/>
                  </a:lnTo>
                  <a:lnTo>
                    <a:pt x="120" y="78"/>
                  </a:lnTo>
                  <a:lnTo>
                    <a:pt x="114" y="78"/>
                  </a:lnTo>
                  <a:lnTo>
                    <a:pt x="108" y="72"/>
                  </a:lnTo>
                  <a:lnTo>
                    <a:pt x="96" y="72"/>
                  </a:lnTo>
                  <a:lnTo>
                    <a:pt x="90" y="66"/>
                  </a:lnTo>
                  <a:lnTo>
                    <a:pt x="90" y="60"/>
                  </a:lnTo>
                  <a:lnTo>
                    <a:pt x="84" y="60"/>
                  </a:lnTo>
                  <a:lnTo>
                    <a:pt x="78" y="54"/>
                  </a:lnTo>
                  <a:lnTo>
                    <a:pt x="72" y="54"/>
                  </a:lnTo>
                  <a:lnTo>
                    <a:pt x="66" y="54"/>
                  </a:lnTo>
                  <a:lnTo>
                    <a:pt x="66" y="60"/>
                  </a:lnTo>
                  <a:lnTo>
                    <a:pt x="60" y="60"/>
                  </a:lnTo>
                  <a:lnTo>
                    <a:pt x="54" y="60"/>
                  </a:lnTo>
                  <a:lnTo>
                    <a:pt x="48" y="60"/>
                  </a:lnTo>
                  <a:lnTo>
                    <a:pt x="48" y="66"/>
                  </a:lnTo>
                  <a:lnTo>
                    <a:pt x="48" y="72"/>
                  </a:lnTo>
                  <a:lnTo>
                    <a:pt x="54" y="72"/>
                  </a:lnTo>
                  <a:lnTo>
                    <a:pt x="60" y="78"/>
                  </a:lnTo>
                  <a:lnTo>
                    <a:pt x="66" y="78"/>
                  </a:lnTo>
                  <a:lnTo>
                    <a:pt x="72" y="84"/>
                  </a:lnTo>
                  <a:lnTo>
                    <a:pt x="78" y="90"/>
                  </a:lnTo>
                  <a:lnTo>
                    <a:pt x="84" y="96"/>
                  </a:lnTo>
                  <a:lnTo>
                    <a:pt x="90" y="96"/>
                  </a:lnTo>
                  <a:lnTo>
                    <a:pt x="90" y="102"/>
                  </a:lnTo>
                  <a:lnTo>
                    <a:pt x="84" y="96"/>
                  </a:lnTo>
                  <a:lnTo>
                    <a:pt x="78" y="96"/>
                  </a:lnTo>
                  <a:lnTo>
                    <a:pt x="72" y="90"/>
                  </a:lnTo>
                  <a:lnTo>
                    <a:pt x="66" y="90"/>
                  </a:lnTo>
                  <a:lnTo>
                    <a:pt x="60" y="84"/>
                  </a:lnTo>
                  <a:lnTo>
                    <a:pt x="54" y="78"/>
                  </a:lnTo>
                  <a:lnTo>
                    <a:pt x="48" y="78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30" y="78"/>
                  </a:lnTo>
                  <a:lnTo>
                    <a:pt x="24" y="78"/>
                  </a:lnTo>
                  <a:lnTo>
                    <a:pt x="18" y="78"/>
                  </a:lnTo>
                  <a:lnTo>
                    <a:pt x="12" y="84"/>
                  </a:lnTo>
                  <a:lnTo>
                    <a:pt x="6" y="84"/>
                  </a:lnTo>
                  <a:lnTo>
                    <a:pt x="0" y="84"/>
                  </a:lnTo>
                  <a:lnTo>
                    <a:pt x="6" y="84"/>
                  </a:lnTo>
                  <a:lnTo>
                    <a:pt x="6" y="78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81" name="Freeform 463"/>
            <p:cNvSpPr>
              <a:spLocks/>
            </p:cNvSpPr>
            <p:nvPr/>
          </p:nvSpPr>
          <p:spPr bwMode="auto">
            <a:xfrm>
              <a:off x="5179" y="1720"/>
              <a:ext cx="120" cy="102"/>
            </a:xfrm>
            <a:custGeom>
              <a:avLst/>
              <a:gdLst>
                <a:gd name="T0" fmla="*/ 6 w 120"/>
                <a:gd name="T1" fmla="*/ 6 h 102"/>
                <a:gd name="T2" fmla="*/ 12 w 120"/>
                <a:gd name="T3" fmla="*/ 12 h 102"/>
                <a:gd name="T4" fmla="*/ 24 w 120"/>
                <a:gd name="T5" fmla="*/ 12 h 102"/>
                <a:gd name="T6" fmla="*/ 42 w 120"/>
                <a:gd name="T7" fmla="*/ 6 h 102"/>
                <a:gd name="T8" fmla="*/ 72 w 120"/>
                <a:gd name="T9" fmla="*/ 6 h 102"/>
                <a:gd name="T10" fmla="*/ 84 w 120"/>
                <a:gd name="T11" fmla="*/ 12 h 102"/>
                <a:gd name="T12" fmla="*/ 72 w 120"/>
                <a:gd name="T13" fmla="*/ 12 h 102"/>
                <a:gd name="T14" fmla="*/ 60 w 120"/>
                <a:gd name="T15" fmla="*/ 12 h 102"/>
                <a:gd name="T16" fmla="*/ 36 w 120"/>
                <a:gd name="T17" fmla="*/ 12 h 102"/>
                <a:gd name="T18" fmla="*/ 30 w 120"/>
                <a:gd name="T19" fmla="*/ 18 h 102"/>
                <a:gd name="T20" fmla="*/ 42 w 120"/>
                <a:gd name="T21" fmla="*/ 24 h 102"/>
                <a:gd name="T22" fmla="*/ 48 w 120"/>
                <a:gd name="T23" fmla="*/ 24 h 102"/>
                <a:gd name="T24" fmla="*/ 66 w 120"/>
                <a:gd name="T25" fmla="*/ 24 h 102"/>
                <a:gd name="T26" fmla="*/ 90 w 120"/>
                <a:gd name="T27" fmla="*/ 30 h 102"/>
                <a:gd name="T28" fmla="*/ 108 w 120"/>
                <a:gd name="T29" fmla="*/ 36 h 102"/>
                <a:gd name="T30" fmla="*/ 108 w 120"/>
                <a:gd name="T31" fmla="*/ 42 h 102"/>
                <a:gd name="T32" fmla="*/ 96 w 120"/>
                <a:gd name="T33" fmla="*/ 36 h 102"/>
                <a:gd name="T34" fmla="*/ 78 w 120"/>
                <a:gd name="T35" fmla="*/ 30 h 102"/>
                <a:gd name="T36" fmla="*/ 60 w 120"/>
                <a:gd name="T37" fmla="*/ 36 h 102"/>
                <a:gd name="T38" fmla="*/ 72 w 120"/>
                <a:gd name="T39" fmla="*/ 42 h 102"/>
                <a:gd name="T40" fmla="*/ 84 w 120"/>
                <a:gd name="T41" fmla="*/ 48 h 102"/>
                <a:gd name="T42" fmla="*/ 108 w 120"/>
                <a:gd name="T43" fmla="*/ 54 h 102"/>
                <a:gd name="T44" fmla="*/ 120 w 120"/>
                <a:gd name="T45" fmla="*/ 66 h 102"/>
                <a:gd name="T46" fmla="*/ 108 w 120"/>
                <a:gd name="T47" fmla="*/ 60 h 102"/>
                <a:gd name="T48" fmla="*/ 96 w 120"/>
                <a:gd name="T49" fmla="*/ 54 h 102"/>
                <a:gd name="T50" fmla="*/ 90 w 120"/>
                <a:gd name="T51" fmla="*/ 60 h 102"/>
                <a:gd name="T52" fmla="*/ 108 w 120"/>
                <a:gd name="T53" fmla="*/ 72 h 102"/>
                <a:gd name="T54" fmla="*/ 114 w 120"/>
                <a:gd name="T55" fmla="*/ 84 h 102"/>
                <a:gd name="T56" fmla="*/ 120 w 120"/>
                <a:gd name="T57" fmla="*/ 96 h 102"/>
                <a:gd name="T58" fmla="*/ 120 w 120"/>
                <a:gd name="T59" fmla="*/ 96 h 102"/>
                <a:gd name="T60" fmla="*/ 102 w 120"/>
                <a:gd name="T61" fmla="*/ 78 h 102"/>
                <a:gd name="T62" fmla="*/ 84 w 120"/>
                <a:gd name="T63" fmla="*/ 60 h 102"/>
                <a:gd name="T64" fmla="*/ 78 w 120"/>
                <a:gd name="T65" fmla="*/ 54 h 102"/>
                <a:gd name="T66" fmla="*/ 78 w 120"/>
                <a:gd name="T67" fmla="*/ 66 h 102"/>
                <a:gd name="T68" fmla="*/ 90 w 120"/>
                <a:gd name="T69" fmla="*/ 90 h 102"/>
                <a:gd name="T70" fmla="*/ 84 w 120"/>
                <a:gd name="T71" fmla="*/ 90 h 102"/>
                <a:gd name="T72" fmla="*/ 78 w 120"/>
                <a:gd name="T73" fmla="*/ 72 h 102"/>
                <a:gd name="T74" fmla="*/ 66 w 120"/>
                <a:gd name="T75" fmla="*/ 48 h 102"/>
                <a:gd name="T76" fmla="*/ 60 w 120"/>
                <a:gd name="T77" fmla="*/ 42 h 102"/>
                <a:gd name="T78" fmla="*/ 54 w 120"/>
                <a:gd name="T79" fmla="*/ 36 h 102"/>
                <a:gd name="T80" fmla="*/ 48 w 120"/>
                <a:gd name="T81" fmla="*/ 36 h 102"/>
                <a:gd name="T82" fmla="*/ 48 w 120"/>
                <a:gd name="T83" fmla="*/ 48 h 102"/>
                <a:gd name="T84" fmla="*/ 60 w 120"/>
                <a:gd name="T85" fmla="*/ 78 h 102"/>
                <a:gd name="T86" fmla="*/ 60 w 120"/>
                <a:gd name="T87" fmla="*/ 84 h 102"/>
                <a:gd name="T88" fmla="*/ 54 w 120"/>
                <a:gd name="T89" fmla="*/ 72 h 102"/>
                <a:gd name="T90" fmla="*/ 42 w 120"/>
                <a:gd name="T91" fmla="*/ 54 h 102"/>
                <a:gd name="T92" fmla="*/ 42 w 120"/>
                <a:gd name="T93" fmla="*/ 30 h 102"/>
                <a:gd name="T94" fmla="*/ 36 w 120"/>
                <a:gd name="T95" fmla="*/ 24 h 102"/>
                <a:gd name="T96" fmla="*/ 24 w 120"/>
                <a:gd name="T97" fmla="*/ 24 h 102"/>
                <a:gd name="T98" fmla="*/ 24 w 120"/>
                <a:gd name="T99" fmla="*/ 24 h 102"/>
                <a:gd name="T100" fmla="*/ 24 w 120"/>
                <a:gd name="T101" fmla="*/ 48 h 102"/>
                <a:gd name="T102" fmla="*/ 30 w 120"/>
                <a:gd name="T103" fmla="*/ 66 h 102"/>
                <a:gd name="T104" fmla="*/ 30 w 120"/>
                <a:gd name="T105" fmla="*/ 72 h 102"/>
                <a:gd name="T106" fmla="*/ 24 w 120"/>
                <a:gd name="T107" fmla="*/ 54 h 102"/>
                <a:gd name="T108" fmla="*/ 18 w 120"/>
                <a:gd name="T109" fmla="*/ 18 h 102"/>
                <a:gd name="T110" fmla="*/ 6 w 120"/>
                <a:gd name="T111" fmla="*/ 12 h 102"/>
                <a:gd name="T112" fmla="*/ 0 w 120"/>
                <a:gd name="T113" fmla="*/ 6 h 102"/>
                <a:gd name="T114" fmla="*/ 0 w 120"/>
                <a:gd name="T115" fmla="*/ 0 h 102"/>
                <a:gd name="T116" fmla="*/ 0 w 120"/>
                <a:gd name="T117" fmla="*/ 0 h 10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0"/>
                <a:gd name="T178" fmla="*/ 0 h 102"/>
                <a:gd name="T179" fmla="*/ 120 w 120"/>
                <a:gd name="T180" fmla="*/ 102 h 10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0" h="102">
                  <a:moveTo>
                    <a:pt x="0" y="0"/>
                  </a:move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6" y="12"/>
                  </a:lnTo>
                  <a:lnTo>
                    <a:pt x="42" y="6"/>
                  </a:lnTo>
                  <a:lnTo>
                    <a:pt x="54" y="6"/>
                  </a:lnTo>
                  <a:lnTo>
                    <a:pt x="60" y="6"/>
                  </a:lnTo>
                  <a:lnTo>
                    <a:pt x="72" y="6"/>
                  </a:lnTo>
                  <a:lnTo>
                    <a:pt x="78" y="6"/>
                  </a:lnTo>
                  <a:lnTo>
                    <a:pt x="84" y="12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66" y="12"/>
                  </a:lnTo>
                  <a:lnTo>
                    <a:pt x="60" y="12"/>
                  </a:lnTo>
                  <a:lnTo>
                    <a:pt x="48" y="12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30" y="18"/>
                  </a:lnTo>
                  <a:lnTo>
                    <a:pt x="36" y="18"/>
                  </a:lnTo>
                  <a:lnTo>
                    <a:pt x="36" y="24"/>
                  </a:lnTo>
                  <a:lnTo>
                    <a:pt x="42" y="24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84" y="30"/>
                  </a:lnTo>
                  <a:lnTo>
                    <a:pt x="90" y="30"/>
                  </a:lnTo>
                  <a:lnTo>
                    <a:pt x="102" y="30"/>
                  </a:lnTo>
                  <a:lnTo>
                    <a:pt x="108" y="36"/>
                  </a:lnTo>
                  <a:lnTo>
                    <a:pt x="114" y="42"/>
                  </a:lnTo>
                  <a:lnTo>
                    <a:pt x="108" y="42"/>
                  </a:lnTo>
                  <a:lnTo>
                    <a:pt x="108" y="36"/>
                  </a:lnTo>
                  <a:lnTo>
                    <a:pt x="102" y="36"/>
                  </a:lnTo>
                  <a:lnTo>
                    <a:pt x="96" y="36"/>
                  </a:lnTo>
                  <a:lnTo>
                    <a:pt x="90" y="36"/>
                  </a:lnTo>
                  <a:lnTo>
                    <a:pt x="84" y="36"/>
                  </a:lnTo>
                  <a:lnTo>
                    <a:pt x="78" y="30"/>
                  </a:lnTo>
                  <a:lnTo>
                    <a:pt x="72" y="30"/>
                  </a:lnTo>
                  <a:lnTo>
                    <a:pt x="66" y="30"/>
                  </a:lnTo>
                  <a:lnTo>
                    <a:pt x="60" y="36"/>
                  </a:lnTo>
                  <a:lnTo>
                    <a:pt x="66" y="36"/>
                  </a:lnTo>
                  <a:lnTo>
                    <a:pt x="72" y="42"/>
                  </a:lnTo>
                  <a:lnTo>
                    <a:pt x="78" y="48"/>
                  </a:lnTo>
                  <a:lnTo>
                    <a:pt x="84" y="48"/>
                  </a:lnTo>
                  <a:lnTo>
                    <a:pt x="90" y="48"/>
                  </a:lnTo>
                  <a:lnTo>
                    <a:pt x="102" y="48"/>
                  </a:lnTo>
                  <a:lnTo>
                    <a:pt x="108" y="54"/>
                  </a:lnTo>
                  <a:lnTo>
                    <a:pt x="114" y="54"/>
                  </a:lnTo>
                  <a:lnTo>
                    <a:pt x="120" y="60"/>
                  </a:lnTo>
                  <a:lnTo>
                    <a:pt x="120" y="66"/>
                  </a:lnTo>
                  <a:lnTo>
                    <a:pt x="114" y="60"/>
                  </a:lnTo>
                  <a:lnTo>
                    <a:pt x="108" y="60"/>
                  </a:lnTo>
                  <a:lnTo>
                    <a:pt x="102" y="54"/>
                  </a:lnTo>
                  <a:lnTo>
                    <a:pt x="96" y="54"/>
                  </a:lnTo>
                  <a:lnTo>
                    <a:pt x="90" y="54"/>
                  </a:lnTo>
                  <a:lnTo>
                    <a:pt x="84" y="54"/>
                  </a:lnTo>
                  <a:lnTo>
                    <a:pt x="90" y="60"/>
                  </a:lnTo>
                  <a:lnTo>
                    <a:pt x="96" y="66"/>
                  </a:lnTo>
                  <a:lnTo>
                    <a:pt x="102" y="72"/>
                  </a:lnTo>
                  <a:lnTo>
                    <a:pt x="108" y="72"/>
                  </a:lnTo>
                  <a:lnTo>
                    <a:pt x="108" y="78"/>
                  </a:lnTo>
                  <a:lnTo>
                    <a:pt x="114" y="84"/>
                  </a:lnTo>
                  <a:lnTo>
                    <a:pt x="114" y="90"/>
                  </a:lnTo>
                  <a:lnTo>
                    <a:pt x="120" y="90"/>
                  </a:lnTo>
                  <a:lnTo>
                    <a:pt x="120" y="96"/>
                  </a:lnTo>
                  <a:lnTo>
                    <a:pt x="120" y="102"/>
                  </a:lnTo>
                  <a:lnTo>
                    <a:pt x="120" y="96"/>
                  </a:lnTo>
                  <a:lnTo>
                    <a:pt x="114" y="90"/>
                  </a:lnTo>
                  <a:lnTo>
                    <a:pt x="108" y="84"/>
                  </a:lnTo>
                  <a:lnTo>
                    <a:pt x="102" y="78"/>
                  </a:lnTo>
                  <a:lnTo>
                    <a:pt x="96" y="66"/>
                  </a:lnTo>
                  <a:lnTo>
                    <a:pt x="90" y="60"/>
                  </a:lnTo>
                  <a:lnTo>
                    <a:pt x="84" y="60"/>
                  </a:lnTo>
                  <a:lnTo>
                    <a:pt x="78" y="54"/>
                  </a:lnTo>
                  <a:lnTo>
                    <a:pt x="78" y="60"/>
                  </a:lnTo>
                  <a:lnTo>
                    <a:pt x="78" y="66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90" y="90"/>
                  </a:lnTo>
                  <a:lnTo>
                    <a:pt x="90" y="96"/>
                  </a:lnTo>
                  <a:lnTo>
                    <a:pt x="84" y="90"/>
                  </a:lnTo>
                  <a:lnTo>
                    <a:pt x="78" y="84"/>
                  </a:lnTo>
                  <a:lnTo>
                    <a:pt x="78" y="72"/>
                  </a:lnTo>
                  <a:lnTo>
                    <a:pt x="72" y="60"/>
                  </a:lnTo>
                  <a:lnTo>
                    <a:pt x="72" y="48"/>
                  </a:lnTo>
                  <a:lnTo>
                    <a:pt x="66" y="48"/>
                  </a:lnTo>
                  <a:lnTo>
                    <a:pt x="60" y="42"/>
                  </a:lnTo>
                  <a:lnTo>
                    <a:pt x="54" y="42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8" y="42"/>
                  </a:lnTo>
                  <a:lnTo>
                    <a:pt x="48" y="48"/>
                  </a:lnTo>
                  <a:lnTo>
                    <a:pt x="48" y="54"/>
                  </a:lnTo>
                  <a:lnTo>
                    <a:pt x="54" y="66"/>
                  </a:lnTo>
                  <a:lnTo>
                    <a:pt x="60" y="78"/>
                  </a:lnTo>
                  <a:lnTo>
                    <a:pt x="60" y="84"/>
                  </a:lnTo>
                  <a:lnTo>
                    <a:pt x="54" y="84"/>
                  </a:lnTo>
                  <a:lnTo>
                    <a:pt x="54" y="78"/>
                  </a:lnTo>
                  <a:lnTo>
                    <a:pt x="54" y="72"/>
                  </a:lnTo>
                  <a:lnTo>
                    <a:pt x="48" y="66"/>
                  </a:lnTo>
                  <a:lnTo>
                    <a:pt x="48" y="60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42" y="30"/>
                  </a:lnTo>
                  <a:lnTo>
                    <a:pt x="36" y="30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4" y="24"/>
                  </a:lnTo>
                  <a:lnTo>
                    <a:pt x="24" y="36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24" y="54"/>
                  </a:lnTo>
                  <a:lnTo>
                    <a:pt x="30" y="60"/>
                  </a:lnTo>
                  <a:lnTo>
                    <a:pt x="30" y="66"/>
                  </a:lnTo>
                  <a:lnTo>
                    <a:pt x="30" y="72"/>
                  </a:lnTo>
                  <a:lnTo>
                    <a:pt x="30" y="78"/>
                  </a:lnTo>
                  <a:lnTo>
                    <a:pt x="30" y="72"/>
                  </a:lnTo>
                  <a:lnTo>
                    <a:pt x="24" y="72"/>
                  </a:lnTo>
                  <a:lnTo>
                    <a:pt x="24" y="66"/>
                  </a:lnTo>
                  <a:lnTo>
                    <a:pt x="24" y="54"/>
                  </a:lnTo>
                  <a:lnTo>
                    <a:pt x="18" y="42"/>
                  </a:lnTo>
                  <a:lnTo>
                    <a:pt x="18" y="30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82" name="Freeform 464"/>
            <p:cNvSpPr>
              <a:spLocks/>
            </p:cNvSpPr>
            <p:nvPr/>
          </p:nvSpPr>
          <p:spPr bwMode="auto">
            <a:xfrm>
              <a:off x="5114" y="1732"/>
              <a:ext cx="83" cy="138"/>
            </a:xfrm>
            <a:custGeom>
              <a:avLst/>
              <a:gdLst>
                <a:gd name="T0" fmla="*/ 35 w 83"/>
                <a:gd name="T1" fmla="*/ 0 h 138"/>
                <a:gd name="T2" fmla="*/ 41 w 83"/>
                <a:gd name="T3" fmla="*/ 18 h 138"/>
                <a:gd name="T4" fmla="*/ 41 w 83"/>
                <a:gd name="T5" fmla="*/ 24 h 138"/>
                <a:gd name="T6" fmla="*/ 47 w 83"/>
                <a:gd name="T7" fmla="*/ 30 h 138"/>
                <a:gd name="T8" fmla="*/ 53 w 83"/>
                <a:gd name="T9" fmla="*/ 36 h 138"/>
                <a:gd name="T10" fmla="*/ 65 w 83"/>
                <a:gd name="T11" fmla="*/ 42 h 138"/>
                <a:gd name="T12" fmla="*/ 77 w 83"/>
                <a:gd name="T13" fmla="*/ 60 h 138"/>
                <a:gd name="T14" fmla="*/ 83 w 83"/>
                <a:gd name="T15" fmla="*/ 78 h 138"/>
                <a:gd name="T16" fmla="*/ 83 w 83"/>
                <a:gd name="T17" fmla="*/ 84 h 138"/>
                <a:gd name="T18" fmla="*/ 83 w 83"/>
                <a:gd name="T19" fmla="*/ 84 h 138"/>
                <a:gd name="T20" fmla="*/ 77 w 83"/>
                <a:gd name="T21" fmla="*/ 72 h 138"/>
                <a:gd name="T22" fmla="*/ 71 w 83"/>
                <a:gd name="T23" fmla="*/ 66 h 138"/>
                <a:gd name="T24" fmla="*/ 65 w 83"/>
                <a:gd name="T25" fmla="*/ 54 h 138"/>
                <a:gd name="T26" fmla="*/ 59 w 83"/>
                <a:gd name="T27" fmla="*/ 42 h 138"/>
                <a:gd name="T28" fmla="*/ 53 w 83"/>
                <a:gd name="T29" fmla="*/ 36 h 138"/>
                <a:gd name="T30" fmla="*/ 47 w 83"/>
                <a:gd name="T31" fmla="*/ 36 h 138"/>
                <a:gd name="T32" fmla="*/ 41 w 83"/>
                <a:gd name="T33" fmla="*/ 42 h 138"/>
                <a:gd name="T34" fmla="*/ 47 w 83"/>
                <a:gd name="T35" fmla="*/ 54 h 138"/>
                <a:gd name="T36" fmla="*/ 47 w 83"/>
                <a:gd name="T37" fmla="*/ 66 h 138"/>
                <a:gd name="T38" fmla="*/ 59 w 83"/>
                <a:gd name="T39" fmla="*/ 72 h 138"/>
                <a:gd name="T40" fmla="*/ 71 w 83"/>
                <a:gd name="T41" fmla="*/ 90 h 138"/>
                <a:gd name="T42" fmla="*/ 77 w 83"/>
                <a:gd name="T43" fmla="*/ 102 h 138"/>
                <a:gd name="T44" fmla="*/ 77 w 83"/>
                <a:gd name="T45" fmla="*/ 114 h 138"/>
                <a:gd name="T46" fmla="*/ 77 w 83"/>
                <a:gd name="T47" fmla="*/ 108 h 138"/>
                <a:gd name="T48" fmla="*/ 71 w 83"/>
                <a:gd name="T49" fmla="*/ 96 h 138"/>
                <a:gd name="T50" fmla="*/ 65 w 83"/>
                <a:gd name="T51" fmla="*/ 84 h 138"/>
                <a:gd name="T52" fmla="*/ 53 w 83"/>
                <a:gd name="T53" fmla="*/ 78 h 138"/>
                <a:gd name="T54" fmla="*/ 47 w 83"/>
                <a:gd name="T55" fmla="*/ 72 h 138"/>
                <a:gd name="T56" fmla="*/ 53 w 83"/>
                <a:gd name="T57" fmla="*/ 84 h 138"/>
                <a:gd name="T58" fmla="*/ 53 w 83"/>
                <a:gd name="T59" fmla="*/ 120 h 138"/>
                <a:gd name="T60" fmla="*/ 53 w 83"/>
                <a:gd name="T61" fmla="*/ 138 h 138"/>
                <a:gd name="T62" fmla="*/ 53 w 83"/>
                <a:gd name="T63" fmla="*/ 138 h 138"/>
                <a:gd name="T64" fmla="*/ 53 w 83"/>
                <a:gd name="T65" fmla="*/ 126 h 138"/>
                <a:gd name="T66" fmla="*/ 41 w 83"/>
                <a:gd name="T67" fmla="*/ 90 h 138"/>
                <a:gd name="T68" fmla="*/ 35 w 83"/>
                <a:gd name="T69" fmla="*/ 84 h 138"/>
                <a:gd name="T70" fmla="*/ 29 w 83"/>
                <a:gd name="T71" fmla="*/ 90 h 138"/>
                <a:gd name="T72" fmla="*/ 23 w 83"/>
                <a:gd name="T73" fmla="*/ 96 h 138"/>
                <a:gd name="T74" fmla="*/ 17 w 83"/>
                <a:gd name="T75" fmla="*/ 108 h 138"/>
                <a:gd name="T76" fmla="*/ 17 w 83"/>
                <a:gd name="T77" fmla="*/ 114 h 138"/>
                <a:gd name="T78" fmla="*/ 17 w 83"/>
                <a:gd name="T79" fmla="*/ 114 h 138"/>
                <a:gd name="T80" fmla="*/ 17 w 83"/>
                <a:gd name="T81" fmla="*/ 102 h 138"/>
                <a:gd name="T82" fmla="*/ 23 w 83"/>
                <a:gd name="T83" fmla="*/ 90 h 138"/>
                <a:gd name="T84" fmla="*/ 29 w 83"/>
                <a:gd name="T85" fmla="*/ 78 h 138"/>
                <a:gd name="T86" fmla="*/ 35 w 83"/>
                <a:gd name="T87" fmla="*/ 72 h 138"/>
                <a:gd name="T88" fmla="*/ 35 w 83"/>
                <a:gd name="T89" fmla="*/ 60 h 138"/>
                <a:gd name="T90" fmla="*/ 35 w 83"/>
                <a:gd name="T91" fmla="*/ 42 h 138"/>
                <a:gd name="T92" fmla="*/ 35 w 83"/>
                <a:gd name="T93" fmla="*/ 36 h 138"/>
                <a:gd name="T94" fmla="*/ 23 w 83"/>
                <a:gd name="T95" fmla="*/ 48 h 138"/>
                <a:gd name="T96" fmla="*/ 11 w 83"/>
                <a:gd name="T97" fmla="*/ 60 h 138"/>
                <a:gd name="T98" fmla="*/ 6 w 83"/>
                <a:gd name="T99" fmla="*/ 72 h 138"/>
                <a:gd name="T100" fmla="*/ 0 w 83"/>
                <a:gd name="T101" fmla="*/ 84 h 138"/>
                <a:gd name="T102" fmla="*/ 0 w 83"/>
                <a:gd name="T103" fmla="*/ 78 h 138"/>
                <a:gd name="T104" fmla="*/ 0 w 83"/>
                <a:gd name="T105" fmla="*/ 72 h 138"/>
                <a:gd name="T106" fmla="*/ 11 w 83"/>
                <a:gd name="T107" fmla="*/ 60 h 138"/>
                <a:gd name="T108" fmla="*/ 17 w 83"/>
                <a:gd name="T109" fmla="*/ 42 h 138"/>
                <a:gd name="T110" fmla="*/ 29 w 83"/>
                <a:gd name="T111" fmla="*/ 30 h 138"/>
                <a:gd name="T112" fmla="*/ 35 w 83"/>
                <a:gd name="T113" fmla="*/ 24 h 138"/>
                <a:gd name="T114" fmla="*/ 35 w 83"/>
                <a:gd name="T115" fmla="*/ 12 h 138"/>
                <a:gd name="T116" fmla="*/ 35 w 83"/>
                <a:gd name="T117" fmla="*/ 6 h 138"/>
                <a:gd name="T118" fmla="*/ 35 w 83"/>
                <a:gd name="T119" fmla="*/ 0 h 13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3"/>
                <a:gd name="T181" fmla="*/ 0 h 138"/>
                <a:gd name="T182" fmla="*/ 83 w 83"/>
                <a:gd name="T183" fmla="*/ 138 h 13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3" h="138">
                  <a:moveTo>
                    <a:pt x="35" y="0"/>
                  </a:moveTo>
                  <a:lnTo>
                    <a:pt x="35" y="0"/>
                  </a:lnTo>
                  <a:lnTo>
                    <a:pt x="35" y="6"/>
                  </a:lnTo>
                  <a:lnTo>
                    <a:pt x="41" y="18"/>
                  </a:lnTo>
                  <a:lnTo>
                    <a:pt x="41" y="24"/>
                  </a:lnTo>
                  <a:lnTo>
                    <a:pt x="47" y="30"/>
                  </a:lnTo>
                  <a:lnTo>
                    <a:pt x="53" y="30"/>
                  </a:lnTo>
                  <a:lnTo>
                    <a:pt x="53" y="36"/>
                  </a:lnTo>
                  <a:lnTo>
                    <a:pt x="59" y="42"/>
                  </a:lnTo>
                  <a:lnTo>
                    <a:pt x="65" y="42"/>
                  </a:lnTo>
                  <a:lnTo>
                    <a:pt x="71" y="54"/>
                  </a:lnTo>
                  <a:lnTo>
                    <a:pt x="77" y="60"/>
                  </a:lnTo>
                  <a:lnTo>
                    <a:pt x="77" y="72"/>
                  </a:lnTo>
                  <a:lnTo>
                    <a:pt x="83" y="78"/>
                  </a:lnTo>
                  <a:lnTo>
                    <a:pt x="83" y="84"/>
                  </a:lnTo>
                  <a:lnTo>
                    <a:pt x="77" y="78"/>
                  </a:lnTo>
                  <a:lnTo>
                    <a:pt x="77" y="72"/>
                  </a:lnTo>
                  <a:lnTo>
                    <a:pt x="71" y="66"/>
                  </a:lnTo>
                  <a:lnTo>
                    <a:pt x="71" y="60"/>
                  </a:lnTo>
                  <a:lnTo>
                    <a:pt x="65" y="54"/>
                  </a:lnTo>
                  <a:lnTo>
                    <a:pt x="59" y="48"/>
                  </a:lnTo>
                  <a:lnTo>
                    <a:pt x="59" y="42"/>
                  </a:lnTo>
                  <a:lnTo>
                    <a:pt x="53" y="36"/>
                  </a:lnTo>
                  <a:lnTo>
                    <a:pt x="47" y="36"/>
                  </a:lnTo>
                  <a:lnTo>
                    <a:pt x="41" y="36"/>
                  </a:lnTo>
                  <a:lnTo>
                    <a:pt x="41" y="42"/>
                  </a:lnTo>
                  <a:lnTo>
                    <a:pt x="41" y="48"/>
                  </a:lnTo>
                  <a:lnTo>
                    <a:pt x="47" y="54"/>
                  </a:lnTo>
                  <a:lnTo>
                    <a:pt x="47" y="60"/>
                  </a:lnTo>
                  <a:lnTo>
                    <a:pt x="47" y="66"/>
                  </a:lnTo>
                  <a:lnTo>
                    <a:pt x="53" y="72"/>
                  </a:lnTo>
                  <a:lnTo>
                    <a:pt x="59" y="72"/>
                  </a:lnTo>
                  <a:lnTo>
                    <a:pt x="65" y="78"/>
                  </a:lnTo>
                  <a:lnTo>
                    <a:pt x="71" y="90"/>
                  </a:lnTo>
                  <a:lnTo>
                    <a:pt x="71" y="96"/>
                  </a:lnTo>
                  <a:lnTo>
                    <a:pt x="77" y="102"/>
                  </a:lnTo>
                  <a:lnTo>
                    <a:pt x="77" y="114"/>
                  </a:lnTo>
                  <a:lnTo>
                    <a:pt x="77" y="108"/>
                  </a:lnTo>
                  <a:lnTo>
                    <a:pt x="71" y="102"/>
                  </a:lnTo>
                  <a:lnTo>
                    <a:pt x="71" y="96"/>
                  </a:lnTo>
                  <a:lnTo>
                    <a:pt x="65" y="90"/>
                  </a:lnTo>
                  <a:lnTo>
                    <a:pt x="65" y="84"/>
                  </a:lnTo>
                  <a:lnTo>
                    <a:pt x="59" y="84"/>
                  </a:lnTo>
                  <a:lnTo>
                    <a:pt x="53" y="78"/>
                  </a:lnTo>
                  <a:lnTo>
                    <a:pt x="47" y="72"/>
                  </a:lnTo>
                  <a:lnTo>
                    <a:pt x="53" y="84"/>
                  </a:lnTo>
                  <a:lnTo>
                    <a:pt x="53" y="102"/>
                  </a:lnTo>
                  <a:lnTo>
                    <a:pt x="53" y="120"/>
                  </a:lnTo>
                  <a:lnTo>
                    <a:pt x="53" y="138"/>
                  </a:lnTo>
                  <a:lnTo>
                    <a:pt x="53" y="132"/>
                  </a:lnTo>
                  <a:lnTo>
                    <a:pt x="53" y="126"/>
                  </a:lnTo>
                  <a:lnTo>
                    <a:pt x="47" y="108"/>
                  </a:lnTo>
                  <a:lnTo>
                    <a:pt x="41" y="90"/>
                  </a:lnTo>
                  <a:lnTo>
                    <a:pt x="41" y="78"/>
                  </a:lnTo>
                  <a:lnTo>
                    <a:pt x="35" y="84"/>
                  </a:lnTo>
                  <a:lnTo>
                    <a:pt x="29" y="90"/>
                  </a:lnTo>
                  <a:lnTo>
                    <a:pt x="23" y="96"/>
                  </a:lnTo>
                  <a:lnTo>
                    <a:pt x="23" y="102"/>
                  </a:lnTo>
                  <a:lnTo>
                    <a:pt x="17" y="108"/>
                  </a:lnTo>
                  <a:lnTo>
                    <a:pt x="17" y="114"/>
                  </a:lnTo>
                  <a:lnTo>
                    <a:pt x="17" y="108"/>
                  </a:lnTo>
                  <a:lnTo>
                    <a:pt x="17" y="102"/>
                  </a:lnTo>
                  <a:lnTo>
                    <a:pt x="17" y="96"/>
                  </a:lnTo>
                  <a:lnTo>
                    <a:pt x="23" y="90"/>
                  </a:lnTo>
                  <a:lnTo>
                    <a:pt x="29" y="84"/>
                  </a:lnTo>
                  <a:lnTo>
                    <a:pt x="29" y="78"/>
                  </a:lnTo>
                  <a:lnTo>
                    <a:pt x="35" y="72"/>
                  </a:lnTo>
                  <a:lnTo>
                    <a:pt x="35" y="60"/>
                  </a:lnTo>
                  <a:lnTo>
                    <a:pt x="35" y="48"/>
                  </a:lnTo>
                  <a:lnTo>
                    <a:pt x="35" y="42"/>
                  </a:lnTo>
                  <a:lnTo>
                    <a:pt x="35" y="36"/>
                  </a:lnTo>
                  <a:lnTo>
                    <a:pt x="29" y="42"/>
                  </a:lnTo>
                  <a:lnTo>
                    <a:pt x="23" y="48"/>
                  </a:lnTo>
                  <a:lnTo>
                    <a:pt x="17" y="54"/>
                  </a:lnTo>
                  <a:lnTo>
                    <a:pt x="11" y="60"/>
                  </a:lnTo>
                  <a:lnTo>
                    <a:pt x="6" y="66"/>
                  </a:lnTo>
                  <a:lnTo>
                    <a:pt x="6" y="72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6" y="66"/>
                  </a:lnTo>
                  <a:lnTo>
                    <a:pt x="11" y="60"/>
                  </a:lnTo>
                  <a:lnTo>
                    <a:pt x="11" y="54"/>
                  </a:lnTo>
                  <a:lnTo>
                    <a:pt x="17" y="42"/>
                  </a:lnTo>
                  <a:lnTo>
                    <a:pt x="23" y="36"/>
                  </a:lnTo>
                  <a:lnTo>
                    <a:pt x="29" y="30"/>
                  </a:lnTo>
                  <a:lnTo>
                    <a:pt x="35" y="24"/>
                  </a:lnTo>
                  <a:lnTo>
                    <a:pt x="35" y="18"/>
                  </a:lnTo>
                  <a:lnTo>
                    <a:pt x="35" y="12"/>
                  </a:lnTo>
                  <a:lnTo>
                    <a:pt x="35" y="6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83" name="Freeform 465"/>
            <p:cNvSpPr>
              <a:spLocks/>
            </p:cNvSpPr>
            <p:nvPr/>
          </p:nvSpPr>
          <p:spPr bwMode="auto">
            <a:xfrm>
              <a:off x="5197" y="1553"/>
              <a:ext cx="102" cy="143"/>
            </a:xfrm>
            <a:custGeom>
              <a:avLst/>
              <a:gdLst>
                <a:gd name="T0" fmla="*/ 6 w 102"/>
                <a:gd name="T1" fmla="*/ 137 h 143"/>
                <a:gd name="T2" fmla="*/ 12 w 102"/>
                <a:gd name="T3" fmla="*/ 119 h 143"/>
                <a:gd name="T4" fmla="*/ 18 w 102"/>
                <a:gd name="T5" fmla="*/ 101 h 143"/>
                <a:gd name="T6" fmla="*/ 30 w 102"/>
                <a:gd name="T7" fmla="*/ 83 h 143"/>
                <a:gd name="T8" fmla="*/ 24 w 102"/>
                <a:gd name="T9" fmla="*/ 77 h 143"/>
                <a:gd name="T10" fmla="*/ 18 w 102"/>
                <a:gd name="T11" fmla="*/ 65 h 143"/>
                <a:gd name="T12" fmla="*/ 18 w 102"/>
                <a:gd name="T13" fmla="*/ 59 h 143"/>
                <a:gd name="T14" fmla="*/ 24 w 102"/>
                <a:gd name="T15" fmla="*/ 59 h 143"/>
                <a:gd name="T16" fmla="*/ 24 w 102"/>
                <a:gd name="T17" fmla="*/ 65 h 143"/>
                <a:gd name="T18" fmla="*/ 30 w 102"/>
                <a:gd name="T19" fmla="*/ 71 h 143"/>
                <a:gd name="T20" fmla="*/ 36 w 102"/>
                <a:gd name="T21" fmla="*/ 65 h 143"/>
                <a:gd name="T22" fmla="*/ 48 w 102"/>
                <a:gd name="T23" fmla="*/ 59 h 143"/>
                <a:gd name="T24" fmla="*/ 54 w 102"/>
                <a:gd name="T25" fmla="*/ 47 h 143"/>
                <a:gd name="T26" fmla="*/ 60 w 102"/>
                <a:gd name="T27" fmla="*/ 41 h 143"/>
                <a:gd name="T28" fmla="*/ 60 w 102"/>
                <a:gd name="T29" fmla="*/ 35 h 143"/>
                <a:gd name="T30" fmla="*/ 54 w 102"/>
                <a:gd name="T31" fmla="*/ 18 h 143"/>
                <a:gd name="T32" fmla="*/ 48 w 102"/>
                <a:gd name="T33" fmla="*/ 6 h 143"/>
                <a:gd name="T34" fmla="*/ 48 w 102"/>
                <a:gd name="T35" fmla="*/ 6 h 143"/>
                <a:gd name="T36" fmla="*/ 54 w 102"/>
                <a:gd name="T37" fmla="*/ 12 h 143"/>
                <a:gd name="T38" fmla="*/ 60 w 102"/>
                <a:gd name="T39" fmla="*/ 30 h 143"/>
                <a:gd name="T40" fmla="*/ 66 w 102"/>
                <a:gd name="T41" fmla="*/ 30 h 143"/>
                <a:gd name="T42" fmla="*/ 72 w 102"/>
                <a:gd name="T43" fmla="*/ 18 h 143"/>
                <a:gd name="T44" fmla="*/ 78 w 102"/>
                <a:gd name="T45" fmla="*/ 6 h 143"/>
                <a:gd name="T46" fmla="*/ 84 w 102"/>
                <a:gd name="T47" fmla="*/ 0 h 143"/>
                <a:gd name="T48" fmla="*/ 90 w 102"/>
                <a:gd name="T49" fmla="*/ 0 h 143"/>
                <a:gd name="T50" fmla="*/ 90 w 102"/>
                <a:gd name="T51" fmla="*/ 0 h 143"/>
                <a:gd name="T52" fmla="*/ 84 w 102"/>
                <a:gd name="T53" fmla="*/ 6 h 143"/>
                <a:gd name="T54" fmla="*/ 78 w 102"/>
                <a:gd name="T55" fmla="*/ 12 h 143"/>
                <a:gd name="T56" fmla="*/ 72 w 102"/>
                <a:gd name="T57" fmla="*/ 30 h 143"/>
                <a:gd name="T58" fmla="*/ 66 w 102"/>
                <a:gd name="T59" fmla="*/ 35 h 143"/>
                <a:gd name="T60" fmla="*/ 72 w 102"/>
                <a:gd name="T61" fmla="*/ 35 h 143"/>
                <a:gd name="T62" fmla="*/ 78 w 102"/>
                <a:gd name="T63" fmla="*/ 35 h 143"/>
                <a:gd name="T64" fmla="*/ 90 w 102"/>
                <a:gd name="T65" fmla="*/ 30 h 143"/>
                <a:gd name="T66" fmla="*/ 96 w 102"/>
                <a:gd name="T67" fmla="*/ 30 h 143"/>
                <a:gd name="T68" fmla="*/ 102 w 102"/>
                <a:gd name="T69" fmla="*/ 24 h 143"/>
                <a:gd name="T70" fmla="*/ 102 w 102"/>
                <a:gd name="T71" fmla="*/ 24 h 143"/>
                <a:gd name="T72" fmla="*/ 102 w 102"/>
                <a:gd name="T73" fmla="*/ 30 h 143"/>
                <a:gd name="T74" fmla="*/ 90 w 102"/>
                <a:gd name="T75" fmla="*/ 35 h 143"/>
                <a:gd name="T76" fmla="*/ 78 w 102"/>
                <a:gd name="T77" fmla="*/ 41 h 143"/>
                <a:gd name="T78" fmla="*/ 66 w 102"/>
                <a:gd name="T79" fmla="*/ 47 h 143"/>
                <a:gd name="T80" fmla="*/ 60 w 102"/>
                <a:gd name="T81" fmla="*/ 47 h 143"/>
                <a:gd name="T82" fmla="*/ 48 w 102"/>
                <a:gd name="T83" fmla="*/ 59 h 143"/>
                <a:gd name="T84" fmla="*/ 48 w 102"/>
                <a:gd name="T85" fmla="*/ 65 h 143"/>
                <a:gd name="T86" fmla="*/ 54 w 102"/>
                <a:gd name="T87" fmla="*/ 65 h 143"/>
                <a:gd name="T88" fmla="*/ 54 w 102"/>
                <a:gd name="T89" fmla="*/ 71 h 143"/>
                <a:gd name="T90" fmla="*/ 48 w 102"/>
                <a:gd name="T91" fmla="*/ 71 h 143"/>
                <a:gd name="T92" fmla="*/ 42 w 102"/>
                <a:gd name="T93" fmla="*/ 77 h 143"/>
                <a:gd name="T94" fmla="*/ 42 w 102"/>
                <a:gd name="T95" fmla="*/ 77 h 143"/>
                <a:gd name="T96" fmla="*/ 42 w 102"/>
                <a:gd name="T97" fmla="*/ 77 h 143"/>
                <a:gd name="T98" fmla="*/ 36 w 102"/>
                <a:gd name="T99" fmla="*/ 89 h 143"/>
                <a:gd name="T100" fmla="*/ 24 w 102"/>
                <a:gd name="T101" fmla="*/ 107 h 143"/>
                <a:gd name="T102" fmla="*/ 18 w 102"/>
                <a:gd name="T103" fmla="*/ 125 h 143"/>
                <a:gd name="T104" fmla="*/ 18 w 102"/>
                <a:gd name="T105" fmla="*/ 131 h 143"/>
                <a:gd name="T106" fmla="*/ 18 w 102"/>
                <a:gd name="T107" fmla="*/ 137 h 143"/>
                <a:gd name="T108" fmla="*/ 12 w 102"/>
                <a:gd name="T109" fmla="*/ 137 h 143"/>
                <a:gd name="T110" fmla="*/ 6 w 102"/>
                <a:gd name="T111" fmla="*/ 143 h 1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02"/>
                <a:gd name="T169" fmla="*/ 0 h 143"/>
                <a:gd name="T170" fmla="*/ 102 w 102"/>
                <a:gd name="T171" fmla="*/ 143 h 1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02" h="143">
                  <a:moveTo>
                    <a:pt x="0" y="143"/>
                  </a:moveTo>
                  <a:lnTo>
                    <a:pt x="6" y="137"/>
                  </a:lnTo>
                  <a:lnTo>
                    <a:pt x="12" y="125"/>
                  </a:lnTo>
                  <a:lnTo>
                    <a:pt x="12" y="119"/>
                  </a:lnTo>
                  <a:lnTo>
                    <a:pt x="18" y="107"/>
                  </a:lnTo>
                  <a:lnTo>
                    <a:pt x="18" y="101"/>
                  </a:lnTo>
                  <a:lnTo>
                    <a:pt x="24" y="95"/>
                  </a:lnTo>
                  <a:lnTo>
                    <a:pt x="30" y="83"/>
                  </a:lnTo>
                  <a:lnTo>
                    <a:pt x="30" y="77"/>
                  </a:lnTo>
                  <a:lnTo>
                    <a:pt x="24" y="77"/>
                  </a:lnTo>
                  <a:lnTo>
                    <a:pt x="24" y="71"/>
                  </a:lnTo>
                  <a:lnTo>
                    <a:pt x="18" y="65"/>
                  </a:lnTo>
                  <a:lnTo>
                    <a:pt x="18" y="59"/>
                  </a:lnTo>
                  <a:lnTo>
                    <a:pt x="24" y="59"/>
                  </a:lnTo>
                  <a:lnTo>
                    <a:pt x="24" y="65"/>
                  </a:lnTo>
                  <a:lnTo>
                    <a:pt x="30" y="65"/>
                  </a:lnTo>
                  <a:lnTo>
                    <a:pt x="30" y="71"/>
                  </a:lnTo>
                  <a:lnTo>
                    <a:pt x="36" y="71"/>
                  </a:lnTo>
                  <a:lnTo>
                    <a:pt x="36" y="65"/>
                  </a:lnTo>
                  <a:lnTo>
                    <a:pt x="42" y="59"/>
                  </a:lnTo>
                  <a:lnTo>
                    <a:pt x="48" y="59"/>
                  </a:lnTo>
                  <a:lnTo>
                    <a:pt x="48" y="53"/>
                  </a:lnTo>
                  <a:lnTo>
                    <a:pt x="54" y="47"/>
                  </a:lnTo>
                  <a:lnTo>
                    <a:pt x="54" y="41"/>
                  </a:lnTo>
                  <a:lnTo>
                    <a:pt x="60" y="41"/>
                  </a:lnTo>
                  <a:lnTo>
                    <a:pt x="60" y="35"/>
                  </a:lnTo>
                  <a:lnTo>
                    <a:pt x="60" y="24"/>
                  </a:lnTo>
                  <a:lnTo>
                    <a:pt x="54" y="18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54" y="12"/>
                  </a:lnTo>
                  <a:lnTo>
                    <a:pt x="60" y="18"/>
                  </a:lnTo>
                  <a:lnTo>
                    <a:pt x="60" y="30"/>
                  </a:lnTo>
                  <a:lnTo>
                    <a:pt x="66" y="35"/>
                  </a:lnTo>
                  <a:lnTo>
                    <a:pt x="66" y="30"/>
                  </a:lnTo>
                  <a:lnTo>
                    <a:pt x="66" y="24"/>
                  </a:lnTo>
                  <a:lnTo>
                    <a:pt x="72" y="18"/>
                  </a:lnTo>
                  <a:lnTo>
                    <a:pt x="72" y="12"/>
                  </a:lnTo>
                  <a:lnTo>
                    <a:pt x="78" y="6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84" y="6"/>
                  </a:lnTo>
                  <a:lnTo>
                    <a:pt x="84" y="12"/>
                  </a:lnTo>
                  <a:lnTo>
                    <a:pt x="78" y="12"/>
                  </a:lnTo>
                  <a:lnTo>
                    <a:pt x="78" y="24"/>
                  </a:lnTo>
                  <a:lnTo>
                    <a:pt x="72" y="30"/>
                  </a:lnTo>
                  <a:lnTo>
                    <a:pt x="66" y="35"/>
                  </a:lnTo>
                  <a:lnTo>
                    <a:pt x="72" y="35"/>
                  </a:lnTo>
                  <a:lnTo>
                    <a:pt x="78" y="35"/>
                  </a:lnTo>
                  <a:lnTo>
                    <a:pt x="84" y="35"/>
                  </a:lnTo>
                  <a:lnTo>
                    <a:pt x="90" y="30"/>
                  </a:lnTo>
                  <a:lnTo>
                    <a:pt x="96" y="30"/>
                  </a:lnTo>
                  <a:lnTo>
                    <a:pt x="102" y="24"/>
                  </a:lnTo>
                  <a:lnTo>
                    <a:pt x="102" y="30"/>
                  </a:lnTo>
                  <a:lnTo>
                    <a:pt x="96" y="30"/>
                  </a:lnTo>
                  <a:lnTo>
                    <a:pt x="90" y="35"/>
                  </a:lnTo>
                  <a:lnTo>
                    <a:pt x="84" y="41"/>
                  </a:lnTo>
                  <a:lnTo>
                    <a:pt x="78" y="41"/>
                  </a:lnTo>
                  <a:lnTo>
                    <a:pt x="72" y="41"/>
                  </a:lnTo>
                  <a:lnTo>
                    <a:pt x="66" y="47"/>
                  </a:lnTo>
                  <a:lnTo>
                    <a:pt x="60" y="47"/>
                  </a:lnTo>
                  <a:lnTo>
                    <a:pt x="54" y="53"/>
                  </a:lnTo>
                  <a:lnTo>
                    <a:pt x="48" y="59"/>
                  </a:lnTo>
                  <a:lnTo>
                    <a:pt x="48" y="65"/>
                  </a:lnTo>
                  <a:lnTo>
                    <a:pt x="54" y="65"/>
                  </a:lnTo>
                  <a:lnTo>
                    <a:pt x="54" y="71"/>
                  </a:lnTo>
                  <a:lnTo>
                    <a:pt x="48" y="71"/>
                  </a:lnTo>
                  <a:lnTo>
                    <a:pt x="48" y="77"/>
                  </a:lnTo>
                  <a:lnTo>
                    <a:pt x="42" y="77"/>
                  </a:lnTo>
                  <a:lnTo>
                    <a:pt x="42" y="71"/>
                  </a:lnTo>
                  <a:lnTo>
                    <a:pt x="42" y="77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0" y="101"/>
                  </a:lnTo>
                  <a:lnTo>
                    <a:pt x="24" y="107"/>
                  </a:lnTo>
                  <a:lnTo>
                    <a:pt x="24" y="113"/>
                  </a:lnTo>
                  <a:lnTo>
                    <a:pt x="18" y="125"/>
                  </a:lnTo>
                  <a:lnTo>
                    <a:pt x="18" y="131"/>
                  </a:lnTo>
                  <a:lnTo>
                    <a:pt x="18" y="137"/>
                  </a:lnTo>
                  <a:lnTo>
                    <a:pt x="12" y="137"/>
                  </a:lnTo>
                  <a:lnTo>
                    <a:pt x="6" y="143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84" name="Freeform 466"/>
            <p:cNvSpPr>
              <a:spLocks/>
            </p:cNvSpPr>
            <p:nvPr/>
          </p:nvSpPr>
          <p:spPr bwMode="auto">
            <a:xfrm>
              <a:off x="5048" y="1780"/>
              <a:ext cx="66" cy="113"/>
            </a:xfrm>
            <a:custGeom>
              <a:avLst/>
              <a:gdLst>
                <a:gd name="T0" fmla="*/ 48 w 66"/>
                <a:gd name="T1" fmla="*/ 6 h 113"/>
                <a:gd name="T2" fmla="*/ 36 w 66"/>
                <a:gd name="T3" fmla="*/ 24 h 113"/>
                <a:gd name="T4" fmla="*/ 36 w 66"/>
                <a:gd name="T5" fmla="*/ 24 h 113"/>
                <a:gd name="T6" fmla="*/ 24 w 66"/>
                <a:gd name="T7" fmla="*/ 30 h 113"/>
                <a:gd name="T8" fmla="*/ 12 w 66"/>
                <a:gd name="T9" fmla="*/ 36 h 113"/>
                <a:gd name="T10" fmla="*/ 6 w 66"/>
                <a:gd name="T11" fmla="*/ 42 h 113"/>
                <a:gd name="T12" fmla="*/ 0 w 66"/>
                <a:gd name="T13" fmla="*/ 42 h 113"/>
                <a:gd name="T14" fmla="*/ 0 w 66"/>
                <a:gd name="T15" fmla="*/ 48 h 113"/>
                <a:gd name="T16" fmla="*/ 6 w 66"/>
                <a:gd name="T17" fmla="*/ 42 h 113"/>
                <a:gd name="T18" fmla="*/ 12 w 66"/>
                <a:gd name="T19" fmla="*/ 36 h 113"/>
                <a:gd name="T20" fmla="*/ 24 w 66"/>
                <a:gd name="T21" fmla="*/ 36 h 113"/>
                <a:gd name="T22" fmla="*/ 30 w 66"/>
                <a:gd name="T23" fmla="*/ 30 h 113"/>
                <a:gd name="T24" fmla="*/ 36 w 66"/>
                <a:gd name="T25" fmla="*/ 36 h 113"/>
                <a:gd name="T26" fmla="*/ 30 w 66"/>
                <a:gd name="T27" fmla="*/ 48 h 113"/>
                <a:gd name="T28" fmla="*/ 24 w 66"/>
                <a:gd name="T29" fmla="*/ 60 h 113"/>
                <a:gd name="T30" fmla="*/ 18 w 66"/>
                <a:gd name="T31" fmla="*/ 66 h 113"/>
                <a:gd name="T32" fmla="*/ 12 w 66"/>
                <a:gd name="T33" fmla="*/ 72 h 113"/>
                <a:gd name="T34" fmla="*/ 6 w 66"/>
                <a:gd name="T35" fmla="*/ 78 h 113"/>
                <a:gd name="T36" fmla="*/ 6 w 66"/>
                <a:gd name="T37" fmla="*/ 84 h 113"/>
                <a:gd name="T38" fmla="*/ 6 w 66"/>
                <a:gd name="T39" fmla="*/ 84 h 113"/>
                <a:gd name="T40" fmla="*/ 6 w 66"/>
                <a:gd name="T41" fmla="*/ 84 h 113"/>
                <a:gd name="T42" fmla="*/ 12 w 66"/>
                <a:gd name="T43" fmla="*/ 78 h 113"/>
                <a:gd name="T44" fmla="*/ 24 w 66"/>
                <a:gd name="T45" fmla="*/ 72 h 113"/>
                <a:gd name="T46" fmla="*/ 30 w 66"/>
                <a:gd name="T47" fmla="*/ 66 h 113"/>
                <a:gd name="T48" fmla="*/ 30 w 66"/>
                <a:gd name="T49" fmla="*/ 72 h 113"/>
                <a:gd name="T50" fmla="*/ 30 w 66"/>
                <a:gd name="T51" fmla="*/ 101 h 113"/>
                <a:gd name="T52" fmla="*/ 36 w 66"/>
                <a:gd name="T53" fmla="*/ 113 h 113"/>
                <a:gd name="T54" fmla="*/ 36 w 66"/>
                <a:gd name="T55" fmla="*/ 113 h 113"/>
                <a:gd name="T56" fmla="*/ 36 w 66"/>
                <a:gd name="T57" fmla="*/ 101 h 113"/>
                <a:gd name="T58" fmla="*/ 36 w 66"/>
                <a:gd name="T59" fmla="*/ 66 h 113"/>
                <a:gd name="T60" fmla="*/ 36 w 66"/>
                <a:gd name="T61" fmla="*/ 54 h 113"/>
                <a:gd name="T62" fmla="*/ 36 w 66"/>
                <a:gd name="T63" fmla="*/ 60 h 113"/>
                <a:gd name="T64" fmla="*/ 42 w 66"/>
                <a:gd name="T65" fmla="*/ 66 h 113"/>
                <a:gd name="T66" fmla="*/ 48 w 66"/>
                <a:gd name="T67" fmla="*/ 72 h 113"/>
                <a:gd name="T68" fmla="*/ 54 w 66"/>
                <a:gd name="T69" fmla="*/ 78 h 113"/>
                <a:gd name="T70" fmla="*/ 60 w 66"/>
                <a:gd name="T71" fmla="*/ 84 h 113"/>
                <a:gd name="T72" fmla="*/ 66 w 66"/>
                <a:gd name="T73" fmla="*/ 84 h 113"/>
                <a:gd name="T74" fmla="*/ 60 w 66"/>
                <a:gd name="T75" fmla="*/ 84 h 113"/>
                <a:gd name="T76" fmla="*/ 54 w 66"/>
                <a:gd name="T77" fmla="*/ 78 h 113"/>
                <a:gd name="T78" fmla="*/ 48 w 66"/>
                <a:gd name="T79" fmla="*/ 72 h 113"/>
                <a:gd name="T80" fmla="*/ 48 w 66"/>
                <a:gd name="T81" fmla="*/ 60 h 113"/>
                <a:gd name="T82" fmla="*/ 42 w 66"/>
                <a:gd name="T83" fmla="*/ 54 h 113"/>
                <a:gd name="T84" fmla="*/ 42 w 66"/>
                <a:gd name="T85" fmla="*/ 48 h 113"/>
                <a:gd name="T86" fmla="*/ 42 w 66"/>
                <a:gd name="T87" fmla="*/ 36 h 113"/>
                <a:gd name="T88" fmla="*/ 42 w 66"/>
                <a:gd name="T89" fmla="*/ 30 h 113"/>
                <a:gd name="T90" fmla="*/ 48 w 66"/>
                <a:gd name="T91" fmla="*/ 30 h 113"/>
                <a:gd name="T92" fmla="*/ 48 w 66"/>
                <a:gd name="T93" fmla="*/ 36 h 113"/>
                <a:gd name="T94" fmla="*/ 54 w 66"/>
                <a:gd name="T95" fmla="*/ 42 h 113"/>
                <a:gd name="T96" fmla="*/ 60 w 66"/>
                <a:gd name="T97" fmla="*/ 48 h 113"/>
                <a:gd name="T98" fmla="*/ 66 w 66"/>
                <a:gd name="T99" fmla="*/ 48 h 113"/>
                <a:gd name="T100" fmla="*/ 66 w 66"/>
                <a:gd name="T101" fmla="*/ 54 h 113"/>
                <a:gd name="T102" fmla="*/ 66 w 66"/>
                <a:gd name="T103" fmla="*/ 48 h 113"/>
                <a:gd name="T104" fmla="*/ 60 w 66"/>
                <a:gd name="T105" fmla="*/ 36 h 113"/>
                <a:gd name="T106" fmla="*/ 48 w 66"/>
                <a:gd name="T107" fmla="*/ 30 h 113"/>
                <a:gd name="T108" fmla="*/ 48 w 66"/>
                <a:gd name="T109" fmla="*/ 24 h 113"/>
                <a:gd name="T110" fmla="*/ 48 w 66"/>
                <a:gd name="T111" fmla="*/ 12 h 113"/>
                <a:gd name="T112" fmla="*/ 54 w 66"/>
                <a:gd name="T113" fmla="*/ 6 h 113"/>
                <a:gd name="T114" fmla="*/ 48 w 66"/>
                <a:gd name="T115" fmla="*/ 0 h 11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6"/>
                <a:gd name="T175" fmla="*/ 0 h 113"/>
                <a:gd name="T176" fmla="*/ 66 w 66"/>
                <a:gd name="T177" fmla="*/ 113 h 11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6" h="113">
                  <a:moveTo>
                    <a:pt x="48" y="6"/>
                  </a:moveTo>
                  <a:lnTo>
                    <a:pt x="48" y="6"/>
                  </a:lnTo>
                  <a:lnTo>
                    <a:pt x="42" y="18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18" y="30"/>
                  </a:lnTo>
                  <a:lnTo>
                    <a:pt x="12" y="36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6" y="42"/>
                  </a:lnTo>
                  <a:lnTo>
                    <a:pt x="12" y="42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4" y="36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24" y="60"/>
                  </a:lnTo>
                  <a:lnTo>
                    <a:pt x="18" y="66"/>
                  </a:lnTo>
                  <a:lnTo>
                    <a:pt x="12" y="72"/>
                  </a:lnTo>
                  <a:lnTo>
                    <a:pt x="6" y="78"/>
                  </a:lnTo>
                  <a:lnTo>
                    <a:pt x="6" y="84"/>
                  </a:lnTo>
                  <a:lnTo>
                    <a:pt x="12" y="78"/>
                  </a:lnTo>
                  <a:lnTo>
                    <a:pt x="18" y="72"/>
                  </a:lnTo>
                  <a:lnTo>
                    <a:pt x="24" y="72"/>
                  </a:lnTo>
                  <a:lnTo>
                    <a:pt x="24" y="66"/>
                  </a:lnTo>
                  <a:lnTo>
                    <a:pt x="30" y="66"/>
                  </a:lnTo>
                  <a:lnTo>
                    <a:pt x="30" y="72"/>
                  </a:lnTo>
                  <a:lnTo>
                    <a:pt x="30" y="90"/>
                  </a:lnTo>
                  <a:lnTo>
                    <a:pt x="30" y="101"/>
                  </a:lnTo>
                  <a:lnTo>
                    <a:pt x="36" y="113"/>
                  </a:lnTo>
                  <a:lnTo>
                    <a:pt x="36" y="107"/>
                  </a:lnTo>
                  <a:lnTo>
                    <a:pt x="36" y="101"/>
                  </a:lnTo>
                  <a:lnTo>
                    <a:pt x="36" y="84"/>
                  </a:lnTo>
                  <a:lnTo>
                    <a:pt x="36" y="66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6" y="60"/>
                  </a:lnTo>
                  <a:lnTo>
                    <a:pt x="42" y="66"/>
                  </a:lnTo>
                  <a:lnTo>
                    <a:pt x="48" y="72"/>
                  </a:lnTo>
                  <a:lnTo>
                    <a:pt x="48" y="78"/>
                  </a:lnTo>
                  <a:lnTo>
                    <a:pt x="54" y="78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60" y="84"/>
                  </a:lnTo>
                  <a:lnTo>
                    <a:pt x="60" y="78"/>
                  </a:lnTo>
                  <a:lnTo>
                    <a:pt x="54" y="78"/>
                  </a:lnTo>
                  <a:lnTo>
                    <a:pt x="54" y="72"/>
                  </a:lnTo>
                  <a:lnTo>
                    <a:pt x="48" y="72"/>
                  </a:lnTo>
                  <a:lnTo>
                    <a:pt x="48" y="66"/>
                  </a:lnTo>
                  <a:lnTo>
                    <a:pt x="48" y="60"/>
                  </a:lnTo>
                  <a:lnTo>
                    <a:pt x="42" y="60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42" y="30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54" y="36"/>
                  </a:lnTo>
                  <a:lnTo>
                    <a:pt x="54" y="42"/>
                  </a:lnTo>
                  <a:lnTo>
                    <a:pt x="60" y="42"/>
                  </a:lnTo>
                  <a:lnTo>
                    <a:pt x="60" y="48"/>
                  </a:lnTo>
                  <a:lnTo>
                    <a:pt x="66" y="48"/>
                  </a:lnTo>
                  <a:lnTo>
                    <a:pt x="66" y="54"/>
                  </a:lnTo>
                  <a:lnTo>
                    <a:pt x="66" y="48"/>
                  </a:lnTo>
                  <a:lnTo>
                    <a:pt x="60" y="42"/>
                  </a:lnTo>
                  <a:lnTo>
                    <a:pt x="60" y="36"/>
                  </a:lnTo>
                  <a:lnTo>
                    <a:pt x="54" y="36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48" y="18"/>
                  </a:lnTo>
                  <a:lnTo>
                    <a:pt x="48" y="12"/>
                  </a:lnTo>
                  <a:lnTo>
                    <a:pt x="48" y="6"/>
                  </a:lnTo>
                  <a:lnTo>
                    <a:pt x="54" y="6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85" name="Freeform 467"/>
            <p:cNvSpPr>
              <a:spLocks/>
            </p:cNvSpPr>
            <p:nvPr/>
          </p:nvSpPr>
          <p:spPr bwMode="auto">
            <a:xfrm>
              <a:off x="5281" y="1732"/>
              <a:ext cx="131" cy="102"/>
            </a:xfrm>
            <a:custGeom>
              <a:avLst/>
              <a:gdLst>
                <a:gd name="T0" fmla="*/ 6 w 131"/>
                <a:gd name="T1" fmla="*/ 12 h 102"/>
                <a:gd name="T2" fmla="*/ 12 w 131"/>
                <a:gd name="T3" fmla="*/ 18 h 102"/>
                <a:gd name="T4" fmla="*/ 24 w 131"/>
                <a:gd name="T5" fmla="*/ 24 h 102"/>
                <a:gd name="T6" fmla="*/ 30 w 131"/>
                <a:gd name="T7" fmla="*/ 24 h 102"/>
                <a:gd name="T8" fmla="*/ 30 w 131"/>
                <a:gd name="T9" fmla="*/ 48 h 102"/>
                <a:gd name="T10" fmla="*/ 36 w 131"/>
                <a:gd name="T11" fmla="*/ 66 h 102"/>
                <a:gd name="T12" fmla="*/ 36 w 131"/>
                <a:gd name="T13" fmla="*/ 60 h 102"/>
                <a:gd name="T14" fmla="*/ 36 w 131"/>
                <a:gd name="T15" fmla="*/ 36 h 102"/>
                <a:gd name="T16" fmla="*/ 42 w 131"/>
                <a:gd name="T17" fmla="*/ 30 h 102"/>
                <a:gd name="T18" fmla="*/ 53 w 131"/>
                <a:gd name="T19" fmla="*/ 42 h 102"/>
                <a:gd name="T20" fmla="*/ 59 w 131"/>
                <a:gd name="T21" fmla="*/ 48 h 102"/>
                <a:gd name="T22" fmla="*/ 71 w 131"/>
                <a:gd name="T23" fmla="*/ 90 h 102"/>
                <a:gd name="T24" fmla="*/ 77 w 131"/>
                <a:gd name="T25" fmla="*/ 102 h 102"/>
                <a:gd name="T26" fmla="*/ 71 w 131"/>
                <a:gd name="T27" fmla="*/ 84 h 102"/>
                <a:gd name="T28" fmla="*/ 65 w 131"/>
                <a:gd name="T29" fmla="*/ 54 h 102"/>
                <a:gd name="T30" fmla="*/ 89 w 131"/>
                <a:gd name="T31" fmla="*/ 66 h 102"/>
                <a:gd name="T32" fmla="*/ 119 w 131"/>
                <a:gd name="T33" fmla="*/ 84 h 102"/>
                <a:gd name="T34" fmla="*/ 131 w 131"/>
                <a:gd name="T35" fmla="*/ 90 h 102"/>
                <a:gd name="T36" fmla="*/ 125 w 131"/>
                <a:gd name="T37" fmla="*/ 84 h 102"/>
                <a:gd name="T38" fmla="*/ 107 w 131"/>
                <a:gd name="T39" fmla="*/ 72 h 102"/>
                <a:gd name="T40" fmla="*/ 83 w 131"/>
                <a:gd name="T41" fmla="*/ 54 h 102"/>
                <a:gd name="T42" fmla="*/ 65 w 131"/>
                <a:gd name="T43" fmla="*/ 48 h 102"/>
                <a:gd name="T44" fmla="*/ 77 w 131"/>
                <a:gd name="T45" fmla="*/ 42 h 102"/>
                <a:gd name="T46" fmla="*/ 95 w 131"/>
                <a:gd name="T47" fmla="*/ 42 h 102"/>
                <a:gd name="T48" fmla="*/ 119 w 131"/>
                <a:gd name="T49" fmla="*/ 42 h 102"/>
                <a:gd name="T50" fmla="*/ 131 w 131"/>
                <a:gd name="T51" fmla="*/ 42 h 102"/>
                <a:gd name="T52" fmla="*/ 125 w 131"/>
                <a:gd name="T53" fmla="*/ 36 h 102"/>
                <a:gd name="T54" fmla="*/ 107 w 131"/>
                <a:gd name="T55" fmla="*/ 36 h 102"/>
                <a:gd name="T56" fmla="*/ 77 w 131"/>
                <a:gd name="T57" fmla="*/ 36 h 102"/>
                <a:gd name="T58" fmla="*/ 65 w 131"/>
                <a:gd name="T59" fmla="*/ 36 h 102"/>
                <a:gd name="T60" fmla="*/ 53 w 131"/>
                <a:gd name="T61" fmla="*/ 30 h 102"/>
                <a:gd name="T62" fmla="*/ 48 w 131"/>
                <a:gd name="T63" fmla="*/ 24 h 102"/>
                <a:gd name="T64" fmla="*/ 53 w 131"/>
                <a:gd name="T65" fmla="*/ 18 h 102"/>
                <a:gd name="T66" fmla="*/ 71 w 131"/>
                <a:gd name="T67" fmla="*/ 6 h 102"/>
                <a:gd name="T68" fmla="*/ 83 w 131"/>
                <a:gd name="T69" fmla="*/ 0 h 102"/>
                <a:gd name="T70" fmla="*/ 83 w 131"/>
                <a:gd name="T71" fmla="*/ 0 h 102"/>
                <a:gd name="T72" fmla="*/ 65 w 131"/>
                <a:gd name="T73" fmla="*/ 6 h 102"/>
                <a:gd name="T74" fmla="*/ 48 w 131"/>
                <a:gd name="T75" fmla="*/ 12 h 102"/>
                <a:gd name="T76" fmla="*/ 42 w 131"/>
                <a:gd name="T77" fmla="*/ 18 h 102"/>
                <a:gd name="T78" fmla="*/ 30 w 131"/>
                <a:gd name="T79" fmla="*/ 18 h 102"/>
                <a:gd name="T80" fmla="*/ 18 w 131"/>
                <a:gd name="T81" fmla="*/ 12 h 102"/>
                <a:gd name="T82" fmla="*/ 6 w 131"/>
                <a:gd name="T83" fmla="*/ 6 h 102"/>
                <a:gd name="T84" fmla="*/ 0 w 131"/>
                <a:gd name="T85" fmla="*/ 6 h 10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02"/>
                <a:gd name="T131" fmla="*/ 131 w 131"/>
                <a:gd name="T132" fmla="*/ 102 h 10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02">
                  <a:moveTo>
                    <a:pt x="0" y="6"/>
                  </a:moveTo>
                  <a:lnTo>
                    <a:pt x="6" y="12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0" y="36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30" y="66"/>
                  </a:lnTo>
                  <a:lnTo>
                    <a:pt x="36" y="66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6" y="42"/>
                  </a:lnTo>
                  <a:lnTo>
                    <a:pt x="36" y="36"/>
                  </a:lnTo>
                  <a:lnTo>
                    <a:pt x="36" y="30"/>
                  </a:lnTo>
                  <a:lnTo>
                    <a:pt x="42" y="30"/>
                  </a:lnTo>
                  <a:lnTo>
                    <a:pt x="48" y="36"/>
                  </a:lnTo>
                  <a:lnTo>
                    <a:pt x="53" y="42"/>
                  </a:lnTo>
                  <a:lnTo>
                    <a:pt x="59" y="48"/>
                  </a:lnTo>
                  <a:lnTo>
                    <a:pt x="59" y="60"/>
                  </a:lnTo>
                  <a:lnTo>
                    <a:pt x="65" y="78"/>
                  </a:lnTo>
                  <a:lnTo>
                    <a:pt x="71" y="90"/>
                  </a:lnTo>
                  <a:lnTo>
                    <a:pt x="71" y="102"/>
                  </a:lnTo>
                  <a:lnTo>
                    <a:pt x="77" y="102"/>
                  </a:lnTo>
                  <a:lnTo>
                    <a:pt x="71" y="96"/>
                  </a:lnTo>
                  <a:lnTo>
                    <a:pt x="71" y="90"/>
                  </a:lnTo>
                  <a:lnTo>
                    <a:pt x="71" y="84"/>
                  </a:lnTo>
                  <a:lnTo>
                    <a:pt x="71" y="72"/>
                  </a:lnTo>
                  <a:lnTo>
                    <a:pt x="65" y="60"/>
                  </a:lnTo>
                  <a:lnTo>
                    <a:pt x="65" y="54"/>
                  </a:lnTo>
                  <a:lnTo>
                    <a:pt x="71" y="54"/>
                  </a:lnTo>
                  <a:lnTo>
                    <a:pt x="83" y="60"/>
                  </a:lnTo>
                  <a:lnTo>
                    <a:pt x="89" y="66"/>
                  </a:lnTo>
                  <a:lnTo>
                    <a:pt x="101" y="72"/>
                  </a:lnTo>
                  <a:lnTo>
                    <a:pt x="113" y="78"/>
                  </a:lnTo>
                  <a:lnTo>
                    <a:pt x="119" y="84"/>
                  </a:lnTo>
                  <a:lnTo>
                    <a:pt x="125" y="84"/>
                  </a:lnTo>
                  <a:lnTo>
                    <a:pt x="131" y="90"/>
                  </a:lnTo>
                  <a:lnTo>
                    <a:pt x="131" y="84"/>
                  </a:lnTo>
                  <a:lnTo>
                    <a:pt x="125" y="84"/>
                  </a:lnTo>
                  <a:lnTo>
                    <a:pt x="125" y="78"/>
                  </a:lnTo>
                  <a:lnTo>
                    <a:pt x="113" y="72"/>
                  </a:lnTo>
                  <a:lnTo>
                    <a:pt x="107" y="72"/>
                  </a:lnTo>
                  <a:lnTo>
                    <a:pt x="101" y="66"/>
                  </a:lnTo>
                  <a:lnTo>
                    <a:pt x="89" y="60"/>
                  </a:lnTo>
                  <a:lnTo>
                    <a:pt x="83" y="54"/>
                  </a:lnTo>
                  <a:lnTo>
                    <a:pt x="77" y="48"/>
                  </a:lnTo>
                  <a:lnTo>
                    <a:pt x="71" y="48"/>
                  </a:lnTo>
                  <a:lnTo>
                    <a:pt x="65" y="48"/>
                  </a:lnTo>
                  <a:lnTo>
                    <a:pt x="71" y="42"/>
                  </a:lnTo>
                  <a:lnTo>
                    <a:pt x="77" y="42"/>
                  </a:lnTo>
                  <a:lnTo>
                    <a:pt x="83" y="42"/>
                  </a:lnTo>
                  <a:lnTo>
                    <a:pt x="89" y="42"/>
                  </a:lnTo>
                  <a:lnTo>
                    <a:pt x="95" y="42"/>
                  </a:lnTo>
                  <a:lnTo>
                    <a:pt x="101" y="42"/>
                  </a:lnTo>
                  <a:lnTo>
                    <a:pt x="107" y="42"/>
                  </a:lnTo>
                  <a:lnTo>
                    <a:pt x="119" y="42"/>
                  </a:lnTo>
                  <a:lnTo>
                    <a:pt x="125" y="42"/>
                  </a:lnTo>
                  <a:lnTo>
                    <a:pt x="131" y="42"/>
                  </a:lnTo>
                  <a:lnTo>
                    <a:pt x="125" y="36"/>
                  </a:lnTo>
                  <a:lnTo>
                    <a:pt x="119" y="36"/>
                  </a:lnTo>
                  <a:lnTo>
                    <a:pt x="113" y="36"/>
                  </a:lnTo>
                  <a:lnTo>
                    <a:pt x="107" y="36"/>
                  </a:lnTo>
                  <a:lnTo>
                    <a:pt x="95" y="36"/>
                  </a:lnTo>
                  <a:lnTo>
                    <a:pt x="89" y="36"/>
                  </a:lnTo>
                  <a:lnTo>
                    <a:pt x="77" y="36"/>
                  </a:lnTo>
                  <a:lnTo>
                    <a:pt x="71" y="36"/>
                  </a:lnTo>
                  <a:lnTo>
                    <a:pt x="65" y="36"/>
                  </a:lnTo>
                  <a:lnTo>
                    <a:pt x="59" y="36"/>
                  </a:lnTo>
                  <a:lnTo>
                    <a:pt x="53" y="30"/>
                  </a:lnTo>
                  <a:lnTo>
                    <a:pt x="48" y="24"/>
                  </a:lnTo>
                  <a:lnTo>
                    <a:pt x="48" y="18"/>
                  </a:lnTo>
                  <a:lnTo>
                    <a:pt x="53" y="18"/>
                  </a:lnTo>
                  <a:lnTo>
                    <a:pt x="59" y="12"/>
                  </a:lnTo>
                  <a:lnTo>
                    <a:pt x="65" y="12"/>
                  </a:lnTo>
                  <a:lnTo>
                    <a:pt x="71" y="6"/>
                  </a:lnTo>
                  <a:lnTo>
                    <a:pt x="77" y="6"/>
                  </a:lnTo>
                  <a:lnTo>
                    <a:pt x="77" y="0"/>
                  </a:lnTo>
                  <a:lnTo>
                    <a:pt x="83" y="0"/>
                  </a:lnTo>
                  <a:lnTo>
                    <a:pt x="77" y="0"/>
                  </a:lnTo>
                  <a:lnTo>
                    <a:pt x="71" y="0"/>
                  </a:lnTo>
                  <a:lnTo>
                    <a:pt x="65" y="6"/>
                  </a:lnTo>
                  <a:lnTo>
                    <a:pt x="59" y="6"/>
                  </a:lnTo>
                  <a:lnTo>
                    <a:pt x="53" y="12"/>
                  </a:lnTo>
                  <a:lnTo>
                    <a:pt x="48" y="12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86" name="Freeform 468"/>
            <p:cNvSpPr>
              <a:spLocks/>
            </p:cNvSpPr>
            <p:nvPr/>
          </p:nvSpPr>
          <p:spPr bwMode="auto">
            <a:xfrm>
              <a:off x="4564" y="1953"/>
              <a:ext cx="329" cy="329"/>
            </a:xfrm>
            <a:custGeom>
              <a:avLst/>
              <a:gdLst>
                <a:gd name="T0" fmla="*/ 132 w 329"/>
                <a:gd name="T1" fmla="*/ 72 h 329"/>
                <a:gd name="T2" fmla="*/ 90 w 329"/>
                <a:gd name="T3" fmla="*/ 48 h 329"/>
                <a:gd name="T4" fmla="*/ 36 w 329"/>
                <a:gd name="T5" fmla="*/ 36 h 329"/>
                <a:gd name="T6" fmla="*/ 18 w 329"/>
                <a:gd name="T7" fmla="*/ 30 h 329"/>
                <a:gd name="T8" fmla="*/ 30 w 329"/>
                <a:gd name="T9" fmla="*/ 72 h 329"/>
                <a:gd name="T10" fmla="*/ 48 w 329"/>
                <a:gd name="T11" fmla="*/ 114 h 329"/>
                <a:gd name="T12" fmla="*/ 90 w 329"/>
                <a:gd name="T13" fmla="*/ 138 h 329"/>
                <a:gd name="T14" fmla="*/ 120 w 329"/>
                <a:gd name="T15" fmla="*/ 156 h 329"/>
                <a:gd name="T16" fmla="*/ 108 w 329"/>
                <a:gd name="T17" fmla="*/ 162 h 329"/>
                <a:gd name="T18" fmla="*/ 84 w 329"/>
                <a:gd name="T19" fmla="*/ 156 h 329"/>
                <a:gd name="T20" fmla="*/ 48 w 329"/>
                <a:gd name="T21" fmla="*/ 174 h 329"/>
                <a:gd name="T22" fmla="*/ 24 w 329"/>
                <a:gd name="T23" fmla="*/ 204 h 329"/>
                <a:gd name="T24" fmla="*/ 0 w 329"/>
                <a:gd name="T25" fmla="*/ 215 h 329"/>
                <a:gd name="T26" fmla="*/ 6 w 329"/>
                <a:gd name="T27" fmla="*/ 227 h 329"/>
                <a:gd name="T28" fmla="*/ 24 w 329"/>
                <a:gd name="T29" fmla="*/ 233 h 329"/>
                <a:gd name="T30" fmla="*/ 66 w 329"/>
                <a:gd name="T31" fmla="*/ 239 h 329"/>
                <a:gd name="T32" fmla="*/ 114 w 329"/>
                <a:gd name="T33" fmla="*/ 215 h 329"/>
                <a:gd name="T34" fmla="*/ 120 w 329"/>
                <a:gd name="T35" fmla="*/ 192 h 329"/>
                <a:gd name="T36" fmla="*/ 137 w 329"/>
                <a:gd name="T37" fmla="*/ 174 h 329"/>
                <a:gd name="T38" fmla="*/ 143 w 329"/>
                <a:gd name="T39" fmla="*/ 180 h 329"/>
                <a:gd name="T40" fmla="*/ 132 w 329"/>
                <a:gd name="T41" fmla="*/ 209 h 329"/>
                <a:gd name="T42" fmla="*/ 120 w 329"/>
                <a:gd name="T43" fmla="*/ 215 h 329"/>
                <a:gd name="T44" fmla="*/ 102 w 329"/>
                <a:gd name="T45" fmla="*/ 233 h 329"/>
                <a:gd name="T46" fmla="*/ 90 w 329"/>
                <a:gd name="T47" fmla="*/ 269 h 329"/>
                <a:gd name="T48" fmla="*/ 96 w 329"/>
                <a:gd name="T49" fmla="*/ 293 h 329"/>
                <a:gd name="T50" fmla="*/ 90 w 329"/>
                <a:gd name="T51" fmla="*/ 329 h 329"/>
                <a:gd name="T52" fmla="*/ 120 w 329"/>
                <a:gd name="T53" fmla="*/ 323 h 329"/>
                <a:gd name="T54" fmla="*/ 161 w 329"/>
                <a:gd name="T55" fmla="*/ 293 h 329"/>
                <a:gd name="T56" fmla="*/ 179 w 329"/>
                <a:gd name="T57" fmla="*/ 251 h 329"/>
                <a:gd name="T58" fmla="*/ 167 w 329"/>
                <a:gd name="T59" fmla="*/ 209 h 329"/>
                <a:gd name="T60" fmla="*/ 167 w 329"/>
                <a:gd name="T61" fmla="*/ 186 h 329"/>
                <a:gd name="T62" fmla="*/ 179 w 329"/>
                <a:gd name="T63" fmla="*/ 209 h 329"/>
                <a:gd name="T64" fmla="*/ 191 w 329"/>
                <a:gd name="T65" fmla="*/ 251 h 329"/>
                <a:gd name="T66" fmla="*/ 227 w 329"/>
                <a:gd name="T67" fmla="*/ 275 h 329"/>
                <a:gd name="T68" fmla="*/ 269 w 329"/>
                <a:gd name="T69" fmla="*/ 293 h 329"/>
                <a:gd name="T70" fmla="*/ 287 w 329"/>
                <a:gd name="T71" fmla="*/ 269 h 329"/>
                <a:gd name="T72" fmla="*/ 245 w 329"/>
                <a:gd name="T73" fmla="*/ 204 h 329"/>
                <a:gd name="T74" fmla="*/ 221 w 329"/>
                <a:gd name="T75" fmla="*/ 198 h 329"/>
                <a:gd name="T76" fmla="*/ 215 w 329"/>
                <a:gd name="T77" fmla="*/ 186 h 329"/>
                <a:gd name="T78" fmla="*/ 251 w 329"/>
                <a:gd name="T79" fmla="*/ 198 h 329"/>
                <a:gd name="T80" fmla="*/ 293 w 329"/>
                <a:gd name="T81" fmla="*/ 192 h 329"/>
                <a:gd name="T82" fmla="*/ 323 w 329"/>
                <a:gd name="T83" fmla="*/ 186 h 329"/>
                <a:gd name="T84" fmla="*/ 317 w 329"/>
                <a:gd name="T85" fmla="*/ 174 h 329"/>
                <a:gd name="T86" fmla="*/ 293 w 329"/>
                <a:gd name="T87" fmla="*/ 150 h 329"/>
                <a:gd name="T88" fmla="*/ 257 w 329"/>
                <a:gd name="T89" fmla="*/ 126 h 329"/>
                <a:gd name="T90" fmla="*/ 215 w 329"/>
                <a:gd name="T91" fmla="*/ 126 h 329"/>
                <a:gd name="T92" fmla="*/ 203 w 329"/>
                <a:gd name="T93" fmla="*/ 138 h 329"/>
                <a:gd name="T94" fmla="*/ 197 w 329"/>
                <a:gd name="T95" fmla="*/ 126 h 329"/>
                <a:gd name="T96" fmla="*/ 209 w 329"/>
                <a:gd name="T97" fmla="*/ 120 h 329"/>
                <a:gd name="T98" fmla="*/ 227 w 329"/>
                <a:gd name="T99" fmla="*/ 114 h 329"/>
                <a:gd name="T100" fmla="*/ 245 w 329"/>
                <a:gd name="T101" fmla="*/ 60 h 329"/>
                <a:gd name="T102" fmla="*/ 233 w 329"/>
                <a:gd name="T103" fmla="*/ 6 h 329"/>
                <a:gd name="T104" fmla="*/ 215 w 329"/>
                <a:gd name="T105" fmla="*/ 24 h 329"/>
                <a:gd name="T106" fmla="*/ 179 w 329"/>
                <a:gd name="T107" fmla="*/ 36 h 329"/>
                <a:gd name="T108" fmla="*/ 149 w 329"/>
                <a:gd name="T109" fmla="*/ 90 h 329"/>
                <a:gd name="T110" fmla="*/ 143 w 329"/>
                <a:gd name="T111" fmla="*/ 120 h 32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29"/>
                <a:gd name="T169" fmla="*/ 0 h 329"/>
                <a:gd name="T170" fmla="*/ 329 w 329"/>
                <a:gd name="T171" fmla="*/ 329 h 32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29" h="329">
                  <a:moveTo>
                    <a:pt x="143" y="120"/>
                  </a:moveTo>
                  <a:lnTo>
                    <a:pt x="143" y="108"/>
                  </a:lnTo>
                  <a:lnTo>
                    <a:pt x="137" y="96"/>
                  </a:lnTo>
                  <a:lnTo>
                    <a:pt x="132" y="84"/>
                  </a:lnTo>
                  <a:lnTo>
                    <a:pt x="132" y="72"/>
                  </a:lnTo>
                  <a:lnTo>
                    <a:pt x="120" y="66"/>
                  </a:lnTo>
                  <a:lnTo>
                    <a:pt x="114" y="60"/>
                  </a:lnTo>
                  <a:lnTo>
                    <a:pt x="108" y="54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78" y="48"/>
                  </a:lnTo>
                  <a:lnTo>
                    <a:pt x="66" y="42"/>
                  </a:lnTo>
                  <a:lnTo>
                    <a:pt x="54" y="42"/>
                  </a:lnTo>
                  <a:lnTo>
                    <a:pt x="42" y="36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24" y="30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30" y="60"/>
                  </a:lnTo>
                  <a:lnTo>
                    <a:pt x="30" y="72"/>
                  </a:lnTo>
                  <a:lnTo>
                    <a:pt x="30" y="84"/>
                  </a:lnTo>
                  <a:lnTo>
                    <a:pt x="36" y="90"/>
                  </a:lnTo>
                  <a:lnTo>
                    <a:pt x="42" y="96"/>
                  </a:lnTo>
                  <a:lnTo>
                    <a:pt x="42" y="108"/>
                  </a:lnTo>
                  <a:lnTo>
                    <a:pt x="48" y="114"/>
                  </a:lnTo>
                  <a:lnTo>
                    <a:pt x="60" y="120"/>
                  </a:lnTo>
                  <a:lnTo>
                    <a:pt x="66" y="126"/>
                  </a:lnTo>
                  <a:lnTo>
                    <a:pt x="72" y="132"/>
                  </a:lnTo>
                  <a:lnTo>
                    <a:pt x="84" y="138"/>
                  </a:lnTo>
                  <a:lnTo>
                    <a:pt x="90" y="138"/>
                  </a:lnTo>
                  <a:lnTo>
                    <a:pt x="96" y="138"/>
                  </a:lnTo>
                  <a:lnTo>
                    <a:pt x="102" y="144"/>
                  </a:lnTo>
                  <a:lnTo>
                    <a:pt x="114" y="144"/>
                  </a:lnTo>
                  <a:lnTo>
                    <a:pt x="114" y="150"/>
                  </a:lnTo>
                  <a:lnTo>
                    <a:pt x="120" y="156"/>
                  </a:lnTo>
                  <a:lnTo>
                    <a:pt x="126" y="162"/>
                  </a:lnTo>
                  <a:lnTo>
                    <a:pt x="120" y="162"/>
                  </a:lnTo>
                  <a:lnTo>
                    <a:pt x="114" y="162"/>
                  </a:lnTo>
                  <a:lnTo>
                    <a:pt x="108" y="162"/>
                  </a:lnTo>
                  <a:lnTo>
                    <a:pt x="102" y="162"/>
                  </a:lnTo>
                  <a:lnTo>
                    <a:pt x="102" y="156"/>
                  </a:lnTo>
                  <a:lnTo>
                    <a:pt x="96" y="156"/>
                  </a:lnTo>
                  <a:lnTo>
                    <a:pt x="90" y="156"/>
                  </a:lnTo>
                  <a:lnTo>
                    <a:pt x="84" y="156"/>
                  </a:lnTo>
                  <a:lnTo>
                    <a:pt x="72" y="156"/>
                  </a:lnTo>
                  <a:lnTo>
                    <a:pt x="66" y="162"/>
                  </a:lnTo>
                  <a:lnTo>
                    <a:pt x="60" y="162"/>
                  </a:lnTo>
                  <a:lnTo>
                    <a:pt x="54" y="168"/>
                  </a:lnTo>
                  <a:lnTo>
                    <a:pt x="48" y="174"/>
                  </a:lnTo>
                  <a:lnTo>
                    <a:pt x="42" y="180"/>
                  </a:lnTo>
                  <a:lnTo>
                    <a:pt x="42" y="186"/>
                  </a:lnTo>
                  <a:lnTo>
                    <a:pt x="36" y="192"/>
                  </a:lnTo>
                  <a:lnTo>
                    <a:pt x="30" y="198"/>
                  </a:lnTo>
                  <a:lnTo>
                    <a:pt x="24" y="204"/>
                  </a:lnTo>
                  <a:lnTo>
                    <a:pt x="18" y="204"/>
                  </a:lnTo>
                  <a:lnTo>
                    <a:pt x="18" y="209"/>
                  </a:lnTo>
                  <a:lnTo>
                    <a:pt x="12" y="215"/>
                  </a:lnTo>
                  <a:lnTo>
                    <a:pt x="6" y="215"/>
                  </a:lnTo>
                  <a:lnTo>
                    <a:pt x="0" y="215"/>
                  </a:lnTo>
                  <a:lnTo>
                    <a:pt x="0" y="221"/>
                  </a:lnTo>
                  <a:lnTo>
                    <a:pt x="6" y="227"/>
                  </a:lnTo>
                  <a:lnTo>
                    <a:pt x="12" y="233"/>
                  </a:lnTo>
                  <a:lnTo>
                    <a:pt x="18" y="233"/>
                  </a:lnTo>
                  <a:lnTo>
                    <a:pt x="24" y="233"/>
                  </a:lnTo>
                  <a:lnTo>
                    <a:pt x="30" y="239"/>
                  </a:lnTo>
                  <a:lnTo>
                    <a:pt x="36" y="239"/>
                  </a:lnTo>
                  <a:lnTo>
                    <a:pt x="48" y="239"/>
                  </a:lnTo>
                  <a:lnTo>
                    <a:pt x="54" y="245"/>
                  </a:lnTo>
                  <a:lnTo>
                    <a:pt x="66" y="239"/>
                  </a:lnTo>
                  <a:lnTo>
                    <a:pt x="78" y="239"/>
                  </a:lnTo>
                  <a:lnTo>
                    <a:pt x="84" y="239"/>
                  </a:lnTo>
                  <a:lnTo>
                    <a:pt x="96" y="233"/>
                  </a:lnTo>
                  <a:lnTo>
                    <a:pt x="102" y="221"/>
                  </a:lnTo>
                  <a:lnTo>
                    <a:pt x="114" y="215"/>
                  </a:lnTo>
                  <a:lnTo>
                    <a:pt x="114" y="209"/>
                  </a:lnTo>
                  <a:lnTo>
                    <a:pt x="114" y="204"/>
                  </a:lnTo>
                  <a:lnTo>
                    <a:pt x="120" y="204"/>
                  </a:lnTo>
                  <a:lnTo>
                    <a:pt x="120" y="198"/>
                  </a:lnTo>
                  <a:lnTo>
                    <a:pt x="120" y="192"/>
                  </a:lnTo>
                  <a:lnTo>
                    <a:pt x="126" y="186"/>
                  </a:lnTo>
                  <a:lnTo>
                    <a:pt x="126" y="180"/>
                  </a:lnTo>
                  <a:lnTo>
                    <a:pt x="132" y="180"/>
                  </a:lnTo>
                  <a:lnTo>
                    <a:pt x="132" y="174"/>
                  </a:lnTo>
                  <a:lnTo>
                    <a:pt x="137" y="174"/>
                  </a:lnTo>
                  <a:lnTo>
                    <a:pt x="137" y="168"/>
                  </a:lnTo>
                  <a:lnTo>
                    <a:pt x="143" y="168"/>
                  </a:lnTo>
                  <a:lnTo>
                    <a:pt x="143" y="174"/>
                  </a:lnTo>
                  <a:lnTo>
                    <a:pt x="143" y="180"/>
                  </a:lnTo>
                  <a:lnTo>
                    <a:pt x="149" y="186"/>
                  </a:lnTo>
                  <a:lnTo>
                    <a:pt x="143" y="192"/>
                  </a:lnTo>
                  <a:lnTo>
                    <a:pt x="143" y="198"/>
                  </a:lnTo>
                  <a:lnTo>
                    <a:pt x="137" y="204"/>
                  </a:lnTo>
                  <a:lnTo>
                    <a:pt x="132" y="209"/>
                  </a:lnTo>
                  <a:lnTo>
                    <a:pt x="126" y="209"/>
                  </a:lnTo>
                  <a:lnTo>
                    <a:pt x="120" y="215"/>
                  </a:lnTo>
                  <a:lnTo>
                    <a:pt x="114" y="215"/>
                  </a:lnTo>
                  <a:lnTo>
                    <a:pt x="114" y="221"/>
                  </a:lnTo>
                  <a:lnTo>
                    <a:pt x="108" y="227"/>
                  </a:lnTo>
                  <a:lnTo>
                    <a:pt x="102" y="233"/>
                  </a:lnTo>
                  <a:lnTo>
                    <a:pt x="102" y="239"/>
                  </a:lnTo>
                  <a:lnTo>
                    <a:pt x="96" y="245"/>
                  </a:lnTo>
                  <a:lnTo>
                    <a:pt x="96" y="251"/>
                  </a:lnTo>
                  <a:lnTo>
                    <a:pt x="90" y="263"/>
                  </a:lnTo>
                  <a:lnTo>
                    <a:pt x="90" y="269"/>
                  </a:lnTo>
                  <a:lnTo>
                    <a:pt x="90" y="275"/>
                  </a:lnTo>
                  <a:lnTo>
                    <a:pt x="90" y="281"/>
                  </a:lnTo>
                  <a:lnTo>
                    <a:pt x="96" y="287"/>
                  </a:lnTo>
                  <a:lnTo>
                    <a:pt x="96" y="293"/>
                  </a:lnTo>
                  <a:lnTo>
                    <a:pt x="96" y="305"/>
                  </a:lnTo>
                  <a:lnTo>
                    <a:pt x="96" y="311"/>
                  </a:lnTo>
                  <a:lnTo>
                    <a:pt x="90" y="317"/>
                  </a:lnTo>
                  <a:lnTo>
                    <a:pt x="90" y="323"/>
                  </a:lnTo>
                  <a:lnTo>
                    <a:pt x="90" y="329"/>
                  </a:lnTo>
                  <a:lnTo>
                    <a:pt x="96" y="329"/>
                  </a:lnTo>
                  <a:lnTo>
                    <a:pt x="108" y="323"/>
                  </a:lnTo>
                  <a:lnTo>
                    <a:pt x="120" y="323"/>
                  </a:lnTo>
                  <a:lnTo>
                    <a:pt x="132" y="317"/>
                  </a:lnTo>
                  <a:lnTo>
                    <a:pt x="137" y="317"/>
                  </a:lnTo>
                  <a:lnTo>
                    <a:pt x="149" y="311"/>
                  </a:lnTo>
                  <a:lnTo>
                    <a:pt x="155" y="305"/>
                  </a:lnTo>
                  <a:lnTo>
                    <a:pt x="161" y="293"/>
                  </a:lnTo>
                  <a:lnTo>
                    <a:pt x="167" y="287"/>
                  </a:lnTo>
                  <a:lnTo>
                    <a:pt x="173" y="281"/>
                  </a:lnTo>
                  <a:lnTo>
                    <a:pt x="173" y="269"/>
                  </a:lnTo>
                  <a:lnTo>
                    <a:pt x="179" y="263"/>
                  </a:lnTo>
                  <a:lnTo>
                    <a:pt x="179" y="251"/>
                  </a:lnTo>
                  <a:lnTo>
                    <a:pt x="179" y="245"/>
                  </a:lnTo>
                  <a:lnTo>
                    <a:pt x="179" y="233"/>
                  </a:lnTo>
                  <a:lnTo>
                    <a:pt x="173" y="221"/>
                  </a:lnTo>
                  <a:lnTo>
                    <a:pt x="173" y="215"/>
                  </a:lnTo>
                  <a:lnTo>
                    <a:pt x="167" y="209"/>
                  </a:lnTo>
                  <a:lnTo>
                    <a:pt x="161" y="204"/>
                  </a:lnTo>
                  <a:lnTo>
                    <a:pt x="161" y="198"/>
                  </a:lnTo>
                  <a:lnTo>
                    <a:pt x="161" y="192"/>
                  </a:lnTo>
                  <a:lnTo>
                    <a:pt x="167" y="186"/>
                  </a:lnTo>
                  <a:lnTo>
                    <a:pt x="173" y="186"/>
                  </a:lnTo>
                  <a:lnTo>
                    <a:pt x="179" y="192"/>
                  </a:lnTo>
                  <a:lnTo>
                    <a:pt x="179" y="198"/>
                  </a:lnTo>
                  <a:lnTo>
                    <a:pt x="179" y="209"/>
                  </a:lnTo>
                  <a:lnTo>
                    <a:pt x="185" y="221"/>
                  </a:lnTo>
                  <a:lnTo>
                    <a:pt x="185" y="227"/>
                  </a:lnTo>
                  <a:lnTo>
                    <a:pt x="185" y="233"/>
                  </a:lnTo>
                  <a:lnTo>
                    <a:pt x="191" y="239"/>
                  </a:lnTo>
                  <a:lnTo>
                    <a:pt x="191" y="251"/>
                  </a:lnTo>
                  <a:lnTo>
                    <a:pt x="197" y="257"/>
                  </a:lnTo>
                  <a:lnTo>
                    <a:pt x="203" y="263"/>
                  </a:lnTo>
                  <a:lnTo>
                    <a:pt x="209" y="269"/>
                  </a:lnTo>
                  <a:lnTo>
                    <a:pt x="221" y="269"/>
                  </a:lnTo>
                  <a:lnTo>
                    <a:pt x="227" y="275"/>
                  </a:lnTo>
                  <a:lnTo>
                    <a:pt x="239" y="281"/>
                  </a:lnTo>
                  <a:lnTo>
                    <a:pt x="245" y="281"/>
                  </a:lnTo>
                  <a:lnTo>
                    <a:pt x="257" y="287"/>
                  </a:lnTo>
                  <a:lnTo>
                    <a:pt x="263" y="293"/>
                  </a:lnTo>
                  <a:lnTo>
                    <a:pt x="269" y="293"/>
                  </a:lnTo>
                  <a:lnTo>
                    <a:pt x="275" y="299"/>
                  </a:lnTo>
                  <a:lnTo>
                    <a:pt x="281" y="311"/>
                  </a:lnTo>
                  <a:lnTo>
                    <a:pt x="281" y="299"/>
                  </a:lnTo>
                  <a:lnTo>
                    <a:pt x="287" y="281"/>
                  </a:lnTo>
                  <a:lnTo>
                    <a:pt x="287" y="269"/>
                  </a:lnTo>
                  <a:lnTo>
                    <a:pt x="287" y="251"/>
                  </a:lnTo>
                  <a:lnTo>
                    <a:pt x="281" y="233"/>
                  </a:lnTo>
                  <a:lnTo>
                    <a:pt x="275" y="221"/>
                  </a:lnTo>
                  <a:lnTo>
                    <a:pt x="263" y="209"/>
                  </a:lnTo>
                  <a:lnTo>
                    <a:pt x="245" y="204"/>
                  </a:lnTo>
                  <a:lnTo>
                    <a:pt x="239" y="198"/>
                  </a:lnTo>
                  <a:lnTo>
                    <a:pt x="233" y="198"/>
                  </a:lnTo>
                  <a:lnTo>
                    <a:pt x="227" y="198"/>
                  </a:lnTo>
                  <a:lnTo>
                    <a:pt x="221" y="198"/>
                  </a:lnTo>
                  <a:lnTo>
                    <a:pt x="215" y="198"/>
                  </a:lnTo>
                  <a:lnTo>
                    <a:pt x="215" y="192"/>
                  </a:lnTo>
                  <a:lnTo>
                    <a:pt x="209" y="192"/>
                  </a:lnTo>
                  <a:lnTo>
                    <a:pt x="215" y="192"/>
                  </a:lnTo>
                  <a:lnTo>
                    <a:pt x="215" y="186"/>
                  </a:lnTo>
                  <a:lnTo>
                    <a:pt x="215" y="180"/>
                  </a:lnTo>
                  <a:lnTo>
                    <a:pt x="227" y="186"/>
                  </a:lnTo>
                  <a:lnTo>
                    <a:pt x="239" y="192"/>
                  </a:lnTo>
                  <a:lnTo>
                    <a:pt x="251" y="198"/>
                  </a:lnTo>
                  <a:lnTo>
                    <a:pt x="263" y="198"/>
                  </a:lnTo>
                  <a:lnTo>
                    <a:pt x="269" y="198"/>
                  </a:lnTo>
                  <a:lnTo>
                    <a:pt x="281" y="198"/>
                  </a:lnTo>
                  <a:lnTo>
                    <a:pt x="287" y="198"/>
                  </a:lnTo>
                  <a:lnTo>
                    <a:pt x="293" y="192"/>
                  </a:lnTo>
                  <a:lnTo>
                    <a:pt x="305" y="192"/>
                  </a:lnTo>
                  <a:lnTo>
                    <a:pt x="311" y="186"/>
                  </a:lnTo>
                  <a:lnTo>
                    <a:pt x="317" y="186"/>
                  </a:lnTo>
                  <a:lnTo>
                    <a:pt x="323" y="186"/>
                  </a:lnTo>
                  <a:lnTo>
                    <a:pt x="323" y="180"/>
                  </a:lnTo>
                  <a:lnTo>
                    <a:pt x="329" y="180"/>
                  </a:lnTo>
                  <a:lnTo>
                    <a:pt x="323" y="180"/>
                  </a:lnTo>
                  <a:lnTo>
                    <a:pt x="317" y="174"/>
                  </a:lnTo>
                  <a:lnTo>
                    <a:pt x="311" y="174"/>
                  </a:lnTo>
                  <a:lnTo>
                    <a:pt x="305" y="168"/>
                  </a:lnTo>
                  <a:lnTo>
                    <a:pt x="299" y="162"/>
                  </a:lnTo>
                  <a:lnTo>
                    <a:pt x="299" y="156"/>
                  </a:lnTo>
                  <a:lnTo>
                    <a:pt x="293" y="150"/>
                  </a:lnTo>
                  <a:lnTo>
                    <a:pt x="287" y="144"/>
                  </a:lnTo>
                  <a:lnTo>
                    <a:pt x="281" y="138"/>
                  </a:lnTo>
                  <a:lnTo>
                    <a:pt x="275" y="132"/>
                  </a:lnTo>
                  <a:lnTo>
                    <a:pt x="269" y="126"/>
                  </a:lnTo>
                  <a:lnTo>
                    <a:pt x="257" y="126"/>
                  </a:lnTo>
                  <a:lnTo>
                    <a:pt x="251" y="120"/>
                  </a:lnTo>
                  <a:lnTo>
                    <a:pt x="239" y="120"/>
                  </a:lnTo>
                  <a:lnTo>
                    <a:pt x="227" y="120"/>
                  </a:lnTo>
                  <a:lnTo>
                    <a:pt x="221" y="126"/>
                  </a:lnTo>
                  <a:lnTo>
                    <a:pt x="215" y="126"/>
                  </a:lnTo>
                  <a:lnTo>
                    <a:pt x="215" y="132"/>
                  </a:lnTo>
                  <a:lnTo>
                    <a:pt x="209" y="132"/>
                  </a:lnTo>
                  <a:lnTo>
                    <a:pt x="203" y="138"/>
                  </a:lnTo>
                  <a:lnTo>
                    <a:pt x="197" y="138"/>
                  </a:lnTo>
                  <a:lnTo>
                    <a:pt x="197" y="132"/>
                  </a:lnTo>
                  <a:lnTo>
                    <a:pt x="197" y="126"/>
                  </a:lnTo>
                  <a:lnTo>
                    <a:pt x="203" y="126"/>
                  </a:lnTo>
                  <a:lnTo>
                    <a:pt x="203" y="120"/>
                  </a:lnTo>
                  <a:lnTo>
                    <a:pt x="209" y="120"/>
                  </a:lnTo>
                  <a:lnTo>
                    <a:pt x="215" y="120"/>
                  </a:lnTo>
                  <a:lnTo>
                    <a:pt x="221" y="120"/>
                  </a:lnTo>
                  <a:lnTo>
                    <a:pt x="227" y="114"/>
                  </a:lnTo>
                  <a:lnTo>
                    <a:pt x="233" y="102"/>
                  </a:lnTo>
                  <a:lnTo>
                    <a:pt x="239" y="96"/>
                  </a:lnTo>
                  <a:lnTo>
                    <a:pt x="239" y="84"/>
                  </a:lnTo>
                  <a:lnTo>
                    <a:pt x="245" y="72"/>
                  </a:lnTo>
                  <a:lnTo>
                    <a:pt x="245" y="60"/>
                  </a:lnTo>
                  <a:lnTo>
                    <a:pt x="245" y="54"/>
                  </a:lnTo>
                  <a:lnTo>
                    <a:pt x="239" y="42"/>
                  </a:lnTo>
                  <a:lnTo>
                    <a:pt x="239" y="30"/>
                  </a:lnTo>
                  <a:lnTo>
                    <a:pt x="233" y="18"/>
                  </a:lnTo>
                  <a:lnTo>
                    <a:pt x="233" y="6"/>
                  </a:lnTo>
                  <a:lnTo>
                    <a:pt x="233" y="0"/>
                  </a:lnTo>
                  <a:lnTo>
                    <a:pt x="227" y="6"/>
                  </a:lnTo>
                  <a:lnTo>
                    <a:pt x="221" y="12"/>
                  </a:lnTo>
                  <a:lnTo>
                    <a:pt x="221" y="18"/>
                  </a:lnTo>
                  <a:lnTo>
                    <a:pt x="215" y="24"/>
                  </a:lnTo>
                  <a:lnTo>
                    <a:pt x="209" y="30"/>
                  </a:lnTo>
                  <a:lnTo>
                    <a:pt x="203" y="30"/>
                  </a:lnTo>
                  <a:lnTo>
                    <a:pt x="197" y="30"/>
                  </a:lnTo>
                  <a:lnTo>
                    <a:pt x="191" y="36"/>
                  </a:lnTo>
                  <a:lnTo>
                    <a:pt x="179" y="36"/>
                  </a:lnTo>
                  <a:lnTo>
                    <a:pt x="173" y="48"/>
                  </a:lnTo>
                  <a:lnTo>
                    <a:pt x="167" y="54"/>
                  </a:lnTo>
                  <a:lnTo>
                    <a:pt x="161" y="66"/>
                  </a:lnTo>
                  <a:lnTo>
                    <a:pt x="155" y="78"/>
                  </a:lnTo>
                  <a:lnTo>
                    <a:pt x="149" y="90"/>
                  </a:lnTo>
                  <a:lnTo>
                    <a:pt x="149" y="102"/>
                  </a:lnTo>
                  <a:lnTo>
                    <a:pt x="155" y="120"/>
                  </a:lnTo>
                  <a:lnTo>
                    <a:pt x="149" y="120"/>
                  </a:lnTo>
                  <a:lnTo>
                    <a:pt x="143" y="120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87" name="Freeform 469"/>
            <p:cNvSpPr>
              <a:spLocks/>
            </p:cNvSpPr>
            <p:nvPr/>
          </p:nvSpPr>
          <p:spPr bwMode="auto">
            <a:xfrm>
              <a:off x="4654" y="1929"/>
              <a:ext cx="101" cy="144"/>
            </a:xfrm>
            <a:custGeom>
              <a:avLst/>
              <a:gdLst>
                <a:gd name="T0" fmla="*/ 101 w 101"/>
                <a:gd name="T1" fmla="*/ 60 h 144"/>
                <a:gd name="T2" fmla="*/ 95 w 101"/>
                <a:gd name="T3" fmla="*/ 60 h 144"/>
                <a:gd name="T4" fmla="*/ 89 w 101"/>
                <a:gd name="T5" fmla="*/ 66 h 144"/>
                <a:gd name="T6" fmla="*/ 83 w 101"/>
                <a:gd name="T7" fmla="*/ 72 h 144"/>
                <a:gd name="T8" fmla="*/ 77 w 101"/>
                <a:gd name="T9" fmla="*/ 72 h 144"/>
                <a:gd name="T10" fmla="*/ 71 w 101"/>
                <a:gd name="T11" fmla="*/ 78 h 144"/>
                <a:gd name="T12" fmla="*/ 71 w 101"/>
                <a:gd name="T13" fmla="*/ 90 h 144"/>
                <a:gd name="T14" fmla="*/ 65 w 101"/>
                <a:gd name="T15" fmla="*/ 96 h 144"/>
                <a:gd name="T16" fmla="*/ 65 w 101"/>
                <a:gd name="T17" fmla="*/ 102 h 144"/>
                <a:gd name="T18" fmla="*/ 59 w 101"/>
                <a:gd name="T19" fmla="*/ 108 h 144"/>
                <a:gd name="T20" fmla="*/ 59 w 101"/>
                <a:gd name="T21" fmla="*/ 108 h 144"/>
                <a:gd name="T22" fmla="*/ 59 w 101"/>
                <a:gd name="T23" fmla="*/ 114 h 144"/>
                <a:gd name="T24" fmla="*/ 59 w 101"/>
                <a:gd name="T25" fmla="*/ 114 h 144"/>
                <a:gd name="T26" fmla="*/ 59 w 101"/>
                <a:gd name="T27" fmla="*/ 120 h 144"/>
                <a:gd name="T28" fmla="*/ 59 w 101"/>
                <a:gd name="T29" fmla="*/ 126 h 144"/>
                <a:gd name="T30" fmla="*/ 65 w 101"/>
                <a:gd name="T31" fmla="*/ 138 h 144"/>
                <a:gd name="T32" fmla="*/ 65 w 101"/>
                <a:gd name="T33" fmla="*/ 144 h 144"/>
                <a:gd name="T34" fmla="*/ 59 w 101"/>
                <a:gd name="T35" fmla="*/ 144 h 144"/>
                <a:gd name="T36" fmla="*/ 59 w 101"/>
                <a:gd name="T37" fmla="*/ 144 h 144"/>
                <a:gd name="T38" fmla="*/ 53 w 101"/>
                <a:gd name="T39" fmla="*/ 144 h 144"/>
                <a:gd name="T40" fmla="*/ 53 w 101"/>
                <a:gd name="T41" fmla="*/ 144 h 144"/>
                <a:gd name="T42" fmla="*/ 53 w 101"/>
                <a:gd name="T43" fmla="*/ 132 h 144"/>
                <a:gd name="T44" fmla="*/ 47 w 101"/>
                <a:gd name="T45" fmla="*/ 120 h 144"/>
                <a:gd name="T46" fmla="*/ 42 w 101"/>
                <a:gd name="T47" fmla="*/ 108 h 144"/>
                <a:gd name="T48" fmla="*/ 42 w 101"/>
                <a:gd name="T49" fmla="*/ 96 h 144"/>
                <a:gd name="T50" fmla="*/ 30 w 101"/>
                <a:gd name="T51" fmla="*/ 90 h 144"/>
                <a:gd name="T52" fmla="*/ 24 w 101"/>
                <a:gd name="T53" fmla="*/ 84 h 144"/>
                <a:gd name="T54" fmla="*/ 18 w 101"/>
                <a:gd name="T55" fmla="*/ 78 h 144"/>
                <a:gd name="T56" fmla="*/ 6 w 101"/>
                <a:gd name="T57" fmla="*/ 72 h 144"/>
                <a:gd name="T58" fmla="*/ 12 w 101"/>
                <a:gd name="T59" fmla="*/ 66 h 144"/>
                <a:gd name="T60" fmla="*/ 12 w 101"/>
                <a:gd name="T61" fmla="*/ 60 h 144"/>
                <a:gd name="T62" fmla="*/ 6 w 101"/>
                <a:gd name="T63" fmla="*/ 54 h 144"/>
                <a:gd name="T64" fmla="*/ 0 w 101"/>
                <a:gd name="T65" fmla="*/ 48 h 144"/>
                <a:gd name="T66" fmla="*/ 6 w 101"/>
                <a:gd name="T67" fmla="*/ 48 h 144"/>
                <a:gd name="T68" fmla="*/ 6 w 101"/>
                <a:gd name="T69" fmla="*/ 42 h 144"/>
                <a:gd name="T70" fmla="*/ 12 w 101"/>
                <a:gd name="T71" fmla="*/ 36 h 144"/>
                <a:gd name="T72" fmla="*/ 12 w 101"/>
                <a:gd name="T73" fmla="*/ 24 h 144"/>
                <a:gd name="T74" fmla="*/ 12 w 101"/>
                <a:gd name="T75" fmla="*/ 18 h 144"/>
                <a:gd name="T76" fmla="*/ 12 w 101"/>
                <a:gd name="T77" fmla="*/ 12 h 144"/>
                <a:gd name="T78" fmla="*/ 12 w 101"/>
                <a:gd name="T79" fmla="*/ 6 h 144"/>
                <a:gd name="T80" fmla="*/ 12 w 101"/>
                <a:gd name="T81" fmla="*/ 0 h 144"/>
                <a:gd name="T82" fmla="*/ 12 w 101"/>
                <a:gd name="T83" fmla="*/ 6 h 144"/>
                <a:gd name="T84" fmla="*/ 18 w 101"/>
                <a:gd name="T85" fmla="*/ 6 h 144"/>
                <a:gd name="T86" fmla="*/ 24 w 101"/>
                <a:gd name="T87" fmla="*/ 12 h 144"/>
                <a:gd name="T88" fmla="*/ 30 w 101"/>
                <a:gd name="T89" fmla="*/ 18 h 144"/>
                <a:gd name="T90" fmla="*/ 36 w 101"/>
                <a:gd name="T91" fmla="*/ 18 h 144"/>
                <a:gd name="T92" fmla="*/ 47 w 101"/>
                <a:gd name="T93" fmla="*/ 24 h 144"/>
                <a:gd name="T94" fmla="*/ 53 w 101"/>
                <a:gd name="T95" fmla="*/ 24 h 144"/>
                <a:gd name="T96" fmla="*/ 65 w 101"/>
                <a:gd name="T97" fmla="*/ 24 h 144"/>
                <a:gd name="T98" fmla="*/ 65 w 101"/>
                <a:gd name="T99" fmla="*/ 30 h 144"/>
                <a:gd name="T100" fmla="*/ 65 w 101"/>
                <a:gd name="T101" fmla="*/ 36 h 144"/>
                <a:gd name="T102" fmla="*/ 65 w 101"/>
                <a:gd name="T103" fmla="*/ 42 h 144"/>
                <a:gd name="T104" fmla="*/ 65 w 101"/>
                <a:gd name="T105" fmla="*/ 48 h 144"/>
                <a:gd name="T106" fmla="*/ 71 w 101"/>
                <a:gd name="T107" fmla="*/ 54 h 144"/>
                <a:gd name="T108" fmla="*/ 77 w 101"/>
                <a:gd name="T109" fmla="*/ 60 h 144"/>
                <a:gd name="T110" fmla="*/ 89 w 101"/>
                <a:gd name="T111" fmla="*/ 60 h 144"/>
                <a:gd name="T112" fmla="*/ 101 w 101"/>
                <a:gd name="T113" fmla="*/ 60 h 1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1"/>
                <a:gd name="T172" fmla="*/ 0 h 144"/>
                <a:gd name="T173" fmla="*/ 101 w 101"/>
                <a:gd name="T174" fmla="*/ 144 h 1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1" h="144">
                  <a:moveTo>
                    <a:pt x="101" y="60"/>
                  </a:moveTo>
                  <a:lnTo>
                    <a:pt x="95" y="60"/>
                  </a:lnTo>
                  <a:lnTo>
                    <a:pt x="89" y="66"/>
                  </a:lnTo>
                  <a:lnTo>
                    <a:pt x="83" y="72"/>
                  </a:lnTo>
                  <a:lnTo>
                    <a:pt x="77" y="72"/>
                  </a:lnTo>
                  <a:lnTo>
                    <a:pt x="71" y="78"/>
                  </a:lnTo>
                  <a:lnTo>
                    <a:pt x="71" y="90"/>
                  </a:lnTo>
                  <a:lnTo>
                    <a:pt x="65" y="96"/>
                  </a:lnTo>
                  <a:lnTo>
                    <a:pt x="65" y="102"/>
                  </a:lnTo>
                  <a:lnTo>
                    <a:pt x="59" y="108"/>
                  </a:lnTo>
                  <a:lnTo>
                    <a:pt x="59" y="114"/>
                  </a:lnTo>
                  <a:lnTo>
                    <a:pt x="59" y="120"/>
                  </a:lnTo>
                  <a:lnTo>
                    <a:pt x="59" y="126"/>
                  </a:lnTo>
                  <a:lnTo>
                    <a:pt x="65" y="138"/>
                  </a:lnTo>
                  <a:lnTo>
                    <a:pt x="65" y="144"/>
                  </a:lnTo>
                  <a:lnTo>
                    <a:pt x="59" y="144"/>
                  </a:lnTo>
                  <a:lnTo>
                    <a:pt x="53" y="144"/>
                  </a:lnTo>
                  <a:lnTo>
                    <a:pt x="53" y="132"/>
                  </a:lnTo>
                  <a:lnTo>
                    <a:pt x="47" y="120"/>
                  </a:lnTo>
                  <a:lnTo>
                    <a:pt x="42" y="108"/>
                  </a:lnTo>
                  <a:lnTo>
                    <a:pt x="42" y="96"/>
                  </a:lnTo>
                  <a:lnTo>
                    <a:pt x="30" y="90"/>
                  </a:lnTo>
                  <a:lnTo>
                    <a:pt x="24" y="84"/>
                  </a:lnTo>
                  <a:lnTo>
                    <a:pt x="18" y="78"/>
                  </a:lnTo>
                  <a:lnTo>
                    <a:pt x="6" y="72"/>
                  </a:lnTo>
                  <a:lnTo>
                    <a:pt x="12" y="66"/>
                  </a:lnTo>
                  <a:lnTo>
                    <a:pt x="12" y="60"/>
                  </a:lnTo>
                  <a:lnTo>
                    <a:pt x="6" y="54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6" y="42"/>
                  </a:lnTo>
                  <a:lnTo>
                    <a:pt x="12" y="36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18"/>
                  </a:lnTo>
                  <a:lnTo>
                    <a:pt x="47" y="24"/>
                  </a:lnTo>
                  <a:lnTo>
                    <a:pt x="53" y="24"/>
                  </a:lnTo>
                  <a:lnTo>
                    <a:pt x="65" y="24"/>
                  </a:lnTo>
                  <a:lnTo>
                    <a:pt x="65" y="30"/>
                  </a:lnTo>
                  <a:lnTo>
                    <a:pt x="65" y="36"/>
                  </a:lnTo>
                  <a:lnTo>
                    <a:pt x="65" y="42"/>
                  </a:lnTo>
                  <a:lnTo>
                    <a:pt x="65" y="48"/>
                  </a:lnTo>
                  <a:lnTo>
                    <a:pt x="71" y="54"/>
                  </a:lnTo>
                  <a:lnTo>
                    <a:pt x="77" y="60"/>
                  </a:lnTo>
                  <a:lnTo>
                    <a:pt x="89" y="60"/>
                  </a:lnTo>
                  <a:lnTo>
                    <a:pt x="101" y="6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88" name="Freeform 470"/>
            <p:cNvSpPr>
              <a:spLocks/>
            </p:cNvSpPr>
            <p:nvPr/>
          </p:nvSpPr>
          <p:spPr bwMode="auto">
            <a:xfrm>
              <a:off x="4564" y="2168"/>
              <a:ext cx="114" cy="132"/>
            </a:xfrm>
            <a:custGeom>
              <a:avLst/>
              <a:gdLst>
                <a:gd name="T0" fmla="*/ 42 w 114"/>
                <a:gd name="T1" fmla="*/ 24 h 132"/>
                <a:gd name="T2" fmla="*/ 48 w 114"/>
                <a:gd name="T3" fmla="*/ 24 h 132"/>
                <a:gd name="T4" fmla="*/ 54 w 114"/>
                <a:gd name="T5" fmla="*/ 24 h 132"/>
                <a:gd name="T6" fmla="*/ 60 w 114"/>
                <a:gd name="T7" fmla="*/ 24 h 132"/>
                <a:gd name="T8" fmla="*/ 66 w 114"/>
                <a:gd name="T9" fmla="*/ 24 h 132"/>
                <a:gd name="T10" fmla="*/ 78 w 114"/>
                <a:gd name="T11" fmla="*/ 24 h 132"/>
                <a:gd name="T12" fmla="*/ 84 w 114"/>
                <a:gd name="T13" fmla="*/ 24 h 132"/>
                <a:gd name="T14" fmla="*/ 90 w 114"/>
                <a:gd name="T15" fmla="*/ 18 h 132"/>
                <a:gd name="T16" fmla="*/ 102 w 114"/>
                <a:gd name="T17" fmla="*/ 12 h 132"/>
                <a:gd name="T18" fmla="*/ 108 w 114"/>
                <a:gd name="T19" fmla="*/ 6 h 132"/>
                <a:gd name="T20" fmla="*/ 114 w 114"/>
                <a:gd name="T21" fmla="*/ 0 h 132"/>
                <a:gd name="T22" fmla="*/ 114 w 114"/>
                <a:gd name="T23" fmla="*/ 6 h 132"/>
                <a:gd name="T24" fmla="*/ 108 w 114"/>
                <a:gd name="T25" fmla="*/ 12 h 132"/>
                <a:gd name="T26" fmla="*/ 102 w 114"/>
                <a:gd name="T27" fmla="*/ 24 h 132"/>
                <a:gd name="T28" fmla="*/ 96 w 114"/>
                <a:gd name="T29" fmla="*/ 36 h 132"/>
                <a:gd name="T30" fmla="*/ 90 w 114"/>
                <a:gd name="T31" fmla="*/ 54 h 132"/>
                <a:gd name="T32" fmla="*/ 90 w 114"/>
                <a:gd name="T33" fmla="*/ 66 h 132"/>
                <a:gd name="T34" fmla="*/ 96 w 114"/>
                <a:gd name="T35" fmla="*/ 78 h 132"/>
                <a:gd name="T36" fmla="*/ 90 w 114"/>
                <a:gd name="T37" fmla="*/ 78 h 132"/>
                <a:gd name="T38" fmla="*/ 84 w 114"/>
                <a:gd name="T39" fmla="*/ 84 h 132"/>
                <a:gd name="T40" fmla="*/ 72 w 114"/>
                <a:gd name="T41" fmla="*/ 96 h 132"/>
                <a:gd name="T42" fmla="*/ 72 w 114"/>
                <a:gd name="T43" fmla="*/ 114 h 132"/>
                <a:gd name="T44" fmla="*/ 66 w 114"/>
                <a:gd name="T45" fmla="*/ 120 h 132"/>
                <a:gd name="T46" fmla="*/ 48 w 114"/>
                <a:gd name="T47" fmla="*/ 114 h 132"/>
                <a:gd name="T48" fmla="*/ 36 w 114"/>
                <a:gd name="T49" fmla="*/ 114 h 132"/>
                <a:gd name="T50" fmla="*/ 24 w 114"/>
                <a:gd name="T51" fmla="*/ 126 h 132"/>
                <a:gd name="T52" fmla="*/ 18 w 114"/>
                <a:gd name="T53" fmla="*/ 126 h 132"/>
                <a:gd name="T54" fmla="*/ 18 w 114"/>
                <a:gd name="T55" fmla="*/ 108 h 132"/>
                <a:gd name="T56" fmla="*/ 12 w 114"/>
                <a:gd name="T57" fmla="*/ 96 h 132"/>
                <a:gd name="T58" fmla="*/ 6 w 114"/>
                <a:gd name="T59" fmla="*/ 84 h 132"/>
                <a:gd name="T60" fmla="*/ 6 w 114"/>
                <a:gd name="T61" fmla="*/ 72 h 132"/>
                <a:gd name="T62" fmla="*/ 12 w 114"/>
                <a:gd name="T63" fmla="*/ 54 h 132"/>
                <a:gd name="T64" fmla="*/ 12 w 114"/>
                <a:gd name="T65" fmla="*/ 48 h 132"/>
                <a:gd name="T66" fmla="*/ 24 w 114"/>
                <a:gd name="T67" fmla="*/ 42 h 132"/>
                <a:gd name="T68" fmla="*/ 30 w 114"/>
                <a:gd name="T69" fmla="*/ 36 h 132"/>
                <a:gd name="T70" fmla="*/ 36 w 114"/>
                <a:gd name="T71" fmla="*/ 30 h 1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4"/>
                <a:gd name="T109" fmla="*/ 0 h 132"/>
                <a:gd name="T110" fmla="*/ 114 w 114"/>
                <a:gd name="T111" fmla="*/ 132 h 1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4" h="132">
                  <a:moveTo>
                    <a:pt x="36" y="24"/>
                  </a:moveTo>
                  <a:lnTo>
                    <a:pt x="42" y="24"/>
                  </a:lnTo>
                  <a:lnTo>
                    <a:pt x="48" y="24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78" y="24"/>
                  </a:lnTo>
                  <a:lnTo>
                    <a:pt x="84" y="24"/>
                  </a:lnTo>
                  <a:lnTo>
                    <a:pt x="90" y="18"/>
                  </a:lnTo>
                  <a:lnTo>
                    <a:pt x="96" y="18"/>
                  </a:lnTo>
                  <a:lnTo>
                    <a:pt x="102" y="12"/>
                  </a:lnTo>
                  <a:lnTo>
                    <a:pt x="102" y="6"/>
                  </a:lnTo>
                  <a:lnTo>
                    <a:pt x="108" y="6"/>
                  </a:lnTo>
                  <a:lnTo>
                    <a:pt x="114" y="0"/>
                  </a:lnTo>
                  <a:lnTo>
                    <a:pt x="114" y="6"/>
                  </a:lnTo>
                  <a:lnTo>
                    <a:pt x="108" y="12"/>
                  </a:lnTo>
                  <a:lnTo>
                    <a:pt x="102" y="18"/>
                  </a:lnTo>
                  <a:lnTo>
                    <a:pt x="102" y="24"/>
                  </a:lnTo>
                  <a:lnTo>
                    <a:pt x="96" y="30"/>
                  </a:lnTo>
                  <a:lnTo>
                    <a:pt x="96" y="36"/>
                  </a:lnTo>
                  <a:lnTo>
                    <a:pt x="90" y="48"/>
                  </a:lnTo>
                  <a:lnTo>
                    <a:pt x="90" y="54"/>
                  </a:lnTo>
                  <a:lnTo>
                    <a:pt x="90" y="60"/>
                  </a:lnTo>
                  <a:lnTo>
                    <a:pt x="90" y="66"/>
                  </a:lnTo>
                  <a:lnTo>
                    <a:pt x="96" y="72"/>
                  </a:lnTo>
                  <a:lnTo>
                    <a:pt x="96" y="78"/>
                  </a:lnTo>
                  <a:lnTo>
                    <a:pt x="90" y="78"/>
                  </a:lnTo>
                  <a:lnTo>
                    <a:pt x="84" y="84"/>
                  </a:lnTo>
                  <a:lnTo>
                    <a:pt x="78" y="90"/>
                  </a:lnTo>
                  <a:lnTo>
                    <a:pt x="72" y="96"/>
                  </a:lnTo>
                  <a:lnTo>
                    <a:pt x="72" y="102"/>
                  </a:lnTo>
                  <a:lnTo>
                    <a:pt x="72" y="114"/>
                  </a:lnTo>
                  <a:lnTo>
                    <a:pt x="72" y="120"/>
                  </a:lnTo>
                  <a:lnTo>
                    <a:pt x="66" y="120"/>
                  </a:lnTo>
                  <a:lnTo>
                    <a:pt x="60" y="114"/>
                  </a:lnTo>
                  <a:lnTo>
                    <a:pt x="48" y="114"/>
                  </a:lnTo>
                  <a:lnTo>
                    <a:pt x="42" y="114"/>
                  </a:lnTo>
                  <a:lnTo>
                    <a:pt x="36" y="114"/>
                  </a:lnTo>
                  <a:lnTo>
                    <a:pt x="30" y="120"/>
                  </a:lnTo>
                  <a:lnTo>
                    <a:pt x="24" y="126"/>
                  </a:lnTo>
                  <a:lnTo>
                    <a:pt x="18" y="132"/>
                  </a:lnTo>
                  <a:lnTo>
                    <a:pt x="18" y="126"/>
                  </a:lnTo>
                  <a:lnTo>
                    <a:pt x="18" y="120"/>
                  </a:lnTo>
                  <a:lnTo>
                    <a:pt x="18" y="108"/>
                  </a:lnTo>
                  <a:lnTo>
                    <a:pt x="18" y="102"/>
                  </a:lnTo>
                  <a:lnTo>
                    <a:pt x="12" y="96"/>
                  </a:lnTo>
                  <a:lnTo>
                    <a:pt x="6" y="90"/>
                  </a:lnTo>
                  <a:lnTo>
                    <a:pt x="6" y="84"/>
                  </a:lnTo>
                  <a:lnTo>
                    <a:pt x="0" y="84"/>
                  </a:lnTo>
                  <a:lnTo>
                    <a:pt x="6" y="72"/>
                  </a:lnTo>
                  <a:lnTo>
                    <a:pt x="12" y="66"/>
                  </a:lnTo>
                  <a:lnTo>
                    <a:pt x="12" y="54"/>
                  </a:lnTo>
                  <a:lnTo>
                    <a:pt x="6" y="48"/>
                  </a:lnTo>
                  <a:lnTo>
                    <a:pt x="12" y="48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36"/>
                  </a:lnTo>
                  <a:lnTo>
                    <a:pt x="30" y="36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36" y="24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89" name="Freeform 471"/>
            <p:cNvSpPr>
              <a:spLocks/>
            </p:cNvSpPr>
            <p:nvPr/>
          </p:nvSpPr>
          <p:spPr bwMode="auto">
            <a:xfrm>
              <a:off x="4660" y="1947"/>
              <a:ext cx="71" cy="96"/>
            </a:xfrm>
            <a:custGeom>
              <a:avLst/>
              <a:gdLst>
                <a:gd name="T0" fmla="*/ 53 w 71"/>
                <a:gd name="T1" fmla="*/ 90 h 96"/>
                <a:gd name="T2" fmla="*/ 53 w 71"/>
                <a:gd name="T3" fmla="*/ 96 h 96"/>
                <a:gd name="T4" fmla="*/ 53 w 71"/>
                <a:gd name="T5" fmla="*/ 90 h 96"/>
                <a:gd name="T6" fmla="*/ 47 w 71"/>
                <a:gd name="T7" fmla="*/ 78 h 96"/>
                <a:gd name="T8" fmla="*/ 41 w 71"/>
                <a:gd name="T9" fmla="*/ 72 h 96"/>
                <a:gd name="T10" fmla="*/ 36 w 71"/>
                <a:gd name="T11" fmla="*/ 72 h 96"/>
                <a:gd name="T12" fmla="*/ 30 w 71"/>
                <a:gd name="T13" fmla="*/ 66 h 96"/>
                <a:gd name="T14" fmla="*/ 24 w 71"/>
                <a:gd name="T15" fmla="*/ 66 h 96"/>
                <a:gd name="T16" fmla="*/ 18 w 71"/>
                <a:gd name="T17" fmla="*/ 66 h 96"/>
                <a:gd name="T18" fmla="*/ 18 w 71"/>
                <a:gd name="T19" fmla="*/ 66 h 96"/>
                <a:gd name="T20" fmla="*/ 18 w 71"/>
                <a:gd name="T21" fmla="*/ 60 h 96"/>
                <a:gd name="T22" fmla="*/ 30 w 71"/>
                <a:gd name="T23" fmla="*/ 66 h 96"/>
                <a:gd name="T24" fmla="*/ 36 w 71"/>
                <a:gd name="T25" fmla="*/ 66 h 96"/>
                <a:gd name="T26" fmla="*/ 41 w 71"/>
                <a:gd name="T27" fmla="*/ 66 h 96"/>
                <a:gd name="T28" fmla="*/ 41 w 71"/>
                <a:gd name="T29" fmla="*/ 60 h 96"/>
                <a:gd name="T30" fmla="*/ 36 w 71"/>
                <a:gd name="T31" fmla="*/ 54 h 96"/>
                <a:gd name="T32" fmla="*/ 30 w 71"/>
                <a:gd name="T33" fmla="*/ 48 h 96"/>
                <a:gd name="T34" fmla="*/ 18 w 71"/>
                <a:gd name="T35" fmla="*/ 42 h 96"/>
                <a:gd name="T36" fmla="*/ 12 w 71"/>
                <a:gd name="T37" fmla="*/ 36 h 96"/>
                <a:gd name="T38" fmla="*/ 6 w 71"/>
                <a:gd name="T39" fmla="*/ 36 h 96"/>
                <a:gd name="T40" fmla="*/ 0 w 71"/>
                <a:gd name="T41" fmla="*/ 30 h 96"/>
                <a:gd name="T42" fmla="*/ 0 w 71"/>
                <a:gd name="T43" fmla="*/ 30 h 96"/>
                <a:gd name="T44" fmla="*/ 6 w 71"/>
                <a:gd name="T45" fmla="*/ 30 h 96"/>
                <a:gd name="T46" fmla="*/ 12 w 71"/>
                <a:gd name="T47" fmla="*/ 36 h 96"/>
                <a:gd name="T48" fmla="*/ 24 w 71"/>
                <a:gd name="T49" fmla="*/ 42 h 96"/>
                <a:gd name="T50" fmla="*/ 30 w 71"/>
                <a:gd name="T51" fmla="*/ 42 h 96"/>
                <a:gd name="T52" fmla="*/ 36 w 71"/>
                <a:gd name="T53" fmla="*/ 42 h 96"/>
                <a:gd name="T54" fmla="*/ 30 w 71"/>
                <a:gd name="T55" fmla="*/ 24 h 96"/>
                <a:gd name="T56" fmla="*/ 24 w 71"/>
                <a:gd name="T57" fmla="*/ 12 h 96"/>
                <a:gd name="T58" fmla="*/ 18 w 71"/>
                <a:gd name="T59" fmla="*/ 6 h 96"/>
                <a:gd name="T60" fmla="*/ 12 w 71"/>
                <a:gd name="T61" fmla="*/ 0 h 96"/>
                <a:gd name="T62" fmla="*/ 18 w 71"/>
                <a:gd name="T63" fmla="*/ 0 h 96"/>
                <a:gd name="T64" fmla="*/ 24 w 71"/>
                <a:gd name="T65" fmla="*/ 6 h 96"/>
                <a:gd name="T66" fmla="*/ 30 w 71"/>
                <a:gd name="T67" fmla="*/ 12 h 96"/>
                <a:gd name="T68" fmla="*/ 36 w 71"/>
                <a:gd name="T69" fmla="*/ 24 h 96"/>
                <a:gd name="T70" fmla="*/ 41 w 71"/>
                <a:gd name="T71" fmla="*/ 36 h 96"/>
                <a:gd name="T72" fmla="*/ 47 w 71"/>
                <a:gd name="T73" fmla="*/ 36 h 96"/>
                <a:gd name="T74" fmla="*/ 53 w 71"/>
                <a:gd name="T75" fmla="*/ 18 h 96"/>
                <a:gd name="T76" fmla="*/ 53 w 71"/>
                <a:gd name="T77" fmla="*/ 6 h 96"/>
                <a:gd name="T78" fmla="*/ 53 w 71"/>
                <a:gd name="T79" fmla="*/ 12 h 96"/>
                <a:gd name="T80" fmla="*/ 53 w 71"/>
                <a:gd name="T81" fmla="*/ 18 h 96"/>
                <a:gd name="T82" fmla="*/ 47 w 71"/>
                <a:gd name="T83" fmla="*/ 36 h 96"/>
                <a:gd name="T84" fmla="*/ 47 w 71"/>
                <a:gd name="T85" fmla="*/ 54 h 96"/>
                <a:gd name="T86" fmla="*/ 47 w 71"/>
                <a:gd name="T87" fmla="*/ 60 h 96"/>
                <a:gd name="T88" fmla="*/ 53 w 71"/>
                <a:gd name="T89" fmla="*/ 66 h 96"/>
                <a:gd name="T90" fmla="*/ 59 w 71"/>
                <a:gd name="T91" fmla="*/ 60 h 96"/>
                <a:gd name="T92" fmla="*/ 59 w 71"/>
                <a:gd name="T93" fmla="*/ 60 h 96"/>
                <a:gd name="T94" fmla="*/ 65 w 71"/>
                <a:gd name="T95" fmla="*/ 54 h 96"/>
                <a:gd name="T96" fmla="*/ 65 w 71"/>
                <a:gd name="T97" fmla="*/ 48 h 96"/>
                <a:gd name="T98" fmla="*/ 71 w 71"/>
                <a:gd name="T99" fmla="*/ 48 h 96"/>
                <a:gd name="T100" fmla="*/ 71 w 71"/>
                <a:gd name="T101" fmla="*/ 54 h 96"/>
                <a:gd name="T102" fmla="*/ 65 w 71"/>
                <a:gd name="T103" fmla="*/ 60 h 96"/>
                <a:gd name="T104" fmla="*/ 59 w 71"/>
                <a:gd name="T105" fmla="*/ 66 h 96"/>
                <a:gd name="T106" fmla="*/ 53 w 71"/>
                <a:gd name="T107" fmla="*/ 72 h 96"/>
                <a:gd name="T108" fmla="*/ 53 w 71"/>
                <a:gd name="T109" fmla="*/ 78 h 96"/>
                <a:gd name="T110" fmla="*/ 53 w 71"/>
                <a:gd name="T111" fmla="*/ 84 h 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1"/>
                <a:gd name="T169" fmla="*/ 0 h 96"/>
                <a:gd name="T170" fmla="*/ 71 w 71"/>
                <a:gd name="T171" fmla="*/ 96 h 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1" h="96">
                  <a:moveTo>
                    <a:pt x="59" y="84"/>
                  </a:moveTo>
                  <a:lnTo>
                    <a:pt x="53" y="90"/>
                  </a:lnTo>
                  <a:lnTo>
                    <a:pt x="53" y="96"/>
                  </a:lnTo>
                  <a:lnTo>
                    <a:pt x="53" y="90"/>
                  </a:lnTo>
                  <a:lnTo>
                    <a:pt x="47" y="84"/>
                  </a:lnTo>
                  <a:lnTo>
                    <a:pt x="47" y="78"/>
                  </a:lnTo>
                  <a:lnTo>
                    <a:pt x="47" y="72"/>
                  </a:lnTo>
                  <a:lnTo>
                    <a:pt x="41" y="72"/>
                  </a:lnTo>
                  <a:lnTo>
                    <a:pt x="36" y="72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18" y="66"/>
                  </a:lnTo>
                  <a:lnTo>
                    <a:pt x="18" y="60"/>
                  </a:lnTo>
                  <a:lnTo>
                    <a:pt x="24" y="66"/>
                  </a:lnTo>
                  <a:lnTo>
                    <a:pt x="30" y="66"/>
                  </a:lnTo>
                  <a:lnTo>
                    <a:pt x="36" y="66"/>
                  </a:lnTo>
                  <a:lnTo>
                    <a:pt x="41" y="66"/>
                  </a:lnTo>
                  <a:lnTo>
                    <a:pt x="41" y="60"/>
                  </a:lnTo>
                  <a:lnTo>
                    <a:pt x="41" y="54"/>
                  </a:lnTo>
                  <a:lnTo>
                    <a:pt x="36" y="54"/>
                  </a:lnTo>
                  <a:lnTo>
                    <a:pt x="36" y="48"/>
                  </a:lnTo>
                  <a:lnTo>
                    <a:pt x="30" y="48"/>
                  </a:lnTo>
                  <a:lnTo>
                    <a:pt x="24" y="48"/>
                  </a:lnTo>
                  <a:lnTo>
                    <a:pt x="18" y="42"/>
                  </a:lnTo>
                  <a:lnTo>
                    <a:pt x="12" y="36"/>
                  </a:lnTo>
                  <a:lnTo>
                    <a:pt x="6" y="36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4" y="42"/>
                  </a:lnTo>
                  <a:lnTo>
                    <a:pt x="30" y="42"/>
                  </a:lnTo>
                  <a:lnTo>
                    <a:pt x="36" y="42"/>
                  </a:lnTo>
                  <a:lnTo>
                    <a:pt x="36" y="36"/>
                  </a:lnTo>
                  <a:lnTo>
                    <a:pt x="30" y="24"/>
                  </a:lnTo>
                  <a:lnTo>
                    <a:pt x="30" y="18"/>
                  </a:lnTo>
                  <a:lnTo>
                    <a:pt x="24" y="12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36" y="24"/>
                  </a:lnTo>
                  <a:lnTo>
                    <a:pt x="36" y="30"/>
                  </a:lnTo>
                  <a:lnTo>
                    <a:pt x="41" y="36"/>
                  </a:lnTo>
                  <a:lnTo>
                    <a:pt x="41" y="42"/>
                  </a:lnTo>
                  <a:lnTo>
                    <a:pt x="47" y="36"/>
                  </a:lnTo>
                  <a:lnTo>
                    <a:pt x="47" y="24"/>
                  </a:lnTo>
                  <a:lnTo>
                    <a:pt x="53" y="18"/>
                  </a:lnTo>
                  <a:lnTo>
                    <a:pt x="53" y="12"/>
                  </a:lnTo>
                  <a:lnTo>
                    <a:pt x="53" y="6"/>
                  </a:lnTo>
                  <a:lnTo>
                    <a:pt x="53" y="12"/>
                  </a:lnTo>
                  <a:lnTo>
                    <a:pt x="53" y="18"/>
                  </a:lnTo>
                  <a:lnTo>
                    <a:pt x="53" y="30"/>
                  </a:lnTo>
                  <a:lnTo>
                    <a:pt x="47" y="36"/>
                  </a:lnTo>
                  <a:lnTo>
                    <a:pt x="41" y="48"/>
                  </a:lnTo>
                  <a:lnTo>
                    <a:pt x="47" y="54"/>
                  </a:lnTo>
                  <a:lnTo>
                    <a:pt x="47" y="60"/>
                  </a:lnTo>
                  <a:lnTo>
                    <a:pt x="47" y="66"/>
                  </a:lnTo>
                  <a:lnTo>
                    <a:pt x="53" y="66"/>
                  </a:lnTo>
                  <a:lnTo>
                    <a:pt x="59" y="60"/>
                  </a:lnTo>
                  <a:lnTo>
                    <a:pt x="65" y="54"/>
                  </a:lnTo>
                  <a:lnTo>
                    <a:pt x="65" y="48"/>
                  </a:lnTo>
                  <a:lnTo>
                    <a:pt x="71" y="48"/>
                  </a:lnTo>
                  <a:lnTo>
                    <a:pt x="71" y="54"/>
                  </a:lnTo>
                  <a:lnTo>
                    <a:pt x="65" y="60"/>
                  </a:lnTo>
                  <a:lnTo>
                    <a:pt x="65" y="66"/>
                  </a:lnTo>
                  <a:lnTo>
                    <a:pt x="59" y="66"/>
                  </a:lnTo>
                  <a:lnTo>
                    <a:pt x="59" y="72"/>
                  </a:lnTo>
                  <a:lnTo>
                    <a:pt x="53" y="72"/>
                  </a:lnTo>
                  <a:lnTo>
                    <a:pt x="53" y="78"/>
                  </a:lnTo>
                  <a:lnTo>
                    <a:pt x="53" y="84"/>
                  </a:lnTo>
                  <a:lnTo>
                    <a:pt x="59" y="84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90" name="Freeform 472"/>
            <p:cNvSpPr>
              <a:spLocks/>
            </p:cNvSpPr>
            <p:nvPr/>
          </p:nvSpPr>
          <p:spPr bwMode="auto">
            <a:xfrm>
              <a:off x="4576" y="2192"/>
              <a:ext cx="66" cy="90"/>
            </a:xfrm>
            <a:custGeom>
              <a:avLst/>
              <a:gdLst>
                <a:gd name="T0" fmla="*/ 66 w 66"/>
                <a:gd name="T1" fmla="*/ 0 h 90"/>
                <a:gd name="T2" fmla="*/ 54 w 66"/>
                <a:gd name="T3" fmla="*/ 0 h 90"/>
                <a:gd name="T4" fmla="*/ 54 w 66"/>
                <a:gd name="T5" fmla="*/ 6 h 90"/>
                <a:gd name="T6" fmla="*/ 48 w 66"/>
                <a:gd name="T7" fmla="*/ 12 h 90"/>
                <a:gd name="T8" fmla="*/ 42 w 66"/>
                <a:gd name="T9" fmla="*/ 18 h 90"/>
                <a:gd name="T10" fmla="*/ 30 w 66"/>
                <a:gd name="T11" fmla="*/ 18 h 90"/>
                <a:gd name="T12" fmla="*/ 18 w 66"/>
                <a:gd name="T13" fmla="*/ 24 h 90"/>
                <a:gd name="T14" fmla="*/ 12 w 66"/>
                <a:gd name="T15" fmla="*/ 24 h 90"/>
                <a:gd name="T16" fmla="*/ 6 w 66"/>
                <a:gd name="T17" fmla="*/ 30 h 90"/>
                <a:gd name="T18" fmla="*/ 6 w 66"/>
                <a:gd name="T19" fmla="*/ 30 h 90"/>
                <a:gd name="T20" fmla="*/ 12 w 66"/>
                <a:gd name="T21" fmla="*/ 24 h 90"/>
                <a:gd name="T22" fmla="*/ 18 w 66"/>
                <a:gd name="T23" fmla="*/ 24 h 90"/>
                <a:gd name="T24" fmla="*/ 30 w 66"/>
                <a:gd name="T25" fmla="*/ 24 h 90"/>
                <a:gd name="T26" fmla="*/ 36 w 66"/>
                <a:gd name="T27" fmla="*/ 24 h 90"/>
                <a:gd name="T28" fmla="*/ 36 w 66"/>
                <a:gd name="T29" fmla="*/ 30 h 90"/>
                <a:gd name="T30" fmla="*/ 30 w 66"/>
                <a:gd name="T31" fmla="*/ 42 h 90"/>
                <a:gd name="T32" fmla="*/ 24 w 66"/>
                <a:gd name="T33" fmla="*/ 48 h 90"/>
                <a:gd name="T34" fmla="*/ 18 w 66"/>
                <a:gd name="T35" fmla="*/ 48 h 90"/>
                <a:gd name="T36" fmla="*/ 12 w 66"/>
                <a:gd name="T37" fmla="*/ 48 h 90"/>
                <a:gd name="T38" fmla="*/ 0 w 66"/>
                <a:gd name="T39" fmla="*/ 54 h 90"/>
                <a:gd name="T40" fmla="*/ 0 w 66"/>
                <a:gd name="T41" fmla="*/ 54 h 90"/>
                <a:gd name="T42" fmla="*/ 0 w 66"/>
                <a:gd name="T43" fmla="*/ 54 h 90"/>
                <a:gd name="T44" fmla="*/ 6 w 66"/>
                <a:gd name="T45" fmla="*/ 54 h 90"/>
                <a:gd name="T46" fmla="*/ 12 w 66"/>
                <a:gd name="T47" fmla="*/ 54 h 90"/>
                <a:gd name="T48" fmla="*/ 18 w 66"/>
                <a:gd name="T49" fmla="*/ 54 h 90"/>
                <a:gd name="T50" fmla="*/ 24 w 66"/>
                <a:gd name="T51" fmla="*/ 54 h 90"/>
                <a:gd name="T52" fmla="*/ 24 w 66"/>
                <a:gd name="T53" fmla="*/ 54 h 90"/>
                <a:gd name="T54" fmla="*/ 12 w 66"/>
                <a:gd name="T55" fmla="*/ 72 h 90"/>
                <a:gd name="T56" fmla="*/ 12 w 66"/>
                <a:gd name="T57" fmla="*/ 84 h 90"/>
                <a:gd name="T58" fmla="*/ 18 w 66"/>
                <a:gd name="T59" fmla="*/ 78 h 90"/>
                <a:gd name="T60" fmla="*/ 24 w 66"/>
                <a:gd name="T61" fmla="*/ 66 h 90"/>
                <a:gd name="T62" fmla="*/ 30 w 66"/>
                <a:gd name="T63" fmla="*/ 54 h 90"/>
                <a:gd name="T64" fmla="*/ 36 w 66"/>
                <a:gd name="T65" fmla="*/ 60 h 90"/>
                <a:gd name="T66" fmla="*/ 42 w 66"/>
                <a:gd name="T67" fmla="*/ 78 h 90"/>
                <a:gd name="T68" fmla="*/ 48 w 66"/>
                <a:gd name="T69" fmla="*/ 84 h 90"/>
                <a:gd name="T70" fmla="*/ 48 w 66"/>
                <a:gd name="T71" fmla="*/ 84 h 90"/>
                <a:gd name="T72" fmla="*/ 42 w 66"/>
                <a:gd name="T73" fmla="*/ 72 h 90"/>
                <a:gd name="T74" fmla="*/ 36 w 66"/>
                <a:gd name="T75" fmla="*/ 54 h 90"/>
                <a:gd name="T76" fmla="*/ 42 w 66"/>
                <a:gd name="T77" fmla="*/ 42 h 90"/>
                <a:gd name="T78" fmla="*/ 48 w 66"/>
                <a:gd name="T79" fmla="*/ 30 h 90"/>
                <a:gd name="T80" fmla="*/ 54 w 66"/>
                <a:gd name="T81" fmla="*/ 30 h 90"/>
                <a:gd name="T82" fmla="*/ 60 w 66"/>
                <a:gd name="T83" fmla="*/ 42 h 90"/>
                <a:gd name="T84" fmla="*/ 66 w 66"/>
                <a:gd name="T85" fmla="*/ 60 h 90"/>
                <a:gd name="T86" fmla="*/ 66 w 66"/>
                <a:gd name="T87" fmla="*/ 54 h 90"/>
                <a:gd name="T88" fmla="*/ 66 w 66"/>
                <a:gd name="T89" fmla="*/ 42 h 90"/>
                <a:gd name="T90" fmla="*/ 60 w 66"/>
                <a:gd name="T91" fmla="*/ 24 h 90"/>
                <a:gd name="T92" fmla="*/ 60 w 66"/>
                <a:gd name="T93" fmla="*/ 18 h 90"/>
                <a:gd name="T94" fmla="*/ 66 w 66"/>
                <a:gd name="T95" fmla="*/ 6 h 90"/>
                <a:gd name="T96" fmla="*/ 66 w 66"/>
                <a:gd name="T97" fmla="*/ 0 h 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"/>
                <a:gd name="T148" fmla="*/ 0 h 90"/>
                <a:gd name="T149" fmla="*/ 66 w 66"/>
                <a:gd name="T150" fmla="*/ 90 h 9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" h="90">
                  <a:moveTo>
                    <a:pt x="66" y="0"/>
                  </a:moveTo>
                  <a:lnTo>
                    <a:pt x="66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54" y="6"/>
                  </a:lnTo>
                  <a:lnTo>
                    <a:pt x="48" y="12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8" y="24"/>
                  </a:lnTo>
                  <a:lnTo>
                    <a:pt x="12" y="24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6" y="24"/>
                  </a:lnTo>
                  <a:lnTo>
                    <a:pt x="42" y="24"/>
                  </a:lnTo>
                  <a:lnTo>
                    <a:pt x="36" y="30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24" y="48"/>
                  </a:lnTo>
                  <a:lnTo>
                    <a:pt x="18" y="48"/>
                  </a:lnTo>
                  <a:lnTo>
                    <a:pt x="12" y="48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6" y="54"/>
                  </a:lnTo>
                  <a:lnTo>
                    <a:pt x="12" y="54"/>
                  </a:lnTo>
                  <a:lnTo>
                    <a:pt x="18" y="54"/>
                  </a:lnTo>
                  <a:lnTo>
                    <a:pt x="24" y="54"/>
                  </a:lnTo>
                  <a:lnTo>
                    <a:pt x="30" y="48"/>
                  </a:lnTo>
                  <a:lnTo>
                    <a:pt x="24" y="54"/>
                  </a:lnTo>
                  <a:lnTo>
                    <a:pt x="18" y="60"/>
                  </a:lnTo>
                  <a:lnTo>
                    <a:pt x="12" y="72"/>
                  </a:lnTo>
                  <a:lnTo>
                    <a:pt x="12" y="90"/>
                  </a:lnTo>
                  <a:lnTo>
                    <a:pt x="12" y="84"/>
                  </a:lnTo>
                  <a:lnTo>
                    <a:pt x="18" y="84"/>
                  </a:lnTo>
                  <a:lnTo>
                    <a:pt x="18" y="78"/>
                  </a:lnTo>
                  <a:lnTo>
                    <a:pt x="24" y="72"/>
                  </a:lnTo>
                  <a:lnTo>
                    <a:pt x="24" y="66"/>
                  </a:lnTo>
                  <a:lnTo>
                    <a:pt x="30" y="60"/>
                  </a:lnTo>
                  <a:lnTo>
                    <a:pt x="30" y="54"/>
                  </a:lnTo>
                  <a:lnTo>
                    <a:pt x="36" y="60"/>
                  </a:lnTo>
                  <a:lnTo>
                    <a:pt x="36" y="66"/>
                  </a:lnTo>
                  <a:lnTo>
                    <a:pt x="42" y="78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42" y="78"/>
                  </a:lnTo>
                  <a:lnTo>
                    <a:pt x="42" y="72"/>
                  </a:lnTo>
                  <a:lnTo>
                    <a:pt x="42" y="60"/>
                  </a:lnTo>
                  <a:lnTo>
                    <a:pt x="36" y="54"/>
                  </a:lnTo>
                  <a:lnTo>
                    <a:pt x="36" y="48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36"/>
                  </a:lnTo>
                  <a:lnTo>
                    <a:pt x="60" y="42"/>
                  </a:lnTo>
                  <a:lnTo>
                    <a:pt x="66" y="54"/>
                  </a:lnTo>
                  <a:lnTo>
                    <a:pt x="66" y="60"/>
                  </a:lnTo>
                  <a:lnTo>
                    <a:pt x="66" y="54"/>
                  </a:lnTo>
                  <a:lnTo>
                    <a:pt x="66" y="42"/>
                  </a:lnTo>
                  <a:lnTo>
                    <a:pt x="60" y="30"/>
                  </a:lnTo>
                  <a:lnTo>
                    <a:pt x="60" y="24"/>
                  </a:lnTo>
                  <a:lnTo>
                    <a:pt x="54" y="18"/>
                  </a:lnTo>
                  <a:lnTo>
                    <a:pt x="60" y="18"/>
                  </a:lnTo>
                  <a:lnTo>
                    <a:pt x="60" y="12"/>
                  </a:lnTo>
                  <a:lnTo>
                    <a:pt x="66" y="6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91" name="Freeform 473"/>
            <p:cNvSpPr>
              <a:spLocks/>
            </p:cNvSpPr>
            <p:nvPr/>
          </p:nvSpPr>
          <p:spPr bwMode="auto">
            <a:xfrm>
              <a:off x="4684" y="2073"/>
              <a:ext cx="95" cy="72"/>
            </a:xfrm>
            <a:custGeom>
              <a:avLst/>
              <a:gdLst>
                <a:gd name="T0" fmla="*/ 59 w 95"/>
                <a:gd name="T1" fmla="*/ 0 h 72"/>
                <a:gd name="T2" fmla="*/ 65 w 95"/>
                <a:gd name="T3" fmla="*/ 0 h 72"/>
                <a:gd name="T4" fmla="*/ 77 w 95"/>
                <a:gd name="T5" fmla="*/ 6 h 72"/>
                <a:gd name="T6" fmla="*/ 77 w 95"/>
                <a:gd name="T7" fmla="*/ 12 h 72"/>
                <a:gd name="T8" fmla="*/ 77 w 95"/>
                <a:gd name="T9" fmla="*/ 24 h 72"/>
                <a:gd name="T10" fmla="*/ 59 w 95"/>
                <a:gd name="T11" fmla="*/ 24 h 72"/>
                <a:gd name="T12" fmla="*/ 53 w 95"/>
                <a:gd name="T13" fmla="*/ 30 h 72"/>
                <a:gd name="T14" fmla="*/ 53 w 95"/>
                <a:gd name="T15" fmla="*/ 30 h 72"/>
                <a:gd name="T16" fmla="*/ 59 w 95"/>
                <a:gd name="T17" fmla="*/ 30 h 72"/>
                <a:gd name="T18" fmla="*/ 65 w 95"/>
                <a:gd name="T19" fmla="*/ 30 h 72"/>
                <a:gd name="T20" fmla="*/ 71 w 95"/>
                <a:gd name="T21" fmla="*/ 30 h 72"/>
                <a:gd name="T22" fmla="*/ 77 w 95"/>
                <a:gd name="T23" fmla="*/ 36 h 72"/>
                <a:gd name="T24" fmla="*/ 77 w 95"/>
                <a:gd name="T25" fmla="*/ 42 h 72"/>
                <a:gd name="T26" fmla="*/ 71 w 95"/>
                <a:gd name="T27" fmla="*/ 48 h 72"/>
                <a:gd name="T28" fmla="*/ 77 w 95"/>
                <a:gd name="T29" fmla="*/ 48 h 72"/>
                <a:gd name="T30" fmla="*/ 83 w 95"/>
                <a:gd name="T31" fmla="*/ 48 h 72"/>
                <a:gd name="T32" fmla="*/ 89 w 95"/>
                <a:gd name="T33" fmla="*/ 48 h 72"/>
                <a:gd name="T34" fmla="*/ 95 w 95"/>
                <a:gd name="T35" fmla="*/ 48 h 72"/>
                <a:gd name="T36" fmla="*/ 95 w 95"/>
                <a:gd name="T37" fmla="*/ 66 h 72"/>
                <a:gd name="T38" fmla="*/ 89 w 95"/>
                <a:gd name="T39" fmla="*/ 72 h 72"/>
                <a:gd name="T40" fmla="*/ 83 w 95"/>
                <a:gd name="T41" fmla="*/ 72 h 72"/>
                <a:gd name="T42" fmla="*/ 77 w 95"/>
                <a:gd name="T43" fmla="*/ 72 h 72"/>
                <a:gd name="T44" fmla="*/ 71 w 95"/>
                <a:gd name="T45" fmla="*/ 60 h 72"/>
                <a:gd name="T46" fmla="*/ 65 w 95"/>
                <a:gd name="T47" fmla="*/ 48 h 72"/>
                <a:gd name="T48" fmla="*/ 53 w 95"/>
                <a:gd name="T49" fmla="*/ 42 h 72"/>
                <a:gd name="T50" fmla="*/ 53 w 95"/>
                <a:gd name="T51" fmla="*/ 48 h 72"/>
                <a:gd name="T52" fmla="*/ 53 w 95"/>
                <a:gd name="T53" fmla="*/ 60 h 72"/>
                <a:gd name="T54" fmla="*/ 47 w 95"/>
                <a:gd name="T55" fmla="*/ 66 h 72"/>
                <a:gd name="T56" fmla="*/ 35 w 95"/>
                <a:gd name="T57" fmla="*/ 72 h 72"/>
                <a:gd name="T58" fmla="*/ 29 w 95"/>
                <a:gd name="T59" fmla="*/ 66 h 72"/>
                <a:gd name="T60" fmla="*/ 23 w 95"/>
                <a:gd name="T61" fmla="*/ 54 h 72"/>
                <a:gd name="T62" fmla="*/ 29 w 95"/>
                <a:gd name="T63" fmla="*/ 48 h 72"/>
                <a:gd name="T64" fmla="*/ 29 w 95"/>
                <a:gd name="T65" fmla="*/ 42 h 72"/>
                <a:gd name="T66" fmla="*/ 17 w 95"/>
                <a:gd name="T67" fmla="*/ 36 h 72"/>
                <a:gd name="T68" fmla="*/ 12 w 95"/>
                <a:gd name="T69" fmla="*/ 42 h 72"/>
                <a:gd name="T70" fmla="*/ 0 w 95"/>
                <a:gd name="T71" fmla="*/ 36 h 72"/>
                <a:gd name="T72" fmla="*/ 0 w 95"/>
                <a:gd name="T73" fmla="*/ 30 h 72"/>
                <a:gd name="T74" fmla="*/ 6 w 95"/>
                <a:gd name="T75" fmla="*/ 18 h 72"/>
                <a:gd name="T76" fmla="*/ 6 w 95"/>
                <a:gd name="T77" fmla="*/ 18 h 72"/>
                <a:gd name="T78" fmla="*/ 12 w 95"/>
                <a:gd name="T79" fmla="*/ 12 h 72"/>
                <a:gd name="T80" fmla="*/ 17 w 95"/>
                <a:gd name="T81" fmla="*/ 12 h 72"/>
                <a:gd name="T82" fmla="*/ 23 w 95"/>
                <a:gd name="T83" fmla="*/ 0 h 72"/>
                <a:gd name="T84" fmla="*/ 29 w 95"/>
                <a:gd name="T85" fmla="*/ 0 h 72"/>
                <a:gd name="T86" fmla="*/ 41 w 95"/>
                <a:gd name="T87" fmla="*/ 6 h 72"/>
                <a:gd name="T88" fmla="*/ 41 w 95"/>
                <a:gd name="T89" fmla="*/ 18 h 72"/>
                <a:gd name="T90" fmla="*/ 47 w 95"/>
                <a:gd name="T91" fmla="*/ 24 h 72"/>
                <a:gd name="T92" fmla="*/ 47 w 95"/>
                <a:gd name="T93" fmla="*/ 30 h 72"/>
                <a:gd name="T94" fmla="*/ 53 w 95"/>
                <a:gd name="T95" fmla="*/ 24 h 72"/>
                <a:gd name="T96" fmla="*/ 53 w 95"/>
                <a:gd name="T97" fmla="*/ 18 h 72"/>
                <a:gd name="T98" fmla="*/ 53 w 95"/>
                <a:gd name="T99" fmla="*/ 6 h 7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5"/>
                <a:gd name="T151" fmla="*/ 0 h 72"/>
                <a:gd name="T152" fmla="*/ 95 w 95"/>
                <a:gd name="T153" fmla="*/ 72 h 7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5" h="72">
                  <a:moveTo>
                    <a:pt x="53" y="6"/>
                  </a:moveTo>
                  <a:lnTo>
                    <a:pt x="53" y="6"/>
                  </a:lnTo>
                  <a:lnTo>
                    <a:pt x="59" y="0"/>
                  </a:lnTo>
                  <a:lnTo>
                    <a:pt x="65" y="0"/>
                  </a:lnTo>
                  <a:lnTo>
                    <a:pt x="71" y="0"/>
                  </a:lnTo>
                  <a:lnTo>
                    <a:pt x="71" y="6"/>
                  </a:lnTo>
                  <a:lnTo>
                    <a:pt x="77" y="6"/>
                  </a:lnTo>
                  <a:lnTo>
                    <a:pt x="77" y="12"/>
                  </a:lnTo>
                  <a:lnTo>
                    <a:pt x="77" y="18"/>
                  </a:lnTo>
                  <a:lnTo>
                    <a:pt x="77" y="24"/>
                  </a:lnTo>
                  <a:lnTo>
                    <a:pt x="71" y="24"/>
                  </a:lnTo>
                  <a:lnTo>
                    <a:pt x="59" y="24"/>
                  </a:lnTo>
                  <a:lnTo>
                    <a:pt x="59" y="30"/>
                  </a:lnTo>
                  <a:lnTo>
                    <a:pt x="53" y="30"/>
                  </a:lnTo>
                  <a:lnTo>
                    <a:pt x="53" y="36"/>
                  </a:lnTo>
                  <a:lnTo>
                    <a:pt x="59" y="30"/>
                  </a:lnTo>
                  <a:lnTo>
                    <a:pt x="65" y="30"/>
                  </a:lnTo>
                  <a:lnTo>
                    <a:pt x="71" y="30"/>
                  </a:lnTo>
                  <a:lnTo>
                    <a:pt x="71" y="36"/>
                  </a:lnTo>
                  <a:lnTo>
                    <a:pt x="77" y="36"/>
                  </a:lnTo>
                  <a:lnTo>
                    <a:pt x="77" y="42"/>
                  </a:lnTo>
                  <a:lnTo>
                    <a:pt x="71" y="42"/>
                  </a:lnTo>
                  <a:lnTo>
                    <a:pt x="71" y="48"/>
                  </a:lnTo>
                  <a:lnTo>
                    <a:pt x="77" y="48"/>
                  </a:lnTo>
                  <a:lnTo>
                    <a:pt x="83" y="48"/>
                  </a:lnTo>
                  <a:lnTo>
                    <a:pt x="89" y="48"/>
                  </a:lnTo>
                  <a:lnTo>
                    <a:pt x="95" y="48"/>
                  </a:lnTo>
                  <a:lnTo>
                    <a:pt x="95" y="54"/>
                  </a:lnTo>
                  <a:lnTo>
                    <a:pt x="95" y="60"/>
                  </a:lnTo>
                  <a:lnTo>
                    <a:pt x="95" y="66"/>
                  </a:lnTo>
                  <a:lnTo>
                    <a:pt x="95" y="72"/>
                  </a:lnTo>
                  <a:lnTo>
                    <a:pt x="89" y="72"/>
                  </a:lnTo>
                  <a:lnTo>
                    <a:pt x="83" y="72"/>
                  </a:lnTo>
                  <a:lnTo>
                    <a:pt x="77" y="72"/>
                  </a:lnTo>
                  <a:lnTo>
                    <a:pt x="71" y="66"/>
                  </a:lnTo>
                  <a:lnTo>
                    <a:pt x="71" y="60"/>
                  </a:lnTo>
                  <a:lnTo>
                    <a:pt x="71" y="54"/>
                  </a:lnTo>
                  <a:lnTo>
                    <a:pt x="65" y="48"/>
                  </a:lnTo>
                  <a:lnTo>
                    <a:pt x="59" y="48"/>
                  </a:lnTo>
                  <a:lnTo>
                    <a:pt x="53" y="48"/>
                  </a:lnTo>
                  <a:lnTo>
                    <a:pt x="53" y="42"/>
                  </a:lnTo>
                  <a:lnTo>
                    <a:pt x="53" y="48"/>
                  </a:lnTo>
                  <a:lnTo>
                    <a:pt x="53" y="54"/>
                  </a:lnTo>
                  <a:lnTo>
                    <a:pt x="53" y="60"/>
                  </a:lnTo>
                  <a:lnTo>
                    <a:pt x="53" y="66"/>
                  </a:lnTo>
                  <a:lnTo>
                    <a:pt x="47" y="66"/>
                  </a:lnTo>
                  <a:lnTo>
                    <a:pt x="41" y="72"/>
                  </a:lnTo>
                  <a:lnTo>
                    <a:pt x="35" y="72"/>
                  </a:lnTo>
                  <a:lnTo>
                    <a:pt x="29" y="66"/>
                  </a:lnTo>
                  <a:lnTo>
                    <a:pt x="23" y="60"/>
                  </a:lnTo>
                  <a:lnTo>
                    <a:pt x="23" y="54"/>
                  </a:lnTo>
                  <a:lnTo>
                    <a:pt x="23" y="48"/>
                  </a:lnTo>
                  <a:lnTo>
                    <a:pt x="29" y="48"/>
                  </a:lnTo>
                  <a:lnTo>
                    <a:pt x="29" y="42"/>
                  </a:lnTo>
                  <a:lnTo>
                    <a:pt x="23" y="42"/>
                  </a:lnTo>
                  <a:lnTo>
                    <a:pt x="23" y="36"/>
                  </a:lnTo>
                  <a:lnTo>
                    <a:pt x="17" y="36"/>
                  </a:lnTo>
                  <a:lnTo>
                    <a:pt x="17" y="42"/>
                  </a:lnTo>
                  <a:lnTo>
                    <a:pt x="12" y="42"/>
                  </a:lnTo>
                  <a:lnTo>
                    <a:pt x="6" y="42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7" y="12"/>
                  </a:lnTo>
                  <a:lnTo>
                    <a:pt x="17" y="6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41" y="6"/>
                  </a:lnTo>
                  <a:lnTo>
                    <a:pt x="41" y="12"/>
                  </a:lnTo>
                  <a:lnTo>
                    <a:pt x="35" y="18"/>
                  </a:lnTo>
                  <a:lnTo>
                    <a:pt x="41" y="18"/>
                  </a:lnTo>
                  <a:lnTo>
                    <a:pt x="47" y="18"/>
                  </a:lnTo>
                  <a:lnTo>
                    <a:pt x="47" y="24"/>
                  </a:lnTo>
                  <a:lnTo>
                    <a:pt x="47" y="30"/>
                  </a:lnTo>
                  <a:lnTo>
                    <a:pt x="47" y="24"/>
                  </a:lnTo>
                  <a:lnTo>
                    <a:pt x="53" y="24"/>
                  </a:lnTo>
                  <a:lnTo>
                    <a:pt x="53" y="18"/>
                  </a:lnTo>
                  <a:lnTo>
                    <a:pt x="53" y="12"/>
                  </a:lnTo>
                  <a:lnTo>
                    <a:pt x="53" y="6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92" name="Freeform 474"/>
            <p:cNvSpPr>
              <a:spLocks/>
            </p:cNvSpPr>
            <p:nvPr/>
          </p:nvSpPr>
          <p:spPr bwMode="auto">
            <a:xfrm>
              <a:off x="4600" y="2001"/>
              <a:ext cx="96" cy="90"/>
            </a:xfrm>
            <a:custGeom>
              <a:avLst/>
              <a:gdLst>
                <a:gd name="T0" fmla="*/ 90 w 96"/>
                <a:gd name="T1" fmla="*/ 90 h 90"/>
                <a:gd name="T2" fmla="*/ 84 w 96"/>
                <a:gd name="T3" fmla="*/ 84 h 90"/>
                <a:gd name="T4" fmla="*/ 78 w 96"/>
                <a:gd name="T5" fmla="*/ 84 h 90"/>
                <a:gd name="T6" fmla="*/ 66 w 96"/>
                <a:gd name="T7" fmla="*/ 84 h 90"/>
                <a:gd name="T8" fmla="*/ 54 w 96"/>
                <a:gd name="T9" fmla="*/ 84 h 90"/>
                <a:gd name="T10" fmla="*/ 48 w 96"/>
                <a:gd name="T11" fmla="*/ 84 h 90"/>
                <a:gd name="T12" fmla="*/ 54 w 96"/>
                <a:gd name="T13" fmla="*/ 78 h 90"/>
                <a:gd name="T14" fmla="*/ 60 w 96"/>
                <a:gd name="T15" fmla="*/ 78 h 90"/>
                <a:gd name="T16" fmla="*/ 72 w 96"/>
                <a:gd name="T17" fmla="*/ 78 h 90"/>
                <a:gd name="T18" fmla="*/ 72 w 96"/>
                <a:gd name="T19" fmla="*/ 72 h 90"/>
                <a:gd name="T20" fmla="*/ 60 w 96"/>
                <a:gd name="T21" fmla="*/ 60 h 90"/>
                <a:gd name="T22" fmla="*/ 48 w 96"/>
                <a:gd name="T23" fmla="*/ 66 h 90"/>
                <a:gd name="T24" fmla="*/ 30 w 96"/>
                <a:gd name="T25" fmla="*/ 66 h 90"/>
                <a:gd name="T26" fmla="*/ 18 w 96"/>
                <a:gd name="T27" fmla="*/ 60 h 90"/>
                <a:gd name="T28" fmla="*/ 24 w 96"/>
                <a:gd name="T29" fmla="*/ 60 h 90"/>
                <a:gd name="T30" fmla="*/ 36 w 96"/>
                <a:gd name="T31" fmla="*/ 60 h 90"/>
                <a:gd name="T32" fmla="*/ 48 w 96"/>
                <a:gd name="T33" fmla="*/ 54 h 90"/>
                <a:gd name="T34" fmla="*/ 48 w 96"/>
                <a:gd name="T35" fmla="*/ 48 h 90"/>
                <a:gd name="T36" fmla="*/ 36 w 96"/>
                <a:gd name="T37" fmla="*/ 42 h 90"/>
                <a:gd name="T38" fmla="*/ 24 w 96"/>
                <a:gd name="T39" fmla="*/ 42 h 90"/>
                <a:gd name="T40" fmla="*/ 6 w 96"/>
                <a:gd name="T41" fmla="*/ 42 h 90"/>
                <a:gd name="T42" fmla="*/ 0 w 96"/>
                <a:gd name="T43" fmla="*/ 36 h 90"/>
                <a:gd name="T44" fmla="*/ 6 w 96"/>
                <a:gd name="T45" fmla="*/ 36 h 90"/>
                <a:gd name="T46" fmla="*/ 12 w 96"/>
                <a:gd name="T47" fmla="*/ 36 h 90"/>
                <a:gd name="T48" fmla="*/ 24 w 96"/>
                <a:gd name="T49" fmla="*/ 36 h 90"/>
                <a:gd name="T50" fmla="*/ 30 w 96"/>
                <a:gd name="T51" fmla="*/ 30 h 90"/>
                <a:gd name="T52" fmla="*/ 18 w 96"/>
                <a:gd name="T53" fmla="*/ 18 h 90"/>
                <a:gd name="T54" fmla="*/ 6 w 96"/>
                <a:gd name="T55" fmla="*/ 6 h 90"/>
                <a:gd name="T56" fmla="*/ 0 w 96"/>
                <a:gd name="T57" fmla="*/ 0 h 90"/>
                <a:gd name="T58" fmla="*/ 6 w 96"/>
                <a:gd name="T59" fmla="*/ 6 h 90"/>
                <a:gd name="T60" fmla="*/ 18 w 96"/>
                <a:gd name="T61" fmla="*/ 18 h 90"/>
                <a:gd name="T62" fmla="*/ 30 w 96"/>
                <a:gd name="T63" fmla="*/ 30 h 90"/>
                <a:gd name="T64" fmla="*/ 36 w 96"/>
                <a:gd name="T65" fmla="*/ 18 h 90"/>
                <a:gd name="T66" fmla="*/ 36 w 96"/>
                <a:gd name="T67" fmla="*/ 6 h 90"/>
                <a:gd name="T68" fmla="*/ 42 w 96"/>
                <a:gd name="T69" fmla="*/ 6 h 90"/>
                <a:gd name="T70" fmla="*/ 42 w 96"/>
                <a:gd name="T71" fmla="*/ 30 h 90"/>
                <a:gd name="T72" fmla="*/ 54 w 96"/>
                <a:gd name="T73" fmla="*/ 42 h 90"/>
                <a:gd name="T74" fmla="*/ 60 w 96"/>
                <a:gd name="T75" fmla="*/ 48 h 90"/>
                <a:gd name="T76" fmla="*/ 66 w 96"/>
                <a:gd name="T77" fmla="*/ 30 h 90"/>
                <a:gd name="T78" fmla="*/ 66 w 96"/>
                <a:gd name="T79" fmla="*/ 24 h 90"/>
                <a:gd name="T80" fmla="*/ 72 w 96"/>
                <a:gd name="T81" fmla="*/ 42 h 90"/>
                <a:gd name="T82" fmla="*/ 72 w 96"/>
                <a:gd name="T83" fmla="*/ 60 h 90"/>
                <a:gd name="T84" fmla="*/ 84 w 96"/>
                <a:gd name="T85" fmla="*/ 72 h 90"/>
                <a:gd name="T86" fmla="*/ 90 w 96"/>
                <a:gd name="T87" fmla="*/ 66 h 90"/>
                <a:gd name="T88" fmla="*/ 90 w 96"/>
                <a:gd name="T89" fmla="*/ 60 h 90"/>
                <a:gd name="T90" fmla="*/ 90 w 96"/>
                <a:gd name="T91" fmla="*/ 66 h 90"/>
                <a:gd name="T92" fmla="*/ 90 w 96"/>
                <a:gd name="T93" fmla="*/ 78 h 90"/>
                <a:gd name="T94" fmla="*/ 90 w 96"/>
                <a:gd name="T95" fmla="*/ 84 h 9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6"/>
                <a:gd name="T145" fmla="*/ 0 h 90"/>
                <a:gd name="T146" fmla="*/ 96 w 96"/>
                <a:gd name="T147" fmla="*/ 90 h 9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6" h="90">
                  <a:moveTo>
                    <a:pt x="96" y="90"/>
                  </a:moveTo>
                  <a:lnTo>
                    <a:pt x="90" y="90"/>
                  </a:lnTo>
                  <a:lnTo>
                    <a:pt x="84" y="84"/>
                  </a:lnTo>
                  <a:lnTo>
                    <a:pt x="78" y="84"/>
                  </a:lnTo>
                  <a:lnTo>
                    <a:pt x="72" y="84"/>
                  </a:lnTo>
                  <a:lnTo>
                    <a:pt x="66" y="84"/>
                  </a:lnTo>
                  <a:lnTo>
                    <a:pt x="60" y="84"/>
                  </a:lnTo>
                  <a:lnTo>
                    <a:pt x="54" y="84"/>
                  </a:lnTo>
                  <a:lnTo>
                    <a:pt x="48" y="84"/>
                  </a:lnTo>
                  <a:lnTo>
                    <a:pt x="48" y="78"/>
                  </a:lnTo>
                  <a:lnTo>
                    <a:pt x="54" y="78"/>
                  </a:lnTo>
                  <a:lnTo>
                    <a:pt x="60" y="78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72" y="72"/>
                  </a:lnTo>
                  <a:lnTo>
                    <a:pt x="66" y="66"/>
                  </a:lnTo>
                  <a:lnTo>
                    <a:pt x="60" y="66"/>
                  </a:lnTo>
                  <a:lnTo>
                    <a:pt x="60" y="60"/>
                  </a:lnTo>
                  <a:lnTo>
                    <a:pt x="54" y="60"/>
                  </a:lnTo>
                  <a:lnTo>
                    <a:pt x="48" y="66"/>
                  </a:lnTo>
                  <a:lnTo>
                    <a:pt x="42" y="66"/>
                  </a:lnTo>
                  <a:lnTo>
                    <a:pt x="36" y="66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24" y="60"/>
                  </a:lnTo>
                  <a:lnTo>
                    <a:pt x="18" y="60"/>
                  </a:lnTo>
                  <a:lnTo>
                    <a:pt x="24" y="54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2" y="60"/>
                  </a:lnTo>
                  <a:lnTo>
                    <a:pt x="48" y="54"/>
                  </a:lnTo>
                  <a:lnTo>
                    <a:pt x="54" y="54"/>
                  </a:lnTo>
                  <a:lnTo>
                    <a:pt x="48" y="48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0" y="42"/>
                  </a:lnTo>
                  <a:lnTo>
                    <a:pt x="24" y="42"/>
                  </a:lnTo>
                  <a:lnTo>
                    <a:pt x="18" y="42"/>
                  </a:lnTo>
                  <a:lnTo>
                    <a:pt x="12" y="42"/>
                  </a:lnTo>
                  <a:lnTo>
                    <a:pt x="6" y="42"/>
                  </a:lnTo>
                  <a:lnTo>
                    <a:pt x="6" y="36"/>
                  </a:lnTo>
                  <a:lnTo>
                    <a:pt x="0" y="36"/>
                  </a:lnTo>
                  <a:lnTo>
                    <a:pt x="6" y="36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4" y="36"/>
                  </a:lnTo>
                  <a:lnTo>
                    <a:pt x="30" y="36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36" y="24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6" y="6"/>
                  </a:lnTo>
                  <a:lnTo>
                    <a:pt x="42" y="6"/>
                  </a:lnTo>
                  <a:lnTo>
                    <a:pt x="42" y="18"/>
                  </a:lnTo>
                  <a:lnTo>
                    <a:pt x="42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8" y="36"/>
                  </a:lnTo>
                  <a:lnTo>
                    <a:pt x="54" y="42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6" y="42"/>
                  </a:lnTo>
                  <a:lnTo>
                    <a:pt x="66" y="36"/>
                  </a:lnTo>
                  <a:lnTo>
                    <a:pt x="66" y="30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72" y="36"/>
                  </a:lnTo>
                  <a:lnTo>
                    <a:pt x="72" y="42"/>
                  </a:lnTo>
                  <a:lnTo>
                    <a:pt x="72" y="48"/>
                  </a:lnTo>
                  <a:lnTo>
                    <a:pt x="66" y="54"/>
                  </a:lnTo>
                  <a:lnTo>
                    <a:pt x="72" y="60"/>
                  </a:lnTo>
                  <a:lnTo>
                    <a:pt x="78" y="66"/>
                  </a:lnTo>
                  <a:lnTo>
                    <a:pt x="84" y="72"/>
                  </a:lnTo>
                  <a:lnTo>
                    <a:pt x="84" y="66"/>
                  </a:lnTo>
                  <a:lnTo>
                    <a:pt x="90" y="66"/>
                  </a:lnTo>
                  <a:lnTo>
                    <a:pt x="90" y="60"/>
                  </a:lnTo>
                  <a:lnTo>
                    <a:pt x="96" y="60"/>
                  </a:lnTo>
                  <a:lnTo>
                    <a:pt x="90" y="66"/>
                  </a:lnTo>
                  <a:lnTo>
                    <a:pt x="90" y="72"/>
                  </a:lnTo>
                  <a:lnTo>
                    <a:pt x="90" y="78"/>
                  </a:lnTo>
                  <a:lnTo>
                    <a:pt x="90" y="84"/>
                  </a:lnTo>
                  <a:lnTo>
                    <a:pt x="96" y="9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93" name="Freeform 475"/>
            <p:cNvSpPr>
              <a:spLocks/>
            </p:cNvSpPr>
            <p:nvPr/>
          </p:nvSpPr>
          <p:spPr bwMode="auto">
            <a:xfrm>
              <a:off x="4719" y="1977"/>
              <a:ext cx="78" cy="102"/>
            </a:xfrm>
            <a:custGeom>
              <a:avLst/>
              <a:gdLst>
                <a:gd name="T0" fmla="*/ 18 w 78"/>
                <a:gd name="T1" fmla="*/ 102 h 102"/>
                <a:gd name="T2" fmla="*/ 12 w 78"/>
                <a:gd name="T3" fmla="*/ 90 h 102"/>
                <a:gd name="T4" fmla="*/ 6 w 78"/>
                <a:gd name="T5" fmla="*/ 84 h 102"/>
                <a:gd name="T6" fmla="*/ 0 w 78"/>
                <a:gd name="T7" fmla="*/ 72 h 102"/>
                <a:gd name="T8" fmla="*/ 6 w 78"/>
                <a:gd name="T9" fmla="*/ 60 h 102"/>
                <a:gd name="T10" fmla="*/ 6 w 78"/>
                <a:gd name="T11" fmla="*/ 60 h 102"/>
                <a:gd name="T12" fmla="*/ 6 w 78"/>
                <a:gd name="T13" fmla="*/ 72 h 102"/>
                <a:gd name="T14" fmla="*/ 12 w 78"/>
                <a:gd name="T15" fmla="*/ 90 h 102"/>
                <a:gd name="T16" fmla="*/ 24 w 78"/>
                <a:gd name="T17" fmla="*/ 90 h 102"/>
                <a:gd name="T18" fmla="*/ 24 w 78"/>
                <a:gd name="T19" fmla="*/ 90 h 102"/>
                <a:gd name="T20" fmla="*/ 24 w 78"/>
                <a:gd name="T21" fmla="*/ 78 h 102"/>
                <a:gd name="T22" fmla="*/ 18 w 78"/>
                <a:gd name="T23" fmla="*/ 54 h 102"/>
                <a:gd name="T24" fmla="*/ 18 w 78"/>
                <a:gd name="T25" fmla="*/ 48 h 102"/>
                <a:gd name="T26" fmla="*/ 24 w 78"/>
                <a:gd name="T27" fmla="*/ 42 h 102"/>
                <a:gd name="T28" fmla="*/ 24 w 78"/>
                <a:gd name="T29" fmla="*/ 54 h 102"/>
                <a:gd name="T30" fmla="*/ 24 w 78"/>
                <a:gd name="T31" fmla="*/ 72 h 102"/>
                <a:gd name="T32" fmla="*/ 30 w 78"/>
                <a:gd name="T33" fmla="*/ 72 h 102"/>
                <a:gd name="T34" fmla="*/ 36 w 78"/>
                <a:gd name="T35" fmla="*/ 60 h 102"/>
                <a:gd name="T36" fmla="*/ 36 w 78"/>
                <a:gd name="T37" fmla="*/ 48 h 102"/>
                <a:gd name="T38" fmla="*/ 36 w 78"/>
                <a:gd name="T39" fmla="*/ 24 h 102"/>
                <a:gd name="T40" fmla="*/ 42 w 78"/>
                <a:gd name="T41" fmla="*/ 12 h 102"/>
                <a:gd name="T42" fmla="*/ 42 w 78"/>
                <a:gd name="T43" fmla="*/ 12 h 102"/>
                <a:gd name="T44" fmla="*/ 42 w 78"/>
                <a:gd name="T45" fmla="*/ 24 h 102"/>
                <a:gd name="T46" fmla="*/ 42 w 78"/>
                <a:gd name="T47" fmla="*/ 42 h 102"/>
                <a:gd name="T48" fmla="*/ 48 w 78"/>
                <a:gd name="T49" fmla="*/ 42 h 102"/>
                <a:gd name="T50" fmla="*/ 54 w 78"/>
                <a:gd name="T51" fmla="*/ 30 h 102"/>
                <a:gd name="T52" fmla="*/ 54 w 78"/>
                <a:gd name="T53" fmla="*/ 18 h 102"/>
                <a:gd name="T54" fmla="*/ 60 w 78"/>
                <a:gd name="T55" fmla="*/ 6 h 102"/>
                <a:gd name="T56" fmla="*/ 66 w 78"/>
                <a:gd name="T57" fmla="*/ 0 h 102"/>
                <a:gd name="T58" fmla="*/ 72 w 78"/>
                <a:gd name="T59" fmla="*/ 0 h 102"/>
                <a:gd name="T60" fmla="*/ 66 w 78"/>
                <a:gd name="T61" fmla="*/ 12 h 102"/>
                <a:gd name="T62" fmla="*/ 54 w 78"/>
                <a:gd name="T63" fmla="*/ 24 h 102"/>
                <a:gd name="T64" fmla="*/ 54 w 78"/>
                <a:gd name="T65" fmla="*/ 36 h 102"/>
                <a:gd name="T66" fmla="*/ 48 w 78"/>
                <a:gd name="T67" fmla="*/ 48 h 102"/>
                <a:gd name="T68" fmla="*/ 54 w 78"/>
                <a:gd name="T69" fmla="*/ 48 h 102"/>
                <a:gd name="T70" fmla="*/ 60 w 78"/>
                <a:gd name="T71" fmla="*/ 48 h 102"/>
                <a:gd name="T72" fmla="*/ 66 w 78"/>
                <a:gd name="T73" fmla="*/ 42 h 102"/>
                <a:gd name="T74" fmla="*/ 72 w 78"/>
                <a:gd name="T75" fmla="*/ 36 h 102"/>
                <a:gd name="T76" fmla="*/ 78 w 78"/>
                <a:gd name="T77" fmla="*/ 36 h 102"/>
                <a:gd name="T78" fmla="*/ 78 w 78"/>
                <a:gd name="T79" fmla="*/ 36 h 102"/>
                <a:gd name="T80" fmla="*/ 72 w 78"/>
                <a:gd name="T81" fmla="*/ 42 h 102"/>
                <a:gd name="T82" fmla="*/ 66 w 78"/>
                <a:gd name="T83" fmla="*/ 48 h 102"/>
                <a:gd name="T84" fmla="*/ 60 w 78"/>
                <a:gd name="T85" fmla="*/ 54 h 102"/>
                <a:gd name="T86" fmla="*/ 48 w 78"/>
                <a:gd name="T87" fmla="*/ 54 h 102"/>
                <a:gd name="T88" fmla="*/ 42 w 78"/>
                <a:gd name="T89" fmla="*/ 60 h 102"/>
                <a:gd name="T90" fmla="*/ 36 w 78"/>
                <a:gd name="T91" fmla="*/ 78 h 102"/>
                <a:gd name="T92" fmla="*/ 36 w 78"/>
                <a:gd name="T93" fmla="*/ 84 h 102"/>
                <a:gd name="T94" fmla="*/ 48 w 78"/>
                <a:gd name="T95" fmla="*/ 84 h 102"/>
                <a:gd name="T96" fmla="*/ 54 w 78"/>
                <a:gd name="T97" fmla="*/ 84 h 102"/>
                <a:gd name="T98" fmla="*/ 60 w 78"/>
                <a:gd name="T99" fmla="*/ 78 h 102"/>
                <a:gd name="T100" fmla="*/ 66 w 78"/>
                <a:gd name="T101" fmla="*/ 72 h 102"/>
                <a:gd name="T102" fmla="*/ 66 w 78"/>
                <a:gd name="T103" fmla="*/ 72 h 102"/>
                <a:gd name="T104" fmla="*/ 66 w 78"/>
                <a:gd name="T105" fmla="*/ 78 h 102"/>
                <a:gd name="T106" fmla="*/ 54 w 78"/>
                <a:gd name="T107" fmla="*/ 84 h 102"/>
                <a:gd name="T108" fmla="*/ 48 w 78"/>
                <a:gd name="T109" fmla="*/ 90 h 102"/>
                <a:gd name="T110" fmla="*/ 36 w 78"/>
                <a:gd name="T111" fmla="*/ 90 h 102"/>
                <a:gd name="T112" fmla="*/ 30 w 78"/>
                <a:gd name="T113" fmla="*/ 90 h 102"/>
                <a:gd name="T114" fmla="*/ 30 w 78"/>
                <a:gd name="T115" fmla="*/ 96 h 102"/>
                <a:gd name="T116" fmla="*/ 24 w 78"/>
                <a:gd name="T117" fmla="*/ 96 h 102"/>
                <a:gd name="T118" fmla="*/ 18 w 78"/>
                <a:gd name="T119" fmla="*/ 102 h 10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8"/>
                <a:gd name="T181" fmla="*/ 0 h 102"/>
                <a:gd name="T182" fmla="*/ 78 w 78"/>
                <a:gd name="T183" fmla="*/ 102 h 10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8" h="102">
                  <a:moveTo>
                    <a:pt x="18" y="102"/>
                  </a:moveTo>
                  <a:lnTo>
                    <a:pt x="18" y="102"/>
                  </a:lnTo>
                  <a:lnTo>
                    <a:pt x="12" y="96"/>
                  </a:lnTo>
                  <a:lnTo>
                    <a:pt x="12" y="90"/>
                  </a:lnTo>
                  <a:lnTo>
                    <a:pt x="6" y="90"/>
                  </a:lnTo>
                  <a:lnTo>
                    <a:pt x="6" y="84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6" y="72"/>
                  </a:lnTo>
                  <a:lnTo>
                    <a:pt x="12" y="84"/>
                  </a:lnTo>
                  <a:lnTo>
                    <a:pt x="12" y="90"/>
                  </a:lnTo>
                  <a:lnTo>
                    <a:pt x="18" y="96"/>
                  </a:lnTo>
                  <a:lnTo>
                    <a:pt x="24" y="90"/>
                  </a:lnTo>
                  <a:lnTo>
                    <a:pt x="24" y="84"/>
                  </a:lnTo>
                  <a:lnTo>
                    <a:pt x="24" y="78"/>
                  </a:lnTo>
                  <a:lnTo>
                    <a:pt x="18" y="66"/>
                  </a:lnTo>
                  <a:lnTo>
                    <a:pt x="18" y="54"/>
                  </a:lnTo>
                  <a:lnTo>
                    <a:pt x="18" y="48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24" y="54"/>
                  </a:lnTo>
                  <a:lnTo>
                    <a:pt x="24" y="66"/>
                  </a:lnTo>
                  <a:lnTo>
                    <a:pt x="24" y="72"/>
                  </a:lnTo>
                  <a:lnTo>
                    <a:pt x="30" y="78"/>
                  </a:lnTo>
                  <a:lnTo>
                    <a:pt x="30" y="72"/>
                  </a:lnTo>
                  <a:lnTo>
                    <a:pt x="36" y="66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6" y="48"/>
                  </a:lnTo>
                  <a:lnTo>
                    <a:pt x="36" y="36"/>
                  </a:lnTo>
                  <a:lnTo>
                    <a:pt x="36" y="24"/>
                  </a:lnTo>
                  <a:lnTo>
                    <a:pt x="36" y="12"/>
                  </a:lnTo>
                  <a:lnTo>
                    <a:pt x="42" y="12"/>
                  </a:lnTo>
                  <a:lnTo>
                    <a:pt x="42" y="18"/>
                  </a:lnTo>
                  <a:lnTo>
                    <a:pt x="42" y="24"/>
                  </a:lnTo>
                  <a:lnTo>
                    <a:pt x="42" y="36"/>
                  </a:lnTo>
                  <a:lnTo>
                    <a:pt x="42" y="42"/>
                  </a:lnTo>
                  <a:lnTo>
                    <a:pt x="42" y="48"/>
                  </a:lnTo>
                  <a:lnTo>
                    <a:pt x="48" y="42"/>
                  </a:lnTo>
                  <a:lnTo>
                    <a:pt x="48" y="36"/>
                  </a:lnTo>
                  <a:lnTo>
                    <a:pt x="54" y="30"/>
                  </a:lnTo>
                  <a:lnTo>
                    <a:pt x="54" y="24"/>
                  </a:lnTo>
                  <a:lnTo>
                    <a:pt x="54" y="18"/>
                  </a:lnTo>
                  <a:lnTo>
                    <a:pt x="60" y="12"/>
                  </a:lnTo>
                  <a:lnTo>
                    <a:pt x="60" y="6"/>
                  </a:lnTo>
                  <a:lnTo>
                    <a:pt x="66" y="6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60" y="18"/>
                  </a:lnTo>
                  <a:lnTo>
                    <a:pt x="54" y="24"/>
                  </a:lnTo>
                  <a:lnTo>
                    <a:pt x="54" y="30"/>
                  </a:lnTo>
                  <a:lnTo>
                    <a:pt x="54" y="36"/>
                  </a:lnTo>
                  <a:lnTo>
                    <a:pt x="54" y="42"/>
                  </a:lnTo>
                  <a:lnTo>
                    <a:pt x="48" y="48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6" y="42"/>
                  </a:lnTo>
                  <a:lnTo>
                    <a:pt x="72" y="42"/>
                  </a:lnTo>
                  <a:lnTo>
                    <a:pt x="72" y="36"/>
                  </a:lnTo>
                  <a:lnTo>
                    <a:pt x="78" y="36"/>
                  </a:lnTo>
                  <a:lnTo>
                    <a:pt x="72" y="42"/>
                  </a:lnTo>
                  <a:lnTo>
                    <a:pt x="72" y="48"/>
                  </a:lnTo>
                  <a:lnTo>
                    <a:pt x="66" y="48"/>
                  </a:lnTo>
                  <a:lnTo>
                    <a:pt x="60" y="48"/>
                  </a:lnTo>
                  <a:lnTo>
                    <a:pt x="60" y="54"/>
                  </a:lnTo>
                  <a:lnTo>
                    <a:pt x="54" y="54"/>
                  </a:lnTo>
                  <a:lnTo>
                    <a:pt x="48" y="54"/>
                  </a:lnTo>
                  <a:lnTo>
                    <a:pt x="42" y="60"/>
                  </a:lnTo>
                  <a:lnTo>
                    <a:pt x="42" y="66"/>
                  </a:lnTo>
                  <a:lnTo>
                    <a:pt x="36" y="78"/>
                  </a:lnTo>
                  <a:lnTo>
                    <a:pt x="36" y="84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60" y="78"/>
                  </a:lnTo>
                  <a:lnTo>
                    <a:pt x="60" y="72"/>
                  </a:lnTo>
                  <a:lnTo>
                    <a:pt x="66" y="72"/>
                  </a:lnTo>
                  <a:lnTo>
                    <a:pt x="66" y="78"/>
                  </a:lnTo>
                  <a:lnTo>
                    <a:pt x="60" y="84"/>
                  </a:lnTo>
                  <a:lnTo>
                    <a:pt x="54" y="84"/>
                  </a:lnTo>
                  <a:lnTo>
                    <a:pt x="54" y="90"/>
                  </a:lnTo>
                  <a:lnTo>
                    <a:pt x="48" y="90"/>
                  </a:lnTo>
                  <a:lnTo>
                    <a:pt x="42" y="90"/>
                  </a:lnTo>
                  <a:lnTo>
                    <a:pt x="36" y="90"/>
                  </a:lnTo>
                  <a:lnTo>
                    <a:pt x="30" y="90"/>
                  </a:lnTo>
                  <a:lnTo>
                    <a:pt x="30" y="96"/>
                  </a:lnTo>
                  <a:lnTo>
                    <a:pt x="24" y="96"/>
                  </a:lnTo>
                  <a:lnTo>
                    <a:pt x="18" y="102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94" name="Freeform 476"/>
            <p:cNvSpPr>
              <a:spLocks/>
            </p:cNvSpPr>
            <p:nvPr/>
          </p:nvSpPr>
          <p:spPr bwMode="auto">
            <a:xfrm>
              <a:off x="4755" y="2091"/>
              <a:ext cx="120" cy="54"/>
            </a:xfrm>
            <a:custGeom>
              <a:avLst/>
              <a:gdLst>
                <a:gd name="T0" fmla="*/ 6 w 120"/>
                <a:gd name="T1" fmla="*/ 18 h 54"/>
                <a:gd name="T2" fmla="*/ 6 w 120"/>
                <a:gd name="T3" fmla="*/ 18 h 54"/>
                <a:gd name="T4" fmla="*/ 6 w 120"/>
                <a:gd name="T5" fmla="*/ 18 h 54"/>
                <a:gd name="T6" fmla="*/ 18 w 120"/>
                <a:gd name="T7" fmla="*/ 18 h 54"/>
                <a:gd name="T8" fmla="*/ 30 w 120"/>
                <a:gd name="T9" fmla="*/ 24 h 54"/>
                <a:gd name="T10" fmla="*/ 36 w 120"/>
                <a:gd name="T11" fmla="*/ 24 h 54"/>
                <a:gd name="T12" fmla="*/ 42 w 120"/>
                <a:gd name="T13" fmla="*/ 24 h 54"/>
                <a:gd name="T14" fmla="*/ 42 w 120"/>
                <a:gd name="T15" fmla="*/ 30 h 54"/>
                <a:gd name="T16" fmla="*/ 48 w 120"/>
                <a:gd name="T17" fmla="*/ 42 h 54"/>
                <a:gd name="T18" fmla="*/ 54 w 120"/>
                <a:gd name="T19" fmla="*/ 48 h 54"/>
                <a:gd name="T20" fmla="*/ 60 w 120"/>
                <a:gd name="T21" fmla="*/ 48 h 54"/>
                <a:gd name="T22" fmla="*/ 60 w 120"/>
                <a:gd name="T23" fmla="*/ 48 h 54"/>
                <a:gd name="T24" fmla="*/ 54 w 120"/>
                <a:gd name="T25" fmla="*/ 42 h 54"/>
                <a:gd name="T26" fmla="*/ 48 w 120"/>
                <a:gd name="T27" fmla="*/ 30 h 54"/>
                <a:gd name="T28" fmla="*/ 48 w 120"/>
                <a:gd name="T29" fmla="*/ 24 h 54"/>
                <a:gd name="T30" fmla="*/ 54 w 120"/>
                <a:gd name="T31" fmla="*/ 24 h 54"/>
                <a:gd name="T32" fmla="*/ 60 w 120"/>
                <a:gd name="T33" fmla="*/ 30 h 54"/>
                <a:gd name="T34" fmla="*/ 66 w 120"/>
                <a:gd name="T35" fmla="*/ 30 h 54"/>
                <a:gd name="T36" fmla="*/ 72 w 120"/>
                <a:gd name="T37" fmla="*/ 30 h 54"/>
                <a:gd name="T38" fmla="*/ 72 w 120"/>
                <a:gd name="T39" fmla="*/ 36 h 54"/>
                <a:gd name="T40" fmla="*/ 78 w 120"/>
                <a:gd name="T41" fmla="*/ 48 h 54"/>
                <a:gd name="T42" fmla="*/ 84 w 120"/>
                <a:gd name="T43" fmla="*/ 48 h 54"/>
                <a:gd name="T44" fmla="*/ 96 w 120"/>
                <a:gd name="T45" fmla="*/ 54 h 54"/>
                <a:gd name="T46" fmla="*/ 96 w 120"/>
                <a:gd name="T47" fmla="*/ 54 h 54"/>
                <a:gd name="T48" fmla="*/ 90 w 120"/>
                <a:gd name="T49" fmla="*/ 48 h 54"/>
                <a:gd name="T50" fmla="*/ 84 w 120"/>
                <a:gd name="T51" fmla="*/ 42 h 54"/>
                <a:gd name="T52" fmla="*/ 78 w 120"/>
                <a:gd name="T53" fmla="*/ 36 h 54"/>
                <a:gd name="T54" fmla="*/ 78 w 120"/>
                <a:gd name="T55" fmla="*/ 36 h 54"/>
                <a:gd name="T56" fmla="*/ 78 w 120"/>
                <a:gd name="T57" fmla="*/ 36 h 54"/>
                <a:gd name="T58" fmla="*/ 90 w 120"/>
                <a:gd name="T59" fmla="*/ 36 h 54"/>
                <a:gd name="T60" fmla="*/ 108 w 120"/>
                <a:gd name="T61" fmla="*/ 42 h 54"/>
                <a:gd name="T62" fmla="*/ 114 w 120"/>
                <a:gd name="T63" fmla="*/ 42 h 54"/>
                <a:gd name="T64" fmla="*/ 120 w 120"/>
                <a:gd name="T65" fmla="*/ 42 h 54"/>
                <a:gd name="T66" fmla="*/ 120 w 120"/>
                <a:gd name="T67" fmla="*/ 36 h 54"/>
                <a:gd name="T68" fmla="*/ 114 w 120"/>
                <a:gd name="T69" fmla="*/ 36 h 54"/>
                <a:gd name="T70" fmla="*/ 102 w 120"/>
                <a:gd name="T71" fmla="*/ 36 h 54"/>
                <a:gd name="T72" fmla="*/ 90 w 120"/>
                <a:gd name="T73" fmla="*/ 30 h 54"/>
                <a:gd name="T74" fmla="*/ 84 w 120"/>
                <a:gd name="T75" fmla="*/ 30 h 54"/>
                <a:gd name="T76" fmla="*/ 84 w 120"/>
                <a:gd name="T77" fmla="*/ 24 h 54"/>
                <a:gd name="T78" fmla="*/ 90 w 120"/>
                <a:gd name="T79" fmla="*/ 18 h 54"/>
                <a:gd name="T80" fmla="*/ 96 w 120"/>
                <a:gd name="T81" fmla="*/ 18 h 54"/>
                <a:gd name="T82" fmla="*/ 96 w 120"/>
                <a:gd name="T83" fmla="*/ 18 h 54"/>
                <a:gd name="T84" fmla="*/ 90 w 120"/>
                <a:gd name="T85" fmla="*/ 12 h 54"/>
                <a:gd name="T86" fmla="*/ 84 w 120"/>
                <a:gd name="T87" fmla="*/ 12 h 54"/>
                <a:gd name="T88" fmla="*/ 78 w 120"/>
                <a:gd name="T89" fmla="*/ 18 h 54"/>
                <a:gd name="T90" fmla="*/ 78 w 120"/>
                <a:gd name="T91" fmla="*/ 18 h 54"/>
                <a:gd name="T92" fmla="*/ 72 w 120"/>
                <a:gd name="T93" fmla="*/ 24 h 54"/>
                <a:gd name="T94" fmla="*/ 66 w 120"/>
                <a:gd name="T95" fmla="*/ 24 h 54"/>
                <a:gd name="T96" fmla="*/ 60 w 120"/>
                <a:gd name="T97" fmla="*/ 18 h 54"/>
                <a:gd name="T98" fmla="*/ 54 w 120"/>
                <a:gd name="T99" fmla="*/ 18 h 54"/>
                <a:gd name="T100" fmla="*/ 48 w 120"/>
                <a:gd name="T101" fmla="*/ 18 h 54"/>
                <a:gd name="T102" fmla="*/ 54 w 120"/>
                <a:gd name="T103" fmla="*/ 6 h 54"/>
                <a:gd name="T104" fmla="*/ 66 w 120"/>
                <a:gd name="T105" fmla="*/ 0 h 54"/>
                <a:gd name="T106" fmla="*/ 66 w 120"/>
                <a:gd name="T107" fmla="*/ 0 h 54"/>
                <a:gd name="T108" fmla="*/ 60 w 120"/>
                <a:gd name="T109" fmla="*/ 0 h 54"/>
                <a:gd name="T110" fmla="*/ 54 w 120"/>
                <a:gd name="T111" fmla="*/ 6 h 54"/>
                <a:gd name="T112" fmla="*/ 42 w 120"/>
                <a:gd name="T113" fmla="*/ 6 h 54"/>
                <a:gd name="T114" fmla="*/ 42 w 120"/>
                <a:gd name="T115" fmla="*/ 12 h 54"/>
                <a:gd name="T116" fmla="*/ 36 w 120"/>
                <a:gd name="T117" fmla="*/ 18 h 54"/>
                <a:gd name="T118" fmla="*/ 24 w 120"/>
                <a:gd name="T119" fmla="*/ 18 h 54"/>
                <a:gd name="T120" fmla="*/ 12 w 120"/>
                <a:gd name="T121" fmla="*/ 18 h 54"/>
                <a:gd name="T122" fmla="*/ 6 w 120"/>
                <a:gd name="T123" fmla="*/ 18 h 5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0"/>
                <a:gd name="T187" fmla="*/ 0 h 54"/>
                <a:gd name="T188" fmla="*/ 120 w 120"/>
                <a:gd name="T189" fmla="*/ 54 h 5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0" h="54">
                  <a:moveTo>
                    <a:pt x="0" y="18"/>
                  </a:moveTo>
                  <a:lnTo>
                    <a:pt x="6" y="18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24"/>
                  </a:lnTo>
                  <a:lnTo>
                    <a:pt x="36" y="24"/>
                  </a:lnTo>
                  <a:lnTo>
                    <a:pt x="42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54" y="42"/>
                  </a:lnTo>
                  <a:lnTo>
                    <a:pt x="48" y="36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0" y="30"/>
                  </a:lnTo>
                  <a:lnTo>
                    <a:pt x="66" y="30"/>
                  </a:lnTo>
                  <a:lnTo>
                    <a:pt x="72" y="30"/>
                  </a:lnTo>
                  <a:lnTo>
                    <a:pt x="72" y="36"/>
                  </a:lnTo>
                  <a:lnTo>
                    <a:pt x="78" y="42"/>
                  </a:lnTo>
                  <a:lnTo>
                    <a:pt x="78" y="48"/>
                  </a:lnTo>
                  <a:lnTo>
                    <a:pt x="84" y="48"/>
                  </a:lnTo>
                  <a:lnTo>
                    <a:pt x="90" y="54"/>
                  </a:lnTo>
                  <a:lnTo>
                    <a:pt x="96" y="54"/>
                  </a:lnTo>
                  <a:lnTo>
                    <a:pt x="90" y="48"/>
                  </a:lnTo>
                  <a:lnTo>
                    <a:pt x="84" y="42"/>
                  </a:lnTo>
                  <a:lnTo>
                    <a:pt x="78" y="36"/>
                  </a:lnTo>
                  <a:lnTo>
                    <a:pt x="78" y="30"/>
                  </a:lnTo>
                  <a:lnTo>
                    <a:pt x="78" y="36"/>
                  </a:lnTo>
                  <a:lnTo>
                    <a:pt x="84" y="36"/>
                  </a:lnTo>
                  <a:lnTo>
                    <a:pt x="90" y="36"/>
                  </a:lnTo>
                  <a:lnTo>
                    <a:pt x="96" y="36"/>
                  </a:lnTo>
                  <a:lnTo>
                    <a:pt x="108" y="42"/>
                  </a:lnTo>
                  <a:lnTo>
                    <a:pt x="114" y="42"/>
                  </a:lnTo>
                  <a:lnTo>
                    <a:pt x="120" y="42"/>
                  </a:lnTo>
                  <a:lnTo>
                    <a:pt x="120" y="36"/>
                  </a:lnTo>
                  <a:lnTo>
                    <a:pt x="114" y="36"/>
                  </a:lnTo>
                  <a:lnTo>
                    <a:pt x="108" y="36"/>
                  </a:lnTo>
                  <a:lnTo>
                    <a:pt x="102" y="36"/>
                  </a:lnTo>
                  <a:lnTo>
                    <a:pt x="96" y="30"/>
                  </a:lnTo>
                  <a:lnTo>
                    <a:pt x="90" y="30"/>
                  </a:lnTo>
                  <a:lnTo>
                    <a:pt x="84" y="30"/>
                  </a:lnTo>
                  <a:lnTo>
                    <a:pt x="78" y="24"/>
                  </a:lnTo>
                  <a:lnTo>
                    <a:pt x="84" y="24"/>
                  </a:lnTo>
                  <a:lnTo>
                    <a:pt x="90" y="18"/>
                  </a:lnTo>
                  <a:lnTo>
                    <a:pt x="96" y="18"/>
                  </a:lnTo>
                  <a:lnTo>
                    <a:pt x="96" y="12"/>
                  </a:lnTo>
                  <a:lnTo>
                    <a:pt x="90" y="12"/>
                  </a:lnTo>
                  <a:lnTo>
                    <a:pt x="84" y="12"/>
                  </a:lnTo>
                  <a:lnTo>
                    <a:pt x="84" y="18"/>
                  </a:lnTo>
                  <a:lnTo>
                    <a:pt x="78" y="18"/>
                  </a:lnTo>
                  <a:lnTo>
                    <a:pt x="72" y="24"/>
                  </a:lnTo>
                  <a:lnTo>
                    <a:pt x="66" y="24"/>
                  </a:lnTo>
                  <a:lnTo>
                    <a:pt x="60" y="24"/>
                  </a:lnTo>
                  <a:lnTo>
                    <a:pt x="60" y="18"/>
                  </a:lnTo>
                  <a:lnTo>
                    <a:pt x="54" y="18"/>
                  </a:lnTo>
                  <a:lnTo>
                    <a:pt x="48" y="18"/>
                  </a:lnTo>
                  <a:lnTo>
                    <a:pt x="54" y="12"/>
                  </a:lnTo>
                  <a:lnTo>
                    <a:pt x="54" y="6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54" y="6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42" y="12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95" name="Freeform 477"/>
            <p:cNvSpPr>
              <a:spLocks/>
            </p:cNvSpPr>
            <p:nvPr/>
          </p:nvSpPr>
          <p:spPr bwMode="auto">
            <a:xfrm>
              <a:off x="4743" y="2139"/>
              <a:ext cx="102" cy="107"/>
            </a:xfrm>
            <a:custGeom>
              <a:avLst/>
              <a:gdLst>
                <a:gd name="T0" fmla="*/ 6 w 102"/>
                <a:gd name="T1" fmla="*/ 6 h 107"/>
                <a:gd name="T2" fmla="*/ 18 w 102"/>
                <a:gd name="T3" fmla="*/ 12 h 107"/>
                <a:gd name="T4" fmla="*/ 18 w 102"/>
                <a:gd name="T5" fmla="*/ 23 h 107"/>
                <a:gd name="T6" fmla="*/ 18 w 102"/>
                <a:gd name="T7" fmla="*/ 47 h 107"/>
                <a:gd name="T8" fmla="*/ 18 w 102"/>
                <a:gd name="T9" fmla="*/ 47 h 107"/>
                <a:gd name="T10" fmla="*/ 24 w 102"/>
                <a:gd name="T11" fmla="*/ 29 h 107"/>
                <a:gd name="T12" fmla="*/ 24 w 102"/>
                <a:gd name="T13" fmla="*/ 23 h 107"/>
                <a:gd name="T14" fmla="*/ 30 w 102"/>
                <a:gd name="T15" fmla="*/ 23 h 107"/>
                <a:gd name="T16" fmla="*/ 36 w 102"/>
                <a:gd name="T17" fmla="*/ 29 h 107"/>
                <a:gd name="T18" fmla="*/ 42 w 102"/>
                <a:gd name="T19" fmla="*/ 41 h 107"/>
                <a:gd name="T20" fmla="*/ 48 w 102"/>
                <a:gd name="T21" fmla="*/ 53 h 107"/>
                <a:gd name="T22" fmla="*/ 48 w 102"/>
                <a:gd name="T23" fmla="*/ 71 h 107"/>
                <a:gd name="T24" fmla="*/ 48 w 102"/>
                <a:gd name="T25" fmla="*/ 71 h 107"/>
                <a:gd name="T26" fmla="*/ 54 w 102"/>
                <a:gd name="T27" fmla="*/ 53 h 107"/>
                <a:gd name="T28" fmla="*/ 60 w 102"/>
                <a:gd name="T29" fmla="*/ 53 h 107"/>
                <a:gd name="T30" fmla="*/ 72 w 102"/>
                <a:gd name="T31" fmla="*/ 65 h 107"/>
                <a:gd name="T32" fmla="*/ 84 w 102"/>
                <a:gd name="T33" fmla="*/ 83 h 107"/>
                <a:gd name="T34" fmla="*/ 90 w 102"/>
                <a:gd name="T35" fmla="*/ 101 h 107"/>
                <a:gd name="T36" fmla="*/ 96 w 102"/>
                <a:gd name="T37" fmla="*/ 107 h 107"/>
                <a:gd name="T38" fmla="*/ 102 w 102"/>
                <a:gd name="T39" fmla="*/ 107 h 107"/>
                <a:gd name="T40" fmla="*/ 96 w 102"/>
                <a:gd name="T41" fmla="*/ 101 h 107"/>
                <a:gd name="T42" fmla="*/ 90 w 102"/>
                <a:gd name="T43" fmla="*/ 83 h 107"/>
                <a:gd name="T44" fmla="*/ 78 w 102"/>
                <a:gd name="T45" fmla="*/ 65 h 107"/>
                <a:gd name="T46" fmla="*/ 66 w 102"/>
                <a:gd name="T47" fmla="*/ 53 h 107"/>
                <a:gd name="T48" fmla="*/ 66 w 102"/>
                <a:gd name="T49" fmla="*/ 47 h 107"/>
                <a:gd name="T50" fmla="*/ 72 w 102"/>
                <a:gd name="T51" fmla="*/ 41 h 107"/>
                <a:gd name="T52" fmla="*/ 78 w 102"/>
                <a:gd name="T53" fmla="*/ 41 h 107"/>
                <a:gd name="T54" fmla="*/ 78 w 102"/>
                <a:gd name="T55" fmla="*/ 41 h 107"/>
                <a:gd name="T56" fmla="*/ 90 w 102"/>
                <a:gd name="T57" fmla="*/ 47 h 107"/>
                <a:gd name="T58" fmla="*/ 90 w 102"/>
                <a:gd name="T59" fmla="*/ 47 h 107"/>
                <a:gd name="T60" fmla="*/ 84 w 102"/>
                <a:gd name="T61" fmla="*/ 41 h 107"/>
                <a:gd name="T62" fmla="*/ 78 w 102"/>
                <a:gd name="T63" fmla="*/ 35 h 107"/>
                <a:gd name="T64" fmla="*/ 66 w 102"/>
                <a:gd name="T65" fmla="*/ 35 h 107"/>
                <a:gd name="T66" fmla="*/ 60 w 102"/>
                <a:gd name="T67" fmla="*/ 35 h 107"/>
                <a:gd name="T68" fmla="*/ 54 w 102"/>
                <a:gd name="T69" fmla="*/ 35 h 107"/>
                <a:gd name="T70" fmla="*/ 48 w 102"/>
                <a:gd name="T71" fmla="*/ 35 h 107"/>
                <a:gd name="T72" fmla="*/ 42 w 102"/>
                <a:gd name="T73" fmla="*/ 29 h 107"/>
                <a:gd name="T74" fmla="*/ 36 w 102"/>
                <a:gd name="T75" fmla="*/ 23 h 107"/>
                <a:gd name="T76" fmla="*/ 36 w 102"/>
                <a:gd name="T77" fmla="*/ 23 h 107"/>
                <a:gd name="T78" fmla="*/ 42 w 102"/>
                <a:gd name="T79" fmla="*/ 18 h 107"/>
                <a:gd name="T80" fmla="*/ 48 w 102"/>
                <a:gd name="T81" fmla="*/ 18 h 107"/>
                <a:gd name="T82" fmla="*/ 54 w 102"/>
                <a:gd name="T83" fmla="*/ 18 h 107"/>
                <a:gd name="T84" fmla="*/ 60 w 102"/>
                <a:gd name="T85" fmla="*/ 18 h 107"/>
                <a:gd name="T86" fmla="*/ 60 w 102"/>
                <a:gd name="T87" fmla="*/ 18 h 107"/>
                <a:gd name="T88" fmla="*/ 54 w 102"/>
                <a:gd name="T89" fmla="*/ 18 h 107"/>
                <a:gd name="T90" fmla="*/ 48 w 102"/>
                <a:gd name="T91" fmla="*/ 18 h 107"/>
                <a:gd name="T92" fmla="*/ 36 w 102"/>
                <a:gd name="T93" fmla="*/ 18 h 107"/>
                <a:gd name="T94" fmla="*/ 30 w 102"/>
                <a:gd name="T95" fmla="*/ 18 h 107"/>
                <a:gd name="T96" fmla="*/ 24 w 102"/>
                <a:gd name="T97" fmla="*/ 18 h 107"/>
                <a:gd name="T98" fmla="*/ 18 w 102"/>
                <a:gd name="T99" fmla="*/ 12 h 107"/>
                <a:gd name="T100" fmla="*/ 12 w 102"/>
                <a:gd name="T101" fmla="*/ 6 h 107"/>
                <a:gd name="T102" fmla="*/ 6 w 102"/>
                <a:gd name="T103" fmla="*/ 0 h 10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2"/>
                <a:gd name="T157" fmla="*/ 0 h 107"/>
                <a:gd name="T158" fmla="*/ 102 w 102"/>
                <a:gd name="T159" fmla="*/ 107 h 10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2" h="107">
                  <a:moveTo>
                    <a:pt x="0" y="0"/>
                  </a:moveTo>
                  <a:lnTo>
                    <a:pt x="6" y="6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8" y="23"/>
                  </a:lnTo>
                  <a:lnTo>
                    <a:pt x="18" y="35"/>
                  </a:lnTo>
                  <a:lnTo>
                    <a:pt x="18" y="47"/>
                  </a:lnTo>
                  <a:lnTo>
                    <a:pt x="18" y="59"/>
                  </a:lnTo>
                  <a:lnTo>
                    <a:pt x="18" y="47"/>
                  </a:lnTo>
                  <a:lnTo>
                    <a:pt x="18" y="35"/>
                  </a:lnTo>
                  <a:lnTo>
                    <a:pt x="24" y="29"/>
                  </a:lnTo>
                  <a:lnTo>
                    <a:pt x="24" y="23"/>
                  </a:lnTo>
                  <a:lnTo>
                    <a:pt x="30" y="23"/>
                  </a:lnTo>
                  <a:lnTo>
                    <a:pt x="36" y="29"/>
                  </a:lnTo>
                  <a:lnTo>
                    <a:pt x="36" y="35"/>
                  </a:lnTo>
                  <a:lnTo>
                    <a:pt x="42" y="41"/>
                  </a:lnTo>
                  <a:lnTo>
                    <a:pt x="48" y="47"/>
                  </a:lnTo>
                  <a:lnTo>
                    <a:pt x="48" y="53"/>
                  </a:lnTo>
                  <a:lnTo>
                    <a:pt x="42" y="65"/>
                  </a:lnTo>
                  <a:lnTo>
                    <a:pt x="48" y="71"/>
                  </a:lnTo>
                  <a:lnTo>
                    <a:pt x="54" y="83"/>
                  </a:lnTo>
                  <a:lnTo>
                    <a:pt x="48" y="71"/>
                  </a:lnTo>
                  <a:lnTo>
                    <a:pt x="48" y="65"/>
                  </a:lnTo>
                  <a:lnTo>
                    <a:pt x="54" y="53"/>
                  </a:lnTo>
                  <a:lnTo>
                    <a:pt x="54" y="47"/>
                  </a:lnTo>
                  <a:lnTo>
                    <a:pt x="60" y="53"/>
                  </a:lnTo>
                  <a:lnTo>
                    <a:pt x="66" y="59"/>
                  </a:lnTo>
                  <a:lnTo>
                    <a:pt x="72" y="65"/>
                  </a:lnTo>
                  <a:lnTo>
                    <a:pt x="78" y="77"/>
                  </a:lnTo>
                  <a:lnTo>
                    <a:pt x="84" y="83"/>
                  </a:lnTo>
                  <a:lnTo>
                    <a:pt x="90" y="95"/>
                  </a:lnTo>
                  <a:lnTo>
                    <a:pt x="90" y="101"/>
                  </a:lnTo>
                  <a:lnTo>
                    <a:pt x="96" y="107"/>
                  </a:lnTo>
                  <a:lnTo>
                    <a:pt x="102" y="107"/>
                  </a:lnTo>
                  <a:lnTo>
                    <a:pt x="96" y="101"/>
                  </a:lnTo>
                  <a:lnTo>
                    <a:pt x="90" y="89"/>
                  </a:lnTo>
                  <a:lnTo>
                    <a:pt x="90" y="83"/>
                  </a:lnTo>
                  <a:lnTo>
                    <a:pt x="84" y="77"/>
                  </a:lnTo>
                  <a:lnTo>
                    <a:pt x="78" y="65"/>
                  </a:lnTo>
                  <a:lnTo>
                    <a:pt x="72" y="59"/>
                  </a:lnTo>
                  <a:lnTo>
                    <a:pt x="66" y="53"/>
                  </a:lnTo>
                  <a:lnTo>
                    <a:pt x="60" y="47"/>
                  </a:lnTo>
                  <a:lnTo>
                    <a:pt x="66" y="47"/>
                  </a:lnTo>
                  <a:lnTo>
                    <a:pt x="66" y="41"/>
                  </a:lnTo>
                  <a:lnTo>
                    <a:pt x="72" y="41"/>
                  </a:lnTo>
                  <a:lnTo>
                    <a:pt x="78" y="41"/>
                  </a:lnTo>
                  <a:lnTo>
                    <a:pt x="84" y="41"/>
                  </a:lnTo>
                  <a:lnTo>
                    <a:pt x="90" y="47"/>
                  </a:lnTo>
                  <a:lnTo>
                    <a:pt x="90" y="41"/>
                  </a:lnTo>
                  <a:lnTo>
                    <a:pt x="84" y="41"/>
                  </a:lnTo>
                  <a:lnTo>
                    <a:pt x="84" y="35"/>
                  </a:lnTo>
                  <a:lnTo>
                    <a:pt x="78" y="35"/>
                  </a:lnTo>
                  <a:lnTo>
                    <a:pt x="72" y="35"/>
                  </a:lnTo>
                  <a:lnTo>
                    <a:pt x="66" y="35"/>
                  </a:lnTo>
                  <a:lnTo>
                    <a:pt x="60" y="35"/>
                  </a:lnTo>
                  <a:lnTo>
                    <a:pt x="54" y="41"/>
                  </a:lnTo>
                  <a:lnTo>
                    <a:pt x="54" y="35"/>
                  </a:lnTo>
                  <a:lnTo>
                    <a:pt x="48" y="35"/>
                  </a:lnTo>
                  <a:lnTo>
                    <a:pt x="42" y="29"/>
                  </a:lnTo>
                  <a:lnTo>
                    <a:pt x="42" y="23"/>
                  </a:lnTo>
                  <a:lnTo>
                    <a:pt x="36" y="23"/>
                  </a:lnTo>
                  <a:lnTo>
                    <a:pt x="42" y="23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54" y="18"/>
                  </a:lnTo>
                  <a:lnTo>
                    <a:pt x="60" y="18"/>
                  </a:lnTo>
                  <a:lnTo>
                    <a:pt x="54" y="18"/>
                  </a:lnTo>
                  <a:lnTo>
                    <a:pt x="48" y="18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96" name="Freeform 478"/>
            <p:cNvSpPr>
              <a:spLocks/>
            </p:cNvSpPr>
            <p:nvPr/>
          </p:nvSpPr>
          <p:spPr bwMode="auto">
            <a:xfrm>
              <a:off x="4666" y="2151"/>
              <a:ext cx="71" cy="125"/>
            </a:xfrm>
            <a:custGeom>
              <a:avLst/>
              <a:gdLst>
                <a:gd name="T0" fmla="*/ 41 w 71"/>
                <a:gd name="T1" fmla="*/ 11 h 125"/>
                <a:gd name="T2" fmla="*/ 35 w 71"/>
                <a:gd name="T3" fmla="*/ 23 h 125"/>
                <a:gd name="T4" fmla="*/ 18 w 71"/>
                <a:gd name="T5" fmla="*/ 29 h 125"/>
                <a:gd name="T6" fmla="*/ 6 w 71"/>
                <a:gd name="T7" fmla="*/ 35 h 125"/>
                <a:gd name="T8" fmla="*/ 6 w 71"/>
                <a:gd name="T9" fmla="*/ 47 h 125"/>
                <a:gd name="T10" fmla="*/ 12 w 71"/>
                <a:gd name="T11" fmla="*/ 41 h 125"/>
                <a:gd name="T12" fmla="*/ 24 w 71"/>
                <a:gd name="T13" fmla="*/ 35 h 125"/>
                <a:gd name="T14" fmla="*/ 35 w 71"/>
                <a:gd name="T15" fmla="*/ 29 h 125"/>
                <a:gd name="T16" fmla="*/ 35 w 71"/>
                <a:gd name="T17" fmla="*/ 41 h 125"/>
                <a:gd name="T18" fmla="*/ 24 w 71"/>
                <a:gd name="T19" fmla="*/ 53 h 125"/>
                <a:gd name="T20" fmla="*/ 12 w 71"/>
                <a:gd name="T21" fmla="*/ 59 h 125"/>
                <a:gd name="T22" fmla="*/ 0 w 71"/>
                <a:gd name="T23" fmla="*/ 65 h 125"/>
                <a:gd name="T24" fmla="*/ 0 w 71"/>
                <a:gd name="T25" fmla="*/ 71 h 125"/>
                <a:gd name="T26" fmla="*/ 6 w 71"/>
                <a:gd name="T27" fmla="*/ 65 h 125"/>
                <a:gd name="T28" fmla="*/ 18 w 71"/>
                <a:gd name="T29" fmla="*/ 59 h 125"/>
                <a:gd name="T30" fmla="*/ 30 w 71"/>
                <a:gd name="T31" fmla="*/ 59 h 125"/>
                <a:gd name="T32" fmla="*/ 30 w 71"/>
                <a:gd name="T33" fmla="*/ 71 h 125"/>
                <a:gd name="T34" fmla="*/ 24 w 71"/>
                <a:gd name="T35" fmla="*/ 77 h 125"/>
                <a:gd name="T36" fmla="*/ 12 w 71"/>
                <a:gd name="T37" fmla="*/ 89 h 125"/>
                <a:gd name="T38" fmla="*/ 6 w 71"/>
                <a:gd name="T39" fmla="*/ 95 h 125"/>
                <a:gd name="T40" fmla="*/ 6 w 71"/>
                <a:gd name="T41" fmla="*/ 95 h 125"/>
                <a:gd name="T42" fmla="*/ 18 w 71"/>
                <a:gd name="T43" fmla="*/ 89 h 125"/>
                <a:gd name="T44" fmla="*/ 24 w 71"/>
                <a:gd name="T45" fmla="*/ 83 h 125"/>
                <a:gd name="T46" fmla="*/ 18 w 71"/>
                <a:gd name="T47" fmla="*/ 95 h 125"/>
                <a:gd name="T48" fmla="*/ 12 w 71"/>
                <a:gd name="T49" fmla="*/ 113 h 125"/>
                <a:gd name="T50" fmla="*/ 0 w 71"/>
                <a:gd name="T51" fmla="*/ 125 h 125"/>
                <a:gd name="T52" fmla="*/ 0 w 71"/>
                <a:gd name="T53" fmla="*/ 125 h 125"/>
                <a:gd name="T54" fmla="*/ 12 w 71"/>
                <a:gd name="T55" fmla="*/ 119 h 125"/>
                <a:gd name="T56" fmla="*/ 24 w 71"/>
                <a:gd name="T57" fmla="*/ 101 h 125"/>
                <a:gd name="T58" fmla="*/ 35 w 71"/>
                <a:gd name="T59" fmla="*/ 83 h 125"/>
                <a:gd name="T60" fmla="*/ 41 w 71"/>
                <a:gd name="T61" fmla="*/ 101 h 125"/>
                <a:gd name="T62" fmla="*/ 41 w 71"/>
                <a:gd name="T63" fmla="*/ 107 h 125"/>
                <a:gd name="T64" fmla="*/ 47 w 71"/>
                <a:gd name="T65" fmla="*/ 101 h 125"/>
                <a:gd name="T66" fmla="*/ 47 w 71"/>
                <a:gd name="T67" fmla="*/ 89 h 125"/>
                <a:gd name="T68" fmla="*/ 35 w 71"/>
                <a:gd name="T69" fmla="*/ 77 h 125"/>
                <a:gd name="T70" fmla="*/ 41 w 71"/>
                <a:gd name="T71" fmla="*/ 59 h 125"/>
                <a:gd name="T72" fmla="*/ 41 w 71"/>
                <a:gd name="T73" fmla="*/ 53 h 125"/>
                <a:gd name="T74" fmla="*/ 53 w 71"/>
                <a:gd name="T75" fmla="*/ 59 h 125"/>
                <a:gd name="T76" fmla="*/ 59 w 71"/>
                <a:gd name="T77" fmla="*/ 77 h 125"/>
                <a:gd name="T78" fmla="*/ 65 w 71"/>
                <a:gd name="T79" fmla="*/ 77 h 125"/>
                <a:gd name="T80" fmla="*/ 65 w 71"/>
                <a:gd name="T81" fmla="*/ 65 h 125"/>
                <a:gd name="T82" fmla="*/ 59 w 71"/>
                <a:gd name="T83" fmla="*/ 53 h 125"/>
                <a:gd name="T84" fmla="*/ 41 w 71"/>
                <a:gd name="T85" fmla="*/ 47 h 125"/>
                <a:gd name="T86" fmla="*/ 47 w 71"/>
                <a:gd name="T87" fmla="*/ 29 h 125"/>
                <a:gd name="T88" fmla="*/ 53 w 71"/>
                <a:gd name="T89" fmla="*/ 29 h 125"/>
                <a:gd name="T90" fmla="*/ 59 w 71"/>
                <a:gd name="T91" fmla="*/ 35 h 125"/>
                <a:gd name="T92" fmla="*/ 65 w 71"/>
                <a:gd name="T93" fmla="*/ 41 h 125"/>
                <a:gd name="T94" fmla="*/ 71 w 71"/>
                <a:gd name="T95" fmla="*/ 47 h 125"/>
                <a:gd name="T96" fmla="*/ 65 w 71"/>
                <a:gd name="T97" fmla="*/ 35 h 125"/>
                <a:gd name="T98" fmla="*/ 59 w 71"/>
                <a:gd name="T99" fmla="*/ 23 h 125"/>
                <a:gd name="T100" fmla="*/ 53 w 71"/>
                <a:gd name="T101" fmla="*/ 17 h 125"/>
                <a:gd name="T102" fmla="*/ 53 w 71"/>
                <a:gd name="T103" fmla="*/ 6 h 125"/>
                <a:gd name="T104" fmla="*/ 47 w 71"/>
                <a:gd name="T105" fmla="*/ 0 h 12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1"/>
                <a:gd name="T160" fmla="*/ 0 h 125"/>
                <a:gd name="T161" fmla="*/ 71 w 71"/>
                <a:gd name="T162" fmla="*/ 125 h 12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1" h="125">
                  <a:moveTo>
                    <a:pt x="47" y="6"/>
                  </a:moveTo>
                  <a:lnTo>
                    <a:pt x="41" y="11"/>
                  </a:lnTo>
                  <a:lnTo>
                    <a:pt x="41" y="17"/>
                  </a:lnTo>
                  <a:lnTo>
                    <a:pt x="35" y="23"/>
                  </a:lnTo>
                  <a:lnTo>
                    <a:pt x="30" y="23"/>
                  </a:lnTo>
                  <a:lnTo>
                    <a:pt x="24" y="23"/>
                  </a:lnTo>
                  <a:lnTo>
                    <a:pt x="18" y="29"/>
                  </a:lnTo>
                  <a:lnTo>
                    <a:pt x="12" y="29"/>
                  </a:lnTo>
                  <a:lnTo>
                    <a:pt x="12" y="35"/>
                  </a:lnTo>
                  <a:lnTo>
                    <a:pt x="6" y="35"/>
                  </a:lnTo>
                  <a:lnTo>
                    <a:pt x="6" y="41"/>
                  </a:lnTo>
                  <a:lnTo>
                    <a:pt x="6" y="47"/>
                  </a:lnTo>
                  <a:lnTo>
                    <a:pt x="6" y="41"/>
                  </a:lnTo>
                  <a:lnTo>
                    <a:pt x="12" y="41"/>
                  </a:lnTo>
                  <a:lnTo>
                    <a:pt x="12" y="35"/>
                  </a:lnTo>
                  <a:lnTo>
                    <a:pt x="18" y="35"/>
                  </a:lnTo>
                  <a:lnTo>
                    <a:pt x="24" y="35"/>
                  </a:lnTo>
                  <a:lnTo>
                    <a:pt x="24" y="29"/>
                  </a:lnTo>
                  <a:lnTo>
                    <a:pt x="30" y="29"/>
                  </a:lnTo>
                  <a:lnTo>
                    <a:pt x="35" y="29"/>
                  </a:lnTo>
                  <a:lnTo>
                    <a:pt x="35" y="35"/>
                  </a:lnTo>
                  <a:lnTo>
                    <a:pt x="35" y="41"/>
                  </a:lnTo>
                  <a:lnTo>
                    <a:pt x="35" y="47"/>
                  </a:lnTo>
                  <a:lnTo>
                    <a:pt x="30" y="47"/>
                  </a:lnTo>
                  <a:lnTo>
                    <a:pt x="24" y="53"/>
                  </a:lnTo>
                  <a:lnTo>
                    <a:pt x="18" y="53"/>
                  </a:lnTo>
                  <a:lnTo>
                    <a:pt x="12" y="59"/>
                  </a:lnTo>
                  <a:lnTo>
                    <a:pt x="6" y="59"/>
                  </a:lnTo>
                  <a:lnTo>
                    <a:pt x="6" y="65"/>
                  </a:lnTo>
                  <a:lnTo>
                    <a:pt x="0" y="65"/>
                  </a:lnTo>
                  <a:lnTo>
                    <a:pt x="0" y="71"/>
                  </a:lnTo>
                  <a:lnTo>
                    <a:pt x="6" y="71"/>
                  </a:lnTo>
                  <a:lnTo>
                    <a:pt x="6" y="65"/>
                  </a:lnTo>
                  <a:lnTo>
                    <a:pt x="12" y="65"/>
                  </a:lnTo>
                  <a:lnTo>
                    <a:pt x="18" y="59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0" y="65"/>
                  </a:lnTo>
                  <a:lnTo>
                    <a:pt x="30" y="71"/>
                  </a:lnTo>
                  <a:lnTo>
                    <a:pt x="30" y="77"/>
                  </a:lnTo>
                  <a:lnTo>
                    <a:pt x="24" y="77"/>
                  </a:lnTo>
                  <a:lnTo>
                    <a:pt x="18" y="83"/>
                  </a:lnTo>
                  <a:lnTo>
                    <a:pt x="12" y="83"/>
                  </a:lnTo>
                  <a:lnTo>
                    <a:pt x="12" y="89"/>
                  </a:lnTo>
                  <a:lnTo>
                    <a:pt x="6" y="89"/>
                  </a:lnTo>
                  <a:lnTo>
                    <a:pt x="6" y="95"/>
                  </a:lnTo>
                  <a:lnTo>
                    <a:pt x="0" y="101"/>
                  </a:lnTo>
                  <a:lnTo>
                    <a:pt x="6" y="95"/>
                  </a:lnTo>
                  <a:lnTo>
                    <a:pt x="12" y="89"/>
                  </a:lnTo>
                  <a:lnTo>
                    <a:pt x="18" y="89"/>
                  </a:lnTo>
                  <a:lnTo>
                    <a:pt x="18" y="83"/>
                  </a:lnTo>
                  <a:lnTo>
                    <a:pt x="24" y="83"/>
                  </a:lnTo>
                  <a:lnTo>
                    <a:pt x="24" y="89"/>
                  </a:lnTo>
                  <a:lnTo>
                    <a:pt x="24" y="95"/>
                  </a:lnTo>
                  <a:lnTo>
                    <a:pt x="18" y="95"/>
                  </a:lnTo>
                  <a:lnTo>
                    <a:pt x="18" y="101"/>
                  </a:lnTo>
                  <a:lnTo>
                    <a:pt x="12" y="107"/>
                  </a:lnTo>
                  <a:lnTo>
                    <a:pt x="12" y="113"/>
                  </a:lnTo>
                  <a:lnTo>
                    <a:pt x="6" y="119"/>
                  </a:lnTo>
                  <a:lnTo>
                    <a:pt x="0" y="119"/>
                  </a:lnTo>
                  <a:lnTo>
                    <a:pt x="0" y="125"/>
                  </a:lnTo>
                  <a:lnTo>
                    <a:pt x="6" y="125"/>
                  </a:lnTo>
                  <a:lnTo>
                    <a:pt x="6" y="119"/>
                  </a:lnTo>
                  <a:lnTo>
                    <a:pt x="12" y="119"/>
                  </a:lnTo>
                  <a:lnTo>
                    <a:pt x="18" y="113"/>
                  </a:lnTo>
                  <a:lnTo>
                    <a:pt x="24" y="107"/>
                  </a:lnTo>
                  <a:lnTo>
                    <a:pt x="24" y="101"/>
                  </a:lnTo>
                  <a:lnTo>
                    <a:pt x="30" y="89"/>
                  </a:lnTo>
                  <a:lnTo>
                    <a:pt x="30" y="83"/>
                  </a:lnTo>
                  <a:lnTo>
                    <a:pt x="35" y="83"/>
                  </a:lnTo>
                  <a:lnTo>
                    <a:pt x="41" y="89"/>
                  </a:lnTo>
                  <a:lnTo>
                    <a:pt x="41" y="95"/>
                  </a:lnTo>
                  <a:lnTo>
                    <a:pt x="41" y="101"/>
                  </a:lnTo>
                  <a:lnTo>
                    <a:pt x="41" y="107"/>
                  </a:lnTo>
                  <a:lnTo>
                    <a:pt x="47" y="107"/>
                  </a:lnTo>
                  <a:lnTo>
                    <a:pt x="47" y="101"/>
                  </a:lnTo>
                  <a:lnTo>
                    <a:pt x="47" y="95"/>
                  </a:lnTo>
                  <a:lnTo>
                    <a:pt x="47" y="89"/>
                  </a:lnTo>
                  <a:lnTo>
                    <a:pt x="41" y="83"/>
                  </a:lnTo>
                  <a:lnTo>
                    <a:pt x="35" y="77"/>
                  </a:lnTo>
                  <a:lnTo>
                    <a:pt x="35" y="71"/>
                  </a:lnTo>
                  <a:lnTo>
                    <a:pt x="41" y="65"/>
                  </a:lnTo>
                  <a:lnTo>
                    <a:pt x="41" y="59"/>
                  </a:lnTo>
                  <a:lnTo>
                    <a:pt x="41" y="53"/>
                  </a:lnTo>
                  <a:lnTo>
                    <a:pt x="47" y="53"/>
                  </a:lnTo>
                  <a:lnTo>
                    <a:pt x="53" y="59"/>
                  </a:lnTo>
                  <a:lnTo>
                    <a:pt x="59" y="59"/>
                  </a:lnTo>
                  <a:lnTo>
                    <a:pt x="59" y="65"/>
                  </a:lnTo>
                  <a:lnTo>
                    <a:pt x="59" y="77"/>
                  </a:lnTo>
                  <a:lnTo>
                    <a:pt x="65" y="77"/>
                  </a:lnTo>
                  <a:lnTo>
                    <a:pt x="65" y="71"/>
                  </a:lnTo>
                  <a:lnTo>
                    <a:pt x="65" y="65"/>
                  </a:lnTo>
                  <a:lnTo>
                    <a:pt x="59" y="65"/>
                  </a:lnTo>
                  <a:lnTo>
                    <a:pt x="59" y="59"/>
                  </a:lnTo>
                  <a:lnTo>
                    <a:pt x="59" y="53"/>
                  </a:lnTo>
                  <a:lnTo>
                    <a:pt x="53" y="53"/>
                  </a:lnTo>
                  <a:lnTo>
                    <a:pt x="47" y="47"/>
                  </a:lnTo>
                  <a:lnTo>
                    <a:pt x="41" y="47"/>
                  </a:lnTo>
                  <a:lnTo>
                    <a:pt x="41" y="41"/>
                  </a:lnTo>
                  <a:lnTo>
                    <a:pt x="47" y="35"/>
                  </a:lnTo>
                  <a:lnTo>
                    <a:pt x="47" y="29"/>
                  </a:lnTo>
                  <a:lnTo>
                    <a:pt x="53" y="29"/>
                  </a:lnTo>
                  <a:lnTo>
                    <a:pt x="59" y="29"/>
                  </a:lnTo>
                  <a:lnTo>
                    <a:pt x="59" y="35"/>
                  </a:lnTo>
                  <a:lnTo>
                    <a:pt x="65" y="35"/>
                  </a:lnTo>
                  <a:lnTo>
                    <a:pt x="65" y="41"/>
                  </a:lnTo>
                  <a:lnTo>
                    <a:pt x="65" y="47"/>
                  </a:lnTo>
                  <a:lnTo>
                    <a:pt x="71" y="47"/>
                  </a:lnTo>
                  <a:lnTo>
                    <a:pt x="71" y="41"/>
                  </a:lnTo>
                  <a:lnTo>
                    <a:pt x="71" y="35"/>
                  </a:lnTo>
                  <a:lnTo>
                    <a:pt x="65" y="35"/>
                  </a:lnTo>
                  <a:lnTo>
                    <a:pt x="65" y="29"/>
                  </a:lnTo>
                  <a:lnTo>
                    <a:pt x="59" y="23"/>
                  </a:lnTo>
                  <a:lnTo>
                    <a:pt x="53" y="23"/>
                  </a:lnTo>
                  <a:lnTo>
                    <a:pt x="53" y="17"/>
                  </a:lnTo>
                  <a:lnTo>
                    <a:pt x="53" y="11"/>
                  </a:lnTo>
                  <a:lnTo>
                    <a:pt x="53" y="6"/>
                  </a:lnTo>
                  <a:lnTo>
                    <a:pt x="47" y="0"/>
                  </a:lnTo>
                  <a:lnTo>
                    <a:pt x="47" y="6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97" name="Freeform 479"/>
            <p:cNvSpPr>
              <a:spLocks/>
            </p:cNvSpPr>
            <p:nvPr/>
          </p:nvSpPr>
          <p:spPr bwMode="auto">
            <a:xfrm>
              <a:off x="4582" y="2121"/>
              <a:ext cx="119" cy="65"/>
            </a:xfrm>
            <a:custGeom>
              <a:avLst/>
              <a:gdLst>
                <a:gd name="T0" fmla="*/ 102 w 119"/>
                <a:gd name="T1" fmla="*/ 0 h 65"/>
                <a:gd name="T2" fmla="*/ 90 w 119"/>
                <a:gd name="T3" fmla="*/ 6 h 65"/>
                <a:gd name="T4" fmla="*/ 78 w 119"/>
                <a:gd name="T5" fmla="*/ 12 h 65"/>
                <a:gd name="T6" fmla="*/ 72 w 119"/>
                <a:gd name="T7" fmla="*/ 12 h 65"/>
                <a:gd name="T8" fmla="*/ 66 w 119"/>
                <a:gd name="T9" fmla="*/ 12 h 65"/>
                <a:gd name="T10" fmla="*/ 60 w 119"/>
                <a:gd name="T11" fmla="*/ 12 h 65"/>
                <a:gd name="T12" fmla="*/ 54 w 119"/>
                <a:gd name="T13" fmla="*/ 12 h 65"/>
                <a:gd name="T14" fmla="*/ 42 w 119"/>
                <a:gd name="T15" fmla="*/ 12 h 65"/>
                <a:gd name="T16" fmla="*/ 36 w 119"/>
                <a:gd name="T17" fmla="*/ 12 h 65"/>
                <a:gd name="T18" fmla="*/ 42 w 119"/>
                <a:gd name="T19" fmla="*/ 12 h 65"/>
                <a:gd name="T20" fmla="*/ 48 w 119"/>
                <a:gd name="T21" fmla="*/ 12 h 65"/>
                <a:gd name="T22" fmla="*/ 54 w 119"/>
                <a:gd name="T23" fmla="*/ 12 h 65"/>
                <a:gd name="T24" fmla="*/ 60 w 119"/>
                <a:gd name="T25" fmla="*/ 18 h 65"/>
                <a:gd name="T26" fmla="*/ 60 w 119"/>
                <a:gd name="T27" fmla="*/ 18 h 65"/>
                <a:gd name="T28" fmla="*/ 60 w 119"/>
                <a:gd name="T29" fmla="*/ 24 h 65"/>
                <a:gd name="T30" fmla="*/ 54 w 119"/>
                <a:gd name="T31" fmla="*/ 30 h 65"/>
                <a:gd name="T32" fmla="*/ 48 w 119"/>
                <a:gd name="T33" fmla="*/ 30 h 65"/>
                <a:gd name="T34" fmla="*/ 36 w 119"/>
                <a:gd name="T35" fmla="*/ 30 h 65"/>
                <a:gd name="T36" fmla="*/ 30 w 119"/>
                <a:gd name="T37" fmla="*/ 30 h 65"/>
                <a:gd name="T38" fmla="*/ 18 w 119"/>
                <a:gd name="T39" fmla="*/ 30 h 65"/>
                <a:gd name="T40" fmla="*/ 18 w 119"/>
                <a:gd name="T41" fmla="*/ 30 h 65"/>
                <a:gd name="T42" fmla="*/ 24 w 119"/>
                <a:gd name="T43" fmla="*/ 30 h 65"/>
                <a:gd name="T44" fmla="*/ 36 w 119"/>
                <a:gd name="T45" fmla="*/ 30 h 65"/>
                <a:gd name="T46" fmla="*/ 42 w 119"/>
                <a:gd name="T47" fmla="*/ 36 h 65"/>
                <a:gd name="T48" fmla="*/ 42 w 119"/>
                <a:gd name="T49" fmla="*/ 41 h 65"/>
                <a:gd name="T50" fmla="*/ 30 w 119"/>
                <a:gd name="T51" fmla="*/ 47 h 65"/>
                <a:gd name="T52" fmla="*/ 18 w 119"/>
                <a:gd name="T53" fmla="*/ 47 h 65"/>
                <a:gd name="T54" fmla="*/ 12 w 119"/>
                <a:gd name="T55" fmla="*/ 47 h 65"/>
                <a:gd name="T56" fmla="*/ 0 w 119"/>
                <a:gd name="T57" fmla="*/ 47 h 65"/>
                <a:gd name="T58" fmla="*/ 0 w 119"/>
                <a:gd name="T59" fmla="*/ 53 h 65"/>
                <a:gd name="T60" fmla="*/ 6 w 119"/>
                <a:gd name="T61" fmla="*/ 53 h 65"/>
                <a:gd name="T62" fmla="*/ 18 w 119"/>
                <a:gd name="T63" fmla="*/ 53 h 65"/>
                <a:gd name="T64" fmla="*/ 30 w 119"/>
                <a:gd name="T65" fmla="*/ 47 h 65"/>
                <a:gd name="T66" fmla="*/ 42 w 119"/>
                <a:gd name="T67" fmla="*/ 41 h 65"/>
                <a:gd name="T68" fmla="*/ 54 w 119"/>
                <a:gd name="T69" fmla="*/ 47 h 65"/>
                <a:gd name="T70" fmla="*/ 54 w 119"/>
                <a:gd name="T71" fmla="*/ 53 h 65"/>
                <a:gd name="T72" fmla="*/ 48 w 119"/>
                <a:gd name="T73" fmla="*/ 65 h 65"/>
                <a:gd name="T74" fmla="*/ 48 w 119"/>
                <a:gd name="T75" fmla="*/ 65 h 65"/>
                <a:gd name="T76" fmla="*/ 54 w 119"/>
                <a:gd name="T77" fmla="*/ 59 h 65"/>
                <a:gd name="T78" fmla="*/ 60 w 119"/>
                <a:gd name="T79" fmla="*/ 47 h 65"/>
                <a:gd name="T80" fmla="*/ 60 w 119"/>
                <a:gd name="T81" fmla="*/ 36 h 65"/>
                <a:gd name="T82" fmla="*/ 66 w 119"/>
                <a:gd name="T83" fmla="*/ 30 h 65"/>
                <a:gd name="T84" fmla="*/ 72 w 119"/>
                <a:gd name="T85" fmla="*/ 24 h 65"/>
                <a:gd name="T86" fmla="*/ 78 w 119"/>
                <a:gd name="T87" fmla="*/ 24 h 65"/>
                <a:gd name="T88" fmla="*/ 84 w 119"/>
                <a:gd name="T89" fmla="*/ 24 h 65"/>
                <a:gd name="T90" fmla="*/ 84 w 119"/>
                <a:gd name="T91" fmla="*/ 41 h 65"/>
                <a:gd name="T92" fmla="*/ 84 w 119"/>
                <a:gd name="T93" fmla="*/ 47 h 65"/>
                <a:gd name="T94" fmla="*/ 84 w 119"/>
                <a:gd name="T95" fmla="*/ 47 h 65"/>
                <a:gd name="T96" fmla="*/ 84 w 119"/>
                <a:gd name="T97" fmla="*/ 41 h 65"/>
                <a:gd name="T98" fmla="*/ 90 w 119"/>
                <a:gd name="T99" fmla="*/ 24 h 65"/>
                <a:gd name="T100" fmla="*/ 90 w 119"/>
                <a:gd name="T101" fmla="*/ 18 h 65"/>
                <a:gd name="T102" fmla="*/ 96 w 119"/>
                <a:gd name="T103" fmla="*/ 12 h 65"/>
                <a:gd name="T104" fmla="*/ 108 w 119"/>
                <a:gd name="T105" fmla="*/ 6 h 65"/>
                <a:gd name="T106" fmla="*/ 114 w 119"/>
                <a:gd name="T107" fmla="*/ 0 h 65"/>
                <a:gd name="T108" fmla="*/ 114 w 119"/>
                <a:gd name="T109" fmla="*/ 0 h 65"/>
                <a:gd name="T110" fmla="*/ 108 w 119"/>
                <a:gd name="T111" fmla="*/ 0 h 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9"/>
                <a:gd name="T169" fmla="*/ 0 h 65"/>
                <a:gd name="T170" fmla="*/ 119 w 119"/>
                <a:gd name="T171" fmla="*/ 65 h 6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9" h="65">
                  <a:moveTo>
                    <a:pt x="102" y="0"/>
                  </a:moveTo>
                  <a:lnTo>
                    <a:pt x="102" y="0"/>
                  </a:lnTo>
                  <a:lnTo>
                    <a:pt x="96" y="0"/>
                  </a:lnTo>
                  <a:lnTo>
                    <a:pt x="90" y="6"/>
                  </a:lnTo>
                  <a:lnTo>
                    <a:pt x="84" y="6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72" y="18"/>
                  </a:lnTo>
                  <a:lnTo>
                    <a:pt x="66" y="12"/>
                  </a:lnTo>
                  <a:lnTo>
                    <a:pt x="60" y="12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42" y="12"/>
                  </a:lnTo>
                  <a:lnTo>
                    <a:pt x="48" y="12"/>
                  </a:lnTo>
                  <a:lnTo>
                    <a:pt x="54" y="12"/>
                  </a:lnTo>
                  <a:lnTo>
                    <a:pt x="54" y="18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0" y="24"/>
                  </a:lnTo>
                  <a:lnTo>
                    <a:pt x="60" y="30"/>
                  </a:lnTo>
                  <a:lnTo>
                    <a:pt x="54" y="30"/>
                  </a:lnTo>
                  <a:lnTo>
                    <a:pt x="48" y="30"/>
                  </a:lnTo>
                  <a:lnTo>
                    <a:pt x="42" y="30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18" y="30"/>
                  </a:lnTo>
                  <a:lnTo>
                    <a:pt x="24" y="30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42" y="36"/>
                  </a:lnTo>
                  <a:lnTo>
                    <a:pt x="42" y="41"/>
                  </a:lnTo>
                  <a:lnTo>
                    <a:pt x="36" y="41"/>
                  </a:lnTo>
                  <a:lnTo>
                    <a:pt x="30" y="47"/>
                  </a:lnTo>
                  <a:lnTo>
                    <a:pt x="24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6" y="47"/>
                  </a:lnTo>
                  <a:lnTo>
                    <a:pt x="0" y="47"/>
                  </a:lnTo>
                  <a:lnTo>
                    <a:pt x="0" y="53"/>
                  </a:lnTo>
                  <a:lnTo>
                    <a:pt x="6" y="53"/>
                  </a:lnTo>
                  <a:lnTo>
                    <a:pt x="12" y="53"/>
                  </a:lnTo>
                  <a:lnTo>
                    <a:pt x="18" y="53"/>
                  </a:lnTo>
                  <a:lnTo>
                    <a:pt x="24" y="53"/>
                  </a:lnTo>
                  <a:lnTo>
                    <a:pt x="30" y="47"/>
                  </a:lnTo>
                  <a:lnTo>
                    <a:pt x="36" y="47"/>
                  </a:lnTo>
                  <a:lnTo>
                    <a:pt x="42" y="41"/>
                  </a:lnTo>
                  <a:lnTo>
                    <a:pt x="48" y="41"/>
                  </a:lnTo>
                  <a:lnTo>
                    <a:pt x="54" y="47"/>
                  </a:lnTo>
                  <a:lnTo>
                    <a:pt x="54" y="53"/>
                  </a:lnTo>
                  <a:lnTo>
                    <a:pt x="48" y="59"/>
                  </a:lnTo>
                  <a:lnTo>
                    <a:pt x="48" y="65"/>
                  </a:lnTo>
                  <a:lnTo>
                    <a:pt x="54" y="59"/>
                  </a:lnTo>
                  <a:lnTo>
                    <a:pt x="54" y="53"/>
                  </a:lnTo>
                  <a:lnTo>
                    <a:pt x="60" y="47"/>
                  </a:lnTo>
                  <a:lnTo>
                    <a:pt x="54" y="41"/>
                  </a:lnTo>
                  <a:lnTo>
                    <a:pt x="60" y="36"/>
                  </a:lnTo>
                  <a:lnTo>
                    <a:pt x="66" y="30"/>
                  </a:lnTo>
                  <a:lnTo>
                    <a:pt x="72" y="24"/>
                  </a:lnTo>
                  <a:lnTo>
                    <a:pt x="78" y="24"/>
                  </a:lnTo>
                  <a:lnTo>
                    <a:pt x="84" y="24"/>
                  </a:lnTo>
                  <a:lnTo>
                    <a:pt x="84" y="30"/>
                  </a:lnTo>
                  <a:lnTo>
                    <a:pt x="84" y="41"/>
                  </a:lnTo>
                  <a:lnTo>
                    <a:pt x="84" y="47"/>
                  </a:lnTo>
                  <a:lnTo>
                    <a:pt x="84" y="41"/>
                  </a:lnTo>
                  <a:lnTo>
                    <a:pt x="90" y="36"/>
                  </a:lnTo>
                  <a:lnTo>
                    <a:pt x="90" y="24"/>
                  </a:lnTo>
                  <a:lnTo>
                    <a:pt x="84" y="18"/>
                  </a:lnTo>
                  <a:lnTo>
                    <a:pt x="90" y="18"/>
                  </a:lnTo>
                  <a:lnTo>
                    <a:pt x="90" y="12"/>
                  </a:lnTo>
                  <a:lnTo>
                    <a:pt x="96" y="12"/>
                  </a:lnTo>
                  <a:lnTo>
                    <a:pt x="102" y="6"/>
                  </a:lnTo>
                  <a:lnTo>
                    <a:pt x="108" y="6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9" y="0"/>
                  </a:lnTo>
                  <a:lnTo>
                    <a:pt x="114" y="0"/>
                  </a:lnTo>
                  <a:lnTo>
                    <a:pt x="108" y="0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98" name="Freeform 480"/>
            <p:cNvSpPr>
              <a:spLocks/>
            </p:cNvSpPr>
            <p:nvPr/>
          </p:nvSpPr>
          <p:spPr bwMode="auto">
            <a:xfrm>
              <a:off x="4743" y="2085"/>
              <a:ext cx="12" cy="6"/>
            </a:xfrm>
            <a:custGeom>
              <a:avLst/>
              <a:gdLst>
                <a:gd name="T0" fmla="*/ 0 w 12"/>
                <a:gd name="T1" fmla="*/ 0 h 6"/>
                <a:gd name="T2" fmla="*/ 6 w 12"/>
                <a:gd name="T3" fmla="*/ 0 h 6"/>
                <a:gd name="T4" fmla="*/ 6 w 12"/>
                <a:gd name="T5" fmla="*/ 0 h 6"/>
                <a:gd name="T6" fmla="*/ 12 w 12"/>
                <a:gd name="T7" fmla="*/ 0 h 6"/>
                <a:gd name="T8" fmla="*/ 12 w 12"/>
                <a:gd name="T9" fmla="*/ 0 h 6"/>
                <a:gd name="T10" fmla="*/ 12 w 12"/>
                <a:gd name="T11" fmla="*/ 0 h 6"/>
                <a:gd name="T12" fmla="*/ 12 w 12"/>
                <a:gd name="T13" fmla="*/ 6 h 6"/>
                <a:gd name="T14" fmla="*/ 12 w 12"/>
                <a:gd name="T15" fmla="*/ 6 h 6"/>
                <a:gd name="T16" fmla="*/ 12 w 12"/>
                <a:gd name="T17" fmla="*/ 6 h 6"/>
                <a:gd name="T18" fmla="*/ 12 w 12"/>
                <a:gd name="T19" fmla="*/ 6 h 6"/>
                <a:gd name="T20" fmla="*/ 6 w 12"/>
                <a:gd name="T21" fmla="*/ 6 h 6"/>
                <a:gd name="T22" fmla="*/ 6 w 12"/>
                <a:gd name="T23" fmla="*/ 6 h 6"/>
                <a:gd name="T24" fmla="*/ 0 w 12"/>
                <a:gd name="T25" fmla="*/ 6 h 6"/>
                <a:gd name="T26" fmla="*/ 0 w 12"/>
                <a:gd name="T27" fmla="*/ 6 h 6"/>
                <a:gd name="T28" fmla="*/ 0 w 12"/>
                <a:gd name="T29" fmla="*/ 0 h 6"/>
                <a:gd name="T30" fmla="*/ 0 w 12"/>
                <a:gd name="T31" fmla="*/ 0 h 6"/>
                <a:gd name="T32" fmla="*/ 0 w 12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6"/>
                <a:gd name="T53" fmla="*/ 12 w 12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799" name="Freeform 481"/>
            <p:cNvSpPr>
              <a:spLocks/>
            </p:cNvSpPr>
            <p:nvPr/>
          </p:nvSpPr>
          <p:spPr bwMode="auto">
            <a:xfrm>
              <a:off x="4743" y="2109"/>
              <a:ext cx="6" cy="6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0 h 6"/>
                <a:gd name="T4" fmla="*/ 6 w 6"/>
                <a:gd name="T5" fmla="*/ 0 h 6"/>
                <a:gd name="T6" fmla="*/ 6 w 6"/>
                <a:gd name="T7" fmla="*/ 0 h 6"/>
                <a:gd name="T8" fmla="*/ 6 w 6"/>
                <a:gd name="T9" fmla="*/ 0 h 6"/>
                <a:gd name="T10" fmla="*/ 6 w 6"/>
                <a:gd name="T11" fmla="*/ 0 h 6"/>
                <a:gd name="T12" fmla="*/ 6 w 6"/>
                <a:gd name="T13" fmla="*/ 6 h 6"/>
                <a:gd name="T14" fmla="*/ 6 w 6"/>
                <a:gd name="T15" fmla="*/ 6 h 6"/>
                <a:gd name="T16" fmla="*/ 6 w 6"/>
                <a:gd name="T17" fmla="*/ 6 h 6"/>
                <a:gd name="T18" fmla="*/ 6 w 6"/>
                <a:gd name="T19" fmla="*/ 6 h 6"/>
                <a:gd name="T20" fmla="*/ 0 w 6"/>
                <a:gd name="T21" fmla="*/ 6 h 6"/>
                <a:gd name="T22" fmla="*/ 0 w 6"/>
                <a:gd name="T23" fmla="*/ 6 h 6"/>
                <a:gd name="T24" fmla="*/ 0 w 6"/>
                <a:gd name="T25" fmla="*/ 6 h 6"/>
                <a:gd name="T26" fmla="*/ 0 w 6"/>
                <a:gd name="T27" fmla="*/ 6 h 6"/>
                <a:gd name="T28" fmla="*/ 0 w 6"/>
                <a:gd name="T29" fmla="*/ 6 h 6"/>
                <a:gd name="T30" fmla="*/ 0 w 6"/>
                <a:gd name="T31" fmla="*/ 0 h 6"/>
                <a:gd name="T32" fmla="*/ 0 w 6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"/>
                <a:gd name="T52" fmla="*/ 0 h 6"/>
                <a:gd name="T53" fmla="*/ 6 w 6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" h="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00" name="Freeform 482"/>
            <p:cNvSpPr>
              <a:spLocks/>
            </p:cNvSpPr>
            <p:nvPr/>
          </p:nvSpPr>
          <p:spPr bwMode="auto">
            <a:xfrm>
              <a:off x="4761" y="2127"/>
              <a:ext cx="12" cy="12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0 h 12"/>
                <a:gd name="T8" fmla="*/ 12 w 12"/>
                <a:gd name="T9" fmla="*/ 0 h 12"/>
                <a:gd name="T10" fmla="*/ 12 w 12"/>
                <a:gd name="T11" fmla="*/ 6 h 12"/>
                <a:gd name="T12" fmla="*/ 12 w 12"/>
                <a:gd name="T13" fmla="*/ 6 h 12"/>
                <a:gd name="T14" fmla="*/ 12 w 12"/>
                <a:gd name="T15" fmla="*/ 6 h 12"/>
                <a:gd name="T16" fmla="*/ 12 w 12"/>
                <a:gd name="T17" fmla="*/ 12 h 12"/>
                <a:gd name="T18" fmla="*/ 12 w 12"/>
                <a:gd name="T19" fmla="*/ 12 h 12"/>
                <a:gd name="T20" fmla="*/ 6 w 12"/>
                <a:gd name="T21" fmla="*/ 12 h 12"/>
                <a:gd name="T22" fmla="*/ 6 w 12"/>
                <a:gd name="T23" fmla="*/ 12 h 12"/>
                <a:gd name="T24" fmla="*/ 0 w 12"/>
                <a:gd name="T25" fmla="*/ 12 h 12"/>
                <a:gd name="T26" fmla="*/ 0 w 12"/>
                <a:gd name="T27" fmla="*/ 6 h 12"/>
                <a:gd name="T28" fmla="*/ 0 w 12"/>
                <a:gd name="T29" fmla="*/ 6 h 12"/>
                <a:gd name="T30" fmla="*/ 0 w 12"/>
                <a:gd name="T31" fmla="*/ 6 h 12"/>
                <a:gd name="T32" fmla="*/ 0 w 12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6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01" name="Freeform 483"/>
            <p:cNvSpPr>
              <a:spLocks/>
            </p:cNvSpPr>
            <p:nvPr/>
          </p:nvSpPr>
          <p:spPr bwMode="auto">
            <a:xfrm>
              <a:off x="4719" y="2121"/>
              <a:ext cx="12" cy="12"/>
            </a:xfrm>
            <a:custGeom>
              <a:avLst/>
              <a:gdLst>
                <a:gd name="T0" fmla="*/ 6 w 12"/>
                <a:gd name="T1" fmla="*/ 0 h 12"/>
                <a:gd name="T2" fmla="*/ 6 w 12"/>
                <a:gd name="T3" fmla="*/ 0 h 12"/>
                <a:gd name="T4" fmla="*/ 12 w 12"/>
                <a:gd name="T5" fmla="*/ 6 h 12"/>
                <a:gd name="T6" fmla="*/ 12 w 12"/>
                <a:gd name="T7" fmla="*/ 6 h 12"/>
                <a:gd name="T8" fmla="*/ 12 w 12"/>
                <a:gd name="T9" fmla="*/ 6 h 12"/>
                <a:gd name="T10" fmla="*/ 12 w 12"/>
                <a:gd name="T11" fmla="*/ 12 h 12"/>
                <a:gd name="T12" fmla="*/ 12 w 12"/>
                <a:gd name="T13" fmla="*/ 12 h 12"/>
                <a:gd name="T14" fmla="*/ 6 w 12"/>
                <a:gd name="T15" fmla="*/ 12 h 12"/>
                <a:gd name="T16" fmla="*/ 6 w 12"/>
                <a:gd name="T17" fmla="*/ 12 h 12"/>
                <a:gd name="T18" fmla="*/ 0 w 12"/>
                <a:gd name="T19" fmla="*/ 12 h 12"/>
                <a:gd name="T20" fmla="*/ 0 w 12"/>
                <a:gd name="T21" fmla="*/ 12 h 12"/>
                <a:gd name="T22" fmla="*/ 0 w 12"/>
                <a:gd name="T23" fmla="*/ 12 h 12"/>
                <a:gd name="T24" fmla="*/ 0 w 12"/>
                <a:gd name="T25" fmla="*/ 12 h 12"/>
                <a:gd name="T26" fmla="*/ 0 w 12"/>
                <a:gd name="T27" fmla="*/ 6 h 12"/>
                <a:gd name="T28" fmla="*/ 0 w 12"/>
                <a:gd name="T29" fmla="*/ 6 h 12"/>
                <a:gd name="T30" fmla="*/ 0 w 12"/>
                <a:gd name="T31" fmla="*/ 0 h 12"/>
                <a:gd name="T32" fmla="*/ 6 w 1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6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02" name="Freeform 484"/>
            <p:cNvSpPr>
              <a:spLocks/>
            </p:cNvSpPr>
            <p:nvPr/>
          </p:nvSpPr>
          <p:spPr bwMode="auto">
            <a:xfrm>
              <a:off x="4707" y="2097"/>
              <a:ext cx="18" cy="12"/>
            </a:xfrm>
            <a:custGeom>
              <a:avLst/>
              <a:gdLst>
                <a:gd name="T0" fmla="*/ 0 w 18"/>
                <a:gd name="T1" fmla="*/ 6 h 12"/>
                <a:gd name="T2" fmla="*/ 0 w 18"/>
                <a:gd name="T3" fmla="*/ 0 h 12"/>
                <a:gd name="T4" fmla="*/ 6 w 18"/>
                <a:gd name="T5" fmla="*/ 0 h 12"/>
                <a:gd name="T6" fmla="*/ 6 w 18"/>
                <a:gd name="T7" fmla="*/ 0 h 12"/>
                <a:gd name="T8" fmla="*/ 12 w 18"/>
                <a:gd name="T9" fmla="*/ 0 h 12"/>
                <a:gd name="T10" fmla="*/ 12 w 18"/>
                <a:gd name="T11" fmla="*/ 0 h 12"/>
                <a:gd name="T12" fmla="*/ 12 w 18"/>
                <a:gd name="T13" fmla="*/ 0 h 12"/>
                <a:gd name="T14" fmla="*/ 18 w 18"/>
                <a:gd name="T15" fmla="*/ 0 h 12"/>
                <a:gd name="T16" fmla="*/ 18 w 18"/>
                <a:gd name="T17" fmla="*/ 0 h 12"/>
                <a:gd name="T18" fmla="*/ 18 w 18"/>
                <a:gd name="T19" fmla="*/ 6 h 12"/>
                <a:gd name="T20" fmla="*/ 18 w 18"/>
                <a:gd name="T21" fmla="*/ 6 h 12"/>
                <a:gd name="T22" fmla="*/ 12 w 18"/>
                <a:gd name="T23" fmla="*/ 6 h 12"/>
                <a:gd name="T24" fmla="*/ 12 w 18"/>
                <a:gd name="T25" fmla="*/ 12 h 12"/>
                <a:gd name="T26" fmla="*/ 12 w 18"/>
                <a:gd name="T27" fmla="*/ 12 h 12"/>
                <a:gd name="T28" fmla="*/ 6 w 18"/>
                <a:gd name="T29" fmla="*/ 12 h 12"/>
                <a:gd name="T30" fmla="*/ 6 w 18"/>
                <a:gd name="T31" fmla="*/ 6 h 12"/>
                <a:gd name="T32" fmla="*/ 0 w 1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2"/>
                <a:gd name="T53" fmla="*/ 18 w 1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2">
                  <a:moveTo>
                    <a:pt x="0" y="6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03" name="Freeform 485"/>
            <p:cNvSpPr>
              <a:spLocks/>
            </p:cNvSpPr>
            <p:nvPr/>
          </p:nvSpPr>
          <p:spPr bwMode="auto">
            <a:xfrm>
              <a:off x="4690" y="2091"/>
              <a:ext cx="11" cy="12"/>
            </a:xfrm>
            <a:custGeom>
              <a:avLst/>
              <a:gdLst>
                <a:gd name="T0" fmla="*/ 0 w 11"/>
                <a:gd name="T1" fmla="*/ 12 h 12"/>
                <a:gd name="T2" fmla="*/ 0 w 11"/>
                <a:gd name="T3" fmla="*/ 6 h 12"/>
                <a:gd name="T4" fmla="*/ 0 w 11"/>
                <a:gd name="T5" fmla="*/ 6 h 12"/>
                <a:gd name="T6" fmla="*/ 6 w 11"/>
                <a:gd name="T7" fmla="*/ 6 h 12"/>
                <a:gd name="T8" fmla="*/ 6 w 11"/>
                <a:gd name="T9" fmla="*/ 0 h 12"/>
                <a:gd name="T10" fmla="*/ 6 w 11"/>
                <a:gd name="T11" fmla="*/ 0 h 12"/>
                <a:gd name="T12" fmla="*/ 11 w 11"/>
                <a:gd name="T13" fmla="*/ 6 h 12"/>
                <a:gd name="T14" fmla="*/ 11 w 11"/>
                <a:gd name="T15" fmla="*/ 6 h 12"/>
                <a:gd name="T16" fmla="*/ 11 w 11"/>
                <a:gd name="T17" fmla="*/ 6 h 12"/>
                <a:gd name="T18" fmla="*/ 11 w 11"/>
                <a:gd name="T19" fmla="*/ 12 h 12"/>
                <a:gd name="T20" fmla="*/ 11 w 11"/>
                <a:gd name="T21" fmla="*/ 12 h 12"/>
                <a:gd name="T22" fmla="*/ 6 w 11"/>
                <a:gd name="T23" fmla="*/ 12 h 12"/>
                <a:gd name="T24" fmla="*/ 6 w 11"/>
                <a:gd name="T25" fmla="*/ 12 h 12"/>
                <a:gd name="T26" fmla="*/ 6 w 11"/>
                <a:gd name="T27" fmla="*/ 12 h 12"/>
                <a:gd name="T28" fmla="*/ 0 w 11"/>
                <a:gd name="T29" fmla="*/ 12 h 12"/>
                <a:gd name="T30" fmla="*/ 0 w 11"/>
                <a:gd name="T31" fmla="*/ 12 h 12"/>
                <a:gd name="T32" fmla="*/ 0 w 11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"/>
                <a:gd name="T52" fmla="*/ 0 h 12"/>
                <a:gd name="T53" fmla="*/ 11 w 1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" h="12">
                  <a:moveTo>
                    <a:pt x="0" y="12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1" y="6"/>
                  </a:lnTo>
                  <a:lnTo>
                    <a:pt x="11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04" name="Freeform 486"/>
            <p:cNvSpPr>
              <a:spLocks/>
            </p:cNvSpPr>
            <p:nvPr/>
          </p:nvSpPr>
          <p:spPr bwMode="auto">
            <a:xfrm>
              <a:off x="4707" y="2073"/>
              <a:ext cx="12" cy="12"/>
            </a:xfrm>
            <a:custGeom>
              <a:avLst/>
              <a:gdLst>
                <a:gd name="T0" fmla="*/ 0 w 12"/>
                <a:gd name="T1" fmla="*/ 6 h 12"/>
                <a:gd name="T2" fmla="*/ 0 w 12"/>
                <a:gd name="T3" fmla="*/ 6 h 12"/>
                <a:gd name="T4" fmla="*/ 0 w 12"/>
                <a:gd name="T5" fmla="*/ 6 h 12"/>
                <a:gd name="T6" fmla="*/ 0 w 12"/>
                <a:gd name="T7" fmla="*/ 6 h 12"/>
                <a:gd name="T8" fmla="*/ 6 w 12"/>
                <a:gd name="T9" fmla="*/ 0 h 12"/>
                <a:gd name="T10" fmla="*/ 6 w 12"/>
                <a:gd name="T11" fmla="*/ 0 h 12"/>
                <a:gd name="T12" fmla="*/ 12 w 12"/>
                <a:gd name="T13" fmla="*/ 6 h 12"/>
                <a:gd name="T14" fmla="*/ 12 w 12"/>
                <a:gd name="T15" fmla="*/ 6 h 12"/>
                <a:gd name="T16" fmla="*/ 12 w 12"/>
                <a:gd name="T17" fmla="*/ 6 h 12"/>
                <a:gd name="T18" fmla="*/ 12 w 12"/>
                <a:gd name="T19" fmla="*/ 6 h 12"/>
                <a:gd name="T20" fmla="*/ 12 w 12"/>
                <a:gd name="T21" fmla="*/ 12 h 12"/>
                <a:gd name="T22" fmla="*/ 6 w 12"/>
                <a:gd name="T23" fmla="*/ 12 h 12"/>
                <a:gd name="T24" fmla="*/ 6 w 12"/>
                <a:gd name="T25" fmla="*/ 12 h 12"/>
                <a:gd name="T26" fmla="*/ 6 w 12"/>
                <a:gd name="T27" fmla="*/ 12 h 12"/>
                <a:gd name="T28" fmla="*/ 0 w 12"/>
                <a:gd name="T29" fmla="*/ 12 h 12"/>
                <a:gd name="T30" fmla="*/ 0 w 12"/>
                <a:gd name="T31" fmla="*/ 12 h 12"/>
                <a:gd name="T32" fmla="*/ 0 w 12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05" name="Freeform 487"/>
            <p:cNvSpPr>
              <a:spLocks/>
            </p:cNvSpPr>
            <p:nvPr/>
          </p:nvSpPr>
          <p:spPr bwMode="auto">
            <a:xfrm>
              <a:off x="5114" y="2031"/>
              <a:ext cx="95" cy="96"/>
            </a:xfrm>
            <a:custGeom>
              <a:avLst/>
              <a:gdLst>
                <a:gd name="T0" fmla="*/ 77 w 95"/>
                <a:gd name="T1" fmla="*/ 72 h 96"/>
                <a:gd name="T2" fmla="*/ 83 w 95"/>
                <a:gd name="T3" fmla="*/ 66 h 96"/>
                <a:gd name="T4" fmla="*/ 83 w 95"/>
                <a:gd name="T5" fmla="*/ 54 h 96"/>
                <a:gd name="T6" fmla="*/ 77 w 95"/>
                <a:gd name="T7" fmla="*/ 48 h 96"/>
                <a:gd name="T8" fmla="*/ 65 w 95"/>
                <a:gd name="T9" fmla="*/ 48 h 96"/>
                <a:gd name="T10" fmla="*/ 65 w 95"/>
                <a:gd name="T11" fmla="*/ 36 h 96"/>
                <a:gd name="T12" fmla="*/ 71 w 95"/>
                <a:gd name="T13" fmla="*/ 42 h 96"/>
                <a:gd name="T14" fmla="*/ 77 w 95"/>
                <a:gd name="T15" fmla="*/ 42 h 96"/>
                <a:gd name="T16" fmla="*/ 77 w 95"/>
                <a:gd name="T17" fmla="*/ 48 h 96"/>
                <a:gd name="T18" fmla="*/ 89 w 95"/>
                <a:gd name="T19" fmla="*/ 48 h 96"/>
                <a:gd name="T20" fmla="*/ 95 w 95"/>
                <a:gd name="T21" fmla="*/ 36 h 96"/>
                <a:gd name="T22" fmla="*/ 95 w 95"/>
                <a:gd name="T23" fmla="*/ 30 h 96"/>
                <a:gd name="T24" fmla="*/ 89 w 95"/>
                <a:gd name="T25" fmla="*/ 24 h 96"/>
                <a:gd name="T26" fmla="*/ 83 w 95"/>
                <a:gd name="T27" fmla="*/ 24 h 96"/>
                <a:gd name="T28" fmla="*/ 77 w 95"/>
                <a:gd name="T29" fmla="*/ 24 h 96"/>
                <a:gd name="T30" fmla="*/ 71 w 95"/>
                <a:gd name="T31" fmla="*/ 24 h 96"/>
                <a:gd name="T32" fmla="*/ 77 w 95"/>
                <a:gd name="T33" fmla="*/ 12 h 96"/>
                <a:gd name="T34" fmla="*/ 77 w 95"/>
                <a:gd name="T35" fmla="*/ 0 h 96"/>
                <a:gd name="T36" fmla="*/ 71 w 95"/>
                <a:gd name="T37" fmla="*/ 0 h 96"/>
                <a:gd name="T38" fmla="*/ 59 w 95"/>
                <a:gd name="T39" fmla="*/ 0 h 96"/>
                <a:gd name="T40" fmla="*/ 53 w 95"/>
                <a:gd name="T41" fmla="*/ 12 h 96"/>
                <a:gd name="T42" fmla="*/ 59 w 95"/>
                <a:gd name="T43" fmla="*/ 24 h 96"/>
                <a:gd name="T44" fmla="*/ 53 w 95"/>
                <a:gd name="T45" fmla="*/ 24 h 96"/>
                <a:gd name="T46" fmla="*/ 53 w 95"/>
                <a:gd name="T47" fmla="*/ 18 h 96"/>
                <a:gd name="T48" fmla="*/ 47 w 95"/>
                <a:gd name="T49" fmla="*/ 12 h 96"/>
                <a:gd name="T50" fmla="*/ 35 w 95"/>
                <a:gd name="T51" fmla="*/ 12 h 96"/>
                <a:gd name="T52" fmla="*/ 23 w 95"/>
                <a:gd name="T53" fmla="*/ 6 h 96"/>
                <a:gd name="T54" fmla="*/ 11 w 95"/>
                <a:gd name="T55" fmla="*/ 12 h 96"/>
                <a:gd name="T56" fmla="*/ 11 w 95"/>
                <a:gd name="T57" fmla="*/ 18 h 96"/>
                <a:gd name="T58" fmla="*/ 11 w 95"/>
                <a:gd name="T59" fmla="*/ 24 h 96"/>
                <a:gd name="T60" fmla="*/ 23 w 95"/>
                <a:gd name="T61" fmla="*/ 30 h 96"/>
                <a:gd name="T62" fmla="*/ 29 w 95"/>
                <a:gd name="T63" fmla="*/ 30 h 96"/>
                <a:gd name="T64" fmla="*/ 29 w 95"/>
                <a:gd name="T65" fmla="*/ 42 h 96"/>
                <a:gd name="T66" fmla="*/ 17 w 95"/>
                <a:gd name="T67" fmla="*/ 42 h 96"/>
                <a:gd name="T68" fmla="*/ 11 w 95"/>
                <a:gd name="T69" fmla="*/ 42 h 96"/>
                <a:gd name="T70" fmla="*/ 6 w 95"/>
                <a:gd name="T71" fmla="*/ 48 h 96"/>
                <a:gd name="T72" fmla="*/ 0 w 95"/>
                <a:gd name="T73" fmla="*/ 54 h 96"/>
                <a:gd name="T74" fmla="*/ 6 w 95"/>
                <a:gd name="T75" fmla="*/ 66 h 96"/>
                <a:gd name="T76" fmla="*/ 11 w 95"/>
                <a:gd name="T77" fmla="*/ 66 h 96"/>
                <a:gd name="T78" fmla="*/ 17 w 95"/>
                <a:gd name="T79" fmla="*/ 66 h 96"/>
                <a:gd name="T80" fmla="*/ 23 w 95"/>
                <a:gd name="T81" fmla="*/ 60 h 96"/>
                <a:gd name="T82" fmla="*/ 29 w 95"/>
                <a:gd name="T83" fmla="*/ 54 h 96"/>
                <a:gd name="T84" fmla="*/ 35 w 95"/>
                <a:gd name="T85" fmla="*/ 48 h 96"/>
                <a:gd name="T86" fmla="*/ 41 w 95"/>
                <a:gd name="T87" fmla="*/ 54 h 96"/>
                <a:gd name="T88" fmla="*/ 41 w 95"/>
                <a:gd name="T89" fmla="*/ 60 h 96"/>
                <a:gd name="T90" fmla="*/ 29 w 95"/>
                <a:gd name="T91" fmla="*/ 66 h 96"/>
                <a:gd name="T92" fmla="*/ 23 w 95"/>
                <a:gd name="T93" fmla="*/ 84 h 96"/>
                <a:gd name="T94" fmla="*/ 35 w 95"/>
                <a:gd name="T95" fmla="*/ 90 h 96"/>
                <a:gd name="T96" fmla="*/ 47 w 95"/>
                <a:gd name="T97" fmla="*/ 90 h 96"/>
                <a:gd name="T98" fmla="*/ 53 w 95"/>
                <a:gd name="T99" fmla="*/ 84 h 96"/>
                <a:gd name="T100" fmla="*/ 53 w 95"/>
                <a:gd name="T101" fmla="*/ 78 h 96"/>
                <a:gd name="T102" fmla="*/ 47 w 95"/>
                <a:gd name="T103" fmla="*/ 72 h 96"/>
                <a:gd name="T104" fmla="*/ 47 w 95"/>
                <a:gd name="T105" fmla="*/ 60 h 96"/>
                <a:gd name="T106" fmla="*/ 53 w 95"/>
                <a:gd name="T107" fmla="*/ 54 h 96"/>
                <a:gd name="T108" fmla="*/ 53 w 95"/>
                <a:gd name="T109" fmla="*/ 54 h 96"/>
                <a:gd name="T110" fmla="*/ 65 w 95"/>
                <a:gd name="T111" fmla="*/ 72 h 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5"/>
                <a:gd name="T169" fmla="*/ 0 h 96"/>
                <a:gd name="T170" fmla="*/ 95 w 95"/>
                <a:gd name="T171" fmla="*/ 96 h 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5" h="96">
                  <a:moveTo>
                    <a:pt x="71" y="72"/>
                  </a:moveTo>
                  <a:lnTo>
                    <a:pt x="71" y="72"/>
                  </a:lnTo>
                  <a:lnTo>
                    <a:pt x="77" y="72"/>
                  </a:lnTo>
                  <a:lnTo>
                    <a:pt x="83" y="72"/>
                  </a:lnTo>
                  <a:lnTo>
                    <a:pt x="83" y="66"/>
                  </a:lnTo>
                  <a:lnTo>
                    <a:pt x="89" y="60"/>
                  </a:lnTo>
                  <a:lnTo>
                    <a:pt x="83" y="60"/>
                  </a:lnTo>
                  <a:lnTo>
                    <a:pt x="83" y="54"/>
                  </a:lnTo>
                  <a:lnTo>
                    <a:pt x="83" y="48"/>
                  </a:lnTo>
                  <a:lnTo>
                    <a:pt x="77" y="48"/>
                  </a:lnTo>
                  <a:lnTo>
                    <a:pt x="71" y="48"/>
                  </a:lnTo>
                  <a:lnTo>
                    <a:pt x="65" y="48"/>
                  </a:lnTo>
                  <a:lnTo>
                    <a:pt x="65" y="42"/>
                  </a:lnTo>
                  <a:lnTo>
                    <a:pt x="65" y="36"/>
                  </a:lnTo>
                  <a:lnTo>
                    <a:pt x="71" y="42"/>
                  </a:lnTo>
                  <a:lnTo>
                    <a:pt x="77" y="42"/>
                  </a:lnTo>
                  <a:lnTo>
                    <a:pt x="77" y="48"/>
                  </a:lnTo>
                  <a:lnTo>
                    <a:pt x="83" y="48"/>
                  </a:lnTo>
                  <a:lnTo>
                    <a:pt x="89" y="48"/>
                  </a:lnTo>
                  <a:lnTo>
                    <a:pt x="95" y="42"/>
                  </a:lnTo>
                  <a:lnTo>
                    <a:pt x="95" y="36"/>
                  </a:lnTo>
                  <a:lnTo>
                    <a:pt x="95" y="30"/>
                  </a:lnTo>
                  <a:lnTo>
                    <a:pt x="95" y="24"/>
                  </a:lnTo>
                  <a:lnTo>
                    <a:pt x="89" y="24"/>
                  </a:lnTo>
                  <a:lnTo>
                    <a:pt x="83" y="24"/>
                  </a:lnTo>
                  <a:lnTo>
                    <a:pt x="77" y="24"/>
                  </a:lnTo>
                  <a:lnTo>
                    <a:pt x="71" y="24"/>
                  </a:lnTo>
                  <a:lnTo>
                    <a:pt x="65" y="24"/>
                  </a:lnTo>
                  <a:lnTo>
                    <a:pt x="71" y="18"/>
                  </a:lnTo>
                  <a:lnTo>
                    <a:pt x="77" y="12"/>
                  </a:lnTo>
                  <a:lnTo>
                    <a:pt x="77" y="6"/>
                  </a:lnTo>
                  <a:lnTo>
                    <a:pt x="77" y="0"/>
                  </a:lnTo>
                  <a:lnTo>
                    <a:pt x="71" y="0"/>
                  </a:lnTo>
                  <a:lnTo>
                    <a:pt x="65" y="0"/>
                  </a:lnTo>
                  <a:lnTo>
                    <a:pt x="59" y="0"/>
                  </a:lnTo>
                  <a:lnTo>
                    <a:pt x="59" y="6"/>
                  </a:lnTo>
                  <a:lnTo>
                    <a:pt x="53" y="12"/>
                  </a:lnTo>
                  <a:lnTo>
                    <a:pt x="53" y="18"/>
                  </a:lnTo>
                  <a:lnTo>
                    <a:pt x="59" y="18"/>
                  </a:lnTo>
                  <a:lnTo>
                    <a:pt x="59" y="24"/>
                  </a:lnTo>
                  <a:lnTo>
                    <a:pt x="53" y="24"/>
                  </a:lnTo>
                  <a:lnTo>
                    <a:pt x="53" y="18"/>
                  </a:lnTo>
                  <a:lnTo>
                    <a:pt x="53" y="12"/>
                  </a:lnTo>
                  <a:lnTo>
                    <a:pt x="47" y="12"/>
                  </a:lnTo>
                  <a:lnTo>
                    <a:pt x="35" y="12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7" y="6"/>
                  </a:lnTo>
                  <a:lnTo>
                    <a:pt x="11" y="12"/>
                  </a:lnTo>
                  <a:lnTo>
                    <a:pt x="11" y="18"/>
                  </a:lnTo>
                  <a:lnTo>
                    <a:pt x="11" y="24"/>
                  </a:lnTo>
                  <a:lnTo>
                    <a:pt x="17" y="30"/>
                  </a:lnTo>
                  <a:lnTo>
                    <a:pt x="23" y="30"/>
                  </a:lnTo>
                  <a:lnTo>
                    <a:pt x="29" y="30"/>
                  </a:lnTo>
                  <a:lnTo>
                    <a:pt x="35" y="36"/>
                  </a:lnTo>
                  <a:lnTo>
                    <a:pt x="29" y="36"/>
                  </a:lnTo>
                  <a:lnTo>
                    <a:pt x="29" y="42"/>
                  </a:lnTo>
                  <a:lnTo>
                    <a:pt x="23" y="42"/>
                  </a:lnTo>
                  <a:lnTo>
                    <a:pt x="17" y="42"/>
                  </a:lnTo>
                  <a:lnTo>
                    <a:pt x="11" y="42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6"/>
                  </a:lnTo>
                  <a:lnTo>
                    <a:pt x="6" y="66"/>
                  </a:lnTo>
                  <a:lnTo>
                    <a:pt x="11" y="66"/>
                  </a:lnTo>
                  <a:lnTo>
                    <a:pt x="17" y="66"/>
                  </a:lnTo>
                  <a:lnTo>
                    <a:pt x="23" y="66"/>
                  </a:lnTo>
                  <a:lnTo>
                    <a:pt x="23" y="60"/>
                  </a:lnTo>
                  <a:lnTo>
                    <a:pt x="23" y="54"/>
                  </a:lnTo>
                  <a:lnTo>
                    <a:pt x="29" y="54"/>
                  </a:lnTo>
                  <a:lnTo>
                    <a:pt x="29" y="48"/>
                  </a:lnTo>
                  <a:lnTo>
                    <a:pt x="35" y="48"/>
                  </a:lnTo>
                  <a:lnTo>
                    <a:pt x="41" y="48"/>
                  </a:lnTo>
                  <a:lnTo>
                    <a:pt x="41" y="54"/>
                  </a:lnTo>
                  <a:lnTo>
                    <a:pt x="41" y="60"/>
                  </a:lnTo>
                  <a:lnTo>
                    <a:pt x="35" y="66"/>
                  </a:lnTo>
                  <a:lnTo>
                    <a:pt x="29" y="66"/>
                  </a:lnTo>
                  <a:lnTo>
                    <a:pt x="29" y="72"/>
                  </a:lnTo>
                  <a:lnTo>
                    <a:pt x="23" y="78"/>
                  </a:lnTo>
                  <a:lnTo>
                    <a:pt x="23" y="84"/>
                  </a:lnTo>
                  <a:lnTo>
                    <a:pt x="29" y="84"/>
                  </a:lnTo>
                  <a:lnTo>
                    <a:pt x="29" y="90"/>
                  </a:lnTo>
                  <a:lnTo>
                    <a:pt x="35" y="90"/>
                  </a:lnTo>
                  <a:lnTo>
                    <a:pt x="41" y="96"/>
                  </a:lnTo>
                  <a:lnTo>
                    <a:pt x="41" y="90"/>
                  </a:lnTo>
                  <a:lnTo>
                    <a:pt x="47" y="90"/>
                  </a:lnTo>
                  <a:lnTo>
                    <a:pt x="53" y="90"/>
                  </a:lnTo>
                  <a:lnTo>
                    <a:pt x="53" y="84"/>
                  </a:lnTo>
                  <a:lnTo>
                    <a:pt x="53" y="78"/>
                  </a:lnTo>
                  <a:lnTo>
                    <a:pt x="53" y="72"/>
                  </a:lnTo>
                  <a:lnTo>
                    <a:pt x="47" y="72"/>
                  </a:lnTo>
                  <a:lnTo>
                    <a:pt x="47" y="66"/>
                  </a:lnTo>
                  <a:lnTo>
                    <a:pt x="47" y="60"/>
                  </a:lnTo>
                  <a:lnTo>
                    <a:pt x="47" y="54"/>
                  </a:lnTo>
                  <a:lnTo>
                    <a:pt x="53" y="54"/>
                  </a:lnTo>
                  <a:lnTo>
                    <a:pt x="59" y="60"/>
                  </a:lnTo>
                  <a:lnTo>
                    <a:pt x="59" y="66"/>
                  </a:lnTo>
                  <a:lnTo>
                    <a:pt x="65" y="72"/>
                  </a:lnTo>
                  <a:lnTo>
                    <a:pt x="71" y="72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06" name="Freeform 488"/>
            <p:cNvSpPr>
              <a:spLocks/>
            </p:cNvSpPr>
            <p:nvPr/>
          </p:nvSpPr>
          <p:spPr bwMode="auto">
            <a:xfrm>
              <a:off x="5185" y="1834"/>
              <a:ext cx="108" cy="167"/>
            </a:xfrm>
            <a:custGeom>
              <a:avLst/>
              <a:gdLst>
                <a:gd name="T0" fmla="*/ 0 w 108"/>
                <a:gd name="T1" fmla="*/ 167 h 167"/>
                <a:gd name="T2" fmla="*/ 12 w 108"/>
                <a:gd name="T3" fmla="*/ 155 h 167"/>
                <a:gd name="T4" fmla="*/ 24 w 108"/>
                <a:gd name="T5" fmla="*/ 149 h 167"/>
                <a:gd name="T6" fmla="*/ 30 w 108"/>
                <a:gd name="T7" fmla="*/ 137 h 167"/>
                <a:gd name="T8" fmla="*/ 42 w 108"/>
                <a:gd name="T9" fmla="*/ 137 h 167"/>
                <a:gd name="T10" fmla="*/ 54 w 108"/>
                <a:gd name="T11" fmla="*/ 131 h 167"/>
                <a:gd name="T12" fmla="*/ 66 w 108"/>
                <a:gd name="T13" fmla="*/ 131 h 167"/>
                <a:gd name="T14" fmla="*/ 78 w 108"/>
                <a:gd name="T15" fmla="*/ 131 h 167"/>
                <a:gd name="T16" fmla="*/ 84 w 108"/>
                <a:gd name="T17" fmla="*/ 131 h 167"/>
                <a:gd name="T18" fmla="*/ 84 w 108"/>
                <a:gd name="T19" fmla="*/ 125 h 167"/>
                <a:gd name="T20" fmla="*/ 84 w 108"/>
                <a:gd name="T21" fmla="*/ 125 h 167"/>
                <a:gd name="T22" fmla="*/ 90 w 108"/>
                <a:gd name="T23" fmla="*/ 119 h 167"/>
                <a:gd name="T24" fmla="*/ 90 w 108"/>
                <a:gd name="T25" fmla="*/ 113 h 167"/>
                <a:gd name="T26" fmla="*/ 90 w 108"/>
                <a:gd name="T27" fmla="*/ 107 h 167"/>
                <a:gd name="T28" fmla="*/ 96 w 108"/>
                <a:gd name="T29" fmla="*/ 107 h 167"/>
                <a:gd name="T30" fmla="*/ 102 w 108"/>
                <a:gd name="T31" fmla="*/ 101 h 167"/>
                <a:gd name="T32" fmla="*/ 108 w 108"/>
                <a:gd name="T33" fmla="*/ 95 h 167"/>
                <a:gd name="T34" fmla="*/ 102 w 108"/>
                <a:gd name="T35" fmla="*/ 89 h 167"/>
                <a:gd name="T36" fmla="*/ 102 w 108"/>
                <a:gd name="T37" fmla="*/ 71 h 167"/>
                <a:gd name="T38" fmla="*/ 102 w 108"/>
                <a:gd name="T39" fmla="*/ 59 h 167"/>
                <a:gd name="T40" fmla="*/ 108 w 108"/>
                <a:gd name="T41" fmla="*/ 47 h 167"/>
                <a:gd name="T42" fmla="*/ 102 w 108"/>
                <a:gd name="T43" fmla="*/ 47 h 167"/>
                <a:gd name="T44" fmla="*/ 96 w 108"/>
                <a:gd name="T45" fmla="*/ 41 h 167"/>
                <a:gd name="T46" fmla="*/ 90 w 108"/>
                <a:gd name="T47" fmla="*/ 41 h 167"/>
                <a:gd name="T48" fmla="*/ 84 w 108"/>
                <a:gd name="T49" fmla="*/ 36 h 167"/>
                <a:gd name="T50" fmla="*/ 84 w 108"/>
                <a:gd name="T51" fmla="*/ 30 h 167"/>
                <a:gd name="T52" fmla="*/ 78 w 108"/>
                <a:gd name="T53" fmla="*/ 24 h 167"/>
                <a:gd name="T54" fmla="*/ 72 w 108"/>
                <a:gd name="T55" fmla="*/ 12 h 167"/>
                <a:gd name="T56" fmla="*/ 72 w 108"/>
                <a:gd name="T57" fmla="*/ 0 h 167"/>
                <a:gd name="T58" fmla="*/ 66 w 108"/>
                <a:gd name="T59" fmla="*/ 6 h 167"/>
                <a:gd name="T60" fmla="*/ 66 w 108"/>
                <a:gd name="T61" fmla="*/ 12 h 167"/>
                <a:gd name="T62" fmla="*/ 60 w 108"/>
                <a:gd name="T63" fmla="*/ 18 h 167"/>
                <a:gd name="T64" fmla="*/ 54 w 108"/>
                <a:gd name="T65" fmla="*/ 24 h 167"/>
                <a:gd name="T66" fmla="*/ 48 w 108"/>
                <a:gd name="T67" fmla="*/ 30 h 167"/>
                <a:gd name="T68" fmla="*/ 42 w 108"/>
                <a:gd name="T69" fmla="*/ 36 h 167"/>
                <a:gd name="T70" fmla="*/ 36 w 108"/>
                <a:gd name="T71" fmla="*/ 36 h 167"/>
                <a:gd name="T72" fmla="*/ 24 w 108"/>
                <a:gd name="T73" fmla="*/ 36 h 167"/>
                <a:gd name="T74" fmla="*/ 30 w 108"/>
                <a:gd name="T75" fmla="*/ 41 h 167"/>
                <a:gd name="T76" fmla="*/ 30 w 108"/>
                <a:gd name="T77" fmla="*/ 53 h 167"/>
                <a:gd name="T78" fmla="*/ 30 w 108"/>
                <a:gd name="T79" fmla="*/ 65 h 167"/>
                <a:gd name="T80" fmla="*/ 18 w 108"/>
                <a:gd name="T81" fmla="*/ 71 h 167"/>
                <a:gd name="T82" fmla="*/ 24 w 108"/>
                <a:gd name="T83" fmla="*/ 95 h 167"/>
                <a:gd name="T84" fmla="*/ 24 w 108"/>
                <a:gd name="T85" fmla="*/ 107 h 167"/>
                <a:gd name="T86" fmla="*/ 24 w 108"/>
                <a:gd name="T87" fmla="*/ 125 h 167"/>
                <a:gd name="T88" fmla="*/ 18 w 108"/>
                <a:gd name="T89" fmla="*/ 137 h 167"/>
                <a:gd name="T90" fmla="*/ 12 w 108"/>
                <a:gd name="T91" fmla="*/ 143 h 167"/>
                <a:gd name="T92" fmla="*/ 12 w 108"/>
                <a:gd name="T93" fmla="*/ 149 h 167"/>
                <a:gd name="T94" fmla="*/ 6 w 108"/>
                <a:gd name="T95" fmla="*/ 155 h 167"/>
                <a:gd name="T96" fmla="*/ 6 w 108"/>
                <a:gd name="T97" fmla="*/ 161 h 167"/>
                <a:gd name="T98" fmla="*/ 0 w 108"/>
                <a:gd name="T99" fmla="*/ 161 h 167"/>
                <a:gd name="T100" fmla="*/ 0 w 108"/>
                <a:gd name="T101" fmla="*/ 161 h 167"/>
                <a:gd name="T102" fmla="*/ 0 w 108"/>
                <a:gd name="T103" fmla="*/ 161 h 167"/>
                <a:gd name="T104" fmla="*/ 6 w 108"/>
                <a:gd name="T105" fmla="*/ 161 h 167"/>
                <a:gd name="T106" fmla="*/ 0 w 108"/>
                <a:gd name="T107" fmla="*/ 167 h 16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8"/>
                <a:gd name="T163" fmla="*/ 0 h 167"/>
                <a:gd name="T164" fmla="*/ 108 w 108"/>
                <a:gd name="T165" fmla="*/ 167 h 16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8" h="167">
                  <a:moveTo>
                    <a:pt x="0" y="167"/>
                  </a:moveTo>
                  <a:lnTo>
                    <a:pt x="12" y="155"/>
                  </a:lnTo>
                  <a:lnTo>
                    <a:pt x="24" y="149"/>
                  </a:lnTo>
                  <a:lnTo>
                    <a:pt x="30" y="137"/>
                  </a:lnTo>
                  <a:lnTo>
                    <a:pt x="42" y="137"/>
                  </a:lnTo>
                  <a:lnTo>
                    <a:pt x="54" y="131"/>
                  </a:lnTo>
                  <a:lnTo>
                    <a:pt x="66" y="131"/>
                  </a:lnTo>
                  <a:lnTo>
                    <a:pt x="78" y="131"/>
                  </a:lnTo>
                  <a:lnTo>
                    <a:pt x="84" y="131"/>
                  </a:lnTo>
                  <a:lnTo>
                    <a:pt x="84" y="125"/>
                  </a:lnTo>
                  <a:lnTo>
                    <a:pt x="90" y="119"/>
                  </a:lnTo>
                  <a:lnTo>
                    <a:pt x="90" y="113"/>
                  </a:lnTo>
                  <a:lnTo>
                    <a:pt x="90" y="107"/>
                  </a:lnTo>
                  <a:lnTo>
                    <a:pt x="96" y="107"/>
                  </a:lnTo>
                  <a:lnTo>
                    <a:pt x="102" y="101"/>
                  </a:lnTo>
                  <a:lnTo>
                    <a:pt x="108" y="95"/>
                  </a:lnTo>
                  <a:lnTo>
                    <a:pt x="102" y="89"/>
                  </a:lnTo>
                  <a:lnTo>
                    <a:pt x="102" y="71"/>
                  </a:lnTo>
                  <a:lnTo>
                    <a:pt x="102" y="59"/>
                  </a:lnTo>
                  <a:lnTo>
                    <a:pt x="108" y="47"/>
                  </a:lnTo>
                  <a:lnTo>
                    <a:pt x="102" y="47"/>
                  </a:lnTo>
                  <a:lnTo>
                    <a:pt x="96" y="41"/>
                  </a:lnTo>
                  <a:lnTo>
                    <a:pt x="90" y="41"/>
                  </a:lnTo>
                  <a:lnTo>
                    <a:pt x="84" y="36"/>
                  </a:lnTo>
                  <a:lnTo>
                    <a:pt x="84" y="30"/>
                  </a:lnTo>
                  <a:lnTo>
                    <a:pt x="78" y="24"/>
                  </a:lnTo>
                  <a:lnTo>
                    <a:pt x="72" y="12"/>
                  </a:lnTo>
                  <a:lnTo>
                    <a:pt x="72" y="0"/>
                  </a:lnTo>
                  <a:lnTo>
                    <a:pt x="66" y="6"/>
                  </a:lnTo>
                  <a:lnTo>
                    <a:pt x="66" y="12"/>
                  </a:lnTo>
                  <a:lnTo>
                    <a:pt x="60" y="18"/>
                  </a:lnTo>
                  <a:lnTo>
                    <a:pt x="54" y="24"/>
                  </a:lnTo>
                  <a:lnTo>
                    <a:pt x="48" y="30"/>
                  </a:lnTo>
                  <a:lnTo>
                    <a:pt x="42" y="36"/>
                  </a:lnTo>
                  <a:lnTo>
                    <a:pt x="36" y="36"/>
                  </a:lnTo>
                  <a:lnTo>
                    <a:pt x="24" y="36"/>
                  </a:lnTo>
                  <a:lnTo>
                    <a:pt x="30" y="41"/>
                  </a:lnTo>
                  <a:lnTo>
                    <a:pt x="30" y="53"/>
                  </a:lnTo>
                  <a:lnTo>
                    <a:pt x="30" y="65"/>
                  </a:lnTo>
                  <a:lnTo>
                    <a:pt x="18" y="71"/>
                  </a:lnTo>
                  <a:lnTo>
                    <a:pt x="24" y="95"/>
                  </a:lnTo>
                  <a:lnTo>
                    <a:pt x="24" y="107"/>
                  </a:lnTo>
                  <a:lnTo>
                    <a:pt x="24" y="125"/>
                  </a:lnTo>
                  <a:lnTo>
                    <a:pt x="18" y="137"/>
                  </a:lnTo>
                  <a:lnTo>
                    <a:pt x="12" y="143"/>
                  </a:lnTo>
                  <a:lnTo>
                    <a:pt x="12" y="149"/>
                  </a:lnTo>
                  <a:lnTo>
                    <a:pt x="6" y="155"/>
                  </a:lnTo>
                  <a:lnTo>
                    <a:pt x="6" y="161"/>
                  </a:lnTo>
                  <a:lnTo>
                    <a:pt x="0" y="161"/>
                  </a:lnTo>
                  <a:lnTo>
                    <a:pt x="6" y="161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07" name="Freeform 489"/>
            <p:cNvSpPr>
              <a:spLocks/>
            </p:cNvSpPr>
            <p:nvPr/>
          </p:nvSpPr>
          <p:spPr bwMode="auto">
            <a:xfrm>
              <a:off x="4863" y="1870"/>
              <a:ext cx="173" cy="143"/>
            </a:xfrm>
            <a:custGeom>
              <a:avLst/>
              <a:gdLst>
                <a:gd name="T0" fmla="*/ 89 w 173"/>
                <a:gd name="T1" fmla="*/ 143 h 143"/>
                <a:gd name="T2" fmla="*/ 95 w 173"/>
                <a:gd name="T3" fmla="*/ 143 h 143"/>
                <a:gd name="T4" fmla="*/ 101 w 173"/>
                <a:gd name="T5" fmla="*/ 143 h 143"/>
                <a:gd name="T6" fmla="*/ 113 w 173"/>
                <a:gd name="T7" fmla="*/ 143 h 143"/>
                <a:gd name="T8" fmla="*/ 119 w 173"/>
                <a:gd name="T9" fmla="*/ 137 h 143"/>
                <a:gd name="T10" fmla="*/ 131 w 173"/>
                <a:gd name="T11" fmla="*/ 137 h 143"/>
                <a:gd name="T12" fmla="*/ 143 w 173"/>
                <a:gd name="T13" fmla="*/ 137 h 143"/>
                <a:gd name="T14" fmla="*/ 149 w 173"/>
                <a:gd name="T15" fmla="*/ 137 h 143"/>
                <a:gd name="T16" fmla="*/ 161 w 173"/>
                <a:gd name="T17" fmla="*/ 137 h 143"/>
                <a:gd name="T18" fmla="*/ 161 w 173"/>
                <a:gd name="T19" fmla="*/ 137 h 143"/>
                <a:gd name="T20" fmla="*/ 167 w 173"/>
                <a:gd name="T21" fmla="*/ 137 h 143"/>
                <a:gd name="T22" fmla="*/ 167 w 173"/>
                <a:gd name="T23" fmla="*/ 137 h 143"/>
                <a:gd name="T24" fmla="*/ 173 w 173"/>
                <a:gd name="T25" fmla="*/ 137 h 143"/>
                <a:gd name="T26" fmla="*/ 161 w 173"/>
                <a:gd name="T27" fmla="*/ 131 h 143"/>
                <a:gd name="T28" fmla="*/ 155 w 173"/>
                <a:gd name="T29" fmla="*/ 119 h 143"/>
                <a:gd name="T30" fmla="*/ 149 w 173"/>
                <a:gd name="T31" fmla="*/ 113 h 143"/>
                <a:gd name="T32" fmla="*/ 143 w 173"/>
                <a:gd name="T33" fmla="*/ 101 h 143"/>
                <a:gd name="T34" fmla="*/ 137 w 173"/>
                <a:gd name="T35" fmla="*/ 83 h 143"/>
                <a:gd name="T36" fmla="*/ 131 w 173"/>
                <a:gd name="T37" fmla="*/ 71 h 143"/>
                <a:gd name="T38" fmla="*/ 131 w 173"/>
                <a:gd name="T39" fmla="*/ 59 h 143"/>
                <a:gd name="T40" fmla="*/ 131 w 173"/>
                <a:gd name="T41" fmla="*/ 47 h 143"/>
                <a:gd name="T42" fmla="*/ 125 w 173"/>
                <a:gd name="T43" fmla="*/ 41 h 143"/>
                <a:gd name="T44" fmla="*/ 119 w 173"/>
                <a:gd name="T45" fmla="*/ 41 h 143"/>
                <a:gd name="T46" fmla="*/ 113 w 173"/>
                <a:gd name="T47" fmla="*/ 41 h 143"/>
                <a:gd name="T48" fmla="*/ 107 w 173"/>
                <a:gd name="T49" fmla="*/ 35 h 143"/>
                <a:gd name="T50" fmla="*/ 101 w 173"/>
                <a:gd name="T51" fmla="*/ 29 h 143"/>
                <a:gd name="T52" fmla="*/ 95 w 173"/>
                <a:gd name="T53" fmla="*/ 23 h 143"/>
                <a:gd name="T54" fmla="*/ 89 w 173"/>
                <a:gd name="T55" fmla="*/ 11 h 143"/>
                <a:gd name="T56" fmla="*/ 89 w 173"/>
                <a:gd name="T57" fmla="*/ 5 h 143"/>
                <a:gd name="T58" fmla="*/ 83 w 173"/>
                <a:gd name="T59" fmla="*/ 5 h 143"/>
                <a:gd name="T60" fmla="*/ 71 w 173"/>
                <a:gd name="T61" fmla="*/ 11 h 143"/>
                <a:gd name="T62" fmla="*/ 65 w 173"/>
                <a:gd name="T63" fmla="*/ 11 h 143"/>
                <a:gd name="T64" fmla="*/ 53 w 173"/>
                <a:gd name="T65" fmla="*/ 17 h 143"/>
                <a:gd name="T66" fmla="*/ 42 w 173"/>
                <a:gd name="T67" fmla="*/ 17 h 143"/>
                <a:gd name="T68" fmla="*/ 30 w 173"/>
                <a:gd name="T69" fmla="*/ 11 h 143"/>
                <a:gd name="T70" fmla="*/ 18 w 173"/>
                <a:gd name="T71" fmla="*/ 5 h 143"/>
                <a:gd name="T72" fmla="*/ 6 w 173"/>
                <a:gd name="T73" fmla="*/ 0 h 143"/>
                <a:gd name="T74" fmla="*/ 6 w 173"/>
                <a:gd name="T75" fmla="*/ 5 h 143"/>
                <a:gd name="T76" fmla="*/ 12 w 173"/>
                <a:gd name="T77" fmla="*/ 11 h 143"/>
                <a:gd name="T78" fmla="*/ 12 w 173"/>
                <a:gd name="T79" fmla="*/ 23 h 143"/>
                <a:gd name="T80" fmla="*/ 12 w 173"/>
                <a:gd name="T81" fmla="*/ 29 h 143"/>
                <a:gd name="T82" fmla="*/ 18 w 173"/>
                <a:gd name="T83" fmla="*/ 41 h 143"/>
                <a:gd name="T84" fmla="*/ 12 w 173"/>
                <a:gd name="T85" fmla="*/ 53 h 143"/>
                <a:gd name="T86" fmla="*/ 12 w 173"/>
                <a:gd name="T87" fmla="*/ 65 h 143"/>
                <a:gd name="T88" fmla="*/ 0 w 173"/>
                <a:gd name="T89" fmla="*/ 77 h 143"/>
                <a:gd name="T90" fmla="*/ 12 w 173"/>
                <a:gd name="T91" fmla="*/ 77 h 143"/>
                <a:gd name="T92" fmla="*/ 18 w 173"/>
                <a:gd name="T93" fmla="*/ 83 h 143"/>
                <a:gd name="T94" fmla="*/ 24 w 173"/>
                <a:gd name="T95" fmla="*/ 89 h 143"/>
                <a:gd name="T96" fmla="*/ 36 w 173"/>
                <a:gd name="T97" fmla="*/ 95 h 143"/>
                <a:gd name="T98" fmla="*/ 42 w 173"/>
                <a:gd name="T99" fmla="*/ 101 h 143"/>
                <a:gd name="T100" fmla="*/ 42 w 173"/>
                <a:gd name="T101" fmla="*/ 107 h 143"/>
                <a:gd name="T102" fmla="*/ 48 w 173"/>
                <a:gd name="T103" fmla="*/ 119 h 143"/>
                <a:gd name="T104" fmla="*/ 42 w 173"/>
                <a:gd name="T105" fmla="*/ 131 h 143"/>
                <a:gd name="T106" fmla="*/ 48 w 173"/>
                <a:gd name="T107" fmla="*/ 131 h 143"/>
                <a:gd name="T108" fmla="*/ 53 w 173"/>
                <a:gd name="T109" fmla="*/ 131 h 143"/>
                <a:gd name="T110" fmla="*/ 59 w 173"/>
                <a:gd name="T111" fmla="*/ 131 h 143"/>
                <a:gd name="T112" fmla="*/ 65 w 173"/>
                <a:gd name="T113" fmla="*/ 131 h 143"/>
                <a:gd name="T114" fmla="*/ 71 w 173"/>
                <a:gd name="T115" fmla="*/ 137 h 143"/>
                <a:gd name="T116" fmla="*/ 77 w 173"/>
                <a:gd name="T117" fmla="*/ 137 h 143"/>
                <a:gd name="T118" fmla="*/ 83 w 173"/>
                <a:gd name="T119" fmla="*/ 143 h 143"/>
                <a:gd name="T120" fmla="*/ 89 w 173"/>
                <a:gd name="T121" fmla="*/ 143 h 1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3"/>
                <a:gd name="T184" fmla="*/ 0 h 143"/>
                <a:gd name="T185" fmla="*/ 173 w 173"/>
                <a:gd name="T186" fmla="*/ 143 h 1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3" h="143">
                  <a:moveTo>
                    <a:pt x="89" y="143"/>
                  </a:moveTo>
                  <a:lnTo>
                    <a:pt x="95" y="143"/>
                  </a:lnTo>
                  <a:lnTo>
                    <a:pt x="101" y="143"/>
                  </a:lnTo>
                  <a:lnTo>
                    <a:pt x="113" y="143"/>
                  </a:lnTo>
                  <a:lnTo>
                    <a:pt x="119" y="137"/>
                  </a:lnTo>
                  <a:lnTo>
                    <a:pt x="131" y="137"/>
                  </a:lnTo>
                  <a:lnTo>
                    <a:pt x="143" y="137"/>
                  </a:lnTo>
                  <a:lnTo>
                    <a:pt x="149" y="137"/>
                  </a:lnTo>
                  <a:lnTo>
                    <a:pt x="161" y="137"/>
                  </a:lnTo>
                  <a:lnTo>
                    <a:pt x="167" y="137"/>
                  </a:lnTo>
                  <a:lnTo>
                    <a:pt x="173" y="137"/>
                  </a:lnTo>
                  <a:lnTo>
                    <a:pt x="161" y="131"/>
                  </a:lnTo>
                  <a:lnTo>
                    <a:pt x="155" y="119"/>
                  </a:lnTo>
                  <a:lnTo>
                    <a:pt x="149" y="113"/>
                  </a:lnTo>
                  <a:lnTo>
                    <a:pt x="143" y="101"/>
                  </a:lnTo>
                  <a:lnTo>
                    <a:pt x="137" y="83"/>
                  </a:lnTo>
                  <a:lnTo>
                    <a:pt x="131" y="71"/>
                  </a:lnTo>
                  <a:lnTo>
                    <a:pt x="131" y="59"/>
                  </a:lnTo>
                  <a:lnTo>
                    <a:pt x="131" y="47"/>
                  </a:lnTo>
                  <a:lnTo>
                    <a:pt x="125" y="41"/>
                  </a:lnTo>
                  <a:lnTo>
                    <a:pt x="119" y="41"/>
                  </a:lnTo>
                  <a:lnTo>
                    <a:pt x="113" y="41"/>
                  </a:lnTo>
                  <a:lnTo>
                    <a:pt x="107" y="35"/>
                  </a:lnTo>
                  <a:lnTo>
                    <a:pt x="101" y="29"/>
                  </a:lnTo>
                  <a:lnTo>
                    <a:pt x="95" y="23"/>
                  </a:lnTo>
                  <a:lnTo>
                    <a:pt x="89" y="11"/>
                  </a:lnTo>
                  <a:lnTo>
                    <a:pt x="89" y="5"/>
                  </a:lnTo>
                  <a:lnTo>
                    <a:pt x="83" y="5"/>
                  </a:lnTo>
                  <a:lnTo>
                    <a:pt x="71" y="11"/>
                  </a:lnTo>
                  <a:lnTo>
                    <a:pt x="65" y="11"/>
                  </a:lnTo>
                  <a:lnTo>
                    <a:pt x="53" y="17"/>
                  </a:lnTo>
                  <a:lnTo>
                    <a:pt x="42" y="17"/>
                  </a:lnTo>
                  <a:lnTo>
                    <a:pt x="30" y="11"/>
                  </a:lnTo>
                  <a:lnTo>
                    <a:pt x="18" y="5"/>
                  </a:lnTo>
                  <a:lnTo>
                    <a:pt x="6" y="0"/>
                  </a:lnTo>
                  <a:lnTo>
                    <a:pt x="6" y="5"/>
                  </a:lnTo>
                  <a:lnTo>
                    <a:pt x="12" y="11"/>
                  </a:lnTo>
                  <a:lnTo>
                    <a:pt x="12" y="23"/>
                  </a:lnTo>
                  <a:lnTo>
                    <a:pt x="12" y="29"/>
                  </a:lnTo>
                  <a:lnTo>
                    <a:pt x="18" y="41"/>
                  </a:lnTo>
                  <a:lnTo>
                    <a:pt x="12" y="53"/>
                  </a:lnTo>
                  <a:lnTo>
                    <a:pt x="12" y="65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18" y="83"/>
                  </a:lnTo>
                  <a:lnTo>
                    <a:pt x="24" y="89"/>
                  </a:lnTo>
                  <a:lnTo>
                    <a:pt x="36" y="95"/>
                  </a:lnTo>
                  <a:lnTo>
                    <a:pt x="42" y="101"/>
                  </a:lnTo>
                  <a:lnTo>
                    <a:pt x="42" y="107"/>
                  </a:lnTo>
                  <a:lnTo>
                    <a:pt x="48" y="119"/>
                  </a:lnTo>
                  <a:lnTo>
                    <a:pt x="42" y="131"/>
                  </a:lnTo>
                  <a:lnTo>
                    <a:pt x="48" y="131"/>
                  </a:lnTo>
                  <a:lnTo>
                    <a:pt x="53" y="131"/>
                  </a:lnTo>
                  <a:lnTo>
                    <a:pt x="59" y="131"/>
                  </a:lnTo>
                  <a:lnTo>
                    <a:pt x="65" y="131"/>
                  </a:lnTo>
                  <a:lnTo>
                    <a:pt x="71" y="137"/>
                  </a:lnTo>
                  <a:lnTo>
                    <a:pt x="77" y="137"/>
                  </a:lnTo>
                  <a:lnTo>
                    <a:pt x="83" y="143"/>
                  </a:lnTo>
                  <a:lnTo>
                    <a:pt x="89" y="143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08" name="Freeform 490"/>
            <p:cNvSpPr>
              <a:spLocks/>
            </p:cNvSpPr>
            <p:nvPr/>
          </p:nvSpPr>
          <p:spPr bwMode="auto">
            <a:xfrm>
              <a:off x="4952" y="2049"/>
              <a:ext cx="173" cy="179"/>
            </a:xfrm>
            <a:custGeom>
              <a:avLst/>
              <a:gdLst>
                <a:gd name="T0" fmla="*/ 24 w 173"/>
                <a:gd name="T1" fmla="*/ 84 h 179"/>
                <a:gd name="T2" fmla="*/ 30 w 173"/>
                <a:gd name="T3" fmla="*/ 84 h 179"/>
                <a:gd name="T4" fmla="*/ 42 w 173"/>
                <a:gd name="T5" fmla="*/ 84 h 179"/>
                <a:gd name="T6" fmla="*/ 54 w 173"/>
                <a:gd name="T7" fmla="*/ 84 h 179"/>
                <a:gd name="T8" fmla="*/ 66 w 173"/>
                <a:gd name="T9" fmla="*/ 84 h 179"/>
                <a:gd name="T10" fmla="*/ 84 w 173"/>
                <a:gd name="T11" fmla="*/ 78 h 179"/>
                <a:gd name="T12" fmla="*/ 96 w 173"/>
                <a:gd name="T13" fmla="*/ 66 h 179"/>
                <a:gd name="T14" fmla="*/ 108 w 173"/>
                <a:gd name="T15" fmla="*/ 54 h 179"/>
                <a:gd name="T16" fmla="*/ 120 w 173"/>
                <a:gd name="T17" fmla="*/ 36 h 179"/>
                <a:gd name="T18" fmla="*/ 126 w 173"/>
                <a:gd name="T19" fmla="*/ 18 h 179"/>
                <a:gd name="T20" fmla="*/ 132 w 173"/>
                <a:gd name="T21" fmla="*/ 6 h 179"/>
                <a:gd name="T22" fmla="*/ 138 w 173"/>
                <a:gd name="T23" fmla="*/ 6 h 179"/>
                <a:gd name="T24" fmla="*/ 144 w 173"/>
                <a:gd name="T25" fmla="*/ 0 h 179"/>
                <a:gd name="T26" fmla="*/ 156 w 173"/>
                <a:gd name="T27" fmla="*/ 0 h 179"/>
                <a:gd name="T28" fmla="*/ 162 w 173"/>
                <a:gd name="T29" fmla="*/ 0 h 179"/>
                <a:gd name="T30" fmla="*/ 168 w 173"/>
                <a:gd name="T31" fmla="*/ 0 h 179"/>
                <a:gd name="T32" fmla="*/ 173 w 173"/>
                <a:gd name="T33" fmla="*/ 0 h 179"/>
                <a:gd name="T34" fmla="*/ 173 w 173"/>
                <a:gd name="T35" fmla="*/ 0 h 179"/>
                <a:gd name="T36" fmla="*/ 156 w 173"/>
                <a:gd name="T37" fmla="*/ 6 h 179"/>
                <a:gd name="T38" fmla="*/ 138 w 173"/>
                <a:gd name="T39" fmla="*/ 24 h 179"/>
                <a:gd name="T40" fmla="*/ 132 w 173"/>
                <a:gd name="T41" fmla="*/ 48 h 179"/>
                <a:gd name="T42" fmla="*/ 126 w 173"/>
                <a:gd name="T43" fmla="*/ 66 h 179"/>
                <a:gd name="T44" fmla="*/ 126 w 173"/>
                <a:gd name="T45" fmla="*/ 84 h 179"/>
                <a:gd name="T46" fmla="*/ 126 w 173"/>
                <a:gd name="T47" fmla="*/ 96 h 179"/>
                <a:gd name="T48" fmla="*/ 120 w 173"/>
                <a:gd name="T49" fmla="*/ 108 h 179"/>
                <a:gd name="T50" fmla="*/ 108 w 173"/>
                <a:gd name="T51" fmla="*/ 113 h 179"/>
                <a:gd name="T52" fmla="*/ 96 w 173"/>
                <a:gd name="T53" fmla="*/ 125 h 179"/>
                <a:gd name="T54" fmla="*/ 90 w 173"/>
                <a:gd name="T55" fmla="*/ 143 h 179"/>
                <a:gd name="T56" fmla="*/ 84 w 173"/>
                <a:gd name="T57" fmla="*/ 155 h 179"/>
                <a:gd name="T58" fmla="*/ 66 w 173"/>
                <a:gd name="T59" fmla="*/ 155 h 179"/>
                <a:gd name="T60" fmla="*/ 42 w 173"/>
                <a:gd name="T61" fmla="*/ 167 h 179"/>
                <a:gd name="T62" fmla="*/ 30 w 173"/>
                <a:gd name="T63" fmla="*/ 173 h 179"/>
                <a:gd name="T64" fmla="*/ 24 w 173"/>
                <a:gd name="T65" fmla="*/ 173 h 179"/>
                <a:gd name="T66" fmla="*/ 24 w 173"/>
                <a:gd name="T67" fmla="*/ 155 h 179"/>
                <a:gd name="T68" fmla="*/ 18 w 173"/>
                <a:gd name="T69" fmla="*/ 137 h 179"/>
                <a:gd name="T70" fmla="*/ 6 w 173"/>
                <a:gd name="T71" fmla="*/ 119 h 179"/>
                <a:gd name="T72" fmla="*/ 6 w 173"/>
                <a:gd name="T73" fmla="*/ 113 h 179"/>
                <a:gd name="T74" fmla="*/ 12 w 173"/>
                <a:gd name="T75" fmla="*/ 108 h 179"/>
                <a:gd name="T76" fmla="*/ 24 w 173"/>
                <a:gd name="T77" fmla="*/ 102 h 179"/>
                <a:gd name="T78" fmla="*/ 24 w 173"/>
                <a:gd name="T79" fmla="*/ 90 h 17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73"/>
                <a:gd name="T121" fmla="*/ 0 h 179"/>
                <a:gd name="T122" fmla="*/ 173 w 173"/>
                <a:gd name="T123" fmla="*/ 179 h 17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73" h="179">
                  <a:moveTo>
                    <a:pt x="24" y="84"/>
                  </a:moveTo>
                  <a:lnTo>
                    <a:pt x="24" y="84"/>
                  </a:lnTo>
                  <a:lnTo>
                    <a:pt x="30" y="84"/>
                  </a:lnTo>
                  <a:lnTo>
                    <a:pt x="36" y="84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78" y="78"/>
                  </a:lnTo>
                  <a:lnTo>
                    <a:pt x="84" y="78"/>
                  </a:lnTo>
                  <a:lnTo>
                    <a:pt x="90" y="72"/>
                  </a:lnTo>
                  <a:lnTo>
                    <a:pt x="96" y="66"/>
                  </a:lnTo>
                  <a:lnTo>
                    <a:pt x="102" y="60"/>
                  </a:lnTo>
                  <a:lnTo>
                    <a:pt x="108" y="54"/>
                  </a:lnTo>
                  <a:lnTo>
                    <a:pt x="114" y="42"/>
                  </a:lnTo>
                  <a:lnTo>
                    <a:pt x="120" y="36"/>
                  </a:lnTo>
                  <a:lnTo>
                    <a:pt x="126" y="24"/>
                  </a:lnTo>
                  <a:lnTo>
                    <a:pt x="126" y="18"/>
                  </a:lnTo>
                  <a:lnTo>
                    <a:pt x="132" y="12"/>
                  </a:lnTo>
                  <a:lnTo>
                    <a:pt x="132" y="6"/>
                  </a:lnTo>
                  <a:lnTo>
                    <a:pt x="138" y="6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73" y="0"/>
                  </a:lnTo>
                  <a:lnTo>
                    <a:pt x="156" y="6"/>
                  </a:lnTo>
                  <a:lnTo>
                    <a:pt x="150" y="12"/>
                  </a:lnTo>
                  <a:lnTo>
                    <a:pt x="138" y="24"/>
                  </a:lnTo>
                  <a:lnTo>
                    <a:pt x="132" y="36"/>
                  </a:lnTo>
                  <a:lnTo>
                    <a:pt x="132" y="48"/>
                  </a:lnTo>
                  <a:lnTo>
                    <a:pt x="126" y="60"/>
                  </a:lnTo>
                  <a:lnTo>
                    <a:pt x="126" y="66"/>
                  </a:lnTo>
                  <a:lnTo>
                    <a:pt x="126" y="72"/>
                  </a:lnTo>
                  <a:lnTo>
                    <a:pt x="126" y="84"/>
                  </a:lnTo>
                  <a:lnTo>
                    <a:pt x="126" y="90"/>
                  </a:lnTo>
                  <a:lnTo>
                    <a:pt x="126" y="96"/>
                  </a:lnTo>
                  <a:lnTo>
                    <a:pt x="126" y="108"/>
                  </a:lnTo>
                  <a:lnTo>
                    <a:pt x="120" y="108"/>
                  </a:lnTo>
                  <a:lnTo>
                    <a:pt x="114" y="108"/>
                  </a:lnTo>
                  <a:lnTo>
                    <a:pt x="108" y="113"/>
                  </a:lnTo>
                  <a:lnTo>
                    <a:pt x="102" y="119"/>
                  </a:lnTo>
                  <a:lnTo>
                    <a:pt x="96" y="125"/>
                  </a:lnTo>
                  <a:lnTo>
                    <a:pt x="90" y="137"/>
                  </a:lnTo>
                  <a:lnTo>
                    <a:pt x="90" y="143"/>
                  </a:lnTo>
                  <a:lnTo>
                    <a:pt x="90" y="155"/>
                  </a:lnTo>
                  <a:lnTo>
                    <a:pt x="84" y="155"/>
                  </a:lnTo>
                  <a:lnTo>
                    <a:pt x="72" y="155"/>
                  </a:lnTo>
                  <a:lnTo>
                    <a:pt x="66" y="155"/>
                  </a:lnTo>
                  <a:lnTo>
                    <a:pt x="54" y="161"/>
                  </a:lnTo>
                  <a:lnTo>
                    <a:pt x="42" y="167"/>
                  </a:lnTo>
                  <a:lnTo>
                    <a:pt x="36" y="167"/>
                  </a:lnTo>
                  <a:lnTo>
                    <a:pt x="30" y="173"/>
                  </a:lnTo>
                  <a:lnTo>
                    <a:pt x="24" y="179"/>
                  </a:lnTo>
                  <a:lnTo>
                    <a:pt x="24" y="173"/>
                  </a:lnTo>
                  <a:lnTo>
                    <a:pt x="24" y="161"/>
                  </a:lnTo>
                  <a:lnTo>
                    <a:pt x="24" y="155"/>
                  </a:lnTo>
                  <a:lnTo>
                    <a:pt x="18" y="143"/>
                  </a:lnTo>
                  <a:lnTo>
                    <a:pt x="18" y="137"/>
                  </a:lnTo>
                  <a:lnTo>
                    <a:pt x="12" y="125"/>
                  </a:lnTo>
                  <a:lnTo>
                    <a:pt x="6" y="119"/>
                  </a:lnTo>
                  <a:lnTo>
                    <a:pt x="0" y="113"/>
                  </a:lnTo>
                  <a:lnTo>
                    <a:pt x="6" y="113"/>
                  </a:lnTo>
                  <a:lnTo>
                    <a:pt x="12" y="108"/>
                  </a:lnTo>
                  <a:lnTo>
                    <a:pt x="18" y="108"/>
                  </a:lnTo>
                  <a:lnTo>
                    <a:pt x="24" y="102"/>
                  </a:lnTo>
                  <a:lnTo>
                    <a:pt x="24" y="96"/>
                  </a:lnTo>
                  <a:lnTo>
                    <a:pt x="24" y="90"/>
                  </a:lnTo>
                  <a:lnTo>
                    <a:pt x="24" y="84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09" name="Freeform 491"/>
            <p:cNvSpPr>
              <a:spLocks/>
            </p:cNvSpPr>
            <p:nvPr/>
          </p:nvSpPr>
          <p:spPr bwMode="auto">
            <a:xfrm>
              <a:off x="5060" y="2049"/>
              <a:ext cx="107" cy="185"/>
            </a:xfrm>
            <a:custGeom>
              <a:avLst/>
              <a:gdLst>
                <a:gd name="T0" fmla="*/ 65 w 107"/>
                <a:gd name="T1" fmla="*/ 6 h 185"/>
                <a:gd name="T2" fmla="*/ 71 w 107"/>
                <a:gd name="T3" fmla="*/ 12 h 185"/>
                <a:gd name="T4" fmla="*/ 83 w 107"/>
                <a:gd name="T5" fmla="*/ 12 h 185"/>
                <a:gd name="T6" fmla="*/ 83 w 107"/>
                <a:gd name="T7" fmla="*/ 12 h 185"/>
                <a:gd name="T8" fmla="*/ 83 w 107"/>
                <a:gd name="T9" fmla="*/ 18 h 185"/>
                <a:gd name="T10" fmla="*/ 77 w 107"/>
                <a:gd name="T11" fmla="*/ 24 h 185"/>
                <a:gd name="T12" fmla="*/ 71 w 107"/>
                <a:gd name="T13" fmla="*/ 24 h 185"/>
                <a:gd name="T14" fmla="*/ 65 w 107"/>
                <a:gd name="T15" fmla="*/ 24 h 185"/>
                <a:gd name="T16" fmla="*/ 60 w 107"/>
                <a:gd name="T17" fmla="*/ 24 h 185"/>
                <a:gd name="T18" fmla="*/ 60 w 107"/>
                <a:gd name="T19" fmla="*/ 30 h 185"/>
                <a:gd name="T20" fmla="*/ 54 w 107"/>
                <a:gd name="T21" fmla="*/ 30 h 185"/>
                <a:gd name="T22" fmla="*/ 54 w 107"/>
                <a:gd name="T23" fmla="*/ 36 h 185"/>
                <a:gd name="T24" fmla="*/ 54 w 107"/>
                <a:gd name="T25" fmla="*/ 42 h 185"/>
                <a:gd name="T26" fmla="*/ 54 w 107"/>
                <a:gd name="T27" fmla="*/ 42 h 185"/>
                <a:gd name="T28" fmla="*/ 60 w 107"/>
                <a:gd name="T29" fmla="*/ 48 h 185"/>
                <a:gd name="T30" fmla="*/ 60 w 107"/>
                <a:gd name="T31" fmla="*/ 48 h 185"/>
                <a:gd name="T32" fmla="*/ 65 w 107"/>
                <a:gd name="T33" fmla="*/ 48 h 185"/>
                <a:gd name="T34" fmla="*/ 71 w 107"/>
                <a:gd name="T35" fmla="*/ 48 h 185"/>
                <a:gd name="T36" fmla="*/ 77 w 107"/>
                <a:gd name="T37" fmla="*/ 48 h 185"/>
                <a:gd name="T38" fmla="*/ 77 w 107"/>
                <a:gd name="T39" fmla="*/ 42 h 185"/>
                <a:gd name="T40" fmla="*/ 83 w 107"/>
                <a:gd name="T41" fmla="*/ 36 h 185"/>
                <a:gd name="T42" fmla="*/ 89 w 107"/>
                <a:gd name="T43" fmla="*/ 30 h 185"/>
                <a:gd name="T44" fmla="*/ 95 w 107"/>
                <a:gd name="T45" fmla="*/ 30 h 185"/>
                <a:gd name="T46" fmla="*/ 95 w 107"/>
                <a:gd name="T47" fmla="*/ 36 h 185"/>
                <a:gd name="T48" fmla="*/ 95 w 107"/>
                <a:gd name="T49" fmla="*/ 36 h 185"/>
                <a:gd name="T50" fmla="*/ 89 w 107"/>
                <a:gd name="T51" fmla="*/ 48 h 185"/>
                <a:gd name="T52" fmla="*/ 89 w 107"/>
                <a:gd name="T53" fmla="*/ 48 h 185"/>
                <a:gd name="T54" fmla="*/ 83 w 107"/>
                <a:gd name="T55" fmla="*/ 54 h 185"/>
                <a:gd name="T56" fmla="*/ 77 w 107"/>
                <a:gd name="T57" fmla="*/ 60 h 185"/>
                <a:gd name="T58" fmla="*/ 77 w 107"/>
                <a:gd name="T59" fmla="*/ 60 h 185"/>
                <a:gd name="T60" fmla="*/ 83 w 107"/>
                <a:gd name="T61" fmla="*/ 66 h 185"/>
                <a:gd name="T62" fmla="*/ 83 w 107"/>
                <a:gd name="T63" fmla="*/ 72 h 185"/>
                <a:gd name="T64" fmla="*/ 89 w 107"/>
                <a:gd name="T65" fmla="*/ 72 h 185"/>
                <a:gd name="T66" fmla="*/ 95 w 107"/>
                <a:gd name="T67" fmla="*/ 72 h 185"/>
                <a:gd name="T68" fmla="*/ 101 w 107"/>
                <a:gd name="T69" fmla="*/ 72 h 185"/>
                <a:gd name="T70" fmla="*/ 101 w 107"/>
                <a:gd name="T71" fmla="*/ 72 h 185"/>
                <a:gd name="T72" fmla="*/ 107 w 107"/>
                <a:gd name="T73" fmla="*/ 78 h 185"/>
                <a:gd name="T74" fmla="*/ 107 w 107"/>
                <a:gd name="T75" fmla="*/ 96 h 185"/>
                <a:gd name="T76" fmla="*/ 101 w 107"/>
                <a:gd name="T77" fmla="*/ 113 h 185"/>
                <a:gd name="T78" fmla="*/ 89 w 107"/>
                <a:gd name="T79" fmla="*/ 131 h 185"/>
                <a:gd name="T80" fmla="*/ 71 w 107"/>
                <a:gd name="T81" fmla="*/ 149 h 185"/>
                <a:gd name="T82" fmla="*/ 60 w 107"/>
                <a:gd name="T83" fmla="*/ 161 h 185"/>
                <a:gd name="T84" fmla="*/ 42 w 107"/>
                <a:gd name="T85" fmla="*/ 173 h 185"/>
                <a:gd name="T86" fmla="*/ 24 w 107"/>
                <a:gd name="T87" fmla="*/ 179 h 185"/>
                <a:gd name="T88" fmla="*/ 12 w 107"/>
                <a:gd name="T89" fmla="*/ 185 h 185"/>
                <a:gd name="T90" fmla="*/ 12 w 107"/>
                <a:gd name="T91" fmla="*/ 185 h 185"/>
                <a:gd name="T92" fmla="*/ 6 w 107"/>
                <a:gd name="T93" fmla="*/ 185 h 185"/>
                <a:gd name="T94" fmla="*/ 0 w 107"/>
                <a:gd name="T95" fmla="*/ 185 h 185"/>
                <a:gd name="T96" fmla="*/ 6 w 107"/>
                <a:gd name="T97" fmla="*/ 179 h 185"/>
                <a:gd name="T98" fmla="*/ 12 w 107"/>
                <a:gd name="T99" fmla="*/ 173 h 185"/>
                <a:gd name="T100" fmla="*/ 18 w 107"/>
                <a:gd name="T101" fmla="*/ 161 h 185"/>
                <a:gd name="T102" fmla="*/ 24 w 107"/>
                <a:gd name="T103" fmla="*/ 149 h 185"/>
                <a:gd name="T104" fmla="*/ 24 w 107"/>
                <a:gd name="T105" fmla="*/ 137 h 185"/>
                <a:gd name="T106" fmla="*/ 24 w 107"/>
                <a:gd name="T107" fmla="*/ 119 h 185"/>
                <a:gd name="T108" fmla="*/ 18 w 107"/>
                <a:gd name="T109" fmla="*/ 96 h 185"/>
                <a:gd name="T110" fmla="*/ 18 w 107"/>
                <a:gd name="T111" fmla="*/ 84 h 185"/>
                <a:gd name="T112" fmla="*/ 18 w 107"/>
                <a:gd name="T113" fmla="*/ 66 h 185"/>
                <a:gd name="T114" fmla="*/ 24 w 107"/>
                <a:gd name="T115" fmla="*/ 48 h 185"/>
                <a:gd name="T116" fmla="*/ 30 w 107"/>
                <a:gd name="T117" fmla="*/ 24 h 185"/>
                <a:gd name="T118" fmla="*/ 48 w 107"/>
                <a:gd name="T119" fmla="*/ 6 h 18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7"/>
                <a:gd name="T181" fmla="*/ 0 h 185"/>
                <a:gd name="T182" fmla="*/ 107 w 107"/>
                <a:gd name="T183" fmla="*/ 185 h 18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7" h="185">
                  <a:moveTo>
                    <a:pt x="65" y="0"/>
                  </a:moveTo>
                  <a:lnTo>
                    <a:pt x="65" y="6"/>
                  </a:lnTo>
                  <a:lnTo>
                    <a:pt x="71" y="12"/>
                  </a:lnTo>
                  <a:lnTo>
                    <a:pt x="77" y="12"/>
                  </a:lnTo>
                  <a:lnTo>
                    <a:pt x="83" y="12"/>
                  </a:lnTo>
                  <a:lnTo>
                    <a:pt x="89" y="18"/>
                  </a:lnTo>
                  <a:lnTo>
                    <a:pt x="83" y="18"/>
                  </a:lnTo>
                  <a:lnTo>
                    <a:pt x="83" y="24"/>
                  </a:lnTo>
                  <a:lnTo>
                    <a:pt x="77" y="24"/>
                  </a:lnTo>
                  <a:lnTo>
                    <a:pt x="71" y="24"/>
                  </a:lnTo>
                  <a:lnTo>
                    <a:pt x="65" y="24"/>
                  </a:lnTo>
                  <a:lnTo>
                    <a:pt x="60" y="24"/>
                  </a:lnTo>
                  <a:lnTo>
                    <a:pt x="60" y="30"/>
                  </a:lnTo>
                  <a:lnTo>
                    <a:pt x="54" y="30"/>
                  </a:lnTo>
                  <a:lnTo>
                    <a:pt x="54" y="36"/>
                  </a:lnTo>
                  <a:lnTo>
                    <a:pt x="54" y="42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5" y="48"/>
                  </a:lnTo>
                  <a:lnTo>
                    <a:pt x="71" y="48"/>
                  </a:lnTo>
                  <a:lnTo>
                    <a:pt x="77" y="48"/>
                  </a:lnTo>
                  <a:lnTo>
                    <a:pt x="77" y="42"/>
                  </a:lnTo>
                  <a:lnTo>
                    <a:pt x="77" y="36"/>
                  </a:lnTo>
                  <a:lnTo>
                    <a:pt x="83" y="36"/>
                  </a:lnTo>
                  <a:lnTo>
                    <a:pt x="83" y="30"/>
                  </a:lnTo>
                  <a:lnTo>
                    <a:pt x="89" y="30"/>
                  </a:lnTo>
                  <a:lnTo>
                    <a:pt x="95" y="30"/>
                  </a:lnTo>
                  <a:lnTo>
                    <a:pt x="95" y="36"/>
                  </a:lnTo>
                  <a:lnTo>
                    <a:pt x="95" y="42"/>
                  </a:lnTo>
                  <a:lnTo>
                    <a:pt x="89" y="48"/>
                  </a:lnTo>
                  <a:lnTo>
                    <a:pt x="83" y="54"/>
                  </a:lnTo>
                  <a:lnTo>
                    <a:pt x="77" y="60"/>
                  </a:lnTo>
                  <a:lnTo>
                    <a:pt x="77" y="66"/>
                  </a:lnTo>
                  <a:lnTo>
                    <a:pt x="83" y="66"/>
                  </a:lnTo>
                  <a:lnTo>
                    <a:pt x="83" y="72"/>
                  </a:lnTo>
                  <a:lnTo>
                    <a:pt x="89" y="72"/>
                  </a:lnTo>
                  <a:lnTo>
                    <a:pt x="95" y="72"/>
                  </a:lnTo>
                  <a:lnTo>
                    <a:pt x="101" y="72"/>
                  </a:lnTo>
                  <a:lnTo>
                    <a:pt x="107" y="72"/>
                  </a:lnTo>
                  <a:lnTo>
                    <a:pt x="107" y="78"/>
                  </a:lnTo>
                  <a:lnTo>
                    <a:pt x="107" y="90"/>
                  </a:lnTo>
                  <a:lnTo>
                    <a:pt x="107" y="96"/>
                  </a:lnTo>
                  <a:lnTo>
                    <a:pt x="107" y="108"/>
                  </a:lnTo>
                  <a:lnTo>
                    <a:pt x="101" y="113"/>
                  </a:lnTo>
                  <a:lnTo>
                    <a:pt x="95" y="125"/>
                  </a:lnTo>
                  <a:lnTo>
                    <a:pt x="89" y="131"/>
                  </a:lnTo>
                  <a:lnTo>
                    <a:pt x="83" y="137"/>
                  </a:lnTo>
                  <a:lnTo>
                    <a:pt x="71" y="149"/>
                  </a:lnTo>
                  <a:lnTo>
                    <a:pt x="65" y="155"/>
                  </a:lnTo>
                  <a:lnTo>
                    <a:pt x="60" y="161"/>
                  </a:lnTo>
                  <a:lnTo>
                    <a:pt x="48" y="167"/>
                  </a:lnTo>
                  <a:lnTo>
                    <a:pt x="42" y="173"/>
                  </a:lnTo>
                  <a:lnTo>
                    <a:pt x="30" y="179"/>
                  </a:lnTo>
                  <a:lnTo>
                    <a:pt x="24" y="179"/>
                  </a:lnTo>
                  <a:lnTo>
                    <a:pt x="18" y="179"/>
                  </a:lnTo>
                  <a:lnTo>
                    <a:pt x="12" y="185"/>
                  </a:lnTo>
                  <a:lnTo>
                    <a:pt x="6" y="185"/>
                  </a:lnTo>
                  <a:lnTo>
                    <a:pt x="0" y="185"/>
                  </a:lnTo>
                  <a:lnTo>
                    <a:pt x="6" y="185"/>
                  </a:lnTo>
                  <a:lnTo>
                    <a:pt x="6" y="179"/>
                  </a:lnTo>
                  <a:lnTo>
                    <a:pt x="12" y="173"/>
                  </a:lnTo>
                  <a:lnTo>
                    <a:pt x="18" y="167"/>
                  </a:lnTo>
                  <a:lnTo>
                    <a:pt x="18" y="161"/>
                  </a:lnTo>
                  <a:lnTo>
                    <a:pt x="24" y="155"/>
                  </a:lnTo>
                  <a:lnTo>
                    <a:pt x="24" y="149"/>
                  </a:lnTo>
                  <a:lnTo>
                    <a:pt x="24" y="143"/>
                  </a:lnTo>
                  <a:lnTo>
                    <a:pt x="24" y="137"/>
                  </a:lnTo>
                  <a:lnTo>
                    <a:pt x="24" y="125"/>
                  </a:lnTo>
                  <a:lnTo>
                    <a:pt x="24" y="119"/>
                  </a:lnTo>
                  <a:lnTo>
                    <a:pt x="18" y="108"/>
                  </a:lnTo>
                  <a:lnTo>
                    <a:pt x="18" y="96"/>
                  </a:lnTo>
                  <a:lnTo>
                    <a:pt x="18" y="90"/>
                  </a:lnTo>
                  <a:lnTo>
                    <a:pt x="18" y="84"/>
                  </a:lnTo>
                  <a:lnTo>
                    <a:pt x="18" y="72"/>
                  </a:lnTo>
                  <a:lnTo>
                    <a:pt x="18" y="66"/>
                  </a:lnTo>
                  <a:lnTo>
                    <a:pt x="18" y="60"/>
                  </a:lnTo>
                  <a:lnTo>
                    <a:pt x="24" y="48"/>
                  </a:lnTo>
                  <a:lnTo>
                    <a:pt x="24" y="36"/>
                  </a:lnTo>
                  <a:lnTo>
                    <a:pt x="30" y="24"/>
                  </a:lnTo>
                  <a:lnTo>
                    <a:pt x="42" y="12"/>
                  </a:lnTo>
                  <a:lnTo>
                    <a:pt x="48" y="6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10" name="Freeform 492"/>
            <p:cNvSpPr>
              <a:spLocks/>
            </p:cNvSpPr>
            <p:nvPr/>
          </p:nvSpPr>
          <p:spPr bwMode="auto">
            <a:xfrm>
              <a:off x="4857" y="1828"/>
              <a:ext cx="477" cy="305"/>
            </a:xfrm>
            <a:custGeom>
              <a:avLst/>
              <a:gdLst>
                <a:gd name="T0" fmla="*/ 257 w 477"/>
                <a:gd name="T1" fmla="*/ 83 h 305"/>
                <a:gd name="T2" fmla="*/ 280 w 477"/>
                <a:gd name="T3" fmla="*/ 36 h 305"/>
                <a:gd name="T4" fmla="*/ 298 w 477"/>
                <a:gd name="T5" fmla="*/ 12 h 305"/>
                <a:gd name="T6" fmla="*/ 310 w 477"/>
                <a:gd name="T7" fmla="*/ 18 h 305"/>
                <a:gd name="T8" fmla="*/ 328 w 477"/>
                <a:gd name="T9" fmla="*/ 53 h 305"/>
                <a:gd name="T10" fmla="*/ 352 w 477"/>
                <a:gd name="T11" fmla="*/ 101 h 305"/>
                <a:gd name="T12" fmla="*/ 340 w 477"/>
                <a:gd name="T13" fmla="*/ 155 h 305"/>
                <a:gd name="T14" fmla="*/ 316 w 477"/>
                <a:gd name="T15" fmla="*/ 185 h 305"/>
                <a:gd name="T16" fmla="*/ 304 w 477"/>
                <a:gd name="T17" fmla="*/ 209 h 305"/>
                <a:gd name="T18" fmla="*/ 322 w 477"/>
                <a:gd name="T19" fmla="*/ 191 h 305"/>
                <a:gd name="T20" fmla="*/ 352 w 477"/>
                <a:gd name="T21" fmla="*/ 155 h 305"/>
                <a:gd name="T22" fmla="*/ 406 w 477"/>
                <a:gd name="T23" fmla="*/ 137 h 305"/>
                <a:gd name="T24" fmla="*/ 424 w 477"/>
                <a:gd name="T25" fmla="*/ 143 h 305"/>
                <a:gd name="T26" fmla="*/ 454 w 477"/>
                <a:gd name="T27" fmla="*/ 155 h 305"/>
                <a:gd name="T28" fmla="*/ 466 w 477"/>
                <a:gd name="T29" fmla="*/ 173 h 305"/>
                <a:gd name="T30" fmla="*/ 436 w 477"/>
                <a:gd name="T31" fmla="*/ 185 h 305"/>
                <a:gd name="T32" fmla="*/ 400 w 477"/>
                <a:gd name="T33" fmla="*/ 221 h 305"/>
                <a:gd name="T34" fmla="*/ 352 w 477"/>
                <a:gd name="T35" fmla="*/ 227 h 305"/>
                <a:gd name="T36" fmla="*/ 334 w 477"/>
                <a:gd name="T37" fmla="*/ 227 h 305"/>
                <a:gd name="T38" fmla="*/ 328 w 477"/>
                <a:gd name="T39" fmla="*/ 227 h 305"/>
                <a:gd name="T40" fmla="*/ 334 w 477"/>
                <a:gd name="T41" fmla="*/ 209 h 305"/>
                <a:gd name="T42" fmla="*/ 334 w 477"/>
                <a:gd name="T43" fmla="*/ 203 h 305"/>
                <a:gd name="T44" fmla="*/ 322 w 477"/>
                <a:gd name="T45" fmla="*/ 203 h 305"/>
                <a:gd name="T46" fmla="*/ 310 w 477"/>
                <a:gd name="T47" fmla="*/ 221 h 305"/>
                <a:gd name="T48" fmla="*/ 310 w 477"/>
                <a:gd name="T49" fmla="*/ 227 h 305"/>
                <a:gd name="T50" fmla="*/ 310 w 477"/>
                <a:gd name="T51" fmla="*/ 215 h 305"/>
                <a:gd name="T52" fmla="*/ 286 w 477"/>
                <a:gd name="T53" fmla="*/ 209 h 305"/>
                <a:gd name="T54" fmla="*/ 268 w 477"/>
                <a:gd name="T55" fmla="*/ 215 h 305"/>
                <a:gd name="T56" fmla="*/ 257 w 477"/>
                <a:gd name="T57" fmla="*/ 221 h 305"/>
                <a:gd name="T58" fmla="*/ 233 w 477"/>
                <a:gd name="T59" fmla="*/ 227 h 305"/>
                <a:gd name="T60" fmla="*/ 221 w 477"/>
                <a:gd name="T61" fmla="*/ 245 h 305"/>
                <a:gd name="T62" fmla="*/ 191 w 477"/>
                <a:gd name="T63" fmla="*/ 287 h 305"/>
                <a:gd name="T64" fmla="*/ 155 w 477"/>
                <a:gd name="T65" fmla="*/ 305 h 305"/>
                <a:gd name="T66" fmla="*/ 125 w 477"/>
                <a:gd name="T67" fmla="*/ 305 h 305"/>
                <a:gd name="T68" fmla="*/ 107 w 477"/>
                <a:gd name="T69" fmla="*/ 305 h 305"/>
                <a:gd name="T70" fmla="*/ 71 w 477"/>
                <a:gd name="T71" fmla="*/ 293 h 305"/>
                <a:gd name="T72" fmla="*/ 36 w 477"/>
                <a:gd name="T73" fmla="*/ 275 h 305"/>
                <a:gd name="T74" fmla="*/ 0 w 477"/>
                <a:gd name="T75" fmla="*/ 269 h 305"/>
                <a:gd name="T76" fmla="*/ 24 w 477"/>
                <a:gd name="T77" fmla="*/ 245 h 305"/>
                <a:gd name="T78" fmla="*/ 83 w 477"/>
                <a:gd name="T79" fmla="*/ 191 h 305"/>
                <a:gd name="T80" fmla="*/ 125 w 477"/>
                <a:gd name="T81" fmla="*/ 179 h 305"/>
                <a:gd name="T82" fmla="*/ 173 w 477"/>
                <a:gd name="T83" fmla="*/ 179 h 305"/>
                <a:gd name="T84" fmla="*/ 215 w 477"/>
                <a:gd name="T85" fmla="*/ 197 h 305"/>
                <a:gd name="T86" fmla="*/ 233 w 477"/>
                <a:gd name="T87" fmla="*/ 209 h 305"/>
                <a:gd name="T88" fmla="*/ 251 w 477"/>
                <a:gd name="T89" fmla="*/ 215 h 305"/>
                <a:gd name="T90" fmla="*/ 268 w 477"/>
                <a:gd name="T91" fmla="*/ 209 h 305"/>
                <a:gd name="T92" fmla="*/ 263 w 477"/>
                <a:gd name="T93" fmla="*/ 203 h 305"/>
                <a:gd name="T94" fmla="*/ 239 w 477"/>
                <a:gd name="T95" fmla="*/ 203 h 305"/>
                <a:gd name="T96" fmla="*/ 215 w 477"/>
                <a:gd name="T97" fmla="*/ 197 h 305"/>
                <a:gd name="T98" fmla="*/ 167 w 477"/>
                <a:gd name="T99" fmla="*/ 173 h 305"/>
                <a:gd name="T100" fmla="*/ 137 w 477"/>
                <a:gd name="T101" fmla="*/ 113 h 305"/>
                <a:gd name="T102" fmla="*/ 137 w 477"/>
                <a:gd name="T103" fmla="*/ 59 h 305"/>
                <a:gd name="T104" fmla="*/ 173 w 477"/>
                <a:gd name="T105" fmla="*/ 77 h 305"/>
                <a:gd name="T106" fmla="*/ 221 w 477"/>
                <a:gd name="T107" fmla="*/ 95 h 305"/>
                <a:gd name="T108" fmla="*/ 251 w 477"/>
                <a:gd name="T109" fmla="*/ 113 h 305"/>
                <a:gd name="T110" fmla="*/ 268 w 477"/>
                <a:gd name="T111" fmla="*/ 161 h 305"/>
                <a:gd name="T112" fmla="*/ 274 w 477"/>
                <a:gd name="T113" fmla="*/ 197 h 305"/>
                <a:gd name="T114" fmla="*/ 292 w 477"/>
                <a:gd name="T115" fmla="*/ 209 h 305"/>
                <a:gd name="T116" fmla="*/ 298 w 477"/>
                <a:gd name="T117" fmla="*/ 203 h 305"/>
                <a:gd name="T118" fmla="*/ 286 w 477"/>
                <a:gd name="T119" fmla="*/ 179 h 305"/>
                <a:gd name="T120" fmla="*/ 257 w 477"/>
                <a:gd name="T121" fmla="*/ 125 h 30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77"/>
                <a:gd name="T184" fmla="*/ 0 h 305"/>
                <a:gd name="T185" fmla="*/ 477 w 477"/>
                <a:gd name="T186" fmla="*/ 305 h 30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77" h="305">
                  <a:moveTo>
                    <a:pt x="257" y="125"/>
                  </a:moveTo>
                  <a:lnTo>
                    <a:pt x="257" y="113"/>
                  </a:lnTo>
                  <a:lnTo>
                    <a:pt x="257" y="101"/>
                  </a:lnTo>
                  <a:lnTo>
                    <a:pt x="257" y="95"/>
                  </a:lnTo>
                  <a:lnTo>
                    <a:pt x="257" y="83"/>
                  </a:lnTo>
                  <a:lnTo>
                    <a:pt x="263" y="71"/>
                  </a:lnTo>
                  <a:lnTo>
                    <a:pt x="263" y="59"/>
                  </a:lnTo>
                  <a:lnTo>
                    <a:pt x="268" y="53"/>
                  </a:lnTo>
                  <a:lnTo>
                    <a:pt x="274" y="42"/>
                  </a:lnTo>
                  <a:lnTo>
                    <a:pt x="280" y="36"/>
                  </a:lnTo>
                  <a:lnTo>
                    <a:pt x="286" y="30"/>
                  </a:lnTo>
                  <a:lnTo>
                    <a:pt x="292" y="24"/>
                  </a:lnTo>
                  <a:lnTo>
                    <a:pt x="292" y="18"/>
                  </a:lnTo>
                  <a:lnTo>
                    <a:pt x="298" y="12"/>
                  </a:lnTo>
                  <a:lnTo>
                    <a:pt x="298" y="6"/>
                  </a:lnTo>
                  <a:lnTo>
                    <a:pt x="304" y="0"/>
                  </a:lnTo>
                  <a:lnTo>
                    <a:pt x="304" y="6"/>
                  </a:lnTo>
                  <a:lnTo>
                    <a:pt x="304" y="12"/>
                  </a:lnTo>
                  <a:lnTo>
                    <a:pt x="310" y="18"/>
                  </a:lnTo>
                  <a:lnTo>
                    <a:pt x="310" y="24"/>
                  </a:lnTo>
                  <a:lnTo>
                    <a:pt x="316" y="36"/>
                  </a:lnTo>
                  <a:lnTo>
                    <a:pt x="322" y="42"/>
                  </a:lnTo>
                  <a:lnTo>
                    <a:pt x="328" y="47"/>
                  </a:lnTo>
                  <a:lnTo>
                    <a:pt x="328" y="53"/>
                  </a:lnTo>
                  <a:lnTo>
                    <a:pt x="334" y="59"/>
                  </a:lnTo>
                  <a:lnTo>
                    <a:pt x="340" y="65"/>
                  </a:lnTo>
                  <a:lnTo>
                    <a:pt x="346" y="71"/>
                  </a:lnTo>
                  <a:lnTo>
                    <a:pt x="346" y="77"/>
                  </a:lnTo>
                  <a:lnTo>
                    <a:pt x="352" y="101"/>
                  </a:lnTo>
                  <a:lnTo>
                    <a:pt x="352" y="113"/>
                  </a:lnTo>
                  <a:lnTo>
                    <a:pt x="352" y="131"/>
                  </a:lnTo>
                  <a:lnTo>
                    <a:pt x="346" y="143"/>
                  </a:lnTo>
                  <a:lnTo>
                    <a:pt x="340" y="149"/>
                  </a:lnTo>
                  <a:lnTo>
                    <a:pt x="340" y="155"/>
                  </a:lnTo>
                  <a:lnTo>
                    <a:pt x="334" y="161"/>
                  </a:lnTo>
                  <a:lnTo>
                    <a:pt x="328" y="167"/>
                  </a:lnTo>
                  <a:lnTo>
                    <a:pt x="322" y="173"/>
                  </a:lnTo>
                  <a:lnTo>
                    <a:pt x="316" y="179"/>
                  </a:lnTo>
                  <a:lnTo>
                    <a:pt x="316" y="185"/>
                  </a:lnTo>
                  <a:lnTo>
                    <a:pt x="310" y="197"/>
                  </a:lnTo>
                  <a:lnTo>
                    <a:pt x="304" y="197"/>
                  </a:lnTo>
                  <a:lnTo>
                    <a:pt x="304" y="203"/>
                  </a:lnTo>
                  <a:lnTo>
                    <a:pt x="304" y="209"/>
                  </a:lnTo>
                  <a:lnTo>
                    <a:pt x="310" y="209"/>
                  </a:lnTo>
                  <a:lnTo>
                    <a:pt x="316" y="203"/>
                  </a:lnTo>
                  <a:lnTo>
                    <a:pt x="316" y="197"/>
                  </a:lnTo>
                  <a:lnTo>
                    <a:pt x="322" y="191"/>
                  </a:lnTo>
                  <a:lnTo>
                    <a:pt x="322" y="179"/>
                  </a:lnTo>
                  <a:lnTo>
                    <a:pt x="328" y="179"/>
                  </a:lnTo>
                  <a:lnTo>
                    <a:pt x="328" y="173"/>
                  </a:lnTo>
                  <a:lnTo>
                    <a:pt x="340" y="161"/>
                  </a:lnTo>
                  <a:lnTo>
                    <a:pt x="352" y="155"/>
                  </a:lnTo>
                  <a:lnTo>
                    <a:pt x="358" y="143"/>
                  </a:lnTo>
                  <a:lnTo>
                    <a:pt x="370" y="143"/>
                  </a:lnTo>
                  <a:lnTo>
                    <a:pt x="382" y="137"/>
                  </a:lnTo>
                  <a:lnTo>
                    <a:pt x="394" y="137"/>
                  </a:lnTo>
                  <a:lnTo>
                    <a:pt x="406" y="137"/>
                  </a:lnTo>
                  <a:lnTo>
                    <a:pt x="412" y="137"/>
                  </a:lnTo>
                  <a:lnTo>
                    <a:pt x="418" y="137"/>
                  </a:lnTo>
                  <a:lnTo>
                    <a:pt x="424" y="137"/>
                  </a:lnTo>
                  <a:lnTo>
                    <a:pt x="424" y="143"/>
                  </a:lnTo>
                  <a:lnTo>
                    <a:pt x="430" y="143"/>
                  </a:lnTo>
                  <a:lnTo>
                    <a:pt x="436" y="149"/>
                  </a:lnTo>
                  <a:lnTo>
                    <a:pt x="442" y="149"/>
                  </a:lnTo>
                  <a:lnTo>
                    <a:pt x="448" y="155"/>
                  </a:lnTo>
                  <a:lnTo>
                    <a:pt x="454" y="155"/>
                  </a:lnTo>
                  <a:lnTo>
                    <a:pt x="460" y="161"/>
                  </a:lnTo>
                  <a:lnTo>
                    <a:pt x="466" y="167"/>
                  </a:lnTo>
                  <a:lnTo>
                    <a:pt x="477" y="167"/>
                  </a:lnTo>
                  <a:lnTo>
                    <a:pt x="472" y="173"/>
                  </a:lnTo>
                  <a:lnTo>
                    <a:pt x="466" y="173"/>
                  </a:lnTo>
                  <a:lnTo>
                    <a:pt x="460" y="173"/>
                  </a:lnTo>
                  <a:lnTo>
                    <a:pt x="454" y="173"/>
                  </a:lnTo>
                  <a:lnTo>
                    <a:pt x="448" y="179"/>
                  </a:lnTo>
                  <a:lnTo>
                    <a:pt x="442" y="179"/>
                  </a:lnTo>
                  <a:lnTo>
                    <a:pt x="436" y="185"/>
                  </a:lnTo>
                  <a:lnTo>
                    <a:pt x="430" y="191"/>
                  </a:lnTo>
                  <a:lnTo>
                    <a:pt x="424" y="197"/>
                  </a:lnTo>
                  <a:lnTo>
                    <a:pt x="418" y="203"/>
                  </a:lnTo>
                  <a:lnTo>
                    <a:pt x="406" y="215"/>
                  </a:lnTo>
                  <a:lnTo>
                    <a:pt x="400" y="221"/>
                  </a:lnTo>
                  <a:lnTo>
                    <a:pt x="388" y="227"/>
                  </a:lnTo>
                  <a:lnTo>
                    <a:pt x="376" y="233"/>
                  </a:lnTo>
                  <a:lnTo>
                    <a:pt x="364" y="233"/>
                  </a:lnTo>
                  <a:lnTo>
                    <a:pt x="352" y="227"/>
                  </a:lnTo>
                  <a:lnTo>
                    <a:pt x="346" y="227"/>
                  </a:lnTo>
                  <a:lnTo>
                    <a:pt x="340" y="227"/>
                  </a:lnTo>
                  <a:lnTo>
                    <a:pt x="334" y="227"/>
                  </a:lnTo>
                  <a:lnTo>
                    <a:pt x="328" y="227"/>
                  </a:lnTo>
                  <a:lnTo>
                    <a:pt x="322" y="227"/>
                  </a:lnTo>
                  <a:lnTo>
                    <a:pt x="328" y="227"/>
                  </a:lnTo>
                  <a:lnTo>
                    <a:pt x="334" y="221"/>
                  </a:lnTo>
                  <a:lnTo>
                    <a:pt x="334" y="215"/>
                  </a:lnTo>
                  <a:lnTo>
                    <a:pt x="334" y="209"/>
                  </a:lnTo>
                  <a:lnTo>
                    <a:pt x="334" y="203"/>
                  </a:lnTo>
                  <a:lnTo>
                    <a:pt x="328" y="203"/>
                  </a:lnTo>
                  <a:lnTo>
                    <a:pt x="322" y="203"/>
                  </a:lnTo>
                  <a:lnTo>
                    <a:pt x="316" y="203"/>
                  </a:lnTo>
                  <a:lnTo>
                    <a:pt x="316" y="209"/>
                  </a:lnTo>
                  <a:lnTo>
                    <a:pt x="310" y="215"/>
                  </a:lnTo>
                  <a:lnTo>
                    <a:pt x="310" y="221"/>
                  </a:lnTo>
                  <a:lnTo>
                    <a:pt x="316" y="221"/>
                  </a:lnTo>
                  <a:lnTo>
                    <a:pt x="316" y="227"/>
                  </a:lnTo>
                  <a:lnTo>
                    <a:pt x="310" y="227"/>
                  </a:lnTo>
                  <a:lnTo>
                    <a:pt x="310" y="221"/>
                  </a:lnTo>
                  <a:lnTo>
                    <a:pt x="310" y="215"/>
                  </a:lnTo>
                  <a:lnTo>
                    <a:pt x="304" y="215"/>
                  </a:lnTo>
                  <a:lnTo>
                    <a:pt x="292" y="215"/>
                  </a:lnTo>
                  <a:lnTo>
                    <a:pt x="286" y="209"/>
                  </a:lnTo>
                  <a:lnTo>
                    <a:pt x="280" y="209"/>
                  </a:lnTo>
                  <a:lnTo>
                    <a:pt x="274" y="209"/>
                  </a:lnTo>
                  <a:lnTo>
                    <a:pt x="268" y="215"/>
                  </a:lnTo>
                  <a:lnTo>
                    <a:pt x="268" y="221"/>
                  </a:lnTo>
                  <a:lnTo>
                    <a:pt x="263" y="221"/>
                  </a:lnTo>
                  <a:lnTo>
                    <a:pt x="257" y="221"/>
                  </a:lnTo>
                  <a:lnTo>
                    <a:pt x="251" y="221"/>
                  </a:lnTo>
                  <a:lnTo>
                    <a:pt x="245" y="221"/>
                  </a:lnTo>
                  <a:lnTo>
                    <a:pt x="239" y="221"/>
                  </a:lnTo>
                  <a:lnTo>
                    <a:pt x="233" y="227"/>
                  </a:lnTo>
                  <a:lnTo>
                    <a:pt x="227" y="227"/>
                  </a:lnTo>
                  <a:lnTo>
                    <a:pt x="227" y="233"/>
                  </a:lnTo>
                  <a:lnTo>
                    <a:pt x="221" y="239"/>
                  </a:lnTo>
                  <a:lnTo>
                    <a:pt x="221" y="245"/>
                  </a:lnTo>
                  <a:lnTo>
                    <a:pt x="215" y="257"/>
                  </a:lnTo>
                  <a:lnTo>
                    <a:pt x="209" y="263"/>
                  </a:lnTo>
                  <a:lnTo>
                    <a:pt x="203" y="275"/>
                  </a:lnTo>
                  <a:lnTo>
                    <a:pt x="197" y="281"/>
                  </a:lnTo>
                  <a:lnTo>
                    <a:pt x="191" y="287"/>
                  </a:lnTo>
                  <a:lnTo>
                    <a:pt x="185" y="293"/>
                  </a:lnTo>
                  <a:lnTo>
                    <a:pt x="179" y="299"/>
                  </a:lnTo>
                  <a:lnTo>
                    <a:pt x="173" y="299"/>
                  </a:lnTo>
                  <a:lnTo>
                    <a:pt x="161" y="305"/>
                  </a:lnTo>
                  <a:lnTo>
                    <a:pt x="155" y="305"/>
                  </a:lnTo>
                  <a:lnTo>
                    <a:pt x="149" y="305"/>
                  </a:lnTo>
                  <a:lnTo>
                    <a:pt x="143" y="305"/>
                  </a:lnTo>
                  <a:lnTo>
                    <a:pt x="137" y="305"/>
                  </a:lnTo>
                  <a:lnTo>
                    <a:pt x="131" y="305"/>
                  </a:lnTo>
                  <a:lnTo>
                    <a:pt x="125" y="305"/>
                  </a:lnTo>
                  <a:lnTo>
                    <a:pt x="119" y="305"/>
                  </a:lnTo>
                  <a:lnTo>
                    <a:pt x="113" y="305"/>
                  </a:lnTo>
                  <a:lnTo>
                    <a:pt x="107" y="305"/>
                  </a:lnTo>
                  <a:lnTo>
                    <a:pt x="101" y="305"/>
                  </a:lnTo>
                  <a:lnTo>
                    <a:pt x="95" y="299"/>
                  </a:lnTo>
                  <a:lnTo>
                    <a:pt x="83" y="299"/>
                  </a:lnTo>
                  <a:lnTo>
                    <a:pt x="77" y="293"/>
                  </a:lnTo>
                  <a:lnTo>
                    <a:pt x="71" y="293"/>
                  </a:lnTo>
                  <a:lnTo>
                    <a:pt x="65" y="287"/>
                  </a:lnTo>
                  <a:lnTo>
                    <a:pt x="59" y="281"/>
                  </a:lnTo>
                  <a:lnTo>
                    <a:pt x="54" y="281"/>
                  </a:lnTo>
                  <a:lnTo>
                    <a:pt x="42" y="275"/>
                  </a:lnTo>
                  <a:lnTo>
                    <a:pt x="36" y="275"/>
                  </a:lnTo>
                  <a:lnTo>
                    <a:pt x="30" y="275"/>
                  </a:lnTo>
                  <a:lnTo>
                    <a:pt x="18" y="269"/>
                  </a:lnTo>
                  <a:lnTo>
                    <a:pt x="12" y="269"/>
                  </a:lnTo>
                  <a:lnTo>
                    <a:pt x="6" y="269"/>
                  </a:lnTo>
                  <a:lnTo>
                    <a:pt x="0" y="269"/>
                  </a:lnTo>
                  <a:lnTo>
                    <a:pt x="6" y="263"/>
                  </a:lnTo>
                  <a:lnTo>
                    <a:pt x="12" y="251"/>
                  </a:lnTo>
                  <a:lnTo>
                    <a:pt x="24" y="245"/>
                  </a:lnTo>
                  <a:lnTo>
                    <a:pt x="36" y="233"/>
                  </a:lnTo>
                  <a:lnTo>
                    <a:pt x="48" y="221"/>
                  </a:lnTo>
                  <a:lnTo>
                    <a:pt x="59" y="209"/>
                  </a:lnTo>
                  <a:lnTo>
                    <a:pt x="71" y="197"/>
                  </a:lnTo>
                  <a:lnTo>
                    <a:pt x="83" y="191"/>
                  </a:lnTo>
                  <a:lnTo>
                    <a:pt x="95" y="185"/>
                  </a:lnTo>
                  <a:lnTo>
                    <a:pt x="101" y="185"/>
                  </a:lnTo>
                  <a:lnTo>
                    <a:pt x="107" y="185"/>
                  </a:lnTo>
                  <a:lnTo>
                    <a:pt x="119" y="185"/>
                  </a:lnTo>
                  <a:lnTo>
                    <a:pt x="125" y="179"/>
                  </a:lnTo>
                  <a:lnTo>
                    <a:pt x="137" y="179"/>
                  </a:lnTo>
                  <a:lnTo>
                    <a:pt x="149" y="179"/>
                  </a:lnTo>
                  <a:lnTo>
                    <a:pt x="155" y="179"/>
                  </a:lnTo>
                  <a:lnTo>
                    <a:pt x="167" y="179"/>
                  </a:lnTo>
                  <a:lnTo>
                    <a:pt x="173" y="179"/>
                  </a:lnTo>
                  <a:lnTo>
                    <a:pt x="185" y="179"/>
                  </a:lnTo>
                  <a:lnTo>
                    <a:pt x="191" y="185"/>
                  </a:lnTo>
                  <a:lnTo>
                    <a:pt x="203" y="191"/>
                  </a:lnTo>
                  <a:lnTo>
                    <a:pt x="209" y="191"/>
                  </a:lnTo>
                  <a:lnTo>
                    <a:pt x="215" y="197"/>
                  </a:lnTo>
                  <a:lnTo>
                    <a:pt x="221" y="197"/>
                  </a:lnTo>
                  <a:lnTo>
                    <a:pt x="227" y="203"/>
                  </a:lnTo>
                  <a:lnTo>
                    <a:pt x="233" y="209"/>
                  </a:lnTo>
                  <a:lnTo>
                    <a:pt x="239" y="215"/>
                  </a:lnTo>
                  <a:lnTo>
                    <a:pt x="245" y="215"/>
                  </a:lnTo>
                  <a:lnTo>
                    <a:pt x="251" y="215"/>
                  </a:lnTo>
                  <a:lnTo>
                    <a:pt x="257" y="215"/>
                  </a:lnTo>
                  <a:lnTo>
                    <a:pt x="263" y="215"/>
                  </a:lnTo>
                  <a:lnTo>
                    <a:pt x="263" y="209"/>
                  </a:lnTo>
                  <a:lnTo>
                    <a:pt x="268" y="209"/>
                  </a:lnTo>
                  <a:lnTo>
                    <a:pt x="268" y="203"/>
                  </a:lnTo>
                  <a:lnTo>
                    <a:pt x="263" y="203"/>
                  </a:lnTo>
                  <a:lnTo>
                    <a:pt x="257" y="203"/>
                  </a:lnTo>
                  <a:lnTo>
                    <a:pt x="251" y="203"/>
                  </a:lnTo>
                  <a:lnTo>
                    <a:pt x="245" y="203"/>
                  </a:lnTo>
                  <a:lnTo>
                    <a:pt x="239" y="203"/>
                  </a:lnTo>
                  <a:lnTo>
                    <a:pt x="233" y="203"/>
                  </a:lnTo>
                  <a:lnTo>
                    <a:pt x="227" y="203"/>
                  </a:lnTo>
                  <a:lnTo>
                    <a:pt x="221" y="203"/>
                  </a:lnTo>
                  <a:lnTo>
                    <a:pt x="215" y="197"/>
                  </a:lnTo>
                  <a:lnTo>
                    <a:pt x="209" y="197"/>
                  </a:lnTo>
                  <a:lnTo>
                    <a:pt x="197" y="191"/>
                  </a:lnTo>
                  <a:lnTo>
                    <a:pt x="191" y="185"/>
                  </a:lnTo>
                  <a:lnTo>
                    <a:pt x="179" y="179"/>
                  </a:lnTo>
                  <a:lnTo>
                    <a:pt x="167" y="173"/>
                  </a:lnTo>
                  <a:lnTo>
                    <a:pt x="161" y="161"/>
                  </a:lnTo>
                  <a:lnTo>
                    <a:pt x="155" y="155"/>
                  </a:lnTo>
                  <a:lnTo>
                    <a:pt x="149" y="143"/>
                  </a:lnTo>
                  <a:lnTo>
                    <a:pt x="143" y="125"/>
                  </a:lnTo>
                  <a:lnTo>
                    <a:pt x="137" y="113"/>
                  </a:lnTo>
                  <a:lnTo>
                    <a:pt x="137" y="101"/>
                  </a:lnTo>
                  <a:lnTo>
                    <a:pt x="137" y="89"/>
                  </a:lnTo>
                  <a:lnTo>
                    <a:pt x="137" y="77"/>
                  </a:lnTo>
                  <a:lnTo>
                    <a:pt x="137" y="71"/>
                  </a:lnTo>
                  <a:lnTo>
                    <a:pt x="137" y="59"/>
                  </a:lnTo>
                  <a:lnTo>
                    <a:pt x="143" y="53"/>
                  </a:lnTo>
                  <a:lnTo>
                    <a:pt x="143" y="59"/>
                  </a:lnTo>
                  <a:lnTo>
                    <a:pt x="155" y="65"/>
                  </a:lnTo>
                  <a:lnTo>
                    <a:pt x="161" y="71"/>
                  </a:lnTo>
                  <a:lnTo>
                    <a:pt x="173" y="77"/>
                  </a:lnTo>
                  <a:lnTo>
                    <a:pt x="185" y="83"/>
                  </a:lnTo>
                  <a:lnTo>
                    <a:pt x="197" y="89"/>
                  </a:lnTo>
                  <a:lnTo>
                    <a:pt x="203" y="89"/>
                  </a:lnTo>
                  <a:lnTo>
                    <a:pt x="215" y="95"/>
                  </a:lnTo>
                  <a:lnTo>
                    <a:pt x="221" y="95"/>
                  </a:lnTo>
                  <a:lnTo>
                    <a:pt x="227" y="95"/>
                  </a:lnTo>
                  <a:lnTo>
                    <a:pt x="233" y="101"/>
                  </a:lnTo>
                  <a:lnTo>
                    <a:pt x="239" y="101"/>
                  </a:lnTo>
                  <a:lnTo>
                    <a:pt x="245" y="107"/>
                  </a:lnTo>
                  <a:lnTo>
                    <a:pt x="251" y="113"/>
                  </a:lnTo>
                  <a:lnTo>
                    <a:pt x="257" y="119"/>
                  </a:lnTo>
                  <a:lnTo>
                    <a:pt x="257" y="131"/>
                  </a:lnTo>
                  <a:lnTo>
                    <a:pt x="263" y="143"/>
                  </a:lnTo>
                  <a:lnTo>
                    <a:pt x="268" y="149"/>
                  </a:lnTo>
                  <a:lnTo>
                    <a:pt x="268" y="161"/>
                  </a:lnTo>
                  <a:lnTo>
                    <a:pt x="268" y="179"/>
                  </a:lnTo>
                  <a:lnTo>
                    <a:pt x="268" y="185"/>
                  </a:lnTo>
                  <a:lnTo>
                    <a:pt x="274" y="191"/>
                  </a:lnTo>
                  <a:lnTo>
                    <a:pt x="274" y="197"/>
                  </a:lnTo>
                  <a:lnTo>
                    <a:pt x="280" y="197"/>
                  </a:lnTo>
                  <a:lnTo>
                    <a:pt x="280" y="203"/>
                  </a:lnTo>
                  <a:lnTo>
                    <a:pt x="286" y="203"/>
                  </a:lnTo>
                  <a:lnTo>
                    <a:pt x="292" y="209"/>
                  </a:lnTo>
                  <a:lnTo>
                    <a:pt x="298" y="209"/>
                  </a:lnTo>
                  <a:lnTo>
                    <a:pt x="298" y="203"/>
                  </a:lnTo>
                  <a:lnTo>
                    <a:pt x="298" y="197"/>
                  </a:lnTo>
                  <a:lnTo>
                    <a:pt x="298" y="191"/>
                  </a:lnTo>
                  <a:lnTo>
                    <a:pt x="292" y="185"/>
                  </a:lnTo>
                  <a:lnTo>
                    <a:pt x="286" y="179"/>
                  </a:lnTo>
                  <a:lnTo>
                    <a:pt x="280" y="173"/>
                  </a:lnTo>
                  <a:lnTo>
                    <a:pt x="274" y="161"/>
                  </a:lnTo>
                  <a:lnTo>
                    <a:pt x="268" y="149"/>
                  </a:lnTo>
                  <a:lnTo>
                    <a:pt x="263" y="137"/>
                  </a:lnTo>
                  <a:lnTo>
                    <a:pt x="257" y="125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11" name="Freeform 493"/>
            <p:cNvSpPr>
              <a:spLocks/>
            </p:cNvSpPr>
            <p:nvPr/>
          </p:nvSpPr>
          <p:spPr bwMode="auto">
            <a:xfrm>
              <a:off x="5179" y="2067"/>
              <a:ext cx="120" cy="149"/>
            </a:xfrm>
            <a:custGeom>
              <a:avLst/>
              <a:gdLst>
                <a:gd name="T0" fmla="*/ 30 w 120"/>
                <a:gd name="T1" fmla="*/ 6 h 149"/>
                <a:gd name="T2" fmla="*/ 24 w 120"/>
                <a:gd name="T3" fmla="*/ 12 h 149"/>
                <a:gd name="T4" fmla="*/ 18 w 120"/>
                <a:gd name="T5" fmla="*/ 12 h 149"/>
                <a:gd name="T6" fmla="*/ 12 w 120"/>
                <a:gd name="T7" fmla="*/ 12 h 149"/>
                <a:gd name="T8" fmla="*/ 12 w 120"/>
                <a:gd name="T9" fmla="*/ 6 h 149"/>
                <a:gd name="T10" fmla="*/ 6 w 120"/>
                <a:gd name="T11" fmla="*/ 6 h 149"/>
                <a:gd name="T12" fmla="*/ 0 w 120"/>
                <a:gd name="T13" fmla="*/ 0 h 149"/>
                <a:gd name="T14" fmla="*/ 0 w 120"/>
                <a:gd name="T15" fmla="*/ 0 h 149"/>
                <a:gd name="T16" fmla="*/ 0 w 120"/>
                <a:gd name="T17" fmla="*/ 6 h 149"/>
                <a:gd name="T18" fmla="*/ 6 w 120"/>
                <a:gd name="T19" fmla="*/ 12 h 149"/>
                <a:gd name="T20" fmla="*/ 12 w 120"/>
                <a:gd name="T21" fmla="*/ 12 h 149"/>
                <a:gd name="T22" fmla="*/ 18 w 120"/>
                <a:gd name="T23" fmla="*/ 12 h 149"/>
                <a:gd name="T24" fmla="*/ 18 w 120"/>
                <a:gd name="T25" fmla="*/ 18 h 149"/>
                <a:gd name="T26" fmla="*/ 24 w 120"/>
                <a:gd name="T27" fmla="*/ 24 h 149"/>
                <a:gd name="T28" fmla="*/ 18 w 120"/>
                <a:gd name="T29" fmla="*/ 30 h 149"/>
                <a:gd name="T30" fmla="*/ 18 w 120"/>
                <a:gd name="T31" fmla="*/ 36 h 149"/>
                <a:gd name="T32" fmla="*/ 12 w 120"/>
                <a:gd name="T33" fmla="*/ 36 h 149"/>
                <a:gd name="T34" fmla="*/ 6 w 120"/>
                <a:gd name="T35" fmla="*/ 36 h 149"/>
                <a:gd name="T36" fmla="*/ 0 w 120"/>
                <a:gd name="T37" fmla="*/ 54 h 149"/>
                <a:gd name="T38" fmla="*/ 0 w 120"/>
                <a:gd name="T39" fmla="*/ 78 h 149"/>
                <a:gd name="T40" fmla="*/ 18 w 120"/>
                <a:gd name="T41" fmla="*/ 101 h 149"/>
                <a:gd name="T42" fmla="*/ 48 w 120"/>
                <a:gd name="T43" fmla="*/ 119 h 149"/>
                <a:gd name="T44" fmla="*/ 78 w 120"/>
                <a:gd name="T45" fmla="*/ 131 h 149"/>
                <a:gd name="T46" fmla="*/ 90 w 120"/>
                <a:gd name="T47" fmla="*/ 137 h 149"/>
                <a:gd name="T48" fmla="*/ 108 w 120"/>
                <a:gd name="T49" fmla="*/ 143 h 149"/>
                <a:gd name="T50" fmla="*/ 120 w 120"/>
                <a:gd name="T51" fmla="*/ 149 h 149"/>
                <a:gd name="T52" fmla="*/ 120 w 120"/>
                <a:gd name="T53" fmla="*/ 143 h 149"/>
                <a:gd name="T54" fmla="*/ 114 w 120"/>
                <a:gd name="T55" fmla="*/ 125 h 149"/>
                <a:gd name="T56" fmla="*/ 108 w 120"/>
                <a:gd name="T57" fmla="*/ 107 h 149"/>
                <a:gd name="T58" fmla="*/ 102 w 120"/>
                <a:gd name="T59" fmla="*/ 84 h 149"/>
                <a:gd name="T60" fmla="*/ 102 w 120"/>
                <a:gd name="T61" fmla="*/ 72 h 149"/>
                <a:gd name="T62" fmla="*/ 96 w 120"/>
                <a:gd name="T63" fmla="*/ 48 h 149"/>
                <a:gd name="T64" fmla="*/ 78 w 120"/>
                <a:gd name="T65" fmla="*/ 24 h 149"/>
                <a:gd name="T66" fmla="*/ 54 w 120"/>
                <a:gd name="T67" fmla="*/ 6 h 14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0"/>
                <a:gd name="T103" fmla="*/ 0 h 149"/>
                <a:gd name="T104" fmla="*/ 120 w 120"/>
                <a:gd name="T105" fmla="*/ 149 h 14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0" h="149">
                  <a:moveTo>
                    <a:pt x="30" y="0"/>
                  </a:move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12" y="36"/>
                  </a:lnTo>
                  <a:lnTo>
                    <a:pt x="6" y="36"/>
                  </a:lnTo>
                  <a:lnTo>
                    <a:pt x="0" y="54"/>
                  </a:lnTo>
                  <a:lnTo>
                    <a:pt x="0" y="66"/>
                  </a:lnTo>
                  <a:lnTo>
                    <a:pt x="0" y="78"/>
                  </a:lnTo>
                  <a:lnTo>
                    <a:pt x="6" y="90"/>
                  </a:lnTo>
                  <a:lnTo>
                    <a:pt x="18" y="101"/>
                  </a:lnTo>
                  <a:lnTo>
                    <a:pt x="30" y="113"/>
                  </a:lnTo>
                  <a:lnTo>
                    <a:pt x="48" y="119"/>
                  </a:lnTo>
                  <a:lnTo>
                    <a:pt x="66" y="131"/>
                  </a:lnTo>
                  <a:lnTo>
                    <a:pt x="78" y="131"/>
                  </a:lnTo>
                  <a:lnTo>
                    <a:pt x="84" y="137"/>
                  </a:lnTo>
                  <a:lnTo>
                    <a:pt x="90" y="137"/>
                  </a:lnTo>
                  <a:lnTo>
                    <a:pt x="102" y="137"/>
                  </a:lnTo>
                  <a:lnTo>
                    <a:pt x="108" y="143"/>
                  </a:lnTo>
                  <a:lnTo>
                    <a:pt x="114" y="149"/>
                  </a:lnTo>
                  <a:lnTo>
                    <a:pt x="120" y="149"/>
                  </a:lnTo>
                  <a:lnTo>
                    <a:pt x="120" y="143"/>
                  </a:lnTo>
                  <a:lnTo>
                    <a:pt x="114" y="137"/>
                  </a:lnTo>
                  <a:lnTo>
                    <a:pt x="114" y="125"/>
                  </a:lnTo>
                  <a:lnTo>
                    <a:pt x="108" y="113"/>
                  </a:lnTo>
                  <a:lnTo>
                    <a:pt x="108" y="107"/>
                  </a:lnTo>
                  <a:lnTo>
                    <a:pt x="108" y="95"/>
                  </a:lnTo>
                  <a:lnTo>
                    <a:pt x="102" y="84"/>
                  </a:lnTo>
                  <a:lnTo>
                    <a:pt x="102" y="78"/>
                  </a:lnTo>
                  <a:lnTo>
                    <a:pt x="102" y="72"/>
                  </a:lnTo>
                  <a:lnTo>
                    <a:pt x="102" y="60"/>
                  </a:lnTo>
                  <a:lnTo>
                    <a:pt x="96" y="48"/>
                  </a:lnTo>
                  <a:lnTo>
                    <a:pt x="90" y="36"/>
                  </a:lnTo>
                  <a:lnTo>
                    <a:pt x="78" y="24"/>
                  </a:lnTo>
                  <a:lnTo>
                    <a:pt x="66" y="12"/>
                  </a:lnTo>
                  <a:lnTo>
                    <a:pt x="54" y="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12" name="Freeform 494"/>
            <p:cNvSpPr>
              <a:spLocks/>
            </p:cNvSpPr>
            <p:nvPr/>
          </p:nvSpPr>
          <p:spPr bwMode="auto">
            <a:xfrm>
              <a:off x="5149" y="2103"/>
              <a:ext cx="12" cy="12"/>
            </a:xfrm>
            <a:custGeom>
              <a:avLst/>
              <a:gdLst>
                <a:gd name="T0" fmla="*/ 12 w 12"/>
                <a:gd name="T1" fmla="*/ 6 h 12"/>
                <a:gd name="T2" fmla="*/ 12 w 12"/>
                <a:gd name="T3" fmla="*/ 12 h 12"/>
                <a:gd name="T4" fmla="*/ 12 w 12"/>
                <a:gd name="T5" fmla="*/ 12 h 12"/>
                <a:gd name="T6" fmla="*/ 6 w 12"/>
                <a:gd name="T7" fmla="*/ 12 h 12"/>
                <a:gd name="T8" fmla="*/ 6 w 12"/>
                <a:gd name="T9" fmla="*/ 12 h 12"/>
                <a:gd name="T10" fmla="*/ 0 w 12"/>
                <a:gd name="T11" fmla="*/ 12 h 12"/>
                <a:gd name="T12" fmla="*/ 0 w 12"/>
                <a:gd name="T13" fmla="*/ 12 h 12"/>
                <a:gd name="T14" fmla="*/ 0 w 12"/>
                <a:gd name="T15" fmla="*/ 6 h 12"/>
                <a:gd name="T16" fmla="*/ 0 w 12"/>
                <a:gd name="T17" fmla="*/ 6 h 12"/>
                <a:gd name="T18" fmla="*/ 0 w 12"/>
                <a:gd name="T19" fmla="*/ 6 h 12"/>
                <a:gd name="T20" fmla="*/ 0 w 12"/>
                <a:gd name="T21" fmla="*/ 0 h 12"/>
                <a:gd name="T22" fmla="*/ 6 w 12"/>
                <a:gd name="T23" fmla="*/ 0 h 12"/>
                <a:gd name="T24" fmla="*/ 6 w 12"/>
                <a:gd name="T25" fmla="*/ 0 h 12"/>
                <a:gd name="T26" fmla="*/ 6 w 12"/>
                <a:gd name="T27" fmla="*/ 0 h 12"/>
                <a:gd name="T28" fmla="*/ 12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12" y="6"/>
                  </a:move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13" name="Freeform 495"/>
            <p:cNvSpPr>
              <a:spLocks/>
            </p:cNvSpPr>
            <p:nvPr/>
          </p:nvSpPr>
          <p:spPr bwMode="auto">
            <a:xfrm>
              <a:off x="5120" y="2079"/>
              <a:ext cx="17" cy="12"/>
            </a:xfrm>
            <a:custGeom>
              <a:avLst/>
              <a:gdLst>
                <a:gd name="T0" fmla="*/ 11 w 17"/>
                <a:gd name="T1" fmla="*/ 12 h 12"/>
                <a:gd name="T2" fmla="*/ 11 w 17"/>
                <a:gd name="T3" fmla="*/ 12 h 12"/>
                <a:gd name="T4" fmla="*/ 5 w 17"/>
                <a:gd name="T5" fmla="*/ 12 h 12"/>
                <a:gd name="T6" fmla="*/ 5 w 17"/>
                <a:gd name="T7" fmla="*/ 12 h 12"/>
                <a:gd name="T8" fmla="*/ 0 w 17"/>
                <a:gd name="T9" fmla="*/ 12 h 12"/>
                <a:gd name="T10" fmla="*/ 0 w 17"/>
                <a:gd name="T11" fmla="*/ 6 h 12"/>
                <a:gd name="T12" fmla="*/ 0 w 17"/>
                <a:gd name="T13" fmla="*/ 6 h 12"/>
                <a:gd name="T14" fmla="*/ 0 w 17"/>
                <a:gd name="T15" fmla="*/ 0 h 12"/>
                <a:gd name="T16" fmla="*/ 0 w 17"/>
                <a:gd name="T17" fmla="*/ 0 h 12"/>
                <a:gd name="T18" fmla="*/ 5 w 17"/>
                <a:gd name="T19" fmla="*/ 0 h 12"/>
                <a:gd name="T20" fmla="*/ 5 w 17"/>
                <a:gd name="T21" fmla="*/ 0 h 12"/>
                <a:gd name="T22" fmla="*/ 11 w 17"/>
                <a:gd name="T23" fmla="*/ 0 h 12"/>
                <a:gd name="T24" fmla="*/ 11 w 17"/>
                <a:gd name="T25" fmla="*/ 0 h 12"/>
                <a:gd name="T26" fmla="*/ 11 w 17"/>
                <a:gd name="T27" fmla="*/ 6 h 12"/>
                <a:gd name="T28" fmla="*/ 17 w 17"/>
                <a:gd name="T29" fmla="*/ 6 h 12"/>
                <a:gd name="T30" fmla="*/ 17 w 17"/>
                <a:gd name="T31" fmla="*/ 12 h 12"/>
                <a:gd name="T32" fmla="*/ 11 w 17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"/>
                <a:gd name="T52" fmla="*/ 0 h 12"/>
                <a:gd name="T53" fmla="*/ 17 w 17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" h="12">
                  <a:moveTo>
                    <a:pt x="11" y="12"/>
                  </a:moveTo>
                  <a:lnTo>
                    <a:pt x="11" y="12"/>
                  </a:lnTo>
                  <a:lnTo>
                    <a:pt x="5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5" y="0"/>
                  </a:lnTo>
                  <a:lnTo>
                    <a:pt x="11" y="0"/>
                  </a:lnTo>
                  <a:lnTo>
                    <a:pt x="11" y="6"/>
                  </a:lnTo>
                  <a:lnTo>
                    <a:pt x="17" y="6"/>
                  </a:lnTo>
                  <a:lnTo>
                    <a:pt x="17" y="12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14" name="Freeform 496"/>
            <p:cNvSpPr>
              <a:spLocks/>
            </p:cNvSpPr>
            <p:nvPr/>
          </p:nvSpPr>
          <p:spPr bwMode="auto">
            <a:xfrm>
              <a:off x="5155" y="2061"/>
              <a:ext cx="18" cy="18"/>
            </a:xfrm>
            <a:custGeom>
              <a:avLst/>
              <a:gdLst>
                <a:gd name="T0" fmla="*/ 18 w 18"/>
                <a:gd name="T1" fmla="*/ 18 h 18"/>
                <a:gd name="T2" fmla="*/ 12 w 18"/>
                <a:gd name="T3" fmla="*/ 18 h 18"/>
                <a:gd name="T4" fmla="*/ 12 w 18"/>
                <a:gd name="T5" fmla="*/ 18 h 18"/>
                <a:gd name="T6" fmla="*/ 6 w 18"/>
                <a:gd name="T7" fmla="*/ 18 h 18"/>
                <a:gd name="T8" fmla="*/ 0 w 18"/>
                <a:gd name="T9" fmla="*/ 18 h 18"/>
                <a:gd name="T10" fmla="*/ 0 w 18"/>
                <a:gd name="T11" fmla="*/ 12 h 18"/>
                <a:gd name="T12" fmla="*/ 0 w 18"/>
                <a:gd name="T13" fmla="*/ 6 h 18"/>
                <a:gd name="T14" fmla="*/ 0 w 18"/>
                <a:gd name="T15" fmla="*/ 6 h 18"/>
                <a:gd name="T16" fmla="*/ 6 w 18"/>
                <a:gd name="T17" fmla="*/ 6 h 18"/>
                <a:gd name="T18" fmla="*/ 6 w 18"/>
                <a:gd name="T19" fmla="*/ 0 h 18"/>
                <a:gd name="T20" fmla="*/ 12 w 18"/>
                <a:gd name="T21" fmla="*/ 0 h 18"/>
                <a:gd name="T22" fmla="*/ 12 w 18"/>
                <a:gd name="T23" fmla="*/ 0 h 18"/>
                <a:gd name="T24" fmla="*/ 18 w 18"/>
                <a:gd name="T25" fmla="*/ 6 h 18"/>
                <a:gd name="T26" fmla="*/ 18 w 18"/>
                <a:gd name="T27" fmla="*/ 6 h 18"/>
                <a:gd name="T28" fmla="*/ 18 w 18"/>
                <a:gd name="T29" fmla="*/ 12 h 18"/>
                <a:gd name="T30" fmla="*/ 18 w 18"/>
                <a:gd name="T31" fmla="*/ 12 h 18"/>
                <a:gd name="T32" fmla="*/ 18 w 18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8"/>
                <a:gd name="T53" fmla="*/ 18 w 18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8">
                  <a:moveTo>
                    <a:pt x="18" y="18"/>
                  </a:move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8" y="1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15" name="Freeform 497"/>
            <p:cNvSpPr>
              <a:spLocks/>
            </p:cNvSpPr>
            <p:nvPr/>
          </p:nvSpPr>
          <p:spPr bwMode="auto">
            <a:xfrm>
              <a:off x="5179" y="2085"/>
              <a:ext cx="18" cy="18"/>
            </a:xfrm>
            <a:custGeom>
              <a:avLst/>
              <a:gdLst>
                <a:gd name="T0" fmla="*/ 12 w 18"/>
                <a:gd name="T1" fmla="*/ 18 h 18"/>
                <a:gd name="T2" fmla="*/ 12 w 18"/>
                <a:gd name="T3" fmla="*/ 12 h 18"/>
                <a:gd name="T4" fmla="*/ 18 w 18"/>
                <a:gd name="T5" fmla="*/ 12 h 18"/>
                <a:gd name="T6" fmla="*/ 18 w 18"/>
                <a:gd name="T7" fmla="*/ 6 h 18"/>
                <a:gd name="T8" fmla="*/ 18 w 18"/>
                <a:gd name="T9" fmla="*/ 6 h 18"/>
                <a:gd name="T10" fmla="*/ 12 w 18"/>
                <a:gd name="T11" fmla="*/ 0 h 18"/>
                <a:gd name="T12" fmla="*/ 12 w 18"/>
                <a:gd name="T13" fmla="*/ 0 h 18"/>
                <a:gd name="T14" fmla="*/ 6 w 18"/>
                <a:gd name="T15" fmla="*/ 0 h 18"/>
                <a:gd name="T16" fmla="*/ 0 w 18"/>
                <a:gd name="T17" fmla="*/ 0 h 18"/>
                <a:gd name="T18" fmla="*/ 0 w 18"/>
                <a:gd name="T19" fmla="*/ 6 h 18"/>
                <a:gd name="T20" fmla="*/ 0 w 18"/>
                <a:gd name="T21" fmla="*/ 6 h 18"/>
                <a:gd name="T22" fmla="*/ 0 w 18"/>
                <a:gd name="T23" fmla="*/ 6 h 18"/>
                <a:gd name="T24" fmla="*/ 0 w 18"/>
                <a:gd name="T25" fmla="*/ 12 h 18"/>
                <a:gd name="T26" fmla="*/ 0 w 18"/>
                <a:gd name="T27" fmla="*/ 12 h 18"/>
                <a:gd name="T28" fmla="*/ 6 w 18"/>
                <a:gd name="T29" fmla="*/ 12 h 18"/>
                <a:gd name="T30" fmla="*/ 12 w 18"/>
                <a:gd name="T31" fmla="*/ 18 h 18"/>
                <a:gd name="T32" fmla="*/ 12 w 18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8"/>
                <a:gd name="T53" fmla="*/ 18 w 18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8">
                  <a:moveTo>
                    <a:pt x="12" y="18"/>
                  </a:move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16" name="Freeform 498"/>
            <p:cNvSpPr>
              <a:spLocks/>
            </p:cNvSpPr>
            <p:nvPr/>
          </p:nvSpPr>
          <p:spPr bwMode="auto">
            <a:xfrm>
              <a:off x="5191" y="2061"/>
              <a:ext cx="18" cy="12"/>
            </a:xfrm>
            <a:custGeom>
              <a:avLst/>
              <a:gdLst>
                <a:gd name="T0" fmla="*/ 18 w 18"/>
                <a:gd name="T1" fmla="*/ 6 h 12"/>
                <a:gd name="T2" fmla="*/ 18 w 18"/>
                <a:gd name="T3" fmla="*/ 6 h 12"/>
                <a:gd name="T4" fmla="*/ 18 w 18"/>
                <a:gd name="T5" fmla="*/ 6 h 12"/>
                <a:gd name="T6" fmla="*/ 12 w 18"/>
                <a:gd name="T7" fmla="*/ 12 h 12"/>
                <a:gd name="T8" fmla="*/ 12 w 18"/>
                <a:gd name="T9" fmla="*/ 12 h 12"/>
                <a:gd name="T10" fmla="*/ 6 w 18"/>
                <a:gd name="T11" fmla="*/ 12 h 12"/>
                <a:gd name="T12" fmla="*/ 6 w 18"/>
                <a:gd name="T13" fmla="*/ 12 h 12"/>
                <a:gd name="T14" fmla="*/ 6 w 18"/>
                <a:gd name="T15" fmla="*/ 6 h 12"/>
                <a:gd name="T16" fmla="*/ 0 w 18"/>
                <a:gd name="T17" fmla="*/ 6 h 12"/>
                <a:gd name="T18" fmla="*/ 6 w 18"/>
                <a:gd name="T19" fmla="*/ 6 h 12"/>
                <a:gd name="T20" fmla="*/ 6 w 18"/>
                <a:gd name="T21" fmla="*/ 0 h 12"/>
                <a:gd name="T22" fmla="*/ 6 w 18"/>
                <a:gd name="T23" fmla="*/ 0 h 12"/>
                <a:gd name="T24" fmla="*/ 6 w 18"/>
                <a:gd name="T25" fmla="*/ 0 h 12"/>
                <a:gd name="T26" fmla="*/ 12 w 18"/>
                <a:gd name="T27" fmla="*/ 0 h 12"/>
                <a:gd name="T28" fmla="*/ 12 w 18"/>
                <a:gd name="T29" fmla="*/ 0 h 12"/>
                <a:gd name="T30" fmla="*/ 18 w 18"/>
                <a:gd name="T31" fmla="*/ 0 h 12"/>
                <a:gd name="T32" fmla="*/ 18 w 1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2"/>
                <a:gd name="T53" fmla="*/ 18 w 1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2">
                  <a:moveTo>
                    <a:pt x="18" y="6"/>
                  </a:moveTo>
                  <a:lnTo>
                    <a:pt x="18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17" name="Freeform 499"/>
            <p:cNvSpPr>
              <a:spLocks/>
            </p:cNvSpPr>
            <p:nvPr/>
          </p:nvSpPr>
          <p:spPr bwMode="auto">
            <a:xfrm>
              <a:off x="5173" y="2031"/>
              <a:ext cx="12" cy="18"/>
            </a:xfrm>
            <a:custGeom>
              <a:avLst/>
              <a:gdLst>
                <a:gd name="T0" fmla="*/ 12 w 12"/>
                <a:gd name="T1" fmla="*/ 0 h 18"/>
                <a:gd name="T2" fmla="*/ 12 w 12"/>
                <a:gd name="T3" fmla="*/ 6 h 18"/>
                <a:gd name="T4" fmla="*/ 12 w 12"/>
                <a:gd name="T5" fmla="*/ 6 h 18"/>
                <a:gd name="T6" fmla="*/ 12 w 12"/>
                <a:gd name="T7" fmla="*/ 6 h 18"/>
                <a:gd name="T8" fmla="*/ 12 w 12"/>
                <a:gd name="T9" fmla="*/ 12 h 18"/>
                <a:gd name="T10" fmla="*/ 12 w 12"/>
                <a:gd name="T11" fmla="*/ 12 h 18"/>
                <a:gd name="T12" fmla="*/ 6 w 12"/>
                <a:gd name="T13" fmla="*/ 18 h 18"/>
                <a:gd name="T14" fmla="*/ 6 w 12"/>
                <a:gd name="T15" fmla="*/ 18 h 18"/>
                <a:gd name="T16" fmla="*/ 6 w 12"/>
                <a:gd name="T17" fmla="*/ 18 h 18"/>
                <a:gd name="T18" fmla="*/ 0 w 12"/>
                <a:gd name="T19" fmla="*/ 18 h 18"/>
                <a:gd name="T20" fmla="*/ 0 w 12"/>
                <a:gd name="T21" fmla="*/ 12 h 18"/>
                <a:gd name="T22" fmla="*/ 0 w 12"/>
                <a:gd name="T23" fmla="*/ 12 h 18"/>
                <a:gd name="T24" fmla="*/ 0 w 12"/>
                <a:gd name="T25" fmla="*/ 6 h 18"/>
                <a:gd name="T26" fmla="*/ 0 w 12"/>
                <a:gd name="T27" fmla="*/ 6 h 18"/>
                <a:gd name="T28" fmla="*/ 6 w 12"/>
                <a:gd name="T29" fmla="*/ 6 h 18"/>
                <a:gd name="T30" fmla="*/ 6 w 12"/>
                <a:gd name="T31" fmla="*/ 0 h 18"/>
                <a:gd name="T32" fmla="*/ 12 w 12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12" y="0"/>
                  </a:moveTo>
                  <a:lnTo>
                    <a:pt x="12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18" name="Freeform 500"/>
            <p:cNvSpPr>
              <a:spLocks/>
            </p:cNvSpPr>
            <p:nvPr/>
          </p:nvSpPr>
          <p:spPr bwMode="auto">
            <a:xfrm>
              <a:off x="5149" y="2043"/>
              <a:ext cx="12" cy="18"/>
            </a:xfrm>
            <a:custGeom>
              <a:avLst/>
              <a:gdLst>
                <a:gd name="T0" fmla="*/ 12 w 12"/>
                <a:gd name="T1" fmla="*/ 12 h 18"/>
                <a:gd name="T2" fmla="*/ 12 w 12"/>
                <a:gd name="T3" fmla="*/ 12 h 18"/>
                <a:gd name="T4" fmla="*/ 12 w 12"/>
                <a:gd name="T5" fmla="*/ 18 h 18"/>
                <a:gd name="T6" fmla="*/ 6 w 12"/>
                <a:gd name="T7" fmla="*/ 18 h 18"/>
                <a:gd name="T8" fmla="*/ 6 w 12"/>
                <a:gd name="T9" fmla="*/ 18 h 18"/>
                <a:gd name="T10" fmla="*/ 0 w 12"/>
                <a:gd name="T11" fmla="*/ 18 h 18"/>
                <a:gd name="T12" fmla="*/ 0 w 12"/>
                <a:gd name="T13" fmla="*/ 12 h 18"/>
                <a:gd name="T14" fmla="*/ 0 w 12"/>
                <a:gd name="T15" fmla="*/ 12 h 18"/>
                <a:gd name="T16" fmla="*/ 0 w 12"/>
                <a:gd name="T17" fmla="*/ 6 h 18"/>
                <a:gd name="T18" fmla="*/ 0 w 12"/>
                <a:gd name="T19" fmla="*/ 6 h 18"/>
                <a:gd name="T20" fmla="*/ 6 w 12"/>
                <a:gd name="T21" fmla="*/ 0 h 18"/>
                <a:gd name="T22" fmla="*/ 6 w 12"/>
                <a:gd name="T23" fmla="*/ 0 h 18"/>
                <a:gd name="T24" fmla="*/ 12 w 12"/>
                <a:gd name="T25" fmla="*/ 0 h 18"/>
                <a:gd name="T26" fmla="*/ 12 w 12"/>
                <a:gd name="T27" fmla="*/ 0 h 18"/>
                <a:gd name="T28" fmla="*/ 12 w 12"/>
                <a:gd name="T29" fmla="*/ 6 h 18"/>
                <a:gd name="T30" fmla="*/ 12 w 12"/>
                <a:gd name="T31" fmla="*/ 6 h 18"/>
                <a:gd name="T32" fmla="*/ 12 w 12"/>
                <a:gd name="T33" fmla="*/ 12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12" y="12"/>
                  </a:move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19" name="Freeform 501"/>
            <p:cNvSpPr>
              <a:spLocks/>
            </p:cNvSpPr>
            <p:nvPr/>
          </p:nvSpPr>
          <p:spPr bwMode="auto">
            <a:xfrm>
              <a:off x="5131" y="2043"/>
              <a:ext cx="12" cy="12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6 h 12"/>
                <a:gd name="T4" fmla="*/ 0 w 12"/>
                <a:gd name="T5" fmla="*/ 6 h 12"/>
                <a:gd name="T6" fmla="*/ 0 w 12"/>
                <a:gd name="T7" fmla="*/ 6 h 12"/>
                <a:gd name="T8" fmla="*/ 0 w 12"/>
                <a:gd name="T9" fmla="*/ 0 h 12"/>
                <a:gd name="T10" fmla="*/ 0 w 12"/>
                <a:gd name="T11" fmla="*/ 0 h 12"/>
                <a:gd name="T12" fmla="*/ 6 w 12"/>
                <a:gd name="T13" fmla="*/ 0 h 12"/>
                <a:gd name="T14" fmla="*/ 6 w 12"/>
                <a:gd name="T15" fmla="*/ 0 h 12"/>
                <a:gd name="T16" fmla="*/ 12 w 12"/>
                <a:gd name="T17" fmla="*/ 0 h 12"/>
                <a:gd name="T18" fmla="*/ 12 w 12"/>
                <a:gd name="T19" fmla="*/ 0 h 12"/>
                <a:gd name="T20" fmla="*/ 12 w 12"/>
                <a:gd name="T21" fmla="*/ 0 h 12"/>
                <a:gd name="T22" fmla="*/ 12 w 12"/>
                <a:gd name="T23" fmla="*/ 6 h 12"/>
                <a:gd name="T24" fmla="*/ 12 w 12"/>
                <a:gd name="T25" fmla="*/ 6 h 12"/>
                <a:gd name="T26" fmla="*/ 12 w 12"/>
                <a:gd name="T27" fmla="*/ 12 h 12"/>
                <a:gd name="T28" fmla="*/ 6 w 12"/>
                <a:gd name="T29" fmla="*/ 12 h 12"/>
                <a:gd name="T30" fmla="*/ 6 w 12"/>
                <a:gd name="T31" fmla="*/ 12 h 12"/>
                <a:gd name="T32" fmla="*/ 0 w 12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12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20" name="Freeform 502"/>
            <p:cNvSpPr>
              <a:spLocks/>
            </p:cNvSpPr>
            <p:nvPr/>
          </p:nvSpPr>
          <p:spPr bwMode="auto">
            <a:xfrm>
              <a:off x="5191" y="1965"/>
              <a:ext cx="120" cy="84"/>
            </a:xfrm>
            <a:custGeom>
              <a:avLst/>
              <a:gdLst>
                <a:gd name="T0" fmla="*/ 0 w 120"/>
                <a:gd name="T1" fmla="*/ 66 h 84"/>
                <a:gd name="T2" fmla="*/ 0 w 120"/>
                <a:gd name="T3" fmla="*/ 72 h 84"/>
                <a:gd name="T4" fmla="*/ 0 w 120"/>
                <a:gd name="T5" fmla="*/ 72 h 84"/>
                <a:gd name="T6" fmla="*/ 6 w 120"/>
                <a:gd name="T7" fmla="*/ 66 h 84"/>
                <a:gd name="T8" fmla="*/ 18 w 120"/>
                <a:gd name="T9" fmla="*/ 72 h 84"/>
                <a:gd name="T10" fmla="*/ 42 w 120"/>
                <a:gd name="T11" fmla="*/ 78 h 84"/>
                <a:gd name="T12" fmla="*/ 66 w 120"/>
                <a:gd name="T13" fmla="*/ 84 h 84"/>
                <a:gd name="T14" fmla="*/ 66 w 120"/>
                <a:gd name="T15" fmla="*/ 78 h 84"/>
                <a:gd name="T16" fmla="*/ 48 w 120"/>
                <a:gd name="T17" fmla="*/ 78 h 84"/>
                <a:gd name="T18" fmla="*/ 30 w 120"/>
                <a:gd name="T19" fmla="*/ 72 h 84"/>
                <a:gd name="T20" fmla="*/ 18 w 120"/>
                <a:gd name="T21" fmla="*/ 60 h 84"/>
                <a:gd name="T22" fmla="*/ 18 w 120"/>
                <a:gd name="T23" fmla="*/ 60 h 84"/>
                <a:gd name="T24" fmla="*/ 30 w 120"/>
                <a:gd name="T25" fmla="*/ 54 h 84"/>
                <a:gd name="T26" fmla="*/ 36 w 120"/>
                <a:gd name="T27" fmla="*/ 54 h 84"/>
                <a:gd name="T28" fmla="*/ 54 w 120"/>
                <a:gd name="T29" fmla="*/ 60 h 84"/>
                <a:gd name="T30" fmla="*/ 78 w 120"/>
                <a:gd name="T31" fmla="*/ 66 h 84"/>
                <a:gd name="T32" fmla="*/ 84 w 120"/>
                <a:gd name="T33" fmla="*/ 60 h 84"/>
                <a:gd name="T34" fmla="*/ 78 w 120"/>
                <a:gd name="T35" fmla="*/ 60 h 84"/>
                <a:gd name="T36" fmla="*/ 72 w 120"/>
                <a:gd name="T37" fmla="*/ 60 h 84"/>
                <a:gd name="T38" fmla="*/ 60 w 120"/>
                <a:gd name="T39" fmla="*/ 60 h 84"/>
                <a:gd name="T40" fmla="*/ 48 w 120"/>
                <a:gd name="T41" fmla="*/ 54 h 84"/>
                <a:gd name="T42" fmla="*/ 42 w 120"/>
                <a:gd name="T43" fmla="*/ 48 h 84"/>
                <a:gd name="T44" fmla="*/ 54 w 120"/>
                <a:gd name="T45" fmla="*/ 48 h 84"/>
                <a:gd name="T46" fmla="*/ 60 w 120"/>
                <a:gd name="T47" fmla="*/ 42 h 84"/>
                <a:gd name="T48" fmla="*/ 66 w 120"/>
                <a:gd name="T49" fmla="*/ 42 h 84"/>
                <a:gd name="T50" fmla="*/ 78 w 120"/>
                <a:gd name="T51" fmla="*/ 48 h 84"/>
                <a:gd name="T52" fmla="*/ 84 w 120"/>
                <a:gd name="T53" fmla="*/ 48 h 84"/>
                <a:gd name="T54" fmla="*/ 96 w 120"/>
                <a:gd name="T55" fmla="*/ 54 h 84"/>
                <a:gd name="T56" fmla="*/ 90 w 120"/>
                <a:gd name="T57" fmla="*/ 48 h 84"/>
                <a:gd name="T58" fmla="*/ 78 w 120"/>
                <a:gd name="T59" fmla="*/ 42 h 84"/>
                <a:gd name="T60" fmla="*/ 72 w 120"/>
                <a:gd name="T61" fmla="*/ 42 h 84"/>
                <a:gd name="T62" fmla="*/ 90 w 120"/>
                <a:gd name="T63" fmla="*/ 36 h 84"/>
                <a:gd name="T64" fmla="*/ 108 w 120"/>
                <a:gd name="T65" fmla="*/ 36 h 84"/>
                <a:gd name="T66" fmla="*/ 120 w 120"/>
                <a:gd name="T67" fmla="*/ 30 h 84"/>
                <a:gd name="T68" fmla="*/ 114 w 120"/>
                <a:gd name="T69" fmla="*/ 30 h 84"/>
                <a:gd name="T70" fmla="*/ 96 w 120"/>
                <a:gd name="T71" fmla="*/ 30 h 84"/>
                <a:gd name="T72" fmla="*/ 78 w 120"/>
                <a:gd name="T73" fmla="*/ 30 h 84"/>
                <a:gd name="T74" fmla="*/ 72 w 120"/>
                <a:gd name="T75" fmla="*/ 30 h 84"/>
                <a:gd name="T76" fmla="*/ 84 w 120"/>
                <a:gd name="T77" fmla="*/ 6 h 84"/>
                <a:gd name="T78" fmla="*/ 84 w 120"/>
                <a:gd name="T79" fmla="*/ 0 h 84"/>
                <a:gd name="T80" fmla="*/ 78 w 120"/>
                <a:gd name="T81" fmla="*/ 12 h 84"/>
                <a:gd name="T82" fmla="*/ 66 w 120"/>
                <a:gd name="T83" fmla="*/ 24 h 84"/>
                <a:gd name="T84" fmla="*/ 60 w 120"/>
                <a:gd name="T85" fmla="*/ 36 h 84"/>
                <a:gd name="T86" fmla="*/ 54 w 120"/>
                <a:gd name="T87" fmla="*/ 36 h 84"/>
                <a:gd name="T88" fmla="*/ 36 w 120"/>
                <a:gd name="T89" fmla="*/ 42 h 84"/>
                <a:gd name="T90" fmla="*/ 36 w 120"/>
                <a:gd name="T91" fmla="*/ 36 h 84"/>
                <a:gd name="T92" fmla="*/ 42 w 120"/>
                <a:gd name="T93" fmla="*/ 12 h 84"/>
                <a:gd name="T94" fmla="*/ 42 w 120"/>
                <a:gd name="T95" fmla="*/ 6 h 84"/>
                <a:gd name="T96" fmla="*/ 30 w 120"/>
                <a:gd name="T97" fmla="*/ 24 h 84"/>
                <a:gd name="T98" fmla="*/ 24 w 120"/>
                <a:gd name="T99" fmla="*/ 48 h 84"/>
                <a:gd name="T100" fmla="*/ 12 w 120"/>
                <a:gd name="T101" fmla="*/ 60 h 84"/>
                <a:gd name="T102" fmla="*/ 6 w 120"/>
                <a:gd name="T103" fmla="*/ 60 h 84"/>
                <a:gd name="T104" fmla="*/ 12 w 120"/>
                <a:gd name="T105" fmla="*/ 36 h 84"/>
                <a:gd name="T106" fmla="*/ 6 w 120"/>
                <a:gd name="T107" fmla="*/ 30 h 84"/>
                <a:gd name="T108" fmla="*/ 0 w 120"/>
                <a:gd name="T109" fmla="*/ 66 h 8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0"/>
                <a:gd name="T166" fmla="*/ 0 h 84"/>
                <a:gd name="T167" fmla="*/ 120 w 120"/>
                <a:gd name="T168" fmla="*/ 84 h 8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0" h="84">
                  <a:moveTo>
                    <a:pt x="0" y="66"/>
                  </a:moveTo>
                  <a:lnTo>
                    <a:pt x="0" y="66"/>
                  </a:lnTo>
                  <a:lnTo>
                    <a:pt x="0" y="72"/>
                  </a:lnTo>
                  <a:lnTo>
                    <a:pt x="6" y="72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2" y="72"/>
                  </a:lnTo>
                  <a:lnTo>
                    <a:pt x="18" y="72"/>
                  </a:lnTo>
                  <a:lnTo>
                    <a:pt x="30" y="72"/>
                  </a:lnTo>
                  <a:lnTo>
                    <a:pt x="36" y="78"/>
                  </a:lnTo>
                  <a:lnTo>
                    <a:pt x="42" y="78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66" y="78"/>
                  </a:lnTo>
                  <a:lnTo>
                    <a:pt x="60" y="78"/>
                  </a:lnTo>
                  <a:lnTo>
                    <a:pt x="48" y="78"/>
                  </a:lnTo>
                  <a:lnTo>
                    <a:pt x="42" y="78"/>
                  </a:lnTo>
                  <a:lnTo>
                    <a:pt x="36" y="72"/>
                  </a:lnTo>
                  <a:lnTo>
                    <a:pt x="30" y="72"/>
                  </a:lnTo>
                  <a:lnTo>
                    <a:pt x="24" y="66"/>
                  </a:lnTo>
                  <a:lnTo>
                    <a:pt x="18" y="66"/>
                  </a:lnTo>
                  <a:lnTo>
                    <a:pt x="18" y="60"/>
                  </a:lnTo>
                  <a:lnTo>
                    <a:pt x="24" y="60"/>
                  </a:lnTo>
                  <a:lnTo>
                    <a:pt x="30" y="54"/>
                  </a:lnTo>
                  <a:lnTo>
                    <a:pt x="36" y="54"/>
                  </a:lnTo>
                  <a:lnTo>
                    <a:pt x="42" y="60"/>
                  </a:lnTo>
                  <a:lnTo>
                    <a:pt x="48" y="60"/>
                  </a:lnTo>
                  <a:lnTo>
                    <a:pt x="54" y="60"/>
                  </a:lnTo>
                  <a:lnTo>
                    <a:pt x="66" y="66"/>
                  </a:lnTo>
                  <a:lnTo>
                    <a:pt x="72" y="66"/>
                  </a:lnTo>
                  <a:lnTo>
                    <a:pt x="78" y="66"/>
                  </a:lnTo>
                  <a:lnTo>
                    <a:pt x="84" y="66"/>
                  </a:lnTo>
                  <a:lnTo>
                    <a:pt x="84" y="60"/>
                  </a:lnTo>
                  <a:lnTo>
                    <a:pt x="78" y="60"/>
                  </a:lnTo>
                  <a:lnTo>
                    <a:pt x="72" y="60"/>
                  </a:lnTo>
                  <a:lnTo>
                    <a:pt x="66" y="60"/>
                  </a:lnTo>
                  <a:lnTo>
                    <a:pt x="60" y="60"/>
                  </a:lnTo>
                  <a:lnTo>
                    <a:pt x="54" y="54"/>
                  </a:lnTo>
                  <a:lnTo>
                    <a:pt x="48" y="54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8" y="48"/>
                  </a:lnTo>
                  <a:lnTo>
                    <a:pt x="54" y="48"/>
                  </a:lnTo>
                  <a:lnTo>
                    <a:pt x="54" y="42"/>
                  </a:lnTo>
                  <a:lnTo>
                    <a:pt x="60" y="42"/>
                  </a:lnTo>
                  <a:lnTo>
                    <a:pt x="66" y="42"/>
                  </a:lnTo>
                  <a:lnTo>
                    <a:pt x="72" y="42"/>
                  </a:lnTo>
                  <a:lnTo>
                    <a:pt x="78" y="48"/>
                  </a:lnTo>
                  <a:lnTo>
                    <a:pt x="84" y="48"/>
                  </a:lnTo>
                  <a:lnTo>
                    <a:pt x="90" y="54"/>
                  </a:lnTo>
                  <a:lnTo>
                    <a:pt x="96" y="54"/>
                  </a:lnTo>
                  <a:lnTo>
                    <a:pt x="90" y="48"/>
                  </a:lnTo>
                  <a:lnTo>
                    <a:pt x="84" y="48"/>
                  </a:lnTo>
                  <a:lnTo>
                    <a:pt x="84" y="42"/>
                  </a:lnTo>
                  <a:lnTo>
                    <a:pt x="78" y="42"/>
                  </a:lnTo>
                  <a:lnTo>
                    <a:pt x="72" y="42"/>
                  </a:lnTo>
                  <a:lnTo>
                    <a:pt x="78" y="42"/>
                  </a:lnTo>
                  <a:lnTo>
                    <a:pt x="84" y="36"/>
                  </a:lnTo>
                  <a:lnTo>
                    <a:pt x="90" y="36"/>
                  </a:lnTo>
                  <a:lnTo>
                    <a:pt x="96" y="36"/>
                  </a:lnTo>
                  <a:lnTo>
                    <a:pt x="102" y="36"/>
                  </a:lnTo>
                  <a:lnTo>
                    <a:pt x="108" y="36"/>
                  </a:lnTo>
                  <a:lnTo>
                    <a:pt x="114" y="30"/>
                  </a:lnTo>
                  <a:lnTo>
                    <a:pt x="120" y="30"/>
                  </a:lnTo>
                  <a:lnTo>
                    <a:pt x="114" y="30"/>
                  </a:lnTo>
                  <a:lnTo>
                    <a:pt x="108" y="30"/>
                  </a:lnTo>
                  <a:lnTo>
                    <a:pt x="96" y="30"/>
                  </a:lnTo>
                  <a:lnTo>
                    <a:pt x="90" y="30"/>
                  </a:lnTo>
                  <a:lnTo>
                    <a:pt x="84" y="30"/>
                  </a:lnTo>
                  <a:lnTo>
                    <a:pt x="78" y="30"/>
                  </a:lnTo>
                  <a:lnTo>
                    <a:pt x="72" y="36"/>
                  </a:lnTo>
                  <a:lnTo>
                    <a:pt x="72" y="30"/>
                  </a:lnTo>
                  <a:lnTo>
                    <a:pt x="72" y="18"/>
                  </a:lnTo>
                  <a:lnTo>
                    <a:pt x="78" y="12"/>
                  </a:lnTo>
                  <a:lnTo>
                    <a:pt x="84" y="6"/>
                  </a:lnTo>
                  <a:lnTo>
                    <a:pt x="84" y="0"/>
                  </a:lnTo>
                  <a:lnTo>
                    <a:pt x="78" y="6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72" y="18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60" y="30"/>
                  </a:lnTo>
                  <a:lnTo>
                    <a:pt x="60" y="36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6" y="36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42" y="12"/>
                  </a:lnTo>
                  <a:lnTo>
                    <a:pt x="42" y="6"/>
                  </a:lnTo>
                  <a:lnTo>
                    <a:pt x="36" y="18"/>
                  </a:lnTo>
                  <a:lnTo>
                    <a:pt x="30" y="24"/>
                  </a:lnTo>
                  <a:lnTo>
                    <a:pt x="30" y="36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18" y="54"/>
                  </a:lnTo>
                  <a:lnTo>
                    <a:pt x="12" y="54"/>
                  </a:lnTo>
                  <a:lnTo>
                    <a:pt x="12" y="60"/>
                  </a:lnTo>
                  <a:lnTo>
                    <a:pt x="6" y="60"/>
                  </a:lnTo>
                  <a:lnTo>
                    <a:pt x="6" y="54"/>
                  </a:lnTo>
                  <a:lnTo>
                    <a:pt x="6" y="48"/>
                  </a:lnTo>
                  <a:lnTo>
                    <a:pt x="12" y="36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6" y="30"/>
                  </a:lnTo>
                  <a:lnTo>
                    <a:pt x="6" y="42"/>
                  </a:lnTo>
                  <a:lnTo>
                    <a:pt x="0" y="54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21" name="Freeform 503"/>
            <p:cNvSpPr>
              <a:spLocks/>
            </p:cNvSpPr>
            <p:nvPr/>
          </p:nvSpPr>
          <p:spPr bwMode="auto">
            <a:xfrm>
              <a:off x="5197" y="2097"/>
              <a:ext cx="84" cy="101"/>
            </a:xfrm>
            <a:custGeom>
              <a:avLst/>
              <a:gdLst>
                <a:gd name="T0" fmla="*/ 0 w 84"/>
                <a:gd name="T1" fmla="*/ 0 h 101"/>
                <a:gd name="T2" fmla="*/ 0 w 84"/>
                <a:gd name="T3" fmla="*/ 6 h 101"/>
                <a:gd name="T4" fmla="*/ 0 w 84"/>
                <a:gd name="T5" fmla="*/ 6 h 101"/>
                <a:gd name="T6" fmla="*/ 6 w 84"/>
                <a:gd name="T7" fmla="*/ 18 h 101"/>
                <a:gd name="T8" fmla="*/ 6 w 84"/>
                <a:gd name="T9" fmla="*/ 24 h 101"/>
                <a:gd name="T10" fmla="*/ 6 w 84"/>
                <a:gd name="T11" fmla="*/ 48 h 101"/>
                <a:gd name="T12" fmla="*/ 12 w 84"/>
                <a:gd name="T13" fmla="*/ 60 h 101"/>
                <a:gd name="T14" fmla="*/ 12 w 84"/>
                <a:gd name="T15" fmla="*/ 60 h 101"/>
                <a:gd name="T16" fmla="*/ 12 w 84"/>
                <a:gd name="T17" fmla="*/ 48 h 101"/>
                <a:gd name="T18" fmla="*/ 12 w 84"/>
                <a:gd name="T19" fmla="*/ 30 h 101"/>
                <a:gd name="T20" fmla="*/ 18 w 84"/>
                <a:gd name="T21" fmla="*/ 30 h 101"/>
                <a:gd name="T22" fmla="*/ 24 w 84"/>
                <a:gd name="T23" fmla="*/ 30 h 101"/>
                <a:gd name="T24" fmla="*/ 30 w 84"/>
                <a:gd name="T25" fmla="*/ 36 h 101"/>
                <a:gd name="T26" fmla="*/ 30 w 84"/>
                <a:gd name="T27" fmla="*/ 42 h 101"/>
                <a:gd name="T28" fmla="*/ 36 w 84"/>
                <a:gd name="T29" fmla="*/ 48 h 101"/>
                <a:gd name="T30" fmla="*/ 36 w 84"/>
                <a:gd name="T31" fmla="*/ 65 h 101"/>
                <a:gd name="T32" fmla="*/ 36 w 84"/>
                <a:gd name="T33" fmla="*/ 77 h 101"/>
                <a:gd name="T34" fmla="*/ 36 w 84"/>
                <a:gd name="T35" fmla="*/ 89 h 101"/>
                <a:gd name="T36" fmla="*/ 36 w 84"/>
                <a:gd name="T37" fmla="*/ 89 h 101"/>
                <a:gd name="T38" fmla="*/ 42 w 84"/>
                <a:gd name="T39" fmla="*/ 89 h 101"/>
                <a:gd name="T40" fmla="*/ 36 w 84"/>
                <a:gd name="T41" fmla="*/ 77 h 101"/>
                <a:gd name="T42" fmla="*/ 42 w 84"/>
                <a:gd name="T43" fmla="*/ 71 h 101"/>
                <a:gd name="T44" fmla="*/ 42 w 84"/>
                <a:gd name="T45" fmla="*/ 65 h 101"/>
                <a:gd name="T46" fmla="*/ 42 w 84"/>
                <a:gd name="T47" fmla="*/ 54 h 101"/>
                <a:gd name="T48" fmla="*/ 48 w 84"/>
                <a:gd name="T49" fmla="*/ 54 h 101"/>
                <a:gd name="T50" fmla="*/ 60 w 84"/>
                <a:gd name="T51" fmla="*/ 71 h 101"/>
                <a:gd name="T52" fmla="*/ 72 w 84"/>
                <a:gd name="T53" fmla="*/ 83 h 101"/>
                <a:gd name="T54" fmla="*/ 78 w 84"/>
                <a:gd name="T55" fmla="*/ 95 h 101"/>
                <a:gd name="T56" fmla="*/ 84 w 84"/>
                <a:gd name="T57" fmla="*/ 95 h 101"/>
                <a:gd name="T58" fmla="*/ 78 w 84"/>
                <a:gd name="T59" fmla="*/ 83 h 101"/>
                <a:gd name="T60" fmla="*/ 72 w 84"/>
                <a:gd name="T61" fmla="*/ 77 h 101"/>
                <a:gd name="T62" fmla="*/ 66 w 84"/>
                <a:gd name="T63" fmla="*/ 65 h 101"/>
                <a:gd name="T64" fmla="*/ 66 w 84"/>
                <a:gd name="T65" fmla="*/ 65 h 101"/>
                <a:gd name="T66" fmla="*/ 60 w 84"/>
                <a:gd name="T67" fmla="*/ 60 h 101"/>
                <a:gd name="T68" fmla="*/ 54 w 84"/>
                <a:gd name="T69" fmla="*/ 54 h 101"/>
                <a:gd name="T70" fmla="*/ 48 w 84"/>
                <a:gd name="T71" fmla="*/ 48 h 101"/>
                <a:gd name="T72" fmla="*/ 48 w 84"/>
                <a:gd name="T73" fmla="*/ 42 h 101"/>
                <a:gd name="T74" fmla="*/ 54 w 84"/>
                <a:gd name="T75" fmla="*/ 48 h 101"/>
                <a:gd name="T76" fmla="*/ 60 w 84"/>
                <a:gd name="T77" fmla="*/ 48 h 101"/>
                <a:gd name="T78" fmla="*/ 66 w 84"/>
                <a:gd name="T79" fmla="*/ 48 h 101"/>
                <a:gd name="T80" fmla="*/ 72 w 84"/>
                <a:gd name="T81" fmla="*/ 54 h 101"/>
                <a:gd name="T82" fmla="*/ 72 w 84"/>
                <a:gd name="T83" fmla="*/ 54 h 101"/>
                <a:gd name="T84" fmla="*/ 72 w 84"/>
                <a:gd name="T85" fmla="*/ 48 h 101"/>
                <a:gd name="T86" fmla="*/ 60 w 84"/>
                <a:gd name="T87" fmla="*/ 42 h 101"/>
                <a:gd name="T88" fmla="*/ 54 w 84"/>
                <a:gd name="T89" fmla="*/ 36 h 101"/>
                <a:gd name="T90" fmla="*/ 42 w 84"/>
                <a:gd name="T91" fmla="*/ 36 h 101"/>
                <a:gd name="T92" fmla="*/ 36 w 84"/>
                <a:gd name="T93" fmla="*/ 30 h 101"/>
                <a:gd name="T94" fmla="*/ 30 w 84"/>
                <a:gd name="T95" fmla="*/ 30 h 101"/>
                <a:gd name="T96" fmla="*/ 24 w 84"/>
                <a:gd name="T97" fmla="*/ 24 h 101"/>
                <a:gd name="T98" fmla="*/ 18 w 84"/>
                <a:gd name="T99" fmla="*/ 18 h 101"/>
                <a:gd name="T100" fmla="*/ 24 w 84"/>
                <a:gd name="T101" fmla="*/ 18 h 101"/>
                <a:gd name="T102" fmla="*/ 30 w 84"/>
                <a:gd name="T103" fmla="*/ 18 h 101"/>
                <a:gd name="T104" fmla="*/ 36 w 84"/>
                <a:gd name="T105" fmla="*/ 18 h 101"/>
                <a:gd name="T106" fmla="*/ 48 w 84"/>
                <a:gd name="T107" fmla="*/ 18 h 101"/>
                <a:gd name="T108" fmla="*/ 54 w 84"/>
                <a:gd name="T109" fmla="*/ 18 h 101"/>
                <a:gd name="T110" fmla="*/ 54 w 84"/>
                <a:gd name="T111" fmla="*/ 18 h 101"/>
                <a:gd name="T112" fmla="*/ 42 w 84"/>
                <a:gd name="T113" fmla="*/ 12 h 101"/>
                <a:gd name="T114" fmla="*/ 36 w 84"/>
                <a:gd name="T115" fmla="*/ 12 h 101"/>
                <a:gd name="T116" fmla="*/ 24 w 84"/>
                <a:gd name="T117" fmla="*/ 12 h 101"/>
                <a:gd name="T118" fmla="*/ 18 w 84"/>
                <a:gd name="T119" fmla="*/ 12 h 101"/>
                <a:gd name="T120" fmla="*/ 6 w 84"/>
                <a:gd name="T121" fmla="*/ 6 h 101"/>
                <a:gd name="T122" fmla="*/ 6 w 84"/>
                <a:gd name="T123" fmla="*/ 0 h 10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"/>
                <a:gd name="T187" fmla="*/ 0 h 101"/>
                <a:gd name="T188" fmla="*/ 84 w 84"/>
                <a:gd name="T189" fmla="*/ 101 h 10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" h="101"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6" y="36"/>
                  </a:lnTo>
                  <a:lnTo>
                    <a:pt x="6" y="48"/>
                  </a:lnTo>
                  <a:lnTo>
                    <a:pt x="12" y="54"/>
                  </a:lnTo>
                  <a:lnTo>
                    <a:pt x="12" y="60"/>
                  </a:lnTo>
                  <a:lnTo>
                    <a:pt x="12" y="48"/>
                  </a:lnTo>
                  <a:lnTo>
                    <a:pt x="12" y="42"/>
                  </a:lnTo>
                  <a:lnTo>
                    <a:pt x="12" y="30"/>
                  </a:lnTo>
                  <a:lnTo>
                    <a:pt x="18" y="24"/>
                  </a:lnTo>
                  <a:lnTo>
                    <a:pt x="18" y="30"/>
                  </a:lnTo>
                  <a:lnTo>
                    <a:pt x="24" y="30"/>
                  </a:lnTo>
                  <a:lnTo>
                    <a:pt x="24" y="36"/>
                  </a:lnTo>
                  <a:lnTo>
                    <a:pt x="30" y="36"/>
                  </a:lnTo>
                  <a:lnTo>
                    <a:pt x="30" y="42"/>
                  </a:lnTo>
                  <a:lnTo>
                    <a:pt x="36" y="48"/>
                  </a:lnTo>
                  <a:lnTo>
                    <a:pt x="36" y="54"/>
                  </a:lnTo>
                  <a:lnTo>
                    <a:pt x="36" y="65"/>
                  </a:lnTo>
                  <a:lnTo>
                    <a:pt x="36" y="71"/>
                  </a:lnTo>
                  <a:lnTo>
                    <a:pt x="36" y="77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42" y="89"/>
                  </a:lnTo>
                  <a:lnTo>
                    <a:pt x="36" y="83"/>
                  </a:lnTo>
                  <a:lnTo>
                    <a:pt x="36" y="77"/>
                  </a:lnTo>
                  <a:lnTo>
                    <a:pt x="42" y="77"/>
                  </a:lnTo>
                  <a:lnTo>
                    <a:pt x="42" y="71"/>
                  </a:lnTo>
                  <a:lnTo>
                    <a:pt x="42" y="65"/>
                  </a:lnTo>
                  <a:lnTo>
                    <a:pt x="42" y="60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8" y="54"/>
                  </a:lnTo>
                  <a:lnTo>
                    <a:pt x="54" y="60"/>
                  </a:lnTo>
                  <a:lnTo>
                    <a:pt x="60" y="71"/>
                  </a:lnTo>
                  <a:lnTo>
                    <a:pt x="66" y="77"/>
                  </a:lnTo>
                  <a:lnTo>
                    <a:pt x="72" y="83"/>
                  </a:lnTo>
                  <a:lnTo>
                    <a:pt x="78" y="89"/>
                  </a:lnTo>
                  <a:lnTo>
                    <a:pt x="78" y="95"/>
                  </a:lnTo>
                  <a:lnTo>
                    <a:pt x="84" y="101"/>
                  </a:lnTo>
                  <a:lnTo>
                    <a:pt x="84" y="95"/>
                  </a:lnTo>
                  <a:lnTo>
                    <a:pt x="78" y="89"/>
                  </a:lnTo>
                  <a:lnTo>
                    <a:pt x="78" y="83"/>
                  </a:lnTo>
                  <a:lnTo>
                    <a:pt x="72" y="77"/>
                  </a:lnTo>
                  <a:lnTo>
                    <a:pt x="66" y="71"/>
                  </a:lnTo>
                  <a:lnTo>
                    <a:pt x="66" y="65"/>
                  </a:lnTo>
                  <a:lnTo>
                    <a:pt x="60" y="60"/>
                  </a:lnTo>
                  <a:lnTo>
                    <a:pt x="54" y="54"/>
                  </a:lnTo>
                  <a:lnTo>
                    <a:pt x="48" y="48"/>
                  </a:lnTo>
                  <a:lnTo>
                    <a:pt x="48" y="42"/>
                  </a:lnTo>
                  <a:lnTo>
                    <a:pt x="54" y="42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6" y="48"/>
                  </a:lnTo>
                  <a:lnTo>
                    <a:pt x="66" y="54"/>
                  </a:lnTo>
                  <a:lnTo>
                    <a:pt x="72" y="54"/>
                  </a:lnTo>
                  <a:lnTo>
                    <a:pt x="72" y="48"/>
                  </a:lnTo>
                  <a:lnTo>
                    <a:pt x="66" y="48"/>
                  </a:lnTo>
                  <a:lnTo>
                    <a:pt x="60" y="42"/>
                  </a:lnTo>
                  <a:lnTo>
                    <a:pt x="54" y="42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2" y="36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18"/>
                  </a:lnTo>
                  <a:lnTo>
                    <a:pt x="36" y="18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54" y="18"/>
                  </a:lnTo>
                  <a:lnTo>
                    <a:pt x="48" y="12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22" name="Freeform 504"/>
            <p:cNvSpPr>
              <a:spLocks/>
            </p:cNvSpPr>
            <p:nvPr/>
          </p:nvSpPr>
          <p:spPr bwMode="auto">
            <a:xfrm>
              <a:off x="5090" y="2079"/>
              <a:ext cx="59" cy="131"/>
            </a:xfrm>
            <a:custGeom>
              <a:avLst/>
              <a:gdLst>
                <a:gd name="T0" fmla="*/ 53 w 59"/>
                <a:gd name="T1" fmla="*/ 24 h 131"/>
                <a:gd name="T2" fmla="*/ 47 w 59"/>
                <a:gd name="T3" fmla="*/ 30 h 131"/>
                <a:gd name="T4" fmla="*/ 47 w 59"/>
                <a:gd name="T5" fmla="*/ 24 h 131"/>
                <a:gd name="T6" fmla="*/ 41 w 59"/>
                <a:gd name="T7" fmla="*/ 36 h 131"/>
                <a:gd name="T8" fmla="*/ 47 w 59"/>
                <a:gd name="T9" fmla="*/ 60 h 131"/>
                <a:gd name="T10" fmla="*/ 53 w 59"/>
                <a:gd name="T11" fmla="*/ 78 h 131"/>
                <a:gd name="T12" fmla="*/ 53 w 59"/>
                <a:gd name="T13" fmla="*/ 78 h 131"/>
                <a:gd name="T14" fmla="*/ 41 w 59"/>
                <a:gd name="T15" fmla="*/ 54 h 131"/>
                <a:gd name="T16" fmla="*/ 30 w 59"/>
                <a:gd name="T17" fmla="*/ 72 h 131"/>
                <a:gd name="T18" fmla="*/ 30 w 59"/>
                <a:gd name="T19" fmla="*/ 95 h 131"/>
                <a:gd name="T20" fmla="*/ 30 w 59"/>
                <a:gd name="T21" fmla="*/ 119 h 131"/>
                <a:gd name="T22" fmla="*/ 24 w 59"/>
                <a:gd name="T23" fmla="*/ 119 h 131"/>
                <a:gd name="T24" fmla="*/ 24 w 59"/>
                <a:gd name="T25" fmla="*/ 101 h 131"/>
                <a:gd name="T26" fmla="*/ 24 w 59"/>
                <a:gd name="T27" fmla="*/ 95 h 131"/>
                <a:gd name="T28" fmla="*/ 18 w 59"/>
                <a:gd name="T29" fmla="*/ 113 h 131"/>
                <a:gd name="T30" fmla="*/ 6 w 59"/>
                <a:gd name="T31" fmla="*/ 125 h 131"/>
                <a:gd name="T32" fmla="*/ 0 w 59"/>
                <a:gd name="T33" fmla="*/ 131 h 131"/>
                <a:gd name="T34" fmla="*/ 6 w 59"/>
                <a:gd name="T35" fmla="*/ 119 h 131"/>
                <a:gd name="T36" fmla="*/ 18 w 59"/>
                <a:gd name="T37" fmla="*/ 95 h 131"/>
                <a:gd name="T38" fmla="*/ 12 w 59"/>
                <a:gd name="T39" fmla="*/ 95 h 131"/>
                <a:gd name="T40" fmla="*/ 6 w 59"/>
                <a:gd name="T41" fmla="*/ 95 h 131"/>
                <a:gd name="T42" fmla="*/ 0 w 59"/>
                <a:gd name="T43" fmla="*/ 101 h 131"/>
                <a:gd name="T44" fmla="*/ 0 w 59"/>
                <a:gd name="T45" fmla="*/ 95 h 131"/>
                <a:gd name="T46" fmla="*/ 6 w 59"/>
                <a:gd name="T47" fmla="*/ 89 h 131"/>
                <a:gd name="T48" fmla="*/ 18 w 59"/>
                <a:gd name="T49" fmla="*/ 89 h 131"/>
                <a:gd name="T50" fmla="*/ 24 w 59"/>
                <a:gd name="T51" fmla="*/ 78 h 131"/>
                <a:gd name="T52" fmla="*/ 35 w 59"/>
                <a:gd name="T53" fmla="*/ 48 h 131"/>
                <a:gd name="T54" fmla="*/ 18 w 59"/>
                <a:gd name="T55" fmla="*/ 48 h 131"/>
                <a:gd name="T56" fmla="*/ 6 w 59"/>
                <a:gd name="T57" fmla="*/ 48 h 131"/>
                <a:gd name="T58" fmla="*/ 0 w 59"/>
                <a:gd name="T59" fmla="*/ 54 h 131"/>
                <a:gd name="T60" fmla="*/ 0 w 59"/>
                <a:gd name="T61" fmla="*/ 48 h 131"/>
                <a:gd name="T62" fmla="*/ 12 w 59"/>
                <a:gd name="T63" fmla="*/ 48 h 131"/>
                <a:gd name="T64" fmla="*/ 24 w 59"/>
                <a:gd name="T65" fmla="*/ 42 h 131"/>
                <a:gd name="T66" fmla="*/ 35 w 59"/>
                <a:gd name="T67" fmla="*/ 36 h 131"/>
                <a:gd name="T68" fmla="*/ 41 w 59"/>
                <a:gd name="T69" fmla="*/ 24 h 131"/>
                <a:gd name="T70" fmla="*/ 30 w 59"/>
                <a:gd name="T71" fmla="*/ 18 h 131"/>
                <a:gd name="T72" fmla="*/ 24 w 59"/>
                <a:gd name="T73" fmla="*/ 24 h 131"/>
                <a:gd name="T74" fmla="*/ 12 w 59"/>
                <a:gd name="T75" fmla="*/ 30 h 131"/>
                <a:gd name="T76" fmla="*/ 6 w 59"/>
                <a:gd name="T77" fmla="*/ 30 h 131"/>
                <a:gd name="T78" fmla="*/ 0 w 59"/>
                <a:gd name="T79" fmla="*/ 30 h 131"/>
                <a:gd name="T80" fmla="*/ 6 w 59"/>
                <a:gd name="T81" fmla="*/ 24 h 131"/>
                <a:gd name="T82" fmla="*/ 18 w 59"/>
                <a:gd name="T83" fmla="*/ 12 h 131"/>
                <a:gd name="T84" fmla="*/ 24 w 59"/>
                <a:gd name="T85" fmla="*/ 6 h 131"/>
                <a:gd name="T86" fmla="*/ 24 w 59"/>
                <a:gd name="T87" fmla="*/ 12 h 131"/>
                <a:gd name="T88" fmla="*/ 30 w 59"/>
                <a:gd name="T89" fmla="*/ 18 h 131"/>
                <a:gd name="T90" fmla="*/ 35 w 59"/>
                <a:gd name="T91" fmla="*/ 18 h 131"/>
                <a:gd name="T92" fmla="*/ 47 w 59"/>
                <a:gd name="T93" fmla="*/ 18 h 131"/>
                <a:gd name="T94" fmla="*/ 47 w 59"/>
                <a:gd name="T95" fmla="*/ 12 h 131"/>
                <a:gd name="T96" fmla="*/ 53 w 59"/>
                <a:gd name="T97" fmla="*/ 0 h 131"/>
                <a:gd name="T98" fmla="*/ 59 w 59"/>
                <a:gd name="T99" fmla="*/ 6 h 131"/>
                <a:gd name="T100" fmla="*/ 53 w 59"/>
                <a:gd name="T101" fmla="*/ 12 h 131"/>
                <a:gd name="T102" fmla="*/ 59 w 59"/>
                <a:gd name="T103" fmla="*/ 18 h 13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"/>
                <a:gd name="T157" fmla="*/ 0 h 131"/>
                <a:gd name="T158" fmla="*/ 59 w 59"/>
                <a:gd name="T159" fmla="*/ 131 h 13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" h="131">
                  <a:moveTo>
                    <a:pt x="59" y="18"/>
                  </a:moveTo>
                  <a:lnTo>
                    <a:pt x="59" y="18"/>
                  </a:lnTo>
                  <a:lnTo>
                    <a:pt x="53" y="24"/>
                  </a:lnTo>
                  <a:lnTo>
                    <a:pt x="47" y="30"/>
                  </a:lnTo>
                  <a:lnTo>
                    <a:pt x="47" y="24"/>
                  </a:lnTo>
                  <a:lnTo>
                    <a:pt x="47" y="30"/>
                  </a:lnTo>
                  <a:lnTo>
                    <a:pt x="41" y="30"/>
                  </a:lnTo>
                  <a:lnTo>
                    <a:pt x="41" y="36"/>
                  </a:lnTo>
                  <a:lnTo>
                    <a:pt x="41" y="42"/>
                  </a:lnTo>
                  <a:lnTo>
                    <a:pt x="47" y="48"/>
                  </a:lnTo>
                  <a:lnTo>
                    <a:pt x="47" y="60"/>
                  </a:lnTo>
                  <a:lnTo>
                    <a:pt x="53" y="72"/>
                  </a:lnTo>
                  <a:lnTo>
                    <a:pt x="53" y="78"/>
                  </a:lnTo>
                  <a:lnTo>
                    <a:pt x="53" y="83"/>
                  </a:lnTo>
                  <a:lnTo>
                    <a:pt x="53" y="78"/>
                  </a:lnTo>
                  <a:lnTo>
                    <a:pt x="47" y="72"/>
                  </a:lnTo>
                  <a:lnTo>
                    <a:pt x="47" y="66"/>
                  </a:lnTo>
                  <a:lnTo>
                    <a:pt x="41" y="54"/>
                  </a:lnTo>
                  <a:lnTo>
                    <a:pt x="35" y="60"/>
                  </a:lnTo>
                  <a:lnTo>
                    <a:pt x="30" y="72"/>
                  </a:lnTo>
                  <a:lnTo>
                    <a:pt x="30" y="78"/>
                  </a:lnTo>
                  <a:lnTo>
                    <a:pt x="30" y="89"/>
                  </a:lnTo>
                  <a:lnTo>
                    <a:pt x="30" y="95"/>
                  </a:lnTo>
                  <a:lnTo>
                    <a:pt x="30" y="101"/>
                  </a:lnTo>
                  <a:lnTo>
                    <a:pt x="30" y="113"/>
                  </a:lnTo>
                  <a:lnTo>
                    <a:pt x="30" y="119"/>
                  </a:lnTo>
                  <a:lnTo>
                    <a:pt x="24" y="119"/>
                  </a:lnTo>
                  <a:lnTo>
                    <a:pt x="24" y="113"/>
                  </a:lnTo>
                  <a:lnTo>
                    <a:pt x="30" y="107"/>
                  </a:lnTo>
                  <a:lnTo>
                    <a:pt x="24" y="101"/>
                  </a:lnTo>
                  <a:lnTo>
                    <a:pt x="24" y="95"/>
                  </a:lnTo>
                  <a:lnTo>
                    <a:pt x="24" y="101"/>
                  </a:lnTo>
                  <a:lnTo>
                    <a:pt x="18" y="107"/>
                  </a:lnTo>
                  <a:lnTo>
                    <a:pt x="18" y="113"/>
                  </a:lnTo>
                  <a:lnTo>
                    <a:pt x="12" y="119"/>
                  </a:lnTo>
                  <a:lnTo>
                    <a:pt x="12" y="125"/>
                  </a:lnTo>
                  <a:lnTo>
                    <a:pt x="6" y="125"/>
                  </a:lnTo>
                  <a:lnTo>
                    <a:pt x="6" y="131"/>
                  </a:lnTo>
                  <a:lnTo>
                    <a:pt x="0" y="131"/>
                  </a:lnTo>
                  <a:lnTo>
                    <a:pt x="0" y="125"/>
                  </a:lnTo>
                  <a:lnTo>
                    <a:pt x="6" y="125"/>
                  </a:lnTo>
                  <a:lnTo>
                    <a:pt x="6" y="119"/>
                  </a:lnTo>
                  <a:lnTo>
                    <a:pt x="12" y="113"/>
                  </a:lnTo>
                  <a:lnTo>
                    <a:pt x="18" y="101"/>
                  </a:lnTo>
                  <a:lnTo>
                    <a:pt x="18" y="95"/>
                  </a:lnTo>
                  <a:lnTo>
                    <a:pt x="12" y="95"/>
                  </a:lnTo>
                  <a:lnTo>
                    <a:pt x="6" y="95"/>
                  </a:lnTo>
                  <a:lnTo>
                    <a:pt x="0" y="95"/>
                  </a:lnTo>
                  <a:lnTo>
                    <a:pt x="0" y="101"/>
                  </a:lnTo>
                  <a:lnTo>
                    <a:pt x="0" y="95"/>
                  </a:lnTo>
                  <a:lnTo>
                    <a:pt x="6" y="95"/>
                  </a:lnTo>
                  <a:lnTo>
                    <a:pt x="6" y="89"/>
                  </a:lnTo>
                  <a:lnTo>
                    <a:pt x="12" y="89"/>
                  </a:lnTo>
                  <a:lnTo>
                    <a:pt x="18" y="89"/>
                  </a:lnTo>
                  <a:lnTo>
                    <a:pt x="18" y="83"/>
                  </a:lnTo>
                  <a:lnTo>
                    <a:pt x="24" y="83"/>
                  </a:lnTo>
                  <a:lnTo>
                    <a:pt x="24" y="78"/>
                  </a:lnTo>
                  <a:lnTo>
                    <a:pt x="30" y="66"/>
                  </a:lnTo>
                  <a:lnTo>
                    <a:pt x="30" y="54"/>
                  </a:lnTo>
                  <a:lnTo>
                    <a:pt x="35" y="48"/>
                  </a:lnTo>
                  <a:lnTo>
                    <a:pt x="30" y="48"/>
                  </a:lnTo>
                  <a:lnTo>
                    <a:pt x="24" y="48"/>
                  </a:lnTo>
                  <a:lnTo>
                    <a:pt x="18" y="48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12" y="48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30" y="42"/>
                  </a:lnTo>
                  <a:lnTo>
                    <a:pt x="35" y="42"/>
                  </a:lnTo>
                  <a:lnTo>
                    <a:pt x="35" y="36"/>
                  </a:lnTo>
                  <a:lnTo>
                    <a:pt x="35" y="30"/>
                  </a:lnTo>
                  <a:lnTo>
                    <a:pt x="41" y="30"/>
                  </a:lnTo>
                  <a:lnTo>
                    <a:pt x="41" y="24"/>
                  </a:lnTo>
                  <a:lnTo>
                    <a:pt x="35" y="24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24" y="24"/>
                  </a:lnTo>
                  <a:lnTo>
                    <a:pt x="18" y="24"/>
                  </a:lnTo>
                  <a:lnTo>
                    <a:pt x="12" y="24"/>
                  </a:lnTo>
                  <a:lnTo>
                    <a:pt x="12" y="30"/>
                  </a:lnTo>
                  <a:lnTo>
                    <a:pt x="6" y="30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24" y="18"/>
                  </a:lnTo>
                  <a:lnTo>
                    <a:pt x="30" y="18"/>
                  </a:lnTo>
                  <a:lnTo>
                    <a:pt x="35" y="18"/>
                  </a:lnTo>
                  <a:lnTo>
                    <a:pt x="41" y="18"/>
                  </a:lnTo>
                  <a:lnTo>
                    <a:pt x="47" y="18"/>
                  </a:lnTo>
                  <a:lnTo>
                    <a:pt x="47" y="12"/>
                  </a:lnTo>
                  <a:lnTo>
                    <a:pt x="47" y="6"/>
                  </a:lnTo>
                  <a:lnTo>
                    <a:pt x="53" y="6"/>
                  </a:lnTo>
                  <a:lnTo>
                    <a:pt x="53" y="0"/>
                  </a:lnTo>
                  <a:lnTo>
                    <a:pt x="59" y="0"/>
                  </a:lnTo>
                  <a:lnTo>
                    <a:pt x="59" y="6"/>
                  </a:lnTo>
                  <a:lnTo>
                    <a:pt x="53" y="6"/>
                  </a:lnTo>
                  <a:lnTo>
                    <a:pt x="53" y="12"/>
                  </a:lnTo>
                  <a:lnTo>
                    <a:pt x="53" y="18"/>
                  </a:lnTo>
                  <a:lnTo>
                    <a:pt x="59" y="18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23" name="Freeform 505"/>
            <p:cNvSpPr>
              <a:spLocks/>
            </p:cNvSpPr>
            <p:nvPr/>
          </p:nvSpPr>
          <p:spPr bwMode="auto">
            <a:xfrm>
              <a:off x="5149" y="2121"/>
              <a:ext cx="12" cy="18"/>
            </a:xfrm>
            <a:custGeom>
              <a:avLst/>
              <a:gdLst>
                <a:gd name="T0" fmla="*/ 0 w 12"/>
                <a:gd name="T1" fmla="*/ 0 h 18"/>
                <a:gd name="T2" fmla="*/ 0 w 12"/>
                <a:gd name="T3" fmla="*/ 0 h 18"/>
                <a:gd name="T4" fmla="*/ 6 w 12"/>
                <a:gd name="T5" fmla="*/ 0 h 18"/>
                <a:gd name="T6" fmla="*/ 6 w 12"/>
                <a:gd name="T7" fmla="*/ 0 h 18"/>
                <a:gd name="T8" fmla="*/ 6 w 12"/>
                <a:gd name="T9" fmla="*/ 0 h 18"/>
                <a:gd name="T10" fmla="*/ 12 w 12"/>
                <a:gd name="T11" fmla="*/ 6 h 18"/>
                <a:gd name="T12" fmla="*/ 12 w 12"/>
                <a:gd name="T13" fmla="*/ 12 h 18"/>
                <a:gd name="T14" fmla="*/ 12 w 12"/>
                <a:gd name="T15" fmla="*/ 12 h 18"/>
                <a:gd name="T16" fmla="*/ 6 w 12"/>
                <a:gd name="T17" fmla="*/ 18 h 18"/>
                <a:gd name="T18" fmla="*/ 6 w 12"/>
                <a:gd name="T19" fmla="*/ 18 h 18"/>
                <a:gd name="T20" fmla="*/ 6 w 12"/>
                <a:gd name="T21" fmla="*/ 18 h 18"/>
                <a:gd name="T22" fmla="*/ 6 w 12"/>
                <a:gd name="T23" fmla="*/ 18 h 18"/>
                <a:gd name="T24" fmla="*/ 6 w 12"/>
                <a:gd name="T25" fmla="*/ 18 h 18"/>
                <a:gd name="T26" fmla="*/ 6 w 12"/>
                <a:gd name="T27" fmla="*/ 12 h 18"/>
                <a:gd name="T28" fmla="*/ 6 w 12"/>
                <a:gd name="T29" fmla="*/ 12 h 18"/>
                <a:gd name="T30" fmla="*/ 0 w 12"/>
                <a:gd name="T31" fmla="*/ 6 h 18"/>
                <a:gd name="T32" fmla="*/ 0 w 12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24" name="Freeform 506"/>
            <p:cNvSpPr>
              <a:spLocks/>
            </p:cNvSpPr>
            <p:nvPr/>
          </p:nvSpPr>
          <p:spPr bwMode="auto">
            <a:xfrm>
              <a:off x="4899" y="2013"/>
              <a:ext cx="191" cy="114"/>
            </a:xfrm>
            <a:custGeom>
              <a:avLst/>
              <a:gdLst>
                <a:gd name="T0" fmla="*/ 173 w 191"/>
                <a:gd name="T1" fmla="*/ 42 h 114"/>
                <a:gd name="T2" fmla="*/ 155 w 191"/>
                <a:gd name="T3" fmla="*/ 48 h 114"/>
                <a:gd name="T4" fmla="*/ 137 w 191"/>
                <a:gd name="T5" fmla="*/ 78 h 114"/>
                <a:gd name="T6" fmla="*/ 125 w 191"/>
                <a:gd name="T7" fmla="*/ 96 h 114"/>
                <a:gd name="T8" fmla="*/ 101 w 191"/>
                <a:gd name="T9" fmla="*/ 114 h 114"/>
                <a:gd name="T10" fmla="*/ 95 w 191"/>
                <a:gd name="T11" fmla="*/ 114 h 114"/>
                <a:gd name="T12" fmla="*/ 107 w 191"/>
                <a:gd name="T13" fmla="*/ 102 h 114"/>
                <a:gd name="T14" fmla="*/ 131 w 191"/>
                <a:gd name="T15" fmla="*/ 84 h 114"/>
                <a:gd name="T16" fmla="*/ 137 w 191"/>
                <a:gd name="T17" fmla="*/ 60 h 114"/>
                <a:gd name="T18" fmla="*/ 137 w 191"/>
                <a:gd name="T19" fmla="*/ 54 h 114"/>
                <a:gd name="T20" fmla="*/ 125 w 191"/>
                <a:gd name="T21" fmla="*/ 66 h 114"/>
                <a:gd name="T22" fmla="*/ 107 w 191"/>
                <a:gd name="T23" fmla="*/ 72 h 114"/>
                <a:gd name="T24" fmla="*/ 89 w 191"/>
                <a:gd name="T25" fmla="*/ 90 h 114"/>
                <a:gd name="T26" fmla="*/ 59 w 191"/>
                <a:gd name="T27" fmla="*/ 108 h 114"/>
                <a:gd name="T28" fmla="*/ 47 w 191"/>
                <a:gd name="T29" fmla="*/ 108 h 114"/>
                <a:gd name="T30" fmla="*/ 71 w 191"/>
                <a:gd name="T31" fmla="*/ 96 h 114"/>
                <a:gd name="T32" fmla="*/ 95 w 191"/>
                <a:gd name="T33" fmla="*/ 72 h 114"/>
                <a:gd name="T34" fmla="*/ 95 w 191"/>
                <a:gd name="T35" fmla="*/ 66 h 114"/>
                <a:gd name="T36" fmla="*/ 83 w 191"/>
                <a:gd name="T37" fmla="*/ 66 h 114"/>
                <a:gd name="T38" fmla="*/ 71 w 191"/>
                <a:gd name="T39" fmla="*/ 72 h 114"/>
                <a:gd name="T40" fmla="*/ 47 w 191"/>
                <a:gd name="T41" fmla="*/ 78 h 114"/>
                <a:gd name="T42" fmla="*/ 23 w 191"/>
                <a:gd name="T43" fmla="*/ 90 h 114"/>
                <a:gd name="T44" fmla="*/ 12 w 191"/>
                <a:gd name="T45" fmla="*/ 90 h 114"/>
                <a:gd name="T46" fmla="*/ 35 w 191"/>
                <a:gd name="T47" fmla="*/ 84 h 114"/>
                <a:gd name="T48" fmla="*/ 53 w 191"/>
                <a:gd name="T49" fmla="*/ 72 h 114"/>
                <a:gd name="T50" fmla="*/ 35 w 191"/>
                <a:gd name="T51" fmla="*/ 66 h 114"/>
                <a:gd name="T52" fmla="*/ 12 w 191"/>
                <a:gd name="T53" fmla="*/ 66 h 114"/>
                <a:gd name="T54" fmla="*/ 0 w 191"/>
                <a:gd name="T55" fmla="*/ 72 h 114"/>
                <a:gd name="T56" fmla="*/ 17 w 191"/>
                <a:gd name="T57" fmla="*/ 60 h 114"/>
                <a:gd name="T58" fmla="*/ 47 w 191"/>
                <a:gd name="T59" fmla="*/ 60 h 114"/>
                <a:gd name="T60" fmla="*/ 47 w 191"/>
                <a:gd name="T61" fmla="*/ 48 h 114"/>
                <a:gd name="T62" fmla="*/ 23 w 191"/>
                <a:gd name="T63" fmla="*/ 36 h 114"/>
                <a:gd name="T64" fmla="*/ 17 w 191"/>
                <a:gd name="T65" fmla="*/ 30 h 114"/>
                <a:gd name="T66" fmla="*/ 41 w 191"/>
                <a:gd name="T67" fmla="*/ 36 h 114"/>
                <a:gd name="T68" fmla="*/ 65 w 191"/>
                <a:gd name="T69" fmla="*/ 54 h 114"/>
                <a:gd name="T70" fmla="*/ 77 w 191"/>
                <a:gd name="T71" fmla="*/ 54 h 114"/>
                <a:gd name="T72" fmla="*/ 95 w 191"/>
                <a:gd name="T73" fmla="*/ 54 h 114"/>
                <a:gd name="T74" fmla="*/ 89 w 191"/>
                <a:gd name="T75" fmla="*/ 48 h 114"/>
                <a:gd name="T76" fmla="*/ 77 w 191"/>
                <a:gd name="T77" fmla="*/ 30 h 114"/>
                <a:gd name="T78" fmla="*/ 65 w 191"/>
                <a:gd name="T79" fmla="*/ 24 h 114"/>
                <a:gd name="T80" fmla="*/ 59 w 191"/>
                <a:gd name="T81" fmla="*/ 18 h 114"/>
                <a:gd name="T82" fmla="*/ 53 w 191"/>
                <a:gd name="T83" fmla="*/ 12 h 114"/>
                <a:gd name="T84" fmla="*/ 77 w 191"/>
                <a:gd name="T85" fmla="*/ 30 h 114"/>
                <a:gd name="T86" fmla="*/ 101 w 191"/>
                <a:gd name="T87" fmla="*/ 48 h 114"/>
                <a:gd name="T88" fmla="*/ 113 w 191"/>
                <a:gd name="T89" fmla="*/ 54 h 114"/>
                <a:gd name="T90" fmla="*/ 125 w 191"/>
                <a:gd name="T91" fmla="*/ 48 h 114"/>
                <a:gd name="T92" fmla="*/ 137 w 191"/>
                <a:gd name="T93" fmla="*/ 48 h 114"/>
                <a:gd name="T94" fmla="*/ 137 w 191"/>
                <a:gd name="T95" fmla="*/ 42 h 114"/>
                <a:gd name="T96" fmla="*/ 125 w 191"/>
                <a:gd name="T97" fmla="*/ 24 h 114"/>
                <a:gd name="T98" fmla="*/ 101 w 191"/>
                <a:gd name="T99" fmla="*/ 6 h 114"/>
                <a:gd name="T100" fmla="*/ 95 w 191"/>
                <a:gd name="T101" fmla="*/ 0 h 114"/>
                <a:gd name="T102" fmla="*/ 119 w 191"/>
                <a:gd name="T103" fmla="*/ 18 h 114"/>
                <a:gd name="T104" fmla="*/ 143 w 191"/>
                <a:gd name="T105" fmla="*/ 36 h 114"/>
                <a:gd name="T106" fmla="*/ 161 w 191"/>
                <a:gd name="T107" fmla="*/ 36 h 114"/>
                <a:gd name="T108" fmla="*/ 185 w 191"/>
                <a:gd name="T109" fmla="*/ 30 h 114"/>
                <a:gd name="T110" fmla="*/ 185 w 191"/>
                <a:gd name="T111" fmla="*/ 30 h 11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91"/>
                <a:gd name="T169" fmla="*/ 0 h 114"/>
                <a:gd name="T170" fmla="*/ 191 w 191"/>
                <a:gd name="T171" fmla="*/ 114 h 11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91" h="114">
                  <a:moveTo>
                    <a:pt x="185" y="36"/>
                  </a:moveTo>
                  <a:lnTo>
                    <a:pt x="179" y="36"/>
                  </a:lnTo>
                  <a:lnTo>
                    <a:pt x="173" y="42"/>
                  </a:lnTo>
                  <a:lnTo>
                    <a:pt x="167" y="42"/>
                  </a:lnTo>
                  <a:lnTo>
                    <a:pt x="161" y="48"/>
                  </a:lnTo>
                  <a:lnTo>
                    <a:pt x="155" y="48"/>
                  </a:lnTo>
                  <a:lnTo>
                    <a:pt x="149" y="54"/>
                  </a:lnTo>
                  <a:lnTo>
                    <a:pt x="149" y="60"/>
                  </a:lnTo>
                  <a:lnTo>
                    <a:pt x="143" y="66"/>
                  </a:lnTo>
                  <a:lnTo>
                    <a:pt x="137" y="78"/>
                  </a:lnTo>
                  <a:lnTo>
                    <a:pt x="131" y="84"/>
                  </a:lnTo>
                  <a:lnTo>
                    <a:pt x="131" y="90"/>
                  </a:lnTo>
                  <a:lnTo>
                    <a:pt x="125" y="90"/>
                  </a:lnTo>
                  <a:lnTo>
                    <a:pt x="125" y="96"/>
                  </a:lnTo>
                  <a:lnTo>
                    <a:pt x="119" y="102"/>
                  </a:lnTo>
                  <a:lnTo>
                    <a:pt x="113" y="108"/>
                  </a:lnTo>
                  <a:lnTo>
                    <a:pt x="107" y="108"/>
                  </a:lnTo>
                  <a:lnTo>
                    <a:pt x="101" y="114"/>
                  </a:lnTo>
                  <a:lnTo>
                    <a:pt x="95" y="114"/>
                  </a:lnTo>
                  <a:lnTo>
                    <a:pt x="101" y="108"/>
                  </a:lnTo>
                  <a:lnTo>
                    <a:pt x="107" y="102"/>
                  </a:lnTo>
                  <a:lnTo>
                    <a:pt x="113" y="96"/>
                  </a:lnTo>
                  <a:lnTo>
                    <a:pt x="119" y="90"/>
                  </a:lnTo>
                  <a:lnTo>
                    <a:pt x="125" y="84"/>
                  </a:lnTo>
                  <a:lnTo>
                    <a:pt x="131" y="84"/>
                  </a:lnTo>
                  <a:lnTo>
                    <a:pt x="131" y="78"/>
                  </a:lnTo>
                  <a:lnTo>
                    <a:pt x="131" y="72"/>
                  </a:lnTo>
                  <a:lnTo>
                    <a:pt x="137" y="66"/>
                  </a:lnTo>
                  <a:lnTo>
                    <a:pt x="137" y="60"/>
                  </a:lnTo>
                  <a:lnTo>
                    <a:pt x="137" y="54"/>
                  </a:lnTo>
                  <a:lnTo>
                    <a:pt x="131" y="60"/>
                  </a:lnTo>
                  <a:lnTo>
                    <a:pt x="125" y="60"/>
                  </a:lnTo>
                  <a:lnTo>
                    <a:pt x="125" y="66"/>
                  </a:lnTo>
                  <a:lnTo>
                    <a:pt x="119" y="66"/>
                  </a:lnTo>
                  <a:lnTo>
                    <a:pt x="113" y="72"/>
                  </a:lnTo>
                  <a:lnTo>
                    <a:pt x="107" y="72"/>
                  </a:lnTo>
                  <a:lnTo>
                    <a:pt x="101" y="78"/>
                  </a:lnTo>
                  <a:lnTo>
                    <a:pt x="95" y="84"/>
                  </a:lnTo>
                  <a:lnTo>
                    <a:pt x="89" y="90"/>
                  </a:lnTo>
                  <a:lnTo>
                    <a:pt x="83" y="96"/>
                  </a:lnTo>
                  <a:lnTo>
                    <a:pt x="71" y="102"/>
                  </a:lnTo>
                  <a:lnTo>
                    <a:pt x="65" y="102"/>
                  </a:lnTo>
                  <a:lnTo>
                    <a:pt x="59" y="108"/>
                  </a:lnTo>
                  <a:lnTo>
                    <a:pt x="53" y="108"/>
                  </a:lnTo>
                  <a:lnTo>
                    <a:pt x="47" y="108"/>
                  </a:lnTo>
                  <a:lnTo>
                    <a:pt x="53" y="108"/>
                  </a:lnTo>
                  <a:lnTo>
                    <a:pt x="59" y="102"/>
                  </a:lnTo>
                  <a:lnTo>
                    <a:pt x="65" y="96"/>
                  </a:lnTo>
                  <a:lnTo>
                    <a:pt x="71" y="96"/>
                  </a:lnTo>
                  <a:lnTo>
                    <a:pt x="83" y="90"/>
                  </a:lnTo>
                  <a:lnTo>
                    <a:pt x="89" y="84"/>
                  </a:lnTo>
                  <a:lnTo>
                    <a:pt x="95" y="78"/>
                  </a:lnTo>
                  <a:lnTo>
                    <a:pt x="95" y="72"/>
                  </a:lnTo>
                  <a:lnTo>
                    <a:pt x="101" y="72"/>
                  </a:lnTo>
                  <a:lnTo>
                    <a:pt x="101" y="66"/>
                  </a:lnTo>
                  <a:lnTo>
                    <a:pt x="95" y="66"/>
                  </a:lnTo>
                  <a:lnTo>
                    <a:pt x="89" y="66"/>
                  </a:lnTo>
                  <a:lnTo>
                    <a:pt x="83" y="66"/>
                  </a:lnTo>
                  <a:lnTo>
                    <a:pt x="77" y="66"/>
                  </a:lnTo>
                  <a:lnTo>
                    <a:pt x="77" y="72"/>
                  </a:lnTo>
                  <a:lnTo>
                    <a:pt x="71" y="72"/>
                  </a:lnTo>
                  <a:lnTo>
                    <a:pt x="65" y="72"/>
                  </a:lnTo>
                  <a:lnTo>
                    <a:pt x="59" y="78"/>
                  </a:lnTo>
                  <a:lnTo>
                    <a:pt x="47" y="78"/>
                  </a:lnTo>
                  <a:lnTo>
                    <a:pt x="41" y="84"/>
                  </a:lnTo>
                  <a:lnTo>
                    <a:pt x="35" y="84"/>
                  </a:lnTo>
                  <a:lnTo>
                    <a:pt x="29" y="90"/>
                  </a:lnTo>
                  <a:lnTo>
                    <a:pt x="23" y="90"/>
                  </a:lnTo>
                  <a:lnTo>
                    <a:pt x="17" y="90"/>
                  </a:lnTo>
                  <a:lnTo>
                    <a:pt x="12" y="90"/>
                  </a:lnTo>
                  <a:lnTo>
                    <a:pt x="17" y="90"/>
                  </a:lnTo>
                  <a:lnTo>
                    <a:pt x="23" y="84"/>
                  </a:lnTo>
                  <a:lnTo>
                    <a:pt x="29" y="84"/>
                  </a:lnTo>
                  <a:lnTo>
                    <a:pt x="35" y="84"/>
                  </a:lnTo>
                  <a:lnTo>
                    <a:pt x="41" y="78"/>
                  </a:lnTo>
                  <a:lnTo>
                    <a:pt x="47" y="78"/>
                  </a:lnTo>
                  <a:lnTo>
                    <a:pt x="53" y="72"/>
                  </a:lnTo>
                  <a:lnTo>
                    <a:pt x="59" y="66"/>
                  </a:lnTo>
                  <a:lnTo>
                    <a:pt x="53" y="66"/>
                  </a:lnTo>
                  <a:lnTo>
                    <a:pt x="41" y="66"/>
                  </a:lnTo>
                  <a:lnTo>
                    <a:pt x="35" y="66"/>
                  </a:lnTo>
                  <a:lnTo>
                    <a:pt x="29" y="66"/>
                  </a:lnTo>
                  <a:lnTo>
                    <a:pt x="23" y="66"/>
                  </a:lnTo>
                  <a:lnTo>
                    <a:pt x="12" y="66"/>
                  </a:lnTo>
                  <a:lnTo>
                    <a:pt x="6" y="72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7" y="60"/>
                  </a:lnTo>
                  <a:lnTo>
                    <a:pt x="23" y="60"/>
                  </a:lnTo>
                  <a:lnTo>
                    <a:pt x="29" y="60"/>
                  </a:lnTo>
                  <a:lnTo>
                    <a:pt x="41" y="60"/>
                  </a:lnTo>
                  <a:lnTo>
                    <a:pt x="47" y="60"/>
                  </a:lnTo>
                  <a:lnTo>
                    <a:pt x="53" y="60"/>
                  </a:lnTo>
                  <a:lnTo>
                    <a:pt x="53" y="54"/>
                  </a:lnTo>
                  <a:lnTo>
                    <a:pt x="47" y="54"/>
                  </a:lnTo>
                  <a:lnTo>
                    <a:pt x="47" y="48"/>
                  </a:lnTo>
                  <a:lnTo>
                    <a:pt x="41" y="42"/>
                  </a:lnTo>
                  <a:lnTo>
                    <a:pt x="35" y="42"/>
                  </a:lnTo>
                  <a:lnTo>
                    <a:pt x="29" y="36"/>
                  </a:lnTo>
                  <a:lnTo>
                    <a:pt x="23" y="36"/>
                  </a:lnTo>
                  <a:lnTo>
                    <a:pt x="17" y="30"/>
                  </a:lnTo>
                  <a:lnTo>
                    <a:pt x="23" y="30"/>
                  </a:lnTo>
                  <a:lnTo>
                    <a:pt x="29" y="30"/>
                  </a:lnTo>
                  <a:lnTo>
                    <a:pt x="35" y="36"/>
                  </a:lnTo>
                  <a:lnTo>
                    <a:pt x="41" y="36"/>
                  </a:lnTo>
                  <a:lnTo>
                    <a:pt x="47" y="42"/>
                  </a:lnTo>
                  <a:lnTo>
                    <a:pt x="53" y="48"/>
                  </a:lnTo>
                  <a:lnTo>
                    <a:pt x="59" y="48"/>
                  </a:lnTo>
                  <a:lnTo>
                    <a:pt x="65" y="54"/>
                  </a:lnTo>
                  <a:lnTo>
                    <a:pt x="71" y="54"/>
                  </a:lnTo>
                  <a:lnTo>
                    <a:pt x="77" y="54"/>
                  </a:lnTo>
                  <a:lnTo>
                    <a:pt x="83" y="54"/>
                  </a:lnTo>
                  <a:lnTo>
                    <a:pt x="89" y="54"/>
                  </a:lnTo>
                  <a:lnTo>
                    <a:pt x="95" y="54"/>
                  </a:lnTo>
                  <a:lnTo>
                    <a:pt x="89" y="48"/>
                  </a:lnTo>
                  <a:lnTo>
                    <a:pt x="83" y="42"/>
                  </a:lnTo>
                  <a:lnTo>
                    <a:pt x="83" y="36"/>
                  </a:lnTo>
                  <a:lnTo>
                    <a:pt x="77" y="36"/>
                  </a:lnTo>
                  <a:lnTo>
                    <a:pt x="77" y="30"/>
                  </a:lnTo>
                  <a:lnTo>
                    <a:pt x="71" y="30"/>
                  </a:lnTo>
                  <a:lnTo>
                    <a:pt x="71" y="24"/>
                  </a:lnTo>
                  <a:lnTo>
                    <a:pt x="65" y="24"/>
                  </a:lnTo>
                  <a:lnTo>
                    <a:pt x="59" y="24"/>
                  </a:lnTo>
                  <a:lnTo>
                    <a:pt x="59" y="18"/>
                  </a:lnTo>
                  <a:lnTo>
                    <a:pt x="53" y="18"/>
                  </a:lnTo>
                  <a:lnTo>
                    <a:pt x="53" y="12"/>
                  </a:lnTo>
                  <a:lnTo>
                    <a:pt x="59" y="18"/>
                  </a:lnTo>
                  <a:lnTo>
                    <a:pt x="65" y="18"/>
                  </a:lnTo>
                  <a:lnTo>
                    <a:pt x="71" y="24"/>
                  </a:lnTo>
                  <a:lnTo>
                    <a:pt x="77" y="30"/>
                  </a:lnTo>
                  <a:lnTo>
                    <a:pt x="83" y="36"/>
                  </a:lnTo>
                  <a:lnTo>
                    <a:pt x="89" y="36"/>
                  </a:lnTo>
                  <a:lnTo>
                    <a:pt x="95" y="42"/>
                  </a:lnTo>
                  <a:lnTo>
                    <a:pt x="101" y="48"/>
                  </a:lnTo>
                  <a:lnTo>
                    <a:pt x="107" y="54"/>
                  </a:lnTo>
                  <a:lnTo>
                    <a:pt x="113" y="54"/>
                  </a:lnTo>
                  <a:lnTo>
                    <a:pt x="119" y="54"/>
                  </a:lnTo>
                  <a:lnTo>
                    <a:pt x="125" y="48"/>
                  </a:lnTo>
                  <a:lnTo>
                    <a:pt x="131" y="48"/>
                  </a:lnTo>
                  <a:lnTo>
                    <a:pt x="137" y="48"/>
                  </a:lnTo>
                  <a:lnTo>
                    <a:pt x="137" y="42"/>
                  </a:lnTo>
                  <a:lnTo>
                    <a:pt x="137" y="36"/>
                  </a:lnTo>
                  <a:lnTo>
                    <a:pt x="131" y="36"/>
                  </a:lnTo>
                  <a:lnTo>
                    <a:pt x="125" y="30"/>
                  </a:lnTo>
                  <a:lnTo>
                    <a:pt x="125" y="24"/>
                  </a:lnTo>
                  <a:lnTo>
                    <a:pt x="119" y="18"/>
                  </a:lnTo>
                  <a:lnTo>
                    <a:pt x="113" y="12"/>
                  </a:lnTo>
                  <a:lnTo>
                    <a:pt x="107" y="12"/>
                  </a:lnTo>
                  <a:lnTo>
                    <a:pt x="101" y="6"/>
                  </a:lnTo>
                  <a:lnTo>
                    <a:pt x="95" y="6"/>
                  </a:lnTo>
                  <a:lnTo>
                    <a:pt x="95" y="0"/>
                  </a:lnTo>
                  <a:lnTo>
                    <a:pt x="101" y="6"/>
                  </a:lnTo>
                  <a:lnTo>
                    <a:pt x="107" y="6"/>
                  </a:lnTo>
                  <a:lnTo>
                    <a:pt x="113" y="12"/>
                  </a:lnTo>
                  <a:lnTo>
                    <a:pt x="119" y="18"/>
                  </a:lnTo>
                  <a:lnTo>
                    <a:pt x="125" y="24"/>
                  </a:lnTo>
                  <a:lnTo>
                    <a:pt x="131" y="30"/>
                  </a:lnTo>
                  <a:lnTo>
                    <a:pt x="137" y="30"/>
                  </a:lnTo>
                  <a:lnTo>
                    <a:pt x="143" y="36"/>
                  </a:lnTo>
                  <a:lnTo>
                    <a:pt x="149" y="36"/>
                  </a:lnTo>
                  <a:lnTo>
                    <a:pt x="155" y="36"/>
                  </a:lnTo>
                  <a:lnTo>
                    <a:pt x="161" y="36"/>
                  </a:lnTo>
                  <a:lnTo>
                    <a:pt x="167" y="36"/>
                  </a:lnTo>
                  <a:lnTo>
                    <a:pt x="173" y="30"/>
                  </a:lnTo>
                  <a:lnTo>
                    <a:pt x="179" y="30"/>
                  </a:lnTo>
                  <a:lnTo>
                    <a:pt x="185" y="30"/>
                  </a:lnTo>
                  <a:lnTo>
                    <a:pt x="191" y="30"/>
                  </a:lnTo>
                  <a:lnTo>
                    <a:pt x="185" y="30"/>
                  </a:lnTo>
                  <a:lnTo>
                    <a:pt x="185" y="36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25" name="Freeform 507"/>
            <p:cNvSpPr>
              <a:spLocks/>
            </p:cNvSpPr>
            <p:nvPr/>
          </p:nvSpPr>
          <p:spPr bwMode="auto">
            <a:xfrm>
              <a:off x="5000" y="1899"/>
              <a:ext cx="131" cy="126"/>
            </a:xfrm>
            <a:custGeom>
              <a:avLst/>
              <a:gdLst>
                <a:gd name="T0" fmla="*/ 120 w 131"/>
                <a:gd name="T1" fmla="*/ 120 h 126"/>
                <a:gd name="T2" fmla="*/ 114 w 131"/>
                <a:gd name="T3" fmla="*/ 114 h 126"/>
                <a:gd name="T4" fmla="*/ 102 w 131"/>
                <a:gd name="T5" fmla="*/ 114 h 126"/>
                <a:gd name="T6" fmla="*/ 78 w 131"/>
                <a:gd name="T7" fmla="*/ 114 h 126"/>
                <a:gd name="T8" fmla="*/ 54 w 131"/>
                <a:gd name="T9" fmla="*/ 114 h 126"/>
                <a:gd name="T10" fmla="*/ 36 w 131"/>
                <a:gd name="T11" fmla="*/ 108 h 126"/>
                <a:gd name="T12" fmla="*/ 48 w 131"/>
                <a:gd name="T13" fmla="*/ 108 h 126"/>
                <a:gd name="T14" fmla="*/ 66 w 131"/>
                <a:gd name="T15" fmla="*/ 108 h 126"/>
                <a:gd name="T16" fmla="*/ 90 w 131"/>
                <a:gd name="T17" fmla="*/ 108 h 126"/>
                <a:gd name="T18" fmla="*/ 96 w 131"/>
                <a:gd name="T19" fmla="*/ 102 h 126"/>
                <a:gd name="T20" fmla="*/ 84 w 131"/>
                <a:gd name="T21" fmla="*/ 96 h 126"/>
                <a:gd name="T22" fmla="*/ 72 w 131"/>
                <a:gd name="T23" fmla="*/ 90 h 126"/>
                <a:gd name="T24" fmla="*/ 60 w 131"/>
                <a:gd name="T25" fmla="*/ 90 h 126"/>
                <a:gd name="T26" fmla="*/ 30 w 131"/>
                <a:gd name="T27" fmla="*/ 84 h 126"/>
                <a:gd name="T28" fmla="*/ 12 w 131"/>
                <a:gd name="T29" fmla="*/ 72 h 126"/>
                <a:gd name="T30" fmla="*/ 12 w 131"/>
                <a:gd name="T31" fmla="*/ 72 h 126"/>
                <a:gd name="T32" fmla="*/ 24 w 131"/>
                <a:gd name="T33" fmla="*/ 78 h 126"/>
                <a:gd name="T34" fmla="*/ 48 w 131"/>
                <a:gd name="T35" fmla="*/ 84 h 126"/>
                <a:gd name="T36" fmla="*/ 66 w 131"/>
                <a:gd name="T37" fmla="*/ 84 h 126"/>
                <a:gd name="T38" fmla="*/ 48 w 131"/>
                <a:gd name="T39" fmla="*/ 72 h 126"/>
                <a:gd name="T40" fmla="*/ 36 w 131"/>
                <a:gd name="T41" fmla="*/ 66 h 126"/>
                <a:gd name="T42" fmla="*/ 18 w 131"/>
                <a:gd name="T43" fmla="*/ 60 h 126"/>
                <a:gd name="T44" fmla="*/ 0 w 131"/>
                <a:gd name="T45" fmla="*/ 36 h 126"/>
                <a:gd name="T46" fmla="*/ 18 w 131"/>
                <a:gd name="T47" fmla="*/ 48 h 126"/>
                <a:gd name="T48" fmla="*/ 30 w 131"/>
                <a:gd name="T49" fmla="*/ 54 h 126"/>
                <a:gd name="T50" fmla="*/ 36 w 131"/>
                <a:gd name="T51" fmla="*/ 54 h 126"/>
                <a:gd name="T52" fmla="*/ 18 w 131"/>
                <a:gd name="T53" fmla="*/ 30 h 126"/>
                <a:gd name="T54" fmla="*/ 12 w 131"/>
                <a:gd name="T55" fmla="*/ 18 h 126"/>
                <a:gd name="T56" fmla="*/ 6 w 131"/>
                <a:gd name="T57" fmla="*/ 12 h 126"/>
                <a:gd name="T58" fmla="*/ 12 w 131"/>
                <a:gd name="T59" fmla="*/ 6 h 126"/>
                <a:gd name="T60" fmla="*/ 24 w 131"/>
                <a:gd name="T61" fmla="*/ 30 h 126"/>
                <a:gd name="T62" fmla="*/ 42 w 131"/>
                <a:gd name="T63" fmla="*/ 54 h 126"/>
                <a:gd name="T64" fmla="*/ 48 w 131"/>
                <a:gd name="T65" fmla="*/ 54 h 126"/>
                <a:gd name="T66" fmla="*/ 48 w 131"/>
                <a:gd name="T67" fmla="*/ 42 h 126"/>
                <a:gd name="T68" fmla="*/ 42 w 131"/>
                <a:gd name="T69" fmla="*/ 18 h 126"/>
                <a:gd name="T70" fmla="*/ 42 w 131"/>
                <a:gd name="T71" fmla="*/ 18 h 126"/>
                <a:gd name="T72" fmla="*/ 54 w 131"/>
                <a:gd name="T73" fmla="*/ 42 h 126"/>
                <a:gd name="T74" fmla="*/ 60 w 131"/>
                <a:gd name="T75" fmla="*/ 66 h 126"/>
                <a:gd name="T76" fmla="*/ 66 w 131"/>
                <a:gd name="T77" fmla="*/ 72 h 126"/>
                <a:gd name="T78" fmla="*/ 72 w 131"/>
                <a:gd name="T79" fmla="*/ 78 h 126"/>
                <a:gd name="T80" fmla="*/ 78 w 131"/>
                <a:gd name="T81" fmla="*/ 84 h 126"/>
                <a:gd name="T82" fmla="*/ 84 w 131"/>
                <a:gd name="T83" fmla="*/ 72 h 126"/>
                <a:gd name="T84" fmla="*/ 72 w 131"/>
                <a:gd name="T85" fmla="*/ 36 h 126"/>
                <a:gd name="T86" fmla="*/ 72 w 131"/>
                <a:gd name="T87" fmla="*/ 30 h 126"/>
                <a:gd name="T88" fmla="*/ 78 w 131"/>
                <a:gd name="T89" fmla="*/ 42 h 126"/>
                <a:gd name="T90" fmla="*/ 84 w 131"/>
                <a:gd name="T91" fmla="*/ 60 h 126"/>
                <a:gd name="T92" fmla="*/ 84 w 131"/>
                <a:gd name="T93" fmla="*/ 84 h 126"/>
                <a:gd name="T94" fmla="*/ 90 w 131"/>
                <a:gd name="T95" fmla="*/ 96 h 126"/>
                <a:gd name="T96" fmla="*/ 102 w 131"/>
                <a:gd name="T97" fmla="*/ 96 h 126"/>
                <a:gd name="T98" fmla="*/ 108 w 131"/>
                <a:gd name="T99" fmla="*/ 96 h 126"/>
                <a:gd name="T100" fmla="*/ 108 w 131"/>
                <a:gd name="T101" fmla="*/ 72 h 126"/>
                <a:gd name="T102" fmla="*/ 102 w 131"/>
                <a:gd name="T103" fmla="*/ 48 h 126"/>
                <a:gd name="T104" fmla="*/ 102 w 131"/>
                <a:gd name="T105" fmla="*/ 42 h 126"/>
                <a:gd name="T106" fmla="*/ 108 w 131"/>
                <a:gd name="T107" fmla="*/ 60 h 126"/>
                <a:gd name="T108" fmla="*/ 114 w 131"/>
                <a:gd name="T109" fmla="*/ 102 h 126"/>
                <a:gd name="T110" fmla="*/ 120 w 131"/>
                <a:gd name="T111" fmla="*/ 114 h 126"/>
                <a:gd name="T112" fmla="*/ 125 w 131"/>
                <a:gd name="T113" fmla="*/ 126 h 126"/>
                <a:gd name="T114" fmla="*/ 131 w 131"/>
                <a:gd name="T115" fmla="*/ 126 h 126"/>
                <a:gd name="T116" fmla="*/ 125 w 131"/>
                <a:gd name="T117" fmla="*/ 126 h 12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1"/>
                <a:gd name="T178" fmla="*/ 0 h 126"/>
                <a:gd name="T179" fmla="*/ 131 w 131"/>
                <a:gd name="T180" fmla="*/ 126 h 12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1" h="126">
                  <a:moveTo>
                    <a:pt x="125" y="126"/>
                  </a:moveTo>
                  <a:lnTo>
                    <a:pt x="120" y="126"/>
                  </a:lnTo>
                  <a:lnTo>
                    <a:pt x="120" y="120"/>
                  </a:lnTo>
                  <a:lnTo>
                    <a:pt x="114" y="114"/>
                  </a:lnTo>
                  <a:lnTo>
                    <a:pt x="108" y="114"/>
                  </a:lnTo>
                  <a:lnTo>
                    <a:pt x="102" y="114"/>
                  </a:lnTo>
                  <a:lnTo>
                    <a:pt x="96" y="114"/>
                  </a:lnTo>
                  <a:lnTo>
                    <a:pt x="90" y="114"/>
                  </a:lnTo>
                  <a:lnTo>
                    <a:pt x="78" y="114"/>
                  </a:lnTo>
                  <a:lnTo>
                    <a:pt x="72" y="114"/>
                  </a:lnTo>
                  <a:lnTo>
                    <a:pt x="60" y="114"/>
                  </a:lnTo>
                  <a:lnTo>
                    <a:pt x="54" y="114"/>
                  </a:lnTo>
                  <a:lnTo>
                    <a:pt x="42" y="108"/>
                  </a:lnTo>
                  <a:lnTo>
                    <a:pt x="36" y="108"/>
                  </a:lnTo>
                  <a:lnTo>
                    <a:pt x="42" y="108"/>
                  </a:lnTo>
                  <a:lnTo>
                    <a:pt x="48" y="108"/>
                  </a:lnTo>
                  <a:lnTo>
                    <a:pt x="54" y="108"/>
                  </a:lnTo>
                  <a:lnTo>
                    <a:pt x="66" y="108"/>
                  </a:lnTo>
                  <a:lnTo>
                    <a:pt x="72" y="108"/>
                  </a:lnTo>
                  <a:lnTo>
                    <a:pt x="84" y="108"/>
                  </a:lnTo>
                  <a:lnTo>
                    <a:pt x="90" y="108"/>
                  </a:lnTo>
                  <a:lnTo>
                    <a:pt x="96" y="108"/>
                  </a:lnTo>
                  <a:lnTo>
                    <a:pt x="96" y="102"/>
                  </a:lnTo>
                  <a:lnTo>
                    <a:pt x="90" y="102"/>
                  </a:lnTo>
                  <a:lnTo>
                    <a:pt x="90" y="96"/>
                  </a:lnTo>
                  <a:lnTo>
                    <a:pt x="84" y="96"/>
                  </a:lnTo>
                  <a:lnTo>
                    <a:pt x="78" y="96"/>
                  </a:lnTo>
                  <a:lnTo>
                    <a:pt x="72" y="90"/>
                  </a:lnTo>
                  <a:lnTo>
                    <a:pt x="66" y="90"/>
                  </a:lnTo>
                  <a:lnTo>
                    <a:pt x="60" y="90"/>
                  </a:lnTo>
                  <a:lnTo>
                    <a:pt x="48" y="90"/>
                  </a:lnTo>
                  <a:lnTo>
                    <a:pt x="36" y="84"/>
                  </a:lnTo>
                  <a:lnTo>
                    <a:pt x="30" y="84"/>
                  </a:lnTo>
                  <a:lnTo>
                    <a:pt x="24" y="84"/>
                  </a:lnTo>
                  <a:lnTo>
                    <a:pt x="12" y="78"/>
                  </a:lnTo>
                  <a:lnTo>
                    <a:pt x="12" y="72"/>
                  </a:lnTo>
                  <a:lnTo>
                    <a:pt x="6" y="72"/>
                  </a:lnTo>
                  <a:lnTo>
                    <a:pt x="6" y="66"/>
                  </a:lnTo>
                  <a:lnTo>
                    <a:pt x="12" y="72"/>
                  </a:lnTo>
                  <a:lnTo>
                    <a:pt x="18" y="72"/>
                  </a:lnTo>
                  <a:lnTo>
                    <a:pt x="24" y="78"/>
                  </a:lnTo>
                  <a:lnTo>
                    <a:pt x="30" y="78"/>
                  </a:lnTo>
                  <a:lnTo>
                    <a:pt x="42" y="78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60" y="78"/>
                  </a:lnTo>
                  <a:lnTo>
                    <a:pt x="54" y="72"/>
                  </a:lnTo>
                  <a:lnTo>
                    <a:pt x="48" y="72"/>
                  </a:lnTo>
                  <a:lnTo>
                    <a:pt x="48" y="66"/>
                  </a:lnTo>
                  <a:lnTo>
                    <a:pt x="42" y="66"/>
                  </a:lnTo>
                  <a:lnTo>
                    <a:pt x="36" y="66"/>
                  </a:lnTo>
                  <a:lnTo>
                    <a:pt x="30" y="66"/>
                  </a:lnTo>
                  <a:lnTo>
                    <a:pt x="24" y="60"/>
                  </a:lnTo>
                  <a:lnTo>
                    <a:pt x="18" y="60"/>
                  </a:lnTo>
                  <a:lnTo>
                    <a:pt x="12" y="54"/>
                  </a:lnTo>
                  <a:lnTo>
                    <a:pt x="6" y="48"/>
                  </a:lnTo>
                  <a:lnTo>
                    <a:pt x="0" y="36"/>
                  </a:lnTo>
                  <a:lnTo>
                    <a:pt x="6" y="42"/>
                  </a:lnTo>
                  <a:lnTo>
                    <a:pt x="12" y="48"/>
                  </a:lnTo>
                  <a:lnTo>
                    <a:pt x="18" y="48"/>
                  </a:lnTo>
                  <a:lnTo>
                    <a:pt x="18" y="54"/>
                  </a:lnTo>
                  <a:lnTo>
                    <a:pt x="24" y="54"/>
                  </a:lnTo>
                  <a:lnTo>
                    <a:pt x="30" y="54"/>
                  </a:lnTo>
                  <a:lnTo>
                    <a:pt x="36" y="60"/>
                  </a:lnTo>
                  <a:lnTo>
                    <a:pt x="42" y="60"/>
                  </a:lnTo>
                  <a:lnTo>
                    <a:pt x="36" y="54"/>
                  </a:lnTo>
                  <a:lnTo>
                    <a:pt x="30" y="42"/>
                  </a:lnTo>
                  <a:lnTo>
                    <a:pt x="24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30" y="42"/>
                  </a:lnTo>
                  <a:lnTo>
                    <a:pt x="36" y="48"/>
                  </a:lnTo>
                  <a:lnTo>
                    <a:pt x="42" y="54"/>
                  </a:lnTo>
                  <a:lnTo>
                    <a:pt x="48" y="54"/>
                  </a:lnTo>
                  <a:lnTo>
                    <a:pt x="48" y="48"/>
                  </a:lnTo>
                  <a:lnTo>
                    <a:pt x="48" y="42"/>
                  </a:lnTo>
                  <a:lnTo>
                    <a:pt x="48" y="36"/>
                  </a:lnTo>
                  <a:lnTo>
                    <a:pt x="42" y="24"/>
                  </a:lnTo>
                  <a:lnTo>
                    <a:pt x="42" y="18"/>
                  </a:lnTo>
                  <a:lnTo>
                    <a:pt x="42" y="12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48" y="30"/>
                  </a:lnTo>
                  <a:lnTo>
                    <a:pt x="54" y="42"/>
                  </a:lnTo>
                  <a:lnTo>
                    <a:pt x="54" y="54"/>
                  </a:lnTo>
                  <a:lnTo>
                    <a:pt x="54" y="60"/>
                  </a:lnTo>
                  <a:lnTo>
                    <a:pt x="60" y="66"/>
                  </a:lnTo>
                  <a:lnTo>
                    <a:pt x="60" y="72"/>
                  </a:lnTo>
                  <a:lnTo>
                    <a:pt x="66" y="72"/>
                  </a:lnTo>
                  <a:lnTo>
                    <a:pt x="72" y="78"/>
                  </a:lnTo>
                  <a:lnTo>
                    <a:pt x="78" y="78"/>
                  </a:lnTo>
                  <a:lnTo>
                    <a:pt x="78" y="84"/>
                  </a:lnTo>
                  <a:lnTo>
                    <a:pt x="78" y="78"/>
                  </a:lnTo>
                  <a:lnTo>
                    <a:pt x="84" y="72"/>
                  </a:lnTo>
                  <a:lnTo>
                    <a:pt x="78" y="60"/>
                  </a:lnTo>
                  <a:lnTo>
                    <a:pt x="78" y="42"/>
                  </a:lnTo>
                  <a:lnTo>
                    <a:pt x="72" y="36"/>
                  </a:lnTo>
                  <a:lnTo>
                    <a:pt x="72" y="30"/>
                  </a:lnTo>
                  <a:lnTo>
                    <a:pt x="78" y="36"/>
                  </a:lnTo>
                  <a:lnTo>
                    <a:pt x="78" y="42"/>
                  </a:lnTo>
                  <a:lnTo>
                    <a:pt x="84" y="48"/>
                  </a:lnTo>
                  <a:lnTo>
                    <a:pt x="84" y="54"/>
                  </a:lnTo>
                  <a:lnTo>
                    <a:pt x="84" y="60"/>
                  </a:lnTo>
                  <a:lnTo>
                    <a:pt x="84" y="66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84" y="90"/>
                  </a:lnTo>
                  <a:lnTo>
                    <a:pt x="90" y="90"/>
                  </a:lnTo>
                  <a:lnTo>
                    <a:pt x="90" y="96"/>
                  </a:lnTo>
                  <a:lnTo>
                    <a:pt x="96" y="96"/>
                  </a:lnTo>
                  <a:lnTo>
                    <a:pt x="102" y="96"/>
                  </a:lnTo>
                  <a:lnTo>
                    <a:pt x="102" y="102"/>
                  </a:lnTo>
                  <a:lnTo>
                    <a:pt x="108" y="96"/>
                  </a:lnTo>
                  <a:lnTo>
                    <a:pt x="108" y="90"/>
                  </a:lnTo>
                  <a:lnTo>
                    <a:pt x="108" y="78"/>
                  </a:lnTo>
                  <a:lnTo>
                    <a:pt x="108" y="72"/>
                  </a:lnTo>
                  <a:lnTo>
                    <a:pt x="102" y="66"/>
                  </a:lnTo>
                  <a:lnTo>
                    <a:pt x="102" y="54"/>
                  </a:lnTo>
                  <a:lnTo>
                    <a:pt x="102" y="48"/>
                  </a:lnTo>
                  <a:lnTo>
                    <a:pt x="102" y="42"/>
                  </a:lnTo>
                  <a:lnTo>
                    <a:pt x="108" y="42"/>
                  </a:lnTo>
                  <a:lnTo>
                    <a:pt x="108" y="54"/>
                  </a:lnTo>
                  <a:lnTo>
                    <a:pt x="108" y="60"/>
                  </a:lnTo>
                  <a:lnTo>
                    <a:pt x="108" y="78"/>
                  </a:lnTo>
                  <a:lnTo>
                    <a:pt x="114" y="96"/>
                  </a:lnTo>
                  <a:lnTo>
                    <a:pt x="114" y="102"/>
                  </a:lnTo>
                  <a:lnTo>
                    <a:pt x="114" y="108"/>
                  </a:lnTo>
                  <a:lnTo>
                    <a:pt x="120" y="114"/>
                  </a:lnTo>
                  <a:lnTo>
                    <a:pt x="125" y="120"/>
                  </a:lnTo>
                  <a:lnTo>
                    <a:pt x="125" y="126"/>
                  </a:lnTo>
                  <a:lnTo>
                    <a:pt x="131" y="126"/>
                  </a:lnTo>
                  <a:lnTo>
                    <a:pt x="125" y="126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26" name="Freeform 508"/>
            <p:cNvSpPr>
              <a:spLocks/>
            </p:cNvSpPr>
            <p:nvPr/>
          </p:nvSpPr>
          <p:spPr bwMode="auto">
            <a:xfrm>
              <a:off x="5114" y="1864"/>
              <a:ext cx="95" cy="155"/>
            </a:xfrm>
            <a:custGeom>
              <a:avLst/>
              <a:gdLst>
                <a:gd name="T0" fmla="*/ 41 w 95"/>
                <a:gd name="T1" fmla="*/ 149 h 155"/>
                <a:gd name="T2" fmla="*/ 41 w 95"/>
                <a:gd name="T3" fmla="*/ 137 h 155"/>
                <a:gd name="T4" fmla="*/ 41 w 95"/>
                <a:gd name="T5" fmla="*/ 125 h 155"/>
                <a:gd name="T6" fmla="*/ 35 w 95"/>
                <a:gd name="T7" fmla="*/ 119 h 155"/>
                <a:gd name="T8" fmla="*/ 29 w 95"/>
                <a:gd name="T9" fmla="*/ 113 h 155"/>
                <a:gd name="T10" fmla="*/ 17 w 95"/>
                <a:gd name="T11" fmla="*/ 101 h 155"/>
                <a:gd name="T12" fmla="*/ 11 w 95"/>
                <a:gd name="T13" fmla="*/ 77 h 155"/>
                <a:gd name="T14" fmla="*/ 6 w 95"/>
                <a:gd name="T15" fmla="*/ 65 h 155"/>
                <a:gd name="T16" fmla="*/ 6 w 95"/>
                <a:gd name="T17" fmla="*/ 59 h 155"/>
                <a:gd name="T18" fmla="*/ 6 w 95"/>
                <a:gd name="T19" fmla="*/ 59 h 155"/>
                <a:gd name="T20" fmla="*/ 6 w 95"/>
                <a:gd name="T21" fmla="*/ 65 h 155"/>
                <a:gd name="T22" fmla="*/ 11 w 95"/>
                <a:gd name="T23" fmla="*/ 77 h 155"/>
                <a:gd name="T24" fmla="*/ 17 w 95"/>
                <a:gd name="T25" fmla="*/ 89 h 155"/>
                <a:gd name="T26" fmla="*/ 23 w 95"/>
                <a:gd name="T27" fmla="*/ 101 h 155"/>
                <a:gd name="T28" fmla="*/ 29 w 95"/>
                <a:gd name="T29" fmla="*/ 107 h 155"/>
                <a:gd name="T30" fmla="*/ 35 w 95"/>
                <a:gd name="T31" fmla="*/ 113 h 155"/>
                <a:gd name="T32" fmla="*/ 41 w 95"/>
                <a:gd name="T33" fmla="*/ 107 h 155"/>
                <a:gd name="T34" fmla="*/ 41 w 95"/>
                <a:gd name="T35" fmla="*/ 89 h 155"/>
                <a:gd name="T36" fmla="*/ 41 w 95"/>
                <a:gd name="T37" fmla="*/ 77 h 155"/>
                <a:gd name="T38" fmla="*/ 29 w 95"/>
                <a:gd name="T39" fmla="*/ 65 h 155"/>
                <a:gd name="T40" fmla="*/ 17 w 95"/>
                <a:gd name="T41" fmla="*/ 53 h 155"/>
                <a:gd name="T42" fmla="*/ 11 w 95"/>
                <a:gd name="T43" fmla="*/ 35 h 155"/>
                <a:gd name="T44" fmla="*/ 11 w 95"/>
                <a:gd name="T45" fmla="*/ 23 h 155"/>
                <a:gd name="T46" fmla="*/ 17 w 95"/>
                <a:gd name="T47" fmla="*/ 29 h 155"/>
                <a:gd name="T48" fmla="*/ 23 w 95"/>
                <a:gd name="T49" fmla="*/ 41 h 155"/>
                <a:gd name="T50" fmla="*/ 29 w 95"/>
                <a:gd name="T51" fmla="*/ 53 h 155"/>
                <a:gd name="T52" fmla="*/ 35 w 95"/>
                <a:gd name="T53" fmla="*/ 65 h 155"/>
                <a:gd name="T54" fmla="*/ 41 w 95"/>
                <a:gd name="T55" fmla="*/ 71 h 155"/>
                <a:gd name="T56" fmla="*/ 41 w 95"/>
                <a:gd name="T57" fmla="*/ 59 h 155"/>
                <a:gd name="T58" fmla="*/ 41 w 95"/>
                <a:gd name="T59" fmla="*/ 17 h 155"/>
                <a:gd name="T60" fmla="*/ 41 w 95"/>
                <a:gd name="T61" fmla="*/ 0 h 155"/>
                <a:gd name="T62" fmla="*/ 47 w 95"/>
                <a:gd name="T63" fmla="*/ 0 h 155"/>
                <a:gd name="T64" fmla="*/ 41 w 95"/>
                <a:gd name="T65" fmla="*/ 17 h 155"/>
                <a:gd name="T66" fmla="*/ 47 w 95"/>
                <a:gd name="T67" fmla="*/ 53 h 155"/>
                <a:gd name="T68" fmla="*/ 53 w 95"/>
                <a:gd name="T69" fmla="*/ 65 h 155"/>
                <a:gd name="T70" fmla="*/ 59 w 95"/>
                <a:gd name="T71" fmla="*/ 59 h 155"/>
                <a:gd name="T72" fmla="*/ 71 w 95"/>
                <a:gd name="T73" fmla="*/ 47 h 155"/>
                <a:gd name="T74" fmla="*/ 77 w 95"/>
                <a:gd name="T75" fmla="*/ 35 h 155"/>
                <a:gd name="T76" fmla="*/ 77 w 95"/>
                <a:gd name="T77" fmla="*/ 29 h 155"/>
                <a:gd name="T78" fmla="*/ 83 w 95"/>
                <a:gd name="T79" fmla="*/ 35 h 155"/>
                <a:gd name="T80" fmla="*/ 77 w 95"/>
                <a:gd name="T81" fmla="*/ 41 h 155"/>
                <a:gd name="T82" fmla="*/ 71 w 95"/>
                <a:gd name="T83" fmla="*/ 53 h 155"/>
                <a:gd name="T84" fmla="*/ 65 w 95"/>
                <a:gd name="T85" fmla="*/ 65 h 155"/>
                <a:gd name="T86" fmla="*/ 53 w 95"/>
                <a:gd name="T87" fmla="*/ 77 h 155"/>
                <a:gd name="T88" fmla="*/ 53 w 95"/>
                <a:gd name="T89" fmla="*/ 89 h 155"/>
                <a:gd name="T90" fmla="*/ 47 w 95"/>
                <a:gd name="T91" fmla="*/ 107 h 155"/>
                <a:gd name="T92" fmla="*/ 53 w 95"/>
                <a:gd name="T93" fmla="*/ 113 h 155"/>
                <a:gd name="T94" fmla="*/ 65 w 95"/>
                <a:gd name="T95" fmla="*/ 101 h 155"/>
                <a:gd name="T96" fmla="*/ 77 w 95"/>
                <a:gd name="T97" fmla="*/ 89 h 155"/>
                <a:gd name="T98" fmla="*/ 89 w 95"/>
                <a:gd name="T99" fmla="*/ 77 h 155"/>
                <a:gd name="T100" fmla="*/ 95 w 95"/>
                <a:gd name="T101" fmla="*/ 65 h 155"/>
                <a:gd name="T102" fmla="*/ 95 w 95"/>
                <a:gd name="T103" fmla="*/ 71 h 155"/>
                <a:gd name="T104" fmla="*/ 89 w 95"/>
                <a:gd name="T105" fmla="*/ 77 h 155"/>
                <a:gd name="T106" fmla="*/ 83 w 95"/>
                <a:gd name="T107" fmla="*/ 89 h 155"/>
                <a:gd name="T108" fmla="*/ 71 w 95"/>
                <a:gd name="T109" fmla="*/ 107 h 155"/>
                <a:gd name="T110" fmla="*/ 59 w 95"/>
                <a:gd name="T111" fmla="*/ 119 h 155"/>
                <a:gd name="T112" fmla="*/ 47 w 95"/>
                <a:gd name="T113" fmla="*/ 131 h 155"/>
                <a:gd name="T114" fmla="*/ 47 w 95"/>
                <a:gd name="T115" fmla="*/ 143 h 155"/>
                <a:gd name="T116" fmla="*/ 47 w 95"/>
                <a:gd name="T117" fmla="*/ 149 h 155"/>
                <a:gd name="T118" fmla="*/ 47 w 95"/>
                <a:gd name="T119" fmla="*/ 149 h 15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5"/>
                <a:gd name="T181" fmla="*/ 0 h 155"/>
                <a:gd name="T182" fmla="*/ 95 w 95"/>
                <a:gd name="T183" fmla="*/ 155 h 15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5" h="155">
                  <a:moveTo>
                    <a:pt x="47" y="155"/>
                  </a:moveTo>
                  <a:lnTo>
                    <a:pt x="41" y="149"/>
                  </a:lnTo>
                  <a:lnTo>
                    <a:pt x="41" y="143"/>
                  </a:lnTo>
                  <a:lnTo>
                    <a:pt x="41" y="137"/>
                  </a:lnTo>
                  <a:lnTo>
                    <a:pt x="41" y="131"/>
                  </a:lnTo>
                  <a:lnTo>
                    <a:pt x="41" y="125"/>
                  </a:lnTo>
                  <a:lnTo>
                    <a:pt x="35" y="119"/>
                  </a:lnTo>
                  <a:lnTo>
                    <a:pt x="29" y="119"/>
                  </a:lnTo>
                  <a:lnTo>
                    <a:pt x="29" y="113"/>
                  </a:lnTo>
                  <a:lnTo>
                    <a:pt x="23" y="107"/>
                  </a:lnTo>
                  <a:lnTo>
                    <a:pt x="17" y="101"/>
                  </a:lnTo>
                  <a:lnTo>
                    <a:pt x="17" y="89"/>
                  </a:lnTo>
                  <a:lnTo>
                    <a:pt x="11" y="77"/>
                  </a:lnTo>
                  <a:lnTo>
                    <a:pt x="6" y="71"/>
                  </a:lnTo>
                  <a:lnTo>
                    <a:pt x="6" y="65"/>
                  </a:lnTo>
                  <a:lnTo>
                    <a:pt x="0" y="59"/>
                  </a:lnTo>
                  <a:lnTo>
                    <a:pt x="6" y="59"/>
                  </a:lnTo>
                  <a:lnTo>
                    <a:pt x="6" y="65"/>
                  </a:lnTo>
                  <a:lnTo>
                    <a:pt x="11" y="71"/>
                  </a:lnTo>
                  <a:lnTo>
                    <a:pt x="11" y="77"/>
                  </a:lnTo>
                  <a:lnTo>
                    <a:pt x="17" y="83"/>
                  </a:lnTo>
                  <a:lnTo>
                    <a:pt x="17" y="89"/>
                  </a:lnTo>
                  <a:lnTo>
                    <a:pt x="23" y="95"/>
                  </a:lnTo>
                  <a:lnTo>
                    <a:pt x="23" y="101"/>
                  </a:lnTo>
                  <a:lnTo>
                    <a:pt x="29" y="107"/>
                  </a:lnTo>
                  <a:lnTo>
                    <a:pt x="35" y="113"/>
                  </a:lnTo>
                  <a:lnTo>
                    <a:pt x="41" y="113"/>
                  </a:lnTo>
                  <a:lnTo>
                    <a:pt x="41" y="107"/>
                  </a:lnTo>
                  <a:lnTo>
                    <a:pt x="41" y="95"/>
                  </a:lnTo>
                  <a:lnTo>
                    <a:pt x="41" y="89"/>
                  </a:lnTo>
                  <a:lnTo>
                    <a:pt x="41" y="83"/>
                  </a:lnTo>
                  <a:lnTo>
                    <a:pt x="41" y="77"/>
                  </a:lnTo>
                  <a:lnTo>
                    <a:pt x="35" y="77"/>
                  </a:lnTo>
                  <a:lnTo>
                    <a:pt x="29" y="65"/>
                  </a:lnTo>
                  <a:lnTo>
                    <a:pt x="23" y="59"/>
                  </a:lnTo>
                  <a:lnTo>
                    <a:pt x="17" y="53"/>
                  </a:lnTo>
                  <a:lnTo>
                    <a:pt x="17" y="41"/>
                  </a:lnTo>
                  <a:lnTo>
                    <a:pt x="11" y="35"/>
                  </a:lnTo>
                  <a:lnTo>
                    <a:pt x="11" y="23"/>
                  </a:lnTo>
                  <a:lnTo>
                    <a:pt x="17" y="29"/>
                  </a:lnTo>
                  <a:lnTo>
                    <a:pt x="17" y="35"/>
                  </a:lnTo>
                  <a:lnTo>
                    <a:pt x="23" y="41"/>
                  </a:lnTo>
                  <a:lnTo>
                    <a:pt x="23" y="47"/>
                  </a:lnTo>
                  <a:lnTo>
                    <a:pt x="29" y="53"/>
                  </a:lnTo>
                  <a:lnTo>
                    <a:pt x="29" y="59"/>
                  </a:lnTo>
                  <a:lnTo>
                    <a:pt x="35" y="65"/>
                  </a:lnTo>
                  <a:lnTo>
                    <a:pt x="41" y="71"/>
                  </a:lnTo>
                  <a:lnTo>
                    <a:pt x="41" y="59"/>
                  </a:lnTo>
                  <a:lnTo>
                    <a:pt x="35" y="35"/>
                  </a:lnTo>
                  <a:lnTo>
                    <a:pt x="41" y="17"/>
                  </a:lnTo>
                  <a:lnTo>
                    <a:pt x="41" y="0"/>
                  </a:lnTo>
                  <a:lnTo>
                    <a:pt x="47" y="0"/>
                  </a:lnTo>
                  <a:lnTo>
                    <a:pt x="41" y="6"/>
                  </a:lnTo>
                  <a:lnTo>
                    <a:pt x="41" y="17"/>
                  </a:lnTo>
                  <a:lnTo>
                    <a:pt x="47" y="35"/>
                  </a:lnTo>
                  <a:lnTo>
                    <a:pt x="47" y="53"/>
                  </a:lnTo>
                  <a:lnTo>
                    <a:pt x="47" y="65"/>
                  </a:lnTo>
                  <a:lnTo>
                    <a:pt x="53" y="65"/>
                  </a:lnTo>
                  <a:lnTo>
                    <a:pt x="59" y="59"/>
                  </a:lnTo>
                  <a:lnTo>
                    <a:pt x="65" y="53"/>
                  </a:lnTo>
                  <a:lnTo>
                    <a:pt x="71" y="47"/>
                  </a:lnTo>
                  <a:lnTo>
                    <a:pt x="71" y="41"/>
                  </a:lnTo>
                  <a:lnTo>
                    <a:pt x="77" y="35"/>
                  </a:lnTo>
                  <a:lnTo>
                    <a:pt x="77" y="29"/>
                  </a:lnTo>
                  <a:lnTo>
                    <a:pt x="83" y="29"/>
                  </a:lnTo>
                  <a:lnTo>
                    <a:pt x="83" y="35"/>
                  </a:lnTo>
                  <a:lnTo>
                    <a:pt x="77" y="41"/>
                  </a:lnTo>
                  <a:lnTo>
                    <a:pt x="77" y="47"/>
                  </a:lnTo>
                  <a:lnTo>
                    <a:pt x="71" y="53"/>
                  </a:lnTo>
                  <a:lnTo>
                    <a:pt x="65" y="59"/>
                  </a:lnTo>
                  <a:lnTo>
                    <a:pt x="65" y="65"/>
                  </a:lnTo>
                  <a:lnTo>
                    <a:pt x="59" y="71"/>
                  </a:lnTo>
                  <a:lnTo>
                    <a:pt x="53" y="77"/>
                  </a:lnTo>
                  <a:lnTo>
                    <a:pt x="53" y="89"/>
                  </a:lnTo>
                  <a:lnTo>
                    <a:pt x="47" y="95"/>
                  </a:lnTo>
                  <a:lnTo>
                    <a:pt x="47" y="107"/>
                  </a:lnTo>
                  <a:lnTo>
                    <a:pt x="47" y="113"/>
                  </a:lnTo>
                  <a:lnTo>
                    <a:pt x="53" y="113"/>
                  </a:lnTo>
                  <a:lnTo>
                    <a:pt x="59" y="107"/>
                  </a:lnTo>
                  <a:lnTo>
                    <a:pt x="65" y="101"/>
                  </a:lnTo>
                  <a:lnTo>
                    <a:pt x="71" y="95"/>
                  </a:lnTo>
                  <a:lnTo>
                    <a:pt x="77" y="89"/>
                  </a:lnTo>
                  <a:lnTo>
                    <a:pt x="83" y="83"/>
                  </a:lnTo>
                  <a:lnTo>
                    <a:pt x="89" y="77"/>
                  </a:lnTo>
                  <a:lnTo>
                    <a:pt x="89" y="71"/>
                  </a:lnTo>
                  <a:lnTo>
                    <a:pt x="95" y="65"/>
                  </a:lnTo>
                  <a:lnTo>
                    <a:pt x="95" y="71"/>
                  </a:lnTo>
                  <a:lnTo>
                    <a:pt x="89" y="77"/>
                  </a:lnTo>
                  <a:lnTo>
                    <a:pt x="89" y="83"/>
                  </a:lnTo>
                  <a:lnTo>
                    <a:pt x="83" y="89"/>
                  </a:lnTo>
                  <a:lnTo>
                    <a:pt x="77" y="101"/>
                  </a:lnTo>
                  <a:lnTo>
                    <a:pt x="71" y="107"/>
                  </a:lnTo>
                  <a:lnTo>
                    <a:pt x="65" y="113"/>
                  </a:lnTo>
                  <a:lnTo>
                    <a:pt x="59" y="119"/>
                  </a:lnTo>
                  <a:lnTo>
                    <a:pt x="53" y="125"/>
                  </a:lnTo>
                  <a:lnTo>
                    <a:pt x="47" y="131"/>
                  </a:lnTo>
                  <a:lnTo>
                    <a:pt x="47" y="137"/>
                  </a:lnTo>
                  <a:lnTo>
                    <a:pt x="47" y="143"/>
                  </a:lnTo>
                  <a:lnTo>
                    <a:pt x="47" y="149"/>
                  </a:lnTo>
                  <a:lnTo>
                    <a:pt x="47" y="155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27" name="Freeform 509"/>
            <p:cNvSpPr>
              <a:spLocks/>
            </p:cNvSpPr>
            <p:nvPr/>
          </p:nvSpPr>
          <p:spPr bwMode="auto">
            <a:xfrm>
              <a:off x="4976" y="2049"/>
              <a:ext cx="126" cy="149"/>
            </a:xfrm>
            <a:custGeom>
              <a:avLst/>
              <a:gdLst>
                <a:gd name="T0" fmla="*/ 126 w 126"/>
                <a:gd name="T1" fmla="*/ 6 h 149"/>
                <a:gd name="T2" fmla="*/ 120 w 126"/>
                <a:gd name="T3" fmla="*/ 12 h 149"/>
                <a:gd name="T4" fmla="*/ 114 w 126"/>
                <a:gd name="T5" fmla="*/ 24 h 149"/>
                <a:gd name="T6" fmla="*/ 108 w 126"/>
                <a:gd name="T7" fmla="*/ 36 h 149"/>
                <a:gd name="T8" fmla="*/ 102 w 126"/>
                <a:gd name="T9" fmla="*/ 42 h 149"/>
                <a:gd name="T10" fmla="*/ 102 w 126"/>
                <a:gd name="T11" fmla="*/ 48 h 149"/>
                <a:gd name="T12" fmla="*/ 96 w 126"/>
                <a:gd name="T13" fmla="*/ 60 h 149"/>
                <a:gd name="T14" fmla="*/ 90 w 126"/>
                <a:gd name="T15" fmla="*/ 66 h 149"/>
                <a:gd name="T16" fmla="*/ 90 w 126"/>
                <a:gd name="T17" fmla="*/ 72 h 149"/>
                <a:gd name="T18" fmla="*/ 96 w 126"/>
                <a:gd name="T19" fmla="*/ 84 h 149"/>
                <a:gd name="T20" fmla="*/ 96 w 126"/>
                <a:gd name="T21" fmla="*/ 90 h 149"/>
                <a:gd name="T22" fmla="*/ 96 w 126"/>
                <a:gd name="T23" fmla="*/ 90 h 149"/>
                <a:gd name="T24" fmla="*/ 90 w 126"/>
                <a:gd name="T25" fmla="*/ 84 h 149"/>
                <a:gd name="T26" fmla="*/ 84 w 126"/>
                <a:gd name="T27" fmla="*/ 78 h 149"/>
                <a:gd name="T28" fmla="*/ 78 w 126"/>
                <a:gd name="T29" fmla="*/ 84 h 149"/>
                <a:gd name="T30" fmla="*/ 66 w 126"/>
                <a:gd name="T31" fmla="*/ 90 h 149"/>
                <a:gd name="T32" fmla="*/ 60 w 126"/>
                <a:gd name="T33" fmla="*/ 102 h 149"/>
                <a:gd name="T34" fmla="*/ 54 w 126"/>
                <a:gd name="T35" fmla="*/ 108 h 149"/>
                <a:gd name="T36" fmla="*/ 48 w 126"/>
                <a:gd name="T37" fmla="*/ 113 h 149"/>
                <a:gd name="T38" fmla="*/ 54 w 126"/>
                <a:gd name="T39" fmla="*/ 131 h 149"/>
                <a:gd name="T40" fmla="*/ 60 w 126"/>
                <a:gd name="T41" fmla="*/ 143 h 149"/>
                <a:gd name="T42" fmla="*/ 60 w 126"/>
                <a:gd name="T43" fmla="*/ 149 h 149"/>
                <a:gd name="T44" fmla="*/ 54 w 126"/>
                <a:gd name="T45" fmla="*/ 137 h 149"/>
                <a:gd name="T46" fmla="*/ 48 w 126"/>
                <a:gd name="T47" fmla="*/ 119 h 149"/>
                <a:gd name="T48" fmla="*/ 42 w 126"/>
                <a:gd name="T49" fmla="*/ 119 h 149"/>
                <a:gd name="T50" fmla="*/ 36 w 126"/>
                <a:gd name="T51" fmla="*/ 131 h 149"/>
                <a:gd name="T52" fmla="*/ 30 w 126"/>
                <a:gd name="T53" fmla="*/ 137 h 149"/>
                <a:gd name="T54" fmla="*/ 24 w 126"/>
                <a:gd name="T55" fmla="*/ 149 h 149"/>
                <a:gd name="T56" fmla="*/ 12 w 126"/>
                <a:gd name="T57" fmla="*/ 149 h 149"/>
                <a:gd name="T58" fmla="*/ 18 w 126"/>
                <a:gd name="T59" fmla="*/ 149 h 149"/>
                <a:gd name="T60" fmla="*/ 18 w 126"/>
                <a:gd name="T61" fmla="*/ 143 h 149"/>
                <a:gd name="T62" fmla="*/ 24 w 126"/>
                <a:gd name="T63" fmla="*/ 131 h 149"/>
                <a:gd name="T64" fmla="*/ 36 w 126"/>
                <a:gd name="T65" fmla="*/ 119 h 149"/>
                <a:gd name="T66" fmla="*/ 42 w 126"/>
                <a:gd name="T67" fmla="*/ 108 h 149"/>
                <a:gd name="T68" fmla="*/ 36 w 126"/>
                <a:gd name="T69" fmla="*/ 108 h 149"/>
                <a:gd name="T70" fmla="*/ 24 w 126"/>
                <a:gd name="T71" fmla="*/ 113 h 149"/>
                <a:gd name="T72" fmla="*/ 18 w 126"/>
                <a:gd name="T73" fmla="*/ 113 h 149"/>
                <a:gd name="T74" fmla="*/ 12 w 126"/>
                <a:gd name="T75" fmla="*/ 113 h 149"/>
                <a:gd name="T76" fmla="*/ 6 w 126"/>
                <a:gd name="T77" fmla="*/ 119 h 149"/>
                <a:gd name="T78" fmla="*/ 0 w 126"/>
                <a:gd name="T79" fmla="*/ 119 h 149"/>
                <a:gd name="T80" fmla="*/ 6 w 126"/>
                <a:gd name="T81" fmla="*/ 113 h 149"/>
                <a:gd name="T82" fmla="*/ 18 w 126"/>
                <a:gd name="T83" fmla="*/ 108 h 149"/>
                <a:gd name="T84" fmla="*/ 30 w 126"/>
                <a:gd name="T85" fmla="*/ 102 h 149"/>
                <a:gd name="T86" fmla="*/ 42 w 126"/>
                <a:gd name="T87" fmla="*/ 102 h 149"/>
                <a:gd name="T88" fmla="*/ 48 w 126"/>
                <a:gd name="T89" fmla="*/ 102 h 149"/>
                <a:gd name="T90" fmla="*/ 54 w 126"/>
                <a:gd name="T91" fmla="*/ 96 h 149"/>
                <a:gd name="T92" fmla="*/ 60 w 126"/>
                <a:gd name="T93" fmla="*/ 90 h 149"/>
                <a:gd name="T94" fmla="*/ 66 w 126"/>
                <a:gd name="T95" fmla="*/ 84 h 149"/>
                <a:gd name="T96" fmla="*/ 66 w 126"/>
                <a:gd name="T97" fmla="*/ 78 h 149"/>
                <a:gd name="T98" fmla="*/ 60 w 126"/>
                <a:gd name="T99" fmla="*/ 78 h 149"/>
                <a:gd name="T100" fmla="*/ 60 w 126"/>
                <a:gd name="T101" fmla="*/ 78 h 149"/>
                <a:gd name="T102" fmla="*/ 66 w 126"/>
                <a:gd name="T103" fmla="*/ 72 h 149"/>
                <a:gd name="T104" fmla="*/ 72 w 126"/>
                <a:gd name="T105" fmla="*/ 72 h 149"/>
                <a:gd name="T106" fmla="*/ 72 w 126"/>
                <a:gd name="T107" fmla="*/ 72 h 149"/>
                <a:gd name="T108" fmla="*/ 78 w 126"/>
                <a:gd name="T109" fmla="*/ 66 h 149"/>
                <a:gd name="T110" fmla="*/ 84 w 126"/>
                <a:gd name="T111" fmla="*/ 54 h 149"/>
                <a:gd name="T112" fmla="*/ 96 w 126"/>
                <a:gd name="T113" fmla="*/ 36 h 149"/>
                <a:gd name="T114" fmla="*/ 102 w 126"/>
                <a:gd name="T115" fmla="*/ 24 h 149"/>
                <a:gd name="T116" fmla="*/ 108 w 126"/>
                <a:gd name="T117" fmla="*/ 12 h 149"/>
                <a:gd name="T118" fmla="*/ 108 w 126"/>
                <a:gd name="T119" fmla="*/ 6 h 149"/>
                <a:gd name="T120" fmla="*/ 114 w 126"/>
                <a:gd name="T121" fmla="*/ 6 h 149"/>
                <a:gd name="T122" fmla="*/ 126 w 126"/>
                <a:gd name="T123" fmla="*/ 0 h 14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6"/>
                <a:gd name="T187" fmla="*/ 0 h 149"/>
                <a:gd name="T188" fmla="*/ 126 w 126"/>
                <a:gd name="T189" fmla="*/ 149 h 14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6" h="149">
                  <a:moveTo>
                    <a:pt x="126" y="0"/>
                  </a:moveTo>
                  <a:lnTo>
                    <a:pt x="126" y="6"/>
                  </a:lnTo>
                  <a:lnTo>
                    <a:pt x="120" y="6"/>
                  </a:lnTo>
                  <a:lnTo>
                    <a:pt x="120" y="12"/>
                  </a:lnTo>
                  <a:lnTo>
                    <a:pt x="114" y="18"/>
                  </a:lnTo>
                  <a:lnTo>
                    <a:pt x="114" y="24"/>
                  </a:lnTo>
                  <a:lnTo>
                    <a:pt x="108" y="30"/>
                  </a:lnTo>
                  <a:lnTo>
                    <a:pt x="108" y="36"/>
                  </a:lnTo>
                  <a:lnTo>
                    <a:pt x="102" y="42"/>
                  </a:lnTo>
                  <a:lnTo>
                    <a:pt x="102" y="48"/>
                  </a:lnTo>
                  <a:lnTo>
                    <a:pt x="96" y="54"/>
                  </a:lnTo>
                  <a:lnTo>
                    <a:pt x="96" y="60"/>
                  </a:lnTo>
                  <a:lnTo>
                    <a:pt x="90" y="66"/>
                  </a:lnTo>
                  <a:lnTo>
                    <a:pt x="90" y="72"/>
                  </a:lnTo>
                  <a:lnTo>
                    <a:pt x="96" y="78"/>
                  </a:lnTo>
                  <a:lnTo>
                    <a:pt x="96" y="84"/>
                  </a:lnTo>
                  <a:lnTo>
                    <a:pt x="96" y="90"/>
                  </a:lnTo>
                  <a:lnTo>
                    <a:pt x="96" y="84"/>
                  </a:lnTo>
                  <a:lnTo>
                    <a:pt x="90" y="84"/>
                  </a:lnTo>
                  <a:lnTo>
                    <a:pt x="90" y="78"/>
                  </a:lnTo>
                  <a:lnTo>
                    <a:pt x="84" y="78"/>
                  </a:lnTo>
                  <a:lnTo>
                    <a:pt x="78" y="84"/>
                  </a:lnTo>
                  <a:lnTo>
                    <a:pt x="72" y="84"/>
                  </a:lnTo>
                  <a:lnTo>
                    <a:pt x="66" y="90"/>
                  </a:lnTo>
                  <a:lnTo>
                    <a:pt x="66" y="96"/>
                  </a:lnTo>
                  <a:lnTo>
                    <a:pt x="60" y="102"/>
                  </a:lnTo>
                  <a:lnTo>
                    <a:pt x="54" y="102"/>
                  </a:lnTo>
                  <a:lnTo>
                    <a:pt x="54" y="108"/>
                  </a:lnTo>
                  <a:lnTo>
                    <a:pt x="48" y="108"/>
                  </a:lnTo>
                  <a:lnTo>
                    <a:pt x="48" y="113"/>
                  </a:lnTo>
                  <a:lnTo>
                    <a:pt x="48" y="125"/>
                  </a:lnTo>
                  <a:lnTo>
                    <a:pt x="54" y="131"/>
                  </a:lnTo>
                  <a:lnTo>
                    <a:pt x="54" y="143"/>
                  </a:lnTo>
                  <a:lnTo>
                    <a:pt x="60" y="143"/>
                  </a:lnTo>
                  <a:lnTo>
                    <a:pt x="60" y="149"/>
                  </a:lnTo>
                  <a:lnTo>
                    <a:pt x="54" y="143"/>
                  </a:lnTo>
                  <a:lnTo>
                    <a:pt x="54" y="137"/>
                  </a:lnTo>
                  <a:lnTo>
                    <a:pt x="48" y="131"/>
                  </a:lnTo>
                  <a:lnTo>
                    <a:pt x="48" y="119"/>
                  </a:lnTo>
                  <a:lnTo>
                    <a:pt x="48" y="113"/>
                  </a:lnTo>
                  <a:lnTo>
                    <a:pt x="42" y="119"/>
                  </a:lnTo>
                  <a:lnTo>
                    <a:pt x="42" y="125"/>
                  </a:lnTo>
                  <a:lnTo>
                    <a:pt x="36" y="131"/>
                  </a:lnTo>
                  <a:lnTo>
                    <a:pt x="30" y="131"/>
                  </a:lnTo>
                  <a:lnTo>
                    <a:pt x="30" y="137"/>
                  </a:lnTo>
                  <a:lnTo>
                    <a:pt x="24" y="143"/>
                  </a:lnTo>
                  <a:lnTo>
                    <a:pt x="24" y="149"/>
                  </a:lnTo>
                  <a:lnTo>
                    <a:pt x="18" y="149"/>
                  </a:lnTo>
                  <a:lnTo>
                    <a:pt x="12" y="149"/>
                  </a:lnTo>
                  <a:lnTo>
                    <a:pt x="18" y="149"/>
                  </a:lnTo>
                  <a:lnTo>
                    <a:pt x="18" y="143"/>
                  </a:lnTo>
                  <a:lnTo>
                    <a:pt x="24" y="137"/>
                  </a:lnTo>
                  <a:lnTo>
                    <a:pt x="24" y="131"/>
                  </a:lnTo>
                  <a:lnTo>
                    <a:pt x="30" y="125"/>
                  </a:lnTo>
                  <a:lnTo>
                    <a:pt x="36" y="119"/>
                  </a:lnTo>
                  <a:lnTo>
                    <a:pt x="36" y="113"/>
                  </a:lnTo>
                  <a:lnTo>
                    <a:pt x="42" y="108"/>
                  </a:lnTo>
                  <a:lnTo>
                    <a:pt x="36" y="108"/>
                  </a:lnTo>
                  <a:lnTo>
                    <a:pt x="30" y="108"/>
                  </a:lnTo>
                  <a:lnTo>
                    <a:pt x="24" y="113"/>
                  </a:lnTo>
                  <a:lnTo>
                    <a:pt x="18" y="113"/>
                  </a:lnTo>
                  <a:lnTo>
                    <a:pt x="12" y="113"/>
                  </a:lnTo>
                  <a:lnTo>
                    <a:pt x="6" y="119"/>
                  </a:lnTo>
                  <a:lnTo>
                    <a:pt x="0" y="119"/>
                  </a:lnTo>
                  <a:lnTo>
                    <a:pt x="0" y="113"/>
                  </a:lnTo>
                  <a:lnTo>
                    <a:pt x="6" y="113"/>
                  </a:lnTo>
                  <a:lnTo>
                    <a:pt x="12" y="113"/>
                  </a:lnTo>
                  <a:lnTo>
                    <a:pt x="18" y="108"/>
                  </a:lnTo>
                  <a:lnTo>
                    <a:pt x="24" y="108"/>
                  </a:lnTo>
                  <a:lnTo>
                    <a:pt x="30" y="102"/>
                  </a:lnTo>
                  <a:lnTo>
                    <a:pt x="36" y="102"/>
                  </a:lnTo>
                  <a:lnTo>
                    <a:pt x="42" y="102"/>
                  </a:lnTo>
                  <a:lnTo>
                    <a:pt x="48" y="102"/>
                  </a:lnTo>
                  <a:lnTo>
                    <a:pt x="54" y="96"/>
                  </a:lnTo>
                  <a:lnTo>
                    <a:pt x="60" y="90"/>
                  </a:lnTo>
                  <a:lnTo>
                    <a:pt x="66" y="84"/>
                  </a:lnTo>
                  <a:lnTo>
                    <a:pt x="66" y="78"/>
                  </a:lnTo>
                  <a:lnTo>
                    <a:pt x="60" y="78"/>
                  </a:lnTo>
                  <a:lnTo>
                    <a:pt x="66" y="72"/>
                  </a:lnTo>
                  <a:lnTo>
                    <a:pt x="72" y="72"/>
                  </a:lnTo>
                  <a:lnTo>
                    <a:pt x="78" y="66"/>
                  </a:lnTo>
                  <a:lnTo>
                    <a:pt x="78" y="60"/>
                  </a:lnTo>
                  <a:lnTo>
                    <a:pt x="84" y="54"/>
                  </a:lnTo>
                  <a:lnTo>
                    <a:pt x="90" y="48"/>
                  </a:lnTo>
                  <a:lnTo>
                    <a:pt x="96" y="36"/>
                  </a:lnTo>
                  <a:lnTo>
                    <a:pt x="102" y="30"/>
                  </a:lnTo>
                  <a:lnTo>
                    <a:pt x="102" y="24"/>
                  </a:lnTo>
                  <a:lnTo>
                    <a:pt x="102" y="18"/>
                  </a:lnTo>
                  <a:lnTo>
                    <a:pt x="108" y="12"/>
                  </a:lnTo>
                  <a:lnTo>
                    <a:pt x="108" y="6"/>
                  </a:lnTo>
                  <a:lnTo>
                    <a:pt x="114" y="6"/>
                  </a:lnTo>
                  <a:lnTo>
                    <a:pt x="120" y="0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28" name="Freeform 510"/>
            <p:cNvSpPr>
              <a:spLocks/>
            </p:cNvSpPr>
            <p:nvPr/>
          </p:nvSpPr>
          <p:spPr bwMode="auto">
            <a:xfrm>
              <a:off x="5209" y="1846"/>
              <a:ext cx="72" cy="119"/>
            </a:xfrm>
            <a:custGeom>
              <a:avLst/>
              <a:gdLst>
                <a:gd name="T0" fmla="*/ 18 w 72"/>
                <a:gd name="T1" fmla="*/ 113 h 119"/>
                <a:gd name="T2" fmla="*/ 30 w 72"/>
                <a:gd name="T3" fmla="*/ 101 h 119"/>
                <a:gd name="T4" fmla="*/ 36 w 72"/>
                <a:gd name="T5" fmla="*/ 95 h 119"/>
                <a:gd name="T6" fmla="*/ 48 w 72"/>
                <a:gd name="T7" fmla="*/ 95 h 119"/>
                <a:gd name="T8" fmla="*/ 60 w 72"/>
                <a:gd name="T9" fmla="*/ 89 h 119"/>
                <a:gd name="T10" fmla="*/ 66 w 72"/>
                <a:gd name="T11" fmla="*/ 83 h 119"/>
                <a:gd name="T12" fmla="*/ 72 w 72"/>
                <a:gd name="T13" fmla="*/ 83 h 119"/>
                <a:gd name="T14" fmla="*/ 72 w 72"/>
                <a:gd name="T15" fmla="*/ 77 h 119"/>
                <a:gd name="T16" fmla="*/ 66 w 72"/>
                <a:gd name="T17" fmla="*/ 83 h 119"/>
                <a:gd name="T18" fmla="*/ 60 w 72"/>
                <a:gd name="T19" fmla="*/ 83 h 119"/>
                <a:gd name="T20" fmla="*/ 48 w 72"/>
                <a:gd name="T21" fmla="*/ 89 h 119"/>
                <a:gd name="T22" fmla="*/ 36 w 72"/>
                <a:gd name="T23" fmla="*/ 95 h 119"/>
                <a:gd name="T24" fmla="*/ 36 w 72"/>
                <a:gd name="T25" fmla="*/ 89 h 119"/>
                <a:gd name="T26" fmla="*/ 42 w 72"/>
                <a:gd name="T27" fmla="*/ 71 h 119"/>
                <a:gd name="T28" fmla="*/ 48 w 72"/>
                <a:gd name="T29" fmla="*/ 65 h 119"/>
                <a:gd name="T30" fmla="*/ 54 w 72"/>
                <a:gd name="T31" fmla="*/ 59 h 119"/>
                <a:gd name="T32" fmla="*/ 66 w 72"/>
                <a:gd name="T33" fmla="*/ 47 h 119"/>
                <a:gd name="T34" fmla="*/ 72 w 72"/>
                <a:gd name="T35" fmla="*/ 41 h 119"/>
                <a:gd name="T36" fmla="*/ 72 w 72"/>
                <a:gd name="T37" fmla="*/ 35 h 119"/>
                <a:gd name="T38" fmla="*/ 72 w 72"/>
                <a:gd name="T39" fmla="*/ 35 h 119"/>
                <a:gd name="T40" fmla="*/ 66 w 72"/>
                <a:gd name="T41" fmla="*/ 41 h 119"/>
                <a:gd name="T42" fmla="*/ 60 w 72"/>
                <a:gd name="T43" fmla="*/ 47 h 119"/>
                <a:gd name="T44" fmla="*/ 54 w 72"/>
                <a:gd name="T45" fmla="*/ 53 h 119"/>
                <a:gd name="T46" fmla="*/ 48 w 72"/>
                <a:gd name="T47" fmla="*/ 59 h 119"/>
                <a:gd name="T48" fmla="*/ 42 w 72"/>
                <a:gd name="T49" fmla="*/ 47 h 119"/>
                <a:gd name="T50" fmla="*/ 48 w 72"/>
                <a:gd name="T51" fmla="*/ 12 h 119"/>
                <a:gd name="T52" fmla="*/ 42 w 72"/>
                <a:gd name="T53" fmla="*/ 0 h 119"/>
                <a:gd name="T54" fmla="*/ 42 w 72"/>
                <a:gd name="T55" fmla="*/ 0 h 119"/>
                <a:gd name="T56" fmla="*/ 42 w 72"/>
                <a:gd name="T57" fmla="*/ 18 h 119"/>
                <a:gd name="T58" fmla="*/ 36 w 72"/>
                <a:gd name="T59" fmla="*/ 53 h 119"/>
                <a:gd name="T60" fmla="*/ 36 w 72"/>
                <a:gd name="T61" fmla="*/ 65 h 119"/>
                <a:gd name="T62" fmla="*/ 36 w 72"/>
                <a:gd name="T63" fmla="*/ 59 h 119"/>
                <a:gd name="T64" fmla="*/ 30 w 72"/>
                <a:gd name="T65" fmla="*/ 53 h 119"/>
                <a:gd name="T66" fmla="*/ 30 w 72"/>
                <a:gd name="T67" fmla="*/ 47 h 119"/>
                <a:gd name="T68" fmla="*/ 18 w 72"/>
                <a:gd name="T69" fmla="*/ 35 h 119"/>
                <a:gd name="T70" fmla="*/ 12 w 72"/>
                <a:gd name="T71" fmla="*/ 29 h 119"/>
                <a:gd name="T72" fmla="*/ 6 w 72"/>
                <a:gd name="T73" fmla="*/ 29 h 119"/>
                <a:gd name="T74" fmla="*/ 12 w 72"/>
                <a:gd name="T75" fmla="*/ 35 h 119"/>
                <a:gd name="T76" fmla="*/ 18 w 72"/>
                <a:gd name="T77" fmla="*/ 41 h 119"/>
                <a:gd name="T78" fmla="*/ 30 w 72"/>
                <a:gd name="T79" fmla="*/ 59 h 119"/>
                <a:gd name="T80" fmla="*/ 30 w 72"/>
                <a:gd name="T81" fmla="*/ 71 h 119"/>
                <a:gd name="T82" fmla="*/ 30 w 72"/>
                <a:gd name="T83" fmla="*/ 89 h 119"/>
                <a:gd name="T84" fmla="*/ 24 w 72"/>
                <a:gd name="T85" fmla="*/ 89 h 119"/>
                <a:gd name="T86" fmla="*/ 24 w 72"/>
                <a:gd name="T87" fmla="*/ 89 h 119"/>
                <a:gd name="T88" fmla="*/ 18 w 72"/>
                <a:gd name="T89" fmla="*/ 83 h 119"/>
                <a:gd name="T90" fmla="*/ 12 w 72"/>
                <a:gd name="T91" fmla="*/ 77 h 119"/>
                <a:gd name="T92" fmla="*/ 6 w 72"/>
                <a:gd name="T93" fmla="*/ 71 h 119"/>
                <a:gd name="T94" fmla="*/ 0 w 72"/>
                <a:gd name="T95" fmla="*/ 65 h 119"/>
                <a:gd name="T96" fmla="*/ 0 w 72"/>
                <a:gd name="T97" fmla="*/ 65 h 119"/>
                <a:gd name="T98" fmla="*/ 6 w 72"/>
                <a:gd name="T99" fmla="*/ 71 h 119"/>
                <a:gd name="T100" fmla="*/ 12 w 72"/>
                <a:gd name="T101" fmla="*/ 83 h 119"/>
                <a:gd name="T102" fmla="*/ 18 w 72"/>
                <a:gd name="T103" fmla="*/ 89 h 119"/>
                <a:gd name="T104" fmla="*/ 18 w 72"/>
                <a:gd name="T105" fmla="*/ 95 h 119"/>
                <a:gd name="T106" fmla="*/ 18 w 72"/>
                <a:gd name="T107" fmla="*/ 107 h 119"/>
                <a:gd name="T108" fmla="*/ 12 w 72"/>
                <a:gd name="T109" fmla="*/ 119 h 119"/>
                <a:gd name="T110" fmla="*/ 12 w 72"/>
                <a:gd name="T111" fmla="*/ 119 h 11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119"/>
                <a:gd name="T170" fmla="*/ 72 w 72"/>
                <a:gd name="T171" fmla="*/ 119 h 11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119">
                  <a:moveTo>
                    <a:pt x="18" y="119"/>
                  </a:moveTo>
                  <a:lnTo>
                    <a:pt x="18" y="113"/>
                  </a:lnTo>
                  <a:lnTo>
                    <a:pt x="24" y="107"/>
                  </a:lnTo>
                  <a:lnTo>
                    <a:pt x="30" y="101"/>
                  </a:lnTo>
                  <a:lnTo>
                    <a:pt x="30" y="95"/>
                  </a:lnTo>
                  <a:lnTo>
                    <a:pt x="36" y="95"/>
                  </a:lnTo>
                  <a:lnTo>
                    <a:pt x="42" y="95"/>
                  </a:lnTo>
                  <a:lnTo>
                    <a:pt x="48" y="95"/>
                  </a:lnTo>
                  <a:lnTo>
                    <a:pt x="54" y="95"/>
                  </a:lnTo>
                  <a:lnTo>
                    <a:pt x="60" y="89"/>
                  </a:lnTo>
                  <a:lnTo>
                    <a:pt x="66" y="89"/>
                  </a:lnTo>
                  <a:lnTo>
                    <a:pt x="66" y="83"/>
                  </a:lnTo>
                  <a:lnTo>
                    <a:pt x="72" y="83"/>
                  </a:lnTo>
                  <a:lnTo>
                    <a:pt x="72" y="77"/>
                  </a:lnTo>
                  <a:lnTo>
                    <a:pt x="66" y="83"/>
                  </a:lnTo>
                  <a:lnTo>
                    <a:pt x="60" y="83"/>
                  </a:lnTo>
                  <a:lnTo>
                    <a:pt x="54" y="89"/>
                  </a:lnTo>
                  <a:lnTo>
                    <a:pt x="48" y="89"/>
                  </a:lnTo>
                  <a:lnTo>
                    <a:pt x="42" y="89"/>
                  </a:lnTo>
                  <a:lnTo>
                    <a:pt x="36" y="95"/>
                  </a:lnTo>
                  <a:lnTo>
                    <a:pt x="36" y="89"/>
                  </a:lnTo>
                  <a:lnTo>
                    <a:pt x="36" y="77"/>
                  </a:lnTo>
                  <a:lnTo>
                    <a:pt x="42" y="71"/>
                  </a:lnTo>
                  <a:lnTo>
                    <a:pt x="42" y="65"/>
                  </a:lnTo>
                  <a:lnTo>
                    <a:pt x="48" y="65"/>
                  </a:lnTo>
                  <a:lnTo>
                    <a:pt x="48" y="59"/>
                  </a:lnTo>
                  <a:lnTo>
                    <a:pt x="54" y="59"/>
                  </a:lnTo>
                  <a:lnTo>
                    <a:pt x="60" y="53"/>
                  </a:lnTo>
                  <a:lnTo>
                    <a:pt x="66" y="47"/>
                  </a:lnTo>
                  <a:lnTo>
                    <a:pt x="72" y="41"/>
                  </a:lnTo>
                  <a:lnTo>
                    <a:pt x="72" y="35"/>
                  </a:lnTo>
                  <a:lnTo>
                    <a:pt x="72" y="41"/>
                  </a:lnTo>
                  <a:lnTo>
                    <a:pt x="66" y="41"/>
                  </a:lnTo>
                  <a:lnTo>
                    <a:pt x="60" y="47"/>
                  </a:lnTo>
                  <a:lnTo>
                    <a:pt x="54" y="53"/>
                  </a:lnTo>
                  <a:lnTo>
                    <a:pt x="48" y="53"/>
                  </a:lnTo>
                  <a:lnTo>
                    <a:pt x="48" y="59"/>
                  </a:lnTo>
                  <a:lnTo>
                    <a:pt x="42" y="59"/>
                  </a:lnTo>
                  <a:lnTo>
                    <a:pt x="42" y="47"/>
                  </a:lnTo>
                  <a:lnTo>
                    <a:pt x="42" y="29"/>
                  </a:lnTo>
                  <a:lnTo>
                    <a:pt x="48" y="12"/>
                  </a:lnTo>
                  <a:lnTo>
                    <a:pt x="42" y="6"/>
                  </a:lnTo>
                  <a:lnTo>
                    <a:pt x="42" y="0"/>
                  </a:lnTo>
                  <a:lnTo>
                    <a:pt x="42" y="6"/>
                  </a:lnTo>
                  <a:lnTo>
                    <a:pt x="42" y="18"/>
                  </a:lnTo>
                  <a:lnTo>
                    <a:pt x="42" y="35"/>
                  </a:lnTo>
                  <a:lnTo>
                    <a:pt x="36" y="53"/>
                  </a:lnTo>
                  <a:lnTo>
                    <a:pt x="36" y="65"/>
                  </a:lnTo>
                  <a:lnTo>
                    <a:pt x="36" y="59"/>
                  </a:lnTo>
                  <a:lnTo>
                    <a:pt x="30" y="59"/>
                  </a:lnTo>
                  <a:lnTo>
                    <a:pt x="30" y="53"/>
                  </a:lnTo>
                  <a:lnTo>
                    <a:pt x="30" y="47"/>
                  </a:lnTo>
                  <a:lnTo>
                    <a:pt x="24" y="41"/>
                  </a:lnTo>
                  <a:lnTo>
                    <a:pt x="18" y="35"/>
                  </a:lnTo>
                  <a:lnTo>
                    <a:pt x="12" y="29"/>
                  </a:lnTo>
                  <a:lnTo>
                    <a:pt x="6" y="29"/>
                  </a:lnTo>
                  <a:lnTo>
                    <a:pt x="12" y="29"/>
                  </a:lnTo>
                  <a:lnTo>
                    <a:pt x="12" y="35"/>
                  </a:lnTo>
                  <a:lnTo>
                    <a:pt x="18" y="41"/>
                  </a:lnTo>
                  <a:lnTo>
                    <a:pt x="24" y="53"/>
                  </a:lnTo>
                  <a:lnTo>
                    <a:pt x="30" y="59"/>
                  </a:lnTo>
                  <a:lnTo>
                    <a:pt x="30" y="65"/>
                  </a:lnTo>
                  <a:lnTo>
                    <a:pt x="30" y="71"/>
                  </a:lnTo>
                  <a:lnTo>
                    <a:pt x="30" y="77"/>
                  </a:lnTo>
                  <a:lnTo>
                    <a:pt x="30" y="89"/>
                  </a:lnTo>
                  <a:lnTo>
                    <a:pt x="24" y="89"/>
                  </a:lnTo>
                  <a:lnTo>
                    <a:pt x="18" y="89"/>
                  </a:lnTo>
                  <a:lnTo>
                    <a:pt x="18" y="83"/>
                  </a:lnTo>
                  <a:lnTo>
                    <a:pt x="12" y="77"/>
                  </a:lnTo>
                  <a:lnTo>
                    <a:pt x="6" y="71"/>
                  </a:lnTo>
                  <a:lnTo>
                    <a:pt x="0" y="65"/>
                  </a:lnTo>
                  <a:lnTo>
                    <a:pt x="6" y="71"/>
                  </a:lnTo>
                  <a:lnTo>
                    <a:pt x="6" y="77"/>
                  </a:lnTo>
                  <a:lnTo>
                    <a:pt x="12" y="83"/>
                  </a:lnTo>
                  <a:lnTo>
                    <a:pt x="12" y="89"/>
                  </a:lnTo>
                  <a:lnTo>
                    <a:pt x="18" y="89"/>
                  </a:lnTo>
                  <a:lnTo>
                    <a:pt x="18" y="95"/>
                  </a:lnTo>
                  <a:lnTo>
                    <a:pt x="18" y="101"/>
                  </a:lnTo>
                  <a:lnTo>
                    <a:pt x="18" y="107"/>
                  </a:lnTo>
                  <a:lnTo>
                    <a:pt x="12" y="113"/>
                  </a:lnTo>
                  <a:lnTo>
                    <a:pt x="12" y="119"/>
                  </a:lnTo>
                  <a:lnTo>
                    <a:pt x="18" y="119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  <p:sp>
          <p:nvSpPr>
            <p:cNvPr id="2829" name="Freeform 511"/>
            <p:cNvSpPr>
              <a:spLocks/>
            </p:cNvSpPr>
            <p:nvPr/>
          </p:nvSpPr>
          <p:spPr bwMode="auto">
            <a:xfrm>
              <a:off x="4875" y="1881"/>
              <a:ext cx="143" cy="114"/>
            </a:xfrm>
            <a:custGeom>
              <a:avLst/>
              <a:gdLst>
                <a:gd name="T0" fmla="*/ 137 w 143"/>
                <a:gd name="T1" fmla="*/ 102 h 114"/>
                <a:gd name="T2" fmla="*/ 125 w 143"/>
                <a:gd name="T3" fmla="*/ 96 h 114"/>
                <a:gd name="T4" fmla="*/ 119 w 143"/>
                <a:gd name="T5" fmla="*/ 96 h 114"/>
                <a:gd name="T6" fmla="*/ 113 w 143"/>
                <a:gd name="T7" fmla="*/ 90 h 114"/>
                <a:gd name="T8" fmla="*/ 113 w 143"/>
                <a:gd name="T9" fmla="*/ 66 h 114"/>
                <a:gd name="T10" fmla="*/ 113 w 143"/>
                <a:gd name="T11" fmla="*/ 42 h 114"/>
                <a:gd name="T12" fmla="*/ 113 w 143"/>
                <a:gd name="T13" fmla="*/ 48 h 114"/>
                <a:gd name="T14" fmla="*/ 107 w 143"/>
                <a:gd name="T15" fmla="*/ 78 h 114"/>
                <a:gd name="T16" fmla="*/ 101 w 143"/>
                <a:gd name="T17" fmla="*/ 78 h 114"/>
                <a:gd name="T18" fmla="*/ 89 w 143"/>
                <a:gd name="T19" fmla="*/ 66 h 114"/>
                <a:gd name="T20" fmla="*/ 77 w 143"/>
                <a:gd name="T21" fmla="*/ 60 h 114"/>
                <a:gd name="T22" fmla="*/ 77 w 143"/>
                <a:gd name="T23" fmla="*/ 12 h 114"/>
                <a:gd name="T24" fmla="*/ 71 w 143"/>
                <a:gd name="T25" fmla="*/ 0 h 114"/>
                <a:gd name="T26" fmla="*/ 71 w 143"/>
                <a:gd name="T27" fmla="*/ 18 h 114"/>
                <a:gd name="T28" fmla="*/ 71 w 143"/>
                <a:gd name="T29" fmla="*/ 54 h 114"/>
                <a:gd name="T30" fmla="*/ 47 w 143"/>
                <a:gd name="T31" fmla="*/ 36 h 114"/>
                <a:gd name="T32" fmla="*/ 18 w 143"/>
                <a:gd name="T33" fmla="*/ 18 h 114"/>
                <a:gd name="T34" fmla="*/ 6 w 143"/>
                <a:gd name="T35" fmla="*/ 6 h 114"/>
                <a:gd name="T36" fmla="*/ 12 w 143"/>
                <a:gd name="T37" fmla="*/ 12 h 114"/>
                <a:gd name="T38" fmla="*/ 30 w 143"/>
                <a:gd name="T39" fmla="*/ 30 h 114"/>
                <a:gd name="T40" fmla="*/ 59 w 143"/>
                <a:gd name="T41" fmla="*/ 54 h 114"/>
                <a:gd name="T42" fmla="*/ 71 w 143"/>
                <a:gd name="T43" fmla="*/ 60 h 114"/>
                <a:gd name="T44" fmla="*/ 65 w 143"/>
                <a:gd name="T45" fmla="*/ 60 h 114"/>
                <a:gd name="T46" fmla="*/ 41 w 143"/>
                <a:gd name="T47" fmla="*/ 66 h 114"/>
                <a:gd name="T48" fmla="*/ 18 w 143"/>
                <a:gd name="T49" fmla="*/ 60 h 114"/>
                <a:gd name="T50" fmla="*/ 0 w 143"/>
                <a:gd name="T51" fmla="*/ 54 h 114"/>
                <a:gd name="T52" fmla="*/ 6 w 143"/>
                <a:gd name="T53" fmla="*/ 66 h 114"/>
                <a:gd name="T54" fmla="*/ 30 w 143"/>
                <a:gd name="T55" fmla="*/ 66 h 114"/>
                <a:gd name="T56" fmla="*/ 59 w 143"/>
                <a:gd name="T57" fmla="*/ 72 h 114"/>
                <a:gd name="T58" fmla="*/ 71 w 143"/>
                <a:gd name="T59" fmla="*/ 72 h 114"/>
                <a:gd name="T60" fmla="*/ 83 w 143"/>
                <a:gd name="T61" fmla="*/ 78 h 114"/>
                <a:gd name="T62" fmla="*/ 95 w 143"/>
                <a:gd name="T63" fmla="*/ 90 h 114"/>
                <a:gd name="T64" fmla="*/ 83 w 143"/>
                <a:gd name="T65" fmla="*/ 96 h 114"/>
                <a:gd name="T66" fmla="*/ 65 w 143"/>
                <a:gd name="T67" fmla="*/ 102 h 114"/>
                <a:gd name="T68" fmla="*/ 53 w 143"/>
                <a:gd name="T69" fmla="*/ 108 h 114"/>
                <a:gd name="T70" fmla="*/ 53 w 143"/>
                <a:gd name="T71" fmla="*/ 108 h 114"/>
                <a:gd name="T72" fmla="*/ 65 w 143"/>
                <a:gd name="T73" fmla="*/ 108 h 114"/>
                <a:gd name="T74" fmla="*/ 89 w 143"/>
                <a:gd name="T75" fmla="*/ 102 h 114"/>
                <a:gd name="T76" fmla="*/ 101 w 143"/>
                <a:gd name="T77" fmla="*/ 96 h 114"/>
                <a:gd name="T78" fmla="*/ 113 w 143"/>
                <a:gd name="T79" fmla="*/ 96 h 114"/>
                <a:gd name="T80" fmla="*/ 125 w 143"/>
                <a:gd name="T81" fmla="*/ 102 h 114"/>
                <a:gd name="T82" fmla="*/ 131 w 143"/>
                <a:gd name="T83" fmla="*/ 108 h 114"/>
                <a:gd name="T84" fmla="*/ 143 w 143"/>
                <a:gd name="T85" fmla="*/ 114 h 11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"/>
                <a:gd name="T130" fmla="*/ 0 h 114"/>
                <a:gd name="T131" fmla="*/ 143 w 143"/>
                <a:gd name="T132" fmla="*/ 114 h 11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" h="114">
                  <a:moveTo>
                    <a:pt x="143" y="114"/>
                  </a:moveTo>
                  <a:lnTo>
                    <a:pt x="137" y="108"/>
                  </a:lnTo>
                  <a:lnTo>
                    <a:pt x="137" y="102"/>
                  </a:lnTo>
                  <a:lnTo>
                    <a:pt x="131" y="102"/>
                  </a:lnTo>
                  <a:lnTo>
                    <a:pt x="131" y="96"/>
                  </a:lnTo>
                  <a:lnTo>
                    <a:pt x="125" y="96"/>
                  </a:lnTo>
                  <a:lnTo>
                    <a:pt x="119" y="96"/>
                  </a:lnTo>
                  <a:lnTo>
                    <a:pt x="119" y="90"/>
                  </a:lnTo>
                  <a:lnTo>
                    <a:pt x="113" y="90"/>
                  </a:lnTo>
                  <a:lnTo>
                    <a:pt x="113" y="84"/>
                  </a:lnTo>
                  <a:lnTo>
                    <a:pt x="113" y="78"/>
                  </a:lnTo>
                  <a:lnTo>
                    <a:pt x="113" y="66"/>
                  </a:lnTo>
                  <a:lnTo>
                    <a:pt x="113" y="54"/>
                  </a:lnTo>
                  <a:lnTo>
                    <a:pt x="113" y="48"/>
                  </a:lnTo>
                  <a:lnTo>
                    <a:pt x="113" y="42"/>
                  </a:lnTo>
                  <a:lnTo>
                    <a:pt x="113" y="48"/>
                  </a:lnTo>
                  <a:lnTo>
                    <a:pt x="113" y="54"/>
                  </a:lnTo>
                  <a:lnTo>
                    <a:pt x="107" y="66"/>
                  </a:lnTo>
                  <a:lnTo>
                    <a:pt x="107" y="78"/>
                  </a:lnTo>
                  <a:lnTo>
                    <a:pt x="107" y="84"/>
                  </a:lnTo>
                  <a:lnTo>
                    <a:pt x="101" y="84"/>
                  </a:lnTo>
                  <a:lnTo>
                    <a:pt x="101" y="78"/>
                  </a:lnTo>
                  <a:lnTo>
                    <a:pt x="95" y="78"/>
                  </a:lnTo>
                  <a:lnTo>
                    <a:pt x="95" y="72"/>
                  </a:lnTo>
                  <a:lnTo>
                    <a:pt x="89" y="66"/>
                  </a:lnTo>
                  <a:lnTo>
                    <a:pt x="83" y="66"/>
                  </a:lnTo>
                  <a:lnTo>
                    <a:pt x="83" y="60"/>
                  </a:lnTo>
                  <a:lnTo>
                    <a:pt x="77" y="60"/>
                  </a:lnTo>
                  <a:lnTo>
                    <a:pt x="83" y="48"/>
                  </a:lnTo>
                  <a:lnTo>
                    <a:pt x="77" y="30"/>
                  </a:lnTo>
                  <a:lnTo>
                    <a:pt x="77" y="12"/>
                  </a:lnTo>
                  <a:lnTo>
                    <a:pt x="71" y="0"/>
                  </a:lnTo>
                  <a:lnTo>
                    <a:pt x="71" y="6"/>
                  </a:lnTo>
                  <a:lnTo>
                    <a:pt x="71" y="12"/>
                  </a:lnTo>
                  <a:lnTo>
                    <a:pt x="71" y="18"/>
                  </a:lnTo>
                  <a:lnTo>
                    <a:pt x="77" y="30"/>
                  </a:lnTo>
                  <a:lnTo>
                    <a:pt x="77" y="48"/>
                  </a:lnTo>
                  <a:lnTo>
                    <a:pt x="71" y="54"/>
                  </a:lnTo>
                  <a:lnTo>
                    <a:pt x="65" y="48"/>
                  </a:lnTo>
                  <a:lnTo>
                    <a:pt x="59" y="42"/>
                  </a:lnTo>
                  <a:lnTo>
                    <a:pt x="47" y="36"/>
                  </a:lnTo>
                  <a:lnTo>
                    <a:pt x="41" y="30"/>
                  </a:lnTo>
                  <a:lnTo>
                    <a:pt x="30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30" y="30"/>
                  </a:lnTo>
                  <a:lnTo>
                    <a:pt x="41" y="36"/>
                  </a:lnTo>
                  <a:lnTo>
                    <a:pt x="53" y="48"/>
                  </a:lnTo>
                  <a:lnTo>
                    <a:pt x="59" y="54"/>
                  </a:lnTo>
                  <a:lnTo>
                    <a:pt x="65" y="54"/>
                  </a:lnTo>
                  <a:lnTo>
                    <a:pt x="71" y="60"/>
                  </a:lnTo>
                  <a:lnTo>
                    <a:pt x="65" y="60"/>
                  </a:lnTo>
                  <a:lnTo>
                    <a:pt x="59" y="66"/>
                  </a:lnTo>
                  <a:lnTo>
                    <a:pt x="53" y="66"/>
                  </a:lnTo>
                  <a:lnTo>
                    <a:pt x="41" y="66"/>
                  </a:lnTo>
                  <a:lnTo>
                    <a:pt x="36" y="66"/>
                  </a:lnTo>
                  <a:lnTo>
                    <a:pt x="24" y="66"/>
                  </a:lnTo>
                  <a:lnTo>
                    <a:pt x="18" y="60"/>
                  </a:lnTo>
                  <a:lnTo>
                    <a:pt x="12" y="60"/>
                  </a:lnTo>
                  <a:lnTo>
                    <a:pt x="6" y="60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8" y="66"/>
                  </a:lnTo>
                  <a:lnTo>
                    <a:pt x="30" y="66"/>
                  </a:lnTo>
                  <a:lnTo>
                    <a:pt x="41" y="66"/>
                  </a:lnTo>
                  <a:lnTo>
                    <a:pt x="47" y="66"/>
                  </a:lnTo>
                  <a:lnTo>
                    <a:pt x="59" y="72"/>
                  </a:lnTo>
                  <a:lnTo>
                    <a:pt x="65" y="72"/>
                  </a:lnTo>
                  <a:lnTo>
                    <a:pt x="71" y="72"/>
                  </a:lnTo>
                  <a:lnTo>
                    <a:pt x="77" y="72"/>
                  </a:lnTo>
                  <a:lnTo>
                    <a:pt x="77" y="78"/>
                  </a:lnTo>
                  <a:lnTo>
                    <a:pt x="83" y="78"/>
                  </a:lnTo>
                  <a:lnTo>
                    <a:pt x="89" y="84"/>
                  </a:lnTo>
                  <a:lnTo>
                    <a:pt x="95" y="90"/>
                  </a:lnTo>
                  <a:lnTo>
                    <a:pt x="89" y="90"/>
                  </a:lnTo>
                  <a:lnTo>
                    <a:pt x="83" y="96"/>
                  </a:lnTo>
                  <a:lnTo>
                    <a:pt x="77" y="96"/>
                  </a:lnTo>
                  <a:lnTo>
                    <a:pt x="71" y="102"/>
                  </a:lnTo>
                  <a:lnTo>
                    <a:pt x="65" y="102"/>
                  </a:lnTo>
                  <a:lnTo>
                    <a:pt x="59" y="108"/>
                  </a:lnTo>
                  <a:lnTo>
                    <a:pt x="53" y="108"/>
                  </a:lnTo>
                  <a:lnTo>
                    <a:pt x="47" y="108"/>
                  </a:lnTo>
                  <a:lnTo>
                    <a:pt x="53" y="108"/>
                  </a:lnTo>
                  <a:lnTo>
                    <a:pt x="59" y="108"/>
                  </a:lnTo>
                  <a:lnTo>
                    <a:pt x="65" y="108"/>
                  </a:lnTo>
                  <a:lnTo>
                    <a:pt x="77" y="108"/>
                  </a:lnTo>
                  <a:lnTo>
                    <a:pt x="83" y="102"/>
                  </a:lnTo>
                  <a:lnTo>
                    <a:pt x="89" y="102"/>
                  </a:lnTo>
                  <a:lnTo>
                    <a:pt x="95" y="102"/>
                  </a:lnTo>
                  <a:lnTo>
                    <a:pt x="95" y="96"/>
                  </a:lnTo>
                  <a:lnTo>
                    <a:pt x="101" y="96"/>
                  </a:lnTo>
                  <a:lnTo>
                    <a:pt x="107" y="96"/>
                  </a:lnTo>
                  <a:lnTo>
                    <a:pt x="113" y="96"/>
                  </a:lnTo>
                  <a:lnTo>
                    <a:pt x="113" y="102"/>
                  </a:lnTo>
                  <a:lnTo>
                    <a:pt x="119" y="102"/>
                  </a:lnTo>
                  <a:lnTo>
                    <a:pt x="125" y="102"/>
                  </a:lnTo>
                  <a:lnTo>
                    <a:pt x="125" y="108"/>
                  </a:lnTo>
                  <a:lnTo>
                    <a:pt x="131" y="108"/>
                  </a:lnTo>
                  <a:lnTo>
                    <a:pt x="137" y="108"/>
                  </a:lnTo>
                  <a:lnTo>
                    <a:pt x="137" y="114"/>
                  </a:lnTo>
                  <a:lnTo>
                    <a:pt x="143" y="114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 sz="1350"/>
            </a:p>
          </p:txBody>
        </p:sp>
      </p:grpSp>
      <p:grpSp>
        <p:nvGrpSpPr>
          <p:cNvPr id="4" name="Group 258"/>
          <p:cNvGrpSpPr>
            <a:grpSpLocks/>
          </p:cNvGrpSpPr>
          <p:nvPr/>
        </p:nvGrpSpPr>
        <p:grpSpPr bwMode="auto">
          <a:xfrm rot="6358581" flipV="1">
            <a:off x="5928124" y="4148139"/>
            <a:ext cx="2087165" cy="1570435"/>
            <a:chOff x="4176" y="878"/>
            <a:chExt cx="1254" cy="1422"/>
          </a:xfrm>
        </p:grpSpPr>
        <p:sp>
          <p:nvSpPr>
            <p:cNvPr id="2324" name="Freeform 259"/>
            <p:cNvSpPr>
              <a:spLocks/>
            </p:cNvSpPr>
            <p:nvPr/>
          </p:nvSpPr>
          <p:spPr bwMode="auto">
            <a:xfrm>
              <a:off x="5149" y="1189"/>
              <a:ext cx="54" cy="149"/>
            </a:xfrm>
            <a:custGeom>
              <a:avLst/>
              <a:gdLst>
                <a:gd name="T0" fmla="*/ 42 w 54"/>
                <a:gd name="T1" fmla="*/ 149 h 149"/>
                <a:gd name="T2" fmla="*/ 42 w 54"/>
                <a:gd name="T3" fmla="*/ 149 h 149"/>
                <a:gd name="T4" fmla="*/ 42 w 54"/>
                <a:gd name="T5" fmla="*/ 143 h 149"/>
                <a:gd name="T6" fmla="*/ 42 w 54"/>
                <a:gd name="T7" fmla="*/ 143 h 149"/>
                <a:gd name="T8" fmla="*/ 42 w 54"/>
                <a:gd name="T9" fmla="*/ 143 h 149"/>
                <a:gd name="T10" fmla="*/ 48 w 54"/>
                <a:gd name="T11" fmla="*/ 119 h 149"/>
                <a:gd name="T12" fmla="*/ 48 w 54"/>
                <a:gd name="T13" fmla="*/ 96 h 149"/>
                <a:gd name="T14" fmla="*/ 48 w 54"/>
                <a:gd name="T15" fmla="*/ 78 h 149"/>
                <a:gd name="T16" fmla="*/ 36 w 54"/>
                <a:gd name="T17" fmla="*/ 60 h 149"/>
                <a:gd name="T18" fmla="*/ 30 w 54"/>
                <a:gd name="T19" fmla="*/ 42 h 149"/>
                <a:gd name="T20" fmla="*/ 18 w 54"/>
                <a:gd name="T21" fmla="*/ 24 h 149"/>
                <a:gd name="T22" fmla="*/ 6 w 54"/>
                <a:gd name="T23" fmla="*/ 12 h 149"/>
                <a:gd name="T24" fmla="*/ 0 w 54"/>
                <a:gd name="T25" fmla="*/ 0 h 149"/>
                <a:gd name="T26" fmla="*/ 12 w 54"/>
                <a:gd name="T27" fmla="*/ 6 h 149"/>
                <a:gd name="T28" fmla="*/ 24 w 54"/>
                <a:gd name="T29" fmla="*/ 18 h 149"/>
                <a:gd name="T30" fmla="*/ 36 w 54"/>
                <a:gd name="T31" fmla="*/ 36 h 149"/>
                <a:gd name="T32" fmla="*/ 48 w 54"/>
                <a:gd name="T33" fmla="*/ 60 h 149"/>
                <a:gd name="T34" fmla="*/ 54 w 54"/>
                <a:gd name="T35" fmla="*/ 84 h 149"/>
                <a:gd name="T36" fmla="*/ 54 w 54"/>
                <a:gd name="T37" fmla="*/ 107 h 149"/>
                <a:gd name="T38" fmla="*/ 54 w 54"/>
                <a:gd name="T39" fmla="*/ 131 h 149"/>
                <a:gd name="T40" fmla="*/ 42 w 54"/>
                <a:gd name="T41" fmla="*/ 149 h 14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49"/>
                <a:gd name="T65" fmla="*/ 54 w 54"/>
                <a:gd name="T66" fmla="*/ 149 h 14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49">
                  <a:moveTo>
                    <a:pt x="42" y="149"/>
                  </a:moveTo>
                  <a:lnTo>
                    <a:pt x="42" y="149"/>
                  </a:lnTo>
                  <a:lnTo>
                    <a:pt x="42" y="143"/>
                  </a:lnTo>
                  <a:lnTo>
                    <a:pt x="48" y="119"/>
                  </a:lnTo>
                  <a:lnTo>
                    <a:pt x="48" y="96"/>
                  </a:lnTo>
                  <a:lnTo>
                    <a:pt x="48" y="78"/>
                  </a:lnTo>
                  <a:lnTo>
                    <a:pt x="36" y="60"/>
                  </a:lnTo>
                  <a:lnTo>
                    <a:pt x="30" y="42"/>
                  </a:lnTo>
                  <a:lnTo>
                    <a:pt x="18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12" y="6"/>
                  </a:lnTo>
                  <a:lnTo>
                    <a:pt x="24" y="18"/>
                  </a:lnTo>
                  <a:lnTo>
                    <a:pt x="36" y="36"/>
                  </a:lnTo>
                  <a:lnTo>
                    <a:pt x="48" y="60"/>
                  </a:lnTo>
                  <a:lnTo>
                    <a:pt x="54" y="84"/>
                  </a:lnTo>
                  <a:lnTo>
                    <a:pt x="54" y="107"/>
                  </a:lnTo>
                  <a:lnTo>
                    <a:pt x="54" y="131"/>
                  </a:lnTo>
                  <a:lnTo>
                    <a:pt x="42" y="14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25" name="Freeform 260"/>
            <p:cNvSpPr>
              <a:spLocks/>
            </p:cNvSpPr>
            <p:nvPr/>
          </p:nvSpPr>
          <p:spPr bwMode="auto">
            <a:xfrm>
              <a:off x="5125" y="1207"/>
              <a:ext cx="54" cy="12"/>
            </a:xfrm>
            <a:custGeom>
              <a:avLst/>
              <a:gdLst>
                <a:gd name="T0" fmla="*/ 0 w 54"/>
                <a:gd name="T1" fmla="*/ 6 h 12"/>
                <a:gd name="T2" fmla="*/ 6 w 54"/>
                <a:gd name="T3" fmla="*/ 0 h 12"/>
                <a:gd name="T4" fmla="*/ 12 w 54"/>
                <a:gd name="T5" fmla="*/ 0 h 12"/>
                <a:gd name="T6" fmla="*/ 18 w 54"/>
                <a:gd name="T7" fmla="*/ 0 h 12"/>
                <a:gd name="T8" fmla="*/ 24 w 54"/>
                <a:gd name="T9" fmla="*/ 0 h 12"/>
                <a:gd name="T10" fmla="*/ 30 w 54"/>
                <a:gd name="T11" fmla="*/ 6 h 12"/>
                <a:gd name="T12" fmla="*/ 42 w 54"/>
                <a:gd name="T13" fmla="*/ 6 h 12"/>
                <a:gd name="T14" fmla="*/ 48 w 54"/>
                <a:gd name="T15" fmla="*/ 12 h 12"/>
                <a:gd name="T16" fmla="*/ 54 w 54"/>
                <a:gd name="T17" fmla="*/ 12 h 12"/>
                <a:gd name="T18" fmla="*/ 48 w 54"/>
                <a:gd name="T19" fmla="*/ 12 h 12"/>
                <a:gd name="T20" fmla="*/ 42 w 54"/>
                <a:gd name="T21" fmla="*/ 12 h 12"/>
                <a:gd name="T22" fmla="*/ 30 w 54"/>
                <a:gd name="T23" fmla="*/ 12 h 12"/>
                <a:gd name="T24" fmla="*/ 24 w 54"/>
                <a:gd name="T25" fmla="*/ 6 h 12"/>
                <a:gd name="T26" fmla="*/ 18 w 54"/>
                <a:gd name="T27" fmla="*/ 6 h 12"/>
                <a:gd name="T28" fmla="*/ 12 w 54"/>
                <a:gd name="T29" fmla="*/ 6 h 12"/>
                <a:gd name="T30" fmla="*/ 6 w 54"/>
                <a:gd name="T31" fmla="*/ 6 h 12"/>
                <a:gd name="T32" fmla="*/ 0 w 54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12"/>
                <a:gd name="T53" fmla="*/ 54 w 5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12">
                  <a:moveTo>
                    <a:pt x="0" y="6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42" y="6"/>
                  </a:lnTo>
                  <a:lnTo>
                    <a:pt x="48" y="12"/>
                  </a:lnTo>
                  <a:lnTo>
                    <a:pt x="54" y="12"/>
                  </a:lnTo>
                  <a:lnTo>
                    <a:pt x="48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26" name="Freeform 261"/>
            <p:cNvSpPr>
              <a:spLocks/>
            </p:cNvSpPr>
            <p:nvPr/>
          </p:nvSpPr>
          <p:spPr bwMode="auto">
            <a:xfrm>
              <a:off x="5125" y="1219"/>
              <a:ext cx="60" cy="12"/>
            </a:xfrm>
            <a:custGeom>
              <a:avLst/>
              <a:gdLst>
                <a:gd name="T0" fmla="*/ 0 w 60"/>
                <a:gd name="T1" fmla="*/ 0 h 12"/>
                <a:gd name="T2" fmla="*/ 6 w 60"/>
                <a:gd name="T3" fmla="*/ 0 h 12"/>
                <a:gd name="T4" fmla="*/ 6 w 60"/>
                <a:gd name="T5" fmla="*/ 0 h 12"/>
                <a:gd name="T6" fmla="*/ 18 w 60"/>
                <a:gd name="T7" fmla="*/ 0 h 12"/>
                <a:gd name="T8" fmla="*/ 24 w 60"/>
                <a:gd name="T9" fmla="*/ 0 h 12"/>
                <a:gd name="T10" fmla="*/ 36 w 60"/>
                <a:gd name="T11" fmla="*/ 6 h 12"/>
                <a:gd name="T12" fmla="*/ 48 w 60"/>
                <a:gd name="T13" fmla="*/ 6 h 12"/>
                <a:gd name="T14" fmla="*/ 54 w 60"/>
                <a:gd name="T15" fmla="*/ 12 h 12"/>
                <a:gd name="T16" fmla="*/ 60 w 60"/>
                <a:gd name="T17" fmla="*/ 12 h 12"/>
                <a:gd name="T18" fmla="*/ 54 w 60"/>
                <a:gd name="T19" fmla="*/ 12 h 12"/>
                <a:gd name="T20" fmla="*/ 48 w 60"/>
                <a:gd name="T21" fmla="*/ 12 h 12"/>
                <a:gd name="T22" fmla="*/ 36 w 60"/>
                <a:gd name="T23" fmla="*/ 12 h 12"/>
                <a:gd name="T24" fmla="*/ 30 w 60"/>
                <a:gd name="T25" fmla="*/ 6 h 12"/>
                <a:gd name="T26" fmla="*/ 18 w 60"/>
                <a:gd name="T27" fmla="*/ 6 h 12"/>
                <a:gd name="T28" fmla="*/ 12 w 60"/>
                <a:gd name="T29" fmla="*/ 6 h 12"/>
                <a:gd name="T30" fmla="*/ 6 w 60"/>
                <a:gd name="T31" fmla="*/ 0 h 12"/>
                <a:gd name="T32" fmla="*/ 0 w 60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0"/>
                <a:gd name="T52" fmla="*/ 0 h 12"/>
                <a:gd name="T53" fmla="*/ 60 w 6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0" h="12">
                  <a:moveTo>
                    <a:pt x="0" y="0"/>
                  </a:move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6" y="6"/>
                  </a:lnTo>
                  <a:lnTo>
                    <a:pt x="48" y="6"/>
                  </a:lnTo>
                  <a:lnTo>
                    <a:pt x="54" y="12"/>
                  </a:lnTo>
                  <a:lnTo>
                    <a:pt x="60" y="12"/>
                  </a:lnTo>
                  <a:lnTo>
                    <a:pt x="54" y="12"/>
                  </a:lnTo>
                  <a:lnTo>
                    <a:pt x="48" y="12"/>
                  </a:lnTo>
                  <a:lnTo>
                    <a:pt x="36" y="12"/>
                  </a:lnTo>
                  <a:lnTo>
                    <a:pt x="30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27" name="Freeform 262"/>
            <p:cNvSpPr>
              <a:spLocks/>
            </p:cNvSpPr>
            <p:nvPr/>
          </p:nvSpPr>
          <p:spPr bwMode="auto">
            <a:xfrm>
              <a:off x="5131" y="1243"/>
              <a:ext cx="66" cy="12"/>
            </a:xfrm>
            <a:custGeom>
              <a:avLst/>
              <a:gdLst>
                <a:gd name="T0" fmla="*/ 0 w 66"/>
                <a:gd name="T1" fmla="*/ 0 h 12"/>
                <a:gd name="T2" fmla="*/ 6 w 66"/>
                <a:gd name="T3" fmla="*/ 0 h 12"/>
                <a:gd name="T4" fmla="*/ 12 w 66"/>
                <a:gd name="T5" fmla="*/ 0 h 12"/>
                <a:gd name="T6" fmla="*/ 18 w 66"/>
                <a:gd name="T7" fmla="*/ 0 h 12"/>
                <a:gd name="T8" fmla="*/ 30 w 66"/>
                <a:gd name="T9" fmla="*/ 0 h 12"/>
                <a:gd name="T10" fmla="*/ 42 w 66"/>
                <a:gd name="T11" fmla="*/ 6 h 12"/>
                <a:gd name="T12" fmla="*/ 54 w 66"/>
                <a:gd name="T13" fmla="*/ 6 h 12"/>
                <a:gd name="T14" fmla="*/ 60 w 66"/>
                <a:gd name="T15" fmla="*/ 6 h 12"/>
                <a:gd name="T16" fmla="*/ 66 w 66"/>
                <a:gd name="T17" fmla="*/ 12 h 12"/>
                <a:gd name="T18" fmla="*/ 60 w 66"/>
                <a:gd name="T19" fmla="*/ 12 h 12"/>
                <a:gd name="T20" fmla="*/ 54 w 66"/>
                <a:gd name="T21" fmla="*/ 12 h 12"/>
                <a:gd name="T22" fmla="*/ 42 w 66"/>
                <a:gd name="T23" fmla="*/ 12 h 12"/>
                <a:gd name="T24" fmla="*/ 30 w 66"/>
                <a:gd name="T25" fmla="*/ 12 h 12"/>
                <a:gd name="T26" fmla="*/ 18 w 66"/>
                <a:gd name="T27" fmla="*/ 6 h 12"/>
                <a:gd name="T28" fmla="*/ 12 w 66"/>
                <a:gd name="T29" fmla="*/ 6 h 12"/>
                <a:gd name="T30" fmla="*/ 6 w 66"/>
                <a:gd name="T31" fmla="*/ 6 h 12"/>
                <a:gd name="T32" fmla="*/ 0 w 66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12"/>
                <a:gd name="T53" fmla="*/ 66 w 6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12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2" y="6"/>
                  </a:lnTo>
                  <a:lnTo>
                    <a:pt x="54" y="6"/>
                  </a:lnTo>
                  <a:lnTo>
                    <a:pt x="60" y="6"/>
                  </a:lnTo>
                  <a:lnTo>
                    <a:pt x="66" y="12"/>
                  </a:lnTo>
                  <a:lnTo>
                    <a:pt x="60" y="12"/>
                  </a:lnTo>
                  <a:lnTo>
                    <a:pt x="54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28" name="Freeform 263"/>
            <p:cNvSpPr>
              <a:spLocks/>
            </p:cNvSpPr>
            <p:nvPr/>
          </p:nvSpPr>
          <p:spPr bwMode="auto">
            <a:xfrm>
              <a:off x="5143" y="1261"/>
              <a:ext cx="54" cy="6"/>
            </a:xfrm>
            <a:custGeom>
              <a:avLst/>
              <a:gdLst>
                <a:gd name="T0" fmla="*/ 0 w 54"/>
                <a:gd name="T1" fmla="*/ 0 h 6"/>
                <a:gd name="T2" fmla="*/ 0 w 54"/>
                <a:gd name="T3" fmla="*/ 0 h 6"/>
                <a:gd name="T4" fmla="*/ 6 w 54"/>
                <a:gd name="T5" fmla="*/ 0 h 6"/>
                <a:gd name="T6" fmla="*/ 18 w 54"/>
                <a:gd name="T7" fmla="*/ 0 h 6"/>
                <a:gd name="T8" fmla="*/ 24 w 54"/>
                <a:gd name="T9" fmla="*/ 0 h 6"/>
                <a:gd name="T10" fmla="*/ 36 w 54"/>
                <a:gd name="T11" fmla="*/ 0 h 6"/>
                <a:gd name="T12" fmla="*/ 42 w 54"/>
                <a:gd name="T13" fmla="*/ 0 h 6"/>
                <a:gd name="T14" fmla="*/ 54 w 54"/>
                <a:gd name="T15" fmla="*/ 6 h 6"/>
                <a:gd name="T16" fmla="*/ 54 w 54"/>
                <a:gd name="T17" fmla="*/ 6 h 6"/>
                <a:gd name="T18" fmla="*/ 54 w 54"/>
                <a:gd name="T19" fmla="*/ 6 h 6"/>
                <a:gd name="T20" fmla="*/ 42 w 54"/>
                <a:gd name="T21" fmla="*/ 6 h 6"/>
                <a:gd name="T22" fmla="*/ 36 w 54"/>
                <a:gd name="T23" fmla="*/ 6 h 6"/>
                <a:gd name="T24" fmla="*/ 24 w 54"/>
                <a:gd name="T25" fmla="*/ 6 h 6"/>
                <a:gd name="T26" fmla="*/ 18 w 54"/>
                <a:gd name="T27" fmla="*/ 6 h 6"/>
                <a:gd name="T28" fmla="*/ 6 w 54"/>
                <a:gd name="T29" fmla="*/ 6 h 6"/>
                <a:gd name="T30" fmla="*/ 0 w 54"/>
                <a:gd name="T31" fmla="*/ 0 h 6"/>
                <a:gd name="T32" fmla="*/ 0 w 54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6"/>
                <a:gd name="T53" fmla="*/ 54 w 5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54" y="6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29" name="Freeform 264"/>
            <p:cNvSpPr>
              <a:spLocks/>
            </p:cNvSpPr>
            <p:nvPr/>
          </p:nvSpPr>
          <p:spPr bwMode="auto">
            <a:xfrm>
              <a:off x="5155" y="1285"/>
              <a:ext cx="48" cy="5"/>
            </a:xfrm>
            <a:custGeom>
              <a:avLst/>
              <a:gdLst>
                <a:gd name="T0" fmla="*/ 0 w 48"/>
                <a:gd name="T1" fmla="*/ 5 h 5"/>
                <a:gd name="T2" fmla="*/ 0 w 48"/>
                <a:gd name="T3" fmla="*/ 5 h 5"/>
                <a:gd name="T4" fmla="*/ 6 w 48"/>
                <a:gd name="T5" fmla="*/ 0 h 5"/>
                <a:gd name="T6" fmla="*/ 12 w 48"/>
                <a:gd name="T7" fmla="*/ 0 h 5"/>
                <a:gd name="T8" fmla="*/ 18 w 48"/>
                <a:gd name="T9" fmla="*/ 0 h 5"/>
                <a:gd name="T10" fmla="*/ 30 w 48"/>
                <a:gd name="T11" fmla="*/ 0 h 5"/>
                <a:gd name="T12" fmla="*/ 36 w 48"/>
                <a:gd name="T13" fmla="*/ 0 h 5"/>
                <a:gd name="T14" fmla="*/ 42 w 48"/>
                <a:gd name="T15" fmla="*/ 5 h 5"/>
                <a:gd name="T16" fmla="*/ 48 w 48"/>
                <a:gd name="T17" fmla="*/ 5 h 5"/>
                <a:gd name="T18" fmla="*/ 42 w 48"/>
                <a:gd name="T19" fmla="*/ 5 h 5"/>
                <a:gd name="T20" fmla="*/ 36 w 48"/>
                <a:gd name="T21" fmla="*/ 5 h 5"/>
                <a:gd name="T22" fmla="*/ 30 w 48"/>
                <a:gd name="T23" fmla="*/ 5 h 5"/>
                <a:gd name="T24" fmla="*/ 18 w 48"/>
                <a:gd name="T25" fmla="*/ 5 h 5"/>
                <a:gd name="T26" fmla="*/ 12 w 48"/>
                <a:gd name="T27" fmla="*/ 5 h 5"/>
                <a:gd name="T28" fmla="*/ 6 w 48"/>
                <a:gd name="T29" fmla="*/ 5 h 5"/>
                <a:gd name="T30" fmla="*/ 0 w 48"/>
                <a:gd name="T31" fmla="*/ 5 h 5"/>
                <a:gd name="T32" fmla="*/ 0 w 48"/>
                <a:gd name="T33" fmla="*/ 5 h 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5"/>
                <a:gd name="T53" fmla="*/ 48 w 48"/>
                <a:gd name="T54" fmla="*/ 5 h 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5">
                  <a:moveTo>
                    <a:pt x="0" y="5"/>
                  </a:moveTo>
                  <a:lnTo>
                    <a:pt x="0" y="5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5"/>
                  </a:lnTo>
                  <a:lnTo>
                    <a:pt x="48" y="5"/>
                  </a:lnTo>
                  <a:lnTo>
                    <a:pt x="42" y="5"/>
                  </a:lnTo>
                  <a:lnTo>
                    <a:pt x="36" y="5"/>
                  </a:lnTo>
                  <a:lnTo>
                    <a:pt x="30" y="5"/>
                  </a:lnTo>
                  <a:lnTo>
                    <a:pt x="18" y="5"/>
                  </a:lnTo>
                  <a:lnTo>
                    <a:pt x="12" y="5"/>
                  </a:lnTo>
                  <a:lnTo>
                    <a:pt x="6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30" name="Freeform 265"/>
            <p:cNvSpPr>
              <a:spLocks/>
            </p:cNvSpPr>
            <p:nvPr/>
          </p:nvSpPr>
          <p:spPr bwMode="auto">
            <a:xfrm>
              <a:off x="5173" y="1326"/>
              <a:ext cx="24" cy="6"/>
            </a:xfrm>
            <a:custGeom>
              <a:avLst/>
              <a:gdLst>
                <a:gd name="T0" fmla="*/ 0 w 24"/>
                <a:gd name="T1" fmla="*/ 6 h 6"/>
                <a:gd name="T2" fmla="*/ 0 w 24"/>
                <a:gd name="T3" fmla="*/ 6 h 6"/>
                <a:gd name="T4" fmla="*/ 6 w 24"/>
                <a:gd name="T5" fmla="*/ 0 h 6"/>
                <a:gd name="T6" fmla="*/ 6 w 24"/>
                <a:gd name="T7" fmla="*/ 0 h 6"/>
                <a:gd name="T8" fmla="*/ 12 w 24"/>
                <a:gd name="T9" fmla="*/ 0 h 6"/>
                <a:gd name="T10" fmla="*/ 12 w 24"/>
                <a:gd name="T11" fmla="*/ 0 h 6"/>
                <a:gd name="T12" fmla="*/ 18 w 24"/>
                <a:gd name="T13" fmla="*/ 0 h 6"/>
                <a:gd name="T14" fmla="*/ 24 w 24"/>
                <a:gd name="T15" fmla="*/ 0 h 6"/>
                <a:gd name="T16" fmla="*/ 24 w 24"/>
                <a:gd name="T17" fmla="*/ 0 h 6"/>
                <a:gd name="T18" fmla="*/ 18 w 24"/>
                <a:gd name="T19" fmla="*/ 0 h 6"/>
                <a:gd name="T20" fmla="*/ 18 w 24"/>
                <a:gd name="T21" fmla="*/ 0 h 6"/>
                <a:gd name="T22" fmla="*/ 12 w 24"/>
                <a:gd name="T23" fmla="*/ 0 h 6"/>
                <a:gd name="T24" fmla="*/ 6 w 24"/>
                <a:gd name="T25" fmla="*/ 6 h 6"/>
                <a:gd name="T26" fmla="*/ 6 w 24"/>
                <a:gd name="T27" fmla="*/ 6 h 6"/>
                <a:gd name="T28" fmla="*/ 0 w 24"/>
                <a:gd name="T29" fmla="*/ 6 h 6"/>
                <a:gd name="T30" fmla="*/ 0 w 24"/>
                <a:gd name="T31" fmla="*/ 6 h 6"/>
                <a:gd name="T32" fmla="*/ 0 w 24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0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31" name="Freeform 266"/>
            <p:cNvSpPr>
              <a:spLocks/>
            </p:cNvSpPr>
            <p:nvPr/>
          </p:nvSpPr>
          <p:spPr bwMode="auto">
            <a:xfrm>
              <a:off x="5125" y="1195"/>
              <a:ext cx="42" cy="12"/>
            </a:xfrm>
            <a:custGeom>
              <a:avLst/>
              <a:gdLst>
                <a:gd name="T0" fmla="*/ 0 w 42"/>
                <a:gd name="T1" fmla="*/ 0 h 12"/>
                <a:gd name="T2" fmla="*/ 0 w 42"/>
                <a:gd name="T3" fmla="*/ 0 h 12"/>
                <a:gd name="T4" fmla="*/ 6 w 42"/>
                <a:gd name="T5" fmla="*/ 0 h 12"/>
                <a:gd name="T6" fmla="*/ 12 w 42"/>
                <a:gd name="T7" fmla="*/ 0 h 12"/>
                <a:gd name="T8" fmla="*/ 18 w 42"/>
                <a:gd name="T9" fmla="*/ 0 h 12"/>
                <a:gd name="T10" fmla="*/ 24 w 42"/>
                <a:gd name="T11" fmla="*/ 0 h 12"/>
                <a:gd name="T12" fmla="*/ 30 w 42"/>
                <a:gd name="T13" fmla="*/ 6 h 12"/>
                <a:gd name="T14" fmla="*/ 36 w 42"/>
                <a:gd name="T15" fmla="*/ 6 h 12"/>
                <a:gd name="T16" fmla="*/ 42 w 42"/>
                <a:gd name="T17" fmla="*/ 12 h 12"/>
                <a:gd name="T18" fmla="*/ 36 w 42"/>
                <a:gd name="T19" fmla="*/ 12 h 12"/>
                <a:gd name="T20" fmla="*/ 30 w 42"/>
                <a:gd name="T21" fmla="*/ 6 h 12"/>
                <a:gd name="T22" fmla="*/ 24 w 42"/>
                <a:gd name="T23" fmla="*/ 6 h 12"/>
                <a:gd name="T24" fmla="*/ 18 w 42"/>
                <a:gd name="T25" fmla="*/ 6 h 12"/>
                <a:gd name="T26" fmla="*/ 12 w 42"/>
                <a:gd name="T27" fmla="*/ 6 h 12"/>
                <a:gd name="T28" fmla="*/ 6 w 42"/>
                <a:gd name="T29" fmla="*/ 6 h 12"/>
                <a:gd name="T30" fmla="*/ 0 w 42"/>
                <a:gd name="T31" fmla="*/ 0 h 12"/>
                <a:gd name="T32" fmla="*/ 0 w 4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12"/>
                <a:gd name="T53" fmla="*/ 42 w 4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12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32" name="Freeform 267"/>
            <p:cNvSpPr>
              <a:spLocks/>
            </p:cNvSpPr>
            <p:nvPr/>
          </p:nvSpPr>
          <p:spPr bwMode="auto">
            <a:xfrm>
              <a:off x="5131" y="1231"/>
              <a:ext cx="60" cy="12"/>
            </a:xfrm>
            <a:custGeom>
              <a:avLst/>
              <a:gdLst>
                <a:gd name="T0" fmla="*/ 0 w 60"/>
                <a:gd name="T1" fmla="*/ 0 h 12"/>
                <a:gd name="T2" fmla="*/ 0 w 60"/>
                <a:gd name="T3" fmla="*/ 0 h 12"/>
                <a:gd name="T4" fmla="*/ 6 w 60"/>
                <a:gd name="T5" fmla="*/ 0 h 12"/>
                <a:gd name="T6" fmla="*/ 18 w 60"/>
                <a:gd name="T7" fmla="*/ 0 h 12"/>
                <a:gd name="T8" fmla="*/ 24 w 60"/>
                <a:gd name="T9" fmla="*/ 0 h 12"/>
                <a:gd name="T10" fmla="*/ 36 w 60"/>
                <a:gd name="T11" fmla="*/ 6 h 12"/>
                <a:gd name="T12" fmla="*/ 48 w 60"/>
                <a:gd name="T13" fmla="*/ 6 h 12"/>
                <a:gd name="T14" fmla="*/ 54 w 60"/>
                <a:gd name="T15" fmla="*/ 6 h 12"/>
                <a:gd name="T16" fmla="*/ 60 w 60"/>
                <a:gd name="T17" fmla="*/ 12 h 12"/>
                <a:gd name="T18" fmla="*/ 54 w 60"/>
                <a:gd name="T19" fmla="*/ 12 h 12"/>
                <a:gd name="T20" fmla="*/ 48 w 60"/>
                <a:gd name="T21" fmla="*/ 12 h 12"/>
                <a:gd name="T22" fmla="*/ 36 w 60"/>
                <a:gd name="T23" fmla="*/ 12 h 12"/>
                <a:gd name="T24" fmla="*/ 24 w 60"/>
                <a:gd name="T25" fmla="*/ 12 h 12"/>
                <a:gd name="T26" fmla="*/ 18 w 60"/>
                <a:gd name="T27" fmla="*/ 6 h 12"/>
                <a:gd name="T28" fmla="*/ 6 w 60"/>
                <a:gd name="T29" fmla="*/ 6 h 12"/>
                <a:gd name="T30" fmla="*/ 0 w 60"/>
                <a:gd name="T31" fmla="*/ 6 h 12"/>
                <a:gd name="T32" fmla="*/ 0 w 60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0"/>
                <a:gd name="T52" fmla="*/ 0 h 12"/>
                <a:gd name="T53" fmla="*/ 60 w 6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0" h="12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6" y="6"/>
                  </a:lnTo>
                  <a:lnTo>
                    <a:pt x="48" y="6"/>
                  </a:lnTo>
                  <a:lnTo>
                    <a:pt x="54" y="6"/>
                  </a:lnTo>
                  <a:lnTo>
                    <a:pt x="60" y="12"/>
                  </a:lnTo>
                  <a:lnTo>
                    <a:pt x="54" y="12"/>
                  </a:lnTo>
                  <a:lnTo>
                    <a:pt x="48" y="12"/>
                  </a:lnTo>
                  <a:lnTo>
                    <a:pt x="36" y="12"/>
                  </a:lnTo>
                  <a:lnTo>
                    <a:pt x="24" y="12"/>
                  </a:lnTo>
                  <a:lnTo>
                    <a:pt x="18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33" name="Freeform 268"/>
            <p:cNvSpPr>
              <a:spLocks/>
            </p:cNvSpPr>
            <p:nvPr/>
          </p:nvSpPr>
          <p:spPr bwMode="auto">
            <a:xfrm>
              <a:off x="5149" y="1273"/>
              <a:ext cx="54" cy="12"/>
            </a:xfrm>
            <a:custGeom>
              <a:avLst/>
              <a:gdLst>
                <a:gd name="T0" fmla="*/ 0 w 54"/>
                <a:gd name="T1" fmla="*/ 6 h 12"/>
                <a:gd name="T2" fmla="*/ 0 w 54"/>
                <a:gd name="T3" fmla="*/ 6 h 12"/>
                <a:gd name="T4" fmla="*/ 6 w 54"/>
                <a:gd name="T5" fmla="*/ 6 h 12"/>
                <a:gd name="T6" fmla="*/ 12 w 54"/>
                <a:gd name="T7" fmla="*/ 0 h 12"/>
                <a:gd name="T8" fmla="*/ 24 w 54"/>
                <a:gd name="T9" fmla="*/ 0 h 12"/>
                <a:gd name="T10" fmla="*/ 30 w 54"/>
                <a:gd name="T11" fmla="*/ 0 h 12"/>
                <a:gd name="T12" fmla="*/ 36 w 54"/>
                <a:gd name="T13" fmla="*/ 6 h 12"/>
                <a:gd name="T14" fmla="*/ 48 w 54"/>
                <a:gd name="T15" fmla="*/ 6 h 12"/>
                <a:gd name="T16" fmla="*/ 54 w 54"/>
                <a:gd name="T17" fmla="*/ 12 h 12"/>
                <a:gd name="T18" fmla="*/ 48 w 54"/>
                <a:gd name="T19" fmla="*/ 6 h 12"/>
                <a:gd name="T20" fmla="*/ 42 w 54"/>
                <a:gd name="T21" fmla="*/ 6 h 12"/>
                <a:gd name="T22" fmla="*/ 30 w 54"/>
                <a:gd name="T23" fmla="*/ 12 h 12"/>
                <a:gd name="T24" fmla="*/ 24 w 54"/>
                <a:gd name="T25" fmla="*/ 12 h 12"/>
                <a:gd name="T26" fmla="*/ 12 w 54"/>
                <a:gd name="T27" fmla="*/ 12 h 12"/>
                <a:gd name="T28" fmla="*/ 6 w 54"/>
                <a:gd name="T29" fmla="*/ 12 h 12"/>
                <a:gd name="T30" fmla="*/ 0 w 54"/>
                <a:gd name="T31" fmla="*/ 6 h 12"/>
                <a:gd name="T32" fmla="*/ 0 w 54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12"/>
                <a:gd name="T53" fmla="*/ 54 w 5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12">
                  <a:moveTo>
                    <a:pt x="0" y="6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48" y="6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34" name="Freeform 269"/>
            <p:cNvSpPr>
              <a:spLocks/>
            </p:cNvSpPr>
            <p:nvPr/>
          </p:nvSpPr>
          <p:spPr bwMode="auto">
            <a:xfrm>
              <a:off x="5155" y="1296"/>
              <a:ext cx="48" cy="6"/>
            </a:xfrm>
            <a:custGeom>
              <a:avLst/>
              <a:gdLst>
                <a:gd name="T0" fmla="*/ 0 w 48"/>
                <a:gd name="T1" fmla="*/ 6 h 6"/>
                <a:gd name="T2" fmla="*/ 6 w 48"/>
                <a:gd name="T3" fmla="*/ 0 h 6"/>
                <a:gd name="T4" fmla="*/ 6 w 48"/>
                <a:gd name="T5" fmla="*/ 0 h 6"/>
                <a:gd name="T6" fmla="*/ 18 w 48"/>
                <a:gd name="T7" fmla="*/ 0 h 6"/>
                <a:gd name="T8" fmla="*/ 24 w 48"/>
                <a:gd name="T9" fmla="*/ 0 h 6"/>
                <a:gd name="T10" fmla="*/ 30 w 48"/>
                <a:gd name="T11" fmla="*/ 0 h 6"/>
                <a:gd name="T12" fmla="*/ 36 w 48"/>
                <a:gd name="T13" fmla="*/ 6 h 6"/>
                <a:gd name="T14" fmla="*/ 42 w 48"/>
                <a:gd name="T15" fmla="*/ 6 h 6"/>
                <a:gd name="T16" fmla="*/ 48 w 48"/>
                <a:gd name="T17" fmla="*/ 6 h 6"/>
                <a:gd name="T18" fmla="*/ 42 w 48"/>
                <a:gd name="T19" fmla="*/ 6 h 6"/>
                <a:gd name="T20" fmla="*/ 36 w 48"/>
                <a:gd name="T21" fmla="*/ 6 h 6"/>
                <a:gd name="T22" fmla="*/ 30 w 48"/>
                <a:gd name="T23" fmla="*/ 6 h 6"/>
                <a:gd name="T24" fmla="*/ 24 w 48"/>
                <a:gd name="T25" fmla="*/ 6 h 6"/>
                <a:gd name="T26" fmla="*/ 18 w 48"/>
                <a:gd name="T27" fmla="*/ 6 h 6"/>
                <a:gd name="T28" fmla="*/ 12 w 48"/>
                <a:gd name="T29" fmla="*/ 6 h 6"/>
                <a:gd name="T30" fmla="*/ 6 w 48"/>
                <a:gd name="T31" fmla="*/ 6 h 6"/>
                <a:gd name="T32" fmla="*/ 0 w 48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6"/>
                <a:gd name="T53" fmla="*/ 48 w 48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6">
                  <a:moveTo>
                    <a:pt x="0" y="6"/>
                  </a:move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42" y="6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35" name="Freeform 270"/>
            <p:cNvSpPr>
              <a:spLocks/>
            </p:cNvSpPr>
            <p:nvPr/>
          </p:nvSpPr>
          <p:spPr bwMode="auto">
            <a:xfrm>
              <a:off x="5173" y="1308"/>
              <a:ext cx="24" cy="12"/>
            </a:xfrm>
            <a:custGeom>
              <a:avLst/>
              <a:gdLst>
                <a:gd name="T0" fmla="*/ 0 w 24"/>
                <a:gd name="T1" fmla="*/ 6 h 12"/>
                <a:gd name="T2" fmla="*/ 0 w 24"/>
                <a:gd name="T3" fmla="*/ 6 h 12"/>
                <a:gd name="T4" fmla="*/ 6 w 24"/>
                <a:gd name="T5" fmla="*/ 6 h 12"/>
                <a:gd name="T6" fmla="*/ 6 w 24"/>
                <a:gd name="T7" fmla="*/ 6 h 12"/>
                <a:gd name="T8" fmla="*/ 12 w 24"/>
                <a:gd name="T9" fmla="*/ 6 h 12"/>
                <a:gd name="T10" fmla="*/ 18 w 24"/>
                <a:gd name="T11" fmla="*/ 0 h 12"/>
                <a:gd name="T12" fmla="*/ 24 w 24"/>
                <a:gd name="T13" fmla="*/ 6 h 12"/>
                <a:gd name="T14" fmla="*/ 24 w 24"/>
                <a:gd name="T15" fmla="*/ 6 h 12"/>
                <a:gd name="T16" fmla="*/ 24 w 24"/>
                <a:gd name="T17" fmla="*/ 6 h 12"/>
                <a:gd name="T18" fmla="*/ 24 w 24"/>
                <a:gd name="T19" fmla="*/ 6 h 12"/>
                <a:gd name="T20" fmla="*/ 18 w 24"/>
                <a:gd name="T21" fmla="*/ 6 h 12"/>
                <a:gd name="T22" fmla="*/ 12 w 24"/>
                <a:gd name="T23" fmla="*/ 6 h 12"/>
                <a:gd name="T24" fmla="*/ 12 w 24"/>
                <a:gd name="T25" fmla="*/ 6 h 12"/>
                <a:gd name="T26" fmla="*/ 6 w 24"/>
                <a:gd name="T27" fmla="*/ 12 h 12"/>
                <a:gd name="T28" fmla="*/ 0 w 24"/>
                <a:gd name="T29" fmla="*/ 12 h 12"/>
                <a:gd name="T30" fmla="*/ 0 w 24"/>
                <a:gd name="T31" fmla="*/ 12 h 12"/>
                <a:gd name="T32" fmla="*/ 0 w 24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2"/>
                <a:gd name="T53" fmla="*/ 24 w 2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2">
                  <a:moveTo>
                    <a:pt x="0" y="6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36" name="Freeform 271"/>
            <p:cNvSpPr>
              <a:spLocks/>
            </p:cNvSpPr>
            <p:nvPr/>
          </p:nvSpPr>
          <p:spPr bwMode="auto">
            <a:xfrm>
              <a:off x="5131" y="1183"/>
              <a:ext cx="30" cy="12"/>
            </a:xfrm>
            <a:custGeom>
              <a:avLst/>
              <a:gdLst>
                <a:gd name="T0" fmla="*/ 30 w 30"/>
                <a:gd name="T1" fmla="*/ 12 h 12"/>
                <a:gd name="T2" fmla="*/ 24 w 30"/>
                <a:gd name="T3" fmla="*/ 12 h 12"/>
                <a:gd name="T4" fmla="*/ 24 w 30"/>
                <a:gd name="T5" fmla="*/ 12 h 12"/>
                <a:gd name="T6" fmla="*/ 18 w 30"/>
                <a:gd name="T7" fmla="*/ 6 h 12"/>
                <a:gd name="T8" fmla="*/ 12 w 30"/>
                <a:gd name="T9" fmla="*/ 6 h 12"/>
                <a:gd name="T10" fmla="*/ 6 w 30"/>
                <a:gd name="T11" fmla="*/ 6 h 12"/>
                <a:gd name="T12" fmla="*/ 0 w 30"/>
                <a:gd name="T13" fmla="*/ 6 h 12"/>
                <a:gd name="T14" fmla="*/ 0 w 30"/>
                <a:gd name="T15" fmla="*/ 6 h 12"/>
                <a:gd name="T16" fmla="*/ 0 w 30"/>
                <a:gd name="T17" fmla="*/ 0 h 12"/>
                <a:gd name="T18" fmla="*/ 0 w 30"/>
                <a:gd name="T19" fmla="*/ 0 h 12"/>
                <a:gd name="T20" fmla="*/ 6 w 30"/>
                <a:gd name="T21" fmla="*/ 0 h 12"/>
                <a:gd name="T22" fmla="*/ 6 w 30"/>
                <a:gd name="T23" fmla="*/ 0 h 12"/>
                <a:gd name="T24" fmla="*/ 12 w 30"/>
                <a:gd name="T25" fmla="*/ 0 h 12"/>
                <a:gd name="T26" fmla="*/ 18 w 30"/>
                <a:gd name="T27" fmla="*/ 6 h 12"/>
                <a:gd name="T28" fmla="*/ 24 w 30"/>
                <a:gd name="T29" fmla="*/ 6 h 12"/>
                <a:gd name="T30" fmla="*/ 24 w 30"/>
                <a:gd name="T31" fmla="*/ 12 h 12"/>
                <a:gd name="T32" fmla="*/ 30 w 30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2"/>
                <a:gd name="T53" fmla="*/ 30 w 3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2">
                  <a:moveTo>
                    <a:pt x="30" y="12"/>
                  </a:moveTo>
                  <a:lnTo>
                    <a:pt x="24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3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37" name="Freeform 272"/>
            <p:cNvSpPr>
              <a:spLocks/>
            </p:cNvSpPr>
            <p:nvPr/>
          </p:nvSpPr>
          <p:spPr bwMode="auto">
            <a:xfrm>
              <a:off x="5155" y="1171"/>
              <a:ext cx="6" cy="24"/>
            </a:xfrm>
            <a:custGeom>
              <a:avLst/>
              <a:gdLst>
                <a:gd name="T0" fmla="*/ 6 w 6"/>
                <a:gd name="T1" fmla="*/ 24 h 24"/>
                <a:gd name="T2" fmla="*/ 6 w 6"/>
                <a:gd name="T3" fmla="*/ 18 h 24"/>
                <a:gd name="T4" fmla="*/ 6 w 6"/>
                <a:gd name="T5" fmla="*/ 12 h 24"/>
                <a:gd name="T6" fmla="*/ 6 w 6"/>
                <a:gd name="T7" fmla="*/ 0 h 24"/>
                <a:gd name="T8" fmla="*/ 0 w 6"/>
                <a:gd name="T9" fmla="*/ 0 h 24"/>
                <a:gd name="T10" fmla="*/ 0 w 6"/>
                <a:gd name="T11" fmla="*/ 0 h 24"/>
                <a:gd name="T12" fmla="*/ 0 w 6"/>
                <a:gd name="T13" fmla="*/ 6 h 24"/>
                <a:gd name="T14" fmla="*/ 0 w 6"/>
                <a:gd name="T15" fmla="*/ 18 h 24"/>
                <a:gd name="T16" fmla="*/ 6 w 6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4"/>
                <a:gd name="T29" fmla="*/ 6 w 6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4">
                  <a:moveTo>
                    <a:pt x="6" y="24"/>
                  </a:moveTo>
                  <a:lnTo>
                    <a:pt x="6" y="18"/>
                  </a:lnTo>
                  <a:lnTo>
                    <a:pt x="6" y="1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8"/>
                  </a:lnTo>
                  <a:lnTo>
                    <a:pt x="6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38" name="Freeform 273"/>
            <p:cNvSpPr>
              <a:spLocks/>
            </p:cNvSpPr>
            <p:nvPr/>
          </p:nvSpPr>
          <p:spPr bwMode="auto">
            <a:xfrm>
              <a:off x="5137" y="1165"/>
              <a:ext cx="12" cy="24"/>
            </a:xfrm>
            <a:custGeom>
              <a:avLst/>
              <a:gdLst>
                <a:gd name="T0" fmla="*/ 12 w 12"/>
                <a:gd name="T1" fmla="*/ 24 h 24"/>
                <a:gd name="T2" fmla="*/ 12 w 12"/>
                <a:gd name="T3" fmla="*/ 18 h 24"/>
                <a:gd name="T4" fmla="*/ 6 w 12"/>
                <a:gd name="T5" fmla="*/ 6 h 24"/>
                <a:gd name="T6" fmla="*/ 6 w 12"/>
                <a:gd name="T7" fmla="*/ 0 h 24"/>
                <a:gd name="T8" fmla="*/ 0 w 12"/>
                <a:gd name="T9" fmla="*/ 0 h 24"/>
                <a:gd name="T10" fmla="*/ 0 w 12"/>
                <a:gd name="T11" fmla="*/ 0 h 24"/>
                <a:gd name="T12" fmla="*/ 0 w 12"/>
                <a:gd name="T13" fmla="*/ 6 h 24"/>
                <a:gd name="T14" fmla="*/ 0 w 12"/>
                <a:gd name="T15" fmla="*/ 6 h 24"/>
                <a:gd name="T16" fmla="*/ 0 w 12"/>
                <a:gd name="T17" fmla="*/ 12 h 24"/>
                <a:gd name="T18" fmla="*/ 6 w 12"/>
                <a:gd name="T19" fmla="*/ 12 h 24"/>
                <a:gd name="T20" fmla="*/ 6 w 12"/>
                <a:gd name="T21" fmla="*/ 18 h 24"/>
                <a:gd name="T22" fmla="*/ 12 w 12"/>
                <a:gd name="T23" fmla="*/ 18 h 24"/>
                <a:gd name="T24" fmla="*/ 12 w 12"/>
                <a:gd name="T25" fmla="*/ 24 h 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24"/>
                <a:gd name="T41" fmla="*/ 12 w 12"/>
                <a:gd name="T42" fmla="*/ 24 h 2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24">
                  <a:moveTo>
                    <a:pt x="12" y="24"/>
                  </a:moveTo>
                  <a:lnTo>
                    <a:pt x="12" y="18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39" name="Freeform 274"/>
            <p:cNvSpPr>
              <a:spLocks/>
            </p:cNvSpPr>
            <p:nvPr/>
          </p:nvSpPr>
          <p:spPr bwMode="auto">
            <a:xfrm>
              <a:off x="5197" y="1308"/>
              <a:ext cx="36" cy="6"/>
            </a:xfrm>
            <a:custGeom>
              <a:avLst/>
              <a:gdLst>
                <a:gd name="T0" fmla="*/ 0 w 36"/>
                <a:gd name="T1" fmla="*/ 6 h 6"/>
                <a:gd name="T2" fmla="*/ 6 w 36"/>
                <a:gd name="T3" fmla="*/ 6 h 6"/>
                <a:gd name="T4" fmla="*/ 6 w 36"/>
                <a:gd name="T5" fmla="*/ 0 h 6"/>
                <a:gd name="T6" fmla="*/ 12 w 36"/>
                <a:gd name="T7" fmla="*/ 0 h 6"/>
                <a:gd name="T8" fmla="*/ 18 w 36"/>
                <a:gd name="T9" fmla="*/ 0 h 6"/>
                <a:gd name="T10" fmla="*/ 24 w 36"/>
                <a:gd name="T11" fmla="*/ 0 h 6"/>
                <a:gd name="T12" fmla="*/ 30 w 36"/>
                <a:gd name="T13" fmla="*/ 0 h 6"/>
                <a:gd name="T14" fmla="*/ 30 w 36"/>
                <a:gd name="T15" fmla="*/ 6 h 6"/>
                <a:gd name="T16" fmla="*/ 36 w 36"/>
                <a:gd name="T17" fmla="*/ 6 h 6"/>
                <a:gd name="T18" fmla="*/ 36 w 36"/>
                <a:gd name="T19" fmla="*/ 6 h 6"/>
                <a:gd name="T20" fmla="*/ 30 w 36"/>
                <a:gd name="T21" fmla="*/ 6 h 6"/>
                <a:gd name="T22" fmla="*/ 24 w 36"/>
                <a:gd name="T23" fmla="*/ 6 h 6"/>
                <a:gd name="T24" fmla="*/ 18 w 36"/>
                <a:gd name="T25" fmla="*/ 6 h 6"/>
                <a:gd name="T26" fmla="*/ 18 w 36"/>
                <a:gd name="T27" fmla="*/ 6 h 6"/>
                <a:gd name="T28" fmla="*/ 12 w 36"/>
                <a:gd name="T29" fmla="*/ 6 h 6"/>
                <a:gd name="T30" fmla="*/ 6 w 36"/>
                <a:gd name="T31" fmla="*/ 6 h 6"/>
                <a:gd name="T32" fmla="*/ 0 w 36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6"/>
                <a:gd name="T53" fmla="*/ 36 w 36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6">
                  <a:moveTo>
                    <a:pt x="0" y="6"/>
                  </a:move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40" name="Freeform 275"/>
            <p:cNvSpPr>
              <a:spLocks/>
            </p:cNvSpPr>
            <p:nvPr/>
          </p:nvSpPr>
          <p:spPr bwMode="auto">
            <a:xfrm>
              <a:off x="5191" y="1326"/>
              <a:ext cx="30" cy="18"/>
            </a:xfrm>
            <a:custGeom>
              <a:avLst/>
              <a:gdLst>
                <a:gd name="T0" fmla="*/ 0 w 30"/>
                <a:gd name="T1" fmla="*/ 0 h 18"/>
                <a:gd name="T2" fmla="*/ 6 w 30"/>
                <a:gd name="T3" fmla="*/ 0 h 18"/>
                <a:gd name="T4" fmla="*/ 6 w 30"/>
                <a:gd name="T5" fmla="*/ 6 h 18"/>
                <a:gd name="T6" fmla="*/ 12 w 30"/>
                <a:gd name="T7" fmla="*/ 6 h 18"/>
                <a:gd name="T8" fmla="*/ 18 w 30"/>
                <a:gd name="T9" fmla="*/ 6 h 18"/>
                <a:gd name="T10" fmla="*/ 24 w 30"/>
                <a:gd name="T11" fmla="*/ 6 h 18"/>
                <a:gd name="T12" fmla="*/ 30 w 30"/>
                <a:gd name="T13" fmla="*/ 12 h 18"/>
                <a:gd name="T14" fmla="*/ 30 w 30"/>
                <a:gd name="T15" fmla="*/ 12 h 18"/>
                <a:gd name="T16" fmla="*/ 30 w 30"/>
                <a:gd name="T17" fmla="*/ 12 h 18"/>
                <a:gd name="T18" fmla="*/ 30 w 30"/>
                <a:gd name="T19" fmla="*/ 18 h 18"/>
                <a:gd name="T20" fmla="*/ 30 w 30"/>
                <a:gd name="T21" fmla="*/ 18 h 18"/>
                <a:gd name="T22" fmla="*/ 24 w 30"/>
                <a:gd name="T23" fmla="*/ 12 h 18"/>
                <a:gd name="T24" fmla="*/ 18 w 30"/>
                <a:gd name="T25" fmla="*/ 12 h 18"/>
                <a:gd name="T26" fmla="*/ 12 w 30"/>
                <a:gd name="T27" fmla="*/ 12 h 18"/>
                <a:gd name="T28" fmla="*/ 6 w 30"/>
                <a:gd name="T29" fmla="*/ 6 h 18"/>
                <a:gd name="T30" fmla="*/ 0 w 30"/>
                <a:gd name="T31" fmla="*/ 6 h 18"/>
                <a:gd name="T32" fmla="*/ 0 w 30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0" y="0"/>
                  </a:move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30" y="18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41" name="Freeform 276"/>
            <p:cNvSpPr>
              <a:spLocks/>
            </p:cNvSpPr>
            <p:nvPr/>
          </p:nvSpPr>
          <p:spPr bwMode="auto">
            <a:xfrm>
              <a:off x="5203" y="1296"/>
              <a:ext cx="30" cy="6"/>
            </a:xfrm>
            <a:custGeom>
              <a:avLst/>
              <a:gdLst>
                <a:gd name="T0" fmla="*/ 0 w 30"/>
                <a:gd name="T1" fmla="*/ 6 h 6"/>
                <a:gd name="T2" fmla="*/ 0 w 30"/>
                <a:gd name="T3" fmla="*/ 6 h 6"/>
                <a:gd name="T4" fmla="*/ 0 w 30"/>
                <a:gd name="T5" fmla="*/ 6 h 6"/>
                <a:gd name="T6" fmla="*/ 6 w 30"/>
                <a:gd name="T7" fmla="*/ 0 h 6"/>
                <a:gd name="T8" fmla="*/ 12 w 30"/>
                <a:gd name="T9" fmla="*/ 0 h 6"/>
                <a:gd name="T10" fmla="*/ 18 w 30"/>
                <a:gd name="T11" fmla="*/ 0 h 6"/>
                <a:gd name="T12" fmla="*/ 24 w 30"/>
                <a:gd name="T13" fmla="*/ 0 h 6"/>
                <a:gd name="T14" fmla="*/ 24 w 30"/>
                <a:gd name="T15" fmla="*/ 0 h 6"/>
                <a:gd name="T16" fmla="*/ 30 w 30"/>
                <a:gd name="T17" fmla="*/ 6 h 6"/>
                <a:gd name="T18" fmla="*/ 30 w 30"/>
                <a:gd name="T19" fmla="*/ 6 h 6"/>
                <a:gd name="T20" fmla="*/ 24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6 h 6"/>
                <a:gd name="T28" fmla="*/ 6 w 30"/>
                <a:gd name="T29" fmla="*/ 6 h 6"/>
                <a:gd name="T30" fmla="*/ 0 w 30"/>
                <a:gd name="T31" fmla="*/ 6 h 6"/>
                <a:gd name="T32" fmla="*/ 0 w 30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42" name="Freeform 277"/>
            <p:cNvSpPr>
              <a:spLocks/>
            </p:cNvSpPr>
            <p:nvPr/>
          </p:nvSpPr>
          <p:spPr bwMode="auto">
            <a:xfrm>
              <a:off x="5203" y="1285"/>
              <a:ext cx="30" cy="5"/>
            </a:xfrm>
            <a:custGeom>
              <a:avLst/>
              <a:gdLst>
                <a:gd name="T0" fmla="*/ 0 w 30"/>
                <a:gd name="T1" fmla="*/ 5 h 5"/>
                <a:gd name="T2" fmla="*/ 0 w 30"/>
                <a:gd name="T3" fmla="*/ 5 h 5"/>
                <a:gd name="T4" fmla="*/ 6 w 30"/>
                <a:gd name="T5" fmla="*/ 5 h 5"/>
                <a:gd name="T6" fmla="*/ 12 w 30"/>
                <a:gd name="T7" fmla="*/ 0 h 5"/>
                <a:gd name="T8" fmla="*/ 12 w 30"/>
                <a:gd name="T9" fmla="*/ 0 h 5"/>
                <a:gd name="T10" fmla="*/ 18 w 30"/>
                <a:gd name="T11" fmla="*/ 0 h 5"/>
                <a:gd name="T12" fmla="*/ 24 w 30"/>
                <a:gd name="T13" fmla="*/ 0 h 5"/>
                <a:gd name="T14" fmla="*/ 30 w 30"/>
                <a:gd name="T15" fmla="*/ 0 h 5"/>
                <a:gd name="T16" fmla="*/ 30 w 30"/>
                <a:gd name="T17" fmla="*/ 0 h 5"/>
                <a:gd name="T18" fmla="*/ 30 w 30"/>
                <a:gd name="T19" fmla="*/ 0 h 5"/>
                <a:gd name="T20" fmla="*/ 30 w 30"/>
                <a:gd name="T21" fmla="*/ 5 h 5"/>
                <a:gd name="T22" fmla="*/ 24 w 30"/>
                <a:gd name="T23" fmla="*/ 5 h 5"/>
                <a:gd name="T24" fmla="*/ 18 w 30"/>
                <a:gd name="T25" fmla="*/ 5 h 5"/>
                <a:gd name="T26" fmla="*/ 12 w 30"/>
                <a:gd name="T27" fmla="*/ 5 h 5"/>
                <a:gd name="T28" fmla="*/ 6 w 30"/>
                <a:gd name="T29" fmla="*/ 5 h 5"/>
                <a:gd name="T30" fmla="*/ 0 w 30"/>
                <a:gd name="T31" fmla="*/ 5 h 5"/>
                <a:gd name="T32" fmla="*/ 0 w 30"/>
                <a:gd name="T33" fmla="*/ 5 h 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5"/>
                <a:gd name="T53" fmla="*/ 30 w 30"/>
                <a:gd name="T54" fmla="*/ 5 h 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5">
                  <a:moveTo>
                    <a:pt x="0" y="5"/>
                  </a:moveTo>
                  <a:lnTo>
                    <a:pt x="0" y="5"/>
                  </a:lnTo>
                  <a:lnTo>
                    <a:pt x="6" y="5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5"/>
                  </a:lnTo>
                  <a:lnTo>
                    <a:pt x="24" y="5"/>
                  </a:lnTo>
                  <a:lnTo>
                    <a:pt x="18" y="5"/>
                  </a:lnTo>
                  <a:lnTo>
                    <a:pt x="12" y="5"/>
                  </a:lnTo>
                  <a:lnTo>
                    <a:pt x="6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43" name="Freeform 278"/>
            <p:cNvSpPr>
              <a:spLocks/>
            </p:cNvSpPr>
            <p:nvPr/>
          </p:nvSpPr>
          <p:spPr bwMode="auto">
            <a:xfrm>
              <a:off x="5197" y="1273"/>
              <a:ext cx="36" cy="12"/>
            </a:xfrm>
            <a:custGeom>
              <a:avLst/>
              <a:gdLst>
                <a:gd name="T0" fmla="*/ 0 w 36"/>
                <a:gd name="T1" fmla="*/ 12 h 12"/>
                <a:gd name="T2" fmla="*/ 6 w 36"/>
                <a:gd name="T3" fmla="*/ 6 h 12"/>
                <a:gd name="T4" fmla="*/ 12 w 36"/>
                <a:gd name="T5" fmla="*/ 6 h 12"/>
                <a:gd name="T6" fmla="*/ 18 w 36"/>
                <a:gd name="T7" fmla="*/ 0 h 12"/>
                <a:gd name="T8" fmla="*/ 18 w 36"/>
                <a:gd name="T9" fmla="*/ 0 h 12"/>
                <a:gd name="T10" fmla="*/ 24 w 36"/>
                <a:gd name="T11" fmla="*/ 0 h 12"/>
                <a:gd name="T12" fmla="*/ 30 w 36"/>
                <a:gd name="T13" fmla="*/ 0 h 12"/>
                <a:gd name="T14" fmla="*/ 36 w 36"/>
                <a:gd name="T15" fmla="*/ 0 h 12"/>
                <a:gd name="T16" fmla="*/ 36 w 36"/>
                <a:gd name="T17" fmla="*/ 0 h 12"/>
                <a:gd name="T18" fmla="*/ 36 w 36"/>
                <a:gd name="T19" fmla="*/ 0 h 12"/>
                <a:gd name="T20" fmla="*/ 30 w 36"/>
                <a:gd name="T21" fmla="*/ 0 h 12"/>
                <a:gd name="T22" fmla="*/ 30 w 36"/>
                <a:gd name="T23" fmla="*/ 6 h 12"/>
                <a:gd name="T24" fmla="*/ 24 w 36"/>
                <a:gd name="T25" fmla="*/ 6 h 12"/>
                <a:gd name="T26" fmla="*/ 18 w 36"/>
                <a:gd name="T27" fmla="*/ 6 h 12"/>
                <a:gd name="T28" fmla="*/ 12 w 36"/>
                <a:gd name="T29" fmla="*/ 6 h 12"/>
                <a:gd name="T30" fmla="*/ 6 w 36"/>
                <a:gd name="T31" fmla="*/ 12 h 12"/>
                <a:gd name="T32" fmla="*/ 0 w 36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2"/>
                <a:gd name="T53" fmla="*/ 36 w 3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2">
                  <a:moveTo>
                    <a:pt x="0" y="12"/>
                  </a:moveTo>
                  <a:lnTo>
                    <a:pt x="6" y="6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44" name="Freeform 279"/>
            <p:cNvSpPr>
              <a:spLocks/>
            </p:cNvSpPr>
            <p:nvPr/>
          </p:nvSpPr>
          <p:spPr bwMode="auto">
            <a:xfrm>
              <a:off x="5197" y="1249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6 w 36"/>
                <a:gd name="T3" fmla="*/ 18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6 h 24"/>
                <a:gd name="T10" fmla="*/ 24 w 36"/>
                <a:gd name="T11" fmla="*/ 6 h 24"/>
                <a:gd name="T12" fmla="*/ 30 w 36"/>
                <a:gd name="T13" fmla="*/ 6 h 24"/>
                <a:gd name="T14" fmla="*/ 30 w 36"/>
                <a:gd name="T15" fmla="*/ 0 h 24"/>
                <a:gd name="T16" fmla="*/ 36 w 36"/>
                <a:gd name="T17" fmla="*/ 6 h 24"/>
                <a:gd name="T18" fmla="*/ 36 w 36"/>
                <a:gd name="T19" fmla="*/ 6 h 24"/>
                <a:gd name="T20" fmla="*/ 30 w 36"/>
                <a:gd name="T21" fmla="*/ 12 h 24"/>
                <a:gd name="T22" fmla="*/ 24 w 36"/>
                <a:gd name="T23" fmla="*/ 12 h 24"/>
                <a:gd name="T24" fmla="*/ 18 w 36"/>
                <a:gd name="T25" fmla="*/ 12 h 24"/>
                <a:gd name="T26" fmla="*/ 18 w 36"/>
                <a:gd name="T27" fmla="*/ 18 h 24"/>
                <a:gd name="T28" fmla="*/ 12 w 36"/>
                <a:gd name="T29" fmla="*/ 18 h 24"/>
                <a:gd name="T30" fmla="*/ 6 w 36"/>
                <a:gd name="T31" fmla="*/ 18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6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45" name="Freeform 280"/>
            <p:cNvSpPr>
              <a:spLocks/>
            </p:cNvSpPr>
            <p:nvPr/>
          </p:nvSpPr>
          <p:spPr bwMode="auto">
            <a:xfrm>
              <a:off x="5191" y="1231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6 w 36"/>
                <a:gd name="T3" fmla="*/ 24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6 h 24"/>
                <a:gd name="T10" fmla="*/ 24 w 36"/>
                <a:gd name="T11" fmla="*/ 6 h 24"/>
                <a:gd name="T12" fmla="*/ 30 w 36"/>
                <a:gd name="T13" fmla="*/ 0 h 24"/>
                <a:gd name="T14" fmla="*/ 36 w 36"/>
                <a:gd name="T15" fmla="*/ 0 h 24"/>
                <a:gd name="T16" fmla="*/ 36 w 36"/>
                <a:gd name="T17" fmla="*/ 0 h 24"/>
                <a:gd name="T18" fmla="*/ 36 w 36"/>
                <a:gd name="T19" fmla="*/ 6 h 24"/>
                <a:gd name="T20" fmla="*/ 30 w 36"/>
                <a:gd name="T21" fmla="*/ 6 h 24"/>
                <a:gd name="T22" fmla="*/ 24 w 36"/>
                <a:gd name="T23" fmla="*/ 12 h 24"/>
                <a:gd name="T24" fmla="*/ 18 w 36"/>
                <a:gd name="T25" fmla="*/ 18 h 24"/>
                <a:gd name="T26" fmla="*/ 12 w 36"/>
                <a:gd name="T27" fmla="*/ 18 h 24"/>
                <a:gd name="T28" fmla="*/ 6 w 36"/>
                <a:gd name="T29" fmla="*/ 24 h 24"/>
                <a:gd name="T30" fmla="*/ 6 w 36"/>
                <a:gd name="T31" fmla="*/ 24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46" name="Freeform 281"/>
            <p:cNvSpPr>
              <a:spLocks/>
            </p:cNvSpPr>
            <p:nvPr/>
          </p:nvSpPr>
          <p:spPr bwMode="auto">
            <a:xfrm>
              <a:off x="5185" y="1213"/>
              <a:ext cx="36" cy="30"/>
            </a:xfrm>
            <a:custGeom>
              <a:avLst/>
              <a:gdLst>
                <a:gd name="T0" fmla="*/ 0 w 36"/>
                <a:gd name="T1" fmla="*/ 30 h 30"/>
                <a:gd name="T2" fmla="*/ 6 w 36"/>
                <a:gd name="T3" fmla="*/ 24 h 30"/>
                <a:gd name="T4" fmla="*/ 6 w 36"/>
                <a:gd name="T5" fmla="*/ 18 h 30"/>
                <a:gd name="T6" fmla="*/ 12 w 36"/>
                <a:gd name="T7" fmla="*/ 12 h 30"/>
                <a:gd name="T8" fmla="*/ 18 w 36"/>
                <a:gd name="T9" fmla="*/ 6 h 30"/>
                <a:gd name="T10" fmla="*/ 24 w 36"/>
                <a:gd name="T11" fmla="*/ 0 h 30"/>
                <a:gd name="T12" fmla="*/ 30 w 36"/>
                <a:gd name="T13" fmla="*/ 0 h 30"/>
                <a:gd name="T14" fmla="*/ 36 w 36"/>
                <a:gd name="T15" fmla="*/ 0 h 30"/>
                <a:gd name="T16" fmla="*/ 36 w 36"/>
                <a:gd name="T17" fmla="*/ 0 h 30"/>
                <a:gd name="T18" fmla="*/ 36 w 36"/>
                <a:gd name="T19" fmla="*/ 0 h 30"/>
                <a:gd name="T20" fmla="*/ 36 w 36"/>
                <a:gd name="T21" fmla="*/ 6 h 30"/>
                <a:gd name="T22" fmla="*/ 30 w 36"/>
                <a:gd name="T23" fmla="*/ 12 h 30"/>
                <a:gd name="T24" fmla="*/ 24 w 36"/>
                <a:gd name="T25" fmla="*/ 12 h 30"/>
                <a:gd name="T26" fmla="*/ 18 w 36"/>
                <a:gd name="T27" fmla="*/ 18 h 30"/>
                <a:gd name="T28" fmla="*/ 12 w 36"/>
                <a:gd name="T29" fmla="*/ 24 h 30"/>
                <a:gd name="T30" fmla="*/ 6 w 36"/>
                <a:gd name="T31" fmla="*/ 24 h 30"/>
                <a:gd name="T32" fmla="*/ 0 w 36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30"/>
                  </a:move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6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47" name="Freeform 282"/>
            <p:cNvSpPr>
              <a:spLocks/>
            </p:cNvSpPr>
            <p:nvPr/>
          </p:nvSpPr>
          <p:spPr bwMode="auto">
            <a:xfrm>
              <a:off x="5179" y="1195"/>
              <a:ext cx="36" cy="36"/>
            </a:xfrm>
            <a:custGeom>
              <a:avLst/>
              <a:gdLst>
                <a:gd name="T0" fmla="*/ 0 w 36"/>
                <a:gd name="T1" fmla="*/ 36 h 36"/>
                <a:gd name="T2" fmla="*/ 6 w 36"/>
                <a:gd name="T3" fmla="*/ 30 h 36"/>
                <a:gd name="T4" fmla="*/ 6 w 36"/>
                <a:gd name="T5" fmla="*/ 24 h 36"/>
                <a:gd name="T6" fmla="*/ 12 w 36"/>
                <a:gd name="T7" fmla="*/ 18 h 36"/>
                <a:gd name="T8" fmla="*/ 12 w 36"/>
                <a:gd name="T9" fmla="*/ 12 h 36"/>
                <a:gd name="T10" fmla="*/ 18 w 36"/>
                <a:gd name="T11" fmla="*/ 6 h 36"/>
                <a:gd name="T12" fmla="*/ 24 w 36"/>
                <a:gd name="T13" fmla="*/ 0 h 36"/>
                <a:gd name="T14" fmla="*/ 30 w 36"/>
                <a:gd name="T15" fmla="*/ 0 h 36"/>
                <a:gd name="T16" fmla="*/ 36 w 36"/>
                <a:gd name="T17" fmla="*/ 0 h 36"/>
                <a:gd name="T18" fmla="*/ 36 w 36"/>
                <a:gd name="T19" fmla="*/ 0 h 36"/>
                <a:gd name="T20" fmla="*/ 30 w 36"/>
                <a:gd name="T21" fmla="*/ 6 h 36"/>
                <a:gd name="T22" fmla="*/ 30 w 36"/>
                <a:gd name="T23" fmla="*/ 6 h 36"/>
                <a:gd name="T24" fmla="*/ 24 w 36"/>
                <a:gd name="T25" fmla="*/ 12 h 36"/>
                <a:gd name="T26" fmla="*/ 18 w 36"/>
                <a:gd name="T27" fmla="*/ 18 h 36"/>
                <a:gd name="T28" fmla="*/ 12 w 36"/>
                <a:gd name="T29" fmla="*/ 24 h 36"/>
                <a:gd name="T30" fmla="*/ 6 w 36"/>
                <a:gd name="T31" fmla="*/ 30 h 36"/>
                <a:gd name="T32" fmla="*/ 0 w 36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0" y="36"/>
                  </a:moveTo>
                  <a:lnTo>
                    <a:pt x="6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6" y="3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48" name="Freeform 283"/>
            <p:cNvSpPr>
              <a:spLocks/>
            </p:cNvSpPr>
            <p:nvPr/>
          </p:nvSpPr>
          <p:spPr bwMode="auto">
            <a:xfrm>
              <a:off x="5179" y="1183"/>
              <a:ext cx="12" cy="36"/>
            </a:xfrm>
            <a:custGeom>
              <a:avLst/>
              <a:gdLst>
                <a:gd name="T0" fmla="*/ 12 w 12"/>
                <a:gd name="T1" fmla="*/ 0 h 36"/>
                <a:gd name="T2" fmla="*/ 12 w 12"/>
                <a:gd name="T3" fmla="*/ 0 h 36"/>
                <a:gd name="T4" fmla="*/ 12 w 12"/>
                <a:gd name="T5" fmla="*/ 6 h 36"/>
                <a:gd name="T6" fmla="*/ 12 w 12"/>
                <a:gd name="T7" fmla="*/ 12 h 36"/>
                <a:gd name="T8" fmla="*/ 6 w 12"/>
                <a:gd name="T9" fmla="*/ 18 h 36"/>
                <a:gd name="T10" fmla="*/ 6 w 12"/>
                <a:gd name="T11" fmla="*/ 24 h 36"/>
                <a:gd name="T12" fmla="*/ 0 w 12"/>
                <a:gd name="T13" fmla="*/ 30 h 36"/>
                <a:gd name="T14" fmla="*/ 0 w 12"/>
                <a:gd name="T15" fmla="*/ 30 h 36"/>
                <a:gd name="T16" fmla="*/ 0 w 12"/>
                <a:gd name="T17" fmla="*/ 36 h 36"/>
                <a:gd name="T18" fmla="*/ 0 w 12"/>
                <a:gd name="T19" fmla="*/ 30 h 36"/>
                <a:gd name="T20" fmla="*/ 0 w 12"/>
                <a:gd name="T21" fmla="*/ 24 h 36"/>
                <a:gd name="T22" fmla="*/ 0 w 12"/>
                <a:gd name="T23" fmla="*/ 18 h 36"/>
                <a:gd name="T24" fmla="*/ 0 w 12"/>
                <a:gd name="T25" fmla="*/ 12 h 36"/>
                <a:gd name="T26" fmla="*/ 6 w 12"/>
                <a:gd name="T27" fmla="*/ 6 h 36"/>
                <a:gd name="T28" fmla="*/ 6 w 12"/>
                <a:gd name="T29" fmla="*/ 0 h 36"/>
                <a:gd name="T30" fmla="*/ 12 w 12"/>
                <a:gd name="T31" fmla="*/ 0 h 36"/>
                <a:gd name="T32" fmla="*/ 12 w 12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36"/>
                <a:gd name="T53" fmla="*/ 12 w 12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36">
                  <a:moveTo>
                    <a:pt x="12" y="0"/>
                  </a:move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49" name="Freeform 284"/>
            <p:cNvSpPr>
              <a:spLocks/>
            </p:cNvSpPr>
            <p:nvPr/>
          </p:nvSpPr>
          <p:spPr bwMode="auto">
            <a:xfrm>
              <a:off x="5167" y="1165"/>
              <a:ext cx="12" cy="42"/>
            </a:xfrm>
            <a:custGeom>
              <a:avLst/>
              <a:gdLst>
                <a:gd name="T0" fmla="*/ 12 w 12"/>
                <a:gd name="T1" fmla="*/ 0 h 42"/>
                <a:gd name="T2" fmla="*/ 12 w 12"/>
                <a:gd name="T3" fmla="*/ 6 h 42"/>
                <a:gd name="T4" fmla="*/ 12 w 12"/>
                <a:gd name="T5" fmla="*/ 6 h 42"/>
                <a:gd name="T6" fmla="*/ 12 w 12"/>
                <a:gd name="T7" fmla="*/ 12 h 42"/>
                <a:gd name="T8" fmla="*/ 6 w 12"/>
                <a:gd name="T9" fmla="*/ 18 h 42"/>
                <a:gd name="T10" fmla="*/ 6 w 12"/>
                <a:gd name="T11" fmla="*/ 30 h 42"/>
                <a:gd name="T12" fmla="*/ 6 w 12"/>
                <a:gd name="T13" fmla="*/ 36 h 42"/>
                <a:gd name="T14" fmla="*/ 0 w 12"/>
                <a:gd name="T15" fmla="*/ 36 h 42"/>
                <a:gd name="T16" fmla="*/ 0 w 12"/>
                <a:gd name="T17" fmla="*/ 42 h 42"/>
                <a:gd name="T18" fmla="*/ 0 w 12"/>
                <a:gd name="T19" fmla="*/ 36 h 42"/>
                <a:gd name="T20" fmla="*/ 0 w 12"/>
                <a:gd name="T21" fmla="*/ 30 h 42"/>
                <a:gd name="T22" fmla="*/ 0 w 12"/>
                <a:gd name="T23" fmla="*/ 24 h 42"/>
                <a:gd name="T24" fmla="*/ 0 w 12"/>
                <a:gd name="T25" fmla="*/ 18 h 42"/>
                <a:gd name="T26" fmla="*/ 6 w 12"/>
                <a:gd name="T27" fmla="*/ 12 h 42"/>
                <a:gd name="T28" fmla="*/ 6 w 12"/>
                <a:gd name="T29" fmla="*/ 6 h 42"/>
                <a:gd name="T30" fmla="*/ 12 w 12"/>
                <a:gd name="T31" fmla="*/ 0 h 42"/>
                <a:gd name="T32" fmla="*/ 12 w 12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42"/>
                <a:gd name="T53" fmla="*/ 12 w 12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42">
                  <a:moveTo>
                    <a:pt x="12" y="0"/>
                  </a:moveTo>
                  <a:lnTo>
                    <a:pt x="12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6" y="30"/>
                  </a:lnTo>
                  <a:lnTo>
                    <a:pt x="6" y="36"/>
                  </a:lnTo>
                  <a:lnTo>
                    <a:pt x="0" y="36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50" name="Freeform 285"/>
            <p:cNvSpPr>
              <a:spLocks/>
            </p:cNvSpPr>
            <p:nvPr/>
          </p:nvSpPr>
          <p:spPr bwMode="auto">
            <a:xfrm>
              <a:off x="5197" y="1051"/>
              <a:ext cx="42" cy="198"/>
            </a:xfrm>
            <a:custGeom>
              <a:avLst/>
              <a:gdLst>
                <a:gd name="T0" fmla="*/ 36 w 42"/>
                <a:gd name="T1" fmla="*/ 192 h 198"/>
                <a:gd name="T2" fmla="*/ 36 w 42"/>
                <a:gd name="T3" fmla="*/ 192 h 198"/>
                <a:gd name="T4" fmla="*/ 42 w 42"/>
                <a:gd name="T5" fmla="*/ 198 h 198"/>
                <a:gd name="T6" fmla="*/ 42 w 42"/>
                <a:gd name="T7" fmla="*/ 198 h 198"/>
                <a:gd name="T8" fmla="*/ 42 w 42"/>
                <a:gd name="T9" fmla="*/ 198 h 198"/>
                <a:gd name="T10" fmla="*/ 30 w 42"/>
                <a:gd name="T11" fmla="*/ 168 h 198"/>
                <a:gd name="T12" fmla="*/ 18 w 42"/>
                <a:gd name="T13" fmla="*/ 138 h 198"/>
                <a:gd name="T14" fmla="*/ 12 w 42"/>
                <a:gd name="T15" fmla="*/ 114 h 198"/>
                <a:gd name="T16" fmla="*/ 12 w 42"/>
                <a:gd name="T17" fmla="*/ 84 h 198"/>
                <a:gd name="T18" fmla="*/ 6 w 42"/>
                <a:gd name="T19" fmla="*/ 60 h 198"/>
                <a:gd name="T20" fmla="*/ 6 w 42"/>
                <a:gd name="T21" fmla="*/ 36 h 198"/>
                <a:gd name="T22" fmla="*/ 6 w 42"/>
                <a:gd name="T23" fmla="*/ 18 h 198"/>
                <a:gd name="T24" fmla="*/ 12 w 42"/>
                <a:gd name="T25" fmla="*/ 0 h 198"/>
                <a:gd name="T26" fmla="*/ 6 w 42"/>
                <a:gd name="T27" fmla="*/ 12 h 198"/>
                <a:gd name="T28" fmla="*/ 6 w 42"/>
                <a:gd name="T29" fmla="*/ 36 h 198"/>
                <a:gd name="T30" fmla="*/ 0 w 42"/>
                <a:gd name="T31" fmla="*/ 60 h 198"/>
                <a:gd name="T32" fmla="*/ 6 w 42"/>
                <a:gd name="T33" fmla="*/ 90 h 198"/>
                <a:gd name="T34" fmla="*/ 6 w 42"/>
                <a:gd name="T35" fmla="*/ 120 h 198"/>
                <a:gd name="T36" fmla="*/ 12 w 42"/>
                <a:gd name="T37" fmla="*/ 150 h 198"/>
                <a:gd name="T38" fmla="*/ 24 w 42"/>
                <a:gd name="T39" fmla="*/ 174 h 198"/>
                <a:gd name="T40" fmla="*/ 36 w 42"/>
                <a:gd name="T41" fmla="*/ 192 h 19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2"/>
                <a:gd name="T64" fmla="*/ 0 h 198"/>
                <a:gd name="T65" fmla="*/ 42 w 42"/>
                <a:gd name="T66" fmla="*/ 198 h 19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2" h="198">
                  <a:moveTo>
                    <a:pt x="36" y="192"/>
                  </a:moveTo>
                  <a:lnTo>
                    <a:pt x="36" y="192"/>
                  </a:lnTo>
                  <a:lnTo>
                    <a:pt x="42" y="198"/>
                  </a:lnTo>
                  <a:lnTo>
                    <a:pt x="30" y="168"/>
                  </a:lnTo>
                  <a:lnTo>
                    <a:pt x="18" y="138"/>
                  </a:lnTo>
                  <a:lnTo>
                    <a:pt x="12" y="114"/>
                  </a:lnTo>
                  <a:lnTo>
                    <a:pt x="12" y="84"/>
                  </a:lnTo>
                  <a:lnTo>
                    <a:pt x="6" y="60"/>
                  </a:lnTo>
                  <a:lnTo>
                    <a:pt x="6" y="36"/>
                  </a:lnTo>
                  <a:lnTo>
                    <a:pt x="6" y="18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6" y="36"/>
                  </a:lnTo>
                  <a:lnTo>
                    <a:pt x="0" y="60"/>
                  </a:lnTo>
                  <a:lnTo>
                    <a:pt x="6" y="90"/>
                  </a:lnTo>
                  <a:lnTo>
                    <a:pt x="6" y="120"/>
                  </a:lnTo>
                  <a:lnTo>
                    <a:pt x="12" y="150"/>
                  </a:lnTo>
                  <a:lnTo>
                    <a:pt x="24" y="174"/>
                  </a:lnTo>
                  <a:lnTo>
                    <a:pt x="36" y="19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51" name="Freeform 286"/>
            <p:cNvSpPr>
              <a:spLocks/>
            </p:cNvSpPr>
            <p:nvPr/>
          </p:nvSpPr>
          <p:spPr bwMode="auto">
            <a:xfrm>
              <a:off x="5203" y="1063"/>
              <a:ext cx="30" cy="30"/>
            </a:xfrm>
            <a:custGeom>
              <a:avLst/>
              <a:gdLst>
                <a:gd name="T0" fmla="*/ 30 w 30"/>
                <a:gd name="T1" fmla="*/ 0 h 30"/>
                <a:gd name="T2" fmla="*/ 30 w 30"/>
                <a:gd name="T3" fmla="*/ 0 h 30"/>
                <a:gd name="T4" fmla="*/ 24 w 30"/>
                <a:gd name="T5" fmla="*/ 0 h 30"/>
                <a:gd name="T6" fmla="*/ 18 w 30"/>
                <a:gd name="T7" fmla="*/ 0 h 30"/>
                <a:gd name="T8" fmla="*/ 18 w 30"/>
                <a:gd name="T9" fmla="*/ 6 h 30"/>
                <a:gd name="T10" fmla="*/ 12 w 30"/>
                <a:gd name="T11" fmla="*/ 12 h 30"/>
                <a:gd name="T12" fmla="*/ 6 w 30"/>
                <a:gd name="T13" fmla="*/ 12 h 30"/>
                <a:gd name="T14" fmla="*/ 0 w 30"/>
                <a:gd name="T15" fmla="*/ 24 h 30"/>
                <a:gd name="T16" fmla="*/ 0 w 30"/>
                <a:gd name="T17" fmla="*/ 30 h 30"/>
                <a:gd name="T18" fmla="*/ 6 w 30"/>
                <a:gd name="T19" fmla="*/ 24 h 30"/>
                <a:gd name="T20" fmla="*/ 6 w 30"/>
                <a:gd name="T21" fmla="*/ 18 h 30"/>
                <a:gd name="T22" fmla="*/ 12 w 30"/>
                <a:gd name="T23" fmla="*/ 18 h 30"/>
                <a:gd name="T24" fmla="*/ 18 w 30"/>
                <a:gd name="T25" fmla="*/ 12 h 30"/>
                <a:gd name="T26" fmla="*/ 24 w 30"/>
                <a:gd name="T27" fmla="*/ 12 h 30"/>
                <a:gd name="T28" fmla="*/ 24 w 30"/>
                <a:gd name="T29" fmla="*/ 6 h 30"/>
                <a:gd name="T30" fmla="*/ 30 w 30"/>
                <a:gd name="T31" fmla="*/ 0 h 30"/>
                <a:gd name="T32" fmla="*/ 30 w 30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0"/>
                <a:gd name="T53" fmla="*/ 30 w 30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0">
                  <a:moveTo>
                    <a:pt x="30" y="0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24" y="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52" name="Freeform 287"/>
            <p:cNvSpPr>
              <a:spLocks/>
            </p:cNvSpPr>
            <p:nvPr/>
          </p:nvSpPr>
          <p:spPr bwMode="auto">
            <a:xfrm>
              <a:off x="5203" y="1087"/>
              <a:ext cx="30" cy="36"/>
            </a:xfrm>
            <a:custGeom>
              <a:avLst/>
              <a:gdLst>
                <a:gd name="T0" fmla="*/ 30 w 30"/>
                <a:gd name="T1" fmla="*/ 6 h 36"/>
                <a:gd name="T2" fmla="*/ 30 w 30"/>
                <a:gd name="T3" fmla="*/ 0 h 36"/>
                <a:gd name="T4" fmla="*/ 24 w 30"/>
                <a:gd name="T5" fmla="*/ 6 h 36"/>
                <a:gd name="T6" fmla="*/ 24 w 30"/>
                <a:gd name="T7" fmla="*/ 6 h 36"/>
                <a:gd name="T8" fmla="*/ 18 w 30"/>
                <a:gd name="T9" fmla="*/ 12 h 36"/>
                <a:gd name="T10" fmla="*/ 12 w 30"/>
                <a:gd name="T11" fmla="*/ 18 h 36"/>
                <a:gd name="T12" fmla="*/ 6 w 30"/>
                <a:gd name="T13" fmla="*/ 24 h 36"/>
                <a:gd name="T14" fmla="*/ 0 w 30"/>
                <a:gd name="T15" fmla="*/ 30 h 36"/>
                <a:gd name="T16" fmla="*/ 0 w 30"/>
                <a:gd name="T17" fmla="*/ 36 h 36"/>
                <a:gd name="T18" fmla="*/ 0 w 30"/>
                <a:gd name="T19" fmla="*/ 36 h 36"/>
                <a:gd name="T20" fmla="*/ 6 w 30"/>
                <a:gd name="T21" fmla="*/ 30 h 36"/>
                <a:gd name="T22" fmla="*/ 12 w 30"/>
                <a:gd name="T23" fmla="*/ 30 h 36"/>
                <a:gd name="T24" fmla="*/ 18 w 30"/>
                <a:gd name="T25" fmla="*/ 24 h 36"/>
                <a:gd name="T26" fmla="*/ 24 w 30"/>
                <a:gd name="T27" fmla="*/ 18 h 36"/>
                <a:gd name="T28" fmla="*/ 30 w 30"/>
                <a:gd name="T29" fmla="*/ 12 h 36"/>
                <a:gd name="T30" fmla="*/ 30 w 30"/>
                <a:gd name="T31" fmla="*/ 6 h 36"/>
                <a:gd name="T32" fmla="*/ 30 w 30"/>
                <a:gd name="T33" fmla="*/ 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6"/>
                <a:gd name="T53" fmla="*/ 30 w 30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6">
                  <a:moveTo>
                    <a:pt x="30" y="6"/>
                  </a:moveTo>
                  <a:lnTo>
                    <a:pt x="30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8" y="24"/>
                  </a:lnTo>
                  <a:lnTo>
                    <a:pt x="24" y="18"/>
                  </a:lnTo>
                  <a:lnTo>
                    <a:pt x="30" y="12"/>
                  </a:lnTo>
                  <a:lnTo>
                    <a:pt x="3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53" name="Freeform 288"/>
            <p:cNvSpPr>
              <a:spLocks/>
            </p:cNvSpPr>
            <p:nvPr/>
          </p:nvSpPr>
          <p:spPr bwMode="auto">
            <a:xfrm>
              <a:off x="5203" y="1111"/>
              <a:ext cx="36" cy="30"/>
            </a:xfrm>
            <a:custGeom>
              <a:avLst/>
              <a:gdLst>
                <a:gd name="T0" fmla="*/ 36 w 36"/>
                <a:gd name="T1" fmla="*/ 0 h 30"/>
                <a:gd name="T2" fmla="*/ 36 w 36"/>
                <a:gd name="T3" fmla="*/ 0 h 30"/>
                <a:gd name="T4" fmla="*/ 30 w 36"/>
                <a:gd name="T5" fmla="*/ 0 h 30"/>
                <a:gd name="T6" fmla="*/ 24 w 36"/>
                <a:gd name="T7" fmla="*/ 6 h 30"/>
                <a:gd name="T8" fmla="*/ 18 w 36"/>
                <a:gd name="T9" fmla="*/ 6 h 30"/>
                <a:gd name="T10" fmla="*/ 12 w 36"/>
                <a:gd name="T11" fmla="*/ 12 h 30"/>
                <a:gd name="T12" fmla="*/ 6 w 36"/>
                <a:gd name="T13" fmla="*/ 18 h 30"/>
                <a:gd name="T14" fmla="*/ 0 w 36"/>
                <a:gd name="T15" fmla="*/ 24 h 30"/>
                <a:gd name="T16" fmla="*/ 0 w 36"/>
                <a:gd name="T17" fmla="*/ 30 h 30"/>
                <a:gd name="T18" fmla="*/ 0 w 36"/>
                <a:gd name="T19" fmla="*/ 30 h 30"/>
                <a:gd name="T20" fmla="*/ 6 w 36"/>
                <a:gd name="T21" fmla="*/ 30 h 30"/>
                <a:gd name="T22" fmla="*/ 12 w 36"/>
                <a:gd name="T23" fmla="*/ 24 h 30"/>
                <a:gd name="T24" fmla="*/ 24 w 36"/>
                <a:gd name="T25" fmla="*/ 18 h 30"/>
                <a:gd name="T26" fmla="*/ 30 w 36"/>
                <a:gd name="T27" fmla="*/ 12 h 30"/>
                <a:gd name="T28" fmla="*/ 36 w 36"/>
                <a:gd name="T29" fmla="*/ 6 h 30"/>
                <a:gd name="T30" fmla="*/ 36 w 36"/>
                <a:gd name="T31" fmla="*/ 6 h 30"/>
                <a:gd name="T32" fmla="*/ 36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36" y="0"/>
                  </a:moveTo>
                  <a:lnTo>
                    <a:pt x="36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24" y="18"/>
                  </a:lnTo>
                  <a:lnTo>
                    <a:pt x="30" y="12"/>
                  </a:lnTo>
                  <a:lnTo>
                    <a:pt x="36" y="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54" name="Freeform 289"/>
            <p:cNvSpPr>
              <a:spLocks/>
            </p:cNvSpPr>
            <p:nvPr/>
          </p:nvSpPr>
          <p:spPr bwMode="auto">
            <a:xfrm>
              <a:off x="5209" y="1147"/>
              <a:ext cx="36" cy="30"/>
            </a:xfrm>
            <a:custGeom>
              <a:avLst/>
              <a:gdLst>
                <a:gd name="T0" fmla="*/ 36 w 36"/>
                <a:gd name="T1" fmla="*/ 6 h 30"/>
                <a:gd name="T2" fmla="*/ 30 w 36"/>
                <a:gd name="T3" fmla="*/ 0 h 30"/>
                <a:gd name="T4" fmla="*/ 24 w 36"/>
                <a:gd name="T5" fmla="*/ 6 h 30"/>
                <a:gd name="T6" fmla="*/ 24 w 36"/>
                <a:gd name="T7" fmla="*/ 6 h 30"/>
                <a:gd name="T8" fmla="*/ 18 w 36"/>
                <a:gd name="T9" fmla="*/ 12 h 30"/>
                <a:gd name="T10" fmla="*/ 6 w 36"/>
                <a:gd name="T11" fmla="*/ 12 h 30"/>
                <a:gd name="T12" fmla="*/ 6 w 36"/>
                <a:gd name="T13" fmla="*/ 18 h 30"/>
                <a:gd name="T14" fmla="*/ 0 w 36"/>
                <a:gd name="T15" fmla="*/ 24 h 30"/>
                <a:gd name="T16" fmla="*/ 0 w 36"/>
                <a:gd name="T17" fmla="*/ 30 h 30"/>
                <a:gd name="T18" fmla="*/ 0 w 36"/>
                <a:gd name="T19" fmla="*/ 30 h 30"/>
                <a:gd name="T20" fmla="*/ 6 w 36"/>
                <a:gd name="T21" fmla="*/ 24 h 30"/>
                <a:gd name="T22" fmla="*/ 12 w 36"/>
                <a:gd name="T23" fmla="*/ 24 h 30"/>
                <a:gd name="T24" fmla="*/ 18 w 36"/>
                <a:gd name="T25" fmla="*/ 18 h 30"/>
                <a:gd name="T26" fmla="*/ 24 w 36"/>
                <a:gd name="T27" fmla="*/ 12 h 30"/>
                <a:gd name="T28" fmla="*/ 30 w 36"/>
                <a:gd name="T29" fmla="*/ 12 h 30"/>
                <a:gd name="T30" fmla="*/ 30 w 36"/>
                <a:gd name="T31" fmla="*/ 6 h 30"/>
                <a:gd name="T32" fmla="*/ 36 w 36"/>
                <a:gd name="T33" fmla="*/ 6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36" y="6"/>
                  </a:moveTo>
                  <a:lnTo>
                    <a:pt x="30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0" y="6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55" name="Freeform 290"/>
            <p:cNvSpPr>
              <a:spLocks/>
            </p:cNvSpPr>
            <p:nvPr/>
          </p:nvSpPr>
          <p:spPr bwMode="auto">
            <a:xfrm>
              <a:off x="5209" y="1171"/>
              <a:ext cx="36" cy="18"/>
            </a:xfrm>
            <a:custGeom>
              <a:avLst/>
              <a:gdLst>
                <a:gd name="T0" fmla="*/ 36 w 36"/>
                <a:gd name="T1" fmla="*/ 0 h 18"/>
                <a:gd name="T2" fmla="*/ 30 w 36"/>
                <a:gd name="T3" fmla="*/ 0 h 18"/>
                <a:gd name="T4" fmla="*/ 30 w 36"/>
                <a:gd name="T5" fmla="*/ 0 h 18"/>
                <a:gd name="T6" fmla="*/ 24 w 36"/>
                <a:gd name="T7" fmla="*/ 0 h 18"/>
                <a:gd name="T8" fmla="*/ 18 w 36"/>
                <a:gd name="T9" fmla="*/ 0 h 18"/>
                <a:gd name="T10" fmla="*/ 12 w 36"/>
                <a:gd name="T11" fmla="*/ 6 h 18"/>
                <a:gd name="T12" fmla="*/ 6 w 36"/>
                <a:gd name="T13" fmla="*/ 6 h 18"/>
                <a:gd name="T14" fmla="*/ 6 w 36"/>
                <a:gd name="T15" fmla="*/ 12 h 18"/>
                <a:gd name="T16" fmla="*/ 0 w 36"/>
                <a:gd name="T17" fmla="*/ 18 h 18"/>
                <a:gd name="T18" fmla="*/ 6 w 36"/>
                <a:gd name="T19" fmla="*/ 18 h 18"/>
                <a:gd name="T20" fmla="*/ 12 w 36"/>
                <a:gd name="T21" fmla="*/ 18 h 18"/>
                <a:gd name="T22" fmla="*/ 18 w 36"/>
                <a:gd name="T23" fmla="*/ 12 h 18"/>
                <a:gd name="T24" fmla="*/ 18 w 36"/>
                <a:gd name="T25" fmla="*/ 12 h 18"/>
                <a:gd name="T26" fmla="*/ 24 w 36"/>
                <a:gd name="T27" fmla="*/ 12 h 18"/>
                <a:gd name="T28" fmla="*/ 30 w 36"/>
                <a:gd name="T29" fmla="*/ 6 h 18"/>
                <a:gd name="T30" fmla="*/ 36 w 36"/>
                <a:gd name="T31" fmla="*/ 6 h 18"/>
                <a:gd name="T32" fmla="*/ 36 w 36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36" y="0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56" name="Freeform 291"/>
            <p:cNvSpPr>
              <a:spLocks/>
            </p:cNvSpPr>
            <p:nvPr/>
          </p:nvSpPr>
          <p:spPr bwMode="auto">
            <a:xfrm>
              <a:off x="5221" y="1207"/>
              <a:ext cx="24" cy="12"/>
            </a:xfrm>
            <a:custGeom>
              <a:avLst/>
              <a:gdLst>
                <a:gd name="T0" fmla="*/ 24 w 24"/>
                <a:gd name="T1" fmla="*/ 0 h 12"/>
                <a:gd name="T2" fmla="*/ 24 w 24"/>
                <a:gd name="T3" fmla="*/ 0 h 12"/>
                <a:gd name="T4" fmla="*/ 24 w 24"/>
                <a:gd name="T5" fmla="*/ 0 h 12"/>
                <a:gd name="T6" fmla="*/ 18 w 24"/>
                <a:gd name="T7" fmla="*/ 0 h 12"/>
                <a:gd name="T8" fmla="*/ 12 w 24"/>
                <a:gd name="T9" fmla="*/ 0 h 12"/>
                <a:gd name="T10" fmla="*/ 6 w 24"/>
                <a:gd name="T11" fmla="*/ 6 h 12"/>
                <a:gd name="T12" fmla="*/ 6 w 24"/>
                <a:gd name="T13" fmla="*/ 6 h 12"/>
                <a:gd name="T14" fmla="*/ 0 w 24"/>
                <a:gd name="T15" fmla="*/ 12 h 12"/>
                <a:gd name="T16" fmla="*/ 0 w 24"/>
                <a:gd name="T17" fmla="*/ 12 h 12"/>
                <a:gd name="T18" fmla="*/ 6 w 24"/>
                <a:gd name="T19" fmla="*/ 12 h 12"/>
                <a:gd name="T20" fmla="*/ 6 w 24"/>
                <a:gd name="T21" fmla="*/ 12 h 12"/>
                <a:gd name="T22" fmla="*/ 12 w 24"/>
                <a:gd name="T23" fmla="*/ 12 h 12"/>
                <a:gd name="T24" fmla="*/ 18 w 24"/>
                <a:gd name="T25" fmla="*/ 6 h 12"/>
                <a:gd name="T26" fmla="*/ 18 w 24"/>
                <a:gd name="T27" fmla="*/ 6 h 12"/>
                <a:gd name="T28" fmla="*/ 24 w 24"/>
                <a:gd name="T29" fmla="*/ 6 h 12"/>
                <a:gd name="T30" fmla="*/ 24 w 24"/>
                <a:gd name="T31" fmla="*/ 0 h 12"/>
                <a:gd name="T32" fmla="*/ 24 w 24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2"/>
                <a:gd name="T53" fmla="*/ 24 w 2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2">
                  <a:moveTo>
                    <a:pt x="24" y="0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57" name="Freeform 292"/>
            <p:cNvSpPr>
              <a:spLocks/>
            </p:cNvSpPr>
            <p:nvPr/>
          </p:nvSpPr>
          <p:spPr bwMode="auto">
            <a:xfrm>
              <a:off x="5227" y="1225"/>
              <a:ext cx="18" cy="12"/>
            </a:xfrm>
            <a:custGeom>
              <a:avLst/>
              <a:gdLst>
                <a:gd name="T0" fmla="*/ 18 w 18"/>
                <a:gd name="T1" fmla="*/ 0 h 12"/>
                <a:gd name="T2" fmla="*/ 12 w 18"/>
                <a:gd name="T3" fmla="*/ 0 h 12"/>
                <a:gd name="T4" fmla="*/ 12 w 18"/>
                <a:gd name="T5" fmla="*/ 0 h 12"/>
                <a:gd name="T6" fmla="*/ 12 w 18"/>
                <a:gd name="T7" fmla="*/ 0 h 12"/>
                <a:gd name="T8" fmla="*/ 6 w 18"/>
                <a:gd name="T9" fmla="*/ 0 h 12"/>
                <a:gd name="T10" fmla="*/ 6 w 18"/>
                <a:gd name="T11" fmla="*/ 0 h 12"/>
                <a:gd name="T12" fmla="*/ 0 w 18"/>
                <a:gd name="T13" fmla="*/ 6 h 12"/>
                <a:gd name="T14" fmla="*/ 0 w 18"/>
                <a:gd name="T15" fmla="*/ 6 h 12"/>
                <a:gd name="T16" fmla="*/ 0 w 18"/>
                <a:gd name="T17" fmla="*/ 12 h 12"/>
                <a:gd name="T18" fmla="*/ 0 w 18"/>
                <a:gd name="T19" fmla="*/ 6 h 12"/>
                <a:gd name="T20" fmla="*/ 6 w 18"/>
                <a:gd name="T21" fmla="*/ 6 h 12"/>
                <a:gd name="T22" fmla="*/ 6 w 18"/>
                <a:gd name="T23" fmla="*/ 6 h 12"/>
                <a:gd name="T24" fmla="*/ 12 w 18"/>
                <a:gd name="T25" fmla="*/ 6 h 12"/>
                <a:gd name="T26" fmla="*/ 12 w 18"/>
                <a:gd name="T27" fmla="*/ 0 h 12"/>
                <a:gd name="T28" fmla="*/ 18 w 18"/>
                <a:gd name="T29" fmla="*/ 0 h 12"/>
                <a:gd name="T30" fmla="*/ 18 w 18"/>
                <a:gd name="T31" fmla="*/ 0 h 12"/>
                <a:gd name="T32" fmla="*/ 18 w 18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2"/>
                <a:gd name="T53" fmla="*/ 18 w 1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2">
                  <a:moveTo>
                    <a:pt x="18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58" name="Freeform 293"/>
            <p:cNvSpPr>
              <a:spLocks/>
            </p:cNvSpPr>
            <p:nvPr/>
          </p:nvSpPr>
          <p:spPr bwMode="auto">
            <a:xfrm>
              <a:off x="5203" y="1075"/>
              <a:ext cx="30" cy="36"/>
            </a:xfrm>
            <a:custGeom>
              <a:avLst/>
              <a:gdLst>
                <a:gd name="T0" fmla="*/ 30 w 30"/>
                <a:gd name="T1" fmla="*/ 6 h 36"/>
                <a:gd name="T2" fmla="*/ 30 w 30"/>
                <a:gd name="T3" fmla="*/ 0 h 36"/>
                <a:gd name="T4" fmla="*/ 24 w 30"/>
                <a:gd name="T5" fmla="*/ 0 h 36"/>
                <a:gd name="T6" fmla="*/ 18 w 30"/>
                <a:gd name="T7" fmla="*/ 6 h 36"/>
                <a:gd name="T8" fmla="*/ 18 w 30"/>
                <a:gd name="T9" fmla="*/ 12 h 36"/>
                <a:gd name="T10" fmla="*/ 12 w 30"/>
                <a:gd name="T11" fmla="*/ 12 h 36"/>
                <a:gd name="T12" fmla="*/ 6 w 30"/>
                <a:gd name="T13" fmla="*/ 18 h 36"/>
                <a:gd name="T14" fmla="*/ 0 w 30"/>
                <a:gd name="T15" fmla="*/ 30 h 36"/>
                <a:gd name="T16" fmla="*/ 0 w 30"/>
                <a:gd name="T17" fmla="*/ 36 h 36"/>
                <a:gd name="T18" fmla="*/ 0 w 30"/>
                <a:gd name="T19" fmla="*/ 30 h 36"/>
                <a:gd name="T20" fmla="*/ 6 w 30"/>
                <a:gd name="T21" fmla="*/ 30 h 36"/>
                <a:gd name="T22" fmla="*/ 12 w 30"/>
                <a:gd name="T23" fmla="*/ 24 h 36"/>
                <a:gd name="T24" fmla="*/ 18 w 30"/>
                <a:gd name="T25" fmla="*/ 18 h 36"/>
                <a:gd name="T26" fmla="*/ 24 w 30"/>
                <a:gd name="T27" fmla="*/ 12 h 36"/>
                <a:gd name="T28" fmla="*/ 30 w 30"/>
                <a:gd name="T29" fmla="*/ 12 h 36"/>
                <a:gd name="T30" fmla="*/ 30 w 30"/>
                <a:gd name="T31" fmla="*/ 6 h 36"/>
                <a:gd name="T32" fmla="*/ 30 w 30"/>
                <a:gd name="T33" fmla="*/ 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6"/>
                <a:gd name="T53" fmla="*/ 30 w 30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6">
                  <a:moveTo>
                    <a:pt x="30" y="6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59" name="Freeform 294"/>
            <p:cNvSpPr>
              <a:spLocks/>
            </p:cNvSpPr>
            <p:nvPr/>
          </p:nvSpPr>
          <p:spPr bwMode="auto">
            <a:xfrm>
              <a:off x="5203" y="1051"/>
              <a:ext cx="24" cy="24"/>
            </a:xfrm>
            <a:custGeom>
              <a:avLst/>
              <a:gdLst>
                <a:gd name="T0" fmla="*/ 24 w 24"/>
                <a:gd name="T1" fmla="*/ 0 h 24"/>
                <a:gd name="T2" fmla="*/ 24 w 24"/>
                <a:gd name="T3" fmla="*/ 0 h 24"/>
                <a:gd name="T4" fmla="*/ 24 w 24"/>
                <a:gd name="T5" fmla="*/ 0 h 24"/>
                <a:gd name="T6" fmla="*/ 18 w 24"/>
                <a:gd name="T7" fmla="*/ 0 h 24"/>
                <a:gd name="T8" fmla="*/ 12 w 24"/>
                <a:gd name="T9" fmla="*/ 0 h 24"/>
                <a:gd name="T10" fmla="*/ 12 w 24"/>
                <a:gd name="T11" fmla="*/ 6 h 24"/>
                <a:gd name="T12" fmla="*/ 6 w 24"/>
                <a:gd name="T13" fmla="*/ 12 h 24"/>
                <a:gd name="T14" fmla="*/ 0 w 24"/>
                <a:gd name="T15" fmla="*/ 18 h 24"/>
                <a:gd name="T16" fmla="*/ 0 w 24"/>
                <a:gd name="T17" fmla="*/ 24 h 24"/>
                <a:gd name="T18" fmla="*/ 6 w 24"/>
                <a:gd name="T19" fmla="*/ 18 h 24"/>
                <a:gd name="T20" fmla="*/ 6 w 24"/>
                <a:gd name="T21" fmla="*/ 18 h 24"/>
                <a:gd name="T22" fmla="*/ 12 w 24"/>
                <a:gd name="T23" fmla="*/ 12 h 24"/>
                <a:gd name="T24" fmla="*/ 18 w 24"/>
                <a:gd name="T25" fmla="*/ 12 h 24"/>
                <a:gd name="T26" fmla="*/ 18 w 24"/>
                <a:gd name="T27" fmla="*/ 6 h 24"/>
                <a:gd name="T28" fmla="*/ 24 w 24"/>
                <a:gd name="T29" fmla="*/ 6 h 24"/>
                <a:gd name="T30" fmla="*/ 24 w 24"/>
                <a:gd name="T31" fmla="*/ 0 h 24"/>
                <a:gd name="T32" fmla="*/ 24 w 24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24" y="0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60" name="Freeform 295"/>
            <p:cNvSpPr>
              <a:spLocks/>
            </p:cNvSpPr>
            <p:nvPr/>
          </p:nvSpPr>
          <p:spPr bwMode="auto">
            <a:xfrm>
              <a:off x="5203" y="1135"/>
              <a:ext cx="36" cy="30"/>
            </a:xfrm>
            <a:custGeom>
              <a:avLst/>
              <a:gdLst>
                <a:gd name="T0" fmla="*/ 36 w 36"/>
                <a:gd name="T1" fmla="*/ 0 h 30"/>
                <a:gd name="T2" fmla="*/ 36 w 36"/>
                <a:gd name="T3" fmla="*/ 0 h 30"/>
                <a:gd name="T4" fmla="*/ 30 w 36"/>
                <a:gd name="T5" fmla="*/ 0 h 30"/>
                <a:gd name="T6" fmla="*/ 24 w 36"/>
                <a:gd name="T7" fmla="*/ 6 h 30"/>
                <a:gd name="T8" fmla="*/ 18 w 36"/>
                <a:gd name="T9" fmla="*/ 6 h 30"/>
                <a:gd name="T10" fmla="*/ 12 w 36"/>
                <a:gd name="T11" fmla="*/ 12 h 30"/>
                <a:gd name="T12" fmla="*/ 6 w 36"/>
                <a:gd name="T13" fmla="*/ 18 h 30"/>
                <a:gd name="T14" fmla="*/ 0 w 36"/>
                <a:gd name="T15" fmla="*/ 24 h 30"/>
                <a:gd name="T16" fmla="*/ 0 w 36"/>
                <a:gd name="T17" fmla="*/ 30 h 30"/>
                <a:gd name="T18" fmla="*/ 6 w 36"/>
                <a:gd name="T19" fmla="*/ 24 h 30"/>
                <a:gd name="T20" fmla="*/ 6 w 36"/>
                <a:gd name="T21" fmla="*/ 24 h 30"/>
                <a:gd name="T22" fmla="*/ 12 w 36"/>
                <a:gd name="T23" fmla="*/ 18 h 30"/>
                <a:gd name="T24" fmla="*/ 24 w 36"/>
                <a:gd name="T25" fmla="*/ 18 h 30"/>
                <a:gd name="T26" fmla="*/ 24 w 36"/>
                <a:gd name="T27" fmla="*/ 12 h 30"/>
                <a:gd name="T28" fmla="*/ 30 w 36"/>
                <a:gd name="T29" fmla="*/ 6 h 30"/>
                <a:gd name="T30" fmla="*/ 36 w 36"/>
                <a:gd name="T31" fmla="*/ 6 h 30"/>
                <a:gd name="T32" fmla="*/ 36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36" y="0"/>
                  </a:moveTo>
                  <a:lnTo>
                    <a:pt x="36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61" name="Freeform 296"/>
            <p:cNvSpPr>
              <a:spLocks/>
            </p:cNvSpPr>
            <p:nvPr/>
          </p:nvSpPr>
          <p:spPr bwMode="auto">
            <a:xfrm>
              <a:off x="5215" y="1189"/>
              <a:ext cx="30" cy="18"/>
            </a:xfrm>
            <a:custGeom>
              <a:avLst/>
              <a:gdLst>
                <a:gd name="T0" fmla="*/ 30 w 30"/>
                <a:gd name="T1" fmla="*/ 0 h 18"/>
                <a:gd name="T2" fmla="*/ 30 w 30"/>
                <a:gd name="T3" fmla="*/ 0 h 18"/>
                <a:gd name="T4" fmla="*/ 24 w 30"/>
                <a:gd name="T5" fmla="*/ 0 h 18"/>
                <a:gd name="T6" fmla="*/ 18 w 30"/>
                <a:gd name="T7" fmla="*/ 0 h 18"/>
                <a:gd name="T8" fmla="*/ 12 w 30"/>
                <a:gd name="T9" fmla="*/ 0 h 18"/>
                <a:gd name="T10" fmla="*/ 12 w 30"/>
                <a:gd name="T11" fmla="*/ 6 h 18"/>
                <a:gd name="T12" fmla="*/ 6 w 30"/>
                <a:gd name="T13" fmla="*/ 12 h 18"/>
                <a:gd name="T14" fmla="*/ 0 w 30"/>
                <a:gd name="T15" fmla="*/ 12 h 18"/>
                <a:gd name="T16" fmla="*/ 0 w 30"/>
                <a:gd name="T17" fmla="*/ 18 h 18"/>
                <a:gd name="T18" fmla="*/ 0 w 30"/>
                <a:gd name="T19" fmla="*/ 18 h 18"/>
                <a:gd name="T20" fmla="*/ 6 w 30"/>
                <a:gd name="T21" fmla="*/ 12 h 18"/>
                <a:gd name="T22" fmla="*/ 12 w 30"/>
                <a:gd name="T23" fmla="*/ 12 h 18"/>
                <a:gd name="T24" fmla="*/ 18 w 30"/>
                <a:gd name="T25" fmla="*/ 12 h 18"/>
                <a:gd name="T26" fmla="*/ 24 w 30"/>
                <a:gd name="T27" fmla="*/ 6 h 18"/>
                <a:gd name="T28" fmla="*/ 24 w 30"/>
                <a:gd name="T29" fmla="*/ 6 h 18"/>
                <a:gd name="T30" fmla="*/ 30 w 30"/>
                <a:gd name="T31" fmla="*/ 0 h 18"/>
                <a:gd name="T32" fmla="*/ 30 w 30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30" y="0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62" name="Freeform 297"/>
            <p:cNvSpPr>
              <a:spLocks/>
            </p:cNvSpPr>
            <p:nvPr/>
          </p:nvSpPr>
          <p:spPr bwMode="auto">
            <a:xfrm>
              <a:off x="5203" y="1033"/>
              <a:ext cx="6" cy="30"/>
            </a:xfrm>
            <a:custGeom>
              <a:avLst/>
              <a:gdLst>
                <a:gd name="T0" fmla="*/ 0 w 6"/>
                <a:gd name="T1" fmla="*/ 30 h 30"/>
                <a:gd name="T2" fmla="*/ 0 w 6"/>
                <a:gd name="T3" fmla="*/ 24 h 30"/>
                <a:gd name="T4" fmla="*/ 0 w 6"/>
                <a:gd name="T5" fmla="*/ 12 h 30"/>
                <a:gd name="T6" fmla="*/ 0 w 6"/>
                <a:gd name="T7" fmla="*/ 0 h 30"/>
                <a:gd name="T8" fmla="*/ 0 w 6"/>
                <a:gd name="T9" fmla="*/ 0 h 30"/>
                <a:gd name="T10" fmla="*/ 6 w 6"/>
                <a:gd name="T11" fmla="*/ 0 h 30"/>
                <a:gd name="T12" fmla="*/ 6 w 6"/>
                <a:gd name="T13" fmla="*/ 12 h 30"/>
                <a:gd name="T14" fmla="*/ 6 w 6"/>
                <a:gd name="T15" fmla="*/ 18 h 30"/>
                <a:gd name="T16" fmla="*/ 0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0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63" name="Freeform 298"/>
            <p:cNvSpPr>
              <a:spLocks/>
            </p:cNvSpPr>
            <p:nvPr/>
          </p:nvSpPr>
          <p:spPr bwMode="auto">
            <a:xfrm>
              <a:off x="5167" y="1051"/>
              <a:ext cx="36" cy="42"/>
            </a:xfrm>
            <a:custGeom>
              <a:avLst/>
              <a:gdLst>
                <a:gd name="T0" fmla="*/ 36 w 36"/>
                <a:gd name="T1" fmla="*/ 42 h 42"/>
                <a:gd name="T2" fmla="*/ 30 w 36"/>
                <a:gd name="T3" fmla="*/ 36 h 42"/>
                <a:gd name="T4" fmla="*/ 30 w 36"/>
                <a:gd name="T5" fmla="*/ 30 h 42"/>
                <a:gd name="T6" fmla="*/ 24 w 36"/>
                <a:gd name="T7" fmla="*/ 24 h 42"/>
                <a:gd name="T8" fmla="*/ 18 w 36"/>
                <a:gd name="T9" fmla="*/ 18 h 42"/>
                <a:gd name="T10" fmla="*/ 12 w 36"/>
                <a:gd name="T11" fmla="*/ 12 h 42"/>
                <a:gd name="T12" fmla="*/ 12 w 36"/>
                <a:gd name="T13" fmla="*/ 6 h 42"/>
                <a:gd name="T14" fmla="*/ 6 w 36"/>
                <a:gd name="T15" fmla="*/ 0 h 42"/>
                <a:gd name="T16" fmla="*/ 6 w 36"/>
                <a:gd name="T17" fmla="*/ 0 h 42"/>
                <a:gd name="T18" fmla="*/ 0 w 36"/>
                <a:gd name="T19" fmla="*/ 6 h 42"/>
                <a:gd name="T20" fmla="*/ 6 w 36"/>
                <a:gd name="T21" fmla="*/ 12 h 42"/>
                <a:gd name="T22" fmla="*/ 12 w 36"/>
                <a:gd name="T23" fmla="*/ 18 h 42"/>
                <a:gd name="T24" fmla="*/ 18 w 36"/>
                <a:gd name="T25" fmla="*/ 24 h 42"/>
                <a:gd name="T26" fmla="*/ 24 w 36"/>
                <a:gd name="T27" fmla="*/ 30 h 42"/>
                <a:gd name="T28" fmla="*/ 30 w 36"/>
                <a:gd name="T29" fmla="*/ 36 h 42"/>
                <a:gd name="T30" fmla="*/ 30 w 36"/>
                <a:gd name="T31" fmla="*/ 42 h 42"/>
                <a:gd name="T32" fmla="*/ 36 w 36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2"/>
                <a:gd name="T53" fmla="*/ 36 w 36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2">
                  <a:moveTo>
                    <a:pt x="36" y="42"/>
                  </a:moveTo>
                  <a:lnTo>
                    <a:pt x="30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30" y="36"/>
                  </a:lnTo>
                  <a:lnTo>
                    <a:pt x="30" y="42"/>
                  </a:lnTo>
                  <a:lnTo>
                    <a:pt x="36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64" name="Freeform 299"/>
            <p:cNvSpPr>
              <a:spLocks/>
            </p:cNvSpPr>
            <p:nvPr/>
          </p:nvSpPr>
          <p:spPr bwMode="auto">
            <a:xfrm>
              <a:off x="5167" y="1069"/>
              <a:ext cx="36" cy="42"/>
            </a:xfrm>
            <a:custGeom>
              <a:avLst/>
              <a:gdLst>
                <a:gd name="T0" fmla="*/ 36 w 36"/>
                <a:gd name="T1" fmla="*/ 42 h 42"/>
                <a:gd name="T2" fmla="*/ 30 w 36"/>
                <a:gd name="T3" fmla="*/ 36 h 42"/>
                <a:gd name="T4" fmla="*/ 30 w 36"/>
                <a:gd name="T5" fmla="*/ 30 h 42"/>
                <a:gd name="T6" fmla="*/ 24 w 36"/>
                <a:gd name="T7" fmla="*/ 24 h 42"/>
                <a:gd name="T8" fmla="*/ 18 w 36"/>
                <a:gd name="T9" fmla="*/ 12 h 42"/>
                <a:gd name="T10" fmla="*/ 12 w 36"/>
                <a:gd name="T11" fmla="*/ 6 h 42"/>
                <a:gd name="T12" fmla="*/ 6 w 36"/>
                <a:gd name="T13" fmla="*/ 6 h 42"/>
                <a:gd name="T14" fmla="*/ 6 w 36"/>
                <a:gd name="T15" fmla="*/ 0 h 42"/>
                <a:gd name="T16" fmla="*/ 0 w 36"/>
                <a:gd name="T17" fmla="*/ 0 h 42"/>
                <a:gd name="T18" fmla="*/ 0 w 36"/>
                <a:gd name="T19" fmla="*/ 6 h 42"/>
                <a:gd name="T20" fmla="*/ 6 w 36"/>
                <a:gd name="T21" fmla="*/ 12 h 42"/>
                <a:gd name="T22" fmla="*/ 12 w 36"/>
                <a:gd name="T23" fmla="*/ 18 h 42"/>
                <a:gd name="T24" fmla="*/ 18 w 36"/>
                <a:gd name="T25" fmla="*/ 24 h 42"/>
                <a:gd name="T26" fmla="*/ 24 w 36"/>
                <a:gd name="T27" fmla="*/ 30 h 42"/>
                <a:gd name="T28" fmla="*/ 30 w 36"/>
                <a:gd name="T29" fmla="*/ 36 h 42"/>
                <a:gd name="T30" fmla="*/ 30 w 36"/>
                <a:gd name="T31" fmla="*/ 36 h 42"/>
                <a:gd name="T32" fmla="*/ 36 w 36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2"/>
                <a:gd name="T53" fmla="*/ 36 w 36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2">
                  <a:moveTo>
                    <a:pt x="36" y="42"/>
                  </a:moveTo>
                  <a:lnTo>
                    <a:pt x="30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30" y="36"/>
                  </a:lnTo>
                  <a:lnTo>
                    <a:pt x="36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65" name="Freeform 300"/>
            <p:cNvSpPr>
              <a:spLocks/>
            </p:cNvSpPr>
            <p:nvPr/>
          </p:nvSpPr>
          <p:spPr bwMode="auto">
            <a:xfrm>
              <a:off x="5167" y="1093"/>
              <a:ext cx="36" cy="36"/>
            </a:xfrm>
            <a:custGeom>
              <a:avLst/>
              <a:gdLst>
                <a:gd name="T0" fmla="*/ 36 w 36"/>
                <a:gd name="T1" fmla="*/ 36 h 36"/>
                <a:gd name="T2" fmla="*/ 30 w 36"/>
                <a:gd name="T3" fmla="*/ 30 h 36"/>
                <a:gd name="T4" fmla="*/ 30 w 36"/>
                <a:gd name="T5" fmla="*/ 24 h 36"/>
                <a:gd name="T6" fmla="*/ 24 w 36"/>
                <a:gd name="T7" fmla="*/ 12 h 36"/>
                <a:gd name="T8" fmla="*/ 18 w 36"/>
                <a:gd name="T9" fmla="*/ 12 h 36"/>
                <a:gd name="T10" fmla="*/ 12 w 36"/>
                <a:gd name="T11" fmla="*/ 6 h 36"/>
                <a:gd name="T12" fmla="*/ 6 w 36"/>
                <a:gd name="T13" fmla="*/ 0 h 36"/>
                <a:gd name="T14" fmla="*/ 0 w 36"/>
                <a:gd name="T15" fmla="*/ 0 h 36"/>
                <a:gd name="T16" fmla="*/ 0 w 36"/>
                <a:gd name="T17" fmla="*/ 0 h 36"/>
                <a:gd name="T18" fmla="*/ 0 w 36"/>
                <a:gd name="T19" fmla="*/ 0 h 36"/>
                <a:gd name="T20" fmla="*/ 6 w 36"/>
                <a:gd name="T21" fmla="*/ 6 h 36"/>
                <a:gd name="T22" fmla="*/ 6 w 36"/>
                <a:gd name="T23" fmla="*/ 12 h 36"/>
                <a:gd name="T24" fmla="*/ 18 w 36"/>
                <a:gd name="T25" fmla="*/ 18 h 36"/>
                <a:gd name="T26" fmla="*/ 24 w 36"/>
                <a:gd name="T27" fmla="*/ 18 h 36"/>
                <a:gd name="T28" fmla="*/ 30 w 36"/>
                <a:gd name="T29" fmla="*/ 24 h 36"/>
                <a:gd name="T30" fmla="*/ 30 w 36"/>
                <a:gd name="T31" fmla="*/ 30 h 36"/>
                <a:gd name="T32" fmla="*/ 36 w 36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36" y="36"/>
                  </a:moveTo>
                  <a:lnTo>
                    <a:pt x="30" y="30"/>
                  </a:lnTo>
                  <a:lnTo>
                    <a:pt x="30" y="24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6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66" name="Freeform 301"/>
            <p:cNvSpPr>
              <a:spLocks/>
            </p:cNvSpPr>
            <p:nvPr/>
          </p:nvSpPr>
          <p:spPr bwMode="auto">
            <a:xfrm>
              <a:off x="5173" y="1117"/>
              <a:ext cx="30" cy="24"/>
            </a:xfrm>
            <a:custGeom>
              <a:avLst/>
              <a:gdLst>
                <a:gd name="T0" fmla="*/ 30 w 30"/>
                <a:gd name="T1" fmla="*/ 24 h 24"/>
                <a:gd name="T2" fmla="*/ 30 w 30"/>
                <a:gd name="T3" fmla="*/ 24 h 24"/>
                <a:gd name="T4" fmla="*/ 24 w 30"/>
                <a:gd name="T5" fmla="*/ 18 h 24"/>
                <a:gd name="T6" fmla="*/ 18 w 30"/>
                <a:gd name="T7" fmla="*/ 12 h 24"/>
                <a:gd name="T8" fmla="*/ 12 w 30"/>
                <a:gd name="T9" fmla="*/ 6 h 24"/>
                <a:gd name="T10" fmla="*/ 6 w 30"/>
                <a:gd name="T11" fmla="*/ 0 h 24"/>
                <a:gd name="T12" fmla="*/ 0 w 30"/>
                <a:gd name="T13" fmla="*/ 0 h 24"/>
                <a:gd name="T14" fmla="*/ 0 w 30"/>
                <a:gd name="T15" fmla="*/ 0 h 24"/>
                <a:gd name="T16" fmla="*/ 0 w 30"/>
                <a:gd name="T17" fmla="*/ 0 h 24"/>
                <a:gd name="T18" fmla="*/ 0 w 30"/>
                <a:gd name="T19" fmla="*/ 6 h 24"/>
                <a:gd name="T20" fmla="*/ 0 w 30"/>
                <a:gd name="T21" fmla="*/ 6 h 24"/>
                <a:gd name="T22" fmla="*/ 6 w 30"/>
                <a:gd name="T23" fmla="*/ 12 h 24"/>
                <a:gd name="T24" fmla="*/ 12 w 30"/>
                <a:gd name="T25" fmla="*/ 12 h 24"/>
                <a:gd name="T26" fmla="*/ 18 w 30"/>
                <a:gd name="T27" fmla="*/ 18 h 24"/>
                <a:gd name="T28" fmla="*/ 24 w 30"/>
                <a:gd name="T29" fmla="*/ 18 h 24"/>
                <a:gd name="T30" fmla="*/ 30 w 30"/>
                <a:gd name="T31" fmla="*/ 24 h 24"/>
                <a:gd name="T32" fmla="*/ 30 w 30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24"/>
                <a:gd name="T53" fmla="*/ 30 w 30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24">
                  <a:moveTo>
                    <a:pt x="30" y="24"/>
                  </a:moveTo>
                  <a:lnTo>
                    <a:pt x="30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67" name="Freeform 302"/>
            <p:cNvSpPr>
              <a:spLocks/>
            </p:cNvSpPr>
            <p:nvPr/>
          </p:nvSpPr>
          <p:spPr bwMode="auto">
            <a:xfrm>
              <a:off x="5173" y="1135"/>
              <a:ext cx="36" cy="24"/>
            </a:xfrm>
            <a:custGeom>
              <a:avLst/>
              <a:gdLst>
                <a:gd name="T0" fmla="*/ 36 w 36"/>
                <a:gd name="T1" fmla="*/ 24 h 24"/>
                <a:gd name="T2" fmla="*/ 30 w 36"/>
                <a:gd name="T3" fmla="*/ 24 h 24"/>
                <a:gd name="T4" fmla="*/ 24 w 36"/>
                <a:gd name="T5" fmla="*/ 18 h 24"/>
                <a:gd name="T6" fmla="*/ 18 w 36"/>
                <a:gd name="T7" fmla="*/ 12 h 24"/>
                <a:gd name="T8" fmla="*/ 12 w 36"/>
                <a:gd name="T9" fmla="*/ 12 h 24"/>
                <a:gd name="T10" fmla="*/ 6 w 36"/>
                <a:gd name="T11" fmla="*/ 6 h 24"/>
                <a:gd name="T12" fmla="*/ 6 w 36"/>
                <a:gd name="T13" fmla="*/ 6 h 24"/>
                <a:gd name="T14" fmla="*/ 0 w 36"/>
                <a:gd name="T15" fmla="*/ 0 h 24"/>
                <a:gd name="T16" fmla="*/ 0 w 36"/>
                <a:gd name="T17" fmla="*/ 6 h 24"/>
                <a:gd name="T18" fmla="*/ 0 w 36"/>
                <a:gd name="T19" fmla="*/ 6 h 24"/>
                <a:gd name="T20" fmla="*/ 6 w 36"/>
                <a:gd name="T21" fmla="*/ 12 h 24"/>
                <a:gd name="T22" fmla="*/ 12 w 36"/>
                <a:gd name="T23" fmla="*/ 18 h 24"/>
                <a:gd name="T24" fmla="*/ 18 w 36"/>
                <a:gd name="T25" fmla="*/ 18 h 24"/>
                <a:gd name="T26" fmla="*/ 24 w 36"/>
                <a:gd name="T27" fmla="*/ 24 h 24"/>
                <a:gd name="T28" fmla="*/ 24 w 36"/>
                <a:gd name="T29" fmla="*/ 24 h 24"/>
                <a:gd name="T30" fmla="*/ 30 w 36"/>
                <a:gd name="T31" fmla="*/ 24 h 24"/>
                <a:gd name="T32" fmla="*/ 36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36" y="24"/>
                  </a:moveTo>
                  <a:lnTo>
                    <a:pt x="30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6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68" name="Freeform 303"/>
            <p:cNvSpPr>
              <a:spLocks/>
            </p:cNvSpPr>
            <p:nvPr/>
          </p:nvSpPr>
          <p:spPr bwMode="auto">
            <a:xfrm>
              <a:off x="5179" y="1165"/>
              <a:ext cx="30" cy="12"/>
            </a:xfrm>
            <a:custGeom>
              <a:avLst/>
              <a:gdLst>
                <a:gd name="T0" fmla="*/ 30 w 30"/>
                <a:gd name="T1" fmla="*/ 12 h 12"/>
                <a:gd name="T2" fmla="*/ 24 w 30"/>
                <a:gd name="T3" fmla="*/ 12 h 12"/>
                <a:gd name="T4" fmla="*/ 24 w 30"/>
                <a:gd name="T5" fmla="*/ 6 h 12"/>
                <a:gd name="T6" fmla="*/ 18 w 30"/>
                <a:gd name="T7" fmla="*/ 6 h 12"/>
                <a:gd name="T8" fmla="*/ 12 w 30"/>
                <a:gd name="T9" fmla="*/ 6 h 12"/>
                <a:gd name="T10" fmla="*/ 6 w 30"/>
                <a:gd name="T11" fmla="*/ 0 h 12"/>
                <a:gd name="T12" fmla="*/ 6 w 30"/>
                <a:gd name="T13" fmla="*/ 0 h 12"/>
                <a:gd name="T14" fmla="*/ 0 w 30"/>
                <a:gd name="T15" fmla="*/ 0 h 12"/>
                <a:gd name="T16" fmla="*/ 0 w 30"/>
                <a:gd name="T17" fmla="*/ 6 h 12"/>
                <a:gd name="T18" fmla="*/ 0 w 30"/>
                <a:gd name="T19" fmla="*/ 6 h 12"/>
                <a:gd name="T20" fmla="*/ 6 w 30"/>
                <a:gd name="T21" fmla="*/ 12 h 12"/>
                <a:gd name="T22" fmla="*/ 6 w 30"/>
                <a:gd name="T23" fmla="*/ 12 h 12"/>
                <a:gd name="T24" fmla="*/ 12 w 30"/>
                <a:gd name="T25" fmla="*/ 12 h 12"/>
                <a:gd name="T26" fmla="*/ 18 w 30"/>
                <a:gd name="T27" fmla="*/ 12 h 12"/>
                <a:gd name="T28" fmla="*/ 24 w 30"/>
                <a:gd name="T29" fmla="*/ 12 h 12"/>
                <a:gd name="T30" fmla="*/ 30 w 30"/>
                <a:gd name="T31" fmla="*/ 12 h 12"/>
                <a:gd name="T32" fmla="*/ 30 w 30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2"/>
                <a:gd name="T53" fmla="*/ 30 w 3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2">
                  <a:moveTo>
                    <a:pt x="30" y="12"/>
                  </a:moveTo>
                  <a:lnTo>
                    <a:pt x="24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69" name="Freeform 304"/>
            <p:cNvSpPr>
              <a:spLocks/>
            </p:cNvSpPr>
            <p:nvPr/>
          </p:nvSpPr>
          <p:spPr bwMode="auto">
            <a:xfrm>
              <a:off x="5185" y="1189"/>
              <a:ext cx="30" cy="6"/>
            </a:xfrm>
            <a:custGeom>
              <a:avLst/>
              <a:gdLst>
                <a:gd name="T0" fmla="*/ 30 w 30"/>
                <a:gd name="T1" fmla="*/ 6 h 6"/>
                <a:gd name="T2" fmla="*/ 24 w 30"/>
                <a:gd name="T3" fmla="*/ 0 h 6"/>
                <a:gd name="T4" fmla="*/ 18 w 30"/>
                <a:gd name="T5" fmla="*/ 0 h 6"/>
                <a:gd name="T6" fmla="*/ 18 w 30"/>
                <a:gd name="T7" fmla="*/ 0 h 6"/>
                <a:gd name="T8" fmla="*/ 12 w 30"/>
                <a:gd name="T9" fmla="*/ 0 h 6"/>
                <a:gd name="T10" fmla="*/ 6 w 30"/>
                <a:gd name="T11" fmla="*/ 0 h 6"/>
                <a:gd name="T12" fmla="*/ 6 w 30"/>
                <a:gd name="T13" fmla="*/ 0 h 6"/>
                <a:gd name="T14" fmla="*/ 0 w 30"/>
                <a:gd name="T15" fmla="*/ 0 h 6"/>
                <a:gd name="T16" fmla="*/ 0 w 30"/>
                <a:gd name="T17" fmla="*/ 0 h 6"/>
                <a:gd name="T18" fmla="*/ 0 w 30"/>
                <a:gd name="T19" fmla="*/ 0 h 6"/>
                <a:gd name="T20" fmla="*/ 6 w 30"/>
                <a:gd name="T21" fmla="*/ 6 h 6"/>
                <a:gd name="T22" fmla="*/ 6 w 30"/>
                <a:gd name="T23" fmla="*/ 6 h 6"/>
                <a:gd name="T24" fmla="*/ 12 w 30"/>
                <a:gd name="T25" fmla="*/ 6 h 6"/>
                <a:gd name="T26" fmla="*/ 18 w 30"/>
                <a:gd name="T27" fmla="*/ 6 h 6"/>
                <a:gd name="T28" fmla="*/ 18 w 30"/>
                <a:gd name="T29" fmla="*/ 6 h 6"/>
                <a:gd name="T30" fmla="*/ 24 w 30"/>
                <a:gd name="T31" fmla="*/ 6 h 6"/>
                <a:gd name="T32" fmla="*/ 30 w 30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30" y="6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70" name="Freeform 305"/>
            <p:cNvSpPr>
              <a:spLocks/>
            </p:cNvSpPr>
            <p:nvPr/>
          </p:nvSpPr>
          <p:spPr bwMode="auto">
            <a:xfrm>
              <a:off x="5191" y="1201"/>
              <a:ext cx="24" cy="6"/>
            </a:xfrm>
            <a:custGeom>
              <a:avLst/>
              <a:gdLst>
                <a:gd name="T0" fmla="*/ 24 w 24"/>
                <a:gd name="T1" fmla="*/ 6 h 6"/>
                <a:gd name="T2" fmla="*/ 24 w 24"/>
                <a:gd name="T3" fmla="*/ 6 h 6"/>
                <a:gd name="T4" fmla="*/ 18 w 24"/>
                <a:gd name="T5" fmla="*/ 0 h 6"/>
                <a:gd name="T6" fmla="*/ 18 w 24"/>
                <a:gd name="T7" fmla="*/ 0 h 6"/>
                <a:gd name="T8" fmla="*/ 12 w 24"/>
                <a:gd name="T9" fmla="*/ 0 h 6"/>
                <a:gd name="T10" fmla="*/ 6 w 24"/>
                <a:gd name="T11" fmla="*/ 0 h 6"/>
                <a:gd name="T12" fmla="*/ 6 w 24"/>
                <a:gd name="T13" fmla="*/ 0 h 6"/>
                <a:gd name="T14" fmla="*/ 0 w 24"/>
                <a:gd name="T15" fmla="*/ 6 h 6"/>
                <a:gd name="T16" fmla="*/ 0 w 24"/>
                <a:gd name="T17" fmla="*/ 6 h 6"/>
                <a:gd name="T18" fmla="*/ 0 w 24"/>
                <a:gd name="T19" fmla="*/ 6 h 6"/>
                <a:gd name="T20" fmla="*/ 0 w 24"/>
                <a:gd name="T21" fmla="*/ 6 h 6"/>
                <a:gd name="T22" fmla="*/ 6 w 24"/>
                <a:gd name="T23" fmla="*/ 6 h 6"/>
                <a:gd name="T24" fmla="*/ 6 w 24"/>
                <a:gd name="T25" fmla="*/ 6 h 6"/>
                <a:gd name="T26" fmla="*/ 12 w 24"/>
                <a:gd name="T27" fmla="*/ 6 h 6"/>
                <a:gd name="T28" fmla="*/ 18 w 24"/>
                <a:gd name="T29" fmla="*/ 6 h 6"/>
                <a:gd name="T30" fmla="*/ 24 w 24"/>
                <a:gd name="T31" fmla="*/ 6 h 6"/>
                <a:gd name="T32" fmla="*/ 24 w 24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24" y="6"/>
                  </a:moveTo>
                  <a:lnTo>
                    <a:pt x="24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71" name="Freeform 306"/>
            <p:cNvSpPr>
              <a:spLocks/>
            </p:cNvSpPr>
            <p:nvPr/>
          </p:nvSpPr>
          <p:spPr bwMode="auto">
            <a:xfrm>
              <a:off x="5197" y="1213"/>
              <a:ext cx="24" cy="12"/>
            </a:xfrm>
            <a:custGeom>
              <a:avLst/>
              <a:gdLst>
                <a:gd name="T0" fmla="*/ 24 w 24"/>
                <a:gd name="T1" fmla="*/ 12 h 12"/>
                <a:gd name="T2" fmla="*/ 24 w 24"/>
                <a:gd name="T3" fmla="*/ 6 h 12"/>
                <a:gd name="T4" fmla="*/ 24 w 24"/>
                <a:gd name="T5" fmla="*/ 6 h 12"/>
                <a:gd name="T6" fmla="*/ 18 w 24"/>
                <a:gd name="T7" fmla="*/ 6 h 12"/>
                <a:gd name="T8" fmla="*/ 18 w 24"/>
                <a:gd name="T9" fmla="*/ 0 h 12"/>
                <a:gd name="T10" fmla="*/ 12 w 24"/>
                <a:gd name="T11" fmla="*/ 0 h 12"/>
                <a:gd name="T12" fmla="*/ 6 w 24"/>
                <a:gd name="T13" fmla="*/ 0 h 12"/>
                <a:gd name="T14" fmla="*/ 6 w 24"/>
                <a:gd name="T15" fmla="*/ 0 h 12"/>
                <a:gd name="T16" fmla="*/ 0 w 24"/>
                <a:gd name="T17" fmla="*/ 6 h 12"/>
                <a:gd name="T18" fmla="*/ 0 w 24"/>
                <a:gd name="T19" fmla="*/ 6 h 12"/>
                <a:gd name="T20" fmla="*/ 6 w 24"/>
                <a:gd name="T21" fmla="*/ 12 h 12"/>
                <a:gd name="T22" fmla="*/ 6 w 24"/>
                <a:gd name="T23" fmla="*/ 12 h 12"/>
                <a:gd name="T24" fmla="*/ 12 w 24"/>
                <a:gd name="T25" fmla="*/ 12 h 12"/>
                <a:gd name="T26" fmla="*/ 18 w 24"/>
                <a:gd name="T27" fmla="*/ 12 h 12"/>
                <a:gd name="T28" fmla="*/ 18 w 24"/>
                <a:gd name="T29" fmla="*/ 12 h 12"/>
                <a:gd name="T30" fmla="*/ 24 w 24"/>
                <a:gd name="T31" fmla="*/ 12 h 12"/>
                <a:gd name="T32" fmla="*/ 24 w 24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2"/>
                <a:gd name="T53" fmla="*/ 24 w 2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2">
                  <a:moveTo>
                    <a:pt x="24" y="12"/>
                  </a:moveTo>
                  <a:lnTo>
                    <a:pt x="24" y="6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72" name="Freeform 307"/>
            <p:cNvSpPr>
              <a:spLocks/>
            </p:cNvSpPr>
            <p:nvPr/>
          </p:nvSpPr>
          <p:spPr bwMode="auto">
            <a:xfrm>
              <a:off x="5203" y="1225"/>
              <a:ext cx="24" cy="6"/>
            </a:xfrm>
            <a:custGeom>
              <a:avLst/>
              <a:gdLst>
                <a:gd name="T0" fmla="*/ 24 w 24"/>
                <a:gd name="T1" fmla="*/ 6 h 6"/>
                <a:gd name="T2" fmla="*/ 24 w 24"/>
                <a:gd name="T3" fmla="*/ 6 h 6"/>
                <a:gd name="T4" fmla="*/ 18 w 24"/>
                <a:gd name="T5" fmla="*/ 6 h 6"/>
                <a:gd name="T6" fmla="*/ 18 w 24"/>
                <a:gd name="T7" fmla="*/ 0 h 6"/>
                <a:gd name="T8" fmla="*/ 12 w 24"/>
                <a:gd name="T9" fmla="*/ 0 h 6"/>
                <a:gd name="T10" fmla="*/ 6 w 24"/>
                <a:gd name="T11" fmla="*/ 0 h 6"/>
                <a:gd name="T12" fmla="*/ 6 w 24"/>
                <a:gd name="T13" fmla="*/ 0 h 6"/>
                <a:gd name="T14" fmla="*/ 0 w 24"/>
                <a:gd name="T15" fmla="*/ 0 h 6"/>
                <a:gd name="T16" fmla="*/ 0 w 24"/>
                <a:gd name="T17" fmla="*/ 0 h 6"/>
                <a:gd name="T18" fmla="*/ 0 w 24"/>
                <a:gd name="T19" fmla="*/ 6 h 6"/>
                <a:gd name="T20" fmla="*/ 0 w 24"/>
                <a:gd name="T21" fmla="*/ 6 h 6"/>
                <a:gd name="T22" fmla="*/ 6 w 24"/>
                <a:gd name="T23" fmla="*/ 6 h 6"/>
                <a:gd name="T24" fmla="*/ 6 w 24"/>
                <a:gd name="T25" fmla="*/ 6 h 6"/>
                <a:gd name="T26" fmla="*/ 12 w 24"/>
                <a:gd name="T27" fmla="*/ 6 h 6"/>
                <a:gd name="T28" fmla="*/ 18 w 24"/>
                <a:gd name="T29" fmla="*/ 6 h 6"/>
                <a:gd name="T30" fmla="*/ 24 w 24"/>
                <a:gd name="T31" fmla="*/ 6 h 6"/>
                <a:gd name="T32" fmla="*/ 24 w 24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24" y="6"/>
                  </a:moveTo>
                  <a:lnTo>
                    <a:pt x="24" y="6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73" name="Freeform 308"/>
            <p:cNvSpPr>
              <a:spLocks/>
            </p:cNvSpPr>
            <p:nvPr/>
          </p:nvSpPr>
          <p:spPr bwMode="auto">
            <a:xfrm>
              <a:off x="5179" y="1033"/>
              <a:ext cx="24" cy="48"/>
            </a:xfrm>
            <a:custGeom>
              <a:avLst/>
              <a:gdLst>
                <a:gd name="T0" fmla="*/ 0 w 24"/>
                <a:gd name="T1" fmla="*/ 6 h 48"/>
                <a:gd name="T2" fmla="*/ 0 w 24"/>
                <a:gd name="T3" fmla="*/ 6 h 48"/>
                <a:gd name="T4" fmla="*/ 0 w 24"/>
                <a:gd name="T5" fmla="*/ 12 h 48"/>
                <a:gd name="T6" fmla="*/ 6 w 24"/>
                <a:gd name="T7" fmla="*/ 18 h 48"/>
                <a:gd name="T8" fmla="*/ 12 w 24"/>
                <a:gd name="T9" fmla="*/ 24 h 48"/>
                <a:gd name="T10" fmla="*/ 18 w 24"/>
                <a:gd name="T11" fmla="*/ 30 h 48"/>
                <a:gd name="T12" fmla="*/ 18 w 24"/>
                <a:gd name="T13" fmla="*/ 36 h 48"/>
                <a:gd name="T14" fmla="*/ 24 w 24"/>
                <a:gd name="T15" fmla="*/ 42 h 48"/>
                <a:gd name="T16" fmla="*/ 24 w 24"/>
                <a:gd name="T17" fmla="*/ 48 h 48"/>
                <a:gd name="T18" fmla="*/ 24 w 24"/>
                <a:gd name="T19" fmla="*/ 36 h 48"/>
                <a:gd name="T20" fmla="*/ 18 w 24"/>
                <a:gd name="T21" fmla="*/ 30 h 48"/>
                <a:gd name="T22" fmla="*/ 18 w 24"/>
                <a:gd name="T23" fmla="*/ 24 h 48"/>
                <a:gd name="T24" fmla="*/ 12 w 24"/>
                <a:gd name="T25" fmla="*/ 18 h 48"/>
                <a:gd name="T26" fmla="*/ 6 w 24"/>
                <a:gd name="T27" fmla="*/ 12 h 48"/>
                <a:gd name="T28" fmla="*/ 6 w 24"/>
                <a:gd name="T29" fmla="*/ 6 h 48"/>
                <a:gd name="T30" fmla="*/ 0 w 24"/>
                <a:gd name="T31" fmla="*/ 0 h 48"/>
                <a:gd name="T32" fmla="*/ 0 w 24"/>
                <a:gd name="T33" fmla="*/ 6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8"/>
                <a:gd name="T53" fmla="*/ 24 w 24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8">
                  <a:moveTo>
                    <a:pt x="0" y="6"/>
                  </a:move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24" y="36"/>
                  </a:lnTo>
                  <a:lnTo>
                    <a:pt x="18" y="30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74" name="Freeform 309"/>
            <p:cNvSpPr>
              <a:spLocks/>
            </p:cNvSpPr>
            <p:nvPr/>
          </p:nvSpPr>
          <p:spPr bwMode="auto">
            <a:xfrm>
              <a:off x="5191" y="1027"/>
              <a:ext cx="12" cy="36"/>
            </a:xfrm>
            <a:custGeom>
              <a:avLst/>
              <a:gdLst>
                <a:gd name="T0" fmla="*/ 12 w 12"/>
                <a:gd name="T1" fmla="*/ 36 h 36"/>
                <a:gd name="T2" fmla="*/ 12 w 12"/>
                <a:gd name="T3" fmla="*/ 24 h 36"/>
                <a:gd name="T4" fmla="*/ 6 w 12"/>
                <a:gd name="T5" fmla="*/ 12 h 36"/>
                <a:gd name="T6" fmla="*/ 0 w 12"/>
                <a:gd name="T7" fmla="*/ 6 h 36"/>
                <a:gd name="T8" fmla="*/ 0 w 12"/>
                <a:gd name="T9" fmla="*/ 0 h 36"/>
                <a:gd name="T10" fmla="*/ 0 w 12"/>
                <a:gd name="T11" fmla="*/ 6 h 36"/>
                <a:gd name="T12" fmla="*/ 0 w 12"/>
                <a:gd name="T13" fmla="*/ 6 h 36"/>
                <a:gd name="T14" fmla="*/ 0 w 12"/>
                <a:gd name="T15" fmla="*/ 12 h 36"/>
                <a:gd name="T16" fmla="*/ 6 w 12"/>
                <a:gd name="T17" fmla="*/ 18 h 36"/>
                <a:gd name="T18" fmla="*/ 6 w 12"/>
                <a:gd name="T19" fmla="*/ 24 h 36"/>
                <a:gd name="T20" fmla="*/ 12 w 12"/>
                <a:gd name="T21" fmla="*/ 30 h 36"/>
                <a:gd name="T22" fmla="*/ 12 w 12"/>
                <a:gd name="T23" fmla="*/ 30 h 36"/>
                <a:gd name="T24" fmla="*/ 12 w 12"/>
                <a:gd name="T25" fmla="*/ 36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36"/>
                <a:gd name="T41" fmla="*/ 12 w 12"/>
                <a:gd name="T42" fmla="*/ 36 h 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36">
                  <a:moveTo>
                    <a:pt x="12" y="36"/>
                  </a:moveTo>
                  <a:lnTo>
                    <a:pt x="12" y="24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2" y="30"/>
                  </a:lnTo>
                  <a:lnTo>
                    <a:pt x="12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75" name="Freeform 310"/>
            <p:cNvSpPr>
              <a:spLocks/>
            </p:cNvSpPr>
            <p:nvPr/>
          </p:nvSpPr>
          <p:spPr bwMode="auto">
            <a:xfrm>
              <a:off x="5275" y="1147"/>
              <a:ext cx="48" cy="161"/>
            </a:xfrm>
            <a:custGeom>
              <a:avLst/>
              <a:gdLst>
                <a:gd name="T0" fmla="*/ 12 w 48"/>
                <a:gd name="T1" fmla="*/ 161 h 161"/>
                <a:gd name="T2" fmla="*/ 6 w 48"/>
                <a:gd name="T3" fmla="*/ 161 h 161"/>
                <a:gd name="T4" fmla="*/ 6 w 48"/>
                <a:gd name="T5" fmla="*/ 161 h 161"/>
                <a:gd name="T6" fmla="*/ 6 w 48"/>
                <a:gd name="T7" fmla="*/ 161 h 161"/>
                <a:gd name="T8" fmla="*/ 0 w 48"/>
                <a:gd name="T9" fmla="*/ 161 h 161"/>
                <a:gd name="T10" fmla="*/ 18 w 48"/>
                <a:gd name="T11" fmla="*/ 143 h 161"/>
                <a:gd name="T12" fmla="*/ 30 w 48"/>
                <a:gd name="T13" fmla="*/ 120 h 161"/>
                <a:gd name="T14" fmla="*/ 42 w 48"/>
                <a:gd name="T15" fmla="*/ 102 h 161"/>
                <a:gd name="T16" fmla="*/ 42 w 48"/>
                <a:gd name="T17" fmla="*/ 78 h 161"/>
                <a:gd name="T18" fmla="*/ 48 w 48"/>
                <a:gd name="T19" fmla="*/ 54 h 161"/>
                <a:gd name="T20" fmla="*/ 42 w 48"/>
                <a:gd name="T21" fmla="*/ 36 h 161"/>
                <a:gd name="T22" fmla="*/ 42 w 48"/>
                <a:gd name="T23" fmla="*/ 18 h 161"/>
                <a:gd name="T24" fmla="*/ 42 w 48"/>
                <a:gd name="T25" fmla="*/ 0 h 161"/>
                <a:gd name="T26" fmla="*/ 48 w 48"/>
                <a:gd name="T27" fmla="*/ 12 h 161"/>
                <a:gd name="T28" fmla="*/ 48 w 48"/>
                <a:gd name="T29" fmla="*/ 30 h 161"/>
                <a:gd name="T30" fmla="*/ 48 w 48"/>
                <a:gd name="T31" fmla="*/ 54 h 161"/>
                <a:gd name="T32" fmla="*/ 48 w 48"/>
                <a:gd name="T33" fmla="*/ 78 h 161"/>
                <a:gd name="T34" fmla="*/ 42 w 48"/>
                <a:gd name="T35" fmla="*/ 108 h 161"/>
                <a:gd name="T36" fmla="*/ 36 w 48"/>
                <a:gd name="T37" fmla="*/ 132 h 161"/>
                <a:gd name="T38" fmla="*/ 24 w 48"/>
                <a:gd name="T39" fmla="*/ 149 h 161"/>
                <a:gd name="T40" fmla="*/ 12 w 48"/>
                <a:gd name="T41" fmla="*/ 161 h 16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8"/>
                <a:gd name="T64" fmla="*/ 0 h 161"/>
                <a:gd name="T65" fmla="*/ 48 w 48"/>
                <a:gd name="T66" fmla="*/ 161 h 16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8" h="161">
                  <a:moveTo>
                    <a:pt x="12" y="161"/>
                  </a:moveTo>
                  <a:lnTo>
                    <a:pt x="6" y="161"/>
                  </a:lnTo>
                  <a:lnTo>
                    <a:pt x="0" y="161"/>
                  </a:lnTo>
                  <a:lnTo>
                    <a:pt x="18" y="143"/>
                  </a:lnTo>
                  <a:lnTo>
                    <a:pt x="30" y="120"/>
                  </a:lnTo>
                  <a:lnTo>
                    <a:pt x="42" y="102"/>
                  </a:lnTo>
                  <a:lnTo>
                    <a:pt x="42" y="78"/>
                  </a:lnTo>
                  <a:lnTo>
                    <a:pt x="48" y="54"/>
                  </a:lnTo>
                  <a:lnTo>
                    <a:pt x="42" y="36"/>
                  </a:lnTo>
                  <a:lnTo>
                    <a:pt x="42" y="18"/>
                  </a:lnTo>
                  <a:lnTo>
                    <a:pt x="42" y="0"/>
                  </a:lnTo>
                  <a:lnTo>
                    <a:pt x="48" y="12"/>
                  </a:lnTo>
                  <a:lnTo>
                    <a:pt x="48" y="30"/>
                  </a:lnTo>
                  <a:lnTo>
                    <a:pt x="48" y="54"/>
                  </a:lnTo>
                  <a:lnTo>
                    <a:pt x="48" y="78"/>
                  </a:lnTo>
                  <a:lnTo>
                    <a:pt x="42" y="108"/>
                  </a:lnTo>
                  <a:lnTo>
                    <a:pt x="36" y="132"/>
                  </a:lnTo>
                  <a:lnTo>
                    <a:pt x="24" y="149"/>
                  </a:lnTo>
                  <a:lnTo>
                    <a:pt x="12" y="161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76" name="Freeform 311"/>
            <p:cNvSpPr>
              <a:spLocks/>
            </p:cNvSpPr>
            <p:nvPr/>
          </p:nvSpPr>
          <p:spPr bwMode="auto">
            <a:xfrm>
              <a:off x="5287" y="1153"/>
              <a:ext cx="36" cy="18"/>
            </a:xfrm>
            <a:custGeom>
              <a:avLst/>
              <a:gdLst>
                <a:gd name="T0" fmla="*/ 36 w 36"/>
                <a:gd name="T1" fmla="*/ 18 h 18"/>
                <a:gd name="T2" fmla="*/ 30 w 36"/>
                <a:gd name="T3" fmla="*/ 18 h 18"/>
                <a:gd name="T4" fmla="*/ 30 w 36"/>
                <a:gd name="T5" fmla="*/ 12 h 18"/>
                <a:gd name="T6" fmla="*/ 24 w 36"/>
                <a:gd name="T7" fmla="*/ 6 h 18"/>
                <a:gd name="T8" fmla="*/ 18 w 36"/>
                <a:gd name="T9" fmla="*/ 6 h 18"/>
                <a:gd name="T10" fmla="*/ 12 w 36"/>
                <a:gd name="T11" fmla="*/ 0 h 18"/>
                <a:gd name="T12" fmla="*/ 6 w 36"/>
                <a:gd name="T13" fmla="*/ 0 h 18"/>
                <a:gd name="T14" fmla="*/ 6 w 36"/>
                <a:gd name="T15" fmla="*/ 0 h 18"/>
                <a:gd name="T16" fmla="*/ 0 w 36"/>
                <a:gd name="T17" fmla="*/ 0 h 18"/>
                <a:gd name="T18" fmla="*/ 0 w 36"/>
                <a:gd name="T19" fmla="*/ 0 h 18"/>
                <a:gd name="T20" fmla="*/ 6 w 36"/>
                <a:gd name="T21" fmla="*/ 0 h 18"/>
                <a:gd name="T22" fmla="*/ 6 w 36"/>
                <a:gd name="T23" fmla="*/ 6 h 18"/>
                <a:gd name="T24" fmla="*/ 12 w 36"/>
                <a:gd name="T25" fmla="*/ 6 h 18"/>
                <a:gd name="T26" fmla="*/ 18 w 36"/>
                <a:gd name="T27" fmla="*/ 12 h 18"/>
                <a:gd name="T28" fmla="*/ 24 w 36"/>
                <a:gd name="T29" fmla="*/ 12 h 18"/>
                <a:gd name="T30" fmla="*/ 30 w 36"/>
                <a:gd name="T31" fmla="*/ 18 h 18"/>
                <a:gd name="T32" fmla="*/ 36 w 36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36" y="18"/>
                  </a:moveTo>
                  <a:lnTo>
                    <a:pt x="30" y="18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77" name="Freeform 312"/>
            <p:cNvSpPr>
              <a:spLocks/>
            </p:cNvSpPr>
            <p:nvPr/>
          </p:nvSpPr>
          <p:spPr bwMode="auto">
            <a:xfrm>
              <a:off x="5287" y="1153"/>
              <a:ext cx="36" cy="36"/>
            </a:xfrm>
            <a:custGeom>
              <a:avLst/>
              <a:gdLst>
                <a:gd name="T0" fmla="*/ 0 w 36"/>
                <a:gd name="T1" fmla="*/ 6 h 36"/>
                <a:gd name="T2" fmla="*/ 0 w 36"/>
                <a:gd name="T3" fmla="*/ 0 h 36"/>
                <a:gd name="T4" fmla="*/ 6 w 36"/>
                <a:gd name="T5" fmla="*/ 6 h 36"/>
                <a:gd name="T6" fmla="*/ 6 w 36"/>
                <a:gd name="T7" fmla="*/ 6 h 36"/>
                <a:gd name="T8" fmla="*/ 18 w 36"/>
                <a:gd name="T9" fmla="*/ 12 h 36"/>
                <a:gd name="T10" fmla="*/ 24 w 36"/>
                <a:gd name="T11" fmla="*/ 18 h 36"/>
                <a:gd name="T12" fmla="*/ 30 w 36"/>
                <a:gd name="T13" fmla="*/ 24 h 36"/>
                <a:gd name="T14" fmla="*/ 30 w 36"/>
                <a:gd name="T15" fmla="*/ 30 h 36"/>
                <a:gd name="T16" fmla="*/ 36 w 36"/>
                <a:gd name="T17" fmla="*/ 36 h 36"/>
                <a:gd name="T18" fmla="*/ 30 w 36"/>
                <a:gd name="T19" fmla="*/ 30 h 36"/>
                <a:gd name="T20" fmla="*/ 24 w 36"/>
                <a:gd name="T21" fmla="*/ 30 h 36"/>
                <a:gd name="T22" fmla="*/ 18 w 36"/>
                <a:gd name="T23" fmla="*/ 24 h 36"/>
                <a:gd name="T24" fmla="*/ 12 w 36"/>
                <a:gd name="T25" fmla="*/ 18 h 36"/>
                <a:gd name="T26" fmla="*/ 6 w 36"/>
                <a:gd name="T27" fmla="*/ 12 h 36"/>
                <a:gd name="T28" fmla="*/ 0 w 36"/>
                <a:gd name="T29" fmla="*/ 6 h 36"/>
                <a:gd name="T30" fmla="*/ 0 w 36"/>
                <a:gd name="T31" fmla="*/ 6 h 36"/>
                <a:gd name="T32" fmla="*/ 0 w 36"/>
                <a:gd name="T33" fmla="*/ 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0" y="6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8" y="12"/>
                  </a:lnTo>
                  <a:lnTo>
                    <a:pt x="24" y="18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6" y="36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78" name="Freeform 313"/>
            <p:cNvSpPr>
              <a:spLocks/>
            </p:cNvSpPr>
            <p:nvPr/>
          </p:nvSpPr>
          <p:spPr bwMode="auto">
            <a:xfrm>
              <a:off x="5275" y="1177"/>
              <a:ext cx="48" cy="42"/>
            </a:xfrm>
            <a:custGeom>
              <a:avLst/>
              <a:gdLst>
                <a:gd name="T0" fmla="*/ 0 w 48"/>
                <a:gd name="T1" fmla="*/ 0 h 42"/>
                <a:gd name="T2" fmla="*/ 6 w 48"/>
                <a:gd name="T3" fmla="*/ 0 h 42"/>
                <a:gd name="T4" fmla="*/ 12 w 48"/>
                <a:gd name="T5" fmla="*/ 0 h 42"/>
                <a:gd name="T6" fmla="*/ 18 w 48"/>
                <a:gd name="T7" fmla="*/ 6 h 42"/>
                <a:gd name="T8" fmla="*/ 24 w 48"/>
                <a:gd name="T9" fmla="*/ 12 h 42"/>
                <a:gd name="T10" fmla="*/ 30 w 48"/>
                <a:gd name="T11" fmla="*/ 18 h 42"/>
                <a:gd name="T12" fmla="*/ 42 w 48"/>
                <a:gd name="T13" fmla="*/ 30 h 42"/>
                <a:gd name="T14" fmla="*/ 42 w 48"/>
                <a:gd name="T15" fmla="*/ 36 h 42"/>
                <a:gd name="T16" fmla="*/ 48 w 48"/>
                <a:gd name="T17" fmla="*/ 42 h 42"/>
                <a:gd name="T18" fmla="*/ 42 w 48"/>
                <a:gd name="T19" fmla="*/ 42 h 42"/>
                <a:gd name="T20" fmla="*/ 36 w 48"/>
                <a:gd name="T21" fmla="*/ 36 h 42"/>
                <a:gd name="T22" fmla="*/ 30 w 48"/>
                <a:gd name="T23" fmla="*/ 30 h 42"/>
                <a:gd name="T24" fmla="*/ 24 w 48"/>
                <a:gd name="T25" fmla="*/ 24 h 42"/>
                <a:gd name="T26" fmla="*/ 12 w 48"/>
                <a:gd name="T27" fmla="*/ 12 h 42"/>
                <a:gd name="T28" fmla="*/ 6 w 48"/>
                <a:gd name="T29" fmla="*/ 6 h 42"/>
                <a:gd name="T30" fmla="*/ 6 w 48"/>
                <a:gd name="T31" fmla="*/ 6 h 42"/>
                <a:gd name="T32" fmla="*/ 0 w 48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42"/>
                <a:gd name="T53" fmla="*/ 48 w 48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42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42" y="42"/>
                  </a:lnTo>
                  <a:lnTo>
                    <a:pt x="36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79" name="Freeform 314"/>
            <p:cNvSpPr>
              <a:spLocks/>
            </p:cNvSpPr>
            <p:nvPr/>
          </p:nvSpPr>
          <p:spPr bwMode="auto">
            <a:xfrm>
              <a:off x="5269" y="1213"/>
              <a:ext cx="48" cy="36"/>
            </a:xfrm>
            <a:custGeom>
              <a:avLst/>
              <a:gdLst>
                <a:gd name="T0" fmla="*/ 0 w 48"/>
                <a:gd name="T1" fmla="*/ 0 h 36"/>
                <a:gd name="T2" fmla="*/ 0 w 48"/>
                <a:gd name="T3" fmla="*/ 0 h 36"/>
                <a:gd name="T4" fmla="*/ 12 w 48"/>
                <a:gd name="T5" fmla="*/ 0 h 36"/>
                <a:gd name="T6" fmla="*/ 18 w 48"/>
                <a:gd name="T7" fmla="*/ 6 h 36"/>
                <a:gd name="T8" fmla="*/ 24 w 48"/>
                <a:gd name="T9" fmla="*/ 12 h 36"/>
                <a:gd name="T10" fmla="*/ 36 w 48"/>
                <a:gd name="T11" fmla="*/ 18 h 36"/>
                <a:gd name="T12" fmla="*/ 42 w 48"/>
                <a:gd name="T13" fmla="*/ 24 h 36"/>
                <a:gd name="T14" fmla="*/ 48 w 48"/>
                <a:gd name="T15" fmla="*/ 30 h 36"/>
                <a:gd name="T16" fmla="*/ 48 w 48"/>
                <a:gd name="T17" fmla="*/ 36 h 36"/>
                <a:gd name="T18" fmla="*/ 48 w 48"/>
                <a:gd name="T19" fmla="*/ 36 h 36"/>
                <a:gd name="T20" fmla="*/ 42 w 48"/>
                <a:gd name="T21" fmla="*/ 30 h 36"/>
                <a:gd name="T22" fmla="*/ 30 w 48"/>
                <a:gd name="T23" fmla="*/ 24 h 36"/>
                <a:gd name="T24" fmla="*/ 24 w 48"/>
                <a:gd name="T25" fmla="*/ 18 h 36"/>
                <a:gd name="T26" fmla="*/ 12 w 48"/>
                <a:gd name="T27" fmla="*/ 12 h 36"/>
                <a:gd name="T28" fmla="*/ 6 w 48"/>
                <a:gd name="T29" fmla="*/ 6 h 36"/>
                <a:gd name="T30" fmla="*/ 0 w 48"/>
                <a:gd name="T31" fmla="*/ 0 h 36"/>
                <a:gd name="T32" fmla="*/ 0 w 48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36"/>
                <a:gd name="T53" fmla="*/ 48 w 48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36">
                  <a:moveTo>
                    <a:pt x="0" y="0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42" y="30"/>
                  </a:lnTo>
                  <a:lnTo>
                    <a:pt x="30" y="24"/>
                  </a:lnTo>
                  <a:lnTo>
                    <a:pt x="24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80" name="Freeform 315"/>
            <p:cNvSpPr>
              <a:spLocks/>
            </p:cNvSpPr>
            <p:nvPr/>
          </p:nvSpPr>
          <p:spPr bwMode="auto">
            <a:xfrm>
              <a:off x="5269" y="1225"/>
              <a:ext cx="42" cy="36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6 w 42"/>
                <a:gd name="T5" fmla="*/ 6 h 36"/>
                <a:gd name="T6" fmla="*/ 12 w 42"/>
                <a:gd name="T7" fmla="*/ 6 h 36"/>
                <a:gd name="T8" fmla="*/ 24 w 42"/>
                <a:gd name="T9" fmla="*/ 12 h 36"/>
                <a:gd name="T10" fmla="*/ 30 w 42"/>
                <a:gd name="T11" fmla="*/ 18 h 36"/>
                <a:gd name="T12" fmla="*/ 36 w 42"/>
                <a:gd name="T13" fmla="*/ 24 h 36"/>
                <a:gd name="T14" fmla="*/ 42 w 42"/>
                <a:gd name="T15" fmla="*/ 30 h 36"/>
                <a:gd name="T16" fmla="*/ 42 w 42"/>
                <a:gd name="T17" fmla="*/ 36 h 36"/>
                <a:gd name="T18" fmla="*/ 42 w 42"/>
                <a:gd name="T19" fmla="*/ 36 h 36"/>
                <a:gd name="T20" fmla="*/ 30 w 42"/>
                <a:gd name="T21" fmla="*/ 30 h 36"/>
                <a:gd name="T22" fmla="*/ 24 w 42"/>
                <a:gd name="T23" fmla="*/ 24 h 36"/>
                <a:gd name="T24" fmla="*/ 18 w 42"/>
                <a:gd name="T25" fmla="*/ 18 h 36"/>
                <a:gd name="T26" fmla="*/ 6 w 42"/>
                <a:gd name="T27" fmla="*/ 12 h 36"/>
                <a:gd name="T28" fmla="*/ 0 w 42"/>
                <a:gd name="T29" fmla="*/ 12 h 36"/>
                <a:gd name="T30" fmla="*/ 0 w 42"/>
                <a:gd name="T31" fmla="*/ 6 h 36"/>
                <a:gd name="T32" fmla="*/ 0 w 42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6"/>
                <a:gd name="T53" fmla="*/ 42 w 42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6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81" name="Freeform 316"/>
            <p:cNvSpPr>
              <a:spLocks/>
            </p:cNvSpPr>
            <p:nvPr/>
          </p:nvSpPr>
          <p:spPr bwMode="auto">
            <a:xfrm>
              <a:off x="5269" y="1255"/>
              <a:ext cx="36" cy="30"/>
            </a:xfrm>
            <a:custGeom>
              <a:avLst/>
              <a:gdLst>
                <a:gd name="T0" fmla="*/ 0 w 36"/>
                <a:gd name="T1" fmla="*/ 0 h 30"/>
                <a:gd name="T2" fmla="*/ 0 w 36"/>
                <a:gd name="T3" fmla="*/ 0 h 30"/>
                <a:gd name="T4" fmla="*/ 6 w 36"/>
                <a:gd name="T5" fmla="*/ 0 h 30"/>
                <a:gd name="T6" fmla="*/ 12 w 36"/>
                <a:gd name="T7" fmla="*/ 6 h 30"/>
                <a:gd name="T8" fmla="*/ 18 w 36"/>
                <a:gd name="T9" fmla="*/ 6 h 30"/>
                <a:gd name="T10" fmla="*/ 24 w 36"/>
                <a:gd name="T11" fmla="*/ 12 h 30"/>
                <a:gd name="T12" fmla="*/ 30 w 36"/>
                <a:gd name="T13" fmla="*/ 18 h 30"/>
                <a:gd name="T14" fmla="*/ 36 w 36"/>
                <a:gd name="T15" fmla="*/ 24 h 30"/>
                <a:gd name="T16" fmla="*/ 36 w 36"/>
                <a:gd name="T17" fmla="*/ 30 h 30"/>
                <a:gd name="T18" fmla="*/ 30 w 36"/>
                <a:gd name="T19" fmla="*/ 30 h 30"/>
                <a:gd name="T20" fmla="*/ 30 w 36"/>
                <a:gd name="T21" fmla="*/ 24 h 30"/>
                <a:gd name="T22" fmla="*/ 18 w 36"/>
                <a:gd name="T23" fmla="*/ 18 h 30"/>
                <a:gd name="T24" fmla="*/ 12 w 36"/>
                <a:gd name="T25" fmla="*/ 18 h 30"/>
                <a:gd name="T26" fmla="*/ 6 w 36"/>
                <a:gd name="T27" fmla="*/ 12 h 30"/>
                <a:gd name="T28" fmla="*/ 0 w 36"/>
                <a:gd name="T29" fmla="*/ 6 h 30"/>
                <a:gd name="T30" fmla="*/ 0 w 36"/>
                <a:gd name="T31" fmla="*/ 6 h 30"/>
                <a:gd name="T32" fmla="*/ 0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24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30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82" name="Freeform 317"/>
            <p:cNvSpPr>
              <a:spLocks/>
            </p:cNvSpPr>
            <p:nvPr/>
          </p:nvSpPr>
          <p:spPr bwMode="auto">
            <a:xfrm>
              <a:off x="5257" y="1296"/>
              <a:ext cx="24" cy="6"/>
            </a:xfrm>
            <a:custGeom>
              <a:avLst/>
              <a:gdLst>
                <a:gd name="T0" fmla="*/ 0 w 24"/>
                <a:gd name="T1" fmla="*/ 0 h 6"/>
                <a:gd name="T2" fmla="*/ 6 w 24"/>
                <a:gd name="T3" fmla="*/ 0 h 6"/>
                <a:gd name="T4" fmla="*/ 6 w 24"/>
                <a:gd name="T5" fmla="*/ 0 h 6"/>
                <a:gd name="T6" fmla="*/ 12 w 24"/>
                <a:gd name="T7" fmla="*/ 0 h 6"/>
                <a:gd name="T8" fmla="*/ 12 w 24"/>
                <a:gd name="T9" fmla="*/ 0 h 6"/>
                <a:gd name="T10" fmla="*/ 18 w 24"/>
                <a:gd name="T11" fmla="*/ 0 h 6"/>
                <a:gd name="T12" fmla="*/ 24 w 24"/>
                <a:gd name="T13" fmla="*/ 0 h 6"/>
                <a:gd name="T14" fmla="*/ 24 w 24"/>
                <a:gd name="T15" fmla="*/ 6 h 6"/>
                <a:gd name="T16" fmla="*/ 24 w 24"/>
                <a:gd name="T17" fmla="*/ 6 h 6"/>
                <a:gd name="T18" fmla="*/ 24 w 24"/>
                <a:gd name="T19" fmla="*/ 6 h 6"/>
                <a:gd name="T20" fmla="*/ 18 w 24"/>
                <a:gd name="T21" fmla="*/ 6 h 6"/>
                <a:gd name="T22" fmla="*/ 12 w 24"/>
                <a:gd name="T23" fmla="*/ 6 h 6"/>
                <a:gd name="T24" fmla="*/ 12 w 24"/>
                <a:gd name="T25" fmla="*/ 6 h 6"/>
                <a:gd name="T26" fmla="*/ 6 w 24"/>
                <a:gd name="T27" fmla="*/ 6 h 6"/>
                <a:gd name="T28" fmla="*/ 6 w 24"/>
                <a:gd name="T29" fmla="*/ 6 h 6"/>
                <a:gd name="T30" fmla="*/ 0 w 24"/>
                <a:gd name="T31" fmla="*/ 6 h 6"/>
                <a:gd name="T32" fmla="*/ 0 w 24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83" name="Freeform 318"/>
            <p:cNvSpPr>
              <a:spLocks/>
            </p:cNvSpPr>
            <p:nvPr/>
          </p:nvSpPr>
          <p:spPr bwMode="auto">
            <a:xfrm>
              <a:off x="5281" y="1171"/>
              <a:ext cx="42" cy="36"/>
            </a:xfrm>
            <a:custGeom>
              <a:avLst/>
              <a:gdLst>
                <a:gd name="T0" fmla="*/ 0 w 42"/>
                <a:gd name="T1" fmla="*/ 0 h 36"/>
                <a:gd name="T2" fmla="*/ 6 w 42"/>
                <a:gd name="T3" fmla="*/ 0 h 36"/>
                <a:gd name="T4" fmla="*/ 6 w 42"/>
                <a:gd name="T5" fmla="*/ 0 h 36"/>
                <a:gd name="T6" fmla="*/ 12 w 42"/>
                <a:gd name="T7" fmla="*/ 0 h 36"/>
                <a:gd name="T8" fmla="*/ 18 w 42"/>
                <a:gd name="T9" fmla="*/ 6 h 36"/>
                <a:gd name="T10" fmla="*/ 30 w 42"/>
                <a:gd name="T11" fmla="*/ 12 h 36"/>
                <a:gd name="T12" fmla="*/ 36 w 42"/>
                <a:gd name="T13" fmla="*/ 24 h 36"/>
                <a:gd name="T14" fmla="*/ 42 w 42"/>
                <a:gd name="T15" fmla="*/ 30 h 36"/>
                <a:gd name="T16" fmla="*/ 42 w 42"/>
                <a:gd name="T17" fmla="*/ 36 h 36"/>
                <a:gd name="T18" fmla="*/ 42 w 42"/>
                <a:gd name="T19" fmla="*/ 30 h 36"/>
                <a:gd name="T20" fmla="*/ 36 w 42"/>
                <a:gd name="T21" fmla="*/ 30 h 36"/>
                <a:gd name="T22" fmla="*/ 24 w 42"/>
                <a:gd name="T23" fmla="*/ 24 h 36"/>
                <a:gd name="T24" fmla="*/ 18 w 42"/>
                <a:gd name="T25" fmla="*/ 18 h 36"/>
                <a:gd name="T26" fmla="*/ 12 w 42"/>
                <a:gd name="T27" fmla="*/ 12 h 36"/>
                <a:gd name="T28" fmla="*/ 6 w 42"/>
                <a:gd name="T29" fmla="*/ 6 h 36"/>
                <a:gd name="T30" fmla="*/ 0 w 42"/>
                <a:gd name="T31" fmla="*/ 0 h 36"/>
                <a:gd name="T32" fmla="*/ 0 w 42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6"/>
                <a:gd name="T53" fmla="*/ 42 w 42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30" y="12"/>
                  </a:lnTo>
                  <a:lnTo>
                    <a:pt x="36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2" y="30"/>
                  </a:lnTo>
                  <a:lnTo>
                    <a:pt x="36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84" name="Freeform 319"/>
            <p:cNvSpPr>
              <a:spLocks/>
            </p:cNvSpPr>
            <p:nvPr/>
          </p:nvSpPr>
          <p:spPr bwMode="auto">
            <a:xfrm>
              <a:off x="5275" y="1195"/>
              <a:ext cx="48" cy="42"/>
            </a:xfrm>
            <a:custGeom>
              <a:avLst/>
              <a:gdLst>
                <a:gd name="T0" fmla="*/ 0 w 48"/>
                <a:gd name="T1" fmla="*/ 0 h 42"/>
                <a:gd name="T2" fmla="*/ 0 w 48"/>
                <a:gd name="T3" fmla="*/ 0 h 42"/>
                <a:gd name="T4" fmla="*/ 6 w 48"/>
                <a:gd name="T5" fmla="*/ 6 h 42"/>
                <a:gd name="T6" fmla="*/ 12 w 48"/>
                <a:gd name="T7" fmla="*/ 6 h 42"/>
                <a:gd name="T8" fmla="*/ 24 w 48"/>
                <a:gd name="T9" fmla="*/ 12 h 42"/>
                <a:gd name="T10" fmla="*/ 30 w 48"/>
                <a:gd name="T11" fmla="*/ 18 h 42"/>
                <a:gd name="T12" fmla="*/ 36 w 48"/>
                <a:gd name="T13" fmla="*/ 24 h 42"/>
                <a:gd name="T14" fmla="*/ 42 w 48"/>
                <a:gd name="T15" fmla="*/ 30 h 42"/>
                <a:gd name="T16" fmla="*/ 48 w 48"/>
                <a:gd name="T17" fmla="*/ 42 h 42"/>
                <a:gd name="T18" fmla="*/ 42 w 48"/>
                <a:gd name="T19" fmla="*/ 36 h 42"/>
                <a:gd name="T20" fmla="*/ 36 w 48"/>
                <a:gd name="T21" fmla="*/ 30 h 42"/>
                <a:gd name="T22" fmla="*/ 30 w 48"/>
                <a:gd name="T23" fmla="*/ 24 h 42"/>
                <a:gd name="T24" fmla="*/ 18 w 48"/>
                <a:gd name="T25" fmla="*/ 18 h 42"/>
                <a:gd name="T26" fmla="*/ 12 w 48"/>
                <a:gd name="T27" fmla="*/ 12 h 42"/>
                <a:gd name="T28" fmla="*/ 6 w 48"/>
                <a:gd name="T29" fmla="*/ 6 h 42"/>
                <a:gd name="T30" fmla="*/ 0 w 48"/>
                <a:gd name="T31" fmla="*/ 6 h 42"/>
                <a:gd name="T32" fmla="*/ 0 w 48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42"/>
                <a:gd name="T53" fmla="*/ 48 w 48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42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24"/>
                  </a:lnTo>
                  <a:lnTo>
                    <a:pt x="42" y="30"/>
                  </a:lnTo>
                  <a:lnTo>
                    <a:pt x="48" y="42"/>
                  </a:lnTo>
                  <a:lnTo>
                    <a:pt x="42" y="36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85" name="Freeform 320"/>
            <p:cNvSpPr>
              <a:spLocks/>
            </p:cNvSpPr>
            <p:nvPr/>
          </p:nvSpPr>
          <p:spPr bwMode="auto">
            <a:xfrm>
              <a:off x="5263" y="1243"/>
              <a:ext cx="48" cy="30"/>
            </a:xfrm>
            <a:custGeom>
              <a:avLst/>
              <a:gdLst>
                <a:gd name="T0" fmla="*/ 0 w 48"/>
                <a:gd name="T1" fmla="*/ 0 h 30"/>
                <a:gd name="T2" fmla="*/ 6 w 48"/>
                <a:gd name="T3" fmla="*/ 0 h 30"/>
                <a:gd name="T4" fmla="*/ 12 w 48"/>
                <a:gd name="T5" fmla="*/ 6 h 30"/>
                <a:gd name="T6" fmla="*/ 18 w 48"/>
                <a:gd name="T7" fmla="*/ 6 h 30"/>
                <a:gd name="T8" fmla="*/ 24 w 48"/>
                <a:gd name="T9" fmla="*/ 12 h 30"/>
                <a:gd name="T10" fmla="*/ 30 w 48"/>
                <a:gd name="T11" fmla="*/ 12 h 30"/>
                <a:gd name="T12" fmla="*/ 42 w 48"/>
                <a:gd name="T13" fmla="*/ 18 h 30"/>
                <a:gd name="T14" fmla="*/ 48 w 48"/>
                <a:gd name="T15" fmla="*/ 24 h 30"/>
                <a:gd name="T16" fmla="*/ 48 w 48"/>
                <a:gd name="T17" fmla="*/ 30 h 30"/>
                <a:gd name="T18" fmla="*/ 42 w 48"/>
                <a:gd name="T19" fmla="*/ 30 h 30"/>
                <a:gd name="T20" fmla="*/ 36 w 48"/>
                <a:gd name="T21" fmla="*/ 24 h 30"/>
                <a:gd name="T22" fmla="*/ 30 w 48"/>
                <a:gd name="T23" fmla="*/ 18 h 30"/>
                <a:gd name="T24" fmla="*/ 24 w 48"/>
                <a:gd name="T25" fmla="*/ 18 h 30"/>
                <a:gd name="T26" fmla="*/ 12 w 48"/>
                <a:gd name="T27" fmla="*/ 12 h 30"/>
                <a:gd name="T28" fmla="*/ 6 w 48"/>
                <a:gd name="T29" fmla="*/ 6 h 30"/>
                <a:gd name="T30" fmla="*/ 6 w 48"/>
                <a:gd name="T31" fmla="*/ 6 h 30"/>
                <a:gd name="T32" fmla="*/ 0 w 4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30"/>
                <a:gd name="T53" fmla="*/ 48 w 4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30">
                  <a:moveTo>
                    <a:pt x="0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48" y="30"/>
                  </a:lnTo>
                  <a:lnTo>
                    <a:pt x="42" y="30"/>
                  </a:lnTo>
                  <a:lnTo>
                    <a:pt x="36" y="24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86" name="Freeform 321"/>
            <p:cNvSpPr>
              <a:spLocks/>
            </p:cNvSpPr>
            <p:nvPr/>
          </p:nvSpPr>
          <p:spPr bwMode="auto">
            <a:xfrm>
              <a:off x="5263" y="1267"/>
              <a:ext cx="36" cy="29"/>
            </a:xfrm>
            <a:custGeom>
              <a:avLst/>
              <a:gdLst>
                <a:gd name="T0" fmla="*/ 0 w 36"/>
                <a:gd name="T1" fmla="*/ 0 h 29"/>
                <a:gd name="T2" fmla="*/ 6 w 36"/>
                <a:gd name="T3" fmla="*/ 0 h 29"/>
                <a:gd name="T4" fmla="*/ 6 w 36"/>
                <a:gd name="T5" fmla="*/ 0 h 29"/>
                <a:gd name="T6" fmla="*/ 12 w 36"/>
                <a:gd name="T7" fmla="*/ 6 h 29"/>
                <a:gd name="T8" fmla="*/ 18 w 36"/>
                <a:gd name="T9" fmla="*/ 6 h 29"/>
                <a:gd name="T10" fmla="*/ 24 w 36"/>
                <a:gd name="T11" fmla="*/ 12 h 29"/>
                <a:gd name="T12" fmla="*/ 30 w 36"/>
                <a:gd name="T13" fmla="*/ 18 h 29"/>
                <a:gd name="T14" fmla="*/ 36 w 36"/>
                <a:gd name="T15" fmla="*/ 23 h 29"/>
                <a:gd name="T16" fmla="*/ 36 w 36"/>
                <a:gd name="T17" fmla="*/ 29 h 29"/>
                <a:gd name="T18" fmla="*/ 36 w 36"/>
                <a:gd name="T19" fmla="*/ 23 h 29"/>
                <a:gd name="T20" fmla="*/ 30 w 36"/>
                <a:gd name="T21" fmla="*/ 23 h 29"/>
                <a:gd name="T22" fmla="*/ 24 w 36"/>
                <a:gd name="T23" fmla="*/ 18 h 29"/>
                <a:gd name="T24" fmla="*/ 18 w 36"/>
                <a:gd name="T25" fmla="*/ 12 h 29"/>
                <a:gd name="T26" fmla="*/ 12 w 36"/>
                <a:gd name="T27" fmla="*/ 6 h 29"/>
                <a:gd name="T28" fmla="*/ 6 w 36"/>
                <a:gd name="T29" fmla="*/ 6 h 29"/>
                <a:gd name="T30" fmla="*/ 6 w 36"/>
                <a:gd name="T31" fmla="*/ 0 h 29"/>
                <a:gd name="T32" fmla="*/ 0 w 36"/>
                <a:gd name="T33" fmla="*/ 0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9"/>
                <a:gd name="T53" fmla="*/ 36 w 36"/>
                <a:gd name="T54" fmla="*/ 29 h 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9">
                  <a:moveTo>
                    <a:pt x="0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23"/>
                  </a:lnTo>
                  <a:lnTo>
                    <a:pt x="36" y="29"/>
                  </a:lnTo>
                  <a:lnTo>
                    <a:pt x="36" y="23"/>
                  </a:lnTo>
                  <a:lnTo>
                    <a:pt x="30" y="23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87" name="Freeform 322"/>
            <p:cNvSpPr>
              <a:spLocks/>
            </p:cNvSpPr>
            <p:nvPr/>
          </p:nvSpPr>
          <p:spPr bwMode="auto">
            <a:xfrm>
              <a:off x="5269" y="1285"/>
              <a:ext cx="24" cy="11"/>
            </a:xfrm>
            <a:custGeom>
              <a:avLst/>
              <a:gdLst>
                <a:gd name="T0" fmla="*/ 0 w 24"/>
                <a:gd name="T1" fmla="*/ 5 h 11"/>
                <a:gd name="T2" fmla="*/ 0 w 24"/>
                <a:gd name="T3" fmla="*/ 0 h 11"/>
                <a:gd name="T4" fmla="*/ 6 w 24"/>
                <a:gd name="T5" fmla="*/ 0 h 11"/>
                <a:gd name="T6" fmla="*/ 6 w 24"/>
                <a:gd name="T7" fmla="*/ 0 h 11"/>
                <a:gd name="T8" fmla="*/ 12 w 24"/>
                <a:gd name="T9" fmla="*/ 5 h 11"/>
                <a:gd name="T10" fmla="*/ 18 w 24"/>
                <a:gd name="T11" fmla="*/ 5 h 11"/>
                <a:gd name="T12" fmla="*/ 24 w 24"/>
                <a:gd name="T13" fmla="*/ 5 h 11"/>
                <a:gd name="T14" fmla="*/ 24 w 24"/>
                <a:gd name="T15" fmla="*/ 11 h 11"/>
                <a:gd name="T16" fmla="*/ 24 w 24"/>
                <a:gd name="T17" fmla="*/ 11 h 11"/>
                <a:gd name="T18" fmla="*/ 24 w 24"/>
                <a:gd name="T19" fmla="*/ 11 h 11"/>
                <a:gd name="T20" fmla="*/ 18 w 24"/>
                <a:gd name="T21" fmla="*/ 11 h 11"/>
                <a:gd name="T22" fmla="*/ 12 w 24"/>
                <a:gd name="T23" fmla="*/ 5 h 11"/>
                <a:gd name="T24" fmla="*/ 12 w 24"/>
                <a:gd name="T25" fmla="*/ 5 h 11"/>
                <a:gd name="T26" fmla="*/ 6 w 24"/>
                <a:gd name="T27" fmla="*/ 5 h 11"/>
                <a:gd name="T28" fmla="*/ 0 w 24"/>
                <a:gd name="T29" fmla="*/ 5 h 11"/>
                <a:gd name="T30" fmla="*/ 0 w 24"/>
                <a:gd name="T31" fmla="*/ 5 h 11"/>
                <a:gd name="T32" fmla="*/ 0 w 24"/>
                <a:gd name="T33" fmla="*/ 5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1"/>
                <a:gd name="T53" fmla="*/ 24 w 24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1">
                  <a:moveTo>
                    <a:pt x="0" y="5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5"/>
                  </a:lnTo>
                  <a:lnTo>
                    <a:pt x="18" y="5"/>
                  </a:lnTo>
                  <a:lnTo>
                    <a:pt x="24" y="5"/>
                  </a:lnTo>
                  <a:lnTo>
                    <a:pt x="24" y="11"/>
                  </a:lnTo>
                  <a:lnTo>
                    <a:pt x="18" y="11"/>
                  </a:lnTo>
                  <a:lnTo>
                    <a:pt x="12" y="5"/>
                  </a:lnTo>
                  <a:lnTo>
                    <a:pt x="6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88" name="Freeform 323"/>
            <p:cNvSpPr>
              <a:spLocks/>
            </p:cNvSpPr>
            <p:nvPr/>
          </p:nvSpPr>
          <p:spPr bwMode="auto">
            <a:xfrm>
              <a:off x="5299" y="1135"/>
              <a:ext cx="18" cy="24"/>
            </a:xfrm>
            <a:custGeom>
              <a:avLst/>
              <a:gdLst>
                <a:gd name="T0" fmla="*/ 18 w 18"/>
                <a:gd name="T1" fmla="*/ 24 h 24"/>
                <a:gd name="T2" fmla="*/ 18 w 18"/>
                <a:gd name="T3" fmla="*/ 24 h 24"/>
                <a:gd name="T4" fmla="*/ 12 w 18"/>
                <a:gd name="T5" fmla="*/ 24 h 24"/>
                <a:gd name="T6" fmla="*/ 12 w 18"/>
                <a:gd name="T7" fmla="*/ 18 h 24"/>
                <a:gd name="T8" fmla="*/ 6 w 18"/>
                <a:gd name="T9" fmla="*/ 12 h 24"/>
                <a:gd name="T10" fmla="*/ 0 w 18"/>
                <a:gd name="T11" fmla="*/ 12 h 24"/>
                <a:gd name="T12" fmla="*/ 0 w 18"/>
                <a:gd name="T13" fmla="*/ 6 h 24"/>
                <a:gd name="T14" fmla="*/ 0 w 18"/>
                <a:gd name="T15" fmla="*/ 6 h 24"/>
                <a:gd name="T16" fmla="*/ 0 w 18"/>
                <a:gd name="T17" fmla="*/ 0 h 24"/>
                <a:gd name="T18" fmla="*/ 0 w 18"/>
                <a:gd name="T19" fmla="*/ 0 h 24"/>
                <a:gd name="T20" fmla="*/ 6 w 18"/>
                <a:gd name="T21" fmla="*/ 6 h 24"/>
                <a:gd name="T22" fmla="*/ 6 w 18"/>
                <a:gd name="T23" fmla="*/ 6 h 24"/>
                <a:gd name="T24" fmla="*/ 12 w 18"/>
                <a:gd name="T25" fmla="*/ 12 h 24"/>
                <a:gd name="T26" fmla="*/ 12 w 18"/>
                <a:gd name="T27" fmla="*/ 12 h 24"/>
                <a:gd name="T28" fmla="*/ 18 w 18"/>
                <a:gd name="T29" fmla="*/ 18 h 24"/>
                <a:gd name="T30" fmla="*/ 18 w 18"/>
                <a:gd name="T31" fmla="*/ 24 h 24"/>
                <a:gd name="T32" fmla="*/ 18 w 18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24"/>
                <a:gd name="T53" fmla="*/ 18 w 18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24">
                  <a:moveTo>
                    <a:pt x="18" y="24"/>
                  </a:moveTo>
                  <a:lnTo>
                    <a:pt x="18" y="24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89" name="Freeform 324"/>
            <p:cNvSpPr>
              <a:spLocks/>
            </p:cNvSpPr>
            <p:nvPr/>
          </p:nvSpPr>
          <p:spPr bwMode="auto">
            <a:xfrm>
              <a:off x="5317" y="1129"/>
              <a:ext cx="1" cy="24"/>
            </a:xfrm>
            <a:custGeom>
              <a:avLst/>
              <a:gdLst>
                <a:gd name="T0" fmla="*/ 0 w 1"/>
                <a:gd name="T1" fmla="*/ 24 h 24"/>
                <a:gd name="T2" fmla="*/ 0 w 1"/>
                <a:gd name="T3" fmla="*/ 24 h 24"/>
                <a:gd name="T4" fmla="*/ 0 w 1"/>
                <a:gd name="T5" fmla="*/ 12 h 24"/>
                <a:gd name="T6" fmla="*/ 0 w 1"/>
                <a:gd name="T7" fmla="*/ 6 h 24"/>
                <a:gd name="T8" fmla="*/ 0 w 1"/>
                <a:gd name="T9" fmla="*/ 0 h 24"/>
                <a:gd name="T10" fmla="*/ 0 w 1"/>
                <a:gd name="T11" fmla="*/ 0 h 24"/>
                <a:gd name="T12" fmla="*/ 0 w 1"/>
                <a:gd name="T13" fmla="*/ 12 h 24"/>
                <a:gd name="T14" fmla="*/ 0 w 1"/>
                <a:gd name="T15" fmla="*/ 18 h 24"/>
                <a:gd name="T16" fmla="*/ 0 w 1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"/>
                <a:gd name="T28" fmla="*/ 0 h 24"/>
                <a:gd name="T29" fmla="*/ 1 w 1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" h="24">
                  <a:moveTo>
                    <a:pt x="0" y="24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90" name="Freeform 325"/>
            <p:cNvSpPr>
              <a:spLocks/>
            </p:cNvSpPr>
            <p:nvPr/>
          </p:nvSpPr>
          <p:spPr bwMode="auto">
            <a:xfrm>
              <a:off x="5317" y="1135"/>
              <a:ext cx="23" cy="24"/>
            </a:xfrm>
            <a:custGeom>
              <a:avLst/>
              <a:gdLst>
                <a:gd name="T0" fmla="*/ 0 w 23"/>
                <a:gd name="T1" fmla="*/ 24 h 24"/>
                <a:gd name="T2" fmla="*/ 0 w 23"/>
                <a:gd name="T3" fmla="*/ 24 h 24"/>
                <a:gd name="T4" fmla="*/ 6 w 23"/>
                <a:gd name="T5" fmla="*/ 18 h 24"/>
                <a:gd name="T6" fmla="*/ 12 w 23"/>
                <a:gd name="T7" fmla="*/ 12 h 24"/>
                <a:gd name="T8" fmla="*/ 12 w 23"/>
                <a:gd name="T9" fmla="*/ 12 h 24"/>
                <a:gd name="T10" fmla="*/ 17 w 23"/>
                <a:gd name="T11" fmla="*/ 6 h 24"/>
                <a:gd name="T12" fmla="*/ 17 w 23"/>
                <a:gd name="T13" fmla="*/ 0 h 24"/>
                <a:gd name="T14" fmla="*/ 23 w 23"/>
                <a:gd name="T15" fmla="*/ 0 h 24"/>
                <a:gd name="T16" fmla="*/ 23 w 23"/>
                <a:gd name="T17" fmla="*/ 0 h 24"/>
                <a:gd name="T18" fmla="*/ 23 w 23"/>
                <a:gd name="T19" fmla="*/ 6 h 24"/>
                <a:gd name="T20" fmla="*/ 23 w 23"/>
                <a:gd name="T21" fmla="*/ 6 h 24"/>
                <a:gd name="T22" fmla="*/ 17 w 23"/>
                <a:gd name="T23" fmla="*/ 12 h 24"/>
                <a:gd name="T24" fmla="*/ 12 w 23"/>
                <a:gd name="T25" fmla="*/ 12 h 24"/>
                <a:gd name="T26" fmla="*/ 12 w 23"/>
                <a:gd name="T27" fmla="*/ 18 h 24"/>
                <a:gd name="T28" fmla="*/ 6 w 23"/>
                <a:gd name="T29" fmla="*/ 18 h 24"/>
                <a:gd name="T30" fmla="*/ 0 w 23"/>
                <a:gd name="T31" fmla="*/ 24 h 24"/>
                <a:gd name="T32" fmla="*/ 0 w 23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4"/>
                <a:gd name="T53" fmla="*/ 23 w 23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4">
                  <a:moveTo>
                    <a:pt x="0" y="24"/>
                  </a:moveTo>
                  <a:lnTo>
                    <a:pt x="0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7" y="6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3" y="6"/>
                  </a:lnTo>
                  <a:lnTo>
                    <a:pt x="17" y="12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91" name="Freeform 326"/>
            <p:cNvSpPr>
              <a:spLocks/>
            </p:cNvSpPr>
            <p:nvPr/>
          </p:nvSpPr>
          <p:spPr bwMode="auto">
            <a:xfrm>
              <a:off x="5299" y="1290"/>
              <a:ext cx="30" cy="6"/>
            </a:xfrm>
            <a:custGeom>
              <a:avLst/>
              <a:gdLst>
                <a:gd name="T0" fmla="*/ 0 w 30"/>
                <a:gd name="T1" fmla="*/ 0 h 6"/>
                <a:gd name="T2" fmla="*/ 6 w 30"/>
                <a:gd name="T3" fmla="*/ 0 h 6"/>
                <a:gd name="T4" fmla="*/ 6 w 30"/>
                <a:gd name="T5" fmla="*/ 0 h 6"/>
                <a:gd name="T6" fmla="*/ 12 w 30"/>
                <a:gd name="T7" fmla="*/ 0 h 6"/>
                <a:gd name="T8" fmla="*/ 18 w 30"/>
                <a:gd name="T9" fmla="*/ 0 h 6"/>
                <a:gd name="T10" fmla="*/ 24 w 30"/>
                <a:gd name="T11" fmla="*/ 0 h 6"/>
                <a:gd name="T12" fmla="*/ 30 w 30"/>
                <a:gd name="T13" fmla="*/ 0 h 6"/>
                <a:gd name="T14" fmla="*/ 30 w 30"/>
                <a:gd name="T15" fmla="*/ 6 h 6"/>
                <a:gd name="T16" fmla="*/ 30 w 30"/>
                <a:gd name="T17" fmla="*/ 6 h 6"/>
                <a:gd name="T18" fmla="*/ 30 w 30"/>
                <a:gd name="T19" fmla="*/ 6 h 6"/>
                <a:gd name="T20" fmla="*/ 30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6 h 6"/>
                <a:gd name="T28" fmla="*/ 6 w 30"/>
                <a:gd name="T29" fmla="*/ 6 h 6"/>
                <a:gd name="T30" fmla="*/ 6 w 30"/>
                <a:gd name="T31" fmla="*/ 0 h 6"/>
                <a:gd name="T32" fmla="*/ 0 w 3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92" name="Freeform 327"/>
            <p:cNvSpPr>
              <a:spLocks/>
            </p:cNvSpPr>
            <p:nvPr/>
          </p:nvSpPr>
          <p:spPr bwMode="auto">
            <a:xfrm>
              <a:off x="5293" y="1296"/>
              <a:ext cx="30" cy="18"/>
            </a:xfrm>
            <a:custGeom>
              <a:avLst/>
              <a:gdLst>
                <a:gd name="T0" fmla="*/ 0 w 30"/>
                <a:gd name="T1" fmla="*/ 0 h 18"/>
                <a:gd name="T2" fmla="*/ 0 w 30"/>
                <a:gd name="T3" fmla="*/ 0 h 18"/>
                <a:gd name="T4" fmla="*/ 6 w 30"/>
                <a:gd name="T5" fmla="*/ 0 h 18"/>
                <a:gd name="T6" fmla="*/ 12 w 30"/>
                <a:gd name="T7" fmla="*/ 6 h 18"/>
                <a:gd name="T8" fmla="*/ 18 w 30"/>
                <a:gd name="T9" fmla="*/ 6 h 18"/>
                <a:gd name="T10" fmla="*/ 24 w 30"/>
                <a:gd name="T11" fmla="*/ 6 h 18"/>
                <a:gd name="T12" fmla="*/ 30 w 30"/>
                <a:gd name="T13" fmla="*/ 12 h 18"/>
                <a:gd name="T14" fmla="*/ 30 w 30"/>
                <a:gd name="T15" fmla="*/ 12 h 18"/>
                <a:gd name="T16" fmla="*/ 30 w 30"/>
                <a:gd name="T17" fmla="*/ 18 h 18"/>
                <a:gd name="T18" fmla="*/ 30 w 30"/>
                <a:gd name="T19" fmla="*/ 18 h 18"/>
                <a:gd name="T20" fmla="*/ 24 w 30"/>
                <a:gd name="T21" fmla="*/ 18 h 18"/>
                <a:gd name="T22" fmla="*/ 24 w 30"/>
                <a:gd name="T23" fmla="*/ 18 h 18"/>
                <a:gd name="T24" fmla="*/ 18 w 30"/>
                <a:gd name="T25" fmla="*/ 12 h 18"/>
                <a:gd name="T26" fmla="*/ 12 w 30"/>
                <a:gd name="T27" fmla="*/ 12 h 18"/>
                <a:gd name="T28" fmla="*/ 6 w 30"/>
                <a:gd name="T29" fmla="*/ 6 h 18"/>
                <a:gd name="T30" fmla="*/ 0 w 30"/>
                <a:gd name="T31" fmla="*/ 6 h 18"/>
                <a:gd name="T32" fmla="*/ 0 w 30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93" name="Freeform 328"/>
            <p:cNvSpPr>
              <a:spLocks/>
            </p:cNvSpPr>
            <p:nvPr/>
          </p:nvSpPr>
          <p:spPr bwMode="auto">
            <a:xfrm>
              <a:off x="5299" y="1279"/>
              <a:ext cx="35" cy="6"/>
            </a:xfrm>
            <a:custGeom>
              <a:avLst/>
              <a:gdLst>
                <a:gd name="T0" fmla="*/ 0 w 35"/>
                <a:gd name="T1" fmla="*/ 6 h 6"/>
                <a:gd name="T2" fmla="*/ 0 w 35"/>
                <a:gd name="T3" fmla="*/ 0 h 6"/>
                <a:gd name="T4" fmla="*/ 6 w 35"/>
                <a:gd name="T5" fmla="*/ 0 h 6"/>
                <a:gd name="T6" fmla="*/ 12 w 35"/>
                <a:gd name="T7" fmla="*/ 0 h 6"/>
                <a:gd name="T8" fmla="*/ 18 w 35"/>
                <a:gd name="T9" fmla="*/ 0 h 6"/>
                <a:gd name="T10" fmla="*/ 24 w 35"/>
                <a:gd name="T11" fmla="*/ 0 h 6"/>
                <a:gd name="T12" fmla="*/ 30 w 35"/>
                <a:gd name="T13" fmla="*/ 0 h 6"/>
                <a:gd name="T14" fmla="*/ 30 w 35"/>
                <a:gd name="T15" fmla="*/ 0 h 6"/>
                <a:gd name="T16" fmla="*/ 35 w 35"/>
                <a:gd name="T17" fmla="*/ 6 h 6"/>
                <a:gd name="T18" fmla="*/ 35 w 35"/>
                <a:gd name="T19" fmla="*/ 6 h 6"/>
                <a:gd name="T20" fmla="*/ 30 w 35"/>
                <a:gd name="T21" fmla="*/ 6 h 6"/>
                <a:gd name="T22" fmla="*/ 30 w 35"/>
                <a:gd name="T23" fmla="*/ 6 h 6"/>
                <a:gd name="T24" fmla="*/ 24 w 35"/>
                <a:gd name="T25" fmla="*/ 6 h 6"/>
                <a:gd name="T26" fmla="*/ 18 w 35"/>
                <a:gd name="T27" fmla="*/ 6 h 6"/>
                <a:gd name="T28" fmla="*/ 12 w 35"/>
                <a:gd name="T29" fmla="*/ 6 h 6"/>
                <a:gd name="T30" fmla="*/ 6 w 35"/>
                <a:gd name="T31" fmla="*/ 6 h 6"/>
                <a:gd name="T32" fmla="*/ 0 w 35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6"/>
                <a:gd name="T53" fmla="*/ 35 w 3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6">
                  <a:moveTo>
                    <a:pt x="0" y="6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5" y="6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94" name="Freeform 329"/>
            <p:cNvSpPr>
              <a:spLocks/>
            </p:cNvSpPr>
            <p:nvPr/>
          </p:nvSpPr>
          <p:spPr bwMode="auto">
            <a:xfrm>
              <a:off x="5305" y="1267"/>
              <a:ext cx="35" cy="6"/>
            </a:xfrm>
            <a:custGeom>
              <a:avLst/>
              <a:gdLst>
                <a:gd name="T0" fmla="*/ 0 w 35"/>
                <a:gd name="T1" fmla="*/ 6 h 6"/>
                <a:gd name="T2" fmla="*/ 6 w 35"/>
                <a:gd name="T3" fmla="*/ 6 h 6"/>
                <a:gd name="T4" fmla="*/ 12 w 35"/>
                <a:gd name="T5" fmla="*/ 0 h 6"/>
                <a:gd name="T6" fmla="*/ 12 w 35"/>
                <a:gd name="T7" fmla="*/ 0 h 6"/>
                <a:gd name="T8" fmla="*/ 18 w 35"/>
                <a:gd name="T9" fmla="*/ 0 h 6"/>
                <a:gd name="T10" fmla="*/ 24 w 35"/>
                <a:gd name="T11" fmla="*/ 0 h 6"/>
                <a:gd name="T12" fmla="*/ 29 w 35"/>
                <a:gd name="T13" fmla="*/ 0 h 6"/>
                <a:gd name="T14" fmla="*/ 35 w 35"/>
                <a:gd name="T15" fmla="*/ 0 h 6"/>
                <a:gd name="T16" fmla="*/ 35 w 35"/>
                <a:gd name="T17" fmla="*/ 0 h 6"/>
                <a:gd name="T18" fmla="*/ 35 w 35"/>
                <a:gd name="T19" fmla="*/ 6 h 6"/>
                <a:gd name="T20" fmla="*/ 35 w 35"/>
                <a:gd name="T21" fmla="*/ 6 h 6"/>
                <a:gd name="T22" fmla="*/ 29 w 35"/>
                <a:gd name="T23" fmla="*/ 6 h 6"/>
                <a:gd name="T24" fmla="*/ 24 w 35"/>
                <a:gd name="T25" fmla="*/ 6 h 6"/>
                <a:gd name="T26" fmla="*/ 18 w 35"/>
                <a:gd name="T27" fmla="*/ 6 h 6"/>
                <a:gd name="T28" fmla="*/ 12 w 35"/>
                <a:gd name="T29" fmla="*/ 6 h 6"/>
                <a:gd name="T30" fmla="*/ 6 w 35"/>
                <a:gd name="T31" fmla="*/ 6 h 6"/>
                <a:gd name="T32" fmla="*/ 0 w 35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6"/>
                <a:gd name="T53" fmla="*/ 35 w 3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6">
                  <a:moveTo>
                    <a:pt x="0" y="6"/>
                  </a:move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35" y="6"/>
                  </a:lnTo>
                  <a:lnTo>
                    <a:pt x="29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95" name="Freeform 330"/>
            <p:cNvSpPr>
              <a:spLocks/>
            </p:cNvSpPr>
            <p:nvPr/>
          </p:nvSpPr>
          <p:spPr bwMode="auto">
            <a:xfrm>
              <a:off x="5311" y="1255"/>
              <a:ext cx="35" cy="6"/>
            </a:xfrm>
            <a:custGeom>
              <a:avLst/>
              <a:gdLst>
                <a:gd name="T0" fmla="*/ 0 w 35"/>
                <a:gd name="T1" fmla="*/ 6 h 6"/>
                <a:gd name="T2" fmla="*/ 6 w 35"/>
                <a:gd name="T3" fmla="*/ 6 h 6"/>
                <a:gd name="T4" fmla="*/ 12 w 35"/>
                <a:gd name="T5" fmla="*/ 0 h 6"/>
                <a:gd name="T6" fmla="*/ 18 w 35"/>
                <a:gd name="T7" fmla="*/ 0 h 6"/>
                <a:gd name="T8" fmla="*/ 23 w 35"/>
                <a:gd name="T9" fmla="*/ 0 h 6"/>
                <a:gd name="T10" fmla="*/ 29 w 35"/>
                <a:gd name="T11" fmla="*/ 0 h 6"/>
                <a:gd name="T12" fmla="*/ 29 w 35"/>
                <a:gd name="T13" fmla="*/ 0 h 6"/>
                <a:gd name="T14" fmla="*/ 35 w 35"/>
                <a:gd name="T15" fmla="*/ 0 h 6"/>
                <a:gd name="T16" fmla="*/ 35 w 35"/>
                <a:gd name="T17" fmla="*/ 0 h 6"/>
                <a:gd name="T18" fmla="*/ 35 w 35"/>
                <a:gd name="T19" fmla="*/ 0 h 6"/>
                <a:gd name="T20" fmla="*/ 29 w 35"/>
                <a:gd name="T21" fmla="*/ 6 h 6"/>
                <a:gd name="T22" fmla="*/ 29 w 35"/>
                <a:gd name="T23" fmla="*/ 6 h 6"/>
                <a:gd name="T24" fmla="*/ 23 w 35"/>
                <a:gd name="T25" fmla="*/ 6 h 6"/>
                <a:gd name="T26" fmla="*/ 18 w 35"/>
                <a:gd name="T27" fmla="*/ 6 h 6"/>
                <a:gd name="T28" fmla="*/ 12 w 35"/>
                <a:gd name="T29" fmla="*/ 6 h 6"/>
                <a:gd name="T30" fmla="*/ 6 w 35"/>
                <a:gd name="T31" fmla="*/ 6 h 6"/>
                <a:gd name="T32" fmla="*/ 0 w 35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6"/>
                <a:gd name="T53" fmla="*/ 35 w 3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6">
                  <a:moveTo>
                    <a:pt x="0" y="6"/>
                  </a:move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96" name="Freeform 331"/>
            <p:cNvSpPr>
              <a:spLocks/>
            </p:cNvSpPr>
            <p:nvPr/>
          </p:nvSpPr>
          <p:spPr bwMode="auto">
            <a:xfrm>
              <a:off x="5317" y="1243"/>
              <a:ext cx="35" cy="6"/>
            </a:xfrm>
            <a:custGeom>
              <a:avLst/>
              <a:gdLst>
                <a:gd name="T0" fmla="*/ 0 w 35"/>
                <a:gd name="T1" fmla="*/ 6 h 6"/>
                <a:gd name="T2" fmla="*/ 6 w 35"/>
                <a:gd name="T3" fmla="*/ 6 h 6"/>
                <a:gd name="T4" fmla="*/ 12 w 35"/>
                <a:gd name="T5" fmla="*/ 0 h 6"/>
                <a:gd name="T6" fmla="*/ 17 w 35"/>
                <a:gd name="T7" fmla="*/ 0 h 6"/>
                <a:gd name="T8" fmla="*/ 23 w 35"/>
                <a:gd name="T9" fmla="*/ 0 h 6"/>
                <a:gd name="T10" fmla="*/ 29 w 35"/>
                <a:gd name="T11" fmla="*/ 0 h 6"/>
                <a:gd name="T12" fmla="*/ 35 w 35"/>
                <a:gd name="T13" fmla="*/ 0 h 6"/>
                <a:gd name="T14" fmla="*/ 35 w 35"/>
                <a:gd name="T15" fmla="*/ 0 h 6"/>
                <a:gd name="T16" fmla="*/ 35 w 35"/>
                <a:gd name="T17" fmla="*/ 0 h 6"/>
                <a:gd name="T18" fmla="*/ 35 w 35"/>
                <a:gd name="T19" fmla="*/ 0 h 6"/>
                <a:gd name="T20" fmla="*/ 35 w 35"/>
                <a:gd name="T21" fmla="*/ 6 h 6"/>
                <a:gd name="T22" fmla="*/ 29 w 35"/>
                <a:gd name="T23" fmla="*/ 6 h 6"/>
                <a:gd name="T24" fmla="*/ 23 w 35"/>
                <a:gd name="T25" fmla="*/ 6 h 6"/>
                <a:gd name="T26" fmla="*/ 17 w 35"/>
                <a:gd name="T27" fmla="*/ 6 h 6"/>
                <a:gd name="T28" fmla="*/ 12 w 35"/>
                <a:gd name="T29" fmla="*/ 6 h 6"/>
                <a:gd name="T30" fmla="*/ 6 w 35"/>
                <a:gd name="T31" fmla="*/ 6 h 6"/>
                <a:gd name="T32" fmla="*/ 0 w 35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6"/>
                <a:gd name="T53" fmla="*/ 35 w 3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6">
                  <a:moveTo>
                    <a:pt x="0" y="6"/>
                  </a:moveTo>
                  <a:lnTo>
                    <a:pt x="6" y="6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35" y="6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7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97" name="Freeform 332"/>
            <p:cNvSpPr>
              <a:spLocks/>
            </p:cNvSpPr>
            <p:nvPr/>
          </p:nvSpPr>
          <p:spPr bwMode="auto">
            <a:xfrm>
              <a:off x="5317" y="1225"/>
              <a:ext cx="41" cy="12"/>
            </a:xfrm>
            <a:custGeom>
              <a:avLst/>
              <a:gdLst>
                <a:gd name="T0" fmla="*/ 0 w 41"/>
                <a:gd name="T1" fmla="*/ 12 h 12"/>
                <a:gd name="T2" fmla="*/ 6 w 41"/>
                <a:gd name="T3" fmla="*/ 6 h 12"/>
                <a:gd name="T4" fmla="*/ 12 w 41"/>
                <a:gd name="T5" fmla="*/ 6 h 12"/>
                <a:gd name="T6" fmla="*/ 17 w 41"/>
                <a:gd name="T7" fmla="*/ 0 h 12"/>
                <a:gd name="T8" fmla="*/ 29 w 41"/>
                <a:gd name="T9" fmla="*/ 0 h 12"/>
                <a:gd name="T10" fmla="*/ 35 w 41"/>
                <a:gd name="T11" fmla="*/ 0 h 12"/>
                <a:gd name="T12" fmla="*/ 41 w 41"/>
                <a:gd name="T13" fmla="*/ 0 h 12"/>
                <a:gd name="T14" fmla="*/ 41 w 41"/>
                <a:gd name="T15" fmla="*/ 0 h 12"/>
                <a:gd name="T16" fmla="*/ 41 w 41"/>
                <a:gd name="T17" fmla="*/ 0 h 12"/>
                <a:gd name="T18" fmla="*/ 41 w 41"/>
                <a:gd name="T19" fmla="*/ 0 h 12"/>
                <a:gd name="T20" fmla="*/ 35 w 41"/>
                <a:gd name="T21" fmla="*/ 6 h 12"/>
                <a:gd name="T22" fmla="*/ 29 w 41"/>
                <a:gd name="T23" fmla="*/ 6 h 12"/>
                <a:gd name="T24" fmla="*/ 23 w 41"/>
                <a:gd name="T25" fmla="*/ 6 h 12"/>
                <a:gd name="T26" fmla="*/ 17 w 41"/>
                <a:gd name="T27" fmla="*/ 6 h 12"/>
                <a:gd name="T28" fmla="*/ 12 w 41"/>
                <a:gd name="T29" fmla="*/ 6 h 12"/>
                <a:gd name="T30" fmla="*/ 6 w 41"/>
                <a:gd name="T31" fmla="*/ 6 h 12"/>
                <a:gd name="T32" fmla="*/ 0 w 41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1"/>
                <a:gd name="T52" fmla="*/ 0 h 12"/>
                <a:gd name="T53" fmla="*/ 41 w 4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1" h="12">
                  <a:moveTo>
                    <a:pt x="0" y="12"/>
                  </a:moveTo>
                  <a:lnTo>
                    <a:pt x="6" y="6"/>
                  </a:lnTo>
                  <a:lnTo>
                    <a:pt x="12" y="6"/>
                  </a:lnTo>
                  <a:lnTo>
                    <a:pt x="17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35" y="6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7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98" name="Freeform 333"/>
            <p:cNvSpPr>
              <a:spLocks/>
            </p:cNvSpPr>
            <p:nvPr/>
          </p:nvSpPr>
          <p:spPr bwMode="auto">
            <a:xfrm>
              <a:off x="5317" y="1207"/>
              <a:ext cx="47" cy="18"/>
            </a:xfrm>
            <a:custGeom>
              <a:avLst/>
              <a:gdLst>
                <a:gd name="T0" fmla="*/ 0 w 47"/>
                <a:gd name="T1" fmla="*/ 18 h 18"/>
                <a:gd name="T2" fmla="*/ 6 w 47"/>
                <a:gd name="T3" fmla="*/ 12 h 18"/>
                <a:gd name="T4" fmla="*/ 12 w 47"/>
                <a:gd name="T5" fmla="*/ 12 h 18"/>
                <a:gd name="T6" fmla="*/ 17 w 47"/>
                <a:gd name="T7" fmla="*/ 6 h 18"/>
                <a:gd name="T8" fmla="*/ 29 w 47"/>
                <a:gd name="T9" fmla="*/ 6 h 18"/>
                <a:gd name="T10" fmla="*/ 35 w 47"/>
                <a:gd name="T11" fmla="*/ 0 h 18"/>
                <a:gd name="T12" fmla="*/ 41 w 47"/>
                <a:gd name="T13" fmla="*/ 0 h 18"/>
                <a:gd name="T14" fmla="*/ 47 w 47"/>
                <a:gd name="T15" fmla="*/ 0 h 18"/>
                <a:gd name="T16" fmla="*/ 47 w 47"/>
                <a:gd name="T17" fmla="*/ 6 h 18"/>
                <a:gd name="T18" fmla="*/ 47 w 47"/>
                <a:gd name="T19" fmla="*/ 6 h 18"/>
                <a:gd name="T20" fmla="*/ 41 w 47"/>
                <a:gd name="T21" fmla="*/ 12 h 18"/>
                <a:gd name="T22" fmla="*/ 35 w 47"/>
                <a:gd name="T23" fmla="*/ 12 h 18"/>
                <a:gd name="T24" fmla="*/ 29 w 47"/>
                <a:gd name="T25" fmla="*/ 12 h 18"/>
                <a:gd name="T26" fmla="*/ 23 w 47"/>
                <a:gd name="T27" fmla="*/ 12 h 18"/>
                <a:gd name="T28" fmla="*/ 12 w 47"/>
                <a:gd name="T29" fmla="*/ 18 h 18"/>
                <a:gd name="T30" fmla="*/ 6 w 47"/>
                <a:gd name="T31" fmla="*/ 18 h 18"/>
                <a:gd name="T32" fmla="*/ 0 w 47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18"/>
                <a:gd name="T53" fmla="*/ 47 w 47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18">
                  <a:moveTo>
                    <a:pt x="0" y="18"/>
                  </a:moveTo>
                  <a:lnTo>
                    <a:pt x="6" y="12"/>
                  </a:lnTo>
                  <a:lnTo>
                    <a:pt x="12" y="12"/>
                  </a:lnTo>
                  <a:lnTo>
                    <a:pt x="17" y="6"/>
                  </a:lnTo>
                  <a:lnTo>
                    <a:pt x="29" y="6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47" y="0"/>
                  </a:lnTo>
                  <a:lnTo>
                    <a:pt x="47" y="6"/>
                  </a:lnTo>
                  <a:lnTo>
                    <a:pt x="41" y="12"/>
                  </a:lnTo>
                  <a:lnTo>
                    <a:pt x="35" y="12"/>
                  </a:lnTo>
                  <a:lnTo>
                    <a:pt x="29" y="12"/>
                  </a:lnTo>
                  <a:lnTo>
                    <a:pt x="23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399" name="Freeform 334"/>
            <p:cNvSpPr>
              <a:spLocks/>
            </p:cNvSpPr>
            <p:nvPr/>
          </p:nvSpPr>
          <p:spPr bwMode="auto">
            <a:xfrm>
              <a:off x="5317" y="1177"/>
              <a:ext cx="47" cy="30"/>
            </a:xfrm>
            <a:custGeom>
              <a:avLst/>
              <a:gdLst>
                <a:gd name="T0" fmla="*/ 0 w 47"/>
                <a:gd name="T1" fmla="*/ 30 h 30"/>
                <a:gd name="T2" fmla="*/ 6 w 47"/>
                <a:gd name="T3" fmla="*/ 24 h 30"/>
                <a:gd name="T4" fmla="*/ 12 w 47"/>
                <a:gd name="T5" fmla="*/ 18 h 30"/>
                <a:gd name="T6" fmla="*/ 17 w 47"/>
                <a:gd name="T7" fmla="*/ 18 h 30"/>
                <a:gd name="T8" fmla="*/ 23 w 47"/>
                <a:gd name="T9" fmla="*/ 12 h 30"/>
                <a:gd name="T10" fmla="*/ 29 w 47"/>
                <a:gd name="T11" fmla="*/ 6 h 30"/>
                <a:gd name="T12" fmla="*/ 35 w 47"/>
                <a:gd name="T13" fmla="*/ 6 h 30"/>
                <a:gd name="T14" fmla="*/ 41 w 47"/>
                <a:gd name="T15" fmla="*/ 0 h 30"/>
                <a:gd name="T16" fmla="*/ 47 w 47"/>
                <a:gd name="T17" fmla="*/ 6 h 30"/>
                <a:gd name="T18" fmla="*/ 47 w 47"/>
                <a:gd name="T19" fmla="*/ 6 h 30"/>
                <a:gd name="T20" fmla="*/ 41 w 47"/>
                <a:gd name="T21" fmla="*/ 12 h 30"/>
                <a:gd name="T22" fmla="*/ 35 w 47"/>
                <a:gd name="T23" fmla="*/ 12 h 30"/>
                <a:gd name="T24" fmla="*/ 29 w 47"/>
                <a:gd name="T25" fmla="*/ 18 h 30"/>
                <a:gd name="T26" fmla="*/ 23 w 47"/>
                <a:gd name="T27" fmla="*/ 24 h 30"/>
                <a:gd name="T28" fmla="*/ 17 w 47"/>
                <a:gd name="T29" fmla="*/ 24 h 30"/>
                <a:gd name="T30" fmla="*/ 6 w 47"/>
                <a:gd name="T31" fmla="*/ 30 h 30"/>
                <a:gd name="T32" fmla="*/ 0 w 47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30"/>
                <a:gd name="T53" fmla="*/ 47 w 47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30">
                  <a:moveTo>
                    <a:pt x="0" y="30"/>
                  </a:moveTo>
                  <a:lnTo>
                    <a:pt x="6" y="24"/>
                  </a:lnTo>
                  <a:lnTo>
                    <a:pt x="12" y="18"/>
                  </a:lnTo>
                  <a:lnTo>
                    <a:pt x="17" y="18"/>
                  </a:lnTo>
                  <a:lnTo>
                    <a:pt x="23" y="12"/>
                  </a:lnTo>
                  <a:lnTo>
                    <a:pt x="29" y="6"/>
                  </a:lnTo>
                  <a:lnTo>
                    <a:pt x="35" y="6"/>
                  </a:lnTo>
                  <a:lnTo>
                    <a:pt x="41" y="0"/>
                  </a:lnTo>
                  <a:lnTo>
                    <a:pt x="47" y="6"/>
                  </a:lnTo>
                  <a:lnTo>
                    <a:pt x="41" y="12"/>
                  </a:lnTo>
                  <a:lnTo>
                    <a:pt x="35" y="12"/>
                  </a:lnTo>
                  <a:lnTo>
                    <a:pt x="29" y="18"/>
                  </a:lnTo>
                  <a:lnTo>
                    <a:pt x="23" y="24"/>
                  </a:lnTo>
                  <a:lnTo>
                    <a:pt x="17" y="24"/>
                  </a:lnTo>
                  <a:lnTo>
                    <a:pt x="6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00" name="Freeform 335"/>
            <p:cNvSpPr>
              <a:spLocks/>
            </p:cNvSpPr>
            <p:nvPr/>
          </p:nvSpPr>
          <p:spPr bwMode="auto">
            <a:xfrm>
              <a:off x="5317" y="1159"/>
              <a:ext cx="41" cy="30"/>
            </a:xfrm>
            <a:custGeom>
              <a:avLst/>
              <a:gdLst>
                <a:gd name="T0" fmla="*/ 0 w 41"/>
                <a:gd name="T1" fmla="*/ 30 h 30"/>
                <a:gd name="T2" fmla="*/ 6 w 41"/>
                <a:gd name="T3" fmla="*/ 30 h 30"/>
                <a:gd name="T4" fmla="*/ 12 w 41"/>
                <a:gd name="T5" fmla="*/ 24 h 30"/>
                <a:gd name="T6" fmla="*/ 17 w 41"/>
                <a:gd name="T7" fmla="*/ 18 h 30"/>
                <a:gd name="T8" fmla="*/ 23 w 41"/>
                <a:gd name="T9" fmla="*/ 12 h 30"/>
                <a:gd name="T10" fmla="*/ 29 w 41"/>
                <a:gd name="T11" fmla="*/ 6 h 30"/>
                <a:gd name="T12" fmla="*/ 29 w 41"/>
                <a:gd name="T13" fmla="*/ 0 h 30"/>
                <a:gd name="T14" fmla="*/ 35 w 41"/>
                <a:gd name="T15" fmla="*/ 0 h 30"/>
                <a:gd name="T16" fmla="*/ 41 w 41"/>
                <a:gd name="T17" fmla="*/ 0 h 30"/>
                <a:gd name="T18" fmla="*/ 41 w 41"/>
                <a:gd name="T19" fmla="*/ 0 h 30"/>
                <a:gd name="T20" fmla="*/ 35 w 41"/>
                <a:gd name="T21" fmla="*/ 6 h 30"/>
                <a:gd name="T22" fmla="*/ 29 w 41"/>
                <a:gd name="T23" fmla="*/ 12 h 30"/>
                <a:gd name="T24" fmla="*/ 23 w 41"/>
                <a:gd name="T25" fmla="*/ 18 h 30"/>
                <a:gd name="T26" fmla="*/ 17 w 41"/>
                <a:gd name="T27" fmla="*/ 24 h 30"/>
                <a:gd name="T28" fmla="*/ 12 w 41"/>
                <a:gd name="T29" fmla="*/ 30 h 30"/>
                <a:gd name="T30" fmla="*/ 6 w 41"/>
                <a:gd name="T31" fmla="*/ 30 h 30"/>
                <a:gd name="T32" fmla="*/ 0 w 41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1"/>
                <a:gd name="T52" fmla="*/ 0 h 30"/>
                <a:gd name="T53" fmla="*/ 41 w 41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1" h="30">
                  <a:moveTo>
                    <a:pt x="0" y="30"/>
                  </a:moveTo>
                  <a:lnTo>
                    <a:pt x="6" y="30"/>
                  </a:lnTo>
                  <a:lnTo>
                    <a:pt x="12" y="24"/>
                  </a:lnTo>
                  <a:lnTo>
                    <a:pt x="17" y="18"/>
                  </a:lnTo>
                  <a:lnTo>
                    <a:pt x="23" y="12"/>
                  </a:lnTo>
                  <a:lnTo>
                    <a:pt x="29" y="6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35" y="6"/>
                  </a:lnTo>
                  <a:lnTo>
                    <a:pt x="29" y="12"/>
                  </a:lnTo>
                  <a:lnTo>
                    <a:pt x="23" y="18"/>
                  </a:lnTo>
                  <a:lnTo>
                    <a:pt x="17" y="24"/>
                  </a:lnTo>
                  <a:lnTo>
                    <a:pt x="12" y="30"/>
                  </a:lnTo>
                  <a:lnTo>
                    <a:pt x="6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01" name="Freeform 336"/>
            <p:cNvSpPr>
              <a:spLocks/>
            </p:cNvSpPr>
            <p:nvPr/>
          </p:nvSpPr>
          <p:spPr bwMode="auto">
            <a:xfrm>
              <a:off x="5317" y="1147"/>
              <a:ext cx="35" cy="30"/>
            </a:xfrm>
            <a:custGeom>
              <a:avLst/>
              <a:gdLst>
                <a:gd name="T0" fmla="*/ 35 w 35"/>
                <a:gd name="T1" fmla="*/ 0 h 30"/>
                <a:gd name="T2" fmla="*/ 35 w 35"/>
                <a:gd name="T3" fmla="*/ 0 h 30"/>
                <a:gd name="T4" fmla="*/ 29 w 35"/>
                <a:gd name="T5" fmla="*/ 6 h 30"/>
                <a:gd name="T6" fmla="*/ 23 w 35"/>
                <a:gd name="T7" fmla="*/ 6 h 30"/>
                <a:gd name="T8" fmla="*/ 23 w 35"/>
                <a:gd name="T9" fmla="*/ 12 h 30"/>
                <a:gd name="T10" fmla="*/ 17 w 35"/>
                <a:gd name="T11" fmla="*/ 18 h 30"/>
                <a:gd name="T12" fmla="*/ 12 w 35"/>
                <a:gd name="T13" fmla="*/ 18 h 30"/>
                <a:gd name="T14" fmla="*/ 6 w 35"/>
                <a:gd name="T15" fmla="*/ 24 h 30"/>
                <a:gd name="T16" fmla="*/ 0 w 35"/>
                <a:gd name="T17" fmla="*/ 30 h 30"/>
                <a:gd name="T18" fmla="*/ 6 w 35"/>
                <a:gd name="T19" fmla="*/ 24 h 30"/>
                <a:gd name="T20" fmla="*/ 6 w 35"/>
                <a:gd name="T21" fmla="*/ 18 h 30"/>
                <a:gd name="T22" fmla="*/ 12 w 35"/>
                <a:gd name="T23" fmla="*/ 12 h 30"/>
                <a:gd name="T24" fmla="*/ 17 w 35"/>
                <a:gd name="T25" fmla="*/ 6 h 30"/>
                <a:gd name="T26" fmla="*/ 23 w 35"/>
                <a:gd name="T27" fmla="*/ 0 h 30"/>
                <a:gd name="T28" fmla="*/ 29 w 35"/>
                <a:gd name="T29" fmla="*/ 0 h 30"/>
                <a:gd name="T30" fmla="*/ 29 w 35"/>
                <a:gd name="T31" fmla="*/ 0 h 30"/>
                <a:gd name="T32" fmla="*/ 35 w 35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0"/>
                <a:gd name="T53" fmla="*/ 35 w 35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0">
                  <a:moveTo>
                    <a:pt x="35" y="0"/>
                  </a:moveTo>
                  <a:lnTo>
                    <a:pt x="35" y="0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23" y="12"/>
                  </a:lnTo>
                  <a:lnTo>
                    <a:pt x="17" y="18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7" y="6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02" name="Freeform 337"/>
            <p:cNvSpPr>
              <a:spLocks/>
            </p:cNvSpPr>
            <p:nvPr/>
          </p:nvSpPr>
          <p:spPr bwMode="auto">
            <a:xfrm>
              <a:off x="5251" y="986"/>
              <a:ext cx="42" cy="155"/>
            </a:xfrm>
            <a:custGeom>
              <a:avLst/>
              <a:gdLst>
                <a:gd name="T0" fmla="*/ 6 w 42"/>
                <a:gd name="T1" fmla="*/ 155 h 155"/>
                <a:gd name="T2" fmla="*/ 0 w 42"/>
                <a:gd name="T3" fmla="*/ 155 h 155"/>
                <a:gd name="T4" fmla="*/ 0 w 42"/>
                <a:gd name="T5" fmla="*/ 155 h 155"/>
                <a:gd name="T6" fmla="*/ 0 w 42"/>
                <a:gd name="T7" fmla="*/ 155 h 155"/>
                <a:gd name="T8" fmla="*/ 0 w 42"/>
                <a:gd name="T9" fmla="*/ 149 h 155"/>
                <a:gd name="T10" fmla="*/ 18 w 42"/>
                <a:gd name="T11" fmla="*/ 131 h 155"/>
                <a:gd name="T12" fmla="*/ 24 w 42"/>
                <a:gd name="T13" fmla="*/ 113 h 155"/>
                <a:gd name="T14" fmla="*/ 30 w 42"/>
                <a:gd name="T15" fmla="*/ 89 h 155"/>
                <a:gd name="T16" fmla="*/ 36 w 42"/>
                <a:gd name="T17" fmla="*/ 71 h 155"/>
                <a:gd name="T18" fmla="*/ 30 w 42"/>
                <a:gd name="T19" fmla="*/ 47 h 155"/>
                <a:gd name="T20" fmla="*/ 30 w 42"/>
                <a:gd name="T21" fmla="*/ 29 h 155"/>
                <a:gd name="T22" fmla="*/ 24 w 42"/>
                <a:gd name="T23" fmla="*/ 12 h 155"/>
                <a:gd name="T24" fmla="*/ 24 w 42"/>
                <a:gd name="T25" fmla="*/ 0 h 155"/>
                <a:gd name="T26" fmla="*/ 30 w 42"/>
                <a:gd name="T27" fmla="*/ 12 h 155"/>
                <a:gd name="T28" fmla="*/ 36 w 42"/>
                <a:gd name="T29" fmla="*/ 23 h 155"/>
                <a:gd name="T30" fmla="*/ 42 w 42"/>
                <a:gd name="T31" fmla="*/ 47 h 155"/>
                <a:gd name="T32" fmla="*/ 42 w 42"/>
                <a:gd name="T33" fmla="*/ 71 h 155"/>
                <a:gd name="T34" fmla="*/ 36 w 42"/>
                <a:gd name="T35" fmla="*/ 95 h 155"/>
                <a:gd name="T36" fmla="*/ 30 w 42"/>
                <a:gd name="T37" fmla="*/ 119 h 155"/>
                <a:gd name="T38" fmla="*/ 18 w 42"/>
                <a:gd name="T39" fmla="*/ 143 h 155"/>
                <a:gd name="T40" fmla="*/ 6 w 42"/>
                <a:gd name="T41" fmla="*/ 155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2"/>
                <a:gd name="T64" fmla="*/ 0 h 155"/>
                <a:gd name="T65" fmla="*/ 42 w 42"/>
                <a:gd name="T66" fmla="*/ 155 h 1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2" h="155">
                  <a:moveTo>
                    <a:pt x="6" y="155"/>
                  </a:moveTo>
                  <a:lnTo>
                    <a:pt x="0" y="155"/>
                  </a:lnTo>
                  <a:lnTo>
                    <a:pt x="0" y="149"/>
                  </a:lnTo>
                  <a:lnTo>
                    <a:pt x="18" y="131"/>
                  </a:lnTo>
                  <a:lnTo>
                    <a:pt x="24" y="113"/>
                  </a:lnTo>
                  <a:lnTo>
                    <a:pt x="30" y="89"/>
                  </a:lnTo>
                  <a:lnTo>
                    <a:pt x="36" y="71"/>
                  </a:lnTo>
                  <a:lnTo>
                    <a:pt x="30" y="47"/>
                  </a:lnTo>
                  <a:lnTo>
                    <a:pt x="30" y="29"/>
                  </a:lnTo>
                  <a:lnTo>
                    <a:pt x="24" y="12"/>
                  </a:lnTo>
                  <a:lnTo>
                    <a:pt x="24" y="0"/>
                  </a:lnTo>
                  <a:lnTo>
                    <a:pt x="30" y="12"/>
                  </a:lnTo>
                  <a:lnTo>
                    <a:pt x="36" y="23"/>
                  </a:lnTo>
                  <a:lnTo>
                    <a:pt x="42" y="47"/>
                  </a:lnTo>
                  <a:lnTo>
                    <a:pt x="42" y="71"/>
                  </a:lnTo>
                  <a:lnTo>
                    <a:pt x="36" y="95"/>
                  </a:lnTo>
                  <a:lnTo>
                    <a:pt x="30" y="119"/>
                  </a:lnTo>
                  <a:lnTo>
                    <a:pt x="18" y="143"/>
                  </a:lnTo>
                  <a:lnTo>
                    <a:pt x="6" y="15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03" name="Freeform 338"/>
            <p:cNvSpPr>
              <a:spLocks/>
            </p:cNvSpPr>
            <p:nvPr/>
          </p:nvSpPr>
          <p:spPr bwMode="auto">
            <a:xfrm>
              <a:off x="5251" y="986"/>
              <a:ext cx="30" cy="23"/>
            </a:xfrm>
            <a:custGeom>
              <a:avLst/>
              <a:gdLst>
                <a:gd name="T0" fmla="*/ 30 w 30"/>
                <a:gd name="T1" fmla="*/ 23 h 23"/>
                <a:gd name="T2" fmla="*/ 30 w 30"/>
                <a:gd name="T3" fmla="*/ 17 h 23"/>
                <a:gd name="T4" fmla="*/ 24 w 30"/>
                <a:gd name="T5" fmla="*/ 12 h 23"/>
                <a:gd name="T6" fmla="*/ 18 w 30"/>
                <a:gd name="T7" fmla="*/ 12 h 23"/>
                <a:gd name="T8" fmla="*/ 12 w 30"/>
                <a:gd name="T9" fmla="*/ 6 h 23"/>
                <a:gd name="T10" fmla="*/ 6 w 30"/>
                <a:gd name="T11" fmla="*/ 6 h 23"/>
                <a:gd name="T12" fmla="*/ 6 w 30"/>
                <a:gd name="T13" fmla="*/ 0 h 23"/>
                <a:gd name="T14" fmla="*/ 0 w 30"/>
                <a:gd name="T15" fmla="*/ 0 h 23"/>
                <a:gd name="T16" fmla="*/ 0 w 30"/>
                <a:gd name="T17" fmla="*/ 6 h 23"/>
                <a:gd name="T18" fmla="*/ 0 w 30"/>
                <a:gd name="T19" fmla="*/ 6 h 23"/>
                <a:gd name="T20" fmla="*/ 0 w 30"/>
                <a:gd name="T21" fmla="*/ 6 h 23"/>
                <a:gd name="T22" fmla="*/ 6 w 30"/>
                <a:gd name="T23" fmla="*/ 6 h 23"/>
                <a:gd name="T24" fmla="*/ 12 w 30"/>
                <a:gd name="T25" fmla="*/ 12 h 23"/>
                <a:gd name="T26" fmla="*/ 18 w 30"/>
                <a:gd name="T27" fmla="*/ 12 h 23"/>
                <a:gd name="T28" fmla="*/ 24 w 30"/>
                <a:gd name="T29" fmla="*/ 17 h 23"/>
                <a:gd name="T30" fmla="*/ 30 w 30"/>
                <a:gd name="T31" fmla="*/ 17 h 23"/>
                <a:gd name="T32" fmla="*/ 30 w 30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23"/>
                <a:gd name="T53" fmla="*/ 30 w 30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23">
                  <a:moveTo>
                    <a:pt x="30" y="23"/>
                  </a:moveTo>
                  <a:lnTo>
                    <a:pt x="30" y="17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7"/>
                  </a:lnTo>
                  <a:lnTo>
                    <a:pt x="30" y="17"/>
                  </a:lnTo>
                  <a:lnTo>
                    <a:pt x="30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04" name="Freeform 339"/>
            <p:cNvSpPr>
              <a:spLocks/>
            </p:cNvSpPr>
            <p:nvPr/>
          </p:nvSpPr>
          <p:spPr bwMode="auto">
            <a:xfrm>
              <a:off x="5251" y="998"/>
              <a:ext cx="36" cy="23"/>
            </a:xfrm>
            <a:custGeom>
              <a:avLst/>
              <a:gdLst>
                <a:gd name="T0" fmla="*/ 0 w 36"/>
                <a:gd name="T1" fmla="*/ 0 h 23"/>
                <a:gd name="T2" fmla="*/ 0 w 36"/>
                <a:gd name="T3" fmla="*/ 0 h 23"/>
                <a:gd name="T4" fmla="*/ 6 w 36"/>
                <a:gd name="T5" fmla="*/ 0 h 23"/>
                <a:gd name="T6" fmla="*/ 6 w 36"/>
                <a:gd name="T7" fmla="*/ 0 h 23"/>
                <a:gd name="T8" fmla="*/ 12 w 36"/>
                <a:gd name="T9" fmla="*/ 5 h 23"/>
                <a:gd name="T10" fmla="*/ 18 w 36"/>
                <a:gd name="T11" fmla="*/ 5 h 23"/>
                <a:gd name="T12" fmla="*/ 24 w 36"/>
                <a:gd name="T13" fmla="*/ 11 h 23"/>
                <a:gd name="T14" fmla="*/ 30 w 36"/>
                <a:gd name="T15" fmla="*/ 17 h 23"/>
                <a:gd name="T16" fmla="*/ 36 w 36"/>
                <a:gd name="T17" fmla="*/ 23 h 23"/>
                <a:gd name="T18" fmla="*/ 30 w 36"/>
                <a:gd name="T19" fmla="*/ 17 h 23"/>
                <a:gd name="T20" fmla="*/ 24 w 36"/>
                <a:gd name="T21" fmla="*/ 17 h 23"/>
                <a:gd name="T22" fmla="*/ 18 w 36"/>
                <a:gd name="T23" fmla="*/ 11 h 23"/>
                <a:gd name="T24" fmla="*/ 12 w 36"/>
                <a:gd name="T25" fmla="*/ 11 h 23"/>
                <a:gd name="T26" fmla="*/ 6 w 36"/>
                <a:gd name="T27" fmla="*/ 5 h 23"/>
                <a:gd name="T28" fmla="*/ 0 w 36"/>
                <a:gd name="T29" fmla="*/ 5 h 23"/>
                <a:gd name="T30" fmla="*/ 0 w 36"/>
                <a:gd name="T31" fmla="*/ 0 h 23"/>
                <a:gd name="T32" fmla="*/ 0 w 3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3"/>
                <a:gd name="T53" fmla="*/ 36 w 3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3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5"/>
                  </a:lnTo>
                  <a:lnTo>
                    <a:pt x="18" y="5"/>
                  </a:lnTo>
                  <a:lnTo>
                    <a:pt x="24" y="11"/>
                  </a:lnTo>
                  <a:lnTo>
                    <a:pt x="30" y="17"/>
                  </a:lnTo>
                  <a:lnTo>
                    <a:pt x="36" y="23"/>
                  </a:lnTo>
                  <a:lnTo>
                    <a:pt x="30" y="17"/>
                  </a:lnTo>
                  <a:lnTo>
                    <a:pt x="24" y="17"/>
                  </a:lnTo>
                  <a:lnTo>
                    <a:pt x="18" y="11"/>
                  </a:lnTo>
                  <a:lnTo>
                    <a:pt x="12" y="11"/>
                  </a:lnTo>
                  <a:lnTo>
                    <a:pt x="6" y="5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05" name="Freeform 340"/>
            <p:cNvSpPr>
              <a:spLocks/>
            </p:cNvSpPr>
            <p:nvPr/>
          </p:nvSpPr>
          <p:spPr bwMode="auto">
            <a:xfrm>
              <a:off x="5239" y="1021"/>
              <a:ext cx="48" cy="30"/>
            </a:xfrm>
            <a:custGeom>
              <a:avLst/>
              <a:gdLst>
                <a:gd name="T0" fmla="*/ 0 w 48"/>
                <a:gd name="T1" fmla="*/ 0 h 30"/>
                <a:gd name="T2" fmla="*/ 6 w 48"/>
                <a:gd name="T3" fmla="*/ 0 h 30"/>
                <a:gd name="T4" fmla="*/ 12 w 48"/>
                <a:gd name="T5" fmla="*/ 0 h 30"/>
                <a:gd name="T6" fmla="*/ 18 w 48"/>
                <a:gd name="T7" fmla="*/ 6 h 30"/>
                <a:gd name="T8" fmla="*/ 24 w 48"/>
                <a:gd name="T9" fmla="*/ 6 h 30"/>
                <a:gd name="T10" fmla="*/ 30 w 48"/>
                <a:gd name="T11" fmla="*/ 12 h 30"/>
                <a:gd name="T12" fmla="*/ 42 w 48"/>
                <a:gd name="T13" fmla="*/ 18 h 30"/>
                <a:gd name="T14" fmla="*/ 48 w 48"/>
                <a:gd name="T15" fmla="*/ 24 h 30"/>
                <a:gd name="T16" fmla="*/ 48 w 48"/>
                <a:gd name="T17" fmla="*/ 30 h 30"/>
                <a:gd name="T18" fmla="*/ 48 w 48"/>
                <a:gd name="T19" fmla="*/ 30 h 30"/>
                <a:gd name="T20" fmla="*/ 42 w 48"/>
                <a:gd name="T21" fmla="*/ 24 h 30"/>
                <a:gd name="T22" fmla="*/ 30 w 48"/>
                <a:gd name="T23" fmla="*/ 18 h 30"/>
                <a:gd name="T24" fmla="*/ 24 w 48"/>
                <a:gd name="T25" fmla="*/ 18 h 30"/>
                <a:gd name="T26" fmla="*/ 12 w 48"/>
                <a:gd name="T27" fmla="*/ 12 h 30"/>
                <a:gd name="T28" fmla="*/ 6 w 48"/>
                <a:gd name="T29" fmla="*/ 6 h 30"/>
                <a:gd name="T30" fmla="*/ 6 w 48"/>
                <a:gd name="T31" fmla="*/ 0 h 30"/>
                <a:gd name="T32" fmla="*/ 0 w 4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30"/>
                <a:gd name="T53" fmla="*/ 48 w 4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30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48" y="30"/>
                  </a:lnTo>
                  <a:lnTo>
                    <a:pt x="42" y="24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06" name="Freeform 341"/>
            <p:cNvSpPr>
              <a:spLocks/>
            </p:cNvSpPr>
            <p:nvPr/>
          </p:nvSpPr>
          <p:spPr bwMode="auto">
            <a:xfrm>
              <a:off x="5233" y="1045"/>
              <a:ext cx="54" cy="36"/>
            </a:xfrm>
            <a:custGeom>
              <a:avLst/>
              <a:gdLst>
                <a:gd name="T0" fmla="*/ 0 w 54"/>
                <a:gd name="T1" fmla="*/ 0 h 36"/>
                <a:gd name="T2" fmla="*/ 6 w 54"/>
                <a:gd name="T3" fmla="*/ 0 h 36"/>
                <a:gd name="T4" fmla="*/ 12 w 54"/>
                <a:gd name="T5" fmla="*/ 0 h 36"/>
                <a:gd name="T6" fmla="*/ 18 w 54"/>
                <a:gd name="T7" fmla="*/ 6 h 36"/>
                <a:gd name="T8" fmla="*/ 24 w 54"/>
                <a:gd name="T9" fmla="*/ 12 h 36"/>
                <a:gd name="T10" fmla="*/ 36 w 54"/>
                <a:gd name="T11" fmla="*/ 18 h 36"/>
                <a:gd name="T12" fmla="*/ 42 w 54"/>
                <a:gd name="T13" fmla="*/ 24 h 36"/>
                <a:gd name="T14" fmla="*/ 48 w 54"/>
                <a:gd name="T15" fmla="*/ 30 h 36"/>
                <a:gd name="T16" fmla="*/ 54 w 54"/>
                <a:gd name="T17" fmla="*/ 36 h 36"/>
                <a:gd name="T18" fmla="*/ 48 w 54"/>
                <a:gd name="T19" fmla="*/ 30 h 36"/>
                <a:gd name="T20" fmla="*/ 42 w 54"/>
                <a:gd name="T21" fmla="*/ 30 h 36"/>
                <a:gd name="T22" fmla="*/ 36 w 54"/>
                <a:gd name="T23" fmla="*/ 24 h 36"/>
                <a:gd name="T24" fmla="*/ 24 w 54"/>
                <a:gd name="T25" fmla="*/ 18 h 36"/>
                <a:gd name="T26" fmla="*/ 12 w 54"/>
                <a:gd name="T27" fmla="*/ 12 h 36"/>
                <a:gd name="T28" fmla="*/ 6 w 54"/>
                <a:gd name="T29" fmla="*/ 6 h 36"/>
                <a:gd name="T30" fmla="*/ 0 w 54"/>
                <a:gd name="T31" fmla="*/ 6 h 36"/>
                <a:gd name="T32" fmla="*/ 0 w 54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36"/>
                <a:gd name="T53" fmla="*/ 54 w 5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3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48" y="30"/>
                  </a:lnTo>
                  <a:lnTo>
                    <a:pt x="54" y="36"/>
                  </a:lnTo>
                  <a:lnTo>
                    <a:pt x="48" y="30"/>
                  </a:lnTo>
                  <a:lnTo>
                    <a:pt x="42" y="30"/>
                  </a:lnTo>
                  <a:lnTo>
                    <a:pt x="36" y="24"/>
                  </a:lnTo>
                  <a:lnTo>
                    <a:pt x="24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07" name="Freeform 342"/>
            <p:cNvSpPr>
              <a:spLocks/>
            </p:cNvSpPr>
            <p:nvPr/>
          </p:nvSpPr>
          <p:spPr bwMode="auto">
            <a:xfrm>
              <a:off x="5239" y="1063"/>
              <a:ext cx="42" cy="36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6 w 42"/>
                <a:gd name="T5" fmla="*/ 0 h 36"/>
                <a:gd name="T6" fmla="*/ 12 w 42"/>
                <a:gd name="T7" fmla="*/ 6 h 36"/>
                <a:gd name="T8" fmla="*/ 18 w 42"/>
                <a:gd name="T9" fmla="*/ 12 h 36"/>
                <a:gd name="T10" fmla="*/ 30 w 42"/>
                <a:gd name="T11" fmla="*/ 18 h 36"/>
                <a:gd name="T12" fmla="*/ 36 w 42"/>
                <a:gd name="T13" fmla="*/ 24 h 36"/>
                <a:gd name="T14" fmla="*/ 42 w 42"/>
                <a:gd name="T15" fmla="*/ 30 h 36"/>
                <a:gd name="T16" fmla="*/ 42 w 42"/>
                <a:gd name="T17" fmla="*/ 36 h 36"/>
                <a:gd name="T18" fmla="*/ 36 w 42"/>
                <a:gd name="T19" fmla="*/ 36 h 36"/>
                <a:gd name="T20" fmla="*/ 30 w 42"/>
                <a:gd name="T21" fmla="*/ 30 h 36"/>
                <a:gd name="T22" fmla="*/ 24 w 42"/>
                <a:gd name="T23" fmla="*/ 24 h 36"/>
                <a:gd name="T24" fmla="*/ 18 w 42"/>
                <a:gd name="T25" fmla="*/ 18 h 36"/>
                <a:gd name="T26" fmla="*/ 6 w 42"/>
                <a:gd name="T27" fmla="*/ 12 h 36"/>
                <a:gd name="T28" fmla="*/ 6 w 42"/>
                <a:gd name="T29" fmla="*/ 6 h 36"/>
                <a:gd name="T30" fmla="*/ 0 w 42"/>
                <a:gd name="T31" fmla="*/ 0 h 36"/>
                <a:gd name="T32" fmla="*/ 0 w 42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6"/>
                <a:gd name="T53" fmla="*/ 42 w 42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30" y="18"/>
                  </a:lnTo>
                  <a:lnTo>
                    <a:pt x="36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36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08" name="Freeform 343"/>
            <p:cNvSpPr>
              <a:spLocks/>
            </p:cNvSpPr>
            <p:nvPr/>
          </p:nvSpPr>
          <p:spPr bwMode="auto">
            <a:xfrm>
              <a:off x="5239" y="1081"/>
              <a:ext cx="36" cy="30"/>
            </a:xfrm>
            <a:custGeom>
              <a:avLst/>
              <a:gdLst>
                <a:gd name="T0" fmla="*/ 0 w 36"/>
                <a:gd name="T1" fmla="*/ 0 h 30"/>
                <a:gd name="T2" fmla="*/ 0 w 36"/>
                <a:gd name="T3" fmla="*/ 0 h 30"/>
                <a:gd name="T4" fmla="*/ 6 w 36"/>
                <a:gd name="T5" fmla="*/ 0 h 30"/>
                <a:gd name="T6" fmla="*/ 12 w 36"/>
                <a:gd name="T7" fmla="*/ 6 h 30"/>
                <a:gd name="T8" fmla="*/ 18 w 36"/>
                <a:gd name="T9" fmla="*/ 12 h 30"/>
                <a:gd name="T10" fmla="*/ 24 w 36"/>
                <a:gd name="T11" fmla="*/ 12 h 30"/>
                <a:gd name="T12" fmla="*/ 30 w 36"/>
                <a:gd name="T13" fmla="*/ 18 h 30"/>
                <a:gd name="T14" fmla="*/ 30 w 36"/>
                <a:gd name="T15" fmla="*/ 24 h 30"/>
                <a:gd name="T16" fmla="*/ 36 w 36"/>
                <a:gd name="T17" fmla="*/ 30 h 30"/>
                <a:gd name="T18" fmla="*/ 30 w 36"/>
                <a:gd name="T19" fmla="*/ 30 h 30"/>
                <a:gd name="T20" fmla="*/ 24 w 36"/>
                <a:gd name="T21" fmla="*/ 24 h 30"/>
                <a:gd name="T22" fmla="*/ 18 w 36"/>
                <a:gd name="T23" fmla="*/ 18 h 30"/>
                <a:gd name="T24" fmla="*/ 12 w 36"/>
                <a:gd name="T25" fmla="*/ 18 h 30"/>
                <a:gd name="T26" fmla="*/ 6 w 36"/>
                <a:gd name="T27" fmla="*/ 12 h 30"/>
                <a:gd name="T28" fmla="*/ 6 w 36"/>
                <a:gd name="T29" fmla="*/ 6 h 30"/>
                <a:gd name="T30" fmla="*/ 0 w 36"/>
                <a:gd name="T31" fmla="*/ 6 h 30"/>
                <a:gd name="T32" fmla="*/ 0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09" name="Freeform 344"/>
            <p:cNvSpPr>
              <a:spLocks/>
            </p:cNvSpPr>
            <p:nvPr/>
          </p:nvSpPr>
          <p:spPr bwMode="auto">
            <a:xfrm>
              <a:off x="5239" y="1099"/>
              <a:ext cx="24" cy="30"/>
            </a:xfrm>
            <a:custGeom>
              <a:avLst/>
              <a:gdLst>
                <a:gd name="T0" fmla="*/ 0 w 24"/>
                <a:gd name="T1" fmla="*/ 0 h 30"/>
                <a:gd name="T2" fmla="*/ 0 w 24"/>
                <a:gd name="T3" fmla="*/ 0 h 30"/>
                <a:gd name="T4" fmla="*/ 6 w 24"/>
                <a:gd name="T5" fmla="*/ 6 h 30"/>
                <a:gd name="T6" fmla="*/ 12 w 24"/>
                <a:gd name="T7" fmla="*/ 6 h 30"/>
                <a:gd name="T8" fmla="*/ 12 w 24"/>
                <a:gd name="T9" fmla="*/ 12 h 30"/>
                <a:gd name="T10" fmla="*/ 18 w 24"/>
                <a:gd name="T11" fmla="*/ 18 h 30"/>
                <a:gd name="T12" fmla="*/ 24 w 24"/>
                <a:gd name="T13" fmla="*/ 24 h 30"/>
                <a:gd name="T14" fmla="*/ 24 w 24"/>
                <a:gd name="T15" fmla="*/ 24 h 30"/>
                <a:gd name="T16" fmla="*/ 24 w 24"/>
                <a:gd name="T17" fmla="*/ 30 h 30"/>
                <a:gd name="T18" fmla="*/ 24 w 24"/>
                <a:gd name="T19" fmla="*/ 24 h 30"/>
                <a:gd name="T20" fmla="*/ 18 w 24"/>
                <a:gd name="T21" fmla="*/ 24 h 30"/>
                <a:gd name="T22" fmla="*/ 12 w 24"/>
                <a:gd name="T23" fmla="*/ 18 h 30"/>
                <a:gd name="T24" fmla="*/ 12 w 24"/>
                <a:gd name="T25" fmla="*/ 18 h 30"/>
                <a:gd name="T26" fmla="*/ 6 w 24"/>
                <a:gd name="T27" fmla="*/ 12 h 30"/>
                <a:gd name="T28" fmla="*/ 6 w 24"/>
                <a:gd name="T29" fmla="*/ 6 h 30"/>
                <a:gd name="T30" fmla="*/ 0 w 24"/>
                <a:gd name="T31" fmla="*/ 6 h 30"/>
                <a:gd name="T32" fmla="*/ 0 w 24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0"/>
                <a:gd name="T53" fmla="*/ 24 w 24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0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24" y="30"/>
                  </a:lnTo>
                  <a:lnTo>
                    <a:pt x="24" y="24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10" name="Freeform 345"/>
            <p:cNvSpPr>
              <a:spLocks/>
            </p:cNvSpPr>
            <p:nvPr/>
          </p:nvSpPr>
          <p:spPr bwMode="auto">
            <a:xfrm>
              <a:off x="5239" y="1117"/>
              <a:ext cx="18" cy="18"/>
            </a:xfrm>
            <a:custGeom>
              <a:avLst/>
              <a:gdLst>
                <a:gd name="T0" fmla="*/ 6 w 18"/>
                <a:gd name="T1" fmla="*/ 0 h 18"/>
                <a:gd name="T2" fmla="*/ 6 w 18"/>
                <a:gd name="T3" fmla="*/ 0 h 18"/>
                <a:gd name="T4" fmla="*/ 6 w 18"/>
                <a:gd name="T5" fmla="*/ 0 h 18"/>
                <a:gd name="T6" fmla="*/ 12 w 18"/>
                <a:gd name="T7" fmla="*/ 6 h 18"/>
                <a:gd name="T8" fmla="*/ 12 w 18"/>
                <a:gd name="T9" fmla="*/ 6 h 18"/>
                <a:gd name="T10" fmla="*/ 18 w 18"/>
                <a:gd name="T11" fmla="*/ 12 h 18"/>
                <a:gd name="T12" fmla="*/ 18 w 18"/>
                <a:gd name="T13" fmla="*/ 12 h 18"/>
                <a:gd name="T14" fmla="*/ 18 w 18"/>
                <a:gd name="T15" fmla="*/ 18 h 18"/>
                <a:gd name="T16" fmla="*/ 18 w 18"/>
                <a:gd name="T17" fmla="*/ 18 h 18"/>
                <a:gd name="T18" fmla="*/ 18 w 18"/>
                <a:gd name="T19" fmla="*/ 18 h 18"/>
                <a:gd name="T20" fmla="*/ 18 w 18"/>
                <a:gd name="T21" fmla="*/ 12 h 18"/>
                <a:gd name="T22" fmla="*/ 12 w 18"/>
                <a:gd name="T23" fmla="*/ 12 h 18"/>
                <a:gd name="T24" fmla="*/ 6 w 18"/>
                <a:gd name="T25" fmla="*/ 6 h 18"/>
                <a:gd name="T26" fmla="*/ 6 w 18"/>
                <a:gd name="T27" fmla="*/ 6 h 18"/>
                <a:gd name="T28" fmla="*/ 6 w 18"/>
                <a:gd name="T29" fmla="*/ 6 h 18"/>
                <a:gd name="T30" fmla="*/ 0 w 18"/>
                <a:gd name="T31" fmla="*/ 0 h 18"/>
                <a:gd name="T32" fmla="*/ 6 w 18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8"/>
                <a:gd name="T53" fmla="*/ 18 w 18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8">
                  <a:moveTo>
                    <a:pt x="6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11" name="Freeform 346"/>
            <p:cNvSpPr>
              <a:spLocks/>
            </p:cNvSpPr>
            <p:nvPr/>
          </p:nvSpPr>
          <p:spPr bwMode="auto">
            <a:xfrm>
              <a:off x="5257" y="974"/>
              <a:ext cx="18" cy="24"/>
            </a:xfrm>
            <a:custGeom>
              <a:avLst/>
              <a:gdLst>
                <a:gd name="T0" fmla="*/ 18 w 18"/>
                <a:gd name="T1" fmla="*/ 24 h 24"/>
                <a:gd name="T2" fmla="*/ 18 w 18"/>
                <a:gd name="T3" fmla="*/ 18 h 24"/>
                <a:gd name="T4" fmla="*/ 12 w 18"/>
                <a:gd name="T5" fmla="*/ 18 h 24"/>
                <a:gd name="T6" fmla="*/ 12 w 18"/>
                <a:gd name="T7" fmla="*/ 18 h 24"/>
                <a:gd name="T8" fmla="*/ 6 w 18"/>
                <a:gd name="T9" fmla="*/ 12 h 24"/>
                <a:gd name="T10" fmla="*/ 0 w 18"/>
                <a:gd name="T11" fmla="*/ 12 h 24"/>
                <a:gd name="T12" fmla="*/ 0 w 18"/>
                <a:gd name="T13" fmla="*/ 6 h 24"/>
                <a:gd name="T14" fmla="*/ 0 w 18"/>
                <a:gd name="T15" fmla="*/ 6 h 24"/>
                <a:gd name="T16" fmla="*/ 0 w 18"/>
                <a:gd name="T17" fmla="*/ 0 h 24"/>
                <a:gd name="T18" fmla="*/ 0 w 18"/>
                <a:gd name="T19" fmla="*/ 0 h 24"/>
                <a:gd name="T20" fmla="*/ 6 w 18"/>
                <a:gd name="T21" fmla="*/ 0 h 24"/>
                <a:gd name="T22" fmla="*/ 6 w 18"/>
                <a:gd name="T23" fmla="*/ 6 h 24"/>
                <a:gd name="T24" fmla="*/ 12 w 18"/>
                <a:gd name="T25" fmla="*/ 6 h 24"/>
                <a:gd name="T26" fmla="*/ 12 w 18"/>
                <a:gd name="T27" fmla="*/ 12 h 24"/>
                <a:gd name="T28" fmla="*/ 18 w 18"/>
                <a:gd name="T29" fmla="*/ 18 h 24"/>
                <a:gd name="T30" fmla="*/ 18 w 18"/>
                <a:gd name="T31" fmla="*/ 18 h 24"/>
                <a:gd name="T32" fmla="*/ 18 w 18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24"/>
                <a:gd name="T53" fmla="*/ 18 w 18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24">
                  <a:moveTo>
                    <a:pt x="18" y="24"/>
                  </a:move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12" name="Freeform 347"/>
            <p:cNvSpPr>
              <a:spLocks/>
            </p:cNvSpPr>
            <p:nvPr/>
          </p:nvSpPr>
          <p:spPr bwMode="auto">
            <a:xfrm>
              <a:off x="5275" y="974"/>
              <a:ext cx="12" cy="24"/>
            </a:xfrm>
            <a:custGeom>
              <a:avLst/>
              <a:gdLst>
                <a:gd name="T0" fmla="*/ 0 w 12"/>
                <a:gd name="T1" fmla="*/ 24 h 24"/>
                <a:gd name="T2" fmla="*/ 6 w 12"/>
                <a:gd name="T3" fmla="*/ 18 h 24"/>
                <a:gd name="T4" fmla="*/ 12 w 12"/>
                <a:gd name="T5" fmla="*/ 12 h 24"/>
                <a:gd name="T6" fmla="*/ 12 w 12"/>
                <a:gd name="T7" fmla="*/ 6 h 24"/>
                <a:gd name="T8" fmla="*/ 12 w 12"/>
                <a:gd name="T9" fmla="*/ 0 h 24"/>
                <a:gd name="T10" fmla="*/ 12 w 12"/>
                <a:gd name="T11" fmla="*/ 0 h 24"/>
                <a:gd name="T12" fmla="*/ 6 w 12"/>
                <a:gd name="T13" fmla="*/ 6 h 24"/>
                <a:gd name="T14" fmla="*/ 6 w 12"/>
                <a:gd name="T15" fmla="*/ 18 h 24"/>
                <a:gd name="T16" fmla="*/ 0 w 12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24"/>
                <a:gd name="T29" fmla="*/ 12 w 12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24">
                  <a:moveTo>
                    <a:pt x="0" y="24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13" name="Freeform 348"/>
            <p:cNvSpPr>
              <a:spLocks/>
            </p:cNvSpPr>
            <p:nvPr/>
          </p:nvSpPr>
          <p:spPr bwMode="auto">
            <a:xfrm>
              <a:off x="5269" y="968"/>
              <a:ext cx="6" cy="24"/>
            </a:xfrm>
            <a:custGeom>
              <a:avLst/>
              <a:gdLst>
                <a:gd name="T0" fmla="*/ 6 w 6"/>
                <a:gd name="T1" fmla="*/ 24 h 24"/>
                <a:gd name="T2" fmla="*/ 6 w 6"/>
                <a:gd name="T3" fmla="*/ 18 h 24"/>
                <a:gd name="T4" fmla="*/ 6 w 6"/>
                <a:gd name="T5" fmla="*/ 12 h 24"/>
                <a:gd name="T6" fmla="*/ 6 w 6"/>
                <a:gd name="T7" fmla="*/ 0 h 24"/>
                <a:gd name="T8" fmla="*/ 0 w 6"/>
                <a:gd name="T9" fmla="*/ 0 h 24"/>
                <a:gd name="T10" fmla="*/ 0 w 6"/>
                <a:gd name="T11" fmla="*/ 0 h 24"/>
                <a:gd name="T12" fmla="*/ 0 w 6"/>
                <a:gd name="T13" fmla="*/ 6 h 24"/>
                <a:gd name="T14" fmla="*/ 6 w 6"/>
                <a:gd name="T15" fmla="*/ 18 h 24"/>
                <a:gd name="T16" fmla="*/ 6 w 6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4"/>
                <a:gd name="T29" fmla="*/ 6 w 6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4">
                  <a:moveTo>
                    <a:pt x="6" y="24"/>
                  </a:moveTo>
                  <a:lnTo>
                    <a:pt x="6" y="18"/>
                  </a:lnTo>
                  <a:lnTo>
                    <a:pt x="6" y="1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8"/>
                  </a:lnTo>
                  <a:lnTo>
                    <a:pt x="6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14" name="Freeform 349"/>
            <p:cNvSpPr>
              <a:spLocks/>
            </p:cNvSpPr>
            <p:nvPr/>
          </p:nvSpPr>
          <p:spPr bwMode="auto">
            <a:xfrm>
              <a:off x="5281" y="980"/>
              <a:ext cx="18" cy="23"/>
            </a:xfrm>
            <a:custGeom>
              <a:avLst/>
              <a:gdLst>
                <a:gd name="T0" fmla="*/ 0 w 18"/>
                <a:gd name="T1" fmla="*/ 23 h 23"/>
                <a:gd name="T2" fmla="*/ 0 w 18"/>
                <a:gd name="T3" fmla="*/ 23 h 23"/>
                <a:gd name="T4" fmla="*/ 6 w 18"/>
                <a:gd name="T5" fmla="*/ 18 h 23"/>
                <a:gd name="T6" fmla="*/ 6 w 18"/>
                <a:gd name="T7" fmla="*/ 12 h 23"/>
                <a:gd name="T8" fmla="*/ 12 w 18"/>
                <a:gd name="T9" fmla="*/ 12 h 23"/>
                <a:gd name="T10" fmla="*/ 12 w 18"/>
                <a:gd name="T11" fmla="*/ 6 h 23"/>
                <a:gd name="T12" fmla="*/ 18 w 18"/>
                <a:gd name="T13" fmla="*/ 0 h 23"/>
                <a:gd name="T14" fmla="*/ 18 w 18"/>
                <a:gd name="T15" fmla="*/ 0 h 23"/>
                <a:gd name="T16" fmla="*/ 18 w 18"/>
                <a:gd name="T17" fmla="*/ 0 h 23"/>
                <a:gd name="T18" fmla="*/ 18 w 18"/>
                <a:gd name="T19" fmla="*/ 6 h 23"/>
                <a:gd name="T20" fmla="*/ 18 w 18"/>
                <a:gd name="T21" fmla="*/ 6 h 23"/>
                <a:gd name="T22" fmla="*/ 18 w 18"/>
                <a:gd name="T23" fmla="*/ 12 h 23"/>
                <a:gd name="T24" fmla="*/ 12 w 18"/>
                <a:gd name="T25" fmla="*/ 12 h 23"/>
                <a:gd name="T26" fmla="*/ 6 w 18"/>
                <a:gd name="T27" fmla="*/ 18 h 23"/>
                <a:gd name="T28" fmla="*/ 6 w 18"/>
                <a:gd name="T29" fmla="*/ 18 h 23"/>
                <a:gd name="T30" fmla="*/ 0 w 18"/>
                <a:gd name="T31" fmla="*/ 23 h 23"/>
                <a:gd name="T32" fmla="*/ 0 w 18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23"/>
                <a:gd name="T53" fmla="*/ 18 w 18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23">
                  <a:moveTo>
                    <a:pt x="0" y="23"/>
                  </a:moveTo>
                  <a:lnTo>
                    <a:pt x="0" y="23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15" name="Freeform 350"/>
            <p:cNvSpPr>
              <a:spLocks/>
            </p:cNvSpPr>
            <p:nvPr/>
          </p:nvSpPr>
          <p:spPr bwMode="auto">
            <a:xfrm>
              <a:off x="5263" y="1123"/>
              <a:ext cx="36" cy="12"/>
            </a:xfrm>
            <a:custGeom>
              <a:avLst/>
              <a:gdLst>
                <a:gd name="T0" fmla="*/ 0 w 36"/>
                <a:gd name="T1" fmla="*/ 6 h 12"/>
                <a:gd name="T2" fmla="*/ 6 w 36"/>
                <a:gd name="T3" fmla="*/ 0 h 12"/>
                <a:gd name="T4" fmla="*/ 6 w 36"/>
                <a:gd name="T5" fmla="*/ 0 h 12"/>
                <a:gd name="T6" fmla="*/ 12 w 36"/>
                <a:gd name="T7" fmla="*/ 0 h 12"/>
                <a:gd name="T8" fmla="*/ 18 w 36"/>
                <a:gd name="T9" fmla="*/ 0 h 12"/>
                <a:gd name="T10" fmla="*/ 24 w 36"/>
                <a:gd name="T11" fmla="*/ 0 h 12"/>
                <a:gd name="T12" fmla="*/ 30 w 36"/>
                <a:gd name="T13" fmla="*/ 6 h 12"/>
                <a:gd name="T14" fmla="*/ 30 w 36"/>
                <a:gd name="T15" fmla="*/ 6 h 12"/>
                <a:gd name="T16" fmla="*/ 36 w 36"/>
                <a:gd name="T17" fmla="*/ 6 h 12"/>
                <a:gd name="T18" fmla="*/ 30 w 36"/>
                <a:gd name="T19" fmla="*/ 6 h 12"/>
                <a:gd name="T20" fmla="*/ 30 w 36"/>
                <a:gd name="T21" fmla="*/ 12 h 12"/>
                <a:gd name="T22" fmla="*/ 24 w 36"/>
                <a:gd name="T23" fmla="*/ 6 h 12"/>
                <a:gd name="T24" fmla="*/ 18 w 36"/>
                <a:gd name="T25" fmla="*/ 6 h 12"/>
                <a:gd name="T26" fmla="*/ 12 w 36"/>
                <a:gd name="T27" fmla="*/ 6 h 12"/>
                <a:gd name="T28" fmla="*/ 6 w 36"/>
                <a:gd name="T29" fmla="*/ 6 h 12"/>
                <a:gd name="T30" fmla="*/ 6 w 36"/>
                <a:gd name="T31" fmla="*/ 6 h 12"/>
                <a:gd name="T32" fmla="*/ 0 w 36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2"/>
                <a:gd name="T53" fmla="*/ 36 w 3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2">
                  <a:moveTo>
                    <a:pt x="0" y="6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16" name="Freeform 351"/>
            <p:cNvSpPr>
              <a:spLocks/>
            </p:cNvSpPr>
            <p:nvPr/>
          </p:nvSpPr>
          <p:spPr bwMode="auto">
            <a:xfrm>
              <a:off x="5257" y="1135"/>
              <a:ext cx="30" cy="12"/>
            </a:xfrm>
            <a:custGeom>
              <a:avLst/>
              <a:gdLst>
                <a:gd name="T0" fmla="*/ 0 w 30"/>
                <a:gd name="T1" fmla="*/ 0 h 12"/>
                <a:gd name="T2" fmla="*/ 6 w 30"/>
                <a:gd name="T3" fmla="*/ 0 h 12"/>
                <a:gd name="T4" fmla="*/ 6 w 30"/>
                <a:gd name="T5" fmla="*/ 0 h 12"/>
                <a:gd name="T6" fmla="*/ 12 w 30"/>
                <a:gd name="T7" fmla="*/ 0 h 12"/>
                <a:gd name="T8" fmla="*/ 18 w 30"/>
                <a:gd name="T9" fmla="*/ 0 h 12"/>
                <a:gd name="T10" fmla="*/ 24 w 30"/>
                <a:gd name="T11" fmla="*/ 0 h 12"/>
                <a:gd name="T12" fmla="*/ 30 w 30"/>
                <a:gd name="T13" fmla="*/ 6 h 12"/>
                <a:gd name="T14" fmla="*/ 30 w 30"/>
                <a:gd name="T15" fmla="*/ 6 h 12"/>
                <a:gd name="T16" fmla="*/ 30 w 30"/>
                <a:gd name="T17" fmla="*/ 12 h 12"/>
                <a:gd name="T18" fmla="*/ 30 w 30"/>
                <a:gd name="T19" fmla="*/ 12 h 12"/>
                <a:gd name="T20" fmla="*/ 30 w 30"/>
                <a:gd name="T21" fmla="*/ 12 h 12"/>
                <a:gd name="T22" fmla="*/ 24 w 30"/>
                <a:gd name="T23" fmla="*/ 12 h 12"/>
                <a:gd name="T24" fmla="*/ 18 w 30"/>
                <a:gd name="T25" fmla="*/ 6 h 12"/>
                <a:gd name="T26" fmla="*/ 12 w 30"/>
                <a:gd name="T27" fmla="*/ 6 h 12"/>
                <a:gd name="T28" fmla="*/ 6 w 30"/>
                <a:gd name="T29" fmla="*/ 0 h 12"/>
                <a:gd name="T30" fmla="*/ 0 w 30"/>
                <a:gd name="T31" fmla="*/ 0 h 12"/>
                <a:gd name="T32" fmla="*/ 0 w 30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2"/>
                <a:gd name="T53" fmla="*/ 30 w 3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2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17" name="Freeform 352"/>
            <p:cNvSpPr>
              <a:spLocks/>
            </p:cNvSpPr>
            <p:nvPr/>
          </p:nvSpPr>
          <p:spPr bwMode="auto">
            <a:xfrm>
              <a:off x="5275" y="1111"/>
              <a:ext cx="30" cy="6"/>
            </a:xfrm>
            <a:custGeom>
              <a:avLst/>
              <a:gdLst>
                <a:gd name="T0" fmla="*/ 0 w 30"/>
                <a:gd name="T1" fmla="*/ 0 h 6"/>
                <a:gd name="T2" fmla="*/ 0 w 30"/>
                <a:gd name="T3" fmla="*/ 0 h 6"/>
                <a:gd name="T4" fmla="*/ 6 w 30"/>
                <a:gd name="T5" fmla="*/ 0 h 6"/>
                <a:gd name="T6" fmla="*/ 6 w 30"/>
                <a:gd name="T7" fmla="*/ 0 h 6"/>
                <a:gd name="T8" fmla="*/ 12 w 30"/>
                <a:gd name="T9" fmla="*/ 0 h 6"/>
                <a:gd name="T10" fmla="*/ 18 w 30"/>
                <a:gd name="T11" fmla="*/ 0 h 6"/>
                <a:gd name="T12" fmla="*/ 24 w 30"/>
                <a:gd name="T13" fmla="*/ 0 h 6"/>
                <a:gd name="T14" fmla="*/ 30 w 30"/>
                <a:gd name="T15" fmla="*/ 0 h 6"/>
                <a:gd name="T16" fmla="*/ 30 w 30"/>
                <a:gd name="T17" fmla="*/ 0 h 6"/>
                <a:gd name="T18" fmla="*/ 30 w 30"/>
                <a:gd name="T19" fmla="*/ 6 h 6"/>
                <a:gd name="T20" fmla="*/ 30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0 h 6"/>
                <a:gd name="T28" fmla="*/ 6 w 30"/>
                <a:gd name="T29" fmla="*/ 0 h 6"/>
                <a:gd name="T30" fmla="*/ 0 w 30"/>
                <a:gd name="T31" fmla="*/ 0 h 6"/>
                <a:gd name="T32" fmla="*/ 0 w 3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18" name="Freeform 353"/>
            <p:cNvSpPr>
              <a:spLocks/>
            </p:cNvSpPr>
            <p:nvPr/>
          </p:nvSpPr>
          <p:spPr bwMode="auto">
            <a:xfrm>
              <a:off x="5275" y="1087"/>
              <a:ext cx="42" cy="12"/>
            </a:xfrm>
            <a:custGeom>
              <a:avLst/>
              <a:gdLst>
                <a:gd name="T0" fmla="*/ 0 w 42"/>
                <a:gd name="T1" fmla="*/ 12 h 12"/>
                <a:gd name="T2" fmla="*/ 6 w 42"/>
                <a:gd name="T3" fmla="*/ 12 h 12"/>
                <a:gd name="T4" fmla="*/ 12 w 42"/>
                <a:gd name="T5" fmla="*/ 6 h 12"/>
                <a:gd name="T6" fmla="*/ 18 w 42"/>
                <a:gd name="T7" fmla="*/ 6 h 12"/>
                <a:gd name="T8" fmla="*/ 24 w 42"/>
                <a:gd name="T9" fmla="*/ 6 h 12"/>
                <a:gd name="T10" fmla="*/ 30 w 42"/>
                <a:gd name="T11" fmla="*/ 0 h 12"/>
                <a:gd name="T12" fmla="*/ 36 w 42"/>
                <a:gd name="T13" fmla="*/ 0 h 12"/>
                <a:gd name="T14" fmla="*/ 36 w 42"/>
                <a:gd name="T15" fmla="*/ 0 h 12"/>
                <a:gd name="T16" fmla="*/ 42 w 42"/>
                <a:gd name="T17" fmla="*/ 6 h 12"/>
                <a:gd name="T18" fmla="*/ 42 w 42"/>
                <a:gd name="T19" fmla="*/ 6 h 12"/>
                <a:gd name="T20" fmla="*/ 36 w 42"/>
                <a:gd name="T21" fmla="*/ 12 h 12"/>
                <a:gd name="T22" fmla="*/ 30 w 42"/>
                <a:gd name="T23" fmla="*/ 12 h 12"/>
                <a:gd name="T24" fmla="*/ 24 w 42"/>
                <a:gd name="T25" fmla="*/ 12 h 12"/>
                <a:gd name="T26" fmla="*/ 18 w 42"/>
                <a:gd name="T27" fmla="*/ 12 h 12"/>
                <a:gd name="T28" fmla="*/ 12 w 42"/>
                <a:gd name="T29" fmla="*/ 12 h 12"/>
                <a:gd name="T30" fmla="*/ 6 w 42"/>
                <a:gd name="T31" fmla="*/ 12 h 12"/>
                <a:gd name="T32" fmla="*/ 0 w 42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12"/>
                <a:gd name="T53" fmla="*/ 42 w 4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12">
                  <a:moveTo>
                    <a:pt x="0" y="12"/>
                  </a:moveTo>
                  <a:lnTo>
                    <a:pt x="6" y="12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6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19" name="Freeform 354"/>
            <p:cNvSpPr>
              <a:spLocks/>
            </p:cNvSpPr>
            <p:nvPr/>
          </p:nvSpPr>
          <p:spPr bwMode="auto">
            <a:xfrm>
              <a:off x="5287" y="1069"/>
              <a:ext cx="36" cy="12"/>
            </a:xfrm>
            <a:custGeom>
              <a:avLst/>
              <a:gdLst>
                <a:gd name="T0" fmla="*/ 0 w 36"/>
                <a:gd name="T1" fmla="*/ 12 h 12"/>
                <a:gd name="T2" fmla="*/ 0 w 36"/>
                <a:gd name="T3" fmla="*/ 12 h 12"/>
                <a:gd name="T4" fmla="*/ 6 w 36"/>
                <a:gd name="T5" fmla="*/ 12 h 12"/>
                <a:gd name="T6" fmla="*/ 12 w 36"/>
                <a:gd name="T7" fmla="*/ 6 h 12"/>
                <a:gd name="T8" fmla="*/ 18 w 36"/>
                <a:gd name="T9" fmla="*/ 6 h 12"/>
                <a:gd name="T10" fmla="*/ 30 w 36"/>
                <a:gd name="T11" fmla="*/ 6 h 12"/>
                <a:gd name="T12" fmla="*/ 36 w 36"/>
                <a:gd name="T13" fmla="*/ 0 h 12"/>
                <a:gd name="T14" fmla="*/ 36 w 36"/>
                <a:gd name="T15" fmla="*/ 0 h 12"/>
                <a:gd name="T16" fmla="*/ 36 w 36"/>
                <a:gd name="T17" fmla="*/ 6 h 12"/>
                <a:gd name="T18" fmla="*/ 36 w 36"/>
                <a:gd name="T19" fmla="*/ 6 h 12"/>
                <a:gd name="T20" fmla="*/ 30 w 36"/>
                <a:gd name="T21" fmla="*/ 6 h 12"/>
                <a:gd name="T22" fmla="*/ 24 w 36"/>
                <a:gd name="T23" fmla="*/ 12 h 12"/>
                <a:gd name="T24" fmla="*/ 18 w 36"/>
                <a:gd name="T25" fmla="*/ 12 h 12"/>
                <a:gd name="T26" fmla="*/ 12 w 36"/>
                <a:gd name="T27" fmla="*/ 12 h 12"/>
                <a:gd name="T28" fmla="*/ 6 w 36"/>
                <a:gd name="T29" fmla="*/ 12 h 12"/>
                <a:gd name="T30" fmla="*/ 0 w 36"/>
                <a:gd name="T31" fmla="*/ 12 h 12"/>
                <a:gd name="T32" fmla="*/ 0 w 36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2"/>
                <a:gd name="T53" fmla="*/ 36 w 3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2">
                  <a:moveTo>
                    <a:pt x="0" y="12"/>
                  </a:moveTo>
                  <a:lnTo>
                    <a:pt x="0" y="12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30" y="6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20" name="Freeform 355"/>
            <p:cNvSpPr>
              <a:spLocks/>
            </p:cNvSpPr>
            <p:nvPr/>
          </p:nvSpPr>
          <p:spPr bwMode="auto">
            <a:xfrm>
              <a:off x="5287" y="1033"/>
              <a:ext cx="42" cy="18"/>
            </a:xfrm>
            <a:custGeom>
              <a:avLst/>
              <a:gdLst>
                <a:gd name="T0" fmla="*/ 0 w 42"/>
                <a:gd name="T1" fmla="*/ 18 h 18"/>
                <a:gd name="T2" fmla="*/ 0 w 42"/>
                <a:gd name="T3" fmla="*/ 18 h 18"/>
                <a:gd name="T4" fmla="*/ 6 w 42"/>
                <a:gd name="T5" fmla="*/ 12 h 18"/>
                <a:gd name="T6" fmla="*/ 12 w 42"/>
                <a:gd name="T7" fmla="*/ 6 h 18"/>
                <a:gd name="T8" fmla="*/ 24 w 42"/>
                <a:gd name="T9" fmla="*/ 6 h 18"/>
                <a:gd name="T10" fmla="*/ 30 w 42"/>
                <a:gd name="T11" fmla="*/ 0 h 18"/>
                <a:gd name="T12" fmla="*/ 36 w 42"/>
                <a:gd name="T13" fmla="*/ 0 h 18"/>
                <a:gd name="T14" fmla="*/ 42 w 42"/>
                <a:gd name="T15" fmla="*/ 0 h 18"/>
                <a:gd name="T16" fmla="*/ 42 w 42"/>
                <a:gd name="T17" fmla="*/ 0 h 18"/>
                <a:gd name="T18" fmla="*/ 42 w 42"/>
                <a:gd name="T19" fmla="*/ 0 h 18"/>
                <a:gd name="T20" fmla="*/ 36 w 42"/>
                <a:gd name="T21" fmla="*/ 6 h 18"/>
                <a:gd name="T22" fmla="*/ 30 w 42"/>
                <a:gd name="T23" fmla="*/ 6 h 18"/>
                <a:gd name="T24" fmla="*/ 24 w 42"/>
                <a:gd name="T25" fmla="*/ 12 h 18"/>
                <a:gd name="T26" fmla="*/ 12 w 42"/>
                <a:gd name="T27" fmla="*/ 12 h 18"/>
                <a:gd name="T28" fmla="*/ 6 w 42"/>
                <a:gd name="T29" fmla="*/ 12 h 18"/>
                <a:gd name="T30" fmla="*/ 0 w 42"/>
                <a:gd name="T31" fmla="*/ 18 h 18"/>
                <a:gd name="T32" fmla="*/ 0 w 42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18"/>
                <a:gd name="T53" fmla="*/ 42 w 4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18">
                  <a:moveTo>
                    <a:pt x="0" y="18"/>
                  </a:moveTo>
                  <a:lnTo>
                    <a:pt x="0" y="18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21" name="Freeform 356"/>
            <p:cNvSpPr>
              <a:spLocks/>
            </p:cNvSpPr>
            <p:nvPr/>
          </p:nvSpPr>
          <p:spPr bwMode="auto">
            <a:xfrm>
              <a:off x="5281" y="992"/>
              <a:ext cx="42" cy="29"/>
            </a:xfrm>
            <a:custGeom>
              <a:avLst/>
              <a:gdLst>
                <a:gd name="T0" fmla="*/ 0 w 42"/>
                <a:gd name="T1" fmla="*/ 29 h 29"/>
                <a:gd name="T2" fmla="*/ 6 w 42"/>
                <a:gd name="T3" fmla="*/ 23 h 29"/>
                <a:gd name="T4" fmla="*/ 12 w 42"/>
                <a:gd name="T5" fmla="*/ 17 h 29"/>
                <a:gd name="T6" fmla="*/ 18 w 42"/>
                <a:gd name="T7" fmla="*/ 11 h 29"/>
                <a:gd name="T8" fmla="*/ 24 w 42"/>
                <a:gd name="T9" fmla="*/ 11 h 29"/>
                <a:gd name="T10" fmla="*/ 30 w 42"/>
                <a:gd name="T11" fmla="*/ 6 h 29"/>
                <a:gd name="T12" fmla="*/ 36 w 42"/>
                <a:gd name="T13" fmla="*/ 6 h 29"/>
                <a:gd name="T14" fmla="*/ 36 w 42"/>
                <a:gd name="T15" fmla="*/ 0 h 29"/>
                <a:gd name="T16" fmla="*/ 42 w 42"/>
                <a:gd name="T17" fmla="*/ 6 h 29"/>
                <a:gd name="T18" fmla="*/ 42 w 42"/>
                <a:gd name="T19" fmla="*/ 6 h 29"/>
                <a:gd name="T20" fmla="*/ 36 w 42"/>
                <a:gd name="T21" fmla="*/ 11 h 29"/>
                <a:gd name="T22" fmla="*/ 30 w 42"/>
                <a:gd name="T23" fmla="*/ 11 h 29"/>
                <a:gd name="T24" fmla="*/ 24 w 42"/>
                <a:gd name="T25" fmla="*/ 17 h 29"/>
                <a:gd name="T26" fmla="*/ 18 w 42"/>
                <a:gd name="T27" fmla="*/ 17 h 29"/>
                <a:gd name="T28" fmla="*/ 6 w 42"/>
                <a:gd name="T29" fmla="*/ 23 h 29"/>
                <a:gd name="T30" fmla="*/ 6 w 42"/>
                <a:gd name="T31" fmla="*/ 23 h 29"/>
                <a:gd name="T32" fmla="*/ 0 w 42"/>
                <a:gd name="T33" fmla="*/ 29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29"/>
                <a:gd name="T53" fmla="*/ 42 w 42"/>
                <a:gd name="T54" fmla="*/ 29 h 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29">
                  <a:moveTo>
                    <a:pt x="0" y="29"/>
                  </a:moveTo>
                  <a:lnTo>
                    <a:pt x="6" y="23"/>
                  </a:lnTo>
                  <a:lnTo>
                    <a:pt x="12" y="17"/>
                  </a:lnTo>
                  <a:lnTo>
                    <a:pt x="18" y="11"/>
                  </a:lnTo>
                  <a:lnTo>
                    <a:pt x="24" y="11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6" y="0"/>
                  </a:lnTo>
                  <a:lnTo>
                    <a:pt x="42" y="6"/>
                  </a:lnTo>
                  <a:lnTo>
                    <a:pt x="36" y="11"/>
                  </a:lnTo>
                  <a:lnTo>
                    <a:pt x="30" y="11"/>
                  </a:lnTo>
                  <a:lnTo>
                    <a:pt x="24" y="17"/>
                  </a:lnTo>
                  <a:lnTo>
                    <a:pt x="18" y="17"/>
                  </a:lnTo>
                  <a:lnTo>
                    <a:pt x="6" y="23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22" name="Freeform 357"/>
            <p:cNvSpPr>
              <a:spLocks/>
            </p:cNvSpPr>
            <p:nvPr/>
          </p:nvSpPr>
          <p:spPr bwMode="auto">
            <a:xfrm>
              <a:off x="5287" y="1045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0 w 36"/>
                <a:gd name="T3" fmla="*/ 18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6 h 24"/>
                <a:gd name="T10" fmla="*/ 24 w 36"/>
                <a:gd name="T11" fmla="*/ 6 h 24"/>
                <a:gd name="T12" fmla="*/ 30 w 36"/>
                <a:gd name="T13" fmla="*/ 0 h 24"/>
                <a:gd name="T14" fmla="*/ 36 w 36"/>
                <a:gd name="T15" fmla="*/ 0 h 24"/>
                <a:gd name="T16" fmla="*/ 36 w 36"/>
                <a:gd name="T17" fmla="*/ 6 h 24"/>
                <a:gd name="T18" fmla="*/ 36 w 36"/>
                <a:gd name="T19" fmla="*/ 6 h 24"/>
                <a:gd name="T20" fmla="*/ 30 w 36"/>
                <a:gd name="T21" fmla="*/ 12 h 24"/>
                <a:gd name="T22" fmla="*/ 24 w 36"/>
                <a:gd name="T23" fmla="*/ 12 h 24"/>
                <a:gd name="T24" fmla="*/ 18 w 36"/>
                <a:gd name="T25" fmla="*/ 18 h 24"/>
                <a:gd name="T26" fmla="*/ 12 w 36"/>
                <a:gd name="T27" fmla="*/ 18 h 24"/>
                <a:gd name="T28" fmla="*/ 6 w 36"/>
                <a:gd name="T29" fmla="*/ 18 h 24"/>
                <a:gd name="T30" fmla="*/ 0 w 36"/>
                <a:gd name="T31" fmla="*/ 24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0" y="18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23" name="Freeform 358"/>
            <p:cNvSpPr>
              <a:spLocks/>
            </p:cNvSpPr>
            <p:nvPr/>
          </p:nvSpPr>
          <p:spPr bwMode="auto">
            <a:xfrm>
              <a:off x="5239" y="1033"/>
              <a:ext cx="48" cy="30"/>
            </a:xfrm>
            <a:custGeom>
              <a:avLst/>
              <a:gdLst>
                <a:gd name="T0" fmla="*/ 0 w 48"/>
                <a:gd name="T1" fmla="*/ 0 h 30"/>
                <a:gd name="T2" fmla="*/ 0 w 48"/>
                <a:gd name="T3" fmla="*/ 0 h 30"/>
                <a:gd name="T4" fmla="*/ 6 w 48"/>
                <a:gd name="T5" fmla="*/ 0 h 30"/>
                <a:gd name="T6" fmla="*/ 12 w 48"/>
                <a:gd name="T7" fmla="*/ 6 h 30"/>
                <a:gd name="T8" fmla="*/ 24 w 48"/>
                <a:gd name="T9" fmla="*/ 12 h 30"/>
                <a:gd name="T10" fmla="*/ 30 w 48"/>
                <a:gd name="T11" fmla="*/ 12 h 30"/>
                <a:gd name="T12" fmla="*/ 42 w 48"/>
                <a:gd name="T13" fmla="*/ 24 h 30"/>
                <a:gd name="T14" fmla="*/ 48 w 48"/>
                <a:gd name="T15" fmla="*/ 30 h 30"/>
                <a:gd name="T16" fmla="*/ 48 w 48"/>
                <a:gd name="T17" fmla="*/ 30 h 30"/>
                <a:gd name="T18" fmla="*/ 48 w 48"/>
                <a:gd name="T19" fmla="*/ 30 h 30"/>
                <a:gd name="T20" fmla="*/ 36 w 48"/>
                <a:gd name="T21" fmla="*/ 30 h 30"/>
                <a:gd name="T22" fmla="*/ 30 w 48"/>
                <a:gd name="T23" fmla="*/ 24 h 30"/>
                <a:gd name="T24" fmla="*/ 18 w 48"/>
                <a:gd name="T25" fmla="*/ 18 h 30"/>
                <a:gd name="T26" fmla="*/ 12 w 48"/>
                <a:gd name="T27" fmla="*/ 12 h 30"/>
                <a:gd name="T28" fmla="*/ 6 w 48"/>
                <a:gd name="T29" fmla="*/ 6 h 30"/>
                <a:gd name="T30" fmla="*/ 0 w 48"/>
                <a:gd name="T31" fmla="*/ 0 h 30"/>
                <a:gd name="T32" fmla="*/ 0 w 4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30"/>
                <a:gd name="T53" fmla="*/ 48 w 4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30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42" y="24"/>
                  </a:lnTo>
                  <a:lnTo>
                    <a:pt x="48" y="30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24" name="Freeform 359"/>
            <p:cNvSpPr>
              <a:spLocks/>
            </p:cNvSpPr>
            <p:nvPr/>
          </p:nvSpPr>
          <p:spPr bwMode="auto">
            <a:xfrm>
              <a:off x="5245" y="1009"/>
              <a:ext cx="42" cy="30"/>
            </a:xfrm>
            <a:custGeom>
              <a:avLst/>
              <a:gdLst>
                <a:gd name="T0" fmla="*/ 0 w 42"/>
                <a:gd name="T1" fmla="*/ 0 h 30"/>
                <a:gd name="T2" fmla="*/ 6 w 42"/>
                <a:gd name="T3" fmla="*/ 0 h 30"/>
                <a:gd name="T4" fmla="*/ 6 w 42"/>
                <a:gd name="T5" fmla="*/ 0 h 30"/>
                <a:gd name="T6" fmla="*/ 12 w 42"/>
                <a:gd name="T7" fmla="*/ 6 h 30"/>
                <a:gd name="T8" fmla="*/ 18 w 42"/>
                <a:gd name="T9" fmla="*/ 6 h 30"/>
                <a:gd name="T10" fmla="*/ 24 w 42"/>
                <a:gd name="T11" fmla="*/ 12 h 30"/>
                <a:gd name="T12" fmla="*/ 36 w 42"/>
                <a:gd name="T13" fmla="*/ 18 h 30"/>
                <a:gd name="T14" fmla="*/ 42 w 42"/>
                <a:gd name="T15" fmla="*/ 24 h 30"/>
                <a:gd name="T16" fmla="*/ 42 w 42"/>
                <a:gd name="T17" fmla="*/ 30 h 30"/>
                <a:gd name="T18" fmla="*/ 36 w 42"/>
                <a:gd name="T19" fmla="*/ 24 h 30"/>
                <a:gd name="T20" fmla="*/ 30 w 42"/>
                <a:gd name="T21" fmla="*/ 24 h 30"/>
                <a:gd name="T22" fmla="*/ 24 w 42"/>
                <a:gd name="T23" fmla="*/ 18 h 30"/>
                <a:gd name="T24" fmla="*/ 18 w 42"/>
                <a:gd name="T25" fmla="*/ 12 h 30"/>
                <a:gd name="T26" fmla="*/ 12 w 42"/>
                <a:gd name="T27" fmla="*/ 12 h 30"/>
                <a:gd name="T28" fmla="*/ 6 w 42"/>
                <a:gd name="T29" fmla="*/ 6 h 30"/>
                <a:gd name="T30" fmla="*/ 0 w 42"/>
                <a:gd name="T31" fmla="*/ 0 h 30"/>
                <a:gd name="T32" fmla="*/ 0 w 42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0"/>
                <a:gd name="T53" fmla="*/ 42 w 42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0">
                  <a:moveTo>
                    <a:pt x="0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42" y="30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25" name="Freeform 360"/>
            <p:cNvSpPr>
              <a:spLocks/>
            </p:cNvSpPr>
            <p:nvPr/>
          </p:nvSpPr>
          <p:spPr bwMode="auto">
            <a:xfrm>
              <a:off x="5287" y="1009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0 w 36"/>
                <a:gd name="T3" fmla="*/ 24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12 h 24"/>
                <a:gd name="T10" fmla="*/ 24 w 36"/>
                <a:gd name="T11" fmla="*/ 6 h 24"/>
                <a:gd name="T12" fmla="*/ 30 w 36"/>
                <a:gd name="T13" fmla="*/ 0 h 24"/>
                <a:gd name="T14" fmla="*/ 36 w 36"/>
                <a:gd name="T15" fmla="*/ 0 h 24"/>
                <a:gd name="T16" fmla="*/ 36 w 36"/>
                <a:gd name="T17" fmla="*/ 0 h 24"/>
                <a:gd name="T18" fmla="*/ 36 w 36"/>
                <a:gd name="T19" fmla="*/ 6 h 24"/>
                <a:gd name="T20" fmla="*/ 36 w 36"/>
                <a:gd name="T21" fmla="*/ 6 h 24"/>
                <a:gd name="T22" fmla="*/ 30 w 36"/>
                <a:gd name="T23" fmla="*/ 12 h 24"/>
                <a:gd name="T24" fmla="*/ 18 w 36"/>
                <a:gd name="T25" fmla="*/ 18 h 24"/>
                <a:gd name="T26" fmla="*/ 12 w 36"/>
                <a:gd name="T27" fmla="*/ 18 h 24"/>
                <a:gd name="T28" fmla="*/ 6 w 36"/>
                <a:gd name="T29" fmla="*/ 24 h 24"/>
                <a:gd name="T30" fmla="*/ 0 w 36"/>
                <a:gd name="T31" fmla="*/ 24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0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26" name="Freeform 361"/>
            <p:cNvSpPr>
              <a:spLocks/>
            </p:cNvSpPr>
            <p:nvPr/>
          </p:nvSpPr>
          <p:spPr bwMode="auto">
            <a:xfrm>
              <a:off x="5197" y="884"/>
              <a:ext cx="36" cy="18"/>
            </a:xfrm>
            <a:custGeom>
              <a:avLst/>
              <a:gdLst>
                <a:gd name="T0" fmla="*/ 0 w 36"/>
                <a:gd name="T1" fmla="*/ 0 h 18"/>
                <a:gd name="T2" fmla="*/ 6 w 36"/>
                <a:gd name="T3" fmla="*/ 0 h 18"/>
                <a:gd name="T4" fmla="*/ 6 w 36"/>
                <a:gd name="T5" fmla="*/ 0 h 18"/>
                <a:gd name="T6" fmla="*/ 12 w 36"/>
                <a:gd name="T7" fmla="*/ 0 h 18"/>
                <a:gd name="T8" fmla="*/ 18 w 36"/>
                <a:gd name="T9" fmla="*/ 0 h 18"/>
                <a:gd name="T10" fmla="*/ 24 w 36"/>
                <a:gd name="T11" fmla="*/ 6 h 18"/>
                <a:gd name="T12" fmla="*/ 24 w 36"/>
                <a:gd name="T13" fmla="*/ 12 h 18"/>
                <a:gd name="T14" fmla="*/ 30 w 36"/>
                <a:gd name="T15" fmla="*/ 12 h 18"/>
                <a:gd name="T16" fmla="*/ 36 w 36"/>
                <a:gd name="T17" fmla="*/ 18 h 18"/>
                <a:gd name="T18" fmla="*/ 30 w 36"/>
                <a:gd name="T19" fmla="*/ 18 h 18"/>
                <a:gd name="T20" fmla="*/ 24 w 36"/>
                <a:gd name="T21" fmla="*/ 12 h 18"/>
                <a:gd name="T22" fmla="*/ 18 w 36"/>
                <a:gd name="T23" fmla="*/ 12 h 18"/>
                <a:gd name="T24" fmla="*/ 18 w 36"/>
                <a:gd name="T25" fmla="*/ 6 h 18"/>
                <a:gd name="T26" fmla="*/ 12 w 36"/>
                <a:gd name="T27" fmla="*/ 6 h 18"/>
                <a:gd name="T28" fmla="*/ 6 w 36"/>
                <a:gd name="T29" fmla="*/ 0 h 18"/>
                <a:gd name="T30" fmla="*/ 6 w 36"/>
                <a:gd name="T31" fmla="*/ 0 h 18"/>
                <a:gd name="T32" fmla="*/ 0 w 36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27" name="Freeform 362"/>
            <p:cNvSpPr>
              <a:spLocks/>
            </p:cNvSpPr>
            <p:nvPr/>
          </p:nvSpPr>
          <p:spPr bwMode="auto">
            <a:xfrm>
              <a:off x="5191" y="902"/>
              <a:ext cx="42" cy="24"/>
            </a:xfrm>
            <a:custGeom>
              <a:avLst/>
              <a:gdLst>
                <a:gd name="T0" fmla="*/ 0 w 42"/>
                <a:gd name="T1" fmla="*/ 0 h 24"/>
                <a:gd name="T2" fmla="*/ 6 w 42"/>
                <a:gd name="T3" fmla="*/ 0 h 24"/>
                <a:gd name="T4" fmla="*/ 6 w 42"/>
                <a:gd name="T5" fmla="*/ 0 h 24"/>
                <a:gd name="T6" fmla="*/ 12 w 42"/>
                <a:gd name="T7" fmla="*/ 6 h 24"/>
                <a:gd name="T8" fmla="*/ 18 w 42"/>
                <a:gd name="T9" fmla="*/ 6 h 24"/>
                <a:gd name="T10" fmla="*/ 30 w 42"/>
                <a:gd name="T11" fmla="*/ 12 h 24"/>
                <a:gd name="T12" fmla="*/ 36 w 42"/>
                <a:gd name="T13" fmla="*/ 18 h 24"/>
                <a:gd name="T14" fmla="*/ 36 w 42"/>
                <a:gd name="T15" fmla="*/ 24 h 24"/>
                <a:gd name="T16" fmla="*/ 42 w 42"/>
                <a:gd name="T17" fmla="*/ 24 h 24"/>
                <a:gd name="T18" fmla="*/ 42 w 42"/>
                <a:gd name="T19" fmla="*/ 24 h 24"/>
                <a:gd name="T20" fmla="*/ 36 w 42"/>
                <a:gd name="T21" fmla="*/ 24 h 24"/>
                <a:gd name="T22" fmla="*/ 24 w 42"/>
                <a:gd name="T23" fmla="*/ 18 h 24"/>
                <a:gd name="T24" fmla="*/ 18 w 42"/>
                <a:gd name="T25" fmla="*/ 12 h 24"/>
                <a:gd name="T26" fmla="*/ 12 w 42"/>
                <a:gd name="T27" fmla="*/ 6 h 24"/>
                <a:gd name="T28" fmla="*/ 6 w 42"/>
                <a:gd name="T29" fmla="*/ 6 h 24"/>
                <a:gd name="T30" fmla="*/ 6 w 42"/>
                <a:gd name="T31" fmla="*/ 0 h 24"/>
                <a:gd name="T32" fmla="*/ 0 w 42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24"/>
                <a:gd name="T53" fmla="*/ 42 w 42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24">
                  <a:moveTo>
                    <a:pt x="0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36" y="24"/>
                  </a:lnTo>
                  <a:lnTo>
                    <a:pt x="42" y="24"/>
                  </a:lnTo>
                  <a:lnTo>
                    <a:pt x="36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28" name="Freeform 363"/>
            <p:cNvSpPr>
              <a:spLocks/>
            </p:cNvSpPr>
            <p:nvPr/>
          </p:nvSpPr>
          <p:spPr bwMode="auto">
            <a:xfrm>
              <a:off x="5185" y="926"/>
              <a:ext cx="48" cy="24"/>
            </a:xfrm>
            <a:custGeom>
              <a:avLst/>
              <a:gdLst>
                <a:gd name="T0" fmla="*/ 0 w 48"/>
                <a:gd name="T1" fmla="*/ 0 h 24"/>
                <a:gd name="T2" fmla="*/ 6 w 48"/>
                <a:gd name="T3" fmla="*/ 0 h 24"/>
                <a:gd name="T4" fmla="*/ 12 w 48"/>
                <a:gd name="T5" fmla="*/ 0 h 24"/>
                <a:gd name="T6" fmla="*/ 18 w 48"/>
                <a:gd name="T7" fmla="*/ 0 h 24"/>
                <a:gd name="T8" fmla="*/ 24 w 48"/>
                <a:gd name="T9" fmla="*/ 6 h 24"/>
                <a:gd name="T10" fmla="*/ 30 w 48"/>
                <a:gd name="T11" fmla="*/ 12 h 24"/>
                <a:gd name="T12" fmla="*/ 36 w 48"/>
                <a:gd name="T13" fmla="*/ 18 h 24"/>
                <a:gd name="T14" fmla="*/ 42 w 48"/>
                <a:gd name="T15" fmla="*/ 24 h 24"/>
                <a:gd name="T16" fmla="*/ 48 w 48"/>
                <a:gd name="T17" fmla="*/ 24 h 24"/>
                <a:gd name="T18" fmla="*/ 42 w 48"/>
                <a:gd name="T19" fmla="*/ 24 h 24"/>
                <a:gd name="T20" fmla="*/ 36 w 48"/>
                <a:gd name="T21" fmla="*/ 24 h 24"/>
                <a:gd name="T22" fmla="*/ 30 w 48"/>
                <a:gd name="T23" fmla="*/ 18 h 24"/>
                <a:gd name="T24" fmla="*/ 24 w 48"/>
                <a:gd name="T25" fmla="*/ 12 h 24"/>
                <a:gd name="T26" fmla="*/ 12 w 48"/>
                <a:gd name="T27" fmla="*/ 6 h 24"/>
                <a:gd name="T28" fmla="*/ 6 w 48"/>
                <a:gd name="T29" fmla="*/ 6 h 24"/>
                <a:gd name="T30" fmla="*/ 0 w 48"/>
                <a:gd name="T31" fmla="*/ 0 h 24"/>
                <a:gd name="T32" fmla="*/ 0 w 48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24"/>
                <a:gd name="T53" fmla="*/ 48 w 48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24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48" y="24"/>
                  </a:lnTo>
                  <a:lnTo>
                    <a:pt x="42" y="24"/>
                  </a:lnTo>
                  <a:lnTo>
                    <a:pt x="36" y="24"/>
                  </a:lnTo>
                  <a:lnTo>
                    <a:pt x="30" y="18"/>
                  </a:lnTo>
                  <a:lnTo>
                    <a:pt x="24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29" name="Freeform 364"/>
            <p:cNvSpPr>
              <a:spLocks/>
            </p:cNvSpPr>
            <p:nvPr/>
          </p:nvSpPr>
          <p:spPr bwMode="auto">
            <a:xfrm>
              <a:off x="5191" y="938"/>
              <a:ext cx="36" cy="30"/>
            </a:xfrm>
            <a:custGeom>
              <a:avLst/>
              <a:gdLst>
                <a:gd name="T0" fmla="*/ 0 w 36"/>
                <a:gd name="T1" fmla="*/ 0 h 30"/>
                <a:gd name="T2" fmla="*/ 0 w 36"/>
                <a:gd name="T3" fmla="*/ 0 h 30"/>
                <a:gd name="T4" fmla="*/ 6 w 36"/>
                <a:gd name="T5" fmla="*/ 0 h 30"/>
                <a:gd name="T6" fmla="*/ 12 w 36"/>
                <a:gd name="T7" fmla="*/ 6 h 30"/>
                <a:gd name="T8" fmla="*/ 18 w 36"/>
                <a:gd name="T9" fmla="*/ 12 h 30"/>
                <a:gd name="T10" fmla="*/ 24 w 36"/>
                <a:gd name="T11" fmla="*/ 18 h 30"/>
                <a:gd name="T12" fmla="*/ 30 w 36"/>
                <a:gd name="T13" fmla="*/ 24 h 30"/>
                <a:gd name="T14" fmla="*/ 36 w 36"/>
                <a:gd name="T15" fmla="*/ 30 h 30"/>
                <a:gd name="T16" fmla="*/ 36 w 36"/>
                <a:gd name="T17" fmla="*/ 30 h 30"/>
                <a:gd name="T18" fmla="*/ 30 w 36"/>
                <a:gd name="T19" fmla="*/ 30 h 30"/>
                <a:gd name="T20" fmla="*/ 24 w 36"/>
                <a:gd name="T21" fmla="*/ 24 h 30"/>
                <a:gd name="T22" fmla="*/ 18 w 36"/>
                <a:gd name="T23" fmla="*/ 18 h 30"/>
                <a:gd name="T24" fmla="*/ 12 w 36"/>
                <a:gd name="T25" fmla="*/ 18 h 30"/>
                <a:gd name="T26" fmla="*/ 6 w 36"/>
                <a:gd name="T27" fmla="*/ 12 h 30"/>
                <a:gd name="T28" fmla="*/ 6 w 36"/>
                <a:gd name="T29" fmla="*/ 6 h 30"/>
                <a:gd name="T30" fmla="*/ 0 w 36"/>
                <a:gd name="T31" fmla="*/ 0 h 30"/>
                <a:gd name="T32" fmla="*/ 0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24" y="18"/>
                  </a:lnTo>
                  <a:lnTo>
                    <a:pt x="30" y="24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30" name="Freeform 365"/>
            <p:cNvSpPr>
              <a:spLocks/>
            </p:cNvSpPr>
            <p:nvPr/>
          </p:nvSpPr>
          <p:spPr bwMode="auto">
            <a:xfrm>
              <a:off x="5191" y="956"/>
              <a:ext cx="30" cy="24"/>
            </a:xfrm>
            <a:custGeom>
              <a:avLst/>
              <a:gdLst>
                <a:gd name="T0" fmla="*/ 0 w 30"/>
                <a:gd name="T1" fmla="*/ 0 h 24"/>
                <a:gd name="T2" fmla="*/ 0 w 30"/>
                <a:gd name="T3" fmla="*/ 0 h 24"/>
                <a:gd name="T4" fmla="*/ 6 w 30"/>
                <a:gd name="T5" fmla="*/ 0 h 24"/>
                <a:gd name="T6" fmla="*/ 12 w 30"/>
                <a:gd name="T7" fmla="*/ 0 h 24"/>
                <a:gd name="T8" fmla="*/ 18 w 30"/>
                <a:gd name="T9" fmla="*/ 6 h 24"/>
                <a:gd name="T10" fmla="*/ 18 w 30"/>
                <a:gd name="T11" fmla="*/ 12 h 24"/>
                <a:gd name="T12" fmla="*/ 24 w 30"/>
                <a:gd name="T13" fmla="*/ 12 h 24"/>
                <a:gd name="T14" fmla="*/ 30 w 30"/>
                <a:gd name="T15" fmla="*/ 18 h 24"/>
                <a:gd name="T16" fmla="*/ 30 w 30"/>
                <a:gd name="T17" fmla="*/ 24 h 24"/>
                <a:gd name="T18" fmla="*/ 30 w 30"/>
                <a:gd name="T19" fmla="*/ 24 h 24"/>
                <a:gd name="T20" fmla="*/ 24 w 30"/>
                <a:gd name="T21" fmla="*/ 18 h 24"/>
                <a:gd name="T22" fmla="*/ 18 w 30"/>
                <a:gd name="T23" fmla="*/ 12 h 24"/>
                <a:gd name="T24" fmla="*/ 12 w 30"/>
                <a:gd name="T25" fmla="*/ 12 h 24"/>
                <a:gd name="T26" fmla="*/ 6 w 30"/>
                <a:gd name="T27" fmla="*/ 6 h 24"/>
                <a:gd name="T28" fmla="*/ 6 w 30"/>
                <a:gd name="T29" fmla="*/ 6 h 24"/>
                <a:gd name="T30" fmla="*/ 0 w 30"/>
                <a:gd name="T31" fmla="*/ 0 h 24"/>
                <a:gd name="T32" fmla="*/ 0 w 30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24"/>
                <a:gd name="T53" fmla="*/ 30 w 30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24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31" name="Freeform 366"/>
            <p:cNvSpPr>
              <a:spLocks/>
            </p:cNvSpPr>
            <p:nvPr/>
          </p:nvSpPr>
          <p:spPr bwMode="auto">
            <a:xfrm>
              <a:off x="5191" y="968"/>
              <a:ext cx="24" cy="24"/>
            </a:xfrm>
            <a:custGeom>
              <a:avLst/>
              <a:gdLst>
                <a:gd name="T0" fmla="*/ 0 w 24"/>
                <a:gd name="T1" fmla="*/ 0 h 24"/>
                <a:gd name="T2" fmla="*/ 0 w 24"/>
                <a:gd name="T3" fmla="*/ 0 h 24"/>
                <a:gd name="T4" fmla="*/ 6 w 24"/>
                <a:gd name="T5" fmla="*/ 6 h 24"/>
                <a:gd name="T6" fmla="*/ 6 w 24"/>
                <a:gd name="T7" fmla="*/ 6 h 24"/>
                <a:gd name="T8" fmla="*/ 12 w 24"/>
                <a:gd name="T9" fmla="*/ 12 h 24"/>
                <a:gd name="T10" fmla="*/ 18 w 24"/>
                <a:gd name="T11" fmla="*/ 12 h 24"/>
                <a:gd name="T12" fmla="*/ 18 w 24"/>
                <a:gd name="T13" fmla="*/ 18 h 24"/>
                <a:gd name="T14" fmla="*/ 24 w 24"/>
                <a:gd name="T15" fmla="*/ 24 h 24"/>
                <a:gd name="T16" fmla="*/ 24 w 24"/>
                <a:gd name="T17" fmla="*/ 24 h 24"/>
                <a:gd name="T18" fmla="*/ 18 w 24"/>
                <a:gd name="T19" fmla="*/ 24 h 24"/>
                <a:gd name="T20" fmla="*/ 18 w 24"/>
                <a:gd name="T21" fmla="*/ 18 h 24"/>
                <a:gd name="T22" fmla="*/ 12 w 24"/>
                <a:gd name="T23" fmla="*/ 18 h 24"/>
                <a:gd name="T24" fmla="*/ 12 w 24"/>
                <a:gd name="T25" fmla="*/ 12 h 24"/>
                <a:gd name="T26" fmla="*/ 6 w 24"/>
                <a:gd name="T27" fmla="*/ 12 h 24"/>
                <a:gd name="T28" fmla="*/ 6 w 24"/>
                <a:gd name="T29" fmla="*/ 6 h 24"/>
                <a:gd name="T30" fmla="*/ 0 w 24"/>
                <a:gd name="T31" fmla="*/ 6 h 24"/>
                <a:gd name="T32" fmla="*/ 0 w 24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32" name="Freeform 367"/>
            <p:cNvSpPr>
              <a:spLocks/>
            </p:cNvSpPr>
            <p:nvPr/>
          </p:nvSpPr>
          <p:spPr bwMode="auto">
            <a:xfrm>
              <a:off x="5191" y="986"/>
              <a:ext cx="18" cy="12"/>
            </a:xfrm>
            <a:custGeom>
              <a:avLst/>
              <a:gdLst>
                <a:gd name="T0" fmla="*/ 6 w 18"/>
                <a:gd name="T1" fmla="*/ 0 h 12"/>
                <a:gd name="T2" fmla="*/ 6 w 18"/>
                <a:gd name="T3" fmla="*/ 0 h 12"/>
                <a:gd name="T4" fmla="*/ 12 w 18"/>
                <a:gd name="T5" fmla="*/ 6 h 12"/>
                <a:gd name="T6" fmla="*/ 18 w 18"/>
                <a:gd name="T7" fmla="*/ 12 h 12"/>
                <a:gd name="T8" fmla="*/ 18 w 18"/>
                <a:gd name="T9" fmla="*/ 12 h 12"/>
                <a:gd name="T10" fmla="*/ 18 w 18"/>
                <a:gd name="T11" fmla="*/ 12 h 12"/>
                <a:gd name="T12" fmla="*/ 12 w 18"/>
                <a:gd name="T13" fmla="*/ 12 h 12"/>
                <a:gd name="T14" fmla="*/ 12 w 18"/>
                <a:gd name="T15" fmla="*/ 6 h 12"/>
                <a:gd name="T16" fmla="*/ 6 w 18"/>
                <a:gd name="T17" fmla="*/ 6 h 12"/>
                <a:gd name="T18" fmla="*/ 6 w 18"/>
                <a:gd name="T19" fmla="*/ 6 h 12"/>
                <a:gd name="T20" fmla="*/ 6 w 18"/>
                <a:gd name="T21" fmla="*/ 0 h 12"/>
                <a:gd name="T22" fmla="*/ 0 w 18"/>
                <a:gd name="T23" fmla="*/ 0 h 12"/>
                <a:gd name="T24" fmla="*/ 6 w 18"/>
                <a:gd name="T25" fmla="*/ 0 h 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12"/>
                <a:gd name="T41" fmla="*/ 18 w 18"/>
                <a:gd name="T42" fmla="*/ 12 h 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12">
                  <a:moveTo>
                    <a:pt x="6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33" name="Freeform 368"/>
            <p:cNvSpPr>
              <a:spLocks/>
            </p:cNvSpPr>
            <p:nvPr/>
          </p:nvSpPr>
          <p:spPr bwMode="auto">
            <a:xfrm>
              <a:off x="5209" y="992"/>
              <a:ext cx="30" cy="6"/>
            </a:xfrm>
            <a:custGeom>
              <a:avLst/>
              <a:gdLst>
                <a:gd name="T0" fmla="*/ 0 w 30"/>
                <a:gd name="T1" fmla="*/ 0 h 6"/>
                <a:gd name="T2" fmla="*/ 6 w 30"/>
                <a:gd name="T3" fmla="*/ 0 h 6"/>
                <a:gd name="T4" fmla="*/ 12 w 30"/>
                <a:gd name="T5" fmla="*/ 0 h 6"/>
                <a:gd name="T6" fmla="*/ 12 w 30"/>
                <a:gd name="T7" fmla="*/ 0 h 6"/>
                <a:gd name="T8" fmla="*/ 18 w 30"/>
                <a:gd name="T9" fmla="*/ 0 h 6"/>
                <a:gd name="T10" fmla="*/ 24 w 30"/>
                <a:gd name="T11" fmla="*/ 0 h 6"/>
                <a:gd name="T12" fmla="*/ 30 w 30"/>
                <a:gd name="T13" fmla="*/ 0 h 6"/>
                <a:gd name="T14" fmla="*/ 30 w 30"/>
                <a:gd name="T15" fmla="*/ 0 h 6"/>
                <a:gd name="T16" fmla="*/ 30 w 30"/>
                <a:gd name="T17" fmla="*/ 0 h 6"/>
                <a:gd name="T18" fmla="*/ 30 w 30"/>
                <a:gd name="T19" fmla="*/ 6 h 6"/>
                <a:gd name="T20" fmla="*/ 30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0 h 6"/>
                <a:gd name="T28" fmla="*/ 12 w 30"/>
                <a:gd name="T29" fmla="*/ 0 h 6"/>
                <a:gd name="T30" fmla="*/ 6 w 30"/>
                <a:gd name="T31" fmla="*/ 0 h 6"/>
                <a:gd name="T32" fmla="*/ 0 w 3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34" name="Freeform 369"/>
            <p:cNvSpPr>
              <a:spLocks/>
            </p:cNvSpPr>
            <p:nvPr/>
          </p:nvSpPr>
          <p:spPr bwMode="auto">
            <a:xfrm>
              <a:off x="5209" y="998"/>
              <a:ext cx="24" cy="11"/>
            </a:xfrm>
            <a:custGeom>
              <a:avLst/>
              <a:gdLst>
                <a:gd name="T0" fmla="*/ 0 w 24"/>
                <a:gd name="T1" fmla="*/ 0 h 11"/>
                <a:gd name="T2" fmla="*/ 0 w 24"/>
                <a:gd name="T3" fmla="*/ 0 h 11"/>
                <a:gd name="T4" fmla="*/ 6 w 24"/>
                <a:gd name="T5" fmla="*/ 0 h 11"/>
                <a:gd name="T6" fmla="*/ 6 w 24"/>
                <a:gd name="T7" fmla="*/ 0 h 11"/>
                <a:gd name="T8" fmla="*/ 12 w 24"/>
                <a:gd name="T9" fmla="*/ 0 h 11"/>
                <a:gd name="T10" fmla="*/ 18 w 24"/>
                <a:gd name="T11" fmla="*/ 5 h 11"/>
                <a:gd name="T12" fmla="*/ 24 w 24"/>
                <a:gd name="T13" fmla="*/ 5 h 11"/>
                <a:gd name="T14" fmla="*/ 24 w 24"/>
                <a:gd name="T15" fmla="*/ 5 h 11"/>
                <a:gd name="T16" fmla="*/ 24 w 24"/>
                <a:gd name="T17" fmla="*/ 5 h 11"/>
                <a:gd name="T18" fmla="*/ 24 w 24"/>
                <a:gd name="T19" fmla="*/ 11 h 11"/>
                <a:gd name="T20" fmla="*/ 24 w 24"/>
                <a:gd name="T21" fmla="*/ 11 h 11"/>
                <a:gd name="T22" fmla="*/ 18 w 24"/>
                <a:gd name="T23" fmla="*/ 5 h 11"/>
                <a:gd name="T24" fmla="*/ 12 w 24"/>
                <a:gd name="T25" fmla="*/ 5 h 11"/>
                <a:gd name="T26" fmla="*/ 6 w 24"/>
                <a:gd name="T27" fmla="*/ 5 h 11"/>
                <a:gd name="T28" fmla="*/ 6 w 24"/>
                <a:gd name="T29" fmla="*/ 5 h 11"/>
                <a:gd name="T30" fmla="*/ 0 w 24"/>
                <a:gd name="T31" fmla="*/ 0 h 11"/>
                <a:gd name="T32" fmla="*/ 0 w 24"/>
                <a:gd name="T33" fmla="*/ 0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1"/>
                <a:gd name="T53" fmla="*/ 24 w 24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5"/>
                  </a:lnTo>
                  <a:lnTo>
                    <a:pt x="24" y="5"/>
                  </a:lnTo>
                  <a:lnTo>
                    <a:pt x="24" y="11"/>
                  </a:lnTo>
                  <a:lnTo>
                    <a:pt x="18" y="5"/>
                  </a:lnTo>
                  <a:lnTo>
                    <a:pt x="12" y="5"/>
                  </a:lnTo>
                  <a:lnTo>
                    <a:pt x="6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35" name="Freeform 370"/>
            <p:cNvSpPr>
              <a:spLocks/>
            </p:cNvSpPr>
            <p:nvPr/>
          </p:nvSpPr>
          <p:spPr bwMode="auto">
            <a:xfrm>
              <a:off x="5221" y="974"/>
              <a:ext cx="24" cy="6"/>
            </a:xfrm>
            <a:custGeom>
              <a:avLst/>
              <a:gdLst>
                <a:gd name="T0" fmla="*/ 0 w 24"/>
                <a:gd name="T1" fmla="*/ 6 h 6"/>
                <a:gd name="T2" fmla="*/ 0 w 24"/>
                <a:gd name="T3" fmla="*/ 6 h 6"/>
                <a:gd name="T4" fmla="*/ 6 w 24"/>
                <a:gd name="T5" fmla="*/ 6 h 6"/>
                <a:gd name="T6" fmla="*/ 6 w 24"/>
                <a:gd name="T7" fmla="*/ 6 h 6"/>
                <a:gd name="T8" fmla="*/ 12 w 24"/>
                <a:gd name="T9" fmla="*/ 0 h 6"/>
                <a:gd name="T10" fmla="*/ 18 w 24"/>
                <a:gd name="T11" fmla="*/ 6 h 6"/>
                <a:gd name="T12" fmla="*/ 24 w 24"/>
                <a:gd name="T13" fmla="*/ 6 h 6"/>
                <a:gd name="T14" fmla="*/ 24 w 24"/>
                <a:gd name="T15" fmla="*/ 6 h 6"/>
                <a:gd name="T16" fmla="*/ 24 w 24"/>
                <a:gd name="T17" fmla="*/ 6 h 6"/>
                <a:gd name="T18" fmla="*/ 24 w 24"/>
                <a:gd name="T19" fmla="*/ 6 h 6"/>
                <a:gd name="T20" fmla="*/ 24 w 24"/>
                <a:gd name="T21" fmla="*/ 6 h 6"/>
                <a:gd name="T22" fmla="*/ 24 w 24"/>
                <a:gd name="T23" fmla="*/ 6 h 6"/>
                <a:gd name="T24" fmla="*/ 18 w 24"/>
                <a:gd name="T25" fmla="*/ 6 h 6"/>
                <a:gd name="T26" fmla="*/ 12 w 24"/>
                <a:gd name="T27" fmla="*/ 6 h 6"/>
                <a:gd name="T28" fmla="*/ 6 w 24"/>
                <a:gd name="T29" fmla="*/ 6 h 6"/>
                <a:gd name="T30" fmla="*/ 6 w 24"/>
                <a:gd name="T31" fmla="*/ 6 h 6"/>
                <a:gd name="T32" fmla="*/ 0 w 24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0" y="6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36" name="Freeform 371"/>
            <p:cNvSpPr>
              <a:spLocks/>
            </p:cNvSpPr>
            <p:nvPr/>
          </p:nvSpPr>
          <p:spPr bwMode="auto">
            <a:xfrm>
              <a:off x="5227" y="962"/>
              <a:ext cx="30" cy="6"/>
            </a:xfrm>
            <a:custGeom>
              <a:avLst/>
              <a:gdLst>
                <a:gd name="T0" fmla="*/ 0 w 30"/>
                <a:gd name="T1" fmla="*/ 6 h 6"/>
                <a:gd name="T2" fmla="*/ 0 w 30"/>
                <a:gd name="T3" fmla="*/ 6 h 6"/>
                <a:gd name="T4" fmla="*/ 6 w 30"/>
                <a:gd name="T5" fmla="*/ 6 h 6"/>
                <a:gd name="T6" fmla="*/ 12 w 30"/>
                <a:gd name="T7" fmla="*/ 0 h 6"/>
                <a:gd name="T8" fmla="*/ 18 w 30"/>
                <a:gd name="T9" fmla="*/ 0 h 6"/>
                <a:gd name="T10" fmla="*/ 18 w 30"/>
                <a:gd name="T11" fmla="*/ 0 h 6"/>
                <a:gd name="T12" fmla="*/ 24 w 30"/>
                <a:gd name="T13" fmla="*/ 0 h 6"/>
                <a:gd name="T14" fmla="*/ 30 w 30"/>
                <a:gd name="T15" fmla="*/ 0 h 6"/>
                <a:gd name="T16" fmla="*/ 30 w 30"/>
                <a:gd name="T17" fmla="*/ 0 h 6"/>
                <a:gd name="T18" fmla="*/ 30 w 30"/>
                <a:gd name="T19" fmla="*/ 0 h 6"/>
                <a:gd name="T20" fmla="*/ 24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6 h 6"/>
                <a:gd name="T28" fmla="*/ 6 w 30"/>
                <a:gd name="T29" fmla="*/ 6 h 6"/>
                <a:gd name="T30" fmla="*/ 0 w 30"/>
                <a:gd name="T31" fmla="*/ 6 h 6"/>
                <a:gd name="T32" fmla="*/ 0 w 30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6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37" name="Freeform 372"/>
            <p:cNvSpPr>
              <a:spLocks/>
            </p:cNvSpPr>
            <p:nvPr/>
          </p:nvSpPr>
          <p:spPr bwMode="auto">
            <a:xfrm>
              <a:off x="5227" y="944"/>
              <a:ext cx="36" cy="12"/>
            </a:xfrm>
            <a:custGeom>
              <a:avLst/>
              <a:gdLst>
                <a:gd name="T0" fmla="*/ 0 w 36"/>
                <a:gd name="T1" fmla="*/ 12 h 12"/>
                <a:gd name="T2" fmla="*/ 6 w 36"/>
                <a:gd name="T3" fmla="*/ 12 h 12"/>
                <a:gd name="T4" fmla="*/ 12 w 36"/>
                <a:gd name="T5" fmla="*/ 6 h 12"/>
                <a:gd name="T6" fmla="*/ 18 w 36"/>
                <a:gd name="T7" fmla="*/ 6 h 12"/>
                <a:gd name="T8" fmla="*/ 24 w 36"/>
                <a:gd name="T9" fmla="*/ 6 h 12"/>
                <a:gd name="T10" fmla="*/ 30 w 36"/>
                <a:gd name="T11" fmla="*/ 0 h 12"/>
                <a:gd name="T12" fmla="*/ 30 w 36"/>
                <a:gd name="T13" fmla="*/ 0 h 12"/>
                <a:gd name="T14" fmla="*/ 36 w 36"/>
                <a:gd name="T15" fmla="*/ 0 h 12"/>
                <a:gd name="T16" fmla="*/ 36 w 36"/>
                <a:gd name="T17" fmla="*/ 0 h 12"/>
                <a:gd name="T18" fmla="*/ 36 w 36"/>
                <a:gd name="T19" fmla="*/ 6 h 12"/>
                <a:gd name="T20" fmla="*/ 30 w 36"/>
                <a:gd name="T21" fmla="*/ 6 h 12"/>
                <a:gd name="T22" fmla="*/ 30 w 36"/>
                <a:gd name="T23" fmla="*/ 6 h 12"/>
                <a:gd name="T24" fmla="*/ 24 w 36"/>
                <a:gd name="T25" fmla="*/ 6 h 12"/>
                <a:gd name="T26" fmla="*/ 18 w 36"/>
                <a:gd name="T27" fmla="*/ 12 h 12"/>
                <a:gd name="T28" fmla="*/ 12 w 36"/>
                <a:gd name="T29" fmla="*/ 12 h 12"/>
                <a:gd name="T30" fmla="*/ 6 w 36"/>
                <a:gd name="T31" fmla="*/ 12 h 12"/>
                <a:gd name="T32" fmla="*/ 0 w 36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2"/>
                <a:gd name="T53" fmla="*/ 36 w 3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2">
                  <a:moveTo>
                    <a:pt x="0" y="12"/>
                  </a:moveTo>
                  <a:lnTo>
                    <a:pt x="6" y="12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38" name="Freeform 373"/>
            <p:cNvSpPr>
              <a:spLocks/>
            </p:cNvSpPr>
            <p:nvPr/>
          </p:nvSpPr>
          <p:spPr bwMode="auto">
            <a:xfrm>
              <a:off x="5233" y="908"/>
              <a:ext cx="36" cy="18"/>
            </a:xfrm>
            <a:custGeom>
              <a:avLst/>
              <a:gdLst>
                <a:gd name="T0" fmla="*/ 0 w 36"/>
                <a:gd name="T1" fmla="*/ 18 h 18"/>
                <a:gd name="T2" fmla="*/ 0 w 36"/>
                <a:gd name="T3" fmla="*/ 18 h 18"/>
                <a:gd name="T4" fmla="*/ 6 w 36"/>
                <a:gd name="T5" fmla="*/ 12 h 18"/>
                <a:gd name="T6" fmla="*/ 12 w 36"/>
                <a:gd name="T7" fmla="*/ 12 h 18"/>
                <a:gd name="T8" fmla="*/ 18 w 36"/>
                <a:gd name="T9" fmla="*/ 6 h 18"/>
                <a:gd name="T10" fmla="*/ 24 w 36"/>
                <a:gd name="T11" fmla="*/ 6 h 18"/>
                <a:gd name="T12" fmla="*/ 30 w 36"/>
                <a:gd name="T13" fmla="*/ 6 h 18"/>
                <a:gd name="T14" fmla="*/ 30 w 36"/>
                <a:gd name="T15" fmla="*/ 0 h 18"/>
                <a:gd name="T16" fmla="*/ 36 w 36"/>
                <a:gd name="T17" fmla="*/ 6 h 18"/>
                <a:gd name="T18" fmla="*/ 36 w 36"/>
                <a:gd name="T19" fmla="*/ 6 h 18"/>
                <a:gd name="T20" fmla="*/ 30 w 36"/>
                <a:gd name="T21" fmla="*/ 6 h 18"/>
                <a:gd name="T22" fmla="*/ 24 w 36"/>
                <a:gd name="T23" fmla="*/ 12 h 18"/>
                <a:gd name="T24" fmla="*/ 18 w 36"/>
                <a:gd name="T25" fmla="*/ 12 h 18"/>
                <a:gd name="T26" fmla="*/ 12 w 36"/>
                <a:gd name="T27" fmla="*/ 12 h 18"/>
                <a:gd name="T28" fmla="*/ 6 w 36"/>
                <a:gd name="T29" fmla="*/ 18 h 18"/>
                <a:gd name="T30" fmla="*/ 0 w 36"/>
                <a:gd name="T31" fmla="*/ 18 h 18"/>
                <a:gd name="T32" fmla="*/ 0 w 36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0" y="18"/>
                  </a:moveTo>
                  <a:lnTo>
                    <a:pt x="0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6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39" name="Freeform 374"/>
            <p:cNvSpPr>
              <a:spLocks/>
            </p:cNvSpPr>
            <p:nvPr/>
          </p:nvSpPr>
          <p:spPr bwMode="auto">
            <a:xfrm>
              <a:off x="5227" y="878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6 w 36"/>
                <a:gd name="T3" fmla="*/ 18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6 h 24"/>
                <a:gd name="T10" fmla="*/ 24 w 36"/>
                <a:gd name="T11" fmla="*/ 6 h 24"/>
                <a:gd name="T12" fmla="*/ 30 w 36"/>
                <a:gd name="T13" fmla="*/ 0 h 24"/>
                <a:gd name="T14" fmla="*/ 36 w 36"/>
                <a:gd name="T15" fmla="*/ 0 h 24"/>
                <a:gd name="T16" fmla="*/ 36 w 36"/>
                <a:gd name="T17" fmla="*/ 0 h 24"/>
                <a:gd name="T18" fmla="*/ 36 w 36"/>
                <a:gd name="T19" fmla="*/ 6 h 24"/>
                <a:gd name="T20" fmla="*/ 30 w 36"/>
                <a:gd name="T21" fmla="*/ 6 h 24"/>
                <a:gd name="T22" fmla="*/ 24 w 36"/>
                <a:gd name="T23" fmla="*/ 12 h 24"/>
                <a:gd name="T24" fmla="*/ 18 w 36"/>
                <a:gd name="T25" fmla="*/ 12 h 24"/>
                <a:gd name="T26" fmla="*/ 12 w 36"/>
                <a:gd name="T27" fmla="*/ 18 h 24"/>
                <a:gd name="T28" fmla="*/ 6 w 36"/>
                <a:gd name="T29" fmla="*/ 18 h 24"/>
                <a:gd name="T30" fmla="*/ 6 w 36"/>
                <a:gd name="T31" fmla="*/ 18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40" name="Freeform 375"/>
            <p:cNvSpPr>
              <a:spLocks/>
            </p:cNvSpPr>
            <p:nvPr/>
          </p:nvSpPr>
          <p:spPr bwMode="auto">
            <a:xfrm>
              <a:off x="5233" y="926"/>
              <a:ext cx="30" cy="18"/>
            </a:xfrm>
            <a:custGeom>
              <a:avLst/>
              <a:gdLst>
                <a:gd name="T0" fmla="*/ 0 w 30"/>
                <a:gd name="T1" fmla="*/ 18 h 18"/>
                <a:gd name="T2" fmla="*/ 0 w 30"/>
                <a:gd name="T3" fmla="*/ 12 h 18"/>
                <a:gd name="T4" fmla="*/ 6 w 30"/>
                <a:gd name="T5" fmla="*/ 12 h 18"/>
                <a:gd name="T6" fmla="*/ 12 w 30"/>
                <a:gd name="T7" fmla="*/ 6 h 18"/>
                <a:gd name="T8" fmla="*/ 18 w 30"/>
                <a:gd name="T9" fmla="*/ 6 h 18"/>
                <a:gd name="T10" fmla="*/ 24 w 30"/>
                <a:gd name="T11" fmla="*/ 0 h 18"/>
                <a:gd name="T12" fmla="*/ 24 w 30"/>
                <a:gd name="T13" fmla="*/ 0 h 18"/>
                <a:gd name="T14" fmla="*/ 30 w 30"/>
                <a:gd name="T15" fmla="*/ 0 h 18"/>
                <a:gd name="T16" fmla="*/ 30 w 30"/>
                <a:gd name="T17" fmla="*/ 0 h 18"/>
                <a:gd name="T18" fmla="*/ 30 w 30"/>
                <a:gd name="T19" fmla="*/ 0 h 18"/>
                <a:gd name="T20" fmla="*/ 24 w 30"/>
                <a:gd name="T21" fmla="*/ 6 h 18"/>
                <a:gd name="T22" fmla="*/ 24 w 30"/>
                <a:gd name="T23" fmla="*/ 6 h 18"/>
                <a:gd name="T24" fmla="*/ 18 w 30"/>
                <a:gd name="T25" fmla="*/ 12 h 18"/>
                <a:gd name="T26" fmla="*/ 12 w 30"/>
                <a:gd name="T27" fmla="*/ 12 h 18"/>
                <a:gd name="T28" fmla="*/ 6 w 30"/>
                <a:gd name="T29" fmla="*/ 12 h 18"/>
                <a:gd name="T30" fmla="*/ 0 w 30"/>
                <a:gd name="T31" fmla="*/ 12 h 18"/>
                <a:gd name="T32" fmla="*/ 0 w 30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0" y="18"/>
                  </a:moveTo>
                  <a:lnTo>
                    <a:pt x="0" y="12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41" name="Freeform 376"/>
            <p:cNvSpPr>
              <a:spLocks/>
            </p:cNvSpPr>
            <p:nvPr/>
          </p:nvSpPr>
          <p:spPr bwMode="auto">
            <a:xfrm>
              <a:off x="5191" y="914"/>
              <a:ext cx="42" cy="24"/>
            </a:xfrm>
            <a:custGeom>
              <a:avLst/>
              <a:gdLst>
                <a:gd name="T0" fmla="*/ 0 w 42"/>
                <a:gd name="T1" fmla="*/ 0 h 24"/>
                <a:gd name="T2" fmla="*/ 0 w 42"/>
                <a:gd name="T3" fmla="*/ 0 h 24"/>
                <a:gd name="T4" fmla="*/ 6 w 42"/>
                <a:gd name="T5" fmla="*/ 0 h 24"/>
                <a:gd name="T6" fmla="*/ 12 w 42"/>
                <a:gd name="T7" fmla="*/ 0 h 24"/>
                <a:gd name="T8" fmla="*/ 18 w 42"/>
                <a:gd name="T9" fmla="*/ 6 h 24"/>
                <a:gd name="T10" fmla="*/ 30 w 42"/>
                <a:gd name="T11" fmla="*/ 12 h 24"/>
                <a:gd name="T12" fmla="*/ 36 w 42"/>
                <a:gd name="T13" fmla="*/ 18 h 24"/>
                <a:gd name="T14" fmla="*/ 42 w 42"/>
                <a:gd name="T15" fmla="*/ 24 h 24"/>
                <a:gd name="T16" fmla="*/ 42 w 42"/>
                <a:gd name="T17" fmla="*/ 24 h 24"/>
                <a:gd name="T18" fmla="*/ 42 w 42"/>
                <a:gd name="T19" fmla="*/ 24 h 24"/>
                <a:gd name="T20" fmla="*/ 36 w 42"/>
                <a:gd name="T21" fmla="*/ 24 h 24"/>
                <a:gd name="T22" fmla="*/ 24 w 42"/>
                <a:gd name="T23" fmla="*/ 18 h 24"/>
                <a:gd name="T24" fmla="*/ 18 w 42"/>
                <a:gd name="T25" fmla="*/ 12 h 24"/>
                <a:gd name="T26" fmla="*/ 12 w 42"/>
                <a:gd name="T27" fmla="*/ 6 h 24"/>
                <a:gd name="T28" fmla="*/ 6 w 42"/>
                <a:gd name="T29" fmla="*/ 6 h 24"/>
                <a:gd name="T30" fmla="*/ 0 w 42"/>
                <a:gd name="T31" fmla="*/ 0 h 24"/>
                <a:gd name="T32" fmla="*/ 0 w 42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24"/>
                <a:gd name="T53" fmla="*/ 42 w 42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24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36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42" name="Freeform 377"/>
            <p:cNvSpPr>
              <a:spLocks/>
            </p:cNvSpPr>
            <p:nvPr/>
          </p:nvSpPr>
          <p:spPr bwMode="auto">
            <a:xfrm>
              <a:off x="5197" y="890"/>
              <a:ext cx="36" cy="30"/>
            </a:xfrm>
            <a:custGeom>
              <a:avLst/>
              <a:gdLst>
                <a:gd name="T0" fmla="*/ 0 w 36"/>
                <a:gd name="T1" fmla="*/ 0 h 30"/>
                <a:gd name="T2" fmla="*/ 0 w 36"/>
                <a:gd name="T3" fmla="*/ 0 h 30"/>
                <a:gd name="T4" fmla="*/ 6 w 36"/>
                <a:gd name="T5" fmla="*/ 6 h 30"/>
                <a:gd name="T6" fmla="*/ 12 w 36"/>
                <a:gd name="T7" fmla="*/ 6 h 30"/>
                <a:gd name="T8" fmla="*/ 18 w 36"/>
                <a:gd name="T9" fmla="*/ 6 h 30"/>
                <a:gd name="T10" fmla="*/ 24 w 36"/>
                <a:gd name="T11" fmla="*/ 12 h 30"/>
                <a:gd name="T12" fmla="*/ 30 w 36"/>
                <a:gd name="T13" fmla="*/ 18 h 30"/>
                <a:gd name="T14" fmla="*/ 30 w 36"/>
                <a:gd name="T15" fmla="*/ 24 h 30"/>
                <a:gd name="T16" fmla="*/ 36 w 36"/>
                <a:gd name="T17" fmla="*/ 30 h 30"/>
                <a:gd name="T18" fmla="*/ 30 w 36"/>
                <a:gd name="T19" fmla="*/ 24 h 30"/>
                <a:gd name="T20" fmla="*/ 24 w 36"/>
                <a:gd name="T21" fmla="*/ 18 h 30"/>
                <a:gd name="T22" fmla="*/ 18 w 36"/>
                <a:gd name="T23" fmla="*/ 18 h 30"/>
                <a:gd name="T24" fmla="*/ 12 w 36"/>
                <a:gd name="T25" fmla="*/ 12 h 30"/>
                <a:gd name="T26" fmla="*/ 12 w 36"/>
                <a:gd name="T27" fmla="*/ 12 h 30"/>
                <a:gd name="T28" fmla="*/ 6 w 36"/>
                <a:gd name="T29" fmla="*/ 6 h 30"/>
                <a:gd name="T30" fmla="*/ 0 w 36"/>
                <a:gd name="T31" fmla="*/ 6 h 30"/>
                <a:gd name="T32" fmla="*/ 0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24" y="18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43" name="Freeform 378"/>
            <p:cNvSpPr>
              <a:spLocks/>
            </p:cNvSpPr>
            <p:nvPr/>
          </p:nvSpPr>
          <p:spPr bwMode="auto">
            <a:xfrm>
              <a:off x="5227" y="896"/>
              <a:ext cx="36" cy="18"/>
            </a:xfrm>
            <a:custGeom>
              <a:avLst/>
              <a:gdLst>
                <a:gd name="T0" fmla="*/ 0 w 36"/>
                <a:gd name="T1" fmla="*/ 18 h 18"/>
                <a:gd name="T2" fmla="*/ 6 w 36"/>
                <a:gd name="T3" fmla="*/ 18 h 18"/>
                <a:gd name="T4" fmla="*/ 12 w 36"/>
                <a:gd name="T5" fmla="*/ 12 h 18"/>
                <a:gd name="T6" fmla="*/ 18 w 36"/>
                <a:gd name="T7" fmla="*/ 6 h 18"/>
                <a:gd name="T8" fmla="*/ 24 w 36"/>
                <a:gd name="T9" fmla="*/ 6 h 18"/>
                <a:gd name="T10" fmla="*/ 24 w 36"/>
                <a:gd name="T11" fmla="*/ 0 h 18"/>
                <a:gd name="T12" fmla="*/ 30 w 36"/>
                <a:gd name="T13" fmla="*/ 0 h 18"/>
                <a:gd name="T14" fmla="*/ 36 w 36"/>
                <a:gd name="T15" fmla="*/ 0 h 18"/>
                <a:gd name="T16" fmla="*/ 36 w 36"/>
                <a:gd name="T17" fmla="*/ 0 h 18"/>
                <a:gd name="T18" fmla="*/ 36 w 36"/>
                <a:gd name="T19" fmla="*/ 0 h 18"/>
                <a:gd name="T20" fmla="*/ 36 w 36"/>
                <a:gd name="T21" fmla="*/ 6 h 18"/>
                <a:gd name="T22" fmla="*/ 30 w 36"/>
                <a:gd name="T23" fmla="*/ 6 h 18"/>
                <a:gd name="T24" fmla="*/ 24 w 36"/>
                <a:gd name="T25" fmla="*/ 12 h 18"/>
                <a:gd name="T26" fmla="*/ 18 w 36"/>
                <a:gd name="T27" fmla="*/ 12 h 18"/>
                <a:gd name="T28" fmla="*/ 12 w 36"/>
                <a:gd name="T29" fmla="*/ 12 h 18"/>
                <a:gd name="T30" fmla="*/ 6 w 36"/>
                <a:gd name="T31" fmla="*/ 18 h 18"/>
                <a:gd name="T32" fmla="*/ 0 w 36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0" y="18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44" name="Freeform 379"/>
            <p:cNvSpPr>
              <a:spLocks/>
            </p:cNvSpPr>
            <p:nvPr/>
          </p:nvSpPr>
          <p:spPr bwMode="auto">
            <a:xfrm>
              <a:off x="4588" y="2079"/>
              <a:ext cx="24" cy="36"/>
            </a:xfrm>
            <a:custGeom>
              <a:avLst/>
              <a:gdLst>
                <a:gd name="T0" fmla="*/ 0 w 24"/>
                <a:gd name="T1" fmla="*/ 36 h 36"/>
                <a:gd name="T2" fmla="*/ 0 w 24"/>
                <a:gd name="T3" fmla="*/ 36 h 36"/>
                <a:gd name="T4" fmla="*/ 0 w 24"/>
                <a:gd name="T5" fmla="*/ 30 h 36"/>
                <a:gd name="T6" fmla="*/ 6 w 24"/>
                <a:gd name="T7" fmla="*/ 24 h 36"/>
                <a:gd name="T8" fmla="*/ 6 w 24"/>
                <a:gd name="T9" fmla="*/ 18 h 36"/>
                <a:gd name="T10" fmla="*/ 12 w 24"/>
                <a:gd name="T11" fmla="*/ 12 h 36"/>
                <a:gd name="T12" fmla="*/ 18 w 24"/>
                <a:gd name="T13" fmla="*/ 6 h 36"/>
                <a:gd name="T14" fmla="*/ 24 w 24"/>
                <a:gd name="T15" fmla="*/ 6 h 36"/>
                <a:gd name="T16" fmla="*/ 24 w 24"/>
                <a:gd name="T17" fmla="*/ 0 h 36"/>
                <a:gd name="T18" fmla="*/ 24 w 24"/>
                <a:gd name="T19" fmla="*/ 6 h 36"/>
                <a:gd name="T20" fmla="*/ 18 w 24"/>
                <a:gd name="T21" fmla="*/ 12 h 36"/>
                <a:gd name="T22" fmla="*/ 18 w 24"/>
                <a:gd name="T23" fmla="*/ 18 h 36"/>
                <a:gd name="T24" fmla="*/ 12 w 24"/>
                <a:gd name="T25" fmla="*/ 24 h 36"/>
                <a:gd name="T26" fmla="*/ 6 w 24"/>
                <a:gd name="T27" fmla="*/ 30 h 36"/>
                <a:gd name="T28" fmla="*/ 6 w 24"/>
                <a:gd name="T29" fmla="*/ 36 h 36"/>
                <a:gd name="T30" fmla="*/ 0 w 24"/>
                <a:gd name="T31" fmla="*/ 36 h 36"/>
                <a:gd name="T32" fmla="*/ 0 w 24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6"/>
                <a:gd name="T53" fmla="*/ 24 w 2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6">
                  <a:moveTo>
                    <a:pt x="0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6" y="30"/>
                  </a:lnTo>
                  <a:lnTo>
                    <a:pt x="6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45" name="Freeform 380"/>
            <p:cNvSpPr>
              <a:spLocks/>
            </p:cNvSpPr>
            <p:nvPr/>
          </p:nvSpPr>
          <p:spPr bwMode="auto">
            <a:xfrm>
              <a:off x="4606" y="2085"/>
              <a:ext cx="12" cy="30"/>
            </a:xfrm>
            <a:custGeom>
              <a:avLst/>
              <a:gdLst>
                <a:gd name="T0" fmla="*/ 0 w 12"/>
                <a:gd name="T1" fmla="*/ 30 h 30"/>
                <a:gd name="T2" fmla="*/ 0 w 12"/>
                <a:gd name="T3" fmla="*/ 24 h 30"/>
                <a:gd name="T4" fmla="*/ 0 w 12"/>
                <a:gd name="T5" fmla="*/ 12 h 30"/>
                <a:gd name="T6" fmla="*/ 6 w 12"/>
                <a:gd name="T7" fmla="*/ 6 h 30"/>
                <a:gd name="T8" fmla="*/ 12 w 12"/>
                <a:gd name="T9" fmla="*/ 0 h 30"/>
                <a:gd name="T10" fmla="*/ 6 w 12"/>
                <a:gd name="T11" fmla="*/ 6 h 30"/>
                <a:gd name="T12" fmla="*/ 6 w 12"/>
                <a:gd name="T13" fmla="*/ 18 h 30"/>
                <a:gd name="T14" fmla="*/ 6 w 12"/>
                <a:gd name="T15" fmla="*/ 24 h 30"/>
                <a:gd name="T16" fmla="*/ 0 w 12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0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6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46" name="Freeform 381"/>
            <p:cNvSpPr>
              <a:spLocks/>
            </p:cNvSpPr>
            <p:nvPr/>
          </p:nvSpPr>
          <p:spPr bwMode="auto">
            <a:xfrm>
              <a:off x="4457" y="2067"/>
              <a:ext cx="24" cy="18"/>
            </a:xfrm>
            <a:custGeom>
              <a:avLst/>
              <a:gdLst>
                <a:gd name="T0" fmla="*/ 24 w 24"/>
                <a:gd name="T1" fmla="*/ 0 h 18"/>
                <a:gd name="T2" fmla="*/ 24 w 24"/>
                <a:gd name="T3" fmla="*/ 0 h 18"/>
                <a:gd name="T4" fmla="*/ 18 w 24"/>
                <a:gd name="T5" fmla="*/ 6 h 18"/>
                <a:gd name="T6" fmla="*/ 18 w 24"/>
                <a:gd name="T7" fmla="*/ 6 h 18"/>
                <a:gd name="T8" fmla="*/ 12 w 24"/>
                <a:gd name="T9" fmla="*/ 12 h 18"/>
                <a:gd name="T10" fmla="*/ 12 w 24"/>
                <a:gd name="T11" fmla="*/ 18 h 18"/>
                <a:gd name="T12" fmla="*/ 6 w 24"/>
                <a:gd name="T13" fmla="*/ 18 h 18"/>
                <a:gd name="T14" fmla="*/ 6 w 24"/>
                <a:gd name="T15" fmla="*/ 18 h 18"/>
                <a:gd name="T16" fmla="*/ 0 w 24"/>
                <a:gd name="T17" fmla="*/ 18 h 18"/>
                <a:gd name="T18" fmla="*/ 0 w 24"/>
                <a:gd name="T19" fmla="*/ 18 h 18"/>
                <a:gd name="T20" fmla="*/ 0 w 24"/>
                <a:gd name="T21" fmla="*/ 12 h 18"/>
                <a:gd name="T22" fmla="*/ 6 w 24"/>
                <a:gd name="T23" fmla="*/ 12 h 18"/>
                <a:gd name="T24" fmla="*/ 6 w 24"/>
                <a:gd name="T25" fmla="*/ 6 h 18"/>
                <a:gd name="T26" fmla="*/ 12 w 24"/>
                <a:gd name="T27" fmla="*/ 6 h 18"/>
                <a:gd name="T28" fmla="*/ 18 w 24"/>
                <a:gd name="T29" fmla="*/ 6 h 18"/>
                <a:gd name="T30" fmla="*/ 18 w 24"/>
                <a:gd name="T31" fmla="*/ 0 h 18"/>
                <a:gd name="T32" fmla="*/ 24 w 24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8"/>
                <a:gd name="T53" fmla="*/ 24 w 24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8">
                  <a:moveTo>
                    <a:pt x="24" y="0"/>
                  </a:moveTo>
                  <a:lnTo>
                    <a:pt x="24" y="0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47" name="Freeform 382"/>
            <p:cNvSpPr>
              <a:spLocks/>
            </p:cNvSpPr>
            <p:nvPr/>
          </p:nvSpPr>
          <p:spPr bwMode="auto">
            <a:xfrm>
              <a:off x="4451" y="2067"/>
              <a:ext cx="24" cy="6"/>
            </a:xfrm>
            <a:custGeom>
              <a:avLst/>
              <a:gdLst>
                <a:gd name="T0" fmla="*/ 24 w 24"/>
                <a:gd name="T1" fmla="*/ 0 h 6"/>
                <a:gd name="T2" fmla="*/ 24 w 24"/>
                <a:gd name="T3" fmla="*/ 0 h 6"/>
                <a:gd name="T4" fmla="*/ 18 w 24"/>
                <a:gd name="T5" fmla="*/ 0 h 6"/>
                <a:gd name="T6" fmla="*/ 12 w 24"/>
                <a:gd name="T7" fmla="*/ 0 h 6"/>
                <a:gd name="T8" fmla="*/ 12 w 24"/>
                <a:gd name="T9" fmla="*/ 0 h 6"/>
                <a:gd name="T10" fmla="*/ 6 w 24"/>
                <a:gd name="T11" fmla="*/ 0 h 6"/>
                <a:gd name="T12" fmla="*/ 0 w 24"/>
                <a:gd name="T13" fmla="*/ 0 h 6"/>
                <a:gd name="T14" fmla="*/ 0 w 24"/>
                <a:gd name="T15" fmla="*/ 0 h 6"/>
                <a:gd name="T16" fmla="*/ 0 w 24"/>
                <a:gd name="T17" fmla="*/ 0 h 6"/>
                <a:gd name="T18" fmla="*/ 0 w 24"/>
                <a:gd name="T19" fmla="*/ 6 h 6"/>
                <a:gd name="T20" fmla="*/ 0 w 24"/>
                <a:gd name="T21" fmla="*/ 6 h 6"/>
                <a:gd name="T22" fmla="*/ 6 w 24"/>
                <a:gd name="T23" fmla="*/ 6 h 6"/>
                <a:gd name="T24" fmla="*/ 6 w 24"/>
                <a:gd name="T25" fmla="*/ 6 h 6"/>
                <a:gd name="T26" fmla="*/ 12 w 24"/>
                <a:gd name="T27" fmla="*/ 0 h 6"/>
                <a:gd name="T28" fmla="*/ 18 w 24"/>
                <a:gd name="T29" fmla="*/ 0 h 6"/>
                <a:gd name="T30" fmla="*/ 24 w 24"/>
                <a:gd name="T31" fmla="*/ 0 h 6"/>
                <a:gd name="T32" fmla="*/ 24 w 24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24" y="0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48" name="Freeform 383"/>
            <p:cNvSpPr>
              <a:spLocks/>
            </p:cNvSpPr>
            <p:nvPr/>
          </p:nvSpPr>
          <p:spPr bwMode="auto">
            <a:xfrm>
              <a:off x="4457" y="2043"/>
              <a:ext cx="24" cy="24"/>
            </a:xfrm>
            <a:custGeom>
              <a:avLst/>
              <a:gdLst>
                <a:gd name="T0" fmla="*/ 24 w 24"/>
                <a:gd name="T1" fmla="*/ 24 h 24"/>
                <a:gd name="T2" fmla="*/ 18 w 24"/>
                <a:gd name="T3" fmla="*/ 24 h 24"/>
                <a:gd name="T4" fmla="*/ 18 w 24"/>
                <a:gd name="T5" fmla="*/ 18 h 24"/>
                <a:gd name="T6" fmla="*/ 12 w 24"/>
                <a:gd name="T7" fmla="*/ 18 h 24"/>
                <a:gd name="T8" fmla="*/ 6 w 24"/>
                <a:gd name="T9" fmla="*/ 12 h 24"/>
                <a:gd name="T10" fmla="*/ 0 w 24"/>
                <a:gd name="T11" fmla="*/ 6 h 24"/>
                <a:gd name="T12" fmla="*/ 0 w 24"/>
                <a:gd name="T13" fmla="*/ 6 h 24"/>
                <a:gd name="T14" fmla="*/ 0 w 24"/>
                <a:gd name="T15" fmla="*/ 6 h 24"/>
                <a:gd name="T16" fmla="*/ 0 w 24"/>
                <a:gd name="T17" fmla="*/ 0 h 24"/>
                <a:gd name="T18" fmla="*/ 0 w 24"/>
                <a:gd name="T19" fmla="*/ 0 h 24"/>
                <a:gd name="T20" fmla="*/ 6 w 24"/>
                <a:gd name="T21" fmla="*/ 6 h 24"/>
                <a:gd name="T22" fmla="*/ 6 w 24"/>
                <a:gd name="T23" fmla="*/ 6 h 24"/>
                <a:gd name="T24" fmla="*/ 12 w 24"/>
                <a:gd name="T25" fmla="*/ 12 h 24"/>
                <a:gd name="T26" fmla="*/ 18 w 24"/>
                <a:gd name="T27" fmla="*/ 12 h 24"/>
                <a:gd name="T28" fmla="*/ 18 w 24"/>
                <a:gd name="T29" fmla="*/ 18 h 24"/>
                <a:gd name="T30" fmla="*/ 24 w 24"/>
                <a:gd name="T31" fmla="*/ 24 h 24"/>
                <a:gd name="T32" fmla="*/ 24 w 24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24" y="24"/>
                  </a:moveTo>
                  <a:lnTo>
                    <a:pt x="18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49" name="Freeform 384"/>
            <p:cNvSpPr>
              <a:spLocks/>
            </p:cNvSpPr>
            <p:nvPr/>
          </p:nvSpPr>
          <p:spPr bwMode="auto">
            <a:xfrm>
              <a:off x="4612" y="2049"/>
              <a:ext cx="6" cy="36"/>
            </a:xfrm>
            <a:custGeom>
              <a:avLst/>
              <a:gdLst>
                <a:gd name="T0" fmla="*/ 0 w 6"/>
                <a:gd name="T1" fmla="*/ 36 h 36"/>
                <a:gd name="T2" fmla="*/ 0 w 6"/>
                <a:gd name="T3" fmla="*/ 24 h 36"/>
                <a:gd name="T4" fmla="*/ 0 w 6"/>
                <a:gd name="T5" fmla="*/ 12 h 36"/>
                <a:gd name="T6" fmla="*/ 0 w 6"/>
                <a:gd name="T7" fmla="*/ 6 h 36"/>
                <a:gd name="T8" fmla="*/ 6 w 6"/>
                <a:gd name="T9" fmla="*/ 0 h 36"/>
                <a:gd name="T10" fmla="*/ 6 w 6"/>
                <a:gd name="T11" fmla="*/ 6 h 36"/>
                <a:gd name="T12" fmla="*/ 6 w 6"/>
                <a:gd name="T13" fmla="*/ 12 h 36"/>
                <a:gd name="T14" fmla="*/ 0 w 6"/>
                <a:gd name="T15" fmla="*/ 24 h 36"/>
                <a:gd name="T16" fmla="*/ 0 w 6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6"/>
                <a:gd name="T29" fmla="*/ 6 w 6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6">
                  <a:moveTo>
                    <a:pt x="0" y="36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24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50" name="Freeform 385"/>
            <p:cNvSpPr>
              <a:spLocks/>
            </p:cNvSpPr>
            <p:nvPr/>
          </p:nvSpPr>
          <p:spPr bwMode="auto">
            <a:xfrm>
              <a:off x="4618" y="2055"/>
              <a:ext cx="18" cy="36"/>
            </a:xfrm>
            <a:custGeom>
              <a:avLst/>
              <a:gdLst>
                <a:gd name="T0" fmla="*/ 0 w 18"/>
                <a:gd name="T1" fmla="*/ 36 h 36"/>
                <a:gd name="T2" fmla="*/ 0 w 18"/>
                <a:gd name="T3" fmla="*/ 24 h 36"/>
                <a:gd name="T4" fmla="*/ 6 w 18"/>
                <a:gd name="T5" fmla="*/ 18 h 36"/>
                <a:gd name="T6" fmla="*/ 6 w 18"/>
                <a:gd name="T7" fmla="*/ 6 h 36"/>
                <a:gd name="T8" fmla="*/ 12 w 18"/>
                <a:gd name="T9" fmla="*/ 0 h 36"/>
                <a:gd name="T10" fmla="*/ 18 w 18"/>
                <a:gd name="T11" fmla="*/ 0 h 36"/>
                <a:gd name="T12" fmla="*/ 18 w 18"/>
                <a:gd name="T13" fmla="*/ 6 h 36"/>
                <a:gd name="T14" fmla="*/ 12 w 18"/>
                <a:gd name="T15" fmla="*/ 12 h 36"/>
                <a:gd name="T16" fmla="*/ 12 w 18"/>
                <a:gd name="T17" fmla="*/ 18 h 36"/>
                <a:gd name="T18" fmla="*/ 6 w 18"/>
                <a:gd name="T19" fmla="*/ 24 h 36"/>
                <a:gd name="T20" fmla="*/ 6 w 18"/>
                <a:gd name="T21" fmla="*/ 24 h 36"/>
                <a:gd name="T22" fmla="*/ 0 w 18"/>
                <a:gd name="T23" fmla="*/ 30 h 36"/>
                <a:gd name="T24" fmla="*/ 0 w 18"/>
                <a:gd name="T25" fmla="*/ 36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36"/>
                <a:gd name="T41" fmla="*/ 18 w 18"/>
                <a:gd name="T42" fmla="*/ 36 h 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36">
                  <a:moveTo>
                    <a:pt x="0" y="36"/>
                  </a:moveTo>
                  <a:lnTo>
                    <a:pt x="0" y="24"/>
                  </a:lnTo>
                  <a:lnTo>
                    <a:pt x="6" y="18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51" name="Freeform 386"/>
            <p:cNvSpPr>
              <a:spLocks/>
            </p:cNvSpPr>
            <p:nvPr/>
          </p:nvSpPr>
          <p:spPr bwMode="auto">
            <a:xfrm>
              <a:off x="4600" y="2049"/>
              <a:ext cx="6" cy="30"/>
            </a:xfrm>
            <a:custGeom>
              <a:avLst/>
              <a:gdLst>
                <a:gd name="T0" fmla="*/ 0 w 6"/>
                <a:gd name="T1" fmla="*/ 30 h 30"/>
                <a:gd name="T2" fmla="*/ 0 w 6"/>
                <a:gd name="T3" fmla="*/ 30 h 30"/>
                <a:gd name="T4" fmla="*/ 0 w 6"/>
                <a:gd name="T5" fmla="*/ 18 h 30"/>
                <a:gd name="T6" fmla="*/ 0 w 6"/>
                <a:gd name="T7" fmla="*/ 6 h 30"/>
                <a:gd name="T8" fmla="*/ 0 w 6"/>
                <a:gd name="T9" fmla="*/ 0 h 30"/>
                <a:gd name="T10" fmla="*/ 6 w 6"/>
                <a:gd name="T11" fmla="*/ 0 h 30"/>
                <a:gd name="T12" fmla="*/ 6 w 6"/>
                <a:gd name="T13" fmla="*/ 12 h 30"/>
                <a:gd name="T14" fmla="*/ 0 w 6"/>
                <a:gd name="T15" fmla="*/ 24 h 30"/>
                <a:gd name="T16" fmla="*/ 0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0" y="30"/>
                  </a:moveTo>
                  <a:lnTo>
                    <a:pt x="0" y="30"/>
                  </a:lnTo>
                  <a:lnTo>
                    <a:pt x="0" y="18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0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52" name="Freeform 387"/>
            <p:cNvSpPr>
              <a:spLocks/>
            </p:cNvSpPr>
            <p:nvPr/>
          </p:nvSpPr>
          <p:spPr bwMode="auto">
            <a:xfrm>
              <a:off x="4588" y="2043"/>
              <a:ext cx="6" cy="30"/>
            </a:xfrm>
            <a:custGeom>
              <a:avLst/>
              <a:gdLst>
                <a:gd name="T0" fmla="*/ 6 w 6"/>
                <a:gd name="T1" fmla="*/ 30 h 30"/>
                <a:gd name="T2" fmla="*/ 0 w 6"/>
                <a:gd name="T3" fmla="*/ 24 h 30"/>
                <a:gd name="T4" fmla="*/ 0 w 6"/>
                <a:gd name="T5" fmla="*/ 12 h 30"/>
                <a:gd name="T6" fmla="*/ 0 w 6"/>
                <a:gd name="T7" fmla="*/ 6 h 30"/>
                <a:gd name="T8" fmla="*/ 0 w 6"/>
                <a:gd name="T9" fmla="*/ 0 h 30"/>
                <a:gd name="T10" fmla="*/ 0 w 6"/>
                <a:gd name="T11" fmla="*/ 0 h 30"/>
                <a:gd name="T12" fmla="*/ 6 w 6"/>
                <a:gd name="T13" fmla="*/ 6 h 30"/>
                <a:gd name="T14" fmla="*/ 0 w 6"/>
                <a:gd name="T15" fmla="*/ 24 h 30"/>
                <a:gd name="T16" fmla="*/ 6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6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0" y="24"/>
                  </a:lnTo>
                  <a:lnTo>
                    <a:pt x="6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53" name="Freeform 388"/>
            <p:cNvSpPr>
              <a:spLocks/>
            </p:cNvSpPr>
            <p:nvPr/>
          </p:nvSpPr>
          <p:spPr bwMode="auto">
            <a:xfrm>
              <a:off x="4570" y="2037"/>
              <a:ext cx="12" cy="30"/>
            </a:xfrm>
            <a:custGeom>
              <a:avLst/>
              <a:gdLst>
                <a:gd name="T0" fmla="*/ 12 w 12"/>
                <a:gd name="T1" fmla="*/ 30 h 30"/>
                <a:gd name="T2" fmla="*/ 6 w 12"/>
                <a:gd name="T3" fmla="*/ 24 h 30"/>
                <a:gd name="T4" fmla="*/ 6 w 12"/>
                <a:gd name="T5" fmla="*/ 12 h 30"/>
                <a:gd name="T6" fmla="*/ 0 w 12"/>
                <a:gd name="T7" fmla="*/ 0 h 30"/>
                <a:gd name="T8" fmla="*/ 6 w 12"/>
                <a:gd name="T9" fmla="*/ 0 h 30"/>
                <a:gd name="T10" fmla="*/ 6 w 12"/>
                <a:gd name="T11" fmla="*/ 0 h 30"/>
                <a:gd name="T12" fmla="*/ 6 w 12"/>
                <a:gd name="T13" fmla="*/ 12 h 30"/>
                <a:gd name="T14" fmla="*/ 6 w 12"/>
                <a:gd name="T15" fmla="*/ 24 h 30"/>
                <a:gd name="T16" fmla="*/ 12 w 12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12" y="30"/>
                  </a:moveTo>
                  <a:lnTo>
                    <a:pt x="6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6" y="24"/>
                  </a:lnTo>
                  <a:lnTo>
                    <a:pt x="12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54" name="Freeform 389"/>
            <p:cNvSpPr>
              <a:spLocks/>
            </p:cNvSpPr>
            <p:nvPr/>
          </p:nvSpPr>
          <p:spPr bwMode="auto">
            <a:xfrm>
              <a:off x="4558" y="2025"/>
              <a:ext cx="12" cy="42"/>
            </a:xfrm>
            <a:custGeom>
              <a:avLst/>
              <a:gdLst>
                <a:gd name="T0" fmla="*/ 12 w 12"/>
                <a:gd name="T1" fmla="*/ 42 h 42"/>
                <a:gd name="T2" fmla="*/ 6 w 12"/>
                <a:gd name="T3" fmla="*/ 30 h 42"/>
                <a:gd name="T4" fmla="*/ 0 w 12"/>
                <a:gd name="T5" fmla="*/ 18 h 42"/>
                <a:gd name="T6" fmla="*/ 0 w 12"/>
                <a:gd name="T7" fmla="*/ 6 h 42"/>
                <a:gd name="T8" fmla="*/ 6 w 12"/>
                <a:gd name="T9" fmla="*/ 0 h 42"/>
                <a:gd name="T10" fmla="*/ 6 w 12"/>
                <a:gd name="T11" fmla="*/ 6 h 42"/>
                <a:gd name="T12" fmla="*/ 6 w 12"/>
                <a:gd name="T13" fmla="*/ 18 h 42"/>
                <a:gd name="T14" fmla="*/ 6 w 12"/>
                <a:gd name="T15" fmla="*/ 30 h 42"/>
                <a:gd name="T16" fmla="*/ 12 w 12"/>
                <a:gd name="T17" fmla="*/ 42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42"/>
                <a:gd name="T29" fmla="*/ 12 w 12"/>
                <a:gd name="T30" fmla="*/ 42 h 4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42">
                  <a:moveTo>
                    <a:pt x="12" y="42"/>
                  </a:moveTo>
                  <a:lnTo>
                    <a:pt x="6" y="30"/>
                  </a:lnTo>
                  <a:lnTo>
                    <a:pt x="0" y="18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6" y="30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55" name="Freeform 390"/>
            <p:cNvSpPr>
              <a:spLocks/>
            </p:cNvSpPr>
            <p:nvPr/>
          </p:nvSpPr>
          <p:spPr bwMode="auto">
            <a:xfrm>
              <a:off x="4540" y="2019"/>
              <a:ext cx="12" cy="42"/>
            </a:xfrm>
            <a:custGeom>
              <a:avLst/>
              <a:gdLst>
                <a:gd name="T0" fmla="*/ 12 w 12"/>
                <a:gd name="T1" fmla="*/ 42 h 42"/>
                <a:gd name="T2" fmla="*/ 12 w 12"/>
                <a:gd name="T3" fmla="*/ 42 h 42"/>
                <a:gd name="T4" fmla="*/ 12 w 12"/>
                <a:gd name="T5" fmla="*/ 36 h 42"/>
                <a:gd name="T6" fmla="*/ 6 w 12"/>
                <a:gd name="T7" fmla="*/ 30 h 42"/>
                <a:gd name="T8" fmla="*/ 6 w 12"/>
                <a:gd name="T9" fmla="*/ 18 h 42"/>
                <a:gd name="T10" fmla="*/ 0 w 12"/>
                <a:gd name="T11" fmla="*/ 12 h 42"/>
                <a:gd name="T12" fmla="*/ 0 w 12"/>
                <a:gd name="T13" fmla="*/ 6 h 42"/>
                <a:gd name="T14" fmla="*/ 0 w 12"/>
                <a:gd name="T15" fmla="*/ 6 h 42"/>
                <a:gd name="T16" fmla="*/ 0 w 12"/>
                <a:gd name="T17" fmla="*/ 0 h 42"/>
                <a:gd name="T18" fmla="*/ 6 w 12"/>
                <a:gd name="T19" fmla="*/ 6 h 42"/>
                <a:gd name="T20" fmla="*/ 12 w 12"/>
                <a:gd name="T21" fmla="*/ 24 h 42"/>
                <a:gd name="T22" fmla="*/ 12 w 12"/>
                <a:gd name="T23" fmla="*/ 36 h 42"/>
                <a:gd name="T24" fmla="*/ 12 w 12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42"/>
                <a:gd name="T41" fmla="*/ 12 w 12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42">
                  <a:moveTo>
                    <a:pt x="12" y="42"/>
                  </a:moveTo>
                  <a:lnTo>
                    <a:pt x="12" y="42"/>
                  </a:lnTo>
                  <a:lnTo>
                    <a:pt x="12" y="36"/>
                  </a:lnTo>
                  <a:lnTo>
                    <a:pt x="6" y="30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24"/>
                  </a:lnTo>
                  <a:lnTo>
                    <a:pt x="12" y="36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56" name="Freeform 391"/>
            <p:cNvSpPr>
              <a:spLocks/>
            </p:cNvSpPr>
            <p:nvPr/>
          </p:nvSpPr>
          <p:spPr bwMode="auto">
            <a:xfrm>
              <a:off x="4528" y="2019"/>
              <a:ext cx="12" cy="42"/>
            </a:xfrm>
            <a:custGeom>
              <a:avLst/>
              <a:gdLst>
                <a:gd name="T0" fmla="*/ 12 w 12"/>
                <a:gd name="T1" fmla="*/ 42 h 42"/>
                <a:gd name="T2" fmla="*/ 12 w 12"/>
                <a:gd name="T3" fmla="*/ 42 h 42"/>
                <a:gd name="T4" fmla="*/ 6 w 12"/>
                <a:gd name="T5" fmla="*/ 36 h 42"/>
                <a:gd name="T6" fmla="*/ 6 w 12"/>
                <a:gd name="T7" fmla="*/ 24 h 42"/>
                <a:gd name="T8" fmla="*/ 0 w 12"/>
                <a:gd name="T9" fmla="*/ 18 h 42"/>
                <a:gd name="T10" fmla="*/ 0 w 12"/>
                <a:gd name="T11" fmla="*/ 12 h 42"/>
                <a:gd name="T12" fmla="*/ 0 w 12"/>
                <a:gd name="T13" fmla="*/ 6 h 42"/>
                <a:gd name="T14" fmla="*/ 0 w 12"/>
                <a:gd name="T15" fmla="*/ 0 h 42"/>
                <a:gd name="T16" fmla="*/ 0 w 12"/>
                <a:gd name="T17" fmla="*/ 0 h 42"/>
                <a:gd name="T18" fmla="*/ 6 w 12"/>
                <a:gd name="T19" fmla="*/ 6 h 42"/>
                <a:gd name="T20" fmla="*/ 12 w 12"/>
                <a:gd name="T21" fmla="*/ 18 h 42"/>
                <a:gd name="T22" fmla="*/ 12 w 12"/>
                <a:gd name="T23" fmla="*/ 30 h 42"/>
                <a:gd name="T24" fmla="*/ 12 w 12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42"/>
                <a:gd name="T41" fmla="*/ 12 w 12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42">
                  <a:moveTo>
                    <a:pt x="12" y="42"/>
                  </a:moveTo>
                  <a:lnTo>
                    <a:pt x="12" y="42"/>
                  </a:lnTo>
                  <a:lnTo>
                    <a:pt x="6" y="36"/>
                  </a:lnTo>
                  <a:lnTo>
                    <a:pt x="6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8"/>
                  </a:lnTo>
                  <a:lnTo>
                    <a:pt x="12" y="30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57" name="Freeform 392"/>
            <p:cNvSpPr>
              <a:spLocks/>
            </p:cNvSpPr>
            <p:nvPr/>
          </p:nvSpPr>
          <p:spPr bwMode="auto">
            <a:xfrm>
              <a:off x="4498" y="2019"/>
              <a:ext cx="30" cy="48"/>
            </a:xfrm>
            <a:custGeom>
              <a:avLst/>
              <a:gdLst>
                <a:gd name="T0" fmla="*/ 30 w 30"/>
                <a:gd name="T1" fmla="*/ 48 h 48"/>
                <a:gd name="T2" fmla="*/ 24 w 30"/>
                <a:gd name="T3" fmla="*/ 42 h 48"/>
                <a:gd name="T4" fmla="*/ 18 w 30"/>
                <a:gd name="T5" fmla="*/ 36 h 48"/>
                <a:gd name="T6" fmla="*/ 12 w 30"/>
                <a:gd name="T7" fmla="*/ 30 h 48"/>
                <a:gd name="T8" fmla="*/ 6 w 30"/>
                <a:gd name="T9" fmla="*/ 24 h 48"/>
                <a:gd name="T10" fmla="*/ 6 w 30"/>
                <a:gd name="T11" fmla="*/ 18 h 48"/>
                <a:gd name="T12" fmla="*/ 0 w 30"/>
                <a:gd name="T13" fmla="*/ 12 h 48"/>
                <a:gd name="T14" fmla="*/ 0 w 30"/>
                <a:gd name="T15" fmla="*/ 6 h 48"/>
                <a:gd name="T16" fmla="*/ 0 w 30"/>
                <a:gd name="T17" fmla="*/ 0 h 48"/>
                <a:gd name="T18" fmla="*/ 6 w 30"/>
                <a:gd name="T19" fmla="*/ 0 h 48"/>
                <a:gd name="T20" fmla="*/ 6 w 30"/>
                <a:gd name="T21" fmla="*/ 6 h 48"/>
                <a:gd name="T22" fmla="*/ 12 w 30"/>
                <a:gd name="T23" fmla="*/ 12 h 48"/>
                <a:gd name="T24" fmla="*/ 18 w 30"/>
                <a:gd name="T25" fmla="*/ 18 h 48"/>
                <a:gd name="T26" fmla="*/ 18 w 30"/>
                <a:gd name="T27" fmla="*/ 24 h 48"/>
                <a:gd name="T28" fmla="*/ 24 w 30"/>
                <a:gd name="T29" fmla="*/ 30 h 48"/>
                <a:gd name="T30" fmla="*/ 24 w 30"/>
                <a:gd name="T31" fmla="*/ 36 h 48"/>
                <a:gd name="T32" fmla="*/ 30 w 30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48"/>
                <a:gd name="T53" fmla="*/ 30 w 30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48">
                  <a:moveTo>
                    <a:pt x="30" y="48"/>
                  </a:moveTo>
                  <a:lnTo>
                    <a:pt x="24" y="42"/>
                  </a:lnTo>
                  <a:lnTo>
                    <a:pt x="18" y="36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24" y="36"/>
                  </a:lnTo>
                  <a:lnTo>
                    <a:pt x="30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58" name="Freeform 393"/>
            <p:cNvSpPr>
              <a:spLocks/>
            </p:cNvSpPr>
            <p:nvPr/>
          </p:nvSpPr>
          <p:spPr bwMode="auto">
            <a:xfrm>
              <a:off x="4475" y="2031"/>
              <a:ext cx="35" cy="30"/>
            </a:xfrm>
            <a:custGeom>
              <a:avLst/>
              <a:gdLst>
                <a:gd name="T0" fmla="*/ 35 w 35"/>
                <a:gd name="T1" fmla="*/ 30 h 30"/>
                <a:gd name="T2" fmla="*/ 29 w 35"/>
                <a:gd name="T3" fmla="*/ 30 h 30"/>
                <a:gd name="T4" fmla="*/ 23 w 35"/>
                <a:gd name="T5" fmla="*/ 24 h 30"/>
                <a:gd name="T6" fmla="*/ 17 w 35"/>
                <a:gd name="T7" fmla="*/ 18 h 30"/>
                <a:gd name="T8" fmla="*/ 12 w 35"/>
                <a:gd name="T9" fmla="*/ 12 h 30"/>
                <a:gd name="T10" fmla="*/ 6 w 35"/>
                <a:gd name="T11" fmla="*/ 6 h 30"/>
                <a:gd name="T12" fmla="*/ 0 w 35"/>
                <a:gd name="T13" fmla="*/ 6 h 30"/>
                <a:gd name="T14" fmla="*/ 0 w 35"/>
                <a:gd name="T15" fmla="*/ 0 h 30"/>
                <a:gd name="T16" fmla="*/ 0 w 35"/>
                <a:gd name="T17" fmla="*/ 0 h 30"/>
                <a:gd name="T18" fmla="*/ 6 w 35"/>
                <a:gd name="T19" fmla="*/ 0 h 30"/>
                <a:gd name="T20" fmla="*/ 12 w 35"/>
                <a:gd name="T21" fmla="*/ 0 h 30"/>
                <a:gd name="T22" fmla="*/ 17 w 35"/>
                <a:gd name="T23" fmla="*/ 6 h 30"/>
                <a:gd name="T24" fmla="*/ 17 w 35"/>
                <a:gd name="T25" fmla="*/ 12 h 30"/>
                <a:gd name="T26" fmla="*/ 23 w 35"/>
                <a:gd name="T27" fmla="*/ 18 h 30"/>
                <a:gd name="T28" fmla="*/ 29 w 35"/>
                <a:gd name="T29" fmla="*/ 24 h 30"/>
                <a:gd name="T30" fmla="*/ 35 w 35"/>
                <a:gd name="T31" fmla="*/ 30 h 30"/>
                <a:gd name="T32" fmla="*/ 35 w 35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0"/>
                <a:gd name="T53" fmla="*/ 35 w 35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0">
                  <a:moveTo>
                    <a:pt x="35" y="30"/>
                  </a:moveTo>
                  <a:lnTo>
                    <a:pt x="29" y="30"/>
                  </a:lnTo>
                  <a:lnTo>
                    <a:pt x="23" y="24"/>
                  </a:lnTo>
                  <a:lnTo>
                    <a:pt x="17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7" y="6"/>
                  </a:lnTo>
                  <a:lnTo>
                    <a:pt x="17" y="12"/>
                  </a:lnTo>
                  <a:lnTo>
                    <a:pt x="23" y="18"/>
                  </a:lnTo>
                  <a:lnTo>
                    <a:pt x="29" y="24"/>
                  </a:lnTo>
                  <a:lnTo>
                    <a:pt x="35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59" name="Freeform 394"/>
            <p:cNvSpPr>
              <a:spLocks/>
            </p:cNvSpPr>
            <p:nvPr/>
          </p:nvSpPr>
          <p:spPr bwMode="auto">
            <a:xfrm>
              <a:off x="4463" y="2031"/>
              <a:ext cx="29" cy="36"/>
            </a:xfrm>
            <a:custGeom>
              <a:avLst/>
              <a:gdLst>
                <a:gd name="T0" fmla="*/ 0 w 29"/>
                <a:gd name="T1" fmla="*/ 0 h 36"/>
                <a:gd name="T2" fmla="*/ 6 w 29"/>
                <a:gd name="T3" fmla="*/ 0 h 36"/>
                <a:gd name="T4" fmla="*/ 6 w 29"/>
                <a:gd name="T5" fmla="*/ 6 h 36"/>
                <a:gd name="T6" fmla="*/ 12 w 29"/>
                <a:gd name="T7" fmla="*/ 12 h 36"/>
                <a:gd name="T8" fmla="*/ 18 w 29"/>
                <a:gd name="T9" fmla="*/ 18 h 36"/>
                <a:gd name="T10" fmla="*/ 18 w 29"/>
                <a:gd name="T11" fmla="*/ 18 h 36"/>
                <a:gd name="T12" fmla="*/ 24 w 29"/>
                <a:gd name="T13" fmla="*/ 24 h 36"/>
                <a:gd name="T14" fmla="*/ 29 w 29"/>
                <a:gd name="T15" fmla="*/ 30 h 36"/>
                <a:gd name="T16" fmla="*/ 29 w 29"/>
                <a:gd name="T17" fmla="*/ 36 h 36"/>
                <a:gd name="T18" fmla="*/ 29 w 29"/>
                <a:gd name="T19" fmla="*/ 30 h 36"/>
                <a:gd name="T20" fmla="*/ 18 w 29"/>
                <a:gd name="T21" fmla="*/ 30 h 36"/>
                <a:gd name="T22" fmla="*/ 18 w 29"/>
                <a:gd name="T23" fmla="*/ 24 h 36"/>
                <a:gd name="T24" fmla="*/ 12 w 29"/>
                <a:gd name="T25" fmla="*/ 18 h 36"/>
                <a:gd name="T26" fmla="*/ 6 w 29"/>
                <a:gd name="T27" fmla="*/ 12 h 36"/>
                <a:gd name="T28" fmla="*/ 0 w 29"/>
                <a:gd name="T29" fmla="*/ 6 h 36"/>
                <a:gd name="T30" fmla="*/ 0 w 29"/>
                <a:gd name="T31" fmla="*/ 6 h 36"/>
                <a:gd name="T32" fmla="*/ 0 w 2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9"/>
                <a:gd name="T52" fmla="*/ 0 h 36"/>
                <a:gd name="T53" fmla="*/ 29 w 2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9" h="36">
                  <a:moveTo>
                    <a:pt x="0" y="0"/>
                  </a:move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29" y="30"/>
                  </a:lnTo>
                  <a:lnTo>
                    <a:pt x="29" y="36"/>
                  </a:lnTo>
                  <a:lnTo>
                    <a:pt x="29" y="30"/>
                  </a:lnTo>
                  <a:lnTo>
                    <a:pt x="18" y="30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60" name="Freeform 395"/>
            <p:cNvSpPr>
              <a:spLocks/>
            </p:cNvSpPr>
            <p:nvPr/>
          </p:nvSpPr>
          <p:spPr bwMode="auto">
            <a:xfrm>
              <a:off x="4307" y="2097"/>
              <a:ext cx="156" cy="36"/>
            </a:xfrm>
            <a:custGeom>
              <a:avLst/>
              <a:gdLst>
                <a:gd name="T0" fmla="*/ 156 w 156"/>
                <a:gd name="T1" fmla="*/ 36 h 36"/>
                <a:gd name="T2" fmla="*/ 156 w 156"/>
                <a:gd name="T3" fmla="*/ 36 h 36"/>
                <a:gd name="T4" fmla="*/ 156 w 156"/>
                <a:gd name="T5" fmla="*/ 36 h 36"/>
                <a:gd name="T6" fmla="*/ 150 w 156"/>
                <a:gd name="T7" fmla="*/ 36 h 36"/>
                <a:gd name="T8" fmla="*/ 150 w 156"/>
                <a:gd name="T9" fmla="*/ 36 h 36"/>
                <a:gd name="T10" fmla="*/ 144 w 156"/>
                <a:gd name="T11" fmla="*/ 30 h 36"/>
                <a:gd name="T12" fmla="*/ 132 w 156"/>
                <a:gd name="T13" fmla="*/ 24 h 36"/>
                <a:gd name="T14" fmla="*/ 120 w 156"/>
                <a:gd name="T15" fmla="*/ 18 h 36"/>
                <a:gd name="T16" fmla="*/ 114 w 156"/>
                <a:gd name="T17" fmla="*/ 12 h 36"/>
                <a:gd name="T18" fmla="*/ 102 w 156"/>
                <a:gd name="T19" fmla="*/ 12 h 36"/>
                <a:gd name="T20" fmla="*/ 90 w 156"/>
                <a:gd name="T21" fmla="*/ 6 h 36"/>
                <a:gd name="T22" fmla="*/ 78 w 156"/>
                <a:gd name="T23" fmla="*/ 6 h 36"/>
                <a:gd name="T24" fmla="*/ 72 w 156"/>
                <a:gd name="T25" fmla="*/ 6 h 36"/>
                <a:gd name="T26" fmla="*/ 60 w 156"/>
                <a:gd name="T27" fmla="*/ 6 h 36"/>
                <a:gd name="T28" fmla="*/ 48 w 156"/>
                <a:gd name="T29" fmla="*/ 6 h 36"/>
                <a:gd name="T30" fmla="*/ 42 w 156"/>
                <a:gd name="T31" fmla="*/ 6 h 36"/>
                <a:gd name="T32" fmla="*/ 30 w 156"/>
                <a:gd name="T33" fmla="*/ 12 h 36"/>
                <a:gd name="T34" fmla="*/ 24 w 156"/>
                <a:gd name="T35" fmla="*/ 12 h 36"/>
                <a:gd name="T36" fmla="*/ 12 w 156"/>
                <a:gd name="T37" fmla="*/ 12 h 36"/>
                <a:gd name="T38" fmla="*/ 6 w 156"/>
                <a:gd name="T39" fmla="*/ 18 h 36"/>
                <a:gd name="T40" fmla="*/ 0 w 156"/>
                <a:gd name="T41" fmla="*/ 18 h 36"/>
                <a:gd name="T42" fmla="*/ 0 w 156"/>
                <a:gd name="T43" fmla="*/ 12 h 36"/>
                <a:gd name="T44" fmla="*/ 6 w 156"/>
                <a:gd name="T45" fmla="*/ 12 h 36"/>
                <a:gd name="T46" fmla="*/ 18 w 156"/>
                <a:gd name="T47" fmla="*/ 6 h 36"/>
                <a:gd name="T48" fmla="*/ 24 w 156"/>
                <a:gd name="T49" fmla="*/ 6 h 36"/>
                <a:gd name="T50" fmla="*/ 36 w 156"/>
                <a:gd name="T51" fmla="*/ 0 h 36"/>
                <a:gd name="T52" fmla="*/ 48 w 156"/>
                <a:gd name="T53" fmla="*/ 0 h 36"/>
                <a:gd name="T54" fmla="*/ 60 w 156"/>
                <a:gd name="T55" fmla="*/ 0 h 36"/>
                <a:gd name="T56" fmla="*/ 72 w 156"/>
                <a:gd name="T57" fmla="*/ 0 h 36"/>
                <a:gd name="T58" fmla="*/ 84 w 156"/>
                <a:gd name="T59" fmla="*/ 0 h 36"/>
                <a:gd name="T60" fmla="*/ 96 w 156"/>
                <a:gd name="T61" fmla="*/ 0 h 36"/>
                <a:gd name="T62" fmla="*/ 108 w 156"/>
                <a:gd name="T63" fmla="*/ 6 h 36"/>
                <a:gd name="T64" fmla="*/ 120 w 156"/>
                <a:gd name="T65" fmla="*/ 6 h 36"/>
                <a:gd name="T66" fmla="*/ 132 w 156"/>
                <a:gd name="T67" fmla="*/ 12 h 36"/>
                <a:gd name="T68" fmla="*/ 138 w 156"/>
                <a:gd name="T69" fmla="*/ 18 h 36"/>
                <a:gd name="T70" fmla="*/ 150 w 156"/>
                <a:gd name="T71" fmla="*/ 24 h 36"/>
                <a:gd name="T72" fmla="*/ 156 w 156"/>
                <a:gd name="T73" fmla="*/ 36 h 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6"/>
                <a:gd name="T112" fmla="*/ 0 h 36"/>
                <a:gd name="T113" fmla="*/ 156 w 156"/>
                <a:gd name="T114" fmla="*/ 36 h 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6" h="36">
                  <a:moveTo>
                    <a:pt x="156" y="36"/>
                  </a:moveTo>
                  <a:lnTo>
                    <a:pt x="156" y="36"/>
                  </a:lnTo>
                  <a:lnTo>
                    <a:pt x="150" y="36"/>
                  </a:lnTo>
                  <a:lnTo>
                    <a:pt x="144" y="30"/>
                  </a:lnTo>
                  <a:lnTo>
                    <a:pt x="132" y="24"/>
                  </a:lnTo>
                  <a:lnTo>
                    <a:pt x="120" y="18"/>
                  </a:lnTo>
                  <a:lnTo>
                    <a:pt x="114" y="12"/>
                  </a:lnTo>
                  <a:lnTo>
                    <a:pt x="102" y="12"/>
                  </a:lnTo>
                  <a:lnTo>
                    <a:pt x="90" y="6"/>
                  </a:lnTo>
                  <a:lnTo>
                    <a:pt x="78" y="6"/>
                  </a:lnTo>
                  <a:lnTo>
                    <a:pt x="72" y="6"/>
                  </a:lnTo>
                  <a:lnTo>
                    <a:pt x="60" y="6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6" y="0"/>
                  </a:lnTo>
                  <a:lnTo>
                    <a:pt x="48" y="0"/>
                  </a:lnTo>
                  <a:lnTo>
                    <a:pt x="60" y="0"/>
                  </a:lnTo>
                  <a:lnTo>
                    <a:pt x="72" y="0"/>
                  </a:lnTo>
                  <a:lnTo>
                    <a:pt x="84" y="0"/>
                  </a:lnTo>
                  <a:lnTo>
                    <a:pt x="96" y="0"/>
                  </a:lnTo>
                  <a:lnTo>
                    <a:pt x="108" y="6"/>
                  </a:lnTo>
                  <a:lnTo>
                    <a:pt x="120" y="6"/>
                  </a:lnTo>
                  <a:lnTo>
                    <a:pt x="132" y="12"/>
                  </a:lnTo>
                  <a:lnTo>
                    <a:pt x="138" y="18"/>
                  </a:lnTo>
                  <a:lnTo>
                    <a:pt x="150" y="24"/>
                  </a:lnTo>
                  <a:lnTo>
                    <a:pt x="156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61" name="Freeform 396"/>
            <p:cNvSpPr>
              <a:spLocks/>
            </p:cNvSpPr>
            <p:nvPr/>
          </p:nvSpPr>
          <p:spPr bwMode="auto">
            <a:xfrm>
              <a:off x="4307" y="2103"/>
              <a:ext cx="18" cy="36"/>
            </a:xfrm>
            <a:custGeom>
              <a:avLst/>
              <a:gdLst>
                <a:gd name="T0" fmla="*/ 18 w 18"/>
                <a:gd name="T1" fmla="*/ 0 h 36"/>
                <a:gd name="T2" fmla="*/ 18 w 18"/>
                <a:gd name="T3" fmla="*/ 6 h 36"/>
                <a:gd name="T4" fmla="*/ 12 w 18"/>
                <a:gd name="T5" fmla="*/ 12 h 36"/>
                <a:gd name="T6" fmla="*/ 12 w 18"/>
                <a:gd name="T7" fmla="*/ 18 h 36"/>
                <a:gd name="T8" fmla="*/ 6 w 18"/>
                <a:gd name="T9" fmla="*/ 18 h 36"/>
                <a:gd name="T10" fmla="*/ 6 w 18"/>
                <a:gd name="T11" fmla="*/ 24 h 36"/>
                <a:gd name="T12" fmla="*/ 0 w 18"/>
                <a:gd name="T13" fmla="*/ 30 h 36"/>
                <a:gd name="T14" fmla="*/ 0 w 18"/>
                <a:gd name="T15" fmla="*/ 36 h 36"/>
                <a:gd name="T16" fmla="*/ 0 w 18"/>
                <a:gd name="T17" fmla="*/ 36 h 36"/>
                <a:gd name="T18" fmla="*/ 6 w 18"/>
                <a:gd name="T19" fmla="*/ 36 h 36"/>
                <a:gd name="T20" fmla="*/ 6 w 18"/>
                <a:gd name="T21" fmla="*/ 30 h 36"/>
                <a:gd name="T22" fmla="*/ 6 w 18"/>
                <a:gd name="T23" fmla="*/ 30 h 36"/>
                <a:gd name="T24" fmla="*/ 12 w 18"/>
                <a:gd name="T25" fmla="*/ 24 h 36"/>
                <a:gd name="T26" fmla="*/ 12 w 18"/>
                <a:gd name="T27" fmla="*/ 18 h 36"/>
                <a:gd name="T28" fmla="*/ 12 w 18"/>
                <a:gd name="T29" fmla="*/ 12 h 36"/>
                <a:gd name="T30" fmla="*/ 18 w 18"/>
                <a:gd name="T31" fmla="*/ 6 h 36"/>
                <a:gd name="T32" fmla="*/ 18 w 18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6"/>
                <a:gd name="T53" fmla="*/ 18 w 18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6">
                  <a:moveTo>
                    <a:pt x="18" y="0"/>
                  </a:moveTo>
                  <a:lnTo>
                    <a:pt x="18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62" name="Freeform 397"/>
            <p:cNvSpPr>
              <a:spLocks/>
            </p:cNvSpPr>
            <p:nvPr/>
          </p:nvSpPr>
          <p:spPr bwMode="auto">
            <a:xfrm>
              <a:off x="4319" y="2103"/>
              <a:ext cx="24" cy="36"/>
            </a:xfrm>
            <a:custGeom>
              <a:avLst/>
              <a:gdLst>
                <a:gd name="T0" fmla="*/ 0 w 24"/>
                <a:gd name="T1" fmla="*/ 36 h 36"/>
                <a:gd name="T2" fmla="*/ 0 w 24"/>
                <a:gd name="T3" fmla="*/ 36 h 36"/>
                <a:gd name="T4" fmla="*/ 0 w 24"/>
                <a:gd name="T5" fmla="*/ 30 h 36"/>
                <a:gd name="T6" fmla="*/ 0 w 24"/>
                <a:gd name="T7" fmla="*/ 24 h 36"/>
                <a:gd name="T8" fmla="*/ 6 w 24"/>
                <a:gd name="T9" fmla="*/ 18 h 36"/>
                <a:gd name="T10" fmla="*/ 6 w 24"/>
                <a:gd name="T11" fmla="*/ 12 h 36"/>
                <a:gd name="T12" fmla="*/ 12 w 24"/>
                <a:gd name="T13" fmla="*/ 6 h 36"/>
                <a:gd name="T14" fmla="*/ 18 w 24"/>
                <a:gd name="T15" fmla="*/ 0 h 36"/>
                <a:gd name="T16" fmla="*/ 24 w 24"/>
                <a:gd name="T17" fmla="*/ 0 h 36"/>
                <a:gd name="T18" fmla="*/ 18 w 24"/>
                <a:gd name="T19" fmla="*/ 6 h 36"/>
                <a:gd name="T20" fmla="*/ 18 w 24"/>
                <a:gd name="T21" fmla="*/ 6 h 36"/>
                <a:gd name="T22" fmla="*/ 12 w 24"/>
                <a:gd name="T23" fmla="*/ 18 h 36"/>
                <a:gd name="T24" fmla="*/ 12 w 24"/>
                <a:gd name="T25" fmla="*/ 24 h 36"/>
                <a:gd name="T26" fmla="*/ 6 w 24"/>
                <a:gd name="T27" fmla="*/ 30 h 36"/>
                <a:gd name="T28" fmla="*/ 6 w 24"/>
                <a:gd name="T29" fmla="*/ 30 h 36"/>
                <a:gd name="T30" fmla="*/ 0 w 24"/>
                <a:gd name="T31" fmla="*/ 36 h 36"/>
                <a:gd name="T32" fmla="*/ 0 w 24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6"/>
                <a:gd name="T53" fmla="*/ 24 w 2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6">
                  <a:moveTo>
                    <a:pt x="0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12" y="18"/>
                  </a:lnTo>
                  <a:lnTo>
                    <a:pt x="12" y="24"/>
                  </a:lnTo>
                  <a:lnTo>
                    <a:pt x="6" y="3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63" name="Freeform 398"/>
            <p:cNvSpPr>
              <a:spLocks/>
            </p:cNvSpPr>
            <p:nvPr/>
          </p:nvSpPr>
          <p:spPr bwMode="auto">
            <a:xfrm>
              <a:off x="4343" y="2097"/>
              <a:ext cx="30" cy="48"/>
            </a:xfrm>
            <a:custGeom>
              <a:avLst/>
              <a:gdLst>
                <a:gd name="T0" fmla="*/ 0 w 30"/>
                <a:gd name="T1" fmla="*/ 48 h 48"/>
                <a:gd name="T2" fmla="*/ 0 w 30"/>
                <a:gd name="T3" fmla="*/ 48 h 48"/>
                <a:gd name="T4" fmla="*/ 0 w 30"/>
                <a:gd name="T5" fmla="*/ 42 h 48"/>
                <a:gd name="T6" fmla="*/ 6 w 30"/>
                <a:gd name="T7" fmla="*/ 36 h 48"/>
                <a:gd name="T8" fmla="*/ 6 w 30"/>
                <a:gd name="T9" fmla="*/ 24 h 48"/>
                <a:gd name="T10" fmla="*/ 12 w 30"/>
                <a:gd name="T11" fmla="*/ 18 h 48"/>
                <a:gd name="T12" fmla="*/ 18 w 30"/>
                <a:gd name="T13" fmla="*/ 12 h 48"/>
                <a:gd name="T14" fmla="*/ 24 w 30"/>
                <a:gd name="T15" fmla="*/ 6 h 48"/>
                <a:gd name="T16" fmla="*/ 30 w 30"/>
                <a:gd name="T17" fmla="*/ 0 h 48"/>
                <a:gd name="T18" fmla="*/ 24 w 30"/>
                <a:gd name="T19" fmla="*/ 6 h 48"/>
                <a:gd name="T20" fmla="*/ 24 w 30"/>
                <a:gd name="T21" fmla="*/ 12 h 48"/>
                <a:gd name="T22" fmla="*/ 18 w 30"/>
                <a:gd name="T23" fmla="*/ 18 h 48"/>
                <a:gd name="T24" fmla="*/ 12 w 30"/>
                <a:gd name="T25" fmla="*/ 30 h 48"/>
                <a:gd name="T26" fmla="*/ 12 w 30"/>
                <a:gd name="T27" fmla="*/ 36 h 48"/>
                <a:gd name="T28" fmla="*/ 6 w 30"/>
                <a:gd name="T29" fmla="*/ 42 h 48"/>
                <a:gd name="T30" fmla="*/ 0 w 30"/>
                <a:gd name="T31" fmla="*/ 48 h 48"/>
                <a:gd name="T32" fmla="*/ 0 w 30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48"/>
                <a:gd name="T53" fmla="*/ 30 w 30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48">
                  <a:moveTo>
                    <a:pt x="0" y="48"/>
                  </a:moveTo>
                  <a:lnTo>
                    <a:pt x="0" y="48"/>
                  </a:lnTo>
                  <a:lnTo>
                    <a:pt x="0" y="42"/>
                  </a:lnTo>
                  <a:lnTo>
                    <a:pt x="6" y="36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6" y="42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64" name="Freeform 399"/>
            <p:cNvSpPr>
              <a:spLocks/>
            </p:cNvSpPr>
            <p:nvPr/>
          </p:nvSpPr>
          <p:spPr bwMode="auto">
            <a:xfrm>
              <a:off x="4367" y="2103"/>
              <a:ext cx="36" cy="48"/>
            </a:xfrm>
            <a:custGeom>
              <a:avLst/>
              <a:gdLst>
                <a:gd name="T0" fmla="*/ 0 w 36"/>
                <a:gd name="T1" fmla="*/ 48 h 48"/>
                <a:gd name="T2" fmla="*/ 0 w 36"/>
                <a:gd name="T3" fmla="*/ 48 h 48"/>
                <a:gd name="T4" fmla="*/ 0 w 36"/>
                <a:gd name="T5" fmla="*/ 42 h 48"/>
                <a:gd name="T6" fmla="*/ 6 w 36"/>
                <a:gd name="T7" fmla="*/ 36 h 48"/>
                <a:gd name="T8" fmla="*/ 12 w 36"/>
                <a:gd name="T9" fmla="*/ 24 h 48"/>
                <a:gd name="T10" fmla="*/ 18 w 36"/>
                <a:gd name="T11" fmla="*/ 18 h 48"/>
                <a:gd name="T12" fmla="*/ 24 w 36"/>
                <a:gd name="T13" fmla="*/ 6 h 48"/>
                <a:gd name="T14" fmla="*/ 30 w 36"/>
                <a:gd name="T15" fmla="*/ 0 h 48"/>
                <a:gd name="T16" fmla="*/ 36 w 36"/>
                <a:gd name="T17" fmla="*/ 0 h 48"/>
                <a:gd name="T18" fmla="*/ 30 w 36"/>
                <a:gd name="T19" fmla="*/ 0 h 48"/>
                <a:gd name="T20" fmla="*/ 30 w 36"/>
                <a:gd name="T21" fmla="*/ 6 h 48"/>
                <a:gd name="T22" fmla="*/ 24 w 36"/>
                <a:gd name="T23" fmla="*/ 18 h 48"/>
                <a:gd name="T24" fmla="*/ 18 w 36"/>
                <a:gd name="T25" fmla="*/ 24 h 48"/>
                <a:gd name="T26" fmla="*/ 12 w 36"/>
                <a:gd name="T27" fmla="*/ 36 h 48"/>
                <a:gd name="T28" fmla="*/ 6 w 36"/>
                <a:gd name="T29" fmla="*/ 42 h 48"/>
                <a:gd name="T30" fmla="*/ 6 w 36"/>
                <a:gd name="T31" fmla="*/ 48 h 48"/>
                <a:gd name="T32" fmla="*/ 0 w 36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8"/>
                <a:gd name="T53" fmla="*/ 36 w 36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8">
                  <a:moveTo>
                    <a:pt x="0" y="48"/>
                  </a:moveTo>
                  <a:lnTo>
                    <a:pt x="0" y="48"/>
                  </a:lnTo>
                  <a:lnTo>
                    <a:pt x="0" y="42"/>
                  </a:lnTo>
                  <a:lnTo>
                    <a:pt x="6" y="36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18"/>
                  </a:lnTo>
                  <a:lnTo>
                    <a:pt x="18" y="24"/>
                  </a:lnTo>
                  <a:lnTo>
                    <a:pt x="12" y="36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65" name="Freeform 400"/>
            <p:cNvSpPr>
              <a:spLocks/>
            </p:cNvSpPr>
            <p:nvPr/>
          </p:nvSpPr>
          <p:spPr bwMode="auto">
            <a:xfrm>
              <a:off x="4385" y="2103"/>
              <a:ext cx="36" cy="48"/>
            </a:xfrm>
            <a:custGeom>
              <a:avLst/>
              <a:gdLst>
                <a:gd name="T0" fmla="*/ 0 w 36"/>
                <a:gd name="T1" fmla="*/ 48 h 48"/>
                <a:gd name="T2" fmla="*/ 0 w 36"/>
                <a:gd name="T3" fmla="*/ 42 h 48"/>
                <a:gd name="T4" fmla="*/ 0 w 36"/>
                <a:gd name="T5" fmla="*/ 36 h 48"/>
                <a:gd name="T6" fmla="*/ 6 w 36"/>
                <a:gd name="T7" fmla="*/ 30 h 48"/>
                <a:gd name="T8" fmla="*/ 12 w 36"/>
                <a:gd name="T9" fmla="*/ 24 h 48"/>
                <a:gd name="T10" fmla="*/ 18 w 36"/>
                <a:gd name="T11" fmla="*/ 18 h 48"/>
                <a:gd name="T12" fmla="*/ 24 w 36"/>
                <a:gd name="T13" fmla="*/ 12 h 48"/>
                <a:gd name="T14" fmla="*/ 30 w 36"/>
                <a:gd name="T15" fmla="*/ 6 h 48"/>
                <a:gd name="T16" fmla="*/ 36 w 36"/>
                <a:gd name="T17" fmla="*/ 0 h 48"/>
                <a:gd name="T18" fmla="*/ 30 w 36"/>
                <a:gd name="T19" fmla="*/ 6 h 48"/>
                <a:gd name="T20" fmla="*/ 30 w 36"/>
                <a:gd name="T21" fmla="*/ 12 h 48"/>
                <a:gd name="T22" fmla="*/ 24 w 36"/>
                <a:gd name="T23" fmla="*/ 18 h 48"/>
                <a:gd name="T24" fmla="*/ 18 w 36"/>
                <a:gd name="T25" fmla="*/ 30 h 48"/>
                <a:gd name="T26" fmla="*/ 12 w 36"/>
                <a:gd name="T27" fmla="*/ 36 h 48"/>
                <a:gd name="T28" fmla="*/ 6 w 36"/>
                <a:gd name="T29" fmla="*/ 42 h 48"/>
                <a:gd name="T30" fmla="*/ 0 w 36"/>
                <a:gd name="T31" fmla="*/ 48 h 48"/>
                <a:gd name="T32" fmla="*/ 0 w 36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8"/>
                <a:gd name="T53" fmla="*/ 36 w 36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8">
                  <a:moveTo>
                    <a:pt x="0" y="48"/>
                  </a:moveTo>
                  <a:lnTo>
                    <a:pt x="0" y="42"/>
                  </a:lnTo>
                  <a:lnTo>
                    <a:pt x="0" y="36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12"/>
                  </a:lnTo>
                  <a:lnTo>
                    <a:pt x="30" y="6"/>
                  </a:lnTo>
                  <a:lnTo>
                    <a:pt x="36" y="0"/>
                  </a:lnTo>
                  <a:lnTo>
                    <a:pt x="30" y="6"/>
                  </a:lnTo>
                  <a:lnTo>
                    <a:pt x="30" y="12"/>
                  </a:lnTo>
                  <a:lnTo>
                    <a:pt x="24" y="18"/>
                  </a:lnTo>
                  <a:lnTo>
                    <a:pt x="18" y="30"/>
                  </a:lnTo>
                  <a:lnTo>
                    <a:pt x="12" y="36"/>
                  </a:lnTo>
                  <a:lnTo>
                    <a:pt x="6" y="42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66" name="Freeform 401"/>
            <p:cNvSpPr>
              <a:spLocks/>
            </p:cNvSpPr>
            <p:nvPr/>
          </p:nvSpPr>
          <p:spPr bwMode="auto">
            <a:xfrm>
              <a:off x="4403" y="2109"/>
              <a:ext cx="30" cy="36"/>
            </a:xfrm>
            <a:custGeom>
              <a:avLst/>
              <a:gdLst>
                <a:gd name="T0" fmla="*/ 0 w 30"/>
                <a:gd name="T1" fmla="*/ 36 h 36"/>
                <a:gd name="T2" fmla="*/ 0 w 30"/>
                <a:gd name="T3" fmla="*/ 36 h 36"/>
                <a:gd name="T4" fmla="*/ 0 w 30"/>
                <a:gd name="T5" fmla="*/ 30 h 36"/>
                <a:gd name="T6" fmla="*/ 6 w 30"/>
                <a:gd name="T7" fmla="*/ 24 h 36"/>
                <a:gd name="T8" fmla="*/ 6 w 30"/>
                <a:gd name="T9" fmla="*/ 18 h 36"/>
                <a:gd name="T10" fmla="*/ 12 w 30"/>
                <a:gd name="T11" fmla="*/ 12 h 36"/>
                <a:gd name="T12" fmla="*/ 18 w 30"/>
                <a:gd name="T13" fmla="*/ 6 h 36"/>
                <a:gd name="T14" fmla="*/ 24 w 30"/>
                <a:gd name="T15" fmla="*/ 6 h 36"/>
                <a:gd name="T16" fmla="*/ 30 w 30"/>
                <a:gd name="T17" fmla="*/ 0 h 36"/>
                <a:gd name="T18" fmla="*/ 30 w 30"/>
                <a:gd name="T19" fmla="*/ 6 h 36"/>
                <a:gd name="T20" fmla="*/ 24 w 30"/>
                <a:gd name="T21" fmla="*/ 12 h 36"/>
                <a:gd name="T22" fmla="*/ 18 w 30"/>
                <a:gd name="T23" fmla="*/ 18 h 36"/>
                <a:gd name="T24" fmla="*/ 18 w 30"/>
                <a:gd name="T25" fmla="*/ 24 h 36"/>
                <a:gd name="T26" fmla="*/ 12 w 30"/>
                <a:gd name="T27" fmla="*/ 30 h 36"/>
                <a:gd name="T28" fmla="*/ 6 w 30"/>
                <a:gd name="T29" fmla="*/ 36 h 36"/>
                <a:gd name="T30" fmla="*/ 6 w 30"/>
                <a:gd name="T31" fmla="*/ 36 h 36"/>
                <a:gd name="T32" fmla="*/ 0 w 30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6"/>
                <a:gd name="T53" fmla="*/ 30 w 30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6">
                  <a:moveTo>
                    <a:pt x="0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12" y="30"/>
                  </a:lnTo>
                  <a:lnTo>
                    <a:pt x="6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67" name="Freeform 402"/>
            <p:cNvSpPr>
              <a:spLocks/>
            </p:cNvSpPr>
            <p:nvPr/>
          </p:nvSpPr>
          <p:spPr bwMode="auto">
            <a:xfrm>
              <a:off x="4421" y="2121"/>
              <a:ext cx="30" cy="24"/>
            </a:xfrm>
            <a:custGeom>
              <a:avLst/>
              <a:gdLst>
                <a:gd name="T0" fmla="*/ 0 w 30"/>
                <a:gd name="T1" fmla="*/ 24 h 24"/>
                <a:gd name="T2" fmla="*/ 0 w 30"/>
                <a:gd name="T3" fmla="*/ 24 h 24"/>
                <a:gd name="T4" fmla="*/ 6 w 30"/>
                <a:gd name="T5" fmla="*/ 18 h 24"/>
                <a:gd name="T6" fmla="*/ 6 w 30"/>
                <a:gd name="T7" fmla="*/ 18 h 24"/>
                <a:gd name="T8" fmla="*/ 12 w 30"/>
                <a:gd name="T9" fmla="*/ 12 h 24"/>
                <a:gd name="T10" fmla="*/ 18 w 30"/>
                <a:gd name="T11" fmla="*/ 6 h 24"/>
                <a:gd name="T12" fmla="*/ 18 w 30"/>
                <a:gd name="T13" fmla="*/ 0 h 24"/>
                <a:gd name="T14" fmla="*/ 24 w 30"/>
                <a:gd name="T15" fmla="*/ 0 h 24"/>
                <a:gd name="T16" fmla="*/ 30 w 30"/>
                <a:gd name="T17" fmla="*/ 0 h 24"/>
                <a:gd name="T18" fmla="*/ 24 w 30"/>
                <a:gd name="T19" fmla="*/ 0 h 24"/>
                <a:gd name="T20" fmla="*/ 24 w 30"/>
                <a:gd name="T21" fmla="*/ 6 h 24"/>
                <a:gd name="T22" fmla="*/ 18 w 30"/>
                <a:gd name="T23" fmla="*/ 12 h 24"/>
                <a:gd name="T24" fmla="*/ 12 w 30"/>
                <a:gd name="T25" fmla="*/ 12 h 24"/>
                <a:gd name="T26" fmla="*/ 12 w 30"/>
                <a:gd name="T27" fmla="*/ 18 h 24"/>
                <a:gd name="T28" fmla="*/ 6 w 30"/>
                <a:gd name="T29" fmla="*/ 24 h 24"/>
                <a:gd name="T30" fmla="*/ 6 w 30"/>
                <a:gd name="T31" fmla="*/ 24 h 24"/>
                <a:gd name="T32" fmla="*/ 0 w 30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24"/>
                <a:gd name="T53" fmla="*/ 30 w 30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24">
                  <a:moveTo>
                    <a:pt x="0" y="24"/>
                  </a:moveTo>
                  <a:lnTo>
                    <a:pt x="0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68" name="Freeform 403"/>
            <p:cNvSpPr>
              <a:spLocks/>
            </p:cNvSpPr>
            <p:nvPr/>
          </p:nvSpPr>
          <p:spPr bwMode="auto">
            <a:xfrm>
              <a:off x="4439" y="2127"/>
              <a:ext cx="18" cy="18"/>
            </a:xfrm>
            <a:custGeom>
              <a:avLst/>
              <a:gdLst>
                <a:gd name="T0" fmla="*/ 0 w 18"/>
                <a:gd name="T1" fmla="*/ 18 h 18"/>
                <a:gd name="T2" fmla="*/ 0 w 18"/>
                <a:gd name="T3" fmla="*/ 12 h 18"/>
                <a:gd name="T4" fmla="*/ 0 w 18"/>
                <a:gd name="T5" fmla="*/ 12 h 18"/>
                <a:gd name="T6" fmla="*/ 6 w 18"/>
                <a:gd name="T7" fmla="*/ 6 h 18"/>
                <a:gd name="T8" fmla="*/ 6 w 18"/>
                <a:gd name="T9" fmla="*/ 6 h 18"/>
                <a:gd name="T10" fmla="*/ 12 w 18"/>
                <a:gd name="T11" fmla="*/ 0 h 18"/>
                <a:gd name="T12" fmla="*/ 12 w 18"/>
                <a:gd name="T13" fmla="*/ 0 h 18"/>
                <a:gd name="T14" fmla="*/ 18 w 18"/>
                <a:gd name="T15" fmla="*/ 0 h 18"/>
                <a:gd name="T16" fmla="*/ 18 w 18"/>
                <a:gd name="T17" fmla="*/ 0 h 18"/>
                <a:gd name="T18" fmla="*/ 18 w 18"/>
                <a:gd name="T19" fmla="*/ 0 h 18"/>
                <a:gd name="T20" fmla="*/ 12 w 18"/>
                <a:gd name="T21" fmla="*/ 6 h 18"/>
                <a:gd name="T22" fmla="*/ 12 w 18"/>
                <a:gd name="T23" fmla="*/ 6 h 18"/>
                <a:gd name="T24" fmla="*/ 6 w 18"/>
                <a:gd name="T25" fmla="*/ 12 h 18"/>
                <a:gd name="T26" fmla="*/ 6 w 18"/>
                <a:gd name="T27" fmla="*/ 12 h 18"/>
                <a:gd name="T28" fmla="*/ 6 w 18"/>
                <a:gd name="T29" fmla="*/ 18 h 18"/>
                <a:gd name="T30" fmla="*/ 0 w 18"/>
                <a:gd name="T31" fmla="*/ 18 h 18"/>
                <a:gd name="T32" fmla="*/ 0 w 18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8"/>
                <a:gd name="T53" fmla="*/ 18 w 18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8">
                  <a:moveTo>
                    <a:pt x="0" y="18"/>
                  </a:moveTo>
                  <a:lnTo>
                    <a:pt x="0" y="12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69" name="Freeform 404"/>
            <p:cNvSpPr>
              <a:spLocks/>
            </p:cNvSpPr>
            <p:nvPr/>
          </p:nvSpPr>
          <p:spPr bwMode="auto">
            <a:xfrm>
              <a:off x="4295" y="2109"/>
              <a:ext cx="18" cy="24"/>
            </a:xfrm>
            <a:custGeom>
              <a:avLst/>
              <a:gdLst>
                <a:gd name="T0" fmla="*/ 18 w 18"/>
                <a:gd name="T1" fmla="*/ 0 h 24"/>
                <a:gd name="T2" fmla="*/ 18 w 18"/>
                <a:gd name="T3" fmla="*/ 6 h 24"/>
                <a:gd name="T4" fmla="*/ 18 w 18"/>
                <a:gd name="T5" fmla="*/ 6 h 24"/>
                <a:gd name="T6" fmla="*/ 12 w 18"/>
                <a:gd name="T7" fmla="*/ 12 h 24"/>
                <a:gd name="T8" fmla="*/ 12 w 18"/>
                <a:gd name="T9" fmla="*/ 18 h 24"/>
                <a:gd name="T10" fmla="*/ 12 w 18"/>
                <a:gd name="T11" fmla="*/ 18 h 24"/>
                <a:gd name="T12" fmla="*/ 6 w 18"/>
                <a:gd name="T13" fmla="*/ 24 h 24"/>
                <a:gd name="T14" fmla="*/ 6 w 18"/>
                <a:gd name="T15" fmla="*/ 24 h 24"/>
                <a:gd name="T16" fmla="*/ 0 w 18"/>
                <a:gd name="T17" fmla="*/ 24 h 24"/>
                <a:gd name="T18" fmla="*/ 0 w 18"/>
                <a:gd name="T19" fmla="*/ 24 h 24"/>
                <a:gd name="T20" fmla="*/ 0 w 18"/>
                <a:gd name="T21" fmla="*/ 18 h 24"/>
                <a:gd name="T22" fmla="*/ 6 w 18"/>
                <a:gd name="T23" fmla="*/ 18 h 24"/>
                <a:gd name="T24" fmla="*/ 6 w 18"/>
                <a:gd name="T25" fmla="*/ 12 h 24"/>
                <a:gd name="T26" fmla="*/ 12 w 18"/>
                <a:gd name="T27" fmla="*/ 12 h 24"/>
                <a:gd name="T28" fmla="*/ 18 w 18"/>
                <a:gd name="T29" fmla="*/ 6 h 24"/>
                <a:gd name="T30" fmla="*/ 18 w 18"/>
                <a:gd name="T31" fmla="*/ 6 h 24"/>
                <a:gd name="T32" fmla="*/ 18 w 18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24"/>
                <a:gd name="T53" fmla="*/ 18 w 18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24">
                  <a:moveTo>
                    <a:pt x="18" y="0"/>
                  </a:moveTo>
                  <a:lnTo>
                    <a:pt x="18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70" name="Freeform 405"/>
            <p:cNvSpPr>
              <a:spLocks/>
            </p:cNvSpPr>
            <p:nvPr/>
          </p:nvSpPr>
          <p:spPr bwMode="auto">
            <a:xfrm>
              <a:off x="4295" y="2097"/>
              <a:ext cx="24" cy="12"/>
            </a:xfrm>
            <a:custGeom>
              <a:avLst/>
              <a:gdLst>
                <a:gd name="T0" fmla="*/ 24 w 24"/>
                <a:gd name="T1" fmla="*/ 12 h 12"/>
                <a:gd name="T2" fmla="*/ 18 w 24"/>
                <a:gd name="T3" fmla="*/ 12 h 12"/>
                <a:gd name="T4" fmla="*/ 18 w 24"/>
                <a:gd name="T5" fmla="*/ 12 h 12"/>
                <a:gd name="T6" fmla="*/ 12 w 24"/>
                <a:gd name="T7" fmla="*/ 6 h 12"/>
                <a:gd name="T8" fmla="*/ 12 w 24"/>
                <a:gd name="T9" fmla="*/ 6 h 12"/>
                <a:gd name="T10" fmla="*/ 6 w 24"/>
                <a:gd name="T11" fmla="*/ 6 h 12"/>
                <a:gd name="T12" fmla="*/ 0 w 24"/>
                <a:gd name="T13" fmla="*/ 0 h 12"/>
                <a:gd name="T14" fmla="*/ 0 w 24"/>
                <a:gd name="T15" fmla="*/ 0 h 12"/>
                <a:gd name="T16" fmla="*/ 0 w 24"/>
                <a:gd name="T17" fmla="*/ 6 h 12"/>
                <a:gd name="T18" fmla="*/ 0 w 24"/>
                <a:gd name="T19" fmla="*/ 6 h 12"/>
                <a:gd name="T20" fmla="*/ 0 w 24"/>
                <a:gd name="T21" fmla="*/ 6 h 12"/>
                <a:gd name="T22" fmla="*/ 0 w 24"/>
                <a:gd name="T23" fmla="*/ 6 h 12"/>
                <a:gd name="T24" fmla="*/ 6 w 24"/>
                <a:gd name="T25" fmla="*/ 12 h 12"/>
                <a:gd name="T26" fmla="*/ 12 w 24"/>
                <a:gd name="T27" fmla="*/ 12 h 12"/>
                <a:gd name="T28" fmla="*/ 12 w 24"/>
                <a:gd name="T29" fmla="*/ 12 h 12"/>
                <a:gd name="T30" fmla="*/ 18 w 24"/>
                <a:gd name="T31" fmla="*/ 12 h 12"/>
                <a:gd name="T32" fmla="*/ 24 w 24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2"/>
                <a:gd name="T53" fmla="*/ 24 w 2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2">
                  <a:moveTo>
                    <a:pt x="24" y="12"/>
                  </a:move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71" name="Freeform 406"/>
            <p:cNvSpPr>
              <a:spLocks/>
            </p:cNvSpPr>
            <p:nvPr/>
          </p:nvSpPr>
          <p:spPr bwMode="auto">
            <a:xfrm>
              <a:off x="4283" y="2115"/>
              <a:ext cx="30" cy="6"/>
            </a:xfrm>
            <a:custGeom>
              <a:avLst/>
              <a:gdLst>
                <a:gd name="T0" fmla="*/ 30 w 30"/>
                <a:gd name="T1" fmla="*/ 0 h 6"/>
                <a:gd name="T2" fmla="*/ 24 w 30"/>
                <a:gd name="T3" fmla="*/ 0 h 6"/>
                <a:gd name="T4" fmla="*/ 24 w 30"/>
                <a:gd name="T5" fmla="*/ 0 h 6"/>
                <a:gd name="T6" fmla="*/ 18 w 30"/>
                <a:gd name="T7" fmla="*/ 0 h 6"/>
                <a:gd name="T8" fmla="*/ 12 w 30"/>
                <a:gd name="T9" fmla="*/ 0 h 6"/>
                <a:gd name="T10" fmla="*/ 12 w 30"/>
                <a:gd name="T11" fmla="*/ 0 h 6"/>
                <a:gd name="T12" fmla="*/ 6 w 30"/>
                <a:gd name="T13" fmla="*/ 0 h 6"/>
                <a:gd name="T14" fmla="*/ 6 w 30"/>
                <a:gd name="T15" fmla="*/ 0 h 6"/>
                <a:gd name="T16" fmla="*/ 0 w 30"/>
                <a:gd name="T17" fmla="*/ 0 h 6"/>
                <a:gd name="T18" fmla="*/ 6 w 30"/>
                <a:gd name="T19" fmla="*/ 6 h 6"/>
                <a:gd name="T20" fmla="*/ 6 w 30"/>
                <a:gd name="T21" fmla="*/ 6 h 6"/>
                <a:gd name="T22" fmla="*/ 6 w 30"/>
                <a:gd name="T23" fmla="*/ 6 h 6"/>
                <a:gd name="T24" fmla="*/ 12 w 30"/>
                <a:gd name="T25" fmla="*/ 0 h 6"/>
                <a:gd name="T26" fmla="*/ 18 w 30"/>
                <a:gd name="T27" fmla="*/ 0 h 6"/>
                <a:gd name="T28" fmla="*/ 24 w 30"/>
                <a:gd name="T29" fmla="*/ 0 h 6"/>
                <a:gd name="T30" fmla="*/ 24 w 30"/>
                <a:gd name="T31" fmla="*/ 0 h 6"/>
                <a:gd name="T32" fmla="*/ 30 w 3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30" y="0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72" name="Freeform 407"/>
            <p:cNvSpPr>
              <a:spLocks/>
            </p:cNvSpPr>
            <p:nvPr/>
          </p:nvSpPr>
          <p:spPr bwMode="auto">
            <a:xfrm>
              <a:off x="4301" y="2085"/>
              <a:ext cx="24" cy="24"/>
            </a:xfrm>
            <a:custGeom>
              <a:avLst/>
              <a:gdLst>
                <a:gd name="T0" fmla="*/ 24 w 24"/>
                <a:gd name="T1" fmla="*/ 24 h 24"/>
                <a:gd name="T2" fmla="*/ 18 w 24"/>
                <a:gd name="T3" fmla="*/ 18 h 24"/>
                <a:gd name="T4" fmla="*/ 18 w 24"/>
                <a:gd name="T5" fmla="*/ 18 h 24"/>
                <a:gd name="T6" fmla="*/ 12 w 24"/>
                <a:gd name="T7" fmla="*/ 12 h 24"/>
                <a:gd name="T8" fmla="*/ 6 w 24"/>
                <a:gd name="T9" fmla="*/ 12 h 24"/>
                <a:gd name="T10" fmla="*/ 6 w 24"/>
                <a:gd name="T11" fmla="*/ 6 h 24"/>
                <a:gd name="T12" fmla="*/ 0 w 24"/>
                <a:gd name="T13" fmla="*/ 6 h 24"/>
                <a:gd name="T14" fmla="*/ 0 w 24"/>
                <a:gd name="T15" fmla="*/ 6 h 24"/>
                <a:gd name="T16" fmla="*/ 0 w 24"/>
                <a:gd name="T17" fmla="*/ 0 h 24"/>
                <a:gd name="T18" fmla="*/ 0 w 24"/>
                <a:gd name="T19" fmla="*/ 0 h 24"/>
                <a:gd name="T20" fmla="*/ 6 w 24"/>
                <a:gd name="T21" fmla="*/ 6 h 24"/>
                <a:gd name="T22" fmla="*/ 6 w 24"/>
                <a:gd name="T23" fmla="*/ 6 h 24"/>
                <a:gd name="T24" fmla="*/ 12 w 24"/>
                <a:gd name="T25" fmla="*/ 6 h 24"/>
                <a:gd name="T26" fmla="*/ 18 w 24"/>
                <a:gd name="T27" fmla="*/ 12 h 24"/>
                <a:gd name="T28" fmla="*/ 18 w 24"/>
                <a:gd name="T29" fmla="*/ 18 h 24"/>
                <a:gd name="T30" fmla="*/ 24 w 24"/>
                <a:gd name="T31" fmla="*/ 18 h 24"/>
                <a:gd name="T32" fmla="*/ 24 w 24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24" y="24"/>
                  </a:moveTo>
                  <a:lnTo>
                    <a:pt x="18" y="18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73" name="Freeform 408"/>
            <p:cNvSpPr>
              <a:spLocks/>
            </p:cNvSpPr>
            <p:nvPr/>
          </p:nvSpPr>
          <p:spPr bwMode="auto">
            <a:xfrm>
              <a:off x="4445" y="2091"/>
              <a:ext cx="6" cy="30"/>
            </a:xfrm>
            <a:custGeom>
              <a:avLst/>
              <a:gdLst>
                <a:gd name="T0" fmla="*/ 0 w 6"/>
                <a:gd name="T1" fmla="*/ 30 h 30"/>
                <a:gd name="T2" fmla="*/ 0 w 6"/>
                <a:gd name="T3" fmla="*/ 24 h 30"/>
                <a:gd name="T4" fmla="*/ 0 w 6"/>
                <a:gd name="T5" fmla="*/ 12 h 30"/>
                <a:gd name="T6" fmla="*/ 0 w 6"/>
                <a:gd name="T7" fmla="*/ 0 h 30"/>
                <a:gd name="T8" fmla="*/ 6 w 6"/>
                <a:gd name="T9" fmla="*/ 0 h 30"/>
                <a:gd name="T10" fmla="*/ 6 w 6"/>
                <a:gd name="T11" fmla="*/ 0 h 30"/>
                <a:gd name="T12" fmla="*/ 6 w 6"/>
                <a:gd name="T13" fmla="*/ 12 h 30"/>
                <a:gd name="T14" fmla="*/ 6 w 6"/>
                <a:gd name="T15" fmla="*/ 24 h 30"/>
                <a:gd name="T16" fmla="*/ 0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0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6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74" name="Freeform 409"/>
            <p:cNvSpPr>
              <a:spLocks/>
            </p:cNvSpPr>
            <p:nvPr/>
          </p:nvSpPr>
          <p:spPr bwMode="auto">
            <a:xfrm>
              <a:off x="4457" y="2097"/>
              <a:ext cx="12" cy="30"/>
            </a:xfrm>
            <a:custGeom>
              <a:avLst/>
              <a:gdLst>
                <a:gd name="T0" fmla="*/ 0 w 12"/>
                <a:gd name="T1" fmla="*/ 30 h 30"/>
                <a:gd name="T2" fmla="*/ 0 w 12"/>
                <a:gd name="T3" fmla="*/ 24 h 30"/>
                <a:gd name="T4" fmla="*/ 0 w 12"/>
                <a:gd name="T5" fmla="*/ 12 h 30"/>
                <a:gd name="T6" fmla="*/ 6 w 12"/>
                <a:gd name="T7" fmla="*/ 0 h 30"/>
                <a:gd name="T8" fmla="*/ 6 w 12"/>
                <a:gd name="T9" fmla="*/ 0 h 30"/>
                <a:gd name="T10" fmla="*/ 12 w 12"/>
                <a:gd name="T11" fmla="*/ 0 h 30"/>
                <a:gd name="T12" fmla="*/ 6 w 12"/>
                <a:gd name="T13" fmla="*/ 12 h 30"/>
                <a:gd name="T14" fmla="*/ 0 w 12"/>
                <a:gd name="T15" fmla="*/ 24 h 30"/>
                <a:gd name="T16" fmla="*/ 0 w 12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0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0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75" name="Freeform 410"/>
            <p:cNvSpPr>
              <a:spLocks/>
            </p:cNvSpPr>
            <p:nvPr/>
          </p:nvSpPr>
          <p:spPr bwMode="auto">
            <a:xfrm>
              <a:off x="4427" y="2079"/>
              <a:ext cx="6" cy="30"/>
            </a:xfrm>
            <a:custGeom>
              <a:avLst/>
              <a:gdLst>
                <a:gd name="T0" fmla="*/ 6 w 6"/>
                <a:gd name="T1" fmla="*/ 30 h 30"/>
                <a:gd name="T2" fmla="*/ 6 w 6"/>
                <a:gd name="T3" fmla="*/ 30 h 30"/>
                <a:gd name="T4" fmla="*/ 0 w 6"/>
                <a:gd name="T5" fmla="*/ 18 h 30"/>
                <a:gd name="T6" fmla="*/ 0 w 6"/>
                <a:gd name="T7" fmla="*/ 6 h 30"/>
                <a:gd name="T8" fmla="*/ 6 w 6"/>
                <a:gd name="T9" fmla="*/ 0 h 30"/>
                <a:gd name="T10" fmla="*/ 6 w 6"/>
                <a:gd name="T11" fmla="*/ 6 h 30"/>
                <a:gd name="T12" fmla="*/ 6 w 6"/>
                <a:gd name="T13" fmla="*/ 12 h 30"/>
                <a:gd name="T14" fmla="*/ 6 w 6"/>
                <a:gd name="T15" fmla="*/ 24 h 30"/>
                <a:gd name="T16" fmla="*/ 6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6" y="30"/>
                  </a:moveTo>
                  <a:lnTo>
                    <a:pt x="6" y="30"/>
                  </a:lnTo>
                  <a:lnTo>
                    <a:pt x="0" y="18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6" y="24"/>
                  </a:lnTo>
                  <a:lnTo>
                    <a:pt x="6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76" name="Freeform 411"/>
            <p:cNvSpPr>
              <a:spLocks/>
            </p:cNvSpPr>
            <p:nvPr/>
          </p:nvSpPr>
          <p:spPr bwMode="auto">
            <a:xfrm>
              <a:off x="4409" y="2073"/>
              <a:ext cx="12" cy="36"/>
            </a:xfrm>
            <a:custGeom>
              <a:avLst/>
              <a:gdLst>
                <a:gd name="T0" fmla="*/ 12 w 12"/>
                <a:gd name="T1" fmla="*/ 36 h 36"/>
                <a:gd name="T2" fmla="*/ 6 w 12"/>
                <a:gd name="T3" fmla="*/ 24 h 36"/>
                <a:gd name="T4" fmla="*/ 0 w 12"/>
                <a:gd name="T5" fmla="*/ 12 h 36"/>
                <a:gd name="T6" fmla="*/ 0 w 12"/>
                <a:gd name="T7" fmla="*/ 6 h 36"/>
                <a:gd name="T8" fmla="*/ 0 w 12"/>
                <a:gd name="T9" fmla="*/ 0 h 36"/>
                <a:gd name="T10" fmla="*/ 6 w 12"/>
                <a:gd name="T11" fmla="*/ 0 h 36"/>
                <a:gd name="T12" fmla="*/ 12 w 12"/>
                <a:gd name="T13" fmla="*/ 12 h 36"/>
                <a:gd name="T14" fmla="*/ 12 w 12"/>
                <a:gd name="T15" fmla="*/ 24 h 36"/>
                <a:gd name="T16" fmla="*/ 12 w 12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6"/>
                <a:gd name="T29" fmla="*/ 12 w 1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6">
                  <a:moveTo>
                    <a:pt x="12" y="36"/>
                  </a:moveTo>
                  <a:lnTo>
                    <a:pt x="6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12"/>
                  </a:lnTo>
                  <a:lnTo>
                    <a:pt x="12" y="24"/>
                  </a:lnTo>
                  <a:lnTo>
                    <a:pt x="12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77" name="Freeform 412"/>
            <p:cNvSpPr>
              <a:spLocks/>
            </p:cNvSpPr>
            <p:nvPr/>
          </p:nvSpPr>
          <p:spPr bwMode="auto">
            <a:xfrm>
              <a:off x="4391" y="2061"/>
              <a:ext cx="12" cy="42"/>
            </a:xfrm>
            <a:custGeom>
              <a:avLst/>
              <a:gdLst>
                <a:gd name="T0" fmla="*/ 12 w 12"/>
                <a:gd name="T1" fmla="*/ 42 h 42"/>
                <a:gd name="T2" fmla="*/ 12 w 12"/>
                <a:gd name="T3" fmla="*/ 36 h 42"/>
                <a:gd name="T4" fmla="*/ 6 w 12"/>
                <a:gd name="T5" fmla="*/ 30 h 42"/>
                <a:gd name="T6" fmla="*/ 6 w 12"/>
                <a:gd name="T7" fmla="*/ 24 h 42"/>
                <a:gd name="T8" fmla="*/ 0 w 12"/>
                <a:gd name="T9" fmla="*/ 18 h 42"/>
                <a:gd name="T10" fmla="*/ 0 w 12"/>
                <a:gd name="T11" fmla="*/ 12 h 42"/>
                <a:gd name="T12" fmla="*/ 0 w 12"/>
                <a:gd name="T13" fmla="*/ 6 h 42"/>
                <a:gd name="T14" fmla="*/ 0 w 12"/>
                <a:gd name="T15" fmla="*/ 0 h 42"/>
                <a:gd name="T16" fmla="*/ 0 w 12"/>
                <a:gd name="T17" fmla="*/ 0 h 42"/>
                <a:gd name="T18" fmla="*/ 6 w 12"/>
                <a:gd name="T19" fmla="*/ 6 h 42"/>
                <a:gd name="T20" fmla="*/ 12 w 12"/>
                <a:gd name="T21" fmla="*/ 18 h 42"/>
                <a:gd name="T22" fmla="*/ 12 w 12"/>
                <a:gd name="T23" fmla="*/ 30 h 42"/>
                <a:gd name="T24" fmla="*/ 12 w 12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42"/>
                <a:gd name="T41" fmla="*/ 12 w 12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42">
                  <a:moveTo>
                    <a:pt x="12" y="42"/>
                  </a:moveTo>
                  <a:lnTo>
                    <a:pt x="12" y="36"/>
                  </a:lnTo>
                  <a:lnTo>
                    <a:pt x="6" y="30"/>
                  </a:lnTo>
                  <a:lnTo>
                    <a:pt x="6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8"/>
                  </a:lnTo>
                  <a:lnTo>
                    <a:pt x="12" y="30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78" name="Freeform 413"/>
            <p:cNvSpPr>
              <a:spLocks/>
            </p:cNvSpPr>
            <p:nvPr/>
          </p:nvSpPr>
          <p:spPr bwMode="auto">
            <a:xfrm>
              <a:off x="4349" y="2061"/>
              <a:ext cx="24" cy="42"/>
            </a:xfrm>
            <a:custGeom>
              <a:avLst/>
              <a:gdLst>
                <a:gd name="T0" fmla="*/ 24 w 24"/>
                <a:gd name="T1" fmla="*/ 42 h 42"/>
                <a:gd name="T2" fmla="*/ 18 w 24"/>
                <a:gd name="T3" fmla="*/ 36 h 42"/>
                <a:gd name="T4" fmla="*/ 18 w 24"/>
                <a:gd name="T5" fmla="*/ 30 h 42"/>
                <a:gd name="T6" fmla="*/ 12 w 24"/>
                <a:gd name="T7" fmla="*/ 24 h 42"/>
                <a:gd name="T8" fmla="*/ 6 w 24"/>
                <a:gd name="T9" fmla="*/ 18 h 42"/>
                <a:gd name="T10" fmla="*/ 6 w 24"/>
                <a:gd name="T11" fmla="*/ 12 h 42"/>
                <a:gd name="T12" fmla="*/ 0 w 24"/>
                <a:gd name="T13" fmla="*/ 6 h 42"/>
                <a:gd name="T14" fmla="*/ 0 w 24"/>
                <a:gd name="T15" fmla="*/ 0 h 42"/>
                <a:gd name="T16" fmla="*/ 0 w 24"/>
                <a:gd name="T17" fmla="*/ 0 h 42"/>
                <a:gd name="T18" fmla="*/ 6 w 24"/>
                <a:gd name="T19" fmla="*/ 0 h 42"/>
                <a:gd name="T20" fmla="*/ 6 w 24"/>
                <a:gd name="T21" fmla="*/ 6 h 42"/>
                <a:gd name="T22" fmla="*/ 12 w 24"/>
                <a:gd name="T23" fmla="*/ 12 h 42"/>
                <a:gd name="T24" fmla="*/ 12 w 24"/>
                <a:gd name="T25" fmla="*/ 18 h 42"/>
                <a:gd name="T26" fmla="*/ 18 w 24"/>
                <a:gd name="T27" fmla="*/ 24 h 42"/>
                <a:gd name="T28" fmla="*/ 18 w 24"/>
                <a:gd name="T29" fmla="*/ 30 h 42"/>
                <a:gd name="T30" fmla="*/ 24 w 24"/>
                <a:gd name="T31" fmla="*/ 36 h 42"/>
                <a:gd name="T32" fmla="*/ 24 w 24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2"/>
                <a:gd name="T53" fmla="*/ 24 w 24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2">
                  <a:moveTo>
                    <a:pt x="24" y="42"/>
                  </a:moveTo>
                  <a:lnTo>
                    <a:pt x="18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8" y="24"/>
                  </a:lnTo>
                  <a:lnTo>
                    <a:pt x="18" y="30"/>
                  </a:lnTo>
                  <a:lnTo>
                    <a:pt x="24" y="36"/>
                  </a:lnTo>
                  <a:lnTo>
                    <a:pt x="24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79" name="Freeform 414"/>
            <p:cNvSpPr>
              <a:spLocks/>
            </p:cNvSpPr>
            <p:nvPr/>
          </p:nvSpPr>
          <p:spPr bwMode="auto">
            <a:xfrm>
              <a:off x="4313" y="2067"/>
              <a:ext cx="24" cy="36"/>
            </a:xfrm>
            <a:custGeom>
              <a:avLst/>
              <a:gdLst>
                <a:gd name="T0" fmla="*/ 24 w 24"/>
                <a:gd name="T1" fmla="*/ 36 h 36"/>
                <a:gd name="T2" fmla="*/ 24 w 24"/>
                <a:gd name="T3" fmla="*/ 36 h 36"/>
                <a:gd name="T4" fmla="*/ 18 w 24"/>
                <a:gd name="T5" fmla="*/ 30 h 36"/>
                <a:gd name="T6" fmla="*/ 12 w 24"/>
                <a:gd name="T7" fmla="*/ 24 h 36"/>
                <a:gd name="T8" fmla="*/ 6 w 24"/>
                <a:gd name="T9" fmla="*/ 18 h 36"/>
                <a:gd name="T10" fmla="*/ 6 w 24"/>
                <a:gd name="T11" fmla="*/ 12 h 36"/>
                <a:gd name="T12" fmla="*/ 0 w 24"/>
                <a:gd name="T13" fmla="*/ 6 h 36"/>
                <a:gd name="T14" fmla="*/ 0 w 24"/>
                <a:gd name="T15" fmla="*/ 0 h 36"/>
                <a:gd name="T16" fmla="*/ 0 w 24"/>
                <a:gd name="T17" fmla="*/ 0 h 36"/>
                <a:gd name="T18" fmla="*/ 6 w 24"/>
                <a:gd name="T19" fmla="*/ 0 h 36"/>
                <a:gd name="T20" fmla="*/ 6 w 24"/>
                <a:gd name="T21" fmla="*/ 6 h 36"/>
                <a:gd name="T22" fmla="*/ 12 w 24"/>
                <a:gd name="T23" fmla="*/ 12 h 36"/>
                <a:gd name="T24" fmla="*/ 12 w 24"/>
                <a:gd name="T25" fmla="*/ 18 h 36"/>
                <a:gd name="T26" fmla="*/ 18 w 24"/>
                <a:gd name="T27" fmla="*/ 24 h 36"/>
                <a:gd name="T28" fmla="*/ 24 w 24"/>
                <a:gd name="T29" fmla="*/ 30 h 36"/>
                <a:gd name="T30" fmla="*/ 24 w 24"/>
                <a:gd name="T31" fmla="*/ 36 h 36"/>
                <a:gd name="T32" fmla="*/ 24 w 24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6"/>
                <a:gd name="T53" fmla="*/ 24 w 2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6">
                  <a:moveTo>
                    <a:pt x="24" y="36"/>
                  </a:moveTo>
                  <a:lnTo>
                    <a:pt x="24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24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80" name="Freeform 415"/>
            <p:cNvSpPr>
              <a:spLocks/>
            </p:cNvSpPr>
            <p:nvPr/>
          </p:nvSpPr>
          <p:spPr bwMode="auto">
            <a:xfrm>
              <a:off x="4367" y="2067"/>
              <a:ext cx="24" cy="36"/>
            </a:xfrm>
            <a:custGeom>
              <a:avLst/>
              <a:gdLst>
                <a:gd name="T0" fmla="*/ 24 w 24"/>
                <a:gd name="T1" fmla="*/ 36 h 36"/>
                <a:gd name="T2" fmla="*/ 18 w 24"/>
                <a:gd name="T3" fmla="*/ 30 h 36"/>
                <a:gd name="T4" fmla="*/ 12 w 24"/>
                <a:gd name="T5" fmla="*/ 24 h 36"/>
                <a:gd name="T6" fmla="*/ 12 w 24"/>
                <a:gd name="T7" fmla="*/ 18 h 36"/>
                <a:gd name="T8" fmla="*/ 6 w 24"/>
                <a:gd name="T9" fmla="*/ 12 h 36"/>
                <a:gd name="T10" fmla="*/ 0 w 24"/>
                <a:gd name="T11" fmla="*/ 6 h 36"/>
                <a:gd name="T12" fmla="*/ 0 w 24"/>
                <a:gd name="T13" fmla="*/ 0 h 36"/>
                <a:gd name="T14" fmla="*/ 0 w 24"/>
                <a:gd name="T15" fmla="*/ 0 h 36"/>
                <a:gd name="T16" fmla="*/ 0 w 24"/>
                <a:gd name="T17" fmla="*/ 0 h 36"/>
                <a:gd name="T18" fmla="*/ 6 w 24"/>
                <a:gd name="T19" fmla="*/ 0 h 36"/>
                <a:gd name="T20" fmla="*/ 6 w 24"/>
                <a:gd name="T21" fmla="*/ 0 h 36"/>
                <a:gd name="T22" fmla="*/ 12 w 24"/>
                <a:gd name="T23" fmla="*/ 6 h 36"/>
                <a:gd name="T24" fmla="*/ 12 w 24"/>
                <a:gd name="T25" fmla="*/ 12 h 36"/>
                <a:gd name="T26" fmla="*/ 18 w 24"/>
                <a:gd name="T27" fmla="*/ 18 h 36"/>
                <a:gd name="T28" fmla="*/ 18 w 24"/>
                <a:gd name="T29" fmla="*/ 24 h 36"/>
                <a:gd name="T30" fmla="*/ 18 w 24"/>
                <a:gd name="T31" fmla="*/ 30 h 36"/>
                <a:gd name="T32" fmla="*/ 24 w 24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6"/>
                <a:gd name="T53" fmla="*/ 24 w 2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6">
                  <a:moveTo>
                    <a:pt x="24" y="36"/>
                  </a:moveTo>
                  <a:lnTo>
                    <a:pt x="18" y="30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18" y="30"/>
                  </a:lnTo>
                  <a:lnTo>
                    <a:pt x="24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81" name="Freeform 416"/>
            <p:cNvSpPr>
              <a:spLocks/>
            </p:cNvSpPr>
            <p:nvPr/>
          </p:nvSpPr>
          <p:spPr bwMode="auto">
            <a:xfrm>
              <a:off x="4355" y="2097"/>
              <a:ext cx="30" cy="54"/>
            </a:xfrm>
            <a:custGeom>
              <a:avLst/>
              <a:gdLst>
                <a:gd name="T0" fmla="*/ 0 w 30"/>
                <a:gd name="T1" fmla="*/ 54 h 54"/>
                <a:gd name="T2" fmla="*/ 0 w 30"/>
                <a:gd name="T3" fmla="*/ 48 h 54"/>
                <a:gd name="T4" fmla="*/ 0 w 30"/>
                <a:gd name="T5" fmla="*/ 42 h 54"/>
                <a:gd name="T6" fmla="*/ 6 w 30"/>
                <a:gd name="T7" fmla="*/ 36 h 54"/>
                <a:gd name="T8" fmla="*/ 6 w 30"/>
                <a:gd name="T9" fmla="*/ 30 h 54"/>
                <a:gd name="T10" fmla="*/ 12 w 30"/>
                <a:gd name="T11" fmla="*/ 18 h 54"/>
                <a:gd name="T12" fmla="*/ 18 w 30"/>
                <a:gd name="T13" fmla="*/ 12 h 54"/>
                <a:gd name="T14" fmla="*/ 24 w 30"/>
                <a:gd name="T15" fmla="*/ 6 h 54"/>
                <a:gd name="T16" fmla="*/ 30 w 30"/>
                <a:gd name="T17" fmla="*/ 0 h 54"/>
                <a:gd name="T18" fmla="*/ 30 w 30"/>
                <a:gd name="T19" fmla="*/ 6 h 54"/>
                <a:gd name="T20" fmla="*/ 24 w 30"/>
                <a:gd name="T21" fmla="*/ 12 h 54"/>
                <a:gd name="T22" fmla="*/ 24 w 30"/>
                <a:gd name="T23" fmla="*/ 18 h 54"/>
                <a:gd name="T24" fmla="*/ 18 w 30"/>
                <a:gd name="T25" fmla="*/ 30 h 54"/>
                <a:gd name="T26" fmla="*/ 12 w 30"/>
                <a:gd name="T27" fmla="*/ 36 h 54"/>
                <a:gd name="T28" fmla="*/ 6 w 30"/>
                <a:gd name="T29" fmla="*/ 48 h 54"/>
                <a:gd name="T30" fmla="*/ 0 w 30"/>
                <a:gd name="T31" fmla="*/ 54 h 54"/>
                <a:gd name="T32" fmla="*/ 0 w 30"/>
                <a:gd name="T33" fmla="*/ 54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54"/>
                <a:gd name="T53" fmla="*/ 30 w 30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54">
                  <a:moveTo>
                    <a:pt x="0" y="54"/>
                  </a:moveTo>
                  <a:lnTo>
                    <a:pt x="0" y="48"/>
                  </a:lnTo>
                  <a:lnTo>
                    <a:pt x="0" y="42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24" y="18"/>
                  </a:lnTo>
                  <a:lnTo>
                    <a:pt x="18" y="30"/>
                  </a:lnTo>
                  <a:lnTo>
                    <a:pt x="12" y="36"/>
                  </a:lnTo>
                  <a:lnTo>
                    <a:pt x="6" y="48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82" name="Freeform 417"/>
            <p:cNvSpPr>
              <a:spLocks/>
            </p:cNvSpPr>
            <p:nvPr/>
          </p:nvSpPr>
          <p:spPr bwMode="auto">
            <a:xfrm>
              <a:off x="4331" y="2097"/>
              <a:ext cx="30" cy="42"/>
            </a:xfrm>
            <a:custGeom>
              <a:avLst/>
              <a:gdLst>
                <a:gd name="T0" fmla="*/ 0 w 30"/>
                <a:gd name="T1" fmla="*/ 42 h 42"/>
                <a:gd name="T2" fmla="*/ 0 w 30"/>
                <a:gd name="T3" fmla="*/ 42 h 42"/>
                <a:gd name="T4" fmla="*/ 0 w 30"/>
                <a:gd name="T5" fmla="*/ 36 h 42"/>
                <a:gd name="T6" fmla="*/ 6 w 30"/>
                <a:gd name="T7" fmla="*/ 30 h 42"/>
                <a:gd name="T8" fmla="*/ 6 w 30"/>
                <a:gd name="T9" fmla="*/ 24 h 42"/>
                <a:gd name="T10" fmla="*/ 12 w 30"/>
                <a:gd name="T11" fmla="*/ 18 h 42"/>
                <a:gd name="T12" fmla="*/ 18 w 30"/>
                <a:gd name="T13" fmla="*/ 12 h 42"/>
                <a:gd name="T14" fmla="*/ 24 w 30"/>
                <a:gd name="T15" fmla="*/ 6 h 42"/>
                <a:gd name="T16" fmla="*/ 30 w 30"/>
                <a:gd name="T17" fmla="*/ 0 h 42"/>
                <a:gd name="T18" fmla="*/ 24 w 30"/>
                <a:gd name="T19" fmla="*/ 6 h 42"/>
                <a:gd name="T20" fmla="*/ 18 w 30"/>
                <a:gd name="T21" fmla="*/ 12 h 42"/>
                <a:gd name="T22" fmla="*/ 18 w 30"/>
                <a:gd name="T23" fmla="*/ 18 h 42"/>
                <a:gd name="T24" fmla="*/ 12 w 30"/>
                <a:gd name="T25" fmla="*/ 30 h 42"/>
                <a:gd name="T26" fmla="*/ 6 w 30"/>
                <a:gd name="T27" fmla="*/ 36 h 42"/>
                <a:gd name="T28" fmla="*/ 6 w 30"/>
                <a:gd name="T29" fmla="*/ 42 h 42"/>
                <a:gd name="T30" fmla="*/ 0 w 30"/>
                <a:gd name="T31" fmla="*/ 42 h 42"/>
                <a:gd name="T32" fmla="*/ 0 w 30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42"/>
                <a:gd name="T53" fmla="*/ 30 w 30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42">
                  <a:moveTo>
                    <a:pt x="0" y="42"/>
                  </a:moveTo>
                  <a:lnTo>
                    <a:pt x="0" y="42"/>
                  </a:lnTo>
                  <a:lnTo>
                    <a:pt x="0" y="36"/>
                  </a:lnTo>
                  <a:lnTo>
                    <a:pt x="6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30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83" name="Freeform 418"/>
            <p:cNvSpPr>
              <a:spLocks/>
            </p:cNvSpPr>
            <p:nvPr/>
          </p:nvSpPr>
          <p:spPr bwMode="auto">
            <a:xfrm>
              <a:off x="4331" y="2061"/>
              <a:ext cx="24" cy="42"/>
            </a:xfrm>
            <a:custGeom>
              <a:avLst/>
              <a:gdLst>
                <a:gd name="T0" fmla="*/ 24 w 24"/>
                <a:gd name="T1" fmla="*/ 42 h 42"/>
                <a:gd name="T2" fmla="*/ 24 w 24"/>
                <a:gd name="T3" fmla="*/ 36 h 42"/>
                <a:gd name="T4" fmla="*/ 18 w 24"/>
                <a:gd name="T5" fmla="*/ 36 h 42"/>
                <a:gd name="T6" fmla="*/ 12 w 24"/>
                <a:gd name="T7" fmla="*/ 30 h 42"/>
                <a:gd name="T8" fmla="*/ 6 w 24"/>
                <a:gd name="T9" fmla="*/ 18 h 42"/>
                <a:gd name="T10" fmla="*/ 6 w 24"/>
                <a:gd name="T11" fmla="*/ 12 h 42"/>
                <a:gd name="T12" fmla="*/ 0 w 24"/>
                <a:gd name="T13" fmla="*/ 6 h 42"/>
                <a:gd name="T14" fmla="*/ 0 w 24"/>
                <a:gd name="T15" fmla="*/ 6 h 42"/>
                <a:gd name="T16" fmla="*/ 0 w 24"/>
                <a:gd name="T17" fmla="*/ 0 h 42"/>
                <a:gd name="T18" fmla="*/ 6 w 24"/>
                <a:gd name="T19" fmla="*/ 0 h 42"/>
                <a:gd name="T20" fmla="*/ 6 w 24"/>
                <a:gd name="T21" fmla="*/ 6 h 42"/>
                <a:gd name="T22" fmla="*/ 12 w 24"/>
                <a:gd name="T23" fmla="*/ 12 h 42"/>
                <a:gd name="T24" fmla="*/ 12 w 24"/>
                <a:gd name="T25" fmla="*/ 18 h 42"/>
                <a:gd name="T26" fmla="*/ 18 w 24"/>
                <a:gd name="T27" fmla="*/ 30 h 42"/>
                <a:gd name="T28" fmla="*/ 18 w 24"/>
                <a:gd name="T29" fmla="*/ 36 h 42"/>
                <a:gd name="T30" fmla="*/ 24 w 24"/>
                <a:gd name="T31" fmla="*/ 36 h 42"/>
                <a:gd name="T32" fmla="*/ 24 w 24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2"/>
                <a:gd name="T53" fmla="*/ 24 w 24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2">
                  <a:moveTo>
                    <a:pt x="24" y="42"/>
                  </a:moveTo>
                  <a:lnTo>
                    <a:pt x="24" y="36"/>
                  </a:lnTo>
                  <a:lnTo>
                    <a:pt x="18" y="36"/>
                  </a:lnTo>
                  <a:lnTo>
                    <a:pt x="12" y="30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24" y="36"/>
                  </a:lnTo>
                  <a:lnTo>
                    <a:pt x="24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84" name="Freeform 419"/>
            <p:cNvSpPr>
              <a:spLocks/>
            </p:cNvSpPr>
            <p:nvPr/>
          </p:nvSpPr>
          <p:spPr bwMode="auto">
            <a:xfrm>
              <a:off x="4194" y="2157"/>
              <a:ext cx="131" cy="29"/>
            </a:xfrm>
            <a:custGeom>
              <a:avLst/>
              <a:gdLst>
                <a:gd name="T0" fmla="*/ 131 w 131"/>
                <a:gd name="T1" fmla="*/ 23 h 29"/>
                <a:gd name="T2" fmla="*/ 131 w 131"/>
                <a:gd name="T3" fmla="*/ 29 h 29"/>
                <a:gd name="T4" fmla="*/ 131 w 131"/>
                <a:gd name="T5" fmla="*/ 29 h 29"/>
                <a:gd name="T6" fmla="*/ 131 w 131"/>
                <a:gd name="T7" fmla="*/ 29 h 29"/>
                <a:gd name="T8" fmla="*/ 125 w 131"/>
                <a:gd name="T9" fmla="*/ 29 h 29"/>
                <a:gd name="T10" fmla="*/ 119 w 131"/>
                <a:gd name="T11" fmla="*/ 23 h 29"/>
                <a:gd name="T12" fmla="*/ 113 w 131"/>
                <a:gd name="T13" fmla="*/ 17 h 29"/>
                <a:gd name="T14" fmla="*/ 101 w 131"/>
                <a:gd name="T15" fmla="*/ 11 h 29"/>
                <a:gd name="T16" fmla="*/ 95 w 131"/>
                <a:gd name="T17" fmla="*/ 5 h 29"/>
                <a:gd name="T18" fmla="*/ 84 w 131"/>
                <a:gd name="T19" fmla="*/ 5 h 29"/>
                <a:gd name="T20" fmla="*/ 78 w 131"/>
                <a:gd name="T21" fmla="*/ 5 h 29"/>
                <a:gd name="T22" fmla="*/ 66 w 131"/>
                <a:gd name="T23" fmla="*/ 5 h 29"/>
                <a:gd name="T24" fmla="*/ 60 w 131"/>
                <a:gd name="T25" fmla="*/ 5 h 29"/>
                <a:gd name="T26" fmla="*/ 54 w 131"/>
                <a:gd name="T27" fmla="*/ 5 h 29"/>
                <a:gd name="T28" fmla="*/ 42 w 131"/>
                <a:gd name="T29" fmla="*/ 5 h 29"/>
                <a:gd name="T30" fmla="*/ 36 w 131"/>
                <a:gd name="T31" fmla="*/ 5 h 29"/>
                <a:gd name="T32" fmla="*/ 24 w 131"/>
                <a:gd name="T33" fmla="*/ 5 h 29"/>
                <a:gd name="T34" fmla="*/ 18 w 131"/>
                <a:gd name="T35" fmla="*/ 5 h 29"/>
                <a:gd name="T36" fmla="*/ 12 w 131"/>
                <a:gd name="T37" fmla="*/ 11 h 29"/>
                <a:gd name="T38" fmla="*/ 6 w 131"/>
                <a:gd name="T39" fmla="*/ 11 h 29"/>
                <a:gd name="T40" fmla="*/ 0 w 131"/>
                <a:gd name="T41" fmla="*/ 11 h 29"/>
                <a:gd name="T42" fmla="*/ 6 w 131"/>
                <a:gd name="T43" fmla="*/ 11 h 29"/>
                <a:gd name="T44" fmla="*/ 6 w 131"/>
                <a:gd name="T45" fmla="*/ 5 h 29"/>
                <a:gd name="T46" fmla="*/ 12 w 131"/>
                <a:gd name="T47" fmla="*/ 5 h 29"/>
                <a:gd name="T48" fmla="*/ 24 w 131"/>
                <a:gd name="T49" fmla="*/ 0 h 29"/>
                <a:gd name="T50" fmla="*/ 30 w 131"/>
                <a:gd name="T51" fmla="*/ 0 h 29"/>
                <a:gd name="T52" fmla="*/ 42 w 131"/>
                <a:gd name="T53" fmla="*/ 0 h 29"/>
                <a:gd name="T54" fmla="*/ 54 w 131"/>
                <a:gd name="T55" fmla="*/ 0 h 29"/>
                <a:gd name="T56" fmla="*/ 60 w 131"/>
                <a:gd name="T57" fmla="*/ 0 h 29"/>
                <a:gd name="T58" fmla="*/ 72 w 131"/>
                <a:gd name="T59" fmla="*/ 0 h 29"/>
                <a:gd name="T60" fmla="*/ 84 w 131"/>
                <a:gd name="T61" fmla="*/ 0 h 29"/>
                <a:gd name="T62" fmla="*/ 95 w 131"/>
                <a:gd name="T63" fmla="*/ 0 h 29"/>
                <a:gd name="T64" fmla="*/ 101 w 131"/>
                <a:gd name="T65" fmla="*/ 5 h 29"/>
                <a:gd name="T66" fmla="*/ 113 w 131"/>
                <a:gd name="T67" fmla="*/ 5 h 29"/>
                <a:gd name="T68" fmla="*/ 119 w 131"/>
                <a:gd name="T69" fmla="*/ 11 h 29"/>
                <a:gd name="T70" fmla="*/ 125 w 131"/>
                <a:gd name="T71" fmla="*/ 17 h 29"/>
                <a:gd name="T72" fmla="*/ 131 w 131"/>
                <a:gd name="T73" fmla="*/ 23 h 2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31"/>
                <a:gd name="T112" fmla="*/ 0 h 29"/>
                <a:gd name="T113" fmla="*/ 131 w 131"/>
                <a:gd name="T114" fmla="*/ 29 h 2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31" h="29">
                  <a:moveTo>
                    <a:pt x="131" y="23"/>
                  </a:moveTo>
                  <a:lnTo>
                    <a:pt x="131" y="29"/>
                  </a:lnTo>
                  <a:lnTo>
                    <a:pt x="125" y="29"/>
                  </a:lnTo>
                  <a:lnTo>
                    <a:pt x="119" y="23"/>
                  </a:lnTo>
                  <a:lnTo>
                    <a:pt x="113" y="17"/>
                  </a:lnTo>
                  <a:lnTo>
                    <a:pt x="101" y="11"/>
                  </a:lnTo>
                  <a:lnTo>
                    <a:pt x="95" y="5"/>
                  </a:lnTo>
                  <a:lnTo>
                    <a:pt x="84" y="5"/>
                  </a:lnTo>
                  <a:lnTo>
                    <a:pt x="78" y="5"/>
                  </a:lnTo>
                  <a:lnTo>
                    <a:pt x="66" y="5"/>
                  </a:lnTo>
                  <a:lnTo>
                    <a:pt x="60" y="5"/>
                  </a:lnTo>
                  <a:lnTo>
                    <a:pt x="54" y="5"/>
                  </a:lnTo>
                  <a:lnTo>
                    <a:pt x="42" y="5"/>
                  </a:lnTo>
                  <a:lnTo>
                    <a:pt x="36" y="5"/>
                  </a:lnTo>
                  <a:lnTo>
                    <a:pt x="24" y="5"/>
                  </a:lnTo>
                  <a:lnTo>
                    <a:pt x="18" y="5"/>
                  </a:lnTo>
                  <a:lnTo>
                    <a:pt x="12" y="11"/>
                  </a:lnTo>
                  <a:lnTo>
                    <a:pt x="6" y="11"/>
                  </a:lnTo>
                  <a:lnTo>
                    <a:pt x="0" y="11"/>
                  </a:lnTo>
                  <a:lnTo>
                    <a:pt x="6" y="11"/>
                  </a:lnTo>
                  <a:lnTo>
                    <a:pt x="6" y="5"/>
                  </a:lnTo>
                  <a:lnTo>
                    <a:pt x="12" y="5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72" y="0"/>
                  </a:lnTo>
                  <a:lnTo>
                    <a:pt x="84" y="0"/>
                  </a:lnTo>
                  <a:lnTo>
                    <a:pt x="95" y="0"/>
                  </a:lnTo>
                  <a:lnTo>
                    <a:pt x="101" y="5"/>
                  </a:lnTo>
                  <a:lnTo>
                    <a:pt x="113" y="5"/>
                  </a:lnTo>
                  <a:lnTo>
                    <a:pt x="119" y="11"/>
                  </a:lnTo>
                  <a:lnTo>
                    <a:pt x="125" y="17"/>
                  </a:lnTo>
                  <a:lnTo>
                    <a:pt x="131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85" name="Freeform 420"/>
            <p:cNvSpPr>
              <a:spLocks/>
            </p:cNvSpPr>
            <p:nvPr/>
          </p:nvSpPr>
          <p:spPr bwMode="auto">
            <a:xfrm>
              <a:off x="4194" y="2162"/>
              <a:ext cx="18" cy="30"/>
            </a:xfrm>
            <a:custGeom>
              <a:avLst/>
              <a:gdLst>
                <a:gd name="T0" fmla="*/ 18 w 18"/>
                <a:gd name="T1" fmla="*/ 0 h 30"/>
                <a:gd name="T2" fmla="*/ 12 w 18"/>
                <a:gd name="T3" fmla="*/ 0 h 30"/>
                <a:gd name="T4" fmla="*/ 12 w 18"/>
                <a:gd name="T5" fmla="*/ 6 h 30"/>
                <a:gd name="T6" fmla="*/ 6 w 18"/>
                <a:gd name="T7" fmla="*/ 12 h 30"/>
                <a:gd name="T8" fmla="*/ 6 w 18"/>
                <a:gd name="T9" fmla="*/ 12 h 30"/>
                <a:gd name="T10" fmla="*/ 6 w 18"/>
                <a:gd name="T11" fmla="*/ 18 h 30"/>
                <a:gd name="T12" fmla="*/ 0 w 18"/>
                <a:gd name="T13" fmla="*/ 24 h 30"/>
                <a:gd name="T14" fmla="*/ 0 w 18"/>
                <a:gd name="T15" fmla="*/ 24 h 30"/>
                <a:gd name="T16" fmla="*/ 0 w 18"/>
                <a:gd name="T17" fmla="*/ 30 h 30"/>
                <a:gd name="T18" fmla="*/ 6 w 18"/>
                <a:gd name="T19" fmla="*/ 24 h 30"/>
                <a:gd name="T20" fmla="*/ 12 w 18"/>
                <a:gd name="T21" fmla="*/ 18 h 30"/>
                <a:gd name="T22" fmla="*/ 12 w 18"/>
                <a:gd name="T23" fmla="*/ 6 h 30"/>
                <a:gd name="T24" fmla="*/ 18 w 18"/>
                <a:gd name="T25" fmla="*/ 0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30"/>
                <a:gd name="T41" fmla="*/ 18 w 18"/>
                <a:gd name="T42" fmla="*/ 30 h 3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30">
                  <a:moveTo>
                    <a:pt x="18" y="0"/>
                  </a:moveTo>
                  <a:lnTo>
                    <a:pt x="12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2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86" name="Freeform 421"/>
            <p:cNvSpPr>
              <a:spLocks/>
            </p:cNvSpPr>
            <p:nvPr/>
          </p:nvSpPr>
          <p:spPr bwMode="auto">
            <a:xfrm>
              <a:off x="4206" y="2157"/>
              <a:ext cx="18" cy="35"/>
            </a:xfrm>
            <a:custGeom>
              <a:avLst/>
              <a:gdLst>
                <a:gd name="T0" fmla="*/ 0 w 18"/>
                <a:gd name="T1" fmla="*/ 35 h 35"/>
                <a:gd name="T2" fmla="*/ 0 w 18"/>
                <a:gd name="T3" fmla="*/ 29 h 35"/>
                <a:gd name="T4" fmla="*/ 0 w 18"/>
                <a:gd name="T5" fmla="*/ 29 h 35"/>
                <a:gd name="T6" fmla="*/ 0 w 18"/>
                <a:gd name="T7" fmla="*/ 23 h 35"/>
                <a:gd name="T8" fmla="*/ 0 w 18"/>
                <a:gd name="T9" fmla="*/ 17 h 35"/>
                <a:gd name="T10" fmla="*/ 6 w 18"/>
                <a:gd name="T11" fmla="*/ 17 h 35"/>
                <a:gd name="T12" fmla="*/ 12 w 18"/>
                <a:gd name="T13" fmla="*/ 11 h 35"/>
                <a:gd name="T14" fmla="*/ 12 w 18"/>
                <a:gd name="T15" fmla="*/ 5 h 35"/>
                <a:gd name="T16" fmla="*/ 18 w 18"/>
                <a:gd name="T17" fmla="*/ 0 h 35"/>
                <a:gd name="T18" fmla="*/ 18 w 18"/>
                <a:gd name="T19" fmla="*/ 5 h 35"/>
                <a:gd name="T20" fmla="*/ 12 w 18"/>
                <a:gd name="T21" fmla="*/ 11 h 35"/>
                <a:gd name="T22" fmla="*/ 12 w 18"/>
                <a:gd name="T23" fmla="*/ 17 h 35"/>
                <a:gd name="T24" fmla="*/ 6 w 18"/>
                <a:gd name="T25" fmla="*/ 17 h 35"/>
                <a:gd name="T26" fmla="*/ 6 w 18"/>
                <a:gd name="T27" fmla="*/ 23 h 35"/>
                <a:gd name="T28" fmla="*/ 0 w 18"/>
                <a:gd name="T29" fmla="*/ 29 h 35"/>
                <a:gd name="T30" fmla="*/ 0 w 18"/>
                <a:gd name="T31" fmla="*/ 29 h 35"/>
                <a:gd name="T32" fmla="*/ 0 w 18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5"/>
                <a:gd name="T53" fmla="*/ 18 w 18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5">
                  <a:moveTo>
                    <a:pt x="0" y="35"/>
                  </a:moveTo>
                  <a:lnTo>
                    <a:pt x="0" y="29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6" y="17"/>
                  </a:lnTo>
                  <a:lnTo>
                    <a:pt x="12" y="11"/>
                  </a:lnTo>
                  <a:lnTo>
                    <a:pt x="12" y="5"/>
                  </a:lnTo>
                  <a:lnTo>
                    <a:pt x="18" y="0"/>
                  </a:lnTo>
                  <a:lnTo>
                    <a:pt x="18" y="5"/>
                  </a:lnTo>
                  <a:lnTo>
                    <a:pt x="12" y="11"/>
                  </a:lnTo>
                  <a:lnTo>
                    <a:pt x="12" y="17"/>
                  </a:lnTo>
                  <a:lnTo>
                    <a:pt x="6" y="17"/>
                  </a:lnTo>
                  <a:lnTo>
                    <a:pt x="6" y="23"/>
                  </a:lnTo>
                  <a:lnTo>
                    <a:pt x="0" y="29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87" name="Freeform 422"/>
            <p:cNvSpPr>
              <a:spLocks/>
            </p:cNvSpPr>
            <p:nvPr/>
          </p:nvSpPr>
          <p:spPr bwMode="auto">
            <a:xfrm>
              <a:off x="4224" y="2157"/>
              <a:ext cx="24" cy="41"/>
            </a:xfrm>
            <a:custGeom>
              <a:avLst/>
              <a:gdLst>
                <a:gd name="T0" fmla="*/ 0 w 24"/>
                <a:gd name="T1" fmla="*/ 41 h 41"/>
                <a:gd name="T2" fmla="*/ 0 w 24"/>
                <a:gd name="T3" fmla="*/ 35 h 41"/>
                <a:gd name="T4" fmla="*/ 0 w 24"/>
                <a:gd name="T5" fmla="*/ 35 h 41"/>
                <a:gd name="T6" fmla="*/ 6 w 24"/>
                <a:gd name="T7" fmla="*/ 29 h 41"/>
                <a:gd name="T8" fmla="*/ 6 w 24"/>
                <a:gd name="T9" fmla="*/ 23 h 41"/>
                <a:gd name="T10" fmla="*/ 12 w 24"/>
                <a:gd name="T11" fmla="*/ 11 h 41"/>
                <a:gd name="T12" fmla="*/ 18 w 24"/>
                <a:gd name="T13" fmla="*/ 5 h 41"/>
                <a:gd name="T14" fmla="*/ 24 w 24"/>
                <a:gd name="T15" fmla="*/ 0 h 41"/>
                <a:gd name="T16" fmla="*/ 24 w 24"/>
                <a:gd name="T17" fmla="*/ 0 h 41"/>
                <a:gd name="T18" fmla="*/ 24 w 24"/>
                <a:gd name="T19" fmla="*/ 0 h 41"/>
                <a:gd name="T20" fmla="*/ 24 w 24"/>
                <a:gd name="T21" fmla="*/ 5 h 41"/>
                <a:gd name="T22" fmla="*/ 18 w 24"/>
                <a:gd name="T23" fmla="*/ 11 h 41"/>
                <a:gd name="T24" fmla="*/ 12 w 24"/>
                <a:gd name="T25" fmla="*/ 23 h 41"/>
                <a:gd name="T26" fmla="*/ 12 w 24"/>
                <a:gd name="T27" fmla="*/ 29 h 41"/>
                <a:gd name="T28" fmla="*/ 6 w 24"/>
                <a:gd name="T29" fmla="*/ 35 h 41"/>
                <a:gd name="T30" fmla="*/ 6 w 24"/>
                <a:gd name="T31" fmla="*/ 41 h 41"/>
                <a:gd name="T32" fmla="*/ 0 w 24"/>
                <a:gd name="T33" fmla="*/ 41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1"/>
                <a:gd name="T53" fmla="*/ 24 w 24"/>
                <a:gd name="T54" fmla="*/ 41 h 4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1">
                  <a:moveTo>
                    <a:pt x="0" y="41"/>
                  </a:moveTo>
                  <a:lnTo>
                    <a:pt x="0" y="35"/>
                  </a:lnTo>
                  <a:lnTo>
                    <a:pt x="6" y="29"/>
                  </a:lnTo>
                  <a:lnTo>
                    <a:pt x="6" y="23"/>
                  </a:lnTo>
                  <a:lnTo>
                    <a:pt x="12" y="11"/>
                  </a:lnTo>
                  <a:lnTo>
                    <a:pt x="18" y="5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18" y="11"/>
                  </a:lnTo>
                  <a:lnTo>
                    <a:pt x="12" y="23"/>
                  </a:lnTo>
                  <a:lnTo>
                    <a:pt x="12" y="29"/>
                  </a:lnTo>
                  <a:lnTo>
                    <a:pt x="6" y="35"/>
                  </a:lnTo>
                  <a:lnTo>
                    <a:pt x="6" y="41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88" name="Freeform 423"/>
            <p:cNvSpPr>
              <a:spLocks/>
            </p:cNvSpPr>
            <p:nvPr/>
          </p:nvSpPr>
          <p:spPr bwMode="auto">
            <a:xfrm>
              <a:off x="4248" y="2157"/>
              <a:ext cx="24" cy="47"/>
            </a:xfrm>
            <a:custGeom>
              <a:avLst/>
              <a:gdLst>
                <a:gd name="T0" fmla="*/ 0 w 24"/>
                <a:gd name="T1" fmla="*/ 47 h 47"/>
                <a:gd name="T2" fmla="*/ 0 w 24"/>
                <a:gd name="T3" fmla="*/ 41 h 47"/>
                <a:gd name="T4" fmla="*/ 0 w 24"/>
                <a:gd name="T5" fmla="*/ 35 h 47"/>
                <a:gd name="T6" fmla="*/ 0 w 24"/>
                <a:gd name="T7" fmla="*/ 29 h 47"/>
                <a:gd name="T8" fmla="*/ 6 w 24"/>
                <a:gd name="T9" fmla="*/ 23 h 47"/>
                <a:gd name="T10" fmla="*/ 12 w 24"/>
                <a:gd name="T11" fmla="*/ 17 h 47"/>
                <a:gd name="T12" fmla="*/ 18 w 24"/>
                <a:gd name="T13" fmla="*/ 11 h 47"/>
                <a:gd name="T14" fmla="*/ 24 w 24"/>
                <a:gd name="T15" fmla="*/ 5 h 47"/>
                <a:gd name="T16" fmla="*/ 24 w 24"/>
                <a:gd name="T17" fmla="*/ 0 h 47"/>
                <a:gd name="T18" fmla="*/ 24 w 24"/>
                <a:gd name="T19" fmla="*/ 5 h 47"/>
                <a:gd name="T20" fmla="*/ 24 w 24"/>
                <a:gd name="T21" fmla="*/ 11 h 47"/>
                <a:gd name="T22" fmla="*/ 18 w 24"/>
                <a:gd name="T23" fmla="*/ 17 h 47"/>
                <a:gd name="T24" fmla="*/ 12 w 24"/>
                <a:gd name="T25" fmla="*/ 23 h 47"/>
                <a:gd name="T26" fmla="*/ 6 w 24"/>
                <a:gd name="T27" fmla="*/ 35 h 47"/>
                <a:gd name="T28" fmla="*/ 6 w 24"/>
                <a:gd name="T29" fmla="*/ 41 h 47"/>
                <a:gd name="T30" fmla="*/ 0 w 24"/>
                <a:gd name="T31" fmla="*/ 41 h 47"/>
                <a:gd name="T32" fmla="*/ 0 w 24"/>
                <a:gd name="T33" fmla="*/ 47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7"/>
                <a:gd name="T53" fmla="*/ 24 w 24"/>
                <a:gd name="T54" fmla="*/ 47 h 4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7">
                  <a:moveTo>
                    <a:pt x="0" y="47"/>
                  </a:moveTo>
                  <a:lnTo>
                    <a:pt x="0" y="41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6" y="23"/>
                  </a:lnTo>
                  <a:lnTo>
                    <a:pt x="12" y="17"/>
                  </a:lnTo>
                  <a:lnTo>
                    <a:pt x="18" y="11"/>
                  </a:lnTo>
                  <a:lnTo>
                    <a:pt x="24" y="5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24" y="11"/>
                  </a:lnTo>
                  <a:lnTo>
                    <a:pt x="18" y="17"/>
                  </a:lnTo>
                  <a:lnTo>
                    <a:pt x="12" y="23"/>
                  </a:lnTo>
                  <a:lnTo>
                    <a:pt x="6" y="35"/>
                  </a:lnTo>
                  <a:lnTo>
                    <a:pt x="6" y="41"/>
                  </a:lnTo>
                  <a:lnTo>
                    <a:pt x="0" y="41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89" name="Freeform 424"/>
            <p:cNvSpPr>
              <a:spLocks/>
            </p:cNvSpPr>
            <p:nvPr/>
          </p:nvSpPr>
          <p:spPr bwMode="auto">
            <a:xfrm>
              <a:off x="4260" y="2162"/>
              <a:ext cx="29" cy="36"/>
            </a:xfrm>
            <a:custGeom>
              <a:avLst/>
              <a:gdLst>
                <a:gd name="T0" fmla="*/ 0 w 29"/>
                <a:gd name="T1" fmla="*/ 36 h 36"/>
                <a:gd name="T2" fmla="*/ 0 w 29"/>
                <a:gd name="T3" fmla="*/ 36 h 36"/>
                <a:gd name="T4" fmla="*/ 0 w 29"/>
                <a:gd name="T5" fmla="*/ 30 h 36"/>
                <a:gd name="T6" fmla="*/ 6 w 29"/>
                <a:gd name="T7" fmla="*/ 24 h 36"/>
                <a:gd name="T8" fmla="*/ 12 w 29"/>
                <a:gd name="T9" fmla="*/ 18 h 36"/>
                <a:gd name="T10" fmla="*/ 18 w 29"/>
                <a:gd name="T11" fmla="*/ 12 h 36"/>
                <a:gd name="T12" fmla="*/ 23 w 29"/>
                <a:gd name="T13" fmla="*/ 6 h 36"/>
                <a:gd name="T14" fmla="*/ 23 w 29"/>
                <a:gd name="T15" fmla="*/ 0 h 36"/>
                <a:gd name="T16" fmla="*/ 29 w 29"/>
                <a:gd name="T17" fmla="*/ 0 h 36"/>
                <a:gd name="T18" fmla="*/ 29 w 29"/>
                <a:gd name="T19" fmla="*/ 0 h 36"/>
                <a:gd name="T20" fmla="*/ 23 w 29"/>
                <a:gd name="T21" fmla="*/ 6 h 36"/>
                <a:gd name="T22" fmla="*/ 18 w 29"/>
                <a:gd name="T23" fmla="*/ 12 h 36"/>
                <a:gd name="T24" fmla="*/ 18 w 29"/>
                <a:gd name="T25" fmla="*/ 18 h 36"/>
                <a:gd name="T26" fmla="*/ 12 w 29"/>
                <a:gd name="T27" fmla="*/ 24 h 36"/>
                <a:gd name="T28" fmla="*/ 6 w 29"/>
                <a:gd name="T29" fmla="*/ 30 h 36"/>
                <a:gd name="T30" fmla="*/ 0 w 29"/>
                <a:gd name="T31" fmla="*/ 36 h 36"/>
                <a:gd name="T32" fmla="*/ 0 w 29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9"/>
                <a:gd name="T52" fmla="*/ 0 h 36"/>
                <a:gd name="T53" fmla="*/ 29 w 2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9" h="36">
                  <a:moveTo>
                    <a:pt x="0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3" y="6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23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6" y="3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90" name="Freeform 425"/>
            <p:cNvSpPr>
              <a:spLocks/>
            </p:cNvSpPr>
            <p:nvPr/>
          </p:nvSpPr>
          <p:spPr bwMode="auto">
            <a:xfrm>
              <a:off x="4278" y="2168"/>
              <a:ext cx="23" cy="30"/>
            </a:xfrm>
            <a:custGeom>
              <a:avLst/>
              <a:gdLst>
                <a:gd name="T0" fmla="*/ 0 w 23"/>
                <a:gd name="T1" fmla="*/ 30 h 30"/>
                <a:gd name="T2" fmla="*/ 0 w 23"/>
                <a:gd name="T3" fmla="*/ 24 h 30"/>
                <a:gd name="T4" fmla="*/ 0 w 23"/>
                <a:gd name="T5" fmla="*/ 24 h 30"/>
                <a:gd name="T6" fmla="*/ 0 w 23"/>
                <a:gd name="T7" fmla="*/ 18 h 30"/>
                <a:gd name="T8" fmla="*/ 5 w 23"/>
                <a:gd name="T9" fmla="*/ 12 h 30"/>
                <a:gd name="T10" fmla="*/ 11 w 23"/>
                <a:gd name="T11" fmla="*/ 6 h 30"/>
                <a:gd name="T12" fmla="*/ 11 w 23"/>
                <a:gd name="T13" fmla="*/ 6 h 30"/>
                <a:gd name="T14" fmla="*/ 17 w 23"/>
                <a:gd name="T15" fmla="*/ 0 h 30"/>
                <a:gd name="T16" fmla="*/ 23 w 23"/>
                <a:gd name="T17" fmla="*/ 0 h 30"/>
                <a:gd name="T18" fmla="*/ 23 w 23"/>
                <a:gd name="T19" fmla="*/ 0 h 30"/>
                <a:gd name="T20" fmla="*/ 17 w 23"/>
                <a:gd name="T21" fmla="*/ 6 h 30"/>
                <a:gd name="T22" fmla="*/ 11 w 23"/>
                <a:gd name="T23" fmla="*/ 12 h 30"/>
                <a:gd name="T24" fmla="*/ 11 w 23"/>
                <a:gd name="T25" fmla="*/ 18 h 30"/>
                <a:gd name="T26" fmla="*/ 5 w 23"/>
                <a:gd name="T27" fmla="*/ 24 h 30"/>
                <a:gd name="T28" fmla="*/ 5 w 23"/>
                <a:gd name="T29" fmla="*/ 24 h 30"/>
                <a:gd name="T30" fmla="*/ 0 w 23"/>
                <a:gd name="T31" fmla="*/ 30 h 30"/>
                <a:gd name="T32" fmla="*/ 0 w 23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30"/>
                <a:gd name="T53" fmla="*/ 23 w 23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30">
                  <a:moveTo>
                    <a:pt x="0" y="30"/>
                  </a:moveTo>
                  <a:lnTo>
                    <a:pt x="0" y="24"/>
                  </a:lnTo>
                  <a:lnTo>
                    <a:pt x="0" y="18"/>
                  </a:lnTo>
                  <a:lnTo>
                    <a:pt x="5" y="12"/>
                  </a:lnTo>
                  <a:lnTo>
                    <a:pt x="11" y="6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17" y="6"/>
                  </a:lnTo>
                  <a:lnTo>
                    <a:pt x="11" y="12"/>
                  </a:lnTo>
                  <a:lnTo>
                    <a:pt x="11" y="18"/>
                  </a:lnTo>
                  <a:lnTo>
                    <a:pt x="5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91" name="Freeform 426"/>
            <p:cNvSpPr>
              <a:spLocks/>
            </p:cNvSpPr>
            <p:nvPr/>
          </p:nvSpPr>
          <p:spPr bwMode="auto">
            <a:xfrm>
              <a:off x="4289" y="2174"/>
              <a:ext cx="24" cy="24"/>
            </a:xfrm>
            <a:custGeom>
              <a:avLst/>
              <a:gdLst>
                <a:gd name="T0" fmla="*/ 0 w 24"/>
                <a:gd name="T1" fmla="*/ 24 h 24"/>
                <a:gd name="T2" fmla="*/ 0 w 24"/>
                <a:gd name="T3" fmla="*/ 18 h 24"/>
                <a:gd name="T4" fmla="*/ 6 w 24"/>
                <a:gd name="T5" fmla="*/ 18 h 24"/>
                <a:gd name="T6" fmla="*/ 6 w 24"/>
                <a:gd name="T7" fmla="*/ 12 h 24"/>
                <a:gd name="T8" fmla="*/ 12 w 24"/>
                <a:gd name="T9" fmla="*/ 12 h 24"/>
                <a:gd name="T10" fmla="*/ 18 w 24"/>
                <a:gd name="T11" fmla="*/ 6 h 24"/>
                <a:gd name="T12" fmla="*/ 18 w 24"/>
                <a:gd name="T13" fmla="*/ 0 h 24"/>
                <a:gd name="T14" fmla="*/ 24 w 24"/>
                <a:gd name="T15" fmla="*/ 0 h 24"/>
                <a:gd name="T16" fmla="*/ 24 w 24"/>
                <a:gd name="T17" fmla="*/ 0 h 24"/>
                <a:gd name="T18" fmla="*/ 24 w 24"/>
                <a:gd name="T19" fmla="*/ 0 h 24"/>
                <a:gd name="T20" fmla="*/ 18 w 24"/>
                <a:gd name="T21" fmla="*/ 6 h 24"/>
                <a:gd name="T22" fmla="*/ 18 w 24"/>
                <a:gd name="T23" fmla="*/ 12 h 24"/>
                <a:gd name="T24" fmla="*/ 12 w 24"/>
                <a:gd name="T25" fmla="*/ 12 h 24"/>
                <a:gd name="T26" fmla="*/ 12 w 24"/>
                <a:gd name="T27" fmla="*/ 18 h 24"/>
                <a:gd name="T28" fmla="*/ 6 w 24"/>
                <a:gd name="T29" fmla="*/ 18 h 24"/>
                <a:gd name="T30" fmla="*/ 6 w 24"/>
                <a:gd name="T31" fmla="*/ 24 h 24"/>
                <a:gd name="T32" fmla="*/ 0 w 24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24"/>
                  </a:moveTo>
                  <a:lnTo>
                    <a:pt x="0" y="18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92" name="Freeform 427"/>
            <p:cNvSpPr>
              <a:spLocks/>
            </p:cNvSpPr>
            <p:nvPr/>
          </p:nvSpPr>
          <p:spPr bwMode="auto">
            <a:xfrm>
              <a:off x="4307" y="2180"/>
              <a:ext cx="12" cy="12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12 h 12"/>
                <a:gd name="T4" fmla="*/ 6 w 12"/>
                <a:gd name="T5" fmla="*/ 6 h 12"/>
                <a:gd name="T6" fmla="*/ 12 w 12"/>
                <a:gd name="T7" fmla="*/ 0 h 12"/>
                <a:gd name="T8" fmla="*/ 12 w 12"/>
                <a:gd name="T9" fmla="*/ 0 h 12"/>
                <a:gd name="T10" fmla="*/ 12 w 12"/>
                <a:gd name="T11" fmla="*/ 0 h 12"/>
                <a:gd name="T12" fmla="*/ 6 w 12"/>
                <a:gd name="T13" fmla="*/ 6 h 12"/>
                <a:gd name="T14" fmla="*/ 0 w 12"/>
                <a:gd name="T15" fmla="*/ 12 h 12"/>
                <a:gd name="T16" fmla="*/ 0 w 12"/>
                <a:gd name="T17" fmla="*/ 12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12"/>
                <a:gd name="T29" fmla="*/ 12 w 12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12">
                  <a:moveTo>
                    <a:pt x="0" y="12"/>
                  </a:moveTo>
                  <a:lnTo>
                    <a:pt x="0" y="12"/>
                  </a:lnTo>
                  <a:lnTo>
                    <a:pt x="6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93" name="Freeform 428"/>
            <p:cNvSpPr>
              <a:spLocks/>
            </p:cNvSpPr>
            <p:nvPr/>
          </p:nvSpPr>
          <p:spPr bwMode="auto">
            <a:xfrm>
              <a:off x="4182" y="2168"/>
              <a:ext cx="18" cy="18"/>
            </a:xfrm>
            <a:custGeom>
              <a:avLst/>
              <a:gdLst>
                <a:gd name="T0" fmla="*/ 18 w 18"/>
                <a:gd name="T1" fmla="*/ 0 h 18"/>
                <a:gd name="T2" fmla="*/ 18 w 18"/>
                <a:gd name="T3" fmla="*/ 0 h 18"/>
                <a:gd name="T4" fmla="*/ 12 w 18"/>
                <a:gd name="T5" fmla="*/ 12 h 18"/>
                <a:gd name="T6" fmla="*/ 6 w 18"/>
                <a:gd name="T7" fmla="*/ 18 h 18"/>
                <a:gd name="T8" fmla="*/ 6 w 18"/>
                <a:gd name="T9" fmla="*/ 18 h 18"/>
                <a:gd name="T10" fmla="*/ 0 w 18"/>
                <a:gd name="T11" fmla="*/ 12 h 18"/>
                <a:gd name="T12" fmla="*/ 6 w 18"/>
                <a:gd name="T13" fmla="*/ 12 h 18"/>
                <a:gd name="T14" fmla="*/ 6 w 18"/>
                <a:gd name="T15" fmla="*/ 6 h 18"/>
                <a:gd name="T16" fmla="*/ 6 w 18"/>
                <a:gd name="T17" fmla="*/ 6 h 18"/>
                <a:gd name="T18" fmla="*/ 12 w 18"/>
                <a:gd name="T19" fmla="*/ 6 h 18"/>
                <a:gd name="T20" fmla="*/ 18 w 18"/>
                <a:gd name="T21" fmla="*/ 0 h 18"/>
                <a:gd name="T22" fmla="*/ 18 w 18"/>
                <a:gd name="T23" fmla="*/ 0 h 18"/>
                <a:gd name="T24" fmla="*/ 18 w 18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18"/>
                <a:gd name="T41" fmla="*/ 18 w 18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18">
                  <a:moveTo>
                    <a:pt x="18" y="0"/>
                  </a:moveTo>
                  <a:lnTo>
                    <a:pt x="18" y="0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94" name="Freeform 429"/>
            <p:cNvSpPr>
              <a:spLocks/>
            </p:cNvSpPr>
            <p:nvPr/>
          </p:nvSpPr>
          <p:spPr bwMode="auto">
            <a:xfrm>
              <a:off x="4182" y="2157"/>
              <a:ext cx="18" cy="5"/>
            </a:xfrm>
            <a:custGeom>
              <a:avLst/>
              <a:gdLst>
                <a:gd name="T0" fmla="*/ 18 w 18"/>
                <a:gd name="T1" fmla="*/ 5 h 5"/>
                <a:gd name="T2" fmla="*/ 18 w 18"/>
                <a:gd name="T3" fmla="*/ 5 h 5"/>
                <a:gd name="T4" fmla="*/ 18 w 18"/>
                <a:gd name="T5" fmla="*/ 5 h 5"/>
                <a:gd name="T6" fmla="*/ 12 w 18"/>
                <a:gd name="T7" fmla="*/ 5 h 5"/>
                <a:gd name="T8" fmla="*/ 12 w 18"/>
                <a:gd name="T9" fmla="*/ 5 h 5"/>
                <a:gd name="T10" fmla="*/ 6 w 18"/>
                <a:gd name="T11" fmla="*/ 0 h 5"/>
                <a:gd name="T12" fmla="*/ 6 w 18"/>
                <a:gd name="T13" fmla="*/ 0 h 5"/>
                <a:gd name="T14" fmla="*/ 0 w 18"/>
                <a:gd name="T15" fmla="*/ 0 h 5"/>
                <a:gd name="T16" fmla="*/ 0 w 18"/>
                <a:gd name="T17" fmla="*/ 0 h 5"/>
                <a:gd name="T18" fmla="*/ 0 w 18"/>
                <a:gd name="T19" fmla="*/ 0 h 5"/>
                <a:gd name="T20" fmla="*/ 0 w 18"/>
                <a:gd name="T21" fmla="*/ 5 h 5"/>
                <a:gd name="T22" fmla="*/ 6 w 18"/>
                <a:gd name="T23" fmla="*/ 5 h 5"/>
                <a:gd name="T24" fmla="*/ 6 w 18"/>
                <a:gd name="T25" fmla="*/ 5 h 5"/>
                <a:gd name="T26" fmla="*/ 12 w 18"/>
                <a:gd name="T27" fmla="*/ 5 h 5"/>
                <a:gd name="T28" fmla="*/ 12 w 18"/>
                <a:gd name="T29" fmla="*/ 5 h 5"/>
                <a:gd name="T30" fmla="*/ 18 w 18"/>
                <a:gd name="T31" fmla="*/ 5 h 5"/>
                <a:gd name="T32" fmla="*/ 18 w 18"/>
                <a:gd name="T33" fmla="*/ 5 h 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5"/>
                <a:gd name="T53" fmla="*/ 18 w 18"/>
                <a:gd name="T54" fmla="*/ 5 h 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5">
                  <a:moveTo>
                    <a:pt x="18" y="5"/>
                  </a:moveTo>
                  <a:lnTo>
                    <a:pt x="18" y="5"/>
                  </a:lnTo>
                  <a:lnTo>
                    <a:pt x="12" y="5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6" y="5"/>
                  </a:lnTo>
                  <a:lnTo>
                    <a:pt x="12" y="5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95" name="Freeform 430"/>
            <p:cNvSpPr>
              <a:spLocks/>
            </p:cNvSpPr>
            <p:nvPr/>
          </p:nvSpPr>
          <p:spPr bwMode="auto">
            <a:xfrm>
              <a:off x="4176" y="2168"/>
              <a:ext cx="24" cy="6"/>
            </a:xfrm>
            <a:custGeom>
              <a:avLst/>
              <a:gdLst>
                <a:gd name="T0" fmla="*/ 24 w 24"/>
                <a:gd name="T1" fmla="*/ 0 h 6"/>
                <a:gd name="T2" fmla="*/ 18 w 24"/>
                <a:gd name="T3" fmla="*/ 0 h 6"/>
                <a:gd name="T4" fmla="*/ 18 w 24"/>
                <a:gd name="T5" fmla="*/ 0 h 6"/>
                <a:gd name="T6" fmla="*/ 12 w 24"/>
                <a:gd name="T7" fmla="*/ 0 h 6"/>
                <a:gd name="T8" fmla="*/ 12 w 24"/>
                <a:gd name="T9" fmla="*/ 0 h 6"/>
                <a:gd name="T10" fmla="*/ 6 w 24"/>
                <a:gd name="T11" fmla="*/ 0 h 6"/>
                <a:gd name="T12" fmla="*/ 6 w 24"/>
                <a:gd name="T13" fmla="*/ 0 h 6"/>
                <a:gd name="T14" fmla="*/ 0 w 24"/>
                <a:gd name="T15" fmla="*/ 0 h 6"/>
                <a:gd name="T16" fmla="*/ 0 w 24"/>
                <a:gd name="T17" fmla="*/ 0 h 6"/>
                <a:gd name="T18" fmla="*/ 0 w 24"/>
                <a:gd name="T19" fmla="*/ 6 h 6"/>
                <a:gd name="T20" fmla="*/ 0 w 24"/>
                <a:gd name="T21" fmla="*/ 6 h 6"/>
                <a:gd name="T22" fmla="*/ 6 w 24"/>
                <a:gd name="T23" fmla="*/ 6 h 6"/>
                <a:gd name="T24" fmla="*/ 12 w 24"/>
                <a:gd name="T25" fmla="*/ 6 h 6"/>
                <a:gd name="T26" fmla="*/ 12 w 24"/>
                <a:gd name="T27" fmla="*/ 0 h 6"/>
                <a:gd name="T28" fmla="*/ 18 w 24"/>
                <a:gd name="T29" fmla="*/ 0 h 6"/>
                <a:gd name="T30" fmla="*/ 18 w 24"/>
                <a:gd name="T31" fmla="*/ 0 h 6"/>
                <a:gd name="T32" fmla="*/ 24 w 24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24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96" name="Freeform 431"/>
            <p:cNvSpPr>
              <a:spLocks/>
            </p:cNvSpPr>
            <p:nvPr/>
          </p:nvSpPr>
          <p:spPr bwMode="auto">
            <a:xfrm>
              <a:off x="4188" y="2145"/>
              <a:ext cx="24" cy="17"/>
            </a:xfrm>
            <a:custGeom>
              <a:avLst/>
              <a:gdLst>
                <a:gd name="T0" fmla="*/ 24 w 24"/>
                <a:gd name="T1" fmla="*/ 17 h 17"/>
                <a:gd name="T2" fmla="*/ 18 w 24"/>
                <a:gd name="T3" fmla="*/ 17 h 17"/>
                <a:gd name="T4" fmla="*/ 18 w 24"/>
                <a:gd name="T5" fmla="*/ 12 h 17"/>
                <a:gd name="T6" fmla="*/ 12 w 24"/>
                <a:gd name="T7" fmla="*/ 12 h 17"/>
                <a:gd name="T8" fmla="*/ 6 w 24"/>
                <a:gd name="T9" fmla="*/ 12 h 17"/>
                <a:gd name="T10" fmla="*/ 6 w 24"/>
                <a:gd name="T11" fmla="*/ 6 h 17"/>
                <a:gd name="T12" fmla="*/ 0 w 24"/>
                <a:gd name="T13" fmla="*/ 6 h 17"/>
                <a:gd name="T14" fmla="*/ 0 w 24"/>
                <a:gd name="T15" fmla="*/ 0 h 17"/>
                <a:gd name="T16" fmla="*/ 0 w 24"/>
                <a:gd name="T17" fmla="*/ 0 h 17"/>
                <a:gd name="T18" fmla="*/ 0 w 24"/>
                <a:gd name="T19" fmla="*/ 0 h 17"/>
                <a:gd name="T20" fmla="*/ 6 w 24"/>
                <a:gd name="T21" fmla="*/ 0 h 17"/>
                <a:gd name="T22" fmla="*/ 6 w 24"/>
                <a:gd name="T23" fmla="*/ 6 h 17"/>
                <a:gd name="T24" fmla="*/ 12 w 24"/>
                <a:gd name="T25" fmla="*/ 6 h 17"/>
                <a:gd name="T26" fmla="*/ 12 w 24"/>
                <a:gd name="T27" fmla="*/ 12 h 17"/>
                <a:gd name="T28" fmla="*/ 18 w 24"/>
                <a:gd name="T29" fmla="*/ 12 h 17"/>
                <a:gd name="T30" fmla="*/ 18 w 24"/>
                <a:gd name="T31" fmla="*/ 17 h 17"/>
                <a:gd name="T32" fmla="*/ 24 w 24"/>
                <a:gd name="T33" fmla="*/ 17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7"/>
                <a:gd name="T53" fmla="*/ 24 w 24"/>
                <a:gd name="T54" fmla="*/ 17 h 1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7">
                  <a:moveTo>
                    <a:pt x="24" y="17"/>
                  </a:moveTo>
                  <a:lnTo>
                    <a:pt x="18" y="17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17"/>
                  </a:lnTo>
                  <a:lnTo>
                    <a:pt x="24" y="17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97" name="Freeform 432"/>
            <p:cNvSpPr>
              <a:spLocks/>
            </p:cNvSpPr>
            <p:nvPr/>
          </p:nvSpPr>
          <p:spPr bwMode="auto">
            <a:xfrm>
              <a:off x="4313" y="2151"/>
              <a:ext cx="6" cy="23"/>
            </a:xfrm>
            <a:custGeom>
              <a:avLst/>
              <a:gdLst>
                <a:gd name="T0" fmla="*/ 0 w 6"/>
                <a:gd name="T1" fmla="*/ 23 h 23"/>
                <a:gd name="T2" fmla="*/ 0 w 6"/>
                <a:gd name="T3" fmla="*/ 17 h 23"/>
                <a:gd name="T4" fmla="*/ 0 w 6"/>
                <a:gd name="T5" fmla="*/ 11 h 23"/>
                <a:gd name="T6" fmla="*/ 0 w 6"/>
                <a:gd name="T7" fmla="*/ 0 h 23"/>
                <a:gd name="T8" fmla="*/ 0 w 6"/>
                <a:gd name="T9" fmla="*/ 0 h 23"/>
                <a:gd name="T10" fmla="*/ 6 w 6"/>
                <a:gd name="T11" fmla="*/ 0 h 23"/>
                <a:gd name="T12" fmla="*/ 6 w 6"/>
                <a:gd name="T13" fmla="*/ 6 h 23"/>
                <a:gd name="T14" fmla="*/ 0 w 6"/>
                <a:gd name="T15" fmla="*/ 17 h 23"/>
                <a:gd name="T16" fmla="*/ 0 w 6"/>
                <a:gd name="T17" fmla="*/ 23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3"/>
                <a:gd name="T29" fmla="*/ 6 w 6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3">
                  <a:moveTo>
                    <a:pt x="0" y="23"/>
                  </a:moveTo>
                  <a:lnTo>
                    <a:pt x="0" y="17"/>
                  </a:lnTo>
                  <a:lnTo>
                    <a:pt x="0" y="11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17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98" name="Freeform 433"/>
            <p:cNvSpPr>
              <a:spLocks/>
            </p:cNvSpPr>
            <p:nvPr/>
          </p:nvSpPr>
          <p:spPr bwMode="auto">
            <a:xfrm>
              <a:off x="4319" y="2151"/>
              <a:ext cx="12" cy="29"/>
            </a:xfrm>
            <a:custGeom>
              <a:avLst/>
              <a:gdLst>
                <a:gd name="T0" fmla="*/ 0 w 12"/>
                <a:gd name="T1" fmla="*/ 29 h 29"/>
                <a:gd name="T2" fmla="*/ 0 w 12"/>
                <a:gd name="T3" fmla="*/ 23 h 29"/>
                <a:gd name="T4" fmla="*/ 0 w 12"/>
                <a:gd name="T5" fmla="*/ 11 h 29"/>
                <a:gd name="T6" fmla="*/ 6 w 12"/>
                <a:gd name="T7" fmla="*/ 6 h 29"/>
                <a:gd name="T8" fmla="*/ 6 w 12"/>
                <a:gd name="T9" fmla="*/ 0 h 29"/>
                <a:gd name="T10" fmla="*/ 12 w 12"/>
                <a:gd name="T11" fmla="*/ 6 h 29"/>
                <a:gd name="T12" fmla="*/ 6 w 12"/>
                <a:gd name="T13" fmla="*/ 11 h 29"/>
                <a:gd name="T14" fmla="*/ 6 w 12"/>
                <a:gd name="T15" fmla="*/ 23 h 29"/>
                <a:gd name="T16" fmla="*/ 0 w 12"/>
                <a:gd name="T17" fmla="*/ 29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29"/>
                <a:gd name="T29" fmla="*/ 12 w 12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29">
                  <a:moveTo>
                    <a:pt x="0" y="29"/>
                  </a:moveTo>
                  <a:lnTo>
                    <a:pt x="0" y="23"/>
                  </a:lnTo>
                  <a:lnTo>
                    <a:pt x="0" y="11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6"/>
                  </a:lnTo>
                  <a:lnTo>
                    <a:pt x="6" y="11"/>
                  </a:lnTo>
                  <a:lnTo>
                    <a:pt x="6" y="23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499" name="Freeform 434"/>
            <p:cNvSpPr>
              <a:spLocks/>
            </p:cNvSpPr>
            <p:nvPr/>
          </p:nvSpPr>
          <p:spPr bwMode="auto">
            <a:xfrm>
              <a:off x="4295" y="2139"/>
              <a:ext cx="6" cy="29"/>
            </a:xfrm>
            <a:custGeom>
              <a:avLst/>
              <a:gdLst>
                <a:gd name="T0" fmla="*/ 6 w 6"/>
                <a:gd name="T1" fmla="*/ 29 h 29"/>
                <a:gd name="T2" fmla="*/ 6 w 6"/>
                <a:gd name="T3" fmla="*/ 23 h 29"/>
                <a:gd name="T4" fmla="*/ 0 w 6"/>
                <a:gd name="T5" fmla="*/ 18 h 29"/>
                <a:gd name="T6" fmla="*/ 0 w 6"/>
                <a:gd name="T7" fmla="*/ 6 h 29"/>
                <a:gd name="T8" fmla="*/ 6 w 6"/>
                <a:gd name="T9" fmla="*/ 0 h 29"/>
                <a:gd name="T10" fmla="*/ 6 w 6"/>
                <a:gd name="T11" fmla="*/ 6 h 29"/>
                <a:gd name="T12" fmla="*/ 6 w 6"/>
                <a:gd name="T13" fmla="*/ 12 h 29"/>
                <a:gd name="T14" fmla="*/ 6 w 6"/>
                <a:gd name="T15" fmla="*/ 18 h 29"/>
                <a:gd name="T16" fmla="*/ 6 w 6"/>
                <a:gd name="T17" fmla="*/ 29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9"/>
                <a:gd name="T29" fmla="*/ 6 w 6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9">
                  <a:moveTo>
                    <a:pt x="6" y="29"/>
                  </a:moveTo>
                  <a:lnTo>
                    <a:pt x="6" y="23"/>
                  </a:lnTo>
                  <a:lnTo>
                    <a:pt x="0" y="18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6" y="2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00" name="Freeform 435"/>
            <p:cNvSpPr>
              <a:spLocks/>
            </p:cNvSpPr>
            <p:nvPr/>
          </p:nvSpPr>
          <p:spPr bwMode="auto">
            <a:xfrm>
              <a:off x="4283" y="2133"/>
              <a:ext cx="6" cy="29"/>
            </a:xfrm>
            <a:custGeom>
              <a:avLst/>
              <a:gdLst>
                <a:gd name="T0" fmla="*/ 6 w 6"/>
                <a:gd name="T1" fmla="*/ 29 h 29"/>
                <a:gd name="T2" fmla="*/ 6 w 6"/>
                <a:gd name="T3" fmla="*/ 24 h 29"/>
                <a:gd name="T4" fmla="*/ 0 w 6"/>
                <a:gd name="T5" fmla="*/ 12 h 29"/>
                <a:gd name="T6" fmla="*/ 0 w 6"/>
                <a:gd name="T7" fmla="*/ 6 h 29"/>
                <a:gd name="T8" fmla="*/ 0 w 6"/>
                <a:gd name="T9" fmla="*/ 0 h 29"/>
                <a:gd name="T10" fmla="*/ 6 w 6"/>
                <a:gd name="T11" fmla="*/ 6 h 29"/>
                <a:gd name="T12" fmla="*/ 6 w 6"/>
                <a:gd name="T13" fmla="*/ 12 h 29"/>
                <a:gd name="T14" fmla="*/ 6 w 6"/>
                <a:gd name="T15" fmla="*/ 24 h 29"/>
                <a:gd name="T16" fmla="*/ 6 w 6"/>
                <a:gd name="T17" fmla="*/ 29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9"/>
                <a:gd name="T29" fmla="*/ 6 w 6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9">
                  <a:moveTo>
                    <a:pt x="6" y="29"/>
                  </a:moveTo>
                  <a:lnTo>
                    <a:pt x="6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6" y="24"/>
                  </a:lnTo>
                  <a:lnTo>
                    <a:pt x="6" y="2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01" name="Freeform 436"/>
            <p:cNvSpPr>
              <a:spLocks/>
            </p:cNvSpPr>
            <p:nvPr/>
          </p:nvSpPr>
          <p:spPr bwMode="auto">
            <a:xfrm>
              <a:off x="4266" y="2127"/>
              <a:ext cx="12" cy="30"/>
            </a:xfrm>
            <a:custGeom>
              <a:avLst/>
              <a:gdLst>
                <a:gd name="T0" fmla="*/ 12 w 12"/>
                <a:gd name="T1" fmla="*/ 30 h 30"/>
                <a:gd name="T2" fmla="*/ 6 w 12"/>
                <a:gd name="T3" fmla="*/ 24 h 30"/>
                <a:gd name="T4" fmla="*/ 0 w 12"/>
                <a:gd name="T5" fmla="*/ 12 h 30"/>
                <a:gd name="T6" fmla="*/ 0 w 12"/>
                <a:gd name="T7" fmla="*/ 0 h 30"/>
                <a:gd name="T8" fmla="*/ 0 w 12"/>
                <a:gd name="T9" fmla="*/ 0 h 30"/>
                <a:gd name="T10" fmla="*/ 6 w 12"/>
                <a:gd name="T11" fmla="*/ 6 h 30"/>
                <a:gd name="T12" fmla="*/ 6 w 12"/>
                <a:gd name="T13" fmla="*/ 12 h 30"/>
                <a:gd name="T14" fmla="*/ 12 w 12"/>
                <a:gd name="T15" fmla="*/ 24 h 30"/>
                <a:gd name="T16" fmla="*/ 12 w 12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12" y="30"/>
                  </a:moveTo>
                  <a:lnTo>
                    <a:pt x="6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24"/>
                  </a:lnTo>
                  <a:lnTo>
                    <a:pt x="12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02" name="Freeform 437"/>
            <p:cNvSpPr>
              <a:spLocks/>
            </p:cNvSpPr>
            <p:nvPr/>
          </p:nvSpPr>
          <p:spPr bwMode="auto">
            <a:xfrm>
              <a:off x="4230" y="2121"/>
              <a:ext cx="18" cy="36"/>
            </a:xfrm>
            <a:custGeom>
              <a:avLst/>
              <a:gdLst>
                <a:gd name="T0" fmla="*/ 18 w 18"/>
                <a:gd name="T1" fmla="*/ 36 h 36"/>
                <a:gd name="T2" fmla="*/ 18 w 18"/>
                <a:gd name="T3" fmla="*/ 36 h 36"/>
                <a:gd name="T4" fmla="*/ 12 w 18"/>
                <a:gd name="T5" fmla="*/ 30 h 36"/>
                <a:gd name="T6" fmla="*/ 12 w 18"/>
                <a:gd name="T7" fmla="*/ 24 h 36"/>
                <a:gd name="T8" fmla="*/ 6 w 18"/>
                <a:gd name="T9" fmla="*/ 18 h 36"/>
                <a:gd name="T10" fmla="*/ 6 w 18"/>
                <a:gd name="T11" fmla="*/ 12 h 36"/>
                <a:gd name="T12" fmla="*/ 0 w 18"/>
                <a:gd name="T13" fmla="*/ 6 h 36"/>
                <a:gd name="T14" fmla="*/ 0 w 18"/>
                <a:gd name="T15" fmla="*/ 6 h 36"/>
                <a:gd name="T16" fmla="*/ 6 w 18"/>
                <a:gd name="T17" fmla="*/ 0 h 36"/>
                <a:gd name="T18" fmla="*/ 6 w 18"/>
                <a:gd name="T19" fmla="*/ 0 h 36"/>
                <a:gd name="T20" fmla="*/ 6 w 18"/>
                <a:gd name="T21" fmla="*/ 6 h 36"/>
                <a:gd name="T22" fmla="*/ 12 w 18"/>
                <a:gd name="T23" fmla="*/ 12 h 36"/>
                <a:gd name="T24" fmla="*/ 12 w 18"/>
                <a:gd name="T25" fmla="*/ 18 h 36"/>
                <a:gd name="T26" fmla="*/ 12 w 18"/>
                <a:gd name="T27" fmla="*/ 24 h 36"/>
                <a:gd name="T28" fmla="*/ 18 w 18"/>
                <a:gd name="T29" fmla="*/ 30 h 36"/>
                <a:gd name="T30" fmla="*/ 18 w 18"/>
                <a:gd name="T31" fmla="*/ 36 h 36"/>
                <a:gd name="T32" fmla="*/ 18 w 18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6"/>
                <a:gd name="T53" fmla="*/ 18 w 18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6">
                  <a:moveTo>
                    <a:pt x="18" y="36"/>
                  </a:moveTo>
                  <a:lnTo>
                    <a:pt x="18" y="36"/>
                  </a:lnTo>
                  <a:lnTo>
                    <a:pt x="12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2" y="24"/>
                  </a:lnTo>
                  <a:lnTo>
                    <a:pt x="18" y="30"/>
                  </a:lnTo>
                  <a:lnTo>
                    <a:pt x="18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03" name="Freeform 438"/>
            <p:cNvSpPr>
              <a:spLocks/>
            </p:cNvSpPr>
            <p:nvPr/>
          </p:nvSpPr>
          <p:spPr bwMode="auto">
            <a:xfrm>
              <a:off x="4200" y="2127"/>
              <a:ext cx="24" cy="35"/>
            </a:xfrm>
            <a:custGeom>
              <a:avLst/>
              <a:gdLst>
                <a:gd name="T0" fmla="*/ 24 w 24"/>
                <a:gd name="T1" fmla="*/ 35 h 35"/>
                <a:gd name="T2" fmla="*/ 18 w 24"/>
                <a:gd name="T3" fmla="*/ 30 h 35"/>
                <a:gd name="T4" fmla="*/ 18 w 24"/>
                <a:gd name="T5" fmla="*/ 30 h 35"/>
                <a:gd name="T6" fmla="*/ 12 w 24"/>
                <a:gd name="T7" fmla="*/ 24 h 35"/>
                <a:gd name="T8" fmla="*/ 6 w 24"/>
                <a:gd name="T9" fmla="*/ 18 h 35"/>
                <a:gd name="T10" fmla="*/ 6 w 24"/>
                <a:gd name="T11" fmla="*/ 12 h 35"/>
                <a:gd name="T12" fmla="*/ 0 w 24"/>
                <a:gd name="T13" fmla="*/ 6 h 35"/>
                <a:gd name="T14" fmla="*/ 0 w 24"/>
                <a:gd name="T15" fmla="*/ 6 h 35"/>
                <a:gd name="T16" fmla="*/ 0 w 24"/>
                <a:gd name="T17" fmla="*/ 0 h 35"/>
                <a:gd name="T18" fmla="*/ 6 w 24"/>
                <a:gd name="T19" fmla="*/ 0 h 35"/>
                <a:gd name="T20" fmla="*/ 6 w 24"/>
                <a:gd name="T21" fmla="*/ 6 h 35"/>
                <a:gd name="T22" fmla="*/ 6 w 24"/>
                <a:gd name="T23" fmla="*/ 12 h 35"/>
                <a:gd name="T24" fmla="*/ 12 w 24"/>
                <a:gd name="T25" fmla="*/ 18 h 35"/>
                <a:gd name="T26" fmla="*/ 12 w 24"/>
                <a:gd name="T27" fmla="*/ 24 h 35"/>
                <a:gd name="T28" fmla="*/ 18 w 24"/>
                <a:gd name="T29" fmla="*/ 30 h 35"/>
                <a:gd name="T30" fmla="*/ 18 w 24"/>
                <a:gd name="T31" fmla="*/ 35 h 35"/>
                <a:gd name="T32" fmla="*/ 24 w 24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5"/>
                <a:gd name="T53" fmla="*/ 24 w 24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5">
                  <a:moveTo>
                    <a:pt x="24" y="35"/>
                  </a:moveTo>
                  <a:lnTo>
                    <a:pt x="18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2" y="24"/>
                  </a:lnTo>
                  <a:lnTo>
                    <a:pt x="18" y="30"/>
                  </a:lnTo>
                  <a:lnTo>
                    <a:pt x="18" y="35"/>
                  </a:lnTo>
                  <a:lnTo>
                    <a:pt x="24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04" name="Freeform 439"/>
            <p:cNvSpPr>
              <a:spLocks/>
            </p:cNvSpPr>
            <p:nvPr/>
          </p:nvSpPr>
          <p:spPr bwMode="auto">
            <a:xfrm>
              <a:off x="4248" y="2127"/>
              <a:ext cx="18" cy="30"/>
            </a:xfrm>
            <a:custGeom>
              <a:avLst/>
              <a:gdLst>
                <a:gd name="T0" fmla="*/ 18 w 18"/>
                <a:gd name="T1" fmla="*/ 30 h 30"/>
                <a:gd name="T2" fmla="*/ 12 w 18"/>
                <a:gd name="T3" fmla="*/ 30 h 30"/>
                <a:gd name="T4" fmla="*/ 12 w 18"/>
                <a:gd name="T5" fmla="*/ 24 h 30"/>
                <a:gd name="T6" fmla="*/ 6 w 18"/>
                <a:gd name="T7" fmla="*/ 18 h 30"/>
                <a:gd name="T8" fmla="*/ 0 w 18"/>
                <a:gd name="T9" fmla="*/ 12 h 30"/>
                <a:gd name="T10" fmla="*/ 0 w 18"/>
                <a:gd name="T11" fmla="*/ 6 h 30"/>
                <a:gd name="T12" fmla="*/ 0 w 18"/>
                <a:gd name="T13" fmla="*/ 6 h 30"/>
                <a:gd name="T14" fmla="*/ 0 w 18"/>
                <a:gd name="T15" fmla="*/ 0 h 30"/>
                <a:gd name="T16" fmla="*/ 0 w 18"/>
                <a:gd name="T17" fmla="*/ 0 h 30"/>
                <a:gd name="T18" fmla="*/ 0 w 18"/>
                <a:gd name="T19" fmla="*/ 0 h 30"/>
                <a:gd name="T20" fmla="*/ 6 w 18"/>
                <a:gd name="T21" fmla="*/ 6 h 30"/>
                <a:gd name="T22" fmla="*/ 6 w 18"/>
                <a:gd name="T23" fmla="*/ 6 h 30"/>
                <a:gd name="T24" fmla="*/ 6 w 18"/>
                <a:gd name="T25" fmla="*/ 12 h 30"/>
                <a:gd name="T26" fmla="*/ 12 w 18"/>
                <a:gd name="T27" fmla="*/ 18 h 30"/>
                <a:gd name="T28" fmla="*/ 12 w 18"/>
                <a:gd name="T29" fmla="*/ 24 h 30"/>
                <a:gd name="T30" fmla="*/ 12 w 18"/>
                <a:gd name="T31" fmla="*/ 30 h 30"/>
                <a:gd name="T32" fmla="*/ 18 w 18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0"/>
                <a:gd name="T53" fmla="*/ 18 w 1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0">
                  <a:moveTo>
                    <a:pt x="18" y="30"/>
                  </a:moveTo>
                  <a:lnTo>
                    <a:pt x="12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2" y="24"/>
                  </a:lnTo>
                  <a:lnTo>
                    <a:pt x="12" y="30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05" name="Freeform 440"/>
            <p:cNvSpPr>
              <a:spLocks/>
            </p:cNvSpPr>
            <p:nvPr/>
          </p:nvSpPr>
          <p:spPr bwMode="auto">
            <a:xfrm>
              <a:off x="4236" y="2157"/>
              <a:ext cx="24" cy="41"/>
            </a:xfrm>
            <a:custGeom>
              <a:avLst/>
              <a:gdLst>
                <a:gd name="T0" fmla="*/ 0 w 24"/>
                <a:gd name="T1" fmla="*/ 41 h 41"/>
                <a:gd name="T2" fmla="*/ 0 w 24"/>
                <a:gd name="T3" fmla="*/ 41 h 41"/>
                <a:gd name="T4" fmla="*/ 0 w 24"/>
                <a:gd name="T5" fmla="*/ 35 h 41"/>
                <a:gd name="T6" fmla="*/ 0 w 24"/>
                <a:gd name="T7" fmla="*/ 29 h 41"/>
                <a:gd name="T8" fmla="*/ 6 w 24"/>
                <a:gd name="T9" fmla="*/ 23 h 41"/>
                <a:gd name="T10" fmla="*/ 12 w 24"/>
                <a:gd name="T11" fmla="*/ 11 h 41"/>
                <a:gd name="T12" fmla="*/ 18 w 24"/>
                <a:gd name="T13" fmla="*/ 5 h 41"/>
                <a:gd name="T14" fmla="*/ 24 w 24"/>
                <a:gd name="T15" fmla="*/ 0 h 41"/>
                <a:gd name="T16" fmla="*/ 24 w 24"/>
                <a:gd name="T17" fmla="*/ 0 h 41"/>
                <a:gd name="T18" fmla="*/ 24 w 24"/>
                <a:gd name="T19" fmla="*/ 0 h 41"/>
                <a:gd name="T20" fmla="*/ 24 w 24"/>
                <a:gd name="T21" fmla="*/ 5 h 41"/>
                <a:gd name="T22" fmla="*/ 18 w 24"/>
                <a:gd name="T23" fmla="*/ 17 h 41"/>
                <a:gd name="T24" fmla="*/ 12 w 24"/>
                <a:gd name="T25" fmla="*/ 23 h 41"/>
                <a:gd name="T26" fmla="*/ 6 w 24"/>
                <a:gd name="T27" fmla="*/ 29 h 41"/>
                <a:gd name="T28" fmla="*/ 6 w 24"/>
                <a:gd name="T29" fmla="*/ 35 h 41"/>
                <a:gd name="T30" fmla="*/ 0 w 24"/>
                <a:gd name="T31" fmla="*/ 41 h 41"/>
                <a:gd name="T32" fmla="*/ 0 w 24"/>
                <a:gd name="T33" fmla="*/ 41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1"/>
                <a:gd name="T53" fmla="*/ 24 w 24"/>
                <a:gd name="T54" fmla="*/ 41 h 4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1">
                  <a:moveTo>
                    <a:pt x="0" y="41"/>
                  </a:moveTo>
                  <a:lnTo>
                    <a:pt x="0" y="41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6" y="23"/>
                  </a:lnTo>
                  <a:lnTo>
                    <a:pt x="12" y="11"/>
                  </a:lnTo>
                  <a:lnTo>
                    <a:pt x="18" y="5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18" y="17"/>
                  </a:lnTo>
                  <a:lnTo>
                    <a:pt x="12" y="23"/>
                  </a:lnTo>
                  <a:lnTo>
                    <a:pt x="6" y="29"/>
                  </a:lnTo>
                  <a:lnTo>
                    <a:pt x="6" y="35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06" name="Freeform 441"/>
            <p:cNvSpPr>
              <a:spLocks/>
            </p:cNvSpPr>
            <p:nvPr/>
          </p:nvSpPr>
          <p:spPr bwMode="auto">
            <a:xfrm>
              <a:off x="4212" y="2157"/>
              <a:ext cx="24" cy="35"/>
            </a:xfrm>
            <a:custGeom>
              <a:avLst/>
              <a:gdLst>
                <a:gd name="T0" fmla="*/ 0 w 24"/>
                <a:gd name="T1" fmla="*/ 35 h 35"/>
                <a:gd name="T2" fmla="*/ 0 w 24"/>
                <a:gd name="T3" fmla="*/ 35 h 35"/>
                <a:gd name="T4" fmla="*/ 6 w 24"/>
                <a:gd name="T5" fmla="*/ 29 h 35"/>
                <a:gd name="T6" fmla="*/ 6 w 24"/>
                <a:gd name="T7" fmla="*/ 23 h 35"/>
                <a:gd name="T8" fmla="*/ 6 w 24"/>
                <a:gd name="T9" fmla="*/ 17 h 35"/>
                <a:gd name="T10" fmla="*/ 12 w 24"/>
                <a:gd name="T11" fmla="*/ 11 h 35"/>
                <a:gd name="T12" fmla="*/ 18 w 24"/>
                <a:gd name="T13" fmla="*/ 5 h 35"/>
                <a:gd name="T14" fmla="*/ 24 w 24"/>
                <a:gd name="T15" fmla="*/ 5 h 35"/>
                <a:gd name="T16" fmla="*/ 24 w 24"/>
                <a:gd name="T17" fmla="*/ 0 h 35"/>
                <a:gd name="T18" fmla="*/ 24 w 24"/>
                <a:gd name="T19" fmla="*/ 5 h 35"/>
                <a:gd name="T20" fmla="*/ 24 w 24"/>
                <a:gd name="T21" fmla="*/ 11 h 35"/>
                <a:gd name="T22" fmla="*/ 18 w 24"/>
                <a:gd name="T23" fmla="*/ 17 h 35"/>
                <a:gd name="T24" fmla="*/ 12 w 24"/>
                <a:gd name="T25" fmla="*/ 23 h 35"/>
                <a:gd name="T26" fmla="*/ 12 w 24"/>
                <a:gd name="T27" fmla="*/ 29 h 35"/>
                <a:gd name="T28" fmla="*/ 6 w 24"/>
                <a:gd name="T29" fmla="*/ 29 h 35"/>
                <a:gd name="T30" fmla="*/ 6 w 24"/>
                <a:gd name="T31" fmla="*/ 35 h 35"/>
                <a:gd name="T32" fmla="*/ 0 w 24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5"/>
                <a:gd name="T53" fmla="*/ 24 w 24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5">
                  <a:moveTo>
                    <a:pt x="0" y="35"/>
                  </a:moveTo>
                  <a:lnTo>
                    <a:pt x="0" y="35"/>
                  </a:lnTo>
                  <a:lnTo>
                    <a:pt x="6" y="29"/>
                  </a:lnTo>
                  <a:lnTo>
                    <a:pt x="6" y="23"/>
                  </a:lnTo>
                  <a:lnTo>
                    <a:pt x="6" y="17"/>
                  </a:lnTo>
                  <a:lnTo>
                    <a:pt x="12" y="11"/>
                  </a:lnTo>
                  <a:lnTo>
                    <a:pt x="18" y="5"/>
                  </a:lnTo>
                  <a:lnTo>
                    <a:pt x="24" y="5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24" y="11"/>
                  </a:lnTo>
                  <a:lnTo>
                    <a:pt x="18" y="17"/>
                  </a:lnTo>
                  <a:lnTo>
                    <a:pt x="12" y="23"/>
                  </a:lnTo>
                  <a:lnTo>
                    <a:pt x="12" y="29"/>
                  </a:lnTo>
                  <a:lnTo>
                    <a:pt x="6" y="29"/>
                  </a:lnTo>
                  <a:lnTo>
                    <a:pt x="6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07" name="Freeform 442"/>
            <p:cNvSpPr>
              <a:spLocks/>
            </p:cNvSpPr>
            <p:nvPr/>
          </p:nvSpPr>
          <p:spPr bwMode="auto">
            <a:xfrm>
              <a:off x="4212" y="2127"/>
              <a:ext cx="24" cy="35"/>
            </a:xfrm>
            <a:custGeom>
              <a:avLst/>
              <a:gdLst>
                <a:gd name="T0" fmla="*/ 24 w 24"/>
                <a:gd name="T1" fmla="*/ 35 h 35"/>
                <a:gd name="T2" fmla="*/ 24 w 24"/>
                <a:gd name="T3" fmla="*/ 30 h 35"/>
                <a:gd name="T4" fmla="*/ 18 w 24"/>
                <a:gd name="T5" fmla="*/ 24 h 35"/>
                <a:gd name="T6" fmla="*/ 12 w 24"/>
                <a:gd name="T7" fmla="*/ 18 h 35"/>
                <a:gd name="T8" fmla="*/ 12 w 24"/>
                <a:gd name="T9" fmla="*/ 18 h 35"/>
                <a:gd name="T10" fmla="*/ 6 w 24"/>
                <a:gd name="T11" fmla="*/ 12 h 35"/>
                <a:gd name="T12" fmla="*/ 6 w 24"/>
                <a:gd name="T13" fmla="*/ 6 h 35"/>
                <a:gd name="T14" fmla="*/ 0 w 24"/>
                <a:gd name="T15" fmla="*/ 0 h 35"/>
                <a:gd name="T16" fmla="*/ 6 w 24"/>
                <a:gd name="T17" fmla="*/ 0 h 35"/>
                <a:gd name="T18" fmla="*/ 6 w 24"/>
                <a:gd name="T19" fmla="*/ 0 h 35"/>
                <a:gd name="T20" fmla="*/ 6 w 24"/>
                <a:gd name="T21" fmla="*/ 0 h 35"/>
                <a:gd name="T22" fmla="*/ 12 w 24"/>
                <a:gd name="T23" fmla="*/ 6 h 35"/>
                <a:gd name="T24" fmla="*/ 12 w 24"/>
                <a:gd name="T25" fmla="*/ 12 h 35"/>
                <a:gd name="T26" fmla="*/ 18 w 24"/>
                <a:gd name="T27" fmla="*/ 18 h 35"/>
                <a:gd name="T28" fmla="*/ 18 w 24"/>
                <a:gd name="T29" fmla="*/ 24 h 35"/>
                <a:gd name="T30" fmla="*/ 24 w 24"/>
                <a:gd name="T31" fmla="*/ 30 h 35"/>
                <a:gd name="T32" fmla="*/ 24 w 24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5"/>
                <a:gd name="T53" fmla="*/ 24 w 24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5">
                  <a:moveTo>
                    <a:pt x="24" y="35"/>
                  </a:moveTo>
                  <a:lnTo>
                    <a:pt x="24" y="30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24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08" name="Freeform 443"/>
            <p:cNvSpPr>
              <a:spLocks/>
            </p:cNvSpPr>
            <p:nvPr/>
          </p:nvSpPr>
          <p:spPr bwMode="auto">
            <a:xfrm>
              <a:off x="5096" y="1636"/>
              <a:ext cx="89" cy="84"/>
            </a:xfrm>
            <a:custGeom>
              <a:avLst/>
              <a:gdLst>
                <a:gd name="T0" fmla="*/ 18 w 89"/>
                <a:gd name="T1" fmla="*/ 18 h 84"/>
                <a:gd name="T2" fmla="*/ 12 w 89"/>
                <a:gd name="T3" fmla="*/ 30 h 84"/>
                <a:gd name="T4" fmla="*/ 12 w 89"/>
                <a:gd name="T5" fmla="*/ 42 h 84"/>
                <a:gd name="T6" fmla="*/ 24 w 89"/>
                <a:gd name="T7" fmla="*/ 42 h 84"/>
                <a:gd name="T8" fmla="*/ 29 w 89"/>
                <a:gd name="T9" fmla="*/ 42 h 84"/>
                <a:gd name="T10" fmla="*/ 29 w 89"/>
                <a:gd name="T11" fmla="*/ 48 h 84"/>
                <a:gd name="T12" fmla="*/ 29 w 89"/>
                <a:gd name="T13" fmla="*/ 48 h 84"/>
                <a:gd name="T14" fmla="*/ 24 w 89"/>
                <a:gd name="T15" fmla="*/ 48 h 84"/>
                <a:gd name="T16" fmla="*/ 18 w 89"/>
                <a:gd name="T17" fmla="*/ 42 h 84"/>
                <a:gd name="T18" fmla="*/ 6 w 89"/>
                <a:gd name="T19" fmla="*/ 48 h 84"/>
                <a:gd name="T20" fmla="*/ 0 w 89"/>
                <a:gd name="T21" fmla="*/ 54 h 84"/>
                <a:gd name="T22" fmla="*/ 6 w 89"/>
                <a:gd name="T23" fmla="*/ 66 h 84"/>
                <a:gd name="T24" fmla="*/ 12 w 89"/>
                <a:gd name="T25" fmla="*/ 66 h 84"/>
                <a:gd name="T26" fmla="*/ 18 w 89"/>
                <a:gd name="T27" fmla="*/ 66 h 84"/>
                <a:gd name="T28" fmla="*/ 24 w 89"/>
                <a:gd name="T29" fmla="*/ 66 h 84"/>
                <a:gd name="T30" fmla="*/ 29 w 89"/>
                <a:gd name="T31" fmla="*/ 60 h 84"/>
                <a:gd name="T32" fmla="*/ 24 w 89"/>
                <a:gd name="T33" fmla="*/ 72 h 84"/>
                <a:gd name="T34" fmla="*/ 24 w 89"/>
                <a:gd name="T35" fmla="*/ 84 h 84"/>
                <a:gd name="T36" fmla="*/ 29 w 89"/>
                <a:gd name="T37" fmla="*/ 84 h 84"/>
                <a:gd name="T38" fmla="*/ 41 w 89"/>
                <a:gd name="T39" fmla="*/ 84 h 84"/>
                <a:gd name="T40" fmla="*/ 41 w 89"/>
                <a:gd name="T41" fmla="*/ 72 h 84"/>
                <a:gd name="T42" fmla="*/ 41 w 89"/>
                <a:gd name="T43" fmla="*/ 66 h 84"/>
                <a:gd name="T44" fmla="*/ 41 w 89"/>
                <a:gd name="T45" fmla="*/ 60 h 84"/>
                <a:gd name="T46" fmla="*/ 41 w 89"/>
                <a:gd name="T47" fmla="*/ 66 h 84"/>
                <a:gd name="T48" fmla="*/ 47 w 89"/>
                <a:gd name="T49" fmla="*/ 72 h 84"/>
                <a:gd name="T50" fmla="*/ 59 w 89"/>
                <a:gd name="T51" fmla="*/ 72 h 84"/>
                <a:gd name="T52" fmla="*/ 71 w 89"/>
                <a:gd name="T53" fmla="*/ 78 h 84"/>
                <a:gd name="T54" fmla="*/ 83 w 89"/>
                <a:gd name="T55" fmla="*/ 72 h 84"/>
                <a:gd name="T56" fmla="*/ 83 w 89"/>
                <a:gd name="T57" fmla="*/ 66 h 84"/>
                <a:gd name="T58" fmla="*/ 83 w 89"/>
                <a:gd name="T59" fmla="*/ 60 h 84"/>
                <a:gd name="T60" fmla="*/ 71 w 89"/>
                <a:gd name="T61" fmla="*/ 54 h 84"/>
                <a:gd name="T62" fmla="*/ 59 w 89"/>
                <a:gd name="T63" fmla="*/ 54 h 84"/>
                <a:gd name="T64" fmla="*/ 65 w 89"/>
                <a:gd name="T65" fmla="*/ 42 h 84"/>
                <a:gd name="T66" fmla="*/ 77 w 89"/>
                <a:gd name="T67" fmla="*/ 42 h 84"/>
                <a:gd name="T68" fmla="*/ 89 w 89"/>
                <a:gd name="T69" fmla="*/ 36 h 84"/>
                <a:gd name="T70" fmla="*/ 89 w 89"/>
                <a:gd name="T71" fmla="*/ 24 h 84"/>
                <a:gd name="T72" fmla="*/ 77 w 89"/>
                <a:gd name="T73" fmla="*/ 18 h 84"/>
                <a:gd name="T74" fmla="*/ 65 w 89"/>
                <a:gd name="T75" fmla="*/ 24 h 84"/>
                <a:gd name="T76" fmla="*/ 65 w 89"/>
                <a:gd name="T77" fmla="*/ 30 h 84"/>
                <a:gd name="T78" fmla="*/ 59 w 89"/>
                <a:gd name="T79" fmla="*/ 36 h 84"/>
                <a:gd name="T80" fmla="*/ 53 w 89"/>
                <a:gd name="T81" fmla="*/ 36 h 84"/>
                <a:gd name="T82" fmla="*/ 53 w 89"/>
                <a:gd name="T83" fmla="*/ 30 h 84"/>
                <a:gd name="T84" fmla="*/ 53 w 89"/>
                <a:gd name="T85" fmla="*/ 24 h 84"/>
                <a:gd name="T86" fmla="*/ 65 w 89"/>
                <a:gd name="T87" fmla="*/ 12 h 84"/>
                <a:gd name="T88" fmla="*/ 59 w 89"/>
                <a:gd name="T89" fmla="*/ 0 h 84"/>
                <a:gd name="T90" fmla="*/ 47 w 89"/>
                <a:gd name="T91" fmla="*/ 0 h 84"/>
                <a:gd name="T92" fmla="*/ 41 w 89"/>
                <a:gd name="T93" fmla="*/ 6 h 84"/>
                <a:gd name="T94" fmla="*/ 35 w 89"/>
                <a:gd name="T95" fmla="*/ 12 h 84"/>
                <a:gd name="T96" fmla="*/ 41 w 89"/>
                <a:gd name="T97" fmla="*/ 18 h 84"/>
                <a:gd name="T98" fmla="*/ 41 w 89"/>
                <a:gd name="T99" fmla="*/ 24 h 84"/>
                <a:gd name="T100" fmla="*/ 41 w 89"/>
                <a:gd name="T101" fmla="*/ 36 h 84"/>
                <a:gd name="T102" fmla="*/ 35 w 89"/>
                <a:gd name="T103" fmla="*/ 36 h 84"/>
                <a:gd name="T104" fmla="*/ 35 w 89"/>
                <a:gd name="T105" fmla="*/ 24 h 8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84"/>
                <a:gd name="T161" fmla="*/ 89 w 89"/>
                <a:gd name="T162" fmla="*/ 84 h 8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84">
                  <a:moveTo>
                    <a:pt x="24" y="18"/>
                  </a:moveTo>
                  <a:lnTo>
                    <a:pt x="18" y="18"/>
                  </a:lnTo>
                  <a:lnTo>
                    <a:pt x="12" y="24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12" y="42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9" y="42"/>
                  </a:lnTo>
                  <a:lnTo>
                    <a:pt x="29" y="48"/>
                  </a:lnTo>
                  <a:lnTo>
                    <a:pt x="24" y="48"/>
                  </a:lnTo>
                  <a:lnTo>
                    <a:pt x="18" y="48"/>
                  </a:lnTo>
                  <a:lnTo>
                    <a:pt x="18" y="42"/>
                  </a:lnTo>
                  <a:lnTo>
                    <a:pt x="12" y="42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8" y="66"/>
                  </a:lnTo>
                  <a:lnTo>
                    <a:pt x="24" y="66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29" y="66"/>
                  </a:lnTo>
                  <a:lnTo>
                    <a:pt x="24" y="72"/>
                  </a:lnTo>
                  <a:lnTo>
                    <a:pt x="24" y="78"/>
                  </a:lnTo>
                  <a:lnTo>
                    <a:pt x="24" y="84"/>
                  </a:lnTo>
                  <a:lnTo>
                    <a:pt x="29" y="84"/>
                  </a:lnTo>
                  <a:lnTo>
                    <a:pt x="35" y="84"/>
                  </a:lnTo>
                  <a:lnTo>
                    <a:pt x="41" y="84"/>
                  </a:lnTo>
                  <a:lnTo>
                    <a:pt x="41" y="78"/>
                  </a:lnTo>
                  <a:lnTo>
                    <a:pt x="41" y="72"/>
                  </a:lnTo>
                  <a:lnTo>
                    <a:pt x="41" y="66"/>
                  </a:lnTo>
                  <a:lnTo>
                    <a:pt x="41" y="60"/>
                  </a:lnTo>
                  <a:lnTo>
                    <a:pt x="41" y="66"/>
                  </a:lnTo>
                  <a:lnTo>
                    <a:pt x="47" y="66"/>
                  </a:lnTo>
                  <a:lnTo>
                    <a:pt x="47" y="72"/>
                  </a:lnTo>
                  <a:lnTo>
                    <a:pt x="53" y="72"/>
                  </a:lnTo>
                  <a:lnTo>
                    <a:pt x="59" y="72"/>
                  </a:lnTo>
                  <a:lnTo>
                    <a:pt x="65" y="72"/>
                  </a:lnTo>
                  <a:lnTo>
                    <a:pt x="65" y="78"/>
                  </a:lnTo>
                  <a:lnTo>
                    <a:pt x="71" y="78"/>
                  </a:lnTo>
                  <a:lnTo>
                    <a:pt x="77" y="78"/>
                  </a:lnTo>
                  <a:lnTo>
                    <a:pt x="77" y="72"/>
                  </a:lnTo>
                  <a:lnTo>
                    <a:pt x="83" y="72"/>
                  </a:lnTo>
                  <a:lnTo>
                    <a:pt x="83" y="66"/>
                  </a:lnTo>
                  <a:lnTo>
                    <a:pt x="83" y="60"/>
                  </a:lnTo>
                  <a:lnTo>
                    <a:pt x="77" y="54"/>
                  </a:lnTo>
                  <a:lnTo>
                    <a:pt x="71" y="54"/>
                  </a:lnTo>
                  <a:lnTo>
                    <a:pt x="65" y="54"/>
                  </a:lnTo>
                  <a:lnTo>
                    <a:pt x="59" y="54"/>
                  </a:lnTo>
                  <a:lnTo>
                    <a:pt x="59" y="48"/>
                  </a:lnTo>
                  <a:lnTo>
                    <a:pt x="65" y="48"/>
                  </a:lnTo>
                  <a:lnTo>
                    <a:pt x="65" y="42"/>
                  </a:lnTo>
                  <a:lnTo>
                    <a:pt x="71" y="42"/>
                  </a:lnTo>
                  <a:lnTo>
                    <a:pt x="77" y="42"/>
                  </a:lnTo>
                  <a:lnTo>
                    <a:pt x="83" y="36"/>
                  </a:lnTo>
                  <a:lnTo>
                    <a:pt x="89" y="36"/>
                  </a:lnTo>
                  <a:lnTo>
                    <a:pt x="89" y="30"/>
                  </a:lnTo>
                  <a:lnTo>
                    <a:pt x="89" y="24"/>
                  </a:lnTo>
                  <a:lnTo>
                    <a:pt x="83" y="18"/>
                  </a:lnTo>
                  <a:lnTo>
                    <a:pt x="77" y="18"/>
                  </a:lnTo>
                  <a:lnTo>
                    <a:pt x="71" y="18"/>
                  </a:lnTo>
                  <a:lnTo>
                    <a:pt x="65" y="24"/>
                  </a:lnTo>
                  <a:lnTo>
                    <a:pt x="65" y="30"/>
                  </a:lnTo>
                  <a:lnTo>
                    <a:pt x="65" y="36"/>
                  </a:lnTo>
                  <a:lnTo>
                    <a:pt x="59" y="36"/>
                  </a:lnTo>
                  <a:lnTo>
                    <a:pt x="53" y="42"/>
                  </a:lnTo>
                  <a:lnTo>
                    <a:pt x="53" y="36"/>
                  </a:lnTo>
                  <a:lnTo>
                    <a:pt x="47" y="36"/>
                  </a:lnTo>
                  <a:lnTo>
                    <a:pt x="53" y="30"/>
                  </a:lnTo>
                  <a:lnTo>
                    <a:pt x="53" y="24"/>
                  </a:lnTo>
                  <a:lnTo>
                    <a:pt x="59" y="18"/>
                  </a:lnTo>
                  <a:lnTo>
                    <a:pt x="65" y="12"/>
                  </a:lnTo>
                  <a:lnTo>
                    <a:pt x="59" y="6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1" y="0"/>
                  </a:lnTo>
                  <a:lnTo>
                    <a:pt x="41" y="6"/>
                  </a:lnTo>
                  <a:lnTo>
                    <a:pt x="35" y="6"/>
                  </a:lnTo>
                  <a:lnTo>
                    <a:pt x="35" y="12"/>
                  </a:lnTo>
                  <a:lnTo>
                    <a:pt x="41" y="18"/>
                  </a:lnTo>
                  <a:lnTo>
                    <a:pt x="41" y="24"/>
                  </a:lnTo>
                  <a:lnTo>
                    <a:pt x="41" y="30"/>
                  </a:lnTo>
                  <a:lnTo>
                    <a:pt x="41" y="36"/>
                  </a:lnTo>
                  <a:lnTo>
                    <a:pt x="35" y="36"/>
                  </a:lnTo>
                  <a:lnTo>
                    <a:pt x="35" y="30"/>
                  </a:lnTo>
                  <a:lnTo>
                    <a:pt x="35" y="24"/>
                  </a:lnTo>
                  <a:lnTo>
                    <a:pt x="29" y="18"/>
                  </a:lnTo>
                  <a:lnTo>
                    <a:pt x="24" y="18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09" name="Freeform 444"/>
            <p:cNvSpPr>
              <a:spLocks/>
            </p:cNvSpPr>
            <p:nvPr/>
          </p:nvSpPr>
          <p:spPr bwMode="auto">
            <a:xfrm>
              <a:off x="5036" y="1750"/>
              <a:ext cx="89" cy="155"/>
            </a:xfrm>
            <a:custGeom>
              <a:avLst/>
              <a:gdLst>
                <a:gd name="T0" fmla="*/ 89 w 89"/>
                <a:gd name="T1" fmla="*/ 0 h 155"/>
                <a:gd name="T2" fmla="*/ 84 w 89"/>
                <a:gd name="T3" fmla="*/ 12 h 155"/>
                <a:gd name="T4" fmla="*/ 72 w 89"/>
                <a:gd name="T5" fmla="*/ 18 h 155"/>
                <a:gd name="T6" fmla="*/ 66 w 89"/>
                <a:gd name="T7" fmla="*/ 24 h 155"/>
                <a:gd name="T8" fmla="*/ 54 w 89"/>
                <a:gd name="T9" fmla="*/ 30 h 155"/>
                <a:gd name="T10" fmla="*/ 48 w 89"/>
                <a:gd name="T11" fmla="*/ 36 h 155"/>
                <a:gd name="T12" fmla="*/ 36 w 89"/>
                <a:gd name="T13" fmla="*/ 36 h 155"/>
                <a:gd name="T14" fmla="*/ 30 w 89"/>
                <a:gd name="T15" fmla="*/ 42 h 155"/>
                <a:gd name="T16" fmla="*/ 18 w 89"/>
                <a:gd name="T17" fmla="*/ 42 h 155"/>
                <a:gd name="T18" fmla="*/ 18 w 89"/>
                <a:gd name="T19" fmla="*/ 42 h 155"/>
                <a:gd name="T20" fmla="*/ 18 w 89"/>
                <a:gd name="T21" fmla="*/ 48 h 155"/>
                <a:gd name="T22" fmla="*/ 18 w 89"/>
                <a:gd name="T23" fmla="*/ 54 h 155"/>
                <a:gd name="T24" fmla="*/ 18 w 89"/>
                <a:gd name="T25" fmla="*/ 54 h 155"/>
                <a:gd name="T26" fmla="*/ 12 w 89"/>
                <a:gd name="T27" fmla="*/ 60 h 155"/>
                <a:gd name="T28" fmla="*/ 12 w 89"/>
                <a:gd name="T29" fmla="*/ 66 h 155"/>
                <a:gd name="T30" fmla="*/ 6 w 89"/>
                <a:gd name="T31" fmla="*/ 66 h 155"/>
                <a:gd name="T32" fmla="*/ 0 w 89"/>
                <a:gd name="T33" fmla="*/ 72 h 155"/>
                <a:gd name="T34" fmla="*/ 6 w 89"/>
                <a:gd name="T35" fmla="*/ 84 h 155"/>
                <a:gd name="T36" fmla="*/ 12 w 89"/>
                <a:gd name="T37" fmla="*/ 96 h 155"/>
                <a:gd name="T38" fmla="*/ 12 w 89"/>
                <a:gd name="T39" fmla="*/ 108 h 155"/>
                <a:gd name="T40" fmla="*/ 6 w 89"/>
                <a:gd name="T41" fmla="*/ 114 h 155"/>
                <a:gd name="T42" fmla="*/ 12 w 89"/>
                <a:gd name="T43" fmla="*/ 120 h 155"/>
                <a:gd name="T44" fmla="*/ 18 w 89"/>
                <a:gd name="T45" fmla="*/ 120 h 155"/>
                <a:gd name="T46" fmla="*/ 24 w 89"/>
                <a:gd name="T47" fmla="*/ 125 h 155"/>
                <a:gd name="T48" fmla="*/ 30 w 89"/>
                <a:gd name="T49" fmla="*/ 125 h 155"/>
                <a:gd name="T50" fmla="*/ 30 w 89"/>
                <a:gd name="T51" fmla="*/ 131 h 155"/>
                <a:gd name="T52" fmla="*/ 36 w 89"/>
                <a:gd name="T53" fmla="*/ 137 h 155"/>
                <a:gd name="T54" fmla="*/ 42 w 89"/>
                <a:gd name="T55" fmla="*/ 143 h 155"/>
                <a:gd name="T56" fmla="*/ 42 w 89"/>
                <a:gd name="T57" fmla="*/ 155 h 155"/>
                <a:gd name="T58" fmla="*/ 48 w 89"/>
                <a:gd name="T59" fmla="*/ 149 h 155"/>
                <a:gd name="T60" fmla="*/ 48 w 89"/>
                <a:gd name="T61" fmla="*/ 143 h 155"/>
                <a:gd name="T62" fmla="*/ 54 w 89"/>
                <a:gd name="T63" fmla="*/ 137 h 155"/>
                <a:gd name="T64" fmla="*/ 60 w 89"/>
                <a:gd name="T65" fmla="*/ 131 h 155"/>
                <a:gd name="T66" fmla="*/ 60 w 89"/>
                <a:gd name="T67" fmla="*/ 125 h 155"/>
                <a:gd name="T68" fmla="*/ 66 w 89"/>
                <a:gd name="T69" fmla="*/ 125 h 155"/>
                <a:gd name="T70" fmla="*/ 78 w 89"/>
                <a:gd name="T71" fmla="*/ 120 h 155"/>
                <a:gd name="T72" fmla="*/ 84 w 89"/>
                <a:gd name="T73" fmla="*/ 120 h 155"/>
                <a:gd name="T74" fmla="*/ 78 w 89"/>
                <a:gd name="T75" fmla="*/ 114 h 155"/>
                <a:gd name="T76" fmla="*/ 78 w 89"/>
                <a:gd name="T77" fmla="*/ 102 h 155"/>
                <a:gd name="T78" fmla="*/ 78 w 89"/>
                <a:gd name="T79" fmla="*/ 96 h 155"/>
                <a:gd name="T80" fmla="*/ 84 w 89"/>
                <a:gd name="T81" fmla="*/ 84 h 155"/>
                <a:gd name="T82" fmla="*/ 78 w 89"/>
                <a:gd name="T83" fmla="*/ 66 h 155"/>
                <a:gd name="T84" fmla="*/ 78 w 89"/>
                <a:gd name="T85" fmla="*/ 54 h 155"/>
                <a:gd name="T86" fmla="*/ 78 w 89"/>
                <a:gd name="T87" fmla="*/ 36 h 155"/>
                <a:gd name="T88" fmla="*/ 78 w 89"/>
                <a:gd name="T89" fmla="*/ 24 h 155"/>
                <a:gd name="T90" fmla="*/ 84 w 89"/>
                <a:gd name="T91" fmla="*/ 18 h 155"/>
                <a:gd name="T92" fmla="*/ 84 w 89"/>
                <a:gd name="T93" fmla="*/ 12 h 155"/>
                <a:gd name="T94" fmla="*/ 89 w 89"/>
                <a:gd name="T95" fmla="*/ 6 h 155"/>
                <a:gd name="T96" fmla="*/ 89 w 89"/>
                <a:gd name="T97" fmla="*/ 6 h 155"/>
                <a:gd name="T98" fmla="*/ 89 w 89"/>
                <a:gd name="T99" fmla="*/ 6 h 155"/>
                <a:gd name="T100" fmla="*/ 89 w 89"/>
                <a:gd name="T101" fmla="*/ 6 h 155"/>
                <a:gd name="T102" fmla="*/ 89 w 89"/>
                <a:gd name="T103" fmla="*/ 0 h 155"/>
                <a:gd name="T104" fmla="*/ 89 w 89"/>
                <a:gd name="T105" fmla="*/ 0 h 155"/>
                <a:gd name="T106" fmla="*/ 89 w 89"/>
                <a:gd name="T107" fmla="*/ 0 h 15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9"/>
                <a:gd name="T163" fmla="*/ 0 h 155"/>
                <a:gd name="T164" fmla="*/ 89 w 89"/>
                <a:gd name="T165" fmla="*/ 155 h 15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9" h="155">
                  <a:moveTo>
                    <a:pt x="89" y="0"/>
                  </a:moveTo>
                  <a:lnTo>
                    <a:pt x="84" y="12"/>
                  </a:lnTo>
                  <a:lnTo>
                    <a:pt x="72" y="18"/>
                  </a:lnTo>
                  <a:lnTo>
                    <a:pt x="66" y="24"/>
                  </a:lnTo>
                  <a:lnTo>
                    <a:pt x="54" y="30"/>
                  </a:lnTo>
                  <a:lnTo>
                    <a:pt x="48" y="36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8" y="54"/>
                  </a:lnTo>
                  <a:lnTo>
                    <a:pt x="12" y="60"/>
                  </a:lnTo>
                  <a:lnTo>
                    <a:pt x="12" y="66"/>
                  </a:lnTo>
                  <a:lnTo>
                    <a:pt x="6" y="66"/>
                  </a:lnTo>
                  <a:lnTo>
                    <a:pt x="0" y="72"/>
                  </a:lnTo>
                  <a:lnTo>
                    <a:pt x="6" y="84"/>
                  </a:lnTo>
                  <a:lnTo>
                    <a:pt x="12" y="96"/>
                  </a:lnTo>
                  <a:lnTo>
                    <a:pt x="12" y="108"/>
                  </a:lnTo>
                  <a:lnTo>
                    <a:pt x="6" y="114"/>
                  </a:lnTo>
                  <a:lnTo>
                    <a:pt x="12" y="120"/>
                  </a:lnTo>
                  <a:lnTo>
                    <a:pt x="18" y="120"/>
                  </a:lnTo>
                  <a:lnTo>
                    <a:pt x="24" y="125"/>
                  </a:lnTo>
                  <a:lnTo>
                    <a:pt x="30" y="125"/>
                  </a:lnTo>
                  <a:lnTo>
                    <a:pt x="30" y="131"/>
                  </a:lnTo>
                  <a:lnTo>
                    <a:pt x="36" y="137"/>
                  </a:lnTo>
                  <a:lnTo>
                    <a:pt x="42" y="143"/>
                  </a:lnTo>
                  <a:lnTo>
                    <a:pt x="42" y="155"/>
                  </a:lnTo>
                  <a:lnTo>
                    <a:pt x="48" y="149"/>
                  </a:lnTo>
                  <a:lnTo>
                    <a:pt x="48" y="143"/>
                  </a:lnTo>
                  <a:lnTo>
                    <a:pt x="54" y="137"/>
                  </a:lnTo>
                  <a:lnTo>
                    <a:pt x="60" y="131"/>
                  </a:lnTo>
                  <a:lnTo>
                    <a:pt x="60" y="125"/>
                  </a:lnTo>
                  <a:lnTo>
                    <a:pt x="66" y="125"/>
                  </a:lnTo>
                  <a:lnTo>
                    <a:pt x="78" y="120"/>
                  </a:lnTo>
                  <a:lnTo>
                    <a:pt x="84" y="120"/>
                  </a:lnTo>
                  <a:lnTo>
                    <a:pt x="78" y="114"/>
                  </a:lnTo>
                  <a:lnTo>
                    <a:pt x="78" y="102"/>
                  </a:lnTo>
                  <a:lnTo>
                    <a:pt x="78" y="96"/>
                  </a:lnTo>
                  <a:lnTo>
                    <a:pt x="84" y="84"/>
                  </a:lnTo>
                  <a:lnTo>
                    <a:pt x="78" y="66"/>
                  </a:lnTo>
                  <a:lnTo>
                    <a:pt x="78" y="54"/>
                  </a:lnTo>
                  <a:lnTo>
                    <a:pt x="78" y="36"/>
                  </a:lnTo>
                  <a:lnTo>
                    <a:pt x="78" y="24"/>
                  </a:lnTo>
                  <a:lnTo>
                    <a:pt x="84" y="18"/>
                  </a:lnTo>
                  <a:lnTo>
                    <a:pt x="84" y="12"/>
                  </a:lnTo>
                  <a:lnTo>
                    <a:pt x="89" y="6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10" name="Freeform 445"/>
            <p:cNvSpPr>
              <a:spLocks/>
            </p:cNvSpPr>
            <p:nvPr/>
          </p:nvSpPr>
          <p:spPr bwMode="auto">
            <a:xfrm>
              <a:off x="5263" y="1714"/>
              <a:ext cx="167" cy="126"/>
            </a:xfrm>
            <a:custGeom>
              <a:avLst/>
              <a:gdLst>
                <a:gd name="T0" fmla="*/ 77 w 167"/>
                <a:gd name="T1" fmla="*/ 0 h 126"/>
                <a:gd name="T2" fmla="*/ 71 w 167"/>
                <a:gd name="T3" fmla="*/ 0 h 126"/>
                <a:gd name="T4" fmla="*/ 66 w 167"/>
                <a:gd name="T5" fmla="*/ 0 h 126"/>
                <a:gd name="T6" fmla="*/ 54 w 167"/>
                <a:gd name="T7" fmla="*/ 6 h 126"/>
                <a:gd name="T8" fmla="*/ 48 w 167"/>
                <a:gd name="T9" fmla="*/ 6 h 126"/>
                <a:gd name="T10" fmla="*/ 36 w 167"/>
                <a:gd name="T11" fmla="*/ 12 h 126"/>
                <a:gd name="T12" fmla="*/ 30 w 167"/>
                <a:gd name="T13" fmla="*/ 12 h 126"/>
                <a:gd name="T14" fmla="*/ 18 w 167"/>
                <a:gd name="T15" fmla="*/ 18 h 126"/>
                <a:gd name="T16" fmla="*/ 12 w 167"/>
                <a:gd name="T17" fmla="*/ 18 h 126"/>
                <a:gd name="T18" fmla="*/ 6 w 167"/>
                <a:gd name="T19" fmla="*/ 18 h 126"/>
                <a:gd name="T20" fmla="*/ 6 w 167"/>
                <a:gd name="T21" fmla="*/ 12 h 126"/>
                <a:gd name="T22" fmla="*/ 0 w 167"/>
                <a:gd name="T23" fmla="*/ 12 h 126"/>
                <a:gd name="T24" fmla="*/ 0 w 167"/>
                <a:gd name="T25" fmla="*/ 12 h 126"/>
                <a:gd name="T26" fmla="*/ 12 w 167"/>
                <a:gd name="T27" fmla="*/ 18 h 126"/>
                <a:gd name="T28" fmla="*/ 18 w 167"/>
                <a:gd name="T29" fmla="*/ 30 h 126"/>
                <a:gd name="T30" fmla="*/ 24 w 167"/>
                <a:gd name="T31" fmla="*/ 36 h 126"/>
                <a:gd name="T32" fmla="*/ 30 w 167"/>
                <a:gd name="T33" fmla="*/ 48 h 126"/>
                <a:gd name="T34" fmla="*/ 36 w 167"/>
                <a:gd name="T35" fmla="*/ 60 h 126"/>
                <a:gd name="T36" fmla="*/ 42 w 167"/>
                <a:gd name="T37" fmla="*/ 66 h 126"/>
                <a:gd name="T38" fmla="*/ 48 w 167"/>
                <a:gd name="T39" fmla="*/ 84 h 126"/>
                <a:gd name="T40" fmla="*/ 48 w 167"/>
                <a:gd name="T41" fmla="*/ 96 h 126"/>
                <a:gd name="T42" fmla="*/ 54 w 167"/>
                <a:gd name="T43" fmla="*/ 96 h 126"/>
                <a:gd name="T44" fmla="*/ 60 w 167"/>
                <a:gd name="T45" fmla="*/ 96 h 126"/>
                <a:gd name="T46" fmla="*/ 66 w 167"/>
                <a:gd name="T47" fmla="*/ 96 h 126"/>
                <a:gd name="T48" fmla="*/ 71 w 167"/>
                <a:gd name="T49" fmla="*/ 102 h 126"/>
                <a:gd name="T50" fmla="*/ 77 w 167"/>
                <a:gd name="T51" fmla="*/ 108 h 126"/>
                <a:gd name="T52" fmla="*/ 83 w 167"/>
                <a:gd name="T53" fmla="*/ 114 h 126"/>
                <a:gd name="T54" fmla="*/ 89 w 167"/>
                <a:gd name="T55" fmla="*/ 120 h 126"/>
                <a:gd name="T56" fmla="*/ 89 w 167"/>
                <a:gd name="T57" fmla="*/ 126 h 126"/>
                <a:gd name="T58" fmla="*/ 95 w 167"/>
                <a:gd name="T59" fmla="*/ 120 h 126"/>
                <a:gd name="T60" fmla="*/ 101 w 167"/>
                <a:gd name="T61" fmla="*/ 120 h 126"/>
                <a:gd name="T62" fmla="*/ 107 w 167"/>
                <a:gd name="T63" fmla="*/ 114 h 126"/>
                <a:gd name="T64" fmla="*/ 119 w 167"/>
                <a:gd name="T65" fmla="*/ 114 h 126"/>
                <a:gd name="T66" fmla="*/ 131 w 167"/>
                <a:gd name="T67" fmla="*/ 114 h 126"/>
                <a:gd name="T68" fmla="*/ 143 w 167"/>
                <a:gd name="T69" fmla="*/ 114 h 126"/>
                <a:gd name="T70" fmla="*/ 155 w 167"/>
                <a:gd name="T71" fmla="*/ 114 h 126"/>
                <a:gd name="T72" fmla="*/ 167 w 167"/>
                <a:gd name="T73" fmla="*/ 120 h 126"/>
                <a:gd name="T74" fmla="*/ 161 w 167"/>
                <a:gd name="T75" fmla="*/ 114 h 126"/>
                <a:gd name="T76" fmla="*/ 161 w 167"/>
                <a:gd name="T77" fmla="*/ 108 h 126"/>
                <a:gd name="T78" fmla="*/ 155 w 167"/>
                <a:gd name="T79" fmla="*/ 102 h 126"/>
                <a:gd name="T80" fmla="*/ 155 w 167"/>
                <a:gd name="T81" fmla="*/ 96 h 126"/>
                <a:gd name="T82" fmla="*/ 149 w 167"/>
                <a:gd name="T83" fmla="*/ 84 h 126"/>
                <a:gd name="T84" fmla="*/ 155 w 167"/>
                <a:gd name="T85" fmla="*/ 78 h 126"/>
                <a:gd name="T86" fmla="*/ 155 w 167"/>
                <a:gd name="T87" fmla="*/ 66 h 126"/>
                <a:gd name="T88" fmla="*/ 161 w 167"/>
                <a:gd name="T89" fmla="*/ 54 h 126"/>
                <a:gd name="T90" fmla="*/ 155 w 167"/>
                <a:gd name="T91" fmla="*/ 48 h 126"/>
                <a:gd name="T92" fmla="*/ 143 w 167"/>
                <a:gd name="T93" fmla="*/ 48 h 126"/>
                <a:gd name="T94" fmla="*/ 137 w 167"/>
                <a:gd name="T95" fmla="*/ 48 h 126"/>
                <a:gd name="T96" fmla="*/ 131 w 167"/>
                <a:gd name="T97" fmla="*/ 42 h 126"/>
                <a:gd name="T98" fmla="*/ 125 w 167"/>
                <a:gd name="T99" fmla="*/ 36 h 126"/>
                <a:gd name="T100" fmla="*/ 119 w 167"/>
                <a:gd name="T101" fmla="*/ 30 h 126"/>
                <a:gd name="T102" fmla="*/ 119 w 167"/>
                <a:gd name="T103" fmla="*/ 18 h 126"/>
                <a:gd name="T104" fmla="*/ 119 w 167"/>
                <a:gd name="T105" fmla="*/ 6 h 126"/>
                <a:gd name="T106" fmla="*/ 113 w 167"/>
                <a:gd name="T107" fmla="*/ 6 h 126"/>
                <a:gd name="T108" fmla="*/ 107 w 167"/>
                <a:gd name="T109" fmla="*/ 6 h 126"/>
                <a:gd name="T110" fmla="*/ 101 w 167"/>
                <a:gd name="T111" fmla="*/ 6 h 126"/>
                <a:gd name="T112" fmla="*/ 95 w 167"/>
                <a:gd name="T113" fmla="*/ 6 h 126"/>
                <a:gd name="T114" fmla="*/ 95 w 167"/>
                <a:gd name="T115" fmla="*/ 6 h 126"/>
                <a:gd name="T116" fmla="*/ 89 w 167"/>
                <a:gd name="T117" fmla="*/ 6 h 126"/>
                <a:gd name="T118" fmla="*/ 83 w 167"/>
                <a:gd name="T119" fmla="*/ 0 h 126"/>
                <a:gd name="T120" fmla="*/ 77 w 167"/>
                <a:gd name="T121" fmla="*/ 0 h 12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67"/>
                <a:gd name="T184" fmla="*/ 0 h 126"/>
                <a:gd name="T185" fmla="*/ 167 w 167"/>
                <a:gd name="T186" fmla="*/ 126 h 12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67" h="126">
                  <a:moveTo>
                    <a:pt x="77" y="0"/>
                  </a:moveTo>
                  <a:lnTo>
                    <a:pt x="71" y="0"/>
                  </a:lnTo>
                  <a:lnTo>
                    <a:pt x="66" y="0"/>
                  </a:lnTo>
                  <a:lnTo>
                    <a:pt x="54" y="6"/>
                  </a:lnTo>
                  <a:lnTo>
                    <a:pt x="48" y="6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12" y="18"/>
                  </a:lnTo>
                  <a:lnTo>
                    <a:pt x="18" y="30"/>
                  </a:lnTo>
                  <a:lnTo>
                    <a:pt x="24" y="36"/>
                  </a:lnTo>
                  <a:lnTo>
                    <a:pt x="30" y="48"/>
                  </a:lnTo>
                  <a:lnTo>
                    <a:pt x="36" y="60"/>
                  </a:lnTo>
                  <a:lnTo>
                    <a:pt x="42" y="66"/>
                  </a:lnTo>
                  <a:lnTo>
                    <a:pt x="48" y="84"/>
                  </a:lnTo>
                  <a:lnTo>
                    <a:pt x="48" y="96"/>
                  </a:lnTo>
                  <a:lnTo>
                    <a:pt x="54" y="96"/>
                  </a:lnTo>
                  <a:lnTo>
                    <a:pt x="60" y="96"/>
                  </a:lnTo>
                  <a:lnTo>
                    <a:pt x="66" y="96"/>
                  </a:lnTo>
                  <a:lnTo>
                    <a:pt x="71" y="102"/>
                  </a:lnTo>
                  <a:lnTo>
                    <a:pt x="77" y="108"/>
                  </a:lnTo>
                  <a:lnTo>
                    <a:pt x="83" y="114"/>
                  </a:lnTo>
                  <a:lnTo>
                    <a:pt x="89" y="120"/>
                  </a:lnTo>
                  <a:lnTo>
                    <a:pt x="89" y="126"/>
                  </a:lnTo>
                  <a:lnTo>
                    <a:pt x="95" y="120"/>
                  </a:lnTo>
                  <a:lnTo>
                    <a:pt x="101" y="120"/>
                  </a:lnTo>
                  <a:lnTo>
                    <a:pt x="107" y="114"/>
                  </a:lnTo>
                  <a:lnTo>
                    <a:pt x="119" y="114"/>
                  </a:lnTo>
                  <a:lnTo>
                    <a:pt x="131" y="114"/>
                  </a:lnTo>
                  <a:lnTo>
                    <a:pt x="143" y="114"/>
                  </a:lnTo>
                  <a:lnTo>
                    <a:pt x="155" y="114"/>
                  </a:lnTo>
                  <a:lnTo>
                    <a:pt x="167" y="120"/>
                  </a:lnTo>
                  <a:lnTo>
                    <a:pt x="161" y="114"/>
                  </a:lnTo>
                  <a:lnTo>
                    <a:pt x="161" y="108"/>
                  </a:lnTo>
                  <a:lnTo>
                    <a:pt x="155" y="102"/>
                  </a:lnTo>
                  <a:lnTo>
                    <a:pt x="155" y="96"/>
                  </a:lnTo>
                  <a:lnTo>
                    <a:pt x="149" y="84"/>
                  </a:lnTo>
                  <a:lnTo>
                    <a:pt x="155" y="78"/>
                  </a:lnTo>
                  <a:lnTo>
                    <a:pt x="155" y="66"/>
                  </a:lnTo>
                  <a:lnTo>
                    <a:pt x="161" y="54"/>
                  </a:lnTo>
                  <a:lnTo>
                    <a:pt x="155" y="48"/>
                  </a:lnTo>
                  <a:lnTo>
                    <a:pt x="143" y="48"/>
                  </a:lnTo>
                  <a:lnTo>
                    <a:pt x="137" y="48"/>
                  </a:lnTo>
                  <a:lnTo>
                    <a:pt x="131" y="42"/>
                  </a:lnTo>
                  <a:lnTo>
                    <a:pt x="125" y="36"/>
                  </a:lnTo>
                  <a:lnTo>
                    <a:pt x="119" y="30"/>
                  </a:lnTo>
                  <a:lnTo>
                    <a:pt x="119" y="18"/>
                  </a:lnTo>
                  <a:lnTo>
                    <a:pt x="119" y="6"/>
                  </a:lnTo>
                  <a:lnTo>
                    <a:pt x="113" y="6"/>
                  </a:lnTo>
                  <a:lnTo>
                    <a:pt x="107" y="6"/>
                  </a:lnTo>
                  <a:lnTo>
                    <a:pt x="101" y="6"/>
                  </a:lnTo>
                  <a:lnTo>
                    <a:pt x="95" y="6"/>
                  </a:lnTo>
                  <a:lnTo>
                    <a:pt x="89" y="6"/>
                  </a:lnTo>
                  <a:lnTo>
                    <a:pt x="8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11" name="Freeform 446"/>
            <p:cNvSpPr>
              <a:spLocks/>
            </p:cNvSpPr>
            <p:nvPr/>
          </p:nvSpPr>
          <p:spPr bwMode="auto">
            <a:xfrm>
              <a:off x="5179" y="1523"/>
              <a:ext cx="144" cy="179"/>
            </a:xfrm>
            <a:custGeom>
              <a:avLst/>
              <a:gdLst>
                <a:gd name="T0" fmla="*/ 120 w 144"/>
                <a:gd name="T1" fmla="*/ 83 h 179"/>
                <a:gd name="T2" fmla="*/ 102 w 144"/>
                <a:gd name="T3" fmla="*/ 89 h 179"/>
                <a:gd name="T4" fmla="*/ 78 w 144"/>
                <a:gd name="T5" fmla="*/ 95 h 179"/>
                <a:gd name="T6" fmla="*/ 54 w 144"/>
                <a:gd name="T7" fmla="*/ 113 h 179"/>
                <a:gd name="T8" fmla="*/ 42 w 144"/>
                <a:gd name="T9" fmla="*/ 143 h 179"/>
                <a:gd name="T10" fmla="*/ 42 w 144"/>
                <a:gd name="T11" fmla="*/ 155 h 179"/>
                <a:gd name="T12" fmla="*/ 36 w 144"/>
                <a:gd name="T13" fmla="*/ 167 h 179"/>
                <a:gd name="T14" fmla="*/ 30 w 144"/>
                <a:gd name="T15" fmla="*/ 173 h 179"/>
                <a:gd name="T16" fmla="*/ 24 w 144"/>
                <a:gd name="T17" fmla="*/ 173 h 179"/>
                <a:gd name="T18" fmla="*/ 12 w 144"/>
                <a:gd name="T19" fmla="*/ 173 h 179"/>
                <a:gd name="T20" fmla="*/ 6 w 144"/>
                <a:gd name="T21" fmla="*/ 173 h 179"/>
                <a:gd name="T22" fmla="*/ 0 w 144"/>
                <a:gd name="T23" fmla="*/ 179 h 179"/>
                <a:gd name="T24" fmla="*/ 0 w 144"/>
                <a:gd name="T25" fmla="*/ 179 h 179"/>
                <a:gd name="T26" fmla="*/ 0 w 144"/>
                <a:gd name="T27" fmla="*/ 179 h 179"/>
                <a:gd name="T28" fmla="*/ 12 w 144"/>
                <a:gd name="T29" fmla="*/ 167 h 179"/>
                <a:gd name="T30" fmla="*/ 24 w 144"/>
                <a:gd name="T31" fmla="*/ 155 h 179"/>
                <a:gd name="T32" fmla="*/ 36 w 144"/>
                <a:gd name="T33" fmla="*/ 131 h 179"/>
                <a:gd name="T34" fmla="*/ 36 w 144"/>
                <a:gd name="T35" fmla="*/ 113 h 179"/>
                <a:gd name="T36" fmla="*/ 36 w 144"/>
                <a:gd name="T37" fmla="*/ 101 h 179"/>
                <a:gd name="T38" fmla="*/ 30 w 144"/>
                <a:gd name="T39" fmla="*/ 83 h 179"/>
                <a:gd name="T40" fmla="*/ 36 w 144"/>
                <a:gd name="T41" fmla="*/ 71 h 179"/>
                <a:gd name="T42" fmla="*/ 48 w 144"/>
                <a:gd name="T43" fmla="*/ 65 h 179"/>
                <a:gd name="T44" fmla="*/ 54 w 144"/>
                <a:gd name="T45" fmla="*/ 54 h 179"/>
                <a:gd name="T46" fmla="*/ 60 w 144"/>
                <a:gd name="T47" fmla="*/ 36 h 179"/>
                <a:gd name="T48" fmla="*/ 66 w 144"/>
                <a:gd name="T49" fmla="*/ 30 h 179"/>
                <a:gd name="T50" fmla="*/ 78 w 144"/>
                <a:gd name="T51" fmla="*/ 24 h 179"/>
                <a:gd name="T52" fmla="*/ 102 w 144"/>
                <a:gd name="T53" fmla="*/ 18 h 179"/>
                <a:gd name="T54" fmla="*/ 114 w 144"/>
                <a:gd name="T55" fmla="*/ 6 h 179"/>
                <a:gd name="T56" fmla="*/ 120 w 144"/>
                <a:gd name="T57" fmla="*/ 6 h 179"/>
                <a:gd name="T58" fmla="*/ 120 w 144"/>
                <a:gd name="T59" fmla="*/ 24 h 179"/>
                <a:gd name="T60" fmla="*/ 126 w 144"/>
                <a:gd name="T61" fmla="*/ 42 h 179"/>
                <a:gd name="T62" fmla="*/ 138 w 144"/>
                <a:gd name="T63" fmla="*/ 54 h 179"/>
                <a:gd name="T64" fmla="*/ 144 w 144"/>
                <a:gd name="T65" fmla="*/ 60 h 179"/>
                <a:gd name="T66" fmla="*/ 132 w 144"/>
                <a:gd name="T67" fmla="*/ 60 h 179"/>
                <a:gd name="T68" fmla="*/ 126 w 144"/>
                <a:gd name="T69" fmla="*/ 71 h 179"/>
                <a:gd name="T70" fmla="*/ 126 w 144"/>
                <a:gd name="T71" fmla="*/ 77 h 17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44"/>
                <a:gd name="T109" fmla="*/ 0 h 179"/>
                <a:gd name="T110" fmla="*/ 144 w 144"/>
                <a:gd name="T111" fmla="*/ 179 h 17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44" h="179">
                  <a:moveTo>
                    <a:pt x="126" y="83"/>
                  </a:moveTo>
                  <a:lnTo>
                    <a:pt x="120" y="83"/>
                  </a:lnTo>
                  <a:lnTo>
                    <a:pt x="114" y="83"/>
                  </a:lnTo>
                  <a:lnTo>
                    <a:pt x="102" y="89"/>
                  </a:lnTo>
                  <a:lnTo>
                    <a:pt x="90" y="89"/>
                  </a:lnTo>
                  <a:lnTo>
                    <a:pt x="78" y="95"/>
                  </a:lnTo>
                  <a:lnTo>
                    <a:pt x="66" y="101"/>
                  </a:lnTo>
                  <a:lnTo>
                    <a:pt x="54" y="113"/>
                  </a:lnTo>
                  <a:lnTo>
                    <a:pt x="48" y="131"/>
                  </a:lnTo>
                  <a:lnTo>
                    <a:pt x="42" y="143"/>
                  </a:lnTo>
                  <a:lnTo>
                    <a:pt x="42" y="149"/>
                  </a:lnTo>
                  <a:lnTo>
                    <a:pt x="42" y="155"/>
                  </a:lnTo>
                  <a:lnTo>
                    <a:pt x="36" y="161"/>
                  </a:lnTo>
                  <a:lnTo>
                    <a:pt x="36" y="167"/>
                  </a:lnTo>
                  <a:lnTo>
                    <a:pt x="30" y="167"/>
                  </a:lnTo>
                  <a:lnTo>
                    <a:pt x="30" y="173"/>
                  </a:lnTo>
                  <a:lnTo>
                    <a:pt x="24" y="173"/>
                  </a:lnTo>
                  <a:lnTo>
                    <a:pt x="18" y="173"/>
                  </a:lnTo>
                  <a:lnTo>
                    <a:pt x="12" y="173"/>
                  </a:lnTo>
                  <a:lnTo>
                    <a:pt x="6" y="173"/>
                  </a:lnTo>
                  <a:lnTo>
                    <a:pt x="6" y="179"/>
                  </a:lnTo>
                  <a:lnTo>
                    <a:pt x="0" y="179"/>
                  </a:lnTo>
                  <a:lnTo>
                    <a:pt x="0" y="173"/>
                  </a:lnTo>
                  <a:lnTo>
                    <a:pt x="12" y="167"/>
                  </a:lnTo>
                  <a:lnTo>
                    <a:pt x="18" y="161"/>
                  </a:lnTo>
                  <a:lnTo>
                    <a:pt x="24" y="155"/>
                  </a:lnTo>
                  <a:lnTo>
                    <a:pt x="30" y="143"/>
                  </a:lnTo>
                  <a:lnTo>
                    <a:pt x="36" y="131"/>
                  </a:lnTo>
                  <a:lnTo>
                    <a:pt x="36" y="119"/>
                  </a:lnTo>
                  <a:lnTo>
                    <a:pt x="36" y="113"/>
                  </a:lnTo>
                  <a:lnTo>
                    <a:pt x="36" y="107"/>
                  </a:lnTo>
                  <a:lnTo>
                    <a:pt x="36" y="101"/>
                  </a:lnTo>
                  <a:lnTo>
                    <a:pt x="36" y="89"/>
                  </a:lnTo>
                  <a:lnTo>
                    <a:pt x="30" y="83"/>
                  </a:lnTo>
                  <a:lnTo>
                    <a:pt x="30" y="77"/>
                  </a:lnTo>
                  <a:lnTo>
                    <a:pt x="36" y="71"/>
                  </a:lnTo>
                  <a:lnTo>
                    <a:pt x="42" y="71"/>
                  </a:lnTo>
                  <a:lnTo>
                    <a:pt x="48" y="65"/>
                  </a:lnTo>
                  <a:lnTo>
                    <a:pt x="54" y="60"/>
                  </a:lnTo>
                  <a:lnTo>
                    <a:pt x="54" y="54"/>
                  </a:lnTo>
                  <a:lnTo>
                    <a:pt x="60" y="48"/>
                  </a:lnTo>
                  <a:lnTo>
                    <a:pt x="60" y="36"/>
                  </a:lnTo>
                  <a:lnTo>
                    <a:pt x="60" y="30"/>
                  </a:lnTo>
                  <a:lnTo>
                    <a:pt x="66" y="30"/>
                  </a:lnTo>
                  <a:lnTo>
                    <a:pt x="72" y="30"/>
                  </a:lnTo>
                  <a:lnTo>
                    <a:pt x="78" y="24"/>
                  </a:lnTo>
                  <a:lnTo>
                    <a:pt x="90" y="18"/>
                  </a:lnTo>
                  <a:lnTo>
                    <a:pt x="102" y="18"/>
                  </a:lnTo>
                  <a:lnTo>
                    <a:pt x="108" y="12"/>
                  </a:lnTo>
                  <a:lnTo>
                    <a:pt x="114" y="6"/>
                  </a:lnTo>
                  <a:lnTo>
                    <a:pt x="120" y="0"/>
                  </a:lnTo>
                  <a:lnTo>
                    <a:pt x="120" y="6"/>
                  </a:lnTo>
                  <a:lnTo>
                    <a:pt x="120" y="12"/>
                  </a:lnTo>
                  <a:lnTo>
                    <a:pt x="120" y="24"/>
                  </a:lnTo>
                  <a:lnTo>
                    <a:pt x="126" y="30"/>
                  </a:lnTo>
                  <a:lnTo>
                    <a:pt x="126" y="42"/>
                  </a:lnTo>
                  <a:lnTo>
                    <a:pt x="132" y="48"/>
                  </a:lnTo>
                  <a:lnTo>
                    <a:pt x="138" y="54"/>
                  </a:lnTo>
                  <a:lnTo>
                    <a:pt x="144" y="60"/>
                  </a:lnTo>
                  <a:lnTo>
                    <a:pt x="138" y="60"/>
                  </a:lnTo>
                  <a:lnTo>
                    <a:pt x="132" y="60"/>
                  </a:lnTo>
                  <a:lnTo>
                    <a:pt x="126" y="65"/>
                  </a:lnTo>
                  <a:lnTo>
                    <a:pt x="126" y="71"/>
                  </a:lnTo>
                  <a:lnTo>
                    <a:pt x="126" y="77"/>
                  </a:lnTo>
                  <a:lnTo>
                    <a:pt x="126" y="83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12" name="Freeform 447"/>
            <p:cNvSpPr>
              <a:spLocks/>
            </p:cNvSpPr>
            <p:nvPr/>
          </p:nvSpPr>
          <p:spPr bwMode="auto">
            <a:xfrm>
              <a:off x="5131" y="1523"/>
              <a:ext cx="84" cy="173"/>
            </a:xfrm>
            <a:custGeom>
              <a:avLst/>
              <a:gdLst>
                <a:gd name="T0" fmla="*/ 48 w 84"/>
                <a:gd name="T1" fmla="*/ 173 h 173"/>
                <a:gd name="T2" fmla="*/ 42 w 84"/>
                <a:gd name="T3" fmla="*/ 167 h 173"/>
                <a:gd name="T4" fmla="*/ 30 w 84"/>
                <a:gd name="T5" fmla="*/ 167 h 173"/>
                <a:gd name="T6" fmla="*/ 24 w 84"/>
                <a:gd name="T7" fmla="*/ 167 h 173"/>
                <a:gd name="T8" fmla="*/ 30 w 84"/>
                <a:gd name="T9" fmla="*/ 161 h 173"/>
                <a:gd name="T10" fmla="*/ 30 w 84"/>
                <a:gd name="T11" fmla="*/ 155 h 173"/>
                <a:gd name="T12" fmla="*/ 42 w 84"/>
                <a:gd name="T13" fmla="*/ 155 h 173"/>
                <a:gd name="T14" fmla="*/ 48 w 84"/>
                <a:gd name="T15" fmla="*/ 149 h 173"/>
                <a:gd name="T16" fmla="*/ 54 w 84"/>
                <a:gd name="T17" fmla="*/ 143 h 173"/>
                <a:gd name="T18" fmla="*/ 54 w 84"/>
                <a:gd name="T19" fmla="*/ 143 h 173"/>
                <a:gd name="T20" fmla="*/ 54 w 84"/>
                <a:gd name="T21" fmla="*/ 137 h 173"/>
                <a:gd name="T22" fmla="*/ 48 w 84"/>
                <a:gd name="T23" fmla="*/ 137 h 173"/>
                <a:gd name="T24" fmla="*/ 48 w 84"/>
                <a:gd name="T25" fmla="*/ 131 h 173"/>
                <a:gd name="T26" fmla="*/ 36 w 84"/>
                <a:gd name="T27" fmla="*/ 131 h 173"/>
                <a:gd name="T28" fmla="*/ 30 w 84"/>
                <a:gd name="T29" fmla="*/ 137 h 173"/>
                <a:gd name="T30" fmla="*/ 30 w 84"/>
                <a:gd name="T31" fmla="*/ 143 h 173"/>
                <a:gd name="T32" fmla="*/ 30 w 84"/>
                <a:gd name="T33" fmla="*/ 149 h 173"/>
                <a:gd name="T34" fmla="*/ 24 w 84"/>
                <a:gd name="T35" fmla="*/ 149 h 173"/>
                <a:gd name="T36" fmla="*/ 18 w 84"/>
                <a:gd name="T37" fmla="*/ 149 h 173"/>
                <a:gd name="T38" fmla="*/ 18 w 84"/>
                <a:gd name="T39" fmla="*/ 149 h 173"/>
                <a:gd name="T40" fmla="*/ 18 w 84"/>
                <a:gd name="T41" fmla="*/ 143 h 173"/>
                <a:gd name="T42" fmla="*/ 18 w 84"/>
                <a:gd name="T43" fmla="*/ 137 h 173"/>
                <a:gd name="T44" fmla="*/ 24 w 84"/>
                <a:gd name="T45" fmla="*/ 131 h 173"/>
                <a:gd name="T46" fmla="*/ 24 w 84"/>
                <a:gd name="T47" fmla="*/ 125 h 173"/>
                <a:gd name="T48" fmla="*/ 30 w 84"/>
                <a:gd name="T49" fmla="*/ 125 h 173"/>
                <a:gd name="T50" fmla="*/ 30 w 84"/>
                <a:gd name="T51" fmla="*/ 119 h 173"/>
                <a:gd name="T52" fmla="*/ 24 w 84"/>
                <a:gd name="T53" fmla="*/ 119 h 173"/>
                <a:gd name="T54" fmla="*/ 24 w 84"/>
                <a:gd name="T55" fmla="*/ 113 h 173"/>
                <a:gd name="T56" fmla="*/ 12 w 84"/>
                <a:gd name="T57" fmla="*/ 113 h 173"/>
                <a:gd name="T58" fmla="*/ 12 w 84"/>
                <a:gd name="T59" fmla="*/ 113 h 173"/>
                <a:gd name="T60" fmla="*/ 6 w 84"/>
                <a:gd name="T61" fmla="*/ 113 h 173"/>
                <a:gd name="T62" fmla="*/ 6 w 84"/>
                <a:gd name="T63" fmla="*/ 113 h 173"/>
                <a:gd name="T64" fmla="*/ 0 w 84"/>
                <a:gd name="T65" fmla="*/ 101 h 173"/>
                <a:gd name="T66" fmla="*/ 6 w 84"/>
                <a:gd name="T67" fmla="*/ 65 h 173"/>
                <a:gd name="T68" fmla="*/ 30 w 84"/>
                <a:gd name="T69" fmla="*/ 36 h 173"/>
                <a:gd name="T70" fmla="*/ 60 w 84"/>
                <a:gd name="T71" fmla="*/ 12 h 173"/>
                <a:gd name="T72" fmla="*/ 72 w 84"/>
                <a:gd name="T73" fmla="*/ 6 h 173"/>
                <a:gd name="T74" fmla="*/ 78 w 84"/>
                <a:gd name="T75" fmla="*/ 6 h 173"/>
                <a:gd name="T76" fmla="*/ 84 w 84"/>
                <a:gd name="T77" fmla="*/ 0 h 173"/>
                <a:gd name="T78" fmla="*/ 84 w 84"/>
                <a:gd name="T79" fmla="*/ 0 h 173"/>
                <a:gd name="T80" fmla="*/ 78 w 84"/>
                <a:gd name="T81" fmla="*/ 12 h 173"/>
                <a:gd name="T82" fmla="*/ 72 w 84"/>
                <a:gd name="T83" fmla="*/ 30 h 173"/>
                <a:gd name="T84" fmla="*/ 72 w 84"/>
                <a:gd name="T85" fmla="*/ 48 h 173"/>
                <a:gd name="T86" fmla="*/ 72 w 84"/>
                <a:gd name="T87" fmla="*/ 65 h 173"/>
                <a:gd name="T88" fmla="*/ 78 w 84"/>
                <a:gd name="T89" fmla="*/ 83 h 173"/>
                <a:gd name="T90" fmla="*/ 84 w 84"/>
                <a:gd name="T91" fmla="*/ 101 h 173"/>
                <a:gd name="T92" fmla="*/ 84 w 84"/>
                <a:gd name="T93" fmla="*/ 113 h 173"/>
                <a:gd name="T94" fmla="*/ 84 w 84"/>
                <a:gd name="T95" fmla="*/ 131 h 173"/>
                <a:gd name="T96" fmla="*/ 72 w 84"/>
                <a:gd name="T97" fmla="*/ 155 h 173"/>
                <a:gd name="T98" fmla="*/ 60 w 84"/>
                <a:gd name="T99" fmla="*/ 167 h 17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4"/>
                <a:gd name="T151" fmla="*/ 0 h 173"/>
                <a:gd name="T152" fmla="*/ 84 w 84"/>
                <a:gd name="T153" fmla="*/ 173 h 17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4" h="173">
                  <a:moveTo>
                    <a:pt x="48" y="173"/>
                  </a:moveTo>
                  <a:lnTo>
                    <a:pt x="48" y="173"/>
                  </a:lnTo>
                  <a:lnTo>
                    <a:pt x="42" y="167"/>
                  </a:lnTo>
                  <a:lnTo>
                    <a:pt x="36" y="167"/>
                  </a:lnTo>
                  <a:lnTo>
                    <a:pt x="30" y="167"/>
                  </a:lnTo>
                  <a:lnTo>
                    <a:pt x="24" y="167"/>
                  </a:lnTo>
                  <a:lnTo>
                    <a:pt x="24" y="161"/>
                  </a:lnTo>
                  <a:lnTo>
                    <a:pt x="30" y="161"/>
                  </a:lnTo>
                  <a:lnTo>
                    <a:pt x="30" y="155"/>
                  </a:lnTo>
                  <a:lnTo>
                    <a:pt x="36" y="155"/>
                  </a:lnTo>
                  <a:lnTo>
                    <a:pt x="42" y="155"/>
                  </a:lnTo>
                  <a:lnTo>
                    <a:pt x="48" y="149"/>
                  </a:lnTo>
                  <a:lnTo>
                    <a:pt x="54" y="149"/>
                  </a:lnTo>
                  <a:lnTo>
                    <a:pt x="54" y="143"/>
                  </a:lnTo>
                  <a:lnTo>
                    <a:pt x="54" y="137"/>
                  </a:lnTo>
                  <a:lnTo>
                    <a:pt x="48" y="137"/>
                  </a:lnTo>
                  <a:lnTo>
                    <a:pt x="48" y="131"/>
                  </a:lnTo>
                  <a:lnTo>
                    <a:pt x="42" y="131"/>
                  </a:lnTo>
                  <a:lnTo>
                    <a:pt x="36" y="131"/>
                  </a:lnTo>
                  <a:lnTo>
                    <a:pt x="30" y="137"/>
                  </a:lnTo>
                  <a:lnTo>
                    <a:pt x="30" y="143"/>
                  </a:lnTo>
                  <a:lnTo>
                    <a:pt x="30" y="149"/>
                  </a:lnTo>
                  <a:lnTo>
                    <a:pt x="24" y="149"/>
                  </a:lnTo>
                  <a:lnTo>
                    <a:pt x="18" y="155"/>
                  </a:lnTo>
                  <a:lnTo>
                    <a:pt x="18" y="149"/>
                  </a:lnTo>
                  <a:lnTo>
                    <a:pt x="12" y="149"/>
                  </a:lnTo>
                  <a:lnTo>
                    <a:pt x="18" y="143"/>
                  </a:lnTo>
                  <a:lnTo>
                    <a:pt x="18" y="137"/>
                  </a:lnTo>
                  <a:lnTo>
                    <a:pt x="24" y="131"/>
                  </a:lnTo>
                  <a:lnTo>
                    <a:pt x="24" y="125"/>
                  </a:lnTo>
                  <a:lnTo>
                    <a:pt x="30" y="125"/>
                  </a:lnTo>
                  <a:lnTo>
                    <a:pt x="30" y="119"/>
                  </a:lnTo>
                  <a:lnTo>
                    <a:pt x="24" y="119"/>
                  </a:lnTo>
                  <a:lnTo>
                    <a:pt x="24" y="113"/>
                  </a:lnTo>
                  <a:lnTo>
                    <a:pt x="18" y="113"/>
                  </a:lnTo>
                  <a:lnTo>
                    <a:pt x="12" y="113"/>
                  </a:lnTo>
                  <a:lnTo>
                    <a:pt x="6" y="113"/>
                  </a:lnTo>
                  <a:lnTo>
                    <a:pt x="6" y="119"/>
                  </a:lnTo>
                  <a:lnTo>
                    <a:pt x="0" y="101"/>
                  </a:lnTo>
                  <a:lnTo>
                    <a:pt x="0" y="83"/>
                  </a:lnTo>
                  <a:lnTo>
                    <a:pt x="6" y="65"/>
                  </a:lnTo>
                  <a:lnTo>
                    <a:pt x="18" y="54"/>
                  </a:lnTo>
                  <a:lnTo>
                    <a:pt x="30" y="36"/>
                  </a:lnTo>
                  <a:lnTo>
                    <a:pt x="42" y="24"/>
                  </a:lnTo>
                  <a:lnTo>
                    <a:pt x="60" y="12"/>
                  </a:lnTo>
                  <a:lnTo>
                    <a:pt x="72" y="6"/>
                  </a:lnTo>
                  <a:lnTo>
                    <a:pt x="78" y="6"/>
                  </a:lnTo>
                  <a:lnTo>
                    <a:pt x="84" y="0"/>
                  </a:lnTo>
                  <a:lnTo>
                    <a:pt x="84" y="6"/>
                  </a:lnTo>
                  <a:lnTo>
                    <a:pt x="78" y="12"/>
                  </a:lnTo>
                  <a:lnTo>
                    <a:pt x="72" y="24"/>
                  </a:lnTo>
                  <a:lnTo>
                    <a:pt x="72" y="30"/>
                  </a:lnTo>
                  <a:lnTo>
                    <a:pt x="66" y="42"/>
                  </a:lnTo>
                  <a:lnTo>
                    <a:pt x="72" y="48"/>
                  </a:lnTo>
                  <a:lnTo>
                    <a:pt x="72" y="60"/>
                  </a:lnTo>
                  <a:lnTo>
                    <a:pt x="72" y="65"/>
                  </a:lnTo>
                  <a:lnTo>
                    <a:pt x="78" y="77"/>
                  </a:lnTo>
                  <a:lnTo>
                    <a:pt x="78" y="83"/>
                  </a:lnTo>
                  <a:lnTo>
                    <a:pt x="84" y="89"/>
                  </a:lnTo>
                  <a:lnTo>
                    <a:pt x="84" y="101"/>
                  </a:lnTo>
                  <a:lnTo>
                    <a:pt x="84" y="107"/>
                  </a:lnTo>
                  <a:lnTo>
                    <a:pt x="84" y="113"/>
                  </a:lnTo>
                  <a:lnTo>
                    <a:pt x="84" y="119"/>
                  </a:lnTo>
                  <a:lnTo>
                    <a:pt x="84" y="131"/>
                  </a:lnTo>
                  <a:lnTo>
                    <a:pt x="78" y="143"/>
                  </a:lnTo>
                  <a:lnTo>
                    <a:pt x="72" y="155"/>
                  </a:lnTo>
                  <a:lnTo>
                    <a:pt x="66" y="161"/>
                  </a:lnTo>
                  <a:lnTo>
                    <a:pt x="60" y="167"/>
                  </a:lnTo>
                  <a:lnTo>
                    <a:pt x="48" y="173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13" name="Freeform 448"/>
            <p:cNvSpPr>
              <a:spLocks/>
            </p:cNvSpPr>
            <p:nvPr/>
          </p:nvSpPr>
          <p:spPr bwMode="auto">
            <a:xfrm>
              <a:off x="4994" y="1606"/>
              <a:ext cx="424" cy="299"/>
            </a:xfrm>
            <a:custGeom>
              <a:avLst/>
              <a:gdLst>
                <a:gd name="T0" fmla="*/ 197 w 424"/>
                <a:gd name="T1" fmla="*/ 252 h 299"/>
                <a:gd name="T2" fmla="*/ 179 w 424"/>
                <a:gd name="T3" fmla="*/ 281 h 299"/>
                <a:gd name="T4" fmla="*/ 173 w 424"/>
                <a:gd name="T5" fmla="*/ 287 h 299"/>
                <a:gd name="T6" fmla="*/ 149 w 424"/>
                <a:gd name="T7" fmla="*/ 252 h 299"/>
                <a:gd name="T8" fmla="*/ 131 w 424"/>
                <a:gd name="T9" fmla="*/ 240 h 299"/>
                <a:gd name="T10" fmla="*/ 120 w 424"/>
                <a:gd name="T11" fmla="*/ 210 h 299"/>
                <a:gd name="T12" fmla="*/ 126 w 424"/>
                <a:gd name="T13" fmla="*/ 162 h 299"/>
                <a:gd name="T14" fmla="*/ 149 w 424"/>
                <a:gd name="T15" fmla="*/ 126 h 299"/>
                <a:gd name="T16" fmla="*/ 149 w 424"/>
                <a:gd name="T17" fmla="*/ 108 h 299"/>
                <a:gd name="T18" fmla="*/ 137 w 424"/>
                <a:gd name="T19" fmla="*/ 126 h 299"/>
                <a:gd name="T20" fmla="*/ 114 w 424"/>
                <a:gd name="T21" fmla="*/ 162 h 299"/>
                <a:gd name="T22" fmla="*/ 72 w 424"/>
                <a:gd name="T23" fmla="*/ 186 h 299"/>
                <a:gd name="T24" fmla="*/ 48 w 424"/>
                <a:gd name="T25" fmla="*/ 180 h 299"/>
                <a:gd name="T26" fmla="*/ 24 w 424"/>
                <a:gd name="T27" fmla="*/ 168 h 299"/>
                <a:gd name="T28" fmla="*/ 12 w 424"/>
                <a:gd name="T29" fmla="*/ 156 h 299"/>
                <a:gd name="T30" fmla="*/ 36 w 424"/>
                <a:gd name="T31" fmla="*/ 144 h 299"/>
                <a:gd name="T32" fmla="*/ 66 w 424"/>
                <a:gd name="T33" fmla="*/ 108 h 299"/>
                <a:gd name="T34" fmla="*/ 108 w 424"/>
                <a:gd name="T35" fmla="*/ 96 h 299"/>
                <a:gd name="T36" fmla="*/ 120 w 424"/>
                <a:gd name="T37" fmla="*/ 96 h 299"/>
                <a:gd name="T38" fmla="*/ 131 w 424"/>
                <a:gd name="T39" fmla="*/ 90 h 299"/>
                <a:gd name="T40" fmla="*/ 126 w 424"/>
                <a:gd name="T41" fmla="*/ 108 h 299"/>
                <a:gd name="T42" fmla="*/ 126 w 424"/>
                <a:gd name="T43" fmla="*/ 114 h 299"/>
                <a:gd name="T44" fmla="*/ 137 w 424"/>
                <a:gd name="T45" fmla="*/ 114 h 299"/>
                <a:gd name="T46" fmla="*/ 143 w 424"/>
                <a:gd name="T47" fmla="*/ 102 h 299"/>
                <a:gd name="T48" fmla="*/ 143 w 424"/>
                <a:gd name="T49" fmla="*/ 90 h 299"/>
                <a:gd name="T50" fmla="*/ 149 w 424"/>
                <a:gd name="T51" fmla="*/ 102 h 299"/>
                <a:gd name="T52" fmla="*/ 167 w 424"/>
                <a:gd name="T53" fmla="*/ 102 h 299"/>
                <a:gd name="T54" fmla="*/ 185 w 424"/>
                <a:gd name="T55" fmla="*/ 102 h 299"/>
                <a:gd name="T56" fmla="*/ 197 w 424"/>
                <a:gd name="T57" fmla="*/ 90 h 299"/>
                <a:gd name="T58" fmla="*/ 215 w 424"/>
                <a:gd name="T59" fmla="*/ 90 h 299"/>
                <a:gd name="T60" fmla="*/ 227 w 424"/>
                <a:gd name="T61" fmla="*/ 66 h 299"/>
                <a:gd name="T62" fmla="*/ 263 w 424"/>
                <a:gd name="T63" fmla="*/ 12 h 299"/>
                <a:gd name="T64" fmla="*/ 311 w 424"/>
                <a:gd name="T65" fmla="*/ 0 h 299"/>
                <a:gd name="T66" fmla="*/ 340 w 424"/>
                <a:gd name="T67" fmla="*/ 6 h 299"/>
                <a:gd name="T68" fmla="*/ 376 w 424"/>
                <a:gd name="T69" fmla="*/ 18 h 299"/>
                <a:gd name="T70" fmla="*/ 406 w 424"/>
                <a:gd name="T71" fmla="*/ 24 h 299"/>
                <a:gd name="T72" fmla="*/ 418 w 424"/>
                <a:gd name="T73" fmla="*/ 30 h 299"/>
                <a:gd name="T74" fmla="*/ 376 w 424"/>
                <a:gd name="T75" fmla="*/ 84 h 299"/>
                <a:gd name="T76" fmla="*/ 335 w 424"/>
                <a:gd name="T77" fmla="*/ 108 h 299"/>
                <a:gd name="T78" fmla="*/ 287 w 424"/>
                <a:gd name="T79" fmla="*/ 126 h 299"/>
                <a:gd name="T80" fmla="*/ 251 w 424"/>
                <a:gd name="T81" fmla="*/ 114 h 299"/>
                <a:gd name="T82" fmla="*/ 221 w 424"/>
                <a:gd name="T83" fmla="*/ 102 h 299"/>
                <a:gd name="T84" fmla="*/ 209 w 424"/>
                <a:gd name="T85" fmla="*/ 96 h 299"/>
                <a:gd name="T86" fmla="*/ 191 w 424"/>
                <a:gd name="T87" fmla="*/ 102 h 299"/>
                <a:gd name="T88" fmla="*/ 185 w 424"/>
                <a:gd name="T89" fmla="*/ 108 h 299"/>
                <a:gd name="T90" fmla="*/ 203 w 424"/>
                <a:gd name="T91" fmla="*/ 108 h 299"/>
                <a:gd name="T92" fmla="*/ 227 w 424"/>
                <a:gd name="T93" fmla="*/ 108 h 299"/>
                <a:gd name="T94" fmla="*/ 257 w 424"/>
                <a:gd name="T95" fmla="*/ 114 h 299"/>
                <a:gd name="T96" fmla="*/ 299 w 424"/>
                <a:gd name="T97" fmla="*/ 156 h 299"/>
                <a:gd name="T98" fmla="*/ 317 w 424"/>
                <a:gd name="T99" fmla="*/ 210 h 299"/>
                <a:gd name="T100" fmla="*/ 305 w 424"/>
                <a:gd name="T101" fmla="*/ 222 h 299"/>
                <a:gd name="T102" fmla="*/ 257 w 424"/>
                <a:gd name="T103" fmla="*/ 204 h 299"/>
                <a:gd name="T104" fmla="*/ 221 w 424"/>
                <a:gd name="T105" fmla="*/ 198 h 299"/>
                <a:gd name="T106" fmla="*/ 197 w 424"/>
                <a:gd name="T107" fmla="*/ 168 h 299"/>
                <a:gd name="T108" fmla="*/ 185 w 424"/>
                <a:gd name="T109" fmla="*/ 126 h 299"/>
                <a:gd name="T110" fmla="*/ 167 w 424"/>
                <a:gd name="T111" fmla="*/ 108 h 299"/>
                <a:gd name="T112" fmla="*/ 155 w 424"/>
                <a:gd name="T113" fmla="*/ 108 h 299"/>
                <a:gd name="T114" fmla="*/ 161 w 424"/>
                <a:gd name="T115" fmla="*/ 126 h 299"/>
                <a:gd name="T116" fmla="*/ 191 w 424"/>
                <a:gd name="T117" fmla="*/ 156 h 29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24"/>
                <a:gd name="T178" fmla="*/ 0 h 299"/>
                <a:gd name="T179" fmla="*/ 424 w 424"/>
                <a:gd name="T180" fmla="*/ 299 h 29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24" h="299">
                  <a:moveTo>
                    <a:pt x="203" y="174"/>
                  </a:moveTo>
                  <a:lnTo>
                    <a:pt x="203" y="198"/>
                  </a:lnTo>
                  <a:lnTo>
                    <a:pt x="203" y="222"/>
                  </a:lnTo>
                  <a:lnTo>
                    <a:pt x="203" y="240"/>
                  </a:lnTo>
                  <a:lnTo>
                    <a:pt x="197" y="252"/>
                  </a:lnTo>
                  <a:lnTo>
                    <a:pt x="191" y="258"/>
                  </a:lnTo>
                  <a:lnTo>
                    <a:pt x="191" y="264"/>
                  </a:lnTo>
                  <a:lnTo>
                    <a:pt x="185" y="269"/>
                  </a:lnTo>
                  <a:lnTo>
                    <a:pt x="179" y="275"/>
                  </a:lnTo>
                  <a:lnTo>
                    <a:pt x="179" y="281"/>
                  </a:lnTo>
                  <a:lnTo>
                    <a:pt x="179" y="287"/>
                  </a:lnTo>
                  <a:lnTo>
                    <a:pt x="173" y="293"/>
                  </a:lnTo>
                  <a:lnTo>
                    <a:pt x="173" y="299"/>
                  </a:lnTo>
                  <a:lnTo>
                    <a:pt x="173" y="293"/>
                  </a:lnTo>
                  <a:lnTo>
                    <a:pt x="173" y="287"/>
                  </a:lnTo>
                  <a:lnTo>
                    <a:pt x="167" y="281"/>
                  </a:lnTo>
                  <a:lnTo>
                    <a:pt x="161" y="275"/>
                  </a:lnTo>
                  <a:lnTo>
                    <a:pt x="161" y="264"/>
                  </a:lnTo>
                  <a:lnTo>
                    <a:pt x="155" y="258"/>
                  </a:lnTo>
                  <a:lnTo>
                    <a:pt x="149" y="252"/>
                  </a:lnTo>
                  <a:lnTo>
                    <a:pt x="143" y="246"/>
                  </a:lnTo>
                  <a:lnTo>
                    <a:pt x="137" y="246"/>
                  </a:lnTo>
                  <a:lnTo>
                    <a:pt x="137" y="240"/>
                  </a:lnTo>
                  <a:lnTo>
                    <a:pt x="131" y="240"/>
                  </a:lnTo>
                  <a:lnTo>
                    <a:pt x="131" y="234"/>
                  </a:lnTo>
                  <a:lnTo>
                    <a:pt x="126" y="234"/>
                  </a:lnTo>
                  <a:lnTo>
                    <a:pt x="126" y="228"/>
                  </a:lnTo>
                  <a:lnTo>
                    <a:pt x="120" y="210"/>
                  </a:lnTo>
                  <a:lnTo>
                    <a:pt x="120" y="198"/>
                  </a:lnTo>
                  <a:lnTo>
                    <a:pt x="120" y="180"/>
                  </a:lnTo>
                  <a:lnTo>
                    <a:pt x="120" y="168"/>
                  </a:lnTo>
                  <a:lnTo>
                    <a:pt x="126" y="168"/>
                  </a:lnTo>
                  <a:lnTo>
                    <a:pt x="126" y="162"/>
                  </a:lnTo>
                  <a:lnTo>
                    <a:pt x="131" y="156"/>
                  </a:lnTo>
                  <a:lnTo>
                    <a:pt x="131" y="150"/>
                  </a:lnTo>
                  <a:lnTo>
                    <a:pt x="137" y="144"/>
                  </a:lnTo>
                  <a:lnTo>
                    <a:pt x="143" y="138"/>
                  </a:lnTo>
                  <a:lnTo>
                    <a:pt x="149" y="126"/>
                  </a:lnTo>
                  <a:lnTo>
                    <a:pt x="149" y="120"/>
                  </a:lnTo>
                  <a:lnTo>
                    <a:pt x="149" y="114"/>
                  </a:lnTo>
                  <a:lnTo>
                    <a:pt x="149" y="108"/>
                  </a:lnTo>
                  <a:lnTo>
                    <a:pt x="143" y="114"/>
                  </a:lnTo>
                  <a:lnTo>
                    <a:pt x="143" y="120"/>
                  </a:lnTo>
                  <a:lnTo>
                    <a:pt x="137" y="126"/>
                  </a:lnTo>
                  <a:lnTo>
                    <a:pt x="137" y="132"/>
                  </a:lnTo>
                  <a:lnTo>
                    <a:pt x="131" y="138"/>
                  </a:lnTo>
                  <a:lnTo>
                    <a:pt x="131" y="144"/>
                  </a:lnTo>
                  <a:lnTo>
                    <a:pt x="126" y="156"/>
                  </a:lnTo>
                  <a:lnTo>
                    <a:pt x="114" y="162"/>
                  </a:lnTo>
                  <a:lnTo>
                    <a:pt x="108" y="168"/>
                  </a:lnTo>
                  <a:lnTo>
                    <a:pt x="96" y="174"/>
                  </a:lnTo>
                  <a:lnTo>
                    <a:pt x="90" y="180"/>
                  </a:lnTo>
                  <a:lnTo>
                    <a:pt x="78" y="180"/>
                  </a:lnTo>
                  <a:lnTo>
                    <a:pt x="72" y="186"/>
                  </a:lnTo>
                  <a:lnTo>
                    <a:pt x="60" y="186"/>
                  </a:lnTo>
                  <a:lnTo>
                    <a:pt x="60" y="180"/>
                  </a:lnTo>
                  <a:lnTo>
                    <a:pt x="54" y="180"/>
                  </a:lnTo>
                  <a:lnTo>
                    <a:pt x="48" y="180"/>
                  </a:lnTo>
                  <a:lnTo>
                    <a:pt x="42" y="180"/>
                  </a:lnTo>
                  <a:lnTo>
                    <a:pt x="36" y="180"/>
                  </a:lnTo>
                  <a:lnTo>
                    <a:pt x="30" y="174"/>
                  </a:lnTo>
                  <a:lnTo>
                    <a:pt x="24" y="168"/>
                  </a:lnTo>
                  <a:lnTo>
                    <a:pt x="18" y="168"/>
                  </a:lnTo>
                  <a:lnTo>
                    <a:pt x="6" y="162"/>
                  </a:lnTo>
                  <a:lnTo>
                    <a:pt x="0" y="162"/>
                  </a:lnTo>
                  <a:lnTo>
                    <a:pt x="6" y="156"/>
                  </a:lnTo>
                  <a:lnTo>
                    <a:pt x="12" y="156"/>
                  </a:lnTo>
                  <a:lnTo>
                    <a:pt x="18" y="156"/>
                  </a:lnTo>
                  <a:lnTo>
                    <a:pt x="24" y="156"/>
                  </a:lnTo>
                  <a:lnTo>
                    <a:pt x="30" y="150"/>
                  </a:lnTo>
                  <a:lnTo>
                    <a:pt x="36" y="144"/>
                  </a:lnTo>
                  <a:lnTo>
                    <a:pt x="42" y="138"/>
                  </a:lnTo>
                  <a:lnTo>
                    <a:pt x="42" y="132"/>
                  </a:lnTo>
                  <a:lnTo>
                    <a:pt x="48" y="120"/>
                  </a:lnTo>
                  <a:lnTo>
                    <a:pt x="60" y="114"/>
                  </a:lnTo>
                  <a:lnTo>
                    <a:pt x="66" y="108"/>
                  </a:lnTo>
                  <a:lnTo>
                    <a:pt x="78" y="102"/>
                  </a:lnTo>
                  <a:lnTo>
                    <a:pt x="84" y="96"/>
                  </a:lnTo>
                  <a:lnTo>
                    <a:pt x="96" y="96"/>
                  </a:lnTo>
                  <a:lnTo>
                    <a:pt x="108" y="96"/>
                  </a:lnTo>
                  <a:lnTo>
                    <a:pt x="114" y="96"/>
                  </a:lnTo>
                  <a:lnTo>
                    <a:pt x="120" y="96"/>
                  </a:lnTo>
                  <a:lnTo>
                    <a:pt x="126" y="96"/>
                  </a:lnTo>
                  <a:lnTo>
                    <a:pt x="126" y="90"/>
                  </a:lnTo>
                  <a:lnTo>
                    <a:pt x="131" y="90"/>
                  </a:lnTo>
                  <a:lnTo>
                    <a:pt x="131" y="96"/>
                  </a:lnTo>
                  <a:lnTo>
                    <a:pt x="126" y="102"/>
                  </a:lnTo>
                  <a:lnTo>
                    <a:pt x="126" y="108"/>
                  </a:lnTo>
                  <a:lnTo>
                    <a:pt x="126" y="114"/>
                  </a:lnTo>
                  <a:lnTo>
                    <a:pt x="131" y="114"/>
                  </a:lnTo>
                  <a:lnTo>
                    <a:pt x="137" y="114"/>
                  </a:lnTo>
                  <a:lnTo>
                    <a:pt x="143" y="114"/>
                  </a:lnTo>
                  <a:lnTo>
                    <a:pt x="143" y="108"/>
                  </a:lnTo>
                  <a:lnTo>
                    <a:pt x="143" y="102"/>
                  </a:lnTo>
                  <a:lnTo>
                    <a:pt x="143" y="96"/>
                  </a:lnTo>
                  <a:lnTo>
                    <a:pt x="143" y="90"/>
                  </a:lnTo>
                  <a:lnTo>
                    <a:pt x="143" y="96"/>
                  </a:lnTo>
                  <a:lnTo>
                    <a:pt x="149" y="96"/>
                  </a:lnTo>
                  <a:lnTo>
                    <a:pt x="149" y="102"/>
                  </a:lnTo>
                  <a:lnTo>
                    <a:pt x="155" y="102"/>
                  </a:lnTo>
                  <a:lnTo>
                    <a:pt x="161" y="102"/>
                  </a:lnTo>
                  <a:lnTo>
                    <a:pt x="167" y="102"/>
                  </a:lnTo>
                  <a:lnTo>
                    <a:pt x="167" y="108"/>
                  </a:lnTo>
                  <a:lnTo>
                    <a:pt x="173" y="108"/>
                  </a:lnTo>
                  <a:lnTo>
                    <a:pt x="179" y="108"/>
                  </a:lnTo>
                  <a:lnTo>
                    <a:pt x="179" y="102"/>
                  </a:lnTo>
                  <a:lnTo>
                    <a:pt x="185" y="102"/>
                  </a:lnTo>
                  <a:lnTo>
                    <a:pt x="185" y="96"/>
                  </a:lnTo>
                  <a:lnTo>
                    <a:pt x="191" y="96"/>
                  </a:lnTo>
                  <a:lnTo>
                    <a:pt x="191" y="90"/>
                  </a:lnTo>
                  <a:lnTo>
                    <a:pt x="197" y="90"/>
                  </a:lnTo>
                  <a:lnTo>
                    <a:pt x="203" y="90"/>
                  </a:lnTo>
                  <a:lnTo>
                    <a:pt x="209" y="90"/>
                  </a:lnTo>
                  <a:lnTo>
                    <a:pt x="215" y="90"/>
                  </a:lnTo>
                  <a:lnTo>
                    <a:pt x="215" y="84"/>
                  </a:lnTo>
                  <a:lnTo>
                    <a:pt x="221" y="84"/>
                  </a:lnTo>
                  <a:lnTo>
                    <a:pt x="221" y="78"/>
                  </a:lnTo>
                  <a:lnTo>
                    <a:pt x="227" y="72"/>
                  </a:lnTo>
                  <a:lnTo>
                    <a:pt x="227" y="66"/>
                  </a:lnTo>
                  <a:lnTo>
                    <a:pt x="227" y="60"/>
                  </a:lnTo>
                  <a:lnTo>
                    <a:pt x="233" y="48"/>
                  </a:lnTo>
                  <a:lnTo>
                    <a:pt x="239" y="30"/>
                  </a:lnTo>
                  <a:lnTo>
                    <a:pt x="251" y="18"/>
                  </a:lnTo>
                  <a:lnTo>
                    <a:pt x="263" y="12"/>
                  </a:lnTo>
                  <a:lnTo>
                    <a:pt x="275" y="6"/>
                  </a:lnTo>
                  <a:lnTo>
                    <a:pt x="287" y="6"/>
                  </a:lnTo>
                  <a:lnTo>
                    <a:pt x="299" y="0"/>
                  </a:lnTo>
                  <a:lnTo>
                    <a:pt x="305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9" y="6"/>
                  </a:lnTo>
                  <a:lnTo>
                    <a:pt x="335" y="6"/>
                  </a:lnTo>
                  <a:lnTo>
                    <a:pt x="340" y="6"/>
                  </a:lnTo>
                  <a:lnTo>
                    <a:pt x="346" y="6"/>
                  </a:lnTo>
                  <a:lnTo>
                    <a:pt x="352" y="12"/>
                  </a:lnTo>
                  <a:lnTo>
                    <a:pt x="364" y="12"/>
                  </a:lnTo>
                  <a:lnTo>
                    <a:pt x="370" y="18"/>
                  </a:lnTo>
                  <a:lnTo>
                    <a:pt x="376" y="18"/>
                  </a:lnTo>
                  <a:lnTo>
                    <a:pt x="382" y="24"/>
                  </a:lnTo>
                  <a:lnTo>
                    <a:pt x="388" y="24"/>
                  </a:lnTo>
                  <a:lnTo>
                    <a:pt x="394" y="24"/>
                  </a:lnTo>
                  <a:lnTo>
                    <a:pt x="400" y="24"/>
                  </a:lnTo>
                  <a:lnTo>
                    <a:pt x="406" y="24"/>
                  </a:lnTo>
                  <a:lnTo>
                    <a:pt x="412" y="24"/>
                  </a:lnTo>
                  <a:lnTo>
                    <a:pt x="424" y="24"/>
                  </a:lnTo>
                  <a:lnTo>
                    <a:pt x="418" y="30"/>
                  </a:lnTo>
                  <a:lnTo>
                    <a:pt x="412" y="42"/>
                  </a:lnTo>
                  <a:lnTo>
                    <a:pt x="400" y="48"/>
                  </a:lnTo>
                  <a:lnTo>
                    <a:pt x="394" y="60"/>
                  </a:lnTo>
                  <a:lnTo>
                    <a:pt x="382" y="72"/>
                  </a:lnTo>
                  <a:lnTo>
                    <a:pt x="376" y="84"/>
                  </a:lnTo>
                  <a:lnTo>
                    <a:pt x="364" y="96"/>
                  </a:lnTo>
                  <a:lnTo>
                    <a:pt x="352" y="102"/>
                  </a:lnTo>
                  <a:lnTo>
                    <a:pt x="346" y="108"/>
                  </a:lnTo>
                  <a:lnTo>
                    <a:pt x="340" y="108"/>
                  </a:lnTo>
                  <a:lnTo>
                    <a:pt x="335" y="108"/>
                  </a:lnTo>
                  <a:lnTo>
                    <a:pt x="323" y="114"/>
                  </a:lnTo>
                  <a:lnTo>
                    <a:pt x="317" y="114"/>
                  </a:lnTo>
                  <a:lnTo>
                    <a:pt x="305" y="120"/>
                  </a:lnTo>
                  <a:lnTo>
                    <a:pt x="299" y="120"/>
                  </a:lnTo>
                  <a:lnTo>
                    <a:pt x="287" y="126"/>
                  </a:lnTo>
                  <a:lnTo>
                    <a:pt x="281" y="126"/>
                  </a:lnTo>
                  <a:lnTo>
                    <a:pt x="275" y="126"/>
                  </a:lnTo>
                  <a:lnTo>
                    <a:pt x="263" y="120"/>
                  </a:lnTo>
                  <a:lnTo>
                    <a:pt x="257" y="120"/>
                  </a:lnTo>
                  <a:lnTo>
                    <a:pt x="251" y="114"/>
                  </a:lnTo>
                  <a:lnTo>
                    <a:pt x="239" y="114"/>
                  </a:lnTo>
                  <a:lnTo>
                    <a:pt x="233" y="108"/>
                  </a:lnTo>
                  <a:lnTo>
                    <a:pt x="227" y="108"/>
                  </a:lnTo>
                  <a:lnTo>
                    <a:pt x="221" y="102"/>
                  </a:lnTo>
                  <a:lnTo>
                    <a:pt x="215" y="102"/>
                  </a:lnTo>
                  <a:lnTo>
                    <a:pt x="215" y="96"/>
                  </a:lnTo>
                  <a:lnTo>
                    <a:pt x="209" y="96"/>
                  </a:lnTo>
                  <a:lnTo>
                    <a:pt x="203" y="96"/>
                  </a:lnTo>
                  <a:lnTo>
                    <a:pt x="197" y="96"/>
                  </a:lnTo>
                  <a:lnTo>
                    <a:pt x="197" y="102"/>
                  </a:lnTo>
                  <a:lnTo>
                    <a:pt x="191" y="102"/>
                  </a:lnTo>
                  <a:lnTo>
                    <a:pt x="185" y="102"/>
                  </a:lnTo>
                  <a:lnTo>
                    <a:pt x="185" y="108"/>
                  </a:lnTo>
                  <a:lnTo>
                    <a:pt x="191" y="108"/>
                  </a:lnTo>
                  <a:lnTo>
                    <a:pt x="197" y="108"/>
                  </a:lnTo>
                  <a:lnTo>
                    <a:pt x="203" y="108"/>
                  </a:lnTo>
                  <a:lnTo>
                    <a:pt x="209" y="108"/>
                  </a:lnTo>
                  <a:lnTo>
                    <a:pt x="215" y="108"/>
                  </a:lnTo>
                  <a:lnTo>
                    <a:pt x="221" y="108"/>
                  </a:lnTo>
                  <a:lnTo>
                    <a:pt x="227" y="108"/>
                  </a:lnTo>
                  <a:lnTo>
                    <a:pt x="233" y="108"/>
                  </a:lnTo>
                  <a:lnTo>
                    <a:pt x="239" y="108"/>
                  </a:lnTo>
                  <a:lnTo>
                    <a:pt x="251" y="114"/>
                  </a:lnTo>
                  <a:lnTo>
                    <a:pt x="257" y="114"/>
                  </a:lnTo>
                  <a:lnTo>
                    <a:pt x="269" y="120"/>
                  </a:lnTo>
                  <a:lnTo>
                    <a:pt x="281" y="126"/>
                  </a:lnTo>
                  <a:lnTo>
                    <a:pt x="287" y="138"/>
                  </a:lnTo>
                  <a:lnTo>
                    <a:pt x="293" y="144"/>
                  </a:lnTo>
                  <a:lnTo>
                    <a:pt x="299" y="156"/>
                  </a:lnTo>
                  <a:lnTo>
                    <a:pt x="305" y="168"/>
                  </a:lnTo>
                  <a:lnTo>
                    <a:pt x="311" y="174"/>
                  </a:lnTo>
                  <a:lnTo>
                    <a:pt x="317" y="192"/>
                  </a:lnTo>
                  <a:lnTo>
                    <a:pt x="317" y="204"/>
                  </a:lnTo>
                  <a:lnTo>
                    <a:pt x="317" y="210"/>
                  </a:lnTo>
                  <a:lnTo>
                    <a:pt x="317" y="216"/>
                  </a:lnTo>
                  <a:lnTo>
                    <a:pt x="317" y="228"/>
                  </a:lnTo>
                  <a:lnTo>
                    <a:pt x="317" y="234"/>
                  </a:lnTo>
                  <a:lnTo>
                    <a:pt x="311" y="228"/>
                  </a:lnTo>
                  <a:lnTo>
                    <a:pt x="305" y="222"/>
                  </a:lnTo>
                  <a:lnTo>
                    <a:pt x="293" y="216"/>
                  </a:lnTo>
                  <a:lnTo>
                    <a:pt x="287" y="216"/>
                  </a:lnTo>
                  <a:lnTo>
                    <a:pt x="275" y="210"/>
                  </a:lnTo>
                  <a:lnTo>
                    <a:pt x="263" y="204"/>
                  </a:lnTo>
                  <a:lnTo>
                    <a:pt x="257" y="204"/>
                  </a:lnTo>
                  <a:lnTo>
                    <a:pt x="245" y="204"/>
                  </a:lnTo>
                  <a:lnTo>
                    <a:pt x="239" y="204"/>
                  </a:lnTo>
                  <a:lnTo>
                    <a:pt x="233" y="198"/>
                  </a:lnTo>
                  <a:lnTo>
                    <a:pt x="227" y="198"/>
                  </a:lnTo>
                  <a:lnTo>
                    <a:pt x="221" y="198"/>
                  </a:lnTo>
                  <a:lnTo>
                    <a:pt x="215" y="192"/>
                  </a:lnTo>
                  <a:lnTo>
                    <a:pt x="209" y="192"/>
                  </a:lnTo>
                  <a:lnTo>
                    <a:pt x="203" y="180"/>
                  </a:lnTo>
                  <a:lnTo>
                    <a:pt x="203" y="174"/>
                  </a:lnTo>
                  <a:lnTo>
                    <a:pt x="197" y="168"/>
                  </a:lnTo>
                  <a:lnTo>
                    <a:pt x="191" y="156"/>
                  </a:lnTo>
                  <a:lnTo>
                    <a:pt x="191" y="144"/>
                  </a:lnTo>
                  <a:lnTo>
                    <a:pt x="191" y="132"/>
                  </a:lnTo>
                  <a:lnTo>
                    <a:pt x="185" y="126"/>
                  </a:lnTo>
                  <a:lnTo>
                    <a:pt x="185" y="120"/>
                  </a:lnTo>
                  <a:lnTo>
                    <a:pt x="179" y="120"/>
                  </a:lnTo>
                  <a:lnTo>
                    <a:pt x="179" y="114"/>
                  </a:lnTo>
                  <a:lnTo>
                    <a:pt x="173" y="114"/>
                  </a:lnTo>
                  <a:lnTo>
                    <a:pt x="167" y="108"/>
                  </a:lnTo>
                  <a:lnTo>
                    <a:pt x="161" y="108"/>
                  </a:lnTo>
                  <a:lnTo>
                    <a:pt x="155" y="108"/>
                  </a:lnTo>
                  <a:lnTo>
                    <a:pt x="155" y="114"/>
                  </a:lnTo>
                  <a:lnTo>
                    <a:pt x="155" y="120"/>
                  </a:lnTo>
                  <a:lnTo>
                    <a:pt x="161" y="120"/>
                  </a:lnTo>
                  <a:lnTo>
                    <a:pt x="161" y="126"/>
                  </a:lnTo>
                  <a:lnTo>
                    <a:pt x="167" y="126"/>
                  </a:lnTo>
                  <a:lnTo>
                    <a:pt x="173" y="132"/>
                  </a:lnTo>
                  <a:lnTo>
                    <a:pt x="179" y="138"/>
                  </a:lnTo>
                  <a:lnTo>
                    <a:pt x="185" y="150"/>
                  </a:lnTo>
                  <a:lnTo>
                    <a:pt x="191" y="156"/>
                  </a:lnTo>
                  <a:lnTo>
                    <a:pt x="197" y="168"/>
                  </a:lnTo>
                  <a:lnTo>
                    <a:pt x="203" y="174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14" name="Freeform 449"/>
            <p:cNvSpPr>
              <a:spLocks/>
            </p:cNvSpPr>
            <p:nvPr/>
          </p:nvSpPr>
          <p:spPr bwMode="auto">
            <a:xfrm>
              <a:off x="5000" y="1565"/>
              <a:ext cx="125" cy="125"/>
            </a:xfrm>
            <a:custGeom>
              <a:avLst/>
              <a:gdLst>
                <a:gd name="T0" fmla="*/ 96 w 125"/>
                <a:gd name="T1" fmla="*/ 125 h 125"/>
                <a:gd name="T2" fmla="*/ 102 w 125"/>
                <a:gd name="T3" fmla="*/ 119 h 125"/>
                <a:gd name="T4" fmla="*/ 108 w 125"/>
                <a:gd name="T5" fmla="*/ 113 h 125"/>
                <a:gd name="T6" fmla="*/ 114 w 125"/>
                <a:gd name="T7" fmla="*/ 119 h 125"/>
                <a:gd name="T8" fmla="*/ 120 w 125"/>
                <a:gd name="T9" fmla="*/ 119 h 125"/>
                <a:gd name="T10" fmla="*/ 120 w 125"/>
                <a:gd name="T11" fmla="*/ 119 h 125"/>
                <a:gd name="T12" fmla="*/ 125 w 125"/>
                <a:gd name="T13" fmla="*/ 119 h 125"/>
                <a:gd name="T14" fmla="*/ 125 w 125"/>
                <a:gd name="T15" fmla="*/ 119 h 125"/>
                <a:gd name="T16" fmla="*/ 125 w 125"/>
                <a:gd name="T17" fmla="*/ 119 h 125"/>
                <a:gd name="T18" fmla="*/ 120 w 125"/>
                <a:gd name="T19" fmla="*/ 113 h 125"/>
                <a:gd name="T20" fmla="*/ 120 w 125"/>
                <a:gd name="T21" fmla="*/ 113 h 125"/>
                <a:gd name="T22" fmla="*/ 114 w 125"/>
                <a:gd name="T23" fmla="*/ 113 h 125"/>
                <a:gd name="T24" fmla="*/ 108 w 125"/>
                <a:gd name="T25" fmla="*/ 107 h 125"/>
                <a:gd name="T26" fmla="*/ 108 w 125"/>
                <a:gd name="T27" fmla="*/ 101 h 125"/>
                <a:gd name="T28" fmla="*/ 108 w 125"/>
                <a:gd name="T29" fmla="*/ 95 h 125"/>
                <a:gd name="T30" fmla="*/ 108 w 125"/>
                <a:gd name="T31" fmla="*/ 95 h 125"/>
                <a:gd name="T32" fmla="*/ 114 w 125"/>
                <a:gd name="T33" fmla="*/ 95 h 125"/>
                <a:gd name="T34" fmla="*/ 114 w 125"/>
                <a:gd name="T35" fmla="*/ 89 h 125"/>
                <a:gd name="T36" fmla="*/ 120 w 125"/>
                <a:gd name="T37" fmla="*/ 77 h 125"/>
                <a:gd name="T38" fmla="*/ 120 w 125"/>
                <a:gd name="T39" fmla="*/ 53 h 125"/>
                <a:gd name="T40" fmla="*/ 102 w 125"/>
                <a:gd name="T41" fmla="*/ 29 h 125"/>
                <a:gd name="T42" fmla="*/ 72 w 125"/>
                <a:gd name="T43" fmla="*/ 18 h 125"/>
                <a:gd name="T44" fmla="*/ 48 w 125"/>
                <a:gd name="T45" fmla="*/ 12 h 125"/>
                <a:gd name="T46" fmla="*/ 30 w 125"/>
                <a:gd name="T47" fmla="*/ 12 h 125"/>
                <a:gd name="T48" fmla="*/ 18 w 125"/>
                <a:gd name="T49" fmla="*/ 6 h 125"/>
                <a:gd name="T50" fmla="*/ 6 w 125"/>
                <a:gd name="T51" fmla="*/ 0 h 125"/>
                <a:gd name="T52" fmla="*/ 6 w 125"/>
                <a:gd name="T53" fmla="*/ 6 h 125"/>
                <a:gd name="T54" fmla="*/ 12 w 125"/>
                <a:gd name="T55" fmla="*/ 23 h 125"/>
                <a:gd name="T56" fmla="*/ 18 w 125"/>
                <a:gd name="T57" fmla="*/ 41 h 125"/>
                <a:gd name="T58" fmla="*/ 24 w 125"/>
                <a:gd name="T59" fmla="*/ 53 h 125"/>
                <a:gd name="T60" fmla="*/ 30 w 125"/>
                <a:gd name="T61" fmla="*/ 71 h 125"/>
                <a:gd name="T62" fmla="*/ 36 w 125"/>
                <a:gd name="T63" fmla="*/ 89 h 125"/>
                <a:gd name="T64" fmla="*/ 54 w 125"/>
                <a:gd name="T65" fmla="*/ 113 h 125"/>
                <a:gd name="T66" fmla="*/ 78 w 125"/>
                <a:gd name="T67" fmla="*/ 125 h 12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5"/>
                <a:gd name="T103" fmla="*/ 0 h 125"/>
                <a:gd name="T104" fmla="*/ 125 w 125"/>
                <a:gd name="T105" fmla="*/ 125 h 12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5" h="125">
                  <a:moveTo>
                    <a:pt x="96" y="125"/>
                  </a:moveTo>
                  <a:lnTo>
                    <a:pt x="96" y="125"/>
                  </a:lnTo>
                  <a:lnTo>
                    <a:pt x="102" y="119"/>
                  </a:lnTo>
                  <a:lnTo>
                    <a:pt x="108" y="113"/>
                  </a:lnTo>
                  <a:lnTo>
                    <a:pt x="114" y="113"/>
                  </a:lnTo>
                  <a:lnTo>
                    <a:pt x="114" y="119"/>
                  </a:lnTo>
                  <a:lnTo>
                    <a:pt x="120" y="119"/>
                  </a:lnTo>
                  <a:lnTo>
                    <a:pt x="125" y="119"/>
                  </a:lnTo>
                  <a:lnTo>
                    <a:pt x="125" y="113"/>
                  </a:lnTo>
                  <a:lnTo>
                    <a:pt x="120" y="113"/>
                  </a:lnTo>
                  <a:lnTo>
                    <a:pt x="114" y="113"/>
                  </a:lnTo>
                  <a:lnTo>
                    <a:pt x="108" y="113"/>
                  </a:lnTo>
                  <a:lnTo>
                    <a:pt x="108" y="107"/>
                  </a:lnTo>
                  <a:lnTo>
                    <a:pt x="108" y="101"/>
                  </a:lnTo>
                  <a:lnTo>
                    <a:pt x="108" y="95"/>
                  </a:lnTo>
                  <a:lnTo>
                    <a:pt x="114" y="95"/>
                  </a:lnTo>
                  <a:lnTo>
                    <a:pt x="114" y="89"/>
                  </a:lnTo>
                  <a:lnTo>
                    <a:pt x="120" y="89"/>
                  </a:lnTo>
                  <a:lnTo>
                    <a:pt x="120" y="77"/>
                  </a:lnTo>
                  <a:lnTo>
                    <a:pt x="120" y="65"/>
                  </a:lnTo>
                  <a:lnTo>
                    <a:pt x="120" y="53"/>
                  </a:lnTo>
                  <a:lnTo>
                    <a:pt x="114" y="41"/>
                  </a:lnTo>
                  <a:lnTo>
                    <a:pt x="102" y="29"/>
                  </a:lnTo>
                  <a:lnTo>
                    <a:pt x="90" y="23"/>
                  </a:lnTo>
                  <a:lnTo>
                    <a:pt x="72" y="18"/>
                  </a:lnTo>
                  <a:lnTo>
                    <a:pt x="54" y="12"/>
                  </a:lnTo>
                  <a:lnTo>
                    <a:pt x="48" y="12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23"/>
                  </a:lnTo>
                  <a:lnTo>
                    <a:pt x="18" y="29"/>
                  </a:lnTo>
                  <a:lnTo>
                    <a:pt x="18" y="41"/>
                  </a:lnTo>
                  <a:lnTo>
                    <a:pt x="24" y="47"/>
                  </a:lnTo>
                  <a:lnTo>
                    <a:pt x="24" y="53"/>
                  </a:lnTo>
                  <a:lnTo>
                    <a:pt x="24" y="65"/>
                  </a:lnTo>
                  <a:lnTo>
                    <a:pt x="30" y="71"/>
                  </a:lnTo>
                  <a:lnTo>
                    <a:pt x="30" y="83"/>
                  </a:lnTo>
                  <a:lnTo>
                    <a:pt x="36" y="89"/>
                  </a:lnTo>
                  <a:lnTo>
                    <a:pt x="42" y="101"/>
                  </a:lnTo>
                  <a:lnTo>
                    <a:pt x="54" y="113"/>
                  </a:lnTo>
                  <a:lnTo>
                    <a:pt x="66" y="119"/>
                  </a:lnTo>
                  <a:lnTo>
                    <a:pt x="78" y="125"/>
                  </a:lnTo>
                  <a:lnTo>
                    <a:pt x="96" y="125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15" name="Freeform 450"/>
            <p:cNvSpPr>
              <a:spLocks/>
            </p:cNvSpPr>
            <p:nvPr/>
          </p:nvSpPr>
          <p:spPr bwMode="auto">
            <a:xfrm>
              <a:off x="5137" y="1642"/>
              <a:ext cx="12" cy="12"/>
            </a:xfrm>
            <a:custGeom>
              <a:avLst/>
              <a:gdLst>
                <a:gd name="T0" fmla="*/ 0 w 12"/>
                <a:gd name="T1" fmla="*/ 6 h 12"/>
                <a:gd name="T2" fmla="*/ 0 w 12"/>
                <a:gd name="T3" fmla="*/ 0 h 12"/>
                <a:gd name="T4" fmla="*/ 6 w 12"/>
                <a:gd name="T5" fmla="*/ 0 h 12"/>
                <a:gd name="T6" fmla="*/ 6 w 12"/>
                <a:gd name="T7" fmla="*/ 0 h 12"/>
                <a:gd name="T8" fmla="*/ 6 w 12"/>
                <a:gd name="T9" fmla="*/ 0 h 12"/>
                <a:gd name="T10" fmla="*/ 12 w 12"/>
                <a:gd name="T11" fmla="*/ 0 h 12"/>
                <a:gd name="T12" fmla="*/ 12 w 12"/>
                <a:gd name="T13" fmla="*/ 0 h 12"/>
                <a:gd name="T14" fmla="*/ 12 w 12"/>
                <a:gd name="T15" fmla="*/ 0 h 12"/>
                <a:gd name="T16" fmla="*/ 12 w 12"/>
                <a:gd name="T17" fmla="*/ 6 h 12"/>
                <a:gd name="T18" fmla="*/ 12 w 12"/>
                <a:gd name="T19" fmla="*/ 6 h 12"/>
                <a:gd name="T20" fmla="*/ 12 w 12"/>
                <a:gd name="T21" fmla="*/ 12 h 12"/>
                <a:gd name="T22" fmla="*/ 12 w 12"/>
                <a:gd name="T23" fmla="*/ 12 h 12"/>
                <a:gd name="T24" fmla="*/ 6 w 12"/>
                <a:gd name="T25" fmla="*/ 12 h 12"/>
                <a:gd name="T26" fmla="*/ 6 w 12"/>
                <a:gd name="T27" fmla="*/ 12 h 12"/>
                <a:gd name="T28" fmla="*/ 6 w 12"/>
                <a:gd name="T29" fmla="*/ 12 h 12"/>
                <a:gd name="T30" fmla="*/ 0 w 12"/>
                <a:gd name="T31" fmla="*/ 6 h 12"/>
                <a:gd name="T32" fmla="*/ 0 w 12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6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16" name="Freeform 451"/>
            <p:cNvSpPr>
              <a:spLocks/>
            </p:cNvSpPr>
            <p:nvPr/>
          </p:nvSpPr>
          <p:spPr bwMode="auto">
            <a:xfrm>
              <a:off x="5167" y="1660"/>
              <a:ext cx="12" cy="12"/>
            </a:xfrm>
            <a:custGeom>
              <a:avLst/>
              <a:gdLst>
                <a:gd name="T0" fmla="*/ 0 w 12"/>
                <a:gd name="T1" fmla="*/ 0 h 12"/>
                <a:gd name="T2" fmla="*/ 0 w 12"/>
                <a:gd name="T3" fmla="*/ 0 h 12"/>
                <a:gd name="T4" fmla="*/ 6 w 12"/>
                <a:gd name="T5" fmla="*/ 0 h 12"/>
                <a:gd name="T6" fmla="*/ 6 w 12"/>
                <a:gd name="T7" fmla="*/ 0 h 12"/>
                <a:gd name="T8" fmla="*/ 12 w 12"/>
                <a:gd name="T9" fmla="*/ 0 h 12"/>
                <a:gd name="T10" fmla="*/ 12 w 12"/>
                <a:gd name="T11" fmla="*/ 6 h 12"/>
                <a:gd name="T12" fmla="*/ 12 w 12"/>
                <a:gd name="T13" fmla="*/ 6 h 12"/>
                <a:gd name="T14" fmla="*/ 12 w 12"/>
                <a:gd name="T15" fmla="*/ 12 h 12"/>
                <a:gd name="T16" fmla="*/ 12 w 12"/>
                <a:gd name="T17" fmla="*/ 12 h 12"/>
                <a:gd name="T18" fmla="*/ 6 w 12"/>
                <a:gd name="T19" fmla="*/ 12 h 12"/>
                <a:gd name="T20" fmla="*/ 6 w 12"/>
                <a:gd name="T21" fmla="*/ 12 h 12"/>
                <a:gd name="T22" fmla="*/ 0 w 12"/>
                <a:gd name="T23" fmla="*/ 12 h 12"/>
                <a:gd name="T24" fmla="*/ 0 w 12"/>
                <a:gd name="T25" fmla="*/ 12 h 12"/>
                <a:gd name="T26" fmla="*/ 0 w 12"/>
                <a:gd name="T27" fmla="*/ 6 h 12"/>
                <a:gd name="T28" fmla="*/ 0 w 12"/>
                <a:gd name="T29" fmla="*/ 6 h 12"/>
                <a:gd name="T30" fmla="*/ 0 w 12"/>
                <a:gd name="T31" fmla="*/ 6 h 12"/>
                <a:gd name="T32" fmla="*/ 0 w 1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17" name="Freeform 452"/>
            <p:cNvSpPr>
              <a:spLocks/>
            </p:cNvSpPr>
            <p:nvPr/>
          </p:nvSpPr>
          <p:spPr bwMode="auto">
            <a:xfrm>
              <a:off x="5131" y="1678"/>
              <a:ext cx="18" cy="12"/>
            </a:xfrm>
            <a:custGeom>
              <a:avLst/>
              <a:gdLst>
                <a:gd name="T0" fmla="*/ 0 w 18"/>
                <a:gd name="T1" fmla="*/ 0 h 12"/>
                <a:gd name="T2" fmla="*/ 6 w 18"/>
                <a:gd name="T3" fmla="*/ 0 h 12"/>
                <a:gd name="T4" fmla="*/ 6 w 18"/>
                <a:gd name="T5" fmla="*/ 0 h 12"/>
                <a:gd name="T6" fmla="*/ 12 w 18"/>
                <a:gd name="T7" fmla="*/ 0 h 12"/>
                <a:gd name="T8" fmla="*/ 12 w 18"/>
                <a:gd name="T9" fmla="*/ 0 h 12"/>
                <a:gd name="T10" fmla="*/ 18 w 18"/>
                <a:gd name="T11" fmla="*/ 0 h 12"/>
                <a:gd name="T12" fmla="*/ 18 w 18"/>
                <a:gd name="T13" fmla="*/ 6 h 12"/>
                <a:gd name="T14" fmla="*/ 12 w 18"/>
                <a:gd name="T15" fmla="*/ 6 h 12"/>
                <a:gd name="T16" fmla="*/ 12 w 18"/>
                <a:gd name="T17" fmla="*/ 12 h 12"/>
                <a:gd name="T18" fmla="*/ 12 w 18"/>
                <a:gd name="T19" fmla="*/ 12 h 12"/>
                <a:gd name="T20" fmla="*/ 6 w 18"/>
                <a:gd name="T21" fmla="*/ 12 h 12"/>
                <a:gd name="T22" fmla="*/ 6 w 18"/>
                <a:gd name="T23" fmla="*/ 12 h 12"/>
                <a:gd name="T24" fmla="*/ 6 w 18"/>
                <a:gd name="T25" fmla="*/ 12 h 12"/>
                <a:gd name="T26" fmla="*/ 0 w 18"/>
                <a:gd name="T27" fmla="*/ 6 h 12"/>
                <a:gd name="T28" fmla="*/ 0 w 18"/>
                <a:gd name="T29" fmla="*/ 6 h 12"/>
                <a:gd name="T30" fmla="*/ 0 w 18"/>
                <a:gd name="T31" fmla="*/ 0 h 12"/>
                <a:gd name="T32" fmla="*/ 0 w 18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2"/>
                <a:gd name="T53" fmla="*/ 18 w 1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2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18" name="Freeform 453"/>
            <p:cNvSpPr>
              <a:spLocks/>
            </p:cNvSpPr>
            <p:nvPr/>
          </p:nvSpPr>
          <p:spPr bwMode="auto">
            <a:xfrm>
              <a:off x="5108" y="1660"/>
              <a:ext cx="17" cy="12"/>
            </a:xfrm>
            <a:custGeom>
              <a:avLst/>
              <a:gdLst>
                <a:gd name="T0" fmla="*/ 6 w 17"/>
                <a:gd name="T1" fmla="*/ 0 h 12"/>
                <a:gd name="T2" fmla="*/ 6 w 17"/>
                <a:gd name="T3" fmla="*/ 0 h 12"/>
                <a:gd name="T4" fmla="*/ 0 w 17"/>
                <a:gd name="T5" fmla="*/ 6 h 12"/>
                <a:gd name="T6" fmla="*/ 0 w 17"/>
                <a:gd name="T7" fmla="*/ 6 h 12"/>
                <a:gd name="T8" fmla="*/ 6 w 17"/>
                <a:gd name="T9" fmla="*/ 12 h 12"/>
                <a:gd name="T10" fmla="*/ 6 w 17"/>
                <a:gd name="T11" fmla="*/ 12 h 12"/>
                <a:gd name="T12" fmla="*/ 12 w 17"/>
                <a:gd name="T13" fmla="*/ 12 h 12"/>
                <a:gd name="T14" fmla="*/ 12 w 17"/>
                <a:gd name="T15" fmla="*/ 12 h 12"/>
                <a:gd name="T16" fmla="*/ 17 w 17"/>
                <a:gd name="T17" fmla="*/ 12 h 12"/>
                <a:gd name="T18" fmla="*/ 17 w 17"/>
                <a:gd name="T19" fmla="*/ 12 h 12"/>
                <a:gd name="T20" fmla="*/ 17 w 17"/>
                <a:gd name="T21" fmla="*/ 6 h 12"/>
                <a:gd name="T22" fmla="*/ 17 w 17"/>
                <a:gd name="T23" fmla="*/ 6 h 12"/>
                <a:gd name="T24" fmla="*/ 17 w 17"/>
                <a:gd name="T25" fmla="*/ 0 h 12"/>
                <a:gd name="T26" fmla="*/ 12 w 17"/>
                <a:gd name="T27" fmla="*/ 0 h 12"/>
                <a:gd name="T28" fmla="*/ 12 w 17"/>
                <a:gd name="T29" fmla="*/ 0 h 12"/>
                <a:gd name="T30" fmla="*/ 6 w 17"/>
                <a:gd name="T31" fmla="*/ 0 h 12"/>
                <a:gd name="T32" fmla="*/ 6 w 17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"/>
                <a:gd name="T52" fmla="*/ 0 h 12"/>
                <a:gd name="T53" fmla="*/ 17 w 17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" h="12">
                  <a:moveTo>
                    <a:pt x="6" y="0"/>
                  </a:move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7" y="12"/>
                  </a:lnTo>
                  <a:lnTo>
                    <a:pt x="17" y="6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19" name="Freeform 454"/>
            <p:cNvSpPr>
              <a:spLocks/>
            </p:cNvSpPr>
            <p:nvPr/>
          </p:nvSpPr>
          <p:spPr bwMode="auto">
            <a:xfrm>
              <a:off x="5102" y="1684"/>
              <a:ext cx="12" cy="12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6 h 12"/>
                <a:gd name="T4" fmla="*/ 0 w 12"/>
                <a:gd name="T5" fmla="*/ 6 h 12"/>
                <a:gd name="T6" fmla="*/ 0 w 12"/>
                <a:gd name="T7" fmla="*/ 6 h 12"/>
                <a:gd name="T8" fmla="*/ 6 w 12"/>
                <a:gd name="T9" fmla="*/ 0 h 12"/>
                <a:gd name="T10" fmla="*/ 6 w 12"/>
                <a:gd name="T11" fmla="*/ 0 h 12"/>
                <a:gd name="T12" fmla="*/ 12 w 12"/>
                <a:gd name="T13" fmla="*/ 0 h 12"/>
                <a:gd name="T14" fmla="*/ 12 w 12"/>
                <a:gd name="T15" fmla="*/ 6 h 12"/>
                <a:gd name="T16" fmla="*/ 12 w 12"/>
                <a:gd name="T17" fmla="*/ 6 h 12"/>
                <a:gd name="T18" fmla="*/ 12 w 12"/>
                <a:gd name="T19" fmla="*/ 6 h 12"/>
                <a:gd name="T20" fmla="*/ 12 w 12"/>
                <a:gd name="T21" fmla="*/ 12 h 12"/>
                <a:gd name="T22" fmla="*/ 12 w 12"/>
                <a:gd name="T23" fmla="*/ 12 h 12"/>
                <a:gd name="T24" fmla="*/ 6 w 12"/>
                <a:gd name="T25" fmla="*/ 12 h 12"/>
                <a:gd name="T26" fmla="*/ 6 w 12"/>
                <a:gd name="T27" fmla="*/ 12 h 12"/>
                <a:gd name="T28" fmla="*/ 6 w 12"/>
                <a:gd name="T29" fmla="*/ 12 h 12"/>
                <a:gd name="T30" fmla="*/ 0 w 12"/>
                <a:gd name="T31" fmla="*/ 12 h 12"/>
                <a:gd name="T32" fmla="*/ 0 w 12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12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20" name="Freeform 455"/>
            <p:cNvSpPr>
              <a:spLocks/>
            </p:cNvSpPr>
            <p:nvPr/>
          </p:nvSpPr>
          <p:spPr bwMode="auto">
            <a:xfrm>
              <a:off x="5125" y="1708"/>
              <a:ext cx="12" cy="12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12 h 12"/>
                <a:gd name="T4" fmla="*/ 0 w 12"/>
                <a:gd name="T5" fmla="*/ 12 h 12"/>
                <a:gd name="T6" fmla="*/ 0 w 12"/>
                <a:gd name="T7" fmla="*/ 6 h 12"/>
                <a:gd name="T8" fmla="*/ 0 w 12"/>
                <a:gd name="T9" fmla="*/ 6 h 12"/>
                <a:gd name="T10" fmla="*/ 0 w 12"/>
                <a:gd name="T11" fmla="*/ 0 h 12"/>
                <a:gd name="T12" fmla="*/ 0 w 12"/>
                <a:gd name="T13" fmla="*/ 0 h 12"/>
                <a:gd name="T14" fmla="*/ 6 w 12"/>
                <a:gd name="T15" fmla="*/ 0 h 12"/>
                <a:gd name="T16" fmla="*/ 6 w 12"/>
                <a:gd name="T17" fmla="*/ 0 h 12"/>
                <a:gd name="T18" fmla="*/ 6 w 12"/>
                <a:gd name="T19" fmla="*/ 0 h 12"/>
                <a:gd name="T20" fmla="*/ 6 w 12"/>
                <a:gd name="T21" fmla="*/ 0 h 12"/>
                <a:gd name="T22" fmla="*/ 6 w 12"/>
                <a:gd name="T23" fmla="*/ 0 h 12"/>
                <a:gd name="T24" fmla="*/ 12 w 12"/>
                <a:gd name="T25" fmla="*/ 6 h 12"/>
                <a:gd name="T26" fmla="*/ 6 w 12"/>
                <a:gd name="T27" fmla="*/ 6 h 12"/>
                <a:gd name="T28" fmla="*/ 6 w 12"/>
                <a:gd name="T29" fmla="*/ 12 h 12"/>
                <a:gd name="T30" fmla="*/ 6 w 12"/>
                <a:gd name="T31" fmla="*/ 12 h 12"/>
                <a:gd name="T32" fmla="*/ 0 w 12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12"/>
                  </a:move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21" name="Freeform 456"/>
            <p:cNvSpPr>
              <a:spLocks/>
            </p:cNvSpPr>
            <p:nvPr/>
          </p:nvSpPr>
          <p:spPr bwMode="auto">
            <a:xfrm>
              <a:off x="5143" y="1690"/>
              <a:ext cx="12" cy="18"/>
            </a:xfrm>
            <a:custGeom>
              <a:avLst/>
              <a:gdLst>
                <a:gd name="T0" fmla="*/ 0 w 12"/>
                <a:gd name="T1" fmla="*/ 12 h 18"/>
                <a:gd name="T2" fmla="*/ 0 w 12"/>
                <a:gd name="T3" fmla="*/ 6 h 18"/>
                <a:gd name="T4" fmla="*/ 0 w 12"/>
                <a:gd name="T5" fmla="*/ 6 h 18"/>
                <a:gd name="T6" fmla="*/ 6 w 12"/>
                <a:gd name="T7" fmla="*/ 0 h 18"/>
                <a:gd name="T8" fmla="*/ 6 w 12"/>
                <a:gd name="T9" fmla="*/ 0 h 18"/>
                <a:gd name="T10" fmla="*/ 12 w 12"/>
                <a:gd name="T11" fmla="*/ 0 h 18"/>
                <a:gd name="T12" fmla="*/ 12 w 12"/>
                <a:gd name="T13" fmla="*/ 6 h 18"/>
                <a:gd name="T14" fmla="*/ 12 w 12"/>
                <a:gd name="T15" fmla="*/ 6 h 18"/>
                <a:gd name="T16" fmla="*/ 12 w 12"/>
                <a:gd name="T17" fmla="*/ 12 h 18"/>
                <a:gd name="T18" fmla="*/ 12 w 12"/>
                <a:gd name="T19" fmla="*/ 12 h 18"/>
                <a:gd name="T20" fmla="*/ 12 w 12"/>
                <a:gd name="T21" fmla="*/ 18 h 18"/>
                <a:gd name="T22" fmla="*/ 6 w 12"/>
                <a:gd name="T23" fmla="*/ 18 h 18"/>
                <a:gd name="T24" fmla="*/ 6 w 12"/>
                <a:gd name="T25" fmla="*/ 18 h 18"/>
                <a:gd name="T26" fmla="*/ 0 w 12"/>
                <a:gd name="T27" fmla="*/ 18 h 18"/>
                <a:gd name="T28" fmla="*/ 0 w 12"/>
                <a:gd name="T29" fmla="*/ 18 h 18"/>
                <a:gd name="T30" fmla="*/ 0 w 12"/>
                <a:gd name="T31" fmla="*/ 12 h 18"/>
                <a:gd name="T32" fmla="*/ 0 w 12"/>
                <a:gd name="T33" fmla="*/ 12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0" y="12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22" name="Freeform 457"/>
            <p:cNvSpPr>
              <a:spLocks/>
            </p:cNvSpPr>
            <p:nvPr/>
          </p:nvSpPr>
          <p:spPr bwMode="auto">
            <a:xfrm>
              <a:off x="5161" y="1696"/>
              <a:ext cx="12" cy="12"/>
            </a:xfrm>
            <a:custGeom>
              <a:avLst/>
              <a:gdLst>
                <a:gd name="T0" fmla="*/ 12 w 12"/>
                <a:gd name="T1" fmla="*/ 0 h 12"/>
                <a:gd name="T2" fmla="*/ 12 w 12"/>
                <a:gd name="T3" fmla="*/ 0 h 12"/>
                <a:gd name="T4" fmla="*/ 12 w 12"/>
                <a:gd name="T5" fmla="*/ 6 h 12"/>
                <a:gd name="T6" fmla="*/ 12 w 12"/>
                <a:gd name="T7" fmla="*/ 6 h 12"/>
                <a:gd name="T8" fmla="*/ 12 w 12"/>
                <a:gd name="T9" fmla="*/ 6 h 12"/>
                <a:gd name="T10" fmla="*/ 12 w 12"/>
                <a:gd name="T11" fmla="*/ 12 h 12"/>
                <a:gd name="T12" fmla="*/ 6 w 12"/>
                <a:gd name="T13" fmla="*/ 12 h 12"/>
                <a:gd name="T14" fmla="*/ 6 w 12"/>
                <a:gd name="T15" fmla="*/ 12 h 12"/>
                <a:gd name="T16" fmla="*/ 0 w 12"/>
                <a:gd name="T17" fmla="*/ 12 h 12"/>
                <a:gd name="T18" fmla="*/ 0 w 12"/>
                <a:gd name="T19" fmla="*/ 12 h 12"/>
                <a:gd name="T20" fmla="*/ 0 w 12"/>
                <a:gd name="T21" fmla="*/ 6 h 12"/>
                <a:gd name="T22" fmla="*/ 0 w 12"/>
                <a:gd name="T23" fmla="*/ 6 h 12"/>
                <a:gd name="T24" fmla="*/ 0 w 12"/>
                <a:gd name="T25" fmla="*/ 6 h 12"/>
                <a:gd name="T26" fmla="*/ 0 w 12"/>
                <a:gd name="T27" fmla="*/ 0 h 12"/>
                <a:gd name="T28" fmla="*/ 0 w 12"/>
                <a:gd name="T29" fmla="*/ 0 h 12"/>
                <a:gd name="T30" fmla="*/ 6 w 12"/>
                <a:gd name="T31" fmla="*/ 0 h 12"/>
                <a:gd name="T32" fmla="*/ 12 w 1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12" y="0"/>
                  </a:move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23" name="Freeform 458"/>
            <p:cNvSpPr>
              <a:spLocks/>
            </p:cNvSpPr>
            <p:nvPr/>
          </p:nvSpPr>
          <p:spPr bwMode="auto">
            <a:xfrm>
              <a:off x="5012" y="1714"/>
              <a:ext cx="108" cy="72"/>
            </a:xfrm>
            <a:custGeom>
              <a:avLst/>
              <a:gdLst>
                <a:gd name="T0" fmla="*/ 108 w 108"/>
                <a:gd name="T1" fmla="*/ 6 h 72"/>
                <a:gd name="T2" fmla="*/ 108 w 108"/>
                <a:gd name="T3" fmla="*/ 6 h 72"/>
                <a:gd name="T4" fmla="*/ 108 w 108"/>
                <a:gd name="T5" fmla="*/ 0 h 72"/>
                <a:gd name="T6" fmla="*/ 102 w 108"/>
                <a:gd name="T7" fmla="*/ 6 h 72"/>
                <a:gd name="T8" fmla="*/ 90 w 108"/>
                <a:gd name="T9" fmla="*/ 6 h 72"/>
                <a:gd name="T10" fmla="*/ 66 w 108"/>
                <a:gd name="T11" fmla="*/ 0 h 72"/>
                <a:gd name="T12" fmla="*/ 48 w 108"/>
                <a:gd name="T13" fmla="*/ 0 h 72"/>
                <a:gd name="T14" fmla="*/ 48 w 108"/>
                <a:gd name="T15" fmla="*/ 0 h 72"/>
                <a:gd name="T16" fmla="*/ 60 w 108"/>
                <a:gd name="T17" fmla="*/ 0 h 72"/>
                <a:gd name="T18" fmla="*/ 78 w 108"/>
                <a:gd name="T19" fmla="*/ 6 h 72"/>
                <a:gd name="T20" fmla="*/ 96 w 108"/>
                <a:gd name="T21" fmla="*/ 12 h 72"/>
                <a:gd name="T22" fmla="*/ 90 w 108"/>
                <a:gd name="T23" fmla="*/ 18 h 72"/>
                <a:gd name="T24" fmla="*/ 84 w 108"/>
                <a:gd name="T25" fmla="*/ 18 h 72"/>
                <a:gd name="T26" fmla="*/ 72 w 108"/>
                <a:gd name="T27" fmla="*/ 24 h 72"/>
                <a:gd name="T28" fmla="*/ 60 w 108"/>
                <a:gd name="T29" fmla="*/ 18 h 72"/>
                <a:gd name="T30" fmla="*/ 42 w 108"/>
                <a:gd name="T31" fmla="*/ 18 h 72"/>
                <a:gd name="T32" fmla="*/ 30 w 108"/>
                <a:gd name="T33" fmla="*/ 18 h 72"/>
                <a:gd name="T34" fmla="*/ 36 w 108"/>
                <a:gd name="T35" fmla="*/ 18 h 72"/>
                <a:gd name="T36" fmla="*/ 48 w 108"/>
                <a:gd name="T37" fmla="*/ 18 h 72"/>
                <a:gd name="T38" fmla="*/ 54 w 108"/>
                <a:gd name="T39" fmla="*/ 24 h 72"/>
                <a:gd name="T40" fmla="*/ 72 w 108"/>
                <a:gd name="T41" fmla="*/ 24 h 72"/>
                <a:gd name="T42" fmla="*/ 72 w 108"/>
                <a:gd name="T43" fmla="*/ 30 h 72"/>
                <a:gd name="T44" fmla="*/ 66 w 108"/>
                <a:gd name="T45" fmla="*/ 30 h 72"/>
                <a:gd name="T46" fmla="*/ 54 w 108"/>
                <a:gd name="T47" fmla="*/ 36 h 72"/>
                <a:gd name="T48" fmla="*/ 48 w 108"/>
                <a:gd name="T49" fmla="*/ 36 h 72"/>
                <a:gd name="T50" fmla="*/ 42 w 108"/>
                <a:gd name="T51" fmla="*/ 36 h 72"/>
                <a:gd name="T52" fmla="*/ 36 w 108"/>
                <a:gd name="T53" fmla="*/ 30 h 72"/>
                <a:gd name="T54" fmla="*/ 24 w 108"/>
                <a:gd name="T55" fmla="*/ 30 h 72"/>
                <a:gd name="T56" fmla="*/ 36 w 108"/>
                <a:gd name="T57" fmla="*/ 36 h 72"/>
                <a:gd name="T58" fmla="*/ 42 w 108"/>
                <a:gd name="T59" fmla="*/ 42 h 72"/>
                <a:gd name="T60" fmla="*/ 24 w 108"/>
                <a:gd name="T61" fmla="*/ 48 h 72"/>
                <a:gd name="T62" fmla="*/ 6 w 108"/>
                <a:gd name="T63" fmla="*/ 48 h 72"/>
                <a:gd name="T64" fmla="*/ 0 w 108"/>
                <a:gd name="T65" fmla="*/ 54 h 72"/>
                <a:gd name="T66" fmla="*/ 12 w 108"/>
                <a:gd name="T67" fmla="*/ 54 h 72"/>
                <a:gd name="T68" fmla="*/ 30 w 108"/>
                <a:gd name="T69" fmla="*/ 48 h 72"/>
                <a:gd name="T70" fmla="*/ 48 w 108"/>
                <a:gd name="T71" fmla="*/ 42 h 72"/>
                <a:gd name="T72" fmla="*/ 48 w 108"/>
                <a:gd name="T73" fmla="*/ 60 h 72"/>
                <a:gd name="T74" fmla="*/ 36 w 108"/>
                <a:gd name="T75" fmla="*/ 72 h 72"/>
                <a:gd name="T76" fmla="*/ 42 w 108"/>
                <a:gd name="T77" fmla="*/ 72 h 72"/>
                <a:gd name="T78" fmla="*/ 54 w 108"/>
                <a:gd name="T79" fmla="*/ 48 h 72"/>
                <a:gd name="T80" fmla="*/ 60 w 108"/>
                <a:gd name="T81" fmla="*/ 42 h 72"/>
                <a:gd name="T82" fmla="*/ 72 w 108"/>
                <a:gd name="T83" fmla="*/ 36 h 72"/>
                <a:gd name="T84" fmla="*/ 78 w 108"/>
                <a:gd name="T85" fmla="*/ 30 h 72"/>
                <a:gd name="T86" fmla="*/ 78 w 108"/>
                <a:gd name="T87" fmla="*/ 60 h 72"/>
                <a:gd name="T88" fmla="*/ 72 w 108"/>
                <a:gd name="T89" fmla="*/ 66 h 72"/>
                <a:gd name="T90" fmla="*/ 78 w 108"/>
                <a:gd name="T91" fmla="*/ 60 h 72"/>
                <a:gd name="T92" fmla="*/ 84 w 108"/>
                <a:gd name="T93" fmla="*/ 30 h 72"/>
                <a:gd name="T94" fmla="*/ 96 w 108"/>
                <a:gd name="T95" fmla="*/ 18 h 72"/>
                <a:gd name="T96" fmla="*/ 102 w 108"/>
                <a:gd name="T97" fmla="*/ 18 h 72"/>
                <a:gd name="T98" fmla="*/ 102 w 108"/>
                <a:gd name="T99" fmla="*/ 24 h 72"/>
                <a:gd name="T100" fmla="*/ 102 w 108"/>
                <a:gd name="T101" fmla="*/ 54 h 72"/>
                <a:gd name="T102" fmla="*/ 108 w 108"/>
                <a:gd name="T103" fmla="*/ 18 h 7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8"/>
                <a:gd name="T157" fmla="*/ 0 h 72"/>
                <a:gd name="T158" fmla="*/ 108 w 108"/>
                <a:gd name="T159" fmla="*/ 72 h 7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8" h="72">
                  <a:moveTo>
                    <a:pt x="108" y="6"/>
                  </a:moveTo>
                  <a:lnTo>
                    <a:pt x="108" y="6"/>
                  </a:lnTo>
                  <a:lnTo>
                    <a:pt x="108" y="0"/>
                  </a:lnTo>
                  <a:lnTo>
                    <a:pt x="102" y="6"/>
                  </a:lnTo>
                  <a:lnTo>
                    <a:pt x="96" y="6"/>
                  </a:lnTo>
                  <a:lnTo>
                    <a:pt x="90" y="6"/>
                  </a:lnTo>
                  <a:lnTo>
                    <a:pt x="84" y="6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6" y="6"/>
                  </a:lnTo>
                  <a:lnTo>
                    <a:pt x="72" y="6"/>
                  </a:lnTo>
                  <a:lnTo>
                    <a:pt x="78" y="6"/>
                  </a:lnTo>
                  <a:lnTo>
                    <a:pt x="84" y="6"/>
                  </a:lnTo>
                  <a:lnTo>
                    <a:pt x="90" y="12"/>
                  </a:lnTo>
                  <a:lnTo>
                    <a:pt x="96" y="12"/>
                  </a:lnTo>
                  <a:lnTo>
                    <a:pt x="96" y="18"/>
                  </a:lnTo>
                  <a:lnTo>
                    <a:pt x="90" y="18"/>
                  </a:lnTo>
                  <a:lnTo>
                    <a:pt x="84" y="18"/>
                  </a:lnTo>
                  <a:lnTo>
                    <a:pt x="78" y="24"/>
                  </a:lnTo>
                  <a:lnTo>
                    <a:pt x="72" y="24"/>
                  </a:lnTo>
                  <a:lnTo>
                    <a:pt x="72" y="18"/>
                  </a:lnTo>
                  <a:lnTo>
                    <a:pt x="66" y="18"/>
                  </a:lnTo>
                  <a:lnTo>
                    <a:pt x="60" y="18"/>
                  </a:lnTo>
                  <a:lnTo>
                    <a:pt x="48" y="18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36" y="18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54" y="18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72" y="30"/>
                  </a:lnTo>
                  <a:lnTo>
                    <a:pt x="66" y="30"/>
                  </a:lnTo>
                  <a:lnTo>
                    <a:pt x="60" y="30"/>
                  </a:lnTo>
                  <a:lnTo>
                    <a:pt x="60" y="36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2" y="36"/>
                  </a:lnTo>
                  <a:lnTo>
                    <a:pt x="42" y="30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30" y="36"/>
                  </a:lnTo>
                  <a:lnTo>
                    <a:pt x="36" y="36"/>
                  </a:lnTo>
                  <a:lnTo>
                    <a:pt x="42" y="36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0" y="42"/>
                  </a:lnTo>
                  <a:lnTo>
                    <a:pt x="24" y="48"/>
                  </a:lnTo>
                  <a:lnTo>
                    <a:pt x="18" y="48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6" y="54"/>
                  </a:lnTo>
                  <a:lnTo>
                    <a:pt x="12" y="54"/>
                  </a:lnTo>
                  <a:lnTo>
                    <a:pt x="18" y="48"/>
                  </a:lnTo>
                  <a:lnTo>
                    <a:pt x="24" y="48"/>
                  </a:lnTo>
                  <a:lnTo>
                    <a:pt x="30" y="48"/>
                  </a:lnTo>
                  <a:lnTo>
                    <a:pt x="36" y="48"/>
                  </a:lnTo>
                  <a:lnTo>
                    <a:pt x="42" y="48"/>
                  </a:lnTo>
                  <a:lnTo>
                    <a:pt x="48" y="42"/>
                  </a:lnTo>
                  <a:lnTo>
                    <a:pt x="48" y="48"/>
                  </a:lnTo>
                  <a:lnTo>
                    <a:pt x="48" y="60"/>
                  </a:lnTo>
                  <a:lnTo>
                    <a:pt x="42" y="66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42" y="72"/>
                  </a:lnTo>
                  <a:lnTo>
                    <a:pt x="48" y="66"/>
                  </a:lnTo>
                  <a:lnTo>
                    <a:pt x="48" y="60"/>
                  </a:lnTo>
                  <a:lnTo>
                    <a:pt x="54" y="48"/>
                  </a:lnTo>
                  <a:lnTo>
                    <a:pt x="54" y="42"/>
                  </a:lnTo>
                  <a:lnTo>
                    <a:pt x="60" y="42"/>
                  </a:lnTo>
                  <a:lnTo>
                    <a:pt x="66" y="42"/>
                  </a:lnTo>
                  <a:lnTo>
                    <a:pt x="66" y="36"/>
                  </a:lnTo>
                  <a:lnTo>
                    <a:pt x="72" y="36"/>
                  </a:lnTo>
                  <a:lnTo>
                    <a:pt x="78" y="36"/>
                  </a:lnTo>
                  <a:lnTo>
                    <a:pt x="78" y="30"/>
                  </a:lnTo>
                  <a:lnTo>
                    <a:pt x="78" y="42"/>
                  </a:lnTo>
                  <a:lnTo>
                    <a:pt x="78" y="48"/>
                  </a:lnTo>
                  <a:lnTo>
                    <a:pt x="78" y="60"/>
                  </a:lnTo>
                  <a:lnTo>
                    <a:pt x="78" y="66"/>
                  </a:lnTo>
                  <a:lnTo>
                    <a:pt x="72" y="66"/>
                  </a:lnTo>
                  <a:lnTo>
                    <a:pt x="78" y="66"/>
                  </a:lnTo>
                  <a:lnTo>
                    <a:pt x="78" y="60"/>
                  </a:lnTo>
                  <a:lnTo>
                    <a:pt x="84" y="48"/>
                  </a:lnTo>
                  <a:lnTo>
                    <a:pt x="84" y="36"/>
                  </a:lnTo>
                  <a:lnTo>
                    <a:pt x="84" y="30"/>
                  </a:lnTo>
                  <a:lnTo>
                    <a:pt x="90" y="24"/>
                  </a:lnTo>
                  <a:lnTo>
                    <a:pt x="96" y="24"/>
                  </a:lnTo>
                  <a:lnTo>
                    <a:pt x="96" y="18"/>
                  </a:lnTo>
                  <a:lnTo>
                    <a:pt x="102" y="18"/>
                  </a:lnTo>
                  <a:lnTo>
                    <a:pt x="102" y="24"/>
                  </a:lnTo>
                  <a:lnTo>
                    <a:pt x="102" y="36"/>
                  </a:lnTo>
                  <a:lnTo>
                    <a:pt x="102" y="48"/>
                  </a:lnTo>
                  <a:lnTo>
                    <a:pt x="102" y="54"/>
                  </a:lnTo>
                  <a:lnTo>
                    <a:pt x="102" y="42"/>
                  </a:lnTo>
                  <a:lnTo>
                    <a:pt x="108" y="30"/>
                  </a:lnTo>
                  <a:lnTo>
                    <a:pt x="108" y="18"/>
                  </a:lnTo>
                  <a:lnTo>
                    <a:pt x="108" y="6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24" name="Freeform 459"/>
            <p:cNvSpPr>
              <a:spLocks/>
            </p:cNvSpPr>
            <p:nvPr/>
          </p:nvSpPr>
          <p:spPr bwMode="auto">
            <a:xfrm>
              <a:off x="5024" y="1583"/>
              <a:ext cx="84" cy="83"/>
            </a:xfrm>
            <a:custGeom>
              <a:avLst/>
              <a:gdLst>
                <a:gd name="T0" fmla="*/ 84 w 84"/>
                <a:gd name="T1" fmla="*/ 77 h 83"/>
                <a:gd name="T2" fmla="*/ 84 w 84"/>
                <a:gd name="T3" fmla="*/ 77 h 83"/>
                <a:gd name="T4" fmla="*/ 84 w 84"/>
                <a:gd name="T5" fmla="*/ 71 h 83"/>
                <a:gd name="T6" fmla="*/ 78 w 84"/>
                <a:gd name="T7" fmla="*/ 65 h 83"/>
                <a:gd name="T8" fmla="*/ 72 w 84"/>
                <a:gd name="T9" fmla="*/ 59 h 83"/>
                <a:gd name="T10" fmla="*/ 72 w 84"/>
                <a:gd name="T11" fmla="*/ 35 h 83"/>
                <a:gd name="T12" fmla="*/ 66 w 84"/>
                <a:gd name="T13" fmla="*/ 29 h 83"/>
                <a:gd name="T14" fmla="*/ 66 w 84"/>
                <a:gd name="T15" fmla="*/ 29 h 83"/>
                <a:gd name="T16" fmla="*/ 66 w 84"/>
                <a:gd name="T17" fmla="*/ 35 h 83"/>
                <a:gd name="T18" fmla="*/ 66 w 84"/>
                <a:gd name="T19" fmla="*/ 53 h 83"/>
                <a:gd name="T20" fmla="*/ 66 w 84"/>
                <a:gd name="T21" fmla="*/ 59 h 83"/>
                <a:gd name="T22" fmla="*/ 60 w 84"/>
                <a:gd name="T23" fmla="*/ 53 h 83"/>
                <a:gd name="T24" fmla="*/ 54 w 84"/>
                <a:gd name="T25" fmla="*/ 53 h 83"/>
                <a:gd name="T26" fmla="*/ 54 w 84"/>
                <a:gd name="T27" fmla="*/ 47 h 83"/>
                <a:gd name="T28" fmla="*/ 48 w 84"/>
                <a:gd name="T29" fmla="*/ 41 h 83"/>
                <a:gd name="T30" fmla="*/ 48 w 84"/>
                <a:gd name="T31" fmla="*/ 23 h 83"/>
                <a:gd name="T32" fmla="*/ 42 w 84"/>
                <a:gd name="T33" fmla="*/ 11 h 83"/>
                <a:gd name="T34" fmla="*/ 42 w 84"/>
                <a:gd name="T35" fmla="*/ 5 h 83"/>
                <a:gd name="T36" fmla="*/ 42 w 84"/>
                <a:gd name="T37" fmla="*/ 0 h 83"/>
                <a:gd name="T38" fmla="*/ 42 w 84"/>
                <a:gd name="T39" fmla="*/ 5 h 83"/>
                <a:gd name="T40" fmla="*/ 42 w 84"/>
                <a:gd name="T41" fmla="*/ 11 h 83"/>
                <a:gd name="T42" fmla="*/ 42 w 84"/>
                <a:gd name="T43" fmla="*/ 17 h 83"/>
                <a:gd name="T44" fmla="*/ 42 w 84"/>
                <a:gd name="T45" fmla="*/ 23 h 83"/>
                <a:gd name="T46" fmla="*/ 42 w 84"/>
                <a:gd name="T47" fmla="*/ 35 h 83"/>
                <a:gd name="T48" fmla="*/ 36 w 84"/>
                <a:gd name="T49" fmla="*/ 35 h 83"/>
                <a:gd name="T50" fmla="*/ 24 w 84"/>
                <a:gd name="T51" fmla="*/ 23 h 83"/>
                <a:gd name="T52" fmla="*/ 12 w 84"/>
                <a:gd name="T53" fmla="*/ 11 h 83"/>
                <a:gd name="T54" fmla="*/ 0 w 84"/>
                <a:gd name="T55" fmla="*/ 0 h 83"/>
                <a:gd name="T56" fmla="*/ 0 w 84"/>
                <a:gd name="T57" fmla="*/ 5 h 83"/>
                <a:gd name="T58" fmla="*/ 6 w 84"/>
                <a:gd name="T59" fmla="*/ 11 h 83"/>
                <a:gd name="T60" fmla="*/ 12 w 84"/>
                <a:gd name="T61" fmla="*/ 17 h 83"/>
                <a:gd name="T62" fmla="*/ 18 w 84"/>
                <a:gd name="T63" fmla="*/ 23 h 83"/>
                <a:gd name="T64" fmla="*/ 18 w 84"/>
                <a:gd name="T65" fmla="*/ 29 h 83"/>
                <a:gd name="T66" fmla="*/ 24 w 84"/>
                <a:gd name="T67" fmla="*/ 35 h 83"/>
                <a:gd name="T68" fmla="*/ 30 w 84"/>
                <a:gd name="T69" fmla="*/ 41 h 83"/>
                <a:gd name="T70" fmla="*/ 36 w 84"/>
                <a:gd name="T71" fmla="*/ 41 h 83"/>
                <a:gd name="T72" fmla="*/ 36 w 84"/>
                <a:gd name="T73" fmla="*/ 47 h 83"/>
                <a:gd name="T74" fmla="*/ 30 w 84"/>
                <a:gd name="T75" fmla="*/ 47 h 83"/>
                <a:gd name="T76" fmla="*/ 24 w 84"/>
                <a:gd name="T77" fmla="*/ 41 h 83"/>
                <a:gd name="T78" fmla="*/ 18 w 84"/>
                <a:gd name="T79" fmla="*/ 41 h 83"/>
                <a:gd name="T80" fmla="*/ 18 w 84"/>
                <a:gd name="T81" fmla="*/ 41 h 83"/>
                <a:gd name="T82" fmla="*/ 12 w 84"/>
                <a:gd name="T83" fmla="*/ 41 h 83"/>
                <a:gd name="T84" fmla="*/ 18 w 84"/>
                <a:gd name="T85" fmla="*/ 47 h 83"/>
                <a:gd name="T86" fmla="*/ 24 w 84"/>
                <a:gd name="T87" fmla="*/ 47 h 83"/>
                <a:gd name="T88" fmla="*/ 36 w 84"/>
                <a:gd name="T89" fmla="*/ 53 h 83"/>
                <a:gd name="T90" fmla="*/ 42 w 84"/>
                <a:gd name="T91" fmla="*/ 53 h 83"/>
                <a:gd name="T92" fmla="*/ 48 w 84"/>
                <a:gd name="T93" fmla="*/ 53 h 83"/>
                <a:gd name="T94" fmla="*/ 54 w 84"/>
                <a:gd name="T95" fmla="*/ 59 h 83"/>
                <a:gd name="T96" fmla="*/ 60 w 84"/>
                <a:gd name="T97" fmla="*/ 59 h 83"/>
                <a:gd name="T98" fmla="*/ 66 w 84"/>
                <a:gd name="T99" fmla="*/ 65 h 83"/>
                <a:gd name="T100" fmla="*/ 66 w 84"/>
                <a:gd name="T101" fmla="*/ 65 h 83"/>
                <a:gd name="T102" fmla="*/ 54 w 84"/>
                <a:gd name="T103" fmla="*/ 71 h 83"/>
                <a:gd name="T104" fmla="*/ 48 w 84"/>
                <a:gd name="T105" fmla="*/ 71 h 83"/>
                <a:gd name="T106" fmla="*/ 42 w 84"/>
                <a:gd name="T107" fmla="*/ 71 h 83"/>
                <a:gd name="T108" fmla="*/ 36 w 84"/>
                <a:gd name="T109" fmla="*/ 71 h 83"/>
                <a:gd name="T110" fmla="*/ 36 w 84"/>
                <a:gd name="T111" fmla="*/ 71 h 83"/>
                <a:gd name="T112" fmla="*/ 42 w 84"/>
                <a:gd name="T113" fmla="*/ 71 h 83"/>
                <a:gd name="T114" fmla="*/ 54 w 84"/>
                <a:gd name="T115" fmla="*/ 77 h 83"/>
                <a:gd name="T116" fmla="*/ 60 w 84"/>
                <a:gd name="T117" fmla="*/ 71 h 83"/>
                <a:gd name="T118" fmla="*/ 72 w 84"/>
                <a:gd name="T119" fmla="*/ 71 h 83"/>
                <a:gd name="T120" fmla="*/ 78 w 84"/>
                <a:gd name="T121" fmla="*/ 71 h 83"/>
                <a:gd name="T122" fmla="*/ 78 w 84"/>
                <a:gd name="T123" fmla="*/ 77 h 8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"/>
                <a:gd name="T187" fmla="*/ 0 h 83"/>
                <a:gd name="T188" fmla="*/ 84 w 84"/>
                <a:gd name="T189" fmla="*/ 83 h 8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" h="83">
                  <a:moveTo>
                    <a:pt x="84" y="83"/>
                  </a:moveTo>
                  <a:lnTo>
                    <a:pt x="84" y="77"/>
                  </a:lnTo>
                  <a:lnTo>
                    <a:pt x="84" y="71"/>
                  </a:lnTo>
                  <a:lnTo>
                    <a:pt x="78" y="71"/>
                  </a:lnTo>
                  <a:lnTo>
                    <a:pt x="78" y="65"/>
                  </a:lnTo>
                  <a:lnTo>
                    <a:pt x="72" y="59"/>
                  </a:lnTo>
                  <a:lnTo>
                    <a:pt x="72" y="47"/>
                  </a:lnTo>
                  <a:lnTo>
                    <a:pt x="72" y="35"/>
                  </a:lnTo>
                  <a:lnTo>
                    <a:pt x="72" y="29"/>
                  </a:lnTo>
                  <a:lnTo>
                    <a:pt x="66" y="29"/>
                  </a:lnTo>
                  <a:lnTo>
                    <a:pt x="66" y="23"/>
                  </a:lnTo>
                  <a:lnTo>
                    <a:pt x="66" y="29"/>
                  </a:lnTo>
                  <a:lnTo>
                    <a:pt x="66" y="35"/>
                  </a:lnTo>
                  <a:lnTo>
                    <a:pt x="66" y="47"/>
                  </a:lnTo>
                  <a:lnTo>
                    <a:pt x="66" y="53"/>
                  </a:lnTo>
                  <a:lnTo>
                    <a:pt x="66" y="59"/>
                  </a:lnTo>
                  <a:lnTo>
                    <a:pt x="66" y="53"/>
                  </a:lnTo>
                  <a:lnTo>
                    <a:pt x="60" y="53"/>
                  </a:lnTo>
                  <a:lnTo>
                    <a:pt x="54" y="53"/>
                  </a:lnTo>
                  <a:lnTo>
                    <a:pt x="54" y="47"/>
                  </a:lnTo>
                  <a:lnTo>
                    <a:pt x="48" y="47"/>
                  </a:lnTo>
                  <a:lnTo>
                    <a:pt x="48" y="41"/>
                  </a:lnTo>
                  <a:lnTo>
                    <a:pt x="48" y="35"/>
                  </a:lnTo>
                  <a:lnTo>
                    <a:pt x="48" y="23"/>
                  </a:lnTo>
                  <a:lnTo>
                    <a:pt x="42" y="17"/>
                  </a:lnTo>
                  <a:lnTo>
                    <a:pt x="42" y="11"/>
                  </a:lnTo>
                  <a:lnTo>
                    <a:pt x="42" y="5"/>
                  </a:lnTo>
                  <a:lnTo>
                    <a:pt x="42" y="0"/>
                  </a:lnTo>
                  <a:lnTo>
                    <a:pt x="42" y="5"/>
                  </a:lnTo>
                  <a:lnTo>
                    <a:pt x="42" y="11"/>
                  </a:lnTo>
                  <a:lnTo>
                    <a:pt x="42" y="17"/>
                  </a:lnTo>
                  <a:lnTo>
                    <a:pt x="42" y="23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1"/>
                  </a:lnTo>
                  <a:lnTo>
                    <a:pt x="36" y="35"/>
                  </a:lnTo>
                  <a:lnTo>
                    <a:pt x="30" y="29"/>
                  </a:lnTo>
                  <a:lnTo>
                    <a:pt x="24" y="23"/>
                  </a:lnTo>
                  <a:lnTo>
                    <a:pt x="18" y="17"/>
                  </a:lnTo>
                  <a:lnTo>
                    <a:pt x="12" y="11"/>
                  </a:lnTo>
                  <a:lnTo>
                    <a:pt x="6" y="5"/>
                  </a:lnTo>
                  <a:lnTo>
                    <a:pt x="0" y="0"/>
                  </a:lnTo>
                  <a:lnTo>
                    <a:pt x="0" y="5"/>
                  </a:lnTo>
                  <a:lnTo>
                    <a:pt x="6" y="5"/>
                  </a:lnTo>
                  <a:lnTo>
                    <a:pt x="6" y="11"/>
                  </a:lnTo>
                  <a:lnTo>
                    <a:pt x="12" y="17"/>
                  </a:lnTo>
                  <a:lnTo>
                    <a:pt x="18" y="23"/>
                  </a:lnTo>
                  <a:lnTo>
                    <a:pt x="18" y="29"/>
                  </a:lnTo>
                  <a:lnTo>
                    <a:pt x="24" y="29"/>
                  </a:lnTo>
                  <a:lnTo>
                    <a:pt x="24" y="35"/>
                  </a:lnTo>
                  <a:lnTo>
                    <a:pt x="30" y="35"/>
                  </a:lnTo>
                  <a:lnTo>
                    <a:pt x="30" y="41"/>
                  </a:lnTo>
                  <a:lnTo>
                    <a:pt x="36" y="41"/>
                  </a:lnTo>
                  <a:lnTo>
                    <a:pt x="36" y="47"/>
                  </a:lnTo>
                  <a:lnTo>
                    <a:pt x="30" y="47"/>
                  </a:lnTo>
                  <a:lnTo>
                    <a:pt x="24" y="41"/>
                  </a:lnTo>
                  <a:lnTo>
                    <a:pt x="18" y="41"/>
                  </a:lnTo>
                  <a:lnTo>
                    <a:pt x="12" y="41"/>
                  </a:lnTo>
                  <a:lnTo>
                    <a:pt x="18" y="47"/>
                  </a:lnTo>
                  <a:lnTo>
                    <a:pt x="24" y="47"/>
                  </a:lnTo>
                  <a:lnTo>
                    <a:pt x="30" y="53"/>
                  </a:lnTo>
                  <a:lnTo>
                    <a:pt x="36" y="53"/>
                  </a:lnTo>
                  <a:lnTo>
                    <a:pt x="42" y="53"/>
                  </a:lnTo>
                  <a:lnTo>
                    <a:pt x="48" y="53"/>
                  </a:lnTo>
                  <a:lnTo>
                    <a:pt x="54" y="53"/>
                  </a:lnTo>
                  <a:lnTo>
                    <a:pt x="54" y="59"/>
                  </a:lnTo>
                  <a:lnTo>
                    <a:pt x="60" y="59"/>
                  </a:lnTo>
                  <a:lnTo>
                    <a:pt x="60" y="65"/>
                  </a:lnTo>
                  <a:lnTo>
                    <a:pt x="66" y="65"/>
                  </a:lnTo>
                  <a:lnTo>
                    <a:pt x="60" y="71"/>
                  </a:lnTo>
                  <a:lnTo>
                    <a:pt x="54" y="71"/>
                  </a:lnTo>
                  <a:lnTo>
                    <a:pt x="48" y="71"/>
                  </a:lnTo>
                  <a:lnTo>
                    <a:pt x="42" y="71"/>
                  </a:lnTo>
                  <a:lnTo>
                    <a:pt x="36" y="71"/>
                  </a:lnTo>
                  <a:lnTo>
                    <a:pt x="30" y="71"/>
                  </a:lnTo>
                  <a:lnTo>
                    <a:pt x="36" y="71"/>
                  </a:lnTo>
                  <a:lnTo>
                    <a:pt x="42" y="71"/>
                  </a:lnTo>
                  <a:lnTo>
                    <a:pt x="48" y="77"/>
                  </a:lnTo>
                  <a:lnTo>
                    <a:pt x="54" y="77"/>
                  </a:lnTo>
                  <a:lnTo>
                    <a:pt x="60" y="71"/>
                  </a:lnTo>
                  <a:lnTo>
                    <a:pt x="66" y="71"/>
                  </a:lnTo>
                  <a:lnTo>
                    <a:pt x="72" y="71"/>
                  </a:lnTo>
                  <a:lnTo>
                    <a:pt x="78" y="71"/>
                  </a:lnTo>
                  <a:lnTo>
                    <a:pt x="78" y="77"/>
                  </a:lnTo>
                  <a:lnTo>
                    <a:pt x="84" y="83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25" name="Freeform 460"/>
            <p:cNvSpPr>
              <a:spLocks/>
            </p:cNvSpPr>
            <p:nvPr/>
          </p:nvSpPr>
          <p:spPr bwMode="auto">
            <a:xfrm>
              <a:off x="5149" y="1553"/>
              <a:ext cx="54" cy="125"/>
            </a:xfrm>
            <a:custGeom>
              <a:avLst/>
              <a:gdLst>
                <a:gd name="T0" fmla="*/ 6 w 54"/>
                <a:gd name="T1" fmla="*/ 101 h 125"/>
                <a:gd name="T2" fmla="*/ 12 w 54"/>
                <a:gd name="T3" fmla="*/ 95 h 125"/>
                <a:gd name="T4" fmla="*/ 12 w 54"/>
                <a:gd name="T5" fmla="*/ 95 h 125"/>
                <a:gd name="T6" fmla="*/ 18 w 54"/>
                <a:gd name="T7" fmla="*/ 89 h 125"/>
                <a:gd name="T8" fmla="*/ 6 w 54"/>
                <a:gd name="T9" fmla="*/ 71 h 125"/>
                <a:gd name="T10" fmla="*/ 0 w 54"/>
                <a:gd name="T11" fmla="*/ 47 h 125"/>
                <a:gd name="T12" fmla="*/ 6 w 54"/>
                <a:gd name="T13" fmla="*/ 47 h 125"/>
                <a:gd name="T14" fmla="*/ 12 w 54"/>
                <a:gd name="T15" fmla="*/ 71 h 125"/>
                <a:gd name="T16" fmla="*/ 24 w 54"/>
                <a:gd name="T17" fmla="*/ 59 h 125"/>
                <a:gd name="T18" fmla="*/ 24 w 54"/>
                <a:gd name="T19" fmla="*/ 35 h 125"/>
                <a:gd name="T20" fmla="*/ 18 w 54"/>
                <a:gd name="T21" fmla="*/ 12 h 125"/>
                <a:gd name="T22" fmla="*/ 24 w 54"/>
                <a:gd name="T23" fmla="*/ 12 h 125"/>
                <a:gd name="T24" fmla="*/ 24 w 54"/>
                <a:gd name="T25" fmla="*/ 24 h 125"/>
                <a:gd name="T26" fmla="*/ 30 w 54"/>
                <a:gd name="T27" fmla="*/ 24 h 125"/>
                <a:gd name="T28" fmla="*/ 42 w 54"/>
                <a:gd name="T29" fmla="*/ 0 h 125"/>
                <a:gd name="T30" fmla="*/ 42 w 54"/>
                <a:gd name="T31" fmla="*/ 0 h 125"/>
                <a:gd name="T32" fmla="*/ 36 w 54"/>
                <a:gd name="T33" fmla="*/ 18 h 125"/>
                <a:gd name="T34" fmla="*/ 36 w 54"/>
                <a:gd name="T35" fmla="*/ 30 h 125"/>
                <a:gd name="T36" fmla="*/ 48 w 54"/>
                <a:gd name="T37" fmla="*/ 30 h 125"/>
                <a:gd name="T38" fmla="*/ 48 w 54"/>
                <a:gd name="T39" fmla="*/ 30 h 125"/>
                <a:gd name="T40" fmla="*/ 42 w 54"/>
                <a:gd name="T41" fmla="*/ 30 h 125"/>
                <a:gd name="T42" fmla="*/ 36 w 54"/>
                <a:gd name="T43" fmla="*/ 35 h 125"/>
                <a:gd name="T44" fmla="*/ 30 w 54"/>
                <a:gd name="T45" fmla="*/ 41 h 125"/>
                <a:gd name="T46" fmla="*/ 24 w 54"/>
                <a:gd name="T47" fmla="*/ 71 h 125"/>
                <a:gd name="T48" fmla="*/ 30 w 54"/>
                <a:gd name="T49" fmla="*/ 71 h 125"/>
                <a:gd name="T50" fmla="*/ 42 w 54"/>
                <a:gd name="T51" fmla="*/ 71 h 125"/>
                <a:gd name="T52" fmla="*/ 48 w 54"/>
                <a:gd name="T53" fmla="*/ 71 h 125"/>
                <a:gd name="T54" fmla="*/ 54 w 54"/>
                <a:gd name="T55" fmla="*/ 71 h 125"/>
                <a:gd name="T56" fmla="*/ 48 w 54"/>
                <a:gd name="T57" fmla="*/ 71 h 125"/>
                <a:gd name="T58" fmla="*/ 36 w 54"/>
                <a:gd name="T59" fmla="*/ 77 h 125"/>
                <a:gd name="T60" fmla="*/ 24 w 54"/>
                <a:gd name="T61" fmla="*/ 83 h 125"/>
                <a:gd name="T62" fmla="*/ 18 w 54"/>
                <a:gd name="T63" fmla="*/ 95 h 125"/>
                <a:gd name="T64" fmla="*/ 24 w 54"/>
                <a:gd name="T65" fmla="*/ 101 h 125"/>
                <a:gd name="T66" fmla="*/ 30 w 54"/>
                <a:gd name="T67" fmla="*/ 95 h 125"/>
                <a:gd name="T68" fmla="*/ 42 w 54"/>
                <a:gd name="T69" fmla="*/ 95 h 125"/>
                <a:gd name="T70" fmla="*/ 48 w 54"/>
                <a:gd name="T71" fmla="*/ 89 h 125"/>
                <a:gd name="T72" fmla="*/ 54 w 54"/>
                <a:gd name="T73" fmla="*/ 83 h 125"/>
                <a:gd name="T74" fmla="*/ 48 w 54"/>
                <a:gd name="T75" fmla="*/ 95 h 125"/>
                <a:gd name="T76" fmla="*/ 42 w 54"/>
                <a:gd name="T77" fmla="*/ 101 h 125"/>
                <a:gd name="T78" fmla="*/ 36 w 54"/>
                <a:gd name="T79" fmla="*/ 107 h 125"/>
                <a:gd name="T80" fmla="*/ 36 w 54"/>
                <a:gd name="T81" fmla="*/ 107 h 125"/>
                <a:gd name="T82" fmla="*/ 30 w 54"/>
                <a:gd name="T83" fmla="*/ 101 h 125"/>
                <a:gd name="T84" fmla="*/ 18 w 54"/>
                <a:gd name="T85" fmla="*/ 101 h 125"/>
                <a:gd name="T86" fmla="*/ 12 w 54"/>
                <a:gd name="T87" fmla="*/ 113 h 125"/>
                <a:gd name="T88" fmla="*/ 6 w 54"/>
                <a:gd name="T89" fmla="*/ 119 h 125"/>
                <a:gd name="T90" fmla="*/ 6 w 54"/>
                <a:gd name="T91" fmla="*/ 119 h 125"/>
                <a:gd name="T92" fmla="*/ 6 w 54"/>
                <a:gd name="T93" fmla="*/ 107 h 125"/>
                <a:gd name="T94" fmla="*/ 6 w 54"/>
                <a:gd name="T95" fmla="*/ 107 h 12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4"/>
                <a:gd name="T145" fmla="*/ 0 h 125"/>
                <a:gd name="T146" fmla="*/ 54 w 54"/>
                <a:gd name="T147" fmla="*/ 125 h 12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4" h="125">
                  <a:moveTo>
                    <a:pt x="0" y="107"/>
                  </a:moveTo>
                  <a:lnTo>
                    <a:pt x="6" y="101"/>
                  </a:lnTo>
                  <a:lnTo>
                    <a:pt x="6" y="95"/>
                  </a:lnTo>
                  <a:lnTo>
                    <a:pt x="12" y="95"/>
                  </a:lnTo>
                  <a:lnTo>
                    <a:pt x="18" y="89"/>
                  </a:lnTo>
                  <a:lnTo>
                    <a:pt x="12" y="83"/>
                  </a:lnTo>
                  <a:lnTo>
                    <a:pt x="12" y="77"/>
                  </a:lnTo>
                  <a:lnTo>
                    <a:pt x="6" y="71"/>
                  </a:lnTo>
                  <a:lnTo>
                    <a:pt x="0" y="59"/>
                  </a:lnTo>
                  <a:lnTo>
                    <a:pt x="0" y="53"/>
                  </a:lnTo>
                  <a:lnTo>
                    <a:pt x="0" y="47"/>
                  </a:lnTo>
                  <a:lnTo>
                    <a:pt x="6" y="47"/>
                  </a:lnTo>
                  <a:lnTo>
                    <a:pt x="6" y="53"/>
                  </a:lnTo>
                  <a:lnTo>
                    <a:pt x="6" y="65"/>
                  </a:lnTo>
                  <a:lnTo>
                    <a:pt x="12" y="71"/>
                  </a:lnTo>
                  <a:lnTo>
                    <a:pt x="18" y="71"/>
                  </a:lnTo>
                  <a:lnTo>
                    <a:pt x="18" y="65"/>
                  </a:lnTo>
                  <a:lnTo>
                    <a:pt x="24" y="59"/>
                  </a:lnTo>
                  <a:lnTo>
                    <a:pt x="24" y="47"/>
                  </a:lnTo>
                  <a:lnTo>
                    <a:pt x="24" y="41"/>
                  </a:lnTo>
                  <a:lnTo>
                    <a:pt x="24" y="35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24" y="18"/>
                  </a:lnTo>
                  <a:lnTo>
                    <a:pt x="24" y="24"/>
                  </a:lnTo>
                  <a:lnTo>
                    <a:pt x="24" y="30"/>
                  </a:lnTo>
                  <a:lnTo>
                    <a:pt x="24" y="35"/>
                  </a:lnTo>
                  <a:lnTo>
                    <a:pt x="30" y="24"/>
                  </a:lnTo>
                  <a:lnTo>
                    <a:pt x="30" y="18"/>
                  </a:lnTo>
                  <a:lnTo>
                    <a:pt x="36" y="6"/>
                  </a:lnTo>
                  <a:lnTo>
                    <a:pt x="42" y="0"/>
                  </a:lnTo>
                  <a:lnTo>
                    <a:pt x="36" y="6"/>
                  </a:lnTo>
                  <a:lnTo>
                    <a:pt x="36" y="18"/>
                  </a:lnTo>
                  <a:lnTo>
                    <a:pt x="30" y="30"/>
                  </a:lnTo>
                  <a:lnTo>
                    <a:pt x="30" y="35"/>
                  </a:lnTo>
                  <a:lnTo>
                    <a:pt x="36" y="30"/>
                  </a:lnTo>
                  <a:lnTo>
                    <a:pt x="42" y="30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48" y="30"/>
                  </a:lnTo>
                  <a:lnTo>
                    <a:pt x="42" y="30"/>
                  </a:lnTo>
                  <a:lnTo>
                    <a:pt x="42" y="35"/>
                  </a:lnTo>
                  <a:lnTo>
                    <a:pt x="36" y="35"/>
                  </a:lnTo>
                  <a:lnTo>
                    <a:pt x="36" y="41"/>
                  </a:lnTo>
                  <a:lnTo>
                    <a:pt x="30" y="41"/>
                  </a:lnTo>
                  <a:lnTo>
                    <a:pt x="30" y="47"/>
                  </a:lnTo>
                  <a:lnTo>
                    <a:pt x="24" y="59"/>
                  </a:lnTo>
                  <a:lnTo>
                    <a:pt x="24" y="71"/>
                  </a:lnTo>
                  <a:lnTo>
                    <a:pt x="24" y="77"/>
                  </a:lnTo>
                  <a:lnTo>
                    <a:pt x="30" y="71"/>
                  </a:lnTo>
                  <a:lnTo>
                    <a:pt x="36" y="71"/>
                  </a:lnTo>
                  <a:lnTo>
                    <a:pt x="42" y="71"/>
                  </a:lnTo>
                  <a:lnTo>
                    <a:pt x="48" y="71"/>
                  </a:lnTo>
                  <a:lnTo>
                    <a:pt x="54" y="71"/>
                  </a:lnTo>
                  <a:lnTo>
                    <a:pt x="48" y="71"/>
                  </a:lnTo>
                  <a:lnTo>
                    <a:pt x="42" y="77"/>
                  </a:lnTo>
                  <a:lnTo>
                    <a:pt x="36" y="77"/>
                  </a:lnTo>
                  <a:lnTo>
                    <a:pt x="30" y="83"/>
                  </a:lnTo>
                  <a:lnTo>
                    <a:pt x="24" y="83"/>
                  </a:lnTo>
                  <a:lnTo>
                    <a:pt x="18" y="89"/>
                  </a:lnTo>
                  <a:lnTo>
                    <a:pt x="18" y="95"/>
                  </a:lnTo>
                  <a:lnTo>
                    <a:pt x="18" y="101"/>
                  </a:lnTo>
                  <a:lnTo>
                    <a:pt x="24" y="101"/>
                  </a:lnTo>
                  <a:lnTo>
                    <a:pt x="30" y="101"/>
                  </a:lnTo>
                  <a:lnTo>
                    <a:pt x="30" y="95"/>
                  </a:lnTo>
                  <a:lnTo>
                    <a:pt x="36" y="95"/>
                  </a:lnTo>
                  <a:lnTo>
                    <a:pt x="42" y="95"/>
                  </a:lnTo>
                  <a:lnTo>
                    <a:pt x="48" y="95"/>
                  </a:lnTo>
                  <a:lnTo>
                    <a:pt x="48" y="89"/>
                  </a:lnTo>
                  <a:lnTo>
                    <a:pt x="54" y="89"/>
                  </a:lnTo>
                  <a:lnTo>
                    <a:pt x="54" y="83"/>
                  </a:lnTo>
                  <a:lnTo>
                    <a:pt x="54" y="89"/>
                  </a:lnTo>
                  <a:lnTo>
                    <a:pt x="48" y="95"/>
                  </a:lnTo>
                  <a:lnTo>
                    <a:pt x="42" y="101"/>
                  </a:lnTo>
                  <a:lnTo>
                    <a:pt x="42" y="107"/>
                  </a:lnTo>
                  <a:lnTo>
                    <a:pt x="36" y="107"/>
                  </a:lnTo>
                  <a:lnTo>
                    <a:pt x="36" y="113"/>
                  </a:lnTo>
                  <a:lnTo>
                    <a:pt x="36" y="107"/>
                  </a:lnTo>
                  <a:lnTo>
                    <a:pt x="30" y="107"/>
                  </a:lnTo>
                  <a:lnTo>
                    <a:pt x="30" y="101"/>
                  </a:lnTo>
                  <a:lnTo>
                    <a:pt x="24" y="101"/>
                  </a:lnTo>
                  <a:lnTo>
                    <a:pt x="18" y="101"/>
                  </a:lnTo>
                  <a:lnTo>
                    <a:pt x="12" y="107"/>
                  </a:lnTo>
                  <a:lnTo>
                    <a:pt x="12" y="113"/>
                  </a:lnTo>
                  <a:lnTo>
                    <a:pt x="12" y="119"/>
                  </a:lnTo>
                  <a:lnTo>
                    <a:pt x="6" y="119"/>
                  </a:lnTo>
                  <a:lnTo>
                    <a:pt x="0" y="125"/>
                  </a:lnTo>
                  <a:lnTo>
                    <a:pt x="6" y="119"/>
                  </a:lnTo>
                  <a:lnTo>
                    <a:pt x="6" y="113"/>
                  </a:lnTo>
                  <a:lnTo>
                    <a:pt x="12" y="113"/>
                  </a:lnTo>
                  <a:lnTo>
                    <a:pt x="6" y="107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26" name="Freeform 461"/>
            <p:cNvSpPr>
              <a:spLocks/>
            </p:cNvSpPr>
            <p:nvPr/>
          </p:nvSpPr>
          <p:spPr bwMode="auto">
            <a:xfrm>
              <a:off x="5137" y="1618"/>
              <a:ext cx="12" cy="18"/>
            </a:xfrm>
            <a:custGeom>
              <a:avLst/>
              <a:gdLst>
                <a:gd name="T0" fmla="*/ 12 w 12"/>
                <a:gd name="T1" fmla="*/ 18 h 18"/>
                <a:gd name="T2" fmla="*/ 6 w 12"/>
                <a:gd name="T3" fmla="*/ 18 h 18"/>
                <a:gd name="T4" fmla="*/ 6 w 12"/>
                <a:gd name="T5" fmla="*/ 18 h 18"/>
                <a:gd name="T6" fmla="*/ 6 w 12"/>
                <a:gd name="T7" fmla="*/ 18 h 18"/>
                <a:gd name="T8" fmla="*/ 6 w 12"/>
                <a:gd name="T9" fmla="*/ 18 h 18"/>
                <a:gd name="T10" fmla="*/ 0 w 12"/>
                <a:gd name="T11" fmla="*/ 12 h 18"/>
                <a:gd name="T12" fmla="*/ 0 w 12"/>
                <a:gd name="T13" fmla="*/ 12 h 18"/>
                <a:gd name="T14" fmla="*/ 0 w 12"/>
                <a:gd name="T15" fmla="*/ 6 h 18"/>
                <a:gd name="T16" fmla="*/ 0 w 12"/>
                <a:gd name="T17" fmla="*/ 6 h 18"/>
                <a:gd name="T18" fmla="*/ 0 w 12"/>
                <a:gd name="T19" fmla="*/ 0 h 18"/>
                <a:gd name="T20" fmla="*/ 0 w 12"/>
                <a:gd name="T21" fmla="*/ 0 h 18"/>
                <a:gd name="T22" fmla="*/ 6 w 12"/>
                <a:gd name="T23" fmla="*/ 6 h 18"/>
                <a:gd name="T24" fmla="*/ 6 w 12"/>
                <a:gd name="T25" fmla="*/ 6 h 18"/>
                <a:gd name="T26" fmla="*/ 6 w 12"/>
                <a:gd name="T27" fmla="*/ 6 h 18"/>
                <a:gd name="T28" fmla="*/ 6 w 12"/>
                <a:gd name="T29" fmla="*/ 12 h 18"/>
                <a:gd name="T30" fmla="*/ 6 w 12"/>
                <a:gd name="T31" fmla="*/ 12 h 18"/>
                <a:gd name="T32" fmla="*/ 12 w 12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12" y="18"/>
                  </a:moveTo>
                  <a:lnTo>
                    <a:pt x="6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27" name="Freeform 462"/>
            <p:cNvSpPr>
              <a:spLocks/>
            </p:cNvSpPr>
            <p:nvPr/>
          </p:nvSpPr>
          <p:spPr bwMode="auto">
            <a:xfrm>
              <a:off x="5209" y="1618"/>
              <a:ext cx="173" cy="102"/>
            </a:xfrm>
            <a:custGeom>
              <a:avLst/>
              <a:gdLst>
                <a:gd name="T0" fmla="*/ 18 w 173"/>
                <a:gd name="T1" fmla="*/ 72 h 102"/>
                <a:gd name="T2" fmla="*/ 36 w 173"/>
                <a:gd name="T3" fmla="*/ 60 h 102"/>
                <a:gd name="T4" fmla="*/ 42 w 173"/>
                <a:gd name="T5" fmla="*/ 36 h 102"/>
                <a:gd name="T6" fmla="*/ 60 w 173"/>
                <a:gd name="T7" fmla="*/ 18 h 102"/>
                <a:gd name="T8" fmla="*/ 72 w 173"/>
                <a:gd name="T9" fmla="*/ 0 h 102"/>
                <a:gd name="T10" fmla="*/ 78 w 173"/>
                <a:gd name="T11" fmla="*/ 0 h 102"/>
                <a:gd name="T12" fmla="*/ 66 w 173"/>
                <a:gd name="T13" fmla="*/ 12 h 102"/>
                <a:gd name="T14" fmla="*/ 54 w 173"/>
                <a:gd name="T15" fmla="*/ 30 h 102"/>
                <a:gd name="T16" fmla="*/ 48 w 173"/>
                <a:gd name="T17" fmla="*/ 48 h 102"/>
                <a:gd name="T18" fmla="*/ 48 w 173"/>
                <a:gd name="T19" fmla="*/ 54 h 102"/>
                <a:gd name="T20" fmla="*/ 60 w 173"/>
                <a:gd name="T21" fmla="*/ 48 h 102"/>
                <a:gd name="T22" fmla="*/ 72 w 173"/>
                <a:gd name="T23" fmla="*/ 36 h 102"/>
                <a:gd name="T24" fmla="*/ 90 w 173"/>
                <a:gd name="T25" fmla="*/ 18 h 102"/>
                <a:gd name="T26" fmla="*/ 114 w 173"/>
                <a:gd name="T27" fmla="*/ 0 h 102"/>
                <a:gd name="T28" fmla="*/ 120 w 173"/>
                <a:gd name="T29" fmla="*/ 0 h 102"/>
                <a:gd name="T30" fmla="*/ 102 w 173"/>
                <a:gd name="T31" fmla="*/ 12 h 102"/>
                <a:gd name="T32" fmla="*/ 84 w 173"/>
                <a:gd name="T33" fmla="*/ 36 h 102"/>
                <a:gd name="T34" fmla="*/ 84 w 173"/>
                <a:gd name="T35" fmla="*/ 42 h 102"/>
                <a:gd name="T36" fmla="*/ 96 w 173"/>
                <a:gd name="T37" fmla="*/ 36 h 102"/>
                <a:gd name="T38" fmla="*/ 108 w 173"/>
                <a:gd name="T39" fmla="*/ 36 h 102"/>
                <a:gd name="T40" fmla="*/ 125 w 173"/>
                <a:gd name="T41" fmla="*/ 24 h 102"/>
                <a:gd name="T42" fmla="*/ 149 w 173"/>
                <a:gd name="T43" fmla="*/ 12 h 102"/>
                <a:gd name="T44" fmla="*/ 155 w 173"/>
                <a:gd name="T45" fmla="*/ 12 h 102"/>
                <a:gd name="T46" fmla="*/ 137 w 173"/>
                <a:gd name="T47" fmla="*/ 18 h 102"/>
                <a:gd name="T48" fmla="*/ 120 w 173"/>
                <a:gd name="T49" fmla="*/ 36 h 102"/>
                <a:gd name="T50" fmla="*/ 137 w 173"/>
                <a:gd name="T51" fmla="*/ 36 h 102"/>
                <a:gd name="T52" fmla="*/ 161 w 173"/>
                <a:gd name="T53" fmla="*/ 30 h 102"/>
                <a:gd name="T54" fmla="*/ 173 w 173"/>
                <a:gd name="T55" fmla="*/ 30 h 102"/>
                <a:gd name="T56" fmla="*/ 155 w 173"/>
                <a:gd name="T57" fmla="*/ 36 h 102"/>
                <a:gd name="T58" fmla="*/ 125 w 173"/>
                <a:gd name="T59" fmla="*/ 42 h 102"/>
                <a:gd name="T60" fmla="*/ 131 w 173"/>
                <a:gd name="T61" fmla="*/ 54 h 102"/>
                <a:gd name="T62" fmla="*/ 149 w 173"/>
                <a:gd name="T63" fmla="*/ 60 h 102"/>
                <a:gd name="T64" fmla="*/ 155 w 173"/>
                <a:gd name="T65" fmla="*/ 66 h 102"/>
                <a:gd name="T66" fmla="*/ 137 w 173"/>
                <a:gd name="T67" fmla="*/ 60 h 102"/>
                <a:gd name="T68" fmla="*/ 114 w 173"/>
                <a:gd name="T69" fmla="*/ 48 h 102"/>
                <a:gd name="T70" fmla="*/ 102 w 173"/>
                <a:gd name="T71" fmla="*/ 48 h 102"/>
                <a:gd name="T72" fmla="*/ 84 w 173"/>
                <a:gd name="T73" fmla="*/ 48 h 102"/>
                <a:gd name="T74" fmla="*/ 90 w 173"/>
                <a:gd name="T75" fmla="*/ 60 h 102"/>
                <a:gd name="T76" fmla="*/ 108 w 173"/>
                <a:gd name="T77" fmla="*/ 72 h 102"/>
                <a:gd name="T78" fmla="*/ 120 w 173"/>
                <a:gd name="T79" fmla="*/ 78 h 102"/>
                <a:gd name="T80" fmla="*/ 125 w 173"/>
                <a:gd name="T81" fmla="*/ 84 h 102"/>
                <a:gd name="T82" fmla="*/ 108 w 173"/>
                <a:gd name="T83" fmla="*/ 72 h 102"/>
                <a:gd name="T84" fmla="*/ 84 w 173"/>
                <a:gd name="T85" fmla="*/ 60 h 102"/>
                <a:gd name="T86" fmla="*/ 72 w 173"/>
                <a:gd name="T87" fmla="*/ 54 h 102"/>
                <a:gd name="T88" fmla="*/ 60 w 173"/>
                <a:gd name="T89" fmla="*/ 60 h 102"/>
                <a:gd name="T90" fmla="*/ 48 w 173"/>
                <a:gd name="T91" fmla="*/ 60 h 102"/>
                <a:gd name="T92" fmla="*/ 48 w 173"/>
                <a:gd name="T93" fmla="*/ 66 h 102"/>
                <a:gd name="T94" fmla="*/ 66 w 173"/>
                <a:gd name="T95" fmla="*/ 78 h 102"/>
                <a:gd name="T96" fmla="*/ 84 w 173"/>
                <a:gd name="T97" fmla="*/ 96 h 102"/>
                <a:gd name="T98" fmla="*/ 90 w 173"/>
                <a:gd name="T99" fmla="*/ 102 h 102"/>
                <a:gd name="T100" fmla="*/ 66 w 173"/>
                <a:gd name="T101" fmla="*/ 90 h 102"/>
                <a:gd name="T102" fmla="*/ 42 w 173"/>
                <a:gd name="T103" fmla="*/ 72 h 102"/>
                <a:gd name="T104" fmla="*/ 30 w 173"/>
                <a:gd name="T105" fmla="*/ 78 h 102"/>
                <a:gd name="T106" fmla="*/ 6 w 173"/>
                <a:gd name="T107" fmla="*/ 84 h 102"/>
                <a:gd name="T108" fmla="*/ 6 w 173"/>
                <a:gd name="T109" fmla="*/ 78 h 10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73"/>
                <a:gd name="T166" fmla="*/ 0 h 102"/>
                <a:gd name="T167" fmla="*/ 173 w 173"/>
                <a:gd name="T168" fmla="*/ 102 h 10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73" h="102">
                  <a:moveTo>
                    <a:pt x="6" y="78"/>
                  </a:moveTo>
                  <a:lnTo>
                    <a:pt x="12" y="78"/>
                  </a:lnTo>
                  <a:lnTo>
                    <a:pt x="12" y="72"/>
                  </a:lnTo>
                  <a:lnTo>
                    <a:pt x="18" y="72"/>
                  </a:lnTo>
                  <a:lnTo>
                    <a:pt x="24" y="66"/>
                  </a:lnTo>
                  <a:lnTo>
                    <a:pt x="30" y="66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42" y="48"/>
                  </a:lnTo>
                  <a:lnTo>
                    <a:pt x="42" y="36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54" y="24"/>
                  </a:lnTo>
                  <a:lnTo>
                    <a:pt x="60" y="18"/>
                  </a:lnTo>
                  <a:lnTo>
                    <a:pt x="60" y="12"/>
                  </a:lnTo>
                  <a:lnTo>
                    <a:pt x="66" y="6"/>
                  </a:lnTo>
                  <a:lnTo>
                    <a:pt x="72" y="6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6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66" y="18"/>
                  </a:lnTo>
                  <a:lnTo>
                    <a:pt x="60" y="18"/>
                  </a:lnTo>
                  <a:lnTo>
                    <a:pt x="54" y="24"/>
                  </a:lnTo>
                  <a:lnTo>
                    <a:pt x="54" y="30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48" y="42"/>
                  </a:lnTo>
                  <a:lnTo>
                    <a:pt x="48" y="48"/>
                  </a:lnTo>
                  <a:lnTo>
                    <a:pt x="48" y="54"/>
                  </a:lnTo>
                  <a:lnTo>
                    <a:pt x="54" y="54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0" y="42"/>
                  </a:lnTo>
                  <a:lnTo>
                    <a:pt x="66" y="42"/>
                  </a:lnTo>
                  <a:lnTo>
                    <a:pt x="72" y="36"/>
                  </a:lnTo>
                  <a:lnTo>
                    <a:pt x="78" y="30"/>
                  </a:lnTo>
                  <a:lnTo>
                    <a:pt x="84" y="24"/>
                  </a:lnTo>
                  <a:lnTo>
                    <a:pt x="90" y="18"/>
                  </a:lnTo>
                  <a:lnTo>
                    <a:pt x="96" y="12"/>
                  </a:lnTo>
                  <a:lnTo>
                    <a:pt x="102" y="6"/>
                  </a:lnTo>
                  <a:lnTo>
                    <a:pt x="108" y="6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14" y="6"/>
                  </a:lnTo>
                  <a:lnTo>
                    <a:pt x="108" y="6"/>
                  </a:lnTo>
                  <a:lnTo>
                    <a:pt x="102" y="12"/>
                  </a:lnTo>
                  <a:lnTo>
                    <a:pt x="96" y="18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4" y="36"/>
                  </a:lnTo>
                  <a:lnTo>
                    <a:pt x="78" y="36"/>
                  </a:lnTo>
                  <a:lnTo>
                    <a:pt x="78" y="42"/>
                  </a:lnTo>
                  <a:lnTo>
                    <a:pt x="84" y="42"/>
                  </a:lnTo>
                  <a:lnTo>
                    <a:pt x="90" y="42"/>
                  </a:lnTo>
                  <a:lnTo>
                    <a:pt x="90" y="36"/>
                  </a:lnTo>
                  <a:lnTo>
                    <a:pt x="96" y="36"/>
                  </a:lnTo>
                  <a:lnTo>
                    <a:pt x="102" y="36"/>
                  </a:lnTo>
                  <a:lnTo>
                    <a:pt x="108" y="36"/>
                  </a:lnTo>
                  <a:lnTo>
                    <a:pt x="114" y="30"/>
                  </a:lnTo>
                  <a:lnTo>
                    <a:pt x="120" y="30"/>
                  </a:lnTo>
                  <a:lnTo>
                    <a:pt x="125" y="24"/>
                  </a:lnTo>
                  <a:lnTo>
                    <a:pt x="131" y="18"/>
                  </a:lnTo>
                  <a:lnTo>
                    <a:pt x="137" y="18"/>
                  </a:lnTo>
                  <a:lnTo>
                    <a:pt x="143" y="12"/>
                  </a:lnTo>
                  <a:lnTo>
                    <a:pt x="149" y="12"/>
                  </a:lnTo>
                  <a:lnTo>
                    <a:pt x="155" y="12"/>
                  </a:lnTo>
                  <a:lnTo>
                    <a:pt x="149" y="12"/>
                  </a:lnTo>
                  <a:lnTo>
                    <a:pt x="149" y="18"/>
                  </a:lnTo>
                  <a:lnTo>
                    <a:pt x="143" y="18"/>
                  </a:lnTo>
                  <a:lnTo>
                    <a:pt x="137" y="18"/>
                  </a:lnTo>
                  <a:lnTo>
                    <a:pt x="131" y="24"/>
                  </a:lnTo>
                  <a:lnTo>
                    <a:pt x="125" y="30"/>
                  </a:lnTo>
                  <a:lnTo>
                    <a:pt x="120" y="36"/>
                  </a:lnTo>
                  <a:lnTo>
                    <a:pt x="125" y="36"/>
                  </a:lnTo>
                  <a:lnTo>
                    <a:pt x="131" y="36"/>
                  </a:lnTo>
                  <a:lnTo>
                    <a:pt x="137" y="36"/>
                  </a:lnTo>
                  <a:lnTo>
                    <a:pt x="143" y="36"/>
                  </a:lnTo>
                  <a:lnTo>
                    <a:pt x="149" y="30"/>
                  </a:lnTo>
                  <a:lnTo>
                    <a:pt x="155" y="30"/>
                  </a:lnTo>
                  <a:lnTo>
                    <a:pt x="161" y="30"/>
                  </a:lnTo>
                  <a:lnTo>
                    <a:pt x="167" y="30"/>
                  </a:lnTo>
                  <a:lnTo>
                    <a:pt x="173" y="24"/>
                  </a:lnTo>
                  <a:lnTo>
                    <a:pt x="173" y="30"/>
                  </a:lnTo>
                  <a:lnTo>
                    <a:pt x="167" y="30"/>
                  </a:lnTo>
                  <a:lnTo>
                    <a:pt x="161" y="36"/>
                  </a:lnTo>
                  <a:lnTo>
                    <a:pt x="155" y="36"/>
                  </a:lnTo>
                  <a:lnTo>
                    <a:pt x="149" y="36"/>
                  </a:lnTo>
                  <a:lnTo>
                    <a:pt x="143" y="42"/>
                  </a:lnTo>
                  <a:lnTo>
                    <a:pt x="137" y="42"/>
                  </a:lnTo>
                  <a:lnTo>
                    <a:pt x="125" y="42"/>
                  </a:lnTo>
                  <a:lnTo>
                    <a:pt x="120" y="42"/>
                  </a:lnTo>
                  <a:lnTo>
                    <a:pt x="125" y="48"/>
                  </a:lnTo>
                  <a:lnTo>
                    <a:pt x="131" y="54"/>
                  </a:lnTo>
                  <a:lnTo>
                    <a:pt x="137" y="54"/>
                  </a:lnTo>
                  <a:lnTo>
                    <a:pt x="143" y="60"/>
                  </a:lnTo>
                  <a:lnTo>
                    <a:pt x="149" y="60"/>
                  </a:lnTo>
                  <a:lnTo>
                    <a:pt x="155" y="60"/>
                  </a:lnTo>
                  <a:lnTo>
                    <a:pt x="155" y="66"/>
                  </a:lnTo>
                  <a:lnTo>
                    <a:pt x="149" y="66"/>
                  </a:lnTo>
                  <a:lnTo>
                    <a:pt x="143" y="66"/>
                  </a:lnTo>
                  <a:lnTo>
                    <a:pt x="137" y="60"/>
                  </a:lnTo>
                  <a:lnTo>
                    <a:pt x="131" y="60"/>
                  </a:lnTo>
                  <a:lnTo>
                    <a:pt x="125" y="54"/>
                  </a:lnTo>
                  <a:lnTo>
                    <a:pt x="120" y="54"/>
                  </a:lnTo>
                  <a:lnTo>
                    <a:pt x="114" y="48"/>
                  </a:lnTo>
                  <a:lnTo>
                    <a:pt x="108" y="48"/>
                  </a:lnTo>
                  <a:lnTo>
                    <a:pt x="102" y="48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84" y="48"/>
                  </a:lnTo>
                  <a:lnTo>
                    <a:pt x="84" y="54"/>
                  </a:lnTo>
                  <a:lnTo>
                    <a:pt x="90" y="54"/>
                  </a:lnTo>
                  <a:lnTo>
                    <a:pt x="90" y="60"/>
                  </a:lnTo>
                  <a:lnTo>
                    <a:pt x="96" y="60"/>
                  </a:lnTo>
                  <a:lnTo>
                    <a:pt x="102" y="66"/>
                  </a:lnTo>
                  <a:lnTo>
                    <a:pt x="108" y="72"/>
                  </a:lnTo>
                  <a:lnTo>
                    <a:pt x="114" y="72"/>
                  </a:lnTo>
                  <a:lnTo>
                    <a:pt x="120" y="78"/>
                  </a:lnTo>
                  <a:lnTo>
                    <a:pt x="125" y="84"/>
                  </a:lnTo>
                  <a:lnTo>
                    <a:pt x="131" y="84"/>
                  </a:lnTo>
                  <a:lnTo>
                    <a:pt x="125" y="84"/>
                  </a:lnTo>
                  <a:lnTo>
                    <a:pt x="120" y="84"/>
                  </a:lnTo>
                  <a:lnTo>
                    <a:pt x="120" y="78"/>
                  </a:lnTo>
                  <a:lnTo>
                    <a:pt x="114" y="78"/>
                  </a:lnTo>
                  <a:lnTo>
                    <a:pt x="108" y="72"/>
                  </a:lnTo>
                  <a:lnTo>
                    <a:pt x="96" y="72"/>
                  </a:lnTo>
                  <a:lnTo>
                    <a:pt x="90" y="66"/>
                  </a:lnTo>
                  <a:lnTo>
                    <a:pt x="90" y="60"/>
                  </a:lnTo>
                  <a:lnTo>
                    <a:pt x="84" y="60"/>
                  </a:lnTo>
                  <a:lnTo>
                    <a:pt x="78" y="54"/>
                  </a:lnTo>
                  <a:lnTo>
                    <a:pt x="72" y="54"/>
                  </a:lnTo>
                  <a:lnTo>
                    <a:pt x="66" y="54"/>
                  </a:lnTo>
                  <a:lnTo>
                    <a:pt x="66" y="60"/>
                  </a:lnTo>
                  <a:lnTo>
                    <a:pt x="60" y="60"/>
                  </a:lnTo>
                  <a:lnTo>
                    <a:pt x="54" y="60"/>
                  </a:lnTo>
                  <a:lnTo>
                    <a:pt x="48" y="60"/>
                  </a:lnTo>
                  <a:lnTo>
                    <a:pt x="48" y="66"/>
                  </a:lnTo>
                  <a:lnTo>
                    <a:pt x="48" y="72"/>
                  </a:lnTo>
                  <a:lnTo>
                    <a:pt x="54" y="72"/>
                  </a:lnTo>
                  <a:lnTo>
                    <a:pt x="60" y="78"/>
                  </a:lnTo>
                  <a:lnTo>
                    <a:pt x="66" y="78"/>
                  </a:lnTo>
                  <a:lnTo>
                    <a:pt x="72" y="84"/>
                  </a:lnTo>
                  <a:lnTo>
                    <a:pt x="78" y="90"/>
                  </a:lnTo>
                  <a:lnTo>
                    <a:pt x="84" y="96"/>
                  </a:lnTo>
                  <a:lnTo>
                    <a:pt x="90" y="96"/>
                  </a:lnTo>
                  <a:lnTo>
                    <a:pt x="90" y="102"/>
                  </a:lnTo>
                  <a:lnTo>
                    <a:pt x="84" y="96"/>
                  </a:lnTo>
                  <a:lnTo>
                    <a:pt x="78" y="96"/>
                  </a:lnTo>
                  <a:lnTo>
                    <a:pt x="72" y="90"/>
                  </a:lnTo>
                  <a:lnTo>
                    <a:pt x="66" y="90"/>
                  </a:lnTo>
                  <a:lnTo>
                    <a:pt x="60" y="84"/>
                  </a:lnTo>
                  <a:lnTo>
                    <a:pt x="54" y="78"/>
                  </a:lnTo>
                  <a:lnTo>
                    <a:pt x="48" y="78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30" y="78"/>
                  </a:lnTo>
                  <a:lnTo>
                    <a:pt x="24" y="78"/>
                  </a:lnTo>
                  <a:lnTo>
                    <a:pt x="18" y="78"/>
                  </a:lnTo>
                  <a:lnTo>
                    <a:pt x="12" y="84"/>
                  </a:lnTo>
                  <a:lnTo>
                    <a:pt x="6" y="84"/>
                  </a:lnTo>
                  <a:lnTo>
                    <a:pt x="0" y="84"/>
                  </a:lnTo>
                  <a:lnTo>
                    <a:pt x="6" y="84"/>
                  </a:lnTo>
                  <a:lnTo>
                    <a:pt x="6" y="78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28" name="Freeform 463"/>
            <p:cNvSpPr>
              <a:spLocks/>
            </p:cNvSpPr>
            <p:nvPr/>
          </p:nvSpPr>
          <p:spPr bwMode="auto">
            <a:xfrm>
              <a:off x="5179" y="1720"/>
              <a:ext cx="120" cy="102"/>
            </a:xfrm>
            <a:custGeom>
              <a:avLst/>
              <a:gdLst>
                <a:gd name="T0" fmla="*/ 6 w 120"/>
                <a:gd name="T1" fmla="*/ 6 h 102"/>
                <a:gd name="T2" fmla="*/ 12 w 120"/>
                <a:gd name="T3" fmla="*/ 12 h 102"/>
                <a:gd name="T4" fmla="*/ 24 w 120"/>
                <a:gd name="T5" fmla="*/ 12 h 102"/>
                <a:gd name="T6" fmla="*/ 42 w 120"/>
                <a:gd name="T7" fmla="*/ 6 h 102"/>
                <a:gd name="T8" fmla="*/ 72 w 120"/>
                <a:gd name="T9" fmla="*/ 6 h 102"/>
                <a:gd name="T10" fmla="*/ 84 w 120"/>
                <a:gd name="T11" fmla="*/ 12 h 102"/>
                <a:gd name="T12" fmla="*/ 72 w 120"/>
                <a:gd name="T13" fmla="*/ 12 h 102"/>
                <a:gd name="T14" fmla="*/ 60 w 120"/>
                <a:gd name="T15" fmla="*/ 12 h 102"/>
                <a:gd name="T16" fmla="*/ 36 w 120"/>
                <a:gd name="T17" fmla="*/ 12 h 102"/>
                <a:gd name="T18" fmla="*/ 30 w 120"/>
                <a:gd name="T19" fmla="*/ 18 h 102"/>
                <a:gd name="T20" fmla="*/ 42 w 120"/>
                <a:gd name="T21" fmla="*/ 24 h 102"/>
                <a:gd name="T22" fmla="*/ 48 w 120"/>
                <a:gd name="T23" fmla="*/ 24 h 102"/>
                <a:gd name="T24" fmla="*/ 66 w 120"/>
                <a:gd name="T25" fmla="*/ 24 h 102"/>
                <a:gd name="T26" fmla="*/ 90 w 120"/>
                <a:gd name="T27" fmla="*/ 30 h 102"/>
                <a:gd name="T28" fmla="*/ 108 w 120"/>
                <a:gd name="T29" fmla="*/ 36 h 102"/>
                <a:gd name="T30" fmla="*/ 108 w 120"/>
                <a:gd name="T31" fmla="*/ 42 h 102"/>
                <a:gd name="T32" fmla="*/ 96 w 120"/>
                <a:gd name="T33" fmla="*/ 36 h 102"/>
                <a:gd name="T34" fmla="*/ 78 w 120"/>
                <a:gd name="T35" fmla="*/ 30 h 102"/>
                <a:gd name="T36" fmla="*/ 60 w 120"/>
                <a:gd name="T37" fmla="*/ 36 h 102"/>
                <a:gd name="T38" fmla="*/ 72 w 120"/>
                <a:gd name="T39" fmla="*/ 42 h 102"/>
                <a:gd name="T40" fmla="*/ 84 w 120"/>
                <a:gd name="T41" fmla="*/ 48 h 102"/>
                <a:gd name="T42" fmla="*/ 108 w 120"/>
                <a:gd name="T43" fmla="*/ 54 h 102"/>
                <a:gd name="T44" fmla="*/ 120 w 120"/>
                <a:gd name="T45" fmla="*/ 66 h 102"/>
                <a:gd name="T46" fmla="*/ 108 w 120"/>
                <a:gd name="T47" fmla="*/ 60 h 102"/>
                <a:gd name="T48" fmla="*/ 96 w 120"/>
                <a:gd name="T49" fmla="*/ 54 h 102"/>
                <a:gd name="T50" fmla="*/ 90 w 120"/>
                <a:gd name="T51" fmla="*/ 60 h 102"/>
                <a:gd name="T52" fmla="*/ 108 w 120"/>
                <a:gd name="T53" fmla="*/ 72 h 102"/>
                <a:gd name="T54" fmla="*/ 114 w 120"/>
                <a:gd name="T55" fmla="*/ 84 h 102"/>
                <a:gd name="T56" fmla="*/ 120 w 120"/>
                <a:gd name="T57" fmla="*/ 96 h 102"/>
                <a:gd name="T58" fmla="*/ 120 w 120"/>
                <a:gd name="T59" fmla="*/ 96 h 102"/>
                <a:gd name="T60" fmla="*/ 102 w 120"/>
                <a:gd name="T61" fmla="*/ 78 h 102"/>
                <a:gd name="T62" fmla="*/ 84 w 120"/>
                <a:gd name="T63" fmla="*/ 60 h 102"/>
                <a:gd name="T64" fmla="*/ 78 w 120"/>
                <a:gd name="T65" fmla="*/ 54 h 102"/>
                <a:gd name="T66" fmla="*/ 78 w 120"/>
                <a:gd name="T67" fmla="*/ 66 h 102"/>
                <a:gd name="T68" fmla="*/ 90 w 120"/>
                <a:gd name="T69" fmla="*/ 90 h 102"/>
                <a:gd name="T70" fmla="*/ 84 w 120"/>
                <a:gd name="T71" fmla="*/ 90 h 102"/>
                <a:gd name="T72" fmla="*/ 78 w 120"/>
                <a:gd name="T73" fmla="*/ 72 h 102"/>
                <a:gd name="T74" fmla="*/ 66 w 120"/>
                <a:gd name="T75" fmla="*/ 48 h 102"/>
                <a:gd name="T76" fmla="*/ 60 w 120"/>
                <a:gd name="T77" fmla="*/ 42 h 102"/>
                <a:gd name="T78" fmla="*/ 54 w 120"/>
                <a:gd name="T79" fmla="*/ 36 h 102"/>
                <a:gd name="T80" fmla="*/ 48 w 120"/>
                <a:gd name="T81" fmla="*/ 36 h 102"/>
                <a:gd name="T82" fmla="*/ 48 w 120"/>
                <a:gd name="T83" fmla="*/ 48 h 102"/>
                <a:gd name="T84" fmla="*/ 60 w 120"/>
                <a:gd name="T85" fmla="*/ 78 h 102"/>
                <a:gd name="T86" fmla="*/ 60 w 120"/>
                <a:gd name="T87" fmla="*/ 84 h 102"/>
                <a:gd name="T88" fmla="*/ 54 w 120"/>
                <a:gd name="T89" fmla="*/ 72 h 102"/>
                <a:gd name="T90" fmla="*/ 42 w 120"/>
                <a:gd name="T91" fmla="*/ 54 h 102"/>
                <a:gd name="T92" fmla="*/ 42 w 120"/>
                <a:gd name="T93" fmla="*/ 30 h 102"/>
                <a:gd name="T94" fmla="*/ 36 w 120"/>
                <a:gd name="T95" fmla="*/ 24 h 102"/>
                <a:gd name="T96" fmla="*/ 24 w 120"/>
                <a:gd name="T97" fmla="*/ 24 h 102"/>
                <a:gd name="T98" fmla="*/ 24 w 120"/>
                <a:gd name="T99" fmla="*/ 24 h 102"/>
                <a:gd name="T100" fmla="*/ 24 w 120"/>
                <a:gd name="T101" fmla="*/ 48 h 102"/>
                <a:gd name="T102" fmla="*/ 30 w 120"/>
                <a:gd name="T103" fmla="*/ 66 h 102"/>
                <a:gd name="T104" fmla="*/ 30 w 120"/>
                <a:gd name="T105" fmla="*/ 72 h 102"/>
                <a:gd name="T106" fmla="*/ 24 w 120"/>
                <a:gd name="T107" fmla="*/ 54 h 102"/>
                <a:gd name="T108" fmla="*/ 18 w 120"/>
                <a:gd name="T109" fmla="*/ 18 h 102"/>
                <a:gd name="T110" fmla="*/ 6 w 120"/>
                <a:gd name="T111" fmla="*/ 12 h 102"/>
                <a:gd name="T112" fmla="*/ 0 w 120"/>
                <a:gd name="T113" fmla="*/ 6 h 102"/>
                <a:gd name="T114" fmla="*/ 0 w 120"/>
                <a:gd name="T115" fmla="*/ 0 h 102"/>
                <a:gd name="T116" fmla="*/ 0 w 120"/>
                <a:gd name="T117" fmla="*/ 0 h 10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0"/>
                <a:gd name="T178" fmla="*/ 0 h 102"/>
                <a:gd name="T179" fmla="*/ 120 w 120"/>
                <a:gd name="T180" fmla="*/ 102 h 10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0" h="102">
                  <a:moveTo>
                    <a:pt x="0" y="0"/>
                  </a:move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6" y="12"/>
                  </a:lnTo>
                  <a:lnTo>
                    <a:pt x="42" y="6"/>
                  </a:lnTo>
                  <a:lnTo>
                    <a:pt x="54" y="6"/>
                  </a:lnTo>
                  <a:lnTo>
                    <a:pt x="60" y="6"/>
                  </a:lnTo>
                  <a:lnTo>
                    <a:pt x="72" y="6"/>
                  </a:lnTo>
                  <a:lnTo>
                    <a:pt x="78" y="6"/>
                  </a:lnTo>
                  <a:lnTo>
                    <a:pt x="84" y="12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66" y="12"/>
                  </a:lnTo>
                  <a:lnTo>
                    <a:pt x="60" y="12"/>
                  </a:lnTo>
                  <a:lnTo>
                    <a:pt x="48" y="12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30" y="18"/>
                  </a:lnTo>
                  <a:lnTo>
                    <a:pt x="36" y="18"/>
                  </a:lnTo>
                  <a:lnTo>
                    <a:pt x="36" y="24"/>
                  </a:lnTo>
                  <a:lnTo>
                    <a:pt x="42" y="24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84" y="30"/>
                  </a:lnTo>
                  <a:lnTo>
                    <a:pt x="90" y="30"/>
                  </a:lnTo>
                  <a:lnTo>
                    <a:pt x="102" y="30"/>
                  </a:lnTo>
                  <a:lnTo>
                    <a:pt x="108" y="36"/>
                  </a:lnTo>
                  <a:lnTo>
                    <a:pt x="114" y="42"/>
                  </a:lnTo>
                  <a:lnTo>
                    <a:pt x="108" y="42"/>
                  </a:lnTo>
                  <a:lnTo>
                    <a:pt x="108" y="36"/>
                  </a:lnTo>
                  <a:lnTo>
                    <a:pt x="102" y="36"/>
                  </a:lnTo>
                  <a:lnTo>
                    <a:pt x="96" y="36"/>
                  </a:lnTo>
                  <a:lnTo>
                    <a:pt x="90" y="36"/>
                  </a:lnTo>
                  <a:lnTo>
                    <a:pt x="84" y="36"/>
                  </a:lnTo>
                  <a:lnTo>
                    <a:pt x="78" y="30"/>
                  </a:lnTo>
                  <a:lnTo>
                    <a:pt x="72" y="30"/>
                  </a:lnTo>
                  <a:lnTo>
                    <a:pt x="66" y="30"/>
                  </a:lnTo>
                  <a:lnTo>
                    <a:pt x="60" y="36"/>
                  </a:lnTo>
                  <a:lnTo>
                    <a:pt x="66" y="36"/>
                  </a:lnTo>
                  <a:lnTo>
                    <a:pt x="72" y="42"/>
                  </a:lnTo>
                  <a:lnTo>
                    <a:pt x="78" y="48"/>
                  </a:lnTo>
                  <a:lnTo>
                    <a:pt x="84" y="48"/>
                  </a:lnTo>
                  <a:lnTo>
                    <a:pt x="90" y="48"/>
                  </a:lnTo>
                  <a:lnTo>
                    <a:pt x="102" y="48"/>
                  </a:lnTo>
                  <a:lnTo>
                    <a:pt x="108" y="54"/>
                  </a:lnTo>
                  <a:lnTo>
                    <a:pt x="114" y="54"/>
                  </a:lnTo>
                  <a:lnTo>
                    <a:pt x="120" y="60"/>
                  </a:lnTo>
                  <a:lnTo>
                    <a:pt x="120" y="66"/>
                  </a:lnTo>
                  <a:lnTo>
                    <a:pt x="114" y="60"/>
                  </a:lnTo>
                  <a:lnTo>
                    <a:pt x="108" y="60"/>
                  </a:lnTo>
                  <a:lnTo>
                    <a:pt x="102" y="54"/>
                  </a:lnTo>
                  <a:lnTo>
                    <a:pt x="96" y="54"/>
                  </a:lnTo>
                  <a:lnTo>
                    <a:pt x="90" y="54"/>
                  </a:lnTo>
                  <a:lnTo>
                    <a:pt x="84" y="54"/>
                  </a:lnTo>
                  <a:lnTo>
                    <a:pt x="90" y="60"/>
                  </a:lnTo>
                  <a:lnTo>
                    <a:pt x="96" y="66"/>
                  </a:lnTo>
                  <a:lnTo>
                    <a:pt x="102" y="72"/>
                  </a:lnTo>
                  <a:lnTo>
                    <a:pt x="108" y="72"/>
                  </a:lnTo>
                  <a:lnTo>
                    <a:pt x="108" y="78"/>
                  </a:lnTo>
                  <a:lnTo>
                    <a:pt x="114" y="84"/>
                  </a:lnTo>
                  <a:lnTo>
                    <a:pt x="114" y="90"/>
                  </a:lnTo>
                  <a:lnTo>
                    <a:pt x="120" y="90"/>
                  </a:lnTo>
                  <a:lnTo>
                    <a:pt x="120" y="96"/>
                  </a:lnTo>
                  <a:lnTo>
                    <a:pt x="120" y="102"/>
                  </a:lnTo>
                  <a:lnTo>
                    <a:pt x="120" y="96"/>
                  </a:lnTo>
                  <a:lnTo>
                    <a:pt x="114" y="90"/>
                  </a:lnTo>
                  <a:lnTo>
                    <a:pt x="108" y="84"/>
                  </a:lnTo>
                  <a:lnTo>
                    <a:pt x="102" y="78"/>
                  </a:lnTo>
                  <a:lnTo>
                    <a:pt x="96" y="66"/>
                  </a:lnTo>
                  <a:lnTo>
                    <a:pt x="90" y="60"/>
                  </a:lnTo>
                  <a:lnTo>
                    <a:pt x="84" y="60"/>
                  </a:lnTo>
                  <a:lnTo>
                    <a:pt x="78" y="54"/>
                  </a:lnTo>
                  <a:lnTo>
                    <a:pt x="78" y="60"/>
                  </a:lnTo>
                  <a:lnTo>
                    <a:pt x="78" y="66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90" y="90"/>
                  </a:lnTo>
                  <a:lnTo>
                    <a:pt x="90" y="96"/>
                  </a:lnTo>
                  <a:lnTo>
                    <a:pt x="84" y="90"/>
                  </a:lnTo>
                  <a:lnTo>
                    <a:pt x="78" y="84"/>
                  </a:lnTo>
                  <a:lnTo>
                    <a:pt x="78" y="72"/>
                  </a:lnTo>
                  <a:lnTo>
                    <a:pt x="72" y="60"/>
                  </a:lnTo>
                  <a:lnTo>
                    <a:pt x="72" y="48"/>
                  </a:lnTo>
                  <a:lnTo>
                    <a:pt x="66" y="48"/>
                  </a:lnTo>
                  <a:lnTo>
                    <a:pt x="60" y="42"/>
                  </a:lnTo>
                  <a:lnTo>
                    <a:pt x="54" y="42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8" y="42"/>
                  </a:lnTo>
                  <a:lnTo>
                    <a:pt x="48" y="48"/>
                  </a:lnTo>
                  <a:lnTo>
                    <a:pt x="48" y="54"/>
                  </a:lnTo>
                  <a:lnTo>
                    <a:pt x="54" y="66"/>
                  </a:lnTo>
                  <a:lnTo>
                    <a:pt x="60" y="78"/>
                  </a:lnTo>
                  <a:lnTo>
                    <a:pt x="60" y="84"/>
                  </a:lnTo>
                  <a:lnTo>
                    <a:pt x="54" y="84"/>
                  </a:lnTo>
                  <a:lnTo>
                    <a:pt x="54" y="78"/>
                  </a:lnTo>
                  <a:lnTo>
                    <a:pt x="54" y="72"/>
                  </a:lnTo>
                  <a:lnTo>
                    <a:pt x="48" y="66"/>
                  </a:lnTo>
                  <a:lnTo>
                    <a:pt x="48" y="60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42" y="30"/>
                  </a:lnTo>
                  <a:lnTo>
                    <a:pt x="36" y="30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4" y="24"/>
                  </a:lnTo>
                  <a:lnTo>
                    <a:pt x="24" y="36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24" y="54"/>
                  </a:lnTo>
                  <a:lnTo>
                    <a:pt x="30" y="60"/>
                  </a:lnTo>
                  <a:lnTo>
                    <a:pt x="30" y="66"/>
                  </a:lnTo>
                  <a:lnTo>
                    <a:pt x="30" y="72"/>
                  </a:lnTo>
                  <a:lnTo>
                    <a:pt x="30" y="78"/>
                  </a:lnTo>
                  <a:lnTo>
                    <a:pt x="30" y="72"/>
                  </a:lnTo>
                  <a:lnTo>
                    <a:pt x="24" y="72"/>
                  </a:lnTo>
                  <a:lnTo>
                    <a:pt x="24" y="66"/>
                  </a:lnTo>
                  <a:lnTo>
                    <a:pt x="24" y="54"/>
                  </a:lnTo>
                  <a:lnTo>
                    <a:pt x="18" y="42"/>
                  </a:lnTo>
                  <a:lnTo>
                    <a:pt x="18" y="30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29" name="Freeform 464"/>
            <p:cNvSpPr>
              <a:spLocks/>
            </p:cNvSpPr>
            <p:nvPr/>
          </p:nvSpPr>
          <p:spPr bwMode="auto">
            <a:xfrm>
              <a:off x="5114" y="1732"/>
              <a:ext cx="83" cy="138"/>
            </a:xfrm>
            <a:custGeom>
              <a:avLst/>
              <a:gdLst>
                <a:gd name="T0" fmla="*/ 35 w 83"/>
                <a:gd name="T1" fmla="*/ 0 h 138"/>
                <a:gd name="T2" fmla="*/ 41 w 83"/>
                <a:gd name="T3" fmla="*/ 18 h 138"/>
                <a:gd name="T4" fmla="*/ 41 w 83"/>
                <a:gd name="T5" fmla="*/ 24 h 138"/>
                <a:gd name="T6" fmla="*/ 47 w 83"/>
                <a:gd name="T7" fmla="*/ 30 h 138"/>
                <a:gd name="T8" fmla="*/ 53 w 83"/>
                <a:gd name="T9" fmla="*/ 36 h 138"/>
                <a:gd name="T10" fmla="*/ 65 w 83"/>
                <a:gd name="T11" fmla="*/ 42 h 138"/>
                <a:gd name="T12" fmla="*/ 77 w 83"/>
                <a:gd name="T13" fmla="*/ 60 h 138"/>
                <a:gd name="T14" fmla="*/ 83 w 83"/>
                <a:gd name="T15" fmla="*/ 78 h 138"/>
                <a:gd name="T16" fmla="*/ 83 w 83"/>
                <a:gd name="T17" fmla="*/ 84 h 138"/>
                <a:gd name="T18" fmla="*/ 83 w 83"/>
                <a:gd name="T19" fmla="*/ 84 h 138"/>
                <a:gd name="T20" fmla="*/ 77 w 83"/>
                <a:gd name="T21" fmla="*/ 72 h 138"/>
                <a:gd name="T22" fmla="*/ 71 w 83"/>
                <a:gd name="T23" fmla="*/ 66 h 138"/>
                <a:gd name="T24" fmla="*/ 65 w 83"/>
                <a:gd name="T25" fmla="*/ 54 h 138"/>
                <a:gd name="T26" fmla="*/ 59 w 83"/>
                <a:gd name="T27" fmla="*/ 42 h 138"/>
                <a:gd name="T28" fmla="*/ 53 w 83"/>
                <a:gd name="T29" fmla="*/ 36 h 138"/>
                <a:gd name="T30" fmla="*/ 47 w 83"/>
                <a:gd name="T31" fmla="*/ 36 h 138"/>
                <a:gd name="T32" fmla="*/ 41 w 83"/>
                <a:gd name="T33" fmla="*/ 42 h 138"/>
                <a:gd name="T34" fmla="*/ 47 w 83"/>
                <a:gd name="T35" fmla="*/ 54 h 138"/>
                <a:gd name="T36" fmla="*/ 47 w 83"/>
                <a:gd name="T37" fmla="*/ 66 h 138"/>
                <a:gd name="T38" fmla="*/ 59 w 83"/>
                <a:gd name="T39" fmla="*/ 72 h 138"/>
                <a:gd name="T40" fmla="*/ 71 w 83"/>
                <a:gd name="T41" fmla="*/ 90 h 138"/>
                <a:gd name="T42" fmla="*/ 77 w 83"/>
                <a:gd name="T43" fmla="*/ 102 h 138"/>
                <a:gd name="T44" fmla="*/ 77 w 83"/>
                <a:gd name="T45" fmla="*/ 114 h 138"/>
                <a:gd name="T46" fmla="*/ 77 w 83"/>
                <a:gd name="T47" fmla="*/ 108 h 138"/>
                <a:gd name="T48" fmla="*/ 71 w 83"/>
                <a:gd name="T49" fmla="*/ 96 h 138"/>
                <a:gd name="T50" fmla="*/ 65 w 83"/>
                <a:gd name="T51" fmla="*/ 84 h 138"/>
                <a:gd name="T52" fmla="*/ 53 w 83"/>
                <a:gd name="T53" fmla="*/ 78 h 138"/>
                <a:gd name="T54" fmla="*/ 47 w 83"/>
                <a:gd name="T55" fmla="*/ 72 h 138"/>
                <a:gd name="T56" fmla="*/ 53 w 83"/>
                <a:gd name="T57" fmla="*/ 84 h 138"/>
                <a:gd name="T58" fmla="*/ 53 w 83"/>
                <a:gd name="T59" fmla="*/ 120 h 138"/>
                <a:gd name="T60" fmla="*/ 53 w 83"/>
                <a:gd name="T61" fmla="*/ 138 h 138"/>
                <a:gd name="T62" fmla="*/ 53 w 83"/>
                <a:gd name="T63" fmla="*/ 138 h 138"/>
                <a:gd name="T64" fmla="*/ 53 w 83"/>
                <a:gd name="T65" fmla="*/ 126 h 138"/>
                <a:gd name="T66" fmla="*/ 41 w 83"/>
                <a:gd name="T67" fmla="*/ 90 h 138"/>
                <a:gd name="T68" fmla="*/ 35 w 83"/>
                <a:gd name="T69" fmla="*/ 84 h 138"/>
                <a:gd name="T70" fmla="*/ 29 w 83"/>
                <a:gd name="T71" fmla="*/ 90 h 138"/>
                <a:gd name="T72" fmla="*/ 23 w 83"/>
                <a:gd name="T73" fmla="*/ 96 h 138"/>
                <a:gd name="T74" fmla="*/ 17 w 83"/>
                <a:gd name="T75" fmla="*/ 108 h 138"/>
                <a:gd name="T76" fmla="*/ 17 w 83"/>
                <a:gd name="T77" fmla="*/ 114 h 138"/>
                <a:gd name="T78" fmla="*/ 17 w 83"/>
                <a:gd name="T79" fmla="*/ 114 h 138"/>
                <a:gd name="T80" fmla="*/ 17 w 83"/>
                <a:gd name="T81" fmla="*/ 102 h 138"/>
                <a:gd name="T82" fmla="*/ 23 w 83"/>
                <a:gd name="T83" fmla="*/ 90 h 138"/>
                <a:gd name="T84" fmla="*/ 29 w 83"/>
                <a:gd name="T85" fmla="*/ 78 h 138"/>
                <a:gd name="T86" fmla="*/ 35 w 83"/>
                <a:gd name="T87" fmla="*/ 72 h 138"/>
                <a:gd name="T88" fmla="*/ 35 w 83"/>
                <a:gd name="T89" fmla="*/ 60 h 138"/>
                <a:gd name="T90" fmla="*/ 35 w 83"/>
                <a:gd name="T91" fmla="*/ 42 h 138"/>
                <a:gd name="T92" fmla="*/ 35 w 83"/>
                <a:gd name="T93" fmla="*/ 36 h 138"/>
                <a:gd name="T94" fmla="*/ 23 w 83"/>
                <a:gd name="T95" fmla="*/ 48 h 138"/>
                <a:gd name="T96" fmla="*/ 11 w 83"/>
                <a:gd name="T97" fmla="*/ 60 h 138"/>
                <a:gd name="T98" fmla="*/ 6 w 83"/>
                <a:gd name="T99" fmla="*/ 72 h 138"/>
                <a:gd name="T100" fmla="*/ 0 w 83"/>
                <a:gd name="T101" fmla="*/ 84 h 138"/>
                <a:gd name="T102" fmla="*/ 0 w 83"/>
                <a:gd name="T103" fmla="*/ 78 h 138"/>
                <a:gd name="T104" fmla="*/ 0 w 83"/>
                <a:gd name="T105" fmla="*/ 72 h 138"/>
                <a:gd name="T106" fmla="*/ 11 w 83"/>
                <a:gd name="T107" fmla="*/ 60 h 138"/>
                <a:gd name="T108" fmla="*/ 17 w 83"/>
                <a:gd name="T109" fmla="*/ 42 h 138"/>
                <a:gd name="T110" fmla="*/ 29 w 83"/>
                <a:gd name="T111" fmla="*/ 30 h 138"/>
                <a:gd name="T112" fmla="*/ 35 w 83"/>
                <a:gd name="T113" fmla="*/ 24 h 138"/>
                <a:gd name="T114" fmla="*/ 35 w 83"/>
                <a:gd name="T115" fmla="*/ 12 h 138"/>
                <a:gd name="T116" fmla="*/ 35 w 83"/>
                <a:gd name="T117" fmla="*/ 6 h 138"/>
                <a:gd name="T118" fmla="*/ 35 w 83"/>
                <a:gd name="T119" fmla="*/ 0 h 13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3"/>
                <a:gd name="T181" fmla="*/ 0 h 138"/>
                <a:gd name="T182" fmla="*/ 83 w 83"/>
                <a:gd name="T183" fmla="*/ 138 h 13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3" h="138">
                  <a:moveTo>
                    <a:pt x="35" y="0"/>
                  </a:moveTo>
                  <a:lnTo>
                    <a:pt x="35" y="0"/>
                  </a:lnTo>
                  <a:lnTo>
                    <a:pt x="35" y="6"/>
                  </a:lnTo>
                  <a:lnTo>
                    <a:pt x="41" y="18"/>
                  </a:lnTo>
                  <a:lnTo>
                    <a:pt x="41" y="24"/>
                  </a:lnTo>
                  <a:lnTo>
                    <a:pt x="47" y="30"/>
                  </a:lnTo>
                  <a:lnTo>
                    <a:pt x="53" y="30"/>
                  </a:lnTo>
                  <a:lnTo>
                    <a:pt x="53" y="36"/>
                  </a:lnTo>
                  <a:lnTo>
                    <a:pt x="59" y="42"/>
                  </a:lnTo>
                  <a:lnTo>
                    <a:pt x="65" y="42"/>
                  </a:lnTo>
                  <a:lnTo>
                    <a:pt x="71" y="54"/>
                  </a:lnTo>
                  <a:lnTo>
                    <a:pt x="77" y="60"/>
                  </a:lnTo>
                  <a:lnTo>
                    <a:pt x="77" y="72"/>
                  </a:lnTo>
                  <a:lnTo>
                    <a:pt x="83" y="78"/>
                  </a:lnTo>
                  <a:lnTo>
                    <a:pt x="83" y="84"/>
                  </a:lnTo>
                  <a:lnTo>
                    <a:pt x="77" y="78"/>
                  </a:lnTo>
                  <a:lnTo>
                    <a:pt x="77" y="72"/>
                  </a:lnTo>
                  <a:lnTo>
                    <a:pt x="71" y="66"/>
                  </a:lnTo>
                  <a:lnTo>
                    <a:pt x="71" y="60"/>
                  </a:lnTo>
                  <a:lnTo>
                    <a:pt x="65" y="54"/>
                  </a:lnTo>
                  <a:lnTo>
                    <a:pt x="59" y="48"/>
                  </a:lnTo>
                  <a:lnTo>
                    <a:pt x="59" y="42"/>
                  </a:lnTo>
                  <a:lnTo>
                    <a:pt x="53" y="36"/>
                  </a:lnTo>
                  <a:lnTo>
                    <a:pt x="47" y="36"/>
                  </a:lnTo>
                  <a:lnTo>
                    <a:pt x="41" y="36"/>
                  </a:lnTo>
                  <a:lnTo>
                    <a:pt x="41" y="42"/>
                  </a:lnTo>
                  <a:lnTo>
                    <a:pt x="41" y="48"/>
                  </a:lnTo>
                  <a:lnTo>
                    <a:pt x="47" y="54"/>
                  </a:lnTo>
                  <a:lnTo>
                    <a:pt x="47" y="60"/>
                  </a:lnTo>
                  <a:lnTo>
                    <a:pt x="47" y="66"/>
                  </a:lnTo>
                  <a:lnTo>
                    <a:pt x="53" y="72"/>
                  </a:lnTo>
                  <a:lnTo>
                    <a:pt x="59" y="72"/>
                  </a:lnTo>
                  <a:lnTo>
                    <a:pt x="65" y="78"/>
                  </a:lnTo>
                  <a:lnTo>
                    <a:pt x="71" y="90"/>
                  </a:lnTo>
                  <a:lnTo>
                    <a:pt x="71" y="96"/>
                  </a:lnTo>
                  <a:lnTo>
                    <a:pt x="77" y="102"/>
                  </a:lnTo>
                  <a:lnTo>
                    <a:pt x="77" y="114"/>
                  </a:lnTo>
                  <a:lnTo>
                    <a:pt x="77" y="108"/>
                  </a:lnTo>
                  <a:lnTo>
                    <a:pt x="71" y="102"/>
                  </a:lnTo>
                  <a:lnTo>
                    <a:pt x="71" y="96"/>
                  </a:lnTo>
                  <a:lnTo>
                    <a:pt x="65" y="90"/>
                  </a:lnTo>
                  <a:lnTo>
                    <a:pt x="65" y="84"/>
                  </a:lnTo>
                  <a:lnTo>
                    <a:pt x="59" y="84"/>
                  </a:lnTo>
                  <a:lnTo>
                    <a:pt x="53" y="78"/>
                  </a:lnTo>
                  <a:lnTo>
                    <a:pt x="47" y="72"/>
                  </a:lnTo>
                  <a:lnTo>
                    <a:pt x="53" y="84"/>
                  </a:lnTo>
                  <a:lnTo>
                    <a:pt x="53" y="102"/>
                  </a:lnTo>
                  <a:lnTo>
                    <a:pt x="53" y="120"/>
                  </a:lnTo>
                  <a:lnTo>
                    <a:pt x="53" y="138"/>
                  </a:lnTo>
                  <a:lnTo>
                    <a:pt x="53" y="132"/>
                  </a:lnTo>
                  <a:lnTo>
                    <a:pt x="53" y="126"/>
                  </a:lnTo>
                  <a:lnTo>
                    <a:pt x="47" y="108"/>
                  </a:lnTo>
                  <a:lnTo>
                    <a:pt x="41" y="90"/>
                  </a:lnTo>
                  <a:lnTo>
                    <a:pt x="41" y="78"/>
                  </a:lnTo>
                  <a:lnTo>
                    <a:pt x="35" y="84"/>
                  </a:lnTo>
                  <a:lnTo>
                    <a:pt x="29" y="90"/>
                  </a:lnTo>
                  <a:lnTo>
                    <a:pt x="23" y="96"/>
                  </a:lnTo>
                  <a:lnTo>
                    <a:pt x="23" y="102"/>
                  </a:lnTo>
                  <a:lnTo>
                    <a:pt x="17" y="108"/>
                  </a:lnTo>
                  <a:lnTo>
                    <a:pt x="17" y="114"/>
                  </a:lnTo>
                  <a:lnTo>
                    <a:pt x="17" y="108"/>
                  </a:lnTo>
                  <a:lnTo>
                    <a:pt x="17" y="102"/>
                  </a:lnTo>
                  <a:lnTo>
                    <a:pt x="17" y="96"/>
                  </a:lnTo>
                  <a:lnTo>
                    <a:pt x="23" y="90"/>
                  </a:lnTo>
                  <a:lnTo>
                    <a:pt x="29" y="84"/>
                  </a:lnTo>
                  <a:lnTo>
                    <a:pt x="29" y="78"/>
                  </a:lnTo>
                  <a:lnTo>
                    <a:pt x="35" y="72"/>
                  </a:lnTo>
                  <a:lnTo>
                    <a:pt x="35" y="60"/>
                  </a:lnTo>
                  <a:lnTo>
                    <a:pt x="35" y="48"/>
                  </a:lnTo>
                  <a:lnTo>
                    <a:pt x="35" y="42"/>
                  </a:lnTo>
                  <a:lnTo>
                    <a:pt x="35" y="36"/>
                  </a:lnTo>
                  <a:lnTo>
                    <a:pt x="29" y="42"/>
                  </a:lnTo>
                  <a:lnTo>
                    <a:pt x="23" y="48"/>
                  </a:lnTo>
                  <a:lnTo>
                    <a:pt x="17" y="54"/>
                  </a:lnTo>
                  <a:lnTo>
                    <a:pt x="11" y="60"/>
                  </a:lnTo>
                  <a:lnTo>
                    <a:pt x="6" y="66"/>
                  </a:lnTo>
                  <a:lnTo>
                    <a:pt x="6" y="72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6" y="66"/>
                  </a:lnTo>
                  <a:lnTo>
                    <a:pt x="11" y="60"/>
                  </a:lnTo>
                  <a:lnTo>
                    <a:pt x="11" y="54"/>
                  </a:lnTo>
                  <a:lnTo>
                    <a:pt x="17" y="42"/>
                  </a:lnTo>
                  <a:lnTo>
                    <a:pt x="23" y="36"/>
                  </a:lnTo>
                  <a:lnTo>
                    <a:pt x="29" y="30"/>
                  </a:lnTo>
                  <a:lnTo>
                    <a:pt x="35" y="24"/>
                  </a:lnTo>
                  <a:lnTo>
                    <a:pt x="35" y="18"/>
                  </a:lnTo>
                  <a:lnTo>
                    <a:pt x="35" y="12"/>
                  </a:lnTo>
                  <a:lnTo>
                    <a:pt x="35" y="6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30" name="Freeform 465"/>
            <p:cNvSpPr>
              <a:spLocks/>
            </p:cNvSpPr>
            <p:nvPr/>
          </p:nvSpPr>
          <p:spPr bwMode="auto">
            <a:xfrm>
              <a:off x="5197" y="1553"/>
              <a:ext cx="102" cy="143"/>
            </a:xfrm>
            <a:custGeom>
              <a:avLst/>
              <a:gdLst>
                <a:gd name="T0" fmla="*/ 6 w 102"/>
                <a:gd name="T1" fmla="*/ 137 h 143"/>
                <a:gd name="T2" fmla="*/ 12 w 102"/>
                <a:gd name="T3" fmla="*/ 119 h 143"/>
                <a:gd name="T4" fmla="*/ 18 w 102"/>
                <a:gd name="T5" fmla="*/ 101 h 143"/>
                <a:gd name="T6" fmla="*/ 30 w 102"/>
                <a:gd name="T7" fmla="*/ 83 h 143"/>
                <a:gd name="T8" fmla="*/ 24 w 102"/>
                <a:gd name="T9" fmla="*/ 77 h 143"/>
                <a:gd name="T10" fmla="*/ 18 w 102"/>
                <a:gd name="T11" fmla="*/ 65 h 143"/>
                <a:gd name="T12" fmla="*/ 18 w 102"/>
                <a:gd name="T13" fmla="*/ 59 h 143"/>
                <a:gd name="T14" fmla="*/ 24 w 102"/>
                <a:gd name="T15" fmla="*/ 59 h 143"/>
                <a:gd name="T16" fmla="*/ 24 w 102"/>
                <a:gd name="T17" fmla="*/ 65 h 143"/>
                <a:gd name="T18" fmla="*/ 30 w 102"/>
                <a:gd name="T19" fmla="*/ 71 h 143"/>
                <a:gd name="T20" fmla="*/ 36 w 102"/>
                <a:gd name="T21" fmla="*/ 65 h 143"/>
                <a:gd name="T22" fmla="*/ 48 w 102"/>
                <a:gd name="T23" fmla="*/ 59 h 143"/>
                <a:gd name="T24" fmla="*/ 54 w 102"/>
                <a:gd name="T25" fmla="*/ 47 h 143"/>
                <a:gd name="T26" fmla="*/ 60 w 102"/>
                <a:gd name="T27" fmla="*/ 41 h 143"/>
                <a:gd name="T28" fmla="*/ 60 w 102"/>
                <a:gd name="T29" fmla="*/ 35 h 143"/>
                <a:gd name="T30" fmla="*/ 54 w 102"/>
                <a:gd name="T31" fmla="*/ 18 h 143"/>
                <a:gd name="T32" fmla="*/ 48 w 102"/>
                <a:gd name="T33" fmla="*/ 6 h 143"/>
                <a:gd name="T34" fmla="*/ 48 w 102"/>
                <a:gd name="T35" fmla="*/ 6 h 143"/>
                <a:gd name="T36" fmla="*/ 54 w 102"/>
                <a:gd name="T37" fmla="*/ 12 h 143"/>
                <a:gd name="T38" fmla="*/ 60 w 102"/>
                <a:gd name="T39" fmla="*/ 30 h 143"/>
                <a:gd name="T40" fmla="*/ 66 w 102"/>
                <a:gd name="T41" fmla="*/ 30 h 143"/>
                <a:gd name="T42" fmla="*/ 72 w 102"/>
                <a:gd name="T43" fmla="*/ 18 h 143"/>
                <a:gd name="T44" fmla="*/ 78 w 102"/>
                <a:gd name="T45" fmla="*/ 6 h 143"/>
                <a:gd name="T46" fmla="*/ 84 w 102"/>
                <a:gd name="T47" fmla="*/ 0 h 143"/>
                <a:gd name="T48" fmla="*/ 90 w 102"/>
                <a:gd name="T49" fmla="*/ 0 h 143"/>
                <a:gd name="T50" fmla="*/ 90 w 102"/>
                <a:gd name="T51" fmla="*/ 0 h 143"/>
                <a:gd name="T52" fmla="*/ 84 w 102"/>
                <a:gd name="T53" fmla="*/ 6 h 143"/>
                <a:gd name="T54" fmla="*/ 78 w 102"/>
                <a:gd name="T55" fmla="*/ 12 h 143"/>
                <a:gd name="T56" fmla="*/ 72 w 102"/>
                <a:gd name="T57" fmla="*/ 30 h 143"/>
                <a:gd name="T58" fmla="*/ 66 w 102"/>
                <a:gd name="T59" fmla="*/ 35 h 143"/>
                <a:gd name="T60" fmla="*/ 72 w 102"/>
                <a:gd name="T61" fmla="*/ 35 h 143"/>
                <a:gd name="T62" fmla="*/ 78 w 102"/>
                <a:gd name="T63" fmla="*/ 35 h 143"/>
                <a:gd name="T64" fmla="*/ 90 w 102"/>
                <a:gd name="T65" fmla="*/ 30 h 143"/>
                <a:gd name="T66" fmla="*/ 96 w 102"/>
                <a:gd name="T67" fmla="*/ 30 h 143"/>
                <a:gd name="T68" fmla="*/ 102 w 102"/>
                <a:gd name="T69" fmla="*/ 24 h 143"/>
                <a:gd name="T70" fmla="*/ 102 w 102"/>
                <a:gd name="T71" fmla="*/ 24 h 143"/>
                <a:gd name="T72" fmla="*/ 102 w 102"/>
                <a:gd name="T73" fmla="*/ 30 h 143"/>
                <a:gd name="T74" fmla="*/ 90 w 102"/>
                <a:gd name="T75" fmla="*/ 35 h 143"/>
                <a:gd name="T76" fmla="*/ 78 w 102"/>
                <a:gd name="T77" fmla="*/ 41 h 143"/>
                <a:gd name="T78" fmla="*/ 66 w 102"/>
                <a:gd name="T79" fmla="*/ 47 h 143"/>
                <a:gd name="T80" fmla="*/ 60 w 102"/>
                <a:gd name="T81" fmla="*/ 47 h 143"/>
                <a:gd name="T82" fmla="*/ 48 w 102"/>
                <a:gd name="T83" fmla="*/ 59 h 143"/>
                <a:gd name="T84" fmla="*/ 48 w 102"/>
                <a:gd name="T85" fmla="*/ 65 h 143"/>
                <a:gd name="T86" fmla="*/ 54 w 102"/>
                <a:gd name="T87" fmla="*/ 65 h 143"/>
                <a:gd name="T88" fmla="*/ 54 w 102"/>
                <a:gd name="T89" fmla="*/ 71 h 143"/>
                <a:gd name="T90" fmla="*/ 48 w 102"/>
                <a:gd name="T91" fmla="*/ 71 h 143"/>
                <a:gd name="T92" fmla="*/ 42 w 102"/>
                <a:gd name="T93" fmla="*/ 77 h 143"/>
                <a:gd name="T94" fmla="*/ 42 w 102"/>
                <a:gd name="T95" fmla="*/ 77 h 143"/>
                <a:gd name="T96" fmla="*/ 42 w 102"/>
                <a:gd name="T97" fmla="*/ 77 h 143"/>
                <a:gd name="T98" fmla="*/ 36 w 102"/>
                <a:gd name="T99" fmla="*/ 89 h 143"/>
                <a:gd name="T100" fmla="*/ 24 w 102"/>
                <a:gd name="T101" fmla="*/ 107 h 143"/>
                <a:gd name="T102" fmla="*/ 18 w 102"/>
                <a:gd name="T103" fmla="*/ 125 h 143"/>
                <a:gd name="T104" fmla="*/ 18 w 102"/>
                <a:gd name="T105" fmla="*/ 131 h 143"/>
                <a:gd name="T106" fmla="*/ 18 w 102"/>
                <a:gd name="T107" fmla="*/ 137 h 143"/>
                <a:gd name="T108" fmla="*/ 12 w 102"/>
                <a:gd name="T109" fmla="*/ 137 h 143"/>
                <a:gd name="T110" fmla="*/ 6 w 102"/>
                <a:gd name="T111" fmla="*/ 143 h 1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02"/>
                <a:gd name="T169" fmla="*/ 0 h 143"/>
                <a:gd name="T170" fmla="*/ 102 w 102"/>
                <a:gd name="T171" fmla="*/ 143 h 1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02" h="143">
                  <a:moveTo>
                    <a:pt x="0" y="143"/>
                  </a:moveTo>
                  <a:lnTo>
                    <a:pt x="6" y="137"/>
                  </a:lnTo>
                  <a:lnTo>
                    <a:pt x="12" y="125"/>
                  </a:lnTo>
                  <a:lnTo>
                    <a:pt x="12" y="119"/>
                  </a:lnTo>
                  <a:lnTo>
                    <a:pt x="18" y="107"/>
                  </a:lnTo>
                  <a:lnTo>
                    <a:pt x="18" y="101"/>
                  </a:lnTo>
                  <a:lnTo>
                    <a:pt x="24" y="95"/>
                  </a:lnTo>
                  <a:lnTo>
                    <a:pt x="30" y="83"/>
                  </a:lnTo>
                  <a:lnTo>
                    <a:pt x="30" y="77"/>
                  </a:lnTo>
                  <a:lnTo>
                    <a:pt x="24" y="77"/>
                  </a:lnTo>
                  <a:lnTo>
                    <a:pt x="24" y="71"/>
                  </a:lnTo>
                  <a:lnTo>
                    <a:pt x="18" y="65"/>
                  </a:lnTo>
                  <a:lnTo>
                    <a:pt x="18" y="59"/>
                  </a:lnTo>
                  <a:lnTo>
                    <a:pt x="24" y="59"/>
                  </a:lnTo>
                  <a:lnTo>
                    <a:pt x="24" y="65"/>
                  </a:lnTo>
                  <a:lnTo>
                    <a:pt x="30" y="65"/>
                  </a:lnTo>
                  <a:lnTo>
                    <a:pt x="30" y="71"/>
                  </a:lnTo>
                  <a:lnTo>
                    <a:pt x="36" y="71"/>
                  </a:lnTo>
                  <a:lnTo>
                    <a:pt x="36" y="65"/>
                  </a:lnTo>
                  <a:lnTo>
                    <a:pt x="42" y="59"/>
                  </a:lnTo>
                  <a:lnTo>
                    <a:pt x="48" y="59"/>
                  </a:lnTo>
                  <a:lnTo>
                    <a:pt x="48" y="53"/>
                  </a:lnTo>
                  <a:lnTo>
                    <a:pt x="54" y="47"/>
                  </a:lnTo>
                  <a:lnTo>
                    <a:pt x="54" y="41"/>
                  </a:lnTo>
                  <a:lnTo>
                    <a:pt x="60" y="41"/>
                  </a:lnTo>
                  <a:lnTo>
                    <a:pt x="60" y="35"/>
                  </a:lnTo>
                  <a:lnTo>
                    <a:pt x="60" y="24"/>
                  </a:lnTo>
                  <a:lnTo>
                    <a:pt x="54" y="18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54" y="12"/>
                  </a:lnTo>
                  <a:lnTo>
                    <a:pt x="60" y="18"/>
                  </a:lnTo>
                  <a:lnTo>
                    <a:pt x="60" y="30"/>
                  </a:lnTo>
                  <a:lnTo>
                    <a:pt x="66" y="35"/>
                  </a:lnTo>
                  <a:lnTo>
                    <a:pt x="66" y="30"/>
                  </a:lnTo>
                  <a:lnTo>
                    <a:pt x="66" y="24"/>
                  </a:lnTo>
                  <a:lnTo>
                    <a:pt x="72" y="18"/>
                  </a:lnTo>
                  <a:lnTo>
                    <a:pt x="72" y="12"/>
                  </a:lnTo>
                  <a:lnTo>
                    <a:pt x="78" y="6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84" y="6"/>
                  </a:lnTo>
                  <a:lnTo>
                    <a:pt x="84" y="12"/>
                  </a:lnTo>
                  <a:lnTo>
                    <a:pt x="78" y="12"/>
                  </a:lnTo>
                  <a:lnTo>
                    <a:pt x="78" y="24"/>
                  </a:lnTo>
                  <a:lnTo>
                    <a:pt x="72" y="30"/>
                  </a:lnTo>
                  <a:lnTo>
                    <a:pt x="66" y="35"/>
                  </a:lnTo>
                  <a:lnTo>
                    <a:pt x="72" y="35"/>
                  </a:lnTo>
                  <a:lnTo>
                    <a:pt x="78" y="35"/>
                  </a:lnTo>
                  <a:lnTo>
                    <a:pt x="84" y="35"/>
                  </a:lnTo>
                  <a:lnTo>
                    <a:pt x="90" y="30"/>
                  </a:lnTo>
                  <a:lnTo>
                    <a:pt x="96" y="30"/>
                  </a:lnTo>
                  <a:lnTo>
                    <a:pt x="102" y="24"/>
                  </a:lnTo>
                  <a:lnTo>
                    <a:pt x="102" y="30"/>
                  </a:lnTo>
                  <a:lnTo>
                    <a:pt x="96" y="30"/>
                  </a:lnTo>
                  <a:lnTo>
                    <a:pt x="90" y="35"/>
                  </a:lnTo>
                  <a:lnTo>
                    <a:pt x="84" y="41"/>
                  </a:lnTo>
                  <a:lnTo>
                    <a:pt x="78" y="41"/>
                  </a:lnTo>
                  <a:lnTo>
                    <a:pt x="72" y="41"/>
                  </a:lnTo>
                  <a:lnTo>
                    <a:pt x="66" y="47"/>
                  </a:lnTo>
                  <a:lnTo>
                    <a:pt x="60" y="47"/>
                  </a:lnTo>
                  <a:lnTo>
                    <a:pt x="54" y="53"/>
                  </a:lnTo>
                  <a:lnTo>
                    <a:pt x="48" y="59"/>
                  </a:lnTo>
                  <a:lnTo>
                    <a:pt x="48" y="65"/>
                  </a:lnTo>
                  <a:lnTo>
                    <a:pt x="54" y="65"/>
                  </a:lnTo>
                  <a:lnTo>
                    <a:pt x="54" y="71"/>
                  </a:lnTo>
                  <a:lnTo>
                    <a:pt x="48" y="71"/>
                  </a:lnTo>
                  <a:lnTo>
                    <a:pt x="48" y="77"/>
                  </a:lnTo>
                  <a:lnTo>
                    <a:pt x="42" y="77"/>
                  </a:lnTo>
                  <a:lnTo>
                    <a:pt x="42" y="71"/>
                  </a:lnTo>
                  <a:lnTo>
                    <a:pt x="42" y="77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0" y="101"/>
                  </a:lnTo>
                  <a:lnTo>
                    <a:pt x="24" y="107"/>
                  </a:lnTo>
                  <a:lnTo>
                    <a:pt x="24" y="113"/>
                  </a:lnTo>
                  <a:lnTo>
                    <a:pt x="18" y="125"/>
                  </a:lnTo>
                  <a:lnTo>
                    <a:pt x="18" y="131"/>
                  </a:lnTo>
                  <a:lnTo>
                    <a:pt x="18" y="137"/>
                  </a:lnTo>
                  <a:lnTo>
                    <a:pt x="12" y="137"/>
                  </a:lnTo>
                  <a:lnTo>
                    <a:pt x="6" y="143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31" name="Freeform 466"/>
            <p:cNvSpPr>
              <a:spLocks/>
            </p:cNvSpPr>
            <p:nvPr/>
          </p:nvSpPr>
          <p:spPr bwMode="auto">
            <a:xfrm>
              <a:off x="5048" y="1780"/>
              <a:ext cx="66" cy="113"/>
            </a:xfrm>
            <a:custGeom>
              <a:avLst/>
              <a:gdLst>
                <a:gd name="T0" fmla="*/ 48 w 66"/>
                <a:gd name="T1" fmla="*/ 6 h 113"/>
                <a:gd name="T2" fmla="*/ 36 w 66"/>
                <a:gd name="T3" fmla="*/ 24 h 113"/>
                <a:gd name="T4" fmla="*/ 36 w 66"/>
                <a:gd name="T5" fmla="*/ 24 h 113"/>
                <a:gd name="T6" fmla="*/ 24 w 66"/>
                <a:gd name="T7" fmla="*/ 30 h 113"/>
                <a:gd name="T8" fmla="*/ 12 w 66"/>
                <a:gd name="T9" fmla="*/ 36 h 113"/>
                <a:gd name="T10" fmla="*/ 6 w 66"/>
                <a:gd name="T11" fmla="*/ 42 h 113"/>
                <a:gd name="T12" fmla="*/ 0 w 66"/>
                <a:gd name="T13" fmla="*/ 42 h 113"/>
                <a:gd name="T14" fmla="*/ 0 w 66"/>
                <a:gd name="T15" fmla="*/ 48 h 113"/>
                <a:gd name="T16" fmla="*/ 6 w 66"/>
                <a:gd name="T17" fmla="*/ 42 h 113"/>
                <a:gd name="T18" fmla="*/ 12 w 66"/>
                <a:gd name="T19" fmla="*/ 36 h 113"/>
                <a:gd name="T20" fmla="*/ 24 w 66"/>
                <a:gd name="T21" fmla="*/ 36 h 113"/>
                <a:gd name="T22" fmla="*/ 30 w 66"/>
                <a:gd name="T23" fmla="*/ 30 h 113"/>
                <a:gd name="T24" fmla="*/ 36 w 66"/>
                <a:gd name="T25" fmla="*/ 36 h 113"/>
                <a:gd name="T26" fmla="*/ 30 w 66"/>
                <a:gd name="T27" fmla="*/ 48 h 113"/>
                <a:gd name="T28" fmla="*/ 24 w 66"/>
                <a:gd name="T29" fmla="*/ 60 h 113"/>
                <a:gd name="T30" fmla="*/ 18 w 66"/>
                <a:gd name="T31" fmla="*/ 66 h 113"/>
                <a:gd name="T32" fmla="*/ 12 w 66"/>
                <a:gd name="T33" fmla="*/ 72 h 113"/>
                <a:gd name="T34" fmla="*/ 6 w 66"/>
                <a:gd name="T35" fmla="*/ 78 h 113"/>
                <a:gd name="T36" fmla="*/ 6 w 66"/>
                <a:gd name="T37" fmla="*/ 84 h 113"/>
                <a:gd name="T38" fmla="*/ 6 w 66"/>
                <a:gd name="T39" fmla="*/ 84 h 113"/>
                <a:gd name="T40" fmla="*/ 6 w 66"/>
                <a:gd name="T41" fmla="*/ 84 h 113"/>
                <a:gd name="T42" fmla="*/ 12 w 66"/>
                <a:gd name="T43" fmla="*/ 78 h 113"/>
                <a:gd name="T44" fmla="*/ 24 w 66"/>
                <a:gd name="T45" fmla="*/ 72 h 113"/>
                <a:gd name="T46" fmla="*/ 30 w 66"/>
                <a:gd name="T47" fmla="*/ 66 h 113"/>
                <a:gd name="T48" fmla="*/ 30 w 66"/>
                <a:gd name="T49" fmla="*/ 72 h 113"/>
                <a:gd name="T50" fmla="*/ 30 w 66"/>
                <a:gd name="T51" fmla="*/ 101 h 113"/>
                <a:gd name="T52" fmla="*/ 36 w 66"/>
                <a:gd name="T53" fmla="*/ 113 h 113"/>
                <a:gd name="T54" fmla="*/ 36 w 66"/>
                <a:gd name="T55" fmla="*/ 113 h 113"/>
                <a:gd name="T56" fmla="*/ 36 w 66"/>
                <a:gd name="T57" fmla="*/ 101 h 113"/>
                <a:gd name="T58" fmla="*/ 36 w 66"/>
                <a:gd name="T59" fmla="*/ 66 h 113"/>
                <a:gd name="T60" fmla="*/ 36 w 66"/>
                <a:gd name="T61" fmla="*/ 54 h 113"/>
                <a:gd name="T62" fmla="*/ 36 w 66"/>
                <a:gd name="T63" fmla="*/ 60 h 113"/>
                <a:gd name="T64" fmla="*/ 42 w 66"/>
                <a:gd name="T65" fmla="*/ 66 h 113"/>
                <a:gd name="T66" fmla="*/ 48 w 66"/>
                <a:gd name="T67" fmla="*/ 72 h 113"/>
                <a:gd name="T68" fmla="*/ 54 w 66"/>
                <a:gd name="T69" fmla="*/ 78 h 113"/>
                <a:gd name="T70" fmla="*/ 60 w 66"/>
                <a:gd name="T71" fmla="*/ 84 h 113"/>
                <a:gd name="T72" fmla="*/ 66 w 66"/>
                <a:gd name="T73" fmla="*/ 84 h 113"/>
                <a:gd name="T74" fmla="*/ 60 w 66"/>
                <a:gd name="T75" fmla="*/ 84 h 113"/>
                <a:gd name="T76" fmla="*/ 54 w 66"/>
                <a:gd name="T77" fmla="*/ 78 h 113"/>
                <a:gd name="T78" fmla="*/ 48 w 66"/>
                <a:gd name="T79" fmla="*/ 72 h 113"/>
                <a:gd name="T80" fmla="*/ 48 w 66"/>
                <a:gd name="T81" fmla="*/ 60 h 113"/>
                <a:gd name="T82" fmla="*/ 42 w 66"/>
                <a:gd name="T83" fmla="*/ 54 h 113"/>
                <a:gd name="T84" fmla="*/ 42 w 66"/>
                <a:gd name="T85" fmla="*/ 48 h 113"/>
                <a:gd name="T86" fmla="*/ 42 w 66"/>
                <a:gd name="T87" fmla="*/ 36 h 113"/>
                <a:gd name="T88" fmla="*/ 42 w 66"/>
                <a:gd name="T89" fmla="*/ 30 h 113"/>
                <a:gd name="T90" fmla="*/ 48 w 66"/>
                <a:gd name="T91" fmla="*/ 30 h 113"/>
                <a:gd name="T92" fmla="*/ 48 w 66"/>
                <a:gd name="T93" fmla="*/ 36 h 113"/>
                <a:gd name="T94" fmla="*/ 54 w 66"/>
                <a:gd name="T95" fmla="*/ 42 h 113"/>
                <a:gd name="T96" fmla="*/ 60 w 66"/>
                <a:gd name="T97" fmla="*/ 48 h 113"/>
                <a:gd name="T98" fmla="*/ 66 w 66"/>
                <a:gd name="T99" fmla="*/ 48 h 113"/>
                <a:gd name="T100" fmla="*/ 66 w 66"/>
                <a:gd name="T101" fmla="*/ 54 h 113"/>
                <a:gd name="T102" fmla="*/ 66 w 66"/>
                <a:gd name="T103" fmla="*/ 48 h 113"/>
                <a:gd name="T104" fmla="*/ 60 w 66"/>
                <a:gd name="T105" fmla="*/ 36 h 113"/>
                <a:gd name="T106" fmla="*/ 48 w 66"/>
                <a:gd name="T107" fmla="*/ 30 h 113"/>
                <a:gd name="T108" fmla="*/ 48 w 66"/>
                <a:gd name="T109" fmla="*/ 24 h 113"/>
                <a:gd name="T110" fmla="*/ 48 w 66"/>
                <a:gd name="T111" fmla="*/ 12 h 113"/>
                <a:gd name="T112" fmla="*/ 54 w 66"/>
                <a:gd name="T113" fmla="*/ 6 h 113"/>
                <a:gd name="T114" fmla="*/ 48 w 66"/>
                <a:gd name="T115" fmla="*/ 0 h 11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6"/>
                <a:gd name="T175" fmla="*/ 0 h 113"/>
                <a:gd name="T176" fmla="*/ 66 w 66"/>
                <a:gd name="T177" fmla="*/ 113 h 11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6" h="113">
                  <a:moveTo>
                    <a:pt x="48" y="6"/>
                  </a:moveTo>
                  <a:lnTo>
                    <a:pt x="48" y="6"/>
                  </a:lnTo>
                  <a:lnTo>
                    <a:pt x="42" y="18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18" y="30"/>
                  </a:lnTo>
                  <a:lnTo>
                    <a:pt x="12" y="36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6" y="42"/>
                  </a:lnTo>
                  <a:lnTo>
                    <a:pt x="12" y="42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4" y="36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24" y="60"/>
                  </a:lnTo>
                  <a:lnTo>
                    <a:pt x="18" y="66"/>
                  </a:lnTo>
                  <a:lnTo>
                    <a:pt x="12" y="72"/>
                  </a:lnTo>
                  <a:lnTo>
                    <a:pt x="6" y="78"/>
                  </a:lnTo>
                  <a:lnTo>
                    <a:pt x="6" y="84"/>
                  </a:lnTo>
                  <a:lnTo>
                    <a:pt x="12" y="78"/>
                  </a:lnTo>
                  <a:lnTo>
                    <a:pt x="18" y="72"/>
                  </a:lnTo>
                  <a:lnTo>
                    <a:pt x="24" y="72"/>
                  </a:lnTo>
                  <a:lnTo>
                    <a:pt x="24" y="66"/>
                  </a:lnTo>
                  <a:lnTo>
                    <a:pt x="30" y="66"/>
                  </a:lnTo>
                  <a:lnTo>
                    <a:pt x="30" y="72"/>
                  </a:lnTo>
                  <a:lnTo>
                    <a:pt x="30" y="90"/>
                  </a:lnTo>
                  <a:lnTo>
                    <a:pt x="30" y="101"/>
                  </a:lnTo>
                  <a:lnTo>
                    <a:pt x="36" y="113"/>
                  </a:lnTo>
                  <a:lnTo>
                    <a:pt x="36" y="107"/>
                  </a:lnTo>
                  <a:lnTo>
                    <a:pt x="36" y="101"/>
                  </a:lnTo>
                  <a:lnTo>
                    <a:pt x="36" y="84"/>
                  </a:lnTo>
                  <a:lnTo>
                    <a:pt x="36" y="66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6" y="60"/>
                  </a:lnTo>
                  <a:lnTo>
                    <a:pt x="42" y="66"/>
                  </a:lnTo>
                  <a:lnTo>
                    <a:pt x="48" y="72"/>
                  </a:lnTo>
                  <a:lnTo>
                    <a:pt x="48" y="78"/>
                  </a:lnTo>
                  <a:lnTo>
                    <a:pt x="54" y="78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60" y="84"/>
                  </a:lnTo>
                  <a:lnTo>
                    <a:pt x="60" y="78"/>
                  </a:lnTo>
                  <a:lnTo>
                    <a:pt x="54" y="78"/>
                  </a:lnTo>
                  <a:lnTo>
                    <a:pt x="54" y="72"/>
                  </a:lnTo>
                  <a:lnTo>
                    <a:pt x="48" y="72"/>
                  </a:lnTo>
                  <a:lnTo>
                    <a:pt x="48" y="66"/>
                  </a:lnTo>
                  <a:lnTo>
                    <a:pt x="48" y="60"/>
                  </a:lnTo>
                  <a:lnTo>
                    <a:pt x="42" y="60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42" y="30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54" y="36"/>
                  </a:lnTo>
                  <a:lnTo>
                    <a:pt x="54" y="42"/>
                  </a:lnTo>
                  <a:lnTo>
                    <a:pt x="60" y="42"/>
                  </a:lnTo>
                  <a:lnTo>
                    <a:pt x="60" y="48"/>
                  </a:lnTo>
                  <a:lnTo>
                    <a:pt x="66" y="48"/>
                  </a:lnTo>
                  <a:lnTo>
                    <a:pt x="66" y="54"/>
                  </a:lnTo>
                  <a:lnTo>
                    <a:pt x="66" y="48"/>
                  </a:lnTo>
                  <a:lnTo>
                    <a:pt x="60" y="42"/>
                  </a:lnTo>
                  <a:lnTo>
                    <a:pt x="60" y="36"/>
                  </a:lnTo>
                  <a:lnTo>
                    <a:pt x="54" y="36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48" y="18"/>
                  </a:lnTo>
                  <a:lnTo>
                    <a:pt x="48" y="12"/>
                  </a:lnTo>
                  <a:lnTo>
                    <a:pt x="48" y="6"/>
                  </a:lnTo>
                  <a:lnTo>
                    <a:pt x="54" y="6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32" name="Freeform 467"/>
            <p:cNvSpPr>
              <a:spLocks/>
            </p:cNvSpPr>
            <p:nvPr/>
          </p:nvSpPr>
          <p:spPr bwMode="auto">
            <a:xfrm>
              <a:off x="5281" y="1732"/>
              <a:ext cx="131" cy="102"/>
            </a:xfrm>
            <a:custGeom>
              <a:avLst/>
              <a:gdLst>
                <a:gd name="T0" fmla="*/ 6 w 131"/>
                <a:gd name="T1" fmla="*/ 12 h 102"/>
                <a:gd name="T2" fmla="*/ 12 w 131"/>
                <a:gd name="T3" fmla="*/ 18 h 102"/>
                <a:gd name="T4" fmla="*/ 24 w 131"/>
                <a:gd name="T5" fmla="*/ 24 h 102"/>
                <a:gd name="T6" fmla="*/ 30 w 131"/>
                <a:gd name="T7" fmla="*/ 24 h 102"/>
                <a:gd name="T8" fmla="*/ 30 w 131"/>
                <a:gd name="T9" fmla="*/ 48 h 102"/>
                <a:gd name="T10" fmla="*/ 36 w 131"/>
                <a:gd name="T11" fmla="*/ 66 h 102"/>
                <a:gd name="T12" fmla="*/ 36 w 131"/>
                <a:gd name="T13" fmla="*/ 60 h 102"/>
                <a:gd name="T14" fmla="*/ 36 w 131"/>
                <a:gd name="T15" fmla="*/ 36 h 102"/>
                <a:gd name="T16" fmla="*/ 42 w 131"/>
                <a:gd name="T17" fmla="*/ 30 h 102"/>
                <a:gd name="T18" fmla="*/ 53 w 131"/>
                <a:gd name="T19" fmla="*/ 42 h 102"/>
                <a:gd name="T20" fmla="*/ 59 w 131"/>
                <a:gd name="T21" fmla="*/ 48 h 102"/>
                <a:gd name="T22" fmla="*/ 71 w 131"/>
                <a:gd name="T23" fmla="*/ 90 h 102"/>
                <a:gd name="T24" fmla="*/ 77 w 131"/>
                <a:gd name="T25" fmla="*/ 102 h 102"/>
                <a:gd name="T26" fmla="*/ 71 w 131"/>
                <a:gd name="T27" fmla="*/ 84 h 102"/>
                <a:gd name="T28" fmla="*/ 65 w 131"/>
                <a:gd name="T29" fmla="*/ 54 h 102"/>
                <a:gd name="T30" fmla="*/ 89 w 131"/>
                <a:gd name="T31" fmla="*/ 66 h 102"/>
                <a:gd name="T32" fmla="*/ 119 w 131"/>
                <a:gd name="T33" fmla="*/ 84 h 102"/>
                <a:gd name="T34" fmla="*/ 131 w 131"/>
                <a:gd name="T35" fmla="*/ 90 h 102"/>
                <a:gd name="T36" fmla="*/ 125 w 131"/>
                <a:gd name="T37" fmla="*/ 84 h 102"/>
                <a:gd name="T38" fmla="*/ 107 w 131"/>
                <a:gd name="T39" fmla="*/ 72 h 102"/>
                <a:gd name="T40" fmla="*/ 83 w 131"/>
                <a:gd name="T41" fmla="*/ 54 h 102"/>
                <a:gd name="T42" fmla="*/ 65 w 131"/>
                <a:gd name="T43" fmla="*/ 48 h 102"/>
                <a:gd name="T44" fmla="*/ 77 w 131"/>
                <a:gd name="T45" fmla="*/ 42 h 102"/>
                <a:gd name="T46" fmla="*/ 95 w 131"/>
                <a:gd name="T47" fmla="*/ 42 h 102"/>
                <a:gd name="T48" fmla="*/ 119 w 131"/>
                <a:gd name="T49" fmla="*/ 42 h 102"/>
                <a:gd name="T50" fmla="*/ 131 w 131"/>
                <a:gd name="T51" fmla="*/ 42 h 102"/>
                <a:gd name="T52" fmla="*/ 125 w 131"/>
                <a:gd name="T53" fmla="*/ 36 h 102"/>
                <a:gd name="T54" fmla="*/ 107 w 131"/>
                <a:gd name="T55" fmla="*/ 36 h 102"/>
                <a:gd name="T56" fmla="*/ 77 w 131"/>
                <a:gd name="T57" fmla="*/ 36 h 102"/>
                <a:gd name="T58" fmla="*/ 65 w 131"/>
                <a:gd name="T59" fmla="*/ 36 h 102"/>
                <a:gd name="T60" fmla="*/ 53 w 131"/>
                <a:gd name="T61" fmla="*/ 30 h 102"/>
                <a:gd name="T62" fmla="*/ 48 w 131"/>
                <a:gd name="T63" fmla="*/ 24 h 102"/>
                <a:gd name="T64" fmla="*/ 53 w 131"/>
                <a:gd name="T65" fmla="*/ 18 h 102"/>
                <a:gd name="T66" fmla="*/ 71 w 131"/>
                <a:gd name="T67" fmla="*/ 6 h 102"/>
                <a:gd name="T68" fmla="*/ 83 w 131"/>
                <a:gd name="T69" fmla="*/ 0 h 102"/>
                <a:gd name="T70" fmla="*/ 83 w 131"/>
                <a:gd name="T71" fmla="*/ 0 h 102"/>
                <a:gd name="T72" fmla="*/ 65 w 131"/>
                <a:gd name="T73" fmla="*/ 6 h 102"/>
                <a:gd name="T74" fmla="*/ 48 w 131"/>
                <a:gd name="T75" fmla="*/ 12 h 102"/>
                <a:gd name="T76" fmla="*/ 42 w 131"/>
                <a:gd name="T77" fmla="*/ 18 h 102"/>
                <a:gd name="T78" fmla="*/ 30 w 131"/>
                <a:gd name="T79" fmla="*/ 18 h 102"/>
                <a:gd name="T80" fmla="*/ 18 w 131"/>
                <a:gd name="T81" fmla="*/ 12 h 102"/>
                <a:gd name="T82" fmla="*/ 6 w 131"/>
                <a:gd name="T83" fmla="*/ 6 h 102"/>
                <a:gd name="T84" fmla="*/ 0 w 131"/>
                <a:gd name="T85" fmla="*/ 6 h 10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02"/>
                <a:gd name="T131" fmla="*/ 131 w 131"/>
                <a:gd name="T132" fmla="*/ 102 h 10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02">
                  <a:moveTo>
                    <a:pt x="0" y="6"/>
                  </a:moveTo>
                  <a:lnTo>
                    <a:pt x="6" y="12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0" y="36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30" y="66"/>
                  </a:lnTo>
                  <a:lnTo>
                    <a:pt x="36" y="66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6" y="42"/>
                  </a:lnTo>
                  <a:lnTo>
                    <a:pt x="36" y="36"/>
                  </a:lnTo>
                  <a:lnTo>
                    <a:pt x="36" y="30"/>
                  </a:lnTo>
                  <a:lnTo>
                    <a:pt x="42" y="30"/>
                  </a:lnTo>
                  <a:lnTo>
                    <a:pt x="48" y="36"/>
                  </a:lnTo>
                  <a:lnTo>
                    <a:pt x="53" y="42"/>
                  </a:lnTo>
                  <a:lnTo>
                    <a:pt x="59" y="48"/>
                  </a:lnTo>
                  <a:lnTo>
                    <a:pt x="59" y="60"/>
                  </a:lnTo>
                  <a:lnTo>
                    <a:pt x="65" y="78"/>
                  </a:lnTo>
                  <a:lnTo>
                    <a:pt x="71" y="90"/>
                  </a:lnTo>
                  <a:lnTo>
                    <a:pt x="71" y="102"/>
                  </a:lnTo>
                  <a:lnTo>
                    <a:pt x="77" y="102"/>
                  </a:lnTo>
                  <a:lnTo>
                    <a:pt x="71" y="96"/>
                  </a:lnTo>
                  <a:lnTo>
                    <a:pt x="71" y="90"/>
                  </a:lnTo>
                  <a:lnTo>
                    <a:pt x="71" y="84"/>
                  </a:lnTo>
                  <a:lnTo>
                    <a:pt x="71" y="72"/>
                  </a:lnTo>
                  <a:lnTo>
                    <a:pt x="65" y="60"/>
                  </a:lnTo>
                  <a:lnTo>
                    <a:pt x="65" y="54"/>
                  </a:lnTo>
                  <a:lnTo>
                    <a:pt x="71" y="54"/>
                  </a:lnTo>
                  <a:lnTo>
                    <a:pt x="83" y="60"/>
                  </a:lnTo>
                  <a:lnTo>
                    <a:pt x="89" y="66"/>
                  </a:lnTo>
                  <a:lnTo>
                    <a:pt x="101" y="72"/>
                  </a:lnTo>
                  <a:lnTo>
                    <a:pt x="113" y="78"/>
                  </a:lnTo>
                  <a:lnTo>
                    <a:pt x="119" y="84"/>
                  </a:lnTo>
                  <a:lnTo>
                    <a:pt x="125" y="84"/>
                  </a:lnTo>
                  <a:lnTo>
                    <a:pt x="131" y="90"/>
                  </a:lnTo>
                  <a:lnTo>
                    <a:pt x="131" y="84"/>
                  </a:lnTo>
                  <a:lnTo>
                    <a:pt x="125" y="84"/>
                  </a:lnTo>
                  <a:lnTo>
                    <a:pt x="125" y="78"/>
                  </a:lnTo>
                  <a:lnTo>
                    <a:pt x="113" y="72"/>
                  </a:lnTo>
                  <a:lnTo>
                    <a:pt x="107" y="72"/>
                  </a:lnTo>
                  <a:lnTo>
                    <a:pt x="101" y="66"/>
                  </a:lnTo>
                  <a:lnTo>
                    <a:pt x="89" y="60"/>
                  </a:lnTo>
                  <a:lnTo>
                    <a:pt x="83" y="54"/>
                  </a:lnTo>
                  <a:lnTo>
                    <a:pt x="77" y="48"/>
                  </a:lnTo>
                  <a:lnTo>
                    <a:pt x="71" y="48"/>
                  </a:lnTo>
                  <a:lnTo>
                    <a:pt x="65" y="48"/>
                  </a:lnTo>
                  <a:lnTo>
                    <a:pt x="71" y="42"/>
                  </a:lnTo>
                  <a:lnTo>
                    <a:pt x="77" y="42"/>
                  </a:lnTo>
                  <a:lnTo>
                    <a:pt x="83" y="42"/>
                  </a:lnTo>
                  <a:lnTo>
                    <a:pt x="89" y="42"/>
                  </a:lnTo>
                  <a:lnTo>
                    <a:pt x="95" y="42"/>
                  </a:lnTo>
                  <a:lnTo>
                    <a:pt x="101" y="42"/>
                  </a:lnTo>
                  <a:lnTo>
                    <a:pt x="107" y="42"/>
                  </a:lnTo>
                  <a:lnTo>
                    <a:pt x="119" y="42"/>
                  </a:lnTo>
                  <a:lnTo>
                    <a:pt x="125" y="42"/>
                  </a:lnTo>
                  <a:lnTo>
                    <a:pt x="131" y="42"/>
                  </a:lnTo>
                  <a:lnTo>
                    <a:pt x="125" y="36"/>
                  </a:lnTo>
                  <a:lnTo>
                    <a:pt x="119" y="36"/>
                  </a:lnTo>
                  <a:lnTo>
                    <a:pt x="113" y="36"/>
                  </a:lnTo>
                  <a:lnTo>
                    <a:pt x="107" y="36"/>
                  </a:lnTo>
                  <a:lnTo>
                    <a:pt x="95" y="36"/>
                  </a:lnTo>
                  <a:lnTo>
                    <a:pt x="89" y="36"/>
                  </a:lnTo>
                  <a:lnTo>
                    <a:pt x="77" y="36"/>
                  </a:lnTo>
                  <a:lnTo>
                    <a:pt x="71" y="36"/>
                  </a:lnTo>
                  <a:lnTo>
                    <a:pt x="65" y="36"/>
                  </a:lnTo>
                  <a:lnTo>
                    <a:pt x="59" y="36"/>
                  </a:lnTo>
                  <a:lnTo>
                    <a:pt x="53" y="30"/>
                  </a:lnTo>
                  <a:lnTo>
                    <a:pt x="48" y="24"/>
                  </a:lnTo>
                  <a:lnTo>
                    <a:pt x="48" y="18"/>
                  </a:lnTo>
                  <a:lnTo>
                    <a:pt x="53" y="18"/>
                  </a:lnTo>
                  <a:lnTo>
                    <a:pt x="59" y="12"/>
                  </a:lnTo>
                  <a:lnTo>
                    <a:pt x="65" y="12"/>
                  </a:lnTo>
                  <a:lnTo>
                    <a:pt x="71" y="6"/>
                  </a:lnTo>
                  <a:lnTo>
                    <a:pt x="77" y="6"/>
                  </a:lnTo>
                  <a:lnTo>
                    <a:pt x="77" y="0"/>
                  </a:lnTo>
                  <a:lnTo>
                    <a:pt x="83" y="0"/>
                  </a:lnTo>
                  <a:lnTo>
                    <a:pt x="77" y="0"/>
                  </a:lnTo>
                  <a:lnTo>
                    <a:pt x="71" y="0"/>
                  </a:lnTo>
                  <a:lnTo>
                    <a:pt x="65" y="6"/>
                  </a:lnTo>
                  <a:lnTo>
                    <a:pt x="59" y="6"/>
                  </a:lnTo>
                  <a:lnTo>
                    <a:pt x="53" y="12"/>
                  </a:lnTo>
                  <a:lnTo>
                    <a:pt x="48" y="12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33" name="Freeform 468"/>
            <p:cNvSpPr>
              <a:spLocks/>
            </p:cNvSpPr>
            <p:nvPr/>
          </p:nvSpPr>
          <p:spPr bwMode="auto">
            <a:xfrm>
              <a:off x="4564" y="1953"/>
              <a:ext cx="329" cy="329"/>
            </a:xfrm>
            <a:custGeom>
              <a:avLst/>
              <a:gdLst>
                <a:gd name="T0" fmla="*/ 132 w 329"/>
                <a:gd name="T1" fmla="*/ 72 h 329"/>
                <a:gd name="T2" fmla="*/ 90 w 329"/>
                <a:gd name="T3" fmla="*/ 48 h 329"/>
                <a:gd name="T4" fmla="*/ 36 w 329"/>
                <a:gd name="T5" fmla="*/ 36 h 329"/>
                <a:gd name="T6" fmla="*/ 18 w 329"/>
                <a:gd name="T7" fmla="*/ 30 h 329"/>
                <a:gd name="T8" fmla="*/ 30 w 329"/>
                <a:gd name="T9" fmla="*/ 72 h 329"/>
                <a:gd name="T10" fmla="*/ 48 w 329"/>
                <a:gd name="T11" fmla="*/ 114 h 329"/>
                <a:gd name="T12" fmla="*/ 90 w 329"/>
                <a:gd name="T13" fmla="*/ 138 h 329"/>
                <a:gd name="T14" fmla="*/ 120 w 329"/>
                <a:gd name="T15" fmla="*/ 156 h 329"/>
                <a:gd name="T16" fmla="*/ 108 w 329"/>
                <a:gd name="T17" fmla="*/ 162 h 329"/>
                <a:gd name="T18" fmla="*/ 84 w 329"/>
                <a:gd name="T19" fmla="*/ 156 h 329"/>
                <a:gd name="T20" fmla="*/ 48 w 329"/>
                <a:gd name="T21" fmla="*/ 174 h 329"/>
                <a:gd name="T22" fmla="*/ 24 w 329"/>
                <a:gd name="T23" fmla="*/ 204 h 329"/>
                <a:gd name="T24" fmla="*/ 0 w 329"/>
                <a:gd name="T25" fmla="*/ 215 h 329"/>
                <a:gd name="T26" fmla="*/ 6 w 329"/>
                <a:gd name="T27" fmla="*/ 227 h 329"/>
                <a:gd name="T28" fmla="*/ 24 w 329"/>
                <a:gd name="T29" fmla="*/ 233 h 329"/>
                <a:gd name="T30" fmla="*/ 66 w 329"/>
                <a:gd name="T31" fmla="*/ 239 h 329"/>
                <a:gd name="T32" fmla="*/ 114 w 329"/>
                <a:gd name="T33" fmla="*/ 215 h 329"/>
                <a:gd name="T34" fmla="*/ 120 w 329"/>
                <a:gd name="T35" fmla="*/ 192 h 329"/>
                <a:gd name="T36" fmla="*/ 137 w 329"/>
                <a:gd name="T37" fmla="*/ 174 h 329"/>
                <a:gd name="T38" fmla="*/ 143 w 329"/>
                <a:gd name="T39" fmla="*/ 180 h 329"/>
                <a:gd name="T40" fmla="*/ 132 w 329"/>
                <a:gd name="T41" fmla="*/ 209 h 329"/>
                <a:gd name="T42" fmla="*/ 120 w 329"/>
                <a:gd name="T43" fmla="*/ 215 h 329"/>
                <a:gd name="T44" fmla="*/ 102 w 329"/>
                <a:gd name="T45" fmla="*/ 233 h 329"/>
                <a:gd name="T46" fmla="*/ 90 w 329"/>
                <a:gd name="T47" fmla="*/ 269 h 329"/>
                <a:gd name="T48" fmla="*/ 96 w 329"/>
                <a:gd name="T49" fmla="*/ 293 h 329"/>
                <a:gd name="T50" fmla="*/ 90 w 329"/>
                <a:gd name="T51" fmla="*/ 329 h 329"/>
                <a:gd name="T52" fmla="*/ 120 w 329"/>
                <a:gd name="T53" fmla="*/ 323 h 329"/>
                <a:gd name="T54" fmla="*/ 161 w 329"/>
                <a:gd name="T55" fmla="*/ 293 h 329"/>
                <a:gd name="T56" fmla="*/ 179 w 329"/>
                <a:gd name="T57" fmla="*/ 251 h 329"/>
                <a:gd name="T58" fmla="*/ 167 w 329"/>
                <a:gd name="T59" fmla="*/ 209 h 329"/>
                <a:gd name="T60" fmla="*/ 167 w 329"/>
                <a:gd name="T61" fmla="*/ 186 h 329"/>
                <a:gd name="T62" fmla="*/ 179 w 329"/>
                <a:gd name="T63" fmla="*/ 209 h 329"/>
                <a:gd name="T64" fmla="*/ 191 w 329"/>
                <a:gd name="T65" fmla="*/ 251 h 329"/>
                <a:gd name="T66" fmla="*/ 227 w 329"/>
                <a:gd name="T67" fmla="*/ 275 h 329"/>
                <a:gd name="T68" fmla="*/ 269 w 329"/>
                <a:gd name="T69" fmla="*/ 293 h 329"/>
                <a:gd name="T70" fmla="*/ 287 w 329"/>
                <a:gd name="T71" fmla="*/ 269 h 329"/>
                <a:gd name="T72" fmla="*/ 245 w 329"/>
                <a:gd name="T73" fmla="*/ 204 h 329"/>
                <a:gd name="T74" fmla="*/ 221 w 329"/>
                <a:gd name="T75" fmla="*/ 198 h 329"/>
                <a:gd name="T76" fmla="*/ 215 w 329"/>
                <a:gd name="T77" fmla="*/ 186 h 329"/>
                <a:gd name="T78" fmla="*/ 251 w 329"/>
                <a:gd name="T79" fmla="*/ 198 h 329"/>
                <a:gd name="T80" fmla="*/ 293 w 329"/>
                <a:gd name="T81" fmla="*/ 192 h 329"/>
                <a:gd name="T82" fmla="*/ 323 w 329"/>
                <a:gd name="T83" fmla="*/ 186 h 329"/>
                <a:gd name="T84" fmla="*/ 317 w 329"/>
                <a:gd name="T85" fmla="*/ 174 h 329"/>
                <a:gd name="T86" fmla="*/ 293 w 329"/>
                <a:gd name="T87" fmla="*/ 150 h 329"/>
                <a:gd name="T88" fmla="*/ 257 w 329"/>
                <a:gd name="T89" fmla="*/ 126 h 329"/>
                <a:gd name="T90" fmla="*/ 215 w 329"/>
                <a:gd name="T91" fmla="*/ 126 h 329"/>
                <a:gd name="T92" fmla="*/ 203 w 329"/>
                <a:gd name="T93" fmla="*/ 138 h 329"/>
                <a:gd name="T94" fmla="*/ 197 w 329"/>
                <a:gd name="T95" fmla="*/ 126 h 329"/>
                <a:gd name="T96" fmla="*/ 209 w 329"/>
                <a:gd name="T97" fmla="*/ 120 h 329"/>
                <a:gd name="T98" fmla="*/ 227 w 329"/>
                <a:gd name="T99" fmla="*/ 114 h 329"/>
                <a:gd name="T100" fmla="*/ 245 w 329"/>
                <a:gd name="T101" fmla="*/ 60 h 329"/>
                <a:gd name="T102" fmla="*/ 233 w 329"/>
                <a:gd name="T103" fmla="*/ 6 h 329"/>
                <a:gd name="T104" fmla="*/ 215 w 329"/>
                <a:gd name="T105" fmla="*/ 24 h 329"/>
                <a:gd name="T106" fmla="*/ 179 w 329"/>
                <a:gd name="T107" fmla="*/ 36 h 329"/>
                <a:gd name="T108" fmla="*/ 149 w 329"/>
                <a:gd name="T109" fmla="*/ 90 h 329"/>
                <a:gd name="T110" fmla="*/ 143 w 329"/>
                <a:gd name="T111" fmla="*/ 120 h 32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29"/>
                <a:gd name="T169" fmla="*/ 0 h 329"/>
                <a:gd name="T170" fmla="*/ 329 w 329"/>
                <a:gd name="T171" fmla="*/ 329 h 32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29" h="329">
                  <a:moveTo>
                    <a:pt x="143" y="120"/>
                  </a:moveTo>
                  <a:lnTo>
                    <a:pt x="143" y="108"/>
                  </a:lnTo>
                  <a:lnTo>
                    <a:pt x="137" y="96"/>
                  </a:lnTo>
                  <a:lnTo>
                    <a:pt x="132" y="84"/>
                  </a:lnTo>
                  <a:lnTo>
                    <a:pt x="132" y="72"/>
                  </a:lnTo>
                  <a:lnTo>
                    <a:pt x="120" y="66"/>
                  </a:lnTo>
                  <a:lnTo>
                    <a:pt x="114" y="60"/>
                  </a:lnTo>
                  <a:lnTo>
                    <a:pt x="108" y="54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78" y="48"/>
                  </a:lnTo>
                  <a:lnTo>
                    <a:pt x="66" y="42"/>
                  </a:lnTo>
                  <a:lnTo>
                    <a:pt x="54" y="42"/>
                  </a:lnTo>
                  <a:lnTo>
                    <a:pt x="42" y="36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24" y="30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30" y="60"/>
                  </a:lnTo>
                  <a:lnTo>
                    <a:pt x="30" y="72"/>
                  </a:lnTo>
                  <a:lnTo>
                    <a:pt x="30" y="84"/>
                  </a:lnTo>
                  <a:lnTo>
                    <a:pt x="36" y="90"/>
                  </a:lnTo>
                  <a:lnTo>
                    <a:pt x="42" y="96"/>
                  </a:lnTo>
                  <a:lnTo>
                    <a:pt x="42" y="108"/>
                  </a:lnTo>
                  <a:lnTo>
                    <a:pt x="48" y="114"/>
                  </a:lnTo>
                  <a:lnTo>
                    <a:pt x="60" y="120"/>
                  </a:lnTo>
                  <a:lnTo>
                    <a:pt x="66" y="126"/>
                  </a:lnTo>
                  <a:lnTo>
                    <a:pt x="72" y="132"/>
                  </a:lnTo>
                  <a:lnTo>
                    <a:pt x="84" y="138"/>
                  </a:lnTo>
                  <a:lnTo>
                    <a:pt x="90" y="138"/>
                  </a:lnTo>
                  <a:lnTo>
                    <a:pt x="96" y="138"/>
                  </a:lnTo>
                  <a:lnTo>
                    <a:pt x="102" y="144"/>
                  </a:lnTo>
                  <a:lnTo>
                    <a:pt x="114" y="144"/>
                  </a:lnTo>
                  <a:lnTo>
                    <a:pt x="114" y="150"/>
                  </a:lnTo>
                  <a:lnTo>
                    <a:pt x="120" y="156"/>
                  </a:lnTo>
                  <a:lnTo>
                    <a:pt x="126" y="162"/>
                  </a:lnTo>
                  <a:lnTo>
                    <a:pt x="120" y="162"/>
                  </a:lnTo>
                  <a:lnTo>
                    <a:pt x="114" y="162"/>
                  </a:lnTo>
                  <a:lnTo>
                    <a:pt x="108" y="162"/>
                  </a:lnTo>
                  <a:lnTo>
                    <a:pt x="102" y="162"/>
                  </a:lnTo>
                  <a:lnTo>
                    <a:pt x="102" y="156"/>
                  </a:lnTo>
                  <a:lnTo>
                    <a:pt x="96" y="156"/>
                  </a:lnTo>
                  <a:lnTo>
                    <a:pt x="90" y="156"/>
                  </a:lnTo>
                  <a:lnTo>
                    <a:pt x="84" y="156"/>
                  </a:lnTo>
                  <a:lnTo>
                    <a:pt x="72" y="156"/>
                  </a:lnTo>
                  <a:lnTo>
                    <a:pt x="66" y="162"/>
                  </a:lnTo>
                  <a:lnTo>
                    <a:pt x="60" y="162"/>
                  </a:lnTo>
                  <a:lnTo>
                    <a:pt x="54" y="168"/>
                  </a:lnTo>
                  <a:lnTo>
                    <a:pt x="48" y="174"/>
                  </a:lnTo>
                  <a:lnTo>
                    <a:pt x="42" y="180"/>
                  </a:lnTo>
                  <a:lnTo>
                    <a:pt x="42" y="186"/>
                  </a:lnTo>
                  <a:lnTo>
                    <a:pt x="36" y="192"/>
                  </a:lnTo>
                  <a:lnTo>
                    <a:pt x="30" y="198"/>
                  </a:lnTo>
                  <a:lnTo>
                    <a:pt x="24" y="204"/>
                  </a:lnTo>
                  <a:lnTo>
                    <a:pt x="18" y="204"/>
                  </a:lnTo>
                  <a:lnTo>
                    <a:pt x="18" y="209"/>
                  </a:lnTo>
                  <a:lnTo>
                    <a:pt x="12" y="215"/>
                  </a:lnTo>
                  <a:lnTo>
                    <a:pt x="6" y="215"/>
                  </a:lnTo>
                  <a:lnTo>
                    <a:pt x="0" y="215"/>
                  </a:lnTo>
                  <a:lnTo>
                    <a:pt x="0" y="221"/>
                  </a:lnTo>
                  <a:lnTo>
                    <a:pt x="6" y="227"/>
                  </a:lnTo>
                  <a:lnTo>
                    <a:pt x="12" y="233"/>
                  </a:lnTo>
                  <a:lnTo>
                    <a:pt x="18" y="233"/>
                  </a:lnTo>
                  <a:lnTo>
                    <a:pt x="24" y="233"/>
                  </a:lnTo>
                  <a:lnTo>
                    <a:pt x="30" y="239"/>
                  </a:lnTo>
                  <a:lnTo>
                    <a:pt x="36" y="239"/>
                  </a:lnTo>
                  <a:lnTo>
                    <a:pt x="48" y="239"/>
                  </a:lnTo>
                  <a:lnTo>
                    <a:pt x="54" y="245"/>
                  </a:lnTo>
                  <a:lnTo>
                    <a:pt x="66" y="239"/>
                  </a:lnTo>
                  <a:lnTo>
                    <a:pt x="78" y="239"/>
                  </a:lnTo>
                  <a:lnTo>
                    <a:pt x="84" y="239"/>
                  </a:lnTo>
                  <a:lnTo>
                    <a:pt x="96" y="233"/>
                  </a:lnTo>
                  <a:lnTo>
                    <a:pt x="102" y="221"/>
                  </a:lnTo>
                  <a:lnTo>
                    <a:pt x="114" y="215"/>
                  </a:lnTo>
                  <a:lnTo>
                    <a:pt x="114" y="209"/>
                  </a:lnTo>
                  <a:lnTo>
                    <a:pt x="114" y="204"/>
                  </a:lnTo>
                  <a:lnTo>
                    <a:pt x="120" y="204"/>
                  </a:lnTo>
                  <a:lnTo>
                    <a:pt x="120" y="198"/>
                  </a:lnTo>
                  <a:lnTo>
                    <a:pt x="120" y="192"/>
                  </a:lnTo>
                  <a:lnTo>
                    <a:pt x="126" y="186"/>
                  </a:lnTo>
                  <a:lnTo>
                    <a:pt x="126" y="180"/>
                  </a:lnTo>
                  <a:lnTo>
                    <a:pt x="132" y="180"/>
                  </a:lnTo>
                  <a:lnTo>
                    <a:pt x="132" y="174"/>
                  </a:lnTo>
                  <a:lnTo>
                    <a:pt x="137" y="174"/>
                  </a:lnTo>
                  <a:lnTo>
                    <a:pt x="137" y="168"/>
                  </a:lnTo>
                  <a:lnTo>
                    <a:pt x="143" y="168"/>
                  </a:lnTo>
                  <a:lnTo>
                    <a:pt x="143" y="174"/>
                  </a:lnTo>
                  <a:lnTo>
                    <a:pt x="143" y="180"/>
                  </a:lnTo>
                  <a:lnTo>
                    <a:pt x="149" y="186"/>
                  </a:lnTo>
                  <a:lnTo>
                    <a:pt x="143" y="192"/>
                  </a:lnTo>
                  <a:lnTo>
                    <a:pt x="143" y="198"/>
                  </a:lnTo>
                  <a:lnTo>
                    <a:pt x="137" y="204"/>
                  </a:lnTo>
                  <a:lnTo>
                    <a:pt x="132" y="209"/>
                  </a:lnTo>
                  <a:lnTo>
                    <a:pt x="126" y="209"/>
                  </a:lnTo>
                  <a:lnTo>
                    <a:pt x="120" y="215"/>
                  </a:lnTo>
                  <a:lnTo>
                    <a:pt x="114" y="215"/>
                  </a:lnTo>
                  <a:lnTo>
                    <a:pt x="114" y="221"/>
                  </a:lnTo>
                  <a:lnTo>
                    <a:pt x="108" y="227"/>
                  </a:lnTo>
                  <a:lnTo>
                    <a:pt x="102" y="233"/>
                  </a:lnTo>
                  <a:lnTo>
                    <a:pt x="102" y="239"/>
                  </a:lnTo>
                  <a:lnTo>
                    <a:pt x="96" y="245"/>
                  </a:lnTo>
                  <a:lnTo>
                    <a:pt x="96" y="251"/>
                  </a:lnTo>
                  <a:lnTo>
                    <a:pt x="90" y="263"/>
                  </a:lnTo>
                  <a:lnTo>
                    <a:pt x="90" y="269"/>
                  </a:lnTo>
                  <a:lnTo>
                    <a:pt x="90" y="275"/>
                  </a:lnTo>
                  <a:lnTo>
                    <a:pt x="90" y="281"/>
                  </a:lnTo>
                  <a:lnTo>
                    <a:pt x="96" y="287"/>
                  </a:lnTo>
                  <a:lnTo>
                    <a:pt x="96" y="293"/>
                  </a:lnTo>
                  <a:lnTo>
                    <a:pt x="96" y="305"/>
                  </a:lnTo>
                  <a:lnTo>
                    <a:pt x="96" y="311"/>
                  </a:lnTo>
                  <a:lnTo>
                    <a:pt x="90" y="317"/>
                  </a:lnTo>
                  <a:lnTo>
                    <a:pt x="90" y="323"/>
                  </a:lnTo>
                  <a:lnTo>
                    <a:pt x="90" y="329"/>
                  </a:lnTo>
                  <a:lnTo>
                    <a:pt x="96" y="329"/>
                  </a:lnTo>
                  <a:lnTo>
                    <a:pt x="108" y="323"/>
                  </a:lnTo>
                  <a:lnTo>
                    <a:pt x="120" y="323"/>
                  </a:lnTo>
                  <a:lnTo>
                    <a:pt x="132" y="317"/>
                  </a:lnTo>
                  <a:lnTo>
                    <a:pt x="137" y="317"/>
                  </a:lnTo>
                  <a:lnTo>
                    <a:pt x="149" y="311"/>
                  </a:lnTo>
                  <a:lnTo>
                    <a:pt x="155" y="305"/>
                  </a:lnTo>
                  <a:lnTo>
                    <a:pt x="161" y="293"/>
                  </a:lnTo>
                  <a:lnTo>
                    <a:pt x="167" y="287"/>
                  </a:lnTo>
                  <a:lnTo>
                    <a:pt x="173" y="281"/>
                  </a:lnTo>
                  <a:lnTo>
                    <a:pt x="173" y="269"/>
                  </a:lnTo>
                  <a:lnTo>
                    <a:pt x="179" y="263"/>
                  </a:lnTo>
                  <a:lnTo>
                    <a:pt x="179" y="251"/>
                  </a:lnTo>
                  <a:lnTo>
                    <a:pt x="179" y="245"/>
                  </a:lnTo>
                  <a:lnTo>
                    <a:pt x="179" y="233"/>
                  </a:lnTo>
                  <a:lnTo>
                    <a:pt x="173" y="221"/>
                  </a:lnTo>
                  <a:lnTo>
                    <a:pt x="173" y="215"/>
                  </a:lnTo>
                  <a:lnTo>
                    <a:pt x="167" y="209"/>
                  </a:lnTo>
                  <a:lnTo>
                    <a:pt x="161" y="204"/>
                  </a:lnTo>
                  <a:lnTo>
                    <a:pt x="161" y="198"/>
                  </a:lnTo>
                  <a:lnTo>
                    <a:pt x="161" y="192"/>
                  </a:lnTo>
                  <a:lnTo>
                    <a:pt x="167" y="186"/>
                  </a:lnTo>
                  <a:lnTo>
                    <a:pt x="173" y="186"/>
                  </a:lnTo>
                  <a:lnTo>
                    <a:pt x="179" y="192"/>
                  </a:lnTo>
                  <a:lnTo>
                    <a:pt x="179" y="198"/>
                  </a:lnTo>
                  <a:lnTo>
                    <a:pt x="179" y="209"/>
                  </a:lnTo>
                  <a:lnTo>
                    <a:pt x="185" y="221"/>
                  </a:lnTo>
                  <a:lnTo>
                    <a:pt x="185" y="227"/>
                  </a:lnTo>
                  <a:lnTo>
                    <a:pt x="185" y="233"/>
                  </a:lnTo>
                  <a:lnTo>
                    <a:pt x="191" y="239"/>
                  </a:lnTo>
                  <a:lnTo>
                    <a:pt x="191" y="251"/>
                  </a:lnTo>
                  <a:lnTo>
                    <a:pt x="197" y="257"/>
                  </a:lnTo>
                  <a:lnTo>
                    <a:pt x="203" y="263"/>
                  </a:lnTo>
                  <a:lnTo>
                    <a:pt x="209" y="269"/>
                  </a:lnTo>
                  <a:lnTo>
                    <a:pt x="221" y="269"/>
                  </a:lnTo>
                  <a:lnTo>
                    <a:pt x="227" y="275"/>
                  </a:lnTo>
                  <a:lnTo>
                    <a:pt x="239" y="281"/>
                  </a:lnTo>
                  <a:lnTo>
                    <a:pt x="245" y="281"/>
                  </a:lnTo>
                  <a:lnTo>
                    <a:pt x="257" y="287"/>
                  </a:lnTo>
                  <a:lnTo>
                    <a:pt x="263" y="293"/>
                  </a:lnTo>
                  <a:lnTo>
                    <a:pt x="269" y="293"/>
                  </a:lnTo>
                  <a:lnTo>
                    <a:pt x="275" y="299"/>
                  </a:lnTo>
                  <a:lnTo>
                    <a:pt x="281" y="311"/>
                  </a:lnTo>
                  <a:lnTo>
                    <a:pt x="281" y="299"/>
                  </a:lnTo>
                  <a:lnTo>
                    <a:pt x="287" y="281"/>
                  </a:lnTo>
                  <a:lnTo>
                    <a:pt x="287" y="269"/>
                  </a:lnTo>
                  <a:lnTo>
                    <a:pt x="287" y="251"/>
                  </a:lnTo>
                  <a:lnTo>
                    <a:pt x="281" y="233"/>
                  </a:lnTo>
                  <a:lnTo>
                    <a:pt x="275" y="221"/>
                  </a:lnTo>
                  <a:lnTo>
                    <a:pt x="263" y="209"/>
                  </a:lnTo>
                  <a:lnTo>
                    <a:pt x="245" y="204"/>
                  </a:lnTo>
                  <a:lnTo>
                    <a:pt x="239" y="198"/>
                  </a:lnTo>
                  <a:lnTo>
                    <a:pt x="233" y="198"/>
                  </a:lnTo>
                  <a:lnTo>
                    <a:pt x="227" y="198"/>
                  </a:lnTo>
                  <a:lnTo>
                    <a:pt x="221" y="198"/>
                  </a:lnTo>
                  <a:lnTo>
                    <a:pt x="215" y="198"/>
                  </a:lnTo>
                  <a:lnTo>
                    <a:pt x="215" y="192"/>
                  </a:lnTo>
                  <a:lnTo>
                    <a:pt x="209" y="192"/>
                  </a:lnTo>
                  <a:lnTo>
                    <a:pt x="215" y="192"/>
                  </a:lnTo>
                  <a:lnTo>
                    <a:pt x="215" y="186"/>
                  </a:lnTo>
                  <a:lnTo>
                    <a:pt x="215" y="180"/>
                  </a:lnTo>
                  <a:lnTo>
                    <a:pt x="227" y="186"/>
                  </a:lnTo>
                  <a:lnTo>
                    <a:pt x="239" y="192"/>
                  </a:lnTo>
                  <a:lnTo>
                    <a:pt x="251" y="198"/>
                  </a:lnTo>
                  <a:lnTo>
                    <a:pt x="263" y="198"/>
                  </a:lnTo>
                  <a:lnTo>
                    <a:pt x="269" y="198"/>
                  </a:lnTo>
                  <a:lnTo>
                    <a:pt x="281" y="198"/>
                  </a:lnTo>
                  <a:lnTo>
                    <a:pt x="287" y="198"/>
                  </a:lnTo>
                  <a:lnTo>
                    <a:pt x="293" y="192"/>
                  </a:lnTo>
                  <a:lnTo>
                    <a:pt x="305" y="192"/>
                  </a:lnTo>
                  <a:lnTo>
                    <a:pt x="311" y="186"/>
                  </a:lnTo>
                  <a:lnTo>
                    <a:pt x="317" y="186"/>
                  </a:lnTo>
                  <a:lnTo>
                    <a:pt x="323" y="186"/>
                  </a:lnTo>
                  <a:lnTo>
                    <a:pt x="323" y="180"/>
                  </a:lnTo>
                  <a:lnTo>
                    <a:pt x="329" y="180"/>
                  </a:lnTo>
                  <a:lnTo>
                    <a:pt x="323" y="180"/>
                  </a:lnTo>
                  <a:lnTo>
                    <a:pt x="317" y="174"/>
                  </a:lnTo>
                  <a:lnTo>
                    <a:pt x="311" y="174"/>
                  </a:lnTo>
                  <a:lnTo>
                    <a:pt x="305" y="168"/>
                  </a:lnTo>
                  <a:lnTo>
                    <a:pt x="299" y="162"/>
                  </a:lnTo>
                  <a:lnTo>
                    <a:pt x="299" y="156"/>
                  </a:lnTo>
                  <a:lnTo>
                    <a:pt x="293" y="150"/>
                  </a:lnTo>
                  <a:lnTo>
                    <a:pt x="287" y="144"/>
                  </a:lnTo>
                  <a:lnTo>
                    <a:pt x="281" y="138"/>
                  </a:lnTo>
                  <a:lnTo>
                    <a:pt x="275" y="132"/>
                  </a:lnTo>
                  <a:lnTo>
                    <a:pt x="269" y="126"/>
                  </a:lnTo>
                  <a:lnTo>
                    <a:pt x="257" y="126"/>
                  </a:lnTo>
                  <a:lnTo>
                    <a:pt x="251" y="120"/>
                  </a:lnTo>
                  <a:lnTo>
                    <a:pt x="239" y="120"/>
                  </a:lnTo>
                  <a:lnTo>
                    <a:pt x="227" y="120"/>
                  </a:lnTo>
                  <a:lnTo>
                    <a:pt x="221" y="126"/>
                  </a:lnTo>
                  <a:lnTo>
                    <a:pt x="215" y="126"/>
                  </a:lnTo>
                  <a:lnTo>
                    <a:pt x="215" y="132"/>
                  </a:lnTo>
                  <a:lnTo>
                    <a:pt x="209" y="132"/>
                  </a:lnTo>
                  <a:lnTo>
                    <a:pt x="203" y="138"/>
                  </a:lnTo>
                  <a:lnTo>
                    <a:pt x="197" y="138"/>
                  </a:lnTo>
                  <a:lnTo>
                    <a:pt x="197" y="132"/>
                  </a:lnTo>
                  <a:lnTo>
                    <a:pt x="197" y="126"/>
                  </a:lnTo>
                  <a:lnTo>
                    <a:pt x="203" y="126"/>
                  </a:lnTo>
                  <a:lnTo>
                    <a:pt x="203" y="120"/>
                  </a:lnTo>
                  <a:lnTo>
                    <a:pt x="209" y="120"/>
                  </a:lnTo>
                  <a:lnTo>
                    <a:pt x="215" y="120"/>
                  </a:lnTo>
                  <a:lnTo>
                    <a:pt x="221" y="120"/>
                  </a:lnTo>
                  <a:lnTo>
                    <a:pt x="227" y="114"/>
                  </a:lnTo>
                  <a:lnTo>
                    <a:pt x="233" y="102"/>
                  </a:lnTo>
                  <a:lnTo>
                    <a:pt x="239" y="96"/>
                  </a:lnTo>
                  <a:lnTo>
                    <a:pt x="239" y="84"/>
                  </a:lnTo>
                  <a:lnTo>
                    <a:pt x="245" y="72"/>
                  </a:lnTo>
                  <a:lnTo>
                    <a:pt x="245" y="60"/>
                  </a:lnTo>
                  <a:lnTo>
                    <a:pt x="245" y="54"/>
                  </a:lnTo>
                  <a:lnTo>
                    <a:pt x="239" y="42"/>
                  </a:lnTo>
                  <a:lnTo>
                    <a:pt x="239" y="30"/>
                  </a:lnTo>
                  <a:lnTo>
                    <a:pt x="233" y="18"/>
                  </a:lnTo>
                  <a:lnTo>
                    <a:pt x="233" y="6"/>
                  </a:lnTo>
                  <a:lnTo>
                    <a:pt x="233" y="0"/>
                  </a:lnTo>
                  <a:lnTo>
                    <a:pt x="227" y="6"/>
                  </a:lnTo>
                  <a:lnTo>
                    <a:pt x="221" y="12"/>
                  </a:lnTo>
                  <a:lnTo>
                    <a:pt x="221" y="18"/>
                  </a:lnTo>
                  <a:lnTo>
                    <a:pt x="215" y="24"/>
                  </a:lnTo>
                  <a:lnTo>
                    <a:pt x="209" y="30"/>
                  </a:lnTo>
                  <a:lnTo>
                    <a:pt x="203" y="30"/>
                  </a:lnTo>
                  <a:lnTo>
                    <a:pt x="197" y="30"/>
                  </a:lnTo>
                  <a:lnTo>
                    <a:pt x="191" y="36"/>
                  </a:lnTo>
                  <a:lnTo>
                    <a:pt x="179" y="36"/>
                  </a:lnTo>
                  <a:lnTo>
                    <a:pt x="173" y="48"/>
                  </a:lnTo>
                  <a:lnTo>
                    <a:pt x="167" y="54"/>
                  </a:lnTo>
                  <a:lnTo>
                    <a:pt x="161" y="66"/>
                  </a:lnTo>
                  <a:lnTo>
                    <a:pt x="155" y="78"/>
                  </a:lnTo>
                  <a:lnTo>
                    <a:pt x="149" y="90"/>
                  </a:lnTo>
                  <a:lnTo>
                    <a:pt x="149" y="102"/>
                  </a:lnTo>
                  <a:lnTo>
                    <a:pt x="155" y="120"/>
                  </a:lnTo>
                  <a:lnTo>
                    <a:pt x="149" y="120"/>
                  </a:lnTo>
                  <a:lnTo>
                    <a:pt x="143" y="120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34" name="Freeform 469"/>
            <p:cNvSpPr>
              <a:spLocks/>
            </p:cNvSpPr>
            <p:nvPr/>
          </p:nvSpPr>
          <p:spPr bwMode="auto">
            <a:xfrm>
              <a:off x="4654" y="1929"/>
              <a:ext cx="101" cy="144"/>
            </a:xfrm>
            <a:custGeom>
              <a:avLst/>
              <a:gdLst>
                <a:gd name="T0" fmla="*/ 101 w 101"/>
                <a:gd name="T1" fmla="*/ 60 h 144"/>
                <a:gd name="T2" fmla="*/ 95 w 101"/>
                <a:gd name="T3" fmla="*/ 60 h 144"/>
                <a:gd name="T4" fmla="*/ 89 w 101"/>
                <a:gd name="T5" fmla="*/ 66 h 144"/>
                <a:gd name="T6" fmla="*/ 83 w 101"/>
                <a:gd name="T7" fmla="*/ 72 h 144"/>
                <a:gd name="T8" fmla="*/ 77 w 101"/>
                <a:gd name="T9" fmla="*/ 72 h 144"/>
                <a:gd name="T10" fmla="*/ 71 w 101"/>
                <a:gd name="T11" fmla="*/ 78 h 144"/>
                <a:gd name="T12" fmla="*/ 71 w 101"/>
                <a:gd name="T13" fmla="*/ 90 h 144"/>
                <a:gd name="T14" fmla="*/ 65 w 101"/>
                <a:gd name="T15" fmla="*/ 96 h 144"/>
                <a:gd name="T16" fmla="*/ 65 w 101"/>
                <a:gd name="T17" fmla="*/ 102 h 144"/>
                <a:gd name="T18" fmla="*/ 59 w 101"/>
                <a:gd name="T19" fmla="*/ 108 h 144"/>
                <a:gd name="T20" fmla="*/ 59 w 101"/>
                <a:gd name="T21" fmla="*/ 108 h 144"/>
                <a:gd name="T22" fmla="*/ 59 w 101"/>
                <a:gd name="T23" fmla="*/ 114 h 144"/>
                <a:gd name="T24" fmla="*/ 59 w 101"/>
                <a:gd name="T25" fmla="*/ 114 h 144"/>
                <a:gd name="T26" fmla="*/ 59 w 101"/>
                <a:gd name="T27" fmla="*/ 120 h 144"/>
                <a:gd name="T28" fmla="*/ 59 w 101"/>
                <a:gd name="T29" fmla="*/ 126 h 144"/>
                <a:gd name="T30" fmla="*/ 65 w 101"/>
                <a:gd name="T31" fmla="*/ 138 h 144"/>
                <a:gd name="T32" fmla="*/ 65 w 101"/>
                <a:gd name="T33" fmla="*/ 144 h 144"/>
                <a:gd name="T34" fmla="*/ 59 w 101"/>
                <a:gd name="T35" fmla="*/ 144 h 144"/>
                <a:gd name="T36" fmla="*/ 59 w 101"/>
                <a:gd name="T37" fmla="*/ 144 h 144"/>
                <a:gd name="T38" fmla="*/ 53 w 101"/>
                <a:gd name="T39" fmla="*/ 144 h 144"/>
                <a:gd name="T40" fmla="*/ 53 w 101"/>
                <a:gd name="T41" fmla="*/ 144 h 144"/>
                <a:gd name="T42" fmla="*/ 53 w 101"/>
                <a:gd name="T43" fmla="*/ 132 h 144"/>
                <a:gd name="T44" fmla="*/ 47 w 101"/>
                <a:gd name="T45" fmla="*/ 120 h 144"/>
                <a:gd name="T46" fmla="*/ 42 w 101"/>
                <a:gd name="T47" fmla="*/ 108 h 144"/>
                <a:gd name="T48" fmla="*/ 42 w 101"/>
                <a:gd name="T49" fmla="*/ 96 h 144"/>
                <a:gd name="T50" fmla="*/ 30 w 101"/>
                <a:gd name="T51" fmla="*/ 90 h 144"/>
                <a:gd name="T52" fmla="*/ 24 w 101"/>
                <a:gd name="T53" fmla="*/ 84 h 144"/>
                <a:gd name="T54" fmla="*/ 18 w 101"/>
                <a:gd name="T55" fmla="*/ 78 h 144"/>
                <a:gd name="T56" fmla="*/ 6 w 101"/>
                <a:gd name="T57" fmla="*/ 72 h 144"/>
                <a:gd name="T58" fmla="*/ 12 w 101"/>
                <a:gd name="T59" fmla="*/ 66 h 144"/>
                <a:gd name="T60" fmla="*/ 12 w 101"/>
                <a:gd name="T61" fmla="*/ 60 h 144"/>
                <a:gd name="T62" fmla="*/ 6 w 101"/>
                <a:gd name="T63" fmla="*/ 54 h 144"/>
                <a:gd name="T64" fmla="*/ 0 w 101"/>
                <a:gd name="T65" fmla="*/ 48 h 144"/>
                <a:gd name="T66" fmla="*/ 6 w 101"/>
                <a:gd name="T67" fmla="*/ 48 h 144"/>
                <a:gd name="T68" fmla="*/ 6 w 101"/>
                <a:gd name="T69" fmla="*/ 42 h 144"/>
                <a:gd name="T70" fmla="*/ 12 w 101"/>
                <a:gd name="T71" fmla="*/ 36 h 144"/>
                <a:gd name="T72" fmla="*/ 12 w 101"/>
                <a:gd name="T73" fmla="*/ 24 h 144"/>
                <a:gd name="T74" fmla="*/ 12 w 101"/>
                <a:gd name="T75" fmla="*/ 18 h 144"/>
                <a:gd name="T76" fmla="*/ 12 w 101"/>
                <a:gd name="T77" fmla="*/ 12 h 144"/>
                <a:gd name="T78" fmla="*/ 12 w 101"/>
                <a:gd name="T79" fmla="*/ 6 h 144"/>
                <a:gd name="T80" fmla="*/ 12 w 101"/>
                <a:gd name="T81" fmla="*/ 0 h 144"/>
                <a:gd name="T82" fmla="*/ 12 w 101"/>
                <a:gd name="T83" fmla="*/ 6 h 144"/>
                <a:gd name="T84" fmla="*/ 18 w 101"/>
                <a:gd name="T85" fmla="*/ 6 h 144"/>
                <a:gd name="T86" fmla="*/ 24 w 101"/>
                <a:gd name="T87" fmla="*/ 12 h 144"/>
                <a:gd name="T88" fmla="*/ 30 w 101"/>
                <a:gd name="T89" fmla="*/ 18 h 144"/>
                <a:gd name="T90" fmla="*/ 36 w 101"/>
                <a:gd name="T91" fmla="*/ 18 h 144"/>
                <a:gd name="T92" fmla="*/ 47 w 101"/>
                <a:gd name="T93" fmla="*/ 24 h 144"/>
                <a:gd name="T94" fmla="*/ 53 w 101"/>
                <a:gd name="T95" fmla="*/ 24 h 144"/>
                <a:gd name="T96" fmla="*/ 65 w 101"/>
                <a:gd name="T97" fmla="*/ 24 h 144"/>
                <a:gd name="T98" fmla="*/ 65 w 101"/>
                <a:gd name="T99" fmla="*/ 30 h 144"/>
                <a:gd name="T100" fmla="*/ 65 w 101"/>
                <a:gd name="T101" fmla="*/ 36 h 144"/>
                <a:gd name="T102" fmla="*/ 65 w 101"/>
                <a:gd name="T103" fmla="*/ 42 h 144"/>
                <a:gd name="T104" fmla="*/ 65 w 101"/>
                <a:gd name="T105" fmla="*/ 48 h 144"/>
                <a:gd name="T106" fmla="*/ 71 w 101"/>
                <a:gd name="T107" fmla="*/ 54 h 144"/>
                <a:gd name="T108" fmla="*/ 77 w 101"/>
                <a:gd name="T109" fmla="*/ 60 h 144"/>
                <a:gd name="T110" fmla="*/ 89 w 101"/>
                <a:gd name="T111" fmla="*/ 60 h 144"/>
                <a:gd name="T112" fmla="*/ 101 w 101"/>
                <a:gd name="T113" fmla="*/ 60 h 1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1"/>
                <a:gd name="T172" fmla="*/ 0 h 144"/>
                <a:gd name="T173" fmla="*/ 101 w 101"/>
                <a:gd name="T174" fmla="*/ 144 h 1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1" h="144">
                  <a:moveTo>
                    <a:pt x="101" y="60"/>
                  </a:moveTo>
                  <a:lnTo>
                    <a:pt x="95" y="60"/>
                  </a:lnTo>
                  <a:lnTo>
                    <a:pt x="89" y="66"/>
                  </a:lnTo>
                  <a:lnTo>
                    <a:pt x="83" y="72"/>
                  </a:lnTo>
                  <a:lnTo>
                    <a:pt x="77" y="72"/>
                  </a:lnTo>
                  <a:lnTo>
                    <a:pt x="71" y="78"/>
                  </a:lnTo>
                  <a:lnTo>
                    <a:pt x="71" y="90"/>
                  </a:lnTo>
                  <a:lnTo>
                    <a:pt x="65" y="96"/>
                  </a:lnTo>
                  <a:lnTo>
                    <a:pt x="65" y="102"/>
                  </a:lnTo>
                  <a:lnTo>
                    <a:pt x="59" y="108"/>
                  </a:lnTo>
                  <a:lnTo>
                    <a:pt x="59" y="114"/>
                  </a:lnTo>
                  <a:lnTo>
                    <a:pt x="59" y="120"/>
                  </a:lnTo>
                  <a:lnTo>
                    <a:pt x="59" y="126"/>
                  </a:lnTo>
                  <a:lnTo>
                    <a:pt x="65" y="138"/>
                  </a:lnTo>
                  <a:lnTo>
                    <a:pt x="65" y="144"/>
                  </a:lnTo>
                  <a:lnTo>
                    <a:pt x="59" y="144"/>
                  </a:lnTo>
                  <a:lnTo>
                    <a:pt x="53" y="144"/>
                  </a:lnTo>
                  <a:lnTo>
                    <a:pt x="53" y="132"/>
                  </a:lnTo>
                  <a:lnTo>
                    <a:pt x="47" y="120"/>
                  </a:lnTo>
                  <a:lnTo>
                    <a:pt x="42" y="108"/>
                  </a:lnTo>
                  <a:lnTo>
                    <a:pt x="42" y="96"/>
                  </a:lnTo>
                  <a:lnTo>
                    <a:pt x="30" y="90"/>
                  </a:lnTo>
                  <a:lnTo>
                    <a:pt x="24" y="84"/>
                  </a:lnTo>
                  <a:lnTo>
                    <a:pt x="18" y="78"/>
                  </a:lnTo>
                  <a:lnTo>
                    <a:pt x="6" y="72"/>
                  </a:lnTo>
                  <a:lnTo>
                    <a:pt x="12" y="66"/>
                  </a:lnTo>
                  <a:lnTo>
                    <a:pt x="12" y="60"/>
                  </a:lnTo>
                  <a:lnTo>
                    <a:pt x="6" y="54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6" y="42"/>
                  </a:lnTo>
                  <a:lnTo>
                    <a:pt x="12" y="36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18"/>
                  </a:lnTo>
                  <a:lnTo>
                    <a:pt x="47" y="24"/>
                  </a:lnTo>
                  <a:lnTo>
                    <a:pt x="53" y="24"/>
                  </a:lnTo>
                  <a:lnTo>
                    <a:pt x="65" y="24"/>
                  </a:lnTo>
                  <a:lnTo>
                    <a:pt x="65" y="30"/>
                  </a:lnTo>
                  <a:lnTo>
                    <a:pt x="65" y="36"/>
                  </a:lnTo>
                  <a:lnTo>
                    <a:pt x="65" y="42"/>
                  </a:lnTo>
                  <a:lnTo>
                    <a:pt x="65" y="48"/>
                  </a:lnTo>
                  <a:lnTo>
                    <a:pt x="71" y="54"/>
                  </a:lnTo>
                  <a:lnTo>
                    <a:pt x="77" y="60"/>
                  </a:lnTo>
                  <a:lnTo>
                    <a:pt x="89" y="60"/>
                  </a:lnTo>
                  <a:lnTo>
                    <a:pt x="101" y="6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35" name="Freeform 470"/>
            <p:cNvSpPr>
              <a:spLocks/>
            </p:cNvSpPr>
            <p:nvPr/>
          </p:nvSpPr>
          <p:spPr bwMode="auto">
            <a:xfrm>
              <a:off x="4564" y="2168"/>
              <a:ext cx="114" cy="132"/>
            </a:xfrm>
            <a:custGeom>
              <a:avLst/>
              <a:gdLst>
                <a:gd name="T0" fmla="*/ 42 w 114"/>
                <a:gd name="T1" fmla="*/ 24 h 132"/>
                <a:gd name="T2" fmla="*/ 48 w 114"/>
                <a:gd name="T3" fmla="*/ 24 h 132"/>
                <a:gd name="T4" fmla="*/ 54 w 114"/>
                <a:gd name="T5" fmla="*/ 24 h 132"/>
                <a:gd name="T6" fmla="*/ 60 w 114"/>
                <a:gd name="T7" fmla="*/ 24 h 132"/>
                <a:gd name="T8" fmla="*/ 66 w 114"/>
                <a:gd name="T9" fmla="*/ 24 h 132"/>
                <a:gd name="T10" fmla="*/ 78 w 114"/>
                <a:gd name="T11" fmla="*/ 24 h 132"/>
                <a:gd name="T12" fmla="*/ 84 w 114"/>
                <a:gd name="T13" fmla="*/ 24 h 132"/>
                <a:gd name="T14" fmla="*/ 90 w 114"/>
                <a:gd name="T15" fmla="*/ 18 h 132"/>
                <a:gd name="T16" fmla="*/ 102 w 114"/>
                <a:gd name="T17" fmla="*/ 12 h 132"/>
                <a:gd name="T18" fmla="*/ 108 w 114"/>
                <a:gd name="T19" fmla="*/ 6 h 132"/>
                <a:gd name="T20" fmla="*/ 114 w 114"/>
                <a:gd name="T21" fmla="*/ 0 h 132"/>
                <a:gd name="T22" fmla="*/ 114 w 114"/>
                <a:gd name="T23" fmla="*/ 6 h 132"/>
                <a:gd name="T24" fmla="*/ 108 w 114"/>
                <a:gd name="T25" fmla="*/ 12 h 132"/>
                <a:gd name="T26" fmla="*/ 102 w 114"/>
                <a:gd name="T27" fmla="*/ 24 h 132"/>
                <a:gd name="T28" fmla="*/ 96 w 114"/>
                <a:gd name="T29" fmla="*/ 36 h 132"/>
                <a:gd name="T30" fmla="*/ 90 w 114"/>
                <a:gd name="T31" fmla="*/ 54 h 132"/>
                <a:gd name="T32" fmla="*/ 90 w 114"/>
                <a:gd name="T33" fmla="*/ 66 h 132"/>
                <a:gd name="T34" fmla="*/ 96 w 114"/>
                <a:gd name="T35" fmla="*/ 78 h 132"/>
                <a:gd name="T36" fmla="*/ 90 w 114"/>
                <a:gd name="T37" fmla="*/ 78 h 132"/>
                <a:gd name="T38" fmla="*/ 84 w 114"/>
                <a:gd name="T39" fmla="*/ 84 h 132"/>
                <a:gd name="T40" fmla="*/ 72 w 114"/>
                <a:gd name="T41" fmla="*/ 96 h 132"/>
                <a:gd name="T42" fmla="*/ 72 w 114"/>
                <a:gd name="T43" fmla="*/ 114 h 132"/>
                <a:gd name="T44" fmla="*/ 66 w 114"/>
                <a:gd name="T45" fmla="*/ 120 h 132"/>
                <a:gd name="T46" fmla="*/ 48 w 114"/>
                <a:gd name="T47" fmla="*/ 114 h 132"/>
                <a:gd name="T48" fmla="*/ 36 w 114"/>
                <a:gd name="T49" fmla="*/ 114 h 132"/>
                <a:gd name="T50" fmla="*/ 24 w 114"/>
                <a:gd name="T51" fmla="*/ 126 h 132"/>
                <a:gd name="T52" fmla="*/ 18 w 114"/>
                <a:gd name="T53" fmla="*/ 126 h 132"/>
                <a:gd name="T54" fmla="*/ 18 w 114"/>
                <a:gd name="T55" fmla="*/ 108 h 132"/>
                <a:gd name="T56" fmla="*/ 12 w 114"/>
                <a:gd name="T57" fmla="*/ 96 h 132"/>
                <a:gd name="T58" fmla="*/ 6 w 114"/>
                <a:gd name="T59" fmla="*/ 84 h 132"/>
                <a:gd name="T60" fmla="*/ 6 w 114"/>
                <a:gd name="T61" fmla="*/ 72 h 132"/>
                <a:gd name="T62" fmla="*/ 12 w 114"/>
                <a:gd name="T63" fmla="*/ 54 h 132"/>
                <a:gd name="T64" fmla="*/ 12 w 114"/>
                <a:gd name="T65" fmla="*/ 48 h 132"/>
                <a:gd name="T66" fmla="*/ 24 w 114"/>
                <a:gd name="T67" fmla="*/ 42 h 132"/>
                <a:gd name="T68" fmla="*/ 30 w 114"/>
                <a:gd name="T69" fmla="*/ 36 h 132"/>
                <a:gd name="T70" fmla="*/ 36 w 114"/>
                <a:gd name="T71" fmla="*/ 30 h 1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4"/>
                <a:gd name="T109" fmla="*/ 0 h 132"/>
                <a:gd name="T110" fmla="*/ 114 w 114"/>
                <a:gd name="T111" fmla="*/ 132 h 1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4" h="132">
                  <a:moveTo>
                    <a:pt x="36" y="24"/>
                  </a:moveTo>
                  <a:lnTo>
                    <a:pt x="42" y="24"/>
                  </a:lnTo>
                  <a:lnTo>
                    <a:pt x="48" y="24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78" y="24"/>
                  </a:lnTo>
                  <a:lnTo>
                    <a:pt x="84" y="24"/>
                  </a:lnTo>
                  <a:lnTo>
                    <a:pt x="90" y="18"/>
                  </a:lnTo>
                  <a:lnTo>
                    <a:pt x="96" y="18"/>
                  </a:lnTo>
                  <a:lnTo>
                    <a:pt x="102" y="12"/>
                  </a:lnTo>
                  <a:lnTo>
                    <a:pt x="102" y="6"/>
                  </a:lnTo>
                  <a:lnTo>
                    <a:pt x="108" y="6"/>
                  </a:lnTo>
                  <a:lnTo>
                    <a:pt x="114" y="0"/>
                  </a:lnTo>
                  <a:lnTo>
                    <a:pt x="114" y="6"/>
                  </a:lnTo>
                  <a:lnTo>
                    <a:pt x="108" y="12"/>
                  </a:lnTo>
                  <a:lnTo>
                    <a:pt x="102" y="18"/>
                  </a:lnTo>
                  <a:lnTo>
                    <a:pt x="102" y="24"/>
                  </a:lnTo>
                  <a:lnTo>
                    <a:pt x="96" y="30"/>
                  </a:lnTo>
                  <a:lnTo>
                    <a:pt x="96" y="36"/>
                  </a:lnTo>
                  <a:lnTo>
                    <a:pt x="90" y="48"/>
                  </a:lnTo>
                  <a:lnTo>
                    <a:pt x="90" y="54"/>
                  </a:lnTo>
                  <a:lnTo>
                    <a:pt x="90" y="60"/>
                  </a:lnTo>
                  <a:lnTo>
                    <a:pt x="90" y="66"/>
                  </a:lnTo>
                  <a:lnTo>
                    <a:pt x="96" y="72"/>
                  </a:lnTo>
                  <a:lnTo>
                    <a:pt x="96" y="78"/>
                  </a:lnTo>
                  <a:lnTo>
                    <a:pt x="90" y="78"/>
                  </a:lnTo>
                  <a:lnTo>
                    <a:pt x="84" y="84"/>
                  </a:lnTo>
                  <a:lnTo>
                    <a:pt x="78" y="90"/>
                  </a:lnTo>
                  <a:lnTo>
                    <a:pt x="72" y="96"/>
                  </a:lnTo>
                  <a:lnTo>
                    <a:pt x="72" y="102"/>
                  </a:lnTo>
                  <a:lnTo>
                    <a:pt x="72" y="114"/>
                  </a:lnTo>
                  <a:lnTo>
                    <a:pt x="72" y="120"/>
                  </a:lnTo>
                  <a:lnTo>
                    <a:pt x="66" y="120"/>
                  </a:lnTo>
                  <a:lnTo>
                    <a:pt x="60" y="114"/>
                  </a:lnTo>
                  <a:lnTo>
                    <a:pt x="48" y="114"/>
                  </a:lnTo>
                  <a:lnTo>
                    <a:pt x="42" y="114"/>
                  </a:lnTo>
                  <a:lnTo>
                    <a:pt x="36" y="114"/>
                  </a:lnTo>
                  <a:lnTo>
                    <a:pt x="30" y="120"/>
                  </a:lnTo>
                  <a:lnTo>
                    <a:pt x="24" y="126"/>
                  </a:lnTo>
                  <a:lnTo>
                    <a:pt x="18" y="132"/>
                  </a:lnTo>
                  <a:lnTo>
                    <a:pt x="18" y="126"/>
                  </a:lnTo>
                  <a:lnTo>
                    <a:pt x="18" y="120"/>
                  </a:lnTo>
                  <a:lnTo>
                    <a:pt x="18" y="108"/>
                  </a:lnTo>
                  <a:lnTo>
                    <a:pt x="18" y="102"/>
                  </a:lnTo>
                  <a:lnTo>
                    <a:pt x="12" y="96"/>
                  </a:lnTo>
                  <a:lnTo>
                    <a:pt x="6" y="90"/>
                  </a:lnTo>
                  <a:lnTo>
                    <a:pt x="6" y="84"/>
                  </a:lnTo>
                  <a:lnTo>
                    <a:pt x="0" y="84"/>
                  </a:lnTo>
                  <a:lnTo>
                    <a:pt x="6" y="72"/>
                  </a:lnTo>
                  <a:lnTo>
                    <a:pt x="12" y="66"/>
                  </a:lnTo>
                  <a:lnTo>
                    <a:pt x="12" y="54"/>
                  </a:lnTo>
                  <a:lnTo>
                    <a:pt x="6" y="48"/>
                  </a:lnTo>
                  <a:lnTo>
                    <a:pt x="12" y="48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36"/>
                  </a:lnTo>
                  <a:lnTo>
                    <a:pt x="30" y="36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36" y="24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36" name="Freeform 471"/>
            <p:cNvSpPr>
              <a:spLocks/>
            </p:cNvSpPr>
            <p:nvPr/>
          </p:nvSpPr>
          <p:spPr bwMode="auto">
            <a:xfrm>
              <a:off x="4660" y="1947"/>
              <a:ext cx="71" cy="96"/>
            </a:xfrm>
            <a:custGeom>
              <a:avLst/>
              <a:gdLst>
                <a:gd name="T0" fmla="*/ 53 w 71"/>
                <a:gd name="T1" fmla="*/ 90 h 96"/>
                <a:gd name="T2" fmla="*/ 53 w 71"/>
                <a:gd name="T3" fmla="*/ 96 h 96"/>
                <a:gd name="T4" fmla="*/ 53 w 71"/>
                <a:gd name="T5" fmla="*/ 90 h 96"/>
                <a:gd name="T6" fmla="*/ 47 w 71"/>
                <a:gd name="T7" fmla="*/ 78 h 96"/>
                <a:gd name="T8" fmla="*/ 41 w 71"/>
                <a:gd name="T9" fmla="*/ 72 h 96"/>
                <a:gd name="T10" fmla="*/ 36 w 71"/>
                <a:gd name="T11" fmla="*/ 72 h 96"/>
                <a:gd name="T12" fmla="*/ 30 w 71"/>
                <a:gd name="T13" fmla="*/ 66 h 96"/>
                <a:gd name="T14" fmla="*/ 24 w 71"/>
                <a:gd name="T15" fmla="*/ 66 h 96"/>
                <a:gd name="T16" fmla="*/ 18 w 71"/>
                <a:gd name="T17" fmla="*/ 66 h 96"/>
                <a:gd name="T18" fmla="*/ 18 w 71"/>
                <a:gd name="T19" fmla="*/ 66 h 96"/>
                <a:gd name="T20" fmla="*/ 18 w 71"/>
                <a:gd name="T21" fmla="*/ 60 h 96"/>
                <a:gd name="T22" fmla="*/ 30 w 71"/>
                <a:gd name="T23" fmla="*/ 66 h 96"/>
                <a:gd name="T24" fmla="*/ 36 w 71"/>
                <a:gd name="T25" fmla="*/ 66 h 96"/>
                <a:gd name="T26" fmla="*/ 41 w 71"/>
                <a:gd name="T27" fmla="*/ 66 h 96"/>
                <a:gd name="T28" fmla="*/ 41 w 71"/>
                <a:gd name="T29" fmla="*/ 60 h 96"/>
                <a:gd name="T30" fmla="*/ 36 w 71"/>
                <a:gd name="T31" fmla="*/ 54 h 96"/>
                <a:gd name="T32" fmla="*/ 30 w 71"/>
                <a:gd name="T33" fmla="*/ 48 h 96"/>
                <a:gd name="T34" fmla="*/ 18 w 71"/>
                <a:gd name="T35" fmla="*/ 42 h 96"/>
                <a:gd name="T36" fmla="*/ 12 w 71"/>
                <a:gd name="T37" fmla="*/ 36 h 96"/>
                <a:gd name="T38" fmla="*/ 6 w 71"/>
                <a:gd name="T39" fmla="*/ 36 h 96"/>
                <a:gd name="T40" fmla="*/ 0 w 71"/>
                <a:gd name="T41" fmla="*/ 30 h 96"/>
                <a:gd name="T42" fmla="*/ 0 w 71"/>
                <a:gd name="T43" fmla="*/ 30 h 96"/>
                <a:gd name="T44" fmla="*/ 6 w 71"/>
                <a:gd name="T45" fmla="*/ 30 h 96"/>
                <a:gd name="T46" fmla="*/ 12 w 71"/>
                <a:gd name="T47" fmla="*/ 36 h 96"/>
                <a:gd name="T48" fmla="*/ 24 w 71"/>
                <a:gd name="T49" fmla="*/ 42 h 96"/>
                <a:gd name="T50" fmla="*/ 30 w 71"/>
                <a:gd name="T51" fmla="*/ 42 h 96"/>
                <a:gd name="T52" fmla="*/ 36 w 71"/>
                <a:gd name="T53" fmla="*/ 42 h 96"/>
                <a:gd name="T54" fmla="*/ 30 w 71"/>
                <a:gd name="T55" fmla="*/ 24 h 96"/>
                <a:gd name="T56" fmla="*/ 24 w 71"/>
                <a:gd name="T57" fmla="*/ 12 h 96"/>
                <a:gd name="T58" fmla="*/ 18 w 71"/>
                <a:gd name="T59" fmla="*/ 6 h 96"/>
                <a:gd name="T60" fmla="*/ 12 w 71"/>
                <a:gd name="T61" fmla="*/ 0 h 96"/>
                <a:gd name="T62" fmla="*/ 18 w 71"/>
                <a:gd name="T63" fmla="*/ 0 h 96"/>
                <a:gd name="T64" fmla="*/ 24 w 71"/>
                <a:gd name="T65" fmla="*/ 6 h 96"/>
                <a:gd name="T66" fmla="*/ 30 w 71"/>
                <a:gd name="T67" fmla="*/ 12 h 96"/>
                <a:gd name="T68" fmla="*/ 36 w 71"/>
                <a:gd name="T69" fmla="*/ 24 h 96"/>
                <a:gd name="T70" fmla="*/ 41 w 71"/>
                <a:gd name="T71" fmla="*/ 36 h 96"/>
                <a:gd name="T72" fmla="*/ 47 w 71"/>
                <a:gd name="T73" fmla="*/ 36 h 96"/>
                <a:gd name="T74" fmla="*/ 53 w 71"/>
                <a:gd name="T75" fmla="*/ 18 h 96"/>
                <a:gd name="T76" fmla="*/ 53 w 71"/>
                <a:gd name="T77" fmla="*/ 6 h 96"/>
                <a:gd name="T78" fmla="*/ 53 w 71"/>
                <a:gd name="T79" fmla="*/ 12 h 96"/>
                <a:gd name="T80" fmla="*/ 53 w 71"/>
                <a:gd name="T81" fmla="*/ 18 h 96"/>
                <a:gd name="T82" fmla="*/ 47 w 71"/>
                <a:gd name="T83" fmla="*/ 36 h 96"/>
                <a:gd name="T84" fmla="*/ 47 w 71"/>
                <a:gd name="T85" fmla="*/ 54 h 96"/>
                <a:gd name="T86" fmla="*/ 47 w 71"/>
                <a:gd name="T87" fmla="*/ 60 h 96"/>
                <a:gd name="T88" fmla="*/ 53 w 71"/>
                <a:gd name="T89" fmla="*/ 66 h 96"/>
                <a:gd name="T90" fmla="*/ 59 w 71"/>
                <a:gd name="T91" fmla="*/ 60 h 96"/>
                <a:gd name="T92" fmla="*/ 59 w 71"/>
                <a:gd name="T93" fmla="*/ 60 h 96"/>
                <a:gd name="T94" fmla="*/ 65 w 71"/>
                <a:gd name="T95" fmla="*/ 54 h 96"/>
                <a:gd name="T96" fmla="*/ 65 w 71"/>
                <a:gd name="T97" fmla="*/ 48 h 96"/>
                <a:gd name="T98" fmla="*/ 71 w 71"/>
                <a:gd name="T99" fmla="*/ 48 h 96"/>
                <a:gd name="T100" fmla="*/ 71 w 71"/>
                <a:gd name="T101" fmla="*/ 54 h 96"/>
                <a:gd name="T102" fmla="*/ 65 w 71"/>
                <a:gd name="T103" fmla="*/ 60 h 96"/>
                <a:gd name="T104" fmla="*/ 59 w 71"/>
                <a:gd name="T105" fmla="*/ 66 h 96"/>
                <a:gd name="T106" fmla="*/ 53 w 71"/>
                <a:gd name="T107" fmla="*/ 72 h 96"/>
                <a:gd name="T108" fmla="*/ 53 w 71"/>
                <a:gd name="T109" fmla="*/ 78 h 96"/>
                <a:gd name="T110" fmla="*/ 53 w 71"/>
                <a:gd name="T111" fmla="*/ 84 h 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1"/>
                <a:gd name="T169" fmla="*/ 0 h 96"/>
                <a:gd name="T170" fmla="*/ 71 w 71"/>
                <a:gd name="T171" fmla="*/ 96 h 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1" h="96">
                  <a:moveTo>
                    <a:pt x="59" y="84"/>
                  </a:moveTo>
                  <a:lnTo>
                    <a:pt x="53" y="90"/>
                  </a:lnTo>
                  <a:lnTo>
                    <a:pt x="53" y="96"/>
                  </a:lnTo>
                  <a:lnTo>
                    <a:pt x="53" y="90"/>
                  </a:lnTo>
                  <a:lnTo>
                    <a:pt x="47" y="84"/>
                  </a:lnTo>
                  <a:lnTo>
                    <a:pt x="47" y="78"/>
                  </a:lnTo>
                  <a:lnTo>
                    <a:pt x="47" y="72"/>
                  </a:lnTo>
                  <a:lnTo>
                    <a:pt x="41" y="72"/>
                  </a:lnTo>
                  <a:lnTo>
                    <a:pt x="36" y="72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18" y="66"/>
                  </a:lnTo>
                  <a:lnTo>
                    <a:pt x="18" y="60"/>
                  </a:lnTo>
                  <a:lnTo>
                    <a:pt x="24" y="66"/>
                  </a:lnTo>
                  <a:lnTo>
                    <a:pt x="30" y="66"/>
                  </a:lnTo>
                  <a:lnTo>
                    <a:pt x="36" y="66"/>
                  </a:lnTo>
                  <a:lnTo>
                    <a:pt x="41" y="66"/>
                  </a:lnTo>
                  <a:lnTo>
                    <a:pt x="41" y="60"/>
                  </a:lnTo>
                  <a:lnTo>
                    <a:pt x="41" y="54"/>
                  </a:lnTo>
                  <a:lnTo>
                    <a:pt x="36" y="54"/>
                  </a:lnTo>
                  <a:lnTo>
                    <a:pt x="36" y="48"/>
                  </a:lnTo>
                  <a:lnTo>
                    <a:pt x="30" y="48"/>
                  </a:lnTo>
                  <a:lnTo>
                    <a:pt x="24" y="48"/>
                  </a:lnTo>
                  <a:lnTo>
                    <a:pt x="18" y="42"/>
                  </a:lnTo>
                  <a:lnTo>
                    <a:pt x="12" y="36"/>
                  </a:lnTo>
                  <a:lnTo>
                    <a:pt x="6" y="36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4" y="42"/>
                  </a:lnTo>
                  <a:lnTo>
                    <a:pt x="30" y="42"/>
                  </a:lnTo>
                  <a:lnTo>
                    <a:pt x="36" y="42"/>
                  </a:lnTo>
                  <a:lnTo>
                    <a:pt x="36" y="36"/>
                  </a:lnTo>
                  <a:lnTo>
                    <a:pt x="30" y="24"/>
                  </a:lnTo>
                  <a:lnTo>
                    <a:pt x="30" y="18"/>
                  </a:lnTo>
                  <a:lnTo>
                    <a:pt x="24" y="12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36" y="24"/>
                  </a:lnTo>
                  <a:lnTo>
                    <a:pt x="36" y="30"/>
                  </a:lnTo>
                  <a:lnTo>
                    <a:pt x="41" y="36"/>
                  </a:lnTo>
                  <a:lnTo>
                    <a:pt x="41" y="42"/>
                  </a:lnTo>
                  <a:lnTo>
                    <a:pt x="47" y="36"/>
                  </a:lnTo>
                  <a:lnTo>
                    <a:pt x="47" y="24"/>
                  </a:lnTo>
                  <a:lnTo>
                    <a:pt x="53" y="18"/>
                  </a:lnTo>
                  <a:lnTo>
                    <a:pt x="53" y="12"/>
                  </a:lnTo>
                  <a:lnTo>
                    <a:pt x="53" y="6"/>
                  </a:lnTo>
                  <a:lnTo>
                    <a:pt x="53" y="12"/>
                  </a:lnTo>
                  <a:lnTo>
                    <a:pt x="53" y="18"/>
                  </a:lnTo>
                  <a:lnTo>
                    <a:pt x="53" y="30"/>
                  </a:lnTo>
                  <a:lnTo>
                    <a:pt x="47" y="36"/>
                  </a:lnTo>
                  <a:lnTo>
                    <a:pt x="41" y="48"/>
                  </a:lnTo>
                  <a:lnTo>
                    <a:pt x="47" y="54"/>
                  </a:lnTo>
                  <a:lnTo>
                    <a:pt x="47" y="60"/>
                  </a:lnTo>
                  <a:lnTo>
                    <a:pt x="47" y="66"/>
                  </a:lnTo>
                  <a:lnTo>
                    <a:pt x="53" y="66"/>
                  </a:lnTo>
                  <a:lnTo>
                    <a:pt x="59" y="60"/>
                  </a:lnTo>
                  <a:lnTo>
                    <a:pt x="65" y="54"/>
                  </a:lnTo>
                  <a:lnTo>
                    <a:pt x="65" y="48"/>
                  </a:lnTo>
                  <a:lnTo>
                    <a:pt x="71" y="48"/>
                  </a:lnTo>
                  <a:lnTo>
                    <a:pt x="71" y="54"/>
                  </a:lnTo>
                  <a:lnTo>
                    <a:pt x="65" y="60"/>
                  </a:lnTo>
                  <a:lnTo>
                    <a:pt x="65" y="66"/>
                  </a:lnTo>
                  <a:lnTo>
                    <a:pt x="59" y="66"/>
                  </a:lnTo>
                  <a:lnTo>
                    <a:pt x="59" y="72"/>
                  </a:lnTo>
                  <a:lnTo>
                    <a:pt x="53" y="72"/>
                  </a:lnTo>
                  <a:lnTo>
                    <a:pt x="53" y="78"/>
                  </a:lnTo>
                  <a:lnTo>
                    <a:pt x="53" y="84"/>
                  </a:lnTo>
                  <a:lnTo>
                    <a:pt x="59" y="84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37" name="Freeform 472"/>
            <p:cNvSpPr>
              <a:spLocks/>
            </p:cNvSpPr>
            <p:nvPr/>
          </p:nvSpPr>
          <p:spPr bwMode="auto">
            <a:xfrm>
              <a:off x="4576" y="2192"/>
              <a:ext cx="66" cy="90"/>
            </a:xfrm>
            <a:custGeom>
              <a:avLst/>
              <a:gdLst>
                <a:gd name="T0" fmla="*/ 66 w 66"/>
                <a:gd name="T1" fmla="*/ 0 h 90"/>
                <a:gd name="T2" fmla="*/ 54 w 66"/>
                <a:gd name="T3" fmla="*/ 0 h 90"/>
                <a:gd name="T4" fmla="*/ 54 w 66"/>
                <a:gd name="T5" fmla="*/ 6 h 90"/>
                <a:gd name="T6" fmla="*/ 48 w 66"/>
                <a:gd name="T7" fmla="*/ 12 h 90"/>
                <a:gd name="T8" fmla="*/ 42 w 66"/>
                <a:gd name="T9" fmla="*/ 18 h 90"/>
                <a:gd name="T10" fmla="*/ 30 w 66"/>
                <a:gd name="T11" fmla="*/ 18 h 90"/>
                <a:gd name="T12" fmla="*/ 18 w 66"/>
                <a:gd name="T13" fmla="*/ 24 h 90"/>
                <a:gd name="T14" fmla="*/ 12 w 66"/>
                <a:gd name="T15" fmla="*/ 24 h 90"/>
                <a:gd name="T16" fmla="*/ 6 w 66"/>
                <a:gd name="T17" fmla="*/ 30 h 90"/>
                <a:gd name="T18" fmla="*/ 6 w 66"/>
                <a:gd name="T19" fmla="*/ 30 h 90"/>
                <a:gd name="T20" fmla="*/ 12 w 66"/>
                <a:gd name="T21" fmla="*/ 24 h 90"/>
                <a:gd name="T22" fmla="*/ 18 w 66"/>
                <a:gd name="T23" fmla="*/ 24 h 90"/>
                <a:gd name="T24" fmla="*/ 30 w 66"/>
                <a:gd name="T25" fmla="*/ 24 h 90"/>
                <a:gd name="T26" fmla="*/ 36 w 66"/>
                <a:gd name="T27" fmla="*/ 24 h 90"/>
                <a:gd name="T28" fmla="*/ 36 w 66"/>
                <a:gd name="T29" fmla="*/ 30 h 90"/>
                <a:gd name="T30" fmla="*/ 30 w 66"/>
                <a:gd name="T31" fmla="*/ 42 h 90"/>
                <a:gd name="T32" fmla="*/ 24 w 66"/>
                <a:gd name="T33" fmla="*/ 48 h 90"/>
                <a:gd name="T34" fmla="*/ 18 w 66"/>
                <a:gd name="T35" fmla="*/ 48 h 90"/>
                <a:gd name="T36" fmla="*/ 12 w 66"/>
                <a:gd name="T37" fmla="*/ 48 h 90"/>
                <a:gd name="T38" fmla="*/ 0 w 66"/>
                <a:gd name="T39" fmla="*/ 54 h 90"/>
                <a:gd name="T40" fmla="*/ 0 w 66"/>
                <a:gd name="T41" fmla="*/ 54 h 90"/>
                <a:gd name="T42" fmla="*/ 0 w 66"/>
                <a:gd name="T43" fmla="*/ 54 h 90"/>
                <a:gd name="T44" fmla="*/ 6 w 66"/>
                <a:gd name="T45" fmla="*/ 54 h 90"/>
                <a:gd name="T46" fmla="*/ 12 w 66"/>
                <a:gd name="T47" fmla="*/ 54 h 90"/>
                <a:gd name="T48" fmla="*/ 18 w 66"/>
                <a:gd name="T49" fmla="*/ 54 h 90"/>
                <a:gd name="T50" fmla="*/ 24 w 66"/>
                <a:gd name="T51" fmla="*/ 54 h 90"/>
                <a:gd name="T52" fmla="*/ 24 w 66"/>
                <a:gd name="T53" fmla="*/ 54 h 90"/>
                <a:gd name="T54" fmla="*/ 12 w 66"/>
                <a:gd name="T55" fmla="*/ 72 h 90"/>
                <a:gd name="T56" fmla="*/ 12 w 66"/>
                <a:gd name="T57" fmla="*/ 84 h 90"/>
                <a:gd name="T58" fmla="*/ 18 w 66"/>
                <a:gd name="T59" fmla="*/ 78 h 90"/>
                <a:gd name="T60" fmla="*/ 24 w 66"/>
                <a:gd name="T61" fmla="*/ 66 h 90"/>
                <a:gd name="T62" fmla="*/ 30 w 66"/>
                <a:gd name="T63" fmla="*/ 54 h 90"/>
                <a:gd name="T64" fmla="*/ 36 w 66"/>
                <a:gd name="T65" fmla="*/ 60 h 90"/>
                <a:gd name="T66" fmla="*/ 42 w 66"/>
                <a:gd name="T67" fmla="*/ 78 h 90"/>
                <a:gd name="T68" fmla="*/ 48 w 66"/>
                <a:gd name="T69" fmla="*/ 84 h 90"/>
                <a:gd name="T70" fmla="*/ 48 w 66"/>
                <a:gd name="T71" fmla="*/ 84 h 90"/>
                <a:gd name="T72" fmla="*/ 42 w 66"/>
                <a:gd name="T73" fmla="*/ 72 h 90"/>
                <a:gd name="T74" fmla="*/ 36 w 66"/>
                <a:gd name="T75" fmla="*/ 54 h 90"/>
                <a:gd name="T76" fmla="*/ 42 w 66"/>
                <a:gd name="T77" fmla="*/ 42 h 90"/>
                <a:gd name="T78" fmla="*/ 48 w 66"/>
                <a:gd name="T79" fmla="*/ 30 h 90"/>
                <a:gd name="T80" fmla="*/ 54 w 66"/>
                <a:gd name="T81" fmla="*/ 30 h 90"/>
                <a:gd name="T82" fmla="*/ 60 w 66"/>
                <a:gd name="T83" fmla="*/ 42 h 90"/>
                <a:gd name="T84" fmla="*/ 66 w 66"/>
                <a:gd name="T85" fmla="*/ 60 h 90"/>
                <a:gd name="T86" fmla="*/ 66 w 66"/>
                <a:gd name="T87" fmla="*/ 54 h 90"/>
                <a:gd name="T88" fmla="*/ 66 w 66"/>
                <a:gd name="T89" fmla="*/ 42 h 90"/>
                <a:gd name="T90" fmla="*/ 60 w 66"/>
                <a:gd name="T91" fmla="*/ 24 h 90"/>
                <a:gd name="T92" fmla="*/ 60 w 66"/>
                <a:gd name="T93" fmla="*/ 18 h 90"/>
                <a:gd name="T94" fmla="*/ 66 w 66"/>
                <a:gd name="T95" fmla="*/ 6 h 90"/>
                <a:gd name="T96" fmla="*/ 66 w 66"/>
                <a:gd name="T97" fmla="*/ 0 h 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"/>
                <a:gd name="T148" fmla="*/ 0 h 90"/>
                <a:gd name="T149" fmla="*/ 66 w 66"/>
                <a:gd name="T150" fmla="*/ 90 h 9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" h="90">
                  <a:moveTo>
                    <a:pt x="66" y="0"/>
                  </a:moveTo>
                  <a:lnTo>
                    <a:pt x="66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54" y="6"/>
                  </a:lnTo>
                  <a:lnTo>
                    <a:pt x="48" y="12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8" y="24"/>
                  </a:lnTo>
                  <a:lnTo>
                    <a:pt x="12" y="24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6" y="24"/>
                  </a:lnTo>
                  <a:lnTo>
                    <a:pt x="42" y="24"/>
                  </a:lnTo>
                  <a:lnTo>
                    <a:pt x="36" y="30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24" y="48"/>
                  </a:lnTo>
                  <a:lnTo>
                    <a:pt x="18" y="48"/>
                  </a:lnTo>
                  <a:lnTo>
                    <a:pt x="12" y="48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6" y="54"/>
                  </a:lnTo>
                  <a:lnTo>
                    <a:pt x="12" y="54"/>
                  </a:lnTo>
                  <a:lnTo>
                    <a:pt x="18" y="54"/>
                  </a:lnTo>
                  <a:lnTo>
                    <a:pt x="24" y="54"/>
                  </a:lnTo>
                  <a:lnTo>
                    <a:pt x="30" y="48"/>
                  </a:lnTo>
                  <a:lnTo>
                    <a:pt x="24" y="54"/>
                  </a:lnTo>
                  <a:lnTo>
                    <a:pt x="18" y="60"/>
                  </a:lnTo>
                  <a:lnTo>
                    <a:pt x="12" y="72"/>
                  </a:lnTo>
                  <a:lnTo>
                    <a:pt x="12" y="90"/>
                  </a:lnTo>
                  <a:lnTo>
                    <a:pt x="12" y="84"/>
                  </a:lnTo>
                  <a:lnTo>
                    <a:pt x="18" y="84"/>
                  </a:lnTo>
                  <a:lnTo>
                    <a:pt x="18" y="78"/>
                  </a:lnTo>
                  <a:lnTo>
                    <a:pt x="24" y="72"/>
                  </a:lnTo>
                  <a:lnTo>
                    <a:pt x="24" y="66"/>
                  </a:lnTo>
                  <a:lnTo>
                    <a:pt x="30" y="60"/>
                  </a:lnTo>
                  <a:lnTo>
                    <a:pt x="30" y="54"/>
                  </a:lnTo>
                  <a:lnTo>
                    <a:pt x="36" y="60"/>
                  </a:lnTo>
                  <a:lnTo>
                    <a:pt x="36" y="66"/>
                  </a:lnTo>
                  <a:lnTo>
                    <a:pt x="42" y="78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42" y="78"/>
                  </a:lnTo>
                  <a:lnTo>
                    <a:pt x="42" y="72"/>
                  </a:lnTo>
                  <a:lnTo>
                    <a:pt x="42" y="60"/>
                  </a:lnTo>
                  <a:lnTo>
                    <a:pt x="36" y="54"/>
                  </a:lnTo>
                  <a:lnTo>
                    <a:pt x="36" y="48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36"/>
                  </a:lnTo>
                  <a:lnTo>
                    <a:pt x="60" y="42"/>
                  </a:lnTo>
                  <a:lnTo>
                    <a:pt x="66" y="54"/>
                  </a:lnTo>
                  <a:lnTo>
                    <a:pt x="66" y="60"/>
                  </a:lnTo>
                  <a:lnTo>
                    <a:pt x="66" y="54"/>
                  </a:lnTo>
                  <a:lnTo>
                    <a:pt x="66" y="42"/>
                  </a:lnTo>
                  <a:lnTo>
                    <a:pt x="60" y="30"/>
                  </a:lnTo>
                  <a:lnTo>
                    <a:pt x="60" y="24"/>
                  </a:lnTo>
                  <a:lnTo>
                    <a:pt x="54" y="18"/>
                  </a:lnTo>
                  <a:lnTo>
                    <a:pt x="60" y="18"/>
                  </a:lnTo>
                  <a:lnTo>
                    <a:pt x="60" y="12"/>
                  </a:lnTo>
                  <a:lnTo>
                    <a:pt x="66" y="6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38" name="Freeform 473"/>
            <p:cNvSpPr>
              <a:spLocks/>
            </p:cNvSpPr>
            <p:nvPr/>
          </p:nvSpPr>
          <p:spPr bwMode="auto">
            <a:xfrm>
              <a:off x="4684" y="2073"/>
              <a:ext cx="95" cy="72"/>
            </a:xfrm>
            <a:custGeom>
              <a:avLst/>
              <a:gdLst>
                <a:gd name="T0" fmla="*/ 59 w 95"/>
                <a:gd name="T1" fmla="*/ 0 h 72"/>
                <a:gd name="T2" fmla="*/ 65 w 95"/>
                <a:gd name="T3" fmla="*/ 0 h 72"/>
                <a:gd name="T4" fmla="*/ 77 w 95"/>
                <a:gd name="T5" fmla="*/ 6 h 72"/>
                <a:gd name="T6" fmla="*/ 77 w 95"/>
                <a:gd name="T7" fmla="*/ 12 h 72"/>
                <a:gd name="T8" fmla="*/ 77 w 95"/>
                <a:gd name="T9" fmla="*/ 24 h 72"/>
                <a:gd name="T10" fmla="*/ 59 w 95"/>
                <a:gd name="T11" fmla="*/ 24 h 72"/>
                <a:gd name="T12" fmla="*/ 53 w 95"/>
                <a:gd name="T13" fmla="*/ 30 h 72"/>
                <a:gd name="T14" fmla="*/ 53 w 95"/>
                <a:gd name="T15" fmla="*/ 30 h 72"/>
                <a:gd name="T16" fmla="*/ 59 w 95"/>
                <a:gd name="T17" fmla="*/ 30 h 72"/>
                <a:gd name="T18" fmla="*/ 65 w 95"/>
                <a:gd name="T19" fmla="*/ 30 h 72"/>
                <a:gd name="T20" fmla="*/ 71 w 95"/>
                <a:gd name="T21" fmla="*/ 30 h 72"/>
                <a:gd name="T22" fmla="*/ 77 w 95"/>
                <a:gd name="T23" fmla="*/ 36 h 72"/>
                <a:gd name="T24" fmla="*/ 77 w 95"/>
                <a:gd name="T25" fmla="*/ 42 h 72"/>
                <a:gd name="T26" fmla="*/ 71 w 95"/>
                <a:gd name="T27" fmla="*/ 48 h 72"/>
                <a:gd name="T28" fmla="*/ 77 w 95"/>
                <a:gd name="T29" fmla="*/ 48 h 72"/>
                <a:gd name="T30" fmla="*/ 83 w 95"/>
                <a:gd name="T31" fmla="*/ 48 h 72"/>
                <a:gd name="T32" fmla="*/ 89 w 95"/>
                <a:gd name="T33" fmla="*/ 48 h 72"/>
                <a:gd name="T34" fmla="*/ 95 w 95"/>
                <a:gd name="T35" fmla="*/ 48 h 72"/>
                <a:gd name="T36" fmla="*/ 95 w 95"/>
                <a:gd name="T37" fmla="*/ 66 h 72"/>
                <a:gd name="T38" fmla="*/ 89 w 95"/>
                <a:gd name="T39" fmla="*/ 72 h 72"/>
                <a:gd name="T40" fmla="*/ 83 w 95"/>
                <a:gd name="T41" fmla="*/ 72 h 72"/>
                <a:gd name="T42" fmla="*/ 77 w 95"/>
                <a:gd name="T43" fmla="*/ 72 h 72"/>
                <a:gd name="T44" fmla="*/ 71 w 95"/>
                <a:gd name="T45" fmla="*/ 60 h 72"/>
                <a:gd name="T46" fmla="*/ 65 w 95"/>
                <a:gd name="T47" fmla="*/ 48 h 72"/>
                <a:gd name="T48" fmla="*/ 53 w 95"/>
                <a:gd name="T49" fmla="*/ 42 h 72"/>
                <a:gd name="T50" fmla="*/ 53 w 95"/>
                <a:gd name="T51" fmla="*/ 48 h 72"/>
                <a:gd name="T52" fmla="*/ 53 w 95"/>
                <a:gd name="T53" fmla="*/ 60 h 72"/>
                <a:gd name="T54" fmla="*/ 47 w 95"/>
                <a:gd name="T55" fmla="*/ 66 h 72"/>
                <a:gd name="T56" fmla="*/ 35 w 95"/>
                <a:gd name="T57" fmla="*/ 72 h 72"/>
                <a:gd name="T58" fmla="*/ 29 w 95"/>
                <a:gd name="T59" fmla="*/ 66 h 72"/>
                <a:gd name="T60" fmla="*/ 23 w 95"/>
                <a:gd name="T61" fmla="*/ 54 h 72"/>
                <a:gd name="T62" fmla="*/ 29 w 95"/>
                <a:gd name="T63" fmla="*/ 48 h 72"/>
                <a:gd name="T64" fmla="*/ 29 w 95"/>
                <a:gd name="T65" fmla="*/ 42 h 72"/>
                <a:gd name="T66" fmla="*/ 17 w 95"/>
                <a:gd name="T67" fmla="*/ 36 h 72"/>
                <a:gd name="T68" fmla="*/ 12 w 95"/>
                <a:gd name="T69" fmla="*/ 42 h 72"/>
                <a:gd name="T70" fmla="*/ 0 w 95"/>
                <a:gd name="T71" fmla="*/ 36 h 72"/>
                <a:gd name="T72" fmla="*/ 0 w 95"/>
                <a:gd name="T73" fmla="*/ 30 h 72"/>
                <a:gd name="T74" fmla="*/ 6 w 95"/>
                <a:gd name="T75" fmla="*/ 18 h 72"/>
                <a:gd name="T76" fmla="*/ 6 w 95"/>
                <a:gd name="T77" fmla="*/ 18 h 72"/>
                <a:gd name="T78" fmla="*/ 12 w 95"/>
                <a:gd name="T79" fmla="*/ 12 h 72"/>
                <a:gd name="T80" fmla="*/ 17 w 95"/>
                <a:gd name="T81" fmla="*/ 12 h 72"/>
                <a:gd name="T82" fmla="*/ 23 w 95"/>
                <a:gd name="T83" fmla="*/ 0 h 72"/>
                <a:gd name="T84" fmla="*/ 29 w 95"/>
                <a:gd name="T85" fmla="*/ 0 h 72"/>
                <a:gd name="T86" fmla="*/ 41 w 95"/>
                <a:gd name="T87" fmla="*/ 6 h 72"/>
                <a:gd name="T88" fmla="*/ 41 w 95"/>
                <a:gd name="T89" fmla="*/ 18 h 72"/>
                <a:gd name="T90" fmla="*/ 47 w 95"/>
                <a:gd name="T91" fmla="*/ 24 h 72"/>
                <a:gd name="T92" fmla="*/ 47 w 95"/>
                <a:gd name="T93" fmla="*/ 30 h 72"/>
                <a:gd name="T94" fmla="*/ 53 w 95"/>
                <a:gd name="T95" fmla="*/ 24 h 72"/>
                <a:gd name="T96" fmla="*/ 53 w 95"/>
                <a:gd name="T97" fmla="*/ 18 h 72"/>
                <a:gd name="T98" fmla="*/ 53 w 95"/>
                <a:gd name="T99" fmla="*/ 6 h 7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5"/>
                <a:gd name="T151" fmla="*/ 0 h 72"/>
                <a:gd name="T152" fmla="*/ 95 w 95"/>
                <a:gd name="T153" fmla="*/ 72 h 7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5" h="72">
                  <a:moveTo>
                    <a:pt x="53" y="6"/>
                  </a:moveTo>
                  <a:lnTo>
                    <a:pt x="53" y="6"/>
                  </a:lnTo>
                  <a:lnTo>
                    <a:pt x="59" y="0"/>
                  </a:lnTo>
                  <a:lnTo>
                    <a:pt x="65" y="0"/>
                  </a:lnTo>
                  <a:lnTo>
                    <a:pt x="71" y="0"/>
                  </a:lnTo>
                  <a:lnTo>
                    <a:pt x="71" y="6"/>
                  </a:lnTo>
                  <a:lnTo>
                    <a:pt x="77" y="6"/>
                  </a:lnTo>
                  <a:lnTo>
                    <a:pt x="77" y="12"/>
                  </a:lnTo>
                  <a:lnTo>
                    <a:pt x="77" y="18"/>
                  </a:lnTo>
                  <a:lnTo>
                    <a:pt x="77" y="24"/>
                  </a:lnTo>
                  <a:lnTo>
                    <a:pt x="71" y="24"/>
                  </a:lnTo>
                  <a:lnTo>
                    <a:pt x="59" y="24"/>
                  </a:lnTo>
                  <a:lnTo>
                    <a:pt x="59" y="30"/>
                  </a:lnTo>
                  <a:lnTo>
                    <a:pt x="53" y="30"/>
                  </a:lnTo>
                  <a:lnTo>
                    <a:pt x="53" y="36"/>
                  </a:lnTo>
                  <a:lnTo>
                    <a:pt x="59" y="30"/>
                  </a:lnTo>
                  <a:lnTo>
                    <a:pt x="65" y="30"/>
                  </a:lnTo>
                  <a:lnTo>
                    <a:pt x="71" y="30"/>
                  </a:lnTo>
                  <a:lnTo>
                    <a:pt x="71" y="36"/>
                  </a:lnTo>
                  <a:lnTo>
                    <a:pt x="77" y="36"/>
                  </a:lnTo>
                  <a:lnTo>
                    <a:pt x="77" y="42"/>
                  </a:lnTo>
                  <a:lnTo>
                    <a:pt x="71" y="42"/>
                  </a:lnTo>
                  <a:lnTo>
                    <a:pt x="71" y="48"/>
                  </a:lnTo>
                  <a:lnTo>
                    <a:pt x="77" y="48"/>
                  </a:lnTo>
                  <a:lnTo>
                    <a:pt x="83" y="48"/>
                  </a:lnTo>
                  <a:lnTo>
                    <a:pt x="89" y="48"/>
                  </a:lnTo>
                  <a:lnTo>
                    <a:pt x="95" y="48"/>
                  </a:lnTo>
                  <a:lnTo>
                    <a:pt x="95" y="54"/>
                  </a:lnTo>
                  <a:lnTo>
                    <a:pt x="95" y="60"/>
                  </a:lnTo>
                  <a:lnTo>
                    <a:pt x="95" y="66"/>
                  </a:lnTo>
                  <a:lnTo>
                    <a:pt x="95" y="72"/>
                  </a:lnTo>
                  <a:lnTo>
                    <a:pt x="89" y="72"/>
                  </a:lnTo>
                  <a:lnTo>
                    <a:pt x="83" y="72"/>
                  </a:lnTo>
                  <a:lnTo>
                    <a:pt x="77" y="72"/>
                  </a:lnTo>
                  <a:lnTo>
                    <a:pt x="71" y="66"/>
                  </a:lnTo>
                  <a:lnTo>
                    <a:pt x="71" y="60"/>
                  </a:lnTo>
                  <a:lnTo>
                    <a:pt x="71" y="54"/>
                  </a:lnTo>
                  <a:lnTo>
                    <a:pt x="65" y="48"/>
                  </a:lnTo>
                  <a:lnTo>
                    <a:pt x="59" y="48"/>
                  </a:lnTo>
                  <a:lnTo>
                    <a:pt x="53" y="48"/>
                  </a:lnTo>
                  <a:lnTo>
                    <a:pt x="53" y="42"/>
                  </a:lnTo>
                  <a:lnTo>
                    <a:pt x="53" y="48"/>
                  </a:lnTo>
                  <a:lnTo>
                    <a:pt x="53" y="54"/>
                  </a:lnTo>
                  <a:lnTo>
                    <a:pt x="53" y="60"/>
                  </a:lnTo>
                  <a:lnTo>
                    <a:pt x="53" y="66"/>
                  </a:lnTo>
                  <a:lnTo>
                    <a:pt x="47" y="66"/>
                  </a:lnTo>
                  <a:lnTo>
                    <a:pt x="41" y="72"/>
                  </a:lnTo>
                  <a:lnTo>
                    <a:pt x="35" y="72"/>
                  </a:lnTo>
                  <a:lnTo>
                    <a:pt x="29" y="66"/>
                  </a:lnTo>
                  <a:lnTo>
                    <a:pt x="23" y="60"/>
                  </a:lnTo>
                  <a:lnTo>
                    <a:pt x="23" y="54"/>
                  </a:lnTo>
                  <a:lnTo>
                    <a:pt x="23" y="48"/>
                  </a:lnTo>
                  <a:lnTo>
                    <a:pt x="29" y="48"/>
                  </a:lnTo>
                  <a:lnTo>
                    <a:pt x="29" y="42"/>
                  </a:lnTo>
                  <a:lnTo>
                    <a:pt x="23" y="42"/>
                  </a:lnTo>
                  <a:lnTo>
                    <a:pt x="23" y="36"/>
                  </a:lnTo>
                  <a:lnTo>
                    <a:pt x="17" y="36"/>
                  </a:lnTo>
                  <a:lnTo>
                    <a:pt x="17" y="42"/>
                  </a:lnTo>
                  <a:lnTo>
                    <a:pt x="12" y="42"/>
                  </a:lnTo>
                  <a:lnTo>
                    <a:pt x="6" y="42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7" y="12"/>
                  </a:lnTo>
                  <a:lnTo>
                    <a:pt x="17" y="6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41" y="6"/>
                  </a:lnTo>
                  <a:lnTo>
                    <a:pt x="41" y="12"/>
                  </a:lnTo>
                  <a:lnTo>
                    <a:pt x="35" y="18"/>
                  </a:lnTo>
                  <a:lnTo>
                    <a:pt x="41" y="18"/>
                  </a:lnTo>
                  <a:lnTo>
                    <a:pt x="47" y="18"/>
                  </a:lnTo>
                  <a:lnTo>
                    <a:pt x="47" y="24"/>
                  </a:lnTo>
                  <a:lnTo>
                    <a:pt x="47" y="30"/>
                  </a:lnTo>
                  <a:lnTo>
                    <a:pt x="47" y="24"/>
                  </a:lnTo>
                  <a:lnTo>
                    <a:pt x="53" y="24"/>
                  </a:lnTo>
                  <a:lnTo>
                    <a:pt x="53" y="18"/>
                  </a:lnTo>
                  <a:lnTo>
                    <a:pt x="53" y="12"/>
                  </a:lnTo>
                  <a:lnTo>
                    <a:pt x="53" y="6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39" name="Freeform 474"/>
            <p:cNvSpPr>
              <a:spLocks/>
            </p:cNvSpPr>
            <p:nvPr/>
          </p:nvSpPr>
          <p:spPr bwMode="auto">
            <a:xfrm>
              <a:off x="4600" y="2001"/>
              <a:ext cx="96" cy="90"/>
            </a:xfrm>
            <a:custGeom>
              <a:avLst/>
              <a:gdLst>
                <a:gd name="T0" fmla="*/ 90 w 96"/>
                <a:gd name="T1" fmla="*/ 90 h 90"/>
                <a:gd name="T2" fmla="*/ 84 w 96"/>
                <a:gd name="T3" fmla="*/ 84 h 90"/>
                <a:gd name="T4" fmla="*/ 78 w 96"/>
                <a:gd name="T5" fmla="*/ 84 h 90"/>
                <a:gd name="T6" fmla="*/ 66 w 96"/>
                <a:gd name="T7" fmla="*/ 84 h 90"/>
                <a:gd name="T8" fmla="*/ 54 w 96"/>
                <a:gd name="T9" fmla="*/ 84 h 90"/>
                <a:gd name="T10" fmla="*/ 48 w 96"/>
                <a:gd name="T11" fmla="*/ 84 h 90"/>
                <a:gd name="T12" fmla="*/ 54 w 96"/>
                <a:gd name="T13" fmla="*/ 78 h 90"/>
                <a:gd name="T14" fmla="*/ 60 w 96"/>
                <a:gd name="T15" fmla="*/ 78 h 90"/>
                <a:gd name="T16" fmla="*/ 72 w 96"/>
                <a:gd name="T17" fmla="*/ 78 h 90"/>
                <a:gd name="T18" fmla="*/ 72 w 96"/>
                <a:gd name="T19" fmla="*/ 72 h 90"/>
                <a:gd name="T20" fmla="*/ 60 w 96"/>
                <a:gd name="T21" fmla="*/ 60 h 90"/>
                <a:gd name="T22" fmla="*/ 48 w 96"/>
                <a:gd name="T23" fmla="*/ 66 h 90"/>
                <a:gd name="T24" fmla="*/ 30 w 96"/>
                <a:gd name="T25" fmla="*/ 66 h 90"/>
                <a:gd name="T26" fmla="*/ 18 w 96"/>
                <a:gd name="T27" fmla="*/ 60 h 90"/>
                <a:gd name="T28" fmla="*/ 24 w 96"/>
                <a:gd name="T29" fmla="*/ 60 h 90"/>
                <a:gd name="T30" fmla="*/ 36 w 96"/>
                <a:gd name="T31" fmla="*/ 60 h 90"/>
                <a:gd name="T32" fmla="*/ 48 w 96"/>
                <a:gd name="T33" fmla="*/ 54 h 90"/>
                <a:gd name="T34" fmla="*/ 48 w 96"/>
                <a:gd name="T35" fmla="*/ 48 h 90"/>
                <a:gd name="T36" fmla="*/ 36 w 96"/>
                <a:gd name="T37" fmla="*/ 42 h 90"/>
                <a:gd name="T38" fmla="*/ 24 w 96"/>
                <a:gd name="T39" fmla="*/ 42 h 90"/>
                <a:gd name="T40" fmla="*/ 6 w 96"/>
                <a:gd name="T41" fmla="*/ 42 h 90"/>
                <a:gd name="T42" fmla="*/ 0 w 96"/>
                <a:gd name="T43" fmla="*/ 36 h 90"/>
                <a:gd name="T44" fmla="*/ 6 w 96"/>
                <a:gd name="T45" fmla="*/ 36 h 90"/>
                <a:gd name="T46" fmla="*/ 12 w 96"/>
                <a:gd name="T47" fmla="*/ 36 h 90"/>
                <a:gd name="T48" fmla="*/ 24 w 96"/>
                <a:gd name="T49" fmla="*/ 36 h 90"/>
                <a:gd name="T50" fmla="*/ 30 w 96"/>
                <a:gd name="T51" fmla="*/ 30 h 90"/>
                <a:gd name="T52" fmla="*/ 18 w 96"/>
                <a:gd name="T53" fmla="*/ 18 h 90"/>
                <a:gd name="T54" fmla="*/ 6 w 96"/>
                <a:gd name="T55" fmla="*/ 6 h 90"/>
                <a:gd name="T56" fmla="*/ 0 w 96"/>
                <a:gd name="T57" fmla="*/ 0 h 90"/>
                <a:gd name="T58" fmla="*/ 6 w 96"/>
                <a:gd name="T59" fmla="*/ 6 h 90"/>
                <a:gd name="T60" fmla="*/ 18 w 96"/>
                <a:gd name="T61" fmla="*/ 18 h 90"/>
                <a:gd name="T62" fmla="*/ 30 w 96"/>
                <a:gd name="T63" fmla="*/ 30 h 90"/>
                <a:gd name="T64" fmla="*/ 36 w 96"/>
                <a:gd name="T65" fmla="*/ 18 h 90"/>
                <a:gd name="T66" fmla="*/ 36 w 96"/>
                <a:gd name="T67" fmla="*/ 6 h 90"/>
                <a:gd name="T68" fmla="*/ 42 w 96"/>
                <a:gd name="T69" fmla="*/ 6 h 90"/>
                <a:gd name="T70" fmla="*/ 42 w 96"/>
                <a:gd name="T71" fmla="*/ 30 h 90"/>
                <a:gd name="T72" fmla="*/ 54 w 96"/>
                <a:gd name="T73" fmla="*/ 42 h 90"/>
                <a:gd name="T74" fmla="*/ 60 w 96"/>
                <a:gd name="T75" fmla="*/ 48 h 90"/>
                <a:gd name="T76" fmla="*/ 66 w 96"/>
                <a:gd name="T77" fmla="*/ 30 h 90"/>
                <a:gd name="T78" fmla="*/ 66 w 96"/>
                <a:gd name="T79" fmla="*/ 24 h 90"/>
                <a:gd name="T80" fmla="*/ 72 w 96"/>
                <a:gd name="T81" fmla="*/ 42 h 90"/>
                <a:gd name="T82" fmla="*/ 72 w 96"/>
                <a:gd name="T83" fmla="*/ 60 h 90"/>
                <a:gd name="T84" fmla="*/ 84 w 96"/>
                <a:gd name="T85" fmla="*/ 72 h 90"/>
                <a:gd name="T86" fmla="*/ 90 w 96"/>
                <a:gd name="T87" fmla="*/ 66 h 90"/>
                <a:gd name="T88" fmla="*/ 90 w 96"/>
                <a:gd name="T89" fmla="*/ 60 h 90"/>
                <a:gd name="T90" fmla="*/ 90 w 96"/>
                <a:gd name="T91" fmla="*/ 66 h 90"/>
                <a:gd name="T92" fmla="*/ 90 w 96"/>
                <a:gd name="T93" fmla="*/ 78 h 90"/>
                <a:gd name="T94" fmla="*/ 90 w 96"/>
                <a:gd name="T95" fmla="*/ 84 h 9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6"/>
                <a:gd name="T145" fmla="*/ 0 h 90"/>
                <a:gd name="T146" fmla="*/ 96 w 96"/>
                <a:gd name="T147" fmla="*/ 90 h 9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6" h="90">
                  <a:moveTo>
                    <a:pt x="96" y="90"/>
                  </a:moveTo>
                  <a:lnTo>
                    <a:pt x="90" y="90"/>
                  </a:lnTo>
                  <a:lnTo>
                    <a:pt x="84" y="84"/>
                  </a:lnTo>
                  <a:lnTo>
                    <a:pt x="78" y="84"/>
                  </a:lnTo>
                  <a:lnTo>
                    <a:pt x="72" y="84"/>
                  </a:lnTo>
                  <a:lnTo>
                    <a:pt x="66" y="84"/>
                  </a:lnTo>
                  <a:lnTo>
                    <a:pt x="60" y="84"/>
                  </a:lnTo>
                  <a:lnTo>
                    <a:pt x="54" y="84"/>
                  </a:lnTo>
                  <a:lnTo>
                    <a:pt x="48" y="84"/>
                  </a:lnTo>
                  <a:lnTo>
                    <a:pt x="48" y="78"/>
                  </a:lnTo>
                  <a:lnTo>
                    <a:pt x="54" y="78"/>
                  </a:lnTo>
                  <a:lnTo>
                    <a:pt x="60" y="78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72" y="72"/>
                  </a:lnTo>
                  <a:lnTo>
                    <a:pt x="66" y="66"/>
                  </a:lnTo>
                  <a:lnTo>
                    <a:pt x="60" y="66"/>
                  </a:lnTo>
                  <a:lnTo>
                    <a:pt x="60" y="60"/>
                  </a:lnTo>
                  <a:lnTo>
                    <a:pt x="54" y="60"/>
                  </a:lnTo>
                  <a:lnTo>
                    <a:pt x="48" y="66"/>
                  </a:lnTo>
                  <a:lnTo>
                    <a:pt x="42" y="66"/>
                  </a:lnTo>
                  <a:lnTo>
                    <a:pt x="36" y="66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24" y="60"/>
                  </a:lnTo>
                  <a:lnTo>
                    <a:pt x="18" y="60"/>
                  </a:lnTo>
                  <a:lnTo>
                    <a:pt x="24" y="54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2" y="60"/>
                  </a:lnTo>
                  <a:lnTo>
                    <a:pt x="48" y="54"/>
                  </a:lnTo>
                  <a:lnTo>
                    <a:pt x="54" y="54"/>
                  </a:lnTo>
                  <a:lnTo>
                    <a:pt x="48" y="48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0" y="42"/>
                  </a:lnTo>
                  <a:lnTo>
                    <a:pt x="24" y="42"/>
                  </a:lnTo>
                  <a:lnTo>
                    <a:pt x="18" y="42"/>
                  </a:lnTo>
                  <a:lnTo>
                    <a:pt x="12" y="42"/>
                  </a:lnTo>
                  <a:lnTo>
                    <a:pt x="6" y="42"/>
                  </a:lnTo>
                  <a:lnTo>
                    <a:pt x="6" y="36"/>
                  </a:lnTo>
                  <a:lnTo>
                    <a:pt x="0" y="36"/>
                  </a:lnTo>
                  <a:lnTo>
                    <a:pt x="6" y="36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4" y="36"/>
                  </a:lnTo>
                  <a:lnTo>
                    <a:pt x="30" y="36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36" y="24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6" y="6"/>
                  </a:lnTo>
                  <a:lnTo>
                    <a:pt x="42" y="6"/>
                  </a:lnTo>
                  <a:lnTo>
                    <a:pt x="42" y="18"/>
                  </a:lnTo>
                  <a:lnTo>
                    <a:pt x="42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8" y="36"/>
                  </a:lnTo>
                  <a:lnTo>
                    <a:pt x="54" y="42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6" y="42"/>
                  </a:lnTo>
                  <a:lnTo>
                    <a:pt x="66" y="36"/>
                  </a:lnTo>
                  <a:lnTo>
                    <a:pt x="66" y="30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72" y="36"/>
                  </a:lnTo>
                  <a:lnTo>
                    <a:pt x="72" y="42"/>
                  </a:lnTo>
                  <a:lnTo>
                    <a:pt x="72" y="48"/>
                  </a:lnTo>
                  <a:lnTo>
                    <a:pt x="66" y="54"/>
                  </a:lnTo>
                  <a:lnTo>
                    <a:pt x="72" y="60"/>
                  </a:lnTo>
                  <a:lnTo>
                    <a:pt x="78" y="66"/>
                  </a:lnTo>
                  <a:lnTo>
                    <a:pt x="84" y="72"/>
                  </a:lnTo>
                  <a:lnTo>
                    <a:pt x="84" y="66"/>
                  </a:lnTo>
                  <a:lnTo>
                    <a:pt x="90" y="66"/>
                  </a:lnTo>
                  <a:lnTo>
                    <a:pt x="90" y="60"/>
                  </a:lnTo>
                  <a:lnTo>
                    <a:pt x="96" y="60"/>
                  </a:lnTo>
                  <a:lnTo>
                    <a:pt x="90" y="66"/>
                  </a:lnTo>
                  <a:lnTo>
                    <a:pt x="90" y="72"/>
                  </a:lnTo>
                  <a:lnTo>
                    <a:pt x="90" y="78"/>
                  </a:lnTo>
                  <a:lnTo>
                    <a:pt x="90" y="84"/>
                  </a:lnTo>
                  <a:lnTo>
                    <a:pt x="96" y="9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40" name="Freeform 475"/>
            <p:cNvSpPr>
              <a:spLocks/>
            </p:cNvSpPr>
            <p:nvPr/>
          </p:nvSpPr>
          <p:spPr bwMode="auto">
            <a:xfrm>
              <a:off x="4719" y="1977"/>
              <a:ext cx="78" cy="102"/>
            </a:xfrm>
            <a:custGeom>
              <a:avLst/>
              <a:gdLst>
                <a:gd name="T0" fmla="*/ 18 w 78"/>
                <a:gd name="T1" fmla="*/ 102 h 102"/>
                <a:gd name="T2" fmla="*/ 12 w 78"/>
                <a:gd name="T3" fmla="*/ 90 h 102"/>
                <a:gd name="T4" fmla="*/ 6 w 78"/>
                <a:gd name="T5" fmla="*/ 84 h 102"/>
                <a:gd name="T6" fmla="*/ 0 w 78"/>
                <a:gd name="T7" fmla="*/ 72 h 102"/>
                <a:gd name="T8" fmla="*/ 6 w 78"/>
                <a:gd name="T9" fmla="*/ 60 h 102"/>
                <a:gd name="T10" fmla="*/ 6 w 78"/>
                <a:gd name="T11" fmla="*/ 60 h 102"/>
                <a:gd name="T12" fmla="*/ 6 w 78"/>
                <a:gd name="T13" fmla="*/ 72 h 102"/>
                <a:gd name="T14" fmla="*/ 12 w 78"/>
                <a:gd name="T15" fmla="*/ 90 h 102"/>
                <a:gd name="T16" fmla="*/ 24 w 78"/>
                <a:gd name="T17" fmla="*/ 90 h 102"/>
                <a:gd name="T18" fmla="*/ 24 w 78"/>
                <a:gd name="T19" fmla="*/ 90 h 102"/>
                <a:gd name="T20" fmla="*/ 24 w 78"/>
                <a:gd name="T21" fmla="*/ 78 h 102"/>
                <a:gd name="T22" fmla="*/ 18 w 78"/>
                <a:gd name="T23" fmla="*/ 54 h 102"/>
                <a:gd name="T24" fmla="*/ 18 w 78"/>
                <a:gd name="T25" fmla="*/ 48 h 102"/>
                <a:gd name="T26" fmla="*/ 24 w 78"/>
                <a:gd name="T27" fmla="*/ 42 h 102"/>
                <a:gd name="T28" fmla="*/ 24 w 78"/>
                <a:gd name="T29" fmla="*/ 54 h 102"/>
                <a:gd name="T30" fmla="*/ 24 w 78"/>
                <a:gd name="T31" fmla="*/ 72 h 102"/>
                <a:gd name="T32" fmla="*/ 30 w 78"/>
                <a:gd name="T33" fmla="*/ 72 h 102"/>
                <a:gd name="T34" fmla="*/ 36 w 78"/>
                <a:gd name="T35" fmla="*/ 60 h 102"/>
                <a:gd name="T36" fmla="*/ 36 w 78"/>
                <a:gd name="T37" fmla="*/ 48 h 102"/>
                <a:gd name="T38" fmla="*/ 36 w 78"/>
                <a:gd name="T39" fmla="*/ 24 h 102"/>
                <a:gd name="T40" fmla="*/ 42 w 78"/>
                <a:gd name="T41" fmla="*/ 12 h 102"/>
                <a:gd name="T42" fmla="*/ 42 w 78"/>
                <a:gd name="T43" fmla="*/ 12 h 102"/>
                <a:gd name="T44" fmla="*/ 42 w 78"/>
                <a:gd name="T45" fmla="*/ 24 h 102"/>
                <a:gd name="T46" fmla="*/ 42 w 78"/>
                <a:gd name="T47" fmla="*/ 42 h 102"/>
                <a:gd name="T48" fmla="*/ 48 w 78"/>
                <a:gd name="T49" fmla="*/ 42 h 102"/>
                <a:gd name="T50" fmla="*/ 54 w 78"/>
                <a:gd name="T51" fmla="*/ 30 h 102"/>
                <a:gd name="T52" fmla="*/ 54 w 78"/>
                <a:gd name="T53" fmla="*/ 18 h 102"/>
                <a:gd name="T54" fmla="*/ 60 w 78"/>
                <a:gd name="T55" fmla="*/ 6 h 102"/>
                <a:gd name="T56" fmla="*/ 66 w 78"/>
                <a:gd name="T57" fmla="*/ 0 h 102"/>
                <a:gd name="T58" fmla="*/ 72 w 78"/>
                <a:gd name="T59" fmla="*/ 0 h 102"/>
                <a:gd name="T60" fmla="*/ 66 w 78"/>
                <a:gd name="T61" fmla="*/ 12 h 102"/>
                <a:gd name="T62" fmla="*/ 54 w 78"/>
                <a:gd name="T63" fmla="*/ 24 h 102"/>
                <a:gd name="T64" fmla="*/ 54 w 78"/>
                <a:gd name="T65" fmla="*/ 36 h 102"/>
                <a:gd name="T66" fmla="*/ 48 w 78"/>
                <a:gd name="T67" fmla="*/ 48 h 102"/>
                <a:gd name="T68" fmla="*/ 54 w 78"/>
                <a:gd name="T69" fmla="*/ 48 h 102"/>
                <a:gd name="T70" fmla="*/ 60 w 78"/>
                <a:gd name="T71" fmla="*/ 48 h 102"/>
                <a:gd name="T72" fmla="*/ 66 w 78"/>
                <a:gd name="T73" fmla="*/ 42 h 102"/>
                <a:gd name="T74" fmla="*/ 72 w 78"/>
                <a:gd name="T75" fmla="*/ 36 h 102"/>
                <a:gd name="T76" fmla="*/ 78 w 78"/>
                <a:gd name="T77" fmla="*/ 36 h 102"/>
                <a:gd name="T78" fmla="*/ 78 w 78"/>
                <a:gd name="T79" fmla="*/ 36 h 102"/>
                <a:gd name="T80" fmla="*/ 72 w 78"/>
                <a:gd name="T81" fmla="*/ 42 h 102"/>
                <a:gd name="T82" fmla="*/ 66 w 78"/>
                <a:gd name="T83" fmla="*/ 48 h 102"/>
                <a:gd name="T84" fmla="*/ 60 w 78"/>
                <a:gd name="T85" fmla="*/ 54 h 102"/>
                <a:gd name="T86" fmla="*/ 48 w 78"/>
                <a:gd name="T87" fmla="*/ 54 h 102"/>
                <a:gd name="T88" fmla="*/ 42 w 78"/>
                <a:gd name="T89" fmla="*/ 60 h 102"/>
                <a:gd name="T90" fmla="*/ 36 w 78"/>
                <a:gd name="T91" fmla="*/ 78 h 102"/>
                <a:gd name="T92" fmla="*/ 36 w 78"/>
                <a:gd name="T93" fmla="*/ 84 h 102"/>
                <a:gd name="T94" fmla="*/ 48 w 78"/>
                <a:gd name="T95" fmla="*/ 84 h 102"/>
                <a:gd name="T96" fmla="*/ 54 w 78"/>
                <a:gd name="T97" fmla="*/ 84 h 102"/>
                <a:gd name="T98" fmla="*/ 60 w 78"/>
                <a:gd name="T99" fmla="*/ 78 h 102"/>
                <a:gd name="T100" fmla="*/ 66 w 78"/>
                <a:gd name="T101" fmla="*/ 72 h 102"/>
                <a:gd name="T102" fmla="*/ 66 w 78"/>
                <a:gd name="T103" fmla="*/ 72 h 102"/>
                <a:gd name="T104" fmla="*/ 66 w 78"/>
                <a:gd name="T105" fmla="*/ 78 h 102"/>
                <a:gd name="T106" fmla="*/ 54 w 78"/>
                <a:gd name="T107" fmla="*/ 84 h 102"/>
                <a:gd name="T108" fmla="*/ 48 w 78"/>
                <a:gd name="T109" fmla="*/ 90 h 102"/>
                <a:gd name="T110" fmla="*/ 36 w 78"/>
                <a:gd name="T111" fmla="*/ 90 h 102"/>
                <a:gd name="T112" fmla="*/ 30 w 78"/>
                <a:gd name="T113" fmla="*/ 90 h 102"/>
                <a:gd name="T114" fmla="*/ 30 w 78"/>
                <a:gd name="T115" fmla="*/ 96 h 102"/>
                <a:gd name="T116" fmla="*/ 24 w 78"/>
                <a:gd name="T117" fmla="*/ 96 h 102"/>
                <a:gd name="T118" fmla="*/ 18 w 78"/>
                <a:gd name="T119" fmla="*/ 102 h 10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8"/>
                <a:gd name="T181" fmla="*/ 0 h 102"/>
                <a:gd name="T182" fmla="*/ 78 w 78"/>
                <a:gd name="T183" fmla="*/ 102 h 10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8" h="102">
                  <a:moveTo>
                    <a:pt x="18" y="102"/>
                  </a:moveTo>
                  <a:lnTo>
                    <a:pt x="18" y="102"/>
                  </a:lnTo>
                  <a:lnTo>
                    <a:pt x="12" y="96"/>
                  </a:lnTo>
                  <a:lnTo>
                    <a:pt x="12" y="90"/>
                  </a:lnTo>
                  <a:lnTo>
                    <a:pt x="6" y="90"/>
                  </a:lnTo>
                  <a:lnTo>
                    <a:pt x="6" y="84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6" y="72"/>
                  </a:lnTo>
                  <a:lnTo>
                    <a:pt x="12" y="84"/>
                  </a:lnTo>
                  <a:lnTo>
                    <a:pt x="12" y="90"/>
                  </a:lnTo>
                  <a:lnTo>
                    <a:pt x="18" y="96"/>
                  </a:lnTo>
                  <a:lnTo>
                    <a:pt x="24" y="90"/>
                  </a:lnTo>
                  <a:lnTo>
                    <a:pt x="24" y="84"/>
                  </a:lnTo>
                  <a:lnTo>
                    <a:pt x="24" y="78"/>
                  </a:lnTo>
                  <a:lnTo>
                    <a:pt x="18" y="66"/>
                  </a:lnTo>
                  <a:lnTo>
                    <a:pt x="18" y="54"/>
                  </a:lnTo>
                  <a:lnTo>
                    <a:pt x="18" y="48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24" y="54"/>
                  </a:lnTo>
                  <a:lnTo>
                    <a:pt x="24" y="66"/>
                  </a:lnTo>
                  <a:lnTo>
                    <a:pt x="24" y="72"/>
                  </a:lnTo>
                  <a:lnTo>
                    <a:pt x="30" y="78"/>
                  </a:lnTo>
                  <a:lnTo>
                    <a:pt x="30" y="72"/>
                  </a:lnTo>
                  <a:lnTo>
                    <a:pt x="36" y="66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6" y="48"/>
                  </a:lnTo>
                  <a:lnTo>
                    <a:pt x="36" y="36"/>
                  </a:lnTo>
                  <a:lnTo>
                    <a:pt x="36" y="24"/>
                  </a:lnTo>
                  <a:lnTo>
                    <a:pt x="36" y="12"/>
                  </a:lnTo>
                  <a:lnTo>
                    <a:pt x="42" y="12"/>
                  </a:lnTo>
                  <a:lnTo>
                    <a:pt x="42" y="18"/>
                  </a:lnTo>
                  <a:lnTo>
                    <a:pt x="42" y="24"/>
                  </a:lnTo>
                  <a:lnTo>
                    <a:pt x="42" y="36"/>
                  </a:lnTo>
                  <a:lnTo>
                    <a:pt x="42" y="42"/>
                  </a:lnTo>
                  <a:lnTo>
                    <a:pt x="42" y="48"/>
                  </a:lnTo>
                  <a:lnTo>
                    <a:pt x="48" y="42"/>
                  </a:lnTo>
                  <a:lnTo>
                    <a:pt x="48" y="36"/>
                  </a:lnTo>
                  <a:lnTo>
                    <a:pt x="54" y="30"/>
                  </a:lnTo>
                  <a:lnTo>
                    <a:pt x="54" y="24"/>
                  </a:lnTo>
                  <a:lnTo>
                    <a:pt x="54" y="18"/>
                  </a:lnTo>
                  <a:lnTo>
                    <a:pt x="60" y="12"/>
                  </a:lnTo>
                  <a:lnTo>
                    <a:pt x="60" y="6"/>
                  </a:lnTo>
                  <a:lnTo>
                    <a:pt x="66" y="6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60" y="18"/>
                  </a:lnTo>
                  <a:lnTo>
                    <a:pt x="54" y="24"/>
                  </a:lnTo>
                  <a:lnTo>
                    <a:pt x="54" y="30"/>
                  </a:lnTo>
                  <a:lnTo>
                    <a:pt x="54" y="36"/>
                  </a:lnTo>
                  <a:lnTo>
                    <a:pt x="54" y="42"/>
                  </a:lnTo>
                  <a:lnTo>
                    <a:pt x="48" y="48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6" y="42"/>
                  </a:lnTo>
                  <a:lnTo>
                    <a:pt x="72" y="42"/>
                  </a:lnTo>
                  <a:lnTo>
                    <a:pt x="72" y="36"/>
                  </a:lnTo>
                  <a:lnTo>
                    <a:pt x="78" y="36"/>
                  </a:lnTo>
                  <a:lnTo>
                    <a:pt x="72" y="42"/>
                  </a:lnTo>
                  <a:lnTo>
                    <a:pt x="72" y="48"/>
                  </a:lnTo>
                  <a:lnTo>
                    <a:pt x="66" y="48"/>
                  </a:lnTo>
                  <a:lnTo>
                    <a:pt x="60" y="48"/>
                  </a:lnTo>
                  <a:lnTo>
                    <a:pt x="60" y="54"/>
                  </a:lnTo>
                  <a:lnTo>
                    <a:pt x="54" y="54"/>
                  </a:lnTo>
                  <a:lnTo>
                    <a:pt x="48" y="54"/>
                  </a:lnTo>
                  <a:lnTo>
                    <a:pt x="42" y="60"/>
                  </a:lnTo>
                  <a:lnTo>
                    <a:pt x="42" y="66"/>
                  </a:lnTo>
                  <a:lnTo>
                    <a:pt x="36" y="78"/>
                  </a:lnTo>
                  <a:lnTo>
                    <a:pt x="36" y="84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60" y="78"/>
                  </a:lnTo>
                  <a:lnTo>
                    <a:pt x="60" y="72"/>
                  </a:lnTo>
                  <a:lnTo>
                    <a:pt x="66" y="72"/>
                  </a:lnTo>
                  <a:lnTo>
                    <a:pt x="66" y="78"/>
                  </a:lnTo>
                  <a:lnTo>
                    <a:pt x="60" y="84"/>
                  </a:lnTo>
                  <a:lnTo>
                    <a:pt x="54" y="84"/>
                  </a:lnTo>
                  <a:lnTo>
                    <a:pt x="54" y="90"/>
                  </a:lnTo>
                  <a:lnTo>
                    <a:pt x="48" y="90"/>
                  </a:lnTo>
                  <a:lnTo>
                    <a:pt x="42" y="90"/>
                  </a:lnTo>
                  <a:lnTo>
                    <a:pt x="36" y="90"/>
                  </a:lnTo>
                  <a:lnTo>
                    <a:pt x="30" y="90"/>
                  </a:lnTo>
                  <a:lnTo>
                    <a:pt x="30" y="96"/>
                  </a:lnTo>
                  <a:lnTo>
                    <a:pt x="24" y="96"/>
                  </a:lnTo>
                  <a:lnTo>
                    <a:pt x="18" y="102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41" name="Freeform 476"/>
            <p:cNvSpPr>
              <a:spLocks/>
            </p:cNvSpPr>
            <p:nvPr/>
          </p:nvSpPr>
          <p:spPr bwMode="auto">
            <a:xfrm>
              <a:off x="4755" y="2091"/>
              <a:ext cx="120" cy="54"/>
            </a:xfrm>
            <a:custGeom>
              <a:avLst/>
              <a:gdLst>
                <a:gd name="T0" fmla="*/ 6 w 120"/>
                <a:gd name="T1" fmla="*/ 18 h 54"/>
                <a:gd name="T2" fmla="*/ 6 w 120"/>
                <a:gd name="T3" fmla="*/ 18 h 54"/>
                <a:gd name="T4" fmla="*/ 6 w 120"/>
                <a:gd name="T5" fmla="*/ 18 h 54"/>
                <a:gd name="T6" fmla="*/ 18 w 120"/>
                <a:gd name="T7" fmla="*/ 18 h 54"/>
                <a:gd name="T8" fmla="*/ 30 w 120"/>
                <a:gd name="T9" fmla="*/ 24 h 54"/>
                <a:gd name="T10" fmla="*/ 36 w 120"/>
                <a:gd name="T11" fmla="*/ 24 h 54"/>
                <a:gd name="T12" fmla="*/ 42 w 120"/>
                <a:gd name="T13" fmla="*/ 24 h 54"/>
                <a:gd name="T14" fmla="*/ 42 w 120"/>
                <a:gd name="T15" fmla="*/ 30 h 54"/>
                <a:gd name="T16" fmla="*/ 48 w 120"/>
                <a:gd name="T17" fmla="*/ 42 h 54"/>
                <a:gd name="T18" fmla="*/ 54 w 120"/>
                <a:gd name="T19" fmla="*/ 48 h 54"/>
                <a:gd name="T20" fmla="*/ 60 w 120"/>
                <a:gd name="T21" fmla="*/ 48 h 54"/>
                <a:gd name="T22" fmla="*/ 60 w 120"/>
                <a:gd name="T23" fmla="*/ 48 h 54"/>
                <a:gd name="T24" fmla="*/ 54 w 120"/>
                <a:gd name="T25" fmla="*/ 42 h 54"/>
                <a:gd name="T26" fmla="*/ 48 w 120"/>
                <a:gd name="T27" fmla="*/ 30 h 54"/>
                <a:gd name="T28" fmla="*/ 48 w 120"/>
                <a:gd name="T29" fmla="*/ 24 h 54"/>
                <a:gd name="T30" fmla="*/ 54 w 120"/>
                <a:gd name="T31" fmla="*/ 24 h 54"/>
                <a:gd name="T32" fmla="*/ 60 w 120"/>
                <a:gd name="T33" fmla="*/ 30 h 54"/>
                <a:gd name="T34" fmla="*/ 66 w 120"/>
                <a:gd name="T35" fmla="*/ 30 h 54"/>
                <a:gd name="T36" fmla="*/ 72 w 120"/>
                <a:gd name="T37" fmla="*/ 30 h 54"/>
                <a:gd name="T38" fmla="*/ 72 w 120"/>
                <a:gd name="T39" fmla="*/ 36 h 54"/>
                <a:gd name="T40" fmla="*/ 78 w 120"/>
                <a:gd name="T41" fmla="*/ 48 h 54"/>
                <a:gd name="T42" fmla="*/ 84 w 120"/>
                <a:gd name="T43" fmla="*/ 48 h 54"/>
                <a:gd name="T44" fmla="*/ 96 w 120"/>
                <a:gd name="T45" fmla="*/ 54 h 54"/>
                <a:gd name="T46" fmla="*/ 96 w 120"/>
                <a:gd name="T47" fmla="*/ 54 h 54"/>
                <a:gd name="T48" fmla="*/ 90 w 120"/>
                <a:gd name="T49" fmla="*/ 48 h 54"/>
                <a:gd name="T50" fmla="*/ 84 w 120"/>
                <a:gd name="T51" fmla="*/ 42 h 54"/>
                <a:gd name="T52" fmla="*/ 78 w 120"/>
                <a:gd name="T53" fmla="*/ 36 h 54"/>
                <a:gd name="T54" fmla="*/ 78 w 120"/>
                <a:gd name="T55" fmla="*/ 36 h 54"/>
                <a:gd name="T56" fmla="*/ 78 w 120"/>
                <a:gd name="T57" fmla="*/ 36 h 54"/>
                <a:gd name="T58" fmla="*/ 90 w 120"/>
                <a:gd name="T59" fmla="*/ 36 h 54"/>
                <a:gd name="T60" fmla="*/ 108 w 120"/>
                <a:gd name="T61" fmla="*/ 42 h 54"/>
                <a:gd name="T62" fmla="*/ 114 w 120"/>
                <a:gd name="T63" fmla="*/ 42 h 54"/>
                <a:gd name="T64" fmla="*/ 120 w 120"/>
                <a:gd name="T65" fmla="*/ 42 h 54"/>
                <a:gd name="T66" fmla="*/ 120 w 120"/>
                <a:gd name="T67" fmla="*/ 36 h 54"/>
                <a:gd name="T68" fmla="*/ 114 w 120"/>
                <a:gd name="T69" fmla="*/ 36 h 54"/>
                <a:gd name="T70" fmla="*/ 102 w 120"/>
                <a:gd name="T71" fmla="*/ 36 h 54"/>
                <a:gd name="T72" fmla="*/ 90 w 120"/>
                <a:gd name="T73" fmla="*/ 30 h 54"/>
                <a:gd name="T74" fmla="*/ 84 w 120"/>
                <a:gd name="T75" fmla="*/ 30 h 54"/>
                <a:gd name="T76" fmla="*/ 84 w 120"/>
                <a:gd name="T77" fmla="*/ 24 h 54"/>
                <a:gd name="T78" fmla="*/ 90 w 120"/>
                <a:gd name="T79" fmla="*/ 18 h 54"/>
                <a:gd name="T80" fmla="*/ 96 w 120"/>
                <a:gd name="T81" fmla="*/ 18 h 54"/>
                <a:gd name="T82" fmla="*/ 96 w 120"/>
                <a:gd name="T83" fmla="*/ 18 h 54"/>
                <a:gd name="T84" fmla="*/ 90 w 120"/>
                <a:gd name="T85" fmla="*/ 12 h 54"/>
                <a:gd name="T86" fmla="*/ 84 w 120"/>
                <a:gd name="T87" fmla="*/ 12 h 54"/>
                <a:gd name="T88" fmla="*/ 78 w 120"/>
                <a:gd name="T89" fmla="*/ 18 h 54"/>
                <a:gd name="T90" fmla="*/ 78 w 120"/>
                <a:gd name="T91" fmla="*/ 18 h 54"/>
                <a:gd name="T92" fmla="*/ 72 w 120"/>
                <a:gd name="T93" fmla="*/ 24 h 54"/>
                <a:gd name="T94" fmla="*/ 66 w 120"/>
                <a:gd name="T95" fmla="*/ 24 h 54"/>
                <a:gd name="T96" fmla="*/ 60 w 120"/>
                <a:gd name="T97" fmla="*/ 18 h 54"/>
                <a:gd name="T98" fmla="*/ 54 w 120"/>
                <a:gd name="T99" fmla="*/ 18 h 54"/>
                <a:gd name="T100" fmla="*/ 48 w 120"/>
                <a:gd name="T101" fmla="*/ 18 h 54"/>
                <a:gd name="T102" fmla="*/ 54 w 120"/>
                <a:gd name="T103" fmla="*/ 6 h 54"/>
                <a:gd name="T104" fmla="*/ 66 w 120"/>
                <a:gd name="T105" fmla="*/ 0 h 54"/>
                <a:gd name="T106" fmla="*/ 66 w 120"/>
                <a:gd name="T107" fmla="*/ 0 h 54"/>
                <a:gd name="T108" fmla="*/ 60 w 120"/>
                <a:gd name="T109" fmla="*/ 0 h 54"/>
                <a:gd name="T110" fmla="*/ 54 w 120"/>
                <a:gd name="T111" fmla="*/ 6 h 54"/>
                <a:gd name="T112" fmla="*/ 42 w 120"/>
                <a:gd name="T113" fmla="*/ 6 h 54"/>
                <a:gd name="T114" fmla="*/ 42 w 120"/>
                <a:gd name="T115" fmla="*/ 12 h 54"/>
                <a:gd name="T116" fmla="*/ 36 w 120"/>
                <a:gd name="T117" fmla="*/ 18 h 54"/>
                <a:gd name="T118" fmla="*/ 24 w 120"/>
                <a:gd name="T119" fmla="*/ 18 h 54"/>
                <a:gd name="T120" fmla="*/ 12 w 120"/>
                <a:gd name="T121" fmla="*/ 18 h 54"/>
                <a:gd name="T122" fmla="*/ 6 w 120"/>
                <a:gd name="T123" fmla="*/ 18 h 5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0"/>
                <a:gd name="T187" fmla="*/ 0 h 54"/>
                <a:gd name="T188" fmla="*/ 120 w 120"/>
                <a:gd name="T189" fmla="*/ 54 h 5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0" h="54">
                  <a:moveTo>
                    <a:pt x="0" y="18"/>
                  </a:moveTo>
                  <a:lnTo>
                    <a:pt x="6" y="18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24"/>
                  </a:lnTo>
                  <a:lnTo>
                    <a:pt x="36" y="24"/>
                  </a:lnTo>
                  <a:lnTo>
                    <a:pt x="42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54" y="42"/>
                  </a:lnTo>
                  <a:lnTo>
                    <a:pt x="48" y="36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0" y="30"/>
                  </a:lnTo>
                  <a:lnTo>
                    <a:pt x="66" y="30"/>
                  </a:lnTo>
                  <a:lnTo>
                    <a:pt x="72" y="30"/>
                  </a:lnTo>
                  <a:lnTo>
                    <a:pt x="72" y="36"/>
                  </a:lnTo>
                  <a:lnTo>
                    <a:pt x="78" y="42"/>
                  </a:lnTo>
                  <a:lnTo>
                    <a:pt x="78" y="48"/>
                  </a:lnTo>
                  <a:lnTo>
                    <a:pt x="84" y="48"/>
                  </a:lnTo>
                  <a:lnTo>
                    <a:pt x="90" y="54"/>
                  </a:lnTo>
                  <a:lnTo>
                    <a:pt x="96" y="54"/>
                  </a:lnTo>
                  <a:lnTo>
                    <a:pt x="90" y="48"/>
                  </a:lnTo>
                  <a:lnTo>
                    <a:pt x="84" y="42"/>
                  </a:lnTo>
                  <a:lnTo>
                    <a:pt x="78" y="36"/>
                  </a:lnTo>
                  <a:lnTo>
                    <a:pt x="78" y="30"/>
                  </a:lnTo>
                  <a:lnTo>
                    <a:pt x="78" y="36"/>
                  </a:lnTo>
                  <a:lnTo>
                    <a:pt x="84" y="36"/>
                  </a:lnTo>
                  <a:lnTo>
                    <a:pt x="90" y="36"/>
                  </a:lnTo>
                  <a:lnTo>
                    <a:pt x="96" y="36"/>
                  </a:lnTo>
                  <a:lnTo>
                    <a:pt x="108" y="42"/>
                  </a:lnTo>
                  <a:lnTo>
                    <a:pt x="114" y="42"/>
                  </a:lnTo>
                  <a:lnTo>
                    <a:pt x="120" y="42"/>
                  </a:lnTo>
                  <a:lnTo>
                    <a:pt x="120" y="36"/>
                  </a:lnTo>
                  <a:lnTo>
                    <a:pt x="114" y="36"/>
                  </a:lnTo>
                  <a:lnTo>
                    <a:pt x="108" y="36"/>
                  </a:lnTo>
                  <a:lnTo>
                    <a:pt x="102" y="36"/>
                  </a:lnTo>
                  <a:lnTo>
                    <a:pt x="96" y="30"/>
                  </a:lnTo>
                  <a:lnTo>
                    <a:pt x="90" y="30"/>
                  </a:lnTo>
                  <a:lnTo>
                    <a:pt x="84" y="30"/>
                  </a:lnTo>
                  <a:lnTo>
                    <a:pt x="78" y="24"/>
                  </a:lnTo>
                  <a:lnTo>
                    <a:pt x="84" y="24"/>
                  </a:lnTo>
                  <a:lnTo>
                    <a:pt x="90" y="18"/>
                  </a:lnTo>
                  <a:lnTo>
                    <a:pt x="96" y="18"/>
                  </a:lnTo>
                  <a:lnTo>
                    <a:pt x="96" y="12"/>
                  </a:lnTo>
                  <a:lnTo>
                    <a:pt x="90" y="12"/>
                  </a:lnTo>
                  <a:lnTo>
                    <a:pt x="84" y="12"/>
                  </a:lnTo>
                  <a:lnTo>
                    <a:pt x="84" y="18"/>
                  </a:lnTo>
                  <a:lnTo>
                    <a:pt x="78" y="18"/>
                  </a:lnTo>
                  <a:lnTo>
                    <a:pt x="72" y="24"/>
                  </a:lnTo>
                  <a:lnTo>
                    <a:pt x="66" y="24"/>
                  </a:lnTo>
                  <a:lnTo>
                    <a:pt x="60" y="24"/>
                  </a:lnTo>
                  <a:lnTo>
                    <a:pt x="60" y="18"/>
                  </a:lnTo>
                  <a:lnTo>
                    <a:pt x="54" y="18"/>
                  </a:lnTo>
                  <a:lnTo>
                    <a:pt x="48" y="18"/>
                  </a:lnTo>
                  <a:lnTo>
                    <a:pt x="54" y="12"/>
                  </a:lnTo>
                  <a:lnTo>
                    <a:pt x="54" y="6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54" y="6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42" y="12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42" name="Freeform 477"/>
            <p:cNvSpPr>
              <a:spLocks/>
            </p:cNvSpPr>
            <p:nvPr/>
          </p:nvSpPr>
          <p:spPr bwMode="auto">
            <a:xfrm>
              <a:off x="4743" y="2139"/>
              <a:ext cx="102" cy="107"/>
            </a:xfrm>
            <a:custGeom>
              <a:avLst/>
              <a:gdLst>
                <a:gd name="T0" fmla="*/ 6 w 102"/>
                <a:gd name="T1" fmla="*/ 6 h 107"/>
                <a:gd name="T2" fmla="*/ 18 w 102"/>
                <a:gd name="T3" fmla="*/ 12 h 107"/>
                <a:gd name="T4" fmla="*/ 18 w 102"/>
                <a:gd name="T5" fmla="*/ 23 h 107"/>
                <a:gd name="T6" fmla="*/ 18 w 102"/>
                <a:gd name="T7" fmla="*/ 47 h 107"/>
                <a:gd name="T8" fmla="*/ 18 w 102"/>
                <a:gd name="T9" fmla="*/ 47 h 107"/>
                <a:gd name="T10" fmla="*/ 24 w 102"/>
                <a:gd name="T11" fmla="*/ 29 h 107"/>
                <a:gd name="T12" fmla="*/ 24 w 102"/>
                <a:gd name="T13" fmla="*/ 23 h 107"/>
                <a:gd name="T14" fmla="*/ 30 w 102"/>
                <a:gd name="T15" fmla="*/ 23 h 107"/>
                <a:gd name="T16" fmla="*/ 36 w 102"/>
                <a:gd name="T17" fmla="*/ 29 h 107"/>
                <a:gd name="T18" fmla="*/ 42 w 102"/>
                <a:gd name="T19" fmla="*/ 41 h 107"/>
                <a:gd name="T20" fmla="*/ 48 w 102"/>
                <a:gd name="T21" fmla="*/ 53 h 107"/>
                <a:gd name="T22" fmla="*/ 48 w 102"/>
                <a:gd name="T23" fmla="*/ 71 h 107"/>
                <a:gd name="T24" fmla="*/ 48 w 102"/>
                <a:gd name="T25" fmla="*/ 71 h 107"/>
                <a:gd name="T26" fmla="*/ 54 w 102"/>
                <a:gd name="T27" fmla="*/ 53 h 107"/>
                <a:gd name="T28" fmla="*/ 60 w 102"/>
                <a:gd name="T29" fmla="*/ 53 h 107"/>
                <a:gd name="T30" fmla="*/ 72 w 102"/>
                <a:gd name="T31" fmla="*/ 65 h 107"/>
                <a:gd name="T32" fmla="*/ 84 w 102"/>
                <a:gd name="T33" fmla="*/ 83 h 107"/>
                <a:gd name="T34" fmla="*/ 90 w 102"/>
                <a:gd name="T35" fmla="*/ 101 h 107"/>
                <a:gd name="T36" fmla="*/ 96 w 102"/>
                <a:gd name="T37" fmla="*/ 107 h 107"/>
                <a:gd name="T38" fmla="*/ 102 w 102"/>
                <a:gd name="T39" fmla="*/ 107 h 107"/>
                <a:gd name="T40" fmla="*/ 96 w 102"/>
                <a:gd name="T41" fmla="*/ 101 h 107"/>
                <a:gd name="T42" fmla="*/ 90 w 102"/>
                <a:gd name="T43" fmla="*/ 83 h 107"/>
                <a:gd name="T44" fmla="*/ 78 w 102"/>
                <a:gd name="T45" fmla="*/ 65 h 107"/>
                <a:gd name="T46" fmla="*/ 66 w 102"/>
                <a:gd name="T47" fmla="*/ 53 h 107"/>
                <a:gd name="T48" fmla="*/ 66 w 102"/>
                <a:gd name="T49" fmla="*/ 47 h 107"/>
                <a:gd name="T50" fmla="*/ 72 w 102"/>
                <a:gd name="T51" fmla="*/ 41 h 107"/>
                <a:gd name="T52" fmla="*/ 78 w 102"/>
                <a:gd name="T53" fmla="*/ 41 h 107"/>
                <a:gd name="T54" fmla="*/ 78 w 102"/>
                <a:gd name="T55" fmla="*/ 41 h 107"/>
                <a:gd name="T56" fmla="*/ 90 w 102"/>
                <a:gd name="T57" fmla="*/ 47 h 107"/>
                <a:gd name="T58" fmla="*/ 90 w 102"/>
                <a:gd name="T59" fmla="*/ 47 h 107"/>
                <a:gd name="T60" fmla="*/ 84 w 102"/>
                <a:gd name="T61" fmla="*/ 41 h 107"/>
                <a:gd name="T62" fmla="*/ 78 w 102"/>
                <a:gd name="T63" fmla="*/ 35 h 107"/>
                <a:gd name="T64" fmla="*/ 66 w 102"/>
                <a:gd name="T65" fmla="*/ 35 h 107"/>
                <a:gd name="T66" fmla="*/ 60 w 102"/>
                <a:gd name="T67" fmla="*/ 35 h 107"/>
                <a:gd name="T68" fmla="*/ 54 w 102"/>
                <a:gd name="T69" fmla="*/ 35 h 107"/>
                <a:gd name="T70" fmla="*/ 48 w 102"/>
                <a:gd name="T71" fmla="*/ 35 h 107"/>
                <a:gd name="T72" fmla="*/ 42 w 102"/>
                <a:gd name="T73" fmla="*/ 29 h 107"/>
                <a:gd name="T74" fmla="*/ 36 w 102"/>
                <a:gd name="T75" fmla="*/ 23 h 107"/>
                <a:gd name="T76" fmla="*/ 36 w 102"/>
                <a:gd name="T77" fmla="*/ 23 h 107"/>
                <a:gd name="T78" fmla="*/ 42 w 102"/>
                <a:gd name="T79" fmla="*/ 18 h 107"/>
                <a:gd name="T80" fmla="*/ 48 w 102"/>
                <a:gd name="T81" fmla="*/ 18 h 107"/>
                <a:gd name="T82" fmla="*/ 54 w 102"/>
                <a:gd name="T83" fmla="*/ 18 h 107"/>
                <a:gd name="T84" fmla="*/ 60 w 102"/>
                <a:gd name="T85" fmla="*/ 18 h 107"/>
                <a:gd name="T86" fmla="*/ 60 w 102"/>
                <a:gd name="T87" fmla="*/ 18 h 107"/>
                <a:gd name="T88" fmla="*/ 54 w 102"/>
                <a:gd name="T89" fmla="*/ 18 h 107"/>
                <a:gd name="T90" fmla="*/ 48 w 102"/>
                <a:gd name="T91" fmla="*/ 18 h 107"/>
                <a:gd name="T92" fmla="*/ 36 w 102"/>
                <a:gd name="T93" fmla="*/ 18 h 107"/>
                <a:gd name="T94" fmla="*/ 30 w 102"/>
                <a:gd name="T95" fmla="*/ 18 h 107"/>
                <a:gd name="T96" fmla="*/ 24 w 102"/>
                <a:gd name="T97" fmla="*/ 18 h 107"/>
                <a:gd name="T98" fmla="*/ 18 w 102"/>
                <a:gd name="T99" fmla="*/ 12 h 107"/>
                <a:gd name="T100" fmla="*/ 12 w 102"/>
                <a:gd name="T101" fmla="*/ 6 h 107"/>
                <a:gd name="T102" fmla="*/ 6 w 102"/>
                <a:gd name="T103" fmla="*/ 0 h 10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2"/>
                <a:gd name="T157" fmla="*/ 0 h 107"/>
                <a:gd name="T158" fmla="*/ 102 w 102"/>
                <a:gd name="T159" fmla="*/ 107 h 10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2" h="107">
                  <a:moveTo>
                    <a:pt x="0" y="0"/>
                  </a:moveTo>
                  <a:lnTo>
                    <a:pt x="6" y="6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8" y="23"/>
                  </a:lnTo>
                  <a:lnTo>
                    <a:pt x="18" y="35"/>
                  </a:lnTo>
                  <a:lnTo>
                    <a:pt x="18" y="47"/>
                  </a:lnTo>
                  <a:lnTo>
                    <a:pt x="18" y="59"/>
                  </a:lnTo>
                  <a:lnTo>
                    <a:pt x="18" y="47"/>
                  </a:lnTo>
                  <a:lnTo>
                    <a:pt x="18" y="35"/>
                  </a:lnTo>
                  <a:lnTo>
                    <a:pt x="24" y="29"/>
                  </a:lnTo>
                  <a:lnTo>
                    <a:pt x="24" y="23"/>
                  </a:lnTo>
                  <a:lnTo>
                    <a:pt x="30" y="23"/>
                  </a:lnTo>
                  <a:lnTo>
                    <a:pt x="36" y="29"/>
                  </a:lnTo>
                  <a:lnTo>
                    <a:pt x="36" y="35"/>
                  </a:lnTo>
                  <a:lnTo>
                    <a:pt x="42" y="41"/>
                  </a:lnTo>
                  <a:lnTo>
                    <a:pt x="48" y="47"/>
                  </a:lnTo>
                  <a:lnTo>
                    <a:pt x="48" y="53"/>
                  </a:lnTo>
                  <a:lnTo>
                    <a:pt x="42" y="65"/>
                  </a:lnTo>
                  <a:lnTo>
                    <a:pt x="48" y="71"/>
                  </a:lnTo>
                  <a:lnTo>
                    <a:pt x="54" y="83"/>
                  </a:lnTo>
                  <a:lnTo>
                    <a:pt x="48" y="71"/>
                  </a:lnTo>
                  <a:lnTo>
                    <a:pt x="48" y="65"/>
                  </a:lnTo>
                  <a:lnTo>
                    <a:pt x="54" y="53"/>
                  </a:lnTo>
                  <a:lnTo>
                    <a:pt x="54" y="47"/>
                  </a:lnTo>
                  <a:lnTo>
                    <a:pt x="60" y="53"/>
                  </a:lnTo>
                  <a:lnTo>
                    <a:pt x="66" y="59"/>
                  </a:lnTo>
                  <a:lnTo>
                    <a:pt x="72" y="65"/>
                  </a:lnTo>
                  <a:lnTo>
                    <a:pt x="78" y="77"/>
                  </a:lnTo>
                  <a:lnTo>
                    <a:pt x="84" y="83"/>
                  </a:lnTo>
                  <a:lnTo>
                    <a:pt x="90" y="95"/>
                  </a:lnTo>
                  <a:lnTo>
                    <a:pt x="90" y="101"/>
                  </a:lnTo>
                  <a:lnTo>
                    <a:pt x="96" y="107"/>
                  </a:lnTo>
                  <a:lnTo>
                    <a:pt x="102" y="107"/>
                  </a:lnTo>
                  <a:lnTo>
                    <a:pt x="96" y="101"/>
                  </a:lnTo>
                  <a:lnTo>
                    <a:pt x="90" y="89"/>
                  </a:lnTo>
                  <a:lnTo>
                    <a:pt x="90" y="83"/>
                  </a:lnTo>
                  <a:lnTo>
                    <a:pt x="84" y="77"/>
                  </a:lnTo>
                  <a:lnTo>
                    <a:pt x="78" y="65"/>
                  </a:lnTo>
                  <a:lnTo>
                    <a:pt x="72" y="59"/>
                  </a:lnTo>
                  <a:lnTo>
                    <a:pt x="66" y="53"/>
                  </a:lnTo>
                  <a:lnTo>
                    <a:pt x="60" y="47"/>
                  </a:lnTo>
                  <a:lnTo>
                    <a:pt x="66" y="47"/>
                  </a:lnTo>
                  <a:lnTo>
                    <a:pt x="66" y="41"/>
                  </a:lnTo>
                  <a:lnTo>
                    <a:pt x="72" y="41"/>
                  </a:lnTo>
                  <a:lnTo>
                    <a:pt x="78" y="41"/>
                  </a:lnTo>
                  <a:lnTo>
                    <a:pt x="84" y="41"/>
                  </a:lnTo>
                  <a:lnTo>
                    <a:pt x="90" y="47"/>
                  </a:lnTo>
                  <a:lnTo>
                    <a:pt x="90" y="41"/>
                  </a:lnTo>
                  <a:lnTo>
                    <a:pt x="84" y="41"/>
                  </a:lnTo>
                  <a:lnTo>
                    <a:pt x="84" y="35"/>
                  </a:lnTo>
                  <a:lnTo>
                    <a:pt x="78" y="35"/>
                  </a:lnTo>
                  <a:lnTo>
                    <a:pt x="72" y="35"/>
                  </a:lnTo>
                  <a:lnTo>
                    <a:pt x="66" y="35"/>
                  </a:lnTo>
                  <a:lnTo>
                    <a:pt x="60" y="35"/>
                  </a:lnTo>
                  <a:lnTo>
                    <a:pt x="54" y="41"/>
                  </a:lnTo>
                  <a:lnTo>
                    <a:pt x="54" y="35"/>
                  </a:lnTo>
                  <a:lnTo>
                    <a:pt x="48" y="35"/>
                  </a:lnTo>
                  <a:lnTo>
                    <a:pt x="42" y="29"/>
                  </a:lnTo>
                  <a:lnTo>
                    <a:pt x="42" y="23"/>
                  </a:lnTo>
                  <a:lnTo>
                    <a:pt x="36" y="23"/>
                  </a:lnTo>
                  <a:lnTo>
                    <a:pt x="42" y="23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54" y="18"/>
                  </a:lnTo>
                  <a:lnTo>
                    <a:pt x="60" y="18"/>
                  </a:lnTo>
                  <a:lnTo>
                    <a:pt x="54" y="18"/>
                  </a:lnTo>
                  <a:lnTo>
                    <a:pt x="48" y="18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43" name="Freeform 478"/>
            <p:cNvSpPr>
              <a:spLocks/>
            </p:cNvSpPr>
            <p:nvPr/>
          </p:nvSpPr>
          <p:spPr bwMode="auto">
            <a:xfrm>
              <a:off x="4666" y="2151"/>
              <a:ext cx="71" cy="125"/>
            </a:xfrm>
            <a:custGeom>
              <a:avLst/>
              <a:gdLst>
                <a:gd name="T0" fmla="*/ 41 w 71"/>
                <a:gd name="T1" fmla="*/ 11 h 125"/>
                <a:gd name="T2" fmla="*/ 35 w 71"/>
                <a:gd name="T3" fmla="*/ 23 h 125"/>
                <a:gd name="T4" fmla="*/ 18 w 71"/>
                <a:gd name="T5" fmla="*/ 29 h 125"/>
                <a:gd name="T6" fmla="*/ 6 w 71"/>
                <a:gd name="T7" fmla="*/ 35 h 125"/>
                <a:gd name="T8" fmla="*/ 6 w 71"/>
                <a:gd name="T9" fmla="*/ 47 h 125"/>
                <a:gd name="T10" fmla="*/ 12 w 71"/>
                <a:gd name="T11" fmla="*/ 41 h 125"/>
                <a:gd name="T12" fmla="*/ 24 w 71"/>
                <a:gd name="T13" fmla="*/ 35 h 125"/>
                <a:gd name="T14" fmla="*/ 35 w 71"/>
                <a:gd name="T15" fmla="*/ 29 h 125"/>
                <a:gd name="T16" fmla="*/ 35 w 71"/>
                <a:gd name="T17" fmla="*/ 41 h 125"/>
                <a:gd name="T18" fmla="*/ 24 w 71"/>
                <a:gd name="T19" fmla="*/ 53 h 125"/>
                <a:gd name="T20" fmla="*/ 12 w 71"/>
                <a:gd name="T21" fmla="*/ 59 h 125"/>
                <a:gd name="T22" fmla="*/ 0 w 71"/>
                <a:gd name="T23" fmla="*/ 65 h 125"/>
                <a:gd name="T24" fmla="*/ 0 w 71"/>
                <a:gd name="T25" fmla="*/ 71 h 125"/>
                <a:gd name="T26" fmla="*/ 6 w 71"/>
                <a:gd name="T27" fmla="*/ 65 h 125"/>
                <a:gd name="T28" fmla="*/ 18 w 71"/>
                <a:gd name="T29" fmla="*/ 59 h 125"/>
                <a:gd name="T30" fmla="*/ 30 w 71"/>
                <a:gd name="T31" fmla="*/ 59 h 125"/>
                <a:gd name="T32" fmla="*/ 30 w 71"/>
                <a:gd name="T33" fmla="*/ 71 h 125"/>
                <a:gd name="T34" fmla="*/ 24 w 71"/>
                <a:gd name="T35" fmla="*/ 77 h 125"/>
                <a:gd name="T36" fmla="*/ 12 w 71"/>
                <a:gd name="T37" fmla="*/ 89 h 125"/>
                <a:gd name="T38" fmla="*/ 6 w 71"/>
                <a:gd name="T39" fmla="*/ 95 h 125"/>
                <a:gd name="T40" fmla="*/ 6 w 71"/>
                <a:gd name="T41" fmla="*/ 95 h 125"/>
                <a:gd name="T42" fmla="*/ 18 w 71"/>
                <a:gd name="T43" fmla="*/ 89 h 125"/>
                <a:gd name="T44" fmla="*/ 24 w 71"/>
                <a:gd name="T45" fmla="*/ 83 h 125"/>
                <a:gd name="T46" fmla="*/ 18 w 71"/>
                <a:gd name="T47" fmla="*/ 95 h 125"/>
                <a:gd name="T48" fmla="*/ 12 w 71"/>
                <a:gd name="T49" fmla="*/ 113 h 125"/>
                <a:gd name="T50" fmla="*/ 0 w 71"/>
                <a:gd name="T51" fmla="*/ 125 h 125"/>
                <a:gd name="T52" fmla="*/ 0 w 71"/>
                <a:gd name="T53" fmla="*/ 125 h 125"/>
                <a:gd name="T54" fmla="*/ 12 w 71"/>
                <a:gd name="T55" fmla="*/ 119 h 125"/>
                <a:gd name="T56" fmla="*/ 24 w 71"/>
                <a:gd name="T57" fmla="*/ 101 h 125"/>
                <a:gd name="T58" fmla="*/ 35 w 71"/>
                <a:gd name="T59" fmla="*/ 83 h 125"/>
                <a:gd name="T60" fmla="*/ 41 w 71"/>
                <a:gd name="T61" fmla="*/ 101 h 125"/>
                <a:gd name="T62" fmla="*/ 41 w 71"/>
                <a:gd name="T63" fmla="*/ 107 h 125"/>
                <a:gd name="T64" fmla="*/ 47 w 71"/>
                <a:gd name="T65" fmla="*/ 101 h 125"/>
                <a:gd name="T66" fmla="*/ 47 w 71"/>
                <a:gd name="T67" fmla="*/ 89 h 125"/>
                <a:gd name="T68" fmla="*/ 35 w 71"/>
                <a:gd name="T69" fmla="*/ 77 h 125"/>
                <a:gd name="T70" fmla="*/ 41 w 71"/>
                <a:gd name="T71" fmla="*/ 59 h 125"/>
                <a:gd name="T72" fmla="*/ 41 w 71"/>
                <a:gd name="T73" fmla="*/ 53 h 125"/>
                <a:gd name="T74" fmla="*/ 53 w 71"/>
                <a:gd name="T75" fmla="*/ 59 h 125"/>
                <a:gd name="T76" fmla="*/ 59 w 71"/>
                <a:gd name="T77" fmla="*/ 77 h 125"/>
                <a:gd name="T78" fmla="*/ 65 w 71"/>
                <a:gd name="T79" fmla="*/ 77 h 125"/>
                <a:gd name="T80" fmla="*/ 65 w 71"/>
                <a:gd name="T81" fmla="*/ 65 h 125"/>
                <a:gd name="T82" fmla="*/ 59 w 71"/>
                <a:gd name="T83" fmla="*/ 53 h 125"/>
                <a:gd name="T84" fmla="*/ 41 w 71"/>
                <a:gd name="T85" fmla="*/ 47 h 125"/>
                <a:gd name="T86" fmla="*/ 47 w 71"/>
                <a:gd name="T87" fmla="*/ 29 h 125"/>
                <a:gd name="T88" fmla="*/ 53 w 71"/>
                <a:gd name="T89" fmla="*/ 29 h 125"/>
                <a:gd name="T90" fmla="*/ 59 w 71"/>
                <a:gd name="T91" fmla="*/ 35 h 125"/>
                <a:gd name="T92" fmla="*/ 65 w 71"/>
                <a:gd name="T93" fmla="*/ 41 h 125"/>
                <a:gd name="T94" fmla="*/ 71 w 71"/>
                <a:gd name="T95" fmla="*/ 47 h 125"/>
                <a:gd name="T96" fmla="*/ 65 w 71"/>
                <a:gd name="T97" fmla="*/ 35 h 125"/>
                <a:gd name="T98" fmla="*/ 59 w 71"/>
                <a:gd name="T99" fmla="*/ 23 h 125"/>
                <a:gd name="T100" fmla="*/ 53 w 71"/>
                <a:gd name="T101" fmla="*/ 17 h 125"/>
                <a:gd name="T102" fmla="*/ 53 w 71"/>
                <a:gd name="T103" fmla="*/ 6 h 125"/>
                <a:gd name="T104" fmla="*/ 47 w 71"/>
                <a:gd name="T105" fmla="*/ 0 h 12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1"/>
                <a:gd name="T160" fmla="*/ 0 h 125"/>
                <a:gd name="T161" fmla="*/ 71 w 71"/>
                <a:gd name="T162" fmla="*/ 125 h 12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1" h="125">
                  <a:moveTo>
                    <a:pt x="47" y="6"/>
                  </a:moveTo>
                  <a:lnTo>
                    <a:pt x="41" y="11"/>
                  </a:lnTo>
                  <a:lnTo>
                    <a:pt x="41" y="17"/>
                  </a:lnTo>
                  <a:lnTo>
                    <a:pt x="35" y="23"/>
                  </a:lnTo>
                  <a:lnTo>
                    <a:pt x="30" y="23"/>
                  </a:lnTo>
                  <a:lnTo>
                    <a:pt x="24" y="23"/>
                  </a:lnTo>
                  <a:lnTo>
                    <a:pt x="18" y="29"/>
                  </a:lnTo>
                  <a:lnTo>
                    <a:pt x="12" y="29"/>
                  </a:lnTo>
                  <a:lnTo>
                    <a:pt x="12" y="35"/>
                  </a:lnTo>
                  <a:lnTo>
                    <a:pt x="6" y="35"/>
                  </a:lnTo>
                  <a:lnTo>
                    <a:pt x="6" y="41"/>
                  </a:lnTo>
                  <a:lnTo>
                    <a:pt x="6" y="47"/>
                  </a:lnTo>
                  <a:lnTo>
                    <a:pt x="6" y="41"/>
                  </a:lnTo>
                  <a:lnTo>
                    <a:pt x="12" y="41"/>
                  </a:lnTo>
                  <a:lnTo>
                    <a:pt x="12" y="35"/>
                  </a:lnTo>
                  <a:lnTo>
                    <a:pt x="18" y="35"/>
                  </a:lnTo>
                  <a:lnTo>
                    <a:pt x="24" y="35"/>
                  </a:lnTo>
                  <a:lnTo>
                    <a:pt x="24" y="29"/>
                  </a:lnTo>
                  <a:lnTo>
                    <a:pt x="30" y="29"/>
                  </a:lnTo>
                  <a:lnTo>
                    <a:pt x="35" y="29"/>
                  </a:lnTo>
                  <a:lnTo>
                    <a:pt x="35" y="35"/>
                  </a:lnTo>
                  <a:lnTo>
                    <a:pt x="35" y="41"/>
                  </a:lnTo>
                  <a:lnTo>
                    <a:pt x="35" y="47"/>
                  </a:lnTo>
                  <a:lnTo>
                    <a:pt x="30" y="47"/>
                  </a:lnTo>
                  <a:lnTo>
                    <a:pt x="24" y="53"/>
                  </a:lnTo>
                  <a:lnTo>
                    <a:pt x="18" y="53"/>
                  </a:lnTo>
                  <a:lnTo>
                    <a:pt x="12" y="59"/>
                  </a:lnTo>
                  <a:lnTo>
                    <a:pt x="6" y="59"/>
                  </a:lnTo>
                  <a:lnTo>
                    <a:pt x="6" y="65"/>
                  </a:lnTo>
                  <a:lnTo>
                    <a:pt x="0" y="65"/>
                  </a:lnTo>
                  <a:lnTo>
                    <a:pt x="0" y="71"/>
                  </a:lnTo>
                  <a:lnTo>
                    <a:pt x="6" y="71"/>
                  </a:lnTo>
                  <a:lnTo>
                    <a:pt x="6" y="65"/>
                  </a:lnTo>
                  <a:lnTo>
                    <a:pt x="12" y="65"/>
                  </a:lnTo>
                  <a:lnTo>
                    <a:pt x="18" y="59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0" y="65"/>
                  </a:lnTo>
                  <a:lnTo>
                    <a:pt x="30" y="71"/>
                  </a:lnTo>
                  <a:lnTo>
                    <a:pt x="30" y="77"/>
                  </a:lnTo>
                  <a:lnTo>
                    <a:pt x="24" y="77"/>
                  </a:lnTo>
                  <a:lnTo>
                    <a:pt x="18" y="83"/>
                  </a:lnTo>
                  <a:lnTo>
                    <a:pt x="12" y="83"/>
                  </a:lnTo>
                  <a:lnTo>
                    <a:pt x="12" y="89"/>
                  </a:lnTo>
                  <a:lnTo>
                    <a:pt x="6" y="89"/>
                  </a:lnTo>
                  <a:lnTo>
                    <a:pt x="6" y="95"/>
                  </a:lnTo>
                  <a:lnTo>
                    <a:pt x="0" y="101"/>
                  </a:lnTo>
                  <a:lnTo>
                    <a:pt x="6" y="95"/>
                  </a:lnTo>
                  <a:lnTo>
                    <a:pt x="12" y="89"/>
                  </a:lnTo>
                  <a:lnTo>
                    <a:pt x="18" y="89"/>
                  </a:lnTo>
                  <a:lnTo>
                    <a:pt x="18" y="83"/>
                  </a:lnTo>
                  <a:lnTo>
                    <a:pt x="24" y="83"/>
                  </a:lnTo>
                  <a:lnTo>
                    <a:pt x="24" y="89"/>
                  </a:lnTo>
                  <a:lnTo>
                    <a:pt x="24" y="95"/>
                  </a:lnTo>
                  <a:lnTo>
                    <a:pt x="18" y="95"/>
                  </a:lnTo>
                  <a:lnTo>
                    <a:pt x="18" y="101"/>
                  </a:lnTo>
                  <a:lnTo>
                    <a:pt x="12" y="107"/>
                  </a:lnTo>
                  <a:lnTo>
                    <a:pt x="12" y="113"/>
                  </a:lnTo>
                  <a:lnTo>
                    <a:pt x="6" y="119"/>
                  </a:lnTo>
                  <a:lnTo>
                    <a:pt x="0" y="119"/>
                  </a:lnTo>
                  <a:lnTo>
                    <a:pt x="0" y="125"/>
                  </a:lnTo>
                  <a:lnTo>
                    <a:pt x="6" y="125"/>
                  </a:lnTo>
                  <a:lnTo>
                    <a:pt x="6" y="119"/>
                  </a:lnTo>
                  <a:lnTo>
                    <a:pt x="12" y="119"/>
                  </a:lnTo>
                  <a:lnTo>
                    <a:pt x="18" y="113"/>
                  </a:lnTo>
                  <a:lnTo>
                    <a:pt x="24" y="107"/>
                  </a:lnTo>
                  <a:lnTo>
                    <a:pt x="24" y="101"/>
                  </a:lnTo>
                  <a:lnTo>
                    <a:pt x="30" y="89"/>
                  </a:lnTo>
                  <a:lnTo>
                    <a:pt x="30" y="83"/>
                  </a:lnTo>
                  <a:lnTo>
                    <a:pt x="35" y="83"/>
                  </a:lnTo>
                  <a:lnTo>
                    <a:pt x="41" y="89"/>
                  </a:lnTo>
                  <a:lnTo>
                    <a:pt x="41" y="95"/>
                  </a:lnTo>
                  <a:lnTo>
                    <a:pt x="41" y="101"/>
                  </a:lnTo>
                  <a:lnTo>
                    <a:pt x="41" y="107"/>
                  </a:lnTo>
                  <a:lnTo>
                    <a:pt x="47" y="107"/>
                  </a:lnTo>
                  <a:lnTo>
                    <a:pt x="47" y="101"/>
                  </a:lnTo>
                  <a:lnTo>
                    <a:pt x="47" y="95"/>
                  </a:lnTo>
                  <a:lnTo>
                    <a:pt x="47" y="89"/>
                  </a:lnTo>
                  <a:lnTo>
                    <a:pt x="41" y="83"/>
                  </a:lnTo>
                  <a:lnTo>
                    <a:pt x="35" y="77"/>
                  </a:lnTo>
                  <a:lnTo>
                    <a:pt x="35" y="71"/>
                  </a:lnTo>
                  <a:lnTo>
                    <a:pt x="41" y="65"/>
                  </a:lnTo>
                  <a:lnTo>
                    <a:pt x="41" y="59"/>
                  </a:lnTo>
                  <a:lnTo>
                    <a:pt x="41" y="53"/>
                  </a:lnTo>
                  <a:lnTo>
                    <a:pt x="47" y="53"/>
                  </a:lnTo>
                  <a:lnTo>
                    <a:pt x="53" y="59"/>
                  </a:lnTo>
                  <a:lnTo>
                    <a:pt x="59" y="59"/>
                  </a:lnTo>
                  <a:lnTo>
                    <a:pt x="59" y="65"/>
                  </a:lnTo>
                  <a:lnTo>
                    <a:pt x="59" y="77"/>
                  </a:lnTo>
                  <a:lnTo>
                    <a:pt x="65" y="77"/>
                  </a:lnTo>
                  <a:lnTo>
                    <a:pt x="65" y="71"/>
                  </a:lnTo>
                  <a:lnTo>
                    <a:pt x="65" y="65"/>
                  </a:lnTo>
                  <a:lnTo>
                    <a:pt x="59" y="65"/>
                  </a:lnTo>
                  <a:lnTo>
                    <a:pt x="59" y="59"/>
                  </a:lnTo>
                  <a:lnTo>
                    <a:pt x="59" y="53"/>
                  </a:lnTo>
                  <a:lnTo>
                    <a:pt x="53" y="53"/>
                  </a:lnTo>
                  <a:lnTo>
                    <a:pt x="47" y="47"/>
                  </a:lnTo>
                  <a:lnTo>
                    <a:pt x="41" y="47"/>
                  </a:lnTo>
                  <a:lnTo>
                    <a:pt x="41" y="41"/>
                  </a:lnTo>
                  <a:lnTo>
                    <a:pt x="47" y="35"/>
                  </a:lnTo>
                  <a:lnTo>
                    <a:pt x="47" y="29"/>
                  </a:lnTo>
                  <a:lnTo>
                    <a:pt x="53" y="29"/>
                  </a:lnTo>
                  <a:lnTo>
                    <a:pt x="59" y="29"/>
                  </a:lnTo>
                  <a:lnTo>
                    <a:pt x="59" y="35"/>
                  </a:lnTo>
                  <a:lnTo>
                    <a:pt x="65" y="35"/>
                  </a:lnTo>
                  <a:lnTo>
                    <a:pt x="65" y="41"/>
                  </a:lnTo>
                  <a:lnTo>
                    <a:pt x="65" y="47"/>
                  </a:lnTo>
                  <a:lnTo>
                    <a:pt x="71" y="47"/>
                  </a:lnTo>
                  <a:lnTo>
                    <a:pt x="71" y="41"/>
                  </a:lnTo>
                  <a:lnTo>
                    <a:pt x="71" y="35"/>
                  </a:lnTo>
                  <a:lnTo>
                    <a:pt x="65" y="35"/>
                  </a:lnTo>
                  <a:lnTo>
                    <a:pt x="65" y="29"/>
                  </a:lnTo>
                  <a:lnTo>
                    <a:pt x="59" y="23"/>
                  </a:lnTo>
                  <a:lnTo>
                    <a:pt x="53" y="23"/>
                  </a:lnTo>
                  <a:lnTo>
                    <a:pt x="53" y="17"/>
                  </a:lnTo>
                  <a:lnTo>
                    <a:pt x="53" y="11"/>
                  </a:lnTo>
                  <a:lnTo>
                    <a:pt x="53" y="6"/>
                  </a:lnTo>
                  <a:lnTo>
                    <a:pt x="47" y="0"/>
                  </a:lnTo>
                  <a:lnTo>
                    <a:pt x="47" y="6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44" name="Freeform 479"/>
            <p:cNvSpPr>
              <a:spLocks/>
            </p:cNvSpPr>
            <p:nvPr/>
          </p:nvSpPr>
          <p:spPr bwMode="auto">
            <a:xfrm>
              <a:off x="4582" y="2121"/>
              <a:ext cx="119" cy="65"/>
            </a:xfrm>
            <a:custGeom>
              <a:avLst/>
              <a:gdLst>
                <a:gd name="T0" fmla="*/ 102 w 119"/>
                <a:gd name="T1" fmla="*/ 0 h 65"/>
                <a:gd name="T2" fmla="*/ 90 w 119"/>
                <a:gd name="T3" fmla="*/ 6 h 65"/>
                <a:gd name="T4" fmla="*/ 78 w 119"/>
                <a:gd name="T5" fmla="*/ 12 h 65"/>
                <a:gd name="T6" fmla="*/ 72 w 119"/>
                <a:gd name="T7" fmla="*/ 12 h 65"/>
                <a:gd name="T8" fmla="*/ 66 w 119"/>
                <a:gd name="T9" fmla="*/ 12 h 65"/>
                <a:gd name="T10" fmla="*/ 60 w 119"/>
                <a:gd name="T11" fmla="*/ 12 h 65"/>
                <a:gd name="T12" fmla="*/ 54 w 119"/>
                <a:gd name="T13" fmla="*/ 12 h 65"/>
                <a:gd name="T14" fmla="*/ 42 w 119"/>
                <a:gd name="T15" fmla="*/ 12 h 65"/>
                <a:gd name="T16" fmla="*/ 36 w 119"/>
                <a:gd name="T17" fmla="*/ 12 h 65"/>
                <a:gd name="T18" fmla="*/ 42 w 119"/>
                <a:gd name="T19" fmla="*/ 12 h 65"/>
                <a:gd name="T20" fmla="*/ 48 w 119"/>
                <a:gd name="T21" fmla="*/ 12 h 65"/>
                <a:gd name="T22" fmla="*/ 54 w 119"/>
                <a:gd name="T23" fmla="*/ 12 h 65"/>
                <a:gd name="T24" fmla="*/ 60 w 119"/>
                <a:gd name="T25" fmla="*/ 18 h 65"/>
                <a:gd name="T26" fmla="*/ 60 w 119"/>
                <a:gd name="T27" fmla="*/ 18 h 65"/>
                <a:gd name="T28" fmla="*/ 60 w 119"/>
                <a:gd name="T29" fmla="*/ 24 h 65"/>
                <a:gd name="T30" fmla="*/ 54 w 119"/>
                <a:gd name="T31" fmla="*/ 30 h 65"/>
                <a:gd name="T32" fmla="*/ 48 w 119"/>
                <a:gd name="T33" fmla="*/ 30 h 65"/>
                <a:gd name="T34" fmla="*/ 36 w 119"/>
                <a:gd name="T35" fmla="*/ 30 h 65"/>
                <a:gd name="T36" fmla="*/ 30 w 119"/>
                <a:gd name="T37" fmla="*/ 30 h 65"/>
                <a:gd name="T38" fmla="*/ 18 w 119"/>
                <a:gd name="T39" fmla="*/ 30 h 65"/>
                <a:gd name="T40" fmla="*/ 18 w 119"/>
                <a:gd name="T41" fmla="*/ 30 h 65"/>
                <a:gd name="T42" fmla="*/ 24 w 119"/>
                <a:gd name="T43" fmla="*/ 30 h 65"/>
                <a:gd name="T44" fmla="*/ 36 w 119"/>
                <a:gd name="T45" fmla="*/ 30 h 65"/>
                <a:gd name="T46" fmla="*/ 42 w 119"/>
                <a:gd name="T47" fmla="*/ 36 h 65"/>
                <a:gd name="T48" fmla="*/ 42 w 119"/>
                <a:gd name="T49" fmla="*/ 41 h 65"/>
                <a:gd name="T50" fmla="*/ 30 w 119"/>
                <a:gd name="T51" fmla="*/ 47 h 65"/>
                <a:gd name="T52" fmla="*/ 18 w 119"/>
                <a:gd name="T53" fmla="*/ 47 h 65"/>
                <a:gd name="T54" fmla="*/ 12 w 119"/>
                <a:gd name="T55" fmla="*/ 47 h 65"/>
                <a:gd name="T56" fmla="*/ 0 w 119"/>
                <a:gd name="T57" fmla="*/ 47 h 65"/>
                <a:gd name="T58" fmla="*/ 0 w 119"/>
                <a:gd name="T59" fmla="*/ 53 h 65"/>
                <a:gd name="T60" fmla="*/ 6 w 119"/>
                <a:gd name="T61" fmla="*/ 53 h 65"/>
                <a:gd name="T62" fmla="*/ 18 w 119"/>
                <a:gd name="T63" fmla="*/ 53 h 65"/>
                <a:gd name="T64" fmla="*/ 30 w 119"/>
                <a:gd name="T65" fmla="*/ 47 h 65"/>
                <a:gd name="T66" fmla="*/ 42 w 119"/>
                <a:gd name="T67" fmla="*/ 41 h 65"/>
                <a:gd name="T68" fmla="*/ 54 w 119"/>
                <a:gd name="T69" fmla="*/ 47 h 65"/>
                <a:gd name="T70" fmla="*/ 54 w 119"/>
                <a:gd name="T71" fmla="*/ 53 h 65"/>
                <a:gd name="T72" fmla="*/ 48 w 119"/>
                <a:gd name="T73" fmla="*/ 65 h 65"/>
                <a:gd name="T74" fmla="*/ 48 w 119"/>
                <a:gd name="T75" fmla="*/ 65 h 65"/>
                <a:gd name="T76" fmla="*/ 54 w 119"/>
                <a:gd name="T77" fmla="*/ 59 h 65"/>
                <a:gd name="T78" fmla="*/ 60 w 119"/>
                <a:gd name="T79" fmla="*/ 47 h 65"/>
                <a:gd name="T80" fmla="*/ 60 w 119"/>
                <a:gd name="T81" fmla="*/ 36 h 65"/>
                <a:gd name="T82" fmla="*/ 66 w 119"/>
                <a:gd name="T83" fmla="*/ 30 h 65"/>
                <a:gd name="T84" fmla="*/ 72 w 119"/>
                <a:gd name="T85" fmla="*/ 24 h 65"/>
                <a:gd name="T86" fmla="*/ 78 w 119"/>
                <a:gd name="T87" fmla="*/ 24 h 65"/>
                <a:gd name="T88" fmla="*/ 84 w 119"/>
                <a:gd name="T89" fmla="*/ 24 h 65"/>
                <a:gd name="T90" fmla="*/ 84 w 119"/>
                <a:gd name="T91" fmla="*/ 41 h 65"/>
                <a:gd name="T92" fmla="*/ 84 w 119"/>
                <a:gd name="T93" fmla="*/ 47 h 65"/>
                <a:gd name="T94" fmla="*/ 84 w 119"/>
                <a:gd name="T95" fmla="*/ 47 h 65"/>
                <a:gd name="T96" fmla="*/ 84 w 119"/>
                <a:gd name="T97" fmla="*/ 41 h 65"/>
                <a:gd name="T98" fmla="*/ 90 w 119"/>
                <a:gd name="T99" fmla="*/ 24 h 65"/>
                <a:gd name="T100" fmla="*/ 90 w 119"/>
                <a:gd name="T101" fmla="*/ 18 h 65"/>
                <a:gd name="T102" fmla="*/ 96 w 119"/>
                <a:gd name="T103" fmla="*/ 12 h 65"/>
                <a:gd name="T104" fmla="*/ 108 w 119"/>
                <a:gd name="T105" fmla="*/ 6 h 65"/>
                <a:gd name="T106" fmla="*/ 114 w 119"/>
                <a:gd name="T107" fmla="*/ 0 h 65"/>
                <a:gd name="T108" fmla="*/ 114 w 119"/>
                <a:gd name="T109" fmla="*/ 0 h 65"/>
                <a:gd name="T110" fmla="*/ 108 w 119"/>
                <a:gd name="T111" fmla="*/ 0 h 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9"/>
                <a:gd name="T169" fmla="*/ 0 h 65"/>
                <a:gd name="T170" fmla="*/ 119 w 119"/>
                <a:gd name="T171" fmla="*/ 65 h 6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9" h="65">
                  <a:moveTo>
                    <a:pt x="102" y="0"/>
                  </a:moveTo>
                  <a:lnTo>
                    <a:pt x="102" y="0"/>
                  </a:lnTo>
                  <a:lnTo>
                    <a:pt x="96" y="0"/>
                  </a:lnTo>
                  <a:lnTo>
                    <a:pt x="90" y="6"/>
                  </a:lnTo>
                  <a:lnTo>
                    <a:pt x="84" y="6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72" y="18"/>
                  </a:lnTo>
                  <a:lnTo>
                    <a:pt x="66" y="12"/>
                  </a:lnTo>
                  <a:lnTo>
                    <a:pt x="60" y="12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42" y="12"/>
                  </a:lnTo>
                  <a:lnTo>
                    <a:pt x="48" y="12"/>
                  </a:lnTo>
                  <a:lnTo>
                    <a:pt x="54" y="12"/>
                  </a:lnTo>
                  <a:lnTo>
                    <a:pt x="54" y="18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0" y="24"/>
                  </a:lnTo>
                  <a:lnTo>
                    <a:pt x="60" y="30"/>
                  </a:lnTo>
                  <a:lnTo>
                    <a:pt x="54" y="30"/>
                  </a:lnTo>
                  <a:lnTo>
                    <a:pt x="48" y="30"/>
                  </a:lnTo>
                  <a:lnTo>
                    <a:pt x="42" y="30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18" y="30"/>
                  </a:lnTo>
                  <a:lnTo>
                    <a:pt x="24" y="30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42" y="36"/>
                  </a:lnTo>
                  <a:lnTo>
                    <a:pt x="42" y="41"/>
                  </a:lnTo>
                  <a:lnTo>
                    <a:pt x="36" y="41"/>
                  </a:lnTo>
                  <a:lnTo>
                    <a:pt x="30" y="47"/>
                  </a:lnTo>
                  <a:lnTo>
                    <a:pt x="24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6" y="47"/>
                  </a:lnTo>
                  <a:lnTo>
                    <a:pt x="0" y="47"/>
                  </a:lnTo>
                  <a:lnTo>
                    <a:pt x="0" y="53"/>
                  </a:lnTo>
                  <a:lnTo>
                    <a:pt x="6" y="53"/>
                  </a:lnTo>
                  <a:lnTo>
                    <a:pt x="12" y="53"/>
                  </a:lnTo>
                  <a:lnTo>
                    <a:pt x="18" y="53"/>
                  </a:lnTo>
                  <a:lnTo>
                    <a:pt x="24" y="53"/>
                  </a:lnTo>
                  <a:lnTo>
                    <a:pt x="30" y="47"/>
                  </a:lnTo>
                  <a:lnTo>
                    <a:pt x="36" y="47"/>
                  </a:lnTo>
                  <a:lnTo>
                    <a:pt x="42" y="41"/>
                  </a:lnTo>
                  <a:lnTo>
                    <a:pt x="48" y="41"/>
                  </a:lnTo>
                  <a:lnTo>
                    <a:pt x="54" y="47"/>
                  </a:lnTo>
                  <a:lnTo>
                    <a:pt x="54" y="53"/>
                  </a:lnTo>
                  <a:lnTo>
                    <a:pt x="48" y="59"/>
                  </a:lnTo>
                  <a:lnTo>
                    <a:pt x="48" y="65"/>
                  </a:lnTo>
                  <a:lnTo>
                    <a:pt x="54" y="59"/>
                  </a:lnTo>
                  <a:lnTo>
                    <a:pt x="54" y="53"/>
                  </a:lnTo>
                  <a:lnTo>
                    <a:pt x="60" y="47"/>
                  </a:lnTo>
                  <a:lnTo>
                    <a:pt x="54" y="41"/>
                  </a:lnTo>
                  <a:lnTo>
                    <a:pt x="60" y="36"/>
                  </a:lnTo>
                  <a:lnTo>
                    <a:pt x="66" y="30"/>
                  </a:lnTo>
                  <a:lnTo>
                    <a:pt x="72" y="24"/>
                  </a:lnTo>
                  <a:lnTo>
                    <a:pt x="78" y="24"/>
                  </a:lnTo>
                  <a:lnTo>
                    <a:pt x="84" y="24"/>
                  </a:lnTo>
                  <a:lnTo>
                    <a:pt x="84" y="30"/>
                  </a:lnTo>
                  <a:lnTo>
                    <a:pt x="84" y="41"/>
                  </a:lnTo>
                  <a:lnTo>
                    <a:pt x="84" y="47"/>
                  </a:lnTo>
                  <a:lnTo>
                    <a:pt x="84" y="41"/>
                  </a:lnTo>
                  <a:lnTo>
                    <a:pt x="90" y="36"/>
                  </a:lnTo>
                  <a:lnTo>
                    <a:pt x="90" y="24"/>
                  </a:lnTo>
                  <a:lnTo>
                    <a:pt x="84" y="18"/>
                  </a:lnTo>
                  <a:lnTo>
                    <a:pt x="90" y="18"/>
                  </a:lnTo>
                  <a:lnTo>
                    <a:pt x="90" y="12"/>
                  </a:lnTo>
                  <a:lnTo>
                    <a:pt x="96" y="12"/>
                  </a:lnTo>
                  <a:lnTo>
                    <a:pt x="102" y="6"/>
                  </a:lnTo>
                  <a:lnTo>
                    <a:pt x="108" y="6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9" y="0"/>
                  </a:lnTo>
                  <a:lnTo>
                    <a:pt x="114" y="0"/>
                  </a:lnTo>
                  <a:lnTo>
                    <a:pt x="108" y="0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45" name="Freeform 480"/>
            <p:cNvSpPr>
              <a:spLocks/>
            </p:cNvSpPr>
            <p:nvPr/>
          </p:nvSpPr>
          <p:spPr bwMode="auto">
            <a:xfrm>
              <a:off x="4743" y="2085"/>
              <a:ext cx="12" cy="6"/>
            </a:xfrm>
            <a:custGeom>
              <a:avLst/>
              <a:gdLst>
                <a:gd name="T0" fmla="*/ 0 w 12"/>
                <a:gd name="T1" fmla="*/ 0 h 6"/>
                <a:gd name="T2" fmla="*/ 6 w 12"/>
                <a:gd name="T3" fmla="*/ 0 h 6"/>
                <a:gd name="T4" fmla="*/ 6 w 12"/>
                <a:gd name="T5" fmla="*/ 0 h 6"/>
                <a:gd name="T6" fmla="*/ 12 w 12"/>
                <a:gd name="T7" fmla="*/ 0 h 6"/>
                <a:gd name="T8" fmla="*/ 12 w 12"/>
                <a:gd name="T9" fmla="*/ 0 h 6"/>
                <a:gd name="T10" fmla="*/ 12 w 12"/>
                <a:gd name="T11" fmla="*/ 0 h 6"/>
                <a:gd name="T12" fmla="*/ 12 w 12"/>
                <a:gd name="T13" fmla="*/ 6 h 6"/>
                <a:gd name="T14" fmla="*/ 12 w 12"/>
                <a:gd name="T15" fmla="*/ 6 h 6"/>
                <a:gd name="T16" fmla="*/ 12 w 12"/>
                <a:gd name="T17" fmla="*/ 6 h 6"/>
                <a:gd name="T18" fmla="*/ 12 w 12"/>
                <a:gd name="T19" fmla="*/ 6 h 6"/>
                <a:gd name="T20" fmla="*/ 6 w 12"/>
                <a:gd name="T21" fmla="*/ 6 h 6"/>
                <a:gd name="T22" fmla="*/ 6 w 12"/>
                <a:gd name="T23" fmla="*/ 6 h 6"/>
                <a:gd name="T24" fmla="*/ 0 w 12"/>
                <a:gd name="T25" fmla="*/ 6 h 6"/>
                <a:gd name="T26" fmla="*/ 0 w 12"/>
                <a:gd name="T27" fmla="*/ 6 h 6"/>
                <a:gd name="T28" fmla="*/ 0 w 12"/>
                <a:gd name="T29" fmla="*/ 0 h 6"/>
                <a:gd name="T30" fmla="*/ 0 w 12"/>
                <a:gd name="T31" fmla="*/ 0 h 6"/>
                <a:gd name="T32" fmla="*/ 0 w 12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6"/>
                <a:gd name="T53" fmla="*/ 12 w 12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46" name="Freeform 481"/>
            <p:cNvSpPr>
              <a:spLocks/>
            </p:cNvSpPr>
            <p:nvPr/>
          </p:nvSpPr>
          <p:spPr bwMode="auto">
            <a:xfrm>
              <a:off x="4743" y="2109"/>
              <a:ext cx="6" cy="6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0 h 6"/>
                <a:gd name="T4" fmla="*/ 6 w 6"/>
                <a:gd name="T5" fmla="*/ 0 h 6"/>
                <a:gd name="T6" fmla="*/ 6 w 6"/>
                <a:gd name="T7" fmla="*/ 0 h 6"/>
                <a:gd name="T8" fmla="*/ 6 w 6"/>
                <a:gd name="T9" fmla="*/ 0 h 6"/>
                <a:gd name="T10" fmla="*/ 6 w 6"/>
                <a:gd name="T11" fmla="*/ 0 h 6"/>
                <a:gd name="T12" fmla="*/ 6 w 6"/>
                <a:gd name="T13" fmla="*/ 6 h 6"/>
                <a:gd name="T14" fmla="*/ 6 w 6"/>
                <a:gd name="T15" fmla="*/ 6 h 6"/>
                <a:gd name="T16" fmla="*/ 6 w 6"/>
                <a:gd name="T17" fmla="*/ 6 h 6"/>
                <a:gd name="T18" fmla="*/ 6 w 6"/>
                <a:gd name="T19" fmla="*/ 6 h 6"/>
                <a:gd name="T20" fmla="*/ 0 w 6"/>
                <a:gd name="T21" fmla="*/ 6 h 6"/>
                <a:gd name="T22" fmla="*/ 0 w 6"/>
                <a:gd name="T23" fmla="*/ 6 h 6"/>
                <a:gd name="T24" fmla="*/ 0 w 6"/>
                <a:gd name="T25" fmla="*/ 6 h 6"/>
                <a:gd name="T26" fmla="*/ 0 w 6"/>
                <a:gd name="T27" fmla="*/ 6 h 6"/>
                <a:gd name="T28" fmla="*/ 0 w 6"/>
                <a:gd name="T29" fmla="*/ 6 h 6"/>
                <a:gd name="T30" fmla="*/ 0 w 6"/>
                <a:gd name="T31" fmla="*/ 0 h 6"/>
                <a:gd name="T32" fmla="*/ 0 w 6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"/>
                <a:gd name="T52" fmla="*/ 0 h 6"/>
                <a:gd name="T53" fmla="*/ 6 w 6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" h="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47" name="Freeform 482"/>
            <p:cNvSpPr>
              <a:spLocks/>
            </p:cNvSpPr>
            <p:nvPr/>
          </p:nvSpPr>
          <p:spPr bwMode="auto">
            <a:xfrm>
              <a:off x="4761" y="2127"/>
              <a:ext cx="12" cy="12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0 h 12"/>
                <a:gd name="T8" fmla="*/ 12 w 12"/>
                <a:gd name="T9" fmla="*/ 0 h 12"/>
                <a:gd name="T10" fmla="*/ 12 w 12"/>
                <a:gd name="T11" fmla="*/ 6 h 12"/>
                <a:gd name="T12" fmla="*/ 12 w 12"/>
                <a:gd name="T13" fmla="*/ 6 h 12"/>
                <a:gd name="T14" fmla="*/ 12 w 12"/>
                <a:gd name="T15" fmla="*/ 6 h 12"/>
                <a:gd name="T16" fmla="*/ 12 w 12"/>
                <a:gd name="T17" fmla="*/ 12 h 12"/>
                <a:gd name="T18" fmla="*/ 12 w 12"/>
                <a:gd name="T19" fmla="*/ 12 h 12"/>
                <a:gd name="T20" fmla="*/ 6 w 12"/>
                <a:gd name="T21" fmla="*/ 12 h 12"/>
                <a:gd name="T22" fmla="*/ 6 w 12"/>
                <a:gd name="T23" fmla="*/ 12 h 12"/>
                <a:gd name="T24" fmla="*/ 0 w 12"/>
                <a:gd name="T25" fmla="*/ 12 h 12"/>
                <a:gd name="T26" fmla="*/ 0 w 12"/>
                <a:gd name="T27" fmla="*/ 6 h 12"/>
                <a:gd name="T28" fmla="*/ 0 w 12"/>
                <a:gd name="T29" fmla="*/ 6 h 12"/>
                <a:gd name="T30" fmla="*/ 0 w 12"/>
                <a:gd name="T31" fmla="*/ 6 h 12"/>
                <a:gd name="T32" fmla="*/ 0 w 12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6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48" name="Freeform 483"/>
            <p:cNvSpPr>
              <a:spLocks/>
            </p:cNvSpPr>
            <p:nvPr/>
          </p:nvSpPr>
          <p:spPr bwMode="auto">
            <a:xfrm>
              <a:off x="4719" y="2121"/>
              <a:ext cx="12" cy="12"/>
            </a:xfrm>
            <a:custGeom>
              <a:avLst/>
              <a:gdLst>
                <a:gd name="T0" fmla="*/ 6 w 12"/>
                <a:gd name="T1" fmla="*/ 0 h 12"/>
                <a:gd name="T2" fmla="*/ 6 w 12"/>
                <a:gd name="T3" fmla="*/ 0 h 12"/>
                <a:gd name="T4" fmla="*/ 12 w 12"/>
                <a:gd name="T5" fmla="*/ 6 h 12"/>
                <a:gd name="T6" fmla="*/ 12 w 12"/>
                <a:gd name="T7" fmla="*/ 6 h 12"/>
                <a:gd name="T8" fmla="*/ 12 w 12"/>
                <a:gd name="T9" fmla="*/ 6 h 12"/>
                <a:gd name="T10" fmla="*/ 12 w 12"/>
                <a:gd name="T11" fmla="*/ 12 h 12"/>
                <a:gd name="T12" fmla="*/ 12 w 12"/>
                <a:gd name="T13" fmla="*/ 12 h 12"/>
                <a:gd name="T14" fmla="*/ 6 w 12"/>
                <a:gd name="T15" fmla="*/ 12 h 12"/>
                <a:gd name="T16" fmla="*/ 6 w 12"/>
                <a:gd name="T17" fmla="*/ 12 h 12"/>
                <a:gd name="T18" fmla="*/ 0 w 12"/>
                <a:gd name="T19" fmla="*/ 12 h 12"/>
                <a:gd name="T20" fmla="*/ 0 w 12"/>
                <a:gd name="T21" fmla="*/ 12 h 12"/>
                <a:gd name="T22" fmla="*/ 0 w 12"/>
                <a:gd name="T23" fmla="*/ 12 h 12"/>
                <a:gd name="T24" fmla="*/ 0 w 12"/>
                <a:gd name="T25" fmla="*/ 12 h 12"/>
                <a:gd name="T26" fmla="*/ 0 w 12"/>
                <a:gd name="T27" fmla="*/ 6 h 12"/>
                <a:gd name="T28" fmla="*/ 0 w 12"/>
                <a:gd name="T29" fmla="*/ 6 h 12"/>
                <a:gd name="T30" fmla="*/ 0 w 12"/>
                <a:gd name="T31" fmla="*/ 0 h 12"/>
                <a:gd name="T32" fmla="*/ 6 w 1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6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49" name="Freeform 484"/>
            <p:cNvSpPr>
              <a:spLocks/>
            </p:cNvSpPr>
            <p:nvPr/>
          </p:nvSpPr>
          <p:spPr bwMode="auto">
            <a:xfrm>
              <a:off x="4707" y="2097"/>
              <a:ext cx="18" cy="12"/>
            </a:xfrm>
            <a:custGeom>
              <a:avLst/>
              <a:gdLst>
                <a:gd name="T0" fmla="*/ 0 w 18"/>
                <a:gd name="T1" fmla="*/ 6 h 12"/>
                <a:gd name="T2" fmla="*/ 0 w 18"/>
                <a:gd name="T3" fmla="*/ 0 h 12"/>
                <a:gd name="T4" fmla="*/ 6 w 18"/>
                <a:gd name="T5" fmla="*/ 0 h 12"/>
                <a:gd name="T6" fmla="*/ 6 w 18"/>
                <a:gd name="T7" fmla="*/ 0 h 12"/>
                <a:gd name="T8" fmla="*/ 12 w 18"/>
                <a:gd name="T9" fmla="*/ 0 h 12"/>
                <a:gd name="T10" fmla="*/ 12 w 18"/>
                <a:gd name="T11" fmla="*/ 0 h 12"/>
                <a:gd name="T12" fmla="*/ 12 w 18"/>
                <a:gd name="T13" fmla="*/ 0 h 12"/>
                <a:gd name="T14" fmla="*/ 18 w 18"/>
                <a:gd name="T15" fmla="*/ 0 h 12"/>
                <a:gd name="T16" fmla="*/ 18 w 18"/>
                <a:gd name="T17" fmla="*/ 0 h 12"/>
                <a:gd name="T18" fmla="*/ 18 w 18"/>
                <a:gd name="T19" fmla="*/ 6 h 12"/>
                <a:gd name="T20" fmla="*/ 18 w 18"/>
                <a:gd name="T21" fmla="*/ 6 h 12"/>
                <a:gd name="T22" fmla="*/ 12 w 18"/>
                <a:gd name="T23" fmla="*/ 6 h 12"/>
                <a:gd name="T24" fmla="*/ 12 w 18"/>
                <a:gd name="T25" fmla="*/ 12 h 12"/>
                <a:gd name="T26" fmla="*/ 12 w 18"/>
                <a:gd name="T27" fmla="*/ 12 h 12"/>
                <a:gd name="T28" fmla="*/ 6 w 18"/>
                <a:gd name="T29" fmla="*/ 12 h 12"/>
                <a:gd name="T30" fmla="*/ 6 w 18"/>
                <a:gd name="T31" fmla="*/ 6 h 12"/>
                <a:gd name="T32" fmla="*/ 0 w 1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2"/>
                <a:gd name="T53" fmla="*/ 18 w 1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2">
                  <a:moveTo>
                    <a:pt x="0" y="6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50" name="Freeform 485"/>
            <p:cNvSpPr>
              <a:spLocks/>
            </p:cNvSpPr>
            <p:nvPr/>
          </p:nvSpPr>
          <p:spPr bwMode="auto">
            <a:xfrm>
              <a:off x="4690" y="2091"/>
              <a:ext cx="11" cy="12"/>
            </a:xfrm>
            <a:custGeom>
              <a:avLst/>
              <a:gdLst>
                <a:gd name="T0" fmla="*/ 0 w 11"/>
                <a:gd name="T1" fmla="*/ 12 h 12"/>
                <a:gd name="T2" fmla="*/ 0 w 11"/>
                <a:gd name="T3" fmla="*/ 6 h 12"/>
                <a:gd name="T4" fmla="*/ 0 w 11"/>
                <a:gd name="T5" fmla="*/ 6 h 12"/>
                <a:gd name="T6" fmla="*/ 6 w 11"/>
                <a:gd name="T7" fmla="*/ 6 h 12"/>
                <a:gd name="T8" fmla="*/ 6 w 11"/>
                <a:gd name="T9" fmla="*/ 0 h 12"/>
                <a:gd name="T10" fmla="*/ 6 w 11"/>
                <a:gd name="T11" fmla="*/ 0 h 12"/>
                <a:gd name="T12" fmla="*/ 11 w 11"/>
                <a:gd name="T13" fmla="*/ 6 h 12"/>
                <a:gd name="T14" fmla="*/ 11 w 11"/>
                <a:gd name="T15" fmla="*/ 6 h 12"/>
                <a:gd name="T16" fmla="*/ 11 w 11"/>
                <a:gd name="T17" fmla="*/ 6 h 12"/>
                <a:gd name="T18" fmla="*/ 11 w 11"/>
                <a:gd name="T19" fmla="*/ 12 h 12"/>
                <a:gd name="T20" fmla="*/ 11 w 11"/>
                <a:gd name="T21" fmla="*/ 12 h 12"/>
                <a:gd name="T22" fmla="*/ 6 w 11"/>
                <a:gd name="T23" fmla="*/ 12 h 12"/>
                <a:gd name="T24" fmla="*/ 6 w 11"/>
                <a:gd name="T25" fmla="*/ 12 h 12"/>
                <a:gd name="T26" fmla="*/ 6 w 11"/>
                <a:gd name="T27" fmla="*/ 12 h 12"/>
                <a:gd name="T28" fmla="*/ 0 w 11"/>
                <a:gd name="T29" fmla="*/ 12 h 12"/>
                <a:gd name="T30" fmla="*/ 0 w 11"/>
                <a:gd name="T31" fmla="*/ 12 h 12"/>
                <a:gd name="T32" fmla="*/ 0 w 11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"/>
                <a:gd name="T52" fmla="*/ 0 h 12"/>
                <a:gd name="T53" fmla="*/ 11 w 1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" h="12">
                  <a:moveTo>
                    <a:pt x="0" y="12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1" y="6"/>
                  </a:lnTo>
                  <a:lnTo>
                    <a:pt x="11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51" name="Freeform 486"/>
            <p:cNvSpPr>
              <a:spLocks/>
            </p:cNvSpPr>
            <p:nvPr/>
          </p:nvSpPr>
          <p:spPr bwMode="auto">
            <a:xfrm>
              <a:off x="4707" y="2073"/>
              <a:ext cx="12" cy="12"/>
            </a:xfrm>
            <a:custGeom>
              <a:avLst/>
              <a:gdLst>
                <a:gd name="T0" fmla="*/ 0 w 12"/>
                <a:gd name="T1" fmla="*/ 6 h 12"/>
                <a:gd name="T2" fmla="*/ 0 w 12"/>
                <a:gd name="T3" fmla="*/ 6 h 12"/>
                <a:gd name="T4" fmla="*/ 0 w 12"/>
                <a:gd name="T5" fmla="*/ 6 h 12"/>
                <a:gd name="T6" fmla="*/ 0 w 12"/>
                <a:gd name="T7" fmla="*/ 6 h 12"/>
                <a:gd name="T8" fmla="*/ 6 w 12"/>
                <a:gd name="T9" fmla="*/ 0 h 12"/>
                <a:gd name="T10" fmla="*/ 6 w 12"/>
                <a:gd name="T11" fmla="*/ 0 h 12"/>
                <a:gd name="T12" fmla="*/ 12 w 12"/>
                <a:gd name="T13" fmla="*/ 6 h 12"/>
                <a:gd name="T14" fmla="*/ 12 w 12"/>
                <a:gd name="T15" fmla="*/ 6 h 12"/>
                <a:gd name="T16" fmla="*/ 12 w 12"/>
                <a:gd name="T17" fmla="*/ 6 h 12"/>
                <a:gd name="T18" fmla="*/ 12 w 12"/>
                <a:gd name="T19" fmla="*/ 6 h 12"/>
                <a:gd name="T20" fmla="*/ 12 w 12"/>
                <a:gd name="T21" fmla="*/ 12 h 12"/>
                <a:gd name="T22" fmla="*/ 6 w 12"/>
                <a:gd name="T23" fmla="*/ 12 h 12"/>
                <a:gd name="T24" fmla="*/ 6 w 12"/>
                <a:gd name="T25" fmla="*/ 12 h 12"/>
                <a:gd name="T26" fmla="*/ 6 w 12"/>
                <a:gd name="T27" fmla="*/ 12 h 12"/>
                <a:gd name="T28" fmla="*/ 0 w 12"/>
                <a:gd name="T29" fmla="*/ 12 h 12"/>
                <a:gd name="T30" fmla="*/ 0 w 12"/>
                <a:gd name="T31" fmla="*/ 12 h 12"/>
                <a:gd name="T32" fmla="*/ 0 w 12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52" name="Freeform 487"/>
            <p:cNvSpPr>
              <a:spLocks/>
            </p:cNvSpPr>
            <p:nvPr/>
          </p:nvSpPr>
          <p:spPr bwMode="auto">
            <a:xfrm>
              <a:off x="5114" y="2031"/>
              <a:ext cx="95" cy="96"/>
            </a:xfrm>
            <a:custGeom>
              <a:avLst/>
              <a:gdLst>
                <a:gd name="T0" fmla="*/ 77 w 95"/>
                <a:gd name="T1" fmla="*/ 72 h 96"/>
                <a:gd name="T2" fmla="*/ 83 w 95"/>
                <a:gd name="T3" fmla="*/ 66 h 96"/>
                <a:gd name="T4" fmla="*/ 83 w 95"/>
                <a:gd name="T5" fmla="*/ 54 h 96"/>
                <a:gd name="T6" fmla="*/ 77 w 95"/>
                <a:gd name="T7" fmla="*/ 48 h 96"/>
                <a:gd name="T8" fmla="*/ 65 w 95"/>
                <a:gd name="T9" fmla="*/ 48 h 96"/>
                <a:gd name="T10" fmla="*/ 65 w 95"/>
                <a:gd name="T11" fmla="*/ 36 h 96"/>
                <a:gd name="T12" fmla="*/ 71 w 95"/>
                <a:gd name="T13" fmla="*/ 42 h 96"/>
                <a:gd name="T14" fmla="*/ 77 w 95"/>
                <a:gd name="T15" fmla="*/ 42 h 96"/>
                <a:gd name="T16" fmla="*/ 77 w 95"/>
                <a:gd name="T17" fmla="*/ 48 h 96"/>
                <a:gd name="T18" fmla="*/ 89 w 95"/>
                <a:gd name="T19" fmla="*/ 48 h 96"/>
                <a:gd name="T20" fmla="*/ 95 w 95"/>
                <a:gd name="T21" fmla="*/ 36 h 96"/>
                <a:gd name="T22" fmla="*/ 95 w 95"/>
                <a:gd name="T23" fmla="*/ 30 h 96"/>
                <a:gd name="T24" fmla="*/ 89 w 95"/>
                <a:gd name="T25" fmla="*/ 24 h 96"/>
                <a:gd name="T26" fmla="*/ 83 w 95"/>
                <a:gd name="T27" fmla="*/ 24 h 96"/>
                <a:gd name="T28" fmla="*/ 77 w 95"/>
                <a:gd name="T29" fmla="*/ 24 h 96"/>
                <a:gd name="T30" fmla="*/ 71 w 95"/>
                <a:gd name="T31" fmla="*/ 24 h 96"/>
                <a:gd name="T32" fmla="*/ 77 w 95"/>
                <a:gd name="T33" fmla="*/ 12 h 96"/>
                <a:gd name="T34" fmla="*/ 77 w 95"/>
                <a:gd name="T35" fmla="*/ 0 h 96"/>
                <a:gd name="T36" fmla="*/ 71 w 95"/>
                <a:gd name="T37" fmla="*/ 0 h 96"/>
                <a:gd name="T38" fmla="*/ 59 w 95"/>
                <a:gd name="T39" fmla="*/ 0 h 96"/>
                <a:gd name="T40" fmla="*/ 53 w 95"/>
                <a:gd name="T41" fmla="*/ 12 h 96"/>
                <a:gd name="T42" fmla="*/ 59 w 95"/>
                <a:gd name="T43" fmla="*/ 24 h 96"/>
                <a:gd name="T44" fmla="*/ 53 w 95"/>
                <a:gd name="T45" fmla="*/ 24 h 96"/>
                <a:gd name="T46" fmla="*/ 53 w 95"/>
                <a:gd name="T47" fmla="*/ 18 h 96"/>
                <a:gd name="T48" fmla="*/ 47 w 95"/>
                <a:gd name="T49" fmla="*/ 12 h 96"/>
                <a:gd name="T50" fmla="*/ 35 w 95"/>
                <a:gd name="T51" fmla="*/ 12 h 96"/>
                <a:gd name="T52" fmla="*/ 23 w 95"/>
                <a:gd name="T53" fmla="*/ 6 h 96"/>
                <a:gd name="T54" fmla="*/ 11 w 95"/>
                <a:gd name="T55" fmla="*/ 12 h 96"/>
                <a:gd name="T56" fmla="*/ 11 w 95"/>
                <a:gd name="T57" fmla="*/ 18 h 96"/>
                <a:gd name="T58" fmla="*/ 11 w 95"/>
                <a:gd name="T59" fmla="*/ 24 h 96"/>
                <a:gd name="T60" fmla="*/ 23 w 95"/>
                <a:gd name="T61" fmla="*/ 30 h 96"/>
                <a:gd name="T62" fmla="*/ 29 w 95"/>
                <a:gd name="T63" fmla="*/ 30 h 96"/>
                <a:gd name="T64" fmla="*/ 29 w 95"/>
                <a:gd name="T65" fmla="*/ 42 h 96"/>
                <a:gd name="T66" fmla="*/ 17 w 95"/>
                <a:gd name="T67" fmla="*/ 42 h 96"/>
                <a:gd name="T68" fmla="*/ 11 w 95"/>
                <a:gd name="T69" fmla="*/ 42 h 96"/>
                <a:gd name="T70" fmla="*/ 6 w 95"/>
                <a:gd name="T71" fmla="*/ 48 h 96"/>
                <a:gd name="T72" fmla="*/ 0 w 95"/>
                <a:gd name="T73" fmla="*/ 54 h 96"/>
                <a:gd name="T74" fmla="*/ 6 w 95"/>
                <a:gd name="T75" fmla="*/ 66 h 96"/>
                <a:gd name="T76" fmla="*/ 11 w 95"/>
                <a:gd name="T77" fmla="*/ 66 h 96"/>
                <a:gd name="T78" fmla="*/ 17 w 95"/>
                <a:gd name="T79" fmla="*/ 66 h 96"/>
                <a:gd name="T80" fmla="*/ 23 w 95"/>
                <a:gd name="T81" fmla="*/ 60 h 96"/>
                <a:gd name="T82" fmla="*/ 29 w 95"/>
                <a:gd name="T83" fmla="*/ 54 h 96"/>
                <a:gd name="T84" fmla="*/ 35 w 95"/>
                <a:gd name="T85" fmla="*/ 48 h 96"/>
                <a:gd name="T86" fmla="*/ 41 w 95"/>
                <a:gd name="T87" fmla="*/ 54 h 96"/>
                <a:gd name="T88" fmla="*/ 41 w 95"/>
                <a:gd name="T89" fmla="*/ 60 h 96"/>
                <a:gd name="T90" fmla="*/ 29 w 95"/>
                <a:gd name="T91" fmla="*/ 66 h 96"/>
                <a:gd name="T92" fmla="*/ 23 w 95"/>
                <a:gd name="T93" fmla="*/ 84 h 96"/>
                <a:gd name="T94" fmla="*/ 35 w 95"/>
                <a:gd name="T95" fmla="*/ 90 h 96"/>
                <a:gd name="T96" fmla="*/ 47 w 95"/>
                <a:gd name="T97" fmla="*/ 90 h 96"/>
                <a:gd name="T98" fmla="*/ 53 w 95"/>
                <a:gd name="T99" fmla="*/ 84 h 96"/>
                <a:gd name="T100" fmla="*/ 53 w 95"/>
                <a:gd name="T101" fmla="*/ 78 h 96"/>
                <a:gd name="T102" fmla="*/ 47 w 95"/>
                <a:gd name="T103" fmla="*/ 72 h 96"/>
                <a:gd name="T104" fmla="*/ 47 w 95"/>
                <a:gd name="T105" fmla="*/ 60 h 96"/>
                <a:gd name="T106" fmla="*/ 53 w 95"/>
                <a:gd name="T107" fmla="*/ 54 h 96"/>
                <a:gd name="T108" fmla="*/ 53 w 95"/>
                <a:gd name="T109" fmla="*/ 54 h 96"/>
                <a:gd name="T110" fmla="*/ 65 w 95"/>
                <a:gd name="T111" fmla="*/ 72 h 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5"/>
                <a:gd name="T169" fmla="*/ 0 h 96"/>
                <a:gd name="T170" fmla="*/ 95 w 95"/>
                <a:gd name="T171" fmla="*/ 96 h 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5" h="96">
                  <a:moveTo>
                    <a:pt x="71" y="72"/>
                  </a:moveTo>
                  <a:lnTo>
                    <a:pt x="71" y="72"/>
                  </a:lnTo>
                  <a:lnTo>
                    <a:pt x="77" y="72"/>
                  </a:lnTo>
                  <a:lnTo>
                    <a:pt x="83" y="72"/>
                  </a:lnTo>
                  <a:lnTo>
                    <a:pt x="83" y="66"/>
                  </a:lnTo>
                  <a:lnTo>
                    <a:pt x="89" y="60"/>
                  </a:lnTo>
                  <a:lnTo>
                    <a:pt x="83" y="60"/>
                  </a:lnTo>
                  <a:lnTo>
                    <a:pt x="83" y="54"/>
                  </a:lnTo>
                  <a:lnTo>
                    <a:pt x="83" y="48"/>
                  </a:lnTo>
                  <a:lnTo>
                    <a:pt x="77" y="48"/>
                  </a:lnTo>
                  <a:lnTo>
                    <a:pt x="71" y="48"/>
                  </a:lnTo>
                  <a:lnTo>
                    <a:pt x="65" y="48"/>
                  </a:lnTo>
                  <a:lnTo>
                    <a:pt x="65" y="42"/>
                  </a:lnTo>
                  <a:lnTo>
                    <a:pt x="65" y="36"/>
                  </a:lnTo>
                  <a:lnTo>
                    <a:pt x="71" y="42"/>
                  </a:lnTo>
                  <a:lnTo>
                    <a:pt x="77" y="42"/>
                  </a:lnTo>
                  <a:lnTo>
                    <a:pt x="77" y="48"/>
                  </a:lnTo>
                  <a:lnTo>
                    <a:pt x="83" y="48"/>
                  </a:lnTo>
                  <a:lnTo>
                    <a:pt x="89" y="48"/>
                  </a:lnTo>
                  <a:lnTo>
                    <a:pt x="95" y="42"/>
                  </a:lnTo>
                  <a:lnTo>
                    <a:pt x="95" y="36"/>
                  </a:lnTo>
                  <a:lnTo>
                    <a:pt x="95" y="30"/>
                  </a:lnTo>
                  <a:lnTo>
                    <a:pt x="95" y="24"/>
                  </a:lnTo>
                  <a:lnTo>
                    <a:pt x="89" y="24"/>
                  </a:lnTo>
                  <a:lnTo>
                    <a:pt x="83" y="24"/>
                  </a:lnTo>
                  <a:lnTo>
                    <a:pt x="77" y="24"/>
                  </a:lnTo>
                  <a:lnTo>
                    <a:pt x="71" y="24"/>
                  </a:lnTo>
                  <a:lnTo>
                    <a:pt x="65" y="24"/>
                  </a:lnTo>
                  <a:lnTo>
                    <a:pt x="71" y="18"/>
                  </a:lnTo>
                  <a:lnTo>
                    <a:pt x="77" y="12"/>
                  </a:lnTo>
                  <a:lnTo>
                    <a:pt x="77" y="6"/>
                  </a:lnTo>
                  <a:lnTo>
                    <a:pt x="77" y="0"/>
                  </a:lnTo>
                  <a:lnTo>
                    <a:pt x="71" y="0"/>
                  </a:lnTo>
                  <a:lnTo>
                    <a:pt x="65" y="0"/>
                  </a:lnTo>
                  <a:lnTo>
                    <a:pt x="59" y="0"/>
                  </a:lnTo>
                  <a:lnTo>
                    <a:pt x="59" y="6"/>
                  </a:lnTo>
                  <a:lnTo>
                    <a:pt x="53" y="12"/>
                  </a:lnTo>
                  <a:lnTo>
                    <a:pt x="53" y="18"/>
                  </a:lnTo>
                  <a:lnTo>
                    <a:pt x="59" y="18"/>
                  </a:lnTo>
                  <a:lnTo>
                    <a:pt x="59" y="24"/>
                  </a:lnTo>
                  <a:lnTo>
                    <a:pt x="53" y="24"/>
                  </a:lnTo>
                  <a:lnTo>
                    <a:pt x="53" y="18"/>
                  </a:lnTo>
                  <a:lnTo>
                    <a:pt x="53" y="12"/>
                  </a:lnTo>
                  <a:lnTo>
                    <a:pt x="47" y="12"/>
                  </a:lnTo>
                  <a:lnTo>
                    <a:pt x="35" y="12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7" y="6"/>
                  </a:lnTo>
                  <a:lnTo>
                    <a:pt x="11" y="12"/>
                  </a:lnTo>
                  <a:lnTo>
                    <a:pt x="11" y="18"/>
                  </a:lnTo>
                  <a:lnTo>
                    <a:pt x="11" y="24"/>
                  </a:lnTo>
                  <a:lnTo>
                    <a:pt x="17" y="30"/>
                  </a:lnTo>
                  <a:lnTo>
                    <a:pt x="23" y="30"/>
                  </a:lnTo>
                  <a:lnTo>
                    <a:pt x="29" y="30"/>
                  </a:lnTo>
                  <a:lnTo>
                    <a:pt x="35" y="36"/>
                  </a:lnTo>
                  <a:lnTo>
                    <a:pt x="29" y="36"/>
                  </a:lnTo>
                  <a:lnTo>
                    <a:pt x="29" y="42"/>
                  </a:lnTo>
                  <a:lnTo>
                    <a:pt x="23" y="42"/>
                  </a:lnTo>
                  <a:lnTo>
                    <a:pt x="17" y="42"/>
                  </a:lnTo>
                  <a:lnTo>
                    <a:pt x="11" y="42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6"/>
                  </a:lnTo>
                  <a:lnTo>
                    <a:pt x="6" y="66"/>
                  </a:lnTo>
                  <a:lnTo>
                    <a:pt x="11" y="66"/>
                  </a:lnTo>
                  <a:lnTo>
                    <a:pt x="17" y="66"/>
                  </a:lnTo>
                  <a:lnTo>
                    <a:pt x="23" y="66"/>
                  </a:lnTo>
                  <a:lnTo>
                    <a:pt x="23" y="60"/>
                  </a:lnTo>
                  <a:lnTo>
                    <a:pt x="23" y="54"/>
                  </a:lnTo>
                  <a:lnTo>
                    <a:pt x="29" y="54"/>
                  </a:lnTo>
                  <a:lnTo>
                    <a:pt x="29" y="48"/>
                  </a:lnTo>
                  <a:lnTo>
                    <a:pt x="35" y="48"/>
                  </a:lnTo>
                  <a:lnTo>
                    <a:pt x="41" y="48"/>
                  </a:lnTo>
                  <a:lnTo>
                    <a:pt x="41" y="54"/>
                  </a:lnTo>
                  <a:lnTo>
                    <a:pt x="41" y="60"/>
                  </a:lnTo>
                  <a:lnTo>
                    <a:pt x="35" y="66"/>
                  </a:lnTo>
                  <a:lnTo>
                    <a:pt x="29" y="66"/>
                  </a:lnTo>
                  <a:lnTo>
                    <a:pt x="29" y="72"/>
                  </a:lnTo>
                  <a:lnTo>
                    <a:pt x="23" y="78"/>
                  </a:lnTo>
                  <a:lnTo>
                    <a:pt x="23" y="84"/>
                  </a:lnTo>
                  <a:lnTo>
                    <a:pt x="29" y="84"/>
                  </a:lnTo>
                  <a:lnTo>
                    <a:pt x="29" y="90"/>
                  </a:lnTo>
                  <a:lnTo>
                    <a:pt x="35" y="90"/>
                  </a:lnTo>
                  <a:lnTo>
                    <a:pt x="41" y="96"/>
                  </a:lnTo>
                  <a:lnTo>
                    <a:pt x="41" y="90"/>
                  </a:lnTo>
                  <a:lnTo>
                    <a:pt x="47" y="90"/>
                  </a:lnTo>
                  <a:lnTo>
                    <a:pt x="53" y="90"/>
                  </a:lnTo>
                  <a:lnTo>
                    <a:pt x="53" y="84"/>
                  </a:lnTo>
                  <a:lnTo>
                    <a:pt x="53" y="78"/>
                  </a:lnTo>
                  <a:lnTo>
                    <a:pt x="53" y="72"/>
                  </a:lnTo>
                  <a:lnTo>
                    <a:pt x="47" y="72"/>
                  </a:lnTo>
                  <a:lnTo>
                    <a:pt x="47" y="66"/>
                  </a:lnTo>
                  <a:lnTo>
                    <a:pt x="47" y="60"/>
                  </a:lnTo>
                  <a:lnTo>
                    <a:pt x="47" y="54"/>
                  </a:lnTo>
                  <a:lnTo>
                    <a:pt x="53" y="54"/>
                  </a:lnTo>
                  <a:lnTo>
                    <a:pt x="59" y="60"/>
                  </a:lnTo>
                  <a:lnTo>
                    <a:pt x="59" y="66"/>
                  </a:lnTo>
                  <a:lnTo>
                    <a:pt x="65" y="72"/>
                  </a:lnTo>
                  <a:lnTo>
                    <a:pt x="71" y="72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53" name="Freeform 488"/>
            <p:cNvSpPr>
              <a:spLocks/>
            </p:cNvSpPr>
            <p:nvPr/>
          </p:nvSpPr>
          <p:spPr bwMode="auto">
            <a:xfrm>
              <a:off x="5185" y="1834"/>
              <a:ext cx="108" cy="167"/>
            </a:xfrm>
            <a:custGeom>
              <a:avLst/>
              <a:gdLst>
                <a:gd name="T0" fmla="*/ 0 w 108"/>
                <a:gd name="T1" fmla="*/ 167 h 167"/>
                <a:gd name="T2" fmla="*/ 12 w 108"/>
                <a:gd name="T3" fmla="*/ 155 h 167"/>
                <a:gd name="T4" fmla="*/ 24 w 108"/>
                <a:gd name="T5" fmla="*/ 149 h 167"/>
                <a:gd name="T6" fmla="*/ 30 w 108"/>
                <a:gd name="T7" fmla="*/ 137 h 167"/>
                <a:gd name="T8" fmla="*/ 42 w 108"/>
                <a:gd name="T9" fmla="*/ 137 h 167"/>
                <a:gd name="T10" fmla="*/ 54 w 108"/>
                <a:gd name="T11" fmla="*/ 131 h 167"/>
                <a:gd name="T12" fmla="*/ 66 w 108"/>
                <a:gd name="T13" fmla="*/ 131 h 167"/>
                <a:gd name="T14" fmla="*/ 78 w 108"/>
                <a:gd name="T15" fmla="*/ 131 h 167"/>
                <a:gd name="T16" fmla="*/ 84 w 108"/>
                <a:gd name="T17" fmla="*/ 131 h 167"/>
                <a:gd name="T18" fmla="*/ 84 w 108"/>
                <a:gd name="T19" fmla="*/ 125 h 167"/>
                <a:gd name="T20" fmla="*/ 84 w 108"/>
                <a:gd name="T21" fmla="*/ 125 h 167"/>
                <a:gd name="T22" fmla="*/ 90 w 108"/>
                <a:gd name="T23" fmla="*/ 119 h 167"/>
                <a:gd name="T24" fmla="*/ 90 w 108"/>
                <a:gd name="T25" fmla="*/ 113 h 167"/>
                <a:gd name="T26" fmla="*/ 90 w 108"/>
                <a:gd name="T27" fmla="*/ 107 h 167"/>
                <a:gd name="T28" fmla="*/ 96 w 108"/>
                <a:gd name="T29" fmla="*/ 107 h 167"/>
                <a:gd name="T30" fmla="*/ 102 w 108"/>
                <a:gd name="T31" fmla="*/ 101 h 167"/>
                <a:gd name="T32" fmla="*/ 108 w 108"/>
                <a:gd name="T33" fmla="*/ 95 h 167"/>
                <a:gd name="T34" fmla="*/ 102 w 108"/>
                <a:gd name="T35" fmla="*/ 89 h 167"/>
                <a:gd name="T36" fmla="*/ 102 w 108"/>
                <a:gd name="T37" fmla="*/ 71 h 167"/>
                <a:gd name="T38" fmla="*/ 102 w 108"/>
                <a:gd name="T39" fmla="*/ 59 h 167"/>
                <a:gd name="T40" fmla="*/ 108 w 108"/>
                <a:gd name="T41" fmla="*/ 47 h 167"/>
                <a:gd name="T42" fmla="*/ 102 w 108"/>
                <a:gd name="T43" fmla="*/ 47 h 167"/>
                <a:gd name="T44" fmla="*/ 96 w 108"/>
                <a:gd name="T45" fmla="*/ 41 h 167"/>
                <a:gd name="T46" fmla="*/ 90 w 108"/>
                <a:gd name="T47" fmla="*/ 41 h 167"/>
                <a:gd name="T48" fmla="*/ 84 w 108"/>
                <a:gd name="T49" fmla="*/ 36 h 167"/>
                <a:gd name="T50" fmla="*/ 84 w 108"/>
                <a:gd name="T51" fmla="*/ 30 h 167"/>
                <a:gd name="T52" fmla="*/ 78 w 108"/>
                <a:gd name="T53" fmla="*/ 24 h 167"/>
                <a:gd name="T54" fmla="*/ 72 w 108"/>
                <a:gd name="T55" fmla="*/ 12 h 167"/>
                <a:gd name="T56" fmla="*/ 72 w 108"/>
                <a:gd name="T57" fmla="*/ 0 h 167"/>
                <a:gd name="T58" fmla="*/ 66 w 108"/>
                <a:gd name="T59" fmla="*/ 6 h 167"/>
                <a:gd name="T60" fmla="*/ 66 w 108"/>
                <a:gd name="T61" fmla="*/ 12 h 167"/>
                <a:gd name="T62" fmla="*/ 60 w 108"/>
                <a:gd name="T63" fmla="*/ 18 h 167"/>
                <a:gd name="T64" fmla="*/ 54 w 108"/>
                <a:gd name="T65" fmla="*/ 24 h 167"/>
                <a:gd name="T66" fmla="*/ 48 w 108"/>
                <a:gd name="T67" fmla="*/ 30 h 167"/>
                <a:gd name="T68" fmla="*/ 42 w 108"/>
                <a:gd name="T69" fmla="*/ 36 h 167"/>
                <a:gd name="T70" fmla="*/ 36 w 108"/>
                <a:gd name="T71" fmla="*/ 36 h 167"/>
                <a:gd name="T72" fmla="*/ 24 w 108"/>
                <a:gd name="T73" fmla="*/ 36 h 167"/>
                <a:gd name="T74" fmla="*/ 30 w 108"/>
                <a:gd name="T75" fmla="*/ 41 h 167"/>
                <a:gd name="T76" fmla="*/ 30 w 108"/>
                <a:gd name="T77" fmla="*/ 53 h 167"/>
                <a:gd name="T78" fmla="*/ 30 w 108"/>
                <a:gd name="T79" fmla="*/ 65 h 167"/>
                <a:gd name="T80" fmla="*/ 18 w 108"/>
                <a:gd name="T81" fmla="*/ 71 h 167"/>
                <a:gd name="T82" fmla="*/ 24 w 108"/>
                <a:gd name="T83" fmla="*/ 95 h 167"/>
                <a:gd name="T84" fmla="*/ 24 w 108"/>
                <a:gd name="T85" fmla="*/ 107 h 167"/>
                <a:gd name="T86" fmla="*/ 24 w 108"/>
                <a:gd name="T87" fmla="*/ 125 h 167"/>
                <a:gd name="T88" fmla="*/ 18 w 108"/>
                <a:gd name="T89" fmla="*/ 137 h 167"/>
                <a:gd name="T90" fmla="*/ 12 w 108"/>
                <a:gd name="T91" fmla="*/ 143 h 167"/>
                <a:gd name="T92" fmla="*/ 12 w 108"/>
                <a:gd name="T93" fmla="*/ 149 h 167"/>
                <a:gd name="T94" fmla="*/ 6 w 108"/>
                <a:gd name="T95" fmla="*/ 155 h 167"/>
                <a:gd name="T96" fmla="*/ 6 w 108"/>
                <a:gd name="T97" fmla="*/ 161 h 167"/>
                <a:gd name="T98" fmla="*/ 0 w 108"/>
                <a:gd name="T99" fmla="*/ 161 h 167"/>
                <a:gd name="T100" fmla="*/ 0 w 108"/>
                <a:gd name="T101" fmla="*/ 161 h 167"/>
                <a:gd name="T102" fmla="*/ 0 w 108"/>
                <a:gd name="T103" fmla="*/ 161 h 167"/>
                <a:gd name="T104" fmla="*/ 6 w 108"/>
                <a:gd name="T105" fmla="*/ 161 h 167"/>
                <a:gd name="T106" fmla="*/ 0 w 108"/>
                <a:gd name="T107" fmla="*/ 167 h 16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8"/>
                <a:gd name="T163" fmla="*/ 0 h 167"/>
                <a:gd name="T164" fmla="*/ 108 w 108"/>
                <a:gd name="T165" fmla="*/ 167 h 16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8" h="167">
                  <a:moveTo>
                    <a:pt x="0" y="167"/>
                  </a:moveTo>
                  <a:lnTo>
                    <a:pt x="12" y="155"/>
                  </a:lnTo>
                  <a:lnTo>
                    <a:pt x="24" y="149"/>
                  </a:lnTo>
                  <a:lnTo>
                    <a:pt x="30" y="137"/>
                  </a:lnTo>
                  <a:lnTo>
                    <a:pt x="42" y="137"/>
                  </a:lnTo>
                  <a:lnTo>
                    <a:pt x="54" y="131"/>
                  </a:lnTo>
                  <a:lnTo>
                    <a:pt x="66" y="131"/>
                  </a:lnTo>
                  <a:lnTo>
                    <a:pt x="78" y="131"/>
                  </a:lnTo>
                  <a:lnTo>
                    <a:pt x="84" y="131"/>
                  </a:lnTo>
                  <a:lnTo>
                    <a:pt x="84" y="125"/>
                  </a:lnTo>
                  <a:lnTo>
                    <a:pt x="90" y="119"/>
                  </a:lnTo>
                  <a:lnTo>
                    <a:pt x="90" y="113"/>
                  </a:lnTo>
                  <a:lnTo>
                    <a:pt x="90" y="107"/>
                  </a:lnTo>
                  <a:lnTo>
                    <a:pt x="96" y="107"/>
                  </a:lnTo>
                  <a:lnTo>
                    <a:pt x="102" y="101"/>
                  </a:lnTo>
                  <a:lnTo>
                    <a:pt x="108" y="95"/>
                  </a:lnTo>
                  <a:lnTo>
                    <a:pt x="102" y="89"/>
                  </a:lnTo>
                  <a:lnTo>
                    <a:pt x="102" y="71"/>
                  </a:lnTo>
                  <a:lnTo>
                    <a:pt x="102" y="59"/>
                  </a:lnTo>
                  <a:lnTo>
                    <a:pt x="108" y="47"/>
                  </a:lnTo>
                  <a:lnTo>
                    <a:pt x="102" y="47"/>
                  </a:lnTo>
                  <a:lnTo>
                    <a:pt x="96" y="41"/>
                  </a:lnTo>
                  <a:lnTo>
                    <a:pt x="90" y="41"/>
                  </a:lnTo>
                  <a:lnTo>
                    <a:pt x="84" y="36"/>
                  </a:lnTo>
                  <a:lnTo>
                    <a:pt x="84" y="30"/>
                  </a:lnTo>
                  <a:lnTo>
                    <a:pt x="78" y="24"/>
                  </a:lnTo>
                  <a:lnTo>
                    <a:pt x="72" y="12"/>
                  </a:lnTo>
                  <a:lnTo>
                    <a:pt x="72" y="0"/>
                  </a:lnTo>
                  <a:lnTo>
                    <a:pt x="66" y="6"/>
                  </a:lnTo>
                  <a:lnTo>
                    <a:pt x="66" y="12"/>
                  </a:lnTo>
                  <a:lnTo>
                    <a:pt x="60" y="18"/>
                  </a:lnTo>
                  <a:lnTo>
                    <a:pt x="54" y="24"/>
                  </a:lnTo>
                  <a:lnTo>
                    <a:pt x="48" y="30"/>
                  </a:lnTo>
                  <a:lnTo>
                    <a:pt x="42" y="36"/>
                  </a:lnTo>
                  <a:lnTo>
                    <a:pt x="36" y="36"/>
                  </a:lnTo>
                  <a:lnTo>
                    <a:pt x="24" y="36"/>
                  </a:lnTo>
                  <a:lnTo>
                    <a:pt x="30" y="41"/>
                  </a:lnTo>
                  <a:lnTo>
                    <a:pt x="30" y="53"/>
                  </a:lnTo>
                  <a:lnTo>
                    <a:pt x="30" y="65"/>
                  </a:lnTo>
                  <a:lnTo>
                    <a:pt x="18" y="71"/>
                  </a:lnTo>
                  <a:lnTo>
                    <a:pt x="24" y="95"/>
                  </a:lnTo>
                  <a:lnTo>
                    <a:pt x="24" y="107"/>
                  </a:lnTo>
                  <a:lnTo>
                    <a:pt x="24" y="125"/>
                  </a:lnTo>
                  <a:lnTo>
                    <a:pt x="18" y="137"/>
                  </a:lnTo>
                  <a:lnTo>
                    <a:pt x="12" y="143"/>
                  </a:lnTo>
                  <a:lnTo>
                    <a:pt x="12" y="149"/>
                  </a:lnTo>
                  <a:lnTo>
                    <a:pt x="6" y="155"/>
                  </a:lnTo>
                  <a:lnTo>
                    <a:pt x="6" y="161"/>
                  </a:lnTo>
                  <a:lnTo>
                    <a:pt x="0" y="161"/>
                  </a:lnTo>
                  <a:lnTo>
                    <a:pt x="6" y="161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54" name="Freeform 489"/>
            <p:cNvSpPr>
              <a:spLocks/>
            </p:cNvSpPr>
            <p:nvPr/>
          </p:nvSpPr>
          <p:spPr bwMode="auto">
            <a:xfrm>
              <a:off x="4863" y="1870"/>
              <a:ext cx="173" cy="143"/>
            </a:xfrm>
            <a:custGeom>
              <a:avLst/>
              <a:gdLst>
                <a:gd name="T0" fmla="*/ 89 w 173"/>
                <a:gd name="T1" fmla="*/ 143 h 143"/>
                <a:gd name="T2" fmla="*/ 95 w 173"/>
                <a:gd name="T3" fmla="*/ 143 h 143"/>
                <a:gd name="T4" fmla="*/ 101 w 173"/>
                <a:gd name="T5" fmla="*/ 143 h 143"/>
                <a:gd name="T6" fmla="*/ 113 w 173"/>
                <a:gd name="T7" fmla="*/ 143 h 143"/>
                <a:gd name="T8" fmla="*/ 119 w 173"/>
                <a:gd name="T9" fmla="*/ 137 h 143"/>
                <a:gd name="T10" fmla="*/ 131 w 173"/>
                <a:gd name="T11" fmla="*/ 137 h 143"/>
                <a:gd name="T12" fmla="*/ 143 w 173"/>
                <a:gd name="T13" fmla="*/ 137 h 143"/>
                <a:gd name="T14" fmla="*/ 149 w 173"/>
                <a:gd name="T15" fmla="*/ 137 h 143"/>
                <a:gd name="T16" fmla="*/ 161 w 173"/>
                <a:gd name="T17" fmla="*/ 137 h 143"/>
                <a:gd name="T18" fmla="*/ 161 w 173"/>
                <a:gd name="T19" fmla="*/ 137 h 143"/>
                <a:gd name="T20" fmla="*/ 167 w 173"/>
                <a:gd name="T21" fmla="*/ 137 h 143"/>
                <a:gd name="T22" fmla="*/ 167 w 173"/>
                <a:gd name="T23" fmla="*/ 137 h 143"/>
                <a:gd name="T24" fmla="*/ 173 w 173"/>
                <a:gd name="T25" fmla="*/ 137 h 143"/>
                <a:gd name="T26" fmla="*/ 161 w 173"/>
                <a:gd name="T27" fmla="*/ 131 h 143"/>
                <a:gd name="T28" fmla="*/ 155 w 173"/>
                <a:gd name="T29" fmla="*/ 119 h 143"/>
                <a:gd name="T30" fmla="*/ 149 w 173"/>
                <a:gd name="T31" fmla="*/ 113 h 143"/>
                <a:gd name="T32" fmla="*/ 143 w 173"/>
                <a:gd name="T33" fmla="*/ 101 h 143"/>
                <a:gd name="T34" fmla="*/ 137 w 173"/>
                <a:gd name="T35" fmla="*/ 83 h 143"/>
                <a:gd name="T36" fmla="*/ 131 w 173"/>
                <a:gd name="T37" fmla="*/ 71 h 143"/>
                <a:gd name="T38" fmla="*/ 131 w 173"/>
                <a:gd name="T39" fmla="*/ 59 h 143"/>
                <a:gd name="T40" fmla="*/ 131 w 173"/>
                <a:gd name="T41" fmla="*/ 47 h 143"/>
                <a:gd name="T42" fmla="*/ 125 w 173"/>
                <a:gd name="T43" fmla="*/ 41 h 143"/>
                <a:gd name="T44" fmla="*/ 119 w 173"/>
                <a:gd name="T45" fmla="*/ 41 h 143"/>
                <a:gd name="T46" fmla="*/ 113 w 173"/>
                <a:gd name="T47" fmla="*/ 41 h 143"/>
                <a:gd name="T48" fmla="*/ 107 w 173"/>
                <a:gd name="T49" fmla="*/ 35 h 143"/>
                <a:gd name="T50" fmla="*/ 101 w 173"/>
                <a:gd name="T51" fmla="*/ 29 h 143"/>
                <a:gd name="T52" fmla="*/ 95 w 173"/>
                <a:gd name="T53" fmla="*/ 23 h 143"/>
                <a:gd name="T54" fmla="*/ 89 w 173"/>
                <a:gd name="T55" fmla="*/ 11 h 143"/>
                <a:gd name="T56" fmla="*/ 89 w 173"/>
                <a:gd name="T57" fmla="*/ 5 h 143"/>
                <a:gd name="T58" fmla="*/ 83 w 173"/>
                <a:gd name="T59" fmla="*/ 5 h 143"/>
                <a:gd name="T60" fmla="*/ 71 w 173"/>
                <a:gd name="T61" fmla="*/ 11 h 143"/>
                <a:gd name="T62" fmla="*/ 65 w 173"/>
                <a:gd name="T63" fmla="*/ 11 h 143"/>
                <a:gd name="T64" fmla="*/ 53 w 173"/>
                <a:gd name="T65" fmla="*/ 17 h 143"/>
                <a:gd name="T66" fmla="*/ 42 w 173"/>
                <a:gd name="T67" fmla="*/ 17 h 143"/>
                <a:gd name="T68" fmla="*/ 30 w 173"/>
                <a:gd name="T69" fmla="*/ 11 h 143"/>
                <a:gd name="T70" fmla="*/ 18 w 173"/>
                <a:gd name="T71" fmla="*/ 5 h 143"/>
                <a:gd name="T72" fmla="*/ 6 w 173"/>
                <a:gd name="T73" fmla="*/ 0 h 143"/>
                <a:gd name="T74" fmla="*/ 6 w 173"/>
                <a:gd name="T75" fmla="*/ 5 h 143"/>
                <a:gd name="T76" fmla="*/ 12 w 173"/>
                <a:gd name="T77" fmla="*/ 11 h 143"/>
                <a:gd name="T78" fmla="*/ 12 w 173"/>
                <a:gd name="T79" fmla="*/ 23 h 143"/>
                <a:gd name="T80" fmla="*/ 12 w 173"/>
                <a:gd name="T81" fmla="*/ 29 h 143"/>
                <a:gd name="T82" fmla="*/ 18 w 173"/>
                <a:gd name="T83" fmla="*/ 41 h 143"/>
                <a:gd name="T84" fmla="*/ 12 w 173"/>
                <a:gd name="T85" fmla="*/ 53 h 143"/>
                <a:gd name="T86" fmla="*/ 12 w 173"/>
                <a:gd name="T87" fmla="*/ 65 h 143"/>
                <a:gd name="T88" fmla="*/ 0 w 173"/>
                <a:gd name="T89" fmla="*/ 77 h 143"/>
                <a:gd name="T90" fmla="*/ 12 w 173"/>
                <a:gd name="T91" fmla="*/ 77 h 143"/>
                <a:gd name="T92" fmla="*/ 18 w 173"/>
                <a:gd name="T93" fmla="*/ 83 h 143"/>
                <a:gd name="T94" fmla="*/ 24 w 173"/>
                <a:gd name="T95" fmla="*/ 89 h 143"/>
                <a:gd name="T96" fmla="*/ 36 w 173"/>
                <a:gd name="T97" fmla="*/ 95 h 143"/>
                <a:gd name="T98" fmla="*/ 42 w 173"/>
                <a:gd name="T99" fmla="*/ 101 h 143"/>
                <a:gd name="T100" fmla="*/ 42 w 173"/>
                <a:gd name="T101" fmla="*/ 107 h 143"/>
                <a:gd name="T102" fmla="*/ 48 w 173"/>
                <a:gd name="T103" fmla="*/ 119 h 143"/>
                <a:gd name="T104" fmla="*/ 42 w 173"/>
                <a:gd name="T105" fmla="*/ 131 h 143"/>
                <a:gd name="T106" fmla="*/ 48 w 173"/>
                <a:gd name="T107" fmla="*/ 131 h 143"/>
                <a:gd name="T108" fmla="*/ 53 w 173"/>
                <a:gd name="T109" fmla="*/ 131 h 143"/>
                <a:gd name="T110" fmla="*/ 59 w 173"/>
                <a:gd name="T111" fmla="*/ 131 h 143"/>
                <a:gd name="T112" fmla="*/ 65 w 173"/>
                <a:gd name="T113" fmla="*/ 131 h 143"/>
                <a:gd name="T114" fmla="*/ 71 w 173"/>
                <a:gd name="T115" fmla="*/ 137 h 143"/>
                <a:gd name="T116" fmla="*/ 77 w 173"/>
                <a:gd name="T117" fmla="*/ 137 h 143"/>
                <a:gd name="T118" fmla="*/ 83 w 173"/>
                <a:gd name="T119" fmla="*/ 143 h 143"/>
                <a:gd name="T120" fmla="*/ 89 w 173"/>
                <a:gd name="T121" fmla="*/ 143 h 1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3"/>
                <a:gd name="T184" fmla="*/ 0 h 143"/>
                <a:gd name="T185" fmla="*/ 173 w 173"/>
                <a:gd name="T186" fmla="*/ 143 h 1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3" h="143">
                  <a:moveTo>
                    <a:pt x="89" y="143"/>
                  </a:moveTo>
                  <a:lnTo>
                    <a:pt x="95" y="143"/>
                  </a:lnTo>
                  <a:lnTo>
                    <a:pt x="101" y="143"/>
                  </a:lnTo>
                  <a:lnTo>
                    <a:pt x="113" y="143"/>
                  </a:lnTo>
                  <a:lnTo>
                    <a:pt x="119" y="137"/>
                  </a:lnTo>
                  <a:lnTo>
                    <a:pt x="131" y="137"/>
                  </a:lnTo>
                  <a:lnTo>
                    <a:pt x="143" y="137"/>
                  </a:lnTo>
                  <a:lnTo>
                    <a:pt x="149" y="137"/>
                  </a:lnTo>
                  <a:lnTo>
                    <a:pt x="161" y="137"/>
                  </a:lnTo>
                  <a:lnTo>
                    <a:pt x="167" y="137"/>
                  </a:lnTo>
                  <a:lnTo>
                    <a:pt x="173" y="137"/>
                  </a:lnTo>
                  <a:lnTo>
                    <a:pt x="161" y="131"/>
                  </a:lnTo>
                  <a:lnTo>
                    <a:pt x="155" y="119"/>
                  </a:lnTo>
                  <a:lnTo>
                    <a:pt x="149" y="113"/>
                  </a:lnTo>
                  <a:lnTo>
                    <a:pt x="143" y="101"/>
                  </a:lnTo>
                  <a:lnTo>
                    <a:pt x="137" y="83"/>
                  </a:lnTo>
                  <a:lnTo>
                    <a:pt x="131" y="71"/>
                  </a:lnTo>
                  <a:lnTo>
                    <a:pt x="131" y="59"/>
                  </a:lnTo>
                  <a:lnTo>
                    <a:pt x="131" y="47"/>
                  </a:lnTo>
                  <a:lnTo>
                    <a:pt x="125" y="41"/>
                  </a:lnTo>
                  <a:lnTo>
                    <a:pt x="119" y="41"/>
                  </a:lnTo>
                  <a:lnTo>
                    <a:pt x="113" y="41"/>
                  </a:lnTo>
                  <a:lnTo>
                    <a:pt x="107" y="35"/>
                  </a:lnTo>
                  <a:lnTo>
                    <a:pt x="101" y="29"/>
                  </a:lnTo>
                  <a:lnTo>
                    <a:pt x="95" y="23"/>
                  </a:lnTo>
                  <a:lnTo>
                    <a:pt x="89" y="11"/>
                  </a:lnTo>
                  <a:lnTo>
                    <a:pt x="89" y="5"/>
                  </a:lnTo>
                  <a:lnTo>
                    <a:pt x="83" y="5"/>
                  </a:lnTo>
                  <a:lnTo>
                    <a:pt x="71" y="11"/>
                  </a:lnTo>
                  <a:lnTo>
                    <a:pt x="65" y="11"/>
                  </a:lnTo>
                  <a:lnTo>
                    <a:pt x="53" y="17"/>
                  </a:lnTo>
                  <a:lnTo>
                    <a:pt x="42" y="17"/>
                  </a:lnTo>
                  <a:lnTo>
                    <a:pt x="30" y="11"/>
                  </a:lnTo>
                  <a:lnTo>
                    <a:pt x="18" y="5"/>
                  </a:lnTo>
                  <a:lnTo>
                    <a:pt x="6" y="0"/>
                  </a:lnTo>
                  <a:lnTo>
                    <a:pt x="6" y="5"/>
                  </a:lnTo>
                  <a:lnTo>
                    <a:pt x="12" y="11"/>
                  </a:lnTo>
                  <a:lnTo>
                    <a:pt x="12" y="23"/>
                  </a:lnTo>
                  <a:lnTo>
                    <a:pt x="12" y="29"/>
                  </a:lnTo>
                  <a:lnTo>
                    <a:pt x="18" y="41"/>
                  </a:lnTo>
                  <a:lnTo>
                    <a:pt x="12" y="53"/>
                  </a:lnTo>
                  <a:lnTo>
                    <a:pt x="12" y="65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18" y="83"/>
                  </a:lnTo>
                  <a:lnTo>
                    <a:pt x="24" y="89"/>
                  </a:lnTo>
                  <a:lnTo>
                    <a:pt x="36" y="95"/>
                  </a:lnTo>
                  <a:lnTo>
                    <a:pt x="42" y="101"/>
                  </a:lnTo>
                  <a:lnTo>
                    <a:pt x="42" y="107"/>
                  </a:lnTo>
                  <a:lnTo>
                    <a:pt x="48" y="119"/>
                  </a:lnTo>
                  <a:lnTo>
                    <a:pt x="42" y="131"/>
                  </a:lnTo>
                  <a:lnTo>
                    <a:pt x="48" y="131"/>
                  </a:lnTo>
                  <a:lnTo>
                    <a:pt x="53" y="131"/>
                  </a:lnTo>
                  <a:lnTo>
                    <a:pt x="59" y="131"/>
                  </a:lnTo>
                  <a:lnTo>
                    <a:pt x="65" y="131"/>
                  </a:lnTo>
                  <a:lnTo>
                    <a:pt x="71" y="137"/>
                  </a:lnTo>
                  <a:lnTo>
                    <a:pt x="77" y="137"/>
                  </a:lnTo>
                  <a:lnTo>
                    <a:pt x="83" y="143"/>
                  </a:lnTo>
                  <a:lnTo>
                    <a:pt x="89" y="143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55" name="Freeform 490"/>
            <p:cNvSpPr>
              <a:spLocks/>
            </p:cNvSpPr>
            <p:nvPr/>
          </p:nvSpPr>
          <p:spPr bwMode="auto">
            <a:xfrm>
              <a:off x="4952" y="2049"/>
              <a:ext cx="173" cy="179"/>
            </a:xfrm>
            <a:custGeom>
              <a:avLst/>
              <a:gdLst>
                <a:gd name="T0" fmla="*/ 24 w 173"/>
                <a:gd name="T1" fmla="*/ 84 h 179"/>
                <a:gd name="T2" fmla="*/ 30 w 173"/>
                <a:gd name="T3" fmla="*/ 84 h 179"/>
                <a:gd name="T4" fmla="*/ 42 w 173"/>
                <a:gd name="T5" fmla="*/ 84 h 179"/>
                <a:gd name="T6" fmla="*/ 54 w 173"/>
                <a:gd name="T7" fmla="*/ 84 h 179"/>
                <a:gd name="T8" fmla="*/ 66 w 173"/>
                <a:gd name="T9" fmla="*/ 84 h 179"/>
                <a:gd name="T10" fmla="*/ 84 w 173"/>
                <a:gd name="T11" fmla="*/ 78 h 179"/>
                <a:gd name="T12" fmla="*/ 96 w 173"/>
                <a:gd name="T13" fmla="*/ 66 h 179"/>
                <a:gd name="T14" fmla="*/ 108 w 173"/>
                <a:gd name="T15" fmla="*/ 54 h 179"/>
                <a:gd name="T16" fmla="*/ 120 w 173"/>
                <a:gd name="T17" fmla="*/ 36 h 179"/>
                <a:gd name="T18" fmla="*/ 126 w 173"/>
                <a:gd name="T19" fmla="*/ 18 h 179"/>
                <a:gd name="T20" fmla="*/ 132 w 173"/>
                <a:gd name="T21" fmla="*/ 6 h 179"/>
                <a:gd name="T22" fmla="*/ 138 w 173"/>
                <a:gd name="T23" fmla="*/ 6 h 179"/>
                <a:gd name="T24" fmla="*/ 144 w 173"/>
                <a:gd name="T25" fmla="*/ 0 h 179"/>
                <a:gd name="T26" fmla="*/ 156 w 173"/>
                <a:gd name="T27" fmla="*/ 0 h 179"/>
                <a:gd name="T28" fmla="*/ 162 w 173"/>
                <a:gd name="T29" fmla="*/ 0 h 179"/>
                <a:gd name="T30" fmla="*/ 168 w 173"/>
                <a:gd name="T31" fmla="*/ 0 h 179"/>
                <a:gd name="T32" fmla="*/ 173 w 173"/>
                <a:gd name="T33" fmla="*/ 0 h 179"/>
                <a:gd name="T34" fmla="*/ 173 w 173"/>
                <a:gd name="T35" fmla="*/ 0 h 179"/>
                <a:gd name="T36" fmla="*/ 156 w 173"/>
                <a:gd name="T37" fmla="*/ 6 h 179"/>
                <a:gd name="T38" fmla="*/ 138 w 173"/>
                <a:gd name="T39" fmla="*/ 24 h 179"/>
                <a:gd name="T40" fmla="*/ 132 w 173"/>
                <a:gd name="T41" fmla="*/ 48 h 179"/>
                <a:gd name="T42" fmla="*/ 126 w 173"/>
                <a:gd name="T43" fmla="*/ 66 h 179"/>
                <a:gd name="T44" fmla="*/ 126 w 173"/>
                <a:gd name="T45" fmla="*/ 84 h 179"/>
                <a:gd name="T46" fmla="*/ 126 w 173"/>
                <a:gd name="T47" fmla="*/ 96 h 179"/>
                <a:gd name="T48" fmla="*/ 120 w 173"/>
                <a:gd name="T49" fmla="*/ 108 h 179"/>
                <a:gd name="T50" fmla="*/ 108 w 173"/>
                <a:gd name="T51" fmla="*/ 113 h 179"/>
                <a:gd name="T52" fmla="*/ 96 w 173"/>
                <a:gd name="T53" fmla="*/ 125 h 179"/>
                <a:gd name="T54" fmla="*/ 90 w 173"/>
                <a:gd name="T55" fmla="*/ 143 h 179"/>
                <a:gd name="T56" fmla="*/ 84 w 173"/>
                <a:gd name="T57" fmla="*/ 155 h 179"/>
                <a:gd name="T58" fmla="*/ 66 w 173"/>
                <a:gd name="T59" fmla="*/ 155 h 179"/>
                <a:gd name="T60" fmla="*/ 42 w 173"/>
                <a:gd name="T61" fmla="*/ 167 h 179"/>
                <a:gd name="T62" fmla="*/ 30 w 173"/>
                <a:gd name="T63" fmla="*/ 173 h 179"/>
                <a:gd name="T64" fmla="*/ 24 w 173"/>
                <a:gd name="T65" fmla="*/ 173 h 179"/>
                <a:gd name="T66" fmla="*/ 24 w 173"/>
                <a:gd name="T67" fmla="*/ 155 h 179"/>
                <a:gd name="T68" fmla="*/ 18 w 173"/>
                <a:gd name="T69" fmla="*/ 137 h 179"/>
                <a:gd name="T70" fmla="*/ 6 w 173"/>
                <a:gd name="T71" fmla="*/ 119 h 179"/>
                <a:gd name="T72" fmla="*/ 6 w 173"/>
                <a:gd name="T73" fmla="*/ 113 h 179"/>
                <a:gd name="T74" fmla="*/ 12 w 173"/>
                <a:gd name="T75" fmla="*/ 108 h 179"/>
                <a:gd name="T76" fmla="*/ 24 w 173"/>
                <a:gd name="T77" fmla="*/ 102 h 179"/>
                <a:gd name="T78" fmla="*/ 24 w 173"/>
                <a:gd name="T79" fmla="*/ 90 h 17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73"/>
                <a:gd name="T121" fmla="*/ 0 h 179"/>
                <a:gd name="T122" fmla="*/ 173 w 173"/>
                <a:gd name="T123" fmla="*/ 179 h 17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73" h="179">
                  <a:moveTo>
                    <a:pt x="24" y="84"/>
                  </a:moveTo>
                  <a:lnTo>
                    <a:pt x="24" y="84"/>
                  </a:lnTo>
                  <a:lnTo>
                    <a:pt x="30" y="84"/>
                  </a:lnTo>
                  <a:lnTo>
                    <a:pt x="36" y="84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78" y="78"/>
                  </a:lnTo>
                  <a:lnTo>
                    <a:pt x="84" y="78"/>
                  </a:lnTo>
                  <a:lnTo>
                    <a:pt x="90" y="72"/>
                  </a:lnTo>
                  <a:lnTo>
                    <a:pt x="96" y="66"/>
                  </a:lnTo>
                  <a:lnTo>
                    <a:pt x="102" y="60"/>
                  </a:lnTo>
                  <a:lnTo>
                    <a:pt x="108" y="54"/>
                  </a:lnTo>
                  <a:lnTo>
                    <a:pt x="114" y="42"/>
                  </a:lnTo>
                  <a:lnTo>
                    <a:pt x="120" y="36"/>
                  </a:lnTo>
                  <a:lnTo>
                    <a:pt x="126" y="24"/>
                  </a:lnTo>
                  <a:lnTo>
                    <a:pt x="126" y="18"/>
                  </a:lnTo>
                  <a:lnTo>
                    <a:pt x="132" y="12"/>
                  </a:lnTo>
                  <a:lnTo>
                    <a:pt x="132" y="6"/>
                  </a:lnTo>
                  <a:lnTo>
                    <a:pt x="138" y="6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73" y="0"/>
                  </a:lnTo>
                  <a:lnTo>
                    <a:pt x="156" y="6"/>
                  </a:lnTo>
                  <a:lnTo>
                    <a:pt x="150" y="12"/>
                  </a:lnTo>
                  <a:lnTo>
                    <a:pt x="138" y="24"/>
                  </a:lnTo>
                  <a:lnTo>
                    <a:pt x="132" y="36"/>
                  </a:lnTo>
                  <a:lnTo>
                    <a:pt x="132" y="48"/>
                  </a:lnTo>
                  <a:lnTo>
                    <a:pt x="126" y="60"/>
                  </a:lnTo>
                  <a:lnTo>
                    <a:pt x="126" y="66"/>
                  </a:lnTo>
                  <a:lnTo>
                    <a:pt x="126" y="72"/>
                  </a:lnTo>
                  <a:lnTo>
                    <a:pt x="126" y="84"/>
                  </a:lnTo>
                  <a:lnTo>
                    <a:pt x="126" y="90"/>
                  </a:lnTo>
                  <a:lnTo>
                    <a:pt x="126" y="96"/>
                  </a:lnTo>
                  <a:lnTo>
                    <a:pt x="126" y="108"/>
                  </a:lnTo>
                  <a:lnTo>
                    <a:pt x="120" y="108"/>
                  </a:lnTo>
                  <a:lnTo>
                    <a:pt x="114" y="108"/>
                  </a:lnTo>
                  <a:lnTo>
                    <a:pt x="108" y="113"/>
                  </a:lnTo>
                  <a:lnTo>
                    <a:pt x="102" y="119"/>
                  </a:lnTo>
                  <a:lnTo>
                    <a:pt x="96" y="125"/>
                  </a:lnTo>
                  <a:lnTo>
                    <a:pt x="90" y="137"/>
                  </a:lnTo>
                  <a:lnTo>
                    <a:pt x="90" y="143"/>
                  </a:lnTo>
                  <a:lnTo>
                    <a:pt x="90" y="155"/>
                  </a:lnTo>
                  <a:lnTo>
                    <a:pt x="84" y="155"/>
                  </a:lnTo>
                  <a:lnTo>
                    <a:pt x="72" y="155"/>
                  </a:lnTo>
                  <a:lnTo>
                    <a:pt x="66" y="155"/>
                  </a:lnTo>
                  <a:lnTo>
                    <a:pt x="54" y="161"/>
                  </a:lnTo>
                  <a:lnTo>
                    <a:pt x="42" y="167"/>
                  </a:lnTo>
                  <a:lnTo>
                    <a:pt x="36" y="167"/>
                  </a:lnTo>
                  <a:lnTo>
                    <a:pt x="30" y="173"/>
                  </a:lnTo>
                  <a:lnTo>
                    <a:pt x="24" y="179"/>
                  </a:lnTo>
                  <a:lnTo>
                    <a:pt x="24" y="173"/>
                  </a:lnTo>
                  <a:lnTo>
                    <a:pt x="24" y="161"/>
                  </a:lnTo>
                  <a:lnTo>
                    <a:pt x="24" y="155"/>
                  </a:lnTo>
                  <a:lnTo>
                    <a:pt x="18" y="143"/>
                  </a:lnTo>
                  <a:lnTo>
                    <a:pt x="18" y="137"/>
                  </a:lnTo>
                  <a:lnTo>
                    <a:pt x="12" y="125"/>
                  </a:lnTo>
                  <a:lnTo>
                    <a:pt x="6" y="119"/>
                  </a:lnTo>
                  <a:lnTo>
                    <a:pt x="0" y="113"/>
                  </a:lnTo>
                  <a:lnTo>
                    <a:pt x="6" y="113"/>
                  </a:lnTo>
                  <a:lnTo>
                    <a:pt x="12" y="108"/>
                  </a:lnTo>
                  <a:lnTo>
                    <a:pt x="18" y="108"/>
                  </a:lnTo>
                  <a:lnTo>
                    <a:pt x="24" y="102"/>
                  </a:lnTo>
                  <a:lnTo>
                    <a:pt x="24" y="96"/>
                  </a:lnTo>
                  <a:lnTo>
                    <a:pt x="24" y="90"/>
                  </a:lnTo>
                  <a:lnTo>
                    <a:pt x="24" y="84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56" name="Freeform 491"/>
            <p:cNvSpPr>
              <a:spLocks/>
            </p:cNvSpPr>
            <p:nvPr/>
          </p:nvSpPr>
          <p:spPr bwMode="auto">
            <a:xfrm>
              <a:off x="5060" y="2049"/>
              <a:ext cx="107" cy="185"/>
            </a:xfrm>
            <a:custGeom>
              <a:avLst/>
              <a:gdLst>
                <a:gd name="T0" fmla="*/ 65 w 107"/>
                <a:gd name="T1" fmla="*/ 6 h 185"/>
                <a:gd name="T2" fmla="*/ 71 w 107"/>
                <a:gd name="T3" fmla="*/ 12 h 185"/>
                <a:gd name="T4" fmla="*/ 83 w 107"/>
                <a:gd name="T5" fmla="*/ 12 h 185"/>
                <a:gd name="T6" fmla="*/ 83 w 107"/>
                <a:gd name="T7" fmla="*/ 12 h 185"/>
                <a:gd name="T8" fmla="*/ 83 w 107"/>
                <a:gd name="T9" fmla="*/ 18 h 185"/>
                <a:gd name="T10" fmla="*/ 77 w 107"/>
                <a:gd name="T11" fmla="*/ 24 h 185"/>
                <a:gd name="T12" fmla="*/ 71 w 107"/>
                <a:gd name="T13" fmla="*/ 24 h 185"/>
                <a:gd name="T14" fmla="*/ 65 w 107"/>
                <a:gd name="T15" fmla="*/ 24 h 185"/>
                <a:gd name="T16" fmla="*/ 60 w 107"/>
                <a:gd name="T17" fmla="*/ 24 h 185"/>
                <a:gd name="T18" fmla="*/ 60 w 107"/>
                <a:gd name="T19" fmla="*/ 30 h 185"/>
                <a:gd name="T20" fmla="*/ 54 w 107"/>
                <a:gd name="T21" fmla="*/ 30 h 185"/>
                <a:gd name="T22" fmla="*/ 54 w 107"/>
                <a:gd name="T23" fmla="*/ 36 h 185"/>
                <a:gd name="T24" fmla="*/ 54 w 107"/>
                <a:gd name="T25" fmla="*/ 42 h 185"/>
                <a:gd name="T26" fmla="*/ 54 w 107"/>
                <a:gd name="T27" fmla="*/ 42 h 185"/>
                <a:gd name="T28" fmla="*/ 60 w 107"/>
                <a:gd name="T29" fmla="*/ 48 h 185"/>
                <a:gd name="T30" fmla="*/ 60 w 107"/>
                <a:gd name="T31" fmla="*/ 48 h 185"/>
                <a:gd name="T32" fmla="*/ 65 w 107"/>
                <a:gd name="T33" fmla="*/ 48 h 185"/>
                <a:gd name="T34" fmla="*/ 71 w 107"/>
                <a:gd name="T35" fmla="*/ 48 h 185"/>
                <a:gd name="T36" fmla="*/ 77 w 107"/>
                <a:gd name="T37" fmla="*/ 48 h 185"/>
                <a:gd name="T38" fmla="*/ 77 w 107"/>
                <a:gd name="T39" fmla="*/ 42 h 185"/>
                <a:gd name="T40" fmla="*/ 83 w 107"/>
                <a:gd name="T41" fmla="*/ 36 h 185"/>
                <a:gd name="T42" fmla="*/ 89 w 107"/>
                <a:gd name="T43" fmla="*/ 30 h 185"/>
                <a:gd name="T44" fmla="*/ 95 w 107"/>
                <a:gd name="T45" fmla="*/ 30 h 185"/>
                <a:gd name="T46" fmla="*/ 95 w 107"/>
                <a:gd name="T47" fmla="*/ 36 h 185"/>
                <a:gd name="T48" fmla="*/ 95 w 107"/>
                <a:gd name="T49" fmla="*/ 36 h 185"/>
                <a:gd name="T50" fmla="*/ 89 w 107"/>
                <a:gd name="T51" fmla="*/ 48 h 185"/>
                <a:gd name="T52" fmla="*/ 89 w 107"/>
                <a:gd name="T53" fmla="*/ 48 h 185"/>
                <a:gd name="T54" fmla="*/ 83 w 107"/>
                <a:gd name="T55" fmla="*/ 54 h 185"/>
                <a:gd name="T56" fmla="*/ 77 w 107"/>
                <a:gd name="T57" fmla="*/ 60 h 185"/>
                <a:gd name="T58" fmla="*/ 77 w 107"/>
                <a:gd name="T59" fmla="*/ 60 h 185"/>
                <a:gd name="T60" fmla="*/ 83 w 107"/>
                <a:gd name="T61" fmla="*/ 66 h 185"/>
                <a:gd name="T62" fmla="*/ 83 w 107"/>
                <a:gd name="T63" fmla="*/ 72 h 185"/>
                <a:gd name="T64" fmla="*/ 89 w 107"/>
                <a:gd name="T65" fmla="*/ 72 h 185"/>
                <a:gd name="T66" fmla="*/ 95 w 107"/>
                <a:gd name="T67" fmla="*/ 72 h 185"/>
                <a:gd name="T68" fmla="*/ 101 w 107"/>
                <a:gd name="T69" fmla="*/ 72 h 185"/>
                <a:gd name="T70" fmla="*/ 101 w 107"/>
                <a:gd name="T71" fmla="*/ 72 h 185"/>
                <a:gd name="T72" fmla="*/ 107 w 107"/>
                <a:gd name="T73" fmla="*/ 78 h 185"/>
                <a:gd name="T74" fmla="*/ 107 w 107"/>
                <a:gd name="T75" fmla="*/ 96 h 185"/>
                <a:gd name="T76" fmla="*/ 101 w 107"/>
                <a:gd name="T77" fmla="*/ 113 h 185"/>
                <a:gd name="T78" fmla="*/ 89 w 107"/>
                <a:gd name="T79" fmla="*/ 131 h 185"/>
                <a:gd name="T80" fmla="*/ 71 w 107"/>
                <a:gd name="T81" fmla="*/ 149 h 185"/>
                <a:gd name="T82" fmla="*/ 60 w 107"/>
                <a:gd name="T83" fmla="*/ 161 h 185"/>
                <a:gd name="T84" fmla="*/ 42 w 107"/>
                <a:gd name="T85" fmla="*/ 173 h 185"/>
                <a:gd name="T86" fmla="*/ 24 w 107"/>
                <a:gd name="T87" fmla="*/ 179 h 185"/>
                <a:gd name="T88" fmla="*/ 12 w 107"/>
                <a:gd name="T89" fmla="*/ 185 h 185"/>
                <a:gd name="T90" fmla="*/ 12 w 107"/>
                <a:gd name="T91" fmla="*/ 185 h 185"/>
                <a:gd name="T92" fmla="*/ 6 w 107"/>
                <a:gd name="T93" fmla="*/ 185 h 185"/>
                <a:gd name="T94" fmla="*/ 0 w 107"/>
                <a:gd name="T95" fmla="*/ 185 h 185"/>
                <a:gd name="T96" fmla="*/ 6 w 107"/>
                <a:gd name="T97" fmla="*/ 179 h 185"/>
                <a:gd name="T98" fmla="*/ 12 w 107"/>
                <a:gd name="T99" fmla="*/ 173 h 185"/>
                <a:gd name="T100" fmla="*/ 18 w 107"/>
                <a:gd name="T101" fmla="*/ 161 h 185"/>
                <a:gd name="T102" fmla="*/ 24 w 107"/>
                <a:gd name="T103" fmla="*/ 149 h 185"/>
                <a:gd name="T104" fmla="*/ 24 w 107"/>
                <a:gd name="T105" fmla="*/ 137 h 185"/>
                <a:gd name="T106" fmla="*/ 24 w 107"/>
                <a:gd name="T107" fmla="*/ 119 h 185"/>
                <a:gd name="T108" fmla="*/ 18 w 107"/>
                <a:gd name="T109" fmla="*/ 96 h 185"/>
                <a:gd name="T110" fmla="*/ 18 w 107"/>
                <a:gd name="T111" fmla="*/ 84 h 185"/>
                <a:gd name="T112" fmla="*/ 18 w 107"/>
                <a:gd name="T113" fmla="*/ 66 h 185"/>
                <a:gd name="T114" fmla="*/ 24 w 107"/>
                <a:gd name="T115" fmla="*/ 48 h 185"/>
                <a:gd name="T116" fmla="*/ 30 w 107"/>
                <a:gd name="T117" fmla="*/ 24 h 185"/>
                <a:gd name="T118" fmla="*/ 48 w 107"/>
                <a:gd name="T119" fmla="*/ 6 h 18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7"/>
                <a:gd name="T181" fmla="*/ 0 h 185"/>
                <a:gd name="T182" fmla="*/ 107 w 107"/>
                <a:gd name="T183" fmla="*/ 185 h 18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7" h="185">
                  <a:moveTo>
                    <a:pt x="65" y="0"/>
                  </a:moveTo>
                  <a:lnTo>
                    <a:pt x="65" y="6"/>
                  </a:lnTo>
                  <a:lnTo>
                    <a:pt x="71" y="12"/>
                  </a:lnTo>
                  <a:lnTo>
                    <a:pt x="77" y="12"/>
                  </a:lnTo>
                  <a:lnTo>
                    <a:pt x="83" y="12"/>
                  </a:lnTo>
                  <a:lnTo>
                    <a:pt x="89" y="18"/>
                  </a:lnTo>
                  <a:lnTo>
                    <a:pt x="83" y="18"/>
                  </a:lnTo>
                  <a:lnTo>
                    <a:pt x="83" y="24"/>
                  </a:lnTo>
                  <a:lnTo>
                    <a:pt x="77" y="24"/>
                  </a:lnTo>
                  <a:lnTo>
                    <a:pt x="71" y="24"/>
                  </a:lnTo>
                  <a:lnTo>
                    <a:pt x="65" y="24"/>
                  </a:lnTo>
                  <a:lnTo>
                    <a:pt x="60" y="24"/>
                  </a:lnTo>
                  <a:lnTo>
                    <a:pt x="60" y="30"/>
                  </a:lnTo>
                  <a:lnTo>
                    <a:pt x="54" y="30"/>
                  </a:lnTo>
                  <a:lnTo>
                    <a:pt x="54" y="36"/>
                  </a:lnTo>
                  <a:lnTo>
                    <a:pt x="54" y="42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5" y="48"/>
                  </a:lnTo>
                  <a:lnTo>
                    <a:pt x="71" y="48"/>
                  </a:lnTo>
                  <a:lnTo>
                    <a:pt x="77" y="48"/>
                  </a:lnTo>
                  <a:lnTo>
                    <a:pt x="77" y="42"/>
                  </a:lnTo>
                  <a:lnTo>
                    <a:pt x="77" y="36"/>
                  </a:lnTo>
                  <a:lnTo>
                    <a:pt x="83" y="36"/>
                  </a:lnTo>
                  <a:lnTo>
                    <a:pt x="83" y="30"/>
                  </a:lnTo>
                  <a:lnTo>
                    <a:pt x="89" y="30"/>
                  </a:lnTo>
                  <a:lnTo>
                    <a:pt x="95" y="30"/>
                  </a:lnTo>
                  <a:lnTo>
                    <a:pt x="95" y="36"/>
                  </a:lnTo>
                  <a:lnTo>
                    <a:pt x="95" y="42"/>
                  </a:lnTo>
                  <a:lnTo>
                    <a:pt x="89" y="48"/>
                  </a:lnTo>
                  <a:lnTo>
                    <a:pt x="83" y="54"/>
                  </a:lnTo>
                  <a:lnTo>
                    <a:pt x="77" y="60"/>
                  </a:lnTo>
                  <a:lnTo>
                    <a:pt x="77" y="66"/>
                  </a:lnTo>
                  <a:lnTo>
                    <a:pt x="83" y="66"/>
                  </a:lnTo>
                  <a:lnTo>
                    <a:pt x="83" y="72"/>
                  </a:lnTo>
                  <a:lnTo>
                    <a:pt x="89" y="72"/>
                  </a:lnTo>
                  <a:lnTo>
                    <a:pt x="95" y="72"/>
                  </a:lnTo>
                  <a:lnTo>
                    <a:pt x="101" y="72"/>
                  </a:lnTo>
                  <a:lnTo>
                    <a:pt x="107" y="72"/>
                  </a:lnTo>
                  <a:lnTo>
                    <a:pt x="107" y="78"/>
                  </a:lnTo>
                  <a:lnTo>
                    <a:pt x="107" y="90"/>
                  </a:lnTo>
                  <a:lnTo>
                    <a:pt x="107" y="96"/>
                  </a:lnTo>
                  <a:lnTo>
                    <a:pt x="107" y="108"/>
                  </a:lnTo>
                  <a:lnTo>
                    <a:pt x="101" y="113"/>
                  </a:lnTo>
                  <a:lnTo>
                    <a:pt x="95" y="125"/>
                  </a:lnTo>
                  <a:lnTo>
                    <a:pt x="89" y="131"/>
                  </a:lnTo>
                  <a:lnTo>
                    <a:pt x="83" y="137"/>
                  </a:lnTo>
                  <a:lnTo>
                    <a:pt x="71" y="149"/>
                  </a:lnTo>
                  <a:lnTo>
                    <a:pt x="65" y="155"/>
                  </a:lnTo>
                  <a:lnTo>
                    <a:pt x="60" y="161"/>
                  </a:lnTo>
                  <a:lnTo>
                    <a:pt x="48" y="167"/>
                  </a:lnTo>
                  <a:lnTo>
                    <a:pt x="42" y="173"/>
                  </a:lnTo>
                  <a:lnTo>
                    <a:pt x="30" y="179"/>
                  </a:lnTo>
                  <a:lnTo>
                    <a:pt x="24" y="179"/>
                  </a:lnTo>
                  <a:lnTo>
                    <a:pt x="18" y="179"/>
                  </a:lnTo>
                  <a:lnTo>
                    <a:pt x="12" y="185"/>
                  </a:lnTo>
                  <a:lnTo>
                    <a:pt x="6" y="185"/>
                  </a:lnTo>
                  <a:lnTo>
                    <a:pt x="0" y="185"/>
                  </a:lnTo>
                  <a:lnTo>
                    <a:pt x="6" y="185"/>
                  </a:lnTo>
                  <a:lnTo>
                    <a:pt x="6" y="179"/>
                  </a:lnTo>
                  <a:lnTo>
                    <a:pt x="12" y="173"/>
                  </a:lnTo>
                  <a:lnTo>
                    <a:pt x="18" y="167"/>
                  </a:lnTo>
                  <a:lnTo>
                    <a:pt x="18" y="161"/>
                  </a:lnTo>
                  <a:lnTo>
                    <a:pt x="24" y="155"/>
                  </a:lnTo>
                  <a:lnTo>
                    <a:pt x="24" y="149"/>
                  </a:lnTo>
                  <a:lnTo>
                    <a:pt x="24" y="143"/>
                  </a:lnTo>
                  <a:lnTo>
                    <a:pt x="24" y="137"/>
                  </a:lnTo>
                  <a:lnTo>
                    <a:pt x="24" y="125"/>
                  </a:lnTo>
                  <a:lnTo>
                    <a:pt x="24" y="119"/>
                  </a:lnTo>
                  <a:lnTo>
                    <a:pt x="18" y="108"/>
                  </a:lnTo>
                  <a:lnTo>
                    <a:pt x="18" y="96"/>
                  </a:lnTo>
                  <a:lnTo>
                    <a:pt x="18" y="90"/>
                  </a:lnTo>
                  <a:lnTo>
                    <a:pt x="18" y="84"/>
                  </a:lnTo>
                  <a:lnTo>
                    <a:pt x="18" y="72"/>
                  </a:lnTo>
                  <a:lnTo>
                    <a:pt x="18" y="66"/>
                  </a:lnTo>
                  <a:lnTo>
                    <a:pt x="18" y="60"/>
                  </a:lnTo>
                  <a:lnTo>
                    <a:pt x="24" y="48"/>
                  </a:lnTo>
                  <a:lnTo>
                    <a:pt x="24" y="36"/>
                  </a:lnTo>
                  <a:lnTo>
                    <a:pt x="30" y="24"/>
                  </a:lnTo>
                  <a:lnTo>
                    <a:pt x="42" y="12"/>
                  </a:lnTo>
                  <a:lnTo>
                    <a:pt x="48" y="6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57" name="Freeform 492"/>
            <p:cNvSpPr>
              <a:spLocks/>
            </p:cNvSpPr>
            <p:nvPr/>
          </p:nvSpPr>
          <p:spPr bwMode="auto">
            <a:xfrm>
              <a:off x="4857" y="1828"/>
              <a:ext cx="477" cy="305"/>
            </a:xfrm>
            <a:custGeom>
              <a:avLst/>
              <a:gdLst>
                <a:gd name="T0" fmla="*/ 257 w 477"/>
                <a:gd name="T1" fmla="*/ 83 h 305"/>
                <a:gd name="T2" fmla="*/ 280 w 477"/>
                <a:gd name="T3" fmla="*/ 36 h 305"/>
                <a:gd name="T4" fmla="*/ 298 w 477"/>
                <a:gd name="T5" fmla="*/ 12 h 305"/>
                <a:gd name="T6" fmla="*/ 310 w 477"/>
                <a:gd name="T7" fmla="*/ 18 h 305"/>
                <a:gd name="T8" fmla="*/ 328 w 477"/>
                <a:gd name="T9" fmla="*/ 53 h 305"/>
                <a:gd name="T10" fmla="*/ 352 w 477"/>
                <a:gd name="T11" fmla="*/ 101 h 305"/>
                <a:gd name="T12" fmla="*/ 340 w 477"/>
                <a:gd name="T13" fmla="*/ 155 h 305"/>
                <a:gd name="T14" fmla="*/ 316 w 477"/>
                <a:gd name="T15" fmla="*/ 185 h 305"/>
                <a:gd name="T16" fmla="*/ 304 w 477"/>
                <a:gd name="T17" fmla="*/ 209 h 305"/>
                <a:gd name="T18" fmla="*/ 322 w 477"/>
                <a:gd name="T19" fmla="*/ 191 h 305"/>
                <a:gd name="T20" fmla="*/ 352 w 477"/>
                <a:gd name="T21" fmla="*/ 155 h 305"/>
                <a:gd name="T22" fmla="*/ 406 w 477"/>
                <a:gd name="T23" fmla="*/ 137 h 305"/>
                <a:gd name="T24" fmla="*/ 424 w 477"/>
                <a:gd name="T25" fmla="*/ 143 h 305"/>
                <a:gd name="T26" fmla="*/ 454 w 477"/>
                <a:gd name="T27" fmla="*/ 155 h 305"/>
                <a:gd name="T28" fmla="*/ 466 w 477"/>
                <a:gd name="T29" fmla="*/ 173 h 305"/>
                <a:gd name="T30" fmla="*/ 436 w 477"/>
                <a:gd name="T31" fmla="*/ 185 h 305"/>
                <a:gd name="T32" fmla="*/ 400 w 477"/>
                <a:gd name="T33" fmla="*/ 221 h 305"/>
                <a:gd name="T34" fmla="*/ 352 w 477"/>
                <a:gd name="T35" fmla="*/ 227 h 305"/>
                <a:gd name="T36" fmla="*/ 334 w 477"/>
                <a:gd name="T37" fmla="*/ 227 h 305"/>
                <a:gd name="T38" fmla="*/ 328 w 477"/>
                <a:gd name="T39" fmla="*/ 227 h 305"/>
                <a:gd name="T40" fmla="*/ 334 w 477"/>
                <a:gd name="T41" fmla="*/ 209 h 305"/>
                <a:gd name="T42" fmla="*/ 334 w 477"/>
                <a:gd name="T43" fmla="*/ 203 h 305"/>
                <a:gd name="T44" fmla="*/ 322 w 477"/>
                <a:gd name="T45" fmla="*/ 203 h 305"/>
                <a:gd name="T46" fmla="*/ 310 w 477"/>
                <a:gd name="T47" fmla="*/ 221 h 305"/>
                <a:gd name="T48" fmla="*/ 310 w 477"/>
                <a:gd name="T49" fmla="*/ 227 h 305"/>
                <a:gd name="T50" fmla="*/ 310 w 477"/>
                <a:gd name="T51" fmla="*/ 215 h 305"/>
                <a:gd name="T52" fmla="*/ 286 w 477"/>
                <a:gd name="T53" fmla="*/ 209 h 305"/>
                <a:gd name="T54" fmla="*/ 268 w 477"/>
                <a:gd name="T55" fmla="*/ 215 h 305"/>
                <a:gd name="T56" fmla="*/ 257 w 477"/>
                <a:gd name="T57" fmla="*/ 221 h 305"/>
                <a:gd name="T58" fmla="*/ 233 w 477"/>
                <a:gd name="T59" fmla="*/ 227 h 305"/>
                <a:gd name="T60" fmla="*/ 221 w 477"/>
                <a:gd name="T61" fmla="*/ 245 h 305"/>
                <a:gd name="T62" fmla="*/ 191 w 477"/>
                <a:gd name="T63" fmla="*/ 287 h 305"/>
                <a:gd name="T64" fmla="*/ 155 w 477"/>
                <a:gd name="T65" fmla="*/ 305 h 305"/>
                <a:gd name="T66" fmla="*/ 125 w 477"/>
                <a:gd name="T67" fmla="*/ 305 h 305"/>
                <a:gd name="T68" fmla="*/ 107 w 477"/>
                <a:gd name="T69" fmla="*/ 305 h 305"/>
                <a:gd name="T70" fmla="*/ 71 w 477"/>
                <a:gd name="T71" fmla="*/ 293 h 305"/>
                <a:gd name="T72" fmla="*/ 36 w 477"/>
                <a:gd name="T73" fmla="*/ 275 h 305"/>
                <a:gd name="T74" fmla="*/ 0 w 477"/>
                <a:gd name="T75" fmla="*/ 269 h 305"/>
                <a:gd name="T76" fmla="*/ 24 w 477"/>
                <a:gd name="T77" fmla="*/ 245 h 305"/>
                <a:gd name="T78" fmla="*/ 83 w 477"/>
                <a:gd name="T79" fmla="*/ 191 h 305"/>
                <a:gd name="T80" fmla="*/ 125 w 477"/>
                <a:gd name="T81" fmla="*/ 179 h 305"/>
                <a:gd name="T82" fmla="*/ 173 w 477"/>
                <a:gd name="T83" fmla="*/ 179 h 305"/>
                <a:gd name="T84" fmla="*/ 215 w 477"/>
                <a:gd name="T85" fmla="*/ 197 h 305"/>
                <a:gd name="T86" fmla="*/ 233 w 477"/>
                <a:gd name="T87" fmla="*/ 209 h 305"/>
                <a:gd name="T88" fmla="*/ 251 w 477"/>
                <a:gd name="T89" fmla="*/ 215 h 305"/>
                <a:gd name="T90" fmla="*/ 268 w 477"/>
                <a:gd name="T91" fmla="*/ 209 h 305"/>
                <a:gd name="T92" fmla="*/ 263 w 477"/>
                <a:gd name="T93" fmla="*/ 203 h 305"/>
                <a:gd name="T94" fmla="*/ 239 w 477"/>
                <a:gd name="T95" fmla="*/ 203 h 305"/>
                <a:gd name="T96" fmla="*/ 215 w 477"/>
                <a:gd name="T97" fmla="*/ 197 h 305"/>
                <a:gd name="T98" fmla="*/ 167 w 477"/>
                <a:gd name="T99" fmla="*/ 173 h 305"/>
                <a:gd name="T100" fmla="*/ 137 w 477"/>
                <a:gd name="T101" fmla="*/ 113 h 305"/>
                <a:gd name="T102" fmla="*/ 137 w 477"/>
                <a:gd name="T103" fmla="*/ 59 h 305"/>
                <a:gd name="T104" fmla="*/ 173 w 477"/>
                <a:gd name="T105" fmla="*/ 77 h 305"/>
                <a:gd name="T106" fmla="*/ 221 w 477"/>
                <a:gd name="T107" fmla="*/ 95 h 305"/>
                <a:gd name="T108" fmla="*/ 251 w 477"/>
                <a:gd name="T109" fmla="*/ 113 h 305"/>
                <a:gd name="T110" fmla="*/ 268 w 477"/>
                <a:gd name="T111" fmla="*/ 161 h 305"/>
                <a:gd name="T112" fmla="*/ 274 w 477"/>
                <a:gd name="T113" fmla="*/ 197 h 305"/>
                <a:gd name="T114" fmla="*/ 292 w 477"/>
                <a:gd name="T115" fmla="*/ 209 h 305"/>
                <a:gd name="T116" fmla="*/ 298 w 477"/>
                <a:gd name="T117" fmla="*/ 203 h 305"/>
                <a:gd name="T118" fmla="*/ 286 w 477"/>
                <a:gd name="T119" fmla="*/ 179 h 305"/>
                <a:gd name="T120" fmla="*/ 257 w 477"/>
                <a:gd name="T121" fmla="*/ 125 h 30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77"/>
                <a:gd name="T184" fmla="*/ 0 h 305"/>
                <a:gd name="T185" fmla="*/ 477 w 477"/>
                <a:gd name="T186" fmla="*/ 305 h 30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77" h="305">
                  <a:moveTo>
                    <a:pt x="257" y="125"/>
                  </a:moveTo>
                  <a:lnTo>
                    <a:pt x="257" y="113"/>
                  </a:lnTo>
                  <a:lnTo>
                    <a:pt x="257" y="101"/>
                  </a:lnTo>
                  <a:lnTo>
                    <a:pt x="257" y="95"/>
                  </a:lnTo>
                  <a:lnTo>
                    <a:pt x="257" y="83"/>
                  </a:lnTo>
                  <a:lnTo>
                    <a:pt x="263" y="71"/>
                  </a:lnTo>
                  <a:lnTo>
                    <a:pt x="263" y="59"/>
                  </a:lnTo>
                  <a:lnTo>
                    <a:pt x="268" y="53"/>
                  </a:lnTo>
                  <a:lnTo>
                    <a:pt x="274" y="42"/>
                  </a:lnTo>
                  <a:lnTo>
                    <a:pt x="280" y="36"/>
                  </a:lnTo>
                  <a:lnTo>
                    <a:pt x="286" y="30"/>
                  </a:lnTo>
                  <a:lnTo>
                    <a:pt x="292" y="24"/>
                  </a:lnTo>
                  <a:lnTo>
                    <a:pt x="292" y="18"/>
                  </a:lnTo>
                  <a:lnTo>
                    <a:pt x="298" y="12"/>
                  </a:lnTo>
                  <a:lnTo>
                    <a:pt x="298" y="6"/>
                  </a:lnTo>
                  <a:lnTo>
                    <a:pt x="304" y="0"/>
                  </a:lnTo>
                  <a:lnTo>
                    <a:pt x="304" y="6"/>
                  </a:lnTo>
                  <a:lnTo>
                    <a:pt x="304" y="12"/>
                  </a:lnTo>
                  <a:lnTo>
                    <a:pt x="310" y="18"/>
                  </a:lnTo>
                  <a:lnTo>
                    <a:pt x="310" y="24"/>
                  </a:lnTo>
                  <a:lnTo>
                    <a:pt x="316" y="36"/>
                  </a:lnTo>
                  <a:lnTo>
                    <a:pt x="322" y="42"/>
                  </a:lnTo>
                  <a:lnTo>
                    <a:pt x="328" y="47"/>
                  </a:lnTo>
                  <a:lnTo>
                    <a:pt x="328" y="53"/>
                  </a:lnTo>
                  <a:lnTo>
                    <a:pt x="334" y="59"/>
                  </a:lnTo>
                  <a:lnTo>
                    <a:pt x="340" y="65"/>
                  </a:lnTo>
                  <a:lnTo>
                    <a:pt x="346" y="71"/>
                  </a:lnTo>
                  <a:lnTo>
                    <a:pt x="346" y="77"/>
                  </a:lnTo>
                  <a:lnTo>
                    <a:pt x="352" y="101"/>
                  </a:lnTo>
                  <a:lnTo>
                    <a:pt x="352" y="113"/>
                  </a:lnTo>
                  <a:lnTo>
                    <a:pt x="352" y="131"/>
                  </a:lnTo>
                  <a:lnTo>
                    <a:pt x="346" y="143"/>
                  </a:lnTo>
                  <a:lnTo>
                    <a:pt x="340" y="149"/>
                  </a:lnTo>
                  <a:lnTo>
                    <a:pt x="340" y="155"/>
                  </a:lnTo>
                  <a:lnTo>
                    <a:pt x="334" y="161"/>
                  </a:lnTo>
                  <a:lnTo>
                    <a:pt x="328" y="167"/>
                  </a:lnTo>
                  <a:lnTo>
                    <a:pt x="322" y="173"/>
                  </a:lnTo>
                  <a:lnTo>
                    <a:pt x="316" y="179"/>
                  </a:lnTo>
                  <a:lnTo>
                    <a:pt x="316" y="185"/>
                  </a:lnTo>
                  <a:lnTo>
                    <a:pt x="310" y="197"/>
                  </a:lnTo>
                  <a:lnTo>
                    <a:pt x="304" y="197"/>
                  </a:lnTo>
                  <a:lnTo>
                    <a:pt x="304" y="203"/>
                  </a:lnTo>
                  <a:lnTo>
                    <a:pt x="304" y="209"/>
                  </a:lnTo>
                  <a:lnTo>
                    <a:pt x="310" y="209"/>
                  </a:lnTo>
                  <a:lnTo>
                    <a:pt x="316" y="203"/>
                  </a:lnTo>
                  <a:lnTo>
                    <a:pt x="316" y="197"/>
                  </a:lnTo>
                  <a:lnTo>
                    <a:pt x="322" y="191"/>
                  </a:lnTo>
                  <a:lnTo>
                    <a:pt x="322" y="179"/>
                  </a:lnTo>
                  <a:lnTo>
                    <a:pt x="328" y="179"/>
                  </a:lnTo>
                  <a:lnTo>
                    <a:pt x="328" y="173"/>
                  </a:lnTo>
                  <a:lnTo>
                    <a:pt x="340" y="161"/>
                  </a:lnTo>
                  <a:lnTo>
                    <a:pt x="352" y="155"/>
                  </a:lnTo>
                  <a:lnTo>
                    <a:pt x="358" y="143"/>
                  </a:lnTo>
                  <a:lnTo>
                    <a:pt x="370" y="143"/>
                  </a:lnTo>
                  <a:lnTo>
                    <a:pt x="382" y="137"/>
                  </a:lnTo>
                  <a:lnTo>
                    <a:pt x="394" y="137"/>
                  </a:lnTo>
                  <a:lnTo>
                    <a:pt x="406" y="137"/>
                  </a:lnTo>
                  <a:lnTo>
                    <a:pt x="412" y="137"/>
                  </a:lnTo>
                  <a:lnTo>
                    <a:pt x="418" y="137"/>
                  </a:lnTo>
                  <a:lnTo>
                    <a:pt x="424" y="137"/>
                  </a:lnTo>
                  <a:lnTo>
                    <a:pt x="424" y="143"/>
                  </a:lnTo>
                  <a:lnTo>
                    <a:pt x="430" y="143"/>
                  </a:lnTo>
                  <a:lnTo>
                    <a:pt x="436" y="149"/>
                  </a:lnTo>
                  <a:lnTo>
                    <a:pt x="442" y="149"/>
                  </a:lnTo>
                  <a:lnTo>
                    <a:pt x="448" y="155"/>
                  </a:lnTo>
                  <a:lnTo>
                    <a:pt x="454" y="155"/>
                  </a:lnTo>
                  <a:lnTo>
                    <a:pt x="460" y="161"/>
                  </a:lnTo>
                  <a:lnTo>
                    <a:pt x="466" y="167"/>
                  </a:lnTo>
                  <a:lnTo>
                    <a:pt x="477" y="167"/>
                  </a:lnTo>
                  <a:lnTo>
                    <a:pt x="472" y="173"/>
                  </a:lnTo>
                  <a:lnTo>
                    <a:pt x="466" y="173"/>
                  </a:lnTo>
                  <a:lnTo>
                    <a:pt x="460" y="173"/>
                  </a:lnTo>
                  <a:lnTo>
                    <a:pt x="454" y="173"/>
                  </a:lnTo>
                  <a:lnTo>
                    <a:pt x="448" y="179"/>
                  </a:lnTo>
                  <a:lnTo>
                    <a:pt x="442" y="179"/>
                  </a:lnTo>
                  <a:lnTo>
                    <a:pt x="436" y="185"/>
                  </a:lnTo>
                  <a:lnTo>
                    <a:pt x="430" y="191"/>
                  </a:lnTo>
                  <a:lnTo>
                    <a:pt x="424" y="197"/>
                  </a:lnTo>
                  <a:lnTo>
                    <a:pt x="418" y="203"/>
                  </a:lnTo>
                  <a:lnTo>
                    <a:pt x="406" y="215"/>
                  </a:lnTo>
                  <a:lnTo>
                    <a:pt x="400" y="221"/>
                  </a:lnTo>
                  <a:lnTo>
                    <a:pt x="388" y="227"/>
                  </a:lnTo>
                  <a:lnTo>
                    <a:pt x="376" y="233"/>
                  </a:lnTo>
                  <a:lnTo>
                    <a:pt x="364" y="233"/>
                  </a:lnTo>
                  <a:lnTo>
                    <a:pt x="352" y="227"/>
                  </a:lnTo>
                  <a:lnTo>
                    <a:pt x="346" y="227"/>
                  </a:lnTo>
                  <a:lnTo>
                    <a:pt x="340" y="227"/>
                  </a:lnTo>
                  <a:lnTo>
                    <a:pt x="334" y="227"/>
                  </a:lnTo>
                  <a:lnTo>
                    <a:pt x="328" y="227"/>
                  </a:lnTo>
                  <a:lnTo>
                    <a:pt x="322" y="227"/>
                  </a:lnTo>
                  <a:lnTo>
                    <a:pt x="328" y="227"/>
                  </a:lnTo>
                  <a:lnTo>
                    <a:pt x="334" y="221"/>
                  </a:lnTo>
                  <a:lnTo>
                    <a:pt x="334" y="215"/>
                  </a:lnTo>
                  <a:lnTo>
                    <a:pt x="334" y="209"/>
                  </a:lnTo>
                  <a:lnTo>
                    <a:pt x="334" y="203"/>
                  </a:lnTo>
                  <a:lnTo>
                    <a:pt x="328" y="203"/>
                  </a:lnTo>
                  <a:lnTo>
                    <a:pt x="322" y="203"/>
                  </a:lnTo>
                  <a:lnTo>
                    <a:pt x="316" y="203"/>
                  </a:lnTo>
                  <a:lnTo>
                    <a:pt x="316" y="209"/>
                  </a:lnTo>
                  <a:lnTo>
                    <a:pt x="310" y="215"/>
                  </a:lnTo>
                  <a:lnTo>
                    <a:pt x="310" y="221"/>
                  </a:lnTo>
                  <a:lnTo>
                    <a:pt x="316" y="221"/>
                  </a:lnTo>
                  <a:lnTo>
                    <a:pt x="316" y="227"/>
                  </a:lnTo>
                  <a:lnTo>
                    <a:pt x="310" y="227"/>
                  </a:lnTo>
                  <a:lnTo>
                    <a:pt x="310" y="221"/>
                  </a:lnTo>
                  <a:lnTo>
                    <a:pt x="310" y="215"/>
                  </a:lnTo>
                  <a:lnTo>
                    <a:pt x="304" y="215"/>
                  </a:lnTo>
                  <a:lnTo>
                    <a:pt x="292" y="215"/>
                  </a:lnTo>
                  <a:lnTo>
                    <a:pt x="286" y="209"/>
                  </a:lnTo>
                  <a:lnTo>
                    <a:pt x="280" y="209"/>
                  </a:lnTo>
                  <a:lnTo>
                    <a:pt x="274" y="209"/>
                  </a:lnTo>
                  <a:lnTo>
                    <a:pt x="268" y="215"/>
                  </a:lnTo>
                  <a:lnTo>
                    <a:pt x="268" y="221"/>
                  </a:lnTo>
                  <a:lnTo>
                    <a:pt x="263" y="221"/>
                  </a:lnTo>
                  <a:lnTo>
                    <a:pt x="257" y="221"/>
                  </a:lnTo>
                  <a:lnTo>
                    <a:pt x="251" y="221"/>
                  </a:lnTo>
                  <a:lnTo>
                    <a:pt x="245" y="221"/>
                  </a:lnTo>
                  <a:lnTo>
                    <a:pt x="239" y="221"/>
                  </a:lnTo>
                  <a:lnTo>
                    <a:pt x="233" y="227"/>
                  </a:lnTo>
                  <a:lnTo>
                    <a:pt x="227" y="227"/>
                  </a:lnTo>
                  <a:lnTo>
                    <a:pt x="227" y="233"/>
                  </a:lnTo>
                  <a:lnTo>
                    <a:pt x="221" y="239"/>
                  </a:lnTo>
                  <a:lnTo>
                    <a:pt x="221" y="245"/>
                  </a:lnTo>
                  <a:lnTo>
                    <a:pt x="215" y="257"/>
                  </a:lnTo>
                  <a:lnTo>
                    <a:pt x="209" y="263"/>
                  </a:lnTo>
                  <a:lnTo>
                    <a:pt x="203" y="275"/>
                  </a:lnTo>
                  <a:lnTo>
                    <a:pt x="197" y="281"/>
                  </a:lnTo>
                  <a:lnTo>
                    <a:pt x="191" y="287"/>
                  </a:lnTo>
                  <a:lnTo>
                    <a:pt x="185" y="293"/>
                  </a:lnTo>
                  <a:lnTo>
                    <a:pt x="179" y="299"/>
                  </a:lnTo>
                  <a:lnTo>
                    <a:pt x="173" y="299"/>
                  </a:lnTo>
                  <a:lnTo>
                    <a:pt x="161" y="305"/>
                  </a:lnTo>
                  <a:lnTo>
                    <a:pt x="155" y="305"/>
                  </a:lnTo>
                  <a:lnTo>
                    <a:pt x="149" y="305"/>
                  </a:lnTo>
                  <a:lnTo>
                    <a:pt x="143" y="305"/>
                  </a:lnTo>
                  <a:lnTo>
                    <a:pt x="137" y="305"/>
                  </a:lnTo>
                  <a:lnTo>
                    <a:pt x="131" y="305"/>
                  </a:lnTo>
                  <a:lnTo>
                    <a:pt x="125" y="305"/>
                  </a:lnTo>
                  <a:lnTo>
                    <a:pt x="119" y="305"/>
                  </a:lnTo>
                  <a:lnTo>
                    <a:pt x="113" y="305"/>
                  </a:lnTo>
                  <a:lnTo>
                    <a:pt x="107" y="305"/>
                  </a:lnTo>
                  <a:lnTo>
                    <a:pt x="101" y="305"/>
                  </a:lnTo>
                  <a:lnTo>
                    <a:pt x="95" y="299"/>
                  </a:lnTo>
                  <a:lnTo>
                    <a:pt x="83" y="299"/>
                  </a:lnTo>
                  <a:lnTo>
                    <a:pt x="77" y="293"/>
                  </a:lnTo>
                  <a:lnTo>
                    <a:pt x="71" y="293"/>
                  </a:lnTo>
                  <a:lnTo>
                    <a:pt x="65" y="287"/>
                  </a:lnTo>
                  <a:lnTo>
                    <a:pt x="59" y="281"/>
                  </a:lnTo>
                  <a:lnTo>
                    <a:pt x="54" y="281"/>
                  </a:lnTo>
                  <a:lnTo>
                    <a:pt x="42" y="275"/>
                  </a:lnTo>
                  <a:lnTo>
                    <a:pt x="36" y="275"/>
                  </a:lnTo>
                  <a:lnTo>
                    <a:pt x="30" y="275"/>
                  </a:lnTo>
                  <a:lnTo>
                    <a:pt x="18" y="269"/>
                  </a:lnTo>
                  <a:lnTo>
                    <a:pt x="12" y="269"/>
                  </a:lnTo>
                  <a:lnTo>
                    <a:pt x="6" y="269"/>
                  </a:lnTo>
                  <a:lnTo>
                    <a:pt x="0" y="269"/>
                  </a:lnTo>
                  <a:lnTo>
                    <a:pt x="6" y="263"/>
                  </a:lnTo>
                  <a:lnTo>
                    <a:pt x="12" y="251"/>
                  </a:lnTo>
                  <a:lnTo>
                    <a:pt x="24" y="245"/>
                  </a:lnTo>
                  <a:lnTo>
                    <a:pt x="36" y="233"/>
                  </a:lnTo>
                  <a:lnTo>
                    <a:pt x="48" y="221"/>
                  </a:lnTo>
                  <a:lnTo>
                    <a:pt x="59" y="209"/>
                  </a:lnTo>
                  <a:lnTo>
                    <a:pt x="71" y="197"/>
                  </a:lnTo>
                  <a:lnTo>
                    <a:pt x="83" y="191"/>
                  </a:lnTo>
                  <a:lnTo>
                    <a:pt x="95" y="185"/>
                  </a:lnTo>
                  <a:lnTo>
                    <a:pt x="101" y="185"/>
                  </a:lnTo>
                  <a:lnTo>
                    <a:pt x="107" y="185"/>
                  </a:lnTo>
                  <a:lnTo>
                    <a:pt x="119" y="185"/>
                  </a:lnTo>
                  <a:lnTo>
                    <a:pt x="125" y="179"/>
                  </a:lnTo>
                  <a:lnTo>
                    <a:pt x="137" y="179"/>
                  </a:lnTo>
                  <a:lnTo>
                    <a:pt x="149" y="179"/>
                  </a:lnTo>
                  <a:lnTo>
                    <a:pt x="155" y="179"/>
                  </a:lnTo>
                  <a:lnTo>
                    <a:pt x="167" y="179"/>
                  </a:lnTo>
                  <a:lnTo>
                    <a:pt x="173" y="179"/>
                  </a:lnTo>
                  <a:lnTo>
                    <a:pt x="185" y="179"/>
                  </a:lnTo>
                  <a:lnTo>
                    <a:pt x="191" y="185"/>
                  </a:lnTo>
                  <a:lnTo>
                    <a:pt x="203" y="191"/>
                  </a:lnTo>
                  <a:lnTo>
                    <a:pt x="209" y="191"/>
                  </a:lnTo>
                  <a:lnTo>
                    <a:pt x="215" y="197"/>
                  </a:lnTo>
                  <a:lnTo>
                    <a:pt x="221" y="197"/>
                  </a:lnTo>
                  <a:lnTo>
                    <a:pt x="227" y="203"/>
                  </a:lnTo>
                  <a:lnTo>
                    <a:pt x="233" y="209"/>
                  </a:lnTo>
                  <a:lnTo>
                    <a:pt x="239" y="215"/>
                  </a:lnTo>
                  <a:lnTo>
                    <a:pt x="245" y="215"/>
                  </a:lnTo>
                  <a:lnTo>
                    <a:pt x="251" y="215"/>
                  </a:lnTo>
                  <a:lnTo>
                    <a:pt x="257" y="215"/>
                  </a:lnTo>
                  <a:lnTo>
                    <a:pt x="263" y="215"/>
                  </a:lnTo>
                  <a:lnTo>
                    <a:pt x="263" y="209"/>
                  </a:lnTo>
                  <a:lnTo>
                    <a:pt x="268" y="209"/>
                  </a:lnTo>
                  <a:lnTo>
                    <a:pt x="268" y="203"/>
                  </a:lnTo>
                  <a:lnTo>
                    <a:pt x="263" y="203"/>
                  </a:lnTo>
                  <a:lnTo>
                    <a:pt x="257" y="203"/>
                  </a:lnTo>
                  <a:lnTo>
                    <a:pt x="251" y="203"/>
                  </a:lnTo>
                  <a:lnTo>
                    <a:pt x="245" y="203"/>
                  </a:lnTo>
                  <a:lnTo>
                    <a:pt x="239" y="203"/>
                  </a:lnTo>
                  <a:lnTo>
                    <a:pt x="233" y="203"/>
                  </a:lnTo>
                  <a:lnTo>
                    <a:pt x="227" y="203"/>
                  </a:lnTo>
                  <a:lnTo>
                    <a:pt x="221" y="203"/>
                  </a:lnTo>
                  <a:lnTo>
                    <a:pt x="215" y="197"/>
                  </a:lnTo>
                  <a:lnTo>
                    <a:pt x="209" y="197"/>
                  </a:lnTo>
                  <a:lnTo>
                    <a:pt x="197" y="191"/>
                  </a:lnTo>
                  <a:lnTo>
                    <a:pt x="191" y="185"/>
                  </a:lnTo>
                  <a:lnTo>
                    <a:pt x="179" y="179"/>
                  </a:lnTo>
                  <a:lnTo>
                    <a:pt x="167" y="173"/>
                  </a:lnTo>
                  <a:lnTo>
                    <a:pt x="161" y="161"/>
                  </a:lnTo>
                  <a:lnTo>
                    <a:pt x="155" y="155"/>
                  </a:lnTo>
                  <a:lnTo>
                    <a:pt x="149" y="143"/>
                  </a:lnTo>
                  <a:lnTo>
                    <a:pt x="143" y="125"/>
                  </a:lnTo>
                  <a:lnTo>
                    <a:pt x="137" y="113"/>
                  </a:lnTo>
                  <a:lnTo>
                    <a:pt x="137" y="101"/>
                  </a:lnTo>
                  <a:lnTo>
                    <a:pt x="137" y="89"/>
                  </a:lnTo>
                  <a:lnTo>
                    <a:pt x="137" y="77"/>
                  </a:lnTo>
                  <a:lnTo>
                    <a:pt x="137" y="71"/>
                  </a:lnTo>
                  <a:lnTo>
                    <a:pt x="137" y="59"/>
                  </a:lnTo>
                  <a:lnTo>
                    <a:pt x="143" y="53"/>
                  </a:lnTo>
                  <a:lnTo>
                    <a:pt x="143" y="59"/>
                  </a:lnTo>
                  <a:lnTo>
                    <a:pt x="155" y="65"/>
                  </a:lnTo>
                  <a:lnTo>
                    <a:pt x="161" y="71"/>
                  </a:lnTo>
                  <a:lnTo>
                    <a:pt x="173" y="77"/>
                  </a:lnTo>
                  <a:lnTo>
                    <a:pt x="185" y="83"/>
                  </a:lnTo>
                  <a:lnTo>
                    <a:pt x="197" y="89"/>
                  </a:lnTo>
                  <a:lnTo>
                    <a:pt x="203" y="89"/>
                  </a:lnTo>
                  <a:lnTo>
                    <a:pt x="215" y="95"/>
                  </a:lnTo>
                  <a:lnTo>
                    <a:pt x="221" y="95"/>
                  </a:lnTo>
                  <a:lnTo>
                    <a:pt x="227" y="95"/>
                  </a:lnTo>
                  <a:lnTo>
                    <a:pt x="233" y="101"/>
                  </a:lnTo>
                  <a:lnTo>
                    <a:pt x="239" y="101"/>
                  </a:lnTo>
                  <a:lnTo>
                    <a:pt x="245" y="107"/>
                  </a:lnTo>
                  <a:lnTo>
                    <a:pt x="251" y="113"/>
                  </a:lnTo>
                  <a:lnTo>
                    <a:pt x="257" y="119"/>
                  </a:lnTo>
                  <a:lnTo>
                    <a:pt x="257" y="131"/>
                  </a:lnTo>
                  <a:lnTo>
                    <a:pt x="263" y="143"/>
                  </a:lnTo>
                  <a:lnTo>
                    <a:pt x="268" y="149"/>
                  </a:lnTo>
                  <a:lnTo>
                    <a:pt x="268" y="161"/>
                  </a:lnTo>
                  <a:lnTo>
                    <a:pt x="268" y="179"/>
                  </a:lnTo>
                  <a:lnTo>
                    <a:pt x="268" y="185"/>
                  </a:lnTo>
                  <a:lnTo>
                    <a:pt x="274" y="191"/>
                  </a:lnTo>
                  <a:lnTo>
                    <a:pt x="274" y="197"/>
                  </a:lnTo>
                  <a:lnTo>
                    <a:pt x="280" y="197"/>
                  </a:lnTo>
                  <a:lnTo>
                    <a:pt x="280" y="203"/>
                  </a:lnTo>
                  <a:lnTo>
                    <a:pt x="286" y="203"/>
                  </a:lnTo>
                  <a:lnTo>
                    <a:pt x="292" y="209"/>
                  </a:lnTo>
                  <a:lnTo>
                    <a:pt x="298" y="209"/>
                  </a:lnTo>
                  <a:lnTo>
                    <a:pt x="298" y="203"/>
                  </a:lnTo>
                  <a:lnTo>
                    <a:pt x="298" y="197"/>
                  </a:lnTo>
                  <a:lnTo>
                    <a:pt x="298" y="191"/>
                  </a:lnTo>
                  <a:lnTo>
                    <a:pt x="292" y="185"/>
                  </a:lnTo>
                  <a:lnTo>
                    <a:pt x="286" y="179"/>
                  </a:lnTo>
                  <a:lnTo>
                    <a:pt x="280" y="173"/>
                  </a:lnTo>
                  <a:lnTo>
                    <a:pt x="274" y="161"/>
                  </a:lnTo>
                  <a:lnTo>
                    <a:pt x="268" y="149"/>
                  </a:lnTo>
                  <a:lnTo>
                    <a:pt x="263" y="137"/>
                  </a:lnTo>
                  <a:lnTo>
                    <a:pt x="257" y="125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58" name="Freeform 493"/>
            <p:cNvSpPr>
              <a:spLocks/>
            </p:cNvSpPr>
            <p:nvPr/>
          </p:nvSpPr>
          <p:spPr bwMode="auto">
            <a:xfrm>
              <a:off x="5179" y="2067"/>
              <a:ext cx="120" cy="149"/>
            </a:xfrm>
            <a:custGeom>
              <a:avLst/>
              <a:gdLst>
                <a:gd name="T0" fmla="*/ 30 w 120"/>
                <a:gd name="T1" fmla="*/ 6 h 149"/>
                <a:gd name="T2" fmla="*/ 24 w 120"/>
                <a:gd name="T3" fmla="*/ 12 h 149"/>
                <a:gd name="T4" fmla="*/ 18 w 120"/>
                <a:gd name="T5" fmla="*/ 12 h 149"/>
                <a:gd name="T6" fmla="*/ 12 w 120"/>
                <a:gd name="T7" fmla="*/ 12 h 149"/>
                <a:gd name="T8" fmla="*/ 12 w 120"/>
                <a:gd name="T9" fmla="*/ 6 h 149"/>
                <a:gd name="T10" fmla="*/ 6 w 120"/>
                <a:gd name="T11" fmla="*/ 6 h 149"/>
                <a:gd name="T12" fmla="*/ 0 w 120"/>
                <a:gd name="T13" fmla="*/ 0 h 149"/>
                <a:gd name="T14" fmla="*/ 0 w 120"/>
                <a:gd name="T15" fmla="*/ 0 h 149"/>
                <a:gd name="T16" fmla="*/ 0 w 120"/>
                <a:gd name="T17" fmla="*/ 6 h 149"/>
                <a:gd name="T18" fmla="*/ 6 w 120"/>
                <a:gd name="T19" fmla="*/ 12 h 149"/>
                <a:gd name="T20" fmla="*/ 12 w 120"/>
                <a:gd name="T21" fmla="*/ 12 h 149"/>
                <a:gd name="T22" fmla="*/ 18 w 120"/>
                <a:gd name="T23" fmla="*/ 12 h 149"/>
                <a:gd name="T24" fmla="*/ 18 w 120"/>
                <a:gd name="T25" fmla="*/ 18 h 149"/>
                <a:gd name="T26" fmla="*/ 24 w 120"/>
                <a:gd name="T27" fmla="*/ 24 h 149"/>
                <a:gd name="T28" fmla="*/ 18 w 120"/>
                <a:gd name="T29" fmla="*/ 30 h 149"/>
                <a:gd name="T30" fmla="*/ 18 w 120"/>
                <a:gd name="T31" fmla="*/ 36 h 149"/>
                <a:gd name="T32" fmla="*/ 12 w 120"/>
                <a:gd name="T33" fmla="*/ 36 h 149"/>
                <a:gd name="T34" fmla="*/ 6 w 120"/>
                <a:gd name="T35" fmla="*/ 36 h 149"/>
                <a:gd name="T36" fmla="*/ 0 w 120"/>
                <a:gd name="T37" fmla="*/ 54 h 149"/>
                <a:gd name="T38" fmla="*/ 0 w 120"/>
                <a:gd name="T39" fmla="*/ 78 h 149"/>
                <a:gd name="T40" fmla="*/ 18 w 120"/>
                <a:gd name="T41" fmla="*/ 101 h 149"/>
                <a:gd name="T42" fmla="*/ 48 w 120"/>
                <a:gd name="T43" fmla="*/ 119 h 149"/>
                <a:gd name="T44" fmla="*/ 78 w 120"/>
                <a:gd name="T45" fmla="*/ 131 h 149"/>
                <a:gd name="T46" fmla="*/ 90 w 120"/>
                <a:gd name="T47" fmla="*/ 137 h 149"/>
                <a:gd name="T48" fmla="*/ 108 w 120"/>
                <a:gd name="T49" fmla="*/ 143 h 149"/>
                <a:gd name="T50" fmla="*/ 120 w 120"/>
                <a:gd name="T51" fmla="*/ 149 h 149"/>
                <a:gd name="T52" fmla="*/ 120 w 120"/>
                <a:gd name="T53" fmla="*/ 143 h 149"/>
                <a:gd name="T54" fmla="*/ 114 w 120"/>
                <a:gd name="T55" fmla="*/ 125 h 149"/>
                <a:gd name="T56" fmla="*/ 108 w 120"/>
                <a:gd name="T57" fmla="*/ 107 h 149"/>
                <a:gd name="T58" fmla="*/ 102 w 120"/>
                <a:gd name="T59" fmla="*/ 84 h 149"/>
                <a:gd name="T60" fmla="*/ 102 w 120"/>
                <a:gd name="T61" fmla="*/ 72 h 149"/>
                <a:gd name="T62" fmla="*/ 96 w 120"/>
                <a:gd name="T63" fmla="*/ 48 h 149"/>
                <a:gd name="T64" fmla="*/ 78 w 120"/>
                <a:gd name="T65" fmla="*/ 24 h 149"/>
                <a:gd name="T66" fmla="*/ 54 w 120"/>
                <a:gd name="T67" fmla="*/ 6 h 14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0"/>
                <a:gd name="T103" fmla="*/ 0 h 149"/>
                <a:gd name="T104" fmla="*/ 120 w 120"/>
                <a:gd name="T105" fmla="*/ 149 h 14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0" h="149">
                  <a:moveTo>
                    <a:pt x="30" y="0"/>
                  </a:move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12" y="36"/>
                  </a:lnTo>
                  <a:lnTo>
                    <a:pt x="6" y="36"/>
                  </a:lnTo>
                  <a:lnTo>
                    <a:pt x="0" y="54"/>
                  </a:lnTo>
                  <a:lnTo>
                    <a:pt x="0" y="66"/>
                  </a:lnTo>
                  <a:lnTo>
                    <a:pt x="0" y="78"/>
                  </a:lnTo>
                  <a:lnTo>
                    <a:pt x="6" y="90"/>
                  </a:lnTo>
                  <a:lnTo>
                    <a:pt x="18" y="101"/>
                  </a:lnTo>
                  <a:lnTo>
                    <a:pt x="30" y="113"/>
                  </a:lnTo>
                  <a:lnTo>
                    <a:pt x="48" y="119"/>
                  </a:lnTo>
                  <a:lnTo>
                    <a:pt x="66" y="131"/>
                  </a:lnTo>
                  <a:lnTo>
                    <a:pt x="78" y="131"/>
                  </a:lnTo>
                  <a:lnTo>
                    <a:pt x="84" y="137"/>
                  </a:lnTo>
                  <a:lnTo>
                    <a:pt x="90" y="137"/>
                  </a:lnTo>
                  <a:lnTo>
                    <a:pt x="102" y="137"/>
                  </a:lnTo>
                  <a:lnTo>
                    <a:pt x="108" y="143"/>
                  </a:lnTo>
                  <a:lnTo>
                    <a:pt x="114" y="149"/>
                  </a:lnTo>
                  <a:lnTo>
                    <a:pt x="120" y="149"/>
                  </a:lnTo>
                  <a:lnTo>
                    <a:pt x="120" y="143"/>
                  </a:lnTo>
                  <a:lnTo>
                    <a:pt x="114" y="137"/>
                  </a:lnTo>
                  <a:lnTo>
                    <a:pt x="114" y="125"/>
                  </a:lnTo>
                  <a:lnTo>
                    <a:pt x="108" y="113"/>
                  </a:lnTo>
                  <a:lnTo>
                    <a:pt x="108" y="107"/>
                  </a:lnTo>
                  <a:lnTo>
                    <a:pt x="108" y="95"/>
                  </a:lnTo>
                  <a:lnTo>
                    <a:pt x="102" y="84"/>
                  </a:lnTo>
                  <a:lnTo>
                    <a:pt x="102" y="78"/>
                  </a:lnTo>
                  <a:lnTo>
                    <a:pt x="102" y="72"/>
                  </a:lnTo>
                  <a:lnTo>
                    <a:pt x="102" y="60"/>
                  </a:lnTo>
                  <a:lnTo>
                    <a:pt x="96" y="48"/>
                  </a:lnTo>
                  <a:lnTo>
                    <a:pt x="90" y="36"/>
                  </a:lnTo>
                  <a:lnTo>
                    <a:pt x="78" y="24"/>
                  </a:lnTo>
                  <a:lnTo>
                    <a:pt x="66" y="12"/>
                  </a:lnTo>
                  <a:lnTo>
                    <a:pt x="54" y="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59" name="Freeform 494"/>
            <p:cNvSpPr>
              <a:spLocks/>
            </p:cNvSpPr>
            <p:nvPr/>
          </p:nvSpPr>
          <p:spPr bwMode="auto">
            <a:xfrm>
              <a:off x="5149" y="2103"/>
              <a:ext cx="12" cy="12"/>
            </a:xfrm>
            <a:custGeom>
              <a:avLst/>
              <a:gdLst>
                <a:gd name="T0" fmla="*/ 12 w 12"/>
                <a:gd name="T1" fmla="*/ 6 h 12"/>
                <a:gd name="T2" fmla="*/ 12 w 12"/>
                <a:gd name="T3" fmla="*/ 12 h 12"/>
                <a:gd name="T4" fmla="*/ 12 w 12"/>
                <a:gd name="T5" fmla="*/ 12 h 12"/>
                <a:gd name="T6" fmla="*/ 6 w 12"/>
                <a:gd name="T7" fmla="*/ 12 h 12"/>
                <a:gd name="T8" fmla="*/ 6 w 12"/>
                <a:gd name="T9" fmla="*/ 12 h 12"/>
                <a:gd name="T10" fmla="*/ 0 w 12"/>
                <a:gd name="T11" fmla="*/ 12 h 12"/>
                <a:gd name="T12" fmla="*/ 0 w 12"/>
                <a:gd name="T13" fmla="*/ 12 h 12"/>
                <a:gd name="T14" fmla="*/ 0 w 12"/>
                <a:gd name="T15" fmla="*/ 6 h 12"/>
                <a:gd name="T16" fmla="*/ 0 w 12"/>
                <a:gd name="T17" fmla="*/ 6 h 12"/>
                <a:gd name="T18" fmla="*/ 0 w 12"/>
                <a:gd name="T19" fmla="*/ 6 h 12"/>
                <a:gd name="T20" fmla="*/ 0 w 12"/>
                <a:gd name="T21" fmla="*/ 0 h 12"/>
                <a:gd name="T22" fmla="*/ 6 w 12"/>
                <a:gd name="T23" fmla="*/ 0 h 12"/>
                <a:gd name="T24" fmla="*/ 6 w 12"/>
                <a:gd name="T25" fmla="*/ 0 h 12"/>
                <a:gd name="T26" fmla="*/ 6 w 12"/>
                <a:gd name="T27" fmla="*/ 0 h 12"/>
                <a:gd name="T28" fmla="*/ 12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12" y="6"/>
                  </a:move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60" name="Freeform 495"/>
            <p:cNvSpPr>
              <a:spLocks/>
            </p:cNvSpPr>
            <p:nvPr/>
          </p:nvSpPr>
          <p:spPr bwMode="auto">
            <a:xfrm>
              <a:off x="5120" y="2079"/>
              <a:ext cx="17" cy="12"/>
            </a:xfrm>
            <a:custGeom>
              <a:avLst/>
              <a:gdLst>
                <a:gd name="T0" fmla="*/ 11 w 17"/>
                <a:gd name="T1" fmla="*/ 12 h 12"/>
                <a:gd name="T2" fmla="*/ 11 w 17"/>
                <a:gd name="T3" fmla="*/ 12 h 12"/>
                <a:gd name="T4" fmla="*/ 5 w 17"/>
                <a:gd name="T5" fmla="*/ 12 h 12"/>
                <a:gd name="T6" fmla="*/ 5 w 17"/>
                <a:gd name="T7" fmla="*/ 12 h 12"/>
                <a:gd name="T8" fmla="*/ 0 w 17"/>
                <a:gd name="T9" fmla="*/ 12 h 12"/>
                <a:gd name="T10" fmla="*/ 0 w 17"/>
                <a:gd name="T11" fmla="*/ 6 h 12"/>
                <a:gd name="T12" fmla="*/ 0 w 17"/>
                <a:gd name="T13" fmla="*/ 6 h 12"/>
                <a:gd name="T14" fmla="*/ 0 w 17"/>
                <a:gd name="T15" fmla="*/ 0 h 12"/>
                <a:gd name="T16" fmla="*/ 0 w 17"/>
                <a:gd name="T17" fmla="*/ 0 h 12"/>
                <a:gd name="T18" fmla="*/ 5 w 17"/>
                <a:gd name="T19" fmla="*/ 0 h 12"/>
                <a:gd name="T20" fmla="*/ 5 w 17"/>
                <a:gd name="T21" fmla="*/ 0 h 12"/>
                <a:gd name="T22" fmla="*/ 11 w 17"/>
                <a:gd name="T23" fmla="*/ 0 h 12"/>
                <a:gd name="T24" fmla="*/ 11 w 17"/>
                <a:gd name="T25" fmla="*/ 0 h 12"/>
                <a:gd name="T26" fmla="*/ 11 w 17"/>
                <a:gd name="T27" fmla="*/ 6 h 12"/>
                <a:gd name="T28" fmla="*/ 17 w 17"/>
                <a:gd name="T29" fmla="*/ 6 h 12"/>
                <a:gd name="T30" fmla="*/ 17 w 17"/>
                <a:gd name="T31" fmla="*/ 12 h 12"/>
                <a:gd name="T32" fmla="*/ 11 w 17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"/>
                <a:gd name="T52" fmla="*/ 0 h 12"/>
                <a:gd name="T53" fmla="*/ 17 w 17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" h="12">
                  <a:moveTo>
                    <a:pt x="11" y="12"/>
                  </a:moveTo>
                  <a:lnTo>
                    <a:pt x="11" y="12"/>
                  </a:lnTo>
                  <a:lnTo>
                    <a:pt x="5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5" y="0"/>
                  </a:lnTo>
                  <a:lnTo>
                    <a:pt x="11" y="0"/>
                  </a:lnTo>
                  <a:lnTo>
                    <a:pt x="11" y="6"/>
                  </a:lnTo>
                  <a:lnTo>
                    <a:pt x="17" y="6"/>
                  </a:lnTo>
                  <a:lnTo>
                    <a:pt x="17" y="12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61" name="Freeform 496"/>
            <p:cNvSpPr>
              <a:spLocks/>
            </p:cNvSpPr>
            <p:nvPr/>
          </p:nvSpPr>
          <p:spPr bwMode="auto">
            <a:xfrm>
              <a:off x="5155" y="2061"/>
              <a:ext cx="18" cy="18"/>
            </a:xfrm>
            <a:custGeom>
              <a:avLst/>
              <a:gdLst>
                <a:gd name="T0" fmla="*/ 18 w 18"/>
                <a:gd name="T1" fmla="*/ 18 h 18"/>
                <a:gd name="T2" fmla="*/ 12 w 18"/>
                <a:gd name="T3" fmla="*/ 18 h 18"/>
                <a:gd name="T4" fmla="*/ 12 w 18"/>
                <a:gd name="T5" fmla="*/ 18 h 18"/>
                <a:gd name="T6" fmla="*/ 6 w 18"/>
                <a:gd name="T7" fmla="*/ 18 h 18"/>
                <a:gd name="T8" fmla="*/ 0 w 18"/>
                <a:gd name="T9" fmla="*/ 18 h 18"/>
                <a:gd name="T10" fmla="*/ 0 w 18"/>
                <a:gd name="T11" fmla="*/ 12 h 18"/>
                <a:gd name="T12" fmla="*/ 0 w 18"/>
                <a:gd name="T13" fmla="*/ 6 h 18"/>
                <a:gd name="T14" fmla="*/ 0 w 18"/>
                <a:gd name="T15" fmla="*/ 6 h 18"/>
                <a:gd name="T16" fmla="*/ 6 w 18"/>
                <a:gd name="T17" fmla="*/ 6 h 18"/>
                <a:gd name="T18" fmla="*/ 6 w 18"/>
                <a:gd name="T19" fmla="*/ 0 h 18"/>
                <a:gd name="T20" fmla="*/ 12 w 18"/>
                <a:gd name="T21" fmla="*/ 0 h 18"/>
                <a:gd name="T22" fmla="*/ 12 w 18"/>
                <a:gd name="T23" fmla="*/ 0 h 18"/>
                <a:gd name="T24" fmla="*/ 18 w 18"/>
                <a:gd name="T25" fmla="*/ 6 h 18"/>
                <a:gd name="T26" fmla="*/ 18 w 18"/>
                <a:gd name="T27" fmla="*/ 6 h 18"/>
                <a:gd name="T28" fmla="*/ 18 w 18"/>
                <a:gd name="T29" fmla="*/ 12 h 18"/>
                <a:gd name="T30" fmla="*/ 18 w 18"/>
                <a:gd name="T31" fmla="*/ 12 h 18"/>
                <a:gd name="T32" fmla="*/ 18 w 18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8"/>
                <a:gd name="T53" fmla="*/ 18 w 18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8">
                  <a:moveTo>
                    <a:pt x="18" y="18"/>
                  </a:move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8" y="1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62" name="Freeform 497"/>
            <p:cNvSpPr>
              <a:spLocks/>
            </p:cNvSpPr>
            <p:nvPr/>
          </p:nvSpPr>
          <p:spPr bwMode="auto">
            <a:xfrm>
              <a:off x="5179" y="2085"/>
              <a:ext cx="18" cy="18"/>
            </a:xfrm>
            <a:custGeom>
              <a:avLst/>
              <a:gdLst>
                <a:gd name="T0" fmla="*/ 12 w 18"/>
                <a:gd name="T1" fmla="*/ 18 h 18"/>
                <a:gd name="T2" fmla="*/ 12 w 18"/>
                <a:gd name="T3" fmla="*/ 12 h 18"/>
                <a:gd name="T4" fmla="*/ 18 w 18"/>
                <a:gd name="T5" fmla="*/ 12 h 18"/>
                <a:gd name="T6" fmla="*/ 18 w 18"/>
                <a:gd name="T7" fmla="*/ 6 h 18"/>
                <a:gd name="T8" fmla="*/ 18 w 18"/>
                <a:gd name="T9" fmla="*/ 6 h 18"/>
                <a:gd name="T10" fmla="*/ 12 w 18"/>
                <a:gd name="T11" fmla="*/ 0 h 18"/>
                <a:gd name="T12" fmla="*/ 12 w 18"/>
                <a:gd name="T13" fmla="*/ 0 h 18"/>
                <a:gd name="T14" fmla="*/ 6 w 18"/>
                <a:gd name="T15" fmla="*/ 0 h 18"/>
                <a:gd name="T16" fmla="*/ 0 w 18"/>
                <a:gd name="T17" fmla="*/ 0 h 18"/>
                <a:gd name="T18" fmla="*/ 0 w 18"/>
                <a:gd name="T19" fmla="*/ 6 h 18"/>
                <a:gd name="T20" fmla="*/ 0 w 18"/>
                <a:gd name="T21" fmla="*/ 6 h 18"/>
                <a:gd name="T22" fmla="*/ 0 w 18"/>
                <a:gd name="T23" fmla="*/ 6 h 18"/>
                <a:gd name="T24" fmla="*/ 0 w 18"/>
                <a:gd name="T25" fmla="*/ 12 h 18"/>
                <a:gd name="T26" fmla="*/ 0 w 18"/>
                <a:gd name="T27" fmla="*/ 12 h 18"/>
                <a:gd name="T28" fmla="*/ 6 w 18"/>
                <a:gd name="T29" fmla="*/ 12 h 18"/>
                <a:gd name="T30" fmla="*/ 12 w 18"/>
                <a:gd name="T31" fmla="*/ 18 h 18"/>
                <a:gd name="T32" fmla="*/ 12 w 18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8"/>
                <a:gd name="T53" fmla="*/ 18 w 18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8">
                  <a:moveTo>
                    <a:pt x="12" y="18"/>
                  </a:move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63" name="Freeform 498"/>
            <p:cNvSpPr>
              <a:spLocks/>
            </p:cNvSpPr>
            <p:nvPr/>
          </p:nvSpPr>
          <p:spPr bwMode="auto">
            <a:xfrm>
              <a:off x="5191" y="2061"/>
              <a:ext cx="18" cy="12"/>
            </a:xfrm>
            <a:custGeom>
              <a:avLst/>
              <a:gdLst>
                <a:gd name="T0" fmla="*/ 18 w 18"/>
                <a:gd name="T1" fmla="*/ 6 h 12"/>
                <a:gd name="T2" fmla="*/ 18 w 18"/>
                <a:gd name="T3" fmla="*/ 6 h 12"/>
                <a:gd name="T4" fmla="*/ 18 w 18"/>
                <a:gd name="T5" fmla="*/ 6 h 12"/>
                <a:gd name="T6" fmla="*/ 12 w 18"/>
                <a:gd name="T7" fmla="*/ 12 h 12"/>
                <a:gd name="T8" fmla="*/ 12 w 18"/>
                <a:gd name="T9" fmla="*/ 12 h 12"/>
                <a:gd name="T10" fmla="*/ 6 w 18"/>
                <a:gd name="T11" fmla="*/ 12 h 12"/>
                <a:gd name="T12" fmla="*/ 6 w 18"/>
                <a:gd name="T13" fmla="*/ 12 h 12"/>
                <a:gd name="T14" fmla="*/ 6 w 18"/>
                <a:gd name="T15" fmla="*/ 6 h 12"/>
                <a:gd name="T16" fmla="*/ 0 w 18"/>
                <a:gd name="T17" fmla="*/ 6 h 12"/>
                <a:gd name="T18" fmla="*/ 6 w 18"/>
                <a:gd name="T19" fmla="*/ 6 h 12"/>
                <a:gd name="T20" fmla="*/ 6 w 18"/>
                <a:gd name="T21" fmla="*/ 0 h 12"/>
                <a:gd name="T22" fmla="*/ 6 w 18"/>
                <a:gd name="T23" fmla="*/ 0 h 12"/>
                <a:gd name="T24" fmla="*/ 6 w 18"/>
                <a:gd name="T25" fmla="*/ 0 h 12"/>
                <a:gd name="T26" fmla="*/ 12 w 18"/>
                <a:gd name="T27" fmla="*/ 0 h 12"/>
                <a:gd name="T28" fmla="*/ 12 w 18"/>
                <a:gd name="T29" fmla="*/ 0 h 12"/>
                <a:gd name="T30" fmla="*/ 18 w 18"/>
                <a:gd name="T31" fmla="*/ 0 h 12"/>
                <a:gd name="T32" fmla="*/ 18 w 1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2"/>
                <a:gd name="T53" fmla="*/ 18 w 1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2">
                  <a:moveTo>
                    <a:pt x="18" y="6"/>
                  </a:moveTo>
                  <a:lnTo>
                    <a:pt x="18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64" name="Freeform 499"/>
            <p:cNvSpPr>
              <a:spLocks/>
            </p:cNvSpPr>
            <p:nvPr/>
          </p:nvSpPr>
          <p:spPr bwMode="auto">
            <a:xfrm>
              <a:off x="5173" y="2031"/>
              <a:ext cx="12" cy="18"/>
            </a:xfrm>
            <a:custGeom>
              <a:avLst/>
              <a:gdLst>
                <a:gd name="T0" fmla="*/ 12 w 12"/>
                <a:gd name="T1" fmla="*/ 0 h 18"/>
                <a:gd name="T2" fmla="*/ 12 w 12"/>
                <a:gd name="T3" fmla="*/ 6 h 18"/>
                <a:gd name="T4" fmla="*/ 12 w 12"/>
                <a:gd name="T5" fmla="*/ 6 h 18"/>
                <a:gd name="T6" fmla="*/ 12 w 12"/>
                <a:gd name="T7" fmla="*/ 6 h 18"/>
                <a:gd name="T8" fmla="*/ 12 w 12"/>
                <a:gd name="T9" fmla="*/ 12 h 18"/>
                <a:gd name="T10" fmla="*/ 12 w 12"/>
                <a:gd name="T11" fmla="*/ 12 h 18"/>
                <a:gd name="T12" fmla="*/ 6 w 12"/>
                <a:gd name="T13" fmla="*/ 18 h 18"/>
                <a:gd name="T14" fmla="*/ 6 w 12"/>
                <a:gd name="T15" fmla="*/ 18 h 18"/>
                <a:gd name="T16" fmla="*/ 6 w 12"/>
                <a:gd name="T17" fmla="*/ 18 h 18"/>
                <a:gd name="T18" fmla="*/ 0 w 12"/>
                <a:gd name="T19" fmla="*/ 18 h 18"/>
                <a:gd name="T20" fmla="*/ 0 w 12"/>
                <a:gd name="T21" fmla="*/ 12 h 18"/>
                <a:gd name="T22" fmla="*/ 0 w 12"/>
                <a:gd name="T23" fmla="*/ 12 h 18"/>
                <a:gd name="T24" fmla="*/ 0 w 12"/>
                <a:gd name="T25" fmla="*/ 6 h 18"/>
                <a:gd name="T26" fmla="*/ 0 w 12"/>
                <a:gd name="T27" fmla="*/ 6 h 18"/>
                <a:gd name="T28" fmla="*/ 6 w 12"/>
                <a:gd name="T29" fmla="*/ 6 h 18"/>
                <a:gd name="T30" fmla="*/ 6 w 12"/>
                <a:gd name="T31" fmla="*/ 0 h 18"/>
                <a:gd name="T32" fmla="*/ 12 w 12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12" y="0"/>
                  </a:moveTo>
                  <a:lnTo>
                    <a:pt x="12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65" name="Freeform 500"/>
            <p:cNvSpPr>
              <a:spLocks/>
            </p:cNvSpPr>
            <p:nvPr/>
          </p:nvSpPr>
          <p:spPr bwMode="auto">
            <a:xfrm>
              <a:off x="5149" y="2043"/>
              <a:ext cx="12" cy="18"/>
            </a:xfrm>
            <a:custGeom>
              <a:avLst/>
              <a:gdLst>
                <a:gd name="T0" fmla="*/ 12 w 12"/>
                <a:gd name="T1" fmla="*/ 12 h 18"/>
                <a:gd name="T2" fmla="*/ 12 w 12"/>
                <a:gd name="T3" fmla="*/ 12 h 18"/>
                <a:gd name="T4" fmla="*/ 12 w 12"/>
                <a:gd name="T5" fmla="*/ 18 h 18"/>
                <a:gd name="T6" fmla="*/ 6 w 12"/>
                <a:gd name="T7" fmla="*/ 18 h 18"/>
                <a:gd name="T8" fmla="*/ 6 w 12"/>
                <a:gd name="T9" fmla="*/ 18 h 18"/>
                <a:gd name="T10" fmla="*/ 0 w 12"/>
                <a:gd name="T11" fmla="*/ 18 h 18"/>
                <a:gd name="T12" fmla="*/ 0 w 12"/>
                <a:gd name="T13" fmla="*/ 12 h 18"/>
                <a:gd name="T14" fmla="*/ 0 w 12"/>
                <a:gd name="T15" fmla="*/ 12 h 18"/>
                <a:gd name="T16" fmla="*/ 0 w 12"/>
                <a:gd name="T17" fmla="*/ 6 h 18"/>
                <a:gd name="T18" fmla="*/ 0 w 12"/>
                <a:gd name="T19" fmla="*/ 6 h 18"/>
                <a:gd name="T20" fmla="*/ 6 w 12"/>
                <a:gd name="T21" fmla="*/ 0 h 18"/>
                <a:gd name="T22" fmla="*/ 6 w 12"/>
                <a:gd name="T23" fmla="*/ 0 h 18"/>
                <a:gd name="T24" fmla="*/ 12 w 12"/>
                <a:gd name="T25" fmla="*/ 0 h 18"/>
                <a:gd name="T26" fmla="*/ 12 w 12"/>
                <a:gd name="T27" fmla="*/ 0 h 18"/>
                <a:gd name="T28" fmla="*/ 12 w 12"/>
                <a:gd name="T29" fmla="*/ 6 h 18"/>
                <a:gd name="T30" fmla="*/ 12 w 12"/>
                <a:gd name="T31" fmla="*/ 6 h 18"/>
                <a:gd name="T32" fmla="*/ 12 w 12"/>
                <a:gd name="T33" fmla="*/ 12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12" y="12"/>
                  </a:move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66" name="Freeform 501"/>
            <p:cNvSpPr>
              <a:spLocks/>
            </p:cNvSpPr>
            <p:nvPr/>
          </p:nvSpPr>
          <p:spPr bwMode="auto">
            <a:xfrm>
              <a:off x="5131" y="2043"/>
              <a:ext cx="12" cy="12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6 h 12"/>
                <a:gd name="T4" fmla="*/ 0 w 12"/>
                <a:gd name="T5" fmla="*/ 6 h 12"/>
                <a:gd name="T6" fmla="*/ 0 w 12"/>
                <a:gd name="T7" fmla="*/ 6 h 12"/>
                <a:gd name="T8" fmla="*/ 0 w 12"/>
                <a:gd name="T9" fmla="*/ 0 h 12"/>
                <a:gd name="T10" fmla="*/ 0 w 12"/>
                <a:gd name="T11" fmla="*/ 0 h 12"/>
                <a:gd name="T12" fmla="*/ 6 w 12"/>
                <a:gd name="T13" fmla="*/ 0 h 12"/>
                <a:gd name="T14" fmla="*/ 6 w 12"/>
                <a:gd name="T15" fmla="*/ 0 h 12"/>
                <a:gd name="T16" fmla="*/ 12 w 12"/>
                <a:gd name="T17" fmla="*/ 0 h 12"/>
                <a:gd name="T18" fmla="*/ 12 w 12"/>
                <a:gd name="T19" fmla="*/ 0 h 12"/>
                <a:gd name="T20" fmla="*/ 12 w 12"/>
                <a:gd name="T21" fmla="*/ 0 h 12"/>
                <a:gd name="T22" fmla="*/ 12 w 12"/>
                <a:gd name="T23" fmla="*/ 6 h 12"/>
                <a:gd name="T24" fmla="*/ 12 w 12"/>
                <a:gd name="T25" fmla="*/ 6 h 12"/>
                <a:gd name="T26" fmla="*/ 12 w 12"/>
                <a:gd name="T27" fmla="*/ 12 h 12"/>
                <a:gd name="T28" fmla="*/ 6 w 12"/>
                <a:gd name="T29" fmla="*/ 12 h 12"/>
                <a:gd name="T30" fmla="*/ 6 w 12"/>
                <a:gd name="T31" fmla="*/ 12 h 12"/>
                <a:gd name="T32" fmla="*/ 0 w 12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12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67" name="Freeform 502"/>
            <p:cNvSpPr>
              <a:spLocks/>
            </p:cNvSpPr>
            <p:nvPr/>
          </p:nvSpPr>
          <p:spPr bwMode="auto">
            <a:xfrm>
              <a:off x="5191" y="1965"/>
              <a:ext cx="120" cy="84"/>
            </a:xfrm>
            <a:custGeom>
              <a:avLst/>
              <a:gdLst>
                <a:gd name="T0" fmla="*/ 0 w 120"/>
                <a:gd name="T1" fmla="*/ 66 h 84"/>
                <a:gd name="T2" fmla="*/ 0 w 120"/>
                <a:gd name="T3" fmla="*/ 72 h 84"/>
                <a:gd name="T4" fmla="*/ 0 w 120"/>
                <a:gd name="T5" fmla="*/ 72 h 84"/>
                <a:gd name="T6" fmla="*/ 6 w 120"/>
                <a:gd name="T7" fmla="*/ 66 h 84"/>
                <a:gd name="T8" fmla="*/ 18 w 120"/>
                <a:gd name="T9" fmla="*/ 72 h 84"/>
                <a:gd name="T10" fmla="*/ 42 w 120"/>
                <a:gd name="T11" fmla="*/ 78 h 84"/>
                <a:gd name="T12" fmla="*/ 66 w 120"/>
                <a:gd name="T13" fmla="*/ 84 h 84"/>
                <a:gd name="T14" fmla="*/ 66 w 120"/>
                <a:gd name="T15" fmla="*/ 78 h 84"/>
                <a:gd name="T16" fmla="*/ 48 w 120"/>
                <a:gd name="T17" fmla="*/ 78 h 84"/>
                <a:gd name="T18" fmla="*/ 30 w 120"/>
                <a:gd name="T19" fmla="*/ 72 h 84"/>
                <a:gd name="T20" fmla="*/ 18 w 120"/>
                <a:gd name="T21" fmla="*/ 60 h 84"/>
                <a:gd name="T22" fmla="*/ 18 w 120"/>
                <a:gd name="T23" fmla="*/ 60 h 84"/>
                <a:gd name="T24" fmla="*/ 30 w 120"/>
                <a:gd name="T25" fmla="*/ 54 h 84"/>
                <a:gd name="T26" fmla="*/ 36 w 120"/>
                <a:gd name="T27" fmla="*/ 54 h 84"/>
                <a:gd name="T28" fmla="*/ 54 w 120"/>
                <a:gd name="T29" fmla="*/ 60 h 84"/>
                <a:gd name="T30" fmla="*/ 78 w 120"/>
                <a:gd name="T31" fmla="*/ 66 h 84"/>
                <a:gd name="T32" fmla="*/ 84 w 120"/>
                <a:gd name="T33" fmla="*/ 60 h 84"/>
                <a:gd name="T34" fmla="*/ 78 w 120"/>
                <a:gd name="T35" fmla="*/ 60 h 84"/>
                <a:gd name="T36" fmla="*/ 72 w 120"/>
                <a:gd name="T37" fmla="*/ 60 h 84"/>
                <a:gd name="T38" fmla="*/ 60 w 120"/>
                <a:gd name="T39" fmla="*/ 60 h 84"/>
                <a:gd name="T40" fmla="*/ 48 w 120"/>
                <a:gd name="T41" fmla="*/ 54 h 84"/>
                <a:gd name="T42" fmla="*/ 42 w 120"/>
                <a:gd name="T43" fmla="*/ 48 h 84"/>
                <a:gd name="T44" fmla="*/ 54 w 120"/>
                <a:gd name="T45" fmla="*/ 48 h 84"/>
                <a:gd name="T46" fmla="*/ 60 w 120"/>
                <a:gd name="T47" fmla="*/ 42 h 84"/>
                <a:gd name="T48" fmla="*/ 66 w 120"/>
                <a:gd name="T49" fmla="*/ 42 h 84"/>
                <a:gd name="T50" fmla="*/ 78 w 120"/>
                <a:gd name="T51" fmla="*/ 48 h 84"/>
                <a:gd name="T52" fmla="*/ 84 w 120"/>
                <a:gd name="T53" fmla="*/ 48 h 84"/>
                <a:gd name="T54" fmla="*/ 96 w 120"/>
                <a:gd name="T55" fmla="*/ 54 h 84"/>
                <a:gd name="T56" fmla="*/ 90 w 120"/>
                <a:gd name="T57" fmla="*/ 48 h 84"/>
                <a:gd name="T58" fmla="*/ 78 w 120"/>
                <a:gd name="T59" fmla="*/ 42 h 84"/>
                <a:gd name="T60" fmla="*/ 72 w 120"/>
                <a:gd name="T61" fmla="*/ 42 h 84"/>
                <a:gd name="T62" fmla="*/ 90 w 120"/>
                <a:gd name="T63" fmla="*/ 36 h 84"/>
                <a:gd name="T64" fmla="*/ 108 w 120"/>
                <a:gd name="T65" fmla="*/ 36 h 84"/>
                <a:gd name="T66" fmla="*/ 120 w 120"/>
                <a:gd name="T67" fmla="*/ 30 h 84"/>
                <a:gd name="T68" fmla="*/ 114 w 120"/>
                <a:gd name="T69" fmla="*/ 30 h 84"/>
                <a:gd name="T70" fmla="*/ 96 w 120"/>
                <a:gd name="T71" fmla="*/ 30 h 84"/>
                <a:gd name="T72" fmla="*/ 78 w 120"/>
                <a:gd name="T73" fmla="*/ 30 h 84"/>
                <a:gd name="T74" fmla="*/ 72 w 120"/>
                <a:gd name="T75" fmla="*/ 30 h 84"/>
                <a:gd name="T76" fmla="*/ 84 w 120"/>
                <a:gd name="T77" fmla="*/ 6 h 84"/>
                <a:gd name="T78" fmla="*/ 84 w 120"/>
                <a:gd name="T79" fmla="*/ 0 h 84"/>
                <a:gd name="T80" fmla="*/ 78 w 120"/>
                <a:gd name="T81" fmla="*/ 12 h 84"/>
                <a:gd name="T82" fmla="*/ 66 w 120"/>
                <a:gd name="T83" fmla="*/ 24 h 84"/>
                <a:gd name="T84" fmla="*/ 60 w 120"/>
                <a:gd name="T85" fmla="*/ 36 h 84"/>
                <a:gd name="T86" fmla="*/ 54 w 120"/>
                <a:gd name="T87" fmla="*/ 36 h 84"/>
                <a:gd name="T88" fmla="*/ 36 w 120"/>
                <a:gd name="T89" fmla="*/ 42 h 84"/>
                <a:gd name="T90" fmla="*/ 36 w 120"/>
                <a:gd name="T91" fmla="*/ 36 h 84"/>
                <a:gd name="T92" fmla="*/ 42 w 120"/>
                <a:gd name="T93" fmla="*/ 12 h 84"/>
                <a:gd name="T94" fmla="*/ 42 w 120"/>
                <a:gd name="T95" fmla="*/ 6 h 84"/>
                <a:gd name="T96" fmla="*/ 30 w 120"/>
                <a:gd name="T97" fmla="*/ 24 h 84"/>
                <a:gd name="T98" fmla="*/ 24 w 120"/>
                <a:gd name="T99" fmla="*/ 48 h 84"/>
                <a:gd name="T100" fmla="*/ 12 w 120"/>
                <a:gd name="T101" fmla="*/ 60 h 84"/>
                <a:gd name="T102" fmla="*/ 6 w 120"/>
                <a:gd name="T103" fmla="*/ 60 h 84"/>
                <a:gd name="T104" fmla="*/ 12 w 120"/>
                <a:gd name="T105" fmla="*/ 36 h 84"/>
                <a:gd name="T106" fmla="*/ 6 w 120"/>
                <a:gd name="T107" fmla="*/ 30 h 84"/>
                <a:gd name="T108" fmla="*/ 0 w 120"/>
                <a:gd name="T109" fmla="*/ 66 h 8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0"/>
                <a:gd name="T166" fmla="*/ 0 h 84"/>
                <a:gd name="T167" fmla="*/ 120 w 120"/>
                <a:gd name="T168" fmla="*/ 84 h 8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0" h="84">
                  <a:moveTo>
                    <a:pt x="0" y="66"/>
                  </a:moveTo>
                  <a:lnTo>
                    <a:pt x="0" y="66"/>
                  </a:lnTo>
                  <a:lnTo>
                    <a:pt x="0" y="72"/>
                  </a:lnTo>
                  <a:lnTo>
                    <a:pt x="6" y="72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2" y="72"/>
                  </a:lnTo>
                  <a:lnTo>
                    <a:pt x="18" y="72"/>
                  </a:lnTo>
                  <a:lnTo>
                    <a:pt x="30" y="72"/>
                  </a:lnTo>
                  <a:lnTo>
                    <a:pt x="36" y="78"/>
                  </a:lnTo>
                  <a:lnTo>
                    <a:pt x="42" y="78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66" y="78"/>
                  </a:lnTo>
                  <a:lnTo>
                    <a:pt x="60" y="78"/>
                  </a:lnTo>
                  <a:lnTo>
                    <a:pt x="48" y="78"/>
                  </a:lnTo>
                  <a:lnTo>
                    <a:pt x="42" y="78"/>
                  </a:lnTo>
                  <a:lnTo>
                    <a:pt x="36" y="72"/>
                  </a:lnTo>
                  <a:lnTo>
                    <a:pt x="30" y="72"/>
                  </a:lnTo>
                  <a:lnTo>
                    <a:pt x="24" y="66"/>
                  </a:lnTo>
                  <a:lnTo>
                    <a:pt x="18" y="66"/>
                  </a:lnTo>
                  <a:lnTo>
                    <a:pt x="18" y="60"/>
                  </a:lnTo>
                  <a:lnTo>
                    <a:pt x="24" y="60"/>
                  </a:lnTo>
                  <a:lnTo>
                    <a:pt x="30" y="54"/>
                  </a:lnTo>
                  <a:lnTo>
                    <a:pt x="36" y="54"/>
                  </a:lnTo>
                  <a:lnTo>
                    <a:pt x="42" y="60"/>
                  </a:lnTo>
                  <a:lnTo>
                    <a:pt x="48" y="60"/>
                  </a:lnTo>
                  <a:lnTo>
                    <a:pt x="54" y="60"/>
                  </a:lnTo>
                  <a:lnTo>
                    <a:pt x="66" y="66"/>
                  </a:lnTo>
                  <a:lnTo>
                    <a:pt x="72" y="66"/>
                  </a:lnTo>
                  <a:lnTo>
                    <a:pt x="78" y="66"/>
                  </a:lnTo>
                  <a:lnTo>
                    <a:pt x="84" y="66"/>
                  </a:lnTo>
                  <a:lnTo>
                    <a:pt x="84" y="60"/>
                  </a:lnTo>
                  <a:lnTo>
                    <a:pt x="78" y="60"/>
                  </a:lnTo>
                  <a:lnTo>
                    <a:pt x="72" y="60"/>
                  </a:lnTo>
                  <a:lnTo>
                    <a:pt x="66" y="60"/>
                  </a:lnTo>
                  <a:lnTo>
                    <a:pt x="60" y="60"/>
                  </a:lnTo>
                  <a:lnTo>
                    <a:pt x="54" y="54"/>
                  </a:lnTo>
                  <a:lnTo>
                    <a:pt x="48" y="54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8" y="48"/>
                  </a:lnTo>
                  <a:lnTo>
                    <a:pt x="54" y="48"/>
                  </a:lnTo>
                  <a:lnTo>
                    <a:pt x="54" y="42"/>
                  </a:lnTo>
                  <a:lnTo>
                    <a:pt x="60" y="42"/>
                  </a:lnTo>
                  <a:lnTo>
                    <a:pt x="66" y="42"/>
                  </a:lnTo>
                  <a:lnTo>
                    <a:pt x="72" y="42"/>
                  </a:lnTo>
                  <a:lnTo>
                    <a:pt x="78" y="48"/>
                  </a:lnTo>
                  <a:lnTo>
                    <a:pt x="84" y="48"/>
                  </a:lnTo>
                  <a:lnTo>
                    <a:pt x="90" y="54"/>
                  </a:lnTo>
                  <a:lnTo>
                    <a:pt x="96" y="54"/>
                  </a:lnTo>
                  <a:lnTo>
                    <a:pt x="90" y="48"/>
                  </a:lnTo>
                  <a:lnTo>
                    <a:pt x="84" y="48"/>
                  </a:lnTo>
                  <a:lnTo>
                    <a:pt x="84" y="42"/>
                  </a:lnTo>
                  <a:lnTo>
                    <a:pt x="78" y="42"/>
                  </a:lnTo>
                  <a:lnTo>
                    <a:pt x="72" y="42"/>
                  </a:lnTo>
                  <a:lnTo>
                    <a:pt x="78" y="42"/>
                  </a:lnTo>
                  <a:lnTo>
                    <a:pt x="84" y="36"/>
                  </a:lnTo>
                  <a:lnTo>
                    <a:pt x="90" y="36"/>
                  </a:lnTo>
                  <a:lnTo>
                    <a:pt x="96" y="36"/>
                  </a:lnTo>
                  <a:lnTo>
                    <a:pt x="102" y="36"/>
                  </a:lnTo>
                  <a:lnTo>
                    <a:pt x="108" y="36"/>
                  </a:lnTo>
                  <a:lnTo>
                    <a:pt x="114" y="30"/>
                  </a:lnTo>
                  <a:lnTo>
                    <a:pt x="120" y="30"/>
                  </a:lnTo>
                  <a:lnTo>
                    <a:pt x="114" y="30"/>
                  </a:lnTo>
                  <a:lnTo>
                    <a:pt x="108" y="30"/>
                  </a:lnTo>
                  <a:lnTo>
                    <a:pt x="96" y="30"/>
                  </a:lnTo>
                  <a:lnTo>
                    <a:pt x="90" y="30"/>
                  </a:lnTo>
                  <a:lnTo>
                    <a:pt x="84" y="30"/>
                  </a:lnTo>
                  <a:lnTo>
                    <a:pt x="78" y="30"/>
                  </a:lnTo>
                  <a:lnTo>
                    <a:pt x="72" y="36"/>
                  </a:lnTo>
                  <a:lnTo>
                    <a:pt x="72" y="30"/>
                  </a:lnTo>
                  <a:lnTo>
                    <a:pt x="72" y="18"/>
                  </a:lnTo>
                  <a:lnTo>
                    <a:pt x="78" y="12"/>
                  </a:lnTo>
                  <a:lnTo>
                    <a:pt x="84" y="6"/>
                  </a:lnTo>
                  <a:lnTo>
                    <a:pt x="84" y="0"/>
                  </a:lnTo>
                  <a:lnTo>
                    <a:pt x="78" y="6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72" y="18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60" y="30"/>
                  </a:lnTo>
                  <a:lnTo>
                    <a:pt x="60" y="36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6" y="36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42" y="12"/>
                  </a:lnTo>
                  <a:lnTo>
                    <a:pt x="42" y="6"/>
                  </a:lnTo>
                  <a:lnTo>
                    <a:pt x="36" y="18"/>
                  </a:lnTo>
                  <a:lnTo>
                    <a:pt x="30" y="24"/>
                  </a:lnTo>
                  <a:lnTo>
                    <a:pt x="30" y="36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18" y="54"/>
                  </a:lnTo>
                  <a:lnTo>
                    <a:pt x="12" y="54"/>
                  </a:lnTo>
                  <a:lnTo>
                    <a:pt x="12" y="60"/>
                  </a:lnTo>
                  <a:lnTo>
                    <a:pt x="6" y="60"/>
                  </a:lnTo>
                  <a:lnTo>
                    <a:pt x="6" y="54"/>
                  </a:lnTo>
                  <a:lnTo>
                    <a:pt x="6" y="48"/>
                  </a:lnTo>
                  <a:lnTo>
                    <a:pt x="12" y="36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6" y="30"/>
                  </a:lnTo>
                  <a:lnTo>
                    <a:pt x="6" y="42"/>
                  </a:lnTo>
                  <a:lnTo>
                    <a:pt x="0" y="54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68" name="Freeform 503"/>
            <p:cNvSpPr>
              <a:spLocks/>
            </p:cNvSpPr>
            <p:nvPr/>
          </p:nvSpPr>
          <p:spPr bwMode="auto">
            <a:xfrm>
              <a:off x="5197" y="2097"/>
              <a:ext cx="84" cy="101"/>
            </a:xfrm>
            <a:custGeom>
              <a:avLst/>
              <a:gdLst>
                <a:gd name="T0" fmla="*/ 0 w 84"/>
                <a:gd name="T1" fmla="*/ 0 h 101"/>
                <a:gd name="T2" fmla="*/ 0 w 84"/>
                <a:gd name="T3" fmla="*/ 6 h 101"/>
                <a:gd name="T4" fmla="*/ 0 w 84"/>
                <a:gd name="T5" fmla="*/ 6 h 101"/>
                <a:gd name="T6" fmla="*/ 6 w 84"/>
                <a:gd name="T7" fmla="*/ 18 h 101"/>
                <a:gd name="T8" fmla="*/ 6 w 84"/>
                <a:gd name="T9" fmla="*/ 24 h 101"/>
                <a:gd name="T10" fmla="*/ 6 w 84"/>
                <a:gd name="T11" fmla="*/ 48 h 101"/>
                <a:gd name="T12" fmla="*/ 12 w 84"/>
                <a:gd name="T13" fmla="*/ 60 h 101"/>
                <a:gd name="T14" fmla="*/ 12 w 84"/>
                <a:gd name="T15" fmla="*/ 60 h 101"/>
                <a:gd name="T16" fmla="*/ 12 w 84"/>
                <a:gd name="T17" fmla="*/ 48 h 101"/>
                <a:gd name="T18" fmla="*/ 12 w 84"/>
                <a:gd name="T19" fmla="*/ 30 h 101"/>
                <a:gd name="T20" fmla="*/ 18 w 84"/>
                <a:gd name="T21" fmla="*/ 30 h 101"/>
                <a:gd name="T22" fmla="*/ 24 w 84"/>
                <a:gd name="T23" fmla="*/ 30 h 101"/>
                <a:gd name="T24" fmla="*/ 30 w 84"/>
                <a:gd name="T25" fmla="*/ 36 h 101"/>
                <a:gd name="T26" fmla="*/ 30 w 84"/>
                <a:gd name="T27" fmla="*/ 42 h 101"/>
                <a:gd name="T28" fmla="*/ 36 w 84"/>
                <a:gd name="T29" fmla="*/ 48 h 101"/>
                <a:gd name="T30" fmla="*/ 36 w 84"/>
                <a:gd name="T31" fmla="*/ 65 h 101"/>
                <a:gd name="T32" fmla="*/ 36 w 84"/>
                <a:gd name="T33" fmla="*/ 77 h 101"/>
                <a:gd name="T34" fmla="*/ 36 w 84"/>
                <a:gd name="T35" fmla="*/ 89 h 101"/>
                <a:gd name="T36" fmla="*/ 36 w 84"/>
                <a:gd name="T37" fmla="*/ 89 h 101"/>
                <a:gd name="T38" fmla="*/ 42 w 84"/>
                <a:gd name="T39" fmla="*/ 89 h 101"/>
                <a:gd name="T40" fmla="*/ 36 w 84"/>
                <a:gd name="T41" fmla="*/ 77 h 101"/>
                <a:gd name="T42" fmla="*/ 42 w 84"/>
                <a:gd name="T43" fmla="*/ 71 h 101"/>
                <a:gd name="T44" fmla="*/ 42 w 84"/>
                <a:gd name="T45" fmla="*/ 65 h 101"/>
                <a:gd name="T46" fmla="*/ 42 w 84"/>
                <a:gd name="T47" fmla="*/ 54 h 101"/>
                <a:gd name="T48" fmla="*/ 48 w 84"/>
                <a:gd name="T49" fmla="*/ 54 h 101"/>
                <a:gd name="T50" fmla="*/ 60 w 84"/>
                <a:gd name="T51" fmla="*/ 71 h 101"/>
                <a:gd name="T52" fmla="*/ 72 w 84"/>
                <a:gd name="T53" fmla="*/ 83 h 101"/>
                <a:gd name="T54" fmla="*/ 78 w 84"/>
                <a:gd name="T55" fmla="*/ 95 h 101"/>
                <a:gd name="T56" fmla="*/ 84 w 84"/>
                <a:gd name="T57" fmla="*/ 95 h 101"/>
                <a:gd name="T58" fmla="*/ 78 w 84"/>
                <a:gd name="T59" fmla="*/ 83 h 101"/>
                <a:gd name="T60" fmla="*/ 72 w 84"/>
                <a:gd name="T61" fmla="*/ 77 h 101"/>
                <a:gd name="T62" fmla="*/ 66 w 84"/>
                <a:gd name="T63" fmla="*/ 65 h 101"/>
                <a:gd name="T64" fmla="*/ 66 w 84"/>
                <a:gd name="T65" fmla="*/ 65 h 101"/>
                <a:gd name="T66" fmla="*/ 60 w 84"/>
                <a:gd name="T67" fmla="*/ 60 h 101"/>
                <a:gd name="T68" fmla="*/ 54 w 84"/>
                <a:gd name="T69" fmla="*/ 54 h 101"/>
                <a:gd name="T70" fmla="*/ 48 w 84"/>
                <a:gd name="T71" fmla="*/ 48 h 101"/>
                <a:gd name="T72" fmla="*/ 48 w 84"/>
                <a:gd name="T73" fmla="*/ 42 h 101"/>
                <a:gd name="T74" fmla="*/ 54 w 84"/>
                <a:gd name="T75" fmla="*/ 48 h 101"/>
                <a:gd name="T76" fmla="*/ 60 w 84"/>
                <a:gd name="T77" fmla="*/ 48 h 101"/>
                <a:gd name="T78" fmla="*/ 66 w 84"/>
                <a:gd name="T79" fmla="*/ 48 h 101"/>
                <a:gd name="T80" fmla="*/ 72 w 84"/>
                <a:gd name="T81" fmla="*/ 54 h 101"/>
                <a:gd name="T82" fmla="*/ 72 w 84"/>
                <a:gd name="T83" fmla="*/ 54 h 101"/>
                <a:gd name="T84" fmla="*/ 72 w 84"/>
                <a:gd name="T85" fmla="*/ 48 h 101"/>
                <a:gd name="T86" fmla="*/ 60 w 84"/>
                <a:gd name="T87" fmla="*/ 42 h 101"/>
                <a:gd name="T88" fmla="*/ 54 w 84"/>
                <a:gd name="T89" fmla="*/ 36 h 101"/>
                <a:gd name="T90" fmla="*/ 42 w 84"/>
                <a:gd name="T91" fmla="*/ 36 h 101"/>
                <a:gd name="T92" fmla="*/ 36 w 84"/>
                <a:gd name="T93" fmla="*/ 30 h 101"/>
                <a:gd name="T94" fmla="*/ 30 w 84"/>
                <a:gd name="T95" fmla="*/ 30 h 101"/>
                <a:gd name="T96" fmla="*/ 24 w 84"/>
                <a:gd name="T97" fmla="*/ 24 h 101"/>
                <a:gd name="T98" fmla="*/ 18 w 84"/>
                <a:gd name="T99" fmla="*/ 18 h 101"/>
                <a:gd name="T100" fmla="*/ 24 w 84"/>
                <a:gd name="T101" fmla="*/ 18 h 101"/>
                <a:gd name="T102" fmla="*/ 30 w 84"/>
                <a:gd name="T103" fmla="*/ 18 h 101"/>
                <a:gd name="T104" fmla="*/ 36 w 84"/>
                <a:gd name="T105" fmla="*/ 18 h 101"/>
                <a:gd name="T106" fmla="*/ 48 w 84"/>
                <a:gd name="T107" fmla="*/ 18 h 101"/>
                <a:gd name="T108" fmla="*/ 54 w 84"/>
                <a:gd name="T109" fmla="*/ 18 h 101"/>
                <a:gd name="T110" fmla="*/ 54 w 84"/>
                <a:gd name="T111" fmla="*/ 18 h 101"/>
                <a:gd name="T112" fmla="*/ 42 w 84"/>
                <a:gd name="T113" fmla="*/ 12 h 101"/>
                <a:gd name="T114" fmla="*/ 36 w 84"/>
                <a:gd name="T115" fmla="*/ 12 h 101"/>
                <a:gd name="T116" fmla="*/ 24 w 84"/>
                <a:gd name="T117" fmla="*/ 12 h 101"/>
                <a:gd name="T118" fmla="*/ 18 w 84"/>
                <a:gd name="T119" fmla="*/ 12 h 101"/>
                <a:gd name="T120" fmla="*/ 6 w 84"/>
                <a:gd name="T121" fmla="*/ 6 h 101"/>
                <a:gd name="T122" fmla="*/ 6 w 84"/>
                <a:gd name="T123" fmla="*/ 0 h 10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"/>
                <a:gd name="T187" fmla="*/ 0 h 101"/>
                <a:gd name="T188" fmla="*/ 84 w 84"/>
                <a:gd name="T189" fmla="*/ 101 h 10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" h="101"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6" y="36"/>
                  </a:lnTo>
                  <a:lnTo>
                    <a:pt x="6" y="48"/>
                  </a:lnTo>
                  <a:lnTo>
                    <a:pt x="12" y="54"/>
                  </a:lnTo>
                  <a:lnTo>
                    <a:pt x="12" y="60"/>
                  </a:lnTo>
                  <a:lnTo>
                    <a:pt x="12" y="48"/>
                  </a:lnTo>
                  <a:lnTo>
                    <a:pt x="12" y="42"/>
                  </a:lnTo>
                  <a:lnTo>
                    <a:pt x="12" y="30"/>
                  </a:lnTo>
                  <a:lnTo>
                    <a:pt x="18" y="24"/>
                  </a:lnTo>
                  <a:lnTo>
                    <a:pt x="18" y="30"/>
                  </a:lnTo>
                  <a:lnTo>
                    <a:pt x="24" y="30"/>
                  </a:lnTo>
                  <a:lnTo>
                    <a:pt x="24" y="36"/>
                  </a:lnTo>
                  <a:lnTo>
                    <a:pt x="30" y="36"/>
                  </a:lnTo>
                  <a:lnTo>
                    <a:pt x="30" y="42"/>
                  </a:lnTo>
                  <a:lnTo>
                    <a:pt x="36" y="48"/>
                  </a:lnTo>
                  <a:lnTo>
                    <a:pt x="36" y="54"/>
                  </a:lnTo>
                  <a:lnTo>
                    <a:pt x="36" y="65"/>
                  </a:lnTo>
                  <a:lnTo>
                    <a:pt x="36" y="71"/>
                  </a:lnTo>
                  <a:lnTo>
                    <a:pt x="36" y="77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42" y="89"/>
                  </a:lnTo>
                  <a:lnTo>
                    <a:pt x="36" y="83"/>
                  </a:lnTo>
                  <a:lnTo>
                    <a:pt x="36" y="77"/>
                  </a:lnTo>
                  <a:lnTo>
                    <a:pt x="42" y="77"/>
                  </a:lnTo>
                  <a:lnTo>
                    <a:pt x="42" y="71"/>
                  </a:lnTo>
                  <a:lnTo>
                    <a:pt x="42" y="65"/>
                  </a:lnTo>
                  <a:lnTo>
                    <a:pt x="42" y="60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8" y="54"/>
                  </a:lnTo>
                  <a:lnTo>
                    <a:pt x="54" y="60"/>
                  </a:lnTo>
                  <a:lnTo>
                    <a:pt x="60" y="71"/>
                  </a:lnTo>
                  <a:lnTo>
                    <a:pt x="66" y="77"/>
                  </a:lnTo>
                  <a:lnTo>
                    <a:pt x="72" y="83"/>
                  </a:lnTo>
                  <a:lnTo>
                    <a:pt x="78" y="89"/>
                  </a:lnTo>
                  <a:lnTo>
                    <a:pt x="78" y="95"/>
                  </a:lnTo>
                  <a:lnTo>
                    <a:pt x="84" y="101"/>
                  </a:lnTo>
                  <a:lnTo>
                    <a:pt x="84" y="95"/>
                  </a:lnTo>
                  <a:lnTo>
                    <a:pt x="78" y="89"/>
                  </a:lnTo>
                  <a:lnTo>
                    <a:pt x="78" y="83"/>
                  </a:lnTo>
                  <a:lnTo>
                    <a:pt x="72" y="77"/>
                  </a:lnTo>
                  <a:lnTo>
                    <a:pt x="66" y="71"/>
                  </a:lnTo>
                  <a:lnTo>
                    <a:pt x="66" y="65"/>
                  </a:lnTo>
                  <a:lnTo>
                    <a:pt x="60" y="60"/>
                  </a:lnTo>
                  <a:lnTo>
                    <a:pt x="54" y="54"/>
                  </a:lnTo>
                  <a:lnTo>
                    <a:pt x="48" y="48"/>
                  </a:lnTo>
                  <a:lnTo>
                    <a:pt x="48" y="42"/>
                  </a:lnTo>
                  <a:lnTo>
                    <a:pt x="54" y="42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6" y="48"/>
                  </a:lnTo>
                  <a:lnTo>
                    <a:pt x="66" y="54"/>
                  </a:lnTo>
                  <a:lnTo>
                    <a:pt x="72" y="54"/>
                  </a:lnTo>
                  <a:lnTo>
                    <a:pt x="72" y="48"/>
                  </a:lnTo>
                  <a:lnTo>
                    <a:pt x="66" y="48"/>
                  </a:lnTo>
                  <a:lnTo>
                    <a:pt x="60" y="42"/>
                  </a:lnTo>
                  <a:lnTo>
                    <a:pt x="54" y="42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2" y="36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18"/>
                  </a:lnTo>
                  <a:lnTo>
                    <a:pt x="36" y="18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54" y="18"/>
                  </a:lnTo>
                  <a:lnTo>
                    <a:pt x="48" y="12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69" name="Freeform 504"/>
            <p:cNvSpPr>
              <a:spLocks/>
            </p:cNvSpPr>
            <p:nvPr/>
          </p:nvSpPr>
          <p:spPr bwMode="auto">
            <a:xfrm>
              <a:off x="5090" y="2079"/>
              <a:ext cx="59" cy="131"/>
            </a:xfrm>
            <a:custGeom>
              <a:avLst/>
              <a:gdLst>
                <a:gd name="T0" fmla="*/ 53 w 59"/>
                <a:gd name="T1" fmla="*/ 24 h 131"/>
                <a:gd name="T2" fmla="*/ 47 w 59"/>
                <a:gd name="T3" fmla="*/ 30 h 131"/>
                <a:gd name="T4" fmla="*/ 47 w 59"/>
                <a:gd name="T5" fmla="*/ 24 h 131"/>
                <a:gd name="T6" fmla="*/ 41 w 59"/>
                <a:gd name="T7" fmla="*/ 36 h 131"/>
                <a:gd name="T8" fmla="*/ 47 w 59"/>
                <a:gd name="T9" fmla="*/ 60 h 131"/>
                <a:gd name="T10" fmla="*/ 53 w 59"/>
                <a:gd name="T11" fmla="*/ 78 h 131"/>
                <a:gd name="T12" fmla="*/ 53 w 59"/>
                <a:gd name="T13" fmla="*/ 78 h 131"/>
                <a:gd name="T14" fmla="*/ 41 w 59"/>
                <a:gd name="T15" fmla="*/ 54 h 131"/>
                <a:gd name="T16" fmla="*/ 30 w 59"/>
                <a:gd name="T17" fmla="*/ 72 h 131"/>
                <a:gd name="T18" fmla="*/ 30 w 59"/>
                <a:gd name="T19" fmla="*/ 95 h 131"/>
                <a:gd name="T20" fmla="*/ 30 w 59"/>
                <a:gd name="T21" fmla="*/ 119 h 131"/>
                <a:gd name="T22" fmla="*/ 24 w 59"/>
                <a:gd name="T23" fmla="*/ 119 h 131"/>
                <a:gd name="T24" fmla="*/ 24 w 59"/>
                <a:gd name="T25" fmla="*/ 101 h 131"/>
                <a:gd name="T26" fmla="*/ 24 w 59"/>
                <a:gd name="T27" fmla="*/ 95 h 131"/>
                <a:gd name="T28" fmla="*/ 18 w 59"/>
                <a:gd name="T29" fmla="*/ 113 h 131"/>
                <a:gd name="T30" fmla="*/ 6 w 59"/>
                <a:gd name="T31" fmla="*/ 125 h 131"/>
                <a:gd name="T32" fmla="*/ 0 w 59"/>
                <a:gd name="T33" fmla="*/ 131 h 131"/>
                <a:gd name="T34" fmla="*/ 6 w 59"/>
                <a:gd name="T35" fmla="*/ 119 h 131"/>
                <a:gd name="T36" fmla="*/ 18 w 59"/>
                <a:gd name="T37" fmla="*/ 95 h 131"/>
                <a:gd name="T38" fmla="*/ 12 w 59"/>
                <a:gd name="T39" fmla="*/ 95 h 131"/>
                <a:gd name="T40" fmla="*/ 6 w 59"/>
                <a:gd name="T41" fmla="*/ 95 h 131"/>
                <a:gd name="T42" fmla="*/ 0 w 59"/>
                <a:gd name="T43" fmla="*/ 101 h 131"/>
                <a:gd name="T44" fmla="*/ 0 w 59"/>
                <a:gd name="T45" fmla="*/ 95 h 131"/>
                <a:gd name="T46" fmla="*/ 6 w 59"/>
                <a:gd name="T47" fmla="*/ 89 h 131"/>
                <a:gd name="T48" fmla="*/ 18 w 59"/>
                <a:gd name="T49" fmla="*/ 89 h 131"/>
                <a:gd name="T50" fmla="*/ 24 w 59"/>
                <a:gd name="T51" fmla="*/ 78 h 131"/>
                <a:gd name="T52" fmla="*/ 35 w 59"/>
                <a:gd name="T53" fmla="*/ 48 h 131"/>
                <a:gd name="T54" fmla="*/ 18 w 59"/>
                <a:gd name="T55" fmla="*/ 48 h 131"/>
                <a:gd name="T56" fmla="*/ 6 w 59"/>
                <a:gd name="T57" fmla="*/ 48 h 131"/>
                <a:gd name="T58" fmla="*/ 0 w 59"/>
                <a:gd name="T59" fmla="*/ 54 h 131"/>
                <a:gd name="T60" fmla="*/ 0 w 59"/>
                <a:gd name="T61" fmla="*/ 48 h 131"/>
                <a:gd name="T62" fmla="*/ 12 w 59"/>
                <a:gd name="T63" fmla="*/ 48 h 131"/>
                <a:gd name="T64" fmla="*/ 24 w 59"/>
                <a:gd name="T65" fmla="*/ 42 h 131"/>
                <a:gd name="T66" fmla="*/ 35 w 59"/>
                <a:gd name="T67" fmla="*/ 36 h 131"/>
                <a:gd name="T68" fmla="*/ 41 w 59"/>
                <a:gd name="T69" fmla="*/ 24 h 131"/>
                <a:gd name="T70" fmla="*/ 30 w 59"/>
                <a:gd name="T71" fmla="*/ 18 h 131"/>
                <a:gd name="T72" fmla="*/ 24 w 59"/>
                <a:gd name="T73" fmla="*/ 24 h 131"/>
                <a:gd name="T74" fmla="*/ 12 w 59"/>
                <a:gd name="T75" fmla="*/ 30 h 131"/>
                <a:gd name="T76" fmla="*/ 6 w 59"/>
                <a:gd name="T77" fmla="*/ 30 h 131"/>
                <a:gd name="T78" fmla="*/ 0 w 59"/>
                <a:gd name="T79" fmla="*/ 30 h 131"/>
                <a:gd name="T80" fmla="*/ 6 w 59"/>
                <a:gd name="T81" fmla="*/ 24 h 131"/>
                <a:gd name="T82" fmla="*/ 18 w 59"/>
                <a:gd name="T83" fmla="*/ 12 h 131"/>
                <a:gd name="T84" fmla="*/ 24 w 59"/>
                <a:gd name="T85" fmla="*/ 6 h 131"/>
                <a:gd name="T86" fmla="*/ 24 w 59"/>
                <a:gd name="T87" fmla="*/ 12 h 131"/>
                <a:gd name="T88" fmla="*/ 30 w 59"/>
                <a:gd name="T89" fmla="*/ 18 h 131"/>
                <a:gd name="T90" fmla="*/ 35 w 59"/>
                <a:gd name="T91" fmla="*/ 18 h 131"/>
                <a:gd name="T92" fmla="*/ 47 w 59"/>
                <a:gd name="T93" fmla="*/ 18 h 131"/>
                <a:gd name="T94" fmla="*/ 47 w 59"/>
                <a:gd name="T95" fmla="*/ 12 h 131"/>
                <a:gd name="T96" fmla="*/ 53 w 59"/>
                <a:gd name="T97" fmla="*/ 0 h 131"/>
                <a:gd name="T98" fmla="*/ 59 w 59"/>
                <a:gd name="T99" fmla="*/ 6 h 131"/>
                <a:gd name="T100" fmla="*/ 53 w 59"/>
                <a:gd name="T101" fmla="*/ 12 h 131"/>
                <a:gd name="T102" fmla="*/ 59 w 59"/>
                <a:gd name="T103" fmla="*/ 18 h 13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"/>
                <a:gd name="T157" fmla="*/ 0 h 131"/>
                <a:gd name="T158" fmla="*/ 59 w 59"/>
                <a:gd name="T159" fmla="*/ 131 h 13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" h="131">
                  <a:moveTo>
                    <a:pt x="59" y="18"/>
                  </a:moveTo>
                  <a:lnTo>
                    <a:pt x="59" y="18"/>
                  </a:lnTo>
                  <a:lnTo>
                    <a:pt x="53" y="24"/>
                  </a:lnTo>
                  <a:lnTo>
                    <a:pt x="47" y="30"/>
                  </a:lnTo>
                  <a:lnTo>
                    <a:pt x="47" y="24"/>
                  </a:lnTo>
                  <a:lnTo>
                    <a:pt x="47" y="30"/>
                  </a:lnTo>
                  <a:lnTo>
                    <a:pt x="41" y="30"/>
                  </a:lnTo>
                  <a:lnTo>
                    <a:pt x="41" y="36"/>
                  </a:lnTo>
                  <a:lnTo>
                    <a:pt x="41" y="42"/>
                  </a:lnTo>
                  <a:lnTo>
                    <a:pt x="47" y="48"/>
                  </a:lnTo>
                  <a:lnTo>
                    <a:pt x="47" y="60"/>
                  </a:lnTo>
                  <a:lnTo>
                    <a:pt x="53" y="72"/>
                  </a:lnTo>
                  <a:lnTo>
                    <a:pt x="53" y="78"/>
                  </a:lnTo>
                  <a:lnTo>
                    <a:pt x="53" y="83"/>
                  </a:lnTo>
                  <a:lnTo>
                    <a:pt x="53" y="78"/>
                  </a:lnTo>
                  <a:lnTo>
                    <a:pt x="47" y="72"/>
                  </a:lnTo>
                  <a:lnTo>
                    <a:pt x="47" y="66"/>
                  </a:lnTo>
                  <a:lnTo>
                    <a:pt x="41" y="54"/>
                  </a:lnTo>
                  <a:lnTo>
                    <a:pt x="35" y="60"/>
                  </a:lnTo>
                  <a:lnTo>
                    <a:pt x="30" y="72"/>
                  </a:lnTo>
                  <a:lnTo>
                    <a:pt x="30" y="78"/>
                  </a:lnTo>
                  <a:lnTo>
                    <a:pt x="30" y="89"/>
                  </a:lnTo>
                  <a:lnTo>
                    <a:pt x="30" y="95"/>
                  </a:lnTo>
                  <a:lnTo>
                    <a:pt x="30" y="101"/>
                  </a:lnTo>
                  <a:lnTo>
                    <a:pt x="30" y="113"/>
                  </a:lnTo>
                  <a:lnTo>
                    <a:pt x="30" y="119"/>
                  </a:lnTo>
                  <a:lnTo>
                    <a:pt x="24" y="119"/>
                  </a:lnTo>
                  <a:lnTo>
                    <a:pt x="24" y="113"/>
                  </a:lnTo>
                  <a:lnTo>
                    <a:pt x="30" y="107"/>
                  </a:lnTo>
                  <a:lnTo>
                    <a:pt x="24" y="101"/>
                  </a:lnTo>
                  <a:lnTo>
                    <a:pt x="24" y="95"/>
                  </a:lnTo>
                  <a:lnTo>
                    <a:pt x="24" y="101"/>
                  </a:lnTo>
                  <a:lnTo>
                    <a:pt x="18" y="107"/>
                  </a:lnTo>
                  <a:lnTo>
                    <a:pt x="18" y="113"/>
                  </a:lnTo>
                  <a:lnTo>
                    <a:pt x="12" y="119"/>
                  </a:lnTo>
                  <a:lnTo>
                    <a:pt x="12" y="125"/>
                  </a:lnTo>
                  <a:lnTo>
                    <a:pt x="6" y="125"/>
                  </a:lnTo>
                  <a:lnTo>
                    <a:pt x="6" y="131"/>
                  </a:lnTo>
                  <a:lnTo>
                    <a:pt x="0" y="131"/>
                  </a:lnTo>
                  <a:lnTo>
                    <a:pt x="0" y="125"/>
                  </a:lnTo>
                  <a:lnTo>
                    <a:pt x="6" y="125"/>
                  </a:lnTo>
                  <a:lnTo>
                    <a:pt x="6" y="119"/>
                  </a:lnTo>
                  <a:lnTo>
                    <a:pt x="12" y="113"/>
                  </a:lnTo>
                  <a:lnTo>
                    <a:pt x="18" y="101"/>
                  </a:lnTo>
                  <a:lnTo>
                    <a:pt x="18" y="95"/>
                  </a:lnTo>
                  <a:lnTo>
                    <a:pt x="12" y="95"/>
                  </a:lnTo>
                  <a:lnTo>
                    <a:pt x="6" y="95"/>
                  </a:lnTo>
                  <a:lnTo>
                    <a:pt x="0" y="95"/>
                  </a:lnTo>
                  <a:lnTo>
                    <a:pt x="0" y="101"/>
                  </a:lnTo>
                  <a:lnTo>
                    <a:pt x="0" y="95"/>
                  </a:lnTo>
                  <a:lnTo>
                    <a:pt x="6" y="95"/>
                  </a:lnTo>
                  <a:lnTo>
                    <a:pt x="6" y="89"/>
                  </a:lnTo>
                  <a:lnTo>
                    <a:pt x="12" y="89"/>
                  </a:lnTo>
                  <a:lnTo>
                    <a:pt x="18" y="89"/>
                  </a:lnTo>
                  <a:lnTo>
                    <a:pt x="18" y="83"/>
                  </a:lnTo>
                  <a:lnTo>
                    <a:pt x="24" y="83"/>
                  </a:lnTo>
                  <a:lnTo>
                    <a:pt x="24" y="78"/>
                  </a:lnTo>
                  <a:lnTo>
                    <a:pt x="30" y="66"/>
                  </a:lnTo>
                  <a:lnTo>
                    <a:pt x="30" y="54"/>
                  </a:lnTo>
                  <a:lnTo>
                    <a:pt x="35" y="48"/>
                  </a:lnTo>
                  <a:lnTo>
                    <a:pt x="30" y="48"/>
                  </a:lnTo>
                  <a:lnTo>
                    <a:pt x="24" y="48"/>
                  </a:lnTo>
                  <a:lnTo>
                    <a:pt x="18" y="48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12" y="48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30" y="42"/>
                  </a:lnTo>
                  <a:lnTo>
                    <a:pt x="35" y="42"/>
                  </a:lnTo>
                  <a:lnTo>
                    <a:pt x="35" y="36"/>
                  </a:lnTo>
                  <a:lnTo>
                    <a:pt x="35" y="30"/>
                  </a:lnTo>
                  <a:lnTo>
                    <a:pt x="41" y="30"/>
                  </a:lnTo>
                  <a:lnTo>
                    <a:pt x="41" y="24"/>
                  </a:lnTo>
                  <a:lnTo>
                    <a:pt x="35" y="24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24" y="24"/>
                  </a:lnTo>
                  <a:lnTo>
                    <a:pt x="18" y="24"/>
                  </a:lnTo>
                  <a:lnTo>
                    <a:pt x="12" y="24"/>
                  </a:lnTo>
                  <a:lnTo>
                    <a:pt x="12" y="30"/>
                  </a:lnTo>
                  <a:lnTo>
                    <a:pt x="6" y="30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24" y="18"/>
                  </a:lnTo>
                  <a:lnTo>
                    <a:pt x="30" y="18"/>
                  </a:lnTo>
                  <a:lnTo>
                    <a:pt x="35" y="18"/>
                  </a:lnTo>
                  <a:lnTo>
                    <a:pt x="41" y="18"/>
                  </a:lnTo>
                  <a:lnTo>
                    <a:pt x="47" y="18"/>
                  </a:lnTo>
                  <a:lnTo>
                    <a:pt x="47" y="12"/>
                  </a:lnTo>
                  <a:lnTo>
                    <a:pt x="47" y="6"/>
                  </a:lnTo>
                  <a:lnTo>
                    <a:pt x="53" y="6"/>
                  </a:lnTo>
                  <a:lnTo>
                    <a:pt x="53" y="0"/>
                  </a:lnTo>
                  <a:lnTo>
                    <a:pt x="59" y="0"/>
                  </a:lnTo>
                  <a:lnTo>
                    <a:pt x="59" y="6"/>
                  </a:lnTo>
                  <a:lnTo>
                    <a:pt x="53" y="6"/>
                  </a:lnTo>
                  <a:lnTo>
                    <a:pt x="53" y="12"/>
                  </a:lnTo>
                  <a:lnTo>
                    <a:pt x="53" y="18"/>
                  </a:lnTo>
                  <a:lnTo>
                    <a:pt x="59" y="18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70" name="Freeform 505"/>
            <p:cNvSpPr>
              <a:spLocks/>
            </p:cNvSpPr>
            <p:nvPr/>
          </p:nvSpPr>
          <p:spPr bwMode="auto">
            <a:xfrm>
              <a:off x="5149" y="2121"/>
              <a:ext cx="12" cy="18"/>
            </a:xfrm>
            <a:custGeom>
              <a:avLst/>
              <a:gdLst>
                <a:gd name="T0" fmla="*/ 0 w 12"/>
                <a:gd name="T1" fmla="*/ 0 h 18"/>
                <a:gd name="T2" fmla="*/ 0 w 12"/>
                <a:gd name="T3" fmla="*/ 0 h 18"/>
                <a:gd name="T4" fmla="*/ 6 w 12"/>
                <a:gd name="T5" fmla="*/ 0 h 18"/>
                <a:gd name="T6" fmla="*/ 6 w 12"/>
                <a:gd name="T7" fmla="*/ 0 h 18"/>
                <a:gd name="T8" fmla="*/ 6 w 12"/>
                <a:gd name="T9" fmla="*/ 0 h 18"/>
                <a:gd name="T10" fmla="*/ 12 w 12"/>
                <a:gd name="T11" fmla="*/ 6 h 18"/>
                <a:gd name="T12" fmla="*/ 12 w 12"/>
                <a:gd name="T13" fmla="*/ 12 h 18"/>
                <a:gd name="T14" fmla="*/ 12 w 12"/>
                <a:gd name="T15" fmla="*/ 12 h 18"/>
                <a:gd name="T16" fmla="*/ 6 w 12"/>
                <a:gd name="T17" fmla="*/ 18 h 18"/>
                <a:gd name="T18" fmla="*/ 6 w 12"/>
                <a:gd name="T19" fmla="*/ 18 h 18"/>
                <a:gd name="T20" fmla="*/ 6 w 12"/>
                <a:gd name="T21" fmla="*/ 18 h 18"/>
                <a:gd name="T22" fmla="*/ 6 w 12"/>
                <a:gd name="T23" fmla="*/ 18 h 18"/>
                <a:gd name="T24" fmla="*/ 6 w 12"/>
                <a:gd name="T25" fmla="*/ 18 h 18"/>
                <a:gd name="T26" fmla="*/ 6 w 12"/>
                <a:gd name="T27" fmla="*/ 12 h 18"/>
                <a:gd name="T28" fmla="*/ 6 w 12"/>
                <a:gd name="T29" fmla="*/ 12 h 18"/>
                <a:gd name="T30" fmla="*/ 0 w 12"/>
                <a:gd name="T31" fmla="*/ 6 h 18"/>
                <a:gd name="T32" fmla="*/ 0 w 12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71" name="Freeform 506"/>
            <p:cNvSpPr>
              <a:spLocks/>
            </p:cNvSpPr>
            <p:nvPr/>
          </p:nvSpPr>
          <p:spPr bwMode="auto">
            <a:xfrm>
              <a:off x="4899" y="2013"/>
              <a:ext cx="191" cy="114"/>
            </a:xfrm>
            <a:custGeom>
              <a:avLst/>
              <a:gdLst>
                <a:gd name="T0" fmla="*/ 173 w 191"/>
                <a:gd name="T1" fmla="*/ 42 h 114"/>
                <a:gd name="T2" fmla="*/ 155 w 191"/>
                <a:gd name="T3" fmla="*/ 48 h 114"/>
                <a:gd name="T4" fmla="*/ 137 w 191"/>
                <a:gd name="T5" fmla="*/ 78 h 114"/>
                <a:gd name="T6" fmla="*/ 125 w 191"/>
                <a:gd name="T7" fmla="*/ 96 h 114"/>
                <a:gd name="T8" fmla="*/ 101 w 191"/>
                <a:gd name="T9" fmla="*/ 114 h 114"/>
                <a:gd name="T10" fmla="*/ 95 w 191"/>
                <a:gd name="T11" fmla="*/ 114 h 114"/>
                <a:gd name="T12" fmla="*/ 107 w 191"/>
                <a:gd name="T13" fmla="*/ 102 h 114"/>
                <a:gd name="T14" fmla="*/ 131 w 191"/>
                <a:gd name="T15" fmla="*/ 84 h 114"/>
                <a:gd name="T16" fmla="*/ 137 w 191"/>
                <a:gd name="T17" fmla="*/ 60 h 114"/>
                <a:gd name="T18" fmla="*/ 137 w 191"/>
                <a:gd name="T19" fmla="*/ 54 h 114"/>
                <a:gd name="T20" fmla="*/ 125 w 191"/>
                <a:gd name="T21" fmla="*/ 66 h 114"/>
                <a:gd name="T22" fmla="*/ 107 w 191"/>
                <a:gd name="T23" fmla="*/ 72 h 114"/>
                <a:gd name="T24" fmla="*/ 89 w 191"/>
                <a:gd name="T25" fmla="*/ 90 h 114"/>
                <a:gd name="T26" fmla="*/ 59 w 191"/>
                <a:gd name="T27" fmla="*/ 108 h 114"/>
                <a:gd name="T28" fmla="*/ 47 w 191"/>
                <a:gd name="T29" fmla="*/ 108 h 114"/>
                <a:gd name="T30" fmla="*/ 71 w 191"/>
                <a:gd name="T31" fmla="*/ 96 h 114"/>
                <a:gd name="T32" fmla="*/ 95 w 191"/>
                <a:gd name="T33" fmla="*/ 72 h 114"/>
                <a:gd name="T34" fmla="*/ 95 w 191"/>
                <a:gd name="T35" fmla="*/ 66 h 114"/>
                <a:gd name="T36" fmla="*/ 83 w 191"/>
                <a:gd name="T37" fmla="*/ 66 h 114"/>
                <a:gd name="T38" fmla="*/ 71 w 191"/>
                <a:gd name="T39" fmla="*/ 72 h 114"/>
                <a:gd name="T40" fmla="*/ 47 w 191"/>
                <a:gd name="T41" fmla="*/ 78 h 114"/>
                <a:gd name="T42" fmla="*/ 23 w 191"/>
                <a:gd name="T43" fmla="*/ 90 h 114"/>
                <a:gd name="T44" fmla="*/ 12 w 191"/>
                <a:gd name="T45" fmla="*/ 90 h 114"/>
                <a:gd name="T46" fmla="*/ 35 w 191"/>
                <a:gd name="T47" fmla="*/ 84 h 114"/>
                <a:gd name="T48" fmla="*/ 53 w 191"/>
                <a:gd name="T49" fmla="*/ 72 h 114"/>
                <a:gd name="T50" fmla="*/ 35 w 191"/>
                <a:gd name="T51" fmla="*/ 66 h 114"/>
                <a:gd name="T52" fmla="*/ 12 w 191"/>
                <a:gd name="T53" fmla="*/ 66 h 114"/>
                <a:gd name="T54" fmla="*/ 0 w 191"/>
                <a:gd name="T55" fmla="*/ 72 h 114"/>
                <a:gd name="T56" fmla="*/ 17 w 191"/>
                <a:gd name="T57" fmla="*/ 60 h 114"/>
                <a:gd name="T58" fmla="*/ 47 w 191"/>
                <a:gd name="T59" fmla="*/ 60 h 114"/>
                <a:gd name="T60" fmla="*/ 47 w 191"/>
                <a:gd name="T61" fmla="*/ 48 h 114"/>
                <a:gd name="T62" fmla="*/ 23 w 191"/>
                <a:gd name="T63" fmla="*/ 36 h 114"/>
                <a:gd name="T64" fmla="*/ 17 w 191"/>
                <a:gd name="T65" fmla="*/ 30 h 114"/>
                <a:gd name="T66" fmla="*/ 41 w 191"/>
                <a:gd name="T67" fmla="*/ 36 h 114"/>
                <a:gd name="T68" fmla="*/ 65 w 191"/>
                <a:gd name="T69" fmla="*/ 54 h 114"/>
                <a:gd name="T70" fmla="*/ 77 w 191"/>
                <a:gd name="T71" fmla="*/ 54 h 114"/>
                <a:gd name="T72" fmla="*/ 95 w 191"/>
                <a:gd name="T73" fmla="*/ 54 h 114"/>
                <a:gd name="T74" fmla="*/ 89 w 191"/>
                <a:gd name="T75" fmla="*/ 48 h 114"/>
                <a:gd name="T76" fmla="*/ 77 w 191"/>
                <a:gd name="T77" fmla="*/ 30 h 114"/>
                <a:gd name="T78" fmla="*/ 65 w 191"/>
                <a:gd name="T79" fmla="*/ 24 h 114"/>
                <a:gd name="T80" fmla="*/ 59 w 191"/>
                <a:gd name="T81" fmla="*/ 18 h 114"/>
                <a:gd name="T82" fmla="*/ 53 w 191"/>
                <a:gd name="T83" fmla="*/ 12 h 114"/>
                <a:gd name="T84" fmla="*/ 77 w 191"/>
                <a:gd name="T85" fmla="*/ 30 h 114"/>
                <a:gd name="T86" fmla="*/ 101 w 191"/>
                <a:gd name="T87" fmla="*/ 48 h 114"/>
                <a:gd name="T88" fmla="*/ 113 w 191"/>
                <a:gd name="T89" fmla="*/ 54 h 114"/>
                <a:gd name="T90" fmla="*/ 125 w 191"/>
                <a:gd name="T91" fmla="*/ 48 h 114"/>
                <a:gd name="T92" fmla="*/ 137 w 191"/>
                <a:gd name="T93" fmla="*/ 48 h 114"/>
                <a:gd name="T94" fmla="*/ 137 w 191"/>
                <a:gd name="T95" fmla="*/ 42 h 114"/>
                <a:gd name="T96" fmla="*/ 125 w 191"/>
                <a:gd name="T97" fmla="*/ 24 h 114"/>
                <a:gd name="T98" fmla="*/ 101 w 191"/>
                <a:gd name="T99" fmla="*/ 6 h 114"/>
                <a:gd name="T100" fmla="*/ 95 w 191"/>
                <a:gd name="T101" fmla="*/ 0 h 114"/>
                <a:gd name="T102" fmla="*/ 119 w 191"/>
                <a:gd name="T103" fmla="*/ 18 h 114"/>
                <a:gd name="T104" fmla="*/ 143 w 191"/>
                <a:gd name="T105" fmla="*/ 36 h 114"/>
                <a:gd name="T106" fmla="*/ 161 w 191"/>
                <a:gd name="T107" fmla="*/ 36 h 114"/>
                <a:gd name="T108" fmla="*/ 185 w 191"/>
                <a:gd name="T109" fmla="*/ 30 h 114"/>
                <a:gd name="T110" fmla="*/ 185 w 191"/>
                <a:gd name="T111" fmla="*/ 30 h 11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91"/>
                <a:gd name="T169" fmla="*/ 0 h 114"/>
                <a:gd name="T170" fmla="*/ 191 w 191"/>
                <a:gd name="T171" fmla="*/ 114 h 11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91" h="114">
                  <a:moveTo>
                    <a:pt x="185" y="36"/>
                  </a:moveTo>
                  <a:lnTo>
                    <a:pt x="179" y="36"/>
                  </a:lnTo>
                  <a:lnTo>
                    <a:pt x="173" y="42"/>
                  </a:lnTo>
                  <a:lnTo>
                    <a:pt x="167" y="42"/>
                  </a:lnTo>
                  <a:lnTo>
                    <a:pt x="161" y="48"/>
                  </a:lnTo>
                  <a:lnTo>
                    <a:pt x="155" y="48"/>
                  </a:lnTo>
                  <a:lnTo>
                    <a:pt x="149" y="54"/>
                  </a:lnTo>
                  <a:lnTo>
                    <a:pt x="149" y="60"/>
                  </a:lnTo>
                  <a:lnTo>
                    <a:pt x="143" y="66"/>
                  </a:lnTo>
                  <a:lnTo>
                    <a:pt x="137" y="78"/>
                  </a:lnTo>
                  <a:lnTo>
                    <a:pt x="131" y="84"/>
                  </a:lnTo>
                  <a:lnTo>
                    <a:pt x="131" y="90"/>
                  </a:lnTo>
                  <a:lnTo>
                    <a:pt x="125" y="90"/>
                  </a:lnTo>
                  <a:lnTo>
                    <a:pt x="125" y="96"/>
                  </a:lnTo>
                  <a:lnTo>
                    <a:pt x="119" y="102"/>
                  </a:lnTo>
                  <a:lnTo>
                    <a:pt x="113" y="108"/>
                  </a:lnTo>
                  <a:lnTo>
                    <a:pt x="107" y="108"/>
                  </a:lnTo>
                  <a:lnTo>
                    <a:pt x="101" y="114"/>
                  </a:lnTo>
                  <a:lnTo>
                    <a:pt x="95" y="114"/>
                  </a:lnTo>
                  <a:lnTo>
                    <a:pt x="101" y="108"/>
                  </a:lnTo>
                  <a:lnTo>
                    <a:pt x="107" y="102"/>
                  </a:lnTo>
                  <a:lnTo>
                    <a:pt x="113" y="96"/>
                  </a:lnTo>
                  <a:lnTo>
                    <a:pt x="119" y="90"/>
                  </a:lnTo>
                  <a:lnTo>
                    <a:pt x="125" y="84"/>
                  </a:lnTo>
                  <a:lnTo>
                    <a:pt x="131" y="84"/>
                  </a:lnTo>
                  <a:lnTo>
                    <a:pt x="131" y="78"/>
                  </a:lnTo>
                  <a:lnTo>
                    <a:pt x="131" y="72"/>
                  </a:lnTo>
                  <a:lnTo>
                    <a:pt x="137" y="66"/>
                  </a:lnTo>
                  <a:lnTo>
                    <a:pt x="137" y="60"/>
                  </a:lnTo>
                  <a:lnTo>
                    <a:pt x="137" y="54"/>
                  </a:lnTo>
                  <a:lnTo>
                    <a:pt x="131" y="60"/>
                  </a:lnTo>
                  <a:lnTo>
                    <a:pt x="125" y="60"/>
                  </a:lnTo>
                  <a:lnTo>
                    <a:pt x="125" y="66"/>
                  </a:lnTo>
                  <a:lnTo>
                    <a:pt x="119" y="66"/>
                  </a:lnTo>
                  <a:lnTo>
                    <a:pt x="113" y="72"/>
                  </a:lnTo>
                  <a:lnTo>
                    <a:pt x="107" y="72"/>
                  </a:lnTo>
                  <a:lnTo>
                    <a:pt x="101" y="78"/>
                  </a:lnTo>
                  <a:lnTo>
                    <a:pt x="95" y="84"/>
                  </a:lnTo>
                  <a:lnTo>
                    <a:pt x="89" y="90"/>
                  </a:lnTo>
                  <a:lnTo>
                    <a:pt x="83" y="96"/>
                  </a:lnTo>
                  <a:lnTo>
                    <a:pt x="71" y="102"/>
                  </a:lnTo>
                  <a:lnTo>
                    <a:pt x="65" y="102"/>
                  </a:lnTo>
                  <a:lnTo>
                    <a:pt x="59" y="108"/>
                  </a:lnTo>
                  <a:lnTo>
                    <a:pt x="53" y="108"/>
                  </a:lnTo>
                  <a:lnTo>
                    <a:pt x="47" y="108"/>
                  </a:lnTo>
                  <a:lnTo>
                    <a:pt x="53" y="108"/>
                  </a:lnTo>
                  <a:lnTo>
                    <a:pt x="59" y="102"/>
                  </a:lnTo>
                  <a:lnTo>
                    <a:pt x="65" y="96"/>
                  </a:lnTo>
                  <a:lnTo>
                    <a:pt x="71" y="96"/>
                  </a:lnTo>
                  <a:lnTo>
                    <a:pt x="83" y="90"/>
                  </a:lnTo>
                  <a:lnTo>
                    <a:pt x="89" y="84"/>
                  </a:lnTo>
                  <a:lnTo>
                    <a:pt x="95" y="78"/>
                  </a:lnTo>
                  <a:lnTo>
                    <a:pt x="95" y="72"/>
                  </a:lnTo>
                  <a:lnTo>
                    <a:pt x="101" y="72"/>
                  </a:lnTo>
                  <a:lnTo>
                    <a:pt x="101" y="66"/>
                  </a:lnTo>
                  <a:lnTo>
                    <a:pt x="95" y="66"/>
                  </a:lnTo>
                  <a:lnTo>
                    <a:pt x="89" y="66"/>
                  </a:lnTo>
                  <a:lnTo>
                    <a:pt x="83" y="66"/>
                  </a:lnTo>
                  <a:lnTo>
                    <a:pt x="77" y="66"/>
                  </a:lnTo>
                  <a:lnTo>
                    <a:pt x="77" y="72"/>
                  </a:lnTo>
                  <a:lnTo>
                    <a:pt x="71" y="72"/>
                  </a:lnTo>
                  <a:lnTo>
                    <a:pt x="65" y="72"/>
                  </a:lnTo>
                  <a:lnTo>
                    <a:pt x="59" y="78"/>
                  </a:lnTo>
                  <a:lnTo>
                    <a:pt x="47" y="78"/>
                  </a:lnTo>
                  <a:lnTo>
                    <a:pt x="41" y="84"/>
                  </a:lnTo>
                  <a:lnTo>
                    <a:pt x="35" y="84"/>
                  </a:lnTo>
                  <a:lnTo>
                    <a:pt x="29" y="90"/>
                  </a:lnTo>
                  <a:lnTo>
                    <a:pt x="23" y="90"/>
                  </a:lnTo>
                  <a:lnTo>
                    <a:pt x="17" y="90"/>
                  </a:lnTo>
                  <a:lnTo>
                    <a:pt x="12" y="90"/>
                  </a:lnTo>
                  <a:lnTo>
                    <a:pt x="17" y="90"/>
                  </a:lnTo>
                  <a:lnTo>
                    <a:pt x="23" y="84"/>
                  </a:lnTo>
                  <a:lnTo>
                    <a:pt x="29" y="84"/>
                  </a:lnTo>
                  <a:lnTo>
                    <a:pt x="35" y="84"/>
                  </a:lnTo>
                  <a:lnTo>
                    <a:pt x="41" y="78"/>
                  </a:lnTo>
                  <a:lnTo>
                    <a:pt x="47" y="78"/>
                  </a:lnTo>
                  <a:lnTo>
                    <a:pt x="53" y="72"/>
                  </a:lnTo>
                  <a:lnTo>
                    <a:pt x="59" y="66"/>
                  </a:lnTo>
                  <a:lnTo>
                    <a:pt x="53" y="66"/>
                  </a:lnTo>
                  <a:lnTo>
                    <a:pt x="41" y="66"/>
                  </a:lnTo>
                  <a:lnTo>
                    <a:pt x="35" y="66"/>
                  </a:lnTo>
                  <a:lnTo>
                    <a:pt x="29" y="66"/>
                  </a:lnTo>
                  <a:lnTo>
                    <a:pt x="23" y="66"/>
                  </a:lnTo>
                  <a:lnTo>
                    <a:pt x="12" y="66"/>
                  </a:lnTo>
                  <a:lnTo>
                    <a:pt x="6" y="72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7" y="60"/>
                  </a:lnTo>
                  <a:lnTo>
                    <a:pt x="23" y="60"/>
                  </a:lnTo>
                  <a:lnTo>
                    <a:pt x="29" y="60"/>
                  </a:lnTo>
                  <a:lnTo>
                    <a:pt x="41" y="60"/>
                  </a:lnTo>
                  <a:lnTo>
                    <a:pt x="47" y="60"/>
                  </a:lnTo>
                  <a:lnTo>
                    <a:pt x="53" y="60"/>
                  </a:lnTo>
                  <a:lnTo>
                    <a:pt x="53" y="54"/>
                  </a:lnTo>
                  <a:lnTo>
                    <a:pt x="47" y="54"/>
                  </a:lnTo>
                  <a:lnTo>
                    <a:pt x="47" y="48"/>
                  </a:lnTo>
                  <a:lnTo>
                    <a:pt x="41" y="42"/>
                  </a:lnTo>
                  <a:lnTo>
                    <a:pt x="35" y="42"/>
                  </a:lnTo>
                  <a:lnTo>
                    <a:pt x="29" y="36"/>
                  </a:lnTo>
                  <a:lnTo>
                    <a:pt x="23" y="36"/>
                  </a:lnTo>
                  <a:lnTo>
                    <a:pt x="17" y="30"/>
                  </a:lnTo>
                  <a:lnTo>
                    <a:pt x="23" y="30"/>
                  </a:lnTo>
                  <a:lnTo>
                    <a:pt x="29" y="30"/>
                  </a:lnTo>
                  <a:lnTo>
                    <a:pt x="35" y="36"/>
                  </a:lnTo>
                  <a:lnTo>
                    <a:pt x="41" y="36"/>
                  </a:lnTo>
                  <a:lnTo>
                    <a:pt x="47" y="42"/>
                  </a:lnTo>
                  <a:lnTo>
                    <a:pt x="53" y="48"/>
                  </a:lnTo>
                  <a:lnTo>
                    <a:pt x="59" y="48"/>
                  </a:lnTo>
                  <a:lnTo>
                    <a:pt x="65" y="54"/>
                  </a:lnTo>
                  <a:lnTo>
                    <a:pt x="71" y="54"/>
                  </a:lnTo>
                  <a:lnTo>
                    <a:pt x="77" y="54"/>
                  </a:lnTo>
                  <a:lnTo>
                    <a:pt x="83" y="54"/>
                  </a:lnTo>
                  <a:lnTo>
                    <a:pt x="89" y="54"/>
                  </a:lnTo>
                  <a:lnTo>
                    <a:pt x="95" y="54"/>
                  </a:lnTo>
                  <a:lnTo>
                    <a:pt x="89" y="48"/>
                  </a:lnTo>
                  <a:lnTo>
                    <a:pt x="83" y="42"/>
                  </a:lnTo>
                  <a:lnTo>
                    <a:pt x="83" y="36"/>
                  </a:lnTo>
                  <a:lnTo>
                    <a:pt x="77" y="36"/>
                  </a:lnTo>
                  <a:lnTo>
                    <a:pt x="77" y="30"/>
                  </a:lnTo>
                  <a:lnTo>
                    <a:pt x="71" y="30"/>
                  </a:lnTo>
                  <a:lnTo>
                    <a:pt x="71" y="24"/>
                  </a:lnTo>
                  <a:lnTo>
                    <a:pt x="65" y="24"/>
                  </a:lnTo>
                  <a:lnTo>
                    <a:pt x="59" y="24"/>
                  </a:lnTo>
                  <a:lnTo>
                    <a:pt x="59" y="18"/>
                  </a:lnTo>
                  <a:lnTo>
                    <a:pt x="53" y="18"/>
                  </a:lnTo>
                  <a:lnTo>
                    <a:pt x="53" y="12"/>
                  </a:lnTo>
                  <a:lnTo>
                    <a:pt x="59" y="18"/>
                  </a:lnTo>
                  <a:lnTo>
                    <a:pt x="65" y="18"/>
                  </a:lnTo>
                  <a:lnTo>
                    <a:pt x="71" y="24"/>
                  </a:lnTo>
                  <a:lnTo>
                    <a:pt x="77" y="30"/>
                  </a:lnTo>
                  <a:lnTo>
                    <a:pt x="83" y="36"/>
                  </a:lnTo>
                  <a:lnTo>
                    <a:pt x="89" y="36"/>
                  </a:lnTo>
                  <a:lnTo>
                    <a:pt x="95" y="42"/>
                  </a:lnTo>
                  <a:lnTo>
                    <a:pt x="101" y="48"/>
                  </a:lnTo>
                  <a:lnTo>
                    <a:pt x="107" y="54"/>
                  </a:lnTo>
                  <a:lnTo>
                    <a:pt x="113" y="54"/>
                  </a:lnTo>
                  <a:lnTo>
                    <a:pt x="119" y="54"/>
                  </a:lnTo>
                  <a:lnTo>
                    <a:pt x="125" y="48"/>
                  </a:lnTo>
                  <a:lnTo>
                    <a:pt x="131" y="48"/>
                  </a:lnTo>
                  <a:lnTo>
                    <a:pt x="137" y="48"/>
                  </a:lnTo>
                  <a:lnTo>
                    <a:pt x="137" y="42"/>
                  </a:lnTo>
                  <a:lnTo>
                    <a:pt x="137" y="36"/>
                  </a:lnTo>
                  <a:lnTo>
                    <a:pt x="131" y="36"/>
                  </a:lnTo>
                  <a:lnTo>
                    <a:pt x="125" y="30"/>
                  </a:lnTo>
                  <a:lnTo>
                    <a:pt x="125" y="24"/>
                  </a:lnTo>
                  <a:lnTo>
                    <a:pt x="119" y="18"/>
                  </a:lnTo>
                  <a:lnTo>
                    <a:pt x="113" y="12"/>
                  </a:lnTo>
                  <a:lnTo>
                    <a:pt x="107" y="12"/>
                  </a:lnTo>
                  <a:lnTo>
                    <a:pt x="101" y="6"/>
                  </a:lnTo>
                  <a:lnTo>
                    <a:pt x="95" y="6"/>
                  </a:lnTo>
                  <a:lnTo>
                    <a:pt x="95" y="0"/>
                  </a:lnTo>
                  <a:lnTo>
                    <a:pt x="101" y="6"/>
                  </a:lnTo>
                  <a:lnTo>
                    <a:pt x="107" y="6"/>
                  </a:lnTo>
                  <a:lnTo>
                    <a:pt x="113" y="12"/>
                  </a:lnTo>
                  <a:lnTo>
                    <a:pt x="119" y="18"/>
                  </a:lnTo>
                  <a:lnTo>
                    <a:pt x="125" y="24"/>
                  </a:lnTo>
                  <a:lnTo>
                    <a:pt x="131" y="30"/>
                  </a:lnTo>
                  <a:lnTo>
                    <a:pt x="137" y="30"/>
                  </a:lnTo>
                  <a:lnTo>
                    <a:pt x="143" y="36"/>
                  </a:lnTo>
                  <a:lnTo>
                    <a:pt x="149" y="36"/>
                  </a:lnTo>
                  <a:lnTo>
                    <a:pt x="155" y="36"/>
                  </a:lnTo>
                  <a:lnTo>
                    <a:pt x="161" y="36"/>
                  </a:lnTo>
                  <a:lnTo>
                    <a:pt x="167" y="36"/>
                  </a:lnTo>
                  <a:lnTo>
                    <a:pt x="173" y="30"/>
                  </a:lnTo>
                  <a:lnTo>
                    <a:pt x="179" y="30"/>
                  </a:lnTo>
                  <a:lnTo>
                    <a:pt x="185" y="30"/>
                  </a:lnTo>
                  <a:lnTo>
                    <a:pt x="191" y="30"/>
                  </a:lnTo>
                  <a:lnTo>
                    <a:pt x="185" y="30"/>
                  </a:lnTo>
                  <a:lnTo>
                    <a:pt x="185" y="36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72" name="Freeform 507"/>
            <p:cNvSpPr>
              <a:spLocks/>
            </p:cNvSpPr>
            <p:nvPr/>
          </p:nvSpPr>
          <p:spPr bwMode="auto">
            <a:xfrm>
              <a:off x="5000" y="1899"/>
              <a:ext cx="131" cy="126"/>
            </a:xfrm>
            <a:custGeom>
              <a:avLst/>
              <a:gdLst>
                <a:gd name="T0" fmla="*/ 120 w 131"/>
                <a:gd name="T1" fmla="*/ 120 h 126"/>
                <a:gd name="T2" fmla="*/ 114 w 131"/>
                <a:gd name="T3" fmla="*/ 114 h 126"/>
                <a:gd name="T4" fmla="*/ 102 w 131"/>
                <a:gd name="T5" fmla="*/ 114 h 126"/>
                <a:gd name="T6" fmla="*/ 78 w 131"/>
                <a:gd name="T7" fmla="*/ 114 h 126"/>
                <a:gd name="T8" fmla="*/ 54 w 131"/>
                <a:gd name="T9" fmla="*/ 114 h 126"/>
                <a:gd name="T10" fmla="*/ 36 w 131"/>
                <a:gd name="T11" fmla="*/ 108 h 126"/>
                <a:gd name="T12" fmla="*/ 48 w 131"/>
                <a:gd name="T13" fmla="*/ 108 h 126"/>
                <a:gd name="T14" fmla="*/ 66 w 131"/>
                <a:gd name="T15" fmla="*/ 108 h 126"/>
                <a:gd name="T16" fmla="*/ 90 w 131"/>
                <a:gd name="T17" fmla="*/ 108 h 126"/>
                <a:gd name="T18" fmla="*/ 96 w 131"/>
                <a:gd name="T19" fmla="*/ 102 h 126"/>
                <a:gd name="T20" fmla="*/ 84 w 131"/>
                <a:gd name="T21" fmla="*/ 96 h 126"/>
                <a:gd name="T22" fmla="*/ 72 w 131"/>
                <a:gd name="T23" fmla="*/ 90 h 126"/>
                <a:gd name="T24" fmla="*/ 60 w 131"/>
                <a:gd name="T25" fmla="*/ 90 h 126"/>
                <a:gd name="T26" fmla="*/ 30 w 131"/>
                <a:gd name="T27" fmla="*/ 84 h 126"/>
                <a:gd name="T28" fmla="*/ 12 w 131"/>
                <a:gd name="T29" fmla="*/ 72 h 126"/>
                <a:gd name="T30" fmla="*/ 12 w 131"/>
                <a:gd name="T31" fmla="*/ 72 h 126"/>
                <a:gd name="T32" fmla="*/ 24 w 131"/>
                <a:gd name="T33" fmla="*/ 78 h 126"/>
                <a:gd name="T34" fmla="*/ 48 w 131"/>
                <a:gd name="T35" fmla="*/ 84 h 126"/>
                <a:gd name="T36" fmla="*/ 66 w 131"/>
                <a:gd name="T37" fmla="*/ 84 h 126"/>
                <a:gd name="T38" fmla="*/ 48 w 131"/>
                <a:gd name="T39" fmla="*/ 72 h 126"/>
                <a:gd name="T40" fmla="*/ 36 w 131"/>
                <a:gd name="T41" fmla="*/ 66 h 126"/>
                <a:gd name="T42" fmla="*/ 18 w 131"/>
                <a:gd name="T43" fmla="*/ 60 h 126"/>
                <a:gd name="T44" fmla="*/ 0 w 131"/>
                <a:gd name="T45" fmla="*/ 36 h 126"/>
                <a:gd name="T46" fmla="*/ 18 w 131"/>
                <a:gd name="T47" fmla="*/ 48 h 126"/>
                <a:gd name="T48" fmla="*/ 30 w 131"/>
                <a:gd name="T49" fmla="*/ 54 h 126"/>
                <a:gd name="T50" fmla="*/ 36 w 131"/>
                <a:gd name="T51" fmla="*/ 54 h 126"/>
                <a:gd name="T52" fmla="*/ 18 w 131"/>
                <a:gd name="T53" fmla="*/ 30 h 126"/>
                <a:gd name="T54" fmla="*/ 12 w 131"/>
                <a:gd name="T55" fmla="*/ 18 h 126"/>
                <a:gd name="T56" fmla="*/ 6 w 131"/>
                <a:gd name="T57" fmla="*/ 12 h 126"/>
                <a:gd name="T58" fmla="*/ 12 w 131"/>
                <a:gd name="T59" fmla="*/ 6 h 126"/>
                <a:gd name="T60" fmla="*/ 24 w 131"/>
                <a:gd name="T61" fmla="*/ 30 h 126"/>
                <a:gd name="T62" fmla="*/ 42 w 131"/>
                <a:gd name="T63" fmla="*/ 54 h 126"/>
                <a:gd name="T64" fmla="*/ 48 w 131"/>
                <a:gd name="T65" fmla="*/ 54 h 126"/>
                <a:gd name="T66" fmla="*/ 48 w 131"/>
                <a:gd name="T67" fmla="*/ 42 h 126"/>
                <a:gd name="T68" fmla="*/ 42 w 131"/>
                <a:gd name="T69" fmla="*/ 18 h 126"/>
                <a:gd name="T70" fmla="*/ 42 w 131"/>
                <a:gd name="T71" fmla="*/ 18 h 126"/>
                <a:gd name="T72" fmla="*/ 54 w 131"/>
                <a:gd name="T73" fmla="*/ 42 h 126"/>
                <a:gd name="T74" fmla="*/ 60 w 131"/>
                <a:gd name="T75" fmla="*/ 66 h 126"/>
                <a:gd name="T76" fmla="*/ 66 w 131"/>
                <a:gd name="T77" fmla="*/ 72 h 126"/>
                <a:gd name="T78" fmla="*/ 72 w 131"/>
                <a:gd name="T79" fmla="*/ 78 h 126"/>
                <a:gd name="T80" fmla="*/ 78 w 131"/>
                <a:gd name="T81" fmla="*/ 84 h 126"/>
                <a:gd name="T82" fmla="*/ 84 w 131"/>
                <a:gd name="T83" fmla="*/ 72 h 126"/>
                <a:gd name="T84" fmla="*/ 72 w 131"/>
                <a:gd name="T85" fmla="*/ 36 h 126"/>
                <a:gd name="T86" fmla="*/ 72 w 131"/>
                <a:gd name="T87" fmla="*/ 30 h 126"/>
                <a:gd name="T88" fmla="*/ 78 w 131"/>
                <a:gd name="T89" fmla="*/ 42 h 126"/>
                <a:gd name="T90" fmla="*/ 84 w 131"/>
                <a:gd name="T91" fmla="*/ 60 h 126"/>
                <a:gd name="T92" fmla="*/ 84 w 131"/>
                <a:gd name="T93" fmla="*/ 84 h 126"/>
                <a:gd name="T94" fmla="*/ 90 w 131"/>
                <a:gd name="T95" fmla="*/ 96 h 126"/>
                <a:gd name="T96" fmla="*/ 102 w 131"/>
                <a:gd name="T97" fmla="*/ 96 h 126"/>
                <a:gd name="T98" fmla="*/ 108 w 131"/>
                <a:gd name="T99" fmla="*/ 96 h 126"/>
                <a:gd name="T100" fmla="*/ 108 w 131"/>
                <a:gd name="T101" fmla="*/ 72 h 126"/>
                <a:gd name="T102" fmla="*/ 102 w 131"/>
                <a:gd name="T103" fmla="*/ 48 h 126"/>
                <a:gd name="T104" fmla="*/ 102 w 131"/>
                <a:gd name="T105" fmla="*/ 42 h 126"/>
                <a:gd name="T106" fmla="*/ 108 w 131"/>
                <a:gd name="T107" fmla="*/ 60 h 126"/>
                <a:gd name="T108" fmla="*/ 114 w 131"/>
                <a:gd name="T109" fmla="*/ 102 h 126"/>
                <a:gd name="T110" fmla="*/ 120 w 131"/>
                <a:gd name="T111" fmla="*/ 114 h 126"/>
                <a:gd name="T112" fmla="*/ 125 w 131"/>
                <a:gd name="T113" fmla="*/ 126 h 126"/>
                <a:gd name="T114" fmla="*/ 131 w 131"/>
                <a:gd name="T115" fmla="*/ 126 h 126"/>
                <a:gd name="T116" fmla="*/ 125 w 131"/>
                <a:gd name="T117" fmla="*/ 126 h 12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1"/>
                <a:gd name="T178" fmla="*/ 0 h 126"/>
                <a:gd name="T179" fmla="*/ 131 w 131"/>
                <a:gd name="T180" fmla="*/ 126 h 12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1" h="126">
                  <a:moveTo>
                    <a:pt x="125" y="126"/>
                  </a:moveTo>
                  <a:lnTo>
                    <a:pt x="120" y="126"/>
                  </a:lnTo>
                  <a:lnTo>
                    <a:pt x="120" y="120"/>
                  </a:lnTo>
                  <a:lnTo>
                    <a:pt x="114" y="114"/>
                  </a:lnTo>
                  <a:lnTo>
                    <a:pt x="108" y="114"/>
                  </a:lnTo>
                  <a:lnTo>
                    <a:pt x="102" y="114"/>
                  </a:lnTo>
                  <a:lnTo>
                    <a:pt x="96" y="114"/>
                  </a:lnTo>
                  <a:lnTo>
                    <a:pt x="90" y="114"/>
                  </a:lnTo>
                  <a:lnTo>
                    <a:pt x="78" y="114"/>
                  </a:lnTo>
                  <a:lnTo>
                    <a:pt x="72" y="114"/>
                  </a:lnTo>
                  <a:lnTo>
                    <a:pt x="60" y="114"/>
                  </a:lnTo>
                  <a:lnTo>
                    <a:pt x="54" y="114"/>
                  </a:lnTo>
                  <a:lnTo>
                    <a:pt x="42" y="108"/>
                  </a:lnTo>
                  <a:lnTo>
                    <a:pt x="36" y="108"/>
                  </a:lnTo>
                  <a:lnTo>
                    <a:pt x="42" y="108"/>
                  </a:lnTo>
                  <a:lnTo>
                    <a:pt x="48" y="108"/>
                  </a:lnTo>
                  <a:lnTo>
                    <a:pt x="54" y="108"/>
                  </a:lnTo>
                  <a:lnTo>
                    <a:pt x="66" y="108"/>
                  </a:lnTo>
                  <a:lnTo>
                    <a:pt x="72" y="108"/>
                  </a:lnTo>
                  <a:lnTo>
                    <a:pt x="84" y="108"/>
                  </a:lnTo>
                  <a:lnTo>
                    <a:pt x="90" y="108"/>
                  </a:lnTo>
                  <a:lnTo>
                    <a:pt x="96" y="108"/>
                  </a:lnTo>
                  <a:lnTo>
                    <a:pt x="96" y="102"/>
                  </a:lnTo>
                  <a:lnTo>
                    <a:pt x="90" y="102"/>
                  </a:lnTo>
                  <a:lnTo>
                    <a:pt x="90" y="96"/>
                  </a:lnTo>
                  <a:lnTo>
                    <a:pt x="84" y="96"/>
                  </a:lnTo>
                  <a:lnTo>
                    <a:pt x="78" y="96"/>
                  </a:lnTo>
                  <a:lnTo>
                    <a:pt x="72" y="90"/>
                  </a:lnTo>
                  <a:lnTo>
                    <a:pt x="66" y="90"/>
                  </a:lnTo>
                  <a:lnTo>
                    <a:pt x="60" y="90"/>
                  </a:lnTo>
                  <a:lnTo>
                    <a:pt x="48" y="90"/>
                  </a:lnTo>
                  <a:lnTo>
                    <a:pt x="36" y="84"/>
                  </a:lnTo>
                  <a:lnTo>
                    <a:pt x="30" y="84"/>
                  </a:lnTo>
                  <a:lnTo>
                    <a:pt x="24" y="84"/>
                  </a:lnTo>
                  <a:lnTo>
                    <a:pt x="12" y="78"/>
                  </a:lnTo>
                  <a:lnTo>
                    <a:pt x="12" y="72"/>
                  </a:lnTo>
                  <a:lnTo>
                    <a:pt x="6" y="72"/>
                  </a:lnTo>
                  <a:lnTo>
                    <a:pt x="6" y="66"/>
                  </a:lnTo>
                  <a:lnTo>
                    <a:pt x="12" y="72"/>
                  </a:lnTo>
                  <a:lnTo>
                    <a:pt x="18" y="72"/>
                  </a:lnTo>
                  <a:lnTo>
                    <a:pt x="24" y="78"/>
                  </a:lnTo>
                  <a:lnTo>
                    <a:pt x="30" y="78"/>
                  </a:lnTo>
                  <a:lnTo>
                    <a:pt x="42" y="78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60" y="78"/>
                  </a:lnTo>
                  <a:lnTo>
                    <a:pt x="54" y="72"/>
                  </a:lnTo>
                  <a:lnTo>
                    <a:pt x="48" y="72"/>
                  </a:lnTo>
                  <a:lnTo>
                    <a:pt x="48" y="66"/>
                  </a:lnTo>
                  <a:lnTo>
                    <a:pt x="42" y="66"/>
                  </a:lnTo>
                  <a:lnTo>
                    <a:pt x="36" y="66"/>
                  </a:lnTo>
                  <a:lnTo>
                    <a:pt x="30" y="66"/>
                  </a:lnTo>
                  <a:lnTo>
                    <a:pt x="24" y="60"/>
                  </a:lnTo>
                  <a:lnTo>
                    <a:pt x="18" y="60"/>
                  </a:lnTo>
                  <a:lnTo>
                    <a:pt x="12" y="54"/>
                  </a:lnTo>
                  <a:lnTo>
                    <a:pt x="6" y="48"/>
                  </a:lnTo>
                  <a:lnTo>
                    <a:pt x="0" y="36"/>
                  </a:lnTo>
                  <a:lnTo>
                    <a:pt x="6" y="42"/>
                  </a:lnTo>
                  <a:lnTo>
                    <a:pt x="12" y="48"/>
                  </a:lnTo>
                  <a:lnTo>
                    <a:pt x="18" y="48"/>
                  </a:lnTo>
                  <a:lnTo>
                    <a:pt x="18" y="54"/>
                  </a:lnTo>
                  <a:lnTo>
                    <a:pt x="24" y="54"/>
                  </a:lnTo>
                  <a:lnTo>
                    <a:pt x="30" y="54"/>
                  </a:lnTo>
                  <a:lnTo>
                    <a:pt x="36" y="60"/>
                  </a:lnTo>
                  <a:lnTo>
                    <a:pt x="42" y="60"/>
                  </a:lnTo>
                  <a:lnTo>
                    <a:pt x="36" y="54"/>
                  </a:lnTo>
                  <a:lnTo>
                    <a:pt x="30" y="42"/>
                  </a:lnTo>
                  <a:lnTo>
                    <a:pt x="24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30" y="42"/>
                  </a:lnTo>
                  <a:lnTo>
                    <a:pt x="36" y="48"/>
                  </a:lnTo>
                  <a:lnTo>
                    <a:pt x="42" y="54"/>
                  </a:lnTo>
                  <a:lnTo>
                    <a:pt x="48" y="54"/>
                  </a:lnTo>
                  <a:lnTo>
                    <a:pt x="48" y="48"/>
                  </a:lnTo>
                  <a:lnTo>
                    <a:pt x="48" y="42"/>
                  </a:lnTo>
                  <a:lnTo>
                    <a:pt x="48" y="36"/>
                  </a:lnTo>
                  <a:lnTo>
                    <a:pt x="42" y="24"/>
                  </a:lnTo>
                  <a:lnTo>
                    <a:pt x="42" y="18"/>
                  </a:lnTo>
                  <a:lnTo>
                    <a:pt x="42" y="12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48" y="30"/>
                  </a:lnTo>
                  <a:lnTo>
                    <a:pt x="54" y="42"/>
                  </a:lnTo>
                  <a:lnTo>
                    <a:pt x="54" y="54"/>
                  </a:lnTo>
                  <a:lnTo>
                    <a:pt x="54" y="60"/>
                  </a:lnTo>
                  <a:lnTo>
                    <a:pt x="60" y="66"/>
                  </a:lnTo>
                  <a:lnTo>
                    <a:pt x="60" y="72"/>
                  </a:lnTo>
                  <a:lnTo>
                    <a:pt x="66" y="72"/>
                  </a:lnTo>
                  <a:lnTo>
                    <a:pt x="72" y="78"/>
                  </a:lnTo>
                  <a:lnTo>
                    <a:pt x="78" y="78"/>
                  </a:lnTo>
                  <a:lnTo>
                    <a:pt x="78" y="84"/>
                  </a:lnTo>
                  <a:lnTo>
                    <a:pt x="78" y="78"/>
                  </a:lnTo>
                  <a:lnTo>
                    <a:pt x="84" y="72"/>
                  </a:lnTo>
                  <a:lnTo>
                    <a:pt x="78" y="60"/>
                  </a:lnTo>
                  <a:lnTo>
                    <a:pt x="78" y="42"/>
                  </a:lnTo>
                  <a:lnTo>
                    <a:pt x="72" y="36"/>
                  </a:lnTo>
                  <a:lnTo>
                    <a:pt x="72" y="30"/>
                  </a:lnTo>
                  <a:lnTo>
                    <a:pt x="78" y="36"/>
                  </a:lnTo>
                  <a:lnTo>
                    <a:pt x="78" y="42"/>
                  </a:lnTo>
                  <a:lnTo>
                    <a:pt x="84" y="48"/>
                  </a:lnTo>
                  <a:lnTo>
                    <a:pt x="84" y="54"/>
                  </a:lnTo>
                  <a:lnTo>
                    <a:pt x="84" y="60"/>
                  </a:lnTo>
                  <a:lnTo>
                    <a:pt x="84" y="66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84" y="90"/>
                  </a:lnTo>
                  <a:lnTo>
                    <a:pt x="90" y="90"/>
                  </a:lnTo>
                  <a:lnTo>
                    <a:pt x="90" y="96"/>
                  </a:lnTo>
                  <a:lnTo>
                    <a:pt x="96" y="96"/>
                  </a:lnTo>
                  <a:lnTo>
                    <a:pt x="102" y="96"/>
                  </a:lnTo>
                  <a:lnTo>
                    <a:pt x="102" y="102"/>
                  </a:lnTo>
                  <a:lnTo>
                    <a:pt x="108" y="96"/>
                  </a:lnTo>
                  <a:lnTo>
                    <a:pt x="108" y="90"/>
                  </a:lnTo>
                  <a:lnTo>
                    <a:pt x="108" y="78"/>
                  </a:lnTo>
                  <a:lnTo>
                    <a:pt x="108" y="72"/>
                  </a:lnTo>
                  <a:lnTo>
                    <a:pt x="102" y="66"/>
                  </a:lnTo>
                  <a:lnTo>
                    <a:pt x="102" y="54"/>
                  </a:lnTo>
                  <a:lnTo>
                    <a:pt x="102" y="48"/>
                  </a:lnTo>
                  <a:lnTo>
                    <a:pt x="102" y="42"/>
                  </a:lnTo>
                  <a:lnTo>
                    <a:pt x="108" y="42"/>
                  </a:lnTo>
                  <a:lnTo>
                    <a:pt x="108" y="54"/>
                  </a:lnTo>
                  <a:lnTo>
                    <a:pt x="108" y="60"/>
                  </a:lnTo>
                  <a:lnTo>
                    <a:pt x="108" y="78"/>
                  </a:lnTo>
                  <a:lnTo>
                    <a:pt x="114" y="96"/>
                  </a:lnTo>
                  <a:lnTo>
                    <a:pt x="114" y="102"/>
                  </a:lnTo>
                  <a:lnTo>
                    <a:pt x="114" y="108"/>
                  </a:lnTo>
                  <a:lnTo>
                    <a:pt x="120" y="114"/>
                  </a:lnTo>
                  <a:lnTo>
                    <a:pt x="125" y="120"/>
                  </a:lnTo>
                  <a:lnTo>
                    <a:pt x="125" y="126"/>
                  </a:lnTo>
                  <a:lnTo>
                    <a:pt x="131" y="126"/>
                  </a:lnTo>
                  <a:lnTo>
                    <a:pt x="125" y="126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73" name="Freeform 508"/>
            <p:cNvSpPr>
              <a:spLocks/>
            </p:cNvSpPr>
            <p:nvPr/>
          </p:nvSpPr>
          <p:spPr bwMode="auto">
            <a:xfrm>
              <a:off x="5114" y="1864"/>
              <a:ext cx="95" cy="155"/>
            </a:xfrm>
            <a:custGeom>
              <a:avLst/>
              <a:gdLst>
                <a:gd name="T0" fmla="*/ 41 w 95"/>
                <a:gd name="T1" fmla="*/ 149 h 155"/>
                <a:gd name="T2" fmla="*/ 41 w 95"/>
                <a:gd name="T3" fmla="*/ 137 h 155"/>
                <a:gd name="T4" fmla="*/ 41 w 95"/>
                <a:gd name="T5" fmla="*/ 125 h 155"/>
                <a:gd name="T6" fmla="*/ 35 w 95"/>
                <a:gd name="T7" fmla="*/ 119 h 155"/>
                <a:gd name="T8" fmla="*/ 29 w 95"/>
                <a:gd name="T9" fmla="*/ 113 h 155"/>
                <a:gd name="T10" fmla="*/ 17 w 95"/>
                <a:gd name="T11" fmla="*/ 101 h 155"/>
                <a:gd name="T12" fmla="*/ 11 w 95"/>
                <a:gd name="T13" fmla="*/ 77 h 155"/>
                <a:gd name="T14" fmla="*/ 6 w 95"/>
                <a:gd name="T15" fmla="*/ 65 h 155"/>
                <a:gd name="T16" fmla="*/ 6 w 95"/>
                <a:gd name="T17" fmla="*/ 59 h 155"/>
                <a:gd name="T18" fmla="*/ 6 w 95"/>
                <a:gd name="T19" fmla="*/ 59 h 155"/>
                <a:gd name="T20" fmla="*/ 6 w 95"/>
                <a:gd name="T21" fmla="*/ 65 h 155"/>
                <a:gd name="T22" fmla="*/ 11 w 95"/>
                <a:gd name="T23" fmla="*/ 77 h 155"/>
                <a:gd name="T24" fmla="*/ 17 w 95"/>
                <a:gd name="T25" fmla="*/ 89 h 155"/>
                <a:gd name="T26" fmla="*/ 23 w 95"/>
                <a:gd name="T27" fmla="*/ 101 h 155"/>
                <a:gd name="T28" fmla="*/ 29 w 95"/>
                <a:gd name="T29" fmla="*/ 107 h 155"/>
                <a:gd name="T30" fmla="*/ 35 w 95"/>
                <a:gd name="T31" fmla="*/ 113 h 155"/>
                <a:gd name="T32" fmla="*/ 41 w 95"/>
                <a:gd name="T33" fmla="*/ 107 h 155"/>
                <a:gd name="T34" fmla="*/ 41 w 95"/>
                <a:gd name="T35" fmla="*/ 89 h 155"/>
                <a:gd name="T36" fmla="*/ 41 w 95"/>
                <a:gd name="T37" fmla="*/ 77 h 155"/>
                <a:gd name="T38" fmla="*/ 29 w 95"/>
                <a:gd name="T39" fmla="*/ 65 h 155"/>
                <a:gd name="T40" fmla="*/ 17 w 95"/>
                <a:gd name="T41" fmla="*/ 53 h 155"/>
                <a:gd name="T42" fmla="*/ 11 w 95"/>
                <a:gd name="T43" fmla="*/ 35 h 155"/>
                <a:gd name="T44" fmla="*/ 11 w 95"/>
                <a:gd name="T45" fmla="*/ 23 h 155"/>
                <a:gd name="T46" fmla="*/ 17 w 95"/>
                <a:gd name="T47" fmla="*/ 29 h 155"/>
                <a:gd name="T48" fmla="*/ 23 w 95"/>
                <a:gd name="T49" fmla="*/ 41 h 155"/>
                <a:gd name="T50" fmla="*/ 29 w 95"/>
                <a:gd name="T51" fmla="*/ 53 h 155"/>
                <a:gd name="T52" fmla="*/ 35 w 95"/>
                <a:gd name="T53" fmla="*/ 65 h 155"/>
                <a:gd name="T54" fmla="*/ 41 w 95"/>
                <a:gd name="T55" fmla="*/ 71 h 155"/>
                <a:gd name="T56" fmla="*/ 41 w 95"/>
                <a:gd name="T57" fmla="*/ 59 h 155"/>
                <a:gd name="T58" fmla="*/ 41 w 95"/>
                <a:gd name="T59" fmla="*/ 17 h 155"/>
                <a:gd name="T60" fmla="*/ 41 w 95"/>
                <a:gd name="T61" fmla="*/ 0 h 155"/>
                <a:gd name="T62" fmla="*/ 47 w 95"/>
                <a:gd name="T63" fmla="*/ 0 h 155"/>
                <a:gd name="T64" fmla="*/ 41 w 95"/>
                <a:gd name="T65" fmla="*/ 17 h 155"/>
                <a:gd name="T66" fmla="*/ 47 w 95"/>
                <a:gd name="T67" fmla="*/ 53 h 155"/>
                <a:gd name="T68" fmla="*/ 53 w 95"/>
                <a:gd name="T69" fmla="*/ 65 h 155"/>
                <a:gd name="T70" fmla="*/ 59 w 95"/>
                <a:gd name="T71" fmla="*/ 59 h 155"/>
                <a:gd name="T72" fmla="*/ 71 w 95"/>
                <a:gd name="T73" fmla="*/ 47 h 155"/>
                <a:gd name="T74" fmla="*/ 77 w 95"/>
                <a:gd name="T75" fmla="*/ 35 h 155"/>
                <a:gd name="T76" fmla="*/ 77 w 95"/>
                <a:gd name="T77" fmla="*/ 29 h 155"/>
                <a:gd name="T78" fmla="*/ 83 w 95"/>
                <a:gd name="T79" fmla="*/ 35 h 155"/>
                <a:gd name="T80" fmla="*/ 77 w 95"/>
                <a:gd name="T81" fmla="*/ 41 h 155"/>
                <a:gd name="T82" fmla="*/ 71 w 95"/>
                <a:gd name="T83" fmla="*/ 53 h 155"/>
                <a:gd name="T84" fmla="*/ 65 w 95"/>
                <a:gd name="T85" fmla="*/ 65 h 155"/>
                <a:gd name="T86" fmla="*/ 53 w 95"/>
                <a:gd name="T87" fmla="*/ 77 h 155"/>
                <a:gd name="T88" fmla="*/ 53 w 95"/>
                <a:gd name="T89" fmla="*/ 89 h 155"/>
                <a:gd name="T90" fmla="*/ 47 w 95"/>
                <a:gd name="T91" fmla="*/ 107 h 155"/>
                <a:gd name="T92" fmla="*/ 53 w 95"/>
                <a:gd name="T93" fmla="*/ 113 h 155"/>
                <a:gd name="T94" fmla="*/ 65 w 95"/>
                <a:gd name="T95" fmla="*/ 101 h 155"/>
                <a:gd name="T96" fmla="*/ 77 w 95"/>
                <a:gd name="T97" fmla="*/ 89 h 155"/>
                <a:gd name="T98" fmla="*/ 89 w 95"/>
                <a:gd name="T99" fmla="*/ 77 h 155"/>
                <a:gd name="T100" fmla="*/ 95 w 95"/>
                <a:gd name="T101" fmla="*/ 65 h 155"/>
                <a:gd name="T102" fmla="*/ 95 w 95"/>
                <a:gd name="T103" fmla="*/ 71 h 155"/>
                <a:gd name="T104" fmla="*/ 89 w 95"/>
                <a:gd name="T105" fmla="*/ 77 h 155"/>
                <a:gd name="T106" fmla="*/ 83 w 95"/>
                <a:gd name="T107" fmla="*/ 89 h 155"/>
                <a:gd name="T108" fmla="*/ 71 w 95"/>
                <a:gd name="T109" fmla="*/ 107 h 155"/>
                <a:gd name="T110" fmla="*/ 59 w 95"/>
                <a:gd name="T111" fmla="*/ 119 h 155"/>
                <a:gd name="T112" fmla="*/ 47 w 95"/>
                <a:gd name="T113" fmla="*/ 131 h 155"/>
                <a:gd name="T114" fmla="*/ 47 w 95"/>
                <a:gd name="T115" fmla="*/ 143 h 155"/>
                <a:gd name="T116" fmla="*/ 47 w 95"/>
                <a:gd name="T117" fmla="*/ 149 h 155"/>
                <a:gd name="T118" fmla="*/ 47 w 95"/>
                <a:gd name="T119" fmla="*/ 149 h 15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5"/>
                <a:gd name="T181" fmla="*/ 0 h 155"/>
                <a:gd name="T182" fmla="*/ 95 w 95"/>
                <a:gd name="T183" fmla="*/ 155 h 15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5" h="155">
                  <a:moveTo>
                    <a:pt x="47" y="155"/>
                  </a:moveTo>
                  <a:lnTo>
                    <a:pt x="41" y="149"/>
                  </a:lnTo>
                  <a:lnTo>
                    <a:pt x="41" y="143"/>
                  </a:lnTo>
                  <a:lnTo>
                    <a:pt x="41" y="137"/>
                  </a:lnTo>
                  <a:lnTo>
                    <a:pt x="41" y="131"/>
                  </a:lnTo>
                  <a:lnTo>
                    <a:pt x="41" y="125"/>
                  </a:lnTo>
                  <a:lnTo>
                    <a:pt x="35" y="119"/>
                  </a:lnTo>
                  <a:lnTo>
                    <a:pt x="29" y="119"/>
                  </a:lnTo>
                  <a:lnTo>
                    <a:pt x="29" y="113"/>
                  </a:lnTo>
                  <a:lnTo>
                    <a:pt x="23" y="107"/>
                  </a:lnTo>
                  <a:lnTo>
                    <a:pt x="17" y="101"/>
                  </a:lnTo>
                  <a:lnTo>
                    <a:pt x="17" y="89"/>
                  </a:lnTo>
                  <a:lnTo>
                    <a:pt x="11" y="77"/>
                  </a:lnTo>
                  <a:lnTo>
                    <a:pt x="6" y="71"/>
                  </a:lnTo>
                  <a:lnTo>
                    <a:pt x="6" y="65"/>
                  </a:lnTo>
                  <a:lnTo>
                    <a:pt x="0" y="59"/>
                  </a:lnTo>
                  <a:lnTo>
                    <a:pt x="6" y="59"/>
                  </a:lnTo>
                  <a:lnTo>
                    <a:pt x="6" y="65"/>
                  </a:lnTo>
                  <a:lnTo>
                    <a:pt x="11" y="71"/>
                  </a:lnTo>
                  <a:lnTo>
                    <a:pt x="11" y="77"/>
                  </a:lnTo>
                  <a:lnTo>
                    <a:pt x="17" y="83"/>
                  </a:lnTo>
                  <a:lnTo>
                    <a:pt x="17" y="89"/>
                  </a:lnTo>
                  <a:lnTo>
                    <a:pt x="23" y="95"/>
                  </a:lnTo>
                  <a:lnTo>
                    <a:pt x="23" y="101"/>
                  </a:lnTo>
                  <a:lnTo>
                    <a:pt x="29" y="107"/>
                  </a:lnTo>
                  <a:lnTo>
                    <a:pt x="35" y="113"/>
                  </a:lnTo>
                  <a:lnTo>
                    <a:pt x="41" y="113"/>
                  </a:lnTo>
                  <a:lnTo>
                    <a:pt x="41" y="107"/>
                  </a:lnTo>
                  <a:lnTo>
                    <a:pt x="41" y="95"/>
                  </a:lnTo>
                  <a:lnTo>
                    <a:pt x="41" y="89"/>
                  </a:lnTo>
                  <a:lnTo>
                    <a:pt x="41" y="83"/>
                  </a:lnTo>
                  <a:lnTo>
                    <a:pt x="41" y="77"/>
                  </a:lnTo>
                  <a:lnTo>
                    <a:pt x="35" y="77"/>
                  </a:lnTo>
                  <a:lnTo>
                    <a:pt x="29" y="65"/>
                  </a:lnTo>
                  <a:lnTo>
                    <a:pt x="23" y="59"/>
                  </a:lnTo>
                  <a:lnTo>
                    <a:pt x="17" y="53"/>
                  </a:lnTo>
                  <a:lnTo>
                    <a:pt x="17" y="41"/>
                  </a:lnTo>
                  <a:lnTo>
                    <a:pt x="11" y="35"/>
                  </a:lnTo>
                  <a:lnTo>
                    <a:pt x="11" y="23"/>
                  </a:lnTo>
                  <a:lnTo>
                    <a:pt x="17" y="29"/>
                  </a:lnTo>
                  <a:lnTo>
                    <a:pt x="17" y="35"/>
                  </a:lnTo>
                  <a:lnTo>
                    <a:pt x="23" y="41"/>
                  </a:lnTo>
                  <a:lnTo>
                    <a:pt x="23" y="47"/>
                  </a:lnTo>
                  <a:lnTo>
                    <a:pt x="29" y="53"/>
                  </a:lnTo>
                  <a:lnTo>
                    <a:pt x="29" y="59"/>
                  </a:lnTo>
                  <a:lnTo>
                    <a:pt x="35" y="65"/>
                  </a:lnTo>
                  <a:lnTo>
                    <a:pt x="41" y="71"/>
                  </a:lnTo>
                  <a:lnTo>
                    <a:pt x="41" y="59"/>
                  </a:lnTo>
                  <a:lnTo>
                    <a:pt x="35" y="35"/>
                  </a:lnTo>
                  <a:lnTo>
                    <a:pt x="41" y="17"/>
                  </a:lnTo>
                  <a:lnTo>
                    <a:pt x="41" y="0"/>
                  </a:lnTo>
                  <a:lnTo>
                    <a:pt x="47" y="0"/>
                  </a:lnTo>
                  <a:lnTo>
                    <a:pt x="41" y="6"/>
                  </a:lnTo>
                  <a:lnTo>
                    <a:pt x="41" y="17"/>
                  </a:lnTo>
                  <a:lnTo>
                    <a:pt x="47" y="35"/>
                  </a:lnTo>
                  <a:lnTo>
                    <a:pt x="47" y="53"/>
                  </a:lnTo>
                  <a:lnTo>
                    <a:pt x="47" y="65"/>
                  </a:lnTo>
                  <a:lnTo>
                    <a:pt x="53" y="65"/>
                  </a:lnTo>
                  <a:lnTo>
                    <a:pt x="59" y="59"/>
                  </a:lnTo>
                  <a:lnTo>
                    <a:pt x="65" y="53"/>
                  </a:lnTo>
                  <a:lnTo>
                    <a:pt x="71" y="47"/>
                  </a:lnTo>
                  <a:lnTo>
                    <a:pt x="71" y="41"/>
                  </a:lnTo>
                  <a:lnTo>
                    <a:pt x="77" y="35"/>
                  </a:lnTo>
                  <a:lnTo>
                    <a:pt x="77" y="29"/>
                  </a:lnTo>
                  <a:lnTo>
                    <a:pt x="83" y="29"/>
                  </a:lnTo>
                  <a:lnTo>
                    <a:pt x="83" y="35"/>
                  </a:lnTo>
                  <a:lnTo>
                    <a:pt x="77" y="41"/>
                  </a:lnTo>
                  <a:lnTo>
                    <a:pt x="77" y="47"/>
                  </a:lnTo>
                  <a:lnTo>
                    <a:pt x="71" y="53"/>
                  </a:lnTo>
                  <a:lnTo>
                    <a:pt x="65" y="59"/>
                  </a:lnTo>
                  <a:lnTo>
                    <a:pt x="65" y="65"/>
                  </a:lnTo>
                  <a:lnTo>
                    <a:pt x="59" y="71"/>
                  </a:lnTo>
                  <a:lnTo>
                    <a:pt x="53" y="77"/>
                  </a:lnTo>
                  <a:lnTo>
                    <a:pt x="53" y="89"/>
                  </a:lnTo>
                  <a:lnTo>
                    <a:pt x="47" y="95"/>
                  </a:lnTo>
                  <a:lnTo>
                    <a:pt x="47" y="107"/>
                  </a:lnTo>
                  <a:lnTo>
                    <a:pt x="47" y="113"/>
                  </a:lnTo>
                  <a:lnTo>
                    <a:pt x="53" y="113"/>
                  </a:lnTo>
                  <a:lnTo>
                    <a:pt x="59" y="107"/>
                  </a:lnTo>
                  <a:lnTo>
                    <a:pt x="65" y="101"/>
                  </a:lnTo>
                  <a:lnTo>
                    <a:pt x="71" y="95"/>
                  </a:lnTo>
                  <a:lnTo>
                    <a:pt x="77" y="89"/>
                  </a:lnTo>
                  <a:lnTo>
                    <a:pt x="83" y="83"/>
                  </a:lnTo>
                  <a:lnTo>
                    <a:pt x="89" y="77"/>
                  </a:lnTo>
                  <a:lnTo>
                    <a:pt x="89" y="71"/>
                  </a:lnTo>
                  <a:lnTo>
                    <a:pt x="95" y="65"/>
                  </a:lnTo>
                  <a:lnTo>
                    <a:pt x="95" y="71"/>
                  </a:lnTo>
                  <a:lnTo>
                    <a:pt x="89" y="77"/>
                  </a:lnTo>
                  <a:lnTo>
                    <a:pt x="89" y="83"/>
                  </a:lnTo>
                  <a:lnTo>
                    <a:pt x="83" y="89"/>
                  </a:lnTo>
                  <a:lnTo>
                    <a:pt x="77" y="101"/>
                  </a:lnTo>
                  <a:lnTo>
                    <a:pt x="71" y="107"/>
                  </a:lnTo>
                  <a:lnTo>
                    <a:pt x="65" y="113"/>
                  </a:lnTo>
                  <a:lnTo>
                    <a:pt x="59" y="119"/>
                  </a:lnTo>
                  <a:lnTo>
                    <a:pt x="53" y="125"/>
                  </a:lnTo>
                  <a:lnTo>
                    <a:pt x="47" y="131"/>
                  </a:lnTo>
                  <a:lnTo>
                    <a:pt x="47" y="137"/>
                  </a:lnTo>
                  <a:lnTo>
                    <a:pt x="47" y="143"/>
                  </a:lnTo>
                  <a:lnTo>
                    <a:pt x="47" y="149"/>
                  </a:lnTo>
                  <a:lnTo>
                    <a:pt x="47" y="155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74" name="Freeform 509"/>
            <p:cNvSpPr>
              <a:spLocks/>
            </p:cNvSpPr>
            <p:nvPr/>
          </p:nvSpPr>
          <p:spPr bwMode="auto">
            <a:xfrm>
              <a:off x="4976" y="2049"/>
              <a:ext cx="126" cy="149"/>
            </a:xfrm>
            <a:custGeom>
              <a:avLst/>
              <a:gdLst>
                <a:gd name="T0" fmla="*/ 126 w 126"/>
                <a:gd name="T1" fmla="*/ 6 h 149"/>
                <a:gd name="T2" fmla="*/ 120 w 126"/>
                <a:gd name="T3" fmla="*/ 12 h 149"/>
                <a:gd name="T4" fmla="*/ 114 w 126"/>
                <a:gd name="T5" fmla="*/ 24 h 149"/>
                <a:gd name="T6" fmla="*/ 108 w 126"/>
                <a:gd name="T7" fmla="*/ 36 h 149"/>
                <a:gd name="T8" fmla="*/ 102 w 126"/>
                <a:gd name="T9" fmla="*/ 42 h 149"/>
                <a:gd name="T10" fmla="*/ 102 w 126"/>
                <a:gd name="T11" fmla="*/ 48 h 149"/>
                <a:gd name="T12" fmla="*/ 96 w 126"/>
                <a:gd name="T13" fmla="*/ 60 h 149"/>
                <a:gd name="T14" fmla="*/ 90 w 126"/>
                <a:gd name="T15" fmla="*/ 66 h 149"/>
                <a:gd name="T16" fmla="*/ 90 w 126"/>
                <a:gd name="T17" fmla="*/ 72 h 149"/>
                <a:gd name="T18" fmla="*/ 96 w 126"/>
                <a:gd name="T19" fmla="*/ 84 h 149"/>
                <a:gd name="T20" fmla="*/ 96 w 126"/>
                <a:gd name="T21" fmla="*/ 90 h 149"/>
                <a:gd name="T22" fmla="*/ 96 w 126"/>
                <a:gd name="T23" fmla="*/ 90 h 149"/>
                <a:gd name="T24" fmla="*/ 90 w 126"/>
                <a:gd name="T25" fmla="*/ 84 h 149"/>
                <a:gd name="T26" fmla="*/ 84 w 126"/>
                <a:gd name="T27" fmla="*/ 78 h 149"/>
                <a:gd name="T28" fmla="*/ 78 w 126"/>
                <a:gd name="T29" fmla="*/ 84 h 149"/>
                <a:gd name="T30" fmla="*/ 66 w 126"/>
                <a:gd name="T31" fmla="*/ 90 h 149"/>
                <a:gd name="T32" fmla="*/ 60 w 126"/>
                <a:gd name="T33" fmla="*/ 102 h 149"/>
                <a:gd name="T34" fmla="*/ 54 w 126"/>
                <a:gd name="T35" fmla="*/ 108 h 149"/>
                <a:gd name="T36" fmla="*/ 48 w 126"/>
                <a:gd name="T37" fmla="*/ 113 h 149"/>
                <a:gd name="T38" fmla="*/ 54 w 126"/>
                <a:gd name="T39" fmla="*/ 131 h 149"/>
                <a:gd name="T40" fmla="*/ 60 w 126"/>
                <a:gd name="T41" fmla="*/ 143 h 149"/>
                <a:gd name="T42" fmla="*/ 60 w 126"/>
                <a:gd name="T43" fmla="*/ 149 h 149"/>
                <a:gd name="T44" fmla="*/ 54 w 126"/>
                <a:gd name="T45" fmla="*/ 137 h 149"/>
                <a:gd name="T46" fmla="*/ 48 w 126"/>
                <a:gd name="T47" fmla="*/ 119 h 149"/>
                <a:gd name="T48" fmla="*/ 42 w 126"/>
                <a:gd name="T49" fmla="*/ 119 h 149"/>
                <a:gd name="T50" fmla="*/ 36 w 126"/>
                <a:gd name="T51" fmla="*/ 131 h 149"/>
                <a:gd name="T52" fmla="*/ 30 w 126"/>
                <a:gd name="T53" fmla="*/ 137 h 149"/>
                <a:gd name="T54" fmla="*/ 24 w 126"/>
                <a:gd name="T55" fmla="*/ 149 h 149"/>
                <a:gd name="T56" fmla="*/ 12 w 126"/>
                <a:gd name="T57" fmla="*/ 149 h 149"/>
                <a:gd name="T58" fmla="*/ 18 w 126"/>
                <a:gd name="T59" fmla="*/ 149 h 149"/>
                <a:gd name="T60" fmla="*/ 18 w 126"/>
                <a:gd name="T61" fmla="*/ 143 h 149"/>
                <a:gd name="T62" fmla="*/ 24 w 126"/>
                <a:gd name="T63" fmla="*/ 131 h 149"/>
                <a:gd name="T64" fmla="*/ 36 w 126"/>
                <a:gd name="T65" fmla="*/ 119 h 149"/>
                <a:gd name="T66" fmla="*/ 42 w 126"/>
                <a:gd name="T67" fmla="*/ 108 h 149"/>
                <a:gd name="T68" fmla="*/ 36 w 126"/>
                <a:gd name="T69" fmla="*/ 108 h 149"/>
                <a:gd name="T70" fmla="*/ 24 w 126"/>
                <a:gd name="T71" fmla="*/ 113 h 149"/>
                <a:gd name="T72" fmla="*/ 18 w 126"/>
                <a:gd name="T73" fmla="*/ 113 h 149"/>
                <a:gd name="T74" fmla="*/ 12 w 126"/>
                <a:gd name="T75" fmla="*/ 113 h 149"/>
                <a:gd name="T76" fmla="*/ 6 w 126"/>
                <a:gd name="T77" fmla="*/ 119 h 149"/>
                <a:gd name="T78" fmla="*/ 0 w 126"/>
                <a:gd name="T79" fmla="*/ 119 h 149"/>
                <a:gd name="T80" fmla="*/ 6 w 126"/>
                <a:gd name="T81" fmla="*/ 113 h 149"/>
                <a:gd name="T82" fmla="*/ 18 w 126"/>
                <a:gd name="T83" fmla="*/ 108 h 149"/>
                <a:gd name="T84" fmla="*/ 30 w 126"/>
                <a:gd name="T85" fmla="*/ 102 h 149"/>
                <a:gd name="T86" fmla="*/ 42 w 126"/>
                <a:gd name="T87" fmla="*/ 102 h 149"/>
                <a:gd name="T88" fmla="*/ 48 w 126"/>
                <a:gd name="T89" fmla="*/ 102 h 149"/>
                <a:gd name="T90" fmla="*/ 54 w 126"/>
                <a:gd name="T91" fmla="*/ 96 h 149"/>
                <a:gd name="T92" fmla="*/ 60 w 126"/>
                <a:gd name="T93" fmla="*/ 90 h 149"/>
                <a:gd name="T94" fmla="*/ 66 w 126"/>
                <a:gd name="T95" fmla="*/ 84 h 149"/>
                <a:gd name="T96" fmla="*/ 66 w 126"/>
                <a:gd name="T97" fmla="*/ 78 h 149"/>
                <a:gd name="T98" fmla="*/ 60 w 126"/>
                <a:gd name="T99" fmla="*/ 78 h 149"/>
                <a:gd name="T100" fmla="*/ 60 w 126"/>
                <a:gd name="T101" fmla="*/ 78 h 149"/>
                <a:gd name="T102" fmla="*/ 66 w 126"/>
                <a:gd name="T103" fmla="*/ 72 h 149"/>
                <a:gd name="T104" fmla="*/ 72 w 126"/>
                <a:gd name="T105" fmla="*/ 72 h 149"/>
                <a:gd name="T106" fmla="*/ 72 w 126"/>
                <a:gd name="T107" fmla="*/ 72 h 149"/>
                <a:gd name="T108" fmla="*/ 78 w 126"/>
                <a:gd name="T109" fmla="*/ 66 h 149"/>
                <a:gd name="T110" fmla="*/ 84 w 126"/>
                <a:gd name="T111" fmla="*/ 54 h 149"/>
                <a:gd name="T112" fmla="*/ 96 w 126"/>
                <a:gd name="T113" fmla="*/ 36 h 149"/>
                <a:gd name="T114" fmla="*/ 102 w 126"/>
                <a:gd name="T115" fmla="*/ 24 h 149"/>
                <a:gd name="T116" fmla="*/ 108 w 126"/>
                <a:gd name="T117" fmla="*/ 12 h 149"/>
                <a:gd name="T118" fmla="*/ 108 w 126"/>
                <a:gd name="T119" fmla="*/ 6 h 149"/>
                <a:gd name="T120" fmla="*/ 114 w 126"/>
                <a:gd name="T121" fmla="*/ 6 h 149"/>
                <a:gd name="T122" fmla="*/ 126 w 126"/>
                <a:gd name="T123" fmla="*/ 0 h 14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6"/>
                <a:gd name="T187" fmla="*/ 0 h 149"/>
                <a:gd name="T188" fmla="*/ 126 w 126"/>
                <a:gd name="T189" fmla="*/ 149 h 14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6" h="149">
                  <a:moveTo>
                    <a:pt x="126" y="0"/>
                  </a:moveTo>
                  <a:lnTo>
                    <a:pt x="126" y="6"/>
                  </a:lnTo>
                  <a:lnTo>
                    <a:pt x="120" y="6"/>
                  </a:lnTo>
                  <a:lnTo>
                    <a:pt x="120" y="12"/>
                  </a:lnTo>
                  <a:lnTo>
                    <a:pt x="114" y="18"/>
                  </a:lnTo>
                  <a:lnTo>
                    <a:pt x="114" y="24"/>
                  </a:lnTo>
                  <a:lnTo>
                    <a:pt x="108" y="30"/>
                  </a:lnTo>
                  <a:lnTo>
                    <a:pt x="108" y="36"/>
                  </a:lnTo>
                  <a:lnTo>
                    <a:pt x="102" y="42"/>
                  </a:lnTo>
                  <a:lnTo>
                    <a:pt x="102" y="48"/>
                  </a:lnTo>
                  <a:lnTo>
                    <a:pt x="96" y="54"/>
                  </a:lnTo>
                  <a:lnTo>
                    <a:pt x="96" y="60"/>
                  </a:lnTo>
                  <a:lnTo>
                    <a:pt x="90" y="66"/>
                  </a:lnTo>
                  <a:lnTo>
                    <a:pt x="90" y="72"/>
                  </a:lnTo>
                  <a:lnTo>
                    <a:pt x="96" y="78"/>
                  </a:lnTo>
                  <a:lnTo>
                    <a:pt x="96" y="84"/>
                  </a:lnTo>
                  <a:lnTo>
                    <a:pt x="96" y="90"/>
                  </a:lnTo>
                  <a:lnTo>
                    <a:pt x="96" y="84"/>
                  </a:lnTo>
                  <a:lnTo>
                    <a:pt x="90" y="84"/>
                  </a:lnTo>
                  <a:lnTo>
                    <a:pt x="90" y="78"/>
                  </a:lnTo>
                  <a:lnTo>
                    <a:pt x="84" y="78"/>
                  </a:lnTo>
                  <a:lnTo>
                    <a:pt x="78" y="84"/>
                  </a:lnTo>
                  <a:lnTo>
                    <a:pt x="72" y="84"/>
                  </a:lnTo>
                  <a:lnTo>
                    <a:pt x="66" y="90"/>
                  </a:lnTo>
                  <a:lnTo>
                    <a:pt x="66" y="96"/>
                  </a:lnTo>
                  <a:lnTo>
                    <a:pt x="60" y="102"/>
                  </a:lnTo>
                  <a:lnTo>
                    <a:pt x="54" y="102"/>
                  </a:lnTo>
                  <a:lnTo>
                    <a:pt x="54" y="108"/>
                  </a:lnTo>
                  <a:lnTo>
                    <a:pt x="48" y="108"/>
                  </a:lnTo>
                  <a:lnTo>
                    <a:pt x="48" y="113"/>
                  </a:lnTo>
                  <a:lnTo>
                    <a:pt x="48" y="125"/>
                  </a:lnTo>
                  <a:lnTo>
                    <a:pt x="54" y="131"/>
                  </a:lnTo>
                  <a:lnTo>
                    <a:pt x="54" y="143"/>
                  </a:lnTo>
                  <a:lnTo>
                    <a:pt x="60" y="143"/>
                  </a:lnTo>
                  <a:lnTo>
                    <a:pt x="60" y="149"/>
                  </a:lnTo>
                  <a:lnTo>
                    <a:pt x="54" y="143"/>
                  </a:lnTo>
                  <a:lnTo>
                    <a:pt x="54" y="137"/>
                  </a:lnTo>
                  <a:lnTo>
                    <a:pt x="48" y="131"/>
                  </a:lnTo>
                  <a:lnTo>
                    <a:pt x="48" y="119"/>
                  </a:lnTo>
                  <a:lnTo>
                    <a:pt x="48" y="113"/>
                  </a:lnTo>
                  <a:lnTo>
                    <a:pt x="42" y="119"/>
                  </a:lnTo>
                  <a:lnTo>
                    <a:pt x="42" y="125"/>
                  </a:lnTo>
                  <a:lnTo>
                    <a:pt x="36" y="131"/>
                  </a:lnTo>
                  <a:lnTo>
                    <a:pt x="30" y="131"/>
                  </a:lnTo>
                  <a:lnTo>
                    <a:pt x="30" y="137"/>
                  </a:lnTo>
                  <a:lnTo>
                    <a:pt x="24" y="143"/>
                  </a:lnTo>
                  <a:lnTo>
                    <a:pt x="24" y="149"/>
                  </a:lnTo>
                  <a:lnTo>
                    <a:pt x="18" y="149"/>
                  </a:lnTo>
                  <a:lnTo>
                    <a:pt x="12" y="149"/>
                  </a:lnTo>
                  <a:lnTo>
                    <a:pt x="18" y="149"/>
                  </a:lnTo>
                  <a:lnTo>
                    <a:pt x="18" y="143"/>
                  </a:lnTo>
                  <a:lnTo>
                    <a:pt x="24" y="137"/>
                  </a:lnTo>
                  <a:lnTo>
                    <a:pt x="24" y="131"/>
                  </a:lnTo>
                  <a:lnTo>
                    <a:pt x="30" y="125"/>
                  </a:lnTo>
                  <a:lnTo>
                    <a:pt x="36" y="119"/>
                  </a:lnTo>
                  <a:lnTo>
                    <a:pt x="36" y="113"/>
                  </a:lnTo>
                  <a:lnTo>
                    <a:pt x="42" y="108"/>
                  </a:lnTo>
                  <a:lnTo>
                    <a:pt x="36" y="108"/>
                  </a:lnTo>
                  <a:lnTo>
                    <a:pt x="30" y="108"/>
                  </a:lnTo>
                  <a:lnTo>
                    <a:pt x="24" y="113"/>
                  </a:lnTo>
                  <a:lnTo>
                    <a:pt x="18" y="113"/>
                  </a:lnTo>
                  <a:lnTo>
                    <a:pt x="12" y="113"/>
                  </a:lnTo>
                  <a:lnTo>
                    <a:pt x="6" y="119"/>
                  </a:lnTo>
                  <a:lnTo>
                    <a:pt x="0" y="119"/>
                  </a:lnTo>
                  <a:lnTo>
                    <a:pt x="0" y="113"/>
                  </a:lnTo>
                  <a:lnTo>
                    <a:pt x="6" y="113"/>
                  </a:lnTo>
                  <a:lnTo>
                    <a:pt x="12" y="113"/>
                  </a:lnTo>
                  <a:lnTo>
                    <a:pt x="18" y="108"/>
                  </a:lnTo>
                  <a:lnTo>
                    <a:pt x="24" y="108"/>
                  </a:lnTo>
                  <a:lnTo>
                    <a:pt x="30" y="102"/>
                  </a:lnTo>
                  <a:lnTo>
                    <a:pt x="36" y="102"/>
                  </a:lnTo>
                  <a:lnTo>
                    <a:pt x="42" y="102"/>
                  </a:lnTo>
                  <a:lnTo>
                    <a:pt x="48" y="102"/>
                  </a:lnTo>
                  <a:lnTo>
                    <a:pt x="54" y="96"/>
                  </a:lnTo>
                  <a:lnTo>
                    <a:pt x="60" y="90"/>
                  </a:lnTo>
                  <a:lnTo>
                    <a:pt x="66" y="84"/>
                  </a:lnTo>
                  <a:lnTo>
                    <a:pt x="66" y="78"/>
                  </a:lnTo>
                  <a:lnTo>
                    <a:pt x="60" y="78"/>
                  </a:lnTo>
                  <a:lnTo>
                    <a:pt x="66" y="72"/>
                  </a:lnTo>
                  <a:lnTo>
                    <a:pt x="72" y="72"/>
                  </a:lnTo>
                  <a:lnTo>
                    <a:pt x="78" y="66"/>
                  </a:lnTo>
                  <a:lnTo>
                    <a:pt x="78" y="60"/>
                  </a:lnTo>
                  <a:lnTo>
                    <a:pt x="84" y="54"/>
                  </a:lnTo>
                  <a:lnTo>
                    <a:pt x="90" y="48"/>
                  </a:lnTo>
                  <a:lnTo>
                    <a:pt x="96" y="36"/>
                  </a:lnTo>
                  <a:lnTo>
                    <a:pt x="102" y="30"/>
                  </a:lnTo>
                  <a:lnTo>
                    <a:pt x="102" y="24"/>
                  </a:lnTo>
                  <a:lnTo>
                    <a:pt x="102" y="18"/>
                  </a:lnTo>
                  <a:lnTo>
                    <a:pt x="108" y="12"/>
                  </a:lnTo>
                  <a:lnTo>
                    <a:pt x="108" y="6"/>
                  </a:lnTo>
                  <a:lnTo>
                    <a:pt x="114" y="6"/>
                  </a:lnTo>
                  <a:lnTo>
                    <a:pt x="120" y="0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75" name="Freeform 510"/>
            <p:cNvSpPr>
              <a:spLocks/>
            </p:cNvSpPr>
            <p:nvPr/>
          </p:nvSpPr>
          <p:spPr bwMode="auto">
            <a:xfrm>
              <a:off x="5209" y="1846"/>
              <a:ext cx="72" cy="119"/>
            </a:xfrm>
            <a:custGeom>
              <a:avLst/>
              <a:gdLst>
                <a:gd name="T0" fmla="*/ 18 w 72"/>
                <a:gd name="T1" fmla="*/ 113 h 119"/>
                <a:gd name="T2" fmla="*/ 30 w 72"/>
                <a:gd name="T3" fmla="*/ 101 h 119"/>
                <a:gd name="T4" fmla="*/ 36 w 72"/>
                <a:gd name="T5" fmla="*/ 95 h 119"/>
                <a:gd name="T6" fmla="*/ 48 w 72"/>
                <a:gd name="T7" fmla="*/ 95 h 119"/>
                <a:gd name="T8" fmla="*/ 60 w 72"/>
                <a:gd name="T9" fmla="*/ 89 h 119"/>
                <a:gd name="T10" fmla="*/ 66 w 72"/>
                <a:gd name="T11" fmla="*/ 83 h 119"/>
                <a:gd name="T12" fmla="*/ 72 w 72"/>
                <a:gd name="T13" fmla="*/ 83 h 119"/>
                <a:gd name="T14" fmla="*/ 72 w 72"/>
                <a:gd name="T15" fmla="*/ 77 h 119"/>
                <a:gd name="T16" fmla="*/ 66 w 72"/>
                <a:gd name="T17" fmla="*/ 83 h 119"/>
                <a:gd name="T18" fmla="*/ 60 w 72"/>
                <a:gd name="T19" fmla="*/ 83 h 119"/>
                <a:gd name="T20" fmla="*/ 48 w 72"/>
                <a:gd name="T21" fmla="*/ 89 h 119"/>
                <a:gd name="T22" fmla="*/ 36 w 72"/>
                <a:gd name="T23" fmla="*/ 95 h 119"/>
                <a:gd name="T24" fmla="*/ 36 w 72"/>
                <a:gd name="T25" fmla="*/ 89 h 119"/>
                <a:gd name="T26" fmla="*/ 42 w 72"/>
                <a:gd name="T27" fmla="*/ 71 h 119"/>
                <a:gd name="T28" fmla="*/ 48 w 72"/>
                <a:gd name="T29" fmla="*/ 65 h 119"/>
                <a:gd name="T30" fmla="*/ 54 w 72"/>
                <a:gd name="T31" fmla="*/ 59 h 119"/>
                <a:gd name="T32" fmla="*/ 66 w 72"/>
                <a:gd name="T33" fmla="*/ 47 h 119"/>
                <a:gd name="T34" fmla="*/ 72 w 72"/>
                <a:gd name="T35" fmla="*/ 41 h 119"/>
                <a:gd name="T36" fmla="*/ 72 w 72"/>
                <a:gd name="T37" fmla="*/ 35 h 119"/>
                <a:gd name="T38" fmla="*/ 72 w 72"/>
                <a:gd name="T39" fmla="*/ 35 h 119"/>
                <a:gd name="T40" fmla="*/ 66 w 72"/>
                <a:gd name="T41" fmla="*/ 41 h 119"/>
                <a:gd name="T42" fmla="*/ 60 w 72"/>
                <a:gd name="T43" fmla="*/ 47 h 119"/>
                <a:gd name="T44" fmla="*/ 54 w 72"/>
                <a:gd name="T45" fmla="*/ 53 h 119"/>
                <a:gd name="T46" fmla="*/ 48 w 72"/>
                <a:gd name="T47" fmla="*/ 59 h 119"/>
                <a:gd name="T48" fmla="*/ 42 w 72"/>
                <a:gd name="T49" fmla="*/ 47 h 119"/>
                <a:gd name="T50" fmla="*/ 48 w 72"/>
                <a:gd name="T51" fmla="*/ 12 h 119"/>
                <a:gd name="T52" fmla="*/ 42 w 72"/>
                <a:gd name="T53" fmla="*/ 0 h 119"/>
                <a:gd name="T54" fmla="*/ 42 w 72"/>
                <a:gd name="T55" fmla="*/ 0 h 119"/>
                <a:gd name="T56" fmla="*/ 42 w 72"/>
                <a:gd name="T57" fmla="*/ 18 h 119"/>
                <a:gd name="T58" fmla="*/ 36 w 72"/>
                <a:gd name="T59" fmla="*/ 53 h 119"/>
                <a:gd name="T60" fmla="*/ 36 w 72"/>
                <a:gd name="T61" fmla="*/ 65 h 119"/>
                <a:gd name="T62" fmla="*/ 36 w 72"/>
                <a:gd name="T63" fmla="*/ 59 h 119"/>
                <a:gd name="T64" fmla="*/ 30 w 72"/>
                <a:gd name="T65" fmla="*/ 53 h 119"/>
                <a:gd name="T66" fmla="*/ 30 w 72"/>
                <a:gd name="T67" fmla="*/ 47 h 119"/>
                <a:gd name="T68" fmla="*/ 18 w 72"/>
                <a:gd name="T69" fmla="*/ 35 h 119"/>
                <a:gd name="T70" fmla="*/ 12 w 72"/>
                <a:gd name="T71" fmla="*/ 29 h 119"/>
                <a:gd name="T72" fmla="*/ 6 w 72"/>
                <a:gd name="T73" fmla="*/ 29 h 119"/>
                <a:gd name="T74" fmla="*/ 12 w 72"/>
                <a:gd name="T75" fmla="*/ 35 h 119"/>
                <a:gd name="T76" fmla="*/ 18 w 72"/>
                <a:gd name="T77" fmla="*/ 41 h 119"/>
                <a:gd name="T78" fmla="*/ 30 w 72"/>
                <a:gd name="T79" fmla="*/ 59 h 119"/>
                <a:gd name="T80" fmla="*/ 30 w 72"/>
                <a:gd name="T81" fmla="*/ 71 h 119"/>
                <a:gd name="T82" fmla="*/ 30 w 72"/>
                <a:gd name="T83" fmla="*/ 89 h 119"/>
                <a:gd name="T84" fmla="*/ 24 w 72"/>
                <a:gd name="T85" fmla="*/ 89 h 119"/>
                <a:gd name="T86" fmla="*/ 24 w 72"/>
                <a:gd name="T87" fmla="*/ 89 h 119"/>
                <a:gd name="T88" fmla="*/ 18 w 72"/>
                <a:gd name="T89" fmla="*/ 83 h 119"/>
                <a:gd name="T90" fmla="*/ 12 w 72"/>
                <a:gd name="T91" fmla="*/ 77 h 119"/>
                <a:gd name="T92" fmla="*/ 6 w 72"/>
                <a:gd name="T93" fmla="*/ 71 h 119"/>
                <a:gd name="T94" fmla="*/ 0 w 72"/>
                <a:gd name="T95" fmla="*/ 65 h 119"/>
                <a:gd name="T96" fmla="*/ 0 w 72"/>
                <a:gd name="T97" fmla="*/ 65 h 119"/>
                <a:gd name="T98" fmla="*/ 6 w 72"/>
                <a:gd name="T99" fmla="*/ 71 h 119"/>
                <a:gd name="T100" fmla="*/ 12 w 72"/>
                <a:gd name="T101" fmla="*/ 83 h 119"/>
                <a:gd name="T102" fmla="*/ 18 w 72"/>
                <a:gd name="T103" fmla="*/ 89 h 119"/>
                <a:gd name="T104" fmla="*/ 18 w 72"/>
                <a:gd name="T105" fmla="*/ 95 h 119"/>
                <a:gd name="T106" fmla="*/ 18 w 72"/>
                <a:gd name="T107" fmla="*/ 107 h 119"/>
                <a:gd name="T108" fmla="*/ 12 w 72"/>
                <a:gd name="T109" fmla="*/ 119 h 119"/>
                <a:gd name="T110" fmla="*/ 12 w 72"/>
                <a:gd name="T111" fmla="*/ 119 h 11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119"/>
                <a:gd name="T170" fmla="*/ 72 w 72"/>
                <a:gd name="T171" fmla="*/ 119 h 11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119">
                  <a:moveTo>
                    <a:pt x="18" y="119"/>
                  </a:moveTo>
                  <a:lnTo>
                    <a:pt x="18" y="113"/>
                  </a:lnTo>
                  <a:lnTo>
                    <a:pt x="24" y="107"/>
                  </a:lnTo>
                  <a:lnTo>
                    <a:pt x="30" y="101"/>
                  </a:lnTo>
                  <a:lnTo>
                    <a:pt x="30" y="95"/>
                  </a:lnTo>
                  <a:lnTo>
                    <a:pt x="36" y="95"/>
                  </a:lnTo>
                  <a:lnTo>
                    <a:pt x="42" y="95"/>
                  </a:lnTo>
                  <a:lnTo>
                    <a:pt x="48" y="95"/>
                  </a:lnTo>
                  <a:lnTo>
                    <a:pt x="54" y="95"/>
                  </a:lnTo>
                  <a:lnTo>
                    <a:pt x="60" y="89"/>
                  </a:lnTo>
                  <a:lnTo>
                    <a:pt x="66" y="89"/>
                  </a:lnTo>
                  <a:lnTo>
                    <a:pt x="66" y="83"/>
                  </a:lnTo>
                  <a:lnTo>
                    <a:pt x="72" y="83"/>
                  </a:lnTo>
                  <a:lnTo>
                    <a:pt x="72" y="77"/>
                  </a:lnTo>
                  <a:lnTo>
                    <a:pt x="66" y="83"/>
                  </a:lnTo>
                  <a:lnTo>
                    <a:pt x="60" y="83"/>
                  </a:lnTo>
                  <a:lnTo>
                    <a:pt x="54" y="89"/>
                  </a:lnTo>
                  <a:lnTo>
                    <a:pt x="48" y="89"/>
                  </a:lnTo>
                  <a:lnTo>
                    <a:pt x="42" y="89"/>
                  </a:lnTo>
                  <a:lnTo>
                    <a:pt x="36" y="95"/>
                  </a:lnTo>
                  <a:lnTo>
                    <a:pt x="36" y="89"/>
                  </a:lnTo>
                  <a:lnTo>
                    <a:pt x="36" y="77"/>
                  </a:lnTo>
                  <a:lnTo>
                    <a:pt x="42" y="71"/>
                  </a:lnTo>
                  <a:lnTo>
                    <a:pt x="42" y="65"/>
                  </a:lnTo>
                  <a:lnTo>
                    <a:pt x="48" y="65"/>
                  </a:lnTo>
                  <a:lnTo>
                    <a:pt x="48" y="59"/>
                  </a:lnTo>
                  <a:lnTo>
                    <a:pt x="54" y="59"/>
                  </a:lnTo>
                  <a:lnTo>
                    <a:pt x="60" y="53"/>
                  </a:lnTo>
                  <a:lnTo>
                    <a:pt x="66" y="47"/>
                  </a:lnTo>
                  <a:lnTo>
                    <a:pt x="72" y="41"/>
                  </a:lnTo>
                  <a:lnTo>
                    <a:pt x="72" y="35"/>
                  </a:lnTo>
                  <a:lnTo>
                    <a:pt x="72" y="41"/>
                  </a:lnTo>
                  <a:lnTo>
                    <a:pt x="66" y="41"/>
                  </a:lnTo>
                  <a:lnTo>
                    <a:pt x="60" y="47"/>
                  </a:lnTo>
                  <a:lnTo>
                    <a:pt x="54" y="53"/>
                  </a:lnTo>
                  <a:lnTo>
                    <a:pt x="48" y="53"/>
                  </a:lnTo>
                  <a:lnTo>
                    <a:pt x="48" y="59"/>
                  </a:lnTo>
                  <a:lnTo>
                    <a:pt x="42" y="59"/>
                  </a:lnTo>
                  <a:lnTo>
                    <a:pt x="42" y="47"/>
                  </a:lnTo>
                  <a:lnTo>
                    <a:pt x="42" y="29"/>
                  </a:lnTo>
                  <a:lnTo>
                    <a:pt x="48" y="12"/>
                  </a:lnTo>
                  <a:lnTo>
                    <a:pt x="42" y="6"/>
                  </a:lnTo>
                  <a:lnTo>
                    <a:pt x="42" y="0"/>
                  </a:lnTo>
                  <a:lnTo>
                    <a:pt x="42" y="6"/>
                  </a:lnTo>
                  <a:lnTo>
                    <a:pt x="42" y="18"/>
                  </a:lnTo>
                  <a:lnTo>
                    <a:pt x="42" y="35"/>
                  </a:lnTo>
                  <a:lnTo>
                    <a:pt x="36" y="53"/>
                  </a:lnTo>
                  <a:lnTo>
                    <a:pt x="36" y="65"/>
                  </a:lnTo>
                  <a:lnTo>
                    <a:pt x="36" y="59"/>
                  </a:lnTo>
                  <a:lnTo>
                    <a:pt x="30" y="59"/>
                  </a:lnTo>
                  <a:lnTo>
                    <a:pt x="30" y="53"/>
                  </a:lnTo>
                  <a:lnTo>
                    <a:pt x="30" y="47"/>
                  </a:lnTo>
                  <a:lnTo>
                    <a:pt x="24" y="41"/>
                  </a:lnTo>
                  <a:lnTo>
                    <a:pt x="18" y="35"/>
                  </a:lnTo>
                  <a:lnTo>
                    <a:pt x="12" y="29"/>
                  </a:lnTo>
                  <a:lnTo>
                    <a:pt x="6" y="29"/>
                  </a:lnTo>
                  <a:lnTo>
                    <a:pt x="12" y="29"/>
                  </a:lnTo>
                  <a:lnTo>
                    <a:pt x="12" y="35"/>
                  </a:lnTo>
                  <a:lnTo>
                    <a:pt x="18" y="41"/>
                  </a:lnTo>
                  <a:lnTo>
                    <a:pt x="24" y="53"/>
                  </a:lnTo>
                  <a:lnTo>
                    <a:pt x="30" y="59"/>
                  </a:lnTo>
                  <a:lnTo>
                    <a:pt x="30" y="65"/>
                  </a:lnTo>
                  <a:lnTo>
                    <a:pt x="30" y="71"/>
                  </a:lnTo>
                  <a:lnTo>
                    <a:pt x="30" y="77"/>
                  </a:lnTo>
                  <a:lnTo>
                    <a:pt x="30" y="89"/>
                  </a:lnTo>
                  <a:lnTo>
                    <a:pt x="24" y="89"/>
                  </a:lnTo>
                  <a:lnTo>
                    <a:pt x="18" y="89"/>
                  </a:lnTo>
                  <a:lnTo>
                    <a:pt x="18" y="83"/>
                  </a:lnTo>
                  <a:lnTo>
                    <a:pt x="12" y="77"/>
                  </a:lnTo>
                  <a:lnTo>
                    <a:pt x="6" y="71"/>
                  </a:lnTo>
                  <a:lnTo>
                    <a:pt x="0" y="65"/>
                  </a:lnTo>
                  <a:lnTo>
                    <a:pt x="6" y="71"/>
                  </a:lnTo>
                  <a:lnTo>
                    <a:pt x="6" y="77"/>
                  </a:lnTo>
                  <a:lnTo>
                    <a:pt x="12" y="83"/>
                  </a:lnTo>
                  <a:lnTo>
                    <a:pt x="12" y="89"/>
                  </a:lnTo>
                  <a:lnTo>
                    <a:pt x="18" y="89"/>
                  </a:lnTo>
                  <a:lnTo>
                    <a:pt x="18" y="95"/>
                  </a:lnTo>
                  <a:lnTo>
                    <a:pt x="18" y="101"/>
                  </a:lnTo>
                  <a:lnTo>
                    <a:pt x="18" y="107"/>
                  </a:lnTo>
                  <a:lnTo>
                    <a:pt x="12" y="113"/>
                  </a:lnTo>
                  <a:lnTo>
                    <a:pt x="12" y="119"/>
                  </a:lnTo>
                  <a:lnTo>
                    <a:pt x="18" y="119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  <p:sp>
          <p:nvSpPr>
            <p:cNvPr id="2576" name="Freeform 511"/>
            <p:cNvSpPr>
              <a:spLocks/>
            </p:cNvSpPr>
            <p:nvPr/>
          </p:nvSpPr>
          <p:spPr bwMode="auto">
            <a:xfrm>
              <a:off x="4875" y="1881"/>
              <a:ext cx="143" cy="114"/>
            </a:xfrm>
            <a:custGeom>
              <a:avLst/>
              <a:gdLst>
                <a:gd name="T0" fmla="*/ 137 w 143"/>
                <a:gd name="T1" fmla="*/ 102 h 114"/>
                <a:gd name="T2" fmla="*/ 125 w 143"/>
                <a:gd name="T3" fmla="*/ 96 h 114"/>
                <a:gd name="T4" fmla="*/ 119 w 143"/>
                <a:gd name="T5" fmla="*/ 96 h 114"/>
                <a:gd name="T6" fmla="*/ 113 w 143"/>
                <a:gd name="T7" fmla="*/ 90 h 114"/>
                <a:gd name="T8" fmla="*/ 113 w 143"/>
                <a:gd name="T9" fmla="*/ 66 h 114"/>
                <a:gd name="T10" fmla="*/ 113 w 143"/>
                <a:gd name="T11" fmla="*/ 42 h 114"/>
                <a:gd name="T12" fmla="*/ 113 w 143"/>
                <a:gd name="T13" fmla="*/ 48 h 114"/>
                <a:gd name="T14" fmla="*/ 107 w 143"/>
                <a:gd name="T15" fmla="*/ 78 h 114"/>
                <a:gd name="T16" fmla="*/ 101 w 143"/>
                <a:gd name="T17" fmla="*/ 78 h 114"/>
                <a:gd name="T18" fmla="*/ 89 w 143"/>
                <a:gd name="T19" fmla="*/ 66 h 114"/>
                <a:gd name="T20" fmla="*/ 77 w 143"/>
                <a:gd name="T21" fmla="*/ 60 h 114"/>
                <a:gd name="T22" fmla="*/ 77 w 143"/>
                <a:gd name="T23" fmla="*/ 12 h 114"/>
                <a:gd name="T24" fmla="*/ 71 w 143"/>
                <a:gd name="T25" fmla="*/ 0 h 114"/>
                <a:gd name="T26" fmla="*/ 71 w 143"/>
                <a:gd name="T27" fmla="*/ 18 h 114"/>
                <a:gd name="T28" fmla="*/ 71 w 143"/>
                <a:gd name="T29" fmla="*/ 54 h 114"/>
                <a:gd name="T30" fmla="*/ 47 w 143"/>
                <a:gd name="T31" fmla="*/ 36 h 114"/>
                <a:gd name="T32" fmla="*/ 18 w 143"/>
                <a:gd name="T33" fmla="*/ 18 h 114"/>
                <a:gd name="T34" fmla="*/ 6 w 143"/>
                <a:gd name="T35" fmla="*/ 6 h 114"/>
                <a:gd name="T36" fmla="*/ 12 w 143"/>
                <a:gd name="T37" fmla="*/ 12 h 114"/>
                <a:gd name="T38" fmla="*/ 30 w 143"/>
                <a:gd name="T39" fmla="*/ 30 h 114"/>
                <a:gd name="T40" fmla="*/ 59 w 143"/>
                <a:gd name="T41" fmla="*/ 54 h 114"/>
                <a:gd name="T42" fmla="*/ 71 w 143"/>
                <a:gd name="T43" fmla="*/ 60 h 114"/>
                <a:gd name="T44" fmla="*/ 65 w 143"/>
                <a:gd name="T45" fmla="*/ 60 h 114"/>
                <a:gd name="T46" fmla="*/ 41 w 143"/>
                <a:gd name="T47" fmla="*/ 66 h 114"/>
                <a:gd name="T48" fmla="*/ 18 w 143"/>
                <a:gd name="T49" fmla="*/ 60 h 114"/>
                <a:gd name="T50" fmla="*/ 0 w 143"/>
                <a:gd name="T51" fmla="*/ 54 h 114"/>
                <a:gd name="T52" fmla="*/ 6 w 143"/>
                <a:gd name="T53" fmla="*/ 66 h 114"/>
                <a:gd name="T54" fmla="*/ 30 w 143"/>
                <a:gd name="T55" fmla="*/ 66 h 114"/>
                <a:gd name="T56" fmla="*/ 59 w 143"/>
                <a:gd name="T57" fmla="*/ 72 h 114"/>
                <a:gd name="T58" fmla="*/ 71 w 143"/>
                <a:gd name="T59" fmla="*/ 72 h 114"/>
                <a:gd name="T60" fmla="*/ 83 w 143"/>
                <a:gd name="T61" fmla="*/ 78 h 114"/>
                <a:gd name="T62" fmla="*/ 95 w 143"/>
                <a:gd name="T63" fmla="*/ 90 h 114"/>
                <a:gd name="T64" fmla="*/ 83 w 143"/>
                <a:gd name="T65" fmla="*/ 96 h 114"/>
                <a:gd name="T66" fmla="*/ 65 w 143"/>
                <a:gd name="T67" fmla="*/ 102 h 114"/>
                <a:gd name="T68" fmla="*/ 53 w 143"/>
                <a:gd name="T69" fmla="*/ 108 h 114"/>
                <a:gd name="T70" fmla="*/ 53 w 143"/>
                <a:gd name="T71" fmla="*/ 108 h 114"/>
                <a:gd name="T72" fmla="*/ 65 w 143"/>
                <a:gd name="T73" fmla="*/ 108 h 114"/>
                <a:gd name="T74" fmla="*/ 89 w 143"/>
                <a:gd name="T75" fmla="*/ 102 h 114"/>
                <a:gd name="T76" fmla="*/ 101 w 143"/>
                <a:gd name="T77" fmla="*/ 96 h 114"/>
                <a:gd name="T78" fmla="*/ 113 w 143"/>
                <a:gd name="T79" fmla="*/ 96 h 114"/>
                <a:gd name="T80" fmla="*/ 125 w 143"/>
                <a:gd name="T81" fmla="*/ 102 h 114"/>
                <a:gd name="T82" fmla="*/ 131 w 143"/>
                <a:gd name="T83" fmla="*/ 108 h 114"/>
                <a:gd name="T84" fmla="*/ 143 w 143"/>
                <a:gd name="T85" fmla="*/ 114 h 11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"/>
                <a:gd name="T130" fmla="*/ 0 h 114"/>
                <a:gd name="T131" fmla="*/ 143 w 143"/>
                <a:gd name="T132" fmla="*/ 114 h 11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" h="114">
                  <a:moveTo>
                    <a:pt x="143" y="114"/>
                  </a:moveTo>
                  <a:lnTo>
                    <a:pt x="137" y="108"/>
                  </a:lnTo>
                  <a:lnTo>
                    <a:pt x="137" y="102"/>
                  </a:lnTo>
                  <a:lnTo>
                    <a:pt x="131" y="102"/>
                  </a:lnTo>
                  <a:lnTo>
                    <a:pt x="131" y="96"/>
                  </a:lnTo>
                  <a:lnTo>
                    <a:pt x="125" y="96"/>
                  </a:lnTo>
                  <a:lnTo>
                    <a:pt x="119" y="96"/>
                  </a:lnTo>
                  <a:lnTo>
                    <a:pt x="119" y="90"/>
                  </a:lnTo>
                  <a:lnTo>
                    <a:pt x="113" y="90"/>
                  </a:lnTo>
                  <a:lnTo>
                    <a:pt x="113" y="84"/>
                  </a:lnTo>
                  <a:lnTo>
                    <a:pt x="113" y="78"/>
                  </a:lnTo>
                  <a:lnTo>
                    <a:pt x="113" y="66"/>
                  </a:lnTo>
                  <a:lnTo>
                    <a:pt x="113" y="54"/>
                  </a:lnTo>
                  <a:lnTo>
                    <a:pt x="113" y="48"/>
                  </a:lnTo>
                  <a:lnTo>
                    <a:pt x="113" y="42"/>
                  </a:lnTo>
                  <a:lnTo>
                    <a:pt x="113" y="48"/>
                  </a:lnTo>
                  <a:lnTo>
                    <a:pt x="113" y="54"/>
                  </a:lnTo>
                  <a:lnTo>
                    <a:pt x="107" y="66"/>
                  </a:lnTo>
                  <a:lnTo>
                    <a:pt x="107" y="78"/>
                  </a:lnTo>
                  <a:lnTo>
                    <a:pt x="107" y="84"/>
                  </a:lnTo>
                  <a:lnTo>
                    <a:pt x="101" y="84"/>
                  </a:lnTo>
                  <a:lnTo>
                    <a:pt x="101" y="78"/>
                  </a:lnTo>
                  <a:lnTo>
                    <a:pt x="95" y="78"/>
                  </a:lnTo>
                  <a:lnTo>
                    <a:pt x="95" y="72"/>
                  </a:lnTo>
                  <a:lnTo>
                    <a:pt x="89" y="66"/>
                  </a:lnTo>
                  <a:lnTo>
                    <a:pt x="83" y="66"/>
                  </a:lnTo>
                  <a:lnTo>
                    <a:pt x="83" y="60"/>
                  </a:lnTo>
                  <a:lnTo>
                    <a:pt x="77" y="60"/>
                  </a:lnTo>
                  <a:lnTo>
                    <a:pt x="83" y="48"/>
                  </a:lnTo>
                  <a:lnTo>
                    <a:pt x="77" y="30"/>
                  </a:lnTo>
                  <a:lnTo>
                    <a:pt x="77" y="12"/>
                  </a:lnTo>
                  <a:lnTo>
                    <a:pt x="71" y="0"/>
                  </a:lnTo>
                  <a:lnTo>
                    <a:pt x="71" y="6"/>
                  </a:lnTo>
                  <a:lnTo>
                    <a:pt x="71" y="12"/>
                  </a:lnTo>
                  <a:lnTo>
                    <a:pt x="71" y="18"/>
                  </a:lnTo>
                  <a:lnTo>
                    <a:pt x="77" y="30"/>
                  </a:lnTo>
                  <a:lnTo>
                    <a:pt x="77" y="48"/>
                  </a:lnTo>
                  <a:lnTo>
                    <a:pt x="71" y="54"/>
                  </a:lnTo>
                  <a:lnTo>
                    <a:pt x="65" y="48"/>
                  </a:lnTo>
                  <a:lnTo>
                    <a:pt x="59" y="42"/>
                  </a:lnTo>
                  <a:lnTo>
                    <a:pt x="47" y="36"/>
                  </a:lnTo>
                  <a:lnTo>
                    <a:pt x="41" y="30"/>
                  </a:lnTo>
                  <a:lnTo>
                    <a:pt x="30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30" y="30"/>
                  </a:lnTo>
                  <a:lnTo>
                    <a:pt x="41" y="36"/>
                  </a:lnTo>
                  <a:lnTo>
                    <a:pt x="53" y="48"/>
                  </a:lnTo>
                  <a:lnTo>
                    <a:pt x="59" y="54"/>
                  </a:lnTo>
                  <a:lnTo>
                    <a:pt x="65" y="54"/>
                  </a:lnTo>
                  <a:lnTo>
                    <a:pt x="71" y="60"/>
                  </a:lnTo>
                  <a:lnTo>
                    <a:pt x="65" y="60"/>
                  </a:lnTo>
                  <a:lnTo>
                    <a:pt x="59" y="66"/>
                  </a:lnTo>
                  <a:lnTo>
                    <a:pt x="53" y="66"/>
                  </a:lnTo>
                  <a:lnTo>
                    <a:pt x="41" y="66"/>
                  </a:lnTo>
                  <a:lnTo>
                    <a:pt x="36" y="66"/>
                  </a:lnTo>
                  <a:lnTo>
                    <a:pt x="24" y="66"/>
                  </a:lnTo>
                  <a:lnTo>
                    <a:pt x="18" y="60"/>
                  </a:lnTo>
                  <a:lnTo>
                    <a:pt x="12" y="60"/>
                  </a:lnTo>
                  <a:lnTo>
                    <a:pt x="6" y="60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8" y="66"/>
                  </a:lnTo>
                  <a:lnTo>
                    <a:pt x="30" y="66"/>
                  </a:lnTo>
                  <a:lnTo>
                    <a:pt x="41" y="66"/>
                  </a:lnTo>
                  <a:lnTo>
                    <a:pt x="47" y="66"/>
                  </a:lnTo>
                  <a:lnTo>
                    <a:pt x="59" y="72"/>
                  </a:lnTo>
                  <a:lnTo>
                    <a:pt x="65" y="72"/>
                  </a:lnTo>
                  <a:lnTo>
                    <a:pt x="71" y="72"/>
                  </a:lnTo>
                  <a:lnTo>
                    <a:pt x="77" y="72"/>
                  </a:lnTo>
                  <a:lnTo>
                    <a:pt x="77" y="78"/>
                  </a:lnTo>
                  <a:lnTo>
                    <a:pt x="83" y="78"/>
                  </a:lnTo>
                  <a:lnTo>
                    <a:pt x="89" y="84"/>
                  </a:lnTo>
                  <a:lnTo>
                    <a:pt x="95" y="90"/>
                  </a:lnTo>
                  <a:lnTo>
                    <a:pt x="89" y="90"/>
                  </a:lnTo>
                  <a:lnTo>
                    <a:pt x="83" y="96"/>
                  </a:lnTo>
                  <a:lnTo>
                    <a:pt x="77" y="96"/>
                  </a:lnTo>
                  <a:lnTo>
                    <a:pt x="71" y="102"/>
                  </a:lnTo>
                  <a:lnTo>
                    <a:pt x="65" y="102"/>
                  </a:lnTo>
                  <a:lnTo>
                    <a:pt x="59" y="108"/>
                  </a:lnTo>
                  <a:lnTo>
                    <a:pt x="53" y="108"/>
                  </a:lnTo>
                  <a:lnTo>
                    <a:pt x="47" y="108"/>
                  </a:lnTo>
                  <a:lnTo>
                    <a:pt x="53" y="108"/>
                  </a:lnTo>
                  <a:lnTo>
                    <a:pt x="59" y="108"/>
                  </a:lnTo>
                  <a:lnTo>
                    <a:pt x="65" y="108"/>
                  </a:lnTo>
                  <a:lnTo>
                    <a:pt x="77" y="108"/>
                  </a:lnTo>
                  <a:lnTo>
                    <a:pt x="83" y="102"/>
                  </a:lnTo>
                  <a:lnTo>
                    <a:pt x="89" y="102"/>
                  </a:lnTo>
                  <a:lnTo>
                    <a:pt x="95" y="102"/>
                  </a:lnTo>
                  <a:lnTo>
                    <a:pt x="95" y="96"/>
                  </a:lnTo>
                  <a:lnTo>
                    <a:pt x="101" y="96"/>
                  </a:lnTo>
                  <a:lnTo>
                    <a:pt x="107" y="96"/>
                  </a:lnTo>
                  <a:lnTo>
                    <a:pt x="113" y="96"/>
                  </a:lnTo>
                  <a:lnTo>
                    <a:pt x="113" y="102"/>
                  </a:lnTo>
                  <a:lnTo>
                    <a:pt x="119" y="102"/>
                  </a:lnTo>
                  <a:lnTo>
                    <a:pt x="125" y="102"/>
                  </a:lnTo>
                  <a:lnTo>
                    <a:pt x="125" y="108"/>
                  </a:lnTo>
                  <a:lnTo>
                    <a:pt x="131" y="108"/>
                  </a:lnTo>
                  <a:lnTo>
                    <a:pt x="137" y="108"/>
                  </a:lnTo>
                  <a:lnTo>
                    <a:pt x="137" y="114"/>
                  </a:lnTo>
                  <a:lnTo>
                    <a:pt x="143" y="114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 sz="1350"/>
            </a:p>
          </p:txBody>
        </p:sp>
      </p:grpSp>
      <p:pic>
        <p:nvPicPr>
          <p:cNvPr id="2053" name="Picture 1024" descr="Daolua1-copy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540861">
            <a:off x="2621757" y="4629150"/>
            <a:ext cx="1321594" cy="1428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054" name="Picture 1025" descr="Daolua1-copy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1395113">
            <a:off x="1885950" y="4229100"/>
            <a:ext cx="1057275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055" name="Picture 1026" descr="Daolua1-copy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1395113">
            <a:off x="1428750" y="3886200"/>
            <a:ext cx="757238" cy="819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056" name="Picture 1027" descr="Daolua1-copy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1395113">
            <a:off x="1177528" y="3409950"/>
            <a:ext cx="651272" cy="704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057" name="Picture 1028" descr="Daolua1-copy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 rot="1986617">
            <a:off x="1143001" y="3028950"/>
            <a:ext cx="475060" cy="514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058" name="Picture 1029" descr="Daolua1-copy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 rot="1986617">
            <a:off x="1143001" y="2686050"/>
            <a:ext cx="369094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059" name="Picture 1030" descr="Daolua1-copy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 rot="3262906">
            <a:off x="1175743" y="2475905"/>
            <a:ext cx="263128" cy="285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5" name="Group 4"/>
          <p:cNvGrpSpPr>
            <a:grpSpLocks/>
          </p:cNvGrpSpPr>
          <p:nvPr/>
        </p:nvGrpSpPr>
        <p:grpSpPr bwMode="auto">
          <a:xfrm rot="5060217">
            <a:off x="1129309" y="4254699"/>
            <a:ext cx="1775222" cy="1714500"/>
            <a:chOff x="4176" y="878"/>
            <a:chExt cx="1254" cy="1422"/>
          </a:xfrm>
        </p:grpSpPr>
        <p:sp>
          <p:nvSpPr>
            <p:cNvPr id="2071" name="Freeform 5"/>
            <p:cNvSpPr>
              <a:spLocks/>
            </p:cNvSpPr>
            <p:nvPr/>
          </p:nvSpPr>
          <p:spPr bwMode="auto">
            <a:xfrm>
              <a:off x="5149" y="1189"/>
              <a:ext cx="54" cy="149"/>
            </a:xfrm>
            <a:custGeom>
              <a:avLst/>
              <a:gdLst>
                <a:gd name="T0" fmla="*/ 42 w 54"/>
                <a:gd name="T1" fmla="*/ 149 h 149"/>
                <a:gd name="T2" fmla="*/ 42 w 54"/>
                <a:gd name="T3" fmla="*/ 149 h 149"/>
                <a:gd name="T4" fmla="*/ 42 w 54"/>
                <a:gd name="T5" fmla="*/ 143 h 149"/>
                <a:gd name="T6" fmla="*/ 42 w 54"/>
                <a:gd name="T7" fmla="*/ 143 h 149"/>
                <a:gd name="T8" fmla="*/ 42 w 54"/>
                <a:gd name="T9" fmla="*/ 143 h 149"/>
                <a:gd name="T10" fmla="*/ 48 w 54"/>
                <a:gd name="T11" fmla="*/ 119 h 149"/>
                <a:gd name="T12" fmla="*/ 48 w 54"/>
                <a:gd name="T13" fmla="*/ 96 h 149"/>
                <a:gd name="T14" fmla="*/ 48 w 54"/>
                <a:gd name="T15" fmla="*/ 78 h 149"/>
                <a:gd name="T16" fmla="*/ 36 w 54"/>
                <a:gd name="T17" fmla="*/ 60 h 149"/>
                <a:gd name="T18" fmla="*/ 30 w 54"/>
                <a:gd name="T19" fmla="*/ 42 h 149"/>
                <a:gd name="T20" fmla="*/ 18 w 54"/>
                <a:gd name="T21" fmla="*/ 24 h 149"/>
                <a:gd name="T22" fmla="*/ 6 w 54"/>
                <a:gd name="T23" fmla="*/ 12 h 149"/>
                <a:gd name="T24" fmla="*/ 0 w 54"/>
                <a:gd name="T25" fmla="*/ 0 h 149"/>
                <a:gd name="T26" fmla="*/ 12 w 54"/>
                <a:gd name="T27" fmla="*/ 6 h 149"/>
                <a:gd name="T28" fmla="*/ 24 w 54"/>
                <a:gd name="T29" fmla="*/ 18 h 149"/>
                <a:gd name="T30" fmla="*/ 36 w 54"/>
                <a:gd name="T31" fmla="*/ 36 h 149"/>
                <a:gd name="T32" fmla="*/ 48 w 54"/>
                <a:gd name="T33" fmla="*/ 60 h 149"/>
                <a:gd name="T34" fmla="*/ 54 w 54"/>
                <a:gd name="T35" fmla="*/ 84 h 149"/>
                <a:gd name="T36" fmla="*/ 54 w 54"/>
                <a:gd name="T37" fmla="*/ 107 h 149"/>
                <a:gd name="T38" fmla="*/ 54 w 54"/>
                <a:gd name="T39" fmla="*/ 131 h 149"/>
                <a:gd name="T40" fmla="*/ 42 w 54"/>
                <a:gd name="T41" fmla="*/ 149 h 14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49"/>
                <a:gd name="T65" fmla="*/ 54 w 54"/>
                <a:gd name="T66" fmla="*/ 149 h 14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49">
                  <a:moveTo>
                    <a:pt x="42" y="149"/>
                  </a:moveTo>
                  <a:lnTo>
                    <a:pt x="42" y="149"/>
                  </a:lnTo>
                  <a:lnTo>
                    <a:pt x="42" y="143"/>
                  </a:lnTo>
                  <a:lnTo>
                    <a:pt x="48" y="119"/>
                  </a:lnTo>
                  <a:lnTo>
                    <a:pt x="48" y="96"/>
                  </a:lnTo>
                  <a:lnTo>
                    <a:pt x="48" y="78"/>
                  </a:lnTo>
                  <a:lnTo>
                    <a:pt x="36" y="60"/>
                  </a:lnTo>
                  <a:lnTo>
                    <a:pt x="30" y="42"/>
                  </a:lnTo>
                  <a:lnTo>
                    <a:pt x="18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12" y="6"/>
                  </a:lnTo>
                  <a:lnTo>
                    <a:pt x="24" y="18"/>
                  </a:lnTo>
                  <a:lnTo>
                    <a:pt x="36" y="36"/>
                  </a:lnTo>
                  <a:lnTo>
                    <a:pt x="48" y="60"/>
                  </a:lnTo>
                  <a:lnTo>
                    <a:pt x="54" y="84"/>
                  </a:lnTo>
                  <a:lnTo>
                    <a:pt x="54" y="107"/>
                  </a:lnTo>
                  <a:lnTo>
                    <a:pt x="54" y="131"/>
                  </a:lnTo>
                  <a:lnTo>
                    <a:pt x="42" y="14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072" name="Freeform 6"/>
            <p:cNvSpPr>
              <a:spLocks/>
            </p:cNvSpPr>
            <p:nvPr/>
          </p:nvSpPr>
          <p:spPr bwMode="auto">
            <a:xfrm>
              <a:off x="5125" y="1207"/>
              <a:ext cx="54" cy="12"/>
            </a:xfrm>
            <a:custGeom>
              <a:avLst/>
              <a:gdLst>
                <a:gd name="T0" fmla="*/ 0 w 54"/>
                <a:gd name="T1" fmla="*/ 6 h 12"/>
                <a:gd name="T2" fmla="*/ 6 w 54"/>
                <a:gd name="T3" fmla="*/ 0 h 12"/>
                <a:gd name="T4" fmla="*/ 12 w 54"/>
                <a:gd name="T5" fmla="*/ 0 h 12"/>
                <a:gd name="T6" fmla="*/ 18 w 54"/>
                <a:gd name="T7" fmla="*/ 0 h 12"/>
                <a:gd name="T8" fmla="*/ 24 w 54"/>
                <a:gd name="T9" fmla="*/ 0 h 12"/>
                <a:gd name="T10" fmla="*/ 30 w 54"/>
                <a:gd name="T11" fmla="*/ 6 h 12"/>
                <a:gd name="T12" fmla="*/ 42 w 54"/>
                <a:gd name="T13" fmla="*/ 6 h 12"/>
                <a:gd name="T14" fmla="*/ 48 w 54"/>
                <a:gd name="T15" fmla="*/ 12 h 12"/>
                <a:gd name="T16" fmla="*/ 54 w 54"/>
                <a:gd name="T17" fmla="*/ 12 h 12"/>
                <a:gd name="T18" fmla="*/ 48 w 54"/>
                <a:gd name="T19" fmla="*/ 12 h 12"/>
                <a:gd name="T20" fmla="*/ 42 w 54"/>
                <a:gd name="T21" fmla="*/ 12 h 12"/>
                <a:gd name="T22" fmla="*/ 30 w 54"/>
                <a:gd name="T23" fmla="*/ 12 h 12"/>
                <a:gd name="T24" fmla="*/ 24 w 54"/>
                <a:gd name="T25" fmla="*/ 6 h 12"/>
                <a:gd name="T26" fmla="*/ 18 w 54"/>
                <a:gd name="T27" fmla="*/ 6 h 12"/>
                <a:gd name="T28" fmla="*/ 12 w 54"/>
                <a:gd name="T29" fmla="*/ 6 h 12"/>
                <a:gd name="T30" fmla="*/ 6 w 54"/>
                <a:gd name="T31" fmla="*/ 6 h 12"/>
                <a:gd name="T32" fmla="*/ 0 w 54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12"/>
                <a:gd name="T53" fmla="*/ 54 w 5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12">
                  <a:moveTo>
                    <a:pt x="0" y="6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42" y="6"/>
                  </a:lnTo>
                  <a:lnTo>
                    <a:pt x="48" y="12"/>
                  </a:lnTo>
                  <a:lnTo>
                    <a:pt x="54" y="12"/>
                  </a:lnTo>
                  <a:lnTo>
                    <a:pt x="48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073" name="Freeform 7"/>
            <p:cNvSpPr>
              <a:spLocks/>
            </p:cNvSpPr>
            <p:nvPr/>
          </p:nvSpPr>
          <p:spPr bwMode="auto">
            <a:xfrm>
              <a:off x="5125" y="1219"/>
              <a:ext cx="60" cy="12"/>
            </a:xfrm>
            <a:custGeom>
              <a:avLst/>
              <a:gdLst>
                <a:gd name="T0" fmla="*/ 0 w 60"/>
                <a:gd name="T1" fmla="*/ 0 h 12"/>
                <a:gd name="T2" fmla="*/ 6 w 60"/>
                <a:gd name="T3" fmla="*/ 0 h 12"/>
                <a:gd name="T4" fmla="*/ 6 w 60"/>
                <a:gd name="T5" fmla="*/ 0 h 12"/>
                <a:gd name="T6" fmla="*/ 18 w 60"/>
                <a:gd name="T7" fmla="*/ 0 h 12"/>
                <a:gd name="T8" fmla="*/ 24 w 60"/>
                <a:gd name="T9" fmla="*/ 0 h 12"/>
                <a:gd name="T10" fmla="*/ 36 w 60"/>
                <a:gd name="T11" fmla="*/ 6 h 12"/>
                <a:gd name="T12" fmla="*/ 48 w 60"/>
                <a:gd name="T13" fmla="*/ 6 h 12"/>
                <a:gd name="T14" fmla="*/ 54 w 60"/>
                <a:gd name="T15" fmla="*/ 12 h 12"/>
                <a:gd name="T16" fmla="*/ 60 w 60"/>
                <a:gd name="T17" fmla="*/ 12 h 12"/>
                <a:gd name="T18" fmla="*/ 54 w 60"/>
                <a:gd name="T19" fmla="*/ 12 h 12"/>
                <a:gd name="T20" fmla="*/ 48 w 60"/>
                <a:gd name="T21" fmla="*/ 12 h 12"/>
                <a:gd name="T22" fmla="*/ 36 w 60"/>
                <a:gd name="T23" fmla="*/ 12 h 12"/>
                <a:gd name="T24" fmla="*/ 30 w 60"/>
                <a:gd name="T25" fmla="*/ 6 h 12"/>
                <a:gd name="T26" fmla="*/ 18 w 60"/>
                <a:gd name="T27" fmla="*/ 6 h 12"/>
                <a:gd name="T28" fmla="*/ 12 w 60"/>
                <a:gd name="T29" fmla="*/ 6 h 12"/>
                <a:gd name="T30" fmla="*/ 6 w 60"/>
                <a:gd name="T31" fmla="*/ 0 h 12"/>
                <a:gd name="T32" fmla="*/ 0 w 60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0"/>
                <a:gd name="T52" fmla="*/ 0 h 12"/>
                <a:gd name="T53" fmla="*/ 60 w 6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0" h="12">
                  <a:moveTo>
                    <a:pt x="0" y="0"/>
                  </a:move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6" y="6"/>
                  </a:lnTo>
                  <a:lnTo>
                    <a:pt x="48" y="6"/>
                  </a:lnTo>
                  <a:lnTo>
                    <a:pt x="54" y="12"/>
                  </a:lnTo>
                  <a:lnTo>
                    <a:pt x="60" y="12"/>
                  </a:lnTo>
                  <a:lnTo>
                    <a:pt x="54" y="12"/>
                  </a:lnTo>
                  <a:lnTo>
                    <a:pt x="48" y="12"/>
                  </a:lnTo>
                  <a:lnTo>
                    <a:pt x="36" y="12"/>
                  </a:lnTo>
                  <a:lnTo>
                    <a:pt x="30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074" name="Freeform 8"/>
            <p:cNvSpPr>
              <a:spLocks/>
            </p:cNvSpPr>
            <p:nvPr/>
          </p:nvSpPr>
          <p:spPr bwMode="auto">
            <a:xfrm>
              <a:off x="5131" y="1243"/>
              <a:ext cx="66" cy="12"/>
            </a:xfrm>
            <a:custGeom>
              <a:avLst/>
              <a:gdLst>
                <a:gd name="T0" fmla="*/ 0 w 66"/>
                <a:gd name="T1" fmla="*/ 0 h 12"/>
                <a:gd name="T2" fmla="*/ 6 w 66"/>
                <a:gd name="T3" fmla="*/ 0 h 12"/>
                <a:gd name="T4" fmla="*/ 12 w 66"/>
                <a:gd name="T5" fmla="*/ 0 h 12"/>
                <a:gd name="T6" fmla="*/ 18 w 66"/>
                <a:gd name="T7" fmla="*/ 0 h 12"/>
                <a:gd name="T8" fmla="*/ 30 w 66"/>
                <a:gd name="T9" fmla="*/ 0 h 12"/>
                <a:gd name="T10" fmla="*/ 42 w 66"/>
                <a:gd name="T11" fmla="*/ 6 h 12"/>
                <a:gd name="T12" fmla="*/ 54 w 66"/>
                <a:gd name="T13" fmla="*/ 6 h 12"/>
                <a:gd name="T14" fmla="*/ 60 w 66"/>
                <a:gd name="T15" fmla="*/ 6 h 12"/>
                <a:gd name="T16" fmla="*/ 66 w 66"/>
                <a:gd name="T17" fmla="*/ 12 h 12"/>
                <a:gd name="T18" fmla="*/ 60 w 66"/>
                <a:gd name="T19" fmla="*/ 12 h 12"/>
                <a:gd name="T20" fmla="*/ 54 w 66"/>
                <a:gd name="T21" fmla="*/ 12 h 12"/>
                <a:gd name="T22" fmla="*/ 42 w 66"/>
                <a:gd name="T23" fmla="*/ 12 h 12"/>
                <a:gd name="T24" fmla="*/ 30 w 66"/>
                <a:gd name="T25" fmla="*/ 12 h 12"/>
                <a:gd name="T26" fmla="*/ 18 w 66"/>
                <a:gd name="T27" fmla="*/ 6 h 12"/>
                <a:gd name="T28" fmla="*/ 12 w 66"/>
                <a:gd name="T29" fmla="*/ 6 h 12"/>
                <a:gd name="T30" fmla="*/ 6 w 66"/>
                <a:gd name="T31" fmla="*/ 6 h 12"/>
                <a:gd name="T32" fmla="*/ 0 w 66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12"/>
                <a:gd name="T53" fmla="*/ 66 w 6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12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2" y="6"/>
                  </a:lnTo>
                  <a:lnTo>
                    <a:pt x="54" y="6"/>
                  </a:lnTo>
                  <a:lnTo>
                    <a:pt x="60" y="6"/>
                  </a:lnTo>
                  <a:lnTo>
                    <a:pt x="66" y="12"/>
                  </a:lnTo>
                  <a:lnTo>
                    <a:pt x="60" y="12"/>
                  </a:lnTo>
                  <a:lnTo>
                    <a:pt x="54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075" name="Freeform 9"/>
            <p:cNvSpPr>
              <a:spLocks/>
            </p:cNvSpPr>
            <p:nvPr/>
          </p:nvSpPr>
          <p:spPr bwMode="auto">
            <a:xfrm>
              <a:off x="5143" y="1261"/>
              <a:ext cx="54" cy="6"/>
            </a:xfrm>
            <a:custGeom>
              <a:avLst/>
              <a:gdLst>
                <a:gd name="T0" fmla="*/ 0 w 54"/>
                <a:gd name="T1" fmla="*/ 0 h 6"/>
                <a:gd name="T2" fmla="*/ 0 w 54"/>
                <a:gd name="T3" fmla="*/ 0 h 6"/>
                <a:gd name="T4" fmla="*/ 6 w 54"/>
                <a:gd name="T5" fmla="*/ 0 h 6"/>
                <a:gd name="T6" fmla="*/ 18 w 54"/>
                <a:gd name="T7" fmla="*/ 0 h 6"/>
                <a:gd name="T8" fmla="*/ 24 w 54"/>
                <a:gd name="T9" fmla="*/ 0 h 6"/>
                <a:gd name="T10" fmla="*/ 36 w 54"/>
                <a:gd name="T11" fmla="*/ 0 h 6"/>
                <a:gd name="T12" fmla="*/ 42 w 54"/>
                <a:gd name="T13" fmla="*/ 0 h 6"/>
                <a:gd name="T14" fmla="*/ 54 w 54"/>
                <a:gd name="T15" fmla="*/ 6 h 6"/>
                <a:gd name="T16" fmla="*/ 54 w 54"/>
                <a:gd name="T17" fmla="*/ 6 h 6"/>
                <a:gd name="T18" fmla="*/ 54 w 54"/>
                <a:gd name="T19" fmla="*/ 6 h 6"/>
                <a:gd name="T20" fmla="*/ 42 w 54"/>
                <a:gd name="T21" fmla="*/ 6 h 6"/>
                <a:gd name="T22" fmla="*/ 36 w 54"/>
                <a:gd name="T23" fmla="*/ 6 h 6"/>
                <a:gd name="T24" fmla="*/ 24 w 54"/>
                <a:gd name="T25" fmla="*/ 6 h 6"/>
                <a:gd name="T26" fmla="*/ 18 w 54"/>
                <a:gd name="T27" fmla="*/ 6 h 6"/>
                <a:gd name="T28" fmla="*/ 6 w 54"/>
                <a:gd name="T29" fmla="*/ 6 h 6"/>
                <a:gd name="T30" fmla="*/ 0 w 54"/>
                <a:gd name="T31" fmla="*/ 0 h 6"/>
                <a:gd name="T32" fmla="*/ 0 w 54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6"/>
                <a:gd name="T53" fmla="*/ 54 w 5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54" y="6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076" name="Freeform 10"/>
            <p:cNvSpPr>
              <a:spLocks/>
            </p:cNvSpPr>
            <p:nvPr/>
          </p:nvSpPr>
          <p:spPr bwMode="auto">
            <a:xfrm>
              <a:off x="5155" y="1285"/>
              <a:ext cx="48" cy="5"/>
            </a:xfrm>
            <a:custGeom>
              <a:avLst/>
              <a:gdLst>
                <a:gd name="T0" fmla="*/ 0 w 48"/>
                <a:gd name="T1" fmla="*/ 5 h 5"/>
                <a:gd name="T2" fmla="*/ 0 w 48"/>
                <a:gd name="T3" fmla="*/ 5 h 5"/>
                <a:gd name="T4" fmla="*/ 6 w 48"/>
                <a:gd name="T5" fmla="*/ 0 h 5"/>
                <a:gd name="T6" fmla="*/ 12 w 48"/>
                <a:gd name="T7" fmla="*/ 0 h 5"/>
                <a:gd name="T8" fmla="*/ 18 w 48"/>
                <a:gd name="T9" fmla="*/ 0 h 5"/>
                <a:gd name="T10" fmla="*/ 30 w 48"/>
                <a:gd name="T11" fmla="*/ 0 h 5"/>
                <a:gd name="T12" fmla="*/ 36 w 48"/>
                <a:gd name="T13" fmla="*/ 0 h 5"/>
                <a:gd name="T14" fmla="*/ 42 w 48"/>
                <a:gd name="T15" fmla="*/ 5 h 5"/>
                <a:gd name="T16" fmla="*/ 48 w 48"/>
                <a:gd name="T17" fmla="*/ 5 h 5"/>
                <a:gd name="T18" fmla="*/ 42 w 48"/>
                <a:gd name="T19" fmla="*/ 5 h 5"/>
                <a:gd name="T20" fmla="*/ 36 w 48"/>
                <a:gd name="T21" fmla="*/ 5 h 5"/>
                <a:gd name="T22" fmla="*/ 30 w 48"/>
                <a:gd name="T23" fmla="*/ 5 h 5"/>
                <a:gd name="T24" fmla="*/ 18 w 48"/>
                <a:gd name="T25" fmla="*/ 5 h 5"/>
                <a:gd name="T26" fmla="*/ 12 w 48"/>
                <a:gd name="T27" fmla="*/ 5 h 5"/>
                <a:gd name="T28" fmla="*/ 6 w 48"/>
                <a:gd name="T29" fmla="*/ 5 h 5"/>
                <a:gd name="T30" fmla="*/ 0 w 48"/>
                <a:gd name="T31" fmla="*/ 5 h 5"/>
                <a:gd name="T32" fmla="*/ 0 w 48"/>
                <a:gd name="T33" fmla="*/ 5 h 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5"/>
                <a:gd name="T53" fmla="*/ 48 w 48"/>
                <a:gd name="T54" fmla="*/ 5 h 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5">
                  <a:moveTo>
                    <a:pt x="0" y="5"/>
                  </a:moveTo>
                  <a:lnTo>
                    <a:pt x="0" y="5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5"/>
                  </a:lnTo>
                  <a:lnTo>
                    <a:pt x="48" y="5"/>
                  </a:lnTo>
                  <a:lnTo>
                    <a:pt x="42" y="5"/>
                  </a:lnTo>
                  <a:lnTo>
                    <a:pt x="36" y="5"/>
                  </a:lnTo>
                  <a:lnTo>
                    <a:pt x="30" y="5"/>
                  </a:lnTo>
                  <a:lnTo>
                    <a:pt x="18" y="5"/>
                  </a:lnTo>
                  <a:lnTo>
                    <a:pt x="12" y="5"/>
                  </a:lnTo>
                  <a:lnTo>
                    <a:pt x="6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077" name="Freeform 11"/>
            <p:cNvSpPr>
              <a:spLocks/>
            </p:cNvSpPr>
            <p:nvPr/>
          </p:nvSpPr>
          <p:spPr bwMode="auto">
            <a:xfrm>
              <a:off x="5173" y="1326"/>
              <a:ext cx="24" cy="6"/>
            </a:xfrm>
            <a:custGeom>
              <a:avLst/>
              <a:gdLst>
                <a:gd name="T0" fmla="*/ 0 w 24"/>
                <a:gd name="T1" fmla="*/ 6 h 6"/>
                <a:gd name="T2" fmla="*/ 0 w 24"/>
                <a:gd name="T3" fmla="*/ 6 h 6"/>
                <a:gd name="T4" fmla="*/ 6 w 24"/>
                <a:gd name="T5" fmla="*/ 0 h 6"/>
                <a:gd name="T6" fmla="*/ 6 w 24"/>
                <a:gd name="T7" fmla="*/ 0 h 6"/>
                <a:gd name="T8" fmla="*/ 12 w 24"/>
                <a:gd name="T9" fmla="*/ 0 h 6"/>
                <a:gd name="T10" fmla="*/ 12 w 24"/>
                <a:gd name="T11" fmla="*/ 0 h 6"/>
                <a:gd name="T12" fmla="*/ 18 w 24"/>
                <a:gd name="T13" fmla="*/ 0 h 6"/>
                <a:gd name="T14" fmla="*/ 24 w 24"/>
                <a:gd name="T15" fmla="*/ 0 h 6"/>
                <a:gd name="T16" fmla="*/ 24 w 24"/>
                <a:gd name="T17" fmla="*/ 0 h 6"/>
                <a:gd name="T18" fmla="*/ 18 w 24"/>
                <a:gd name="T19" fmla="*/ 0 h 6"/>
                <a:gd name="T20" fmla="*/ 18 w 24"/>
                <a:gd name="T21" fmla="*/ 0 h 6"/>
                <a:gd name="T22" fmla="*/ 12 w 24"/>
                <a:gd name="T23" fmla="*/ 0 h 6"/>
                <a:gd name="T24" fmla="*/ 6 w 24"/>
                <a:gd name="T25" fmla="*/ 6 h 6"/>
                <a:gd name="T26" fmla="*/ 6 w 24"/>
                <a:gd name="T27" fmla="*/ 6 h 6"/>
                <a:gd name="T28" fmla="*/ 0 w 24"/>
                <a:gd name="T29" fmla="*/ 6 h 6"/>
                <a:gd name="T30" fmla="*/ 0 w 24"/>
                <a:gd name="T31" fmla="*/ 6 h 6"/>
                <a:gd name="T32" fmla="*/ 0 w 24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0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078" name="Freeform 12"/>
            <p:cNvSpPr>
              <a:spLocks/>
            </p:cNvSpPr>
            <p:nvPr/>
          </p:nvSpPr>
          <p:spPr bwMode="auto">
            <a:xfrm>
              <a:off x="5125" y="1195"/>
              <a:ext cx="42" cy="12"/>
            </a:xfrm>
            <a:custGeom>
              <a:avLst/>
              <a:gdLst>
                <a:gd name="T0" fmla="*/ 0 w 42"/>
                <a:gd name="T1" fmla="*/ 0 h 12"/>
                <a:gd name="T2" fmla="*/ 0 w 42"/>
                <a:gd name="T3" fmla="*/ 0 h 12"/>
                <a:gd name="T4" fmla="*/ 6 w 42"/>
                <a:gd name="T5" fmla="*/ 0 h 12"/>
                <a:gd name="T6" fmla="*/ 12 w 42"/>
                <a:gd name="T7" fmla="*/ 0 h 12"/>
                <a:gd name="T8" fmla="*/ 18 w 42"/>
                <a:gd name="T9" fmla="*/ 0 h 12"/>
                <a:gd name="T10" fmla="*/ 24 w 42"/>
                <a:gd name="T11" fmla="*/ 0 h 12"/>
                <a:gd name="T12" fmla="*/ 30 w 42"/>
                <a:gd name="T13" fmla="*/ 6 h 12"/>
                <a:gd name="T14" fmla="*/ 36 w 42"/>
                <a:gd name="T15" fmla="*/ 6 h 12"/>
                <a:gd name="T16" fmla="*/ 42 w 42"/>
                <a:gd name="T17" fmla="*/ 12 h 12"/>
                <a:gd name="T18" fmla="*/ 36 w 42"/>
                <a:gd name="T19" fmla="*/ 12 h 12"/>
                <a:gd name="T20" fmla="*/ 30 w 42"/>
                <a:gd name="T21" fmla="*/ 6 h 12"/>
                <a:gd name="T22" fmla="*/ 24 w 42"/>
                <a:gd name="T23" fmla="*/ 6 h 12"/>
                <a:gd name="T24" fmla="*/ 18 w 42"/>
                <a:gd name="T25" fmla="*/ 6 h 12"/>
                <a:gd name="T26" fmla="*/ 12 w 42"/>
                <a:gd name="T27" fmla="*/ 6 h 12"/>
                <a:gd name="T28" fmla="*/ 6 w 42"/>
                <a:gd name="T29" fmla="*/ 6 h 12"/>
                <a:gd name="T30" fmla="*/ 0 w 42"/>
                <a:gd name="T31" fmla="*/ 0 h 12"/>
                <a:gd name="T32" fmla="*/ 0 w 4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12"/>
                <a:gd name="T53" fmla="*/ 42 w 4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12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079" name="Freeform 13"/>
            <p:cNvSpPr>
              <a:spLocks/>
            </p:cNvSpPr>
            <p:nvPr/>
          </p:nvSpPr>
          <p:spPr bwMode="auto">
            <a:xfrm>
              <a:off x="5131" y="1231"/>
              <a:ext cx="60" cy="12"/>
            </a:xfrm>
            <a:custGeom>
              <a:avLst/>
              <a:gdLst>
                <a:gd name="T0" fmla="*/ 0 w 60"/>
                <a:gd name="T1" fmla="*/ 0 h 12"/>
                <a:gd name="T2" fmla="*/ 0 w 60"/>
                <a:gd name="T3" fmla="*/ 0 h 12"/>
                <a:gd name="T4" fmla="*/ 6 w 60"/>
                <a:gd name="T5" fmla="*/ 0 h 12"/>
                <a:gd name="T6" fmla="*/ 18 w 60"/>
                <a:gd name="T7" fmla="*/ 0 h 12"/>
                <a:gd name="T8" fmla="*/ 24 w 60"/>
                <a:gd name="T9" fmla="*/ 0 h 12"/>
                <a:gd name="T10" fmla="*/ 36 w 60"/>
                <a:gd name="T11" fmla="*/ 6 h 12"/>
                <a:gd name="T12" fmla="*/ 48 w 60"/>
                <a:gd name="T13" fmla="*/ 6 h 12"/>
                <a:gd name="T14" fmla="*/ 54 w 60"/>
                <a:gd name="T15" fmla="*/ 6 h 12"/>
                <a:gd name="T16" fmla="*/ 60 w 60"/>
                <a:gd name="T17" fmla="*/ 12 h 12"/>
                <a:gd name="T18" fmla="*/ 54 w 60"/>
                <a:gd name="T19" fmla="*/ 12 h 12"/>
                <a:gd name="T20" fmla="*/ 48 w 60"/>
                <a:gd name="T21" fmla="*/ 12 h 12"/>
                <a:gd name="T22" fmla="*/ 36 w 60"/>
                <a:gd name="T23" fmla="*/ 12 h 12"/>
                <a:gd name="T24" fmla="*/ 24 w 60"/>
                <a:gd name="T25" fmla="*/ 12 h 12"/>
                <a:gd name="T26" fmla="*/ 18 w 60"/>
                <a:gd name="T27" fmla="*/ 6 h 12"/>
                <a:gd name="T28" fmla="*/ 6 w 60"/>
                <a:gd name="T29" fmla="*/ 6 h 12"/>
                <a:gd name="T30" fmla="*/ 0 w 60"/>
                <a:gd name="T31" fmla="*/ 6 h 12"/>
                <a:gd name="T32" fmla="*/ 0 w 60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0"/>
                <a:gd name="T52" fmla="*/ 0 h 12"/>
                <a:gd name="T53" fmla="*/ 60 w 6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0" h="12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6" y="6"/>
                  </a:lnTo>
                  <a:lnTo>
                    <a:pt x="48" y="6"/>
                  </a:lnTo>
                  <a:lnTo>
                    <a:pt x="54" y="6"/>
                  </a:lnTo>
                  <a:lnTo>
                    <a:pt x="60" y="12"/>
                  </a:lnTo>
                  <a:lnTo>
                    <a:pt x="54" y="12"/>
                  </a:lnTo>
                  <a:lnTo>
                    <a:pt x="48" y="12"/>
                  </a:lnTo>
                  <a:lnTo>
                    <a:pt x="36" y="12"/>
                  </a:lnTo>
                  <a:lnTo>
                    <a:pt x="24" y="12"/>
                  </a:lnTo>
                  <a:lnTo>
                    <a:pt x="18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080" name="Freeform 14"/>
            <p:cNvSpPr>
              <a:spLocks/>
            </p:cNvSpPr>
            <p:nvPr/>
          </p:nvSpPr>
          <p:spPr bwMode="auto">
            <a:xfrm>
              <a:off x="5149" y="1273"/>
              <a:ext cx="54" cy="12"/>
            </a:xfrm>
            <a:custGeom>
              <a:avLst/>
              <a:gdLst>
                <a:gd name="T0" fmla="*/ 0 w 54"/>
                <a:gd name="T1" fmla="*/ 6 h 12"/>
                <a:gd name="T2" fmla="*/ 0 w 54"/>
                <a:gd name="T3" fmla="*/ 6 h 12"/>
                <a:gd name="T4" fmla="*/ 6 w 54"/>
                <a:gd name="T5" fmla="*/ 6 h 12"/>
                <a:gd name="T6" fmla="*/ 12 w 54"/>
                <a:gd name="T7" fmla="*/ 0 h 12"/>
                <a:gd name="T8" fmla="*/ 24 w 54"/>
                <a:gd name="T9" fmla="*/ 0 h 12"/>
                <a:gd name="T10" fmla="*/ 30 w 54"/>
                <a:gd name="T11" fmla="*/ 0 h 12"/>
                <a:gd name="T12" fmla="*/ 36 w 54"/>
                <a:gd name="T13" fmla="*/ 6 h 12"/>
                <a:gd name="T14" fmla="*/ 48 w 54"/>
                <a:gd name="T15" fmla="*/ 6 h 12"/>
                <a:gd name="T16" fmla="*/ 54 w 54"/>
                <a:gd name="T17" fmla="*/ 12 h 12"/>
                <a:gd name="T18" fmla="*/ 48 w 54"/>
                <a:gd name="T19" fmla="*/ 6 h 12"/>
                <a:gd name="T20" fmla="*/ 42 w 54"/>
                <a:gd name="T21" fmla="*/ 6 h 12"/>
                <a:gd name="T22" fmla="*/ 30 w 54"/>
                <a:gd name="T23" fmla="*/ 12 h 12"/>
                <a:gd name="T24" fmla="*/ 24 w 54"/>
                <a:gd name="T25" fmla="*/ 12 h 12"/>
                <a:gd name="T26" fmla="*/ 12 w 54"/>
                <a:gd name="T27" fmla="*/ 12 h 12"/>
                <a:gd name="T28" fmla="*/ 6 w 54"/>
                <a:gd name="T29" fmla="*/ 12 h 12"/>
                <a:gd name="T30" fmla="*/ 0 w 54"/>
                <a:gd name="T31" fmla="*/ 6 h 12"/>
                <a:gd name="T32" fmla="*/ 0 w 54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12"/>
                <a:gd name="T53" fmla="*/ 54 w 5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12">
                  <a:moveTo>
                    <a:pt x="0" y="6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48" y="6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081" name="Freeform 15"/>
            <p:cNvSpPr>
              <a:spLocks/>
            </p:cNvSpPr>
            <p:nvPr/>
          </p:nvSpPr>
          <p:spPr bwMode="auto">
            <a:xfrm>
              <a:off x="5155" y="1296"/>
              <a:ext cx="48" cy="6"/>
            </a:xfrm>
            <a:custGeom>
              <a:avLst/>
              <a:gdLst>
                <a:gd name="T0" fmla="*/ 0 w 48"/>
                <a:gd name="T1" fmla="*/ 6 h 6"/>
                <a:gd name="T2" fmla="*/ 6 w 48"/>
                <a:gd name="T3" fmla="*/ 0 h 6"/>
                <a:gd name="T4" fmla="*/ 6 w 48"/>
                <a:gd name="T5" fmla="*/ 0 h 6"/>
                <a:gd name="T6" fmla="*/ 18 w 48"/>
                <a:gd name="T7" fmla="*/ 0 h 6"/>
                <a:gd name="T8" fmla="*/ 24 w 48"/>
                <a:gd name="T9" fmla="*/ 0 h 6"/>
                <a:gd name="T10" fmla="*/ 30 w 48"/>
                <a:gd name="T11" fmla="*/ 0 h 6"/>
                <a:gd name="T12" fmla="*/ 36 w 48"/>
                <a:gd name="T13" fmla="*/ 6 h 6"/>
                <a:gd name="T14" fmla="*/ 42 w 48"/>
                <a:gd name="T15" fmla="*/ 6 h 6"/>
                <a:gd name="T16" fmla="*/ 48 w 48"/>
                <a:gd name="T17" fmla="*/ 6 h 6"/>
                <a:gd name="T18" fmla="*/ 42 w 48"/>
                <a:gd name="T19" fmla="*/ 6 h 6"/>
                <a:gd name="T20" fmla="*/ 36 w 48"/>
                <a:gd name="T21" fmla="*/ 6 h 6"/>
                <a:gd name="T22" fmla="*/ 30 w 48"/>
                <a:gd name="T23" fmla="*/ 6 h 6"/>
                <a:gd name="T24" fmla="*/ 24 w 48"/>
                <a:gd name="T25" fmla="*/ 6 h 6"/>
                <a:gd name="T26" fmla="*/ 18 w 48"/>
                <a:gd name="T27" fmla="*/ 6 h 6"/>
                <a:gd name="T28" fmla="*/ 12 w 48"/>
                <a:gd name="T29" fmla="*/ 6 h 6"/>
                <a:gd name="T30" fmla="*/ 6 w 48"/>
                <a:gd name="T31" fmla="*/ 6 h 6"/>
                <a:gd name="T32" fmla="*/ 0 w 48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6"/>
                <a:gd name="T53" fmla="*/ 48 w 48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6">
                  <a:moveTo>
                    <a:pt x="0" y="6"/>
                  </a:move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42" y="6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082" name="Freeform 16"/>
            <p:cNvSpPr>
              <a:spLocks/>
            </p:cNvSpPr>
            <p:nvPr/>
          </p:nvSpPr>
          <p:spPr bwMode="auto">
            <a:xfrm>
              <a:off x="5173" y="1308"/>
              <a:ext cx="24" cy="12"/>
            </a:xfrm>
            <a:custGeom>
              <a:avLst/>
              <a:gdLst>
                <a:gd name="T0" fmla="*/ 0 w 24"/>
                <a:gd name="T1" fmla="*/ 6 h 12"/>
                <a:gd name="T2" fmla="*/ 0 w 24"/>
                <a:gd name="T3" fmla="*/ 6 h 12"/>
                <a:gd name="T4" fmla="*/ 6 w 24"/>
                <a:gd name="T5" fmla="*/ 6 h 12"/>
                <a:gd name="T6" fmla="*/ 6 w 24"/>
                <a:gd name="T7" fmla="*/ 6 h 12"/>
                <a:gd name="T8" fmla="*/ 12 w 24"/>
                <a:gd name="T9" fmla="*/ 6 h 12"/>
                <a:gd name="T10" fmla="*/ 18 w 24"/>
                <a:gd name="T11" fmla="*/ 0 h 12"/>
                <a:gd name="T12" fmla="*/ 24 w 24"/>
                <a:gd name="T13" fmla="*/ 6 h 12"/>
                <a:gd name="T14" fmla="*/ 24 w 24"/>
                <a:gd name="T15" fmla="*/ 6 h 12"/>
                <a:gd name="T16" fmla="*/ 24 w 24"/>
                <a:gd name="T17" fmla="*/ 6 h 12"/>
                <a:gd name="T18" fmla="*/ 24 w 24"/>
                <a:gd name="T19" fmla="*/ 6 h 12"/>
                <a:gd name="T20" fmla="*/ 18 w 24"/>
                <a:gd name="T21" fmla="*/ 6 h 12"/>
                <a:gd name="T22" fmla="*/ 12 w 24"/>
                <a:gd name="T23" fmla="*/ 6 h 12"/>
                <a:gd name="T24" fmla="*/ 12 w 24"/>
                <a:gd name="T25" fmla="*/ 6 h 12"/>
                <a:gd name="T26" fmla="*/ 6 w 24"/>
                <a:gd name="T27" fmla="*/ 12 h 12"/>
                <a:gd name="T28" fmla="*/ 0 w 24"/>
                <a:gd name="T29" fmla="*/ 12 h 12"/>
                <a:gd name="T30" fmla="*/ 0 w 24"/>
                <a:gd name="T31" fmla="*/ 12 h 12"/>
                <a:gd name="T32" fmla="*/ 0 w 24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2"/>
                <a:gd name="T53" fmla="*/ 24 w 2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2">
                  <a:moveTo>
                    <a:pt x="0" y="6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083" name="Freeform 17"/>
            <p:cNvSpPr>
              <a:spLocks/>
            </p:cNvSpPr>
            <p:nvPr/>
          </p:nvSpPr>
          <p:spPr bwMode="auto">
            <a:xfrm>
              <a:off x="5131" y="1183"/>
              <a:ext cx="30" cy="12"/>
            </a:xfrm>
            <a:custGeom>
              <a:avLst/>
              <a:gdLst>
                <a:gd name="T0" fmla="*/ 30 w 30"/>
                <a:gd name="T1" fmla="*/ 12 h 12"/>
                <a:gd name="T2" fmla="*/ 24 w 30"/>
                <a:gd name="T3" fmla="*/ 12 h 12"/>
                <a:gd name="T4" fmla="*/ 24 w 30"/>
                <a:gd name="T5" fmla="*/ 12 h 12"/>
                <a:gd name="T6" fmla="*/ 18 w 30"/>
                <a:gd name="T7" fmla="*/ 6 h 12"/>
                <a:gd name="T8" fmla="*/ 12 w 30"/>
                <a:gd name="T9" fmla="*/ 6 h 12"/>
                <a:gd name="T10" fmla="*/ 6 w 30"/>
                <a:gd name="T11" fmla="*/ 6 h 12"/>
                <a:gd name="T12" fmla="*/ 0 w 30"/>
                <a:gd name="T13" fmla="*/ 6 h 12"/>
                <a:gd name="T14" fmla="*/ 0 w 30"/>
                <a:gd name="T15" fmla="*/ 6 h 12"/>
                <a:gd name="T16" fmla="*/ 0 w 30"/>
                <a:gd name="T17" fmla="*/ 0 h 12"/>
                <a:gd name="T18" fmla="*/ 0 w 30"/>
                <a:gd name="T19" fmla="*/ 0 h 12"/>
                <a:gd name="T20" fmla="*/ 6 w 30"/>
                <a:gd name="T21" fmla="*/ 0 h 12"/>
                <a:gd name="T22" fmla="*/ 6 w 30"/>
                <a:gd name="T23" fmla="*/ 0 h 12"/>
                <a:gd name="T24" fmla="*/ 12 w 30"/>
                <a:gd name="T25" fmla="*/ 0 h 12"/>
                <a:gd name="T26" fmla="*/ 18 w 30"/>
                <a:gd name="T27" fmla="*/ 6 h 12"/>
                <a:gd name="T28" fmla="*/ 24 w 30"/>
                <a:gd name="T29" fmla="*/ 6 h 12"/>
                <a:gd name="T30" fmla="*/ 24 w 30"/>
                <a:gd name="T31" fmla="*/ 12 h 12"/>
                <a:gd name="T32" fmla="*/ 30 w 30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2"/>
                <a:gd name="T53" fmla="*/ 30 w 3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2">
                  <a:moveTo>
                    <a:pt x="30" y="12"/>
                  </a:moveTo>
                  <a:lnTo>
                    <a:pt x="24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3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084" name="Freeform 18"/>
            <p:cNvSpPr>
              <a:spLocks/>
            </p:cNvSpPr>
            <p:nvPr/>
          </p:nvSpPr>
          <p:spPr bwMode="auto">
            <a:xfrm>
              <a:off x="5155" y="1171"/>
              <a:ext cx="6" cy="24"/>
            </a:xfrm>
            <a:custGeom>
              <a:avLst/>
              <a:gdLst>
                <a:gd name="T0" fmla="*/ 6 w 6"/>
                <a:gd name="T1" fmla="*/ 24 h 24"/>
                <a:gd name="T2" fmla="*/ 6 w 6"/>
                <a:gd name="T3" fmla="*/ 18 h 24"/>
                <a:gd name="T4" fmla="*/ 6 w 6"/>
                <a:gd name="T5" fmla="*/ 12 h 24"/>
                <a:gd name="T6" fmla="*/ 6 w 6"/>
                <a:gd name="T7" fmla="*/ 0 h 24"/>
                <a:gd name="T8" fmla="*/ 0 w 6"/>
                <a:gd name="T9" fmla="*/ 0 h 24"/>
                <a:gd name="T10" fmla="*/ 0 w 6"/>
                <a:gd name="T11" fmla="*/ 0 h 24"/>
                <a:gd name="T12" fmla="*/ 0 w 6"/>
                <a:gd name="T13" fmla="*/ 6 h 24"/>
                <a:gd name="T14" fmla="*/ 0 w 6"/>
                <a:gd name="T15" fmla="*/ 18 h 24"/>
                <a:gd name="T16" fmla="*/ 6 w 6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4"/>
                <a:gd name="T29" fmla="*/ 6 w 6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4">
                  <a:moveTo>
                    <a:pt x="6" y="24"/>
                  </a:moveTo>
                  <a:lnTo>
                    <a:pt x="6" y="18"/>
                  </a:lnTo>
                  <a:lnTo>
                    <a:pt x="6" y="1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8"/>
                  </a:lnTo>
                  <a:lnTo>
                    <a:pt x="6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085" name="Freeform 19"/>
            <p:cNvSpPr>
              <a:spLocks/>
            </p:cNvSpPr>
            <p:nvPr/>
          </p:nvSpPr>
          <p:spPr bwMode="auto">
            <a:xfrm>
              <a:off x="5137" y="1165"/>
              <a:ext cx="12" cy="24"/>
            </a:xfrm>
            <a:custGeom>
              <a:avLst/>
              <a:gdLst>
                <a:gd name="T0" fmla="*/ 12 w 12"/>
                <a:gd name="T1" fmla="*/ 24 h 24"/>
                <a:gd name="T2" fmla="*/ 12 w 12"/>
                <a:gd name="T3" fmla="*/ 18 h 24"/>
                <a:gd name="T4" fmla="*/ 6 w 12"/>
                <a:gd name="T5" fmla="*/ 6 h 24"/>
                <a:gd name="T6" fmla="*/ 6 w 12"/>
                <a:gd name="T7" fmla="*/ 0 h 24"/>
                <a:gd name="T8" fmla="*/ 0 w 12"/>
                <a:gd name="T9" fmla="*/ 0 h 24"/>
                <a:gd name="T10" fmla="*/ 0 w 12"/>
                <a:gd name="T11" fmla="*/ 0 h 24"/>
                <a:gd name="T12" fmla="*/ 0 w 12"/>
                <a:gd name="T13" fmla="*/ 6 h 24"/>
                <a:gd name="T14" fmla="*/ 0 w 12"/>
                <a:gd name="T15" fmla="*/ 6 h 24"/>
                <a:gd name="T16" fmla="*/ 0 w 12"/>
                <a:gd name="T17" fmla="*/ 12 h 24"/>
                <a:gd name="T18" fmla="*/ 6 w 12"/>
                <a:gd name="T19" fmla="*/ 12 h 24"/>
                <a:gd name="T20" fmla="*/ 6 w 12"/>
                <a:gd name="T21" fmla="*/ 18 h 24"/>
                <a:gd name="T22" fmla="*/ 12 w 12"/>
                <a:gd name="T23" fmla="*/ 18 h 24"/>
                <a:gd name="T24" fmla="*/ 12 w 12"/>
                <a:gd name="T25" fmla="*/ 24 h 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24"/>
                <a:gd name="T41" fmla="*/ 12 w 12"/>
                <a:gd name="T42" fmla="*/ 24 h 2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24">
                  <a:moveTo>
                    <a:pt x="12" y="24"/>
                  </a:moveTo>
                  <a:lnTo>
                    <a:pt x="12" y="18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086" name="Freeform 20"/>
            <p:cNvSpPr>
              <a:spLocks/>
            </p:cNvSpPr>
            <p:nvPr/>
          </p:nvSpPr>
          <p:spPr bwMode="auto">
            <a:xfrm>
              <a:off x="5197" y="1308"/>
              <a:ext cx="36" cy="6"/>
            </a:xfrm>
            <a:custGeom>
              <a:avLst/>
              <a:gdLst>
                <a:gd name="T0" fmla="*/ 0 w 36"/>
                <a:gd name="T1" fmla="*/ 6 h 6"/>
                <a:gd name="T2" fmla="*/ 6 w 36"/>
                <a:gd name="T3" fmla="*/ 6 h 6"/>
                <a:gd name="T4" fmla="*/ 6 w 36"/>
                <a:gd name="T5" fmla="*/ 0 h 6"/>
                <a:gd name="T6" fmla="*/ 12 w 36"/>
                <a:gd name="T7" fmla="*/ 0 h 6"/>
                <a:gd name="T8" fmla="*/ 18 w 36"/>
                <a:gd name="T9" fmla="*/ 0 h 6"/>
                <a:gd name="T10" fmla="*/ 24 w 36"/>
                <a:gd name="T11" fmla="*/ 0 h 6"/>
                <a:gd name="T12" fmla="*/ 30 w 36"/>
                <a:gd name="T13" fmla="*/ 0 h 6"/>
                <a:gd name="T14" fmla="*/ 30 w 36"/>
                <a:gd name="T15" fmla="*/ 6 h 6"/>
                <a:gd name="T16" fmla="*/ 36 w 36"/>
                <a:gd name="T17" fmla="*/ 6 h 6"/>
                <a:gd name="T18" fmla="*/ 36 w 36"/>
                <a:gd name="T19" fmla="*/ 6 h 6"/>
                <a:gd name="T20" fmla="*/ 30 w 36"/>
                <a:gd name="T21" fmla="*/ 6 h 6"/>
                <a:gd name="T22" fmla="*/ 24 w 36"/>
                <a:gd name="T23" fmla="*/ 6 h 6"/>
                <a:gd name="T24" fmla="*/ 18 w 36"/>
                <a:gd name="T25" fmla="*/ 6 h 6"/>
                <a:gd name="T26" fmla="*/ 18 w 36"/>
                <a:gd name="T27" fmla="*/ 6 h 6"/>
                <a:gd name="T28" fmla="*/ 12 w 36"/>
                <a:gd name="T29" fmla="*/ 6 h 6"/>
                <a:gd name="T30" fmla="*/ 6 w 36"/>
                <a:gd name="T31" fmla="*/ 6 h 6"/>
                <a:gd name="T32" fmla="*/ 0 w 36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6"/>
                <a:gd name="T53" fmla="*/ 36 w 36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6">
                  <a:moveTo>
                    <a:pt x="0" y="6"/>
                  </a:move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087" name="Freeform 21"/>
            <p:cNvSpPr>
              <a:spLocks/>
            </p:cNvSpPr>
            <p:nvPr/>
          </p:nvSpPr>
          <p:spPr bwMode="auto">
            <a:xfrm>
              <a:off x="5191" y="1326"/>
              <a:ext cx="30" cy="18"/>
            </a:xfrm>
            <a:custGeom>
              <a:avLst/>
              <a:gdLst>
                <a:gd name="T0" fmla="*/ 0 w 30"/>
                <a:gd name="T1" fmla="*/ 0 h 18"/>
                <a:gd name="T2" fmla="*/ 6 w 30"/>
                <a:gd name="T3" fmla="*/ 0 h 18"/>
                <a:gd name="T4" fmla="*/ 6 w 30"/>
                <a:gd name="T5" fmla="*/ 6 h 18"/>
                <a:gd name="T6" fmla="*/ 12 w 30"/>
                <a:gd name="T7" fmla="*/ 6 h 18"/>
                <a:gd name="T8" fmla="*/ 18 w 30"/>
                <a:gd name="T9" fmla="*/ 6 h 18"/>
                <a:gd name="T10" fmla="*/ 24 w 30"/>
                <a:gd name="T11" fmla="*/ 6 h 18"/>
                <a:gd name="T12" fmla="*/ 30 w 30"/>
                <a:gd name="T13" fmla="*/ 12 h 18"/>
                <a:gd name="T14" fmla="*/ 30 w 30"/>
                <a:gd name="T15" fmla="*/ 12 h 18"/>
                <a:gd name="T16" fmla="*/ 30 w 30"/>
                <a:gd name="T17" fmla="*/ 12 h 18"/>
                <a:gd name="T18" fmla="*/ 30 w 30"/>
                <a:gd name="T19" fmla="*/ 18 h 18"/>
                <a:gd name="T20" fmla="*/ 30 w 30"/>
                <a:gd name="T21" fmla="*/ 18 h 18"/>
                <a:gd name="T22" fmla="*/ 24 w 30"/>
                <a:gd name="T23" fmla="*/ 12 h 18"/>
                <a:gd name="T24" fmla="*/ 18 w 30"/>
                <a:gd name="T25" fmla="*/ 12 h 18"/>
                <a:gd name="T26" fmla="*/ 12 w 30"/>
                <a:gd name="T27" fmla="*/ 12 h 18"/>
                <a:gd name="T28" fmla="*/ 6 w 30"/>
                <a:gd name="T29" fmla="*/ 6 h 18"/>
                <a:gd name="T30" fmla="*/ 0 w 30"/>
                <a:gd name="T31" fmla="*/ 6 h 18"/>
                <a:gd name="T32" fmla="*/ 0 w 30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0" y="0"/>
                  </a:move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30" y="18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088" name="Freeform 22"/>
            <p:cNvSpPr>
              <a:spLocks/>
            </p:cNvSpPr>
            <p:nvPr/>
          </p:nvSpPr>
          <p:spPr bwMode="auto">
            <a:xfrm>
              <a:off x="5203" y="1296"/>
              <a:ext cx="30" cy="6"/>
            </a:xfrm>
            <a:custGeom>
              <a:avLst/>
              <a:gdLst>
                <a:gd name="T0" fmla="*/ 0 w 30"/>
                <a:gd name="T1" fmla="*/ 6 h 6"/>
                <a:gd name="T2" fmla="*/ 0 w 30"/>
                <a:gd name="T3" fmla="*/ 6 h 6"/>
                <a:gd name="T4" fmla="*/ 0 w 30"/>
                <a:gd name="T5" fmla="*/ 6 h 6"/>
                <a:gd name="T6" fmla="*/ 6 w 30"/>
                <a:gd name="T7" fmla="*/ 0 h 6"/>
                <a:gd name="T8" fmla="*/ 12 w 30"/>
                <a:gd name="T9" fmla="*/ 0 h 6"/>
                <a:gd name="T10" fmla="*/ 18 w 30"/>
                <a:gd name="T11" fmla="*/ 0 h 6"/>
                <a:gd name="T12" fmla="*/ 24 w 30"/>
                <a:gd name="T13" fmla="*/ 0 h 6"/>
                <a:gd name="T14" fmla="*/ 24 w 30"/>
                <a:gd name="T15" fmla="*/ 0 h 6"/>
                <a:gd name="T16" fmla="*/ 30 w 30"/>
                <a:gd name="T17" fmla="*/ 6 h 6"/>
                <a:gd name="T18" fmla="*/ 30 w 30"/>
                <a:gd name="T19" fmla="*/ 6 h 6"/>
                <a:gd name="T20" fmla="*/ 24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6 h 6"/>
                <a:gd name="T28" fmla="*/ 6 w 30"/>
                <a:gd name="T29" fmla="*/ 6 h 6"/>
                <a:gd name="T30" fmla="*/ 0 w 30"/>
                <a:gd name="T31" fmla="*/ 6 h 6"/>
                <a:gd name="T32" fmla="*/ 0 w 30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089" name="Freeform 23"/>
            <p:cNvSpPr>
              <a:spLocks/>
            </p:cNvSpPr>
            <p:nvPr/>
          </p:nvSpPr>
          <p:spPr bwMode="auto">
            <a:xfrm>
              <a:off x="5203" y="1285"/>
              <a:ext cx="30" cy="5"/>
            </a:xfrm>
            <a:custGeom>
              <a:avLst/>
              <a:gdLst>
                <a:gd name="T0" fmla="*/ 0 w 30"/>
                <a:gd name="T1" fmla="*/ 5 h 5"/>
                <a:gd name="T2" fmla="*/ 0 w 30"/>
                <a:gd name="T3" fmla="*/ 5 h 5"/>
                <a:gd name="T4" fmla="*/ 6 w 30"/>
                <a:gd name="T5" fmla="*/ 5 h 5"/>
                <a:gd name="T6" fmla="*/ 12 w 30"/>
                <a:gd name="T7" fmla="*/ 0 h 5"/>
                <a:gd name="T8" fmla="*/ 12 w 30"/>
                <a:gd name="T9" fmla="*/ 0 h 5"/>
                <a:gd name="T10" fmla="*/ 18 w 30"/>
                <a:gd name="T11" fmla="*/ 0 h 5"/>
                <a:gd name="T12" fmla="*/ 24 w 30"/>
                <a:gd name="T13" fmla="*/ 0 h 5"/>
                <a:gd name="T14" fmla="*/ 30 w 30"/>
                <a:gd name="T15" fmla="*/ 0 h 5"/>
                <a:gd name="T16" fmla="*/ 30 w 30"/>
                <a:gd name="T17" fmla="*/ 0 h 5"/>
                <a:gd name="T18" fmla="*/ 30 w 30"/>
                <a:gd name="T19" fmla="*/ 0 h 5"/>
                <a:gd name="T20" fmla="*/ 30 w 30"/>
                <a:gd name="T21" fmla="*/ 5 h 5"/>
                <a:gd name="T22" fmla="*/ 24 w 30"/>
                <a:gd name="T23" fmla="*/ 5 h 5"/>
                <a:gd name="T24" fmla="*/ 18 w 30"/>
                <a:gd name="T25" fmla="*/ 5 h 5"/>
                <a:gd name="T26" fmla="*/ 12 w 30"/>
                <a:gd name="T27" fmla="*/ 5 h 5"/>
                <a:gd name="T28" fmla="*/ 6 w 30"/>
                <a:gd name="T29" fmla="*/ 5 h 5"/>
                <a:gd name="T30" fmla="*/ 0 w 30"/>
                <a:gd name="T31" fmla="*/ 5 h 5"/>
                <a:gd name="T32" fmla="*/ 0 w 30"/>
                <a:gd name="T33" fmla="*/ 5 h 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5"/>
                <a:gd name="T53" fmla="*/ 30 w 30"/>
                <a:gd name="T54" fmla="*/ 5 h 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5">
                  <a:moveTo>
                    <a:pt x="0" y="5"/>
                  </a:moveTo>
                  <a:lnTo>
                    <a:pt x="0" y="5"/>
                  </a:lnTo>
                  <a:lnTo>
                    <a:pt x="6" y="5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5"/>
                  </a:lnTo>
                  <a:lnTo>
                    <a:pt x="24" y="5"/>
                  </a:lnTo>
                  <a:lnTo>
                    <a:pt x="18" y="5"/>
                  </a:lnTo>
                  <a:lnTo>
                    <a:pt x="12" y="5"/>
                  </a:lnTo>
                  <a:lnTo>
                    <a:pt x="6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090" name="Freeform 24"/>
            <p:cNvSpPr>
              <a:spLocks/>
            </p:cNvSpPr>
            <p:nvPr/>
          </p:nvSpPr>
          <p:spPr bwMode="auto">
            <a:xfrm>
              <a:off x="5197" y="1273"/>
              <a:ext cx="36" cy="12"/>
            </a:xfrm>
            <a:custGeom>
              <a:avLst/>
              <a:gdLst>
                <a:gd name="T0" fmla="*/ 0 w 36"/>
                <a:gd name="T1" fmla="*/ 12 h 12"/>
                <a:gd name="T2" fmla="*/ 6 w 36"/>
                <a:gd name="T3" fmla="*/ 6 h 12"/>
                <a:gd name="T4" fmla="*/ 12 w 36"/>
                <a:gd name="T5" fmla="*/ 6 h 12"/>
                <a:gd name="T6" fmla="*/ 18 w 36"/>
                <a:gd name="T7" fmla="*/ 0 h 12"/>
                <a:gd name="T8" fmla="*/ 18 w 36"/>
                <a:gd name="T9" fmla="*/ 0 h 12"/>
                <a:gd name="T10" fmla="*/ 24 w 36"/>
                <a:gd name="T11" fmla="*/ 0 h 12"/>
                <a:gd name="T12" fmla="*/ 30 w 36"/>
                <a:gd name="T13" fmla="*/ 0 h 12"/>
                <a:gd name="T14" fmla="*/ 36 w 36"/>
                <a:gd name="T15" fmla="*/ 0 h 12"/>
                <a:gd name="T16" fmla="*/ 36 w 36"/>
                <a:gd name="T17" fmla="*/ 0 h 12"/>
                <a:gd name="T18" fmla="*/ 36 w 36"/>
                <a:gd name="T19" fmla="*/ 0 h 12"/>
                <a:gd name="T20" fmla="*/ 30 w 36"/>
                <a:gd name="T21" fmla="*/ 0 h 12"/>
                <a:gd name="T22" fmla="*/ 30 w 36"/>
                <a:gd name="T23" fmla="*/ 6 h 12"/>
                <a:gd name="T24" fmla="*/ 24 w 36"/>
                <a:gd name="T25" fmla="*/ 6 h 12"/>
                <a:gd name="T26" fmla="*/ 18 w 36"/>
                <a:gd name="T27" fmla="*/ 6 h 12"/>
                <a:gd name="T28" fmla="*/ 12 w 36"/>
                <a:gd name="T29" fmla="*/ 6 h 12"/>
                <a:gd name="T30" fmla="*/ 6 w 36"/>
                <a:gd name="T31" fmla="*/ 12 h 12"/>
                <a:gd name="T32" fmla="*/ 0 w 36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2"/>
                <a:gd name="T53" fmla="*/ 36 w 3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2">
                  <a:moveTo>
                    <a:pt x="0" y="12"/>
                  </a:moveTo>
                  <a:lnTo>
                    <a:pt x="6" y="6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091" name="Freeform 25"/>
            <p:cNvSpPr>
              <a:spLocks/>
            </p:cNvSpPr>
            <p:nvPr/>
          </p:nvSpPr>
          <p:spPr bwMode="auto">
            <a:xfrm>
              <a:off x="5197" y="1249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6 w 36"/>
                <a:gd name="T3" fmla="*/ 18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6 h 24"/>
                <a:gd name="T10" fmla="*/ 24 w 36"/>
                <a:gd name="T11" fmla="*/ 6 h 24"/>
                <a:gd name="T12" fmla="*/ 30 w 36"/>
                <a:gd name="T13" fmla="*/ 6 h 24"/>
                <a:gd name="T14" fmla="*/ 30 w 36"/>
                <a:gd name="T15" fmla="*/ 0 h 24"/>
                <a:gd name="T16" fmla="*/ 36 w 36"/>
                <a:gd name="T17" fmla="*/ 6 h 24"/>
                <a:gd name="T18" fmla="*/ 36 w 36"/>
                <a:gd name="T19" fmla="*/ 6 h 24"/>
                <a:gd name="T20" fmla="*/ 30 w 36"/>
                <a:gd name="T21" fmla="*/ 12 h 24"/>
                <a:gd name="T22" fmla="*/ 24 w 36"/>
                <a:gd name="T23" fmla="*/ 12 h 24"/>
                <a:gd name="T24" fmla="*/ 18 w 36"/>
                <a:gd name="T25" fmla="*/ 12 h 24"/>
                <a:gd name="T26" fmla="*/ 18 w 36"/>
                <a:gd name="T27" fmla="*/ 18 h 24"/>
                <a:gd name="T28" fmla="*/ 12 w 36"/>
                <a:gd name="T29" fmla="*/ 18 h 24"/>
                <a:gd name="T30" fmla="*/ 6 w 36"/>
                <a:gd name="T31" fmla="*/ 18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6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092" name="Freeform 26"/>
            <p:cNvSpPr>
              <a:spLocks/>
            </p:cNvSpPr>
            <p:nvPr/>
          </p:nvSpPr>
          <p:spPr bwMode="auto">
            <a:xfrm>
              <a:off x="5191" y="1231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6 w 36"/>
                <a:gd name="T3" fmla="*/ 24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6 h 24"/>
                <a:gd name="T10" fmla="*/ 24 w 36"/>
                <a:gd name="T11" fmla="*/ 6 h 24"/>
                <a:gd name="T12" fmla="*/ 30 w 36"/>
                <a:gd name="T13" fmla="*/ 0 h 24"/>
                <a:gd name="T14" fmla="*/ 36 w 36"/>
                <a:gd name="T15" fmla="*/ 0 h 24"/>
                <a:gd name="T16" fmla="*/ 36 w 36"/>
                <a:gd name="T17" fmla="*/ 0 h 24"/>
                <a:gd name="T18" fmla="*/ 36 w 36"/>
                <a:gd name="T19" fmla="*/ 6 h 24"/>
                <a:gd name="T20" fmla="*/ 30 w 36"/>
                <a:gd name="T21" fmla="*/ 6 h 24"/>
                <a:gd name="T22" fmla="*/ 24 w 36"/>
                <a:gd name="T23" fmla="*/ 12 h 24"/>
                <a:gd name="T24" fmla="*/ 18 w 36"/>
                <a:gd name="T25" fmla="*/ 18 h 24"/>
                <a:gd name="T26" fmla="*/ 12 w 36"/>
                <a:gd name="T27" fmla="*/ 18 h 24"/>
                <a:gd name="T28" fmla="*/ 6 w 36"/>
                <a:gd name="T29" fmla="*/ 24 h 24"/>
                <a:gd name="T30" fmla="*/ 6 w 36"/>
                <a:gd name="T31" fmla="*/ 24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093" name="Freeform 27"/>
            <p:cNvSpPr>
              <a:spLocks/>
            </p:cNvSpPr>
            <p:nvPr/>
          </p:nvSpPr>
          <p:spPr bwMode="auto">
            <a:xfrm>
              <a:off x="5185" y="1213"/>
              <a:ext cx="36" cy="30"/>
            </a:xfrm>
            <a:custGeom>
              <a:avLst/>
              <a:gdLst>
                <a:gd name="T0" fmla="*/ 0 w 36"/>
                <a:gd name="T1" fmla="*/ 30 h 30"/>
                <a:gd name="T2" fmla="*/ 6 w 36"/>
                <a:gd name="T3" fmla="*/ 24 h 30"/>
                <a:gd name="T4" fmla="*/ 6 w 36"/>
                <a:gd name="T5" fmla="*/ 18 h 30"/>
                <a:gd name="T6" fmla="*/ 12 w 36"/>
                <a:gd name="T7" fmla="*/ 12 h 30"/>
                <a:gd name="T8" fmla="*/ 18 w 36"/>
                <a:gd name="T9" fmla="*/ 6 h 30"/>
                <a:gd name="T10" fmla="*/ 24 w 36"/>
                <a:gd name="T11" fmla="*/ 0 h 30"/>
                <a:gd name="T12" fmla="*/ 30 w 36"/>
                <a:gd name="T13" fmla="*/ 0 h 30"/>
                <a:gd name="T14" fmla="*/ 36 w 36"/>
                <a:gd name="T15" fmla="*/ 0 h 30"/>
                <a:gd name="T16" fmla="*/ 36 w 36"/>
                <a:gd name="T17" fmla="*/ 0 h 30"/>
                <a:gd name="T18" fmla="*/ 36 w 36"/>
                <a:gd name="T19" fmla="*/ 0 h 30"/>
                <a:gd name="T20" fmla="*/ 36 w 36"/>
                <a:gd name="T21" fmla="*/ 6 h 30"/>
                <a:gd name="T22" fmla="*/ 30 w 36"/>
                <a:gd name="T23" fmla="*/ 12 h 30"/>
                <a:gd name="T24" fmla="*/ 24 w 36"/>
                <a:gd name="T25" fmla="*/ 12 h 30"/>
                <a:gd name="T26" fmla="*/ 18 w 36"/>
                <a:gd name="T27" fmla="*/ 18 h 30"/>
                <a:gd name="T28" fmla="*/ 12 w 36"/>
                <a:gd name="T29" fmla="*/ 24 h 30"/>
                <a:gd name="T30" fmla="*/ 6 w 36"/>
                <a:gd name="T31" fmla="*/ 24 h 30"/>
                <a:gd name="T32" fmla="*/ 0 w 36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30"/>
                  </a:move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6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094" name="Freeform 28"/>
            <p:cNvSpPr>
              <a:spLocks/>
            </p:cNvSpPr>
            <p:nvPr/>
          </p:nvSpPr>
          <p:spPr bwMode="auto">
            <a:xfrm>
              <a:off x="5179" y="1195"/>
              <a:ext cx="36" cy="36"/>
            </a:xfrm>
            <a:custGeom>
              <a:avLst/>
              <a:gdLst>
                <a:gd name="T0" fmla="*/ 0 w 36"/>
                <a:gd name="T1" fmla="*/ 36 h 36"/>
                <a:gd name="T2" fmla="*/ 6 w 36"/>
                <a:gd name="T3" fmla="*/ 30 h 36"/>
                <a:gd name="T4" fmla="*/ 6 w 36"/>
                <a:gd name="T5" fmla="*/ 24 h 36"/>
                <a:gd name="T6" fmla="*/ 12 w 36"/>
                <a:gd name="T7" fmla="*/ 18 h 36"/>
                <a:gd name="T8" fmla="*/ 12 w 36"/>
                <a:gd name="T9" fmla="*/ 12 h 36"/>
                <a:gd name="T10" fmla="*/ 18 w 36"/>
                <a:gd name="T11" fmla="*/ 6 h 36"/>
                <a:gd name="T12" fmla="*/ 24 w 36"/>
                <a:gd name="T13" fmla="*/ 0 h 36"/>
                <a:gd name="T14" fmla="*/ 30 w 36"/>
                <a:gd name="T15" fmla="*/ 0 h 36"/>
                <a:gd name="T16" fmla="*/ 36 w 36"/>
                <a:gd name="T17" fmla="*/ 0 h 36"/>
                <a:gd name="T18" fmla="*/ 36 w 36"/>
                <a:gd name="T19" fmla="*/ 0 h 36"/>
                <a:gd name="T20" fmla="*/ 30 w 36"/>
                <a:gd name="T21" fmla="*/ 6 h 36"/>
                <a:gd name="T22" fmla="*/ 30 w 36"/>
                <a:gd name="T23" fmla="*/ 6 h 36"/>
                <a:gd name="T24" fmla="*/ 24 w 36"/>
                <a:gd name="T25" fmla="*/ 12 h 36"/>
                <a:gd name="T26" fmla="*/ 18 w 36"/>
                <a:gd name="T27" fmla="*/ 18 h 36"/>
                <a:gd name="T28" fmla="*/ 12 w 36"/>
                <a:gd name="T29" fmla="*/ 24 h 36"/>
                <a:gd name="T30" fmla="*/ 6 w 36"/>
                <a:gd name="T31" fmla="*/ 30 h 36"/>
                <a:gd name="T32" fmla="*/ 0 w 36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0" y="36"/>
                  </a:moveTo>
                  <a:lnTo>
                    <a:pt x="6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6" y="3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095" name="Freeform 29"/>
            <p:cNvSpPr>
              <a:spLocks/>
            </p:cNvSpPr>
            <p:nvPr/>
          </p:nvSpPr>
          <p:spPr bwMode="auto">
            <a:xfrm>
              <a:off x="5179" y="1183"/>
              <a:ext cx="12" cy="36"/>
            </a:xfrm>
            <a:custGeom>
              <a:avLst/>
              <a:gdLst>
                <a:gd name="T0" fmla="*/ 12 w 12"/>
                <a:gd name="T1" fmla="*/ 0 h 36"/>
                <a:gd name="T2" fmla="*/ 12 w 12"/>
                <a:gd name="T3" fmla="*/ 0 h 36"/>
                <a:gd name="T4" fmla="*/ 12 w 12"/>
                <a:gd name="T5" fmla="*/ 6 h 36"/>
                <a:gd name="T6" fmla="*/ 12 w 12"/>
                <a:gd name="T7" fmla="*/ 12 h 36"/>
                <a:gd name="T8" fmla="*/ 6 w 12"/>
                <a:gd name="T9" fmla="*/ 18 h 36"/>
                <a:gd name="T10" fmla="*/ 6 w 12"/>
                <a:gd name="T11" fmla="*/ 24 h 36"/>
                <a:gd name="T12" fmla="*/ 0 w 12"/>
                <a:gd name="T13" fmla="*/ 30 h 36"/>
                <a:gd name="T14" fmla="*/ 0 w 12"/>
                <a:gd name="T15" fmla="*/ 30 h 36"/>
                <a:gd name="T16" fmla="*/ 0 w 12"/>
                <a:gd name="T17" fmla="*/ 36 h 36"/>
                <a:gd name="T18" fmla="*/ 0 w 12"/>
                <a:gd name="T19" fmla="*/ 30 h 36"/>
                <a:gd name="T20" fmla="*/ 0 w 12"/>
                <a:gd name="T21" fmla="*/ 24 h 36"/>
                <a:gd name="T22" fmla="*/ 0 w 12"/>
                <a:gd name="T23" fmla="*/ 18 h 36"/>
                <a:gd name="T24" fmla="*/ 0 w 12"/>
                <a:gd name="T25" fmla="*/ 12 h 36"/>
                <a:gd name="T26" fmla="*/ 6 w 12"/>
                <a:gd name="T27" fmla="*/ 6 h 36"/>
                <a:gd name="T28" fmla="*/ 6 w 12"/>
                <a:gd name="T29" fmla="*/ 0 h 36"/>
                <a:gd name="T30" fmla="*/ 12 w 12"/>
                <a:gd name="T31" fmla="*/ 0 h 36"/>
                <a:gd name="T32" fmla="*/ 12 w 12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36"/>
                <a:gd name="T53" fmla="*/ 12 w 12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36">
                  <a:moveTo>
                    <a:pt x="12" y="0"/>
                  </a:move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096" name="Freeform 30"/>
            <p:cNvSpPr>
              <a:spLocks/>
            </p:cNvSpPr>
            <p:nvPr/>
          </p:nvSpPr>
          <p:spPr bwMode="auto">
            <a:xfrm>
              <a:off x="5167" y="1165"/>
              <a:ext cx="12" cy="42"/>
            </a:xfrm>
            <a:custGeom>
              <a:avLst/>
              <a:gdLst>
                <a:gd name="T0" fmla="*/ 12 w 12"/>
                <a:gd name="T1" fmla="*/ 0 h 42"/>
                <a:gd name="T2" fmla="*/ 12 w 12"/>
                <a:gd name="T3" fmla="*/ 6 h 42"/>
                <a:gd name="T4" fmla="*/ 12 w 12"/>
                <a:gd name="T5" fmla="*/ 6 h 42"/>
                <a:gd name="T6" fmla="*/ 12 w 12"/>
                <a:gd name="T7" fmla="*/ 12 h 42"/>
                <a:gd name="T8" fmla="*/ 6 w 12"/>
                <a:gd name="T9" fmla="*/ 18 h 42"/>
                <a:gd name="T10" fmla="*/ 6 w 12"/>
                <a:gd name="T11" fmla="*/ 30 h 42"/>
                <a:gd name="T12" fmla="*/ 6 w 12"/>
                <a:gd name="T13" fmla="*/ 36 h 42"/>
                <a:gd name="T14" fmla="*/ 0 w 12"/>
                <a:gd name="T15" fmla="*/ 36 h 42"/>
                <a:gd name="T16" fmla="*/ 0 w 12"/>
                <a:gd name="T17" fmla="*/ 42 h 42"/>
                <a:gd name="T18" fmla="*/ 0 w 12"/>
                <a:gd name="T19" fmla="*/ 36 h 42"/>
                <a:gd name="T20" fmla="*/ 0 w 12"/>
                <a:gd name="T21" fmla="*/ 30 h 42"/>
                <a:gd name="T22" fmla="*/ 0 w 12"/>
                <a:gd name="T23" fmla="*/ 24 h 42"/>
                <a:gd name="T24" fmla="*/ 0 w 12"/>
                <a:gd name="T25" fmla="*/ 18 h 42"/>
                <a:gd name="T26" fmla="*/ 6 w 12"/>
                <a:gd name="T27" fmla="*/ 12 h 42"/>
                <a:gd name="T28" fmla="*/ 6 w 12"/>
                <a:gd name="T29" fmla="*/ 6 h 42"/>
                <a:gd name="T30" fmla="*/ 12 w 12"/>
                <a:gd name="T31" fmla="*/ 0 h 42"/>
                <a:gd name="T32" fmla="*/ 12 w 12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42"/>
                <a:gd name="T53" fmla="*/ 12 w 12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42">
                  <a:moveTo>
                    <a:pt x="12" y="0"/>
                  </a:moveTo>
                  <a:lnTo>
                    <a:pt x="12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6" y="30"/>
                  </a:lnTo>
                  <a:lnTo>
                    <a:pt x="6" y="36"/>
                  </a:lnTo>
                  <a:lnTo>
                    <a:pt x="0" y="36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097" name="Freeform 31"/>
            <p:cNvSpPr>
              <a:spLocks/>
            </p:cNvSpPr>
            <p:nvPr/>
          </p:nvSpPr>
          <p:spPr bwMode="auto">
            <a:xfrm>
              <a:off x="5197" y="1051"/>
              <a:ext cx="42" cy="198"/>
            </a:xfrm>
            <a:custGeom>
              <a:avLst/>
              <a:gdLst>
                <a:gd name="T0" fmla="*/ 36 w 42"/>
                <a:gd name="T1" fmla="*/ 192 h 198"/>
                <a:gd name="T2" fmla="*/ 36 w 42"/>
                <a:gd name="T3" fmla="*/ 192 h 198"/>
                <a:gd name="T4" fmla="*/ 42 w 42"/>
                <a:gd name="T5" fmla="*/ 198 h 198"/>
                <a:gd name="T6" fmla="*/ 42 w 42"/>
                <a:gd name="T7" fmla="*/ 198 h 198"/>
                <a:gd name="T8" fmla="*/ 42 w 42"/>
                <a:gd name="T9" fmla="*/ 198 h 198"/>
                <a:gd name="T10" fmla="*/ 30 w 42"/>
                <a:gd name="T11" fmla="*/ 168 h 198"/>
                <a:gd name="T12" fmla="*/ 18 w 42"/>
                <a:gd name="T13" fmla="*/ 138 h 198"/>
                <a:gd name="T14" fmla="*/ 12 w 42"/>
                <a:gd name="T15" fmla="*/ 114 h 198"/>
                <a:gd name="T16" fmla="*/ 12 w 42"/>
                <a:gd name="T17" fmla="*/ 84 h 198"/>
                <a:gd name="T18" fmla="*/ 6 w 42"/>
                <a:gd name="T19" fmla="*/ 60 h 198"/>
                <a:gd name="T20" fmla="*/ 6 w 42"/>
                <a:gd name="T21" fmla="*/ 36 h 198"/>
                <a:gd name="T22" fmla="*/ 6 w 42"/>
                <a:gd name="T23" fmla="*/ 18 h 198"/>
                <a:gd name="T24" fmla="*/ 12 w 42"/>
                <a:gd name="T25" fmla="*/ 0 h 198"/>
                <a:gd name="T26" fmla="*/ 6 w 42"/>
                <a:gd name="T27" fmla="*/ 12 h 198"/>
                <a:gd name="T28" fmla="*/ 6 w 42"/>
                <a:gd name="T29" fmla="*/ 36 h 198"/>
                <a:gd name="T30" fmla="*/ 0 w 42"/>
                <a:gd name="T31" fmla="*/ 60 h 198"/>
                <a:gd name="T32" fmla="*/ 6 w 42"/>
                <a:gd name="T33" fmla="*/ 90 h 198"/>
                <a:gd name="T34" fmla="*/ 6 w 42"/>
                <a:gd name="T35" fmla="*/ 120 h 198"/>
                <a:gd name="T36" fmla="*/ 12 w 42"/>
                <a:gd name="T37" fmla="*/ 150 h 198"/>
                <a:gd name="T38" fmla="*/ 24 w 42"/>
                <a:gd name="T39" fmla="*/ 174 h 198"/>
                <a:gd name="T40" fmla="*/ 36 w 42"/>
                <a:gd name="T41" fmla="*/ 192 h 19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2"/>
                <a:gd name="T64" fmla="*/ 0 h 198"/>
                <a:gd name="T65" fmla="*/ 42 w 42"/>
                <a:gd name="T66" fmla="*/ 198 h 19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2" h="198">
                  <a:moveTo>
                    <a:pt x="36" y="192"/>
                  </a:moveTo>
                  <a:lnTo>
                    <a:pt x="36" y="192"/>
                  </a:lnTo>
                  <a:lnTo>
                    <a:pt x="42" y="198"/>
                  </a:lnTo>
                  <a:lnTo>
                    <a:pt x="30" y="168"/>
                  </a:lnTo>
                  <a:lnTo>
                    <a:pt x="18" y="138"/>
                  </a:lnTo>
                  <a:lnTo>
                    <a:pt x="12" y="114"/>
                  </a:lnTo>
                  <a:lnTo>
                    <a:pt x="12" y="84"/>
                  </a:lnTo>
                  <a:lnTo>
                    <a:pt x="6" y="60"/>
                  </a:lnTo>
                  <a:lnTo>
                    <a:pt x="6" y="36"/>
                  </a:lnTo>
                  <a:lnTo>
                    <a:pt x="6" y="18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6" y="36"/>
                  </a:lnTo>
                  <a:lnTo>
                    <a:pt x="0" y="60"/>
                  </a:lnTo>
                  <a:lnTo>
                    <a:pt x="6" y="90"/>
                  </a:lnTo>
                  <a:lnTo>
                    <a:pt x="6" y="120"/>
                  </a:lnTo>
                  <a:lnTo>
                    <a:pt x="12" y="150"/>
                  </a:lnTo>
                  <a:lnTo>
                    <a:pt x="24" y="174"/>
                  </a:lnTo>
                  <a:lnTo>
                    <a:pt x="36" y="19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098" name="Freeform 32"/>
            <p:cNvSpPr>
              <a:spLocks/>
            </p:cNvSpPr>
            <p:nvPr/>
          </p:nvSpPr>
          <p:spPr bwMode="auto">
            <a:xfrm>
              <a:off x="5203" y="1063"/>
              <a:ext cx="30" cy="30"/>
            </a:xfrm>
            <a:custGeom>
              <a:avLst/>
              <a:gdLst>
                <a:gd name="T0" fmla="*/ 30 w 30"/>
                <a:gd name="T1" fmla="*/ 0 h 30"/>
                <a:gd name="T2" fmla="*/ 30 w 30"/>
                <a:gd name="T3" fmla="*/ 0 h 30"/>
                <a:gd name="T4" fmla="*/ 24 w 30"/>
                <a:gd name="T5" fmla="*/ 0 h 30"/>
                <a:gd name="T6" fmla="*/ 18 w 30"/>
                <a:gd name="T7" fmla="*/ 0 h 30"/>
                <a:gd name="T8" fmla="*/ 18 w 30"/>
                <a:gd name="T9" fmla="*/ 6 h 30"/>
                <a:gd name="T10" fmla="*/ 12 w 30"/>
                <a:gd name="T11" fmla="*/ 12 h 30"/>
                <a:gd name="T12" fmla="*/ 6 w 30"/>
                <a:gd name="T13" fmla="*/ 12 h 30"/>
                <a:gd name="T14" fmla="*/ 0 w 30"/>
                <a:gd name="T15" fmla="*/ 24 h 30"/>
                <a:gd name="T16" fmla="*/ 0 w 30"/>
                <a:gd name="T17" fmla="*/ 30 h 30"/>
                <a:gd name="T18" fmla="*/ 6 w 30"/>
                <a:gd name="T19" fmla="*/ 24 h 30"/>
                <a:gd name="T20" fmla="*/ 6 w 30"/>
                <a:gd name="T21" fmla="*/ 18 h 30"/>
                <a:gd name="T22" fmla="*/ 12 w 30"/>
                <a:gd name="T23" fmla="*/ 18 h 30"/>
                <a:gd name="T24" fmla="*/ 18 w 30"/>
                <a:gd name="T25" fmla="*/ 12 h 30"/>
                <a:gd name="T26" fmla="*/ 24 w 30"/>
                <a:gd name="T27" fmla="*/ 12 h 30"/>
                <a:gd name="T28" fmla="*/ 24 w 30"/>
                <a:gd name="T29" fmla="*/ 6 h 30"/>
                <a:gd name="T30" fmla="*/ 30 w 30"/>
                <a:gd name="T31" fmla="*/ 0 h 30"/>
                <a:gd name="T32" fmla="*/ 30 w 30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0"/>
                <a:gd name="T53" fmla="*/ 30 w 30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0">
                  <a:moveTo>
                    <a:pt x="30" y="0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24" y="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099" name="Freeform 33"/>
            <p:cNvSpPr>
              <a:spLocks/>
            </p:cNvSpPr>
            <p:nvPr/>
          </p:nvSpPr>
          <p:spPr bwMode="auto">
            <a:xfrm>
              <a:off x="5203" y="1087"/>
              <a:ext cx="30" cy="36"/>
            </a:xfrm>
            <a:custGeom>
              <a:avLst/>
              <a:gdLst>
                <a:gd name="T0" fmla="*/ 30 w 30"/>
                <a:gd name="T1" fmla="*/ 6 h 36"/>
                <a:gd name="T2" fmla="*/ 30 w 30"/>
                <a:gd name="T3" fmla="*/ 0 h 36"/>
                <a:gd name="T4" fmla="*/ 24 w 30"/>
                <a:gd name="T5" fmla="*/ 6 h 36"/>
                <a:gd name="T6" fmla="*/ 24 w 30"/>
                <a:gd name="T7" fmla="*/ 6 h 36"/>
                <a:gd name="T8" fmla="*/ 18 w 30"/>
                <a:gd name="T9" fmla="*/ 12 h 36"/>
                <a:gd name="T10" fmla="*/ 12 w 30"/>
                <a:gd name="T11" fmla="*/ 18 h 36"/>
                <a:gd name="T12" fmla="*/ 6 w 30"/>
                <a:gd name="T13" fmla="*/ 24 h 36"/>
                <a:gd name="T14" fmla="*/ 0 w 30"/>
                <a:gd name="T15" fmla="*/ 30 h 36"/>
                <a:gd name="T16" fmla="*/ 0 w 30"/>
                <a:gd name="T17" fmla="*/ 36 h 36"/>
                <a:gd name="T18" fmla="*/ 0 w 30"/>
                <a:gd name="T19" fmla="*/ 36 h 36"/>
                <a:gd name="T20" fmla="*/ 6 w 30"/>
                <a:gd name="T21" fmla="*/ 30 h 36"/>
                <a:gd name="T22" fmla="*/ 12 w 30"/>
                <a:gd name="T23" fmla="*/ 30 h 36"/>
                <a:gd name="T24" fmla="*/ 18 w 30"/>
                <a:gd name="T25" fmla="*/ 24 h 36"/>
                <a:gd name="T26" fmla="*/ 24 w 30"/>
                <a:gd name="T27" fmla="*/ 18 h 36"/>
                <a:gd name="T28" fmla="*/ 30 w 30"/>
                <a:gd name="T29" fmla="*/ 12 h 36"/>
                <a:gd name="T30" fmla="*/ 30 w 30"/>
                <a:gd name="T31" fmla="*/ 6 h 36"/>
                <a:gd name="T32" fmla="*/ 30 w 30"/>
                <a:gd name="T33" fmla="*/ 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6"/>
                <a:gd name="T53" fmla="*/ 30 w 30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6">
                  <a:moveTo>
                    <a:pt x="30" y="6"/>
                  </a:moveTo>
                  <a:lnTo>
                    <a:pt x="30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8" y="24"/>
                  </a:lnTo>
                  <a:lnTo>
                    <a:pt x="24" y="18"/>
                  </a:lnTo>
                  <a:lnTo>
                    <a:pt x="30" y="12"/>
                  </a:lnTo>
                  <a:lnTo>
                    <a:pt x="3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00" name="Freeform 34"/>
            <p:cNvSpPr>
              <a:spLocks/>
            </p:cNvSpPr>
            <p:nvPr/>
          </p:nvSpPr>
          <p:spPr bwMode="auto">
            <a:xfrm>
              <a:off x="5203" y="1111"/>
              <a:ext cx="36" cy="30"/>
            </a:xfrm>
            <a:custGeom>
              <a:avLst/>
              <a:gdLst>
                <a:gd name="T0" fmla="*/ 36 w 36"/>
                <a:gd name="T1" fmla="*/ 0 h 30"/>
                <a:gd name="T2" fmla="*/ 36 w 36"/>
                <a:gd name="T3" fmla="*/ 0 h 30"/>
                <a:gd name="T4" fmla="*/ 30 w 36"/>
                <a:gd name="T5" fmla="*/ 0 h 30"/>
                <a:gd name="T6" fmla="*/ 24 w 36"/>
                <a:gd name="T7" fmla="*/ 6 h 30"/>
                <a:gd name="T8" fmla="*/ 18 w 36"/>
                <a:gd name="T9" fmla="*/ 6 h 30"/>
                <a:gd name="T10" fmla="*/ 12 w 36"/>
                <a:gd name="T11" fmla="*/ 12 h 30"/>
                <a:gd name="T12" fmla="*/ 6 w 36"/>
                <a:gd name="T13" fmla="*/ 18 h 30"/>
                <a:gd name="T14" fmla="*/ 0 w 36"/>
                <a:gd name="T15" fmla="*/ 24 h 30"/>
                <a:gd name="T16" fmla="*/ 0 w 36"/>
                <a:gd name="T17" fmla="*/ 30 h 30"/>
                <a:gd name="T18" fmla="*/ 0 w 36"/>
                <a:gd name="T19" fmla="*/ 30 h 30"/>
                <a:gd name="T20" fmla="*/ 6 w 36"/>
                <a:gd name="T21" fmla="*/ 30 h 30"/>
                <a:gd name="T22" fmla="*/ 12 w 36"/>
                <a:gd name="T23" fmla="*/ 24 h 30"/>
                <a:gd name="T24" fmla="*/ 24 w 36"/>
                <a:gd name="T25" fmla="*/ 18 h 30"/>
                <a:gd name="T26" fmla="*/ 30 w 36"/>
                <a:gd name="T27" fmla="*/ 12 h 30"/>
                <a:gd name="T28" fmla="*/ 36 w 36"/>
                <a:gd name="T29" fmla="*/ 6 h 30"/>
                <a:gd name="T30" fmla="*/ 36 w 36"/>
                <a:gd name="T31" fmla="*/ 6 h 30"/>
                <a:gd name="T32" fmla="*/ 36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36" y="0"/>
                  </a:moveTo>
                  <a:lnTo>
                    <a:pt x="36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24" y="18"/>
                  </a:lnTo>
                  <a:lnTo>
                    <a:pt x="30" y="12"/>
                  </a:lnTo>
                  <a:lnTo>
                    <a:pt x="36" y="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01" name="Freeform 35"/>
            <p:cNvSpPr>
              <a:spLocks/>
            </p:cNvSpPr>
            <p:nvPr/>
          </p:nvSpPr>
          <p:spPr bwMode="auto">
            <a:xfrm>
              <a:off x="5209" y="1147"/>
              <a:ext cx="36" cy="30"/>
            </a:xfrm>
            <a:custGeom>
              <a:avLst/>
              <a:gdLst>
                <a:gd name="T0" fmla="*/ 36 w 36"/>
                <a:gd name="T1" fmla="*/ 6 h 30"/>
                <a:gd name="T2" fmla="*/ 30 w 36"/>
                <a:gd name="T3" fmla="*/ 0 h 30"/>
                <a:gd name="T4" fmla="*/ 24 w 36"/>
                <a:gd name="T5" fmla="*/ 6 h 30"/>
                <a:gd name="T6" fmla="*/ 24 w 36"/>
                <a:gd name="T7" fmla="*/ 6 h 30"/>
                <a:gd name="T8" fmla="*/ 18 w 36"/>
                <a:gd name="T9" fmla="*/ 12 h 30"/>
                <a:gd name="T10" fmla="*/ 6 w 36"/>
                <a:gd name="T11" fmla="*/ 12 h 30"/>
                <a:gd name="T12" fmla="*/ 6 w 36"/>
                <a:gd name="T13" fmla="*/ 18 h 30"/>
                <a:gd name="T14" fmla="*/ 0 w 36"/>
                <a:gd name="T15" fmla="*/ 24 h 30"/>
                <a:gd name="T16" fmla="*/ 0 w 36"/>
                <a:gd name="T17" fmla="*/ 30 h 30"/>
                <a:gd name="T18" fmla="*/ 0 w 36"/>
                <a:gd name="T19" fmla="*/ 30 h 30"/>
                <a:gd name="T20" fmla="*/ 6 w 36"/>
                <a:gd name="T21" fmla="*/ 24 h 30"/>
                <a:gd name="T22" fmla="*/ 12 w 36"/>
                <a:gd name="T23" fmla="*/ 24 h 30"/>
                <a:gd name="T24" fmla="*/ 18 w 36"/>
                <a:gd name="T25" fmla="*/ 18 h 30"/>
                <a:gd name="T26" fmla="*/ 24 w 36"/>
                <a:gd name="T27" fmla="*/ 12 h 30"/>
                <a:gd name="T28" fmla="*/ 30 w 36"/>
                <a:gd name="T29" fmla="*/ 12 h 30"/>
                <a:gd name="T30" fmla="*/ 30 w 36"/>
                <a:gd name="T31" fmla="*/ 6 h 30"/>
                <a:gd name="T32" fmla="*/ 36 w 36"/>
                <a:gd name="T33" fmla="*/ 6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36" y="6"/>
                  </a:moveTo>
                  <a:lnTo>
                    <a:pt x="30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0" y="6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02" name="Freeform 36"/>
            <p:cNvSpPr>
              <a:spLocks/>
            </p:cNvSpPr>
            <p:nvPr/>
          </p:nvSpPr>
          <p:spPr bwMode="auto">
            <a:xfrm>
              <a:off x="5209" y="1171"/>
              <a:ext cx="36" cy="18"/>
            </a:xfrm>
            <a:custGeom>
              <a:avLst/>
              <a:gdLst>
                <a:gd name="T0" fmla="*/ 36 w 36"/>
                <a:gd name="T1" fmla="*/ 0 h 18"/>
                <a:gd name="T2" fmla="*/ 30 w 36"/>
                <a:gd name="T3" fmla="*/ 0 h 18"/>
                <a:gd name="T4" fmla="*/ 30 w 36"/>
                <a:gd name="T5" fmla="*/ 0 h 18"/>
                <a:gd name="T6" fmla="*/ 24 w 36"/>
                <a:gd name="T7" fmla="*/ 0 h 18"/>
                <a:gd name="T8" fmla="*/ 18 w 36"/>
                <a:gd name="T9" fmla="*/ 0 h 18"/>
                <a:gd name="T10" fmla="*/ 12 w 36"/>
                <a:gd name="T11" fmla="*/ 6 h 18"/>
                <a:gd name="T12" fmla="*/ 6 w 36"/>
                <a:gd name="T13" fmla="*/ 6 h 18"/>
                <a:gd name="T14" fmla="*/ 6 w 36"/>
                <a:gd name="T15" fmla="*/ 12 h 18"/>
                <a:gd name="T16" fmla="*/ 0 w 36"/>
                <a:gd name="T17" fmla="*/ 18 h 18"/>
                <a:gd name="T18" fmla="*/ 6 w 36"/>
                <a:gd name="T19" fmla="*/ 18 h 18"/>
                <a:gd name="T20" fmla="*/ 12 w 36"/>
                <a:gd name="T21" fmla="*/ 18 h 18"/>
                <a:gd name="T22" fmla="*/ 18 w 36"/>
                <a:gd name="T23" fmla="*/ 12 h 18"/>
                <a:gd name="T24" fmla="*/ 18 w 36"/>
                <a:gd name="T25" fmla="*/ 12 h 18"/>
                <a:gd name="T26" fmla="*/ 24 w 36"/>
                <a:gd name="T27" fmla="*/ 12 h 18"/>
                <a:gd name="T28" fmla="*/ 30 w 36"/>
                <a:gd name="T29" fmla="*/ 6 h 18"/>
                <a:gd name="T30" fmla="*/ 36 w 36"/>
                <a:gd name="T31" fmla="*/ 6 h 18"/>
                <a:gd name="T32" fmla="*/ 36 w 36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36" y="0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03" name="Freeform 37"/>
            <p:cNvSpPr>
              <a:spLocks/>
            </p:cNvSpPr>
            <p:nvPr/>
          </p:nvSpPr>
          <p:spPr bwMode="auto">
            <a:xfrm>
              <a:off x="5221" y="1207"/>
              <a:ext cx="24" cy="12"/>
            </a:xfrm>
            <a:custGeom>
              <a:avLst/>
              <a:gdLst>
                <a:gd name="T0" fmla="*/ 24 w 24"/>
                <a:gd name="T1" fmla="*/ 0 h 12"/>
                <a:gd name="T2" fmla="*/ 24 w 24"/>
                <a:gd name="T3" fmla="*/ 0 h 12"/>
                <a:gd name="T4" fmla="*/ 24 w 24"/>
                <a:gd name="T5" fmla="*/ 0 h 12"/>
                <a:gd name="T6" fmla="*/ 18 w 24"/>
                <a:gd name="T7" fmla="*/ 0 h 12"/>
                <a:gd name="T8" fmla="*/ 12 w 24"/>
                <a:gd name="T9" fmla="*/ 0 h 12"/>
                <a:gd name="T10" fmla="*/ 6 w 24"/>
                <a:gd name="T11" fmla="*/ 6 h 12"/>
                <a:gd name="T12" fmla="*/ 6 w 24"/>
                <a:gd name="T13" fmla="*/ 6 h 12"/>
                <a:gd name="T14" fmla="*/ 0 w 24"/>
                <a:gd name="T15" fmla="*/ 12 h 12"/>
                <a:gd name="T16" fmla="*/ 0 w 24"/>
                <a:gd name="T17" fmla="*/ 12 h 12"/>
                <a:gd name="T18" fmla="*/ 6 w 24"/>
                <a:gd name="T19" fmla="*/ 12 h 12"/>
                <a:gd name="T20" fmla="*/ 6 w 24"/>
                <a:gd name="T21" fmla="*/ 12 h 12"/>
                <a:gd name="T22" fmla="*/ 12 w 24"/>
                <a:gd name="T23" fmla="*/ 12 h 12"/>
                <a:gd name="T24" fmla="*/ 18 w 24"/>
                <a:gd name="T25" fmla="*/ 6 h 12"/>
                <a:gd name="T26" fmla="*/ 18 w 24"/>
                <a:gd name="T27" fmla="*/ 6 h 12"/>
                <a:gd name="T28" fmla="*/ 24 w 24"/>
                <a:gd name="T29" fmla="*/ 6 h 12"/>
                <a:gd name="T30" fmla="*/ 24 w 24"/>
                <a:gd name="T31" fmla="*/ 0 h 12"/>
                <a:gd name="T32" fmla="*/ 24 w 24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2"/>
                <a:gd name="T53" fmla="*/ 24 w 2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2">
                  <a:moveTo>
                    <a:pt x="24" y="0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04" name="Freeform 38"/>
            <p:cNvSpPr>
              <a:spLocks/>
            </p:cNvSpPr>
            <p:nvPr/>
          </p:nvSpPr>
          <p:spPr bwMode="auto">
            <a:xfrm>
              <a:off x="5227" y="1225"/>
              <a:ext cx="18" cy="12"/>
            </a:xfrm>
            <a:custGeom>
              <a:avLst/>
              <a:gdLst>
                <a:gd name="T0" fmla="*/ 18 w 18"/>
                <a:gd name="T1" fmla="*/ 0 h 12"/>
                <a:gd name="T2" fmla="*/ 12 w 18"/>
                <a:gd name="T3" fmla="*/ 0 h 12"/>
                <a:gd name="T4" fmla="*/ 12 w 18"/>
                <a:gd name="T5" fmla="*/ 0 h 12"/>
                <a:gd name="T6" fmla="*/ 12 w 18"/>
                <a:gd name="T7" fmla="*/ 0 h 12"/>
                <a:gd name="T8" fmla="*/ 6 w 18"/>
                <a:gd name="T9" fmla="*/ 0 h 12"/>
                <a:gd name="T10" fmla="*/ 6 w 18"/>
                <a:gd name="T11" fmla="*/ 0 h 12"/>
                <a:gd name="T12" fmla="*/ 0 w 18"/>
                <a:gd name="T13" fmla="*/ 6 h 12"/>
                <a:gd name="T14" fmla="*/ 0 w 18"/>
                <a:gd name="T15" fmla="*/ 6 h 12"/>
                <a:gd name="T16" fmla="*/ 0 w 18"/>
                <a:gd name="T17" fmla="*/ 12 h 12"/>
                <a:gd name="T18" fmla="*/ 0 w 18"/>
                <a:gd name="T19" fmla="*/ 6 h 12"/>
                <a:gd name="T20" fmla="*/ 6 w 18"/>
                <a:gd name="T21" fmla="*/ 6 h 12"/>
                <a:gd name="T22" fmla="*/ 6 w 18"/>
                <a:gd name="T23" fmla="*/ 6 h 12"/>
                <a:gd name="T24" fmla="*/ 12 w 18"/>
                <a:gd name="T25" fmla="*/ 6 h 12"/>
                <a:gd name="T26" fmla="*/ 12 w 18"/>
                <a:gd name="T27" fmla="*/ 0 h 12"/>
                <a:gd name="T28" fmla="*/ 18 w 18"/>
                <a:gd name="T29" fmla="*/ 0 h 12"/>
                <a:gd name="T30" fmla="*/ 18 w 18"/>
                <a:gd name="T31" fmla="*/ 0 h 12"/>
                <a:gd name="T32" fmla="*/ 18 w 18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2"/>
                <a:gd name="T53" fmla="*/ 18 w 1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2">
                  <a:moveTo>
                    <a:pt x="18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05" name="Freeform 39"/>
            <p:cNvSpPr>
              <a:spLocks/>
            </p:cNvSpPr>
            <p:nvPr/>
          </p:nvSpPr>
          <p:spPr bwMode="auto">
            <a:xfrm>
              <a:off x="5203" y="1075"/>
              <a:ext cx="30" cy="36"/>
            </a:xfrm>
            <a:custGeom>
              <a:avLst/>
              <a:gdLst>
                <a:gd name="T0" fmla="*/ 30 w 30"/>
                <a:gd name="T1" fmla="*/ 6 h 36"/>
                <a:gd name="T2" fmla="*/ 30 w 30"/>
                <a:gd name="T3" fmla="*/ 0 h 36"/>
                <a:gd name="T4" fmla="*/ 24 w 30"/>
                <a:gd name="T5" fmla="*/ 0 h 36"/>
                <a:gd name="T6" fmla="*/ 18 w 30"/>
                <a:gd name="T7" fmla="*/ 6 h 36"/>
                <a:gd name="T8" fmla="*/ 18 w 30"/>
                <a:gd name="T9" fmla="*/ 12 h 36"/>
                <a:gd name="T10" fmla="*/ 12 w 30"/>
                <a:gd name="T11" fmla="*/ 12 h 36"/>
                <a:gd name="T12" fmla="*/ 6 w 30"/>
                <a:gd name="T13" fmla="*/ 18 h 36"/>
                <a:gd name="T14" fmla="*/ 0 w 30"/>
                <a:gd name="T15" fmla="*/ 30 h 36"/>
                <a:gd name="T16" fmla="*/ 0 w 30"/>
                <a:gd name="T17" fmla="*/ 36 h 36"/>
                <a:gd name="T18" fmla="*/ 0 w 30"/>
                <a:gd name="T19" fmla="*/ 30 h 36"/>
                <a:gd name="T20" fmla="*/ 6 w 30"/>
                <a:gd name="T21" fmla="*/ 30 h 36"/>
                <a:gd name="T22" fmla="*/ 12 w 30"/>
                <a:gd name="T23" fmla="*/ 24 h 36"/>
                <a:gd name="T24" fmla="*/ 18 w 30"/>
                <a:gd name="T25" fmla="*/ 18 h 36"/>
                <a:gd name="T26" fmla="*/ 24 w 30"/>
                <a:gd name="T27" fmla="*/ 12 h 36"/>
                <a:gd name="T28" fmla="*/ 30 w 30"/>
                <a:gd name="T29" fmla="*/ 12 h 36"/>
                <a:gd name="T30" fmla="*/ 30 w 30"/>
                <a:gd name="T31" fmla="*/ 6 h 36"/>
                <a:gd name="T32" fmla="*/ 30 w 30"/>
                <a:gd name="T33" fmla="*/ 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6"/>
                <a:gd name="T53" fmla="*/ 30 w 30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6">
                  <a:moveTo>
                    <a:pt x="30" y="6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06" name="Freeform 40"/>
            <p:cNvSpPr>
              <a:spLocks/>
            </p:cNvSpPr>
            <p:nvPr/>
          </p:nvSpPr>
          <p:spPr bwMode="auto">
            <a:xfrm>
              <a:off x="5203" y="1051"/>
              <a:ext cx="24" cy="24"/>
            </a:xfrm>
            <a:custGeom>
              <a:avLst/>
              <a:gdLst>
                <a:gd name="T0" fmla="*/ 24 w 24"/>
                <a:gd name="T1" fmla="*/ 0 h 24"/>
                <a:gd name="T2" fmla="*/ 24 w 24"/>
                <a:gd name="T3" fmla="*/ 0 h 24"/>
                <a:gd name="T4" fmla="*/ 24 w 24"/>
                <a:gd name="T5" fmla="*/ 0 h 24"/>
                <a:gd name="T6" fmla="*/ 18 w 24"/>
                <a:gd name="T7" fmla="*/ 0 h 24"/>
                <a:gd name="T8" fmla="*/ 12 w 24"/>
                <a:gd name="T9" fmla="*/ 0 h 24"/>
                <a:gd name="T10" fmla="*/ 12 w 24"/>
                <a:gd name="T11" fmla="*/ 6 h 24"/>
                <a:gd name="T12" fmla="*/ 6 w 24"/>
                <a:gd name="T13" fmla="*/ 12 h 24"/>
                <a:gd name="T14" fmla="*/ 0 w 24"/>
                <a:gd name="T15" fmla="*/ 18 h 24"/>
                <a:gd name="T16" fmla="*/ 0 w 24"/>
                <a:gd name="T17" fmla="*/ 24 h 24"/>
                <a:gd name="T18" fmla="*/ 6 w 24"/>
                <a:gd name="T19" fmla="*/ 18 h 24"/>
                <a:gd name="T20" fmla="*/ 6 w 24"/>
                <a:gd name="T21" fmla="*/ 18 h 24"/>
                <a:gd name="T22" fmla="*/ 12 w 24"/>
                <a:gd name="T23" fmla="*/ 12 h 24"/>
                <a:gd name="T24" fmla="*/ 18 w 24"/>
                <a:gd name="T25" fmla="*/ 12 h 24"/>
                <a:gd name="T26" fmla="*/ 18 w 24"/>
                <a:gd name="T27" fmla="*/ 6 h 24"/>
                <a:gd name="T28" fmla="*/ 24 w 24"/>
                <a:gd name="T29" fmla="*/ 6 h 24"/>
                <a:gd name="T30" fmla="*/ 24 w 24"/>
                <a:gd name="T31" fmla="*/ 0 h 24"/>
                <a:gd name="T32" fmla="*/ 24 w 24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24" y="0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07" name="Freeform 41"/>
            <p:cNvSpPr>
              <a:spLocks/>
            </p:cNvSpPr>
            <p:nvPr/>
          </p:nvSpPr>
          <p:spPr bwMode="auto">
            <a:xfrm>
              <a:off x="5203" y="1135"/>
              <a:ext cx="36" cy="30"/>
            </a:xfrm>
            <a:custGeom>
              <a:avLst/>
              <a:gdLst>
                <a:gd name="T0" fmla="*/ 36 w 36"/>
                <a:gd name="T1" fmla="*/ 0 h 30"/>
                <a:gd name="T2" fmla="*/ 36 w 36"/>
                <a:gd name="T3" fmla="*/ 0 h 30"/>
                <a:gd name="T4" fmla="*/ 30 w 36"/>
                <a:gd name="T5" fmla="*/ 0 h 30"/>
                <a:gd name="T6" fmla="*/ 24 w 36"/>
                <a:gd name="T7" fmla="*/ 6 h 30"/>
                <a:gd name="T8" fmla="*/ 18 w 36"/>
                <a:gd name="T9" fmla="*/ 6 h 30"/>
                <a:gd name="T10" fmla="*/ 12 w 36"/>
                <a:gd name="T11" fmla="*/ 12 h 30"/>
                <a:gd name="T12" fmla="*/ 6 w 36"/>
                <a:gd name="T13" fmla="*/ 18 h 30"/>
                <a:gd name="T14" fmla="*/ 0 w 36"/>
                <a:gd name="T15" fmla="*/ 24 h 30"/>
                <a:gd name="T16" fmla="*/ 0 w 36"/>
                <a:gd name="T17" fmla="*/ 30 h 30"/>
                <a:gd name="T18" fmla="*/ 6 w 36"/>
                <a:gd name="T19" fmla="*/ 24 h 30"/>
                <a:gd name="T20" fmla="*/ 6 w 36"/>
                <a:gd name="T21" fmla="*/ 24 h 30"/>
                <a:gd name="T22" fmla="*/ 12 w 36"/>
                <a:gd name="T23" fmla="*/ 18 h 30"/>
                <a:gd name="T24" fmla="*/ 24 w 36"/>
                <a:gd name="T25" fmla="*/ 18 h 30"/>
                <a:gd name="T26" fmla="*/ 24 w 36"/>
                <a:gd name="T27" fmla="*/ 12 h 30"/>
                <a:gd name="T28" fmla="*/ 30 w 36"/>
                <a:gd name="T29" fmla="*/ 6 h 30"/>
                <a:gd name="T30" fmla="*/ 36 w 36"/>
                <a:gd name="T31" fmla="*/ 6 h 30"/>
                <a:gd name="T32" fmla="*/ 36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36" y="0"/>
                  </a:moveTo>
                  <a:lnTo>
                    <a:pt x="36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08" name="Freeform 42"/>
            <p:cNvSpPr>
              <a:spLocks/>
            </p:cNvSpPr>
            <p:nvPr/>
          </p:nvSpPr>
          <p:spPr bwMode="auto">
            <a:xfrm>
              <a:off x="5215" y="1189"/>
              <a:ext cx="30" cy="18"/>
            </a:xfrm>
            <a:custGeom>
              <a:avLst/>
              <a:gdLst>
                <a:gd name="T0" fmla="*/ 30 w 30"/>
                <a:gd name="T1" fmla="*/ 0 h 18"/>
                <a:gd name="T2" fmla="*/ 30 w 30"/>
                <a:gd name="T3" fmla="*/ 0 h 18"/>
                <a:gd name="T4" fmla="*/ 24 w 30"/>
                <a:gd name="T5" fmla="*/ 0 h 18"/>
                <a:gd name="T6" fmla="*/ 18 w 30"/>
                <a:gd name="T7" fmla="*/ 0 h 18"/>
                <a:gd name="T8" fmla="*/ 12 w 30"/>
                <a:gd name="T9" fmla="*/ 0 h 18"/>
                <a:gd name="T10" fmla="*/ 12 w 30"/>
                <a:gd name="T11" fmla="*/ 6 h 18"/>
                <a:gd name="T12" fmla="*/ 6 w 30"/>
                <a:gd name="T13" fmla="*/ 12 h 18"/>
                <a:gd name="T14" fmla="*/ 0 w 30"/>
                <a:gd name="T15" fmla="*/ 12 h 18"/>
                <a:gd name="T16" fmla="*/ 0 w 30"/>
                <a:gd name="T17" fmla="*/ 18 h 18"/>
                <a:gd name="T18" fmla="*/ 0 w 30"/>
                <a:gd name="T19" fmla="*/ 18 h 18"/>
                <a:gd name="T20" fmla="*/ 6 w 30"/>
                <a:gd name="T21" fmla="*/ 12 h 18"/>
                <a:gd name="T22" fmla="*/ 12 w 30"/>
                <a:gd name="T23" fmla="*/ 12 h 18"/>
                <a:gd name="T24" fmla="*/ 18 w 30"/>
                <a:gd name="T25" fmla="*/ 12 h 18"/>
                <a:gd name="T26" fmla="*/ 24 w 30"/>
                <a:gd name="T27" fmla="*/ 6 h 18"/>
                <a:gd name="T28" fmla="*/ 24 w 30"/>
                <a:gd name="T29" fmla="*/ 6 h 18"/>
                <a:gd name="T30" fmla="*/ 30 w 30"/>
                <a:gd name="T31" fmla="*/ 0 h 18"/>
                <a:gd name="T32" fmla="*/ 30 w 30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30" y="0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09" name="Freeform 43"/>
            <p:cNvSpPr>
              <a:spLocks/>
            </p:cNvSpPr>
            <p:nvPr/>
          </p:nvSpPr>
          <p:spPr bwMode="auto">
            <a:xfrm>
              <a:off x="5203" y="1033"/>
              <a:ext cx="6" cy="30"/>
            </a:xfrm>
            <a:custGeom>
              <a:avLst/>
              <a:gdLst>
                <a:gd name="T0" fmla="*/ 0 w 6"/>
                <a:gd name="T1" fmla="*/ 30 h 30"/>
                <a:gd name="T2" fmla="*/ 0 w 6"/>
                <a:gd name="T3" fmla="*/ 24 h 30"/>
                <a:gd name="T4" fmla="*/ 0 w 6"/>
                <a:gd name="T5" fmla="*/ 12 h 30"/>
                <a:gd name="T6" fmla="*/ 0 w 6"/>
                <a:gd name="T7" fmla="*/ 0 h 30"/>
                <a:gd name="T8" fmla="*/ 0 w 6"/>
                <a:gd name="T9" fmla="*/ 0 h 30"/>
                <a:gd name="T10" fmla="*/ 6 w 6"/>
                <a:gd name="T11" fmla="*/ 0 h 30"/>
                <a:gd name="T12" fmla="*/ 6 w 6"/>
                <a:gd name="T13" fmla="*/ 12 h 30"/>
                <a:gd name="T14" fmla="*/ 6 w 6"/>
                <a:gd name="T15" fmla="*/ 18 h 30"/>
                <a:gd name="T16" fmla="*/ 0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0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10" name="Freeform 44"/>
            <p:cNvSpPr>
              <a:spLocks/>
            </p:cNvSpPr>
            <p:nvPr/>
          </p:nvSpPr>
          <p:spPr bwMode="auto">
            <a:xfrm>
              <a:off x="5167" y="1051"/>
              <a:ext cx="36" cy="42"/>
            </a:xfrm>
            <a:custGeom>
              <a:avLst/>
              <a:gdLst>
                <a:gd name="T0" fmla="*/ 36 w 36"/>
                <a:gd name="T1" fmla="*/ 42 h 42"/>
                <a:gd name="T2" fmla="*/ 30 w 36"/>
                <a:gd name="T3" fmla="*/ 36 h 42"/>
                <a:gd name="T4" fmla="*/ 30 w 36"/>
                <a:gd name="T5" fmla="*/ 30 h 42"/>
                <a:gd name="T6" fmla="*/ 24 w 36"/>
                <a:gd name="T7" fmla="*/ 24 h 42"/>
                <a:gd name="T8" fmla="*/ 18 w 36"/>
                <a:gd name="T9" fmla="*/ 18 h 42"/>
                <a:gd name="T10" fmla="*/ 12 w 36"/>
                <a:gd name="T11" fmla="*/ 12 h 42"/>
                <a:gd name="T12" fmla="*/ 12 w 36"/>
                <a:gd name="T13" fmla="*/ 6 h 42"/>
                <a:gd name="T14" fmla="*/ 6 w 36"/>
                <a:gd name="T15" fmla="*/ 0 h 42"/>
                <a:gd name="T16" fmla="*/ 6 w 36"/>
                <a:gd name="T17" fmla="*/ 0 h 42"/>
                <a:gd name="T18" fmla="*/ 0 w 36"/>
                <a:gd name="T19" fmla="*/ 6 h 42"/>
                <a:gd name="T20" fmla="*/ 6 w 36"/>
                <a:gd name="T21" fmla="*/ 12 h 42"/>
                <a:gd name="T22" fmla="*/ 12 w 36"/>
                <a:gd name="T23" fmla="*/ 18 h 42"/>
                <a:gd name="T24" fmla="*/ 18 w 36"/>
                <a:gd name="T25" fmla="*/ 24 h 42"/>
                <a:gd name="T26" fmla="*/ 24 w 36"/>
                <a:gd name="T27" fmla="*/ 30 h 42"/>
                <a:gd name="T28" fmla="*/ 30 w 36"/>
                <a:gd name="T29" fmla="*/ 36 h 42"/>
                <a:gd name="T30" fmla="*/ 30 w 36"/>
                <a:gd name="T31" fmla="*/ 42 h 42"/>
                <a:gd name="T32" fmla="*/ 36 w 36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2"/>
                <a:gd name="T53" fmla="*/ 36 w 36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2">
                  <a:moveTo>
                    <a:pt x="36" y="42"/>
                  </a:moveTo>
                  <a:lnTo>
                    <a:pt x="30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30" y="36"/>
                  </a:lnTo>
                  <a:lnTo>
                    <a:pt x="30" y="42"/>
                  </a:lnTo>
                  <a:lnTo>
                    <a:pt x="36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11" name="Freeform 45"/>
            <p:cNvSpPr>
              <a:spLocks/>
            </p:cNvSpPr>
            <p:nvPr/>
          </p:nvSpPr>
          <p:spPr bwMode="auto">
            <a:xfrm>
              <a:off x="5167" y="1069"/>
              <a:ext cx="36" cy="42"/>
            </a:xfrm>
            <a:custGeom>
              <a:avLst/>
              <a:gdLst>
                <a:gd name="T0" fmla="*/ 36 w 36"/>
                <a:gd name="T1" fmla="*/ 42 h 42"/>
                <a:gd name="T2" fmla="*/ 30 w 36"/>
                <a:gd name="T3" fmla="*/ 36 h 42"/>
                <a:gd name="T4" fmla="*/ 30 w 36"/>
                <a:gd name="T5" fmla="*/ 30 h 42"/>
                <a:gd name="T6" fmla="*/ 24 w 36"/>
                <a:gd name="T7" fmla="*/ 24 h 42"/>
                <a:gd name="T8" fmla="*/ 18 w 36"/>
                <a:gd name="T9" fmla="*/ 12 h 42"/>
                <a:gd name="T10" fmla="*/ 12 w 36"/>
                <a:gd name="T11" fmla="*/ 6 h 42"/>
                <a:gd name="T12" fmla="*/ 6 w 36"/>
                <a:gd name="T13" fmla="*/ 6 h 42"/>
                <a:gd name="T14" fmla="*/ 6 w 36"/>
                <a:gd name="T15" fmla="*/ 0 h 42"/>
                <a:gd name="T16" fmla="*/ 0 w 36"/>
                <a:gd name="T17" fmla="*/ 0 h 42"/>
                <a:gd name="T18" fmla="*/ 0 w 36"/>
                <a:gd name="T19" fmla="*/ 6 h 42"/>
                <a:gd name="T20" fmla="*/ 6 w 36"/>
                <a:gd name="T21" fmla="*/ 12 h 42"/>
                <a:gd name="T22" fmla="*/ 12 w 36"/>
                <a:gd name="T23" fmla="*/ 18 h 42"/>
                <a:gd name="T24" fmla="*/ 18 w 36"/>
                <a:gd name="T25" fmla="*/ 24 h 42"/>
                <a:gd name="T26" fmla="*/ 24 w 36"/>
                <a:gd name="T27" fmla="*/ 30 h 42"/>
                <a:gd name="T28" fmla="*/ 30 w 36"/>
                <a:gd name="T29" fmla="*/ 36 h 42"/>
                <a:gd name="T30" fmla="*/ 30 w 36"/>
                <a:gd name="T31" fmla="*/ 36 h 42"/>
                <a:gd name="T32" fmla="*/ 36 w 36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2"/>
                <a:gd name="T53" fmla="*/ 36 w 36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2">
                  <a:moveTo>
                    <a:pt x="36" y="42"/>
                  </a:moveTo>
                  <a:lnTo>
                    <a:pt x="30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30" y="36"/>
                  </a:lnTo>
                  <a:lnTo>
                    <a:pt x="36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12" name="Freeform 46"/>
            <p:cNvSpPr>
              <a:spLocks/>
            </p:cNvSpPr>
            <p:nvPr/>
          </p:nvSpPr>
          <p:spPr bwMode="auto">
            <a:xfrm>
              <a:off x="5167" y="1093"/>
              <a:ext cx="36" cy="36"/>
            </a:xfrm>
            <a:custGeom>
              <a:avLst/>
              <a:gdLst>
                <a:gd name="T0" fmla="*/ 36 w 36"/>
                <a:gd name="T1" fmla="*/ 36 h 36"/>
                <a:gd name="T2" fmla="*/ 30 w 36"/>
                <a:gd name="T3" fmla="*/ 30 h 36"/>
                <a:gd name="T4" fmla="*/ 30 w 36"/>
                <a:gd name="T5" fmla="*/ 24 h 36"/>
                <a:gd name="T6" fmla="*/ 24 w 36"/>
                <a:gd name="T7" fmla="*/ 12 h 36"/>
                <a:gd name="T8" fmla="*/ 18 w 36"/>
                <a:gd name="T9" fmla="*/ 12 h 36"/>
                <a:gd name="T10" fmla="*/ 12 w 36"/>
                <a:gd name="T11" fmla="*/ 6 h 36"/>
                <a:gd name="T12" fmla="*/ 6 w 36"/>
                <a:gd name="T13" fmla="*/ 0 h 36"/>
                <a:gd name="T14" fmla="*/ 0 w 36"/>
                <a:gd name="T15" fmla="*/ 0 h 36"/>
                <a:gd name="T16" fmla="*/ 0 w 36"/>
                <a:gd name="T17" fmla="*/ 0 h 36"/>
                <a:gd name="T18" fmla="*/ 0 w 36"/>
                <a:gd name="T19" fmla="*/ 0 h 36"/>
                <a:gd name="T20" fmla="*/ 6 w 36"/>
                <a:gd name="T21" fmla="*/ 6 h 36"/>
                <a:gd name="T22" fmla="*/ 6 w 36"/>
                <a:gd name="T23" fmla="*/ 12 h 36"/>
                <a:gd name="T24" fmla="*/ 18 w 36"/>
                <a:gd name="T25" fmla="*/ 18 h 36"/>
                <a:gd name="T26" fmla="*/ 24 w 36"/>
                <a:gd name="T27" fmla="*/ 18 h 36"/>
                <a:gd name="T28" fmla="*/ 30 w 36"/>
                <a:gd name="T29" fmla="*/ 24 h 36"/>
                <a:gd name="T30" fmla="*/ 30 w 36"/>
                <a:gd name="T31" fmla="*/ 30 h 36"/>
                <a:gd name="T32" fmla="*/ 36 w 36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36" y="36"/>
                  </a:moveTo>
                  <a:lnTo>
                    <a:pt x="30" y="30"/>
                  </a:lnTo>
                  <a:lnTo>
                    <a:pt x="30" y="24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6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13" name="Freeform 47"/>
            <p:cNvSpPr>
              <a:spLocks/>
            </p:cNvSpPr>
            <p:nvPr/>
          </p:nvSpPr>
          <p:spPr bwMode="auto">
            <a:xfrm>
              <a:off x="5173" y="1117"/>
              <a:ext cx="30" cy="24"/>
            </a:xfrm>
            <a:custGeom>
              <a:avLst/>
              <a:gdLst>
                <a:gd name="T0" fmla="*/ 30 w 30"/>
                <a:gd name="T1" fmla="*/ 24 h 24"/>
                <a:gd name="T2" fmla="*/ 30 w 30"/>
                <a:gd name="T3" fmla="*/ 24 h 24"/>
                <a:gd name="T4" fmla="*/ 24 w 30"/>
                <a:gd name="T5" fmla="*/ 18 h 24"/>
                <a:gd name="T6" fmla="*/ 18 w 30"/>
                <a:gd name="T7" fmla="*/ 12 h 24"/>
                <a:gd name="T8" fmla="*/ 12 w 30"/>
                <a:gd name="T9" fmla="*/ 6 h 24"/>
                <a:gd name="T10" fmla="*/ 6 w 30"/>
                <a:gd name="T11" fmla="*/ 0 h 24"/>
                <a:gd name="T12" fmla="*/ 0 w 30"/>
                <a:gd name="T13" fmla="*/ 0 h 24"/>
                <a:gd name="T14" fmla="*/ 0 w 30"/>
                <a:gd name="T15" fmla="*/ 0 h 24"/>
                <a:gd name="T16" fmla="*/ 0 w 30"/>
                <a:gd name="T17" fmla="*/ 0 h 24"/>
                <a:gd name="T18" fmla="*/ 0 w 30"/>
                <a:gd name="T19" fmla="*/ 6 h 24"/>
                <a:gd name="T20" fmla="*/ 0 w 30"/>
                <a:gd name="T21" fmla="*/ 6 h 24"/>
                <a:gd name="T22" fmla="*/ 6 w 30"/>
                <a:gd name="T23" fmla="*/ 12 h 24"/>
                <a:gd name="T24" fmla="*/ 12 w 30"/>
                <a:gd name="T25" fmla="*/ 12 h 24"/>
                <a:gd name="T26" fmla="*/ 18 w 30"/>
                <a:gd name="T27" fmla="*/ 18 h 24"/>
                <a:gd name="T28" fmla="*/ 24 w 30"/>
                <a:gd name="T29" fmla="*/ 18 h 24"/>
                <a:gd name="T30" fmla="*/ 30 w 30"/>
                <a:gd name="T31" fmla="*/ 24 h 24"/>
                <a:gd name="T32" fmla="*/ 30 w 30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24"/>
                <a:gd name="T53" fmla="*/ 30 w 30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24">
                  <a:moveTo>
                    <a:pt x="30" y="24"/>
                  </a:moveTo>
                  <a:lnTo>
                    <a:pt x="30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14" name="Freeform 48"/>
            <p:cNvSpPr>
              <a:spLocks/>
            </p:cNvSpPr>
            <p:nvPr/>
          </p:nvSpPr>
          <p:spPr bwMode="auto">
            <a:xfrm>
              <a:off x="5173" y="1135"/>
              <a:ext cx="36" cy="24"/>
            </a:xfrm>
            <a:custGeom>
              <a:avLst/>
              <a:gdLst>
                <a:gd name="T0" fmla="*/ 36 w 36"/>
                <a:gd name="T1" fmla="*/ 24 h 24"/>
                <a:gd name="T2" fmla="*/ 30 w 36"/>
                <a:gd name="T3" fmla="*/ 24 h 24"/>
                <a:gd name="T4" fmla="*/ 24 w 36"/>
                <a:gd name="T5" fmla="*/ 18 h 24"/>
                <a:gd name="T6" fmla="*/ 18 w 36"/>
                <a:gd name="T7" fmla="*/ 12 h 24"/>
                <a:gd name="T8" fmla="*/ 12 w 36"/>
                <a:gd name="T9" fmla="*/ 12 h 24"/>
                <a:gd name="T10" fmla="*/ 6 w 36"/>
                <a:gd name="T11" fmla="*/ 6 h 24"/>
                <a:gd name="T12" fmla="*/ 6 w 36"/>
                <a:gd name="T13" fmla="*/ 6 h 24"/>
                <a:gd name="T14" fmla="*/ 0 w 36"/>
                <a:gd name="T15" fmla="*/ 0 h 24"/>
                <a:gd name="T16" fmla="*/ 0 w 36"/>
                <a:gd name="T17" fmla="*/ 6 h 24"/>
                <a:gd name="T18" fmla="*/ 0 w 36"/>
                <a:gd name="T19" fmla="*/ 6 h 24"/>
                <a:gd name="T20" fmla="*/ 6 w 36"/>
                <a:gd name="T21" fmla="*/ 12 h 24"/>
                <a:gd name="T22" fmla="*/ 12 w 36"/>
                <a:gd name="T23" fmla="*/ 18 h 24"/>
                <a:gd name="T24" fmla="*/ 18 w 36"/>
                <a:gd name="T25" fmla="*/ 18 h 24"/>
                <a:gd name="T26" fmla="*/ 24 w 36"/>
                <a:gd name="T27" fmla="*/ 24 h 24"/>
                <a:gd name="T28" fmla="*/ 24 w 36"/>
                <a:gd name="T29" fmla="*/ 24 h 24"/>
                <a:gd name="T30" fmla="*/ 30 w 36"/>
                <a:gd name="T31" fmla="*/ 24 h 24"/>
                <a:gd name="T32" fmla="*/ 36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36" y="24"/>
                  </a:moveTo>
                  <a:lnTo>
                    <a:pt x="30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6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15" name="Freeform 49"/>
            <p:cNvSpPr>
              <a:spLocks/>
            </p:cNvSpPr>
            <p:nvPr/>
          </p:nvSpPr>
          <p:spPr bwMode="auto">
            <a:xfrm>
              <a:off x="5179" y="1165"/>
              <a:ext cx="30" cy="12"/>
            </a:xfrm>
            <a:custGeom>
              <a:avLst/>
              <a:gdLst>
                <a:gd name="T0" fmla="*/ 30 w 30"/>
                <a:gd name="T1" fmla="*/ 12 h 12"/>
                <a:gd name="T2" fmla="*/ 24 w 30"/>
                <a:gd name="T3" fmla="*/ 12 h 12"/>
                <a:gd name="T4" fmla="*/ 24 w 30"/>
                <a:gd name="T5" fmla="*/ 6 h 12"/>
                <a:gd name="T6" fmla="*/ 18 w 30"/>
                <a:gd name="T7" fmla="*/ 6 h 12"/>
                <a:gd name="T8" fmla="*/ 12 w 30"/>
                <a:gd name="T9" fmla="*/ 6 h 12"/>
                <a:gd name="T10" fmla="*/ 6 w 30"/>
                <a:gd name="T11" fmla="*/ 0 h 12"/>
                <a:gd name="T12" fmla="*/ 6 w 30"/>
                <a:gd name="T13" fmla="*/ 0 h 12"/>
                <a:gd name="T14" fmla="*/ 0 w 30"/>
                <a:gd name="T15" fmla="*/ 0 h 12"/>
                <a:gd name="T16" fmla="*/ 0 w 30"/>
                <a:gd name="T17" fmla="*/ 6 h 12"/>
                <a:gd name="T18" fmla="*/ 0 w 30"/>
                <a:gd name="T19" fmla="*/ 6 h 12"/>
                <a:gd name="T20" fmla="*/ 6 w 30"/>
                <a:gd name="T21" fmla="*/ 12 h 12"/>
                <a:gd name="T22" fmla="*/ 6 w 30"/>
                <a:gd name="T23" fmla="*/ 12 h 12"/>
                <a:gd name="T24" fmla="*/ 12 w 30"/>
                <a:gd name="T25" fmla="*/ 12 h 12"/>
                <a:gd name="T26" fmla="*/ 18 w 30"/>
                <a:gd name="T27" fmla="*/ 12 h 12"/>
                <a:gd name="T28" fmla="*/ 24 w 30"/>
                <a:gd name="T29" fmla="*/ 12 h 12"/>
                <a:gd name="T30" fmla="*/ 30 w 30"/>
                <a:gd name="T31" fmla="*/ 12 h 12"/>
                <a:gd name="T32" fmla="*/ 30 w 30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2"/>
                <a:gd name="T53" fmla="*/ 30 w 3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2">
                  <a:moveTo>
                    <a:pt x="30" y="12"/>
                  </a:moveTo>
                  <a:lnTo>
                    <a:pt x="24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16" name="Freeform 50"/>
            <p:cNvSpPr>
              <a:spLocks/>
            </p:cNvSpPr>
            <p:nvPr/>
          </p:nvSpPr>
          <p:spPr bwMode="auto">
            <a:xfrm>
              <a:off x="5185" y="1189"/>
              <a:ext cx="30" cy="6"/>
            </a:xfrm>
            <a:custGeom>
              <a:avLst/>
              <a:gdLst>
                <a:gd name="T0" fmla="*/ 30 w 30"/>
                <a:gd name="T1" fmla="*/ 6 h 6"/>
                <a:gd name="T2" fmla="*/ 24 w 30"/>
                <a:gd name="T3" fmla="*/ 0 h 6"/>
                <a:gd name="T4" fmla="*/ 18 w 30"/>
                <a:gd name="T5" fmla="*/ 0 h 6"/>
                <a:gd name="T6" fmla="*/ 18 w 30"/>
                <a:gd name="T7" fmla="*/ 0 h 6"/>
                <a:gd name="T8" fmla="*/ 12 w 30"/>
                <a:gd name="T9" fmla="*/ 0 h 6"/>
                <a:gd name="T10" fmla="*/ 6 w 30"/>
                <a:gd name="T11" fmla="*/ 0 h 6"/>
                <a:gd name="T12" fmla="*/ 6 w 30"/>
                <a:gd name="T13" fmla="*/ 0 h 6"/>
                <a:gd name="T14" fmla="*/ 0 w 30"/>
                <a:gd name="T15" fmla="*/ 0 h 6"/>
                <a:gd name="T16" fmla="*/ 0 w 30"/>
                <a:gd name="T17" fmla="*/ 0 h 6"/>
                <a:gd name="T18" fmla="*/ 0 w 30"/>
                <a:gd name="T19" fmla="*/ 0 h 6"/>
                <a:gd name="T20" fmla="*/ 6 w 30"/>
                <a:gd name="T21" fmla="*/ 6 h 6"/>
                <a:gd name="T22" fmla="*/ 6 w 30"/>
                <a:gd name="T23" fmla="*/ 6 h 6"/>
                <a:gd name="T24" fmla="*/ 12 w 30"/>
                <a:gd name="T25" fmla="*/ 6 h 6"/>
                <a:gd name="T26" fmla="*/ 18 w 30"/>
                <a:gd name="T27" fmla="*/ 6 h 6"/>
                <a:gd name="T28" fmla="*/ 18 w 30"/>
                <a:gd name="T29" fmla="*/ 6 h 6"/>
                <a:gd name="T30" fmla="*/ 24 w 30"/>
                <a:gd name="T31" fmla="*/ 6 h 6"/>
                <a:gd name="T32" fmla="*/ 30 w 30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30" y="6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17" name="Freeform 51"/>
            <p:cNvSpPr>
              <a:spLocks/>
            </p:cNvSpPr>
            <p:nvPr/>
          </p:nvSpPr>
          <p:spPr bwMode="auto">
            <a:xfrm>
              <a:off x="5191" y="1201"/>
              <a:ext cx="24" cy="6"/>
            </a:xfrm>
            <a:custGeom>
              <a:avLst/>
              <a:gdLst>
                <a:gd name="T0" fmla="*/ 24 w 24"/>
                <a:gd name="T1" fmla="*/ 6 h 6"/>
                <a:gd name="T2" fmla="*/ 24 w 24"/>
                <a:gd name="T3" fmla="*/ 6 h 6"/>
                <a:gd name="T4" fmla="*/ 18 w 24"/>
                <a:gd name="T5" fmla="*/ 0 h 6"/>
                <a:gd name="T6" fmla="*/ 18 w 24"/>
                <a:gd name="T7" fmla="*/ 0 h 6"/>
                <a:gd name="T8" fmla="*/ 12 w 24"/>
                <a:gd name="T9" fmla="*/ 0 h 6"/>
                <a:gd name="T10" fmla="*/ 6 w 24"/>
                <a:gd name="T11" fmla="*/ 0 h 6"/>
                <a:gd name="T12" fmla="*/ 6 w 24"/>
                <a:gd name="T13" fmla="*/ 0 h 6"/>
                <a:gd name="T14" fmla="*/ 0 w 24"/>
                <a:gd name="T15" fmla="*/ 6 h 6"/>
                <a:gd name="T16" fmla="*/ 0 w 24"/>
                <a:gd name="T17" fmla="*/ 6 h 6"/>
                <a:gd name="T18" fmla="*/ 0 w 24"/>
                <a:gd name="T19" fmla="*/ 6 h 6"/>
                <a:gd name="T20" fmla="*/ 0 w 24"/>
                <a:gd name="T21" fmla="*/ 6 h 6"/>
                <a:gd name="T22" fmla="*/ 6 w 24"/>
                <a:gd name="T23" fmla="*/ 6 h 6"/>
                <a:gd name="T24" fmla="*/ 6 w 24"/>
                <a:gd name="T25" fmla="*/ 6 h 6"/>
                <a:gd name="T26" fmla="*/ 12 w 24"/>
                <a:gd name="T27" fmla="*/ 6 h 6"/>
                <a:gd name="T28" fmla="*/ 18 w 24"/>
                <a:gd name="T29" fmla="*/ 6 h 6"/>
                <a:gd name="T30" fmla="*/ 24 w 24"/>
                <a:gd name="T31" fmla="*/ 6 h 6"/>
                <a:gd name="T32" fmla="*/ 24 w 24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24" y="6"/>
                  </a:moveTo>
                  <a:lnTo>
                    <a:pt x="24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18" name="Freeform 52"/>
            <p:cNvSpPr>
              <a:spLocks/>
            </p:cNvSpPr>
            <p:nvPr/>
          </p:nvSpPr>
          <p:spPr bwMode="auto">
            <a:xfrm>
              <a:off x="5197" y="1213"/>
              <a:ext cx="24" cy="12"/>
            </a:xfrm>
            <a:custGeom>
              <a:avLst/>
              <a:gdLst>
                <a:gd name="T0" fmla="*/ 24 w 24"/>
                <a:gd name="T1" fmla="*/ 12 h 12"/>
                <a:gd name="T2" fmla="*/ 24 w 24"/>
                <a:gd name="T3" fmla="*/ 6 h 12"/>
                <a:gd name="T4" fmla="*/ 24 w 24"/>
                <a:gd name="T5" fmla="*/ 6 h 12"/>
                <a:gd name="T6" fmla="*/ 18 w 24"/>
                <a:gd name="T7" fmla="*/ 6 h 12"/>
                <a:gd name="T8" fmla="*/ 18 w 24"/>
                <a:gd name="T9" fmla="*/ 0 h 12"/>
                <a:gd name="T10" fmla="*/ 12 w 24"/>
                <a:gd name="T11" fmla="*/ 0 h 12"/>
                <a:gd name="T12" fmla="*/ 6 w 24"/>
                <a:gd name="T13" fmla="*/ 0 h 12"/>
                <a:gd name="T14" fmla="*/ 6 w 24"/>
                <a:gd name="T15" fmla="*/ 0 h 12"/>
                <a:gd name="T16" fmla="*/ 0 w 24"/>
                <a:gd name="T17" fmla="*/ 6 h 12"/>
                <a:gd name="T18" fmla="*/ 0 w 24"/>
                <a:gd name="T19" fmla="*/ 6 h 12"/>
                <a:gd name="T20" fmla="*/ 6 w 24"/>
                <a:gd name="T21" fmla="*/ 12 h 12"/>
                <a:gd name="T22" fmla="*/ 6 w 24"/>
                <a:gd name="T23" fmla="*/ 12 h 12"/>
                <a:gd name="T24" fmla="*/ 12 w 24"/>
                <a:gd name="T25" fmla="*/ 12 h 12"/>
                <a:gd name="T26" fmla="*/ 18 w 24"/>
                <a:gd name="T27" fmla="*/ 12 h 12"/>
                <a:gd name="T28" fmla="*/ 18 w 24"/>
                <a:gd name="T29" fmla="*/ 12 h 12"/>
                <a:gd name="T30" fmla="*/ 24 w 24"/>
                <a:gd name="T31" fmla="*/ 12 h 12"/>
                <a:gd name="T32" fmla="*/ 24 w 24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2"/>
                <a:gd name="T53" fmla="*/ 24 w 2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2">
                  <a:moveTo>
                    <a:pt x="24" y="12"/>
                  </a:moveTo>
                  <a:lnTo>
                    <a:pt x="24" y="6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19" name="Freeform 53"/>
            <p:cNvSpPr>
              <a:spLocks/>
            </p:cNvSpPr>
            <p:nvPr/>
          </p:nvSpPr>
          <p:spPr bwMode="auto">
            <a:xfrm>
              <a:off x="5203" y="1225"/>
              <a:ext cx="24" cy="6"/>
            </a:xfrm>
            <a:custGeom>
              <a:avLst/>
              <a:gdLst>
                <a:gd name="T0" fmla="*/ 24 w 24"/>
                <a:gd name="T1" fmla="*/ 6 h 6"/>
                <a:gd name="T2" fmla="*/ 24 w 24"/>
                <a:gd name="T3" fmla="*/ 6 h 6"/>
                <a:gd name="T4" fmla="*/ 18 w 24"/>
                <a:gd name="T5" fmla="*/ 6 h 6"/>
                <a:gd name="T6" fmla="*/ 18 w 24"/>
                <a:gd name="T7" fmla="*/ 0 h 6"/>
                <a:gd name="T8" fmla="*/ 12 w 24"/>
                <a:gd name="T9" fmla="*/ 0 h 6"/>
                <a:gd name="T10" fmla="*/ 6 w 24"/>
                <a:gd name="T11" fmla="*/ 0 h 6"/>
                <a:gd name="T12" fmla="*/ 6 w 24"/>
                <a:gd name="T13" fmla="*/ 0 h 6"/>
                <a:gd name="T14" fmla="*/ 0 w 24"/>
                <a:gd name="T15" fmla="*/ 0 h 6"/>
                <a:gd name="T16" fmla="*/ 0 w 24"/>
                <a:gd name="T17" fmla="*/ 0 h 6"/>
                <a:gd name="T18" fmla="*/ 0 w 24"/>
                <a:gd name="T19" fmla="*/ 6 h 6"/>
                <a:gd name="T20" fmla="*/ 0 w 24"/>
                <a:gd name="T21" fmla="*/ 6 h 6"/>
                <a:gd name="T22" fmla="*/ 6 w 24"/>
                <a:gd name="T23" fmla="*/ 6 h 6"/>
                <a:gd name="T24" fmla="*/ 6 w 24"/>
                <a:gd name="T25" fmla="*/ 6 h 6"/>
                <a:gd name="T26" fmla="*/ 12 w 24"/>
                <a:gd name="T27" fmla="*/ 6 h 6"/>
                <a:gd name="T28" fmla="*/ 18 w 24"/>
                <a:gd name="T29" fmla="*/ 6 h 6"/>
                <a:gd name="T30" fmla="*/ 24 w 24"/>
                <a:gd name="T31" fmla="*/ 6 h 6"/>
                <a:gd name="T32" fmla="*/ 24 w 24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24" y="6"/>
                  </a:moveTo>
                  <a:lnTo>
                    <a:pt x="24" y="6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20" name="Freeform 54"/>
            <p:cNvSpPr>
              <a:spLocks/>
            </p:cNvSpPr>
            <p:nvPr/>
          </p:nvSpPr>
          <p:spPr bwMode="auto">
            <a:xfrm>
              <a:off x="5179" y="1033"/>
              <a:ext cx="24" cy="48"/>
            </a:xfrm>
            <a:custGeom>
              <a:avLst/>
              <a:gdLst>
                <a:gd name="T0" fmla="*/ 0 w 24"/>
                <a:gd name="T1" fmla="*/ 6 h 48"/>
                <a:gd name="T2" fmla="*/ 0 w 24"/>
                <a:gd name="T3" fmla="*/ 6 h 48"/>
                <a:gd name="T4" fmla="*/ 0 w 24"/>
                <a:gd name="T5" fmla="*/ 12 h 48"/>
                <a:gd name="T6" fmla="*/ 6 w 24"/>
                <a:gd name="T7" fmla="*/ 18 h 48"/>
                <a:gd name="T8" fmla="*/ 12 w 24"/>
                <a:gd name="T9" fmla="*/ 24 h 48"/>
                <a:gd name="T10" fmla="*/ 18 w 24"/>
                <a:gd name="T11" fmla="*/ 30 h 48"/>
                <a:gd name="T12" fmla="*/ 18 w 24"/>
                <a:gd name="T13" fmla="*/ 36 h 48"/>
                <a:gd name="T14" fmla="*/ 24 w 24"/>
                <a:gd name="T15" fmla="*/ 42 h 48"/>
                <a:gd name="T16" fmla="*/ 24 w 24"/>
                <a:gd name="T17" fmla="*/ 48 h 48"/>
                <a:gd name="T18" fmla="*/ 24 w 24"/>
                <a:gd name="T19" fmla="*/ 36 h 48"/>
                <a:gd name="T20" fmla="*/ 18 w 24"/>
                <a:gd name="T21" fmla="*/ 30 h 48"/>
                <a:gd name="T22" fmla="*/ 18 w 24"/>
                <a:gd name="T23" fmla="*/ 24 h 48"/>
                <a:gd name="T24" fmla="*/ 12 w 24"/>
                <a:gd name="T25" fmla="*/ 18 h 48"/>
                <a:gd name="T26" fmla="*/ 6 w 24"/>
                <a:gd name="T27" fmla="*/ 12 h 48"/>
                <a:gd name="T28" fmla="*/ 6 w 24"/>
                <a:gd name="T29" fmla="*/ 6 h 48"/>
                <a:gd name="T30" fmla="*/ 0 w 24"/>
                <a:gd name="T31" fmla="*/ 0 h 48"/>
                <a:gd name="T32" fmla="*/ 0 w 24"/>
                <a:gd name="T33" fmla="*/ 6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8"/>
                <a:gd name="T53" fmla="*/ 24 w 24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8">
                  <a:moveTo>
                    <a:pt x="0" y="6"/>
                  </a:move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24" y="36"/>
                  </a:lnTo>
                  <a:lnTo>
                    <a:pt x="18" y="30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21" name="Freeform 55"/>
            <p:cNvSpPr>
              <a:spLocks/>
            </p:cNvSpPr>
            <p:nvPr/>
          </p:nvSpPr>
          <p:spPr bwMode="auto">
            <a:xfrm>
              <a:off x="5191" y="1027"/>
              <a:ext cx="12" cy="36"/>
            </a:xfrm>
            <a:custGeom>
              <a:avLst/>
              <a:gdLst>
                <a:gd name="T0" fmla="*/ 12 w 12"/>
                <a:gd name="T1" fmla="*/ 36 h 36"/>
                <a:gd name="T2" fmla="*/ 12 w 12"/>
                <a:gd name="T3" fmla="*/ 24 h 36"/>
                <a:gd name="T4" fmla="*/ 6 w 12"/>
                <a:gd name="T5" fmla="*/ 12 h 36"/>
                <a:gd name="T6" fmla="*/ 0 w 12"/>
                <a:gd name="T7" fmla="*/ 6 h 36"/>
                <a:gd name="T8" fmla="*/ 0 w 12"/>
                <a:gd name="T9" fmla="*/ 0 h 36"/>
                <a:gd name="T10" fmla="*/ 0 w 12"/>
                <a:gd name="T11" fmla="*/ 6 h 36"/>
                <a:gd name="T12" fmla="*/ 0 w 12"/>
                <a:gd name="T13" fmla="*/ 6 h 36"/>
                <a:gd name="T14" fmla="*/ 0 w 12"/>
                <a:gd name="T15" fmla="*/ 12 h 36"/>
                <a:gd name="T16" fmla="*/ 6 w 12"/>
                <a:gd name="T17" fmla="*/ 18 h 36"/>
                <a:gd name="T18" fmla="*/ 6 w 12"/>
                <a:gd name="T19" fmla="*/ 24 h 36"/>
                <a:gd name="T20" fmla="*/ 12 w 12"/>
                <a:gd name="T21" fmla="*/ 30 h 36"/>
                <a:gd name="T22" fmla="*/ 12 w 12"/>
                <a:gd name="T23" fmla="*/ 30 h 36"/>
                <a:gd name="T24" fmla="*/ 12 w 12"/>
                <a:gd name="T25" fmla="*/ 36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36"/>
                <a:gd name="T41" fmla="*/ 12 w 12"/>
                <a:gd name="T42" fmla="*/ 36 h 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36">
                  <a:moveTo>
                    <a:pt x="12" y="36"/>
                  </a:moveTo>
                  <a:lnTo>
                    <a:pt x="12" y="24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2" y="30"/>
                  </a:lnTo>
                  <a:lnTo>
                    <a:pt x="12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22" name="Freeform 56"/>
            <p:cNvSpPr>
              <a:spLocks/>
            </p:cNvSpPr>
            <p:nvPr/>
          </p:nvSpPr>
          <p:spPr bwMode="auto">
            <a:xfrm>
              <a:off x="5275" y="1147"/>
              <a:ext cx="48" cy="161"/>
            </a:xfrm>
            <a:custGeom>
              <a:avLst/>
              <a:gdLst>
                <a:gd name="T0" fmla="*/ 12 w 48"/>
                <a:gd name="T1" fmla="*/ 161 h 161"/>
                <a:gd name="T2" fmla="*/ 6 w 48"/>
                <a:gd name="T3" fmla="*/ 161 h 161"/>
                <a:gd name="T4" fmla="*/ 6 w 48"/>
                <a:gd name="T5" fmla="*/ 161 h 161"/>
                <a:gd name="T6" fmla="*/ 6 w 48"/>
                <a:gd name="T7" fmla="*/ 161 h 161"/>
                <a:gd name="T8" fmla="*/ 0 w 48"/>
                <a:gd name="T9" fmla="*/ 161 h 161"/>
                <a:gd name="T10" fmla="*/ 18 w 48"/>
                <a:gd name="T11" fmla="*/ 143 h 161"/>
                <a:gd name="T12" fmla="*/ 30 w 48"/>
                <a:gd name="T13" fmla="*/ 120 h 161"/>
                <a:gd name="T14" fmla="*/ 42 w 48"/>
                <a:gd name="T15" fmla="*/ 102 h 161"/>
                <a:gd name="T16" fmla="*/ 42 w 48"/>
                <a:gd name="T17" fmla="*/ 78 h 161"/>
                <a:gd name="T18" fmla="*/ 48 w 48"/>
                <a:gd name="T19" fmla="*/ 54 h 161"/>
                <a:gd name="T20" fmla="*/ 42 w 48"/>
                <a:gd name="T21" fmla="*/ 36 h 161"/>
                <a:gd name="T22" fmla="*/ 42 w 48"/>
                <a:gd name="T23" fmla="*/ 18 h 161"/>
                <a:gd name="T24" fmla="*/ 42 w 48"/>
                <a:gd name="T25" fmla="*/ 0 h 161"/>
                <a:gd name="T26" fmla="*/ 48 w 48"/>
                <a:gd name="T27" fmla="*/ 12 h 161"/>
                <a:gd name="T28" fmla="*/ 48 w 48"/>
                <a:gd name="T29" fmla="*/ 30 h 161"/>
                <a:gd name="T30" fmla="*/ 48 w 48"/>
                <a:gd name="T31" fmla="*/ 54 h 161"/>
                <a:gd name="T32" fmla="*/ 48 w 48"/>
                <a:gd name="T33" fmla="*/ 78 h 161"/>
                <a:gd name="T34" fmla="*/ 42 w 48"/>
                <a:gd name="T35" fmla="*/ 108 h 161"/>
                <a:gd name="T36" fmla="*/ 36 w 48"/>
                <a:gd name="T37" fmla="*/ 132 h 161"/>
                <a:gd name="T38" fmla="*/ 24 w 48"/>
                <a:gd name="T39" fmla="*/ 149 h 161"/>
                <a:gd name="T40" fmla="*/ 12 w 48"/>
                <a:gd name="T41" fmla="*/ 161 h 16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8"/>
                <a:gd name="T64" fmla="*/ 0 h 161"/>
                <a:gd name="T65" fmla="*/ 48 w 48"/>
                <a:gd name="T66" fmla="*/ 161 h 16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8" h="161">
                  <a:moveTo>
                    <a:pt x="12" y="161"/>
                  </a:moveTo>
                  <a:lnTo>
                    <a:pt x="6" y="161"/>
                  </a:lnTo>
                  <a:lnTo>
                    <a:pt x="0" y="161"/>
                  </a:lnTo>
                  <a:lnTo>
                    <a:pt x="18" y="143"/>
                  </a:lnTo>
                  <a:lnTo>
                    <a:pt x="30" y="120"/>
                  </a:lnTo>
                  <a:lnTo>
                    <a:pt x="42" y="102"/>
                  </a:lnTo>
                  <a:lnTo>
                    <a:pt x="42" y="78"/>
                  </a:lnTo>
                  <a:lnTo>
                    <a:pt x="48" y="54"/>
                  </a:lnTo>
                  <a:lnTo>
                    <a:pt x="42" y="36"/>
                  </a:lnTo>
                  <a:lnTo>
                    <a:pt x="42" y="18"/>
                  </a:lnTo>
                  <a:lnTo>
                    <a:pt x="42" y="0"/>
                  </a:lnTo>
                  <a:lnTo>
                    <a:pt x="48" y="12"/>
                  </a:lnTo>
                  <a:lnTo>
                    <a:pt x="48" y="30"/>
                  </a:lnTo>
                  <a:lnTo>
                    <a:pt x="48" y="54"/>
                  </a:lnTo>
                  <a:lnTo>
                    <a:pt x="48" y="78"/>
                  </a:lnTo>
                  <a:lnTo>
                    <a:pt x="42" y="108"/>
                  </a:lnTo>
                  <a:lnTo>
                    <a:pt x="36" y="132"/>
                  </a:lnTo>
                  <a:lnTo>
                    <a:pt x="24" y="149"/>
                  </a:lnTo>
                  <a:lnTo>
                    <a:pt x="12" y="161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23" name="Freeform 57"/>
            <p:cNvSpPr>
              <a:spLocks/>
            </p:cNvSpPr>
            <p:nvPr/>
          </p:nvSpPr>
          <p:spPr bwMode="auto">
            <a:xfrm>
              <a:off x="5287" y="1153"/>
              <a:ext cx="36" cy="18"/>
            </a:xfrm>
            <a:custGeom>
              <a:avLst/>
              <a:gdLst>
                <a:gd name="T0" fmla="*/ 36 w 36"/>
                <a:gd name="T1" fmla="*/ 18 h 18"/>
                <a:gd name="T2" fmla="*/ 30 w 36"/>
                <a:gd name="T3" fmla="*/ 18 h 18"/>
                <a:gd name="T4" fmla="*/ 30 w 36"/>
                <a:gd name="T5" fmla="*/ 12 h 18"/>
                <a:gd name="T6" fmla="*/ 24 w 36"/>
                <a:gd name="T7" fmla="*/ 6 h 18"/>
                <a:gd name="T8" fmla="*/ 18 w 36"/>
                <a:gd name="T9" fmla="*/ 6 h 18"/>
                <a:gd name="T10" fmla="*/ 12 w 36"/>
                <a:gd name="T11" fmla="*/ 0 h 18"/>
                <a:gd name="T12" fmla="*/ 6 w 36"/>
                <a:gd name="T13" fmla="*/ 0 h 18"/>
                <a:gd name="T14" fmla="*/ 6 w 36"/>
                <a:gd name="T15" fmla="*/ 0 h 18"/>
                <a:gd name="T16" fmla="*/ 0 w 36"/>
                <a:gd name="T17" fmla="*/ 0 h 18"/>
                <a:gd name="T18" fmla="*/ 0 w 36"/>
                <a:gd name="T19" fmla="*/ 0 h 18"/>
                <a:gd name="T20" fmla="*/ 6 w 36"/>
                <a:gd name="T21" fmla="*/ 0 h 18"/>
                <a:gd name="T22" fmla="*/ 6 w 36"/>
                <a:gd name="T23" fmla="*/ 6 h 18"/>
                <a:gd name="T24" fmla="*/ 12 w 36"/>
                <a:gd name="T25" fmla="*/ 6 h 18"/>
                <a:gd name="T26" fmla="*/ 18 w 36"/>
                <a:gd name="T27" fmla="*/ 12 h 18"/>
                <a:gd name="T28" fmla="*/ 24 w 36"/>
                <a:gd name="T29" fmla="*/ 12 h 18"/>
                <a:gd name="T30" fmla="*/ 30 w 36"/>
                <a:gd name="T31" fmla="*/ 18 h 18"/>
                <a:gd name="T32" fmla="*/ 36 w 36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36" y="18"/>
                  </a:moveTo>
                  <a:lnTo>
                    <a:pt x="30" y="18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24" name="Freeform 58"/>
            <p:cNvSpPr>
              <a:spLocks/>
            </p:cNvSpPr>
            <p:nvPr/>
          </p:nvSpPr>
          <p:spPr bwMode="auto">
            <a:xfrm>
              <a:off x="5287" y="1153"/>
              <a:ext cx="36" cy="36"/>
            </a:xfrm>
            <a:custGeom>
              <a:avLst/>
              <a:gdLst>
                <a:gd name="T0" fmla="*/ 0 w 36"/>
                <a:gd name="T1" fmla="*/ 6 h 36"/>
                <a:gd name="T2" fmla="*/ 0 w 36"/>
                <a:gd name="T3" fmla="*/ 0 h 36"/>
                <a:gd name="T4" fmla="*/ 6 w 36"/>
                <a:gd name="T5" fmla="*/ 6 h 36"/>
                <a:gd name="T6" fmla="*/ 6 w 36"/>
                <a:gd name="T7" fmla="*/ 6 h 36"/>
                <a:gd name="T8" fmla="*/ 18 w 36"/>
                <a:gd name="T9" fmla="*/ 12 h 36"/>
                <a:gd name="T10" fmla="*/ 24 w 36"/>
                <a:gd name="T11" fmla="*/ 18 h 36"/>
                <a:gd name="T12" fmla="*/ 30 w 36"/>
                <a:gd name="T13" fmla="*/ 24 h 36"/>
                <a:gd name="T14" fmla="*/ 30 w 36"/>
                <a:gd name="T15" fmla="*/ 30 h 36"/>
                <a:gd name="T16" fmla="*/ 36 w 36"/>
                <a:gd name="T17" fmla="*/ 36 h 36"/>
                <a:gd name="T18" fmla="*/ 30 w 36"/>
                <a:gd name="T19" fmla="*/ 30 h 36"/>
                <a:gd name="T20" fmla="*/ 24 w 36"/>
                <a:gd name="T21" fmla="*/ 30 h 36"/>
                <a:gd name="T22" fmla="*/ 18 w 36"/>
                <a:gd name="T23" fmla="*/ 24 h 36"/>
                <a:gd name="T24" fmla="*/ 12 w 36"/>
                <a:gd name="T25" fmla="*/ 18 h 36"/>
                <a:gd name="T26" fmla="*/ 6 w 36"/>
                <a:gd name="T27" fmla="*/ 12 h 36"/>
                <a:gd name="T28" fmla="*/ 0 w 36"/>
                <a:gd name="T29" fmla="*/ 6 h 36"/>
                <a:gd name="T30" fmla="*/ 0 w 36"/>
                <a:gd name="T31" fmla="*/ 6 h 36"/>
                <a:gd name="T32" fmla="*/ 0 w 36"/>
                <a:gd name="T33" fmla="*/ 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0" y="6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8" y="12"/>
                  </a:lnTo>
                  <a:lnTo>
                    <a:pt x="24" y="18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6" y="36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25" name="Freeform 59"/>
            <p:cNvSpPr>
              <a:spLocks/>
            </p:cNvSpPr>
            <p:nvPr/>
          </p:nvSpPr>
          <p:spPr bwMode="auto">
            <a:xfrm>
              <a:off x="5275" y="1177"/>
              <a:ext cx="48" cy="42"/>
            </a:xfrm>
            <a:custGeom>
              <a:avLst/>
              <a:gdLst>
                <a:gd name="T0" fmla="*/ 0 w 48"/>
                <a:gd name="T1" fmla="*/ 0 h 42"/>
                <a:gd name="T2" fmla="*/ 6 w 48"/>
                <a:gd name="T3" fmla="*/ 0 h 42"/>
                <a:gd name="T4" fmla="*/ 12 w 48"/>
                <a:gd name="T5" fmla="*/ 0 h 42"/>
                <a:gd name="T6" fmla="*/ 18 w 48"/>
                <a:gd name="T7" fmla="*/ 6 h 42"/>
                <a:gd name="T8" fmla="*/ 24 w 48"/>
                <a:gd name="T9" fmla="*/ 12 h 42"/>
                <a:gd name="T10" fmla="*/ 30 w 48"/>
                <a:gd name="T11" fmla="*/ 18 h 42"/>
                <a:gd name="T12" fmla="*/ 42 w 48"/>
                <a:gd name="T13" fmla="*/ 30 h 42"/>
                <a:gd name="T14" fmla="*/ 42 w 48"/>
                <a:gd name="T15" fmla="*/ 36 h 42"/>
                <a:gd name="T16" fmla="*/ 48 w 48"/>
                <a:gd name="T17" fmla="*/ 42 h 42"/>
                <a:gd name="T18" fmla="*/ 42 w 48"/>
                <a:gd name="T19" fmla="*/ 42 h 42"/>
                <a:gd name="T20" fmla="*/ 36 w 48"/>
                <a:gd name="T21" fmla="*/ 36 h 42"/>
                <a:gd name="T22" fmla="*/ 30 w 48"/>
                <a:gd name="T23" fmla="*/ 30 h 42"/>
                <a:gd name="T24" fmla="*/ 24 w 48"/>
                <a:gd name="T25" fmla="*/ 24 h 42"/>
                <a:gd name="T26" fmla="*/ 12 w 48"/>
                <a:gd name="T27" fmla="*/ 12 h 42"/>
                <a:gd name="T28" fmla="*/ 6 w 48"/>
                <a:gd name="T29" fmla="*/ 6 h 42"/>
                <a:gd name="T30" fmla="*/ 6 w 48"/>
                <a:gd name="T31" fmla="*/ 6 h 42"/>
                <a:gd name="T32" fmla="*/ 0 w 48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42"/>
                <a:gd name="T53" fmla="*/ 48 w 48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42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42" y="42"/>
                  </a:lnTo>
                  <a:lnTo>
                    <a:pt x="36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26" name="Freeform 60"/>
            <p:cNvSpPr>
              <a:spLocks/>
            </p:cNvSpPr>
            <p:nvPr/>
          </p:nvSpPr>
          <p:spPr bwMode="auto">
            <a:xfrm>
              <a:off x="5269" y="1213"/>
              <a:ext cx="48" cy="36"/>
            </a:xfrm>
            <a:custGeom>
              <a:avLst/>
              <a:gdLst>
                <a:gd name="T0" fmla="*/ 0 w 48"/>
                <a:gd name="T1" fmla="*/ 0 h 36"/>
                <a:gd name="T2" fmla="*/ 0 w 48"/>
                <a:gd name="T3" fmla="*/ 0 h 36"/>
                <a:gd name="T4" fmla="*/ 12 w 48"/>
                <a:gd name="T5" fmla="*/ 0 h 36"/>
                <a:gd name="T6" fmla="*/ 18 w 48"/>
                <a:gd name="T7" fmla="*/ 6 h 36"/>
                <a:gd name="T8" fmla="*/ 24 w 48"/>
                <a:gd name="T9" fmla="*/ 12 h 36"/>
                <a:gd name="T10" fmla="*/ 36 w 48"/>
                <a:gd name="T11" fmla="*/ 18 h 36"/>
                <a:gd name="T12" fmla="*/ 42 w 48"/>
                <a:gd name="T13" fmla="*/ 24 h 36"/>
                <a:gd name="T14" fmla="*/ 48 w 48"/>
                <a:gd name="T15" fmla="*/ 30 h 36"/>
                <a:gd name="T16" fmla="*/ 48 w 48"/>
                <a:gd name="T17" fmla="*/ 36 h 36"/>
                <a:gd name="T18" fmla="*/ 48 w 48"/>
                <a:gd name="T19" fmla="*/ 36 h 36"/>
                <a:gd name="T20" fmla="*/ 42 w 48"/>
                <a:gd name="T21" fmla="*/ 30 h 36"/>
                <a:gd name="T22" fmla="*/ 30 w 48"/>
                <a:gd name="T23" fmla="*/ 24 h 36"/>
                <a:gd name="T24" fmla="*/ 24 w 48"/>
                <a:gd name="T25" fmla="*/ 18 h 36"/>
                <a:gd name="T26" fmla="*/ 12 w 48"/>
                <a:gd name="T27" fmla="*/ 12 h 36"/>
                <a:gd name="T28" fmla="*/ 6 w 48"/>
                <a:gd name="T29" fmla="*/ 6 h 36"/>
                <a:gd name="T30" fmla="*/ 0 w 48"/>
                <a:gd name="T31" fmla="*/ 0 h 36"/>
                <a:gd name="T32" fmla="*/ 0 w 48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36"/>
                <a:gd name="T53" fmla="*/ 48 w 48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36">
                  <a:moveTo>
                    <a:pt x="0" y="0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42" y="30"/>
                  </a:lnTo>
                  <a:lnTo>
                    <a:pt x="30" y="24"/>
                  </a:lnTo>
                  <a:lnTo>
                    <a:pt x="24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27" name="Freeform 61"/>
            <p:cNvSpPr>
              <a:spLocks/>
            </p:cNvSpPr>
            <p:nvPr/>
          </p:nvSpPr>
          <p:spPr bwMode="auto">
            <a:xfrm>
              <a:off x="5269" y="1225"/>
              <a:ext cx="42" cy="36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6 w 42"/>
                <a:gd name="T5" fmla="*/ 6 h 36"/>
                <a:gd name="T6" fmla="*/ 12 w 42"/>
                <a:gd name="T7" fmla="*/ 6 h 36"/>
                <a:gd name="T8" fmla="*/ 24 w 42"/>
                <a:gd name="T9" fmla="*/ 12 h 36"/>
                <a:gd name="T10" fmla="*/ 30 w 42"/>
                <a:gd name="T11" fmla="*/ 18 h 36"/>
                <a:gd name="T12" fmla="*/ 36 w 42"/>
                <a:gd name="T13" fmla="*/ 24 h 36"/>
                <a:gd name="T14" fmla="*/ 42 w 42"/>
                <a:gd name="T15" fmla="*/ 30 h 36"/>
                <a:gd name="T16" fmla="*/ 42 w 42"/>
                <a:gd name="T17" fmla="*/ 36 h 36"/>
                <a:gd name="T18" fmla="*/ 42 w 42"/>
                <a:gd name="T19" fmla="*/ 36 h 36"/>
                <a:gd name="T20" fmla="*/ 30 w 42"/>
                <a:gd name="T21" fmla="*/ 30 h 36"/>
                <a:gd name="T22" fmla="*/ 24 w 42"/>
                <a:gd name="T23" fmla="*/ 24 h 36"/>
                <a:gd name="T24" fmla="*/ 18 w 42"/>
                <a:gd name="T25" fmla="*/ 18 h 36"/>
                <a:gd name="T26" fmla="*/ 6 w 42"/>
                <a:gd name="T27" fmla="*/ 12 h 36"/>
                <a:gd name="T28" fmla="*/ 0 w 42"/>
                <a:gd name="T29" fmla="*/ 12 h 36"/>
                <a:gd name="T30" fmla="*/ 0 w 42"/>
                <a:gd name="T31" fmla="*/ 6 h 36"/>
                <a:gd name="T32" fmla="*/ 0 w 42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6"/>
                <a:gd name="T53" fmla="*/ 42 w 42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6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28" name="Freeform 62"/>
            <p:cNvSpPr>
              <a:spLocks/>
            </p:cNvSpPr>
            <p:nvPr/>
          </p:nvSpPr>
          <p:spPr bwMode="auto">
            <a:xfrm>
              <a:off x="5269" y="1255"/>
              <a:ext cx="36" cy="30"/>
            </a:xfrm>
            <a:custGeom>
              <a:avLst/>
              <a:gdLst>
                <a:gd name="T0" fmla="*/ 0 w 36"/>
                <a:gd name="T1" fmla="*/ 0 h 30"/>
                <a:gd name="T2" fmla="*/ 0 w 36"/>
                <a:gd name="T3" fmla="*/ 0 h 30"/>
                <a:gd name="T4" fmla="*/ 6 w 36"/>
                <a:gd name="T5" fmla="*/ 0 h 30"/>
                <a:gd name="T6" fmla="*/ 12 w 36"/>
                <a:gd name="T7" fmla="*/ 6 h 30"/>
                <a:gd name="T8" fmla="*/ 18 w 36"/>
                <a:gd name="T9" fmla="*/ 6 h 30"/>
                <a:gd name="T10" fmla="*/ 24 w 36"/>
                <a:gd name="T11" fmla="*/ 12 h 30"/>
                <a:gd name="T12" fmla="*/ 30 w 36"/>
                <a:gd name="T13" fmla="*/ 18 h 30"/>
                <a:gd name="T14" fmla="*/ 36 w 36"/>
                <a:gd name="T15" fmla="*/ 24 h 30"/>
                <a:gd name="T16" fmla="*/ 36 w 36"/>
                <a:gd name="T17" fmla="*/ 30 h 30"/>
                <a:gd name="T18" fmla="*/ 30 w 36"/>
                <a:gd name="T19" fmla="*/ 30 h 30"/>
                <a:gd name="T20" fmla="*/ 30 w 36"/>
                <a:gd name="T21" fmla="*/ 24 h 30"/>
                <a:gd name="T22" fmla="*/ 18 w 36"/>
                <a:gd name="T23" fmla="*/ 18 h 30"/>
                <a:gd name="T24" fmla="*/ 12 w 36"/>
                <a:gd name="T25" fmla="*/ 18 h 30"/>
                <a:gd name="T26" fmla="*/ 6 w 36"/>
                <a:gd name="T27" fmla="*/ 12 h 30"/>
                <a:gd name="T28" fmla="*/ 0 w 36"/>
                <a:gd name="T29" fmla="*/ 6 h 30"/>
                <a:gd name="T30" fmla="*/ 0 w 36"/>
                <a:gd name="T31" fmla="*/ 6 h 30"/>
                <a:gd name="T32" fmla="*/ 0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24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30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29" name="Freeform 63"/>
            <p:cNvSpPr>
              <a:spLocks/>
            </p:cNvSpPr>
            <p:nvPr/>
          </p:nvSpPr>
          <p:spPr bwMode="auto">
            <a:xfrm>
              <a:off x="5257" y="1296"/>
              <a:ext cx="24" cy="6"/>
            </a:xfrm>
            <a:custGeom>
              <a:avLst/>
              <a:gdLst>
                <a:gd name="T0" fmla="*/ 0 w 24"/>
                <a:gd name="T1" fmla="*/ 0 h 6"/>
                <a:gd name="T2" fmla="*/ 6 w 24"/>
                <a:gd name="T3" fmla="*/ 0 h 6"/>
                <a:gd name="T4" fmla="*/ 6 w 24"/>
                <a:gd name="T5" fmla="*/ 0 h 6"/>
                <a:gd name="T6" fmla="*/ 12 w 24"/>
                <a:gd name="T7" fmla="*/ 0 h 6"/>
                <a:gd name="T8" fmla="*/ 12 w 24"/>
                <a:gd name="T9" fmla="*/ 0 h 6"/>
                <a:gd name="T10" fmla="*/ 18 w 24"/>
                <a:gd name="T11" fmla="*/ 0 h 6"/>
                <a:gd name="T12" fmla="*/ 24 w 24"/>
                <a:gd name="T13" fmla="*/ 0 h 6"/>
                <a:gd name="T14" fmla="*/ 24 w 24"/>
                <a:gd name="T15" fmla="*/ 6 h 6"/>
                <a:gd name="T16" fmla="*/ 24 w 24"/>
                <a:gd name="T17" fmla="*/ 6 h 6"/>
                <a:gd name="T18" fmla="*/ 24 w 24"/>
                <a:gd name="T19" fmla="*/ 6 h 6"/>
                <a:gd name="T20" fmla="*/ 18 w 24"/>
                <a:gd name="T21" fmla="*/ 6 h 6"/>
                <a:gd name="T22" fmla="*/ 12 w 24"/>
                <a:gd name="T23" fmla="*/ 6 h 6"/>
                <a:gd name="T24" fmla="*/ 12 w 24"/>
                <a:gd name="T25" fmla="*/ 6 h 6"/>
                <a:gd name="T26" fmla="*/ 6 w 24"/>
                <a:gd name="T27" fmla="*/ 6 h 6"/>
                <a:gd name="T28" fmla="*/ 6 w 24"/>
                <a:gd name="T29" fmla="*/ 6 h 6"/>
                <a:gd name="T30" fmla="*/ 0 w 24"/>
                <a:gd name="T31" fmla="*/ 6 h 6"/>
                <a:gd name="T32" fmla="*/ 0 w 24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30" name="Freeform 64"/>
            <p:cNvSpPr>
              <a:spLocks/>
            </p:cNvSpPr>
            <p:nvPr/>
          </p:nvSpPr>
          <p:spPr bwMode="auto">
            <a:xfrm>
              <a:off x="5281" y="1171"/>
              <a:ext cx="42" cy="36"/>
            </a:xfrm>
            <a:custGeom>
              <a:avLst/>
              <a:gdLst>
                <a:gd name="T0" fmla="*/ 0 w 42"/>
                <a:gd name="T1" fmla="*/ 0 h 36"/>
                <a:gd name="T2" fmla="*/ 6 w 42"/>
                <a:gd name="T3" fmla="*/ 0 h 36"/>
                <a:gd name="T4" fmla="*/ 6 w 42"/>
                <a:gd name="T5" fmla="*/ 0 h 36"/>
                <a:gd name="T6" fmla="*/ 12 w 42"/>
                <a:gd name="T7" fmla="*/ 0 h 36"/>
                <a:gd name="T8" fmla="*/ 18 w 42"/>
                <a:gd name="T9" fmla="*/ 6 h 36"/>
                <a:gd name="T10" fmla="*/ 30 w 42"/>
                <a:gd name="T11" fmla="*/ 12 h 36"/>
                <a:gd name="T12" fmla="*/ 36 w 42"/>
                <a:gd name="T13" fmla="*/ 24 h 36"/>
                <a:gd name="T14" fmla="*/ 42 w 42"/>
                <a:gd name="T15" fmla="*/ 30 h 36"/>
                <a:gd name="T16" fmla="*/ 42 w 42"/>
                <a:gd name="T17" fmla="*/ 36 h 36"/>
                <a:gd name="T18" fmla="*/ 42 w 42"/>
                <a:gd name="T19" fmla="*/ 30 h 36"/>
                <a:gd name="T20" fmla="*/ 36 w 42"/>
                <a:gd name="T21" fmla="*/ 30 h 36"/>
                <a:gd name="T22" fmla="*/ 24 w 42"/>
                <a:gd name="T23" fmla="*/ 24 h 36"/>
                <a:gd name="T24" fmla="*/ 18 w 42"/>
                <a:gd name="T25" fmla="*/ 18 h 36"/>
                <a:gd name="T26" fmla="*/ 12 w 42"/>
                <a:gd name="T27" fmla="*/ 12 h 36"/>
                <a:gd name="T28" fmla="*/ 6 w 42"/>
                <a:gd name="T29" fmla="*/ 6 h 36"/>
                <a:gd name="T30" fmla="*/ 0 w 42"/>
                <a:gd name="T31" fmla="*/ 0 h 36"/>
                <a:gd name="T32" fmla="*/ 0 w 42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6"/>
                <a:gd name="T53" fmla="*/ 42 w 42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30" y="12"/>
                  </a:lnTo>
                  <a:lnTo>
                    <a:pt x="36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2" y="30"/>
                  </a:lnTo>
                  <a:lnTo>
                    <a:pt x="36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31" name="Freeform 65"/>
            <p:cNvSpPr>
              <a:spLocks/>
            </p:cNvSpPr>
            <p:nvPr/>
          </p:nvSpPr>
          <p:spPr bwMode="auto">
            <a:xfrm>
              <a:off x="5275" y="1195"/>
              <a:ext cx="48" cy="42"/>
            </a:xfrm>
            <a:custGeom>
              <a:avLst/>
              <a:gdLst>
                <a:gd name="T0" fmla="*/ 0 w 48"/>
                <a:gd name="T1" fmla="*/ 0 h 42"/>
                <a:gd name="T2" fmla="*/ 0 w 48"/>
                <a:gd name="T3" fmla="*/ 0 h 42"/>
                <a:gd name="T4" fmla="*/ 6 w 48"/>
                <a:gd name="T5" fmla="*/ 6 h 42"/>
                <a:gd name="T6" fmla="*/ 12 w 48"/>
                <a:gd name="T7" fmla="*/ 6 h 42"/>
                <a:gd name="T8" fmla="*/ 24 w 48"/>
                <a:gd name="T9" fmla="*/ 12 h 42"/>
                <a:gd name="T10" fmla="*/ 30 w 48"/>
                <a:gd name="T11" fmla="*/ 18 h 42"/>
                <a:gd name="T12" fmla="*/ 36 w 48"/>
                <a:gd name="T13" fmla="*/ 24 h 42"/>
                <a:gd name="T14" fmla="*/ 42 w 48"/>
                <a:gd name="T15" fmla="*/ 30 h 42"/>
                <a:gd name="T16" fmla="*/ 48 w 48"/>
                <a:gd name="T17" fmla="*/ 42 h 42"/>
                <a:gd name="T18" fmla="*/ 42 w 48"/>
                <a:gd name="T19" fmla="*/ 36 h 42"/>
                <a:gd name="T20" fmla="*/ 36 w 48"/>
                <a:gd name="T21" fmla="*/ 30 h 42"/>
                <a:gd name="T22" fmla="*/ 30 w 48"/>
                <a:gd name="T23" fmla="*/ 24 h 42"/>
                <a:gd name="T24" fmla="*/ 18 w 48"/>
                <a:gd name="T25" fmla="*/ 18 h 42"/>
                <a:gd name="T26" fmla="*/ 12 w 48"/>
                <a:gd name="T27" fmla="*/ 12 h 42"/>
                <a:gd name="T28" fmla="*/ 6 w 48"/>
                <a:gd name="T29" fmla="*/ 6 h 42"/>
                <a:gd name="T30" fmla="*/ 0 w 48"/>
                <a:gd name="T31" fmla="*/ 6 h 42"/>
                <a:gd name="T32" fmla="*/ 0 w 48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42"/>
                <a:gd name="T53" fmla="*/ 48 w 48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42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24"/>
                  </a:lnTo>
                  <a:lnTo>
                    <a:pt x="42" y="30"/>
                  </a:lnTo>
                  <a:lnTo>
                    <a:pt x="48" y="42"/>
                  </a:lnTo>
                  <a:lnTo>
                    <a:pt x="42" y="36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32" name="Freeform 66"/>
            <p:cNvSpPr>
              <a:spLocks/>
            </p:cNvSpPr>
            <p:nvPr/>
          </p:nvSpPr>
          <p:spPr bwMode="auto">
            <a:xfrm>
              <a:off x="5263" y="1243"/>
              <a:ext cx="48" cy="30"/>
            </a:xfrm>
            <a:custGeom>
              <a:avLst/>
              <a:gdLst>
                <a:gd name="T0" fmla="*/ 0 w 48"/>
                <a:gd name="T1" fmla="*/ 0 h 30"/>
                <a:gd name="T2" fmla="*/ 6 w 48"/>
                <a:gd name="T3" fmla="*/ 0 h 30"/>
                <a:gd name="T4" fmla="*/ 12 w 48"/>
                <a:gd name="T5" fmla="*/ 6 h 30"/>
                <a:gd name="T6" fmla="*/ 18 w 48"/>
                <a:gd name="T7" fmla="*/ 6 h 30"/>
                <a:gd name="T8" fmla="*/ 24 w 48"/>
                <a:gd name="T9" fmla="*/ 12 h 30"/>
                <a:gd name="T10" fmla="*/ 30 w 48"/>
                <a:gd name="T11" fmla="*/ 12 h 30"/>
                <a:gd name="T12" fmla="*/ 42 w 48"/>
                <a:gd name="T13" fmla="*/ 18 h 30"/>
                <a:gd name="T14" fmla="*/ 48 w 48"/>
                <a:gd name="T15" fmla="*/ 24 h 30"/>
                <a:gd name="T16" fmla="*/ 48 w 48"/>
                <a:gd name="T17" fmla="*/ 30 h 30"/>
                <a:gd name="T18" fmla="*/ 42 w 48"/>
                <a:gd name="T19" fmla="*/ 30 h 30"/>
                <a:gd name="T20" fmla="*/ 36 w 48"/>
                <a:gd name="T21" fmla="*/ 24 h 30"/>
                <a:gd name="T22" fmla="*/ 30 w 48"/>
                <a:gd name="T23" fmla="*/ 18 h 30"/>
                <a:gd name="T24" fmla="*/ 24 w 48"/>
                <a:gd name="T25" fmla="*/ 18 h 30"/>
                <a:gd name="T26" fmla="*/ 12 w 48"/>
                <a:gd name="T27" fmla="*/ 12 h 30"/>
                <a:gd name="T28" fmla="*/ 6 w 48"/>
                <a:gd name="T29" fmla="*/ 6 h 30"/>
                <a:gd name="T30" fmla="*/ 6 w 48"/>
                <a:gd name="T31" fmla="*/ 6 h 30"/>
                <a:gd name="T32" fmla="*/ 0 w 4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30"/>
                <a:gd name="T53" fmla="*/ 48 w 4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30">
                  <a:moveTo>
                    <a:pt x="0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48" y="30"/>
                  </a:lnTo>
                  <a:lnTo>
                    <a:pt x="42" y="30"/>
                  </a:lnTo>
                  <a:lnTo>
                    <a:pt x="36" y="24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33" name="Freeform 67"/>
            <p:cNvSpPr>
              <a:spLocks/>
            </p:cNvSpPr>
            <p:nvPr/>
          </p:nvSpPr>
          <p:spPr bwMode="auto">
            <a:xfrm>
              <a:off x="5263" y="1267"/>
              <a:ext cx="36" cy="29"/>
            </a:xfrm>
            <a:custGeom>
              <a:avLst/>
              <a:gdLst>
                <a:gd name="T0" fmla="*/ 0 w 36"/>
                <a:gd name="T1" fmla="*/ 0 h 29"/>
                <a:gd name="T2" fmla="*/ 6 w 36"/>
                <a:gd name="T3" fmla="*/ 0 h 29"/>
                <a:gd name="T4" fmla="*/ 6 w 36"/>
                <a:gd name="T5" fmla="*/ 0 h 29"/>
                <a:gd name="T6" fmla="*/ 12 w 36"/>
                <a:gd name="T7" fmla="*/ 6 h 29"/>
                <a:gd name="T8" fmla="*/ 18 w 36"/>
                <a:gd name="T9" fmla="*/ 6 h 29"/>
                <a:gd name="T10" fmla="*/ 24 w 36"/>
                <a:gd name="T11" fmla="*/ 12 h 29"/>
                <a:gd name="T12" fmla="*/ 30 w 36"/>
                <a:gd name="T13" fmla="*/ 18 h 29"/>
                <a:gd name="T14" fmla="*/ 36 w 36"/>
                <a:gd name="T15" fmla="*/ 23 h 29"/>
                <a:gd name="T16" fmla="*/ 36 w 36"/>
                <a:gd name="T17" fmla="*/ 29 h 29"/>
                <a:gd name="T18" fmla="*/ 36 w 36"/>
                <a:gd name="T19" fmla="*/ 23 h 29"/>
                <a:gd name="T20" fmla="*/ 30 w 36"/>
                <a:gd name="T21" fmla="*/ 23 h 29"/>
                <a:gd name="T22" fmla="*/ 24 w 36"/>
                <a:gd name="T23" fmla="*/ 18 h 29"/>
                <a:gd name="T24" fmla="*/ 18 w 36"/>
                <a:gd name="T25" fmla="*/ 12 h 29"/>
                <a:gd name="T26" fmla="*/ 12 w 36"/>
                <a:gd name="T27" fmla="*/ 6 h 29"/>
                <a:gd name="T28" fmla="*/ 6 w 36"/>
                <a:gd name="T29" fmla="*/ 6 h 29"/>
                <a:gd name="T30" fmla="*/ 6 w 36"/>
                <a:gd name="T31" fmla="*/ 0 h 29"/>
                <a:gd name="T32" fmla="*/ 0 w 36"/>
                <a:gd name="T33" fmla="*/ 0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9"/>
                <a:gd name="T53" fmla="*/ 36 w 36"/>
                <a:gd name="T54" fmla="*/ 29 h 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9">
                  <a:moveTo>
                    <a:pt x="0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23"/>
                  </a:lnTo>
                  <a:lnTo>
                    <a:pt x="36" y="29"/>
                  </a:lnTo>
                  <a:lnTo>
                    <a:pt x="36" y="23"/>
                  </a:lnTo>
                  <a:lnTo>
                    <a:pt x="30" y="23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34" name="Freeform 68"/>
            <p:cNvSpPr>
              <a:spLocks/>
            </p:cNvSpPr>
            <p:nvPr/>
          </p:nvSpPr>
          <p:spPr bwMode="auto">
            <a:xfrm>
              <a:off x="5269" y="1285"/>
              <a:ext cx="24" cy="11"/>
            </a:xfrm>
            <a:custGeom>
              <a:avLst/>
              <a:gdLst>
                <a:gd name="T0" fmla="*/ 0 w 24"/>
                <a:gd name="T1" fmla="*/ 5 h 11"/>
                <a:gd name="T2" fmla="*/ 0 w 24"/>
                <a:gd name="T3" fmla="*/ 0 h 11"/>
                <a:gd name="T4" fmla="*/ 6 w 24"/>
                <a:gd name="T5" fmla="*/ 0 h 11"/>
                <a:gd name="T6" fmla="*/ 6 w 24"/>
                <a:gd name="T7" fmla="*/ 0 h 11"/>
                <a:gd name="T8" fmla="*/ 12 w 24"/>
                <a:gd name="T9" fmla="*/ 5 h 11"/>
                <a:gd name="T10" fmla="*/ 18 w 24"/>
                <a:gd name="T11" fmla="*/ 5 h 11"/>
                <a:gd name="T12" fmla="*/ 24 w 24"/>
                <a:gd name="T13" fmla="*/ 5 h 11"/>
                <a:gd name="T14" fmla="*/ 24 w 24"/>
                <a:gd name="T15" fmla="*/ 11 h 11"/>
                <a:gd name="T16" fmla="*/ 24 w 24"/>
                <a:gd name="T17" fmla="*/ 11 h 11"/>
                <a:gd name="T18" fmla="*/ 24 w 24"/>
                <a:gd name="T19" fmla="*/ 11 h 11"/>
                <a:gd name="T20" fmla="*/ 18 w 24"/>
                <a:gd name="T21" fmla="*/ 11 h 11"/>
                <a:gd name="T22" fmla="*/ 12 w 24"/>
                <a:gd name="T23" fmla="*/ 5 h 11"/>
                <a:gd name="T24" fmla="*/ 12 w 24"/>
                <a:gd name="T25" fmla="*/ 5 h 11"/>
                <a:gd name="T26" fmla="*/ 6 w 24"/>
                <a:gd name="T27" fmla="*/ 5 h 11"/>
                <a:gd name="T28" fmla="*/ 0 w 24"/>
                <a:gd name="T29" fmla="*/ 5 h 11"/>
                <a:gd name="T30" fmla="*/ 0 w 24"/>
                <a:gd name="T31" fmla="*/ 5 h 11"/>
                <a:gd name="T32" fmla="*/ 0 w 24"/>
                <a:gd name="T33" fmla="*/ 5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1"/>
                <a:gd name="T53" fmla="*/ 24 w 24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1">
                  <a:moveTo>
                    <a:pt x="0" y="5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5"/>
                  </a:lnTo>
                  <a:lnTo>
                    <a:pt x="18" y="5"/>
                  </a:lnTo>
                  <a:lnTo>
                    <a:pt x="24" y="5"/>
                  </a:lnTo>
                  <a:lnTo>
                    <a:pt x="24" y="11"/>
                  </a:lnTo>
                  <a:lnTo>
                    <a:pt x="18" y="11"/>
                  </a:lnTo>
                  <a:lnTo>
                    <a:pt x="12" y="5"/>
                  </a:lnTo>
                  <a:lnTo>
                    <a:pt x="6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35" name="Freeform 69"/>
            <p:cNvSpPr>
              <a:spLocks/>
            </p:cNvSpPr>
            <p:nvPr/>
          </p:nvSpPr>
          <p:spPr bwMode="auto">
            <a:xfrm>
              <a:off x="5299" y="1135"/>
              <a:ext cx="18" cy="24"/>
            </a:xfrm>
            <a:custGeom>
              <a:avLst/>
              <a:gdLst>
                <a:gd name="T0" fmla="*/ 18 w 18"/>
                <a:gd name="T1" fmla="*/ 24 h 24"/>
                <a:gd name="T2" fmla="*/ 18 w 18"/>
                <a:gd name="T3" fmla="*/ 24 h 24"/>
                <a:gd name="T4" fmla="*/ 12 w 18"/>
                <a:gd name="T5" fmla="*/ 24 h 24"/>
                <a:gd name="T6" fmla="*/ 12 w 18"/>
                <a:gd name="T7" fmla="*/ 18 h 24"/>
                <a:gd name="T8" fmla="*/ 6 w 18"/>
                <a:gd name="T9" fmla="*/ 12 h 24"/>
                <a:gd name="T10" fmla="*/ 0 w 18"/>
                <a:gd name="T11" fmla="*/ 12 h 24"/>
                <a:gd name="T12" fmla="*/ 0 w 18"/>
                <a:gd name="T13" fmla="*/ 6 h 24"/>
                <a:gd name="T14" fmla="*/ 0 w 18"/>
                <a:gd name="T15" fmla="*/ 6 h 24"/>
                <a:gd name="T16" fmla="*/ 0 w 18"/>
                <a:gd name="T17" fmla="*/ 0 h 24"/>
                <a:gd name="T18" fmla="*/ 0 w 18"/>
                <a:gd name="T19" fmla="*/ 0 h 24"/>
                <a:gd name="T20" fmla="*/ 6 w 18"/>
                <a:gd name="T21" fmla="*/ 6 h 24"/>
                <a:gd name="T22" fmla="*/ 6 w 18"/>
                <a:gd name="T23" fmla="*/ 6 h 24"/>
                <a:gd name="T24" fmla="*/ 12 w 18"/>
                <a:gd name="T25" fmla="*/ 12 h 24"/>
                <a:gd name="T26" fmla="*/ 12 w 18"/>
                <a:gd name="T27" fmla="*/ 12 h 24"/>
                <a:gd name="T28" fmla="*/ 18 w 18"/>
                <a:gd name="T29" fmla="*/ 18 h 24"/>
                <a:gd name="T30" fmla="*/ 18 w 18"/>
                <a:gd name="T31" fmla="*/ 24 h 24"/>
                <a:gd name="T32" fmla="*/ 18 w 18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24"/>
                <a:gd name="T53" fmla="*/ 18 w 18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24">
                  <a:moveTo>
                    <a:pt x="18" y="24"/>
                  </a:moveTo>
                  <a:lnTo>
                    <a:pt x="18" y="24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36" name="Freeform 70"/>
            <p:cNvSpPr>
              <a:spLocks/>
            </p:cNvSpPr>
            <p:nvPr/>
          </p:nvSpPr>
          <p:spPr bwMode="auto">
            <a:xfrm>
              <a:off x="5317" y="1129"/>
              <a:ext cx="1" cy="24"/>
            </a:xfrm>
            <a:custGeom>
              <a:avLst/>
              <a:gdLst>
                <a:gd name="T0" fmla="*/ 0 w 1"/>
                <a:gd name="T1" fmla="*/ 24 h 24"/>
                <a:gd name="T2" fmla="*/ 0 w 1"/>
                <a:gd name="T3" fmla="*/ 24 h 24"/>
                <a:gd name="T4" fmla="*/ 0 w 1"/>
                <a:gd name="T5" fmla="*/ 12 h 24"/>
                <a:gd name="T6" fmla="*/ 0 w 1"/>
                <a:gd name="T7" fmla="*/ 6 h 24"/>
                <a:gd name="T8" fmla="*/ 0 w 1"/>
                <a:gd name="T9" fmla="*/ 0 h 24"/>
                <a:gd name="T10" fmla="*/ 0 w 1"/>
                <a:gd name="T11" fmla="*/ 0 h 24"/>
                <a:gd name="T12" fmla="*/ 0 w 1"/>
                <a:gd name="T13" fmla="*/ 12 h 24"/>
                <a:gd name="T14" fmla="*/ 0 w 1"/>
                <a:gd name="T15" fmla="*/ 18 h 24"/>
                <a:gd name="T16" fmla="*/ 0 w 1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"/>
                <a:gd name="T28" fmla="*/ 0 h 24"/>
                <a:gd name="T29" fmla="*/ 1 w 1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" h="24">
                  <a:moveTo>
                    <a:pt x="0" y="24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37" name="Freeform 71"/>
            <p:cNvSpPr>
              <a:spLocks/>
            </p:cNvSpPr>
            <p:nvPr/>
          </p:nvSpPr>
          <p:spPr bwMode="auto">
            <a:xfrm>
              <a:off x="5317" y="1135"/>
              <a:ext cx="23" cy="24"/>
            </a:xfrm>
            <a:custGeom>
              <a:avLst/>
              <a:gdLst>
                <a:gd name="T0" fmla="*/ 0 w 23"/>
                <a:gd name="T1" fmla="*/ 24 h 24"/>
                <a:gd name="T2" fmla="*/ 0 w 23"/>
                <a:gd name="T3" fmla="*/ 24 h 24"/>
                <a:gd name="T4" fmla="*/ 6 w 23"/>
                <a:gd name="T5" fmla="*/ 18 h 24"/>
                <a:gd name="T6" fmla="*/ 12 w 23"/>
                <a:gd name="T7" fmla="*/ 12 h 24"/>
                <a:gd name="T8" fmla="*/ 12 w 23"/>
                <a:gd name="T9" fmla="*/ 12 h 24"/>
                <a:gd name="T10" fmla="*/ 17 w 23"/>
                <a:gd name="T11" fmla="*/ 6 h 24"/>
                <a:gd name="T12" fmla="*/ 17 w 23"/>
                <a:gd name="T13" fmla="*/ 0 h 24"/>
                <a:gd name="T14" fmla="*/ 23 w 23"/>
                <a:gd name="T15" fmla="*/ 0 h 24"/>
                <a:gd name="T16" fmla="*/ 23 w 23"/>
                <a:gd name="T17" fmla="*/ 0 h 24"/>
                <a:gd name="T18" fmla="*/ 23 w 23"/>
                <a:gd name="T19" fmla="*/ 6 h 24"/>
                <a:gd name="T20" fmla="*/ 23 w 23"/>
                <a:gd name="T21" fmla="*/ 6 h 24"/>
                <a:gd name="T22" fmla="*/ 17 w 23"/>
                <a:gd name="T23" fmla="*/ 12 h 24"/>
                <a:gd name="T24" fmla="*/ 12 w 23"/>
                <a:gd name="T25" fmla="*/ 12 h 24"/>
                <a:gd name="T26" fmla="*/ 12 w 23"/>
                <a:gd name="T27" fmla="*/ 18 h 24"/>
                <a:gd name="T28" fmla="*/ 6 w 23"/>
                <a:gd name="T29" fmla="*/ 18 h 24"/>
                <a:gd name="T30" fmla="*/ 0 w 23"/>
                <a:gd name="T31" fmla="*/ 24 h 24"/>
                <a:gd name="T32" fmla="*/ 0 w 23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4"/>
                <a:gd name="T53" fmla="*/ 23 w 23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4">
                  <a:moveTo>
                    <a:pt x="0" y="24"/>
                  </a:moveTo>
                  <a:lnTo>
                    <a:pt x="0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7" y="6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3" y="6"/>
                  </a:lnTo>
                  <a:lnTo>
                    <a:pt x="17" y="12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38" name="Freeform 72"/>
            <p:cNvSpPr>
              <a:spLocks/>
            </p:cNvSpPr>
            <p:nvPr/>
          </p:nvSpPr>
          <p:spPr bwMode="auto">
            <a:xfrm>
              <a:off x="5299" y="1290"/>
              <a:ext cx="30" cy="6"/>
            </a:xfrm>
            <a:custGeom>
              <a:avLst/>
              <a:gdLst>
                <a:gd name="T0" fmla="*/ 0 w 30"/>
                <a:gd name="T1" fmla="*/ 0 h 6"/>
                <a:gd name="T2" fmla="*/ 6 w 30"/>
                <a:gd name="T3" fmla="*/ 0 h 6"/>
                <a:gd name="T4" fmla="*/ 6 w 30"/>
                <a:gd name="T5" fmla="*/ 0 h 6"/>
                <a:gd name="T6" fmla="*/ 12 w 30"/>
                <a:gd name="T7" fmla="*/ 0 h 6"/>
                <a:gd name="T8" fmla="*/ 18 w 30"/>
                <a:gd name="T9" fmla="*/ 0 h 6"/>
                <a:gd name="T10" fmla="*/ 24 w 30"/>
                <a:gd name="T11" fmla="*/ 0 h 6"/>
                <a:gd name="T12" fmla="*/ 30 w 30"/>
                <a:gd name="T13" fmla="*/ 0 h 6"/>
                <a:gd name="T14" fmla="*/ 30 w 30"/>
                <a:gd name="T15" fmla="*/ 6 h 6"/>
                <a:gd name="T16" fmla="*/ 30 w 30"/>
                <a:gd name="T17" fmla="*/ 6 h 6"/>
                <a:gd name="T18" fmla="*/ 30 w 30"/>
                <a:gd name="T19" fmla="*/ 6 h 6"/>
                <a:gd name="T20" fmla="*/ 30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6 h 6"/>
                <a:gd name="T28" fmla="*/ 6 w 30"/>
                <a:gd name="T29" fmla="*/ 6 h 6"/>
                <a:gd name="T30" fmla="*/ 6 w 30"/>
                <a:gd name="T31" fmla="*/ 0 h 6"/>
                <a:gd name="T32" fmla="*/ 0 w 3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39" name="Freeform 73"/>
            <p:cNvSpPr>
              <a:spLocks/>
            </p:cNvSpPr>
            <p:nvPr/>
          </p:nvSpPr>
          <p:spPr bwMode="auto">
            <a:xfrm>
              <a:off x="5293" y="1296"/>
              <a:ext cx="30" cy="18"/>
            </a:xfrm>
            <a:custGeom>
              <a:avLst/>
              <a:gdLst>
                <a:gd name="T0" fmla="*/ 0 w 30"/>
                <a:gd name="T1" fmla="*/ 0 h 18"/>
                <a:gd name="T2" fmla="*/ 0 w 30"/>
                <a:gd name="T3" fmla="*/ 0 h 18"/>
                <a:gd name="T4" fmla="*/ 6 w 30"/>
                <a:gd name="T5" fmla="*/ 0 h 18"/>
                <a:gd name="T6" fmla="*/ 12 w 30"/>
                <a:gd name="T7" fmla="*/ 6 h 18"/>
                <a:gd name="T8" fmla="*/ 18 w 30"/>
                <a:gd name="T9" fmla="*/ 6 h 18"/>
                <a:gd name="T10" fmla="*/ 24 w 30"/>
                <a:gd name="T11" fmla="*/ 6 h 18"/>
                <a:gd name="T12" fmla="*/ 30 w 30"/>
                <a:gd name="T13" fmla="*/ 12 h 18"/>
                <a:gd name="T14" fmla="*/ 30 w 30"/>
                <a:gd name="T15" fmla="*/ 12 h 18"/>
                <a:gd name="T16" fmla="*/ 30 w 30"/>
                <a:gd name="T17" fmla="*/ 18 h 18"/>
                <a:gd name="T18" fmla="*/ 30 w 30"/>
                <a:gd name="T19" fmla="*/ 18 h 18"/>
                <a:gd name="T20" fmla="*/ 24 w 30"/>
                <a:gd name="T21" fmla="*/ 18 h 18"/>
                <a:gd name="T22" fmla="*/ 24 w 30"/>
                <a:gd name="T23" fmla="*/ 18 h 18"/>
                <a:gd name="T24" fmla="*/ 18 w 30"/>
                <a:gd name="T25" fmla="*/ 12 h 18"/>
                <a:gd name="T26" fmla="*/ 12 w 30"/>
                <a:gd name="T27" fmla="*/ 12 h 18"/>
                <a:gd name="T28" fmla="*/ 6 w 30"/>
                <a:gd name="T29" fmla="*/ 6 h 18"/>
                <a:gd name="T30" fmla="*/ 0 w 30"/>
                <a:gd name="T31" fmla="*/ 6 h 18"/>
                <a:gd name="T32" fmla="*/ 0 w 30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40" name="Freeform 74"/>
            <p:cNvSpPr>
              <a:spLocks/>
            </p:cNvSpPr>
            <p:nvPr/>
          </p:nvSpPr>
          <p:spPr bwMode="auto">
            <a:xfrm>
              <a:off x="5299" y="1279"/>
              <a:ext cx="35" cy="6"/>
            </a:xfrm>
            <a:custGeom>
              <a:avLst/>
              <a:gdLst>
                <a:gd name="T0" fmla="*/ 0 w 35"/>
                <a:gd name="T1" fmla="*/ 6 h 6"/>
                <a:gd name="T2" fmla="*/ 0 w 35"/>
                <a:gd name="T3" fmla="*/ 0 h 6"/>
                <a:gd name="T4" fmla="*/ 6 w 35"/>
                <a:gd name="T5" fmla="*/ 0 h 6"/>
                <a:gd name="T6" fmla="*/ 12 w 35"/>
                <a:gd name="T7" fmla="*/ 0 h 6"/>
                <a:gd name="T8" fmla="*/ 18 w 35"/>
                <a:gd name="T9" fmla="*/ 0 h 6"/>
                <a:gd name="T10" fmla="*/ 24 w 35"/>
                <a:gd name="T11" fmla="*/ 0 h 6"/>
                <a:gd name="T12" fmla="*/ 30 w 35"/>
                <a:gd name="T13" fmla="*/ 0 h 6"/>
                <a:gd name="T14" fmla="*/ 30 w 35"/>
                <a:gd name="T15" fmla="*/ 0 h 6"/>
                <a:gd name="T16" fmla="*/ 35 w 35"/>
                <a:gd name="T17" fmla="*/ 6 h 6"/>
                <a:gd name="T18" fmla="*/ 35 w 35"/>
                <a:gd name="T19" fmla="*/ 6 h 6"/>
                <a:gd name="T20" fmla="*/ 30 w 35"/>
                <a:gd name="T21" fmla="*/ 6 h 6"/>
                <a:gd name="T22" fmla="*/ 30 w 35"/>
                <a:gd name="T23" fmla="*/ 6 h 6"/>
                <a:gd name="T24" fmla="*/ 24 w 35"/>
                <a:gd name="T25" fmla="*/ 6 h 6"/>
                <a:gd name="T26" fmla="*/ 18 w 35"/>
                <a:gd name="T27" fmla="*/ 6 h 6"/>
                <a:gd name="T28" fmla="*/ 12 w 35"/>
                <a:gd name="T29" fmla="*/ 6 h 6"/>
                <a:gd name="T30" fmla="*/ 6 w 35"/>
                <a:gd name="T31" fmla="*/ 6 h 6"/>
                <a:gd name="T32" fmla="*/ 0 w 35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6"/>
                <a:gd name="T53" fmla="*/ 35 w 3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6">
                  <a:moveTo>
                    <a:pt x="0" y="6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5" y="6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41" name="Freeform 75"/>
            <p:cNvSpPr>
              <a:spLocks/>
            </p:cNvSpPr>
            <p:nvPr/>
          </p:nvSpPr>
          <p:spPr bwMode="auto">
            <a:xfrm>
              <a:off x="5305" y="1267"/>
              <a:ext cx="35" cy="6"/>
            </a:xfrm>
            <a:custGeom>
              <a:avLst/>
              <a:gdLst>
                <a:gd name="T0" fmla="*/ 0 w 35"/>
                <a:gd name="T1" fmla="*/ 6 h 6"/>
                <a:gd name="T2" fmla="*/ 6 w 35"/>
                <a:gd name="T3" fmla="*/ 6 h 6"/>
                <a:gd name="T4" fmla="*/ 12 w 35"/>
                <a:gd name="T5" fmla="*/ 0 h 6"/>
                <a:gd name="T6" fmla="*/ 12 w 35"/>
                <a:gd name="T7" fmla="*/ 0 h 6"/>
                <a:gd name="T8" fmla="*/ 18 w 35"/>
                <a:gd name="T9" fmla="*/ 0 h 6"/>
                <a:gd name="T10" fmla="*/ 24 w 35"/>
                <a:gd name="T11" fmla="*/ 0 h 6"/>
                <a:gd name="T12" fmla="*/ 29 w 35"/>
                <a:gd name="T13" fmla="*/ 0 h 6"/>
                <a:gd name="T14" fmla="*/ 35 w 35"/>
                <a:gd name="T15" fmla="*/ 0 h 6"/>
                <a:gd name="T16" fmla="*/ 35 w 35"/>
                <a:gd name="T17" fmla="*/ 0 h 6"/>
                <a:gd name="T18" fmla="*/ 35 w 35"/>
                <a:gd name="T19" fmla="*/ 6 h 6"/>
                <a:gd name="T20" fmla="*/ 35 w 35"/>
                <a:gd name="T21" fmla="*/ 6 h 6"/>
                <a:gd name="T22" fmla="*/ 29 w 35"/>
                <a:gd name="T23" fmla="*/ 6 h 6"/>
                <a:gd name="T24" fmla="*/ 24 w 35"/>
                <a:gd name="T25" fmla="*/ 6 h 6"/>
                <a:gd name="T26" fmla="*/ 18 w 35"/>
                <a:gd name="T27" fmla="*/ 6 h 6"/>
                <a:gd name="T28" fmla="*/ 12 w 35"/>
                <a:gd name="T29" fmla="*/ 6 h 6"/>
                <a:gd name="T30" fmla="*/ 6 w 35"/>
                <a:gd name="T31" fmla="*/ 6 h 6"/>
                <a:gd name="T32" fmla="*/ 0 w 35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6"/>
                <a:gd name="T53" fmla="*/ 35 w 3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6">
                  <a:moveTo>
                    <a:pt x="0" y="6"/>
                  </a:move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35" y="6"/>
                  </a:lnTo>
                  <a:lnTo>
                    <a:pt x="29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42" name="Freeform 76"/>
            <p:cNvSpPr>
              <a:spLocks/>
            </p:cNvSpPr>
            <p:nvPr/>
          </p:nvSpPr>
          <p:spPr bwMode="auto">
            <a:xfrm>
              <a:off x="5311" y="1255"/>
              <a:ext cx="35" cy="6"/>
            </a:xfrm>
            <a:custGeom>
              <a:avLst/>
              <a:gdLst>
                <a:gd name="T0" fmla="*/ 0 w 35"/>
                <a:gd name="T1" fmla="*/ 6 h 6"/>
                <a:gd name="T2" fmla="*/ 6 w 35"/>
                <a:gd name="T3" fmla="*/ 6 h 6"/>
                <a:gd name="T4" fmla="*/ 12 w 35"/>
                <a:gd name="T5" fmla="*/ 0 h 6"/>
                <a:gd name="T6" fmla="*/ 18 w 35"/>
                <a:gd name="T7" fmla="*/ 0 h 6"/>
                <a:gd name="T8" fmla="*/ 23 w 35"/>
                <a:gd name="T9" fmla="*/ 0 h 6"/>
                <a:gd name="T10" fmla="*/ 29 w 35"/>
                <a:gd name="T11" fmla="*/ 0 h 6"/>
                <a:gd name="T12" fmla="*/ 29 w 35"/>
                <a:gd name="T13" fmla="*/ 0 h 6"/>
                <a:gd name="T14" fmla="*/ 35 w 35"/>
                <a:gd name="T15" fmla="*/ 0 h 6"/>
                <a:gd name="T16" fmla="*/ 35 w 35"/>
                <a:gd name="T17" fmla="*/ 0 h 6"/>
                <a:gd name="T18" fmla="*/ 35 w 35"/>
                <a:gd name="T19" fmla="*/ 0 h 6"/>
                <a:gd name="T20" fmla="*/ 29 w 35"/>
                <a:gd name="T21" fmla="*/ 6 h 6"/>
                <a:gd name="T22" fmla="*/ 29 w 35"/>
                <a:gd name="T23" fmla="*/ 6 h 6"/>
                <a:gd name="T24" fmla="*/ 23 w 35"/>
                <a:gd name="T25" fmla="*/ 6 h 6"/>
                <a:gd name="T26" fmla="*/ 18 w 35"/>
                <a:gd name="T27" fmla="*/ 6 h 6"/>
                <a:gd name="T28" fmla="*/ 12 w 35"/>
                <a:gd name="T29" fmla="*/ 6 h 6"/>
                <a:gd name="T30" fmla="*/ 6 w 35"/>
                <a:gd name="T31" fmla="*/ 6 h 6"/>
                <a:gd name="T32" fmla="*/ 0 w 35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6"/>
                <a:gd name="T53" fmla="*/ 35 w 3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6">
                  <a:moveTo>
                    <a:pt x="0" y="6"/>
                  </a:move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43" name="Freeform 77"/>
            <p:cNvSpPr>
              <a:spLocks/>
            </p:cNvSpPr>
            <p:nvPr/>
          </p:nvSpPr>
          <p:spPr bwMode="auto">
            <a:xfrm>
              <a:off x="5317" y="1243"/>
              <a:ext cx="35" cy="6"/>
            </a:xfrm>
            <a:custGeom>
              <a:avLst/>
              <a:gdLst>
                <a:gd name="T0" fmla="*/ 0 w 35"/>
                <a:gd name="T1" fmla="*/ 6 h 6"/>
                <a:gd name="T2" fmla="*/ 6 w 35"/>
                <a:gd name="T3" fmla="*/ 6 h 6"/>
                <a:gd name="T4" fmla="*/ 12 w 35"/>
                <a:gd name="T5" fmla="*/ 0 h 6"/>
                <a:gd name="T6" fmla="*/ 17 w 35"/>
                <a:gd name="T7" fmla="*/ 0 h 6"/>
                <a:gd name="T8" fmla="*/ 23 w 35"/>
                <a:gd name="T9" fmla="*/ 0 h 6"/>
                <a:gd name="T10" fmla="*/ 29 w 35"/>
                <a:gd name="T11" fmla="*/ 0 h 6"/>
                <a:gd name="T12" fmla="*/ 35 w 35"/>
                <a:gd name="T13" fmla="*/ 0 h 6"/>
                <a:gd name="T14" fmla="*/ 35 w 35"/>
                <a:gd name="T15" fmla="*/ 0 h 6"/>
                <a:gd name="T16" fmla="*/ 35 w 35"/>
                <a:gd name="T17" fmla="*/ 0 h 6"/>
                <a:gd name="T18" fmla="*/ 35 w 35"/>
                <a:gd name="T19" fmla="*/ 0 h 6"/>
                <a:gd name="T20" fmla="*/ 35 w 35"/>
                <a:gd name="T21" fmla="*/ 6 h 6"/>
                <a:gd name="T22" fmla="*/ 29 w 35"/>
                <a:gd name="T23" fmla="*/ 6 h 6"/>
                <a:gd name="T24" fmla="*/ 23 w 35"/>
                <a:gd name="T25" fmla="*/ 6 h 6"/>
                <a:gd name="T26" fmla="*/ 17 w 35"/>
                <a:gd name="T27" fmla="*/ 6 h 6"/>
                <a:gd name="T28" fmla="*/ 12 w 35"/>
                <a:gd name="T29" fmla="*/ 6 h 6"/>
                <a:gd name="T30" fmla="*/ 6 w 35"/>
                <a:gd name="T31" fmla="*/ 6 h 6"/>
                <a:gd name="T32" fmla="*/ 0 w 35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6"/>
                <a:gd name="T53" fmla="*/ 35 w 3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6">
                  <a:moveTo>
                    <a:pt x="0" y="6"/>
                  </a:moveTo>
                  <a:lnTo>
                    <a:pt x="6" y="6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35" y="6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7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44" name="Freeform 78"/>
            <p:cNvSpPr>
              <a:spLocks/>
            </p:cNvSpPr>
            <p:nvPr/>
          </p:nvSpPr>
          <p:spPr bwMode="auto">
            <a:xfrm>
              <a:off x="5317" y="1225"/>
              <a:ext cx="41" cy="12"/>
            </a:xfrm>
            <a:custGeom>
              <a:avLst/>
              <a:gdLst>
                <a:gd name="T0" fmla="*/ 0 w 41"/>
                <a:gd name="T1" fmla="*/ 12 h 12"/>
                <a:gd name="T2" fmla="*/ 6 w 41"/>
                <a:gd name="T3" fmla="*/ 6 h 12"/>
                <a:gd name="T4" fmla="*/ 12 w 41"/>
                <a:gd name="T5" fmla="*/ 6 h 12"/>
                <a:gd name="T6" fmla="*/ 17 w 41"/>
                <a:gd name="T7" fmla="*/ 0 h 12"/>
                <a:gd name="T8" fmla="*/ 29 w 41"/>
                <a:gd name="T9" fmla="*/ 0 h 12"/>
                <a:gd name="T10" fmla="*/ 35 w 41"/>
                <a:gd name="T11" fmla="*/ 0 h 12"/>
                <a:gd name="T12" fmla="*/ 41 w 41"/>
                <a:gd name="T13" fmla="*/ 0 h 12"/>
                <a:gd name="T14" fmla="*/ 41 w 41"/>
                <a:gd name="T15" fmla="*/ 0 h 12"/>
                <a:gd name="T16" fmla="*/ 41 w 41"/>
                <a:gd name="T17" fmla="*/ 0 h 12"/>
                <a:gd name="T18" fmla="*/ 41 w 41"/>
                <a:gd name="T19" fmla="*/ 0 h 12"/>
                <a:gd name="T20" fmla="*/ 35 w 41"/>
                <a:gd name="T21" fmla="*/ 6 h 12"/>
                <a:gd name="T22" fmla="*/ 29 w 41"/>
                <a:gd name="T23" fmla="*/ 6 h 12"/>
                <a:gd name="T24" fmla="*/ 23 w 41"/>
                <a:gd name="T25" fmla="*/ 6 h 12"/>
                <a:gd name="T26" fmla="*/ 17 w 41"/>
                <a:gd name="T27" fmla="*/ 6 h 12"/>
                <a:gd name="T28" fmla="*/ 12 w 41"/>
                <a:gd name="T29" fmla="*/ 6 h 12"/>
                <a:gd name="T30" fmla="*/ 6 w 41"/>
                <a:gd name="T31" fmla="*/ 6 h 12"/>
                <a:gd name="T32" fmla="*/ 0 w 41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1"/>
                <a:gd name="T52" fmla="*/ 0 h 12"/>
                <a:gd name="T53" fmla="*/ 41 w 4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1" h="12">
                  <a:moveTo>
                    <a:pt x="0" y="12"/>
                  </a:moveTo>
                  <a:lnTo>
                    <a:pt x="6" y="6"/>
                  </a:lnTo>
                  <a:lnTo>
                    <a:pt x="12" y="6"/>
                  </a:lnTo>
                  <a:lnTo>
                    <a:pt x="17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35" y="6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7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45" name="Freeform 79"/>
            <p:cNvSpPr>
              <a:spLocks/>
            </p:cNvSpPr>
            <p:nvPr/>
          </p:nvSpPr>
          <p:spPr bwMode="auto">
            <a:xfrm>
              <a:off x="5317" y="1207"/>
              <a:ext cx="47" cy="18"/>
            </a:xfrm>
            <a:custGeom>
              <a:avLst/>
              <a:gdLst>
                <a:gd name="T0" fmla="*/ 0 w 47"/>
                <a:gd name="T1" fmla="*/ 18 h 18"/>
                <a:gd name="T2" fmla="*/ 6 w 47"/>
                <a:gd name="T3" fmla="*/ 12 h 18"/>
                <a:gd name="T4" fmla="*/ 12 w 47"/>
                <a:gd name="T5" fmla="*/ 12 h 18"/>
                <a:gd name="T6" fmla="*/ 17 w 47"/>
                <a:gd name="T7" fmla="*/ 6 h 18"/>
                <a:gd name="T8" fmla="*/ 29 w 47"/>
                <a:gd name="T9" fmla="*/ 6 h 18"/>
                <a:gd name="T10" fmla="*/ 35 w 47"/>
                <a:gd name="T11" fmla="*/ 0 h 18"/>
                <a:gd name="T12" fmla="*/ 41 w 47"/>
                <a:gd name="T13" fmla="*/ 0 h 18"/>
                <a:gd name="T14" fmla="*/ 47 w 47"/>
                <a:gd name="T15" fmla="*/ 0 h 18"/>
                <a:gd name="T16" fmla="*/ 47 w 47"/>
                <a:gd name="T17" fmla="*/ 6 h 18"/>
                <a:gd name="T18" fmla="*/ 47 w 47"/>
                <a:gd name="T19" fmla="*/ 6 h 18"/>
                <a:gd name="T20" fmla="*/ 41 w 47"/>
                <a:gd name="T21" fmla="*/ 12 h 18"/>
                <a:gd name="T22" fmla="*/ 35 w 47"/>
                <a:gd name="T23" fmla="*/ 12 h 18"/>
                <a:gd name="T24" fmla="*/ 29 w 47"/>
                <a:gd name="T25" fmla="*/ 12 h 18"/>
                <a:gd name="T26" fmla="*/ 23 w 47"/>
                <a:gd name="T27" fmla="*/ 12 h 18"/>
                <a:gd name="T28" fmla="*/ 12 w 47"/>
                <a:gd name="T29" fmla="*/ 18 h 18"/>
                <a:gd name="T30" fmla="*/ 6 w 47"/>
                <a:gd name="T31" fmla="*/ 18 h 18"/>
                <a:gd name="T32" fmla="*/ 0 w 47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18"/>
                <a:gd name="T53" fmla="*/ 47 w 47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18">
                  <a:moveTo>
                    <a:pt x="0" y="18"/>
                  </a:moveTo>
                  <a:lnTo>
                    <a:pt x="6" y="12"/>
                  </a:lnTo>
                  <a:lnTo>
                    <a:pt x="12" y="12"/>
                  </a:lnTo>
                  <a:lnTo>
                    <a:pt x="17" y="6"/>
                  </a:lnTo>
                  <a:lnTo>
                    <a:pt x="29" y="6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47" y="0"/>
                  </a:lnTo>
                  <a:lnTo>
                    <a:pt x="47" y="6"/>
                  </a:lnTo>
                  <a:lnTo>
                    <a:pt x="41" y="12"/>
                  </a:lnTo>
                  <a:lnTo>
                    <a:pt x="35" y="12"/>
                  </a:lnTo>
                  <a:lnTo>
                    <a:pt x="29" y="12"/>
                  </a:lnTo>
                  <a:lnTo>
                    <a:pt x="23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46" name="Freeform 80"/>
            <p:cNvSpPr>
              <a:spLocks/>
            </p:cNvSpPr>
            <p:nvPr/>
          </p:nvSpPr>
          <p:spPr bwMode="auto">
            <a:xfrm>
              <a:off x="5317" y="1177"/>
              <a:ext cx="47" cy="30"/>
            </a:xfrm>
            <a:custGeom>
              <a:avLst/>
              <a:gdLst>
                <a:gd name="T0" fmla="*/ 0 w 47"/>
                <a:gd name="T1" fmla="*/ 30 h 30"/>
                <a:gd name="T2" fmla="*/ 6 w 47"/>
                <a:gd name="T3" fmla="*/ 24 h 30"/>
                <a:gd name="T4" fmla="*/ 12 w 47"/>
                <a:gd name="T5" fmla="*/ 18 h 30"/>
                <a:gd name="T6" fmla="*/ 17 w 47"/>
                <a:gd name="T7" fmla="*/ 18 h 30"/>
                <a:gd name="T8" fmla="*/ 23 w 47"/>
                <a:gd name="T9" fmla="*/ 12 h 30"/>
                <a:gd name="T10" fmla="*/ 29 w 47"/>
                <a:gd name="T11" fmla="*/ 6 h 30"/>
                <a:gd name="T12" fmla="*/ 35 w 47"/>
                <a:gd name="T13" fmla="*/ 6 h 30"/>
                <a:gd name="T14" fmla="*/ 41 w 47"/>
                <a:gd name="T15" fmla="*/ 0 h 30"/>
                <a:gd name="T16" fmla="*/ 47 w 47"/>
                <a:gd name="T17" fmla="*/ 6 h 30"/>
                <a:gd name="T18" fmla="*/ 47 w 47"/>
                <a:gd name="T19" fmla="*/ 6 h 30"/>
                <a:gd name="T20" fmla="*/ 41 w 47"/>
                <a:gd name="T21" fmla="*/ 12 h 30"/>
                <a:gd name="T22" fmla="*/ 35 w 47"/>
                <a:gd name="T23" fmla="*/ 12 h 30"/>
                <a:gd name="T24" fmla="*/ 29 w 47"/>
                <a:gd name="T25" fmla="*/ 18 h 30"/>
                <a:gd name="T26" fmla="*/ 23 w 47"/>
                <a:gd name="T27" fmla="*/ 24 h 30"/>
                <a:gd name="T28" fmla="*/ 17 w 47"/>
                <a:gd name="T29" fmla="*/ 24 h 30"/>
                <a:gd name="T30" fmla="*/ 6 w 47"/>
                <a:gd name="T31" fmla="*/ 30 h 30"/>
                <a:gd name="T32" fmla="*/ 0 w 47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30"/>
                <a:gd name="T53" fmla="*/ 47 w 47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30">
                  <a:moveTo>
                    <a:pt x="0" y="30"/>
                  </a:moveTo>
                  <a:lnTo>
                    <a:pt x="6" y="24"/>
                  </a:lnTo>
                  <a:lnTo>
                    <a:pt x="12" y="18"/>
                  </a:lnTo>
                  <a:lnTo>
                    <a:pt x="17" y="18"/>
                  </a:lnTo>
                  <a:lnTo>
                    <a:pt x="23" y="12"/>
                  </a:lnTo>
                  <a:lnTo>
                    <a:pt x="29" y="6"/>
                  </a:lnTo>
                  <a:lnTo>
                    <a:pt x="35" y="6"/>
                  </a:lnTo>
                  <a:lnTo>
                    <a:pt x="41" y="0"/>
                  </a:lnTo>
                  <a:lnTo>
                    <a:pt x="47" y="6"/>
                  </a:lnTo>
                  <a:lnTo>
                    <a:pt x="41" y="12"/>
                  </a:lnTo>
                  <a:lnTo>
                    <a:pt x="35" y="12"/>
                  </a:lnTo>
                  <a:lnTo>
                    <a:pt x="29" y="18"/>
                  </a:lnTo>
                  <a:lnTo>
                    <a:pt x="23" y="24"/>
                  </a:lnTo>
                  <a:lnTo>
                    <a:pt x="17" y="24"/>
                  </a:lnTo>
                  <a:lnTo>
                    <a:pt x="6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47" name="Freeform 81"/>
            <p:cNvSpPr>
              <a:spLocks/>
            </p:cNvSpPr>
            <p:nvPr/>
          </p:nvSpPr>
          <p:spPr bwMode="auto">
            <a:xfrm>
              <a:off x="5317" y="1159"/>
              <a:ext cx="41" cy="30"/>
            </a:xfrm>
            <a:custGeom>
              <a:avLst/>
              <a:gdLst>
                <a:gd name="T0" fmla="*/ 0 w 41"/>
                <a:gd name="T1" fmla="*/ 30 h 30"/>
                <a:gd name="T2" fmla="*/ 6 w 41"/>
                <a:gd name="T3" fmla="*/ 30 h 30"/>
                <a:gd name="T4" fmla="*/ 12 w 41"/>
                <a:gd name="T5" fmla="*/ 24 h 30"/>
                <a:gd name="T6" fmla="*/ 17 w 41"/>
                <a:gd name="T7" fmla="*/ 18 h 30"/>
                <a:gd name="T8" fmla="*/ 23 w 41"/>
                <a:gd name="T9" fmla="*/ 12 h 30"/>
                <a:gd name="T10" fmla="*/ 29 w 41"/>
                <a:gd name="T11" fmla="*/ 6 h 30"/>
                <a:gd name="T12" fmla="*/ 29 w 41"/>
                <a:gd name="T13" fmla="*/ 0 h 30"/>
                <a:gd name="T14" fmla="*/ 35 w 41"/>
                <a:gd name="T15" fmla="*/ 0 h 30"/>
                <a:gd name="T16" fmla="*/ 41 w 41"/>
                <a:gd name="T17" fmla="*/ 0 h 30"/>
                <a:gd name="T18" fmla="*/ 41 w 41"/>
                <a:gd name="T19" fmla="*/ 0 h 30"/>
                <a:gd name="T20" fmla="*/ 35 w 41"/>
                <a:gd name="T21" fmla="*/ 6 h 30"/>
                <a:gd name="T22" fmla="*/ 29 w 41"/>
                <a:gd name="T23" fmla="*/ 12 h 30"/>
                <a:gd name="T24" fmla="*/ 23 w 41"/>
                <a:gd name="T25" fmla="*/ 18 h 30"/>
                <a:gd name="T26" fmla="*/ 17 w 41"/>
                <a:gd name="T27" fmla="*/ 24 h 30"/>
                <a:gd name="T28" fmla="*/ 12 w 41"/>
                <a:gd name="T29" fmla="*/ 30 h 30"/>
                <a:gd name="T30" fmla="*/ 6 w 41"/>
                <a:gd name="T31" fmla="*/ 30 h 30"/>
                <a:gd name="T32" fmla="*/ 0 w 41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1"/>
                <a:gd name="T52" fmla="*/ 0 h 30"/>
                <a:gd name="T53" fmla="*/ 41 w 41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1" h="30">
                  <a:moveTo>
                    <a:pt x="0" y="30"/>
                  </a:moveTo>
                  <a:lnTo>
                    <a:pt x="6" y="30"/>
                  </a:lnTo>
                  <a:lnTo>
                    <a:pt x="12" y="24"/>
                  </a:lnTo>
                  <a:lnTo>
                    <a:pt x="17" y="18"/>
                  </a:lnTo>
                  <a:lnTo>
                    <a:pt x="23" y="12"/>
                  </a:lnTo>
                  <a:lnTo>
                    <a:pt x="29" y="6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35" y="6"/>
                  </a:lnTo>
                  <a:lnTo>
                    <a:pt x="29" y="12"/>
                  </a:lnTo>
                  <a:lnTo>
                    <a:pt x="23" y="18"/>
                  </a:lnTo>
                  <a:lnTo>
                    <a:pt x="17" y="24"/>
                  </a:lnTo>
                  <a:lnTo>
                    <a:pt x="12" y="30"/>
                  </a:lnTo>
                  <a:lnTo>
                    <a:pt x="6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48" name="Freeform 82"/>
            <p:cNvSpPr>
              <a:spLocks/>
            </p:cNvSpPr>
            <p:nvPr/>
          </p:nvSpPr>
          <p:spPr bwMode="auto">
            <a:xfrm>
              <a:off x="5317" y="1147"/>
              <a:ext cx="35" cy="30"/>
            </a:xfrm>
            <a:custGeom>
              <a:avLst/>
              <a:gdLst>
                <a:gd name="T0" fmla="*/ 35 w 35"/>
                <a:gd name="T1" fmla="*/ 0 h 30"/>
                <a:gd name="T2" fmla="*/ 35 w 35"/>
                <a:gd name="T3" fmla="*/ 0 h 30"/>
                <a:gd name="T4" fmla="*/ 29 w 35"/>
                <a:gd name="T5" fmla="*/ 6 h 30"/>
                <a:gd name="T6" fmla="*/ 23 w 35"/>
                <a:gd name="T7" fmla="*/ 6 h 30"/>
                <a:gd name="T8" fmla="*/ 23 w 35"/>
                <a:gd name="T9" fmla="*/ 12 h 30"/>
                <a:gd name="T10" fmla="*/ 17 w 35"/>
                <a:gd name="T11" fmla="*/ 18 h 30"/>
                <a:gd name="T12" fmla="*/ 12 w 35"/>
                <a:gd name="T13" fmla="*/ 18 h 30"/>
                <a:gd name="T14" fmla="*/ 6 w 35"/>
                <a:gd name="T15" fmla="*/ 24 h 30"/>
                <a:gd name="T16" fmla="*/ 0 w 35"/>
                <a:gd name="T17" fmla="*/ 30 h 30"/>
                <a:gd name="T18" fmla="*/ 6 w 35"/>
                <a:gd name="T19" fmla="*/ 24 h 30"/>
                <a:gd name="T20" fmla="*/ 6 w 35"/>
                <a:gd name="T21" fmla="*/ 18 h 30"/>
                <a:gd name="T22" fmla="*/ 12 w 35"/>
                <a:gd name="T23" fmla="*/ 12 h 30"/>
                <a:gd name="T24" fmla="*/ 17 w 35"/>
                <a:gd name="T25" fmla="*/ 6 h 30"/>
                <a:gd name="T26" fmla="*/ 23 w 35"/>
                <a:gd name="T27" fmla="*/ 0 h 30"/>
                <a:gd name="T28" fmla="*/ 29 w 35"/>
                <a:gd name="T29" fmla="*/ 0 h 30"/>
                <a:gd name="T30" fmla="*/ 29 w 35"/>
                <a:gd name="T31" fmla="*/ 0 h 30"/>
                <a:gd name="T32" fmla="*/ 35 w 35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0"/>
                <a:gd name="T53" fmla="*/ 35 w 35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0">
                  <a:moveTo>
                    <a:pt x="35" y="0"/>
                  </a:moveTo>
                  <a:lnTo>
                    <a:pt x="35" y="0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23" y="12"/>
                  </a:lnTo>
                  <a:lnTo>
                    <a:pt x="17" y="18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7" y="6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49" name="Freeform 83"/>
            <p:cNvSpPr>
              <a:spLocks/>
            </p:cNvSpPr>
            <p:nvPr/>
          </p:nvSpPr>
          <p:spPr bwMode="auto">
            <a:xfrm>
              <a:off x="5251" y="986"/>
              <a:ext cx="42" cy="155"/>
            </a:xfrm>
            <a:custGeom>
              <a:avLst/>
              <a:gdLst>
                <a:gd name="T0" fmla="*/ 6 w 42"/>
                <a:gd name="T1" fmla="*/ 155 h 155"/>
                <a:gd name="T2" fmla="*/ 0 w 42"/>
                <a:gd name="T3" fmla="*/ 155 h 155"/>
                <a:gd name="T4" fmla="*/ 0 w 42"/>
                <a:gd name="T5" fmla="*/ 155 h 155"/>
                <a:gd name="T6" fmla="*/ 0 w 42"/>
                <a:gd name="T7" fmla="*/ 155 h 155"/>
                <a:gd name="T8" fmla="*/ 0 w 42"/>
                <a:gd name="T9" fmla="*/ 149 h 155"/>
                <a:gd name="T10" fmla="*/ 18 w 42"/>
                <a:gd name="T11" fmla="*/ 131 h 155"/>
                <a:gd name="T12" fmla="*/ 24 w 42"/>
                <a:gd name="T13" fmla="*/ 113 h 155"/>
                <a:gd name="T14" fmla="*/ 30 w 42"/>
                <a:gd name="T15" fmla="*/ 89 h 155"/>
                <a:gd name="T16" fmla="*/ 36 w 42"/>
                <a:gd name="T17" fmla="*/ 71 h 155"/>
                <a:gd name="T18" fmla="*/ 30 w 42"/>
                <a:gd name="T19" fmla="*/ 47 h 155"/>
                <a:gd name="T20" fmla="*/ 30 w 42"/>
                <a:gd name="T21" fmla="*/ 29 h 155"/>
                <a:gd name="T22" fmla="*/ 24 w 42"/>
                <a:gd name="T23" fmla="*/ 12 h 155"/>
                <a:gd name="T24" fmla="*/ 24 w 42"/>
                <a:gd name="T25" fmla="*/ 0 h 155"/>
                <a:gd name="T26" fmla="*/ 30 w 42"/>
                <a:gd name="T27" fmla="*/ 12 h 155"/>
                <a:gd name="T28" fmla="*/ 36 w 42"/>
                <a:gd name="T29" fmla="*/ 23 h 155"/>
                <a:gd name="T30" fmla="*/ 42 w 42"/>
                <a:gd name="T31" fmla="*/ 47 h 155"/>
                <a:gd name="T32" fmla="*/ 42 w 42"/>
                <a:gd name="T33" fmla="*/ 71 h 155"/>
                <a:gd name="T34" fmla="*/ 36 w 42"/>
                <a:gd name="T35" fmla="*/ 95 h 155"/>
                <a:gd name="T36" fmla="*/ 30 w 42"/>
                <a:gd name="T37" fmla="*/ 119 h 155"/>
                <a:gd name="T38" fmla="*/ 18 w 42"/>
                <a:gd name="T39" fmla="*/ 143 h 155"/>
                <a:gd name="T40" fmla="*/ 6 w 42"/>
                <a:gd name="T41" fmla="*/ 155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2"/>
                <a:gd name="T64" fmla="*/ 0 h 155"/>
                <a:gd name="T65" fmla="*/ 42 w 42"/>
                <a:gd name="T66" fmla="*/ 155 h 1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2" h="155">
                  <a:moveTo>
                    <a:pt x="6" y="155"/>
                  </a:moveTo>
                  <a:lnTo>
                    <a:pt x="0" y="155"/>
                  </a:lnTo>
                  <a:lnTo>
                    <a:pt x="0" y="149"/>
                  </a:lnTo>
                  <a:lnTo>
                    <a:pt x="18" y="131"/>
                  </a:lnTo>
                  <a:lnTo>
                    <a:pt x="24" y="113"/>
                  </a:lnTo>
                  <a:lnTo>
                    <a:pt x="30" y="89"/>
                  </a:lnTo>
                  <a:lnTo>
                    <a:pt x="36" y="71"/>
                  </a:lnTo>
                  <a:lnTo>
                    <a:pt x="30" y="47"/>
                  </a:lnTo>
                  <a:lnTo>
                    <a:pt x="30" y="29"/>
                  </a:lnTo>
                  <a:lnTo>
                    <a:pt x="24" y="12"/>
                  </a:lnTo>
                  <a:lnTo>
                    <a:pt x="24" y="0"/>
                  </a:lnTo>
                  <a:lnTo>
                    <a:pt x="30" y="12"/>
                  </a:lnTo>
                  <a:lnTo>
                    <a:pt x="36" y="23"/>
                  </a:lnTo>
                  <a:lnTo>
                    <a:pt x="42" y="47"/>
                  </a:lnTo>
                  <a:lnTo>
                    <a:pt x="42" y="71"/>
                  </a:lnTo>
                  <a:lnTo>
                    <a:pt x="36" y="95"/>
                  </a:lnTo>
                  <a:lnTo>
                    <a:pt x="30" y="119"/>
                  </a:lnTo>
                  <a:lnTo>
                    <a:pt x="18" y="143"/>
                  </a:lnTo>
                  <a:lnTo>
                    <a:pt x="6" y="15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50" name="Freeform 84"/>
            <p:cNvSpPr>
              <a:spLocks/>
            </p:cNvSpPr>
            <p:nvPr/>
          </p:nvSpPr>
          <p:spPr bwMode="auto">
            <a:xfrm>
              <a:off x="5251" y="986"/>
              <a:ext cx="30" cy="23"/>
            </a:xfrm>
            <a:custGeom>
              <a:avLst/>
              <a:gdLst>
                <a:gd name="T0" fmla="*/ 30 w 30"/>
                <a:gd name="T1" fmla="*/ 23 h 23"/>
                <a:gd name="T2" fmla="*/ 30 w 30"/>
                <a:gd name="T3" fmla="*/ 17 h 23"/>
                <a:gd name="T4" fmla="*/ 24 w 30"/>
                <a:gd name="T5" fmla="*/ 12 h 23"/>
                <a:gd name="T6" fmla="*/ 18 w 30"/>
                <a:gd name="T7" fmla="*/ 12 h 23"/>
                <a:gd name="T8" fmla="*/ 12 w 30"/>
                <a:gd name="T9" fmla="*/ 6 h 23"/>
                <a:gd name="T10" fmla="*/ 6 w 30"/>
                <a:gd name="T11" fmla="*/ 6 h 23"/>
                <a:gd name="T12" fmla="*/ 6 w 30"/>
                <a:gd name="T13" fmla="*/ 0 h 23"/>
                <a:gd name="T14" fmla="*/ 0 w 30"/>
                <a:gd name="T15" fmla="*/ 0 h 23"/>
                <a:gd name="T16" fmla="*/ 0 w 30"/>
                <a:gd name="T17" fmla="*/ 6 h 23"/>
                <a:gd name="T18" fmla="*/ 0 w 30"/>
                <a:gd name="T19" fmla="*/ 6 h 23"/>
                <a:gd name="T20" fmla="*/ 0 w 30"/>
                <a:gd name="T21" fmla="*/ 6 h 23"/>
                <a:gd name="T22" fmla="*/ 6 w 30"/>
                <a:gd name="T23" fmla="*/ 6 h 23"/>
                <a:gd name="T24" fmla="*/ 12 w 30"/>
                <a:gd name="T25" fmla="*/ 12 h 23"/>
                <a:gd name="T26" fmla="*/ 18 w 30"/>
                <a:gd name="T27" fmla="*/ 12 h 23"/>
                <a:gd name="T28" fmla="*/ 24 w 30"/>
                <a:gd name="T29" fmla="*/ 17 h 23"/>
                <a:gd name="T30" fmla="*/ 30 w 30"/>
                <a:gd name="T31" fmla="*/ 17 h 23"/>
                <a:gd name="T32" fmla="*/ 30 w 30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23"/>
                <a:gd name="T53" fmla="*/ 30 w 30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23">
                  <a:moveTo>
                    <a:pt x="30" y="23"/>
                  </a:moveTo>
                  <a:lnTo>
                    <a:pt x="30" y="17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7"/>
                  </a:lnTo>
                  <a:lnTo>
                    <a:pt x="30" y="17"/>
                  </a:lnTo>
                  <a:lnTo>
                    <a:pt x="30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51" name="Freeform 85"/>
            <p:cNvSpPr>
              <a:spLocks/>
            </p:cNvSpPr>
            <p:nvPr/>
          </p:nvSpPr>
          <p:spPr bwMode="auto">
            <a:xfrm>
              <a:off x="5251" y="998"/>
              <a:ext cx="36" cy="23"/>
            </a:xfrm>
            <a:custGeom>
              <a:avLst/>
              <a:gdLst>
                <a:gd name="T0" fmla="*/ 0 w 36"/>
                <a:gd name="T1" fmla="*/ 0 h 23"/>
                <a:gd name="T2" fmla="*/ 0 w 36"/>
                <a:gd name="T3" fmla="*/ 0 h 23"/>
                <a:gd name="T4" fmla="*/ 6 w 36"/>
                <a:gd name="T5" fmla="*/ 0 h 23"/>
                <a:gd name="T6" fmla="*/ 6 w 36"/>
                <a:gd name="T7" fmla="*/ 0 h 23"/>
                <a:gd name="T8" fmla="*/ 12 w 36"/>
                <a:gd name="T9" fmla="*/ 5 h 23"/>
                <a:gd name="T10" fmla="*/ 18 w 36"/>
                <a:gd name="T11" fmla="*/ 5 h 23"/>
                <a:gd name="T12" fmla="*/ 24 w 36"/>
                <a:gd name="T13" fmla="*/ 11 h 23"/>
                <a:gd name="T14" fmla="*/ 30 w 36"/>
                <a:gd name="T15" fmla="*/ 17 h 23"/>
                <a:gd name="T16" fmla="*/ 36 w 36"/>
                <a:gd name="T17" fmla="*/ 23 h 23"/>
                <a:gd name="T18" fmla="*/ 30 w 36"/>
                <a:gd name="T19" fmla="*/ 17 h 23"/>
                <a:gd name="T20" fmla="*/ 24 w 36"/>
                <a:gd name="T21" fmla="*/ 17 h 23"/>
                <a:gd name="T22" fmla="*/ 18 w 36"/>
                <a:gd name="T23" fmla="*/ 11 h 23"/>
                <a:gd name="T24" fmla="*/ 12 w 36"/>
                <a:gd name="T25" fmla="*/ 11 h 23"/>
                <a:gd name="T26" fmla="*/ 6 w 36"/>
                <a:gd name="T27" fmla="*/ 5 h 23"/>
                <a:gd name="T28" fmla="*/ 0 w 36"/>
                <a:gd name="T29" fmla="*/ 5 h 23"/>
                <a:gd name="T30" fmla="*/ 0 w 36"/>
                <a:gd name="T31" fmla="*/ 0 h 23"/>
                <a:gd name="T32" fmla="*/ 0 w 3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3"/>
                <a:gd name="T53" fmla="*/ 36 w 3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3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5"/>
                  </a:lnTo>
                  <a:lnTo>
                    <a:pt x="18" y="5"/>
                  </a:lnTo>
                  <a:lnTo>
                    <a:pt x="24" y="11"/>
                  </a:lnTo>
                  <a:lnTo>
                    <a:pt x="30" y="17"/>
                  </a:lnTo>
                  <a:lnTo>
                    <a:pt x="36" y="23"/>
                  </a:lnTo>
                  <a:lnTo>
                    <a:pt x="30" y="17"/>
                  </a:lnTo>
                  <a:lnTo>
                    <a:pt x="24" y="17"/>
                  </a:lnTo>
                  <a:lnTo>
                    <a:pt x="18" y="11"/>
                  </a:lnTo>
                  <a:lnTo>
                    <a:pt x="12" y="11"/>
                  </a:lnTo>
                  <a:lnTo>
                    <a:pt x="6" y="5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52" name="Freeform 86"/>
            <p:cNvSpPr>
              <a:spLocks/>
            </p:cNvSpPr>
            <p:nvPr/>
          </p:nvSpPr>
          <p:spPr bwMode="auto">
            <a:xfrm>
              <a:off x="5239" y="1021"/>
              <a:ext cx="48" cy="30"/>
            </a:xfrm>
            <a:custGeom>
              <a:avLst/>
              <a:gdLst>
                <a:gd name="T0" fmla="*/ 0 w 48"/>
                <a:gd name="T1" fmla="*/ 0 h 30"/>
                <a:gd name="T2" fmla="*/ 6 w 48"/>
                <a:gd name="T3" fmla="*/ 0 h 30"/>
                <a:gd name="T4" fmla="*/ 12 w 48"/>
                <a:gd name="T5" fmla="*/ 0 h 30"/>
                <a:gd name="T6" fmla="*/ 18 w 48"/>
                <a:gd name="T7" fmla="*/ 6 h 30"/>
                <a:gd name="T8" fmla="*/ 24 w 48"/>
                <a:gd name="T9" fmla="*/ 6 h 30"/>
                <a:gd name="T10" fmla="*/ 30 w 48"/>
                <a:gd name="T11" fmla="*/ 12 h 30"/>
                <a:gd name="T12" fmla="*/ 42 w 48"/>
                <a:gd name="T13" fmla="*/ 18 h 30"/>
                <a:gd name="T14" fmla="*/ 48 w 48"/>
                <a:gd name="T15" fmla="*/ 24 h 30"/>
                <a:gd name="T16" fmla="*/ 48 w 48"/>
                <a:gd name="T17" fmla="*/ 30 h 30"/>
                <a:gd name="T18" fmla="*/ 48 w 48"/>
                <a:gd name="T19" fmla="*/ 30 h 30"/>
                <a:gd name="T20" fmla="*/ 42 w 48"/>
                <a:gd name="T21" fmla="*/ 24 h 30"/>
                <a:gd name="T22" fmla="*/ 30 w 48"/>
                <a:gd name="T23" fmla="*/ 18 h 30"/>
                <a:gd name="T24" fmla="*/ 24 w 48"/>
                <a:gd name="T25" fmla="*/ 18 h 30"/>
                <a:gd name="T26" fmla="*/ 12 w 48"/>
                <a:gd name="T27" fmla="*/ 12 h 30"/>
                <a:gd name="T28" fmla="*/ 6 w 48"/>
                <a:gd name="T29" fmla="*/ 6 h 30"/>
                <a:gd name="T30" fmla="*/ 6 w 48"/>
                <a:gd name="T31" fmla="*/ 0 h 30"/>
                <a:gd name="T32" fmla="*/ 0 w 4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30"/>
                <a:gd name="T53" fmla="*/ 48 w 4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30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48" y="30"/>
                  </a:lnTo>
                  <a:lnTo>
                    <a:pt x="42" y="24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53" name="Freeform 87"/>
            <p:cNvSpPr>
              <a:spLocks/>
            </p:cNvSpPr>
            <p:nvPr/>
          </p:nvSpPr>
          <p:spPr bwMode="auto">
            <a:xfrm>
              <a:off x="5233" y="1045"/>
              <a:ext cx="54" cy="36"/>
            </a:xfrm>
            <a:custGeom>
              <a:avLst/>
              <a:gdLst>
                <a:gd name="T0" fmla="*/ 0 w 54"/>
                <a:gd name="T1" fmla="*/ 0 h 36"/>
                <a:gd name="T2" fmla="*/ 6 w 54"/>
                <a:gd name="T3" fmla="*/ 0 h 36"/>
                <a:gd name="T4" fmla="*/ 12 w 54"/>
                <a:gd name="T5" fmla="*/ 0 h 36"/>
                <a:gd name="T6" fmla="*/ 18 w 54"/>
                <a:gd name="T7" fmla="*/ 6 h 36"/>
                <a:gd name="T8" fmla="*/ 24 w 54"/>
                <a:gd name="T9" fmla="*/ 12 h 36"/>
                <a:gd name="T10" fmla="*/ 36 w 54"/>
                <a:gd name="T11" fmla="*/ 18 h 36"/>
                <a:gd name="T12" fmla="*/ 42 w 54"/>
                <a:gd name="T13" fmla="*/ 24 h 36"/>
                <a:gd name="T14" fmla="*/ 48 w 54"/>
                <a:gd name="T15" fmla="*/ 30 h 36"/>
                <a:gd name="T16" fmla="*/ 54 w 54"/>
                <a:gd name="T17" fmla="*/ 36 h 36"/>
                <a:gd name="T18" fmla="*/ 48 w 54"/>
                <a:gd name="T19" fmla="*/ 30 h 36"/>
                <a:gd name="T20" fmla="*/ 42 w 54"/>
                <a:gd name="T21" fmla="*/ 30 h 36"/>
                <a:gd name="T22" fmla="*/ 36 w 54"/>
                <a:gd name="T23" fmla="*/ 24 h 36"/>
                <a:gd name="T24" fmla="*/ 24 w 54"/>
                <a:gd name="T25" fmla="*/ 18 h 36"/>
                <a:gd name="T26" fmla="*/ 12 w 54"/>
                <a:gd name="T27" fmla="*/ 12 h 36"/>
                <a:gd name="T28" fmla="*/ 6 w 54"/>
                <a:gd name="T29" fmla="*/ 6 h 36"/>
                <a:gd name="T30" fmla="*/ 0 w 54"/>
                <a:gd name="T31" fmla="*/ 6 h 36"/>
                <a:gd name="T32" fmla="*/ 0 w 54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36"/>
                <a:gd name="T53" fmla="*/ 54 w 5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3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48" y="30"/>
                  </a:lnTo>
                  <a:lnTo>
                    <a:pt x="54" y="36"/>
                  </a:lnTo>
                  <a:lnTo>
                    <a:pt x="48" y="30"/>
                  </a:lnTo>
                  <a:lnTo>
                    <a:pt x="42" y="30"/>
                  </a:lnTo>
                  <a:lnTo>
                    <a:pt x="36" y="24"/>
                  </a:lnTo>
                  <a:lnTo>
                    <a:pt x="24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54" name="Freeform 88"/>
            <p:cNvSpPr>
              <a:spLocks/>
            </p:cNvSpPr>
            <p:nvPr/>
          </p:nvSpPr>
          <p:spPr bwMode="auto">
            <a:xfrm>
              <a:off x="5239" y="1063"/>
              <a:ext cx="42" cy="36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6 w 42"/>
                <a:gd name="T5" fmla="*/ 0 h 36"/>
                <a:gd name="T6" fmla="*/ 12 w 42"/>
                <a:gd name="T7" fmla="*/ 6 h 36"/>
                <a:gd name="T8" fmla="*/ 18 w 42"/>
                <a:gd name="T9" fmla="*/ 12 h 36"/>
                <a:gd name="T10" fmla="*/ 30 w 42"/>
                <a:gd name="T11" fmla="*/ 18 h 36"/>
                <a:gd name="T12" fmla="*/ 36 w 42"/>
                <a:gd name="T13" fmla="*/ 24 h 36"/>
                <a:gd name="T14" fmla="*/ 42 w 42"/>
                <a:gd name="T15" fmla="*/ 30 h 36"/>
                <a:gd name="T16" fmla="*/ 42 w 42"/>
                <a:gd name="T17" fmla="*/ 36 h 36"/>
                <a:gd name="T18" fmla="*/ 36 w 42"/>
                <a:gd name="T19" fmla="*/ 36 h 36"/>
                <a:gd name="T20" fmla="*/ 30 w 42"/>
                <a:gd name="T21" fmla="*/ 30 h 36"/>
                <a:gd name="T22" fmla="*/ 24 w 42"/>
                <a:gd name="T23" fmla="*/ 24 h 36"/>
                <a:gd name="T24" fmla="*/ 18 w 42"/>
                <a:gd name="T25" fmla="*/ 18 h 36"/>
                <a:gd name="T26" fmla="*/ 6 w 42"/>
                <a:gd name="T27" fmla="*/ 12 h 36"/>
                <a:gd name="T28" fmla="*/ 6 w 42"/>
                <a:gd name="T29" fmla="*/ 6 h 36"/>
                <a:gd name="T30" fmla="*/ 0 w 42"/>
                <a:gd name="T31" fmla="*/ 0 h 36"/>
                <a:gd name="T32" fmla="*/ 0 w 42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6"/>
                <a:gd name="T53" fmla="*/ 42 w 42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30" y="18"/>
                  </a:lnTo>
                  <a:lnTo>
                    <a:pt x="36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36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55" name="Freeform 89"/>
            <p:cNvSpPr>
              <a:spLocks/>
            </p:cNvSpPr>
            <p:nvPr/>
          </p:nvSpPr>
          <p:spPr bwMode="auto">
            <a:xfrm>
              <a:off x="5239" y="1081"/>
              <a:ext cx="36" cy="30"/>
            </a:xfrm>
            <a:custGeom>
              <a:avLst/>
              <a:gdLst>
                <a:gd name="T0" fmla="*/ 0 w 36"/>
                <a:gd name="T1" fmla="*/ 0 h 30"/>
                <a:gd name="T2" fmla="*/ 0 w 36"/>
                <a:gd name="T3" fmla="*/ 0 h 30"/>
                <a:gd name="T4" fmla="*/ 6 w 36"/>
                <a:gd name="T5" fmla="*/ 0 h 30"/>
                <a:gd name="T6" fmla="*/ 12 w 36"/>
                <a:gd name="T7" fmla="*/ 6 h 30"/>
                <a:gd name="T8" fmla="*/ 18 w 36"/>
                <a:gd name="T9" fmla="*/ 12 h 30"/>
                <a:gd name="T10" fmla="*/ 24 w 36"/>
                <a:gd name="T11" fmla="*/ 12 h 30"/>
                <a:gd name="T12" fmla="*/ 30 w 36"/>
                <a:gd name="T13" fmla="*/ 18 h 30"/>
                <a:gd name="T14" fmla="*/ 30 w 36"/>
                <a:gd name="T15" fmla="*/ 24 h 30"/>
                <a:gd name="T16" fmla="*/ 36 w 36"/>
                <a:gd name="T17" fmla="*/ 30 h 30"/>
                <a:gd name="T18" fmla="*/ 30 w 36"/>
                <a:gd name="T19" fmla="*/ 30 h 30"/>
                <a:gd name="T20" fmla="*/ 24 w 36"/>
                <a:gd name="T21" fmla="*/ 24 h 30"/>
                <a:gd name="T22" fmla="*/ 18 w 36"/>
                <a:gd name="T23" fmla="*/ 18 h 30"/>
                <a:gd name="T24" fmla="*/ 12 w 36"/>
                <a:gd name="T25" fmla="*/ 18 h 30"/>
                <a:gd name="T26" fmla="*/ 6 w 36"/>
                <a:gd name="T27" fmla="*/ 12 h 30"/>
                <a:gd name="T28" fmla="*/ 6 w 36"/>
                <a:gd name="T29" fmla="*/ 6 h 30"/>
                <a:gd name="T30" fmla="*/ 0 w 36"/>
                <a:gd name="T31" fmla="*/ 6 h 30"/>
                <a:gd name="T32" fmla="*/ 0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56" name="Freeform 90"/>
            <p:cNvSpPr>
              <a:spLocks/>
            </p:cNvSpPr>
            <p:nvPr/>
          </p:nvSpPr>
          <p:spPr bwMode="auto">
            <a:xfrm>
              <a:off x="5239" y="1099"/>
              <a:ext cx="24" cy="30"/>
            </a:xfrm>
            <a:custGeom>
              <a:avLst/>
              <a:gdLst>
                <a:gd name="T0" fmla="*/ 0 w 24"/>
                <a:gd name="T1" fmla="*/ 0 h 30"/>
                <a:gd name="T2" fmla="*/ 0 w 24"/>
                <a:gd name="T3" fmla="*/ 0 h 30"/>
                <a:gd name="T4" fmla="*/ 6 w 24"/>
                <a:gd name="T5" fmla="*/ 6 h 30"/>
                <a:gd name="T6" fmla="*/ 12 w 24"/>
                <a:gd name="T7" fmla="*/ 6 h 30"/>
                <a:gd name="T8" fmla="*/ 12 w 24"/>
                <a:gd name="T9" fmla="*/ 12 h 30"/>
                <a:gd name="T10" fmla="*/ 18 w 24"/>
                <a:gd name="T11" fmla="*/ 18 h 30"/>
                <a:gd name="T12" fmla="*/ 24 w 24"/>
                <a:gd name="T13" fmla="*/ 24 h 30"/>
                <a:gd name="T14" fmla="*/ 24 w 24"/>
                <a:gd name="T15" fmla="*/ 24 h 30"/>
                <a:gd name="T16" fmla="*/ 24 w 24"/>
                <a:gd name="T17" fmla="*/ 30 h 30"/>
                <a:gd name="T18" fmla="*/ 24 w 24"/>
                <a:gd name="T19" fmla="*/ 24 h 30"/>
                <a:gd name="T20" fmla="*/ 18 w 24"/>
                <a:gd name="T21" fmla="*/ 24 h 30"/>
                <a:gd name="T22" fmla="*/ 12 w 24"/>
                <a:gd name="T23" fmla="*/ 18 h 30"/>
                <a:gd name="T24" fmla="*/ 12 w 24"/>
                <a:gd name="T25" fmla="*/ 18 h 30"/>
                <a:gd name="T26" fmla="*/ 6 w 24"/>
                <a:gd name="T27" fmla="*/ 12 h 30"/>
                <a:gd name="T28" fmla="*/ 6 w 24"/>
                <a:gd name="T29" fmla="*/ 6 h 30"/>
                <a:gd name="T30" fmla="*/ 0 w 24"/>
                <a:gd name="T31" fmla="*/ 6 h 30"/>
                <a:gd name="T32" fmla="*/ 0 w 24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0"/>
                <a:gd name="T53" fmla="*/ 24 w 24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0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24" y="30"/>
                  </a:lnTo>
                  <a:lnTo>
                    <a:pt x="24" y="24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57" name="Freeform 91"/>
            <p:cNvSpPr>
              <a:spLocks/>
            </p:cNvSpPr>
            <p:nvPr/>
          </p:nvSpPr>
          <p:spPr bwMode="auto">
            <a:xfrm>
              <a:off x="5239" y="1117"/>
              <a:ext cx="18" cy="18"/>
            </a:xfrm>
            <a:custGeom>
              <a:avLst/>
              <a:gdLst>
                <a:gd name="T0" fmla="*/ 6 w 18"/>
                <a:gd name="T1" fmla="*/ 0 h 18"/>
                <a:gd name="T2" fmla="*/ 6 w 18"/>
                <a:gd name="T3" fmla="*/ 0 h 18"/>
                <a:gd name="T4" fmla="*/ 6 w 18"/>
                <a:gd name="T5" fmla="*/ 0 h 18"/>
                <a:gd name="T6" fmla="*/ 12 w 18"/>
                <a:gd name="T7" fmla="*/ 6 h 18"/>
                <a:gd name="T8" fmla="*/ 12 w 18"/>
                <a:gd name="T9" fmla="*/ 6 h 18"/>
                <a:gd name="T10" fmla="*/ 18 w 18"/>
                <a:gd name="T11" fmla="*/ 12 h 18"/>
                <a:gd name="T12" fmla="*/ 18 w 18"/>
                <a:gd name="T13" fmla="*/ 12 h 18"/>
                <a:gd name="T14" fmla="*/ 18 w 18"/>
                <a:gd name="T15" fmla="*/ 18 h 18"/>
                <a:gd name="T16" fmla="*/ 18 w 18"/>
                <a:gd name="T17" fmla="*/ 18 h 18"/>
                <a:gd name="T18" fmla="*/ 18 w 18"/>
                <a:gd name="T19" fmla="*/ 18 h 18"/>
                <a:gd name="T20" fmla="*/ 18 w 18"/>
                <a:gd name="T21" fmla="*/ 12 h 18"/>
                <a:gd name="T22" fmla="*/ 12 w 18"/>
                <a:gd name="T23" fmla="*/ 12 h 18"/>
                <a:gd name="T24" fmla="*/ 6 w 18"/>
                <a:gd name="T25" fmla="*/ 6 h 18"/>
                <a:gd name="T26" fmla="*/ 6 w 18"/>
                <a:gd name="T27" fmla="*/ 6 h 18"/>
                <a:gd name="T28" fmla="*/ 6 w 18"/>
                <a:gd name="T29" fmla="*/ 6 h 18"/>
                <a:gd name="T30" fmla="*/ 0 w 18"/>
                <a:gd name="T31" fmla="*/ 0 h 18"/>
                <a:gd name="T32" fmla="*/ 6 w 18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8"/>
                <a:gd name="T53" fmla="*/ 18 w 18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8">
                  <a:moveTo>
                    <a:pt x="6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58" name="Freeform 92"/>
            <p:cNvSpPr>
              <a:spLocks/>
            </p:cNvSpPr>
            <p:nvPr/>
          </p:nvSpPr>
          <p:spPr bwMode="auto">
            <a:xfrm>
              <a:off x="5257" y="974"/>
              <a:ext cx="18" cy="24"/>
            </a:xfrm>
            <a:custGeom>
              <a:avLst/>
              <a:gdLst>
                <a:gd name="T0" fmla="*/ 18 w 18"/>
                <a:gd name="T1" fmla="*/ 24 h 24"/>
                <a:gd name="T2" fmla="*/ 18 w 18"/>
                <a:gd name="T3" fmla="*/ 18 h 24"/>
                <a:gd name="T4" fmla="*/ 12 w 18"/>
                <a:gd name="T5" fmla="*/ 18 h 24"/>
                <a:gd name="T6" fmla="*/ 12 w 18"/>
                <a:gd name="T7" fmla="*/ 18 h 24"/>
                <a:gd name="T8" fmla="*/ 6 w 18"/>
                <a:gd name="T9" fmla="*/ 12 h 24"/>
                <a:gd name="T10" fmla="*/ 0 w 18"/>
                <a:gd name="T11" fmla="*/ 12 h 24"/>
                <a:gd name="T12" fmla="*/ 0 w 18"/>
                <a:gd name="T13" fmla="*/ 6 h 24"/>
                <a:gd name="T14" fmla="*/ 0 w 18"/>
                <a:gd name="T15" fmla="*/ 6 h 24"/>
                <a:gd name="T16" fmla="*/ 0 w 18"/>
                <a:gd name="T17" fmla="*/ 0 h 24"/>
                <a:gd name="T18" fmla="*/ 0 w 18"/>
                <a:gd name="T19" fmla="*/ 0 h 24"/>
                <a:gd name="T20" fmla="*/ 6 w 18"/>
                <a:gd name="T21" fmla="*/ 0 h 24"/>
                <a:gd name="T22" fmla="*/ 6 w 18"/>
                <a:gd name="T23" fmla="*/ 6 h 24"/>
                <a:gd name="T24" fmla="*/ 12 w 18"/>
                <a:gd name="T25" fmla="*/ 6 h 24"/>
                <a:gd name="T26" fmla="*/ 12 w 18"/>
                <a:gd name="T27" fmla="*/ 12 h 24"/>
                <a:gd name="T28" fmla="*/ 18 w 18"/>
                <a:gd name="T29" fmla="*/ 18 h 24"/>
                <a:gd name="T30" fmla="*/ 18 w 18"/>
                <a:gd name="T31" fmla="*/ 18 h 24"/>
                <a:gd name="T32" fmla="*/ 18 w 18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24"/>
                <a:gd name="T53" fmla="*/ 18 w 18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24">
                  <a:moveTo>
                    <a:pt x="18" y="24"/>
                  </a:move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59" name="Freeform 93"/>
            <p:cNvSpPr>
              <a:spLocks/>
            </p:cNvSpPr>
            <p:nvPr/>
          </p:nvSpPr>
          <p:spPr bwMode="auto">
            <a:xfrm>
              <a:off x="5275" y="974"/>
              <a:ext cx="12" cy="24"/>
            </a:xfrm>
            <a:custGeom>
              <a:avLst/>
              <a:gdLst>
                <a:gd name="T0" fmla="*/ 0 w 12"/>
                <a:gd name="T1" fmla="*/ 24 h 24"/>
                <a:gd name="T2" fmla="*/ 6 w 12"/>
                <a:gd name="T3" fmla="*/ 18 h 24"/>
                <a:gd name="T4" fmla="*/ 12 w 12"/>
                <a:gd name="T5" fmla="*/ 12 h 24"/>
                <a:gd name="T6" fmla="*/ 12 w 12"/>
                <a:gd name="T7" fmla="*/ 6 h 24"/>
                <a:gd name="T8" fmla="*/ 12 w 12"/>
                <a:gd name="T9" fmla="*/ 0 h 24"/>
                <a:gd name="T10" fmla="*/ 12 w 12"/>
                <a:gd name="T11" fmla="*/ 0 h 24"/>
                <a:gd name="T12" fmla="*/ 6 w 12"/>
                <a:gd name="T13" fmla="*/ 6 h 24"/>
                <a:gd name="T14" fmla="*/ 6 w 12"/>
                <a:gd name="T15" fmla="*/ 18 h 24"/>
                <a:gd name="T16" fmla="*/ 0 w 12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24"/>
                <a:gd name="T29" fmla="*/ 12 w 12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24">
                  <a:moveTo>
                    <a:pt x="0" y="24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60" name="Freeform 94"/>
            <p:cNvSpPr>
              <a:spLocks/>
            </p:cNvSpPr>
            <p:nvPr/>
          </p:nvSpPr>
          <p:spPr bwMode="auto">
            <a:xfrm>
              <a:off x="5269" y="968"/>
              <a:ext cx="6" cy="24"/>
            </a:xfrm>
            <a:custGeom>
              <a:avLst/>
              <a:gdLst>
                <a:gd name="T0" fmla="*/ 6 w 6"/>
                <a:gd name="T1" fmla="*/ 24 h 24"/>
                <a:gd name="T2" fmla="*/ 6 w 6"/>
                <a:gd name="T3" fmla="*/ 18 h 24"/>
                <a:gd name="T4" fmla="*/ 6 w 6"/>
                <a:gd name="T5" fmla="*/ 12 h 24"/>
                <a:gd name="T6" fmla="*/ 6 w 6"/>
                <a:gd name="T7" fmla="*/ 0 h 24"/>
                <a:gd name="T8" fmla="*/ 0 w 6"/>
                <a:gd name="T9" fmla="*/ 0 h 24"/>
                <a:gd name="T10" fmla="*/ 0 w 6"/>
                <a:gd name="T11" fmla="*/ 0 h 24"/>
                <a:gd name="T12" fmla="*/ 0 w 6"/>
                <a:gd name="T13" fmla="*/ 6 h 24"/>
                <a:gd name="T14" fmla="*/ 6 w 6"/>
                <a:gd name="T15" fmla="*/ 18 h 24"/>
                <a:gd name="T16" fmla="*/ 6 w 6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4"/>
                <a:gd name="T29" fmla="*/ 6 w 6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4">
                  <a:moveTo>
                    <a:pt x="6" y="24"/>
                  </a:moveTo>
                  <a:lnTo>
                    <a:pt x="6" y="18"/>
                  </a:lnTo>
                  <a:lnTo>
                    <a:pt x="6" y="1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8"/>
                  </a:lnTo>
                  <a:lnTo>
                    <a:pt x="6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61" name="Freeform 95"/>
            <p:cNvSpPr>
              <a:spLocks/>
            </p:cNvSpPr>
            <p:nvPr/>
          </p:nvSpPr>
          <p:spPr bwMode="auto">
            <a:xfrm>
              <a:off x="5281" y="980"/>
              <a:ext cx="18" cy="23"/>
            </a:xfrm>
            <a:custGeom>
              <a:avLst/>
              <a:gdLst>
                <a:gd name="T0" fmla="*/ 0 w 18"/>
                <a:gd name="T1" fmla="*/ 23 h 23"/>
                <a:gd name="T2" fmla="*/ 0 w 18"/>
                <a:gd name="T3" fmla="*/ 23 h 23"/>
                <a:gd name="T4" fmla="*/ 6 w 18"/>
                <a:gd name="T5" fmla="*/ 18 h 23"/>
                <a:gd name="T6" fmla="*/ 6 w 18"/>
                <a:gd name="T7" fmla="*/ 12 h 23"/>
                <a:gd name="T8" fmla="*/ 12 w 18"/>
                <a:gd name="T9" fmla="*/ 12 h 23"/>
                <a:gd name="T10" fmla="*/ 12 w 18"/>
                <a:gd name="T11" fmla="*/ 6 h 23"/>
                <a:gd name="T12" fmla="*/ 18 w 18"/>
                <a:gd name="T13" fmla="*/ 0 h 23"/>
                <a:gd name="T14" fmla="*/ 18 w 18"/>
                <a:gd name="T15" fmla="*/ 0 h 23"/>
                <a:gd name="T16" fmla="*/ 18 w 18"/>
                <a:gd name="T17" fmla="*/ 0 h 23"/>
                <a:gd name="T18" fmla="*/ 18 w 18"/>
                <a:gd name="T19" fmla="*/ 6 h 23"/>
                <a:gd name="T20" fmla="*/ 18 w 18"/>
                <a:gd name="T21" fmla="*/ 6 h 23"/>
                <a:gd name="T22" fmla="*/ 18 w 18"/>
                <a:gd name="T23" fmla="*/ 12 h 23"/>
                <a:gd name="T24" fmla="*/ 12 w 18"/>
                <a:gd name="T25" fmla="*/ 12 h 23"/>
                <a:gd name="T26" fmla="*/ 6 w 18"/>
                <a:gd name="T27" fmla="*/ 18 h 23"/>
                <a:gd name="T28" fmla="*/ 6 w 18"/>
                <a:gd name="T29" fmla="*/ 18 h 23"/>
                <a:gd name="T30" fmla="*/ 0 w 18"/>
                <a:gd name="T31" fmla="*/ 23 h 23"/>
                <a:gd name="T32" fmla="*/ 0 w 18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23"/>
                <a:gd name="T53" fmla="*/ 18 w 18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23">
                  <a:moveTo>
                    <a:pt x="0" y="23"/>
                  </a:moveTo>
                  <a:lnTo>
                    <a:pt x="0" y="23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62" name="Freeform 96"/>
            <p:cNvSpPr>
              <a:spLocks/>
            </p:cNvSpPr>
            <p:nvPr/>
          </p:nvSpPr>
          <p:spPr bwMode="auto">
            <a:xfrm>
              <a:off x="5263" y="1123"/>
              <a:ext cx="36" cy="12"/>
            </a:xfrm>
            <a:custGeom>
              <a:avLst/>
              <a:gdLst>
                <a:gd name="T0" fmla="*/ 0 w 36"/>
                <a:gd name="T1" fmla="*/ 6 h 12"/>
                <a:gd name="T2" fmla="*/ 6 w 36"/>
                <a:gd name="T3" fmla="*/ 0 h 12"/>
                <a:gd name="T4" fmla="*/ 6 w 36"/>
                <a:gd name="T5" fmla="*/ 0 h 12"/>
                <a:gd name="T6" fmla="*/ 12 w 36"/>
                <a:gd name="T7" fmla="*/ 0 h 12"/>
                <a:gd name="T8" fmla="*/ 18 w 36"/>
                <a:gd name="T9" fmla="*/ 0 h 12"/>
                <a:gd name="T10" fmla="*/ 24 w 36"/>
                <a:gd name="T11" fmla="*/ 0 h 12"/>
                <a:gd name="T12" fmla="*/ 30 w 36"/>
                <a:gd name="T13" fmla="*/ 6 h 12"/>
                <a:gd name="T14" fmla="*/ 30 w 36"/>
                <a:gd name="T15" fmla="*/ 6 h 12"/>
                <a:gd name="T16" fmla="*/ 36 w 36"/>
                <a:gd name="T17" fmla="*/ 6 h 12"/>
                <a:gd name="T18" fmla="*/ 30 w 36"/>
                <a:gd name="T19" fmla="*/ 6 h 12"/>
                <a:gd name="T20" fmla="*/ 30 w 36"/>
                <a:gd name="T21" fmla="*/ 12 h 12"/>
                <a:gd name="T22" fmla="*/ 24 w 36"/>
                <a:gd name="T23" fmla="*/ 6 h 12"/>
                <a:gd name="T24" fmla="*/ 18 w 36"/>
                <a:gd name="T25" fmla="*/ 6 h 12"/>
                <a:gd name="T26" fmla="*/ 12 w 36"/>
                <a:gd name="T27" fmla="*/ 6 h 12"/>
                <a:gd name="T28" fmla="*/ 6 w 36"/>
                <a:gd name="T29" fmla="*/ 6 h 12"/>
                <a:gd name="T30" fmla="*/ 6 w 36"/>
                <a:gd name="T31" fmla="*/ 6 h 12"/>
                <a:gd name="T32" fmla="*/ 0 w 36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2"/>
                <a:gd name="T53" fmla="*/ 36 w 3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2">
                  <a:moveTo>
                    <a:pt x="0" y="6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63" name="Freeform 97"/>
            <p:cNvSpPr>
              <a:spLocks/>
            </p:cNvSpPr>
            <p:nvPr/>
          </p:nvSpPr>
          <p:spPr bwMode="auto">
            <a:xfrm>
              <a:off x="5257" y="1135"/>
              <a:ext cx="30" cy="12"/>
            </a:xfrm>
            <a:custGeom>
              <a:avLst/>
              <a:gdLst>
                <a:gd name="T0" fmla="*/ 0 w 30"/>
                <a:gd name="T1" fmla="*/ 0 h 12"/>
                <a:gd name="T2" fmla="*/ 6 w 30"/>
                <a:gd name="T3" fmla="*/ 0 h 12"/>
                <a:gd name="T4" fmla="*/ 6 w 30"/>
                <a:gd name="T5" fmla="*/ 0 h 12"/>
                <a:gd name="T6" fmla="*/ 12 w 30"/>
                <a:gd name="T7" fmla="*/ 0 h 12"/>
                <a:gd name="T8" fmla="*/ 18 w 30"/>
                <a:gd name="T9" fmla="*/ 0 h 12"/>
                <a:gd name="T10" fmla="*/ 24 w 30"/>
                <a:gd name="T11" fmla="*/ 0 h 12"/>
                <a:gd name="T12" fmla="*/ 30 w 30"/>
                <a:gd name="T13" fmla="*/ 6 h 12"/>
                <a:gd name="T14" fmla="*/ 30 w 30"/>
                <a:gd name="T15" fmla="*/ 6 h 12"/>
                <a:gd name="T16" fmla="*/ 30 w 30"/>
                <a:gd name="T17" fmla="*/ 12 h 12"/>
                <a:gd name="T18" fmla="*/ 30 w 30"/>
                <a:gd name="T19" fmla="*/ 12 h 12"/>
                <a:gd name="T20" fmla="*/ 30 w 30"/>
                <a:gd name="T21" fmla="*/ 12 h 12"/>
                <a:gd name="T22" fmla="*/ 24 w 30"/>
                <a:gd name="T23" fmla="*/ 12 h 12"/>
                <a:gd name="T24" fmla="*/ 18 w 30"/>
                <a:gd name="T25" fmla="*/ 6 h 12"/>
                <a:gd name="T26" fmla="*/ 12 w 30"/>
                <a:gd name="T27" fmla="*/ 6 h 12"/>
                <a:gd name="T28" fmla="*/ 6 w 30"/>
                <a:gd name="T29" fmla="*/ 0 h 12"/>
                <a:gd name="T30" fmla="*/ 0 w 30"/>
                <a:gd name="T31" fmla="*/ 0 h 12"/>
                <a:gd name="T32" fmla="*/ 0 w 30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2"/>
                <a:gd name="T53" fmla="*/ 30 w 3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2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64" name="Freeform 98"/>
            <p:cNvSpPr>
              <a:spLocks/>
            </p:cNvSpPr>
            <p:nvPr/>
          </p:nvSpPr>
          <p:spPr bwMode="auto">
            <a:xfrm>
              <a:off x="5275" y="1111"/>
              <a:ext cx="30" cy="6"/>
            </a:xfrm>
            <a:custGeom>
              <a:avLst/>
              <a:gdLst>
                <a:gd name="T0" fmla="*/ 0 w 30"/>
                <a:gd name="T1" fmla="*/ 0 h 6"/>
                <a:gd name="T2" fmla="*/ 0 w 30"/>
                <a:gd name="T3" fmla="*/ 0 h 6"/>
                <a:gd name="T4" fmla="*/ 6 w 30"/>
                <a:gd name="T5" fmla="*/ 0 h 6"/>
                <a:gd name="T6" fmla="*/ 6 w 30"/>
                <a:gd name="T7" fmla="*/ 0 h 6"/>
                <a:gd name="T8" fmla="*/ 12 w 30"/>
                <a:gd name="T9" fmla="*/ 0 h 6"/>
                <a:gd name="T10" fmla="*/ 18 w 30"/>
                <a:gd name="T11" fmla="*/ 0 h 6"/>
                <a:gd name="T12" fmla="*/ 24 w 30"/>
                <a:gd name="T13" fmla="*/ 0 h 6"/>
                <a:gd name="T14" fmla="*/ 30 w 30"/>
                <a:gd name="T15" fmla="*/ 0 h 6"/>
                <a:gd name="T16" fmla="*/ 30 w 30"/>
                <a:gd name="T17" fmla="*/ 0 h 6"/>
                <a:gd name="T18" fmla="*/ 30 w 30"/>
                <a:gd name="T19" fmla="*/ 6 h 6"/>
                <a:gd name="T20" fmla="*/ 30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0 h 6"/>
                <a:gd name="T28" fmla="*/ 6 w 30"/>
                <a:gd name="T29" fmla="*/ 0 h 6"/>
                <a:gd name="T30" fmla="*/ 0 w 30"/>
                <a:gd name="T31" fmla="*/ 0 h 6"/>
                <a:gd name="T32" fmla="*/ 0 w 3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65" name="Freeform 99"/>
            <p:cNvSpPr>
              <a:spLocks/>
            </p:cNvSpPr>
            <p:nvPr/>
          </p:nvSpPr>
          <p:spPr bwMode="auto">
            <a:xfrm>
              <a:off x="5275" y="1087"/>
              <a:ext cx="42" cy="12"/>
            </a:xfrm>
            <a:custGeom>
              <a:avLst/>
              <a:gdLst>
                <a:gd name="T0" fmla="*/ 0 w 42"/>
                <a:gd name="T1" fmla="*/ 12 h 12"/>
                <a:gd name="T2" fmla="*/ 6 w 42"/>
                <a:gd name="T3" fmla="*/ 12 h 12"/>
                <a:gd name="T4" fmla="*/ 12 w 42"/>
                <a:gd name="T5" fmla="*/ 6 h 12"/>
                <a:gd name="T6" fmla="*/ 18 w 42"/>
                <a:gd name="T7" fmla="*/ 6 h 12"/>
                <a:gd name="T8" fmla="*/ 24 w 42"/>
                <a:gd name="T9" fmla="*/ 6 h 12"/>
                <a:gd name="T10" fmla="*/ 30 w 42"/>
                <a:gd name="T11" fmla="*/ 0 h 12"/>
                <a:gd name="T12" fmla="*/ 36 w 42"/>
                <a:gd name="T13" fmla="*/ 0 h 12"/>
                <a:gd name="T14" fmla="*/ 36 w 42"/>
                <a:gd name="T15" fmla="*/ 0 h 12"/>
                <a:gd name="T16" fmla="*/ 42 w 42"/>
                <a:gd name="T17" fmla="*/ 6 h 12"/>
                <a:gd name="T18" fmla="*/ 42 w 42"/>
                <a:gd name="T19" fmla="*/ 6 h 12"/>
                <a:gd name="T20" fmla="*/ 36 w 42"/>
                <a:gd name="T21" fmla="*/ 12 h 12"/>
                <a:gd name="T22" fmla="*/ 30 w 42"/>
                <a:gd name="T23" fmla="*/ 12 h 12"/>
                <a:gd name="T24" fmla="*/ 24 w 42"/>
                <a:gd name="T25" fmla="*/ 12 h 12"/>
                <a:gd name="T26" fmla="*/ 18 w 42"/>
                <a:gd name="T27" fmla="*/ 12 h 12"/>
                <a:gd name="T28" fmla="*/ 12 w 42"/>
                <a:gd name="T29" fmla="*/ 12 h 12"/>
                <a:gd name="T30" fmla="*/ 6 w 42"/>
                <a:gd name="T31" fmla="*/ 12 h 12"/>
                <a:gd name="T32" fmla="*/ 0 w 42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12"/>
                <a:gd name="T53" fmla="*/ 42 w 4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12">
                  <a:moveTo>
                    <a:pt x="0" y="12"/>
                  </a:moveTo>
                  <a:lnTo>
                    <a:pt x="6" y="12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6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66" name="Freeform 100"/>
            <p:cNvSpPr>
              <a:spLocks/>
            </p:cNvSpPr>
            <p:nvPr/>
          </p:nvSpPr>
          <p:spPr bwMode="auto">
            <a:xfrm>
              <a:off x="5287" y="1069"/>
              <a:ext cx="36" cy="12"/>
            </a:xfrm>
            <a:custGeom>
              <a:avLst/>
              <a:gdLst>
                <a:gd name="T0" fmla="*/ 0 w 36"/>
                <a:gd name="T1" fmla="*/ 12 h 12"/>
                <a:gd name="T2" fmla="*/ 0 w 36"/>
                <a:gd name="T3" fmla="*/ 12 h 12"/>
                <a:gd name="T4" fmla="*/ 6 w 36"/>
                <a:gd name="T5" fmla="*/ 12 h 12"/>
                <a:gd name="T6" fmla="*/ 12 w 36"/>
                <a:gd name="T7" fmla="*/ 6 h 12"/>
                <a:gd name="T8" fmla="*/ 18 w 36"/>
                <a:gd name="T9" fmla="*/ 6 h 12"/>
                <a:gd name="T10" fmla="*/ 30 w 36"/>
                <a:gd name="T11" fmla="*/ 6 h 12"/>
                <a:gd name="T12" fmla="*/ 36 w 36"/>
                <a:gd name="T13" fmla="*/ 0 h 12"/>
                <a:gd name="T14" fmla="*/ 36 w 36"/>
                <a:gd name="T15" fmla="*/ 0 h 12"/>
                <a:gd name="T16" fmla="*/ 36 w 36"/>
                <a:gd name="T17" fmla="*/ 6 h 12"/>
                <a:gd name="T18" fmla="*/ 36 w 36"/>
                <a:gd name="T19" fmla="*/ 6 h 12"/>
                <a:gd name="T20" fmla="*/ 30 w 36"/>
                <a:gd name="T21" fmla="*/ 6 h 12"/>
                <a:gd name="T22" fmla="*/ 24 w 36"/>
                <a:gd name="T23" fmla="*/ 12 h 12"/>
                <a:gd name="T24" fmla="*/ 18 w 36"/>
                <a:gd name="T25" fmla="*/ 12 h 12"/>
                <a:gd name="T26" fmla="*/ 12 w 36"/>
                <a:gd name="T27" fmla="*/ 12 h 12"/>
                <a:gd name="T28" fmla="*/ 6 w 36"/>
                <a:gd name="T29" fmla="*/ 12 h 12"/>
                <a:gd name="T30" fmla="*/ 0 w 36"/>
                <a:gd name="T31" fmla="*/ 12 h 12"/>
                <a:gd name="T32" fmla="*/ 0 w 36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2"/>
                <a:gd name="T53" fmla="*/ 36 w 3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2">
                  <a:moveTo>
                    <a:pt x="0" y="12"/>
                  </a:moveTo>
                  <a:lnTo>
                    <a:pt x="0" y="12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30" y="6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67" name="Freeform 101"/>
            <p:cNvSpPr>
              <a:spLocks/>
            </p:cNvSpPr>
            <p:nvPr/>
          </p:nvSpPr>
          <p:spPr bwMode="auto">
            <a:xfrm>
              <a:off x="5287" y="1033"/>
              <a:ext cx="42" cy="18"/>
            </a:xfrm>
            <a:custGeom>
              <a:avLst/>
              <a:gdLst>
                <a:gd name="T0" fmla="*/ 0 w 42"/>
                <a:gd name="T1" fmla="*/ 18 h 18"/>
                <a:gd name="T2" fmla="*/ 0 w 42"/>
                <a:gd name="T3" fmla="*/ 18 h 18"/>
                <a:gd name="T4" fmla="*/ 6 w 42"/>
                <a:gd name="T5" fmla="*/ 12 h 18"/>
                <a:gd name="T6" fmla="*/ 12 w 42"/>
                <a:gd name="T7" fmla="*/ 6 h 18"/>
                <a:gd name="T8" fmla="*/ 24 w 42"/>
                <a:gd name="T9" fmla="*/ 6 h 18"/>
                <a:gd name="T10" fmla="*/ 30 w 42"/>
                <a:gd name="T11" fmla="*/ 0 h 18"/>
                <a:gd name="T12" fmla="*/ 36 w 42"/>
                <a:gd name="T13" fmla="*/ 0 h 18"/>
                <a:gd name="T14" fmla="*/ 42 w 42"/>
                <a:gd name="T15" fmla="*/ 0 h 18"/>
                <a:gd name="T16" fmla="*/ 42 w 42"/>
                <a:gd name="T17" fmla="*/ 0 h 18"/>
                <a:gd name="T18" fmla="*/ 42 w 42"/>
                <a:gd name="T19" fmla="*/ 0 h 18"/>
                <a:gd name="T20" fmla="*/ 36 w 42"/>
                <a:gd name="T21" fmla="*/ 6 h 18"/>
                <a:gd name="T22" fmla="*/ 30 w 42"/>
                <a:gd name="T23" fmla="*/ 6 h 18"/>
                <a:gd name="T24" fmla="*/ 24 w 42"/>
                <a:gd name="T25" fmla="*/ 12 h 18"/>
                <a:gd name="T26" fmla="*/ 12 w 42"/>
                <a:gd name="T27" fmla="*/ 12 h 18"/>
                <a:gd name="T28" fmla="*/ 6 w 42"/>
                <a:gd name="T29" fmla="*/ 12 h 18"/>
                <a:gd name="T30" fmla="*/ 0 w 42"/>
                <a:gd name="T31" fmla="*/ 18 h 18"/>
                <a:gd name="T32" fmla="*/ 0 w 42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18"/>
                <a:gd name="T53" fmla="*/ 42 w 4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18">
                  <a:moveTo>
                    <a:pt x="0" y="18"/>
                  </a:moveTo>
                  <a:lnTo>
                    <a:pt x="0" y="18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68" name="Freeform 102"/>
            <p:cNvSpPr>
              <a:spLocks/>
            </p:cNvSpPr>
            <p:nvPr/>
          </p:nvSpPr>
          <p:spPr bwMode="auto">
            <a:xfrm>
              <a:off x="5281" y="992"/>
              <a:ext cx="42" cy="29"/>
            </a:xfrm>
            <a:custGeom>
              <a:avLst/>
              <a:gdLst>
                <a:gd name="T0" fmla="*/ 0 w 42"/>
                <a:gd name="T1" fmla="*/ 29 h 29"/>
                <a:gd name="T2" fmla="*/ 6 w 42"/>
                <a:gd name="T3" fmla="*/ 23 h 29"/>
                <a:gd name="T4" fmla="*/ 12 w 42"/>
                <a:gd name="T5" fmla="*/ 17 h 29"/>
                <a:gd name="T6" fmla="*/ 18 w 42"/>
                <a:gd name="T7" fmla="*/ 11 h 29"/>
                <a:gd name="T8" fmla="*/ 24 w 42"/>
                <a:gd name="T9" fmla="*/ 11 h 29"/>
                <a:gd name="T10" fmla="*/ 30 w 42"/>
                <a:gd name="T11" fmla="*/ 6 h 29"/>
                <a:gd name="T12" fmla="*/ 36 w 42"/>
                <a:gd name="T13" fmla="*/ 6 h 29"/>
                <a:gd name="T14" fmla="*/ 36 w 42"/>
                <a:gd name="T15" fmla="*/ 0 h 29"/>
                <a:gd name="T16" fmla="*/ 42 w 42"/>
                <a:gd name="T17" fmla="*/ 6 h 29"/>
                <a:gd name="T18" fmla="*/ 42 w 42"/>
                <a:gd name="T19" fmla="*/ 6 h 29"/>
                <a:gd name="T20" fmla="*/ 36 w 42"/>
                <a:gd name="T21" fmla="*/ 11 h 29"/>
                <a:gd name="T22" fmla="*/ 30 w 42"/>
                <a:gd name="T23" fmla="*/ 11 h 29"/>
                <a:gd name="T24" fmla="*/ 24 w 42"/>
                <a:gd name="T25" fmla="*/ 17 h 29"/>
                <a:gd name="T26" fmla="*/ 18 w 42"/>
                <a:gd name="T27" fmla="*/ 17 h 29"/>
                <a:gd name="T28" fmla="*/ 6 w 42"/>
                <a:gd name="T29" fmla="*/ 23 h 29"/>
                <a:gd name="T30" fmla="*/ 6 w 42"/>
                <a:gd name="T31" fmla="*/ 23 h 29"/>
                <a:gd name="T32" fmla="*/ 0 w 42"/>
                <a:gd name="T33" fmla="*/ 29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29"/>
                <a:gd name="T53" fmla="*/ 42 w 42"/>
                <a:gd name="T54" fmla="*/ 29 h 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29">
                  <a:moveTo>
                    <a:pt x="0" y="29"/>
                  </a:moveTo>
                  <a:lnTo>
                    <a:pt x="6" y="23"/>
                  </a:lnTo>
                  <a:lnTo>
                    <a:pt x="12" y="17"/>
                  </a:lnTo>
                  <a:lnTo>
                    <a:pt x="18" y="11"/>
                  </a:lnTo>
                  <a:lnTo>
                    <a:pt x="24" y="11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6" y="0"/>
                  </a:lnTo>
                  <a:lnTo>
                    <a:pt x="42" y="6"/>
                  </a:lnTo>
                  <a:lnTo>
                    <a:pt x="36" y="11"/>
                  </a:lnTo>
                  <a:lnTo>
                    <a:pt x="30" y="11"/>
                  </a:lnTo>
                  <a:lnTo>
                    <a:pt x="24" y="17"/>
                  </a:lnTo>
                  <a:lnTo>
                    <a:pt x="18" y="17"/>
                  </a:lnTo>
                  <a:lnTo>
                    <a:pt x="6" y="23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69" name="Freeform 103"/>
            <p:cNvSpPr>
              <a:spLocks/>
            </p:cNvSpPr>
            <p:nvPr/>
          </p:nvSpPr>
          <p:spPr bwMode="auto">
            <a:xfrm>
              <a:off x="5287" y="1045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0 w 36"/>
                <a:gd name="T3" fmla="*/ 18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6 h 24"/>
                <a:gd name="T10" fmla="*/ 24 w 36"/>
                <a:gd name="T11" fmla="*/ 6 h 24"/>
                <a:gd name="T12" fmla="*/ 30 w 36"/>
                <a:gd name="T13" fmla="*/ 0 h 24"/>
                <a:gd name="T14" fmla="*/ 36 w 36"/>
                <a:gd name="T15" fmla="*/ 0 h 24"/>
                <a:gd name="T16" fmla="*/ 36 w 36"/>
                <a:gd name="T17" fmla="*/ 6 h 24"/>
                <a:gd name="T18" fmla="*/ 36 w 36"/>
                <a:gd name="T19" fmla="*/ 6 h 24"/>
                <a:gd name="T20" fmla="*/ 30 w 36"/>
                <a:gd name="T21" fmla="*/ 12 h 24"/>
                <a:gd name="T22" fmla="*/ 24 w 36"/>
                <a:gd name="T23" fmla="*/ 12 h 24"/>
                <a:gd name="T24" fmla="*/ 18 w 36"/>
                <a:gd name="T25" fmla="*/ 18 h 24"/>
                <a:gd name="T26" fmla="*/ 12 w 36"/>
                <a:gd name="T27" fmla="*/ 18 h 24"/>
                <a:gd name="T28" fmla="*/ 6 w 36"/>
                <a:gd name="T29" fmla="*/ 18 h 24"/>
                <a:gd name="T30" fmla="*/ 0 w 36"/>
                <a:gd name="T31" fmla="*/ 24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0" y="18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70" name="Freeform 104"/>
            <p:cNvSpPr>
              <a:spLocks/>
            </p:cNvSpPr>
            <p:nvPr/>
          </p:nvSpPr>
          <p:spPr bwMode="auto">
            <a:xfrm>
              <a:off x="5239" y="1033"/>
              <a:ext cx="48" cy="30"/>
            </a:xfrm>
            <a:custGeom>
              <a:avLst/>
              <a:gdLst>
                <a:gd name="T0" fmla="*/ 0 w 48"/>
                <a:gd name="T1" fmla="*/ 0 h 30"/>
                <a:gd name="T2" fmla="*/ 0 w 48"/>
                <a:gd name="T3" fmla="*/ 0 h 30"/>
                <a:gd name="T4" fmla="*/ 6 w 48"/>
                <a:gd name="T5" fmla="*/ 0 h 30"/>
                <a:gd name="T6" fmla="*/ 12 w 48"/>
                <a:gd name="T7" fmla="*/ 6 h 30"/>
                <a:gd name="T8" fmla="*/ 24 w 48"/>
                <a:gd name="T9" fmla="*/ 12 h 30"/>
                <a:gd name="T10" fmla="*/ 30 w 48"/>
                <a:gd name="T11" fmla="*/ 12 h 30"/>
                <a:gd name="T12" fmla="*/ 42 w 48"/>
                <a:gd name="T13" fmla="*/ 24 h 30"/>
                <a:gd name="T14" fmla="*/ 48 w 48"/>
                <a:gd name="T15" fmla="*/ 30 h 30"/>
                <a:gd name="T16" fmla="*/ 48 w 48"/>
                <a:gd name="T17" fmla="*/ 30 h 30"/>
                <a:gd name="T18" fmla="*/ 48 w 48"/>
                <a:gd name="T19" fmla="*/ 30 h 30"/>
                <a:gd name="T20" fmla="*/ 36 w 48"/>
                <a:gd name="T21" fmla="*/ 30 h 30"/>
                <a:gd name="T22" fmla="*/ 30 w 48"/>
                <a:gd name="T23" fmla="*/ 24 h 30"/>
                <a:gd name="T24" fmla="*/ 18 w 48"/>
                <a:gd name="T25" fmla="*/ 18 h 30"/>
                <a:gd name="T26" fmla="*/ 12 w 48"/>
                <a:gd name="T27" fmla="*/ 12 h 30"/>
                <a:gd name="T28" fmla="*/ 6 w 48"/>
                <a:gd name="T29" fmla="*/ 6 h 30"/>
                <a:gd name="T30" fmla="*/ 0 w 48"/>
                <a:gd name="T31" fmla="*/ 0 h 30"/>
                <a:gd name="T32" fmla="*/ 0 w 4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30"/>
                <a:gd name="T53" fmla="*/ 48 w 4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30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42" y="24"/>
                  </a:lnTo>
                  <a:lnTo>
                    <a:pt x="48" y="30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71" name="Freeform 105"/>
            <p:cNvSpPr>
              <a:spLocks/>
            </p:cNvSpPr>
            <p:nvPr/>
          </p:nvSpPr>
          <p:spPr bwMode="auto">
            <a:xfrm>
              <a:off x="5245" y="1009"/>
              <a:ext cx="42" cy="30"/>
            </a:xfrm>
            <a:custGeom>
              <a:avLst/>
              <a:gdLst>
                <a:gd name="T0" fmla="*/ 0 w 42"/>
                <a:gd name="T1" fmla="*/ 0 h 30"/>
                <a:gd name="T2" fmla="*/ 6 w 42"/>
                <a:gd name="T3" fmla="*/ 0 h 30"/>
                <a:gd name="T4" fmla="*/ 6 w 42"/>
                <a:gd name="T5" fmla="*/ 0 h 30"/>
                <a:gd name="T6" fmla="*/ 12 w 42"/>
                <a:gd name="T7" fmla="*/ 6 h 30"/>
                <a:gd name="T8" fmla="*/ 18 w 42"/>
                <a:gd name="T9" fmla="*/ 6 h 30"/>
                <a:gd name="T10" fmla="*/ 24 w 42"/>
                <a:gd name="T11" fmla="*/ 12 h 30"/>
                <a:gd name="T12" fmla="*/ 36 w 42"/>
                <a:gd name="T13" fmla="*/ 18 h 30"/>
                <a:gd name="T14" fmla="*/ 42 w 42"/>
                <a:gd name="T15" fmla="*/ 24 h 30"/>
                <a:gd name="T16" fmla="*/ 42 w 42"/>
                <a:gd name="T17" fmla="*/ 30 h 30"/>
                <a:gd name="T18" fmla="*/ 36 w 42"/>
                <a:gd name="T19" fmla="*/ 24 h 30"/>
                <a:gd name="T20" fmla="*/ 30 w 42"/>
                <a:gd name="T21" fmla="*/ 24 h 30"/>
                <a:gd name="T22" fmla="*/ 24 w 42"/>
                <a:gd name="T23" fmla="*/ 18 h 30"/>
                <a:gd name="T24" fmla="*/ 18 w 42"/>
                <a:gd name="T25" fmla="*/ 12 h 30"/>
                <a:gd name="T26" fmla="*/ 12 w 42"/>
                <a:gd name="T27" fmla="*/ 12 h 30"/>
                <a:gd name="T28" fmla="*/ 6 w 42"/>
                <a:gd name="T29" fmla="*/ 6 h 30"/>
                <a:gd name="T30" fmla="*/ 0 w 42"/>
                <a:gd name="T31" fmla="*/ 0 h 30"/>
                <a:gd name="T32" fmla="*/ 0 w 42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0"/>
                <a:gd name="T53" fmla="*/ 42 w 42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0">
                  <a:moveTo>
                    <a:pt x="0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42" y="30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72" name="Freeform 106"/>
            <p:cNvSpPr>
              <a:spLocks/>
            </p:cNvSpPr>
            <p:nvPr/>
          </p:nvSpPr>
          <p:spPr bwMode="auto">
            <a:xfrm>
              <a:off x="5287" y="1009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0 w 36"/>
                <a:gd name="T3" fmla="*/ 24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12 h 24"/>
                <a:gd name="T10" fmla="*/ 24 w 36"/>
                <a:gd name="T11" fmla="*/ 6 h 24"/>
                <a:gd name="T12" fmla="*/ 30 w 36"/>
                <a:gd name="T13" fmla="*/ 0 h 24"/>
                <a:gd name="T14" fmla="*/ 36 w 36"/>
                <a:gd name="T15" fmla="*/ 0 h 24"/>
                <a:gd name="T16" fmla="*/ 36 w 36"/>
                <a:gd name="T17" fmla="*/ 0 h 24"/>
                <a:gd name="T18" fmla="*/ 36 w 36"/>
                <a:gd name="T19" fmla="*/ 6 h 24"/>
                <a:gd name="T20" fmla="*/ 36 w 36"/>
                <a:gd name="T21" fmla="*/ 6 h 24"/>
                <a:gd name="T22" fmla="*/ 30 w 36"/>
                <a:gd name="T23" fmla="*/ 12 h 24"/>
                <a:gd name="T24" fmla="*/ 18 w 36"/>
                <a:gd name="T25" fmla="*/ 18 h 24"/>
                <a:gd name="T26" fmla="*/ 12 w 36"/>
                <a:gd name="T27" fmla="*/ 18 h 24"/>
                <a:gd name="T28" fmla="*/ 6 w 36"/>
                <a:gd name="T29" fmla="*/ 24 h 24"/>
                <a:gd name="T30" fmla="*/ 0 w 36"/>
                <a:gd name="T31" fmla="*/ 24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0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73" name="Freeform 107"/>
            <p:cNvSpPr>
              <a:spLocks/>
            </p:cNvSpPr>
            <p:nvPr/>
          </p:nvSpPr>
          <p:spPr bwMode="auto">
            <a:xfrm>
              <a:off x="5197" y="884"/>
              <a:ext cx="36" cy="18"/>
            </a:xfrm>
            <a:custGeom>
              <a:avLst/>
              <a:gdLst>
                <a:gd name="T0" fmla="*/ 0 w 36"/>
                <a:gd name="T1" fmla="*/ 0 h 18"/>
                <a:gd name="T2" fmla="*/ 6 w 36"/>
                <a:gd name="T3" fmla="*/ 0 h 18"/>
                <a:gd name="T4" fmla="*/ 6 w 36"/>
                <a:gd name="T5" fmla="*/ 0 h 18"/>
                <a:gd name="T6" fmla="*/ 12 w 36"/>
                <a:gd name="T7" fmla="*/ 0 h 18"/>
                <a:gd name="T8" fmla="*/ 18 w 36"/>
                <a:gd name="T9" fmla="*/ 0 h 18"/>
                <a:gd name="T10" fmla="*/ 24 w 36"/>
                <a:gd name="T11" fmla="*/ 6 h 18"/>
                <a:gd name="T12" fmla="*/ 24 w 36"/>
                <a:gd name="T13" fmla="*/ 12 h 18"/>
                <a:gd name="T14" fmla="*/ 30 w 36"/>
                <a:gd name="T15" fmla="*/ 12 h 18"/>
                <a:gd name="T16" fmla="*/ 36 w 36"/>
                <a:gd name="T17" fmla="*/ 18 h 18"/>
                <a:gd name="T18" fmla="*/ 30 w 36"/>
                <a:gd name="T19" fmla="*/ 18 h 18"/>
                <a:gd name="T20" fmla="*/ 24 w 36"/>
                <a:gd name="T21" fmla="*/ 12 h 18"/>
                <a:gd name="T22" fmla="*/ 18 w 36"/>
                <a:gd name="T23" fmla="*/ 12 h 18"/>
                <a:gd name="T24" fmla="*/ 18 w 36"/>
                <a:gd name="T25" fmla="*/ 6 h 18"/>
                <a:gd name="T26" fmla="*/ 12 w 36"/>
                <a:gd name="T27" fmla="*/ 6 h 18"/>
                <a:gd name="T28" fmla="*/ 6 w 36"/>
                <a:gd name="T29" fmla="*/ 0 h 18"/>
                <a:gd name="T30" fmla="*/ 6 w 36"/>
                <a:gd name="T31" fmla="*/ 0 h 18"/>
                <a:gd name="T32" fmla="*/ 0 w 36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74" name="Freeform 108"/>
            <p:cNvSpPr>
              <a:spLocks/>
            </p:cNvSpPr>
            <p:nvPr/>
          </p:nvSpPr>
          <p:spPr bwMode="auto">
            <a:xfrm>
              <a:off x="5191" y="902"/>
              <a:ext cx="42" cy="24"/>
            </a:xfrm>
            <a:custGeom>
              <a:avLst/>
              <a:gdLst>
                <a:gd name="T0" fmla="*/ 0 w 42"/>
                <a:gd name="T1" fmla="*/ 0 h 24"/>
                <a:gd name="T2" fmla="*/ 6 w 42"/>
                <a:gd name="T3" fmla="*/ 0 h 24"/>
                <a:gd name="T4" fmla="*/ 6 w 42"/>
                <a:gd name="T5" fmla="*/ 0 h 24"/>
                <a:gd name="T6" fmla="*/ 12 w 42"/>
                <a:gd name="T7" fmla="*/ 6 h 24"/>
                <a:gd name="T8" fmla="*/ 18 w 42"/>
                <a:gd name="T9" fmla="*/ 6 h 24"/>
                <a:gd name="T10" fmla="*/ 30 w 42"/>
                <a:gd name="T11" fmla="*/ 12 h 24"/>
                <a:gd name="T12" fmla="*/ 36 w 42"/>
                <a:gd name="T13" fmla="*/ 18 h 24"/>
                <a:gd name="T14" fmla="*/ 36 w 42"/>
                <a:gd name="T15" fmla="*/ 24 h 24"/>
                <a:gd name="T16" fmla="*/ 42 w 42"/>
                <a:gd name="T17" fmla="*/ 24 h 24"/>
                <a:gd name="T18" fmla="*/ 42 w 42"/>
                <a:gd name="T19" fmla="*/ 24 h 24"/>
                <a:gd name="T20" fmla="*/ 36 w 42"/>
                <a:gd name="T21" fmla="*/ 24 h 24"/>
                <a:gd name="T22" fmla="*/ 24 w 42"/>
                <a:gd name="T23" fmla="*/ 18 h 24"/>
                <a:gd name="T24" fmla="*/ 18 w 42"/>
                <a:gd name="T25" fmla="*/ 12 h 24"/>
                <a:gd name="T26" fmla="*/ 12 w 42"/>
                <a:gd name="T27" fmla="*/ 6 h 24"/>
                <a:gd name="T28" fmla="*/ 6 w 42"/>
                <a:gd name="T29" fmla="*/ 6 h 24"/>
                <a:gd name="T30" fmla="*/ 6 w 42"/>
                <a:gd name="T31" fmla="*/ 0 h 24"/>
                <a:gd name="T32" fmla="*/ 0 w 42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24"/>
                <a:gd name="T53" fmla="*/ 42 w 42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24">
                  <a:moveTo>
                    <a:pt x="0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36" y="24"/>
                  </a:lnTo>
                  <a:lnTo>
                    <a:pt x="42" y="24"/>
                  </a:lnTo>
                  <a:lnTo>
                    <a:pt x="36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75" name="Freeform 109"/>
            <p:cNvSpPr>
              <a:spLocks/>
            </p:cNvSpPr>
            <p:nvPr/>
          </p:nvSpPr>
          <p:spPr bwMode="auto">
            <a:xfrm>
              <a:off x="5185" y="926"/>
              <a:ext cx="48" cy="24"/>
            </a:xfrm>
            <a:custGeom>
              <a:avLst/>
              <a:gdLst>
                <a:gd name="T0" fmla="*/ 0 w 48"/>
                <a:gd name="T1" fmla="*/ 0 h 24"/>
                <a:gd name="T2" fmla="*/ 6 w 48"/>
                <a:gd name="T3" fmla="*/ 0 h 24"/>
                <a:gd name="T4" fmla="*/ 12 w 48"/>
                <a:gd name="T5" fmla="*/ 0 h 24"/>
                <a:gd name="T6" fmla="*/ 18 w 48"/>
                <a:gd name="T7" fmla="*/ 0 h 24"/>
                <a:gd name="T8" fmla="*/ 24 w 48"/>
                <a:gd name="T9" fmla="*/ 6 h 24"/>
                <a:gd name="T10" fmla="*/ 30 w 48"/>
                <a:gd name="T11" fmla="*/ 12 h 24"/>
                <a:gd name="T12" fmla="*/ 36 w 48"/>
                <a:gd name="T13" fmla="*/ 18 h 24"/>
                <a:gd name="T14" fmla="*/ 42 w 48"/>
                <a:gd name="T15" fmla="*/ 24 h 24"/>
                <a:gd name="T16" fmla="*/ 48 w 48"/>
                <a:gd name="T17" fmla="*/ 24 h 24"/>
                <a:gd name="T18" fmla="*/ 42 w 48"/>
                <a:gd name="T19" fmla="*/ 24 h 24"/>
                <a:gd name="T20" fmla="*/ 36 w 48"/>
                <a:gd name="T21" fmla="*/ 24 h 24"/>
                <a:gd name="T22" fmla="*/ 30 w 48"/>
                <a:gd name="T23" fmla="*/ 18 h 24"/>
                <a:gd name="T24" fmla="*/ 24 w 48"/>
                <a:gd name="T25" fmla="*/ 12 h 24"/>
                <a:gd name="T26" fmla="*/ 12 w 48"/>
                <a:gd name="T27" fmla="*/ 6 h 24"/>
                <a:gd name="T28" fmla="*/ 6 w 48"/>
                <a:gd name="T29" fmla="*/ 6 h 24"/>
                <a:gd name="T30" fmla="*/ 0 w 48"/>
                <a:gd name="T31" fmla="*/ 0 h 24"/>
                <a:gd name="T32" fmla="*/ 0 w 48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24"/>
                <a:gd name="T53" fmla="*/ 48 w 48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24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48" y="24"/>
                  </a:lnTo>
                  <a:lnTo>
                    <a:pt x="42" y="24"/>
                  </a:lnTo>
                  <a:lnTo>
                    <a:pt x="36" y="24"/>
                  </a:lnTo>
                  <a:lnTo>
                    <a:pt x="30" y="18"/>
                  </a:lnTo>
                  <a:lnTo>
                    <a:pt x="24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76" name="Freeform 110"/>
            <p:cNvSpPr>
              <a:spLocks/>
            </p:cNvSpPr>
            <p:nvPr/>
          </p:nvSpPr>
          <p:spPr bwMode="auto">
            <a:xfrm>
              <a:off x="5191" y="938"/>
              <a:ext cx="36" cy="30"/>
            </a:xfrm>
            <a:custGeom>
              <a:avLst/>
              <a:gdLst>
                <a:gd name="T0" fmla="*/ 0 w 36"/>
                <a:gd name="T1" fmla="*/ 0 h 30"/>
                <a:gd name="T2" fmla="*/ 0 w 36"/>
                <a:gd name="T3" fmla="*/ 0 h 30"/>
                <a:gd name="T4" fmla="*/ 6 w 36"/>
                <a:gd name="T5" fmla="*/ 0 h 30"/>
                <a:gd name="T6" fmla="*/ 12 w 36"/>
                <a:gd name="T7" fmla="*/ 6 h 30"/>
                <a:gd name="T8" fmla="*/ 18 w 36"/>
                <a:gd name="T9" fmla="*/ 12 h 30"/>
                <a:gd name="T10" fmla="*/ 24 w 36"/>
                <a:gd name="T11" fmla="*/ 18 h 30"/>
                <a:gd name="T12" fmla="*/ 30 w 36"/>
                <a:gd name="T13" fmla="*/ 24 h 30"/>
                <a:gd name="T14" fmla="*/ 36 w 36"/>
                <a:gd name="T15" fmla="*/ 30 h 30"/>
                <a:gd name="T16" fmla="*/ 36 w 36"/>
                <a:gd name="T17" fmla="*/ 30 h 30"/>
                <a:gd name="T18" fmla="*/ 30 w 36"/>
                <a:gd name="T19" fmla="*/ 30 h 30"/>
                <a:gd name="T20" fmla="*/ 24 w 36"/>
                <a:gd name="T21" fmla="*/ 24 h 30"/>
                <a:gd name="T22" fmla="*/ 18 w 36"/>
                <a:gd name="T23" fmla="*/ 18 h 30"/>
                <a:gd name="T24" fmla="*/ 12 w 36"/>
                <a:gd name="T25" fmla="*/ 18 h 30"/>
                <a:gd name="T26" fmla="*/ 6 w 36"/>
                <a:gd name="T27" fmla="*/ 12 h 30"/>
                <a:gd name="T28" fmla="*/ 6 w 36"/>
                <a:gd name="T29" fmla="*/ 6 h 30"/>
                <a:gd name="T30" fmla="*/ 0 w 36"/>
                <a:gd name="T31" fmla="*/ 0 h 30"/>
                <a:gd name="T32" fmla="*/ 0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24" y="18"/>
                  </a:lnTo>
                  <a:lnTo>
                    <a:pt x="30" y="24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77" name="Freeform 111"/>
            <p:cNvSpPr>
              <a:spLocks/>
            </p:cNvSpPr>
            <p:nvPr/>
          </p:nvSpPr>
          <p:spPr bwMode="auto">
            <a:xfrm>
              <a:off x="5191" y="956"/>
              <a:ext cx="30" cy="24"/>
            </a:xfrm>
            <a:custGeom>
              <a:avLst/>
              <a:gdLst>
                <a:gd name="T0" fmla="*/ 0 w 30"/>
                <a:gd name="T1" fmla="*/ 0 h 24"/>
                <a:gd name="T2" fmla="*/ 0 w 30"/>
                <a:gd name="T3" fmla="*/ 0 h 24"/>
                <a:gd name="T4" fmla="*/ 6 w 30"/>
                <a:gd name="T5" fmla="*/ 0 h 24"/>
                <a:gd name="T6" fmla="*/ 12 w 30"/>
                <a:gd name="T7" fmla="*/ 0 h 24"/>
                <a:gd name="T8" fmla="*/ 18 w 30"/>
                <a:gd name="T9" fmla="*/ 6 h 24"/>
                <a:gd name="T10" fmla="*/ 18 w 30"/>
                <a:gd name="T11" fmla="*/ 12 h 24"/>
                <a:gd name="T12" fmla="*/ 24 w 30"/>
                <a:gd name="T13" fmla="*/ 12 h 24"/>
                <a:gd name="T14" fmla="*/ 30 w 30"/>
                <a:gd name="T15" fmla="*/ 18 h 24"/>
                <a:gd name="T16" fmla="*/ 30 w 30"/>
                <a:gd name="T17" fmla="*/ 24 h 24"/>
                <a:gd name="T18" fmla="*/ 30 w 30"/>
                <a:gd name="T19" fmla="*/ 24 h 24"/>
                <a:gd name="T20" fmla="*/ 24 w 30"/>
                <a:gd name="T21" fmla="*/ 18 h 24"/>
                <a:gd name="T22" fmla="*/ 18 w 30"/>
                <a:gd name="T23" fmla="*/ 12 h 24"/>
                <a:gd name="T24" fmla="*/ 12 w 30"/>
                <a:gd name="T25" fmla="*/ 12 h 24"/>
                <a:gd name="T26" fmla="*/ 6 w 30"/>
                <a:gd name="T27" fmla="*/ 6 h 24"/>
                <a:gd name="T28" fmla="*/ 6 w 30"/>
                <a:gd name="T29" fmla="*/ 6 h 24"/>
                <a:gd name="T30" fmla="*/ 0 w 30"/>
                <a:gd name="T31" fmla="*/ 0 h 24"/>
                <a:gd name="T32" fmla="*/ 0 w 30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24"/>
                <a:gd name="T53" fmla="*/ 30 w 30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24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78" name="Freeform 112"/>
            <p:cNvSpPr>
              <a:spLocks/>
            </p:cNvSpPr>
            <p:nvPr/>
          </p:nvSpPr>
          <p:spPr bwMode="auto">
            <a:xfrm>
              <a:off x="5191" y="968"/>
              <a:ext cx="24" cy="24"/>
            </a:xfrm>
            <a:custGeom>
              <a:avLst/>
              <a:gdLst>
                <a:gd name="T0" fmla="*/ 0 w 24"/>
                <a:gd name="T1" fmla="*/ 0 h 24"/>
                <a:gd name="T2" fmla="*/ 0 w 24"/>
                <a:gd name="T3" fmla="*/ 0 h 24"/>
                <a:gd name="T4" fmla="*/ 6 w 24"/>
                <a:gd name="T5" fmla="*/ 6 h 24"/>
                <a:gd name="T6" fmla="*/ 6 w 24"/>
                <a:gd name="T7" fmla="*/ 6 h 24"/>
                <a:gd name="T8" fmla="*/ 12 w 24"/>
                <a:gd name="T9" fmla="*/ 12 h 24"/>
                <a:gd name="T10" fmla="*/ 18 w 24"/>
                <a:gd name="T11" fmla="*/ 12 h 24"/>
                <a:gd name="T12" fmla="*/ 18 w 24"/>
                <a:gd name="T13" fmla="*/ 18 h 24"/>
                <a:gd name="T14" fmla="*/ 24 w 24"/>
                <a:gd name="T15" fmla="*/ 24 h 24"/>
                <a:gd name="T16" fmla="*/ 24 w 24"/>
                <a:gd name="T17" fmla="*/ 24 h 24"/>
                <a:gd name="T18" fmla="*/ 18 w 24"/>
                <a:gd name="T19" fmla="*/ 24 h 24"/>
                <a:gd name="T20" fmla="*/ 18 w 24"/>
                <a:gd name="T21" fmla="*/ 18 h 24"/>
                <a:gd name="T22" fmla="*/ 12 w 24"/>
                <a:gd name="T23" fmla="*/ 18 h 24"/>
                <a:gd name="T24" fmla="*/ 12 w 24"/>
                <a:gd name="T25" fmla="*/ 12 h 24"/>
                <a:gd name="T26" fmla="*/ 6 w 24"/>
                <a:gd name="T27" fmla="*/ 12 h 24"/>
                <a:gd name="T28" fmla="*/ 6 w 24"/>
                <a:gd name="T29" fmla="*/ 6 h 24"/>
                <a:gd name="T30" fmla="*/ 0 w 24"/>
                <a:gd name="T31" fmla="*/ 6 h 24"/>
                <a:gd name="T32" fmla="*/ 0 w 24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79" name="Freeform 113"/>
            <p:cNvSpPr>
              <a:spLocks/>
            </p:cNvSpPr>
            <p:nvPr/>
          </p:nvSpPr>
          <p:spPr bwMode="auto">
            <a:xfrm>
              <a:off x="5191" y="986"/>
              <a:ext cx="18" cy="12"/>
            </a:xfrm>
            <a:custGeom>
              <a:avLst/>
              <a:gdLst>
                <a:gd name="T0" fmla="*/ 6 w 18"/>
                <a:gd name="T1" fmla="*/ 0 h 12"/>
                <a:gd name="T2" fmla="*/ 6 w 18"/>
                <a:gd name="T3" fmla="*/ 0 h 12"/>
                <a:gd name="T4" fmla="*/ 12 w 18"/>
                <a:gd name="T5" fmla="*/ 6 h 12"/>
                <a:gd name="T6" fmla="*/ 18 w 18"/>
                <a:gd name="T7" fmla="*/ 12 h 12"/>
                <a:gd name="T8" fmla="*/ 18 w 18"/>
                <a:gd name="T9" fmla="*/ 12 h 12"/>
                <a:gd name="T10" fmla="*/ 18 w 18"/>
                <a:gd name="T11" fmla="*/ 12 h 12"/>
                <a:gd name="T12" fmla="*/ 12 w 18"/>
                <a:gd name="T13" fmla="*/ 12 h 12"/>
                <a:gd name="T14" fmla="*/ 12 w 18"/>
                <a:gd name="T15" fmla="*/ 6 h 12"/>
                <a:gd name="T16" fmla="*/ 6 w 18"/>
                <a:gd name="T17" fmla="*/ 6 h 12"/>
                <a:gd name="T18" fmla="*/ 6 w 18"/>
                <a:gd name="T19" fmla="*/ 6 h 12"/>
                <a:gd name="T20" fmla="*/ 6 w 18"/>
                <a:gd name="T21" fmla="*/ 0 h 12"/>
                <a:gd name="T22" fmla="*/ 0 w 18"/>
                <a:gd name="T23" fmla="*/ 0 h 12"/>
                <a:gd name="T24" fmla="*/ 6 w 18"/>
                <a:gd name="T25" fmla="*/ 0 h 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12"/>
                <a:gd name="T41" fmla="*/ 18 w 18"/>
                <a:gd name="T42" fmla="*/ 12 h 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12">
                  <a:moveTo>
                    <a:pt x="6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80" name="Freeform 114"/>
            <p:cNvSpPr>
              <a:spLocks/>
            </p:cNvSpPr>
            <p:nvPr/>
          </p:nvSpPr>
          <p:spPr bwMode="auto">
            <a:xfrm>
              <a:off x="5209" y="992"/>
              <a:ext cx="30" cy="6"/>
            </a:xfrm>
            <a:custGeom>
              <a:avLst/>
              <a:gdLst>
                <a:gd name="T0" fmla="*/ 0 w 30"/>
                <a:gd name="T1" fmla="*/ 0 h 6"/>
                <a:gd name="T2" fmla="*/ 6 w 30"/>
                <a:gd name="T3" fmla="*/ 0 h 6"/>
                <a:gd name="T4" fmla="*/ 12 w 30"/>
                <a:gd name="T5" fmla="*/ 0 h 6"/>
                <a:gd name="T6" fmla="*/ 12 w 30"/>
                <a:gd name="T7" fmla="*/ 0 h 6"/>
                <a:gd name="T8" fmla="*/ 18 w 30"/>
                <a:gd name="T9" fmla="*/ 0 h 6"/>
                <a:gd name="T10" fmla="*/ 24 w 30"/>
                <a:gd name="T11" fmla="*/ 0 h 6"/>
                <a:gd name="T12" fmla="*/ 30 w 30"/>
                <a:gd name="T13" fmla="*/ 0 h 6"/>
                <a:gd name="T14" fmla="*/ 30 w 30"/>
                <a:gd name="T15" fmla="*/ 0 h 6"/>
                <a:gd name="T16" fmla="*/ 30 w 30"/>
                <a:gd name="T17" fmla="*/ 0 h 6"/>
                <a:gd name="T18" fmla="*/ 30 w 30"/>
                <a:gd name="T19" fmla="*/ 6 h 6"/>
                <a:gd name="T20" fmla="*/ 30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0 h 6"/>
                <a:gd name="T28" fmla="*/ 12 w 30"/>
                <a:gd name="T29" fmla="*/ 0 h 6"/>
                <a:gd name="T30" fmla="*/ 6 w 30"/>
                <a:gd name="T31" fmla="*/ 0 h 6"/>
                <a:gd name="T32" fmla="*/ 0 w 3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81" name="Freeform 115"/>
            <p:cNvSpPr>
              <a:spLocks/>
            </p:cNvSpPr>
            <p:nvPr/>
          </p:nvSpPr>
          <p:spPr bwMode="auto">
            <a:xfrm>
              <a:off x="5209" y="998"/>
              <a:ext cx="24" cy="11"/>
            </a:xfrm>
            <a:custGeom>
              <a:avLst/>
              <a:gdLst>
                <a:gd name="T0" fmla="*/ 0 w 24"/>
                <a:gd name="T1" fmla="*/ 0 h 11"/>
                <a:gd name="T2" fmla="*/ 0 w 24"/>
                <a:gd name="T3" fmla="*/ 0 h 11"/>
                <a:gd name="T4" fmla="*/ 6 w 24"/>
                <a:gd name="T5" fmla="*/ 0 h 11"/>
                <a:gd name="T6" fmla="*/ 6 w 24"/>
                <a:gd name="T7" fmla="*/ 0 h 11"/>
                <a:gd name="T8" fmla="*/ 12 w 24"/>
                <a:gd name="T9" fmla="*/ 0 h 11"/>
                <a:gd name="T10" fmla="*/ 18 w 24"/>
                <a:gd name="T11" fmla="*/ 5 h 11"/>
                <a:gd name="T12" fmla="*/ 24 w 24"/>
                <a:gd name="T13" fmla="*/ 5 h 11"/>
                <a:gd name="T14" fmla="*/ 24 w 24"/>
                <a:gd name="T15" fmla="*/ 5 h 11"/>
                <a:gd name="T16" fmla="*/ 24 w 24"/>
                <a:gd name="T17" fmla="*/ 5 h 11"/>
                <a:gd name="T18" fmla="*/ 24 w 24"/>
                <a:gd name="T19" fmla="*/ 11 h 11"/>
                <a:gd name="T20" fmla="*/ 24 w 24"/>
                <a:gd name="T21" fmla="*/ 11 h 11"/>
                <a:gd name="T22" fmla="*/ 18 w 24"/>
                <a:gd name="T23" fmla="*/ 5 h 11"/>
                <a:gd name="T24" fmla="*/ 12 w 24"/>
                <a:gd name="T25" fmla="*/ 5 h 11"/>
                <a:gd name="T26" fmla="*/ 6 w 24"/>
                <a:gd name="T27" fmla="*/ 5 h 11"/>
                <a:gd name="T28" fmla="*/ 6 w 24"/>
                <a:gd name="T29" fmla="*/ 5 h 11"/>
                <a:gd name="T30" fmla="*/ 0 w 24"/>
                <a:gd name="T31" fmla="*/ 0 h 11"/>
                <a:gd name="T32" fmla="*/ 0 w 24"/>
                <a:gd name="T33" fmla="*/ 0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1"/>
                <a:gd name="T53" fmla="*/ 24 w 24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5"/>
                  </a:lnTo>
                  <a:lnTo>
                    <a:pt x="24" y="5"/>
                  </a:lnTo>
                  <a:lnTo>
                    <a:pt x="24" y="11"/>
                  </a:lnTo>
                  <a:lnTo>
                    <a:pt x="18" y="5"/>
                  </a:lnTo>
                  <a:lnTo>
                    <a:pt x="12" y="5"/>
                  </a:lnTo>
                  <a:lnTo>
                    <a:pt x="6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82" name="Freeform 116"/>
            <p:cNvSpPr>
              <a:spLocks/>
            </p:cNvSpPr>
            <p:nvPr/>
          </p:nvSpPr>
          <p:spPr bwMode="auto">
            <a:xfrm>
              <a:off x="5221" y="974"/>
              <a:ext cx="24" cy="6"/>
            </a:xfrm>
            <a:custGeom>
              <a:avLst/>
              <a:gdLst>
                <a:gd name="T0" fmla="*/ 0 w 24"/>
                <a:gd name="T1" fmla="*/ 6 h 6"/>
                <a:gd name="T2" fmla="*/ 0 w 24"/>
                <a:gd name="T3" fmla="*/ 6 h 6"/>
                <a:gd name="T4" fmla="*/ 6 w 24"/>
                <a:gd name="T5" fmla="*/ 6 h 6"/>
                <a:gd name="T6" fmla="*/ 6 w 24"/>
                <a:gd name="T7" fmla="*/ 6 h 6"/>
                <a:gd name="T8" fmla="*/ 12 w 24"/>
                <a:gd name="T9" fmla="*/ 0 h 6"/>
                <a:gd name="T10" fmla="*/ 18 w 24"/>
                <a:gd name="T11" fmla="*/ 6 h 6"/>
                <a:gd name="T12" fmla="*/ 24 w 24"/>
                <a:gd name="T13" fmla="*/ 6 h 6"/>
                <a:gd name="T14" fmla="*/ 24 w 24"/>
                <a:gd name="T15" fmla="*/ 6 h 6"/>
                <a:gd name="T16" fmla="*/ 24 w 24"/>
                <a:gd name="T17" fmla="*/ 6 h 6"/>
                <a:gd name="T18" fmla="*/ 24 w 24"/>
                <a:gd name="T19" fmla="*/ 6 h 6"/>
                <a:gd name="T20" fmla="*/ 24 w 24"/>
                <a:gd name="T21" fmla="*/ 6 h 6"/>
                <a:gd name="T22" fmla="*/ 24 w 24"/>
                <a:gd name="T23" fmla="*/ 6 h 6"/>
                <a:gd name="T24" fmla="*/ 18 w 24"/>
                <a:gd name="T25" fmla="*/ 6 h 6"/>
                <a:gd name="T26" fmla="*/ 12 w 24"/>
                <a:gd name="T27" fmla="*/ 6 h 6"/>
                <a:gd name="T28" fmla="*/ 6 w 24"/>
                <a:gd name="T29" fmla="*/ 6 h 6"/>
                <a:gd name="T30" fmla="*/ 6 w 24"/>
                <a:gd name="T31" fmla="*/ 6 h 6"/>
                <a:gd name="T32" fmla="*/ 0 w 24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0" y="6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83" name="Freeform 117"/>
            <p:cNvSpPr>
              <a:spLocks/>
            </p:cNvSpPr>
            <p:nvPr/>
          </p:nvSpPr>
          <p:spPr bwMode="auto">
            <a:xfrm>
              <a:off x="5227" y="962"/>
              <a:ext cx="30" cy="6"/>
            </a:xfrm>
            <a:custGeom>
              <a:avLst/>
              <a:gdLst>
                <a:gd name="T0" fmla="*/ 0 w 30"/>
                <a:gd name="T1" fmla="*/ 6 h 6"/>
                <a:gd name="T2" fmla="*/ 0 w 30"/>
                <a:gd name="T3" fmla="*/ 6 h 6"/>
                <a:gd name="T4" fmla="*/ 6 w 30"/>
                <a:gd name="T5" fmla="*/ 6 h 6"/>
                <a:gd name="T6" fmla="*/ 12 w 30"/>
                <a:gd name="T7" fmla="*/ 0 h 6"/>
                <a:gd name="T8" fmla="*/ 18 w 30"/>
                <a:gd name="T9" fmla="*/ 0 h 6"/>
                <a:gd name="T10" fmla="*/ 18 w 30"/>
                <a:gd name="T11" fmla="*/ 0 h 6"/>
                <a:gd name="T12" fmla="*/ 24 w 30"/>
                <a:gd name="T13" fmla="*/ 0 h 6"/>
                <a:gd name="T14" fmla="*/ 30 w 30"/>
                <a:gd name="T15" fmla="*/ 0 h 6"/>
                <a:gd name="T16" fmla="*/ 30 w 30"/>
                <a:gd name="T17" fmla="*/ 0 h 6"/>
                <a:gd name="T18" fmla="*/ 30 w 30"/>
                <a:gd name="T19" fmla="*/ 0 h 6"/>
                <a:gd name="T20" fmla="*/ 24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6 h 6"/>
                <a:gd name="T28" fmla="*/ 6 w 30"/>
                <a:gd name="T29" fmla="*/ 6 h 6"/>
                <a:gd name="T30" fmla="*/ 0 w 30"/>
                <a:gd name="T31" fmla="*/ 6 h 6"/>
                <a:gd name="T32" fmla="*/ 0 w 30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6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84" name="Freeform 118"/>
            <p:cNvSpPr>
              <a:spLocks/>
            </p:cNvSpPr>
            <p:nvPr/>
          </p:nvSpPr>
          <p:spPr bwMode="auto">
            <a:xfrm>
              <a:off x="5227" y="944"/>
              <a:ext cx="36" cy="12"/>
            </a:xfrm>
            <a:custGeom>
              <a:avLst/>
              <a:gdLst>
                <a:gd name="T0" fmla="*/ 0 w 36"/>
                <a:gd name="T1" fmla="*/ 12 h 12"/>
                <a:gd name="T2" fmla="*/ 6 w 36"/>
                <a:gd name="T3" fmla="*/ 12 h 12"/>
                <a:gd name="T4" fmla="*/ 12 w 36"/>
                <a:gd name="T5" fmla="*/ 6 h 12"/>
                <a:gd name="T6" fmla="*/ 18 w 36"/>
                <a:gd name="T7" fmla="*/ 6 h 12"/>
                <a:gd name="T8" fmla="*/ 24 w 36"/>
                <a:gd name="T9" fmla="*/ 6 h 12"/>
                <a:gd name="T10" fmla="*/ 30 w 36"/>
                <a:gd name="T11" fmla="*/ 0 h 12"/>
                <a:gd name="T12" fmla="*/ 30 w 36"/>
                <a:gd name="T13" fmla="*/ 0 h 12"/>
                <a:gd name="T14" fmla="*/ 36 w 36"/>
                <a:gd name="T15" fmla="*/ 0 h 12"/>
                <a:gd name="T16" fmla="*/ 36 w 36"/>
                <a:gd name="T17" fmla="*/ 0 h 12"/>
                <a:gd name="T18" fmla="*/ 36 w 36"/>
                <a:gd name="T19" fmla="*/ 6 h 12"/>
                <a:gd name="T20" fmla="*/ 30 w 36"/>
                <a:gd name="T21" fmla="*/ 6 h 12"/>
                <a:gd name="T22" fmla="*/ 30 w 36"/>
                <a:gd name="T23" fmla="*/ 6 h 12"/>
                <a:gd name="T24" fmla="*/ 24 w 36"/>
                <a:gd name="T25" fmla="*/ 6 h 12"/>
                <a:gd name="T26" fmla="*/ 18 w 36"/>
                <a:gd name="T27" fmla="*/ 12 h 12"/>
                <a:gd name="T28" fmla="*/ 12 w 36"/>
                <a:gd name="T29" fmla="*/ 12 h 12"/>
                <a:gd name="T30" fmla="*/ 6 w 36"/>
                <a:gd name="T31" fmla="*/ 12 h 12"/>
                <a:gd name="T32" fmla="*/ 0 w 36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2"/>
                <a:gd name="T53" fmla="*/ 36 w 3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2">
                  <a:moveTo>
                    <a:pt x="0" y="12"/>
                  </a:moveTo>
                  <a:lnTo>
                    <a:pt x="6" y="12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85" name="Freeform 119"/>
            <p:cNvSpPr>
              <a:spLocks/>
            </p:cNvSpPr>
            <p:nvPr/>
          </p:nvSpPr>
          <p:spPr bwMode="auto">
            <a:xfrm>
              <a:off x="5233" y="908"/>
              <a:ext cx="36" cy="18"/>
            </a:xfrm>
            <a:custGeom>
              <a:avLst/>
              <a:gdLst>
                <a:gd name="T0" fmla="*/ 0 w 36"/>
                <a:gd name="T1" fmla="*/ 18 h 18"/>
                <a:gd name="T2" fmla="*/ 0 w 36"/>
                <a:gd name="T3" fmla="*/ 18 h 18"/>
                <a:gd name="T4" fmla="*/ 6 w 36"/>
                <a:gd name="T5" fmla="*/ 12 h 18"/>
                <a:gd name="T6" fmla="*/ 12 w 36"/>
                <a:gd name="T7" fmla="*/ 12 h 18"/>
                <a:gd name="T8" fmla="*/ 18 w 36"/>
                <a:gd name="T9" fmla="*/ 6 h 18"/>
                <a:gd name="T10" fmla="*/ 24 w 36"/>
                <a:gd name="T11" fmla="*/ 6 h 18"/>
                <a:gd name="T12" fmla="*/ 30 w 36"/>
                <a:gd name="T13" fmla="*/ 6 h 18"/>
                <a:gd name="T14" fmla="*/ 30 w 36"/>
                <a:gd name="T15" fmla="*/ 0 h 18"/>
                <a:gd name="T16" fmla="*/ 36 w 36"/>
                <a:gd name="T17" fmla="*/ 6 h 18"/>
                <a:gd name="T18" fmla="*/ 36 w 36"/>
                <a:gd name="T19" fmla="*/ 6 h 18"/>
                <a:gd name="T20" fmla="*/ 30 w 36"/>
                <a:gd name="T21" fmla="*/ 6 h 18"/>
                <a:gd name="T22" fmla="*/ 24 w 36"/>
                <a:gd name="T23" fmla="*/ 12 h 18"/>
                <a:gd name="T24" fmla="*/ 18 w 36"/>
                <a:gd name="T25" fmla="*/ 12 h 18"/>
                <a:gd name="T26" fmla="*/ 12 w 36"/>
                <a:gd name="T27" fmla="*/ 12 h 18"/>
                <a:gd name="T28" fmla="*/ 6 w 36"/>
                <a:gd name="T29" fmla="*/ 18 h 18"/>
                <a:gd name="T30" fmla="*/ 0 w 36"/>
                <a:gd name="T31" fmla="*/ 18 h 18"/>
                <a:gd name="T32" fmla="*/ 0 w 36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0" y="18"/>
                  </a:moveTo>
                  <a:lnTo>
                    <a:pt x="0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6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86" name="Freeform 120"/>
            <p:cNvSpPr>
              <a:spLocks/>
            </p:cNvSpPr>
            <p:nvPr/>
          </p:nvSpPr>
          <p:spPr bwMode="auto">
            <a:xfrm>
              <a:off x="5227" y="878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6 w 36"/>
                <a:gd name="T3" fmla="*/ 18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6 h 24"/>
                <a:gd name="T10" fmla="*/ 24 w 36"/>
                <a:gd name="T11" fmla="*/ 6 h 24"/>
                <a:gd name="T12" fmla="*/ 30 w 36"/>
                <a:gd name="T13" fmla="*/ 0 h 24"/>
                <a:gd name="T14" fmla="*/ 36 w 36"/>
                <a:gd name="T15" fmla="*/ 0 h 24"/>
                <a:gd name="T16" fmla="*/ 36 w 36"/>
                <a:gd name="T17" fmla="*/ 0 h 24"/>
                <a:gd name="T18" fmla="*/ 36 w 36"/>
                <a:gd name="T19" fmla="*/ 6 h 24"/>
                <a:gd name="T20" fmla="*/ 30 w 36"/>
                <a:gd name="T21" fmla="*/ 6 h 24"/>
                <a:gd name="T22" fmla="*/ 24 w 36"/>
                <a:gd name="T23" fmla="*/ 12 h 24"/>
                <a:gd name="T24" fmla="*/ 18 w 36"/>
                <a:gd name="T25" fmla="*/ 12 h 24"/>
                <a:gd name="T26" fmla="*/ 12 w 36"/>
                <a:gd name="T27" fmla="*/ 18 h 24"/>
                <a:gd name="T28" fmla="*/ 6 w 36"/>
                <a:gd name="T29" fmla="*/ 18 h 24"/>
                <a:gd name="T30" fmla="*/ 6 w 36"/>
                <a:gd name="T31" fmla="*/ 18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87" name="Freeform 121"/>
            <p:cNvSpPr>
              <a:spLocks/>
            </p:cNvSpPr>
            <p:nvPr/>
          </p:nvSpPr>
          <p:spPr bwMode="auto">
            <a:xfrm>
              <a:off x="5233" y="926"/>
              <a:ext cx="30" cy="18"/>
            </a:xfrm>
            <a:custGeom>
              <a:avLst/>
              <a:gdLst>
                <a:gd name="T0" fmla="*/ 0 w 30"/>
                <a:gd name="T1" fmla="*/ 18 h 18"/>
                <a:gd name="T2" fmla="*/ 0 w 30"/>
                <a:gd name="T3" fmla="*/ 12 h 18"/>
                <a:gd name="T4" fmla="*/ 6 w 30"/>
                <a:gd name="T5" fmla="*/ 12 h 18"/>
                <a:gd name="T6" fmla="*/ 12 w 30"/>
                <a:gd name="T7" fmla="*/ 6 h 18"/>
                <a:gd name="T8" fmla="*/ 18 w 30"/>
                <a:gd name="T9" fmla="*/ 6 h 18"/>
                <a:gd name="T10" fmla="*/ 24 w 30"/>
                <a:gd name="T11" fmla="*/ 0 h 18"/>
                <a:gd name="T12" fmla="*/ 24 w 30"/>
                <a:gd name="T13" fmla="*/ 0 h 18"/>
                <a:gd name="T14" fmla="*/ 30 w 30"/>
                <a:gd name="T15" fmla="*/ 0 h 18"/>
                <a:gd name="T16" fmla="*/ 30 w 30"/>
                <a:gd name="T17" fmla="*/ 0 h 18"/>
                <a:gd name="T18" fmla="*/ 30 w 30"/>
                <a:gd name="T19" fmla="*/ 0 h 18"/>
                <a:gd name="T20" fmla="*/ 24 w 30"/>
                <a:gd name="T21" fmla="*/ 6 h 18"/>
                <a:gd name="T22" fmla="*/ 24 w 30"/>
                <a:gd name="T23" fmla="*/ 6 h 18"/>
                <a:gd name="T24" fmla="*/ 18 w 30"/>
                <a:gd name="T25" fmla="*/ 12 h 18"/>
                <a:gd name="T26" fmla="*/ 12 w 30"/>
                <a:gd name="T27" fmla="*/ 12 h 18"/>
                <a:gd name="T28" fmla="*/ 6 w 30"/>
                <a:gd name="T29" fmla="*/ 12 h 18"/>
                <a:gd name="T30" fmla="*/ 0 w 30"/>
                <a:gd name="T31" fmla="*/ 12 h 18"/>
                <a:gd name="T32" fmla="*/ 0 w 30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0" y="18"/>
                  </a:moveTo>
                  <a:lnTo>
                    <a:pt x="0" y="12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88" name="Freeform 122"/>
            <p:cNvSpPr>
              <a:spLocks/>
            </p:cNvSpPr>
            <p:nvPr/>
          </p:nvSpPr>
          <p:spPr bwMode="auto">
            <a:xfrm>
              <a:off x="5191" y="914"/>
              <a:ext cx="42" cy="24"/>
            </a:xfrm>
            <a:custGeom>
              <a:avLst/>
              <a:gdLst>
                <a:gd name="T0" fmla="*/ 0 w 42"/>
                <a:gd name="T1" fmla="*/ 0 h 24"/>
                <a:gd name="T2" fmla="*/ 0 w 42"/>
                <a:gd name="T3" fmla="*/ 0 h 24"/>
                <a:gd name="T4" fmla="*/ 6 w 42"/>
                <a:gd name="T5" fmla="*/ 0 h 24"/>
                <a:gd name="T6" fmla="*/ 12 w 42"/>
                <a:gd name="T7" fmla="*/ 0 h 24"/>
                <a:gd name="T8" fmla="*/ 18 w 42"/>
                <a:gd name="T9" fmla="*/ 6 h 24"/>
                <a:gd name="T10" fmla="*/ 30 w 42"/>
                <a:gd name="T11" fmla="*/ 12 h 24"/>
                <a:gd name="T12" fmla="*/ 36 w 42"/>
                <a:gd name="T13" fmla="*/ 18 h 24"/>
                <a:gd name="T14" fmla="*/ 42 w 42"/>
                <a:gd name="T15" fmla="*/ 24 h 24"/>
                <a:gd name="T16" fmla="*/ 42 w 42"/>
                <a:gd name="T17" fmla="*/ 24 h 24"/>
                <a:gd name="T18" fmla="*/ 42 w 42"/>
                <a:gd name="T19" fmla="*/ 24 h 24"/>
                <a:gd name="T20" fmla="*/ 36 w 42"/>
                <a:gd name="T21" fmla="*/ 24 h 24"/>
                <a:gd name="T22" fmla="*/ 24 w 42"/>
                <a:gd name="T23" fmla="*/ 18 h 24"/>
                <a:gd name="T24" fmla="*/ 18 w 42"/>
                <a:gd name="T25" fmla="*/ 12 h 24"/>
                <a:gd name="T26" fmla="*/ 12 w 42"/>
                <a:gd name="T27" fmla="*/ 6 h 24"/>
                <a:gd name="T28" fmla="*/ 6 w 42"/>
                <a:gd name="T29" fmla="*/ 6 h 24"/>
                <a:gd name="T30" fmla="*/ 0 w 42"/>
                <a:gd name="T31" fmla="*/ 0 h 24"/>
                <a:gd name="T32" fmla="*/ 0 w 42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24"/>
                <a:gd name="T53" fmla="*/ 42 w 42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24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36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89" name="Freeform 123"/>
            <p:cNvSpPr>
              <a:spLocks/>
            </p:cNvSpPr>
            <p:nvPr/>
          </p:nvSpPr>
          <p:spPr bwMode="auto">
            <a:xfrm>
              <a:off x="5197" y="890"/>
              <a:ext cx="36" cy="30"/>
            </a:xfrm>
            <a:custGeom>
              <a:avLst/>
              <a:gdLst>
                <a:gd name="T0" fmla="*/ 0 w 36"/>
                <a:gd name="T1" fmla="*/ 0 h 30"/>
                <a:gd name="T2" fmla="*/ 0 w 36"/>
                <a:gd name="T3" fmla="*/ 0 h 30"/>
                <a:gd name="T4" fmla="*/ 6 w 36"/>
                <a:gd name="T5" fmla="*/ 6 h 30"/>
                <a:gd name="T6" fmla="*/ 12 w 36"/>
                <a:gd name="T7" fmla="*/ 6 h 30"/>
                <a:gd name="T8" fmla="*/ 18 w 36"/>
                <a:gd name="T9" fmla="*/ 6 h 30"/>
                <a:gd name="T10" fmla="*/ 24 w 36"/>
                <a:gd name="T11" fmla="*/ 12 h 30"/>
                <a:gd name="T12" fmla="*/ 30 w 36"/>
                <a:gd name="T13" fmla="*/ 18 h 30"/>
                <a:gd name="T14" fmla="*/ 30 w 36"/>
                <a:gd name="T15" fmla="*/ 24 h 30"/>
                <a:gd name="T16" fmla="*/ 36 w 36"/>
                <a:gd name="T17" fmla="*/ 30 h 30"/>
                <a:gd name="T18" fmla="*/ 30 w 36"/>
                <a:gd name="T19" fmla="*/ 24 h 30"/>
                <a:gd name="T20" fmla="*/ 24 w 36"/>
                <a:gd name="T21" fmla="*/ 18 h 30"/>
                <a:gd name="T22" fmla="*/ 18 w 36"/>
                <a:gd name="T23" fmla="*/ 18 h 30"/>
                <a:gd name="T24" fmla="*/ 12 w 36"/>
                <a:gd name="T25" fmla="*/ 12 h 30"/>
                <a:gd name="T26" fmla="*/ 12 w 36"/>
                <a:gd name="T27" fmla="*/ 12 h 30"/>
                <a:gd name="T28" fmla="*/ 6 w 36"/>
                <a:gd name="T29" fmla="*/ 6 h 30"/>
                <a:gd name="T30" fmla="*/ 0 w 36"/>
                <a:gd name="T31" fmla="*/ 6 h 30"/>
                <a:gd name="T32" fmla="*/ 0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24" y="18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90" name="Freeform 124"/>
            <p:cNvSpPr>
              <a:spLocks/>
            </p:cNvSpPr>
            <p:nvPr/>
          </p:nvSpPr>
          <p:spPr bwMode="auto">
            <a:xfrm>
              <a:off x="5227" y="896"/>
              <a:ext cx="36" cy="18"/>
            </a:xfrm>
            <a:custGeom>
              <a:avLst/>
              <a:gdLst>
                <a:gd name="T0" fmla="*/ 0 w 36"/>
                <a:gd name="T1" fmla="*/ 18 h 18"/>
                <a:gd name="T2" fmla="*/ 6 w 36"/>
                <a:gd name="T3" fmla="*/ 18 h 18"/>
                <a:gd name="T4" fmla="*/ 12 w 36"/>
                <a:gd name="T5" fmla="*/ 12 h 18"/>
                <a:gd name="T6" fmla="*/ 18 w 36"/>
                <a:gd name="T7" fmla="*/ 6 h 18"/>
                <a:gd name="T8" fmla="*/ 24 w 36"/>
                <a:gd name="T9" fmla="*/ 6 h 18"/>
                <a:gd name="T10" fmla="*/ 24 w 36"/>
                <a:gd name="T11" fmla="*/ 0 h 18"/>
                <a:gd name="T12" fmla="*/ 30 w 36"/>
                <a:gd name="T13" fmla="*/ 0 h 18"/>
                <a:gd name="T14" fmla="*/ 36 w 36"/>
                <a:gd name="T15" fmla="*/ 0 h 18"/>
                <a:gd name="T16" fmla="*/ 36 w 36"/>
                <a:gd name="T17" fmla="*/ 0 h 18"/>
                <a:gd name="T18" fmla="*/ 36 w 36"/>
                <a:gd name="T19" fmla="*/ 0 h 18"/>
                <a:gd name="T20" fmla="*/ 36 w 36"/>
                <a:gd name="T21" fmla="*/ 6 h 18"/>
                <a:gd name="T22" fmla="*/ 30 w 36"/>
                <a:gd name="T23" fmla="*/ 6 h 18"/>
                <a:gd name="T24" fmla="*/ 24 w 36"/>
                <a:gd name="T25" fmla="*/ 12 h 18"/>
                <a:gd name="T26" fmla="*/ 18 w 36"/>
                <a:gd name="T27" fmla="*/ 12 h 18"/>
                <a:gd name="T28" fmla="*/ 12 w 36"/>
                <a:gd name="T29" fmla="*/ 12 h 18"/>
                <a:gd name="T30" fmla="*/ 6 w 36"/>
                <a:gd name="T31" fmla="*/ 18 h 18"/>
                <a:gd name="T32" fmla="*/ 0 w 36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0" y="18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91" name="Freeform 125"/>
            <p:cNvSpPr>
              <a:spLocks/>
            </p:cNvSpPr>
            <p:nvPr/>
          </p:nvSpPr>
          <p:spPr bwMode="auto">
            <a:xfrm>
              <a:off x="4588" y="2079"/>
              <a:ext cx="24" cy="36"/>
            </a:xfrm>
            <a:custGeom>
              <a:avLst/>
              <a:gdLst>
                <a:gd name="T0" fmla="*/ 0 w 24"/>
                <a:gd name="T1" fmla="*/ 36 h 36"/>
                <a:gd name="T2" fmla="*/ 0 w 24"/>
                <a:gd name="T3" fmla="*/ 36 h 36"/>
                <a:gd name="T4" fmla="*/ 0 w 24"/>
                <a:gd name="T5" fmla="*/ 30 h 36"/>
                <a:gd name="T6" fmla="*/ 6 w 24"/>
                <a:gd name="T7" fmla="*/ 24 h 36"/>
                <a:gd name="T8" fmla="*/ 6 w 24"/>
                <a:gd name="T9" fmla="*/ 18 h 36"/>
                <a:gd name="T10" fmla="*/ 12 w 24"/>
                <a:gd name="T11" fmla="*/ 12 h 36"/>
                <a:gd name="T12" fmla="*/ 18 w 24"/>
                <a:gd name="T13" fmla="*/ 6 h 36"/>
                <a:gd name="T14" fmla="*/ 24 w 24"/>
                <a:gd name="T15" fmla="*/ 6 h 36"/>
                <a:gd name="T16" fmla="*/ 24 w 24"/>
                <a:gd name="T17" fmla="*/ 0 h 36"/>
                <a:gd name="T18" fmla="*/ 24 w 24"/>
                <a:gd name="T19" fmla="*/ 6 h 36"/>
                <a:gd name="T20" fmla="*/ 18 w 24"/>
                <a:gd name="T21" fmla="*/ 12 h 36"/>
                <a:gd name="T22" fmla="*/ 18 w 24"/>
                <a:gd name="T23" fmla="*/ 18 h 36"/>
                <a:gd name="T24" fmla="*/ 12 w 24"/>
                <a:gd name="T25" fmla="*/ 24 h 36"/>
                <a:gd name="T26" fmla="*/ 6 w 24"/>
                <a:gd name="T27" fmla="*/ 30 h 36"/>
                <a:gd name="T28" fmla="*/ 6 w 24"/>
                <a:gd name="T29" fmla="*/ 36 h 36"/>
                <a:gd name="T30" fmla="*/ 0 w 24"/>
                <a:gd name="T31" fmla="*/ 36 h 36"/>
                <a:gd name="T32" fmla="*/ 0 w 24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6"/>
                <a:gd name="T53" fmla="*/ 24 w 2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6">
                  <a:moveTo>
                    <a:pt x="0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6" y="30"/>
                  </a:lnTo>
                  <a:lnTo>
                    <a:pt x="6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92" name="Freeform 126"/>
            <p:cNvSpPr>
              <a:spLocks/>
            </p:cNvSpPr>
            <p:nvPr/>
          </p:nvSpPr>
          <p:spPr bwMode="auto">
            <a:xfrm>
              <a:off x="4606" y="2085"/>
              <a:ext cx="12" cy="30"/>
            </a:xfrm>
            <a:custGeom>
              <a:avLst/>
              <a:gdLst>
                <a:gd name="T0" fmla="*/ 0 w 12"/>
                <a:gd name="T1" fmla="*/ 30 h 30"/>
                <a:gd name="T2" fmla="*/ 0 w 12"/>
                <a:gd name="T3" fmla="*/ 24 h 30"/>
                <a:gd name="T4" fmla="*/ 0 w 12"/>
                <a:gd name="T5" fmla="*/ 12 h 30"/>
                <a:gd name="T6" fmla="*/ 6 w 12"/>
                <a:gd name="T7" fmla="*/ 6 h 30"/>
                <a:gd name="T8" fmla="*/ 12 w 12"/>
                <a:gd name="T9" fmla="*/ 0 h 30"/>
                <a:gd name="T10" fmla="*/ 6 w 12"/>
                <a:gd name="T11" fmla="*/ 6 h 30"/>
                <a:gd name="T12" fmla="*/ 6 w 12"/>
                <a:gd name="T13" fmla="*/ 18 h 30"/>
                <a:gd name="T14" fmla="*/ 6 w 12"/>
                <a:gd name="T15" fmla="*/ 24 h 30"/>
                <a:gd name="T16" fmla="*/ 0 w 12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0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6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93" name="Freeform 127"/>
            <p:cNvSpPr>
              <a:spLocks/>
            </p:cNvSpPr>
            <p:nvPr/>
          </p:nvSpPr>
          <p:spPr bwMode="auto">
            <a:xfrm>
              <a:off x="4457" y="2067"/>
              <a:ext cx="24" cy="18"/>
            </a:xfrm>
            <a:custGeom>
              <a:avLst/>
              <a:gdLst>
                <a:gd name="T0" fmla="*/ 24 w 24"/>
                <a:gd name="T1" fmla="*/ 0 h 18"/>
                <a:gd name="T2" fmla="*/ 24 w 24"/>
                <a:gd name="T3" fmla="*/ 0 h 18"/>
                <a:gd name="T4" fmla="*/ 18 w 24"/>
                <a:gd name="T5" fmla="*/ 6 h 18"/>
                <a:gd name="T6" fmla="*/ 18 w 24"/>
                <a:gd name="T7" fmla="*/ 6 h 18"/>
                <a:gd name="T8" fmla="*/ 12 w 24"/>
                <a:gd name="T9" fmla="*/ 12 h 18"/>
                <a:gd name="T10" fmla="*/ 12 w 24"/>
                <a:gd name="T11" fmla="*/ 18 h 18"/>
                <a:gd name="T12" fmla="*/ 6 w 24"/>
                <a:gd name="T13" fmla="*/ 18 h 18"/>
                <a:gd name="T14" fmla="*/ 6 w 24"/>
                <a:gd name="T15" fmla="*/ 18 h 18"/>
                <a:gd name="T16" fmla="*/ 0 w 24"/>
                <a:gd name="T17" fmla="*/ 18 h 18"/>
                <a:gd name="T18" fmla="*/ 0 w 24"/>
                <a:gd name="T19" fmla="*/ 18 h 18"/>
                <a:gd name="T20" fmla="*/ 0 w 24"/>
                <a:gd name="T21" fmla="*/ 12 h 18"/>
                <a:gd name="T22" fmla="*/ 6 w 24"/>
                <a:gd name="T23" fmla="*/ 12 h 18"/>
                <a:gd name="T24" fmla="*/ 6 w 24"/>
                <a:gd name="T25" fmla="*/ 6 h 18"/>
                <a:gd name="T26" fmla="*/ 12 w 24"/>
                <a:gd name="T27" fmla="*/ 6 h 18"/>
                <a:gd name="T28" fmla="*/ 18 w 24"/>
                <a:gd name="T29" fmla="*/ 6 h 18"/>
                <a:gd name="T30" fmla="*/ 18 w 24"/>
                <a:gd name="T31" fmla="*/ 0 h 18"/>
                <a:gd name="T32" fmla="*/ 24 w 24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8"/>
                <a:gd name="T53" fmla="*/ 24 w 24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8">
                  <a:moveTo>
                    <a:pt x="24" y="0"/>
                  </a:moveTo>
                  <a:lnTo>
                    <a:pt x="24" y="0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94" name="Freeform 128"/>
            <p:cNvSpPr>
              <a:spLocks/>
            </p:cNvSpPr>
            <p:nvPr/>
          </p:nvSpPr>
          <p:spPr bwMode="auto">
            <a:xfrm>
              <a:off x="4451" y="2067"/>
              <a:ext cx="24" cy="6"/>
            </a:xfrm>
            <a:custGeom>
              <a:avLst/>
              <a:gdLst>
                <a:gd name="T0" fmla="*/ 24 w 24"/>
                <a:gd name="T1" fmla="*/ 0 h 6"/>
                <a:gd name="T2" fmla="*/ 24 w 24"/>
                <a:gd name="T3" fmla="*/ 0 h 6"/>
                <a:gd name="T4" fmla="*/ 18 w 24"/>
                <a:gd name="T5" fmla="*/ 0 h 6"/>
                <a:gd name="T6" fmla="*/ 12 w 24"/>
                <a:gd name="T7" fmla="*/ 0 h 6"/>
                <a:gd name="T8" fmla="*/ 12 w 24"/>
                <a:gd name="T9" fmla="*/ 0 h 6"/>
                <a:gd name="T10" fmla="*/ 6 w 24"/>
                <a:gd name="T11" fmla="*/ 0 h 6"/>
                <a:gd name="T12" fmla="*/ 0 w 24"/>
                <a:gd name="T13" fmla="*/ 0 h 6"/>
                <a:gd name="T14" fmla="*/ 0 w 24"/>
                <a:gd name="T15" fmla="*/ 0 h 6"/>
                <a:gd name="T16" fmla="*/ 0 w 24"/>
                <a:gd name="T17" fmla="*/ 0 h 6"/>
                <a:gd name="T18" fmla="*/ 0 w 24"/>
                <a:gd name="T19" fmla="*/ 6 h 6"/>
                <a:gd name="T20" fmla="*/ 0 w 24"/>
                <a:gd name="T21" fmla="*/ 6 h 6"/>
                <a:gd name="T22" fmla="*/ 6 w 24"/>
                <a:gd name="T23" fmla="*/ 6 h 6"/>
                <a:gd name="T24" fmla="*/ 6 w 24"/>
                <a:gd name="T25" fmla="*/ 6 h 6"/>
                <a:gd name="T26" fmla="*/ 12 w 24"/>
                <a:gd name="T27" fmla="*/ 0 h 6"/>
                <a:gd name="T28" fmla="*/ 18 w 24"/>
                <a:gd name="T29" fmla="*/ 0 h 6"/>
                <a:gd name="T30" fmla="*/ 24 w 24"/>
                <a:gd name="T31" fmla="*/ 0 h 6"/>
                <a:gd name="T32" fmla="*/ 24 w 24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24" y="0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95" name="Freeform 129"/>
            <p:cNvSpPr>
              <a:spLocks/>
            </p:cNvSpPr>
            <p:nvPr/>
          </p:nvSpPr>
          <p:spPr bwMode="auto">
            <a:xfrm>
              <a:off x="4457" y="2043"/>
              <a:ext cx="24" cy="24"/>
            </a:xfrm>
            <a:custGeom>
              <a:avLst/>
              <a:gdLst>
                <a:gd name="T0" fmla="*/ 24 w 24"/>
                <a:gd name="T1" fmla="*/ 24 h 24"/>
                <a:gd name="T2" fmla="*/ 18 w 24"/>
                <a:gd name="T3" fmla="*/ 24 h 24"/>
                <a:gd name="T4" fmla="*/ 18 w 24"/>
                <a:gd name="T5" fmla="*/ 18 h 24"/>
                <a:gd name="T6" fmla="*/ 12 w 24"/>
                <a:gd name="T7" fmla="*/ 18 h 24"/>
                <a:gd name="T8" fmla="*/ 6 w 24"/>
                <a:gd name="T9" fmla="*/ 12 h 24"/>
                <a:gd name="T10" fmla="*/ 0 w 24"/>
                <a:gd name="T11" fmla="*/ 6 h 24"/>
                <a:gd name="T12" fmla="*/ 0 w 24"/>
                <a:gd name="T13" fmla="*/ 6 h 24"/>
                <a:gd name="T14" fmla="*/ 0 w 24"/>
                <a:gd name="T15" fmla="*/ 6 h 24"/>
                <a:gd name="T16" fmla="*/ 0 w 24"/>
                <a:gd name="T17" fmla="*/ 0 h 24"/>
                <a:gd name="T18" fmla="*/ 0 w 24"/>
                <a:gd name="T19" fmla="*/ 0 h 24"/>
                <a:gd name="T20" fmla="*/ 6 w 24"/>
                <a:gd name="T21" fmla="*/ 6 h 24"/>
                <a:gd name="T22" fmla="*/ 6 w 24"/>
                <a:gd name="T23" fmla="*/ 6 h 24"/>
                <a:gd name="T24" fmla="*/ 12 w 24"/>
                <a:gd name="T25" fmla="*/ 12 h 24"/>
                <a:gd name="T26" fmla="*/ 18 w 24"/>
                <a:gd name="T27" fmla="*/ 12 h 24"/>
                <a:gd name="T28" fmla="*/ 18 w 24"/>
                <a:gd name="T29" fmla="*/ 18 h 24"/>
                <a:gd name="T30" fmla="*/ 24 w 24"/>
                <a:gd name="T31" fmla="*/ 24 h 24"/>
                <a:gd name="T32" fmla="*/ 24 w 24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24" y="24"/>
                  </a:moveTo>
                  <a:lnTo>
                    <a:pt x="18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96" name="Freeform 130"/>
            <p:cNvSpPr>
              <a:spLocks/>
            </p:cNvSpPr>
            <p:nvPr/>
          </p:nvSpPr>
          <p:spPr bwMode="auto">
            <a:xfrm>
              <a:off x="4612" y="2049"/>
              <a:ext cx="6" cy="36"/>
            </a:xfrm>
            <a:custGeom>
              <a:avLst/>
              <a:gdLst>
                <a:gd name="T0" fmla="*/ 0 w 6"/>
                <a:gd name="T1" fmla="*/ 36 h 36"/>
                <a:gd name="T2" fmla="*/ 0 w 6"/>
                <a:gd name="T3" fmla="*/ 24 h 36"/>
                <a:gd name="T4" fmla="*/ 0 w 6"/>
                <a:gd name="T5" fmla="*/ 12 h 36"/>
                <a:gd name="T6" fmla="*/ 0 w 6"/>
                <a:gd name="T7" fmla="*/ 6 h 36"/>
                <a:gd name="T8" fmla="*/ 6 w 6"/>
                <a:gd name="T9" fmla="*/ 0 h 36"/>
                <a:gd name="T10" fmla="*/ 6 w 6"/>
                <a:gd name="T11" fmla="*/ 6 h 36"/>
                <a:gd name="T12" fmla="*/ 6 w 6"/>
                <a:gd name="T13" fmla="*/ 12 h 36"/>
                <a:gd name="T14" fmla="*/ 0 w 6"/>
                <a:gd name="T15" fmla="*/ 24 h 36"/>
                <a:gd name="T16" fmla="*/ 0 w 6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6"/>
                <a:gd name="T29" fmla="*/ 6 w 6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6">
                  <a:moveTo>
                    <a:pt x="0" y="36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24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97" name="Freeform 131"/>
            <p:cNvSpPr>
              <a:spLocks/>
            </p:cNvSpPr>
            <p:nvPr/>
          </p:nvSpPr>
          <p:spPr bwMode="auto">
            <a:xfrm>
              <a:off x="4618" y="2055"/>
              <a:ext cx="18" cy="36"/>
            </a:xfrm>
            <a:custGeom>
              <a:avLst/>
              <a:gdLst>
                <a:gd name="T0" fmla="*/ 0 w 18"/>
                <a:gd name="T1" fmla="*/ 36 h 36"/>
                <a:gd name="T2" fmla="*/ 0 w 18"/>
                <a:gd name="T3" fmla="*/ 24 h 36"/>
                <a:gd name="T4" fmla="*/ 6 w 18"/>
                <a:gd name="T5" fmla="*/ 18 h 36"/>
                <a:gd name="T6" fmla="*/ 6 w 18"/>
                <a:gd name="T7" fmla="*/ 6 h 36"/>
                <a:gd name="T8" fmla="*/ 12 w 18"/>
                <a:gd name="T9" fmla="*/ 0 h 36"/>
                <a:gd name="T10" fmla="*/ 18 w 18"/>
                <a:gd name="T11" fmla="*/ 0 h 36"/>
                <a:gd name="T12" fmla="*/ 18 w 18"/>
                <a:gd name="T13" fmla="*/ 6 h 36"/>
                <a:gd name="T14" fmla="*/ 12 w 18"/>
                <a:gd name="T15" fmla="*/ 12 h 36"/>
                <a:gd name="T16" fmla="*/ 12 w 18"/>
                <a:gd name="T17" fmla="*/ 18 h 36"/>
                <a:gd name="T18" fmla="*/ 6 w 18"/>
                <a:gd name="T19" fmla="*/ 24 h 36"/>
                <a:gd name="T20" fmla="*/ 6 w 18"/>
                <a:gd name="T21" fmla="*/ 24 h 36"/>
                <a:gd name="T22" fmla="*/ 0 w 18"/>
                <a:gd name="T23" fmla="*/ 30 h 36"/>
                <a:gd name="T24" fmla="*/ 0 w 18"/>
                <a:gd name="T25" fmla="*/ 36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36"/>
                <a:gd name="T41" fmla="*/ 18 w 18"/>
                <a:gd name="T42" fmla="*/ 36 h 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36">
                  <a:moveTo>
                    <a:pt x="0" y="36"/>
                  </a:moveTo>
                  <a:lnTo>
                    <a:pt x="0" y="24"/>
                  </a:lnTo>
                  <a:lnTo>
                    <a:pt x="6" y="18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98" name="Freeform 132"/>
            <p:cNvSpPr>
              <a:spLocks/>
            </p:cNvSpPr>
            <p:nvPr/>
          </p:nvSpPr>
          <p:spPr bwMode="auto">
            <a:xfrm>
              <a:off x="4600" y="2049"/>
              <a:ext cx="6" cy="30"/>
            </a:xfrm>
            <a:custGeom>
              <a:avLst/>
              <a:gdLst>
                <a:gd name="T0" fmla="*/ 0 w 6"/>
                <a:gd name="T1" fmla="*/ 30 h 30"/>
                <a:gd name="T2" fmla="*/ 0 w 6"/>
                <a:gd name="T3" fmla="*/ 30 h 30"/>
                <a:gd name="T4" fmla="*/ 0 w 6"/>
                <a:gd name="T5" fmla="*/ 18 h 30"/>
                <a:gd name="T6" fmla="*/ 0 w 6"/>
                <a:gd name="T7" fmla="*/ 6 h 30"/>
                <a:gd name="T8" fmla="*/ 0 w 6"/>
                <a:gd name="T9" fmla="*/ 0 h 30"/>
                <a:gd name="T10" fmla="*/ 6 w 6"/>
                <a:gd name="T11" fmla="*/ 0 h 30"/>
                <a:gd name="T12" fmla="*/ 6 w 6"/>
                <a:gd name="T13" fmla="*/ 12 h 30"/>
                <a:gd name="T14" fmla="*/ 0 w 6"/>
                <a:gd name="T15" fmla="*/ 24 h 30"/>
                <a:gd name="T16" fmla="*/ 0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0" y="30"/>
                  </a:moveTo>
                  <a:lnTo>
                    <a:pt x="0" y="30"/>
                  </a:lnTo>
                  <a:lnTo>
                    <a:pt x="0" y="18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0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199" name="Freeform 133"/>
            <p:cNvSpPr>
              <a:spLocks/>
            </p:cNvSpPr>
            <p:nvPr/>
          </p:nvSpPr>
          <p:spPr bwMode="auto">
            <a:xfrm>
              <a:off x="4588" y="2043"/>
              <a:ext cx="6" cy="30"/>
            </a:xfrm>
            <a:custGeom>
              <a:avLst/>
              <a:gdLst>
                <a:gd name="T0" fmla="*/ 6 w 6"/>
                <a:gd name="T1" fmla="*/ 30 h 30"/>
                <a:gd name="T2" fmla="*/ 0 w 6"/>
                <a:gd name="T3" fmla="*/ 24 h 30"/>
                <a:gd name="T4" fmla="*/ 0 w 6"/>
                <a:gd name="T5" fmla="*/ 12 h 30"/>
                <a:gd name="T6" fmla="*/ 0 w 6"/>
                <a:gd name="T7" fmla="*/ 6 h 30"/>
                <a:gd name="T8" fmla="*/ 0 w 6"/>
                <a:gd name="T9" fmla="*/ 0 h 30"/>
                <a:gd name="T10" fmla="*/ 0 w 6"/>
                <a:gd name="T11" fmla="*/ 0 h 30"/>
                <a:gd name="T12" fmla="*/ 6 w 6"/>
                <a:gd name="T13" fmla="*/ 6 h 30"/>
                <a:gd name="T14" fmla="*/ 0 w 6"/>
                <a:gd name="T15" fmla="*/ 24 h 30"/>
                <a:gd name="T16" fmla="*/ 6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6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0" y="24"/>
                  </a:lnTo>
                  <a:lnTo>
                    <a:pt x="6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00" name="Freeform 134"/>
            <p:cNvSpPr>
              <a:spLocks/>
            </p:cNvSpPr>
            <p:nvPr/>
          </p:nvSpPr>
          <p:spPr bwMode="auto">
            <a:xfrm>
              <a:off x="4570" y="2037"/>
              <a:ext cx="12" cy="30"/>
            </a:xfrm>
            <a:custGeom>
              <a:avLst/>
              <a:gdLst>
                <a:gd name="T0" fmla="*/ 12 w 12"/>
                <a:gd name="T1" fmla="*/ 30 h 30"/>
                <a:gd name="T2" fmla="*/ 6 w 12"/>
                <a:gd name="T3" fmla="*/ 24 h 30"/>
                <a:gd name="T4" fmla="*/ 6 w 12"/>
                <a:gd name="T5" fmla="*/ 12 h 30"/>
                <a:gd name="T6" fmla="*/ 0 w 12"/>
                <a:gd name="T7" fmla="*/ 0 h 30"/>
                <a:gd name="T8" fmla="*/ 6 w 12"/>
                <a:gd name="T9" fmla="*/ 0 h 30"/>
                <a:gd name="T10" fmla="*/ 6 w 12"/>
                <a:gd name="T11" fmla="*/ 0 h 30"/>
                <a:gd name="T12" fmla="*/ 6 w 12"/>
                <a:gd name="T13" fmla="*/ 12 h 30"/>
                <a:gd name="T14" fmla="*/ 6 w 12"/>
                <a:gd name="T15" fmla="*/ 24 h 30"/>
                <a:gd name="T16" fmla="*/ 12 w 12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12" y="30"/>
                  </a:moveTo>
                  <a:lnTo>
                    <a:pt x="6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6" y="24"/>
                  </a:lnTo>
                  <a:lnTo>
                    <a:pt x="12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01" name="Freeform 135"/>
            <p:cNvSpPr>
              <a:spLocks/>
            </p:cNvSpPr>
            <p:nvPr/>
          </p:nvSpPr>
          <p:spPr bwMode="auto">
            <a:xfrm>
              <a:off x="4558" y="2025"/>
              <a:ext cx="12" cy="42"/>
            </a:xfrm>
            <a:custGeom>
              <a:avLst/>
              <a:gdLst>
                <a:gd name="T0" fmla="*/ 12 w 12"/>
                <a:gd name="T1" fmla="*/ 42 h 42"/>
                <a:gd name="T2" fmla="*/ 6 w 12"/>
                <a:gd name="T3" fmla="*/ 30 h 42"/>
                <a:gd name="T4" fmla="*/ 0 w 12"/>
                <a:gd name="T5" fmla="*/ 18 h 42"/>
                <a:gd name="T6" fmla="*/ 0 w 12"/>
                <a:gd name="T7" fmla="*/ 6 h 42"/>
                <a:gd name="T8" fmla="*/ 6 w 12"/>
                <a:gd name="T9" fmla="*/ 0 h 42"/>
                <a:gd name="T10" fmla="*/ 6 w 12"/>
                <a:gd name="T11" fmla="*/ 6 h 42"/>
                <a:gd name="T12" fmla="*/ 6 w 12"/>
                <a:gd name="T13" fmla="*/ 18 h 42"/>
                <a:gd name="T14" fmla="*/ 6 w 12"/>
                <a:gd name="T15" fmla="*/ 30 h 42"/>
                <a:gd name="T16" fmla="*/ 12 w 12"/>
                <a:gd name="T17" fmla="*/ 42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42"/>
                <a:gd name="T29" fmla="*/ 12 w 12"/>
                <a:gd name="T30" fmla="*/ 42 h 4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42">
                  <a:moveTo>
                    <a:pt x="12" y="42"/>
                  </a:moveTo>
                  <a:lnTo>
                    <a:pt x="6" y="30"/>
                  </a:lnTo>
                  <a:lnTo>
                    <a:pt x="0" y="18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6" y="30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02" name="Freeform 136"/>
            <p:cNvSpPr>
              <a:spLocks/>
            </p:cNvSpPr>
            <p:nvPr/>
          </p:nvSpPr>
          <p:spPr bwMode="auto">
            <a:xfrm>
              <a:off x="4540" y="2019"/>
              <a:ext cx="12" cy="42"/>
            </a:xfrm>
            <a:custGeom>
              <a:avLst/>
              <a:gdLst>
                <a:gd name="T0" fmla="*/ 12 w 12"/>
                <a:gd name="T1" fmla="*/ 42 h 42"/>
                <a:gd name="T2" fmla="*/ 12 w 12"/>
                <a:gd name="T3" fmla="*/ 42 h 42"/>
                <a:gd name="T4" fmla="*/ 12 w 12"/>
                <a:gd name="T5" fmla="*/ 36 h 42"/>
                <a:gd name="T6" fmla="*/ 6 w 12"/>
                <a:gd name="T7" fmla="*/ 30 h 42"/>
                <a:gd name="T8" fmla="*/ 6 w 12"/>
                <a:gd name="T9" fmla="*/ 18 h 42"/>
                <a:gd name="T10" fmla="*/ 0 w 12"/>
                <a:gd name="T11" fmla="*/ 12 h 42"/>
                <a:gd name="T12" fmla="*/ 0 w 12"/>
                <a:gd name="T13" fmla="*/ 6 h 42"/>
                <a:gd name="T14" fmla="*/ 0 w 12"/>
                <a:gd name="T15" fmla="*/ 6 h 42"/>
                <a:gd name="T16" fmla="*/ 0 w 12"/>
                <a:gd name="T17" fmla="*/ 0 h 42"/>
                <a:gd name="T18" fmla="*/ 6 w 12"/>
                <a:gd name="T19" fmla="*/ 6 h 42"/>
                <a:gd name="T20" fmla="*/ 12 w 12"/>
                <a:gd name="T21" fmla="*/ 24 h 42"/>
                <a:gd name="T22" fmla="*/ 12 w 12"/>
                <a:gd name="T23" fmla="*/ 36 h 42"/>
                <a:gd name="T24" fmla="*/ 12 w 12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42"/>
                <a:gd name="T41" fmla="*/ 12 w 12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42">
                  <a:moveTo>
                    <a:pt x="12" y="42"/>
                  </a:moveTo>
                  <a:lnTo>
                    <a:pt x="12" y="42"/>
                  </a:lnTo>
                  <a:lnTo>
                    <a:pt x="12" y="36"/>
                  </a:lnTo>
                  <a:lnTo>
                    <a:pt x="6" y="30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24"/>
                  </a:lnTo>
                  <a:lnTo>
                    <a:pt x="12" y="36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03" name="Freeform 137"/>
            <p:cNvSpPr>
              <a:spLocks/>
            </p:cNvSpPr>
            <p:nvPr/>
          </p:nvSpPr>
          <p:spPr bwMode="auto">
            <a:xfrm>
              <a:off x="4528" y="2019"/>
              <a:ext cx="12" cy="42"/>
            </a:xfrm>
            <a:custGeom>
              <a:avLst/>
              <a:gdLst>
                <a:gd name="T0" fmla="*/ 12 w 12"/>
                <a:gd name="T1" fmla="*/ 42 h 42"/>
                <a:gd name="T2" fmla="*/ 12 w 12"/>
                <a:gd name="T3" fmla="*/ 42 h 42"/>
                <a:gd name="T4" fmla="*/ 6 w 12"/>
                <a:gd name="T5" fmla="*/ 36 h 42"/>
                <a:gd name="T6" fmla="*/ 6 w 12"/>
                <a:gd name="T7" fmla="*/ 24 h 42"/>
                <a:gd name="T8" fmla="*/ 0 w 12"/>
                <a:gd name="T9" fmla="*/ 18 h 42"/>
                <a:gd name="T10" fmla="*/ 0 w 12"/>
                <a:gd name="T11" fmla="*/ 12 h 42"/>
                <a:gd name="T12" fmla="*/ 0 w 12"/>
                <a:gd name="T13" fmla="*/ 6 h 42"/>
                <a:gd name="T14" fmla="*/ 0 w 12"/>
                <a:gd name="T15" fmla="*/ 0 h 42"/>
                <a:gd name="T16" fmla="*/ 0 w 12"/>
                <a:gd name="T17" fmla="*/ 0 h 42"/>
                <a:gd name="T18" fmla="*/ 6 w 12"/>
                <a:gd name="T19" fmla="*/ 6 h 42"/>
                <a:gd name="T20" fmla="*/ 12 w 12"/>
                <a:gd name="T21" fmla="*/ 18 h 42"/>
                <a:gd name="T22" fmla="*/ 12 w 12"/>
                <a:gd name="T23" fmla="*/ 30 h 42"/>
                <a:gd name="T24" fmla="*/ 12 w 12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42"/>
                <a:gd name="T41" fmla="*/ 12 w 12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42">
                  <a:moveTo>
                    <a:pt x="12" y="42"/>
                  </a:moveTo>
                  <a:lnTo>
                    <a:pt x="12" y="42"/>
                  </a:lnTo>
                  <a:lnTo>
                    <a:pt x="6" y="36"/>
                  </a:lnTo>
                  <a:lnTo>
                    <a:pt x="6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8"/>
                  </a:lnTo>
                  <a:lnTo>
                    <a:pt x="12" y="30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04" name="Freeform 138"/>
            <p:cNvSpPr>
              <a:spLocks/>
            </p:cNvSpPr>
            <p:nvPr/>
          </p:nvSpPr>
          <p:spPr bwMode="auto">
            <a:xfrm>
              <a:off x="4498" y="2019"/>
              <a:ext cx="30" cy="48"/>
            </a:xfrm>
            <a:custGeom>
              <a:avLst/>
              <a:gdLst>
                <a:gd name="T0" fmla="*/ 30 w 30"/>
                <a:gd name="T1" fmla="*/ 48 h 48"/>
                <a:gd name="T2" fmla="*/ 24 w 30"/>
                <a:gd name="T3" fmla="*/ 42 h 48"/>
                <a:gd name="T4" fmla="*/ 18 w 30"/>
                <a:gd name="T5" fmla="*/ 36 h 48"/>
                <a:gd name="T6" fmla="*/ 12 w 30"/>
                <a:gd name="T7" fmla="*/ 30 h 48"/>
                <a:gd name="T8" fmla="*/ 6 w 30"/>
                <a:gd name="T9" fmla="*/ 24 h 48"/>
                <a:gd name="T10" fmla="*/ 6 w 30"/>
                <a:gd name="T11" fmla="*/ 18 h 48"/>
                <a:gd name="T12" fmla="*/ 0 w 30"/>
                <a:gd name="T13" fmla="*/ 12 h 48"/>
                <a:gd name="T14" fmla="*/ 0 w 30"/>
                <a:gd name="T15" fmla="*/ 6 h 48"/>
                <a:gd name="T16" fmla="*/ 0 w 30"/>
                <a:gd name="T17" fmla="*/ 0 h 48"/>
                <a:gd name="T18" fmla="*/ 6 w 30"/>
                <a:gd name="T19" fmla="*/ 0 h 48"/>
                <a:gd name="T20" fmla="*/ 6 w 30"/>
                <a:gd name="T21" fmla="*/ 6 h 48"/>
                <a:gd name="T22" fmla="*/ 12 w 30"/>
                <a:gd name="T23" fmla="*/ 12 h 48"/>
                <a:gd name="T24" fmla="*/ 18 w 30"/>
                <a:gd name="T25" fmla="*/ 18 h 48"/>
                <a:gd name="T26" fmla="*/ 18 w 30"/>
                <a:gd name="T27" fmla="*/ 24 h 48"/>
                <a:gd name="T28" fmla="*/ 24 w 30"/>
                <a:gd name="T29" fmla="*/ 30 h 48"/>
                <a:gd name="T30" fmla="*/ 24 w 30"/>
                <a:gd name="T31" fmla="*/ 36 h 48"/>
                <a:gd name="T32" fmla="*/ 30 w 30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48"/>
                <a:gd name="T53" fmla="*/ 30 w 30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48">
                  <a:moveTo>
                    <a:pt x="30" y="48"/>
                  </a:moveTo>
                  <a:lnTo>
                    <a:pt x="24" y="42"/>
                  </a:lnTo>
                  <a:lnTo>
                    <a:pt x="18" y="36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24" y="36"/>
                  </a:lnTo>
                  <a:lnTo>
                    <a:pt x="30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05" name="Freeform 139"/>
            <p:cNvSpPr>
              <a:spLocks/>
            </p:cNvSpPr>
            <p:nvPr/>
          </p:nvSpPr>
          <p:spPr bwMode="auto">
            <a:xfrm>
              <a:off x="4475" y="2031"/>
              <a:ext cx="35" cy="30"/>
            </a:xfrm>
            <a:custGeom>
              <a:avLst/>
              <a:gdLst>
                <a:gd name="T0" fmla="*/ 35 w 35"/>
                <a:gd name="T1" fmla="*/ 30 h 30"/>
                <a:gd name="T2" fmla="*/ 29 w 35"/>
                <a:gd name="T3" fmla="*/ 30 h 30"/>
                <a:gd name="T4" fmla="*/ 23 w 35"/>
                <a:gd name="T5" fmla="*/ 24 h 30"/>
                <a:gd name="T6" fmla="*/ 17 w 35"/>
                <a:gd name="T7" fmla="*/ 18 h 30"/>
                <a:gd name="T8" fmla="*/ 12 w 35"/>
                <a:gd name="T9" fmla="*/ 12 h 30"/>
                <a:gd name="T10" fmla="*/ 6 w 35"/>
                <a:gd name="T11" fmla="*/ 6 h 30"/>
                <a:gd name="T12" fmla="*/ 0 w 35"/>
                <a:gd name="T13" fmla="*/ 6 h 30"/>
                <a:gd name="T14" fmla="*/ 0 w 35"/>
                <a:gd name="T15" fmla="*/ 0 h 30"/>
                <a:gd name="T16" fmla="*/ 0 w 35"/>
                <a:gd name="T17" fmla="*/ 0 h 30"/>
                <a:gd name="T18" fmla="*/ 6 w 35"/>
                <a:gd name="T19" fmla="*/ 0 h 30"/>
                <a:gd name="T20" fmla="*/ 12 w 35"/>
                <a:gd name="T21" fmla="*/ 0 h 30"/>
                <a:gd name="T22" fmla="*/ 17 w 35"/>
                <a:gd name="T23" fmla="*/ 6 h 30"/>
                <a:gd name="T24" fmla="*/ 17 w 35"/>
                <a:gd name="T25" fmla="*/ 12 h 30"/>
                <a:gd name="T26" fmla="*/ 23 w 35"/>
                <a:gd name="T27" fmla="*/ 18 h 30"/>
                <a:gd name="T28" fmla="*/ 29 w 35"/>
                <a:gd name="T29" fmla="*/ 24 h 30"/>
                <a:gd name="T30" fmla="*/ 35 w 35"/>
                <a:gd name="T31" fmla="*/ 30 h 30"/>
                <a:gd name="T32" fmla="*/ 35 w 35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0"/>
                <a:gd name="T53" fmla="*/ 35 w 35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0">
                  <a:moveTo>
                    <a:pt x="35" y="30"/>
                  </a:moveTo>
                  <a:lnTo>
                    <a:pt x="29" y="30"/>
                  </a:lnTo>
                  <a:lnTo>
                    <a:pt x="23" y="24"/>
                  </a:lnTo>
                  <a:lnTo>
                    <a:pt x="17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7" y="6"/>
                  </a:lnTo>
                  <a:lnTo>
                    <a:pt x="17" y="12"/>
                  </a:lnTo>
                  <a:lnTo>
                    <a:pt x="23" y="18"/>
                  </a:lnTo>
                  <a:lnTo>
                    <a:pt x="29" y="24"/>
                  </a:lnTo>
                  <a:lnTo>
                    <a:pt x="35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06" name="Freeform 140"/>
            <p:cNvSpPr>
              <a:spLocks/>
            </p:cNvSpPr>
            <p:nvPr/>
          </p:nvSpPr>
          <p:spPr bwMode="auto">
            <a:xfrm>
              <a:off x="4463" y="2031"/>
              <a:ext cx="29" cy="36"/>
            </a:xfrm>
            <a:custGeom>
              <a:avLst/>
              <a:gdLst>
                <a:gd name="T0" fmla="*/ 0 w 29"/>
                <a:gd name="T1" fmla="*/ 0 h 36"/>
                <a:gd name="T2" fmla="*/ 6 w 29"/>
                <a:gd name="T3" fmla="*/ 0 h 36"/>
                <a:gd name="T4" fmla="*/ 6 w 29"/>
                <a:gd name="T5" fmla="*/ 6 h 36"/>
                <a:gd name="T6" fmla="*/ 12 w 29"/>
                <a:gd name="T7" fmla="*/ 12 h 36"/>
                <a:gd name="T8" fmla="*/ 18 w 29"/>
                <a:gd name="T9" fmla="*/ 18 h 36"/>
                <a:gd name="T10" fmla="*/ 18 w 29"/>
                <a:gd name="T11" fmla="*/ 18 h 36"/>
                <a:gd name="T12" fmla="*/ 24 w 29"/>
                <a:gd name="T13" fmla="*/ 24 h 36"/>
                <a:gd name="T14" fmla="*/ 29 w 29"/>
                <a:gd name="T15" fmla="*/ 30 h 36"/>
                <a:gd name="T16" fmla="*/ 29 w 29"/>
                <a:gd name="T17" fmla="*/ 36 h 36"/>
                <a:gd name="T18" fmla="*/ 29 w 29"/>
                <a:gd name="T19" fmla="*/ 30 h 36"/>
                <a:gd name="T20" fmla="*/ 18 w 29"/>
                <a:gd name="T21" fmla="*/ 30 h 36"/>
                <a:gd name="T22" fmla="*/ 18 w 29"/>
                <a:gd name="T23" fmla="*/ 24 h 36"/>
                <a:gd name="T24" fmla="*/ 12 w 29"/>
                <a:gd name="T25" fmla="*/ 18 h 36"/>
                <a:gd name="T26" fmla="*/ 6 w 29"/>
                <a:gd name="T27" fmla="*/ 12 h 36"/>
                <a:gd name="T28" fmla="*/ 0 w 29"/>
                <a:gd name="T29" fmla="*/ 6 h 36"/>
                <a:gd name="T30" fmla="*/ 0 w 29"/>
                <a:gd name="T31" fmla="*/ 6 h 36"/>
                <a:gd name="T32" fmla="*/ 0 w 2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9"/>
                <a:gd name="T52" fmla="*/ 0 h 36"/>
                <a:gd name="T53" fmla="*/ 29 w 2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9" h="36">
                  <a:moveTo>
                    <a:pt x="0" y="0"/>
                  </a:move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29" y="30"/>
                  </a:lnTo>
                  <a:lnTo>
                    <a:pt x="29" y="36"/>
                  </a:lnTo>
                  <a:lnTo>
                    <a:pt x="29" y="30"/>
                  </a:lnTo>
                  <a:lnTo>
                    <a:pt x="18" y="30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07" name="Freeform 141"/>
            <p:cNvSpPr>
              <a:spLocks/>
            </p:cNvSpPr>
            <p:nvPr/>
          </p:nvSpPr>
          <p:spPr bwMode="auto">
            <a:xfrm>
              <a:off x="4307" y="2097"/>
              <a:ext cx="156" cy="36"/>
            </a:xfrm>
            <a:custGeom>
              <a:avLst/>
              <a:gdLst>
                <a:gd name="T0" fmla="*/ 156 w 156"/>
                <a:gd name="T1" fmla="*/ 36 h 36"/>
                <a:gd name="T2" fmla="*/ 156 w 156"/>
                <a:gd name="T3" fmla="*/ 36 h 36"/>
                <a:gd name="T4" fmla="*/ 156 w 156"/>
                <a:gd name="T5" fmla="*/ 36 h 36"/>
                <a:gd name="T6" fmla="*/ 150 w 156"/>
                <a:gd name="T7" fmla="*/ 36 h 36"/>
                <a:gd name="T8" fmla="*/ 150 w 156"/>
                <a:gd name="T9" fmla="*/ 36 h 36"/>
                <a:gd name="T10" fmla="*/ 144 w 156"/>
                <a:gd name="T11" fmla="*/ 30 h 36"/>
                <a:gd name="T12" fmla="*/ 132 w 156"/>
                <a:gd name="T13" fmla="*/ 24 h 36"/>
                <a:gd name="T14" fmla="*/ 120 w 156"/>
                <a:gd name="T15" fmla="*/ 18 h 36"/>
                <a:gd name="T16" fmla="*/ 114 w 156"/>
                <a:gd name="T17" fmla="*/ 12 h 36"/>
                <a:gd name="T18" fmla="*/ 102 w 156"/>
                <a:gd name="T19" fmla="*/ 12 h 36"/>
                <a:gd name="T20" fmla="*/ 90 w 156"/>
                <a:gd name="T21" fmla="*/ 6 h 36"/>
                <a:gd name="T22" fmla="*/ 78 w 156"/>
                <a:gd name="T23" fmla="*/ 6 h 36"/>
                <a:gd name="T24" fmla="*/ 72 w 156"/>
                <a:gd name="T25" fmla="*/ 6 h 36"/>
                <a:gd name="T26" fmla="*/ 60 w 156"/>
                <a:gd name="T27" fmla="*/ 6 h 36"/>
                <a:gd name="T28" fmla="*/ 48 w 156"/>
                <a:gd name="T29" fmla="*/ 6 h 36"/>
                <a:gd name="T30" fmla="*/ 42 w 156"/>
                <a:gd name="T31" fmla="*/ 6 h 36"/>
                <a:gd name="T32" fmla="*/ 30 w 156"/>
                <a:gd name="T33" fmla="*/ 12 h 36"/>
                <a:gd name="T34" fmla="*/ 24 w 156"/>
                <a:gd name="T35" fmla="*/ 12 h 36"/>
                <a:gd name="T36" fmla="*/ 12 w 156"/>
                <a:gd name="T37" fmla="*/ 12 h 36"/>
                <a:gd name="T38" fmla="*/ 6 w 156"/>
                <a:gd name="T39" fmla="*/ 18 h 36"/>
                <a:gd name="T40" fmla="*/ 0 w 156"/>
                <a:gd name="T41" fmla="*/ 18 h 36"/>
                <a:gd name="T42" fmla="*/ 0 w 156"/>
                <a:gd name="T43" fmla="*/ 12 h 36"/>
                <a:gd name="T44" fmla="*/ 6 w 156"/>
                <a:gd name="T45" fmla="*/ 12 h 36"/>
                <a:gd name="T46" fmla="*/ 18 w 156"/>
                <a:gd name="T47" fmla="*/ 6 h 36"/>
                <a:gd name="T48" fmla="*/ 24 w 156"/>
                <a:gd name="T49" fmla="*/ 6 h 36"/>
                <a:gd name="T50" fmla="*/ 36 w 156"/>
                <a:gd name="T51" fmla="*/ 0 h 36"/>
                <a:gd name="T52" fmla="*/ 48 w 156"/>
                <a:gd name="T53" fmla="*/ 0 h 36"/>
                <a:gd name="T54" fmla="*/ 60 w 156"/>
                <a:gd name="T55" fmla="*/ 0 h 36"/>
                <a:gd name="T56" fmla="*/ 72 w 156"/>
                <a:gd name="T57" fmla="*/ 0 h 36"/>
                <a:gd name="T58" fmla="*/ 84 w 156"/>
                <a:gd name="T59" fmla="*/ 0 h 36"/>
                <a:gd name="T60" fmla="*/ 96 w 156"/>
                <a:gd name="T61" fmla="*/ 0 h 36"/>
                <a:gd name="T62" fmla="*/ 108 w 156"/>
                <a:gd name="T63" fmla="*/ 6 h 36"/>
                <a:gd name="T64" fmla="*/ 120 w 156"/>
                <a:gd name="T65" fmla="*/ 6 h 36"/>
                <a:gd name="T66" fmla="*/ 132 w 156"/>
                <a:gd name="T67" fmla="*/ 12 h 36"/>
                <a:gd name="T68" fmla="*/ 138 w 156"/>
                <a:gd name="T69" fmla="*/ 18 h 36"/>
                <a:gd name="T70" fmla="*/ 150 w 156"/>
                <a:gd name="T71" fmla="*/ 24 h 36"/>
                <a:gd name="T72" fmla="*/ 156 w 156"/>
                <a:gd name="T73" fmla="*/ 36 h 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6"/>
                <a:gd name="T112" fmla="*/ 0 h 36"/>
                <a:gd name="T113" fmla="*/ 156 w 156"/>
                <a:gd name="T114" fmla="*/ 36 h 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6" h="36">
                  <a:moveTo>
                    <a:pt x="156" y="36"/>
                  </a:moveTo>
                  <a:lnTo>
                    <a:pt x="156" y="36"/>
                  </a:lnTo>
                  <a:lnTo>
                    <a:pt x="150" y="36"/>
                  </a:lnTo>
                  <a:lnTo>
                    <a:pt x="144" y="30"/>
                  </a:lnTo>
                  <a:lnTo>
                    <a:pt x="132" y="24"/>
                  </a:lnTo>
                  <a:lnTo>
                    <a:pt x="120" y="18"/>
                  </a:lnTo>
                  <a:lnTo>
                    <a:pt x="114" y="12"/>
                  </a:lnTo>
                  <a:lnTo>
                    <a:pt x="102" y="12"/>
                  </a:lnTo>
                  <a:lnTo>
                    <a:pt x="90" y="6"/>
                  </a:lnTo>
                  <a:lnTo>
                    <a:pt x="78" y="6"/>
                  </a:lnTo>
                  <a:lnTo>
                    <a:pt x="72" y="6"/>
                  </a:lnTo>
                  <a:lnTo>
                    <a:pt x="60" y="6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6" y="0"/>
                  </a:lnTo>
                  <a:lnTo>
                    <a:pt x="48" y="0"/>
                  </a:lnTo>
                  <a:lnTo>
                    <a:pt x="60" y="0"/>
                  </a:lnTo>
                  <a:lnTo>
                    <a:pt x="72" y="0"/>
                  </a:lnTo>
                  <a:lnTo>
                    <a:pt x="84" y="0"/>
                  </a:lnTo>
                  <a:lnTo>
                    <a:pt x="96" y="0"/>
                  </a:lnTo>
                  <a:lnTo>
                    <a:pt x="108" y="6"/>
                  </a:lnTo>
                  <a:lnTo>
                    <a:pt x="120" y="6"/>
                  </a:lnTo>
                  <a:lnTo>
                    <a:pt x="132" y="12"/>
                  </a:lnTo>
                  <a:lnTo>
                    <a:pt x="138" y="18"/>
                  </a:lnTo>
                  <a:lnTo>
                    <a:pt x="150" y="24"/>
                  </a:lnTo>
                  <a:lnTo>
                    <a:pt x="156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08" name="Freeform 142"/>
            <p:cNvSpPr>
              <a:spLocks/>
            </p:cNvSpPr>
            <p:nvPr/>
          </p:nvSpPr>
          <p:spPr bwMode="auto">
            <a:xfrm>
              <a:off x="4307" y="2103"/>
              <a:ext cx="18" cy="36"/>
            </a:xfrm>
            <a:custGeom>
              <a:avLst/>
              <a:gdLst>
                <a:gd name="T0" fmla="*/ 18 w 18"/>
                <a:gd name="T1" fmla="*/ 0 h 36"/>
                <a:gd name="T2" fmla="*/ 18 w 18"/>
                <a:gd name="T3" fmla="*/ 6 h 36"/>
                <a:gd name="T4" fmla="*/ 12 w 18"/>
                <a:gd name="T5" fmla="*/ 12 h 36"/>
                <a:gd name="T6" fmla="*/ 12 w 18"/>
                <a:gd name="T7" fmla="*/ 18 h 36"/>
                <a:gd name="T8" fmla="*/ 6 w 18"/>
                <a:gd name="T9" fmla="*/ 18 h 36"/>
                <a:gd name="T10" fmla="*/ 6 w 18"/>
                <a:gd name="T11" fmla="*/ 24 h 36"/>
                <a:gd name="T12" fmla="*/ 0 w 18"/>
                <a:gd name="T13" fmla="*/ 30 h 36"/>
                <a:gd name="T14" fmla="*/ 0 w 18"/>
                <a:gd name="T15" fmla="*/ 36 h 36"/>
                <a:gd name="T16" fmla="*/ 0 w 18"/>
                <a:gd name="T17" fmla="*/ 36 h 36"/>
                <a:gd name="T18" fmla="*/ 6 w 18"/>
                <a:gd name="T19" fmla="*/ 36 h 36"/>
                <a:gd name="T20" fmla="*/ 6 w 18"/>
                <a:gd name="T21" fmla="*/ 30 h 36"/>
                <a:gd name="T22" fmla="*/ 6 w 18"/>
                <a:gd name="T23" fmla="*/ 30 h 36"/>
                <a:gd name="T24" fmla="*/ 12 w 18"/>
                <a:gd name="T25" fmla="*/ 24 h 36"/>
                <a:gd name="T26" fmla="*/ 12 w 18"/>
                <a:gd name="T27" fmla="*/ 18 h 36"/>
                <a:gd name="T28" fmla="*/ 12 w 18"/>
                <a:gd name="T29" fmla="*/ 12 h 36"/>
                <a:gd name="T30" fmla="*/ 18 w 18"/>
                <a:gd name="T31" fmla="*/ 6 h 36"/>
                <a:gd name="T32" fmla="*/ 18 w 18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6"/>
                <a:gd name="T53" fmla="*/ 18 w 18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6">
                  <a:moveTo>
                    <a:pt x="18" y="0"/>
                  </a:moveTo>
                  <a:lnTo>
                    <a:pt x="18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09" name="Freeform 143"/>
            <p:cNvSpPr>
              <a:spLocks/>
            </p:cNvSpPr>
            <p:nvPr/>
          </p:nvSpPr>
          <p:spPr bwMode="auto">
            <a:xfrm>
              <a:off x="4319" y="2103"/>
              <a:ext cx="24" cy="36"/>
            </a:xfrm>
            <a:custGeom>
              <a:avLst/>
              <a:gdLst>
                <a:gd name="T0" fmla="*/ 0 w 24"/>
                <a:gd name="T1" fmla="*/ 36 h 36"/>
                <a:gd name="T2" fmla="*/ 0 w 24"/>
                <a:gd name="T3" fmla="*/ 36 h 36"/>
                <a:gd name="T4" fmla="*/ 0 w 24"/>
                <a:gd name="T5" fmla="*/ 30 h 36"/>
                <a:gd name="T6" fmla="*/ 0 w 24"/>
                <a:gd name="T7" fmla="*/ 24 h 36"/>
                <a:gd name="T8" fmla="*/ 6 w 24"/>
                <a:gd name="T9" fmla="*/ 18 h 36"/>
                <a:gd name="T10" fmla="*/ 6 w 24"/>
                <a:gd name="T11" fmla="*/ 12 h 36"/>
                <a:gd name="T12" fmla="*/ 12 w 24"/>
                <a:gd name="T13" fmla="*/ 6 h 36"/>
                <a:gd name="T14" fmla="*/ 18 w 24"/>
                <a:gd name="T15" fmla="*/ 0 h 36"/>
                <a:gd name="T16" fmla="*/ 24 w 24"/>
                <a:gd name="T17" fmla="*/ 0 h 36"/>
                <a:gd name="T18" fmla="*/ 18 w 24"/>
                <a:gd name="T19" fmla="*/ 6 h 36"/>
                <a:gd name="T20" fmla="*/ 18 w 24"/>
                <a:gd name="T21" fmla="*/ 6 h 36"/>
                <a:gd name="T22" fmla="*/ 12 w 24"/>
                <a:gd name="T23" fmla="*/ 18 h 36"/>
                <a:gd name="T24" fmla="*/ 12 w 24"/>
                <a:gd name="T25" fmla="*/ 24 h 36"/>
                <a:gd name="T26" fmla="*/ 6 w 24"/>
                <a:gd name="T27" fmla="*/ 30 h 36"/>
                <a:gd name="T28" fmla="*/ 6 w 24"/>
                <a:gd name="T29" fmla="*/ 30 h 36"/>
                <a:gd name="T30" fmla="*/ 0 w 24"/>
                <a:gd name="T31" fmla="*/ 36 h 36"/>
                <a:gd name="T32" fmla="*/ 0 w 24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6"/>
                <a:gd name="T53" fmla="*/ 24 w 2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6">
                  <a:moveTo>
                    <a:pt x="0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12" y="18"/>
                  </a:lnTo>
                  <a:lnTo>
                    <a:pt x="12" y="24"/>
                  </a:lnTo>
                  <a:lnTo>
                    <a:pt x="6" y="3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10" name="Freeform 144"/>
            <p:cNvSpPr>
              <a:spLocks/>
            </p:cNvSpPr>
            <p:nvPr/>
          </p:nvSpPr>
          <p:spPr bwMode="auto">
            <a:xfrm>
              <a:off x="4343" y="2097"/>
              <a:ext cx="30" cy="48"/>
            </a:xfrm>
            <a:custGeom>
              <a:avLst/>
              <a:gdLst>
                <a:gd name="T0" fmla="*/ 0 w 30"/>
                <a:gd name="T1" fmla="*/ 48 h 48"/>
                <a:gd name="T2" fmla="*/ 0 w 30"/>
                <a:gd name="T3" fmla="*/ 48 h 48"/>
                <a:gd name="T4" fmla="*/ 0 w 30"/>
                <a:gd name="T5" fmla="*/ 42 h 48"/>
                <a:gd name="T6" fmla="*/ 6 w 30"/>
                <a:gd name="T7" fmla="*/ 36 h 48"/>
                <a:gd name="T8" fmla="*/ 6 w 30"/>
                <a:gd name="T9" fmla="*/ 24 h 48"/>
                <a:gd name="T10" fmla="*/ 12 w 30"/>
                <a:gd name="T11" fmla="*/ 18 h 48"/>
                <a:gd name="T12" fmla="*/ 18 w 30"/>
                <a:gd name="T13" fmla="*/ 12 h 48"/>
                <a:gd name="T14" fmla="*/ 24 w 30"/>
                <a:gd name="T15" fmla="*/ 6 h 48"/>
                <a:gd name="T16" fmla="*/ 30 w 30"/>
                <a:gd name="T17" fmla="*/ 0 h 48"/>
                <a:gd name="T18" fmla="*/ 24 w 30"/>
                <a:gd name="T19" fmla="*/ 6 h 48"/>
                <a:gd name="T20" fmla="*/ 24 w 30"/>
                <a:gd name="T21" fmla="*/ 12 h 48"/>
                <a:gd name="T22" fmla="*/ 18 w 30"/>
                <a:gd name="T23" fmla="*/ 18 h 48"/>
                <a:gd name="T24" fmla="*/ 12 w 30"/>
                <a:gd name="T25" fmla="*/ 30 h 48"/>
                <a:gd name="T26" fmla="*/ 12 w 30"/>
                <a:gd name="T27" fmla="*/ 36 h 48"/>
                <a:gd name="T28" fmla="*/ 6 w 30"/>
                <a:gd name="T29" fmla="*/ 42 h 48"/>
                <a:gd name="T30" fmla="*/ 0 w 30"/>
                <a:gd name="T31" fmla="*/ 48 h 48"/>
                <a:gd name="T32" fmla="*/ 0 w 30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48"/>
                <a:gd name="T53" fmla="*/ 30 w 30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48">
                  <a:moveTo>
                    <a:pt x="0" y="48"/>
                  </a:moveTo>
                  <a:lnTo>
                    <a:pt x="0" y="48"/>
                  </a:lnTo>
                  <a:lnTo>
                    <a:pt x="0" y="42"/>
                  </a:lnTo>
                  <a:lnTo>
                    <a:pt x="6" y="36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6" y="42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11" name="Freeform 145"/>
            <p:cNvSpPr>
              <a:spLocks/>
            </p:cNvSpPr>
            <p:nvPr/>
          </p:nvSpPr>
          <p:spPr bwMode="auto">
            <a:xfrm>
              <a:off x="4367" y="2103"/>
              <a:ext cx="36" cy="48"/>
            </a:xfrm>
            <a:custGeom>
              <a:avLst/>
              <a:gdLst>
                <a:gd name="T0" fmla="*/ 0 w 36"/>
                <a:gd name="T1" fmla="*/ 48 h 48"/>
                <a:gd name="T2" fmla="*/ 0 w 36"/>
                <a:gd name="T3" fmla="*/ 48 h 48"/>
                <a:gd name="T4" fmla="*/ 0 w 36"/>
                <a:gd name="T5" fmla="*/ 42 h 48"/>
                <a:gd name="T6" fmla="*/ 6 w 36"/>
                <a:gd name="T7" fmla="*/ 36 h 48"/>
                <a:gd name="T8" fmla="*/ 12 w 36"/>
                <a:gd name="T9" fmla="*/ 24 h 48"/>
                <a:gd name="T10" fmla="*/ 18 w 36"/>
                <a:gd name="T11" fmla="*/ 18 h 48"/>
                <a:gd name="T12" fmla="*/ 24 w 36"/>
                <a:gd name="T13" fmla="*/ 6 h 48"/>
                <a:gd name="T14" fmla="*/ 30 w 36"/>
                <a:gd name="T15" fmla="*/ 0 h 48"/>
                <a:gd name="T16" fmla="*/ 36 w 36"/>
                <a:gd name="T17" fmla="*/ 0 h 48"/>
                <a:gd name="T18" fmla="*/ 30 w 36"/>
                <a:gd name="T19" fmla="*/ 0 h 48"/>
                <a:gd name="T20" fmla="*/ 30 w 36"/>
                <a:gd name="T21" fmla="*/ 6 h 48"/>
                <a:gd name="T22" fmla="*/ 24 w 36"/>
                <a:gd name="T23" fmla="*/ 18 h 48"/>
                <a:gd name="T24" fmla="*/ 18 w 36"/>
                <a:gd name="T25" fmla="*/ 24 h 48"/>
                <a:gd name="T26" fmla="*/ 12 w 36"/>
                <a:gd name="T27" fmla="*/ 36 h 48"/>
                <a:gd name="T28" fmla="*/ 6 w 36"/>
                <a:gd name="T29" fmla="*/ 42 h 48"/>
                <a:gd name="T30" fmla="*/ 6 w 36"/>
                <a:gd name="T31" fmla="*/ 48 h 48"/>
                <a:gd name="T32" fmla="*/ 0 w 36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8"/>
                <a:gd name="T53" fmla="*/ 36 w 36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8">
                  <a:moveTo>
                    <a:pt x="0" y="48"/>
                  </a:moveTo>
                  <a:lnTo>
                    <a:pt x="0" y="48"/>
                  </a:lnTo>
                  <a:lnTo>
                    <a:pt x="0" y="42"/>
                  </a:lnTo>
                  <a:lnTo>
                    <a:pt x="6" y="36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18"/>
                  </a:lnTo>
                  <a:lnTo>
                    <a:pt x="18" y="24"/>
                  </a:lnTo>
                  <a:lnTo>
                    <a:pt x="12" y="36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12" name="Freeform 146"/>
            <p:cNvSpPr>
              <a:spLocks/>
            </p:cNvSpPr>
            <p:nvPr/>
          </p:nvSpPr>
          <p:spPr bwMode="auto">
            <a:xfrm>
              <a:off x="4385" y="2103"/>
              <a:ext cx="36" cy="48"/>
            </a:xfrm>
            <a:custGeom>
              <a:avLst/>
              <a:gdLst>
                <a:gd name="T0" fmla="*/ 0 w 36"/>
                <a:gd name="T1" fmla="*/ 48 h 48"/>
                <a:gd name="T2" fmla="*/ 0 w 36"/>
                <a:gd name="T3" fmla="*/ 42 h 48"/>
                <a:gd name="T4" fmla="*/ 0 w 36"/>
                <a:gd name="T5" fmla="*/ 36 h 48"/>
                <a:gd name="T6" fmla="*/ 6 w 36"/>
                <a:gd name="T7" fmla="*/ 30 h 48"/>
                <a:gd name="T8" fmla="*/ 12 w 36"/>
                <a:gd name="T9" fmla="*/ 24 h 48"/>
                <a:gd name="T10" fmla="*/ 18 w 36"/>
                <a:gd name="T11" fmla="*/ 18 h 48"/>
                <a:gd name="T12" fmla="*/ 24 w 36"/>
                <a:gd name="T13" fmla="*/ 12 h 48"/>
                <a:gd name="T14" fmla="*/ 30 w 36"/>
                <a:gd name="T15" fmla="*/ 6 h 48"/>
                <a:gd name="T16" fmla="*/ 36 w 36"/>
                <a:gd name="T17" fmla="*/ 0 h 48"/>
                <a:gd name="T18" fmla="*/ 30 w 36"/>
                <a:gd name="T19" fmla="*/ 6 h 48"/>
                <a:gd name="T20" fmla="*/ 30 w 36"/>
                <a:gd name="T21" fmla="*/ 12 h 48"/>
                <a:gd name="T22" fmla="*/ 24 w 36"/>
                <a:gd name="T23" fmla="*/ 18 h 48"/>
                <a:gd name="T24" fmla="*/ 18 w 36"/>
                <a:gd name="T25" fmla="*/ 30 h 48"/>
                <a:gd name="T26" fmla="*/ 12 w 36"/>
                <a:gd name="T27" fmla="*/ 36 h 48"/>
                <a:gd name="T28" fmla="*/ 6 w 36"/>
                <a:gd name="T29" fmla="*/ 42 h 48"/>
                <a:gd name="T30" fmla="*/ 0 w 36"/>
                <a:gd name="T31" fmla="*/ 48 h 48"/>
                <a:gd name="T32" fmla="*/ 0 w 36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8"/>
                <a:gd name="T53" fmla="*/ 36 w 36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8">
                  <a:moveTo>
                    <a:pt x="0" y="48"/>
                  </a:moveTo>
                  <a:lnTo>
                    <a:pt x="0" y="42"/>
                  </a:lnTo>
                  <a:lnTo>
                    <a:pt x="0" y="36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12"/>
                  </a:lnTo>
                  <a:lnTo>
                    <a:pt x="30" y="6"/>
                  </a:lnTo>
                  <a:lnTo>
                    <a:pt x="36" y="0"/>
                  </a:lnTo>
                  <a:lnTo>
                    <a:pt x="30" y="6"/>
                  </a:lnTo>
                  <a:lnTo>
                    <a:pt x="30" y="12"/>
                  </a:lnTo>
                  <a:lnTo>
                    <a:pt x="24" y="18"/>
                  </a:lnTo>
                  <a:lnTo>
                    <a:pt x="18" y="30"/>
                  </a:lnTo>
                  <a:lnTo>
                    <a:pt x="12" y="36"/>
                  </a:lnTo>
                  <a:lnTo>
                    <a:pt x="6" y="42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13" name="Freeform 147"/>
            <p:cNvSpPr>
              <a:spLocks/>
            </p:cNvSpPr>
            <p:nvPr/>
          </p:nvSpPr>
          <p:spPr bwMode="auto">
            <a:xfrm>
              <a:off x="4403" y="2109"/>
              <a:ext cx="30" cy="36"/>
            </a:xfrm>
            <a:custGeom>
              <a:avLst/>
              <a:gdLst>
                <a:gd name="T0" fmla="*/ 0 w 30"/>
                <a:gd name="T1" fmla="*/ 36 h 36"/>
                <a:gd name="T2" fmla="*/ 0 w 30"/>
                <a:gd name="T3" fmla="*/ 36 h 36"/>
                <a:gd name="T4" fmla="*/ 0 w 30"/>
                <a:gd name="T5" fmla="*/ 30 h 36"/>
                <a:gd name="T6" fmla="*/ 6 w 30"/>
                <a:gd name="T7" fmla="*/ 24 h 36"/>
                <a:gd name="T8" fmla="*/ 6 w 30"/>
                <a:gd name="T9" fmla="*/ 18 h 36"/>
                <a:gd name="T10" fmla="*/ 12 w 30"/>
                <a:gd name="T11" fmla="*/ 12 h 36"/>
                <a:gd name="T12" fmla="*/ 18 w 30"/>
                <a:gd name="T13" fmla="*/ 6 h 36"/>
                <a:gd name="T14" fmla="*/ 24 w 30"/>
                <a:gd name="T15" fmla="*/ 6 h 36"/>
                <a:gd name="T16" fmla="*/ 30 w 30"/>
                <a:gd name="T17" fmla="*/ 0 h 36"/>
                <a:gd name="T18" fmla="*/ 30 w 30"/>
                <a:gd name="T19" fmla="*/ 6 h 36"/>
                <a:gd name="T20" fmla="*/ 24 w 30"/>
                <a:gd name="T21" fmla="*/ 12 h 36"/>
                <a:gd name="T22" fmla="*/ 18 w 30"/>
                <a:gd name="T23" fmla="*/ 18 h 36"/>
                <a:gd name="T24" fmla="*/ 18 w 30"/>
                <a:gd name="T25" fmla="*/ 24 h 36"/>
                <a:gd name="T26" fmla="*/ 12 w 30"/>
                <a:gd name="T27" fmla="*/ 30 h 36"/>
                <a:gd name="T28" fmla="*/ 6 w 30"/>
                <a:gd name="T29" fmla="*/ 36 h 36"/>
                <a:gd name="T30" fmla="*/ 6 w 30"/>
                <a:gd name="T31" fmla="*/ 36 h 36"/>
                <a:gd name="T32" fmla="*/ 0 w 30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6"/>
                <a:gd name="T53" fmla="*/ 30 w 30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6">
                  <a:moveTo>
                    <a:pt x="0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12" y="30"/>
                  </a:lnTo>
                  <a:lnTo>
                    <a:pt x="6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14" name="Freeform 148"/>
            <p:cNvSpPr>
              <a:spLocks/>
            </p:cNvSpPr>
            <p:nvPr/>
          </p:nvSpPr>
          <p:spPr bwMode="auto">
            <a:xfrm>
              <a:off x="4421" y="2121"/>
              <a:ext cx="30" cy="24"/>
            </a:xfrm>
            <a:custGeom>
              <a:avLst/>
              <a:gdLst>
                <a:gd name="T0" fmla="*/ 0 w 30"/>
                <a:gd name="T1" fmla="*/ 24 h 24"/>
                <a:gd name="T2" fmla="*/ 0 w 30"/>
                <a:gd name="T3" fmla="*/ 24 h 24"/>
                <a:gd name="T4" fmla="*/ 6 w 30"/>
                <a:gd name="T5" fmla="*/ 18 h 24"/>
                <a:gd name="T6" fmla="*/ 6 w 30"/>
                <a:gd name="T7" fmla="*/ 18 h 24"/>
                <a:gd name="T8" fmla="*/ 12 w 30"/>
                <a:gd name="T9" fmla="*/ 12 h 24"/>
                <a:gd name="T10" fmla="*/ 18 w 30"/>
                <a:gd name="T11" fmla="*/ 6 h 24"/>
                <a:gd name="T12" fmla="*/ 18 w 30"/>
                <a:gd name="T13" fmla="*/ 0 h 24"/>
                <a:gd name="T14" fmla="*/ 24 w 30"/>
                <a:gd name="T15" fmla="*/ 0 h 24"/>
                <a:gd name="T16" fmla="*/ 30 w 30"/>
                <a:gd name="T17" fmla="*/ 0 h 24"/>
                <a:gd name="T18" fmla="*/ 24 w 30"/>
                <a:gd name="T19" fmla="*/ 0 h 24"/>
                <a:gd name="T20" fmla="*/ 24 w 30"/>
                <a:gd name="T21" fmla="*/ 6 h 24"/>
                <a:gd name="T22" fmla="*/ 18 w 30"/>
                <a:gd name="T23" fmla="*/ 12 h 24"/>
                <a:gd name="T24" fmla="*/ 12 w 30"/>
                <a:gd name="T25" fmla="*/ 12 h 24"/>
                <a:gd name="T26" fmla="*/ 12 w 30"/>
                <a:gd name="T27" fmla="*/ 18 h 24"/>
                <a:gd name="T28" fmla="*/ 6 w 30"/>
                <a:gd name="T29" fmla="*/ 24 h 24"/>
                <a:gd name="T30" fmla="*/ 6 w 30"/>
                <a:gd name="T31" fmla="*/ 24 h 24"/>
                <a:gd name="T32" fmla="*/ 0 w 30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24"/>
                <a:gd name="T53" fmla="*/ 30 w 30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24">
                  <a:moveTo>
                    <a:pt x="0" y="24"/>
                  </a:moveTo>
                  <a:lnTo>
                    <a:pt x="0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15" name="Freeform 149"/>
            <p:cNvSpPr>
              <a:spLocks/>
            </p:cNvSpPr>
            <p:nvPr/>
          </p:nvSpPr>
          <p:spPr bwMode="auto">
            <a:xfrm>
              <a:off x="4439" y="2127"/>
              <a:ext cx="18" cy="18"/>
            </a:xfrm>
            <a:custGeom>
              <a:avLst/>
              <a:gdLst>
                <a:gd name="T0" fmla="*/ 0 w 18"/>
                <a:gd name="T1" fmla="*/ 18 h 18"/>
                <a:gd name="T2" fmla="*/ 0 w 18"/>
                <a:gd name="T3" fmla="*/ 12 h 18"/>
                <a:gd name="T4" fmla="*/ 0 w 18"/>
                <a:gd name="T5" fmla="*/ 12 h 18"/>
                <a:gd name="T6" fmla="*/ 6 w 18"/>
                <a:gd name="T7" fmla="*/ 6 h 18"/>
                <a:gd name="T8" fmla="*/ 6 w 18"/>
                <a:gd name="T9" fmla="*/ 6 h 18"/>
                <a:gd name="T10" fmla="*/ 12 w 18"/>
                <a:gd name="T11" fmla="*/ 0 h 18"/>
                <a:gd name="T12" fmla="*/ 12 w 18"/>
                <a:gd name="T13" fmla="*/ 0 h 18"/>
                <a:gd name="T14" fmla="*/ 18 w 18"/>
                <a:gd name="T15" fmla="*/ 0 h 18"/>
                <a:gd name="T16" fmla="*/ 18 w 18"/>
                <a:gd name="T17" fmla="*/ 0 h 18"/>
                <a:gd name="T18" fmla="*/ 18 w 18"/>
                <a:gd name="T19" fmla="*/ 0 h 18"/>
                <a:gd name="T20" fmla="*/ 12 w 18"/>
                <a:gd name="T21" fmla="*/ 6 h 18"/>
                <a:gd name="T22" fmla="*/ 12 w 18"/>
                <a:gd name="T23" fmla="*/ 6 h 18"/>
                <a:gd name="T24" fmla="*/ 6 w 18"/>
                <a:gd name="T25" fmla="*/ 12 h 18"/>
                <a:gd name="T26" fmla="*/ 6 w 18"/>
                <a:gd name="T27" fmla="*/ 12 h 18"/>
                <a:gd name="T28" fmla="*/ 6 w 18"/>
                <a:gd name="T29" fmla="*/ 18 h 18"/>
                <a:gd name="T30" fmla="*/ 0 w 18"/>
                <a:gd name="T31" fmla="*/ 18 h 18"/>
                <a:gd name="T32" fmla="*/ 0 w 18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8"/>
                <a:gd name="T53" fmla="*/ 18 w 18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8">
                  <a:moveTo>
                    <a:pt x="0" y="18"/>
                  </a:moveTo>
                  <a:lnTo>
                    <a:pt x="0" y="12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16" name="Freeform 150"/>
            <p:cNvSpPr>
              <a:spLocks/>
            </p:cNvSpPr>
            <p:nvPr/>
          </p:nvSpPr>
          <p:spPr bwMode="auto">
            <a:xfrm>
              <a:off x="4295" y="2109"/>
              <a:ext cx="18" cy="24"/>
            </a:xfrm>
            <a:custGeom>
              <a:avLst/>
              <a:gdLst>
                <a:gd name="T0" fmla="*/ 18 w 18"/>
                <a:gd name="T1" fmla="*/ 0 h 24"/>
                <a:gd name="T2" fmla="*/ 18 w 18"/>
                <a:gd name="T3" fmla="*/ 6 h 24"/>
                <a:gd name="T4" fmla="*/ 18 w 18"/>
                <a:gd name="T5" fmla="*/ 6 h 24"/>
                <a:gd name="T6" fmla="*/ 12 w 18"/>
                <a:gd name="T7" fmla="*/ 12 h 24"/>
                <a:gd name="T8" fmla="*/ 12 w 18"/>
                <a:gd name="T9" fmla="*/ 18 h 24"/>
                <a:gd name="T10" fmla="*/ 12 w 18"/>
                <a:gd name="T11" fmla="*/ 18 h 24"/>
                <a:gd name="T12" fmla="*/ 6 w 18"/>
                <a:gd name="T13" fmla="*/ 24 h 24"/>
                <a:gd name="T14" fmla="*/ 6 w 18"/>
                <a:gd name="T15" fmla="*/ 24 h 24"/>
                <a:gd name="T16" fmla="*/ 0 w 18"/>
                <a:gd name="T17" fmla="*/ 24 h 24"/>
                <a:gd name="T18" fmla="*/ 0 w 18"/>
                <a:gd name="T19" fmla="*/ 24 h 24"/>
                <a:gd name="T20" fmla="*/ 0 w 18"/>
                <a:gd name="T21" fmla="*/ 18 h 24"/>
                <a:gd name="T22" fmla="*/ 6 w 18"/>
                <a:gd name="T23" fmla="*/ 18 h 24"/>
                <a:gd name="T24" fmla="*/ 6 w 18"/>
                <a:gd name="T25" fmla="*/ 12 h 24"/>
                <a:gd name="T26" fmla="*/ 12 w 18"/>
                <a:gd name="T27" fmla="*/ 12 h 24"/>
                <a:gd name="T28" fmla="*/ 18 w 18"/>
                <a:gd name="T29" fmla="*/ 6 h 24"/>
                <a:gd name="T30" fmla="*/ 18 w 18"/>
                <a:gd name="T31" fmla="*/ 6 h 24"/>
                <a:gd name="T32" fmla="*/ 18 w 18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24"/>
                <a:gd name="T53" fmla="*/ 18 w 18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24">
                  <a:moveTo>
                    <a:pt x="18" y="0"/>
                  </a:moveTo>
                  <a:lnTo>
                    <a:pt x="18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17" name="Freeform 151"/>
            <p:cNvSpPr>
              <a:spLocks/>
            </p:cNvSpPr>
            <p:nvPr/>
          </p:nvSpPr>
          <p:spPr bwMode="auto">
            <a:xfrm>
              <a:off x="4295" y="2097"/>
              <a:ext cx="24" cy="12"/>
            </a:xfrm>
            <a:custGeom>
              <a:avLst/>
              <a:gdLst>
                <a:gd name="T0" fmla="*/ 24 w 24"/>
                <a:gd name="T1" fmla="*/ 12 h 12"/>
                <a:gd name="T2" fmla="*/ 18 w 24"/>
                <a:gd name="T3" fmla="*/ 12 h 12"/>
                <a:gd name="T4" fmla="*/ 18 w 24"/>
                <a:gd name="T5" fmla="*/ 12 h 12"/>
                <a:gd name="T6" fmla="*/ 12 w 24"/>
                <a:gd name="T7" fmla="*/ 6 h 12"/>
                <a:gd name="T8" fmla="*/ 12 w 24"/>
                <a:gd name="T9" fmla="*/ 6 h 12"/>
                <a:gd name="T10" fmla="*/ 6 w 24"/>
                <a:gd name="T11" fmla="*/ 6 h 12"/>
                <a:gd name="T12" fmla="*/ 0 w 24"/>
                <a:gd name="T13" fmla="*/ 0 h 12"/>
                <a:gd name="T14" fmla="*/ 0 w 24"/>
                <a:gd name="T15" fmla="*/ 0 h 12"/>
                <a:gd name="T16" fmla="*/ 0 w 24"/>
                <a:gd name="T17" fmla="*/ 6 h 12"/>
                <a:gd name="T18" fmla="*/ 0 w 24"/>
                <a:gd name="T19" fmla="*/ 6 h 12"/>
                <a:gd name="T20" fmla="*/ 0 w 24"/>
                <a:gd name="T21" fmla="*/ 6 h 12"/>
                <a:gd name="T22" fmla="*/ 0 w 24"/>
                <a:gd name="T23" fmla="*/ 6 h 12"/>
                <a:gd name="T24" fmla="*/ 6 w 24"/>
                <a:gd name="T25" fmla="*/ 12 h 12"/>
                <a:gd name="T26" fmla="*/ 12 w 24"/>
                <a:gd name="T27" fmla="*/ 12 h 12"/>
                <a:gd name="T28" fmla="*/ 12 w 24"/>
                <a:gd name="T29" fmla="*/ 12 h 12"/>
                <a:gd name="T30" fmla="*/ 18 w 24"/>
                <a:gd name="T31" fmla="*/ 12 h 12"/>
                <a:gd name="T32" fmla="*/ 24 w 24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2"/>
                <a:gd name="T53" fmla="*/ 24 w 2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2">
                  <a:moveTo>
                    <a:pt x="24" y="12"/>
                  </a:move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18" name="Freeform 152"/>
            <p:cNvSpPr>
              <a:spLocks/>
            </p:cNvSpPr>
            <p:nvPr/>
          </p:nvSpPr>
          <p:spPr bwMode="auto">
            <a:xfrm>
              <a:off x="4283" y="2115"/>
              <a:ext cx="30" cy="6"/>
            </a:xfrm>
            <a:custGeom>
              <a:avLst/>
              <a:gdLst>
                <a:gd name="T0" fmla="*/ 30 w 30"/>
                <a:gd name="T1" fmla="*/ 0 h 6"/>
                <a:gd name="T2" fmla="*/ 24 w 30"/>
                <a:gd name="T3" fmla="*/ 0 h 6"/>
                <a:gd name="T4" fmla="*/ 24 w 30"/>
                <a:gd name="T5" fmla="*/ 0 h 6"/>
                <a:gd name="T6" fmla="*/ 18 w 30"/>
                <a:gd name="T7" fmla="*/ 0 h 6"/>
                <a:gd name="T8" fmla="*/ 12 w 30"/>
                <a:gd name="T9" fmla="*/ 0 h 6"/>
                <a:gd name="T10" fmla="*/ 12 w 30"/>
                <a:gd name="T11" fmla="*/ 0 h 6"/>
                <a:gd name="T12" fmla="*/ 6 w 30"/>
                <a:gd name="T13" fmla="*/ 0 h 6"/>
                <a:gd name="T14" fmla="*/ 6 w 30"/>
                <a:gd name="T15" fmla="*/ 0 h 6"/>
                <a:gd name="T16" fmla="*/ 0 w 30"/>
                <a:gd name="T17" fmla="*/ 0 h 6"/>
                <a:gd name="T18" fmla="*/ 6 w 30"/>
                <a:gd name="T19" fmla="*/ 6 h 6"/>
                <a:gd name="T20" fmla="*/ 6 w 30"/>
                <a:gd name="T21" fmla="*/ 6 h 6"/>
                <a:gd name="T22" fmla="*/ 6 w 30"/>
                <a:gd name="T23" fmla="*/ 6 h 6"/>
                <a:gd name="T24" fmla="*/ 12 w 30"/>
                <a:gd name="T25" fmla="*/ 0 h 6"/>
                <a:gd name="T26" fmla="*/ 18 w 30"/>
                <a:gd name="T27" fmla="*/ 0 h 6"/>
                <a:gd name="T28" fmla="*/ 24 w 30"/>
                <a:gd name="T29" fmla="*/ 0 h 6"/>
                <a:gd name="T30" fmla="*/ 24 w 30"/>
                <a:gd name="T31" fmla="*/ 0 h 6"/>
                <a:gd name="T32" fmla="*/ 30 w 3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30" y="0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19" name="Freeform 153"/>
            <p:cNvSpPr>
              <a:spLocks/>
            </p:cNvSpPr>
            <p:nvPr/>
          </p:nvSpPr>
          <p:spPr bwMode="auto">
            <a:xfrm>
              <a:off x="4301" y="2085"/>
              <a:ext cx="24" cy="24"/>
            </a:xfrm>
            <a:custGeom>
              <a:avLst/>
              <a:gdLst>
                <a:gd name="T0" fmla="*/ 24 w 24"/>
                <a:gd name="T1" fmla="*/ 24 h 24"/>
                <a:gd name="T2" fmla="*/ 18 w 24"/>
                <a:gd name="T3" fmla="*/ 18 h 24"/>
                <a:gd name="T4" fmla="*/ 18 w 24"/>
                <a:gd name="T5" fmla="*/ 18 h 24"/>
                <a:gd name="T6" fmla="*/ 12 w 24"/>
                <a:gd name="T7" fmla="*/ 12 h 24"/>
                <a:gd name="T8" fmla="*/ 6 w 24"/>
                <a:gd name="T9" fmla="*/ 12 h 24"/>
                <a:gd name="T10" fmla="*/ 6 w 24"/>
                <a:gd name="T11" fmla="*/ 6 h 24"/>
                <a:gd name="T12" fmla="*/ 0 w 24"/>
                <a:gd name="T13" fmla="*/ 6 h 24"/>
                <a:gd name="T14" fmla="*/ 0 w 24"/>
                <a:gd name="T15" fmla="*/ 6 h 24"/>
                <a:gd name="T16" fmla="*/ 0 w 24"/>
                <a:gd name="T17" fmla="*/ 0 h 24"/>
                <a:gd name="T18" fmla="*/ 0 w 24"/>
                <a:gd name="T19" fmla="*/ 0 h 24"/>
                <a:gd name="T20" fmla="*/ 6 w 24"/>
                <a:gd name="T21" fmla="*/ 6 h 24"/>
                <a:gd name="T22" fmla="*/ 6 w 24"/>
                <a:gd name="T23" fmla="*/ 6 h 24"/>
                <a:gd name="T24" fmla="*/ 12 w 24"/>
                <a:gd name="T25" fmla="*/ 6 h 24"/>
                <a:gd name="T26" fmla="*/ 18 w 24"/>
                <a:gd name="T27" fmla="*/ 12 h 24"/>
                <a:gd name="T28" fmla="*/ 18 w 24"/>
                <a:gd name="T29" fmla="*/ 18 h 24"/>
                <a:gd name="T30" fmla="*/ 24 w 24"/>
                <a:gd name="T31" fmla="*/ 18 h 24"/>
                <a:gd name="T32" fmla="*/ 24 w 24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24" y="24"/>
                  </a:moveTo>
                  <a:lnTo>
                    <a:pt x="18" y="18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20" name="Freeform 154"/>
            <p:cNvSpPr>
              <a:spLocks/>
            </p:cNvSpPr>
            <p:nvPr/>
          </p:nvSpPr>
          <p:spPr bwMode="auto">
            <a:xfrm>
              <a:off x="4445" y="2091"/>
              <a:ext cx="6" cy="30"/>
            </a:xfrm>
            <a:custGeom>
              <a:avLst/>
              <a:gdLst>
                <a:gd name="T0" fmla="*/ 0 w 6"/>
                <a:gd name="T1" fmla="*/ 30 h 30"/>
                <a:gd name="T2" fmla="*/ 0 w 6"/>
                <a:gd name="T3" fmla="*/ 24 h 30"/>
                <a:gd name="T4" fmla="*/ 0 w 6"/>
                <a:gd name="T5" fmla="*/ 12 h 30"/>
                <a:gd name="T6" fmla="*/ 0 w 6"/>
                <a:gd name="T7" fmla="*/ 0 h 30"/>
                <a:gd name="T8" fmla="*/ 6 w 6"/>
                <a:gd name="T9" fmla="*/ 0 h 30"/>
                <a:gd name="T10" fmla="*/ 6 w 6"/>
                <a:gd name="T11" fmla="*/ 0 h 30"/>
                <a:gd name="T12" fmla="*/ 6 w 6"/>
                <a:gd name="T13" fmla="*/ 12 h 30"/>
                <a:gd name="T14" fmla="*/ 6 w 6"/>
                <a:gd name="T15" fmla="*/ 24 h 30"/>
                <a:gd name="T16" fmla="*/ 0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0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6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21" name="Freeform 155"/>
            <p:cNvSpPr>
              <a:spLocks/>
            </p:cNvSpPr>
            <p:nvPr/>
          </p:nvSpPr>
          <p:spPr bwMode="auto">
            <a:xfrm>
              <a:off x="4457" y="2097"/>
              <a:ext cx="12" cy="30"/>
            </a:xfrm>
            <a:custGeom>
              <a:avLst/>
              <a:gdLst>
                <a:gd name="T0" fmla="*/ 0 w 12"/>
                <a:gd name="T1" fmla="*/ 30 h 30"/>
                <a:gd name="T2" fmla="*/ 0 w 12"/>
                <a:gd name="T3" fmla="*/ 24 h 30"/>
                <a:gd name="T4" fmla="*/ 0 w 12"/>
                <a:gd name="T5" fmla="*/ 12 h 30"/>
                <a:gd name="T6" fmla="*/ 6 w 12"/>
                <a:gd name="T7" fmla="*/ 0 h 30"/>
                <a:gd name="T8" fmla="*/ 6 w 12"/>
                <a:gd name="T9" fmla="*/ 0 h 30"/>
                <a:gd name="T10" fmla="*/ 12 w 12"/>
                <a:gd name="T11" fmla="*/ 0 h 30"/>
                <a:gd name="T12" fmla="*/ 6 w 12"/>
                <a:gd name="T13" fmla="*/ 12 h 30"/>
                <a:gd name="T14" fmla="*/ 0 w 12"/>
                <a:gd name="T15" fmla="*/ 24 h 30"/>
                <a:gd name="T16" fmla="*/ 0 w 12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0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0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22" name="Freeform 156"/>
            <p:cNvSpPr>
              <a:spLocks/>
            </p:cNvSpPr>
            <p:nvPr/>
          </p:nvSpPr>
          <p:spPr bwMode="auto">
            <a:xfrm>
              <a:off x="4427" y="2079"/>
              <a:ext cx="6" cy="30"/>
            </a:xfrm>
            <a:custGeom>
              <a:avLst/>
              <a:gdLst>
                <a:gd name="T0" fmla="*/ 6 w 6"/>
                <a:gd name="T1" fmla="*/ 30 h 30"/>
                <a:gd name="T2" fmla="*/ 6 w 6"/>
                <a:gd name="T3" fmla="*/ 30 h 30"/>
                <a:gd name="T4" fmla="*/ 0 w 6"/>
                <a:gd name="T5" fmla="*/ 18 h 30"/>
                <a:gd name="T6" fmla="*/ 0 w 6"/>
                <a:gd name="T7" fmla="*/ 6 h 30"/>
                <a:gd name="T8" fmla="*/ 6 w 6"/>
                <a:gd name="T9" fmla="*/ 0 h 30"/>
                <a:gd name="T10" fmla="*/ 6 w 6"/>
                <a:gd name="T11" fmla="*/ 6 h 30"/>
                <a:gd name="T12" fmla="*/ 6 w 6"/>
                <a:gd name="T13" fmla="*/ 12 h 30"/>
                <a:gd name="T14" fmla="*/ 6 w 6"/>
                <a:gd name="T15" fmla="*/ 24 h 30"/>
                <a:gd name="T16" fmla="*/ 6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6" y="30"/>
                  </a:moveTo>
                  <a:lnTo>
                    <a:pt x="6" y="30"/>
                  </a:lnTo>
                  <a:lnTo>
                    <a:pt x="0" y="18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6" y="24"/>
                  </a:lnTo>
                  <a:lnTo>
                    <a:pt x="6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23" name="Freeform 157"/>
            <p:cNvSpPr>
              <a:spLocks/>
            </p:cNvSpPr>
            <p:nvPr/>
          </p:nvSpPr>
          <p:spPr bwMode="auto">
            <a:xfrm>
              <a:off x="4409" y="2073"/>
              <a:ext cx="12" cy="36"/>
            </a:xfrm>
            <a:custGeom>
              <a:avLst/>
              <a:gdLst>
                <a:gd name="T0" fmla="*/ 12 w 12"/>
                <a:gd name="T1" fmla="*/ 36 h 36"/>
                <a:gd name="T2" fmla="*/ 6 w 12"/>
                <a:gd name="T3" fmla="*/ 24 h 36"/>
                <a:gd name="T4" fmla="*/ 0 w 12"/>
                <a:gd name="T5" fmla="*/ 12 h 36"/>
                <a:gd name="T6" fmla="*/ 0 w 12"/>
                <a:gd name="T7" fmla="*/ 6 h 36"/>
                <a:gd name="T8" fmla="*/ 0 w 12"/>
                <a:gd name="T9" fmla="*/ 0 h 36"/>
                <a:gd name="T10" fmla="*/ 6 w 12"/>
                <a:gd name="T11" fmla="*/ 0 h 36"/>
                <a:gd name="T12" fmla="*/ 12 w 12"/>
                <a:gd name="T13" fmla="*/ 12 h 36"/>
                <a:gd name="T14" fmla="*/ 12 w 12"/>
                <a:gd name="T15" fmla="*/ 24 h 36"/>
                <a:gd name="T16" fmla="*/ 12 w 12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6"/>
                <a:gd name="T29" fmla="*/ 12 w 1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6">
                  <a:moveTo>
                    <a:pt x="12" y="36"/>
                  </a:moveTo>
                  <a:lnTo>
                    <a:pt x="6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12"/>
                  </a:lnTo>
                  <a:lnTo>
                    <a:pt x="12" y="24"/>
                  </a:lnTo>
                  <a:lnTo>
                    <a:pt x="12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24" name="Freeform 158"/>
            <p:cNvSpPr>
              <a:spLocks/>
            </p:cNvSpPr>
            <p:nvPr/>
          </p:nvSpPr>
          <p:spPr bwMode="auto">
            <a:xfrm>
              <a:off x="4391" y="2061"/>
              <a:ext cx="12" cy="42"/>
            </a:xfrm>
            <a:custGeom>
              <a:avLst/>
              <a:gdLst>
                <a:gd name="T0" fmla="*/ 12 w 12"/>
                <a:gd name="T1" fmla="*/ 42 h 42"/>
                <a:gd name="T2" fmla="*/ 12 w 12"/>
                <a:gd name="T3" fmla="*/ 36 h 42"/>
                <a:gd name="T4" fmla="*/ 6 w 12"/>
                <a:gd name="T5" fmla="*/ 30 h 42"/>
                <a:gd name="T6" fmla="*/ 6 w 12"/>
                <a:gd name="T7" fmla="*/ 24 h 42"/>
                <a:gd name="T8" fmla="*/ 0 w 12"/>
                <a:gd name="T9" fmla="*/ 18 h 42"/>
                <a:gd name="T10" fmla="*/ 0 w 12"/>
                <a:gd name="T11" fmla="*/ 12 h 42"/>
                <a:gd name="T12" fmla="*/ 0 w 12"/>
                <a:gd name="T13" fmla="*/ 6 h 42"/>
                <a:gd name="T14" fmla="*/ 0 w 12"/>
                <a:gd name="T15" fmla="*/ 0 h 42"/>
                <a:gd name="T16" fmla="*/ 0 w 12"/>
                <a:gd name="T17" fmla="*/ 0 h 42"/>
                <a:gd name="T18" fmla="*/ 6 w 12"/>
                <a:gd name="T19" fmla="*/ 6 h 42"/>
                <a:gd name="T20" fmla="*/ 12 w 12"/>
                <a:gd name="T21" fmla="*/ 18 h 42"/>
                <a:gd name="T22" fmla="*/ 12 w 12"/>
                <a:gd name="T23" fmla="*/ 30 h 42"/>
                <a:gd name="T24" fmla="*/ 12 w 12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42"/>
                <a:gd name="T41" fmla="*/ 12 w 12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42">
                  <a:moveTo>
                    <a:pt x="12" y="42"/>
                  </a:moveTo>
                  <a:lnTo>
                    <a:pt x="12" y="36"/>
                  </a:lnTo>
                  <a:lnTo>
                    <a:pt x="6" y="30"/>
                  </a:lnTo>
                  <a:lnTo>
                    <a:pt x="6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8"/>
                  </a:lnTo>
                  <a:lnTo>
                    <a:pt x="12" y="30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25" name="Freeform 159"/>
            <p:cNvSpPr>
              <a:spLocks/>
            </p:cNvSpPr>
            <p:nvPr/>
          </p:nvSpPr>
          <p:spPr bwMode="auto">
            <a:xfrm>
              <a:off x="4349" y="2061"/>
              <a:ext cx="24" cy="42"/>
            </a:xfrm>
            <a:custGeom>
              <a:avLst/>
              <a:gdLst>
                <a:gd name="T0" fmla="*/ 24 w 24"/>
                <a:gd name="T1" fmla="*/ 42 h 42"/>
                <a:gd name="T2" fmla="*/ 18 w 24"/>
                <a:gd name="T3" fmla="*/ 36 h 42"/>
                <a:gd name="T4" fmla="*/ 18 w 24"/>
                <a:gd name="T5" fmla="*/ 30 h 42"/>
                <a:gd name="T6" fmla="*/ 12 w 24"/>
                <a:gd name="T7" fmla="*/ 24 h 42"/>
                <a:gd name="T8" fmla="*/ 6 w 24"/>
                <a:gd name="T9" fmla="*/ 18 h 42"/>
                <a:gd name="T10" fmla="*/ 6 w 24"/>
                <a:gd name="T11" fmla="*/ 12 h 42"/>
                <a:gd name="T12" fmla="*/ 0 w 24"/>
                <a:gd name="T13" fmla="*/ 6 h 42"/>
                <a:gd name="T14" fmla="*/ 0 w 24"/>
                <a:gd name="T15" fmla="*/ 0 h 42"/>
                <a:gd name="T16" fmla="*/ 0 w 24"/>
                <a:gd name="T17" fmla="*/ 0 h 42"/>
                <a:gd name="T18" fmla="*/ 6 w 24"/>
                <a:gd name="T19" fmla="*/ 0 h 42"/>
                <a:gd name="T20" fmla="*/ 6 w 24"/>
                <a:gd name="T21" fmla="*/ 6 h 42"/>
                <a:gd name="T22" fmla="*/ 12 w 24"/>
                <a:gd name="T23" fmla="*/ 12 h 42"/>
                <a:gd name="T24" fmla="*/ 12 w 24"/>
                <a:gd name="T25" fmla="*/ 18 h 42"/>
                <a:gd name="T26" fmla="*/ 18 w 24"/>
                <a:gd name="T27" fmla="*/ 24 h 42"/>
                <a:gd name="T28" fmla="*/ 18 w 24"/>
                <a:gd name="T29" fmla="*/ 30 h 42"/>
                <a:gd name="T30" fmla="*/ 24 w 24"/>
                <a:gd name="T31" fmla="*/ 36 h 42"/>
                <a:gd name="T32" fmla="*/ 24 w 24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2"/>
                <a:gd name="T53" fmla="*/ 24 w 24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2">
                  <a:moveTo>
                    <a:pt x="24" y="42"/>
                  </a:moveTo>
                  <a:lnTo>
                    <a:pt x="18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8" y="24"/>
                  </a:lnTo>
                  <a:lnTo>
                    <a:pt x="18" y="30"/>
                  </a:lnTo>
                  <a:lnTo>
                    <a:pt x="24" y="36"/>
                  </a:lnTo>
                  <a:lnTo>
                    <a:pt x="24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26" name="Freeform 160"/>
            <p:cNvSpPr>
              <a:spLocks/>
            </p:cNvSpPr>
            <p:nvPr/>
          </p:nvSpPr>
          <p:spPr bwMode="auto">
            <a:xfrm>
              <a:off x="4313" y="2067"/>
              <a:ext cx="24" cy="36"/>
            </a:xfrm>
            <a:custGeom>
              <a:avLst/>
              <a:gdLst>
                <a:gd name="T0" fmla="*/ 24 w 24"/>
                <a:gd name="T1" fmla="*/ 36 h 36"/>
                <a:gd name="T2" fmla="*/ 24 w 24"/>
                <a:gd name="T3" fmla="*/ 36 h 36"/>
                <a:gd name="T4" fmla="*/ 18 w 24"/>
                <a:gd name="T5" fmla="*/ 30 h 36"/>
                <a:gd name="T6" fmla="*/ 12 w 24"/>
                <a:gd name="T7" fmla="*/ 24 h 36"/>
                <a:gd name="T8" fmla="*/ 6 w 24"/>
                <a:gd name="T9" fmla="*/ 18 h 36"/>
                <a:gd name="T10" fmla="*/ 6 w 24"/>
                <a:gd name="T11" fmla="*/ 12 h 36"/>
                <a:gd name="T12" fmla="*/ 0 w 24"/>
                <a:gd name="T13" fmla="*/ 6 h 36"/>
                <a:gd name="T14" fmla="*/ 0 w 24"/>
                <a:gd name="T15" fmla="*/ 0 h 36"/>
                <a:gd name="T16" fmla="*/ 0 w 24"/>
                <a:gd name="T17" fmla="*/ 0 h 36"/>
                <a:gd name="T18" fmla="*/ 6 w 24"/>
                <a:gd name="T19" fmla="*/ 0 h 36"/>
                <a:gd name="T20" fmla="*/ 6 w 24"/>
                <a:gd name="T21" fmla="*/ 6 h 36"/>
                <a:gd name="T22" fmla="*/ 12 w 24"/>
                <a:gd name="T23" fmla="*/ 12 h 36"/>
                <a:gd name="T24" fmla="*/ 12 w 24"/>
                <a:gd name="T25" fmla="*/ 18 h 36"/>
                <a:gd name="T26" fmla="*/ 18 w 24"/>
                <a:gd name="T27" fmla="*/ 24 h 36"/>
                <a:gd name="T28" fmla="*/ 24 w 24"/>
                <a:gd name="T29" fmla="*/ 30 h 36"/>
                <a:gd name="T30" fmla="*/ 24 w 24"/>
                <a:gd name="T31" fmla="*/ 36 h 36"/>
                <a:gd name="T32" fmla="*/ 24 w 24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6"/>
                <a:gd name="T53" fmla="*/ 24 w 2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6">
                  <a:moveTo>
                    <a:pt x="24" y="36"/>
                  </a:moveTo>
                  <a:lnTo>
                    <a:pt x="24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24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27" name="Freeform 161"/>
            <p:cNvSpPr>
              <a:spLocks/>
            </p:cNvSpPr>
            <p:nvPr/>
          </p:nvSpPr>
          <p:spPr bwMode="auto">
            <a:xfrm>
              <a:off x="4367" y="2067"/>
              <a:ext cx="24" cy="36"/>
            </a:xfrm>
            <a:custGeom>
              <a:avLst/>
              <a:gdLst>
                <a:gd name="T0" fmla="*/ 24 w 24"/>
                <a:gd name="T1" fmla="*/ 36 h 36"/>
                <a:gd name="T2" fmla="*/ 18 w 24"/>
                <a:gd name="T3" fmla="*/ 30 h 36"/>
                <a:gd name="T4" fmla="*/ 12 w 24"/>
                <a:gd name="T5" fmla="*/ 24 h 36"/>
                <a:gd name="T6" fmla="*/ 12 w 24"/>
                <a:gd name="T7" fmla="*/ 18 h 36"/>
                <a:gd name="T8" fmla="*/ 6 w 24"/>
                <a:gd name="T9" fmla="*/ 12 h 36"/>
                <a:gd name="T10" fmla="*/ 0 w 24"/>
                <a:gd name="T11" fmla="*/ 6 h 36"/>
                <a:gd name="T12" fmla="*/ 0 w 24"/>
                <a:gd name="T13" fmla="*/ 0 h 36"/>
                <a:gd name="T14" fmla="*/ 0 w 24"/>
                <a:gd name="T15" fmla="*/ 0 h 36"/>
                <a:gd name="T16" fmla="*/ 0 w 24"/>
                <a:gd name="T17" fmla="*/ 0 h 36"/>
                <a:gd name="T18" fmla="*/ 6 w 24"/>
                <a:gd name="T19" fmla="*/ 0 h 36"/>
                <a:gd name="T20" fmla="*/ 6 w 24"/>
                <a:gd name="T21" fmla="*/ 0 h 36"/>
                <a:gd name="T22" fmla="*/ 12 w 24"/>
                <a:gd name="T23" fmla="*/ 6 h 36"/>
                <a:gd name="T24" fmla="*/ 12 w 24"/>
                <a:gd name="T25" fmla="*/ 12 h 36"/>
                <a:gd name="T26" fmla="*/ 18 w 24"/>
                <a:gd name="T27" fmla="*/ 18 h 36"/>
                <a:gd name="T28" fmla="*/ 18 w 24"/>
                <a:gd name="T29" fmla="*/ 24 h 36"/>
                <a:gd name="T30" fmla="*/ 18 w 24"/>
                <a:gd name="T31" fmla="*/ 30 h 36"/>
                <a:gd name="T32" fmla="*/ 24 w 24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6"/>
                <a:gd name="T53" fmla="*/ 24 w 2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6">
                  <a:moveTo>
                    <a:pt x="24" y="36"/>
                  </a:moveTo>
                  <a:lnTo>
                    <a:pt x="18" y="30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18" y="30"/>
                  </a:lnTo>
                  <a:lnTo>
                    <a:pt x="24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28" name="Freeform 162"/>
            <p:cNvSpPr>
              <a:spLocks/>
            </p:cNvSpPr>
            <p:nvPr/>
          </p:nvSpPr>
          <p:spPr bwMode="auto">
            <a:xfrm>
              <a:off x="4355" y="2097"/>
              <a:ext cx="30" cy="54"/>
            </a:xfrm>
            <a:custGeom>
              <a:avLst/>
              <a:gdLst>
                <a:gd name="T0" fmla="*/ 0 w 30"/>
                <a:gd name="T1" fmla="*/ 54 h 54"/>
                <a:gd name="T2" fmla="*/ 0 w 30"/>
                <a:gd name="T3" fmla="*/ 48 h 54"/>
                <a:gd name="T4" fmla="*/ 0 w 30"/>
                <a:gd name="T5" fmla="*/ 42 h 54"/>
                <a:gd name="T6" fmla="*/ 6 w 30"/>
                <a:gd name="T7" fmla="*/ 36 h 54"/>
                <a:gd name="T8" fmla="*/ 6 w 30"/>
                <a:gd name="T9" fmla="*/ 30 h 54"/>
                <a:gd name="T10" fmla="*/ 12 w 30"/>
                <a:gd name="T11" fmla="*/ 18 h 54"/>
                <a:gd name="T12" fmla="*/ 18 w 30"/>
                <a:gd name="T13" fmla="*/ 12 h 54"/>
                <a:gd name="T14" fmla="*/ 24 w 30"/>
                <a:gd name="T15" fmla="*/ 6 h 54"/>
                <a:gd name="T16" fmla="*/ 30 w 30"/>
                <a:gd name="T17" fmla="*/ 0 h 54"/>
                <a:gd name="T18" fmla="*/ 30 w 30"/>
                <a:gd name="T19" fmla="*/ 6 h 54"/>
                <a:gd name="T20" fmla="*/ 24 w 30"/>
                <a:gd name="T21" fmla="*/ 12 h 54"/>
                <a:gd name="T22" fmla="*/ 24 w 30"/>
                <a:gd name="T23" fmla="*/ 18 h 54"/>
                <a:gd name="T24" fmla="*/ 18 w 30"/>
                <a:gd name="T25" fmla="*/ 30 h 54"/>
                <a:gd name="T26" fmla="*/ 12 w 30"/>
                <a:gd name="T27" fmla="*/ 36 h 54"/>
                <a:gd name="T28" fmla="*/ 6 w 30"/>
                <a:gd name="T29" fmla="*/ 48 h 54"/>
                <a:gd name="T30" fmla="*/ 0 w 30"/>
                <a:gd name="T31" fmla="*/ 54 h 54"/>
                <a:gd name="T32" fmla="*/ 0 w 30"/>
                <a:gd name="T33" fmla="*/ 54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54"/>
                <a:gd name="T53" fmla="*/ 30 w 30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54">
                  <a:moveTo>
                    <a:pt x="0" y="54"/>
                  </a:moveTo>
                  <a:lnTo>
                    <a:pt x="0" y="48"/>
                  </a:lnTo>
                  <a:lnTo>
                    <a:pt x="0" y="42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24" y="18"/>
                  </a:lnTo>
                  <a:lnTo>
                    <a:pt x="18" y="30"/>
                  </a:lnTo>
                  <a:lnTo>
                    <a:pt x="12" y="36"/>
                  </a:lnTo>
                  <a:lnTo>
                    <a:pt x="6" y="48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29" name="Freeform 163"/>
            <p:cNvSpPr>
              <a:spLocks/>
            </p:cNvSpPr>
            <p:nvPr/>
          </p:nvSpPr>
          <p:spPr bwMode="auto">
            <a:xfrm>
              <a:off x="4331" y="2097"/>
              <a:ext cx="30" cy="42"/>
            </a:xfrm>
            <a:custGeom>
              <a:avLst/>
              <a:gdLst>
                <a:gd name="T0" fmla="*/ 0 w 30"/>
                <a:gd name="T1" fmla="*/ 42 h 42"/>
                <a:gd name="T2" fmla="*/ 0 w 30"/>
                <a:gd name="T3" fmla="*/ 42 h 42"/>
                <a:gd name="T4" fmla="*/ 0 w 30"/>
                <a:gd name="T5" fmla="*/ 36 h 42"/>
                <a:gd name="T6" fmla="*/ 6 w 30"/>
                <a:gd name="T7" fmla="*/ 30 h 42"/>
                <a:gd name="T8" fmla="*/ 6 w 30"/>
                <a:gd name="T9" fmla="*/ 24 h 42"/>
                <a:gd name="T10" fmla="*/ 12 w 30"/>
                <a:gd name="T11" fmla="*/ 18 h 42"/>
                <a:gd name="T12" fmla="*/ 18 w 30"/>
                <a:gd name="T13" fmla="*/ 12 h 42"/>
                <a:gd name="T14" fmla="*/ 24 w 30"/>
                <a:gd name="T15" fmla="*/ 6 h 42"/>
                <a:gd name="T16" fmla="*/ 30 w 30"/>
                <a:gd name="T17" fmla="*/ 0 h 42"/>
                <a:gd name="T18" fmla="*/ 24 w 30"/>
                <a:gd name="T19" fmla="*/ 6 h 42"/>
                <a:gd name="T20" fmla="*/ 18 w 30"/>
                <a:gd name="T21" fmla="*/ 12 h 42"/>
                <a:gd name="T22" fmla="*/ 18 w 30"/>
                <a:gd name="T23" fmla="*/ 18 h 42"/>
                <a:gd name="T24" fmla="*/ 12 w 30"/>
                <a:gd name="T25" fmla="*/ 30 h 42"/>
                <a:gd name="T26" fmla="*/ 6 w 30"/>
                <a:gd name="T27" fmla="*/ 36 h 42"/>
                <a:gd name="T28" fmla="*/ 6 w 30"/>
                <a:gd name="T29" fmla="*/ 42 h 42"/>
                <a:gd name="T30" fmla="*/ 0 w 30"/>
                <a:gd name="T31" fmla="*/ 42 h 42"/>
                <a:gd name="T32" fmla="*/ 0 w 30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42"/>
                <a:gd name="T53" fmla="*/ 30 w 30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42">
                  <a:moveTo>
                    <a:pt x="0" y="42"/>
                  </a:moveTo>
                  <a:lnTo>
                    <a:pt x="0" y="42"/>
                  </a:lnTo>
                  <a:lnTo>
                    <a:pt x="0" y="36"/>
                  </a:lnTo>
                  <a:lnTo>
                    <a:pt x="6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30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30" name="Freeform 164"/>
            <p:cNvSpPr>
              <a:spLocks/>
            </p:cNvSpPr>
            <p:nvPr/>
          </p:nvSpPr>
          <p:spPr bwMode="auto">
            <a:xfrm>
              <a:off x="4331" y="2061"/>
              <a:ext cx="24" cy="42"/>
            </a:xfrm>
            <a:custGeom>
              <a:avLst/>
              <a:gdLst>
                <a:gd name="T0" fmla="*/ 24 w 24"/>
                <a:gd name="T1" fmla="*/ 42 h 42"/>
                <a:gd name="T2" fmla="*/ 24 w 24"/>
                <a:gd name="T3" fmla="*/ 36 h 42"/>
                <a:gd name="T4" fmla="*/ 18 w 24"/>
                <a:gd name="T5" fmla="*/ 36 h 42"/>
                <a:gd name="T6" fmla="*/ 12 w 24"/>
                <a:gd name="T7" fmla="*/ 30 h 42"/>
                <a:gd name="T8" fmla="*/ 6 w 24"/>
                <a:gd name="T9" fmla="*/ 18 h 42"/>
                <a:gd name="T10" fmla="*/ 6 w 24"/>
                <a:gd name="T11" fmla="*/ 12 h 42"/>
                <a:gd name="T12" fmla="*/ 0 w 24"/>
                <a:gd name="T13" fmla="*/ 6 h 42"/>
                <a:gd name="T14" fmla="*/ 0 w 24"/>
                <a:gd name="T15" fmla="*/ 6 h 42"/>
                <a:gd name="T16" fmla="*/ 0 w 24"/>
                <a:gd name="T17" fmla="*/ 0 h 42"/>
                <a:gd name="T18" fmla="*/ 6 w 24"/>
                <a:gd name="T19" fmla="*/ 0 h 42"/>
                <a:gd name="T20" fmla="*/ 6 w 24"/>
                <a:gd name="T21" fmla="*/ 6 h 42"/>
                <a:gd name="T22" fmla="*/ 12 w 24"/>
                <a:gd name="T23" fmla="*/ 12 h 42"/>
                <a:gd name="T24" fmla="*/ 12 w 24"/>
                <a:gd name="T25" fmla="*/ 18 h 42"/>
                <a:gd name="T26" fmla="*/ 18 w 24"/>
                <a:gd name="T27" fmla="*/ 30 h 42"/>
                <a:gd name="T28" fmla="*/ 18 w 24"/>
                <a:gd name="T29" fmla="*/ 36 h 42"/>
                <a:gd name="T30" fmla="*/ 24 w 24"/>
                <a:gd name="T31" fmla="*/ 36 h 42"/>
                <a:gd name="T32" fmla="*/ 24 w 24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2"/>
                <a:gd name="T53" fmla="*/ 24 w 24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2">
                  <a:moveTo>
                    <a:pt x="24" y="42"/>
                  </a:moveTo>
                  <a:lnTo>
                    <a:pt x="24" y="36"/>
                  </a:lnTo>
                  <a:lnTo>
                    <a:pt x="18" y="36"/>
                  </a:lnTo>
                  <a:lnTo>
                    <a:pt x="12" y="30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24" y="36"/>
                  </a:lnTo>
                  <a:lnTo>
                    <a:pt x="24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31" name="Freeform 165"/>
            <p:cNvSpPr>
              <a:spLocks/>
            </p:cNvSpPr>
            <p:nvPr/>
          </p:nvSpPr>
          <p:spPr bwMode="auto">
            <a:xfrm>
              <a:off x="4194" y="2157"/>
              <a:ext cx="131" cy="29"/>
            </a:xfrm>
            <a:custGeom>
              <a:avLst/>
              <a:gdLst>
                <a:gd name="T0" fmla="*/ 131 w 131"/>
                <a:gd name="T1" fmla="*/ 23 h 29"/>
                <a:gd name="T2" fmla="*/ 131 w 131"/>
                <a:gd name="T3" fmla="*/ 29 h 29"/>
                <a:gd name="T4" fmla="*/ 131 w 131"/>
                <a:gd name="T5" fmla="*/ 29 h 29"/>
                <a:gd name="T6" fmla="*/ 131 w 131"/>
                <a:gd name="T7" fmla="*/ 29 h 29"/>
                <a:gd name="T8" fmla="*/ 125 w 131"/>
                <a:gd name="T9" fmla="*/ 29 h 29"/>
                <a:gd name="T10" fmla="*/ 119 w 131"/>
                <a:gd name="T11" fmla="*/ 23 h 29"/>
                <a:gd name="T12" fmla="*/ 113 w 131"/>
                <a:gd name="T13" fmla="*/ 17 h 29"/>
                <a:gd name="T14" fmla="*/ 101 w 131"/>
                <a:gd name="T15" fmla="*/ 11 h 29"/>
                <a:gd name="T16" fmla="*/ 95 w 131"/>
                <a:gd name="T17" fmla="*/ 5 h 29"/>
                <a:gd name="T18" fmla="*/ 84 w 131"/>
                <a:gd name="T19" fmla="*/ 5 h 29"/>
                <a:gd name="T20" fmla="*/ 78 w 131"/>
                <a:gd name="T21" fmla="*/ 5 h 29"/>
                <a:gd name="T22" fmla="*/ 66 w 131"/>
                <a:gd name="T23" fmla="*/ 5 h 29"/>
                <a:gd name="T24" fmla="*/ 60 w 131"/>
                <a:gd name="T25" fmla="*/ 5 h 29"/>
                <a:gd name="T26" fmla="*/ 54 w 131"/>
                <a:gd name="T27" fmla="*/ 5 h 29"/>
                <a:gd name="T28" fmla="*/ 42 w 131"/>
                <a:gd name="T29" fmla="*/ 5 h 29"/>
                <a:gd name="T30" fmla="*/ 36 w 131"/>
                <a:gd name="T31" fmla="*/ 5 h 29"/>
                <a:gd name="T32" fmla="*/ 24 w 131"/>
                <a:gd name="T33" fmla="*/ 5 h 29"/>
                <a:gd name="T34" fmla="*/ 18 w 131"/>
                <a:gd name="T35" fmla="*/ 5 h 29"/>
                <a:gd name="T36" fmla="*/ 12 w 131"/>
                <a:gd name="T37" fmla="*/ 11 h 29"/>
                <a:gd name="T38" fmla="*/ 6 w 131"/>
                <a:gd name="T39" fmla="*/ 11 h 29"/>
                <a:gd name="T40" fmla="*/ 0 w 131"/>
                <a:gd name="T41" fmla="*/ 11 h 29"/>
                <a:gd name="T42" fmla="*/ 6 w 131"/>
                <a:gd name="T43" fmla="*/ 11 h 29"/>
                <a:gd name="T44" fmla="*/ 6 w 131"/>
                <a:gd name="T45" fmla="*/ 5 h 29"/>
                <a:gd name="T46" fmla="*/ 12 w 131"/>
                <a:gd name="T47" fmla="*/ 5 h 29"/>
                <a:gd name="T48" fmla="*/ 24 w 131"/>
                <a:gd name="T49" fmla="*/ 0 h 29"/>
                <a:gd name="T50" fmla="*/ 30 w 131"/>
                <a:gd name="T51" fmla="*/ 0 h 29"/>
                <a:gd name="T52" fmla="*/ 42 w 131"/>
                <a:gd name="T53" fmla="*/ 0 h 29"/>
                <a:gd name="T54" fmla="*/ 54 w 131"/>
                <a:gd name="T55" fmla="*/ 0 h 29"/>
                <a:gd name="T56" fmla="*/ 60 w 131"/>
                <a:gd name="T57" fmla="*/ 0 h 29"/>
                <a:gd name="T58" fmla="*/ 72 w 131"/>
                <a:gd name="T59" fmla="*/ 0 h 29"/>
                <a:gd name="T60" fmla="*/ 84 w 131"/>
                <a:gd name="T61" fmla="*/ 0 h 29"/>
                <a:gd name="T62" fmla="*/ 95 w 131"/>
                <a:gd name="T63" fmla="*/ 0 h 29"/>
                <a:gd name="T64" fmla="*/ 101 w 131"/>
                <a:gd name="T65" fmla="*/ 5 h 29"/>
                <a:gd name="T66" fmla="*/ 113 w 131"/>
                <a:gd name="T67" fmla="*/ 5 h 29"/>
                <a:gd name="T68" fmla="*/ 119 w 131"/>
                <a:gd name="T69" fmla="*/ 11 h 29"/>
                <a:gd name="T70" fmla="*/ 125 w 131"/>
                <a:gd name="T71" fmla="*/ 17 h 29"/>
                <a:gd name="T72" fmla="*/ 131 w 131"/>
                <a:gd name="T73" fmla="*/ 23 h 2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31"/>
                <a:gd name="T112" fmla="*/ 0 h 29"/>
                <a:gd name="T113" fmla="*/ 131 w 131"/>
                <a:gd name="T114" fmla="*/ 29 h 2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31" h="29">
                  <a:moveTo>
                    <a:pt x="131" y="23"/>
                  </a:moveTo>
                  <a:lnTo>
                    <a:pt x="131" y="29"/>
                  </a:lnTo>
                  <a:lnTo>
                    <a:pt x="125" y="29"/>
                  </a:lnTo>
                  <a:lnTo>
                    <a:pt x="119" y="23"/>
                  </a:lnTo>
                  <a:lnTo>
                    <a:pt x="113" y="17"/>
                  </a:lnTo>
                  <a:lnTo>
                    <a:pt x="101" y="11"/>
                  </a:lnTo>
                  <a:lnTo>
                    <a:pt x="95" y="5"/>
                  </a:lnTo>
                  <a:lnTo>
                    <a:pt x="84" y="5"/>
                  </a:lnTo>
                  <a:lnTo>
                    <a:pt x="78" y="5"/>
                  </a:lnTo>
                  <a:lnTo>
                    <a:pt x="66" y="5"/>
                  </a:lnTo>
                  <a:lnTo>
                    <a:pt x="60" y="5"/>
                  </a:lnTo>
                  <a:lnTo>
                    <a:pt x="54" y="5"/>
                  </a:lnTo>
                  <a:lnTo>
                    <a:pt x="42" y="5"/>
                  </a:lnTo>
                  <a:lnTo>
                    <a:pt x="36" y="5"/>
                  </a:lnTo>
                  <a:lnTo>
                    <a:pt x="24" y="5"/>
                  </a:lnTo>
                  <a:lnTo>
                    <a:pt x="18" y="5"/>
                  </a:lnTo>
                  <a:lnTo>
                    <a:pt x="12" y="11"/>
                  </a:lnTo>
                  <a:lnTo>
                    <a:pt x="6" y="11"/>
                  </a:lnTo>
                  <a:lnTo>
                    <a:pt x="0" y="11"/>
                  </a:lnTo>
                  <a:lnTo>
                    <a:pt x="6" y="11"/>
                  </a:lnTo>
                  <a:lnTo>
                    <a:pt x="6" y="5"/>
                  </a:lnTo>
                  <a:lnTo>
                    <a:pt x="12" y="5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72" y="0"/>
                  </a:lnTo>
                  <a:lnTo>
                    <a:pt x="84" y="0"/>
                  </a:lnTo>
                  <a:lnTo>
                    <a:pt x="95" y="0"/>
                  </a:lnTo>
                  <a:lnTo>
                    <a:pt x="101" y="5"/>
                  </a:lnTo>
                  <a:lnTo>
                    <a:pt x="113" y="5"/>
                  </a:lnTo>
                  <a:lnTo>
                    <a:pt x="119" y="11"/>
                  </a:lnTo>
                  <a:lnTo>
                    <a:pt x="125" y="17"/>
                  </a:lnTo>
                  <a:lnTo>
                    <a:pt x="131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32" name="Freeform 166"/>
            <p:cNvSpPr>
              <a:spLocks/>
            </p:cNvSpPr>
            <p:nvPr/>
          </p:nvSpPr>
          <p:spPr bwMode="auto">
            <a:xfrm>
              <a:off x="4194" y="2162"/>
              <a:ext cx="18" cy="30"/>
            </a:xfrm>
            <a:custGeom>
              <a:avLst/>
              <a:gdLst>
                <a:gd name="T0" fmla="*/ 18 w 18"/>
                <a:gd name="T1" fmla="*/ 0 h 30"/>
                <a:gd name="T2" fmla="*/ 12 w 18"/>
                <a:gd name="T3" fmla="*/ 0 h 30"/>
                <a:gd name="T4" fmla="*/ 12 w 18"/>
                <a:gd name="T5" fmla="*/ 6 h 30"/>
                <a:gd name="T6" fmla="*/ 6 w 18"/>
                <a:gd name="T7" fmla="*/ 12 h 30"/>
                <a:gd name="T8" fmla="*/ 6 w 18"/>
                <a:gd name="T9" fmla="*/ 12 h 30"/>
                <a:gd name="T10" fmla="*/ 6 w 18"/>
                <a:gd name="T11" fmla="*/ 18 h 30"/>
                <a:gd name="T12" fmla="*/ 0 w 18"/>
                <a:gd name="T13" fmla="*/ 24 h 30"/>
                <a:gd name="T14" fmla="*/ 0 w 18"/>
                <a:gd name="T15" fmla="*/ 24 h 30"/>
                <a:gd name="T16" fmla="*/ 0 w 18"/>
                <a:gd name="T17" fmla="*/ 30 h 30"/>
                <a:gd name="T18" fmla="*/ 6 w 18"/>
                <a:gd name="T19" fmla="*/ 24 h 30"/>
                <a:gd name="T20" fmla="*/ 12 w 18"/>
                <a:gd name="T21" fmla="*/ 18 h 30"/>
                <a:gd name="T22" fmla="*/ 12 w 18"/>
                <a:gd name="T23" fmla="*/ 6 h 30"/>
                <a:gd name="T24" fmla="*/ 18 w 18"/>
                <a:gd name="T25" fmla="*/ 0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30"/>
                <a:gd name="T41" fmla="*/ 18 w 18"/>
                <a:gd name="T42" fmla="*/ 30 h 3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30">
                  <a:moveTo>
                    <a:pt x="18" y="0"/>
                  </a:moveTo>
                  <a:lnTo>
                    <a:pt x="12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2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33" name="Freeform 167"/>
            <p:cNvSpPr>
              <a:spLocks/>
            </p:cNvSpPr>
            <p:nvPr/>
          </p:nvSpPr>
          <p:spPr bwMode="auto">
            <a:xfrm>
              <a:off x="4206" y="2157"/>
              <a:ext cx="18" cy="35"/>
            </a:xfrm>
            <a:custGeom>
              <a:avLst/>
              <a:gdLst>
                <a:gd name="T0" fmla="*/ 0 w 18"/>
                <a:gd name="T1" fmla="*/ 35 h 35"/>
                <a:gd name="T2" fmla="*/ 0 w 18"/>
                <a:gd name="T3" fmla="*/ 29 h 35"/>
                <a:gd name="T4" fmla="*/ 0 w 18"/>
                <a:gd name="T5" fmla="*/ 29 h 35"/>
                <a:gd name="T6" fmla="*/ 0 w 18"/>
                <a:gd name="T7" fmla="*/ 23 h 35"/>
                <a:gd name="T8" fmla="*/ 0 w 18"/>
                <a:gd name="T9" fmla="*/ 17 h 35"/>
                <a:gd name="T10" fmla="*/ 6 w 18"/>
                <a:gd name="T11" fmla="*/ 17 h 35"/>
                <a:gd name="T12" fmla="*/ 12 w 18"/>
                <a:gd name="T13" fmla="*/ 11 h 35"/>
                <a:gd name="T14" fmla="*/ 12 w 18"/>
                <a:gd name="T15" fmla="*/ 5 h 35"/>
                <a:gd name="T16" fmla="*/ 18 w 18"/>
                <a:gd name="T17" fmla="*/ 0 h 35"/>
                <a:gd name="T18" fmla="*/ 18 w 18"/>
                <a:gd name="T19" fmla="*/ 5 h 35"/>
                <a:gd name="T20" fmla="*/ 12 w 18"/>
                <a:gd name="T21" fmla="*/ 11 h 35"/>
                <a:gd name="T22" fmla="*/ 12 w 18"/>
                <a:gd name="T23" fmla="*/ 17 h 35"/>
                <a:gd name="T24" fmla="*/ 6 w 18"/>
                <a:gd name="T25" fmla="*/ 17 h 35"/>
                <a:gd name="T26" fmla="*/ 6 w 18"/>
                <a:gd name="T27" fmla="*/ 23 h 35"/>
                <a:gd name="T28" fmla="*/ 0 w 18"/>
                <a:gd name="T29" fmla="*/ 29 h 35"/>
                <a:gd name="T30" fmla="*/ 0 w 18"/>
                <a:gd name="T31" fmla="*/ 29 h 35"/>
                <a:gd name="T32" fmla="*/ 0 w 18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5"/>
                <a:gd name="T53" fmla="*/ 18 w 18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5">
                  <a:moveTo>
                    <a:pt x="0" y="35"/>
                  </a:moveTo>
                  <a:lnTo>
                    <a:pt x="0" y="29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6" y="17"/>
                  </a:lnTo>
                  <a:lnTo>
                    <a:pt x="12" y="11"/>
                  </a:lnTo>
                  <a:lnTo>
                    <a:pt x="12" y="5"/>
                  </a:lnTo>
                  <a:lnTo>
                    <a:pt x="18" y="0"/>
                  </a:lnTo>
                  <a:lnTo>
                    <a:pt x="18" y="5"/>
                  </a:lnTo>
                  <a:lnTo>
                    <a:pt x="12" y="11"/>
                  </a:lnTo>
                  <a:lnTo>
                    <a:pt x="12" y="17"/>
                  </a:lnTo>
                  <a:lnTo>
                    <a:pt x="6" y="17"/>
                  </a:lnTo>
                  <a:lnTo>
                    <a:pt x="6" y="23"/>
                  </a:lnTo>
                  <a:lnTo>
                    <a:pt x="0" y="29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34" name="Freeform 168"/>
            <p:cNvSpPr>
              <a:spLocks/>
            </p:cNvSpPr>
            <p:nvPr/>
          </p:nvSpPr>
          <p:spPr bwMode="auto">
            <a:xfrm>
              <a:off x="4224" y="2157"/>
              <a:ext cx="24" cy="41"/>
            </a:xfrm>
            <a:custGeom>
              <a:avLst/>
              <a:gdLst>
                <a:gd name="T0" fmla="*/ 0 w 24"/>
                <a:gd name="T1" fmla="*/ 41 h 41"/>
                <a:gd name="T2" fmla="*/ 0 w 24"/>
                <a:gd name="T3" fmla="*/ 35 h 41"/>
                <a:gd name="T4" fmla="*/ 0 w 24"/>
                <a:gd name="T5" fmla="*/ 35 h 41"/>
                <a:gd name="T6" fmla="*/ 6 w 24"/>
                <a:gd name="T7" fmla="*/ 29 h 41"/>
                <a:gd name="T8" fmla="*/ 6 w 24"/>
                <a:gd name="T9" fmla="*/ 23 h 41"/>
                <a:gd name="T10" fmla="*/ 12 w 24"/>
                <a:gd name="T11" fmla="*/ 11 h 41"/>
                <a:gd name="T12" fmla="*/ 18 w 24"/>
                <a:gd name="T13" fmla="*/ 5 h 41"/>
                <a:gd name="T14" fmla="*/ 24 w 24"/>
                <a:gd name="T15" fmla="*/ 0 h 41"/>
                <a:gd name="T16" fmla="*/ 24 w 24"/>
                <a:gd name="T17" fmla="*/ 0 h 41"/>
                <a:gd name="T18" fmla="*/ 24 w 24"/>
                <a:gd name="T19" fmla="*/ 0 h 41"/>
                <a:gd name="T20" fmla="*/ 24 w 24"/>
                <a:gd name="T21" fmla="*/ 5 h 41"/>
                <a:gd name="T22" fmla="*/ 18 w 24"/>
                <a:gd name="T23" fmla="*/ 11 h 41"/>
                <a:gd name="T24" fmla="*/ 12 w 24"/>
                <a:gd name="T25" fmla="*/ 23 h 41"/>
                <a:gd name="T26" fmla="*/ 12 w 24"/>
                <a:gd name="T27" fmla="*/ 29 h 41"/>
                <a:gd name="T28" fmla="*/ 6 w 24"/>
                <a:gd name="T29" fmla="*/ 35 h 41"/>
                <a:gd name="T30" fmla="*/ 6 w 24"/>
                <a:gd name="T31" fmla="*/ 41 h 41"/>
                <a:gd name="T32" fmla="*/ 0 w 24"/>
                <a:gd name="T33" fmla="*/ 41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1"/>
                <a:gd name="T53" fmla="*/ 24 w 24"/>
                <a:gd name="T54" fmla="*/ 41 h 4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1">
                  <a:moveTo>
                    <a:pt x="0" y="41"/>
                  </a:moveTo>
                  <a:lnTo>
                    <a:pt x="0" y="35"/>
                  </a:lnTo>
                  <a:lnTo>
                    <a:pt x="6" y="29"/>
                  </a:lnTo>
                  <a:lnTo>
                    <a:pt x="6" y="23"/>
                  </a:lnTo>
                  <a:lnTo>
                    <a:pt x="12" y="11"/>
                  </a:lnTo>
                  <a:lnTo>
                    <a:pt x="18" y="5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18" y="11"/>
                  </a:lnTo>
                  <a:lnTo>
                    <a:pt x="12" y="23"/>
                  </a:lnTo>
                  <a:lnTo>
                    <a:pt x="12" y="29"/>
                  </a:lnTo>
                  <a:lnTo>
                    <a:pt x="6" y="35"/>
                  </a:lnTo>
                  <a:lnTo>
                    <a:pt x="6" y="41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35" name="Freeform 169"/>
            <p:cNvSpPr>
              <a:spLocks/>
            </p:cNvSpPr>
            <p:nvPr/>
          </p:nvSpPr>
          <p:spPr bwMode="auto">
            <a:xfrm>
              <a:off x="4248" y="2157"/>
              <a:ext cx="24" cy="47"/>
            </a:xfrm>
            <a:custGeom>
              <a:avLst/>
              <a:gdLst>
                <a:gd name="T0" fmla="*/ 0 w 24"/>
                <a:gd name="T1" fmla="*/ 47 h 47"/>
                <a:gd name="T2" fmla="*/ 0 w 24"/>
                <a:gd name="T3" fmla="*/ 41 h 47"/>
                <a:gd name="T4" fmla="*/ 0 w 24"/>
                <a:gd name="T5" fmla="*/ 35 h 47"/>
                <a:gd name="T6" fmla="*/ 0 w 24"/>
                <a:gd name="T7" fmla="*/ 29 h 47"/>
                <a:gd name="T8" fmla="*/ 6 w 24"/>
                <a:gd name="T9" fmla="*/ 23 h 47"/>
                <a:gd name="T10" fmla="*/ 12 w 24"/>
                <a:gd name="T11" fmla="*/ 17 h 47"/>
                <a:gd name="T12" fmla="*/ 18 w 24"/>
                <a:gd name="T13" fmla="*/ 11 h 47"/>
                <a:gd name="T14" fmla="*/ 24 w 24"/>
                <a:gd name="T15" fmla="*/ 5 h 47"/>
                <a:gd name="T16" fmla="*/ 24 w 24"/>
                <a:gd name="T17" fmla="*/ 0 h 47"/>
                <a:gd name="T18" fmla="*/ 24 w 24"/>
                <a:gd name="T19" fmla="*/ 5 h 47"/>
                <a:gd name="T20" fmla="*/ 24 w 24"/>
                <a:gd name="T21" fmla="*/ 11 h 47"/>
                <a:gd name="T22" fmla="*/ 18 w 24"/>
                <a:gd name="T23" fmla="*/ 17 h 47"/>
                <a:gd name="T24" fmla="*/ 12 w 24"/>
                <a:gd name="T25" fmla="*/ 23 h 47"/>
                <a:gd name="T26" fmla="*/ 6 w 24"/>
                <a:gd name="T27" fmla="*/ 35 h 47"/>
                <a:gd name="T28" fmla="*/ 6 w 24"/>
                <a:gd name="T29" fmla="*/ 41 h 47"/>
                <a:gd name="T30" fmla="*/ 0 w 24"/>
                <a:gd name="T31" fmla="*/ 41 h 47"/>
                <a:gd name="T32" fmla="*/ 0 w 24"/>
                <a:gd name="T33" fmla="*/ 47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7"/>
                <a:gd name="T53" fmla="*/ 24 w 24"/>
                <a:gd name="T54" fmla="*/ 47 h 4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7">
                  <a:moveTo>
                    <a:pt x="0" y="47"/>
                  </a:moveTo>
                  <a:lnTo>
                    <a:pt x="0" y="41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6" y="23"/>
                  </a:lnTo>
                  <a:lnTo>
                    <a:pt x="12" y="17"/>
                  </a:lnTo>
                  <a:lnTo>
                    <a:pt x="18" y="11"/>
                  </a:lnTo>
                  <a:lnTo>
                    <a:pt x="24" y="5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24" y="11"/>
                  </a:lnTo>
                  <a:lnTo>
                    <a:pt x="18" y="17"/>
                  </a:lnTo>
                  <a:lnTo>
                    <a:pt x="12" y="23"/>
                  </a:lnTo>
                  <a:lnTo>
                    <a:pt x="6" y="35"/>
                  </a:lnTo>
                  <a:lnTo>
                    <a:pt x="6" y="41"/>
                  </a:lnTo>
                  <a:lnTo>
                    <a:pt x="0" y="41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36" name="Freeform 170"/>
            <p:cNvSpPr>
              <a:spLocks/>
            </p:cNvSpPr>
            <p:nvPr/>
          </p:nvSpPr>
          <p:spPr bwMode="auto">
            <a:xfrm>
              <a:off x="4260" y="2162"/>
              <a:ext cx="29" cy="36"/>
            </a:xfrm>
            <a:custGeom>
              <a:avLst/>
              <a:gdLst>
                <a:gd name="T0" fmla="*/ 0 w 29"/>
                <a:gd name="T1" fmla="*/ 36 h 36"/>
                <a:gd name="T2" fmla="*/ 0 w 29"/>
                <a:gd name="T3" fmla="*/ 36 h 36"/>
                <a:gd name="T4" fmla="*/ 0 w 29"/>
                <a:gd name="T5" fmla="*/ 30 h 36"/>
                <a:gd name="T6" fmla="*/ 6 w 29"/>
                <a:gd name="T7" fmla="*/ 24 h 36"/>
                <a:gd name="T8" fmla="*/ 12 w 29"/>
                <a:gd name="T9" fmla="*/ 18 h 36"/>
                <a:gd name="T10" fmla="*/ 18 w 29"/>
                <a:gd name="T11" fmla="*/ 12 h 36"/>
                <a:gd name="T12" fmla="*/ 23 w 29"/>
                <a:gd name="T13" fmla="*/ 6 h 36"/>
                <a:gd name="T14" fmla="*/ 23 w 29"/>
                <a:gd name="T15" fmla="*/ 0 h 36"/>
                <a:gd name="T16" fmla="*/ 29 w 29"/>
                <a:gd name="T17" fmla="*/ 0 h 36"/>
                <a:gd name="T18" fmla="*/ 29 w 29"/>
                <a:gd name="T19" fmla="*/ 0 h 36"/>
                <a:gd name="T20" fmla="*/ 23 w 29"/>
                <a:gd name="T21" fmla="*/ 6 h 36"/>
                <a:gd name="T22" fmla="*/ 18 w 29"/>
                <a:gd name="T23" fmla="*/ 12 h 36"/>
                <a:gd name="T24" fmla="*/ 18 w 29"/>
                <a:gd name="T25" fmla="*/ 18 h 36"/>
                <a:gd name="T26" fmla="*/ 12 w 29"/>
                <a:gd name="T27" fmla="*/ 24 h 36"/>
                <a:gd name="T28" fmla="*/ 6 w 29"/>
                <a:gd name="T29" fmla="*/ 30 h 36"/>
                <a:gd name="T30" fmla="*/ 0 w 29"/>
                <a:gd name="T31" fmla="*/ 36 h 36"/>
                <a:gd name="T32" fmla="*/ 0 w 29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9"/>
                <a:gd name="T52" fmla="*/ 0 h 36"/>
                <a:gd name="T53" fmla="*/ 29 w 2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9" h="36">
                  <a:moveTo>
                    <a:pt x="0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3" y="6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23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6" y="3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37" name="Freeform 171"/>
            <p:cNvSpPr>
              <a:spLocks/>
            </p:cNvSpPr>
            <p:nvPr/>
          </p:nvSpPr>
          <p:spPr bwMode="auto">
            <a:xfrm>
              <a:off x="4278" y="2168"/>
              <a:ext cx="23" cy="30"/>
            </a:xfrm>
            <a:custGeom>
              <a:avLst/>
              <a:gdLst>
                <a:gd name="T0" fmla="*/ 0 w 23"/>
                <a:gd name="T1" fmla="*/ 30 h 30"/>
                <a:gd name="T2" fmla="*/ 0 w 23"/>
                <a:gd name="T3" fmla="*/ 24 h 30"/>
                <a:gd name="T4" fmla="*/ 0 w 23"/>
                <a:gd name="T5" fmla="*/ 24 h 30"/>
                <a:gd name="T6" fmla="*/ 0 w 23"/>
                <a:gd name="T7" fmla="*/ 18 h 30"/>
                <a:gd name="T8" fmla="*/ 5 w 23"/>
                <a:gd name="T9" fmla="*/ 12 h 30"/>
                <a:gd name="T10" fmla="*/ 11 w 23"/>
                <a:gd name="T11" fmla="*/ 6 h 30"/>
                <a:gd name="T12" fmla="*/ 11 w 23"/>
                <a:gd name="T13" fmla="*/ 6 h 30"/>
                <a:gd name="T14" fmla="*/ 17 w 23"/>
                <a:gd name="T15" fmla="*/ 0 h 30"/>
                <a:gd name="T16" fmla="*/ 23 w 23"/>
                <a:gd name="T17" fmla="*/ 0 h 30"/>
                <a:gd name="T18" fmla="*/ 23 w 23"/>
                <a:gd name="T19" fmla="*/ 0 h 30"/>
                <a:gd name="T20" fmla="*/ 17 w 23"/>
                <a:gd name="T21" fmla="*/ 6 h 30"/>
                <a:gd name="T22" fmla="*/ 11 w 23"/>
                <a:gd name="T23" fmla="*/ 12 h 30"/>
                <a:gd name="T24" fmla="*/ 11 w 23"/>
                <a:gd name="T25" fmla="*/ 18 h 30"/>
                <a:gd name="T26" fmla="*/ 5 w 23"/>
                <a:gd name="T27" fmla="*/ 24 h 30"/>
                <a:gd name="T28" fmla="*/ 5 w 23"/>
                <a:gd name="T29" fmla="*/ 24 h 30"/>
                <a:gd name="T30" fmla="*/ 0 w 23"/>
                <a:gd name="T31" fmla="*/ 30 h 30"/>
                <a:gd name="T32" fmla="*/ 0 w 23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30"/>
                <a:gd name="T53" fmla="*/ 23 w 23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30">
                  <a:moveTo>
                    <a:pt x="0" y="30"/>
                  </a:moveTo>
                  <a:lnTo>
                    <a:pt x="0" y="24"/>
                  </a:lnTo>
                  <a:lnTo>
                    <a:pt x="0" y="18"/>
                  </a:lnTo>
                  <a:lnTo>
                    <a:pt x="5" y="12"/>
                  </a:lnTo>
                  <a:lnTo>
                    <a:pt x="11" y="6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17" y="6"/>
                  </a:lnTo>
                  <a:lnTo>
                    <a:pt x="11" y="12"/>
                  </a:lnTo>
                  <a:lnTo>
                    <a:pt x="11" y="18"/>
                  </a:lnTo>
                  <a:lnTo>
                    <a:pt x="5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38" name="Freeform 172"/>
            <p:cNvSpPr>
              <a:spLocks/>
            </p:cNvSpPr>
            <p:nvPr/>
          </p:nvSpPr>
          <p:spPr bwMode="auto">
            <a:xfrm>
              <a:off x="4289" y="2174"/>
              <a:ext cx="24" cy="24"/>
            </a:xfrm>
            <a:custGeom>
              <a:avLst/>
              <a:gdLst>
                <a:gd name="T0" fmla="*/ 0 w 24"/>
                <a:gd name="T1" fmla="*/ 24 h 24"/>
                <a:gd name="T2" fmla="*/ 0 w 24"/>
                <a:gd name="T3" fmla="*/ 18 h 24"/>
                <a:gd name="T4" fmla="*/ 6 w 24"/>
                <a:gd name="T5" fmla="*/ 18 h 24"/>
                <a:gd name="T6" fmla="*/ 6 w 24"/>
                <a:gd name="T7" fmla="*/ 12 h 24"/>
                <a:gd name="T8" fmla="*/ 12 w 24"/>
                <a:gd name="T9" fmla="*/ 12 h 24"/>
                <a:gd name="T10" fmla="*/ 18 w 24"/>
                <a:gd name="T11" fmla="*/ 6 h 24"/>
                <a:gd name="T12" fmla="*/ 18 w 24"/>
                <a:gd name="T13" fmla="*/ 0 h 24"/>
                <a:gd name="T14" fmla="*/ 24 w 24"/>
                <a:gd name="T15" fmla="*/ 0 h 24"/>
                <a:gd name="T16" fmla="*/ 24 w 24"/>
                <a:gd name="T17" fmla="*/ 0 h 24"/>
                <a:gd name="T18" fmla="*/ 24 w 24"/>
                <a:gd name="T19" fmla="*/ 0 h 24"/>
                <a:gd name="T20" fmla="*/ 18 w 24"/>
                <a:gd name="T21" fmla="*/ 6 h 24"/>
                <a:gd name="T22" fmla="*/ 18 w 24"/>
                <a:gd name="T23" fmla="*/ 12 h 24"/>
                <a:gd name="T24" fmla="*/ 12 w 24"/>
                <a:gd name="T25" fmla="*/ 12 h 24"/>
                <a:gd name="T26" fmla="*/ 12 w 24"/>
                <a:gd name="T27" fmla="*/ 18 h 24"/>
                <a:gd name="T28" fmla="*/ 6 w 24"/>
                <a:gd name="T29" fmla="*/ 18 h 24"/>
                <a:gd name="T30" fmla="*/ 6 w 24"/>
                <a:gd name="T31" fmla="*/ 24 h 24"/>
                <a:gd name="T32" fmla="*/ 0 w 24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24"/>
                  </a:moveTo>
                  <a:lnTo>
                    <a:pt x="0" y="18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39" name="Freeform 173"/>
            <p:cNvSpPr>
              <a:spLocks/>
            </p:cNvSpPr>
            <p:nvPr/>
          </p:nvSpPr>
          <p:spPr bwMode="auto">
            <a:xfrm>
              <a:off x="4307" y="2180"/>
              <a:ext cx="12" cy="12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12 h 12"/>
                <a:gd name="T4" fmla="*/ 6 w 12"/>
                <a:gd name="T5" fmla="*/ 6 h 12"/>
                <a:gd name="T6" fmla="*/ 12 w 12"/>
                <a:gd name="T7" fmla="*/ 0 h 12"/>
                <a:gd name="T8" fmla="*/ 12 w 12"/>
                <a:gd name="T9" fmla="*/ 0 h 12"/>
                <a:gd name="T10" fmla="*/ 12 w 12"/>
                <a:gd name="T11" fmla="*/ 0 h 12"/>
                <a:gd name="T12" fmla="*/ 6 w 12"/>
                <a:gd name="T13" fmla="*/ 6 h 12"/>
                <a:gd name="T14" fmla="*/ 0 w 12"/>
                <a:gd name="T15" fmla="*/ 12 h 12"/>
                <a:gd name="T16" fmla="*/ 0 w 12"/>
                <a:gd name="T17" fmla="*/ 12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12"/>
                <a:gd name="T29" fmla="*/ 12 w 12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12">
                  <a:moveTo>
                    <a:pt x="0" y="12"/>
                  </a:moveTo>
                  <a:lnTo>
                    <a:pt x="0" y="12"/>
                  </a:lnTo>
                  <a:lnTo>
                    <a:pt x="6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40" name="Freeform 174"/>
            <p:cNvSpPr>
              <a:spLocks/>
            </p:cNvSpPr>
            <p:nvPr/>
          </p:nvSpPr>
          <p:spPr bwMode="auto">
            <a:xfrm>
              <a:off x="4182" y="2168"/>
              <a:ext cx="18" cy="18"/>
            </a:xfrm>
            <a:custGeom>
              <a:avLst/>
              <a:gdLst>
                <a:gd name="T0" fmla="*/ 18 w 18"/>
                <a:gd name="T1" fmla="*/ 0 h 18"/>
                <a:gd name="T2" fmla="*/ 18 w 18"/>
                <a:gd name="T3" fmla="*/ 0 h 18"/>
                <a:gd name="T4" fmla="*/ 12 w 18"/>
                <a:gd name="T5" fmla="*/ 12 h 18"/>
                <a:gd name="T6" fmla="*/ 6 w 18"/>
                <a:gd name="T7" fmla="*/ 18 h 18"/>
                <a:gd name="T8" fmla="*/ 6 w 18"/>
                <a:gd name="T9" fmla="*/ 18 h 18"/>
                <a:gd name="T10" fmla="*/ 0 w 18"/>
                <a:gd name="T11" fmla="*/ 12 h 18"/>
                <a:gd name="T12" fmla="*/ 6 w 18"/>
                <a:gd name="T13" fmla="*/ 12 h 18"/>
                <a:gd name="T14" fmla="*/ 6 w 18"/>
                <a:gd name="T15" fmla="*/ 6 h 18"/>
                <a:gd name="T16" fmla="*/ 6 w 18"/>
                <a:gd name="T17" fmla="*/ 6 h 18"/>
                <a:gd name="T18" fmla="*/ 12 w 18"/>
                <a:gd name="T19" fmla="*/ 6 h 18"/>
                <a:gd name="T20" fmla="*/ 18 w 18"/>
                <a:gd name="T21" fmla="*/ 0 h 18"/>
                <a:gd name="T22" fmla="*/ 18 w 18"/>
                <a:gd name="T23" fmla="*/ 0 h 18"/>
                <a:gd name="T24" fmla="*/ 18 w 18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18"/>
                <a:gd name="T41" fmla="*/ 18 w 18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18">
                  <a:moveTo>
                    <a:pt x="18" y="0"/>
                  </a:moveTo>
                  <a:lnTo>
                    <a:pt x="18" y="0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41" name="Freeform 175"/>
            <p:cNvSpPr>
              <a:spLocks/>
            </p:cNvSpPr>
            <p:nvPr/>
          </p:nvSpPr>
          <p:spPr bwMode="auto">
            <a:xfrm>
              <a:off x="4182" y="2157"/>
              <a:ext cx="18" cy="5"/>
            </a:xfrm>
            <a:custGeom>
              <a:avLst/>
              <a:gdLst>
                <a:gd name="T0" fmla="*/ 18 w 18"/>
                <a:gd name="T1" fmla="*/ 5 h 5"/>
                <a:gd name="T2" fmla="*/ 18 w 18"/>
                <a:gd name="T3" fmla="*/ 5 h 5"/>
                <a:gd name="T4" fmla="*/ 18 w 18"/>
                <a:gd name="T5" fmla="*/ 5 h 5"/>
                <a:gd name="T6" fmla="*/ 12 w 18"/>
                <a:gd name="T7" fmla="*/ 5 h 5"/>
                <a:gd name="T8" fmla="*/ 12 w 18"/>
                <a:gd name="T9" fmla="*/ 5 h 5"/>
                <a:gd name="T10" fmla="*/ 6 w 18"/>
                <a:gd name="T11" fmla="*/ 0 h 5"/>
                <a:gd name="T12" fmla="*/ 6 w 18"/>
                <a:gd name="T13" fmla="*/ 0 h 5"/>
                <a:gd name="T14" fmla="*/ 0 w 18"/>
                <a:gd name="T15" fmla="*/ 0 h 5"/>
                <a:gd name="T16" fmla="*/ 0 w 18"/>
                <a:gd name="T17" fmla="*/ 0 h 5"/>
                <a:gd name="T18" fmla="*/ 0 w 18"/>
                <a:gd name="T19" fmla="*/ 0 h 5"/>
                <a:gd name="T20" fmla="*/ 0 w 18"/>
                <a:gd name="T21" fmla="*/ 5 h 5"/>
                <a:gd name="T22" fmla="*/ 6 w 18"/>
                <a:gd name="T23" fmla="*/ 5 h 5"/>
                <a:gd name="T24" fmla="*/ 6 w 18"/>
                <a:gd name="T25" fmla="*/ 5 h 5"/>
                <a:gd name="T26" fmla="*/ 12 w 18"/>
                <a:gd name="T27" fmla="*/ 5 h 5"/>
                <a:gd name="T28" fmla="*/ 12 w 18"/>
                <a:gd name="T29" fmla="*/ 5 h 5"/>
                <a:gd name="T30" fmla="*/ 18 w 18"/>
                <a:gd name="T31" fmla="*/ 5 h 5"/>
                <a:gd name="T32" fmla="*/ 18 w 18"/>
                <a:gd name="T33" fmla="*/ 5 h 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5"/>
                <a:gd name="T53" fmla="*/ 18 w 18"/>
                <a:gd name="T54" fmla="*/ 5 h 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5">
                  <a:moveTo>
                    <a:pt x="18" y="5"/>
                  </a:moveTo>
                  <a:lnTo>
                    <a:pt x="18" y="5"/>
                  </a:lnTo>
                  <a:lnTo>
                    <a:pt x="12" y="5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6" y="5"/>
                  </a:lnTo>
                  <a:lnTo>
                    <a:pt x="12" y="5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42" name="Freeform 176"/>
            <p:cNvSpPr>
              <a:spLocks/>
            </p:cNvSpPr>
            <p:nvPr/>
          </p:nvSpPr>
          <p:spPr bwMode="auto">
            <a:xfrm>
              <a:off x="4176" y="2168"/>
              <a:ext cx="24" cy="6"/>
            </a:xfrm>
            <a:custGeom>
              <a:avLst/>
              <a:gdLst>
                <a:gd name="T0" fmla="*/ 24 w 24"/>
                <a:gd name="T1" fmla="*/ 0 h 6"/>
                <a:gd name="T2" fmla="*/ 18 w 24"/>
                <a:gd name="T3" fmla="*/ 0 h 6"/>
                <a:gd name="T4" fmla="*/ 18 w 24"/>
                <a:gd name="T5" fmla="*/ 0 h 6"/>
                <a:gd name="T6" fmla="*/ 12 w 24"/>
                <a:gd name="T7" fmla="*/ 0 h 6"/>
                <a:gd name="T8" fmla="*/ 12 w 24"/>
                <a:gd name="T9" fmla="*/ 0 h 6"/>
                <a:gd name="T10" fmla="*/ 6 w 24"/>
                <a:gd name="T11" fmla="*/ 0 h 6"/>
                <a:gd name="T12" fmla="*/ 6 w 24"/>
                <a:gd name="T13" fmla="*/ 0 h 6"/>
                <a:gd name="T14" fmla="*/ 0 w 24"/>
                <a:gd name="T15" fmla="*/ 0 h 6"/>
                <a:gd name="T16" fmla="*/ 0 w 24"/>
                <a:gd name="T17" fmla="*/ 0 h 6"/>
                <a:gd name="T18" fmla="*/ 0 w 24"/>
                <a:gd name="T19" fmla="*/ 6 h 6"/>
                <a:gd name="T20" fmla="*/ 0 w 24"/>
                <a:gd name="T21" fmla="*/ 6 h 6"/>
                <a:gd name="T22" fmla="*/ 6 w 24"/>
                <a:gd name="T23" fmla="*/ 6 h 6"/>
                <a:gd name="T24" fmla="*/ 12 w 24"/>
                <a:gd name="T25" fmla="*/ 6 h 6"/>
                <a:gd name="T26" fmla="*/ 12 w 24"/>
                <a:gd name="T27" fmla="*/ 0 h 6"/>
                <a:gd name="T28" fmla="*/ 18 w 24"/>
                <a:gd name="T29" fmla="*/ 0 h 6"/>
                <a:gd name="T30" fmla="*/ 18 w 24"/>
                <a:gd name="T31" fmla="*/ 0 h 6"/>
                <a:gd name="T32" fmla="*/ 24 w 24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24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43" name="Freeform 177"/>
            <p:cNvSpPr>
              <a:spLocks/>
            </p:cNvSpPr>
            <p:nvPr/>
          </p:nvSpPr>
          <p:spPr bwMode="auto">
            <a:xfrm>
              <a:off x="4188" y="2145"/>
              <a:ext cx="24" cy="17"/>
            </a:xfrm>
            <a:custGeom>
              <a:avLst/>
              <a:gdLst>
                <a:gd name="T0" fmla="*/ 24 w 24"/>
                <a:gd name="T1" fmla="*/ 17 h 17"/>
                <a:gd name="T2" fmla="*/ 18 w 24"/>
                <a:gd name="T3" fmla="*/ 17 h 17"/>
                <a:gd name="T4" fmla="*/ 18 w 24"/>
                <a:gd name="T5" fmla="*/ 12 h 17"/>
                <a:gd name="T6" fmla="*/ 12 w 24"/>
                <a:gd name="T7" fmla="*/ 12 h 17"/>
                <a:gd name="T8" fmla="*/ 6 w 24"/>
                <a:gd name="T9" fmla="*/ 12 h 17"/>
                <a:gd name="T10" fmla="*/ 6 w 24"/>
                <a:gd name="T11" fmla="*/ 6 h 17"/>
                <a:gd name="T12" fmla="*/ 0 w 24"/>
                <a:gd name="T13" fmla="*/ 6 h 17"/>
                <a:gd name="T14" fmla="*/ 0 w 24"/>
                <a:gd name="T15" fmla="*/ 0 h 17"/>
                <a:gd name="T16" fmla="*/ 0 w 24"/>
                <a:gd name="T17" fmla="*/ 0 h 17"/>
                <a:gd name="T18" fmla="*/ 0 w 24"/>
                <a:gd name="T19" fmla="*/ 0 h 17"/>
                <a:gd name="T20" fmla="*/ 6 w 24"/>
                <a:gd name="T21" fmla="*/ 0 h 17"/>
                <a:gd name="T22" fmla="*/ 6 w 24"/>
                <a:gd name="T23" fmla="*/ 6 h 17"/>
                <a:gd name="T24" fmla="*/ 12 w 24"/>
                <a:gd name="T25" fmla="*/ 6 h 17"/>
                <a:gd name="T26" fmla="*/ 12 w 24"/>
                <a:gd name="T27" fmla="*/ 12 h 17"/>
                <a:gd name="T28" fmla="*/ 18 w 24"/>
                <a:gd name="T29" fmla="*/ 12 h 17"/>
                <a:gd name="T30" fmla="*/ 18 w 24"/>
                <a:gd name="T31" fmla="*/ 17 h 17"/>
                <a:gd name="T32" fmla="*/ 24 w 24"/>
                <a:gd name="T33" fmla="*/ 17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7"/>
                <a:gd name="T53" fmla="*/ 24 w 24"/>
                <a:gd name="T54" fmla="*/ 17 h 1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7">
                  <a:moveTo>
                    <a:pt x="24" y="17"/>
                  </a:moveTo>
                  <a:lnTo>
                    <a:pt x="18" y="17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17"/>
                  </a:lnTo>
                  <a:lnTo>
                    <a:pt x="24" y="17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44" name="Freeform 178"/>
            <p:cNvSpPr>
              <a:spLocks/>
            </p:cNvSpPr>
            <p:nvPr/>
          </p:nvSpPr>
          <p:spPr bwMode="auto">
            <a:xfrm>
              <a:off x="4313" y="2151"/>
              <a:ext cx="6" cy="23"/>
            </a:xfrm>
            <a:custGeom>
              <a:avLst/>
              <a:gdLst>
                <a:gd name="T0" fmla="*/ 0 w 6"/>
                <a:gd name="T1" fmla="*/ 23 h 23"/>
                <a:gd name="T2" fmla="*/ 0 w 6"/>
                <a:gd name="T3" fmla="*/ 17 h 23"/>
                <a:gd name="T4" fmla="*/ 0 w 6"/>
                <a:gd name="T5" fmla="*/ 11 h 23"/>
                <a:gd name="T6" fmla="*/ 0 w 6"/>
                <a:gd name="T7" fmla="*/ 0 h 23"/>
                <a:gd name="T8" fmla="*/ 0 w 6"/>
                <a:gd name="T9" fmla="*/ 0 h 23"/>
                <a:gd name="T10" fmla="*/ 6 w 6"/>
                <a:gd name="T11" fmla="*/ 0 h 23"/>
                <a:gd name="T12" fmla="*/ 6 w 6"/>
                <a:gd name="T13" fmla="*/ 6 h 23"/>
                <a:gd name="T14" fmla="*/ 0 w 6"/>
                <a:gd name="T15" fmla="*/ 17 h 23"/>
                <a:gd name="T16" fmla="*/ 0 w 6"/>
                <a:gd name="T17" fmla="*/ 23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3"/>
                <a:gd name="T29" fmla="*/ 6 w 6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3">
                  <a:moveTo>
                    <a:pt x="0" y="23"/>
                  </a:moveTo>
                  <a:lnTo>
                    <a:pt x="0" y="17"/>
                  </a:lnTo>
                  <a:lnTo>
                    <a:pt x="0" y="11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17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45" name="Freeform 179"/>
            <p:cNvSpPr>
              <a:spLocks/>
            </p:cNvSpPr>
            <p:nvPr/>
          </p:nvSpPr>
          <p:spPr bwMode="auto">
            <a:xfrm>
              <a:off x="4319" y="2151"/>
              <a:ext cx="12" cy="29"/>
            </a:xfrm>
            <a:custGeom>
              <a:avLst/>
              <a:gdLst>
                <a:gd name="T0" fmla="*/ 0 w 12"/>
                <a:gd name="T1" fmla="*/ 29 h 29"/>
                <a:gd name="T2" fmla="*/ 0 w 12"/>
                <a:gd name="T3" fmla="*/ 23 h 29"/>
                <a:gd name="T4" fmla="*/ 0 w 12"/>
                <a:gd name="T5" fmla="*/ 11 h 29"/>
                <a:gd name="T6" fmla="*/ 6 w 12"/>
                <a:gd name="T7" fmla="*/ 6 h 29"/>
                <a:gd name="T8" fmla="*/ 6 w 12"/>
                <a:gd name="T9" fmla="*/ 0 h 29"/>
                <a:gd name="T10" fmla="*/ 12 w 12"/>
                <a:gd name="T11" fmla="*/ 6 h 29"/>
                <a:gd name="T12" fmla="*/ 6 w 12"/>
                <a:gd name="T13" fmla="*/ 11 h 29"/>
                <a:gd name="T14" fmla="*/ 6 w 12"/>
                <a:gd name="T15" fmla="*/ 23 h 29"/>
                <a:gd name="T16" fmla="*/ 0 w 12"/>
                <a:gd name="T17" fmla="*/ 29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29"/>
                <a:gd name="T29" fmla="*/ 12 w 12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29">
                  <a:moveTo>
                    <a:pt x="0" y="29"/>
                  </a:moveTo>
                  <a:lnTo>
                    <a:pt x="0" y="23"/>
                  </a:lnTo>
                  <a:lnTo>
                    <a:pt x="0" y="11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6"/>
                  </a:lnTo>
                  <a:lnTo>
                    <a:pt x="6" y="11"/>
                  </a:lnTo>
                  <a:lnTo>
                    <a:pt x="6" y="23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46" name="Freeform 180"/>
            <p:cNvSpPr>
              <a:spLocks/>
            </p:cNvSpPr>
            <p:nvPr/>
          </p:nvSpPr>
          <p:spPr bwMode="auto">
            <a:xfrm>
              <a:off x="4295" y="2139"/>
              <a:ext cx="6" cy="29"/>
            </a:xfrm>
            <a:custGeom>
              <a:avLst/>
              <a:gdLst>
                <a:gd name="T0" fmla="*/ 6 w 6"/>
                <a:gd name="T1" fmla="*/ 29 h 29"/>
                <a:gd name="T2" fmla="*/ 6 w 6"/>
                <a:gd name="T3" fmla="*/ 23 h 29"/>
                <a:gd name="T4" fmla="*/ 0 w 6"/>
                <a:gd name="T5" fmla="*/ 18 h 29"/>
                <a:gd name="T6" fmla="*/ 0 w 6"/>
                <a:gd name="T7" fmla="*/ 6 h 29"/>
                <a:gd name="T8" fmla="*/ 6 w 6"/>
                <a:gd name="T9" fmla="*/ 0 h 29"/>
                <a:gd name="T10" fmla="*/ 6 w 6"/>
                <a:gd name="T11" fmla="*/ 6 h 29"/>
                <a:gd name="T12" fmla="*/ 6 w 6"/>
                <a:gd name="T13" fmla="*/ 12 h 29"/>
                <a:gd name="T14" fmla="*/ 6 w 6"/>
                <a:gd name="T15" fmla="*/ 18 h 29"/>
                <a:gd name="T16" fmla="*/ 6 w 6"/>
                <a:gd name="T17" fmla="*/ 29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9"/>
                <a:gd name="T29" fmla="*/ 6 w 6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9">
                  <a:moveTo>
                    <a:pt x="6" y="29"/>
                  </a:moveTo>
                  <a:lnTo>
                    <a:pt x="6" y="23"/>
                  </a:lnTo>
                  <a:lnTo>
                    <a:pt x="0" y="18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6" y="2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47" name="Freeform 181"/>
            <p:cNvSpPr>
              <a:spLocks/>
            </p:cNvSpPr>
            <p:nvPr/>
          </p:nvSpPr>
          <p:spPr bwMode="auto">
            <a:xfrm>
              <a:off x="4283" y="2133"/>
              <a:ext cx="6" cy="29"/>
            </a:xfrm>
            <a:custGeom>
              <a:avLst/>
              <a:gdLst>
                <a:gd name="T0" fmla="*/ 6 w 6"/>
                <a:gd name="T1" fmla="*/ 29 h 29"/>
                <a:gd name="T2" fmla="*/ 6 w 6"/>
                <a:gd name="T3" fmla="*/ 24 h 29"/>
                <a:gd name="T4" fmla="*/ 0 w 6"/>
                <a:gd name="T5" fmla="*/ 12 h 29"/>
                <a:gd name="T6" fmla="*/ 0 w 6"/>
                <a:gd name="T7" fmla="*/ 6 h 29"/>
                <a:gd name="T8" fmla="*/ 0 w 6"/>
                <a:gd name="T9" fmla="*/ 0 h 29"/>
                <a:gd name="T10" fmla="*/ 6 w 6"/>
                <a:gd name="T11" fmla="*/ 6 h 29"/>
                <a:gd name="T12" fmla="*/ 6 w 6"/>
                <a:gd name="T13" fmla="*/ 12 h 29"/>
                <a:gd name="T14" fmla="*/ 6 w 6"/>
                <a:gd name="T15" fmla="*/ 24 h 29"/>
                <a:gd name="T16" fmla="*/ 6 w 6"/>
                <a:gd name="T17" fmla="*/ 29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9"/>
                <a:gd name="T29" fmla="*/ 6 w 6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9">
                  <a:moveTo>
                    <a:pt x="6" y="29"/>
                  </a:moveTo>
                  <a:lnTo>
                    <a:pt x="6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6" y="24"/>
                  </a:lnTo>
                  <a:lnTo>
                    <a:pt x="6" y="2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48" name="Freeform 182"/>
            <p:cNvSpPr>
              <a:spLocks/>
            </p:cNvSpPr>
            <p:nvPr/>
          </p:nvSpPr>
          <p:spPr bwMode="auto">
            <a:xfrm>
              <a:off x="4266" y="2127"/>
              <a:ext cx="12" cy="30"/>
            </a:xfrm>
            <a:custGeom>
              <a:avLst/>
              <a:gdLst>
                <a:gd name="T0" fmla="*/ 12 w 12"/>
                <a:gd name="T1" fmla="*/ 30 h 30"/>
                <a:gd name="T2" fmla="*/ 6 w 12"/>
                <a:gd name="T3" fmla="*/ 24 h 30"/>
                <a:gd name="T4" fmla="*/ 0 w 12"/>
                <a:gd name="T5" fmla="*/ 12 h 30"/>
                <a:gd name="T6" fmla="*/ 0 w 12"/>
                <a:gd name="T7" fmla="*/ 0 h 30"/>
                <a:gd name="T8" fmla="*/ 0 w 12"/>
                <a:gd name="T9" fmla="*/ 0 h 30"/>
                <a:gd name="T10" fmla="*/ 6 w 12"/>
                <a:gd name="T11" fmla="*/ 6 h 30"/>
                <a:gd name="T12" fmla="*/ 6 w 12"/>
                <a:gd name="T13" fmla="*/ 12 h 30"/>
                <a:gd name="T14" fmla="*/ 12 w 12"/>
                <a:gd name="T15" fmla="*/ 24 h 30"/>
                <a:gd name="T16" fmla="*/ 12 w 12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12" y="30"/>
                  </a:moveTo>
                  <a:lnTo>
                    <a:pt x="6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24"/>
                  </a:lnTo>
                  <a:lnTo>
                    <a:pt x="12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49" name="Freeform 183"/>
            <p:cNvSpPr>
              <a:spLocks/>
            </p:cNvSpPr>
            <p:nvPr/>
          </p:nvSpPr>
          <p:spPr bwMode="auto">
            <a:xfrm>
              <a:off x="4230" y="2121"/>
              <a:ext cx="18" cy="36"/>
            </a:xfrm>
            <a:custGeom>
              <a:avLst/>
              <a:gdLst>
                <a:gd name="T0" fmla="*/ 18 w 18"/>
                <a:gd name="T1" fmla="*/ 36 h 36"/>
                <a:gd name="T2" fmla="*/ 18 w 18"/>
                <a:gd name="T3" fmla="*/ 36 h 36"/>
                <a:gd name="T4" fmla="*/ 12 w 18"/>
                <a:gd name="T5" fmla="*/ 30 h 36"/>
                <a:gd name="T6" fmla="*/ 12 w 18"/>
                <a:gd name="T7" fmla="*/ 24 h 36"/>
                <a:gd name="T8" fmla="*/ 6 w 18"/>
                <a:gd name="T9" fmla="*/ 18 h 36"/>
                <a:gd name="T10" fmla="*/ 6 w 18"/>
                <a:gd name="T11" fmla="*/ 12 h 36"/>
                <a:gd name="T12" fmla="*/ 0 w 18"/>
                <a:gd name="T13" fmla="*/ 6 h 36"/>
                <a:gd name="T14" fmla="*/ 0 w 18"/>
                <a:gd name="T15" fmla="*/ 6 h 36"/>
                <a:gd name="T16" fmla="*/ 6 w 18"/>
                <a:gd name="T17" fmla="*/ 0 h 36"/>
                <a:gd name="T18" fmla="*/ 6 w 18"/>
                <a:gd name="T19" fmla="*/ 0 h 36"/>
                <a:gd name="T20" fmla="*/ 6 w 18"/>
                <a:gd name="T21" fmla="*/ 6 h 36"/>
                <a:gd name="T22" fmla="*/ 12 w 18"/>
                <a:gd name="T23" fmla="*/ 12 h 36"/>
                <a:gd name="T24" fmla="*/ 12 w 18"/>
                <a:gd name="T25" fmla="*/ 18 h 36"/>
                <a:gd name="T26" fmla="*/ 12 w 18"/>
                <a:gd name="T27" fmla="*/ 24 h 36"/>
                <a:gd name="T28" fmla="*/ 18 w 18"/>
                <a:gd name="T29" fmla="*/ 30 h 36"/>
                <a:gd name="T30" fmla="*/ 18 w 18"/>
                <a:gd name="T31" fmla="*/ 36 h 36"/>
                <a:gd name="T32" fmla="*/ 18 w 18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6"/>
                <a:gd name="T53" fmla="*/ 18 w 18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6">
                  <a:moveTo>
                    <a:pt x="18" y="36"/>
                  </a:moveTo>
                  <a:lnTo>
                    <a:pt x="18" y="36"/>
                  </a:lnTo>
                  <a:lnTo>
                    <a:pt x="12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2" y="24"/>
                  </a:lnTo>
                  <a:lnTo>
                    <a:pt x="18" y="30"/>
                  </a:lnTo>
                  <a:lnTo>
                    <a:pt x="18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50" name="Freeform 184"/>
            <p:cNvSpPr>
              <a:spLocks/>
            </p:cNvSpPr>
            <p:nvPr/>
          </p:nvSpPr>
          <p:spPr bwMode="auto">
            <a:xfrm>
              <a:off x="4200" y="2127"/>
              <a:ext cx="24" cy="35"/>
            </a:xfrm>
            <a:custGeom>
              <a:avLst/>
              <a:gdLst>
                <a:gd name="T0" fmla="*/ 24 w 24"/>
                <a:gd name="T1" fmla="*/ 35 h 35"/>
                <a:gd name="T2" fmla="*/ 18 w 24"/>
                <a:gd name="T3" fmla="*/ 30 h 35"/>
                <a:gd name="T4" fmla="*/ 18 w 24"/>
                <a:gd name="T5" fmla="*/ 30 h 35"/>
                <a:gd name="T6" fmla="*/ 12 w 24"/>
                <a:gd name="T7" fmla="*/ 24 h 35"/>
                <a:gd name="T8" fmla="*/ 6 w 24"/>
                <a:gd name="T9" fmla="*/ 18 h 35"/>
                <a:gd name="T10" fmla="*/ 6 w 24"/>
                <a:gd name="T11" fmla="*/ 12 h 35"/>
                <a:gd name="T12" fmla="*/ 0 w 24"/>
                <a:gd name="T13" fmla="*/ 6 h 35"/>
                <a:gd name="T14" fmla="*/ 0 w 24"/>
                <a:gd name="T15" fmla="*/ 6 h 35"/>
                <a:gd name="T16" fmla="*/ 0 w 24"/>
                <a:gd name="T17" fmla="*/ 0 h 35"/>
                <a:gd name="T18" fmla="*/ 6 w 24"/>
                <a:gd name="T19" fmla="*/ 0 h 35"/>
                <a:gd name="T20" fmla="*/ 6 w 24"/>
                <a:gd name="T21" fmla="*/ 6 h 35"/>
                <a:gd name="T22" fmla="*/ 6 w 24"/>
                <a:gd name="T23" fmla="*/ 12 h 35"/>
                <a:gd name="T24" fmla="*/ 12 w 24"/>
                <a:gd name="T25" fmla="*/ 18 h 35"/>
                <a:gd name="T26" fmla="*/ 12 w 24"/>
                <a:gd name="T27" fmla="*/ 24 h 35"/>
                <a:gd name="T28" fmla="*/ 18 w 24"/>
                <a:gd name="T29" fmla="*/ 30 h 35"/>
                <a:gd name="T30" fmla="*/ 18 w 24"/>
                <a:gd name="T31" fmla="*/ 35 h 35"/>
                <a:gd name="T32" fmla="*/ 24 w 24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5"/>
                <a:gd name="T53" fmla="*/ 24 w 24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5">
                  <a:moveTo>
                    <a:pt x="24" y="35"/>
                  </a:moveTo>
                  <a:lnTo>
                    <a:pt x="18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2" y="24"/>
                  </a:lnTo>
                  <a:lnTo>
                    <a:pt x="18" y="30"/>
                  </a:lnTo>
                  <a:lnTo>
                    <a:pt x="18" y="35"/>
                  </a:lnTo>
                  <a:lnTo>
                    <a:pt x="24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51" name="Freeform 185"/>
            <p:cNvSpPr>
              <a:spLocks/>
            </p:cNvSpPr>
            <p:nvPr/>
          </p:nvSpPr>
          <p:spPr bwMode="auto">
            <a:xfrm>
              <a:off x="4248" y="2127"/>
              <a:ext cx="18" cy="30"/>
            </a:xfrm>
            <a:custGeom>
              <a:avLst/>
              <a:gdLst>
                <a:gd name="T0" fmla="*/ 18 w 18"/>
                <a:gd name="T1" fmla="*/ 30 h 30"/>
                <a:gd name="T2" fmla="*/ 12 w 18"/>
                <a:gd name="T3" fmla="*/ 30 h 30"/>
                <a:gd name="T4" fmla="*/ 12 w 18"/>
                <a:gd name="T5" fmla="*/ 24 h 30"/>
                <a:gd name="T6" fmla="*/ 6 w 18"/>
                <a:gd name="T7" fmla="*/ 18 h 30"/>
                <a:gd name="T8" fmla="*/ 0 w 18"/>
                <a:gd name="T9" fmla="*/ 12 h 30"/>
                <a:gd name="T10" fmla="*/ 0 w 18"/>
                <a:gd name="T11" fmla="*/ 6 h 30"/>
                <a:gd name="T12" fmla="*/ 0 w 18"/>
                <a:gd name="T13" fmla="*/ 6 h 30"/>
                <a:gd name="T14" fmla="*/ 0 w 18"/>
                <a:gd name="T15" fmla="*/ 0 h 30"/>
                <a:gd name="T16" fmla="*/ 0 w 18"/>
                <a:gd name="T17" fmla="*/ 0 h 30"/>
                <a:gd name="T18" fmla="*/ 0 w 18"/>
                <a:gd name="T19" fmla="*/ 0 h 30"/>
                <a:gd name="T20" fmla="*/ 6 w 18"/>
                <a:gd name="T21" fmla="*/ 6 h 30"/>
                <a:gd name="T22" fmla="*/ 6 w 18"/>
                <a:gd name="T23" fmla="*/ 6 h 30"/>
                <a:gd name="T24" fmla="*/ 6 w 18"/>
                <a:gd name="T25" fmla="*/ 12 h 30"/>
                <a:gd name="T26" fmla="*/ 12 w 18"/>
                <a:gd name="T27" fmla="*/ 18 h 30"/>
                <a:gd name="T28" fmla="*/ 12 w 18"/>
                <a:gd name="T29" fmla="*/ 24 h 30"/>
                <a:gd name="T30" fmla="*/ 12 w 18"/>
                <a:gd name="T31" fmla="*/ 30 h 30"/>
                <a:gd name="T32" fmla="*/ 18 w 18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0"/>
                <a:gd name="T53" fmla="*/ 18 w 1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0">
                  <a:moveTo>
                    <a:pt x="18" y="30"/>
                  </a:moveTo>
                  <a:lnTo>
                    <a:pt x="12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2" y="24"/>
                  </a:lnTo>
                  <a:lnTo>
                    <a:pt x="12" y="30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52" name="Freeform 186"/>
            <p:cNvSpPr>
              <a:spLocks/>
            </p:cNvSpPr>
            <p:nvPr/>
          </p:nvSpPr>
          <p:spPr bwMode="auto">
            <a:xfrm>
              <a:off x="4236" y="2157"/>
              <a:ext cx="24" cy="41"/>
            </a:xfrm>
            <a:custGeom>
              <a:avLst/>
              <a:gdLst>
                <a:gd name="T0" fmla="*/ 0 w 24"/>
                <a:gd name="T1" fmla="*/ 41 h 41"/>
                <a:gd name="T2" fmla="*/ 0 w 24"/>
                <a:gd name="T3" fmla="*/ 41 h 41"/>
                <a:gd name="T4" fmla="*/ 0 w 24"/>
                <a:gd name="T5" fmla="*/ 35 h 41"/>
                <a:gd name="T6" fmla="*/ 0 w 24"/>
                <a:gd name="T7" fmla="*/ 29 h 41"/>
                <a:gd name="T8" fmla="*/ 6 w 24"/>
                <a:gd name="T9" fmla="*/ 23 h 41"/>
                <a:gd name="T10" fmla="*/ 12 w 24"/>
                <a:gd name="T11" fmla="*/ 11 h 41"/>
                <a:gd name="T12" fmla="*/ 18 w 24"/>
                <a:gd name="T13" fmla="*/ 5 h 41"/>
                <a:gd name="T14" fmla="*/ 24 w 24"/>
                <a:gd name="T15" fmla="*/ 0 h 41"/>
                <a:gd name="T16" fmla="*/ 24 w 24"/>
                <a:gd name="T17" fmla="*/ 0 h 41"/>
                <a:gd name="T18" fmla="*/ 24 w 24"/>
                <a:gd name="T19" fmla="*/ 0 h 41"/>
                <a:gd name="T20" fmla="*/ 24 w 24"/>
                <a:gd name="T21" fmla="*/ 5 h 41"/>
                <a:gd name="T22" fmla="*/ 18 w 24"/>
                <a:gd name="T23" fmla="*/ 17 h 41"/>
                <a:gd name="T24" fmla="*/ 12 w 24"/>
                <a:gd name="T25" fmla="*/ 23 h 41"/>
                <a:gd name="T26" fmla="*/ 6 w 24"/>
                <a:gd name="T27" fmla="*/ 29 h 41"/>
                <a:gd name="T28" fmla="*/ 6 w 24"/>
                <a:gd name="T29" fmla="*/ 35 h 41"/>
                <a:gd name="T30" fmla="*/ 0 w 24"/>
                <a:gd name="T31" fmla="*/ 41 h 41"/>
                <a:gd name="T32" fmla="*/ 0 w 24"/>
                <a:gd name="T33" fmla="*/ 41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1"/>
                <a:gd name="T53" fmla="*/ 24 w 24"/>
                <a:gd name="T54" fmla="*/ 41 h 4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1">
                  <a:moveTo>
                    <a:pt x="0" y="41"/>
                  </a:moveTo>
                  <a:lnTo>
                    <a:pt x="0" y="41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6" y="23"/>
                  </a:lnTo>
                  <a:lnTo>
                    <a:pt x="12" y="11"/>
                  </a:lnTo>
                  <a:lnTo>
                    <a:pt x="18" y="5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18" y="17"/>
                  </a:lnTo>
                  <a:lnTo>
                    <a:pt x="12" y="23"/>
                  </a:lnTo>
                  <a:lnTo>
                    <a:pt x="6" y="29"/>
                  </a:lnTo>
                  <a:lnTo>
                    <a:pt x="6" y="35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53" name="Freeform 187"/>
            <p:cNvSpPr>
              <a:spLocks/>
            </p:cNvSpPr>
            <p:nvPr/>
          </p:nvSpPr>
          <p:spPr bwMode="auto">
            <a:xfrm>
              <a:off x="4212" y="2157"/>
              <a:ext cx="24" cy="35"/>
            </a:xfrm>
            <a:custGeom>
              <a:avLst/>
              <a:gdLst>
                <a:gd name="T0" fmla="*/ 0 w 24"/>
                <a:gd name="T1" fmla="*/ 35 h 35"/>
                <a:gd name="T2" fmla="*/ 0 w 24"/>
                <a:gd name="T3" fmla="*/ 35 h 35"/>
                <a:gd name="T4" fmla="*/ 6 w 24"/>
                <a:gd name="T5" fmla="*/ 29 h 35"/>
                <a:gd name="T6" fmla="*/ 6 w 24"/>
                <a:gd name="T7" fmla="*/ 23 h 35"/>
                <a:gd name="T8" fmla="*/ 6 w 24"/>
                <a:gd name="T9" fmla="*/ 17 h 35"/>
                <a:gd name="T10" fmla="*/ 12 w 24"/>
                <a:gd name="T11" fmla="*/ 11 h 35"/>
                <a:gd name="T12" fmla="*/ 18 w 24"/>
                <a:gd name="T13" fmla="*/ 5 h 35"/>
                <a:gd name="T14" fmla="*/ 24 w 24"/>
                <a:gd name="T15" fmla="*/ 5 h 35"/>
                <a:gd name="T16" fmla="*/ 24 w 24"/>
                <a:gd name="T17" fmla="*/ 0 h 35"/>
                <a:gd name="T18" fmla="*/ 24 w 24"/>
                <a:gd name="T19" fmla="*/ 5 h 35"/>
                <a:gd name="T20" fmla="*/ 24 w 24"/>
                <a:gd name="T21" fmla="*/ 11 h 35"/>
                <a:gd name="T22" fmla="*/ 18 w 24"/>
                <a:gd name="T23" fmla="*/ 17 h 35"/>
                <a:gd name="T24" fmla="*/ 12 w 24"/>
                <a:gd name="T25" fmla="*/ 23 h 35"/>
                <a:gd name="T26" fmla="*/ 12 w 24"/>
                <a:gd name="T27" fmla="*/ 29 h 35"/>
                <a:gd name="T28" fmla="*/ 6 w 24"/>
                <a:gd name="T29" fmla="*/ 29 h 35"/>
                <a:gd name="T30" fmla="*/ 6 w 24"/>
                <a:gd name="T31" fmla="*/ 35 h 35"/>
                <a:gd name="T32" fmla="*/ 0 w 24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5"/>
                <a:gd name="T53" fmla="*/ 24 w 24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5">
                  <a:moveTo>
                    <a:pt x="0" y="35"/>
                  </a:moveTo>
                  <a:lnTo>
                    <a:pt x="0" y="35"/>
                  </a:lnTo>
                  <a:lnTo>
                    <a:pt x="6" y="29"/>
                  </a:lnTo>
                  <a:lnTo>
                    <a:pt x="6" y="23"/>
                  </a:lnTo>
                  <a:lnTo>
                    <a:pt x="6" y="17"/>
                  </a:lnTo>
                  <a:lnTo>
                    <a:pt x="12" y="11"/>
                  </a:lnTo>
                  <a:lnTo>
                    <a:pt x="18" y="5"/>
                  </a:lnTo>
                  <a:lnTo>
                    <a:pt x="24" y="5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24" y="11"/>
                  </a:lnTo>
                  <a:lnTo>
                    <a:pt x="18" y="17"/>
                  </a:lnTo>
                  <a:lnTo>
                    <a:pt x="12" y="23"/>
                  </a:lnTo>
                  <a:lnTo>
                    <a:pt x="12" y="29"/>
                  </a:lnTo>
                  <a:lnTo>
                    <a:pt x="6" y="29"/>
                  </a:lnTo>
                  <a:lnTo>
                    <a:pt x="6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54" name="Freeform 188"/>
            <p:cNvSpPr>
              <a:spLocks/>
            </p:cNvSpPr>
            <p:nvPr/>
          </p:nvSpPr>
          <p:spPr bwMode="auto">
            <a:xfrm>
              <a:off x="4212" y="2127"/>
              <a:ext cx="24" cy="35"/>
            </a:xfrm>
            <a:custGeom>
              <a:avLst/>
              <a:gdLst>
                <a:gd name="T0" fmla="*/ 24 w 24"/>
                <a:gd name="T1" fmla="*/ 35 h 35"/>
                <a:gd name="T2" fmla="*/ 24 w 24"/>
                <a:gd name="T3" fmla="*/ 30 h 35"/>
                <a:gd name="T4" fmla="*/ 18 w 24"/>
                <a:gd name="T5" fmla="*/ 24 h 35"/>
                <a:gd name="T6" fmla="*/ 12 w 24"/>
                <a:gd name="T7" fmla="*/ 18 h 35"/>
                <a:gd name="T8" fmla="*/ 12 w 24"/>
                <a:gd name="T9" fmla="*/ 18 h 35"/>
                <a:gd name="T10" fmla="*/ 6 w 24"/>
                <a:gd name="T11" fmla="*/ 12 h 35"/>
                <a:gd name="T12" fmla="*/ 6 w 24"/>
                <a:gd name="T13" fmla="*/ 6 h 35"/>
                <a:gd name="T14" fmla="*/ 0 w 24"/>
                <a:gd name="T15" fmla="*/ 0 h 35"/>
                <a:gd name="T16" fmla="*/ 6 w 24"/>
                <a:gd name="T17" fmla="*/ 0 h 35"/>
                <a:gd name="T18" fmla="*/ 6 w 24"/>
                <a:gd name="T19" fmla="*/ 0 h 35"/>
                <a:gd name="T20" fmla="*/ 6 w 24"/>
                <a:gd name="T21" fmla="*/ 0 h 35"/>
                <a:gd name="T22" fmla="*/ 12 w 24"/>
                <a:gd name="T23" fmla="*/ 6 h 35"/>
                <a:gd name="T24" fmla="*/ 12 w 24"/>
                <a:gd name="T25" fmla="*/ 12 h 35"/>
                <a:gd name="T26" fmla="*/ 18 w 24"/>
                <a:gd name="T27" fmla="*/ 18 h 35"/>
                <a:gd name="T28" fmla="*/ 18 w 24"/>
                <a:gd name="T29" fmla="*/ 24 h 35"/>
                <a:gd name="T30" fmla="*/ 24 w 24"/>
                <a:gd name="T31" fmla="*/ 30 h 35"/>
                <a:gd name="T32" fmla="*/ 24 w 24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5"/>
                <a:gd name="T53" fmla="*/ 24 w 24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5">
                  <a:moveTo>
                    <a:pt x="24" y="35"/>
                  </a:moveTo>
                  <a:lnTo>
                    <a:pt x="24" y="30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24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55" name="Freeform 189"/>
            <p:cNvSpPr>
              <a:spLocks/>
            </p:cNvSpPr>
            <p:nvPr/>
          </p:nvSpPr>
          <p:spPr bwMode="auto">
            <a:xfrm>
              <a:off x="5096" y="1636"/>
              <a:ext cx="89" cy="84"/>
            </a:xfrm>
            <a:custGeom>
              <a:avLst/>
              <a:gdLst>
                <a:gd name="T0" fmla="*/ 18 w 89"/>
                <a:gd name="T1" fmla="*/ 18 h 84"/>
                <a:gd name="T2" fmla="*/ 12 w 89"/>
                <a:gd name="T3" fmla="*/ 30 h 84"/>
                <a:gd name="T4" fmla="*/ 12 w 89"/>
                <a:gd name="T5" fmla="*/ 42 h 84"/>
                <a:gd name="T6" fmla="*/ 24 w 89"/>
                <a:gd name="T7" fmla="*/ 42 h 84"/>
                <a:gd name="T8" fmla="*/ 29 w 89"/>
                <a:gd name="T9" fmla="*/ 42 h 84"/>
                <a:gd name="T10" fmla="*/ 29 w 89"/>
                <a:gd name="T11" fmla="*/ 48 h 84"/>
                <a:gd name="T12" fmla="*/ 29 w 89"/>
                <a:gd name="T13" fmla="*/ 48 h 84"/>
                <a:gd name="T14" fmla="*/ 24 w 89"/>
                <a:gd name="T15" fmla="*/ 48 h 84"/>
                <a:gd name="T16" fmla="*/ 18 w 89"/>
                <a:gd name="T17" fmla="*/ 42 h 84"/>
                <a:gd name="T18" fmla="*/ 6 w 89"/>
                <a:gd name="T19" fmla="*/ 48 h 84"/>
                <a:gd name="T20" fmla="*/ 0 w 89"/>
                <a:gd name="T21" fmla="*/ 54 h 84"/>
                <a:gd name="T22" fmla="*/ 6 w 89"/>
                <a:gd name="T23" fmla="*/ 66 h 84"/>
                <a:gd name="T24" fmla="*/ 12 w 89"/>
                <a:gd name="T25" fmla="*/ 66 h 84"/>
                <a:gd name="T26" fmla="*/ 18 w 89"/>
                <a:gd name="T27" fmla="*/ 66 h 84"/>
                <a:gd name="T28" fmla="*/ 24 w 89"/>
                <a:gd name="T29" fmla="*/ 66 h 84"/>
                <a:gd name="T30" fmla="*/ 29 w 89"/>
                <a:gd name="T31" fmla="*/ 60 h 84"/>
                <a:gd name="T32" fmla="*/ 24 w 89"/>
                <a:gd name="T33" fmla="*/ 72 h 84"/>
                <a:gd name="T34" fmla="*/ 24 w 89"/>
                <a:gd name="T35" fmla="*/ 84 h 84"/>
                <a:gd name="T36" fmla="*/ 29 w 89"/>
                <a:gd name="T37" fmla="*/ 84 h 84"/>
                <a:gd name="T38" fmla="*/ 41 w 89"/>
                <a:gd name="T39" fmla="*/ 84 h 84"/>
                <a:gd name="T40" fmla="*/ 41 w 89"/>
                <a:gd name="T41" fmla="*/ 72 h 84"/>
                <a:gd name="T42" fmla="*/ 41 w 89"/>
                <a:gd name="T43" fmla="*/ 66 h 84"/>
                <a:gd name="T44" fmla="*/ 41 w 89"/>
                <a:gd name="T45" fmla="*/ 60 h 84"/>
                <a:gd name="T46" fmla="*/ 41 w 89"/>
                <a:gd name="T47" fmla="*/ 66 h 84"/>
                <a:gd name="T48" fmla="*/ 47 w 89"/>
                <a:gd name="T49" fmla="*/ 72 h 84"/>
                <a:gd name="T50" fmla="*/ 59 w 89"/>
                <a:gd name="T51" fmla="*/ 72 h 84"/>
                <a:gd name="T52" fmla="*/ 71 w 89"/>
                <a:gd name="T53" fmla="*/ 78 h 84"/>
                <a:gd name="T54" fmla="*/ 83 w 89"/>
                <a:gd name="T55" fmla="*/ 72 h 84"/>
                <a:gd name="T56" fmla="*/ 83 w 89"/>
                <a:gd name="T57" fmla="*/ 66 h 84"/>
                <a:gd name="T58" fmla="*/ 83 w 89"/>
                <a:gd name="T59" fmla="*/ 60 h 84"/>
                <a:gd name="T60" fmla="*/ 71 w 89"/>
                <a:gd name="T61" fmla="*/ 54 h 84"/>
                <a:gd name="T62" fmla="*/ 59 w 89"/>
                <a:gd name="T63" fmla="*/ 54 h 84"/>
                <a:gd name="T64" fmla="*/ 65 w 89"/>
                <a:gd name="T65" fmla="*/ 42 h 84"/>
                <a:gd name="T66" fmla="*/ 77 w 89"/>
                <a:gd name="T67" fmla="*/ 42 h 84"/>
                <a:gd name="T68" fmla="*/ 89 w 89"/>
                <a:gd name="T69" fmla="*/ 36 h 84"/>
                <a:gd name="T70" fmla="*/ 89 w 89"/>
                <a:gd name="T71" fmla="*/ 24 h 84"/>
                <a:gd name="T72" fmla="*/ 77 w 89"/>
                <a:gd name="T73" fmla="*/ 18 h 84"/>
                <a:gd name="T74" fmla="*/ 65 w 89"/>
                <a:gd name="T75" fmla="*/ 24 h 84"/>
                <a:gd name="T76" fmla="*/ 65 w 89"/>
                <a:gd name="T77" fmla="*/ 30 h 84"/>
                <a:gd name="T78" fmla="*/ 59 w 89"/>
                <a:gd name="T79" fmla="*/ 36 h 84"/>
                <a:gd name="T80" fmla="*/ 53 w 89"/>
                <a:gd name="T81" fmla="*/ 36 h 84"/>
                <a:gd name="T82" fmla="*/ 53 w 89"/>
                <a:gd name="T83" fmla="*/ 30 h 84"/>
                <a:gd name="T84" fmla="*/ 53 w 89"/>
                <a:gd name="T85" fmla="*/ 24 h 84"/>
                <a:gd name="T86" fmla="*/ 65 w 89"/>
                <a:gd name="T87" fmla="*/ 12 h 84"/>
                <a:gd name="T88" fmla="*/ 59 w 89"/>
                <a:gd name="T89" fmla="*/ 0 h 84"/>
                <a:gd name="T90" fmla="*/ 47 w 89"/>
                <a:gd name="T91" fmla="*/ 0 h 84"/>
                <a:gd name="T92" fmla="*/ 41 w 89"/>
                <a:gd name="T93" fmla="*/ 6 h 84"/>
                <a:gd name="T94" fmla="*/ 35 w 89"/>
                <a:gd name="T95" fmla="*/ 12 h 84"/>
                <a:gd name="T96" fmla="*/ 41 w 89"/>
                <a:gd name="T97" fmla="*/ 18 h 84"/>
                <a:gd name="T98" fmla="*/ 41 w 89"/>
                <a:gd name="T99" fmla="*/ 24 h 84"/>
                <a:gd name="T100" fmla="*/ 41 w 89"/>
                <a:gd name="T101" fmla="*/ 36 h 84"/>
                <a:gd name="T102" fmla="*/ 35 w 89"/>
                <a:gd name="T103" fmla="*/ 36 h 84"/>
                <a:gd name="T104" fmla="*/ 35 w 89"/>
                <a:gd name="T105" fmla="*/ 24 h 8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84"/>
                <a:gd name="T161" fmla="*/ 89 w 89"/>
                <a:gd name="T162" fmla="*/ 84 h 8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84">
                  <a:moveTo>
                    <a:pt x="24" y="18"/>
                  </a:moveTo>
                  <a:lnTo>
                    <a:pt x="18" y="18"/>
                  </a:lnTo>
                  <a:lnTo>
                    <a:pt x="12" y="24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12" y="42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9" y="42"/>
                  </a:lnTo>
                  <a:lnTo>
                    <a:pt x="29" y="48"/>
                  </a:lnTo>
                  <a:lnTo>
                    <a:pt x="24" y="48"/>
                  </a:lnTo>
                  <a:lnTo>
                    <a:pt x="18" y="48"/>
                  </a:lnTo>
                  <a:lnTo>
                    <a:pt x="18" y="42"/>
                  </a:lnTo>
                  <a:lnTo>
                    <a:pt x="12" y="42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8" y="66"/>
                  </a:lnTo>
                  <a:lnTo>
                    <a:pt x="24" y="66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29" y="66"/>
                  </a:lnTo>
                  <a:lnTo>
                    <a:pt x="24" y="72"/>
                  </a:lnTo>
                  <a:lnTo>
                    <a:pt x="24" y="78"/>
                  </a:lnTo>
                  <a:lnTo>
                    <a:pt x="24" y="84"/>
                  </a:lnTo>
                  <a:lnTo>
                    <a:pt x="29" y="84"/>
                  </a:lnTo>
                  <a:lnTo>
                    <a:pt x="35" y="84"/>
                  </a:lnTo>
                  <a:lnTo>
                    <a:pt x="41" y="84"/>
                  </a:lnTo>
                  <a:lnTo>
                    <a:pt x="41" y="78"/>
                  </a:lnTo>
                  <a:lnTo>
                    <a:pt x="41" y="72"/>
                  </a:lnTo>
                  <a:lnTo>
                    <a:pt x="41" y="66"/>
                  </a:lnTo>
                  <a:lnTo>
                    <a:pt x="41" y="60"/>
                  </a:lnTo>
                  <a:lnTo>
                    <a:pt x="41" y="66"/>
                  </a:lnTo>
                  <a:lnTo>
                    <a:pt x="47" y="66"/>
                  </a:lnTo>
                  <a:lnTo>
                    <a:pt x="47" y="72"/>
                  </a:lnTo>
                  <a:lnTo>
                    <a:pt x="53" y="72"/>
                  </a:lnTo>
                  <a:lnTo>
                    <a:pt x="59" y="72"/>
                  </a:lnTo>
                  <a:lnTo>
                    <a:pt x="65" y="72"/>
                  </a:lnTo>
                  <a:lnTo>
                    <a:pt x="65" y="78"/>
                  </a:lnTo>
                  <a:lnTo>
                    <a:pt x="71" y="78"/>
                  </a:lnTo>
                  <a:lnTo>
                    <a:pt x="77" y="78"/>
                  </a:lnTo>
                  <a:lnTo>
                    <a:pt x="77" y="72"/>
                  </a:lnTo>
                  <a:lnTo>
                    <a:pt x="83" y="72"/>
                  </a:lnTo>
                  <a:lnTo>
                    <a:pt x="83" y="66"/>
                  </a:lnTo>
                  <a:lnTo>
                    <a:pt x="83" y="60"/>
                  </a:lnTo>
                  <a:lnTo>
                    <a:pt x="77" y="54"/>
                  </a:lnTo>
                  <a:lnTo>
                    <a:pt x="71" y="54"/>
                  </a:lnTo>
                  <a:lnTo>
                    <a:pt x="65" y="54"/>
                  </a:lnTo>
                  <a:lnTo>
                    <a:pt x="59" y="54"/>
                  </a:lnTo>
                  <a:lnTo>
                    <a:pt x="59" y="48"/>
                  </a:lnTo>
                  <a:lnTo>
                    <a:pt x="65" y="48"/>
                  </a:lnTo>
                  <a:lnTo>
                    <a:pt x="65" y="42"/>
                  </a:lnTo>
                  <a:lnTo>
                    <a:pt x="71" y="42"/>
                  </a:lnTo>
                  <a:lnTo>
                    <a:pt x="77" y="42"/>
                  </a:lnTo>
                  <a:lnTo>
                    <a:pt x="83" y="36"/>
                  </a:lnTo>
                  <a:lnTo>
                    <a:pt x="89" y="36"/>
                  </a:lnTo>
                  <a:lnTo>
                    <a:pt x="89" y="30"/>
                  </a:lnTo>
                  <a:lnTo>
                    <a:pt x="89" y="24"/>
                  </a:lnTo>
                  <a:lnTo>
                    <a:pt x="83" y="18"/>
                  </a:lnTo>
                  <a:lnTo>
                    <a:pt x="77" y="18"/>
                  </a:lnTo>
                  <a:lnTo>
                    <a:pt x="71" y="18"/>
                  </a:lnTo>
                  <a:lnTo>
                    <a:pt x="65" y="24"/>
                  </a:lnTo>
                  <a:lnTo>
                    <a:pt x="65" y="30"/>
                  </a:lnTo>
                  <a:lnTo>
                    <a:pt x="65" y="36"/>
                  </a:lnTo>
                  <a:lnTo>
                    <a:pt x="59" y="36"/>
                  </a:lnTo>
                  <a:lnTo>
                    <a:pt x="53" y="42"/>
                  </a:lnTo>
                  <a:lnTo>
                    <a:pt x="53" y="36"/>
                  </a:lnTo>
                  <a:lnTo>
                    <a:pt x="47" y="36"/>
                  </a:lnTo>
                  <a:lnTo>
                    <a:pt x="53" y="30"/>
                  </a:lnTo>
                  <a:lnTo>
                    <a:pt x="53" y="24"/>
                  </a:lnTo>
                  <a:lnTo>
                    <a:pt x="59" y="18"/>
                  </a:lnTo>
                  <a:lnTo>
                    <a:pt x="65" y="12"/>
                  </a:lnTo>
                  <a:lnTo>
                    <a:pt x="59" y="6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1" y="0"/>
                  </a:lnTo>
                  <a:lnTo>
                    <a:pt x="41" y="6"/>
                  </a:lnTo>
                  <a:lnTo>
                    <a:pt x="35" y="6"/>
                  </a:lnTo>
                  <a:lnTo>
                    <a:pt x="35" y="12"/>
                  </a:lnTo>
                  <a:lnTo>
                    <a:pt x="41" y="18"/>
                  </a:lnTo>
                  <a:lnTo>
                    <a:pt x="41" y="24"/>
                  </a:lnTo>
                  <a:lnTo>
                    <a:pt x="41" y="30"/>
                  </a:lnTo>
                  <a:lnTo>
                    <a:pt x="41" y="36"/>
                  </a:lnTo>
                  <a:lnTo>
                    <a:pt x="35" y="36"/>
                  </a:lnTo>
                  <a:lnTo>
                    <a:pt x="35" y="30"/>
                  </a:lnTo>
                  <a:lnTo>
                    <a:pt x="35" y="24"/>
                  </a:lnTo>
                  <a:lnTo>
                    <a:pt x="29" y="18"/>
                  </a:lnTo>
                  <a:lnTo>
                    <a:pt x="24" y="18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56" name="Freeform 190"/>
            <p:cNvSpPr>
              <a:spLocks/>
            </p:cNvSpPr>
            <p:nvPr/>
          </p:nvSpPr>
          <p:spPr bwMode="auto">
            <a:xfrm>
              <a:off x="5036" y="1750"/>
              <a:ext cx="89" cy="155"/>
            </a:xfrm>
            <a:custGeom>
              <a:avLst/>
              <a:gdLst>
                <a:gd name="T0" fmla="*/ 89 w 89"/>
                <a:gd name="T1" fmla="*/ 0 h 155"/>
                <a:gd name="T2" fmla="*/ 84 w 89"/>
                <a:gd name="T3" fmla="*/ 12 h 155"/>
                <a:gd name="T4" fmla="*/ 72 w 89"/>
                <a:gd name="T5" fmla="*/ 18 h 155"/>
                <a:gd name="T6" fmla="*/ 66 w 89"/>
                <a:gd name="T7" fmla="*/ 24 h 155"/>
                <a:gd name="T8" fmla="*/ 54 w 89"/>
                <a:gd name="T9" fmla="*/ 30 h 155"/>
                <a:gd name="T10" fmla="*/ 48 w 89"/>
                <a:gd name="T11" fmla="*/ 36 h 155"/>
                <a:gd name="T12" fmla="*/ 36 w 89"/>
                <a:gd name="T13" fmla="*/ 36 h 155"/>
                <a:gd name="T14" fmla="*/ 30 w 89"/>
                <a:gd name="T15" fmla="*/ 42 h 155"/>
                <a:gd name="T16" fmla="*/ 18 w 89"/>
                <a:gd name="T17" fmla="*/ 42 h 155"/>
                <a:gd name="T18" fmla="*/ 18 w 89"/>
                <a:gd name="T19" fmla="*/ 42 h 155"/>
                <a:gd name="T20" fmla="*/ 18 w 89"/>
                <a:gd name="T21" fmla="*/ 48 h 155"/>
                <a:gd name="T22" fmla="*/ 18 w 89"/>
                <a:gd name="T23" fmla="*/ 54 h 155"/>
                <a:gd name="T24" fmla="*/ 18 w 89"/>
                <a:gd name="T25" fmla="*/ 54 h 155"/>
                <a:gd name="T26" fmla="*/ 12 w 89"/>
                <a:gd name="T27" fmla="*/ 60 h 155"/>
                <a:gd name="T28" fmla="*/ 12 w 89"/>
                <a:gd name="T29" fmla="*/ 66 h 155"/>
                <a:gd name="T30" fmla="*/ 6 w 89"/>
                <a:gd name="T31" fmla="*/ 66 h 155"/>
                <a:gd name="T32" fmla="*/ 0 w 89"/>
                <a:gd name="T33" fmla="*/ 72 h 155"/>
                <a:gd name="T34" fmla="*/ 6 w 89"/>
                <a:gd name="T35" fmla="*/ 84 h 155"/>
                <a:gd name="T36" fmla="*/ 12 w 89"/>
                <a:gd name="T37" fmla="*/ 96 h 155"/>
                <a:gd name="T38" fmla="*/ 12 w 89"/>
                <a:gd name="T39" fmla="*/ 108 h 155"/>
                <a:gd name="T40" fmla="*/ 6 w 89"/>
                <a:gd name="T41" fmla="*/ 114 h 155"/>
                <a:gd name="T42" fmla="*/ 12 w 89"/>
                <a:gd name="T43" fmla="*/ 120 h 155"/>
                <a:gd name="T44" fmla="*/ 18 w 89"/>
                <a:gd name="T45" fmla="*/ 120 h 155"/>
                <a:gd name="T46" fmla="*/ 24 w 89"/>
                <a:gd name="T47" fmla="*/ 125 h 155"/>
                <a:gd name="T48" fmla="*/ 30 w 89"/>
                <a:gd name="T49" fmla="*/ 125 h 155"/>
                <a:gd name="T50" fmla="*/ 30 w 89"/>
                <a:gd name="T51" fmla="*/ 131 h 155"/>
                <a:gd name="T52" fmla="*/ 36 w 89"/>
                <a:gd name="T53" fmla="*/ 137 h 155"/>
                <a:gd name="T54" fmla="*/ 42 w 89"/>
                <a:gd name="T55" fmla="*/ 143 h 155"/>
                <a:gd name="T56" fmla="*/ 42 w 89"/>
                <a:gd name="T57" fmla="*/ 155 h 155"/>
                <a:gd name="T58" fmla="*/ 48 w 89"/>
                <a:gd name="T59" fmla="*/ 149 h 155"/>
                <a:gd name="T60" fmla="*/ 48 w 89"/>
                <a:gd name="T61" fmla="*/ 143 h 155"/>
                <a:gd name="T62" fmla="*/ 54 w 89"/>
                <a:gd name="T63" fmla="*/ 137 h 155"/>
                <a:gd name="T64" fmla="*/ 60 w 89"/>
                <a:gd name="T65" fmla="*/ 131 h 155"/>
                <a:gd name="T66" fmla="*/ 60 w 89"/>
                <a:gd name="T67" fmla="*/ 125 h 155"/>
                <a:gd name="T68" fmla="*/ 66 w 89"/>
                <a:gd name="T69" fmla="*/ 125 h 155"/>
                <a:gd name="T70" fmla="*/ 78 w 89"/>
                <a:gd name="T71" fmla="*/ 120 h 155"/>
                <a:gd name="T72" fmla="*/ 84 w 89"/>
                <a:gd name="T73" fmla="*/ 120 h 155"/>
                <a:gd name="T74" fmla="*/ 78 w 89"/>
                <a:gd name="T75" fmla="*/ 114 h 155"/>
                <a:gd name="T76" fmla="*/ 78 w 89"/>
                <a:gd name="T77" fmla="*/ 102 h 155"/>
                <a:gd name="T78" fmla="*/ 78 w 89"/>
                <a:gd name="T79" fmla="*/ 96 h 155"/>
                <a:gd name="T80" fmla="*/ 84 w 89"/>
                <a:gd name="T81" fmla="*/ 84 h 155"/>
                <a:gd name="T82" fmla="*/ 78 w 89"/>
                <a:gd name="T83" fmla="*/ 66 h 155"/>
                <a:gd name="T84" fmla="*/ 78 w 89"/>
                <a:gd name="T85" fmla="*/ 54 h 155"/>
                <a:gd name="T86" fmla="*/ 78 w 89"/>
                <a:gd name="T87" fmla="*/ 36 h 155"/>
                <a:gd name="T88" fmla="*/ 78 w 89"/>
                <a:gd name="T89" fmla="*/ 24 h 155"/>
                <a:gd name="T90" fmla="*/ 84 w 89"/>
                <a:gd name="T91" fmla="*/ 18 h 155"/>
                <a:gd name="T92" fmla="*/ 84 w 89"/>
                <a:gd name="T93" fmla="*/ 12 h 155"/>
                <a:gd name="T94" fmla="*/ 89 w 89"/>
                <a:gd name="T95" fmla="*/ 6 h 155"/>
                <a:gd name="T96" fmla="*/ 89 w 89"/>
                <a:gd name="T97" fmla="*/ 6 h 155"/>
                <a:gd name="T98" fmla="*/ 89 w 89"/>
                <a:gd name="T99" fmla="*/ 6 h 155"/>
                <a:gd name="T100" fmla="*/ 89 w 89"/>
                <a:gd name="T101" fmla="*/ 6 h 155"/>
                <a:gd name="T102" fmla="*/ 89 w 89"/>
                <a:gd name="T103" fmla="*/ 0 h 155"/>
                <a:gd name="T104" fmla="*/ 89 w 89"/>
                <a:gd name="T105" fmla="*/ 0 h 155"/>
                <a:gd name="T106" fmla="*/ 89 w 89"/>
                <a:gd name="T107" fmla="*/ 0 h 15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9"/>
                <a:gd name="T163" fmla="*/ 0 h 155"/>
                <a:gd name="T164" fmla="*/ 89 w 89"/>
                <a:gd name="T165" fmla="*/ 155 h 15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9" h="155">
                  <a:moveTo>
                    <a:pt x="89" y="0"/>
                  </a:moveTo>
                  <a:lnTo>
                    <a:pt x="84" y="12"/>
                  </a:lnTo>
                  <a:lnTo>
                    <a:pt x="72" y="18"/>
                  </a:lnTo>
                  <a:lnTo>
                    <a:pt x="66" y="24"/>
                  </a:lnTo>
                  <a:lnTo>
                    <a:pt x="54" y="30"/>
                  </a:lnTo>
                  <a:lnTo>
                    <a:pt x="48" y="36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8" y="54"/>
                  </a:lnTo>
                  <a:lnTo>
                    <a:pt x="12" y="60"/>
                  </a:lnTo>
                  <a:lnTo>
                    <a:pt x="12" y="66"/>
                  </a:lnTo>
                  <a:lnTo>
                    <a:pt x="6" y="66"/>
                  </a:lnTo>
                  <a:lnTo>
                    <a:pt x="0" y="72"/>
                  </a:lnTo>
                  <a:lnTo>
                    <a:pt x="6" y="84"/>
                  </a:lnTo>
                  <a:lnTo>
                    <a:pt x="12" y="96"/>
                  </a:lnTo>
                  <a:lnTo>
                    <a:pt x="12" y="108"/>
                  </a:lnTo>
                  <a:lnTo>
                    <a:pt x="6" y="114"/>
                  </a:lnTo>
                  <a:lnTo>
                    <a:pt x="12" y="120"/>
                  </a:lnTo>
                  <a:lnTo>
                    <a:pt x="18" y="120"/>
                  </a:lnTo>
                  <a:lnTo>
                    <a:pt x="24" y="125"/>
                  </a:lnTo>
                  <a:lnTo>
                    <a:pt x="30" y="125"/>
                  </a:lnTo>
                  <a:lnTo>
                    <a:pt x="30" y="131"/>
                  </a:lnTo>
                  <a:lnTo>
                    <a:pt x="36" y="137"/>
                  </a:lnTo>
                  <a:lnTo>
                    <a:pt x="42" y="143"/>
                  </a:lnTo>
                  <a:lnTo>
                    <a:pt x="42" y="155"/>
                  </a:lnTo>
                  <a:lnTo>
                    <a:pt x="48" y="149"/>
                  </a:lnTo>
                  <a:lnTo>
                    <a:pt x="48" y="143"/>
                  </a:lnTo>
                  <a:lnTo>
                    <a:pt x="54" y="137"/>
                  </a:lnTo>
                  <a:lnTo>
                    <a:pt x="60" y="131"/>
                  </a:lnTo>
                  <a:lnTo>
                    <a:pt x="60" y="125"/>
                  </a:lnTo>
                  <a:lnTo>
                    <a:pt x="66" y="125"/>
                  </a:lnTo>
                  <a:lnTo>
                    <a:pt x="78" y="120"/>
                  </a:lnTo>
                  <a:lnTo>
                    <a:pt x="84" y="120"/>
                  </a:lnTo>
                  <a:lnTo>
                    <a:pt x="78" y="114"/>
                  </a:lnTo>
                  <a:lnTo>
                    <a:pt x="78" y="102"/>
                  </a:lnTo>
                  <a:lnTo>
                    <a:pt x="78" y="96"/>
                  </a:lnTo>
                  <a:lnTo>
                    <a:pt x="84" y="84"/>
                  </a:lnTo>
                  <a:lnTo>
                    <a:pt x="78" y="66"/>
                  </a:lnTo>
                  <a:lnTo>
                    <a:pt x="78" y="54"/>
                  </a:lnTo>
                  <a:lnTo>
                    <a:pt x="78" y="36"/>
                  </a:lnTo>
                  <a:lnTo>
                    <a:pt x="78" y="24"/>
                  </a:lnTo>
                  <a:lnTo>
                    <a:pt x="84" y="18"/>
                  </a:lnTo>
                  <a:lnTo>
                    <a:pt x="84" y="12"/>
                  </a:lnTo>
                  <a:lnTo>
                    <a:pt x="89" y="6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57" name="Freeform 191"/>
            <p:cNvSpPr>
              <a:spLocks/>
            </p:cNvSpPr>
            <p:nvPr/>
          </p:nvSpPr>
          <p:spPr bwMode="auto">
            <a:xfrm>
              <a:off x="5263" y="1714"/>
              <a:ext cx="167" cy="126"/>
            </a:xfrm>
            <a:custGeom>
              <a:avLst/>
              <a:gdLst>
                <a:gd name="T0" fmla="*/ 77 w 167"/>
                <a:gd name="T1" fmla="*/ 0 h 126"/>
                <a:gd name="T2" fmla="*/ 71 w 167"/>
                <a:gd name="T3" fmla="*/ 0 h 126"/>
                <a:gd name="T4" fmla="*/ 66 w 167"/>
                <a:gd name="T5" fmla="*/ 0 h 126"/>
                <a:gd name="T6" fmla="*/ 54 w 167"/>
                <a:gd name="T7" fmla="*/ 6 h 126"/>
                <a:gd name="T8" fmla="*/ 48 w 167"/>
                <a:gd name="T9" fmla="*/ 6 h 126"/>
                <a:gd name="T10" fmla="*/ 36 w 167"/>
                <a:gd name="T11" fmla="*/ 12 h 126"/>
                <a:gd name="T12" fmla="*/ 30 w 167"/>
                <a:gd name="T13" fmla="*/ 12 h 126"/>
                <a:gd name="T14" fmla="*/ 18 w 167"/>
                <a:gd name="T15" fmla="*/ 18 h 126"/>
                <a:gd name="T16" fmla="*/ 12 w 167"/>
                <a:gd name="T17" fmla="*/ 18 h 126"/>
                <a:gd name="T18" fmla="*/ 6 w 167"/>
                <a:gd name="T19" fmla="*/ 18 h 126"/>
                <a:gd name="T20" fmla="*/ 6 w 167"/>
                <a:gd name="T21" fmla="*/ 12 h 126"/>
                <a:gd name="T22" fmla="*/ 0 w 167"/>
                <a:gd name="T23" fmla="*/ 12 h 126"/>
                <a:gd name="T24" fmla="*/ 0 w 167"/>
                <a:gd name="T25" fmla="*/ 12 h 126"/>
                <a:gd name="T26" fmla="*/ 12 w 167"/>
                <a:gd name="T27" fmla="*/ 18 h 126"/>
                <a:gd name="T28" fmla="*/ 18 w 167"/>
                <a:gd name="T29" fmla="*/ 30 h 126"/>
                <a:gd name="T30" fmla="*/ 24 w 167"/>
                <a:gd name="T31" fmla="*/ 36 h 126"/>
                <a:gd name="T32" fmla="*/ 30 w 167"/>
                <a:gd name="T33" fmla="*/ 48 h 126"/>
                <a:gd name="T34" fmla="*/ 36 w 167"/>
                <a:gd name="T35" fmla="*/ 60 h 126"/>
                <a:gd name="T36" fmla="*/ 42 w 167"/>
                <a:gd name="T37" fmla="*/ 66 h 126"/>
                <a:gd name="T38" fmla="*/ 48 w 167"/>
                <a:gd name="T39" fmla="*/ 84 h 126"/>
                <a:gd name="T40" fmla="*/ 48 w 167"/>
                <a:gd name="T41" fmla="*/ 96 h 126"/>
                <a:gd name="T42" fmla="*/ 54 w 167"/>
                <a:gd name="T43" fmla="*/ 96 h 126"/>
                <a:gd name="T44" fmla="*/ 60 w 167"/>
                <a:gd name="T45" fmla="*/ 96 h 126"/>
                <a:gd name="T46" fmla="*/ 66 w 167"/>
                <a:gd name="T47" fmla="*/ 96 h 126"/>
                <a:gd name="T48" fmla="*/ 71 w 167"/>
                <a:gd name="T49" fmla="*/ 102 h 126"/>
                <a:gd name="T50" fmla="*/ 77 w 167"/>
                <a:gd name="T51" fmla="*/ 108 h 126"/>
                <a:gd name="T52" fmla="*/ 83 w 167"/>
                <a:gd name="T53" fmla="*/ 114 h 126"/>
                <a:gd name="T54" fmla="*/ 89 w 167"/>
                <a:gd name="T55" fmla="*/ 120 h 126"/>
                <a:gd name="T56" fmla="*/ 89 w 167"/>
                <a:gd name="T57" fmla="*/ 126 h 126"/>
                <a:gd name="T58" fmla="*/ 95 w 167"/>
                <a:gd name="T59" fmla="*/ 120 h 126"/>
                <a:gd name="T60" fmla="*/ 101 w 167"/>
                <a:gd name="T61" fmla="*/ 120 h 126"/>
                <a:gd name="T62" fmla="*/ 107 w 167"/>
                <a:gd name="T63" fmla="*/ 114 h 126"/>
                <a:gd name="T64" fmla="*/ 119 w 167"/>
                <a:gd name="T65" fmla="*/ 114 h 126"/>
                <a:gd name="T66" fmla="*/ 131 w 167"/>
                <a:gd name="T67" fmla="*/ 114 h 126"/>
                <a:gd name="T68" fmla="*/ 143 w 167"/>
                <a:gd name="T69" fmla="*/ 114 h 126"/>
                <a:gd name="T70" fmla="*/ 155 w 167"/>
                <a:gd name="T71" fmla="*/ 114 h 126"/>
                <a:gd name="T72" fmla="*/ 167 w 167"/>
                <a:gd name="T73" fmla="*/ 120 h 126"/>
                <a:gd name="T74" fmla="*/ 161 w 167"/>
                <a:gd name="T75" fmla="*/ 114 h 126"/>
                <a:gd name="T76" fmla="*/ 161 w 167"/>
                <a:gd name="T77" fmla="*/ 108 h 126"/>
                <a:gd name="T78" fmla="*/ 155 w 167"/>
                <a:gd name="T79" fmla="*/ 102 h 126"/>
                <a:gd name="T80" fmla="*/ 155 w 167"/>
                <a:gd name="T81" fmla="*/ 96 h 126"/>
                <a:gd name="T82" fmla="*/ 149 w 167"/>
                <a:gd name="T83" fmla="*/ 84 h 126"/>
                <a:gd name="T84" fmla="*/ 155 w 167"/>
                <a:gd name="T85" fmla="*/ 78 h 126"/>
                <a:gd name="T86" fmla="*/ 155 w 167"/>
                <a:gd name="T87" fmla="*/ 66 h 126"/>
                <a:gd name="T88" fmla="*/ 161 w 167"/>
                <a:gd name="T89" fmla="*/ 54 h 126"/>
                <a:gd name="T90" fmla="*/ 155 w 167"/>
                <a:gd name="T91" fmla="*/ 48 h 126"/>
                <a:gd name="T92" fmla="*/ 143 w 167"/>
                <a:gd name="T93" fmla="*/ 48 h 126"/>
                <a:gd name="T94" fmla="*/ 137 w 167"/>
                <a:gd name="T95" fmla="*/ 48 h 126"/>
                <a:gd name="T96" fmla="*/ 131 w 167"/>
                <a:gd name="T97" fmla="*/ 42 h 126"/>
                <a:gd name="T98" fmla="*/ 125 w 167"/>
                <a:gd name="T99" fmla="*/ 36 h 126"/>
                <a:gd name="T100" fmla="*/ 119 w 167"/>
                <a:gd name="T101" fmla="*/ 30 h 126"/>
                <a:gd name="T102" fmla="*/ 119 w 167"/>
                <a:gd name="T103" fmla="*/ 18 h 126"/>
                <a:gd name="T104" fmla="*/ 119 w 167"/>
                <a:gd name="T105" fmla="*/ 6 h 126"/>
                <a:gd name="T106" fmla="*/ 113 w 167"/>
                <a:gd name="T107" fmla="*/ 6 h 126"/>
                <a:gd name="T108" fmla="*/ 107 w 167"/>
                <a:gd name="T109" fmla="*/ 6 h 126"/>
                <a:gd name="T110" fmla="*/ 101 w 167"/>
                <a:gd name="T111" fmla="*/ 6 h 126"/>
                <a:gd name="T112" fmla="*/ 95 w 167"/>
                <a:gd name="T113" fmla="*/ 6 h 126"/>
                <a:gd name="T114" fmla="*/ 95 w 167"/>
                <a:gd name="T115" fmla="*/ 6 h 126"/>
                <a:gd name="T116" fmla="*/ 89 w 167"/>
                <a:gd name="T117" fmla="*/ 6 h 126"/>
                <a:gd name="T118" fmla="*/ 83 w 167"/>
                <a:gd name="T119" fmla="*/ 0 h 126"/>
                <a:gd name="T120" fmla="*/ 77 w 167"/>
                <a:gd name="T121" fmla="*/ 0 h 12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67"/>
                <a:gd name="T184" fmla="*/ 0 h 126"/>
                <a:gd name="T185" fmla="*/ 167 w 167"/>
                <a:gd name="T186" fmla="*/ 126 h 12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67" h="126">
                  <a:moveTo>
                    <a:pt x="77" y="0"/>
                  </a:moveTo>
                  <a:lnTo>
                    <a:pt x="71" y="0"/>
                  </a:lnTo>
                  <a:lnTo>
                    <a:pt x="66" y="0"/>
                  </a:lnTo>
                  <a:lnTo>
                    <a:pt x="54" y="6"/>
                  </a:lnTo>
                  <a:lnTo>
                    <a:pt x="48" y="6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12" y="18"/>
                  </a:lnTo>
                  <a:lnTo>
                    <a:pt x="18" y="30"/>
                  </a:lnTo>
                  <a:lnTo>
                    <a:pt x="24" y="36"/>
                  </a:lnTo>
                  <a:lnTo>
                    <a:pt x="30" y="48"/>
                  </a:lnTo>
                  <a:lnTo>
                    <a:pt x="36" y="60"/>
                  </a:lnTo>
                  <a:lnTo>
                    <a:pt x="42" y="66"/>
                  </a:lnTo>
                  <a:lnTo>
                    <a:pt x="48" y="84"/>
                  </a:lnTo>
                  <a:lnTo>
                    <a:pt x="48" y="96"/>
                  </a:lnTo>
                  <a:lnTo>
                    <a:pt x="54" y="96"/>
                  </a:lnTo>
                  <a:lnTo>
                    <a:pt x="60" y="96"/>
                  </a:lnTo>
                  <a:lnTo>
                    <a:pt x="66" y="96"/>
                  </a:lnTo>
                  <a:lnTo>
                    <a:pt x="71" y="102"/>
                  </a:lnTo>
                  <a:lnTo>
                    <a:pt x="77" y="108"/>
                  </a:lnTo>
                  <a:lnTo>
                    <a:pt x="83" y="114"/>
                  </a:lnTo>
                  <a:lnTo>
                    <a:pt x="89" y="120"/>
                  </a:lnTo>
                  <a:lnTo>
                    <a:pt x="89" y="126"/>
                  </a:lnTo>
                  <a:lnTo>
                    <a:pt x="95" y="120"/>
                  </a:lnTo>
                  <a:lnTo>
                    <a:pt x="101" y="120"/>
                  </a:lnTo>
                  <a:lnTo>
                    <a:pt x="107" y="114"/>
                  </a:lnTo>
                  <a:lnTo>
                    <a:pt x="119" y="114"/>
                  </a:lnTo>
                  <a:lnTo>
                    <a:pt x="131" y="114"/>
                  </a:lnTo>
                  <a:lnTo>
                    <a:pt x="143" y="114"/>
                  </a:lnTo>
                  <a:lnTo>
                    <a:pt x="155" y="114"/>
                  </a:lnTo>
                  <a:lnTo>
                    <a:pt x="167" y="120"/>
                  </a:lnTo>
                  <a:lnTo>
                    <a:pt x="161" y="114"/>
                  </a:lnTo>
                  <a:lnTo>
                    <a:pt x="161" y="108"/>
                  </a:lnTo>
                  <a:lnTo>
                    <a:pt x="155" y="102"/>
                  </a:lnTo>
                  <a:lnTo>
                    <a:pt x="155" y="96"/>
                  </a:lnTo>
                  <a:lnTo>
                    <a:pt x="149" y="84"/>
                  </a:lnTo>
                  <a:lnTo>
                    <a:pt x="155" y="78"/>
                  </a:lnTo>
                  <a:lnTo>
                    <a:pt x="155" y="66"/>
                  </a:lnTo>
                  <a:lnTo>
                    <a:pt x="161" y="54"/>
                  </a:lnTo>
                  <a:lnTo>
                    <a:pt x="155" y="48"/>
                  </a:lnTo>
                  <a:lnTo>
                    <a:pt x="143" y="48"/>
                  </a:lnTo>
                  <a:lnTo>
                    <a:pt x="137" y="48"/>
                  </a:lnTo>
                  <a:lnTo>
                    <a:pt x="131" y="42"/>
                  </a:lnTo>
                  <a:lnTo>
                    <a:pt x="125" y="36"/>
                  </a:lnTo>
                  <a:lnTo>
                    <a:pt x="119" y="30"/>
                  </a:lnTo>
                  <a:lnTo>
                    <a:pt x="119" y="18"/>
                  </a:lnTo>
                  <a:lnTo>
                    <a:pt x="119" y="6"/>
                  </a:lnTo>
                  <a:lnTo>
                    <a:pt x="113" y="6"/>
                  </a:lnTo>
                  <a:lnTo>
                    <a:pt x="107" y="6"/>
                  </a:lnTo>
                  <a:lnTo>
                    <a:pt x="101" y="6"/>
                  </a:lnTo>
                  <a:lnTo>
                    <a:pt x="95" y="6"/>
                  </a:lnTo>
                  <a:lnTo>
                    <a:pt x="89" y="6"/>
                  </a:lnTo>
                  <a:lnTo>
                    <a:pt x="8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58" name="Freeform 192"/>
            <p:cNvSpPr>
              <a:spLocks/>
            </p:cNvSpPr>
            <p:nvPr/>
          </p:nvSpPr>
          <p:spPr bwMode="auto">
            <a:xfrm>
              <a:off x="5179" y="1523"/>
              <a:ext cx="144" cy="179"/>
            </a:xfrm>
            <a:custGeom>
              <a:avLst/>
              <a:gdLst>
                <a:gd name="T0" fmla="*/ 120 w 144"/>
                <a:gd name="T1" fmla="*/ 83 h 179"/>
                <a:gd name="T2" fmla="*/ 102 w 144"/>
                <a:gd name="T3" fmla="*/ 89 h 179"/>
                <a:gd name="T4" fmla="*/ 78 w 144"/>
                <a:gd name="T5" fmla="*/ 95 h 179"/>
                <a:gd name="T6" fmla="*/ 54 w 144"/>
                <a:gd name="T7" fmla="*/ 113 h 179"/>
                <a:gd name="T8" fmla="*/ 42 w 144"/>
                <a:gd name="T9" fmla="*/ 143 h 179"/>
                <a:gd name="T10" fmla="*/ 42 w 144"/>
                <a:gd name="T11" fmla="*/ 155 h 179"/>
                <a:gd name="T12" fmla="*/ 36 w 144"/>
                <a:gd name="T13" fmla="*/ 167 h 179"/>
                <a:gd name="T14" fmla="*/ 30 w 144"/>
                <a:gd name="T15" fmla="*/ 173 h 179"/>
                <a:gd name="T16" fmla="*/ 24 w 144"/>
                <a:gd name="T17" fmla="*/ 173 h 179"/>
                <a:gd name="T18" fmla="*/ 12 w 144"/>
                <a:gd name="T19" fmla="*/ 173 h 179"/>
                <a:gd name="T20" fmla="*/ 6 w 144"/>
                <a:gd name="T21" fmla="*/ 173 h 179"/>
                <a:gd name="T22" fmla="*/ 0 w 144"/>
                <a:gd name="T23" fmla="*/ 179 h 179"/>
                <a:gd name="T24" fmla="*/ 0 w 144"/>
                <a:gd name="T25" fmla="*/ 179 h 179"/>
                <a:gd name="T26" fmla="*/ 0 w 144"/>
                <a:gd name="T27" fmla="*/ 179 h 179"/>
                <a:gd name="T28" fmla="*/ 12 w 144"/>
                <a:gd name="T29" fmla="*/ 167 h 179"/>
                <a:gd name="T30" fmla="*/ 24 w 144"/>
                <a:gd name="T31" fmla="*/ 155 h 179"/>
                <a:gd name="T32" fmla="*/ 36 w 144"/>
                <a:gd name="T33" fmla="*/ 131 h 179"/>
                <a:gd name="T34" fmla="*/ 36 w 144"/>
                <a:gd name="T35" fmla="*/ 113 h 179"/>
                <a:gd name="T36" fmla="*/ 36 w 144"/>
                <a:gd name="T37" fmla="*/ 101 h 179"/>
                <a:gd name="T38" fmla="*/ 30 w 144"/>
                <a:gd name="T39" fmla="*/ 83 h 179"/>
                <a:gd name="T40" fmla="*/ 36 w 144"/>
                <a:gd name="T41" fmla="*/ 71 h 179"/>
                <a:gd name="T42" fmla="*/ 48 w 144"/>
                <a:gd name="T43" fmla="*/ 65 h 179"/>
                <a:gd name="T44" fmla="*/ 54 w 144"/>
                <a:gd name="T45" fmla="*/ 54 h 179"/>
                <a:gd name="T46" fmla="*/ 60 w 144"/>
                <a:gd name="T47" fmla="*/ 36 h 179"/>
                <a:gd name="T48" fmla="*/ 66 w 144"/>
                <a:gd name="T49" fmla="*/ 30 h 179"/>
                <a:gd name="T50" fmla="*/ 78 w 144"/>
                <a:gd name="T51" fmla="*/ 24 h 179"/>
                <a:gd name="T52" fmla="*/ 102 w 144"/>
                <a:gd name="T53" fmla="*/ 18 h 179"/>
                <a:gd name="T54" fmla="*/ 114 w 144"/>
                <a:gd name="T55" fmla="*/ 6 h 179"/>
                <a:gd name="T56" fmla="*/ 120 w 144"/>
                <a:gd name="T57" fmla="*/ 6 h 179"/>
                <a:gd name="T58" fmla="*/ 120 w 144"/>
                <a:gd name="T59" fmla="*/ 24 h 179"/>
                <a:gd name="T60" fmla="*/ 126 w 144"/>
                <a:gd name="T61" fmla="*/ 42 h 179"/>
                <a:gd name="T62" fmla="*/ 138 w 144"/>
                <a:gd name="T63" fmla="*/ 54 h 179"/>
                <a:gd name="T64" fmla="*/ 144 w 144"/>
                <a:gd name="T65" fmla="*/ 60 h 179"/>
                <a:gd name="T66" fmla="*/ 132 w 144"/>
                <a:gd name="T67" fmla="*/ 60 h 179"/>
                <a:gd name="T68" fmla="*/ 126 w 144"/>
                <a:gd name="T69" fmla="*/ 71 h 179"/>
                <a:gd name="T70" fmla="*/ 126 w 144"/>
                <a:gd name="T71" fmla="*/ 77 h 17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44"/>
                <a:gd name="T109" fmla="*/ 0 h 179"/>
                <a:gd name="T110" fmla="*/ 144 w 144"/>
                <a:gd name="T111" fmla="*/ 179 h 17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44" h="179">
                  <a:moveTo>
                    <a:pt x="126" y="83"/>
                  </a:moveTo>
                  <a:lnTo>
                    <a:pt x="120" y="83"/>
                  </a:lnTo>
                  <a:lnTo>
                    <a:pt x="114" y="83"/>
                  </a:lnTo>
                  <a:lnTo>
                    <a:pt x="102" y="89"/>
                  </a:lnTo>
                  <a:lnTo>
                    <a:pt x="90" y="89"/>
                  </a:lnTo>
                  <a:lnTo>
                    <a:pt x="78" y="95"/>
                  </a:lnTo>
                  <a:lnTo>
                    <a:pt x="66" y="101"/>
                  </a:lnTo>
                  <a:lnTo>
                    <a:pt x="54" y="113"/>
                  </a:lnTo>
                  <a:lnTo>
                    <a:pt x="48" y="131"/>
                  </a:lnTo>
                  <a:lnTo>
                    <a:pt x="42" y="143"/>
                  </a:lnTo>
                  <a:lnTo>
                    <a:pt x="42" y="149"/>
                  </a:lnTo>
                  <a:lnTo>
                    <a:pt x="42" y="155"/>
                  </a:lnTo>
                  <a:lnTo>
                    <a:pt x="36" y="161"/>
                  </a:lnTo>
                  <a:lnTo>
                    <a:pt x="36" y="167"/>
                  </a:lnTo>
                  <a:lnTo>
                    <a:pt x="30" y="167"/>
                  </a:lnTo>
                  <a:lnTo>
                    <a:pt x="30" y="173"/>
                  </a:lnTo>
                  <a:lnTo>
                    <a:pt x="24" y="173"/>
                  </a:lnTo>
                  <a:lnTo>
                    <a:pt x="18" y="173"/>
                  </a:lnTo>
                  <a:lnTo>
                    <a:pt x="12" y="173"/>
                  </a:lnTo>
                  <a:lnTo>
                    <a:pt x="6" y="173"/>
                  </a:lnTo>
                  <a:lnTo>
                    <a:pt x="6" y="179"/>
                  </a:lnTo>
                  <a:lnTo>
                    <a:pt x="0" y="179"/>
                  </a:lnTo>
                  <a:lnTo>
                    <a:pt x="0" y="173"/>
                  </a:lnTo>
                  <a:lnTo>
                    <a:pt x="12" y="167"/>
                  </a:lnTo>
                  <a:lnTo>
                    <a:pt x="18" y="161"/>
                  </a:lnTo>
                  <a:lnTo>
                    <a:pt x="24" y="155"/>
                  </a:lnTo>
                  <a:lnTo>
                    <a:pt x="30" y="143"/>
                  </a:lnTo>
                  <a:lnTo>
                    <a:pt x="36" y="131"/>
                  </a:lnTo>
                  <a:lnTo>
                    <a:pt x="36" y="119"/>
                  </a:lnTo>
                  <a:lnTo>
                    <a:pt x="36" y="113"/>
                  </a:lnTo>
                  <a:lnTo>
                    <a:pt x="36" y="107"/>
                  </a:lnTo>
                  <a:lnTo>
                    <a:pt x="36" y="101"/>
                  </a:lnTo>
                  <a:lnTo>
                    <a:pt x="36" y="89"/>
                  </a:lnTo>
                  <a:lnTo>
                    <a:pt x="30" y="83"/>
                  </a:lnTo>
                  <a:lnTo>
                    <a:pt x="30" y="77"/>
                  </a:lnTo>
                  <a:lnTo>
                    <a:pt x="36" y="71"/>
                  </a:lnTo>
                  <a:lnTo>
                    <a:pt x="42" y="71"/>
                  </a:lnTo>
                  <a:lnTo>
                    <a:pt x="48" y="65"/>
                  </a:lnTo>
                  <a:lnTo>
                    <a:pt x="54" y="60"/>
                  </a:lnTo>
                  <a:lnTo>
                    <a:pt x="54" y="54"/>
                  </a:lnTo>
                  <a:lnTo>
                    <a:pt x="60" y="48"/>
                  </a:lnTo>
                  <a:lnTo>
                    <a:pt x="60" y="36"/>
                  </a:lnTo>
                  <a:lnTo>
                    <a:pt x="60" y="30"/>
                  </a:lnTo>
                  <a:lnTo>
                    <a:pt x="66" y="30"/>
                  </a:lnTo>
                  <a:lnTo>
                    <a:pt x="72" y="30"/>
                  </a:lnTo>
                  <a:lnTo>
                    <a:pt x="78" y="24"/>
                  </a:lnTo>
                  <a:lnTo>
                    <a:pt x="90" y="18"/>
                  </a:lnTo>
                  <a:lnTo>
                    <a:pt x="102" y="18"/>
                  </a:lnTo>
                  <a:lnTo>
                    <a:pt x="108" y="12"/>
                  </a:lnTo>
                  <a:lnTo>
                    <a:pt x="114" y="6"/>
                  </a:lnTo>
                  <a:lnTo>
                    <a:pt x="120" y="0"/>
                  </a:lnTo>
                  <a:lnTo>
                    <a:pt x="120" y="6"/>
                  </a:lnTo>
                  <a:lnTo>
                    <a:pt x="120" y="12"/>
                  </a:lnTo>
                  <a:lnTo>
                    <a:pt x="120" y="24"/>
                  </a:lnTo>
                  <a:lnTo>
                    <a:pt x="126" y="30"/>
                  </a:lnTo>
                  <a:lnTo>
                    <a:pt x="126" y="42"/>
                  </a:lnTo>
                  <a:lnTo>
                    <a:pt x="132" y="48"/>
                  </a:lnTo>
                  <a:lnTo>
                    <a:pt x="138" y="54"/>
                  </a:lnTo>
                  <a:lnTo>
                    <a:pt x="144" y="60"/>
                  </a:lnTo>
                  <a:lnTo>
                    <a:pt x="138" y="60"/>
                  </a:lnTo>
                  <a:lnTo>
                    <a:pt x="132" y="60"/>
                  </a:lnTo>
                  <a:lnTo>
                    <a:pt x="126" y="65"/>
                  </a:lnTo>
                  <a:lnTo>
                    <a:pt x="126" y="71"/>
                  </a:lnTo>
                  <a:lnTo>
                    <a:pt x="126" y="77"/>
                  </a:lnTo>
                  <a:lnTo>
                    <a:pt x="126" y="83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59" name="Freeform 193"/>
            <p:cNvSpPr>
              <a:spLocks/>
            </p:cNvSpPr>
            <p:nvPr/>
          </p:nvSpPr>
          <p:spPr bwMode="auto">
            <a:xfrm>
              <a:off x="5131" y="1523"/>
              <a:ext cx="84" cy="173"/>
            </a:xfrm>
            <a:custGeom>
              <a:avLst/>
              <a:gdLst>
                <a:gd name="T0" fmla="*/ 48 w 84"/>
                <a:gd name="T1" fmla="*/ 173 h 173"/>
                <a:gd name="T2" fmla="*/ 42 w 84"/>
                <a:gd name="T3" fmla="*/ 167 h 173"/>
                <a:gd name="T4" fmla="*/ 30 w 84"/>
                <a:gd name="T5" fmla="*/ 167 h 173"/>
                <a:gd name="T6" fmla="*/ 24 w 84"/>
                <a:gd name="T7" fmla="*/ 167 h 173"/>
                <a:gd name="T8" fmla="*/ 30 w 84"/>
                <a:gd name="T9" fmla="*/ 161 h 173"/>
                <a:gd name="T10" fmla="*/ 30 w 84"/>
                <a:gd name="T11" fmla="*/ 155 h 173"/>
                <a:gd name="T12" fmla="*/ 42 w 84"/>
                <a:gd name="T13" fmla="*/ 155 h 173"/>
                <a:gd name="T14" fmla="*/ 48 w 84"/>
                <a:gd name="T15" fmla="*/ 149 h 173"/>
                <a:gd name="T16" fmla="*/ 54 w 84"/>
                <a:gd name="T17" fmla="*/ 143 h 173"/>
                <a:gd name="T18" fmla="*/ 54 w 84"/>
                <a:gd name="T19" fmla="*/ 143 h 173"/>
                <a:gd name="T20" fmla="*/ 54 w 84"/>
                <a:gd name="T21" fmla="*/ 137 h 173"/>
                <a:gd name="T22" fmla="*/ 48 w 84"/>
                <a:gd name="T23" fmla="*/ 137 h 173"/>
                <a:gd name="T24" fmla="*/ 48 w 84"/>
                <a:gd name="T25" fmla="*/ 131 h 173"/>
                <a:gd name="T26" fmla="*/ 36 w 84"/>
                <a:gd name="T27" fmla="*/ 131 h 173"/>
                <a:gd name="T28" fmla="*/ 30 w 84"/>
                <a:gd name="T29" fmla="*/ 137 h 173"/>
                <a:gd name="T30" fmla="*/ 30 w 84"/>
                <a:gd name="T31" fmla="*/ 143 h 173"/>
                <a:gd name="T32" fmla="*/ 30 w 84"/>
                <a:gd name="T33" fmla="*/ 149 h 173"/>
                <a:gd name="T34" fmla="*/ 24 w 84"/>
                <a:gd name="T35" fmla="*/ 149 h 173"/>
                <a:gd name="T36" fmla="*/ 18 w 84"/>
                <a:gd name="T37" fmla="*/ 149 h 173"/>
                <a:gd name="T38" fmla="*/ 18 w 84"/>
                <a:gd name="T39" fmla="*/ 149 h 173"/>
                <a:gd name="T40" fmla="*/ 18 w 84"/>
                <a:gd name="T41" fmla="*/ 143 h 173"/>
                <a:gd name="T42" fmla="*/ 18 w 84"/>
                <a:gd name="T43" fmla="*/ 137 h 173"/>
                <a:gd name="T44" fmla="*/ 24 w 84"/>
                <a:gd name="T45" fmla="*/ 131 h 173"/>
                <a:gd name="T46" fmla="*/ 24 w 84"/>
                <a:gd name="T47" fmla="*/ 125 h 173"/>
                <a:gd name="T48" fmla="*/ 30 w 84"/>
                <a:gd name="T49" fmla="*/ 125 h 173"/>
                <a:gd name="T50" fmla="*/ 30 w 84"/>
                <a:gd name="T51" fmla="*/ 119 h 173"/>
                <a:gd name="T52" fmla="*/ 24 w 84"/>
                <a:gd name="T53" fmla="*/ 119 h 173"/>
                <a:gd name="T54" fmla="*/ 24 w 84"/>
                <a:gd name="T55" fmla="*/ 113 h 173"/>
                <a:gd name="T56" fmla="*/ 12 w 84"/>
                <a:gd name="T57" fmla="*/ 113 h 173"/>
                <a:gd name="T58" fmla="*/ 12 w 84"/>
                <a:gd name="T59" fmla="*/ 113 h 173"/>
                <a:gd name="T60" fmla="*/ 6 w 84"/>
                <a:gd name="T61" fmla="*/ 113 h 173"/>
                <a:gd name="T62" fmla="*/ 6 w 84"/>
                <a:gd name="T63" fmla="*/ 113 h 173"/>
                <a:gd name="T64" fmla="*/ 0 w 84"/>
                <a:gd name="T65" fmla="*/ 101 h 173"/>
                <a:gd name="T66" fmla="*/ 6 w 84"/>
                <a:gd name="T67" fmla="*/ 65 h 173"/>
                <a:gd name="T68" fmla="*/ 30 w 84"/>
                <a:gd name="T69" fmla="*/ 36 h 173"/>
                <a:gd name="T70" fmla="*/ 60 w 84"/>
                <a:gd name="T71" fmla="*/ 12 h 173"/>
                <a:gd name="T72" fmla="*/ 72 w 84"/>
                <a:gd name="T73" fmla="*/ 6 h 173"/>
                <a:gd name="T74" fmla="*/ 78 w 84"/>
                <a:gd name="T75" fmla="*/ 6 h 173"/>
                <a:gd name="T76" fmla="*/ 84 w 84"/>
                <a:gd name="T77" fmla="*/ 0 h 173"/>
                <a:gd name="T78" fmla="*/ 84 w 84"/>
                <a:gd name="T79" fmla="*/ 0 h 173"/>
                <a:gd name="T80" fmla="*/ 78 w 84"/>
                <a:gd name="T81" fmla="*/ 12 h 173"/>
                <a:gd name="T82" fmla="*/ 72 w 84"/>
                <a:gd name="T83" fmla="*/ 30 h 173"/>
                <a:gd name="T84" fmla="*/ 72 w 84"/>
                <a:gd name="T85" fmla="*/ 48 h 173"/>
                <a:gd name="T86" fmla="*/ 72 w 84"/>
                <a:gd name="T87" fmla="*/ 65 h 173"/>
                <a:gd name="T88" fmla="*/ 78 w 84"/>
                <a:gd name="T89" fmla="*/ 83 h 173"/>
                <a:gd name="T90" fmla="*/ 84 w 84"/>
                <a:gd name="T91" fmla="*/ 101 h 173"/>
                <a:gd name="T92" fmla="*/ 84 w 84"/>
                <a:gd name="T93" fmla="*/ 113 h 173"/>
                <a:gd name="T94" fmla="*/ 84 w 84"/>
                <a:gd name="T95" fmla="*/ 131 h 173"/>
                <a:gd name="T96" fmla="*/ 72 w 84"/>
                <a:gd name="T97" fmla="*/ 155 h 173"/>
                <a:gd name="T98" fmla="*/ 60 w 84"/>
                <a:gd name="T99" fmla="*/ 167 h 17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4"/>
                <a:gd name="T151" fmla="*/ 0 h 173"/>
                <a:gd name="T152" fmla="*/ 84 w 84"/>
                <a:gd name="T153" fmla="*/ 173 h 17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4" h="173">
                  <a:moveTo>
                    <a:pt x="48" y="173"/>
                  </a:moveTo>
                  <a:lnTo>
                    <a:pt x="48" y="173"/>
                  </a:lnTo>
                  <a:lnTo>
                    <a:pt x="42" y="167"/>
                  </a:lnTo>
                  <a:lnTo>
                    <a:pt x="36" y="167"/>
                  </a:lnTo>
                  <a:lnTo>
                    <a:pt x="30" y="167"/>
                  </a:lnTo>
                  <a:lnTo>
                    <a:pt x="24" y="167"/>
                  </a:lnTo>
                  <a:lnTo>
                    <a:pt x="24" y="161"/>
                  </a:lnTo>
                  <a:lnTo>
                    <a:pt x="30" y="161"/>
                  </a:lnTo>
                  <a:lnTo>
                    <a:pt x="30" y="155"/>
                  </a:lnTo>
                  <a:lnTo>
                    <a:pt x="36" y="155"/>
                  </a:lnTo>
                  <a:lnTo>
                    <a:pt x="42" y="155"/>
                  </a:lnTo>
                  <a:lnTo>
                    <a:pt x="48" y="149"/>
                  </a:lnTo>
                  <a:lnTo>
                    <a:pt x="54" y="149"/>
                  </a:lnTo>
                  <a:lnTo>
                    <a:pt x="54" y="143"/>
                  </a:lnTo>
                  <a:lnTo>
                    <a:pt x="54" y="137"/>
                  </a:lnTo>
                  <a:lnTo>
                    <a:pt x="48" y="137"/>
                  </a:lnTo>
                  <a:lnTo>
                    <a:pt x="48" y="131"/>
                  </a:lnTo>
                  <a:lnTo>
                    <a:pt x="42" y="131"/>
                  </a:lnTo>
                  <a:lnTo>
                    <a:pt x="36" y="131"/>
                  </a:lnTo>
                  <a:lnTo>
                    <a:pt x="30" y="137"/>
                  </a:lnTo>
                  <a:lnTo>
                    <a:pt x="30" y="143"/>
                  </a:lnTo>
                  <a:lnTo>
                    <a:pt x="30" y="149"/>
                  </a:lnTo>
                  <a:lnTo>
                    <a:pt x="24" y="149"/>
                  </a:lnTo>
                  <a:lnTo>
                    <a:pt x="18" y="155"/>
                  </a:lnTo>
                  <a:lnTo>
                    <a:pt x="18" y="149"/>
                  </a:lnTo>
                  <a:lnTo>
                    <a:pt x="12" y="149"/>
                  </a:lnTo>
                  <a:lnTo>
                    <a:pt x="18" y="143"/>
                  </a:lnTo>
                  <a:lnTo>
                    <a:pt x="18" y="137"/>
                  </a:lnTo>
                  <a:lnTo>
                    <a:pt x="24" y="131"/>
                  </a:lnTo>
                  <a:lnTo>
                    <a:pt x="24" y="125"/>
                  </a:lnTo>
                  <a:lnTo>
                    <a:pt x="30" y="125"/>
                  </a:lnTo>
                  <a:lnTo>
                    <a:pt x="30" y="119"/>
                  </a:lnTo>
                  <a:lnTo>
                    <a:pt x="24" y="119"/>
                  </a:lnTo>
                  <a:lnTo>
                    <a:pt x="24" y="113"/>
                  </a:lnTo>
                  <a:lnTo>
                    <a:pt x="18" y="113"/>
                  </a:lnTo>
                  <a:lnTo>
                    <a:pt x="12" y="113"/>
                  </a:lnTo>
                  <a:lnTo>
                    <a:pt x="6" y="113"/>
                  </a:lnTo>
                  <a:lnTo>
                    <a:pt x="6" y="119"/>
                  </a:lnTo>
                  <a:lnTo>
                    <a:pt x="0" y="101"/>
                  </a:lnTo>
                  <a:lnTo>
                    <a:pt x="0" y="83"/>
                  </a:lnTo>
                  <a:lnTo>
                    <a:pt x="6" y="65"/>
                  </a:lnTo>
                  <a:lnTo>
                    <a:pt x="18" y="54"/>
                  </a:lnTo>
                  <a:lnTo>
                    <a:pt x="30" y="36"/>
                  </a:lnTo>
                  <a:lnTo>
                    <a:pt x="42" y="24"/>
                  </a:lnTo>
                  <a:lnTo>
                    <a:pt x="60" y="12"/>
                  </a:lnTo>
                  <a:lnTo>
                    <a:pt x="72" y="6"/>
                  </a:lnTo>
                  <a:lnTo>
                    <a:pt x="78" y="6"/>
                  </a:lnTo>
                  <a:lnTo>
                    <a:pt x="84" y="0"/>
                  </a:lnTo>
                  <a:lnTo>
                    <a:pt x="84" y="6"/>
                  </a:lnTo>
                  <a:lnTo>
                    <a:pt x="78" y="12"/>
                  </a:lnTo>
                  <a:lnTo>
                    <a:pt x="72" y="24"/>
                  </a:lnTo>
                  <a:lnTo>
                    <a:pt x="72" y="30"/>
                  </a:lnTo>
                  <a:lnTo>
                    <a:pt x="66" y="42"/>
                  </a:lnTo>
                  <a:lnTo>
                    <a:pt x="72" y="48"/>
                  </a:lnTo>
                  <a:lnTo>
                    <a:pt x="72" y="60"/>
                  </a:lnTo>
                  <a:lnTo>
                    <a:pt x="72" y="65"/>
                  </a:lnTo>
                  <a:lnTo>
                    <a:pt x="78" y="77"/>
                  </a:lnTo>
                  <a:lnTo>
                    <a:pt x="78" y="83"/>
                  </a:lnTo>
                  <a:lnTo>
                    <a:pt x="84" y="89"/>
                  </a:lnTo>
                  <a:lnTo>
                    <a:pt x="84" y="101"/>
                  </a:lnTo>
                  <a:lnTo>
                    <a:pt x="84" y="107"/>
                  </a:lnTo>
                  <a:lnTo>
                    <a:pt x="84" y="113"/>
                  </a:lnTo>
                  <a:lnTo>
                    <a:pt x="84" y="119"/>
                  </a:lnTo>
                  <a:lnTo>
                    <a:pt x="84" y="131"/>
                  </a:lnTo>
                  <a:lnTo>
                    <a:pt x="78" y="143"/>
                  </a:lnTo>
                  <a:lnTo>
                    <a:pt x="72" y="155"/>
                  </a:lnTo>
                  <a:lnTo>
                    <a:pt x="66" y="161"/>
                  </a:lnTo>
                  <a:lnTo>
                    <a:pt x="60" y="167"/>
                  </a:lnTo>
                  <a:lnTo>
                    <a:pt x="48" y="173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60" name="Freeform 194"/>
            <p:cNvSpPr>
              <a:spLocks/>
            </p:cNvSpPr>
            <p:nvPr/>
          </p:nvSpPr>
          <p:spPr bwMode="auto">
            <a:xfrm>
              <a:off x="4994" y="1606"/>
              <a:ext cx="424" cy="299"/>
            </a:xfrm>
            <a:custGeom>
              <a:avLst/>
              <a:gdLst>
                <a:gd name="T0" fmla="*/ 197 w 424"/>
                <a:gd name="T1" fmla="*/ 252 h 299"/>
                <a:gd name="T2" fmla="*/ 179 w 424"/>
                <a:gd name="T3" fmla="*/ 281 h 299"/>
                <a:gd name="T4" fmla="*/ 173 w 424"/>
                <a:gd name="T5" fmla="*/ 287 h 299"/>
                <a:gd name="T6" fmla="*/ 149 w 424"/>
                <a:gd name="T7" fmla="*/ 252 h 299"/>
                <a:gd name="T8" fmla="*/ 131 w 424"/>
                <a:gd name="T9" fmla="*/ 240 h 299"/>
                <a:gd name="T10" fmla="*/ 120 w 424"/>
                <a:gd name="T11" fmla="*/ 210 h 299"/>
                <a:gd name="T12" fmla="*/ 126 w 424"/>
                <a:gd name="T13" fmla="*/ 162 h 299"/>
                <a:gd name="T14" fmla="*/ 149 w 424"/>
                <a:gd name="T15" fmla="*/ 126 h 299"/>
                <a:gd name="T16" fmla="*/ 149 w 424"/>
                <a:gd name="T17" fmla="*/ 108 h 299"/>
                <a:gd name="T18" fmla="*/ 137 w 424"/>
                <a:gd name="T19" fmla="*/ 126 h 299"/>
                <a:gd name="T20" fmla="*/ 114 w 424"/>
                <a:gd name="T21" fmla="*/ 162 h 299"/>
                <a:gd name="T22" fmla="*/ 72 w 424"/>
                <a:gd name="T23" fmla="*/ 186 h 299"/>
                <a:gd name="T24" fmla="*/ 48 w 424"/>
                <a:gd name="T25" fmla="*/ 180 h 299"/>
                <a:gd name="T26" fmla="*/ 24 w 424"/>
                <a:gd name="T27" fmla="*/ 168 h 299"/>
                <a:gd name="T28" fmla="*/ 12 w 424"/>
                <a:gd name="T29" fmla="*/ 156 h 299"/>
                <a:gd name="T30" fmla="*/ 36 w 424"/>
                <a:gd name="T31" fmla="*/ 144 h 299"/>
                <a:gd name="T32" fmla="*/ 66 w 424"/>
                <a:gd name="T33" fmla="*/ 108 h 299"/>
                <a:gd name="T34" fmla="*/ 108 w 424"/>
                <a:gd name="T35" fmla="*/ 96 h 299"/>
                <a:gd name="T36" fmla="*/ 120 w 424"/>
                <a:gd name="T37" fmla="*/ 96 h 299"/>
                <a:gd name="T38" fmla="*/ 131 w 424"/>
                <a:gd name="T39" fmla="*/ 90 h 299"/>
                <a:gd name="T40" fmla="*/ 126 w 424"/>
                <a:gd name="T41" fmla="*/ 108 h 299"/>
                <a:gd name="T42" fmla="*/ 126 w 424"/>
                <a:gd name="T43" fmla="*/ 114 h 299"/>
                <a:gd name="T44" fmla="*/ 137 w 424"/>
                <a:gd name="T45" fmla="*/ 114 h 299"/>
                <a:gd name="T46" fmla="*/ 143 w 424"/>
                <a:gd name="T47" fmla="*/ 102 h 299"/>
                <a:gd name="T48" fmla="*/ 143 w 424"/>
                <a:gd name="T49" fmla="*/ 90 h 299"/>
                <a:gd name="T50" fmla="*/ 149 w 424"/>
                <a:gd name="T51" fmla="*/ 102 h 299"/>
                <a:gd name="T52" fmla="*/ 167 w 424"/>
                <a:gd name="T53" fmla="*/ 102 h 299"/>
                <a:gd name="T54" fmla="*/ 185 w 424"/>
                <a:gd name="T55" fmla="*/ 102 h 299"/>
                <a:gd name="T56" fmla="*/ 197 w 424"/>
                <a:gd name="T57" fmla="*/ 90 h 299"/>
                <a:gd name="T58" fmla="*/ 215 w 424"/>
                <a:gd name="T59" fmla="*/ 90 h 299"/>
                <a:gd name="T60" fmla="*/ 227 w 424"/>
                <a:gd name="T61" fmla="*/ 66 h 299"/>
                <a:gd name="T62" fmla="*/ 263 w 424"/>
                <a:gd name="T63" fmla="*/ 12 h 299"/>
                <a:gd name="T64" fmla="*/ 311 w 424"/>
                <a:gd name="T65" fmla="*/ 0 h 299"/>
                <a:gd name="T66" fmla="*/ 340 w 424"/>
                <a:gd name="T67" fmla="*/ 6 h 299"/>
                <a:gd name="T68" fmla="*/ 376 w 424"/>
                <a:gd name="T69" fmla="*/ 18 h 299"/>
                <a:gd name="T70" fmla="*/ 406 w 424"/>
                <a:gd name="T71" fmla="*/ 24 h 299"/>
                <a:gd name="T72" fmla="*/ 418 w 424"/>
                <a:gd name="T73" fmla="*/ 30 h 299"/>
                <a:gd name="T74" fmla="*/ 376 w 424"/>
                <a:gd name="T75" fmla="*/ 84 h 299"/>
                <a:gd name="T76" fmla="*/ 335 w 424"/>
                <a:gd name="T77" fmla="*/ 108 h 299"/>
                <a:gd name="T78" fmla="*/ 287 w 424"/>
                <a:gd name="T79" fmla="*/ 126 h 299"/>
                <a:gd name="T80" fmla="*/ 251 w 424"/>
                <a:gd name="T81" fmla="*/ 114 h 299"/>
                <a:gd name="T82" fmla="*/ 221 w 424"/>
                <a:gd name="T83" fmla="*/ 102 h 299"/>
                <a:gd name="T84" fmla="*/ 209 w 424"/>
                <a:gd name="T85" fmla="*/ 96 h 299"/>
                <a:gd name="T86" fmla="*/ 191 w 424"/>
                <a:gd name="T87" fmla="*/ 102 h 299"/>
                <a:gd name="T88" fmla="*/ 185 w 424"/>
                <a:gd name="T89" fmla="*/ 108 h 299"/>
                <a:gd name="T90" fmla="*/ 203 w 424"/>
                <a:gd name="T91" fmla="*/ 108 h 299"/>
                <a:gd name="T92" fmla="*/ 227 w 424"/>
                <a:gd name="T93" fmla="*/ 108 h 299"/>
                <a:gd name="T94" fmla="*/ 257 w 424"/>
                <a:gd name="T95" fmla="*/ 114 h 299"/>
                <a:gd name="T96" fmla="*/ 299 w 424"/>
                <a:gd name="T97" fmla="*/ 156 h 299"/>
                <a:gd name="T98" fmla="*/ 317 w 424"/>
                <a:gd name="T99" fmla="*/ 210 h 299"/>
                <a:gd name="T100" fmla="*/ 305 w 424"/>
                <a:gd name="T101" fmla="*/ 222 h 299"/>
                <a:gd name="T102" fmla="*/ 257 w 424"/>
                <a:gd name="T103" fmla="*/ 204 h 299"/>
                <a:gd name="T104" fmla="*/ 221 w 424"/>
                <a:gd name="T105" fmla="*/ 198 h 299"/>
                <a:gd name="T106" fmla="*/ 197 w 424"/>
                <a:gd name="T107" fmla="*/ 168 h 299"/>
                <a:gd name="T108" fmla="*/ 185 w 424"/>
                <a:gd name="T109" fmla="*/ 126 h 299"/>
                <a:gd name="T110" fmla="*/ 167 w 424"/>
                <a:gd name="T111" fmla="*/ 108 h 299"/>
                <a:gd name="T112" fmla="*/ 155 w 424"/>
                <a:gd name="T113" fmla="*/ 108 h 299"/>
                <a:gd name="T114" fmla="*/ 161 w 424"/>
                <a:gd name="T115" fmla="*/ 126 h 299"/>
                <a:gd name="T116" fmla="*/ 191 w 424"/>
                <a:gd name="T117" fmla="*/ 156 h 29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24"/>
                <a:gd name="T178" fmla="*/ 0 h 299"/>
                <a:gd name="T179" fmla="*/ 424 w 424"/>
                <a:gd name="T180" fmla="*/ 299 h 29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24" h="299">
                  <a:moveTo>
                    <a:pt x="203" y="174"/>
                  </a:moveTo>
                  <a:lnTo>
                    <a:pt x="203" y="198"/>
                  </a:lnTo>
                  <a:lnTo>
                    <a:pt x="203" y="222"/>
                  </a:lnTo>
                  <a:lnTo>
                    <a:pt x="203" y="240"/>
                  </a:lnTo>
                  <a:lnTo>
                    <a:pt x="197" y="252"/>
                  </a:lnTo>
                  <a:lnTo>
                    <a:pt x="191" y="258"/>
                  </a:lnTo>
                  <a:lnTo>
                    <a:pt x="191" y="264"/>
                  </a:lnTo>
                  <a:lnTo>
                    <a:pt x="185" y="269"/>
                  </a:lnTo>
                  <a:lnTo>
                    <a:pt x="179" y="275"/>
                  </a:lnTo>
                  <a:lnTo>
                    <a:pt x="179" y="281"/>
                  </a:lnTo>
                  <a:lnTo>
                    <a:pt x="179" y="287"/>
                  </a:lnTo>
                  <a:lnTo>
                    <a:pt x="173" y="293"/>
                  </a:lnTo>
                  <a:lnTo>
                    <a:pt x="173" y="299"/>
                  </a:lnTo>
                  <a:lnTo>
                    <a:pt x="173" y="293"/>
                  </a:lnTo>
                  <a:lnTo>
                    <a:pt x="173" y="287"/>
                  </a:lnTo>
                  <a:lnTo>
                    <a:pt x="167" y="281"/>
                  </a:lnTo>
                  <a:lnTo>
                    <a:pt x="161" y="275"/>
                  </a:lnTo>
                  <a:lnTo>
                    <a:pt x="161" y="264"/>
                  </a:lnTo>
                  <a:lnTo>
                    <a:pt x="155" y="258"/>
                  </a:lnTo>
                  <a:lnTo>
                    <a:pt x="149" y="252"/>
                  </a:lnTo>
                  <a:lnTo>
                    <a:pt x="143" y="246"/>
                  </a:lnTo>
                  <a:lnTo>
                    <a:pt x="137" y="246"/>
                  </a:lnTo>
                  <a:lnTo>
                    <a:pt x="137" y="240"/>
                  </a:lnTo>
                  <a:lnTo>
                    <a:pt x="131" y="240"/>
                  </a:lnTo>
                  <a:lnTo>
                    <a:pt x="131" y="234"/>
                  </a:lnTo>
                  <a:lnTo>
                    <a:pt x="126" y="234"/>
                  </a:lnTo>
                  <a:lnTo>
                    <a:pt x="126" y="228"/>
                  </a:lnTo>
                  <a:lnTo>
                    <a:pt x="120" y="210"/>
                  </a:lnTo>
                  <a:lnTo>
                    <a:pt x="120" y="198"/>
                  </a:lnTo>
                  <a:lnTo>
                    <a:pt x="120" y="180"/>
                  </a:lnTo>
                  <a:lnTo>
                    <a:pt x="120" y="168"/>
                  </a:lnTo>
                  <a:lnTo>
                    <a:pt x="126" y="168"/>
                  </a:lnTo>
                  <a:lnTo>
                    <a:pt x="126" y="162"/>
                  </a:lnTo>
                  <a:lnTo>
                    <a:pt x="131" y="156"/>
                  </a:lnTo>
                  <a:lnTo>
                    <a:pt x="131" y="150"/>
                  </a:lnTo>
                  <a:lnTo>
                    <a:pt x="137" y="144"/>
                  </a:lnTo>
                  <a:lnTo>
                    <a:pt x="143" y="138"/>
                  </a:lnTo>
                  <a:lnTo>
                    <a:pt x="149" y="126"/>
                  </a:lnTo>
                  <a:lnTo>
                    <a:pt x="149" y="120"/>
                  </a:lnTo>
                  <a:lnTo>
                    <a:pt x="149" y="114"/>
                  </a:lnTo>
                  <a:lnTo>
                    <a:pt x="149" y="108"/>
                  </a:lnTo>
                  <a:lnTo>
                    <a:pt x="143" y="114"/>
                  </a:lnTo>
                  <a:lnTo>
                    <a:pt x="143" y="120"/>
                  </a:lnTo>
                  <a:lnTo>
                    <a:pt x="137" y="126"/>
                  </a:lnTo>
                  <a:lnTo>
                    <a:pt x="137" y="132"/>
                  </a:lnTo>
                  <a:lnTo>
                    <a:pt x="131" y="138"/>
                  </a:lnTo>
                  <a:lnTo>
                    <a:pt x="131" y="144"/>
                  </a:lnTo>
                  <a:lnTo>
                    <a:pt x="126" y="156"/>
                  </a:lnTo>
                  <a:lnTo>
                    <a:pt x="114" y="162"/>
                  </a:lnTo>
                  <a:lnTo>
                    <a:pt x="108" y="168"/>
                  </a:lnTo>
                  <a:lnTo>
                    <a:pt x="96" y="174"/>
                  </a:lnTo>
                  <a:lnTo>
                    <a:pt x="90" y="180"/>
                  </a:lnTo>
                  <a:lnTo>
                    <a:pt x="78" y="180"/>
                  </a:lnTo>
                  <a:lnTo>
                    <a:pt x="72" y="186"/>
                  </a:lnTo>
                  <a:lnTo>
                    <a:pt x="60" y="186"/>
                  </a:lnTo>
                  <a:lnTo>
                    <a:pt x="60" y="180"/>
                  </a:lnTo>
                  <a:lnTo>
                    <a:pt x="54" y="180"/>
                  </a:lnTo>
                  <a:lnTo>
                    <a:pt x="48" y="180"/>
                  </a:lnTo>
                  <a:lnTo>
                    <a:pt x="42" y="180"/>
                  </a:lnTo>
                  <a:lnTo>
                    <a:pt x="36" y="180"/>
                  </a:lnTo>
                  <a:lnTo>
                    <a:pt x="30" y="174"/>
                  </a:lnTo>
                  <a:lnTo>
                    <a:pt x="24" y="168"/>
                  </a:lnTo>
                  <a:lnTo>
                    <a:pt x="18" y="168"/>
                  </a:lnTo>
                  <a:lnTo>
                    <a:pt x="6" y="162"/>
                  </a:lnTo>
                  <a:lnTo>
                    <a:pt x="0" y="162"/>
                  </a:lnTo>
                  <a:lnTo>
                    <a:pt x="6" y="156"/>
                  </a:lnTo>
                  <a:lnTo>
                    <a:pt x="12" y="156"/>
                  </a:lnTo>
                  <a:lnTo>
                    <a:pt x="18" y="156"/>
                  </a:lnTo>
                  <a:lnTo>
                    <a:pt x="24" y="156"/>
                  </a:lnTo>
                  <a:lnTo>
                    <a:pt x="30" y="150"/>
                  </a:lnTo>
                  <a:lnTo>
                    <a:pt x="36" y="144"/>
                  </a:lnTo>
                  <a:lnTo>
                    <a:pt x="42" y="138"/>
                  </a:lnTo>
                  <a:lnTo>
                    <a:pt x="42" y="132"/>
                  </a:lnTo>
                  <a:lnTo>
                    <a:pt x="48" y="120"/>
                  </a:lnTo>
                  <a:lnTo>
                    <a:pt x="60" y="114"/>
                  </a:lnTo>
                  <a:lnTo>
                    <a:pt x="66" y="108"/>
                  </a:lnTo>
                  <a:lnTo>
                    <a:pt x="78" y="102"/>
                  </a:lnTo>
                  <a:lnTo>
                    <a:pt x="84" y="96"/>
                  </a:lnTo>
                  <a:lnTo>
                    <a:pt x="96" y="96"/>
                  </a:lnTo>
                  <a:lnTo>
                    <a:pt x="108" y="96"/>
                  </a:lnTo>
                  <a:lnTo>
                    <a:pt x="114" y="96"/>
                  </a:lnTo>
                  <a:lnTo>
                    <a:pt x="120" y="96"/>
                  </a:lnTo>
                  <a:lnTo>
                    <a:pt x="126" y="96"/>
                  </a:lnTo>
                  <a:lnTo>
                    <a:pt x="126" y="90"/>
                  </a:lnTo>
                  <a:lnTo>
                    <a:pt x="131" y="90"/>
                  </a:lnTo>
                  <a:lnTo>
                    <a:pt x="131" y="96"/>
                  </a:lnTo>
                  <a:lnTo>
                    <a:pt x="126" y="102"/>
                  </a:lnTo>
                  <a:lnTo>
                    <a:pt x="126" y="108"/>
                  </a:lnTo>
                  <a:lnTo>
                    <a:pt x="126" y="114"/>
                  </a:lnTo>
                  <a:lnTo>
                    <a:pt x="131" y="114"/>
                  </a:lnTo>
                  <a:lnTo>
                    <a:pt x="137" y="114"/>
                  </a:lnTo>
                  <a:lnTo>
                    <a:pt x="143" y="114"/>
                  </a:lnTo>
                  <a:lnTo>
                    <a:pt x="143" y="108"/>
                  </a:lnTo>
                  <a:lnTo>
                    <a:pt x="143" y="102"/>
                  </a:lnTo>
                  <a:lnTo>
                    <a:pt x="143" y="96"/>
                  </a:lnTo>
                  <a:lnTo>
                    <a:pt x="143" y="90"/>
                  </a:lnTo>
                  <a:lnTo>
                    <a:pt x="143" y="96"/>
                  </a:lnTo>
                  <a:lnTo>
                    <a:pt x="149" y="96"/>
                  </a:lnTo>
                  <a:lnTo>
                    <a:pt x="149" y="102"/>
                  </a:lnTo>
                  <a:lnTo>
                    <a:pt x="155" y="102"/>
                  </a:lnTo>
                  <a:lnTo>
                    <a:pt x="161" y="102"/>
                  </a:lnTo>
                  <a:lnTo>
                    <a:pt x="167" y="102"/>
                  </a:lnTo>
                  <a:lnTo>
                    <a:pt x="167" y="108"/>
                  </a:lnTo>
                  <a:lnTo>
                    <a:pt x="173" y="108"/>
                  </a:lnTo>
                  <a:lnTo>
                    <a:pt x="179" y="108"/>
                  </a:lnTo>
                  <a:lnTo>
                    <a:pt x="179" y="102"/>
                  </a:lnTo>
                  <a:lnTo>
                    <a:pt x="185" y="102"/>
                  </a:lnTo>
                  <a:lnTo>
                    <a:pt x="185" y="96"/>
                  </a:lnTo>
                  <a:lnTo>
                    <a:pt x="191" y="96"/>
                  </a:lnTo>
                  <a:lnTo>
                    <a:pt x="191" y="90"/>
                  </a:lnTo>
                  <a:lnTo>
                    <a:pt x="197" y="90"/>
                  </a:lnTo>
                  <a:lnTo>
                    <a:pt x="203" y="90"/>
                  </a:lnTo>
                  <a:lnTo>
                    <a:pt x="209" y="90"/>
                  </a:lnTo>
                  <a:lnTo>
                    <a:pt x="215" y="90"/>
                  </a:lnTo>
                  <a:lnTo>
                    <a:pt x="215" y="84"/>
                  </a:lnTo>
                  <a:lnTo>
                    <a:pt x="221" y="84"/>
                  </a:lnTo>
                  <a:lnTo>
                    <a:pt x="221" y="78"/>
                  </a:lnTo>
                  <a:lnTo>
                    <a:pt x="227" y="72"/>
                  </a:lnTo>
                  <a:lnTo>
                    <a:pt x="227" y="66"/>
                  </a:lnTo>
                  <a:lnTo>
                    <a:pt x="227" y="60"/>
                  </a:lnTo>
                  <a:lnTo>
                    <a:pt x="233" y="48"/>
                  </a:lnTo>
                  <a:lnTo>
                    <a:pt x="239" y="30"/>
                  </a:lnTo>
                  <a:lnTo>
                    <a:pt x="251" y="18"/>
                  </a:lnTo>
                  <a:lnTo>
                    <a:pt x="263" y="12"/>
                  </a:lnTo>
                  <a:lnTo>
                    <a:pt x="275" y="6"/>
                  </a:lnTo>
                  <a:lnTo>
                    <a:pt x="287" y="6"/>
                  </a:lnTo>
                  <a:lnTo>
                    <a:pt x="299" y="0"/>
                  </a:lnTo>
                  <a:lnTo>
                    <a:pt x="305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9" y="6"/>
                  </a:lnTo>
                  <a:lnTo>
                    <a:pt x="335" y="6"/>
                  </a:lnTo>
                  <a:lnTo>
                    <a:pt x="340" y="6"/>
                  </a:lnTo>
                  <a:lnTo>
                    <a:pt x="346" y="6"/>
                  </a:lnTo>
                  <a:lnTo>
                    <a:pt x="352" y="12"/>
                  </a:lnTo>
                  <a:lnTo>
                    <a:pt x="364" y="12"/>
                  </a:lnTo>
                  <a:lnTo>
                    <a:pt x="370" y="18"/>
                  </a:lnTo>
                  <a:lnTo>
                    <a:pt x="376" y="18"/>
                  </a:lnTo>
                  <a:lnTo>
                    <a:pt x="382" y="24"/>
                  </a:lnTo>
                  <a:lnTo>
                    <a:pt x="388" y="24"/>
                  </a:lnTo>
                  <a:lnTo>
                    <a:pt x="394" y="24"/>
                  </a:lnTo>
                  <a:lnTo>
                    <a:pt x="400" y="24"/>
                  </a:lnTo>
                  <a:lnTo>
                    <a:pt x="406" y="24"/>
                  </a:lnTo>
                  <a:lnTo>
                    <a:pt x="412" y="24"/>
                  </a:lnTo>
                  <a:lnTo>
                    <a:pt x="424" y="24"/>
                  </a:lnTo>
                  <a:lnTo>
                    <a:pt x="418" y="30"/>
                  </a:lnTo>
                  <a:lnTo>
                    <a:pt x="412" y="42"/>
                  </a:lnTo>
                  <a:lnTo>
                    <a:pt x="400" y="48"/>
                  </a:lnTo>
                  <a:lnTo>
                    <a:pt x="394" y="60"/>
                  </a:lnTo>
                  <a:lnTo>
                    <a:pt x="382" y="72"/>
                  </a:lnTo>
                  <a:lnTo>
                    <a:pt x="376" y="84"/>
                  </a:lnTo>
                  <a:lnTo>
                    <a:pt x="364" y="96"/>
                  </a:lnTo>
                  <a:lnTo>
                    <a:pt x="352" y="102"/>
                  </a:lnTo>
                  <a:lnTo>
                    <a:pt x="346" y="108"/>
                  </a:lnTo>
                  <a:lnTo>
                    <a:pt x="340" y="108"/>
                  </a:lnTo>
                  <a:lnTo>
                    <a:pt x="335" y="108"/>
                  </a:lnTo>
                  <a:lnTo>
                    <a:pt x="323" y="114"/>
                  </a:lnTo>
                  <a:lnTo>
                    <a:pt x="317" y="114"/>
                  </a:lnTo>
                  <a:lnTo>
                    <a:pt x="305" y="120"/>
                  </a:lnTo>
                  <a:lnTo>
                    <a:pt x="299" y="120"/>
                  </a:lnTo>
                  <a:lnTo>
                    <a:pt x="287" y="126"/>
                  </a:lnTo>
                  <a:lnTo>
                    <a:pt x="281" y="126"/>
                  </a:lnTo>
                  <a:lnTo>
                    <a:pt x="275" y="126"/>
                  </a:lnTo>
                  <a:lnTo>
                    <a:pt x="263" y="120"/>
                  </a:lnTo>
                  <a:lnTo>
                    <a:pt x="257" y="120"/>
                  </a:lnTo>
                  <a:lnTo>
                    <a:pt x="251" y="114"/>
                  </a:lnTo>
                  <a:lnTo>
                    <a:pt x="239" y="114"/>
                  </a:lnTo>
                  <a:lnTo>
                    <a:pt x="233" y="108"/>
                  </a:lnTo>
                  <a:lnTo>
                    <a:pt x="227" y="108"/>
                  </a:lnTo>
                  <a:lnTo>
                    <a:pt x="221" y="102"/>
                  </a:lnTo>
                  <a:lnTo>
                    <a:pt x="215" y="102"/>
                  </a:lnTo>
                  <a:lnTo>
                    <a:pt x="215" y="96"/>
                  </a:lnTo>
                  <a:lnTo>
                    <a:pt x="209" y="96"/>
                  </a:lnTo>
                  <a:lnTo>
                    <a:pt x="203" y="96"/>
                  </a:lnTo>
                  <a:lnTo>
                    <a:pt x="197" y="96"/>
                  </a:lnTo>
                  <a:lnTo>
                    <a:pt x="197" y="102"/>
                  </a:lnTo>
                  <a:lnTo>
                    <a:pt x="191" y="102"/>
                  </a:lnTo>
                  <a:lnTo>
                    <a:pt x="185" y="102"/>
                  </a:lnTo>
                  <a:lnTo>
                    <a:pt x="185" y="108"/>
                  </a:lnTo>
                  <a:lnTo>
                    <a:pt x="191" y="108"/>
                  </a:lnTo>
                  <a:lnTo>
                    <a:pt x="197" y="108"/>
                  </a:lnTo>
                  <a:lnTo>
                    <a:pt x="203" y="108"/>
                  </a:lnTo>
                  <a:lnTo>
                    <a:pt x="209" y="108"/>
                  </a:lnTo>
                  <a:lnTo>
                    <a:pt x="215" y="108"/>
                  </a:lnTo>
                  <a:lnTo>
                    <a:pt x="221" y="108"/>
                  </a:lnTo>
                  <a:lnTo>
                    <a:pt x="227" y="108"/>
                  </a:lnTo>
                  <a:lnTo>
                    <a:pt x="233" y="108"/>
                  </a:lnTo>
                  <a:lnTo>
                    <a:pt x="239" y="108"/>
                  </a:lnTo>
                  <a:lnTo>
                    <a:pt x="251" y="114"/>
                  </a:lnTo>
                  <a:lnTo>
                    <a:pt x="257" y="114"/>
                  </a:lnTo>
                  <a:lnTo>
                    <a:pt x="269" y="120"/>
                  </a:lnTo>
                  <a:lnTo>
                    <a:pt x="281" y="126"/>
                  </a:lnTo>
                  <a:lnTo>
                    <a:pt x="287" y="138"/>
                  </a:lnTo>
                  <a:lnTo>
                    <a:pt x="293" y="144"/>
                  </a:lnTo>
                  <a:lnTo>
                    <a:pt x="299" y="156"/>
                  </a:lnTo>
                  <a:lnTo>
                    <a:pt x="305" y="168"/>
                  </a:lnTo>
                  <a:lnTo>
                    <a:pt x="311" y="174"/>
                  </a:lnTo>
                  <a:lnTo>
                    <a:pt x="317" y="192"/>
                  </a:lnTo>
                  <a:lnTo>
                    <a:pt x="317" y="204"/>
                  </a:lnTo>
                  <a:lnTo>
                    <a:pt x="317" y="210"/>
                  </a:lnTo>
                  <a:lnTo>
                    <a:pt x="317" y="216"/>
                  </a:lnTo>
                  <a:lnTo>
                    <a:pt x="317" y="228"/>
                  </a:lnTo>
                  <a:lnTo>
                    <a:pt x="317" y="234"/>
                  </a:lnTo>
                  <a:lnTo>
                    <a:pt x="311" y="228"/>
                  </a:lnTo>
                  <a:lnTo>
                    <a:pt x="305" y="222"/>
                  </a:lnTo>
                  <a:lnTo>
                    <a:pt x="293" y="216"/>
                  </a:lnTo>
                  <a:lnTo>
                    <a:pt x="287" y="216"/>
                  </a:lnTo>
                  <a:lnTo>
                    <a:pt x="275" y="210"/>
                  </a:lnTo>
                  <a:lnTo>
                    <a:pt x="263" y="204"/>
                  </a:lnTo>
                  <a:lnTo>
                    <a:pt x="257" y="204"/>
                  </a:lnTo>
                  <a:lnTo>
                    <a:pt x="245" y="204"/>
                  </a:lnTo>
                  <a:lnTo>
                    <a:pt x="239" y="204"/>
                  </a:lnTo>
                  <a:lnTo>
                    <a:pt x="233" y="198"/>
                  </a:lnTo>
                  <a:lnTo>
                    <a:pt x="227" y="198"/>
                  </a:lnTo>
                  <a:lnTo>
                    <a:pt x="221" y="198"/>
                  </a:lnTo>
                  <a:lnTo>
                    <a:pt x="215" y="192"/>
                  </a:lnTo>
                  <a:lnTo>
                    <a:pt x="209" y="192"/>
                  </a:lnTo>
                  <a:lnTo>
                    <a:pt x="203" y="180"/>
                  </a:lnTo>
                  <a:lnTo>
                    <a:pt x="203" y="174"/>
                  </a:lnTo>
                  <a:lnTo>
                    <a:pt x="197" y="168"/>
                  </a:lnTo>
                  <a:lnTo>
                    <a:pt x="191" y="156"/>
                  </a:lnTo>
                  <a:lnTo>
                    <a:pt x="191" y="144"/>
                  </a:lnTo>
                  <a:lnTo>
                    <a:pt x="191" y="132"/>
                  </a:lnTo>
                  <a:lnTo>
                    <a:pt x="185" y="126"/>
                  </a:lnTo>
                  <a:lnTo>
                    <a:pt x="185" y="120"/>
                  </a:lnTo>
                  <a:lnTo>
                    <a:pt x="179" y="120"/>
                  </a:lnTo>
                  <a:lnTo>
                    <a:pt x="179" y="114"/>
                  </a:lnTo>
                  <a:lnTo>
                    <a:pt x="173" y="114"/>
                  </a:lnTo>
                  <a:lnTo>
                    <a:pt x="167" y="108"/>
                  </a:lnTo>
                  <a:lnTo>
                    <a:pt x="161" y="108"/>
                  </a:lnTo>
                  <a:lnTo>
                    <a:pt x="155" y="108"/>
                  </a:lnTo>
                  <a:lnTo>
                    <a:pt x="155" y="114"/>
                  </a:lnTo>
                  <a:lnTo>
                    <a:pt x="155" y="120"/>
                  </a:lnTo>
                  <a:lnTo>
                    <a:pt x="161" y="120"/>
                  </a:lnTo>
                  <a:lnTo>
                    <a:pt x="161" y="126"/>
                  </a:lnTo>
                  <a:lnTo>
                    <a:pt x="167" y="126"/>
                  </a:lnTo>
                  <a:lnTo>
                    <a:pt x="173" y="132"/>
                  </a:lnTo>
                  <a:lnTo>
                    <a:pt x="179" y="138"/>
                  </a:lnTo>
                  <a:lnTo>
                    <a:pt x="185" y="150"/>
                  </a:lnTo>
                  <a:lnTo>
                    <a:pt x="191" y="156"/>
                  </a:lnTo>
                  <a:lnTo>
                    <a:pt x="197" y="168"/>
                  </a:lnTo>
                  <a:lnTo>
                    <a:pt x="203" y="174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61" name="Freeform 195"/>
            <p:cNvSpPr>
              <a:spLocks/>
            </p:cNvSpPr>
            <p:nvPr/>
          </p:nvSpPr>
          <p:spPr bwMode="auto">
            <a:xfrm>
              <a:off x="5000" y="1565"/>
              <a:ext cx="125" cy="125"/>
            </a:xfrm>
            <a:custGeom>
              <a:avLst/>
              <a:gdLst>
                <a:gd name="T0" fmla="*/ 96 w 125"/>
                <a:gd name="T1" fmla="*/ 125 h 125"/>
                <a:gd name="T2" fmla="*/ 102 w 125"/>
                <a:gd name="T3" fmla="*/ 119 h 125"/>
                <a:gd name="T4" fmla="*/ 108 w 125"/>
                <a:gd name="T5" fmla="*/ 113 h 125"/>
                <a:gd name="T6" fmla="*/ 114 w 125"/>
                <a:gd name="T7" fmla="*/ 119 h 125"/>
                <a:gd name="T8" fmla="*/ 120 w 125"/>
                <a:gd name="T9" fmla="*/ 119 h 125"/>
                <a:gd name="T10" fmla="*/ 120 w 125"/>
                <a:gd name="T11" fmla="*/ 119 h 125"/>
                <a:gd name="T12" fmla="*/ 125 w 125"/>
                <a:gd name="T13" fmla="*/ 119 h 125"/>
                <a:gd name="T14" fmla="*/ 125 w 125"/>
                <a:gd name="T15" fmla="*/ 119 h 125"/>
                <a:gd name="T16" fmla="*/ 125 w 125"/>
                <a:gd name="T17" fmla="*/ 119 h 125"/>
                <a:gd name="T18" fmla="*/ 120 w 125"/>
                <a:gd name="T19" fmla="*/ 113 h 125"/>
                <a:gd name="T20" fmla="*/ 120 w 125"/>
                <a:gd name="T21" fmla="*/ 113 h 125"/>
                <a:gd name="T22" fmla="*/ 114 w 125"/>
                <a:gd name="T23" fmla="*/ 113 h 125"/>
                <a:gd name="T24" fmla="*/ 108 w 125"/>
                <a:gd name="T25" fmla="*/ 107 h 125"/>
                <a:gd name="T26" fmla="*/ 108 w 125"/>
                <a:gd name="T27" fmla="*/ 101 h 125"/>
                <a:gd name="T28" fmla="*/ 108 w 125"/>
                <a:gd name="T29" fmla="*/ 95 h 125"/>
                <a:gd name="T30" fmla="*/ 108 w 125"/>
                <a:gd name="T31" fmla="*/ 95 h 125"/>
                <a:gd name="T32" fmla="*/ 114 w 125"/>
                <a:gd name="T33" fmla="*/ 95 h 125"/>
                <a:gd name="T34" fmla="*/ 114 w 125"/>
                <a:gd name="T35" fmla="*/ 89 h 125"/>
                <a:gd name="T36" fmla="*/ 120 w 125"/>
                <a:gd name="T37" fmla="*/ 77 h 125"/>
                <a:gd name="T38" fmla="*/ 120 w 125"/>
                <a:gd name="T39" fmla="*/ 53 h 125"/>
                <a:gd name="T40" fmla="*/ 102 w 125"/>
                <a:gd name="T41" fmla="*/ 29 h 125"/>
                <a:gd name="T42" fmla="*/ 72 w 125"/>
                <a:gd name="T43" fmla="*/ 18 h 125"/>
                <a:gd name="T44" fmla="*/ 48 w 125"/>
                <a:gd name="T45" fmla="*/ 12 h 125"/>
                <a:gd name="T46" fmla="*/ 30 w 125"/>
                <a:gd name="T47" fmla="*/ 12 h 125"/>
                <a:gd name="T48" fmla="*/ 18 w 125"/>
                <a:gd name="T49" fmla="*/ 6 h 125"/>
                <a:gd name="T50" fmla="*/ 6 w 125"/>
                <a:gd name="T51" fmla="*/ 0 h 125"/>
                <a:gd name="T52" fmla="*/ 6 w 125"/>
                <a:gd name="T53" fmla="*/ 6 h 125"/>
                <a:gd name="T54" fmla="*/ 12 w 125"/>
                <a:gd name="T55" fmla="*/ 23 h 125"/>
                <a:gd name="T56" fmla="*/ 18 w 125"/>
                <a:gd name="T57" fmla="*/ 41 h 125"/>
                <a:gd name="T58" fmla="*/ 24 w 125"/>
                <a:gd name="T59" fmla="*/ 53 h 125"/>
                <a:gd name="T60" fmla="*/ 30 w 125"/>
                <a:gd name="T61" fmla="*/ 71 h 125"/>
                <a:gd name="T62" fmla="*/ 36 w 125"/>
                <a:gd name="T63" fmla="*/ 89 h 125"/>
                <a:gd name="T64" fmla="*/ 54 w 125"/>
                <a:gd name="T65" fmla="*/ 113 h 125"/>
                <a:gd name="T66" fmla="*/ 78 w 125"/>
                <a:gd name="T67" fmla="*/ 125 h 12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5"/>
                <a:gd name="T103" fmla="*/ 0 h 125"/>
                <a:gd name="T104" fmla="*/ 125 w 125"/>
                <a:gd name="T105" fmla="*/ 125 h 12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5" h="125">
                  <a:moveTo>
                    <a:pt x="96" y="125"/>
                  </a:moveTo>
                  <a:lnTo>
                    <a:pt x="96" y="125"/>
                  </a:lnTo>
                  <a:lnTo>
                    <a:pt x="102" y="119"/>
                  </a:lnTo>
                  <a:lnTo>
                    <a:pt x="108" y="113"/>
                  </a:lnTo>
                  <a:lnTo>
                    <a:pt x="114" y="113"/>
                  </a:lnTo>
                  <a:lnTo>
                    <a:pt x="114" y="119"/>
                  </a:lnTo>
                  <a:lnTo>
                    <a:pt x="120" y="119"/>
                  </a:lnTo>
                  <a:lnTo>
                    <a:pt x="125" y="119"/>
                  </a:lnTo>
                  <a:lnTo>
                    <a:pt x="125" y="113"/>
                  </a:lnTo>
                  <a:lnTo>
                    <a:pt x="120" y="113"/>
                  </a:lnTo>
                  <a:lnTo>
                    <a:pt x="114" y="113"/>
                  </a:lnTo>
                  <a:lnTo>
                    <a:pt x="108" y="113"/>
                  </a:lnTo>
                  <a:lnTo>
                    <a:pt x="108" y="107"/>
                  </a:lnTo>
                  <a:lnTo>
                    <a:pt x="108" y="101"/>
                  </a:lnTo>
                  <a:lnTo>
                    <a:pt x="108" y="95"/>
                  </a:lnTo>
                  <a:lnTo>
                    <a:pt x="114" y="95"/>
                  </a:lnTo>
                  <a:lnTo>
                    <a:pt x="114" y="89"/>
                  </a:lnTo>
                  <a:lnTo>
                    <a:pt x="120" y="89"/>
                  </a:lnTo>
                  <a:lnTo>
                    <a:pt x="120" y="77"/>
                  </a:lnTo>
                  <a:lnTo>
                    <a:pt x="120" y="65"/>
                  </a:lnTo>
                  <a:lnTo>
                    <a:pt x="120" y="53"/>
                  </a:lnTo>
                  <a:lnTo>
                    <a:pt x="114" y="41"/>
                  </a:lnTo>
                  <a:lnTo>
                    <a:pt x="102" y="29"/>
                  </a:lnTo>
                  <a:lnTo>
                    <a:pt x="90" y="23"/>
                  </a:lnTo>
                  <a:lnTo>
                    <a:pt x="72" y="18"/>
                  </a:lnTo>
                  <a:lnTo>
                    <a:pt x="54" y="12"/>
                  </a:lnTo>
                  <a:lnTo>
                    <a:pt x="48" y="12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23"/>
                  </a:lnTo>
                  <a:lnTo>
                    <a:pt x="18" y="29"/>
                  </a:lnTo>
                  <a:lnTo>
                    <a:pt x="18" y="41"/>
                  </a:lnTo>
                  <a:lnTo>
                    <a:pt x="24" y="47"/>
                  </a:lnTo>
                  <a:lnTo>
                    <a:pt x="24" y="53"/>
                  </a:lnTo>
                  <a:lnTo>
                    <a:pt x="24" y="65"/>
                  </a:lnTo>
                  <a:lnTo>
                    <a:pt x="30" y="71"/>
                  </a:lnTo>
                  <a:lnTo>
                    <a:pt x="30" y="83"/>
                  </a:lnTo>
                  <a:lnTo>
                    <a:pt x="36" y="89"/>
                  </a:lnTo>
                  <a:lnTo>
                    <a:pt x="42" y="101"/>
                  </a:lnTo>
                  <a:lnTo>
                    <a:pt x="54" y="113"/>
                  </a:lnTo>
                  <a:lnTo>
                    <a:pt x="66" y="119"/>
                  </a:lnTo>
                  <a:lnTo>
                    <a:pt x="78" y="125"/>
                  </a:lnTo>
                  <a:lnTo>
                    <a:pt x="96" y="125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62" name="Freeform 196"/>
            <p:cNvSpPr>
              <a:spLocks/>
            </p:cNvSpPr>
            <p:nvPr/>
          </p:nvSpPr>
          <p:spPr bwMode="auto">
            <a:xfrm>
              <a:off x="5137" y="1642"/>
              <a:ext cx="12" cy="12"/>
            </a:xfrm>
            <a:custGeom>
              <a:avLst/>
              <a:gdLst>
                <a:gd name="T0" fmla="*/ 0 w 12"/>
                <a:gd name="T1" fmla="*/ 6 h 12"/>
                <a:gd name="T2" fmla="*/ 0 w 12"/>
                <a:gd name="T3" fmla="*/ 0 h 12"/>
                <a:gd name="T4" fmla="*/ 6 w 12"/>
                <a:gd name="T5" fmla="*/ 0 h 12"/>
                <a:gd name="T6" fmla="*/ 6 w 12"/>
                <a:gd name="T7" fmla="*/ 0 h 12"/>
                <a:gd name="T8" fmla="*/ 6 w 12"/>
                <a:gd name="T9" fmla="*/ 0 h 12"/>
                <a:gd name="T10" fmla="*/ 12 w 12"/>
                <a:gd name="T11" fmla="*/ 0 h 12"/>
                <a:gd name="T12" fmla="*/ 12 w 12"/>
                <a:gd name="T13" fmla="*/ 0 h 12"/>
                <a:gd name="T14" fmla="*/ 12 w 12"/>
                <a:gd name="T15" fmla="*/ 0 h 12"/>
                <a:gd name="T16" fmla="*/ 12 w 12"/>
                <a:gd name="T17" fmla="*/ 6 h 12"/>
                <a:gd name="T18" fmla="*/ 12 w 12"/>
                <a:gd name="T19" fmla="*/ 6 h 12"/>
                <a:gd name="T20" fmla="*/ 12 w 12"/>
                <a:gd name="T21" fmla="*/ 12 h 12"/>
                <a:gd name="T22" fmla="*/ 12 w 12"/>
                <a:gd name="T23" fmla="*/ 12 h 12"/>
                <a:gd name="T24" fmla="*/ 6 w 12"/>
                <a:gd name="T25" fmla="*/ 12 h 12"/>
                <a:gd name="T26" fmla="*/ 6 w 12"/>
                <a:gd name="T27" fmla="*/ 12 h 12"/>
                <a:gd name="T28" fmla="*/ 6 w 12"/>
                <a:gd name="T29" fmla="*/ 12 h 12"/>
                <a:gd name="T30" fmla="*/ 0 w 12"/>
                <a:gd name="T31" fmla="*/ 6 h 12"/>
                <a:gd name="T32" fmla="*/ 0 w 12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6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63" name="Freeform 197"/>
            <p:cNvSpPr>
              <a:spLocks/>
            </p:cNvSpPr>
            <p:nvPr/>
          </p:nvSpPr>
          <p:spPr bwMode="auto">
            <a:xfrm>
              <a:off x="5167" y="1660"/>
              <a:ext cx="12" cy="12"/>
            </a:xfrm>
            <a:custGeom>
              <a:avLst/>
              <a:gdLst>
                <a:gd name="T0" fmla="*/ 0 w 12"/>
                <a:gd name="T1" fmla="*/ 0 h 12"/>
                <a:gd name="T2" fmla="*/ 0 w 12"/>
                <a:gd name="T3" fmla="*/ 0 h 12"/>
                <a:gd name="T4" fmla="*/ 6 w 12"/>
                <a:gd name="T5" fmla="*/ 0 h 12"/>
                <a:gd name="T6" fmla="*/ 6 w 12"/>
                <a:gd name="T7" fmla="*/ 0 h 12"/>
                <a:gd name="T8" fmla="*/ 12 w 12"/>
                <a:gd name="T9" fmla="*/ 0 h 12"/>
                <a:gd name="T10" fmla="*/ 12 w 12"/>
                <a:gd name="T11" fmla="*/ 6 h 12"/>
                <a:gd name="T12" fmla="*/ 12 w 12"/>
                <a:gd name="T13" fmla="*/ 6 h 12"/>
                <a:gd name="T14" fmla="*/ 12 w 12"/>
                <a:gd name="T15" fmla="*/ 12 h 12"/>
                <a:gd name="T16" fmla="*/ 12 w 12"/>
                <a:gd name="T17" fmla="*/ 12 h 12"/>
                <a:gd name="T18" fmla="*/ 6 w 12"/>
                <a:gd name="T19" fmla="*/ 12 h 12"/>
                <a:gd name="T20" fmla="*/ 6 w 12"/>
                <a:gd name="T21" fmla="*/ 12 h 12"/>
                <a:gd name="T22" fmla="*/ 0 w 12"/>
                <a:gd name="T23" fmla="*/ 12 h 12"/>
                <a:gd name="T24" fmla="*/ 0 w 12"/>
                <a:gd name="T25" fmla="*/ 12 h 12"/>
                <a:gd name="T26" fmla="*/ 0 w 12"/>
                <a:gd name="T27" fmla="*/ 6 h 12"/>
                <a:gd name="T28" fmla="*/ 0 w 12"/>
                <a:gd name="T29" fmla="*/ 6 h 12"/>
                <a:gd name="T30" fmla="*/ 0 w 12"/>
                <a:gd name="T31" fmla="*/ 6 h 12"/>
                <a:gd name="T32" fmla="*/ 0 w 1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64" name="Freeform 198"/>
            <p:cNvSpPr>
              <a:spLocks/>
            </p:cNvSpPr>
            <p:nvPr/>
          </p:nvSpPr>
          <p:spPr bwMode="auto">
            <a:xfrm>
              <a:off x="5131" y="1678"/>
              <a:ext cx="18" cy="12"/>
            </a:xfrm>
            <a:custGeom>
              <a:avLst/>
              <a:gdLst>
                <a:gd name="T0" fmla="*/ 0 w 18"/>
                <a:gd name="T1" fmla="*/ 0 h 12"/>
                <a:gd name="T2" fmla="*/ 6 w 18"/>
                <a:gd name="T3" fmla="*/ 0 h 12"/>
                <a:gd name="T4" fmla="*/ 6 w 18"/>
                <a:gd name="T5" fmla="*/ 0 h 12"/>
                <a:gd name="T6" fmla="*/ 12 w 18"/>
                <a:gd name="T7" fmla="*/ 0 h 12"/>
                <a:gd name="T8" fmla="*/ 12 w 18"/>
                <a:gd name="T9" fmla="*/ 0 h 12"/>
                <a:gd name="T10" fmla="*/ 18 w 18"/>
                <a:gd name="T11" fmla="*/ 0 h 12"/>
                <a:gd name="T12" fmla="*/ 18 w 18"/>
                <a:gd name="T13" fmla="*/ 6 h 12"/>
                <a:gd name="T14" fmla="*/ 12 w 18"/>
                <a:gd name="T15" fmla="*/ 6 h 12"/>
                <a:gd name="T16" fmla="*/ 12 w 18"/>
                <a:gd name="T17" fmla="*/ 12 h 12"/>
                <a:gd name="T18" fmla="*/ 12 w 18"/>
                <a:gd name="T19" fmla="*/ 12 h 12"/>
                <a:gd name="T20" fmla="*/ 6 w 18"/>
                <a:gd name="T21" fmla="*/ 12 h 12"/>
                <a:gd name="T22" fmla="*/ 6 w 18"/>
                <a:gd name="T23" fmla="*/ 12 h 12"/>
                <a:gd name="T24" fmla="*/ 6 w 18"/>
                <a:gd name="T25" fmla="*/ 12 h 12"/>
                <a:gd name="T26" fmla="*/ 0 w 18"/>
                <a:gd name="T27" fmla="*/ 6 h 12"/>
                <a:gd name="T28" fmla="*/ 0 w 18"/>
                <a:gd name="T29" fmla="*/ 6 h 12"/>
                <a:gd name="T30" fmla="*/ 0 w 18"/>
                <a:gd name="T31" fmla="*/ 0 h 12"/>
                <a:gd name="T32" fmla="*/ 0 w 18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2"/>
                <a:gd name="T53" fmla="*/ 18 w 1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2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65" name="Freeform 199"/>
            <p:cNvSpPr>
              <a:spLocks/>
            </p:cNvSpPr>
            <p:nvPr/>
          </p:nvSpPr>
          <p:spPr bwMode="auto">
            <a:xfrm>
              <a:off x="5108" y="1660"/>
              <a:ext cx="17" cy="12"/>
            </a:xfrm>
            <a:custGeom>
              <a:avLst/>
              <a:gdLst>
                <a:gd name="T0" fmla="*/ 6 w 17"/>
                <a:gd name="T1" fmla="*/ 0 h 12"/>
                <a:gd name="T2" fmla="*/ 6 w 17"/>
                <a:gd name="T3" fmla="*/ 0 h 12"/>
                <a:gd name="T4" fmla="*/ 0 w 17"/>
                <a:gd name="T5" fmla="*/ 6 h 12"/>
                <a:gd name="T6" fmla="*/ 0 w 17"/>
                <a:gd name="T7" fmla="*/ 6 h 12"/>
                <a:gd name="T8" fmla="*/ 6 w 17"/>
                <a:gd name="T9" fmla="*/ 12 h 12"/>
                <a:gd name="T10" fmla="*/ 6 w 17"/>
                <a:gd name="T11" fmla="*/ 12 h 12"/>
                <a:gd name="T12" fmla="*/ 12 w 17"/>
                <a:gd name="T13" fmla="*/ 12 h 12"/>
                <a:gd name="T14" fmla="*/ 12 w 17"/>
                <a:gd name="T15" fmla="*/ 12 h 12"/>
                <a:gd name="T16" fmla="*/ 17 w 17"/>
                <a:gd name="T17" fmla="*/ 12 h 12"/>
                <a:gd name="T18" fmla="*/ 17 w 17"/>
                <a:gd name="T19" fmla="*/ 12 h 12"/>
                <a:gd name="T20" fmla="*/ 17 w 17"/>
                <a:gd name="T21" fmla="*/ 6 h 12"/>
                <a:gd name="T22" fmla="*/ 17 w 17"/>
                <a:gd name="T23" fmla="*/ 6 h 12"/>
                <a:gd name="T24" fmla="*/ 17 w 17"/>
                <a:gd name="T25" fmla="*/ 0 h 12"/>
                <a:gd name="T26" fmla="*/ 12 w 17"/>
                <a:gd name="T27" fmla="*/ 0 h 12"/>
                <a:gd name="T28" fmla="*/ 12 w 17"/>
                <a:gd name="T29" fmla="*/ 0 h 12"/>
                <a:gd name="T30" fmla="*/ 6 w 17"/>
                <a:gd name="T31" fmla="*/ 0 h 12"/>
                <a:gd name="T32" fmla="*/ 6 w 17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"/>
                <a:gd name="T52" fmla="*/ 0 h 12"/>
                <a:gd name="T53" fmla="*/ 17 w 17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" h="12">
                  <a:moveTo>
                    <a:pt x="6" y="0"/>
                  </a:move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7" y="12"/>
                  </a:lnTo>
                  <a:lnTo>
                    <a:pt x="17" y="6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66" name="Freeform 200"/>
            <p:cNvSpPr>
              <a:spLocks/>
            </p:cNvSpPr>
            <p:nvPr/>
          </p:nvSpPr>
          <p:spPr bwMode="auto">
            <a:xfrm>
              <a:off x="5102" y="1684"/>
              <a:ext cx="12" cy="12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6 h 12"/>
                <a:gd name="T4" fmla="*/ 0 w 12"/>
                <a:gd name="T5" fmla="*/ 6 h 12"/>
                <a:gd name="T6" fmla="*/ 0 w 12"/>
                <a:gd name="T7" fmla="*/ 6 h 12"/>
                <a:gd name="T8" fmla="*/ 6 w 12"/>
                <a:gd name="T9" fmla="*/ 0 h 12"/>
                <a:gd name="T10" fmla="*/ 6 w 12"/>
                <a:gd name="T11" fmla="*/ 0 h 12"/>
                <a:gd name="T12" fmla="*/ 12 w 12"/>
                <a:gd name="T13" fmla="*/ 0 h 12"/>
                <a:gd name="T14" fmla="*/ 12 w 12"/>
                <a:gd name="T15" fmla="*/ 6 h 12"/>
                <a:gd name="T16" fmla="*/ 12 w 12"/>
                <a:gd name="T17" fmla="*/ 6 h 12"/>
                <a:gd name="T18" fmla="*/ 12 w 12"/>
                <a:gd name="T19" fmla="*/ 6 h 12"/>
                <a:gd name="T20" fmla="*/ 12 w 12"/>
                <a:gd name="T21" fmla="*/ 12 h 12"/>
                <a:gd name="T22" fmla="*/ 12 w 12"/>
                <a:gd name="T23" fmla="*/ 12 h 12"/>
                <a:gd name="T24" fmla="*/ 6 w 12"/>
                <a:gd name="T25" fmla="*/ 12 h 12"/>
                <a:gd name="T26" fmla="*/ 6 w 12"/>
                <a:gd name="T27" fmla="*/ 12 h 12"/>
                <a:gd name="T28" fmla="*/ 6 w 12"/>
                <a:gd name="T29" fmla="*/ 12 h 12"/>
                <a:gd name="T30" fmla="*/ 0 w 12"/>
                <a:gd name="T31" fmla="*/ 12 h 12"/>
                <a:gd name="T32" fmla="*/ 0 w 12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12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67" name="Freeform 201"/>
            <p:cNvSpPr>
              <a:spLocks/>
            </p:cNvSpPr>
            <p:nvPr/>
          </p:nvSpPr>
          <p:spPr bwMode="auto">
            <a:xfrm>
              <a:off x="5125" y="1708"/>
              <a:ext cx="12" cy="12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12 h 12"/>
                <a:gd name="T4" fmla="*/ 0 w 12"/>
                <a:gd name="T5" fmla="*/ 12 h 12"/>
                <a:gd name="T6" fmla="*/ 0 w 12"/>
                <a:gd name="T7" fmla="*/ 6 h 12"/>
                <a:gd name="T8" fmla="*/ 0 w 12"/>
                <a:gd name="T9" fmla="*/ 6 h 12"/>
                <a:gd name="T10" fmla="*/ 0 w 12"/>
                <a:gd name="T11" fmla="*/ 0 h 12"/>
                <a:gd name="T12" fmla="*/ 0 w 12"/>
                <a:gd name="T13" fmla="*/ 0 h 12"/>
                <a:gd name="T14" fmla="*/ 6 w 12"/>
                <a:gd name="T15" fmla="*/ 0 h 12"/>
                <a:gd name="T16" fmla="*/ 6 w 12"/>
                <a:gd name="T17" fmla="*/ 0 h 12"/>
                <a:gd name="T18" fmla="*/ 6 w 12"/>
                <a:gd name="T19" fmla="*/ 0 h 12"/>
                <a:gd name="T20" fmla="*/ 6 w 12"/>
                <a:gd name="T21" fmla="*/ 0 h 12"/>
                <a:gd name="T22" fmla="*/ 6 w 12"/>
                <a:gd name="T23" fmla="*/ 0 h 12"/>
                <a:gd name="T24" fmla="*/ 12 w 12"/>
                <a:gd name="T25" fmla="*/ 6 h 12"/>
                <a:gd name="T26" fmla="*/ 6 w 12"/>
                <a:gd name="T27" fmla="*/ 6 h 12"/>
                <a:gd name="T28" fmla="*/ 6 w 12"/>
                <a:gd name="T29" fmla="*/ 12 h 12"/>
                <a:gd name="T30" fmla="*/ 6 w 12"/>
                <a:gd name="T31" fmla="*/ 12 h 12"/>
                <a:gd name="T32" fmla="*/ 0 w 12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12"/>
                  </a:move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68" name="Freeform 202"/>
            <p:cNvSpPr>
              <a:spLocks/>
            </p:cNvSpPr>
            <p:nvPr/>
          </p:nvSpPr>
          <p:spPr bwMode="auto">
            <a:xfrm>
              <a:off x="5143" y="1690"/>
              <a:ext cx="12" cy="18"/>
            </a:xfrm>
            <a:custGeom>
              <a:avLst/>
              <a:gdLst>
                <a:gd name="T0" fmla="*/ 0 w 12"/>
                <a:gd name="T1" fmla="*/ 12 h 18"/>
                <a:gd name="T2" fmla="*/ 0 w 12"/>
                <a:gd name="T3" fmla="*/ 6 h 18"/>
                <a:gd name="T4" fmla="*/ 0 w 12"/>
                <a:gd name="T5" fmla="*/ 6 h 18"/>
                <a:gd name="T6" fmla="*/ 6 w 12"/>
                <a:gd name="T7" fmla="*/ 0 h 18"/>
                <a:gd name="T8" fmla="*/ 6 w 12"/>
                <a:gd name="T9" fmla="*/ 0 h 18"/>
                <a:gd name="T10" fmla="*/ 12 w 12"/>
                <a:gd name="T11" fmla="*/ 0 h 18"/>
                <a:gd name="T12" fmla="*/ 12 w 12"/>
                <a:gd name="T13" fmla="*/ 6 h 18"/>
                <a:gd name="T14" fmla="*/ 12 w 12"/>
                <a:gd name="T15" fmla="*/ 6 h 18"/>
                <a:gd name="T16" fmla="*/ 12 w 12"/>
                <a:gd name="T17" fmla="*/ 12 h 18"/>
                <a:gd name="T18" fmla="*/ 12 w 12"/>
                <a:gd name="T19" fmla="*/ 12 h 18"/>
                <a:gd name="T20" fmla="*/ 12 w 12"/>
                <a:gd name="T21" fmla="*/ 18 h 18"/>
                <a:gd name="T22" fmla="*/ 6 w 12"/>
                <a:gd name="T23" fmla="*/ 18 h 18"/>
                <a:gd name="T24" fmla="*/ 6 w 12"/>
                <a:gd name="T25" fmla="*/ 18 h 18"/>
                <a:gd name="T26" fmla="*/ 0 w 12"/>
                <a:gd name="T27" fmla="*/ 18 h 18"/>
                <a:gd name="T28" fmla="*/ 0 w 12"/>
                <a:gd name="T29" fmla="*/ 18 h 18"/>
                <a:gd name="T30" fmla="*/ 0 w 12"/>
                <a:gd name="T31" fmla="*/ 12 h 18"/>
                <a:gd name="T32" fmla="*/ 0 w 12"/>
                <a:gd name="T33" fmla="*/ 12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0" y="12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69" name="Freeform 203"/>
            <p:cNvSpPr>
              <a:spLocks/>
            </p:cNvSpPr>
            <p:nvPr/>
          </p:nvSpPr>
          <p:spPr bwMode="auto">
            <a:xfrm>
              <a:off x="5161" y="1696"/>
              <a:ext cx="12" cy="12"/>
            </a:xfrm>
            <a:custGeom>
              <a:avLst/>
              <a:gdLst>
                <a:gd name="T0" fmla="*/ 12 w 12"/>
                <a:gd name="T1" fmla="*/ 0 h 12"/>
                <a:gd name="T2" fmla="*/ 12 w 12"/>
                <a:gd name="T3" fmla="*/ 0 h 12"/>
                <a:gd name="T4" fmla="*/ 12 w 12"/>
                <a:gd name="T5" fmla="*/ 6 h 12"/>
                <a:gd name="T6" fmla="*/ 12 w 12"/>
                <a:gd name="T7" fmla="*/ 6 h 12"/>
                <a:gd name="T8" fmla="*/ 12 w 12"/>
                <a:gd name="T9" fmla="*/ 6 h 12"/>
                <a:gd name="T10" fmla="*/ 12 w 12"/>
                <a:gd name="T11" fmla="*/ 12 h 12"/>
                <a:gd name="T12" fmla="*/ 6 w 12"/>
                <a:gd name="T13" fmla="*/ 12 h 12"/>
                <a:gd name="T14" fmla="*/ 6 w 12"/>
                <a:gd name="T15" fmla="*/ 12 h 12"/>
                <a:gd name="T16" fmla="*/ 0 w 12"/>
                <a:gd name="T17" fmla="*/ 12 h 12"/>
                <a:gd name="T18" fmla="*/ 0 w 12"/>
                <a:gd name="T19" fmla="*/ 12 h 12"/>
                <a:gd name="T20" fmla="*/ 0 w 12"/>
                <a:gd name="T21" fmla="*/ 6 h 12"/>
                <a:gd name="T22" fmla="*/ 0 w 12"/>
                <a:gd name="T23" fmla="*/ 6 h 12"/>
                <a:gd name="T24" fmla="*/ 0 w 12"/>
                <a:gd name="T25" fmla="*/ 6 h 12"/>
                <a:gd name="T26" fmla="*/ 0 w 12"/>
                <a:gd name="T27" fmla="*/ 0 h 12"/>
                <a:gd name="T28" fmla="*/ 0 w 12"/>
                <a:gd name="T29" fmla="*/ 0 h 12"/>
                <a:gd name="T30" fmla="*/ 6 w 12"/>
                <a:gd name="T31" fmla="*/ 0 h 12"/>
                <a:gd name="T32" fmla="*/ 12 w 1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12" y="0"/>
                  </a:move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70" name="Freeform 204"/>
            <p:cNvSpPr>
              <a:spLocks/>
            </p:cNvSpPr>
            <p:nvPr/>
          </p:nvSpPr>
          <p:spPr bwMode="auto">
            <a:xfrm>
              <a:off x="5012" y="1714"/>
              <a:ext cx="108" cy="72"/>
            </a:xfrm>
            <a:custGeom>
              <a:avLst/>
              <a:gdLst>
                <a:gd name="T0" fmla="*/ 108 w 108"/>
                <a:gd name="T1" fmla="*/ 6 h 72"/>
                <a:gd name="T2" fmla="*/ 108 w 108"/>
                <a:gd name="T3" fmla="*/ 6 h 72"/>
                <a:gd name="T4" fmla="*/ 108 w 108"/>
                <a:gd name="T5" fmla="*/ 0 h 72"/>
                <a:gd name="T6" fmla="*/ 102 w 108"/>
                <a:gd name="T7" fmla="*/ 6 h 72"/>
                <a:gd name="T8" fmla="*/ 90 w 108"/>
                <a:gd name="T9" fmla="*/ 6 h 72"/>
                <a:gd name="T10" fmla="*/ 66 w 108"/>
                <a:gd name="T11" fmla="*/ 0 h 72"/>
                <a:gd name="T12" fmla="*/ 48 w 108"/>
                <a:gd name="T13" fmla="*/ 0 h 72"/>
                <a:gd name="T14" fmla="*/ 48 w 108"/>
                <a:gd name="T15" fmla="*/ 0 h 72"/>
                <a:gd name="T16" fmla="*/ 60 w 108"/>
                <a:gd name="T17" fmla="*/ 0 h 72"/>
                <a:gd name="T18" fmla="*/ 78 w 108"/>
                <a:gd name="T19" fmla="*/ 6 h 72"/>
                <a:gd name="T20" fmla="*/ 96 w 108"/>
                <a:gd name="T21" fmla="*/ 12 h 72"/>
                <a:gd name="T22" fmla="*/ 90 w 108"/>
                <a:gd name="T23" fmla="*/ 18 h 72"/>
                <a:gd name="T24" fmla="*/ 84 w 108"/>
                <a:gd name="T25" fmla="*/ 18 h 72"/>
                <a:gd name="T26" fmla="*/ 72 w 108"/>
                <a:gd name="T27" fmla="*/ 24 h 72"/>
                <a:gd name="T28" fmla="*/ 60 w 108"/>
                <a:gd name="T29" fmla="*/ 18 h 72"/>
                <a:gd name="T30" fmla="*/ 42 w 108"/>
                <a:gd name="T31" fmla="*/ 18 h 72"/>
                <a:gd name="T32" fmla="*/ 30 w 108"/>
                <a:gd name="T33" fmla="*/ 18 h 72"/>
                <a:gd name="T34" fmla="*/ 36 w 108"/>
                <a:gd name="T35" fmla="*/ 18 h 72"/>
                <a:gd name="T36" fmla="*/ 48 w 108"/>
                <a:gd name="T37" fmla="*/ 18 h 72"/>
                <a:gd name="T38" fmla="*/ 54 w 108"/>
                <a:gd name="T39" fmla="*/ 24 h 72"/>
                <a:gd name="T40" fmla="*/ 72 w 108"/>
                <a:gd name="T41" fmla="*/ 24 h 72"/>
                <a:gd name="T42" fmla="*/ 72 w 108"/>
                <a:gd name="T43" fmla="*/ 30 h 72"/>
                <a:gd name="T44" fmla="*/ 66 w 108"/>
                <a:gd name="T45" fmla="*/ 30 h 72"/>
                <a:gd name="T46" fmla="*/ 54 w 108"/>
                <a:gd name="T47" fmla="*/ 36 h 72"/>
                <a:gd name="T48" fmla="*/ 48 w 108"/>
                <a:gd name="T49" fmla="*/ 36 h 72"/>
                <a:gd name="T50" fmla="*/ 42 w 108"/>
                <a:gd name="T51" fmla="*/ 36 h 72"/>
                <a:gd name="T52" fmla="*/ 36 w 108"/>
                <a:gd name="T53" fmla="*/ 30 h 72"/>
                <a:gd name="T54" fmla="*/ 24 w 108"/>
                <a:gd name="T55" fmla="*/ 30 h 72"/>
                <a:gd name="T56" fmla="*/ 36 w 108"/>
                <a:gd name="T57" fmla="*/ 36 h 72"/>
                <a:gd name="T58" fmla="*/ 42 w 108"/>
                <a:gd name="T59" fmla="*/ 42 h 72"/>
                <a:gd name="T60" fmla="*/ 24 w 108"/>
                <a:gd name="T61" fmla="*/ 48 h 72"/>
                <a:gd name="T62" fmla="*/ 6 w 108"/>
                <a:gd name="T63" fmla="*/ 48 h 72"/>
                <a:gd name="T64" fmla="*/ 0 w 108"/>
                <a:gd name="T65" fmla="*/ 54 h 72"/>
                <a:gd name="T66" fmla="*/ 12 w 108"/>
                <a:gd name="T67" fmla="*/ 54 h 72"/>
                <a:gd name="T68" fmla="*/ 30 w 108"/>
                <a:gd name="T69" fmla="*/ 48 h 72"/>
                <a:gd name="T70" fmla="*/ 48 w 108"/>
                <a:gd name="T71" fmla="*/ 42 h 72"/>
                <a:gd name="T72" fmla="*/ 48 w 108"/>
                <a:gd name="T73" fmla="*/ 60 h 72"/>
                <a:gd name="T74" fmla="*/ 36 w 108"/>
                <a:gd name="T75" fmla="*/ 72 h 72"/>
                <a:gd name="T76" fmla="*/ 42 w 108"/>
                <a:gd name="T77" fmla="*/ 72 h 72"/>
                <a:gd name="T78" fmla="*/ 54 w 108"/>
                <a:gd name="T79" fmla="*/ 48 h 72"/>
                <a:gd name="T80" fmla="*/ 60 w 108"/>
                <a:gd name="T81" fmla="*/ 42 h 72"/>
                <a:gd name="T82" fmla="*/ 72 w 108"/>
                <a:gd name="T83" fmla="*/ 36 h 72"/>
                <a:gd name="T84" fmla="*/ 78 w 108"/>
                <a:gd name="T85" fmla="*/ 30 h 72"/>
                <a:gd name="T86" fmla="*/ 78 w 108"/>
                <a:gd name="T87" fmla="*/ 60 h 72"/>
                <a:gd name="T88" fmla="*/ 72 w 108"/>
                <a:gd name="T89" fmla="*/ 66 h 72"/>
                <a:gd name="T90" fmla="*/ 78 w 108"/>
                <a:gd name="T91" fmla="*/ 60 h 72"/>
                <a:gd name="T92" fmla="*/ 84 w 108"/>
                <a:gd name="T93" fmla="*/ 30 h 72"/>
                <a:gd name="T94" fmla="*/ 96 w 108"/>
                <a:gd name="T95" fmla="*/ 18 h 72"/>
                <a:gd name="T96" fmla="*/ 102 w 108"/>
                <a:gd name="T97" fmla="*/ 18 h 72"/>
                <a:gd name="T98" fmla="*/ 102 w 108"/>
                <a:gd name="T99" fmla="*/ 24 h 72"/>
                <a:gd name="T100" fmla="*/ 102 w 108"/>
                <a:gd name="T101" fmla="*/ 54 h 72"/>
                <a:gd name="T102" fmla="*/ 108 w 108"/>
                <a:gd name="T103" fmla="*/ 18 h 7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8"/>
                <a:gd name="T157" fmla="*/ 0 h 72"/>
                <a:gd name="T158" fmla="*/ 108 w 108"/>
                <a:gd name="T159" fmla="*/ 72 h 7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8" h="72">
                  <a:moveTo>
                    <a:pt x="108" y="6"/>
                  </a:moveTo>
                  <a:lnTo>
                    <a:pt x="108" y="6"/>
                  </a:lnTo>
                  <a:lnTo>
                    <a:pt x="108" y="0"/>
                  </a:lnTo>
                  <a:lnTo>
                    <a:pt x="102" y="6"/>
                  </a:lnTo>
                  <a:lnTo>
                    <a:pt x="96" y="6"/>
                  </a:lnTo>
                  <a:lnTo>
                    <a:pt x="90" y="6"/>
                  </a:lnTo>
                  <a:lnTo>
                    <a:pt x="84" y="6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6" y="6"/>
                  </a:lnTo>
                  <a:lnTo>
                    <a:pt x="72" y="6"/>
                  </a:lnTo>
                  <a:lnTo>
                    <a:pt x="78" y="6"/>
                  </a:lnTo>
                  <a:lnTo>
                    <a:pt x="84" y="6"/>
                  </a:lnTo>
                  <a:lnTo>
                    <a:pt x="90" y="12"/>
                  </a:lnTo>
                  <a:lnTo>
                    <a:pt x="96" y="12"/>
                  </a:lnTo>
                  <a:lnTo>
                    <a:pt x="96" y="18"/>
                  </a:lnTo>
                  <a:lnTo>
                    <a:pt x="90" y="18"/>
                  </a:lnTo>
                  <a:lnTo>
                    <a:pt x="84" y="18"/>
                  </a:lnTo>
                  <a:lnTo>
                    <a:pt x="78" y="24"/>
                  </a:lnTo>
                  <a:lnTo>
                    <a:pt x="72" y="24"/>
                  </a:lnTo>
                  <a:lnTo>
                    <a:pt x="72" y="18"/>
                  </a:lnTo>
                  <a:lnTo>
                    <a:pt x="66" y="18"/>
                  </a:lnTo>
                  <a:lnTo>
                    <a:pt x="60" y="18"/>
                  </a:lnTo>
                  <a:lnTo>
                    <a:pt x="48" y="18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36" y="18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54" y="18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72" y="30"/>
                  </a:lnTo>
                  <a:lnTo>
                    <a:pt x="66" y="30"/>
                  </a:lnTo>
                  <a:lnTo>
                    <a:pt x="60" y="30"/>
                  </a:lnTo>
                  <a:lnTo>
                    <a:pt x="60" y="36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2" y="36"/>
                  </a:lnTo>
                  <a:lnTo>
                    <a:pt x="42" y="30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30" y="36"/>
                  </a:lnTo>
                  <a:lnTo>
                    <a:pt x="36" y="36"/>
                  </a:lnTo>
                  <a:lnTo>
                    <a:pt x="42" y="36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0" y="42"/>
                  </a:lnTo>
                  <a:lnTo>
                    <a:pt x="24" y="48"/>
                  </a:lnTo>
                  <a:lnTo>
                    <a:pt x="18" y="48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6" y="54"/>
                  </a:lnTo>
                  <a:lnTo>
                    <a:pt x="12" y="54"/>
                  </a:lnTo>
                  <a:lnTo>
                    <a:pt x="18" y="48"/>
                  </a:lnTo>
                  <a:lnTo>
                    <a:pt x="24" y="48"/>
                  </a:lnTo>
                  <a:lnTo>
                    <a:pt x="30" y="48"/>
                  </a:lnTo>
                  <a:lnTo>
                    <a:pt x="36" y="48"/>
                  </a:lnTo>
                  <a:lnTo>
                    <a:pt x="42" y="48"/>
                  </a:lnTo>
                  <a:lnTo>
                    <a:pt x="48" y="42"/>
                  </a:lnTo>
                  <a:lnTo>
                    <a:pt x="48" y="48"/>
                  </a:lnTo>
                  <a:lnTo>
                    <a:pt x="48" y="60"/>
                  </a:lnTo>
                  <a:lnTo>
                    <a:pt x="42" y="66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42" y="72"/>
                  </a:lnTo>
                  <a:lnTo>
                    <a:pt x="48" y="66"/>
                  </a:lnTo>
                  <a:lnTo>
                    <a:pt x="48" y="60"/>
                  </a:lnTo>
                  <a:lnTo>
                    <a:pt x="54" y="48"/>
                  </a:lnTo>
                  <a:lnTo>
                    <a:pt x="54" y="42"/>
                  </a:lnTo>
                  <a:lnTo>
                    <a:pt x="60" y="42"/>
                  </a:lnTo>
                  <a:lnTo>
                    <a:pt x="66" y="42"/>
                  </a:lnTo>
                  <a:lnTo>
                    <a:pt x="66" y="36"/>
                  </a:lnTo>
                  <a:lnTo>
                    <a:pt x="72" y="36"/>
                  </a:lnTo>
                  <a:lnTo>
                    <a:pt x="78" y="36"/>
                  </a:lnTo>
                  <a:lnTo>
                    <a:pt x="78" y="30"/>
                  </a:lnTo>
                  <a:lnTo>
                    <a:pt x="78" y="42"/>
                  </a:lnTo>
                  <a:lnTo>
                    <a:pt x="78" y="48"/>
                  </a:lnTo>
                  <a:lnTo>
                    <a:pt x="78" y="60"/>
                  </a:lnTo>
                  <a:lnTo>
                    <a:pt x="78" y="66"/>
                  </a:lnTo>
                  <a:lnTo>
                    <a:pt x="72" y="66"/>
                  </a:lnTo>
                  <a:lnTo>
                    <a:pt x="78" y="66"/>
                  </a:lnTo>
                  <a:lnTo>
                    <a:pt x="78" y="60"/>
                  </a:lnTo>
                  <a:lnTo>
                    <a:pt x="84" y="48"/>
                  </a:lnTo>
                  <a:lnTo>
                    <a:pt x="84" y="36"/>
                  </a:lnTo>
                  <a:lnTo>
                    <a:pt x="84" y="30"/>
                  </a:lnTo>
                  <a:lnTo>
                    <a:pt x="90" y="24"/>
                  </a:lnTo>
                  <a:lnTo>
                    <a:pt x="96" y="24"/>
                  </a:lnTo>
                  <a:lnTo>
                    <a:pt x="96" y="18"/>
                  </a:lnTo>
                  <a:lnTo>
                    <a:pt x="102" y="18"/>
                  </a:lnTo>
                  <a:lnTo>
                    <a:pt x="102" y="24"/>
                  </a:lnTo>
                  <a:lnTo>
                    <a:pt x="102" y="36"/>
                  </a:lnTo>
                  <a:lnTo>
                    <a:pt x="102" y="48"/>
                  </a:lnTo>
                  <a:lnTo>
                    <a:pt x="102" y="54"/>
                  </a:lnTo>
                  <a:lnTo>
                    <a:pt x="102" y="42"/>
                  </a:lnTo>
                  <a:lnTo>
                    <a:pt x="108" y="30"/>
                  </a:lnTo>
                  <a:lnTo>
                    <a:pt x="108" y="18"/>
                  </a:lnTo>
                  <a:lnTo>
                    <a:pt x="108" y="6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71" name="Freeform 205"/>
            <p:cNvSpPr>
              <a:spLocks/>
            </p:cNvSpPr>
            <p:nvPr/>
          </p:nvSpPr>
          <p:spPr bwMode="auto">
            <a:xfrm>
              <a:off x="5024" y="1583"/>
              <a:ext cx="84" cy="83"/>
            </a:xfrm>
            <a:custGeom>
              <a:avLst/>
              <a:gdLst>
                <a:gd name="T0" fmla="*/ 84 w 84"/>
                <a:gd name="T1" fmla="*/ 77 h 83"/>
                <a:gd name="T2" fmla="*/ 84 w 84"/>
                <a:gd name="T3" fmla="*/ 77 h 83"/>
                <a:gd name="T4" fmla="*/ 84 w 84"/>
                <a:gd name="T5" fmla="*/ 71 h 83"/>
                <a:gd name="T6" fmla="*/ 78 w 84"/>
                <a:gd name="T7" fmla="*/ 65 h 83"/>
                <a:gd name="T8" fmla="*/ 72 w 84"/>
                <a:gd name="T9" fmla="*/ 59 h 83"/>
                <a:gd name="T10" fmla="*/ 72 w 84"/>
                <a:gd name="T11" fmla="*/ 35 h 83"/>
                <a:gd name="T12" fmla="*/ 66 w 84"/>
                <a:gd name="T13" fmla="*/ 29 h 83"/>
                <a:gd name="T14" fmla="*/ 66 w 84"/>
                <a:gd name="T15" fmla="*/ 29 h 83"/>
                <a:gd name="T16" fmla="*/ 66 w 84"/>
                <a:gd name="T17" fmla="*/ 35 h 83"/>
                <a:gd name="T18" fmla="*/ 66 w 84"/>
                <a:gd name="T19" fmla="*/ 53 h 83"/>
                <a:gd name="T20" fmla="*/ 66 w 84"/>
                <a:gd name="T21" fmla="*/ 59 h 83"/>
                <a:gd name="T22" fmla="*/ 60 w 84"/>
                <a:gd name="T23" fmla="*/ 53 h 83"/>
                <a:gd name="T24" fmla="*/ 54 w 84"/>
                <a:gd name="T25" fmla="*/ 53 h 83"/>
                <a:gd name="T26" fmla="*/ 54 w 84"/>
                <a:gd name="T27" fmla="*/ 47 h 83"/>
                <a:gd name="T28" fmla="*/ 48 w 84"/>
                <a:gd name="T29" fmla="*/ 41 h 83"/>
                <a:gd name="T30" fmla="*/ 48 w 84"/>
                <a:gd name="T31" fmla="*/ 23 h 83"/>
                <a:gd name="T32" fmla="*/ 42 w 84"/>
                <a:gd name="T33" fmla="*/ 11 h 83"/>
                <a:gd name="T34" fmla="*/ 42 w 84"/>
                <a:gd name="T35" fmla="*/ 5 h 83"/>
                <a:gd name="T36" fmla="*/ 42 w 84"/>
                <a:gd name="T37" fmla="*/ 0 h 83"/>
                <a:gd name="T38" fmla="*/ 42 w 84"/>
                <a:gd name="T39" fmla="*/ 5 h 83"/>
                <a:gd name="T40" fmla="*/ 42 w 84"/>
                <a:gd name="T41" fmla="*/ 11 h 83"/>
                <a:gd name="T42" fmla="*/ 42 w 84"/>
                <a:gd name="T43" fmla="*/ 17 h 83"/>
                <a:gd name="T44" fmla="*/ 42 w 84"/>
                <a:gd name="T45" fmla="*/ 23 h 83"/>
                <a:gd name="T46" fmla="*/ 42 w 84"/>
                <a:gd name="T47" fmla="*/ 35 h 83"/>
                <a:gd name="T48" fmla="*/ 36 w 84"/>
                <a:gd name="T49" fmla="*/ 35 h 83"/>
                <a:gd name="T50" fmla="*/ 24 w 84"/>
                <a:gd name="T51" fmla="*/ 23 h 83"/>
                <a:gd name="T52" fmla="*/ 12 w 84"/>
                <a:gd name="T53" fmla="*/ 11 h 83"/>
                <a:gd name="T54" fmla="*/ 0 w 84"/>
                <a:gd name="T55" fmla="*/ 0 h 83"/>
                <a:gd name="T56" fmla="*/ 0 w 84"/>
                <a:gd name="T57" fmla="*/ 5 h 83"/>
                <a:gd name="T58" fmla="*/ 6 w 84"/>
                <a:gd name="T59" fmla="*/ 11 h 83"/>
                <a:gd name="T60" fmla="*/ 12 w 84"/>
                <a:gd name="T61" fmla="*/ 17 h 83"/>
                <a:gd name="T62" fmla="*/ 18 w 84"/>
                <a:gd name="T63" fmla="*/ 23 h 83"/>
                <a:gd name="T64" fmla="*/ 18 w 84"/>
                <a:gd name="T65" fmla="*/ 29 h 83"/>
                <a:gd name="T66" fmla="*/ 24 w 84"/>
                <a:gd name="T67" fmla="*/ 35 h 83"/>
                <a:gd name="T68" fmla="*/ 30 w 84"/>
                <a:gd name="T69" fmla="*/ 41 h 83"/>
                <a:gd name="T70" fmla="*/ 36 w 84"/>
                <a:gd name="T71" fmla="*/ 41 h 83"/>
                <a:gd name="T72" fmla="*/ 36 w 84"/>
                <a:gd name="T73" fmla="*/ 47 h 83"/>
                <a:gd name="T74" fmla="*/ 30 w 84"/>
                <a:gd name="T75" fmla="*/ 47 h 83"/>
                <a:gd name="T76" fmla="*/ 24 w 84"/>
                <a:gd name="T77" fmla="*/ 41 h 83"/>
                <a:gd name="T78" fmla="*/ 18 w 84"/>
                <a:gd name="T79" fmla="*/ 41 h 83"/>
                <a:gd name="T80" fmla="*/ 18 w 84"/>
                <a:gd name="T81" fmla="*/ 41 h 83"/>
                <a:gd name="T82" fmla="*/ 12 w 84"/>
                <a:gd name="T83" fmla="*/ 41 h 83"/>
                <a:gd name="T84" fmla="*/ 18 w 84"/>
                <a:gd name="T85" fmla="*/ 47 h 83"/>
                <a:gd name="T86" fmla="*/ 24 w 84"/>
                <a:gd name="T87" fmla="*/ 47 h 83"/>
                <a:gd name="T88" fmla="*/ 36 w 84"/>
                <a:gd name="T89" fmla="*/ 53 h 83"/>
                <a:gd name="T90" fmla="*/ 42 w 84"/>
                <a:gd name="T91" fmla="*/ 53 h 83"/>
                <a:gd name="T92" fmla="*/ 48 w 84"/>
                <a:gd name="T93" fmla="*/ 53 h 83"/>
                <a:gd name="T94" fmla="*/ 54 w 84"/>
                <a:gd name="T95" fmla="*/ 59 h 83"/>
                <a:gd name="T96" fmla="*/ 60 w 84"/>
                <a:gd name="T97" fmla="*/ 59 h 83"/>
                <a:gd name="T98" fmla="*/ 66 w 84"/>
                <a:gd name="T99" fmla="*/ 65 h 83"/>
                <a:gd name="T100" fmla="*/ 66 w 84"/>
                <a:gd name="T101" fmla="*/ 65 h 83"/>
                <a:gd name="T102" fmla="*/ 54 w 84"/>
                <a:gd name="T103" fmla="*/ 71 h 83"/>
                <a:gd name="T104" fmla="*/ 48 w 84"/>
                <a:gd name="T105" fmla="*/ 71 h 83"/>
                <a:gd name="T106" fmla="*/ 42 w 84"/>
                <a:gd name="T107" fmla="*/ 71 h 83"/>
                <a:gd name="T108" fmla="*/ 36 w 84"/>
                <a:gd name="T109" fmla="*/ 71 h 83"/>
                <a:gd name="T110" fmla="*/ 36 w 84"/>
                <a:gd name="T111" fmla="*/ 71 h 83"/>
                <a:gd name="T112" fmla="*/ 42 w 84"/>
                <a:gd name="T113" fmla="*/ 71 h 83"/>
                <a:gd name="T114" fmla="*/ 54 w 84"/>
                <a:gd name="T115" fmla="*/ 77 h 83"/>
                <a:gd name="T116" fmla="*/ 60 w 84"/>
                <a:gd name="T117" fmla="*/ 71 h 83"/>
                <a:gd name="T118" fmla="*/ 72 w 84"/>
                <a:gd name="T119" fmla="*/ 71 h 83"/>
                <a:gd name="T120" fmla="*/ 78 w 84"/>
                <a:gd name="T121" fmla="*/ 71 h 83"/>
                <a:gd name="T122" fmla="*/ 78 w 84"/>
                <a:gd name="T123" fmla="*/ 77 h 8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"/>
                <a:gd name="T187" fmla="*/ 0 h 83"/>
                <a:gd name="T188" fmla="*/ 84 w 84"/>
                <a:gd name="T189" fmla="*/ 83 h 8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" h="83">
                  <a:moveTo>
                    <a:pt x="84" y="83"/>
                  </a:moveTo>
                  <a:lnTo>
                    <a:pt x="84" y="77"/>
                  </a:lnTo>
                  <a:lnTo>
                    <a:pt x="84" y="71"/>
                  </a:lnTo>
                  <a:lnTo>
                    <a:pt x="78" y="71"/>
                  </a:lnTo>
                  <a:lnTo>
                    <a:pt x="78" y="65"/>
                  </a:lnTo>
                  <a:lnTo>
                    <a:pt x="72" y="59"/>
                  </a:lnTo>
                  <a:lnTo>
                    <a:pt x="72" y="47"/>
                  </a:lnTo>
                  <a:lnTo>
                    <a:pt x="72" y="35"/>
                  </a:lnTo>
                  <a:lnTo>
                    <a:pt x="72" y="29"/>
                  </a:lnTo>
                  <a:lnTo>
                    <a:pt x="66" y="29"/>
                  </a:lnTo>
                  <a:lnTo>
                    <a:pt x="66" y="23"/>
                  </a:lnTo>
                  <a:lnTo>
                    <a:pt x="66" y="29"/>
                  </a:lnTo>
                  <a:lnTo>
                    <a:pt x="66" y="35"/>
                  </a:lnTo>
                  <a:lnTo>
                    <a:pt x="66" y="47"/>
                  </a:lnTo>
                  <a:lnTo>
                    <a:pt x="66" y="53"/>
                  </a:lnTo>
                  <a:lnTo>
                    <a:pt x="66" y="59"/>
                  </a:lnTo>
                  <a:lnTo>
                    <a:pt x="66" y="53"/>
                  </a:lnTo>
                  <a:lnTo>
                    <a:pt x="60" y="53"/>
                  </a:lnTo>
                  <a:lnTo>
                    <a:pt x="54" y="53"/>
                  </a:lnTo>
                  <a:lnTo>
                    <a:pt x="54" y="47"/>
                  </a:lnTo>
                  <a:lnTo>
                    <a:pt x="48" y="47"/>
                  </a:lnTo>
                  <a:lnTo>
                    <a:pt x="48" y="41"/>
                  </a:lnTo>
                  <a:lnTo>
                    <a:pt x="48" y="35"/>
                  </a:lnTo>
                  <a:lnTo>
                    <a:pt x="48" y="23"/>
                  </a:lnTo>
                  <a:lnTo>
                    <a:pt x="42" y="17"/>
                  </a:lnTo>
                  <a:lnTo>
                    <a:pt x="42" y="11"/>
                  </a:lnTo>
                  <a:lnTo>
                    <a:pt x="42" y="5"/>
                  </a:lnTo>
                  <a:lnTo>
                    <a:pt x="42" y="0"/>
                  </a:lnTo>
                  <a:lnTo>
                    <a:pt x="42" y="5"/>
                  </a:lnTo>
                  <a:lnTo>
                    <a:pt x="42" y="11"/>
                  </a:lnTo>
                  <a:lnTo>
                    <a:pt x="42" y="17"/>
                  </a:lnTo>
                  <a:lnTo>
                    <a:pt x="42" y="23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1"/>
                  </a:lnTo>
                  <a:lnTo>
                    <a:pt x="36" y="35"/>
                  </a:lnTo>
                  <a:lnTo>
                    <a:pt x="30" y="29"/>
                  </a:lnTo>
                  <a:lnTo>
                    <a:pt x="24" y="23"/>
                  </a:lnTo>
                  <a:lnTo>
                    <a:pt x="18" y="17"/>
                  </a:lnTo>
                  <a:lnTo>
                    <a:pt x="12" y="11"/>
                  </a:lnTo>
                  <a:lnTo>
                    <a:pt x="6" y="5"/>
                  </a:lnTo>
                  <a:lnTo>
                    <a:pt x="0" y="0"/>
                  </a:lnTo>
                  <a:lnTo>
                    <a:pt x="0" y="5"/>
                  </a:lnTo>
                  <a:lnTo>
                    <a:pt x="6" y="5"/>
                  </a:lnTo>
                  <a:lnTo>
                    <a:pt x="6" y="11"/>
                  </a:lnTo>
                  <a:lnTo>
                    <a:pt x="12" y="17"/>
                  </a:lnTo>
                  <a:lnTo>
                    <a:pt x="18" y="23"/>
                  </a:lnTo>
                  <a:lnTo>
                    <a:pt x="18" y="29"/>
                  </a:lnTo>
                  <a:lnTo>
                    <a:pt x="24" y="29"/>
                  </a:lnTo>
                  <a:lnTo>
                    <a:pt x="24" y="35"/>
                  </a:lnTo>
                  <a:lnTo>
                    <a:pt x="30" y="35"/>
                  </a:lnTo>
                  <a:lnTo>
                    <a:pt x="30" y="41"/>
                  </a:lnTo>
                  <a:lnTo>
                    <a:pt x="36" y="41"/>
                  </a:lnTo>
                  <a:lnTo>
                    <a:pt x="36" y="47"/>
                  </a:lnTo>
                  <a:lnTo>
                    <a:pt x="30" y="47"/>
                  </a:lnTo>
                  <a:lnTo>
                    <a:pt x="24" y="41"/>
                  </a:lnTo>
                  <a:lnTo>
                    <a:pt x="18" y="41"/>
                  </a:lnTo>
                  <a:lnTo>
                    <a:pt x="12" y="41"/>
                  </a:lnTo>
                  <a:lnTo>
                    <a:pt x="18" y="47"/>
                  </a:lnTo>
                  <a:lnTo>
                    <a:pt x="24" y="47"/>
                  </a:lnTo>
                  <a:lnTo>
                    <a:pt x="30" y="53"/>
                  </a:lnTo>
                  <a:lnTo>
                    <a:pt x="36" y="53"/>
                  </a:lnTo>
                  <a:lnTo>
                    <a:pt x="42" y="53"/>
                  </a:lnTo>
                  <a:lnTo>
                    <a:pt x="48" y="53"/>
                  </a:lnTo>
                  <a:lnTo>
                    <a:pt x="54" y="53"/>
                  </a:lnTo>
                  <a:lnTo>
                    <a:pt x="54" y="59"/>
                  </a:lnTo>
                  <a:lnTo>
                    <a:pt x="60" y="59"/>
                  </a:lnTo>
                  <a:lnTo>
                    <a:pt x="60" y="65"/>
                  </a:lnTo>
                  <a:lnTo>
                    <a:pt x="66" y="65"/>
                  </a:lnTo>
                  <a:lnTo>
                    <a:pt x="60" y="71"/>
                  </a:lnTo>
                  <a:lnTo>
                    <a:pt x="54" y="71"/>
                  </a:lnTo>
                  <a:lnTo>
                    <a:pt x="48" y="71"/>
                  </a:lnTo>
                  <a:lnTo>
                    <a:pt x="42" y="71"/>
                  </a:lnTo>
                  <a:lnTo>
                    <a:pt x="36" y="71"/>
                  </a:lnTo>
                  <a:lnTo>
                    <a:pt x="30" y="71"/>
                  </a:lnTo>
                  <a:lnTo>
                    <a:pt x="36" y="71"/>
                  </a:lnTo>
                  <a:lnTo>
                    <a:pt x="42" y="71"/>
                  </a:lnTo>
                  <a:lnTo>
                    <a:pt x="48" y="77"/>
                  </a:lnTo>
                  <a:lnTo>
                    <a:pt x="54" y="77"/>
                  </a:lnTo>
                  <a:lnTo>
                    <a:pt x="60" y="71"/>
                  </a:lnTo>
                  <a:lnTo>
                    <a:pt x="66" y="71"/>
                  </a:lnTo>
                  <a:lnTo>
                    <a:pt x="72" y="71"/>
                  </a:lnTo>
                  <a:lnTo>
                    <a:pt x="78" y="71"/>
                  </a:lnTo>
                  <a:lnTo>
                    <a:pt x="78" y="77"/>
                  </a:lnTo>
                  <a:lnTo>
                    <a:pt x="84" y="83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72" name="Freeform 206"/>
            <p:cNvSpPr>
              <a:spLocks/>
            </p:cNvSpPr>
            <p:nvPr/>
          </p:nvSpPr>
          <p:spPr bwMode="auto">
            <a:xfrm>
              <a:off x="5149" y="1553"/>
              <a:ext cx="54" cy="125"/>
            </a:xfrm>
            <a:custGeom>
              <a:avLst/>
              <a:gdLst>
                <a:gd name="T0" fmla="*/ 6 w 54"/>
                <a:gd name="T1" fmla="*/ 101 h 125"/>
                <a:gd name="T2" fmla="*/ 12 w 54"/>
                <a:gd name="T3" fmla="*/ 95 h 125"/>
                <a:gd name="T4" fmla="*/ 12 w 54"/>
                <a:gd name="T5" fmla="*/ 95 h 125"/>
                <a:gd name="T6" fmla="*/ 18 w 54"/>
                <a:gd name="T7" fmla="*/ 89 h 125"/>
                <a:gd name="T8" fmla="*/ 6 w 54"/>
                <a:gd name="T9" fmla="*/ 71 h 125"/>
                <a:gd name="T10" fmla="*/ 0 w 54"/>
                <a:gd name="T11" fmla="*/ 47 h 125"/>
                <a:gd name="T12" fmla="*/ 6 w 54"/>
                <a:gd name="T13" fmla="*/ 47 h 125"/>
                <a:gd name="T14" fmla="*/ 12 w 54"/>
                <a:gd name="T15" fmla="*/ 71 h 125"/>
                <a:gd name="T16" fmla="*/ 24 w 54"/>
                <a:gd name="T17" fmla="*/ 59 h 125"/>
                <a:gd name="T18" fmla="*/ 24 w 54"/>
                <a:gd name="T19" fmla="*/ 35 h 125"/>
                <a:gd name="T20" fmla="*/ 18 w 54"/>
                <a:gd name="T21" fmla="*/ 12 h 125"/>
                <a:gd name="T22" fmla="*/ 24 w 54"/>
                <a:gd name="T23" fmla="*/ 12 h 125"/>
                <a:gd name="T24" fmla="*/ 24 w 54"/>
                <a:gd name="T25" fmla="*/ 24 h 125"/>
                <a:gd name="T26" fmla="*/ 30 w 54"/>
                <a:gd name="T27" fmla="*/ 24 h 125"/>
                <a:gd name="T28" fmla="*/ 42 w 54"/>
                <a:gd name="T29" fmla="*/ 0 h 125"/>
                <a:gd name="T30" fmla="*/ 42 w 54"/>
                <a:gd name="T31" fmla="*/ 0 h 125"/>
                <a:gd name="T32" fmla="*/ 36 w 54"/>
                <a:gd name="T33" fmla="*/ 18 h 125"/>
                <a:gd name="T34" fmla="*/ 36 w 54"/>
                <a:gd name="T35" fmla="*/ 30 h 125"/>
                <a:gd name="T36" fmla="*/ 48 w 54"/>
                <a:gd name="T37" fmla="*/ 30 h 125"/>
                <a:gd name="T38" fmla="*/ 48 w 54"/>
                <a:gd name="T39" fmla="*/ 30 h 125"/>
                <a:gd name="T40" fmla="*/ 42 w 54"/>
                <a:gd name="T41" fmla="*/ 30 h 125"/>
                <a:gd name="T42" fmla="*/ 36 w 54"/>
                <a:gd name="T43" fmla="*/ 35 h 125"/>
                <a:gd name="T44" fmla="*/ 30 w 54"/>
                <a:gd name="T45" fmla="*/ 41 h 125"/>
                <a:gd name="T46" fmla="*/ 24 w 54"/>
                <a:gd name="T47" fmla="*/ 71 h 125"/>
                <a:gd name="T48" fmla="*/ 30 w 54"/>
                <a:gd name="T49" fmla="*/ 71 h 125"/>
                <a:gd name="T50" fmla="*/ 42 w 54"/>
                <a:gd name="T51" fmla="*/ 71 h 125"/>
                <a:gd name="T52" fmla="*/ 48 w 54"/>
                <a:gd name="T53" fmla="*/ 71 h 125"/>
                <a:gd name="T54" fmla="*/ 54 w 54"/>
                <a:gd name="T55" fmla="*/ 71 h 125"/>
                <a:gd name="T56" fmla="*/ 48 w 54"/>
                <a:gd name="T57" fmla="*/ 71 h 125"/>
                <a:gd name="T58" fmla="*/ 36 w 54"/>
                <a:gd name="T59" fmla="*/ 77 h 125"/>
                <a:gd name="T60" fmla="*/ 24 w 54"/>
                <a:gd name="T61" fmla="*/ 83 h 125"/>
                <a:gd name="T62" fmla="*/ 18 w 54"/>
                <a:gd name="T63" fmla="*/ 95 h 125"/>
                <a:gd name="T64" fmla="*/ 24 w 54"/>
                <a:gd name="T65" fmla="*/ 101 h 125"/>
                <a:gd name="T66" fmla="*/ 30 w 54"/>
                <a:gd name="T67" fmla="*/ 95 h 125"/>
                <a:gd name="T68" fmla="*/ 42 w 54"/>
                <a:gd name="T69" fmla="*/ 95 h 125"/>
                <a:gd name="T70" fmla="*/ 48 w 54"/>
                <a:gd name="T71" fmla="*/ 89 h 125"/>
                <a:gd name="T72" fmla="*/ 54 w 54"/>
                <a:gd name="T73" fmla="*/ 83 h 125"/>
                <a:gd name="T74" fmla="*/ 48 w 54"/>
                <a:gd name="T75" fmla="*/ 95 h 125"/>
                <a:gd name="T76" fmla="*/ 42 w 54"/>
                <a:gd name="T77" fmla="*/ 101 h 125"/>
                <a:gd name="T78" fmla="*/ 36 w 54"/>
                <a:gd name="T79" fmla="*/ 107 h 125"/>
                <a:gd name="T80" fmla="*/ 36 w 54"/>
                <a:gd name="T81" fmla="*/ 107 h 125"/>
                <a:gd name="T82" fmla="*/ 30 w 54"/>
                <a:gd name="T83" fmla="*/ 101 h 125"/>
                <a:gd name="T84" fmla="*/ 18 w 54"/>
                <a:gd name="T85" fmla="*/ 101 h 125"/>
                <a:gd name="T86" fmla="*/ 12 w 54"/>
                <a:gd name="T87" fmla="*/ 113 h 125"/>
                <a:gd name="T88" fmla="*/ 6 w 54"/>
                <a:gd name="T89" fmla="*/ 119 h 125"/>
                <a:gd name="T90" fmla="*/ 6 w 54"/>
                <a:gd name="T91" fmla="*/ 119 h 125"/>
                <a:gd name="T92" fmla="*/ 6 w 54"/>
                <a:gd name="T93" fmla="*/ 107 h 125"/>
                <a:gd name="T94" fmla="*/ 6 w 54"/>
                <a:gd name="T95" fmla="*/ 107 h 12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4"/>
                <a:gd name="T145" fmla="*/ 0 h 125"/>
                <a:gd name="T146" fmla="*/ 54 w 54"/>
                <a:gd name="T147" fmla="*/ 125 h 12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4" h="125">
                  <a:moveTo>
                    <a:pt x="0" y="107"/>
                  </a:moveTo>
                  <a:lnTo>
                    <a:pt x="6" y="101"/>
                  </a:lnTo>
                  <a:lnTo>
                    <a:pt x="6" y="95"/>
                  </a:lnTo>
                  <a:lnTo>
                    <a:pt x="12" y="95"/>
                  </a:lnTo>
                  <a:lnTo>
                    <a:pt x="18" y="89"/>
                  </a:lnTo>
                  <a:lnTo>
                    <a:pt x="12" y="83"/>
                  </a:lnTo>
                  <a:lnTo>
                    <a:pt x="12" y="77"/>
                  </a:lnTo>
                  <a:lnTo>
                    <a:pt x="6" y="71"/>
                  </a:lnTo>
                  <a:lnTo>
                    <a:pt x="0" y="59"/>
                  </a:lnTo>
                  <a:lnTo>
                    <a:pt x="0" y="53"/>
                  </a:lnTo>
                  <a:lnTo>
                    <a:pt x="0" y="47"/>
                  </a:lnTo>
                  <a:lnTo>
                    <a:pt x="6" y="47"/>
                  </a:lnTo>
                  <a:lnTo>
                    <a:pt x="6" y="53"/>
                  </a:lnTo>
                  <a:lnTo>
                    <a:pt x="6" y="65"/>
                  </a:lnTo>
                  <a:lnTo>
                    <a:pt x="12" y="71"/>
                  </a:lnTo>
                  <a:lnTo>
                    <a:pt x="18" y="71"/>
                  </a:lnTo>
                  <a:lnTo>
                    <a:pt x="18" y="65"/>
                  </a:lnTo>
                  <a:lnTo>
                    <a:pt x="24" y="59"/>
                  </a:lnTo>
                  <a:lnTo>
                    <a:pt x="24" y="47"/>
                  </a:lnTo>
                  <a:lnTo>
                    <a:pt x="24" y="41"/>
                  </a:lnTo>
                  <a:lnTo>
                    <a:pt x="24" y="35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24" y="18"/>
                  </a:lnTo>
                  <a:lnTo>
                    <a:pt x="24" y="24"/>
                  </a:lnTo>
                  <a:lnTo>
                    <a:pt x="24" y="30"/>
                  </a:lnTo>
                  <a:lnTo>
                    <a:pt x="24" y="35"/>
                  </a:lnTo>
                  <a:lnTo>
                    <a:pt x="30" y="24"/>
                  </a:lnTo>
                  <a:lnTo>
                    <a:pt x="30" y="18"/>
                  </a:lnTo>
                  <a:lnTo>
                    <a:pt x="36" y="6"/>
                  </a:lnTo>
                  <a:lnTo>
                    <a:pt x="42" y="0"/>
                  </a:lnTo>
                  <a:lnTo>
                    <a:pt x="36" y="6"/>
                  </a:lnTo>
                  <a:lnTo>
                    <a:pt x="36" y="18"/>
                  </a:lnTo>
                  <a:lnTo>
                    <a:pt x="30" y="30"/>
                  </a:lnTo>
                  <a:lnTo>
                    <a:pt x="30" y="35"/>
                  </a:lnTo>
                  <a:lnTo>
                    <a:pt x="36" y="30"/>
                  </a:lnTo>
                  <a:lnTo>
                    <a:pt x="42" y="30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48" y="30"/>
                  </a:lnTo>
                  <a:lnTo>
                    <a:pt x="42" y="30"/>
                  </a:lnTo>
                  <a:lnTo>
                    <a:pt x="42" y="35"/>
                  </a:lnTo>
                  <a:lnTo>
                    <a:pt x="36" y="35"/>
                  </a:lnTo>
                  <a:lnTo>
                    <a:pt x="36" y="41"/>
                  </a:lnTo>
                  <a:lnTo>
                    <a:pt x="30" y="41"/>
                  </a:lnTo>
                  <a:lnTo>
                    <a:pt x="30" y="47"/>
                  </a:lnTo>
                  <a:lnTo>
                    <a:pt x="24" y="59"/>
                  </a:lnTo>
                  <a:lnTo>
                    <a:pt x="24" y="71"/>
                  </a:lnTo>
                  <a:lnTo>
                    <a:pt x="24" y="77"/>
                  </a:lnTo>
                  <a:lnTo>
                    <a:pt x="30" y="71"/>
                  </a:lnTo>
                  <a:lnTo>
                    <a:pt x="36" y="71"/>
                  </a:lnTo>
                  <a:lnTo>
                    <a:pt x="42" y="71"/>
                  </a:lnTo>
                  <a:lnTo>
                    <a:pt x="48" y="71"/>
                  </a:lnTo>
                  <a:lnTo>
                    <a:pt x="54" y="71"/>
                  </a:lnTo>
                  <a:lnTo>
                    <a:pt x="48" y="71"/>
                  </a:lnTo>
                  <a:lnTo>
                    <a:pt x="42" y="77"/>
                  </a:lnTo>
                  <a:lnTo>
                    <a:pt x="36" y="77"/>
                  </a:lnTo>
                  <a:lnTo>
                    <a:pt x="30" y="83"/>
                  </a:lnTo>
                  <a:lnTo>
                    <a:pt x="24" y="83"/>
                  </a:lnTo>
                  <a:lnTo>
                    <a:pt x="18" y="89"/>
                  </a:lnTo>
                  <a:lnTo>
                    <a:pt x="18" y="95"/>
                  </a:lnTo>
                  <a:lnTo>
                    <a:pt x="18" y="101"/>
                  </a:lnTo>
                  <a:lnTo>
                    <a:pt x="24" y="101"/>
                  </a:lnTo>
                  <a:lnTo>
                    <a:pt x="30" y="101"/>
                  </a:lnTo>
                  <a:lnTo>
                    <a:pt x="30" y="95"/>
                  </a:lnTo>
                  <a:lnTo>
                    <a:pt x="36" y="95"/>
                  </a:lnTo>
                  <a:lnTo>
                    <a:pt x="42" y="95"/>
                  </a:lnTo>
                  <a:lnTo>
                    <a:pt x="48" y="95"/>
                  </a:lnTo>
                  <a:lnTo>
                    <a:pt x="48" y="89"/>
                  </a:lnTo>
                  <a:lnTo>
                    <a:pt x="54" y="89"/>
                  </a:lnTo>
                  <a:lnTo>
                    <a:pt x="54" y="83"/>
                  </a:lnTo>
                  <a:lnTo>
                    <a:pt x="54" y="89"/>
                  </a:lnTo>
                  <a:lnTo>
                    <a:pt x="48" y="95"/>
                  </a:lnTo>
                  <a:lnTo>
                    <a:pt x="42" y="101"/>
                  </a:lnTo>
                  <a:lnTo>
                    <a:pt x="42" y="107"/>
                  </a:lnTo>
                  <a:lnTo>
                    <a:pt x="36" y="107"/>
                  </a:lnTo>
                  <a:lnTo>
                    <a:pt x="36" y="113"/>
                  </a:lnTo>
                  <a:lnTo>
                    <a:pt x="36" y="107"/>
                  </a:lnTo>
                  <a:lnTo>
                    <a:pt x="30" y="107"/>
                  </a:lnTo>
                  <a:lnTo>
                    <a:pt x="30" y="101"/>
                  </a:lnTo>
                  <a:lnTo>
                    <a:pt x="24" y="101"/>
                  </a:lnTo>
                  <a:lnTo>
                    <a:pt x="18" y="101"/>
                  </a:lnTo>
                  <a:lnTo>
                    <a:pt x="12" y="107"/>
                  </a:lnTo>
                  <a:lnTo>
                    <a:pt x="12" y="113"/>
                  </a:lnTo>
                  <a:lnTo>
                    <a:pt x="12" y="119"/>
                  </a:lnTo>
                  <a:lnTo>
                    <a:pt x="6" y="119"/>
                  </a:lnTo>
                  <a:lnTo>
                    <a:pt x="0" y="125"/>
                  </a:lnTo>
                  <a:lnTo>
                    <a:pt x="6" y="119"/>
                  </a:lnTo>
                  <a:lnTo>
                    <a:pt x="6" y="113"/>
                  </a:lnTo>
                  <a:lnTo>
                    <a:pt x="12" y="113"/>
                  </a:lnTo>
                  <a:lnTo>
                    <a:pt x="6" y="107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73" name="Freeform 207"/>
            <p:cNvSpPr>
              <a:spLocks/>
            </p:cNvSpPr>
            <p:nvPr/>
          </p:nvSpPr>
          <p:spPr bwMode="auto">
            <a:xfrm>
              <a:off x="5137" y="1618"/>
              <a:ext cx="12" cy="18"/>
            </a:xfrm>
            <a:custGeom>
              <a:avLst/>
              <a:gdLst>
                <a:gd name="T0" fmla="*/ 12 w 12"/>
                <a:gd name="T1" fmla="*/ 18 h 18"/>
                <a:gd name="T2" fmla="*/ 6 w 12"/>
                <a:gd name="T3" fmla="*/ 18 h 18"/>
                <a:gd name="T4" fmla="*/ 6 w 12"/>
                <a:gd name="T5" fmla="*/ 18 h 18"/>
                <a:gd name="T6" fmla="*/ 6 w 12"/>
                <a:gd name="T7" fmla="*/ 18 h 18"/>
                <a:gd name="T8" fmla="*/ 6 w 12"/>
                <a:gd name="T9" fmla="*/ 18 h 18"/>
                <a:gd name="T10" fmla="*/ 0 w 12"/>
                <a:gd name="T11" fmla="*/ 12 h 18"/>
                <a:gd name="T12" fmla="*/ 0 w 12"/>
                <a:gd name="T13" fmla="*/ 12 h 18"/>
                <a:gd name="T14" fmla="*/ 0 w 12"/>
                <a:gd name="T15" fmla="*/ 6 h 18"/>
                <a:gd name="T16" fmla="*/ 0 w 12"/>
                <a:gd name="T17" fmla="*/ 6 h 18"/>
                <a:gd name="T18" fmla="*/ 0 w 12"/>
                <a:gd name="T19" fmla="*/ 0 h 18"/>
                <a:gd name="T20" fmla="*/ 0 w 12"/>
                <a:gd name="T21" fmla="*/ 0 h 18"/>
                <a:gd name="T22" fmla="*/ 6 w 12"/>
                <a:gd name="T23" fmla="*/ 6 h 18"/>
                <a:gd name="T24" fmla="*/ 6 w 12"/>
                <a:gd name="T25" fmla="*/ 6 h 18"/>
                <a:gd name="T26" fmla="*/ 6 w 12"/>
                <a:gd name="T27" fmla="*/ 6 h 18"/>
                <a:gd name="T28" fmla="*/ 6 w 12"/>
                <a:gd name="T29" fmla="*/ 12 h 18"/>
                <a:gd name="T30" fmla="*/ 6 w 12"/>
                <a:gd name="T31" fmla="*/ 12 h 18"/>
                <a:gd name="T32" fmla="*/ 12 w 12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12" y="18"/>
                  </a:moveTo>
                  <a:lnTo>
                    <a:pt x="6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74" name="Freeform 208"/>
            <p:cNvSpPr>
              <a:spLocks/>
            </p:cNvSpPr>
            <p:nvPr/>
          </p:nvSpPr>
          <p:spPr bwMode="auto">
            <a:xfrm>
              <a:off x="5209" y="1618"/>
              <a:ext cx="173" cy="102"/>
            </a:xfrm>
            <a:custGeom>
              <a:avLst/>
              <a:gdLst>
                <a:gd name="T0" fmla="*/ 18 w 173"/>
                <a:gd name="T1" fmla="*/ 72 h 102"/>
                <a:gd name="T2" fmla="*/ 36 w 173"/>
                <a:gd name="T3" fmla="*/ 60 h 102"/>
                <a:gd name="T4" fmla="*/ 42 w 173"/>
                <a:gd name="T5" fmla="*/ 36 h 102"/>
                <a:gd name="T6" fmla="*/ 60 w 173"/>
                <a:gd name="T7" fmla="*/ 18 h 102"/>
                <a:gd name="T8" fmla="*/ 72 w 173"/>
                <a:gd name="T9" fmla="*/ 0 h 102"/>
                <a:gd name="T10" fmla="*/ 78 w 173"/>
                <a:gd name="T11" fmla="*/ 0 h 102"/>
                <a:gd name="T12" fmla="*/ 66 w 173"/>
                <a:gd name="T13" fmla="*/ 12 h 102"/>
                <a:gd name="T14" fmla="*/ 54 w 173"/>
                <a:gd name="T15" fmla="*/ 30 h 102"/>
                <a:gd name="T16" fmla="*/ 48 w 173"/>
                <a:gd name="T17" fmla="*/ 48 h 102"/>
                <a:gd name="T18" fmla="*/ 48 w 173"/>
                <a:gd name="T19" fmla="*/ 54 h 102"/>
                <a:gd name="T20" fmla="*/ 60 w 173"/>
                <a:gd name="T21" fmla="*/ 48 h 102"/>
                <a:gd name="T22" fmla="*/ 72 w 173"/>
                <a:gd name="T23" fmla="*/ 36 h 102"/>
                <a:gd name="T24" fmla="*/ 90 w 173"/>
                <a:gd name="T25" fmla="*/ 18 h 102"/>
                <a:gd name="T26" fmla="*/ 114 w 173"/>
                <a:gd name="T27" fmla="*/ 0 h 102"/>
                <a:gd name="T28" fmla="*/ 120 w 173"/>
                <a:gd name="T29" fmla="*/ 0 h 102"/>
                <a:gd name="T30" fmla="*/ 102 w 173"/>
                <a:gd name="T31" fmla="*/ 12 h 102"/>
                <a:gd name="T32" fmla="*/ 84 w 173"/>
                <a:gd name="T33" fmla="*/ 36 h 102"/>
                <a:gd name="T34" fmla="*/ 84 w 173"/>
                <a:gd name="T35" fmla="*/ 42 h 102"/>
                <a:gd name="T36" fmla="*/ 96 w 173"/>
                <a:gd name="T37" fmla="*/ 36 h 102"/>
                <a:gd name="T38" fmla="*/ 108 w 173"/>
                <a:gd name="T39" fmla="*/ 36 h 102"/>
                <a:gd name="T40" fmla="*/ 125 w 173"/>
                <a:gd name="T41" fmla="*/ 24 h 102"/>
                <a:gd name="T42" fmla="*/ 149 w 173"/>
                <a:gd name="T43" fmla="*/ 12 h 102"/>
                <a:gd name="T44" fmla="*/ 155 w 173"/>
                <a:gd name="T45" fmla="*/ 12 h 102"/>
                <a:gd name="T46" fmla="*/ 137 w 173"/>
                <a:gd name="T47" fmla="*/ 18 h 102"/>
                <a:gd name="T48" fmla="*/ 120 w 173"/>
                <a:gd name="T49" fmla="*/ 36 h 102"/>
                <a:gd name="T50" fmla="*/ 137 w 173"/>
                <a:gd name="T51" fmla="*/ 36 h 102"/>
                <a:gd name="T52" fmla="*/ 161 w 173"/>
                <a:gd name="T53" fmla="*/ 30 h 102"/>
                <a:gd name="T54" fmla="*/ 173 w 173"/>
                <a:gd name="T55" fmla="*/ 30 h 102"/>
                <a:gd name="T56" fmla="*/ 155 w 173"/>
                <a:gd name="T57" fmla="*/ 36 h 102"/>
                <a:gd name="T58" fmla="*/ 125 w 173"/>
                <a:gd name="T59" fmla="*/ 42 h 102"/>
                <a:gd name="T60" fmla="*/ 131 w 173"/>
                <a:gd name="T61" fmla="*/ 54 h 102"/>
                <a:gd name="T62" fmla="*/ 149 w 173"/>
                <a:gd name="T63" fmla="*/ 60 h 102"/>
                <a:gd name="T64" fmla="*/ 155 w 173"/>
                <a:gd name="T65" fmla="*/ 66 h 102"/>
                <a:gd name="T66" fmla="*/ 137 w 173"/>
                <a:gd name="T67" fmla="*/ 60 h 102"/>
                <a:gd name="T68" fmla="*/ 114 w 173"/>
                <a:gd name="T69" fmla="*/ 48 h 102"/>
                <a:gd name="T70" fmla="*/ 102 w 173"/>
                <a:gd name="T71" fmla="*/ 48 h 102"/>
                <a:gd name="T72" fmla="*/ 84 w 173"/>
                <a:gd name="T73" fmla="*/ 48 h 102"/>
                <a:gd name="T74" fmla="*/ 90 w 173"/>
                <a:gd name="T75" fmla="*/ 60 h 102"/>
                <a:gd name="T76" fmla="*/ 108 w 173"/>
                <a:gd name="T77" fmla="*/ 72 h 102"/>
                <a:gd name="T78" fmla="*/ 120 w 173"/>
                <a:gd name="T79" fmla="*/ 78 h 102"/>
                <a:gd name="T80" fmla="*/ 125 w 173"/>
                <a:gd name="T81" fmla="*/ 84 h 102"/>
                <a:gd name="T82" fmla="*/ 108 w 173"/>
                <a:gd name="T83" fmla="*/ 72 h 102"/>
                <a:gd name="T84" fmla="*/ 84 w 173"/>
                <a:gd name="T85" fmla="*/ 60 h 102"/>
                <a:gd name="T86" fmla="*/ 72 w 173"/>
                <a:gd name="T87" fmla="*/ 54 h 102"/>
                <a:gd name="T88" fmla="*/ 60 w 173"/>
                <a:gd name="T89" fmla="*/ 60 h 102"/>
                <a:gd name="T90" fmla="*/ 48 w 173"/>
                <a:gd name="T91" fmla="*/ 60 h 102"/>
                <a:gd name="T92" fmla="*/ 48 w 173"/>
                <a:gd name="T93" fmla="*/ 66 h 102"/>
                <a:gd name="T94" fmla="*/ 66 w 173"/>
                <a:gd name="T95" fmla="*/ 78 h 102"/>
                <a:gd name="T96" fmla="*/ 84 w 173"/>
                <a:gd name="T97" fmla="*/ 96 h 102"/>
                <a:gd name="T98" fmla="*/ 90 w 173"/>
                <a:gd name="T99" fmla="*/ 102 h 102"/>
                <a:gd name="T100" fmla="*/ 66 w 173"/>
                <a:gd name="T101" fmla="*/ 90 h 102"/>
                <a:gd name="T102" fmla="*/ 42 w 173"/>
                <a:gd name="T103" fmla="*/ 72 h 102"/>
                <a:gd name="T104" fmla="*/ 30 w 173"/>
                <a:gd name="T105" fmla="*/ 78 h 102"/>
                <a:gd name="T106" fmla="*/ 6 w 173"/>
                <a:gd name="T107" fmla="*/ 84 h 102"/>
                <a:gd name="T108" fmla="*/ 6 w 173"/>
                <a:gd name="T109" fmla="*/ 78 h 10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73"/>
                <a:gd name="T166" fmla="*/ 0 h 102"/>
                <a:gd name="T167" fmla="*/ 173 w 173"/>
                <a:gd name="T168" fmla="*/ 102 h 10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73" h="102">
                  <a:moveTo>
                    <a:pt x="6" y="78"/>
                  </a:moveTo>
                  <a:lnTo>
                    <a:pt x="12" y="78"/>
                  </a:lnTo>
                  <a:lnTo>
                    <a:pt x="12" y="72"/>
                  </a:lnTo>
                  <a:lnTo>
                    <a:pt x="18" y="72"/>
                  </a:lnTo>
                  <a:lnTo>
                    <a:pt x="24" y="66"/>
                  </a:lnTo>
                  <a:lnTo>
                    <a:pt x="30" y="66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42" y="48"/>
                  </a:lnTo>
                  <a:lnTo>
                    <a:pt x="42" y="36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54" y="24"/>
                  </a:lnTo>
                  <a:lnTo>
                    <a:pt x="60" y="18"/>
                  </a:lnTo>
                  <a:lnTo>
                    <a:pt x="60" y="12"/>
                  </a:lnTo>
                  <a:lnTo>
                    <a:pt x="66" y="6"/>
                  </a:lnTo>
                  <a:lnTo>
                    <a:pt x="72" y="6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6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66" y="18"/>
                  </a:lnTo>
                  <a:lnTo>
                    <a:pt x="60" y="18"/>
                  </a:lnTo>
                  <a:lnTo>
                    <a:pt x="54" y="24"/>
                  </a:lnTo>
                  <a:lnTo>
                    <a:pt x="54" y="30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48" y="42"/>
                  </a:lnTo>
                  <a:lnTo>
                    <a:pt x="48" y="48"/>
                  </a:lnTo>
                  <a:lnTo>
                    <a:pt x="48" y="54"/>
                  </a:lnTo>
                  <a:lnTo>
                    <a:pt x="54" y="54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0" y="42"/>
                  </a:lnTo>
                  <a:lnTo>
                    <a:pt x="66" y="42"/>
                  </a:lnTo>
                  <a:lnTo>
                    <a:pt x="72" y="36"/>
                  </a:lnTo>
                  <a:lnTo>
                    <a:pt x="78" y="30"/>
                  </a:lnTo>
                  <a:lnTo>
                    <a:pt x="84" y="24"/>
                  </a:lnTo>
                  <a:lnTo>
                    <a:pt x="90" y="18"/>
                  </a:lnTo>
                  <a:lnTo>
                    <a:pt x="96" y="12"/>
                  </a:lnTo>
                  <a:lnTo>
                    <a:pt x="102" y="6"/>
                  </a:lnTo>
                  <a:lnTo>
                    <a:pt x="108" y="6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14" y="6"/>
                  </a:lnTo>
                  <a:lnTo>
                    <a:pt x="108" y="6"/>
                  </a:lnTo>
                  <a:lnTo>
                    <a:pt x="102" y="12"/>
                  </a:lnTo>
                  <a:lnTo>
                    <a:pt x="96" y="18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4" y="36"/>
                  </a:lnTo>
                  <a:lnTo>
                    <a:pt x="78" y="36"/>
                  </a:lnTo>
                  <a:lnTo>
                    <a:pt x="78" y="42"/>
                  </a:lnTo>
                  <a:lnTo>
                    <a:pt x="84" y="42"/>
                  </a:lnTo>
                  <a:lnTo>
                    <a:pt x="90" y="42"/>
                  </a:lnTo>
                  <a:lnTo>
                    <a:pt x="90" y="36"/>
                  </a:lnTo>
                  <a:lnTo>
                    <a:pt x="96" y="36"/>
                  </a:lnTo>
                  <a:lnTo>
                    <a:pt x="102" y="36"/>
                  </a:lnTo>
                  <a:lnTo>
                    <a:pt x="108" y="36"/>
                  </a:lnTo>
                  <a:lnTo>
                    <a:pt x="114" y="30"/>
                  </a:lnTo>
                  <a:lnTo>
                    <a:pt x="120" y="30"/>
                  </a:lnTo>
                  <a:lnTo>
                    <a:pt x="125" y="24"/>
                  </a:lnTo>
                  <a:lnTo>
                    <a:pt x="131" y="18"/>
                  </a:lnTo>
                  <a:lnTo>
                    <a:pt x="137" y="18"/>
                  </a:lnTo>
                  <a:lnTo>
                    <a:pt x="143" y="12"/>
                  </a:lnTo>
                  <a:lnTo>
                    <a:pt x="149" y="12"/>
                  </a:lnTo>
                  <a:lnTo>
                    <a:pt x="155" y="12"/>
                  </a:lnTo>
                  <a:lnTo>
                    <a:pt x="149" y="12"/>
                  </a:lnTo>
                  <a:lnTo>
                    <a:pt x="149" y="18"/>
                  </a:lnTo>
                  <a:lnTo>
                    <a:pt x="143" y="18"/>
                  </a:lnTo>
                  <a:lnTo>
                    <a:pt x="137" y="18"/>
                  </a:lnTo>
                  <a:lnTo>
                    <a:pt x="131" y="24"/>
                  </a:lnTo>
                  <a:lnTo>
                    <a:pt x="125" y="30"/>
                  </a:lnTo>
                  <a:lnTo>
                    <a:pt x="120" y="36"/>
                  </a:lnTo>
                  <a:lnTo>
                    <a:pt x="125" y="36"/>
                  </a:lnTo>
                  <a:lnTo>
                    <a:pt x="131" y="36"/>
                  </a:lnTo>
                  <a:lnTo>
                    <a:pt x="137" y="36"/>
                  </a:lnTo>
                  <a:lnTo>
                    <a:pt x="143" y="36"/>
                  </a:lnTo>
                  <a:lnTo>
                    <a:pt x="149" y="30"/>
                  </a:lnTo>
                  <a:lnTo>
                    <a:pt x="155" y="30"/>
                  </a:lnTo>
                  <a:lnTo>
                    <a:pt x="161" y="30"/>
                  </a:lnTo>
                  <a:lnTo>
                    <a:pt x="167" y="30"/>
                  </a:lnTo>
                  <a:lnTo>
                    <a:pt x="173" y="24"/>
                  </a:lnTo>
                  <a:lnTo>
                    <a:pt x="173" y="30"/>
                  </a:lnTo>
                  <a:lnTo>
                    <a:pt x="167" y="30"/>
                  </a:lnTo>
                  <a:lnTo>
                    <a:pt x="161" y="36"/>
                  </a:lnTo>
                  <a:lnTo>
                    <a:pt x="155" y="36"/>
                  </a:lnTo>
                  <a:lnTo>
                    <a:pt x="149" y="36"/>
                  </a:lnTo>
                  <a:lnTo>
                    <a:pt x="143" y="42"/>
                  </a:lnTo>
                  <a:lnTo>
                    <a:pt x="137" y="42"/>
                  </a:lnTo>
                  <a:lnTo>
                    <a:pt x="125" y="42"/>
                  </a:lnTo>
                  <a:lnTo>
                    <a:pt x="120" y="42"/>
                  </a:lnTo>
                  <a:lnTo>
                    <a:pt x="125" y="48"/>
                  </a:lnTo>
                  <a:lnTo>
                    <a:pt x="131" y="54"/>
                  </a:lnTo>
                  <a:lnTo>
                    <a:pt x="137" y="54"/>
                  </a:lnTo>
                  <a:lnTo>
                    <a:pt x="143" y="60"/>
                  </a:lnTo>
                  <a:lnTo>
                    <a:pt x="149" y="60"/>
                  </a:lnTo>
                  <a:lnTo>
                    <a:pt x="155" y="60"/>
                  </a:lnTo>
                  <a:lnTo>
                    <a:pt x="155" y="66"/>
                  </a:lnTo>
                  <a:lnTo>
                    <a:pt x="149" y="66"/>
                  </a:lnTo>
                  <a:lnTo>
                    <a:pt x="143" y="66"/>
                  </a:lnTo>
                  <a:lnTo>
                    <a:pt x="137" y="60"/>
                  </a:lnTo>
                  <a:lnTo>
                    <a:pt x="131" y="60"/>
                  </a:lnTo>
                  <a:lnTo>
                    <a:pt x="125" y="54"/>
                  </a:lnTo>
                  <a:lnTo>
                    <a:pt x="120" y="54"/>
                  </a:lnTo>
                  <a:lnTo>
                    <a:pt x="114" y="48"/>
                  </a:lnTo>
                  <a:lnTo>
                    <a:pt x="108" y="48"/>
                  </a:lnTo>
                  <a:lnTo>
                    <a:pt x="102" y="48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84" y="48"/>
                  </a:lnTo>
                  <a:lnTo>
                    <a:pt x="84" y="54"/>
                  </a:lnTo>
                  <a:lnTo>
                    <a:pt x="90" y="54"/>
                  </a:lnTo>
                  <a:lnTo>
                    <a:pt x="90" y="60"/>
                  </a:lnTo>
                  <a:lnTo>
                    <a:pt x="96" y="60"/>
                  </a:lnTo>
                  <a:lnTo>
                    <a:pt x="102" y="66"/>
                  </a:lnTo>
                  <a:lnTo>
                    <a:pt x="108" y="72"/>
                  </a:lnTo>
                  <a:lnTo>
                    <a:pt x="114" y="72"/>
                  </a:lnTo>
                  <a:lnTo>
                    <a:pt x="120" y="78"/>
                  </a:lnTo>
                  <a:lnTo>
                    <a:pt x="125" y="84"/>
                  </a:lnTo>
                  <a:lnTo>
                    <a:pt x="131" y="84"/>
                  </a:lnTo>
                  <a:lnTo>
                    <a:pt x="125" y="84"/>
                  </a:lnTo>
                  <a:lnTo>
                    <a:pt x="120" y="84"/>
                  </a:lnTo>
                  <a:lnTo>
                    <a:pt x="120" y="78"/>
                  </a:lnTo>
                  <a:lnTo>
                    <a:pt x="114" y="78"/>
                  </a:lnTo>
                  <a:lnTo>
                    <a:pt x="108" y="72"/>
                  </a:lnTo>
                  <a:lnTo>
                    <a:pt x="96" y="72"/>
                  </a:lnTo>
                  <a:lnTo>
                    <a:pt x="90" y="66"/>
                  </a:lnTo>
                  <a:lnTo>
                    <a:pt x="90" y="60"/>
                  </a:lnTo>
                  <a:lnTo>
                    <a:pt x="84" y="60"/>
                  </a:lnTo>
                  <a:lnTo>
                    <a:pt x="78" y="54"/>
                  </a:lnTo>
                  <a:lnTo>
                    <a:pt x="72" y="54"/>
                  </a:lnTo>
                  <a:lnTo>
                    <a:pt x="66" y="54"/>
                  </a:lnTo>
                  <a:lnTo>
                    <a:pt x="66" y="60"/>
                  </a:lnTo>
                  <a:lnTo>
                    <a:pt x="60" y="60"/>
                  </a:lnTo>
                  <a:lnTo>
                    <a:pt x="54" y="60"/>
                  </a:lnTo>
                  <a:lnTo>
                    <a:pt x="48" y="60"/>
                  </a:lnTo>
                  <a:lnTo>
                    <a:pt x="48" y="66"/>
                  </a:lnTo>
                  <a:lnTo>
                    <a:pt x="48" y="72"/>
                  </a:lnTo>
                  <a:lnTo>
                    <a:pt x="54" y="72"/>
                  </a:lnTo>
                  <a:lnTo>
                    <a:pt x="60" y="78"/>
                  </a:lnTo>
                  <a:lnTo>
                    <a:pt x="66" y="78"/>
                  </a:lnTo>
                  <a:lnTo>
                    <a:pt x="72" y="84"/>
                  </a:lnTo>
                  <a:lnTo>
                    <a:pt x="78" y="90"/>
                  </a:lnTo>
                  <a:lnTo>
                    <a:pt x="84" y="96"/>
                  </a:lnTo>
                  <a:lnTo>
                    <a:pt x="90" y="96"/>
                  </a:lnTo>
                  <a:lnTo>
                    <a:pt x="90" y="102"/>
                  </a:lnTo>
                  <a:lnTo>
                    <a:pt x="84" y="96"/>
                  </a:lnTo>
                  <a:lnTo>
                    <a:pt x="78" y="96"/>
                  </a:lnTo>
                  <a:lnTo>
                    <a:pt x="72" y="90"/>
                  </a:lnTo>
                  <a:lnTo>
                    <a:pt x="66" y="90"/>
                  </a:lnTo>
                  <a:lnTo>
                    <a:pt x="60" y="84"/>
                  </a:lnTo>
                  <a:lnTo>
                    <a:pt x="54" y="78"/>
                  </a:lnTo>
                  <a:lnTo>
                    <a:pt x="48" y="78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30" y="78"/>
                  </a:lnTo>
                  <a:lnTo>
                    <a:pt x="24" y="78"/>
                  </a:lnTo>
                  <a:lnTo>
                    <a:pt x="18" y="78"/>
                  </a:lnTo>
                  <a:lnTo>
                    <a:pt x="12" y="84"/>
                  </a:lnTo>
                  <a:lnTo>
                    <a:pt x="6" y="84"/>
                  </a:lnTo>
                  <a:lnTo>
                    <a:pt x="0" y="84"/>
                  </a:lnTo>
                  <a:lnTo>
                    <a:pt x="6" y="84"/>
                  </a:lnTo>
                  <a:lnTo>
                    <a:pt x="6" y="78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75" name="Freeform 209"/>
            <p:cNvSpPr>
              <a:spLocks/>
            </p:cNvSpPr>
            <p:nvPr/>
          </p:nvSpPr>
          <p:spPr bwMode="auto">
            <a:xfrm>
              <a:off x="5179" y="1720"/>
              <a:ext cx="120" cy="102"/>
            </a:xfrm>
            <a:custGeom>
              <a:avLst/>
              <a:gdLst>
                <a:gd name="T0" fmla="*/ 6 w 120"/>
                <a:gd name="T1" fmla="*/ 6 h 102"/>
                <a:gd name="T2" fmla="*/ 12 w 120"/>
                <a:gd name="T3" fmla="*/ 12 h 102"/>
                <a:gd name="T4" fmla="*/ 24 w 120"/>
                <a:gd name="T5" fmla="*/ 12 h 102"/>
                <a:gd name="T6" fmla="*/ 42 w 120"/>
                <a:gd name="T7" fmla="*/ 6 h 102"/>
                <a:gd name="T8" fmla="*/ 72 w 120"/>
                <a:gd name="T9" fmla="*/ 6 h 102"/>
                <a:gd name="T10" fmla="*/ 84 w 120"/>
                <a:gd name="T11" fmla="*/ 12 h 102"/>
                <a:gd name="T12" fmla="*/ 72 w 120"/>
                <a:gd name="T13" fmla="*/ 12 h 102"/>
                <a:gd name="T14" fmla="*/ 60 w 120"/>
                <a:gd name="T15" fmla="*/ 12 h 102"/>
                <a:gd name="T16" fmla="*/ 36 w 120"/>
                <a:gd name="T17" fmla="*/ 12 h 102"/>
                <a:gd name="T18" fmla="*/ 30 w 120"/>
                <a:gd name="T19" fmla="*/ 18 h 102"/>
                <a:gd name="T20" fmla="*/ 42 w 120"/>
                <a:gd name="T21" fmla="*/ 24 h 102"/>
                <a:gd name="T22" fmla="*/ 48 w 120"/>
                <a:gd name="T23" fmla="*/ 24 h 102"/>
                <a:gd name="T24" fmla="*/ 66 w 120"/>
                <a:gd name="T25" fmla="*/ 24 h 102"/>
                <a:gd name="T26" fmla="*/ 90 w 120"/>
                <a:gd name="T27" fmla="*/ 30 h 102"/>
                <a:gd name="T28" fmla="*/ 108 w 120"/>
                <a:gd name="T29" fmla="*/ 36 h 102"/>
                <a:gd name="T30" fmla="*/ 108 w 120"/>
                <a:gd name="T31" fmla="*/ 42 h 102"/>
                <a:gd name="T32" fmla="*/ 96 w 120"/>
                <a:gd name="T33" fmla="*/ 36 h 102"/>
                <a:gd name="T34" fmla="*/ 78 w 120"/>
                <a:gd name="T35" fmla="*/ 30 h 102"/>
                <a:gd name="T36" fmla="*/ 60 w 120"/>
                <a:gd name="T37" fmla="*/ 36 h 102"/>
                <a:gd name="T38" fmla="*/ 72 w 120"/>
                <a:gd name="T39" fmla="*/ 42 h 102"/>
                <a:gd name="T40" fmla="*/ 84 w 120"/>
                <a:gd name="T41" fmla="*/ 48 h 102"/>
                <a:gd name="T42" fmla="*/ 108 w 120"/>
                <a:gd name="T43" fmla="*/ 54 h 102"/>
                <a:gd name="T44" fmla="*/ 120 w 120"/>
                <a:gd name="T45" fmla="*/ 66 h 102"/>
                <a:gd name="T46" fmla="*/ 108 w 120"/>
                <a:gd name="T47" fmla="*/ 60 h 102"/>
                <a:gd name="T48" fmla="*/ 96 w 120"/>
                <a:gd name="T49" fmla="*/ 54 h 102"/>
                <a:gd name="T50" fmla="*/ 90 w 120"/>
                <a:gd name="T51" fmla="*/ 60 h 102"/>
                <a:gd name="T52" fmla="*/ 108 w 120"/>
                <a:gd name="T53" fmla="*/ 72 h 102"/>
                <a:gd name="T54" fmla="*/ 114 w 120"/>
                <a:gd name="T55" fmla="*/ 84 h 102"/>
                <a:gd name="T56" fmla="*/ 120 w 120"/>
                <a:gd name="T57" fmla="*/ 96 h 102"/>
                <a:gd name="T58" fmla="*/ 120 w 120"/>
                <a:gd name="T59" fmla="*/ 96 h 102"/>
                <a:gd name="T60" fmla="*/ 102 w 120"/>
                <a:gd name="T61" fmla="*/ 78 h 102"/>
                <a:gd name="T62" fmla="*/ 84 w 120"/>
                <a:gd name="T63" fmla="*/ 60 h 102"/>
                <a:gd name="T64" fmla="*/ 78 w 120"/>
                <a:gd name="T65" fmla="*/ 54 h 102"/>
                <a:gd name="T66" fmla="*/ 78 w 120"/>
                <a:gd name="T67" fmla="*/ 66 h 102"/>
                <a:gd name="T68" fmla="*/ 90 w 120"/>
                <a:gd name="T69" fmla="*/ 90 h 102"/>
                <a:gd name="T70" fmla="*/ 84 w 120"/>
                <a:gd name="T71" fmla="*/ 90 h 102"/>
                <a:gd name="T72" fmla="*/ 78 w 120"/>
                <a:gd name="T73" fmla="*/ 72 h 102"/>
                <a:gd name="T74" fmla="*/ 66 w 120"/>
                <a:gd name="T75" fmla="*/ 48 h 102"/>
                <a:gd name="T76" fmla="*/ 60 w 120"/>
                <a:gd name="T77" fmla="*/ 42 h 102"/>
                <a:gd name="T78" fmla="*/ 54 w 120"/>
                <a:gd name="T79" fmla="*/ 36 h 102"/>
                <a:gd name="T80" fmla="*/ 48 w 120"/>
                <a:gd name="T81" fmla="*/ 36 h 102"/>
                <a:gd name="T82" fmla="*/ 48 w 120"/>
                <a:gd name="T83" fmla="*/ 48 h 102"/>
                <a:gd name="T84" fmla="*/ 60 w 120"/>
                <a:gd name="T85" fmla="*/ 78 h 102"/>
                <a:gd name="T86" fmla="*/ 60 w 120"/>
                <a:gd name="T87" fmla="*/ 84 h 102"/>
                <a:gd name="T88" fmla="*/ 54 w 120"/>
                <a:gd name="T89" fmla="*/ 72 h 102"/>
                <a:gd name="T90" fmla="*/ 42 w 120"/>
                <a:gd name="T91" fmla="*/ 54 h 102"/>
                <a:gd name="T92" fmla="*/ 42 w 120"/>
                <a:gd name="T93" fmla="*/ 30 h 102"/>
                <a:gd name="T94" fmla="*/ 36 w 120"/>
                <a:gd name="T95" fmla="*/ 24 h 102"/>
                <a:gd name="T96" fmla="*/ 24 w 120"/>
                <a:gd name="T97" fmla="*/ 24 h 102"/>
                <a:gd name="T98" fmla="*/ 24 w 120"/>
                <a:gd name="T99" fmla="*/ 24 h 102"/>
                <a:gd name="T100" fmla="*/ 24 w 120"/>
                <a:gd name="T101" fmla="*/ 48 h 102"/>
                <a:gd name="T102" fmla="*/ 30 w 120"/>
                <a:gd name="T103" fmla="*/ 66 h 102"/>
                <a:gd name="T104" fmla="*/ 30 w 120"/>
                <a:gd name="T105" fmla="*/ 72 h 102"/>
                <a:gd name="T106" fmla="*/ 24 w 120"/>
                <a:gd name="T107" fmla="*/ 54 h 102"/>
                <a:gd name="T108" fmla="*/ 18 w 120"/>
                <a:gd name="T109" fmla="*/ 18 h 102"/>
                <a:gd name="T110" fmla="*/ 6 w 120"/>
                <a:gd name="T111" fmla="*/ 12 h 102"/>
                <a:gd name="T112" fmla="*/ 0 w 120"/>
                <a:gd name="T113" fmla="*/ 6 h 102"/>
                <a:gd name="T114" fmla="*/ 0 w 120"/>
                <a:gd name="T115" fmla="*/ 0 h 102"/>
                <a:gd name="T116" fmla="*/ 0 w 120"/>
                <a:gd name="T117" fmla="*/ 0 h 10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0"/>
                <a:gd name="T178" fmla="*/ 0 h 102"/>
                <a:gd name="T179" fmla="*/ 120 w 120"/>
                <a:gd name="T180" fmla="*/ 102 h 10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0" h="102">
                  <a:moveTo>
                    <a:pt x="0" y="0"/>
                  </a:move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6" y="12"/>
                  </a:lnTo>
                  <a:lnTo>
                    <a:pt x="42" y="6"/>
                  </a:lnTo>
                  <a:lnTo>
                    <a:pt x="54" y="6"/>
                  </a:lnTo>
                  <a:lnTo>
                    <a:pt x="60" y="6"/>
                  </a:lnTo>
                  <a:lnTo>
                    <a:pt x="72" y="6"/>
                  </a:lnTo>
                  <a:lnTo>
                    <a:pt x="78" y="6"/>
                  </a:lnTo>
                  <a:lnTo>
                    <a:pt x="84" y="12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66" y="12"/>
                  </a:lnTo>
                  <a:lnTo>
                    <a:pt x="60" y="12"/>
                  </a:lnTo>
                  <a:lnTo>
                    <a:pt x="48" y="12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30" y="18"/>
                  </a:lnTo>
                  <a:lnTo>
                    <a:pt x="36" y="18"/>
                  </a:lnTo>
                  <a:lnTo>
                    <a:pt x="36" y="24"/>
                  </a:lnTo>
                  <a:lnTo>
                    <a:pt x="42" y="24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84" y="30"/>
                  </a:lnTo>
                  <a:lnTo>
                    <a:pt x="90" y="30"/>
                  </a:lnTo>
                  <a:lnTo>
                    <a:pt x="102" y="30"/>
                  </a:lnTo>
                  <a:lnTo>
                    <a:pt x="108" y="36"/>
                  </a:lnTo>
                  <a:lnTo>
                    <a:pt x="114" y="42"/>
                  </a:lnTo>
                  <a:lnTo>
                    <a:pt x="108" y="42"/>
                  </a:lnTo>
                  <a:lnTo>
                    <a:pt x="108" y="36"/>
                  </a:lnTo>
                  <a:lnTo>
                    <a:pt x="102" y="36"/>
                  </a:lnTo>
                  <a:lnTo>
                    <a:pt x="96" y="36"/>
                  </a:lnTo>
                  <a:lnTo>
                    <a:pt x="90" y="36"/>
                  </a:lnTo>
                  <a:lnTo>
                    <a:pt x="84" y="36"/>
                  </a:lnTo>
                  <a:lnTo>
                    <a:pt x="78" y="30"/>
                  </a:lnTo>
                  <a:lnTo>
                    <a:pt x="72" y="30"/>
                  </a:lnTo>
                  <a:lnTo>
                    <a:pt x="66" y="30"/>
                  </a:lnTo>
                  <a:lnTo>
                    <a:pt x="60" y="36"/>
                  </a:lnTo>
                  <a:lnTo>
                    <a:pt x="66" y="36"/>
                  </a:lnTo>
                  <a:lnTo>
                    <a:pt x="72" y="42"/>
                  </a:lnTo>
                  <a:lnTo>
                    <a:pt x="78" y="48"/>
                  </a:lnTo>
                  <a:lnTo>
                    <a:pt x="84" y="48"/>
                  </a:lnTo>
                  <a:lnTo>
                    <a:pt x="90" y="48"/>
                  </a:lnTo>
                  <a:lnTo>
                    <a:pt x="102" y="48"/>
                  </a:lnTo>
                  <a:lnTo>
                    <a:pt x="108" y="54"/>
                  </a:lnTo>
                  <a:lnTo>
                    <a:pt x="114" y="54"/>
                  </a:lnTo>
                  <a:lnTo>
                    <a:pt x="120" y="60"/>
                  </a:lnTo>
                  <a:lnTo>
                    <a:pt x="120" y="66"/>
                  </a:lnTo>
                  <a:lnTo>
                    <a:pt x="114" y="60"/>
                  </a:lnTo>
                  <a:lnTo>
                    <a:pt x="108" y="60"/>
                  </a:lnTo>
                  <a:lnTo>
                    <a:pt x="102" y="54"/>
                  </a:lnTo>
                  <a:lnTo>
                    <a:pt x="96" y="54"/>
                  </a:lnTo>
                  <a:lnTo>
                    <a:pt x="90" y="54"/>
                  </a:lnTo>
                  <a:lnTo>
                    <a:pt x="84" y="54"/>
                  </a:lnTo>
                  <a:lnTo>
                    <a:pt x="90" y="60"/>
                  </a:lnTo>
                  <a:lnTo>
                    <a:pt x="96" y="66"/>
                  </a:lnTo>
                  <a:lnTo>
                    <a:pt x="102" y="72"/>
                  </a:lnTo>
                  <a:lnTo>
                    <a:pt x="108" y="72"/>
                  </a:lnTo>
                  <a:lnTo>
                    <a:pt x="108" y="78"/>
                  </a:lnTo>
                  <a:lnTo>
                    <a:pt x="114" y="84"/>
                  </a:lnTo>
                  <a:lnTo>
                    <a:pt x="114" y="90"/>
                  </a:lnTo>
                  <a:lnTo>
                    <a:pt x="120" y="90"/>
                  </a:lnTo>
                  <a:lnTo>
                    <a:pt x="120" y="96"/>
                  </a:lnTo>
                  <a:lnTo>
                    <a:pt x="120" y="102"/>
                  </a:lnTo>
                  <a:lnTo>
                    <a:pt x="120" y="96"/>
                  </a:lnTo>
                  <a:lnTo>
                    <a:pt x="114" y="90"/>
                  </a:lnTo>
                  <a:lnTo>
                    <a:pt x="108" y="84"/>
                  </a:lnTo>
                  <a:lnTo>
                    <a:pt x="102" y="78"/>
                  </a:lnTo>
                  <a:lnTo>
                    <a:pt x="96" y="66"/>
                  </a:lnTo>
                  <a:lnTo>
                    <a:pt x="90" y="60"/>
                  </a:lnTo>
                  <a:lnTo>
                    <a:pt x="84" y="60"/>
                  </a:lnTo>
                  <a:lnTo>
                    <a:pt x="78" y="54"/>
                  </a:lnTo>
                  <a:lnTo>
                    <a:pt x="78" y="60"/>
                  </a:lnTo>
                  <a:lnTo>
                    <a:pt x="78" y="66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90" y="90"/>
                  </a:lnTo>
                  <a:lnTo>
                    <a:pt x="90" y="96"/>
                  </a:lnTo>
                  <a:lnTo>
                    <a:pt x="84" y="90"/>
                  </a:lnTo>
                  <a:lnTo>
                    <a:pt x="78" y="84"/>
                  </a:lnTo>
                  <a:lnTo>
                    <a:pt x="78" y="72"/>
                  </a:lnTo>
                  <a:lnTo>
                    <a:pt x="72" y="60"/>
                  </a:lnTo>
                  <a:lnTo>
                    <a:pt x="72" y="48"/>
                  </a:lnTo>
                  <a:lnTo>
                    <a:pt x="66" y="48"/>
                  </a:lnTo>
                  <a:lnTo>
                    <a:pt x="60" y="42"/>
                  </a:lnTo>
                  <a:lnTo>
                    <a:pt x="54" y="42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8" y="42"/>
                  </a:lnTo>
                  <a:lnTo>
                    <a:pt x="48" y="48"/>
                  </a:lnTo>
                  <a:lnTo>
                    <a:pt x="48" y="54"/>
                  </a:lnTo>
                  <a:lnTo>
                    <a:pt x="54" y="66"/>
                  </a:lnTo>
                  <a:lnTo>
                    <a:pt x="60" y="78"/>
                  </a:lnTo>
                  <a:lnTo>
                    <a:pt x="60" y="84"/>
                  </a:lnTo>
                  <a:lnTo>
                    <a:pt x="54" y="84"/>
                  </a:lnTo>
                  <a:lnTo>
                    <a:pt x="54" y="78"/>
                  </a:lnTo>
                  <a:lnTo>
                    <a:pt x="54" y="72"/>
                  </a:lnTo>
                  <a:lnTo>
                    <a:pt x="48" y="66"/>
                  </a:lnTo>
                  <a:lnTo>
                    <a:pt x="48" y="60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42" y="30"/>
                  </a:lnTo>
                  <a:lnTo>
                    <a:pt x="36" y="30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4" y="24"/>
                  </a:lnTo>
                  <a:lnTo>
                    <a:pt x="24" y="36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24" y="54"/>
                  </a:lnTo>
                  <a:lnTo>
                    <a:pt x="30" y="60"/>
                  </a:lnTo>
                  <a:lnTo>
                    <a:pt x="30" y="66"/>
                  </a:lnTo>
                  <a:lnTo>
                    <a:pt x="30" y="72"/>
                  </a:lnTo>
                  <a:lnTo>
                    <a:pt x="30" y="78"/>
                  </a:lnTo>
                  <a:lnTo>
                    <a:pt x="30" y="72"/>
                  </a:lnTo>
                  <a:lnTo>
                    <a:pt x="24" y="72"/>
                  </a:lnTo>
                  <a:lnTo>
                    <a:pt x="24" y="66"/>
                  </a:lnTo>
                  <a:lnTo>
                    <a:pt x="24" y="54"/>
                  </a:lnTo>
                  <a:lnTo>
                    <a:pt x="18" y="42"/>
                  </a:lnTo>
                  <a:lnTo>
                    <a:pt x="18" y="30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76" name="Freeform 210"/>
            <p:cNvSpPr>
              <a:spLocks/>
            </p:cNvSpPr>
            <p:nvPr/>
          </p:nvSpPr>
          <p:spPr bwMode="auto">
            <a:xfrm>
              <a:off x="5114" y="1732"/>
              <a:ext cx="83" cy="138"/>
            </a:xfrm>
            <a:custGeom>
              <a:avLst/>
              <a:gdLst>
                <a:gd name="T0" fmla="*/ 35 w 83"/>
                <a:gd name="T1" fmla="*/ 0 h 138"/>
                <a:gd name="T2" fmla="*/ 41 w 83"/>
                <a:gd name="T3" fmla="*/ 18 h 138"/>
                <a:gd name="T4" fmla="*/ 41 w 83"/>
                <a:gd name="T5" fmla="*/ 24 h 138"/>
                <a:gd name="T6" fmla="*/ 47 w 83"/>
                <a:gd name="T7" fmla="*/ 30 h 138"/>
                <a:gd name="T8" fmla="*/ 53 w 83"/>
                <a:gd name="T9" fmla="*/ 36 h 138"/>
                <a:gd name="T10" fmla="*/ 65 w 83"/>
                <a:gd name="T11" fmla="*/ 42 h 138"/>
                <a:gd name="T12" fmla="*/ 77 w 83"/>
                <a:gd name="T13" fmla="*/ 60 h 138"/>
                <a:gd name="T14" fmla="*/ 83 w 83"/>
                <a:gd name="T15" fmla="*/ 78 h 138"/>
                <a:gd name="T16" fmla="*/ 83 w 83"/>
                <a:gd name="T17" fmla="*/ 84 h 138"/>
                <a:gd name="T18" fmla="*/ 83 w 83"/>
                <a:gd name="T19" fmla="*/ 84 h 138"/>
                <a:gd name="T20" fmla="*/ 77 w 83"/>
                <a:gd name="T21" fmla="*/ 72 h 138"/>
                <a:gd name="T22" fmla="*/ 71 w 83"/>
                <a:gd name="T23" fmla="*/ 66 h 138"/>
                <a:gd name="T24" fmla="*/ 65 w 83"/>
                <a:gd name="T25" fmla="*/ 54 h 138"/>
                <a:gd name="T26" fmla="*/ 59 w 83"/>
                <a:gd name="T27" fmla="*/ 42 h 138"/>
                <a:gd name="T28" fmla="*/ 53 w 83"/>
                <a:gd name="T29" fmla="*/ 36 h 138"/>
                <a:gd name="T30" fmla="*/ 47 w 83"/>
                <a:gd name="T31" fmla="*/ 36 h 138"/>
                <a:gd name="T32" fmla="*/ 41 w 83"/>
                <a:gd name="T33" fmla="*/ 42 h 138"/>
                <a:gd name="T34" fmla="*/ 47 w 83"/>
                <a:gd name="T35" fmla="*/ 54 h 138"/>
                <a:gd name="T36" fmla="*/ 47 w 83"/>
                <a:gd name="T37" fmla="*/ 66 h 138"/>
                <a:gd name="T38" fmla="*/ 59 w 83"/>
                <a:gd name="T39" fmla="*/ 72 h 138"/>
                <a:gd name="T40" fmla="*/ 71 w 83"/>
                <a:gd name="T41" fmla="*/ 90 h 138"/>
                <a:gd name="T42" fmla="*/ 77 w 83"/>
                <a:gd name="T43" fmla="*/ 102 h 138"/>
                <a:gd name="T44" fmla="*/ 77 w 83"/>
                <a:gd name="T45" fmla="*/ 114 h 138"/>
                <a:gd name="T46" fmla="*/ 77 w 83"/>
                <a:gd name="T47" fmla="*/ 108 h 138"/>
                <a:gd name="T48" fmla="*/ 71 w 83"/>
                <a:gd name="T49" fmla="*/ 96 h 138"/>
                <a:gd name="T50" fmla="*/ 65 w 83"/>
                <a:gd name="T51" fmla="*/ 84 h 138"/>
                <a:gd name="T52" fmla="*/ 53 w 83"/>
                <a:gd name="T53" fmla="*/ 78 h 138"/>
                <a:gd name="T54" fmla="*/ 47 w 83"/>
                <a:gd name="T55" fmla="*/ 72 h 138"/>
                <a:gd name="T56" fmla="*/ 53 w 83"/>
                <a:gd name="T57" fmla="*/ 84 h 138"/>
                <a:gd name="T58" fmla="*/ 53 w 83"/>
                <a:gd name="T59" fmla="*/ 120 h 138"/>
                <a:gd name="T60" fmla="*/ 53 w 83"/>
                <a:gd name="T61" fmla="*/ 138 h 138"/>
                <a:gd name="T62" fmla="*/ 53 w 83"/>
                <a:gd name="T63" fmla="*/ 138 h 138"/>
                <a:gd name="T64" fmla="*/ 53 w 83"/>
                <a:gd name="T65" fmla="*/ 126 h 138"/>
                <a:gd name="T66" fmla="*/ 41 w 83"/>
                <a:gd name="T67" fmla="*/ 90 h 138"/>
                <a:gd name="T68" fmla="*/ 35 w 83"/>
                <a:gd name="T69" fmla="*/ 84 h 138"/>
                <a:gd name="T70" fmla="*/ 29 w 83"/>
                <a:gd name="T71" fmla="*/ 90 h 138"/>
                <a:gd name="T72" fmla="*/ 23 w 83"/>
                <a:gd name="T73" fmla="*/ 96 h 138"/>
                <a:gd name="T74" fmla="*/ 17 w 83"/>
                <a:gd name="T75" fmla="*/ 108 h 138"/>
                <a:gd name="T76" fmla="*/ 17 w 83"/>
                <a:gd name="T77" fmla="*/ 114 h 138"/>
                <a:gd name="T78" fmla="*/ 17 w 83"/>
                <a:gd name="T79" fmla="*/ 114 h 138"/>
                <a:gd name="T80" fmla="*/ 17 w 83"/>
                <a:gd name="T81" fmla="*/ 102 h 138"/>
                <a:gd name="T82" fmla="*/ 23 w 83"/>
                <a:gd name="T83" fmla="*/ 90 h 138"/>
                <a:gd name="T84" fmla="*/ 29 w 83"/>
                <a:gd name="T85" fmla="*/ 78 h 138"/>
                <a:gd name="T86" fmla="*/ 35 w 83"/>
                <a:gd name="T87" fmla="*/ 72 h 138"/>
                <a:gd name="T88" fmla="*/ 35 w 83"/>
                <a:gd name="T89" fmla="*/ 60 h 138"/>
                <a:gd name="T90" fmla="*/ 35 w 83"/>
                <a:gd name="T91" fmla="*/ 42 h 138"/>
                <a:gd name="T92" fmla="*/ 35 w 83"/>
                <a:gd name="T93" fmla="*/ 36 h 138"/>
                <a:gd name="T94" fmla="*/ 23 w 83"/>
                <a:gd name="T95" fmla="*/ 48 h 138"/>
                <a:gd name="T96" fmla="*/ 11 w 83"/>
                <a:gd name="T97" fmla="*/ 60 h 138"/>
                <a:gd name="T98" fmla="*/ 6 w 83"/>
                <a:gd name="T99" fmla="*/ 72 h 138"/>
                <a:gd name="T100" fmla="*/ 0 w 83"/>
                <a:gd name="T101" fmla="*/ 84 h 138"/>
                <a:gd name="T102" fmla="*/ 0 w 83"/>
                <a:gd name="T103" fmla="*/ 78 h 138"/>
                <a:gd name="T104" fmla="*/ 0 w 83"/>
                <a:gd name="T105" fmla="*/ 72 h 138"/>
                <a:gd name="T106" fmla="*/ 11 w 83"/>
                <a:gd name="T107" fmla="*/ 60 h 138"/>
                <a:gd name="T108" fmla="*/ 17 w 83"/>
                <a:gd name="T109" fmla="*/ 42 h 138"/>
                <a:gd name="T110" fmla="*/ 29 w 83"/>
                <a:gd name="T111" fmla="*/ 30 h 138"/>
                <a:gd name="T112" fmla="*/ 35 w 83"/>
                <a:gd name="T113" fmla="*/ 24 h 138"/>
                <a:gd name="T114" fmla="*/ 35 w 83"/>
                <a:gd name="T115" fmla="*/ 12 h 138"/>
                <a:gd name="T116" fmla="*/ 35 w 83"/>
                <a:gd name="T117" fmla="*/ 6 h 138"/>
                <a:gd name="T118" fmla="*/ 35 w 83"/>
                <a:gd name="T119" fmla="*/ 0 h 13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3"/>
                <a:gd name="T181" fmla="*/ 0 h 138"/>
                <a:gd name="T182" fmla="*/ 83 w 83"/>
                <a:gd name="T183" fmla="*/ 138 h 13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3" h="138">
                  <a:moveTo>
                    <a:pt x="35" y="0"/>
                  </a:moveTo>
                  <a:lnTo>
                    <a:pt x="35" y="0"/>
                  </a:lnTo>
                  <a:lnTo>
                    <a:pt x="35" y="6"/>
                  </a:lnTo>
                  <a:lnTo>
                    <a:pt x="41" y="18"/>
                  </a:lnTo>
                  <a:lnTo>
                    <a:pt x="41" y="24"/>
                  </a:lnTo>
                  <a:lnTo>
                    <a:pt x="47" y="30"/>
                  </a:lnTo>
                  <a:lnTo>
                    <a:pt x="53" y="30"/>
                  </a:lnTo>
                  <a:lnTo>
                    <a:pt x="53" y="36"/>
                  </a:lnTo>
                  <a:lnTo>
                    <a:pt x="59" y="42"/>
                  </a:lnTo>
                  <a:lnTo>
                    <a:pt x="65" y="42"/>
                  </a:lnTo>
                  <a:lnTo>
                    <a:pt x="71" y="54"/>
                  </a:lnTo>
                  <a:lnTo>
                    <a:pt x="77" y="60"/>
                  </a:lnTo>
                  <a:lnTo>
                    <a:pt x="77" y="72"/>
                  </a:lnTo>
                  <a:lnTo>
                    <a:pt x="83" y="78"/>
                  </a:lnTo>
                  <a:lnTo>
                    <a:pt x="83" y="84"/>
                  </a:lnTo>
                  <a:lnTo>
                    <a:pt x="77" y="78"/>
                  </a:lnTo>
                  <a:lnTo>
                    <a:pt x="77" y="72"/>
                  </a:lnTo>
                  <a:lnTo>
                    <a:pt x="71" y="66"/>
                  </a:lnTo>
                  <a:lnTo>
                    <a:pt x="71" y="60"/>
                  </a:lnTo>
                  <a:lnTo>
                    <a:pt x="65" y="54"/>
                  </a:lnTo>
                  <a:lnTo>
                    <a:pt x="59" y="48"/>
                  </a:lnTo>
                  <a:lnTo>
                    <a:pt x="59" y="42"/>
                  </a:lnTo>
                  <a:lnTo>
                    <a:pt x="53" y="36"/>
                  </a:lnTo>
                  <a:lnTo>
                    <a:pt x="47" y="36"/>
                  </a:lnTo>
                  <a:lnTo>
                    <a:pt x="41" y="36"/>
                  </a:lnTo>
                  <a:lnTo>
                    <a:pt x="41" y="42"/>
                  </a:lnTo>
                  <a:lnTo>
                    <a:pt x="41" y="48"/>
                  </a:lnTo>
                  <a:lnTo>
                    <a:pt x="47" y="54"/>
                  </a:lnTo>
                  <a:lnTo>
                    <a:pt x="47" y="60"/>
                  </a:lnTo>
                  <a:lnTo>
                    <a:pt x="47" y="66"/>
                  </a:lnTo>
                  <a:lnTo>
                    <a:pt x="53" y="72"/>
                  </a:lnTo>
                  <a:lnTo>
                    <a:pt x="59" y="72"/>
                  </a:lnTo>
                  <a:lnTo>
                    <a:pt x="65" y="78"/>
                  </a:lnTo>
                  <a:lnTo>
                    <a:pt x="71" y="90"/>
                  </a:lnTo>
                  <a:lnTo>
                    <a:pt x="71" y="96"/>
                  </a:lnTo>
                  <a:lnTo>
                    <a:pt x="77" y="102"/>
                  </a:lnTo>
                  <a:lnTo>
                    <a:pt x="77" y="114"/>
                  </a:lnTo>
                  <a:lnTo>
                    <a:pt x="77" y="108"/>
                  </a:lnTo>
                  <a:lnTo>
                    <a:pt x="71" y="102"/>
                  </a:lnTo>
                  <a:lnTo>
                    <a:pt x="71" y="96"/>
                  </a:lnTo>
                  <a:lnTo>
                    <a:pt x="65" y="90"/>
                  </a:lnTo>
                  <a:lnTo>
                    <a:pt x="65" y="84"/>
                  </a:lnTo>
                  <a:lnTo>
                    <a:pt x="59" y="84"/>
                  </a:lnTo>
                  <a:lnTo>
                    <a:pt x="53" y="78"/>
                  </a:lnTo>
                  <a:lnTo>
                    <a:pt x="47" y="72"/>
                  </a:lnTo>
                  <a:lnTo>
                    <a:pt x="53" y="84"/>
                  </a:lnTo>
                  <a:lnTo>
                    <a:pt x="53" y="102"/>
                  </a:lnTo>
                  <a:lnTo>
                    <a:pt x="53" y="120"/>
                  </a:lnTo>
                  <a:lnTo>
                    <a:pt x="53" y="138"/>
                  </a:lnTo>
                  <a:lnTo>
                    <a:pt x="53" y="132"/>
                  </a:lnTo>
                  <a:lnTo>
                    <a:pt x="53" y="126"/>
                  </a:lnTo>
                  <a:lnTo>
                    <a:pt x="47" y="108"/>
                  </a:lnTo>
                  <a:lnTo>
                    <a:pt x="41" y="90"/>
                  </a:lnTo>
                  <a:lnTo>
                    <a:pt x="41" y="78"/>
                  </a:lnTo>
                  <a:lnTo>
                    <a:pt x="35" y="84"/>
                  </a:lnTo>
                  <a:lnTo>
                    <a:pt x="29" y="90"/>
                  </a:lnTo>
                  <a:lnTo>
                    <a:pt x="23" y="96"/>
                  </a:lnTo>
                  <a:lnTo>
                    <a:pt x="23" y="102"/>
                  </a:lnTo>
                  <a:lnTo>
                    <a:pt x="17" y="108"/>
                  </a:lnTo>
                  <a:lnTo>
                    <a:pt x="17" y="114"/>
                  </a:lnTo>
                  <a:lnTo>
                    <a:pt x="17" y="108"/>
                  </a:lnTo>
                  <a:lnTo>
                    <a:pt x="17" y="102"/>
                  </a:lnTo>
                  <a:lnTo>
                    <a:pt x="17" y="96"/>
                  </a:lnTo>
                  <a:lnTo>
                    <a:pt x="23" y="90"/>
                  </a:lnTo>
                  <a:lnTo>
                    <a:pt x="29" y="84"/>
                  </a:lnTo>
                  <a:lnTo>
                    <a:pt x="29" y="78"/>
                  </a:lnTo>
                  <a:lnTo>
                    <a:pt x="35" y="72"/>
                  </a:lnTo>
                  <a:lnTo>
                    <a:pt x="35" y="60"/>
                  </a:lnTo>
                  <a:lnTo>
                    <a:pt x="35" y="48"/>
                  </a:lnTo>
                  <a:lnTo>
                    <a:pt x="35" y="42"/>
                  </a:lnTo>
                  <a:lnTo>
                    <a:pt x="35" y="36"/>
                  </a:lnTo>
                  <a:lnTo>
                    <a:pt x="29" y="42"/>
                  </a:lnTo>
                  <a:lnTo>
                    <a:pt x="23" y="48"/>
                  </a:lnTo>
                  <a:lnTo>
                    <a:pt x="17" y="54"/>
                  </a:lnTo>
                  <a:lnTo>
                    <a:pt x="11" y="60"/>
                  </a:lnTo>
                  <a:lnTo>
                    <a:pt x="6" y="66"/>
                  </a:lnTo>
                  <a:lnTo>
                    <a:pt x="6" y="72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6" y="66"/>
                  </a:lnTo>
                  <a:lnTo>
                    <a:pt x="11" y="60"/>
                  </a:lnTo>
                  <a:lnTo>
                    <a:pt x="11" y="54"/>
                  </a:lnTo>
                  <a:lnTo>
                    <a:pt x="17" y="42"/>
                  </a:lnTo>
                  <a:lnTo>
                    <a:pt x="23" y="36"/>
                  </a:lnTo>
                  <a:lnTo>
                    <a:pt x="29" y="30"/>
                  </a:lnTo>
                  <a:lnTo>
                    <a:pt x="35" y="24"/>
                  </a:lnTo>
                  <a:lnTo>
                    <a:pt x="35" y="18"/>
                  </a:lnTo>
                  <a:lnTo>
                    <a:pt x="35" y="12"/>
                  </a:lnTo>
                  <a:lnTo>
                    <a:pt x="35" y="6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77" name="Freeform 211"/>
            <p:cNvSpPr>
              <a:spLocks/>
            </p:cNvSpPr>
            <p:nvPr/>
          </p:nvSpPr>
          <p:spPr bwMode="auto">
            <a:xfrm>
              <a:off x="5197" y="1553"/>
              <a:ext cx="102" cy="143"/>
            </a:xfrm>
            <a:custGeom>
              <a:avLst/>
              <a:gdLst>
                <a:gd name="T0" fmla="*/ 6 w 102"/>
                <a:gd name="T1" fmla="*/ 137 h 143"/>
                <a:gd name="T2" fmla="*/ 12 w 102"/>
                <a:gd name="T3" fmla="*/ 119 h 143"/>
                <a:gd name="T4" fmla="*/ 18 w 102"/>
                <a:gd name="T5" fmla="*/ 101 h 143"/>
                <a:gd name="T6" fmla="*/ 30 w 102"/>
                <a:gd name="T7" fmla="*/ 83 h 143"/>
                <a:gd name="T8" fmla="*/ 24 w 102"/>
                <a:gd name="T9" fmla="*/ 77 h 143"/>
                <a:gd name="T10" fmla="*/ 18 w 102"/>
                <a:gd name="T11" fmla="*/ 65 h 143"/>
                <a:gd name="T12" fmla="*/ 18 w 102"/>
                <a:gd name="T13" fmla="*/ 59 h 143"/>
                <a:gd name="T14" fmla="*/ 24 w 102"/>
                <a:gd name="T15" fmla="*/ 59 h 143"/>
                <a:gd name="T16" fmla="*/ 24 w 102"/>
                <a:gd name="T17" fmla="*/ 65 h 143"/>
                <a:gd name="T18" fmla="*/ 30 w 102"/>
                <a:gd name="T19" fmla="*/ 71 h 143"/>
                <a:gd name="T20" fmla="*/ 36 w 102"/>
                <a:gd name="T21" fmla="*/ 65 h 143"/>
                <a:gd name="T22" fmla="*/ 48 w 102"/>
                <a:gd name="T23" fmla="*/ 59 h 143"/>
                <a:gd name="T24" fmla="*/ 54 w 102"/>
                <a:gd name="T25" fmla="*/ 47 h 143"/>
                <a:gd name="T26" fmla="*/ 60 w 102"/>
                <a:gd name="T27" fmla="*/ 41 h 143"/>
                <a:gd name="T28" fmla="*/ 60 w 102"/>
                <a:gd name="T29" fmla="*/ 35 h 143"/>
                <a:gd name="T30" fmla="*/ 54 w 102"/>
                <a:gd name="T31" fmla="*/ 18 h 143"/>
                <a:gd name="T32" fmla="*/ 48 w 102"/>
                <a:gd name="T33" fmla="*/ 6 h 143"/>
                <a:gd name="T34" fmla="*/ 48 w 102"/>
                <a:gd name="T35" fmla="*/ 6 h 143"/>
                <a:gd name="T36" fmla="*/ 54 w 102"/>
                <a:gd name="T37" fmla="*/ 12 h 143"/>
                <a:gd name="T38" fmla="*/ 60 w 102"/>
                <a:gd name="T39" fmla="*/ 30 h 143"/>
                <a:gd name="T40" fmla="*/ 66 w 102"/>
                <a:gd name="T41" fmla="*/ 30 h 143"/>
                <a:gd name="T42" fmla="*/ 72 w 102"/>
                <a:gd name="T43" fmla="*/ 18 h 143"/>
                <a:gd name="T44" fmla="*/ 78 w 102"/>
                <a:gd name="T45" fmla="*/ 6 h 143"/>
                <a:gd name="T46" fmla="*/ 84 w 102"/>
                <a:gd name="T47" fmla="*/ 0 h 143"/>
                <a:gd name="T48" fmla="*/ 90 w 102"/>
                <a:gd name="T49" fmla="*/ 0 h 143"/>
                <a:gd name="T50" fmla="*/ 90 w 102"/>
                <a:gd name="T51" fmla="*/ 0 h 143"/>
                <a:gd name="T52" fmla="*/ 84 w 102"/>
                <a:gd name="T53" fmla="*/ 6 h 143"/>
                <a:gd name="T54" fmla="*/ 78 w 102"/>
                <a:gd name="T55" fmla="*/ 12 h 143"/>
                <a:gd name="T56" fmla="*/ 72 w 102"/>
                <a:gd name="T57" fmla="*/ 30 h 143"/>
                <a:gd name="T58" fmla="*/ 66 w 102"/>
                <a:gd name="T59" fmla="*/ 35 h 143"/>
                <a:gd name="T60" fmla="*/ 72 w 102"/>
                <a:gd name="T61" fmla="*/ 35 h 143"/>
                <a:gd name="T62" fmla="*/ 78 w 102"/>
                <a:gd name="T63" fmla="*/ 35 h 143"/>
                <a:gd name="T64" fmla="*/ 90 w 102"/>
                <a:gd name="T65" fmla="*/ 30 h 143"/>
                <a:gd name="T66" fmla="*/ 96 w 102"/>
                <a:gd name="T67" fmla="*/ 30 h 143"/>
                <a:gd name="T68" fmla="*/ 102 w 102"/>
                <a:gd name="T69" fmla="*/ 24 h 143"/>
                <a:gd name="T70" fmla="*/ 102 w 102"/>
                <a:gd name="T71" fmla="*/ 24 h 143"/>
                <a:gd name="T72" fmla="*/ 102 w 102"/>
                <a:gd name="T73" fmla="*/ 30 h 143"/>
                <a:gd name="T74" fmla="*/ 90 w 102"/>
                <a:gd name="T75" fmla="*/ 35 h 143"/>
                <a:gd name="T76" fmla="*/ 78 w 102"/>
                <a:gd name="T77" fmla="*/ 41 h 143"/>
                <a:gd name="T78" fmla="*/ 66 w 102"/>
                <a:gd name="T79" fmla="*/ 47 h 143"/>
                <a:gd name="T80" fmla="*/ 60 w 102"/>
                <a:gd name="T81" fmla="*/ 47 h 143"/>
                <a:gd name="T82" fmla="*/ 48 w 102"/>
                <a:gd name="T83" fmla="*/ 59 h 143"/>
                <a:gd name="T84" fmla="*/ 48 w 102"/>
                <a:gd name="T85" fmla="*/ 65 h 143"/>
                <a:gd name="T86" fmla="*/ 54 w 102"/>
                <a:gd name="T87" fmla="*/ 65 h 143"/>
                <a:gd name="T88" fmla="*/ 54 w 102"/>
                <a:gd name="T89" fmla="*/ 71 h 143"/>
                <a:gd name="T90" fmla="*/ 48 w 102"/>
                <a:gd name="T91" fmla="*/ 71 h 143"/>
                <a:gd name="T92" fmla="*/ 42 w 102"/>
                <a:gd name="T93" fmla="*/ 77 h 143"/>
                <a:gd name="T94" fmla="*/ 42 w 102"/>
                <a:gd name="T95" fmla="*/ 77 h 143"/>
                <a:gd name="T96" fmla="*/ 42 w 102"/>
                <a:gd name="T97" fmla="*/ 77 h 143"/>
                <a:gd name="T98" fmla="*/ 36 w 102"/>
                <a:gd name="T99" fmla="*/ 89 h 143"/>
                <a:gd name="T100" fmla="*/ 24 w 102"/>
                <a:gd name="T101" fmla="*/ 107 h 143"/>
                <a:gd name="T102" fmla="*/ 18 w 102"/>
                <a:gd name="T103" fmla="*/ 125 h 143"/>
                <a:gd name="T104" fmla="*/ 18 w 102"/>
                <a:gd name="T105" fmla="*/ 131 h 143"/>
                <a:gd name="T106" fmla="*/ 18 w 102"/>
                <a:gd name="T107" fmla="*/ 137 h 143"/>
                <a:gd name="T108" fmla="*/ 12 w 102"/>
                <a:gd name="T109" fmla="*/ 137 h 143"/>
                <a:gd name="T110" fmla="*/ 6 w 102"/>
                <a:gd name="T111" fmla="*/ 143 h 1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02"/>
                <a:gd name="T169" fmla="*/ 0 h 143"/>
                <a:gd name="T170" fmla="*/ 102 w 102"/>
                <a:gd name="T171" fmla="*/ 143 h 1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02" h="143">
                  <a:moveTo>
                    <a:pt x="0" y="143"/>
                  </a:moveTo>
                  <a:lnTo>
                    <a:pt x="6" y="137"/>
                  </a:lnTo>
                  <a:lnTo>
                    <a:pt x="12" y="125"/>
                  </a:lnTo>
                  <a:lnTo>
                    <a:pt x="12" y="119"/>
                  </a:lnTo>
                  <a:lnTo>
                    <a:pt x="18" y="107"/>
                  </a:lnTo>
                  <a:lnTo>
                    <a:pt x="18" y="101"/>
                  </a:lnTo>
                  <a:lnTo>
                    <a:pt x="24" y="95"/>
                  </a:lnTo>
                  <a:lnTo>
                    <a:pt x="30" y="83"/>
                  </a:lnTo>
                  <a:lnTo>
                    <a:pt x="30" y="77"/>
                  </a:lnTo>
                  <a:lnTo>
                    <a:pt x="24" y="77"/>
                  </a:lnTo>
                  <a:lnTo>
                    <a:pt x="24" y="71"/>
                  </a:lnTo>
                  <a:lnTo>
                    <a:pt x="18" y="65"/>
                  </a:lnTo>
                  <a:lnTo>
                    <a:pt x="18" y="59"/>
                  </a:lnTo>
                  <a:lnTo>
                    <a:pt x="24" y="59"/>
                  </a:lnTo>
                  <a:lnTo>
                    <a:pt x="24" y="65"/>
                  </a:lnTo>
                  <a:lnTo>
                    <a:pt x="30" y="65"/>
                  </a:lnTo>
                  <a:lnTo>
                    <a:pt x="30" y="71"/>
                  </a:lnTo>
                  <a:lnTo>
                    <a:pt x="36" y="71"/>
                  </a:lnTo>
                  <a:lnTo>
                    <a:pt x="36" y="65"/>
                  </a:lnTo>
                  <a:lnTo>
                    <a:pt x="42" y="59"/>
                  </a:lnTo>
                  <a:lnTo>
                    <a:pt x="48" y="59"/>
                  </a:lnTo>
                  <a:lnTo>
                    <a:pt x="48" y="53"/>
                  </a:lnTo>
                  <a:lnTo>
                    <a:pt x="54" y="47"/>
                  </a:lnTo>
                  <a:lnTo>
                    <a:pt x="54" y="41"/>
                  </a:lnTo>
                  <a:lnTo>
                    <a:pt x="60" y="41"/>
                  </a:lnTo>
                  <a:lnTo>
                    <a:pt x="60" y="35"/>
                  </a:lnTo>
                  <a:lnTo>
                    <a:pt x="60" y="24"/>
                  </a:lnTo>
                  <a:lnTo>
                    <a:pt x="54" y="18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54" y="12"/>
                  </a:lnTo>
                  <a:lnTo>
                    <a:pt x="60" y="18"/>
                  </a:lnTo>
                  <a:lnTo>
                    <a:pt x="60" y="30"/>
                  </a:lnTo>
                  <a:lnTo>
                    <a:pt x="66" y="35"/>
                  </a:lnTo>
                  <a:lnTo>
                    <a:pt x="66" y="30"/>
                  </a:lnTo>
                  <a:lnTo>
                    <a:pt x="66" y="24"/>
                  </a:lnTo>
                  <a:lnTo>
                    <a:pt x="72" y="18"/>
                  </a:lnTo>
                  <a:lnTo>
                    <a:pt x="72" y="12"/>
                  </a:lnTo>
                  <a:lnTo>
                    <a:pt x="78" y="6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84" y="6"/>
                  </a:lnTo>
                  <a:lnTo>
                    <a:pt x="84" y="12"/>
                  </a:lnTo>
                  <a:lnTo>
                    <a:pt x="78" y="12"/>
                  </a:lnTo>
                  <a:lnTo>
                    <a:pt x="78" y="24"/>
                  </a:lnTo>
                  <a:lnTo>
                    <a:pt x="72" y="30"/>
                  </a:lnTo>
                  <a:lnTo>
                    <a:pt x="66" y="35"/>
                  </a:lnTo>
                  <a:lnTo>
                    <a:pt x="72" y="35"/>
                  </a:lnTo>
                  <a:lnTo>
                    <a:pt x="78" y="35"/>
                  </a:lnTo>
                  <a:lnTo>
                    <a:pt x="84" y="35"/>
                  </a:lnTo>
                  <a:lnTo>
                    <a:pt x="90" y="30"/>
                  </a:lnTo>
                  <a:lnTo>
                    <a:pt x="96" y="30"/>
                  </a:lnTo>
                  <a:lnTo>
                    <a:pt x="102" y="24"/>
                  </a:lnTo>
                  <a:lnTo>
                    <a:pt x="102" y="30"/>
                  </a:lnTo>
                  <a:lnTo>
                    <a:pt x="96" y="30"/>
                  </a:lnTo>
                  <a:lnTo>
                    <a:pt x="90" y="35"/>
                  </a:lnTo>
                  <a:lnTo>
                    <a:pt x="84" y="41"/>
                  </a:lnTo>
                  <a:lnTo>
                    <a:pt x="78" y="41"/>
                  </a:lnTo>
                  <a:lnTo>
                    <a:pt x="72" y="41"/>
                  </a:lnTo>
                  <a:lnTo>
                    <a:pt x="66" y="47"/>
                  </a:lnTo>
                  <a:lnTo>
                    <a:pt x="60" y="47"/>
                  </a:lnTo>
                  <a:lnTo>
                    <a:pt x="54" y="53"/>
                  </a:lnTo>
                  <a:lnTo>
                    <a:pt x="48" y="59"/>
                  </a:lnTo>
                  <a:lnTo>
                    <a:pt x="48" y="65"/>
                  </a:lnTo>
                  <a:lnTo>
                    <a:pt x="54" y="65"/>
                  </a:lnTo>
                  <a:lnTo>
                    <a:pt x="54" y="71"/>
                  </a:lnTo>
                  <a:lnTo>
                    <a:pt x="48" y="71"/>
                  </a:lnTo>
                  <a:lnTo>
                    <a:pt x="48" y="77"/>
                  </a:lnTo>
                  <a:lnTo>
                    <a:pt x="42" y="77"/>
                  </a:lnTo>
                  <a:lnTo>
                    <a:pt x="42" y="71"/>
                  </a:lnTo>
                  <a:lnTo>
                    <a:pt x="42" y="77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0" y="101"/>
                  </a:lnTo>
                  <a:lnTo>
                    <a:pt x="24" y="107"/>
                  </a:lnTo>
                  <a:lnTo>
                    <a:pt x="24" y="113"/>
                  </a:lnTo>
                  <a:lnTo>
                    <a:pt x="18" y="125"/>
                  </a:lnTo>
                  <a:lnTo>
                    <a:pt x="18" y="131"/>
                  </a:lnTo>
                  <a:lnTo>
                    <a:pt x="18" y="137"/>
                  </a:lnTo>
                  <a:lnTo>
                    <a:pt x="12" y="137"/>
                  </a:lnTo>
                  <a:lnTo>
                    <a:pt x="6" y="143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78" name="Freeform 212"/>
            <p:cNvSpPr>
              <a:spLocks/>
            </p:cNvSpPr>
            <p:nvPr/>
          </p:nvSpPr>
          <p:spPr bwMode="auto">
            <a:xfrm>
              <a:off x="5048" y="1780"/>
              <a:ext cx="66" cy="113"/>
            </a:xfrm>
            <a:custGeom>
              <a:avLst/>
              <a:gdLst>
                <a:gd name="T0" fmla="*/ 48 w 66"/>
                <a:gd name="T1" fmla="*/ 6 h 113"/>
                <a:gd name="T2" fmla="*/ 36 w 66"/>
                <a:gd name="T3" fmla="*/ 24 h 113"/>
                <a:gd name="T4" fmla="*/ 36 w 66"/>
                <a:gd name="T5" fmla="*/ 24 h 113"/>
                <a:gd name="T6" fmla="*/ 24 w 66"/>
                <a:gd name="T7" fmla="*/ 30 h 113"/>
                <a:gd name="T8" fmla="*/ 12 w 66"/>
                <a:gd name="T9" fmla="*/ 36 h 113"/>
                <a:gd name="T10" fmla="*/ 6 w 66"/>
                <a:gd name="T11" fmla="*/ 42 h 113"/>
                <a:gd name="T12" fmla="*/ 0 w 66"/>
                <a:gd name="T13" fmla="*/ 42 h 113"/>
                <a:gd name="T14" fmla="*/ 0 w 66"/>
                <a:gd name="T15" fmla="*/ 48 h 113"/>
                <a:gd name="T16" fmla="*/ 6 w 66"/>
                <a:gd name="T17" fmla="*/ 42 h 113"/>
                <a:gd name="T18" fmla="*/ 12 w 66"/>
                <a:gd name="T19" fmla="*/ 36 h 113"/>
                <a:gd name="T20" fmla="*/ 24 w 66"/>
                <a:gd name="T21" fmla="*/ 36 h 113"/>
                <a:gd name="T22" fmla="*/ 30 w 66"/>
                <a:gd name="T23" fmla="*/ 30 h 113"/>
                <a:gd name="T24" fmla="*/ 36 w 66"/>
                <a:gd name="T25" fmla="*/ 36 h 113"/>
                <a:gd name="T26" fmla="*/ 30 w 66"/>
                <a:gd name="T27" fmla="*/ 48 h 113"/>
                <a:gd name="T28" fmla="*/ 24 w 66"/>
                <a:gd name="T29" fmla="*/ 60 h 113"/>
                <a:gd name="T30" fmla="*/ 18 w 66"/>
                <a:gd name="T31" fmla="*/ 66 h 113"/>
                <a:gd name="T32" fmla="*/ 12 w 66"/>
                <a:gd name="T33" fmla="*/ 72 h 113"/>
                <a:gd name="T34" fmla="*/ 6 w 66"/>
                <a:gd name="T35" fmla="*/ 78 h 113"/>
                <a:gd name="T36" fmla="*/ 6 w 66"/>
                <a:gd name="T37" fmla="*/ 84 h 113"/>
                <a:gd name="T38" fmla="*/ 6 w 66"/>
                <a:gd name="T39" fmla="*/ 84 h 113"/>
                <a:gd name="T40" fmla="*/ 6 w 66"/>
                <a:gd name="T41" fmla="*/ 84 h 113"/>
                <a:gd name="T42" fmla="*/ 12 w 66"/>
                <a:gd name="T43" fmla="*/ 78 h 113"/>
                <a:gd name="T44" fmla="*/ 24 w 66"/>
                <a:gd name="T45" fmla="*/ 72 h 113"/>
                <a:gd name="T46" fmla="*/ 30 w 66"/>
                <a:gd name="T47" fmla="*/ 66 h 113"/>
                <a:gd name="T48" fmla="*/ 30 w 66"/>
                <a:gd name="T49" fmla="*/ 72 h 113"/>
                <a:gd name="T50" fmla="*/ 30 w 66"/>
                <a:gd name="T51" fmla="*/ 101 h 113"/>
                <a:gd name="T52" fmla="*/ 36 w 66"/>
                <a:gd name="T53" fmla="*/ 113 h 113"/>
                <a:gd name="T54" fmla="*/ 36 w 66"/>
                <a:gd name="T55" fmla="*/ 113 h 113"/>
                <a:gd name="T56" fmla="*/ 36 w 66"/>
                <a:gd name="T57" fmla="*/ 101 h 113"/>
                <a:gd name="T58" fmla="*/ 36 w 66"/>
                <a:gd name="T59" fmla="*/ 66 h 113"/>
                <a:gd name="T60" fmla="*/ 36 w 66"/>
                <a:gd name="T61" fmla="*/ 54 h 113"/>
                <a:gd name="T62" fmla="*/ 36 w 66"/>
                <a:gd name="T63" fmla="*/ 60 h 113"/>
                <a:gd name="T64" fmla="*/ 42 w 66"/>
                <a:gd name="T65" fmla="*/ 66 h 113"/>
                <a:gd name="T66" fmla="*/ 48 w 66"/>
                <a:gd name="T67" fmla="*/ 72 h 113"/>
                <a:gd name="T68" fmla="*/ 54 w 66"/>
                <a:gd name="T69" fmla="*/ 78 h 113"/>
                <a:gd name="T70" fmla="*/ 60 w 66"/>
                <a:gd name="T71" fmla="*/ 84 h 113"/>
                <a:gd name="T72" fmla="*/ 66 w 66"/>
                <a:gd name="T73" fmla="*/ 84 h 113"/>
                <a:gd name="T74" fmla="*/ 60 w 66"/>
                <a:gd name="T75" fmla="*/ 84 h 113"/>
                <a:gd name="T76" fmla="*/ 54 w 66"/>
                <a:gd name="T77" fmla="*/ 78 h 113"/>
                <a:gd name="T78" fmla="*/ 48 w 66"/>
                <a:gd name="T79" fmla="*/ 72 h 113"/>
                <a:gd name="T80" fmla="*/ 48 w 66"/>
                <a:gd name="T81" fmla="*/ 60 h 113"/>
                <a:gd name="T82" fmla="*/ 42 w 66"/>
                <a:gd name="T83" fmla="*/ 54 h 113"/>
                <a:gd name="T84" fmla="*/ 42 w 66"/>
                <a:gd name="T85" fmla="*/ 48 h 113"/>
                <a:gd name="T86" fmla="*/ 42 w 66"/>
                <a:gd name="T87" fmla="*/ 36 h 113"/>
                <a:gd name="T88" fmla="*/ 42 w 66"/>
                <a:gd name="T89" fmla="*/ 30 h 113"/>
                <a:gd name="T90" fmla="*/ 48 w 66"/>
                <a:gd name="T91" fmla="*/ 30 h 113"/>
                <a:gd name="T92" fmla="*/ 48 w 66"/>
                <a:gd name="T93" fmla="*/ 36 h 113"/>
                <a:gd name="T94" fmla="*/ 54 w 66"/>
                <a:gd name="T95" fmla="*/ 42 h 113"/>
                <a:gd name="T96" fmla="*/ 60 w 66"/>
                <a:gd name="T97" fmla="*/ 48 h 113"/>
                <a:gd name="T98" fmla="*/ 66 w 66"/>
                <a:gd name="T99" fmla="*/ 48 h 113"/>
                <a:gd name="T100" fmla="*/ 66 w 66"/>
                <a:gd name="T101" fmla="*/ 54 h 113"/>
                <a:gd name="T102" fmla="*/ 66 w 66"/>
                <a:gd name="T103" fmla="*/ 48 h 113"/>
                <a:gd name="T104" fmla="*/ 60 w 66"/>
                <a:gd name="T105" fmla="*/ 36 h 113"/>
                <a:gd name="T106" fmla="*/ 48 w 66"/>
                <a:gd name="T107" fmla="*/ 30 h 113"/>
                <a:gd name="T108" fmla="*/ 48 w 66"/>
                <a:gd name="T109" fmla="*/ 24 h 113"/>
                <a:gd name="T110" fmla="*/ 48 w 66"/>
                <a:gd name="T111" fmla="*/ 12 h 113"/>
                <a:gd name="T112" fmla="*/ 54 w 66"/>
                <a:gd name="T113" fmla="*/ 6 h 113"/>
                <a:gd name="T114" fmla="*/ 48 w 66"/>
                <a:gd name="T115" fmla="*/ 0 h 11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6"/>
                <a:gd name="T175" fmla="*/ 0 h 113"/>
                <a:gd name="T176" fmla="*/ 66 w 66"/>
                <a:gd name="T177" fmla="*/ 113 h 11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6" h="113">
                  <a:moveTo>
                    <a:pt x="48" y="6"/>
                  </a:moveTo>
                  <a:lnTo>
                    <a:pt x="48" y="6"/>
                  </a:lnTo>
                  <a:lnTo>
                    <a:pt x="42" y="18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18" y="30"/>
                  </a:lnTo>
                  <a:lnTo>
                    <a:pt x="12" y="36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6" y="42"/>
                  </a:lnTo>
                  <a:lnTo>
                    <a:pt x="12" y="42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4" y="36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24" y="60"/>
                  </a:lnTo>
                  <a:lnTo>
                    <a:pt x="18" y="66"/>
                  </a:lnTo>
                  <a:lnTo>
                    <a:pt x="12" y="72"/>
                  </a:lnTo>
                  <a:lnTo>
                    <a:pt x="6" y="78"/>
                  </a:lnTo>
                  <a:lnTo>
                    <a:pt x="6" y="84"/>
                  </a:lnTo>
                  <a:lnTo>
                    <a:pt x="12" y="78"/>
                  </a:lnTo>
                  <a:lnTo>
                    <a:pt x="18" y="72"/>
                  </a:lnTo>
                  <a:lnTo>
                    <a:pt x="24" y="72"/>
                  </a:lnTo>
                  <a:lnTo>
                    <a:pt x="24" y="66"/>
                  </a:lnTo>
                  <a:lnTo>
                    <a:pt x="30" y="66"/>
                  </a:lnTo>
                  <a:lnTo>
                    <a:pt x="30" y="72"/>
                  </a:lnTo>
                  <a:lnTo>
                    <a:pt x="30" y="90"/>
                  </a:lnTo>
                  <a:lnTo>
                    <a:pt x="30" y="101"/>
                  </a:lnTo>
                  <a:lnTo>
                    <a:pt x="36" y="113"/>
                  </a:lnTo>
                  <a:lnTo>
                    <a:pt x="36" y="107"/>
                  </a:lnTo>
                  <a:lnTo>
                    <a:pt x="36" y="101"/>
                  </a:lnTo>
                  <a:lnTo>
                    <a:pt x="36" y="84"/>
                  </a:lnTo>
                  <a:lnTo>
                    <a:pt x="36" y="66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6" y="60"/>
                  </a:lnTo>
                  <a:lnTo>
                    <a:pt x="42" y="66"/>
                  </a:lnTo>
                  <a:lnTo>
                    <a:pt x="48" y="72"/>
                  </a:lnTo>
                  <a:lnTo>
                    <a:pt x="48" y="78"/>
                  </a:lnTo>
                  <a:lnTo>
                    <a:pt x="54" y="78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60" y="84"/>
                  </a:lnTo>
                  <a:lnTo>
                    <a:pt x="60" y="78"/>
                  </a:lnTo>
                  <a:lnTo>
                    <a:pt x="54" y="78"/>
                  </a:lnTo>
                  <a:lnTo>
                    <a:pt x="54" y="72"/>
                  </a:lnTo>
                  <a:lnTo>
                    <a:pt x="48" y="72"/>
                  </a:lnTo>
                  <a:lnTo>
                    <a:pt x="48" y="66"/>
                  </a:lnTo>
                  <a:lnTo>
                    <a:pt x="48" y="60"/>
                  </a:lnTo>
                  <a:lnTo>
                    <a:pt x="42" y="60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42" y="30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54" y="36"/>
                  </a:lnTo>
                  <a:lnTo>
                    <a:pt x="54" y="42"/>
                  </a:lnTo>
                  <a:lnTo>
                    <a:pt x="60" y="42"/>
                  </a:lnTo>
                  <a:lnTo>
                    <a:pt x="60" y="48"/>
                  </a:lnTo>
                  <a:lnTo>
                    <a:pt x="66" y="48"/>
                  </a:lnTo>
                  <a:lnTo>
                    <a:pt x="66" y="54"/>
                  </a:lnTo>
                  <a:lnTo>
                    <a:pt x="66" y="48"/>
                  </a:lnTo>
                  <a:lnTo>
                    <a:pt x="60" y="42"/>
                  </a:lnTo>
                  <a:lnTo>
                    <a:pt x="60" y="36"/>
                  </a:lnTo>
                  <a:lnTo>
                    <a:pt x="54" y="36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48" y="18"/>
                  </a:lnTo>
                  <a:lnTo>
                    <a:pt x="48" y="12"/>
                  </a:lnTo>
                  <a:lnTo>
                    <a:pt x="48" y="6"/>
                  </a:lnTo>
                  <a:lnTo>
                    <a:pt x="54" y="6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79" name="Freeform 213"/>
            <p:cNvSpPr>
              <a:spLocks/>
            </p:cNvSpPr>
            <p:nvPr/>
          </p:nvSpPr>
          <p:spPr bwMode="auto">
            <a:xfrm>
              <a:off x="5281" y="1732"/>
              <a:ext cx="131" cy="102"/>
            </a:xfrm>
            <a:custGeom>
              <a:avLst/>
              <a:gdLst>
                <a:gd name="T0" fmla="*/ 6 w 131"/>
                <a:gd name="T1" fmla="*/ 12 h 102"/>
                <a:gd name="T2" fmla="*/ 12 w 131"/>
                <a:gd name="T3" fmla="*/ 18 h 102"/>
                <a:gd name="T4" fmla="*/ 24 w 131"/>
                <a:gd name="T5" fmla="*/ 24 h 102"/>
                <a:gd name="T6" fmla="*/ 30 w 131"/>
                <a:gd name="T7" fmla="*/ 24 h 102"/>
                <a:gd name="T8" fmla="*/ 30 w 131"/>
                <a:gd name="T9" fmla="*/ 48 h 102"/>
                <a:gd name="T10" fmla="*/ 36 w 131"/>
                <a:gd name="T11" fmla="*/ 66 h 102"/>
                <a:gd name="T12" fmla="*/ 36 w 131"/>
                <a:gd name="T13" fmla="*/ 60 h 102"/>
                <a:gd name="T14" fmla="*/ 36 w 131"/>
                <a:gd name="T15" fmla="*/ 36 h 102"/>
                <a:gd name="T16" fmla="*/ 42 w 131"/>
                <a:gd name="T17" fmla="*/ 30 h 102"/>
                <a:gd name="T18" fmla="*/ 53 w 131"/>
                <a:gd name="T19" fmla="*/ 42 h 102"/>
                <a:gd name="T20" fmla="*/ 59 w 131"/>
                <a:gd name="T21" fmla="*/ 48 h 102"/>
                <a:gd name="T22" fmla="*/ 71 w 131"/>
                <a:gd name="T23" fmla="*/ 90 h 102"/>
                <a:gd name="T24" fmla="*/ 77 w 131"/>
                <a:gd name="T25" fmla="*/ 102 h 102"/>
                <a:gd name="T26" fmla="*/ 71 w 131"/>
                <a:gd name="T27" fmla="*/ 84 h 102"/>
                <a:gd name="T28" fmla="*/ 65 w 131"/>
                <a:gd name="T29" fmla="*/ 54 h 102"/>
                <a:gd name="T30" fmla="*/ 89 w 131"/>
                <a:gd name="T31" fmla="*/ 66 h 102"/>
                <a:gd name="T32" fmla="*/ 119 w 131"/>
                <a:gd name="T33" fmla="*/ 84 h 102"/>
                <a:gd name="T34" fmla="*/ 131 w 131"/>
                <a:gd name="T35" fmla="*/ 90 h 102"/>
                <a:gd name="T36" fmla="*/ 125 w 131"/>
                <a:gd name="T37" fmla="*/ 84 h 102"/>
                <a:gd name="T38" fmla="*/ 107 w 131"/>
                <a:gd name="T39" fmla="*/ 72 h 102"/>
                <a:gd name="T40" fmla="*/ 83 w 131"/>
                <a:gd name="T41" fmla="*/ 54 h 102"/>
                <a:gd name="T42" fmla="*/ 65 w 131"/>
                <a:gd name="T43" fmla="*/ 48 h 102"/>
                <a:gd name="T44" fmla="*/ 77 w 131"/>
                <a:gd name="T45" fmla="*/ 42 h 102"/>
                <a:gd name="T46" fmla="*/ 95 w 131"/>
                <a:gd name="T47" fmla="*/ 42 h 102"/>
                <a:gd name="T48" fmla="*/ 119 w 131"/>
                <a:gd name="T49" fmla="*/ 42 h 102"/>
                <a:gd name="T50" fmla="*/ 131 w 131"/>
                <a:gd name="T51" fmla="*/ 42 h 102"/>
                <a:gd name="T52" fmla="*/ 125 w 131"/>
                <a:gd name="T53" fmla="*/ 36 h 102"/>
                <a:gd name="T54" fmla="*/ 107 w 131"/>
                <a:gd name="T55" fmla="*/ 36 h 102"/>
                <a:gd name="T56" fmla="*/ 77 w 131"/>
                <a:gd name="T57" fmla="*/ 36 h 102"/>
                <a:gd name="T58" fmla="*/ 65 w 131"/>
                <a:gd name="T59" fmla="*/ 36 h 102"/>
                <a:gd name="T60" fmla="*/ 53 w 131"/>
                <a:gd name="T61" fmla="*/ 30 h 102"/>
                <a:gd name="T62" fmla="*/ 48 w 131"/>
                <a:gd name="T63" fmla="*/ 24 h 102"/>
                <a:gd name="T64" fmla="*/ 53 w 131"/>
                <a:gd name="T65" fmla="*/ 18 h 102"/>
                <a:gd name="T66" fmla="*/ 71 w 131"/>
                <a:gd name="T67" fmla="*/ 6 h 102"/>
                <a:gd name="T68" fmla="*/ 83 w 131"/>
                <a:gd name="T69" fmla="*/ 0 h 102"/>
                <a:gd name="T70" fmla="*/ 83 w 131"/>
                <a:gd name="T71" fmla="*/ 0 h 102"/>
                <a:gd name="T72" fmla="*/ 65 w 131"/>
                <a:gd name="T73" fmla="*/ 6 h 102"/>
                <a:gd name="T74" fmla="*/ 48 w 131"/>
                <a:gd name="T75" fmla="*/ 12 h 102"/>
                <a:gd name="T76" fmla="*/ 42 w 131"/>
                <a:gd name="T77" fmla="*/ 18 h 102"/>
                <a:gd name="T78" fmla="*/ 30 w 131"/>
                <a:gd name="T79" fmla="*/ 18 h 102"/>
                <a:gd name="T80" fmla="*/ 18 w 131"/>
                <a:gd name="T81" fmla="*/ 12 h 102"/>
                <a:gd name="T82" fmla="*/ 6 w 131"/>
                <a:gd name="T83" fmla="*/ 6 h 102"/>
                <a:gd name="T84" fmla="*/ 0 w 131"/>
                <a:gd name="T85" fmla="*/ 6 h 10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02"/>
                <a:gd name="T131" fmla="*/ 131 w 131"/>
                <a:gd name="T132" fmla="*/ 102 h 10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02">
                  <a:moveTo>
                    <a:pt x="0" y="6"/>
                  </a:moveTo>
                  <a:lnTo>
                    <a:pt x="6" y="12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0" y="36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30" y="66"/>
                  </a:lnTo>
                  <a:lnTo>
                    <a:pt x="36" y="66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6" y="42"/>
                  </a:lnTo>
                  <a:lnTo>
                    <a:pt x="36" y="36"/>
                  </a:lnTo>
                  <a:lnTo>
                    <a:pt x="36" y="30"/>
                  </a:lnTo>
                  <a:lnTo>
                    <a:pt x="42" y="30"/>
                  </a:lnTo>
                  <a:lnTo>
                    <a:pt x="48" y="36"/>
                  </a:lnTo>
                  <a:lnTo>
                    <a:pt x="53" y="42"/>
                  </a:lnTo>
                  <a:lnTo>
                    <a:pt x="59" y="48"/>
                  </a:lnTo>
                  <a:lnTo>
                    <a:pt x="59" y="60"/>
                  </a:lnTo>
                  <a:lnTo>
                    <a:pt x="65" y="78"/>
                  </a:lnTo>
                  <a:lnTo>
                    <a:pt x="71" y="90"/>
                  </a:lnTo>
                  <a:lnTo>
                    <a:pt x="71" y="102"/>
                  </a:lnTo>
                  <a:lnTo>
                    <a:pt x="77" y="102"/>
                  </a:lnTo>
                  <a:lnTo>
                    <a:pt x="71" y="96"/>
                  </a:lnTo>
                  <a:lnTo>
                    <a:pt x="71" y="90"/>
                  </a:lnTo>
                  <a:lnTo>
                    <a:pt x="71" y="84"/>
                  </a:lnTo>
                  <a:lnTo>
                    <a:pt x="71" y="72"/>
                  </a:lnTo>
                  <a:lnTo>
                    <a:pt x="65" y="60"/>
                  </a:lnTo>
                  <a:lnTo>
                    <a:pt x="65" y="54"/>
                  </a:lnTo>
                  <a:lnTo>
                    <a:pt x="71" y="54"/>
                  </a:lnTo>
                  <a:lnTo>
                    <a:pt x="83" y="60"/>
                  </a:lnTo>
                  <a:lnTo>
                    <a:pt x="89" y="66"/>
                  </a:lnTo>
                  <a:lnTo>
                    <a:pt x="101" y="72"/>
                  </a:lnTo>
                  <a:lnTo>
                    <a:pt x="113" y="78"/>
                  </a:lnTo>
                  <a:lnTo>
                    <a:pt x="119" y="84"/>
                  </a:lnTo>
                  <a:lnTo>
                    <a:pt x="125" y="84"/>
                  </a:lnTo>
                  <a:lnTo>
                    <a:pt x="131" y="90"/>
                  </a:lnTo>
                  <a:lnTo>
                    <a:pt x="131" y="84"/>
                  </a:lnTo>
                  <a:lnTo>
                    <a:pt x="125" y="84"/>
                  </a:lnTo>
                  <a:lnTo>
                    <a:pt x="125" y="78"/>
                  </a:lnTo>
                  <a:lnTo>
                    <a:pt x="113" y="72"/>
                  </a:lnTo>
                  <a:lnTo>
                    <a:pt x="107" y="72"/>
                  </a:lnTo>
                  <a:lnTo>
                    <a:pt x="101" y="66"/>
                  </a:lnTo>
                  <a:lnTo>
                    <a:pt x="89" y="60"/>
                  </a:lnTo>
                  <a:lnTo>
                    <a:pt x="83" y="54"/>
                  </a:lnTo>
                  <a:lnTo>
                    <a:pt x="77" y="48"/>
                  </a:lnTo>
                  <a:lnTo>
                    <a:pt x="71" y="48"/>
                  </a:lnTo>
                  <a:lnTo>
                    <a:pt x="65" y="48"/>
                  </a:lnTo>
                  <a:lnTo>
                    <a:pt x="71" y="42"/>
                  </a:lnTo>
                  <a:lnTo>
                    <a:pt x="77" y="42"/>
                  </a:lnTo>
                  <a:lnTo>
                    <a:pt x="83" y="42"/>
                  </a:lnTo>
                  <a:lnTo>
                    <a:pt x="89" y="42"/>
                  </a:lnTo>
                  <a:lnTo>
                    <a:pt x="95" y="42"/>
                  </a:lnTo>
                  <a:lnTo>
                    <a:pt x="101" y="42"/>
                  </a:lnTo>
                  <a:lnTo>
                    <a:pt x="107" y="42"/>
                  </a:lnTo>
                  <a:lnTo>
                    <a:pt x="119" y="42"/>
                  </a:lnTo>
                  <a:lnTo>
                    <a:pt x="125" y="42"/>
                  </a:lnTo>
                  <a:lnTo>
                    <a:pt x="131" y="42"/>
                  </a:lnTo>
                  <a:lnTo>
                    <a:pt x="125" y="36"/>
                  </a:lnTo>
                  <a:lnTo>
                    <a:pt x="119" y="36"/>
                  </a:lnTo>
                  <a:lnTo>
                    <a:pt x="113" y="36"/>
                  </a:lnTo>
                  <a:lnTo>
                    <a:pt x="107" y="36"/>
                  </a:lnTo>
                  <a:lnTo>
                    <a:pt x="95" y="36"/>
                  </a:lnTo>
                  <a:lnTo>
                    <a:pt x="89" y="36"/>
                  </a:lnTo>
                  <a:lnTo>
                    <a:pt x="77" y="36"/>
                  </a:lnTo>
                  <a:lnTo>
                    <a:pt x="71" y="36"/>
                  </a:lnTo>
                  <a:lnTo>
                    <a:pt x="65" y="36"/>
                  </a:lnTo>
                  <a:lnTo>
                    <a:pt x="59" y="36"/>
                  </a:lnTo>
                  <a:lnTo>
                    <a:pt x="53" y="30"/>
                  </a:lnTo>
                  <a:lnTo>
                    <a:pt x="48" y="24"/>
                  </a:lnTo>
                  <a:lnTo>
                    <a:pt x="48" y="18"/>
                  </a:lnTo>
                  <a:lnTo>
                    <a:pt x="53" y="18"/>
                  </a:lnTo>
                  <a:lnTo>
                    <a:pt x="59" y="12"/>
                  </a:lnTo>
                  <a:lnTo>
                    <a:pt x="65" y="12"/>
                  </a:lnTo>
                  <a:lnTo>
                    <a:pt x="71" y="6"/>
                  </a:lnTo>
                  <a:lnTo>
                    <a:pt x="77" y="6"/>
                  </a:lnTo>
                  <a:lnTo>
                    <a:pt x="77" y="0"/>
                  </a:lnTo>
                  <a:lnTo>
                    <a:pt x="83" y="0"/>
                  </a:lnTo>
                  <a:lnTo>
                    <a:pt x="77" y="0"/>
                  </a:lnTo>
                  <a:lnTo>
                    <a:pt x="71" y="0"/>
                  </a:lnTo>
                  <a:lnTo>
                    <a:pt x="65" y="6"/>
                  </a:lnTo>
                  <a:lnTo>
                    <a:pt x="59" y="6"/>
                  </a:lnTo>
                  <a:lnTo>
                    <a:pt x="53" y="12"/>
                  </a:lnTo>
                  <a:lnTo>
                    <a:pt x="48" y="12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80" name="Freeform 214"/>
            <p:cNvSpPr>
              <a:spLocks/>
            </p:cNvSpPr>
            <p:nvPr/>
          </p:nvSpPr>
          <p:spPr bwMode="auto">
            <a:xfrm>
              <a:off x="4564" y="1953"/>
              <a:ext cx="329" cy="329"/>
            </a:xfrm>
            <a:custGeom>
              <a:avLst/>
              <a:gdLst>
                <a:gd name="T0" fmla="*/ 132 w 329"/>
                <a:gd name="T1" fmla="*/ 72 h 329"/>
                <a:gd name="T2" fmla="*/ 90 w 329"/>
                <a:gd name="T3" fmla="*/ 48 h 329"/>
                <a:gd name="T4" fmla="*/ 36 w 329"/>
                <a:gd name="T5" fmla="*/ 36 h 329"/>
                <a:gd name="T6" fmla="*/ 18 w 329"/>
                <a:gd name="T7" fmla="*/ 30 h 329"/>
                <a:gd name="T8" fmla="*/ 30 w 329"/>
                <a:gd name="T9" fmla="*/ 72 h 329"/>
                <a:gd name="T10" fmla="*/ 48 w 329"/>
                <a:gd name="T11" fmla="*/ 114 h 329"/>
                <a:gd name="T12" fmla="*/ 90 w 329"/>
                <a:gd name="T13" fmla="*/ 138 h 329"/>
                <a:gd name="T14" fmla="*/ 120 w 329"/>
                <a:gd name="T15" fmla="*/ 156 h 329"/>
                <a:gd name="T16" fmla="*/ 108 w 329"/>
                <a:gd name="T17" fmla="*/ 162 h 329"/>
                <a:gd name="T18" fmla="*/ 84 w 329"/>
                <a:gd name="T19" fmla="*/ 156 h 329"/>
                <a:gd name="T20" fmla="*/ 48 w 329"/>
                <a:gd name="T21" fmla="*/ 174 h 329"/>
                <a:gd name="T22" fmla="*/ 24 w 329"/>
                <a:gd name="T23" fmla="*/ 204 h 329"/>
                <a:gd name="T24" fmla="*/ 0 w 329"/>
                <a:gd name="T25" fmla="*/ 215 h 329"/>
                <a:gd name="T26" fmla="*/ 6 w 329"/>
                <a:gd name="T27" fmla="*/ 227 h 329"/>
                <a:gd name="T28" fmla="*/ 24 w 329"/>
                <a:gd name="T29" fmla="*/ 233 h 329"/>
                <a:gd name="T30" fmla="*/ 66 w 329"/>
                <a:gd name="T31" fmla="*/ 239 h 329"/>
                <a:gd name="T32" fmla="*/ 114 w 329"/>
                <a:gd name="T33" fmla="*/ 215 h 329"/>
                <a:gd name="T34" fmla="*/ 120 w 329"/>
                <a:gd name="T35" fmla="*/ 192 h 329"/>
                <a:gd name="T36" fmla="*/ 137 w 329"/>
                <a:gd name="T37" fmla="*/ 174 h 329"/>
                <a:gd name="T38" fmla="*/ 143 w 329"/>
                <a:gd name="T39" fmla="*/ 180 h 329"/>
                <a:gd name="T40" fmla="*/ 132 w 329"/>
                <a:gd name="T41" fmla="*/ 209 h 329"/>
                <a:gd name="T42" fmla="*/ 120 w 329"/>
                <a:gd name="T43" fmla="*/ 215 h 329"/>
                <a:gd name="T44" fmla="*/ 102 w 329"/>
                <a:gd name="T45" fmla="*/ 233 h 329"/>
                <a:gd name="T46" fmla="*/ 90 w 329"/>
                <a:gd name="T47" fmla="*/ 269 h 329"/>
                <a:gd name="T48" fmla="*/ 96 w 329"/>
                <a:gd name="T49" fmla="*/ 293 h 329"/>
                <a:gd name="T50" fmla="*/ 90 w 329"/>
                <a:gd name="T51" fmla="*/ 329 h 329"/>
                <a:gd name="T52" fmla="*/ 120 w 329"/>
                <a:gd name="T53" fmla="*/ 323 h 329"/>
                <a:gd name="T54" fmla="*/ 161 w 329"/>
                <a:gd name="T55" fmla="*/ 293 h 329"/>
                <a:gd name="T56" fmla="*/ 179 w 329"/>
                <a:gd name="T57" fmla="*/ 251 h 329"/>
                <a:gd name="T58" fmla="*/ 167 w 329"/>
                <a:gd name="T59" fmla="*/ 209 h 329"/>
                <a:gd name="T60" fmla="*/ 167 w 329"/>
                <a:gd name="T61" fmla="*/ 186 h 329"/>
                <a:gd name="T62" fmla="*/ 179 w 329"/>
                <a:gd name="T63" fmla="*/ 209 h 329"/>
                <a:gd name="T64" fmla="*/ 191 w 329"/>
                <a:gd name="T65" fmla="*/ 251 h 329"/>
                <a:gd name="T66" fmla="*/ 227 w 329"/>
                <a:gd name="T67" fmla="*/ 275 h 329"/>
                <a:gd name="T68" fmla="*/ 269 w 329"/>
                <a:gd name="T69" fmla="*/ 293 h 329"/>
                <a:gd name="T70" fmla="*/ 287 w 329"/>
                <a:gd name="T71" fmla="*/ 269 h 329"/>
                <a:gd name="T72" fmla="*/ 245 w 329"/>
                <a:gd name="T73" fmla="*/ 204 h 329"/>
                <a:gd name="T74" fmla="*/ 221 w 329"/>
                <a:gd name="T75" fmla="*/ 198 h 329"/>
                <a:gd name="T76" fmla="*/ 215 w 329"/>
                <a:gd name="T77" fmla="*/ 186 h 329"/>
                <a:gd name="T78" fmla="*/ 251 w 329"/>
                <a:gd name="T79" fmla="*/ 198 h 329"/>
                <a:gd name="T80" fmla="*/ 293 w 329"/>
                <a:gd name="T81" fmla="*/ 192 h 329"/>
                <a:gd name="T82" fmla="*/ 323 w 329"/>
                <a:gd name="T83" fmla="*/ 186 h 329"/>
                <a:gd name="T84" fmla="*/ 317 w 329"/>
                <a:gd name="T85" fmla="*/ 174 h 329"/>
                <a:gd name="T86" fmla="*/ 293 w 329"/>
                <a:gd name="T87" fmla="*/ 150 h 329"/>
                <a:gd name="T88" fmla="*/ 257 w 329"/>
                <a:gd name="T89" fmla="*/ 126 h 329"/>
                <a:gd name="T90" fmla="*/ 215 w 329"/>
                <a:gd name="T91" fmla="*/ 126 h 329"/>
                <a:gd name="T92" fmla="*/ 203 w 329"/>
                <a:gd name="T93" fmla="*/ 138 h 329"/>
                <a:gd name="T94" fmla="*/ 197 w 329"/>
                <a:gd name="T95" fmla="*/ 126 h 329"/>
                <a:gd name="T96" fmla="*/ 209 w 329"/>
                <a:gd name="T97" fmla="*/ 120 h 329"/>
                <a:gd name="T98" fmla="*/ 227 w 329"/>
                <a:gd name="T99" fmla="*/ 114 h 329"/>
                <a:gd name="T100" fmla="*/ 245 w 329"/>
                <a:gd name="T101" fmla="*/ 60 h 329"/>
                <a:gd name="T102" fmla="*/ 233 w 329"/>
                <a:gd name="T103" fmla="*/ 6 h 329"/>
                <a:gd name="T104" fmla="*/ 215 w 329"/>
                <a:gd name="T105" fmla="*/ 24 h 329"/>
                <a:gd name="T106" fmla="*/ 179 w 329"/>
                <a:gd name="T107" fmla="*/ 36 h 329"/>
                <a:gd name="T108" fmla="*/ 149 w 329"/>
                <a:gd name="T109" fmla="*/ 90 h 329"/>
                <a:gd name="T110" fmla="*/ 143 w 329"/>
                <a:gd name="T111" fmla="*/ 120 h 32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29"/>
                <a:gd name="T169" fmla="*/ 0 h 329"/>
                <a:gd name="T170" fmla="*/ 329 w 329"/>
                <a:gd name="T171" fmla="*/ 329 h 32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29" h="329">
                  <a:moveTo>
                    <a:pt x="143" y="120"/>
                  </a:moveTo>
                  <a:lnTo>
                    <a:pt x="143" y="108"/>
                  </a:lnTo>
                  <a:lnTo>
                    <a:pt x="137" y="96"/>
                  </a:lnTo>
                  <a:lnTo>
                    <a:pt x="132" y="84"/>
                  </a:lnTo>
                  <a:lnTo>
                    <a:pt x="132" y="72"/>
                  </a:lnTo>
                  <a:lnTo>
                    <a:pt x="120" y="66"/>
                  </a:lnTo>
                  <a:lnTo>
                    <a:pt x="114" y="60"/>
                  </a:lnTo>
                  <a:lnTo>
                    <a:pt x="108" y="54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78" y="48"/>
                  </a:lnTo>
                  <a:lnTo>
                    <a:pt x="66" y="42"/>
                  </a:lnTo>
                  <a:lnTo>
                    <a:pt x="54" y="42"/>
                  </a:lnTo>
                  <a:lnTo>
                    <a:pt x="42" y="36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24" y="30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30" y="60"/>
                  </a:lnTo>
                  <a:lnTo>
                    <a:pt x="30" y="72"/>
                  </a:lnTo>
                  <a:lnTo>
                    <a:pt x="30" y="84"/>
                  </a:lnTo>
                  <a:lnTo>
                    <a:pt x="36" y="90"/>
                  </a:lnTo>
                  <a:lnTo>
                    <a:pt x="42" y="96"/>
                  </a:lnTo>
                  <a:lnTo>
                    <a:pt x="42" y="108"/>
                  </a:lnTo>
                  <a:lnTo>
                    <a:pt x="48" y="114"/>
                  </a:lnTo>
                  <a:lnTo>
                    <a:pt x="60" y="120"/>
                  </a:lnTo>
                  <a:lnTo>
                    <a:pt x="66" y="126"/>
                  </a:lnTo>
                  <a:lnTo>
                    <a:pt x="72" y="132"/>
                  </a:lnTo>
                  <a:lnTo>
                    <a:pt x="84" y="138"/>
                  </a:lnTo>
                  <a:lnTo>
                    <a:pt x="90" y="138"/>
                  </a:lnTo>
                  <a:lnTo>
                    <a:pt x="96" y="138"/>
                  </a:lnTo>
                  <a:lnTo>
                    <a:pt x="102" y="144"/>
                  </a:lnTo>
                  <a:lnTo>
                    <a:pt x="114" y="144"/>
                  </a:lnTo>
                  <a:lnTo>
                    <a:pt x="114" y="150"/>
                  </a:lnTo>
                  <a:lnTo>
                    <a:pt x="120" y="156"/>
                  </a:lnTo>
                  <a:lnTo>
                    <a:pt x="126" y="162"/>
                  </a:lnTo>
                  <a:lnTo>
                    <a:pt x="120" y="162"/>
                  </a:lnTo>
                  <a:lnTo>
                    <a:pt x="114" y="162"/>
                  </a:lnTo>
                  <a:lnTo>
                    <a:pt x="108" y="162"/>
                  </a:lnTo>
                  <a:lnTo>
                    <a:pt x="102" y="162"/>
                  </a:lnTo>
                  <a:lnTo>
                    <a:pt x="102" y="156"/>
                  </a:lnTo>
                  <a:lnTo>
                    <a:pt x="96" y="156"/>
                  </a:lnTo>
                  <a:lnTo>
                    <a:pt x="90" y="156"/>
                  </a:lnTo>
                  <a:lnTo>
                    <a:pt x="84" y="156"/>
                  </a:lnTo>
                  <a:lnTo>
                    <a:pt x="72" y="156"/>
                  </a:lnTo>
                  <a:lnTo>
                    <a:pt x="66" y="162"/>
                  </a:lnTo>
                  <a:lnTo>
                    <a:pt x="60" y="162"/>
                  </a:lnTo>
                  <a:lnTo>
                    <a:pt x="54" y="168"/>
                  </a:lnTo>
                  <a:lnTo>
                    <a:pt x="48" y="174"/>
                  </a:lnTo>
                  <a:lnTo>
                    <a:pt x="42" y="180"/>
                  </a:lnTo>
                  <a:lnTo>
                    <a:pt x="42" y="186"/>
                  </a:lnTo>
                  <a:lnTo>
                    <a:pt x="36" y="192"/>
                  </a:lnTo>
                  <a:lnTo>
                    <a:pt x="30" y="198"/>
                  </a:lnTo>
                  <a:lnTo>
                    <a:pt x="24" y="204"/>
                  </a:lnTo>
                  <a:lnTo>
                    <a:pt x="18" y="204"/>
                  </a:lnTo>
                  <a:lnTo>
                    <a:pt x="18" y="209"/>
                  </a:lnTo>
                  <a:lnTo>
                    <a:pt x="12" y="215"/>
                  </a:lnTo>
                  <a:lnTo>
                    <a:pt x="6" y="215"/>
                  </a:lnTo>
                  <a:lnTo>
                    <a:pt x="0" y="215"/>
                  </a:lnTo>
                  <a:lnTo>
                    <a:pt x="0" y="221"/>
                  </a:lnTo>
                  <a:lnTo>
                    <a:pt x="6" y="227"/>
                  </a:lnTo>
                  <a:lnTo>
                    <a:pt x="12" y="233"/>
                  </a:lnTo>
                  <a:lnTo>
                    <a:pt x="18" y="233"/>
                  </a:lnTo>
                  <a:lnTo>
                    <a:pt x="24" y="233"/>
                  </a:lnTo>
                  <a:lnTo>
                    <a:pt x="30" y="239"/>
                  </a:lnTo>
                  <a:lnTo>
                    <a:pt x="36" y="239"/>
                  </a:lnTo>
                  <a:lnTo>
                    <a:pt x="48" y="239"/>
                  </a:lnTo>
                  <a:lnTo>
                    <a:pt x="54" y="245"/>
                  </a:lnTo>
                  <a:lnTo>
                    <a:pt x="66" y="239"/>
                  </a:lnTo>
                  <a:lnTo>
                    <a:pt x="78" y="239"/>
                  </a:lnTo>
                  <a:lnTo>
                    <a:pt x="84" y="239"/>
                  </a:lnTo>
                  <a:lnTo>
                    <a:pt x="96" y="233"/>
                  </a:lnTo>
                  <a:lnTo>
                    <a:pt x="102" y="221"/>
                  </a:lnTo>
                  <a:lnTo>
                    <a:pt x="114" y="215"/>
                  </a:lnTo>
                  <a:lnTo>
                    <a:pt x="114" y="209"/>
                  </a:lnTo>
                  <a:lnTo>
                    <a:pt x="114" y="204"/>
                  </a:lnTo>
                  <a:lnTo>
                    <a:pt x="120" y="204"/>
                  </a:lnTo>
                  <a:lnTo>
                    <a:pt x="120" y="198"/>
                  </a:lnTo>
                  <a:lnTo>
                    <a:pt x="120" y="192"/>
                  </a:lnTo>
                  <a:lnTo>
                    <a:pt x="126" y="186"/>
                  </a:lnTo>
                  <a:lnTo>
                    <a:pt x="126" y="180"/>
                  </a:lnTo>
                  <a:lnTo>
                    <a:pt x="132" y="180"/>
                  </a:lnTo>
                  <a:lnTo>
                    <a:pt x="132" y="174"/>
                  </a:lnTo>
                  <a:lnTo>
                    <a:pt x="137" y="174"/>
                  </a:lnTo>
                  <a:lnTo>
                    <a:pt x="137" y="168"/>
                  </a:lnTo>
                  <a:lnTo>
                    <a:pt x="143" y="168"/>
                  </a:lnTo>
                  <a:lnTo>
                    <a:pt x="143" y="174"/>
                  </a:lnTo>
                  <a:lnTo>
                    <a:pt x="143" y="180"/>
                  </a:lnTo>
                  <a:lnTo>
                    <a:pt x="149" y="186"/>
                  </a:lnTo>
                  <a:lnTo>
                    <a:pt x="143" y="192"/>
                  </a:lnTo>
                  <a:lnTo>
                    <a:pt x="143" y="198"/>
                  </a:lnTo>
                  <a:lnTo>
                    <a:pt x="137" y="204"/>
                  </a:lnTo>
                  <a:lnTo>
                    <a:pt x="132" y="209"/>
                  </a:lnTo>
                  <a:lnTo>
                    <a:pt x="126" y="209"/>
                  </a:lnTo>
                  <a:lnTo>
                    <a:pt x="120" y="215"/>
                  </a:lnTo>
                  <a:lnTo>
                    <a:pt x="114" y="215"/>
                  </a:lnTo>
                  <a:lnTo>
                    <a:pt x="114" y="221"/>
                  </a:lnTo>
                  <a:lnTo>
                    <a:pt x="108" y="227"/>
                  </a:lnTo>
                  <a:lnTo>
                    <a:pt x="102" y="233"/>
                  </a:lnTo>
                  <a:lnTo>
                    <a:pt x="102" y="239"/>
                  </a:lnTo>
                  <a:lnTo>
                    <a:pt x="96" y="245"/>
                  </a:lnTo>
                  <a:lnTo>
                    <a:pt x="96" y="251"/>
                  </a:lnTo>
                  <a:lnTo>
                    <a:pt x="90" y="263"/>
                  </a:lnTo>
                  <a:lnTo>
                    <a:pt x="90" y="269"/>
                  </a:lnTo>
                  <a:lnTo>
                    <a:pt x="90" y="275"/>
                  </a:lnTo>
                  <a:lnTo>
                    <a:pt x="90" y="281"/>
                  </a:lnTo>
                  <a:lnTo>
                    <a:pt x="96" y="287"/>
                  </a:lnTo>
                  <a:lnTo>
                    <a:pt x="96" y="293"/>
                  </a:lnTo>
                  <a:lnTo>
                    <a:pt x="96" y="305"/>
                  </a:lnTo>
                  <a:lnTo>
                    <a:pt x="96" y="311"/>
                  </a:lnTo>
                  <a:lnTo>
                    <a:pt x="90" y="317"/>
                  </a:lnTo>
                  <a:lnTo>
                    <a:pt x="90" y="323"/>
                  </a:lnTo>
                  <a:lnTo>
                    <a:pt x="90" y="329"/>
                  </a:lnTo>
                  <a:lnTo>
                    <a:pt x="96" y="329"/>
                  </a:lnTo>
                  <a:lnTo>
                    <a:pt x="108" y="323"/>
                  </a:lnTo>
                  <a:lnTo>
                    <a:pt x="120" y="323"/>
                  </a:lnTo>
                  <a:lnTo>
                    <a:pt x="132" y="317"/>
                  </a:lnTo>
                  <a:lnTo>
                    <a:pt x="137" y="317"/>
                  </a:lnTo>
                  <a:lnTo>
                    <a:pt x="149" y="311"/>
                  </a:lnTo>
                  <a:lnTo>
                    <a:pt x="155" y="305"/>
                  </a:lnTo>
                  <a:lnTo>
                    <a:pt x="161" y="293"/>
                  </a:lnTo>
                  <a:lnTo>
                    <a:pt x="167" y="287"/>
                  </a:lnTo>
                  <a:lnTo>
                    <a:pt x="173" y="281"/>
                  </a:lnTo>
                  <a:lnTo>
                    <a:pt x="173" y="269"/>
                  </a:lnTo>
                  <a:lnTo>
                    <a:pt x="179" y="263"/>
                  </a:lnTo>
                  <a:lnTo>
                    <a:pt x="179" y="251"/>
                  </a:lnTo>
                  <a:lnTo>
                    <a:pt x="179" y="245"/>
                  </a:lnTo>
                  <a:lnTo>
                    <a:pt x="179" y="233"/>
                  </a:lnTo>
                  <a:lnTo>
                    <a:pt x="173" y="221"/>
                  </a:lnTo>
                  <a:lnTo>
                    <a:pt x="173" y="215"/>
                  </a:lnTo>
                  <a:lnTo>
                    <a:pt x="167" y="209"/>
                  </a:lnTo>
                  <a:lnTo>
                    <a:pt x="161" y="204"/>
                  </a:lnTo>
                  <a:lnTo>
                    <a:pt x="161" y="198"/>
                  </a:lnTo>
                  <a:lnTo>
                    <a:pt x="161" y="192"/>
                  </a:lnTo>
                  <a:lnTo>
                    <a:pt x="167" y="186"/>
                  </a:lnTo>
                  <a:lnTo>
                    <a:pt x="173" y="186"/>
                  </a:lnTo>
                  <a:lnTo>
                    <a:pt x="179" y="192"/>
                  </a:lnTo>
                  <a:lnTo>
                    <a:pt x="179" y="198"/>
                  </a:lnTo>
                  <a:lnTo>
                    <a:pt x="179" y="209"/>
                  </a:lnTo>
                  <a:lnTo>
                    <a:pt x="185" y="221"/>
                  </a:lnTo>
                  <a:lnTo>
                    <a:pt x="185" y="227"/>
                  </a:lnTo>
                  <a:lnTo>
                    <a:pt x="185" y="233"/>
                  </a:lnTo>
                  <a:lnTo>
                    <a:pt x="191" y="239"/>
                  </a:lnTo>
                  <a:lnTo>
                    <a:pt x="191" y="251"/>
                  </a:lnTo>
                  <a:lnTo>
                    <a:pt x="197" y="257"/>
                  </a:lnTo>
                  <a:lnTo>
                    <a:pt x="203" y="263"/>
                  </a:lnTo>
                  <a:lnTo>
                    <a:pt x="209" y="269"/>
                  </a:lnTo>
                  <a:lnTo>
                    <a:pt x="221" y="269"/>
                  </a:lnTo>
                  <a:lnTo>
                    <a:pt x="227" y="275"/>
                  </a:lnTo>
                  <a:lnTo>
                    <a:pt x="239" y="281"/>
                  </a:lnTo>
                  <a:lnTo>
                    <a:pt x="245" y="281"/>
                  </a:lnTo>
                  <a:lnTo>
                    <a:pt x="257" y="287"/>
                  </a:lnTo>
                  <a:lnTo>
                    <a:pt x="263" y="293"/>
                  </a:lnTo>
                  <a:lnTo>
                    <a:pt x="269" y="293"/>
                  </a:lnTo>
                  <a:lnTo>
                    <a:pt x="275" y="299"/>
                  </a:lnTo>
                  <a:lnTo>
                    <a:pt x="281" y="311"/>
                  </a:lnTo>
                  <a:lnTo>
                    <a:pt x="281" y="299"/>
                  </a:lnTo>
                  <a:lnTo>
                    <a:pt x="287" y="281"/>
                  </a:lnTo>
                  <a:lnTo>
                    <a:pt x="287" y="269"/>
                  </a:lnTo>
                  <a:lnTo>
                    <a:pt x="287" y="251"/>
                  </a:lnTo>
                  <a:lnTo>
                    <a:pt x="281" y="233"/>
                  </a:lnTo>
                  <a:lnTo>
                    <a:pt x="275" y="221"/>
                  </a:lnTo>
                  <a:lnTo>
                    <a:pt x="263" y="209"/>
                  </a:lnTo>
                  <a:lnTo>
                    <a:pt x="245" y="204"/>
                  </a:lnTo>
                  <a:lnTo>
                    <a:pt x="239" y="198"/>
                  </a:lnTo>
                  <a:lnTo>
                    <a:pt x="233" y="198"/>
                  </a:lnTo>
                  <a:lnTo>
                    <a:pt x="227" y="198"/>
                  </a:lnTo>
                  <a:lnTo>
                    <a:pt x="221" y="198"/>
                  </a:lnTo>
                  <a:lnTo>
                    <a:pt x="215" y="198"/>
                  </a:lnTo>
                  <a:lnTo>
                    <a:pt x="215" y="192"/>
                  </a:lnTo>
                  <a:lnTo>
                    <a:pt x="209" y="192"/>
                  </a:lnTo>
                  <a:lnTo>
                    <a:pt x="215" y="192"/>
                  </a:lnTo>
                  <a:lnTo>
                    <a:pt x="215" y="186"/>
                  </a:lnTo>
                  <a:lnTo>
                    <a:pt x="215" y="180"/>
                  </a:lnTo>
                  <a:lnTo>
                    <a:pt x="227" y="186"/>
                  </a:lnTo>
                  <a:lnTo>
                    <a:pt x="239" y="192"/>
                  </a:lnTo>
                  <a:lnTo>
                    <a:pt x="251" y="198"/>
                  </a:lnTo>
                  <a:lnTo>
                    <a:pt x="263" y="198"/>
                  </a:lnTo>
                  <a:lnTo>
                    <a:pt x="269" y="198"/>
                  </a:lnTo>
                  <a:lnTo>
                    <a:pt x="281" y="198"/>
                  </a:lnTo>
                  <a:lnTo>
                    <a:pt x="287" y="198"/>
                  </a:lnTo>
                  <a:lnTo>
                    <a:pt x="293" y="192"/>
                  </a:lnTo>
                  <a:lnTo>
                    <a:pt x="305" y="192"/>
                  </a:lnTo>
                  <a:lnTo>
                    <a:pt x="311" y="186"/>
                  </a:lnTo>
                  <a:lnTo>
                    <a:pt x="317" y="186"/>
                  </a:lnTo>
                  <a:lnTo>
                    <a:pt x="323" y="186"/>
                  </a:lnTo>
                  <a:lnTo>
                    <a:pt x="323" y="180"/>
                  </a:lnTo>
                  <a:lnTo>
                    <a:pt x="329" y="180"/>
                  </a:lnTo>
                  <a:lnTo>
                    <a:pt x="323" y="180"/>
                  </a:lnTo>
                  <a:lnTo>
                    <a:pt x="317" y="174"/>
                  </a:lnTo>
                  <a:lnTo>
                    <a:pt x="311" y="174"/>
                  </a:lnTo>
                  <a:lnTo>
                    <a:pt x="305" y="168"/>
                  </a:lnTo>
                  <a:lnTo>
                    <a:pt x="299" y="162"/>
                  </a:lnTo>
                  <a:lnTo>
                    <a:pt x="299" y="156"/>
                  </a:lnTo>
                  <a:lnTo>
                    <a:pt x="293" y="150"/>
                  </a:lnTo>
                  <a:lnTo>
                    <a:pt x="287" y="144"/>
                  </a:lnTo>
                  <a:lnTo>
                    <a:pt x="281" y="138"/>
                  </a:lnTo>
                  <a:lnTo>
                    <a:pt x="275" y="132"/>
                  </a:lnTo>
                  <a:lnTo>
                    <a:pt x="269" y="126"/>
                  </a:lnTo>
                  <a:lnTo>
                    <a:pt x="257" y="126"/>
                  </a:lnTo>
                  <a:lnTo>
                    <a:pt x="251" y="120"/>
                  </a:lnTo>
                  <a:lnTo>
                    <a:pt x="239" y="120"/>
                  </a:lnTo>
                  <a:lnTo>
                    <a:pt x="227" y="120"/>
                  </a:lnTo>
                  <a:lnTo>
                    <a:pt x="221" y="126"/>
                  </a:lnTo>
                  <a:lnTo>
                    <a:pt x="215" y="126"/>
                  </a:lnTo>
                  <a:lnTo>
                    <a:pt x="215" y="132"/>
                  </a:lnTo>
                  <a:lnTo>
                    <a:pt x="209" y="132"/>
                  </a:lnTo>
                  <a:lnTo>
                    <a:pt x="203" y="138"/>
                  </a:lnTo>
                  <a:lnTo>
                    <a:pt x="197" y="138"/>
                  </a:lnTo>
                  <a:lnTo>
                    <a:pt x="197" y="132"/>
                  </a:lnTo>
                  <a:lnTo>
                    <a:pt x="197" y="126"/>
                  </a:lnTo>
                  <a:lnTo>
                    <a:pt x="203" y="126"/>
                  </a:lnTo>
                  <a:lnTo>
                    <a:pt x="203" y="120"/>
                  </a:lnTo>
                  <a:lnTo>
                    <a:pt x="209" y="120"/>
                  </a:lnTo>
                  <a:lnTo>
                    <a:pt x="215" y="120"/>
                  </a:lnTo>
                  <a:lnTo>
                    <a:pt x="221" y="120"/>
                  </a:lnTo>
                  <a:lnTo>
                    <a:pt x="227" y="114"/>
                  </a:lnTo>
                  <a:lnTo>
                    <a:pt x="233" y="102"/>
                  </a:lnTo>
                  <a:lnTo>
                    <a:pt x="239" y="96"/>
                  </a:lnTo>
                  <a:lnTo>
                    <a:pt x="239" y="84"/>
                  </a:lnTo>
                  <a:lnTo>
                    <a:pt x="245" y="72"/>
                  </a:lnTo>
                  <a:lnTo>
                    <a:pt x="245" y="60"/>
                  </a:lnTo>
                  <a:lnTo>
                    <a:pt x="245" y="54"/>
                  </a:lnTo>
                  <a:lnTo>
                    <a:pt x="239" y="42"/>
                  </a:lnTo>
                  <a:lnTo>
                    <a:pt x="239" y="30"/>
                  </a:lnTo>
                  <a:lnTo>
                    <a:pt x="233" y="18"/>
                  </a:lnTo>
                  <a:lnTo>
                    <a:pt x="233" y="6"/>
                  </a:lnTo>
                  <a:lnTo>
                    <a:pt x="233" y="0"/>
                  </a:lnTo>
                  <a:lnTo>
                    <a:pt x="227" y="6"/>
                  </a:lnTo>
                  <a:lnTo>
                    <a:pt x="221" y="12"/>
                  </a:lnTo>
                  <a:lnTo>
                    <a:pt x="221" y="18"/>
                  </a:lnTo>
                  <a:lnTo>
                    <a:pt x="215" y="24"/>
                  </a:lnTo>
                  <a:lnTo>
                    <a:pt x="209" y="30"/>
                  </a:lnTo>
                  <a:lnTo>
                    <a:pt x="203" y="30"/>
                  </a:lnTo>
                  <a:lnTo>
                    <a:pt x="197" y="30"/>
                  </a:lnTo>
                  <a:lnTo>
                    <a:pt x="191" y="36"/>
                  </a:lnTo>
                  <a:lnTo>
                    <a:pt x="179" y="36"/>
                  </a:lnTo>
                  <a:lnTo>
                    <a:pt x="173" y="48"/>
                  </a:lnTo>
                  <a:lnTo>
                    <a:pt x="167" y="54"/>
                  </a:lnTo>
                  <a:lnTo>
                    <a:pt x="161" y="66"/>
                  </a:lnTo>
                  <a:lnTo>
                    <a:pt x="155" y="78"/>
                  </a:lnTo>
                  <a:lnTo>
                    <a:pt x="149" y="90"/>
                  </a:lnTo>
                  <a:lnTo>
                    <a:pt x="149" y="102"/>
                  </a:lnTo>
                  <a:lnTo>
                    <a:pt x="155" y="120"/>
                  </a:lnTo>
                  <a:lnTo>
                    <a:pt x="149" y="120"/>
                  </a:lnTo>
                  <a:lnTo>
                    <a:pt x="143" y="120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81" name="Freeform 215"/>
            <p:cNvSpPr>
              <a:spLocks/>
            </p:cNvSpPr>
            <p:nvPr/>
          </p:nvSpPr>
          <p:spPr bwMode="auto">
            <a:xfrm>
              <a:off x="4654" y="1929"/>
              <a:ext cx="101" cy="144"/>
            </a:xfrm>
            <a:custGeom>
              <a:avLst/>
              <a:gdLst>
                <a:gd name="T0" fmla="*/ 101 w 101"/>
                <a:gd name="T1" fmla="*/ 60 h 144"/>
                <a:gd name="T2" fmla="*/ 95 w 101"/>
                <a:gd name="T3" fmla="*/ 60 h 144"/>
                <a:gd name="T4" fmla="*/ 89 w 101"/>
                <a:gd name="T5" fmla="*/ 66 h 144"/>
                <a:gd name="T6" fmla="*/ 83 w 101"/>
                <a:gd name="T7" fmla="*/ 72 h 144"/>
                <a:gd name="T8" fmla="*/ 77 w 101"/>
                <a:gd name="T9" fmla="*/ 72 h 144"/>
                <a:gd name="T10" fmla="*/ 71 w 101"/>
                <a:gd name="T11" fmla="*/ 78 h 144"/>
                <a:gd name="T12" fmla="*/ 71 w 101"/>
                <a:gd name="T13" fmla="*/ 90 h 144"/>
                <a:gd name="T14" fmla="*/ 65 w 101"/>
                <a:gd name="T15" fmla="*/ 96 h 144"/>
                <a:gd name="T16" fmla="*/ 65 w 101"/>
                <a:gd name="T17" fmla="*/ 102 h 144"/>
                <a:gd name="T18" fmla="*/ 59 w 101"/>
                <a:gd name="T19" fmla="*/ 108 h 144"/>
                <a:gd name="T20" fmla="*/ 59 w 101"/>
                <a:gd name="T21" fmla="*/ 108 h 144"/>
                <a:gd name="T22" fmla="*/ 59 w 101"/>
                <a:gd name="T23" fmla="*/ 114 h 144"/>
                <a:gd name="T24" fmla="*/ 59 w 101"/>
                <a:gd name="T25" fmla="*/ 114 h 144"/>
                <a:gd name="T26" fmla="*/ 59 w 101"/>
                <a:gd name="T27" fmla="*/ 120 h 144"/>
                <a:gd name="T28" fmla="*/ 59 w 101"/>
                <a:gd name="T29" fmla="*/ 126 h 144"/>
                <a:gd name="T30" fmla="*/ 65 w 101"/>
                <a:gd name="T31" fmla="*/ 138 h 144"/>
                <a:gd name="T32" fmla="*/ 65 w 101"/>
                <a:gd name="T33" fmla="*/ 144 h 144"/>
                <a:gd name="T34" fmla="*/ 59 w 101"/>
                <a:gd name="T35" fmla="*/ 144 h 144"/>
                <a:gd name="T36" fmla="*/ 59 w 101"/>
                <a:gd name="T37" fmla="*/ 144 h 144"/>
                <a:gd name="T38" fmla="*/ 53 w 101"/>
                <a:gd name="T39" fmla="*/ 144 h 144"/>
                <a:gd name="T40" fmla="*/ 53 w 101"/>
                <a:gd name="T41" fmla="*/ 144 h 144"/>
                <a:gd name="T42" fmla="*/ 53 w 101"/>
                <a:gd name="T43" fmla="*/ 132 h 144"/>
                <a:gd name="T44" fmla="*/ 47 w 101"/>
                <a:gd name="T45" fmla="*/ 120 h 144"/>
                <a:gd name="T46" fmla="*/ 42 w 101"/>
                <a:gd name="T47" fmla="*/ 108 h 144"/>
                <a:gd name="T48" fmla="*/ 42 w 101"/>
                <a:gd name="T49" fmla="*/ 96 h 144"/>
                <a:gd name="T50" fmla="*/ 30 w 101"/>
                <a:gd name="T51" fmla="*/ 90 h 144"/>
                <a:gd name="T52" fmla="*/ 24 w 101"/>
                <a:gd name="T53" fmla="*/ 84 h 144"/>
                <a:gd name="T54" fmla="*/ 18 w 101"/>
                <a:gd name="T55" fmla="*/ 78 h 144"/>
                <a:gd name="T56" fmla="*/ 6 w 101"/>
                <a:gd name="T57" fmla="*/ 72 h 144"/>
                <a:gd name="T58" fmla="*/ 12 w 101"/>
                <a:gd name="T59" fmla="*/ 66 h 144"/>
                <a:gd name="T60" fmla="*/ 12 w 101"/>
                <a:gd name="T61" fmla="*/ 60 h 144"/>
                <a:gd name="T62" fmla="*/ 6 w 101"/>
                <a:gd name="T63" fmla="*/ 54 h 144"/>
                <a:gd name="T64" fmla="*/ 0 w 101"/>
                <a:gd name="T65" fmla="*/ 48 h 144"/>
                <a:gd name="T66" fmla="*/ 6 w 101"/>
                <a:gd name="T67" fmla="*/ 48 h 144"/>
                <a:gd name="T68" fmla="*/ 6 w 101"/>
                <a:gd name="T69" fmla="*/ 42 h 144"/>
                <a:gd name="T70" fmla="*/ 12 w 101"/>
                <a:gd name="T71" fmla="*/ 36 h 144"/>
                <a:gd name="T72" fmla="*/ 12 w 101"/>
                <a:gd name="T73" fmla="*/ 24 h 144"/>
                <a:gd name="T74" fmla="*/ 12 w 101"/>
                <a:gd name="T75" fmla="*/ 18 h 144"/>
                <a:gd name="T76" fmla="*/ 12 w 101"/>
                <a:gd name="T77" fmla="*/ 12 h 144"/>
                <a:gd name="T78" fmla="*/ 12 w 101"/>
                <a:gd name="T79" fmla="*/ 6 h 144"/>
                <a:gd name="T80" fmla="*/ 12 w 101"/>
                <a:gd name="T81" fmla="*/ 0 h 144"/>
                <a:gd name="T82" fmla="*/ 12 w 101"/>
                <a:gd name="T83" fmla="*/ 6 h 144"/>
                <a:gd name="T84" fmla="*/ 18 w 101"/>
                <a:gd name="T85" fmla="*/ 6 h 144"/>
                <a:gd name="T86" fmla="*/ 24 w 101"/>
                <a:gd name="T87" fmla="*/ 12 h 144"/>
                <a:gd name="T88" fmla="*/ 30 w 101"/>
                <a:gd name="T89" fmla="*/ 18 h 144"/>
                <a:gd name="T90" fmla="*/ 36 w 101"/>
                <a:gd name="T91" fmla="*/ 18 h 144"/>
                <a:gd name="T92" fmla="*/ 47 w 101"/>
                <a:gd name="T93" fmla="*/ 24 h 144"/>
                <a:gd name="T94" fmla="*/ 53 w 101"/>
                <a:gd name="T95" fmla="*/ 24 h 144"/>
                <a:gd name="T96" fmla="*/ 65 w 101"/>
                <a:gd name="T97" fmla="*/ 24 h 144"/>
                <a:gd name="T98" fmla="*/ 65 w 101"/>
                <a:gd name="T99" fmla="*/ 30 h 144"/>
                <a:gd name="T100" fmla="*/ 65 w 101"/>
                <a:gd name="T101" fmla="*/ 36 h 144"/>
                <a:gd name="T102" fmla="*/ 65 w 101"/>
                <a:gd name="T103" fmla="*/ 42 h 144"/>
                <a:gd name="T104" fmla="*/ 65 w 101"/>
                <a:gd name="T105" fmla="*/ 48 h 144"/>
                <a:gd name="T106" fmla="*/ 71 w 101"/>
                <a:gd name="T107" fmla="*/ 54 h 144"/>
                <a:gd name="T108" fmla="*/ 77 w 101"/>
                <a:gd name="T109" fmla="*/ 60 h 144"/>
                <a:gd name="T110" fmla="*/ 89 w 101"/>
                <a:gd name="T111" fmla="*/ 60 h 144"/>
                <a:gd name="T112" fmla="*/ 101 w 101"/>
                <a:gd name="T113" fmla="*/ 60 h 1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1"/>
                <a:gd name="T172" fmla="*/ 0 h 144"/>
                <a:gd name="T173" fmla="*/ 101 w 101"/>
                <a:gd name="T174" fmla="*/ 144 h 1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1" h="144">
                  <a:moveTo>
                    <a:pt x="101" y="60"/>
                  </a:moveTo>
                  <a:lnTo>
                    <a:pt x="95" y="60"/>
                  </a:lnTo>
                  <a:lnTo>
                    <a:pt x="89" y="66"/>
                  </a:lnTo>
                  <a:lnTo>
                    <a:pt x="83" y="72"/>
                  </a:lnTo>
                  <a:lnTo>
                    <a:pt x="77" y="72"/>
                  </a:lnTo>
                  <a:lnTo>
                    <a:pt x="71" y="78"/>
                  </a:lnTo>
                  <a:lnTo>
                    <a:pt x="71" y="90"/>
                  </a:lnTo>
                  <a:lnTo>
                    <a:pt x="65" y="96"/>
                  </a:lnTo>
                  <a:lnTo>
                    <a:pt x="65" y="102"/>
                  </a:lnTo>
                  <a:lnTo>
                    <a:pt x="59" y="108"/>
                  </a:lnTo>
                  <a:lnTo>
                    <a:pt x="59" y="114"/>
                  </a:lnTo>
                  <a:lnTo>
                    <a:pt x="59" y="120"/>
                  </a:lnTo>
                  <a:lnTo>
                    <a:pt x="59" y="126"/>
                  </a:lnTo>
                  <a:lnTo>
                    <a:pt x="65" y="138"/>
                  </a:lnTo>
                  <a:lnTo>
                    <a:pt x="65" y="144"/>
                  </a:lnTo>
                  <a:lnTo>
                    <a:pt x="59" y="144"/>
                  </a:lnTo>
                  <a:lnTo>
                    <a:pt x="53" y="144"/>
                  </a:lnTo>
                  <a:lnTo>
                    <a:pt x="53" y="132"/>
                  </a:lnTo>
                  <a:lnTo>
                    <a:pt x="47" y="120"/>
                  </a:lnTo>
                  <a:lnTo>
                    <a:pt x="42" y="108"/>
                  </a:lnTo>
                  <a:lnTo>
                    <a:pt x="42" y="96"/>
                  </a:lnTo>
                  <a:lnTo>
                    <a:pt x="30" y="90"/>
                  </a:lnTo>
                  <a:lnTo>
                    <a:pt x="24" y="84"/>
                  </a:lnTo>
                  <a:lnTo>
                    <a:pt x="18" y="78"/>
                  </a:lnTo>
                  <a:lnTo>
                    <a:pt x="6" y="72"/>
                  </a:lnTo>
                  <a:lnTo>
                    <a:pt x="12" y="66"/>
                  </a:lnTo>
                  <a:lnTo>
                    <a:pt x="12" y="60"/>
                  </a:lnTo>
                  <a:lnTo>
                    <a:pt x="6" y="54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6" y="42"/>
                  </a:lnTo>
                  <a:lnTo>
                    <a:pt x="12" y="36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18"/>
                  </a:lnTo>
                  <a:lnTo>
                    <a:pt x="47" y="24"/>
                  </a:lnTo>
                  <a:lnTo>
                    <a:pt x="53" y="24"/>
                  </a:lnTo>
                  <a:lnTo>
                    <a:pt x="65" y="24"/>
                  </a:lnTo>
                  <a:lnTo>
                    <a:pt x="65" y="30"/>
                  </a:lnTo>
                  <a:lnTo>
                    <a:pt x="65" y="36"/>
                  </a:lnTo>
                  <a:lnTo>
                    <a:pt x="65" y="42"/>
                  </a:lnTo>
                  <a:lnTo>
                    <a:pt x="65" y="48"/>
                  </a:lnTo>
                  <a:lnTo>
                    <a:pt x="71" y="54"/>
                  </a:lnTo>
                  <a:lnTo>
                    <a:pt x="77" y="60"/>
                  </a:lnTo>
                  <a:lnTo>
                    <a:pt x="89" y="60"/>
                  </a:lnTo>
                  <a:lnTo>
                    <a:pt x="101" y="6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82" name="Freeform 216"/>
            <p:cNvSpPr>
              <a:spLocks/>
            </p:cNvSpPr>
            <p:nvPr/>
          </p:nvSpPr>
          <p:spPr bwMode="auto">
            <a:xfrm>
              <a:off x="4564" y="2168"/>
              <a:ext cx="114" cy="132"/>
            </a:xfrm>
            <a:custGeom>
              <a:avLst/>
              <a:gdLst>
                <a:gd name="T0" fmla="*/ 42 w 114"/>
                <a:gd name="T1" fmla="*/ 24 h 132"/>
                <a:gd name="T2" fmla="*/ 48 w 114"/>
                <a:gd name="T3" fmla="*/ 24 h 132"/>
                <a:gd name="T4" fmla="*/ 54 w 114"/>
                <a:gd name="T5" fmla="*/ 24 h 132"/>
                <a:gd name="T6" fmla="*/ 60 w 114"/>
                <a:gd name="T7" fmla="*/ 24 h 132"/>
                <a:gd name="T8" fmla="*/ 66 w 114"/>
                <a:gd name="T9" fmla="*/ 24 h 132"/>
                <a:gd name="T10" fmla="*/ 78 w 114"/>
                <a:gd name="T11" fmla="*/ 24 h 132"/>
                <a:gd name="T12" fmla="*/ 84 w 114"/>
                <a:gd name="T13" fmla="*/ 24 h 132"/>
                <a:gd name="T14" fmla="*/ 90 w 114"/>
                <a:gd name="T15" fmla="*/ 18 h 132"/>
                <a:gd name="T16" fmla="*/ 102 w 114"/>
                <a:gd name="T17" fmla="*/ 12 h 132"/>
                <a:gd name="T18" fmla="*/ 108 w 114"/>
                <a:gd name="T19" fmla="*/ 6 h 132"/>
                <a:gd name="T20" fmla="*/ 114 w 114"/>
                <a:gd name="T21" fmla="*/ 0 h 132"/>
                <a:gd name="T22" fmla="*/ 114 w 114"/>
                <a:gd name="T23" fmla="*/ 6 h 132"/>
                <a:gd name="T24" fmla="*/ 108 w 114"/>
                <a:gd name="T25" fmla="*/ 12 h 132"/>
                <a:gd name="T26" fmla="*/ 102 w 114"/>
                <a:gd name="T27" fmla="*/ 24 h 132"/>
                <a:gd name="T28" fmla="*/ 96 w 114"/>
                <a:gd name="T29" fmla="*/ 36 h 132"/>
                <a:gd name="T30" fmla="*/ 90 w 114"/>
                <a:gd name="T31" fmla="*/ 54 h 132"/>
                <a:gd name="T32" fmla="*/ 90 w 114"/>
                <a:gd name="T33" fmla="*/ 66 h 132"/>
                <a:gd name="T34" fmla="*/ 96 w 114"/>
                <a:gd name="T35" fmla="*/ 78 h 132"/>
                <a:gd name="T36" fmla="*/ 90 w 114"/>
                <a:gd name="T37" fmla="*/ 78 h 132"/>
                <a:gd name="T38" fmla="*/ 84 w 114"/>
                <a:gd name="T39" fmla="*/ 84 h 132"/>
                <a:gd name="T40" fmla="*/ 72 w 114"/>
                <a:gd name="T41" fmla="*/ 96 h 132"/>
                <a:gd name="T42" fmla="*/ 72 w 114"/>
                <a:gd name="T43" fmla="*/ 114 h 132"/>
                <a:gd name="T44" fmla="*/ 66 w 114"/>
                <a:gd name="T45" fmla="*/ 120 h 132"/>
                <a:gd name="T46" fmla="*/ 48 w 114"/>
                <a:gd name="T47" fmla="*/ 114 h 132"/>
                <a:gd name="T48" fmla="*/ 36 w 114"/>
                <a:gd name="T49" fmla="*/ 114 h 132"/>
                <a:gd name="T50" fmla="*/ 24 w 114"/>
                <a:gd name="T51" fmla="*/ 126 h 132"/>
                <a:gd name="T52" fmla="*/ 18 w 114"/>
                <a:gd name="T53" fmla="*/ 126 h 132"/>
                <a:gd name="T54" fmla="*/ 18 w 114"/>
                <a:gd name="T55" fmla="*/ 108 h 132"/>
                <a:gd name="T56" fmla="*/ 12 w 114"/>
                <a:gd name="T57" fmla="*/ 96 h 132"/>
                <a:gd name="T58" fmla="*/ 6 w 114"/>
                <a:gd name="T59" fmla="*/ 84 h 132"/>
                <a:gd name="T60" fmla="*/ 6 w 114"/>
                <a:gd name="T61" fmla="*/ 72 h 132"/>
                <a:gd name="T62" fmla="*/ 12 w 114"/>
                <a:gd name="T63" fmla="*/ 54 h 132"/>
                <a:gd name="T64" fmla="*/ 12 w 114"/>
                <a:gd name="T65" fmla="*/ 48 h 132"/>
                <a:gd name="T66" fmla="*/ 24 w 114"/>
                <a:gd name="T67" fmla="*/ 42 h 132"/>
                <a:gd name="T68" fmla="*/ 30 w 114"/>
                <a:gd name="T69" fmla="*/ 36 h 132"/>
                <a:gd name="T70" fmla="*/ 36 w 114"/>
                <a:gd name="T71" fmla="*/ 30 h 1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4"/>
                <a:gd name="T109" fmla="*/ 0 h 132"/>
                <a:gd name="T110" fmla="*/ 114 w 114"/>
                <a:gd name="T111" fmla="*/ 132 h 1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4" h="132">
                  <a:moveTo>
                    <a:pt x="36" y="24"/>
                  </a:moveTo>
                  <a:lnTo>
                    <a:pt x="42" y="24"/>
                  </a:lnTo>
                  <a:lnTo>
                    <a:pt x="48" y="24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78" y="24"/>
                  </a:lnTo>
                  <a:lnTo>
                    <a:pt x="84" y="24"/>
                  </a:lnTo>
                  <a:lnTo>
                    <a:pt x="90" y="18"/>
                  </a:lnTo>
                  <a:lnTo>
                    <a:pt x="96" y="18"/>
                  </a:lnTo>
                  <a:lnTo>
                    <a:pt x="102" y="12"/>
                  </a:lnTo>
                  <a:lnTo>
                    <a:pt x="102" y="6"/>
                  </a:lnTo>
                  <a:lnTo>
                    <a:pt x="108" y="6"/>
                  </a:lnTo>
                  <a:lnTo>
                    <a:pt x="114" y="0"/>
                  </a:lnTo>
                  <a:lnTo>
                    <a:pt x="114" y="6"/>
                  </a:lnTo>
                  <a:lnTo>
                    <a:pt x="108" y="12"/>
                  </a:lnTo>
                  <a:lnTo>
                    <a:pt x="102" y="18"/>
                  </a:lnTo>
                  <a:lnTo>
                    <a:pt x="102" y="24"/>
                  </a:lnTo>
                  <a:lnTo>
                    <a:pt x="96" y="30"/>
                  </a:lnTo>
                  <a:lnTo>
                    <a:pt x="96" y="36"/>
                  </a:lnTo>
                  <a:lnTo>
                    <a:pt x="90" y="48"/>
                  </a:lnTo>
                  <a:lnTo>
                    <a:pt x="90" y="54"/>
                  </a:lnTo>
                  <a:lnTo>
                    <a:pt x="90" y="60"/>
                  </a:lnTo>
                  <a:lnTo>
                    <a:pt x="90" y="66"/>
                  </a:lnTo>
                  <a:lnTo>
                    <a:pt x="96" y="72"/>
                  </a:lnTo>
                  <a:lnTo>
                    <a:pt x="96" y="78"/>
                  </a:lnTo>
                  <a:lnTo>
                    <a:pt x="90" y="78"/>
                  </a:lnTo>
                  <a:lnTo>
                    <a:pt x="84" y="84"/>
                  </a:lnTo>
                  <a:lnTo>
                    <a:pt x="78" y="90"/>
                  </a:lnTo>
                  <a:lnTo>
                    <a:pt x="72" y="96"/>
                  </a:lnTo>
                  <a:lnTo>
                    <a:pt x="72" y="102"/>
                  </a:lnTo>
                  <a:lnTo>
                    <a:pt x="72" y="114"/>
                  </a:lnTo>
                  <a:lnTo>
                    <a:pt x="72" y="120"/>
                  </a:lnTo>
                  <a:lnTo>
                    <a:pt x="66" y="120"/>
                  </a:lnTo>
                  <a:lnTo>
                    <a:pt x="60" y="114"/>
                  </a:lnTo>
                  <a:lnTo>
                    <a:pt x="48" y="114"/>
                  </a:lnTo>
                  <a:lnTo>
                    <a:pt x="42" y="114"/>
                  </a:lnTo>
                  <a:lnTo>
                    <a:pt x="36" y="114"/>
                  </a:lnTo>
                  <a:lnTo>
                    <a:pt x="30" y="120"/>
                  </a:lnTo>
                  <a:lnTo>
                    <a:pt x="24" y="126"/>
                  </a:lnTo>
                  <a:lnTo>
                    <a:pt x="18" y="132"/>
                  </a:lnTo>
                  <a:lnTo>
                    <a:pt x="18" y="126"/>
                  </a:lnTo>
                  <a:lnTo>
                    <a:pt x="18" y="120"/>
                  </a:lnTo>
                  <a:lnTo>
                    <a:pt x="18" y="108"/>
                  </a:lnTo>
                  <a:lnTo>
                    <a:pt x="18" y="102"/>
                  </a:lnTo>
                  <a:lnTo>
                    <a:pt x="12" y="96"/>
                  </a:lnTo>
                  <a:lnTo>
                    <a:pt x="6" y="90"/>
                  </a:lnTo>
                  <a:lnTo>
                    <a:pt x="6" y="84"/>
                  </a:lnTo>
                  <a:lnTo>
                    <a:pt x="0" y="84"/>
                  </a:lnTo>
                  <a:lnTo>
                    <a:pt x="6" y="72"/>
                  </a:lnTo>
                  <a:lnTo>
                    <a:pt x="12" y="66"/>
                  </a:lnTo>
                  <a:lnTo>
                    <a:pt x="12" y="54"/>
                  </a:lnTo>
                  <a:lnTo>
                    <a:pt x="6" y="48"/>
                  </a:lnTo>
                  <a:lnTo>
                    <a:pt x="12" y="48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36"/>
                  </a:lnTo>
                  <a:lnTo>
                    <a:pt x="30" y="36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36" y="24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83" name="Freeform 217"/>
            <p:cNvSpPr>
              <a:spLocks/>
            </p:cNvSpPr>
            <p:nvPr/>
          </p:nvSpPr>
          <p:spPr bwMode="auto">
            <a:xfrm>
              <a:off x="4660" y="1947"/>
              <a:ext cx="71" cy="96"/>
            </a:xfrm>
            <a:custGeom>
              <a:avLst/>
              <a:gdLst>
                <a:gd name="T0" fmla="*/ 53 w 71"/>
                <a:gd name="T1" fmla="*/ 90 h 96"/>
                <a:gd name="T2" fmla="*/ 53 w 71"/>
                <a:gd name="T3" fmla="*/ 96 h 96"/>
                <a:gd name="T4" fmla="*/ 53 w 71"/>
                <a:gd name="T5" fmla="*/ 90 h 96"/>
                <a:gd name="T6" fmla="*/ 47 w 71"/>
                <a:gd name="T7" fmla="*/ 78 h 96"/>
                <a:gd name="T8" fmla="*/ 41 w 71"/>
                <a:gd name="T9" fmla="*/ 72 h 96"/>
                <a:gd name="T10" fmla="*/ 36 w 71"/>
                <a:gd name="T11" fmla="*/ 72 h 96"/>
                <a:gd name="T12" fmla="*/ 30 w 71"/>
                <a:gd name="T13" fmla="*/ 66 h 96"/>
                <a:gd name="T14" fmla="*/ 24 w 71"/>
                <a:gd name="T15" fmla="*/ 66 h 96"/>
                <a:gd name="T16" fmla="*/ 18 w 71"/>
                <a:gd name="T17" fmla="*/ 66 h 96"/>
                <a:gd name="T18" fmla="*/ 18 w 71"/>
                <a:gd name="T19" fmla="*/ 66 h 96"/>
                <a:gd name="T20" fmla="*/ 18 w 71"/>
                <a:gd name="T21" fmla="*/ 60 h 96"/>
                <a:gd name="T22" fmla="*/ 30 w 71"/>
                <a:gd name="T23" fmla="*/ 66 h 96"/>
                <a:gd name="T24" fmla="*/ 36 w 71"/>
                <a:gd name="T25" fmla="*/ 66 h 96"/>
                <a:gd name="T26" fmla="*/ 41 w 71"/>
                <a:gd name="T27" fmla="*/ 66 h 96"/>
                <a:gd name="T28" fmla="*/ 41 w 71"/>
                <a:gd name="T29" fmla="*/ 60 h 96"/>
                <a:gd name="T30" fmla="*/ 36 w 71"/>
                <a:gd name="T31" fmla="*/ 54 h 96"/>
                <a:gd name="T32" fmla="*/ 30 w 71"/>
                <a:gd name="T33" fmla="*/ 48 h 96"/>
                <a:gd name="T34" fmla="*/ 18 w 71"/>
                <a:gd name="T35" fmla="*/ 42 h 96"/>
                <a:gd name="T36" fmla="*/ 12 w 71"/>
                <a:gd name="T37" fmla="*/ 36 h 96"/>
                <a:gd name="T38" fmla="*/ 6 w 71"/>
                <a:gd name="T39" fmla="*/ 36 h 96"/>
                <a:gd name="T40" fmla="*/ 0 w 71"/>
                <a:gd name="T41" fmla="*/ 30 h 96"/>
                <a:gd name="T42" fmla="*/ 0 w 71"/>
                <a:gd name="T43" fmla="*/ 30 h 96"/>
                <a:gd name="T44" fmla="*/ 6 w 71"/>
                <a:gd name="T45" fmla="*/ 30 h 96"/>
                <a:gd name="T46" fmla="*/ 12 w 71"/>
                <a:gd name="T47" fmla="*/ 36 h 96"/>
                <a:gd name="T48" fmla="*/ 24 w 71"/>
                <a:gd name="T49" fmla="*/ 42 h 96"/>
                <a:gd name="T50" fmla="*/ 30 w 71"/>
                <a:gd name="T51" fmla="*/ 42 h 96"/>
                <a:gd name="T52" fmla="*/ 36 w 71"/>
                <a:gd name="T53" fmla="*/ 42 h 96"/>
                <a:gd name="T54" fmla="*/ 30 w 71"/>
                <a:gd name="T55" fmla="*/ 24 h 96"/>
                <a:gd name="T56" fmla="*/ 24 w 71"/>
                <a:gd name="T57" fmla="*/ 12 h 96"/>
                <a:gd name="T58" fmla="*/ 18 w 71"/>
                <a:gd name="T59" fmla="*/ 6 h 96"/>
                <a:gd name="T60" fmla="*/ 12 w 71"/>
                <a:gd name="T61" fmla="*/ 0 h 96"/>
                <a:gd name="T62" fmla="*/ 18 w 71"/>
                <a:gd name="T63" fmla="*/ 0 h 96"/>
                <a:gd name="T64" fmla="*/ 24 w 71"/>
                <a:gd name="T65" fmla="*/ 6 h 96"/>
                <a:gd name="T66" fmla="*/ 30 w 71"/>
                <a:gd name="T67" fmla="*/ 12 h 96"/>
                <a:gd name="T68" fmla="*/ 36 w 71"/>
                <a:gd name="T69" fmla="*/ 24 h 96"/>
                <a:gd name="T70" fmla="*/ 41 w 71"/>
                <a:gd name="T71" fmla="*/ 36 h 96"/>
                <a:gd name="T72" fmla="*/ 47 w 71"/>
                <a:gd name="T73" fmla="*/ 36 h 96"/>
                <a:gd name="T74" fmla="*/ 53 w 71"/>
                <a:gd name="T75" fmla="*/ 18 h 96"/>
                <a:gd name="T76" fmla="*/ 53 w 71"/>
                <a:gd name="T77" fmla="*/ 6 h 96"/>
                <a:gd name="T78" fmla="*/ 53 w 71"/>
                <a:gd name="T79" fmla="*/ 12 h 96"/>
                <a:gd name="T80" fmla="*/ 53 w 71"/>
                <a:gd name="T81" fmla="*/ 18 h 96"/>
                <a:gd name="T82" fmla="*/ 47 w 71"/>
                <a:gd name="T83" fmla="*/ 36 h 96"/>
                <a:gd name="T84" fmla="*/ 47 w 71"/>
                <a:gd name="T85" fmla="*/ 54 h 96"/>
                <a:gd name="T86" fmla="*/ 47 w 71"/>
                <a:gd name="T87" fmla="*/ 60 h 96"/>
                <a:gd name="T88" fmla="*/ 53 w 71"/>
                <a:gd name="T89" fmla="*/ 66 h 96"/>
                <a:gd name="T90" fmla="*/ 59 w 71"/>
                <a:gd name="T91" fmla="*/ 60 h 96"/>
                <a:gd name="T92" fmla="*/ 59 w 71"/>
                <a:gd name="T93" fmla="*/ 60 h 96"/>
                <a:gd name="T94" fmla="*/ 65 w 71"/>
                <a:gd name="T95" fmla="*/ 54 h 96"/>
                <a:gd name="T96" fmla="*/ 65 w 71"/>
                <a:gd name="T97" fmla="*/ 48 h 96"/>
                <a:gd name="T98" fmla="*/ 71 w 71"/>
                <a:gd name="T99" fmla="*/ 48 h 96"/>
                <a:gd name="T100" fmla="*/ 71 w 71"/>
                <a:gd name="T101" fmla="*/ 54 h 96"/>
                <a:gd name="T102" fmla="*/ 65 w 71"/>
                <a:gd name="T103" fmla="*/ 60 h 96"/>
                <a:gd name="T104" fmla="*/ 59 w 71"/>
                <a:gd name="T105" fmla="*/ 66 h 96"/>
                <a:gd name="T106" fmla="*/ 53 w 71"/>
                <a:gd name="T107" fmla="*/ 72 h 96"/>
                <a:gd name="T108" fmla="*/ 53 w 71"/>
                <a:gd name="T109" fmla="*/ 78 h 96"/>
                <a:gd name="T110" fmla="*/ 53 w 71"/>
                <a:gd name="T111" fmla="*/ 84 h 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1"/>
                <a:gd name="T169" fmla="*/ 0 h 96"/>
                <a:gd name="T170" fmla="*/ 71 w 71"/>
                <a:gd name="T171" fmla="*/ 96 h 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1" h="96">
                  <a:moveTo>
                    <a:pt x="59" y="84"/>
                  </a:moveTo>
                  <a:lnTo>
                    <a:pt x="53" y="90"/>
                  </a:lnTo>
                  <a:lnTo>
                    <a:pt x="53" y="96"/>
                  </a:lnTo>
                  <a:lnTo>
                    <a:pt x="53" y="90"/>
                  </a:lnTo>
                  <a:lnTo>
                    <a:pt x="47" y="84"/>
                  </a:lnTo>
                  <a:lnTo>
                    <a:pt x="47" y="78"/>
                  </a:lnTo>
                  <a:lnTo>
                    <a:pt x="47" y="72"/>
                  </a:lnTo>
                  <a:lnTo>
                    <a:pt x="41" y="72"/>
                  </a:lnTo>
                  <a:lnTo>
                    <a:pt x="36" y="72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18" y="66"/>
                  </a:lnTo>
                  <a:lnTo>
                    <a:pt x="18" y="60"/>
                  </a:lnTo>
                  <a:lnTo>
                    <a:pt x="24" y="66"/>
                  </a:lnTo>
                  <a:lnTo>
                    <a:pt x="30" y="66"/>
                  </a:lnTo>
                  <a:lnTo>
                    <a:pt x="36" y="66"/>
                  </a:lnTo>
                  <a:lnTo>
                    <a:pt x="41" y="66"/>
                  </a:lnTo>
                  <a:lnTo>
                    <a:pt x="41" y="60"/>
                  </a:lnTo>
                  <a:lnTo>
                    <a:pt x="41" y="54"/>
                  </a:lnTo>
                  <a:lnTo>
                    <a:pt x="36" y="54"/>
                  </a:lnTo>
                  <a:lnTo>
                    <a:pt x="36" y="48"/>
                  </a:lnTo>
                  <a:lnTo>
                    <a:pt x="30" y="48"/>
                  </a:lnTo>
                  <a:lnTo>
                    <a:pt x="24" y="48"/>
                  </a:lnTo>
                  <a:lnTo>
                    <a:pt x="18" y="42"/>
                  </a:lnTo>
                  <a:lnTo>
                    <a:pt x="12" y="36"/>
                  </a:lnTo>
                  <a:lnTo>
                    <a:pt x="6" y="36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4" y="42"/>
                  </a:lnTo>
                  <a:lnTo>
                    <a:pt x="30" y="42"/>
                  </a:lnTo>
                  <a:lnTo>
                    <a:pt x="36" y="42"/>
                  </a:lnTo>
                  <a:lnTo>
                    <a:pt x="36" y="36"/>
                  </a:lnTo>
                  <a:lnTo>
                    <a:pt x="30" y="24"/>
                  </a:lnTo>
                  <a:lnTo>
                    <a:pt x="30" y="18"/>
                  </a:lnTo>
                  <a:lnTo>
                    <a:pt x="24" y="12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36" y="24"/>
                  </a:lnTo>
                  <a:lnTo>
                    <a:pt x="36" y="30"/>
                  </a:lnTo>
                  <a:lnTo>
                    <a:pt x="41" y="36"/>
                  </a:lnTo>
                  <a:lnTo>
                    <a:pt x="41" y="42"/>
                  </a:lnTo>
                  <a:lnTo>
                    <a:pt x="47" y="36"/>
                  </a:lnTo>
                  <a:lnTo>
                    <a:pt x="47" y="24"/>
                  </a:lnTo>
                  <a:lnTo>
                    <a:pt x="53" y="18"/>
                  </a:lnTo>
                  <a:lnTo>
                    <a:pt x="53" y="12"/>
                  </a:lnTo>
                  <a:lnTo>
                    <a:pt x="53" y="6"/>
                  </a:lnTo>
                  <a:lnTo>
                    <a:pt x="53" y="12"/>
                  </a:lnTo>
                  <a:lnTo>
                    <a:pt x="53" y="18"/>
                  </a:lnTo>
                  <a:lnTo>
                    <a:pt x="53" y="30"/>
                  </a:lnTo>
                  <a:lnTo>
                    <a:pt x="47" y="36"/>
                  </a:lnTo>
                  <a:lnTo>
                    <a:pt x="41" y="48"/>
                  </a:lnTo>
                  <a:lnTo>
                    <a:pt x="47" y="54"/>
                  </a:lnTo>
                  <a:lnTo>
                    <a:pt x="47" y="60"/>
                  </a:lnTo>
                  <a:lnTo>
                    <a:pt x="47" y="66"/>
                  </a:lnTo>
                  <a:lnTo>
                    <a:pt x="53" y="66"/>
                  </a:lnTo>
                  <a:lnTo>
                    <a:pt x="59" y="60"/>
                  </a:lnTo>
                  <a:lnTo>
                    <a:pt x="65" y="54"/>
                  </a:lnTo>
                  <a:lnTo>
                    <a:pt x="65" y="48"/>
                  </a:lnTo>
                  <a:lnTo>
                    <a:pt x="71" y="48"/>
                  </a:lnTo>
                  <a:lnTo>
                    <a:pt x="71" y="54"/>
                  </a:lnTo>
                  <a:lnTo>
                    <a:pt x="65" y="60"/>
                  </a:lnTo>
                  <a:lnTo>
                    <a:pt x="65" y="66"/>
                  </a:lnTo>
                  <a:lnTo>
                    <a:pt x="59" y="66"/>
                  </a:lnTo>
                  <a:lnTo>
                    <a:pt x="59" y="72"/>
                  </a:lnTo>
                  <a:lnTo>
                    <a:pt x="53" y="72"/>
                  </a:lnTo>
                  <a:lnTo>
                    <a:pt x="53" y="78"/>
                  </a:lnTo>
                  <a:lnTo>
                    <a:pt x="53" y="84"/>
                  </a:lnTo>
                  <a:lnTo>
                    <a:pt x="59" y="84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84" name="Freeform 218"/>
            <p:cNvSpPr>
              <a:spLocks/>
            </p:cNvSpPr>
            <p:nvPr/>
          </p:nvSpPr>
          <p:spPr bwMode="auto">
            <a:xfrm>
              <a:off x="4576" y="2192"/>
              <a:ext cx="66" cy="90"/>
            </a:xfrm>
            <a:custGeom>
              <a:avLst/>
              <a:gdLst>
                <a:gd name="T0" fmla="*/ 66 w 66"/>
                <a:gd name="T1" fmla="*/ 0 h 90"/>
                <a:gd name="T2" fmla="*/ 54 w 66"/>
                <a:gd name="T3" fmla="*/ 0 h 90"/>
                <a:gd name="T4" fmla="*/ 54 w 66"/>
                <a:gd name="T5" fmla="*/ 6 h 90"/>
                <a:gd name="T6" fmla="*/ 48 w 66"/>
                <a:gd name="T7" fmla="*/ 12 h 90"/>
                <a:gd name="T8" fmla="*/ 42 w 66"/>
                <a:gd name="T9" fmla="*/ 18 h 90"/>
                <a:gd name="T10" fmla="*/ 30 w 66"/>
                <a:gd name="T11" fmla="*/ 18 h 90"/>
                <a:gd name="T12" fmla="*/ 18 w 66"/>
                <a:gd name="T13" fmla="*/ 24 h 90"/>
                <a:gd name="T14" fmla="*/ 12 w 66"/>
                <a:gd name="T15" fmla="*/ 24 h 90"/>
                <a:gd name="T16" fmla="*/ 6 w 66"/>
                <a:gd name="T17" fmla="*/ 30 h 90"/>
                <a:gd name="T18" fmla="*/ 6 w 66"/>
                <a:gd name="T19" fmla="*/ 30 h 90"/>
                <a:gd name="T20" fmla="*/ 12 w 66"/>
                <a:gd name="T21" fmla="*/ 24 h 90"/>
                <a:gd name="T22" fmla="*/ 18 w 66"/>
                <a:gd name="T23" fmla="*/ 24 h 90"/>
                <a:gd name="T24" fmla="*/ 30 w 66"/>
                <a:gd name="T25" fmla="*/ 24 h 90"/>
                <a:gd name="T26" fmla="*/ 36 w 66"/>
                <a:gd name="T27" fmla="*/ 24 h 90"/>
                <a:gd name="T28" fmla="*/ 36 w 66"/>
                <a:gd name="T29" fmla="*/ 30 h 90"/>
                <a:gd name="T30" fmla="*/ 30 w 66"/>
                <a:gd name="T31" fmla="*/ 42 h 90"/>
                <a:gd name="T32" fmla="*/ 24 w 66"/>
                <a:gd name="T33" fmla="*/ 48 h 90"/>
                <a:gd name="T34" fmla="*/ 18 w 66"/>
                <a:gd name="T35" fmla="*/ 48 h 90"/>
                <a:gd name="T36" fmla="*/ 12 w 66"/>
                <a:gd name="T37" fmla="*/ 48 h 90"/>
                <a:gd name="T38" fmla="*/ 0 w 66"/>
                <a:gd name="T39" fmla="*/ 54 h 90"/>
                <a:gd name="T40" fmla="*/ 0 w 66"/>
                <a:gd name="T41" fmla="*/ 54 h 90"/>
                <a:gd name="T42" fmla="*/ 0 w 66"/>
                <a:gd name="T43" fmla="*/ 54 h 90"/>
                <a:gd name="T44" fmla="*/ 6 w 66"/>
                <a:gd name="T45" fmla="*/ 54 h 90"/>
                <a:gd name="T46" fmla="*/ 12 w 66"/>
                <a:gd name="T47" fmla="*/ 54 h 90"/>
                <a:gd name="T48" fmla="*/ 18 w 66"/>
                <a:gd name="T49" fmla="*/ 54 h 90"/>
                <a:gd name="T50" fmla="*/ 24 w 66"/>
                <a:gd name="T51" fmla="*/ 54 h 90"/>
                <a:gd name="T52" fmla="*/ 24 w 66"/>
                <a:gd name="T53" fmla="*/ 54 h 90"/>
                <a:gd name="T54" fmla="*/ 12 w 66"/>
                <a:gd name="T55" fmla="*/ 72 h 90"/>
                <a:gd name="T56" fmla="*/ 12 w 66"/>
                <a:gd name="T57" fmla="*/ 84 h 90"/>
                <a:gd name="T58" fmla="*/ 18 w 66"/>
                <a:gd name="T59" fmla="*/ 78 h 90"/>
                <a:gd name="T60" fmla="*/ 24 w 66"/>
                <a:gd name="T61" fmla="*/ 66 h 90"/>
                <a:gd name="T62" fmla="*/ 30 w 66"/>
                <a:gd name="T63" fmla="*/ 54 h 90"/>
                <a:gd name="T64" fmla="*/ 36 w 66"/>
                <a:gd name="T65" fmla="*/ 60 h 90"/>
                <a:gd name="T66" fmla="*/ 42 w 66"/>
                <a:gd name="T67" fmla="*/ 78 h 90"/>
                <a:gd name="T68" fmla="*/ 48 w 66"/>
                <a:gd name="T69" fmla="*/ 84 h 90"/>
                <a:gd name="T70" fmla="*/ 48 w 66"/>
                <a:gd name="T71" fmla="*/ 84 h 90"/>
                <a:gd name="T72" fmla="*/ 42 w 66"/>
                <a:gd name="T73" fmla="*/ 72 h 90"/>
                <a:gd name="T74" fmla="*/ 36 w 66"/>
                <a:gd name="T75" fmla="*/ 54 h 90"/>
                <a:gd name="T76" fmla="*/ 42 w 66"/>
                <a:gd name="T77" fmla="*/ 42 h 90"/>
                <a:gd name="T78" fmla="*/ 48 w 66"/>
                <a:gd name="T79" fmla="*/ 30 h 90"/>
                <a:gd name="T80" fmla="*/ 54 w 66"/>
                <a:gd name="T81" fmla="*/ 30 h 90"/>
                <a:gd name="T82" fmla="*/ 60 w 66"/>
                <a:gd name="T83" fmla="*/ 42 h 90"/>
                <a:gd name="T84" fmla="*/ 66 w 66"/>
                <a:gd name="T85" fmla="*/ 60 h 90"/>
                <a:gd name="T86" fmla="*/ 66 w 66"/>
                <a:gd name="T87" fmla="*/ 54 h 90"/>
                <a:gd name="T88" fmla="*/ 66 w 66"/>
                <a:gd name="T89" fmla="*/ 42 h 90"/>
                <a:gd name="T90" fmla="*/ 60 w 66"/>
                <a:gd name="T91" fmla="*/ 24 h 90"/>
                <a:gd name="T92" fmla="*/ 60 w 66"/>
                <a:gd name="T93" fmla="*/ 18 h 90"/>
                <a:gd name="T94" fmla="*/ 66 w 66"/>
                <a:gd name="T95" fmla="*/ 6 h 90"/>
                <a:gd name="T96" fmla="*/ 66 w 66"/>
                <a:gd name="T97" fmla="*/ 0 h 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"/>
                <a:gd name="T148" fmla="*/ 0 h 90"/>
                <a:gd name="T149" fmla="*/ 66 w 66"/>
                <a:gd name="T150" fmla="*/ 90 h 9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" h="90">
                  <a:moveTo>
                    <a:pt x="66" y="0"/>
                  </a:moveTo>
                  <a:lnTo>
                    <a:pt x="66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54" y="6"/>
                  </a:lnTo>
                  <a:lnTo>
                    <a:pt x="48" y="12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8" y="24"/>
                  </a:lnTo>
                  <a:lnTo>
                    <a:pt x="12" y="24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6" y="24"/>
                  </a:lnTo>
                  <a:lnTo>
                    <a:pt x="42" y="24"/>
                  </a:lnTo>
                  <a:lnTo>
                    <a:pt x="36" y="30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24" y="48"/>
                  </a:lnTo>
                  <a:lnTo>
                    <a:pt x="18" y="48"/>
                  </a:lnTo>
                  <a:lnTo>
                    <a:pt x="12" y="48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6" y="54"/>
                  </a:lnTo>
                  <a:lnTo>
                    <a:pt x="12" y="54"/>
                  </a:lnTo>
                  <a:lnTo>
                    <a:pt x="18" y="54"/>
                  </a:lnTo>
                  <a:lnTo>
                    <a:pt x="24" y="54"/>
                  </a:lnTo>
                  <a:lnTo>
                    <a:pt x="30" y="48"/>
                  </a:lnTo>
                  <a:lnTo>
                    <a:pt x="24" y="54"/>
                  </a:lnTo>
                  <a:lnTo>
                    <a:pt x="18" y="60"/>
                  </a:lnTo>
                  <a:lnTo>
                    <a:pt x="12" y="72"/>
                  </a:lnTo>
                  <a:lnTo>
                    <a:pt x="12" y="90"/>
                  </a:lnTo>
                  <a:lnTo>
                    <a:pt x="12" y="84"/>
                  </a:lnTo>
                  <a:lnTo>
                    <a:pt x="18" y="84"/>
                  </a:lnTo>
                  <a:lnTo>
                    <a:pt x="18" y="78"/>
                  </a:lnTo>
                  <a:lnTo>
                    <a:pt x="24" y="72"/>
                  </a:lnTo>
                  <a:lnTo>
                    <a:pt x="24" y="66"/>
                  </a:lnTo>
                  <a:lnTo>
                    <a:pt x="30" y="60"/>
                  </a:lnTo>
                  <a:lnTo>
                    <a:pt x="30" y="54"/>
                  </a:lnTo>
                  <a:lnTo>
                    <a:pt x="36" y="60"/>
                  </a:lnTo>
                  <a:lnTo>
                    <a:pt x="36" y="66"/>
                  </a:lnTo>
                  <a:lnTo>
                    <a:pt x="42" y="78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42" y="78"/>
                  </a:lnTo>
                  <a:lnTo>
                    <a:pt x="42" y="72"/>
                  </a:lnTo>
                  <a:lnTo>
                    <a:pt x="42" y="60"/>
                  </a:lnTo>
                  <a:lnTo>
                    <a:pt x="36" y="54"/>
                  </a:lnTo>
                  <a:lnTo>
                    <a:pt x="36" y="48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36"/>
                  </a:lnTo>
                  <a:lnTo>
                    <a:pt x="60" y="42"/>
                  </a:lnTo>
                  <a:lnTo>
                    <a:pt x="66" y="54"/>
                  </a:lnTo>
                  <a:lnTo>
                    <a:pt x="66" y="60"/>
                  </a:lnTo>
                  <a:lnTo>
                    <a:pt x="66" y="54"/>
                  </a:lnTo>
                  <a:lnTo>
                    <a:pt x="66" y="42"/>
                  </a:lnTo>
                  <a:lnTo>
                    <a:pt x="60" y="30"/>
                  </a:lnTo>
                  <a:lnTo>
                    <a:pt x="60" y="24"/>
                  </a:lnTo>
                  <a:lnTo>
                    <a:pt x="54" y="18"/>
                  </a:lnTo>
                  <a:lnTo>
                    <a:pt x="60" y="18"/>
                  </a:lnTo>
                  <a:lnTo>
                    <a:pt x="60" y="12"/>
                  </a:lnTo>
                  <a:lnTo>
                    <a:pt x="66" y="6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85" name="Freeform 219"/>
            <p:cNvSpPr>
              <a:spLocks/>
            </p:cNvSpPr>
            <p:nvPr/>
          </p:nvSpPr>
          <p:spPr bwMode="auto">
            <a:xfrm>
              <a:off x="4684" y="2073"/>
              <a:ext cx="95" cy="72"/>
            </a:xfrm>
            <a:custGeom>
              <a:avLst/>
              <a:gdLst>
                <a:gd name="T0" fmla="*/ 59 w 95"/>
                <a:gd name="T1" fmla="*/ 0 h 72"/>
                <a:gd name="T2" fmla="*/ 65 w 95"/>
                <a:gd name="T3" fmla="*/ 0 h 72"/>
                <a:gd name="T4" fmla="*/ 77 w 95"/>
                <a:gd name="T5" fmla="*/ 6 h 72"/>
                <a:gd name="T6" fmla="*/ 77 w 95"/>
                <a:gd name="T7" fmla="*/ 12 h 72"/>
                <a:gd name="T8" fmla="*/ 77 w 95"/>
                <a:gd name="T9" fmla="*/ 24 h 72"/>
                <a:gd name="T10" fmla="*/ 59 w 95"/>
                <a:gd name="T11" fmla="*/ 24 h 72"/>
                <a:gd name="T12" fmla="*/ 53 w 95"/>
                <a:gd name="T13" fmla="*/ 30 h 72"/>
                <a:gd name="T14" fmla="*/ 53 w 95"/>
                <a:gd name="T15" fmla="*/ 30 h 72"/>
                <a:gd name="T16" fmla="*/ 59 w 95"/>
                <a:gd name="T17" fmla="*/ 30 h 72"/>
                <a:gd name="T18" fmla="*/ 65 w 95"/>
                <a:gd name="T19" fmla="*/ 30 h 72"/>
                <a:gd name="T20" fmla="*/ 71 w 95"/>
                <a:gd name="T21" fmla="*/ 30 h 72"/>
                <a:gd name="T22" fmla="*/ 77 w 95"/>
                <a:gd name="T23" fmla="*/ 36 h 72"/>
                <a:gd name="T24" fmla="*/ 77 w 95"/>
                <a:gd name="T25" fmla="*/ 42 h 72"/>
                <a:gd name="T26" fmla="*/ 71 w 95"/>
                <a:gd name="T27" fmla="*/ 48 h 72"/>
                <a:gd name="T28" fmla="*/ 77 w 95"/>
                <a:gd name="T29" fmla="*/ 48 h 72"/>
                <a:gd name="T30" fmla="*/ 83 w 95"/>
                <a:gd name="T31" fmla="*/ 48 h 72"/>
                <a:gd name="T32" fmla="*/ 89 w 95"/>
                <a:gd name="T33" fmla="*/ 48 h 72"/>
                <a:gd name="T34" fmla="*/ 95 w 95"/>
                <a:gd name="T35" fmla="*/ 48 h 72"/>
                <a:gd name="T36" fmla="*/ 95 w 95"/>
                <a:gd name="T37" fmla="*/ 66 h 72"/>
                <a:gd name="T38" fmla="*/ 89 w 95"/>
                <a:gd name="T39" fmla="*/ 72 h 72"/>
                <a:gd name="T40" fmla="*/ 83 w 95"/>
                <a:gd name="T41" fmla="*/ 72 h 72"/>
                <a:gd name="T42" fmla="*/ 77 w 95"/>
                <a:gd name="T43" fmla="*/ 72 h 72"/>
                <a:gd name="T44" fmla="*/ 71 w 95"/>
                <a:gd name="T45" fmla="*/ 60 h 72"/>
                <a:gd name="T46" fmla="*/ 65 w 95"/>
                <a:gd name="T47" fmla="*/ 48 h 72"/>
                <a:gd name="T48" fmla="*/ 53 w 95"/>
                <a:gd name="T49" fmla="*/ 42 h 72"/>
                <a:gd name="T50" fmla="*/ 53 w 95"/>
                <a:gd name="T51" fmla="*/ 48 h 72"/>
                <a:gd name="T52" fmla="*/ 53 w 95"/>
                <a:gd name="T53" fmla="*/ 60 h 72"/>
                <a:gd name="T54" fmla="*/ 47 w 95"/>
                <a:gd name="T55" fmla="*/ 66 h 72"/>
                <a:gd name="T56" fmla="*/ 35 w 95"/>
                <a:gd name="T57" fmla="*/ 72 h 72"/>
                <a:gd name="T58" fmla="*/ 29 w 95"/>
                <a:gd name="T59" fmla="*/ 66 h 72"/>
                <a:gd name="T60" fmla="*/ 23 w 95"/>
                <a:gd name="T61" fmla="*/ 54 h 72"/>
                <a:gd name="T62" fmla="*/ 29 w 95"/>
                <a:gd name="T63" fmla="*/ 48 h 72"/>
                <a:gd name="T64" fmla="*/ 29 w 95"/>
                <a:gd name="T65" fmla="*/ 42 h 72"/>
                <a:gd name="T66" fmla="*/ 17 w 95"/>
                <a:gd name="T67" fmla="*/ 36 h 72"/>
                <a:gd name="T68" fmla="*/ 12 w 95"/>
                <a:gd name="T69" fmla="*/ 42 h 72"/>
                <a:gd name="T70" fmla="*/ 0 w 95"/>
                <a:gd name="T71" fmla="*/ 36 h 72"/>
                <a:gd name="T72" fmla="*/ 0 w 95"/>
                <a:gd name="T73" fmla="*/ 30 h 72"/>
                <a:gd name="T74" fmla="*/ 6 w 95"/>
                <a:gd name="T75" fmla="*/ 18 h 72"/>
                <a:gd name="T76" fmla="*/ 6 w 95"/>
                <a:gd name="T77" fmla="*/ 18 h 72"/>
                <a:gd name="T78" fmla="*/ 12 w 95"/>
                <a:gd name="T79" fmla="*/ 12 h 72"/>
                <a:gd name="T80" fmla="*/ 17 w 95"/>
                <a:gd name="T81" fmla="*/ 12 h 72"/>
                <a:gd name="T82" fmla="*/ 23 w 95"/>
                <a:gd name="T83" fmla="*/ 0 h 72"/>
                <a:gd name="T84" fmla="*/ 29 w 95"/>
                <a:gd name="T85" fmla="*/ 0 h 72"/>
                <a:gd name="T86" fmla="*/ 41 w 95"/>
                <a:gd name="T87" fmla="*/ 6 h 72"/>
                <a:gd name="T88" fmla="*/ 41 w 95"/>
                <a:gd name="T89" fmla="*/ 18 h 72"/>
                <a:gd name="T90" fmla="*/ 47 w 95"/>
                <a:gd name="T91" fmla="*/ 24 h 72"/>
                <a:gd name="T92" fmla="*/ 47 w 95"/>
                <a:gd name="T93" fmla="*/ 30 h 72"/>
                <a:gd name="T94" fmla="*/ 53 w 95"/>
                <a:gd name="T95" fmla="*/ 24 h 72"/>
                <a:gd name="T96" fmla="*/ 53 w 95"/>
                <a:gd name="T97" fmla="*/ 18 h 72"/>
                <a:gd name="T98" fmla="*/ 53 w 95"/>
                <a:gd name="T99" fmla="*/ 6 h 7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5"/>
                <a:gd name="T151" fmla="*/ 0 h 72"/>
                <a:gd name="T152" fmla="*/ 95 w 95"/>
                <a:gd name="T153" fmla="*/ 72 h 7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5" h="72">
                  <a:moveTo>
                    <a:pt x="53" y="6"/>
                  </a:moveTo>
                  <a:lnTo>
                    <a:pt x="53" y="6"/>
                  </a:lnTo>
                  <a:lnTo>
                    <a:pt x="59" y="0"/>
                  </a:lnTo>
                  <a:lnTo>
                    <a:pt x="65" y="0"/>
                  </a:lnTo>
                  <a:lnTo>
                    <a:pt x="71" y="0"/>
                  </a:lnTo>
                  <a:lnTo>
                    <a:pt x="71" y="6"/>
                  </a:lnTo>
                  <a:lnTo>
                    <a:pt x="77" y="6"/>
                  </a:lnTo>
                  <a:lnTo>
                    <a:pt x="77" y="12"/>
                  </a:lnTo>
                  <a:lnTo>
                    <a:pt x="77" y="18"/>
                  </a:lnTo>
                  <a:lnTo>
                    <a:pt x="77" y="24"/>
                  </a:lnTo>
                  <a:lnTo>
                    <a:pt x="71" y="24"/>
                  </a:lnTo>
                  <a:lnTo>
                    <a:pt x="59" y="24"/>
                  </a:lnTo>
                  <a:lnTo>
                    <a:pt x="59" y="30"/>
                  </a:lnTo>
                  <a:lnTo>
                    <a:pt x="53" y="30"/>
                  </a:lnTo>
                  <a:lnTo>
                    <a:pt x="53" y="36"/>
                  </a:lnTo>
                  <a:lnTo>
                    <a:pt x="59" y="30"/>
                  </a:lnTo>
                  <a:lnTo>
                    <a:pt x="65" y="30"/>
                  </a:lnTo>
                  <a:lnTo>
                    <a:pt x="71" y="30"/>
                  </a:lnTo>
                  <a:lnTo>
                    <a:pt x="71" y="36"/>
                  </a:lnTo>
                  <a:lnTo>
                    <a:pt x="77" y="36"/>
                  </a:lnTo>
                  <a:lnTo>
                    <a:pt x="77" y="42"/>
                  </a:lnTo>
                  <a:lnTo>
                    <a:pt x="71" y="42"/>
                  </a:lnTo>
                  <a:lnTo>
                    <a:pt x="71" y="48"/>
                  </a:lnTo>
                  <a:lnTo>
                    <a:pt x="77" y="48"/>
                  </a:lnTo>
                  <a:lnTo>
                    <a:pt x="83" y="48"/>
                  </a:lnTo>
                  <a:lnTo>
                    <a:pt x="89" y="48"/>
                  </a:lnTo>
                  <a:lnTo>
                    <a:pt x="95" y="48"/>
                  </a:lnTo>
                  <a:lnTo>
                    <a:pt x="95" y="54"/>
                  </a:lnTo>
                  <a:lnTo>
                    <a:pt x="95" y="60"/>
                  </a:lnTo>
                  <a:lnTo>
                    <a:pt x="95" y="66"/>
                  </a:lnTo>
                  <a:lnTo>
                    <a:pt x="95" y="72"/>
                  </a:lnTo>
                  <a:lnTo>
                    <a:pt x="89" y="72"/>
                  </a:lnTo>
                  <a:lnTo>
                    <a:pt x="83" y="72"/>
                  </a:lnTo>
                  <a:lnTo>
                    <a:pt x="77" y="72"/>
                  </a:lnTo>
                  <a:lnTo>
                    <a:pt x="71" y="66"/>
                  </a:lnTo>
                  <a:lnTo>
                    <a:pt x="71" y="60"/>
                  </a:lnTo>
                  <a:lnTo>
                    <a:pt x="71" y="54"/>
                  </a:lnTo>
                  <a:lnTo>
                    <a:pt x="65" y="48"/>
                  </a:lnTo>
                  <a:lnTo>
                    <a:pt x="59" y="48"/>
                  </a:lnTo>
                  <a:lnTo>
                    <a:pt x="53" y="48"/>
                  </a:lnTo>
                  <a:lnTo>
                    <a:pt x="53" y="42"/>
                  </a:lnTo>
                  <a:lnTo>
                    <a:pt x="53" y="48"/>
                  </a:lnTo>
                  <a:lnTo>
                    <a:pt x="53" y="54"/>
                  </a:lnTo>
                  <a:lnTo>
                    <a:pt x="53" y="60"/>
                  </a:lnTo>
                  <a:lnTo>
                    <a:pt x="53" y="66"/>
                  </a:lnTo>
                  <a:lnTo>
                    <a:pt x="47" y="66"/>
                  </a:lnTo>
                  <a:lnTo>
                    <a:pt x="41" y="72"/>
                  </a:lnTo>
                  <a:lnTo>
                    <a:pt x="35" y="72"/>
                  </a:lnTo>
                  <a:lnTo>
                    <a:pt x="29" y="66"/>
                  </a:lnTo>
                  <a:lnTo>
                    <a:pt x="23" y="60"/>
                  </a:lnTo>
                  <a:lnTo>
                    <a:pt x="23" y="54"/>
                  </a:lnTo>
                  <a:lnTo>
                    <a:pt x="23" y="48"/>
                  </a:lnTo>
                  <a:lnTo>
                    <a:pt x="29" y="48"/>
                  </a:lnTo>
                  <a:lnTo>
                    <a:pt x="29" y="42"/>
                  </a:lnTo>
                  <a:lnTo>
                    <a:pt x="23" y="42"/>
                  </a:lnTo>
                  <a:lnTo>
                    <a:pt x="23" y="36"/>
                  </a:lnTo>
                  <a:lnTo>
                    <a:pt x="17" y="36"/>
                  </a:lnTo>
                  <a:lnTo>
                    <a:pt x="17" y="42"/>
                  </a:lnTo>
                  <a:lnTo>
                    <a:pt x="12" y="42"/>
                  </a:lnTo>
                  <a:lnTo>
                    <a:pt x="6" y="42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7" y="12"/>
                  </a:lnTo>
                  <a:lnTo>
                    <a:pt x="17" y="6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41" y="6"/>
                  </a:lnTo>
                  <a:lnTo>
                    <a:pt x="41" y="12"/>
                  </a:lnTo>
                  <a:lnTo>
                    <a:pt x="35" y="18"/>
                  </a:lnTo>
                  <a:lnTo>
                    <a:pt x="41" y="18"/>
                  </a:lnTo>
                  <a:lnTo>
                    <a:pt x="47" y="18"/>
                  </a:lnTo>
                  <a:lnTo>
                    <a:pt x="47" y="24"/>
                  </a:lnTo>
                  <a:lnTo>
                    <a:pt x="47" y="30"/>
                  </a:lnTo>
                  <a:lnTo>
                    <a:pt x="47" y="24"/>
                  </a:lnTo>
                  <a:lnTo>
                    <a:pt x="53" y="24"/>
                  </a:lnTo>
                  <a:lnTo>
                    <a:pt x="53" y="18"/>
                  </a:lnTo>
                  <a:lnTo>
                    <a:pt x="53" y="12"/>
                  </a:lnTo>
                  <a:lnTo>
                    <a:pt x="53" y="6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86" name="Freeform 220"/>
            <p:cNvSpPr>
              <a:spLocks/>
            </p:cNvSpPr>
            <p:nvPr/>
          </p:nvSpPr>
          <p:spPr bwMode="auto">
            <a:xfrm>
              <a:off x="4600" y="2001"/>
              <a:ext cx="96" cy="90"/>
            </a:xfrm>
            <a:custGeom>
              <a:avLst/>
              <a:gdLst>
                <a:gd name="T0" fmla="*/ 90 w 96"/>
                <a:gd name="T1" fmla="*/ 90 h 90"/>
                <a:gd name="T2" fmla="*/ 84 w 96"/>
                <a:gd name="T3" fmla="*/ 84 h 90"/>
                <a:gd name="T4" fmla="*/ 78 w 96"/>
                <a:gd name="T5" fmla="*/ 84 h 90"/>
                <a:gd name="T6" fmla="*/ 66 w 96"/>
                <a:gd name="T7" fmla="*/ 84 h 90"/>
                <a:gd name="T8" fmla="*/ 54 w 96"/>
                <a:gd name="T9" fmla="*/ 84 h 90"/>
                <a:gd name="T10" fmla="*/ 48 w 96"/>
                <a:gd name="T11" fmla="*/ 84 h 90"/>
                <a:gd name="T12" fmla="*/ 54 w 96"/>
                <a:gd name="T13" fmla="*/ 78 h 90"/>
                <a:gd name="T14" fmla="*/ 60 w 96"/>
                <a:gd name="T15" fmla="*/ 78 h 90"/>
                <a:gd name="T16" fmla="*/ 72 w 96"/>
                <a:gd name="T17" fmla="*/ 78 h 90"/>
                <a:gd name="T18" fmla="*/ 72 w 96"/>
                <a:gd name="T19" fmla="*/ 72 h 90"/>
                <a:gd name="T20" fmla="*/ 60 w 96"/>
                <a:gd name="T21" fmla="*/ 60 h 90"/>
                <a:gd name="T22" fmla="*/ 48 w 96"/>
                <a:gd name="T23" fmla="*/ 66 h 90"/>
                <a:gd name="T24" fmla="*/ 30 w 96"/>
                <a:gd name="T25" fmla="*/ 66 h 90"/>
                <a:gd name="T26" fmla="*/ 18 w 96"/>
                <a:gd name="T27" fmla="*/ 60 h 90"/>
                <a:gd name="T28" fmla="*/ 24 w 96"/>
                <a:gd name="T29" fmla="*/ 60 h 90"/>
                <a:gd name="T30" fmla="*/ 36 w 96"/>
                <a:gd name="T31" fmla="*/ 60 h 90"/>
                <a:gd name="T32" fmla="*/ 48 w 96"/>
                <a:gd name="T33" fmla="*/ 54 h 90"/>
                <a:gd name="T34" fmla="*/ 48 w 96"/>
                <a:gd name="T35" fmla="*/ 48 h 90"/>
                <a:gd name="T36" fmla="*/ 36 w 96"/>
                <a:gd name="T37" fmla="*/ 42 h 90"/>
                <a:gd name="T38" fmla="*/ 24 w 96"/>
                <a:gd name="T39" fmla="*/ 42 h 90"/>
                <a:gd name="T40" fmla="*/ 6 w 96"/>
                <a:gd name="T41" fmla="*/ 42 h 90"/>
                <a:gd name="T42" fmla="*/ 0 w 96"/>
                <a:gd name="T43" fmla="*/ 36 h 90"/>
                <a:gd name="T44" fmla="*/ 6 w 96"/>
                <a:gd name="T45" fmla="*/ 36 h 90"/>
                <a:gd name="T46" fmla="*/ 12 w 96"/>
                <a:gd name="T47" fmla="*/ 36 h 90"/>
                <a:gd name="T48" fmla="*/ 24 w 96"/>
                <a:gd name="T49" fmla="*/ 36 h 90"/>
                <a:gd name="T50" fmla="*/ 30 w 96"/>
                <a:gd name="T51" fmla="*/ 30 h 90"/>
                <a:gd name="T52" fmla="*/ 18 w 96"/>
                <a:gd name="T53" fmla="*/ 18 h 90"/>
                <a:gd name="T54" fmla="*/ 6 w 96"/>
                <a:gd name="T55" fmla="*/ 6 h 90"/>
                <a:gd name="T56" fmla="*/ 0 w 96"/>
                <a:gd name="T57" fmla="*/ 0 h 90"/>
                <a:gd name="T58" fmla="*/ 6 w 96"/>
                <a:gd name="T59" fmla="*/ 6 h 90"/>
                <a:gd name="T60" fmla="*/ 18 w 96"/>
                <a:gd name="T61" fmla="*/ 18 h 90"/>
                <a:gd name="T62" fmla="*/ 30 w 96"/>
                <a:gd name="T63" fmla="*/ 30 h 90"/>
                <a:gd name="T64" fmla="*/ 36 w 96"/>
                <a:gd name="T65" fmla="*/ 18 h 90"/>
                <a:gd name="T66" fmla="*/ 36 w 96"/>
                <a:gd name="T67" fmla="*/ 6 h 90"/>
                <a:gd name="T68" fmla="*/ 42 w 96"/>
                <a:gd name="T69" fmla="*/ 6 h 90"/>
                <a:gd name="T70" fmla="*/ 42 w 96"/>
                <a:gd name="T71" fmla="*/ 30 h 90"/>
                <a:gd name="T72" fmla="*/ 54 w 96"/>
                <a:gd name="T73" fmla="*/ 42 h 90"/>
                <a:gd name="T74" fmla="*/ 60 w 96"/>
                <a:gd name="T75" fmla="*/ 48 h 90"/>
                <a:gd name="T76" fmla="*/ 66 w 96"/>
                <a:gd name="T77" fmla="*/ 30 h 90"/>
                <a:gd name="T78" fmla="*/ 66 w 96"/>
                <a:gd name="T79" fmla="*/ 24 h 90"/>
                <a:gd name="T80" fmla="*/ 72 w 96"/>
                <a:gd name="T81" fmla="*/ 42 h 90"/>
                <a:gd name="T82" fmla="*/ 72 w 96"/>
                <a:gd name="T83" fmla="*/ 60 h 90"/>
                <a:gd name="T84" fmla="*/ 84 w 96"/>
                <a:gd name="T85" fmla="*/ 72 h 90"/>
                <a:gd name="T86" fmla="*/ 90 w 96"/>
                <a:gd name="T87" fmla="*/ 66 h 90"/>
                <a:gd name="T88" fmla="*/ 90 w 96"/>
                <a:gd name="T89" fmla="*/ 60 h 90"/>
                <a:gd name="T90" fmla="*/ 90 w 96"/>
                <a:gd name="T91" fmla="*/ 66 h 90"/>
                <a:gd name="T92" fmla="*/ 90 w 96"/>
                <a:gd name="T93" fmla="*/ 78 h 90"/>
                <a:gd name="T94" fmla="*/ 90 w 96"/>
                <a:gd name="T95" fmla="*/ 84 h 9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6"/>
                <a:gd name="T145" fmla="*/ 0 h 90"/>
                <a:gd name="T146" fmla="*/ 96 w 96"/>
                <a:gd name="T147" fmla="*/ 90 h 9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6" h="90">
                  <a:moveTo>
                    <a:pt x="96" y="90"/>
                  </a:moveTo>
                  <a:lnTo>
                    <a:pt x="90" y="90"/>
                  </a:lnTo>
                  <a:lnTo>
                    <a:pt x="84" y="84"/>
                  </a:lnTo>
                  <a:lnTo>
                    <a:pt x="78" y="84"/>
                  </a:lnTo>
                  <a:lnTo>
                    <a:pt x="72" y="84"/>
                  </a:lnTo>
                  <a:lnTo>
                    <a:pt x="66" y="84"/>
                  </a:lnTo>
                  <a:lnTo>
                    <a:pt x="60" y="84"/>
                  </a:lnTo>
                  <a:lnTo>
                    <a:pt x="54" y="84"/>
                  </a:lnTo>
                  <a:lnTo>
                    <a:pt x="48" y="84"/>
                  </a:lnTo>
                  <a:lnTo>
                    <a:pt x="48" y="78"/>
                  </a:lnTo>
                  <a:lnTo>
                    <a:pt x="54" y="78"/>
                  </a:lnTo>
                  <a:lnTo>
                    <a:pt x="60" y="78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72" y="72"/>
                  </a:lnTo>
                  <a:lnTo>
                    <a:pt x="66" y="66"/>
                  </a:lnTo>
                  <a:lnTo>
                    <a:pt x="60" y="66"/>
                  </a:lnTo>
                  <a:lnTo>
                    <a:pt x="60" y="60"/>
                  </a:lnTo>
                  <a:lnTo>
                    <a:pt x="54" y="60"/>
                  </a:lnTo>
                  <a:lnTo>
                    <a:pt x="48" y="66"/>
                  </a:lnTo>
                  <a:lnTo>
                    <a:pt x="42" y="66"/>
                  </a:lnTo>
                  <a:lnTo>
                    <a:pt x="36" y="66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24" y="60"/>
                  </a:lnTo>
                  <a:lnTo>
                    <a:pt x="18" y="60"/>
                  </a:lnTo>
                  <a:lnTo>
                    <a:pt x="24" y="54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2" y="60"/>
                  </a:lnTo>
                  <a:lnTo>
                    <a:pt x="48" y="54"/>
                  </a:lnTo>
                  <a:lnTo>
                    <a:pt x="54" y="54"/>
                  </a:lnTo>
                  <a:lnTo>
                    <a:pt x="48" y="48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0" y="42"/>
                  </a:lnTo>
                  <a:lnTo>
                    <a:pt x="24" y="42"/>
                  </a:lnTo>
                  <a:lnTo>
                    <a:pt x="18" y="42"/>
                  </a:lnTo>
                  <a:lnTo>
                    <a:pt x="12" y="42"/>
                  </a:lnTo>
                  <a:lnTo>
                    <a:pt x="6" y="42"/>
                  </a:lnTo>
                  <a:lnTo>
                    <a:pt x="6" y="36"/>
                  </a:lnTo>
                  <a:lnTo>
                    <a:pt x="0" y="36"/>
                  </a:lnTo>
                  <a:lnTo>
                    <a:pt x="6" y="36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4" y="36"/>
                  </a:lnTo>
                  <a:lnTo>
                    <a:pt x="30" y="36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36" y="24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6" y="6"/>
                  </a:lnTo>
                  <a:lnTo>
                    <a:pt x="42" y="6"/>
                  </a:lnTo>
                  <a:lnTo>
                    <a:pt x="42" y="18"/>
                  </a:lnTo>
                  <a:lnTo>
                    <a:pt x="42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8" y="36"/>
                  </a:lnTo>
                  <a:lnTo>
                    <a:pt x="54" y="42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6" y="42"/>
                  </a:lnTo>
                  <a:lnTo>
                    <a:pt x="66" y="36"/>
                  </a:lnTo>
                  <a:lnTo>
                    <a:pt x="66" y="30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72" y="36"/>
                  </a:lnTo>
                  <a:lnTo>
                    <a:pt x="72" y="42"/>
                  </a:lnTo>
                  <a:lnTo>
                    <a:pt x="72" y="48"/>
                  </a:lnTo>
                  <a:lnTo>
                    <a:pt x="66" y="54"/>
                  </a:lnTo>
                  <a:lnTo>
                    <a:pt x="72" y="60"/>
                  </a:lnTo>
                  <a:lnTo>
                    <a:pt x="78" y="66"/>
                  </a:lnTo>
                  <a:lnTo>
                    <a:pt x="84" y="72"/>
                  </a:lnTo>
                  <a:lnTo>
                    <a:pt x="84" y="66"/>
                  </a:lnTo>
                  <a:lnTo>
                    <a:pt x="90" y="66"/>
                  </a:lnTo>
                  <a:lnTo>
                    <a:pt x="90" y="60"/>
                  </a:lnTo>
                  <a:lnTo>
                    <a:pt x="96" y="60"/>
                  </a:lnTo>
                  <a:lnTo>
                    <a:pt x="90" y="66"/>
                  </a:lnTo>
                  <a:lnTo>
                    <a:pt x="90" y="72"/>
                  </a:lnTo>
                  <a:lnTo>
                    <a:pt x="90" y="78"/>
                  </a:lnTo>
                  <a:lnTo>
                    <a:pt x="90" y="84"/>
                  </a:lnTo>
                  <a:lnTo>
                    <a:pt x="96" y="9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87" name="Freeform 221"/>
            <p:cNvSpPr>
              <a:spLocks/>
            </p:cNvSpPr>
            <p:nvPr/>
          </p:nvSpPr>
          <p:spPr bwMode="auto">
            <a:xfrm>
              <a:off x="4719" y="1977"/>
              <a:ext cx="78" cy="102"/>
            </a:xfrm>
            <a:custGeom>
              <a:avLst/>
              <a:gdLst>
                <a:gd name="T0" fmla="*/ 18 w 78"/>
                <a:gd name="T1" fmla="*/ 102 h 102"/>
                <a:gd name="T2" fmla="*/ 12 w 78"/>
                <a:gd name="T3" fmla="*/ 90 h 102"/>
                <a:gd name="T4" fmla="*/ 6 w 78"/>
                <a:gd name="T5" fmla="*/ 84 h 102"/>
                <a:gd name="T6" fmla="*/ 0 w 78"/>
                <a:gd name="T7" fmla="*/ 72 h 102"/>
                <a:gd name="T8" fmla="*/ 6 w 78"/>
                <a:gd name="T9" fmla="*/ 60 h 102"/>
                <a:gd name="T10" fmla="*/ 6 w 78"/>
                <a:gd name="T11" fmla="*/ 60 h 102"/>
                <a:gd name="T12" fmla="*/ 6 w 78"/>
                <a:gd name="T13" fmla="*/ 72 h 102"/>
                <a:gd name="T14" fmla="*/ 12 w 78"/>
                <a:gd name="T15" fmla="*/ 90 h 102"/>
                <a:gd name="T16" fmla="*/ 24 w 78"/>
                <a:gd name="T17" fmla="*/ 90 h 102"/>
                <a:gd name="T18" fmla="*/ 24 w 78"/>
                <a:gd name="T19" fmla="*/ 90 h 102"/>
                <a:gd name="T20" fmla="*/ 24 w 78"/>
                <a:gd name="T21" fmla="*/ 78 h 102"/>
                <a:gd name="T22" fmla="*/ 18 w 78"/>
                <a:gd name="T23" fmla="*/ 54 h 102"/>
                <a:gd name="T24" fmla="*/ 18 w 78"/>
                <a:gd name="T25" fmla="*/ 48 h 102"/>
                <a:gd name="T26" fmla="*/ 24 w 78"/>
                <a:gd name="T27" fmla="*/ 42 h 102"/>
                <a:gd name="T28" fmla="*/ 24 w 78"/>
                <a:gd name="T29" fmla="*/ 54 h 102"/>
                <a:gd name="T30" fmla="*/ 24 w 78"/>
                <a:gd name="T31" fmla="*/ 72 h 102"/>
                <a:gd name="T32" fmla="*/ 30 w 78"/>
                <a:gd name="T33" fmla="*/ 72 h 102"/>
                <a:gd name="T34" fmla="*/ 36 w 78"/>
                <a:gd name="T35" fmla="*/ 60 h 102"/>
                <a:gd name="T36" fmla="*/ 36 w 78"/>
                <a:gd name="T37" fmla="*/ 48 h 102"/>
                <a:gd name="T38" fmla="*/ 36 w 78"/>
                <a:gd name="T39" fmla="*/ 24 h 102"/>
                <a:gd name="T40" fmla="*/ 42 w 78"/>
                <a:gd name="T41" fmla="*/ 12 h 102"/>
                <a:gd name="T42" fmla="*/ 42 w 78"/>
                <a:gd name="T43" fmla="*/ 12 h 102"/>
                <a:gd name="T44" fmla="*/ 42 w 78"/>
                <a:gd name="T45" fmla="*/ 24 h 102"/>
                <a:gd name="T46" fmla="*/ 42 w 78"/>
                <a:gd name="T47" fmla="*/ 42 h 102"/>
                <a:gd name="T48" fmla="*/ 48 w 78"/>
                <a:gd name="T49" fmla="*/ 42 h 102"/>
                <a:gd name="T50" fmla="*/ 54 w 78"/>
                <a:gd name="T51" fmla="*/ 30 h 102"/>
                <a:gd name="T52" fmla="*/ 54 w 78"/>
                <a:gd name="T53" fmla="*/ 18 h 102"/>
                <a:gd name="T54" fmla="*/ 60 w 78"/>
                <a:gd name="T55" fmla="*/ 6 h 102"/>
                <a:gd name="T56" fmla="*/ 66 w 78"/>
                <a:gd name="T57" fmla="*/ 0 h 102"/>
                <a:gd name="T58" fmla="*/ 72 w 78"/>
                <a:gd name="T59" fmla="*/ 0 h 102"/>
                <a:gd name="T60" fmla="*/ 66 w 78"/>
                <a:gd name="T61" fmla="*/ 12 h 102"/>
                <a:gd name="T62" fmla="*/ 54 w 78"/>
                <a:gd name="T63" fmla="*/ 24 h 102"/>
                <a:gd name="T64" fmla="*/ 54 w 78"/>
                <a:gd name="T65" fmla="*/ 36 h 102"/>
                <a:gd name="T66" fmla="*/ 48 w 78"/>
                <a:gd name="T67" fmla="*/ 48 h 102"/>
                <a:gd name="T68" fmla="*/ 54 w 78"/>
                <a:gd name="T69" fmla="*/ 48 h 102"/>
                <a:gd name="T70" fmla="*/ 60 w 78"/>
                <a:gd name="T71" fmla="*/ 48 h 102"/>
                <a:gd name="T72" fmla="*/ 66 w 78"/>
                <a:gd name="T73" fmla="*/ 42 h 102"/>
                <a:gd name="T74" fmla="*/ 72 w 78"/>
                <a:gd name="T75" fmla="*/ 36 h 102"/>
                <a:gd name="T76" fmla="*/ 78 w 78"/>
                <a:gd name="T77" fmla="*/ 36 h 102"/>
                <a:gd name="T78" fmla="*/ 78 w 78"/>
                <a:gd name="T79" fmla="*/ 36 h 102"/>
                <a:gd name="T80" fmla="*/ 72 w 78"/>
                <a:gd name="T81" fmla="*/ 42 h 102"/>
                <a:gd name="T82" fmla="*/ 66 w 78"/>
                <a:gd name="T83" fmla="*/ 48 h 102"/>
                <a:gd name="T84" fmla="*/ 60 w 78"/>
                <a:gd name="T85" fmla="*/ 54 h 102"/>
                <a:gd name="T86" fmla="*/ 48 w 78"/>
                <a:gd name="T87" fmla="*/ 54 h 102"/>
                <a:gd name="T88" fmla="*/ 42 w 78"/>
                <a:gd name="T89" fmla="*/ 60 h 102"/>
                <a:gd name="T90" fmla="*/ 36 w 78"/>
                <a:gd name="T91" fmla="*/ 78 h 102"/>
                <a:gd name="T92" fmla="*/ 36 w 78"/>
                <a:gd name="T93" fmla="*/ 84 h 102"/>
                <a:gd name="T94" fmla="*/ 48 w 78"/>
                <a:gd name="T95" fmla="*/ 84 h 102"/>
                <a:gd name="T96" fmla="*/ 54 w 78"/>
                <a:gd name="T97" fmla="*/ 84 h 102"/>
                <a:gd name="T98" fmla="*/ 60 w 78"/>
                <a:gd name="T99" fmla="*/ 78 h 102"/>
                <a:gd name="T100" fmla="*/ 66 w 78"/>
                <a:gd name="T101" fmla="*/ 72 h 102"/>
                <a:gd name="T102" fmla="*/ 66 w 78"/>
                <a:gd name="T103" fmla="*/ 72 h 102"/>
                <a:gd name="T104" fmla="*/ 66 w 78"/>
                <a:gd name="T105" fmla="*/ 78 h 102"/>
                <a:gd name="T106" fmla="*/ 54 w 78"/>
                <a:gd name="T107" fmla="*/ 84 h 102"/>
                <a:gd name="T108" fmla="*/ 48 w 78"/>
                <a:gd name="T109" fmla="*/ 90 h 102"/>
                <a:gd name="T110" fmla="*/ 36 w 78"/>
                <a:gd name="T111" fmla="*/ 90 h 102"/>
                <a:gd name="T112" fmla="*/ 30 w 78"/>
                <a:gd name="T113" fmla="*/ 90 h 102"/>
                <a:gd name="T114" fmla="*/ 30 w 78"/>
                <a:gd name="T115" fmla="*/ 96 h 102"/>
                <a:gd name="T116" fmla="*/ 24 w 78"/>
                <a:gd name="T117" fmla="*/ 96 h 102"/>
                <a:gd name="T118" fmla="*/ 18 w 78"/>
                <a:gd name="T119" fmla="*/ 102 h 10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8"/>
                <a:gd name="T181" fmla="*/ 0 h 102"/>
                <a:gd name="T182" fmla="*/ 78 w 78"/>
                <a:gd name="T183" fmla="*/ 102 h 10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8" h="102">
                  <a:moveTo>
                    <a:pt x="18" y="102"/>
                  </a:moveTo>
                  <a:lnTo>
                    <a:pt x="18" y="102"/>
                  </a:lnTo>
                  <a:lnTo>
                    <a:pt x="12" y="96"/>
                  </a:lnTo>
                  <a:lnTo>
                    <a:pt x="12" y="90"/>
                  </a:lnTo>
                  <a:lnTo>
                    <a:pt x="6" y="90"/>
                  </a:lnTo>
                  <a:lnTo>
                    <a:pt x="6" y="84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6" y="72"/>
                  </a:lnTo>
                  <a:lnTo>
                    <a:pt x="12" y="84"/>
                  </a:lnTo>
                  <a:lnTo>
                    <a:pt x="12" y="90"/>
                  </a:lnTo>
                  <a:lnTo>
                    <a:pt x="18" y="96"/>
                  </a:lnTo>
                  <a:lnTo>
                    <a:pt x="24" y="90"/>
                  </a:lnTo>
                  <a:lnTo>
                    <a:pt x="24" y="84"/>
                  </a:lnTo>
                  <a:lnTo>
                    <a:pt x="24" y="78"/>
                  </a:lnTo>
                  <a:lnTo>
                    <a:pt x="18" y="66"/>
                  </a:lnTo>
                  <a:lnTo>
                    <a:pt x="18" y="54"/>
                  </a:lnTo>
                  <a:lnTo>
                    <a:pt x="18" y="48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24" y="54"/>
                  </a:lnTo>
                  <a:lnTo>
                    <a:pt x="24" y="66"/>
                  </a:lnTo>
                  <a:lnTo>
                    <a:pt x="24" y="72"/>
                  </a:lnTo>
                  <a:lnTo>
                    <a:pt x="30" y="78"/>
                  </a:lnTo>
                  <a:lnTo>
                    <a:pt x="30" y="72"/>
                  </a:lnTo>
                  <a:lnTo>
                    <a:pt x="36" y="66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6" y="48"/>
                  </a:lnTo>
                  <a:lnTo>
                    <a:pt x="36" y="36"/>
                  </a:lnTo>
                  <a:lnTo>
                    <a:pt x="36" y="24"/>
                  </a:lnTo>
                  <a:lnTo>
                    <a:pt x="36" y="12"/>
                  </a:lnTo>
                  <a:lnTo>
                    <a:pt x="42" y="12"/>
                  </a:lnTo>
                  <a:lnTo>
                    <a:pt x="42" y="18"/>
                  </a:lnTo>
                  <a:lnTo>
                    <a:pt x="42" y="24"/>
                  </a:lnTo>
                  <a:lnTo>
                    <a:pt x="42" y="36"/>
                  </a:lnTo>
                  <a:lnTo>
                    <a:pt x="42" y="42"/>
                  </a:lnTo>
                  <a:lnTo>
                    <a:pt x="42" y="48"/>
                  </a:lnTo>
                  <a:lnTo>
                    <a:pt x="48" y="42"/>
                  </a:lnTo>
                  <a:lnTo>
                    <a:pt x="48" y="36"/>
                  </a:lnTo>
                  <a:lnTo>
                    <a:pt x="54" y="30"/>
                  </a:lnTo>
                  <a:lnTo>
                    <a:pt x="54" y="24"/>
                  </a:lnTo>
                  <a:lnTo>
                    <a:pt x="54" y="18"/>
                  </a:lnTo>
                  <a:lnTo>
                    <a:pt x="60" y="12"/>
                  </a:lnTo>
                  <a:lnTo>
                    <a:pt x="60" y="6"/>
                  </a:lnTo>
                  <a:lnTo>
                    <a:pt x="66" y="6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60" y="18"/>
                  </a:lnTo>
                  <a:lnTo>
                    <a:pt x="54" y="24"/>
                  </a:lnTo>
                  <a:lnTo>
                    <a:pt x="54" y="30"/>
                  </a:lnTo>
                  <a:lnTo>
                    <a:pt x="54" y="36"/>
                  </a:lnTo>
                  <a:lnTo>
                    <a:pt x="54" y="42"/>
                  </a:lnTo>
                  <a:lnTo>
                    <a:pt x="48" y="48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6" y="42"/>
                  </a:lnTo>
                  <a:lnTo>
                    <a:pt x="72" y="42"/>
                  </a:lnTo>
                  <a:lnTo>
                    <a:pt x="72" y="36"/>
                  </a:lnTo>
                  <a:lnTo>
                    <a:pt x="78" y="36"/>
                  </a:lnTo>
                  <a:lnTo>
                    <a:pt x="72" y="42"/>
                  </a:lnTo>
                  <a:lnTo>
                    <a:pt x="72" y="48"/>
                  </a:lnTo>
                  <a:lnTo>
                    <a:pt x="66" y="48"/>
                  </a:lnTo>
                  <a:lnTo>
                    <a:pt x="60" y="48"/>
                  </a:lnTo>
                  <a:lnTo>
                    <a:pt x="60" y="54"/>
                  </a:lnTo>
                  <a:lnTo>
                    <a:pt x="54" y="54"/>
                  </a:lnTo>
                  <a:lnTo>
                    <a:pt x="48" y="54"/>
                  </a:lnTo>
                  <a:lnTo>
                    <a:pt x="42" y="60"/>
                  </a:lnTo>
                  <a:lnTo>
                    <a:pt x="42" y="66"/>
                  </a:lnTo>
                  <a:lnTo>
                    <a:pt x="36" y="78"/>
                  </a:lnTo>
                  <a:lnTo>
                    <a:pt x="36" y="84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60" y="78"/>
                  </a:lnTo>
                  <a:lnTo>
                    <a:pt x="60" y="72"/>
                  </a:lnTo>
                  <a:lnTo>
                    <a:pt x="66" y="72"/>
                  </a:lnTo>
                  <a:lnTo>
                    <a:pt x="66" y="78"/>
                  </a:lnTo>
                  <a:lnTo>
                    <a:pt x="60" y="84"/>
                  </a:lnTo>
                  <a:lnTo>
                    <a:pt x="54" y="84"/>
                  </a:lnTo>
                  <a:lnTo>
                    <a:pt x="54" y="90"/>
                  </a:lnTo>
                  <a:lnTo>
                    <a:pt x="48" y="90"/>
                  </a:lnTo>
                  <a:lnTo>
                    <a:pt x="42" y="90"/>
                  </a:lnTo>
                  <a:lnTo>
                    <a:pt x="36" y="90"/>
                  </a:lnTo>
                  <a:lnTo>
                    <a:pt x="30" y="90"/>
                  </a:lnTo>
                  <a:lnTo>
                    <a:pt x="30" y="96"/>
                  </a:lnTo>
                  <a:lnTo>
                    <a:pt x="24" y="96"/>
                  </a:lnTo>
                  <a:lnTo>
                    <a:pt x="18" y="102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88" name="Freeform 222"/>
            <p:cNvSpPr>
              <a:spLocks/>
            </p:cNvSpPr>
            <p:nvPr/>
          </p:nvSpPr>
          <p:spPr bwMode="auto">
            <a:xfrm>
              <a:off x="4755" y="2091"/>
              <a:ext cx="120" cy="54"/>
            </a:xfrm>
            <a:custGeom>
              <a:avLst/>
              <a:gdLst>
                <a:gd name="T0" fmla="*/ 6 w 120"/>
                <a:gd name="T1" fmla="*/ 18 h 54"/>
                <a:gd name="T2" fmla="*/ 6 w 120"/>
                <a:gd name="T3" fmla="*/ 18 h 54"/>
                <a:gd name="T4" fmla="*/ 6 w 120"/>
                <a:gd name="T5" fmla="*/ 18 h 54"/>
                <a:gd name="T6" fmla="*/ 18 w 120"/>
                <a:gd name="T7" fmla="*/ 18 h 54"/>
                <a:gd name="T8" fmla="*/ 30 w 120"/>
                <a:gd name="T9" fmla="*/ 24 h 54"/>
                <a:gd name="T10" fmla="*/ 36 w 120"/>
                <a:gd name="T11" fmla="*/ 24 h 54"/>
                <a:gd name="T12" fmla="*/ 42 w 120"/>
                <a:gd name="T13" fmla="*/ 24 h 54"/>
                <a:gd name="T14" fmla="*/ 42 w 120"/>
                <a:gd name="T15" fmla="*/ 30 h 54"/>
                <a:gd name="T16" fmla="*/ 48 w 120"/>
                <a:gd name="T17" fmla="*/ 42 h 54"/>
                <a:gd name="T18" fmla="*/ 54 w 120"/>
                <a:gd name="T19" fmla="*/ 48 h 54"/>
                <a:gd name="T20" fmla="*/ 60 w 120"/>
                <a:gd name="T21" fmla="*/ 48 h 54"/>
                <a:gd name="T22" fmla="*/ 60 w 120"/>
                <a:gd name="T23" fmla="*/ 48 h 54"/>
                <a:gd name="T24" fmla="*/ 54 w 120"/>
                <a:gd name="T25" fmla="*/ 42 h 54"/>
                <a:gd name="T26" fmla="*/ 48 w 120"/>
                <a:gd name="T27" fmla="*/ 30 h 54"/>
                <a:gd name="T28" fmla="*/ 48 w 120"/>
                <a:gd name="T29" fmla="*/ 24 h 54"/>
                <a:gd name="T30" fmla="*/ 54 w 120"/>
                <a:gd name="T31" fmla="*/ 24 h 54"/>
                <a:gd name="T32" fmla="*/ 60 w 120"/>
                <a:gd name="T33" fmla="*/ 30 h 54"/>
                <a:gd name="T34" fmla="*/ 66 w 120"/>
                <a:gd name="T35" fmla="*/ 30 h 54"/>
                <a:gd name="T36" fmla="*/ 72 w 120"/>
                <a:gd name="T37" fmla="*/ 30 h 54"/>
                <a:gd name="T38" fmla="*/ 72 w 120"/>
                <a:gd name="T39" fmla="*/ 36 h 54"/>
                <a:gd name="T40" fmla="*/ 78 w 120"/>
                <a:gd name="T41" fmla="*/ 48 h 54"/>
                <a:gd name="T42" fmla="*/ 84 w 120"/>
                <a:gd name="T43" fmla="*/ 48 h 54"/>
                <a:gd name="T44" fmla="*/ 96 w 120"/>
                <a:gd name="T45" fmla="*/ 54 h 54"/>
                <a:gd name="T46" fmla="*/ 96 w 120"/>
                <a:gd name="T47" fmla="*/ 54 h 54"/>
                <a:gd name="T48" fmla="*/ 90 w 120"/>
                <a:gd name="T49" fmla="*/ 48 h 54"/>
                <a:gd name="T50" fmla="*/ 84 w 120"/>
                <a:gd name="T51" fmla="*/ 42 h 54"/>
                <a:gd name="T52" fmla="*/ 78 w 120"/>
                <a:gd name="T53" fmla="*/ 36 h 54"/>
                <a:gd name="T54" fmla="*/ 78 w 120"/>
                <a:gd name="T55" fmla="*/ 36 h 54"/>
                <a:gd name="T56" fmla="*/ 78 w 120"/>
                <a:gd name="T57" fmla="*/ 36 h 54"/>
                <a:gd name="T58" fmla="*/ 90 w 120"/>
                <a:gd name="T59" fmla="*/ 36 h 54"/>
                <a:gd name="T60" fmla="*/ 108 w 120"/>
                <a:gd name="T61" fmla="*/ 42 h 54"/>
                <a:gd name="T62" fmla="*/ 114 w 120"/>
                <a:gd name="T63" fmla="*/ 42 h 54"/>
                <a:gd name="T64" fmla="*/ 120 w 120"/>
                <a:gd name="T65" fmla="*/ 42 h 54"/>
                <a:gd name="T66" fmla="*/ 120 w 120"/>
                <a:gd name="T67" fmla="*/ 36 h 54"/>
                <a:gd name="T68" fmla="*/ 114 w 120"/>
                <a:gd name="T69" fmla="*/ 36 h 54"/>
                <a:gd name="T70" fmla="*/ 102 w 120"/>
                <a:gd name="T71" fmla="*/ 36 h 54"/>
                <a:gd name="T72" fmla="*/ 90 w 120"/>
                <a:gd name="T73" fmla="*/ 30 h 54"/>
                <a:gd name="T74" fmla="*/ 84 w 120"/>
                <a:gd name="T75" fmla="*/ 30 h 54"/>
                <a:gd name="T76" fmla="*/ 84 w 120"/>
                <a:gd name="T77" fmla="*/ 24 h 54"/>
                <a:gd name="T78" fmla="*/ 90 w 120"/>
                <a:gd name="T79" fmla="*/ 18 h 54"/>
                <a:gd name="T80" fmla="*/ 96 w 120"/>
                <a:gd name="T81" fmla="*/ 18 h 54"/>
                <a:gd name="T82" fmla="*/ 96 w 120"/>
                <a:gd name="T83" fmla="*/ 18 h 54"/>
                <a:gd name="T84" fmla="*/ 90 w 120"/>
                <a:gd name="T85" fmla="*/ 12 h 54"/>
                <a:gd name="T86" fmla="*/ 84 w 120"/>
                <a:gd name="T87" fmla="*/ 12 h 54"/>
                <a:gd name="T88" fmla="*/ 78 w 120"/>
                <a:gd name="T89" fmla="*/ 18 h 54"/>
                <a:gd name="T90" fmla="*/ 78 w 120"/>
                <a:gd name="T91" fmla="*/ 18 h 54"/>
                <a:gd name="T92" fmla="*/ 72 w 120"/>
                <a:gd name="T93" fmla="*/ 24 h 54"/>
                <a:gd name="T94" fmla="*/ 66 w 120"/>
                <a:gd name="T95" fmla="*/ 24 h 54"/>
                <a:gd name="T96" fmla="*/ 60 w 120"/>
                <a:gd name="T97" fmla="*/ 18 h 54"/>
                <a:gd name="T98" fmla="*/ 54 w 120"/>
                <a:gd name="T99" fmla="*/ 18 h 54"/>
                <a:gd name="T100" fmla="*/ 48 w 120"/>
                <a:gd name="T101" fmla="*/ 18 h 54"/>
                <a:gd name="T102" fmla="*/ 54 w 120"/>
                <a:gd name="T103" fmla="*/ 6 h 54"/>
                <a:gd name="T104" fmla="*/ 66 w 120"/>
                <a:gd name="T105" fmla="*/ 0 h 54"/>
                <a:gd name="T106" fmla="*/ 66 w 120"/>
                <a:gd name="T107" fmla="*/ 0 h 54"/>
                <a:gd name="T108" fmla="*/ 60 w 120"/>
                <a:gd name="T109" fmla="*/ 0 h 54"/>
                <a:gd name="T110" fmla="*/ 54 w 120"/>
                <a:gd name="T111" fmla="*/ 6 h 54"/>
                <a:gd name="T112" fmla="*/ 42 w 120"/>
                <a:gd name="T113" fmla="*/ 6 h 54"/>
                <a:gd name="T114" fmla="*/ 42 w 120"/>
                <a:gd name="T115" fmla="*/ 12 h 54"/>
                <a:gd name="T116" fmla="*/ 36 w 120"/>
                <a:gd name="T117" fmla="*/ 18 h 54"/>
                <a:gd name="T118" fmla="*/ 24 w 120"/>
                <a:gd name="T119" fmla="*/ 18 h 54"/>
                <a:gd name="T120" fmla="*/ 12 w 120"/>
                <a:gd name="T121" fmla="*/ 18 h 54"/>
                <a:gd name="T122" fmla="*/ 6 w 120"/>
                <a:gd name="T123" fmla="*/ 18 h 5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0"/>
                <a:gd name="T187" fmla="*/ 0 h 54"/>
                <a:gd name="T188" fmla="*/ 120 w 120"/>
                <a:gd name="T189" fmla="*/ 54 h 5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0" h="54">
                  <a:moveTo>
                    <a:pt x="0" y="18"/>
                  </a:moveTo>
                  <a:lnTo>
                    <a:pt x="6" y="18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24"/>
                  </a:lnTo>
                  <a:lnTo>
                    <a:pt x="36" y="24"/>
                  </a:lnTo>
                  <a:lnTo>
                    <a:pt x="42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54" y="42"/>
                  </a:lnTo>
                  <a:lnTo>
                    <a:pt x="48" y="36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0" y="30"/>
                  </a:lnTo>
                  <a:lnTo>
                    <a:pt x="66" y="30"/>
                  </a:lnTo>
                  <a:lnTo>
                    <a:pt x="72" y="30"/>
                  </a:lnTo>
                  <a:lnTo>
                    <a:pt x="72" y="36"/>
                  </a:lnTo>
                  <a:lnTo>
                    <a:pt x="78" y="42"/>
                  </a:lnTo>
                  <a:lnTo>
                    <a:pt x="78" y="48"/>
                  </a:lnTo>
                  <a:lnTo>
                    <a:pt x="84" y="48"/>
                  </a:lnTo>
                  <a:lnTo>
                    <a:pt x="90" y="54"/>
                  </a:lnTo>
                  <a:lnTo>
                    <a:pt x="96" y="54"/>
                  </a:lnTo>
                  <a:lnTo>
                    <a:pt x="90" y="48"/>
                  </a:lnTo>
                  <a:lnTo>
                    <a:pt x="84" y="42"/>
                  </a:lnTo>
                  <a:lnTo>
                    <a:pt x="78" y="36"/>
                  </a:lnTo>
                  <a:lnTo>
                    <a:pt x="78" y="30"/>
                  </a:lnTo>
                  <a:lnTo>
                    <a:pt x="78" y="36"/>
                  </a:lnTo>
                  <a:lnTo>
                    <a:pt x="84" y="36"/>
                  </a:lnTo>
                  <a:lnTo>
                    <a:pt x="90" y="36"/>
                  </a:lnTo>
                  <a:lnTo>
                    <a:pt x="96" y="36"/>
                  </a:lnTo>
                  <a:lnTo>
                    <a:pt x="108" y="42"/>
                  </a:lnTo>
                  <a:lnTo>
                    <a:pt x="114" y="42"/>
                  </a:lnTo>
                  <a:lnTo>
                    <a:pt x="120" y="42"/>
                  </a:lnTo>
                  <a:lnTo>
                    <a:pt x="120" y="36"/>
                  </a:lnTo>
                  <a:lnTo>
                    <a:pt x="114" y="36"/>
                  </a:lnTo>
                  <a:lnTo>
                    <a:pt x="108" y="36"/>
                  </a:lnTo>
                  <a:lnTo>
                    <a:pt x="102" y="36"/>
                  </a:lnTo>
                  <a:lnTo>
                    <a:pt x="96" y="30"/>
                  </a:lnTo>
                  <a:lnTo>
                    <a:pt x="90" y="30"/>
                  </a:lnTo>
                  <a:lnTo>
                    <a:pt x="84" y="30"/>
                  </a:lnTo>
                  <a:lnTo>
                    <a:pt x="78" y="24"/>
                  </a:lnTo>
                  <a:lnTo>
                    <a:pt x="84" y="24"/>
                  </a:lnTo>
                  <a:lnTo>
                    <a:pt x="90" y="18"/>
                  </a:lnTo>
                  <a:lnTo>
                    <a:pt x="96" y="18"/>
                  </a:lnTo>
                  <a:lnTo>
                    <a:pt x="96" y="12"/>
                  </a:lnTo>
                  <a:lnTo>
                    <a:pt x="90" y="12"/>
                  </a:lnTo>
                  <a:lnTo>
                    <a:pt x="84" y="12"/>
                  </a:lnTo>
                  <a:lnTo>
                    <a:pt x="84" y="18"/>
                  </a:lnTo>
                  <a:lnTo>
                    <a:pt x="78" y="18"/>
                  </a:lnTo>
                  <a:lnTo>
                    <a:pt x="72" y="24"/>
                  </a:lnTo>
                  <a:lnTo>
                    <a:pt x="66" y="24"/>
                  </a:lnTo>
                  <a:lnTo>
                    <a:pt x="60" y="24"/>
                  </a:lnTo>
                  <a:lnTo>
                    <a:pt x="60" y="18"/>
                  </a:lnTo>
                  <a:lnTo>
                    <a:pt x="54" y="18"/>
                  </a:lnTo>
                  <a:lnTo>
                    <a:pt x="48" y="18"/>
                  </a:lnTo>
                  <a:lnTo>
                    <a:pt x="54" y="12"/>
                  </a:lnTo>
                  <a:lnTo>
                    <a:pt x="54" y="6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54" y="6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42" y="12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89" name="Freeform 223"/>
            <p:cNvSpPr>
              <a:spLocks/>
            </p:cNvSpPr>
            <p:nvPr/>
          </p:nvSpPr>
          <p:spPr bwMode="auto">
            <a:xfrm>
              <a:off x="4743" y="2139"/>
              <a:ext cx="102" cy="107"/>
            </a:xfrm>
            <a:custGeom>
              <a:avLst/>
              <a:gdLst>
                <a:gd name="T0" fmla="*/ 6 w 102"/>
                <a:gd name="T1" fmla="*/ 6 h 107"/>
                <a:gd name="T2" fmla="*/ 18 w 102"/>
                <a:gd name="T3" fmla="*/ 12 h 107"/>
                <a:gd name="T4" fmla="*/ 18 w 102"/>
                <a:gd name="T5" fmla="*/ 23 h 107"/>
                <a:gd name="T6" fmla="*/ 18 w 102"/>
                <a:gd name="T7" fmla="*/ 47 h 107"/>
                <a:gd name="T8" fmla="*/ 18 w 102"/>
                <a:gd name="T9" fmla="*/ 47 h 107"/>
                <a:gd name="T10" fmla="*/ 24 w 102"/>
                <a:gd name="T11" fmla="*/ 29 h 107"/>
                <a:gd name="T12" fmla="*/ 24 w 102"/>
                <a:gd name="T13" fmla="*/ 23 h 107"/>
                <a:gd name="T14" fmla="*/ 30 w 102"/>
                <a:gd name="T15" fmla="*/ 23 h 107"/>
                <a:gd name="T16" fmla="*/ 36 w 102"/>
                <a:gd name="T17" fmla="*/ 29 h 107"/>
                <a:gd name="T18" fmla="*/ 42 w 102"/>
                <a:gd name="T19" fmla="*/ 41 h 107"/>
                <a:gd name="T20" fmla="*/ 48 w 102"/>
                <a:gd name="T21" fmla="*/ 53 h 107"/>
                <a:gd name="T22" fmla="*/ 48 w 102"/>
                <a:gd name="T23" fmla="*/ 71 h 107"/>
                <a:gd name="T24" fmla="*/ 48 w 102"/>
                <a:gd name="T25" fmla="*/ 71 h 107"/>
                <a:gd name="T26" fmla="*/ 54 w 102"/>
                <a:gd name="T27" fmla="*/ 53 h 107"/>
                <a:gd name="T28" fmla="*/ 60 w 102"/>
                <a:gd name="T29" fmla="*/ 53 h 107"/>
                <a:gd name="T30" fmla="*/ 72 w 102"/>
                <a:gd name="T31" fmla="*/ 65 h 107"/>
                <a:gd name="T32" fmla="*/ 84 w 102"/>
                <a:gd name="T33" fmla="*/ 83 h 107"/>
                <a:gd name="T34" fmla="*/ 90 w 102"/>
                <a:gd name="T35" fmla="*/ 101 h 107"/>
                <a:gd name="T36" fmla="*/ 96 w 102"/>
                <a:gd name="T37" fmla="*/ 107 h 107"/>
                <a:gd name="T38" fmla="*/ 102 w 102"/>
                <a:gd name="T39" fmla="*/ 107 h 107"/>
                <a:gd name="T40" fmla="*/ 96 w 102"/>
                <a:gd name="T41" fmla="*/ 101 h 107"/>
                <a:gd name="T42" fmla="*/ 90 w 102"/>
                <a:gd name="T43" fmla="*/ 83 h 107"/>
                <a:gd name="T44" fmla="*/ 78 w 102"/>
                <a:gd name="T45" fmla="*/ 65 h 107"/>
                <a:gd name="T46" fmla="*/ 66 w 102"/>
                <a:gd name="T47" fmla="*/ 53 h 107"/>
                <a:gd name="T48" fmla="*/ 66 w 102"/>
                <a:gd name="T49" fmla="*/ 47 h 107"/>
                <a:gd name="T50" fmla="*/ 72 w 102"/>
                <a:gd name="T51" fmla="*/ 41 h 107"/>
                <a:gd name="T52" fmla="*/ 78 w 102"/>
                <a:gd name="T53" fmla="*/ 41 h 107"/>
                <a:gd name="T54" fmla="*/ 78 w 102"/>
                <a:gd name="T55" fmla="*/ 41 h 107"/>
                <a:gd name="T56" fmla="*/ 90 w 102"/>
                <a:gd name="T57" fmla="*/ 47 h 107"/>
                <a:gd name="T58" fmla="*/ 90 w 102"/>
                <a:gd name="T59" fmla="*/ 47 h 107"/>
                <a:gd name="T60" fmla="*/ 84 w 102"/>
                <a:gd name="T61" fmla="*/ 41 h 107"/>
                <a:gd name="T62" fmla="*/ 78 w 102"/>
                <a:gd name="T63" fmla="*/ 35 h 107"/>
                <a:gd name="T64" fmla="*/ 66 w 102"/>
                <a:gd name="T65" fmla="*/ 35 h 107"/>
                <a:gd name="T66" fmla="*/ 60 w 102"/>
                <a:gd name="T67" fmla="*/ 35 h 107"/>
                <a:gd name="T68" fmla="*/ 54 w 102"/>
                <a:gd name="T69" fmla="*/ 35 h 107"/>
                <a:gd name="T70" fmla="*/ 48 w 102"/>
                <a:gd name="T71" fmla="*/ 35 h 107"/>
                <a:gd name="T72" fmla="*/ 42 w 102"/>
                <a:gd name="T73" fmla="*/ 29 h 107"/>
                <a:gd name="T74" fmla="*/ 36 w 102"/>
                <a:gd name="T75" fmla="*/ 23 h 107"/>
                <a:gd name="T76" fmla="*/ 36 w 102"/>
                <a:gd name="T77" fmla="*/ 23 h 107"/>
                <a:gd name="T78" fmla="*/ 42 w 102"/>
                <a:gd name="T79" fmla="*/ 18 h 107"/>
                <a:gd name="T80" fmla="*/ 48 w 102"/>
                <a:gd name="T81" fmla="*/ 18 h 107"/>
                <a:gd name="T82" fmla="*/ 54 w 102"/>
                <a:gd name="T83" fmla="*/ 18 h 107"/>
                <a:gd name="T84" fmla="*/ 60 w 102"/>
                <a:gd name="T85" fmla="*/ 18 h 107"/>
                <a:gd name="T86" fmla="*/ 60 w 102"/>
                <a:gd name="T87" fmla="*/ 18 h 107"/>
                <a:gd name="T88" fmla="*/ 54 w 102"/>
                <a:gd name="T89" fmla="*/ 18 h 107"/>
                <a:gd name="T90" fmla="*/ 48 w 102"/>
                <a:gd name="T91" fmla="*/ 18 h 107"/>
                <a:gd name="T92" fmla="*/ 36 w 102"/>
                <a:gd name="T93" fmla="*/ 18 h 107"/>
                <a:gd name="T94" fmla="*/ 30 w 102"/>
                <a:gd name="T95" fmla="*/ 18 h 107"/>
                <a:gd name="T96" fmla="*/ 24 w 102"/>
                <a:gd name="T97" fmla="*/ 18 h 107"/>
                <a:gd name="T98" fmla="*/ 18 w 102"/>
                <a:gd name="T99" fmla="*/ 12 h 107"/>
                <a:gd name="T100" fmla="*/ 12 w 102"/>
                <a:gd name="T101" fmla="*/ 6 h 107"/>
                <a:gd name="T102" fmla="*/ 6 w 102"/>
                <a:gd name="T103" fmla="*/ 0 h 10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2"/>
                <a:gd name="T157" fmla="*/ 0 h 107"/>
                <a:gd name="T158" fmla="*/ 102 w 102"/>
                <a:gd name="T159" fmla="*/ 107 h 10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2" h="107">
                  <a:moveTo>
                    <a:pt x="0" y="0"/>
                  </a:moveTo>
                  <a:lnTo>
                    <a:pt x="6" y="6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8" y="23"/>
                  </a:lnTo>
                  <a:lnTo>
                    <a:pt x="18" y="35"/>
                  </a:lnTo>
                  <a:lnTo>
                    <a:pt x="18" y="47"/>
                  </a:lnTo>
                  <a:lnTo>
                    <a:pt x="18" y="59"/>
                  </a:lnTo>
                  <a:lnTo>
                    <a:pt x="18" y="47"/>
                  </a:lnTo>
                  <a:lnTo>
                    <a:pt x="18" y="35"/>
                  </a:lnTo>
                  <a:lnTo>
                    <a:pt x="24" y="29"/>
                  </a:lnTo>
                  <a:lnTo>
                    <a:pt x="24" y="23"/>
                  </a:lnTo>
                  <a:lnTo>
                    <a:pt x="30" y="23"/>
                  </a:lnTo>
                  <a:lnTo>
                    <a:pt x="36" y="29"/>
                  </a:lnTo>
                  <a:lnTo>
                    <a:pt x="36" y="35"/>
                  </a:lnTo>
                  <a:lnTo>
                    <a:pt x="42" y="41"/>
                  </a:lnTo>
                  <a:lnTo>
                    <a:pt x="48" y="47"/>
                  </a:lnTo>
                  <a:lnTo>
                    <a:pt x="48" y="53"/>
                  </a:lnTo>
                  <a:lnTo>
                    <a:pt x="42" y="65"/>
                  </a:lnTo>
                  <a:lnTo>
                    <a:pt x="48" y="71"/>
                  </a:lnTo>
                  <a:lnTo>
                    <a:pt x="54" y="83"/>
                  </a:lnTo>
                  <a:lnTo>
                    <a:pt x="48" y="71"/>
                  </a:lnTo>
                  <a:lnTo>
                    <a:pt x="48" y="65"/>
                  </a:lnTo>
                  <a:lnTo>
                    <a:pt x="54" y="53"/>
                  </a:lnTo>
                  <a:lnTo>
                    <a:pt x="54" y="47"/>
                  </a:lnTo>
                  <a:lnTo>
                    <a:pt x="60" y="53"/>
                  </a:lnTo>
                  <a:lnTo>
                    <a:pt x="66" y="59"/>
                  </a:lnTo>
                  <a:lnTo>
                    <a:pt x="72" y="65"/>
                  </a:lnTo>
                  <a:lnTo>
                    <a:pt x="78" y="77"/>
                  </a:lnTo>
                  <a:lnTo>
                    <a:pt x="84" y="83"/>
                  </a:lnTo>
                  <a:lnTo>
                    <a:pt x="90" y="95"/>
                  </a:lnTo>
                  <a:lnTo>
                    <a:pt x="90" y="101"/>
                  </a:lnTo>
                  <a:lnTo>
                    <a:pt x="96" y="107"/>
                  </a:lnTo>
                  <a:lnTo>
                    <a:pt x="102" y="107"/>
                  </a:lnTo>
                  <a:lnTo>
                    <a:pt x="96" y="101"/>
                  </a:lnTo>
                  <a:lnTo>
                    <a:pt x="90" y="89"/>
                  </a:lnTo>
                  <a:lnTo>
                    <a:pt x="90" y="83"/>
                  </a:lnTo>
                  <a:lnTo>
                    <a:pt x="84" y="77"/>
                  </a:lnTo>
                  <a:lnTo>
                    <a:pt x="78" y="65"/>
                  </a:lnTo>
                  <a:lnTo>
                    <a:pt x="72" y="59"/>
                  </a:lnTo>
                  <a:lnTo>
                    <a:pt x="66" y="53"/>
                  </a:lnTo>
                  <a:lnTo>
                    <a:pt x="60" y="47"/>
                  </a:lnTo>
                  <a:lnTo>
                    <a:pt x="66" y="47"/>
                  </a:lnTo>
                  <a:lnTo>
                    <a:pt x="66" y="41"/>
                  </a:lnTo>
                  <a:lnTo>
                    <a:pt x="72" y="41"/>
                  </a:lnTo>
                  <a:lnTo>
                    <a:pt x="78" y="41"/>
                  </a:lnTo>
                  <a:lnTo>
                    <a:pt x="84" y="41"/>
                  </a:lnTo>
                  <a:lnTo>
                    <a:pt x="90" y="47"/>
                  </a:lnTo>
                  <a:lnTo>
                    <a:pt x="90" y="41"/>
                  </a:lnTo>
                  <a:lnTo>
                    <a:pt x="84" y="41"/>
                  </a:lnTo>
                  <a:lnTo>
                    <a:pt x="84" y="35"/>
                  </a:lnTo>
                  <a:lnTo>
                    <a:pt x="78" y="35"/>
                  </a:lnTo>
                  <a:lnTo>
                    <a:pt x="72" y="35"/>
                  </a:lnTo>
                  <a:lnTo>
                    <a:pt x="66" y="35"/>
                  </a:lnTo>
                  <a:lnTo>
                    <a:pt x="60" y="35"/>
                  </a:lnTo>
                  <a:lnTo>
                    <a:pt x="54" y="41"/>
                  </a:lnTo>
                  <a:lnTo>
                    <a:pt x="54" y="35"/>
                  </a:lnTo>
                  <a:lnTo>
                    <a:pt x="48" y="35"/>
                  </a:lnTo>
                  <a:lnTo>
                    <a:pt x="42" y="29"/>
                  </a:lnTo>
                  <a:lnTo>
                    <a:pt x="42" y="23"/>
                  </a:lnTo>
                  <a:lnTo>
                    <a:pt x="36" y="23"/>
                  </a:lnTo>
                  <a:lnTo>
                    <a:pt x="42" y="23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54" y="18"/>
                  </a:lnTo>
                  <a:lnTo>
                    <a:pt x="60" y="18"/>
                  </a:lnTo>
                  <a:lnTo>
                    <a:pt x="54" y="18"/>
                  </a:lnTo>
                  <a:lnTo>
                    <a:pt x="48" y="18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90" name="Freeform 224"/>
            <p:cNvSpPr>
              <a:spLocks/>
            </p:cNvSpPr>
            <p:nvPr/>
          </p:nvSpPr>
          <p:spPr bwMode="auto">
            <a:xfrm>
              <a:off x="4666" y="2151"/>
              <a:ext cx="71" cy="125"/>
            </a:xfrm>
            <a:custGeom>
              <a:avLst/>
              <a:gdLst>
                <a:gd name="T0" fmla="*/ 41 w 71"/>
                <a:gd name="T1" fmla="*/ 11 h 125"/>
                <a:gd name="T2" fmla="*/ 35 w 71"/>
                <a:gd name="T3" fmla="*/ 23 h 125"/>
                <a:gd name="T4" fmla="*/ 18 w 71"/>
                <a:gd name="T5" fmla="*/ 29 h 125"/>
                <a:gd name="T6" fmla="*/ 6 w 71"/>
                <a:gd name="T7" fmla="*/ 35 h 125"/>
                <a:gd name="T8" fmla="*/ 6 w 71"/>
                <a:gd name="T9" fmla="*/ 47 h 125"/>
                <a:gd name="T10" fmla="*/ 12 w 71"/>
                <a:gd name="T11" fmla="*/ 41 h 125"/>
                <a:gd name="T12" fmla="*/ 24 w 71"/>
                <a:gd name="T13" fmla="*/ 35 h 125"/>
                <a:gd name="T14" fmla="*/ 35 w 71"/>
                <a:gd name="T15" fmla="*/ 29 h 125"/>
                <a:gd name="T16" fmla="*/ 35 w 71"/>
                <a:gd name="T17" fmla="*/ 41 h 125"/>
                <a:gd name="T18" fmla="*/ 24 w 71"/>
                <a:gd name="T19" fmla="*/ 53 h 125"/>
                <a:gd name="T20" fmla="*/ 12 w 71"/>
                <a:gd name="T21" fmla="*/ 59 h 125"/>
                <a:gd name="T22" fmla="*/ 0 w 71"/>
                <a:gd name="T23" fmla="*/ 65 h 125"/>
                <a:gd name="T24" fmla="*/ 0 w 71"/>
                <a:gd name="T25" fmla="*/ 71 h 125"/>
                <a:gd name="T26" fmla="*/ 6 w 71"/>
                <a:gd name="T27" fmla="*/ 65 h 125"/>
                <a:gd name="T28" fmla="*/ 18 w 71"/>
                <a:gd name="T29" fmla="*/ 59 h 125"/>
                <a:gd name="T30" fmla="*/ 30 w 71"/>
                <a:gd name="T31" fmla="*/ 59 h 125"/>
                <a:gd name="T32" fmla="*/ 30 w 71"/>
                <a:gd name="T33" fmla="*/ 71 h 125"/>
                <a:gd name="T34" fmla="*/ 24 w 71"/>
                <a:gd name="T35" fmla="*/ 77 h 125"/>
                <a:gd name="T36" fmla="*/ 12 w 71"/>
                <a:gd name="T37" fmla="*/ 89 h 125"/>
                <a:gd name="T38" fmla="*/ 6 w 71"/>
                <a:gd name="T39" fmla="*/ 95 h 125"/>
                <a:gd name="T40" fmla="*/ 6 w 71"/>
                <a:gd name="T41" fmla="*/ 95 h 125"/>
                <a:gd name="T42" fmla="*/ 18 w 71"/>
                <a:gd name="T43" fmla="*/ 89 h 125"/>
                <a:gd name="T44" fmla="*/ 24 w 71"/>
                <a:gd name="T45" fmla="*/ 83 h 125"/>
                <a:gd name="T46" fmla="*/ 18 w 71"/>
                <a:gd name="T47" fmla="*/ 95 h 125"/>
                <a:gd name="T48" fmla="*/ 12 w 71"/>
                <a:gd name="T49" fmla="*/ 113 h 125"/>
                <a:gd name="T50" fmla="*/ 0 w 71"/>
                <a:gd name="T51" fmla="*/ 125 h 125"/>
                <a:gd name="T52" fmla="*/ 0 w 71"/>
                <a:gd name="T53" fmla="*/ 125 h 125"/>
                <a:gd name="T54" fmla="*/ 12 w 71"/>
                <a:gd name="T55" fmla="*/ 119 h 125"/>
                <a:gd name="T56" fmla="*/ 24 w 71"/>
                <a:gd name="T57" fmla="*/ 101 h 125"/>
                <a:gd name="T58" fmla="*/ 35 w 71"/>
                <a:gd name="T59" fmla="*/ 83 h 125"/>
                <a:gd name="T60" fmla="*/ 41 w 71"/>
                <a:gd name="T61" fmla="*/ 101 h 125"/>
                <a:gd name="T62" fmla="*/ 41 w 71"/>
                <a:gd name="T63" fmla="*/ 107 h 125"/>
                <a:gd name="T64" fmla="*/ 47 w 71"/>
                <a:gd name="T65" fmla="*/ 101 h 125"/>
                <a:gd name="T66" fmla="*/ 47 w 71"/>
                <a:gd name="T67" fmla="*/ 89 h 125"/>
                <a:gd name="T68" fmla="*/ 35 w 71"/>
                <a:gd name="T69" fmla="*/ 77 h 125"/>
                <a:gd name="T70" fmla="*/ 41 w 71"/>
                <a:gd name="T71" fmla="*/ 59 h 125"/>
                <a:gd name="T72" fmla="*/ 41 w 71"/>
                <a:gd name="T73" fmla="*/ 53 h 125"/>
                <a:gd name="T74" fmla="*/ 53 w 71"/>
                <a:gd name="T75" fmla="*/ 59 h 125"/>
                <a:gd name="T76" fmla="*/ 59 w 71"/>
                <a:gd name="T77" fmla="*/ 77 h 125"/>
                <a:gd name="T78" fmla="*/ 65 w 71"/>
                <a:gd name="T79" fmla="*/ 77 h 125"/>
                <a:gd name="T80" fmla="*/ 65 w 71"/>
                <a:gd name="T81" fmla="*/ 65 h 125"/>
                <a:gd name="T82" fmla="*/ 59 w 71"/>
                <a:gd name="T83" fmla="*/ 53 h 125"/>
                <a:gd name="T84" fmla="*/ 41 w 71"/>
                <a:gd name="T85" fmla="*/ 47 h 125"/>
                <a:gd name="T86" fmla="*/ 47 w 71"/>
                <a:gd name="T87" fmla="*/ 29 h 125"/>
                <a:gd name="T88" fmla="*/ 53 w 71"/>
                <a:gd name="T89" fmla="*/ 29 h 125"/>
                <a:gd name="T90" fmla="*/ 59 w 71"/>
                <a:gd name="T91" fmla="*/ 35 h 125"/>
                <a:gd name="T92" fmla="*/ 65 w 71"/>
                <a:gd name="T93" fmla="*/ 41 h 125"/>
                <a:gd name="T94" fmla="*/ 71 w 71"/>
                <a:gd name="T95" fmla="*/ 47 h 125"/>
                <a:gd name="T96" fmla="*/ 65 w 71"/>
                <a:gd name="T97" fmla="*/ 35 h 125"/>
                <a:gd name="T98" fmla="*/ 59 w 71"/>
                <a:gd name="T99" fmla="*/ 23 h 125"/>
                <a:gd name="T100" fmla="*/ 53 w 71"/>
                <a:gd name="T101" fmla="*/ 17 h 125"/>
                <a:gd name="T102" fmla="*/ 53 w 71"/>
                <a:gd name="T103" fmla="*/ 6 h 125"/>
                <a:gd name="T104" fmla="*/ 47 w 71"/>
                <a:gd name="T105" fmla="*/ 0 h 12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1"/>
                <a:gd name="T160" fmla="*/ 0 h 125"/>
                <a:gd name="T161" fmla="*/ 71 w 71"/>
                <a:gd name="T162" fmla="*/ 125 h 12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1" h="125">
                  <a:moveTo>
                    <a:pt x="47" y="6"/>
                  </a:moveTo>
                  <a:lnTo>
                    <a:pt x="41" y="11"/>
                  </a:lnTo>
                  <a:lnTo>
                    <a:pt x="41" y="17"/>
                  </a:lnTo>
                  <a:lnTo>
                    <a:pt x="35" y="23"/>
                  </a:lnTo>
                  <a:lnTo>
                    <a:pt x="30" y="23"/>
                  </a:lnTo>
                  <a:lnTo>
                    <a:pt x="24" y="23"/>
                  </a:lnTo>
                  <a:lnTo>
                    <a:pt x="18" y="29"/>
                  </a:lnTo>
                  <a:lnTo>
                    <a:pt x="12" y="29"/>
                  </a:lnTo>
                  <a:lnTo>
                    <a:pt x="12" y="35"/>
                  </a:lnTo>
                  <a:lnTo>
                    <a:pt x="6" y="35"/>
                  </a:lnTo>
                  <a:lnTo>
                    <a:pt x="6" y="41"/>
                  </a:lnTo>
                  <a:lnTo>
                    <a:pt x="6" y="47"/>
                  </a:lnTo>
                  <a:lnTo>
                    <a:pt x="6" y="41"/>
                  </a:lnTo>
                  <a:lnTo>
                    <a:pt x="12" y="41"/>
                  </a:lnTo>
                  <a:lnTo>
                    <a:pt x="12" y="35"/>
                  </a:lnTo>
                  <a:lnTo>
                    <a:pt x="18" y="35"/>
                  </a:lnTo>
                  <a:lnTo>
                    <a:pt x="24" y="35"/>
                  </a:lnTo>
                  <a:lnTo>
                    <a:pt x="24" y="29"/>
                  </a:lnTo>
                  <a:lnTo>
                    <a:pt x="30" y="29"/>
                  </a:lnTo>
                  <a:lnTo>
                    <a:pt x="35" y="29"/>
                  </a:lnTo>
                  <a:lnTo>
                    <a:pt x="35" y="35"/>
                  </a:lnTo>
                  <a:lnTo>
                    <a:pt x="35" y="41"/>
                  </a:lnTo>
                  <a:lnTo>
                    <a:pt x="35" y="47"/>
                  </a:lnTo>
                  <a:lnTo>
                    <a:pt x="30" y="47"/>
                  </a:lnTo>
                  <a:lnTo>
                    <a:pt x="24" y="53"/>
                  </a:lnTo>
                  <a:lnTo>
                    <a:pt x="18" y="53"/>
                  </a:lnTo>
                  <a:lnTo>
                    <a:pt x="12" y="59"/>
                  </a:lnTo>
                  <a:lnTo>
                    <a:pt x="6" y="59"/>
                  </a:lnTo>
                  <a:lnTo>
                    <a:pt x="6" y="65"/>
                  </a:lnTo>
                  <a:lnTo>
                    <a:pt x="0" y="65"/>
                  </a:lnTo>
                  <a:lnTo>
                    <a:pt x="0" y="71"/>
                  </a:lnTo>
                  <a:lnTo>
                    <a:pt x="6" y="71"/>
                  </a:lnTo>
                  <a:lnTo>
                    <a:pt x="6" y="65"/>
                  </a:lnTo>
                  <a:lnTo>
                    <a:pt x="12" y="65"/>
                  </a:lnTo>
                  <a:lnTo>
                    <a:pt x="18" y="59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0" y="65"/>
                  </a:lnTo>
                  <a:lnTo>
                    <a:pt x="30" y="71"/>
                  </a:lnTo>
                  <a:lnTo>
                    <a:pt x="30" y="77"/>
                  </a:lnTo>
                  <a:lnTo>
                    <a:pt x="24" y="77"/>
                  </a:lnTo>
                  <a:lnTo>
                    <a:pt x="18" y="83"/>
                  </a:lnTo>
                  <a:lnTo>
                    <a:pt x="12" y="83"/>
                  </a:lnTo>
                  <a:lnTo>
                    <a:pt x="12" y="89"/>
                  </a:lnTo>
                  <a:lnTo>
                    <a:pt x="6" y="89"/>
                  </a:lnTo>
                  <a:lnTo>
                    <a:pt x="6" y="95"/>
                  </a:lnTo>
                  <a:lnTo>
                    <a:pt x="0" y="101"/>
                  </a:lnTo>
                  <a:lnTo>
                    <a:pt x="6" y="95"/>
                  </a:lnTo>
                  <a:lnTo>
                    <a:pt x="12" y="89"/>
                  </a:lnTo>
                  <a:lnTo>
                    <a:pt x="18" y="89"/>
                  </a:lnTo>
                  <a:lnTo>
                    <a:pt x="18" y="83"/>
                  </a:lnTo>
                  <a:lnTo>
                    <a:pt x="24" y="83"/>
                  </a:lnTo>
                  <a:lnTo>
                    <a:pt x="24" y="89"/>
                  </a:lnTo>
                  <a:lnTo>
                    <a:pt x="24" y="95"/>
                  </a:lnTo>
                  <a:lnTo>
                    <a:pt x="18" y="95"/>
                  </a:lnTo>
                  <a:lnTo>
                    <a:pt x="18" y="101"/>
                  </a:lnTo>
                  <a:lnTo>
                    <a:pt x="12" y="107"/>
                  </a:lnTo>
                  <a:lnTo>
                    <a:pt x="12" y="113"/>
                  </a:lnTo>
                  <a:lnTo>
                    <a:pt x="6" y="119"/>
                  </a:lnTo>
                  <a:lnTo>
                    <a:pt x="0" y="119"/>
                  </a:lnTo>
                  <a:lnTo>
                    <a:pt x="0" y="125"/>
                  </a:lnTo>
                  <a:lnTo>
                    <a:pt x="6" y="125"/>
                  </a:lnTo>
                  <a:lnTo>
                    <a:pt x="6" y="119"/>
                  </a:lnTo>
                  <a:lnTo>
                    <a:pt x="12" y="119"/>
                  </a:lnTo>
                  <a:lnTo>
                    <a:pt x="18" y="113"/>
                  </a:lnTo>
                  <a:lnTo>
                    <a:pt x="24" y="107"/>
                  </a:lnTo>
                  <a:lnTo>
                    <a:pt x="24" y="101"/>
                  </a:lnTo>
                  <a:lnTo>
                    <a:pt x="30" y="89"/>
                  </a:lnTo>
                  <a:lnTo>
                    <a:pt x="30" y="83"/>
                  </a:lnTo>
                  <a:lnTo>
                    <a:pt x="35" y="83"/>
                  </a:lnTo>
                  <a:lnTo>
                    <a:pt x="41" y="89"/>
                  </a:lnTo>
                  <a:lnTo>
                    <a:pt x="41" y="95"/>
                  </a:lnTo>
                  <a:lnTo>
                    <a:pt x="41" y="101"/>
                  </a:lnTo>
                  <a:lnTo>
                    <a:pt x="41" y="107"/>
                  </a:lnTo>
                  <a:lnTo>
                    <a:pt x="47" y="107"/>
                  </a:lnTo>
                  <a:lnTo>
                    <a:pt x="47" y="101"/>
                  </a:lnTo>
                  <a:lnTo>
                    <a:pt x="47" y="95"/>
                  </a:lnTo>
                  <a:lnTo>
                    <a:pt x="47" y="89"/>
                  </a:lnTo>
                  <a:lnTo>
                    <a:pt x="41" y="83"/>
                  </a:lnTo>
                  <a:lnTo>
                    <a:pt x="35" y="77"/>
                  </a:lnTo>
                  <a:lnTo>
                    <a:pt x="35" y="71"/>
                  </a:lnTo>
                  <a:lnTo>
                    <a:pt x="41" y="65"/>
                  </a:lnTo>
                  <a:lnTo>
                    <a:pt x="41" y="59"/>
                  </a:lnTo>
                  <a:lnTo>
                    <a:pt x="41" y="53"/>
                  </a:lnTo>
                  <a:lnTo>
                    <a:pt x="47" y="53"/>
                  </a:lnTo>
                  <a:lnTo>
                    <a:pt x="53" y="59"/>
                  </a:lnTo>
                  <a:lnTo>
                    <a:pt x="59" y="59"/>
                  </a:lnTo>
                  <a:lnTo>
                    <a:pt x="59" y="65"/>
                  </a:lnTo>
                  <a:lnTo>
                    <a:pt x="59" y="77"/>
                  </a:lnTo>
                  <a:lnTo>
                    <a:pt x="65" y="77"/>
                  </a:lnTo>
                  <a:lnTo>
                    <a:pt x="65" y="71"/>
                  </a:lnTo>
                  <a:lnTo>
                    <a:pt x="65" y="65"/>
                  </a:lnTo>
                  <a:lnTo>
                    <a:pt x="59" y="65"/>
                  </a:lnTo>
                  <a:lnTo>
                    <a:pt x="59" y="59"/>
                  </a:lnTo>
                  <a:lnTo>
                    <a:pt x="59" y="53"/>
                  </a:lnTo>
                  <a:lnTo>
                    <a:pt x="53" y="53"/>
                  </a:lnTo>
                  <a:lnTo>
                    <a:pt x="47" y="47"/>
                  </a:lnTo>
                  <a:lnTo>
                    <a:pt x="41" y="47"/>
                  </a:lnTo>
                  <a:lnTo>
                    <a:pt x="41" y="41"/>
                  </a:lnTo>
                  <a:lnTo>
                    <a:pt x="47" y="35"/>
                  </a:lnTo>
                  <a:lnTo>
                    <a:pt x="47" y="29"/>
                  </a:lnTo>
                  <a:lnTo>
                    <a:pt x="53" y="29"/>
                  </a:lnTo>
                  <a:lnTo>
                    <a:pt x="59" y="29"/>
                  </a:lnTo>
                  <a:lnTo>
                    <a:pt x="59" y="35"/>
                  </a:lnTo>
                  <a:lnTo>
                    <a:pt x="65" y="35"/>
                  </a:lnTo>
                  <a:lnTo>
                    <a:pt x="65" y="41"/>
                  </a:lnTo>
                  <a:lnTo>
                    <a:pt x="65" y="47"/>
                  </a:lnTo>
                  <a:lnTo>
                    <a:pt x="71" y="47"/>
                  </a:lnTo>
                  <a:lnTo>
                    <a:pt x="71" y="41"/>
                  </a:lnTo>
                  <a:lnTo>
                    <a:pt x="71" y="35"/>
                  </a:lnTo>
                  <a:lnTo>
                    <a:pt x="65" y="35"/>
                  </a:lnTo>
                  <a:lnTo>
                    <a:pt x="65" y="29"/>
                  </a:lnTo>
                  <a:lnTo>
                    <a:pt x="59" y="23"/>
                  </a:lnTo>
                  <a:lnTo>
                    <a:pt x="53" y="23"/>
                  </a:lnTo>
                  <a:lnTo>
                    <a:pt x="53" y="17"/>
                  </a:lnTo>
                  <a:lnTo>
                    <a:pt x="53" y="11"/>
                  </a:lnTo>
                  <a:lnTo>
                    <a:pt x="53" y="6"/>
                  </a:lnTo>
                  <a:lnTo>
                    <a:pt x="47" y="0"/>
                  </a:lnTo>
                  <a:lnTo>
                    <a:pt x="47" y="6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91" name="Freeform 225"/>
            <p:cNvSpPr>
              <a:spLocks/>
            </p:cNvSpPr>
            <p:nvPr/>
          </p:nvSpPr>
          <p:spPr bwMode="auto">
            <a:xfrm>
              <a:off x="4582" y="2121"/>
              <a:ext cx="119" cy="65"/>
            </a:xfrm>
            <a:custGeom>
              <a:avLst/>
              <a:gdLst>
                <a:gd name="T0" fmla="*/ 102 w 119"/>
                <a:gd name="T1" fmla="*/ 0 h 65"/>
                <a:gd name="T2" fmla="*/ 90 w 119"/>
                <a:gd name="T3" fmla="*/ 6 h 65"/>
                <a:gd name="T4" fmla="*/ 78 w 119"/>
                <a:gd name="T5" fmla="*/ 12 h 65"/>
                <a:gd name="T6" fmla="*/ 72 w 119"/>
                <a:gd name="T7" fmla="*/ 12 h 65"/>
                <a:gd name="T8" fmla="*/ 66 w 119"/>
                <a:gd name="T9" fmla="*/ 12 h 65"/>
                <a:gd name="T10" fmla="*/ 60 w 119"/>
                <a:gd name="T11" fmla="*/ 12 h 65"/>
                <a:gd name="T12" fmla="*/ 54 w 119"/>
                <a:gd name="T13" fmla="*/ 12 h 65"/>
                <a:gd name="T14" fmla="*/ 42 w 119"/>
                <a:gd name="T15" fmla="*/ 12 h 65"/>
                <a:gd name="T16" fmla="*/ 36 w 119"/>
                <a:gd name="T17" fmla="*/ 12 h 65"/>
                <a:gd name="T18" fmla="*/ 42 w 119"/>
                <a:gd name="T19" fmla="*/ 12 h 65"/>
                <a:gd name="T20" fmla="*/ 48 w 119"/>
                <a:gd name="T21" fmla="*/ 12 h 65"/>
                <a:gd name="T22" fmla="*/ 54 w 119"/>
                <a:gd name="T23" fmla="*/ 12 h 65"/>
                <a:gd name="T24" fmla="*/ 60 w 119"/>
                <a:gd name="T25" fmla="*/ 18 h 65"/>
                <a:gd name="T26" fmla="*/ 60 w 119"/>
                <a:gd name="T27" fmla="*/ 18 h 65"/>
                <a:gd name="T28" fmla="*/ 60 w 119"/>
                <a:gd name="T29" fmla="*/ 24 h 65"/>
                <a:gd name="T30" fmla="*/ 54 w 119"/>
                <a:gd name="T31" fmla="*/ 30 h 65"/>
                <a:gd name="T32" fmla="*/ 48 w 119"/>
                <a:gd name="T33" fmla="*/ 30 h 65"/>
                <a:gd name="T34" fmla="*/ 36 w 119"/>
                <a:gd name="T35" fmla="*/ 30 h 65"/>
                <a:gd name="T36" fmla="*/ 30 w 119"/>
                <a:gd name="T37" fmla="*/ 30 h 65"/>
                <a:gd name="T38" fmla="*/ 18 w 119"/>
                <a:gd name="T39" fmla="*/ 30 h 65"/>
                <a:gd name="T40" fmla="*/ 18 w 119"/>
                <a:gd name="T41" fmla="*/ 30 h 65"/>
                <a:gd name="T42" fmla="*/ 24 w 119"/>
                <a:gd name="T43" fmla="*/ 30 h 65"/>
                <a:gd name="T44" fmla="*/ 36 w 119"/>
                <a:gd name="T45" fmla="*/ 30 h 65"/>
                <a:gd name="T46" fmla="*/ 42 w 119"/>
                <a:gd name="T47" fmla="*/ 36 h 65"/>
                <a:gd name="T48" fmla="*/ 42 w 119"/>
                <a:gd name="T49" fmla="*/ 41 h 65"/>
                <a:gd name="T50" fmla="*/ 30 w 119"/>
                <a:gd name="T51" fmla="*/ 47 h 65"/>
                <a:gd name="T52" fmla="*/ 18 w 119"/>
                <a:gd name="T53" fmla="*/ 47 h 65"/>
                <a:gd name="T54" fmla="*/ 12 w 119"/>
                <a:gd name="T55" fmla="*/ 47 h 65"/>
                <a:gd name="T56" fmla="*/ 0 w 119"/>
                <a:gd name="T57" fmla="*/ 47 h 65"/>
                <a:gd name="T58" fmla="*/ 0 w 119"/>
                <a:gd name="T59" fmla="*/ 53 h 65"/>
                <a:gd name="T60" fmla="*/ 6 w 119"/>
                <a:gd name="T61" fmla="*/ 53 h 65"/>
                <a:gd name="T62" fmla="*/ 18 w 119"/>
                <a:gd name="T63" fmla="*/ 53 h 65"/>
                <a:gd name="T64" fmla="*/ 30 w 119"/>
                <a:gd name="T65" fmla="*/ 47 h 65"/>
                <a:gd name="T66" fmla="*/ 42 w 119"/>
                <a:gd name="T67" fmla="*/ 41 h 65"/>
                <a:gd name="T68" fmla="*/ 54 w 119"/>
                <a:gd name="T69" fmla="*/ 47 h 65"/>
                <a:gd name="T70" fmla="*/ 54 w 119"/>
                <a:gd name="T71" fmla="*/ 53 h 65"/>
                <a:gd name="T72" fmla="*/ 48 w 119"/>
                <a:gd name="T73" fmla="*/ 65 h 65"/>
                <a:gd name="T74" fmla="*/ 48 w 119"/>
                <a:gd name="T75" fmla="*/ 65 h 65"/>
                <a:gd name="T76" fmla="*/ 54 w 119"/>
                <a:gd name="T77" fmla="*/ 59 h 65"/>
                <a:gd name="T78" fmla="*/ 60 w 119"/>
                <a:gd name="T79" fmla="*/ 47 h 65"/>
                <a:gd name="T80" fmla="*/ 60 w 119"/>
                <a:gd name="T81" fmla="*/ 36 h 65"/>
                <a:gd name="T82" fmla="*/ 66 w 119"/>
                <a:gd name="T83" fmla="*/ 30 h 65"/>
                <a:gd name="T84" fmla="*/ 72 w 119"/>
                <a:gd name="T85" fmla="*/ 24 h 65"/>
                <a:gd name="T86" fmla="*/ 78 w 119"/>
                <a:gd name="T87" fmla="*/ 24 h 65"/>
                <a:gd name="T88" fmla="*/ 84 w 119"/>
                <a:gd name="T89" fmla="*/ 24 h 65"/>
                <a:gd name="T90" fmla="*/ 84 w 119"/>
                <a:gd name="T91" fmla="*/ 41 h 65"/>
                <a:gd name="T92" fmla="*/ 84 w 119"/>
                <a:gd name="T93" fmla="*/ 47 h 65"/>
                <a:gd name="T94" fmla="*/ 84 w 119"/>
                <a:gd name="T95" fmla="*/ 47 h 65"/>
                <a:gd name="T96" fmla="*/ 84 w 119"/>
                <a:gd name="T97" fmla="*/ 41 h 65"/>
                <a:gd name="T98" fmla="*/ 90 w 119"/>
                <a:gd name="T99" fmla="*/ 24 h 65"/>
                <a:gd name="T100" fmla="*/ 90 w 119"/>
                <a:gd name="T101" fmla="*/ 18 h 65"/>
                <a:gd name="T102" fmla="*/ 96 w 119"/>
                <a:gd name="T103" fmla="*/ 12 h 65"/>
                <a:gd name="T104" fmla="*/ 108 w 119"/>
                <a:gd name="T105" fmla="*/ 6 h 65"/>
                <a:gd name="T106" fmla="*/ 114 w 119"/>
                <a:gd name="T107" fmla="*/ 0 h 65"/>
                <a:gd name="T108" fmla="*/ 114 w 119"/>
                <a:gd name="T109" fmla="*/ 0 h 65"/>
                <a:gd name="T110" fmla="*/ 108 w 119"/>
                <a:gd name="T111" fmla="*/ 0 h 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9"/>
                <a:gd name="T169" fmla="*/ 0 h 65"/>
                <a:gd name="T170" fmla="*/ 119 w 119"/>
                <a:gd name="T171" fmla="*/ 65 h 6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9" h="65">
                  <a:moveTo>
                    <a:pt x="102" y="0"/>
                  </a:moveTo>
                  <a:lnTo>
                    <a:pt x="102" y="0"/>
                  </a:lnTo>
                  <a:lnTo>
                    <a:pt x="96" y="0"/>
                  </a:lnTo>
                  <a:lnTo>
                    <a:pt x="90" y="6"/>
                  </a:lnTo>
                  <a:lnTo>
                    <a:pt x="84" y="6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72" y="18"/>
                  </a:lnTo>
                  <a:lnTo>
                    <a:pt x="66" y="12"/>
                  </a:lnTo>
                  <a:lnTo>
                    <a:pt x="60" y="12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42" y="12"/>
                  </a:lnTo>
                  <a:lnTo>
                    <a:pt x="48" y="12"/>
                  </a:lnTo>
                  <a:lnTo>
                    <a:pt x="54" y="12"/>
                  </a:lnTo>
                  <a:lnTo>
                    <a:pt x="54" y="18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0" y="24"/>
                  </a:lnTo>
                  <a:lnTo>
                    <a:pt x="60" y="30"/>
                  </a:lnTo>
                  <a:lnTo>
                    <a:pt x="54" y="30"/>
                  </a:lnTo>
                  <a:lnTo>
                    <a:pt x="48" y="30"/>
                  </a:lnTo>
                  <a:lnTo>
                    <a:pt x="42" y="30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18" y="30"/>
                  </a:lnTo>
                  <a:lnTo>
                    <a:pt x="24" y="30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42" y="36"/>
                  </a:lnTo>
                  <a:lnTo>
                    <a:pt x="42" y="41"/>
                  </a:lnTo>
                  <a:lnTo>
                    <a:pt x="36" y="41"/>
                  </a:lnTo>
                  <a:lnTo>
                    <a:pt x="30" y="47"/>
                  </a:lnTo>
                  <a:lnTo>
                    <a:pt x="24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6" y="47"/>
                  </a:lnTo>
                  <a:lnTo>
                    <a:pt x="0" y="47"/>
                  </a:lnTo>
                  <a:lnTo>
                    <a:pt x="0" y="53"/>
                  </a:lnTo>
                  <a:lnTo>
                    <a:pt x="6" y="53"/>
                  </a:lnTo>
                  <a:lnTo>
                    <a:pt x="12" y="53"/>
                  </a:lnTo>
                  <a:lnTo>
                    <a:pt x="18" y="53"/>
                  </a:lnTo>
                  <a:lnTo>
                    <a:pt x="24" y="53"/>
                  </a:lnTo>
                  <a:lnTo>
                    <a:pt x="30" y="47"/>
                  </a:lnTo>
                  <a:lnTo>
                    <a:pt x="36" y="47"/>
                  </a:lnTo>
                  <a:lnTo>
                    <a:pt x="42" y="41"/>
                  </a:lnTo>
                  <a:lnTo>
                    <a:pt x="48" y="41"/>
                  </a:lnTo>
                  <a:lnTo>
                    <a:pt x="54" y="47"/>
                  </a:lnTo>
                  <a:lnTo>
                    <a:pt x="54" y="53"/>
                  </a:lnTo>
                  <a:lnTo>
                    <a:pt x="48" y="59"/>
                  </a:lnTo>
                  <a:lnTo>
                    <a:pt x="48" y="65"/>
                  </a:lnTo>
                  <a:lnTo>
                    <a:pt x="54" y="59"/>
                  </a:lnTo>
                  <a:lnTo>
                    <a:pt x="54" y="53"/>
                  </a:lnTo>
                  <a:lnTo>
                    <a:pt x="60" y="47"/>
                  </a:lnTo>
                  <a:lnTo>
                    <a:pt x="54" y="41"/>
                  </a:lnTo>
                  <a:lnTo>
                    <a:pt x="60" y="36"/>
                  </a:lnTo>
                  <a:lnTo>
                    <a:pt x="66" y="30"/>
                  </a:lnTo>
                  <a:lnTo>
                    <a:pt x="72" y="24"/>
                  </a:lnTo>
                  <a:lnTo>
                    <a:pt x="78" y="24"/>
                  </a:lnTo>
                  <a:lnTo>
                    <a:pt x="84" y="24"/>
                  </a:lnTo>
                  <a:lnTo>
                    <a:pt x="84" y="30"/>
                  </a:lnTo>
                  <a:lnTo>
                    <a:pt x="84" y="41"/>
                  </a:lnTo>
                  <a:lnTo>
                    <a:pt x="84" y="47"/>
                  </a:lnTo>
                  <a:lnTo>
                    <a:pt x="84" y="41"/>
                  </a:lnTo>
                  <a:lnTo>
                    <a:pt x="90" y="36"/>
                  </a:lnTo>
                  <a:lnTo>
                    <a:pt x="90" y="24"/>
                  </a:lnTo>
                  <a:lnTo>
                    <a:pt x="84" y="18"/>
                  </a:lnTo>
                  <a:lnTo>
                    <a:pt x="90" y="18"/>
                  </a:lnTo>
                  <a:lnTo>
                    <a:pt x="90" y="12"/>
                  </a:lnTo>
                  <a:lnTo>
                    <a:pt x="96" y="12"/>
                  </a:lnTo>
                  <a:lnTo>
                    <a:pt x="102" y="6"/>
                  </a:lnTo>
                  <a:lnTo>
                    <a:pt x="108" y="6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9" y="0"/>
                  </a:lnTo>
                  <a:lnTo>
                    <a:pt x="114" y="0"/>
                  </a:lnTo>
                  <a:lnTo>
                    <a:pt x="108" y="0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92" name="Freeform 226"/>
            <p:cNvSpPr>
              <a:spLocks/>
            </p:cNvSpPr>
            <p:nvPr/>
          </p:nvSpPr>
          <p:spPr bwMode="auto">
            <a:xfrm>
              <a:off x="4743" y="2085"/>
              <a:ext cx="12" cy="6"/>
            </a:xfrm>
            <a:custGeom>
              <a:avLst/>
              <a:gdLst>
                <a:gd name="T0" fmla="*/ 0 w 12"/>
                <a:gd name="T1" fmla="*/ 0 h 6"/>
                <a:gd name="T2" fmla="*/ 6 w 12"/>
                <a:gd name="T3" fmla="*/ 0 h 6"/>
                <a:gd name="T4" fmla="*/ 6 w 12"/>
                <a:gd name="T5" fmla="*/ 0 h 6"/>
                <a:gd name="T6" fmla="*/ 12 w 12"/>
                <a:gd name="T7" fmla="*/ 0 h 6"/>
                <a:gd name="T8" fmla="*/ 12 w 12"/>
                <a:gd name="T9" fmla="*/ 0 h 6"/>
                <a:gd name="T10" fmla="*/ 12 w 12"/>
                <a:gd name="T11" fmla="*/ 0 h 6"/>
                <a:gd name="T12" fmla="*/ 12 w 12"/>
                <a:gd name="T13" fmla="*/ 6 h 6"/>
                <a:gd name="T14" fmla="*/ 12 w 12"/>
                <a:gd name="T15" fmla="*/ 6 h 6"/>
                <a:gd name="T16" fmla="*/ 12 w 12"/>
                <a:gd name="T17" fmla="*/ 6 h 6"/>
                <a:gd name="T18" fmla="*/ 12 w 12"/>
                <a:gd name="T19" fmla="*/ 6 h 6"/>
                <a:gd name="T20" fmla="*/ 6 w 12"/>
                <a:gd name="T21" fmla="*/ 6 h 6"/>
                <a:gd name="T22" fmla="*/ 6 w 12"/>
                <a:gd name="T23" fmla="*/ 6 h 6"/>
                <a:gd name="T24" fmla="*/ 0 w 12"/>
                <a:gd name="T25" fmla="*/ 6 h 6"/>
                <a:gd name="T26" fmla="*/ 0 w 12"/>
                <a:gd name="T27" fmla="*/ 6 h 6"/>
                <a:gd name="T28" fmla="*/ 0 w 12"/>
                <a:gd name="T29" fmla="*/ 0 h 6"/>
                <a:gd name="T30" fmla="*/ 0 w 12"/>
                <a:gd name="T31" fmla="*/ 0 h 6"/>
                <a:gd name="T32" fmla="*/ 0 w 12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6"/>
                <a:gd name="T53" fmla="*/ 12 w 12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93" name="Freeform 227"/>
            <p:cNvSpPr>
              <a:spLocks/>
            </p:cNvSpPr>
            <p:nvPr/>
          </p:nvSpPr>
          <p:spPr bwMode="auto">
            <a:xfrm>
              <a:off x="4743" y="2109"/>
              <a:ext cx="6" cy="6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0 h 6"/>
                <a:gd name="T4" fmla="*/ 6 w 6"/>
                <a:gd name="T5" fmla="*/ 0 h 6"/>
                <a:gd name="T6" fmla="*/ 6 w 6"/>
                <a:gd name="T7" fmla="*/ 0 h 6"/>
                <a:gd name="T8" fmla="*/ 6 w 6"/>
                <a:gd name="T9" fmla="*/ 0 h 6"/>
                <a:gd name="T10" fmla="*/ 6 w 6"/>
                <a:gd name="T11" fmla="*/ 0 h 6"/>
                <a:gd name="T12" fmla="*/ 6 w 6"/>
                <a:gd name="T13" fmla="*/ 6 h 6"/>
                <a:gd name="T14" fmla="*/ 6 w 6"/>
                <a:gd name="T15" fmla="*/ 6 h 6"/>
                <a:gd name="T16" fmla="*/ 6 w 6"/>
                <a:gd name="T17" fmla="*/ 6 h 6"/>
                <a:gd name="T18" fmla="*/ 6 w 6"/>
                <a:gd name="T19" fmla="*/ 6 h 6"/>
                <a:gd name="T20" fmla="*/ 0 w 6"/>
                <a:gd name="T21" fmla="*/ 6 h 6"/>
                <a:gd name="T22" fmla="*/ 0 w 6"/>
                <a:gd name="T23" fmla="*/ 6 h 6"/>
                <a:gd name="T24" fmla="*/ 0 w 6"/>
                <a:gd name="T25" fmla="*/ 6 h 6"/>
                <a:gd name="T26" fmla="*/ 0 w 6"/>
                <a:gd name="T27" fmla="*/ 6 h 6"/>
                <a:gd name="T28" fmla="*/ 0 w 6"/>
                <a:gd name="T29" fmla="*/ 6 h 6"/>
                <a:gd name="T30" fmla="*/ 0 w 6"/>
                <a:gd name="T31" fmla="*/ 0 h 6"/>
                <a:gd name="T32" fmla="*/ 0 w 6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"/>
                <a:gd name="T52" fmla="*/ 0 h 6"/>
                <a:gd name="T53" fmla="*/ 6 w 6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" h="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94" name="Freeform 228"/>
            <p:cNvSpPr>
              <a:spLocks/>
            </p:cNvSpPr>
            <p:nvPr/>
          </p:nvSpPr>
          <p:spPr bwMode="auto">
            <a:xfrm>
              <a:off x="4761" y="2127"/>
              <a:ext cx="12" cy="12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0 h 12"/>
                <a:gd name="T8" fmla="*/ 12 w 12"/>
                <a:gd name="T9" fmla="*/ 0 h 12"/>
                <a:gd name="T10" fmla="*/ 12 w 12"/>
                <a:gd name="T11" fmla="*/ 6 h 12"/>
                <a:gd name="T12" fmla="*/ 12 w 12"/>
                <a:gd name="T13" fmla="*/ 6 h 12"/>
                <a:gd name="T14" fmla="*/ 12 w 12"/>
                <a:gd name="T15" fmla="*/ 6 h 12"/>
                <a:gd name="T16" fmla="*/ 12 w 12"/>
                <a:gd name="T17" fmla="*/ 12 h 12"/>
                <a:gd name="T18" fmla="*/ 12 w 12"/>
                <a:gd name="T19" fmla="*/ 12 h 12"/>
                <a:gd name="T20" fmla="*/ 6 w 12"/>
                <a:gd name="T21" fmla="*/ 12 h 12"/>
                <a:gd name="T22" fmla="*/ 6 w 12"/>
                <a:gd name="T23" fmla="*/ 12 h 12"/>
                <a:gd name="T24" fmla="*/ 0 w 12"/>
                <a:gd name="T25" fmla="*/ 12 h 12"/>
                <a:gd name="T26" fmla="*/ 0 w 12"/>
                <a:gd name="T27" fmla="*/ 6 h 12"/>
                <a:gd name="T28" fmla="*/ 0 w 12"/>
                <a:gd name="T29" fmla="*/ 6 h 12"/>
                <a:gd name="T30" fmla="*/ 0 w 12"/>
                <a:gd name="T31" fmla="*/ 6 h 12"/>
                <a:gd name="T32" fmla="*/ 0 w 12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6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95" name="Freeform 229"/>
            <p:cNvSpPr>
              <a:spLocks/>
            </p:cNvSpPr>
            <p:nvPr/>
          </p:nvSpPr>
          <p:spPr bwMode="auto">
            <a:xfrm>
              <a:off x="4719" y="2121"/>
              <a:ext cx="12" cy="12"/>
            </a:xfrm>
            <a:custGeom>
              <a:avLst/>
              <a:gdLst>
                <a:gd name="T0" fmla="*/ 6 w 12"/>
                <a:gd name="T1" fmla="*/ 0 h 12"/>
                <a:gd name="T2" fmla="*/ 6 w 12"/>
                <a:gd name="T3" fmla="*/ 0 h 12"/>
                <a:gd name="T4" fmla="*/ 12 w 12"/>
                <a:gd name="T5" fmla="*/ 6 h 12"/>
                <a:gd name="T6" fmla="*/ 12 w 12"/>
                <a:gd name="T7" fmla="*/ 6 h 12"/>
                <a:gd name="T8" fmla="*/ 12 w 12"/>
                <a:gd name="T9" fmla="*/ 6 h 12"/>
                <a:gd name="T10" fmla="*/ 12 w 12"/>
                <a:gd name="T11" fmla="*/ 12 h 12"/>
                <a:gd name="T12" fmla="*/ 12 w 12"/>
                <a:gd name="T13" fmla="*/ 12 h 12"/>
                <a:gd name="T14" fmla="*/ 6 w 12"/>
                <a:gd name="T15" fmla="*/ 12 h 12"/>
                <a:gd name="T16" fmla="*/ 6 w 12"/>
                <a:gd name="T17" fmla="*/ 12 h 12"/>
                <a:gd name="T18" fmla="*/ 0 w 12"/>
                <a:gd name="T19" fmla="*/ 12 h 12"/>
                <a:gd name="T20" fmla="*/ 0 w 12"/>
                <a:gd name="T21" fmla="*/ 12 h 12"/>
                <a:gd name="T22" fmla="*/ 0 w 12"/>
                <a:gd name="T23" fmla="*/ 12 h 12"/>
                <a:gd name="T24" fmla="*/ 0 w 12"/>
                <a:gd name="T25" fmla="*/ 12 h 12"/>
                <a:gd name="T26" fmla="*/ 0 w 12"/>
                <a:gd name="T27" fmla="*/ 6 h 12"/>
                <a:gd name="T28" fmla="*/ 0 w 12"/>
                <a:gd name="T29" fmla="*/ 6 h 12"/>
                <a:gd name="T30" fmla="*/ 0 w 12"/>
                <a:gd name="T31" fmla="*/ 0 h 12"/>
                <a:gd name="T32" fmla="*/ 6 w 1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6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96" name="Freeform 230"/>
            <p:cNvSpPr>
              <a:spLocks/>
            </p:cNvSpPr>
            <p:nvPr/>
          </p:nvSpPr>
          <p:spPr bwMode="auto">
            <a:xfrm>
              <a:off x="4707" y="2097"/>
              <a:ext cx="18" cy="12"/>
            </a:xfrm>
            <a:custGeom>
              <a:avLst/>
              <a:gdLst>
                <a:gd name="T0" fmla="*/ 0 w 18"/>
                <a:gd name="T1" fmla="*/ 6 h 12"/>
                <a:gd name="T2" fmla="*/ 0 w 18"/>
                <a:gd name="T3" fmla="*/ 0 h 12"/>
                <a:gd name="T4" fmla="*/ 6 w 18"/>
                <a:gd name="T5" fmla="*/ 0 h 12"/>
                <a:gd name="T6" fmla="*/ 6 w 18"/>
                <a:gd name="T7" fmla="*/ 0 h 12"/>
                <a:gd name="T8" fmla="*/ 12 w 18"/>
                <a:gd name="T9" fmla="*/ 0 h 12"/>
                <a:gd name="T10" fmla="*/ 12 w 18"/>
                <a:gd name="T11" fmla="*/ 0 h 12"/>
                <a:gd name="T12" fmla="*/ 12 w 18"/>
                <a:gd name="T13" fmla="*/ 0 h 12"/>
                <a:gd name="T14" fmla="*/ 18 w 18"/>
                <a:gd name="T15" fmla="*/ 0 h 12"/>
                <a:gd name="T16" fmla="*/ 18 w 18"/>
                <a:gd name="T17" fmla="*/ 0 h 12"/>
                <a:gd name="T18" fmla="*/ 18 w 18"/>
                <a:gd name="T19" fmla="*/ 6 h 12"/>
                <a:gd name="T20" fmla="*/ 18 w 18"/>
                <a:gd name="T21" fmla="*/ 6 h 12"/>
                <a:gd name="T22" fmla="*/ 12 w 18"/>
                <a:gd name="T23" fmla="*/ 6 h 12"/>
                <a:gd name="T24" fmla="*/ 12 w 18"/>
                <a:gd name="T25" fmla="*/ 12 h 12"/>
                <a:gd name="T26" fmla="*/ 12 w 18"/>
                <a:gd name="T27" fmla="*/ 12 h 12"/>
                <a:gd name="T28" fmla="*/ 6 w 18"/>
                <a:gd name="T29" fmla="*/ 12 h 12"/>
                <a:gd name="T30" fmla="*/ 6 w 18"/>
                <a:gd name="T31" fmla="*/ 6 h 12"/>
                <a:gd name="T32" fmla="*/ 0 w 1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2"/>
                <a:gd name="T53" fmla="*/ 18 w 1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2">
                  <a:moveTo>
                    <a:pt x="0" y="6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97" name="Freeform 231"/>
            <p:cNvSpPr>
              <a:spLocks/>
            </p:cNvSpPr>
            <p:nvPr/>
          </p:nvSpPr>
          <p:spPr bwMode="auto">
            <a:xfrm>
              <a:off x="4690" y="2091"/>
              <a:ext cx="11" cy="12"/>
            </a:xfrm>
            <a:custGeom>
              <a:avLst/>
              <a:gdLst>
                <a:gd name="T0" fmla="*/ 0 w 11"/>
                <a:gd name="T1" fmla="*/ 12 h 12"/>
                <a:gd name="T2" fmla="*/ 0 w 11"/>
                <a:gd name="T3" fmla="*/ 6 h 12"/>
                <a:gd name="T4" fmla="*/ 0 w 11"/>
                <a:gd name="T5" fmla="*/ 6 h 12"/>
                <a:gd name="T6" fmla="*/ 6 w 11"/>
                <a:gd name="T7" fmla="*/ 6 h 12"/>
                <a:gd name="T8" fmla="*/ 6 w 11"/>
                <a:gd name="T9" fmla="*/ 0 h 12"/>
                <a:gd name="T10" fmla="*/ 6 w 11"/>
                <a:gd name="T11" fmla="*/ 0 h 12"/>
                <a:gd name="T12" fmla="*/ 11 w 11"/>
                <a:gd name="T13" fmla="*/ 6 h 12"/>
                <a:gd name="T14" fmla="*/ 11 w 11"/>
                <a:gd name="T15" fmla="*/ 6 h 12"/>
                <a:gd name="T16" fmla="*/ 11 w 11"/>
                <a:gd name="T17" fmla="*/ 6 h 12"/>
                <a:gd name="T18" fmla="*/ 11 w 11"/>
                <a:gd name="T19" fmla="*/ 12 h 12"/>
                <a:gd name="T20" fmla="*/ 11 w 11"/>
                <a:gd name="T21" fmla="*/ 12 h 12"/>
                <a:gd name="T22" fmla="*/ 6 w 11"/>
                <a:gd name="T23" fmla="*/ 12 h 12"/>
                <a:gd name="T24" fmla="*/ 6 w 11"/>
                <a:gd name="T25" fmla="*/ 12 h 12"/>
                <a:gd name="T26" fmla="*/ 6 w 11"/>
                <a:gd name="T27" fmla="*/ 12 h 12"/>
                <a:gd name="T28" fmla="*/ 0 w 11"/>
                <a:gd name="T29" fmla="*/ 12 h 12"/>
                <a:gd name="T30" fmla="*/ 0 w 11"/>
                <a:gd name="T31" fmla="*/ 12 h 12"/>
                <a:gd name="T32" fmla="*/ 0 w 11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"/>
                <a:gd name="T52" fmla="*/ 0 h 12"/>
                <a:gd name="T53" fmla="*/ 11 w 1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" h="12">
                  <a:moveTo>
                    <a:pt x="0" y="12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1" y="6"/>
                  </a:lnTo>
                  <a:lnTo>
                    <a:pt x="11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98" name="Freeform 232"/>
            <p:cNvSpPr>
              <a:spLocks/>
            </p:cNvSpPr>
            <p:nvPr/>
          </p:nvSpPr>
          <p:spPr bwMode="auto">
            <a:xfrm>
              <a:off x="4707" y="2073"/>
              <a:ext cx="12" cy="12"/>
            </a:xfrm>
            <a:custGeom>
              <a:avLst/>
              <a:gdLst>
                <a:gd name="T0" fmla="*/ 0 w 12"/>
                <a:gd name="T1" fmla="*/ 6 h 12"/>
                <a:gd name="T2" fmla="*/ 0 w 12"/>
                <a:gd name="T3" fmla="*/ 6 h 12"/>
                <a:gd name="T4" fmla="*/ 0 w 12"/>
                <a:gd name="T5" fmla="*/ 6 h 12"/>
                <a:gd name="T6" fmla="*/ 0 w 12"/>
                <a:gd name="T7" fmla="*/ 6 h 12"/>
                <a:gd name="T8" fmla="*/ 6 w 12"/>
                <a:gd name="T9" fmla="*/ 0 h 12"/>
                <a:gd name="T10" fmla="*/ 6 w 12"/>
                <a:gd name="T11" fmla="*/ 0 h 12"/>
                <a:gd name="T12" fmla="*/ 12 w 12"/>
                <a:gd name="T13" fmla="*/ 6 h 12"/>
                <a:gd name="T14" fmla="*/ 12 w 12"/>
                <a:gd name="T15" fmla="*/ 6 h 12"/>
                <a:gd name="T16" fmla="*/ 12 w 12"/>
                <a:gd name="T17" fmla="*/ 6 h 12"/>
                <a:gd name="T18" fmla="*/ 12 w 12"/>
                <a:gd name="T19" fmla="*/ 6 h 12"/>
                <a:gd name="T20" fmla="*/ 12 w 12"/>
                <a:gd name="T21" fmla="*/ 12 h 12"/>
                <a:gd name="T22" fmla="*/ 6 w 12"/>
                <a:gd name="T23" fmla="*/ 12 h 12"/>
                <a:gd name="T24" fmla="*/ 6 w 12"/>
                <a:gd name="T25" fmla="*/ 12 h 12"/>
                <a:gd name="T26" fmla="*/ 6 w 12"/>
                <a:gd name="T27" fmla="*/ 12 h 12"/>
                <a:gd name="T28" fmla="*/ 0 w 12"/>
                <a:gd name="T29" fmla="*/ 12 h 12"/>
                <a:gd name="T30" fmla="*/ 0 w 12"/>
                <a:gd name="T31" fmla="*/ 12 h 12"/>
                <a:gd name="T32" fmla="*/ 0 w 12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299" name="Freeform 233"/>
            <p:cNvSpPr>
              <a:spLocks/>
            </p:cNvSpPr>
            <p:nvPr/>
          </p:nvSpPr>
          <p:spPr bwMode="auto">
            <a:xfrm>
              <a:off x="5114" y="2031"/>
              <a:ext cx="95" cy="96"/>
            </a:xfrm>
            <a:custGeom>
              <a:avLst/>
              <a:gdLst>
                <a:gd name="T0" fmla="*/ 77 w 95"/>
                <a:gd name="T1" fmla="*/ 72 h 96"/>
                <a:gd name="T2" fmla="*/ 83 w 95"/>
                <a:gd name="T3" fmla="*/ 66 h 96"/>
                <a:gd name="T4" fmla="*/ 83 w 95"/>
                <a:gd name="T5" fmla="*/ 54 h 96"/>
                <a:gd name="T6" fmla="*/ 77 w 95"/>
                <a:gd name="T7" fmla="*/ 48 h 96"/>
                <a:gd name="T8" fmla="*/ 65 w 95"/>
                <a:gd name="T9" fmla="*/ 48 h 96"/>
                <a:gd name="T10" fmla="*/ 65 w 95"/>
                <a:gd name="T11" fmla="*/ 36 h 96"/>
                <a:gd name="T12" fmla="*/ 71 w 95"/>
                <a:gd name="T13" fmla="*/ 42 h 96"/>
                <a:gd name="T14" fmla="*/ 77 w 95"/>
                <a:gd name="T15" fmla="*/ 42 h 96"/>
                <a:gd name="T16" fmla="*/ 77 w 95"/>
                <a:gd name="T17" fmla="*/ 48 h 96"/>
                <a:gd name="T18" fmla="*/ 89 w 95"/>
                <a:gd name="T19" fmla="*/ 48 h 96"/>
                <a:gd name="T20" fmla="*/ 95 w 95"/>
                <a:gd name="T21" fmla="*/ 36 h 96"/>
                <a:gd name="T22" fmla="*/ 95 w 95"/>
                <a:gd name="T23" fmla="*/ 30 h 96"/>
                <a:gd name="T24" fmla="*/ 89 w 95"/>
                <a:gd name="T25" fmla="*/ 24 h 96"/>
                <a:gd name="T26" fmla="*/ 83 w 95"/>
                <a:gd name="T27" fmla="*/ 24 h 96"/>
                <a:gd name="T28" fmla="*/ 77 w 95"/>
                <a:gd name="T29" fmla="*/ 24 h 96"/>
                <a:gd name="T30" fmla="*/ 71 w 95"/>
                <a:gd name="T31" fmla="*/ 24 h 96"/>
                <a:gd name="T32" fmla="*/ 77 w 95"/>
                <a:gd name="T33" fmla="*/ 12 h 96"/>
                <a:gd name="T34" fmla="*/ 77 w 95"/>
                <a:gd name="T35" fmla="*/ 0 h 96"/>
                <a:gd name="T36" fmla="*/ 71 w 95"/>
                <a:gd name="T37" fmla="*/ 0 h 96"/>
                <a:gd name="T38" fmla="*/ 59 w 95"/>
                <a:gd name="T39" fmla="*/ 0 h 96"/>
                <a:gd name="T40" fmla="*/ 53 w 95"/>
                <a:gd name="T41" fmla="*/ 12 h 96"/>
                <a:gd name="T42" fmla="*/ 59 w 95"/>
                <a:gd name="T43" fmla="*/ 24 h 96"/>
                <a:gd name="T44" fmla="*/ 53 w 95"/>
                <a:gd name="T45" fmla="*/ 24 h 96"/>
                <a:gd name="T46" fmla="*/ 53 w 95"/>
                <a:gd name="T47" fmla="*/ 18 h 96"/>
                <a:gd name="T48" fmla="*/ 47 w 95"/>
                <a:gd name="T49" fmla="*/ 12 h 96"/>
                <a:gd name="T50" fmla="*/ 35 w 95"/>
                <a:gd name="T51" fmla="*/ 12 h 96"/>
                <a:gd name="T52" fmla="*/ 23 w 95"/>
                <a:gd name="T53" fmla="*/ 6 h 96"/>
                <a:gd name="T54" fmla="*/ 11 w 95"/>
                <a:gd name="T55" fmla="*/ 12 h 96"/>
                <a:gd name="T56" fmla="*/ 11 w 95"/>
                <a:gd name="T57" fmla="*/ 18 h 96"/>
                <a:gd name="T58" fmla="*/ 11 w 95"/>
                <a:gd name="T59" fmla="*/ 24 h 96"/>
                <a:gd name="T60" fmla="*/ 23 w 95"/>
                <a:gd name="T61" fmla="*/ 30 h 96"/>
                <a:gd name="T62" fmla="*/ 29 w 95"/>
                <a:gd name="T63" fmla="*/ 30 h 96"/>
                <a:gd name="T64" fmla="*/ 29 w 95"/>
                <a:gd name="T65" fmla="*/ 42 h 96"/>
                <a:gd name="T66" fmla="*/ 17 w 95"/>
                <a:gd name="T67" fmla="*/ 42 h 96"/>
                <a:gd name="T68" fmla="*/ 11 w 95"/>
                <a:gd name="T69" fmla="*/ 42 h 96"/>
                <a:gd name="T70" fmla="*/ 6 w 95"/>
                <a:gd name="T71" fmla="*/ 48 h 96"/>
                <a:gd name="T72" fmla="*/ 0 w 95"/>
                <a:gd name="T73" fmla="*/ 54 h 96"/>
                <a:gd name="T74" fmla="*/ 6 w 95"/>
                <a:gd name="T75" fmla="*/ 66 h 96"/>
                <a:gd name="T76" fmla="*/ 11 w 95"/>
                <a:gd name="T77" fmla="*/ 66 h 96"/>
                <a:gd name="T78" fmla="*/ 17 w 95"/>
                <a:gd name="T79" fmla="*/ 66 h 96"/>
                <a:gd name="T80" fmla="*/ 23 w 95"/>
                <a:gd name="T81" fmla="*/ 60 h 96"/>
                <a:gd name="T82" fmla="*/ 29 w 95"/>
                <a:gd name="T83" fmla="*/ 54 h 96"/>
                <a:gd name="T84" fmla="*/ 35 w 95"/>
                <a:gd name="T85" fmla="*/ 48 h 96"/>
                <a:gd name="T86" fmla="*/ 41 w 95"/>
                <a:gd name="T87" fmla="*/ 54 h 96"/>
                <a:gd name="T88" fmla="*/ 41 w 95"/>
                <a:gd name="T89" fmla="*/ 60 h 96"/>
                <a:gd name="T90" fmla="*/ 29 w 95"/>
                <a:gd name="T91" fmla="*/ 66 h 96"/>
                <a:gd name="T92" fmla="*/ 23 w 95"/>
                <a:gd name="T93" fmla="*/ 84 h 96"/>
                <a:gd name="T94" fmla="*/ 35 w 95"/>
                <a:gd name="T95" fmla="*/ 90 h 96"/>
                <a:gd name="T96" fmla="*/ 47 w 95"/>
                <a:gd name="T97" fmla="*/ 90 h 96"/>
                <a:gd name="T98" fmla="*/ 53 w 95"/>
                <a:gd name="T99" fmla="*/ 84 h 96"/>
                <a:gd name="T100" fmla="*/ 53 w 95"/>
                <a:gd name="T101" fmla="*/ 78 h 96"/>
                <a:gd name="T102" fmla="*/ 47 w 95"/>
                <a:gd name="T103" fmla="*/ 72 h 96"/>
                <a:gd name="T104" fmla="*/ 47 w 95"/>
                <a:gd name="T105" fmla="*/ 60 h 96"/>
                <a:gd name="T106" fmla="*/ 53 w 95"/>
                <a:gd name="T107" fmla="*/ 54 h 96"/>
                <a:gd name="T108" fmla="*/ 53 w 95"/>
                <a:gd name="T109" fmla="*/ 54 h 96"/>
                <a:gd name="T110" fmla="*/ 65 w 95"/>
                <a:gd name="T111" fmla="*/ 72 h 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5"/>
                <a:gd name="T169" fmla="*/ 0 h 96"/>
                <a:gd name="T170" fmla="*/ 95 w 95"/>
                <a:gd name="T171" fmla="*/ 96 h 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5" h="96">
                  <a:moveTo>
                    <a:pt x="71" y="72"/>
                  </a:moveTo>
                  <a:lnTo>
                    <a:pt x="71" y="72"/>
                  </a:lnTo>
                  <a:lnTo>
                    <a:pt x="77" y="72"/>
                  </a:lnTo>
                  <a:lnTo>
                    <a:pt x="83" y="72"/>
                  </a:lnTo>
                  <a:lnTo>
                    <a:pt x="83" y="66"/>
                  </a:lnTo>
                  <a:lnTo>
                    <a:pt x="89" y="60"/>
                  </a:lnTo>
                  <a:lnTo>
                    <a:pt x="83" y="60"/>
                  </a:lnTo>
                  <a:lnTo>
                    <a:pt x="83" y="54"/>
                  </a:lnTo>
                  <a:lnTo>
                    <a:pt x="83" y="48"/>
                  </a:lnTo>
                  <a:lnTo>
                    <a:pt x="77" y="48"/>
                  </a:lnTo>
                  <a:lnTo>
                    <a:pt x="71" y="48"/>
                  </a:lnTo>
                  <a:lnTo>
                    <a:pt x="65" y="48"/>
                  </a:lnTo>
                  <a:lnTo>
                    <a:pt x="65" y="42"/>
                  </a:lnTo>
                  <a:lnTo>
                    <a:pt x="65" y="36"/>
                  </a:lnTo>
                  <a:lnTo>
                    <a:pt x="71" y="42"/>
                  </a:lnTo>
                  <a:lnTo>
                    <a:pt x="77" y="42"/>
                  </a:lnTo>
                  <a:lnTo>
                    <a:pt x="77" y="48"/>
                  </a:lnTo>
                  <a:lnTo>
                    <a:pt x="83" y="48"/>
                  </a:lnTo>
                  <a:lnTo>
                    <a:pt x="89" y="48"/>
                  </a:lnTo>
                  <a:lnTo>
                    <a:pt x="95" y="42"/>
                  </a:lnTo>
                  <a:lnTo>
                    <a:pt x="95" y="36"/>
                  </a:lnTo>
                  <a:lnTo>
                    <a:pt x="95" y="30"/>
                  </a:lnTo>
                  <a:lnTo>
                    <a:pt x="95" y="24"/>
                  </a:lnTo>
                  <a:lnTo>
                    <a:pt x="89" y="24"/>
                  </a:lnTo>
                  <a:lnTo>
                    <a:pt x="83" y="24"/>
                  </a:lnTo>
                  <a:lnTo>
                    <a:pt x="77" y="24"/>
                  </a:lnTo>
                  <a:lnTo>
                    <a:pt x="71" y="24"/>
                  </a:lnTo>
                  <a:lnTo>
                    <a:pt x="65" y="24"/>
                  </a:lnTo>
                  <a:lnTo>
                    <a:pt x="71" y="18"/>
                  </a:lnTo>
                  <a:lnTo>
                    <a:pt x="77" y="12"/>
                  </a:lnTo>
                  <a:lnTo>
                    <a:pt x="77" y="6"/>
                  </a:lnTo>
                  <a:lnTo>
                    <a:pt x="77" y="0"/>
                  </a:lnTo>
                  <a:lnTo>
                    <a:pt x="71" y="0"/>
                  </a:lnTo>
                  <a:lnTo>
                    <a:pt x="65" y="0"/>
                  </a:lnTo>
                  <a:lnTo>
                    <a:pt x="59" y="0"/>
                  </a:lnTo>
                  <a:lnTo>
                    <a:pt x="59" y="6"/>
                  </a:lnTo>
                  <a:lnTo>
                    <a:pt x="53" y="12"/>
                  </a:lnTo>
                  <a:lnTo>
                    <a:pt x="53" y="18"/>
                  </a:lnTo>
                  <a:lnTo>
                    <a:pt x="59" y="18"/>
                  </a:lnTo>
                  <a:lnTo>
                    <a:pt x="59" y="24"/>
                  </a:lnTo>
                  <a:lnTo>
                    <a:pt x="53" y="24"/>
                  </a:lnTo>
                  <a:lnTo>
                    <a:pt x="53" y="18"/>
                  </a:lnTo>
                  <a:lnTo>
                    <a:pt x="53" y="12"/>
                  </a:lnTo>
                  <a:lnTo>
                    <a:pt x="47" y="12"/>
                  </a:lnTo>
                  <a:lnTo>
                    <a:pt x="35" y="12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7" y="6"/>
                  </a:lnTo>
                  <a:lnTo>
                    <a:pt x="11" y="12"/>
                  </a:lnTo>
                  <a:lnTo>
                    <a:pt x="11" y="18"/>
                  </a:lnTo>
                  <a:lnTo>
                    <a:pt x="11" y="24"/>
                  </a:lnTo>
                  <a:lnTo>
                    <a:pt x="17" y="30"/>
                  </a:lnTo>
                  <a:lnTo>
                    <a:pt x="23" y="30"/>
                  </a:lnTo>
                  <a:lnTo>
                    <a:pt x="29" y="30"/>
                  </a:lnTo>
                  <a:lnTo>
                    <a:pt x="35" y="36"/>
                  </a:lnTo>
                  <a:lnTo>
                    <a:pt x="29" y="36"/>
                  </a:lnTo>
                  <a:lnTo>
                    <a:pt x="29" y="42"/>
                  </a:lnTo>
                  <a:lnTo>
                    <a:pt x="23" y="42"/>
                  </a:lnTo>
                  <a:lnTo>
                    <a:pt x="17" y="42"/>
                  </a:lnTo>
                  <a:lnTo>
                    <a:pt x="11" y="42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6"/>
                  </a:lnTo>
                  <a:lnTo>
                    <a:pt x="6" y="66"/>
                  </a:lnTo>
                  <a:lnTo>
                    <a:pt x="11" y="66"/>
                  </a:lnTo>
                  <a:lnTo>
                    <a:pt x="17" y="66"/>
                  </a:lnTo>
                  <a:lnTo>
                    <a:pt x="23" y="66"/>
                  </a:lnTo>
                  <a:lnTo>
                    <a:pt x="23" y="60"/>
                  </a:lnTo>
                  <a:lnTo>
                    <a:pt x="23" y="54"/>
                  </a:lnTo>
                  <a:lnTo>
                    <a:pt x="29" y="54"/>
                  </a:lnTo>
                  <a:lnTo>
                    <a:pt x="29" y="48"/>
                  </a:lnTo>
                  <a:lnTo>
                    <a:pt x="35" y="48"/>
                  </a:lnTo>
                  <a:lnTo>
                    <a:pt x="41" y="48"/>
                  </a:lnTo>
                  <a:lnTo>
                    <a:pt x="41" y="54"/>
                  </a:lnTo>
                  <a:lnTo>
                    <a:pt x="41" y="60"/>
                  </a:lnTo>
                  <a:lnTo>
                    <a:pt x="35" y="66"/>
                  </a:lnTo>
                  <a:lnTo>
                    <a:pt x="29" y="66"/>
                  </a:lnTo>
                  <a:lnTo>
                    <a:pt x="29" y="72"/>
                  </a:lnTo>
                  <a:lnTo>
                    <a:pt x="23" y="78"/>
                  </a:lnTo>
                  <a:lnTo>
                    <a:pt x="23" y="84"/>
                  </a:lnTo>
                  <a:lnTo>
                    <a:pt x="29" y="84"/>
                  </a:lnTo>
                  <a:lnTo>
                    <a:pt x="29" y="90"/>
                  </a:lnTo>
                  <a:lnTo>
                    <a:pt x="35" y="90"/>
                  </a:lnTo>
                  <a:lnTo>
                    <a:pt x="41" y="96"/>
                  </a:lnTo>
                  <a:lnTo>
                    <a:pt x="41" y="90"/>
                  </a:lnTo>
                  <a:lnTo>
                    <a:pt x="47" y="90"/>
                  </a:lnTo>
                  <a:lnTo>
                    <a:pt x="53" y="90"/>
                  </a:lnTo>
                  <a:lnTo>
                    <a:pt x="53" y="84"/>
                  </a:lnTo>
                  <a:lnTo>
                    <a:pt x="53" y="78"/>
                  </a:lnTo>
                  <a:lnTo>
                    <a:pt x="53" y="72"/>
                  </a:lnTo>
                  <a:lnTo>
                    <a:pt x="47" y="72"/>
                  </a:lnTo>
                  <a:lnTo>
                    <a:pt x="47" y="66"/>
                  </a:lnTo>
                  <a:lnTo>
                    <a:pt x="47" y="60"/>
                  </a:lnTo>
                  <a:lnTo>
                    <a:pt x="47" y="54"/>
                  </a:lnTo>
                  <a:lnTo>
                    <a:pt x="53" y="54"/>
                  </a:lnTo>
                  <a:lnTo>
                    <a:pt x="59" y="60"/>
                  </a:lnTo>
                  <a:lnTo>
                    <a:pt x="59" y="66"/>
                  </a:lnTo>
                  <a:lnTo>
                    <a:pt x="65" y="72"/>
                  </a:lnTo>
                  <a:lnTo>
                    <a:pt x="71" y="72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300" name="Freeform 234"/>
            <p:cNvSpPr>
              <a:spLocks/>
            </p:cNvSpPr>
            <p:nvPr/>
          </p:nvSpPr>
          <p:spPr bwMode="auto">
            <a:xfrm>
              <a:off x="5185" y="1834"/>
              <a:ext cx="108" cy="167"/>
            </a:xfrm>
            <a:custGeom>
              <a:avLst/>
              <a:gdLst>
                <a:gd name="T0" fmla="*/ 0 w 108"/>
                <a:gd name="T1" fmla="*/ 167 h 167"/>
                <a:gd name="T2" fmla="*/ 12 w 108"/>
                <a:gd name="T3" fmla="*/ 155 h 167"/>
                <a:gd name="T4" fmla="*/ 24 w 108"/>
                <a:gd name="T5" fmla="*/ 149 h 167"/>
                <a:gd name="T6" fmla="*/ 30 w 108"/>
                <a:gd name="T7" fmla="*/ 137 h 167"/>
                <a:gd name="T8" fmla="*/ 42 w 108"/>
                <a:gd name="T9" fmla="*/ 137 h 167"/>
                <a:gd name="T10" fmla="*/ 54 w 108"/>
                <a:gd name="T11" fmla="*/ 131 h 167"/>
                <a:gd name="T12" fmla="*/ 66 w 108"/>
                <a:gd name="T13" fmla="*/ 131 h 167"/>
                <a:gd name="T14" fmla="*/ 78 w 108"/>
                <a:gd name="T15" fmla="*/ 131 h 167"/>
                <a:gd name="T16" fmla="*/ 84 w 108"/>
                <a:gd name="T17" fmla="*/ 131 h 167"/>
                <a:gd name="T18" fmla="*/ 84 w 108"/>
                <a:gd name="T19" fmla="*/ 125 h 167"/>
                <a:gd name="T20" fmla="*/ 84 w 108"/>
                <a:gd name="T21" fmla="*/ 125 h 167"/>
                <a:gd name="T22" fmla="*/ 90 w 108"/>
                <a:gd name="T23" fmla="*/ 119 h 167"/>
                <a:gd name="T24" fmla="*/ 90 w 108"/>
                <a:gd name="T25" fmla="*/ 113 h 167"/>
                <a:gd name="T26" fmla="*/ 90 w 108"/>
                <a:gd name="T27" fmla="*/ 107 h 167"/>
                <a:gd name="T28" fmla="*/ 96 w 108"/>
                <a:gd name="T29" fmla="*/ 107 h 167"/>
                <a:gd name="T30" fmla="*/ 102 w 108"/>
                <a:gd name="T31" fmla="*/ 101 h 167"/>
                <a:gd name="T32" fmla="*/ 108 w 108"/>
                <a:gd name="T33" fmla="*/ 95 h 167"/>
                <a:gd name="T34" fmla="*/ 102 w 108"/>
                <a:gd name="T35" fmla="*/ 89 h 167"/>
                <a:gd name="T36" fmla="*/ 102 w 108"/>
                <a:gd name="T37" fmla="*/ 71 h 167"/>
                <a:gd name="T38" fmla="*/ 102 w 108"/>
                <a:gd name="T39" fmla="*/ 59 h 167"/>
                <a:gd name="T40" fmla="*/ 108 w 108"/>
                <a:gd name="T41" fmla="*/ 47 h 167"/>
                <a:gd name="T42" fmla="*/ 102 w 108"/>
                <a:gd name="T43" fmla="*/ 47 h 167"/>
                <a:gd name="T44" fmla="*/ 96 w 108"/>
                <a:gd name="T45" fmla="*/ 41 h 167"/>
                <a:gd name="T46" fmla="*/ 90 w 108"/>
                <a:gd name="T47" fmla="*/ 41 h 167"/>
                <a:gd name="T48" fmla="*/ 84 w 108"/>
                <a:gd name="T49" fmla="*/ 36 h 167"/>
                <a:gd name="T50" fmla="*/ 84 w 108"/>
                <a:gd name="T51" fmla="*/ 30 h 167"/>
                <a:gd name="T52" fmla="*/ 78 w 108"/>
                <a:gd name="T53" fmla="*/ 24 h 167"/>
                <a:gd name="T54" fmla="*/ 72 w 108"/>
                <a:gd name="T55" fmla="*/ 12 h 167"/>
                <a:gd name="T56" fmla="*/ 72 w 108"/>
                <a:gd name="T57" fmla="*/ 0 h 167"/>
                <a:gd name="T58" fmla="*/ 66 w 108"/>
                <a:gd name="T59" fmla="*/ 6 h 167"/>
                <a:gd name="T60" fmla="*/ 66 w 108"/>
                <a:gd name="T61" fmla="*/ 12 h 167"/>
                <a:gd name="T62" fmla="*/ 60 w 108"/>
                <a:gd name="T63" fmla="*/ 18 h 167"/>
                <a:gd name="T64" fmla="*/ 54 w 108"/>
                <a:gd name="T65" fmla="*/ 24 h 167"/>
                <a:gd name="T66" fmla="*/ 48 w 108"/>
                <a:gd name="T67" fmla="*/ 30 h 167"/>
                <a:gd name="T68" fmla="*/ 42 w 108"/>
                <a:gd name="T69" fmla="*/ 36 h 167"/>
                <a:gd name="T70" fmla="*/ 36 w 108"/>
                <a:gd name="T71" fmla="*/ 36 h 167"/>
                <a:gd name="T72" fmla="*/ 24 w 108"/>
                <a:gd name="T73" fmla="*/ 36 h 167"/>
                <a:gd name="T74" fmla="*/ 30 w 108"/>
                <a:gd name="T75" fmla="*/ 41 h 167"/>
                <a:gd name="T76" fmla="*/ 30 w 108"/>
                <a:gd name="T77" fmla="*/ 53 h 167"/>
                <a:gd name="T78" fmla="*/ 30 w 108"/>
                <a:gd name="T79" fmla="*/ 65 h 167"/>
                <a:gd name="T80" fmla="*/ 18 w 108"/>
                <a:gd name="T81" fmla="*/ 71 h 167"/>
                <a:gd name="T82" fmla="*/ 24 w 108"/>
                <a:gd name="T83" fmla="*/ 95 h 167"/>
                <a:gd name="T84" fmla="*/ 24 w 108"/>
                <a:gd name="T85" fmla="*/ 107 h 167"/>
                <a:gd name="T86" fmla="*/ 24 w 108"/>
                <a:gd name="T87" fmla="*/ 125 h 167"/>
                <a:gd name="T88" fmla="*/ 18 w 108"/>
                <a:gd name="T89" fmla="*/ 137 h 167"/>
                <a:gd name="T90" fmla="*/ 12 w 108"/>
                <a:gd name="T91" fmla="*/ 143 h 167"/>
                <a:gd name="T92" fmla="*/ 12 w 108"/>
                <a:gd name="T93" fmla="*/ 149 h 167"/>
                <a:gd name="T94" fmla="*/ 6 w 108"/>
                <a:gd name="T95" fmla="*/ 155 h 167"/>
                <a:gd name="T96" fmla="*/ 6 w 108"/>
                <a:gd name="T97" fmla="*/ 161 h 167"/>
                <a:gd name="T98" fmla="*/ 0 w 108"/>
                <a:gd name="T99" fmla="*/ 161 h 167"/>
                <a:gd name="T100" fmla="*/ 0 w 108"/>
                <a:gd name="T101" fmla="*/ 161 h 167"/>
                <a:gd name="T102" fmla="*/ 0 w 108"/>
                <a:gd name="T103" fmla="*/ 161 h 167"/>
                <a:gd name="T104" fmla="*/ 6 w 108"/>
                <a:gd name="T105" fmla="*/ 161 h 167"/>
                <a:gd name="T106" fmla="*/ 0 w 108"/>
                <a:gd name="T107" fmla="*/ 167 h 16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8"/>
                <a:gd name="T163" fmla="*/ 0 h 167"/>
                <a:gd name="T164" fmla="*/ 108 w 108"/>
                <a:gd name="T165" fmla="*/ 167 h 16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8" h="167">
                  <a:moveTo>
                    <a:pt x="0" y="167"/>
                  </a:moveTo>
                  <a:lnTo>
                    <a:pt x="12" y="155"/>
                  </a:lnTo>
                  <a:lnTo>
                    <a:pt x="24" y="149"/>
                  </a:lnTo>
                  <a:lnTo>
                    <a:pt x="30" y="137"/>
                  </a:lnTo>
                  <a:lnTo>
                    <a:pt x="42" y="137"/>
                  </a:lnTo>
                  <a:lnTo>
                    <a:pt x="54" y="131"/>
                  </a:lnTo>
                  <a:lnTo>
                    <a:pt x="66" y="131"/>
                  </a:lnTo>
                  <a:lnTo>
                    <a:pt x="78" y="131"/>
                  </a:lnTo>
                  <a:lnTo>
                    <a:pt x="84" y="131"/>
                  </a:lnTo>
                  <a:lnTo>
                    <a:pt x="84" y="125"/>
                  </a:lnTo>
                  <a:lnTo>
                    <a:pt x="90" y="119"/>
                  </a:lnTo>
                  <a:lnTo>
                    <a:pt x="90" y="113"/>
                  </a:lnTo>
                  <a:lnTo>
                    <a:pt x="90" y="107"/>
                  </a:lnTo>
                  <a:lnTo>
                    <a:pt x="96" y="107"/>
                  </a:lnTo>
                  <a:lnTo>
                    <a:pt x="102" y="101"/>
                  </a:lnTo>
                  <a:lnTo>
                    <a:pt x="108" y="95"/>
                  </a:lnTo>
                  <a:lnTo>
                    <a:pt x="102" y="89"/>
                  </a:lnTo>
                  <a:lnTo>
                    <a:pt x="102" y="71"/>
                  </a:lnTo>
                  <a:lnTo>
                    <a:pt x="102" y="59"/>
                  </a:lnTo>
                  <a:lnTo>
                    <a:pt x="108" y="47"/>
                  </a:lnTo>
                  <a:lnTo>
                    <a:pt x="102" y="47"/>
                  </a:lnTo>
                  <a:lnTo>
                    <a:pt x="96" y="41"/>
                  </a:lnTo>
                  <a:lnTo>
                    <a:pt x="90" y="41"/>
                  </a:lnTo>
                  <a:lnTo>
                    <a:pt x="84" y="36"/>
                  </a:lnTo>
                  <a:lnTo>
                    <a:pt x="84" y="30"/>
                  </a:lnTo>
                  <a:lnTo>
                    <a:pt x="78" y="24"/>
                  </a:lnTo>
                  <a:lnTo>
                    <a:pt x="72" y="12"/>
                  </a:lnTo>
                  <a:lnTo>
                    <a:pt x="72" y="0"/>
                  </a:lnTo>
                  <a:lnTo>
                    <a:pt x="66" y="6"/>
                  </a:lnTo>
                  <a:lnTo>
                    <a:pt x="66" y="12"/>
                  </a:lnTo>
                  <a:lnTo>
                    <a:pt x="60" y="18"/>
                  </a:lnTo>
                  <a:lnTo>
                    <a:pt x="54" y="24"/>
                  </a:lnTo>
                  <a:lnTo>
                    <a:pt x="48" y="30"/>
                  </a:lnTo>
                  <a:lnTo>
                    <a:pt x="42" y="36"/>
                  </a:lnTo>
                  <a:lnTo>
                    <a:pt x="36" y="36"/>
                  </a:lnTo>
                  <a:lnTo>
                    <a:pt x="24" y="36"/>
                  </a:lnTo>
                  <a:lnTo>
                    <a:pt x="30" y="41"/>
                  </a:lnTo>
                  <a:lnTo>
                    <a:pt x="30" y="53"/>
                  </a:lnTo>
                  <a:lnTo>
                    <a:pt x="30" y="65"/>
                  </a:lnTo>
                  <a:lnTo>
                    <a:pt x="18" y="71"/>
                  </a:lnTo>
                  <a:lnTo>
                    <a:pt x="24" y="95"/>
                  </a:lnTo>
                  <a:lnTo>
                    <a:pt x="24" y="107"/>
                  </a:lnTo>
                  <a:lnTo>
                    <a:pt x="24" y="125"/>
                  </a:lnTo>
                  <a:lnTo>
                    <a:pt x="18" y="137"/>
                  </a:lnTo>
                  <a:lnTo>
                    <a:pt x="12" y="143"/>
                  </a:lnTo>
                  <a:lnTo>
                    <a:pt x="12" y="149"/>
                  </a:lnTo>
                  <a:lnTo>
                    <a:pt x="6" y="155"/>
                  </a:lnTo>
                  <a:lnTo>
                    <a:pt x="6" y="161"/>
                  </a:lnTo>
                  <a:lnTo>
                    <a:pt x="0" y="161"/>
                  </a:lnTo>
                  <a:lnTo>
                    <a:pt x="6" y="161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301" name="Freeform 235"/>
            <p:cNvSpPr>
              <a:spLocks/>
            </p:cNvSpPr>
            <p:nvPr/>
          </p:nvSpPr>
          <p:spPr bwMode="auto">
            <a:xfrm>
              <a:off x="4863" y="1870"/>
              <a:ext cx="173" cy="143"/>
            </a:xfrm>
            <a:custGeom>
              <a:avLst/>
              <a:gdLst>
                <a:gd name="T0" fmla="*/ 89 w 173"/>
                <a:gd name="T1" fmla="*/ 143 h 143"/>
                <a:gd name="T2" fmla="*/ 95 w 173"/>
                <a:gd name="T3" fmla="*/ 143 h 143"/>
                <a:gd name="T4" fmla="*/ 101 w 173"/>
                <a:gd name="T5" fmla="*/ 143 h 143"/>
                <a:gd name="T6" fmla="*/ 113 w 173"/>
                <a:gd name="T7" fmla="*/ 143 h 143"/>
                <a:gd name="T8" fmla="*/ 119 w 173"/>
                <a:gd name="T9" fmla="*/ 137 h 143"/>
                <a:gd name="T10" fmla="*/ 131 w 173"/>
                <a:gd name="T11" fmla="*/ 137 h 143"/>
                <a:gd name="T12" fmla="*/ 143 w 173"/>
                <a:gd name="T13" fmla="*/ 137 h 143"/>
                <a:gd name="T14" fmla="*/ 149 w 173"/>
                <a:gd name="T15" fmla="*/ 137 h 143"/>
                <a:gd name="T16" fmla="*/ 161 w 173"/>
                <a:gd name="T17" fmla="*/ 137 h 143"/>
                <a:gd name="T18" fmla="*/ 161 w 173"/>
                <a:gd name="T19" fmla="*/ 137 h 143"/>
                <a:gd name="T20" fmla="*/ 167 w 173"/>
                <a:gd name="T21" fmla="*/ 137 h 143"/>
                <a:gd name="T22" fmla="*/ 167 w 173"/>
                <a:gd name="T23" fmla="*/ 137 h 143"/>
                <a:gd name="T24" fmla="*/ 173 w 173"/>
                <a:gd name="T25" fmla="*/ 137 h 143"/>
                <a:gd name="T26" fmla="*/ 161 w 173"/>
                <a:gd name="T27" fmla="*/ 131 h 143"/>
                <a:gd name="T28" fmla="*/ 155 w 173"/>
                <a:gd name="T29" fmla="*/ 119 h 143"/>
                <a:gd name="T30" fmla="*/ 149 w 173"/>
                <a:gd name="T31" fmla="*/ 113 h 143"/>
                <a:gd name="T32" fmla="*/ 143 w 173"/>
                <a:gd name="T33" fmla="*/ 101 h 143"/>
                <a:gd name="T34" fmla="*/ 137 w 173"/>
                <a:gd name="T35" fmla="*/ 83 h 143"/>
                <a:gd name="T36" fmla="*/ 131 w 173"/>
                <a:gd name="T37" fmla="*/ 71 h 143"/>
                <a:gd name="T38" fmla="*/ 131 w 173"/>
                <a:gd name="T39" fmla="*/ 59 h 143"/>
                <a:gd name="T40" fmla="*/ 131 w 173"/>
                <a:gd name="T41" fmla="*/ 47 h 143"/>
                <a:gd name="T42" fmla="*/ 125 w 173"/>
                <a:gd name="T43" fmla="*/ 41 h 143"/>
                <a:gd name="T44" fmla="*/ 119 w 173"/>
                <a:gd name="T45" fmla="*/ 41 h 143"/>
                <a:gd name="T46" fmla="*/ 113 w 173"/>
                <a:gd name="T47" fmla="*/ 41 h 143"/>
                <a:gd name="T48" fmla="*/ 107 w 173"/>
                <a:gd name="T49" fmla="*/ 35 h 143"/>
                <a:gd name="T50" fmla="*/ 101 w 173"/>
                <a:gd name="T51" fmla="*/ 29 h 143"/>
                <a:gd name="T52" fmla="*/ 95 w 173"/>
                <a:gd name="T53" fmla="*/ 23 h 143"/>
                <a:gd name="T54" fmla="*/ 89 w 173"/>
                <a:gd name="T55" fmla="*/ 11 h 143"/>
                <a:gd name="T56" fmla="*/ 89 w 173"/>
                <a:gd name="T57" fmla="*/ 5 h 143"/>
                <a:gd name="T58" fmla="*/ 83 w 173"/>
                <a:gd name="T59" fmla="*/ 5 h 143"/>
                <a:gd name="T60" fmla="*/ 71 w 173"/>
                <a:gd name="T61" fmla="*/ 11 h 143"/>
                <a:gd name="T62" fmla="*/ 65 w 173"/>
                <a:gd name="T63" fmla="*/ 11 h 143"/>
                <a:gd name="T64" fmla="*/ 53 w 173"/>
                <a:gd name="T65" fmla="*/ 17 h 143"/>
                <a:gd name="T66" fmla="*/ 42 w 173"/>
                <a:gd name="T67" fmla="*/ 17 h 143"/>
                <a:gd name="T68" fmla="*/ 30 w 173"/>
                <a:gd name="T69" fmla="*/ 11 h 143"/>
                <a:gd name="T70" fmla="*/ 18 w 173"/>
                <a:gd name="T71" fmla="*/ 5 h 143"/>
                <a:gd name="T72" fmla="*/ 6 w 173"/>
                <a:gd name="T73" fmla="*/ 0 h 143"/>
                <a:gd name="T74" fmla="*/ 6 w 173"/>
                <a:gd name="T75" fmla="*/ 5 h 143"/>
                <a:gd name="T76" fmla="*/ 12 w 173"/>
                <a:gd name="T77" fmla="*/ 11 h 143"/>
                <a:gd name="T78" fmla="*/ 12 w 173"/>
                <a:gd name="T79" fmla="*/ 23 h 143"/>
                <a:gd name="T80" fmla="*/ 12 w 173"/>
                <a:gd name="T81" fmla="*/ 29 h 143"/>
                <a:gd name="T82" fmla="*/ 18 w 173"/>
                <a:gd name="T83" fmla="*/ 41 h 143"/>
                <a:gd name="T84" fmla="*/ 12 w 173"/>
                <a:gd name="T85" fmla="*/ 53 h 143"/>
                <a:gd name="T86" fmla="*/ 12 w 173"/>
                <a:gd name="T87" fmla="*/ 65 h 143"/>
                <a:gd name="T88" fmla="*/ 0 w 173"/>
                <a:gd name="T89" fmla="*/ 77 h 143"/>
                <a:gd name="T90" fmla="*/ 12 w 173"/>
                <a:gd name="T91" fmla="*/ 77 h 143"/>
                <a:gd name="T92" fmla="*/ 18 w 173"/>
                <a:gd name="T93" fmla="*/ 83 h 143"/>
                <a:gd name="T94" fmla="*/ 24 w 173"/>
                <a:gd name="T95" fmla="*/ 89 h 143"/>
                <a:gd name="T96" fmla="*/ 36 w 173"/>
                <a:gd name="T97" fmla="*/ 95 h 143"/>
                <a:gd name="T98" fmla="*/ 42 w 173"/>
                <a:gd name="T99" fmla="*/ 101 h 143"/>
                <a:gd name="T100" fmla="*/ 42 w 173"/>
                <a:gd name="T101" fmla="*/ 107 h 143"/>
                <a:gd name="T102" fmla="*/ 48 w 173"/>
                <a:gd name="T103" fmla="*/ 119 h 143"/>
                <a:gd name="T104" fmla="*/ 42 w 173"/>
                <a:gd name="T105" fmla="*/ 131 h 143"/>
                <a:gd name="T106" fmla="*/ 48 w 173"/>
                <a:gd name="T107" fmla="*/ 131 h 143"/>
                <a:gd name="T108" fmla="*/ 53 w 173"/>
                <a:gd name="T109" fmla="*/ 131 h 143"/>
                <a:gd name="T110" fmla="*/ 59 w 173"/>
                <a:gd name="T111" fmla="*/ 131 h 143"/>
                <a:gd name="T112" fmla="*/ 65 w 173"/>
                <a:gd name="T113" fmla="*/ 131 h 143"/>
                <a:gd name="T114" fmla="*/ 71 w 173"/>
                <a:gd name="T115" fmla="*/ 137 h 143"/>
                <a:gd name="T116" fmla="*/ 77 w 173"/>
                <a:gd name="T117" fmla="*/ 137 h 143"/>
                <a:gd name="T118" fmla="*/ 83 w 173"/>
                <a:gd name="T119" fmla="*/ 143 h 143"/>
                <a:gd name="T120" fmla="*/ 89 w 173"/>
                <a:gd name="T121" fmla="*/ 143 h 1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3"/>
                <a:gd name="T184" fmla="*/ 0 h 143"/>
                <a:gd name="T185" fmla="*/ 173 w 173"/>
                <a:gd name="T186" fmla="*/ 143 h 1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3" h="143">
                  <a:moveTo>
                    <a:pt x="89" y="143"/>
                  </a:moveTo>
                  <a:lnTo>
                    <a:pt x="95" y="143"/>
                  </a:lnTo>
                  <a:lnTo>
                    <a:pt x="101" y="143"/>
                  </a:lnTo>
                  <a:lnTo>
                    <a:pt x="113" y="143"/>
                  </a:lnTo>
                  <a:lnTo>
                    <a:pt x="119" y="137"/>
                  </a:lnTo>
                  <a:lnTo>
                    <a:pt x="131" y="137"/>
                  </a:lnTo>
                  <a:lnTo>
                    <a:pt x="143" y="137"/>
                  </a:lnTo>
                  <a:lnTo>
                    <a:pt x="149" y="137"/>
                  </a:lnTo>
                  <a:lnTo>
                    <a:pt x="161" y="137"/>
                  </a:lnTo>
                  <a:lnTo>
                    <a:pt x="167" y="137"/>
                  </a:lnTo>
                  <a:lnTo>
                    <a:pt x="173" y="137"/>
                  </a:lnTo>
                  <a:lnTo>
                    <a:pt x="161" y="131"/>
                  </a:lnTo>
                  <a:lnTo>
                    <a:pt x="155" y="119"/>
                  </a:lnTo>
                  <a:lnTo>
                    <a:pt x="149" y="113"/>
                  </a:lnTo>
                  <a:lnTo>
                    <a:pt x="143" y="101"/>
                  </a:lnTo>
                  <a:lnTo>
                    <a:pt x="137" y="83"/>
                  </a:lnTo>
                  <a:lnTo>
                    <a:pt x="131" y="71"/>
                  </a:lnTo>
                  <a:lnTo>
                    <a:pt x="131" y="59"/>
                  </a:lnTo>
                  <a:lnTo>
                    <a:pt x="131" y="47"/>
                  </a:lnTo>
                  <a:lnTo>
                    <a:pt x="125" y="41"/>
                  </a:lnTo>
                  <a:lnTo>
                    <a:pt x="119" y="41"/>
                  </a:lnTo>
                  <a:lnTo>
                    <a:pt x="113" y="41"/>
                  </a:lnTo>
                  <a:lnTo>
                    <a:pt x="107" y="35"/>
                  </a:lnTo>
                  <a:lnTo>
                    <a:pt x="101" y="29"/>
                  </a:lnTo>
                  <a:lnTo>
                    <a:pt x="95" y="23"/>
                  </a:lnTo>
                  <a:lnTo>
                    <a:pt x="89" y="11"/>
                  </a:lnTo>
                  <a:lnTo>
                    <a:pt x="89" y="5"/>
                  </a:lnTo>
                  <a:lnTo>
                    <a:pt x="83" y="5"/>
                  </a:lnTo>
                  <a:lnTo>
                    <a:pt x="71" y="11"/>
                  </a:lnTo>
                  <a:lnTo>
                    <a:pt x="65" y="11"/>
                  </a:lnTo>
                  <a:lnTo>
                    <a:pt x="53" y="17"/>
                  </a:lnTo>
                  <a:lnTo>
                    <a:pt x="42" y="17"/>
                  </a:lnTo>
                  <a:lnTo>
                    <a:pt x="30" y="11"/>
                  </a:lnTo>
                  <a:lnTo>
                    <a:pt x="18" y="5"/>
                  </a:lnTo>
                  <a:lnTo>
                    <a:pt x="6" y="0"/>
                  </a:lnTo>
                  <a:lnTo>
                    <a:pt x="6" y="5"/>
                  </a:lnTo>
                  <a:lnTo>
                    <a:pt x="12" y="11"/>
                  </a:lnTo>
                  <a:lnTo>
                    <a:pt x="12" y="23"/>
                  </a:lnTo>
                  <a:lnTo>
                    <a:pt x="12" y="29"/>
                  </a:lnTo>
                  <a:lnTo>
                    <a:pt x="18" y="41"/>
                  </a:lnTo>
                  <a:lnTo>
                    <a:pt x="12" y="53"/>
                  </a:lnTo>
                  <a:lnTo>
                    <a:pt x="12" y="65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18" y="83"/>
                  </a:lnTo>
                  <a:lnTo>
                    <a:pt x="24" y="89"/>
                  </a:lnTo>
                  <a:lnTo>
                    <a:pt x="36" y="95"/>
                  </a:lnTo>
                  <a:lnTo>
                    <a:pt x="42" y="101"/>
                  </a:lnTo>
                  <a:lnTo>
                    <a:pt x="42" y="107"/>
                  </a:lnTo>
                  <a:lnTo>
                    <a:pt x="48" y="119"/>
                  </a:lnTo>
                  <a:lnTo>
                    <a:pt x="42" y="131"/>
                  </a:lnTo>
                  <a:lnTo>
                    <a:pt x="48" y="131"/>
                  </a:lnTo>
                  <a:lnTo>
                    <a:pt x="53" y="131"/>
                  </a:lnTo>
                  <a:lnTo>
                    <a:pt x="59" y="131"/>
                  </a:lnTo>
                  <a:lnTo>
                    <a:pt x="65" y="131"/>
                  </a:lnTo>
                  <a:lnTo>
                    <a:pt x="71" y="137"/>
                  </a:lnTo>
                  <a:lnTo>
                    <a:pt x="77" y="137"/>
                  </a:lnTo>
                  <a:lnTo>
                    <a:pt x="83" y="143"/>
                  </a:lnTo>
                  <a:lnTo>
                    <a:pt x="89" y="143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302" name="Freeform 236"/>
            <p:cNvSpPr>
              <a:spLocks/>
            </p:cNvSpPr>
            <p:nvPr/>
          </p:nvSpPr>
          <p:spPr bwMode="auto">
            <a:xfrm>
              <a:off x="4952" y="2049"/>
              <a:ext cx="173" cy="179"/>
            </a:xfrm>
            <a:custGeom>
              <a:avLst/>
              <a:gdLst>
                <a:gd name="T0" fmla="*/ 24 w 173"/>
                <a:gd name="T1" fmla="*/ 84 h 179"/>
                <a:gd name="T2" fmla="*/ 30 w 173"/>
                <a:gd name="T3" fmla="*/ 84 h 179"/>
                <a:gd name="T4" fmla="*/ 42 w 173"/>
                <a:gd name="T5" fmla="*/ 84 h 179"/>
                <a:gd name="T6" fmla="*/ 54 w 173"/>
                <a:gd name="T7" fmla="*/ 84 h 179"/>
                <a:gd name="T8" fmla="*/ 66 w 173"/>
                <a:gd name="T9" fmla="*/ 84 h 179"/>
                <a:gd name="T10" fmla="*/ 84 w 173"/>
                <a:gd name="T11" fmla="*/ 78 h 179"/>
                <a:gd name="T12" fmla="*/ 96 w 173"/>
                <a:gd name="T13" fmla="*/ 66 h 179"/>
                <a:gd name="T14" fmla="*/ 108 w 173"/>
                <a:gd name="T15" fmla="*/ 54 h 179"/>
                <a:gd name="T16" fmla="*/ 120 w 173"/>
                <a:gd name="T17" fmla="*/ 36 h 179"/>
                <a:gd name="T18" fmla="*/ 126 w 173"/>
                <a:gd name="T19" fmla="*/ 18 h 179"/>
                <a:gd name="T20" fmla="*/ 132 w 173"/>
                <a:gd name="T21" fmla="*/ 6 h 179"/>
                <a:gd name="T22" fmla="*/ 138 w 173"/>
                <a:gd name="T23" fmla="*/ 6 h 179"/>
                <a:gd name="T24" fmla="*/ 144 w 173"/>
                <a:gd name="T25" fmla="*/ 0 h 179"/>
                <a:gd name="T26" fmla="*/ 156 w 173"/>
                <a:gd name="T27" fmla="*/ 0 h 179"/>
                <a:gd name="T28" fmla="*/ 162 w 173"/>
                <a:gd name="T29" fmla="*/ 0 h 179"/>
                <a:gd name="T30" fmla="*/ 168 w 173"/>
                <a:gd name="T31" fmla="*/ 0 h 179"/>
                <a:gd name="T32" fmla="*/ 173 w 173"/>
                <a:gd name="T33" fmla="*/ 0 h 179"/>
                <a:gd name="T34" fmla="*/ 173 w 173"/>
                <a:gd name="T35" fmla="*/ 0 h 179"/>
                <a:gd name="T36" fmla="*/ 156 w 173"/>
                <a:gd name="T37" fmla="*/ 6 h 179"/>
                <a:gd name="T38" fmla="*/ 138 w 173"/>
                <a:gd name="T39" fmla="*/ 24 h 179"/>
                <a:gd name="T40" fmla="*/ 132 w 173"/>
                <a:gd name="T41" fmla="*/ 48 h 179"/>
                <a:gd name="T42" fmla="*/ 126 w 173"/>
                <a:gd name="T43" fmla="*/ 66 h 179"/>
                <a:gd name="T44" fmla="*/ 126 w 173"/>
                <a:gd name="T45" fmla="*/ 84 h 179"/>
                <a:gd name="T46" fmla="*/ 126 w 173"/>
                <a:gd name="T47" fmla="*/ 96 h 179"/>
                <a:gd name="T48" fmla="*/ 120 w 173"/>
                <a:gd name="T49" fmla="*/ 108 h 179"/>
                <a:gd name="T50" fmla="*/ 108 w 173"/>
                <a:gd name="T51" fmla="*/ 113 h 179"/>
                <a:gd name="T52" fmla="*/ 96 w 173"/>
                <a:gd name="T53" fmla="*/ 125 h 179"/>
                <a:gd name="T54" fmla="*/ 90 w 173"/>
                <a:gd name="T55" fmla="*/ 143 h 179"/>
                <a:gd name="T56" fmla="*/ 84 w 173"/>
                <a:gd name="T57" fmla="*/ 155 h 179"/>
                <a:gd name="T58" fmla="*/ 66 w 173"/>
                <a:gd name="T59" fmla="*/ 155 h 179"/>
                <a:gd name="T60" fmla="*/ 42 w 173"/>
                <a:gd name="T61" fmla="*/ 167 h 179"/>
                <a:gd name="T62" fmla="*/ 30 w 173"/>
                <a:gd name="T63" fmla="*/ 173 h 179"/>
                <a:gd name="T64" fmla="*/ 24 w 173"/>
                <a:gd name="T65" fmla="*/ 173 h 179"/>
                <a:gd name="T66" fmla="*/ 24 w 173"/>
                <a:gd name="T67" fmla="*/ 155 h 179"/>
                <a:gd name="T68" fmla="*/ 18 w 173"/>
                <a:gd name="T69" fmla="*/ 137 h 179"/>
                <a:gd name="T70" fmla="*/ 6 w 173"/>
                <a:gd name="T71" fmla="*/ 119 h 179"/>
                <a:gd name="T72" fmla="*/ 6 w 173"/>
                <a:gd name="T73" fmla="*/ 113 h 179"/>
                <a:gd name="T74" fmla="*/ 12 w 173"/>
                <a:gd name="T75" fmla="*/ 108 h 179"/>
                <a:gd name="T76" fmla="*/ 24 w 173"/>
                <a:gd name="T77" fmla="*/ 102 h 179"/>
                <a:gd name="T78" fmla="*/ 24 w 173"/>
                <a:gd name="T79" fmla="*/ 90 h 17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73"/>
                <a:gd name="T121" fmla="*/ 0 h 179"/>
                <a:gd name="T122" fmla="*/ 173 w 173"/>
                <a:gd name="T123" fmla="*/ 179 h 17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73" h="179">
                  <a:moveTo>
                    <a:pt x="24" y="84"/>
                  </a:moveTo>
                  <a:lnTo>
                    <a:pt x="24" y="84"/>
                  </a:lnTo>
                  <a:lnTo>
                    <a:pt x="30" y="84"/>
                  </a:lnTo>
                  <a:lnTo>
                    <a:pt x="36" y="84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78" y="78"/>
                  </a:lnTo>
                  <a:lnTo>
                    <a:pt x="84" y="78"/>
                  </a:lnTo>
                  <a:lnTo>
                    <a:pt x="90" y="72"/>
                  </a:lnTo>
                  <a:lnTo>
                    <a:pt x="96" y="66"/>
                  </a:lnTo>
                  <a:lnTo>
                    <a:pt x="102" y="60"/>
                  </a:lnTo>
                  <a:lnTo>
                    <a:pt x="108" y="54"/>
                  </a:lnTo>
                  <a:lnTo>
                    <a:pt x="114" y="42"/>
                  </a:lnTo>
                  <a:lnTo>
                    <a:pt x="120" y="36"/>
                  </a:lnTo>
                  <a:lnTo>
                    <a:pt x="126" y="24"/>
                  </a:lnTo>
                  <a:lnTo>
                    <a:pt x="126" y="18"/>
                  </a:lnTo>
                  <a:lnTo>
                    <a:pt x="132" y="12"/>
                  </a:lnTo>
                  <a:lnTo>
                    <a:pt x="132" y="6"/>
                  </a:lnTo>
                  <a:lnTo>
                    <a:pt x="138" y="6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73" y="0"/>
                  </a:lnTo>
                  <a:lnTo>
                    <a:pt x="156" y="6"/>
                  </a:lnTo>
                  <a:lnTo>
                    <a:pt x="150" y="12"/>
                  </a:lnTo>
                  <a:lnTo>
                    <a:pt x="138" y="24"/>
                  </a:lnTo>
                  <a:lnTo>
                    <a:pt x="132" y="36"/>
                  </a:lnTo>
                  <a:lnTo>
                    <a:pt x="132" y="48"/>
                  </a:lnTo>
                  <a:lnTo>
                    <a:pt x="126" y="60"/>
                  </a:lnTo>
                  <a:lnTo>
                    <a:pt x="126" y="66"/>
                  </a:lnTo>
                  <a:lnTo>
                    <a:pt x="126" y="72"/>
                  </a:lnTo>
                  <a:lnTo>
                    <a:pt x="126" y="84"/>
                  </a:lnTo>
                  <a:lnTo>
                    <a:pt x="126" y="90"/>
                  </a:lnTo>
                  <a:lnTo>
                    <a:pt x="126" y="96"/>
                  </a:lnTo>
                  <a:lnTo>
                    <a:pt x="126" y="108"/>
                  </a:lnTo>
                  <a:lnTo>
                    <a:pt x="120" y="108"/>
                  </a:lnTo>
                  <a:lnTo>
                    <a:pt x="114" y="108"/>
                  </a:lnTo>
                  <a:lnTo>
                    <a:pt x="108" y="113"/>
                  </a:lnTo>
                  <a:lnTo>
                    <a:pt x="102" y="119"/>
                  </a:lnTo>
                  <a:lnTo>
                    <a:pt x="96" y="125"/>
                  </a:lnTo>
                  <a:lnTo>
                    <a:pt x="90" y="137"/>
                  </a:lnTo>
                  <a:lnTo>
                    <a:pt x="90" y="143"/>
                  </a:lnTo>
                  <a:lnTo>
                    <a:pt x="90" y="155"/>
                  </a:lnTo>
                  <a:lnTo>
                    <a:pt x="84" y="155"/>
                  </a:lnTo>
                  <a:lnTo>
                    <a:pt x="72" y="155"/>
                  </a:lnTo>
                  <a:lnTo>
                    <a:pt x="66" y="155"/>
                  </a:lnTo>
                  <a:lnTo>
                    <a:pt x="54" y="161"/>
                  </a:lnTo>
                  <a:lnTo>
                    <a:pt x="42" y="167"/>
                  </a:lnTo>
                  <a:lnTo>
                    <a:pt x="36" y="167"/>
                  </a:lnTo>
                  <a:lnTo>
                    <a:pt x="30" y="173"/>
                  </a:lnTo>
                  <a:lnTo>
                    <a:pt x="24" y="179"/>
                  </a:lnTo>
                  <a:lnTo>
                    <a:pt x="24" y="173"/>
                  </a:lnTo>
                  <a:lnTo>
                    <a:pt x="24" y="161"/>
                  </a:lnTo>
                  <a:lnTo>
                    <a:pt x="24" y="155"/>
                  </a:lnTo>
                  <a:lnTo>
                    <a:pt x="18" y="143"/>
                  </a:lnTo>
                  <a:lnTo>
                    <a:pt x="18" y="137"/>
                  </a:lnTo>
                  <a:lnTo>
                    <a:pt x="12" y="125"/>
                  </a:lnTo>
                  <a:lnTo>
                    <a:pt x="6" y="119"/>
                  </a:lnTo>
                  <a:lnTo>
                    <a:pt x="0" y="113"/>
                  </a:lnTo>
                  <a:lnTo>
                    <a:pt x="6" y="113"/>
                  </a:lnTo>
                  <a:lnTo>
                    <a:pt x="12" y="108"/>
                  </a:lnTo>
                  <a:lnTo>
                    <a:pt x="18" y="108"/>
                  </a:lnTo>
                  <a:lnTo>
                    <a:pt x="24" y="102"/>
                  </a:lnTo>
                  <a:lnTo>
                    <a:pt x="24" y="96"/>
                  </a:lnTo>
                  <a:lnTo>
                    <a:pt x="24" y="90"/>
                  </a:lnTo>
                  <a:lnTo>
                    <a:pt x="24" y="84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303" name="Freeform 237"/>
            <p:cNvSpPr>
              <a:spLocks/>
            </p:cNvSpPr>
            <p:nvPr/>
          </p:nvSpPr>
          <p:spPr bwMode="auto">
            <a:xfrm>
              <a:off x="5060" y="2049"/>
              <a:ext cx="107" cy="185"/>
            </a:xfrm>
            <a:custGeom>
              <a:avLst/>
              <a:gdLst>
                <a:gd name="T0" fmla="*/ 65 w 107"/>
                <a:gd name="T1" fmla="*/ 6 h 185"/>
                <a:gd name="T2" fmla="*/ 71 w 107"/>
                <a:gd name="T3" fmla="*/ 12 h 185"/>
                <a:gd name="T4" fmla="*/ 83 w 107"/>
                <a:gd name="T5" fmla="*/ 12 h 185"/>
                <a:gd name="T6" fmla="*/ 83 w 107"/>
                <a:gd name="T7" fmla="*/ 12 h 185"/>
                <a:gd name="T8" fmla="*/ 83 w 107"/>
                <a:gd name="T9" fmla="*/ 18 h 185"/>
                <a:gd name="T10" fmla="*/ 77 w 107"/>
                <a:gd name="T11" fmla="*/ 24 h 185"/>
                <a:gd name="T12" fmla="*/ 71 w 107"/>
                <a:gd name="T13" fmla="*/ 24 h 185"/>
                <a:gd name="T14" fmla="*/ 65 w 107"/>
                <a:gd name="T15" fmla="*/ 24 h 185"/>
                <a:gd name="T16" fmla="*/ 60 w 107"/>
                <a:gd name="T17" fmla="*/ 24 h 185"/>
                <a:gd name="T18" fmla="*/ 60 w 107"/>
                <a:gd name="T19" fmla="*/ 30 h 185"/>
                <a:gd name="T20" fmla="*/ 54 w 107"/>
                <a:gd name="T21" fmla="*/ 30 h 185"/>
                <a:gd name="T22" fmla="*/ 54 w 107"/>
                <a:gd name="T23" fmla="*/ 36 h 185"/>
                <a:gd name="T24" fmla="*/ 54 w 107"/>
                <a:gd name="T25" fmla="*/ 42 h 185"/>
                <a:gd name="T26" fmla="*/ 54 w 107"/>
                <a:gd name="T27" fmla="*/ 42 h 185"/>
                <a:gd name="T28" fmla="*/ 60 w 107"/>
                <a:gd name="T29" fmla="*/ 48 h 185"/>
                <a:gd name="T30" fmla="*/ 60 w 107"/>
                <a:gd name="T31" fmla="*/ 48 h 185"/>
                <a:gd name="T32" fmla="*/ 65 w 107"/>
                <a:gd name="T33" fmla="*/ 48 h 185"/>
                <a:gd name="T34" fmla="*/ 71 w 107"/>
                <a:gd name="T35" fmla="*/ 48 h 185"/>
                <a:gd name="T36" fmla="*/ 77 w 107"/>
                <a:gd name="T37" fmla="*/ 48 h 185"/>
                <a:gd name="T38" fmla="*/ 77 w 107"/>
                <a:gd name="T39" fmla="*/ 42 h 185"/>
                <a:gd name="T40" fmla="*/ 83 w 107"/>
                <a:gd name="T41" fmla="*/ 36 h 185"/>
                <a:gd name="T42" fmla="*/ 89 w 107"/>
                <a:gd name="T43" fmla="*/ 30 h 185"/>
                <a:gd name="T44" fmla="*/ 95 w 107"/>
                <a:gd name="T45" fmla="*/ 30 h 185"/>
                <a:gd name="T46" fmla="*/ 95 w 107"/>
                <a:gd name="T47" fmla="*/ 36 h 185"/>
                <a:gd name="T48" fmla="*/ 95 w 107"/>
                <a:gd name="T49" fmla="*/ 36 h 185"/>
                <a:gd name="T50" fmla="*/ 89 w 107"/>
                <a:gd name="T51" fmla="*/ 48 h 185"/>
                <a:gd name="T52" fmla="*/ 89 w 107"/>
                <a:gd name="T53" fmla="*/ 48 h 185"/>
                <a:gd name="T54" fmla="*/ 83 w 107"/>
                <a:gd name="T55" fmla="*/ 54 h 185"/>
                <a:gd name="T56" fmla="*/ 77 w 107"/>
                <a:gd name="T57" fmla="*/ 60 h 185"/>
                <a:gd name="T58" fmla="*/ 77 w 107"/>
                <a:gd name="T59" fmla="*/ 60 h 185"/>
                <a:gd name="T60" fmla="*/ 83 w 107"/>
                <a:gd name="T61" fmla="*/ 66 h 185"/>
                <a:gd name="T62" fmla="*/ 83 w 107"/>
                <a:gd name="T63" fmla="*/ 72 h 185"/>
                <a:gd name="T64" fmla="*/ 89 w 107"/>
                <a:gd name="T65" fmla="*/ 72 h 185"/>
                <a:gd name="T66" fmla="*/ 95 w 107"/>
                <a:gd name="T67" fmla="*/ 72 h 185"/>
                <a:gd name="T68" fmla="*/ 101 w 107"/>
                <a:gd name="T69" fmla="*/ 72 h 185"/>
                <a:gd name="T70" fmla="*/ 101 w 107"/>
                <a:gd name="T71" fmla="*/ 72 h 185"/>
                <a:gd name="T72" fmla="*/ 107 w 107"/>
                <a:gd name="T73" fmla="*/ 78 h 185"/>
                <a:gd name="T74" fmla="*/ 107 w 107"/>
                <a:gd name="T75" fmla="*/ 96 h 185"/>
                <a:gd name="T76" fmla="*/ 101 w 107"/>
                <a:gd name="T77" fmla="*/ 113 h 185"/>
                <a:gd name="T78" fmla="*/ 89 w 107"/>
                <a:gd name="T79" fmla="*/ 131 h 185"/>
                <a:gd name="T80" fmla="*/ 71 w 107"/>
                <a:gd name="T81" fmla="*/ 149 h 185"/>
                <a:gd name="T82" fmla="*/ 60 w 107"/>
                <a:gd name="T83" fmla="*/ 161 h 185"/>
                <a:gd name="T84" fmla="*/ 42 w 107"/>
                <a:gd name="T85" fmla="*/ 173 h 185"/>
                <a:gd name="T86" fmla="*/ 24 w 107"/>
                <a:gd name="T87" fmla="*/ 179 h 185"/>
                <a:gd name="T88" fmla="*/ 12 w 107"/>
                <a:gd name="T89" fmla="*/ 185 h 185"/>
                <a:gd name="T90" fmla="*/ 12 w 107"/>
                <a:gd name="T91" fmla="*/ 185 h 185"/>
                <a:gd name="T92" fmla="*/ 6 w 107"/>
                <a:gd name="T93" fmla="*/ 185 h 185"/>
                <a:gd name="T94" fmla="*/ 0 w 107"/>
                <a:gd name="T95" fmla="*/ 185 h 185"/>
                <a:gd name="T96" fmla="*/ 6 w 107"/>
                <a:gd name="T97" fmla="*/ 179 h 185"/>
                <a:gd name="T98" fmla="*/ 12 w 107"/>
                <a:gd name="T99" fmla="*/ 173 h 185"/>
                <a:gd name="T100" fmla="*/ 18 w 107"/>
                <a:gd name="T101" fmla="*/ 161 h 185"/>
                <a:gd name="T102" fmla="*/ 24 w 107"/>
                <a:gd name="T103" fmla="*/ 149 h 185"/>
                <a:gd name="T104" fmla="*/ 24 w 107"/>
                <a:gd name="T105" fmla="*/ 137 h 185"/>
                <a:gd name="T106" fmla="*/ 24 w 107"/>
                <a:gd name="T107" fmla="*/ 119 h 185"/>
                <a:gd name="T108" fmla="*/ 18 w 107"/>
                <a:gd name="T109" fmla="*/ 96 h 185"/>
                <a:gd name="T110" fmla="*/ 18 w 107"/>
                <a:gd name="T111" fmla="*/ 84 h 185"/>
                <a:gd name="T112" fmla="*/ 18 w 107"/>
                <a:gd name="T113" fmla="*/ 66 h 185"/>
                <a:gd name="T114" fmla="*/ 24 w 107"/>
                <a:gd name="T115" fmla="*/ 48 h 185"/>
                <a:gd name="T116" fmla="*/ 30 w 107"/>
                <a:gd name="T117" fmla="*/ 24 h 185"/>
                <a:gd name="T118" fmla="*/ 48 w 107"/>
                <a:gd name="T119" fmla="*/ 6 h 18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7"/>
                <a:gd name="T181" fmla="*/ 0 h 185"/>
                <a:gd name="T182" fmla="*/ 107 w 107"/>
                <a:gd name="T183" fmla="*/ 185 h 18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7" h="185">
                  <a:moveTo>
                    <a:pt x="65" y="0"/>
                  </a:moveTo>
                  <a:lnTo>
                    <a:pt x="65" y="6"/>
                  </a:lnTo>
                  <a:lnTo>
                    <a:pt x="71" y="12"/>
                  </a:lnTo>
                  <a:lnTo>
                    <a:pt x="77" y="12"/>
                  </a:lnTo>
                  <a:lnTo>
                    <a:pt x="83" y="12"/>
                  </a:lnTo>
                  <a:lnTo>
                    <a:pt x="89" y="18"/>
                  </a:lnTo>
                  <a:lnTo>
                    <a:pt x="83" y="18"/>
                  </a:lnTo>
                  <a:lnTo>
                    <a:pt x="83" y="24"/>
                  </a:lnTo>
                  <a:lnTo>
                    <a:pt x="77" y="24"/>
                  </a:lnTo>
                  <a:lnTo>
                    <a:pt x="71" y="24"/>
                  </a:lnTo>
                  <a:lnTo>
                    <a:pt x="65" y="24"/>
                  </a:lnTo>
                  <a:lnTo>
                    <a:pt x="60" y="24"/>
                  </a:lnTo>
                  <a:lnTo>
                    <a:pt x="60" y="30"/>
                  </a:lnTo>
                  <a:lnTo>
                    <a:pt x="54" y="30"/>
                  </a:lnTo>
                  <a:lnTo>
                    <a:pt x="54" y="36"/>
                  </a:lnTo>
                  <a:lnTo>
                    <a:pt x="54" y="42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5" y="48"/>
                  </a:lnTo>
                  <a:lnTo>
                    <a:pt x="71" y="48"/>
                  </a:lnTo>
                  <a:lnTo>
                    <a:pt x="77" y="48"/>
                  </a:lnTo>
                  <a:lnTo>
                    <a:pt x="77" y="42"/>
                  </a:lnTo>
                  <a:lnTo>
                    <a:pt x="77" y="36"/>
                  </a:lnTo>
                  <a:lnTo>
                    <a:pt x="83" y="36"/>
                  </a:lnTo>
                  <a:lnTo>
                    <a:pt x="83" y="30"/>
                  </a:lnTo>
                  <a:lnTo>
                    <a:pt x="89" y="30"/>
                  </a:lnTo>
                  <a:lnTo>
                    <a:pt x="95" y="30"/>
                  </a:lnTo>
                  <a:lnTo>
                    <a:pt x="95" y="36"/>
                  </a:lnTo>
                  <a:lnTo>
                    <a:pt x="95" y="42"/>
                  </a:lnTo>
                  <a:lnTo>
                    <a:pt x="89" y="48"/>
                  </a:lnTo>
                  <a:lnTo>
                    <a:pt x="83" y="54"/>
                  </a:lnTo>
                  <a:lnTo>
                    <a:pt x="77" y="60"/>
                  </a:lnTo>
                  <a:lnTo>
                    <a:pt x="77" y="66"/>
                  </a:lnTo>
                  <a:lnTo>
                    <a:pt x="83" y="66"/>
                  </a:lnTo>
                  <a:lnTo>
                    <a:pt x="83" y="72"/>
                  </a:lnTo>
                  <a:lnTo>
                    <a:pt x="89" y="72"/>
                  </a:lnTo>
                  <a:lnTo>
                    <a:pt x="95" y="72"/>
                  </a:lnTo>
                  <a:lnTo>
                    <a:pt x="101" y="72"/>
                  </a:lnTo>
                  <a:lnTo>
                    <a:pt x="107" y="72"/>
                  </a:lnTo>
                  <a:lnTo>
                    <a:pt x="107" y="78"/>
                  </a:lnTo>
                  <a:lnTo>
                    <a:pt x="107" y="90"/>
                  </a:lnTo>
                  <a:lnTo>
                    <a:pt x="107" y="96"/>
                  </a:lnTo>
                  <a:lnTo>
                    <a:pt x="107" y="108"/>
                  </a:lnTo>
                  <a:lnTo>
                    <a:pt x="101" y="113"/>
                  </a:lnTo>
                  <a:lnTo>
                    <a:pt x="95" y="125"/>
                  </a:lnTo>
                  <a:lnTo>
                    <a:pt x="89" y="131"/>
                  </a:lnTo>
                  <a:lnTo>
                    <a:pt x="83" y="137"/>
                  </a:lnTo>
                  <a:lnTo>
                    <a:pt x="71" y="149"/>
                  </a:lnTo>
                  <a:lnTo>
                    <a:pt x="65" y="155"/>
                  </a:lnTo>
                  <a:lnTo>
                    <a:pt x="60" y="161"/>
                  </a:lnTo>
                  <a:lnTo>
                    <a:pt x="48" y="167"/>
                  </a:lnTo>
                  <a:lnTo>
                    <a:pt x="42" y="173"/>
                  </a:lnTo>
                  <a:lnTo>
                    <a:pt x="30" y="179"/>
                  </a:lnTo>
                  <a:lnTo>
                    <a:pt x="24" y="179"/>
                  </a:lnTo>
                  <a:lnTo>
                    <a:pt x="18" y="179"/>
                  </a:lnTo>
                  <a:lnTo>
                    <a:pt x="12" y="185"/>
                  </a:lnTo>
                  <a:lnTo>
                    <a:pt x="6" y="185"/>
                  </a:lnTo>
                  <a:lnTo>
                    <a:pt x="0" y="185"/>
                  </a:lnTo>
                  <a:lnTo>
                    <a:pt x="6" y="185"/>
                  </a:lnTo>
                  <a:lnTo>
                    <a:pt x="6" y="179"/>
                  </a:lnTo>
                  <a:lnTo>
                    <a:pt x="12" y="173"/>
                  </a:lnTo>
                  <a:lnTo>
                    <a:pt x="18" y="167"/>
                  </a:lnTo>
                  <a:lnTo>
                    <a:pt x="18" y="161"/>
                  </a:lnTo>
                  <a:lnTo>
                    <a:pt x="24" y="155"/>
                  </a:lnTo>
                  <a:lnTo>
                    <a:pt x="24" y="149"/>
                  </a:lnTo>
                  <a:lnTo>
                    <a:pt x="24" y="143"/>
                  </a:lnTo>
                  <a:lnTo>
                    <a:pt x="24" y="137"/>
                  </a:lnTo>
                  <a:lnTo>
                    <a:pt x="24" y="125"/>
                  </a:lnTo>
                  <a:lnTo>
                    <a:pt x="24" y="119"/>
                  </a:lnTo>
                  <a:lnTo>
                    <a:pt x="18" y="108"/>
                  </a:lnTo>
                  <a:lnTo>
                    <a:pt x="18" y="96"/>
                  </a:lnTo>
                  <a:lnTo>
                    <a:pt x="18" y="90"/>
                  </a:lnTo>
                  <a:lnTo>
                    <a:pt x="18" y="84"/>
                  </a:lnTo>
                  <a:lnTo>
                    <a:pt x="18" y="72"/>
                  </a:lnTo>
                  <a:lnTo>
                    <a:pt x="18" y="66"/>
                  </a:lnTo>
                  <a:lnTo>
                    <a:pt x="18" y="60"/>
                  </a:lnTo>
                  <a:lnTo>
                    <a:pt x="24" y="48"/>
                  </a:lnTo>
                  <a:lnTo>
                    <a:pt x="24" y="36"/>
                  </a:lnTo>
                  <a:lnTo>
                    <a:pt x="30" y="24"/>
                  </a:lnTo>
                  <a:lnTo>
                    <a:pt x="42" y="12"/>
                  </a:lnTo>
                  <a:lnTo>
                    <a:pt x="48" y="6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304" name="Freeform 238"/>
            <p:cNvSpPr>
              <a:spLocks/>
            </p:cNvSpPr>
            <p:nvPr/>
          </p:nvSpPr>
          <p:spPr bwMode="auto">
            <a:xfrm>
              <a:off x="4857" y="1828"/>
              <a:ext cx="477" cy="305"/>
            </a:xfrm>
            <a:custGeom>
              <a:avLst/>
              <a:gdLst>
                <a:gd name="T0" fmla="*/ 257 w 477"/>
                <a:gd name="T1" fmla="*/ 83 h 305"/>
                <a:gd name="T2" fmla="*/ 280 w 477"/>
                <a:gd name="T3" fmla="*/ 36 h 305"/>
                <a:gd name="T4" fmla="*/ 298 w 477"/>
                <a:gd name="T5" fmla="*/ 12 h 305"/>
                <a:gd name="T6" fmla="*/ 310 w 477"/>
                <a:gd name="T7" fmla="*/ 18 h 305"/>
                <a:gd name="T8" fmla="*/ 328 w 477"/>
                <a:gd name="T9" fmla="*/ 53 h 305"/>
                <a:gd name="T10" fmla="*/ 352 w 477"/>
                <a:gd name="T11" fmla="*/ 101 h 305"/>
                <a:gd name="T12" fmla="*/ 340 w 477"/>
                <a:gd name="T13" fmla="*/ 155 h 305"/>
                <a:gd name="T14" fmla="*/ 316 w 477"/>
                <a:gd name="T15" fmla="*/ 185 h 305"/>
                <a:gd name="T16" fmla="*/ 304 w 477"/>
                <a:gd name="T17" fmla="*/ 209 h 305"/>
                <a:gd name="T18" fmla="*/ 322 w 477"/>
                <a:gd name="T19" fmla="*/ 191 h 305"/>
                <a:gd name="T20" fmla="*/ 352 w 477"/>
                <a:gd name="T21" fmla="*/ 155 h 305"/>
                <a:gd name="T22" fmla="*/ 406 w 477"/>
                <a:gd name="T23" fmla="*/ 137 h 305"/>
                <a:gd name="T24" fmla="*/ 424 w 477"/>
                <a:gd name="T25" fmla="*/ 143 h 305"/>
                <a:gd name="T26" fmla="*/ 454 w 477"/>
                <a:gd name="T27" fmla="*/ 155 h 305"/>
                <a:gd name="T28" fmla="*/ 466 w 477"/>
                <a:gd name="T29" fmla="*/ 173 h 305"/>
                <a:gd name="T30" fmla="*/ 436 w 477"/>
                <a:gd name="T31" fmla="*/ 185 h 305"/>
                <a:gd name="T32" fmla="*/ 400 w 477"/>
                <a:gd name="T33" fmla="*/ 221 h 305"/>
                <a:gd name="T34" fmla="*/ 352 w 477"/>
                <a:gd name="T35" fmla="*/ 227 h 305"/>
                <a:gd name="T36" fmla="*/ 334 w 477"/>
                <a:gd name="T37" fmla="*/ 227 h 305"/>
                <a:gd name="T38" fmla="*/ 328 w 477"/>
                <a:gd name="T39" fmla="*/ 227 h 305"/>
                <a:gd name="T40" fmla="*/ 334 w 477"/>
                <a:gd name="T41" fmla="*/ 209 h 305"/>
                <a:gd name="T42" fmla="*/ 334 w 477"/>
                <a:gd name="T43" fmla="*/ 203 h 305"/>
                <a:gd name="T44" fmla="*/ 322 w 477"/>
                <a:gd name="T45" fmla="*/ 203 h 305"/>
                <a:gd name="T46" fmla="*/ 310 w 477"/>
                <a:gd name="T47" fmla="*/ 221 h 305"/>
                <a:gd name="T48" fmla="*/ 310 w 477"/>
                <a:gd name="T49" fmla="*/ 227 h 305"/>
                <a:gd name="T50" fmla="*/ 310 w 477"/>
                <a:gd name="T51" fmla="*/ 215 h 305"/>
                <a:gd name="T52" fmla="*/ 286 w 477"/>
                <a:gd name="T53" fmla="*/ 209 h 305"/>
                <a:gd name="T54" fmla="*/ 268 w 477"/>
                <a:gd name="T55" fmla="*/ 215 h 305"/>
                <a:gd name="T56" fmla="*/ 257 w 477"/>
                <a:gd name="T57" fmla="*/ 221 h 305"/>
                <a:gd name="T58" fmla="*/ 233 w 477"/>
                <a:gd name="T59" fmla="*/ 227 h 305"/>
                <a:gd name="T60" fmla="*/ 221 w 477"/>
                <a:gd name="T61" fmla="*/ 245 h 305"/>
                <a:gd name="T62" fmla="*/ 191 w 477"/>
                <a:gd name="T63" fmla="*/ 287 h 305"/>
                <a:gd name="T64" fmla="*/ 155 w 477"/>
                <a:gd name="T65" fmla="*/ 305 h 305"/>
                <a:gd name="T66" fmla="*/ 125 w 477"/>
                <a:gd name="T67" fmla="*/ 305 h 305"/>
                <a:gd name="T68" fmla="*/ 107 w 477"/>
                <a:gd name="T69" fmla="*/ 305 h 305"/>
                <a:gd name="T70" fmla="*/ 71 w 477"/>
                <a:gd name="T71" fmla="*/ 293 h 305"/>
                <a:gd name="T72" fmla="*/ 36 w 477"/>
                <a:gd name="T73" fmla="*/ 275 h 305"/>
                <a:gd name="T74" fmla="*/ 0 w 477"/>
                <a:gd name="T75" fmla="*/ 269 h 305"/>
                <a:gd name="T76" fmla="*/ 24 w 477"/>
                <a:gd name="T77" fmla="*/ 245 h 305"/>
                <a:gd name="T78" fmla="*/ 83 w 477"/>
                <a:gd name="T79" fmla="*/ 191 h 305"/>
                <a:gd name="T80" fmla="*/ 125 w 477"/>
                <a:gd name="T81" fmla="*/ 179 h 305"/>
                <a:gd name="T82" fmla="*/ 173 w 477"/>
                <a:gd name="T83" fmla="*/ 179 h 305"/>
                <a:gd name="T84" fmla="*/ 215 w 477"/>
                <a:gd name="T85" fmla="*/ 197 h 305"/>
                <a:gd name="T86" fmla="*/ 233 w 477"/>
                <a:gd name="T87" fmla="*/ 209 h 305"/>
                <a:gd name="T88" fmla="*/ 251 w 477"/>
                <a:gd name="T89" fmla="*/ 215 h 305"/>
                <a:gd name="T90" fmla="*/ 268 w 477"/>
                <a:gd name="T91" fmla="*/ 209 h 305"/>
                <a:gd name="T92" fmla="*/ 263 w 477"/>
                <a:gd name="T93" fmla="*/ 203 h 305"/>
                <a:gd name="T94" fmla="*/ 239 w 477"/>
                <a:gd name="T95" fmla="*/ 203 h 305"/>
                <a:gd name="T96" fmla="*/ 215 w 477"/>
                <a:gd name="T97" fmla="*/ 197 h 305"/>
                <a:gd name="T98" fmla="*/ 167 w 477"/>
                <a:gd name="T99" fmla="*/ 173 h 305"/>
                <a:gd name="T100" fmla="*/ 137 w 477"/>
                <a:gd name="T101" fmla="*/ 113 h 305"/>
                <a:gd name="T102" fmla="*/ 137 w 477"/>
                <a:gd name="T103" fmla="*/ 59 h 305"/>
                <a:gd name="T104" fmla="*/ 173 w 477"/>
                <a:gd name="T105" fmla="*/ 77 h 305"/>
                <a:gd name="T106" fmla="*/ 221 w 477"/>
                <a:gd name="T107" fmla="*/ 95 h 305"/>
                <a:gd name="T108" fmla="*/ 251 w 477"/>
                <a:gd name="T109" fmla="*/ 113 h 305"/>
                <a:gd name="T110" fmla="*/ 268 w 477"/>
                <a:gd name="T111" fmla="*/ 161 h 305"/>
                <a:gd name="T112" fmla="*/ 274 w 477"/>
                <a:gd name="T113" fmla="*/ 197 h 305"/>
                <a:gd name="T114" fmla="*/ 292 w 477"/>
                <a:gd name="T115" fmla="*/ 209 h 305"/>
                <a:gd name="T116" fmla="*/ 298 w 477"/>
                <a:gd name="T117" fmla="*/ 203 h 305"/>
                <a:gd name="T118" fmla="*/ 286 w 477"/>
                <a:gd name="T119" fmla="*/ 179 h 305"/>
                <a:gd name="T120" fmla="*/ 257 w 477"/>
                <a:gd name="T121" fmla="*/ 125 h 30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77"/>
                <a:gd name="T184" fmla="*/ 0 h 305"/>
                <a:gd name="T185" fmla="*/ 477 w 477"/>
                <a:gd name="T186" fmla="*/ 305 h 30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77" h="305">
                  <a:moveTo>
                    <a:pt x="257" y="125"/>
                  </a:moveTo>
                  <a:lnTo>
                    <a:pt x="257" y="113"/>
                  </a:lnTo>
                  <a:lnTo>
                    <a:pt x="257" y="101"/>
                  </a:lnTo>
                  <a:lnTo>
                    <a:pt x="257" y="95"/>
                  </a:lnTo>
                  <a:lnTo>
                    <a:pt x="257" y="83"/>
                  </a:lnTo>
                  <a:lnTo>
                    <a:pt x="263" y="71"/>
                  </a:lnTo>
                  <a:lnTo>
                    <a:pt x="263" y="59"/>
                  </a:lnTo>
                  <a:lnTo>
                    <a:pt x="268" y="53"/>
                  </a:lnTo>
                  <a:lnTo>
                    <a:pt x="274" y="42"/>
                  </a:lnTo>
                  <a:lnTo>
                    <a:pt x="280" y="36"/>
                  </a:lnTo>
                  <a:lnTo>
                    <a:pt x="286" y="30"/>
                  </a:lnTo>
                  <a:lnTo>
                    <a:pt x="292" y="24"/>
                  </a:lnTo>
                  <a:lnTo>
                    <a:pt x="292" y="18"/>
                  </a:lnTo>
                  <a:lnTo>
                    <a:pt x="298" y="12"/>
                  </a:lnTo>
                  <a:lnTo>
                    <a:pt x="298" y="6"/>
                  </a:lnTo>
                  <a:lnTo>
                    <a:pt x="304" y="0"/>
                  </a:lnTo>
                  <a:lnTo>
                    <a:pt x="304" y="6"/>
                  </a:lnTo>
                  <a:lnTo>
                    <a:pt x="304" y="12"/>
                  </a:lnTo>
                  <a:lnTo>
                    <a:pt x="310" y="18"/>
                  </a:lnTo>
                  <a:lnTo>
                    <a:pt x="310" y="24"/>
                  </a:lnTo>
                  <a:lnTo>
                    <a:pt x="316" y="36"/>
                  </a:lnTo>
                  <a:lnTo>
                    <a:pt x="322" y="42"/>
                  </a:lnTo>
                  <a:lnTo>
                    <a:pt x="328" y="47"/>
                  </a:lnTo>
                  <a:lnTo>
                    <a:pt x="328" y="53"/>
                  </a:lnTo>
                  <a:lnTo>
                    <a:pt x="334" y="59"/>
                  </a:lnTo>
                  <a:lnTo>
                    <a:pt x="340" y="65"/>
                  </a:lnTo>
                  <a:lnTo>
                    <a:pt x="346" y="71"/>
                  </a:lnTo>
                  <a:lnTo>
                    <a:pt x="346" y="77"/>
                  </a:lnTo>
                  <a:lnTo>
                    <a:pt x="352" y="101"/>
                  </a:lnTo>
                  <a:lnTo>
                    <a:pt x="352" y="113"/>
                  </a:lnTo>
                  <a:lnTo>
                    <a:pt x="352" y="131"/>
                  </a:lnTo>
                  <a:lnTo>
                    <a:pt x="346" y="143"/>
                  </a:lnTo>
                  <a:lnTo>
                    <a:pt x="340" y="149"/>
                  </a:lnTo>
                  <a:lnTo>
                    <a:pt x="340" y="155"/>
                  </a:lnTo>
                  <a:lnTo>
                    <a:pt x="334" y="161"/>
                  </a:lnTo>
                  <a:lnTo>
                    <a:pt x="328" y="167"/>
                  </a:lnTo>
                  <a:lnTo>
                    <a:pt x="322" y="173"/>
                  </a:lnTo>
                  <a:lnTo>
                    <a:pt x="316" y="179"/>
                  </a:lnTo>
                  <a:lnTo>
                    <a:pt x="316" y="185"/>
                  </a:lnTo>
                  <a:lnTo>
                    <a:pt x="310" y="197"/>
                  </a:lnTo>
                  <a:lnTo>
                    <a:pt x="304" y="197"/>
                  </a:lnTo>
                  <a:lnTo>
                    <a:pt x="304" y="203"/>
                  </a:lnTo>
                  <a:lnTo>
                    <a:pt x="304" y="209"/>
                  </a:lnTo>
                  <a:lnTo>
                    <a:pt x="310" y="209"/>
                  </a:lnTo>
                  <a:lnTo>
                    <a:pt x="316" y="203"/>
                  </a:lnTo>
                  <a:lnTo>
                    <a:pt x="316" y="197"/>
                  </a:lnTo>
                  <a:lnTo>
                    <a:pt x="322" y="191"/>
                  </a:lnTo>
                  <a:lnTo>
                    <a:pt x="322" y="179"/>
                  </a:lnTo>
                  <a:lnTo>
                    <a:pt x="328" y="179"/>
                  </a:lnTo>
                  <a:lnTo>
                    <a:pt x="328" y="173"/>
                  </a:lnTo>
                  <a:lnTo>
                    <a:pt x="340" y="161"/>
                  </a:lnTo>
                  <a:lnTo>
                    <a:pt x="352" y="155"/>
                  </a:lnTo>
                  <a:lnTo>
                    <a:pt x="358" y="143"/>
                  </a:lnTo>
                  <a:lnTo>
                    <a:pt x="370" y="143"/>
                  </a:lnTo>
                  <a:lnTo>
                    <a:pt x="382" y="137"/>
                  </a:lnTo>
                  <a:lnTo>
                    <a:pt x="394" y="137"/>
                  </a:lnTo>
                  <a:lnTo>
                    <a:pt x="406" y="137"/>
                  </a:lnTo>
                  <a:lnTo>
                    <a:pt x="412" y="137"/>
                  </a:lnTo>
                  <a:lnTo>
                    <a:pt x="418" y="137"/>
                  </a:lnTo>
                  <a:lnTo>
                    <a:pt x="424" y="137"/>
                  </a:lnTo>
                  <a:lnTo>
                    <a:pt x="424" y="143"/>
                  </a:lnTo>
                  <a:lnTo>
                    <a:pt x="430" y="143"/>
                  </a:lnTo>
                  <a:lnTo>
                    <a:pt x="436" y="149"/>
                  </a:lnTo>
                  <a:lnTo>
                    <a:pt x="442" y="149"/>
                  </a:lnTo>
                  <a:lnTo>
                    <a:pt x="448" y="155"/>
                  </a:lnTo>
                  <a:lnTo>
                    <a:pt x="454" y="155"/>
                  </a:lnTo>
                  <a:lnTo>
                    <a:pt x="460" y="161"/>
                  </a:lnTo>
                  <a:lnTo>
                    <a:pt x="466" y="167"/>
                  </a:lnTo>
                  <a:lnTo>
                    <a:pt x="477" y="167"/>
                  </a:lnTo>
                  <a:lnTo>
                    <a:pt x="472" y="173"/>
                  </a:lnTo>
                  <a:lnTo>
                    <a:pt x="466" y="173"/>
                  </a:lnTo>
                  <a:lnTo>
                    <a:pt x="460" y="173"/>
                  </a:lnTo>
                  <a:lnTo>
                    <a:pt x="454" y="173"/>
                  </a:lnTo>
                  <a:lnTo>
                    <a:pt x="448" y="179"/>
                  </a:lnTo>
                  <a:lnTo>
                    <a:pt x="442" y="179"/>
                  </a:lnTo>
                  <a:lnTo>
                    <a:pt x="436" y="185"/>
                  </a:lnTo>
                  <a:lnTo>
                    <a:pt x="430" y="191"/>
                  </a:lnTo>
                  <a:lnTo>
                    <a:pt x="424" y="197"/>
                  </a:lnTo>
                  <a:lnTo>
                    <a:pt x="418" y="203"/>
                  </a:lnTo>
                  <a:lnTo>
                    <a:pt x="406" y="215"/>
                  </a:lnTo>
                  <a:lnTo>
                    <a:pt x="400" y="221"/>
                  </a:lnTo>
                  <a:lnTo>
                    <a:pt x="388" y="227"/>
                  </a:lnTo>
                  <a:lnTo>
                    <a:pt x="376" y="233"/>
                  </a:lnTo>
                  <a:lnTo>
                    <a:pt x="364" y="233"/>
                  </a:lnTo>
                  <a:lnTo>
                    <a:pt x="352" y="227"/>
                  </a:lnTo>
                  <a:lnTo>
                    <a:pt x="346" y="227"/>
                  </a:lnTo>
                  <a:lnTo>
                    <a:pt x="340" y="227"/>
                  </a:lnTo>
                  <a:lnTo>
                    <a:pt x="334" y="227"/>
                  </a:lnTo>
                  <a:lnTo>
                    <a:pt x="328" y="227"/>
                  </a:lnTo>
                  <a:lnTo>
                    <a:pt x="322" y="227"/>
                  </a:lnTo>
                  <a:lnTo>
                    <a:pt x="328" y="227"/>
                  </a:lnTo>
                  <a:lnTo>
                    <a:pt x="334" y="221"/>
                  </a:lnTo>
                  <a:lnTo>
                    <a:pt x="334" y="215"/>
                  </a:lnTo>
                  <a:lnTo>
                    <a:pt x="334" y="209"/>
                  </a:lnTo>
                  <a:lnTo>
                    <a:pt x="334" y="203"/>
                  </a:lnTo>
                  <a:lnTo>
                    <a:pt x="328" y="203"/>
                  </a:lnTo>
                  <a:lnTo>
                    <a:pt x="322" y="203"/>
                  </a:lnTo>
                  <a:lnTo>
                    <a:pt x="316" y="203"/>
                  </a:lnTo>
                  <a:lnTo>
                    <a:pt x="316" y="209"/>
                  </a:lnTo>
                  <a:lnTo>
                    <a:pt x="310" y="215"/>
                  </a:lnTo>
                  <a:lnTo>
                    <a:pt x="310" y="221"/>
                  </a:lnTo>
                  <a:lnTo>
                    <a:pt x="316" y="221"/>
                  </a:lnTo>
                  <a:lnTo>
                    <a:pt x="316" y="227"/>
                  </a:lnTo>
                  <a:lnTo>
                    <a:pt x="310" y="227"/>
                  </a:lnTo>
                  <a:lnTo>
                    <a:pt x="310" y="221"/>
                  </a:lnTo>
                  <a:lnTo>
                    <a:pt x="310" y="215"/>
                  </a:lnTo>
                  <a:lnTo>
                    <a:pt x="304" y="215"/>
                  </a:lnTo>
                  <a:lnTo>
                    <a:pt x="292" y="215"/>
                  </a:lnTo>
                  <a:lnTo>
                    <a:pt x="286" y="209"/>
                  </a:lnTo>
                  <a:lnTo>
                    <a:pt x="280" y="209"/>
                  </a:lnTo>
                  <a:lnTo>
                    <a:pt x="274" y="209"/>
                  </a:lnTo>
                  <a:lnTo>
                    <a:pt x="268" y="215"/>
                  </a:lnTo>
                  <a:lnTo>
                    <a:pt x="268" y="221"/>
                  </a:lnTo>
                  <a:lnTo>
                    <a:pt x="263" y="221"/>
                  </a:lnTo>
                  <a:lnTo>
                    <a:pt x="257" y="221"/>
                  </a:lnTo>
                  <a:lnTo>
                    <a:pt x="251" y="221"/>
                  </a:lnTo>
                  <a:lnTo>
                    <a:pt x="245" y="221"/>
                  </a:lnTo>
                  <a:lnTo>
                    <a:pt x="239" y="221"/>
                  </a:lnTo>
                  <a:lnTo>
                    <a:pt x="233" y="227"/>
                  </a:lnTo>
                  <a:lnTo>
                    <a:pt x="227" y="227"/>
                  </a:lnTo>
                  <a:lnTo>
                    <a:pt x="227" y="233"/>
                  </a:lnTo>
                  <a:lnTo>
                    <a:pt x="221" y="239"/>
                  </a:lnTo>
                  <a:lnTo>
                    <a:pt x="221" y="245"/>
                  </a:lnTo>
                  <a:lnTo>
                    <a:pt x="215" y="257"/>
                  </a:lnTo>
                  <a:lnTo>
                    <a:pt x="209" y="263"/>
                  </a:lnTo>
                  <a:lnTo>
                    <a:pt x="203" y="275"/>
                  </a:lnTo>
                  <a:lnTo>
                    <a:pt x="197" y="281"/>
                  </a:lnTo>
                  <a:lnTo>
                    <a:pt x="191" y="287"/>
                  </a:lnTo>
                  <a:lnTo>
                    <a:pt x="185" y="293"/>
                  </a:lnTo>
                  <a:lnTo>
                    <a:pt x="179" y="299"/>
                  </a:lnTo>
                  <a:lnTo>
                    <a:pt x="173" y="299"/>
                  </a:lnTo>
                  <a:lnTo>
                    <a:pt x="161" y="305"/>
                  </a:lnTo>
                  <a:lnTo>
                    <a:pt x="155" y="305"/>
                  </a:lnTo>
                  <a:lnTo>
                    <a:pt x="149" y="305"/>
                  </a:lnTo>
                  <a:lnTo>
                    <a:pt x="143" y="305"/>
                  </a:lnTo>
                  <a:lnTo>
                    <a:pt x="137" y="305"/>
                  </a:lnTo>
                  <a:lnTo>
                    <a:pt x="131" y="305"/>
                  </a:lnTo>
                  <a:lnTo>
                    <a:pt x="125" y="305"/>
                  </a:lnTo>
                  <a:lnTo>
                    <a:pt x="119" y="305"/>
                  </a:lnTo>
                  <a:lnTo>
                    <a:pt x="113" y="305"/>
                  </a:lnTo>
                  <a:lnTo>
                    <a:pt x="107" y="305"/>
                  </a:lnTo>
                  <a:lnTo>
                    <a:pt x="101" y="305"/>
                  </a:lnTo>
                  <a:lnTo>
                    <a:pt x="95" y="299"/>
                  </a:lnTo>
                  <a:lnTo>
                    <a:pt x="83" y="299"/>
                  </a:lnTo>
                  <a:lnTo>
                    <a:pt x="77" y="293"/>
                  </a:lnTo>
                  <a:lnTo>
                    <a:pt x="71" y="293"/>
                  </a:lnTo>
                  <a:lnTo>
                    <a:pt x="65" y="287"/>
                  </a:lnTo>
                  <a:lnTo>
                    <a:pt x="59" y="281"/>
                  </a:lnTo>
                  <a:lnTo>
                    <a:pt x="54" y="281"/>
                  </a:lnTo>
                  <a:lnTo>
                    <a:pt x="42" y="275"/>
                  </a:lnTo>
                  <a:lnTo>
                    <a:pt x="36" y="275"/>
                  </a:lnTo>
                  <a:lnTo>
                    <a:pt x="30" y="275"/>
                  </a:lnTo>
                  <a:lnTo>
                    <a:pt x="18" y="269"/>
                  </a:lnTo>
                  <a:lnTo>
                    <a:pt x="12" y="269"/>
                  </a:lnTo>
                  <a:lnTo>
                    <a:pt x="6" y="269"/>
                  </a:lnTo>
                  <a:lnTo>
                    <a:pt x="0" y="269"/>
                  </a:lnTo>
                  <a:lnTo>
                    <a:pt x="6" y="263"/>
                  </a:lnTo>
                  <a:lnTo>
                    <a:pt x="12" y="251"/>
                  </a:lnTo>
                  <a:lnTo>
                    <a:pt x="24" y="245"/>
                  </a:lnTo>
                  <a:lnTo>
                    <a:pt x="36" y="233"/>
                  </a:lnTo>
                  <a:lnTo>
                    <a:pt x="48" y="221"/>
                  </a:lnTo>
                  <a:lnTo>
                    <a:pt x="59" y="209"/>
                  </a:lnTo>
                  <a:lnTo>
                    <a:pt x="71" y="197"/>
                  </a:lnTo>
                  <a:lnTo>
                    <a:pt x="83" y="191"/>
                  </a:lnTo>
                  <a:lnTo>
                    <a:pt x="95" y="185"/>
                  </a:lnTo>
                  <a:lnTo>
                    <a:pt x="101" y="185"/>
                  </a:lnTo>
                  <a:lnTo>
                    <a:pt x="107" y="185"/>
                  </a:lnTo>
                  <a:lnTo>
                    <a:pt x="119" y="185"/>
                  </a:lnTo>
                  <a:lnTo>
                    <a:pt x="125" y="179"/>
                  </a:lnTo>
                  <a:lnTo>
                    <a:pt x="137" y="179"/>
                  </a:lnTo>
                  <a:lnTo>
                    <a:pt x="149" y="179"/>
                  </a:lnTo>
                  <a:lnTo>
                    <a:pt x="155" y="179"/>
                  </a:lnTo>
                  <a:lnTo>
                    <a:pt x="167" y="179"/>
                  </a:lnTo>
                  <a:lnTo>
                    <a:pt x="173" y="179"/>
                  </a:lnTo>
                  <a:lnTo>
                    <a:pt x="185" y="179"/>
                  </a:lnTo>
                  <a:lnTo>
                    <a:pt x="191" y="185"/>
                  </a:lnTo>
                  <a:lnTo>
                    <a:pt x="203" y="191"/>
                  </a:lnTo>
                  <a:lnTo>
                    <a:pt x="209" y="191"/>
                  </a:lnTo>
                  <a:lnTo>
                    <a:pt x="215" y="197"/>
                  </a:lnTo>
                  <a:lnTo>
                    <a:pt x="221" y="197"/>
                  </a:lnTo>
                  <a:lnTo>
                    <a:pt x="227" y="203"/>
                  </a:lnTo>
                  <a:lnTo>
                    <a:pt x="233" y="209"/>
                  </a:lnTo>
                  <a:lnTo>
                    <a:pt x="239" y="215"/>
                  </a:lnTo>
                  <a:lnTo>
                    <a:pt x="245" y="215"/>
                  </a:lnTo>
                  <a:lnTo>
                    <a:pt x="251" y="215"/>
                  </a:lnTo>
                  <a:lnTo>
                    <a:pt x="257" y="215"/>
                  </a:lnTo>
                  <a:lnTo>
                    <a:pt x="263" y="215"/>
                  </a:lnTo>
                  <a:lnTo>
                    <a:pt x="263" y="209"/>
                  </a:lnTo>
                  <a:lnTo>
                    <a:pt x="268" y="209"/>
                  </a:lnTo>
                  <a:lnTo>
                    <a:pt x="268" y="203"/>
                  </a:lnTo>
                  <a:lnTo>
                    <a:pt x="263" y="203"/>
                  </a:lnTo>
                  <a:lnTo>
                    <a:pt x="257" y="203"/>
                  </a:lnTo>
                  <a:lnTo>
                    <a:pt x="251" y="203"/>
                  </a:lnTo>
                  <a:lnTo>
                    <a:pt x="245" y="203"/>
                  </a:lnTo>
                  <a:lnTo>
                    <a:pt x="239" y="203"/>
                  </a:lnTo>
                  <a:lnTo>
                    <a:pt x="233" y="203"/>
                  </a:lnTo>
                  <a:lnTo>
                    <a:pt x="227" y="203"/>
                  </a:lnTo>
                  <a:lnTo>
                    <a:pt x="221" y="203"/>
                  </a:lnTo>
                  <a:lnTo>
                    <a:pt x="215" y="197"/>
                  </a:lnTo>
                  <a:lnTo>
                    <a:pt x="209" y="197"/>
                  </a:lnTo>
                  <a:lnTo>
                    <a:pt x="197" y="191"/>
                  </a:lnTo>
                  <a:lnTo>
                    <a:pt x="191" y="185"/>
                  </a:lnTo>
                  <a:lnTo>
                    <a:pt x="179" y="179"/>
                  </a:lnTo>
                  <a:lnTo>
                    <a:pt x="167" y="173"/>
                  </a:lnTo>
                  <a:lnTo>
                    <a:pt x="161" y="161"/>
                  </a:lnTo>
                  <a:lnTo>
                    <a:pt x="155" y="155"/>
                  </a:lnTo>
                  <a:lnTo>
                    <a:pt x="149" y="143"/>
                  </a:lnTo>
                  <a:lnTo>
                    <a:pt x="143" y="125"/>
                  </a:lnTo>
                  <a:lnTo>
                    <a:pt x="137" y="113"/>
                  </a:lnTo>
                  <a:lnTo>
                    <a:pt x="137" y="101"/>
                  </a:lnTo>
                  <a:lnTo>
                    <a:pt x="137" y="89"/>
                  </a:lnTo>
                  <a:lnTo>
                    <a:pt x="137" y="77"/>
                  </a:lnTo>
                  <a:lnTo>
                    <a:pt x="137" y="71"/>
                  </a:lnTo>
                  <a:lnTo>
                    <a:pt x="137" y="59"/>
                  </a:lnTo>
                  <a:lnTo>
                    <a:pt x="143" y="53"/>
                  </a:lnTo>
                  <a:lnTo>
                    <a:pt x="143" y="59"/>
                  </a:lnTo>
                  <a:lnTo>
                    <a:pt x="155" y="65"/>
                  </a:lnTo>
                  <a:lnTo>
                    <a:pt x="161" y="71"/>
                  </a:lnTo>
                  <a:lnTo>
                    <a:pt x="173" y="77"/>
                  </a:lnTo>
                  <a:lnTo>
                    <a:pt x="185" y="83"/>
                  </a:lnTo>
                  <a:lnTo>
                    <a:pt x="197" y="89"/>
                  </a:lnTo>
                  <a:lnTo>
                    <a:pt x="203" y="89"/>
                  </a:lnTo>
                  <a:lnTo>
                    <a:pt x="215" y="95"/>
                  </a:lnTo>
                  <a:lnTo>
                    <a:pt x="221" y="95"/>
                  </a:lnTo>
                  <a:lnTo>
                    <a:pt x="227" y="95"/>
                  </a:lnTo>
                  <a:lnTo>
                    <a:pt x="233" y="101"/>
                  </a:lnTo>
                  <a:lnTo>
                    <a:pt x="239" y="101"/>
                  </a:lnTo>
                  <a:lnTo>
                    <a:pt x="245" y="107"/>
                  </a:lnTo>
                  <a:lnTo>
                    <a:pt x="251" y="113"/>
                  </a:lnTo>
                  <a:lnTo>
                    <a:pt x="257" y="119"/>
                  </a:lnTo>
                  <a:lnTo>
                    <a:pt x="257" y="131"/>
                  </a:lnTo>
                  <a:lnTo>
                    <a:pt x="263" y="143"/>
                  </a:lnTo>
                  <a:lnTo>
                    <a:pt x="268" y="149"/>
                  </a:lnTo>
                  <a:lnTo>
                    <a:pt x="268" y="161"/>
                  </a:lnTo>
                  <a:lnTo>
                    <a:pt x="268" y="179"/>
                  </a:lnTo>
                  <a:lnTo>
                    <a:pt x="268" y="185"/>
                  </a:lnTo>
                  <a:lnTo>
                    <a:pt x="274" y="191"/>
                  </a:lnTo>
                  <a:lnTo>
                    <a:pt x="274" y="197"/>
                  </a:lnTo>
                  <a:lnTo>
                    <a:pt x="280" y="197"/>
                  </a:lnTo>
                  <a:lnTo>
                    <a:pt x="280" y="203"/>
                  </a:lnTo>
                  <a:lnTo>
                    <a:pt x="286" y="203"/>
                  </a:lnTo>
                  <a:lnTo>
                    <a:pt x="292" y="209"/>
                  </a:lnTo>
                  <a:lnTo>
                    <a:pt x="298" y="209"/>
                  </a:lnTo>
                  <a:lnTo>
                    <a:pt x="298" y="203"/>
                  </a:lnTo>
                  <a:lnTo>
                    <a:pt x="298" y="197"/>
                  </a:lnTo>
                  <a:lnTo>
                    <a:pt x="298" y="191"/>
                  </a:lnTo>
                  <a:lnTo>
                    <a:pt x="292" y="185"/>
                  </a:lnTo>
                  <a:lnTo>
                    <a:pt x="286" y="179"/>
                  </a:lnTo>
                  <a:lnTo>
                    <a:pt x="280" y="173"/>
                  </a:lnTo>
                  <a:lnTo>
                    <a:pt x="274" y="161"/>
                  </a:lnTo>
                  <a:lnTo>
                    <a:pt x="268" y="149"/>
                  </a:lnTo>
                  <a:lnTo>
                    <a:pt x="263" y="137"/>
                  </a:lnTo>
                  <a:lnTo>
                    <a:pt x="257" y="125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305" name="Freeform 239"/>
            <p:cNvSpPr>
              <a:spLocks/>
            </p:cNvSpPr>
            <p:nvPr/>
          </p:nvSpPr>
          <p:spPr bwMode="auto">
            <a:xfrm>
              <a:off x="5179" y="2067"/>
              <a:ext cx="120" cy="149"/>
            </a:xfrm>
            <a:custGeom>
              <a:avLst/>
              <a:gdLst>
                <a:gd name="T0" fmla="*/ 30 w 120"/>
                <a:gd name="T1" fmla="*/ 6 h 149"/>
                <a:gd name="T2" fmla="*/ 24 w 120"/>
                <a:gd name="T3" fmla="*/ 12 h 149"/>
                <a:gd name="T4" fmla="*/ 18 w 120"/>
                <a:gd name="T5" fmla="*/ 12 h 149"/>
                <a:gd name="T6" fmla="*/ 12 w 120"/>
                <a:gd name="T7" fmla="*/ 12 h 149"/>
                <a:gd name="T8" fmla="*/ 12 w 120"/>
                <a:gd name="T9" fmla="*/ 6 h 149"/>
                <a:gd name="T10" fmla="*/ 6 w 120"/>
                <a:gd name="T11" fmla="*/ 6 h 149"/>
                <a:gd name="T12" fmla="*/ 0 w 120"/>
                <a:gd name="T13" fmla="*/ 0 h 149"/>
                <a:gd name="T14" fmla="*/ 0 w 120"/>
                <a:gd name="T15" fmla="*/ 0 h 149"/>
                <a:gd name="T16" fmla="*/ 0 w 120"/>
                <a:gd name="T17" fmla="*/ 6 h 149"/>
                <a:gd name="T18" fmla="*/ 6 w 120"/>
                <a:gd name="T19" fmla="*/ 12 h 149"/>
                <a:gd name="T20" fmla="*/ 12 w 120"/>
                <a:gd name="T21" fmla="*/ 12 h 149"/>
                <a:gd name="T22" fmla="*/ 18 w 120"/>
                <a:gd name="T23" fmla="*/ 12 h 149"/>
                <a:gd name="T24" fmla="*/ 18 w 120"/>
                <a:gd name="T25" fmla="*/ 18 h 149"/>
                <a:gd name="T26" fmla="*/ 24 w 120"/>
                <a:gd name="T27" fmla="*/ 24 h 149"/>
                <a:gd name="T28" fmla="*/ 18 w 120"/>
                <a:gd name="T29" fmla="*/ 30 h 149"/>
                <a:gd name="T30" fmla="*/ 18 w 120"/>
                <a:gd name="T31" fmla="*/ 36 h 149"/>
                <a:gd name="T32" fmla="*/ 12 w 120"/>
                <a:gd name="T33" fmla="*/ 36 h 149"/>
                <a:gd name="T34" fmla="*/ 6 w 120"/>
                <a:gd name="T35" fmla="*/ 36 h 149"/>
                <a:gd name="T36" fmla="*/ 0 w 120"/>
                <a:gd name="T37" fmla="*/ 54 h 149"/>
                <a:gd name="T38" fmla="*/ 0 w 120"/>
                <a:gd name="T39" fmla="*/ 78 h 149"/>
                <a:gd name="T40" fmla="*/ 18 w 120"/>
                <a:gd name="T41" fmla="*/ 101 h 149"/>
                <a:gd name="T42" fmla="*/ 48 w 120"/>
                <a:gd name="T43" fmla="*/ 119 h 149"/>
                <a:gd name="T44" fmla="*/ 78 w 120"/>
                <a:gd name="T45" fmla="*/ 131 h 149"/>
                <a:gd name="T46" fmla="*/ 90 w 120"/>
                <a:gd name="T47" fmla="*/ 137 h 149"/>
                <a:gd name="T48" fmla="*/ 108 w 120"/>
                <a:gd name="T49" fmla="*/ 143 h 149"/>
                <a:gd name="T50" fmla="*/ 120 w 120"/>
                <a:gd name="T51" fmla="*/ 149 h 149"/>
                <a:gd name="T52" fmla="*/ 120 w 120"/>
                <a:gd name="T53" fmla="*/ 143 h 149"/>
                <a:gd name="T54" fmla="*/ 114 w 120"/>
                <a:gd name="T55" fmla="*/ 125 h 149"/>
                <a:gd name="T56" fmla="*/ 108 w 120"/>
                <a:gd name="T57" fmla="*/ 107 h 149"/>
                <a:gd name="T58" fmla="*/ 102 w 120"/>
                <a:gd name="T59" fmla="*/ 84 h 149"/>
                <a:gd name="T60" fmla="*/ 102 w 120"/>
                <a:gd name="T61" fmla="*/ 72 h 149"/>
                <a:gd name="T62" fmla="*/ 96 w 120"/>
                <a:gd name="T63" fmla="*/ 48 h 149"/>
                <a:gd name="T64" fmla="*/ 78 w 120"/>
                <a:gd name="T65" fmla="*/ 24 h 149"/>
                <a:gd name="T66" fmla="*/ 54 w 120"/>
                <a:gd name="T67" fmla="*/ 6 h 14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0"/>
                <a:gd name="T103" fmla="*/ 0 h 149"/>
                <a:gd name="T104" fmla="*/ 120 w 120"/>
                <a:gd name="T105" fmla="*/ 149 h 14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0" h="149">
                  <a:moveTo>
                    <a:pt x="30" y="0"/>
                  </a:move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12" y="36"/>
                  </a:lnTo>
                  <a:lnTo>
                    <a:pt x="6" y="36"/>
                  </a:lnTo>
                  <a:lnTo>
                    <a:pt x="0" y="54"/>
                  </a:lnTo>
                  <a:lnTo>
                    <a:pt x="0" y="66"/>
                  </a:lnTo>
                  <a:lnTo>
                    <a:pt x="0" y="78"/>
                  </a:lnTo>
                  <a:lnTo>
                    <a:pt x="6" y="90"/>
                  </a:lnTo>
                  <a:lnTo>
                    <a:pt x="18" y="101"/>
                  </a:lnTo>
                  <a:lnTo>
                    <a:pt x="30" y="113"/>
                  </a:lnTo>
                  <a:lnTo>
                    <a:pt x="48" y="119"/>
                  </a:lnTo>
                  <a:lnTo>
                    <a:pt x="66" y="131"/>
                  </a:lnTo>
                  <a:lnTo>
                    <a:pt x="78" y="131"/>
                  </a:lnTo>
                  <a:lnTo>
                    <a:pt x="84" y="137"/>
                  </a:lnTo>
                  <a:lnTo>
                    <a:pt x="90" y="137"/>
                  </a:lnTo>
                  <a:lnTo>
                    <a:pt x="102" y="137"/>
                  </a:lnTo>
                  <a:lnTo>
                    <a:pt x="108" y="143"/>
                  </a:lnTo>
                  <a:lnTo>
                    <a:pt x="114" y="149"/>
                  </a:lnTo>
                  <a:lnTo>
                    <a:pt x="120" y="149"/>
                  </a:lnTo>
                  <a:lnTo>
                    <a:pt x="120" y="143"/>
                  </a:lnTo>
                  <a:lnTo>
                    <a:pt x="114" y="137"/>
                  </a:lnTo>
                  <a:lnTo>
                    <a:pt x="114" y="125"/>
                  </a:lnTo>
                  <a:lnTo>
                    <a:pt x="108" y="113"/>
                  </a:lnTo>
                  <a:lnTo>
                    <a:pt x="108" y="107"/>
                  </a:lnTo>
                  <a:lnTo>
                    <a:pt x="108" y="95"/>
                  </a:lnTo>
                  <a:lnTo>
                    <a:pt x="102" y="84"/>
                  </a:lnTo>
                  <a:lnTo>
                    <a:pt x="102" y="78"/>
                  </a:lnTo>
                  <a:lnTo>
                    <a:pt x="102" y="72"/>
                  </a:lnTo>
                  <a:lnTo>
                    <a:pt x="102" y="60"/>
                  </a:lnTo>
                  <a:lnTo>
                    <a:pt x="96" y="48"/>
                  </a:lnTo>
                  <a:lnTo>
                    <a:pt x="90" y="36"/>
                  </a:lnTo>
                  <a:lnTo>
                    <a:pt x="78" y="24"/>
                  </a:lnTo>
                  <a:lnTo>
                    <a:pt x="66" y="12"/>
                  </a:lnTo>
                  <a:lnTo>
                    <a:pt x="54" y="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306" name="Freeform 240"/>
            <p:cNvSpPr>
              <a:spLocks/>
            </p:cNvSpPr>
            <p:nvPr/>
          </p:nvSpPr>
          <p:spPr bwMode="auto">
            <a:xfrm>
              <a:off x="5149" y="2103"/>
              <a:ext cx="12" cy="12"/>
            </a:xfrm>
            <a:custGeom>
              <a:avLst/>
              <a:gdLst>
                <a:gd name="T0" fmla="*/ 12 w 12"/>
                <a:gd name="T1" fmla="*/ 6 h 12"/>
                <a:gd name="T2" fmla="*/ 12 w 12"/>
                <a:gd name="T3" fmla="*/ 12 h 12"/>
                <a:gd name="T4" fmla="*/ 12 w 12"/>
                <a:gd name="T5" fmla="*/ 12 h 12"/>
                <a:gd name="T6" fmla="*/ 6 w 12"/>
                <a:gd name="T7" fmla="*/ 12 h 12"/>
                <a:gd name="T8" fmla="*/ 6 w 12"/>
                <a:gd name="T9" fmla="*/ 12 h 12"/>
                <a:gd name="T10" fmla="*/ 0 w 12"/>
                <a:gd name="T11" fmla="*/ 12 h 12"/>
                <a:gd name="T12" fmla="*/ 0 w 12"/>
                <a:gd name="T13" fmla="*/ 12 h 12"/>
                <a:gd name="T14" fmla="*/ 0 w 12"/>
                <a:gd name="T15" fmla="*/ 6 h 12"/>
                <a:gd name="T16" fmla="*/ 0 w 12"/>
                <a:gd name="T17" fmla="*/ 6 h 12"/>
                <a:gd name="T18" fmla="*/ 0 w 12"/>
                <a:gd name="T19" fmla="*/ 6 h 12"/>
                <a:gd name="T20" fmla="*/ 0 w 12"/>
                <a:gd name="T21" fmla="*/ 0 h 12"/>
                <a:gd name="T22" fmla="*/ 6 w 12"/>
                <a:gd name="T23" fmla="*/ 0 h 12"/>
                <a:gd name="T24" fmla="*/ 6 w 12"/>
                <a:gd name="T25" fmla="*/ 0 h 12"/>
                <a:gd name="T26" fmla="*/ 6 w 12"/>
                <a:gd name="T27" fmla="*/ 0 h 12"/>
                <a:gd name="T28" fmla="*/ 12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12" y="6"/>
                  </a:move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307" name="Freeform 241"/>
            <p:cNvSpPr>
              <a:spLocks/>
            </p:cNvSpPr>
            <p:nvPr/>
          </p:nvSpPr>
          <p:spPr bwMode="auto">
            <a:xfrm>
              <a:off x="5120" y="2079"/>
              <a:ext cx="17" cy="12"/>
            </a:xfrm>
            <a:custGeom>
              <a:avLst/>
              <a:gdLst>
                <a:gd name="T0" fmla="*/ 11 w 17"/>
                <a:gd name="T1" fmla="*/ 12 h 12"/>
                <a:gd name="T2" fmla="*/ 11 w 17"/>
                <a:gd name="T3" fmla="*/ 12 h 12"/>
                <a:gd name="T4" fmla="*/ 5 w 17"/>
                <a:gd name="T5" fmla="*/ 12 h 12"/>
                <a:gd name="T6" fmla="*/ 5 w 17"/>
                <a:gd name="T7" fmla="*/ 12 h 12"/>
                <a:gd name="T8" fmla="*/ 0 w 17"/>
                <a:gd name="T9" fmla="*/ 12 h 12"/>
                <a:gd name="T10" fmla="*/ 0 w 17"/>
                <a:gd name="T11" fmla="*/ 6 h 12"/>
                <a:gd name="T12" fmla="*/ 0 w 17"/>
                <a:gd name="T13" fmla="*/ 6 h 12"/>
                <a:gd name="T14" fmla="*/ 0 w 17"/>
                <a:gd name="T15" fmla="*/ 0 h 12"/>
                <a:gd name="T16" fmla="*/ 0 w 17"/>
                <a:gd name="T17" fmla="*/ 0 h 12"/>
                <a:gd name="T18" fmla="*/ 5 w 17"/>
                <a:gd name="T19" fmla="*/ 0 h 12"/>
                <a:gd name="T20" fmla="*/ 5 w 17"/>
                <a:gd name="T21" fmla="*/ 0 h 12"/>
                <a:gd name="T22" fmla="*/ 11 w 17"/>
                <a:gd name="T23" fmla="*/ 0 h 12"/>
                <a:gd name="T24" fmla="*/ 11 w 17"/>
                <a:gd name="T25" fmla="*/ 0 h 12"/>
                <a:gd name="T26" fmla="*/ 11 w 17"/>
                <a:gd name="T27" fmla="*/ 6 h 12"/>
                <a:gd name="T28" fmla="*/ 17 w 17"/>
                <a:gd name="T29" fmla="*/ 6 h 12"/>
                <a:gd name="T30" fmla="*/ 17 w 17"/>
                <a:gd name="T31" fmla="*/ 12 h 12"/>
                <a:gd name="T32" fmla="*/ 11 w 17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"/>
                <a:gd name="T52" fmla="*/ 0 h 12"/>
                <a:gd name="T53" fmla="*/ 17 w 17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" h="12">
                  <a:moveTo>
                    <a:pt x="11" y="12"/>
                  </a:moveTo>
                  <a:lnTo>
                    <a:pt x="11" y="12"/>
                  </a:lnTo>
                  <a:lnTo>
                    <a:pt x="5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5" y="0"/>
                  </a:lnTo>
                  <a:lnTo>
                    <a:pt x="11" y="0"/>
                  </a:lnTo>
                  <a:lnTo>
                    <a:pt x="11" y="6"/>
                  </a:lnTo>
                  <a:lnTo>
                    <a:pt x="17" y="6"/>
                  </a:lnTo>
                  <a:lnTo>
                    <a:pt x="17" y="12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308" name="Freeform 242"/>
            <p:cNvSpPr>
              <a:spLocks/>
            </p:cNvSpPr>
            <p:nvPr/>
          </p:nvSpPr>
          <p:spPr bwMode="auto">
            <a:xfrm>
              <a:off x="5155" y="2061"/>
              <a:ext cx="18" cy="18"/>
            </a:xfrm>
            <a:custGeom>
              <a:avLst/>
              <a:gdLst>
                <a:gd name="T0" fmla="*/ 18 w 18"/>
                <a:gd name="T1" fmla="*/ 18 h 18"/>
                <a:gd name="T2" fmla="*/ 12 w 18"/>
                <a:gd name="T3" fmla="*/ 18 h 18"/>
                <a:gd name="T4" fmla="*/ 12 w 18"/>
                <a:gd name="T5" fmla="*/ 18 h 18"/>
                <a:gd name="T6" fmla="*/ 6 w 18"/>
                <a:gd name="T7" fmla="*/ 18 h 18"/>
                <a:gd name="T8" fmla="*/ 0 w 18"/>
                <a:gd name="T9" fmla="*/ 18 h 18"/>
                <a:gd name="T10" fmla="*/ 0 w 18"/>
                <a:gd name="T11" fmla="*/ 12 h 18"/>
                <a:gd name="T12" fmla="*/ 0 w 18"/>
                <a:gd name="T13" fmla="*/ 6 h 18"/>
                <a:gd name="T14" fmla="*/ 0 w 18"/>
                <a:gd name="T15" fmla="*/ 6 h 18"/>
                <a:gd name="T16" fmla="*/ 6 w 18"/>
                <a:gd name="T17" fmla="*/ 6 h 18"/>
                <a:gd name="T18" fmla="*/ 6 w 18"/>
                <a:gd name="T19" fmla="*/ 0 h 18"/>
                <a:gd name="T20" fmla="*/ 12 w 18"/>
                <a:gd name="T21" fmla="*/ 0 h 18"/>
                <a:gd name="T22" fmla="*/ 12 w 18"/>
                <a:gd name="T23" fmla="*/ 0 h 18"/>
                <a:gd name="T24" fmla="*/ 18 w 18"/>
                <a:gd name="T25" fmla="*/ 6 h 18"/>
                <a:gd name="T26" fmla="*/ 18 w 18"/>
                <a:gd name="T27" fmla="*/ 6 h 18"/>
                <a:gd name="T28" fmla="*/ 18 w 18"/>
                <a:gd name="T29" fmla="*/ 12 h 18"/>
                <a:gd name="T30" fmla="*/ 18 w 18"/>
                <a:gd name="T31" fmla="*/ 12 h 18"/>
                <a:gd name="T32" fmla="*/ 18 w 18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8"/>
                <a:gd name="T53" fmla="*/ 18 w 18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8">
                  <a:moveTo>
                    <a:pt x="18" y="18"/>
                  </a:move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8" y="1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309" name="Freeform 243"/>
            <p:cNvSpPr>
              <a:spLocks/>
            </p:cNvSpPr>
            <p:nvPr/>
          </p:nvSpPr>
          <p:spPr bwMode="auto">
            <a:xfrm>
              <a:off x="5179" y="2085"/>
              <a:ext cx="18" cy="18"/>
            </a:xfrm>
            <a:custGeom>
              <a:avLst/>
              <a:gdLst>
                <a:gd name="T0" fmla="*/ 12 w 18"/>
                <a:gd name="T1" fmla="*/ 18 h 18"/>
                <a:gd name="T2" fmla="*/ 12 w 18"/>
                <a:gd name="T3" fmla="*/ 12 h 18"/>
                <a:gd name="T4" fmla="*/ 18 w 18"/>
                <a:gd name="T5" fmla="*/ 12 h 18"/>
                <a:gd name="T6" fmla="*/ 18 w 18"/>
                <a:gd name="T7" fmla="*/ 6 h 18"/>
                <a:gd name="T8" fmla="*/ 18 w 18"/>
                <a:gd name="T9" fmla="*/ 6 h 18"/>
                <a:gd name="T10" fmla="*/ 12 w 18"/>
                <a:gd name="T11" fmla="*/ 0 h 18"/>
                <a:gd name="T12" fmla="*/ 12 w 18"/>
                <a:gd name="T13" fmla="*/ 0 h 18"/>
                <a:gd name="T14" fmla="*/ 6 w 18"/>
                <a:gd name="T15" fmla="*/ 0 h 18"/>
                <a:gd name="T16" fmla="*/ 0 w 18"/>
                <a:gd name="T17" fmla="*/ 0 h 18"/>
                <a:gd name="T18" fmla="*/ 0 w 18"/>
                <a:gd name="T19" fmla="*/ 6 h 18"/>
                <a:gd name="T20" fmla="*/ 0 w 18"/>
                <a:gd name="T21" fmla="*/ 6 h 18"/>
                <a:gd name="T22" fmla="*/ 0 w 18"/>
                <a:gd name="T23" fmla="*/ 6 h 18"/>
                <a:gd name="T24" fmla="*/ 0 w 18"/>
                <a:gd name="T25" fmla="*/ 12 h 18"/>
                <a:gd name="T26" fmla="*/ 0 w 18"/>
                <a:gd name="T27" fmla="*/ 12 h 18"/>
                <a:gd name="T28" fmla="*/ 6 w 18"/>
                <a:gd name="T29" fmla="*/ 12 h 18"/>
                <a:gd name="T30" fmla="*/ 12 w 18"/>
                <a:gd name="T31" fmla="*/ 18 h 18"/>
                <a:gd name="T32" fmla="*/ 12 w 18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8"/>
                <a:gd name="T53" fmla="*/ 18 w 18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8">
                  <a:moveTo>
                    <a:pt x="12" y="18"/>
                  </a:move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310" name="Freeform 244"/>
            <p:cNvSpPr>
              <a:spLocks/>
            </p:cNvSpPr>
            <p:nvPr/>
          </p:nvSpPr>
          <p:spPr bwMode="auto">
            <a:xfrm>
              <a:off x="5191" y="2061"/>
              <a:ext cx="18" cy="12"/>
            </a:xfrm>
            <a:custGeom>
              <a:avLst/>
              <a:gdLst>
                <a:gd name="T0" fmla="*/ 18 w 18"/>
                <a:gd name="T1" fmla="*/ 6 h 12"/>
                <a:gd name="T2" fmla="*/ 18 w 18"/>
                <a:gd name="T3" fmla="*/ 6 h 12"/>
                <a:gd name="T4" fmla="*/ 18 w 18"/>
                <a:gd name="T5" fmla="*/ 6 h 12"/>
                <a:gd name="T6" fmla="*/ 12 w 18"/>
                <a:gd name="T7" fmla="*/ 12 h 12"/>
                <a:gd name="T8" fmla="*/ 12 w 18"/>
                <a:gd name="T9" fmla="*/ 12 h 12"/>
                <a:gd name="T10" fmla="*/ 6 w 18"/>
                <a:gd name="T11" fmla="*/ 12 h 12"/>
                <a:gd name="T12" fmla="*/ 6 w 18"/>
                <a:gd name="T13" fmla="*/ 12 h 12"/>
                <a:gd name="T14" fmla="*/ 6 w 18"/>
                <a:gd name="T15" fmla="*/ 6 h 12"/>
                <a:gd name="T16" fmla="*/ 0 w 18"/>
                <a:gd name="T17" fmla="*/ 6 h 12"/>
                <a:gd name="T18" fmla="*/ 6 w 18"/>
                <a:gd name="T19" fmla="*/ 6 h 12"/>
                <a:gd name="T20" fmla="*/ 6 w 18"/>
                <a:gd name="T21" fmla="*/ 0 h 12"/>
                <a:gd name="T22" fmla="*/ 6 w 18"/>
                <a:gd name="T23" fmla="*/ 0 h 12"/>
                <a:gd name="T24" fmla="*/ 6 w 18"/>
                <a:gd name="T25" fmla="*/ 0 h 12"/>
                <a:gd name="T26" fmla="*/ 12 w 18"/>
                <a:gd name="T27" fmla="*/ 0 h 12"/>
                <a:gd name="T28" fmla="*/ 12 w 18"/>
                <a:gd name="T29" fmla="*/ 0 h 12"/>
                <a:gd name="T30" fmla="*/ 18 w 18"/>
                <a:gd name="T31" fmla="*/ 0 h 12"/>
                <a:gd name="T32" fmla="*/ 18 w 1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2"/>
                <a:gd name="T53" fmla="*/ 18 w 1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2">
                  <a:moveTo>
                    <a:pt x="18" y="6"/>
                  </a:moveTo>
                  <a:lnTo>
                    <a:pt x="18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311" name="Freeform 245"/>
            <p:cNvSpPr>
              <a:spLocks/>
            </p:cNvSpPr>
            <p:nvPr/>
          </p:nvSpPr>
          <p:spPr bwMode="auto">
            <a:xfrm>
              <a:off x="5173" y="2031"/>
              <a:ext cx="12" cy="18"/>
            </a:xfrm>
            <a:custGeom>
              <a:avLst/>
              <a:gdLst>
                <a:gd name="T0" fmla="*/ 12 w 12"/>
                <a:gd name="T1" fmla="*/ 0 h 18"/>
                <a:gd name="T2" fmla="*/ 12 w 12"/>
                <a:gd name="T3" fmla="*/ 6 h 18"/>
                <a:gd name="T4" fmla="*/ 12 w 12"/>
                <a:gd name="T5" fmla="*/ 6 h 18"/>
                <a:gd name="T6" fmla="*/ 12 w 12"/>
                <a:gd name="T7" fmla="*/ 6 h 18"/>
                <a:gd name="T8" fmla="*/ 12 w 12"/>
                <a:gd name="T9" fmla="*/ 12 h 18"/>
                <a:gd name="T10" fmla="*/ 12 w 12"/>
                <a:gd name="T11" fmla="*/ 12 h 18"/>
                <a:gd name="T12" fmla="*/ 6 w 12"/>
                <a:gd name="T13" fmla="*/ 18 h 18"/>
                <a:gd name="T14" fmla="*/ 6 w 12"/>
                <a:gd name="T15" fmla="*/ 18 h 18"/>
                <a:gd name="T16" fmla="*/ 6 w 12"/>
                <a:gd name="T17" fmla="*/ 18 h 18"/>
                <a:gd name="T18" fmla="*/ 0 w 12"/>
                <a:gd name="T19" fmla="*/ 18 h 18"/>
                <a:gd name="T20" fmla="*/ 0 w 12"/>
                <a:gd name="T21" fmla="*/ 12 h 18"/>
                <a:gd name="T22" fmla="*/ 0 w 12"/>
                <a:gd name="T23" fmla="*/ 12 h 18"/>
                <a:gd name="T24" fmla="*/ 0 w 12"/>
                <a:gd name="T25" fmla="*/ 6 h 18"/>
                <a:gd name="T26" fmla="*/ 0 w 12"/>
                <a:gd name="T27" fmla="*/ 6 h 18"/>
                <a:gd name="T28" fmla="*/ 6 w 12"/>
                <a:gd name="T29" fmla="*/ 6 h 18"/>
                <a:gd name="T30" fmla="*/ 6 w 12"/>
                <a:gd name="T31" fmla="*/ 0 h 18"/>
                <a:gd name="T32" fmla="*/ 12 w 12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12" y="0"/>
                  </a:moveTo>
                  <a:lnTo>
                    <a:pt x="12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312" name="Freeform 246"/>
            <p:cNvSpPr>
              <a:spLocks/>
            </p:cNvSpPr>
            <p:nvPr/>
          </p:nvSpPr>
          <p:spPr bwMode="auto">
            <a:xfrm>
              <a:off x="5149" y="2043"/>
              <a:ext cx="12" cy="18"/>
            </a:xfrm>
            <a:custGeom>
              <a:avLst/>
              <a:gdLst>
                <a:gd name="T0" fmla="*/ 12 w 12"/>
                <a:gd name="T1" fmla="*/ 12 h 18"/>
                <a:gd name="T2" fmla="*/ 12 w 12"/>
                <a:gd name="T3" fmla="*/ 12 h 18"/>
                <a:gd name="T4" fmla="*/ 12 w 12"/>
                <a:gd name="T5" fmla="*/ 18 h 18"/>
                <a:gd name="T6" fmla="*/ 6 w 12"/>
                <a:gd name="T7" fmla="*/ 18 h 18"/>
                <a:gd name="T8" fmla="*/ 6 w 12"/>
                <a:gd name="T9" fmla="*/ 18 h 18"/>
                <a:gd name="T10" fmla="*/ 0 w 12"/>
                <a:gd name="T11" fmla="*/ 18 h 18"/>
                <a:gd name="T12" fmla="*/ 0 w 12"/>
                <a:gd name="T13" fmla="*/ 12 h 18"/>
                <a:gd name="T14" fmla="*/ 0 w 12"/>
                <a:gd name="T15" fmla="*/ 12 h 18"/>
                <a:gd name="T16" fmla="*/ 0 w 12"/>
                <a:gd name="T17" fmla="*/ 6 h 18"/>
                <a:gd name="T18" fmla="*/ 0 w 12"/>
                <a:gd name="T19" fmla="*/ 6 h 18"/>
                <a:gd name="T20" fmla="*/ 6 w 12"/>
                <a:gd name="T21" fmla="*/ 0 h 18"/>
                <a:gd name="T22" fmla="*/ 6 w 12"/>
                <a:gd name="T23" fmla="*/ 0 h 18"/>
                <a:gd name="T24" fmla="*/ 12 w 12"/>
                <a:gd name="T25" fmla="*/ 0 h 18"/>
                <a:gd name="T26" fmla="*/ 12 w 12"/>
                <a:gd name="T27" fmla="*/ 0 h 18"/>
                <a:gd name="T28" fmla="*/ 12 w 12"/>
                <a:gd name="T29" fmla="*/ 6 h 18"/>
                <a:gd name="T30" fmla="*/ 12 w 12"/>
                <a:gd name="T31" fmla="*/ 6 h 18"/>
                <a:gd name="T32" fmla="*/ 12 w 12"/>
                <a:gd name="T33" fmla="*/ 12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12" y="12"/>
                  </a:move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313" name="Freeform 247"/>
            <p:cNvSpPr>
              <a:spLocks/>
            </p:cNvSpPr>
            <p:nvPr/>
          </p:nvSpPr>
          <p:spPr bwMode="auto">
            <a:xfrm>
              <a:off x="5131" y="2043"/>
              <a:ext cx="12" cy="12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6 h 12"/>
                <a:gd name="T4" fmla="*/ 0 w 12"/>
                <a:gd name="T5" fmla="*/ 6 h 12"/>
                <a:gd name="T6" fmla="*/ 0 w 12"/>
                <a:gd name="T7" fmla="*/ 6 h 12"/>
                <a:gd name="T8" fmla="*/ 0 w 12"/>
                <a:gd name="T9" fmla="*/ 0 h 12"/>
                <a:gd name="T10" fmla="*/ 0 w 12"/>
                <a:gd name="T11" fmla="*/ 0 h 12"/>
                <a:gd name="T12" fmla="*/ 6 w 12"/>
                <a:gd name="T13" fmla="*/ 0 h 12"/>
                <a:gd name="T14" fmla="*/ 6 w 12"/>
                <a:gd name="T15" fmla="*/ 0 h 12"/>
                <a:gd name="T16" fmla="*/ 12 w 12"/>
                <a:gd name="T17" fmla="*/ 0 h 12"/>
                <a:gd name="T18" fmla="*/ 12 w 12"/>
                <a:gd name="T19" fmla="*/ 0 h 12"/>
                <a:gd name="T20" fmla="*/ 12 w 12"/>
                <a:gd name="T21" fmla="*/ 0 h 12"/>
                <a:gd name="T22" fmla="*/ 12 w 12"/>
                <a:gd name="T23" fmla="*/ 6 h 12"/>
                <a:gd name="T24" fmla="*/ 12 w 12"/>
                <a:gd name="T25" fmla="*/ 6 h 12"/>
                <a:gd name="T26" fmla="*/ 12 w 12"/>
                <a:gd name="T27" fmla="*/ 12 h 12"/>
                <a:gd name="T28" fmla="*/ 6 w 12"/>
                <a:gd name="T29" fmla="*/ 12 h 12"/>
                <a:gd name="T30" fmla="*/ 6 w 12"/>
                <a:gd name="T31" fmla="*/ 12 h 12"/>
                <a:gd name="T32" fmla="*/ 0 w 12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12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314" name="Freeform 248"/>
            <p:cNvSpPr>
              <a:spLocks/>
            </p:cNvSpPr>
            <p:nvPr/>
          </p:nvSpPr>
          <p:spPr bwMode="auto">
            <a:xfrm>
              <a:off x="5191" y="1965"/>
              <a:ext cx="120" cy="84"/>
            </a:xfrm>
            <a:custGeom>
              <a:avLst/>
              <a:gdLst>
                <a:gd name="T0" fmla="*/ 0 w 120"/>
                <a:gd name="T1" fmla="*/ 66 h 84"/>
                <a:gd name="T2" fmla="*/ 0 w 120"/>
                <a:gd name="T3" fmla="*/ 72 h 84"/>
                <a:gd name="T4" fmla="*/ 0 w 120"/>
                <a:gd name="T5" fmla="*/ 72 h 84"/>
                <a:gd name="T6" fmla="*/ 6 w 120"/>
                <a:gd name="T7" fmla="*/ 66 h 84"/>
                <a:gd name="T8" fmla="*/ 18 w 120"/>
                <a:gd name="T9" fmla="*/ 72 h 84"/>
                <a:gd name="T10" fmla="*/ 42 w 120"/>
                <a:gd name="T11" fmla="*/ 78 h 84"/>
                <a:gd name="T12" fmla="*/ 66 w 120"/>
                <a:gd name="T13" fmla="*/ 84 h 84"/>
                <a:gd name="T14" fmla="*/ 66 w 120"/>
                <a:gd name="T15" fmla="*/ 78 h 84"/>
                <a:gd name="T16" fmla="*/ 48 w 120"/>
                <a:gd name="T17" fmla="*/ 78 h 84"/>
                <a:gd name="T18" fmla="*/ 30 w 120"/>
                <a:gd name="T19" fmla="*/ 72 h 84"/>
                <a:gd name="T20" fmla="*/ 18 w 120"/>
                <a:gd name="T21" fmla="*/ 60 h 84"/>
                <a:gd name="T22" fmla="*/ 18 w 120"/>
                <a:gd name="T23" fmla="*/ 60 h 84"/>
                <a:gd name="T24" fmla="*/ 30 w 120"/>
                <a:gd name="T25" fmla="*/ 54 h 84"/>
                <a:gd name="T26" fmla="*/ 36 w 120"/>
                <a:gd name="T27" fmla="*/ 54 h 84"/>
                <a:gd name="T28" fmla="*/ 54 w 120"/>
                <a:gd name="T29" fmla="*/ 60 h 84"/>
                <a:gd name="T30" fmla="*/ 78 w 120"/>
                <a:gd name="T31" fmla="*/ 66 h 84"/>
                <a:gd name="T32" fmla="*/ 84 w 120"/>
                <a:gd name="T33" fmla="*/ 60 h 84"/>
                <a:gd name="T34" fmla="*/ 78 w 120"/>
                <a:gd name="T35" fmla="*/ 60 h 84"/>
                <a:gd name="T36" fmla="*/ 72 w 120"/>
                <a:gd name="T37" fmla="*/ 60 h 84"/>
                <a:gd name="T38" fmla="*/ 60 w 120"/>
                <a:gd name="T39" fmla="*/ 60 h 84"/>
                <a:gd name="T40" fmla="*/ 48 w 120"/>
                <a:gd name="T41" fmla="*/ 54 h 84"/>
                <a:gd name="T42" fmla="*/ 42 w 120"/>
                <a:gd name="T43" fmla="*/ 48 h 84"/>
                <a:gd name="T44" fmla="*/ 54 w 120"/>
                <a:gd name="T45" fmla="*/ 48 h 84"/>
                <a:gd name="T46" fmla="*/ 60 w 120"/>
                <a:gd name="T47" fmla="*/ 42 h 84"/>
                <a:gd name="T48" fmla="*/ 66 w 120"/>
                <a:gd name="T49" fmla="*/ 42 h 84"/>
                <a:gd name="T50" fmla="*/ 78 w 120"/>
                <a:gd name="T51" fmla="*/ 48 h 84"/>
                <a:gd name="T52" fmla="*/ 84 w 120"/>
                <a:gd name="T53" fmla="*/ 48 h 84"/>
                <a:gd name="T54" fmla="*/ 96 w 120"/>
                <a:gd name="T55" fmla="*/ 54 h 84"/>
                <a:gd name="T56" fmla="*/ 90 w 120"/>
                <a:gd name="T57" fmla="*/ 48 h 84"/>
                <a:gd name="T58" fmla="*/ 78 w 120"/>
                <a:gd name="T59" fmla="*/ 42 h 84"/>
                <a:gd name="T60" fmla="*/ 72 w 120"/>
                <a:gd name="T61" fmla="*/ 42 h 84"/>
                <a:gd name="T62" fmla="*/ 90 w 120"/>
                <a:gd name="T63" fmla="*/ 36 h 84"/>
                <a:gd name="T64" fmla="*/ 108 w 120"/>
                <a:gd name="T65" fmla="*/ 36 h 84"/>
                <a:gd name="T66" fmla="*/ 120 w 120"/>
                <a:gd name="T67" fmla="*/ 30 h 84"/>
                <a:gd name="T68" fmla="*/ 114 w 120"/>
                <a:gd name="T69" fmla="*/ 30 h 84"/>
                <a:gd name="T70" fmla="*/ 96 w 120"/>
                <a:gd name="T71" fmla="*/ 30 h 84"/>
                <a:gd name="T72" fmla="*/ 78 w 120"/>
                <a:gd name="T73" fmla="*/ 30 h 84"/>
                <a:gd name="T74" fmla="*/ 72 w 120"/>
                <a:gd name="T75" fmla="*/ 30 h 84"/>
                <a:gd name="T76" fmla="*/ 84 w 120"/>
                <a:gd name="T77" fmla="*/ 6 h 84"/>
                <a:gd name="T78" fmla="*/ 84 w 120"/>
                <a:gd name="T79" fmla="*/ 0 h 84"/>
                <a:gd name="T80" fmla="*/ 78 w 120"/>
                <a:gd name="T81" fmla="*/ 12 h 84"/>
                <a:gd name="T82" fmla="*/ 66 w 120"/>
                <a:gd name="T83" fmla="*/ 24 h 84"/>
                <a:gd name="T84" fmla="*/ 60 w 120"/>
                <a:gd name="T85" fmla="*/ 36 h 84"/>
                <a:gd name="T86" fmla="*/ 54 w 120"/>
                <a:gd name="T87" fmla="*/ 36 h 84"/>
                <a:gd name="T88" fmla="*/ 36 w 120"/>
                <a:gd name="T89" fmla="*/ 42 h 84"/>
                <a:gd name="T90" fmla="*/ 36 w 120"/>
                <a:gd name="T91" fmla="*/ 36 h 84"/>
                <a:gd name="T92" fmla="*/ 42 w 120"/>
                <a:gd name="T93" fmla="*/ 12 h 84"/>
                <a:gd name="T94" fmla="*/ 42 w 120"/>
                <a:gd name="T95" fmla="*/ 6 h 84"/>
                <a:gd name="T96" fmla="*/ 30 w 120"/>
                <a:gd name="T97" fmla="*/ 24 h 84"/>
                <a:gd name="T98" fmla="*/ 24 w 120"/>
                <a:gd name="T99" fmla="*/ 48 h 84"/>
                <a:gd name="T100" fmla="*/ 12 w 120"/>
                <a:gd name="T101" fmla="*/ 60 h 84"/>
                <a:gd name="T102" fmla="*/ 6 w 120"/>
                <a:gd name="T103" fmla="*/ 60 h 84"/>
                <a:gd name="T104" fmla="*/ 12 w 120"/>
                <a:gd name="T105" fmla="*/ 36 h 84"/>
                <a:gd name="T106" fmla="*/ 6 w 120"/>
                <a:gd name="T107" fmla="*/ 30 h 84"/>
                <a:gd name="T108" fmla="*/ 0 w 120"/>
                <a:gd name="T109" fmla="*/ 66 h 8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0"/>
                <a:gd name="T166" fmla="*/ 0 h 84"/>
                <a:gd name="T167" fmla="*/ 120 w 120"/>
                <a:gd name="T168" fmla="*/ 84 h 8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0" h="84">
                  <a:moveTo>
                    <a:pt x="0" y="66"/>
                  </a:moveTo>
                  <a:lnTo>
                    <a:pt x="0" y="66"/>
                  </a:lnTo>
                  <a:lnTo>
                    <a:pt x="0" y="72"/>
                  </a:lnTo>
                  <a:lnTo>
                    <a:pt x="6" y="72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2" y="72"/>
                  </a:lnTo>
                  <a:lnTo>
                    <a:pt x="18" y="72"/>
                  </a:lnTo>
                  <a:lnTo>
                    <a:pt x="30" y="72"/>
                  </a:lnTo>
                  <a:lnTo>
                    <a:pt x="36" y="78"/>
                  </a:lnTo>
                  <a:lnTo>
                    <a:pt x="42" y="78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66" y="78"/>
                  </a:lnTo>
                  <a:lnTo>
                    <a:pt x="60" y="78"/>
                  </a:lnTo>
                  <a:lnTo>
                    <a:pt x="48" y="78"/>
                  </a:lnTo>
                  <a:lnTo>
                    <a:pt x="42" y="78"/>
                  </a:lnTo>
                  <a:lnTo>
                    <a:pt x="36" y="72"/>
                  </a:lnTo>
                  <a:lnTo>
                    <a:pt x="30" y="72"/>
                  </a:lnTo>
                  <a:lnTo>
                    <a:pt x="24" y="66"/>
                  </a:lnTo>
                  <a:lnTo>
                    <a:pt x="18" y="66"/>
                  </a:lnTo>
                  <a:lnTo>
                    <a:pt x="18" y="60"/>
                  </a:lnTo>
                  <a:lnTo>
                    <a:pt x="24" y="60"/>
                  </a:lnTo>
                  <a:lnTo>
                    <a:pt x="30" y="54"/>
                  </a:lnTo>
                  <a:lnTo>
                    <a:pt x="36" y="54"/>
                  </a:lnTo>
                  <a:lnTo>
                    <a:pt x="42" y="60"/>
                  </a:lnTo>
                  <a:lnTo>
                    <a:pt x="48" y="60"/>
                  </a:lnTo>
                  <a:lnTo>
                    <a:pt x="54" y="60"/>
                  </a:lnTo>
                  <a:lnTo>
                    <a:pt x="66" y="66"/>
                  </a:lnTo>
                  <a:lnTo>
                    <a:pt x="72" y="66"/>
                  </a:lnTo>
                  <a:lnTo>
                    <a:pt x="78" y="66"/>
                  </a:lnTo>
                  <a:lnTo>
                    <a:pt x="84" y="66"/>
                  </a:lnTo>
                  <a:lnTo>
                    <a:pt x="84" y="60"/>
                  </a:lnTo>
                  <a:lnTo>
                    <a:pt x="78" y="60"/>
                  </a:lnTo>
                  <a:lnTo>
                    <a:pt x="72" y="60"/>
                  </a:lnTo>
                  <a:lnTo>
                    <a:pt x="66" y="60"/>
                  </a:lnTo>
                  <a:lnTo>
                    <a:pt x="60" y="60"/>
                  </a:lnTo>
                  <a:lnTo>
                    <a:pt x="54" y="54"/>
                  </a:lnTo>
                  <a:lnTo>
                    <a:pt x="48" y="54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8" y="48"/>
                  </a:lnTo>
                  <a:lnTo>
                    <a:pt x="54" y="48"/>
                  </a:lnTo>
                  <a:lnTo>
                    <a:pt x="54" y="42"/>
                  </a:lnTo>
                  <a:lnTo>
                    <a:pt x="60" y="42"/>
                  </a:lnTo>
                  <a:lnTo>
                    <a:pt x="66" y="42"/>
                  </a:lnTo>
                  <a:lnTo>
                    <a:pt x="72" y="42"/>
                  </a:lnTo>
                  <a:lnTo>
                    <a:pt x="78" y="48"/>
                  </a:lnTo>
                  <a:lnTo>
                    <a:pt x="84" y="48"/>
                  </a:lnTo>
                  <a:lnTo>
                    <a:pt x="90" y="54"/>
                  </a:lnTo>
                  <a:lnTo>
                    <a:pt x="96" y="54"/>
                  </a:lnTo>
                  <a:lnTo>
                    <a:pt x="90" y="48"/>
                  </a:lnTo>
                  <a:lnTo>
                    <a:pt x="84" y="48"/>
                  </a:lnTo>
                  <a:lnTo>
                    <a:pt x="84" y="42"/>
                  </a:lnTo>
                  <a:lnTo>
                    <a:pt x="78" y="42"/>
                  </a:lnTo>
                  <a:lnTo>
                    <a:pt x="72" y="42"/>
                  </a:lnTo>
                  <a:lnTo>
                    <a:pt x="78" y="42"/>
                  </a:lnTo>
                  <a:lnTo>
                    <a:pt x="84" y="36"/>
                  </a:lnTo>
                  <a:lnTo>
                    <a:pt x="90" y="36"/>
                  </a:lnTo>
                  <a:lnTo>
                    <a:pt x="96" y="36"/>
                  </a:lnTo>
                  <a:lnTo>
                    <a:pt x="102" y="36"/>
                  </a:lnTo>
                  <a:lnTo>
                    <a:pt x="108" y="36"/>
                  </a:lnTo>
                  <a:lnTo>
                    <a:pt x="114" y="30"/>
                  </a:lnTo>
                  <a:lnTo>
                    <a:pt x="120" y="30"/>
                  </a:lnTo>
                  <a:lnTo>
                    <a:pt x="114" y="30"/>
                  </a:lnTo>
                  <a:lnTo>
                    <a:pt x="108" y="30"/>
                  </a:lnTo>
                  <a:lnTo>
                    <a:pt x="96" y="30"/>
                  </a:lnTo>
                  <a:lnTo>
                    <a:pt x="90" y="30"/>
                  </a:lnTo>
                  <a:lnTo>
                    <a:pt x="84" y="30"/>
                  </a:lnTo>
                  <a:lnTo>
                    <a:pt x="78" y="30"/>
                  </a:lnTo>
                  <a:lnTo>
                    <a:pt x="72" y="36"/>
                  </a:lnTo>
                  <a:lnTo>
                    <a:pt x="72" y="30"/>
                  </a:lnTo>
                  <a:lnTo>
                    <a:pt x="72" y="18"/>
                  </a:lnTo>
                  <a:lnTo>
                    <a:pt x="78" y="12"/>
                  </a:lnTo>
                  <a:lnTo>
                    <a:pt x="84" y="6"/>
                  </a:lnTo>
                  <a:lnTo>
                    <a:pt x="84" y="0"/>
                  </a:lnTo>
                  <a:lnTo>
                    <a:pt x="78" y="6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72" y="18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60" y="30"/>
                  </a:lnTo>
                  <a:lnTo>
                    <a:pt x="60" y="36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6" y="36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42" y="12"/>
                  </a:lnTo>
                  <a:lnTo>
                    <a:pt x="42" y="6"/>
                  </a:lnTo>
                  <a:lnTo>
                    <a:pt x="36" y="18"/>
                  </a:lnTo>
                  <a:lnTo>
                    <a:pt x="30" y="24"/>
                  </a:lnTo>
                  <a:lnTo>
                    <a:pt x="30" y="36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18" y="54"/>
                  </a:lnTo>
                  <a:lnTo>
                    <a:pt x="12" y="54"/>
                  </a:lnTo>
                  <a:lnTo>
                    <a:pt x="12" y="60"/>
                  </a:lnTo>
                  <a:lnTo>
                    <a:pt x="6" y="60"/>
                  </a:lnTo>
                  <a:lnTo>
                    <a:pt x="6" y="54"/>
                  </a:lnTo>
                  <a:lnTo>
                    <a:pt x="6" y="48"/>
                  </a:lnTo>
                  <a:lnTo>
                    <a:pt x="12" y="36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6" y="30"/>
                  </a:lnTo>
                  <a:lnTo>
                    <a:pt x="6" y="42"/>
                  </a:lnTo>
                  <a:lnTo>
                    <a:pt x="0" y="54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315" name="Freeform 249"/>
            <p:cNvSpPr>
              <a:spLocks/>
            </p:cNvSpPr>
            <p:nvPr/>
          </p:nvSpPr>
          <p:spPr bwMode="auto">
            <a:xfrm>
              <a:off x="5197" y="2097"/>
              <a:ext cx="84" cy="101"/>
            </a:xfrm>
            <a:custGeom>
              <a:avLst/>
              <a:gdLst>
                <a:gd name="T0" fmla="*/ 0 w 84"/>
                <a:gd name="T1" fmla="*/ 0 h 101"/>
                <a:gd name="T2" fmla="*/ 0 w 84"/>
                <a:gd name="T3" fmla="*/ 6 h 101"/>
                <a:gd name="T4" fmla="*/ 0 w 84"/>
                <a:gd name="T5" fmla="*/ 6 h 101"/>
                <a:gd name="T6" fmla="*/ 6 w 84"/>
                <a:gd name="T7" fmla="*/ 18 h 101"/>
                <a:gd name="T8" fmla="*/ 6 w 84"/>
                <a:gd name="T9" fmla="*/ 24 h 101"/>
                <a:gd name="T10" fmla="*/ 6 w 84"/>
                <a:gd name="T11" fmla="*/ 48 h 101"/>
                <a:gd name="T12" fmla="*/ 12 w 84"/>
                <a:gd name="T13" fmla="*/ 60 h 101"/>
                <a:gd name="T14" fmla="*/ 12 w 84"/>
                <a:gd name="T15" fmla="*/ 60 h 101"/>
                <a:gd name="T16" fmla="*/ 12 w 84"/>
                <a:gd name="T17" fmla="*/ 48 h 101"/>
                <a:gd name="T18" fmla="*/ 12 w 84"/>
                <a:gd name="T19" fmla="*/ 30 h 101"/>
                <a:gd name="T20" fmla="*/ 18 w 84"/>
                <a:gd name="T21" fmla="*/ 30 h 101"/>
                <a:gd name="T22" fmla="*/ 24 w 84"/>
                <a:gd name="T23" fmla="*/ 30 h 101"/>
                <a:gd name="T24" fmla="*/ 30 w 84"/>
                <a:gd name="T25" fmla="*/ 36 h 101"/>
                <a:gd name="T26" fmla="*/ 30 w 84"/>
                <a:gd name="T27" fmla="*/ 42 h 101"/>
                <a:gd name="T28" fmla="*/ 36 w 84"/>
                <a:gd name="T29" fmla="*/ 48 h 101"/>
                <a:gd name="T30" fmla="*/ 36 w 84"/>
                <a:gd name="T31" fmla="*/ 65 h 101"/>
                <a:gd name="T32" fmla="*/ 36 w 84"/>
                <a:gd name="T33" fmla="*/ 77 h 101"/>
                <a:gd name="T34" fmla="*/ 36 w 84"/>
                <a:gd name="T35" fmla="*/ 89 h 101"/>
                <a:gd name="T36" fmla="*/ 36 w 84"/>
                <a:gd name="T37" fmla="*/ 89 h 101"/>
                <a:gd name="T38" fmla="*/ 42 w 84"/>
                <a:gd name="T39" fmla="*/ 89 h 101"/>
                <a:gd name="T40" fmla="*/ 36 w 84"/>
                <a:gd name="T41" fmla="*/ 77 h 101"/>
                <a:gd name="T42" fmla="*/ 42 w 84"/>
                <a:gd name="T43" fmla="*/ 71 h 101"/>
                <a:gd name="T44" fmla="*/ 42 w 84"/>
                <a:gd name="T45" fmla="*/ 65 h 101"/>
                <a:gd name="T46" fmla="*/ 42 w 84"/>
                <a:gd name="T47" fmla="*/ 54 h 101"/>
                <a:gd name="T48" fmla="*/ 48 w 84"/>
                <a:gd name="T49" fmla="*/ 54 h 101"/>
                <a:gd name="T50" fmla="*/ 60 w 84"/>
                <a:gd name="T51" fmla="*/ 71 h 101"/>
                <a:gd name="T52" fmla="*/ 72 w 84"/>
                <a:gd name="T53" fmla="*/ 83 h 101"/>
                <a:gd name="T54" fmla="*/ 78 w 84"/>
                <a:gd name="T55" fmla="*/ 95 h 101"/>
                <a:gd name="T56" fmla="*/ 84 w 84"/>
                <a:gd name="T57" fmla="*/ 95 h 101"/>
                <a:gd name="T58" fmla="*/ 78 w 84"/>
                <a:gd name="T59" fmla="*/ 83 h 101"/>
                <a:gd name="T60" fmla="*/ 72 w 84"/>
                <a:gd name="T61" fmla="*/ 77 h 101"/>
                <a:gd name="T62" fmla="*/ 66 w 84"/>
                <a:gd name="T63" fmla="*/ 65 h 101"/>
                <a:gd name="T64" fmla="*/ 66 w 84"/>
                <a:gd name="T65" fmla="*/ 65 h 101"/>
                <a:gd name="T66" fmla="*/ 60 w 84"/>
                <a:gd name="T67" fmla="*/ 60 h 101"/>
                <a:gd name="T68" fmla="*/ 54 w 84"/>
                <a:gd name="T69" fmla="*/ 54 h 101"/>
                <a:gd name="T70" fmla="*/ 48 w 84"/>
                <a:gd name="T71" fmla="*/ 48 h 101"/>
                <a:gd name="T72" fmla="*/ 48 w 84"/>
                <a:gd name="T73" fmla="*/ 42 h 101"/>
                <a:gd name="T74" fmla="*/ 54 w 84"/>
                <a:gd name="T75" fmla="*/ 48 h 101"/>
                <a:gd name="T76" fmla="*/ 60 w 84"/>
                <a:gd name="T77" fmla="*/ 48 h 101"/>
                <a:gd name="T78" fmla="*/ 66 w 84"/>
                <a:gd name="T79" fmla="*/ 48 h 101"/>
                <a:gd name="T80" fmla="*/ 72 w 84"/>
                <a:gd name="T81" fmla="*/ 54 h 101"/>
                <a:gd name="T82" fmla="*/ 72 w 84"/>
                <a:gd name="T83" fmla="*/ 54 h 101"/>
                <a:gd name="T84" fmla="*/ 72 w 84"/>
                <a:gd name="T85" fmla="*/ 48 h 101"/>
                <a:gd name="T86" fmla="*/ 60 w 84"/>
                <a:gd name="T87" fmla="*/ 42 h 101"/>
                <a:gd name="T88" fmla="*/ 54 w 84"/>
                <a:gd name="T89" fmla="*/ 36 h 101"/>
                <a:gd name="T90" fmla="*/ 42 w 84"/>
                <a:gd name="T91" fmla="*/ 36 h 101"/>
                <a:gd name="T92" fmla="*/ 36 w 84"/>
                <a:gd name="T93" fmla="*/ 30 h 101"/>
                <a:gd name="T94" fmla="*/ 30 w 84"/>
                <a:gd name="T95" fmla="*/ 30 h 101"/>
                <a:gd name="T96" fmla="*/ 24 w 84"/>
                <a:gd name="T97" fmla="*/ 24 h 101"/>
                <a:gd name="T98" fmla="*/ 18 w 84"/>
                <a:gd name="T99" fmla="*/ 18 h 101"/>
                <a:gd name="T100" fmla="*/ 24 w 84"/>
                <a:gd name="T101" fmla="*/ 18 h 101"/>
                <a:gd name="T102" fmla="*/ 30 w 84"/>
                <a:gd name="T103" fmla="*/ 18 h 101"/>
                <a:gd name="T104" fmla="*/ 36 w 84"/>
                <a:gd name="T105" fmla="*/ 18 h 101"/>
                <a:gd name="T106" fmla="*/ 48 w 84"/>
                <a:gd name="T107" fmla="*/ 18 h 101"/>
                <a:gd name="T108" fmla="*/ 54 w 84"/>
                <a:gd name="T109" fmla="*/ 18 h 101"/>
                <a:gd name="T110" fmla="*/ 54 w 84"/>
                <a:gd name="T111" fmla="*/ 18 h 101"/>
                <a:gd name="T112" fmla="*/ 42 w 84"/>
                <a:gd name="T113" fmla="*/ 12 h 101"/>
                <a:gd name="T114" fmla="*/ 36 w 84"/>
                <a:gd name="T115" fmla="*/ 12 h 101"/>
                <a:gd name="T116" fmla="*/ 24 w 84"/>
                <a:gd name="T117" fmla="*/ 12 h 101"/>
                <a:gd name="T118" fmla="*/ 18 w 84"/>
                <a:gd name="T119" fmla="*/ 12 h 101"/>
                <a:gd name="T120" fmla="*/ 6 w 84"/>
                <a:gd name="T121" fmla="*/ 6 h 101"/>
                <a:gd name="T122" fmla="*/ 6 w 84"/>
                <a:gd name="T123" fmla="*/ 0 h 10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"/>
                <a:gd name="T187" fmla="*/ 0 h 101"/>
                <a:gd name="T188" fmla="*/ 84 w 84"/>
                <a:gd name="T189" fmla="*/ 101 h 10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" h="101"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6" y="36"/>
                  </a:lnTo>
                  <a:lnTo>
                    <a:pt x="6" y="48"/>
                  </a:lnTo>
                  <a:lnTo>
                    <a:pt x="12" y="54"/>
                  </a:lnTo>
                  <a:lnTo>
                    <a:pt x="12" y="60"/>
                  </a:lnTo>
                  <a:lnTo>
                    <a:pt x="12" y="48"/>
                  </a:lnTo>
                  <a:lnTo>
                    <a:pt x="12" y="42"/>
                  </a:lnTo>
                  <a:lnTo>
                    <a:pt x="12" y="30"/>
                  </a:lnTo>
                  <a:lnTo>
                    <a:pt x="18" y="24"/>
                  </a:lnTo>
                  <a:lnTo>
                    <a:pt x="18" y="30"/>
                  </a:lnTo>
                  <a:lnTo>
                    <a:pt x="24" y="30"/>
                  </a:lnTo>
                  <a:lnTo>
                    <a:pt x="24" y="36"/>
                  </a:lnTo>
                  <a:lnTo>
                    <a:pt x="30" y="36"/>
                  </a:lnTo>
                  <a:lnTo>
                    <a:pt x="30" y="42"/>
                  </a:lnTo>
                  <a:lnTo>
                    <a:pt x="36" y="48"/>
                  </a:lnTo>
                  <a:lnTo>
                    <a:pt x="36" y="54"/>
                  </a:lnTo>
                  <a:lnTo>
                    <a:pt x="36" y="65"/>
                  </a:lnTo>
                  <a:lnTo>
                    <a:pt x="36" y="71"/>
                  </a:lnTo>
                  <a:lnTo>
                    <a:pt x="36" y="77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42" y="89"/>
                  </a:lnTo>
                  <a:lnTo>
                    <a:pt x="36" y="83"/>
                  </a:lnTo>
                  <a:lnTo>
                    <a:pt x="36" y="77"/>
                  </a:lnTo>
                  <a:lnTo>
                    <a:pt x="42" y="77"/>
                  </a:lnTo>
                  <a:lnTo>
                    <a:pt x="42" y="71"/>
                  </a:lnTo>
                  <a:lnTo>
                    <a:pt x="42" y="65"/>
                  </a:lnTo>
                  <a:lnTo>
                    <a:pt x="42" y="60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8" y="54"/>
                  </a:lnTo>
                  <a:lnTo>
                    <a:pt x="54" y="60"/>
                  </a:lnTo>
                  <a:lnTo>
                    <a:pt x="60" y="71"/>
                  </a:lnTo>
                  <a:lnTo>
                    <a:pt x="66" y="77"/>
                  </a:lnTo>
                  <a:lnTo>
                    <a:pt x="72" y="83"/>
                  </a:lnTo>
                  <a:lnTo>
                    <a:pt x="78" y="89"/>
                  </a:lnTo>
                  <a:lnTo>
                    <a:pt x="78" y="95"/>
                  </a:lnTo>
                  <a:lnTo>
                    <a:pt x="84" y="101"/>
                  </a:lnTo>
                  <a:lnTo>
                    <a:pt x="84" y="95"/>
                  </a:lnTo>
                  <a:lnTo>
                    <a:pt x="78" y="89"/>
                  </a:lnTo>
                  <a:lnTo>
                    <a:pt x="78" y="83"/>
                  </a:lnTo>
                  <a:lnTo>
                    <a:pt x="72" y="77"/>
                  </a:lnTo>
                  <a:lnTo>
                    <a:pt x="66" y="71"/>
                  </a:lnTo>
                  <a:lnTo>
                    <a:pt x="66" y="65"/>
                  </a:lnTo>
                  <a:lnTo>
                    <a:pt x="60" y="60"/>
                  </a:lnTo>
                  <a:lnTo>
                    <a:pt x="54" y="54"/>
                  </a:lnTo>
                  <a:lnTo>
                    <a:pt x="48" y="48"/>
                  </a:lnTo>
                  <a:lnTo>
                    <a:pt x="48" y="42"/>
                  </a:lnTo>
                  <a:lnTo>
                    <a:pt x="54" y="42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6" y="48"/>
                  </a:lnTo>
                  <a:lnTo>
                    <a:pt x="66" y="54"/>
                  </a:lnTo>
                  <a:lnTo>
                    <a:pt x="72" y="54"/>
                  </a:lnTo>
                  <a:lnTo>
                    <a:pt x="72" y="48"/>
                  </a:lnTo>
                  <a:lnTo>
                    <a:pt x="66" y="48"/>
                  </a:lnTo>
                  <a:lnTo>
                    <a:pt x="60" y="42"/>
                  </a:lnTo>
                  <a:lnTo>
                    <a:pt x="54" y="42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2" y="36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18"/>
                  </a:lnTo>
                  <a:lnTo>
                    <a:pt x="36" y="18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54" y="18"/>
                  </a:lnTo>
                  <a:lnTo>
                    <a:pt x="48" y="12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316" name="Freeform 250"/>
            <p:cNvSpPr>
              <a:spLocks/>
            </p:cNvSpPr>
            <p:nvPr/>
          </p:nvSpPr>
          <p:spPr bwMode="auto">
            <a:xfrm>
              <a:off x="5090" y="2079"/>
              <a:ext cx="59" cy="131"/>
            </a:xfrm>
            <a:custGeom>
              <a:avLst/>
              <a:gdLst>
                <a:gd name="T0" fmla="*/ 53 w 59"/>
                <a:gd name="T1" fmla="*/ 24 h 131"/>
                <a:gd name="T2" fmla="*/ 47 w 59"/>
                <a:gd name="T3" fmla="*/ 30 h 131"/>
                <a:gd name="T4" fmla="*/ 47 w 59"/>
                <a:gd name="T5" fmla="*/ 24 h 131"/>
                <a:gd name="T6" fmla="*/ 41 w 59"/>
                <a:gd name="T7" fmla="*/ 36 h 131"/>
                <a:gd name="T8" fmla="*/ 47 w 59"/>
                <a:gd name="T9" fmla="*/ 60 h 131"/>
                <a:gd name="T10" fmla="*/ 53 w 59"/>
                <a:gd name="T11" fmla="*/ 78 h 131"/>
                <a:gd name="T12" fmla="*/ 53 w 59"/>
                <a:gd name="T13" fmla="*/ 78 h 131"/>
                <a:gd name="T14" fmla="*/ 41 w 59"/>
                <a:gd name="T15" fmla="*/ 54 h 131"/>
                <a:gd name="T16" fmla="*/ 30 w 59"/>
                <a:gd name="T17" fmla="*/ 72 h 131"/>
                <a:gd name="T18" fmla="*/ 30 w 59"/>
                <a:gd name="T19" fmla="*/ 95 h 131"/>
                <a:gd name="T20" fmla="*/ 30 w 59"/>
                <a:gd name="T21" fmla="*/ 119 h 131"/>
                <a:gd name="T22" fmla="*/ 24 w 59"/>
                <a:gd name="T23" fmla="*/ 119 h 131"/>
                <a:gd name="T24" fmla="*/ 24 w 59"/>
                <a:gd name="T25" fmla="*/ 101 h 131"/>
                <a:gd name="T26" fmla="*/ 24 w 59"/>
                <a:gd name="T27" fmla="*/ 95 h 131"/>
                <a:gd name="T28" fmla="*/ 18 w 59"/>
                <a:gd name="T29" fmla="*/ 113 h 131"/>
                <a:gd name="T30" fmla="*/ 6 w 59"/>
                <a:gd name="T31" fmla="*/ 125 h 131"/>
                <a:gd name="T32" fmla="*/ 0 w 59"/>
                <a:gd name="T33" fmla="*/ 131 h 131"/>
                <a:gd name="T34" fmla="*/ 6 w 59"/>
                <a:gd name="T35" fmla="*/ 119 h 131"/>
                <a:gd name="T36" fmla="*/ 18 w 59"/>
                <a:gd name="T37" fmla="*/ 95 h 131"/>
                <a:gd name="T38" fmla="*/ 12 w 59"/>
                <a:gd name="T39" fmla="*/ 95 h 131"/>
                <a:gd name="T40" fmla="*/ 6 w 59"/>
                <a:gd name="T41" fmla="*/ 95 h 131"/>
                <a:gd name="T42" fmla="*/ 0 w 59"/>
                <a:gd name="T43" fmla="*/ 101 h 131"/>
                <a:gd name="T44" fmla="*/ 0 w 59"/>
                <a:gd name="T45" fmla="*/ 95 h 131"/>
                <a:gd name="T46" fmla="*/ 6 w 59"/>
                <a:gd name="T47" fmla="*/ 89 h 131"/>
                <a:gd name="T48" fmla="*/ 18 w 59"/>
                <a:gd name="T49" fmla="*/ 89 h 131"/>
                <a:gd name="T50" fmla="*/ 24 w 59"/>
                <a:gd name="T51" fmla="*/ 78 h 131"/>
                <a:gd name="T52" fmla="*/ 35 w 59"/>
                <a:gd name="T53" fmla="*/ 48 h 131"/>
                <a:gd name="T54" fmla="*/ 18 w 59"/>
                <a:gd name="T55" fmla="*/ 48 h 131"/>
                <a:gd name="T56" fmla="*/ 6 w 59"/>
                <a:gd name="T57" fmla="*/ 48 h 131"/>
                <a:gd name="T58" fmla="*/ 0 w 59"/>
                <a:gd name="T59" fmla="*/ 54 h 131"/>
                <a:gd name="T60" fmla="*/ 0 w 59"/>
                <a:gd name="T61" fmla="*/ 48 h 131"/>
                <a:gd name="T62" fmla="*/ 12 w 59"/>
                <a:gd name="T63" fmla="*/ 48 h 131"/>
                <a:gd name="T64" fmla="*/ 24 w 59"/>
                <a:gd name="T65" fmla="*/ 42 h 131"/>
                <a:gd name="T66" fmla="*/ 35 w 59"/>
                <a:gd name="T67" fmla="*/ 36 h 131"/>
                <a:gd name="T68" fmla="*/ 41 w 59"/>
                <a:gd name="T69" fmla="*/ 24 h 131"/>
                <a:gd name="T70" fmla="*/ 30 w 59"/>
                <a:gd name="T71" fmla="*/ 18 h 131"/>
                <a:gd name="T72" fmla="*/ 24 w 59"/>
                <a:gd name="T73" fmla="*/ 24 h 131"/>
                <a:gd name="T74" fmla="*/ 12 w 59"/>
                <a:gd name="T75" fmla="*/ 30 h 131"/>
                <a:gd name="T76" fmla="*/ 6 w 59"/>
                <a:gd name="T77" fmla="*/ 30 h 131"/>
                <a:gd name="T78" fmla="*/ 0 w 59"/>
                <a:gd name="T79" fmla="*/ 30 h 131"/>
                <a:gd name="T80" fmla="*/ 6 w 59"/>
                <a:gd name="T81" fmla="*/ 24 h 131"/>
                <a:gd name="T82" fmla="*/ 18 w 59"/>
                <a:gd name="T83" fmla="*/ 12 h 131"/>
                <a:gd name="T84" fmla="*/ 24 w 59"/>
                <a:gd name="T85" fmla="*/ 6 h 131"/>
                <a:gd name="T86" fmla="*/ 24 w 59"/>
                <a:gd name="T87" fmla="*/ 12 h 131"/>
                <a:gd name="T88" fmla="*/ 30 w 59"/>
                <a:gd name="T89" fmla="*/ 18 h 131"/>
                <a:gd name="T90" fmla="*/ 35 w 59"/>
                <a:gd name="T91" fmla="*/ 18 h 131"/>
                <a:gd name="T92" fmla="*/ 47 w 59"/>
                <a:gd name="T93" fmla="*/ 18 h 131"/>
                <a:gd name="T94" fmla="*/ 47 w 59"/>
                <a:gd name="T95" fmla="*/ 12 h 131"/>
                <a:gd name="T96" fmla="*/ 53 w 59"/>
                <a:gd name="T97" fmla="*/ 0 h 131"/>
                <a:gd name="T98" fmla="*/ 59 w 59"/>
                <a:gd name="T99" fmla="*/ 6 h 131"/>
                <a:gd name="T100" fmla="*/ 53 w 59"/>
                <a:gd name="T101" fmla="*/ 12 h 131"/>
                <a:gd name="T102" fmla="*/ 59 w 59"/>
                <a:gd name="T103" fmla="*/ 18 h 13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"/>
                <a:gd name="T157" fmla="*/ 0 h 131"/>
                <a:gd name="T158" fmla="*/ 59 w 59"/>
                <a:gd name="T159" fmla="*/ 131 h 13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" h="131">
                  <a:moveTo>
                    <a:pt x="59" y="18"/>
                  </a:moveTo>
                  <a:lnTo>
                    <a:pt x="59" y="18"/>
                  </a:lnTo>
                  <a:lnTo>
                    <a:pt x="53" y="24"/>
                  </a:lnTo>
                  <a:lnTo>
                    <a:pt x="47" y="30"/>
                  </a:lnTo>
                  <a:lnTo>
                    <a:pt x="47" y="24"/>
                  </a:lnTo>
                  <a:lnTo>
                    <a:pt x="47" y="30"/>
                  </a:lnTo>
                  <a:lnTo>
                    <a:pt x="41" y="30"/>
                  </a:lnTo>
                  <a:lnTo>
                    <a:pt x="41" y="36"/>
                  </a:lnTo>
                  <a:lnTo>
                    <a:pt x="41" y="42"/>
                  </a:lnTo>
                  <a:lnTo>
                    <a:pt x="47" y="48"/>
                  </a:lnTo>
                  <a:lnTo>
                    <a:pt x="47" y="60"/>
                  </a:lnTo>
                  <a:lnTo>
                    <a:pt x="53" y="72"/>
                  </a:lnTo>
                  <a:lnTo>
                    <a:pt x="53" y="78"/>
                  </a:lnTo>
                  <a:lnTo>
                    <a:pt x="53" y="83"/>
                  </a:lnTo>
                  <a:lnTo>
                    <a:pt x="53" y="78"/>
                  </a:lnTo>
                  <a:lnTo>
                    <a:pt x="47" y="72"/>
                  </a:lnTo>
                  <a:lnTo>
                    <a:pt x="47" y="66"/>
                  </a:lnTo>
                  <a:lnTo>
                    <a:pt x="41" y="54"/>
                  </a:lnTo>
                  <a:lnTo>
                    <a:pt x="35" y="60"/>
                  </a:lnTo>
                  <a:lnTo>
                    <a:pt x="30" y="72"/>
                  </a:lnTo>
                  <a:lnTo>
                    <a:pt x="30" y="78"/>
                  </a:lnTo>
                  <a:lnTo>
                    <a:pt x="30" y="89"/>
                  </a:lnTo>
                  <a:lnTo>
                    <a:pt x="30" y="95"/>
                  </a:lnTo>
                  <a:lnTo>
                    <a:pt x="30" y="101"/>
                  </a:lnTo>
                  <a:lnTo>
                    <a:pt x="30" y="113"/>
                  </a:lnTo>
                  <a:lnTo>
                    <a:pt x="30" y="119"/>
                  </a:lnTo>
                  <a:lnTo>
                    <a:pt x="24" y="119"/>
                  </a:lnTo>
                  <a:lnTo>
                    <a:pt x="24" y="113"/>
                  </a:lnTo>
                  <a:lnTo>
                    <a:pt x="30" y="107"/>
                  </a:lnTo>
                  <a:lnTo>
                    <a:pt x="24" y="101"/>
                  </a:lnTo>
                  <a:lnTo>
                    <a:pt x="24" y="95"/>
                  </a:lnTo>
                  <a:lnTo>
                    <a:pt x="24" y="101"/>
                  </a:lnTo>
                  <a:lnTo>
                    <a:pt x="18" y="107"/>
                  </a:lnTo>
                  <a:lnTo>
                    <a:pt x="18" y="113"/>
                  </a:lnTo>
                  <a:lnTo>
                    <a:pt x="12" y="119"/>
                  </a:lnTo>
                  <a:lnTo>
                    <a:pt x="12" y="125"/>
                  </a:lnTo>
                  <a:lnTo>
                    <a:pt x="6" y="125"/>
                  </a:lnTo>
                  <a:lnTo>
                    <a:pt x="6" y="131"/>
                  </a:lnTo>
                  <a:lnTo>
                    <a:pt x="0" y="131"/>
                  </a:lnTo>
                  <a:lnTo>
                    <a:pt x="0" y="125"/>
                  </a:lnTo>
                  <a:lnTo>
                    <a:pt x="6" y="125"/>
                  </a:lnTo>
                  <a:lnTo>
                    <a:pt x="6" y="119"/>
                  </a:lnTo>
                  <a:lnTo>
                    <a:pt x="12" y="113"/>
                  </a:lnTo>
                  <a:lnTo>
                    <a:pt x="18" y="101"/>
                  </a:lnTo>
                  <a:lnTo>
                    <a:pt x="18" y="95"/>
                  </a:lnTo>
                  <a:lnTo>
                    <a:pt x="12" y="95"/>
                  </a:lnTo>
                  <a:lnTo>
                    <a:pt x="6" y="95"/>
                  </a:lnTo>
                  <a:lnTo>
                    <a:pt x="0" y="95"/>
                  </a:lnTo>
                  <a:lnTo>
                    <a:pt x="0" y="101"/>
                  </a:lnTo>
                  <a:lnTo>
                    <a:pt x="0" y="95"/>
                  </a:lnTo>
                  <a:lnTo>
                    <a:pt x="6" y="95"/>
                  </a:lnTo>
                  <a:lnTo>
                    <a:pt x="6" y="89"/>
                  </a:lnTo>
                  <a:lnTo>
                    <a:pt x="12" y="89"/>
                  </a:lnTo>
                  <a:lnTo>
                    <a:pt x="18" y="89"/>
                  </a:lnTo>
                  <a:lnTo>
                    <a:pt x="18" y="83"/>
                  </a:lnTo>
                  <a:lnTo>
                    <a:pt x="24" y="83"/>
                  </a:lnTo>
                  <a:lnTo>
                    <a:pt x="24" y="78"/>
                  </a:lnTo>
                  <a:lnTo>
                    <a:pt x="30" y="66"/>
                  </a:lnTo>
                  <a:lnTo>
                    <a:pt x="30" y="54"/>
                  </a:lnTo>
                  <a:lnTo>
                    <a:pt x="35" y="48"/>
                  </a:lnTo>
                  <a:lnTo>
                    <a:pt x="30" y="48"/>
                  </a:lnTo>
                  <a:lnTo>
                    <a:pt x="24" y="48"/>
                  </a:lnTo>
                  <a:lnTo>
                    <a:pt x="18" y="48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12" y="48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30" y="42"/>
                  </a:lnTo>
                  <a:lnTo>
                    <a:pt x="35" y="42"/>
                  </a:lnTo>
                  <a:lnTo>
                    <a:pt x="35" y="36"/>
                  </a:lnTo>
                  <a:lnTo>
                    <a:pt x="35" y="30"/>
                  </a:lnTo>
                  <a:lnTo>
                    <a:pt x="41" y="30"/>
                  </a:lnTo>
                  <a:lnTo>
                    <a:pt x="41" y="24"/>
                  </a:lnTo>
                  <a:lnTo>
                    <a:pt x="35" y="24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24" y="24"/>
                  </a:lnTo>
                  <a:lnTo>
                    <a:pt x="18" y="24"/>
                  </a:lnTo>
                  <a:lnTo>
                    <a:pt x="12" y="24"/>
                  </a:lnTo>
                  <a:lnTo>
                    <a:pt x="12" y="30"/>
                  </a:lnTo>
                  <a:lnTo>
                    <a:pt x="6" y="30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24" y="18"/>
                  </a:lnTo>
                  <a:lnTo>
                    <a:pt x="30" y="18"/>
                  </a:lnTo>
                  <a:lnTo>
                    <a:pt x="35" y="18"/>
                  </a:lnTo>
                  <a:lnTo>
                    <a:pt x="41" y="18"/>
                  </a:lnTo>
                  <a:lnTo>
                    <a:pt x="47" y="18"/>
                  </a:lnTo>
                  <a:lnTo>
                    <a:pt x="47" y="12"/>
                  </a:lnTo>
                  <a:lnTo>
                    <a:pt x="47" y="6"/>
                  </a:lnTo>
                  <a:lnTo>
                    <a:pt x="53" y="6"/>
                  </a:lnTo>
                  <a:lnTo>
                    <a:pt x="53" y="0"/>
                  </a:lnTo>
                  <a:lnTo>
                    <a:pt x="59" y="0"/>
                  </a:lnTo>
                  <a:lnTo>
                    <a:pt x="59" y="6"/>
                  </a:lnTo>
                  <a:lnTo>
                    <a:pt x="53" y="6"/>
                  </a:lnTo>
                  <a:lnTo>
                    <a:pt x="53" y="12"/>
                  </a:lnTo>
                  <a:lnTo>
                    <a:pt x="53" y="18"/>
                  </a:lnTo>
                  <a:lnTo>
                    <a:pt x="59" y="18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317" name="Freeform 251"/>
            <p:cNvSpPr>
              <a:spLocks/>
            </p:cNvSpPr>
            <p:nvPr/>
          </p:nvSpPr>
          <p:spPr bwMode="auto">
            <a:xfrm>
              <a:off x="5149" y="2121"/>
              <a:ext cx="12" cy="18"/>
            </a:xfrm>
            <a:custGeom>
              <a:avLst/>
              <a:gdLst>
                <a:gd name="T0" fmla="*/ 0 w 12"/>
                <a:gd name="T1" fmla="*/ 0 h 18"/>
                <a:gd name="T2" fmla="*/ 0 w 12"/>
                <a:gd name="T3" fmla="*/ 0 h 18"/>
                <a:gd name="T4" fmla="*/ 6 w 12"/>
                <a:gd name="T5" fmla="*/ 0 h 18"/>
                <a:gd name="T6" fmla="*/ 6 w 12"/>
                <a:gd name="T7" fmla="*/ 0 h 18"/>
                <a:gd name="T8" fmla="*/ 6 w 12"/>
                <a:gd name="T9" fmla="*/ 0 h 18"/>
                <a:gd name="T10" fmla="*/ 12 w 12"/>
                <a:gd name="T11" fmla="*/ 6 h 18"/>
                <a:gd name="T12" fmla="*/ 12 w 12"/>
                <a:gd name="T13" fmla="*/ 12 h 18"/>
                <a:gd name="T14" fmla="*/ 12 w 12"/>
                <a:gd name="T15" fmla="*/ 12 h 18"/>
                <a:gd name="T16" fmla="*/ 6 w 12"/>
                <a:gd name="T17" fmla="*/ 18 h 18"/>
                <a:gd name="T18" fmla="*/ 6 w 12"/>
                <a:gd name="T19" fmla="*/ 18 h 18"/>
                <a:gd name="T20" fmla="*/ 6 w 12"/>
                <a:gd name="T21" fmla="*/ 18 h 18"/>
                <a:gd name="T22" fmla="*/ 6 w 12"/>
                <a:gd name="T23" fmla="*/ 18 h 18"/>
                <a:gd name="T24" fmla="*/ 6 w 12"/>
                <a:gd name="T25" fmla="*/ 18 h 18"/>
                <a:gd name="T26" fmla="*/ 6 w 12"/>
                <a:gd name="T27" fmla="*/ 12 h 18"/>
                <a:gd name="T28" fmla="*/ 6 w 12"/>
                <a:gd name="T29" fmla="*/ 12 h 18"/>
                <a:gd name="T30" fmla="*/ 0 w 12"/>
                <a:gd name="T31" fmla="*/ 6 h 18"/>
                <a:gd name="T32" fmla="*/ 0 w 12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318" name="Freeform 252"/>
            <p:cNvSpPr>
              <a:spLocks/>
            </p:cNvSpPr>
            <p:nvPr/>
          </p:nvSpPr>
          <p:spPr bwMode="auto">
            <a:xfrm>
              <a:off x="4899" y="2013"/>
              <a:ext cx="191" cy="114"/>
            </a:xfrm>
            <a:custGeom>
              <a:avLst/>
              <a:gdLst>
                <a:gd name="T0" fmla="*/ 173 w 191"/>
                <a:gd name="T1" fmla="*/ 42 h 114"/>
                <a:gd name="T2" fmla="*/ 155 w 191"/>
                <a:gd name="T3" fmla="*/ 48 h 114"/>
                <a:gd name="T4" fmla="*/ 137 w 191"/>
                <a:gd name="T5" fmla="*/ 78 h 114"/>
                <a:gd name="T6" fmla="*/ 125 w 191"/>
                <a:gd name="T7" fmla="*/ 96 h 114"/>
                <a:gd name="T8" fmla="*/ 101 w 191"/>
                <a:gd name="T9" fmla="*/ 114 h 114"/>
                <a:gd name="T10" fmla="*/ 95 w 191"/>
                <a:gd name="T11" fmla="*/ 114 h 114"/>
                <a:gd name="T12" fmla="*/ 107 w 191"/>
                <a:gd name="T13" fmla="*/ 102 h 114"/>
                <a:gd name="T14" fmla="*/ 131 w 191"/>
                <a:gd name="T15" fmla="*/ 84 h 114"/>
                <a:gd name="T16" fmla="*/ 137 w 191"/>
                <a:gd name="T17" fmla="*/ 60 h 114"/>
                <a:gd name="T18" fmla="*/ 137 w 191"/>
                <a:gd name="T19" fmla="*/ 54 h 114"/>
                <a:gd name="T20" fmla="*/ 125 w 191"/>
                <a:gd name="T21" fmla="*/ 66 h 114"/>
                <a:gd name="T22" fmla="*/ 107 w 191"/>
                <a:gd name="T23" fmla="*/ 72 h 114"/>
                <a:gd name="T24" fmla="*/ 89 w 191"/>
                <a:gd name="T25" fmla="*/ 90 h 114"/>
                <a:gd name="T26" fmla="*/ 59 w 191"/>
                <a:gd name="T27" fmla="*/ 108 h 114"/>
                <a:gd name="T28" fmla="*/ 47 w 191"/>
                <a:gd name="T29" fmla="*/ 108 h 114"/>
                <a:gd name="T30" fmla="*/ 71 w 191"/>
                <a:gd name="T31" fmla="*/ 96 h 114"/>
                <a:gd name="T32" fmla="*/ 95 w 191"/>
                <a:gd name="T33" fmla="*/ 72 h 114"/>
                <a:gd name="T34" fmla="*/ 95 w 191"/>
                <a:gd name="T35" fmla="*/ 66 h 114"/>
                <a:gd name="T36" fmla="*/ 83 w 191"/>
                <a:gd name="T37" fmla="*/ 66 h 114"/>
                <a:gd name="T38" fmla="*/ 71 w 191"/>
                <a:gd name="T39" fmla="*/ 72 h 114"/>
                <a:gd name="T40" fmla="*/ 47 w 191"/>
                <a:gd name="T41" fmla="*/ 78 h 114"/>
                <a:gd name="T42" fmla="*/ 23 w 191"/>
                <a:gd name="T43" fmla="*/ 90 h 114"/>
                <a:gd name="T44" fmla="*/ 12 w 191"/>
                <a:gd name="T45" fmla="*/ 90 h 114"/>
                <a:gd name="T46" fmla="*/ 35 w 191"/>
                <a:gd name="T47" fmla="*/ 84 h 114"/>
                <a:gd name="T48" fmla="*/ 53 w 191"/>
                <a:gd name="T49" fmla="*/ 72 h 114"/>
                <a:gd name="T50" fmla="*/ 35 w 191"/>
                <a:gd name="T51" fmla="*/ 66 h 114"/>
                <a:gd name="T52" fmla="*/ 12 w 191"/>
                <a:gd name="T53" fmla="*/ 66 h 114"/>
                <a:gd name="T54" fmla="*/ 0 w 191"/>
                <a:gd name="T55" fmla="*/ 72 h 114"/>
                <a:gd name="T56" fmla="*/ 17 w 191"/>
                <a:gd name="T57" fmla="*/ 60 h 114"/>
                <a:gd name="T58" fmla="*/ 47 w 191"/>
                <a:gd name="T59" fmla="*/ 60 h 114"/>
                <a:gd name="T60" fmla="*/ 47 w 191"/>
                <a:gd name="T61" fmla="*/ 48 h 114"/>
                <a:gd name="T62" fmla="*/ 23 w 191"/>
                <a:gd name="T63" fmla="*/ 36 h 114"/>
                <a:gd name="T64" fmla="*/ 17 w 191"/>
                <a:gd name="T65" fmla="*/ 30 h 114"/>
                <a:gd name="T66" fmla="*/ 41 w 191"/>
                <a:gd name="T67" fmla="*/ 36 h 114"/>
                <a:gd name="T68" fmla="*/ 65 w 191"/>
                <a:gd name="T69" fmla="*/ 54 h 114"/>
                <a:gd name="T70" fmla="*/ 77 w 191"/>
                <a:gd name="T71" fmla="*/ 54 h 114"/>
                <a:gd name="T72" fmla="*/ 95 w 191"/>
                <a:gd name="T73" fmla="*/ 54 h 114"/>
                <a:gd name="T74" fmla="*/ 89 w 191"/>
                <a:gd name="T75" fmla="*/ 48 h 114"/>
                <a:gd name="T76" fmla="*/ 77 w 191"/>
                <a:gd name="T77" fmla="*/ 30 h 114"/>
                <a:gd name="T78" fmla="*/ 65 w 191"/>
                <a:gd name="T79" fmla="*/ 24 h 114"/>
                <a:gd name="T80" fmla="*/ 59 w 191"/>
                <a:gd name="T81" fmla="*/ 18 h 114"/>
                <a:gd name="T82" fmla="*/ 53 w 191"/>
                <a:gd name="T83" fmla="*/ 12 h 114"/>
                <a:gd name="T84" fmla="*/ 77 w 191"/>
                <a:gd name="T85" fmla="*/ 30 h 114"/>
                <a:gd name="T86" fmla="*/ 101 w 191"/>
                <a:gd name="T87" fmla="*/ 48 h 114"/>
                <a:gd name="T88" fmla="*/ 113 w 191"/>
                <a:gd name="T89" fmla="*/ 54 h 114"/>
                <a:gd name="T90" fmla="*/ 125 w 191"/>
                <a:gd name="T91" fmla="*/ 48 h 114"/>
                <a:gd name="T92" fmla="*/ 137 w 191"/>
                <a:gd name="T93" fmla="*/ 48 h 114"/>
                <a:gd name="T94" fmla="*/ 137 w 191"/>
                <a:gd name="T95" fmla="*/ 42 h 114"/>
                <a:gd name="T96" fmla="*/ 125 w 191"/>
                <a:gd name="T97" fmla="*/ 24 h 114"/>
                <a:gd name="T98" fmla="*/ 101 w 191"/>
                <a:gd name="T99" fmla="*/ 6 h 114"/>
                <a:gd name="T100" fmla="*/ 95 w 191"/>
                <a:gd name="T101" fmla="*/ 0 h 114"/>
                <a:gd name="T102" fmla="*/ 119 w 191"/>
                <a:gd name="T103" fmla="*/ 18 h 114"/>
                <a:gd name="T104" fmla="*/ 143 w 191"/>
                <a:gd name="T105" fmla="*/ 36 h 114"/>
                <a:gd name="T106" fmla="*/ 161 w 191"/>
                <a:gd name="T107" fmla="*/ 36 h 114"/>
                <a:gd name="T108" fmla="*/ 185 w 191"/>
                <a:gd name="T109" fmla="*/ 30 h 114"/>
                <a:gd name="T110" fmla="*/ 185 w 191"/>
                <a:gd name="T111" fmla="*/ 30 h 11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91"/>
                <a:gd name="T169" fmla="*/ 0 h 114"/>
                <a:gd name="T170" fmla="*/ 191 w 191"/>
                <a:gd name="T171" fmla="*/ 114 h 11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91" h="114">
                  <a:moveTo>
                    <a:pt x="185" y="36"/>
                  </a:moveTo>
                  <a:lnTo>
                    <a:pt x="179" y="36"/>
                  </a:lnTo>
                  <a:lnTo>
                    <a:pt x="173" y="42"/>
                  </a:lnTo>
                  <a:lnTo>
                    <a:pt x="167" y="42"/>
                  </a:lnTo>
                  <a:lnTo>
                    <a:pt x="161" y="48"/>
                  </a:lnTo>
                  <a:lnTo>
                    <a:pt x="155" y="48"/>
                  </a:lnTo>
                  <a:lnTo>
                    <a:pt x="149" y="54"/>
                  </a:lnTo>
                  <a:lnTo>
                    <a:pt x="149" y="60"/>
                  </a:lnTo>
                  <a:lnTo>
                    <a:pt x="143" y="66"/>
                  </a:lnTo>
                  <a:lnTo>
                    <a:pt x="137" y="78"/>
                  </a:lnTo>
                  <a:lnTo>
                    <a:pt x="131" y="84"/>
                  </a:lnTo>
                  <a:lnTo>
                    <a:pt x="131" y="90"/>
                  </a:lnTo>
                  <a:lnTo>
                    <a:pt x="125" y="90"/>
                  </a:lnTo>
                  <a:lnTo>
                    <a:pt x="125" y="96"/>
                  </a:lnTo>
                  <a:lnTo>
                    <a:pt x="119" y="102"/>
                  </a:lnTo>
                  <a:lnTo>
                    <a:pt x="113" y="108"/>
                  </a:lnTo>
                  <a:lnTo>
                    <a:pt x="107" y="108"/>
                  </a:lnTo>
                  <a:lnTo>
                    <a:pt x="101" y="114"/>
                  </a:lnTo>
                  <a:lnTo>
                    <a:pt x="95" y="114"/>
                  </a:lnTo>
                  <a:lnTo>
                    <a:pt x="101" y="108"/>
                  </a:lnTo>
                  <a:lnTo>
                    <a:pt x="107" y="102"/>
                  </a:lnTo>
                  <a:lnTo>
                    <a:pt x="113" y="96"/>
                  </a:lnTo>
                  <a:lnTo>
                    <a:pt x="119" y="90"/>
                  </a:lnTo>
                  <a:lnTo>
                    <a:pt x="125" y="84"/>
                  </a:lnTo>
                  <a:lnTo>
                    <a:pt x="131" y="84"/>
                  </a:lnTo>
                  <a:lnTo>
                    <a:pt x="131" y="78"/>
                  </a:lnTo>
                  <a:lnTo>
                    <a:pt x="131" y="72"/>
                  </a:lnTo>
                  <a:lnTo>
                    <a:pt x="137" y="66"/>
                  </a:lnTo>
                  <a:lnTo>
                    <a:pt x="137" y="60"/>
                  </a:lnTo>
                  <a:lnTo>
                    <a:pt x="137" y="54"/>
                  </a:lnTo>
                  <a:lnTo>
                    <a:pt x="131" y="60"/>
                  </a:lnTo>
                  <a:lnTo>
                    <a:pt x="125" y="60"/>
                  </a:lnTo>
                  <a:lnTo>
                    <a:pt x="125" y="66"/>
                  </a:lnTo>
                  <a:lnTo>
                    <a:pt x="119" y="66"/>
                  </a:lnTo>
                  <a:lnTo>
                    <a:pt x="113" y="72"/>
                  </a:lnTo>
                  <a:lnTo>
                    <a:pt x="107" y="72"/>
                  </a:lnTo>
                  <a:lnTo>
                    <a:pt x="101" y="78"/>
                  </a:lnTo>
                  <a:lnTo>
                    <a:pt x="95" y="84"/>
                  </a:lnTo>
                  <a:lnTo>
                    <a:pt x="89" y="90"/>
                  </a:lnTo>
                  <a:lnTo>
                    <a:pt x="83" y="96"/>
                  </a:lnTo>
                  <a:lnTo>
                    <a:pt x="71" y="102"/>
                  </a:lnTo>
                  <a:lnTo>
                    <a:pt x="65" y="102"/>
                  </a:lnTo>
                  <a:lnTo>
                    <a:pt x="59" y="108"/>
                  </a:lnTo>
                  <a:lnTo>
                    <a:pt x="53" y="108"/>
                  </a:lnTo>
                  <a:lnTo>
                    <a:pt x="47" y="108"/>
                  </a:lnTo>
                  <a:lnTo>
                    <a:pt x="53" y="108"/>
                  </a:lnTo>
                  <a:lnTo>
                    <a:pt x="59" y="102"/>
                  </a:lnTo>
                  <a:lnTo>
                    <a:pt x="65" y="96"/>
                  </a:lnTo>
                  <a:lnTo>
                    <a:pt x="71" y="96"/>
                  </a:lnTo>
                  <a:lnTo>
                    <a:pt x="83" y="90"/>
                  </a:lnTo>
                  <a:lnTo>
                    <a:pt x="89" y="84"/>
                  </a:lnTo>
                  <a:lnTo>
                    <a:pt x="95" y="78"/>
                  </a:lnTo>
                  <a:lnTo>
                    <a:pt x="95" y="72"/>
                  </a:lnTo>
                  <a:lnTo>
                    <a:pt x="101" y="72"/>
                  </a:lnTo>
                  <a:lnTo>
                    <a:pt x="101" y="66"/>
                  </a:lnTo>
                  <a:lnTo>
                    <a:pt x="95" y="66"/>
                  </a:lnTo>
                  <a:lnTo>
                    <a:pt x="89" y="66"/>
                  </a:lnTo>
                  <a:lnTo>
                    <a:pt x="83" y="66"/>
                  </a:lnTo>
                  <a:lnTo>
                    <a:pt x="77" y="66"/>
                  </a:lnTo>
                  <a:lnTo>
                    <a:pt x="77" y="72"/>
                  </a:lnTo>
                  <a:lnTo>
                    <a:pt x="71" y="72"/>
                  </a:lnTo>
                  <a:lnTo>
                    <a:pt x="65" y="72"/>
                  </a:lnTo>
                  <a:lnTo>
                    <a:pt x="59" y="78"/>
                  </a:lnTo>
                  <a:lnTo>
                    <a:pt x="47" y="78"/>
                  </a:lnTo>
                  <a:lnTo>
                    <a:pt x="41" y="84"/>
                  </a:lnTo>
                  <a:lnTo>
                    <a:pt x="35" y="84"/>
                  </a:lnTo>
                  <a:lnTo>
                    <a:pt x="29" y="90"/>
                  </a:lnTo>
                  <a:lnTo>
                    <a:pt x="23" y="90"/>
                  </a:lnTo>
                  <a:lnTo>
                    <a:pt x="17" y="90"/>
                  </a:lnTo>
                  <a:lnTo>
                    <a:pt x="12" y="90"/>
                  </a:lnTo>
                  <a:lnTo>
                    <a:pt x="17" y="90"/>
                  </a:lnTo>
                  <a:lnTo>
                    <a:pt x="23" y="84"/>
                  </a:lnTo>
                  <a:lnTo>
                    <a:pt x="29" y="84"/>
                  </a:lnTo>
                  <a:lnTo>
                    <a:pt x="35" y="84"/>
                  </a:lnTo>
                  <a:lnTo>
                    <a:pt x="41" y="78"/>
                  </a:lnTo>
                  <a:lnTo>
                    <a:pt x="47" y="78"/>
                  </a:lnTo>
                  <a:lnTo>
                    <a:pt x="53" y="72"/>
                  </a:lnTo>
                  <a:lnTo>
                    <a:pt x="59" y="66"/>
                  </a:lnTo>
                  <a:lnTo>
                    <a:pt x="53" y="66"/>
                  </a:lnTo>
                  <a:lnTo>
                    <a:pt x="41" y="66"/>
                  </a:lnTo>
                  <a:lnTo>
                    <a:pt x="35" y="66"/>
                  </a:lnTo>
                  <a:lnTo>
                    <a:pt x="29" y="66"/>
                  </a:lnTo>
                  <a:lnTo>
                    <a:pt x="23" y="66"/>
                  </a:lnTo>
                  <a:lnTo>
                    <a:pt x="12" y="66"/>
                  </a:lnTo>
                  <a:lnTo>
                    <a:pt x="6" y="72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7" y="60"/>
                  </a:lnTo>
                  <a:lnTo>
                    <a:pt x="23" y="60"/>
                  </a:lnTo>
                  <a:lnTo>
                    <a:pt x="29" y="60"/>
                  </a:lnTo>
                  <a:lnTo>
                    <a:pt x="41" y="60"/>
                  </a:lnTo>
                  <a:lnTo>
                    <a:pt x="47" y="60"/>
                  </a:lnTo>
                  <a:lnTo>
                    <a:pt x="53" y="60"/>
                  </a:lnTo>
                  <a:lnTo>
                    <a:pt x="53" y="54"/>
                  </a:lnTo>
                  <a:lnTo>
                    <a:pt x="47" y="54"/>
                  </a:lnTo>
                  <a:lnTo>
                    <a:pt x="47" y="48"/>
                  </a:lnTo>
                  <a:lnTo>
                    <a:pt x="41" y="42"/>
                  </a:lnTo>
                  <a:lnTo>
                    <a:pt x="35" y="42"/>
                  </a:lnTo>
                  <a:lnTo>
                    <a:pt x="29" y="36"/>
                  </a:lnTo>
                  <a:lnTo>
                    <a:pt x="23" y="36"/>
                  </a:lnTo>
                  <a:lnTo>
                    <a:pt x="17" y="30"/>
                  </a:lnTo>
                  <a:lnTo>
                    <a:pt x="23" y="30"/>
                  </a:lnTo>
                  <a:lnTo>
                    <a:pt x="29" y="30"/>
                  </a:lnTo>
                  <a:lnTo>
                    <a:pt x="35" y="36"/>
                  </a:lnTo>
                  <a:lnTo>
                    <a:pt x="41" y="36"/>
                  </a:lnTo>
                  <a:lnTo>
                    <a:pt x="47" y="42"/>
                  </a:lnTo>
                  <a:lnTo>
                    <a:pt x="53" y="48"/>
                  </a:lnTo>
                  <a:lnTo>
                    <a:pt x="59" y="48"/>
                  </a:lnTo>
                  <a:lnTo>
                    <a:pt x="65" y="54"/>
                  </a:lnTo>
                  <a:lnTo>
                    <a:pt x="71" y="54"/>
                  </a:lnTo>
                  <a:lnTo>
                    <a:pt x="77" y="54"/>
                  </a:lnTo>
                  <a:lnTo>
                    <a:pt x="83" y="54"/>
                  </a:lnTo>
                  <a:lnTo>
                    <a:pt x="89" y="54"/>
                  </a:lnTo>
                  <a:lnTo>
                    <a:pt x="95" y="54"/>
                  </a:lnTo>
                  <a:lnTo>
                    <a:pt x="89" y="48"/>
                  </a:lnTo>
                  <a:lnTo>
                    <a:pt x="83" y="42"/>
                  </a:lnTo>
                  <a:lnTo>
                    <a:pt x="83" y="36"/>
                  </a:lnTo>
                  <a:lnTo>
                    <a:pt x="77" y="36"/>
                  </a:lnTo>
                  <a:lnTo>
                    <a:pt x="77" y="30"/>
                  </a:lnTo>
                  <a:lnTo>
                    <a:pt x="71" y="30"/>
                  </a:lnTo>
                  <a:lnTo>
                    <a:pt x="71" y="24"/>
                  </a:lnTo>
                  <a:lnTo>
                    <a:pt x="65" y="24"/>
                  </a:lnTo>
                  <a:lnTo>
                    <a:pt x="59" y="24"/>
                  </a:lnTo>
                  <a:lnTo>
                    <a:pt x="59" y="18"/>
                  </a:lnTo>
                  <a:lnTo>
                    <a:pt x="53" y="18"/>
                  </a:lnTo>
                  <a:lnTo>
                    <a:pt x="53" y="12"/>
                  </a:lnTo>
                  <a:lnTo>
                    <a:pt x="59" y="18"/>
                  </a:lnTo>
                  <a:lnTo>
                    <a:pt x="65" y="18"/>
                  </a:lnTo>
                  <a:lnTo>
                    <a:pt x="71" y="24"/>
                  </a:lnTo>
                  <a:lnTo>
                    <a:pt x="77" y="30"/>
                  </a:lnTo>
                  <a:lnTo>
                    <a:pt x="83" y="36"/>
                  </a:lnTo>
                  <a:lnTo>
                    <a:pt x="89" y="36"/>
                  </a:lnTo>
                  <a:lnTo>
                    <a:pt x="95" y="42"/>
                  </a:lnTo>
                  <a:lnTo>
                    <a:pt x="101" y="48"/>
                  </a:lnTo>
                  <a:lnTo>
                    <a:pt x="107" y="54"/>
                  </a:lnTo>
                  <a:lnTo>
                    <a:pt x="113" y="54"/>
                  </a:lnTo>
                  <a:lnTo>
                    <a:pt x="119" y="54"/>
                  </a:lnTo>
                  <a:lnTo>
                    <a:pt x="125" y="48"/>
                  </a:lnTo>
                  <a:lnTo>
                    <a:pt x="131" y="48"/>
                  </a:lnTo>
                  <a:lnTo>
                    <a:pt x="137" y="48"/>
                  </a:lnTo>
                  <a:lnTo>
                    <a:pt x="137" y="42"/>
                  </a:lnTo>
                  <a:lnTo>
                    <a:pt x="137" y="36"/>
                  </a:lnTo>
                  <a:lnTo>
                    <a:pt x="131" y="36"/>
                  </a:lnTo>
                  <a:lnTo>
                    <a:pt x="125" y="30"/>
                  </a:lnTo>
                  <a:lnTo>
                    <a:pt x="125" y="24"/>
                  </a:lnTo>
                  <a:lnTo>
                    <a:pt x="119" y="18"/>
                  </a:lnTo>
                  <a:lnTo>
                    <a:pt x="113" y="12"/>
                  </a:lnTo>
                  <a:lnTo>
                    <a:pt x="107" y="12"/>
                  </a:lnTo>
                  <a:lnTo>
                    <a:pt x="101" y="6"/>
                  </a:lnTo>
                  <a:lnTo>
                    <a:pt x="95" y="6"/>
                  </a:lnTo>
                  <a:lnTo>
                    <a:pt x="95" y="0"/>
                  </a:lnTo>
                  <a:lnTo>
                    <a:pt x="101" y="6"/>
                  </a:lnTo>
                  <a:lnTo>
                    <a:pt x="107" y="6"/>
                  </a:lnTo>
                  <a:lnTo>
                    <a:pt x="113" y="12"/>
                  </a:lnTo>
                  <a:lnTo>
                    <a:pt x="119" y="18"/>
                  </a:lnTo>
                  <a:lnTo>
                    <a:pt x="125" y="24"/>
                  </a:lnTo>
                  <a:lnTo>
                    <a:pt x="131" y="30"/>
                  </a:lnTo>
                  <a:lnTo>
                    <a:pt x="137" y="30"/>
                  </a:lnTo>
                  <a:lnTo>
                    <a:pt x="143" y="36"/>
                  </a:lnTo>
                  <a:lnTo>
                    <a:pt x="149" y="36"/>
                  </a:lnTo>
                  <a:lnTo>
                    <a:pt x="155" y="36"/>
                  </a:lnTo>
                  <a:lnTo>
                    <a:pt x="161" y="36"/>
                  </a:lnTo>
                  <a:lnTo>
                    <a:pt x="167" y="36"/>
                  </a:lnTo>
                  <a:lnTo>
                    <a:pt x="173" y="30"/>
                  </a:lnTo>
                  <a:lnTo>
                    <a:pt x="179" y="30"/>
                  </a:lnTo>
                  <a:lnTo>
                    <a:pt x="185" y="30"/>
                  </a:lnTo>
                  <a:lnTo>
                    <a:pt x="191" y="30"/>
                  </a:lnTo>
                  <a:lnTo>
                    <a:pt x="185" y="30"/>
                  </a:lnTo>
                  <a:lnTo>
                    <a:pt x="185" y="36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319" name="Freeform 253"/>
            <p:cNvSpPr>
              <a:spLocks/>
            </p:cNvSpPr>
            <p:nvPr/>
          </p:nvSpPr>
          <p:spPr bwMode="auto">
            <a:xfrm>
              <a:off x="5000" y="1899"/>
              <a:ext cx="131" cy="126"/>
            </a:xfrm>
            <a:custGeom>
              <a:avLst/>
              <a:gdLst>
                <a:gd name="T0" fmla="*/ 120 w 131"/>
                <a:gd name="T1" fmla="*/ 120 h 126"/>
                <a:gd name="T2" fmla="*/ 114 w 131"/>
                <a:gd name="T3" fmla="*/ 114 h 126"/>
                <a:gd name="T4" fmla="*/ 102 w 131"/>
                <a:gd name="T5" fmla="*/ 114 h 126"/>
                <a:gd name="T6" fmla="*/ 78 w 131"/>
                <a:gd name="T7" fmla="*/ 114 h 126"/>
                <a:gd name="T8" fmla="*/ 54 w 131"/>
                <a:gd name="T9" fmla="*/ 114 h 126"/>
                <a:gd name="T10" fmla="*/ 36 w 131"/>
                <a:gd name="T11" fmla="*/ 108 h 126"/>
                <a:gd name="T12" fmla="*/ 48 w 131"/>
                <a:gd name="T13" fmla="*/ 108 h 126"/>
                <a:gd name="T14" fmla="*/ 66 w 131"/>
                <a:gd name="T15" fmla="*/ 108 h 126"/>
                <a:gd name="T16" fmla="*/ 90 w 131"/>
                <a:gd name="T17" fmla="*/ 108 h 126"/>
                <a:gd name="T18" fmla="*/ 96 w 131"/>
                <a:gd name="T19" fmla="*/ 102 h 126"/>
                <a:gd name="T20" fmla="*/ 84 w 131"/>
                <a:gd name="T21" fmla="*/ 96 h 126"/>
                <a:gd name="T22" fmla="*/ 72 w 131"/>
                <a:gd name="T23" fmla="*/ 90 h 126"/>
                <a:gd name="T24" fmla="*/ 60 w 131"/>
                <a:gd name="T25" fmla="*/ 90 h 126"/>
                <a:gd name="T26" fmla="*/ 30 w 131"/>
                <a:gd name="T27" fmla="*/ 84 h 126"/>
                <a:gd name="T28" fmla="*/ 12 w 131"/>
                <a:gd name="T29" fmla="*/ 72 h 126"/>
                <a:gd name="T30" fmla="*/ 12 w 131"/>
                <a:gd name="T31" fmla="*/ 72 h 126"/>
                <a:gd name="T32" fmla="*/ 24 w 131"/>
                <a:gd name="T33" fmla="*/ 78 h 126"/>
                <a:gd name="T34" fmla="*/ 48 w 131"/>
                <a:gd name="T35" fmla="*/ 84 h 126"/>
                <a:gd name="T36" fmla="*/ 66 w 131"/>
                <a:gd name="T37" fmla="*/ 84 h 126"/>
                <a:gd name="T38" fmla="*/ 48 w 131"/>
                <a:gd name="T39" fmla="*/ 72 h 126"/>
                <a:gd name="T40" fmla="*/ 36 w 131"/>
                <a:gd name="T41" fmla="*/ 66 h 126"/>
                <a:gd name="T42" fmla="*/ 18 w 131"/>
                <a:gd name="T43" fmla="*/ 60 h 126"/>
                <a:gd name="T44" fmla="*/ 0 w 131"/>
                <a:gd name="T45" fmla="*/ 36 h 126"/>
                <a:gd name="T46" fmla="*/ 18 w 131"/>
                <a:gd name="T47" fmla="*/ 48 h 126"/>
                <a:gd name="T48" fmla="*/ 30 w 131"/>
                <a:gd name="T49" fmla="*/ 54 h 126"/>
                <a:gd name="T50" fmla="*/ 36 w 131"/>
                <a:gd name="T51" fmla="*/ 54 h 126"/>
                <a:gd name="T52" fmla="*/ 18 w 131"/>
                <a:gd name="T53" fmla="*/ 30 h 126"/>
                <a:gd name="T54" fmla="*/ 12 w 131"/>
                <a:gd name="T55" fmla="*/ 18 h 126"/>
                <a:gd name="T56" fmla="*/ 6 w 131"/>
                <a:gd name="T57" fmla="*/ 12 h 126"/>
                <a:gd name="T58" fmla="*/ 12 w 131"/>
                <a:gd name="T59" fmla="*/ 6 h 126"/>
                <a:gd name="T60" fmla="*/ 24 w 131"/>
                <a:gd name="T61" fmla="*/ 30 h 126"/>
                <a:gd name="T62" fmla="*/ 42 w 131"/>
                <a:gd name="T63" fmla="*/ 54 h 126"/>
                <a:gd name="T64" fmla="*/ 48 w 131"/>
                <a:gd name="T65" fmla="*/ 54 h 126"/>
                <a:gd name="T66" fmla="*/ 48 w 131"/>
                <a:gd name="T67" fmla="*/ 42 h 126"/>
                <a:gd name="T68" fmla="*/ 42 w 131"/>
                <a:gd name="T69" fmla="*/ 18 h 126"/>
                <a:gd name="T70" fmla="*/ 42 w 131"/>
                <a:gd name="T71" fmla="*/ 18 h 126"/>
                <a:gd name="T72" fmla="*/ 54 w 131"/>
                <a:gd name="T73" fmla="*/ 42 h 126"/>
                <a:gd name="T74" fmla="*/ 60 w 131"/>
                <a:gd name="T75" fmla="*/ 66 h 126"/>
                <a:gd name="T76" fmla="*/ 66 w 131"/>
                <a:gd name="T77" fmla="*/ 72 h 126"/>
                <a:gd name="T78" fmla="*/ 72 w 131"/>
                <a:gd name="T79" fmla="*/ 78 h 126"/>
                <a:gd name="T80" fmla="*/ 78 w 131"/>
                <a:gd name="T81" fmla="*/ 84 h 126"/>
                <a:gd name="T82" fmla="*/ 84 w 131"/>
                <a:gd name="T83" fmla="*/ 72 h 126"/>
                <a:gd name="T84" fmla="*/ 72 w 131"/>
                <a:gd name="T85" fmla="*/ 36 h 126"/>
                <a:gd name="T86" fmla="*/ 72 w 131"/>
                <a:gd name="T87" fmla="*/ 30 h 126"/>
                <a:gd name="T88" fmla="*/ 78 w 131"/>
                <a:gd name="T89" fmla="*/ 42 h 126"/>
                <a:gd name="T90" fmla="*/ 84 w 131"/>
                <a:gd name="T91" fmla="*/ 60 h 126"/>
                <a:gd name="T92" fmla="*/ 84 w 131"/>
                <a:gd name="T93" fmla="*/ 84 h 126"/>
                <a:gd name="T94" fmla="*/ 90 w 131"/>
                <a:gd name="T95" fmla="*/ 96 h 126"/>
                <a:gd name="T96" fmla="*/ 102 w 131"/>
                <a:gd name="T97" fmla="*/ 96 h 126"/>
                <a:gd name="T98" fmla="*/ 108 w 131"/>
                <a:gd name="T99" fmla="*/ 96 h 126"/>
                <a:gd name="T100" fmla="*/ 108 w 131"/>
                <a:gd name="T101" fmla="*/ 72 h 126"/>
                <a:gd name="T102" fmla="*/ 102 w 131"/>
                <a:gd name="T103" fmla="*/ 48 h 126"/>
                <a:gd name="T104" fmla="*/ 102 w 131"/>
                <a:gd name="T105" fmla="*/ 42 h 126"/>
                <a:gd name="T106" fmla="*/ 108 w 131"/>
                <a:gd name="T107" fmla="*/ 60 h 126"/>
                <a:gd name="T108" fmla="*/ 114 w 131"/>
                <a:gd name="T109" fmla="*/ 102 h 126"/>
                <a:gd name="T110" fmla="*/ 120 w 131"/>
                <a:gd name="T111" fmla="*/ 114 h 126"/>
                <a:gd name="T112" fmla="*/ 125 w 131"/>
                <a:gd name="T113" fmla="*/ 126 h 126"/>
                <a:gd name="T114" fmla="*/ 131 w 131"/>
                <a:gd name="T115" fmla="*/ 126 h 126"/>
                <a:gd name="T116" fmla="*/ 125 w 131"/>
                <a:gd name="T117" fmla="*/ 126 h 12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1"/>
                <a:gd name="T178" fmla="*/ 0 h 126"/>
                <a:gd name="T179" fmla="*/ 131 w 131"/>
                <a:gd name="T180" fmla="*/ 126 h 12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1" h="126">
                  <a:moveTo>
                    <a:pt x="125" y="126"/>
                  </a:moveTo>
                  <a:lnTo>
                    <a:pt x="120" y="126"/>
                  </a:lnTo>
                  <a:lnTo>
                    <a:pt x="120" y="120"/>
                  </a:lnTo>
                  <a:lnTo>
                    <a:pt x="114" y="114"/>
                  </a:lnTo>
                  <a:lnTo>
                    <a:pt x="108" y="114"/>
                  </a:lnTo>
                  <a:lnTo>
                    <a:pt x="102" y="114"/>
                  </a:lnTo>
                  <a:lnTo>
                    <a:pt x="96" y="114"/>
                  </a:lnTo>
                  <a:lnTo>
                    <a:pt x="90" y="114"/>
                  </a:lnTo>
                  <a:lnTo>
                    <a:pt x="78" y="114"/>
                  </a:lnTo>
                  <a:lnTo>
                    <a:pt x="72" y="114"/>
                  </a:lnTo>
                  <a:lnTo>
                    <a:pt x="60" y="114"/>
                  </a:lnTo>
                  <a:lnTo>
                    <a:pt x="54" y="114"/>
                  </a:lnTo>
                  <a:lnTo>
                    <a:pt x="42" y="108"/>
                  </a:lnTo>
                  <a:lnTo>
                    <a:pt x="36" y="108"/>
                  </a:lnTo>
                  <a:lnTo>
                    <a:pt x="42" y="108"/>
                  </a:lnTo>
                  <a:lnTo>
                    <a:pt x="48" y="108"/>
                  </a:lnTo>
                  <a:lnTo>
                    <a:pt x="54" y="108"/>
                  </a:lnTo>
                  <a:lnTo>
                    <a:pt x="66" y="108"/>
                  </a:lnTo>
                  <a:lnTo>
                    <a:pt x="72" y="108"/>
                  </a:lnTo>
                  <a:lnTo>
                    <a:pt x="84" y="108"/>
                  </a:lnTo>
                  <a:lnTo>
                    <a:pt x="90" y="108"/>
                  </a:lnTo>
                  <a:lnTo>
                    <a:pt x="96" y="108"/>
                  </a:lnTo>
                  <a:lnTo>
                    <a:pt x="96" y="102"/>
                  </a:lnTo>
                  <a:lnTo>
                    <a:pt x="90" y="102"/>
                  </a:lnTo>
                  <a:lnTo>
                    <a:pt x="90" y="96"/>
                  </a:lnTo>
                  <a:lnTo>
                    <a:pt x="84" y="96"/>
                  </a:lnTo>
                  <a:lnTo>
                    <a:pt x="78" y="96"/>
                  </a:lnTo>
                  <a:lnTo>
                    <a:pt x="72" y="90"/>
                  </a:lnTo>
                  <a:lnTo>
                    <a:pt x="66" y="90"/>
                  </a:lnTo>
                  <a:lnTo>
                    <a:pt x="60" y="90"/>
                  </a:lnTo>
                  <a:lnTo>
                    <a:pt x="48" y="90"/>
                  </a:lnTo>
                  <a:lnTo>
                    <a:pt x="36" y="84"/>
                  </a:lnTo>
                  <a:lnTo>
                    <a:pt x="30" y="84"/>
                  </a:lnTo>
                  <a:lnTo>
                    <a:pt x="24" y="84"/>
                  </a:lnTo>
                  <a:lnTo>
                    <a:pt x="12" y="78"/>
                  </a:lnTo>
                  <a:lnTo>
                    <a:pt x="12" y="72"/>
                  </a:lnTo>
                  <a:lnTo>
                    <a:pt x="6" y="72"/>
                  </a:lnTo>
                  <a:lnTo>
                    <a:pt x="6" y="66"/>
                  </a:lnTo>
                  <a:lnTo>
                    <a:pt x="12" y="72"/>
                  </a:lnTo>
                  <a:lnTo>
                    <a:pt x="18" y="72"/>
                  </a:lnTo>
                  <a:lnTo>
                    <a:pt x="24" y="78"/>
                  </a:lnTo>
                  <a:lnTo>
                    <a:pt x="30" y="78"/>
                  </a:lnTo>
                  <a:lnTo>
                    <a:pt x="42" y="78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60" y="78"/>
                  </a:lnTo>
                  <a:lnTo>
                    <a:pt x="54" y="72"/>
                  </a:lnTo>
                  <a:lnTo>
                    <a:pt x="48" y="72"/>
                  </a:lnTo>
                  <a:lnTo>
                    <a:pt x="48" y="66"/>
                  </a:lnTo>
                  <a:lnTo>
                    <a:pt x="42" y="66"/>
                  </a:lnTo>
                  <a:lnTo>
                    <a:pt x="36" y="66"/>
                  </a:lnTo>
                  <a:lnTo>
                    <a:pt x="30" y="66"/>
                  </a:lnTo>
                  <a:lnTo>
                    <a:pt x="24" y="60"/>
                  </a:lnTo>
                  <a:lnTo>
                    <a:pt x="18" y="60"/>
                  </a:lnTo>
                  <a:lnTo>
                    <a:pt x="12" y="54"/>
                  </a:lnTo>
                  <a:lnTo>
                    <a:pt x="6" y="48"/>
                  </a:lnTo>
                  <a:lnTo>
                    <a:pt x="0" y="36"/>
                  </a:lnTo>
                  <a:lnTo>
                    <a:pt x="6" y="42"/>
                  </a:lnTo>
                  <a:lnTo>
                    <a:pt x="12" y="48"/>
                  </a:lnTo>
                  <a:lnTo>
                    <a:pt x="18" y="48"/>
                  </a:lnTo>
                  <a:lnTo>
                    <a:pt x="18" y="54"/>
                  </a:lnTo>
                  <a:lnTo>
                    <a:pt x="24" y="54"/>
                  </a:lnTo>
                  <a:lnTo>
                    <a:pt x="30" y="54"/>
                  </a:lnTo>
                  <a:lnTo>
                    <a:pt x="36" y="60"/>
                  </a:lnTo>
                  <a:lnTo>
                    <a:pt x="42" y="60"/>
                  </a:lnTo>
                  <a:lnTo>
                    <a:pt x="36" y="54"/>
                  </a:lnTo>
                  <a:lnTo>
                    <a:pt x="30" y="42"/>
                  </a:lnTo>
                  <a:lnTo>
                    <a:pt x="24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30" y="42"/>
                  </a:lnTo>
                  <a:lnTo>
                    <a:pt x="36" y="48"/>
                  </a:lnTo>
                  <a:lnTo>
                    <a:pt x="42" y="54"/>
                  </a:lnTo>
                  <a:lnTo>
                    <a:pt x="48" y="54"/>
                  </a:lnTo>
                  <a:lnTo>
                    <a:pt x="48" y="48"/>
                  </a:lnTo>
                  <a:lnTo>
                    <a:pt x="48" y="42"/>
                  </a:lnTo>
                  <a:lnTo>
                    <a:pt x="48" y="36"/>
                  </a:lnTo>
                  <a:lnTo>
                    <a:pt x="42" y="24"/>
                  </a:lnTo>
                  <a:lnTo>
                    <a:pt x="42" y="18"/>
                  </a:lnTo>
                  <a:lnTo>
                    <a:pt x="42" y="12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48" y="30"/>
                  </a:lnTo>
                  <a:lnTo>
                    <a:pt x="54" y="42"/>
                  </a:lnTo>
                  <a:lnTo>
                    <a:pt x="54" y="54"/>
                  </a:lnTo>
                  <a:lnTo>
                    <a:pt x="54" y="60"/>
                  </a:lnTo>
                  <a:lnTo>
                    <a:pt x="60" y="66"/>
                  </a:lnTo>
                  <a:lnTo>
                    <a:pt x="60" y="72"/>
                  </a:lnTo>
                  <a:lnTo>
                    <a:pt x="66" y="72"/>
                  </a:lnTo>
                  <a:lnTo>
                    <a:pt x="72" y="78"/>
                  </a:lnTo>
                  <a:lnTo>
                    <a:pt x="78" y="78"/>
                  </a:lnTo>
                  <a:lnTo>
                    <a:pt x="78" y="84"/>
                  </a:lnTo>
                  <a:lnTo>
                    <a:pt x="78" y="78"/>
                  </a:lnTo>
                  <a:lnTo>
                    <a:pt x="84" y="72"/>
                  </a:lnTo>
                  <a:lnTo>
                    <a:pt x="78" y="60"/>
                  </a:lnTo>
                  <a:lnTo>
                    <a:pt x="78" y="42"/>
                  </a:lnTo>
                  <a:lnTo>
                    <a:pt x="72" y="36"/>
                  </a:lnTo>
                  <a:lnTo>
                    <a:pt x="72" y="30"/>
                  </a:lnTo>
                  <a:lnTo>
                    <a:pt x="78" y="36"/>
                  </a:lnTo>
                  <a:lnTo>
                    <a:pt x="78" y="42"/>
                  </a:lnTo>
                  <a:lnTo>
                    <a:pt x="84" y="48"/>
                  </a:lnTo>
                  <a:lnTo>
                    <a:pt x="84" y="54"/>
                  </a:lnTo>
                  <a:lnTo>
                    <a:pt x="84" y="60"/>
                  </a:lnTo>
                  <a:lnTo>
                    <a:pt x="84" y="66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84" y="90"/>
                  </a:lnTo>
                  <a:lnTo>
                    <a:pt x="90" y="90"/>
                  </a:lnTo>
                  <a:lnTo>
                    <a:pt x="90" y="96"/>
                  </a:lnTo>
                  <a:lnTo>
                    <a:pt x="96" y="96"/>
                  </a:lnTo>
                  <a:lnTo>
                    <a:pt x="102" y="96"/>
                  </a:lnTo>
                  <a:lnTo>
                    <a:pt x="102" y="102"/>
                  </a:lnTo>
                  <a:lnTo>
                    <a:pt x="108" y="96"/>
                  </a:lnTo>
                  <a:lnTo>
                    <a:pt x="108" y="90"/>
                  </a:lnTo>
                  <a:lnTo>
                    <a:pt x="108" y="78"/>
                  </a:lnTo>
                  <a:lnTo>
                    <a:pt x="108" y="72"/>
                  </a:lnTo>
                  <a:lnTo>
                    <a:pt x="102" y="66"/>
                  </a:lnTo>
                  <a:lnTo>
                    <a:pt x="102" y="54"/>
                  </a:lnTo>
                  <a:lnTo>
                    <a:pt x="102" y="48"/>
                  </a:lnTo>
                  <a:lnTo>
                    <a:pt x="102" y="42"/>
                  </a:lnTo>
                  <a:lnTo>
                    <a:pt x="108" y="42"/>
                  </a:lnTo>
                  <a:lnTo>
                    <a:pt x="108" y="54"/>
                  </a:lnTo>
                  <a:lnTo>
                    <a:pt x="108" y="60"/>
                  </a:lnTo>
                  <a:lnTo>
                    <a:pt x="108" y="78"/>
                  </a:lnTo>
                  <a:lnTo>
                    <a:pt x="114" y="96"/>
                  </a:lnTo>
                  <a:lnTo>
                    <a:pt x="114" y="102"/>
                  </a:lnTo>
                  <a:lnTo>
                    <a:pt x="114" y="108"/>
                  </a:lnTo>
                  <a:lnTo>
                    <a:pt x="120" y="114"/>
                  </a:lnTo>
                  <a:lnTo>
                    <a:pt x="125" y="120"/>
                  </a:lnTo>
                  <a:lnTo>
                    <a:pt x="125" y="126"/>
                  </a:lnTo>
                  <a:lnTo>
                    <a:pt x="131" y="126"/>
                  </a:lnTo>
                  <a:lnTo>
                    <a:pt x="125" y="126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320" name="Freeform 254"/>
            <p:cNvSpPr>
              <a:spLocks/>
            </p:cNvSpPr>
            <p:nvPr/>
          </p:nvSpPr>
          <p:spPr bwMode="auto">
            <a:xfrm>
              <a:off x="5114" y="1864"/>
              <a:ext cx="95" cy="155"/>
            </a:xfrm>
            <a:custGeom>
              <a:avLst/>
              <a:gdLst>
                <a:gd name="T0" fmla="*/ 41 w 95"/>
                <a:gd name="T1" fmla="*/ 149 h 155"/>
                <a:gd name="T2" fmla="*/ 41 w 95"/>
                <a:gd name="T3" fmla="*/ 137 h 155"/>
                <a:gd name="T4" fmla="*/ 41 w 95"/>
                <a:gd name="T5" fmla="*/ 125 h 155"/>
                <a:gd name="T6" fmla="*/ 35 w 95"/>
                <a:gd name="T7" fmla="*/ 119 h 155"/>
                <a:gd name="T8" fmla="*/ 29 w 95"/>
                <a:gd name="T9" fmla="*/ 113 h 155"/>
                <a:gd name="T10" fmla="*/ 17 w 95"/>
                <a:gd name="T11" fmla="*/ 101 h 155"/>
                <a:gd name="T12" fmla="*/ 11 w 95"/>
                <a:gd name="T13" fmla="*/ 77 h 155"/>
                <a:gd name="T14" fmla="*/ 6 w 95"/>
                <a:gd name="T15" fmla="*/ 65 h 155"/>
                <a:gd name="T16" fmla="*/ 6 w 95"/>
                <a:gd name="T17" fmla="*/ 59 h 155"/>
                <a:gd name="T18" fmla="*/ 6 w 95"/>
                <a:gd name="T19" fmla="*/ 59 h 155"/>
                <a:gd name="T20" fmla="*/ 6 w 95"/>
                <a:gd name="T21" fmla="*/ 65 h 155"/>
                <a:gd name="T22" fmla="*/ 11 w 95"/>
                <a:gd name="T23" fmla="*/ 77 h 155"/>
                <a:gd name="T24" fmla="*/ 17 w 95"/>
                <a:gd name="T25" fmla="*/ 89 h 155"/>
                <a:gd name="T26" fmla="*/ 23 w 95"/>
                <a:gd name="T27" fmla="*/ 101 h 155"/>
                <a:gd name="T28" fmla="*/ 29 w 95"/>
                <a:gd name="T29" fmla="*/ 107 h 155"/>
                <a:gd name="T30" fmla="*/ 35 w 95"/>
                <a:gd name="T31" fmla="*/ 113 h 155"/>
                <a:gd name="T32" fmla="*/ 41 w 95"/>
                <a:gd name="T33" fmla="*/ 107 h 155"/>
                <a:gd name="T34" fmla="*/ 41 w 95"/>
                <a:gd name="T35" fmla="*/ 89 h 155"/>
                <a:gd name="T36" fmla="*/ 41 w 95"/>
                <a:gd name="T37" fmla="*/ 77 h 155"/>
                <a:gd name="T38" fmla="*/ 29 w 95"/>
                <a:gd name="T39" fmla="*/ 65 h 155"/>
                <a:gd name="T40" fmla="*/ 17 w 95"/>
                <a:gd name="T41" fmla="*/ 53 h 155"/>
                <a:gd name="T42" fmla="*/ 11 w 95"/>
                <a:gd name="T43" fmla="*/ 35 h 155"/>
                <a:gd name="T44" fmla="*/ 11 w 95"/>
                <a:gd name="T45" fmla="*/ 23 h 155"/>
                <a:gd name="T46" fmla="*/ 17 w 95"/>
                <a:gd name="T47" fmla="*/ 29 h 155"/>
                <a:gd name="T48" fmla="*/ 23 w 95"/>
                <a:gd name="T49" fmla="*/ 41 h 155"/>
                <a:gd name="T50" fmla="*/ 29 w 95"/>
                <a:gd name="T51" fmla="*/ 53 h 155"/>
                <a:gd name="T52" fmla="*/ 35 w 95"/>
                <a:gd name="T53" fmla="*/ 65 h 155"/>
                <a:gd name="T54" fmla="*/ 41 w 95"/>
                <a:gd name="T55" fmla="*/ 71 h 155"/>
                <a:gd name="T56" fmla="*/ 41 w 95"/>
                <a:gd name="T57" fmla="*/ 59 h 155"/>
                <a:gd name="T58" fmla="*/ 41 w 95"/>
                <a:gd name="T59" fmla="*/ 17 h 155"/>
                <a:gd name="T60" fmla="*/ 41 w 95"/>
                <a:gd name="T61" fmla="*/ 0 h 155"/>
                <a:gd name="T62" fmla="*/ 47 w 95"/>
                <a:gd name="T63" fmla="*/ 0 h 155"/>
                <a:gd name="T64" fmla="*/ 41 w 95"/>
                <a:gd name="T65" fmla="*/ 17 h 155"/>
                <a:gd name="T66" fmla="*/ 47 w 95"/>
                <a:gd name="T67" fmla="*/ 53 h 155"/>
                <a:gd name="T68" fmla="*/ 53 w 95"/>
                <a:gd name="T69" fmla="*/ 65 h 155"/>
                <a:gd name="T70" fmla="*/ 59 w 95"/>
                <a:gd name="T71" fmla="*/ 59 h 155"/>
                <a:gd name="T72" fmla="*/ 71 w 95"/>
                <a:gd name="T73" fmla="*/ 47 h 155"/>
                <a:gd name="T74" fmla="*/ 77 w 95"/>
                <a:gd name="T75" fmla="*/ 35 h 155"/>
                <a:gd name="T76" fmla="*/ 77 w 95"/>
                <a:gd name="T77" fmla="*/ 29 h 155"/>
                <a:gd name="T78" fmla="*/ 83 w 95"/>
                <a:gd name="T79" fmla="*/ 35 h 155"/>
                <a:gd name="T80" fmla="*/ 77 w 95"/>
                <a:gd name="T81" fmla="*/ 41 h 155"/>
                <a:gd name="T82" fmla="*/ 71 w 95"/>
                <a:gd name="T83" fmla="*/ 53 h 155"/>
                <a:gd name="T84" fmla="*/ 65 w 95"/>
                <a:gd name="T85" fmla="*/ 65 h 155"/>
                <a:gd name="T86" fmla="*/ 53 w 95"/>
                <a:gd name="T87" fmla="*/ 77 h 155"/>
                <a:gd name="T88" fmla="*/ 53 w 95"/>
                <a:gd name="T89" fmla="*/ 89 h 155"/>
                <a:gd name="T90" fmla="*/ 47 w 95"/>
                <a:gd name="T91" fmla="*/ 107 h 155"/>
                <a:gd name="T92" fmla="*/ 53 w 95"/>
                <a:gd name="T93" fmla="*/ 113 h 155"/>
                <a:gd name="T94" fmla="*/ 65 w 95"/>
                <a:gd name="T95" fmla="*/ 101 h 155"/>
                <a:gd name="T96" fmla="*/ 77 w 95"/>
                <a:gd name="T97" fmla="*/ 89 h 155"/>
                <a:gd name="T98" fmla="*/ 89 w 95"/>
                <a:gd name="T99" fmla="*/ 77 h 155"/>
                <a:gd name="T100" fmla="*/ 95 w 95"/>
                <a:gd name="T101" fmla="*/ 65 h 155"/>
                <a:gd name="T102" fmla="*/ 95 w 95"/>
                <a:gd name="T103" fmla="*/ 71 h 155"/>
                <a:gd name="T104" fmla="*/ 89 w 95"/>
                <a:gd name="T105" fmla="*/ 77 h 155"/>
                <a:gd name="T106" fmla="*/ 83 w 95"/>
                <a:gd name="T107" fmla="*/ 89 h 155"/>
                <a:gd name="T108" fmla="*/ 71 w 95"/>
                <a:gd name="T109" fmla="*/ 107 h 155"/>
                <a:gd name="T110" fmla="*/ 59 w 95"/>
                <a:gd name="T111" fmla="*/ 119 h 155"/>
                <a:gd name="T112" fmla="*/ 47 w 95"/>
                <a:gd name="T113" fmla="*/ 131 h 155"/>
                <a:gd name="T114" fmla="*/ 47 w 95"/>
                <a:gd name="T115" fmla="*/ 143 h 155"/>
                <a:gd name="T116" fmla="*/ 47 w 95"/>
                <a:gd name="T117" fmla="*/ 149 h 155"/>
                <a:gd name="T118" fmla="*/ 47 w 95"/>
                <a:gd name="T119" fmla="*/ 149 h 15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5"/>
                <a:gd name="T181" fmla="*/ 0 h 155"/>
                <a:gd name="T182" fmla="*/ 95 w 95"/>
                <a:gd name="T183" fmla="*/ 155 h 15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5" h="155">
                  <a:moveTo>
                    <a:pt x="47" y="155"/>
                  </a:moveTo>
                  <a:lnTo>
                    <a:pt x="41" y="149"/>
                  </a:lnTo>
                  <a:lnTo>
                    <a:pt x="41" y="143"/>
                  </a:lnTo>
                  <a:lnTo>
                    <a:pt x="41" y="137"/>
                  </a:lnTo>
                  <a:lnTo>
                    <a:pt x="41" y="131"/>
                  </a:lnTo>
                  <a:lnTo>
                    <a:pt x="41" y="125"/>
                  </a:lnTo>
                  <a:lnTo>
                    <a:pt x="35" y="119"/>
                  </a:lnTo>
                  <a:lnTo>
                    <a:pt x="29" y="119"/>
                  </a:lnTo>
                  <a:lnTo>
                    <a:pt x="29" y="113"/>
                  </a:lnTo>
                  <a:lnTo>
                    <a:pt x="23" y="107"/>
                  </a:lnTo>
                  <a:lnTo>
                    <a:pt x="17" y="101"/>
                  </a:lnTo>
                  <a:lnTo>
                    <a:pt x="17" y="89"/>
                  </a:lnTo>
                  <a:lnTo>
                    <a:pt x="11" y="77"/>
                  </a:lnTo>
                  <a:lnTo>
                    <a:pt x="6" y="71"/>
                  </a:lnTo>
                  <a:lnTo>
                    <a:pt x="6" y="65"/>
                  </a:lnTo>
                  <a:lnTo>
                    <a:pt x="0" y="59"/>
                  </a:lnTo>
                  <a:lnTo>
                    <a:pt x="6" y="59"/>
                  </a:lnTo>
                  <a:lnTo>
                    <a:pt x="6" y="65"/>
                  </a:lnTo>
                  <a:lnTo>
                    <a:pt x="11" y="71"/>
                  </a:lnTo>
                  <a:lnTo>
                    <a:pt x="11" y="77"/>
                  </a:lnTo>
                  <a:lnTo>
                    <a:pt x="17" y="83"/>
                  </a:lnTo>
                  <a:lnTo>
                    <a:pt x="17" y="89"/>
                  </a:lnTo>
                  <a:lnTo>
                    <a:pt x="23" y="95"/>
                  </a:lnTo>
                  <a:lnTo>
                    <a:pt x="23" y="101"/>
                  </a:lnTo>
                  <a:lnTo>
                    <a:pt x="29" y="107"/>
                  </a:lnTo>
                  <a:lnTo>
                    <a:pt x="35" y="113"/>
                  </a:lnTo>
                  <a:lnTo>
                    <a:pt x="41" y="113"/>
                  </a:lnTo>
                  <a:lnTo>
                    <a:pt x="41" y="107"/>
                  </a:lnTo>
                  <a:lnTo>
                    <a:pt x="41" y="95"/>
                  </a:lnTo>
                  <a:lnTo>
                    <a:pt x="41" y="89"/>
                  </a:lnTo>
                  <a:lnTo>
                    <a:pt x="41" y="83"/>
                  </a:lnTo>
                  <a:lnTo>
                    <a:pt x="41" y="77"/>
                  </a:lnTo>
                  <a:lnTo>
                    <a:pt x="35" y="77"/>
                  </a:lnTo>
                  <a:lnTo>
                    <a:pt x="29" y="65"/>
                  </a:lnTo>
                  <a:lnTo>
                    <a:pt x="23" y="59"/>
                  </a:lnTo>
                  <a:lnTo>
                    <a:pt x="17" y="53"/>
                  </a:lnTo>
                  <a:lnTo>
                    <a:pt x="17" y="41"/>
                  </a:lnTo>
                  <a:lnTo>
                    <a:pt x="11" y="35"/>
                  </a:lnTo>
                  <a:lnTo>
                    <a:pt x="11" y="23"/>
                  </a:lnTo>
                  <a:lnTo>
                    <a:pt x="17" y="29"/>
                  </a:lnTo>
                  <a:lnTo>
                    <a:pt x="17" y="35"/>
                  </a:lnTo>
                  <a:lnTo>
                    <a:pt x="23" y="41"/>
                  </a:lnTo>
                  <a:lnTo>
                    <a:pt x="23" y="47"/>
                  </a:lnTo>
                  <a:lnTo>
                    <a:pt x="29" y="53"/>
                  </a:lnTo>
                  <a:lnTo>
                    <a:pt x="29" y="59"/>
                  </a:lnTo>
                  <a:lnTo>
                    <a:pt x="35" y="65"/>
                  </a:lnTo>
                  <a:lnTo>
                    <a:pt x="41" y="71"/>
                  </a:lnTo>
                  <a:lnTo>
                    <a:pt x="41" y="59"/>
                  </a:lnTo>
                  <a:lnTo>
                    <a:pt x="35" y="35"/>
                  </a:lnTo>
                  <a:lnTo>
                    <a:pt x="41" y="17"/>
                  </a:lnTo>
                  <a:lnTo>
                    <a:pt x="41" y="0"/>
                  </a:lnTo>
                  <a:lnTo>
                    <a:pt x="47" y="0"/>
                  </a:lnTo>
                  <a:lnTo>
                    <a:pt x="41" y="6"/>
                  </a:lnTo>
                  <a:lnTo>
                    <a:pt x="41" y="17"/>
                  </a:lnTo>
                  <a:lnTo>
                    <a:pt x="47" y="35"/>
                  </a:lnTo>
                  <a:lnTo>
                    <a:pt x="47" y="53"/>
                  </a:lnTo>
                  <a:lnTo>
                    <a:pt x="47" y="65"/>
                  </a:lnTo>
                  <a:lnTo>
                    <a:pt x="53" y="65"/>
                  </a:lnTo>
                  <a:lnTo>
                    <a:pt x="59" y="59"/>
                  </a:lnTo>
                  <a:lnTo>
                    <a:pt x="65" y="53"/>
                  </a:lnTo>
                  <a:lnTo>
                    <a:pt x="71" y="47"/>
                  </a:lnTo>
                  <a:lnTo>
                    <a:pt x="71" y="41"/>
                  </a:lnTo>
                  <a:lnTo>
                    <a:pt x="77" y="35"/>
                  </a:lnTo>
                  <a:lnTo>
                    <a:pt x="77" y="29"/>
                  </a:lnTo>
                  <a:lnTo>
                    <a:pt x="83" y="29"/>
                  </a:lnTo>
                  <a:lnTo>
                    <a:pt x="83" y="35"/>
                  </a:lnTo>
                  <a:lnTo>
                    <a:pt x="77" y="41"/>
                  </a:lnTo>
                  <a:lnTo>
                    <a:pt x="77" y="47"/>
                  </a:lnTo>
                  <a:lnTo>
                    <a:pt x="71" y="53"/>
                  </a:lnTo>
                  <a:lnTo>
                    <a:pt x="65" y="59"/>
                  </a:lnTo>
                  <a:lnTo>
                    <a:pt x="65" y="65"/>
                  </a:lnTo>
                  <a:lnTo>
                    <a:pt x="59" y="71"/>
                  </a:lnTo>
                  <a:lnTo>
                    <a:pt x="53" y="77"/>
                  </a:lnTo>
                  <a:lnTo>
                    <a:pt x="53" y="89"/>
                  </a:lnTo>
                  <a:lnTo>
                    <a:pt x="47" y="95"/>
                  </a:lnTo>
                  <a:lnTo>
                    <a:pt x="47" y="107"/>
                  </a:lnTo>
                  <a:lnTo>
                    <a:pt x="47" y="113"/>
                  </a:lnTo>
                  <a:lnTo>
                    <a:pt x="53" y="113"/>
                  </a:lnTo>
                  <a:lnTo>
                    <a:pt x="59" y="107"/>
                  </a:lnTo>
                  <a:lnTo>
                    <a:pt x="65" y="101"/>
                  </a:lnTo>
                  <a:lnTo>
                    <a:pt x="71" y="95"/>
                  </a:lnTo>
                  <a:lnTo>
                    <a:pt x="77" y="89"/>
                  </a:lnTo>
                  <a:lnTo>
                    <a:pt x="83" y="83"/>
                  </a:lnTo>
                  <a:lnTo>
                    <a:pt x="89" y="77"/>
                  </a:lnTo>
                  <a:lnTo>
                    <a:pt x="89" y="71"/>
                  </a:lnTo>
                  <a:lnTo>
                    <a:pt x="95" y="65"/>
                  </a:lnTo>
                  <a:lnTo>
                    <a:pt x="95" y="71"/>
                  </a:lnTo>
                  <a:lnTo>
                    <a:pt x="89" y="77"/>
                  </a:lnTo>
                  <a:lnTo>
                    <a:pt x="89" y="83"/>
                  </a:lnTo>
                  <a:lnTo>
                    <a:pt x="83" y="89"/>
                  </a:lnTo>
                  <a:lnTo>
                    <a:pt x="77" y="101"/>
                  </a:lnTo>
                  <a:lnTo>
                    <a:pt x="71" y="107"/>
                  </a:lnTo>
                  <a:lnTo>
                    <a:pt x="65" y="113"/>
                  </a:lnTo>
                  <a:lnTo>
                    <a:pt x="59" y="119"/>
                  </a:lnTo>
                  <a:lnTo>
                    <a:pt x="53" y="125"/>
                  </a:lnTo>
                  <a:lnTo>
                    <a:pt x="47" y="131"/>
                  </a:lnTo>
                  <a:lnTo>
                    <a:pt x="47" y="137"/>
                  </a:lnTo>
                  <a:lnTo>
                    <a:pt x="47" y="143"/>
                  </a:lnTo>
                  <a:lnTo>
                    <a:pt x="47" y="149"/>
                  </a:lnTo>
                  <a:lnTo>
                    <a:pt x="47" y="155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321" name="Freeform 255"/>
            <p:cNvSpPr>
              <a:spLocks/>
            </p:cNvSpPr>
            <p:nvPr/>
          </p:nvSpPr>
          <p:spPr bwMode="auto">
            <a:xfrm>
              <a:off x="4976" y="2049"/>
              <a:ext cx="126" cy="149"/>
            </a:xfrm>
            <a:custGeom>
              <a:avLst/>
              <a:gdLst>
                <a:gd name="T0" fmla="*/ 126 w 126"/>
                <a:gd name="T1" fmla="*/ 6 h 149"/>
                <a:gd name="T2" fmla="*/ 120 w 126"/>
                <a:gd name="T3" fmla="*/ 12 h 149"/>
                <a:gd name="T4" fmla="*/ 114 w 126"/>
                <a:gd name="T5" fmla="*/ 24 h 149"/>
                <a:gd name="T6" fmla="*/ 108 w 126"/>
                <a:gd name="T7" fmla="*/ 36 h 149"/>
                <a:gd name="T8" fmla="*/ 102 w 126"/>
                <a:gd name="T9" fmla="*/ 42 h 149"/>
                <a:gd name="T10" fmla="*/ 102 w 126"/>
                <a:gd name="T11" fmla="*/ 48 h 149"/>
                <a:gd name="T12" fmla="*/ 96 w 126"/>
                <a:gd name="T13" fmla="*/ 60 h 149"/>
                <a:gd name="T14" fmla="*/ 90 w 126"/>
                <a:gd name="T15" fmla="*/ 66 h 149"/>
                <a:gd name="T16" fmla="*/ 90 w 126"/>
                <a:gd name="T17" fmla="*/ 72 h 149"/>
                <a:gd name="T18" fmla="*/ 96 w 126"/>
                <a:gd name="T19" fmla="*/ 84 h 149"/>
                <a:gd name="T20" fmla="*/ 96 w 126"/>
                <a:gd name="T21" fmla="*/ 90 h 149"/>
                <a:gd name="T22" fmla="*/ 96 w 126"/>
                <a:gd name="T23" fmla="*/ 90 h 149"/>
                <a:gd name="T24" fmla="*/ 90 w 126"/>
                <a:gd name="T25" fmla="*/ 84 h 149"/>
                <a:gd name="T26" fmla="*/ 84 w 126"/>
                <a:gd name="T27" fmla="*/ 78 h 149"/>
                <a:gd name="T28" fmla="*/ 78 w 126"/>
                <a:gd name="T29" fmla="*/ 84 h 149"/>
                <a:gd name="T30" fmla="*/ 66 w 126"/>
                <a:gd name="T31" fmla="*/ 90 h 149"/>
                <a:gd name="T32" fmla="*/ 60 w 126"/>
                <a:gd name="T33" fmla="*/ 102 h 149"/>
                <a:gd name="T34" fmla="*/ 54 w 126"/>
                <a:gd name="T35" fmla="*/ 108 h 149"/>
                <a:gd name="T36" fmla="*/ 48 w 126"/>
                <a:gd name="T37" fmla="*/ 113 h 149"/>
                <a:gd name="T38" fmla="*/ 54 w 126"/>
                <a:gd name="T39" fmla="*/ 131 h 149"/>
                <a:gd name="T40" fmla="*/ 60 w 126"/>
                <a:gd name="T41" fmla="*/ 143 h 149"/>
                <a:gd name="T42" fmla="*/ 60 w 126"/>
                <a:gd name="T43" fmla="*/ 149 h 149"/>
                <a:gd name="T44" fmla="*/ 54 w 126"/>
                <a:gd name="T45" fmla="*/ 137 h 149"/>
                <a:gd name="T46" fmla="*/ 48 w 126"/>
                <a:gd name="T47" fmla="*/ 119 h 149"/>
                <a:gd name="T48" fmla="*/ 42 w 126"/>
                <a:gd name="T49" fmla="*/ 119 h 149"/>
                <a:gd name="T50" fmla="*/ 36 w 126"/>
                <a:gd name="T51" fmla="*/ 131 h 149"/>
                <a:gd name="T52" fmla="*/ 30 w 126"/>
                <a:gd name="T53" fmla="*/ 137 h 149"/>
                <a:gd name="T54" fmla="*/ 24 w 126"/>
                <a:gd name="T55" fmla="*/ 149 h 149"/>
                <a:gd name="T56" fmla="*/ 12 w 126"/>
                <a:gd name="T57" fmla="*/ 149 h 149"/>
                <a:gd name="T58" fmla="*/ 18 w 126"/>
                <a:gd name="T59" fmla="*/ 149 h 149"/>
                <a:gd name="T60" fmla="*/ 18 w 126"/>
                <a:gd name="T61" fmla="*/ 143 h 149"/>
                <a:gd name="T62" fmla="*/ 24 w 126"/>
                <a:gd name="T63" fmla="*/ 131 h 149"/>
                <a:gd name="T64" fmla="*/ 36 w 126"/>
                <a:gd name="T65" fmla="*/ 119 h 149"/>
                <a:gd name="T66" fmla="*/ 42 w 126"/>
                <a:gd name="T67" fmla="*/ 108 h 149"/>
                <a:gd name="T68" fmla="*/ 36 w 126"/>
                <a:gd name="T69" fmla="*/ 108 h 149"/>
                <a:gd name="T70" fmla="*/ 24 w 126"/>
                <a:gd name="T71" fmla="*/ 113 h 149"/>
                <a:gd name="T72" fmla="*/ 18 w 126"/>
                <a:gd name="T73" fmla="*/ 113 h 149"/>
                <a:gd name="T74" fmla="*/ 12 w 126"/>
                <a:gd name="T75" fmla="*/ 113 h 149"/>
                <a:gd name="T76" fmla="*/ 6 w 126"/>
                <a:gd name="T77" fmla="*/ 119 h 149"/>
                <a:gd name="T78" fmla="*/ 0 w 126"/>
                <a:gd name="T79" fmla="*/ 119 h 149"/>
                <a:gd name="T80" fmla="*/ 6 w 126"/>
                <a:gd name="T81" fmla="*/ 113 h 149"/>
                <a:gd name="T82" fmla="*/ 18 w 126"/>
                <a:gd name="T83" fmla="*/ 108 h 149"/>
                <a:gd name="T84" fmla="*/ 30 w 126"/>
                <a:gd name="T85" fmla="*/ 102 h 149"/>
                <a:gd name="T86" fmla="*/ 42 w 126"/>
                <a:gd name="T87" fmla="*/ 102 h 149"/>
                <a:gd name="T88" fmla="*/ 48 w 126"/>
                <a:gd name="T89" fmla="*/ 102 h 149"/>
                <a:gd name="T90" fmla="*/ 54 w 126"/>
                <a:gd name="T91" fmla="*/ 96 h 149"/>
                <a:gd name="T92" fmla="*/ 60 w 126"/>
                <a:gd name="T93" fmla="*/ 90 h 149"/>
                <a:gd name="T94" fmla="*/ 66 w 126"/>
                <a:gd name="T95" fmla="*/ 84 h 149"/>
                <a:gd name="T96" fmla="*/ 66 w 126"/>
                <a:gd name="T97" fmla="*/ 78 h 149"/>
                <a:gd name="T98" fmla="*/ 60 w 126"/>
                <a:gd name="T99" fmla="*/ 78 h 149"/>
                <a:gd name="T100" fmla="*/ 60 w 126"/>
                <a:gd name="T101" fmla="*/ 78 h 149"/>
                <a:gd name="T102" fmla="*/ 66 w 126"/>
                <a:gd name="T103" fmla="*/ 72 h 149"/>
                <a:gd name="T104" fmla="*/ 72 w 126"/>
                <a:gd name="T105" fmla="*/ 72 h 149"/>
                <a:gd name="T106" fmla="*/ 72 w 126"/>
                <a:gd name="T107" fmla="*/ 72 h 149"/>
                <a:gd name="T108" fmla="*/ 78 w 126"/>
                <a:gd name="T109" fmla="*/ 66 h 149"/>
                <a:gd name="T110" fmla="*/ 84 w 126"/>
                <a:gd name="T111" fmla="*/ 54 h 149"/>
                <a:gd name="T112" fmla="*/ 96 w 126"/>
                <a:gd name="T113" fmla="*/ 36 h 149"/>
                <a:gd name="T114" fmla="*/ 102 w 126"/>
                <a:gd name="T115" fmla="*/ 24 h 149"/>
                <a:gd name="T116" fmla="*/ 108 w 126"/>
                <a:gd name="T117" fmla="*/ 12 h 149"/>
                <a:gd name="T118" fmla="*/ 108 w 126"/>
                <a:gd name="T119" fmla="*/ 6 h 149"/>
                <a:gd name="T120" fmla="*/ 114 w 126"/>
                <a:gd name="T121" fmla="*/ 6 h 149"/>
                <a:gd name="T122" fmla="*/ 126 w 126"/>
                <a:gd name="T123" fmla="*/ 0 h 14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6"/>
                <a:gd name="T187" fmla="*/ 0 h 149"/>
                <a:gd name="T188" fmla="*/ 126 w 126"/>
                <a:gd name="T189" fmla="*/ 149 h 14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6" h="149">
                  <a:moveTo>
                    <a:pt x="126" y="0"/>
                  </a:moveTo>
                  <a:lnTo>
                    <a:pt x="126" y="6"/>
                  </a:lnTo>
                  <a:lnTo>
                    <a:pt x="120" y="6"/>
                  </a:lnTo>
                  <a:lnTo>
                    <a:pt x="120" y="12"/>
                  </a:lnTo>
                  <a:lnTo>
                    <a:pt x="114" y="18"/>
                  </a:lnTo>
                  <a:lnTo>
                    <a:pt x="114" y="24"/>
                  </a:lnTo>
                  <a:lnTo>
                    <a:pt x="108" y="30"/>
                  </a:lnTo>
                  <a:lnTo>
                    <a:pt x="108" y="36"/>
                  </a:lnTo>
                  <a:lnTo>
                    <a:pt x="102" y="42"/>
                  </a:lnTo>
                  <a:lnTo>
                    <a:pt x="102" y="48"/>
                  </a:lnTo>
                  <a:lnTo>
                    <a:pt x="96" y="54"/>
                  </a:lnTo>
                  <a:lnTo>
                    <a:pt x="96" y="60"/>
                  </a:lnTo>
                  <a:lnTo>
                    <a:pt x="90" y="66"/>
                  </a:lnTo>
                  <a:lnTo>
                    <a:pt x="90" y="72"/>
                  </a:lnTo>
                  <a:lnTo>
                    <a:pt x="96" y="78"/>
                  </a:lnTo>
                  <a:lnTo>
                    <a:pt x="96" y="84"/>
                  </a:lnTo>
                  <a:lnTo>
                    <a:pt x="96" y="90"/>
                  </a:lnTo>
                  <a:lnTo>
                    <a:pt x="96" y="84"/>
                  </a:lnTo>
                  <a:lnTo>
                    <a:pt x="90" y="84"/>
                  </a:lnTo>
                  <a:lnTo>
                    <a:pt x="90" y="78"/>
                  </a:lnTo>
                  <a:lnTo>
                    <a:pt x="84" y="78"/>
                  </a:lnTo>
                  <a:lnTo>
                    <a:pt x="78" y="84"/>
                  </a:lnTo>
                  <a:lnTo>
                    <a:pt x="72" y="84"/>
                  </a:lnTo>
                  <a:lnTo>
                    <a:pt x="66" y="90"/>
                  </a:lnTo>
                  <a:lnTo>
                    <a:pt x="66" y="96"/>
                  </a:lnTo>
                  <a:lnTo>
                    <a:pt x="60" y="102"/>
                  </a:lnTo>
                  <a:lnTo>
                    <a:pt x="54" y="102"/>
                  </a:lnTo>
                  <a:lnTo>
                    <a:pt x="54" y="108"/>
                  </a:lnTo>
                  <a:lnTo>
                    <a:pt x="48" y="108"/>
                  </a:lnTo>
                  <a:lnTo>
                    <a:pt x="48" y="113"/>
                  </a:lnTo>
                  <a:lnTo>
                    <a:pt x="48" y="125"/>
                  </a:lnTo>
                  <a:lnTo>
                    <a:pt x="54" y="131"/>
                  </a:lnTo>
                  <a:lnTo>
                    <a:pt x="54" y="143"/>
                  </a:lnTo>
                  <a:lnTo>
                    <a:pt x="60" y="143"/>
                  </a:lnTo>
                  <a:lnTo>
                    <a:pt x="60" y="149"/>
                  </a:lnTo>
                  <a:lnTo>
                    <a:pt x="54" y="143"/>
                  </a:lnTo>
                  <a:lnTo>
                    <a:pt x="54" y="137"/>
                  </a:lnTo>
                  <a:lnTo>
                    <a:pt x="48" y="131"/>
                  </a:lnTo>
                  <a:lnTo>
                    <a:pt x="48" y="119"/>
                  </a:lnTo>
                  <a:lnTo>
                    <a:pt x="48" y="113"/>
                  </a:lnTo>
                  <a:lnTo>
                    <a:pt x="42" y="119"/>
                  </a:lnTo>
                  <a:lnTo>
                    <a:pt x="42" y="125"/>
                  </a:lnTo>
                  <a:lnTo>
                    <a:pt x="36" y="131"/>
                  </a:lnTo>
                  <a:lnTo>
                    <a:pt x="30" y="131"/>
                  </a:lnTo>
                  <a:lnTo>
                    <a:pt x="30" y="137"/>
                  </a:lnTo>
                  <a:lnTo>
                    <a:pt x="24" y="143"/>
                  </a:lnTo>
                  <a:lnTo>
                    <a:pt x="24" y="149"/>
                  </a:lnTo>
                  <a:lnTo>
                    <a:pt x="18" y="149"/>
                  </a:lnTo>
                  <a:lnTo>
                    <a:pt x="12" y="149"/>
                  </a:lnTo>
                  <a:lnTo>
                    <a:pt x="18" y="149"/>
                  </a:lnTo>
                  <a:lnTo>
                    <a:pt x="18" y="143"/>
                  </a:lnTo>
                  <a:lnTo>
                    <a:pt x="24" y="137"/>
                  </a:lnTo>
                  <a:lnTo>
                    <a:pt x="24" y="131"/>
                  </a:lnTo>
                  <a:lnTo>
                    <a:pt x="30" y="125"/>
                  </a:lnTo>
                  <a:lnTo>
                    <a:pt x="36" y="119"/>
                  </a:lnTo>
                  <a:lnTo>
                    <a:pt x="36" y="113"/>
                  </a:lnTo>
                  <a:lnTo>
                    <a:pt x="42" y="108"/>
                  </a:lnTo>
                  <a:lnTo>
                    <a:pt x="36" y="108"/>
                  </a:lnTo>
                  <a:lnTo>
                    <a:pt x="30" y="108"/>
                  </a:lnTo>
                  <a:lnTo>
                    <a:pt x="24" y="113"/>
                  </a:lnTo>
                  <a:lnTo>
                    <a:pt x="18" y="113"/>
                  </a:lnTo>
                  <a:lnTo>
                    <a:pt x="12" y="113"/>
                  </a:lnTo>
                  <a:lnTo>
                    <a:pt x="6" y="119"/>
                  </a:lnTo>
                  <a:lnTo>
                    <a:pt x="0" y="119"/>
                  </a:lnTo>
                  <a:lnTo>
                    <a:pt x="0" y="113"/>
                  </a:lnTo>
                  <a:lnTo>
                    <a:pt x="6" y="113"/>
                  </a:lnTo>
                  <a:lnTo>
                    <a:pt x="12" y="113"/>
                  </a:lnTo>
                  <a:lnTo>
                    <a:pt x="18" y="108"/>
                  </a:lnTo>
                  <a:lnTo>
                    <a:pt x="24" y="108"/>
                  </a:lnTo>
                  <a:lnTo>
                    <a:pt x="30" y="102"/>
                  </a:lnTo>
                  <a:lnTo>
                    <a:pt x="36" y="102"/>
                  </a:lnTo>
                  <a:lnTo>
                    <a:pt x="42" y="102"/>
                  </a:lnTo>
                  <a:lnTo>
                    <a:pt x="48" y="102"/>
                  </a:lnTo>
                  <a:lnTo>
                    <a:pt x="54" y="96"/>
                  </a:lnTo>
                  <a:lnTo>
                    <a:pt x="60" y="90"/>
                  </a:lnTo>
                  <a:lnTo>
                    <a:pt x="66" y="84"/>
                  </a:lnTo>
                  <a:lnTo>
                    <a:pt x="66" y="78"/>
                  </a:lnTo>
                  <a:lnTo>
                    <a:pt x="60" y="78"/>
                  </a:lnTo>
                  <a:lnTo>
                    <a:pt x="66" y="72"/>
                  </a:lnTo>
                  <a:lnTo>
                    <a:pt x="72" y="72"/>
                  </a:lnTo>
                  <a:lnTo>
                    <a:pt x="78" y="66"/>
                  </a:lnTo>
                  <a:lnTo>
                    <a:pt x="78" y="60"/>
                  </a:lnTo>
                  <a:lnTo>
                    <a:pt x="84" y="54"/>
                  </a:lnTo>
                  <a:lnTo>
                    <a:pt x="90" y="48"/>
                  </a:lnTo>
                  <a:lnTo>
                    <a:pt x="96" y="36"/>
                  </a:lnTo>
                  <a:lnTo>
                    <a:pt x="102" y="30"/>
                  </a:lnTo>
                  <a:lnTo>
                    <a:pt x="102" y="24"/>
                  </a:lnTo>
                  <a:lnTo>
                    <a:pt x="102" y="18"/>
                  </a:lnTo>
                  <a:lnTo>
                    <a:pt x="108" y="12"/>
                  </a:lnTo>
                  <a:lnTo>
                    <a:pt x="108" y="6"/>
                  </a:lnTo>
                  <a:lnTo>
                    <a:pt x="114" y="6"/>
                  </a:lnTo>
                  <a:lnTo>
                    <a:pt x="120" y="0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322" name="Freeform 256"/>
            <p:cNvSpPr>
              <a:spLocks/>
            </p:cNvSpPr>
            <p:nvPr/>
          </p:nvSpPr>
          <p:spPr bwMode="auto">
            <a:xfrm>
              <a:off x="5209" y="1846"/>
              <a:ext cx="72" cy="119"/>
            </a:xfrm>
            <a:custGeom>
              <a:avLst/>
              <a:gdLst>
                <a:gd name="T0" fmla="*/ 18 w 72"/>
                <a:gd name="T1" fmla="*/ 113 h 119"/>
                <a:gd name="T2" fmla="*/ 30 w 72"/>
                <a:gd name="T3" fmla="*/ 101 h 119"/>
                <a:gd name="T4" fmla="*/ 36 w 72"/>
                <a:gd name="T5" fmla="*/ 95 h 119"/>
                <a:gd name="T6" fmla="*/ 48 w 72"/>
                <a:gd name="T7" fmla="*/ 95 h 119"/>
                <a:gd name="T8" fmla="*/ 60 w 72"/>
                <a:gd name="T9" fmla="*/ 89 h 119"/>
                <a:gd name="T10" fmla="*/ 66 w 72"/>
                <a:gd name="T11" fmla="*/ 83 h 119"/>
                <a:gd name="T12" fmla="*/ 72 w 72"/>
                <a:gd name="T13" fmla="*/ 83 h 119"/>
                <a:gd name="T14" fmla="*/ 72 w 72"/>
                <a:gd name="T15" fmla="*/ 77 h 119"/>
                <a:gd name="T16" fmla="*/ 66 w 72"/>
                <a:gd name="T17" fmla="*/ 83 h 119"/>
                <a:gd name="T18" fmla="*/ 60 w 72"/>
                <a:gd name="T19" fmla="*/ 83 h 119"/>
                <a:gd name="T20" fmla="*/ 48 w 72"/>
                <a:gd name="T21" fmla="*/ 89 h 119"/>
                <a:gd name="T22" fmla="*/ 36 w 72"/>
                <a:gd name="T23" fmla="*/ 95 h 119"/>
                <a:gd name="T24" fmla="*/ 36 w 72"/>
                <a:gd name="T25" fmla="*/ 89 h 119"/>
                <a:gd name="T26" fmla="*/ 42 w 72"/>
                <a:gd name="T27" fmla="*/ 71 h 119"/>
                <a:gd name="T28" fmla="*/ 48 w 72"/>
                <a:gd name="T29" fmla="*/ 65 h 119"/>
                <a:gd name="T30" fmla="*/ 54 w 72"/>
                <a:gd name="T31" fmla="*/ 59 h 119"/>
                <a:gd name="T32" fmla="*/ 66 w 72"/>
                <a:gd name="T33" fmla="*/ 47 h 119"/>
                <a:gd name="T34" fmla="*/ 72 w 72"/>
                <a:gd name="T35" fmla="*/ 41 h 119"/>
                <a:gd name="T36" fmla="*/ 72 w 72"/>
                <a:gd name="T37" fmla="*/ 35 h 119"/>
                <a:gd name="T38" fmla="*/ 72 w 72"/>
                <a:gd name="T39" fmla="*/ 35 h 119"/>
                <a:gd name="T40" fmla="*/ 66 w 72"/>
                <a:gd name="T41" fmla="*/ 41 h 119"/>
                <a:gd name="T42" fmla="*/ 60 w 72"/>
                <a:gd name="T43" fmla="*/ 47 h 119"/>
                <a:gd name="T44" fmla="*/ 54 w 72"/>
                <a:gd name="T45" fmla="*/ 53 h 119"/>
                <a:gd name="T46" fmla="*/ 48 w 72"/>
                <a:gd name="T47" fmla="*/ 59 h 119"/>
                <a:gd name="T48" fmla="*/ 42 w 72"/>
                <a:gd name="T49" fmla="*/ 47 h 119"/>
                <a:gd name="T50" fmla="*/ 48 w 72"/>
                <a:gd name="T51" fmla="*/ 12 h 119"/>
                <a:gd name="T52" fmla="*/ 42 w 72"/>
                <a:gd name="T53" fmla="*/ 0 h 119"/>
                <a:gd name="T54" fmla="*/ 42 w 72"/>
                <a:gd name="T55" fmla="*/ 0 h 119"/>
                <a:gd name="T56" fmla="*/ 42 w 72"/>
                <a:gd name="T57" fmla="*/ 18 h 119"/>
                <a:gd name="T58" fmla="*/ 36 w 72"/>
                <a:gd name="T59" fmla="*/ 53 h 119"/>
                <a:gd name="T60" fmla="*/ 36 w 72"/>
                <a:gd name="T61" fmla="*/ 65 h 119"/>
                <a:gd name="T62" fmla="*/ 36 w 72"/>
                <a:gd name="T63" fmla="*/ 59 h 119"/>
                <a:gd name="T64" fmla="*/ 30 w 72"/>
                <a:gd name="T65" fmla="*/ 53 h 119"/>
                <a:gd name="T66" fmla="*/ 30 w 72"/>
                <a:gd name="T67" fmla="*/ 47 h 119"/>
                <a:gd name="T68" fmla="*/ 18 w 72"/>
                <a:gd name="T69" fmla="*/ 35 h 119"/>
                <a:gd name="T70" fmla="*/ 12 w 72"/>
                <a:gd name="T71" fmla="*/ 29 h 119"/>
                <a:gd name="T72" fmla="*/ 6 w 72"/>
                <a:gd name="T73" fmla="*/ 29 h 119"/>
                <a:gd name="T74" fmla="*/ 12 w 72"/>
                <a:gd name="T75" fmla="*/ 35 h 119"/>
                <a:gd name="T76" fmla="*/ 18 w 72"/>
                <a:gd name="T77" fmla="*/ 41 h 119"/>
                <a:gd name="T78" fmla="*/ 30 w 72"/>
                <a:gd name="T79" fmla="*/ 59 h 119"/>
                <a:gd name="T80" fmla="*/ 30 w 72"/>
                <a:gd name="T81" fmla="*/ 71 h 119"/>
                <a:gd name="T82" fmla="*/ 30 w 72"/>
                <a:gd name="T83" fmla="*/ 89 h 119"/>
                <a:gd name="T84" fmla="*/ 24 w 72"/>
                <a:gd name="T85" fmla="*/ 89 h 119"/>
                <a:gd name="T86" fmla="*/ 24 w 72"/>
                <a:gd name="T87" fmla="*/ 89 h 119"/>
                <a:gd name="T88" fmla="*/ 18 w 72"/>
                <a:gd name="T89" fmla="*/ 83 h 119"/>
                <a:gd name="T90" fmla="*/ 12 w 72"/>
                <a:gd name="T91" fmla="*/ 77 h 119"/>
                <a:gd name="T92" fmla="*/ 6 w 72"/>
                <a:gd name="T93" fmla="*/ 71 h 119"/>
                <a:gd name="T94" fmla="*/ 0 w 72"/>
                <a:gd name="T95" fmla="*/ 65 h 119"/>
                <a:gd name="T96" fmla="*/ 0 w 72"/>
                <a:gd name="T97" fmla="*/ 65 h 119"/>
                <a:gd name="T98" fmla="*/ 6 w 72"/>
                <a:gd name="T99" fmla="*/ 71 h 119"/>
                <a:gd name="T100" fmla="*/ 12 w 72"/>
                <a:gd name="T101" fmla="*/ 83 h 119"/>
                <a:gd name="T102" fmla="*/ 18 w 72"/>
                <a:gd name="T103" fmla="*/ 89 h 119"/>
                <a:gd name="T104" fmla="*/ 18 w 72"/>
                <a:gd name="T105" fmla="*/ 95 h 119"/>
                <a:gd name="T106" fmla="*/ 18 w 72"/>
                <a:gd name="T107" fmla="*/ 107 h 119"/>
                <a:gd name="T108" fmla="*/ 12 w 72"/>
                <a:gd name="T109" fmla="*/ 119 h 119"/>
                <a:gd name="T110" fmla="*/ 12 w 72"/>
                <a:gd name="T111" fmla="*/ 119 h 11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119"/>
                <a:gd name="T170" fmla="*/ 72 w 72"/>
                <a:gd name="T171" fmla="*/ 119 h 11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119">
                  <a:moveTo>
                    <a:pt x="18" y="119"/>
                  </a:moveTo>
                  <a:lnTo>
                    <a:pt x="18" y="113"/>
                  </a:lnTo>
                  <a:lnTo>
                    <a:pt x="24" y="107"/>
                  </a:lnTo>
                  <a:lnTo>
                    <a:pt x="30" y="101"/>
                  </a:lnTo>
                  <a:lnTo>
                    <a:pt x="30" y="95"/>
                  </a:lnTo>
                  <a:lnTo>
                    <a:pt x="36" y="95"/>
                  </a:lnTo>
                  <a:lnTo>
                    <a:pt x="42" y="95"/>
                  </a:lnTo>
                  <a:lnTo>
                    <a:pt x="48" y="95"/>
                  </a:lnTo>
                  <a:lnTo>
                    <a:pt x="54" y="95"/>
                  </a:lnTo>
                  <a:lnTo>
                    <a:pt x="60" y="89"/>
                  </a:lnTo>
                  <a:lnTo>
                    <a:pt x="66" y="89"/>
                  </a:lnTo>
                  <a:lnTo>
                    <a:pt x="66" y="83"/>
                  </a:lnTo>
                  <a:lnTo>
                    <a:pt x="72" y="83"/>
                  </a:lnTo>
                  <a:lnTo>
                    <a:pt x="72" y="77"/>
                  </a:lnTo>
                  <a:lnTo>
                    <a:pt x="66" y="83"/>
                  </a:lnTo>
                  <a:lnTo>
                    <a:pt x="60" y="83"/>
                  </a:lnTo>
                  <a:lnTo>
                    <a:pt x="54" y="89"/>
                  </a:lnTo>
                  <a:lnTo>
                    <a:pt x="48" y="89"/>
                  </a:lnTo>
                  <a:lnTo>
                    <a:pt x="42" y="89"/>
                  </a:lnTo>
                  <a:lnTo>
                    <a:pt x="36" y="95"/>
                  </a:lnTo>
                  <a:lnTo>
                    <a:pt x="36" y="89"/>
                  </a:lnTo>
                  <a:lnTo>
                    <a:pt x="36" y="77"/>
                  </a:lnTo>
                  <a:lnTo>
                    <a:pt x="42" y="71"/>
                  </a:lnTo>
                  <a:lnTo>
                    <a:pt x="42" y="65"/>
                  </a:lnTo>
                  <a:lnTo>
                    <a:pt x="48" y="65"/>
                  </a:lnTo>
                  <a:lnTo>
                    <a:pt x="48" y="59"/>
                  </a:lnTo>
                  <a:lnTo>
                    <a:pt x="54" y="59"/>
                  </a:lnTo>
                  <a:lnTo>
                    <a:pt x="60" y="53"/>
                  </a:lnTo>
                  <a:lnTo>
                    <a:pt x="66" y="47"/>
                  </a:lnTo>
                  <a:lnTo>
                    <a:pt x="72" y="41"/>
                  </a:lnTo>
                  <a:lnTo>
                    <a:pt x="72" y="35"/>
                  </a:lnTo>
                  <a:lnTo>
                    <a:pt x="72" y="41"/>
                  </a:lnTo>
                  <a:lnTo>
                    <a:pt x="66" y="41"/>
                  </a:lnTo>
                  <a:lnTo>
                    <a:pt x="60" y="47"/>
                  </a:lnTo>
                  <a:lnTo>
                    <a:pt x="54" y="53"/>
                  </a:lnTo>
                  <a:lnTo>
                    <a:pt x="48" y="53"/>
                  </a:lnTo>
                  <a:lnTo>
                    <a:pt x="48" y="59"/>
                  </a:lnTo>
                  <a:lnTo>
                    <a:pt x="42" y="59"/>
                  </a:lnTo>
                  <a:lnTo>
                    <a:pt x="42" y="47"/>
                  </a:lnTo>
                  <a:lnTo>
                    <a:pt x="42" y="29"/>
                  </a:lnTo>
                  <a:lnTo>
                    <a:pt x="48" y="12"/>
                  </a:lnTo>
                  <a:lnTo>
                    <a:pt x="42" y="6"/>
                  </a:lnTo>
                  <a:lnTo>
                    <a:pt x="42" y="0"/>
                  </a:lnTo>
                  <a:lnTo>
                    <a:pt x="42" y="6"/>
                  </a:lnTo>
                  <a:lnTo>
                    <a:pt x="42" y="18"/>
                  </a:lnTo>
                  <a:lnTo>
                    <a:pt x="42" y="35"/>
                  </a:lnTo>
                  <a:lnTo>
                    <a:pt x="36" y="53"/>
                  </a:lnTo>
                  <a:lnTo>
                    <a:pt x="36" y="65"/>
                  </a:lnTo>
                  <a:lnTo>
                    <a:pt x="36" y="59"/>
                  </a:lnTo>
                  <a:lnTo>
                    <a:pt x="30" y="59"/>
                  </a:lnTo>
                  <a:lnTo>
                    <a:pt x="30" y="53"/>
                  </a:lnTo>
                  <a:lnTo>
                    <a:pt x="30" y="47"/>
                  </a:lnTo>
                  <a:lnTo>
                    <a:pt x="24" y="41"/>
                  </a:lnTo>
                  <a:lnTo>
                    <a:pt x="18" y="35"/>
                  </a:lnTo>
                  <a:lnTo>
                    <a:pt x="12" y="29"/>
                  </a:lnTo>
                  <a:lnTo>
                    <a:pt x="6" y="29"/>
                  </a:lnTo>
                  <a:lnTo>
                    <a:pt x="12" y="29"/>
                  </a:lnTo>
                  <a:lnTo>
                    <a:pt x="12" y="35"/>
                  </a:lnTo>
                  <a:lnTo>
                    <a:pt x="18" y="41"/>
                  </a:lnTo>
                  <a:lnTo>
                    <a:pt x="24" y="53"/>
                  </a:lnTo>
                  <a:lnTo>
                    <a:pt x="30" y="59"/>
                  </a:lnTo>
                  <a:lnTo>
                    <a:pt x="30" y="65"/>
                  </a:lnTo>
                  <a:lnTo>
                    <a:pt x="30" y="71"/>
                  </a:lnTo>
                  <a:lnTo>
                    <a:pt x="30" y="77"/>
                  </a:lnTo>
                  <a:lnTo>
                    <a:pt x="30" y="89"/>
                  </a:lnTo>
                  <a:lnTo>
                    <a:pt x="24" y="89"/>
                  </a:lnTo>
                  <a:lnTo>
                    <a:pt x="18" y="89"/>
                  </a:lnTo>
                  <a:lnTo>
                    <a:pt x="18" y="83"/>
                  </a:lnTo>
                  <a:lnTo>
                    <a:pt x="12" y="77"/>
                  </a:lnTo>
                  <a:lnTo>
                    <a:pt x="6" y="71"/>
                  </a:lnTo>
                  <a:lnTo>
                    <a:pt x="0" y="65"/>
                  </a:lnTo>
                  <a:lnTo>
                    <a:pt x="6" y="71"/>
                  </a:lnTo>
                  <a:lnTo>
                    <a:pt x="6" y="77"/>
                  </a:lnTo>
                  <a:lnTo>
                    <a:pt x="12" y="83"/>
                  </a:lnTo>
                  <a:lnTo>
                    <a:pt x="12" y="89"/>
                  </a:lnTo>
                  <a:lnTo>
                    <a:pt x="18" y="89"/>
                  </a:lnTo>
                  <a:lnTo>
                    <a:pt x="18" y="95"/>
                  </a:lnTo>
                  <a:lnTo>
                    <a:pt x="18" y="101"/>
                  </a:lnTo>
                  <a:lnTo>
                    <a:pt x="18" y="107"/>
                  </a:lnTo>
                  <a:lnTo>
                    <a:pt x="12" y="113"/>
                  </a:lnTo>
                  <a:lnTo>
                    <a:pt x="12" y="119"/>
                  </a:lnTo>
                  <a:lnTo>
                    <a:pt x="18" y="119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  <p:sp>
          <p:nvSpPr>
            <p:cNvPr id="2323" name="Freeform 257"/>
            <p:cNvSpPr>
              <a:spLocks/>
            </p:cNvSpPr>
            <p:nvPr/>
          </p:nvSpPr>
          <p:spPr bwMode="auto">
            <a:xfrm>
              <a:off x="4875" y="1881"/>
              <a:ext cx="143" cy="114"/>
            </a:xfrm>
            <a:custGeom>
              <a:avLst/>
              <a:gdLst>
                <a:gd name="T0" fmla="*/ 137 w 143"/>
                <a:gd name="T1" fmla="*/ 102 h 114"/>
                <a:gd name="T2" fmla="*/ 125 w 143"/>
                <a:gd name="T3" fmla="*/ 96 h 114"/>
                <a:gd name="T4" fmla="*/ 119 w 143"/>
                <a:gd name="T5" fmla="*/ 96 h 114"/>
                <a:gd name="T6" fmla="*/ 113 w 143"/>
                <a:gd name="T7" fmla="*/ 90 h 114"/>
                <a:gd name="T8" fmla="*/ 113 w 143"/>
                <a:gd name="T9" fmla="*/ 66 h 114"/>
                <a:gd name="T10" fmla="*/ 113 w 143"/>
                <a:gd name="T11" fmla="*/ 42 h 114"/>
                <a:gd name="T12" fmla="*/ 113 w 143"/>
                <a:gd name="T13" fmla="*/ 48 h 114"/>
                <a:gd name="T14" fmla="*/ 107 w 143"/>
                <a:gd name="T15" fmla="*/ 78 h 114"/>
                <a:gd name="T16" fmla="*/ 101 w 143"/>
                <a:gd name="T17" fmla="*/ 78 h 114"/>
                <a:gd name="T18" fmla="*/ 89 w 143"/>
                <a:gd name="T19" fmla="*/ 66 h 114"/>
                <a:gd name="T20" fmla="*/ 77 w 143"/>
                <a:gd name="T21" fmla="*/ 60 h 114"/>
                <a:gd name="T22" fmla="*/ 77 w 143"/>
                <a:gd name="T23" fmla="*/ 12 h 114"/>
                <a:gd name="T24" fmla="*/ 71 w 143"/>
                <a:gd name="T25" fmla="*/ 0 h 114"/>
                <a:gd name="T26" fmla="*/ 71 w 143"/>
                <a:gd name="T27" fmla="*/ 18 h 114"/>
                <a:gd name="T28" fmla="*/ 71 w 143"/>
                <a:gd name="T29" fmla="*/ 54 h 114"/>
                <a:gd name="T30" fmla="*/ 47 w 143"/>
                <a:gd name="T31" fmla="*/ 36 h 114"/>
                <a:gd name="T32" fmla="*/ 18 w 143"/>
                <a:gd name="T33" fmla="*/ 18 h 114"/>
                <a:gd name="T34" fmla="*/ 6 w 143"/>
                <a:gd name="T35" fmla="*/ 6 h 114"/>
                <a:gd name="T36" fmla="*/ 12 w 143"/>
                <a:gd name="T37" fmla="*/ 12 h 114"/>
                <a:gd name="T38" fmla="*/ 30 w 143"/>
                <a:gd name="T39" fmla="*/ 30 h 114"/>
                <a:gd name="T40" fmla="*/ 59 w 143"/>
                <a:gd name="T41" fmla="*/ 54 h 114"/>
                <a:gd name="T42" fmla="*/ 71 w 143"/>
                <a:gd name="T43" fmla="*/ 60 h 114"/>
                <a:gd name="T44" fmla="*/ 65 w 143"/>
                <a:gd name="T45" fmla="*/ 60 h 114"/>
                <a:gd name="T46" fmla="*/ 41 w 143"/>
                <a:gd name="T47" fmla="*/ 66 h 114"/>
                <a:gd name="T48" fmla="*/ 18 w 143"/>
                <a:gd name="T49" fmla="*/ 60 h 114"/>
                <a:gd name="T50" fmla="*/ 0 w 143"/>
                <a:gd name="T51" fmla="*/ 54 h 114"/>
                <a:gd name="T52" fmla="*/ 6 w 143"/>
                <a:gd name="T53" fmla="*/ 66 h 114"/>
                <a:gd name="T54" fmla="*/ 30 w 143"/>
                <a:gd name="T55" fmla="*/ 66 h 114"/>
                <a:gd name="T56" fmla="*/ 59 w 143"/>
                <a:gd name="T57" fmla="*/ 72 h 114"/>
                <a:gd name="T58" fmla="*/ 71 w 143"/>
                <a:gd name="T59" fmla="*/ 72 h 114"/>
                <a:gd name="T60" fmla="*/ 83 w 143"/>
                <a:gd name="T61" fmla="*/ 78 h 114"/>
                <a:gd name="T62" fmla="*/ 95 w 143"/>
                <a:gd name="T63" fmla="*/ 90 h 114"/>
                <a:gd name="T64" fmla="*/ 83 w 143"/>
                <a:gd name="T65" fmla="*/ 96 h 114"/>
                <a:gd name="T66" fmla="*/ 65 w 143"/>
                <a:gd name="T67" fmla="*/ 102 h 114"/>
                <a:gd name="T68" fmla="*/ 53 w 143"/>
                <a:gd name="T69" fmla="*/ 108 h 114"/>
                <a:gd name="T70" fmla="*/ 53 w 143"/>
                <a:gd name="T71" fmla="*/ 108 h 114"/>
                <a:gd name="T72" fmla="*/ 65 w 143"/>
                <a:gd name="T73" fmla="*/ 108 h 114"/>
                <a:gd name="T74" fmla="*/ 89 w 143"/>
                <a:gd name="T75" fmla="*/ 102 h 114"/>
                <a:gd name="T76" fmla="*/ 101 w 143"/>
                <a:gd name="T77" fmla="*/ 96 h 114"/>
                <a:gd name="T78" fmla="*/ 113 w 143"/>
                <a:gd name="T79" fmla="*/ 96 h 114"/>
                <a:gd name="T80" fmla="*/ 125 w 143"/>
                <a:gd name="T81" fmla="*/ 102 h 114"/>
                <a:gd name="T82" fmla="*/ 131 w 143"/>
                <a:gd name="T83" fmla="*/ 108 h 114"/>
                <a:gd name="T84" fmla="*/ 143 w 143"/>
                <a:gd name="T85" fmla="*/ 114 h 11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"/>
                <a:gd name="T130" fmla="*/ 0 h 114"/>
                <a:gd name="T131" fmla="*/ 143 w 143"/>
                <a:gd name="T132" fmla="*/ 114 h 11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" h="114">
                  <a:moveTo>
                    <a:pt x="143" y="114"/>
                  </a:moveTo>
                  <a:lnTo>
                    <a:pt x="137" y="108"/>
                  </a:lnTo>
                  <a:lnTo>
                    <a:pt x="137" y="102"/>
                  </a:lnTo>
                  <a:lnTo>
                    <a:pt x="131" y="102"/>
                  </a:lnTo>
                  <a:lnTo>
                    <a:pt x="131" y="96"/>
                  </a:lnTo>
                  <a:lnTo>
                    <a:pt x="125" y="96"/>
                  </a:lnTo>
                  <a:lnTo>
                    <a:pt x="119" y="96"/>
                  </a:lnTo>
                  <a:lnTo>
                    <a:pt x="119" y="90"/>
                  </a:lnTo>
                  <a:lnTo>
                    <a:pt x="113" y="90"/>
                  </a:lnTo>
                  <a:lnTo>
                    <a:pt x="113" y="84"/>
                  </a:lnTo>
                  <a:lnTo>
                    <a:pt x="113" y="78"/>
                  </a:lnTo>
                  <a:lnTo>
                    <a:pt x="113" y="66"/>
                  </a:lnTo>
                  <a:lnTo>
                    <a:pt x="113" y="54"/>
                  </a:lnTo>
                  <a:lnTo>
                    <a:pt x="113" y="48"/>
                  </a:lnTo>
                  <a:lnTo>
                    <a:pt x="113" y="42"/>
                  </a:lnTo>
                  <a:lnTo>
                    <a:pt x="113" y="48"/>
                  </a:lnTo>
                  <a:lnTo>
                    <a:pt x="113" y="54"/>
                  </a:lnTo>
                  <a:lnTo>
                    <a:pt x="107" y="66"/>
                  </a:lnTo>
                  <a:lnTo>
                    <a:pt x="107" y="78"/>
                  </a:lnTo>
                  <a:lnTo>
                    <a:pt x="107" y="84"/>
                  </a:lnTo>
                  <a:lnTo>
                    <a:pt x="101" y="84"/>
                  </a:lnTo>
                  <a:lnTo>
                    <a:pt x="101" y="78"/>
                  </a:lnTo>
                  <a:lnTo>
                    <a:pt x="95" y="78"/>
                  </a:lnTo>
                  <a:lnTo>
                    <a:pt x="95" y="72"/>
                  </a:lnTo>
                  <a:lnTo>
                    <a:pt x="89" y="66"/>
                  </a:lnTo>
                  <a:lnTo>
                    <a:pt x="83" y="66"/>
                  </a:lnTo>
                  <a:lnTo>
                    <a:pt x="83" y="60"/>
                  </a:lnTo>
                  <a:lnTo>
                    <a:pt x="77" y="60"/>
                  </a:lnTo>
                  <a:lnTo>
                    <a:pt x="83" y="48"/>
                  </a:lnTo>
                  <a:lnTo>
                    <a:pt x="77" y="30"/>
                  </a:lnTo>
                  <a:lnTo>
                    <a:pt x="77" y="12"/>
                  </a:lnTo>
                  <a:lnTo>
                    <a:pt x="71" y="0"/>
                  </a:lnTo>
                  <a:lnTo>
                    <a:pt x="71" y="6"/>
                  </a:lnTo>
                  <a:lnTo>
                    <a:pt x="71" y="12"/>
                  </a:lnTo>
                  <a:lnTo>
                    <a:pt x="71" y="18"/>
                  </a:lnTo>
                  <a:lnTo>
                    <a:pt x="77" y="30"/>
                  </a:lnTo>
                  <a:lnTo>
                    <a:pt x="77" y="48"/>
                  </a:lnTo>
                  <a:lnTo>
                    <a:pt x="71" y="54"/>
                  </a:lnTo>
                  <a:lnTo>
                    <a:pt x="65" y="48"/>
                  </a:lnTo>
                  <a:lnTo>
                    <a:pt x="59" y="42"/>
                  </a:lnTo>
                  <a:lnTo>
                    <a:pt x="47" y="36"/>
                  </a:lnTo>
                  <a:lnTo>
                    <a:pt x="41" y="30"/>
                  </a:lnTo>
                  <a:lnTo>
                    <a:pt x="30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30" y="30"/>
                  </a:lnTo>
                  <a:lnTo>
                    <a:pt x="41" y="36"/>
                  </a:lnTo>
                  <a:lnTo>
                    <a:pt x="53" y="48"/>
                  </a:lnTo>
                  <a:lnTo>
                    <a:pt x="59" y="54"/>
                  </a:lnTo>
                  <a:lnTo>
                    <a:pt x="65" y="54"/>
                  </a:lnTo>
                  <a:lnTo>
                    <a:pt x="71" y="60"/>
                  </a:lnTo>
                  <a:lnTo>
                    <a:pt x="65" y="60"/>
                  </a:lnTo>
                  <a:lnTo>
                    <a:pt x="59" y="66"/>
                  </a:lnTo>
                  <a:lnTo>
                    <a:pt x="53" y="66"/>
                  </a:lnTo>
                  <a:lnTo>
                    <a:pt x="41" y="66"/>
                  </a:lnTo>
                  <a:lnTo>
                    <a:pt x="36" y="66"/>
                  </a:lnTo>
                  <a:lnTo>
                    <a:pt x="24" y="66"/>
                  </a:lnTo>
                  <a:lnTo>
                    <a:pt x="18" y="60"/>
                  </a:lnTo>
                  <a:lnTo>
                    <a:pt x="12" y="60"/>
                  </a:lnTo>
                  <a:lnTo>
                    <a:pt x="6" y="60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8" y="66"/>
                  </a:lnTo>
                  <a:lnTo>
                    <a:pt x="30" y="66"/>
                  </a:lnTo>
                  <a:lnTo>
                    <a:pt x="41" y="66"/>
                  </a:lnTo>
                  <a:lnTo>
                    <a:pt x="47" y="66"/>
                  </a:lnTo>
                  <a:lnTo>
                    <a:pt x="59" y="72"/>
                  </a:lnTo>
                  <a:lnTo>
                    <a:pt x="65" y="72"/>
                  </a:lnTo>
                  <a:lnTo>
                    <a:pt x="71" y="72"/>
                  </a:lnTo>
                  <a:lnTo>
                    <a:pt x="77" y="72"/>
                  </a:lnTo>
                  <a:lnTo>
                    <a:pt x="77" y="78"/>
                  </a:lnTo>
                  <a:lnTo>
                    <a:pt x="83" y="78"/>
                  </a:lnTo>
                  <a:lnTo>
                    <a:pt x="89" y="84"/>
                  </a:lnTo>
                  <a:lnTo>
                    <a:pt x="95" y="90"/>
                  </a:lnTo>
                  <a:lnTo>
                    <a:pt x="89" y="90"/>
                  </a:lnTo>
                  <a:lnTo>
                    <a:pt x="83" y="96"/>
                  </a:lnTo>
                  <a:lnTo>
                    <a:pt x="77" y="96"/>
                  </a:lnTo>
                  <a:lnTo>
                    <a:pt x="71" y="102"/>
                  </a:lnTo>
                  <a:lnTo>
                    <a:pt x="65" y="102"/>
                  </a:lnTo>
                  <a:lnTo>
                    <a:pt x="59" y="108"/>
                  </a:lnTo>
                  <a:lnTo>
                    <a:pt x="53" y="108"/>
                  </a:lnTo>
                  <a:lnTo>
                    <a:pt x="47" y="108"/>
                  </a:lnTo>
                  <a:lnTo>
                    <a:pt x="53" y="108"/>
                  </a:lnTo>
                  <a:lnTo>
                    <a:pt x="59" y="108"/>
                  </a:lnTo>
                  <a:lnTo>
                    <a:pt x="65" y="108"/>
                  </a:lnTo>
                  <a:lnTo>
                    <a:pt x="77" y="108"/>
                  </a:lnTo>
                  <a:lnTo>
                    <a:pt x="83" y="102"/>
                  </a:lnTo>
                  <a:lnTo>
                    <a:pt x="89" y="102"/>
                  </a:lnTo>
                  <a:lnTo>
                    <a:pt x="95" y="102"/>
                  </a:lnTo>
                  <a:lnTo>
                    <a:pt x="95" y="96"/>
                  </a:lnTo>
                  <a:lnTo>
                    <a:pt x="101" y="96"/>
                  </a:lnTo>
                  <a:lnTo>
                    <a:pt x="107" y="96"/>
                  </a:lnTo>
                  <a:lnTo>
                    <a:pt x="113" y="96"/>
                  </a:lnTo>
                  <a:lnTo>
                    <a:pt x="113" y="102"/>
                  </a:lnTo>
                  <a:lnTo>
                    <a:pt x="119" y="102"/>
                  </a:lnTo>
                  <a:lnTo>
                    <a:pt x="125" y="102"/>
                  </a:lnTo>
                  <a:lnTo>
                    <a:pt x="125" y="108"/>
                  </a:lnTo>
                  <a:lnTo>
                    <a:pt x="131" y="108"/>
                  </a:lnTo>
                  <a:lnTo>
                    <a:pt x="137" y="108"/>
                  </a:lnTo>
                  <a:lnTo>
                    <a:pt x="137" y="114"/>
                  </a:lnTo>
                  <a:lnTo>
                    <a:pt x="143" y="114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 sz="1350"/>
            </a:p>
          </p:txBody>
        </p:sp>
      </p:grpSp>
      <p:sp>
        <p:nvSpPr>
          <p:cNvPr id="2061" name="Text Box 14"/>
          <p:cNvSpPr txBox="1">
            <a:spLocks noChangeArrowheads="1"/>
          </p:cNvSpPr>
          <p:nvPr/>
        </p:nvSpPr>
        <p:spPr bwMode="auto">
          <a:xfrm>
            <a:off x="2419351" y="2899173"/>
            <a:ext cx="4317206" cy="2031325"/>
          </a:xfrm>
          <a:prstGeom prst="rect">
            <a:avLst/>
          </a:prstGeom>
          <a:solidFill>
            <a:srgbClr val="FFFF00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solidFill>
                  <a:srgbClr val="FF0000"/>
                </a:solidFill>
                <a:latin typeface="Times New Roman" pitchFamily="18" charset="0"/>
              </a:rPr>
              <a:t>LĨNH VỰC PHÁT TRIỂN THẨM MỸ</a:t>
            </a:r>
          </a:p>
          <a:p>
            <a:pPr>
              <a:spcBef>
                <a:spcPct val="50000"/>
              </a:spcBef>
            </a:pPr>
            <a:r>
              <a:rPr lang="en-US" b="1" dirty="0">
                <a:solidFill>
                  <a:srgbClr val="FF0000"/>
                </a:solidFill>
                <a:latin typeface="Times New Roman" pitchFamily="18" charset="0"/>
              </a:rPr>
              <a:t>Tạo hình : Xếp ao cá</a:t>
            </a:r>
          </a:p>
          <a:p>
            <a:pPr>
              <a:spcBef>
                <a:spcPct val="50000"/>
              </a:spcBef>
            </a:pPr>
            <a:r>
              <a:rPr lang="en-US" b="1" dirty="0">
                <a:solidFill>
                  <a:srgbClr val="FF0000"/>
                </a:solidFill>
                <a:latin typeface="Times New Roman" pitchFamily="18" charset="0"/>
              </a:rPr>
              <a:t>NDKH: Hát : Bé xếp </a:t>
            </a:r>
            <a:r>
              <a:rPr lang="en-US" b="1">
                <a:solidFill>
                  <a:srgbClr val="FF0000"/>
                </a:solidFill>
                <a:latin typeface="Times New Roman" pitchFamily="18" charset="0"/>
              </a:rPr>
              <a:t>ao xinh</a:t>
            </a:r>
            <a:endParaRPr lang="en-US" b="1" dirty="0">
              <a:solidFill>
                <a:srgbClr val="FF0000"/>
              </a:solidFill>
              <a:latin typeface="Times New Roman" pitchFamily="18" charset="0"/>
            </a:endParaRPr>
          </a:p>
          <a:p>
            <a:pPr>
              <a:spcBef>
                <a:spcPct val="50000"/>
              </a:spcBef>
            </a:pPr>
            <a:r>
              <a:rPr lang="en-US" b="1" dirty="0">
                <a:solidFill>
                  <a:srgbClr val="FF0000"/>
                </a:solidFill>
                <a:latin typeface="Times New Roman" pitchFamily="18" charset="0"/>
              </a:rPr>
              <a:t>Giáo viên</a:t>
            </a:r>
            <a:r>
              <a:rPr lang="en-US" b="1">
                <a:solidFill>
                  <a:srgbClr val="FF0000"/>
                </a:solidFill>
                <a:latin typeface="Times New Roman" pitchFamily="18" charset="0"/>
              </a:rPr>
              <a:t>: </a:t>
            </a:r>
            <a:r>
              <a:rPr lang="vi-VN" b="1">
                <a:solidFill>
                  <a:srgbClr val="FF0000"/>
                </a:solidFill>
                <a:latin typeface="Times New Roman" pitchFamily="18" charset="0"/>
              </a:rPr>
              <a:t>Trần  Thị Bích Ngọc</a:t>
            </a:r>
            <a:endParaRPr lang="en-US" b="1" dirty="0">
              <a:solidFill>
                <a:srgbClr val="FF0000"/>
              </a:solidFill>
              <a:latin typeface="Times New Roman" pitchFamily="18" charset="0"/>
            </a:endParaRPr>
          </a:p>
          <a:p>
            <a:pPr>
              <a:spcBef>
                <a:spcPct val="50000"/>
              </a:spcBef>
            </a:pPr>
            <a:endParaRPr lang="en-US" b="1" dirty="0">
              <a:solidFill>
                <a:srgbClr val="FF0000"/>
              </a:solidFill>
              <a:latin typeface="Times New Roman" pitchFamily="18" charset="0"/>
            </a:endParaRPr>
          </a:p>
        </p:txBody>
      </p:sp>
      <p:sp>
        <p:nvSpPr>
          <p:cNvPr id="2062" name="WordArt 1289"/>
          <p:cNvSpPr>
            <a:spLocks noChangeArrowheads="1" noChangeShapeType="1" noTextEdit="1"/>
          </p:cNvSpPr>
          <p:nvPr/>
        </p:nvSpPr>
        <p:spPr bwMode="auto">
          <a:xfrm rot="927434">
            <a:off x="2062574" y="1950586"/>
            <a:ext cx="6068616" cy="3700463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1112667"/>
              </a:avLst>
            </a:prstTxWarp>
          </a:bodyPr>
          <a:lstStyle/>
          <a:p>
            <a:r>
              <a:rPr lang="vi-VN" sz="2700" b="1" kern="1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Times New Roman"/>
                <a:cs typeface="Times New Roman"/>
              </a:rPr>
              <a:t>PHÒNG GIÁO DỤC QUẬN LONG BIÊN</a:t>
            </a:r>
          </a:p>
          <a:p>
            <a:r>
              <a:rPr lang="vi-VN" sz="2700" b="1" kern="1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Times New Roman"/>
                <a:cs typeface="Times New Roman"/>
              </a:rPr>
              <a:t>TRƯỜNG MẦM NON THẠCH CẦU</a:t>
            </a:r>
            <a:endParaRPr lang="vi-VN" sz="2700" b="1" kern="10" dirty="0">
              <a:ln w="12700">
                <a:solidFill>
                  <a:srgbClr val="000000"/>
                </a:solidFill>
                <a:round/>
                <a:headEnd/>
                <a:tailEnd/>
              </a:ln>
              <a:gradFill rotWithShape="1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effectLst>
                <a:outerShdw dist="35921" dir="2700000" sy="50000" kx="2115830" algn="bl" rotWithShape="0">
                  <a:srgbClr val="C0C0C0">
                    <a:alpha val="79999"/>
                  </a:srgbClr>
                </a:outerShdw>
              </a:effectLst>
              <a:latin typeface="Times New Roman"/>
              <a:cs typeface="Times New Roman"/>
            </a:endParaRPr>
          </a:p>
        </p:txBody>
      </p:sp>
      <p:grpSp>
        <p:nvGrpSpPr>
          <p:cNvPr id="6" name="Group 1290"/>
          <p:cNvGrpSpPr>
            <a:grpSpLocks/>
          </p:cNvGrpSpPr>
          <p:nvPr/>
        </p:nvGrpSpPr>
        <p:grpSpPr bwMode="auto">
          <a:xfrm>
            <a:off x="91033" y="857250"/>
            <a:ext cx="8884740" cy="5158979"/>
            <a:chOff x="0" y="0"/>
            <a:chExt cx="5760" cy="4333"/>
          </a:xfrm>
        </p:grpSpPr>
        <p:pic>
          <p:nvPicPr>
            <p:cNvPr id="2067" name="Picture 1291" descr="N3"/>
            <p:cNvPicPr>
              <a:picLocks noChangeAspect="1" noChangeArrowheads="1"/>
            </p:cNvPicPr>
            <p:nvPr/>
          </p:nvPicPr>
          <p:blipFill>
            <a:blip r:embed="rId7"/>
            <a:srcRect/>
            <a:stretch>
              <a:fillRect/>
            </a:stretch>
          </p:blipFill>
          <p:spPr bwMode="auto">
            <a:xfrm flipV="1">
              <a:off x="0" y="4214"/>
              <a:ext cx="5747" cy="1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068" name="Picture 1292" descr="N3"/>
            <p:cNvPicPr>
              <a:picLocks noChangeAspect="1" noChangeArrowheads="1"/>
            </p:cNvPicPr>
            <p:nvPr/>
          </p:nvPicPr>
          <p:blipFill>
            <a:blip r:embed="rId7"/>
            <a:srcRect/>
            <a:stretch>
              <a:fillRect/>
            </a:stretch>
          </p:blipFill>
          <p:spPr bwMode="auto">
            <a:xfrm rot="5400000" flipH="1" flipV="1">
              <a:off x="3562" y="2109"/>
              <a:ext cx="4283" cy="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069" name="Picture 1293" descr="N3"/>
            <p:cNvPicPr>
              <a:picLocks noChangeAspect="1" noChangeArrowheads="1"/>
            </p:cNvPicPr>
            <p:nvPr/>
          </p:nvPicPr>
          <p:blipFill>
            <a:blip r:embed="rId7"/>
            <a:srcRect/>
            <a:stretch>
              <a:fillRect/>
            </a:stretch>
          </p:blipFill>
          <p:spPr bwMode="auto">
            <a:xfrm rot="5400000" flipH="1" flipV="1">
              <a:off x="-2085" y="2122"/>
              <a:ext cx="4283" cy="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070" name="Picture 1294" descr="N3"/>
            <p:cNvPicPr>
              <a:picLocks noChangeAspect="1" noChangeArrowheads="1"/>
            </p:cNvPicPr>
            <p:nvPr/>
          </p:nvPicPr>
          <p:blipFill>
            <a:blip r:embed="rId7"/>
            <a:srcRect/>
            <a:stretch>
              <a:fillRect/>
            </a:stretch>
          </p:blipFill>
          <p:spPr bwMode="auto">
            <a:xfrm flipV="1">
              <a:off x="0" y="0"/>
              <a:ext cx="5747" cy="1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145679" name="AutoShape 1295"/>
          <p:cNvSpPr>
            <a:spLocks noChangeArrowheads="1"/>
          </p:cNvSpPr>
          <p:nvPr/>
        </p:nvSpPr>
        <p:spPr bwMode="auto">
          <a:xfrm>
            <a:off x="3895726" y="1776412"/>
            <a:ext cx="503635" cy="415529"/>
          </a:xfrm>
          <a:prstGeom prst="star32">
            <a:avLst>
              <a:gd name="adj" fmla="val 21352"/>
            </a:avLst>
          </a:prstGeom>
          <a:solidFill>
            <a:srgbClr val="FFFF00"/>
          </a:solidFill>
          <a:ln w="9525">
            <a:solidFill>
              <a:srgbClr val="FF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vi-VN" sz="1350"/>
          </a:p>
        </p:txBody>
      </p:sp>
      <p:sp>
        <p:nvSpPr>
          <p:cNvPr id="145680" name="AutoShape 1296"/>
          <p:cNvSpPr>
            <a:spLocks noChangeArrowheads="1"/>
          </p:cNvSpPr>
          <p:nvPr/>
        </p:nvSpPr>
        <p:spPr bwMode="auto">
          <a:xfrm>
            <a:off x="4950620" y="1787130"/>
            <a:ext cx="503635" cy="415528"/>
          </a:xfrm>
          <a:prstGeom prst="star32">
            <a:avLst>
              <a:gd name="adj" fmla="val 21352"/>
            </a:avLst>
          </a:prstGeom>
          <a:solidFill>
            <a:srgbClr val="FFFF00"/>
          </a:solidFill>
          <a:ln w="9525">
            <a:solidFill>
              <a:srgbClr val="FF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vi-VN" sz="1350"/>
          </a:p>
        </p:txBody>
      </p:sp>
      <p:sp>
        <p:nvSpPr>
          <p:cNvPr id="145682" name="AutoShape 1298"/>
          <p:cNvSpPr>
            <a:spLocks noChangeArrowheads="1"/>
          </p:cNvSpPr>
          <p:nvPr/>
        </p:nvSpPr>
        <p:spPr bwMode="auto">
          <a:xfrm>
            <a:off x="4388645" y="1833562"/>
            <a:ext cx="503635" cy="415529"/>
          </a:xfrm>
          <a:prstGeom prst="star32">
            <a:avLst>
              <a:gd name="adj" fmla="val 21352"/>
            </a:avLst>
          </a:prstGeom>
          <a:solidFill>
            <a:srgbClr val="FFFF00"/>
          </a:solidFill>
          <a:ln w="9525">
            <a:solidFill>
              <a:srgbClr val="FF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vi-VN" sz="1350"/>
          </a:p>
        </p:txBody>
      </p:sp>
    </p:spTree>
    <p:extLst>
      <p:ext uri="{BB962C8B-B14F-4D97-AF65-F5344CB8AC3E}">
        <p14:creationId xmlns:p14="http://schemas.microsoft.com/office/powerpoint/2010/main" val="108177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2000" fill="hold"/>
                                        <p:tgtEl>
                                          <p:spTgt spid="1456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2000" fill="hold"/>
                                        <p:tgtEl>
                                          <p:spTgt spid="1456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2000" fill="hold"/>
                                        <p:tgtEl>
                                          <p:spTgt spid="1456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5679" grpId="0" animBg="1"/>
      <p:bldP spid="145680" grpId="0" animBg="1"/>
      <p:bldP spid="145682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/>
          <p:cNvGrpSpPr>
            <a:grpSpLocks/>
          </p:cNvGrpSpPr>
          <p:nvPr/>
        </p:nvGrpSpPr>
        <p:grpSpPr bwMode="auto">
          <a:xfrm rot="10800000">
            <a:off x="0" y="0"/>
            <a:ext cx="1990725" cy="2266950"/>
            <a:chOff x="4176" y="878"/>
            <a:chExt cx="1254" cy="1422"/>
          </a:xfrm>
        </p:grpSpPr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5149" y="1189"/>
              <a:ext cx="54" cy="149"/>
            </a:xfrm>
            <a:custGeom>
              <a:avLst/>
              <a:gdLst>
                <a:gd name="T0" fmla="*/ 42 w 54"/>
                <a:gd name="T1" fmla="*/ 149 h 149"/>
                <a:gd name="T2" fmla="*/ 42 w 54"/>
                <a:gd name="T3" fmla="*/ 149 h 149"/>
                <a:gd name="T4" fmla="*/ 42 w 54"/>
                <a:gd name="T5" fmla="*/ 143 h 149"/>
                <a:gd name="T6" fmla="*/ 42 w 54"/>
                <a:gd name="T7" fmla="*/ 143 h 149"/>
                <a:gd name="T8" fmla="*/ 42 w 54"/>
                <a:gd name="T9" fmla="*/ 143 h 149"/>
                <a:gd name="T10" fmla="*/ 48 w 54"/>
                <a:gd name="T11" fmla="*/ 119 h 149"/>
                <a:gd name="T12" fmla="*/ 48 w 54"/>
                <a:gd name="T13" fmla="*/ 96 h 149"/>
                <a:gd name="T14" fmla="*/ 48 w 54"/>
                <a:gd name="T15" fmla="*/ 78 h 149"/>
                <a:gd name="T16" fmla="*/ 36 w 54"/>
                <a:gd name="T17" fmla="*/ 60 h 149"/>
                <a:gd name="T18" fmla="*/ 30 w 54"/>
                <a:gd name="T19" fmla="*/ 42 h 149"/>
                <a:gd name="T20" fmla="*/ 18 w 54"/>
                <a:gd name="T21" fmla="*/ 24 h 149"/>
                <a:gd name="T22" fmla="*/ 6 w 54"/>
                <a:gd name="T23" fmla="*/ 12 h 149"/>
                <a:gd name="T24" fmla="*/ 0 w 54"/>
                <a:gd name="T25" fmla="*/ 0 h 149"/>
                <a:gd name="T26" fmla="*/ 12 w 54"/>
                <a:gd name="T27" fmla="*/ 6 h 149"/>
                <a:gd name="T28" fmla="*/ 24 w 54"/>
                <a:gd name="T29" fmla="*/ 18 h 149"/>
                <a:gd name="T30" fmla="*/ 36 w 54"/>
                <a:gd name="T31" fmla="*/ 36 h 149"/>
                <a:gd name="T32" fmla="*/ 48 w 54"/>
                <a:gd name="T33" fmla="*/ 60 h 149"/>
                <a:gd name="T34" fmla="*/ 54 w 54"/>
                <a:gd name="T35" fmla="*/ 84 h 149"/>
                <a:gd name="T36" fmla="*/ 54 w 54"/>
                <a:gd name="T37" fmla="*/ 107 h 149"/>
                <a:gd name="T38" fmla="*/ 54 w 54"/>
                <a:gd name="T39" fmla="*/ 131 h 149"/>
                <a:gd name="T40" fmla="*/ 42 w 54"/>
                <a:gd name="T41" fmla="*/ 149 h 14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49"/>
                <a:gd name="T65" fmla="*/ 54 w 54"/>
                <a:gd name="T66" fmla="*/ 149 h 14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49">
                  <a:moveTo>
                    <a:pt x="42" y="149"/>
                  </a:moveTo>
                  <a:lnTo>
                    <a:pt x="42" y="149"/>
                  </a:lnTo>
                  <a:lnTo>
                    <a:pt x="42" y="143"/>
                  </a:lnTo>
                  <a:lnTo>
                    <a:pt x="48" y="119"/>
                  </a:lnTo>
                  <a:lnTo>
                    <a:pt x="48" y="96"/>
                  </a:lnTo>
                  <a:lnTo>
                    <a:pt x="48" y="78"/>
                  </a:lnTo>
                  <a:lnTo>
                    <a:pt x="36" y="60"/>
                  </a:lnTo>
                  <a:lnTo>
                    <a:pt x="30" y="42"/>
                  </a:lnTo>
                  <a:lnTo>
                    <a:pt x="18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12" y="6"/>
                  </a:lnTo>
                  <a:lnTo>
                    <a:pt x="24" y="18"/>
                  </a:lnTo>
                  <a:lnTo>
                    <a:pt x="36" y="36"/>
                  </a:lnTo>
                  <a:lnTo>
                    <a:pt x="48" y="60"/>
                  </a:lnTo>
                  <a:lnTo>
                    <a:pt x="54" y="84"/>
                  </a:lnTo>
                  <a:lnTo>
                    <a:pt x="54" y="107"/>
                  </a:lnTo>
                  <a:lnTo>
                    <a:pt x="54" y="131"/>
                  </a:lnTo>
                  <a:lnTo>
                    <a:pt x="42" y="14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5125" y="1207"/>
              <a:ext cx="54" cy="12"/>
            </a:xfrm>
            <a:custGeom>
              <a:avLst/>
              <a:gdLst>
                <a:gd name="T0" fmla="*/ 0 w 54"/>
                <a:gd name="T1" fmla="*/ 6 h 12"/>
                <a:gd name="T2" fmla="*/ 6 w 54"/>
                <a:gd name="T3" fmla="*/ 0 h 12"/>
                <a:gd name="T4" fmla="*/ 12 w 54"/>
                <a:gd name="T5" fmla="*/ 0 h 12"/>
                <a:gd name="T6" fmla="*/ 18 w 54"/>
                <a:gd name="T7" fmla="*/ 0 h 12"/>
                <a:gd name="T8" fmla="*/ 24 w 54"/>
                <a:gd name="T9" fmla="*/ 0 h 12"/>
                <a:gd name="T10" fmla="*/ 30 w 54"/>
                <a:gd name="T11" fmla="*/ 6 h 12"/>
                <a:gd name="T12" fmla="*/ 42 w 54"/>
                <a:gd name="T13" fmla="*/ 6 h 12"/>
                <a:gd name="T14" fmla="*/ 48 w 54"/>
                <a:gd name="T15" fmla="*/ 12 h 12"/>
                <a:gd name="T16" fmla="*/ 54 w 54"/>
                <a:gd name="T17" fmla="*/ 12 h 12"/>
                <a:gd name="T18" fmla="*/ 48 w 54"/>
                <a:gd name="T19" fmla="*/ 12 h 12"/>
                <a:gd name="T20" fmla="*/ 42 w 54"/>
                <a:gd name="T21" fmla="*/ 12 h 12"/>
                <a:gd name="T22" fmla="*/ 30 w 54"/>
                <a:gd name="T23" fmla="*/ 12 h 12"/>
                <a:gd name="T24" fmla="*/ 24 w 54"/>
                <a:gd name="T25" fmla="*/ 6 h 12"/>
                <a:gd name="T26" fmla="*/ 18 w 54"/>
                <a:gd name="T27" fmla="*/ 6 h 12"/>
                <a:gd name="T28" fmla="*/ 12 w 54"/>
                <a:gd name="T29" fmla="*/ 6 h 12"/>
                <a:gd name="T30" fmla="*/ 6 w 54"/>
                <a:gd name="T31" fmla="*/ 6 h 12"/>
                <a:gd name="T32" fmla="*/ 0 w 54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12"/>
                <a:gd name="T53" fmla="*/ 54 w 5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12">
                  <a:moveTo>
                    <a:pt x="0" y="6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42" y="6"/>
                  </a:lnTo>
                  <a:lnTo>
                    <a:pt x="48" y="12"/>
                  </a:lnTo>
                  <a:lnTo>
                    <a:pt x="54" y="12"/>
                  </a:lnTo>
                  <a:lnTo>
                    <a:pt x="48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5125" y="1219"/>
              <a:ext cx="60" cy="12"/>
            </a:xfrm>
            <a:custGeom>
              <a:avLst/>
              <a:gdLst>
                <a:gd name="T0" fmla="*/ 0 w 60"/>
                <a:gd name="T1" fmla="*/ 0 h 12"/>
                <a:gd name="T2" fmla="*/ 6 w 60"/>
                <a:gd name="T3" fmla="*/ 0 h 12"/>
                <a:gd name="T4" fmla="*/ 6 w 60"/>
                <a:gd name="T5" fmla="*/ 0 h 12"/>
                <a:gd name="T6" fmla="*/ 18 w 60"/>
                <a:gd name="T7" fmla="*/ 0 h 12"/>
                <a:gd name="T8" fmla="*/ 24 w 60"/>
                <a:gd name="T9" fmla="*/ 0 h 12"/>
                <a:gd name="T10" fmla="*/ 36 w 60"/>
                <a:gd name="T11" fmla="*/ 6 h 12"/>
                <a:gd name="T12" fmla="*/ 48 w 60"/>
                <a:gd name="T13" fmla="*/ 6 h 12"/>
                <a:gd name="T14" fmla="*/ 54 w 60"/>
                <a:gd name="T15" fmla="*/ 12 h 12"/>
                <a:gd name="T16" fmla="*/ 60 w 60"/>
                <a:gd name="T17" fmla="*/ 12 h 12"/>
                <a:gd name="T18" fmla="*/ 54 w 60"/>
                <a:gd name="T19" fmla="*/ 12 h 12"/>
                <a:gd name="T20" fmla="*/ 48 w 60"/>
                <a:gd name="T21" fmla="*/ 12 h 12"/>
                <a:gd name="T22" fmla="*/ 36 w 60"/>
                <a:gd name="T23" fmla="*/ 12 h 12"/>
                <a:gd name="T24" fmla="*/ 30 w 60"/>
                <a:gd name="T25" fmla="*/ 6 h 12"/>
                <a:gd name="T26" fmla="*/ 18 w 60"/>
                <a:gd name="T27" fmla="*/ 6 h 12"/>
                <a:gd name="T28" fmla="*/ 12 w 60"/>
                <a:gd name="T29" fmla="*/ 6 h 12"/>
                <a:gd name="T30" fmla="*/ 6 w 60"/>
                <a:gd name="T31" fmla="*/ 0 h 12"/>
                <a:gd name="T32" fmla="*/ 0 w 60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0"/>
                <a:gd name="T52" fmla="*/ 0 h 12"/>
                <a:gd name="T53" fmla="*/ 60 w 6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0" h="12">
                  <a:moveTo>
                    <a:pt x="0" y="0"/>
                  </a:move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6" y="6"/>
                  </a:lnTo>
                  <a:lnTo>
                    <a:pt x="48" y="6"/>
                  </a:lnTo>
                  <a:lnTo>
                    <a:pt x="54" y="12"/>
                  </a:lnTo>
                  <a:lnTo>
                    <a:pt x="60" y="12"/>
                  </a:lnTo>
                  <a:lnTo>
                    <a:pt x="54" y="12"/>
                  </a:lnTo>
                  <a:lnTo>
                    <a:pt x="48" y="12"/>
                  </a:lnTo>
                  <a:lnTo>
                    <a:pt x="36" y="12"/>
                  </a:lnTo>
                  <a:lnTo>
                    <a:pt x="30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5131" y="1243"/>
              <a:ext cx="66" cy="12"/>
            </a:xfrm>
            <a:custGeom>
              <a:avLst/>
              <a:gdLst>
                <a:gd name="T0" fmla="*/ 0 w 66"/>
                <a:gd name="T1" fmla="*/ 0 h 12"/>
                <a:gd name="T2" fmla="*/ 6 w 66"/>
                <a:gd name="T3" fmla="*/ 0 h 12"/>
                <a:gd name="T4" fmla="*/ 12 w 66"/>
                <a:gd name="T5" fmla="*/ 0 h 12"/>
                <a:gd name="T6" fmla="*/ 18 w 66"/>
                <a:gd name="T7" fmla="*/ 0 h 12"/>
                <a:gd name="T8" fmla="*/ 30 w 66"/>
                <a:gd name="T9" fmla="*/ 0 h 12"/>
                <a:gd name="T10" fmla="*/ 42 w 66"/>
                <a:gd name="T11" fmla="*/ 6 h 12"/>
                <a:gd name="T12" fmla="*/ 54 w 66"/>
                <a:gd name="T13" fmla="*/ 6 h 12"/>
                <a:gd name="T14" fmla="*/ 60 w 66"/>
                <a:gd name="T15" fmla="*/ 6 h 12"/>
                <a:gd name="T16" fmla="*/ 66 w 66"/>
                <a:gd name="T17" fmla="*/ 12 h 12"/>
                <a:gd name="T18" fmla="*/ 60 w 66"/>
                <a:gd name="T19" fmla="*/ 12 h 12"/>
                <a:gd name="T20" fmla="*/ 54 w 66"/>
                <a:gd name="T21" fmla="*/ 12 h 12"/>
                <a:gd name="T22" fmla="*/ 42 w 66"/>
                <a:gd name="T23" fmla="*/ 12 h 12"/>
                <a:gd name="T24" fmla="*/ 30 w 66"/>
                <a:gd name="T25" fmla="*/ 12 h 12"/>
                <a:gd name="T26" fmla="*/ 18 w 66"/>
                <a:gd name="T27" fmla="*/ 6 h 12"/>
                <a:gd name="T28" fmla="*/ 12 w 66"/>
                <a:gd name="T29" fmla="*/ 6 h 12"/>
                <a:gd name="T30" fmla="*/ 6 w 66"/>
                <a:gd name="T31" fmla="*/ 6 h 12"/>
                <a:gd name="T32" fmla="*/ 0 w 66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12"/>
                <a:gd name="T53" fmla="*/ 66 w 6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12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2" y="6"/>
                  </a:lnTo>
                  <a:lnTo>
                    <a:pt x="54" y="6"/>
                  </a:lnTo>
                  <a:lnTo>
                    <a:pt x="60" y="6"/>
                  </a:lnTo>
                  <a:lnTo>
                    <a:pt x="66" y="12"/>
                  </a:lnTo>
                  <a:lnTo>
                    <a:pt x="60" y="12"/>
                  </a:lnTo>
                  <a:lnTo>
                    <a:pt x="54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5143" y="1261"/>
              <a:ext cx="54" cy="6"/>
            </a:xfrm>
            <a:custGeom>
              <a:avLst/>
              <a:gdLst>
                <a:gd name="T0" fmla="*/ 0 w 54"/>
                <a:gd name="T1" fmla="*/ 0 h 6"/>
                <a:gd name="T2" fmla="*/ 0 w 54"/>
                <a:gd name="T3" fmla="*/ 0 h 6"/>
                <a:gd name="T4" fmla="*/ 6 w 54"/>
                <a:gd name="T5" fmla="*/ 0 h 6"/>
                <a:gd name="T6" fmla="*/ 18 w 54"/>
                <a:gd name="T7" fmla="*/ 0 h 6"/>
                <a:gd name="T8" fmla="*/ 24 w 54"/>
                <a:gd name="T9" fmla="*/ 0 h 6"/>
                <a:gd name="T10" fmla="*/ 36 w 54"/>
                <a:gd name="T11" fmla="*/ 0 h 6"/>
                <a:gd name="T12" fmla="*/ 42 w 54"/>
                <a:gd name="T13" fmla="*/ 0 h 6"/>
                <a:gd name="T14" fmla="*/ 54 w 54"/>
                <a:gd name="T15" fmla="*/ 6 h 6"/>
                <a:gd name="T16" fmla="*/ 54 w 54"/>
                <a:gd name="T17" fmla="*/ 6 h 6"/>
                <a:gd name="T18" fmla="*/ 54 w 54"/>
                <a:gd name="T19" fmla="*/ 6 h 6"/>
                <a:gd name="T20" fmla="*/ 42 w 54"/>
                <a:gd name="T21" fmla="*/ 6 h 6"/>
                <a:gd name="T22" fmla="*/ 36 w 54"/>
                <a:gd name="T23" fmla="*/ 6 h 6"/>
                <a:gd name="T24" fmla="*/ 24 w 54"/>
                <a:gd name="T25" fmla="*/ 6 h 6"/>
                <a:gd name="T26" fmla="*/ 18 w 54"/>
                <a:gd name="T27" fmla="*/ 6 h 6"/>
                <a:gd name="T28" fmla="*/ 6 w 54"/>
                <a:gd name="T29" fmla="*/ 6 h 6"/>
                <a:gd name="T30" fmla="*/ 0 w 54"/>
                <a:gd name="T31" fmla="*/ 0 h 6"/>
                <a:gd name="T32" fmla="*/ 0 w 54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6"/>
                <a:gd name="T53" fmla="*/ 54 w 5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54" y="6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5155" y="1285"/>
              <a:ext cx="48" cy="5"/>
            </a:xfrm>
            <a:custGeom>
              <a:avLst/>
              <a:gdLst>
                <a:gd name="T0" fmla="*/ 0 w 48"/>
                <a:gd name="T1" fmla="*/ 5 h 5"/>
                <a:gd name="T2" fmla="*/ 0 w 48"/>
                <a:gd name="T3" fmla="*/ 5 h 5"/>
                <a:gd name="T4" fmla="*/ 6 w 48"/>
                <a:gd name="T5" fmla="*/ 0 h 5"/>
                <a:gd name="T6" fmla="*/ 12 w 48"/>
                <a:gd name="T7" fmla="*/ 0 h 5"/>
                <a:gd name="T8" fmla="*/ 18 w 48"/>
                <a:gd name="T9" fmla="*/ 0 h 5"/>
                <a:gd name="T10" fmla="*/ 30 w 48"/>
                <a:gd name="T11" fmla="*/ 0 h 5"/>
                <a:gd name="T12" fmla="*/ 36 w 48"/>
                <a:gd name="T13" fmla="*/ 0 h 5"/>
                <a:gd name="T14" fmla="*/ 42 w 48"/>
                <a:gd name="T15" fmla="*/ 5 h 5"/>
                <a:gd name="T16" fmla="*/ 48 w 48"/>
                <a:gd name="T17" fmla="*/ 5 h 5"/>
                <a:gd name="T18" fmla="*/ 42 w 48"/>
                <a:gd name="T19" fmla="*/ 5 h 5"/>
                <a:gd name="T20" fmla="*/ 36 w 48"/>
                <a:gd name="T21" fmla="*/ 5 h 5"/>
                <a:gd name="T22" fmla="*/ 30 w 48"/>
                <a:gd name="T23" fmla="*/ 5 h 5"/>
                <a:gd name="T24" fmla="*/ 18 w 48"/>
                <a:gd name="T25" fmla="*/ 5 h 5"/>
                <a:gd name="T26" fmla="*/ 12 w 48"/>
                <a:gd name="T27" fmla="*/ 5 h 5"/>
                <a:gd name="T28" fmla="*/ 6 w 48"/>
                <a:gd name="T29" fmla="*/ 5 h 5"/>
                <a:gd name="T30" fmla="*/ 0 w 48"/>
                <a:gd name="T31" fmla="*/ 5 h 5"/>
                <a:gd name="T32" fmla="*/ 0 w 48"/>
                <a:gd name="T33" fmla="*/ 5 h 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5"/>
                <a:gd name="T53" fmla="*/ 48 w 48"/>
                <a:gd name="T54" fmla="*/ 5 h 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5">
                  <a:moveTo>
                    <a:pt x="0" y="5"/>
                  </a:moveTo>
                  <a:lnTo>
                    <a:pt x="0" y="5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5"/>
                  </a:lnTo>
                  <a:lnTo>
                    <a:pt x="48" y="5"/>
                  </a:lnTo>
                  <a:lnTo>
                    <a:pt x="42" y="5"/>
                  </a:lnTo>
                  <a:lnTo>
                    <a:pt x="36" y="5"/>
                  </a:lnTo>
                  <a:lnTo>
                    <a:pt x="30" y="5"/>
                  </a:lnTo>
                  <a:lnTo>
                    <a:pt x="18" y="5"/>
                  </a:lnTo>
                  <a:lnTo>
                    <a:pt x="12" y="5"/>
                  </a:lnTo>
                  <a:lnTo>
                    <a:pt x="6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5173" y="1326"/>
              <a:ext cx="24" cy="6"/>
            </a:xfrm>
            <a:custGeom>
              <a:avLst/>
              <a:gdLst>
                <a:gd name="T0" fmla="*/ 0 w 24"/>
                <a:gd name="T1" fmla="*/ 6 h 6"/>
                <a:gd name="T2" fmla="*/ 0 w 24"/>
                <a:gd name="T3" fmla="*/ 6 h 6"/>
                <a:gd name="T4" fmla="*/ 6 w 24"/>
                <a:gd name="T5" fmla="*/ 0 h 6"/>
                <a:gd name="T6" fmla="*/ 6 w 24"/>
                <a:gd name="T7" fmla="*/ 0 h 6"/>
                <a:gd name="T8" fmla="*/ 12 w 24"/>
                <a:gd name="T9" fmla="*/ 0 h 6"/>
                <a:gd name="T10" fmla="*/ 12 w 24"/>
                <a:gd name="T11" fmla="*/ 0 h 6"/>
                <a:gd name="T12" fmla="*/ 18 w 24"/>
                <a:gd name="T13" fmla="*/ 0 h 6"/>
                <a:gd name="T14" fmla="*/ 24 w 24"/>
                <a:gd name="T15" fmla="*/ 0 h 6"/>
                <a:gd name="T16" fmla="*/ 24 w 24"/>
                <a:gd name="T17" fmla="*/ 0 h 6"/>
                <a:gd name="T18" fmla="*/ 18 w 24"/>
                <a:gd name="T19" fmla="*/ 0 h 6"/>
                <a:gd name="T20" fmla="*/ 18 w 24"/>
                <a:gd name="T21" fmla="*/ 0 h 6"/>
                <a:gd name="T22" fmla="*/ 12 w 24"/>
                <a:gd name="T23" fmla="*/ 0 h 6"/>
                <a:gd name="T24" fmla="*/ 6 w 24"/>
                <a:gd name="T25" fmla="*/ 6 h 6"/>
                <a:gd name="T26" fmla="*/ 6 w 24"/>
                <a:gd name="T27" fmla="*/ 6 h 6"/>
                <a:gd name="T28" fmla="*/ 0 w 24"/>
                <a:gd name="T29" fmla="*/ 6 h 6"/>
                <a:gd name="T30" fmla="*/ 0 w 24"/>
                <a:gd name="T31" fmla="*/ 6 h 6"/>
                <a:gd name="T32" fmla="*/ 0 w 24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0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5125" y="1195"/>
              <a:ext cx="42" cy="12"/>
            </a:xfrm>
            <a:custGeom>
              <a:avLst/>
              <a:gdLst>
                <a:gd name="T0" fmla="*/ 0 w 42"/>
                <a:gd name="T1" fmla="*/ 0 h 12"/>
                <a:gd name="T2" fmla="*/ 0 w 42"/>
                <a:gd name="T3" fmla="*/ 0 h 12"/>
                <a:gd name="T4" fmla="*/ 6 w 42"/>
                <a:gd name="T5" fmla="*/ 0 h 12"/>
                <a:gd name="T6" fmla="*/ 12 w 42"/>
                <a:gd name="T7" fmla="*/ 0 h 12"/>
                <a:gd name="T8" fmla="*/ 18 w 42"/>
                <a:gd name="T9" fmla="*/ 0 h 12"/>
                <a:gd name="T10" fmla="*/ 24 w 42"/>
                <a:gd name="T11" fmla="*/ 0 h 12"/>
                <a:gd name="T12" fmla="*/ 30 w 42"/>
                <a:gd name="T13" fmla="*/ 6 h 12"/>
                <a:gd name="T14" fmla="*/ 36 w 42"/>
                <a:gd name="T15" fmla="*/ 6 h 12"/>
                <a:gd name="T16" fmla="*/ 42 w 42"/>
                <a:gd name="T17" fmla="*/ 12 h 12"/>
                <a:gd name="T18" fmla="*/ 36 w 42"/>
                <a:gd name="T19" fmla="*/ 12 h 12"/>
                <a:gd name="T20" fmla="*/ 30 w 42"/>
                <a:gd name="T21" fmla="*/ 6 h 12"/>
                <a:gd name="T22" fmla="*/ 24 w 42"/>
                <a:gd name="T23" fmla="*/ 6 h 12"/>
                <a:gd name="T24" fmla="*/ 18 w 42"/>
                <a:gd name="T25" fmla="*/ 6 h 12"/>
                <a:gd name="T26" fmla="*/ 12 w 42"/>
                <a:gd name="T27" fmla="*/ 6 h 12"/>
                <a:gd name="T28" fmla="*/ 6 w 42"/>
                <a:gd name="T29" fmla="*/ 6 h 12"/>
                <a:gd name="T30" fmla="*/ 0 w 42"/>
                <a:gd name="T31" fmla="*/ 0 h 12"/>
                <a:gd name="T32" fmla="*/ 0 w 4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12"/>
                <a:gd name="T53" fmla="*/ 42 w 4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12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5131" y="1231"/>
              <a:ext cx="60" cy="12"/>
            </a:xfrm>
            <a:custGeom>
              <a:avLst/>
              <a:gdLst>
                <a:gd name="T0" fmla="*/ 0 w 60"/>
                <a:gd name="T1" fmla="*/ 0 h 12"/>
                <a:gd name="T2" fmla="*/ 0 w 60"/>
                <a:gd name="T3" fmla="*/ 0 h 12"/>
                <a:gd name="T4" fmla="*/ 6 w 60"/>
                <a:gd name="T5" fmla="*/ 0 h 12"/>
                <a:gd name="T6" fmla="*/ 18 w 60"/>
                <a:gd name="T7" fmla="*/ 0 h 12"/>
                <a:gd name="T8" fmla="*/ 24 w 60"/>
                <a:gd name="T9" fmla="*/ 0 h 12"/>
                <a:gd name="T10" fmla="*/ 36 w 60"/>
                <a:gd name="T11" fmla="*/ 6 h 12"/>
                <a:gd name="T12" fmla="*/ 48 w 60"/>
                <a:gd name="T13" fmla="*/ 6 h 12"/>
                <a:gd name="T14" fmla="*/ 54 w 60"/>
                <a:gd name="T15" fmla="*/ 6 h 12"/>
                <a:gd name="T16" fmla="*/ 60 w 60"/>
                <a:gd name="T17" fmla="*/ 12 h 12"/>
                <a:gd name="T18" fmla="*/ 54 w 60"/>
                <a:gd name="T19" fmla="*/ 12 h 12"/>
                <a:gd name="T20" fmla="*/ 48 w 60"/>
                <a:gd name="T21" fmla="*/ 12 h 12"/>
                <a:gd name="T22" fmla="*/ 36 w 60"/>
                <a:gd name="T23" fmla="*/ 12 h 12"/>
                <a:gd name="T24" fmla="*/ 24 w 60"/>
                <a:gd name="T25" fmla="*/ 12 h 12"/>
                <a:gd name="T26" fmla="*/ 18 w 60"/>
                <a:gd name="T27" fmla="*/ 6 h 12"/>
                <a:gd name="T28" fmla="*/ 6 w 60"/>
                <a:gd name="T29" fmla="*/ 6 h 12"/>
                <a:gd name="T30" fmla="*/ 0 w 60"/>
                <a:gd name="T31" fmla="*/ 6 h 12"/>
                <a:gd name="T32" fmla="*/ 0 w 60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0"/>
                <a:gd name="T52" fmla="*/ 0 h 12"/>
                <a:gd name="T53" fmla="*/ 60 w 6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0" h="12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6" y="6"/>
                  </a:lnTo>
                  <a:lnTo>
                    <a:pt x="48" y="6"/>
                  </a:lnTo>
                  <a:lnTo>
                    <a:pt x="54" y="6"/>
                  </a:lnTo>
                  <a:lnTo>
                    <a:pt x="60" y="12"/>
                  </a:lnTo>
                  <a:lnTo>
                    <a:pt x="54" y="12"/>
                  </a:lnTo>
                  <a:lnTo>
                    <a:pt x="48" y="12"/>
                  </a:lnTo>
                  <a:lnTo>
                    <a:pt x="36" y="12"/>
                  </a:lnTo>
                  <a:lnTo>
                    <a:pt x="24" y="12"/>
                  </a:lnTo>
                  <a:lnTo>
                    <a:pt x="18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5149" y="1273"/>
              <a:ext cx="54" cy="12"/>
            </a:xfrm>
            <a:custGeom>
              <a:avLst/>
              <a:gdLst>
                <a:gd name="T0" fmla="*/ 0 w 54"/>
                <a:gd name="T1" fmla="*/ 6 h 12"/>
                <a:gd name="T2" fmla="*/ 0 w 54"/>
                <a:gd name="T3" fmla="*/ 6 h 12"/>
                <a:gd name="T4" fmla="*/ 6 w 54"/>
                <a:gd name="T5" fmla="*/ 6 h 12"/>
                <a:gd name="T6" fmla="*/ 12 w 54"/>
                <a:gd name="T7" fmla="*/ 0 h 12"/>
                <a:gd name="T8" fmla="*/ 24 w 54"/>
                <a:gd name="T9" fmla="*/ 0 h 12"/>
                <a:gd name="T10" fmla="*/ 30 w 54"/>
                <a:gd name="T11" fmla="*/ 0 h 12"/>
                <a:gd name="T12" fmla="*/ 36 w 54"/>
                <a:gd name="T13" fmla="*/ 6 h 12"/>
                <a:gd name="T14" fmla="*/ 48 w 54"/>
                <a:gd name="T15" fmla="*/ 6 h 12"/>
                <a:gd name="T16" fmla="*/ 54 w 54"/>
                <a:gd name="T17" fmla="*/ 12 h 12"/>
                <a:gd name="T18" fmla="*/ 48 w 54"/>
                <a:gd name="T19" fmla="*/ 6 h 12"/>
                <a:gd name="T20" fmla="*/ 42 w 54"/>
                <a:gd name="T21" fmla="*/ 6 h 12"/>
                <a:gd name="T22" fmla="*/ 30 w 54"/>
                <a:gd name="T23" fmla="*/ 12 h 12"/>
                <a:gd name="T24" fmla="*/ 24 w 54"/>
                <a:gd name="T25" fmla="*/ 12 h 12"/>
                <a:gd name="T26" fmla="*/ 12 w 54"/>
                <a:gd name="T27" fmla="*/ 12 h 12"/>
                <a:gd name="T28" fmla="*/ 6 w 54"/>
                <a:gd name="T29" fmla="*/ 12 h 12"/>
                <a:gd name="T30" fmla="*/ 0 w 54"/>
                <a:gd name="T31" fmla="*/ 6 h 12"/>
                <a:gd name="T32" fmla="*/ 0 w 54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12"/>
                <a:gd name="T53" fmla="*/ 54 w 5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12">
                  <a:moveTo>
                    <a:pt x="0" y="6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48" y="6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5155" y="1296"/>
              <a:ext cx="48" cy="6"/>
            </a:xfrm>
            <a:custGeom>
              <a:avLst/>
              <a:gdLst>
                <a:gd name="T0" fmla="*/ 0 w 48"/>
                <a:gd name="T1" fmla="*/ 6 h 6"/>
                <a:gd name="T2" fmla="*/ 6 w 48"/>
                <a:gd name="T3" fmla="*/ 0 h 6"/>
                <a:gd name="T4" fmla="*/ 6 w 48"/>
                <a:gd name="T5" fmla="*/ 0 h 6"/>
                <a:gd name="T6" fmla="*/ 18 w 48"/>
                <a:gd name="T7" fmla="*/ 0 h 6"/>
                <a:gd name="T8" fmla="*/ 24 w 48"/>
                <a:gd name="T9" fmla="*/ 0 h 6"/>
                <a:gd name="T10" fmla="*/ 30 w 48"/>
                <a:gd name="T11" fmla="*/ 0 h 6"/>
                <a:gd name="T12" fmla="*/ 36 w 48"/>
                <a:gd name="T13" fmla="*/ 6 h 6"/>
                <a:gd name="T14" fmla="*/ 42 w 48"/>
                <a:gd name="T15" fmla="*/ 6 h 6"/>
                <a:gd name="T16" fmla="*/ 48 w 48"/>
                <a:gd name="T17" fmla="*/ 6 h 6"/>
                <a:gd name="T18" fmla="*/ 42 w 48"/>
                <a:gd name="T19" fmla="*/ 6 h 6"/>
                <a:gd name="T20" fmla="*/ 36 w 48"/>
                <a:gd name="T21" fmla="*/ 6 h 6"/>
                <a:gd name="T22" fmla="*/ 30 w 48"/>
                <a:gd name="T23" fmla="*/ 6 h 6"/>
                <a:gd name="T24" fmla="*/ 24 w 48"/>
                <a:gd name="T25" fmla="*/ 6 h 6"/>
                <a:gd name="T26" fmla="*/ 18 w 48"/>
                <a:gd name="T27" fmla="*/ 6 h 6"/>
                <a:gd name="T28" fmla="*/ 12 w 48"/>
                <a:gd name="T29" fmla="*/ 6 h 6"/>
                <a:gd name="T30" fmla="*/ 6 w 48"/>
                <a:gd name="T31" fmla="*/ 6 h 6"/>
                <a:gd name="T32" fmla="*/ 0 w 48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6"/>
                <a:gd name="T53" fmla="*/ 48 w 48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6">
                  <a:moveTo>
                    <a:pt x="0" y="6"/>
                  </a:move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42" y="6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5173" y="1308"/>
              <a:ext cx="24" cy="12"/>
            </a:xfrm>
            <a:custGeom>
              <a:avLst/>
              <a:gdLst>
                <a:gd name="T0" fmla="*/ 0 w 24"/>
                <a:gd name="T1" fmla="*/ 6 h 12"/>
                <a:gd name="T2" fmla="*/ 0 w 24"/>
                <a:gd name="T3" fmla="*/ 6 h 12"/>
                <a:gd name="T4" fmla="*/ 6 w 24"/>
                <a:gd name="T5" fmla="*/ 6 h 12"/>
                <a:gd name="T6" fmla="*/ 6 w 24"/>
                <a:gd name="T7" fmla="*/ 6 h 12"/>
                <a:gd name="T8" fmla="*/ 12 w 24"/>
                <a:gd name="T9" fmla="*/ 6 h 12"/>
                <a:gd name="T10" fmla="*/ 18 w 24"/>
                <a:gd name="T11" fmla="*/ 0 h 12"/>
                <a:gd name="T12" fmla="*/ 24 w 24"/>
                <a:gd name="T13" fmla="*/ 6 h 12"/>
                <a:gd name="T14" fmla="*/ 24 w 24"/>
                <a:gd name="T15" fmla="*/ 6 h 12"/>
                <a:gd name="T16" fmla="*/ 24 w 24"/>
                <a:gd name="T17" fmla="*/ 6 h 12"/>
                <a:gd name="T18" fmla="*/ 24 w 24"/>
                <a:gd name="T19" fmla="*/ 6 h 12"/>
                <a:gd name="T20" fmla="*/ 18 w 24"/>
                <a:gd name="T21" fmla="*/ 6 h 12"/>
                <a:gd name="T22" fmla="*/ 12 w 24"/>
                <a:gd name="T23" fmla="*/ 6 h 12"/>
                <a:gd name="T24" fmla="*/ 12 w 24"/>
                <a:gd name="T25" fmla="*/ 6 h 12"/>
                <a:gd name="T26" fmla="*/ 6 w 24"/>
                <a:gd name="T27" fmla="*/ 12 h 12"/>
                <a:gd name="T28" fmla="*/ 0 w 24"/>
                <a:gd name="T29" fmla="*/ 12 h 12"/>
                <a:gd name="T30" fmla="*/ 0 w 24"/>
                <a:gd name="T31" fmla="*/ 12 h 12"/>
                <a:gd name="T32" fmla="*/ 0 w 24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2"/>
                <a:gd name="T53" fmla="*/ 24 w 2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2">
                  <a:moveTo>
                    <a:pt x="0" y="6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5131" y="1183"/>
              <a:ext cx="30" cy="12"/>
            </a:xfrm>
            <a:custGeom>
              <a:avLst/>
              <a:gdLst>
                <a:gd name="T0" fmla="*/ 30 w 30"/>
                <a:gd name="T1" fmla="*/ 12 h 12"/>
                <a:gd name="T2" fmla="*/ 24 w 30"/>
                <a:gd name="T3" fmla="*/ 12 h 12"/>
                <a:gd name="T4" fmla="*/ 24 w 30"/>
                <a:gd name="T5" fmla="*/ 12 h 12"/>
                <a:gd name="T6" fmla="*/ 18 w 30"/>
                <a:gd name="T7" fmla="*/ 6 h 12"/>
                <a:gd name="T8" fmla="*/ 12 w 30"/>
                <a:gd name="T9" fmla="*/ 6 h 12"/>
                <a:gd name="T10" fmla="*/ 6 w 30"/>
                <a:gd name="T11" fmla="*/ 6 h 12"/>
                <a:gd name="T12" fmla="*/ 0 w 30"/>
                <a:gd name="T13" fmla="*/ 6 h 12"/>
                <a:gd name="T14" fmla="*/ 0 w 30"/>
                <a:gd name="T15" fmla="*/ 6 h 12"/>
                <a:gd name="T16" fmla="*/ 0 w 30"/>
                <a:gd name="T17" fmla="*/ 0 h 12"/>
                <a:gd name="T18" fmla="*/ 0 w 30"/>
                <a:gd name="T19" fmla="*/ 0 h 12"/>
                <a:gd name="T20" fmla="*/ 6 w 30"/>
                <a:gd name="T21" fmla="*/ 0 h 12"/>
                <a:gd name="T22" fmla="*/ 6 w 30"/>
                <a:gd name="T23" fmla="*/ 0 h 12"/>
                <a:gd name="T24" fmla="*/ 12 w 30"/>
                <a:gd name="T25" fmla="*/ 0 h 12"/>
                <a:gd name="T26" fmla="*/ 18 w 30"/>
                <a:gd name="T27" fmla="*/ 6 h 12"/>
                <a:gd name="T28" fmla="*/ 24 w 30"/>
                <a:gd name="T29" fmla="*/ 6 h 12"/>
                <a:gd name="T30" fmla="*/ 24 w 30"/>
                <a:gd name="T31" fmla="*/ 12 h 12"/>
                <a:gd name="T32" fmla="*/ 30 w 30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2"/>
                <a:gd name="T53" fmla="*/ 30 w 3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2">
                  <a:moveTo>
                    <a:pt x="30" y="12"/>
                  </a:moveTo>
                  <a:lnTo>
                    <a:pt x="24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3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5155" y="1171"/>
              <a:ext cx="6" cy="24"/>
            </a:xfrm>
            <a:custGeom>
              <a:avLst/>
              <a:gdLst>
                <a:gd name="T0" fmla="*/ 6 w 6"/>
                <a:gd name="T1" fmla="*/ 24 h 24"/>
                <a:gd name="T2" fmla="*/ 6 w 6"/>
                <a:gd name="T3" fmla="*/ 18 h 24"/>
                <a:gd name="T4" fmla="*/ 6 w 6"/>
                <a:gd name="T5" fmla="*/ 12 h 24"/>
                <a:gd name="T6" fmla="*/ 6 w 6"/>
                <a:gd name="T7" fmla="*/ 0 h 24"/>
                <a:gd name="T8" fmla="*/ 0 w 6"/>
                <a:gd name="T9" fmla="*/ 0 h 24"/>
                <a:gd name="T10" fmla="*/ 0 w 6"/>
                <a:gd name="T11" fmla="*/ 0 h 24"/>
                <a:gd name="T12" fmla="*/ 0 w 6"/>
                <a:gd name="T13" fmla="*/ 6 h 24"/>
                <a:gd name="T14" fmla="*/ 0 w 6"/>
                <a:gd name="T15" fmla="*/ 18 h 24"/>
                <a:gd name="T16" fmla="*/ 6 w 6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4"/>
                <a:gd name="T29" fmla="*/ 6 w 6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4">
                  <a:moveTo>
                    <a:pt x="6" y="24"/>
                  </a:moveTo>
                  <a:lnTo>
                    <a:pt x="6" y="18"/>
                  </a:lnTo>
                  <a:lnTo>
                    <a:pt x="6" y="1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8"/>
                  </a:lnTo>
                  <a:lnTo>
                    <a:pt x="6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5137" y="1165"/>
              <a:ext cx="12" cy="24"/>
            </a:xfrm>
            <a:custGeom>
              <a:avLst/>
              <a:gdLst>
                <a:gd name="T0" fmla="*/ 12 w 12"/>
                <a:gd name="T1" fmla="*/ 24 h 24"/>
                <a:gd name="T2" fmla="*/ 12 w 12"/>
                <a:gd name="T3" fmla="*/ 18 h 24"/>
                <a:gd name="T4" fmla="*/ 6 w 12"/>
                <a:gd name="T5" fmla="*/ 6 h 24"/>
                <a:gd name="T6" fmla="*/ 6 w 12"/>
                <a:gd name="T7" fmla="*/ 0 h 24"/>
                <a:gd name="T8" fmla="*/ 0 w 12"/>
                <a:gd name="T9" fmla="*/ 0 h 24"/>
                <a:gd name="T10" fmla="*/ 0 w 12"/>
                <a:gd name="T11" fmla="*/ 0 h 24"/>
                <a:gd name="T12" fmla="*/ 0 w 12"/>
                <a:gd name="T13" fmla="*/ 6 h 24"/>
                <a:gd name="T14" fmla="*/ 0 w 12"/>
                <a:gd name="T15" fmla="*/ 6 h 24"/>
                <a:gd name="T16" fmla="*/ 0 w 12"/>
                <a:gd name="T17" fmla="*/ 12 h 24"/>
                <a:gd name="T18" fmla="*/ 6 w 12"/>
                <a:gd name="T19" fmla="*/ 12 h 24"/>
                <a:gd name="T20" fmla="*/ 6 w 12"/>
                <a:gd name="T21" fmla="*/ 18 h 24"/>
                <a:gd name="T22" fmla="*/ 12 w 12"/>
                <a:gd name="T23" fmla="*/ 18 h 24"/>
                <a:gd name="T24" fmla="*/ 12 w 12"/>
                <a:gd name="T25" fmla="*/ 24 h 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24"/>
                <a:gd name="T41" fmla="*/ 12 w 12"/>
                <a:gd name="T42" fmla="*/ 24 h 2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24">
                  <a:moveTo>
                    <a:pt x="12" y="24"/>
                  </a:moveTo>
                  <a:lnTo>
                    <a:pt x="12" y="18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5197" y="1308"/>
              <a:ext cx="36" cy="6"/>
            </a:xfrm>
            <a:custGeom>
              <a:avLst/>
              <a:gdLst>
                <a:gd name="T0" fmla="*/ 0 w 36"/>
                <a:gd name="T1" fmla="*/ 6 h 6"/>
                <a:gd name="T2" fmla="*/ 6 w 36"/>
                <a:gd name="T3" fmla="*/ 6 h 6"/>
                <a:gd name="T4" fmla="*/ 6 w 36"/>
                <a:gd name="T5" fmla="*/ 0 h 6"/>
                <a:gd name="T6" fmla="*/ 12 w 36"/>
                <a:gd name="T7" fmla="*/ 0 h 6"/>
                <a:gd name="T8" fmla="*/ 18 w 36"/>
                <a:gd name="T9" fmla="*/ 0 h 6"/>
                <a:gd name="T10" fmla="*/ 24 w 36"/>
                <a:gd name="T11" fmla="*/ 0 h 6"/>
                <a:gd name="T12" fmla="*/ 30 w 36"/>
                <a:gd name="T13" fmla="*/ 0 h 6"/>
                <a:gd name="T14" fmla="*/ 30 w 36"/>
                <a:gd name="T15" fmla="*/ 6 h 6"/>
                <a:gd name="T16" fmla="*/ 36 w 36"/>
                <a:gd name="T17" fmla="*/ 6 h 6"/>
                <a:gd name="T18" fmla="*/ 36 w 36"/>
                <a:gd name="T19" fmla="*/ 6 h 6"/>
                <a:gd name="T20" fmla="*/ 30 w 36"/>
                <a:gd name="T21" fmla="*/ 6 h 6"/>
                <a:gd name="T22" fmla="*/ 24 w 36"/>
                <a:gd name="T23" fmla="*/ 6 h 6"/>
                <a:gd name="T24" fmla="*/ 18 w 36"/>
                <a:gd name="T25" fmla="*/ 6 h 6"/>
                <a:gd name="T26" fmla="*/ 18 w 36"/>
                <a:gd name="T27" fmla="*/ 6 h 6"/>
                <a:gd name="T28" fmla="*/ 12 w 36"/>
                <a:gd name="T29" fmla="*/ 6 h 6"/>
                <a:gd name="T30" fmla="*/ 6 w 36"/>
                <a:gd name="T31" fmla="*/ 6 h 6"/>
                <a:gd name="T32" fmla="*/ 0 w 36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6"/>
                <a:gd name="T53" fmla="*/ 36 w 36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6">
                  <a:moveTo>
                    <a:pt x="0" y="6"/>
                  </a:move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5191" y="1326"/>
              <a:ext cx="30" cy="18"/>
            </a:xfrm>
            <a:custGeom>
              <a:avLst/>
              <a:gdLst>
                <a:gd name="T0" fmla="*/ 0 w 30"/>
                <a:gd name="T1" fmla="*/ 0 h 18"/>
                <a:gd name="T2" fmla="*/ 6 w 30"/>
                <a:gd name="T3" fmla="*/ 0 h 18"/>
                <a:gd name="T4" fmla="*/ 6 w 30"/>
                <a:gd name="T5" fmla="*/ 6 h 18"/>
                <a:gd name="T6" fmla="*/ 12 w 30"/>
                <a:gd name="T7" fmla="*/ 6 h 18"/>
                <a:gd name="T8" fmla="*/ 18 w 30"/>
                <a:gd name="T9" fmla="*/ 6 h 18"/>
                <a:gd name="T10" fmla="*/ 24 w 30"/>
                <a:gd name="T11" fmla="*/ 6 h 18"/>
                <a:gd name="T12" fmla="*/ 30 w 30"/>
                <a:gd name="T13" fmla="*/ 12 h 18"/>
                <a:gd name="T14" fmla="*/ 30 w 30"/>
                <a:gd name="T15" fmla="*/ 12 h 18"/>
                <a:gd name="T16" fmla="*/ 30 w 30"/>
                <a:gd name="T17" fmla="*/ 12 h 18"/>
                <a:gd name="T18" fmla="*/ 30 w 30"/>
                <a:gd name="T19" fmla="*/ 18 h 18"/>
                <a:gd name="T20" fmla="*/ 30 w 30"/>
                <a:gd name="T21" fmla="*/ 18 h 18"/>
                <a:gd name="T22" fmla="*/ 24 w 30"/>
                <a:gd name="T23" fmla="*/ 12 h 18"/>
                <a:gd name="T24" fmla="*/ 18 w 30"/>
                <a:gd name="T25" fmla="*/ 12 h 18"/>
                <a:gd name="T26" fmla="*/ 12 w 30"/>
                <a:gd name="T27" fmla="*/ 12 h 18"/>
                <a:gd name="T28" fmla="*/ 6 w 30"/>
                <a:gd name="T29" fmla="*/ 6 h 18"/>
                <a:gd name="T30" fmla="*/ 0 w 30"/>
                <a:gd name="T31" fmla="*/ 6 h 18"/>
                <a:gd name="T32" fmla="*/ 0 w 30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0" y="0"/>
                  </a:move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30" y="18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5203" y="1296"/>
              <a:ext cx="30" cy="6"/>
            </a:xfrm>
            <a:custGeom>
              <a:avLst/>
              <a:gdLst>
                <a:gd name="T0" fmla="*/ 0 w 30"/>
                <a:gd name="T1" fmla="*/ 6 h 6"/>
                <a:gd name="T2" fmla="*/ 0 w 30"/>
                <a:gd name="T3" fmla="*/ 6 h 6"/>
                <a:gd name="T4" fmla="*/ 0 w 30"/>
                <a:gd name="T5" fmla="*/ 6 h 6"/>
                <a:gd name="T6" fmla="*/ 6 w 30"/>
                <a:gd name="T7" fmla="*/ 0 h 6"/>
                <a:gd name="T8" fmla="*/ 12 w 30"/>
                <a:gd name="T9" fmla="*/ 0 h 6"/>
                <a:gd name="T10" fmla="*/ 18 w 30"/>
                <a:gd name="T11" fmla="*/ 0 h 6"/>
                <a:gd name="T12" fmla="*/ 24 w 30"/>
                <a:gd name="T13" fmla="*/ 0 h 6"/>
                <a:gd name="T14" fmla="*/ 24 w 30"/>
                <a:gd name="T15" fmla="*/ 0 h 6"/>
                <a:gd name="T16" fmla="*/ 30 w 30"/>
                <a:gd name="T17" fmla="*/ 6 h 6"/>
                <a:gd name="T18" fmla="*/ 30 w 30"/>
                <a:gd name="T19" fmla="*/ 6 h 6"/>
                <a:gd name="T20" fmla="*/ 24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6 h 6"/>
                <a:gd name="T28" fmla="*/ 6 w 30"/>
                <a:gd name="T29" fmla="*/ 6 h 6"/>
                <a:gd name="T30" fmla="*/ 0 w 30"/>
                <a:gd name="T31" fmla="*/ 6 h 6"/>
                <a:gd name="T32" fmla="*/ 0 w 30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5203" y="1285"/>
              <a:ext cx="30" cy="5"/>
            </a:xfrm>
            <a:custGeom>
              <a:avLst/>
              <a:gdLst>
                <a:gd name="T0" fmla="*/ 0 w 30"/>
                <a:gd name="T1" fmla="*/ 5 h 5"/>
                <a:gd name="T2" fmla="*/ 0 w 30"/>
                <a:gd name="T3" fmla="*/ 5 h 5"/>
                <a:gd name="T4" fmla="*/ 6 w 30"/>
                <a:gd name="T5" fmla="*/ 5 h 5"/>
                <a:gd name="T6" fmla="*/ 12 w 30"/>
                <a:gd name="T7" fmla="*/ 0 h 5"/>
                <a:gd name="T8" fmla="*/ 12 w 30"/>
                <a:gd name="T9" fmla="*/ 0 h 5"/>
                <a:gd name="T10" fmla="*/ 18 w 30"/>
                <a:gd name="T11" fmla="*/ 0 h 5"/>
                <a:gd name="T12" fmla="*/ 24 w 30"/>
                <a:gd name="T13" fmla="*/ 0 h 5"/>
                <a:gd name="T14" fmla="*/ 30 w 30"/>
                <a:gd name="T15" fmla="*/ 0 h 5"/>
                <a:gd name="T16" fmla="*/ 30 w 30"/>
                <a:gd name="T17" fmla="*/ 0 h 5"/>
                <a:gd name="T18" fmla="*/ 30 w 30"/>
                <a:gd name="T19" fmla="*/ 0 h 5"/>
                <a:gd name="T20" fmla="*/ 30 w 30"/>
                <a:gd name="T21" fmla="*/ 5 h 5"/>
                <a:gd name="T22" fmla="*/ 24 w 30"/>
                <a:gd name="T23" fmla="*/ 5 h 5"/>
                <a:gd name="T24" fmla="*/ 18 w 30"/>
                <a:gd name="T25" fmla="*/ 5 h 5"/>
                <a:gd name="T26" fmla="*/ 12 w 30"/>
                <a:gd name="T27" fmla="*/ 5 h 5"/>
                <a:gd name="T28" fmla="*/ 6 w 30"/>
                <a:gd name="T29" fmla="*/ 5 h 5"/>
                <a:gd name="T30" fmla="*/ 0 w 30"/>
                <a:gd name="T31" fmla="*/ 5 h 5"/>
                <a:gd name="T32" fmla="*/ 0 w 30"/>
                <a:gd name="T33" fmla="*/ 5 h 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5"/>
                <a:gd name="T53" fmla="*/ 30 w 30"/>
                <a:gd name="T54" fmla="*/ 5 h 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5">
                  <a:moveTo>
                    <a:pt x="0" y="5"/>
                  </a:moveTo>
                  <a:lnTo>
                    <a:pt x="0" y="5"/>
                  </a:lnTo>
                  <a:lnTo>
                    <a:pt x="6" y="5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5"/>
                  </a:lnTo>
                  <a:lnTo>
                    <a:pt x="24" y="5"/>
                  </a:lnTo>
                  <a:lnTo>
                    <a:pt x="18" y="5"/>
                  </a:lnTo>
                  <a:lnTo>
                    <a:pt x="12" y="5"/>
                  </a:lnTo>
                  <a:lnTo>
                    <a:pt x="6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5197" y="1273"/>
              <a:ext cx="36" cy="12"/>
            </a:xfrm>
            <a:custGeom>
              <a:avLst/>
              <a:gdLst>
                <a:gd name="T0" fmla="*/ 0 w 36"/>
                <a:gd name="T1" fmla="*/ 12 h 12"/>
                <a:gd name="T2" fmla="*/ 6 w 36"/>
                <a:gd name="T3" fmla="*/ 6 h 12"/>
                <a:gd name="T4" fmla="*/ 12 w 36"/>
                <a:gd name="T5" fmla="*/ 6 h 12"/>
                <a:gd name="T6" fmla="*/ 18 w 36"/>
                <a:gd name="T7" fmla="*/ 0 h 12"/>
                <a:gd name="T8" fmla="*/ 18 w 36"/>
                <a:gd name="T9" fmla="*/ 0 h 12"/>
                <a:gd name="T10" fmla="*/ 24 w 36"/>
                <a:gd name="T11" fmla="*/ 0 h 12"/>
                <a:gd name="T12" fmla="*/ 30 w 36"/>
                <a:gd name="T13" fmla="*/ 0 h 12"/>
                <a:gd name="T14" fmla="*/ 36 w 36"/>
                <a:gd name="T15" fmla="*/ 0 h 12"/>
                <a:gd name="T16" fmla="*/ 36 w 36"/>
                <a:gd name="T17" fmla="*/ 0 h 12"/>
                <a:gd name="T18" fmla="*/ 36 w 36"/>
                <a:gd name="T19" fmla="*/ 0 h 12"/>
                <a:gd name="T20" fmla="*/ 30 w 36"/>
                <a:gd name="T21" fmla="*/ 0 h 12"/>
                <a:gd name="T22" fmla="*/ 30 w 36"/>
                <a:gd name="T23" fmla="*/ 6 h 12"/>
                <a:gd name="T24" fmla="*/ 24 w 36"/>
                <a:gd name="T25" fmla="*/ 6 h 12"/>
                <a:gd name="T26" fmla="*/ 18 w 36"/>
                <a:gd name="T27" fmla="*/ 6 h 12"/>
                <a:gd name="T28" fmla="*/ 12 w 36"/>
                <a:gd name="T29" fmla="*/ 6 h 12"/>
                <a:gd name="T30" fmla="*/ 6 w 36"/>
                <a:gd name="T31" fmla="*/ 12 h 12"/>
                <a:gd name="T32" fmla="*/ 0 w 36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2"/>
                <a:gd name="T53" fmla="*/ 36 w 3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2">
                  <a:moveTo>
                    <a:pt x="0" y="12"/>
                  </a:moveTo>
                  <a:lnTo>
                    <a:pt x="6" y="6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5197" y="1249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6 w 36"/>
                <a:gd name="T3" fmla="*/ 18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6 h 24"/>
                <a:gd name="T10" fmla="*/ 24 w 36"/>
                <a:gd name="T11" fmla="*/ 6 h 24"/>
                <a:gd name="T12" fmla="*/ 30 w 36"/>
                <a:gd name="T13" fmla="*/ 6 h 24"/>
                <a:gd name="T14" fmla="*/ 30 w 36"/>
                <a:gd name="T15" fmla="*/ 0 h 24"/>
                <a:gd name="T16" fmla="*/ 36 w 36"/>
                <a:gd name="T17" fmla="*/ 6 h 24"/>
                <a:gd name="T18" fmla="*/ 36 w 36"/>
                <a:gd name="T19" fmla="*/ 6 h 24"/>
                <a:gd name="T20" fmla="*/ 30 w 36"/>
                <a:gd name="T21" fmla="*/ 12 h 24"/>
                <a:gd name="T22" fmla="*/ 24 w 36"/>
                <a:gd name="T23" fmla="*/ 12 h 24"/>
                <a:gd name="T24" fmla="*/ 18 w 36"/>
                <a:gd name="T25" fmla="*/ 12 h 24"/>
                <a:gd name="T26" fmla="*/ 18 w 36"/>
                <a:gd name="T27" fmla="*/ 18 h 24"/>
                <a:gd name="T28" fmla="*/ 12 w 36"/>
                <a:gd name="T29" fmla="*/ 18 h 24"/>
                <a:gd name="T30" fmla="*/ 6 w 36"/>
                <a:gd name="T31" fmla="*/ 18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6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5191" y="1231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6 w 36"/>
                <a:gd name="T3" fmla="*/ 24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6 h 24"/>
                <a:gd name="T10" fmla="*/ 24 w 36"/>
                <a:gd name="T11" fmla="*/ 6 h 24"/>
                <a:gd name="T12" fmla="*/ 30 w 36"/>
                <a:gd name="T13" fmla="*/ 0 h 24"/>
                <a:gd name="T14" fmla="*/ 36 w 36"/>
                <a:gd name="T15" fmla="*/ 0 h 24"/>
                <a:gd name="T16" fmla="*/ 36 w 36"/>
                <a:gd name="T17" fmla="*/ 0 h 24"/>
                <a:gd name="T18" fmla="*/ 36 w 36"/>
                <a:gd name="T19" fmla="*/ 6 h 24"/>
                <a:gd name="T20" fmla="*/ 30 w 36"/>
                <a:gd name="T21" fmla="*/ 6 h 24"/>
                <a:gd name="T22" fmla="*/ 24 w 36"/>
                <a:gd name="T23" fmla="*/ 12 h 24"/>
                <a:gd name="T24" fmla="*/ 18 w 36"/>
                <a:gd name="T25" fmla="*/ 18 h 24"/>
                <a:gd name="T26" fmla="*/ 12 w 36"/>
                <a:gd name="T27" fmla="*/ 18 h 24"/>
                <a:gd name="T28" fmla="*/ 6 w 36"/>
                <a:gd name="T29" fmla="*/ 24 h 24"/>
                <a:gd name="T30" fmla="*/ 6 w 36"/>
                <a:gd name="T31" fmla="*/ 24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5185" y="1213"/>
              <a:ext cx="36" cy="30"/>
            </a:xfrm>
            <a:custGeom>
              <a:avLst/>
              <a:gdLst>
                <a:gd name="T0" fmla="*/ 0 w 36"/>
                <a:gd name="T1" fmla="*/ 30 h 30"/>
                <a:gd name="T2" fmla="*/ 6 w 36"/>
                <a:gd name="T3" fmla="*/ 24 h 30"/>
                <a:gd name="T4" fmla="*/ 6 w 36"/>
                <a:gd name="T5" fmla="*/ 18 h 30"/>
                <a:gd name="T6" fmla="*/ 12 w 36"/>
                <a:gd name="T7" fmla="*/ 12 h 30"/>
                <a:gd name="T8" fmla="*/ 18 w 36"/>
                <a:gd name="T9" fmla="*/ 6 h 30"/>
                <a:gd name="T10" fmla="*/ 24 w 36"/>
                <a:gd name="T11" fmla="*/ 0 h 30"/>
                <a:gd name="T12" fmla="*/ 30 w 36"/>
                <a:gd name="T13" fmla="*/ 0 h 30"/>
                <a:gd name="T14" fmla="*/ 36 w 36"/>
                <a:gd name="T15" fmla="*/ 0 h 30"/>
                <a:gd name="T16" fmla="*/ 36 w 36"/>
                <a:gd name="T17" fmla="*/ 0 h 30"/>
                <a:gd name="T18" fmla="*/ 36 w 36"/>
                <a:gd name="T19" fmla="*/ 0 h 30"/>
                <a:gd name="T20" fmla="*/ 36 w 36"/>
                <a:gd name="T21" fmla="*/ 6 h 30"/>
                <a:gd name="T22" fmla="*/ 30 w 36"/>
                <a:gd name="T23" fmla="*/ 12 h 30"/>
                <a:gd name="T24" fmla="*/ 24 w 36"/>
                <a:gd name="T25" fmla="*/ 12 h 30"/>
                <a:gd name="T26" fmla="*/ 18 w 36"/>
                <a:gd name="T27" fmla="*/ 18 h 30"/>
                <a:gd name="T28" fmla="*/ 12 w 36"/>
                <a:gd name="T29" fmla="*/ 24 h 30"/>
                <a:gd name="T30" fmla="*/ 6 w 36"/>
                <a:gd name="T31" fmla="*/ 24 h 30"/>
                <a:gd name="T32" fmla="*/ 0 w 36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30"/>
                  </a:move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6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8" name="Freeform 28"/>
            <p:cNvSpPr>
              <a:spLocks/>
            </p:cNvSpPr>
            <p:nvPr/>
          </p:nvSpPr>
          <p:spPr bwMode="auto">
            <a:xfrm>
              <a:off x="5179" y="1195"/>
              <a:ext cx="36" cy="36"/>
            </a:xfrm>
            <a:custGeom>
              <a:avLst/>
              <a:gdLst>
                <a:gd name="T0" fmla="*/ 0 w 36"/>
                <a:gd name="T1" fmla="*/ 36 h 36"/>
                <a:gd name="T2" fmla="*/ 6 w 36"/>
                <a:gd name="T3" fmla="*/ 30 h 36"/>
                <a:gd name="T4" fmla="*/ 6 w 36"/>
                <a:gd name="T5" fmla="*/ 24 h 36"/>
                <a:gd name="T6" fmla="*/ 12 w 36"/>
                <a:gd name="T7" fmla="*/ 18 h 36"/>
                <a:gd name="T8" fmla="*/ 12 w 36"/>
                <a:gd name="T9" fmla="*/ 12 h 36"/>
                <a:gd name="T10" fmla="*/ 18 w 36"/>
                <a:gd name="T11" fmla="*/ 6 h 36"/>
                <a:gd name="T12" fmla="*/ 24 w 36"/>
                <a:gd name="T13" fmla="*/ 0 h 36"/>
                <a:gd name="T14" fmla="*/ 30 w 36"/>
                <a:gd name="T15" fmla="*/ 0 h 36"/>
                <a:gd name="T16" fmla="*/ 36 w 36"/>
                <a:gd name="T17" fmla="*/ 0 h 36"/>
                <a:gd name="T18" fmla="*/ 36 w 36"/>
                <a:gd name="T19" fmla="*/ 0 h 36"/>
                <a:gd name="T20" fmla="*/ 30 w 36"/>
                <a:gd name="T21" fmla="*/ 6 h 36"/>
                <a:gd name="T22" fmla="*/ 30 w 36"/>
                <a:gd name="T23" fmla="*/ 6 h 36"/>
                <a:gd name="T24" fmla="*/ 24 w 36"/>
                <a:gd name="T25" fmla="*/ 12 h 36"/>
                <a:gd name="T26" fmla="*/ 18 w 36"/>
                <a:gd name="T27" fmla="*/ 18 h 36"/>
                <a:gd name="T28" fmla="*/ 12 w 36"/>
                <a:gd name="T29" fmla="*/ 24 h 36"/>
                <a:gd name="T30" fmla="*/ 6 w 36"/>
                <a:gd name="T31" fmla="*/ 30 h 36"/>
                <a:gd name="T32" fmla="*/ 0 w 36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0" y="36"/>
                  </a:moveTo>
                  <a:lnTo>
                    <a:pt x="6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6" y="3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5179" y="1183"/>
              <a:ext cx="12" cy="36"/>
            </a:xfrm>
            <a:custGeom>
              <a:avLst/>
              <a:gdLst>
                <a:gd name="T0" fmla="*/ 12 w 12"/>
                <a:gd name="T1" fmla="*/ 0 h 36"/>
                <a:gd name="T2" fmla="*/ 12 w 12"/>
                <a:gd name="T3" fmla="*/ 0 h 36"/>
                <a:gd name="T4" fmla="*/ 12 w 12"/>
                <a:gd name="T5" fmla="*/ 6 h 36"/>
                <a:gd name="T6" fmla="*/ 12 w 12"/>
                <a:gd name="T7" fmla="*/ 12 h 36"/>
                <a:gd name="T8" fmla="*/ 6 w 12"/>
                <a:gd name="T9" fmla="*/ 18 h 36"/>
                <a:gd name="T10" fmla="*/ 6 w 12"/>
                <a:gd name="T11" fmla="*/ 24 h 36"/>
                <a:gd name="T12" fmla="*/ 0 w 12"/>
                <a:gd name="T13" fmla="*/ 30 h 36"/>
                <a:gd name="T14" fmla="*/ 0 w 12"/>
                <a:gd name="T15" fmla="*/ 30 h 36"/>
                <a:gd name="T16" fmla="*/ 0 w 12"/>
                <a:gd name="T17" fmla="*/ 36 h 36"/>
                <a:gd name="T18" fmla="*/ 0 w 12"/>
                <a:gd name="T19" fmla="*/ 30 h 36"/>
                <a:gd name="T20" fmla="*/ 0 w 12"/>
                <a:gd name="T21" fmla="*/ 24 h 36"/>
                <a:gd name="T22" fmla="*/ 0 w 12"/>
                <a:gd name="T23" fmla="*/ 18 h 36"/>
                <a:gd name="T24" fmla="*/ 0 w 12"/>
                <a:gd name="T25" fmla="*/ 12 h 36"/>
                <a:gd name="T26" fmla="*/ 6 w 12"/>
                <a:gd name="T27" fmla="*/ 6 h 36"/>
                <a:gd name="T28" fmla="*/ 6 w 12"/>
                <a:gd name="T29" fmla="*/ 0 h 36"/>
                <a:gd name="T30" fmla="*/ 12 w 12"/>
                <a:gd name="T31" fmla="*/ 0 h 36"/>
                <a:gd name="T32" fmla="*/ 12 w 12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36"/>
                <a:gd name="T53" fmla="*/ 12 w 12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36">
                  <a:moveTo>
                    <a:pt x="12" y="0"/>
                  </a:move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5167" y="1165"/>
              <a:ext cx="12" cy="42"/>
            </a:xfrm>
            <a:custGeom>
              <a:avLst/>
              <a:gdLst>
                <a:gd name="T0" fmla="*/ 12 w 12"/>
                <a:gd name="T1" fmla="*/ 0 h 42"/>
                <a:gd name="T2" fmla="*/ 12 w 12"/>
                <a:gd name="T3" fmla="*/ 6 h 42"/>
                <a:gd name="T4" fmla="*/ 12 w 12"/>
                <a:gd name="T5" fmla="*/ 6 h 42"/>
                <a:gd name="T6" fmla="*/ 12 w 12"/>
                <a:gd name="T7" fmla="*/ 12 h 42"/>
                <a:gd name="T8" fmla="*/ 6 w 12"/>
                <a:gd name="T9" fmla="*/ 18 h 42"/>
                <a:gd name="T10" fmla="*/ 6 w 12"/>
                <a:gd name="T11" fmla="*/ 30 h 42"/>
                <a:gd name="T12" fmla="*/ 6 w 12"/>
                <a:gd name="T13" fmla="*/ 36 h 42"/>
                <a:gd name="T14" fmla="*/ 0 w 12"/>
                <a:gd name="T15" fmla="*/ 36 h 42"/>
                <a:gd name="T16" fmla="*/ 0 w 12"/>
                <a:gd name="T17" fmla="*/ 42 h 42"/>
                <a:gd name="T18" fmla="*/ 0 w 12"/>
                <a:gd name="T19" fmla="*/ 36 h 42"/>
                <a:gd name="T20" fmla="*/ 0 w 12"/>
                <a:gd name="T21" fmla="*/ 30 h 42"/>
                <a:gd name="T22" fmla="*/ 0 w 12"/>
                <a:gd name="T23" fmla="*/ 24 h 42"/>
                <a:gd name="T24" fmla="*/ 0 w 12"/>
                <a:gd name="T25" fmla="*/ 18 h 42"/>
                <a:gd name="T26" fmla="*/ 6 w 12"/>
                <a:gd name="T27" fmla="*/ 12 h 42"/>
                <a:gd name="T28" fmla="*/ 6 w 12"/>
                <a:gd name="T29" fmla="*/ 6 h 42"/>
                <a:gd name="T30" fmla="*/ 12 w 12"/>
                <a:gd name="T31" fmla="*/ 0 h 42"/>
                <a:gd name="T32" fmla="*/ 12 w 12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42"/>
                <a:gd name="T53" fmla="*/ 12 w 12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42">
                  <a:moveTo>
                    <a:pt x="12" y="0"/>
                  </a:moveTo>
                  <a:lnTo>
                    <a:pt x="12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6" y="30"/>
                  </a:lnTo>
                  <a:lnTo>
                    <a:pt x="6" y="36"/>
                  </a:lnTo>
                  <a:lnTo>
                    <a:pt x="0" y="36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1" name="Freeform 31"/>
            <p:cNvSpPr>
              <a:spLocks/>
            </p:cNvSpPr>
            <p:nvPr/>
          </p:nvSpPr>
          <p:spPr bwMode="auto">
            <a:xfrm>
              <a:off x="5197" y="1051"/>
              <a:ext cx="42" cy="198"/>
            </a:xfrm>
            <a:custGeom>
              <a:avLst/>
              <a:gdLst>
                <a:gd name="T0" fmla="*/ 36 w 42"/>
                <a:gd name="T1" fmla="*/ 192 h 198"/>
                <a:gd name="T2" fmla="*/ 36 w 42"/>
                <a:gd name="T3" fmla="*/ 192 h 198"/>
                <a:gd name="T4" fmla="*/ 42 w 42"/>
                <a:gd name="T5" fmla="*/ 198 h 198"/>
                <a:gd name="T6" fmla="*/ 42 w 42"/>
                <a:gd name="T7" fmla="*/ 198 h 198"/>
                <a:gd name="T8" fmla="*/ 42 w 42"/>
                <a:gd name="T9" fmla="*/ 198 h 198"/>
                <a:gd name="T10" fmla="*/ 30 w 42"/>
                <a:gd name="T11" fmla="*/ 168 h 198"/>
                <a:gd name="T12" fmla="*/ 18 w 42"/>
                <a:gd name="T13" fmla="*/ 138 h 198"/>
                <a:gd name="T14" fmla="*/ 12 w 42"/>
                <a:gd name="T15" fmla="*/ 114 h 198"/>
                <a:gd name="T16" fmla="*/ 12 w 42"/>
                <a:gd name="T17" fmla="*/ 84 h 198"/>
                <a:gd name="T18" fmla="*/ 6 w 42"/>
                <a:gd name="T19" fmla="*/ 60 h 198"/>
                <a:gd name="T20" fmla="*/ 6 w 42"/>
                <a:gd name="T21" fmla="*/ 36 h 198"/>
                <a:gd name="T22" fmla="*/ 6 w 42"/>
                <a:gd name="T23" fmla="*/ 18 h 198"/>
                <a:gd name="T24" fmla="*/ 12 w 42"/>
                <a:gd name="T25" fmla="*/ 0 h 198"/>
                <a:gd name="T26" fmla="*/ 6 w 42"/>
                <a:gd name="T27" fmla="*/ 12 h 198"/>
                <a:gd name="T28" fmla="*/ 6 w 42"/>
                <a:gd name="T29" fmla="*/ 36 h 198"/>
                <a:gd name="T30" fmla="*/ 0 w 42"/>
                <a:gd name="T31" fmla="*/ 60 h 198"/>
                <a:gd name="T32" fmla="*/ 6 w 42"/>
                <a:gd name="T33" fmla="*/ 90 h 198"/>
                <a:gd name="T34" fmla="*/ 6 w 42"/>
                <a:gd name="T35" fmla="*/ 120 h 198"/>
                <a:gd name="T36" fmla="*/ 12 w 42"/>
                <a:gd name="T37" fmla="*/ 150 h 198"/>
                <a:gd name="T38" fmla="*/ 24 w 42"/>
                <a:gd name="T39" fmla="*/ 174 h 198"/>
                <a:gd name="T40" fmla="*/ 36 w 42"/>
                <a:gd name="T41" fmla="*/ 192 h 19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2"/>
                <a:gd name="T64" fmla="*/ 0 h 198"/>
                <a:gd name="T65" fmla="*/ 42 w 42"/>
                <a:gd name="T66" fmla="*/ 198 h 19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2" h="198">
                  <a:moveTo>
                    <a:pt x="36" y="192"/>
                  </a:moveTo>
                  <a:lnTo>
                    <a:pt x="36" y="192"/>
                  </a:lnTo>
                  <a:lnTo>
                    <a:pt x="42" y="198"/>
                  </a:lnTo>
                  <a:lnTo>
                    <a:pt x="30" y="168"/>
                  </a:lnTo>
                  <a:lnTo>
                    <a:pt x="18" y="138"/>
                  </a:lnTo>
                  <a:lnTo>
                    <a:pt x="12" y="114"/>
                  </a:lnTo>
                  <a:lnTo>
                    <a:pt x="12" y="84"/>
                  </a:lnTo>
                  <a:lnTo>
                    <a:pt x="6" y="60"/>
                  </a:lnTo>
                  <a:lnTo>
                    <a:pt x="6" y="36"/>
                  </a:lnTo>
                  <a:lnTo>
                    <a:pt x="6" y="18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6" y="36"/>
                  </a:lnTo>
                  <a:lnTo>
                    <a:pt x="0" y="60"/>
                  </a:lnTo>
                  <a:lnTo>
                    <a:pt x="6" y="90"/>
                  </a:lnTo>
                  <a:lnTo>
                    <a:pt x="6" y="120"/>
                  </a:lnTo>
                  <a:lnTo>
                    <a:pt x="12" y="150"/>
                  </a:lnTo>
                  <a:lnTo>
                    <a:pt x="24" y="174"/>
                  </a:lnTo>
                  <a:lnTo>
                    <a:pt x="36" y="19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2" name="Freeform 32"/>
            <p:cNvSpPr>
              <a:spLocks/>
            </p:cNvSpPr>
            <p:nvPr/>
          </p:nvSpPr>
          <p:spPr bwMode="auto">
            <a:xfrm>
              <a:off x="5203" y="1063"/>
              <a:ext cx="30" cy="30"/>
            </a:xfrm>
            <a:custGeom>
              <a:avLst/>
              <a:gdLst>
                <a:gd name="T0" fmla="*/ 30 w 30"/>
                <a:gd name="T1" fmla="*/ 0 h 30"/>
                <a:gd name="T2" fmla="*/ 30 w 30"/>
                <a:gd name="T3" fmla="*/ 0 h 30"/>
                <a:gd name="T4" fmla="*/ 24 w 30"/>
                <a:gd name="T5" fmla="*/ 0 h 30"/>
                <a:gd name="T6" fmla="*/ 18 w 30"/>
                <a:gd name="T7" fmla="*/ 0 h 30"/>
                <a:gd name="T8" fmla="*/ 18 w 30"/>
                <a:gd name="T9" fmla="*/ 6 h 30"/>
                <a:gd name="T10" fmla="*/ 12 w 30"/>
                <a:gd name="T11" fmla="*/ 12 h 30"/>
                <a:gd name="T12" fmla="*/ 6 w 30"/>
                <a:gd name="T13" fmla="*/ 12 h 30"/>
                <a:gd name="T14" fmla="*/ 0 w 30"/>
                <a:gd name="T15" fmla="*/ 24 h 30"/>
                <a:gd name="T16" fmla="*/ 0 w 30"/>
                <a:gd name="T17" fmla="*/ 30 h 30"/>
                <a:gd name="T18" fmla="*/ 6 w 30"/>
                <a:gd name="T19" fmla="*/ 24 h 30"/>
                <a:gd name="T20" fmla="*/ 6 w 30"/>
                <a:gd name="T21" fmla="*/ 18 h 30"/>
                <a:gd name="T22" fmla="*/ 12 w 30"/>
                <a:gd name="T23" fmla="*/ 18 h 30"/>
                <a:gd name="T24" fmla="*/ 18 w 30"/>
                <a:gd name="T25" fmla="*/ 12 h 30"/>
                <a:gd name="T26" fmla="*/ 24 w 30"/>
                <a:gd name="T27" fmla="*/ 12 h 30"/>
                <a:gd name="T28" fmla="*/ 24 w 30"/>
                <a:gd name="T29" fmla="*/ 6 h 30"/>
                <a:gd name="T30" fmla="*/ 30 w 30"/>
                <a:gd name="T31" fmla="*/ 0 h 30"/>
                <a:gd name="T32" fmla="*/ 30 w 30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0"/>
                <a:gd name="T53" fmla="*/ 30 w 30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0">
                  <a:moveTo>
                    <a:pt x="30" y="0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24" y="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3" name="Freeform 33"/>
            <p:cNvSpPr>
              <a:spLocks/>
            </p:cNvSpPr>
            <p:nvPr/>
          </p:nvSpPr>
          <p:spPr bwMode="auto">
            <a:xfrm>
              <a:off x="5203" y="1087"/>
              <a:ext cx="30" cy="36"/>
            </a:xfrm>
            <a:custGeom>
              <a:avLst/>
              <a:gdLst>
                <a:gd name="T0" fmla="*/ 30 w 30"/>
                <a:gd name="T1" fmla="*/ 6 h 36"/>
                <a:gd name="T2" fmla="*/ 30 w 30"/>
                <a:gd name="T3" fmla="*/ 0 h 36"/>
                <a:gd name="T4" fmla="*/ 24 w 30"/>
                <a:gd name="T5" fmla="*/ 6 h 36"/>
                <a:gd name="T6" fmla="*/ 24 w 30"/>
                <a:gd name="T7" fmla="*/ 6 h 36"/>
                <a:gd name="T8" fmla="*/ 18 w 30"/>
                <a:gd name="T9" fmla="*/ 12 h 36"/>
                <a:gd name="T10" fmla="*/ 12 w 30"/>
                <a:gd name="T11" fmla="*/ 18 h 36"/>
                <a:gd name="T12" fmla="*/ 6 w 30"/>
                <a:gd name="T13" fmla="*/ 24 h 36"/>
                <a:gd name="T14" fmla="*/ 0 w 30"/>
                <a:gd name="T15" fmla="*/ 30 h 36"/>
                <a:gd name="T16" fmla="*/ 0 w 30"/>
                <a:gd name="T17" fmla="*/ 36 h 36"/>
                <a:gd name="T18" fmla="*/ 0 w 30"/>
                <a:gd name="T19" fmla="*/ 36 h 36"/>
                <a:gd name="T20" fmla="*/ 6 w 30"/>
                <a:gd name="T21" fmla="*/ 30 h 36"/>
                <a:gd name="T22" fmla="*/ 12 w 30"/>
                <a:gd name="T23" fmla="*/ 30 h 36"/>
                <a:gd name="T24" fmla="*/ 18 w 30"/>
                <a:gd name="T25" fmla="*/ 24 h 36"/>
                <a:gd name="T26" fmla="*/ 24 w 30"/>
                <a:gd name="T27" fmla="*/ 18 h 36"/>
                <a:gd name="T28" fmla="*/ 30 w 30"/>
                <a:gd name="T29" fmla="*/ 12 h 36"/>
                <a:gd name="T30" fmla="*/ 30 w 30"/>
                <a:gd name="T31" fmla="*/ 6 h 36"/>
                <a:gd name="T32" fmla="*/ 30 w 30"/>
                <a:gd name="T33" fmla="*/ 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6"/>
                <a:gd name="T53" fmla="*/ 30 w 30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6">
                  <a:moveTo>
                    <a:pt x="30" y="6"/>
                  </a:moveTo>
                  <a:lnTo>
                    <a:pt x="30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8" y="24"/>
                  </a:lnTo>
                  <a:lnTo>
                    <a:pt x="24" y="18"/>
                  </a:lnTo>
                  <a:lnTo>
                    <a:pt x="30" y="12"/>
                  </a:lnTo>
                  <a:lnTo>
                    <a:pt x="3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4" name="Freeform 34"/>
            <p:cNvSpPr>
              <a:spLocks/>
            </p:cNvSpPr>
            <p:nvPr/>
          </p:nvSpPr>
          <p:spPr bwMode="auto">
            <a:xfrm>
              <a:off x="5203" y="1111"/>
              <a:ext cx="36" cy="30"/>
            </a:xfrm>
            <a:custGeom>
              <a:avLst/>
              <a:gdLst>
                <a:gd name="T0" fmla="*/ 36 w 36"/>
                <a:gd name="T1" fmla="*/ 0 h 30"/>
                <a:gd name="T2" fmla="*/ 36 w 36"/>
                <a:gd name="T3" fmla="*/ 0 h 30"/>
                <a:gd name="T4" fmla="*/ 30 w 36"/>
                <a:gd name="T5" fmla="*/ 0 h 30"/>
                <a:gd name="T6" fmla="*/ 24 w 36"/>
                <a:gd name="T7" fmla="*/ 6 h 30"/>
                <a:gd name="T8" fmla="*/ 18 w 36"/>
                <a:gd name="T9" fmla="*/ 6 h 30"/>
                <a:gd name="T10" fmla="*/ 12 w 36"/>
                <a:gd name="T11" fmla="*/ 12 h 30"/>
                <a:gd name="T12" fmla="*/ 6 w 36"/>
                <a:gd name="T13" fmla="*/ 18 h 30"/>
                <a:gd name="T14" fmla="*/ 0 w 36"/>
                <a:gd name="T15" fmla="*/ 24 h 30"/>
                <a:gd name="T16" fmla="*/ 0 w 36"/>
                <a:gd name="T17" fmla="*/ 30 h 30"/>
                <a:gd name="T18" fmla="*/ 0 w 36"/>
                <a:gd name="T19" fmla="*/ 30 h 30"/>
                <a:gd name="T20" fmla="*/ 6 w 36"/>
                <a:gd name="T21" fmla="*/ 30 h 30"/>
                <a:gd name="T22" fmla="*/ 12 w 36"/>
                <a:gd name="T23" fmla="*/ 24 h 30"/>
                <a:gd name="T24" fmla="*/ 24 w 36"/>
                <a:gd name="T25" fmla="*/ 18 h 30"/>
                <a:gd name="T26" fmla="*/ 30 w 36"/>
                <a:gd name="T27" fmla="*/ 12 h 30"/>
                <a:gd name="T28" fmla="*/ 36 w 36"/>
                <a:gd name="T29" fmla="*/ 6 h 30"/>
                <a:gd name="T30" fmla="*/ 36 w 36"/>
                <a:gd name="T31" fmla="*/ 6 h 30"/>
                <a:gd name="T32" fmla="*/ 36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36" y="0"/>
                  </a:moveTo>
                  <a:lnTo>
                    <a:pt x="36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24" y="18"/>
                  </a:lnTo>
                  <a:lnTo>
                    <a:pt x="30" y="12"/>
                  </a:lnTo>
                  <a:lnTo>
                    <a:pt x="36" y="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5" name="Freeform 35"/>
            <p:cNvSpPr>
              <a:spLocks/>
            </p:cNvSpPr>
            <p:nvPr/>
          </p:nvSpPr>
          <p:spPr bwMode="auto">
            <a:xfrm>
              <a:off x="5209" y="1147"/>
              <a:ext cx="36" cy="30"/>
            </a:xfrm>
            <a:custGeom>
              <a:avLst/>
              <a:gdLst>
                <a:gd name="T0" fmla="*/ 36 w 36"/>
                <a:gd name="T1" fmla="*/ 6 h 30"/>
                <a:gd name="T2" fmla="*/ 30 w 36"/>
                <a:gd name="T3" fmla="*/ 0 h 30"/>
                <a:gd name="T4" fmla="*/ 24 w 36"/>
                <a:gd name="T5" fmla="*/ 6 h 30"/>
                <a:gd name="T6" fmla="*/ 24 w 36"/>
                <a:gd name="T7" fmla="*/ 6 h 30"/>
                <a:gd name="T8" fmla="*/ 18 w 36"/>
                <a:gd name="T9" fmla="*/ 12 h 30"/>
                <a:gd name="T10" fmla="*/ 6 w 36"/>
                <a:gd name="T11" fmla="*/ 12 h 30"/>
                <a:gd name="T12" fmla="*/ 6 w 36"/>
                <a:gd name="T13" fmla="*/ 18 h 30"/>
                <a:gd name="T14" fmla="*/ 0 w 36"/>
                <a:gd name="T15" fmla="*/ 24 h 30"/>
                <a:gd name="T16" fmla="*/ 0 w 36"/>
                <a:gd name="T17" fmla="*/ 30 h 30"/>
                <a:gd name="T18" fmla="*/ 0 w 36"/>
                <a:gd name="T19" fmla="*/ 30 h 30"/>
                <a:gd name="T20" fmla="*/ 6 w 36"/>
                <a:gd name="T21" fmla="*/ 24 h 30"/>
                <a:gd name="T22" fmla="*/ 12 w 36"/>
                <a:gd name="T23" fmla="*/ 24 h 30"/>
                <a:gd name="T24" fmla="*/ 18 w 36"/>
                <a:gd name="T25" fmla="*/ 18 h 30"/>
                <a:gd name="T26" fmla="*/ 24 w 36"/>
                <a:gd name="T27" fmla="*/ 12 h 30"/>
                <a:gd name="T28" fmla="*/ 30 w 36"/>
                <a:gd name="T29" fmla="*/ 12 h 30"/>
                <a:gd name="T30" fmla="*/ 30 w 36"/>
                <a:gd name="T31" fmla="*/ 6 h 30"/>
                <a:gd name="T32" fmla="*/ 36 w 36"/>
                <a:gd name="T33" fmla="*/ 6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36" y="6"/>
                  </a:moveTo>
                  <a:lnTo>
                    <a:pt x="30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0" y="6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6" name="Freeform 36"/>
            <p:cNvSpPr>
              <a:spLocks/>
            </p:cNvSpPr>
            <p:nvPr/>
          </p:nvSpPr>
          <p:spPr bwMode="auto">
            <a:xfrm>
              <a:off x="5209" y="1171"/>
              <a:ext cx="36" cy="18"/>
            </a:xfrm>
            <a:custGeom>
              <a:avLst/>
              <a:gdLst>
                <a:gd name="T0" fmla="*/ 36 w 36"/>
                <a:gd name="T1" fmla="*/ 0 h 18"/>
                <a:gd name="T2" fmla="*/ 30 w 36"/>
                <a:gd name="T3" fmla="*/ 0 h 18"/>
                <a:gd name="T4" fmla="*/ 30 w 36"/>
                <a:gd name="T5" fmla="*/ 0 h 18"/>
                <a:gd name="T6" fmla="*/ 24 w 36"/>
                <a:gd name="T7" fmla="*/ 0 h 18"/>
                <a:gd name="T8" fmla="*/ 18 w 36"/>
                <a:gd name="T9" fmla="*/ 0 h 18"/>
                <a:gd name="T10" fmla="*/ 12 w 36"/>
                <a:gd name="T11" fmla="*/ 6 h 18"/>
                <a:gd name="T12" fmla="*/ 6 w 36"/>
                <a:gd name="T13" fmla="*/ 6 h 18"/>
                <a:gd name="T14" fmla="*/ 6 w 36"/>
                <a:gd name="T15" fmla="*/ 12 h 18"/>
                <a:gd name="T16" fmla="*/ 0 w 36"/>
                <a:gd name="T17" fmla="*/ 18 h 18"/>
                <a:gd name="T18" fmla="*/ 6 w 36"/>
                <a:gd name="T19" fmla="*/ 18 h 18"/>
                <a:gd name="T20" fmla="*/ 12 w 36"/>
                <a:gd name="T21" fmla="*/ 18 h 18"/>
                <a:gd name="T22" fmla="*/ 18 w 36"/>
                <a:gd name="T23" fmla="*/ 12 h 18"/>
                <a:gd name="T24" fmla="*/ 18 w 36"/>
                <a:gd name="T25" fmla="*/ 12 h 18"/>
                <a:gd name="T26" fmla="*/ 24 w 36"/>
                <a:gd name="T27" fmla="*/ 12 h 18"/>
                <a:gd name="T28" fmla="*/ 30 w 36"/>
                <a:gd name="T29" fmla="*/ 6 h 18"/>
                <a:gd name="T30" fmla="*/ 36 w 36"/>
                <a:gd name="T31" fmla="*/ 6 h 18"/>
                <a:gd name="T32" fmla="*/ 36 w 36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36" y="0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7" name="Freeform 37"/>
            <p:cNvSpPr>
              <a:spLocks/>
            </p:cNvSpPr>
            <p:nvPr/>
          </p:nvSpPr>
          <p:spPr bwMode="auto">
            <a:xfrm>
              <a:off x="5221" y="1207"/>
              <a:ext cx="24" cy="12"/>
            </a:xfrm>
            <a:custGeom>
              <a:avLst/>
              <a:gdLst>
                <a:gd name="T0" fmla="*/ 24 w 24"/>
                <a:gd name="T1" fmla="*/ 0 h 12"/>
                <a:gd name="T2" fmla="*/ 24 w 24"/>
                <a:gd name="T3" fmla="*/ 0 h 12"/>
                <a:gd name="T4" fmla="*/ 24 w 24"/>
                <a:gd name="T5" fmla="*/ 0 h 12"/>
                <a:gd name="T6" fmla="*/ 18 w 24"/>
                <a:gd name="T7" fmla="*/ 0 h 12"/>
                <a:gd name="T8" fmla="*/ 12 w 24"/>
                <a:gd name="T9" fmla="*/ 0 h 12"/>
                <a:gd name="T10" fmla="*/ 6 w 24"/>
                <a:gd name="T11" fmla="*/ 6 h 12"/>
                <a:gd name="T12" fmla="*/ 6 w 24"/>
                <a:gd name="T13" fmla="*/ 6 h 12"/>
                <a:gd name="T14" fmla="*/ 0 w 24"/>
                <a:gd name="T15" fmla="*/ 12 h 12"/>
                <a:gd name="T16" fmla="*/ 0 w 24"/>
                <a:gd name="T17" fmla="*/ 12 h 12"/>
                <a:gd name="T18" fmla="*/ 6 w 24"/>
                <a:gd name="T19" fmla="*/ 12 h 12"/>
                <a:gd name="T20" fmla="*/ 6 w 24"/>
                <a:gd name="T21" fmla="*/ 12 h 12"/>
                <a:gd name="T22" fmla="*/ 12 w 24"/>
                <a:gd name="T23" fmla="*/ 12 h 12"/>
                <a:gd name="T24" fmla="*/ 18 w 24"/>
                <a:gd name="T25" fmla="*/ 6 h 12"/>
                <a:gd name="T26" fmla="*/ 18 w 24"/>
                <a:gd name="T27" fmla="*/ 6 h 12"/>
                <a:gd name="T28" fmla="*/ 24 w 24"/>
                <a:gd name="T29" fmla="*/ 6 h 12"/>
                <a:gd name="T30" fmla="*/ 24 w 24"/>
                <a:gd name="T31" fmla="*/ 0 h 12"/>
                <a:gd name="T32" fmla="*/ 24 w 24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2"/>
                <a:gd name="T53" fmla="*/ 24 w 2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2">
                  <a:moveTo>
                    <a:pt x="24" y="0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8" name="Freeform 38"/>
            <p:cNvSpPr>
              <a:spLocks/>
            </p:cNvSpPr>
            <p:nvPr/>
          </p:nvSpPr>
          <p:spPr bwMode="auto">
            <a:xfrm>
              <a:off x="5227" y="1225"/>
              <a:ext cx="18" cy="12"/>
            </a:xfrm>
            <a:custGeom>
              <a:avLst/>
              <a:gdLst>
                <a:gd name="T0" fmla="*/ 18 w 18"/>
                <a:gd name="T1" fmla="*/ 0 h 12"/>
                <a:gd name="T2" fmla="*/ 12 w 18"/>
                <a:gd name="T3" fmla="*/ 0 h 12"/>
                <a:gd name="T4" fmla="*/ 12 w 18"/>
                <a:gd name="T5" fmla="*/ 0 h 12"/>
                <a:gd name="T6" fmla="*/ 12 w 18"/>
                <a:gd name="T7" fmla="*/ 0 h 12"/>
                <a:gd name="T8" fmla="*/ 6 w 18"/>
                <a:gd name="T9" fmla="*/ 0 h 12"/>
                <a:gd name="T10" fmla="*/ 6 w 18"/>
                <a:gd name="T11" fmla="*/ 0 h 12"/>
                <a:gd name="T12" fmla="*/ 0 w 18"/>
                <a:gd name="T13" fmla="*/ 6 h 12"/>
                <a:gd name="T14" fmla="*/ 0 w 18"/>
                <a:gd name="T15" fmla="*/ 6 h 12"/>
                <a:gd name="T16" fmla="*/ 0 w 18"/>
                <a:gd name="T17" fmla="*/ 12 h 12"/>
                <a:gd name="T18" fmla="*/ 0 w 18"/>
                <a:gd name="T19" fmla="*/ 6 h 12"/>
                <a:gd name="T20" fmla="*/ 6 w 18"/>
                <a:gd name="T21" fmla="*/ 6 h 12"/>
                <a:gd name="T22" fmla="*/ 6 w 18"/>
                <a:gd name="T23" fmla="*/ 6 h 12"/>
                <a:gd name="T24" fmla="*/ 12 w 18"/>
                <a:gd name="T25" fmla="*/ 6 h 12"/>
                <a:gd name="T26" fmla="*/ 12 w 18"/>
                <a:gd name="T27" fmla="*/ 0 h 12"/>
                <a:gd name="T28" fmla="*/ 18 w 18"/>
                <a:gd name="T29" fmla="*/ 0 h 12"/>
                <a:gd name="T30" fmla="*/ 18 w 18"/>
                <a:gd name="T31" fmla="*/ 0 h 12"/>
                <a:gd name="T32" fmla="*/ 18 w 18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2"/>
                <a:gd name="T53" fmla="*/ 18 w 1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2">
                  <a:moveTo>
                    <a:pt x="18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9" name="Freeform 39"/>
            <p:cNvSpPr>
              <a:spLocks/>
            </p:cNvSpPr>
            <p:nvPr/>
          </p:nvSpPr>
          <p:spPr bwMode="auto">
            <a:xfrm>
              <a:off x="5203" y="1075"/>
              <a:ext cx="30" cy="36"/>
            </a:xfrm>
            <a:custGeom>
              <a:avLst/>
              <a:gdLst>
                <a:gd name="T0" fmla="*/ 30 w 30"/>
                <a:gd name="T1" fmla="*/ 6 h 36"/>
                <a:gd name="T2" fmla="*/ 30 w 30"/>
                <a:gd name="T3" fmla="*/ 0 h 36"/>
                <a:gd name="T4" fmla="*/ 24 w 30"/>
                <a:gd name="T5" fmla="*/ 0 h 36"/>
                <a:gd name="T6" fmla="*/ 18 w 30"/>
                <a:gd name="T7" fmla="*/ 6 h 36"/>
                <a:gd name="T8" fmla="*/ 18 w 30"/>
                <a:gd name="T9" fmla="*/ 12 h 36"/>
                <a:gd name="T10" fmla="*/ 12 w 30"/>
                <a:gd name="T11" fmla="*/ 12 h 36"/>
                <a:gd name="T12" fmla="*/ 6 w 30"/>
                <a:gd name="T13" fmla="*/ 18 h 36"/>
                <a:gd name="T14" fmla="*/ 0 w 30"/>
                <a:gd name="T15" fmla="*/ 30 h 36"/>
                <a:gd name="T16" fmla="*/ 0 w 30"/>
                <a:gd name="T17" fmla="*/ 36 h 36"/>
                <a:gd name="T18" fmla="*/ 0 w 30"/>
                <a:gd name="T19" fmla="*/ 30 h 36"/>
                <a:gd name="T20" fmla="*/ 6 w 30"/>
                <a:gd name="T21" fmla="*/ 30 h 36"/>
                <a:gd name="T22" fmla="*/ 12 w 30"/>
                <a:gd name="T23" fmla="*/ 24 h 36"/>
                <a:gd name="T24" fmla="*/ 18 w 30"/>
                <a:gd name="T25" fmla="*/ 18 h 36"/>
                <a:gd name="T26" fmla="*/ 24 w 30"/>
                <a:gd name="T27" fmla="*/ 12 h 36"/>
                <a:gd name="T28" fmla="*/ 30 w 30"/>
                <a:gd name="T29" fmla="*/ 12 h 36"/>
                <a:gd name="T30" fmla="*/ 30 w 30"/>
                <a:gd name="T31" fmla="*/ 6 h 36"/>
                <a:gd name="T32" fmla="*/ 30 w 30"/>
                <a:gd name="T33" fmla="*/ 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6"/>
                <a:gd name="T53" fmla="*/ 30 w 30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6">
                  <a:moveTo>
                    <a:pt x="30" y="6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0" name="Freeform 40"/>
            <p:cNvSpPr>
              <a:spLocks/>
            </p:cNvSpPr>
            <p:nvPr/>
          </p:nvSpPr>
          <p:spPr bwMode="auto">
            <a:xfrm>
              <a:off x="5203" y="1051"/>
              <a:ext cx="24" cy="24"/>
            </a:xfrm>
            <a:custGeom>
              <a:avLst/>
              <a:gdLst>
                <a:gd name="T0" fmla="*/ 24 w 24"/>
                <a:gd name="T1" fmla="*/ 0 h 24"/>
                <a:gd name="T2" fmla="*/ 24 w 24"/>
                <a:gd name="T3" fmla="*/ 0 h 24"/>
                <a:gd name="T4" fmla="*/ 24 w 24"/>
                <a:gd name="T5" fmla="*/ 0 h 24"/>
                <a:gd name="T6" fmla="*/ 18 w 24"/>
                <a:gd name="T7" fmla="*/ 0 h 24"/>
                <a:gd name="T8" fmla="*/ 12 w 24"/>
                <a:gd name="T9" fmla="*/ 0 h 24"/>
                <a:gd name="T10" fmla="*/ 12 w 24"/>
                <a:gd name="T11" fmla="*/ 6 h 24"/>
                <a:gd name="T12" fmla="*/ 6 w 24"/>
                <a:gd name="T13" fmla="*/ 12 h 24"/>
                <a:gd name="T14" fmla="*/ 0 w 24"/>
                <a:gd name="T15" fmla="*/ 18 h 24"/>
                <a:gd name="T16" fmla="*/ 0 w 24"/>
                <a:gd name="T17" fmla="*/ 24 h 24"/>
                <a:gd name="T18" fmla="*/ 6 w 24"/>
                <a:gd name="T19" fmla="*/ 18 h 24"/>
                <a:gd name="T20" fmla="*/ 6 w 24"/>
                <a:gd name="T21" fmla="*/ 18 h 24"/>
                <a:gd name="T22" fmla="*/ 12 w 24"/>
                <a:gd name="T23" fmla="*/ 12 h 24"/>
                <a:gd name="T24" fmla="*/ 18 w 24"/>
                <a:gd name="T25" fmla="*/ 12 h 24"/>
                <a:gd name="T26" fmla="*/ 18 w 24"/>
                <a:gd name="T27" fmla="*/ 6 h 24"/>
                <a:gd name="T28" fmla="*/ 24 w 24"/>
                <a:gd name="T29" fmla="*/ 6 h 24"/>
                <a:gd name="T30" fmla="*/ 24 w 24"/>
                <a:gd name="T31" fmla="*/ 0 h 24"/>
                <a:gd name="T32" fmla="*/ 24 w 24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24" y="0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1" name="Freeform 41"/>
            <p:cNvSpPr>
              <a:spLocks/>
            </p:cNvSpPr>
            <p:nvPr/>
          </p:nvSpPr>
          <p:spPr bwMode="auto">
            <a:xfrm>
              <a:off x="5203" y="1135"/>
              <a:ext cx="36" cy="30"/>
            </a:xfrm>
            <a:custGeom>
              <a:avLst/>
              <a:gdLst>
                <a:gd name="T0" fmla="*/ 36 w 36"/>
                <a:gd name="T1" fmla="*/ 0 h 30"/>
                <a:gd name="T2" fmla="*/ 36 w 36"/>
                <a:gd name="T3" fmla="*/ 0 h 30"/>
                <a:gd name="T4" fmla="*/ 30 w 36"/>
                <a:gd name="T5" fmla="*/ 0 h 30"/>
                <a:gd name="T6" fmla="*/ 24 w 36"/>
                <a:gd name="T7" fmla="*/ 6 h 30"/>
                <a:gd name="T8" fmla="*/ 18 w 36"/>
                <a:gd name="T9" fmla="*/ 6 h 30"/>
                <a:gd name="T10" fmla="*/ 12 w 36"/>
                <a:gd name="T11" fmla="*/ 12 h 30"/>
                <a:gd name="T12" fmla="*/ 6 w 36"/>
                <a:gd name="T13" fmla="*/ 18 h 30"/>
                <a:gd name="T14" fmla="*/ 0 w 36"/>
                <a:gd name="T15" fmla="*/ 24 h 30"/>
                <a:gd name="T16" fmla="*/ 0 w 36"/>
                <a:gd name="T17" fmla="*/ 30 h 30"/>
                <a:gd name="T18" fmla="*/ 6 w 36"/>
                <a:gd name="T19" fmla="*/ 24 h 30"/>
                <a:gd name="T20" fmla="*/ 6 w 36"/>
                <a:gd name="T21" fmla="*/ 24 h 30"/>
                <a:gd name="T22" fmla="*/ 12 w 36"/>
                <a:gd name="T23" fmla="*/ 18 h 30"/>
                <a:gd name="T24" fmla="*/ 24 w 36"/>
                <a:gd name="T25" fmla="*/ 18 h 30"/>
                <a:gd name="T26" fmla="*/ 24 w 36"/>
                <a:gd name="T27" fmla="*/ 12 h 30"/>
                <a:gd name="T28" fmla="*/ 30 w 36"/>
                <a:gd name="T29" fmla="*/ 6 h 30"/>
                <a:gd name="T30" fmla="*/ 36 w 36"/>
                <a:gd name="T31" fmla="*/ 6 h 30"/>
                <a:gd name="T32" fmla="*/ 36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36" y="0"/>
                  </a:moveTo>
                  <a:lnTo>
                    <a:pt x="36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2" name="Freeform 42"/>
            <p:cNvSpPr>
              <a:spLocks/>
            </p:cNvSpPr>
            <p:nvPr/>
          </p:nvSpPr>
          <p:spPr bwMode="auto">
            <a:xfrm>
              <a:off x="5215" y="1189"/>
              <a:ext cx="30" cy="18"/>
            </a:xfrm>
            <a:custGeom>
              <a:avLst/>
              <a:gdLst>
                <a:gd name="T0" fmla="*/ 30 w 30"/>
                <a:gd name="T1" fmla="*/ 0 h 18"/>
                <a:gd name="T2" fmla="*/ 30 w 30"/>
                <a:gd name="T3" fmla="*/ 0 h 18"/>
                <a:gd name="T4" fmla="*/ 24 w 30"/>
                <a:gd name="T5" fmla="*/ 0 h 18"/>
                <a:gd name="T6" fmla="*/ 18 w 30"/>
                <a:gd name="T7" fmla="*/ 0 h 18"/>
                <a:gd name="T8" fmla="*/ 12 w 30"/>
                <a:gd name="T9" fmla="*/ 0 h 18"/>
                <a:gd name="T10" fmla="*/ 12 w 30"/>
                <a:gd name="T11" fmla="*/ 6 h 18"/>
                <a:gd name="T12" fmla="*/ 6 w 30"/>
                <a:gd name="T13" fmla="*/ 12 h 18"/>
                <a:gd name="T14" fmla="*/ 0 w 30"/>
                <a:gd name="T15" fmla="*/ 12 h 18"/>
                <a:gd name="T16" fmla="*/ 0 w 30"/>
                <a:gd name="T17" fmla="*/ 18 h 18"/>
                <a:gd name="T18" fmla="*/ 0 w 30"/>
                <a:gd name="T19" fmla="*/ 18 h 18"/>
                <a:gd name="T20" fmla="*/ 6 w 30"/>
                <a:gd name="T21" fmla="*/ 12 h 18"/>
                <a:gd name="T22" fmla="*/ 12 w 30"/>
                <a:gd name="T23" fmla="*/ 12 h 18"/>
                <a:gd name="T24" fmla="*/ 18 w 30"/>
                <a:gd name="T25" fmla="*/ 12 h 18"/>
                <a:gd name="T26" fmla="*/ 24 w 30"/>
                <a:gd name="T27" fmla="*/ 6 h 18"/>
                <a:gd name="T28" fmla="*/ 24 w 30"/>
                <a:gd name="T29" fmla="*/ 6 h 18"/>
                <a:gd name="T30" fmla="*/ 30 w 30"/>
                <a:gd name="T31" fmla="*/ 0 h 18"/>
                <a:gd name="T32" fmla="*/ 30 w 30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30" y="0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3" name="Freeform 43"/>
            <p:cNvSpPr>
              <a:spLocks/>
            </p:cNvSpPr>
            <p:nvPr/>
          </p:nvSpPr>
          <p:spPr bwMode="auto">
            <a:xfrm>
              <a:off x="5203" y="1033"/>
              <a:ext cx="6" cy="30"/>
            </a:xfrm>
            <a:custGeom>
              <a:avLst/>
              <a:gdLst>
                <a:gd name="T0" fmla="*/ 0 w 6"/>
                <a:gd name="T1" fmla="*/ 30 h 30"/>
                <a:gd name="T2" fmla="*/ 0 w 6"/>
                <a:gd name="T3" fmla="*/ 24 h 30"/>
                <a:gd name="T4" fmla="*/ 0 w 6"/>
                <a:gd name="T5" fmla="*/ 12 h 30"/>
                <a:gd name="T6" fmla="*/ 0 w 6"/>
                <a:gd name="T7" fmla="*/ 0 h 30"/>
                <a:gd name="T8" fmla="*/ 0 w 6"/>
                <a:gd name="T9" fmla="*/ 0 h 30"/>
                <a:gd name="T10" fmla="*/ 6 w 6"/>
                <a:gd name="T11" fmla="*/ 0 h 30"/>
                <a:gd name="T12" fmla="*/ 6 w 6"/>
                <a:gd name="T13" fmla="*/ 12 h 30"/>
                <a:gd name="T14" fmla="*/ 6 w 6"/>
                <a:gd name="T15" fmla="*/ 18 h 30"/>
                <a:gd name="T16" fmla="*/ 0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0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4" name="Freeform 44"/>
            <p:cNvSpPr>
              <a:spLocks/>
            </p:cNvSpPr>
            <p:nvPr/>
          </p:nvSpPr>
          <p:spPr bwMode="auto">
            <a:xfrm>
              <a:off x="5167" y="1051"/>
              <a:ext cx="36" cy="42"/>
            </a:xfrm>
            <a:custGeom>
              <a:avLst/>
              <a:gdLst>
                <a:gd name="T0" fmla="*/ 36 w 36"/>
                <a:gd name="T1" fmla="*/ 42 h 42"/>
                <a:gd name="T2" fmla="*/ 30 w 36"/>
                <a:gd name="T3" fmla="*/ 36 h 42"/>
                <a:gd name="T4" fmla="*/ 30 w 36"/>
                <a:gd name="T5" fmla="*/ 30 h 42"/>
                <a:gd name="T6" fmla="*/ 24 w 36"/>
                <a:gd name="T7" fmla="*/ 24 h 42"/>
                <a:gd name="T8" fmla="*/ 18 w 36"/>
                <a:gd name="T9" fmla="*/ 18 h 42"/>
                <a:gd name="T10" fmla="*/ 12 w 36"/>
                <a:gd name="T11" fmla="*/ 12 h 42"/>
                <a:gd name="T12" fmla="*/ 12 w 36"/>
                <a:gd name="T13" fmla="*/ 6 h 42"/>
                <a:gd name="T14" fmla="*/ 6 w 36"/>
                <a:gd name="T15" fmla="*/ 0 h 42"/>
                <a:gd name="T16" fmla="*/ 6 w 36"/>
                <a:gd name="T17" fmla="*/ 0 h 42"/>
                <a:gd name="T18" fmla="*/ 0 w 36"/>
                <a:gd name="T19" fmla="*/ 6 h 42"/>
                <a:gd name="T20" fmla="*/ 6 w 36"/>
                <a:gd name="T21" fmla="*/ 12 h 42"/>
                <a:gd name="T22" fmla="*/ 12 w 36"/>
                <a:gd name="T23" fmla="*/ 18 h 42"/>
                <a:gd name="T24" fmla="*/ 18 w 36"/>
                <a:gd name="T25" fmla="*/ 24 h 42"/>
                <a:gd name="T26" fmla="*/ 24 w 36"/>
                <a:gd name="T27" fmla="*/ 30 h 42"/>
                <a:gd name="T28" fmla="*/ 30 w 36"/>
                <a:gd name="T29" fmla="*/ 36 h 42"/>
                <a:gd name="T30" fmla="*/ 30 w 36"/>
                <a:gd name="T31" fmla="*/ 42 h 42"/>
                <a:gd name="T32" fmla="*/ 36 w 36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2"/>
                <a:gd name="T53" fmla="*/ 36 w 36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2">
                  <a:moveTo>
                    <a:pt x="36" y="42"/>
                  </a:moveTo>
                  <a:lnTo>
                    <a:pt x="30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30" y="36"/>
                  </a:lnTo>
                  <a:lnTo>
                    <a:pt x="30" y="42"/>
                  </a:lnTo>
                  <a:lnTo>
                    <a:pt x="36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5" name="Freeform 45"/>
            <p:cNvSpPr>
              <a:spLocks/>
            </p:cNvSpPr>
            <p:nvPr/>
          </p:nvSpPr>
          <p:spPr bwMode="auto">
            <a:xfrm>
              <a:off x="5167" y="1069"/>
              <a:ext cx="36" cy="42"/>
            </a:xfrm>
            <a:custGeom>
              <a:avLst/>
              <a:gdLst>
                <a:gd name="T0" fmla="*/ 36 w 36"/>
                <a:gd name="T1" fmla="*/ 42 h 42"/>
                <a:gd name="T2" fmla="*/ 30 w 36"/>
                <a:gd name="T3" fmla="*/ 36 h 42"/>
                <a:gd name="T4" fmla="*/ 30 w 36"/>
                <a:gd name="T5" fmla="*/ 30 h 42"/>
                <a:gd name="T6" fmla="*/ 24 w 36"/>
                <a:gd name="T7" fmla="*/ 24 h 42"/>
                <a:gd name="T8" fmla="*/ 18 w 36"/>
                <a:gd name="T9" fmla="*/ 12 h 42"/>
                <a:gd name="T10" fmla="*/ 12 w 36"/>
                <a:gd name="T11" fmla="*/ 6 h 42"/>
                <a:gd name="T12" fmla="*/ 6 w 36"/>
                <a:gd name="T13" fmla="*/ 6 h 42"/>
                <a:gd name="T14" fmla="*/ 6 w 36"/>
                <a:gd name="T15" fmla="*/ 0 h 42"/>
                <a:gd name="T16" fmla="*/ 0 w 36"/>
                <a:gd name="T17" fmla="*/ 0 h 42"/>
                <a:gd name="T18" fmla="*/ 0 w 36"/>
                <a:gd name="T19" fmla="*/ 6 h 42"/>
                <a:gd name="T20" fmla="*/ 6 w 36"/>
                <a:gd name="T21" fmla="*/ 12 h 42"/>
                <a:gd name="T22" fmla="*/ 12 w 36"/>
                <a:gd name="T23" fmla="*/ 18 h 42"/>
                <a:gd name="T24" fmla="*/ 18 w 36"/>
                <a:gd name="T25" fmla="*/ 24 h 42"/>
                <a:gd name="T26" fmla="*/ 24 w 36"/>
                <a:gd name="T27" fmla="*/ 30 h 42"/>
                <a:gd name="T28" fmla="*/ 30 w 36"/>
                <a:gd name="T29" fmla="*/ 36 h 42"/>
                <a:gd name="T30" fmla="*/ 30 w 36"/>
                <a:gd name="T31" fmla="*/ 36 h 42"/>
                <a:gd name="T32" fmla="*/ 36 w 36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2"/>
                <a:gd name="T53" fmla="*/ 36 w 36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2">
                  <a:moveTo>
                    <a:pt x="36" y="42"/>
                  </a:moveTo>
                  <a:lnTo>
                    <a:pt x="30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30" y="36"/>
                  </a:lnTo>
                  <a:lnTo>
                    <a:pt x="36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6" name="Freeform 46"/>
            <p:cNvSpPr>
              <a:spLocks/>
            </p:cNvSpPr>
            <p:nvPr/>
          </p:nvSpPr>
          <p:spPr bwMode="auto">
            <a:xfrm>
              <a:off x="5167" y="1093"/>
              <a:ext cx="36" cy="36"/>
            </a:xfrm>
            <a:custGeom>
              <a:avLst/>
              <a:gdLst>
                <a:gd name="T0" fmla="*/ 36 w 36"/>
                <a:gd name="T1" fmla="*/ 36 h 36"/>
                <a:gd name="T2" fmla="*/ 30 w 36"/>
                <a:gd name="T3" fmla="*/ 30 h 36"/>
                <a:gd name="T4" fmla="*/ 30 w 36"/>
                <a:gd name="T5" fmla="*/ 24 h 36"/>
                <a:gd name="T6" fmla="*/ 24 w 36"/>
                <a:gd name="T7" fmla="*/ 12 h 36"/>
                <a:gd name="T8" fmla="*/ 18 w 36"/>
                <a:gd name="T9" fmla="*/ 12 h 36"/>
                <a:gd name="T10" fmla="*/ 12 w 36"/>
                <a:gd name="T11" fmla="*/ 6 h 36"/>
                <a:gd name="T12" fmla="*/ 6 w 36"/>
                <a:gd name="T13" fmla="*/ 0 h 36"/>
                <a:gd name="T14" fmla="*/ 0 w 36"/>
                <a:gd name="T15" fmla="*/ 0 h 36"/>
                <a:gd name="T16" fmla="*/ 0 w 36"/>
                <a:gd name="T17" fmla="*/ 0 h 36"/>
                <a:gd name="T18" fmla="*/ 0 w 36"/>
                <a:gd name="T19" fmla="*/ 0 h 36"/>
                <a:gd name="T20" fmla="*/ 6 w 36"/>
                <a:gd name="T21" fmla="*/ 6 h 36"/>
                <a:gd name="T22" fmla="*/ 6 w 36"/>
                <a:gd name="T23" fmla="*/ 12 h 36"/>
                <a:gd name="T24" fmla="*/ 18 w 36"/>
                <a:gd name="T25" fmla="*/ 18 h 36"/>
                <a:gd name="T26" fmla="*/ 24 w 36"/>
                <a:gd name="T27" fmla="*/ 18 h 36"/>
                <a:gd name="T28" fmla="*/ 30 w 36"/>
                <a:gd name="T29" fmla="*/ 24 h 36"/>
                <a:gd name="T30" fmla="*/ 30 w 36"/>
                <a:gd name="T31" fmla="*/ 30 h 36"/>
                <a:gd name="T32" fmla="*/ 36 w 36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36" y="36"/>
                  </a:moveTo>
                  <a:lnTo>
                    <a:pt x="30" y="30"/>
                  </a:lnTo>
                  <a:lnTo>
                    <a:pt x="30" y="24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6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7" name="Freeform 47"/>
            <p:cNvSpPr>
              <a:spLocks/>
            </p:cNvSpPr>
            <p:nvPr/>
          </p:nvSpPr>
          <p:spPr bwMode="auto">
            <a:xfrm>
              <a:off x="5173" y="1117"/>
              <a:ext cx="30" cy="24"/>
            </a:xfrm>
            <a:custGeom>
              <a:avLst/>
              <a:gdLst>
                <a:gd name="T0" fmla="*/ 30 w 30"/>
                <a:gd name="T1" fmla="*/ 24 h 24"/>
                <a:gd name="T2" fmla="*/ 30 w 30"/>
                <a:gd name="T3" fmla="*/ 24 h 24"/>
                <a:gd name="T4" fmla="*/ 24 w 30"/>
                <a:gd name="T5" fmla="*/ 18 h 24"/>
                <a:gd name="T6" fmla="*/ 18 w 30"/>
                <a:gd name="T7" fmla="*/ 12 h 24"/>
                <a:gd name="T8" fmla="*/ 12 w 30"/>
                <a:gd name="T9" fmla="*/ 6 h 24"/>
                <a:gd name="T10" fmla="*/ 6 w 30"/>
                <a:gd name="T11" fmla="*/ 0 h 24"/>
                <a:gd name="T12" fmla="*/ 0 w 30"/>
                <a:gd name="T13" fmla="*/ 0 h 24"/>
                <a:gd name="T14" fmla="*/ 0 w 30"/>
                <a:gd name="T15" fmla="*/ 0 h 24"/>
                <a:gd name="T16" fmla="*/ 0 w 30"/>
                <a:gd name="T17" fmla="*/ 0 h 24"/>
                <a:gd name="T18" fmla="*/ 0 w 30"/>
                <a:gd name="T19" fmla="*/ 6 h 24"/>
                <a:gd name="T20" fmla="*/ 0 w 30"/>
                <a:gd name="T21" fmla="*/ 6 h 24"/>
                <a:gd name="T22" fmla="*/ 6 w 30"/>
                <a:gd name="T23" fmla="*/ 12 h 24"/>
                <a:gd name="T24" fmla="*/ 12 w 30"/>
                <a:gd name="T25" fmla="*/ 12 h 24"/>
                <a:gd name="T26" fmla="*/ 18 w 30"/>
                <a:gd name="T27" fmla="*/ 18 h 24"/>
                <a:gd name="T28" fmla="*/ 24 w 30"/>
                <a:gd name="T29" fmla="*/ 18 h 24"/>
                <a:gd name="T30" fmla="*/ 30 w 30"/>
                <a:gd name="T31" fmla="*/ 24 h 24"/>
                <a:gd name="T32" fmla="*/ 30 w 30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24"/>
                <a:gd name="T53" fmla="*/ 30 w 30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24">
                  <a:moveTo>
                    <a:pt x="30" y="24"/>
                  </a:moveTo>
                  <a:lnTo>
                    <a:pt x="30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8" name="Freeform 48"/>
            <p:cNvSpPr>
              <a:spLocks/>
            </p:cNvSpPr>
            <p:nvPr/>
          </p:nvSpPr>
          <p:spPr bwMode="auto">
            <a:xfrm>
              <a:off x="5173" y="1135"/>
              <a:ext cx="36" cy="24"/>
            </a:xfrm>
            <a:custGeom>
              <a:avLst/>
              <a:gdLst>
                <a:gd name="T0" fmla="*/ 36 w 36"/>
                <a:gd name="T1" fmla="*/ 24 h 24"/>
                <a:gd name="T2" fmla="*/ 30 w 36"/>
                <a:gd name="T3" fmla="*/ 24 h 24"/>
                <a:gd name="T4" fmla="*/ 24 w 36"/>
                <a:gd name="T5" fmla="*/ 18 h 24"/>
                <a:gd name="T6" fmla="*/ 18 w 36"/>
                <a:gd name="T7" fmla="*/ 12 h 24"/>
                <a:gd name="T8" fmla="*/ 12 w 36"/>
                <a:gd name="T9" fmla="*/ 12 h 24"/>
                <a:gd name="T10" fmla="*/ 6 w 36"/>
                <a:gd name="T11" fmla="*/ 6 h 24"/>
                <a:gd name="T12" fmla="*/ 6 w 36"/>
                <a:gd name="T13" fmla="*/ 6 h 24"/>
                <a:gd name="T14" fmla="*/ 0 w 36"/>
                <a:gd name="T15" fmla="*/ 0 h 24"/>
                <a:gd name="T16" fmla="*/ 0 w 36"/>
                <a:gd name="T17" fmla="*/ 6 h 24"/>
                <a:gd name="T18" fmla="*/ 0 w 36"/>
                <a:gd name="T19" fmla="*/ 6 h 24"/>
                <a:gd name="T20" fmla="*/ 6 w 36"/>
                <a:gd name="T21" fmla="*/ 12 h 24"/>
                <a:gd name="T22" fmla="*/ 12 w 36"/>
                <a:gd name="T23" fmla="*/ 18 h 24"/>
                <a:gd name="T24" fmla="*/ 18 w 36"/>
                <a:gd name="T25" fmla="*/ 18 h 24"/>
                <a:gd name="T26" fmla="*/ 24 w 36"/>
                <a:gd name="T27" fmla="*/ 24 h 24"/>
                <a:gd name="T28" fmla="*/ 24 w 36"/>
                <a:gd name="T29" fmla="*/ 24 h 24"/>
                <a:gd name="T30" fmla="*/ 30 w 36"/>
                <a:gd name="T31" fmla="*/ 24 h 24"/>
                <a:gd name="T32" fmla="*/ 36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36" y="24"/>
                  </a:moveTo>
                  <a:lnTo>
                    <a:pt x="30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6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9" name="Freeform 49"/>
            <p:cNvSpPr>
              <a:spLocks/>
            </p:cNvSpPr>
            <p:nvPr/>
          </p:nvSpPr>
          <p:spPr bwMode="auto">
            <a:xfrm>
              <a:off x="5179" y="1165"/>
              <a:ext cx="30" cy="12"/>
            </a:xfrm>
            <a:custGeom>
              <a:avLst/>
              <a:gdLst>
                <a:gd name="T0" fmla="*/ 30 w 30"/>
                <a:gd name="T1" fmla="*/ 12 h 12"/>
                <a:gd name="T2" fmla="*/ 24 w 30"/>
                <a:gd name="T3" fmla="*/ 12 h 12"/>
                <a:gd name="T4" fmla="*/ 24 w 30"/>
                <a:gd name="T5" fmla="*/ 6 h 12"/>
                <a:gd name="T6" fmla="*/ 18 w 30"/>
                <a:gd name="T7" fmla="*/ 6 h 12"/>
                <a:gd name="T8" fmla="*/ 12 w 30"/>
                <a:gd name="T9" fmla="*/ 6 h 12"/>
                <a:gd name="T10" fmla="*/ 6 w 30"/>
                <a:gd name="T11" fmla="*/ 0 h 12"/>
                <a:gd name="T12" fmla="*/ 6 w 30"/>
                <a:gd name="T13" fmla="*/ 0 h 12"/>
                <a:gd name="T14" fmla="*/ 0 w 30"/>
                <a:gd name="T15" fmla="*/ 0 h 12"/>
                <a:gd name="T16" fmla="*/ 0 w 30"/>
                <a:gd name="T17" fmla="*/ 6 h 12"/>
                <a:gd name="T18" fmla="*/ 0 w 30"/>
                <a:gd name="T19" fmla="*/ 6 h 12"/>
                <a:gd name="T20" fmla="*/ 6 w 30"/>
                <a:gd name="T21" fmla="*/ 12 h 12"/>
                <a:gd name="T22" fmla="*/ 6 w 30"/>
                <a:gd name="T23" fmla="*/ 12 h 12"/>
                <a:gd name="T24" fmla="*/ 12 w 30"/>
                <a:gd name="T25" fmla="*/ 12 h 12"/>
                <a:gd name="T26" fmla="*/ 18 w 30"/>
                <a:gd name="T27" fmla="*/ 12 h 12"/>
                <a:gd name="T28" fmla="*/ 24 w 30"/>
                <a:gd name="T29" fmla="*/ 12 h 12"/>
                <a:gd name="T30" fmla="*/ 30 w 30"/>
                <a:gd name="T31" fmla="*/ 12 h 12"/>
                <a:gd name="T32" fmla="*/ 30 w 30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2"/>
                <a:gd name="T53" fmla="*/ 30 w 3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2">
                  <a:moveTo>
                    <a:pt x="30" y="12"/>
                  </a:moveTo>
                  <a:lnTo>
                    <a:pt x="24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50" name="Freeform 50"/>
            <p:cNvSpPr>
              <a:spLocks/>
            </p:cNvSpPr>
            <p:nvPr/>
          </p:nvSpPr>
          <p:spPr bwMode="auto">
            <a:xfrm>
              <a:off x="5185" y="1189"/>
              <a:ext cx="30" cy="6"/>
            </a:xfrm>
            <a:custGeom>
              <a:avLst/>
              <a:gdLst>
                <a:gd name="T0" fmla="*/ 30 w 30"/>
                <a:gd name="T1" fmla="*/ 6 h 6"/>
                <a:gd name="T2" fmla="*/ 24 w 30"/>
                <a:gd name="T3" fmla="*/ 0 h 6"/>
                <a:gd name="T4" fmla="*/ 18 w 30"/>
                <a:gd name="T5" fmla="*/ 0 h 6"/>
                <a:gd name="T6" fmla="*/ 18 w 30"/>
                <a:gd name="T7" fmla="*/ 0 h 6"/>
                <a:gd name="T8" fmla="*/ 12 w 30"/>
                <a:gd name="T9" fmla="*/ 0 h 6"/>
                <a:gd name="T10" fmla="*/ 6 w 30"/>
                <a:gd name="T11" fmla="*/ 0 h 6"/>
                <a:gd name="T12" fmla="*/ 6 w 30"/>
                <a:gd name="T13" fmla="*/ 0 h 6"/>
                <a:gd name="T14" fmla="*/ 0 w 30"/>
                <a:gd name="T15" fmla="*/ 0 h 6"/>
                <a:gd name="T16" fmla="*/ 0 w 30"/>
                <a:gd name="T17" fmla="*/ 0 h 6"/>
                <a:gd name="T18" fmla="*/ 0 w 30"/>
                <a:gd name="T19" fmla="*/ 0 h 6"/>
                <a:gd name="T20" fmla="*/ 6 w 30"/>
                <a:gd name="T21" fmla="*/ 6 h 6"/>
                <a:gd name="T22" fmla="*/ 6 w 30"/>
                <a:gd name="T23" fmla="*/ 6 h 6"/>
                <a:gd name="T24" fmla="*/ 12 w 30"/>
                <a:gd name="T25" fmla="*/ 6 h 6"/>
                <a:gd name="T26" fmla="*/ 18 w 30"/>
                <a:gd name="T27" fmla="*/ 6 h 6"/>
                <a:gd name="T28" fmla="*/ 18 w 30"/>
                <a:gd name="T29" fmla="*/ 6 h 6"/>
                <a:gd name="T30" fmla="*/ 24 w 30"/>
                <a:gd name="T31" fmla="*/ 6 h 6"/>
                <a:gd name="T32" fmla="*/ 30 w 30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30" y="6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51" name="Freeform 51"/>
            <p:cNvSpPr>
              <a:spLocks/>
            </p:cNvSpPr>
            <p:nvPr/>
          </p:nvSpPr>
          <p:spPr bwMode="auto">
            <a:xfrm>
              <a:off x="5191" y="1201"/>
              <a:ext cx="24" cy="6"/>
            </a:xfrm>
            <a:custGeom>
              <a:avLst/>
              <a:gdLst>
                <a:gd name="T0" fmla="*/ 24 w 24"/>
                <a:gd name="T1" fmla="*/ 6 h 6"/>
                <a:gd name="T2" fmla="*/ 24 w 24"/>
                <a:gd name="T3" fmla="*/ 6 h 6"/>
                <a:gd name="T4" fmla="*/ 18 w 24"/>
                <a:gd name="T5" fmla="*/ 0 h 6"/>
                <a:gd name="T6" fmla="*/ 18 w 24"/>
                <a:gd name="T7" fmla="*/ 0 h 6"/>
                <a:gd name="T8" fmla="*/ 12 w 24"/>
                <a:gd name="T9" fmla="*/ 0 h 6"/>
                <a:gd name="T10" fmla="*/ 6 w 24"/>
                <a:gd name="T11" fmla="*/ 0 h 6"/>
                <a:gd name="T12" fmla="*/ 6 w 24"/>
                <a:gd name="T13" fmla="*/ 0 h 6"/>
                <a:gd name="T14" fmla="*/ 0 w 24"/>
                <a:gd name="T15" fmla="*/ 6 h 6"/>
                <a:gd name="T16" fmla="*/ 0 w 24"/>
                <a:gd name="T17" fmla="*/ 6 h 6"/>
                <a:gd name="T18" fmla="*/ 0 w 24"/>
                <a:gd name="T19" fmla="*/ 6 h 6"/>
                <a:gd name="T20" fmla="*/ 0 w 24"/>
                <a:gd name="T21" fmla="*/ 6 h 6"/>
                <a:gd name="T22" fmla="*/ 6 w 24"/>
                <a:gd name="T23" fmla="*/ 6 h 6"/>
                <a:gd name="T24" fmla="*/ 6 w 24"/>
                <a:gd name="T25" fmla="*/ 6 h 6"/>
                <a:gd name="T26" fmla="*/ 12 w 24"/>
                <a:gd name="T27" fmla="*/ 6 h 6"/>
                <a:gd name="T28" fmla="*/ 18 w 24"/>
                <a:gd name="T29" fmla="*/ 6 h 6"/>
                <a:gd name="T30" fmla="*/ 24 w 24"/>
                <a:gd name="T31" fmla="*/ 6 h 6"/>
                <a:gd name="T32" fmla="*/ 24 w 24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24" y="6"/>
                  </a:moveTo>
                  <a:lnTo>
                    <a:pt x="24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52" name="Freeform 52"/>
            <p:cNvSpPr>
              <a:spLocks/>
            </p:cNvSpPr>
            <p:nvPr/>
          </p:nvSpPr>
          <p:spPr bwMode="auto">
            <a:xfrm>
              <a:off x="5197" y="1213"/>
              <a:ext cx="24" cy="12"/>
            </a:xfrm>
            <a:custGeom>
              <a:avLst/>
              <a:gdLst>
                <a:gd name="T0" fmla="*/ 24 w 24"/>
                <a:gd name="T1" fmla="*/ 12 h 12"/>
                <a:gd name="T2" fmla="*/ 24 w 24"/>
                <a:gd name="T3" fmla="*/ 6 h 12"/>
                <a:gd name="T4" fmla="*/ 24 w 24"/>
                <a:gd name="T5" fmla="*/ 6 h 12"/>
                <a:gd name="T6" fmla="*/ 18 w 24"/>
                <a:gd name="T7" fmla="*/ 6 h 12"/>
                <a:gd name="T8" fmla="*/ 18 w 24"/>
                <a:gd name="T9" fmla="*/ 0 h 12"/>
                <a:gd name="T10" fmla="*/ 12 w 24"/>
                <a:gd name="T11" fmla="*/ 0 h 12"/>
                <a:gd name="T12" fmla="*/ 6 w 24"/>
                <a:gd name="T13" fmla="*/ 0 h 12"/>
                <a:gd name="T14" fmla="*/ 6 w 24"/>
                <a:gd name="T15" fmla="*/ 0 h 12"/>
                <a:gd name="T16" fmla="*/ 0 w 24"/>
                <a:gd name="T17" fmla="*/ 6 h 12"/>
                <a:gd name="T18" fmla="*/ 0 w 24"/>
                <a:gd name="T19" fmla="*/ 6 h 12"/>
                <a:gd name="T20" fmla="*/ 6 w 24"/>
                <a:gd name="T21" fmla="*/ 12 h 12"/>
                <a:gd name="T22" fmla="*/ 6 w 24"/>
                <a:gd name="T23" fmla="*/ 12 h 12"/>
                <a:gd name="T24" fmla="*/ 12 w 24"/>
                <a:gd name="T25" fmla="*/ 12 h 12"/>
                <a:gd name="T26" fmla="*/ 18 w 24"/>
                <a:gd name="T27" fmla="*/ 12 h 12"/>
                <a:gd name="T28" fmla="*/ 18 w 24"/>
                <a:gd name="T29" fmla="*/ 12 h 12"/>
                <a:gd name="T30" fmla="*/ 24 w 24"/>
                <a:gd name="T31" fmla="*/ 12 h 12"/>
                <a:gd name="T32" fmla="*/ 24 w 24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2"/>
                <a:gd name="T53" fmla="*/ 24 w 2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2">
                  <a:moveTo>
                    <a:pt x="24" y="12"/>
                  </a:moveTo>
                  <a:lnTo>
                    <a:pt x="24" y="6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53" name="Freeform 53"/>
            <p:cNvSpPr>
              <a:spLocks/>
            </p:cNvSpPr>
            <p:nvPr/>
          </p:nvSpPr>
          <p:spPr bwMode="auto">
            <a:xfrm>
              <a:off x="5203" y="1225"/>
              <a:ext cx="24" cy="6"/>
            </a:xfrm>
            <a:custGeom>
              <a:avLst/>
              <a:gdLst>
                <a:gd name="T0" fmla="*/ 24 w 24"/>
                <a:gd name="T1" fmla="*/ 6 h 6"/>
                <a:gd name="T2" fmla="*/ 24 w 24"/>
                <a:gd name="T3" fmla="*/ 6 h 6"/>
                <a:gd name="T4" fmla="*/ 18 w 24"/>
                <a:gd name="T5" fmla="*/ 6 h 6"/>
                <a:gd name="T6" fmla="*/ 18 w 24"/>
                <a:gd name="T7" fmla="*/ 0 h 6"/>
                <a:gd name="T8" fmla="*/ 12 w 24"/>
                <a:gd name="T9" fmla="*/ 0 h 6"/>
                <a:gd name="T10" fmla="*/ 6 w 24"/>
                <a:gd name="T11" fmla="*/ 0 h 6"/>
                <a:gd name="T12" fmla="*/ 6 w 24"/>
                <a:gd name="T13" fmla="*/ 0 h 6"/>
                <a:gd name="T14" fmla="*/ 0 w 24"/>
                <a:gd name="T15" fmla="*/ 0 h 6"/>
                <a:gd name="T16" fmla="*/ 0 w 24"/>
                <a:gd name="T17" fmla="*/ 0 h 6"/>
                <a:gd name="T18" fmla="*/ 0 w 24"/>
                <a:gd name="T19" fmla="*/ 6 h 6"/>
                <a:gd name="T20" fmla="*/ 0 w 24"/>
                <a:gd name="T21" fmla="*/ 6 h 6"/>
                <a:gd name="T22" fmla="*/ 6 w 24"/>
                <a:gd name="T23" fmla="*/ 6 h 6"/>
                <a:gd name="T24" fmla="*/ 6 w 24"/>
                <a:gd name="T25" fmla="*/ 6 h 6"/>
                <a:gd name="T26" fmla="*/ 12 w 24"/>
                <a:gd name="T27" fmla="*/ 6 h 6"/>
                <a:gd name="T28" fmla="*/ 18 w 24"/>
                <a:gd name="T29" fmla="*/ 6 h 6"/>
                <a:gd name="T30" fmla="*/ 24 w 24"/>
                <a:gd name="T31" fmla="*/ 6 h 6"/>
                <a:gd name="T32" fmla="*/ 24 w 24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24" y="6"/>
                  </a:moveTo>
                  <a:lnTo>
                    <a:pt x="24" y="6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54" name="Freeform 54"/>
            <p:cNvSpPr>
              <a:spLocks/>
            </p:cNvSpPr>
            <p:nvPr/>
          </p:nvSpPr>
          <p:spPr bwMode="auto">
            <a:xfrm>
              <a:off x="5179" y="1033"/>
              <a:ext cx="24" cy="48"/>
            </a:xfrm>
            <a:custGeom>
              <a:avLst/>
              <a:gdLst>
                <a:gd name="T0" fmla="*/ 0 w 24"/>
                <a:gd name="T1" fmla="*/ 6 h 48"/>
                <a:gd name="T2" fmla="*/ 0 w 24"/>
                <a:gd name="T3" fmla="*/ 6 h 48"/>
                <a:gd name="T4" fmla="*/ 0 w 24"/>
                <a:gd name="T5" fmla="*/ 12 h 48"/>
                <a:gd name="T6" fmla="*/ 6 w 24"/>
                <a:gd name="T7" fmla="*/ 18 h 48"/>
                <a:gd name="T8" fmla="*/ 12 w 24"/>
                <a:gd name="T9" fmla="*/ 24 h 48"/>
                <a:gd name="T10" fmla="*/ 18 w 24"/>
                <a:gd name="T11" fmla="*/ 30 h 48"/>
                <a:gd name="T12" fmla="*/ 18 w 24"/>
                <a:gd name="T13" fmla="*/ 36 h 48"/>
                <a:gd name="T14" fmla="*/ 24 w 24"/>
                <a:gd name="T15" fmla="*/ 42 h 48"/>
                <a:gd name="T16" fmla="*/ 24 w 24"/>
                <a:gd name="T17" fmla="*/ 48 h 48"/>
                <a:gd name="T18" fmla="*/ 24 w 24"/>
                <a:gd name="T19" fmla="*/ 36 h 48"/>
                <a:gd name="T20" fmla="*/ 18 w 24"/>
                <a:gd name="T21" fmla="*/ 30 h 48"/>
                <a:gd name="T22" fmla="*/ 18 w 24"/>
                <a:gd name="T23" fmla="*/ 24 h 48"/>
                <a:gd name="T24" fmla="*/ 12 w 24"/>
                <a:gd name="T25" fmla="*/ 18 h 48"/>
                <a:gd name="T26" fmla="*/ 6 w 24"/>
                <a:gd name="T27" fmla="*/ 12 h 48"/>
                <a:gd name="T28" fmla="*/ 6 w 24"/>
                <a:gd name="T29" fmla="*/ 6 h 48"/>
                <a:gd name="T30" fmla="*/ 0 w 24"/>
                <a:gd name="T31" fmla="*/ 0 h 48"/>
                <a:gd name="T32" fmla="*/ 0 w 24"/>
                <a:gd name="T33" fmla="*/ 6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8"/>
                <a:gd name="T53" fmla="*/ 24 w 24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8">
                  <a:moveTo>
                    <a:pt x="0" y="6"/>
                  </a:move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24" y="36"/>
                  </a:lnTo>
                  <a:lnTo>
                    <a:pt x="18" y="30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55" name="Freeform 55"/>
            <p:cNvSpPr>
              <a:spLocks/>
            </p:cNvSpPr>
            <p:nvPr/>
          </p:nvSpPr>
          <p:spPr bwMode="auto">
            <a:xfrm>
              <a:off x="5191" y="1027"/>
              <a:ext cx="12" cy="36"/>
            </a:xfrm>
            <a:custGeom>
              <a:avLst/>
              <a:gdLst>
                <a:gd name="T0" fmla="*/ 12 w 12"/>
                <a:gd name="T1" fmla="*/ 36 h 36"/>
                <a:gd name="T2" fmla="*/ 12 w 12"/>
                <a:gd name="T3" fmla="*/ 24 h 36"/>
                <a:gd name="T4" fmla="*/ 6 w 12"/>
                <a:gd name="T5" fmla="*/ 12 h 36"/>
                <a:gd name="T6" fmla="*/ 0 w 12"/>
                <a:gd name="T7" fmla="*/ 6 h 36"/>
                <a:gd name="T8" fmla="*/ 0 w 12"/>
                <a:gd name="T9" fmla="*/ 0 h 36"/>
                <a:gd name="T10" fmla="*/ 0 w 12"/>
                <a:gd name="T11" fmla="*/ 6 h 36"/>
                <a:gd name="T12" fmla="*/ 0 w 12"/>
                <a:gd name="T13" fmla="*/ 6 h 36"/>
                <a:gd name="T14" fmla="*/ 0 w 12"/>
                <a:gd name="T15" fmla="*/ 12 h 36"/>
                <a:gd name="T16" fmla="*/ 6 w 12"/>
                <a:gd name="T17" fmla="*/ 18 h 36"/>
                <a:gd name="T18" fmla="*/ 6 w 12"/>
                <a:gd name="T19" fmla="*/ 24 h 36"/>
                <a:gd name="T20" fmla="*/ 12 w 12"/>
                <a:gd name="T21" fmla="*/ 30 h 36"/>
                <a:gd name="T22" fmla="*/ 12 w 12"/>
                <a:gd name="T23" fmla="*/ 30 h 36"/>
                <a:gd name="T24" fmla="*/ 12 w 12"/>
                <a:gd name="T25" fmla="*/ 36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36"/>
                <a:gd name="T41" fmla="*/ 12 w 12"/>
                <a:gd name="T42" fmla="*/ 36 h 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36">
                  <a:moveTo>
                    <a:pt x="12" y="36"/>
                  </a:moveTo>
                  <a:lnTo>
                    <a:pt x="12" y="24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2" y="30"/>
                  </a:lnTo>
                  <a:lnTo>
                    <a:pt x="12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56" name="Freeform 56"/>
            <p:cNvSpPr>
              <a:spLocks/>
            </p:cNvSpPr>
            <p:nvPr/>
          </p:nvSpPr>
          <p:spPr bwMode="auto">
            <a:xfrm>
              <a:off x="5275" y="1147"/>
              <a:ext cx="48" cy="161"/>
            </a:xfrm>
            <a:custGeom>
              <a:avLst/>
              <a:gdLst>
                <a:gd name="T0" fmla="*/ 12 w 48"/>
                <a:gd name="T1" fmla="*/ 161 h 161"/>
                <a:gd name="T2" fmla="*/ 6 w 48"/>
                <a:gd name="T3" fmla="*/ 161 h 161"/>
                <a:gd name="T4" fmla="*/ 6 w 48"/>
                <a:gd name="T5" fmla="*/ 161 h 161"/>
                <a:gd name="T6" fmla="*/ 6 w 48"/>
                <a:gd name="T7" fmla="*/ 161 h 161"/>
                <a:gd name="T8" fmla="*/ 0 w 48"/>
                <a:gd name="T9" fmla="*/ 161 h 161"/>
                <a:gd name="T10" fmla="*/ 18 w 48"/>
                <a:gd name="T11" fmla="*/ 143 h 161"/>
                <a:gd name="T12" fmla="*/ 30 w 48"/>
                <a:gd name="T13" fmla="*/ 120 h 161"/>
                <a:gd name="T14" fmla="*/ 42 w 48"/>
                <a:gd name="T15" fmla="*/ 102 h 161"/>
                <a:gd name="T16" fmla="*/ 42 w 48"/>
                <a:gd name="T17" fmla="*/ 78 h 161"/>
                <a:gd name="T18" fmla="*/ 48 w 48"/>
                <a:gd name="T19" fmla="*/ 54 h 161"/>
                <a:gd name="T20" fmla="*/ 42 w 48"/>
                <a:gd name="T21" fmla="*/ 36 h 161"/>
                <a:gd name="T22" fmla="*/ 42 w 48"/>
                <a:gd name="T23" fmla="*/ 18 h 161"/>
                <a:gd name="T24" fmla="*/ 42 w 48"/>
                <a:gd name="T25" fmla="*/ 0 h 161"/>
                <a:gd name="T26" fmla="*/ 48 w 48"/>
                <a:gd name="T27" fmla="*/ 12 h 161"/>
                <a:gd name="T28" fmla="*/ 48 w 48"/>
                <a:gd name="T29" fmla="*/ 30 h 161"/>
                <a:gd name="T30" fmla="*/ 48 w 48"/>
                <a:gd name="T31" fmla="*/ 54 h 161"/>
                <a:gd name="T32" fmla="*/ 48 w 48"/>
                <a:gd name="T33" fmla="*/ 78 h 161"/>
                <a:gd name="T34" fmla="*/ 42 w 48"/>
                <a:gd name="T35" fmla="*/ 108 h 161"/>
                <a:gd name="T36" fmla="*/ 36 w 48"/>
                <a:gd name="T37" fmla="*/ 132 h 161"/>
                <a:gd name="T38" fmla="*/ 24 w 48"/>
                <a:gd name="T39" fmla="*/ 149 h 161"/>
                <a:gd name="T40" fmla="*/ 12 w 48"/>
                <a:gd name="T41" fmla="*/ 161 h 16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8"/>
                <a:gd name="T64" fmla="*/ 0 h 161"/>
                <a:gd name="T65" fmla="*/ 48 w 48"/>
                <a:gd name="T66" fmla="*/ 161 h 16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8" h="161">
                  <a:moveTo>
                    <a:pt x="12" y="161"/>
                  </a:moveTo>
                  <a:lnTo>
                    <a:pt x="6" y="161"/>
                  </a:lnTo>
                  <a:lnTo>
                    <a:pt x="0" y="161"/>
                  </a:lnTo>
                  <a:lnTo>
                    <a:pt x="18" y="143"/>
                  </a:lnTo>
                  <a:lnTo>
                    <a:pt x="30" y="120"/>
                  </a:lnTo>
                  <a:lnTo>
                    <a:pt x="42" y="102"/>
                  </a:lnTo>
                  <a:lnTo>
                    <a:pt x="42" y="78"/>
                  </a:lnTo>
                  <a:lnTo>
                    <a:pt x="48" y="54"/>
                  </a:lnTo>
                  <a:lnTo>
                    <a:pt x="42" y="36"/>
                  </a:lnTo>
                  <a:lnTo>
                    <a:pt x="42" y="18"/>
                  </a:lnTo>
                  <a:lnTo>
                    <a:pt x="42" y="0"/>
                  </a:lnTo>
                  <a:lnTo>
                    <a:pt x="48" y="12"/>
                  </a:lnTo>
                  <a:lnTo>
                    <a:pt x="48" y="30"/>
                  </a:lnTo>
                  <a:lnTo>
                    <a:pt x="48" y="54"/>
                  </a:lnTo>
                  <a:lnTo>
                    <a:pt x="48" y="78"/>
                  </a:lnTo>
                  <a:lnTo>
                    <a:pt x="42" y="108"/>
                  </a:lnTo>
                  <a:lnTo>
                    <a:pt x="36" y="132"/>
                  </a:lnTo>
                  <a:lnTo>
                    <a:pt x="24" y="149"/>
                  </a:lnTo>
                  <a:lnTo>
                    <a:pt x="12" y="161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57" name="Freeform 57"/>
            <p:cNvSpPr>
              <a:spLocks/>
            </p:cNvSpPr>
            <p:nvPr/>
          </p:nvSpPr>
          <p:spPr bwMode="auto">
            <a:xfrm>
              <a:off x="5287" y="1153"/>
              <a:ext cx="36" cy="18"/>
            </a:xfrm>
            <a:custGeom>
              <a:avLst/>
              <a:gdLst>
                <a:gd name="T0" fmla="*/ 36 w 36"/>
                <a:gd name="T1" fmla="*/ 18 h 18"/>
                <a:gd name="T2" fmla="*/ 30 w 36"/>
                <a:gd name="T3" fmla="*/ 18 h 18"/>
                <a:gd name="T4" fmla="*/ 30 w 36"/>
                <a:gd name="T5" fmla="*/ 12 h 18"/>
                <a:gd name="T6" fmla="*/ 24 w 36"/>
                <a:gd name="T7" fmla="*/ 6 h 18"/>
                <a:gd name="T8" fmla="*/ 18 w 36"/>
                <a:gd name="T9" fmla="*/ 6 h 18"/>
                <a:gd name="T10" fmla="*/ 12 w 36"/>
                <a:gd name="T11" fmla="*/ 0 h 18"/>
                <a:gd name="T12" fmla="*/ 6 w 36"/>
                <a:gd name="T13" fmla="*/ 0 h 18"/>
                <a:gd name="T14" fmla="*/ 6 w 36"/>
                <a:gd name="T15" fmla="*/ 0 h 18"/>
                <a:gd name="T16" fmla="*/ 0 w 36"/>
                <a:gd name="T17" fmla="*/ 0 h 18"/>
                <a:gd name="T18" fmla="*/ 0 w 36"/>
                <a:gd name="T19" fmla="*/ 0 h 18"/>
                <a:gd name="T20" fmla="*/ 6 w 36"/>
                <a:gd name="T21" fmla="*/ 0 h 18"/>
                <a:gd name="T22" fmla="*/ 6 w 36"/>
                <a:gd name="T23" fmla="*/ 6 h 18"/>
                <a:gd name="T24" fmla="*/ 12 w 36"/>
                <a:gd name="T25" fmla="*/ 6 h 18"/>
                <a:gd name="T26" fmla="*/ 18 w 36"/>
                <a:gd name="T27" fmla="*/ 12 h 18"/>
                <a:gd name="T28" fmla="*/ 24 w 36"/>
                <a:gd name="T29" fmla="*/ 12 h 18"/>
                <a:gd name="T30" fmla="*/ 30 w 36"/>
                <a:gd name="T31" fmla="*/ 18 h 18"/>
                <a:gd name="T32" fmla="*/ 36 w 36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36" y="18"/>
                  </a:moveTo>
                  <a:lnTo>
                    <a:pt x="30" y="18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58" name="Freeform 58"/>
            <p:cNvSpPr>
              <a:spLocks/>
            </p:cNvSpPr>
            <p:nvPr/>
          </p:nvSpPr>
          <p:spPr bwMode="auto">
            <a:xfrm>
              <a:off x="5287" y="1153"/>
              <a:ext cx="36" cy="36"/>
            </a:xfrm>
            <a:custGeom>
              <a:avLst/>
              <a:gdLst>
                <a:gd name="T0" fmla="*/ 0 w 36"/>
                <a:gd name="T1" fmla="*/ 6 h 36"/>
                <a:gd name="T2" fmla="*/ 0 w 36"/>
                <a:gd name="T3" fmla="*/ 0 h 36"/>
                <a:gd name="T4" fmla="*/ 6 w 36"/>
                <a:gd name="T5" fmla="*/ 6 h 36"/>
                <a:gd name="T6" fmla="*/ 6 w 36"/>
                <a:gd name="T7" fmla="*/ 6 h 36"/>
                <a:gd name="T8" fmla="*/ 18 w 36"/>
                <a:gd name="T9" fmla="*/ 12 h 36"/>
                <a:gd name="T10" fmla="*/ 24 w 36"/>
                <a:gd name="T11" fmla="*/ 18 h 36"/>
                <a:gd name="T12" fmla="*/ 30 w 36"/>
                <a:gd name="T13" fmla="*/ 24 h 36"/>
                <a:gd name="T14" fmla="*/ 30 w 36"/>
                <a:gd name="T15" fmla="*/ 30 h 36"/>
                <a:gd name="T16" fmla="*/ 36 w 36"/>
                <a:gd name="T17" fmla="*/ 36 h 36"/>
                <a:gd name="T18" fmla="*/ 30 w 36"/>
                <a:gd name="T19" fmla="*/ 30 h 36"/>
                <a:gd name="T20" fmla="*/ 24 w 36"/>
                <a:gd name="T21" fmla="*/ 30 h 36"/>
                <a:gd name="T22" fmla="*/ 18 w 36"/>
                <a:gd name="T23" fmla="*/ 24 h 36"/>
                <a:gd name="T24" fmla="*/ 12 w 36"/>
                <a:gd name="T25" fmla="*/ 18 h 36"/>
                <a:gd name="T26" fmla="*/ 6 w 36"/>
                <a:gd name="T27" fmla="*/ 12 h 36"/>
                <a:gd name="T28" fmla="*/ 0 w 36"/>
                <a:gd name="T29" fmla="*/ 6 h 36"/>
                <a:gd name="T30" fmla="*/ 0 w 36"/>
                <a:gd name="T31" fmla="*/ 6 h 36"/>
                <a:gd name="T32" fmla="*/ 0 w 36"/>
                <a:gd name="T33" fmla="*/ 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0" y="6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8" y="12"/>
                  </a:lnTo>
                  <a:lnTo>
                    <a:pt x="24" y="18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6" y="36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59" name="Freeform 59"/>
            <p:cNvSpPr>
              <a:spLocks/>
            </p:cNvSpPr>
            <p:nvPr/>
          </p:nvSpPr>
          <p:spPr bwMode="auto">
            <a:xfrm>
              <a:off x="5275" y="1177"/>
              <a:ext cx="48" cy="42"/>
            </a:xfrm>
            <a:custGeom>
              <a:avLst/>
              <a:gdLst>
                <a:gd name="T0" fmla="*/ 0 w 48"/>
                <a:gd name="T1" fmla="*/ 0 h 42"/>
                <a:gd name="T2" fmla="*/ 6 w 48"/>
                <a:gd name="T3" fmla="*/ 0 h 42"/>
                <a:gd name="T4" fmla="*/ 12 w 48"/>
                <a:gd name="T5" fmla="*/ 0 h 42"/>
                <a:gd name="T6" fmla="*/ 18 w 48"/>
                <a:gd name="T7" fmla="*/ 6 h 42"/>
                <a:gd name="T8" fmla="*/ 24 w 48"/>
                <a:gd name="T9" fmla="*/ 12 h 42"/>
                <a:gd name="T10" fmla="*/ 30 w 48"/>
                <a:gd name="T11" fmla="*/ 18 h 42"/>
                <a:gd name="T12" fmla="*/ 42 w 48"/>
                <a:gd name="T13" fmla="*/ 30 h 42"/>
                <a:gd name="T14" fmla="*/ 42 w 48"/>
                <a:gd name="T15" fmla="*/ 36 h 42"/>
                <a:gd name="T16" fmla="*/ 48 w 48"/>
                <a:gd name="T17" fmla="*/ 42 h 42"/>
                <a:gd name="T18" fmla="*/ 42 w 48"/>
                <a:gd name="T19" fmla="*/ 42 h 42"/>
                <a:gd name="T20" fmla="*/ 36 w 48"/>
                <a:gd name="T21" fmla="*/ 36 h 42"/>
                <a:gd name="T22" fmla="*/ 30 w 48"/>
                <a:gd name="T23" fmla="*/ 30 h 42"/>
                <a:gd name="T24" fmla="*/ 24 w 48"/>
                <a:gd name="T25" fmla="*/ 24 h 42"/>
                <a:gd name="T26" fmla="*/ 12 w 48"/>
                <a:gd name="T27" fmla="*/ 12 h 42"/>
                <a:gd name="T28" fmla="*/ 6 w 48"/>
                <a:gd name="T29" fmla="*/ 6 h 42"/>
                <a:gd name="T30" fmla="*/ 6 w 48"/>
                <a:gd name="T31" fmla="*/ 6 h 42"/>
                <a:gd name="T32" fmla="*/ 0 w 48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42"/>
                <a:gd name="T53" fmla="*/ 48 w 48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42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42" y="42"/>
                  </a:lnTo>
                  <a:lnTo>
                    <a:pt x="36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60" name="Freeform 60"/>
            <p:cNvSpPr>
              <a:spLocks/>
            </p:cNvSpPr>
            <p:nvPr/>
          </p:nvSpPr>
          <p:spPr bwMode="auto">
            <a:xfrm>
              <a:off x="5269" y="1213"/>
              <a:ext cx="48" cy="36"/>
            </a:xfrm>
            <a:custGeom>
              <a:avLst/>
              <a:gdLst>
                <a:gd name="T0" fmla="*/ 0 w 48"/>
                <a:gd name="T1" fmla="*/ 0 h 36"/>
                <a:gd name="T2" fmla="*/ 0 w 48"/>
                <a:gd name="T3" fmla="*/ 0 h 36"/>
                <a:gd name="T4" fmla="*/ 12 w 48"/>
                <a:gd name="T5" fmla="*/ 0 h 36"/>
                <a:gd name="T6" fmla="*/ 18 w 48"/>
                <a:gd name="T7" fmla="*/ 6 h 36"/>
                <a:gd name="T8" fmla="*/ 24 w 48"/>
                <a:gd name="T9" fmla="*/ 12 h 36"/>
                <a:gd name="T10" fmla="*/ 36 w 48"/>
                <a:gd name="T11" fmla="*/ 18 h 36"/>
                <a:gd name="T12" fmla="*/ 42 w 48"/>
                <a:gd name="T13" fmla="*/ 24 h 36"/>
                <a:gd name="T14" fmla="*/ 48 w 48"/>
                <a:gd name="T15" fmla="*/ 30 h 36"/>
                <a:gd name="T16" fmla="*/ 48 w 48"/>
                <a:gd name="T17" fmla="*/ 36 h 36"/>
                <a:gd name="T18" fmla="*/ 48 w 48"/>
                <a:gd name="T19" fmla="*/ 36 h 36"/>
                <a:gd name="T20" fmla="*/ 42 w 48"/>
                <a:gd name="T21" fmla="*/ 30 h 36"/>
                <a:gd name="T22" fmla="*/ 30 w 48"/>
                <a:gd name="T23" fmla="*/ 24 h 36"/>
                <a:gd name="T24" fmla="*/ 24 w 48"/>
                <a:gd name="T25" fmla="*/ 18 h 36"/>
                <a:gd name="T26" fmla="*/ 12 w 48"/>
                <a:gd name="T27" fmla="*/ 12 h 36"/>
                <a:gd name="T28" fmla="*/ 6 w 48"/>
                <a:gd name="T29" fmla="*/ 6 h 36"/>
                <a:gd name="T30" fmla="*/ 0 w 48"/>
                <a:gd name="T31" fmla="*/ 0 h 36"/>
                <a:gd name="T32" fmla="*/ 0 w 48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36"/>
                <a:gd name="T53" fmla="*/ 48 w 48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36">
                  <a:moveTo>
                    <a:pt x="0" y="0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42" y="30"/>
                  </a:lnTo>
                  <a:lnTo>
                    <a:pt x="30" y="24"/>
                  </a:lnTo>
                  <a:lnTo>
                    <a:pt x="24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61" name="Freeform 61"/>
            <p:cNvSpPr>
              <a:spLocks/>
            </p:cNvSpPr>
            <p:nvPr/>
          </p:nvSpPr>
          <p:spPr bwMode="auto">
            <a:xfrm>
              <a:off x="5269" y="1225"/>
              <a:ext cx="42" cy="36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6 w 42"/>
                <a:gd name="T5" fmla="*/ 6 h 36"/>
                <a:gd name="T6" fmla="*/ 12 w 42"/>
                <a:gd name="T7" fmla="*/ 6 h 36"/>
                <a:gd name="T8" fmla="*/ 24 w 42"/>
                <a:gd name="T9" fmla="*/ 12 h 36"/>
                <a:gd name="T10" fmla="*/ 30 w 42"/>
                <a:gd name="T11" fmla="*/ 18 h 36"/>
                <a:gd name="T12" fmla="*/ 36 w 42"/>
                <a:gd name="T13" fmla="*/ 24 h 36"/>
                <a:gd name="T14" fmla="*/ 42 w 42"/>
                <a:gd name="T15" fmla="*/ 30 h 36"/>
                <a:gd name="T16" fmla="*/ 42 w 42"/>
                <a:gd name="T17" fmla="*/ 36 h 36"/>
                <a:gd name="T18" fmla="*/ 42 w 42"/>
                <a:gd name="T19" fmla="*/ 36 h 36"/>
                <a:gd name="T20" fmla="*/ 30 w 42"/>
                <a:gd name="T21" fmla="*/ 30 h 36"/>
                <a:gd name="T22" fmla="*/ 24 w 42"/>
                <a:gd name="T23" fmla="*/ 24 h 36"/>
                <a:gd name="T24" fmla="*/ 18 w 42"/>
                <a:gd name="T25" fmla="*/ 18 h 36"/>
                <a:gd name="T26" fmla="*/ 6 w 42"/>
                <a:gd name="T27" fmla="*/ 12 h 36"/>
                <a:gd name="T28" fmla="*/ 0 w 42"/>
                <a:gd name="T29" fmla="*/ 12 h 36"/>
                <a:gd name="T30" fmla="*/ 0 w 42"/>
                <a:gd name="T31" fmla="*/ 6 h 36"/>
                <a:gd name="T32" fmla="*/ 0 w 42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6"/>
                <a:gd name="T53" fmla="*/ 42 w 42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6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62" name="Freeform 62"/>
            <p:cNvSpPr>
              <a:spLocks/>
            </p:cNvSpPr>
            <p:nvPr/>
          </p:nvSpPr>
          <p:spPr bwMode="auto">
            <a:xfrm>
              <a:off x="5269" y="1255"/>
              <a:ext cx="36" cy="30"/>
            </a:xfrm>
            <a:custGeom>
              <a:avLst/>
              <a:gdLst>
                <a:gd name="T0" fmla="*/ 0 w 36"/>
                <a:gd name="T1" fmla="*/ 0 h 30"/>
                <a:gd name="T2" fmla="*/ 0 w 36"/>
                <a:gd name="T3" fmla="*/ 0 h 30"/>
                <a:gd name="T4" fmla="*/ 6 w 36"/>
                <a:gd name="T5" fmla="*/ 0 h 30"/>
                <a:gd name="T6" fmla="*/ 12 w 36"/>
                <a:gd name="T7" fmla="*/ 6 h 30"/>
                <a:gd name="T8" fmla="*/ 18 w 36"/>
                <a:gd name="T9" fmla="*/ 6 h 30"/>
                <a:gd name="T10" fmla="*/ 24 w 36"/>
                <a:gd name="T11" fmla="*/ 12 h 30"/>
                <a:gd name="T12" fmla="*/ 30 w 36"/>
                <a:gd name="T13" fmla="*/ 18 h 30"/>
                <a:gd name="T14" fmla="*/ 36 w 36"/>
                <a:gd name="T15" fmla="*/ 24 h 30"/>
                <a:gd name="T16" fmla="*/ 36 w 36"/>
                <a:gd name="T17" fmla="*/ 30 h 30"/>
                <a:gd name="T18" fmla="*/ 30 w 36"/>
                <a:gd name="T19" fmla="*/ 30 h 30"/>
                <a:gd name="T20" fmla="*/ 30 w 36"/>
                <a:gd name="T21" fmla="*/ 24 h 30"/>
                <a:gd name="T22" fmla="*/ 18 w 36"/>
                <a:gd name="T23" fmla="*/ 18 h 30"/>
                <a:gd name="T24" fmla="*/ 12 w 36"/>
                <a:gd name="T25" fmla="*/ 18 h 30"/>
                <a:gd name="T26" fmla="*/ 6 w 36"/>
                <a:gd name="T27" fmla="*/ 12 h 30"/>
                <a:gd name="T28" fmla="*/ 0 w 36"/>
                <a:gd name="T29" fmla="*/ 6 h 30"/>
                <a:gd name="T30" fmla="*/ 0 w 36"/>
                <a:gd name="T31" fmla="*/ 6 h 30"/>
                <a:gd name="T32" fmla="*/ 0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24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30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63" name="Freeform 63"/>
            <p:cNvSpPr>
              <a:spLocks/>
            </p:cNvSpPr>
            <p:nvPr/>
          </p:nvSpPr>
          <p:spPr bwMode="auto">
            <a:xfrm>
              <a:off x="5257" y="1296"/>
              <a:ext cx="24" cy="6"/>
            </a:xfrm>
            <a:custGeom>
              <a:avLst/>
              <a:gdLst>
                <a:gd name="T0" fmla="*/ 0 w 24"/>
                <a:gd name="T1" fmla="*/ 0 h 6"/>
                <a:gd name="T2" fmla="*/ 6 w 24"/>
                <a:gd name="T3" fmla="*/ 0 h 6"/>
                <a:gd name="T4" fmla="*/ 6 w 24"/>
                <a:gd name="T5" fmla="*/ 0 h 6"/>
                <a:gd name="T6" fmla="*/ 12 w 24"/>
                <a:gd name="T7" fmla="*/ 0 h 6"/>
                <a:gd name="T8" fmla="*/ 12 w 24"/>
                <a:gd name="T9" fmla="*/ 0 h 6"/>
                <a:gd name="T10" fmla="*/ 18 w 24"/>
                <a:gd name="T11" fmla="*/ 0 h 6"/>
                <a:gd name="T12" fmla="*/ 24 w 24"/>
                <a:gd name="T13" fmla="*/ 0 h 6"/>
                <a:gd name="T14" fmla="*/ 24 w 24"/>
                <a:gd name="T15" fmla="*/ 6 h 6"/>
                <a:gd name="T16" fmla="*/ 24 w 24"/>
                <a:gd name="T17" fmla="*/ 6 h 6"/>
                <a:gd name="T18" fmla="*/ 24 w 24"/>
                <a:gd name="T19" fmla="*/ 6 h 6"/>
                <a:gd name="T20" fmla="*/ 18 w 24"/>
                <a:gd name="T21" fmla="*/ 6 h 6"/>
                <a:gd name="T22" fmla="*/ 12 w 24"/>
                <a:gd name="T23" fmla="*/ 6 h 6"/>
                <a:gd name="T24" fmla="*/ 12 w 24"/>
                <a:gd name="T25" fmla="*/ 6 h 6"/>
                <a:gd name="T26" fmla="*/ 6 w 24"/>
                <a:gd name="T27" fmla="*/ 6 h 6"/>
                <a:gd name="T28" fmla="*/ 6 w 24"/>
                <a:gd name="T29" fmla="*/ 6 h 6"/>
                <a:gd name="T30" fmla="*/ 0 w 24"/>
                <a:gd name="T31" fmla="*/ 6 h 6"/>
                <a:gd name="T32" fmla="*/ 0 w 24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64" name="Freeform 64"/>
            <p:cNvSpPr>
              <a:spLocks/>
            </p:cNvSpPr>
            <p:nvPr/>
          </p:nvSpPr>
          <p:spPr bwMode="auto">
            <a:xfrm>
              <a:off x="5281" y="1171"/>
              <a:ext cx="42" cy="36"/>
            </a:xfrm>
            <a:custGeom>
              <a:avLst/>
              <a:gdLst>
                <a:gd name="T0" fmla="*/ 0 w 42"/>
                <a:gd name="T1" fmla="*/ 0 h 36"/>
                <a:gd name="T2" fmla="*/ 6 w 42"/>
                <a:gd name="T3" fmla="*/ 0 h 36"/>
                <a:gd name="T4" fmla="*/ 6 w 42"/>
                <a:gd name="T5" fmla="*/ 0 h 36"/>
                <a:gd name="T6" fmla="*/ 12 w 42"/>
                <a:gd name="T7" fmla="*/ 0 h 36"/>
                <a:gd name="T8" fmla="*/ 18 w 42"/>
                <a:gd name="T9" fmla="*/ 6 h 36"/>
                <a:gd name="T10" fmla="*/ 30 w 42"/>
                <a:gd name="T11" fmla="*/ 12 h 36"/>
                <a:gd name="T12" fmla="*/ 36 w 42"/>
                <a:gd name="T13" fmla="*/ 24 h 36"/>
                <a:gd name="T14" fmla="*/ 42 w 42"/>
                <a:gd name="T15" fmla="*/ 30 h 36"/>
                <a:gd name="T16" fmla="*/ 42 w 42"/>
                <a:gd name="T17" fmla="*/ 36 h 36"/>
                <a:gd name="T18" fmla="*/ 42 w 42"/>
                <a:gd name="T19" fmla="*/ 30 h 36"/>
                <a:gd name="T20" fmla="*/ 36 w 42"/>
                <a:gd name="T21" fmla="*/ 30 h 36"/>
                <a:gd name="T22" fmla="*/ 24 w 42"/>
                <a:gd name="T23" fmla="*/ 24 h 36"/>
                <a:gd name="T24" fmla="*/ 18 w 42"/>
                <a:gd name="T25" fmla="*/ 18 h 36"/>
                <a:gd name="T26" fmla="*/ 12 w 42"/>
                <a:gd name="T27" fmla="*/ 12 h 36"/>
                <a:gd name="T28" fmla="*/ 6 w 42"/>
                <a:gd name="T29" fmla="*/ 6 h 36"/>
                <a:gd name="T30" fmla="*/ 0 w 42"/>
                <a:gd name="T31" fmla="*/ 0 h 36"/>
                <a:gd name="T32" fmla="*/ 0 w 42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6"/>
                <a:gd name="T53" fmla="*/ 42 w 42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30" y="12"/>
                  </a:lnTo>
                  <a:lnTo>
                    <a:pt x="36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2" y="30"/>
                  </a:lnTo>
                  <a:lnTo>
                    <a:pt x="36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65" name="Freeform 65"/>
            <p:cNvSpPr>
              <a:spLocks/>
            </p:cNvSpPr>
            <p:nvPr/>
          </p:nvSpPr>
          <p:spPr bwMode="auto">
            <a:xfrm>
              <a:off x="5275" y="1195"/>
              <a:ext cx="48" cy="42"/>
            </a:xfrm>
            <a:custGeom>
              <a:avLst/>
              <a:gdLst>
                <a:gd name="T0" fmla="*/ 0 w 48"/>
                <a:gd name="T1" fmla="*/ 0 h 42"/>
                <a:gd name="T2" fmla="*/ 0 w 48"/>
                <a:gd name="T3" fmla="*/ 0 h 42"/>
                <a:gd name="T4" fmla="*/ 6 w 48"/>
                <a:gd name="T5" fmla="*/ 6 h 42"/>
                <a:gd name="T6" fmla="*/ 12 w 48"/>
                <a:gd name="T7" fmla="*/ 6 h 42"/>
                <a:gd name="T8" fmla="*/ 24 w 48"/>
                <a:gd name="T9" fmla="*/ 12 h 42"/>
                <a:gd name="T10" fmla="*/ 30 w 48"/>
                <a:gd name="T11" fmla="*/ 18 h 42"/>
                <a:gd name="T12" fmla="*/ 36 w 48"/>
                <a:gd name="T13" fmla="*/ 24 h 42"/>
                <a:gd name="T14" fmla="*/ 42 w 48"/>
                <a:gd name="T15" fmla="*/ 30 h 42"/>
                <a:gd name="T16" fmla="*/ 48 w 48"/>
                <a:gd name="T17" fmla="*/ 42 h 42"/>
                <a:gd name="T18" fmla="*/ 42 w 48"/>
                <a:gd name="T19" fmla="*/ 36 h 42"/>
                <a:gd name="T20" fmla="*/ 36 w 48"/>
                <a:gd name="T21" fmla="*/ 30 h 42"/>
                <a:gd name="T22" fmla="*/ 30 w 48"/>
                <a:gd name="T23" fmla="*/ 24 h 42"/>
                <a:gd name="T24" fmla="*/ 18 w 48"/>
                <a:gd name="T25" fmla="*/ 18 h 42"/>
                <a:gd name="T26" fmla="*/ 12 w 48"/>
                <a:gd name="T27" fmla="*/ 12 h 42"/>
                <a:gd name="T28" fmla="*/ 6 w 48"/>
                <a:gd name="T29" fmla="*/ 6 h 42"/>
                <a:gd name="T30" fmla="*/ 0 w 48"/>
                <a:gd name="T31" fmla="*/ 6 h 42"/>
                <a:gd name="T32" fmla="*/ 0 w 48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42"/>
                <a:gd name="T53" fmla="*/ 48 w 48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42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24"/>
                  </a:lnTo>
                  <a:lnTo>
                    <a:pt x="42" y="30"/>
                  </a:lnTo>
                  <a:lnTo>
                    <a:pt x="48" y="42"/>
                  </a:lnTo>
                  <a:lnTo>
                    <a:pt x="42" y="36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66" name="Freeform 66"/>
            <p:cNvSpPr>
              <a:spLocks/>
            </p:cNvSpPr>
            <p:nvPr/>
          </p:nvSpPr>
          <p:spPr bwMode="auto">
            <a:xfrm>
              <a:off x="5263" y="1243"/>
              <a:ext cx="48" cy="30"/>
            </a:xfrm>
            <a:custGeom>
              <a:avLst/>
              <a:gdLst>
                <a:gd name="T0" fmla="*/ 0 w 48"/>
                <a:gd name="T1" fmla="*/ 0 h 30"/>
                <a:gd name="T2" fmla="*/ 6 w 48"/>
                <a:gd name="T3" fmla="*/ 0 h 30"/>
                <a:gd name="T4" fmla="*/ 12 w 48"/>
                <a:gd name="T5" fmla="*/ 6 h 30"/>
                <a:gd name="T6" fmla="*/ 18 w 48"/>
                <a:gd name="T7" fmla="*/ 6 h 30"/>
                <a:gd name="T8" fmla="*/ 24 w 48"/>
                <a:gd name="T9" fmla="*/ 12 h 30"/>
                <a:gd name="T10" fmla="*/ 30 w 48"/>
                <a:gd name="T11" fmla="*/ 12 h 30"/>
                <a:gd name="T12" fmla="*/ 42 w 48"/>
                <a:gd name="T13" fmla="*/ 18 h 30"/>
                <a:gd name="T14" fmla="*/ 48 w 48"/>
                <a:gd name="T15" fmla="*/ 24 h 30"/>
                <a:gd name="T16" fmla="*/ 48 w 48"/>
                <a:gd name="T17" fmla="*/ 30 h 30"/>
                <a:gd name="T18" fmla="*/ 42 w 48"/>
                <a:gd name="T19" fmla="*/ 30 h 30"/>
                <a:gd name="T20" fmla="*/ 36 w 48"/>
                <a:gd name="T21" fmla="*/ 24 h 30"/>
                <a:gd name="T22" fmla="*/ 30 w 48"/>
                <a:gd name="T23" fmla="*/ 18 h 30"/>
                <a:gd name="T24" fmla="*/ 24 w 48"/>
                <a:gd name="T25" fmla="*/ 18 h 30"/>
                <a:gd name="T26" fmla="*/ 12 w 48"/>
                <a:gd name="T27" fmla="*/ 12 h 30"/>
                <a:gd name="T28" fmla="*/ 6 w 48"/>
                <a:gd name="T29" fmla="*/ 6 h 30"/>
                <a:gd name="T30" fmla="*/ 6 w 48"/>
                <a:gd name="T31" fmla="*/ 6 h 30"/>
                <a:gd name="T32" fmla="*/ 0 w 4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30"/>
                <a:gd name="T53" fmla="*/ 48 w 4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30">
                  <a:moveTo>
                    <a:pt x="0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48" y="30"/>
                  </a:lnTo>
                  <a:lnTo>
                    <a:pt x="42" y="30"/>
                  </a:lnTo>
                  <a:lnTo>
                    <a:pt x="36" y="24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67" name="Freeform 67"/>
            <p:cNvSpPr>
              <a:spLocks/>
            </p:cNvSpPr>
            <p:nvPr/>
          </p:nvSpPr>
          <p:spPr bwMode="auto">
            <a:xfrm>
              <a:off x="5263" y="1267"/>
              <a:ext cx="36" cy="29"/>
            </a:xfrm>
            <a:custGeom>
              <a:avLst/>
              <a:gdLst>
                <a:gd name="T0" fmla="*/ 0 w 36"/>
                <a:gd name="T1" fmla="*/ 0 h 29"/>
                <a:gd name="T2" fmla="*/ 6 w 36"/>
                <a:gd name="T3" fmla="*/ 0 h 29"/>
                <a:gd name="T4" fmla="*/ 6 w 36"/>
                <a:gd name="T5" fmla="*/ 0 h 29"/>
                <a:gd name="T6" fmla="*/ 12 w 36"/>
                <a:gd name="T7" fmla="*/ 6 h 29"/>
                <a:gd name="T8" fmla="*/ 18 w 36"/>
                <a:gd name="T9" fmla="*/ 6 h 29"/>
                <a:gd name="T10" fmla="*/ 24 w 36"/>
                <a:gd name="T11" fmla="*/ 12 h 29"/>
                <a:gd name="T12" fmla="*/ 30 w 36"/>
                <a:gd name="T13" fmla="*/ 18 h 29"/>
                <a:gd name="T14" fmla="*/ 36 w 36"/>
                <a:gd name="T15" fmla="*/ 23 h 29"/>
                <a:gd name="T16" fmla="*/ 36 w 36"/>
                <a:gd name="T17" fmla="*/ 29 h 29"/>
                <a:gd name="T18" fmla="*/ 36 w 36"/>
                <a:gd name="T19" fmla="*/ 23 h 29"/>
                <a:gd name="T20" fmla="*/ 30 w 36"/>
                <a:gd name="T21" fmla="*/ 23 h 29"/>
                <a:gd name="T22" fmla="*/ 24 w 36"/>
                <a:gd name="T23" fmla="*/ 18 h 29"/>
                <a:gd name="T24" fmla="*/ 18 w 36"/>
                <a:gd name="T25" fmla="*/ 12 h 29"/>
                <a:gd name="T26" fmla="*/ 12 w 36"/>
                <a:gd name="T27" fmla="*/ 6 h 29"/>
                <a:gd name="T28" fmla="*/ 6 w 36"/>
                <a:gd name="T29" fmla="*/ 6 h 29"/>
                <a:gd name="T30" fmla="*/ 6 w 36"/>
                <a:gd name="T31" fmla="*/ 0 h 29"/>
                <a:gd name="T32" fmla="*/ 0 w 36"/>
                <a:gd name="T33" fmla="*/ 0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9"/>
                <a:gd name="T53" fmla="*/ 36 w 36"/>
                <a:gd name="T54" fmla="*/ 29 h 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9">
                  <a:moveTo>
                    <a:pt x="0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23"/>
                  </a:lnTo>
                  <a:lnTo>
                    <a:pt x="36" y="29"/>
                  </a:lnTo>
                  <a:lnTo>
                    <a:pt x="36" y="23"/>
                  </a:lnTo>
                  <a:lnTo>
                    <a:pt x="30" y="23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68" name="Freeform 68"/>
            <p:cNvSpPr>
              <a:spLocks/>
            </p:cNvSpPr>
            <p:nvPr/>
          </p:nvSpPr>
          <p:spPr bwMode="auto">
            <a:xfrm>
              <a:off x="5269" y="1285"/>
              <a:ext cx="24" cy="11"/>
            </a:xfrm>
            <a:custGeom>
              <a:avLst/>
              <a:gdLst>
                <a:gd name="T0" fmla="*/ 0 w 24"/>
                <a:gd name="T1" fmla="*/ 5 h 11"/>
                <a:gd name="T2" fmla="*/ 0 w 24"/>
                <a:gd name="T3" fmla="*/ 0 h 11"/>
                <a:gd name="T4" fmla="*/ 6 w 24"/>
                <a:gd name="T5" fmla="*/ 0 h 11"/>
                <a:gd name="T6" fmla="*/ 6 w 24"/>
                <a:gd name="T7" fmla="*/ 0 h 11"/>
                <a:gd name="T8" fmla="*/ 12 w 24"/>
                <a:gd name="T9" fmla="*/ 5 h 11"/>
                <a:gd name="T10" fmla="*/ 18 w 24"/>
                <a:gd name="T11" fmla="*/ 5 h 11"/>
                <a:gd name="T12" fmla="*/ 24 w 24"/>
                <a:gd name="T13" fmla="*/ 5 h 11"/>
                <a:gd name="T14" fmla="*/ 24 w 24"/>
                <a:gd name="T15" fmla="*/ 11 h 11"/>
                <a:gd name="T16" fmla="*/ 24 w 24"/>
                <a:gd name="T17" fmla="*/ 11 h 11"/>
                <a:gd name="T18" fmla="*/ 24 w 24"/>
                <a:gd name="T19" fmla="*/ 11 h 11"/>
                <a:gd name="T20" fmla="*/ 18 w 24"/>
                <a:gd name="T21" fmla="*/ 11 h 11"/>
                <a:gd name="T22" fmla="*/ 12 w 24"/>
                <a:gd name="T23" fmla="*/ 5 h 11"/>
                <a:gd name="T24" fmla="*/ 12 w 24"/>
                <a:gd name="T25" fmla="*/ 5 h 11"/>
                <a:gd name="T26" fmla="*/ 6 w 24"/>
                <a:gd name="T27" fmla="*/ 5 h 11"/>
                <a:gd name="T28" fmla="*/ 0 w 24"/>
                <a:gd name="T29" fmla="*/ 5 h 11"/>
                <a:gd name="T30" fmla="*/ 0 w 24"/>
                <a:gd name="T31" fmla="*/ 5 h 11"/>
                <a:gd name="T32" fmla="*/ 0 w 24"/>
                <a:gd name="T33" fmla="*/ 5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1"/>
                <a:gd name="T53" fmla="*/ 24 w 24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1">
                  <a:moveTo>
                    <a:pt x="0" y="5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5"/>
                  </a:lnTo>
                  <a:lnTo>
                    <a:pt x="18" y="5"/>
                  </a:lnTo>
                  <a:lnTo>
                    <a:pt x="24" y="5"/>
                  </a:lnTo>
                  <a:lnTo>
                    <a:pt x="24" y="11"/>
                  </a:lnTo>
                  <a:lnTo>
                    <a:pt x="18" y="11"/>
                  </a:lnTo>
                  <a:lnTo>
                    <a:pt x="12" y="5"/>
                  </a:lnTo>
                  <a:lnTo>
                    <a:pt x="6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69" name="Freeform 69"/>
            <p:cNvSpPr>
              <a:spLocks/>
            </p:cNvSpPr>
            <p:nvPr/>
          </p:nvSpPr>
          <p:spPr bwMode="auto">
            <a:xfrm>
              <a:off x="5299" y="1135"/>
              <a:ext cx="18" cy="24"/>
            </a:xfrm>
            <a:custGeom>
              <a:avLst/>
              <a:gdLst>
                <a:gd name="T0" fmla="*/ 18 w 18"/>
                <a:gd name="T1" fmla="*/ 24 h 24"/>
                <a:gd name="T2" fmla="*/ 18 w 18"/>
                <a:gd name="T3" fmla="*/ 24 h 24"/>
                <a:gd name="T4" fmla="*/ 12 w 18"/>
                <a:gd name="T5" fmla="*/ 24 h 24"/>
                <a:gd name="T6" fmla="*/ 12 w 18"/>
                <a:gd name="T7" fmla="*/ 18 h 24"/>
                <a:gd name="T8" fmla="*/ 6 w 18"/>
                <a:gd name="T9" fmla="*/ 12 h 24"/>
                <a:gd name="T10" fmla="*/ 0 w 18"/>
                <a:gd name="T11" fmla="*/ 12 h 24"/>
                <a:gd name="T12" fmla="*/ 0 w 18"/>
                <a:gd name="T13" fmla="*/ 6 h 24"/>
                <a:gd name="T14" fmla="*/ 0 w 18"/>
                <a:gd name="T15" fmla="*/ 6 h 24"/>
                <a:gd name="T16" fmla="*/ 0 w 18"/>
                <a:gd name="T17" fmla="*/ 0 h 24"/>
                <a:gd name="T18" fmla="*/ 0 w 18"/>
                <a:gd name="T19" fmla="*/ 0 h 24"/>
                <a:gd name="T20" fmla="*/ 6 w 18"/>
                <a:gd name="T21" fmla="*/ 6 h 24"/>
                <a:gd name="T22" fmla="*/ 6 w 18"/>
                <a:gd name="T23" fmla="*/ 6 h 24"/>
                <a:gd name="T24" fmla="*/ 12 w 18"/>
                <a:gd name="T25" fmla="*/ 12 h 24"/>
                <a:gd name="T26" fmla="*/ 12 w 18"/>
                <a:gd name="T27" fmla="*/ 12 h 24"/>
                <a:gd name="T28" fmla="*/ 18 w 18"/>
                <a:gd name="T29" fmla="*/ 18 h 24"/>
                <a:gd name="T30" fmla="*/ 18 w 18"/>
                <a:gd name="T31" fmla="*/ 24 h 24"/>
                <a:gd name="T32" fmla="*/ 18 w 18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24"/>
                <a:gd name="T53" fmla="*/ 18 w 18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24">
                  <a:moveTo>
                    <a:pt x="18" y="24"/>
                  </a:moveTo>
                  <a:lnTo>
                    <a:pt x="18" y="24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70" name="Freeform 70"/>
            <p:cNvSpPr>
              <a:spLocks/>
            </p:cNvSpPr>
            <p:nvPr/>
          </p:nvSpPr>
          <p:spPr bwMode="auto">
            <a:xfrm>
              <a:off x="5317" y="1129"/>
              <a:ext cx="1" cy="24"/>
            </a:xfrm>
            <a:custGeom>
              <a:avLst/>
              <a:gdLst>
                <a:gd name="T0" fmla="*/ 0 w 1"/>
                <a:gd name="T1" fmla="*/ 24 h 24"/>
                <a:gd name="T2" fmla="*/ 0 w 1"/>
                <a:gd name="T3" fmla="*/ 24 h 24"/>
                <a:gd name="T4" fmla="*/ 0 w 1"/>
                <a:gd name="T5" fmla="*/ 12 h 24"/>
                <a:gd name="T6" fmla="*/ 0 w 1"/>
                <a:gd name="T7" fmla="*/ 6 h 24"/>
                <a:gd name="T8" fmla="*/ 0 w 1"/>
                <a:gd name="T9" fmla="*/ 0 h 24"/>
                <a:gd name="T10" fmla="*/ 0 w 1"/>
                <a:gd name="T11" fmla="*/ 0 h 24"/>
                <a:gd name="T12" fmla="*/ 0 w 1"/>
                <a:gd name="T13" fmla="*/ 12 h 24"/>
                <a:gd name="T14" fmla="*/ 0 w 1"/>
                <a:gd name="T15" fmla="*/ 18 h 24"/>
                <a:gd name="T16" fmla="*/ 0 w 1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"/>
                <a:gd name="T28" fmla="*/ 0 h 24"/>
                <a:gd name="T29" fmla="*/ 1 w 1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" h="24">
                  <a:moveTo>
                    <a:pt x="0" y="24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71" name="Freeform 71"/>
            <p:cNvSpPr>
              <a:spLocks/>
            </p:cNvSpPr>
            <p:nvPr/>
          </p:nvSpPr>
          <p:spPr bwMode="auto">
            <a:xfrm>
              <a:off x="5317" y="1135"/>
              <a:ext cx="23" cy="24"/>
            </a:xfrm>
            <a:custGeom>
              <a:avLst/>
              <a:gdLst>
                <a:gd name="T0" fmla="*/ 0 w 23"/>
                <a:gd name="T1" fmla="*/ 24 h 24"/>
                <a:gd name="T2" fmla="*/ 0 w 23"/>
                <a:gd name="T3" fmla="*/ 24 h 24"/>
                <a:gd name="T4" fmla="*/ 6 w 23"/>
                <a:gd name="T5" fmla="*/ 18 h 24"/>
                <a:gd name="T6" fmla="*/ 12 w 23"/>
                <a:gd name="T7" fmla="*/ 12 h 24"/>
                <a:gd name="T8" fmla="*/ 12 w 23"/>
                <a:gd name="T9" fmla="*/ 12 h 24"/>
                <a:gd name="T10" fmla="*/ 17 w 23"/>
                <a:gd name="T11" fmla="*/ 6 h 24"/>
                <a:gd name="T12" fmla="*/ 17 w 23"/>
                <a:gd name="T13" fmla="*/ 0 h 24"/>
                <a:gd name="T14" fmla="*/ 23 w 23"/>
                <a:gd name="T15" fmla="*/ 0 h 24"/>
                <a:gd name="T16" fmla="*/ 23 w 23"/>
                <a:gd name="T17" fmla="*/ 0 h 24"/>
                <a:gd name="T18" fmla="*/ 23 w 23"/>
                <a:gd name="T19" fmla="*/ 6 h 24"/>
                <a:gd name="T20" fmla="*/ 23 w 23"/>
                <a:gd name="T21" fmla="*/ 6 h 24"/>
                <a:gd name="T22" fmla="*/ 17 w 23"/>
                <a:gd name="T23" fmla="*/ 12 h 24"/>
                <a:gd name="T24" fmla="*/ 12 w 23"/>
                <a:gd name="T25" fmla="*/ 12 h 24"/>
                <a:gd name="T26" fmla="*/ 12 w 23"/>
                <a:gd name="T27" fmla="*/ 18 h 24"/>
                <a:gd name="T28" fmla="*/ 6 w 23"/>
                <a:gd name="T29" fmla="*/ 18 h 24"/>
                <a:gd name="T30" fmla="*/ 0 w 23"/>
                <a:gd name="T31" fmla="*/ 24 h 24"/>
                <a:gd name="T32" fmla="*/ 0 w 23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4"/>
                <a:gd name="T53" fmla="*/ 23 w 23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4">
                  <a:moveTo>
                    <a:pt x="0" y="24"/>
                  </a:moveTo>
                  <a:lnTo>
                    <a:pt x="0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7" y="6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3" y="6"/>
                  </a:lnTo>
                  <a:lnTo>
                    <a:pt x="17" y="12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72" name="Freeform 72"/>
            <p:cNvSpPr>
              <a:spLocks/>
            </p:cNvSpPr>
            <p:nvPr/>
          </p:nvSpPr>
          <p:spPr bwMode="auto">
            <a:xfrm>
              <a:off x="5299" y="1290"/>
              <a:ext cx="30" cy="6"/>
            </a:xfrm>
            <a:custGeom>
              <a:avLst/>
              <a:gdLst>
                <a:gd name="T0" fmla="*/ 0 w 30"/>
                <a:gd name="T1" fmla="*/ 0 h 6"/>
                <a:gd name="T2" fmla="*/ 6 w 30"/>
                <a:gd name="T3" fmla="*/ 0 h 6"/>
                <a:gd name="T4" fmla="*/ 6 w 30"/>
                <a:gd name="T5" fmla="*/ 0 h 6"/>
                <a:gd name="T6" fmla="*/ 12 w 30"/>
                <a:gd name="T7" fmla="*/ 0 h 6"/>
                <a:gd name="T8" fmla="*/ 18 w 30"/>
                <a:gd name="T9" fmla="*/ 0 h 6"/>
                <a:gd name="T10" fmla="*/ 24 w 30"/>
                <a:gd name="T11" fmla="*/ 0 h 6"/>
                <a:gd name="T12" fmla="*/ 30 w 30"/>
                <a:gd name="T13" fmla="*/ 0 h 6"/>
                <a:gd name="T14" fmla="*/ 30 w 30"/>
                <a:gd name="T15" fmla="*/ 6 h 6"/>
                <a:gd name="T16" fmla="*/ 30 w 30"/>
                <a:gd name="T17" fmla="*/ 6 h 6"/>
                <a:gd name="T18" fmla="*/ 30 w 30"/>
                <a:gd name="T19" fmla="*/ 6 h 6"/>
                <a:gd name="T20" fmla="*/ 30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6 h 6"/>
                <a:gd name="T28" fmla="*/ 6 w 30"/>
                <a:gd name="T29" fmla="*/ 6 h 6"/>
                <a:gd name="T30" fmla="*/ 6 w 30"/>
                <a:gd name="T31" fmla="*/ 0 h 6"/>
                <a:gd name="T32" fmla="*/ 0 w 3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73" name="Freeform 73"/>
            <p:cNvSpPr>
              <a:spLocks/>
            </p:cNvSpPr>
            <p:nvPr/>
          </p:nvSpPr>
          <p:spPr bwMode="auto">
            <a:xfrm>
              <a:off x="5293" y="1296"/>
              <a:ext cx="30" cy="18"/>
            </a:xfrm>
            <a:custGeom>
              <a:avLst/>
              <a:gdLst>
                <a:gd name="T0" fmla="*/ 0 w 30"/>
                <a:gd name="T1" fmla="*/ 0 h 18"/>
                <a:gd name="T2" fmla="*/ 0 w 30"/>
                <a:gd name="T3" fmla="*/ 0 h 18"/>
                <a:gd name="T4" fmla="*/ 6 w 30"/>
                <a:gd name="T5" fmla="*/ 0 h 18"/>
                <a:gd name="T6" fmla="*/ 12 w 30"/>
                <a:gd name="T7" fmla="*/ 6 h 18"/>
                <a:gd name="T8" fmla="*/ 18 w 30"/>
                <a:gd name="T9" fmla="*/ 6 h 18"/>
                <a:gd name="T10" fmla="*/ 24 w 30"/>
                <a:gd name="T11" fmla="*/ 6 h 18"/>
                <a:gd name="T12" fmla="*/ 30 w 30"/>
                <a:gd name="T13" fmla="*/ 12 h 18"/>
                <a:gd name="T14" fmla="*/ 30 w 30"/>
                <a:gd name="T15" fmla="*/ 12 h 18"/>
                <a:gd name="T16" fmla="*/ 30 w 30"/>
                <a:gd name="T17" fmla="*/ 18 h 18"/>
                <a:gd name="T18" fmla="*/ 30 w 30"/>
                <a:gd name="T19" fmla="*/ 18 h 18"/>
                <a:gd name="T20" fmla="*/ 24 w 30"/>
                <a:gd name="T21" fmla="*/ 18 h 18"/>
                <a:gd name="T22" fmla="*/ 24 w 30"/>
                <a:gd name="T23" fmla="*/ 18 h 18"/>
                <a:gd name="T24" fmla="*/ 18 w 30"/>
                <a:gd name="T25" fmla="*/ 12 h 18"/>
                <a:gd name="T26" fmla="*/ 12 w 30"/>
                <a:gd name="T27" fmla="*/ 12 h 18"/>
                <a:gd name="T28" fmla="*/ 6 w 30"/>
                <a:gd name="T29" fmla="*/ 6 h 18"/>
                <a:gd name="T30" fmla="*/ 0 w 30"/>
                <a:gd name="T31" fmla="*/ 6 h 18"/>
                <a:gd name="T32" fmla="*/ 0 w 30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74" name="Freeform 74"/>
            <p:cNvSpPr>
              <a:spLocks/>
            </p:cNvSpPr>
            <p:nvPr/>
          </p:nvSpPr>
          <p:spPr bwMode="auto">
            <a:xfrm>
              <a:off x="5299" y="1279"/>
              <a:ext cx="35" cy="6"/>
            </a:xfrm>
            <a:custGeom>
              <a:avLst/>
              <a:gdLst>
                <a:gd name="T0" fmla="*/ 0 w 35"/>
                <a:gd name="T1" fmla="*/ 6 h 6"/>
                <a:gd name="T2" fmla="*/ 0 w 35"/>
                <a:gd name="T3" fmla="*/ 0 h 6"/>
                <a:gd name="T4" fmla="*/ 6 w 35"/>
                <a:gd name="T5" fmla="*/ 0 h 6"/>
                <a:gd name="T6" fmla="*/ 12 w 35"/>
                <a:gd name="T7" fmla="*/ 0 h 6"/>
                <a:gd name="T8" fmla="*/ 18 w 35"/>
                <a:gd name="T9" fmla="*/ 0 h 6"/>
                <a:gd name="T10" fmla="*/ 24 w 35"/>
                <a:gd name="T11" fmla="*/ 0 h 6"/>
                <a:gd name="T12" fmla="*/ 30 w 35"/>
                <a:gd name="T13" fmla="*/ 0 h 6"/>
                <a:gd name="T14" fmla="*/ 30 w 35"/>
                <a:gd name="T15" fmla="*/ 0 h 6"/>
                <a:gd name="T16" fmla="*/ 35 w 35"/>
                <a:gd name="T17" fmla="*/ 6 h 6"/>
                <a:gd name="T18" fmla="*/ 35 w 35"/>
                <a:gd name="T19" fmla="*/ 6 h 6"/>
                <a:gd name="T20" fmla="*/ 30 w 35"/>
                <a:gd name="T21" fmla="*/ 6 h 6"/>
                <a:gd name="T22" fmla="*/ 30 w 35"/>
                <a:gd name="T23" fmla="*/ 6 h 6"/>
                <a:gd name="T24" fmla="*/ 24 w 35"/>
                <a:gd name="T25" fmla="*/ 6 h 6"/>
                <a:gd name="T26" fmla="*/ 18 w 35"/>
                <a:gd name="T27" fmla="*/ 6 h 6"/>
                <a:gd name="T28" fmla="*/ 12 w 35"/>
                <a:gd name="T29" fmla="*/ 6 h 6"/>
                <a:gd name="T30" fmla="*/ 6 w 35"/>
                <a:gd name="T31" fmla="*/ 6 h 6"/>
                <a:gd name="T32" fmla="*/ 0 w 35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6"/>
                <a:gd name="T53" fmla="*/ 35 w 3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6">
                  <a:moveTo>
                    <a:pt x="0" y="6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5" y="6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75" name="Freeform 75"/>
            <p:cNvSpPr>
              <a:spLocks/>
            </p:cNvSpPr>
            <p:nvPr/>
          </p:nvSpPr>
          <p:spPr bwMode="auto">
            <a:xfrm>
              <a:off x="5305" y="1267"/>
              <a:ext cx="35" cy="6"/>
            </a:xfrm>
            <a:custGeom>
              <a:avLst/>
              <a:gdLst>
                <a:gd name="T0" fmla="*/ 0 w 35"/>
                <a:gd name="T1" fmla="*/ 6 h 6"/>
                <a:gd name="T2" fmla="*/ 6 w 35"/>
                <a:gd name="T3" fmla="*/ 6 h 6"/>
                <a:gd name="T4" fmla="*/ 12 w 35"/>
                <a:gd name="T5" fmla="*/ 0 h 6"/>
                <a:gd name="T6" fmla="*/ 12 w 35"/>
                <a:gd name="T7" fmla="*/ 0 h 6"/>
                <a:gd name="T8" fmla="*/ 18 w 35"/>
                <a:gd name="T9" fmla="*/ 0 h 6"/>
                <a:gd name="T10" fmla="*/ 24 w 35"/>
                <a:gd name="T11" fmla="*/ 0 h 6"/>
                <a:gd name="T12" fmla="*/ 29 w 35"/>
                <a:gd name="T13" fmla="*/ 0 h 6"/>
                <a:gd name="T14" fmla="*/ 35 w 35"/>
                <a:gd name="T15" fmla="*/ 0 h 6"/>
                <a:gd name="T16" fmla="*/ 35 w 35"/>
                <a:gd name="T17" fmla="*/ 0 h 6"/>
                <a:gd name="T18" fmla="*/ 35 w 35"/>
                <a:gd name="T19" fmla="*/ 6 h 6"/>
                <a:gd name="T20" fmla="*/ 35 w 35"/>
                <a:gd name="T21" fmla="*/ 6 h 6"/>
                <a:gd name="T22" fmla="*/ 29 w 35"/>
                <a:gd name="T23" fmla="*/ 6 h 6"/>
                <a:gd name="T24" fmla="*/ 24 w 35"/>
                <a:gd name="T25" fmla="*/ 6 h 6"/>
                <a:gd name="T26" fmla="*/ 18 w 35"/>
                <a:gd name="T27" fmla="*/ 6 h 6"/>
                <a:gd name="T28" fmla="*/ 12 w 35"/>
                <a:gd name="T29" fmla="*/ 6 h 6"/>
                <a:gd name="T30" fmla="*/ 6 w 35"/>
                <a:gd name="T31" fmla="*/ 6 h 6"/>
                <a:gd name="T32" fmla="*/ 0 w 35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6"/>
                <a:gd name="T53" fmla="*/ 35 w 3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6">
                  <a:moveTo>
                    <a:pt x="0" y="6"/>
                  </a:move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35" y="6"/>
                  </a:lnTo>
                  <a:lnTo>
                    <a:pt x="29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76" name="Freeform 76"/>
            <p:cNvSpPr>
              <a:spLocks/>
            </p:cNvSpPr>
            <p:nvPr/>
          </p:nvSpPr>
          <p:spPr bwMode="auto">
            <a:xfrm>
              <a:off x="5311" y="1255"/>
              <a:ext cx="35" cy="6"/>
            </a:xfrm>
            <a:custGeom>
              <a:avLst/>
              <a:gdLst>
                <a:gd name="T0" fmla="*/ 0 w 35"/>
                <a:gd name="T1" fmla="*/ 6 h 6"/>
                <a:gd name="T2" fmla="*/ 6 w 35"/>
                <a:gd name="T3" fmla="*/ 6 h 6"/>
                <a:gd name="T4" fmla="*/ 12 w 35"/>
                <a:gd name="T5" fmla="*/ 0 h 6"/>
                <a:gd name="T6" fmla="*/ 18 w 35"/>
                <a:gd name="T7" fmla="*/ 0 h 6"/>
                <a:gd name="T8" fmla="*/ 23 w 35"/>
                <a:gd name="T9" fmla="*/ 0 h 6"/>
                <a:gd name="T10" fmla="*/ 29 w 35"/>
                <a:gd name="T11" fmla="*/ 0 h 6"/>
                <a:gd name="T12" fmla="*/ 29 w 35"/>
                <a:gd name="T13" fmla="*/ 0 h 6"/>
                <a:gd name="T14" fmla="*/ 35 w 35"/>
                <a:gd name="T15" fmla="*/ 0 h 6"/>
                <a:gd name="T16" fmla="*/ 35 w 35"/>
                <a:gd name="T17" fmla="*/ 0 h 6"/>
                <a:gd name="T18" fmla="*/ 35 w 35"/>
                <a:gd name="T19" fmla="*/ 0 h 6"/>
                <a:gd name="T20" fmla="*/ 29 w 35"/>
                <a:gd name="T21" fmla="*/ 6 h 6"/>
                <a:gd name="T22" fmla="*/ 29 w 35"/>
                <a:gd name="T23" fmla="*/ 6 h 6"/>
                <a:gd name="T24" fmla="*/ 23 w 35"/>
                <a:gd name="T25" fmla="*/ 6 h 6"/>
                <a:gd name="T26" fmla="*/ 18 w 35"/>
                <a:gd name="T27" fmla="*/ 6 h 6"/>
                <a:gd name="T28" fmla="*/ 12 w 35"/>
                <a:gd name="T29" fmla="*/ 6 h 6"/>
                <a:gd name="T30" fmla="*/ 6 w 35"/>
                <a:gd name="T31" fmla="*/ 6 h 6"/>
                <a:gd name="T32" fmla="*/ 0 w 35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6"/>
                <a:gd name="T53" fmla="*/ 35 w 3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6">
                  <a:moveTo>
                    <a:pt x="0" y="6"/>
                  </a:move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77" name="Freeform 77"/>
            <p:cNvSpPr>
              <a:spLocks/>
            </p:cNvSpPr>
            <p:nvPr/>
          </p:nvSpPr>
          <p:spPr bwMode="auto">
            <a:xfrm>
              <a:off x="5317" y="1243"/>
              <a:ext cx="35" cy="6"/>
            </a:xfrm>
            <a:custGeom>
              <a:avLst/>
              <a:gdLst>
                <a:gd name="T0" fmla="*/ 0 w 35"/>
                <a:gd name="T1" fmla="*/ 6 h 6"/>
                <a:gd name="T2" fmla="*/ 6 w 35"/>
                <a:gd name="T3" fmla="*/ 6 h 6"/>
                <a:gd name="T4" fmla="*/ 12 w 35"/>
                <a:gd name="T5" fmla="*/ 0 h 6"/>
                <a:gd name="T6" fmla="*/ 17 w 35"/>
                <a:gd name="T7" fmla="*/ 0 h 6"/>
                <a:gd name="T8" fmla="*/ 23 w 35"/>
                <a:gd name="T9" fmla="*/ 0 h 6"/>
                <a:gd name="T10" fmla="*/ 29 w 35"/>
                <a:gd name="T11" fmla="*/ 0 h 6"/>
                <a:gd name="T12" fmla="*/ 35 w 35"/>
                <a:gd name="T13" fmla="*/ 0 h 6"/>
                <a:gd name="T14" fmla="*/ 35 w 35"/>
                <a:gd name="T15" fmla="*/ 0 h 6"/>
                <a:gd name="T16" fmla="*/ 35 w 35"/>
                <a:gd name="T17" fmla="*/ 0 h 6"/>
                <a:gd name="T18" fmla="*/ 35 w 35"/>
                <a:gd name="T19" fmla="*/ 0 h 6"/>
                <a:gd name="T20" fmla="*/ 35 w 35"/>
                <a:gd name="T21" fmla="*/ 6 h 6"/>
                <a:gd name="T22" fmla="*/ 29 w 35"/>
                <a:gd name="T23" fmla="*/ 6 h 6"/>
                <a:gd name="T24" fmla="*/ 23 w 35"/>
                <a:gd name="T25" fmla="*/ 6 h 6"/>
                <a:gd name="T26" fmla="*/ 17 w 35"/>
                <a:gd name="T27" fmla="*/ 6 h 6"/>
                <a:gd name="T28" fmla="*/ 12 w 35"/>
                <a:gd name="T29" fmla="*/ 6 h 6"/>
                <a:gd name="T30" fmla="*/ 6 w 35"/>
                <a:gd name="T31" fmla="*/ 6 h 6"/>
                <a:gd name="T32" fmla="*/ 0 w 35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6"/>
                <a:gd name="T53" fmla="*/ 35 w 3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6">
                  <a:moveTo>
                    <a:pt x="0" y="6"/>
                  </a:moveTo>
                  <a:lnTo>
                    <a:pt x="6" y="6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35" y="6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7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78" name="Freeform 78"/>
            <p:cNvSpPr>
              <a:spLocks/>
            </p:cNvSpPr>
            <p:nvPr/>
          </p:nvSpPr>
          <p:spPr bwMode="auto">
            <a:xfrm>
              <a:off x="5317" y="1225"/>
              <a:ext cx="41" cy="12"/>
            </a:xfrm>
            <a:custGeom>
              <a:avLst/>
              <a:gdLst>
                <a:gd name="T0" fmla="*/ 0 w 41"/>
                <a:gd name="T1" fmla="*/ 12 h 12"/>
                <a:gd name="T2" fmla="*/ 6 w 41"/>
                <a:gd name="T3" fmla="*/ 6 h 12"/>
                <a:gd name="T4" fmla="*/ 12 w 41"/>
                <a:gd name="T5" fmla="*/ 6 h 12"/>
                <a:gd name="T6" fmla="*/ 17 w 41"/>
                <a:gd name="T7" fmla="*/ 0 h 12"/>
                <a:gd name="T8" fmla="*/ 29 w 41"/>
                <a:gd name="T9" fmla="*/ 0 h 12"/>
                <a:gd name="T10" fmla="*/ 35 w 41"/>
                <a:gd name="T11" fmla="*/ 0 h 12"/>
                <a:gd name="T12" fmla="*/ 41 w 41"/>
                <a:gd name="T13" fmla="*/ 0 h 12"/>
                <a:gd name="T14" fmla="*/ 41 w 41"/>
                <a:gd name="T15" fmla="*/ 0 h 12"/>
                <a:gd name="T16" fmla="*/ 41 w 41"/>
                <a:gd name="T17" fmla="*/ 0 h 12"/>
                <a:gd name="T18" fmla="*/ 41 w 41"/>
                <a:gd name="T19" fmla="*/ 0 h 12"/>
                <a:gd name="T20" fmla="*/ 35 w 41"/>
                <a:gd name="T21" fmla="*/ 6 h 12"/>
                <a:gd name="T22" fmla="*/ 29 w 41"/>
                <a:gd name="T23" fmla="*/ 6 h 12"/>
                <a:gd name="T24" fmla="*/ 23 w 41"/>
                <a:gd name="T25" fmla="*/ 6 h 12"/>
                <a:gd name="T26" fmla="*/ 17 w 41"/>
                <a:gd name="T27" fmla="*/ 6 h 12"/>
                <a:gd name="T28" fmla="*/ 12 w 41"/>
                <a:gd name="T29" fmla="*/ 6 h 12"/>
                <a:gd name="T30" fmla="*/ 6 w 41"/>
                <a:gd name="T31" fmla="*/ 6 h 12"/>
                <a:gd name="T32" fmla="*/ 0 w 41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1"/>
                <a:gd name="T52" fmla="*/ 0 h 12"/>
                <a:gd name="T53" fmla="*/ 41 w 4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1" h="12">
                  <a:moveTo>
                    <a:pt x="0" y="12"/>
                  </a:moveTo>
                  <a:lnTo>
                    <a:pt x="6" y="6"/>
                  </a:lnTo>
                  <a:lnTo>
                    <a:pt x="12" y="6"/>
                  </a:lnTo>
                  <a:lnTo>
                    <a:pt x="17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35" y="6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7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79" name="Freeform 79"/>
            <p:cNvSpPr>
              <a:spLocks/>
            </p:cNvSpPr>
            <p:nvPr/>
          </p:nvSpPr>
          <p:spPr bwMode="auto">
            <a:xfrm>
              <a:off x="5317" y="1207"/>
              <a:ext cx="47" cy="18"/>
            </a:xfrm>
            <a:custGeom>
              <a:avLst/>
              <a:gdLst>
                <a:gd name="T0" fmla="*/ 0 w 47"/>
                <a:gd name="T1" fmla="*/ 18 h 18"/>
                <a:gd name="T2" fmla="*/ 6 w 47"/>
                <a:gd name="T3" fmla="*/ 12 h 18"/>
                <a:gd name="T4" fmla="*/ 12 w 47"/>
                <a:gd name="T5" fmla="*/ 12 h 18"/>
                <a:gd name="T6" fmla="*/ 17 w 47"/>
                <a:gd name="T7" fmla="*/ 6 h 18"/>
                <a:gd name="T8" fmla="*/ 29 w 47"/>
                <a:gd name="T9" fmla="*/ 6 h 18"/>
                <a:gd name="T10" fmla="*/ 35 w 47"/>
                <a:gd name="T11" fmla="*/ 0 h 18"/>
                <a:gd name="T12" fmla="*/ 41 w 47"/>
                <a:gd name="T13" fmla="*/ 0 h 18"/>
                <a:gd name="T14" fmla="*/ 47 w 47"/>
                <a:gd name="T15" fmla="*/ 0 h 18"/>
                <a:gd name="T16" fmla="*/ 47 w 47"/>
                <a:gd name="T17" fmla="*/ 6 h 18"/>
                <a:gd name="T18" fmla="*/ 47 w 47"/>
                <a:gd name="T19" fmla="*/ 6 h 18"/>
                <a:gd name="T20" fmla="*/ 41 w 47"/>
                <a:gd name="T21" fmla="*/ 12 h 18"/>
                <a:gd name="T22" fmla="*/ 35 w 47"/>
                <a:gd name="T23" fmla="*/ 12 h 18"/>
                <a:gd name="T24" fmla="*/ 29 w 47"/>
                <a:gd name="T25" fmla="*/ 12 h 18"/>
                <a:gd name="T26" fmla="*/ 23 w 47"/>
                <a:gd name="T27" fmla="*/ 12 h 18"/>
                <a:gd name="T28" fmla="*/ 12 w 47"/>
                <a:gd name="T29" fmla="*/ 18 h 18"/>
                <a:gd name="T30" fmla="*/ 6 w 47"/>
                <a:gd name="T31" fmla="*/ 18 h 18"/>
                <a:gd name="T32" fmla="*/ 0 w 47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18"/>
                <a:gd name="T53" fmla="*/ 47 w 47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18">
                  <a:moveTo>
                    <a:pt x="0" y="18"/>
                  </a:moveTo>
                  <a:lnTo>
                    <a:pt x="6" y="12"/>
                  </a:lnTo>
                  <a:lnTo>
                    <a:pt x="12" y="12"/>
                  </a:lnTo>
                  <a:lnTo>
                    <a:pt x="17" y="6"/>
                  </a:lnTo>
                  <a:lnTo>
                    <a:pt x="29" y="6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47" y="0"/>
                  </a:lnTo>
                  <a:lnTo>
                    <a:pt x="47" y="6"/>
                  </a:lnTo>
                  <a:lnTo>
                    <a:pt x="41" y="12"/>
                  </a:lnTo>
                  <a:lnTo>
                    <a:pt x="35" y="12"/>
                  </a:lnTo>
                  <a:lnTo>
                    <a:pt x="29" y="12"/>
                  </a:lnTo>
                  <a:lnTo>
                    <a:pt x="23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80" name="Freeform 80"/>
            <p:cNvSpPr>
              <a:spLocks/>
            </p:cNvSpPr>
            <p:nvPr/>
          </p:nvSpPr>
          <p:spPr bwMode="auto">
            <a:xfrm>
              <a:off x="5317" y="1177"/>
              <a:ext cx="47" cy="30"/>
            </a:xfrm>
            <a:custGeom>
              <a:avLst/>
              <a:gdLst>
                <a:gd name="T0" fmla="*/ 0 w 47"/>
                <a:gd name="T1" fmla="*/ 30 h 30"/>
                <a:gd name="T2" fmla="*/ 6 w 47"/>
                <a:gd name="T3" fmla="*/ 24 h 30"/>
                <a:gd name="T4" fmla="*/ 12 w 47"/>
                <a:gd name="T5" fmla="*/ 18 h 30"/>
                <a:gd name="T6" fmla="*/ 17 w 47"/>
                <a:gd name="T7" fmla="*/ 18 h 30"/>
                <a:gd name="T8" fmla="*/ 23 w 47"/>
                <a:gd name="T9" fmla="*/ 12 h 30"/>
                <a:gd name="T10" fmla="*/ 29 w 47"/>
                <a:gd name="T11" fmla="*/ 6 h 30"/>
                <a:gd name="T12" fmla="*/ 35 w 47"/>
                <a:gd name="T13" fmla="*/ 6 h 30"/>
                <a:gd name="T14" fmla="*/ 41 w 47"/>
                <a:gd name="T15" fmla="*/ 0 h 30"/>
                <a:gd name="T16" fmla="*/ 47 w 47"/>
                <a:gd name="T17" fmla="*/ 6 h 30"/>
                <a:gd name="T18" fmla="*/ 47 w 47"/>
                <a:gd name="T19" fmla="*/ 6 h 30"/>
                <a:gd name="T20" fmla="*/ 41 w 47"/>
                <a:gd name="T21" fmla="*/ 12 h 30"/>
                <a:gd name="T22" fmla="*/ 35 w 47"/>
                <a:gd name="T23" fmla="*/ 12 h 30"/>
                <a:gd name="T24" fmla="*/ 29 w 47"/>
                <a:gd name="T25" fmla="*/ 18 h 30"/>
                <a:gd name="T26" fmla="*/ 23 w 47"/>
                <a:gd name="T27" fmla="*/ 24 h 30"/>
                <a:gd name="T28" fmla="*/ 17 w 47"/>
                <a:gd name="T29" fmla="*/ 24 h 30"/>
                <a:gd name="T30" fmla="*/ 6 w 47"/>
                <a:gd name="T31" fmla="*/ 30 h 30"/>
                <a:gd name="T32" fmla="*/ 0 w 47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30"/>
                <a:gd name="T53" fmla="*/ 47 w 47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30">
                  <a:moveTo>
                    <a:pt x="0" y="30"/>
                  </a:moveTo>
                  <a:lnTo>
                    <a:pt x="6" y="24"/>
                  </a:lnTo>
                  <a:lnTo>
                    <a:pt x="12" y="18"/>
                  </a:lnTo>
                  <a:lnTo>
                    <a:pt x="17" y="18"/>
                  </a:lnTo>
                  <a:lnTo>
                    <a:pt x="23" y="12"/>
                  </a:lnTo>
                  <a:lnTo>
                    <a:pt x="29" y="6"/>
                  </a:lnTo>
                  <a:lnTo>
                    <a:pt x="35" y="6"/>
                  </a:lnTo>
                  <a:lnTo>
                    <a:pt x="41" y="0"/>
                  </a:lnTo>
                  <a:lnTo>
                    <a:pt x="47" y="6"/>
                  </a:lnTo>
                  <a:lnTo>
                    <a:pt x="41" y="12"/>
                  </a:lnTo>
                  <a:lnTo>
                    <a:pt x="35" y="12"/>
                  </a:lnTo>
                  <a:lnTo>
                    <a:pt x="29" y="18"/>
                  </a:lnTo>
                  <a:lnTo>
                    <a:pt x="23" y="24"/>
                  </a:lnTo>
                  <a:lnTo>
                    <a:pt x="17" y="24"/>
                  </a:lnTo>
                  <a:lnTo>
                    <a:pt x="6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81" name="Freeform 81"/>
            <p:cNvSpPr>
              <a:spLocks/>
            </p:cNvSpPr>
            <p:nvPr/>
          </p:nvSpPr>
          <p:spPr bwMode="auto">
            <a:xfrm>
              <a:off x="5317" y="1159"/>
              <a:ext cx="41" cy="30"/>
            </a:xfrm>
            <a:custGeom>
              <a:avLst/>
              <a:gdLst>
                <a:gd name="T0" fmla="*/ 0 w 41"/>
                <a:gd name="T1" fmla="*/ 30 h 30"/>
                <a:gd name="T2" fmla="*/ 6 w 41"/>
                <a:gd name="T3" fmla="*/ 30 h 30"/>
                <a:gd name="T4" fmla="*/ 12 w 41"/>
                <a:gd name="T5" fmla="*/ 24 h 30"/>
                <a:gd name="T6" fmla="*/ 17 w 41"/>
                <a:gd name="T7" fmla="*/ 18 h 30"/>
                <a:gd name="T8" fmla="*/ 23 w 41"/>
                <a:gd name="T9" fmla="*/ 12 h 30"/>
                <a:gd name="T10" fmla="*/ 29 w 41"/>
                <a:gd name="T11" fmla="*/ 6 h 30"/>
                <a:gd name="T12" fmla="*/ 29 w 41"/>
                <a:gd name="T13" fmla="*/ 0 h 30"/>
                <a:gd name="T14" fmla="*/ 35 w 41"/>
                <a:gd name="T15" fmla="*/ 0 h 30"/>
                <a:gd name="T16" fmla="*/ 41 w 41"/>
                <a:gd name="T17" fmla="*/ 0 h 30"/>
                <a:gd name="T18" fmla="*/ 41 w 41"/>
                <a:gd name="T19" fmla="*/ 0 h 30"/>
                <a:gd name="T20" fmla="*/ 35 w 41"/>
                <a:gd name="T21" fmla="*/ 6 h 30"/>
                <a:gd name="T22" fmla="*/ 29 w 41"/>
                <a:gd name="T23" fmla="*/ 12 h 30"/>
                <a:gd name="T24" fmla="*/ 23 w 41"/>
                <a:gd name="T25" fmla="*/ 18 h 30"/>
                <a:gd name="T26" fmla="*/ 17 w 41"/>
                <a:gd name="T27" fmla="*/ 24 h 30"/>
                <a:gd name="T28" fmla="*/ 12 w 41"/>
                <a:gd name="T29" fmla="*/ 30 h 30"/>
                <a:gd name="T30" fmla="*/ 6 w 41"/>
                <a:gd name="T31" fmla="*/ 30 h 30"/>
                <a:gd name="T32" fmla="*/ 0 w 41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1"/>
                <a:gd name="T52" fmla="*/ 0 h 30"/>
                <a:gd name="T53" fmla="*/ 41 w 41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1" h="30">
                  <a:moveTo>
                    <a:pt x="0" y="30"/>
                  </a:moveTo>
                  <a:lnTo>
                    <a:pt x="6" y="30"/>
                  </a:lnTo>
                  <a:lnTo>
                    <a:pt x="12" y="24"/>
                  </a:lnTo>
                  <a:lnTo>
                    <a:pt x="17" y="18"/>
                  </a:lnTo>
                  <a:lnTo>
                    <a:pt x="23" y="12"/>
                  </a:lnTo>
                  <a:lnTo>
                    <a:pt x="29" y="6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35" y="6"/>
                  </a:lnTo>
                  <a:lnTo>
                    <a:pt x="29" y="12"/>
                  </a:lnTo>
                  <a:lnTo>
                    <a:pt x="23" y="18"/>
                  </a:lnTo>
                  <a:lnTo>
                    <a:pt x="17" y="24"/>
                  </a:lnTo>
                  <a:lnTo>
                    <a:pt x="12" y="30"/>
                  </a:lnTo>
                  <a:lnTo>
                    <a:pt x="6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82" name="Freeform 82"/>
            <p:cNvSpPr>
              <a:spLocks/>
            </p:cNvSpPr>
            <p:nvPr/>
          </p:nvSpPr>
          <p:spPr bwMode="auto">
            <a:xfrm>
              <a:off x="5317" y="1147"/>
              <a:ext cx="35" cy="30"/>
            </a:xfrm>
            <a:custGeom>
              <a:avLst/>
              <a:gdLst>
                <a:gd name="T0" fmla="*/ 35 w 35"/>
                <a:gd name="T1" fmla="*/ 0 h 30"/>
                <a:gd name="T2" fmla="*/ 35 w 35"/>
                <a:gd name="T3" fmla="*/ 0 h 30"/>
                <a:gd name="T4" fmla="*/ 29 w 35"/>
                <a:gd name="T5" fmla="*/ 6 h 30"/>
                <a:gd name="T6" fmla="*/ 23 w 35"/>
                <a:gd name="T7" fmla="*/ 6 h 30"/>
                <a:gd name="T8" fmla="*/ 23 w 35"/>
                <a:gd name="T9" fmla="*/ 12 h 30"/>
                <a:gd name="T10" fmla="*/ 17 w 35"/>
                <a:gd name="T11" fmla="*/ 18 h 30"/>
                <a:gd name="T12" fmla="*/ 12 w 35"/>
                <a:gd name="T13" fmla="*/ 18 h 30"/>
                <a:gd name="T14" fmla="*/ 6 w 35"/>
                <a:gd name="T15" fmla="*/ 24 h 30"/>
                <a:gd name="T16" fmla="*/ 0 w 35"/>
                <a:gd name="T17" fmla="*/ 30 h 30"/>
                <a:gd name="T18" fmla="*/ 6 w 35"/>
                <a:gd name="T19" fmla="*/ 24 h 30"/>
                <a:gd name="T20" fmla="*/ 6 w 35"/>
                <a:gd name="T21" fmla="*/ 18 h 30"/>
                <a:gd name="T22" fmla="*/ 12 w 35"/>
                <a:gd name="T23" fmla="*/ 12 h 30"/>
                <a:gd name="T24" fmla="*/ 17 w 35"/>
                <a:gd name="T25" fmla="*/ 6 h 30"/>
                <a:gd name="T26" fmla="*/ 23 w 35"/>
                <a:gd name="T27" fmla="*/ 0 h 30"/>
                <a:gd name="T28" fmla="*/ 29 w 35"/>
                <a:gd name="T29" fmla="*/ 0 h 30"/>
                <a:gd name="T30" fmla="*/ 29 w 35"/>
                <a:gd name="T31" fmla="*/ 0 h 30"/>
                <a:gd name="T32" fmla="*/ 35 w 35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0"/>
                <a:gd name="T53" fmla="*/ 35 w 35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0">
                  <a:moveTo>
                    <a:pt x="35" y="0"/>
                  </a:moveTo>
                  <a:lnTo>
                    <a:pt x="35" y="0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23" y="12"/>
                  </a:lnTo>
                  <a:lnTo>
                    <a:pt x="17" y="18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7" y="6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83" name="Freeform 83"/>
            <p:cNvSpPr>
              <a:spLocks/>
            </p:cNvSpPr>
            <p:nvPr/>
          </p:nvSpPr>
          <p:spPr bwMode="auto">
            <a:xfrm>
              <a:off x="5251" y="986"/>
              <a:ext cx="42" cy="155"/>
            </a:xfrm>
            <a:custGeom>
              <a:avLst/>
              <a:gdLst>
                <a:gd name="T0" fmla="*/ 6 w 42"/>
                <a:gd name="T1" fmla="*/ 155 h 155"/>
                <a:gd name="T2" fmla="*/ 0 w 42"/>
                <a:gd name="T3" fmla="*/ 155 h 155"/>
                <a:gd name="T4" fmla="*/ 0 w 42"/>
                <a:gd name="T5" fmla="*/ 155 h 155"/>
                <a:gd name="T6" fmla="*/ 0 w 42"/>
                <a:gd name="T7" fmla="*/ 155 h 155"/>
                <a:gd name="T8" fmla="*/ 0 w 42"/>
                <a:gd name="T9" fmla="*/ 149 h 155"/>
                <a:gd name="T10" fmla="*/ 18 w 42"/>
                <a:gd name="T11" fmla="*/ 131 h 155"/>
                <a:gd name="T12" fmla="*/ 24 w 42"/>
                <a:gd name="T13" fmla="*/ 113 h 155"/>
                <a:gd name="T14" fmla="*/ 30 w 42"/>
                <a:gd name="T15" fmla="*/ 89 h 155"/>
                <a:gd name="T16" fmla="*/ 36 w 42"/>
                <a:gd name="T17" fmla="*/ 71 h 155"/>
                <a:gd name="T18" fmla="*/ 30 w 42"/>
                <a:gd name="T19" fmla="*/ 47 h 155"/>
                <a:gd name="T20" fmla="*/ 30 w 42"/>
                <a:gd name="T21" fmla="*/ 29 h 155"/>
                <a:gd name="T22" fmla="*/ 24 w 42"/>
                <a:gd name="T23" fmla="*/ 12 h 155"/>
                <a:gd name="T24" fmla="*/ 24 w 42"/>
                <a:gd name="T25" fmla="*/ 0 h 155"/>
                <a:gd name="T26" fmla="*/ 30 w 42"/>
                <a:gd name="T27" fmla="*/ 12 h 155"/>
                <a:gd name="T28" fmla="*/ 36 w 42"/>
                <a:gd name="T29" fmla="*/ 23 h 155"/>
                <a:gd name="T30" fmla="*/ 42 w 42"/>
                <a:gd name="T31" fmla="*/ 47 h 155"/>
                <a:gd name="T32" fmla="*/ 42 w 42"/>
                <a:gd name="T33" fmla="*/ 71 h 155"/>
                <a:gd name="T34" fmla="*/ 36 w 42"/>
                <a:gd name="T35" fmla="*/ 95 h 155"/>
                <a:gd name="T36" fmla="*/ 30 w 42"/>
                <a:gd name="T37" fmla="*/ 119 h 155"/>
                <a:gd name="T38" fmla="*/ 18 w 42"/>
                <a:gd name="T39" fmla="*/ 143 h 155"/>
                <a:gd name="T40" fmla="*/ 6 w 42"/>
                <a:gd name="T41" fmla="*/ 155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2"/>
                <a:gd name="T64" fmla="*/ 0 h 155"/>
                <a:gd name="T65" fmla="*/ 42 w 42"/>
                <a:gd name="T66" fmla="*/ 155 h 1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2" h="155">
                  <a:moveTo>
                    <a:pt x="6" y="155"/>
                  </a:moveTo>
                  <a:lnTo>
                    <a:pt x="0" y="155"/>
                  </a:lnTo>
                  <a:lnTo>
                    <a:pt x="0" y="149"/>
                  </a:lnTo>
                  <a:lnTo>
                    <a:pt x="18" y="131"/>
                  </a:lnTo>
                  <a:lnTo>
                    <a:pt x="24" y="113"/>
                  </a:lnTo>
                  <a:lnTo>
                    <a:pt x="30" y="89"/>
                  </a:lnTo>
                  <a:lnTo>
                    <a:pt x="36" y="71"/>
                  </a:lnTo>
                  <a:lnTo>
                    <a:pt x="30" y="47"/>
                  </a:lnTo>
                  <a:lnTo>
                    <a:pt x="30" y="29"/>
                  </a:lnTo>
                  <a:lnTo>
                    <a:pt x="24" y="12"/>
                  </a:lnTo>
                  <a:lnTo>
                    <a:pt x="24" y="0"/>
                  </a:lnTo>
                  <a:lnTo>
                    <a:pt x="30" y="12"/>
                  </a:lnTo>
                  <a:lnTo>
                    <a:pt x="36" y="23"/>
                  </a:lnTo>
                  <a:lnTo>
                    <a:pt x="42" y="47"/>
                  </a:lnTo>
                  <a:lnTo>
                    <a:pt x="42" y="71"/>
                  </a:lnTo>
                  <a:lnTo>
                    <a:pt x="36" y="95"/>
                  </a:lnTo>
                  <a:lnTo>
                    <a:pt x="30" y="119"/>
                  </a:lnTo>
                  <a:lnTo>
                    <a:pt x="18" y="143"/>
                  </a:lnTo>
                  <a:lnTo>
                    <a:pt x="6" y="15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84" name="Freeform 84"/>
            <p:cNvSpPr>
              <a:spLocks/>
            </p:cNvSpPr>
            <p:nvPr/>
          </p:nvSpPr>
          <p:spPr bwMode="auto">
            <a:xfrm>
              <a:off x="5251" y="986"/>
              <a:ext cx="30" cy="23"/>
            </a:xfrm>
            <a:custGeom>
              <a:avLst/>
              <a:gdLst>
                <a:gd name="T0" fmla="*/ 30 w 30"/>
                <a:gd name="T1" fmla="*/ 23 h 23"/>
                <a:gd name="T2" fmla="*/ 30 w 30"/>
                <a:gd name="T3" fmla="*/ 17 h 23"/>
                <a:gd name="T4" fmla="*/ 24 w 30"/>
                <a:gd name="T5" fmla="*/ 12 h 23"/>
                <a:gd name="T6" fmla="*/ 18 w 30"/>
                <a:gd name="T7" fmla="*/ 12 h 23"/>
                <a:gd name="T8" fmla="*/ 12 w 30"/>
                <a:gd name="T9" fmla="*/ 6 h 23"/>
                <a:gd name="T10" fmla="*/ 6 w 30"/>
                <a:gd name="T11" fmla="*/ 6 h 23"/>
                <a:gd name="T12" fmla="*/ 6 w 30"/>
                <a:gd name="T13" fmla="*/ 0 h 23"/>
                <a:gd name="T14" fmla="*/ 0 w 30"/>
                <a:gd name="T15" fmla="*/ 0 h 23"/>
                <a:gd name="T16" fmla="*/ 0 w 30"/>
                <a:gd name="T17" fmla="*/ 6 h 23"/>
                <a:gd name="T18" fmla="*/ 0 w 30"/>
                <a:gd name="T19" fmla="*/ 6 h 23"/>
                <a:gd name="T20" fmla="*/ 0 w 30"/>
                <a:gd name="T21" fmla="*/ 6 h 23"/>
                <a:gd name="T22" fmla="*/ 6 w 30"/>
                <a:gd name="T23" fmla="*/ 6 h 23"/>
                <a:gd name="T24" fmla="*/ 12 w 30"/>
                <a:gd name="T25" fmla="*/ 12 h 23"/>
                <a:gd name="T26" fmla="*/ 18 w 30"/>
                <a:gd name="T27" fmla="*/ 12 h 23"/>
                <a:gd name="T28" fmla="*/ 24 w 30"/>
                <a:gd name="T29" fmla="*/ 17 h 23"/>
                <a:gd name="T30" fmla="*/ 30 w 30"/>
                <a:gd name="T31" fmla="*/ 17 h 23"/>
                <a:gd name="T32" fmla="*/ 30 w 30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23"/>
                <a:gd name="T53" fmla="*/ 30 w 30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23">
                  <a:moveTo>
                    <a:pt x="30" y="23"/>
                  </a:moveTo>
                  <a:lnTo>
                    <a:pt x="30" y="17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7"/>
                  </a:lnTo>
                  <a:lnTo>
                    <a:pt x="30" y="17"/>
                  </a:lnTo>
                  <a:lnTo>
                    <a:pt x="30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85" name="Freeform 85"/>
            <p:cNvSpPr>
              <a:spLocks/>
            </p:cNvSpPr>
            <p:nvPr/>
          </p:nvSpPr>
          <p:spPr bwMode="auto">
            <a:xfrm>
              <a:off x="5251" y="998"/>
              <a:ext cx="36" cy="23"/>
            </a:xfrm>
            <a:custGeom>
              <a:avLst/>
              <a:gdLst>
                <a:gd name="T0" fmla="*/ 0 w 36"/>
                <a:gd name="T1" fmla="*/ 0 h 23"/>
                <a:gd name="T2" fmla="*/ 0 w 36"/>
                <a:gd name="T3" fmla="*/ 0 h 23"/>
                <a:gd name="T4" fmla="*/ 6 w 36"/>
                <a:gd name="T5" fmla="*/ 0 h 23"/>
                <a:gd name="T6" fmla="*/ 6 w 36"/>
                <a:gd name="T7" fmla="*/ 0 h 23"/>
                <a:gd name="T8" fmla="*/ 12 w 36"/>
                <a:gd name="T9" fmla="*/ 5 h 23"/>
                <a:gd name="T10" fmla="*/ 18 w 36"/>
                <a:gd name="T11" fmla="*/ 5 h 23"/>
                <a:gd name="T12" fmla="*/ 24 w 36"/>
                <a:gd name="T13" fmla="*/ 11 h 23"/>
                <a:gd name="T14" fmla="*/ 30 w 36"/>
                <a:gd name="T15" fmla="*/ 17 h 23"/>
                <a:gd name="T16" fmla="*/ 36 w 36"/>
                <a:gd name="T17" fmla="*/ 23 h 23"/>
                <a:gd name="T18" fmla="*/ 30 w 36"/>
                <a:gd name="T19" fmla="*/ 17 h 23"/>
                <a:gd name="T20" fmla="*/ 24 w 36"/>
                <a:gd name="T21" fmla="*/ 17 h 23"/>
                <a:gd name="T22" fmla="*/ 18 w 36"/>
                <a:gd name="T23" fmla="*/ 11 h 23"/>
                <a:gd name="T24" fmla="*/ 12 w 36"/>
                <a:gd name="T25" fmla="*/ 11 h 23"/>
                <a:gd name="T26" fmla="*/ 6 w 36"/>
                <a:gd name="T27" fmla="*/ 5 h 23"/>
                <a:gd name="T28" fmla="*/ 0 w 36"/>
                <a:gd name="T29" fmla="*/ 5 h 23"/>
                <a:gd name="T30" fmla="*/ 0 w 36"/>
                <a:gd name="T31" fmla="*/ 0 h 23"/>
                <a:gd name="T32" fmla="*/ 0 w 3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3"/>
                <a:gd name="T53" fmla="*/ 36 w 3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3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5"/>
                  </a:lnTo>
                  <a:lnTo>
                    <a:pt x="18" y="5"/>
                  </a:lnTo>
                  <a:lnTo>
                    <a:pt x="24" y="11"/>
                  </a:lnTo>
                  <a:lnTo>
                    <a:pt x="30" y="17"/>
                  </a:lnTo>
                  <a:lnTo>
                    <a:pt x="36" y="23"/>
                  </a:lnTo>
                  <a:lnTo>
                    <a:pt x="30" y="17"/>
                  </a:lnTo>
                  <a:lnTo>
                    <a:pt x="24" y="17"/>
                  </a:lnTo>
                  <a:lnTo>
                    <a:pt x="18" y="11"/>
                  </a:lnTo>
                  <a:lnTo>
                    <a:pt x="12" y="11"/>
                  </a:lnTo>
                  <a:lnTo>
                    <a:pt x="6" y="5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86" name="Freeform 86"/>
            <p:cNvSpPr>
              <a:spLocks/>
            </p:cNvSpPr>
            <p:nvPr/>
          </p:nvSpPr>
          <p:spPr bwMode="auto">
            <a:xfrm>
              <a:off x="5239" y="1021"/>
              <a:ext cx="48" cy="30"/>
            </a:xfrm>
            <a:custGeom>
              <a:avLst/>
              <a:gdLst>
                <a:gd name="T0" fmla="*/ 0 w 48"/>
                <a:gd name="T1" fmla="*/ 0 h 30"/>
                <a:gd name="T2" fmla="*/ 6 w 48"/>
                <a:gd name="T3" fmla="*/ 0 h 30"/>
                <a:gd name="T4" fmla="*/ 12 w 48"/>
                <a:gd name="T5" fmla="*/ 0 h 30"/>
                <a:gd name="T6" fmla="*/ 18 w 48"/>
                <a:gd name="T7" fmla="*/ 6 h 30"/>
                <a:gd name="T8" fmla="*/ 24 w 48"/>
                <a:gd name="T9" fmla="*/ 6 h 30"/>
                <a:gd name="T10" fmla="*/ 30 w 48"/>
                <a:gd name="T11" fmla="*/ 12 h 30"/>
                <a:gd name="T12" fmla="*/ 42 w 48"/>
                <a:gd name="T13" fmla="*/ 18 h 30"/>
                <a:gd name="T14" fmla="*/ 48 w 48"/>
                <a:gd name="T15" fmla="*/ 24 h 30"/>
                <a:gd name="T16" fmla="*/ 48 w 48"/>
                <a:gd name="T17" fmla="*/ 30 h 30"/>
                <a:gd name="T18" fmla="*/ 48 w 48"/>
                <a:gd name="T19" fmla="*/ 30 h 30"/>
                <a:gd name="T20" fmla="*/ 42 w 48"/>
                <a:gd name="T21" fmla="*/ 24 h 30"/>
                <a:gd name="T22" fmla="*/ 30 w 48"/>
                <a:gd name="T23" fmla="*/ 18 h 30"/>
                <a:gd name="T24" fmla="*/ 24 w 48"/>
                <a:gd name="T25" fmla="*/ 18 h 30"/>
                <a:gd name="T26" fmla="*/ 12 w 48"/>
                <a:gd name="T27" fmla="*/ 12 h 30"/>
                <a:gd name="T28" fmla="*/ 6 w 48"/>
                <a:gd name="T29" fmla="*/ 6 h 30"/>
                <a:gd name="T30" fmla="*/ 6 w 48"/>
                <a:gd name="T31" fmla="*/ 0 h 30"/>
                <a:gd name="T32" fmla="*/ 0 w 4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30"/>
                <a:gd name="T53" fmla="*/ 48 w 4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30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48" y="30"/>
                  </a:lnTo>
                  <a:lnTo>
                    <a:pt x="42" y="24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87" name="Freeform 87"/>
            <p:cNvSpPr>
              <a:spLocks/>
            </p:cNvSpPr>
            <p:nvPr/>
          </p:nvSpPr>
          <p:spPr bwMode="auto">
            <a:xfrm>
              <a:off x="5233" y="1045"/>
              <a:ext cx="54" cy="36"/>
            </a:xfrm>
            <a:custGeom>
              <a:avLst/>
              <a:gdLst>
                <a:gd name="T0" fmla="*/ 0 w 54"/>
                <a:gd name="T1" fmla="*/ 0 h 36"/>
                <a:gd name="T2" fmla="*/ 6 w 54"/>
                <a:gd name="T3" fmla="*/ 0 h 36"/>
                <a:gd name="T4" fmla="*/ 12 w 54"/>
                <a:gd name="T5" fmla="*/ 0 h 36"/>
                <a:gd name="T6" fmla="*/ 18 w 54"/>
                <a:gd name="T7" fmla="*/ 6 h 36"/>
                <a:gd name="T8" fmla="*/ 24 w 54"/>
                <a:gd name="T9" fmla="*/ 12 h 36"/>
                <a:gd name="T10" fmla="*/ 36 w 54"/>
                <a:gd name="T11" fmla="*/ 18 h 36"/>
                <a:gd name="T12" fmla="*/ 42 w 54"/>
                <a:gd name="T13" fmla="*/ 24 h 36"/>
                <a:gd name="T14" fmla="*/ 48 w 54"/>
                <a:gd name="T15" fmla="*/ 30 h 36"/>
                <a:gd name="T16" fmla="*/ 54 w 54"/>
                <a:gd name="T17" fmla="*/ 36 h 36"/>
                <a:gd name="T18" fmla="*/ 48 w 54"/>
                <a:gd name="T19" fmla="*/ 30 h 36"/>
                <a:gd name="T20" fmla="*/ 42 w 54"/>
                <a:gd name="T21" fmla="*/ 30 h 36"/>
                <a:gd name="T22" fmla="*/ 36 w 54"/>
                <a:gd name="T23" fmla="*/ 24 h 36"/>
                <a:gd name="T24" fmla="*/ 24 w 54"/>
                <a:gd name="T25" fmla="*/ 18 h 36"/>
                <a:gd name="T26" fmla="*/ 12 w 54"/>
                <a:gd name="T27" fmla="*/ 12 h 36"/>
                <a:gd name="T28" fmla="*/ 6 w 54"/>
                <a:gd name="T29" fmla="*/ 6 h 36"/>
                <a:gd name="T30" fmla="*/ 0 w 54"/>
                <a:gd name="T31" fmla="*/ 6 h 36"/>
                <a:gd name="T32" fmla="*/ 0 w 54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36"/>
                <a:gd name="T53" fmla="*/ 54 w 5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3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48" y="30"/>
                  </a:lnTo>
                  <a:lnTo>
                    <a:pt x="54" y="36"/>
                  </a:lnTo>
                  <a:lnTo>
                    <a:pt x="48" y="30"/>
                  </a:lnTo>
                  <a:lnTo>
                    <a:pt x="42" y="30"/>
                  </a:lnTo>
                  <a:lnTo>
                    <a:pt x="36" y="24"/>
                  </a:lnTo>
                  <a:lnTo>
                    <a:pt x="24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88" name="Freeform 88"/>
            <p:cNvSpPr>
              <a:spLocks/>
            </p:cNvSpPr>
            <p:nvPr/>
          </p:nvSpPr>
          <p:spPr bwMode="auto">
            <a:xfrm>
              <a:off x="5239" y="1063"/>
              <a:ext cx="42" cy="36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6 w 42"/>
                <a:gd name="T5" fmla="*/ 0 h 36"/>
                <a:gd name="T6" fmla="*/ 12 w 42"/>
                <a:gd name="T7" fmla="*/ 6 h 36"/>
                <a:gd name="T8" fmla="*/ 18 w 42"/>
                <a:gd name="T9" fmla="*/ 12 h 36"/>
                <a:gd name="T10" fmla="*/ 30 w 42"/>
                <a:gd name="T11" fmla="*/ 18 h 36"/>
                <a:gd name="T12" fmla="*/ 36 w 42"/>
                <a:gd name="T13" fmla="*/ 24 h 36"/>
                <a:gd name="T14" fmla="*/ 42 w 42"/>
                <a:gd name="T15" fmla="*/ 30 h 36"/>
                <a:gd name="T16" fmla="*/ 42 w 42"/>
                <a:gd name="T17" fmla="*/ 36 h 36"/>
                <a:gd name="T18" fmla="*/ 36 w 42"/>
                <a:gd name="T19" fmla="*/ 36 h 36"/>
                <a:gd name="T20" fmla="*/ 30 w 42"/>
                <a:gd name="T21" fmla="*/ 30 h 36"/>
                <a:gd name="T22" fmla="*/ 24 w 42"/>
                <a:gd name="T23" fmla="*/ 24 h 36"/>
                <a:gd name="T24" fmla="*/ 18 w 42"/>
                <a:gd name="T25" fmla="*/ 18 h 36"/>
                <a:gd name="T26" fmla="*/ 6 w 42"/>
                <a:gd name="T27" fmla="*/ 12 h 36"/>
                <a:gd name="T28" fmla="*/ 6 w 42"/>
                <a:gd name="T29" fmla="*/ 6 h 36"/>
                <a:gd name="T30" fmla="*/ 0 w 42"/>
                <a:gd name="T31" fmla="*/ 0 h 36"/>
                <a:gd name="T32" fmla="*/ 0 w 42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6"/>
                <a:gd name="T53" fmla="*/ 42 w 42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30" y="18"/>
                  </a:lnTo>
                  <a:lnTo>
                    <a:pt x="36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36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89" name="Freeform 89"/>
            <p:cNvSpPr>
              <a:spLocks/>
            </p:cNvSpPr>
            <p:nvPr/>
          </p:nvSpPr>
          <p:spPr bwMode="auto">
            <a:xfrm>
              <a:off x="5239" y="1081"/>
              <a:ext cx="36" cy="30"/>
            </a:xfrm>
            <a:custGeom>
              <a:avLst/>
              <a:gdLst>
                <a:gd name="T0" fmla="*/ 0 w 36"/>
                <a:gd name="T1" fmla="*/ 0 h 30"/>
                <a:gd name="T2" fmla="*/ 0 w 36"/>
                <a:gd name="T3" fmla="*/ 0 h 30"/>
                <a:gd name="T4" fmla="*/ 6 w 36"/>
                <a:gd name="T5" fmla="*/ 0 h 30"/>
                <a:gd name="T6" fmla="*/ 12 w 36"/>
                <a:gd name="T7" fmla="*/ 6 h 30"/>
                <a:gd name="T8" fmla="*/ 18 w 36"/>
                <a:gd name="T9" fmla="*/ 12 h 30"/>
                <a:gd name="T10" fmla="*/ 24 w 36"/>
                <a:gd name="T11" fmla="*/ 12 h 30"/>
                <a:gd name="T12" fmla="*/ 30 w 36"/>
                <a:gd name="T13" fmla="*/ 18 h 30"/>
                <a:gd name="T14" fmla="*/ 30 w 36"/>
                <a:gd name="T15" fmla="*/ 24 h 30"/>
                <a:gd name="T16" fmla="*/ 36 w 36"/>
                <a:gd name="T17" fmla="*/ 30 h 30"/>
                <a:gd name="T18" fmla="*/ 30 w 36"/>
                <a:gd name="T19" fmla="*/ 30 h 30"/>
                <a:gd name="T20" fmla="*/ 24 w 36"/>
                <a:gd name="T21" fmla="*/ 24 h 30"/>
                <a:gd name="T22" fmla="*/ 18 w 36"/>
                <a:gd name="T23" fmla="*/ 18 h 30"/>
                <a:gd name="T24" fmla="*/ 12 w 36"/>
                <a:gd name="T25" fmla="*/ 18 h 30"/>
                <a:gd name="T26" fmla="*/ 6 w 36"/>
                <a:gd name="T27" fmla="*/ 12 h 30"/>
                <a:gd name="T28" fmla="*/ 6 w 36"/>
                <a:gd name="T29" fmla="*/ 6 h 30"/>
                <a:gd name="T30" fmla="*/ 0 w 36"/>
                <a:gd name="T31" fmla="*/ 6 h 30"/>
                <a:gd name="T32" fmla="*/ 0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90" name="Freeform 90"/>
            <p:cNvSpPr>
              <a:spLocks/>
            </p:cNvSpPr>
            <p:nvPr/>
          </p:nvSpPr>
          <p:spPr bwMode="auto">
            <a:xfrm>
              <a:off x="5239" y="1099"/>
              <a:ext cx="24" cy="30"/>
            </a:xfrm>
            <a:custGeom>
              <a:avLst/>
              <a:gdLst>
                <a:gd name="T0" fmla="*/ 0 w 24"/>
                <a:gd name="T1" fmla="*/ 0 h 30"/>
                <a:gd name="T2" fmla="*/ 0 w 24"/>
                <a:gd name="T3" fmla="*/ 0 h 30"/>
                <a:gd name="T4" fmla="*/ 6 w 24"/>
                <a:gd name="T5" fmla="*/ 6 h 30"/>
                <a:gd name="T6" fmla="*/ 12 w 24"/>
                <a:gd name="T7" fmla="*/ 6 h 30"/>
                <a:gd name="T8" fmla="*/ 12 w 24"/>
                <a:gd name="T9" fmla="*/ 12 h 30"/>
                <a:gd name="T10" fmla="*/ 18 w 24"/>
                <a:gd name="T11" fmla="*/ 18 h 30"/>
                <a:gd name="T12" fmla="*/ 24 w 24"/>
                <a:gd name="T13" fmla="*/ 24 h 30"/>
                <a:gd name="T14" fmla="*/ 24 w 24"/>
                <a:gd name="T15" fmla="*/ 24 h 30"/>
                <a:gd name="T16" fmla="*/ 24 w 24"/>
                <a:gd name="T17" fmla="*/ 30 h 30"/>
                <a:gd name="T18" fmla="*/ 24 w 24"/>
                <a:gd name="T19" fmla="*/ 24 h 30"/>
                <a:gd name="T20" fmla="*/ 18 w 24"/>
                <a:gd name="T21" fmla="*/ 24 h 30"/>
                <a:gd name="T22" fmla="*/ 12 w 24"/>
                <a:gd name="T23" fmla="*/ 18 h 30"/>
                <a:gd name="T24" fmla="*/ 12 w 24"/>
                <a:gd name="T25" fmla="*/ 18 h 30"/>
                <a:gd name="T26" fmla="*/ 6 w 24"/>
                <a:gd name="T27" fmla="*/ 12 h 30"/>
                <a:gd name="T28" fmla="*/ 6 w 24"/>
                <a:gd name="T29" fmla="*/ 6 h 30"/>
                <a:gd name="T30" fmla="*/ 0 w 24"/>
                <a:gd name="T31" fmla="*/ 6 h 30"/>
                <a:gd name="T32" fmla="*/ 0 w 24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0"/>
                <a:gd name="T53" fmla="*/ 24 w 24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0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24" y="30"/>
                  </a:lnTo>
                  <a:lnTo>
                    <a:pt x="24" y="24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91" name="Freeform 91"/>
            <p:cNvSpPr>
              <a:spLocks/>
            </p:cNvSpPr>
            <p:nvPr/>
          </p:nvSpPr>
          <p:spPr bwMode="auto">
            <a:xfrm>
              <a:off x="5239" y="1117"/>
              <a:ext cx="18" cy="18"/>
            </a:xfrm>
            <a:custGeom>
              <a:avLst/>
              <a:gdLst>
                <a:gd name="T0" fmla="*/ 6 w 18"/>
                <a:gd name="T1" fmla="*/ 0 h 18"/>
                <a:gd name="T2" fmla="*/ 6 w 18"/>
                <a:gd name="T3" fmla="*/ 0 h 18"/>
                <a:gd name="T4" fmla="*/ 6 w 18"/>
                <a:gd name="T5" fmla="*/ 0 h 18"/>
                <a:gd name="T6" fmla="*/ 12 w 18"/>
                <a:gd name="T7" fmla="*/ 6 h 18"/>
                <a:gd name="T8" fmla="*/ 12 w 18"/>
                <a:gd name="T9" fmla="*/ 6 h 18"/>
                <a:gd name="T10" fmla="*/ 18 w 18"/>
                <a:gd name="T11" fmla="*/ 12 h 18"/>
                <a:gd name="T12" fmla="*/ 18 w 18"/>
                <a:gd name="T13" fmla="*/ 12 h 18"/>
                <a:gd name="T14" fmla="*/ 18 w 18"/>
                <a:gd name="T15" fmla="*/ 18 h 18"/>
                <a:gd name="T16" fmla="*/ 18 w 18"/>
                <a:gd name="T17" fmla="*/ 18 h 18"/>
                <a:gd name="T18" fmla="*/ 18 w 18"/>
                <a:gd name="T19" fmla="*/ 18 h 18"/>
                <a:gd name="T20" fmla="*/ 18 w 18"/>
                <a:gd name="T21" fmla="*/ 12 h 18"/>
                <a:gd name="T22" fmla="*/ 12 w 18"/>
                <a:gd name="T23" fmla="*/ 12 h 18"/>
                <a:gd name="T24" fmla="*/ 6 w 18"/>
                <a:gd name="T25" fmla="*/ 6 h 18"/>
                <a:gd name="T26" fmla="*/ 6 w 18"/>
                <a:gd name="T27" fmla="*/ 6 h 18"/>
                <a:gd name="T28" fmla="*/ 6 w 18"/>
                <a:gd name="T29" fmla="*/ 6 h 18"/>
                <a:gd name="T30" fmla="*/ 0 w 18"/>
                <a:gd name="T31" fmla="*/ 0 h 18"/>
                <a:gd name="T32" fmla="*/ 6 w 18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8"/>
                <a:gd name="T53" fmla="*/ 18 w 18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8">
                  <a:moveTo>
                    <a:pt x="6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92" name="Freeform 92"/>
            <p:cNvSpPr>
              <a:spLocks/>
            </p:cNvSpPr>
            <p:nvPr/>
          </p:nvSpPr>
          <p:spPr bwMode="auto">
            <a:xfrm>
              <a:off x="5257" y="974"/>
              <a:ext cx="18" cy="24"/>
            </a:xfrm>
            <a:custGeom>
              <a:avLst/>
              <a:gdLst>
                <a:gd name="T0" fmla="*/ 18 w 18"/>
                <a:gd name="T1" fmla="*/ 24 h 24"/>
                <a:gd name="T2" fmla="*/ 18 w 18"/>
                <a:gd name="T3" fmla="*/ 18 h 24"/>
                <a:gd name="T4" fmla="*/ 12 w 18"/>
                <a:gd name="T5" fmla="*/ 18 h 24"/>
                <a:gd name="T6" fmla="*/ 12 w 18"/>
                <a:gd name="T7" fmla="*/ 18 h 24"/>
                <a:gd name="T8" fmla="*/ 6 w 18"/>
                <a:gd name="T9" fmla="*/ 12 h 24"/>
                <a:gd name="T10" fmla="*/ 0 w 18"/>
                <a:gd name="T11" fmla="*/ 12 h 24"/>
                <a:gd name="T12" fmla="*/ 0 w 18"/>
                <a:gd name="T13" fmla="*/ 6 h 24"/>
                <a:gd name="T14" fmla="*/ 0 w 18"/>
                <a:gd name="T15" fmla="*/ 6 h 24"/>
                <a:gd name="T16" fmla="*/ 0 w 18"/>
                <a:gd name="T17" fmla="*/ 0 h 24"/>
                <a:gd name="T18" fmla="*/ 0 w 18"/>
                <a:gd name="T19" fmla="*/ 0 h 24"/>
                <a:gd name="T20" fmla="*/ 6 w 18"/>
                <a:gd name="T21" fmla="*/ 0 h 24"/>
                <a:gd name="T22" fmla="*/ 6 w 18"/>
                <a:gd name="T23" fmla="*/ 6 h 24"/>
                <a:gd name="T24" fmla="*/ 12 w 18"/>
                <a:gd name="T25" fmla="*/ 6 h 24"/>
                <a:gd name="T26" fmla="*/ 12 w 18"/>
                <a:gd name="T27" fmla="*/ 12 h 24"/>
                <a:gd name="T28" fmla="*/ 18 w 18"/>
                <a:gd name="T29" fmla="*/ 18 h 24"/>
                <a:gd name="T30" fmla="*/ 18 w 18"/>
                <a:gd name="T31" fmla="*/ 18 h 24"/>
                <a:gd name="T32" fmla="*/ 18 w 18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24"/>
                <a:gd name="T53" fmla="*/ 18 w 18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24">
                  <a:moveTo>
                    <a:pt x="18" y="24"/>
                  </a:move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93" name="Freeform 93"/>
            <p:cNvSpPr>
              <a:spLocks/>
            </p:cNvSpPr>
            <p:nvPr/>
          </p:nvSpPr>
          <p:spPr bwMode="auto">
            <a:xfrm>
              <a:off x="5275" y="974"/>
              <a:ext cx="12" cy="24"/>
            </a:xfrm>
            <a:custGeom>
              <a:avLst/>
              <a:gdLst>
                <a:gd name="T0" fmla="*/ 0 w 12"/>
                <a:gd name="T1" fmla="*/ 24 h 24"/>
                <a:gd name="T2" fmla="*/ 6 w 12"/>
                <a:gd name="T3" fmla="*/ 18 h 24"/>
                <a:gd name="T4" fmla="*/ 12 w 12"/>
                <a:gd name="T5" fmla="*/ 12 h 24"/>
                <a:gd name="T6" fmla="*/ 12 w 12"/>
                <a:gd name="T7" fmla="*/ 6 h 24"/>
                <a:gd name="T8" fmla="*/ 12 w 12"/>
                <a:gd name="T9" fmla="*/ 0 h 24"/>
                <a:gd name="T10" fmla="*/ 12 w 12"/>
                <a:gd name="T11" fmla="*/ 0 h 24"/>
                <a:gd name="T12" fmla="*/ 6 w 12"/>
                <a:gd name="T13" fmla="*/ 6 h 24"/>
                <a:gd name="T14" fmla="*/ 6 w 12"/>
                <a:gd name="T15" fmla="*/ 18 h 24"/>
                <a:gd name="T16" fmla="*/ 0 w 12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24"/>
                <a:gd name="T29" fmla="*/ 12 w 12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24">
                  <a:moveTo>
                    <a:pt x="0" y="24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94" name="Freeform 94"/>
            <p:cNvSpPr>
              <a:spLocks/>
            </p:cNvSpPr>
            <p:nvPr/>
          </p:nvSpPr>
          <p:spPr bwMode="auto">
            <a:xfrm>
              <a:off x="5269" y="968"/>
              <a:ext cx="6" cy="24"/>
            </a:xfrm>
            <a:custGeom>
              <a:avLst/>
              <a:gdLst>
                <a:gd name="T0" fmla="*/ 6 w 6"/>
                <a:gd name="T1" fmla="*/ 24 h 24"/>
                <a:gd name="T2" fmla="*/ 6 w 6"/>
                <a:gd name="T3" fmla="*/ 18 h 24"/>
                <a:gd name="T4" fmla="*/ 6 w 6"/>
                <a:gd name="T5" fmla="*/ 12 h 24"/>
                <a:gd name="T6" fmla="*/ 6 w 6"/>
                <a:gd name="T7" fmla="*/ 0 h 24"/>
                <a:gd name="T8" fmla="*/ 0 w 6"/>
                <a:gd name="T9" fmla="*/ 0 h 24"/>
                <a:gd name="T10" fmla="*/ 0 w 6"/>
                <a:gd name="T11" fmla="*/ 0 h 24"/>
                <a:gd name="T12" fmla="*/ 0 w 6"/>
                <a:gd name="T13" fmla="*/ 6 h 24"/>
                <a:gd name="T14" fmla="*/ 6 w 6"/>
                <a:gd name="T15" fmla="*/ 18 h 24"/>
                <a:gd name="T16" fmla="*/ 6 w 6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4"/>
                <a:gd name="T29" fmla="*/ 6 w 6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4">
                  <a:moveTo>
                    <a:pt x="6" y="24"/>
                  </a:moveTo>
                  <a:lnTo>
                    <a:pt x="6" y="18"/>
                  </a:lnTo>
                  <a:lnTo>
                    <a:pt x="6" y="1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8"/>
                  </a:lnTo>
                  <a:lnTo>
                    <a:pt x="6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95" name="Freeform 95"/>
            <p:cNvSpPr>
              <a:spLocks/>
            </p:cNvSpPr>
            <p:nvPr/>
          </p:nvSpPr>
          <p:spPr bwMode="auto">
            <a:xfrm>
              <a:off x="5281" y="980"/>
              <a:ext cx="18" cy="23"/>
            </a:xfrm>
            <a:custGeom>
              <a:avLst/>
              <a:gdLst>
                <a:gd name="T0" fmla="*/ 0 w 18"/>
                <a:gd name="T1" fmla="*/ 23 h 23"/>
                <a:gd name="T2" fmla="*/ 0 w 18"/>
                <a:gd name="T3" fmla="*/ 23 h 23"/>
                <a:gd name="T4" fmla="*/ 6 w 18"/>
                <a:gd name="T5" fmla="*/ 18 h 23"/>
                <a:gd name="T6" fmla="*/ 6 w 18"/>
                <a:gd name="T7" fmla="*/ 12 h 23"/>
                <a:gd name="T8" fmla="*/ 12 w 18"/>
                <a:gd name="T9" fmla="*/ 12 h 23"/>
                <a:gd name="T10" fmla="*/ 12 w 18"/>
                <a:gd name="T11" fmla="*/ 6 h 23"/>
                <a:gd name="T12" fmla="*/ 18 w 18"/>
                <a:gd name="T13" fmla="*/ 0 h 23"/>
                <a:gd name="T14" fmla="*/ 18 w 18"/>
                <a:gd name="T15" fmla="*/ 0 h 23"/>
                <a:gd name="T16" fmla="*/ 18 w 18"/>
                <a:gd name="T17" fmla="*/ 0 h 23"/>
                <a:gd name="T18" fmla="*/ 18 w 18"/>
                <a:gd name="T19" fmla="*/ 6 h 23"/>
                <a:gd name="T20" fmla="*/ 18 w 18"/>
                <a:gd name="T21" fmla="*/ 6 h 23"/>
                <a:gd name="T22" fmla="*/ 18 w 18"/>
                <a:gd name="T23" fmla="*/ 12 h 23"/>
                <a:gd name="T24" fmla="*/ 12 w 18"/>
                <a:gd name="T25" fmla="*/ 12 h 23"/>
                <a:gd name="T26" fmla="*/ 6 w 18"/>
                <a:gd name="T27" fmla="*/ 18 h 23"/>
                <a:gd name="T28" fmla="*/ 6 w 18"/>
                <a:gd name="T29" fmla="*/ 18 h 23"/>
                <a:gd name="T30" fmla="*/ 0 w 18"/>
                <a:gd name="T31" fmla="*/ 23 h 23"/>
                <a:gd name="T32" fmla="*/ 0 w 18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23"/>
                <a:gd name="T53" fmla="*/ 18 w 18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23">
                  <a:moveTo>
                    <a:pt x="0" y="23"/>
                  </a:moveTo>
                  <a:lnTo>
                    <a:pt x="0" y="23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96" name="Freeform 96"/>
            <p:cNvSpPr>
              <a:spLocks/>
            </p:cNvSpPr>
            <p:nvPr/>
          </p:nvSpPr>
          <p:spPr bwMode="auto">
            <a:xfrm>
              <a:off x="5263" y="1123"/>
              <a:ext cx="36" cy="12"/>
            </a:xfrm>
            <a:custGeom>
              <a:avLst/>
              <a:gdLst>
                <a:gd name="T0" fmla="*/ 0 w 36"/>
                <a:gd name="T1" fmla="*/ 6 h 12"/>
                <a:gd name="T2" fmla="*/ 6 w 36"/>
                <a:gd name="T3" fmla="*/ 0 h 12"/>
                <a:gd name="T4" fmla="*/ 6 w 36"/>
                <a:gd name="T5" fmla="*/ 0 h 12"/>
                <a:gd name="T6" fmla="*/ 12 w 36"/>
                <a:gd name="T7" fmla="*/ 0 h 12"/>
                <a:gd name="T8" fmla="*/ 18 w 36"/>
                <a:gd name="T9" fmla="*/ 0 h 12"/>
                <a:gd name="T10" fmla="*/ 24 w 36"/>
                <a:gd name="T11" fmla="*/ 0 h 12"/>
                <a:gd name="T12" fmla="*/ 30 w 36"/>
                <a:gd name="T13" fmla="*/ 6 h 12"/>
                <a:gd name="T14" fmla="*/ 30 w 36"/>
                <a:gd name="T15" fmla="*/ 6 h 12"/>
                <a:gd name="T16" fmla="*/ 36 w 36"/>
                <a:gd name="T17" fmla="*/ 6 h 12"/>
                <a:gd name="T18" fmla="*/ 30 w 36"/>
                <a:gd name="T19" fmla="*/ 6 h 12"/>
                <a:gd name="T20" fmla="*/ 30 w 36"/>
                <a:gd name="T21" fmla="*/ 12 h 12"/>
                <a:gd name="T22" fmla="*/ 24 w 36"/>
                <a:gd name="T23" fmla="*/ 6 h 12"/>
                <a:gd name="T24" fmla="*/ 18 w 36"/>
                <a:gd name="T25" fmla="*/ 6 h 12"/>
                <a:gd name="T26" fmla="*/ 12 w 36"/>
                <a:gd name="T27" fmla="*/ 6 h 12"/>
                <a:gd name="T28" fmla="*/ 6 w 36"/>
                <a:gd name="T29" fmla="*/ 6 h 12"/>
                <a:gd name="T30" fmla="*/ 6 w 36"/>
                <a:gd name="T31" fmla="*/ 6 h 12"/>
                <a:gd name="T32" fmla="*/ 0 w 36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2"/>
                <a:gd name="T53" fmla="*/ 36 w 3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2">
                  <a:moveTo>
                    <a:pt x="0" y="6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97" name="Freeform 97"/>
            <p:cNvSpPr>
              <a:spLocks/>
            </p:cNvSpPr>
            <p:nvPr/>
          </p:nvSpPr>
          <p:spPr bwMode="auto">
            <a:xfrm>
              <a:off x="5257" y="1135"/>
              <a:ext cx="30" cy="12"/>
            </a:xfrm>
            <a:custGeom>
              <a:avLst/>
              <a:gdLst>
                <a:gd name="T0" fmla="*/ 0 w 30"/>
                <a:gd name="T1" fmla="*/ 0 h 12"/>
                <a:gd name="T2" fmla="*/ 6 w 30"/>
                <a:gd name="T3" fmla="*/ 0 h 12"/>
                <a:gd name="T4" fmla="*/ 6 w 30"/>
                <a:gd name="T5" fmla="*/ 0 h 12"/>
                <a:gd name="T6" fmla="*/ 12 w 30"/>
                <a:gd name="T7" fmla="*/ 0 h 12"/>
                <a:gd name="T8" fmla="*/ 18 w 30"/>
                <a:gd name="T9" fmla="*/ 0 h 12"/>
                <a:gd name="T10" fmla="*/ 24 w 30"/>
                <a:gd name="T11" fmla="*/ 0 h 12"/>
                <a:gd name="T12" fmla="*/ 30 w 30"/>
                <a:gd name="T13" fmla="*/ 6 h 12"/>
                <a:gd name="T14" fmla="*/ 30 w 30"/>
                <a:gd name="T15" fmla="*/ 6 h 12"/>
                <a:gd name="T16" fmla="*/ 30 w 30"/>
                <a:gd name="T17" fmla="*/ 12 h 12"/>
                <a:gd name="T18" fmla="*/ 30 w 30"/>
                <a:gd name="T19" fmla="*/ 12 h 12"/>
                <a:gd name="T20" fmla="*/ 30 w 30"/>
                <a:gd name="T21" fmla="*/ 12 h 12"/>
                <a:gd name="T22" fmla="*/ 24 w 30"/>
                <a:gd name="T23" fmla="*/ 12 h 12"/>
                <a:gd name="T24" fmla="*/ 18 w 30"/>
                <a:gd name="T25" fmla="*/ 6 h 12"/>
                <a:gd name="T26" fmla="*/ 12 w 30"/>
                <a:gd name="T27" fmla="*/ 6 h 12"/>
                <a:gd name="T28" fmla="*/ 6 w 30"/>
                <a:gd name="T29" fmla="*/ 0 h 12"/>
                <a:gd name="T30" fmla="*/ 0 w 30"/>
                <a:gd name="T31" fmla="*/ 0 h 12"/>
                <a:gd name="T32" fmla="*/ 0 w 30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2"/>
                <a:gd name="T53" fmla="*/ 30 w 3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2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98" name="Freeform 98"/>
            <p:cNvSpPr>
              <a:spLocks/>
            </p:cNvSpPr>
            <p:nvPr/>
          </p:nvSpPr>
          <p:spPr bwMode="auto">
            <a:xfrm>
              <a:off x="5275" y="1111"/>
              <a:ext cx="30" cy="6"/>
            </a:xfrm>
            <a:custGeom>
              <a:avLst/>
              <a:gdLst>
                <a:gd name="T0" fmla="*/ 0 w 30"/>
                <a:gd name="T1" fmla="*/ 0 h 6"/>
                <a:gd name="T2" fmla="*/ 0 w 30"/>
                <a:gd name="T3" fmla="*/ 0 h 6"/>
                <a:gd name="T4" fmla="*/ 6 w 30"/>
                <a:gd name="T5" fmla="*/ 0 h 6"/>
                <a:gd name="T6" fmla="*/ 6 w 30"/>
                <a:gd name="T7" fmla="*/ 0 h 6"/>
                <a:gd name="T8" fmla="*/ 12 w 30"/>
                <a:gd name="T9" fmla="*/ 0 h 6"/>
                <a:gd name="T10" fmla="*/ 18 w 30"/>
                <a:gd name="T11" fmla="*/ 0 h 6"/>
                <a:gd name="T12" fmla="*/ 24 w 30"/>
                <a:gd name="T13" fmla="*/ 0 h 6"/>
                <a:gd name="T14" fmla="*/ 30 w 30"/>
                <a:gd name="T15" fmla="*/ 0 h 6"/>
                <a:gd name="T16" fmla="*/ 30 w 30"/>
                <a:gd name="T17" fmla="*/ 0 h 6"/>
                <a:gd name="T18" fmla="*/ 30 w 30"/>
                <a:gd name="T19" fmla="*/ 6 h 6"/>
                <a:gd name="T20" fmla="*/ 30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0 h 6"/>
                <a:gd name="T28" fmla="*/ 6 w 30"/>
                <a:gd name="T29" fmla="*/ 0 h 6"/>
                <a:gd name="T30" fmla="*/ 0 w 30"/>
                <a:gd name="T31" fmla="*/ 0 h 6"/>
                <a:gd name="T32" fmla="*/ 0 w 3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99" name="Freeform 99"/>
            <p:cNvSpPr>
              <a:spLocks/>
            </p:cNvSpPr>
            <p:nvPr/>
          </p:nvSpPr>
          <p:spPr bwMode="auto">
            <a:xfrm>
              <a:off x="5275" y="1087"/>
              <a:ext cx="42" cy="12"/>
            </a:xfrm>
            <a:custGeom>
              <a:avLst/>
              <a:gdLst>
                <a:gd name="T0" fmla="*/ 0 w 42"/>
                <a:gd name="T1" fmla="*/ 12 h 12"/>
                <a:gd name="T2" fmla="*/ 6 w 42"/>
                <a:gd name="T3" fmla="*/ 12 h 12"/>
                <a:gd name="T4" fmla="*/ 12 w 42"/>
                <a:gd name="T5" fmla="*/ 6 h 12"/>
                <a:gd name="T6" fmla="*/ 18 w 42"/>
                <a:gd name="T7" fmla="*/ 6 h 12"/>
                <a:gd name="T8" fmla="*/ 24 w 42"/>
                <a:gd name="T9" fmla="*/ 6 h 12"/>
                <a:gd name="T10" fmla="*/ 30 w 42"/>
                <a:gd name="T11" fmla="*/ 0 h 12"/>
                <a:gd name="T12" fmla="*/ 36 w 42"/>
                <a:gd name="T13" fmla="*/ 0 h 12"/>
                <a:gd name="T14" fmla="*/ 36 w 42"/>
                <a:gd name="T15" fmla="*/ 0 h 12"/>
                <a:gd name="T16" fmla="*/ 42 w 42"/>
                <a:gd name="T17" fmla="*/ 6 h 12"/>
                <a:gd name="T18" fmla="*/ 42 w 42"/>
                <a:gd name="T19" fmla="*/ 6 h 12"/>
                <a:gd name="T20" fmla="*/ 36 w 42"/>
                <a:gd name="T21" fmla="*/ 12 h 12"/>
                <a:gd name="T22" fmla="*/ 30 w 42"/>
                <a:gd name="T23" fmla="*/ 12 h 12"/>
                <a:gd name="T24" fmla="*/ 24 w 42"/>
                <a:gd name="T25" fmla="*/ 12 h 12"/>
                <a:gd name="T26" fmla="*/ 18 w 42"/>
                <a:gd name="T27" fmla="*/ 12 h 12"/>
                <a:gd name="T28" fmla="*/ 12 w 42"/>
                <a:gd name="T29" fmla="*/ 12 h 12"/>
                <a:gd name="T30" fmla="*/ 6 w 42"/>
                <a:gd name="T31" fmla="*/ 12 h 12"/>
                <a:gd name="T32" fmla="*/ 0 w 42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12"/>
                <a:gd name="T53" fmla="*/ 42 w 4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12">
                  <a:moveTo>
                    <a:pt x="0" y="12"/>
                  </a:moveTo>
                  <a:lnTo>
                    <a:pt x="6" y="12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6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00" name="Freeform 100"/>
            <p:cNvSpPr>
              <a:spLocks/>
            </p:cNvSpPr>
            <p:nvPr/>
          </p:nvSpPr>
          <p:spPr bwMode="auto">
            <a:xfrm>
              <a:off x="5287" y="1069"/>
              <a:ext cx="36" cy="12"/>
            </a:xfrm>
            <a:custGeom>
              <a:avLst/>
              <a:gdLst>
                <a:gd name="T0" fmla="*/ 0 w 36"/>
                <a:gd name="T1" fmla="*/ 12 h 12"/>
                <a:gd name="T2" fmla="*/ 0 w 36"/>
                <a:gd name="T3" fmla="*/ 12 h 12"/>
                <a:gd name="T4" fmla="*/ 6 w 36"/>
                <a:gd name="T5" fmla="*/ 12 h 12"/>
                <a:gd name="T6" fmla="*/ 12 w 36"/>
                <a:gd name="T7" fmla="*/ 6 h 12"/>
                <a:gd name="T8" fmla="*/ 18 w 36"/>
                <a:gd name="T9" fmla="*/ 6 h 12"/>
                <a:gd name="T10" fmla="*/ 30 w 36"/>
                <a:gd name="T11" fmla="*/ 6 h 12"/>
                <a:gd name="T12" fmla="*/ 36 w 36"/>
                <a:gd name="T13" fmla="*/ 0 h 12"/>
                <a:gd name="T14" fmla="*/ 36 w 36"/>
                <a:gd name="T15" fmla="*/ 0 h 12"/>
                <a:gd name="T16" fmla="*/ 36 w 36"/>
                <a:gd name="T17" fmla="*/ 6 h 12"/>
                <a:gd name="T18" fmla="*/ 36 w 36"/>
                <a:gd name="T19" fmla="*/ 6 h 12"/>
                <a:gd name="T20" fmla="*/ 30 w 36"/>
                <a:gd name="T21" fmla="*/ 6 h 12"/>
                <a:gd name="T22" fmla="*/ 24 w 36"/>
                <a:gd name="T23" fmla="*/ 12 h 12"/>
                <a:gd name="T24" fmla="*/ 18 w 36"/>
                <a:gd name="T25" fmla="*/ 12 h 12"/>
                <a:gd name="T26" fmla="*/ 12 w 36"/>
                <a:gd name="T27" fmla="*/ 12 h 12"/>
                <a:gd name="T28" fmla="*/ 6 w 36"/>
                <a:gd name="T29" fmla="*/ 12 h 12"/>
                <a:gd name="T30" fmla="*/ 0 w 36"/>
                <a:gd name="T31" fmla="*/ 12 h 12"/>
                <a:gd name="T32" fmla="*/ 0 w 36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2"/>
                <a:gd name="T53" fmla="*/ 36 w 3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2">
                  <a:moveTo>
                    <a:pt x="0" y="12"/>
                  </a:moveTo>
                  <a:lnTo>
                    <a:pt x="0" y="12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30" y="6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01" name="Freeform 101"/>
            <p:cNvSpPr>
              <a:spLocks/>
            </p:cNvSpPr>
            <p:nvPr/>
          </p:nvSpPr>
          <p:spPr bwMode="auto">
            <a:xfrm>
              <a:off x="5287" y="1033"/>
              <a:ext cx="42" cy="18"/>
            </a:xfrm>
            <a:custGeom>
              <a:avLst/>
              <a:gdLst>
                <a:gd name="T0" fmla="*/ 0 w 42"/>
                <a:gd name="T1" fmla="*/ 18 h 18"/>
                <a:gd name="T2" fmla="*/ 0 w 42"/>
                <a:gd name="T3" fmla="*/ 18 h 18"/>
                <a:gd name="T4" fmla="*/ 6 w 42"/>
                <a:gd name="T5" fmla="*/ 12 h 18"/>
                <a:gd name="T6" fmla="*/ 12 w 42"/>
                <a:gd name="T7" fmla="*/ 6 h 18"/>
                <a:gd name="T8" fmla="*/ 24 w 42"/>
                <a:gd name="T9" fmla="*/ 6 h 18"/>
                <a:gd name="T10" fmla="*/ 30 w 42"/>
                <a:gd name="T11" fmla="*/ 0 h 18"/>
                <a:gd name="T12" fmla="*/ 36 w 42"/>
                <a:gd name="T13" fmla="*/ 0 h 18"/>
                <a:gd name="T14" fmla="*/ 42 w 42"/>
                <a:gd name="T15" fmla="*/ 0 h 18"/>
                <a:gd name="T16" fmla="*/ 42 w 42"/>
                <a:gd name="T17" fmla="*/ 0 h 18"/>
                <a:gd name="T18" fmla="*/ 42 w 42"/>
                <a:gd name="T19" fmla="*/ 0 h 18"/>
                <a:gd name="T20" fmla="*/ 36 w 42"/>
                <a:gd name="T21" fmla="*/ 6 h 18"/>
                <a:gd name="T22" fmla="*/ 30 w 42"/>
                <a:gd name="T23" fmla="*/ 6 h 18"/>
                <a:gd name="T24" fmla="*/ 24 w 42"/>
                <a:gd name="T25" fmla="*/ 12 h 18"/>
                <a:gd name="T26" fmla="*/ 12 w 42"/>
                <a:gd name="T27" fmla="*/ 12 h 18"/>
                <a:gd name="T28" fmla="*/ 6 w 42"/>
                <a:gd name="T29" fmla="*/ 12 h 18"/>
                <a:gd name="T30" fmla="*/ 0 w 42"/>
                <a:gd name="T31" fmla="*/ 18 h 18"/>
                <a:gd name="T32" fmla="*/ 0 w 42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18"/>
                <a:gd name="T53" fmla="*/ 42 w 4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18">
                  <a:moveTo>
                    <a:pt x="0" y="18"/>
                  </a:moveTo>
                  <a:lnTo>
                    <a:pt x="0" y="18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02" name="Freeform 102"/>
            <p:cNvSpPr>
              <a:spLocks/>
            </p:cNvSpPr>
            <p:nvPr/>
          </p:nvSpPr>
          <p:spPr bwMode="auto">
            <a:xfrm>
              <a:off x="5281" y="992"/>
              <a:ext cx="42" cy="29"/>
            </a:xfrm>
            <a:custGeom>
              <a:avLst/>
              <a:gdLst>
                <a:gd name="T0" fmla="*/ 0 w 42"/>
                <a:gd name="T1" fmla="*/ 29 h 29"/>
                <a:gd name="T2" fmla="*/ 6 w 42"/>
                <a:gd name="T3" fmla="*/ 23 h 29"/>
                <a:gd name="T4" fmla="*/ 12 w 42"/>
                <a:gd name="T5" fmla="*/ 17 h 29"/>
                <a:gd name="T6" fmla="*/ 18 w 42"/>
                <a:gd name="T7" fmla="*/ 11 h 29"/>
                <a:gd name="T8" fmla="*/ 24 w 42"/>
                <a:gd name="T9" fmla="*/ 11 h 29"/>
                <a:gd name="T10" fmla="*/ 30 w 42"/>
                <a:gd name="T11" fmla="*/ 6 h 29"/>
                <a:gd name="T12" fmla="*/ 36 w 42"/>
                <a:gd name="T13" fmla="*/ 6 h 29"/>
                <a:gd name="T14" fmla="*/ 36 w 42"/>
                <a:gd name="T15" fmla="*/ 0 h 29"/>
                <a:gd name="T16" fmla="*/ 42 w 42"/>
                <a:gd name="T17" fmla="*/ 6 h 29"/>
                <a:gd name="T18" fmla="*/ 42 w 42"/>
                <a:gd name="T19" fmla="*/ 6 h 29"/>
                <a:gd name="T20" fmla="*/ 36 w 42"/>
                <a:gd name="T21" fmla="*/ 11 h 29"/>
                <a:gd name="T22" fmla="*/ 30 w 42"/>
                <a:gd name="T23" fmla="*/ 11 h 29"/>
                <a:gd name="T24" fmla="*/ 24 w 42"/>
                <a:gd name="T25" fmla="*/ 17 h 29"/>
                <a:gd name="T26" fmla="*/ 18 w 42"/>
                <a:gd name="T27" fmla="*/ 17 h 29"/>
                <a:gd name="T28" fmla="*/ 6 w 42"/>
                <a:gd name="T29" fmla="*/ 23 h 29"/>
                <a:gd name="T30" fmla="*/ 6 w 42"/>
                <a:gd name="T31" fmla="*/ 23 h 29"/>
                <a:gd name="T32" fmla="*/ 0 w 42"/>
                <a:gd name="T33" fmla="*/ 29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29"/>
                <a:gd name="T53" fmla="*/ 42 w 42"/>
                <a:gd name="T54" fmla="*/ 29 h 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29">
                  <a:moveTo>
                    <a:pt x="0" y="29"/>
                  </a:moveTo>
                  <a:lnTo>
                    <a:pt x="6" y="23"/>
                  </a:lnTo>
                  <a:lnTo>
                    <a:pt x="12" y="17"/>
                  </a:lnTo>
                  <a:lnTo>
                    <a:pt x="18" y="11"/>
                  </a:lnTo>
                  <a:lnTo>
                    <a:pt x="24" y="11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6" y="0"/>
                  </a:lnTo>
                  <a:lnTo>
                    <a:pt x="42" y="6"/>
                  </a:lnTo>
                  <a:lnTo>
                    <a:pt x="36" y="11"/>
                  </a:lnTo>
                  <a:lnTo>
                    <a:pt x="30" y="11"/>
                  </a:lnTo>
                  <a:lnTo>
                    <a:pt x="24" y="17"/>
                  </a:lnTo>
                  <a:lnTo>
                    <a:pt x="18" y="17"/>
                  </a:lnTo>
                  <a:lnTo>
                    <a:pt x="6" y="23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03" name="Freeform 103"/>
            <p:cNvSpPr>
              <a:spLocks/>
            </p:cNvSpPr>
            <p:nvPr/>
          </p:nvSpPr>
          <p:spPr bwMode="auto">
            <a:xfrm>
              <a:off x="5287" y="1045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0 w 36"/>
                <a:gd name="T3" fmla="*/ 18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6 h 24"/>
                <a:gd name="T10" fmla="*/ 24 w 36"/>
                <a:gd name="T11" fmla="*/ 6 h 24"/>
                <a:gd name="T12" fmla="*/ 30 w 36"/>
                <a:gd name="T13" fmla="*/ 0 h 24"/>
                <a:gd name="T14" fmla="*/ 36 w 36"/>
                <a:gd name="T15" fmla="*/ 0 h 24"/>
                <a:gd name="T16" fmla="*/ 36 w 36"/>
                <a:gd name="T17" fmla="*/ 6 h 24"/>
                <a:gd name="T18" fmla="*/ 36 w 36"/>
                <a:gd name="T19" fmla="*/ 6 h 24"/>
                <a:gd name="T20" fmla="*/ 30 w 36"/>
                <a:gd name="T21" fmla="*/ 12 h 24"/>
                <a:gd name="T22" fmla="*/ 24 w 36"/>
                <a:gd name="T23" fmla="*/ 12 h 24"/>
                <a:gd name="T24" fmla="*/ 18 w 36"/>
                <a:gd name="T25" fmla="*/ 18 h 24"/>
                <a:gd name="T26" fmla="*/ 12 w 36"/>
                <a:gd name="T27" fmla="*/ 18 h 24"/>
                <a:gd name="T28" fmla="*/ 6 w 36"/>
                <a:gd name="T29" fmla="*/ 18 h 24"/>
                <a:gd name="T30" fmla="*/ 0 w 36"/>
                <a:gd name="T31" fmla="*/ 24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0" y="18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04" name="Freeform 104"/>
            <p:cNvSpPr>
              <a:spLocks/>
            </p:cNvSpPr>
            <p:nvPr/>
          </p:nvSpPr>
          <p:spPr bwMode="auto">
            <a:xfrm>
              <a:off x="5239" y="1033"/>
              <a:ext cx="48" cy="30"/>
            </a:xfrm>
            <a:custGeom>
              <a:avLst/>
              <a:gdLst>
                <a:gd name="T0" fmla="*/ 0 w 48"/>
                <a:gd name="T1" fmla="*/ 0 h 30"/>
                <a:gd name="T2" fmla="*/ 0 w 48"/>
                <a:gd name="T3" fmla="*/ 0 h 30"/>
                <a:gd name="T4" fmla="*/ 6 w 48"/>
                <a:gd name="T5" fmla="*/ 0 h 30"/>
                <a:gd name="T6" fmla="*/ 12 w 48"/>
                <a:gd name="T7" fmla="*/ 6 h 30"/>
                <a:gd name="T8" fmla="*/ 24 w 48"/>
                <a:gd name="T9" fmla="*/ 12 h 30"/>
                <a:gd name="T10" fmla="*/ 30 w 48"/>
                <a:gd name="T11" fmla="*/ 12 h 30"/>
                <a:gd name="T12" fmla="*/ 42 w 48"/>
                <a:gd name="T13" fmla="*/ 24 h 30"/>
                <a:gd name="T14" fmla="*/ 48 w 48"/>
                <a:gd name="T15" fmla="*/ 30 h 30"/>
                <a:gd name="T16" fmla="*/ 48 w 48"/>
                <a:gd name="T17" fmla="*/ 30 h 30"/>
                <a:gd name="T18" fmla="*/ 48 w 48"/>
                <a:gd name="T19" fmla="*/ 30 h 30"/>
                <a:gd name="T20" fmla="*/ 36 w 48"/>
                <a:gd name="T21" fmla="*/ 30 h 30"/>
                <a:gd name="T22" fmla="*/ 30 w 48"/>
                <a:gd name="T23" fmla="*/ 24 h 30"/>
                <a:gd name="T24" fmla="*/ 18 w 48"/>
                <a:gd name="T25" fmla="*/ 18 h 30"/>
                <a:gd name="T26" fmla="*/ 12 w 48"/>
                <a:gd name="T27" fmla="*/ 12 h 30"/>
                <a:gd name="T28" fmla="*/ 6 w 48"/>
                <a:gd name="T29" fmla="*/ 6 h 30"/>
                <a:gd name="T30" fmla="*/ 0 w 48"/>
                <a:gd name="T31" fmla="*/ 0 h 30"/>
                <a:gd name="T32" fmla="*/ 0 w 4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30"/>
                <a:gd name="T53" fmla="*/ 48 w 4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30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42" y="24"/>
                  </a:lnTo>
                  <a:lnTo>
                    <a:pt x="48" y="30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05" name="Freeform 105"/>
            <p:cNvSpPr>
              <a:spLocks/>
            </p:cNvSpPr>
            <p:nvPr/>
          </p:nvSpPr>
          <p:spPr bwMode="auto">
            <a:xfrm>
              <a:off x="5245" y="1009"/>
              <a:ext cx="42" cy="30"/>
            </a:xfrm>
            <a:custGeom>
              <a:avLst/>
              <a:gdLst>
                <a:gd name="T0" fmla="*/ 0 w 42"/>
                <a:gd name="T1" fmla="*/ 0 h 30"/>
                <a:gd name="T2" fmla="*/ 6 w 42"/>
                <a:gd name="T3" fmla="*/ 0 h 30"/>
                <a:gd name="T4" fmla="*/ 6 w 42"/>
                <a:gd name="T5" fmla="*/ 0 h 30"/>
                <a:gd name="T6" fmla="*/ 12 w 42"/>
                <a:gd name="T7" fmla="*/ 6 h 30"/>
                <a:gd name="T8" fmla="*/ 18 w 42"/>
                <a:gd name="T9" fmla="*/ 6 h 30"/>
                <a:gd name="T10" fmla="*/ 24 w 42"/>
                <a:gd name="T11" fmla="*/ 12 h 30"/>
                <a:gd name="T12" fmla="*/ 36 w 42"/>
                <a:gd name="T13" fmla="*/ 18 h 30"/>
                <a:gd name="T14" fmla="*/ 42 w 42"/>
                <a:gd name="T15" fmla="*/ 24 h 30"/>
                <a:gd name="T16" fmla="*/ 42 w 42"/>
                <a:gd name="T17" fmla="*/ 30 h 30"/>
                <a:gd name="T18" fmla="*/ 36 w 42"/>
                <a:gd name="T19" fmla="*/ 24 h 30"/>
                <a:gd name="T20" fmla="*/ 30 w 42"/>
                <a:gd name="T21" fmla="*/ 24 h 30"/>
                <a:gd name="T22" fmla="*/ 24 w 42"/>
                <a:gd name="T23" fmla="*/ 18 h 30"/>
                <a:gd name="T24" fmla="*/ 18 w 42"/>
                <a:gd name="T25" fmla="*/ 12 h 30"/>
                <a:gd name="T26" fmla="*/ 12 w 42"/>
                <a:gd name="T27" fmla="*/ 12 h 30"/>
                <a:gd name="T28" fmla="*/ 6 w 42"/>
                <a:gd name="T29" fmla="*/ 6 h 30"/>
                <a:gd name="T30" fmla="*/ 0 w 42"/>
                <a:gd name="T31" fmla="*/ 0 h 30"/>
                <a:gd name="T32" fmla="*/ 0 w 42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0"/>
                <a:gd name="T53" fmla="*/ 42 w 42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0">
                  <a:moveTo>
                    <a:pt x="0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42" y="30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06" name="Freeform 106"/>
            <p:cNvSpPr>
              <a:spLocks/>
            </p:cNvSpPr>
            <p:nvPr/>
          </p:nvSpPr>
          <p:spPr bwMode="auto">
            <a:xfrm>
              <a:off x="5287" y="1009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0 w 36"/>
                <a:gd name="T3" fmla="*/ 24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12 h 24"/>
                <a:gd name="T10" fmla="*/ 24 w 36"/>
                <a:gd name="T11" fmla="*/ 6 h 24"/>
                <a:gd name="T12" fmla="*/ 30 w 36"/>
                <a:gd name="T13" fmla="*/ 0 h 24"/>
                <a:gd name="T14" fmla="*/ 36 w 36"/>
                <a:gd name="T15" fmla="*/ 0 h 24"/>
                <a:gd name="T16" fmla="*/ 36 w 36"/>
                <a:gd name="T17" fmla="*/ 0 h 24"/>
                <a:gd name="T18" fmla="*/ 36 w 36"/>
                <a:gd name="T19" fmla="*/ 6 h 24"/>
                <a:gd name="T20" fmla="*/ 36 w 36"/>
                <a:gd name="T21" fmla="*/ 6 h 24"/>
                <a:gd name="T22" fmla="*/ 30 w 36"/>
                <a:gd name="T23" fmla="*/ 12 h 24"/>
                <a:gd name="T24" fmla="*/ 18 w 36"/>
                <a:gd name="T25" fmla="*/ 18 h 24"/>
                <a:gd name="T26" fmla="*/ 12 w 36"/>
                <a:gd name="T27" fmla="*/ 18 h 24"/>
                <a:gd name="T28" fmla="*/ 6 w 36"/>
                <a:gd name="T29" fmla="*/ 24 h 24"/>
                <a:gd name="T30" fmla="*/ 0 w 36"/>
                <a:gd name="T31" fmla="*/ 24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0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07" name="Freeform 107"/>
            <p:cNvSpPr>
              <a:spLocks/>
            </p:cNvSpPr>
            <p:nvPr/>
          </p:nvSpPr>
          <p:spPr bwMode="auto">
            <a:xfrm>
              <a:off x="5197" y="884"/>
              <a:ext cx="36" cy="18"/>
            </a:xfrm>
            <a:custGeom>
              <a:avLst/>
              <a:gdLst>
                <a:gd name="T0" fmla="*/ 0 w 36"/>
                <a:gd name="T1" fmla="*/ 0 h 18"/>
                <a:gd name="T2" fmla="*/ 6 w 36"/>
                <a:gd name="T3" fmla="*/ 0 h 18"/>
                <a:gd name="T4" fmla="*/ 6 w 36"/>
                <a:gd name="T5" fmla="*/ 0 h 18"/>
                <a:gd name="T6" fmla="*/ 12 w 36"/>
                <a:gd name="T7" fmla="*/ 0 h 18"/>
                <a:gd name="T8" fmla="*/ 18 w 36"/>
                <a:gd name="T9" fmla="*/ 0 h 18"/>
                <a:gd name="T10" fmla="*/ 24 w 36"/>
                <a:gd name="T11" fmla="*/ 6 h 18"/>
                <a:gd name="T12" fmla="*/ 24 w 36"/>
                <a:gd name="T13" fmla="*/ 12 h 18"/>
                <a:gd name="T14" fmla="*/ 30 w 36"/>
                <a:gd name="T15" fmla="*/ 12 h 18"/>
                <a:gd name="T16" fmla="*/ 36 w 36"/>
                <a:gd name="T17" fmla="*/ 18 h 18"/>
                <a:gd name="T18" fmla="*/ 30 w 36"/>
                <a:gd name="T19" fmla="*/ 18 h 18"/>
                <a:gd name="T20" fmla="*/ 24 w 36"/>
                <a:gd name="T21" fmla="*/ 12 h 18"/>
                <a:gd name="T22" fmla="*/ 18 w 36"/>
                <a:gd name="T23" fmla="*/ 12 h 18"/>
                <a:gd name="T24" fmla="*/ 18 w 36"/>
                <a:gd name="T25" fmla="*/ 6 h 18"/>
                <a:gd name="T26" fmla="*/ 12 w 36"/>
                <a:gd name="T27" fmla="*/ 6 h 18"/>
                <a:gd name="T28" fmla="*/ 6 w 36"/>
                <a:gd name="T29" fmla="*/ 0 h 18"/>
                <a:gd name="T30" fmla="*/ 6 w 36"/>
                <a:gd name="T31" fmla="*/ 0 h 18"/>
                <a:gd name="T32" fmla="*/ 0 w 36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08" name="Freeform 108"/>
            <p:cNvSpPr>
              <a:spLocks/>
            </p:cNvSpPr>
            <p:nvPr/>
          </p:nvSpPr>
          <p:spPr bwMode="auto">
            <a:xfrm>
              <a:off x="5191" y="902"/>
              <a:ext cx="42" cy="24"/>
            </a:xfrm>
            <a:custGeom>
              <a:avLst/>
              <a:gdLst>
                <a:gd name="T0" fmla="*/ 0 w 42"/>
                <a:gd name="T1" fmla="*/ 0 h 24"/>
                <a:gd name="T2" fmla="*/ 6 w 42"/>
                <a:gd name="T3" fmla="*/ 0 h 24"/>
                <a:gd name="T4" fmla="*/ 6 w 42"/>
                <a:gd name="T5" fmla="*/ 0 h 24"/>
                <a:gd name="T6" fmla="*/ 12 w 42"/>
                <a:gd name="T7" fmla="*/ 6 h 24"/>
                <a:gd name="T8" fmla="*/ 18 w 42"/>
                <a:gd name="T9" fmla="*/ 6 h 24"/>
                <a:gd name="T10" fmla="*/ 30 w 42"/>
                <a:gd name="T11" fmla="*/ 12 h 24"/>
                <a:gd name="T12" fmla="*/ 36 w 42"/>
                <a:gd name="T13" fmla="*/ 18 h 24"/>
                <a:gd name="T14" fmla="*/ 36 w 42"/>
                <a:gd name="T15" fmla="*/ 24 h 24"/>
                <a:gd name="T16" fmla="*/ 42 w 42"/>
                <a:gd name="T17" fmla="*/ 24 h 24"/>
                <a:gd name="T18" fmla="*/ 42 w 42"/>
                <a:gd name="T19" fmla="*/ 24 h 24"/>
                <a:gd name="T20" fmla="*/ 36 w 42"/>
                <a:gd name="T21" fmla="*/ 24 h 24"/>
                <a:gd name="T22" fmla="*/ 24 w 42"/>
                <a:gd name="T23" fmla="*/ 18 h 24"/>
                <a:gd name="T24" fmla="*/ 18 w 42"/>
                <a:gd name="T25" fmla="*/ 12 h 24"/>
                <a:gd name="T26" fmla="*/ 12 w 42"/>
                <a:gd name="T27" fmla="*/ 6 h 24"/>
                <a:gd name="T28" fmla="*/ 6 w 42"/>
                <a:gd name="T29" fmla="*/ 6 h 24"/>
                <a:gd name="T30" fmla="*/ 6 w 42"/>
                <a:gd name="T31" fmla="*/ 0 h 24"/>
                <a:gd name="T32" fmla="*/ 0 w 42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24"/>
                <a:gd name="T53" fmla="*/ 42 w 42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24">
                  <a:moveTo>
                    <a:pt x="0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36" y="24"/>
                  </a:lnTo>
                  <a:lnTo>
                    <a:pt x="42" y="24"/>
                  </a:lnTo>
                  <a:lnTo>
                    <a:pt x="36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09" name="Freeform 109"/>
            <p:cNvSpPr>
              <a:spLocks/>
            </p:cNvSpPr>
            <p:nvPr/>
          </p:nvSpPr>
          <p:spPr bwMode="auto">
            <a:xfrm>
              <a:off x="5185" y="926"/>
              <a:ext cx="48" cy="24"/>
            </a:xfrm>
            <a:custGeom>
              <a:avLst/>
              <a:gdLst>
                <a:gd name="T0" fmla="*/ 0 w 48"/>
                <a:gd name="T1" fmla="*/ 0 h 24"/>
                <a:gd name="T2" fmla="*/ 6 w 48"/>
                <a:gd name="T3" fmla="*/ 0 h 24"/>
                <a:gd name="T4" fmla="*/ 12 w 48"/>
                <a:gd name="T5" fmla="*/ 0 h 24"/>
                <a:gd name="T6" fmla="*/ 18 w 48"/>
                <a:gd name="T7" fmla="*/ 0 h 24"/>
                <a:gd name="T8" fmla="*/ 24 w 48"/>
                <a:gd name="T9" fmla="*/ 6 h 24"/>
                <a:gd name="T10" fmla="*/ 30 w 48"/>
                <a:gd name="T11" fmla="*/ 12 h 24"/>
                <a:gd name="T12" fmla="*/ 36 w 48"/>
                <a:gd name="T13" fmla="*/ 18 h 24"/>
                <a:gd name="T14" fmla="*/ 42 w 48"/>
                <a:gd name="T15" fmla="*/ 24 h 24"/>
                <a:gd name="T16" fmla="*/ 48 w 48"/>
                <a:gd name="T17" fmla="*/ 24 h 24"/>
                <a:gd name="T18" fmla="*/ 42 w 48"/>
                <a:gd name="T19" fmla="*/ 24 h 24"/>
                <a:gd name="T20" fmla="*/ 36 w 48"/>
                <a:gd name="T21" fmla="*/ 24 h 24"/>
                <a:gd name="T22" fmla="*/ 30 w 48"/>
                <a:gd name="T23" fmla="*/ 18 h 24"/>
                <a:gd name="T24" fmla="*/ 24 w 48"/>
                <a:gd name="T25" fmla="*/ 12 h 24"/>
                <a:gd name="T26" fmla="*/ 12 w 48"/>
                <a:gd name="T27" fmla="*/ 6 h 24"/>
                <a:gd name="T28" fmla="*/ 6 w 48"/>
                <a:gd name="T29" fmla="*/ 6 h 24"/>
                <a:gd name="T30" fmla="*/ 0 w 48"/>
                <a:gd name="T31" fmla="*/ 0 h 24"/>
                <a:gd name="T32" fmla="*/ 0 w 48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24"/>
                <a:gd name="T53" fmla="*/ 48 w 48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24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48" y="24"/>
                  </a:lnTo>
                  <a:lnTo>
                    <a:pt x="42" y="24"/>
                  </a:lnTo>
                  <a:lnTo>
                    <a:pt x="36" y="24"/>
                  </a:lnTo>
                  <a:lnTo>
                    <a:pt x="30" y="18"/>
                  </a:lnTo>
                  <a:lnTo>
                    <a:pt x="24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10" name="Freeform 110"/>
            <p:cNvSpPr>
              <a:spLocks/>
            </p:cNvSpPr>
            <p:nvPr/>
          </p:nvSpPr>
          <p:spPr bwMode="auto">
            <a:xfrm>
              <a:off x="5191" y="938"/>
              <a:ext cx="36" cy="30"/>
            </a:xfrm>
            <a:custGeom>
              <a:avLst/>
              <a:gdLst>
                <a:gd name="T0" fmla="*/ 0 w 36"/>
                <a:gd name="T1" fmla="*/ 0 h 30"/>
                <a:gd name="T2" fmla="*/ 0 w 36"/>
                <a:gd name="T3" fmla="*/ 0 h 30"/>
                <a:gd name="T4" fmla="*/ 6 w 36"/>
                <a:gd name="T5" fmla="*/ 0 h 30"/>
                <a:gd name="T6" fmla="*/ 12 w 36"/>
                <a:gd name="T7" fmla="*/ 6 h 30"/>
                <a:gd name="T8" fmla="*/ 18 w 36"/>
                <a:gd name="T9" fmla="*/ 12 h 30"/>
                <a:gd name="T10" fmla="*/ 24 w 36"/>
                <a:gd name="T11" fmla="*/ 18 h 30"/>
                <a:gd name="T12" fmla="*/ 30 w 36"/>
                <a:gd name="T13" fmla="*/ 24 h 30"/>
                <a:gd name="T14" fmla="*/ 36 w 36"/>
                <a:gd name="T15" fmla="*/ 30 h 30"/>
                <a:gd name="T16" fmla="*/ 36 w 36"/>
                <a:gd name="T17" fmla="*/ 30 h 30"/>
                <a:gd name="T18" fmla="*/ 30 w 36"/>
                <a:gd name="T19" fmla="*/ 30 h 30"/>
                <a:gd name="T20" fmla="*/ 24 w 36"/>
                <a:gd name="T21" fmla="*/ 24 h 30"/>
                <a:gd name="T22" fmla="*/ 18 w 36"/>
                <a:gd name="T23" fmla="*/ 18 h 30"/>
                <a:gd name="T24" fmla="*/ 12 w 36"/>
                <a:gd name="T25" fmla="*/ 18 h 30"/>
                <a:gd name="T26" fmla="*/ 6 w 36"/>
                <a:gd name="T27" fmla="*/ 12 h 30"/>
                <a:gd name="T28" fmla="*/ 6 w 36"/>
                <a:gd name="T29" fmla="*/ 6 h 30"/>
                <a:gd name="T30" fmla="*/ 0 w 36"/>
                <a:gd name="T31" fmla="*/ 0 h 30"/>
                <a:gd name="T32" fmla="*/ 0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24" y="18"/>
                  </a:lnTo>
                  <a:lnTo>
                    <a:pt x="30" y="24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11" name="Freeform 111"/>
            <p:cNvSpPr>
              <a:spLocks/>
            </p:cNvSpPr>
            <p:nvPr/>
          </p:nvSpPr>
          <p:spPr bwMode="auto">
            <a:xfrm>
              <a:off x="5191" y="956"/>
              <a:ext cx="30" cy="24"/>
            </a:xfrm>
            <a:custGeom>
              <a:avLst/>
              <a:gdLst>
                <a:gd name="T0" fmla="*/ 0 w 30"/>
                <a:gd name="T1" fmla="*/ 0 h 24"/>
                <a:gd name="T2" fmla="*/ 0 w 30"/>
                <a:gd name="T3" fmla="*/ 0 h 24"/>
                <a:gd name="T4" fmla="*/ 6 w 30"/>
                <a:gd name="T5" fmla="*/ 0 h 24"/>
                <a:gd name="T6" fmla="*/ 12 w 30"/>
                <a:gd name="T7" fmla="*/ 0 h 24"/>
                <a:gd name="T8" fmla="*/ 18 w 30"/>
                <a:gd name="T9" fmla="*/ 6 h 24"/>
                <a:gd name="T10" fmla="*/ 18 w 30"/>
                <a:gd name="T11" fmla="*/ 12 h 24"/>
                <a:gd name="T12" fmla="*/ 24 w 30"/>
                <a:gd name="T13" fmla="*/ 12 h 24"/>
                <a:gd name="T14" fmla="*/ 30 w 30"/>
                <a:gd name="T15" fmla="*/ 18 h 24"/>
                <a:gd name="T16" fmla="*/ 30 w 30"/>
                <a:gd name="T17" fmla="*/ 24 h 24"/>
                <a:gd name="T18" fmla="*/ 30 w 30"/>
                <a:gd name="T19" fmla="*/ 24 h 24"/>
                <a:gd name="T20" fmla="*/ 24 w 30"/>
                <a:gd name="T21" fmla="*/ 18 h 24"/>
                <a:gd name="T22" fmla="*/ 18 w 30"/>
                <a:gd name="T23" fmla="*/ 12 h 24"/>
                <a:gd name="T24" fmla="*/ 12 w 30"/>
                <a:gd name="T25" fmla="*/ 12 h 24"/>
                <a:gd name="T26" fmla="*/ 6 w 30"/>
                <a:gd name="T27" fmla="*/ 6 h 24"/>
                <a:gd name="T28" fmla="*/ 6 w 30"/>
                <a:gd name="T29" fmla="*/ 6 h 24"/>
                <a:gd name="T30" fmla="*/ 0 w 30"/>
                <a:gd name="T31" fmla="*/ 0 h 24"/>
                <a:gd name="T32" fmla="*/ 0 w 30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24"/>
                <a:gd name="T53" fmla="*/ 30 w 30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24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12" name="Freeform 112"/>
            <p:cNvSpPr>
              <a:spLocks/>
            </p:cNvSpPr>
            <p:nvPr/>
          </p:nvSpPr>
          <p:spPr bwMode="auto">
            <a:xfrm>
              <a:off x="5191" y="968"/>
              <a:ext cx="24" cy="24"/>
            </a:xfrm>
            <a:custGeom>
              <a:avLst/>
              <a:gdLst>
                <a:gd name="T0" fmla="*/ 0 w 24"/>
                <a:gd name="T1" fmla="*/ 0 h 24"/>
                <a:gd name="T2" fmla="*/ 0 w 24"/>
                <a:gd name="T3" fmla="*/ 0 h 24"/>
                <a:gd name="T4" fmla="*/ 6 w 24"/>
                <a:gd name="T5" fmla="*/ 6 h 24"/>
                <a:gd name="T6" fmla="*/ 6 w 24"/>
                <a:gd name="T7" fmla="*/ 6 h 24"/>
                <a:gd name="T8" fmla="*/ 12 w 24"/>
                <a:gd name="T9" fmla="*/ 12 h 24"/>
                <a:gd name="T10" fmla="*/ 18 w 24"/>
                <a:gd name="T11" fmla="*/ 12 h 24"/>
                <a:gd name="T12" fmla="*/ 18 w 24"/>
                <a:gd name="T13" fmla="*/ 18 h 24"/>
                <a:gd name="T14" fmla="*/ 24 w 24"/>
                <a:gd name="T15" fmla="*/ 24 h 24"/>
                <a:gd name="T16" fmla="*/ 24 w 24"/>
                <a:gd name="T17" fmla="*/ 24 h 24"/>
                <a:gd name="T18" fmla="*/ 18 w 24"/>
                <a:gd name="T19" fmla="*/ 24 h 24"/>
                <a:gd name="T20" fmla="*/ 18 w 24"/>
                <a:gd name="T21" fmla="*/ 18 h 24"/>
                <a:gd name="T22" fmla="*/ 12 w 24"/>
                <a:gd name="T23" fmla="*/ 18 h 24"/>
                <a:gd name="T24" fmla="*/ 12 w 24"/>
                <a:gd name="T25" fmla="*/ 12 h 24"/>
                <a:gd name="T26" fmla="*/ 6 w 24"/>
                <a:gd name="T27" fmla="*/ 12 h 24"/>
                <a:gd name="T28" fmla="*/ 6 w 24"/>
                <a:gd name="T29" fmla="*/ 6 h 24"/>
                <a:gd name="T30" fmla="*/ 0 w 24"/>
                <a:gd name="T31" fmla="*/ 6 h 24"/>
                <a:gd name="T32" fmla="*/ 0 w 24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13" name="Freeform 113"/>
            <p:cNvSpPr>
              <a:spLocks/>
            </p:cNvSpPr>
            <p:nvPr/>
          </p:nvSpPr>
          <p:spPr bwMode="auto">
            <a:xfrm>
              <a:off x="5191" y="986"/>
              <a:ext cx="18" cy="12"/>
            </a:xfrm>
            <a:custGeom>
              <a:avLst/>
              <a:gdLst>
                <a:gd name="T0" fmla="*/ 6 w 18"/>
                <a:gd name="T1" fmla="*/ 0 h 12"/>
                <a:gd name="T2" fmla="*/ 6 w 18"/>
                <a:gd name="T3" fmla="*/ 0 h 12"/>
                <a:gd name="T4" fmla="*/ 12 w 18"/>
                <a:gd name="T5" fmla="*/ 6 h 12"/>
                <a:gd name="T6" fmla="*/ 18 w 18"/>
                <a:gd name="T7" fmla="*/ 12 h 12"/>
                <a:gd name="T8" fmla="*/ 18 w 18"/>
                <a:gd name="T9" fmla="*/ 12 h 12"/>
                <a:gd name="T10" fmla="*/ 18 w 18"/>
                <a:gd name="T11" fmla="*/ 12 h 12"/>
                <a:gd name="T12" fmla="*/ 12 w 18"/>
                <a:gd name="T13" fmla="*/ 12 h 12"/>
                <a:gd name="T14" fmla="*/ 12 w 18"/>
                <a:gd name="T15" fmla="*/ 6 h 12"/>
                <a:gd name="T16" fmla="*/ 6 w 18"/>
                <a:gd name="T17" fmla="*/ 6 h 12"/>
                <a:gd name="T18" fmla="*/ 6 w 18"/>
                <a:gd name="T19" fmla="*/ 6 h 12"/>
                <a:gd name="T20" fmla="*/ 6 w 18"/>
                <a:gd name="T21" fmla="*/ 0 h 12"/>
                <a:gd name="T22" fmla="*/ 0 w 18"/>
                <a:gd name="T23" fmla="*/ 0 h 12"/>
                <a:gd name="T24" fmla="*/ 6 w 18"/>
                <a:gd name="T25" fmla="*/ 0 h 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12"/>
                <a:gd name="T41" fmla="*/ 18 w 18"/>
                <a:gd name="T42" fmla="*/ 12 h 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12">
                  <a:moveTo>
                    <a:pt x="6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14" name="Freeform 114"/>
            <p:cNvSpPr>
              <a:spLocks/>
            </p:cNvSpPr>
            <p:nvPr/>
          </p:nvSpPr>
          <p:spPr bwMode="auto">
            <a:xfrm>
              <a:off x="5209" y="992"/>
              <a:ext cx="30" cy="6"/>
            </a:xfrm>
            <a:custGeom>
              <a:avLst/>
              <a:gdLst>
                <a:gd name="T0" fmla="*/ 0 w 30"/>
                <a:gd name="T1" fmla="*/ 0 h 6"/>
                <a:gd name="T2" fmla="*/ 6 w 30"/>
                <a:gd name="T3" fmla="*/ 0 h 6"/>
                <a:gd name="T4" fmla="*/ 12 w 30"/>
                <a:gd name="T5" fmla="*/ 0 h 6"/>
                <a:gd name="T6" fmla="*/ 12 w 30"/>
                <a:gd name="T7" fmla="*/ 0 h 6"/>
                <a:gd name="T8" fmla="*/ 18 w 30"/>
                <a:gd name="T9" fmla="*/ 0 h 6"/>
                <a:gd name="T10" fmla="*/ 24 w 30"/>
                <a:gd name="T11" fmla="*/ 0 h 6"/>
                <a:gd name="T12" fmla="*/ 30 w 30"/>
                <a:gd name="T13" fmla="*/ 0 h 6"/>
                <a:gd name="T14" fmla="*/ 30 w 30"/>
                <a:gd name="T15" fmla="*/ 0 h 6"/>
                <a:gd name="T16" fmla="*/ 30 w 30"/>
                <a:gd name="T17" fmla="*/ 0 h 6"/>
                <a:gd name="T18" fmla="*/ 30 w 30"/>
                <a:gd name="T19" fmla="*/ 6 h 6"/>
                <a:gd name="T20" fmla="*/ 30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0 h 6"/>
                <a:gd name="T28" fmla="*/ 12 w 30"/>
                <a:gd name="T29" fmla="*/ 0 h 6"/>
                <a:gd name="T30" fmla="*/ 6 w 30"/>
                <a:gd name="T31" fmla="*/ 0 h 6"/>
                <a:gd name="T32" fmla="*/ 0 w 3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15" name="Freeform 115"/>
            <p:cNvSpPr>
              <a:spLocks/>
            </p:cNvSpPr>
            <p:nvPr/>
          </p:nvSpPr>
          <p:spPr bwMode="auto">
            <a:xfrm>
              <a:off x="5209" y="998"/>
              <a:ext cx="24" cy="11"/>
            </a:xfrm>
            <a:custGeom>
              <a:avLst/>
              <a:gdLst>
                <a:gd name="T0" fmla="*/ 0 w 24"/>
                <a:gd name="T1" fmla="*/ 0 h 11"/>
                <a:gd name="T2" fmla="*/ 0 w 24"/>
                <a:gd name="T3" fmla="*/ 0 h 11"/>
                <a:gd name="T4" fmla="*/ 6 w 24"/>
                <a:gd name="T5" fmla="*/ 0 h 11"/>
                <a:gd name="T6" fmla="*/ 6 w 24"/>
                <a:gd name="T7" fmla="*/ 0 h 11"/>
                <a:gd name="T8" fmla="*/ 12 w 24"/>
                <a:gd name="T9" fmla="*/ 0 h 11"/>
                <a:gd name="T10" fmla="*/ 18 w 24"/>
                <a:gd name="T11" fmla="*/ 5 h 11"/>
                <a:gd name="T12" fmla="*/ 24 w 24"/>
                <a:gd name="T13" fmla="*/ 5 h 11"/>
                <a:gd name="T14" fmla="*/ 24 w 24"/>
                <a:gd name="T15" fmla="*/ 5 h 11"/>
                <a:gd name="T16" fmla="*/ 24 w 24"/>
                <a:gd name="T17" fmla="*/ 5 h 11"/>
                <a:gd name="T18" fmla="*/ 24 w 24"/>
                <a:gd name="T19" fmla="*/ 11 h 11"/>
                <a:gd name="T20" fmla="*/ 24 w 24"/>
                <a:gd name="T21" fmla="*/ 11 h 11"/>
                <a:gd name="T22" fmla="*/ 18 w 24"/>
                <a:gd name="T23" fmla="*/ 5 h 11"/>
                <a:gd name="T24" fmla="*/ 12 w 24"/>
                <a:gd name="T25" fmla="*/ 5 h 11"/>
                <a:gd name="T26" fmla="*/ 6 w 24"/>
                <a:gd name="T27" fmla="*/ 5 h 11"/>
                <a:gd name="T28" fmla="*/ 6 w 24"/>
                <a:gd name="T29" fmla="*/ 5 h 11"/>
                <a:gd name="T30" fmla="*/ 0 w 24"/>
                <a:gd name="T31" fmla="*/ 0 h 11"/>
                <a:gd name="T32" fmla="*/ 0 w 24"/>
                <a:gd name="T33" fmla="*/ 0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1"/>
                <a:gd name="T53" fmla="*/ 24 w 24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5"/>
                  </a:lnTo>
                  <a:lnTo>
                    <a:pt x="24" y="5"/>
                  </a:lnTo>
                  <a:lnTo>
                    <a:pt x="24" y="11"/>
                  </a:lnTo>
                  <a:lnTo>
                    <a:pt x="18" y="5"/>
                  </a:lnTo>
                  <a:lnTo>
                    <a:pt x="12" y="5"/>
                  </a:lnTo>
                  <a:lnTo>
                    <a:pt x="6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16" name="Freeform 116"/>
            <p:cNvSpPr>
              <a:spLocks/>
            </p:cNvSpPr>
            <p:nvPr/>
          </p:nvSpPr>
          <p:spPr bwMode="auto">
            <a:xfrm>
              <a:off x="5221" y="974"/>
              <a:ext cx="24" cy="6"/>
            </a:xfrm>
            <a:custGeom>
              <a:avLst/>
              <a:gdLst>
                <a:gd name="T0" fmla="*/ 0 w 24"/>
                <a:gd name="T1" fmla="*/ 6 h 6"/>
                <a:gd name="T2" fmla="*/ 0 w 24"/>
                <a:gd name="T3" fmla="*/ 6 h 6"/>
                <a:gd name="T4" fmla="*/ 6 w 24"/>
                <a:gd name="T5" fmla="*/ 6 h 6"/>
                <a:gd name="T6" fmla="*/ 6 w 24"/>
                <a:gd name="T7" fmla="*/ 6 h 6"/>
                <a:gd name="T8" fmla="*/ 12 w 24"/>
                <a:gd name="T9" fmla="*/ 0 h 6"/>
                <a:gd name="T10" fmla="*/ 18 w 24"/>
                <a:gd name="T11" fmla="*/ 6 h 6"/>
                <a:gd name="T12" fmla="*/ 24 w 24"/>
                <a:gd name="T13" fmla="*/ 6 h 6"/>
                <a:gd name="T14" fmla="*/ 24 w 24"/>
                <a:gd name="T15" fmla="*/ 6 h 6"/>
                <a:gd name="T16" fmla="*/ 24 w 24"/>
                <a:gd name="T17" fmla="*/ 6 h 6"/>
                <a:gd name="T18" fmla="*/ 24 w 24"/>
                <a:gd name="T19" fmla="*/ 6 h 6"/>
                <a:gd name="T20" fmla="*/ 24 w 24"/>
                <a:gd name="T21" fmla="*/ 6 h 6"/>
                <a:gd name="T22" fmla="*/ 24 w 24"/>
                <a:gd name="T23" fmla="*/ 6 h 6"/>
                <a:gd name="T24" fmla="*/ 18 w 24"/>
                <a:gd name="T25" fmla="*/ 6 h 6"/>
                <a:gd name="T26" fmla="*/ 12 w 24"/>
                <a:gd name="T27" fmla="*/ 6 h 6"/>
                <a:gd name="T28" fmla="*/ 6 w 24"/>
                <a:gd name="T29" fmla="*/ 6 h 6"/>
                <a:gd name="T30" fmla="*/ 6 w 24"/>
                <a:gd name="T31" fmla="*/ 6 h 6"/>
                <a:gd name="T32" fmla="*/ 0 w 24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0" y="6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17" name="Freeform 117"/>
            <p:cNvSpPr>
              <a:spLocks/>
            </p:cNvSpPr>
            <p:nvPr/>
          </p:nvSpPr>
          <p:spPr bwMode="auto">
            <a:xfrm>
              <a:off x="5227" y="962"/>
              <a:ext cx="30" cy="6"/>
            </a:xfrm>
            <a:custGeom>
              <a:avLst/>
              <a:gdLst>
                <a:gd name="T0" fmla="*/ 0 w 30"/>
                <a:gd name="T1" fmla="*/ 6 h 6"/>
                <a:gd name="T2" fmla="*/ 0 w 30"/>
                <a:gd name="T3" fmla="*/ 6 h 6"/>
                <a:gd name="T4" fmla="*/ 6 w 30"/>
                <a:gd name="T5" fmla="*/ 6 h 6"/>
                <a:gd name="T6" fmla="*/ 12 w 30"/>
                <a:gd name="T7" fmla="*/ 0 h 6"/>
                <a:gd name="T8" fmla="*/ 18 w 30"/>
                <a:gd name="T9" fmla="*/ 0 h 6"/>
                <a:gd name="T10" fmla="*/ 18 w 30"/>
                <a:gd name="T11" fmla="*/ 0 h 6"/>
                <a:gd name="T12" fmla="*/ 24 w 30"/>
                <a:gd name="T13" fmla="*/ 0 h 6"/>
                <a:gd name="T14" fmla="*/ 30 w 30"/>
                <a:gd name="T15" fmla="*/ 0 h 6"/>
                <a:gd name="T16" fmla="*/ 30 w 30"/>
                <a:gd name="T17" fmla="*/ 0 h 6"/>
                <a:gd name="T18" fmla="*/ 30 w 30"/>
                <a:gd name="T19" fmla="*/ 0 h 6"/>
                <a:gd name="T20" fmla="*/ 24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6 h 6"/>
                <a:gd name="T28" fmla="*/ 6 w 30"/>
                <a:gd name="T29" fmla="*/ 6 h 6"/>
                <a:gd name="T30" fmla="*/ 0 w 30"/>
                <a:gd name="T31" fmla="*/ 6 h 6"/>
                <a:gd name="T32" fmla="*/ 0 w 30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6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18" name="Freeform 118"/>
            <p:cNvSpPr>
              <a:spLocks/>
            </p:cNvSpPr>
            <p:nvPr/>
          </p:nvSpPr>
          <p:spPr bwMode="auto">
            <a:xfrm>
              <a:off x="5227" y="944"/>
              <a:ext cx="36" cy="12"/>
            </a:xfrm>
            <a:custGeom>
              <a:avLst/>
              <a:gdLst>
                <a:gd name="T0" fmla="*/ 0 w 36"/>
                <a:gd name="T1" fmla="*/ 12 h 12"/>
                <a:gd name="T2" fmla="*/ 6 w 36"/>
                <a:gd name="T3" fmla="*/ 12 h 12"/>
                <a:gd name="T4" fmla="*/ 12 w 36"/>
                <a:gd name="T5" fmla="*/ 6 h 12"/>
                <a:gd name="T6" fmla="*/ 18 w 36"/>
                <a:gd name="T7" fmla="*/ 6 h 12"/>
                <a:gd name="T8" fmla="*/ 24 w 36"/>
                <a:gd name="T9" fmla="*/ 6 h 12"/>
                <a:gd name="T10" fmla="*/ 30 w 36"/>
                <a:gd name="T11" fmla="*/ 0 h 12"/>
                <a:gd name="T12" fmla="*/ 30 w 36"/>
                <a:gd name="T13" fmla="*/ 0 h 12"/>
                <a:gd name="T14" fmla="*/ 36 w 36"/>
                <a:gd name="T15" fmla="*/ 0 h 12"/>
                <a:gd name="T16" fmla="*/ 36 w 36"/>
                <a:gd name="T17" fmla="*/ 0 h 12"/>
                <a:gd name="T18" fmla="*/ 36 w 36"/>
                <a:gd name="T19" fmla="*/ 6 h 12"/>
                <a:gd name="T20" fmla="*/ 30 w 36"/>
                <a:gd name="T21" fmla="*/ 6 h 12"/>
                <a:gd name="T22" fmla="*/ 30 w 36"/>
                <a:gd name="T23" fmla="*/ 6 h 12"/>
                <a:gd name="T24" fmla="*/ 24 w 36"/>
                <a:gd name="T25" fmla="*/ 6 h 12"/>
                <a:gd name="T26" fmla="*/ 18 w 36"/>
                <a:gd name="T27" fmla="*/ 12 h 12"/>
                <a:gd name="T28" fmla="*/ 12 w 36"/>
                <a:gd name="T29" fmla="*/ 12 h 12"/>
                <a:gd name="T30" fmla="*/ 6 w 36"/>
                <a:gd name="T31" fmla="*/ 12 h 12"/>
                <a:gd name="T32" fmla="*/ 0 w 36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2"/>
                <a:gd name="T53" fmla="*/ 36 w 3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2">
                  <a:moveTo>
                    <a:pt x="0" y="12"/>
                  </a:moveTo>
                  <a:lnTo>
                    <a:pt x="6" y="12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19" name="Freeform 119"/>
            <p:cNvSpPr>
              <a:spLocks/>
            </p:cNvSpPr>
            <p:nvPr/>
          </p:nvSpPr>
          <p:spPr bwMode="auto">
            <a:xfrm>
              <a:off x="5233" y="908"/>
              <a:ext cx="36" cy="18"/>
            </a:xfrm>
            <a:custGeom>
              <a:avLst/>
              <a:gdLst>
                <a:gd name="T0" fmla="*/ 0 w 36"/>
                <a:gd name="T1" fmla="*/ 18 h 18"/>
                <a:gd name="T2" fmla="*/ 0 w 36"/>
                <a:gd name="T3" fmla="*/ 18 h 18"/>
                <a:gd name="T4" fmla="*/ 6 w 36"/>
                <a:gd name="T5" fmla="*/ 12 h 18"/>
                <a:gd name="T6" fmla="*/ 12 w 36"/>
                <a:gd name="T7" fmla="*/ 12 h 18"/>
                <a:gd name="T8" fmla="*/ 18 w 36"/>
                <a:gd name="T9" fmla="*/ 6 h 18"/>
                <a:gd name="T10" fmla="*/ 24 w 36"/>
                <a:gd name="T11" fmla="*/ 6 h 18"/>
                <a:gd name="T12" fmla="*/ 30 w 36"/>
                <a:gd name="T13" fmla="*/ 6 h 18"/>
                <a:gd name="T14" fmla="*/ 30 w 36"/>
                <a:gd name="T15" fmla="*/ 0 h 18"/>
                <a:gd name="T16" fmla="*/ 36 w 36"/>
                <a:gd name="T17" fmla="*/ 6 h 18"/>
                <a:gd name="T18" fmla="*/ 36 w 36"/>
                <a:gd name="T19" fmla="*/ 6 h 18"/>
                <a:gd name="T20" fmla="*/ 30 w 36"/>
                <a:gd name="T21" fmla="*/ 6 h 18"/>
                <a:gd name="T22" fmla="*/ 24 w 36"/>
                <a:gd name="T23" fmla="*/ 12 h 18"/>
                <a:gd name="T24" fmla="*/ 18 w 36"/>
                <a:gd name="T25" fmla="*/ 12 h 18"/>
                <a:gd name="T26" fmla="*/ 12 w 36"/>
                <a:gd name="T27" fmla="*/ 12 h 18"/>
                <a:gd name="T28" fmla="*/ 6 w 36"/>
                <a:gd name="T29" fmla="*/ 18 h 18"/>
                <a:gd name="T30" fmla="*/ 0 w 36"/>
                <a:gd name="T31" fmla="*/ 18 h 18"/>
                <a:gd name="T32" fmla="*/ 0 w 36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0" y="18"/>
                  </a:moveTo>
                  <a:lnTo>
                    <a:pt x="0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6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0" name="Freeform 120"/>
            <p:cNvSpPr>
              <a:spLocks/>
            </p:cNvSpPr>
            <p:nvPr/>
          </p:nvSpPr>
          <p:spPr bwMode="auto">
            <a:xfrm>
              <a:off x="5227" y="878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6 w 36"/>
                <a:gd name="T3" fmla="*/ 18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6 h 24"/>
                <a:gd name="T10" fmla="*/ 24 w 36"/>
                <a:gd name="T11" fmla="*/ 6 h 24"/>
                <a:gd name="T12" fmla="*/ 30 w 36"/>
                <a:gd name="T13" fmla="*/ 0 h 24"/>
                <a:gd name="T14" fmla="*/ 36 w 36"/>
                <a:gd name="T15" fmla="*/ 0 h 24"/>
                <a:gd name="T16" fmla="*/ 36 w 36"/>
                <a:gd name="T17" fmla="*/ 0 h 24"/>
                <a:gd name="T18" fmla="*/ 36 w 36"/>
                <a:gd name="T19" fmla="*/ 6 h 24"/>
                <a:gd name="T20" fmla="*/ 30 w 36"/>
                <a:gd name="T21" fmla="*/ 6 h 24"/>
                <a:gd name="T22" fmla="*/ 24 w 36"/>
                <a:gd name="T23" fmla="*/ 12 h 24"/>
                <a:gd name="T24" fmla="*/ 18 w 36"/>
                <a:gd name="T25" fmla="*/ 12 h 24"/>
                <a:gd name="T26" fmla="*/ 12 w 36"/>
                <a:gd name="T27" fmla="*/ 18 h 24"/>
                <a:gd name="T28" fmla="*/ 6 w 36"/>
                <a:gd name="T29" fmla="*/ 18 h 24"/>
                <a:gd name="T30" fmla="*/ 6 w 36"/>
                <a:gd name="T31" fmla="*/ 18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1" name="Freeform 121"/>
            <p:cNvSpPr>
              <a:spLocks/>
            </p:cNvSpPr>
            <p:nvPr/>
          </p:nvSpPr>
          <p:spPr bwMode="auto">
            <a:xfrm>
              <a:off x="5233" y="926"/>
              <a:ext cx="30" cy="18"/>
            </a:xfrm>
            <a:custGeom>
              <a:avLst/>
              <a:gdLst>
                <a:gd name="T0" fmla="*/ 0 w 30"/>
                <a:gd name="T1" fmla="*/ 18 h 18"/>
                <a:gd name="T2" fmla="*/ 0 w 30"/>
                <a:gd name="T3" fmla="*/ 12 h 18"/>
                <a:gd name="T4" fmla="*/ 6 w 30"/>
                <a:gd name="T5" fmla="*/ 12 h 18"/>
                <a:gd name="T6" fmla="*/ 12 w 30"/>
                <a:gd name="T7" fmla="*/ 6 h 18"/>
                <a:gd name="T8" fmla="*/ 18 w 30"/>
                <a:gd name="T9" fmla="*/ 6 h 18"/>
                <a:gd name="T10" fmla="*/ 24 w 30"/>
                <a:gd name="T11" fmla="*/ 0 h 18"/>
                <a:gd name="T12" fmla="*/ 24 w 30"/>
                <a:gd name="T13" fmla="*/ 0 h 18"/>
                <a:gd name="T14" fmla="*/ 30 w 30"/>
                <a:gd name="T15" fmla="*/ 0 h 18"/>
                <a:gd name="T16" fmla="*/ 30 w 30"/>
                <a:gd name="T17" fmla="*/ 0 h 18"/>
                <a:gd name="T18" fmla="*/ 30 w 30"/>
                <a:gd name="T19" fmla="*/ 0 h 18"/>
                <a:gd name="T20" fmla="*/ 24 w 30"/>
                <a:gd name="T21" fmla="*/ 6 h 18"/>
                <a:gd name="T22" fmla="*/ 24 w 30"/>
                <a:gd name="T23" fmla="*/ 6 h 18"/>
                <a:gd name="T24" fmla="*/ 18 w 30"/>
                <a:gd name="T25" fmla="*/ 12 h 18"/>
                <a:gd name="T26" fmla="*/ 12 w 30"/>
                <a:gd name="T27" fmla="*/ 12 h 18"/>
                <a:gd name="T28" fmla="*/ 6 w 30"/>
                <a:gd name="T29" fmla="*/ 12 h 18"/>
                <a:gd name="T30" fmla="*/ 0 w 30"/>
                <a:gd name="T31" fmla="*/ 12 h 18"/>
                <a:gd name="T32" fmla="*/ 0 w 30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0" y="18"/>
                  </a:moveTo>
                  <a:lnTo>
                    <a:pt x="0" y="12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2" name="Freeform 122"/>
            <p:cNvSpPr>
              <a:spLocks/>
            </p:cNvSpPr>
            <p:nvPr/>
          </p:nvSpPr>
          <p:spPr bwMode="auto">
            <a:xfrm>
              <a:off x="5191" y="914"/>
              <a:ext cx="42" cy="24"/>
            </a:xfrm>
            <a:custGeom>
              <a:avLst/>
              <a:gdLst>
                <a:gd name="T0" fmla="*/ 0 w 42"/>
                <a:gd name="T1" fmla="*/ 0 h 24"/>
                <a:gd name="T2" fmla="*/ 0 w 42"/>
                <a:gd name="T3" fmla="*/ 0 h 24"/>
                <a:gd name="T4" fmla="*/ 6 w 42"/>
                <a:gd name="T5" fmla="*/ 0 h 24"/>
                <a:gd name="T6" fmla="*/ 12 w 42"/>
                <a:gd name="T7" fmla="*/ 0 h 24"/>
                <a:gd name="T8" fmla="*/ 18 w 42"/>
                <a:gd name="T9" fmla="*/ 6 h 24"/>
                <a:gd name="T10" fmla="*/ 30 w 42"/>
                <a:gd name="T11" fmla="*/ 12 h 24"/>
                <a:gd name="T12" fmla="*/ 36 w 42"/>
                <a:gd name="T13" fmla="*/ 18 h 24"/>
                <a:gd name="T14" fmla="*/ 42 w 42"/>
                <a:gd name="T15" fmla="*/ 24 h 24"/>
                <a:gd name="T16" fmla="*/ 42 w 42"/>
                <a:gd name="T17" fmla="*/ 24 h 24"/>
                <a:gd name="T18" fmla="*/ 42 w 42"/>
                <a:gd name="T19" fmla="*/ 24 h 24"/>
                <a:gd name="T20" fmla="*/ 36 w 42"/>
                <a:gd name="T21" fmla="*/ 24 h 24"/>
                <a:gd name="T22" fmla="*/ 24 w 42"/>
                <a:gd name="T23" fmla="*/ 18 h 24"/>
                <a:gd name="T24" fmla="*/ 18 w 42"/>
                <a:gd name="T25" fmla="*/ 12 h 24"/>
                <a:gd name="T26" fmla="*/ 12 w 42"/>
                <a:gd name="T27" fmla="*/ 6 h 24"/>
                <a:gd name="T28" fmla="*/ 6 w 42"/>
                <a:gd name="T29" fmla="*/ 6 h 24"/>
                <a:gd name="T30" fmla="*/ 0 w 42"/>
                <a:gd name="T31" fmla="*/ 0 h 24"/>
                <a:gd name="T32" fmla="*/ 0 w 42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24"/>
                <a:gd name="T53" fmla="*/ 42 w 42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24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36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3" name="Freeform 123"/>
            <p:cNvSpPr>
              <a:spLocks/>
            </p:cNvSpPr>
            <p:nvPr/>
          </p:nvSpPr>
          <p:spPr bwMode="auto">
            <a:xfrm>
              <a:off x="5197" y="890"/>
              <a:ext cx="36" cy="30"/>
            </a:xfrm>
            <a:custGeom>
              <a:avLst/>
              <a:gdLst>
                <a:gd name="T0" fmla="*/ 0 w 36"/>
                <a:gd name="T1" fmla="*/ 0 h 30"/>
                <a:gd name="T2" fmla="*/ 0 w 36"/>
                <a:gd name="T3" fmla="*/ 0 h 30"/>
                <a:gd name="T4" fmla="*/ 6 w 36"/>
                <a:gd name="T5" fmla="*/ 6 h 30"/>
                <a:gd name="T6" fmla="*/ 12 w 36"/>
                <a:gd name="T7" fmla="*/ 6 h 30"/>
                <a:gd name="T8" fmla="*/ 18 w 36"/>
                <a:gd name="T9" fmla="*/ 6 h 30"/>
                <a:gd name="T10" fmla="*/ 24 w 36"/>
                <a:gd name="T11" fmla="*/ 12 h 30"/>
                <a:gd name="T12" fmla="*/ 30 w 36"/>
                <a:gd name="T13" fmla="*/ 18 h 30"/>
                <a:gd name="T14" fmla="*/ 30 w 36"/>
                <a:gd name="T15" fmla="*/ 24 h 30"/>
                <a:gd name="T16" fmla="*/ 36 w 36"/>
                <a:gd name="T17" fmla="*/ 30 h 30"/>
                <a:gd name="T18" fmla="*/ 30 w 36"/>
                <a:gd name="T19" fmla="*/ 24 h 30"/>
                <a:gd name="T20" fmla="*/ 24 w 36"/>
                <a:gd name="T21" fmla="*/ 18 h 30"/>
                <a:gd name="T22" fmla="*/ 18 w 36"/>
                <a:gd name="T23" fmla="*/ 18 h 30"/>
                <a:gd name="T24" fmla="*/ 12 w 36"/>
                <a:gd name="T25" fmla="*/ 12 h 30"/>
                <a:gd name="T26" fmla="*/ 12 w 36"/>
                <a:gd name="T27" fmla="*/ 12 h 30"/>
                <a:gd name="T28" fmla="*/ 6 w 36"/>
                <a:gd name="T29" fmla="*/ 6 h 30"/>
                <a:gd name="T30" fmla="*/ 0 w 36"/>
                <a:gd name="T31" fmla="*/ 6 h 30"/>
                <a:gd name="T32" fmla="*/ 0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24" y="18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4" name="Freeform 124"/>
            <p:cNvSpPr>
              <a:spLocks/>
            </p:cNvSpPr>
            <p:nvPr/>
          </p:nvSpPr>
          <p:spPr bwMode="auto">
            <a:xfrm>
              <a:off x="5227" y="896"/>
              <a:ext cx="36" cy="18"/>
            </a:xfrm>
            <a:custGeom>
              <a:avLst/>
              <a:gdLst>
                <a:gd name="T0" fmla="*/ 0 w 36"/>
                <a:gd name="T1" fmla="*/ 18 h 18"/>
                <a:gd name="T2" fmla="*/ 6 w 36"/>
                <a:gd name="T3" fmla="*/ 18 h 18"/>
                <a:gd name="T4" fmla="*/ 12 w 36"/>
                <a:gd name="T5" fmla="*/ 12 h 18"/>
                <a:gd name="T6" fmla="*/ 18 w 36"/>
                <a:gd name="T7" fmla="*/ 6 h 18"/>
                <a:gd name="T8" fmla="*/ 24 w 36"/>
                <a:gd name="T9" fmla="*/ 6 h 18"/>
                <a:gd name="T10" fmla="*/ 24 w 36"/>
                <a:gd name="T11" fmla="*/ 0 h 18"/>
                <a:gd name="T12" fmla="*/ 30 w 36"/>
                <a:gd name="T13" fmla="*/ 0 h 18"/>
                <a:gd name="T14" fmla="*/ 36 w 36"/>
                <a:gd name="T15" fmla="*/ 0 h 18"/>
                <a:gd name="T16" fmla="*/ 36 w 36"/>
                <a:gd name="T17" fmla="*/ 0 h 18"/>
                <a:gd name="T18" fmla="*/ 36 w 36"/>
                <a:gd name="T19" fmla="*/ 0 h 18"/>
                <a:gd name="T20" fmla="*/ 36 w 36"/>
                <a:gd name="T21" fmla="*/ 6 h 18"/>
                <a:gd name="T22" fmla="*/ 30 w 36"/>
                <a:gd name="T23" fmla="*/ 6 h 18"/>
                <a:gd name="T24" fmla="*/ 24 w 36"/>
                <a:gd name="T25" fmla="*/ 12 h 18"/>
                <a:gd name="T26" fmla="*/ 18 w 36"/>
                <a:gd name="T27" fmla="*/ 12 h 18"/>
                <a:gd name="T28" fmla="*/ 12 w 36"/>
                <a:gd name="T29" fmla="*/ 12 h 18"/>
                <a:gd name="T30" fmla="*/ 6 w 36"/>
                <a:gd name="T31" fmla="*/ 18 h 18"/>
                <a:gd name="T32" fmla="*/ 0 w 36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0" y="18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5" name="Freeform 125"/>
            <p:cNvSpPr>
              <a:spLocks/>
            </p:cNvSpPr>
            <p:nvPr/>
          </p:nvSpPr>
          <p:spPr bwMode="auto">
            <a:xfrm>
              <a:off x="4588" y="2079"/>
              <a:ext cx="24" cy="36"/>
            </a:xfrm>
            <a:custGeom>
              <a:avLst/>
              <a:gdLst>
                <a:gd name="T0" fmla="*/ 0 w 24"/>
                <a:gd name="T1" fmla="*/ 36 h 36"/>
                <a:gd name="T2" fmla="*/ 0 w 24"/>
                <a:gd name="T3" fmla="*/ 36 h 36"/>
                <a:gd name="T4" fmla="*/ 0 w 24"/>
                <a:gd name="T5" fmla="*/ 30 h 36"/>
                <a:gd name="T6" fmla="*/ 6 w 24"/>
                <a:gd name="T7" fmla="*/ 24 h 36"/>
                <a:gd name="T8" fmla="*/ 6 w 24"/>
                <a:gd name="T9" fmla="*/ 18 h 36"/>
                <a:gd name="T10" fmla="*/ 12 w 24"/>
                <a:gd name="T11" fmla="*/ 12 h 36"/>
                <a:gd name="T12" fmla="*/ 18 w 24"/>
                <a:gd name="T13" fmla="*/ 6 h 36"/>
                <a:gd name="T14" fmla="*/ 24 w 24"/>
                <a:gd name="T15" fmla="*/ 6 h 36"/>
                <a:gd name="T16" fmla="*/ 24 w 24"/>
                <a:gd name="T17" fmla="*/ 0 h 36"/>
                <a:gd name="T18" fmla="*/ 24 w 24"/>
                <a:gd name="T19" fmla="*/ 6 h 36"/>
                <a:gd name="T20" fmla="*/ 18 w 24"/>
                <a:gd name="T21" fmla="*/ 12 h 36"/>
                <a:gd name="T22" fmla="*/ 18 w 24"/>
                <a:gd name="T23" fmla="*/ 18 h 36"/>
                <a:gd name="T24" fmla="*/ 12 w 24"/>
                <a:gd name="T25" fmla="*/ 24 h 36"/>
                <a:gd name="T26" fmla="*/ 6 w 24"/>
                <a:gd name="T27" fmla="*/ 30 h 36"/>
                <a:gd name="T28" fmla="*/ 6 w 24"/>
                <a:gd name="T29" fmla="*/ 36 h 36"/>
                <a:gd name="T30" fmla="*/ 0 w 24"/>
                <a:gd name="T31" fmla="*/ 36 h 36"/>
                <a:gd name="T32" fmla="*/ 0 w 24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6"/>
                <a:gd name="T53" fmla="*/ 24 w 2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6">
                  <a:moveTo>
                    <a:pt x="0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6" y="30"/>
                  </a:lnTo>
                  <a:lnTo>
                    <a:pt x="6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6" name="Freeform 126"/>
            <p:cNvSpPr>
              <a:spLocks/>
            </p:cNvSpPr>
            <p:nvPr/>
          </p:nvSpPr>
          <p:spPr bwMode="auto">
            <a:xfrm>
              <a:off x="4606" y="2085"/>
              <a:ext cx="12" cy="30"/>
            </a:xfrm>
            <a:custGeom>
              <a:avLst/>
              <a:gdLst>
                <a:gd name="T0" fmla="*/ 0 w 12"/>
                <a:gd name="T1" fmla="*/ 30 h 30"/>
                <a:gd name="T2" fmla="*/ 0 w 12"/>
                <a:gd name="T3" fmla="*/ 24 h 30"/>
                <a:gd name="T4" fmla="*/ 0 w 12"/>
                <a:gd name="T5" fmla="*/ 12 h 30"/>
                <a:gd name="T6" fmla="*/ 6 w 12"/>
                <a:gd name="T7" fmla="*/ 6 h 30"/>
                <a:gd name="T8" fmla="*/ 12 w 12"/>
                <a:gd name="T9" fmla="*/ 0 h 30"/>
                <a:gd name="T10" fmla="*/ 6 w 12"/>
                <a:gd name="T11" fmla="*/ 6 h 30"/>
                <a:gd name="T12" fmla="*/ 6 w 12"/>
                <a:gd name="T13" fmla="*/ 18 h 30"/>
                <a:gd name="T14" fmla="*/ 6 w 12"/>
                <a:gd name="T15" fmla="*/ 24 h 30"/>
                <a:gd name="T16" fmla="*/ 0 w 12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0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6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7" name="Freeform 127"/>
            <p:cNvSpPr>
              <a:spLocks/>
            </p:cNvSpPr>
            <p:nvPr/>
          </p:nvSpPr>
          <p:spPr bwMode="auto">
            <a:xfrm>
              <a:off x="4457" y="2067"/>
              <a:ext cx="24" cy="18"/>
            </a:xfrm>
            <a:custGeom>
              <a:avLst/>
              <a:gdLst>
                <a:gd name="T0" fmla="*/ 24 w 24"/>
                <a:gd name="T1" fmla="*/ 0 h 18"/>
                <a:gd name="T2" fmla="*/ 24 w 24"/>
                <a:gd name="T3" fmla="*/ 0 h 18"/>
                <a:gd name="T4" fmla="*/ 18 w 24"/>
                <a:gd name="T5" fmla="*/ 6 h 18"/>
                <a:gd name="T6" fmla="*/ 18 w 24"/>
                <a:gd name="T7" fmla="*/ 6 h 18"/>
                <a:gd name="T8" fmla="*/ 12 w 24"/>
                <a:gd name="T9" fmla="*/ 12 h 18"/>
                <a:gd name="T10" fmla="*/ 12 w 24"/>
                <a:gd name="T11" fmla="*/ 18 h 18"/>
                <a:gd name="T12" fmla="*/ 6 w 24"/>
                <a:gd name="T13" fmla="*/ 18 h 18"/>
                <a:gd name="T14" fmla="*/ 6 w 24"/>
                <a:gd name="T15" fmla="*/ 18 h 18"/>
                <a:gd name="T16" fmla="*/ 0 w 24"/>
                <a:gd name="T17" fmla="*/ 18 h 18"/>
                <a:gd name="T18" fmla="*/ 0 w 24"/>
                <a:gd name="T19" fmla="*/ 18 h 18"/>
                <a:gd name="T20" fmla="*/ 0 w 24"/>
                <a:gd name="T21" fmla="*/ 12 h 18"/>
                <a:gd name="T22" fmla="*/ 6 w 24"/>
                <a:gd name="T23" fmla="*/ 12 h 18"/>
                <a:gd name="T24" fmla="*/ 6 w 24"/>
                <a:gd name="T25" fmla="*/ 6 h 18"/>
                <a:gd name="T26" fmla="*/ 12 w 24"/>
                <a:gd name="T27" fmla="*/ 6 h 18"/>
                <a:gd name="T28" fmla="*/ 18 w 24"/>
                <a:gd name="T29" fmla="*/ 6 h 18"/>
                <a:gd name="T30" fmla="*/ 18 w 24"/>
                <a:gd name="T31" fmla="*/ 0 h 18"/>
                <a:gd name="T32" fmla="*/ 24 w 24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8"/>
                <a:gd name="T53" fmla="*/ 24 w 24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8">
                  <a:moveTo>
                    <a:pt x="24" y="0"/>
                  </a:moveTo>
                  <a:lnTo>
                    <a:pt x="24" y="0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" name="Freeform 128"/>
            <p:cNvSpPr>
              <a:spLocks/>
            </p:cNvSpPr>
            <p:nvPr/>
          </p:nvSpPr>
          <p:spPr bwMode="auto">
            <a:xfrm>
              <a:off x="4451" y="2067"/>
              <a:ext cx="24" cy="6"/>
            </a:xfrm>
            <a:custGeom>
              <a:avLst/>
              <a:gdLst>
                <a:gd name="T0" fmla="*/ 24 w 24"/>
                <a:gd name="T1" fmla="*/ 0 h 6"/>
                <a:gd name="T2" fmla="*/ 24 w 24"/>
                <a:gd name="T3" fmla="*/ 0 h 6"/>
                <a:gd name="T4" fmla="*/ 18 w 24"/>
                <a:gd name="T5" fmla="*/ 0 h 6"/>
                <a:gd name="T6" fmla="*/ 12 w 24"/>
                <a:gd name="T7" fmla="*/ 0 h 6"/>
                <a:gd name="T8" fmla="*/ 12 w 24"/>
                <a:gd name="T9" fmla="*/ 0 h 6"/>
                <a:gd name="T10" fmla="*/ 6 w 24"/>
                <a:gd name="T11" fmla="*/ 0 h 6"/>
                <a:gd name="T12" fmla="*/ 0 w 24"/>
                <a:gd name="T13" fmla="*/ 0 h 6"/>
                <a:gd name="T14" fmla="*/ 0 w 24"/>
                <a:gd name="T15" fmla="*/ 0 h 6"/>
                <a:gd name="T16" fmla="*/ 0 w 24"/>
                <a:gd name="T17" fmla="*/ 0 h 6"/>
                <a:gd name="T18" fmla="*/ 0 w 24"/>
                <a:gd name="T19" fmla="*/ 6 h 6"/>
                <a:gd name="T20" fmla="*/ 0 w 24"/>
                <a:gd name="T21" fmla="*/ 6 h 6"/>
                <a:gd name="T22" fmla="*/ 6 w 24"/>
                <a:gd name="T23" fmla="*/ 6 h 6"/>
                <a:gd name="T24" fmla="*/ 6 w 24"/>
                <a:gd name="T25" fmla="*/ 6 h 6"/>
                <a:gd name="T26" fmla="*/ 12 w 24"/>
                <a:gd name="T27" fmla="*/ 0 h 6"/>
                <a:gd name="T28" fmla="*/ 18 w 24"/>
                <a:gd name="T29" fmla="*/ 0 h 6"/>
                <a:gd name="T30" fmla="*/ 24 w 24"/>
                <a:gd name="T31" fmla="*/ 0 h 6"/>
                <a:gd name="T32" fmla="*/ 24 w 24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24" y="0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" name="Freeform 129"/>
            <p:cNvSpPr>
              <a:spLocks/>
            </p:cNvSpPr>
            <p:nvPr/>
          </p:nvSpPr>
          <p:spPr bwMode="auto">
            <a:xfrm>
              <a:off x="4457" y="2043"/>
              <a:ext cx="24" cy="24"/>
            </a:xfrm>
            <a:custGeom>
              <a:avLst/>
              <a:gdLst>
                <a:gd name="T0" fmla="*/ 24 w 24"/>
                <a:gd name="T1" fmla="*/ 24 h 24"/>
                <a:gd name="T2" fmla="*/ 18 w 24"/>
                <a:gd name="T3" fmla="*/ 24 h 24"/>
                <a:gd name="T4" fmla="*/ 18 w 24"/>
                <a:gd name="T5" fmla="*/ 18 h 24"/>
                <a:gd name="T6" fmla="*/ 12 w 24"/>
                <a:gd name="T7" fmla="*/ 18 h 24"/>
                <a:gd name="T8" fmla="*/ 6 w 24"/>
                <a:gd name="T9" fmla="*/ 12 h 24"/>
                <a:gd name="T10" fmla="*/ 0 w 24"/>
                <a:gd name="T11" fmla="*/ 6 h 24"/>
                <a:gd name="T12" fmla="*/ 0 w 24"/>
                <a:gd name="T13" fmla="*/ 6 h 24"/>
                <a:gd name="T14" fmla="*/ 0 w 24"/>
                <a:gd name="T15" fmla="*/ 6 h 24"/>
                <a:gd name="T16" fmla="*/ 0 w 24"/>
                <a:gd name="T17" fmla="*/ 0 h 24"/>
                <a:gd name="T18" fmla="*/ 0 w 24"/>
                <a:gd name="T19" fmla="*/ 0 h 24"/>
                <a:gd name="T20" fmla="*/ 6 w 24"/>
                <a:gd name="T21" fmla="*/ 6 h 24"/>
                <a:gd name="T22" fmla="*/ 6 w 24"/>
                <a:gd name="T23" fmla="*/ 6 h 24"/>
                <a:gd name="T24" fmla="*/ 12 w 24"/>
                <a:gd name="T25" fmla="*/ 12 h 24"/>
                <a:gd name="T26" fmla="*/ 18 w 24"/>
                <a:gd name="T27" fmla="*/ 12 h 24"/>
                <a:gd name="T28" fmla="*/ 18 w 24"/>
                <a:gd name="T29" fmla="*/ 18 h 24"/>
                <a:gd name="T30" fmla="*/ 24 w 24"/>
                <a:gd name="T31" fmla="*/ 24 h 24"/>
                <a:gd name="T32" fmla="*/ 24 w 24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24" y="24"/>
                  </a:moveTo>
                  <a:lnTo>
                    <a:pt x="18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" name="Freeform 130"/>
            <p:cNvSpPr>
              <a:spLocks/>
            </p:cNvSpPr>
            <p:nvPr/>
          </p:nvSpPr>
          <p:spPr bwMode="auto">
            <a:xfrm>
              <a:off x="4612" y="2049"/>
              <a:ext cx="6" cy="36"/>
            </a:xfrm>
            <a:custGeom>
              <a:avLst/>
              <a:gdLst>
                <a:gd name="T0" fmla="*/ 0 w 6"/>
                <a:gd name="T1" fmla="*/ 36 h 36"/>
                <a:gd name="T2" fmla="*/ 0 w 6"/>
                <a:gd name="T3" fmla="*/ 24 h 36"/>
                <a:gd name="T4" fmla="*/ 0 w 6"/>
                <a:gd name="T5" fmla="*/ 12 h 36"/>
                <a:gd name="T6" fmla="*/ 0 w 6"/>
                <a:gd name="T7" fmla="*/ 6 h 36"/>
                <a:gd name="T8" fmla="*/ 6 w 6"/>
                <a:gd name="T9" fmla="*/ 0 h 36"/>
                <a:gd name="T10" fmla="*/ 6 w 6"/>
                <a:gd name="T11" fmla="*/ 6 h 36"/>
                <a:gd name="T12" fmla="*/ 6 w 6"/>
                <a:gd name="T13" fmla="*/ 12 h 36"/>
                <a:gd name="T14" fmla="*/ 0 w 6"/>
                <a:gd name="T15" fmla="*/ 24 h 36"/>
                <a:gd name="T16" fmla="*/ 0 w 6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6"/>
                <a:gd name="T29" fmla="*/ 6 w 6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6">
                  <a:moveTo>
                    <a:pt x="0" y="36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24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" name="Freeform 131"/>
            <p:cNvSpPr>
              <a:spLocks/>
            </p:cNvSpPr>
            <p:nvPr/>
          </p:nvSpPr>
          <p:spPr bwMode="auto">
            <a:xfrm>
              <a:off x="4618" y="2055"/>
              <a:ext cx="18" cy="36"/>
            </a:xfrm>
            <a:custGeom>
              <a:avLst/>
              <a:gdLst>
                <a:gd name="T0" fmla="*/ 0 w 18"/>
                <a:gd name="T1" fmla="*/ 36 h 36"/>
                <a:gd name="T2" fmla="*/ 0 w 18"/>
                <a:gd name="T3" fmla="*/ 24 h 36"/>
                <a:gd name="T4" fmla="*/ 6 w 18"/>
                <a:gd name="T5" fmla="*/ 18 h 36"/>
                <a:gd name="T6" fmla="*/ 6 w 18"/>
                <a:gd name="T7" fmla="*/ 6 h 36"/>
                <a:gd name="T8" fmla="*/ 12 w 18"/>
                <a:gd name="T9" fmla="*/ 0 h 36"/>
                <a:gd name="T10" fmla="*/ 18 w 18"/>
                <a:gd name="T11" fmla="*/ 0 h 36"/>
                <a:gd name="T12" fmla="*/ 18 w 18"/>
                <a:gd name="T13" fmla="*/ 6 h 36"/>
                <a:gd name="T14" fmla="*/ 12 w 18"/>
                <a:gd name="T15" fmla="*/ 12 h 36"/>
                <a:gd name="T16" fmla="*/ 12 w 18"/>
                <a:gd name="T17" fmla="*/ 18 h 36"/>
                <a:gd name="T18" fmla="*/ 6 w 18"/>
                <a:gd name="T19" fmla="*/ 24 h 36"/>
                <a:gd name="T20" fmla="*/ 6 w 18"/>
                <a:gd name="T21" fmla="*/ 24 h 36"/>
                <a:gd name="T22" fmla="*/ 0 w 18"/>
                <a:gd name="T23" fmla="*/ 30 h 36"/>
                <a:gd name="T24" fmla="*/ 0 w 18"/>
                <a:gd name="T25" fmla="*/ 36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36"/>
                <a:gd name="T41" fmla="*/ 18 w 18"/>
                <a:gd name="T42" fmla="*/ 36 h 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36">
                  <a:moveTo>
                    <a:pt x="0" y="36"/>
                  </a:moveTo>
                  <a:lnTo>
                    <a:pt x="0" y="24"/>
                  </a:lnTo>
                  <a:lnTo>
                    <a:pt x="6" y="18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" name="Freeform 132"/>
            <p:cNvSpPr>
              <a:spLocks/>
            </p:cNvSpPr>
            <p:nvPr/>
          </p:nvSpPr>
          <p:spPr bwMode="auto">
            <a:xfrm>
              <a:off x="4600" y="2049"/>
              <a:ext cx="6" cy="30"/>
            </a:xfrm>
            <a:custGeom>
              <a:avLst/>
              <a:gdLst>
                <a:gd name="T0" fmla="*/ 0 w 6"/>
                <a:gd name="T1" fmla="*/ 30 h 30"/>
                <a:gd name="T2" fmla="*/ 0 w 6"/>
                <a:gd name="T3" fmla="*/ 30 h 30"/>
                <a:gd name="T4" fmla="*/ 0 w 6"/>
                <a:gd name="T5" fmla="*/ 18 h 30"/>
                <a:gd name="T6" fmla="*/ 0 w 6"/>
                <a:gd name="T7" fmla="*/ 6 h 30"/>
                <a:gd name="T8" fmla="*/ 0 w 6"/>
                <a:gd name="T9" fmla="*/ 0 h 30"/>
                <a:gd name="T10" fmla="*/ 6 w 6"/>
                <a:gd name="T11" fmla="*/ 0 h 30"/>
                <a:gd name="T12" fmla="*/ 6 w 6"/>
                <a:gd name="T13" fmla="*/ 12 h 30"/>
                <a:gd name="T14" fmla="*/ 0 w 6"/>
                <a:gd name="T15" fmla="*/ 24 h 30"/>
                <a:gd name="T16" fmla="*/ 0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0" y="30"/>
                  </a:moveTo>
                  <a:lnTo>
                    <a:pt x="0" y="30"/>
                  </a:lnTo>
                  <a:lnTo>
                    <a:pt x="0" y="18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0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3" name="Freeform 133"/>
            <p:cNvSpPr>
              <a:spLocks/>
            </p:cNvSpPr>
            <p:nvPr/>
          </p:nvSpPr>
          <p:spPr bwMode="auto">
            <a:xfrm>
              <a:off x="4588" y="2043"/>
              <a:ext cx="6" cy="30"/>
            </a:xfrm>
            <a:custGeom>
              <a:avLst/>
              <a:gdLst>
                <a:gd name="T0" fmla="*/ 6 w 6"/>
                <a:gd name="T1" fmla="*/ 30 h 30"/>
                <a:gd name="T2" fmla="*/ 0 w 6"/>
                <a:gd name="T3" fmla="*/ 24 h 30"/>
                <a:gd name="T4" fmla="*/ 0 w 6"/>
                <a:gd name="T5" fmla="*/ 12 h 30"/>
                <a:gd name="T6" fmla="*/ 0 w 6"/>
                <a:gd name="T7" fmla="*/ 6 h 30"/>
                <a:gd name="T8" fmla="*/ 0 w 6"/>
                <a:gd name="T9" fmla="*/ 0 h 30"/>
                <a:gd name="T10" fmla="*/ 0 w 6"/>
                <a:gd name="T11" fmla="*/ 0 h 30"/>
                <a:gd name="T12" fmla="*/ 6 w 6"/>
                <a:gd name="T13" fmla="*/ 6 h 30"/>
                <a:gd name="T14" fmla="*/ 0 w 6"/>
                <a:gd name="T15" fmla="*/ 24 h 30"/>
                <a:gd name="T16" fmla="*/ 6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6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0" y="24"/>
                  </a:lnTo>
                  <a:lnTo>
                    <a:pt x="6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4" name="Freeform 134"/>
            <p:cNvSpPr>
              <a:spLocks/>
            </p:cNvSpPr>
            <p:nvPr/>
          </p:nvSpPr>
          <p:spPr bwMode="auto">
            <a:xfrm>
              <a:off x="4570" y="2037"/>
              <a:ext cx="12" cy="30"/>
            </a:xfrm>
            <a:custGeom>
              <a:avLst/>
              <a:gdLst>
                <a:gd name="T0" fmla="*/ 12 w 12"/>
                <a:gd name="T1" fmla="*/ 30 h 30"/>
                <a:gd name="T2" fmla="*/ 6 w 12"/>
                <a:gd name="T3" fmla="*/ 24 h 30"/>
                <a:gd name="T4" fmla="*/ 6 w 12"/>
                <a:gd name="T5" fmla="*/ 12 h 30"/>
                <a:gd name="T6" fmla="*/ 0 w 12"/>
                <a:gd name="T7" fmla="*/ 0 h 30"/>
                <a:gd name="T8" fmla="*/ 6 w 12"/>
                <a:gd name="T9" fmla="*/ 0 h 30"/>
                <a:gd name="T10" fmla="*/ 6 w 12"/>
                <a:gd name="T11" fmla="*/ 0 h 30"/>
                <a:gd name="T12" fmla="*/ 6 w 12"/>
                <a:gd name="T13" fmla="*/ 12 h 30"/>
                <a:gd name="T14" fmla="*/ 6 w 12"/>
                <a:gd name="T15" fmla="*/ 24 h 30"/>
                <a:gd name="T16" fmla="*/ 12 w 12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12" y="30"/>
                  </a:moveTo>
                  <a:lnTo>
                    <a:pt x="6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6" y="24"/>
                  </a:lnTo>
                  <a:lnTo>
                    <a:pt x="12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5" name="Freeform 135"/>
            <p:cNvSpPr>
              <a:spLocks/>
            </p:cNvSpPr>
            <p:nvPr/>
          </p:nvSpPr>
          <p:spPr bwMode="auto">
            <a:xfrm>
              <a:off x="4558" y="2025"/>
              <a:ext cx="12" cy="42"/>
            </a:xfrm>
            <a:custGeom>
              <a:avLst/>
              <a:gdLst>
                <a:gd name="T0" fmla="*/ 12 w 12"/>
                <a:gd name="T1" fmla="*/ 42 h 42"/>
                <a:gd name="T2" fmla="*/ 6 w 12"/>
                <a:gd name="T3" fmla="*/ 30 h 42"/>
                <a:gd name="T4" fmla="*/ 0 w 12"/>
                <a:gd name="T5" fmla="*/ 18 h 42"/>
                <a:gd name="T6" fmla="*/ 0 w 12"/>
                <a:gd name="T7" fmla="*/ 6 h 42"/>
                <a:gd name="T8" fmla="*/ 6 w 12"/>
                <a:gd name="T9" fmla="*/ 0 h 42"/>
                <a:gd name="T10" fmla="*/ 6 w 12"/>
                <a:gd name="T11" fmla="*/ 6 h 42"/>
                <a:gd name="T12" fmla="*/ 6 w 12"/>
                <a:gd name="T13" fmla="*/ 18 h 42"/>
                <a:gd name="T14" fmla="*/ 6 w 12"/>
                <a:gd name="T15" fmla="*/ 30 h 42"/>
                <a:gd name="T16" fmla="*/ 12 w 12"/>
                <a:gd name="T17" fmla="*/ 42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42"/>
                <a:gd name="T29" fmla="*/ 12 w 12"/>
                <a:gd name="T30" fmla="*/ 42 h 4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42">
                  <a:moveTo>
                    <a:pt x="12" y="42"/>
                  </a:moveTo>
                  <a:lnTo>
                    <a:pt x="6" y="30"/>
                  </a:lnTo>
                  <a:lnTo>
                    <a:pt x="0" y="18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6" y="30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6" name="Freeform 136"/>
            <p:cNvSpPr>
              <a:spLocks/>
            </p:cNvSpPr>
            <p:nvPr/>
          </p:nvSpPr>
          <p:spPr bwMode="auto">
            <a:xfrm>
              <a:off x="4540" y="2019"/>
              <a:ext cx="12" cy="42"/>
            </a:xfrm>
            <a:custGeom>
              <a:avLst/>
              <a:gdLst>
                <a:gd name="T0" fmla="*/ 12 w 12"/>
                <a:gd name="T1" fmla="*/ 42 h 42"/>
                <a:gd name="T2" fmla="*/ 12 w 12"/>
                <a:gd name="T3" fmla="*/ 42 h 42"/>
                <a:gd name="T4" fmla="*/ 12 w 12"/>
                <a:gd name="T5" fmla="*/ 36 h 42"/>
                <a:gd name="T6" fmla="*/ 6 w 12"/>
                <a:gd name="T7" fmla="*/ 30 h 42"/>
                <a:gd name="T8" fmla="*/ 6 w 12"/>
                <a:gd name="T9" fmla="*/ 18 h 42"/>
                <a:gd name="T10" fmla="*/ 0 w 12"/>
                <a:gd name="T11" fmla="*/ 12 h 42"/>
                <a:gd name="T12" fmla="*/ 0 w 12"/>
                <a:gd name="T13" fmla="*/ 6 h 42"/>
                <a:gd name="T14" fmla="*/ 0 w 12"/>
                <a:gd name="T15" fmla="*/ 6 h 42"/>
                <a:gd name="T16" fmla="*/ 0 w 12"/>
                <a:gd name="T17" fmla="*/ 0 h 42"/>
                <a:gd name="T18" fmla="*/ 6 w 12"/>
                <a:gd name="T19" fmla="*/ 6 h 42"/>
                <a:gd name="T20" fmla="*/ 12 w 12"/>
                <a:gd name="T21" fmla="*/ 24 h 42"/>
                <a:gd name="T22" fmla="*/ 12 w 12"/>
                <a:gd name="T23" fmla="*/ 36 h 42"/>
                <a:gd name="T24" fmla="*/ 12 w 12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42"/>
                <a:gd name="T41" fmla="*/ 12 w 12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42">
                  <a:moveTo>
                    <a:pt x="12" y="42"/>
                  </a:moveTo>
                  <a:lnTo>
                    <a:pt x="12" y="42"/>
                  </a:lnTo>
                  <a:lnTo>
                    <a:pt x="12" y="36"/>
                  </a:lnTo>
                  <a:lnTo>
                    <a:pt x="6" y="30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24"/>
                  </a:lnTo>
                  <a:lnTo>
                    <a:pt x="12" y="36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7" name="Freeform 137"/>
            <p:cNvSpPr>
              <a:spLocks/>
            </p:cNvSpPr>
            <p:nvPr/>
          </p:nvSpPr>
          <p:spPr bwMode="auto">
            <a:xfrm>
              <a:off x="4528" y="2019"/>
              <a:ext cx="12" cy="42"/>
            </a:xfrm>
            <a:custGeom>
              <a:avLst/>
              <a:gdLst>
                <a:gd name="T0" fmla="*/ 12 w 12"/>
                <a:gd name="T1" fmla="*/ 42 h 42"/>
                <a:gd name="T2" fmla="*/ 12 w 12"/>
                <a:gd name="T3" fmla="*/ 42 h 42"/>
                <a:gd name="T4" fmla="*/ 6 w 12"/>
                <a:gd name="T5" fmla="*/ 36 h 42"/>
                <a:gd name="T6" fmla="*/ 6 w 12"/>
                <a:gd name="T7" fmla="*/ 24 h 42"/>
                <a:gd name="T8" fmla="*/ 0 w 12"/>
                <a:gd name="T9" fmla="*/ 18 h 42"/>
                <a:gd name="T10" fmla="*/ 0 w 12"/>
                <a:gd name="T11" fmla="*/ 12 h 42"/>
                <a:gd name="T12" fmla="*/ 0 w 12"/>
                <a:gd name="T13" fmla="*/ 6 h 42"/>
                <a:gd name="T14" fmla="*/ 0 w 12"/>
                <a:gd name="T15" fmla="*/ 0 h 42"/>
                <a:gd name="T16" fmla="*/ 0 w 12"/>
                <a:gd name="T17" fmla="*/ 0 h 42"/>
                <a:gd name="T18" fmla="*/ 6 w 12"/>
                <a:gd name="T19" fmla="*/ 6 h 42"/>
                <a:gd name="T20" fmla="*/ 12 w 12"/>
                <a:gd name="T21" fmla="*/ 18 h 42"/>
                <a:gd name="T22" fmla="*/ 12 w 12"/>
                <a:gd name="T23" fmla="*/ 30 h 42"/>
                <a:gd name="T24" fmla="*/ 12 w 12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42"/>
                <a:gd name="T41" fmla="*/ 12 w 12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42">
                  <a:moveTo>
                    <a:pt x="12" y="42"/>
                  </a:moveTo>
                  <a:lnTo>
                    <a:pt x="12" y="42"/>
                  </a:lnTo>
                  <a:lnTo>
                    <a:pt x="6" y="36"/>
                  </a:lnTo>
                  <a:lnTo>
                    <a:pt x="6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8"/>
                  </a:lnTo>
                  <a:lnTo>
                    <a:pt x="12" y="30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8" name="Freeform 138"/>
            <p:cNvSpPr>
              <a:spLocks/>
            </p:cNvSpPr>
            <p:nvPr/>
          </p:nvSpPr>
          <p:spPr bwMode="auto">
            <a:xfrm>
              <a:off x="4498" y="2019"/>
              <a:ext cx="30" cy="48"/>
            </a:xfrm>
            <a:custGeom>
              <a:avLst/>
              <a:gdLst>
                <a:gd name="T0" fmla="*/ 30 w 30"/>
                <a:gd name="T1" fmla="*/ 48 h 48"/>
                <a:gd name="T2" fmla="*/ 24 w 30"/>
                <a:gd name="T3" fmla="*/ 42 h 48"/>
                <a:gd name="T4" fmla="*/ 18 w 30"/>
                <a:gd name="T5" fmla="*/ 36 h 48"/>
                <a:gd name="T6" fmla="*/ 12 w 30"/>
                <a:gd name="T7" fmla="*/ 30 h 48"/>
                <a:gd name="T8" fmla="*/ 6 w 30"/>
                <a:gd name="T9" fmla="*/ 24 h 48"/>
                <a:gd name="T10" fmla="*/ 6 w 30"/>
                <a:gd name="T11" fmla="*/ 18 h 48"/>
                <a:gd name="T12" fmla="*/ 0 w 30"/>
                <a:gd name="T13" fmla="*/ 12 h 48"/>
                <a:gd name="T14" fmla="*/ 0 w 30"/>
                <a:gd name="T15" fmla="*/ 6 h 48"/>
                <a:gd name="T16" fmla="*/ 0 w 30"/>
                <a:gd name="T17" fmla="*/ 0 h 48"/>
                <a:gd name="T18" fmla="*/ 6 w 30"/>
                <a:gd name="T19" fmla="*/ 0 h 48"/>
                <a:gd name="T20" fmla="*/ 6 w 30"/>
                <a:gd name="T21" fmla="*/ 6 h 48"/>
                <a:gd name="T22" fmla="*/ 12 w 30"/>
                <a:gd name="T23" fmla="*/ 12 h 48"/>
                <a:gd name="T24" fmla="*/ 18 w 30"/>
                <a:gd name="T25" fmla="*/ 18 h 48"/>
                <a:gd name="T26" fmla="*/ 18 w 30"/>
                <a:gd name="T27" fmla="*/ 24 h 48"/>
                <a:gd name="T28" fmla="*/ 24 w 30"/>
                <a:gd name="T29" fmla="*/ 30 h 48"/>
                <a:gd name="T30" fmla="*/ 24 w 30"/>
                <a:gd name="T31" fmla="*/ 36 h 48"/>
                <a:gd name="T32" fmla="*/ 30 w 30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48"/>
                <a:gd name="T53" fmla="*/ 30 w 30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48">
                  <a:moveTo>
                    <a:pt x="30" y="48"/>
                  </a:moveTo>
                  <a:lnTo>
                    <a:pt x="24" y="42"/>
                  </a:lnTo>
                  <a:lnTo>
                    <a:pt x="18" y="36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24" y="36"/>
                  </a:lnTo>
                  <a:lnTo>
                    <a:pt x="30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9" name="Freeform 139"/>
            <p:cNvSpPr>
              <a:spLocks/>
            </p:cNvSpPr>
            <p:nvPr/>
          </p:nvSpPr>
          <p:spPr bwMode="auto">
            <a:xfrm>
              <a:off x="4475" y="2031"/>
              <a:ext cx="35" cy="30"/>
            </a:xfrm>
            <a:custGeom>
              <a:avLst/>
              <a:gdLst>
                <a:gd name="T0" fmla="*/ 35 w 35"/>
                <a:gd name="T1" fmla="*/ 30 h 30"/>
                <a:gd name="T2" fmla="*/ 29 w 35"/>
                <a:gd name="T3" fmla="*/ 30 h 30"/>
                <a:gd name="T4" fmla="*/ 23 w 35"/>
                <a:gd name="T5" fmla="*/ 24 h 30"/>
                <a:gd name="T6" fmla="*/ 17 w 35"/>
                <a:gd name="T7" fmla="*/ 18 h 30"/>
                <a:gd name="T8" fmla="*/ 12 w 35"/>
                <a:gd name="T9" fmla="*/ 12 h 30"/>
                <a:gd name="T10" fmla="*/ 6 w 35"/>
                <a:gd name="T11" fmla="*/ 6 h 30"/>
                <a:gd name="T12" fmla="*/ 0 w 35"/>
                <a:gd name="T13" fmla="*/ 6 h 30"/>
                <a:gd name="T14" fmla="*/ 0 w 35"/>
                <a:gd name="T15" fmla="*/ 0 h 30"/>
                <a:gd name="T16" fmla="*/ 0 w 35"/>
                <a:gd name="T17" fmla="*/ 0 h 30"/>
                <a:gd name="T18" fmla="*/ 6 w 35"/>
                <a:gd name="T19" fmla="*/ 0 h 30"/>
                <a:gd name="T20" fmla="*/ 12 w 35"/>
                <a:gd name="T21" fmla="*/ 0 h 30"/>
                <a:gd name="T22" fmla="*/ 17 w 35"/>
                <a:gd name="T23" fmla="*/ 6 h 30"/>
                <a:gd name="T24" fmla="*/ 17 w 35"/>
                <a:gd name="T25" fmla="*/ 12 h 30"/>
                <a:gd name="T26" fmla="*/ 23 w 35"/>
                <a:gd name="T27" fmla="*/ 18 h 30"/>
                <a:gd name="T28" fmla="*/ 29 w 35"/>
                <a:gd name="T29" fmla="*/ 24 h 30"/>
                <a:gd name="T30" fmla="*/ 35 w 35"/>
                <a:gd name="T31" fmla="*/ 30 h 30"/>
                <a:gd name="T32" fmla="*/ 35 w 35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0"/>
                <a:gd name="T53" fmla="*/ 35 w 35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0">
                  <a:moveTo>
                    <a:pt x="35" y="30"/>
                  </a:moveTo>
                  <a:lnTo>
                    <a:pt x="29" y="30"/>
                  </a:lnTo>
                  <a:lnTo>
                    <a:pt x="23" y="24"/>
                  </a:lnTo>
                  <a:lnTo>
                    <a:pt x="17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7" y="6"/>
                  </a:lnTo>
                  <a:lnTo>
                    <a:pt x="17" y="12"/>
                  </a:lnTo>
                  <a:lnTo>
                    <a:pt x="23" y="18"/>
                  </a:lnTo>
                  <a:lnTo>
                    <a:pt x="29" y="24"/>
                  </a:lnTo>
                  <a:lnTo>
                    <a:pt x="35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40" name="Freeform 140"/>
            <p:cNvSpPr>
              <a:spLocks/>
            </p:cNvSpPr>
            <p:nvPr/>
          </p:nvSpPr>
          <p:spPr bwMode="auto">
            <a:xfrm>
              <a:off x="4463" y="2031"/>
              <a:ext cx="29" cy="36"/>
            </a:xfrm>
            <a:custGeom>
              <a:avLst/>
              <a:gdLst>
                <a:gd name="T0" fmla="*/ 0 w 29"/>
                <a:gd name="T1" fmla="*/ 0 h 36"/>
                <a:gd name="T2" fmla="*/ 6 w 29"/>
                <a:gd name="T3" fmla="*/ 0 h 36"/>
                <a:gd name="T4" fmla="*/ 6 w 29"/>
                <a:gd name="T5" fmla="*/ 6 h 36"/>
                <a:gd name="T6" fmla="*/ 12 w 29"/>
                <a:gd name="T7" fmla="*/ 12 h 36"/>
                <a:gd name="T8" fmla="*/ 18 w 29"/>
                <a:gd name="T9" fmla="*/ 18 h 36"/>
                <a:gd name="T10" fmla="*/ 18 w 29"/>
                <a:gd name="T11" fmla="*/ 18 h 36"/>
                <a:gd name="T12" fmla="*/ 24 w 29"/>
                <a:gd name="T13" fmla="*/ 24 h 36"/>
                <a:gd name="T14" fmla="*/ 29 w 29"/>
                <a:gd name="T15" fmla="*/ 30 h 36"/>
                <a:gd name="T16" fmla="*/ 29 w 29"/>
                <a:gd name="T17" fmla="*/ 36 h 36"/>
                <a:gd name="T18" fmla="*/ 29 w 29"/>
                <a:gd name="T19" fmla="*/ 30 h 36"/>
                <a:gd name="T20" fmla="*/ 18 w 29"/>
                <a:gd name="T21" fmla="*/ 30 h 36"/>
                <a:gd name="T22" fmla="*/ 18 w 29"/>
                <a:gd name="T23" fmla="*/ 24 h 36"/>
                <a:gd name="T24" fmla="*/ 12 w 29"/>
                <a:gd name="T25" fmla="*/ 18 h 36"/>
                <a:gd name="T26" fmla="*/ 6 w 29"/>
                <a:gd name="T27" fmla="*/ 12 h 36"/>
                <a:gd name="T28" fmla="*/ 0 w 29"/>
                <a:gd name="T29" fmla="*/ 6 h 36"/>
                <a:gd name="T30" fmla="*/ 0 w 29"/>
                <a:gd name="T31" fmla="*/ 6 h 36"/>
                <a:gd name="T32" fmla="*/ 0 w 2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9"/>
                <a:gd name="T52" fmla="*/ 0 h 36"/>
                <a:gd name="T53" fmla="*/ 29 w 2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9" h="36">
                  <a:moveTo>
                    <a:pt x="0" y="0"/>
                  </a:move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29" y="30"/>
                  </a:lnTo>
                  <a:lnTo>
                    <a:pt x="29" y="36"/>
                  </a:lnTo>
                  <a:lnTo>
                    <a:pt x="29" y="30"/>
                  </a:lnTo>
                  <a:lnTo>
                    <a:pt x="18" y="30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41" name="Freeform 141"/>
            <p:cNvSpPr>
              <a:spLocks/>
            </p:cNvSpPr>
            <p:nvPr/>
          </p:nvSpPr>
          <p:spPr bwMode="auto">
            <a:xfrm>
              <a:off x="4307" y="2097"/>
              <a:ext cx="156" cy="36"/>
            </a:xfrm>
            <a:custGeom>
              <a:avLst/>
              <a:gdLst>
                <a:gd name="T0" fmla="*/ 156 w 156"/>
                <a:gd name="T1" fmla="*/ 36 h 36"/>
                <a:gd name="T2" fmla="*/ 156 w 156"/>
                <a:gd name="T3" fmla="*/ 36 h 36"/>
                <a:gd name="T4" fmla="*/ 156 w 156"/>
                <a:gd name="T5" fmla="*/ 36 h 36"/>
                <a:gd name="T6" fmla="*/ 150 w 156"/>
                <a:gd name="T7" fmla="*/ 36 h 36"/>
                <a:gd name="T8" fmla="*/ 150 w 156"/>
                <a:gd name="T9" fmla="*/ 36 h 36"/>
                <a:gd name="T10" fmla="*/ 144 w 156"/>
                <a:gd name="T11" fmla="*/ 30 h 36"/>
                <a:gd name="T12" fmla="*/ 132 w 156"/>
                <a:gd name="T13" fmla="*/ 24 h 36"/>
                <a:gd name="T14" fmla="*/ 120 w 156"/>
                <a:gd name="T15" fmla="*/ 18 h 36"/>
                <a:gd name="T16" fmla="*/ 114 w 156"/>
                <a:gd name="T17" fmla="*/ 12 h 36"/>
                <a:gd name="T18" fmla="*/ 102 w 156"/>
                <a:gd name="T19" fmla="*/ 12 h 36"/>
                <a:gd name="T20" fmla="*/ 90 w 156"/>
                <a:gd name="T21" fmla="*/ 6 h 36"/>
                <a:gd name="T22" fmla="*/ 78 w 156"/>
                <a:gd name="T23" fmla="*/ 6 h 36"/>
                <a:gd name="T24" fmla="*/ 72 w 156"/>
                <a:gd name="T25" fmla="*/ 6 h 36"/>
                <a:gd name="T26" fmla="*/ 60 w 156"/>
                <a:gd name="T27" fmla="*/ 6 h 36"/>
                <a:gd name="T28" fmla="*/ 48 w 156"/>
                <a:gd name="T29" fmla="*/ 6 h 36"/>
                <a:gd name="T30" fmla="*/ 42 w 156"/>
                <a:gd name="T31" fmla="*/ 6 h 36"/>
                <a:gd name="T32" fmla="*/ 30 w 156"/>
                <a:gd name="T33" fmla="*/ 12 h 36"/>
                <a:gd name="T34" fmla="*/ 24 w 156"/>
                <a:gd name="T35" fmla="*/ 12 h 36"/>
                <a:gd name="T36" fmla="*/ 12 w 156"/>
                <a:gd name="T37" fmla="*/ 12 h 36"/>
                <a:gd name="T38" fmla="*/ 6 w 156"/>
                <a:gd name="T39" fmla="*/ 18 h 36"/>
                <a:gd name="T40" fmla="*/ 0 w 156"/>
                <a:gd name="T41" fmla="*/ 18 h 36"/>
                <a:gd name="T42" fmla="*/ 0 w 156"/>
                <a:gd name="T43" fmla="*/ 12 h 36"/>
                <a:gd name="T44" fmla="*/ 6 w 156"/>
                <a:gd name="T45" fmla="*/ 12 h 36"/>
                <a:gd name="T46" fmla="*/ 18 w 156"/>
                <a:gd name="T47" fmla="*/ 6 h 36"/>
                <a:gd name="T48" fmla="*/ 24 w 156"/>
                <a:gd name="T49" fmla="*/ 6 h 36"/>
                <a:gd name="T50" fmla="*/ 36 w 156"/>
                <a:gd name="T51" fmla="*/ 0 h 36"/>
                <a:gd name="T52" fmla="*/ 48 w 156"/>
                <a:gd name="T53" fmla="*/ 0 h 36"/>
                <a:gd name="T54" fmla="*/ 60 w 156"/>
                <a:gd name="T55" fmla="*/ 0 h 36"/>
                <a:gd name="T56" fmla="*/ 72 w 156"/>
                <a:gd name="T57" fmla="*/ 0 h 36"/>
                <a:gd name="T58" fmla="*/ 84 w 156"/>
                <a:gd name="T59" fmla="*/ 0 h 36"/>
                <a:gd name="T60" fmla="*/ 96 w 156"/>
                <a:gd name="T61" fmla="*/ 0 h 36"/>
                <a:gd name="T62" fmla="*/ 108 w 156"/>
                <a:gd name="T63" fmla="*/ 6 h 36"/>
                <a:gd name="T64" fmla="*/ 120 w 156"/>
                <a:gd name="T65" fmla="*/ 6 h 36"/>
                <a:gd name="T66" fmla="*/ 132 w 156"/>
                <a:gd name="T67" fmla="*/ 12 h 36"/>
                <a:gd name="T68" fmla="*/ 138 w 156"/>
                <a:gd name="T69" fmla="*/ 18 h 36"/>
                <a:gd name="T70" fmla="*/ 150 w 156"/>
                <a:gd name="T71" fmla="*/ 24 h 36"/>
                <a:gd name="T72" fmla="*/ 156 w 156"/>
                <a:gd name="T73" fmla="*/ 36 h 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6"/>
                <a:gd name="T112" fmla="*/ 0 h 36"/>
                <a:gd name="T113" fmla="*/ 156 w 156"/>
                <a:gd name="T114" fmla="*/ 36 h 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6" h="36">
                  <a:moveTo>
                    <a:pt x="156" y="36"/>
                  </a:moveTo>
                  <a:lnTo>
                    <a:pt x="156" y="36"/>
                  </a:lnTo>
                  <a:lnTo>
                    <a:pt x="150" y="36"/>
                  </a:lnTo>
                  <a:lnTo>
                    <a:pt x="144" y="30"/>
                  </a:lnTo>
                  <a:lnTo>
                    <a:pt x="132" y="24"/>
                  </a:lnTo>
                  <a:lnTo>
                    <a:pt x="120" y="18"/>
                  </a:lnTo>
                  <a:lnTo>
                    <a:pt x="114" y="12"/>
                  </a:lnTo>
                  <a:lnTo>
                    <a:pt x="102" y="12"/>
                  </a:lnTo>
                  <a:lnTo>
                    <a:pt x="90" y="6"/>
                  </a:lnTo>
                  <a:lnTo>
                    <a:pt x="78" y="6"/>
                  </a:lnTo>
                  <a:lnTo>
                    <a:pt x="72" y="6"/>
                  </a:lnTo>
                  <a:lnTo>
                    <a:pt x="60" y="6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6" y="0"/>
                  </a:lnTo>
                  <a:lnTo>
                    <a:pt x="48" y="0"/>
                  </a:lnTo>
                  <a:lnTo>
                    <a:pt x="60" y="0"/>
                  </a:lnTo>
                  <a:lnTo>
                    <a:pt x="72" y="0"/>
                  </a:lnTo>
                  <a:lnTo>
                    <a:pt x="84" y="0"/>
                  </a:lnTo>
                  <a:lnTo>
                    <a:pt x="96" y="0"/>
                  </a:lnTo>
                  <a:lnTo>
                    <a:pt x="108" y="6"/>
                  </a:lnTo>
                  <a:lnTo>
                    <a:pt x="120" y="6"/>
                  </a:lnTo>
                  <a:lnTo>
                    <a:pt x="132" y="12"/>
                  </a:lnTo>
                  <a:lnTo>
                    <a:pt x="138" y="18"/>
                  </a:lnTo>
                  <a:lnTo>
                    <a:pt x="150" y="24"/>
                  </a:lnTo>
                  <a:lnTo>
                    <a:pt x="156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42" name="Freeform 142"/>
            <p:cNvSpPr>
              <a:spLocks/>
            </p:cNvSpPr>
            <p:nvPr/>
          </p:nvSpPr>
          <p:spPr bwMode="auto">
            <a:xfrm>
              <a:off x="4307" y="2103"/>
              <a:ext cx="18" cy="36"/>
            </a:xfrm>
            <a:custGeom>
              <a:avLst/>
              <a:gdLst>
                <a:gd name="T0" fmla="*/ 18 w 18"/>
                <a:gd name="T1" fmla="*/ 0 h 36"/>
                <a:gd name="T2" fmla="*/ 18 w 18"/>
                <a:gd name="T3" fmla="*/ 6 h 36"/>
                <a:gd name="T4" fmla="*/ 12 w 18"/>
                <a:gd name="T5" fmla="*/ 12 h 36"/>
                <a:gd name="T6" fmla="*/ 12 w 18"/>
                <a:gd name="T7" fmla="*/ 18 h 36"/>
                <a:gd name="T8" fmla="*/ 6 w 18"/>
                <a:gd name="T9" fmla="*/ 18 h 36"/>
                <a:gd name="T10" fmla="*/ 6 w 18"/>
                <a:gd name="T11" fmla="*/ 24 h 36"/>
                <a:gd name="T12" fmla="*/ 0 w 18"/>
                <a:gd name="T13" fmla="*/ 30 h 36"/>
                <a:gd name="T14" fmla="*/ 0 w 18"/>
                <a:gd name="T15" fmla="*/ 36 h 36"/>
                <a:gd name="T16" fmla="*/ 0 w 18"/>
                <a:gd name="T17" fmla="*/ 36 h 36"/>
                <a:gd name="T18" fmla="*/ 6 w 18"/>
                <a:gd name="T19" fmla="*/ 36 h 36"/>
                <a:gd name="T20" fmla="*/ 6 w 18"/>
                <a:gd name="T21" fmla="*/ 30 h 36"/>
                <a:gd name="T22" fmla="*/ 6 w 18"/>
                <a:gd name="T23" fmla="*/ 30 h 36"/>
                <a:gd name="T24" fmla="*/ 12 w 18"/>
                <a:gd name="T25" fmla="*/ 24 h 36"/>
                <a:gd name="T26" fmla="*/ 12 w 18"/>
                <a:gd name="T27" fmla="*/ 18 h 36"/>
                <a:gd name="T28" fmla="*/ 12 w 18"/>
                <a:gd name="T29" fmla="*/ 12 h 36"/>
                <a:gd name="T30" fmla="*/ 18 w 18"/>
                <a:gd name="T31" fmla="*/ 6 h 36"/>
                <a:gd name="T32" fmla="*/ 18 w 18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6"/>
                <a:gd name="T53" fmla="*/ 18 w 18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6">
                  <a:moveTo>
                    <a:pt x="18" y="0"/>
                  </a:moveTo>
                  <a:lnTo>
                    <a:pt x="18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43" name="Freeform 143"/>
            <p:cNvSpPr>
              <a:spLocks/>
            </p:cNvSpPr>
            <p:nvPr/>
          </p:nvSpPr>
          <p:spPr bwMode="auto">
            <a:xfrm>
              <a:off x="4319" y="2103"/>
              <a:ext cx="24" cy="36"/>
            </a:xfrm>
            <a:custGeom>
              <a:avLst/>
              <a:gdLst>
                <a:gd name="T0" fmla="*/ 0 w 24"/>
                <a:gd name="T1" fmla="*/ 36 h 36"/>
                <a:gd name="T2" fmla="*/ 0 w 24"/>
                <a:gd name="T3" fmla="*/ 36 h 36"/>
                <a:gd name="T4" fmla="*/ 0 w 24"/>
                <a:gd name="T5" fmla="*/ 30 h 36"/>
                <a:gd name="T6" fmla="*/ 0 w 24"/>
                <a:gd name="T7" fmla="*/ 24 h 36"/>
                <a:gd name="T8" fmla="*/ 6 w 24"/>
                <a:gd name="T9" fmla="*/ 18 h 36"/>
                <a:gd name="T10" fmla="*/ 6 w 24"/>
                <a:gd name="T11" fmla="*/ 12 h 36"/>
                <a:gd name="T12" fmla="*/ 12 w 24"/>
                <a:gd name="T13" fmla="*/ 6 h 36"/>
                <a:gd name="T14" fmla="*/ 18 w 24"/>
                <a:gd name="T15" fmla="*/ 0 h 36"/>
                <a:gd name="T16" fmla="*/ 24 w 24"/>
                <a:gd name="T17" fmla="*/ 0 h 36"/>
                <a:gd name="T18" fmla="*/ 18 w 24"/>
                <a:gd name="T19" fmla="*/ 6 h 36"/>
                <a:gd name="T20" fmla="*/ 18 w 24"/>
                <a:gd name="T21" fmla="*/ 6 h 36"/>
                <a:gd name="T22" fmla="*/ 12 w 24"/>
                <a:gd name="T23" fmla="*/ 18 h 36"/>
                <a:gd name="T24" fmla="*/ 12 w 24"/>
                <a:gd name="T25" fmla="*/ 24 h 36"/>
                <a:gd name="T26" fmla="*/ 6 w 24"/>
                <a:gd name="T27" fmla="*/ 30 h 36"/>
                <a:gd name="T28" fmla="*/ 6 w 24"/>
                <a:gd name="T29" fmla="*/ 30 h 36"/>
                <a:gd name="T30" fmla="*/ 0 w 24"/>
                <a:gd name="T31" fmla="*/ 36 h 36"/>
                <a:gd name="T32" fmla="*/ 0 w 24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6"/>
                <a:gd name="T53" fmla="*/ 24 w 2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6">
                  <a:moveTo>
                    <a:pt x="0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12" y="18"/>
                  </a:lnTo>
                  <a:lnTo>
                    <a:pt x="12" y="24"/>
                  </a:lnTo>
                  <a:lnTo>
                    <a:pt x="6" y="3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44" name="Freeform 144"/>
            <p:cNvSpPr>
              <a:spLocks/>
            </p:cNvSpPr>
            <p:nvPr/>
          </p:nvSpPr>
          <p:spPr bwMode="auto">
            <a:xfrm>
              <a:off x="4343" y="2097"/>
              <a:ext cx="30" cy="48"/>
            </a:xfrm>
            <a:custGeom>
              <a:avLst/>
              <a:gdLst>
                <a:gd name="T0" fmla="*/ 0 w 30"/>
                <a:gd name="T1" fmla="*/ 48 h 48"/>
                <a:gd name="T2" fmla="*/ 0 w 30"/>
                <a:gd name="T3" fmla="*/ 48 h 48"/>
                <a:gd name="T4" fmla="*/ 0 w 30"/>
                <a:gd name="T5" fmla="*/ 42 h 48"/>
                <a:gd name="T6" fmla="*/ 6 w 30"/>
                <a:gd name="T7" fmla="*/ 36 h 48"/>
                <a:gd name="T8" fmla="*/ 6 w 30"/>
                <a:gd name="T9" fmla="*/ 24 h 48"/>
                <a:gd name="T10" fmla="*/ 12 w 30"/>
                <a:gd name="T11" fmla="*/ 18 h 48"/>
                <a:gd name="T12" fmla="*/ 18 w 30"/>
                <a:gd name="T13" fmla="*/ 12 h 48"/>
                <a:gd name="T14" fmla="*/ 24 w 30"/>
                <a:gd name="T15" fmla="*/ 6 h 48"/>
                <a:gd name="T16" fmla="*/ 30 w 30"/>
                <a:gd name="T17" fmla="*/ 0 h 48"/>
                <a:gd name="T18" fmla="*/ 24 w 30"/>
                <a:gd name="T19" fmla="*/ 6 h 48"/>
                <a:gd name="T20" fmla="*/ 24 w 30"/>
                <a:gd name="T21" fmla="*/ 12 h 48"/>
                <a:gd name="T22" fmla="*/ 18 w 30"/>
                <a:gd name="T23" fmla="*/ 18 h 48"/>
                <a:gd name="T24" fmla="*/ 12 w 30"/>
                <a:gd name="T25" fmla="*/ 30 h 48"/>
                <a:gd name="T26" fmla="*/ 12 w 30"/>
                <a:gd name="T27" fmla="*/ 36 h 48"/>
                <a:gd name="T28" fmla="*/ 6 w 30"/>
                <a:gd name="T29" fmla="*/ 42 h 48"/>
                <a:gd name="T30" fmla="*/ 0 w 30"/>
                <a:gd name="T31" fmla="*/ 48 h 48"/>
                <a:gd name="T32" fmla="*/ 0 w 30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48"/>
                <a:gd name="T53" fmla="*/ 30 w 30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48">
                  <a:moveTo>
                    <a:pt x="0" y="48"/>
                  </a:moveTo>
                  <a:lnTo>
                    <a:pt x="0" y="48"/>
                  </a:lnTo>
                  <a:lnTo>
                    <a:pt x="0" y="42"/>
                  </a:lnTo>
                  <a:lnTo>
                    <a:pt x="6" y="36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6" y="42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45" name="Freeform 145"/>
            <p:cNvSpPr>
              <a:spLocks/>
            </p:cNvSpPr>
            <p:nvPr/>
          </p:nvSpPr>
          <p:spPr bwMode="auto">
            <a:xfrm>
              <a:off x="4367" y="2103"/>
              <a:ext cx="36" cy="48"/>
            </a:xfrm>
            <a:custGeom>
              <a:avLst/>
              <a:gdLst>
                <a:gd name="T0" fmla="*/ 0 w 36"/>
                <a:gd name="T1" fmla="*/ 48 h 48"/>
                <a:gd name="T2" fmla="*/ 0 w 36"/>
                <a:gd name="T3" fmla="*/ 48 h 48"/>
                <a:gd name="T4" fmla="*/ 0 w 36"/>
                <a:gd name="T5" fmla="*/ 42 h 48"/>
                <a:gd name="T6" fmla="*/ 6 w 36"/>
                <a:gd name="T7" fmla="*/ 36 h 48"/>
                <a:gd name="T8" fmla="*/ 12 w 36"/>
                <a:gd name="T9" fmla="*/ 24 h 48"/>
                <a:gd name="T10" fmla="*/ 18 w 36"/>
                <a:gd name="T11" fmla="*/ 18 h 48"/>
                <a:gd name="T12" fmla="*/ 24 w 36"/>
                <a:gd name="T13" fmla="*/ 6 h 48"/>
                <a:gd name="T14" fmla="*/ 30 w 36"/>
                <a:gd name="T15" fmla="*/ 0 h 48"/>
                <a:gd name="T16" fmla="*/ 36 w 36"/>
                <a:gd name="T17" fmla="*/ 0 h 48"/>
                <a:gd name="T18" fmla="*/ 30 w 36"/>
                <a:gd name="T19" fmla="*/ 0 h 48"/>
                <a:gd name="T20" fmla="*/ 30 w 36"/>
                <a:gd name="T21" fmla="*/ 6 h 48"/>
                <a:gd name="T22" fmla="*/ 24 w 36"/>
                <a:gd name="T23" fmla="*/ 18 h 48"/>
                <a:gd name="T24" fmla="*/ 18 w 36"/>
                <a:gd name="T25" fmla="*/ 24 h 48"/>
                <a:gd name="T26" fmla="*/ 12 w 36"/>
                <a:gd name="T27" fmla="*/ 36 h 48"/>
                <a:gd name="T28" fmla="*/ 6 w 36"/>
                <a:gd name="T29" fmla="*/ 42 h 48"/>
                <a:gd name="T30" fmla="*/ 6 w 36"/>
                <a:gd name="T31" fmla="*/ 48 h 48"/>
                <a:gd name="T32" fmla="*/ 0 w 36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8"/>
                <a:gd name="T53" fmla="*/ 36 w 36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8">
                  <a:moveTo>
                    <a:pt x="0" y="48"/>
                  </a:moveTo>
                  <a:lnTo>
                    <a:pt x="0" y="48"/>
                  </a:lnTo>
                  <a:lnTo>
                    <a:pt x="0" y="42"/>
                  </a:lnTo>
                  <a:lnTo>
                    <a:pt x="6" y="36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18"/>
                  </a:lnTo>
                  <a:lnTo>
                    <a:pt x="18" y="24"/>
                  </a:lnTo>
                  <a:lnTo>
                    <a:pt x="12" y="36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46" name="Freeform 146"/>
            <p:cNvSpPr>
              <a:spLocks/>
            </p:cNvSpPr>
            <p:nvPr/>
          </p:nvSpPr>
          <p:spPr bwMode="auto">
            <a:xfrm>
              <a:off x="4385" y="2103"/>
              <a:ext cx="36" cy="48"/>
            </a:xfrm>
            <a:custGeom>
              <a:avLst/>
              <a:gdLst>
                <a:gd name="T0" fmla="*/ 0 w 36"/>
                <a:gd name="T1" fmla="*/ 48 h 48"/>
                <a:gd name="T2" fmla="*/ 0 w 36"/>
                <a:gd name="T3" fmla="*/ 42 h 48"/>
                <a:gd name="T4" fmla="*/ 0 w 36"/>
                <a:gd name="T5" fmla="*/ 36 h 48"/>
                <a:gd name="T6" fmla="*/ 6 w 36"/>
                <a:gd name="T7" fmla="*/ 30 h 48"/>
                <a:gd name="T8" fmla="*/ 12 w 36"/>
                <a:gd name="T9" fmla="*/ 24 h 48"/>
                <a:gd name="T10" fmla="*/ 18 w 36"/>
                <a:gd name="T11" fmla="*/ 18 h 48"/>
                <a:gd name="T12" fmla="*/ 24 w 36"/>
                <a:gd name="T13" fmla="*/ 12 h 48"/>
                <a:gd name="T14" fmla="*/ 30 w 36"/>
                <a:gd name="T15" fmla="*/ 6 h 48"/>
                <a:gd name="T16" fmla="*/ 36 w 36"/>
                <a:gd name="T17" fmla="*/ 0 h 48"/>
                <a:gd name="T18" fmla="*/ 30 w 36"/>
                <a:gd name="T19" fmla="*/ 6 h 48"/>
                <a:gd name="T20" fmla="*/ 30 w 36"/>
                <a:gd name="T21" fmla="*/ 12 h 48"/>
                <a:gd name="T22" fmla="*/ 24 w 36"/>
                <a:gd name="T23" fmla="*/ 18 h 48"/>
                <a:gd name="T24" fmla="*/ 18 w 36"/>
                <a:gd name="T25" fmla="*/ 30 h 48"/>
                <a:gd name="T26" fmla="*/ 12 w 36"/>
                <a:gd name="T27" fmla="*/ 36 h 48"/>
                <a:gd name="T28" fmla="*/ 6 w 36"/>
                <a:gd name="T29" fmla="*/ 42 h 48"/>
                <a:gd name="T30" fmla="*/ 0 w 36"/>
                <a:gd name="T31" fmla="*/ 48 h 48"/>
                <a:gd name="T32" fmla="*/ 0 w 36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8"/>
                <a:gd name="T53" fmla="*/ 36 w 36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8">
                  <a:moveTo>
                    <a:pt x="0" y="48"/>
                  </a:moveTo>
                  <a:lnTo>
                    <a:pt x="0" y="42"/>
                  </a:lnTo>
                  <a:lnTo>
                    <a:pt x="0" y="36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12"/>
                  </a:lnTo>
                  <a:lnTo>
                    <a:pt x="30" y="6"/>
                  </a:lnTo>
                  <a:lnTo>
                    <a:pt x="36" y="0"/>
                  </a:lnTo>
                  <a:lnTo>
                    <a:pt x="30" y="6"/>
                  </a:lnTo>
                  <a:lnTo>
                    <a:pt x="30" y="12"/>
                  </a:lnTo>
                  <a:lnTo>
                    <a:pt x="24" y="18"/>
                  </a:lnTo>
                  <a:lnTo>
                    <a:pt x="18" y="30"/>
                  </a:lnTo>
                  <a:lnTo>
                    <a:pt x="12" y="36"/>
                  </a:lnTo>
                  <a:lnTo>
                    <a:pt x="6" y="42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47" name="Freeform 147"/>
            <p:cNvSpPr>
              <a:spLocks/>
            </p:cNvSpPr>
            <p:nvPr/>
          </p:nvSpPr>
          <p:spPr bwMode="auto">
            <a:xfrm>
              <a:off x="4403" y="2109"/>
              <a:ext cx="30" cy="36"/>
            </a:xfrm>
            <a:custGeom>
              <a:avLst/>
              <a:gdLst>
                <a:gd name="T0" fmla="*/ 0 w 30"/>
                <a:gd name="T1" fmla="*/ 36 h 36"/>
                <a:gd name="T2" fmla="*/ 0 w 30"/>
                <a:gd name="T3" fmla="*/ 36 h 36"/>
                <a:gd name="T4" fmla="*/ 0 w 30"/>
                <a:gd name="T5" fmla="*/ 30 h 36"/>
                <a:gd name="T6" fmla="*/ 6 w 30"/>
                <a:gd name="T7" fmla="*/ 24 h 36"/>
                <a:gd name="T8" fmla="*/ 6 w 30"/>
                <a:gd name="T9" fmla="*/ 18 h 36"/>
                <a:gd name="T10" fmla="*/ 12 w 30"/>
                <a:gd name="T11" fmla="*/ 12 h 36"/>
                <a:gd name="T12" fmla="*/ 18 w 30"/>
                <a:gd name="T13" fmla="*/ 6 h 36"/>
                <a:gd name="T14" fmla="*/ 24 w 30"/>
                <a:gd name="T15" fmla="*/ 6 h 36"/>
                <a:gd name="T16" fmla="*/ 30 w 30"/>
                <a:gd name="T17" fmla="*/ 0 h 36"/>
                <a:gd name="T18" fmla="*/ 30 w 30"/>
                <a:gd name="T19" fmla="*/ 6 h 36"/>
                <a:gd name="T20" fmla="*/ 24 w 30"/>
                <a:gd name="T21" fmla="*/ 12 h 36"/>
                <a:gd name="T22" fmla="*/ 18 w 30"/>
                <a:gd name="T23" fmla="*/ 18 h 36"/>
                <a:gd name="T24" fmla="*/ 18 w 30"/>
                <a:gd name="T25" fmla="*/ 24 h 36"/>
                <a:gd name="T26" fmla="*/ 12 w 30"/>
                <a:gd name="T27" fmla="*/ 30 h 36"/>
                <a:gd name="T28" fmla="*/ 6 w 30"/>
                <a:gd name="T29" fmla="*/ 36 h 36"/>
                <a:gd name="T30" fmla="*/ 6 w 30"/>
                <a:gd name="T31" fmla="*/ 36 h 36"/>
                <a:gd name="T32" fmla="*/ 0 w 30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6"/>
                <a:gd name="T53" fmla="*/ 30 w 30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6">
                  <a:moveTo>
                    <a:pt x="0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12" y="30"/>
                  </a:lnTo>
                  <a:lnTo>
                    <a:pt x="6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48" name="Freeform 148"/>
            <p:cNvSpPr>
              <a:spLocks/>
            </p:cNvSpPr>
            <p:nvPr/>
          </p:nvSpPr>
          <p:spPr bwMode="auto">
            <a:xfrm>
              <a:off x="4421" y="2121"/>
              <a:ext cx="30" cy="24"/>
            </a:xfrm>
            <a:custGeom>
              <a:avLst/>
              <a:gdLst>
                <a:gd name="T0" fmla="*/ 0 w 30"/>
                <a:gd name="T1" fmla="*/ 24 h 24"/>
                <a:gd name="T2" fmla="*/ 0 w 30"/>
                <a:gd name="T3" fmla="*/ 24 h 24"/>
                <a:gd name="T4" fmla="*/ 6 w 30"/>
                <a:gd name="T5" fmla="*/ 18 h 24"/>
                <a:gd name="T6" fmla="*/ 6 w 30"/>
                <a:gd name="T7" fmla="*/ 18 h 24"/>
                <a:gd name="T8" fmla="*/ 12 w 30"/>
                <a:gd name="T9" fmla="*/ 12 h 24"/>
                <a:gd name="T10" fmla="*/ 18 w 30"/>
                <a:gd name="T11" fmla="*/ 6 h 24"/>
                <a:gd name="T12" fmla="*/ 18 w 30"/>
                <a:gd name="T13" fmla="*/ 0 h 24"/>
                <a:gd name="T14" fmla="*/ 24 w 30"/>
                <a:gd name="T15" fmla="*/ 0 h 24"/>
                <a:gd name="T16" fmla="*/ 30 w 30"/>
                <a:gd name="T17" fmla="*/ 0 h 24"/>
                <a:gd name="T18" fmla="*/ 24 w 30"/>
                <a:gd name="T19" fmla="*/ 0 h 24"/>
                <a:gd name="T20" fmla="*/ 24 w 30"/>
                <a:gd name="T21" fmla="*/ 6 h 24"/>
                <a:gd name="T22" fmla="*/ 18 w 30"/>
                <a:gd name="T23" fmla="*/ 12 h 24"/>
                <a:gd name="T24" fmla="*/ 12 w 30"/>
                <a:gd name="T25" fmla="*/ 12 h 24"/>
                <a:gd name="T26" fmla="*/ 12 w 30"/>
                <a:gd name="T27" fmla="*/ 18 h 24"/>
                <a:gd name="T28" fmla="*/ 6 w 30"/>
                <a:gd name="T29" fmla="*/ 24 h 24"/>
                <a:gd name="T30" fmla="*/ 6 w 30"/>
                <a:gd name="T31" fmla="*/ 24 h 24"/>
                <a:gd name="T32" fmla="*/ 0 w 30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24"/>
                <a:gd name="T53" fmla="*/ 30 w 30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24">
                  <a:moveTo>
                    <a:pt x="0" y="24"/>
                  </a:moveTo>
                  <a:lnTo>
                    <a:pt x="0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49" name="Freeform 149"/>
            <p:cNvSpPr>
              <a:spLocks/>
            </p:cNvSpPr>
            <p:nvPr/>
          </p:nvSpPr>
          <p:spPr bwMode="auto">
            <a:xfrm>
              <a:off x="4439" y="2127"/>
              <a:ext cx="18" cy="18"/>
            </a:xfrm>
            <a:custGeom>
              <a:avLst/>
              <a:gdLst>
                <a:gd name="T0" fmla="*/ 0 w 18"/>
                <a:gd name="T1" fmla="*/ 18 h 18"/>
                <a:gd name="T2" fmla="*/ 0 w 18"/>
                <a:gd name="T3" fmla="*/ 12 h 18"/>
                <a:gd name="T4" fmla="*/ 0 w 18"/>
                <a:gd name="T5" fmla="*/ 12 h 18"/>
                <a:gd name="T6" fmla="*/ 6 w 18"/>
                <a:gd name="T7" fmla="*/ 6 h 18"/>
                <a:gd name="T8" fmla="*/ 6 w 18"/>
                <a:gd name="T9" fmla="*/ 6 h 18"/>
                <a:gd name="T10" fmla="*/ 12 w 18"/>
                <a:gd name="T11" fmla="*/ 0 h 18"/>
                <a:gd name="T12" fmla="*/ 12 w 18"/>
                <a:gd name="T13" fmla="*/ 0 h 18"/>
                <a:gd name="T14" fmla="*/ 18 w 18"/>
                <a:gd name="T15" fmla="*/ 0 h 18"/>
                <a:gd name="T16" fmla="*/ 18 w 18"/>
                <a:gd name="T17" fmla="*/ 0 h 18"/>
                <a:gd name="T18" fmla="*/ 18 w 18"/>
                <a:gd name="T19" fmla="*/ 0 h 18"/>
                <a:gd name="T20" fmla="*/ 12 w 18"/>
                <a:gd name="T21" fmla="*/ 6 h 18"/>
                <a:gd name="T22" fmla="*/ 12 w 18"/>
                <a:gd name="T23" fmla="*/ 6 h 18"/>
                <a:gd name="T24" fmla="*/ 6 w 18"/>
                <a:gd name="T25" fmla="*/ 12 h 18"/>
                <a:gd name="T26" fmla="*/ 6 w 18"/>
                <a:gd name="T27" fmla="*/ 12 h 18"/>
                <a:gd name="T28" fmla="*/ 6 w 18"/>
                <a:gd name="T29" fmla="*/ 18 h 18"/>
                <a:gd name="T30" fmla="*/ 0 w 18"/>
                <a:gd name="T31" fmla="*/ 18 h 18"/>
                <a:gd name="T32" fmla="*/ 0 w 18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8"/>
                <a:gd name="T53" fmla="*/ 18 w 18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8">
                  <a:moveTo>
                    <a:pt x="0" y="18"/>
                  </a:moveTo>
                  <a:lnTo>
                    <a:pt x="0" y="12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50" name="Freeform 150"/>
            <p:cNvSpPr>
              <a:spLocks/>
            </p:cNvSpPr>
            <p:nvPr/>
          </p:nvSpPr>
          <p:spPr bwMode="auto">
            <a:xfrm>
              <a:off x="4295" y="2109"/>
              <a:ext cx="18" cy="24"/>
            </a:xfrm>
            <a:custGeom>
              <a:avLst/>
              <a:gdLst>
                <a:gd name="T0" fmla="*/ 18 w 18"/>
                <a:gd name="T1" fmla="*/ 0 h 24"/>
                <a:gd name="T2" fmla="*/ 18 w 18"/>
                <a:gd name="T3" fmla="*/ 6 h 24"/>
                <a:gd name="T4" fmla="*/ 18 w 18"/>
                <a:gd name="T5" fmla="*/ 6 h 24"/>
                <a:gd name="T6" fmla="*/ 12 w 18"/>
                <a:gd name="T7" fmla="*/ 12 h 24"/>
                <a:gd name="T8" fmla="*/ 12 w 18"/>
                <a:gd name="T9" fmla="*/ 18 h 24"/>
                <a:gd name="T10" fmla="*/ 12 w 18"/>
                <a:gd name="T11" fmla="*/ 18 h 24"/>
                <a:gd name="T12" fmla="*/ 6 w 18"/>
                <a:gd name="T13" fmla="*/ 24 h 24"/>
                <a:gd name="T14" fmla="*/ 6 w 18"/>
                <a:gd name="T15" fmla="*/ 24 h 24"/>
                <a:gd name="T16" fmla="*/ 0 w 18"/>
                <a:gd name="T17" fmla="*/ 24 h 24"/>
                <a:gd name="T18" fmla="*/ 0 w 18"/>
                <a:gd name="T19" fmla="*/ 24 h 24"/>
                <a:gd name="T20" fmla="*/ 0 w 18"/>
                <a:gd name="T21" fmla="*/ 18 h 24"/>
                <a:gd name="T22" fmla="*/ 6 w 18"/>
                <a:gd name="T23" fmla="*/ 18 h 24"/>
                <a:gd name="T24" fmla="*/ 6 w 18"/>
                <a:gd name="T25" fmla="*/ 12 h 24"/>
                <a:gd name="T26" fmla="*/ 12 w 18"/>
                <a:gd name="T27" fmla="*/ 12 h 24"/>
                <a:gd name="T28" fmla="*/ 18 w 18"/>
                <a:gd name="T29" fmla="*/ 6 h 24"/>
                <a:gd name="T30" fmla="*/ 18 w 18"/>
                <a:gd name="T31" fmla="*/ 6 h 24"/>
                <a:gd name="T32" fmla="*/ 18 w 18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24"/>
                <a:gd name="T53" fmla="*/ 18 w 18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24">
                  <a:moveTo>
                    <a:pt x="18" y="0"/>
                  </a:moveTo>
                  <a:lnTo>
                    <a:pt x="18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51" name="Freeform 151"/>
            <p:cNvSpPr>
              <a:spLocks/>
            </p:cNvSpPr>
            <p:nvPr/>
          </p:nvSpPr>
          <p:spPr bwMode="auto">
            <a:xfrm>
              <a:off x="4295" y="2097"/>
              <a:ext cx="24" cy="12"/>
            </a:xfrm>
            <a:custGeom>
              <a:avLst/>
              <a:gdLst>
                <a:gd name="T0" fmla="*/ 24 w 24"/>
                <a:gd name="T1" fmla="*/ 12 h 12"/>
                <a:gd name="T2" fmla="*/ 18 w 24"/>
                <a:gd name="T3" fmla="*/ 12 h 12"/>
                <a:gd name="T4" fmla="*/ 18 w 24"/>
                <a:gd name="T5" fmla="*/ 12 h 12"/>
                <a:gd name="T6" fmla="*/ 12 w 24"/>
                <a:gd name="T7" fmla="*/ 6 h 12"/>
                <a:gd name="T8" fmla="*/ 12 w 24"/>
                <a:gd name="T9" fmla="*/ 6 h 12"/>
                <a:gd name="T10" fmla="*/ 6 w 24"/>
                <a:gd name="T11" fmla="*/ 6 h 12"/>
                <a:gd name="T12" fmla="*/ 0 w 24"/>
                <a:gd name="T13" fmla="*/ 0 h 12"/>
                <a:gd name="T14" fmla="*/ 0 w 24"/>
                <a:gd name="T15" fmla="*/ 0 h 12"/>
                <a:gd name="T16" fmla="*/ 0 w 24"/>
                <a:gd name="T17" fmla="*/ 6 h 12"/>
                <a:gd name="T18" fmla="*/ 0 w 24"/>
                <a:gd name="T19" fmla="*/ 6 h 12"/>
                <a:gd name="T20" fmla="*/ 0 w 24"/>
                <a:gd name="T21" fmla="*/ 6 h 12"/>
                <a:gd name="T22" fmla="*/ 0 w 24"/>
                <a:gd name="T23" fmla="*/ 6 h 12"/>
                <a:gd name="T24" fmla="*/ 6 w 24"/>
                <a:gd name="T25" fmla="*/ 12 h 12"/>
                <a:gd name="T26" fmla="*/ 12 w 24"/>
                <a:gd name="T27" fmla="*/ 12 h 12"/>
                <a:gd name="T28" fmla="*/ 12 w 24"/>
                <a:gd name="T29" fmla="*/ 12 h 12"/>
                <a:gd name="T30" fmla="*/ 18 w 24"/>
                <a:gd name="T31" fmla="*/ 12 h 12"/>
                <a:gd name="T32" fmla="*/ 24 w 24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2"/>
                <a:gd name="T53" fmla="*/ 24 w 2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2">
                  <a:moveTo>
                    <a:pt x="24" y="12"/>
                  </a:move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52" name="Freeform 152"/>
            <p:cNvSpPr>
              <a:spLocks/>
            </p:cNvSpPr>
            <p:nvPr/>
          </p:nvSpPr>
          <p:spPr bwMode="auto">
            <a:xfrm>
              <a:off x="4283" y="2115"/>
              <a:ext cx="30" cy="6"/>
            </a:xfrm>
            <a:custGeom>
              <a:avLst/>
              <a:gdLst>
                <a:gd name="T0" fmla="*/ 30 w 30"/>
                <a:gd name="T1" fmla="*/ 0 h 6"/>
                <a:gd name="T2" fmla="*/ 24 w 30"/>
                <a:gd name="T3" fmla="*/ 0 h 6"/>
                <a:gd name="T4" fmla="*/ 24 w 30"/>
                <a:gd name="T5" fmla="*/ 0 h 6"/>
                <a:gd name="T6" fmla="*/ 18 w 30"/>
                <a:gd name="T7" fmla="*/ 0 h 6"/>
                <a:gd name="T8" fmla="*/ 12 w 30"/>
                <a:gd name="T9" fmla="*/ 0 h 6"/>
                <a:gd name="T10" fmla="*/ 12 w 30"/>
                <a:gd name="T11" fmla="*/ 0 h 6"/>
                <a:gd name="T12" fmla="*/ 6 w 30"/>
                <a:gd name="T13" fmla="*/ 0 h 6"/>
                <a:gd name="T14" fmla="*/ 6 w 30"/>
                <a:gd name="T15" fmla="*/ 0 h 6"/>
                <a:gd name="T16" fmla="*/ 0 w 30"/>
                <a:gd name="T17" fmla="*/ 0 h 6"/>
                <a:gd name="T18" fmla="*/ 6 w 30"/>
                <a:gd name="T19" fmla="*/ 6 h 6"/>
                <a:gd name="T20" fmla="*/ 6 w 30"/>
                <a:gd name="T21" fmla="*/ 6 h 6"/>
                <a:gd name="T22" fmla="*/ 6 w 30"/>
                <a:gd name="T23" fmla="*/ 6 h 6"/>
                <a:gd name="T24" fmla="*/ 12 w 30"/>
                <a:gd name="T25" fmla="*/ 0 h 6"/>
                <a:gd name="T26" fmla="*/ 18 w 30"/>
                <a:gd name="T27" fmla="*/ 0 h 6"/>
                <a:gd name="T28" fmla="*/ 24 w 30"/>
                <a:gd name="T29" fmla="*/ 0 h 6"/>
                <a:gd name="T30" fmla="*/ 24 w 30"/>
                <a:gd name="T31" fmla="*/ 0 h 6"/>
                <a:gd name="T32" fmla="*/ 30 w 3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30" y="0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53" name="Freeform 153"/>
            <p:cNvSpPr>
              <a:spLocks/>
            </p:cNvSpPr>
            <p:nvPr/>
          </p:nvSpPr>
          <p:spPr bwMode="auto">
            <a:xfrm>
              <a:off x="4301" y="2085"/>
              <a:ext cx="24" cy="24"/>
            </a:xfrm>
            <a:custGeom>
              <a:avLst/>
              <a:gdLst>
                <a:gd name="T0" fmla="*/ 24 w 24"/>
                <a:gd name="T1" fmla="*/ 24 h 24"/>
                <a:gd name="T2" fmla="*/ 18 w 24"/>
                <a:gd name="T3" fmla="*/ 18 h 24"/>
                <a:gd name="T4" fmla="*/ 18 w 24"/>
                <a:gd name="T5" fmla="*/ 18 h 24"/>
                <a:gd name="T6" fmla="*/ 12 w 24"/>
                <a:gd name="T7" fmla="*/ 12 h 24"/>
                <a:gd name="T8" fmla="*/ 6 w 24"/>
                <a:gd name="T9" fmla="*/ 12 h 24"/>
                <a:gd name="T10" fmla="*/ 6 w 24"/>
                <a:gd name="T11" fmla="*/ 6 h 24"/>
                <a:gd name="T12" fmla="*/ 0 w 24"/>
                <a:gd name="T13" fmla="*/ 6 h 24"/>
                <a:gd name="T14" fmla="*/ 0 w 24"/>
                <a:gd name="T15" fmla="*/ 6 h 24"/>
                <a:gd name="T16" fmla="*/ 0 w 24"/>
                <a:gd name="T17" fmla="*/ 0 h 24"/>
                <a:gd name="T18" fmla="*/ 0 w 24"/>
                <a:gd name="T19" fmla="*/ 0 h 24"/>
                <a:gd name="T20" fmla="*/ 6 w 24"/>
                <a:gd name="T21" fmla="*/ 6 h 24"/>
                <a:gd name="T22" fmla="*/ 6 w 24"/>
                <a:gd name="T23" fmla="*/ 6 h 24"/>
                <a:gd name="T24" fmla="*/ 12 w 24"/>
                <a:gd name="T25" fmla="*/ 6 h 24"/>
                <a:gd name="T26" fmla="*/ 18 w 24"/>
                <a:gd name="T27" fmla="*/ 12 h 24"/>
                <a:gd name="T28" fmla="*/ 18 w 24"/>
                <a:gd name="T29" fmla="*/ 18 h 24"/>
                <a:gd name="T30" fmla="*/ 24 w 24"/>
                <a:gd name="T31" fmla="*/ 18 h 24"/>
                <a:gd name="T32" fmla="*/ 24 w 24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24" y="24"/>
                  </a:moveTo>
                  <a:lnTo>
                    <a:pt x="18" y="18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54" name="Freeform 154"/>
            <p:cNvSpPr>
              <a:spLocks/>
            </p:cNvSpPr>
            <p:nvPr/>
          </p:nvSpPr>
          <p:spPr bwMode="auto">
            <a:xfrm>
              <a:off x="4445" y="2091"/>
              <a:ext cx="6" cy="30"/>
            </a:xfrm>
            <a:custGeom>
              <a:avLst/>
              <a:gdLst>
                <a:gd name="T0" fmla="*/ 0 w 6"/>
                <a:gd name="T1" fmla="*/ 30 h 30"/>
                <a:gd name="T2" fmla="*/ 0 w 6"/>
                <a:gd name="T3" fmla="*/ 24 h 30"/>
                <a:gd name="T4" fmla="*/ 0 w 6"/>
                <a:gd name="T5" fmla="*/ 12 h 30"/>
                <a:gd name="T6" fmla="*/ 0 w 6"/>
                <a:gd name="T7" fmla="*/ 0 h 30"/>
                <a:gd name="T8" fmla="*/ 6 w 6"/>
                <a:gd name="T9" fmla="*/ 0 h 30"/>
                <a:gd name="T10" fmla="*/ 6 w 6"/>
                <a:gd name="T11" fmla="*/ 0 h 30"/>
                <a:gd name="T12" fmla="*/ 6 w 6"/>
                <a:gd name="T13" fmla="*/ 12 h 30"/>
                <a:gd name="T14" fmla="*/ 6 w 6"/>
                <a:gd name="T15" fmla="*/ 24 h 30"/>
                <a:gd name="T16" fmla="*/ 0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0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6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55" name="Freeform 155"/>
            <p:cNvSpPr>
              <a:spLocks/>
            </p:cNvSpPr>
            <p:nvPr/>
          </p:nvSpPr>
          <p:spPr bwMode="auto">
            <a:xfrm>
              <a:off x="4457" y="2097"/>
              <a:ext cx="12" cy="30"/>
            </a:xfrm>
            <a:custGeom>
              <a:avLst/>
              <a:gdLst>
                <a:gd name="T0" fmla="*/ 0 w 12"/>
                <a:gd name="T1" fmla="*/ 30 h 30"/>
                <a:gd name="T2" fmla="*/ 0 w 12"/>
                <a:gd name="T3" fmla="*/ 24 h 30"/>
                <a:gd name="T4" fmla="*/ 0 w 12"/>
                <a:gd name="T5" fmla="*/ 12 h 30"/>
                <a:gd name="T6" fmla="*/ 6 w 12"/>
                <a:gd name="T7" fmla="*/ 0 h 30"/>
                <a:gd name="T8" fmla="*/ 6 w 12"/>
                <a:gd name="T9" fmla="*/ 0 h 30"/>
                <a:gd name="T10" fmla="*/ 12 w 12"/>
                <a:gd name="T11" fmla="*/ 0 h 30"/>
                <a:gd name="T12" fmla="*/ 6 w 12"/>
                <a:gd name="T13" fmla="*/ 12 h 30"/>
                <a:gd name="T14" fmla="*/ 0 w 12"/>
                <a:gd name="T15" fmla="*/ 24 h 30"/>
                <a:gd name="T16" fmla="*/ 0 w 12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0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0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56" name="Freeform 156"/>
            <p:cNvSpPr>
              <a:spLocks/>
            </p:cNvSpPr>
            <p:nvPr/>
          </p:nvSpPr>
          <p:spPr bwMode="auto">
            <a:xfrm>
              <a:off x="4427" y="2079"/>
              <a:ext cx="6" cy="30"/>
            </a:xfrm>
            <a:custGeom>
              <a:avLst/>
              <a:gdLst>
                <a:gd name="T0" fmla="*/ 6 w 6"/>
                <a:gd name="T1" fmla="*/ 30 h 30"/>
                <a:gd name="T2" fmla="*/ 6 w 6"/>
                <a:gd name="T3" fmla="*/ 30 h 30"/>
                <a:gd name="T4" fmla="*/ 0 w 6"/>
                <a:gd name="T5" fmla="*/ 18 h 30"/>
                <a:gd name="T6" fmla="*/ 0 w 6"/>
                <a:gd name="T7" fmla="*/ 6 h 30"/>
                <a:gd name="T8" fmla="*/ 6 w 6"/>
                <a:gd name="T9" fmla="*/ 0 h 30"/>
                <a:gd name="T10" fmla="*/ 6 w 6"/>
                <a:gd name="T11" fmla="*/ 6 h 30"/>
                <a:gd name="T12" fmla="*/ 6 w 6"/>
                <a:gd name="T13" fmla="*/ 12 h 30"/>
                <a:gd name="T14" fmla="*/ 6 w 6"/>
                <a:gd name="T15" fmla="*/ 24 h 30"/>
                <a:gd name="T16" fmla="*/ 6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6" y="30"/>
                  </a:moveTo>
                  <a:lnTo>
                    <a:pt x="6" y="30"/>
                  </a:lnTo>
                  <a:lnTo>
                    <a:pt x="0" y="18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6" y="24"/>
                  </a:lnTo>
                  <a:lnTo>
                    <a:pt x="6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57" name="Freeform 157"/>
            <p:cNvSpPr>
              <a:spLocks/>
            </p:cNvSpPr>
            <p:nvPr/>
          </p:nvSpPr>
          <p:spPr bwMode="auto">
            <a:xfrm>
              <a:off x="4409" y="2073"/>
              <a:ext cx="12" cy="36"/>
            </a:xfrm>
            <a:custGeom>
              <a:avLst/>
              <a:gdLst>
                <a:gd name="T0" fmla="*/ 12 w 12"/>
                <a:gd name="T1" fmla="*/ 36 h 36"/>
                <a:gd name="T2" fmla="*/ 6 w 12"/>
                <a:gd name="T3" fmla="*/ 24 h 36"/>
                <a:gd name="T4" fmla="*/ 0 w 12"/>
                <a:gd name="T5" fmla="*/ 12 h 36"/>
                <a:gd name="T6" fmla="*/ 0 w 12"/>
                <a:gd name="T7" fmla="*/ 6 h 36"/>
                <a:gd name="T8" fmla="*/ 0 w 12"/>
                <a:gd name="T9" fmla="*/ 0 h 36"/>
                <a:gd name="T10" fmla="*/ 6 w 12"/>
                <a:gd name="T11" fmla="*/ 0 h 36"/>
                <a:gd name="T12" fmla="*/ 12 w 12"/>
                <a:gd name="T13" fmla="*/ 12 h 36"/>
                <a:gd name="T14" fmla="*/ 12 w 12"/>
                <a:gd name="T15" fmla="*/ 24 h 36"/>
                <a:gd name="T16" fmla="*/ 12 w 12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6"/>
                <a:gd name="T29" fmla="*/ 12 w 1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6">
                  <a:moveTo>
                    <a:pt x="12" y="36"/>
                  </a:moveTo>
                  <a:lnTo>
                    <a:pt x="6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12"/>
                  </a:lnTo>
                  <a:lnTo>
                    <a:pt x="12" y="24"/>
                  </a:lnTo>
                  <a:lnTo>
                    <a:pt x="12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58" name="Freeform 158"/>
            <p:cNvSpPr>
              <a:spLocks/>
            </p:cNvSpPr>
            <p:nvPr/>
          </p:nvSpPr>
          <p:spPr bwMode="auto">
            <a:xfrm>
              <a:off x="4391" y="2061"/>
              <a:ext cx="12" cy="42"/>
            </a:xfrm>
            <a:custGeom>
              <a:avLst/>
              <a:gdLst>
                <a:gd name="T0" fmla="*/ 12 w 12"/>
                <a:gd name="T1" fmla="*/ 42 h 42"/>
                <a:gd name="T2" fmla="*/ 12 w 12"/>
                <a:gd name="T3" fmla="*/ 36 h 42"/>
                <a:gd name="T4" fmla="*/ 6 w 12"/>
                <a:gd name="T5" fmla="*/ 30 h 42"/>
                <a:gd name="T6" fmla="*/ 6 w 12"/>
                <a:gd name="T7" fmla="*/ 24 h 42"/>
                <a:gd name="T8" fmla="*/ 0 w 12"/>
                <a:gd name="T9" fmla="*/ 18 h 42"/>
                <a:gd name="T10" fmla="*/ 0 w 12"/>
                <a:gd name="T11" fmla="*/ 12 h 42"/>
                <a:gd name="T12" fmla="*/ 0 w 12"/>
                <a:gd name="T13" fmla="*/ 6 h 42"/>
                <a:gd name="T14" fmla="*/ 0 w 12"/>
                <a:gd name="T15" fmla="*/ 0 h 42"/>
                <a:gd name="T16" fmla="*/ 0 w 12"/>
                <a:gd name="T17" fmla="*/ 0 h 42"/>
                <a:gd name="T18" fmla="*/ 6 w 12"/>
                <a:gd name="T19" fmla="*/ 6 h 42"/>
                <a:gd name="T20" fmla="*/ 12 w 12"/>
                <a:gd name="T21" fmla="*/ 18 h 42"/>
                <a:gd name="T22" fmla="*/ 12 w 12"/>
                <a:gd name="T23" fmla="*/ 30 h 42"/>
                <a:gd name="T24" fmla="*/ 12 w 12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42"/>
                <a:gd name="T41" fmla="*/ 12 w 12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42">
                  <a:moveTo>
                    <a:pt x="12" y="42"/>
                  </a:moveTo>
                  <a:lnTo>
                    <a:pt x="12" y="36"/>
                  </a:lnTo>
                  <a:lnTo>
                    <a:pt x="6" y="30"/>
                  </a:lnTo>
                  <a:lnTo>
                    <a:pt x="6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8"/>
                  </a:lnTo>
                  <a:lnTo>
                    <a:pt x="12" y="30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59" name="Freeform 159"/>
            <p:cNvSpPr>
              <a:spLocks/>
            </p:cNvSpPr>
            <p:nvPr/>
          </p:nvSpPr>
          <p:spPr bwMode="auto">
            <a:xfrm>
              <a:off x="4349" y="2061"/>
              <a:ext cx="24" cy="42"/>
            </a:xfrm>
            <a:custGeom>
              <a:avLst/>
              <a:gdLst>
                <a:gd name="T0" fmla="*/ 24 w 24"/>
                <a:gd name="T1" fmla="*/ 42 h 42"/>
                <a:gd name="T2" fmla="*/ 18 w 24"/>
                <a:gd name="T3" fmla="*/ 36 h 42"/>
                <a:gd name="T4" fmla="*/ 18 w 24"/>
                <a:gd name="T5" fmla="*/ 30 h 42"/>
                <a:gd name="T6" fmla="*/ 12 w 24"/>
                <a:gd name="T7" fmla="*/ 24 h 42"/>
                <a:gd name="T8" fmla="*/ 6 w 24"/>
                <a:gd name="T9" fmla="*/ 18 h 42"/>
                <a:gd name="T10" fmla="*/ 6 w 24"/>
                <a:gd name="T11" fmla="*/ 12 h 42"/>
                <a:gd name="T12" fmla="*/ 0 w 24"/>
                <a:gd name="T13" fmla="*/ 6 h 42"/>
                <a:gd name="T14" fmla="*/ 0 w 24"/>
                <a:gd name="T15" fmla="*/ 0 h 42"/>
                <a:gd name="T16" fmla="*/ 0 w 24"/>
                <a:gd name="T17" fmla="*/ 0 h 42"/>
                <a:gd name="T18" fmla="*/ 6 w 24"/>
                <a:gd name="T19" fmla="*/ 0 h 42"/>
                <a:gd name="T20" fmla="*/ 6 w 24"/>
                <a:gd name="T21" fmla="*/ 6 h 42"/>
                <a:gd name="T22" fmla="*/ 12 w 24"/>
                <a:gd name="T23" fmla="*/ 12 h 42"/>
                <a:gd name="T24" fmla="*/ 12 w 24"/>
                <a:gd name="T25" fmla="*/ 18 h 42"/>
                <a:gd name="T26" fmla="*/ 18 w 24"/>
                <a:gd name="T27" fmla="*/ 24 h 42"/>
                <a:gd name="T28" fmla="*/ 18 w 24"/>
                <a:gd name="T29" fmla="*/ 30 h 42"/>
                <a:gd name="T30" fmla="*/ 24 w 24"/>
                <a:gd name="T31" fmla="*/ 36 h 42"/>
                <a:gd name="T32" fmla="*/ 24 w 24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2"/>
                <a:gd name="T53" fmla="*/ 24 w 24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2">
                  <a:moveTo>
                    <a:pt x="24" y="42"/>
                  </a:moveTo>
                  <a:lnTo>
                    <a:pt x="18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8" y="24"/>
                  </a:lnTo>
                  <a:lnTo>
                    <a:pt x="18" y="30"/>
                  </a:lnTo>
                  <a:lnTo>
                    <a:pt x="24" y="36"/>
                  </a:lnTo>
                  <a:lnTo>
                    <a:pt x="24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60" name="Freeform 160"/>
            <p:cNvSpPr>
              <a:spLocks/>
            </p:cNvSpPr>
            <p:nvPr/>
          </p:nvSpPr>
          <p:spPr bwMode="auto">
            <a:xfrm>
              <a:off x="4313" y="2067"/>
              <a:ext cx="24" cy="36"/>
            </a:xfrm>
            <a:custGeom>
              <a:avLst/>
              <a:gdLst>
                <a:gd name="T0" fmla="*/ 24 w 24"/>
                <a:gd name="T1" fmla="*/ 36 h 36"/>
                <a:gd name="T2" fmla="*/ 24 w 24"/>
                <a:gd name="T3" fmla="*/ 36 h 36"/>
                <a:gd name="T4" fmla="*/ 18 w 24"/>
                <a:gd name="T5" fmla="*/ 30 h 36"/>
                <a:gd name="T6" fmla="*/ 12 w 24"/>
                <a:gd name="T7" fmla="*/ 24 h 36"/>
                <a:gd name="T8" fmla="*/ 6 w 24"/>
                <a:gd name="T9" fmla="*/ 18 h 36"/>
                <a:gd name="T10" fmla="*/ 6 w 24"/>
                <a:gd name="T11" fmla="*/ 12 h 36"/>
                <a:gd name="T12" fmla="*/ 0 w 24"/>
                <a:gd name="T13" fmla="*/ 6 h 36"/>
                <a:gd name="T14" fmla="*/ 0 w 24"/>
                <a:gd name="T15" fmla="*/ 0 h 36"/>
                <a:gd name="T16" fmla="*/ 0 w 24"/>
                <a:gd name="T17" fmla="*/ 0 h 36"/>
                <a:gd name="T18" fmla="*/ 6 w 24"/>
                <a:gd name="T19" fmla="*/ 0 h 36"/>
                <a:gd name="T20" fmla="*/ 6 w 24"/>
                <a:gd name="T21" fmla="*/ 6 h 36"/>
                <a:gd name="T22" fmla="*/ 12 w 24"/>
                <a:gd name="T23" fmla="*/ 12 h 36"/>
                <a:gd name="T24" fmla="*/ 12 w 24"/>
                <a:gd name="T25" fmla="*/ 18 h 36"/>
                <a:gd name="T26" fmla="*/ 18 w 24"/>
                <a:gd name="T27" fmla="*/ 24 h 36"/>
                <a:gd name="T28" fmla="*/ 24 w 24"/>
                <a:gd name="T29" fmla="*/ 30 h 36"/>
                <a:gd name="T30" fmla="*/ 24 w 24"/>
                <a:gd name="T31" fmla="*/ 36 h 36"/>
                <a:gd name="T32" fmla="*/ 24 w 24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6"/>
                <a:gd name="T53" fmla="*/ 24 w 2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6">
                  <a:moveTo>
                    <a:pt x="24" y="36"/>
                  </a:moveTo>
                  <a:lnTo>
                    <a:pt x="24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24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61" name="Freeform 161"/>
            <p:cNvSpPr>
              <a:spLocks/>
            </p:cNvSpPr>
            <p:nvPr/>
          </p:nvSpPr>
          <p:spPr bwMode="auto">
            <a:xfrm>
              <a:off x="4367" y="2067"/>
              <a:ext cx="24" cy="36"/>
            </a:xfrm>
            <a:custGeom>
              <a:avLst/>
              <a:gdLst>
                <a:gd name="T0" fmla="*/ 24 w 24"/>
                <a:gd name="T1" fmla="*/ 36 h 36"/>
                <a:gd name="T2" fmla="*/ 18 w 24"/>
                <a:gd name="T3" fmla="*/ 30 h 36"/>
                <a:gd name="T4" fmla="*/ 12 w 24"/>
                <a:gd name="T5" fmla="*/ 24 h 36"/>
                <a:gd name="T6" fmla="*/ 12 w 24"/>
                <a:gd name="T7" fmla="*/ 18 h 36"/>
                <a:gd name="T8" fmla="*/ 6 w 24"/>
                <a:gd name="T9" fmla="*/ 12 h 36"/>
                <a:gd name="T10" fmla="*/ 0 w 24"/>
                <a:gd name="T11" fmla="*/ 6 h 36"/>
                <a:gd name="T12" fmla="*/ 0 w 24"/>
                <a:gd name="T13" fmla="*/ 0 h 36"/>
                <a:gd name="T14" fmla="*/ 0 w 24"/>
                <a:gd name="T15" fmla="*/ 0 h 36"/>
                <a:gd name="T16" fmla="*/ 0 w 24"/>
                <a:gd name="T17" fmla="*/ 0 h 36"/>
                <a:gd name="T18" fmla="*/ 6 w 24"/>
                <a:gd name="T19" fmla="*/ 0 h 36"/>
                <a:gd name="T20" fmla="*/ 6 w 24"/>
                <a:gd name="T21" fmla="*/ 0 h 36"/>
                <a:gd name="T22" fmla="*/ 12 w 24"/>
                <a:gd name="T23" fmla="*/ 6 h 36"/>
                <a:gd name="T24" fmla="*/ 12 w 24"/>
                <a:gd name="T25" fmla="*/ 12 h 36"/>
                <a:gd name="T26" fmla="*/ 18 w 24"/>
                <a:gd name="T27" fmla="*/ 18 h 36"/>
                <a:gd name="T28" fmla="*/ 18 w 24"/>
                <a:gd name="T29" fmla="*/ 24 h 36"/>
                <a:gd name="T30" fmla="*/ 18 w 24"/>
                <a:gd name="T31" fmla="*/ 30 h 36"/>
                <a:gd name="T32" fmla="*/ 24 w 24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6"/>
                <a:gd name="T53" fmla="*/ 24 w 2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6">
                  <a:moveTo>
                    <a:pt x="24" y="36"/>
                  </a:moveTo>
                  <a:lnTo>
                    <a:pt x="18" y="30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18" y="30"/>
                  </a:lnTo>
                  <a:lnTo>
                    <a:pt x="24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62" name="Freeform 162"/>
            <p:cNvSpPr>
              <a:spLocks/>
            </p:cNvSpPr>
            <p:nvPr/>
          </p:nvSpPr>
          <p:spPr bwMode="auto">
            <a:xfrm>
              <a:off x="4355" y="2097"/>
              <a:ext cx="30" cy="54"/>
            </a:xfrm>
            <a:custGeom>
              <a:avLst/>
              <a:gdLst>
                <a:gd name="T0" fmla="*/ 0 w 30"/>
                <a:gd name="T1" fmla="*/ 54 h 54"/>
                <a:gd name="T2" fmla="*/ 0 w 30"/>
                <a:gd name="T3" fmla="*/ 48 h 54"/>
                <a:gd name="T4" fmla="*/ 0 w 30"/>
                <a:gd name="T5" fmla="*/ 42 h 54"/>
                <a:gd name="T6" fmla="*/ 6 w 30"/>
                <a:gd name="T7" fmla="*/ 36 h 54"/>
                <a:gd name="T8" fmla="*/ 6 w 30"/>
                <a:gd name="T9" fmla="*/ 30 h 54"/>
                <a:gd name="T10" fmla="*/ 12 w 30"/>
                <a:gd name="T11" fmla="*/ 18 h 54"/>
                <a:gd name="T12" fmla="*/ 18 w 30"/>
                <a:gd name="T13" fmla="*/ 12 h 54"/>
                <a:gd name="T14" fmla="*/ 24 w 30"/>
                <a:gd name="T15" fmla="*/ 6 h 54"/>
                <a:gd name="T16" fmla="*/ 30 w 30"/>
                <a:gd name="T17" fmla="*/ 0 h 54"/>
                <a:gd name="T18" fmla="*/ 30 w 30"/>
                <a:gd name="T19" fmla="*/ 6 h 54"/>
                <a:gd name="T20" fmla="*/ 24 w 30"/>
                <a:gd name="T21" fmla="*/ 12 h 54"/>
                <a:gd name="T22" fmla="*/ 24 w 30"/>
                <a:gd name="T23" fmla="*/ 18 h 54"/>
                <a:gd name="T24" fmla="*/ 18 w 30"/>
                <a:gd name="T25" fmla="*/ 30 h 54"/>
                <a:gd name="T26" fmla="*/ 12 w 30"/>
                <a:gd name="T27" fmla="*/ 36 h 54"/>
                <a:gd name="T28" fmla="*/ 6 w 30"/>
                <a:gd name="T29" fmla="*/ 48 h 54"/>
                <a:gd name="T30" fmla="*/ 0 w 30"/>
                <a:gd name="T31" fmla="*/ 54 h 54"/>
                <a:gd name="T32" fmla="*/ 0 w 30"/>
                <a:gd name="T33" fmla="*/ 54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54"/>
                <a:gd name="T53" fmla="*/ 30 w 30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54">
                  <a:moveTo>
                    <a:pt x="0" y="54"/>
                  </a:moveTo>
                  <a:lnTo>
                    <a:pt x="0" y="48"/>
                  </a:lnTo>
                  <a:lnTo>
                    <a:pt x="0" y="42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24" y="18"/>
                  </a:lnTo>
                  <a:lnTo>
                    <a:pt x="18" y="30"/>
                  </a:lnTo>
                  <a:lnTo>
                    <a:pt x="12" y="36"/>
                  </a:lnTo>
                  <a:lnTo>
                    <a:pt x="6" y="48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63" name="Freeform 163"/>
            <p:cNvSpPr>
              <a:spLocks/>
            </p:cNvSpPr>
            <p:nvPr/>
          </p:nvSpPr>
          <p:spPr bwMode="auto">
            <a:xfrm>
              <a:off x="4331" y="2097"/>
              <a:ext cx="30" cy="42"/>
            </a:xfrm>
            <a:custGeom>
              <a:avLst/>
              <a:gdLst>
                <a:gd name="T0" fmla="*/ 0 w 30"/>
                <a:gd name="T1" fmla="*/ 42 h 42"/>
                <a:gd name="T2" fmla="*/ 0 w 30"/>
                <a:gd name="T3" fmla="*/ 42 h 42"/>
                <a:gd name="T4" fmla="*/ 0 w 30"/>
                <a:gd name="T5" fmla="*/ 36 h 42"/>
                <a:gd name="T6" fmla="*/ 6 w 30"/>
                <a:gd name="T7" fmla="*/ 30 h 42"/>
                <a:gd name="T8" fmla="*/ 6 w 30"/>
                <a:gd name="T9" fmla="*/ 24 h 42"/>
                <a:gd name="T10" fmla="*/ 12 w 30"/>
                <a:gd name="T11" fmla="*/ 18 h 42"/>
                <a:gd name="T12" fmla="*/ 18 w 30"/>
                <a:gd name="T13" fmla="*/ 12 h 42"/>
                <a:gd name="T14" fmla="*/ 24 w 30"/>
                <a:gd name="T15" fmla="*/ 6 h 42"/>
                <a:gd name="T16" fmla="*/ 30 w 30"/>
                <a:gd name="T17" fmla="*/ 0 h 42"/>
                <a:gd name="T18" fmla="*/ 24 w 30"/>
                <a:gd name="T19" fmla="*/ 6 h 42"/>
                <a:gd name="T20" fmla="*/ 18 w 30"/>
                <a:gd name="T21" fmla="*/ 12 h 42"/>
                <a:gd name="T22" fmla="*/ 18 w 30"/>
                <a:gd name="T23" fmla="*/ 18 h 42"/>
                <a:gd name="T24" fmla="*/ 12 w 30"/>
                <a:gd name="T25" fmla="*/ 30 h 42"/>
                <a:gd name="T26" fmla="*/ 6 w 30"/>
                <a:gd name="T27" fmla="*/ 36 h 42"/>
                <a:gd name="T28" fmla="*/ 6 w 30"/>
                <a:gd name="T29" fmla="*/ 42 h 42"/>
                <a:gd name="T30" fmla="*/ 0 w 30"/>
                <a:gd name="T31" fmla="*/ 42 h 42"/>
                <a:gd name="T32" fmla="*/ 0 w 30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42"/>
                <a:gd name="T53" fmla="*/ 30 w 30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42">
                  <a:moveTo>
                    <a:pt x="0" y="42"/>
                  </a:moveTo>
                  <a:lnTo>
                    <a:pt x="0" y="42"/>
                  </a:lnTo>
                  <a:lnTo>
                    <a:pt x="0" y="36"/>
                  </a:lnTo>
                  <a:lnTo>
                    <a:pt x="6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30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64" name="Freeform 164"/>
            <p:cNvSpPr>
              <a:spLocks/>
            </p:cNvSpPr>
            <p:nvPr/>
          </p:nvSpPr>
          <p:spPr bwMode="auto">
            <a:xfrm>
              <a:off x="4331" y="2061"/>
              <a:ext cx="24" cy="42"/>
            </a:xfrm>
            <a:custGeom>
              <a:avLst/>
              <a:gdLst>
                <a:gd name="T0" fmla="*/ 24 w 24"/>
                <a:gd name="T1" fmla="*/ 42 h 42"/>
                <a:gd name="T2" fmla="*/ 24 w 24"/>
                <a:gd name="T3" fmla="*/ 36 h 42"/>
                <a:gd name="T4" fmla="*/ 18 w 24"/>
                <a:gd name="T5" fmla="*/ 36 h 42"/>
                <a:gd name="T6" fmla="*/ 12 w 24"/>
                <a:gd name="T7" fmla="*/ 30 h 42"/>
                <a:gd name="T8" fmla="*/ 6 w 24"/>
                <a:gd name="T9" fmla="*/ 18 h 42"/>
                <a:gd name="T10" fmla="*/ 6 w 24"/>
                <a:gd name="T11" fmla="*/ 12 h 42"/>
                <a:gd name="T12" fmla="*/ 0 w 24"/>
                <a:gd name="T13" fmla="*/ 6 h 42"/>
                <a:gd name="T14" fmla="*/ 0 w 24"/>
                <a:gd name="T15" fmla="*/ 6 h 42"/>
                <a:gd name="T16" fmla="*/ 0 w 24"/>
                <a:gd name="T17" fmla="*/ 0 h 42"/>
                <a:gd name="T18" fmla="*/ 6 w 24"/>
                <a:gd name="T19" fmla="*/ 0 h 42"/>
                <a:gd name="T20" fmla="*/ 6 w 24"/>
                <a:gd name="T21" fmla="*/ 6 h 42"/>
                <a:gd name="T22" fmla="*/ 12 w 24"/>
                <a:gd name="T23" fmla="*/ 12 h 42"/>
                <a:gd name="T24" fmla="*/ 12 w 24"/>
                <a:gd name="T25" fmla="*/ 18 h 42"/>
                <a:gd name="T26" fmla="*/ 18 w 24"/>
                <a:gd name="T27" fmla="*/ 30 h 42"/>
                <a:gd name="T28" fmla="*/ 18 w 24"/>
                <a:gd name="T29" fmla="*/ 36 h 42"/>
                <a:gd name="T30" fmla="*/ 24 w 24"/>
                <a:gd name="T31" fmla="*/ 36 h 42"/>
                <a:gd name="T32" fmla="*/ 24 w 24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2"/>
                <a:gd name="T53" fmla="*/ 24 w 24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2">
                  <a:moveTo>
                    <a:pt x="24" y="42"/>
                  </a:moveTo>
                  <a:lnTo>
                    <a:pt x="24" y="36"/>
                  </a:lnTo>
                  <a:lnTo>
                    <a:pt x="18" y="36"/>
                  </a:lnTo>
                  <a:lnTo>
                    <a:pt x="12" y="30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24" y="36"/>
                  </a:lnTo>
                  <a:lnTo>
                    <a:pt x="24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65" name="Freeform 165"/>
            <p:cNvSpPr>
              <a:spLocks/>
            </p:cNvSpPr>
            <p:nvPr/>
          </p:nvSpPr>
          <p:spPr bwMode="auto">
            <a:xfrm>
              <a:off x="4194" y="2157"/>
              <a:ext cx="131" cy="29"/>
            </a:xfrm>
            <a:custGeom>
              <a:avLst/>
              <a:gdLst>
                <a:gd name="T0" fmla="*/ 131 w 131"/>
                <a:gd name="T1" fmla="*/ 23 h 29"/>
                <a:gd name="T2" fmla="*/ 131 w 131"/>
                <a:gd name="T3" fmla="*/ 29 h 29"/>
                <a:gd name="T4" fmla="*/ 131 w 131"/>
                <a:gd name="T5" fmla="*/ 29 h 29"/>
                <a:gd name="T6" fmla="*/ 131 w 131"/>
                <a:gd name="T7" fmla="*/ 29 h 29"/>
                <a:gd name="T8" fmla="*/ 125 w 131"/>
                <a:gd name="T9" fmla="*/ 29 h 29"/>
                <a:gd name="T10" fmla="*/ 119 w 131"/>
                <a:gd name="T11" fmla="*/ 23 h 29"/>
                <a:gd name="T12" fmla="*/ 113 w 131"/>
                <a:gd name="T13" fmla="*/ 17 h 29"/>
                <a:gd name="T14" fmla="*/ 101 w 131"/>
                <a:gd name="T15" fmla="*/ 11 h 29"/>
                <a:gd name="T16" fmla="*/ 95 w 131"/>
                <a:gd name="T17" fmla="*/ 5 h 29"/>
                <a:gd name="T18" fmla="*/ 84 w 131"/>
                <a:gd name="T19" fmla="*/ 5 h 29"/>
                <a:gd name="T20" fmla="*/ 78 w 131"/>
                <a:gd name="T21" fmla="*/ 5 h 29"/>
                <a:gd name="T22" fmla="*/ 66 w 131"/>
                <a:gd name="T23" fmla="*/ 5 h 29"/>
                <a:gd name="T24" fmla="*/ 60 w 131"/>
                <a:gd name="T25" fmla="*/ 5 h 29"/>
                <a:gd name="T26" fmla="*/ 54 w 131"/>
                <a:gd name="T27" fmla="*/ 5 h 29"/>
                <a:gd name="T28" fmla="*/ 42 w 131"/>
                <a:gd name="T29" fmla="*/ 5 h 29"/>
                <a:gd name="T30" fmla="*/ 36 w 131"/>
                <a:gd name="T31" fmla="*/ 5 h 29"/>
                <a:gd name="T32" fmla="*/ 24 w 131"/>
                <a:gd name="T33" fmla="*/ 5 h 29"/>
                <a:gd name="T34" fmla="*/ 18 w 131"/>
                <a:gd name="T35" fmla="*/ 5 h 29"/>
                <a:gd name="T36" fmla="*/ 12 w 131"/>
                <a:gd name="T37" fmla="*/ 11 h 29"/>
                <a:gd name="T38" fmla="*/ 6 w 131"/>
                <a:gd name="T39" fmla="*/ 11 h 29"/>
                <a:gd name="T40" fmla="*/ 0 w 131"/>
                <a:gd name="T41" fmla="*/ 11 h 29"/>
                <a:gd name="T42" fmla="*/ 6 w 131"/>
                <a:gd name="T43" fmla="*/ 11 h 29"/>
                <a:gd name="T44" fmla="*/ 6 w 131"/>
                <a:gd name="T45" fmla="*/ 5 h 29"/>
                <a:gd name="T46" fmla="*/ 12 w 131"/>
                <a:gd name="T47" fmla="*/ 5 h 29"/>
                <a:gd name="T48" fmla="*/ 24 w 131"/>
                <a:gd name="T49" fmla="*/ 0 h 29"/>
                <a:gd name="T50" fmla="*/ 30 w 131"/>
                <a:gd name="T51" fmla="*/ 0 h 29"/>
                <a:gd name="T52" fmla="*/ 42 w 131"/>
                <a:gd name="T53" fmla="*/ 0 h 29"/>
                <a:gd name="T54" fmla="*/ 54 w 131"/>
                <a:gd name="T55" fmla="*/ 0 h 29"/>
                <a:gd name="T56" fmla="*/ 60 w 131"/>
                <a:gd name="T57" fmla="*/ 0 h 29"/>
                <a:gd name="T58" fmla="*/ 72 w 131"/>
                <a:gd name="T59" fmla="*/ 0 h 29"/>
                <a:gd name="T60" fmla="*/ 84 w 131"/>
                <a:gd name="T61" fmla="*/ 0 h 29"/>
                <a:gd name="T62" fmla="*/ 95 w 131"/>
                <a:gd name="T63" fmla="*/ 0 h 29"/>
                <a:gd name="T64" fmla="*/ 101 w 131"/>
                <a:gd name="T65" fmla="*/ 5 h 29"/>
                <a:gd name="T66" fmla="*/ 113 w 131"/>
                <a:gd name="T67" fmla="*/ 5 h 29"/>
                <a:gd name="T68" fmla="*/ 119 w 131"/>
                <a:gd name="T69" fmla="*/ 11 h 29"/>
                <a:gd name="T70" fmla="*/ 125 w 131"/>
                <a:gd name="T71" fmla="*/ 17 h 29"/>
                <a:gd name="T72" fmla="*/ 131 w 131"/>
                <a:gd name="T73" fmla="*/ 23 h 2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31"/>
                <a:gd name="T112" fmla="*/ 0 h 29"/>
                <a:gd name="T113" fmla="*/ 131 w 131"/>
                <a:gd name="T114" fmla="*/ 29 h 2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31" h="29">
                  <a:moveTo>
                    <a:pt x="131" y="23"/>
                  </a:moveTo>
                  <a:lnTo>
                    <a:pt x="131" y="29"/>
                  </a:lnTo>
                  <a:lnTo>
                    <a:pt x="125" y="29"/>
                  </a:lnTo>
                  <a:lnTo>
                    <a:pt x="119" y="23"/>
                  </a:lnTo>
                  <a:lnTo>
                    <a:pt x="113" y="17"/>
                  </a:lnTo>
                  <a:lnTo>
                    <a:pt x="101" y="11"/>
                  </a:lnTo>
                  <a:lnTo>
                    <a:pt x="95" y="5"/>
                  </a:lnTo>
                  <a:lnTo>
                    <a:pt x="84" y="5"/>
                  </a:lnTo>
                  <a:lnTo>
                    <a:pt x="78" y="5"/>
                  </a:lnTo>
                  <a:lnTo>
                    <a:pt x="66" y="5"/>
                  </a:lnTo>
                  <a:lnTo>
                    <a:pt x="60" y="5"/>
                  </a:lnTo>
                  <a:lnTo>
                    <a:pt x="54" y="5"/>
                  </a:lnTo>
                  <a:lnTo>
                    <a:pt x="42" y="5"/>
                  </a:lnTo>
                  <a:lnTo>
                    <a:pt x="36" y="5"/>
                  </a:lnTo>
                  <a:lnTo>
                    <a:pt x="24" y="5"/>
                  </a:lnTo>
                  <a:lnTo>
                    <a:pt x="18" y="5"/>
                  </a:lnTo>
                  <a:lnTo>
                    <a:pt x="12" y="11"/>
                  </a:lnTo>
                  <a:lnTo>
                    <a:pt x="6" y="11"/>
                  </a:lnTo>
                  <a:lnTo>
                    <a:pt x="0" y="11"/>
                  </a:lnTo>
                  <a:lnTo>
                    <a:pt x="6" y="11"/>
                  </a:lnTo>
                  <a:lnTo>
                    <a:pt x="6" y="5"/>
                  </a:lnTo>
                  <a:lnTo>
                    <a:pt x="12" y="5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72" y="0"/>
                  </a:lnTo>
                  <a:lnTo>
                    <a:pt x="84" y="0"/>
                  </a:lnTo>
                  <a:lnTo>
                    <a:pt x="95" y="0"/>
                  </a:lnTo>
                  <a:lnTo>
                    <a:pt x="101" y="5"/>
                  </a:lnTo>
                  <a:lnTo>
                    <a:pt x="113" y="5"/>
                  </a:lnTo>
                  <a:lnTo>
                    <a:pt x="119" y="11"/>
                  </a:lnTo>
                  <a:lnTo>
                    <a:pt x="125" y="17"/>
                  </a:lnTo>
                  <a:lnTo>
                    <a:pt x="131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66" name="Freeform 166"/>
            <p:cNvSpPr>
              <a:spLocks/>
            </p:cNvSpPr>
            <p:nvPr/>
          </p:nvSpPr>
          <p:spPr bwMode="auto">
            <a:xfrm>
              <a:off x="4194" y="2162"/>
              <a:ext cx="18" cy="30"/>
            </a:xfrm>
            <a:custGeom>
              <a:avLst/>
              <a:gdLst>
                <a:gd name="T0" fmla="*/ 18 w 18"/>
                <a:gd name="T1" fmla="*/ 0 h 30"/>
                <a:gd name="T2" fmla="*/ 12 w 18"/>
                <a:gd name="T3" fmla="*/ 0 h 30"/>
                <a:gd name="T4" fmla="*/ 12 w 18"/>
                <a:gd name="T5" fmla="*/ 6 h 30"/>
                <a:gd name="T6" fmla="*/ 6 w 18"/>
                <a:gd name="T7" fmla="*/ 12 h 30"/>
                <a:gd name="T8" fmla="*/ 6 w 18"/>
                <a:gd name="T9" fmla="*/ 12 h 30"/>
                <a:gd name="T10" fmla="*/ 6 w 18"/>
                <a:gd name="T11" fmla="*/ 18 h 30"/>
                <a:gd name="T12" fmla="*/ 0 w 18"/>
                <a:gd name="T13" fmla="*/ 24 h 30"/>
                <a:gd name="T14" fmla="*/ 0 w 18"/>
                <a:gd name="T15" fmla="*/ 24 h 30"/>
                <a:gd name="T16" fmla="*/ 0 w 18"/>
                <a:gd name="T17" fmla="*/ 30 h 30"/>
                <a:gd name="T18" fmla="*/ 6 w 18"/>
                <a:gd name="T19" fmla="*/ 24 h 30"/>
                <a:gd name="T20" fmla="*/ 12 w 18"/>
                <a:gd name="T21" fmla="*/ 18 h 30"/>
                <a:gd name="T22" fmla="*/ 12 w 18"/>
                <a:gd name="T23" fmla="*/ 6 h 30"/>
                <a:gd name="T24" fmla="*/ 18 w 18"/>
                <a:gd name="T25" fmla="*/ 0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30"/>
                <a:gd name="T41" fmla="*/ 18 w 18"/>
                <a:gd name="T42" fmla="*/ 30 h 3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30">
                  <a:moveTo>
                    <a:pt x="18" y="0"/>
                  </a:moveTo>
                  <a:lnTo>
                    <a:pt x="12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2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67" name="Freeform 167"/>
            <p:cNvSpPr>
              <a:spLocks/>
            </p:cNvSpPr>
            <p:nvPr/>
          </p:nvSpPr>
          <p:spPr bwMode="auto">
            <a:xfrm>
              <a:off x="4206" y="2157"/>
              <a:ext cx="18" cy="35"/>
            </a:xfrm>
            <a:custGeom>
              <a:avLst/>
              <a:gdLst>
                <a:gd name="T0" fmla="*/ 0 w 18"/>
                <a:gd name="T1" fmla="*/ 35 h 35"/>
                <a:gd name="T2" fmla="*/ 0 w 18"/>
                <a:gd name="T3" fmla="*/ 29 h 35"/>
                <a:gd name="T4" fmla="*/ 0 w 18"/>
                <a:gd name="T5" fmla="*/ 29 h 35"/>
                <a:gd name="T6" fmla="*/ 0 w 18"/>
                <a:gd name="T7" fmla="*/ 23 h 35"/>
                <a:gd name="T8" fmla="*/ 0 w 18"/>
                <a:gd name="T9" fmla="*/ 17 h 35"/>
                <a:gd name="T10" fmla="*/ 6 w 18"/>
                <a:gd name="T11" fmla="*/ 17 h 35"/>
                <a:gd name="T12" fmla="*/ 12 w 18"/>
                <a:gd name="T13" fmla="*/ 11 h 35"/>
                <a:gd name="T14" fmla="*/ 12 w 18"/>
                <a:gd name="T15" fmla="*/ 5 h 35"/>
                <a:gd name="T16" fmla="*/ 18 w 18"/>
                <a:gd name="T17" fmla="*/ 0 h 35"/>
                <a:gd name="T18" fmla="*/ 18 w 18"/>
                <a:gd name="T19" fmla="*/ 5 h 35"/>
                <a:gd name="T20" fmla="*/ 12 w 18"/>
                <a:gd name="T21" fmla="*/ 11 h 35"/>
                <a:gd name="T22" fmla="*/ 12 w 18"/>
                <a:gd name="T23" fmla="*/ 17 h 35"/>
                <a:gd name="T24" fmla="*/ 6 w 18"/>
                <a:gd name="T25" fmla="*/ 17 h 35"/>
                <a:gd name="T26" fmla="*/ 6 w 18"/>
                <a:gd name="T27" fmla="*/ 23 h 35"/>
                <a:gd name="T28" fmla="*/ 0 w 18"/>
                <a:gd name="T29" fmla="*/ 29 h 35"/>
                <a:gd name="T30" fmla="*/ 0 w 18"/>
                <a:gd name="T31" fmla="*/ 29 h 35"/>
                <a:gd name="T32" fmla="*/ 0 w 18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5"/>
                <a:gd name="T53" fmla="*/ 18 w 18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5">
                  <a:moveTo>
                    <a:pt x="0" y="35"/>
                  </a:moveTo>
                  <a:lnTo>
                    <a:pt x="0" y="29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6" y="17"/>
                  </a:lnTo>
                  <a:lnTo>
                    <a:pt x="12" y="11"/>
                  </a:lnTo>
                  <a:lnTo>
                    <a:pt x="12" y="5"/>
                  </a:lnTo>
                  <a:lnTo>
                    <a:pt x="18" y="0"/>
                  </a:lnTo>
                  <a:lnTo>
                    <a:pt x="18" y="5"/>
                  </a:lnTo>
                  <a:lnTo>
                    <a:pt x="12" y="11"/>
                  </a:lnTo>
                  <a:lnTo>
                    <a:pt x="12" y="17"/>
                  </a:lnTo>
                  <a:lnTo>
                    <a:pt x="6" y="17"/>
                  </a:lnTo>
                  <a:lnTo>
                    <a:pt x="6" y="23"/>
                  </a:lnTo>
                  <a:lnTo>
                    <a:pt x="0" y="29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68" name="Freeform 168"/>
            <p:cNvSpPr>
              <a:spLocks/>
            </p:cNvSpPr>
            <p:nvPr/>
          </p:nvSpPr>
          <p:spPr bwMode="auto">
            <a:xfrm>
              <a:off x="4224" y="2157"/>
              <a:ext cx="24" cy="41"/>
            </a:xfrm>
            <a:custGeom>
              <a:avLst/>
              <a:gdLst>
                <a:gd name="T0" fmla="*/ 0 w 24"/>
                <a:gd name="T1" fmla="*/ 41 h 41"/>
                <a:gd name="T2" fmla="*/ 0 w 24"/>
                <a:gd name="T3" fmla="*/ 35 h 41"/>
                <a:gd name="T4" fmla="*/ 0 w 24"/>
                <a:gd name="T5" fmla="*/ 35 h 41"/>
                <a:gd name="T6" fmla="*/ 6 w 24"/>
                <a:gd name="T7" fmla="*/ 29 h 41"/>
                <a:gd name="T8" fmla="*/ 6 w 24"/>
                <a:gd name="T9" fmla="*/ 23 h 41"/>
                <a:gd name="T10" fmla="*/ 12 w 24"/>
                <a:gd name="T11" fmla="*/ 11 h 41"/>
                <a:gd name="T12" fmla="*/ 18 w 24"/>
                <a:gd name="T13" fmla="*/ 5 h 41"/>
                <a:gd name="T14" fmla="*/ 24 w 24"/>
                <a:gd name="T15" fmla="*/ 0 h 41"/>
                <a:gd name="T16" fmla="*/ 24 w 24"/>
                <a:gd name="T17" fmla="*/ 0 h 41"/>
                <a:gd name="T18" fmla="*/ 24 w 24"/>
                <a:gd name="T19" fmla="*/ 0 h 41"/>
                <a:gd name="T20" fmla="*/ 24 w 24"/>
                <a:gd name="T21" fmla="*/ 5 h 41"/>
                <a:gd name="T22" fmla="*/ 18 w 24"/>
                <a:gd name="T23" fmla="*/ 11 h 41"/>
                <a:gd name="T24" fmla="*/ 12 w 24"/>
                <a:gd name="T25" fmla="*/ 23 h 41"/>
                <a:gd name="T26" fmla="*/ 12 w 24"/>
                <a:gd name="T27" fmla="*/ 29 h 41"/>
                <a:gd name="T28" fmla="*/ 6 w 24"/>
                <a:gd name="T29" fmla="*/ 35 h 41"/>
                <a:gd name="T30" fmla="*/ 6 w 24"/>
                <a:gd name="T31" fmla="*/ 41 h 41"/>
                <a:gd name="T32" fmla="*/ 0 w 24"/>
                <a:gd name="T33" fmla="*/ 41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1"/>
                <a:gd name="T53" fmla="*/ 24 w 24"/>
                <a:gd name="T54" fmla="*/ 41 h 4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1">
                  <a:moveTo>
                    <a:pt x="0" y="41"/>
                  </a:moveTo>
                  <a:lnTo>
                    <a:pt x="0" y="35"/>
                  </a:lnTo>
                  <a:lnTo>
                    <a:pt x="6" y="29"/>
                  </a:lnTo>
                  <a:lnTo>
                    <a:pt x="6" y="23"/>
                  </a:lnTo>
                  <a:lnTo>
                    <a:pt x="12" y="11"/>
                  </a:lnTo>
                  <a:lnTo>
                    <a:pt x="18" y="5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18" y="11"/>
                  </a:lnTo>
                  <a:lnTo>
                    <a:pt x="12" y="23"/>
                  </a:lnTo>
                  <a:lnTo>
                    <a:pt x="12" y="29"/>
                  </a:lnTo>
                  <a:lnTo>
                    <a:pt x="6" y="35"/>
                  </a:lnTo>
                  <a:lnTo>
                    <a:pt x="6" y="41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69" name="Freeform 169"/>
            <p:cNvSpPr>
              <a:spLocks/>
            </p:cNvSpPr>
            <p:nvPr/>
          </p:nvSpPr>
          <p:spPr bwMode="auto">
            <a:xfrm>
              <a:off x="4248" y="2157"/>
              <a:ext cx="24" cy="47"/>
            </a:xfrm>
            <a:custGeom>
              <a:avLst/>
              <a:gdLst>
                <a:gd name="T0" fmla="*/ 0 w 24"/>
                <a:gd name="T1" fmla="*/ 47 h 47"/>
                <a:gd name="T2" fmla="*/ 0 w 24"/>
                <a:gd name="T3" fmla="*/ 41 h 47"/>
                <a:gd name="T4" fmla="*/ 0 w 24"/>
                <a:gd name="T5" fmla="*/ 35 h 47"/>
                <a:gd name="T6" fmla="*/ 0 w 24"/>
                <a:gd name="T7" fmla="*/ 29 h 47"/>
                <a:gd name="T8" fmla="*/ 6 w 24"/>
                <a:gd name="T9" fmla="*/ 23 h 47"/>
                <a:gd name="T10" fmla="*/ 12 w 24"/>
                <a:gd name="T11" fmla="*/ 17 h 47"/>
                <a:gd name="T12" fmla="*/ 18 w 24"/>
                <a:gd name="T13" fmla="*/ 11 h 47"/>
                <a:gd name="T14" fmla="*/ 24 w 24"/>
                <a:gd name="T15" fmla="*/ 5 h 47"/>
                <a:gd name="T16" fmla="*/ 24 w 24"/>
                <a:gd name="T17" fmla="*/ 0 h 47"/>
                <a:gd name="T18" fmla="*/ 24 w 24"/>
                <a:gd name="T19" fmla="*/ 5 h 47"/>
                <a:gd name="T20" fmla="*/ 24 w 24"/>
                <a:gd name="T21" fmla="*/ 11 h 47"/>
                <a:gd name="T22" fmla="*/ 18 w 24"/>
                <a:gd name="T23" fmla="*/ 17 h 47"/>
                <a:gd name="T24" fmla="*/ 12 w 24"/>
                <a:gd name="T25" fmla="*/ 23 h 47"/>
                <a:gd name="T26" fmla="*/ 6 w 24"/>
                <a:gd name="T27" fmla="*/ 35 h 47"/>
                <a:gd name="T28" fmla="*/ 6 w 24"/>
                <a:gd name="T29" fmla="*/ 41 h 47"/>
                <a:gd name="T30" fmla="*/ 0 w 24"/>
                <a:gd name="T31" fmla="*/ 41 h 47"/>
                <a:gd name="T32" fmla="*/ 0 w 24"/>
                <a:gd name="T33" fmla="*/ 47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7"/>
                <a:gd name="T53" fmla="*/ 24 w 24"/>
                <a:gd name="T54" fmla="*/ 47 h 4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7">
                  <a:moveTo>
                    <a:pt x="0" y="47"/>
                  </a:moveTo>
                  <a:lnTo>
                    <a:pt x="0" y="41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6" y="23"/>
                  </a:lnTo>
                  <a:lnTo>
                    <a:pt x="12" y="17"/>
                  </a:lnTo>
                  <a:lnTo>
                    <a:pt x="18" y="11"/>
                  </a:lnTo>
                  <a:lnTo>
                    <a:pt x="24" y="5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24" y="11"/>
                  </a:lnTo>
                  <a:lnTo>
                    <a:pt x="18" y="17"/>
                  </a:lnTo>
                  <a:lnTo>
                    <a:pt x="12" y="23"/>
                  </a:lnTo>
                  <a:lnTo>
                    <a:pt x="6" y="35"/>
                  </a:lnTo>
                  <a:lnTo>
                    <a:pt x="6" y="41"/>
                  </a:lnTo>
                  <a:lnTo>
                    <a:pt x="0" y="41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70" name="Freeform 170"/>
            <p:cNvSpPr>
              <a:spLocks/>
            </p:cNvSpPr>
            <p:nvPr/>
          </p:nvSpPr>
          <p:spPr bwMode="auto">
            <a:xfrm>
              <a:off x="4260" y="2162"/>
              <a:ext cx="29" cy="36"/>
            </a:xfrm>
            <a:custGeom>
              <a:avLst/>
              <a:gdLst>
                <a:gd name="T0" fmla="*/ 0 w 29"/>
                <a:gd name="T1" fmla="*/ 36 h 36"/>
                <a:gd name="T2" fmla="*/ 0 w 29"/>
                <a:gd name="T3" fmla="*/ 36 h 36"/>
                <a:gd name="T4" fmla="*/ 0 w 29"/>
                <a:gd name="T5" fmla="*/ 30 h 36"/>
                <a:gd name="T6" fmla="*/ 6 w 29"/>
                <a:gd name="T7" fmla="*/ 24 h 36"/>
                <a:gd name="T8" fmla="*/ 12 w 29"/>
                <a:gd name="T9" fmla="*/ 18 h 36"/>
                <a:gd name="T10" fmla="*/ 18 w 29"/>
                <a:gd name="T11" fmla="*/ 12 h 36"/>
                <a:gd name="T12" fmla="*/ 23 w 29"/>
                <a:gd name="T13" fmla="*/ 6 h 36"/>
                <a:gd name="T14" fmla="*/ 23 w 29"/>
                <a:gd name="T15" fmla="*/ 0 h 36"/>
                <a:gd name="T16" fmla="*/ 29 w 29"/>
                <a:gd name="T17" fmla="*/ 0 h 36"/>
                <a:gd name="T18" fmla="*/ 29 w 29"/>
                <a:gd name="T19" fmla="*/ 0 h 36"/>
                <a:gd name="T20" fmla="*/ 23 w 29"/>
                <a:gd name="T21" fmla="*/ 6 h 36"/>
                <a:gd name="T22" fmla="*/ 18 w 29"/>
                <a:gd name="T23" fmla="*/ 12 h 36"/>
                <a:gd name="T24" fmla="*/ 18 w 29"/>
                <a:gd name="T25" fmla="*/ 18 h 36"/>
                <a:gd name="T26" fmla="*/ 12 w 29"/>
                <a:gd name="T27" fmla="*/ 24 h 36"/>
                <a:gd name="T28" fmla="*/ 6 w 29"/>
                <a:gd name="T29" fmla="*/ 30 h 36"/>
                <a:gd name="T30" fmla="*/ 0 w 29"/>
                <a:gd name="T31" fmla="*/ 36 h 36"/>
                <a:gd name="T32" fmla="*/ 0 w 29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9"/>
                <a:gd name="T52" fmla="*/ 0 h 36"/>
                <a:gd name="T53" fmla="*/ 29 w 2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9" h="36">
                  <a:moveTo>
                    <a:pt x="0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3" y="6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23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6" y="3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71" name="Freeform 171"/>
            <p:cNvSpPr>
              <a:spLocks/>
            </p:cNvSpPr>
            <p:nvPr/>
          </p:nvSpPr>
          <p:spPr bwMode="auto">
            <a:xfrm>
              <a:off x="4278" y="2168"/>
              <a:ext cx="23" cy="30"/>
            </a:xfrm>
            <a:custGeom>
              <a:avLst/>
              <a:gdLst>
                <a:gd name="T0" fmla="*/ 0 w 23"/>
                <a:gd name="T1" fmla="*/ 30 h 30"/>
                <a:gd name="T2" fmla="*/ 0 w 23"/>
                <a:gd name="T3" fmla="*/ 24 h 30"/>
                <a:gd name="T4" fmla="*/ 0 w 23"/>
                <a:gd name="T5" fmla="*/ 24 h 30"/>
                <a:gd name="T6" fmla="*/ 0 w 23"/>
                <a:gd name="T7" fmla="*/ 18 h 30"/>
                <a:gd name="T8" fmla="*/ 5 w 23"/>
                <a:gd name="T9" fmla="*/ 12 h 30"/>
                <a:gd name="T10" fmla="*/ 11 w 23"/>
                <a:gd name="T11" fmla="*/ 6 h 30"/>
                <a:gd name="T12" fmla="*/ 11 w 23"/>
                <a:gd name="T13" fmla="*/ 6 h 30"/>
                <a:gd name="T14" fmla="*/ 17 w 23"/>
                <a:gd name="T15" fmla="*/ 0 h 30"/>
                <a:gd name="T16" fmla="*/ 23 w 23"/>
                <a:gd name="T17" fmla="*/ 0 h 30"/>
                <a:gd name="T18" fmla="*/ 23 w 23"/>
                <a:gd name="T19" fmla="*/ 0 h 30"/>
                <a:gd name="T20" fmla="*/ 17 w 23"/>
                <a:gd name="T21" fmla="*/ 6 h 30"/>
                <a:gd name="T22" fmla="*/ 11 w 23"/>
                <a:gd name="T23" fmla="*/ 12 h 30"/>
                <a:gd name="T24" fmla="*/ 11 w 23"/>
                <a:gd name="T25" fmla="*/ 18 h 30"/>
                <a:gd name="T26" fmla="*/ 5 w 23"/>
                <a:gd name="T27" fmla="*/ 24 h 30"/>
                <a:gd name="T28" fmla="*/ 5 w 23"/>
                <a:gd name="T29" fmla="*/ 24 h 30"/>
                <a:gd name="T30" fmla="*/ 0 w 23"/>
                <a:gd name="T31" fmla="*/ 30 h 30"/>
                <a:gd name="T32" fmla="*/ 0 w 23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30"/>
                <a:gd name="T53" fmla="*/ 23 w 23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30">
                  <a:moveTo>
                    <a:pt x="0" y="30"/>
                  </a:moveTo>
                  <a:lnTo>
                    <a:pt x="0" y="24"/>
                  </a:lnTo>
                  <a:lnTo>
                    <a:pt x="0" y="18"/>
                  </a:lnTo>
                  <a:lnTo>
                    <a:pt x="5" y="12"/>
                  </a:lnTo>
                  <a:lnTo>
                    <a:pt x="11" y="6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17" y="6"/>
                  </a:lnTo>
                  <a:lnTo>
                    <a:pt x="11" y="12"/>
                  </a:lnTo>
                  <a:lnTo>
                    <a:pt x="11" y="18"/>
                  </a:lnTo>
                  <a:lnTo>
                    <a:pt x="5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72" name="Freeform 172"/>
            <p:cNvSpPr>
              <a:spLocks/>
            </p:cNvSpPr>
            <p:nvPr/>
          </p:nvSpPr>
          <p:spPr bwMode="auto">
            <a:xfrm>
              <a:off x="4289" y="2174"/>
              <a:ext cx="24" cy="24"/>
            </a:xfrm>
            <a:custGeom>
              <a:avLst/>
              <a:gdLst>
                <a:gd name="T0" fmla="*/ 0 w 24"/>
                <a:gd name="T1" fmla="*/ 24 h 24"/>
                <a:gd name="T2" fmla="*/ 0 w 24"/>
                <a:gd name="T3" fmla="*/ 18 h 24"/>
                <a:gd name="T4" fmla="*/ 6 w 24"/>
                <a:gd name="T5" fmla="*/ 18 h 24"/>
                <a:gd name="T6" fmla="*/ 6 w 24"/>
                <a:gd name="T7" fmla="*/ 12 h 24"/>
                <a:gd name="T8" fmla="*/ 12 w 24"/>
                <a:gd name="T9" fmla="*/ 12 h 24"/>
                <a:gd name="T10" fmla="*/ 18 w 24"/>
                <a:gd name="T11" fmla="*/ 6 h 24"/>
                <a:gd name="T12" fmla="*/ 18 w 24"/>
                <a:gd name="T13" fmla="*/ 0 h 24"/>
                <a:gd name="T14" fmla="*/ 24 w 24"/>
                <a:gd name="T15" fmla="*/ 0 h 24"/>
                <a:gd name="T16" fmla="*/ 24 w 24"/>
                <a:gd name="T17" fmla="*/ 0 h 24"/>
                <a:gd name="T18" fmla="*/ 24 w 24"/>
                <a:gd name="T19" fmla="*/ 0 h 24"/>
                <a:gd name="T20" fmla="*/ 18 w 24"/>
                <a:gd name="T21" fmla="*/ 6 h 24"/>
                <a:gd name="T22" fmla="*/ 18 w 24"/>
                <a:gd name="T23" fmla="*/ 12 h 24"/>
                <a:gd name="T24" fmla="*/ 12 w 24"/>
                <a:gd name="T25" fmla="*/ 12 h 24"/>
                <a:gd name="T26" fmla="*/ 12 w 24"/>
                <a:gd name="T27" fmla="*/ 18 h 24"/>
                <a:gd name="T28" fmla="*/ 6 w 24"/>
                <a:gd name="T29" fmla="*/ 18 h 24"/>
                <a:gd name="T30" fmla="*/ 6 w 24"/>
                <a:gd name="T31" fmla="*/ 24 h 24"/>
                <a:gd name="T32" fmla="*/ 0 w 24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24"/>
                  </a:moveTo>
                  <a:lnTo>
                    <a:pt x="0" y="18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73" name="Freeform 173"/>
            <p:cNvSpPr>
              <a:spLocks/>
            </p:cNvSpPr>
            <p:nvPr/>
          </p:nvSpPr>
          <p:spPr bwMode="auto">
            <a:xfrm>
              <a:off x="4307" y="2180"/>
              <a:ext cx="12" cy="12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12 h 12"/>
                <a:gd name="T4" fmla="*/ 6 w 12"/>
                <a:gd name="T5" fmla="*/ 6 h 12"/>
                <a:gd name="T6" fmla="*/ 12 w 12"/>
                <a:gd name="T7" fmla="*/ 0 h 12"/>
                <a:gd name="T8" fmla="*/ 12 w 12"/>
                <a:gd name="T9" fmla="*/ 0 h 12"/>
                <a:gd name="T10" fmla="*/ 12 w 12"/>
                <a:gd name="T11" fmla="*/ 0 h 12"/>
                <a:gd name="T12" fmla="*/ 6 w 12"/>
                <a:gd name="T13" fmla="*/ 6 h 12"/>
                <a:gd name="T14" fmla="*/ 0 w 12"/>
                <a:gd name="T15" fmla="*/ 12 h 12"/>
                <a:gd name="T16" fmla="*/ 0 w 12"/>
                <a:gd name="T17" fmla="*/ 12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12"/>
                <a:gd name="T29" fmla="*/ 12 w 12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12">
                  <a:moveTo>
                    <a:pt x="0" y="12"/>
                  </a:moveTo>
                  <a:lnTo>
                    <a:pt x="0" y="12"/>
                  </a:lnTo>
                  <a:lnTo>
                    <a:pt x="6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74" name="Freeform 174"/>
            <p:cNvSpPr>
              <a:spLocks/>
            </p:cNvSpPr>
            <p:nvPr/>
          </p:nvSpPr>
          <p:spPr bwMode="auto">
            <a:xfrm>
              <a:off x="4182" y="2168"/>
              <a:ext cx="18" cy="18"/>
            </a:xfrm>
            <a:custGeom>
              <a:avLst/>
              <a:gdLst>
                <a:gd name="T0" fmla="*/ 18 w 18"/>
                <a:gd name="T1" fmla="*/ 0 h 18"/>
                <a:gd name="T2" fmla="*/ 18 w 18"/>
                <a:gd name="T3" fmla="*/ 0 h 18"/>
                <a:gd name="T4" fmla="*/ 12 w 18"/>
                <a:gd name="T5" fmla="*/ 12 h 18"/>
                <a:gd name="T6" fmla="*/ 6 w 18"/>
                <a:gd name="T7" fmla="*/ 18 h 18"/>
                <a:gd name="T8" fmla="*/ 6 w 18"/>
                <a:gd name="T9" fmla="*/ 18 h 18"/>
                <a:gd name="T10" fmla="*/ 0 w 18"/>
                <a:gd name="T11" fmla="*/ 12 h 18"/>
                <a:gd name="T12" fmla="*/ 6 w 18"/>
                <a:gd name="T13" fmla="*/ 12 h 18"/>
                <a:gd name="T14" fmla="*/ 6 w 18"/>
                <a:gd name="T15" fmla="*/ 6 h 18"/>
                <a:gd name="T16" fmla="*/ 6 w 18"/>
                <a:gd name="T17" fmla="*/ 6 h 18"/>
                <a:gd name="T18" fmla="*/ 12 w 18"/>
                <a:gd name="T19" fmla="*/ 6 h 18"/>
                <a:gd name="T20" fmla="*/ 18 w 18"/>
                <a:gd name="T21" fmla="*/ 0 h 18"/>
                <a:gd name="T22" fmla="*/ 18 w 18"/>
                <a:gd name="T23" fmla="*/ 0 h 18"/>
                <a:gd name="T24" fmla="*/ 18 w 18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18"/>
                <a:gd name="T41" fmla="*/ 18 w 18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18">
                  <a:moveTo>
                    <a:pt x="18" y="0"/>
                  </a:moveTo>
                  <a:lnTo>
                    <a:pt x="18" y="0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75" name="Freeform 175"/>
            <p:cNvSpPr>
              <a:spLocks/>
            </p:cNvSpPr>
            <p:nvPr/>
          </p:nvSpPr>
          <p:spPr bwMode="auto">
            <a:xfrm>
              <a:off x="4182" y="2157"/>
              <a:ext cx="18" cy="5"/>
            </a:xfrm>
            <a:custGeom>
              <a:avLst/>
              <a:gdLst>
                <a:gd name="T0" fmla="*/ 18 w 18"/>
                <a:gd name="T1" fmla="*/ 5 h 5"/>
                <a:gd name="T2" fmla="*/ 18 w 18"/>
                <a:gd name="T3" fmla="*/ 5 h 5"/>
                <a:gd name="T4" fmla="*/ 18 w 18"/>
                <a:gd name="T5" fmla="*/ 5 h 5"/>
                <a:gd name="T6" fmla="*/ 12 w 18"/>
                <a:gd name="T7" fmla="*/ 5 h 5"/>
                <a:gd name="T8" fmla="*/ 12 w 18"/>
                <a:gd name="T9" fmla="*/ 5 h 5"/>
                <a:gd name="T10" fmla="*/ 6 w 18"/>
                <a:gd name="T11" fmla="*/ 0 h 5"/>
                <a:gd name="T12" fmla="*/ 6 w 18"/>
                <a:gd name="T13" fmla="*/ 0 h 5"/>
                <a:gd name="T14" fmla="*/ 0 w 18"/>
                <a:gd name="T15" fmla="*/ 0 h 5"/>
                <a:gd name="T16" fmla="*/ 0 w 18"/>
                <a:gd name="T17" fmla="*/ 0 h 5"/>
                <a:gd name="T18" fmla="*/ 0 w 18"/>
                <a:gd name="T19" fmla="*/ 0 h 5"/>
                <a:gd name="T20" fmla="*/ 0 w 18"/>
                <a:gd name="T21" fmla="*/ 5 h 5"/>
                <a:gd name="T22" fmla="*/ 6 w 18"/>
                <a:gd name="T23" fmla="*/ 5 h 5"/>
                <a:gd name="T24" fmla="*/ 6 w 18"/>
                <a:gd name="T25" fmla="*/ 5 h 5"/>
                <a:gd name="T26" fmla="*/ 12 w 18"/>
                <a:gd name="T27" fmla="*/ 5 h 5"/>
                <a:gd name="T28" fmla="*/ 12 w 18"/>
                <a:gd name="T29" fmla="*/ 5 h 5"/>
                <a:gd name="T30" fmla="*/ 18 w 18"/>
                <a:gd name="T31" fmla="*/ 5 h 5"/>
                <a:gd name="T32" fmla="*/ 18 w 18"/>
                <a:gd name="T33" fmla="*/ 5 h 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5"/>
                <a:gd name="T53" fmla="*/ 18 w 18"/>
                <a:gd name="T54" fmla="*/ 5 h 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5">
                  <a:moveTo>
                    <a:pt x="18" y="5"/>
                  </a:moveTo>
                  <a:lnTo>
                    <a:pt x="18" y="5"/>
                  </a:lnTo>
                  <a:lnTo>
                    <a:pt x="12" y="5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6" y="5"/>
                  </a:lnTo>
                  <a:lnTo>
                    <a:pt x="12" y="5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76" name="Freeform 176"/>
            <p:cNvSpPr>
              <a:spLocks/>
            </p:cNvSpPr>
            <p:nvPr/>
          </p:nvSpPr>
          <p:spPr bwMode="auto">
            <a:xfrm>
              <a:off x="4176" y="2168"/>
              <a:ext cx="24" cy="6"/>
            </a:xfrm>
            <a:custGeom>
              <a:avLst/>
              <a:gdLst>
                <a:gd name="T0" fmla="*/ 24 w 24"/>
                <a:gd name="T1" fmla="*/ 0 h 6"/>
                <a:gd name="T2" fmla="*/ 18 w 24"/>
                <a:gd name="T3" fmla="*/ 0 h 6"/>
                <a:gd name="T4" fmla="*/ 18 w 24"/>
                <a:gd name="T5" fmla="*/ 0 h 6"/>
                <a:gd name="T6" fmla="*/ 12 w 24"/>
                <a:gd name="T7" fmla="*/ 0 h 6"/>
                <a:gd name="T8" fmla="*/ 12 w 24"/>
                <a:gd name="T9" fmla="*/ 0 h 6"/>
                <a:gd name="T10" fmla="*/ 6 w 24"/>
                <a:gd name="T11" fmla="*/ 0 h 6"/>
                <a:gd name="T12" fmla="*/ 6 w 24"/>
                <a:gd name="T13" fmla="*/ 0 h 6"/>
                <a:gd name="T14" fmla="*/ 0 w 24"/>
                <a:gd name="T15" fmla="*/ 0 h 6"/>
                <a:gd name="T16" fmla="*/ 0 w 24"/>
                <a:gd name="T17" fmla="*/ 0 h 6"/>
                <a:gd name="T18" fmla="*/ 0 w 24"/>
                <a:gd name="T19" fmla="*/ 6 h 6"/>
                <a:gd name="T20" fmla="*/ 0 w 24"/>
                <a:gd name="T21" fmla="*/ 6 h 6"/>
                <a:gd name="T22" fmla="*/ 6 w 24"/>
                <a:gd name="T23" fmla="*/ 6 h 6"/>
                <a:gd name="T24" fmla="*/ 12 w 24"/>
                <a:gd name="T25" fmla="*/ 6 h 6"/>
                <a:gd name="T26" fmla="*/ 12 w 24"/>
                <a:gd name="T27" fmla="*/ 0 h 6"/>
                <a:gd name="T28" fmla="*/ 18 w 24"/>
                <a:gd name="T29" fmla="*/ 0 h 6"/>
                <a:gd name="T30" fmla="*/ 18 w 24"/>
                <a:gd name="T31" fmla="*/ 0 h 6"/>
                <a:gd name="T32" fmla="*/ 24 w 24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24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77" name="Freeform 177"/>
            <p:cNvSpPr>
              <a:spLocks/>
            </p:cNvSpPr>
            <p:nvPr/>
          </p:nvSpPr>
          <p:spPr bwMode="auto">
            <a:xfrm>
              <a:off x="4188" y="2145"/>
              <a:ext cx="24" cy="17"/>
            </a:xfrm>
            <a:custGeom>
              <a:avLst/>
              <a:gdLst>
                <a:gd name="T0" fmla="*/ 24 w 24"/>
                <a:gd name="T1" fmla="*/ 17 h 17"/>
                <a:gd name="T2" fmla="*/ 18 w 24"/>
                <a:gd name="T3" fmla="*/ 17 h 17"/>
                <a:gd name="T4" fmla="*/ 18 w 24"/>
                <a:gd name="T5" fmla="*/ 12 h 17"/>
                <a:gd name="T6" fmla="*/ 12 w 24"/>
                <a:gd name="T7" fmla="*/ 12 h 17"/>
                <a:gd name="T8" fmla="*/ 6 w 24"/>
                <a:gd name="T9" fmla="*/ 12 h 17"/>
                <a:gd name="T10" fmla="*/ 6 w 24"/>
                <a:gd name="T11" fmla="*/ 6 h 17"/>
                <a:gd name="T12" fmla="*/ 0 w 24"/>
                <a:gd name="T13" fmla="*/ 6 h 17"/>
                <a:gd name="T14" fmla="*/ 0 w 24"/>
                <a:gd name="T15" fmla="*/ 0 h 17"/>
                <a:gd name="T16" fmla="*/ 0 w 24"/>
                <a:gd name="T17" fmla="*/ 0 h 17"/>
                <a:gd name="T18" fmla="*/ 0 w 24"/>
                <a:gd name="T19" fmla="*/ 0 h 17"/>
                <a:gd name="T20" fmla="*/ 6 w 24"/>
                <a:gd name="T21" fmla="*/ 0 h 17"/>
                <a:gd name="T22" fmla="*/ 6 w 24"/>
                <a:gd name="T23" fmla="*/ 6 h 17"/>
                <a:gd name="T24" fmla="*/ 12 w 24"/>
                <a:gd name="T25" fmla="*/ 6 h 17"/>
                <a:gd name="T26" fmla="*/ 12 w 24"/>
                <a:gd name="T27" fmla="*/ 12 h 17"/>
                <a:gd name="T28" fmla="*/ 18 w 24"/>
                <a:gd name="T29" fmla="*/ 12 h 17"/>
                <a:gd name="T30" fmla="*/ 18 w 24"/>
                <a:gd name="T31" fmla="*/ 17 h 17"/>
                <a:gd name="T32" fmla="*/ 24 w 24"/>
                <a:gd name="T33" fmla="*/ 17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7"/>
                <a:gd name="T53" fmla="*/ 24 w 24"/>
                <a:gd name="T54" fmla="*/ 17 h 1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7">
                  <a:moveTo>
                    <a:pt x="24" y="17"/>
                  </a:moveTo>
                  <a:lnTo>
                    <a:pt x="18" y="17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17"/>
                  </a:lnTo>
                  <a:lnTo>
                    <a:pt x="24" y="17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78" name="Freeform 178"/>
            <p:cNvSpPr>
              <a:spLocks/>
            </p:cNvSpPr>
            <p:nvPr/>
          </p:nvSpPr>
          <p:spPr bwMode="auto">
            <a:xfrm>
              <a:off x="4313" y="2151"/>
              <a:ext cx="6" cy="23"/>
            </a:xfrm>
            <a:custGeom>
              <a:avLst/>
              <a:gdLst>
                <a:gd name="T0" fmla="*/ 0 w 6"/>
                <a:gd name="T1" fmla="*/ 23 h 23"/>
                <a:gd name="T2" fmla="*/ 0 w 6"/>
                <a:gd name="T3" fmla="*/ 17 h 23"/>
                <a:gd name="T4" fmla="*/ 0 w 6"/>
                <a:gd name="T5" fmla="*/ 11 h 23"/>
                <a:gd name="T6" fmla="*/ 0 w 6"/>
                <a:gd name="T7" fmla="*/ 0 h 23"/>
                <a:gd name="T8" fmla="*/ 0 w 6"/>
                <a:gd name="T9" fmla="*/ 0 h 23"/>
                <a:gd name="T10" fmla="*/ 6 w 6"/>
                <a:gd name="T11" fmla="*/ 0 h 23"/>
                <a:gd name="T12" fmla="*/ 6 w 6"/>
                <a:gd name="T13" fmla="*/ 6 h 23"/>
                <a:gd name="T14" fmla="*/ 0 w 6"/>
                <a:gd name="T15" fmla="*/ 17 h 23"/>
                <a:gd name="T16" fmla="*/ 0 w 6"/>
                <a:gd name="T17" fmla="*/ 23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3"/>
                <a:gd name="T29" fmla="*/ 6 w 6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3">
                  <a:moveTo>
                    <a:pt x="0" y="23"/>
                  </a:moveTo>
                  <a:lnTo>
                    <a:pt x="0" y="17"/>
                  </a:lnTo>
                  <a:lnTo>
                    <a:pt x="0" y="11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17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79" name="Freeform 179"/>
            <p:cNvSpPr>
              <a:spLocks/>
            </p:cNvSpPr>
            <p:nvPr/>
          </p:nvSpPr>
          <p:spPr bwMode="auto">
            <a:xfrm>
              <a:off x="4319" y="2151"/>
              <a:ext cx="12" cy="29"/>
            </a:xfrm>
            <a:custGeom>
              <a:avLst/>
              <a:gdLst>
                <a:gd name="T0" fmla="*/ 0 w 12"/>
                <a:gd name="T1" fmla="*/ 29 h 29"/>
                <a:gd name="T2" fmla="*/ 0 w 12"/>
                <a:gd name="T3" fmla="*/ 23 h 29"/>
                <a:gd name="T4" fmla="*/ 0 w 12"/>
                <a:gd name="T5" fmla="*/ 11 h 29"/>
                <a:gd name="T6" fmla="*/ 6 w 12"/>
                <a:gd name="T7" fmla="*/ 6 h 29"/>
                <a:gd name="T8" fmla="*/ 6 w 12"/>
                <a:gd name="T9" fmla="*/ 0 h 29"/>
                <a:gd name="T10" fmla="*/ 12 w 12"/>
                <a:gd name="T11" fmla="*/ 6 h 29"/>
                <a:gd name="T12" fmla="*/ 6 w 12"/>
                <a:gd name="T13" fmla="*/ 11 h 29"/>
                <a:gd name="T14" fmla="*/ 6 w 12"/>
                <a:gd name="T15" fmla="*/ 23 h 29"/>
                <a:gd name="T16" fmla="*/ 0 w 12"/>
                <a:gd name="T17" fmla="*/ 29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29"/>
                <a:gd name="T29" fmla="*/ 12 w 12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29">
                  <a:moveTo>
                    <a:pt x="0" y="29"/>
                  </a:moveTo>
                  <a:lnTo>
                    <a:pt x="0" y="23"/>
                  </a:lnTo>
                  <a:lnTo>
                    <a:pt x="0" y="11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6"/>
                  </a:lnTo>
                  <a:lnTo>
                    <a:pt x="6" y="11"/>
                  </a:lnTo>
                  <a:lnTo>
                    <a:pt x="6" y="23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80" name="Freeform 180"/>
            <p:cNvSpPr>
              <a:spLocks/>
            </p:cNvSpPr>
            <p:nvPr/>
          </p:nvSpPr>
          <p:spPr bwMode="auto">
            <a:xfrm>
              <a:off x="4295" y="2139"/>
              <a:ext cx="6" cy="29"/>
            </a:xfrm>
            <a:custGeom>
              <a:avLst/>
              <a:gdLst>
                <a:gd name="T0" fmla="*/ 6 w 6"/>
                <a:gd name="T1" fmla="*/ 29 h 29"/>
                <a:gd name="T2" fmla="*/ 6 w 6"/>
                <a:gd name="T3" fmla="*/ 23 h 29"/>
                <a:gd name="T4" fmla="*/ 0 w 6"/>
                <a:gd name="T5" fmla="*/ 18 h 29"/>
                <a:gd name="T6" fmla="*/ 0 w 6"/>
                <a:gd name="T7" fmla="*/ 6 h 29"/>
                <a:gd name="T8" fmla="*/ 6 w 6"/>
                <a:gd name="T9" fmla="*/ 0 h 29"/>
                <a:gd name="T10" fmla="*/ 6 w 6"/>
                <a:gd name="T11" fmla="*/ 6 h 29"/>
                <a:gd name="T12" fmla="*/ 6 w 6"/>
                <a:gd name="T13" fmla="*/ 12 h 29"/>
                <a:gd name="T14" fmla="*/ 6 w 6"/>
                <a:gd name="T15" fmla="*/ 18 h 29"/>
                <a:gd name="T16" fmla="*/ 6 w 6"/>
                <a:gd name="T17" fmla="*/ 29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9"/>
                <a:gd name="T29" fmla="*/ 6 w 6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9">
                  <a:moveTo>
                    <a:pt x="6" y="29"/>
                  </a:moveTo>
                  <a:lnTo>
                    <a:pt x="6" y="23"/>
                  </a:lnTo>
                  <a:lnTo>
                    <a:pt x="0" y="18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6" y="2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81" name="Freeform 181"/>
            <p:cNvSpPr>
              <a:spLocks/>
            </p:cNvSpPr>
            <p:nvPr/>
          </p:nvSpPr>
          <p:spPr bwMode="auto">
            <a:xfrm>
              <a:off x="4283" y="2133"/>
              <a:ext cx="6" cy="29"/>
            </a:xfrm>
            <a:custGeom>
              <a:avLst/>
              <a:gdLst>
                <a:gd name="T0" fmla="*/ 6 w 6"/>
                <a:gd name="T1" fmla="*/ 29 h 29"/>
                <a:gd name="T2" fmla="*/ 6 w 6"/>
                <a:gd name="T3" fmla="*/ 24 h 29"/>
                <a:gd name="T4" fmla="*/ 0 w 6"/>
                <a:gd name="T5" fmla="*/ 12 h 29"/>
                <a:gd name="T6" fmla="*/ 0 w 6"/>
                <a:gd name="T7" fmla="*/ 6 h 29"/>
                <a:gd name="T8" fmla="*/ 0 w 6"/>
                <a:gd name="T9" fmla="*/ 0 h 29"/>
                <a:gd name="T10" fmla="*/ 6 w 6"/>
                <a:gd name="T11" fmla="*/ 6 h 29"/>
                <a:gd name="T12" fmla="*/ 6 w 6"/>
                <a:gd name="T13" fmla="*/ 12 h 29"/>
                <a:gd name="T14" fmla="*/ 6 w 6"/>
                <a:gd name="T15" fmla="*/ 24 h 29"/>
                <a:gd name="T16" fmla="*/ 6 w 6"/>
                <a:gd name="T17" fmla="*/ 29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9"/>
                <a:gd name="T29" fmla="*/ 6 w 6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9">
                  <a:moveTo>
                    <a:pt x="6" y="29"/>
                  </a:moveTo>
                  <a:lnTo>
                    <a:pt x="6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6" y="24"/>
                  </a:lnTo>
                  <a:lnTo>
                    <a:pt x="6" y="2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82" name="Freeform 182"/>
            <p:cNvSpPr>
              <a:spLocks/>
            </p:cNvSpPr>
            <p:nvPr/>
          </p:nvSpPr>
          <p:spPr bwMode="auto">
            <a:xfrm>
              <a:off x="4266" y="2127"/>
              <a:ext cx="12" cy="30"/>
            </a:xfrm>
            <a:custGeom>
              <a:avLst/>
              <a:gdLst>
                <a:gd name="T0" fmla="*/ 12 w 12"/>
                <a:gd name="T1" fmla="*/ 30 h 30"/>
                <a:gd name="T2" fmla="*/ 6 w 12"/>
                <a:gd name="T3" fmla="*/ 24 h 30"/>
                <a:gd name="T4" fmla="*/ 0 w 12"/>
                <a:gd name="T5" fmla="*/ 12 h 30"/>
                <a:gd name="T6" fmla="*/ 0 w 12"/>
                <a:gd name="T7" fmla="*/ 0 h 30"/>
                <a:gd name="T8" fmla="*/ 0 w 12"/>
                <a:gd name="T9" fmla="*/ 0 h 30"/>
                <a:gd name="T10" fmla="*/ 6 w 12"/>
                <a:gd name="T11" fmla="*/ 6 h 30"/>
                <a:gd name="T12" fmla="*/ 6 w 12"/>
                <a:gd name="T13" fmla="*/ 12 h 30"/>
                <a:gd name="T14" fmla="*/ 12 w 12"/>
                <a:gd name="T15" fmla="*/ 24 h 30"/>
                <a:gd name="T16" fmla="*/ 12 w 12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12" y="30"/>
                  </a:moveTo>
                  <a:lnTo>
                    <a:pt x="6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24"/>
                  </a:lnTo>
                  <a:lnTo>
                    <a:pt x="12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83" name="Freeform 183"/>
            <p:cNvSpPr>
              <a:spLocks/>
            </p:cNvSpPr>
            <p:nvPr/>
          </p:nvSpPr>
          <p:spPr bwMode="auto">
            <a:xfrm>
              <a:off x="4230" y="2121"/>
              <a:ext cx="18" cy="36"/>
            </a:xfrm>
            <a:custGeom>
              <a:avLst/>
              <a:gdLst>
                <a:gd name="T0" fmla="*/ 18 w 18"/>
                <a:gd name="T1" fmla="*/ 36 h 36"/>
                <a:gd name="T2" fmla="*/ 18 w 18"/>
                <a:gd name="T3" fmla="*/ 36 h 36"/>
                <a:gd name="T4" fmla="*/ 12 w 18"/>
                <a:gd name="T5" fmla="*/ 30 h 36"/>
                <a:gd name="T6" fmla="*/ 12 w 18"/>
                <a:gd name="T7" fmla="*/ 24 h 36"/>
                <a:gd name="T8" fmla="*/ 6 w 18"/>
                <a:gd name="T9" fmla="*/ 18 h 36"/>
                <a:gd name="T10" fmla="*/ 6 w 18"/>
                <a:gd name="T11" fmla="*/ 12 h 36"/>
                <a:gd name="T12" fmla="*/ 0 w 18"/>
                <a:gd name="T13" fmla="*/ 6 h 36"/>
                <a:gd name="T14" fmla="*/ 0 w 18"/>
                <a:gd name="T15" fmla="*/ 6 h 36"/>
                <a:gd name="T16" fmla="*/ 6 w 18"/>
                <a:gd name="T17" fmla="*/ 0 h 36"/>
                <a:gd name="T18" fmla="*/ 6 w 18"/>
                <a:gd name="T19" fmla="*/ 0 h 36"/>
                <a:gd name="T20" fmla="*/ 6 w 18"/>
                <a:gd name="T21" fmla="*/ 6 h 36"/>
                <a:gd name="T22" fmla="*/ 12 w 18"/>
                <a:gd name="T23" fmla="*/ 12 h 36"/>
                <a:gd name="T24" fmla="*/ 12 w 18"/>
                <a:gd name="T25" fmla="*/ 18 h 36"/>
                <a:gd name="T26" fmla="*/ 12 w 18"/>
                <a:gd name="T27" fmla="*/ 24 h 36"/>
                <a:gd name="T28" fmla="*/ 18 w 18"/>
                <a:gd name="T29" fmla="*/ 30 h 36"/>
                <a:gd name="T30" fmla="*/ 18 w 18"/>
                <a:gd name="T31" fmla="*/ 36 h 36"/>
                <a:gd name="T32" fmla="*/ 18 w 18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6"/>
                <a:gd name="T53" fmla="*/ 18 w 18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6">
                  <a:moveTo>
                    <a:pt x="18" y="36"/>
                  </a:moveTo>
                  <a:lnTo>
                    <a:pt x="18" y="36"/>
                  </a:lnTo>
                  <a:lnTo>
                    <a:pt x="12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2" y="24"/>
                  </a:lnTo>
                  <a:lnTo>
                    <a:pt x="18" y="30"/>
                  </a:lnTo>
                  <a:lnTo>
                    <a:pt x="18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84" name="Freeform 184"/>
            <p:cNvSpPr>
              <a:spLocks/>
            </p:cNvSpPr>
            <p:nvPr/>
          </p:nvSpPr>
          <p:spPr bwMode="auto">
            <a:xfrm>
              <a:off x="4200" y="2127"/>
              <a:ext cx="24" cy="35"/>
            </a:xfrm>
            <a:custGeom>
              <a:avLst/>
              <a:gdLst>
                <a:gd name="T0" fmla="*/ 24 w 24"/>
                <a:gd name="T1" fmla="*/ 35 h 35"/>
                <a:gd name="T2" fmla="*/ 18 w 24"/>
                <a:gd name="T3" fmla="*/ 30 h 35"/>
                <a:gd name="T4" fmla="*/ 18 w 24"/>
                <a:gd name="T5" fmla="*/ 30 h 35"/>
                <a:gd name="T6" fmla="*/ 12 w 24"/>
                <a:gd name="T7" fmla="*/ 24 h 35"/>
                <a:gd name="T8" fmla="*/ 6 w 24"/>
                <a:gd name="T9" fmla="*/ 18 h 35"/>
                <a:gd name="T10" fmla="*/ 6 w 24"/>
                <a:gd name="T11" fmla="*/ 12 h 35"/>
                <a:gd name="T12" fmla="*/ 0 w 24"/>
                <a:gd name="T13" fmla="*/ 6 h 35"/>
                <a:gd name="T14" fmla="*/ 0 w 24"/>
                <a:gd name="T15" fmla="*/ 6 h 35"/>
                <a:gd name="T16" fmla="*/ 0 w 24"/>
                <a:gd name="T17" fmla="*/ 0 h 35"/>
                <a:gd name="T18" fmla="*/ 6 w 24"/>
                <a:gd name="T19" fmla="*/ 0 h 35"/>
                <a:gd name="T20" fmla="*/ 6 w 24"/>
                <a:gd name="T21" fmla="*/ 6 h 35"/>
                <a:gd name="T22" fmla="*/ 6 w 24"/>
                <a:gd name="T23" fmla="*/ 12 h 35"/>
                <a:gd name="T24" fmla="*/ 12 w 24"/>
                <a:gd name="T25" fmla="*/ 18 h 35"/>
                <a:gd name="T26" fmla="*/ 12 w 24"/>
                <a:gd name="T27" fmla="*/ 24 h 35"/>
                <a:gd name="T28" fmla="*/ 18 w 24"/>
                <a:gd name="T29" fmla="*/ 30 h 35"/>
                <a:gd name="T30" fmla="*/ 18 w 24"/>
                <a:gd name="T31" fmla="*/ 35 h 35"/>
                <a:gd name="T32" fmla="*/ 24 w 24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5"/>
                <a:gd name="T53" fmla="*/ 24 w 24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5">
                  <a:moveTo>
                    <a:pt x="24" y="35"/>
                  </a:moveTo>
                  <a:lnTo>
                    <a:pt x="18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2" y="24"/>
                  </a:lnTo>
                  <a:lnTo>
                    <a:pt x="18" y="30"/>
                  </a:lnTo>
                  <a:lnTo>
                    <a:pt x="18" y="35"/>
                  </a:lnTo>
                  <a:lnTo>
                    <a:pt x="24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85" name="Freeform 185"/>
            <p:cNvSpPr>
              <a:spLocks/>
            </p:cNvSpPr>
            <p:nvPr/>
          </p:nvSpPr>
          <p:spPr bwMode="auto">
            <a:xfrm>
              <a:off x="4248" y="2127"/>
              <a:ext cx="18" cy="30"/>
            </a:xfrm>
            <a:custGeom>
              <a:avLst/>
              <a:gdLst>
                <a:gd name="T0" fmla="*/ 18 w 18"/>
                <a:gd name="T1" fmla="*/ 30 h 30"/>
                <a:gd name="T2" fmla="*/ 12 w 18"/>
                <a:gd name="T3" fmla="*/ 30 h 30"/>
                <a:gd name="T4" fmla="*/ 12 w 18"/>
                <a:gd name="T5" fmla="*/ 24 h 30"/>
                <a:gd name="T6" fmla="*/ 6 w 18"/>
                <a:gd name="T7" fmla="*/ 18 h 30"/>
                <a:gd name="T8" fmla="*/ 0 w 18"/>
                <a:gd name="T9" fmla="*/ 12 h 30"/>
                <a:gd name="T10" fmla="*/ 0 w 18"/>
                <a:gd name="T11" fmla="*/ 6 h 30"/>
                <a:gd name="T12" fmla="*/ 0 w 18"/>
                <a:gd name="T13" fmla="*/ 6 h 30"/>
                <a:gd name="T14" fmla="*/ 0 w 18"/>
                <a:gd name="T15" fmla="*/ 0 h 30"/>
                <a:gd name="T16" fmla="*/ 0 w 18"/>
                <a:gd name="T17" fmla="*/ 0 h 30"/>
                <a:gd name="T18" fmla="*/ 0 w 18"/>
                <a:gd name="T19" fmla="*/ 0 h 30"/>
                <a:gd name="T20" fmla="*/ 6 w 18"/>
                <a:gd name="T21" fmla="*/ 6 h 30"/>
                <a:gd name="T22" fmla="*/ 6 w 18"/>
                <a:gd name="T23" fmla="*/ 6 h 30"/>
                <a:gd name="T24" fmla="*/ 6 w 18"/>
                <a:gd name="T25" fmla="*/ 12 h 30"/>
                <a:gd name="T26" fmla="*/ 12 w 18"/>
                <a:gd name="T27" fmla="*/ 18 h 30"/>
                <a:gd name="T28" fmla="*/ 12 w 18"/>
                <a:gd name="T29" fmla="*/ 24 h 30"/>
                <a:gd name="T30" fmla="*/ 12 w 18"/>
                <a:gd name="T31" fmla="*/ 30 h 30"/>
                <a:gd name="T32" fmla="*/ 18 w 18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0"/>
                <a:gd name="T53" fmla="*/ 18 w 1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0">
                  <a:moveTo>
                    <a:pt x="18" y="30"/>
                  </a:moveTo>
                  <a:lnTo>
                    <a:pt x="12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2" y="24"/>
                  </a:lnTo>
                  <a:lnTo>
                    <a:pt x="12" y="30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86" name="Freeform 186"/>
            <p:cNvSpPr>
              <a:spLocks/>
            </p:cNvSpPr>
            <p:nvPr/>
          </p:nvSpPr>
          <p:spPr bwMode="auto">
            <a:xfrm>
              <a:off x="4236" y="2157"/>
              <a:ext cx="24" cy="41"/>
            </a:xfrm>
            <a:custGeom>
              <a:avLst/>
              <a:gdLst>
                <a:gd name="T0" fmla="*/ 0 w 24"/>
                <a:gd name="T1" fmla="*/ 41 h 41"/>
                <a:gd name="T2" fmla="*/ 0 w 24"/>
                <a:gd name="T3" fmla="*/ 41 h 41"/>
                <a:gd name="T4" fmla="*/ 0 w 24"/>
                <a:gd name="T5" fmla="*/ 35 h 41"/>
                <a:gd name="T6" fmla="*/ 0 w 24"/>
                <a:gd name="T7" fmla="*/ 29 h 41"/>
                <a:gd name="T8" fmla="*/ 6 w 24"/>
                <a:gd name="T9" fmla="*/ 23 h 41"/>
                <a:gd name="T10" fmla="*/ 12 w 24"/>
                <a:gd name="T11" fmla="*/ 11 h 41"/>
                <a:gd name="T12" fmla="*/ 18 w 24"/>
                <a:gd name="T13" fmla="*/ 5 h 41"/>
                <a:gd name="T14" fmla="*/ 24 w 24"/>
                <a:gd name="T15" fmla="*/ 0 h 41"/>
                <a:gd name="T16" fmla="*/ 24 w 24"/>
                <a:gd name="T17" fmla="*/ 0 h 41"/>
                <a:gd name="T18" fmla="*/ 24 w 24"/>
                <a:gd name="T19" fmla="*/ 0 h 41"/>
                <a:gd name="T20" fmla="*/ 24 w 24"/>
                <a:gd name="T21" fmla="*/ 5 h 41"/>
                <a:gd name="T22" fmla="*/ 18 w 24"/>
                <a:gd name="T23" fmla="*/ 17 h 41"/>
                <a:gd name="T24" fmla="*/ 12 w 24"/>
                <a:gd name="T25" fmla="*/ 23 h 41"/>
                <a:gd name="T26" fmla="*/ 6 w 24"/>
                <a:gd name="T27" fmla="*/ 29 h 41"/>
                <a:gd name="T28" fmla="*/ 6 w 24"/>
                <a:gd name="T29" fmla="*/ 35 h 41"/>
                <a:gd name="T30" fmla="*/ 0 w 24"/>
                <a:gd name="T31" fmla="*/ 41 h 41"/>
                <a:gd name="T32" fmla="*/ 0 w 24"/>
                <a:gd name="T33" fmla="*/ 41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1"/>
                <a:gd name="T53" fmla="*/ 24 w 24"/>
                <a:gd name="T54" fmla="*/ 41 h 4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1">
                  <a:moveTo>
                    <a:pt x="0" y="41"/>
                  </a:moveTo>
                  <a:lnTo>
                    <a:pt x="0" y="41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6" y="23"/>
                  </a:lnTo>
                  <a:lnTo>
                    <a:pt x="12" y="11"/>
                  </a:lnTo>
                  <a:lnTo>
                    <a:pt x="18" y="5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18" y="17"/>
                  </a:lnTo>
                  <a:lnTo>
                    <a:pt x="12" y="23"/>
                  </a:lnTo>
                  <a:lnTo>
                    <a:pt x="6" y="29"/>
                  </a:lnTo>
                  <a:lnTo>
                    <a:pt x="6" y="35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87" name="Freeform 187"/>
            <p:cNvSpPr>
              <a:spLocks/>
            </p:cNvSpPr>
            <p:nvPr/>
          </p:nvSpPr>
          <p:spPr bwMode="auto">
            <a:xfrm>
              <a:off x="4212" y="2157"/>
              <a:ext cx="24" cy="35"/>
            </a:xfrm>
            <a:custGeom>
              <a:avLst/>
              <a:gdLst>
                <a:gd name="T0" fmla="*/ 0 w 24"/>
                <a:gd name="T1" fmla="*/ 35 h 35"/>
                <a:gd name="T2" fmla="*/ 0 w 24"/>
                <a:gd name="T3" fmla="*/ 35 h 35"/>
                <a:gd name="T4" fmla="*/ 6 w 24"/>
                <a:gd name="T5" fmla="*/ 29 h 35"/>
                <a:gd name="T6" fmla="*/ 6 w 24"/>
                <a:gd name="T7" fmla="*/ 23 h 35"/>
                <a:gd name="T8" fmla="*/ 6 w 24"/>
                <a:gd name="T9" fmla="*/ 17 h 35"/>
                <a:gd name="T10" fmla="*/ 12 w 24"/>
                <a:gd name="T11" fmla="*/ 11 h 35"/>
                <a:gd name="T12" fmla="*/ 18 w 24"/>
                <a:gd name="T13" fmla="*/ 5 h 35"/>
                <a:gd name="T14" fmla="*/ 24 w 24"/>
                <a:gd name="T15" fmla="*/ 5 h 35"/>
                <a:gd name="T16" fmla="*/ 24 w 24"/>
                <a:gd name="T17" fmla="*/ 0 h 35"/>
                <a:gd name="T18" fmla="*/ 24 w 24"/>
                <a:gd name="T19" fmla="*/ 5 h 35"/>
                <a:gd name="T20" fmla="*/ 24 w 24"/>
                <a:gd name="T21" fmla="*/ 11 h 35"/>
                <a:gd name="T22" fmla="*/ 18 w 24"/>
                <a:gd name="T23" fmla="*/ 17 h 35"/>
                <a:gd name="T24" fmla="*/ 12 w 24"/>
                <a:gd name="T25" fmla="*/ 23 h 35"/>
                <a:gd name="T26" fmla="*/ 12 w 24"/>
                <a:gd name="T27" fmla="*/ 29 h 35"/>
                <a:gd name="T28" fmla="*/ 6 w 24"/>
                <a:gd name="T29" fmla="*/ 29 h 35"/>
                <a:gd name="T30" fmla="*/ 6 w 24"/>
                <a:gd name="T31" fmla="*/ 35 h 35"/>
                <a:gd name="T32" fmla="*/ 0 w 24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5"/>
                <a:gd name="T53" fmla="*/ 24 w 24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5">
                  <a:moveTo>
                    <a:pt x="0" y="35"/>
                  </a:moveTo>
                  <a:lnTo>
                    <a:pt x="0" y="35"/>
                  </a:lnTo>
                  <a:lnTo>
                    <a:pt x="6" y="29"/>
                  </a:lnTo>
                  <a:lnTo>
                    <a:pt x="6" y="23"/>
                  </a:lnTo>
                  <a:lnTo>
                    <a:pt x="6" y="17"/>
                  </a:lnTo>
                  <a:lnTo>
                    <a:pt x="12" y="11"/>
                  </a:lnTo>
                  <a:lnTo>
                    <a:pt x="18" y="5"/>
                  </a:lnTo>
                  <a:lnTo>
                    <a:pt x="24" y="5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24" y="11"/>
                  </a:lnTo>
                  <a:lnTo>
                    <a:pt x="18" y="17"/>
                  </a:lnTo>
                  <a:lnTo>
                    <a:pt x="12" y="23"/>
                  </a:lnTo>
                  <a:lnTo>
                    <a:pt x="12" y="29"/>
                  </a:lnTo>
                  <a:lnTo>
                    <a:pt x="6" y="29"/>
                  </a:lnTo>
                  <a:lnTo>
                    <a:pt x="6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88" name="Freeform 188"/>
            <p:cNvSpPr>
              <a:spLocks/>
            </p:cNvSpPr>
            <p:nvPr/>
          </p:nvSpPr>
          <p:spPr bwMode="auto">
            <a:xfrm>
              <a:off x="4212" y="2127"/>
              <a:ext cx="24" cy="35"/>
            </a:xfrm>
            <a:custGeom>
              <a:avLst/>
              <a:gdLst>
                <a:gd name="T0" fmla="*/ 24 w 24"/>
                <a:gd name="T1" fmla="*/ 35 h 35"/>
                <a:gd name="T2" fmla="*/ 24 w 24"/>
                <a:gd name="T3" fmla="*/ 30 h 35"/>
                <a:gd name="T4" fmla="*/ 18 w 24"/>
                <a:gd name="T5" fmla="*/ 24 h 35"/>
                <a:gd name="T6" fmla="*/ 12 w 24"/>
                <a:gd name="T7" fmla="*/ 18 h 35"/>
                <a:gd name="T8" fmla="*/ 12 w 24"/>
                <a:gd name="T9" fmla="*/ 18 h 35"/>
                <a:gd name="T10" fmla="*/ 6 w 24"/>
                <a:gd name="T11" fmla="*/ 12 h 35"/>
                <a:gd name="T12" fmla="*/ 6 w 24"/>
                <a:gd name="T13" fmla="*/ 6 h 35"/>
                <a:gd name="T14" fmla="*/ 0 w 24"/>
                <a:gd name="T15" fmla="*/ 0 h 35"/>
                <a:gd name="T16" fmla="*/ 6 w 24"/>
                <a:gd name="T17" fmla="*/ 0 h 35"/>
                <a:gd name="T18" fmla="*/ 6 w 24"/>
                <a:gd name="T19" fmla="*/ 0 h 35"/>
                <a:gd name="T20" fmla="*/ 6 w 24"/>
                <a:gd name="T21" fmla="*/ 0 h 35"/>
                <a:gd name="T22" fmla="*/ 12 w 24"/>
                <a:gd name="T23" fmla="*/ 6 h 35"/>
                <a:gd name="T24" fmla="*/ 12 w 24"/>
                <a:gd name="T25" fmla="*/ 12 h 35"/>
                <a:gd name="T26" fmla="*/ 18 w 24"/>
                <a:gd name="T27" fmla="*/ 18 h 35"/>
                <a:gd name="T28" fmla="*/ 18 w 24"/>
                <a:gd name="T29" fmla="*/ 24 h 35"/>
                <a:gd name="T30" fmla="*/ 24 w 24"/>
                <a:gd name="T31" fmla="*/ 30 h 35"/>
                <a:gd name="T32" fmla="*/ 24 w 24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5"/>
                <a:gd name="T53" fmla="*/ 24 w 24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5">
                  <a:moveTo>
                    <a:pt x="24" y="35"/>
                  </a:moveTo>
                  <a:lnTo>
                    <a:pt x="24" y="30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24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89" name="Freeform 189"/>
            <p:cNvSpPr>
              <a:spLocks/>
            </p:cNvSpPr>
            <p:nvPr/>
          </p:nvSpPr>
          <p:spPr bwMode="auto">
            <a:xfrm>
              <a:off x="5096" y="1636"/>
              <a:ext cx="89" cy="84"/>
            </a:xfrm>
            <a:custGeom>
              <a:avLst/>
              <a:gdLst>
                <a:gd name="T0" fmla="*/ 18 w 89"/>
                <a:gd name="T1" fmla="*/ 18 h 84"/>
                <a:gd name="T2" fmla="*/ 12 w 89"/>
                <a:gd name="T3" fmla="*/ 30 h 84"/>
                <a:gd name="T4" fmla="*/ 12 w 89"/>
                <a:gd name="T5" fmla="*/ 42 h 84"/>
                <a:gd name="T6" fmla="*/ 24 w 89"/>
                <a:gd name="T7" fmla="*/ 42 h 84"/>
                <a:gd name="T8" fmla="*/ 29 w 89"/>
                <a:gd name="T9" fmla="*/ 42 h 84"/>
                <a:gd name="T10" fmla="*/ 29 w 89"/>
                <a:gd name="T11" fmla="*/ 48 h 84"/>
                <a:gd name="T12" fmla="*/ 29 w 89"/>
                <a:gd name="T13" fmla="*/ 48 h 84"/>
                <a:gd name="T14" fmla="*/ 24 w 89"/>
                <a:gd name="T15" fmla="*/ 48 h 84"/>
                <a:gd name="T16" fmla="*/ 18 w 89"/>
                <a:gd name="T17" fmla="*/ 42 h 84"/>
                <a:gd name="T18" fmla="*/ 6 w 89"/>
                <a:gd name="T19" fmla="*/ 48 h 84"/>
                <a:gd name="T20" fmla="*/ 0 w 89"/>
                <a:gd name="T21" fmla="*/ 54 h 84"/>
                <a:gd name="T22" fmla="*/ 6 w 89"/>
                <a:gd name="T23" fmla="*/ 66 h 84"/>
                <a:gd name="T24" fmla="*/ 12 w 89"/>
                <a:gd name="T25" fmla="*/ 66 h 84"/>
                <a:gd name="T26" fmla="*/ 18 w 89"/>
                <a:gd name="T27" fmla="*/ 66 h 84"/>
                <a:gd name="T28" fmla="*/ 24 w 89"/>
                <a:gd name="T29" fmla="*/ 66 h 84"/>
                <a:gd name="T30" fmla="*/ 29 w 89"/>
                <a:gd name="T31" fmla="*/ 60 h 84"/>
                <a:gd name="T32" fmla="*/ 24 w 89"/>
                <a:gd name="T33" fmla="*/ 72 h 84"/>
                <a:gd name="T34" fmla="*/ 24 w 89"/>
                <a:gd name="T35" fmla="*/ 84 h 84"/>
                <a:gd name="T36" fmla="*/ 29 w 89"/>
                <a:gd name="T37" fmla="*/ 84 h 84"/>
                <a:gd name="T38" fmla="*/ 41 w 89"/>
                <a:gd name="T39" fmla="*/ 84 h 84"/>
                <a:gd name="T40" fmla="*/ 41 w 89"/>
                <a:gd name="T41" fmla="*/ 72 h 84"/>
                <a:gd name="T42" fmla="*/ 41 w 89"/>
                <a:gd name="T43" fmla="*/ 66 h 84"/>
                <a:gd name="T44" fmla="*/ 41 w 89"/>
                <a:gd name="T45" fmla="*/ 60 h 84"/>
                <a:gd name="T46" fmla="*/ 41 w 89"/>
                <a:gd name="T47" fmla="*/ 66 h 84"/>
                <a:gd name="T48" fmla="*/ 47 w 89"/>
                <a:gd name="T49" fmla="*/ 72 h 84"/>
                <a:gd name="T50" fmla="*/ 59 w 89"/>
                <a:gd name="T51" fmla="*/ 72 h 84"/>
                <a:gd name="T52" fmla="*/ 71 w 89"/>
                <a:gd name="T53" fmla="*/ 78 h 84"/>
                <a:gd name="T54" fmla="*/ 83 w 89"/>
                <a:gd name="T55" fmla="*/ 72 h 84"/>
                <a:gd name="T56" fmla="*/ 83 w 89"/>
                <a:gd name="T57" fmla="*/ 66 h 84"/>
                <a:gd name="T58" fmla="*/ 83 w 89"/>
                <a:gd name="T59" fmla="*/ 60 h 84"/>
                <a:gd name="T60" fmla="*/ 71 w 89"/>
                <a:gd name="T61" fmla="*/ 54 h 84"/>
                <a:gd name="T62" fmla="*/ 59 w 89"/>
                <a:gd name="T63" fmla="*/ 54 h 84"/>
                <a:gd name="T64" fmla="*/ 65 w 89"/>
                <a:gd name="T65" fmla="*/ 42 h 84"/>
                <a:gd name="T66" fmla="*/ 77 w 89"/>
                <a:gd name="T67" fmla="*/ 42 h 84"/>
                <a:gd name="T68" fmla="*/ 89 w 89"/>
                <a:gd name="T69" fmla="*/ 36 h 84"/>
                <a:gd name="T70" fmla="*/ 89 w 89"/>
                <a:gd name="T71" fmla="*/ 24 h 84"/>
                <a:gd name="T72" fmla="*/ 77 w 89"/>
                <a:gd name="T73" fmla="*/ 18 h 84"/>
                <a:gd name="T74" fmla="*/ 65 w 89"/>
                <a:gd name="T75" fmla="*/ 24 h 84"/>
                <a:gd name="T76" fmla="*/ 65 w 89"/>
                <a:gd name="T77" fmla="*/ 30 h 84"/>
                <a:gd name="T78" fmla="*/ 59 w 89"/>
                <a:gd name="T79" fmla="*/ 36 h 84"/>
                <a:gd name="T80" fmla="*/ 53 w 89"/>
                <a:gd name="T81" fmla="*/ 36 h 84"/>
                <a:gd name="T82" fmla="*/ 53 w 89"/>
                <a:gd name="T83" fmla="*/ 30 h 84"/>
                <a:gd name="T84" fmla="*/ 53 w 89"/>
                <a:gd name="T85" fmla="*/ 24 h 84"/>
                <a:gd name="T86" fmla="*/ 65 w 89"/>
                <a:gd name="T87" fmla="*/ 12 h 84"/>
                <a:gd name="T88" fmla="*/ 59 w 89"/>
                <a:gd name="T89" fmla="*/ 0 h 84"/>
                <a:gd name="T90" fmla="*/ 47 w 89"/>
                <a:gd name="T91" fmla="*/ 0 h 84"/>
                <a:gd name="T92" fmla="*/ 41 w 89"/>
                <a:gd name="T93" fmla="*/ 6 h 84"/>
                <a:gd name="T94" fmla="*/ 35 w 89"/>
                <a:gd name="T95" fmla="*/ 12 h 84"/>
                <a:gd name="T96" fmla="*/ 41 w 89"/>
                <a:gd name="T97" fmla="*/ 18 h 84"/>
                <a:gd name="T98" fmla="*/ 41 w 89"/>
                <a:gd name="T99" fmla="*/ 24 h 84"/>
                <a:gd name="T100" fmla="*/ 41 w 89"/>
                <a:gd name="T101" fmla="*/ 36 h 84"/>
                <a:gd name="T102" fmla="*/ 35 w 89"/>
                <a:gd name="T103" fmla="*/ 36 h 84"/>
                <a:gd name="T104" fmla="*/ 35 w 89"/>
                <a:gd name="T105" fmla="*/ 24 h 8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84"/>
                <a:gd name="T161" fmla="*/ 89 w 89"/>
                <a:gd name="T162" fmla="*/ 84 h 8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84">
                  <a:moveTo>
                    <a:pt x="24" y="18"/>
                  </a:moveTo>
                  <a:lnTo>
                    <a:pt x="18" y="18"/>
                  </a:lnTo>
                  <a:lnTo>
                    <a:pt x="12" y="24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12" y="42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9" y="42"/>
                  </a:lnTo>
                  <a:lnTo>
                    <a:pt x="29" y="48"/>
                  </a:lnTo>
                  <a:lnTo>
                    <a:pt x="24" y="48"/>
                  </a:lnTo>
                  <a:lnTo>
                    <a:pt x="18" y="48"/>
                  </a:lnTo>
                  <a:lnTo>
                    <a:pt x="18" y="42"/>
                  </a:lnTo>
                  <a:lnTo>
                    <a:pt x="12" y="42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8" y="66"/>
                  </a:lnTo>
                  <a:lnTo>
                    <a:pt x="24" y="66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29" y="66"/>
                  </a:lnTo>
                  <a:lnTo>
                    <a:pt x="24" y="72"/>
                  </a:lnTo>
                  <a:lnTo>
                    <a:pt x="24" y="78"/>
                  </a:lnTo>
                  <a:lnTo>
                    <a:pt x="24" y="84"/>
                  </a:lnTo>
                  <a:lnTo>
                    <a:pt x="29" y="84"/>
                  </a:lnTo>
                  <a:lnTo>
                    <a:pt x="35" y="84"/>
                  </a:lnTo>
                  <a:lnTo>
                    <a:pt x="41" y="84"/>
                  </a:lnTo>
                  <a:lnTo>
                    <a:pt x="41" y="78"/>
                  </a:lnTo>
                  <a:lnTo>
                    <a:pt x="41" y="72"/>
                  </a:lnTo>
                  <a:lnTo>
                    <a:pt x="41" y="66"/>
                  </a:lnTo>
                  <a:lnTo>
                    <a:pt x="41" y="60"/>
                  </a:lnTo>
                  <a:lnTo>
                    <a:pt x="41" y="66"/>
                  </a:lnTo>
                  <a:lnTo>
                    <a:pt x="47" y="66"/>
                  </a:lnTo>
                  <a:lnTo>
                    <a:pt x="47" y="72"/>
                  </a:lnTo>
                  <a:lnTo>
                    <a:pt x="53" y="72"/>
                  </a:lnTo>
                  <a:lnTo>
                    <a:pt x="59" y="72"/>
                  </a:lnTo>
                  <a:lnTo>
                    <a:pt x="65" y="72"/>
                  </a:lnTo>
                  <a:lnTo>
                    <a:pt x="65" y="78"/>
                  </a:lnTo>
                  <a:lnTo>
                    <a:pt x="71" y="78"/>
                  </a:lnTo>
                  <a:lnTo>
                    <a:pt x="77" y="78"/>
                  </a:lnTo>
                  <a:lnTo>
                    <a:pt x="77" y="72"/>
                  </a:lnTo>
                  <a:lnTo>
                    <a:pt x="83" y="72"/>
                  </a:lnTo>
                  <a:lnTo>
                    <a:pt x="83" y="66"/>
                  </a:lnTo>
                  <a:lnTo>
                    <a:pt x="83" y="60"/>
                  </a:lnTo>
                  <a:lnTo>
                    <a:pt x="77" y="54"/>
                  </a:lnTo>
                  <a:lnTo>
                    <a:pt x="71" y="54"/>
                  </a:lnTo>
                  <a:lnTo>
                    <a:pt x="65" y="54"/>
                  </a:lnTo>
                  <a:lnTo>
                    <a:pt x="59" y="54"/>
                  </a:lnTo>
                  <a:lnTo>
                    <a:pt x="59" y="48"/>
                  </a:lnTo>
                  <a:lnTo>
                    <a:pt x="65" y="48"/>
                  </a:lnTo>
                  <a:lnTo>
                    <a:pt x="65" y="42"/>
                  </a:lnTo>
                  <a:lnTo>
                    <a:pt x="71" y="42"/>
                  </a:lnTo>
                  <a:lnTo>
                    <a:pt x="77" y="42"/>
                  </a:lnTo>
                  <a:lnTo>
                    <a:pt x="83" y="36"/>
                  </a:lnTo>
                  <a:lnTo>
                    <a:pt x="89" y="36"/>
                  </a:lnTo>
                  <a:lnTo>
                    <a:pt x="89" y="30"/>
                  </a:lnTo>
                  <a:lnTo>
                    <a:pt x="89" y="24"/>
                  </a:lnTo>
                  <a:lnTo>
                    <a:pt x="83" y="18"/>
                  </a:lnTo>
                  <a:lnTo>
                    <a:pt x="77" y="18"/>
                  </a:lnTo>
                  <a:lnTo>
                    <a:pt x="71" y="18"/>
                  </a:lnTo>
                  <a:lnTo>
                    <a:pt x="65" y="24"/>
                  </a:lnTo>
                  <a:lnTo>
                    <a:pt x="65" y="30"/>
                  </a:lnTo>
                  <a:lnTo>
                    <a:pt x="65" y="36"/>
                  </a:lnTo>
                  <a:lnTo>
                    <a:pt x="59" y="36"/>
                  </a:lnTo>
                  <a:lnTo>
                    <a:pt x="53" y="42"/>
                  </a:lnTo>
                  <a:lnTo>
                    <a:pt x="53" y="36"/>
                  </a:lnTo>
                  <a:lnTo>
                    <a:pt x="47" y="36"/>
                  </a:lnTo>
                  <a:lnTo>
                    <a:pt x="53" y="30"/>
                  </a:lnTo>
                  <a:lnTo>
                    <a:pt x="53" y="24"/>
                  </a:lnTo>
                  <a:lnTo>
                    <a:pt x="59" y="18"/>
                  </a:lnTo>
                  <a:lnTo>
                    <a:pt x="65" y="12"/>
                  </a:lnTo>
                  <a:lnTo>
                    <a:pt x="59" y="6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1" y="0"/>
                  </a:lnTo>
                  <a:lnTo>
                    <a:pt x="41" y="6"/>
                  </a:lnTo>
                  <a:lnTo>
                    <a:pt x="35" y="6"/>
                  </a:lnTo>
                  <a:lnTo>
                    <a:pt x="35" y="12"/>
                  </a:lnTo>
                  <a:lnTo>
                    <a:pt x="41" y="18"/>
                  </a:lnTo>
                  <a:lnTo>
                    <a:pt x="41" y="24"/>
                  </a:lnTo>
                  <a:lnTo>
                    <a:pt x="41" y="30"/>
                  </a:lnTo>
                  <a:lnTo>
                    <a:pt x="41" y="36"/>
                  </a:lnTo>
                  <a:lnTo>
                    <a:pt x="35" y="36"/>
                  </a:lnTo>
                  <a:lnTo>
                    <a:pt x="35" y="30"/>
                  </a:lnTo>
                  <a:lnTo>
                    <a:pt x="35" y="24"/>
                  </a:lnTo>
                  <a:lnTo>
                    <a:pt x="29" y="18"/>
                  </a:lnTo>
                  <a:lnTo>
                    <a:pt x="24" y="18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90" name="Freeform 190"/>
            <p:cNvSpPr>
              <a:spLocks/>
            </p:cNvSpPr>
            <p:nvPr/>
          </p:nvSpPr>
          <p:spPr bwMode="auto">
            <a:xfrm>
              <a:off x="5036" y="1750"/>
              <a:ext cx="89" cy="155"/>
            </a:xfrm>
            <a:custGeom>
              <a:avLst/>
              <a:gdLst>
                <a:gd name="T0" fmla="*/ 89 w 89"/>
                <a:gd name="T1" fmla="*/ 0 h 155"/>
                <a:gd name="T2" fmla="*/ 84 w 89"/>
                <a:gd name="T3" fmla="*/ 12 h 155"/>
                <a:gd name="T4" fmla="*/ 72 w 89"/>
                <a:gd name="T5" fmla="*/ 18 h 155"/>
                <a:gd name="T6" fmla="*/ 66 w 89"/>
                <a:gd name="T7" fmla="*/ 24 h 155"/>
                <a:gd name="T8" fmla="*/ 54 w 89"/>
                <a:gd name="T9" fmla="*/ 30 h 155"/>
                <a:gd name="T10" fmla="*/ 48 w 89"/>
                <a:gd name="T11" fmla="*/ 36 h 155"/>
                <a:gd name="T12" fmla="*/ 36 w 89"/>
                <a:gd name="T13" fmla="*/ 36 h 155"/>
                <a:gd name="T14" fmla="*/ 30 w 89"/>
                <a:gd name="T15" fmla="*/ 42 h 155"/>
                <a:gd name="T16" fmla="*/ 18 w 89"/>
                <a:gd name="T17" fmla="*/ 42 h 155"/>
                <a:gd name="T18" fmla="*/ 18 w 89"/>
                <a:gd name="T19" fmla="*/ 42 h 155"/>
                <a:gd name="T20" fmla="*/ 18 w 89"/>
                <a:gd name="T21" fmla="*/ 48 h 155"/>
                <a:gd name="T22" fmla="*/ 18 w 89"/>
                <a:gd name="T23" fmla="*/ 54 h 155"/>
                <a:gd name="T24" fmla="*/ 18 w 89"/>
                <a:gd name="T25" fmla="*/ 54 h 155"/>
                <a:gd name="T26" fmla="*/ 12 w 89"/>
                <a:gd name="T27" fmla="*/ 60 h 155"/>
                <a:gd name="T28" fmla="*/ 12 w 89"/>
                <a:gd name="T29" fmla="*/ 66 h 155"/>
                <a:gd name="T30" fmla="*/ 6 w 89"/>
                <a:gd name="T31" fmla="*/ 66 h 155"/>
                <a:gd name="T32" fmla="*/ 0 w 89"/>
                <a:gd name="T33" fmla="*/ 72 h 155"/>
                <a:gd name="T34" fmla="*/ 6 w 89"/>
                <a:gd name="T35" fmla="*/ 84 h 155"/>
                <a:gd name="T36" fmla="*/ 12 w 89"/>
                <a:gd name="T37" fmla="*/ 96 h 155"/>
                <a:gd name="T38" fmla="*/ 12 w 89"/>
                <a:gd name="T39" fmla="*/ 108 h 155"/>
                <a:gd name="T40" fmla="*/ 6 w 89"/>
                <a:gd name="T41" fmla="*/ 114 h 155"/>
                <a:gd name="T42" fmla="*/ 12 w 89"/>
                <a:gd name="T43" fmla="*/ 120 h 155"/>
                <a:gd name="T44" fmla="*/ 18 w 89"/>
                <a:gd name="T45" fmla="*/ 120 h 155"/>
                <a:gd name="T46" fmla="*/ 24 w 89"/>
                <a:gd name="T47" fmla="*/ 125 h 155"/>
                <a:gd name="T48" fmla="*/ 30 w 89"/>
                <a:gd name="T49" fmla="*/ 125 h 155"/>
                <a:gd name="T50" fmla="*/ 30 w 89"/>
                <a:gd name="T51" fmla="*/ 131 h 155"/>
                <a:gd name="T52" fmla="*/ 36 w 89"/>
                <a:gd name="T53" fmla="*/ 137 h 155"/>
                <a:gd name="T54" fmla="*/ 42 w 89"/>
                <a:gd name="T55" fmla="*/ 143 h 155"/>
                <a:gd name="T56" fmla="*/ 42 w 89"/>
                <a:gd name="T57" fmla="*/ 155 h 155"/>
                <a:gd name="T58" fmla="*/ 48 w 89"/>
                <a:gd name="T59" fmla="*/ 149 h 155"/>
                <a:gd name="T60" fmla="*/ 48 w 89"/>
                <a:gd name="T61" fmla="*/ 143 h 155"/>
                <a:gd name="T62" fmla="*/ 54 w 89"/>
                <a:gd name="T63" fmla="*/ 137 h 155"/>
                <a:gd name="T64" fmla="*/ 60 w 89"/>
                <a:gd name="T65" fmla="*/ 131 h 155"/>
                <a:gd name="T66" fmla="*/ 60 w 89"/>
                <a:gd name="T67" fmla="*/ 125 h 155"/>
                <a:gd name="T68" fmla="*/ 66 w 89"/>
                <a:gd name="T69" fmla="*/ 125 h 155"/>
                <a:gd name="T70" fmla="*/ 78 w 89"/>
                <a:gd name="T71" fmla="*/ 120 h 155"/>
                <a:gd name="T72" fmla="*/ 84 w 89"/>
                <a:gd name="T73" fmla="*/ 120 h 155"/>
                <a:gd name="T74" fmla="*/ 78 w 89"/>
                <a:gd name="T75" fmla="*/ 114 h 155"/>
                <a:gd name="T76" fmla="*/ 78 w 89"/>
                <a:gd name="T77" fmla="*/ 102 h 155"/>
                <a:gd name="T78" fmla="*/ 78 w 89"/>
                <a:gd name="T79" fmla="*/ 96 h 155"/>
                <a:gd name="T80" fmla="*/ 84 w 89"/>
                <a:gd name="T81" fmla="*/ 84 h 155"/>
                <a:gd name="T82" fmla="*/ 78 w 89"/>
                <a:gd name="T83" fmla="*/ 66 h 155"/>
                <a:gd name="T84" fmla="*/ 78 w 89"/>
                <a:gd name="T85" fmla="*/ 54 h 155"/>
                <a:gd name="T86" fmla="*/ 78 w 89"/>
                <a:gd name="T87" fmla="*/ 36 h 155"/>
                <a:gd name="T88" fmla="*/ 78 w 89"/>
                <a:gd name="T89" fmla="*/ 24 h 155"/>
                <a:gd name="T90" fmla="*/ 84 w 89"/>
                <a:gd name="T91" fmla="*/ 18 h 155"/>
                <a:gd name="T92" fmla="*/ 84 w 89"/>
                <a:gd name="T93" fmla="*/ 12 h 155"/>
                <a:gd name="T94" fmla="*/ 89 w 89"/>
                <a:gd name="T95" fmla="*/ 6 h 155"/>
                <a:gd name="T96" fmla="*/ 89 w 89"/>
                <a:gd name="T97" fmla="*/ 6 h 155"/>
                <a:gd name="T98" fmla="*/ 89 w 89"/>
                <a:gd name="T99" fmla="*/ 6 h 155"/>
                <a:gd name="T100" fmla="*/ 89 w 89"/>
                <a:gd name="T101" fmla="*/ 6 h 155"/>
                <a:gd name="T102" fmla="*/ 89 w 89"/>
                <a:gd name="T103" fmla="*/ 0 h 155"/>
                <a:gd name="T104" fmla="*/ 89 w 89"/>
                <a:gd name="T105" fmla="*/ 0 h 155"/>
                <a:gd name="T106" fmla="*/ 89 w 89"/>
                <a:gd name="T107" fmla="*/ 0 h 15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9"/>
                <a:gd name="T163" fmla="*/ 0 h 155"/>
                <a:gd name="T164" fmla="*/ 89 w 89"/>
                <a:gd name="T165" fmla="*/ 155 h 15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9" h="155">
                  <a:moveTo>
                    <a:pt x="89" y="0"/>
                  </a:moveTo>
                  <a:lnTo>
                    <a:pt x="84" y="12"/>
                  </a:lnTo>
                  <a:lnTo>
                    <a:pt x="72" y="18"/>
                  </a:lnTo>
                  <a:lnTo>
                    <a:pt x="66" y="24"/>
                  </a:lnTo>
                  <a:lnTo>
                    <a:pt x="54" y="30"/>
                  </a:lnTo>
                  <a:lnTo>
                    <a:pt x="48" y="36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8" y="54"/>
                  </a:lnTo>
                  <a:lnTo>
                    <a:pt x="12" y="60"/>
                  </a:lnTo>
                  <a:lnTo>
                    <a:pt x="12" y="66"/>
                  </a:lnTo>
                  <a:lnTo>
                    <a:pt x="6" y="66"/>
                  </a:lnTo>
                  <a:lnTo>
                    <a:pt x="0" y="72"/>
                  </a:lnTo>
                  <a:lnTo>
                    <a:pt x="6" y="84"/>
                  </a:lnTo>
                  <a:lnTo>
                    <a:pt x="12" y="96"/>
                  </a:lnTo>
                  <a:lnTo>
                    <a:pt x="12" y="108"/>
                  </a:lnTo>
                  <a:lnTo>
                    <a:pt x="6" y="114"/>
                  </a:lnTo>
                  <a:lnTo>
                    <a:pt x="12" y="120"/>
                  </a:lnTo>
                  <a:lnTo>
                    <a:pt x="18" y="120"/>
                  </a:lnTo>
                  <a:lnTo>
                    <a:pt x="24" y="125"/>
                  </a:lnTo>
                  <a:lnTo>
                    <a:pt x="30" y="125"/>
                  </a:lnTo>
                  <a:lnTo>
                    <a:pt x="30" y="131"/>
                  </a:lnTo>
                  <a:lnTo>
                    <a:pt x="36" y="137"/>
                  </a:lnTo>
                  <a:lnTo>
                    <a:pt x="42" y="143"/>
                  </a:lnTo>
                  <a:lnTo>
                    <a:pt x="42" y="155"/>
                  </a:lnTo>
                  <a:lnTo>
                    <a:pt x="48" y="149"/>
                  </a:lnTo>
                  <a:lnTo>
                    <a:pt x="48" y="143"/>
                  </a:lnTo>
                  <a:lnTo>
                    <a:pt x="54" y="137"/>
                  </a:lnTo>
                  <a:lnTo>
                    <a:pt x="60" y="131"/>
                  </a:lnTo>
                  <a:lnTo>
                    <a:pt x="60" y="125"/>
                  </a:lnTo>
                  <a:lnTo>
                    <a:pt x="66" y="125"/>
                  </a:lnTo>
                  <a:lnTo>
                    <a:pt x="78" y="120"/>
                  </a:lnTo>
                  <a:lnTo>
                    <a:pt x="84" y="120"/>
                  </a:lnTo>
                  <a:lnTo>
                    <a:pt x="78" y="114"/>
                  </a:lnTo>
                  <a:lnTo>
                    <a:pt x="78" y="102"/>
                  </a:lnTo>
                  <a:lnTo>
                    <a:pt x="78" y="96"/>
                  </a:lnTo>
                  <a:lnTo>
                    <a:pt x="84" y="84"/>
                  </a:lnTo>
                  <a:lnTo>
                    <a:pt x="78" y="66"/>
                  </a:lnTo>
                  <a:lnTo>
                    <a:pt x="78" y="54"/>
                  </a:lnTo>
                  <a:lnTo>
                    <a:pt x="78" y="36"/>
                  </a:lnTo>
                  <a:lnTo>
                    <a:pt x="78" y="24"/>
                  </a:lnTo>
                  <a:lnTo>
                    <a:pt x="84" y="18"/>
                  </a:lnTo>
                  <a:lnTo>
                    <a:pt x="84" y="12"/>
                  </a:lnTo>
                  <a:lnTo>
                    <a:pt x="89" y="6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91" name="Freeform 191"/>
            <p:cNvSpPr>
              <a:spLocks/>
            </p:cNvSpPr>
            <p:nvPr/>
          </p:nvSpPr>
          <p:spPr bwMode="auto">
            <a:xfrm>
              <a:off x="5263" y="1714"/>
              <a:ext cx="167" cy="126"/>
            </a:xfrm>
            <a:custGeom>
              <a:avLst/>
              <a:gdLst>
                <a:gd name="T0" fmla="*/ 77 w 167"/>
                <a:gd name="T1" fmla="*/ 0 h 126"/>
                <a:gd name="T2" fmla="*/ 71 w 167"/>
                <a:gd name="T3" fmla="*/ 0 h 126"/>
                <a:gd name="T4" fmla="*/ 66 w 167"/>
                <a:gd name="T5" fmla="*/ 0 h 126"/>
                <a:gd name="T6" fmla="*/ 54 w 167"/>
                <a:gd name="T7" fmla="*/ 6 h 126"/>
                <a:gd name="T8" fmla="*/ 48 w 167"/>
                <a:gd name="T9" fmla="*/ 6 h 126"/>
                <a:gd name="T10" fmla="*/ 36 w 167"/>
                <a:gd name="T11" fmla="*/ 12 h 126"/>
                <a:gd name="T12" fmla="*/ 30 w 167"/>
                <a:gd name="T13" fmla="*/ 12 h 126"/>
                <a:gd name="T14" fmla="*/ 18 w 167"/>
                <a:gd name="T15" fmla="*/ 18 h 126"/>
                <a:gd name="T16" fmla="*/ 12 w 167"/>
                <a:gd name="T17" fmla="*/ 18 h 126"/>
                <a:gd name="T18" fmla="*/ 6 w 167"/>
                <a:gd name="T19" fmla="*/ 18 h 126"/>
                <a:gd name="T20" fmla="*/ 6 w 167"/>
                <a:gd name="T21" fmla="*/ 12 h 126"/>
                <a:gd name="T22" fmla="*/ 0 w 167"/>
                <a:gd name="T23" fmla="*/ 12 h 126"/>
                <a:gd name="T24" fmla="*/ 0 w 167"/>
                <a:gd name="T25" fmla="*/ 12 h 126"/>
                <a:gd name="T26" fmla="*/ 12 w 167"/>
                <a:gd name="T27" fmla="*/ 18 h 126"/>
                <a:gd name="T28" fmla="*/ 18 w 167"/>
                <a:gd name="T29" fmla="*/ 30 h 126"/>
                <a:gd name="T30" fmla="*/ 24 w 167"/>
                <a:gd name="T31" fmla="*/ 36 h 126"/>
                <a:gd name="T32" fmla="*/ 30 w 167"/>
                <a:gd name="T33" fmla="*/ 48 h 126"/>
                <a:gd name="T34" fmla="*/ 36 w 167"/>
                <a:gd name="T35" fmla="*/ 60 h 126"/>
                <a:gd name="T36" fmla="*/ 42 w 167"/>
                <a:gd name="T37" fmla="*/ 66 h 126"/>
                <a:gd name="T38" fmla="*/ 48 w 167"/>
                <a:gd name="T39" fmla="*/ 84 h 126"/>
                <a:gd name="T40" fmla="*/ 48 w 167"/>
                <a:gd name="T41" fmla="*/ 96 h 126"/>
                <a:gd name="T42" fmla="*/ 54 w 167"/>
                <a:gd name="T43" fmla="*/ 96 h 126"/>
                <a:gd name="T44" fmla="*/ 60 w 167"/>
                <a:gd name="T45" fmla="*/ 96 h 126"/>
                <a:gd name="T46" fmla="*/ 66 w 167"/>
                <a:gd name="T47" fmla="*/ 96 h 126"/>
                <a:gd name="T48" fmla="*/ 71 w 167"/>
                <a:gd name="T49" fmla="*/ 102 h 126"/>
                <a:gd name="T50" fmla="*/ 77 w 167"/>
                <a:gd name="T51" fmla="*/ 108 h 126"/>
                <a:gd name="T52" fmla="*/ 83 w 167"/>
                <a:gd name="T53" fmla="*/ 114 h 126"/>
                <a:gd name="T54" fmla="*/ 89 w 167"/>
                <a:gd name="T55" fmla="*/ 120 h 126"/>
                <a:gd name="T56" fmla="*/ 89 w 167"/>
                <a:gd name="T57" fmla="*/ 126 h 126"/>
                <a:gd name="T58" fmla="*/ 95 w 167"/>
                <a:gd name="T59" fmla="*/ 120 h 126"/>
                <a:gd name="T60" fmla="*/ 101 w 167"/>
                <a:gd name="T61" fmla="*/ 120 h 126"/>
                <a:gd name="T62" fmla="*/ 107 w 167"/>
                <a:gd name="T63" fmla="*/ 114 h 126"/>
                <a:gd name="T64" fmla="*/ 119 w 167"/>
                <a:gd name="T65" fmla="*/ 114 h 126"/>
                <a:gd name="T66" fmla="*/ 131 w 167"/>
                <a:gd name="T67" fmla="*/ 114 h 126"/>
                <a:gd name="T68" fmla="*/ 143 w 167"/>
                <a:gd name="T69" fmla="*/ 114 h 126"/>
                <a:gd name="T70" fmla="*/ 155 w 167"/>
                <a:gd name="T71" fmla="*/ 114 h 126"/>
                <a:gd name="T72" fmla="*/ 167 w 167"/>
                <a:gd name="T73" fmla="*/ 120 h 126"/>
                <a:gd name="T74" fmla="*/ 161 w 167"/>
                <a:gd name="T75" fmla="*/ 114 h 126"/>
                <a:gd name="T76" fmla="*/ 161 w 167"/>
                <a:gd name="T77" fmla="*/ 108 h 126"/>
                <a:gd name="T78" fmla="*/ 155 w 167"/>
                <a:gd name="T79" fmla="*/ 102 h 126"/>
                <a:gd name="T80" fmla="*/ 155 w 167"/>
                <a:gd name="T81" fmla="*/ 96 h 126"/>
                <a:gd name="T82" fmla="*/ 149 w 167"/>
                <a:gd name="T83" fmla="*/ 84 h 126"/>
                <a:gd name="T84" fmla="*/ 155 w 167"/>
                <a:gd name="T85" fmla="*/ 78 h 126"/>
                <a:gd name="T86" fmla="*/ 155 w 167"/>
                <a:gd name="T87" fmla="*/ 66 h 126"/>
                <a:gd name="T88" fmla="*/ 161 w 167"/>
                <a:gd name="T89" fmla="*/ 54 h 126"/>
                <a:gd name="T90" fmla="*/ 155 w 167"/>
                <a:gd name="T91" fmla="*/ 48 h 126"/>
                <a:gd name="T92" fmla="*/ 143 w 167"/>
                <a:gd name="T93" fmla="*/ 48 h 126"/>
                <a:gd name="T94" fmla="*/ 137 w 167"/>
                <a:gd name="T95" fmla="*/ 48 h 126"/>
                <a:gd name="T96" fmla="*/ 131 w 167"/>
                <a:gd name="T97" fmla="*/ 42 h 126"/>
                <a:gd name="T98" fmla="*/ 125 w 167"/>
                <a:gd name="T99" fmla="*/ 36 h 126"/>
                <a:gd name="T100" fmla="*/ 119 w 167"/>
                <a:gd name="T101" fmla="*/ 30 h 126"/>
                <a:gd name="T102" fmla="*/ 119 w 167"/>
                <a:gd name="T103" fmla="*/ 18 h 126"/>
                <a:gd name="T104" fmla="*/ 119 w 167"/>
                <a:gd name="T105" fmla="*/ 6 h 126"/>
                <a:gd name="T106" fmla="*/ 113 w 167"/>
                <a:gd name="T107" fmla="*/ 6 h 126"/>
                <a:gd name="T108" fmla="*/ 107 w 167"/>
                <a:gd name="T109" fmla="*/ 6 h 126"/>
                <a:gd name="T110" fmla="*/ 101 w 167"/>
                <a:gd name="T111" fmla="*/ 6 h 126"/>
                <a:gd name="T112" fmla="*/ 95 w 167"/>
                <a:gd name="T113" fmla="*/ 6 h 126"/>
                <a:gd name="T114" fmla="*/ 95 w 167"/>
                <a:gd name="T115" fmla="*/ 6 h 126"/>
                <a:gd name="T116" fmla="*/ 89 w 167"/>
                <a:gd name="T117" fmla="*/ 6 h 126"/>
                <a:gd name="T118" fmla="*/ 83 w 167"/>
                <a:gd name="T119" fmla="*/ 0 h 126"/>
                <a:gd name="T120" fmla="*/ 77 w 167"/>
                <a:gd name="T121" fmla="*/ 0 h 12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67"/>
                <a:gd name="T184" fmla="*/ 0 h 126"/>
                <a:gd name="T185" fmla="*/ 167 w 167"/>
                <a:gd name="T186" fmla="*/ 126 h 12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67" h="126">
                  <a:moveTo>
                    <a:pt x="77" y="0"/>
                  </a:moveTo>
                  <a:lnTo>
                    <a:pt x="71" y="0"/>
                  </a:lnTo>
                  <a:lnTo>
                    <a:pt x="66" y="0"/>
                  </a:lnTo>
                  <a:lnTo>
                    <a:pt x="54" y="6"/>
                  </a:lnTo>
                  <a:lnTo>
                    <a:pt x="48" y="6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12" y="18"/>
                  </a:lnTo>
                  <a:lnTo>
                    <a:pt x="18" y="30"/>
                  </a:lnTo>
                  <a:lnTo>
                    <a:pt x="24" y="36"/>
                  </a:lnTo>
                  <a:lnTo>
                    <a:pt x="30" y="48"/>
                  </a:lnTo>
                  <a:lnTo>
                    <a:pt x="36" y="60"/>
                  </a:lnTo>
                  <a:lnTo>
                    <a:pt x="42" y="66"/>
                  </a:lnTo>
                  <a:lnTo>
                    <a:pt x="48" y="84"/>
                  </a:lnTo>
                  <a:lnTo>
                    <a:pt x="48" y="96"/>
                  </a:lnTo>
                  <a:lnTo>
                    <a:pt x="54" y="96"/>
                  </a:lnTo>
                  <a:lnTo>
                    <a:pt x="60" y="96"/>
                  </a:lnTo>
                  <a:lnTo>
                    <a:pt x="66" y="96"/>
                  </a:lnTo>
                  <a:lnTo>
                    <a:pt x="71" y="102"/>
                  </a:lnTo>
                  <a:lnTo>
                    <a:pt x="77" y="108"/>
                  </a:lnTo>
                  <a:lnTo>
                    <a:pt x="83" y="114"/>
                  </a:lnTo>
                  <a:lnTo>
                    <a:pt x="89" y="120"/>
                  </a:lnTo>
                  <a:lnTo>
                    <a:pt x="89" y="126"/>
                  </a:lnTo>
                  <a:lnTo>
                    <a:pt x="95" y="120"/>
                  </a:lnTo>
                  <a:lnTo>
                    <a:pt x="101" y="120"/>
                  </a:lnTo>
                  <a:lnTo>
                    <a:pt x="107" y="114"/>
                  </a:lnTo>
                  <a:lnTo>
                    <a:pt x="119" y="114"/>
                  </a:lnTo>
                  <a:lnTo>
                    <a:pt x="131" y="114"/>
                  </a:lnTo>
                  <a:lnTo>
                    <a:pt x="143" y="114"/>
                  </a:lnTo>
                  <a:lnTo>
                    <a:pt x="155" y="114"/>
                  </a:lnTo>
                  <a:lnTo>
                    <a:pt x="167" y="120"/>
                  </a:lnTo>
                  <a:lnTo>
                    <a:pt x="161" y="114"/>
                  </a:lnTo>
                  <a:lnTo>
                    <a:pt x="161" y="108"/>
                  </a:lnTo>
                  <a:lnTo>
                    <a:pt x="155" y="102"/>
                  </a:lnTo>
                  <a:lnTo>
                    <a:pt x="155" y="96"/>
                  </a:lnTo>
                  <a:lnTo>
                    <a:pt x="149" y="84"/>
                  </a:lnTo>
                  <a:lnTo>
                    <a:pt x="155" y="78"/>
                  </a:lnTo>
                  <a:lnTo>
                    <a:pt x="155" y="66"/>
                  </a:lnTo>
                  <a:lnTo>
                    <a:pt x="161" y="54"/>
                  </a:lnTo>
                  <a:lnTo>
                    <a:pt x="155" y="48"/>
                  </a:lnTo>
                  <a:lnTo>
                    <a:pt x="143" y="48"/>
                  </a:lnTo>
                  <a:lnTo>
                    <a:pt x="137" y="48"/>
                  </a:lnTo>
                  <a:lnTo>
                    <a:pt x="131" y="42"/>
                  </a:lnTo>
                  <a:lnTo>
                    <a:pt x="125" y="36"/>
                  </a:lnTo>
                  <a:lnTo>
                    <a:pt x="119" y="30"/>
                  </a:lnTo>
                  <a:lnTo>
                    <a:pt x="119" y="18"/>
                  </a:lnTo>
                  <a:lnTo>
                    <a:pt x="119" y="6"/>
                  </a:lnTo>
                  <a:lnTo>
                    <a:pt x="113" y="6"/>
                  </a:lnTo>
                  <a:lnTo>
                    <a:pt x="107" y="6"/>
                  </a:lnTo>
                  <a:lnTo>
                    <a:pt x="101" y="6"/>
                  </a:lnTo>
                  <a:lnTo>
                    <a:pt x="95" y="6"/>
                  </a:lnTo>
                  <a:lnTo>
                    <a:pt x="89" y="6"/>
                  </a:lnTo>
                  <a:lnTo>
                    <a:pt x="8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92" name="Freeform 192"/>
            <p:cNvSpPr>
              <a:spLocks/>
            </p:cNvSpPr>
            <p:nvPr/>
          </p:nvSpPr>
          <p:spPr bwMode="auto">
            <a:xfrm>
              <a:off x="5179" y="1523"/>
              <a:ext cx="144" cy="179"/>
            </a:xfrm>
            <a:custGeom>
              <a:avLst/>
              <a:gdLst>
                <a:gd name="T0" fmla="*/ 120 w 144"/>
                <a:gd name="T1" fmla="*/ 83 h 179"/>
                <a:gd name="T2" fmla="*/ 102 w 144"/>
                <a:gd name="T3" fmla="*/ 89 h 179"/>
                <a:gd name="T4" fmla="*/ 78 w 144"/>
                <a:gd name="T5" fmla="*/ 95 h 179"/>
                <a:gd name="T6" fmla="*/ 54 w 144"/>
                <a:gd name="T7" fmla="*/ 113 h 179"/>
                <a:gd name="T8" fmla="*/ 42 w 144"/>
                <a:gd name="T9" fmla="*/ 143 h 179"/>
                <a:gd name="T10" fmla="*/ 42 w 144"/>
                <a:gd name="T11" fmla="*/ 155 h 179"/>
                <a:gd name="T12" fmla="*/ 36 w 144"/>
                <a:gd name="T13" fmla="*/ 167 h 179"/>
                <a:gd name="T14" fmla="*/ 30 w 144"/>
                <a:gd name="T15" fmla="*/ 173 h 179"/>
                <a:gd name="T16" fmla="*/ 24 w 144"/>
                <a:gd name="T17" fmla="*/ 173 h 179"/>
                <a:gd name="T18" fmla="*/ 12 w 144"/>
                <a:gd name="T19" fmla="*/ 173 h 179"/>
                <a:gd name="T20" fmla="*/ 6 w 144"/>
                <a:gd name="T21" fmla="*/ 173 h 179"/>
                <a:gd name="T22" fmla="*/ 0 w 144"/>
                <a:gd name="T23" fmla="*/ 179 h 179"/>
                <a:gd name="T24" fmla="*/ 0 w 144"/>
                <a:gd name="T25" fmla="*/ 179 h 179"/>
                <a:gd name="T26" fmla="*/ 0 w 144"/>
                <a:gd name="T27" fmla="*/ 179 h 179"/>
                <a:gd name="T28" fmla="*/ 12 w 144"/>
                <a:gd name="T29" fmla="*/ 167 h 179"/>
                <a:gd name="T30" fmla="*/ 24 w 144"/>
                <a:gd name="T31" fmla="*/ 155 h 179"/>
                <a:gd name="T32" fmla="*/ 36 w 144"/>
                <a:gd name="T33" fmla="*/ 131 h 179"/>
                <a:gd name="T34" fmla="*/ 36 w 144"/>
                <a:gd name="T35" fmla="*/ 113 h 179"/>
                <a:gd name="T36" fmla="*/ 36 w 144"/>
                <a:gd name="T37" fmla="*/ 101 h 179"/>
                <a:gd name="T38" fmla="*/ 30 w 144"/>
                <a:gd name="T39" fmla="*/ 83 h 179"/>
                <a:gd name="T40" fmla="*/ 36 w 144"/>
                <a:gd name="T41" fmla="*/ 71 h 179"/>
                <a:gd name="T42" fmla="*/ 48 w 144"/>
                <a:gd name="T43" fmla="*/ 65 h 179"/>
                <a:gd name="T44" fmla="*/ 54 w 144"/>
                <a:gd name="T45" fmla="*/ 54 h 179"/>
                <a:gd name="T46" fmla="*/ 60 w 144"/>
                <a:gd name="T47" fmla="*/ 36 h 179"/>
                <a:gd name="T48" fmla="*/ 66 w 144"/>
                <a:gd name="T49" fmla="*/ 30 h 179"/>
                <a:gd name="T50" fmla="*/ 78 w 144"/>
                <a:gd name="T51" fmla="*/ 24 h 179"/>
                <a:gd name="T52" fmla="*/ 102 w 144"/>
                <a:gd name="T53" fmla="*/ 18 h 179"/>
                <a:gd name="T54" fmla="*/ 114 w 144"/>
                <a:gd name="T55" fmla="*/ 6 h 179"/>
                <a:gd name="T56" fmla="*/ 120 w 144"/>
                <a:gd name="T57" fmla="*/ 6 h 179"/>
                <a:gd name="T58" fmla="*/ 120 w 144"/>
                <a:gd name="T59" fmla="*/ 24 h 179"/>
                <a:gd name="T60" fmla="*/ 126 w 144"/>
                <a:gd name="T61" fmla="*/ 42 h 179"/>
                <a:gd name="T62" fmla="*/ 138 w 144"/>
                <a:gd name="T63" fmla="*/ 54 h 179"/>
                <a:gd name="T64" fmla="*/ 144 w 144"/>
                <a:gd name="T65" fmla="*/ 60 h 179"/>
                <a:gd name="T66" fmla="*/ 132 w 144"/>
                <a:gd name="T67" fmla="*/ 60 h 179"/>
                <a:gd name="T68" fmla="*/ 126 w 144"/>
                <a:gd name="T69" fmla="*/ 71 h 179"/>
                <a:gd name="T70" fmla="*/ 126 w 144"/>
                <a:gd name="T71" fmla="*/ 77 h 17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44"/>
                <a:gd name="T109" fmla="*/ 0 h 179"/>
                <a:gd name="T110" fmla="*/ 144 w 144"/>
                <a:gd name="T111" fmla="*/ 179 h 17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44" h="179">
                  <a:moveTo>
                    <a:pt x="126" y="83"/>
                  </a:moveTo>
                  <a:lnTo>
                    <a:pt x="120" y="83"/>
                  </a:lnTo>
                  <a:lnTo>
                    <a:pt x="114" y="83"/>
                  </a:lnTo>
                  <a:lnTo>
                    <a:pt x="102" y="89"/>
                  </a:lnTo>
                  <a:lnTo>
                    <a:pt x="90" y="89"/>
                  </a:lnTo>
                  <a:lnTo>
                    <a:pt x="78" y="95"/>
                  </a:lnTo>
                  <a:lnTo>
                    <a:pt x="66" y="101"/>
                  </a:lnTo>
                  <a:lnTo>
                    <a:pt x="54" y="113"/>
                  </a:lnTo>
                  <a:lnTo>
                    <a:pt x="48" y="131"/>
                  </a:lnTo>
                  <a:lnTo>
                    <a:pt x="42" y="143"/>
                  </a:lnTo>
                  <a:lnTo>
                    <a:pt x="42" y="149"/>
                  </a:lnTo>
                  <a:lnTo>
                    <a:pt x="42" y="155"/>
                  </a:lnTo>
                  <a:lnTo>
                    <a:pt x="36" y="161"/>
                  </a:lnTo>
                  <a:lnTo>
                    <a:pt x="36" y="167"/>
                  </a:lnTo>
                  <a:lnTo>
                    <a:pt x="30" y="167"/>
                  </a:lnTo>
                  <a:lnTo>
                    <a:pt x="30" y="173"/>
                  </a:lnTo>
                  <a:lnTo>
                    <a:pt x="24" y="173"/>
                  </a:lnTo>
                  <a:lnTo>
                    <a:pt x="18" y="173"/>
                  </a:lnTo>
                  <a:lnTo>
                    <a:pt x="12" y="173"/>
                  </a:lnTo>
                  <a:lnTo>
                    <a:pt x="6" y="173"/>
                  </a:lnTo>
                  <a:lnTo>
                    <a:pt x="6" y="179"/>
                  </a:lnTo>
                  <a:lnTo>
                    <a:pt x="0" y="179"/>
                  </a:lnTo>
                  <a:lnTo>
                    <a:pt x="0" y="173"/>
                  </a:lnTo>
                  <a:lnTo>
                    <a:pt x="12" y="167"/>
                  </a:lnTo>
                  <a:lnTo>
                    <a:pt x="18" y="161"/>
                  </a:lnTo>
                  <a:lnTo>
                    <a:pt x="24" y="155"/>
                  </a:lnTo>
                  <a:lnTo>
                    <a:pt x="30" y="143"/>
                  </a:lnTo>
                  <a:lnTo>
                    <a:pt x="36" y="131"/>
                  </a:lnTo>
                  <a:lnTo>
                    <a:pt x="36" y="119"/>
                  </a:lnTo>
                  <a:lnTo>
                    <a:pt x="36" y="113"/>
                  </a:lnTo>
                  <a:lnTo>
                    <a:pt x="36" y="107"/>
                  </a:lnTo>
                  <a:lnTo>
                    <a:pt x="36" y="101"/>
                  </a:lnTo>
                  <a:lnTo>
                    <a:pt x="36" y="89"/>
                  </a:lnTo>
                  <a:lnTo>
                    <a:pt x="30" y="83"/>
                  </a:lnTo>
                  <a:lnTo>
                    <a:pt x="30" y="77"/>
                  </a:lnTo>
                  <a:lnTo>
                    <a:pt x="36" y="71"/>
                  </a:lnTo>
                  <a:lnTo>
                    <a:pt x="42" y="71"/>
                  </a:lnTo>
                  <a:lnTo>
                    <a:pt x="48" y="65"/>
                  </a:lnTo>
                  <a:lnTo>
                    <a:pt x="54" y="60"/>
                  </a:lnTo>
                  <a:lnTo>
                    <a:pt x="54" y="54"/>
                  </a:lnTo>
                  <a:lnTo>
                    <a:pt x="60" y="48"/>
                  </a:lnTo>
                  <a:lnTo>
                    <a:pt x="60" y="36"/>
                  </a:lnTo>
                  <a:lnTo>
                    <a:pt x="60" y="30"/>
                  </a:lnTo>
                  <a:lnTo>
                    <a:pt x="66" y="30"/>
                  </a:lnTo>
                  <a:lnTo>
                    <a:pt x="72" y="30"/>
                  </a:lnTo>
                  <a:lnTo>
                    <a:pt x="78" y="24"/>
                  </a:lnTo>
                  <a:lnTo>
                    <a:pt x="90" y="18"/>
                  </a:lnTo>
                  <a:lnTo>
                    <a:pt x="102" y="18"/>
                  </a:lnTo>
                  <a:lnTo>
                    <a:pt x="108" y="12"/>
                  </a:lnTo>
                  <a:lnTo>
                    <a:pt x="114" y="6"/>
                  </a:lnTo>
                  <a:lnTo>
                    <a:pt x="120" y="0"/>
                  </a:lnTo>
                  <a:lnTo>
                    <a:pt x="120" y="6"/>
                  </a:lnTo>
                  <a:lnTo>
                    <a:pt x="120" y="12"/>
                  </a:lnTo>
                  <a:lnTo>
                    <a:pt x="120" y="24"/>
                  </a:lnTo>
                  <a:lnTo>
                    <a:pt x="126" y="30"/>
                  </a:lnTo>
                  <a:lnTo>
                    <a:pt x="126" y="42"/>
                  </a:lnTo>
                  <a:lnTo>
                    <a:pt x="132" y="48"/>
                  </a:lnTo>
                  <a:lnTo>
                    <a:pt x="138" y="54"/>
                  </a:lnTo>
                  <a:lnTo>
                    <a:pt x="144" y="60"/>
                  </a:lnTo>
                  <a:lnTo>
                    <a:pt x="138" y="60"/>
                  </a:lnTo>
                  <a:lnTo>
                    <a:pt x="132" y="60"/>
                  </a:lnTo>
                  <a:lnTo>
                    <a:pt x="126" y="65"/>
                  </a:lnTo>
                  <a:lnTo>
                    <a:pt x="126" y="71"/>
                  </a:lnTo>
                  <a:lnTo>
                    <a:pt x="126" y="77"/>
                  </a:lnTo>
                  <a:lnTo>
                    <a:pt x="126" y="83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93" name="Freeform 193"/>
            <p:cNvSpPr>
              <a:spLocks/>
            </p:cNvSpPr>
            <p:nvPr/>
          </p:nvSpPr>
          <p:spPr bwMode="auto">
            <a:xfrm>
              <a:off x="5131" y="1523"/>
              <a:ext cx="84" cy="173"/>
            </a:xfrm>
            <a:custGeom>
              <a:avLst/>
              <a:gdLst>
                <a:gd name="T0" fmla="*/ 48 w 84"/>
                <a:gd name="T1" fmla="*/ 173 h 173"/>
                <a:gd name="T2" fmla="*/ 42 w 84"/>
                <a:gd name="T3" fmla="*/ 167 h 173"/>
                <a:gd name="T4" fmla="*/ 30 w 84"/>
                <a:gd name="T5" fmla="*/ 167 h 173"/>
                <a:gd name="T6" fmla="*/ 24 w 84"/>
                <a:gd name="T7" fmla="*/ 167 h 173"/>
                <a:gd name="T8" fmla="*/ 30 w 84"/>
                <a:gd name="T9" fmla="*/ 161 h 173"/>
                <a:gd name="T10" fmla="*/ 30 w 84"/>
                <a:gd name="T11" fmla="*/ 155 h 173"/>
                <a:gd name="T12" fmla="*/ 42 w 84"/>
                <a:gd name="T13" fmla="*/ 155 h 173"/>
                <a:gd name="T14" fmla="*/ 48 w 84"/>
                <a:gd name="T15" fmla="*/ 149 h 173"/>
                <a:gd name="T16" fmla="*/ 54 w 84"/>
                <a:gd name="T17" fmla="*/ 143 h 173"/>
                <a:gd name="T18" fmla="*/ 54 w 84"/>
                <a:gd name="T19" fmla="*/ 143 h 173"/>
                <a:gd name="T20" fmla="*/ 54 w 84"/>
                <a:gd name="T21" fmla="*/ 137 h 173"/>
                <a:gd name="T22" fmla="*/ 48 w 84"/>
                <a:gd name="T23" fmla="*/ 137 h 173"/>
                <a:gd name="T24" fmla="*/ 48 w 84"/>
                <a:gd name="T25" fmla="*/ 131 h 173"/>
                <a:gd name="T26" fmla="*/ 36 w 84"/>
                <a:gd name="T27" fmla="*/ 131 h 173"/>
                <a:gd name="T28" fmla="*/ 30 w 84"/>
                <a:gd name="T29" fmla="*/ 137 h 173"/>
                <a:gd name="T30" fmla="*/ 30 w 84"/>
                <a:gd name="T31" fmla="*/ 143 h 173"/>
                <a:gd name="T32" fmla="*/ 30 w 84"/>
                <a:gd name="T33" fmla="*/ 149 h 173"/>
                <a:gd name="T34" fmla="*/ 24 w 84"/>
                <a:gd name="T35" fmla="*/ 149 h 173"/>
                <a:gd name="T36" fmla="*/ 18 w 84"/>
                <a:gd name="T37" fmla="*/ 149 h 173"/>
                <a:gd name="T38" fmla="*/ 18 w 84"/>
                <a:gd name="T39" fmla="*/ 149 h 173"/>
                <a:gd name="T40" fmla="*/ 18 w 84"/>
                <a:gd name="T41" fmla="*/ 143 h 173"/>
                <a:gd name="T42" fmla="*/ 18 w 84"/>
                <a:gd name="T43" fmla="*/ 137 h 173"/>
                <a:gd name="T44" fmla="*/ 24 w 84"/>
                <a:gd name="T45" fmla="*/ 131 h 173"/>
                <a:gd name="T46" fmla="*/ 24 w 84"/>
                <a:gd name="T47" fmla="*/ 125 h 173"/>
                <a:gd name="T48" fmla="*/ 30 w 84"/>
                <a:gd name="T49" fmla="*/ 125 h 173"/>
                <a:gd name="T50" fmla="*/ 30 w 84"/>
                <a:gd name="T51" fmla="*/ 119 h 173"/>
                <a:gd name="T52" fmla="*/ 24 w 84"/>
                <a:gd name="T53" fmla="*/ 119 h 173"/>
                <a:gd name="T54" fmla="*/ 24 w 84"/>
                <a:gd name="T55" fmla="*/ 113 h 173"/>
                <a:gd name="T56" fmla="*/ 12 w 84"/>
                <a:gd name="T57" fmla="*/ 113 h 173"/>
                <a:gd name="T58" fmla="*/ 12 w 84"/>
                <a:gd name="T59" fmla="*/ 113 h 173"/>
                <a:gd name="T60" fmla="*/ 6 w 84"/>
                <a:gd name="T61" fmla="*/ 113 h 173"/>
                <a:gd name="T62" fmla="*/ 6 w 84"/>
                <a:gd name="T63" fmla="*/ 113 h 173"/>
                <a:gd name="T64" fmla="*/ 0 w 84"/>
                <a:gd name="T65" fmla="*/ 101 h 173"/>
                <a:gd name="T66" fmla="*/ 6 w 84"/>
                <a:gd name="T67" fmla="*/ 65 h 173"/>
                <a:gd name="T68" fmla="*/ 30 w 84"/>
                <a:gd name="T69" fmla="*/ 36 h 173"/>
                <a:gd name="T70" fmla="*/ 60 w 84"/>
                <a:gd name="T71" fmla="*/ 12 h 173"/>
                <a:gd name="T72" fmla="*/ 72 w 84"/>
                <a:gd name="T73" fmla="*/ 6 h 173"/>
                <a:gd name="T74" fmla="*/ 78 w 84"/>
                <a:gd name="T75" fmla="*/ 6 h 173"/>
                <a:gd name="T76" fmla="*/ 84 w 84"/>
                <a:gd name="T77" fmla="*/ 0 h 173"/>
                <a:gd name="T78" fmla="*/ 84 w 84"/>
                <a:gd name="T79" fmla="*/ 0 h 173"/>
                <a:gd name="T80" fmla="*/ 78 w 84"/>
                <a:gd name="T81" fmla="*/ 12 h 173"/>
                <a:gd name="T82" fmla="*/ 72 w 84"/>
                <a:gd name="T83" fmla="*/ 30 h 173"/>
                <a:gd name="T84" fmla="*/ 72 w 84"/>
                <a:gd name="T85" fmla="*/ 48 h 173"/>
                <a:gd name="T86" fmla="*/ 72 w 84"/>
                <a:gd name="T87" fmla="*/ 65 h 173"/>
                <a:gd name="T88" fmla="*/ 78 w 84"/>
                <a:gd name="T89" fmla="*/ 83 h 173"/>
                <a:gd name="T90" fmla="*/ 84 w 84"/>
                <a:gd name="T91" fmla="*/ 101 h 173"/>
                <a:gd name="T92" fmla="*/ 84 w 84"/>
                <a:gd name="T93" fmla="*/ 113 h 173"/>
                <a:gd name="T94" fmla="*/ 84 w 84"/>
                <a:gd name="T95" fmla="*/ 131 h 173"/>
                <a:gd name="T96" fmla="*/ 72 w 84"/>
                <a:gd name="T97" fmla="*/ 155 h 173"/>
                <a:gd name="T98" fmla="*/ 60 w 84"/>
                <a:gd name="T99" fmla="*/ 167 h 17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4"/>
                <a:gd name="T151" fmla="*/ 0 h 173"/>
                <a:gd name="T152" fmla="*/ 84 w 84"/>
                <a:gd name="T153" fmla="*/ 173 h 17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4" h="173">
                  <a:moveTo>
                    <a:pt x="48" y="173"/>
                  </a:moveTo>
                  <a:lnTo>
                    <a:pt x="48" y="173"/>
                  </a:lnTo>
                  <a:lnTo>
                    <a:pt x="42" y="167"/>
                  </a:lnTo>
                  <a:lnTo>
                    <a:pt x="36" y="167"/>
                  </a:lnTo>
                  <a:lnTo>
                    <a:pt x="30" y="167"/>
                  </a:lnTo>
                  <a:lnTo>
                    <a:pt x="24" y="167"/>
                  </a:lnTo>
                  <a:lnTo>
                    <a:pt x="24" y="161"/>
                  </a:lnTo>
                  <a:lnTo>
                    <a:pt x="30" y="161"/>
                  </a:lnTo>
                  <a:lnTo>
                    <a:pt x="30" y="155"/>
                  </a:lnTo>
                  <a:lnTo>
                    <a:pt x="36" y="155"/>
                  </a:lnTo>
                  <a:lnTo>
                    <a:pt x="42" y="155"/>
                  </a:lnTo>
                  <a:lnTo>
                    <a:pt x="48" y="149"/>
                  </a:lnTo>
                  <a:lnTo>
                    <a:pt x="54" y="149"/>
                  </a:lnTo>
                  <a:lnTo>
                    <a:pt x="54" y="143"/>
                  </a:lnTo>
                  <a:lnTo>
                    <a:pt x="54" y="137"/>
                  </a:lnTo>
                  <a:lnTo>
                    <a:pt x="48" y="137"/>
                  </a:lnTo>
                  <a:lnTo>
                    <a:pt x="48" y="131"/>
                  </a:lnTo>
                  <a:lnTo>
                    <a:pt x="42" y="131"/>
                  </a:lnTo>
                  <a:lnTo>
                    <a:pt x="36" y="131"/>
                  </a:lnTo>
                  <a:lnTo>
                    <a:pt x="30" y="137"/>
                  </a:lnTo>
                  <a:lnTo>
                    <a:pt x="30" y="143"/>
                  </a:lnTo>
                  <a:lnTo>
                    <a:pt x="30" y="149"/>
                  </a:lnTo>
                  <a:lnTo>
                    <a:pt x="24" y="149"/>
                  </a:lnTo>
                  <a:lnTo>
                    <a:pt x="18" y="155"/>
                  </a:lnTo>
                  <a:lnTo>
                    <a:pt x="18" y="149"/>
                  </a:lnTo>
                  <a:lnTo>
                    <a:pt x="12" y="149"/>
                  </a:lnTo>
                  <a:lnTo>
                    <a:pt x="18" y="143"/>
                  </a:lnTo>
                  <a:lnTo>
                    <a:pt x="18" y="137"/>
                  </a:lnTo>
                  <a:lnTo>
                    <a:pt x="24" y="131"/>
                  </a:lnTo>
                  <a:lnTo>
                    <a:pt x="24" y="125"/>
                  </a:lnTo>
                  <a:lnTo>
                    <a:pt x="30" y="125"/>
                  </a:lnTo>
                  <a:lnTo>
                    <a:pt x="30" y="119"/>
                  </a:lnTo>
                  <a:lnTo>
                    <a:pt x="24" y="119"/>
                  </a:lnTo>
                  <a:lnTo>
                    <a:pt x="24" y="113"/>
                  </a:lnTo>
                  <a:lnTo>
                    <a:pt x="18" y="113"/>
                  </a:lnTo>
                  <a:lnTo>
                    <a:pt x="12" y="113"/>
                  </a:lnTo>
                  <a:lnTo>
                    <a:pt x="6" y="113"/>
                  </a:lnTo>
                  <a:lnTo>
                    <a:pt x="6" y="119"/>
                  </a:lnTo>
                  <a:lnTo>
                    <a:pt x="0" y="101"/>
                  </a:lnTo>
                  <a:lnTo>
                    <a:pt x="0" y="83"/>
                  </a:lnTo>
                  <a:lnTo>
                    <a:pt x="6" y="65"/>
                  </a:lnTo>
                  <a:lnTo>
                    <a:pt x="18" y="54"/>
                  </a:lnTo>
                  <a:lnTo>
                    <a:pt x="30" y="36"/>
                  </a:lnTo>
                  <a:lnTo>
                    <a:pt x="42" y="24"/>
                  </a:lnTo>
                  <a:lnTo>
                    <a:pt x="60" y="12"/>
                  </a:lnTo>
                  <a:lnTo>
                    <a:pt x="72" y="6"/>
                  </a:lnTo>
                  <a:lnTo>
                    <a:pt x="78" y="6"/>
                  </a:lnTo>
                  <a:lnTo>
                    <a:pt x="84" y="0"/>
                  </a:lnTo>
                  <a:lnTo>
                    <a:pt x="84" y="6"/>
                  </a:lnTo>
                  <a:lnTo>
                    <a:pt x="78" y="12"/>
                  </a:lnTo>
                  <a:lnTo>
                    <a:pt x="72" y="24"/>
                  </a:lnTo>
                  <a:lnTo>
                    <a:pt x="72" y="30"/>
                  </a:lnTo>
                  <a:lnTo>
                    <a:pt x="66" y="42"/>
                  </a:lnTo>
                  <a:lnTo>
                    <a:pt x="72" y="48"/>
                  </a:lnTo>
                  <a:lnTo>
                    <a:pt x="72" y="60"/>
                  </a:lnTo>
                  <a:lnTo>
                    <a:pt x="72" y="65"/>
                  </a:lnTo>
                  <a:lnTo>
                    <a:pt x="78" y="77"/>
                  </a:lnTo>
                  <a:lnTo>
                    <a:pt x="78" y="83"/>
                  </a:lnTo>
                  <a:lnTo>
                    <a:pt x="84" y="89"/>
                  </a:lnTo>
                  <a:lnTo>
                    <a:pt x="84" y="101"/>
                  </a:lnTo>
                  <a:lnTo>
                    <a:pt x="84" y="107"/>
                  </a:lnTo>
                  <a:lnTo>
                    <a:pt x="84" y="113"/>
                  </a:lnTo>
                  <a:lnTo>
                    <a:pt x="84" y="119"/>
                  </a:lnTo>
                  <a:lnTo>
                    <a:pt x="84" y="131"/>
                  </a:lnTo>
                  <a:lnTo>
                    <a:pt x="78" y="143"/>
                  </a:lnTo>
                  <a:lnTo>
                    <a:pt x="72" y="155"/>
                  </a:lnTo>
                  <a:lnTo>
                    <a:pt x="66" y="161"/>
                  </a:lnTo>
                  <a:lnTo>
                    <a:pt x="60" y="167"/>
                  </a:lnTo>
                  <a:lnTo>
                    <a:pt x="48" y="173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94" name="Freeform 194"/>
            <p:cNvSpPr>
              <a:spLocks/>
            </p:cNvSpPr>
            <p:nvPr/>
          </p:nvSpPr>
          <p:spPr bwMode="auto">
            <a:xfrm>
              <a:off x="4994" y="1606"/>
              <a:ext cx="424" cy="299"/>
            </a:xfrm>
            <a:custGeom>
              <a:avLst/>
              <a:gdLst>
                <a:gd name="T0" fmla="*/ 197 w 424"/>
                <a:gd name="T1" fmla="*/ 252 h 299"/>
                <a:gd name="T2" fmla="*/ 179 w 424"/>
                <a:gd name="T3" fmla="*/ 281 h 299"/>
                <a:gd name="T4" fmla="*/ 173 w 424"/>
                <a:gd name="T5" fmla="*/ 287 h 299"/>
                <a:gd name="T6" fmla="*/ 149 w 424"/>
                <a:gd name="T7" fmla="*/ 252 h 299"/>
                <a:gd name="T8" fmla="*/ 131 w 424"/>
                <a:gd name="T9" fmla="*/ 240 h 299"/>
                <a:gd name="T10" fmla="*/ 120 w 424"/>
                <a:gd name="T11" fmla="*/ 210 h 299"/>
                <a:gd name="T12" fmla="*/ 126 w 424"/>
                <a:gd name="T13" fmla="*/ 162 h 299"/>
                <a:gd name="T14" fmla="*/ 149 w 424"/>
                <a:gd name="T15" fmla="*/ 126 h 299"/>
                <a:gd name="T16" fmla="*/ 149 w 424"/>
                <a:gd name="T17" fmla="*/ 108 h 299"/>
                <a:gd name="T18" fmla="*/ 137 w 424"/>
                <a:gd name="T19" fmla="*/ 126 h 299"/>
                <a:gd name="T20" fmla="*/ 114 w 424"/>
                <a:gd name="T21" fmla="*/ 162 h 299"/>
                <a:gd name="T22" fmla="*/ 72 w 424"/>
                <a:gd name="T23" fmla="*/ 186 h 299"/>
                <a:gd name="T24" fmla="*/ 48 w 424"/>
                <a:gd name="T25" fmla="*/ 180 h 299"/>
                <a:gd name="T26" fmla="*/ 24 w 424"/>
                <a:gd name="T27" fmla="*/ 168 h 299"/>
                <a:gd name="T28" fmla="*/ 12 w 424"/>
                <a:gd name="T29" fmla="*/ 156 h 299"/>
                <a:gd name="T30" fmla="*/ 36 w 424"/>
                <a:gd name="T31" fmla="*/ 144 h 299"/>
                <a:gd name="T32" fmla="*/ 66 w 424"/>
                <a:gd name="T33" fmla="*/ 108 h 299"/>
                <a:gd name="T34" fmla="*/ 108 w 424"/>
                <a:gd name="T35" fmla="*/ 96 h 299"/>
                <a:gd name="T36" fmla="*/ 120 w 424"/>
                <a:gd name="T37" fmla="*/ 96 h 299"/>
                <a:gd name="T38" fmla="*/ 131 w 424"/>
                <a:gd name="T39" fmla="*/ 90 h 299"/>
                <a:gd name="T40" fmla="*/ 126 w 424"/>
                <a:gd name="T41" fmla="*/ 108 h 299"/>
                <a:gd name="T42" fmla="*/ 126 w 424"/>
                <a:gd name="T43" fmla="*/ 114 h 299"/>
                <a:gd name="T44" fmla="*/ 137 w 424"/>
                <a:gd name="T45" fmla="*/ 114 h 299"/>
                <a:gd name="T46" fmla="*/ 143 w 424"/>
                <a:gd name="T47" fmla="*/ 102 h 299"/>
                <a:gd name="T48" fmla="*/ 143 w 424"/>
                <a:gd name="T49" fmla="*/ 90 h 299"/>
                <a:gd name="T50" fmla="*/ 149 w 424"/>
                <a:gd name="T51" fmla="*/ 102 h 299"/>
                <a:gd name="T52" fmla="*/ 167 w 424"/>
                <a:gd name="T53" fmla="*/ 102 h 299"/>
                <a:gd name="T54" fmla="*/ 185 w 424"/>
                <a:gd name="T55" fmla="*/ 102 h 299"/>
                <a:gd name="T56" fmla="*/ 197 w 424"/>
                <a:gd name="T57" fmla="*/ 90 h 299"/>
                <a:gd name="T58" fmla="*/ 215 w 424"/>
                <a:gd name="T59" fmla="*/ 90 h 299"/>
                <a:gd name="T60" fmla="*/ 227 w 424"/>
                <a:gd name="T61" fmla="*/ 66 h 299"/>
                <a:gd name="T62" fmla="*/ 263 w 424"/>
                <a:gd name="T63" fmla="*/ 12 h 299"/>
                <a:gd name="T64" fmla="*/ 311 w 424"/>
                <a:gd name="T65" fmla="*/ 0 h 299"/>
                <a:gd name="T66" fmla="*/ 340 w 424"/>
                <a:gd name="T67" fmla="*/ 6 h 299"/>
                <a:gd name="T68" fmla="*/ 376 w 424"/>
                <a:gd name="T69" fmla="*/ 18 h 299"/>
                <a:gd name="T70" fmla="*/ 406 w 424"/>
                <a:gd name="T71" fmla="*/ 24 h 299"/>
                <a:gd name="T72" fmla="*/ 418 w 424"/>
                <a:gd name="T73" fmla="*/ 30 h 299"/>
                <a:gd name="T74" fmla="*/ 376 w 424"/>
                <a:gd name="T75" fmla="*/ 84 h 299"/>
                <a:gd name="T76" fmla="*/ 335 w 424"/>
                <a:gd name="T77" fmla="*/ 108 h 299"/>
                <a:gd name="T78" fmla="*/ 287 w 424"/>
                <a:gd name="T79" fmla="*/ 126 h 299"/>
                <a:gd name="T80" fmla="*/ 251 w 424"/>
                <a:gd name="T81" fmla="*/ 114 h 299"/>
                <a:gd name="T82" fmla="*/ 221 w 424"/>
                <a:gd name="T83" fmla="*/ 102 h 299"/>
                <a:gd name="T84" fmla="*/ 209 w 424"/>
                <a:gd name="T85" fmla="*/ 96 h 299"/>
                <a:gd name="T86" fmla="*/ 191 w 424"/>
                <a:gd name="T87" fmla="*/ 102 h 299"/>
                <a:gd name="T88" fmla="*/ 185 w 424"/>
                <a:gd name="T89" fmla="*/ 108 h 299"/>
                <a:gd name="T90" fmla="*/ 203 w 424"/>
                <a:gd name="T91" fmla="*/ 108 h 299"/>
                <a:gd name="T92" fmla="*/ 227 w 424"/>
                <a:gd name="T93" fmla="*/ 108 h 299"/>
                <a:gd name="T94" fmla="*/ 257 w 424"/>
                <a:gd name="T95" fmla="*/ 114 h 299"/>
                <a:gd name="T96" fmla="*/ 299 w 424"/>
                <a:gd name="T97" fmla="*/ 156 h 299"/>
                <a:gd name="T98" fmla="*/ 317 w 424"/>
                <a:gd name="T99" fmla="*/ 210 h 299"/>
                <a:gd name="T100" fmla="*/ 305 w 424"/>
                <a:gd name="T101" fmla="*/ 222 h 299"/>
                <a:gd name="T102" fmla="*/ 257 w 424"/>
                <a:gd name="T103" fmla="*/ 204 h 299"/>
                <a:gd name="T104" fmla="*/ 221 w 424"/>
                <a:gd name="T105" fmla="*/ 198 h 299"/>
                <a:gd name="T106" fmla="*/ 197 w 424"/>
                <a:gd name="T107" fmla="*/ 168 h 299"/>
                <a:gd name="T108" fmla="*/ 185 w 424"/>
                <a:gd name="T109" fmla="*/ 126 h 299"/>
                <a:gd name="T110" fmla="*/ 167 w 424"/>
                <a:gd name="T111" fmla="*/ 108 h 299"/>
                <a:gd name="T112" fmla="*/ 155 w 424"/>
                <a:gd name="T113" fmla="*/ 108 h 299"/>
                <a:gd name="T114" fmla="*/ 161 w 424"/>
                <a:gd name="T115" fmla="*/ 126 h 299"/>
                <a:gd name="T116" fmla="*/ 191 w 424"/>
                <a:gd name="T117" fmla="*/ 156 h 29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24"/>
                <a:gd name="T178" fmla="*/ 0 h 299"/>
                <a:gd name="T179" fmla="*/ 424 w 424"/>
                <a:gd name="T180" fmla="*/ 299 h 29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24" h="299">
                  <a:moveTo>
                    <a:pt x="203" y="174"/>
                  </a:moveTo>
                  <a:lnTo>
                    <a:pt x="203" y="198"/>
                  </a:lnTo>
                  <a:lnTo>
                    <a:pt x="203" y="222"/>
                  </a:lnTo>
                  <a:lnTo>
                    <a:pt x="203" y="240"/>
                  </a:lnTo>
                  <a:lnTo>
                    <a:pt x="197" y="252"/>
                  </a:lnTo>
                  <a:lnTo>
                    <a:pt x="191" y="258"/>
                  </a:lnTo>
                  <a:lnTo>
                    <a:pt x="191" y="264"/>
                  </a:lnTo>
                  <a:lnTo>
                    <a:pt x="185" y="269"/>
                  </a:lnTo>
                  <a:lnTo>
                    <a:pt x="179" y="275"/>
                  </a:lnTo>
                  <a:lnTo>
                    <a:pt x="179" y="281"/>
                  </a:lnTo>
                  <a:lnTo>
                    <a:pt x="179" y="287"/>
                  </a:lnTo>
                  <a:lnTo>
                    <a:pt x="173" y="293"/>
                  </a:lnTo>
                  <a:lnTo>
                    <a:pt x="173" y="299"/>
                  </a:lnTo>
                  <a:lnTo>
                    <a:pt x="173" y="293"/>
                  </a:lnTo>
                  <a:lnTo>
                    <a:pt x="173" y="287"/>
                  </a:lnTo>
                  <a:lnTo>
                    <a:pt x="167" y="281"/>
                  </a:lnTo>
                  <a:lnTo>
                    <a:pt x="161" y="275"/>
                  </a:lnTo>
                  <a:lnTo>
                    <a:pt x="161" y="264"/>
                  </a:lnTo>
                  <a:lnTo>
                    <a:pt x="155" y="258"/>
                  </a:lnTo>
                  <a:lnTo>
                    <a:pt x="149" y="252"/>
                  </a:lnTo>
                  <a:lnTo>
                    <a:pt x="143" y="246"/>
                  </a:lnTo>
                  <a:lnTo>
                    <a:pt x="137" y="246"/>
                  </a:lnTo>
                  <a:lnTo>
                    <a:pt x="137" y="240"/>
                  </a:lnTo>
                  <a:lnTo>
                    <a:pt x="131" y="240"/>
                  </a:lnTo>
                  <a:lnTo>
                    <a:pt x="131" y="234"/>
                  </a:lnTo>
                  <a:lnTo>
                    <a:pt x="126" y="234"/>
                  </a:lnTo>
                  <a:lnTo>
                    <a:pt x="126" y="228"/>
                  </a:lnTo>
                  <a:lnTo>
                    <a:pt x="120" y="210"/>
                  </a:lnTo>
                  <a:lnTo>
                    <a:pt x="120" y="198"/>
                  </a:lnTo>
                  <a:lnTo>
                    <a:pt x="120" y="180"/>
                  </a:lnTo>
                  <a:lnTo>
                    <a:pt x="120" y="168"/>
                  </a:lnTo>
                  <a:lnTo>
                    <a:pt x="126" y="168"/>
                  </a:lnTo>
                  <a:lnTo>
                    <a:pt x="126" y="162"/>
                  </a:lnTo>
                  <a:lnTo>
                    <a:pt x="131" y="156"/>
                  </a:lnTo>
                  <a:lnTo>
                    <a:pt x="131" y="150"/>
                  </a:lnTo>
                  <a:lnTo>
                    <a:pt x="137" y="144"/>
                  </a:lnTo>
                  <a:lnTo>
                    <a:pt x="143" y="138"/>
                  </a:lnTo>
                  <a:lnTo>
                    <a:pt x="149" y="126"/>
                  </a:lnTo>
                  <a:lnTo>
                    <a:pt x="149" y="120"/>
                  </a:lnTo>
                  <a:lnTo>
                    <a:pt x="149" y="114"/>
                  </a:lnTo>
                  <a:lnTo>
                    <a:pt x="149" y="108"/>
                  </a:lnTo>
                  <a:lnTo>
                    <a:pt x="143" y="114"/>
                  </a:lnTo>
                  <a:lnTo>
                    <a:pt x="143" y="120"/>
                  </a:lnTo>
                  <a:lnTo>
                    <a:pt x="137" y="126"/>
                  </a:lnTo>
                  <a:lnTo>
                    <a:pt x="137" y="132"/>
                  </a:lnTo>
                  <a:lnTo>
                    <a:pt x="131" y="138"/>
                  </a:lnTo>
                  <a:lnTo>
                    <a:pt x="131" y="144"/>
                  </a:lnTo>
                  <a:lnTo>
                    <a:pt x="126" y="156"/>
                  </a:lnTo>
                  <a:lnTo>
                    <a:pt x="114" y="162"/>
                  </a:lnTo>
                  <a:lnTo>
                    <a:pt x="108" y="168"/>
                  </a:lnTo>
                  <a:lnTo>
                    <a:pt x="96" y="174"/>
                  </a:lnTo>
                  <a:lnTo>
                    <a:pt x="90" y="180"/>
                  </a:lnTo>
                  <a:lnTo>
                    <a:pt x="78" y="180"/>
                  </a:lnTo>
                  <a:lnTo>
                    <a:pt x="72" y="186"/>
                  </a:lnTo>
                  <a:lnTo>
                    <a:pt x="60" y="186"/>
                  </a:lnTo>
                  <a:lnTo>
                    <a:pt x="60" y="180"/>
                  </a:lnTo>
                  <a:lnTo>
                    <a:pt x="54" y="180"/>
                  </a:lnTo>
                  <a:lnTo>
                    <a:pt x="48" y="180"/>
                  </a:lnTo>
                  <a:lnTo>
                    <a:pt x="42" y="180"/>
                  </a:lnTo>
                  <a:lnTo>
                    <a:pt x="36" y="180"/>
                  </a:lnTo>
                  <a:lnTo>
                    <a:pt x="30" y="174"/>
                  </a:lnTo>
                  <a:lnTo>
                    <a:pt x="24" y="168"/>
                  </a:lnTo>
                  <a:lnTo>
                    <a:pt x="18" y="168"/>
                  </a:lnTo>
                  <a:lnTo>
                    <a:pt x="6" y="162"/>
                  </a:lnTo>
                  <a:lnTo>
                    <a:pt x="0" y="162"/>
                  </a:lnTo>
                  <a:lnTo>
                    <a:pt x="6" y="156"/>
                  </a:lnTo>
                  <a:lnTo>
                    <a:pt x="12" y="156"/>
                  </a:lnTo>
                  <a:lnTo>
                    <a:pt x="18" y="156"/>
                  </a:lnTo>
                  <a:lnTo>
                    <a:pt x="24" y="156"/>
                  </a:lnTo>
                  <a:lnTo>
                    <a:pt x="30" y="150"/>
                  </a:lnTo>
                  <a:lnTo>
                    <a:pt x="36" y="144"/>
                  </a:lnTo>
                  <a:lnTo>
                    <a:pt x="42" y="138"/>
                  </a:lnTo>
                  <a:lnTo>
                    <a:pt x="42" y="132"/>
                  </a:lnTo>
                  <a:lnTo>
                    <a:pt x="48" y="120"/>
                  </a:lnTo>
                  <a:lnTo>
                    <a:pt x="60" y="114"/>
                  </a:lnTo>
                  <a:lnTo>
                    <a:pt x="66" y="108"/>
                  </a:lnTo>
                  <a:lnTo>
                    <a:pt x="78" y="102"/>
                  </a:lnTo>
                  <a:lnTo>
                    <a:pt x="84" y="96"/>
                  </a:lnTo>
                  <a:lnTo>
                    <a:pt x="96" y="96"/>
                  </a:lnTo>
                  <a:lnTo>
                    <a:pt x="108" y="96"/>
                  </a:lnTo>
                  <a:lnTo>
                    <a:pt x="114" y="96"/>
                  </a:lnTo>
                  <a:lnTo>
                    <a:pt x="120" y="96"/>
                  </a:lnTo>
                  <a:lnTo>
                    <a:pt x="126" y="96"/>
                  </a:lnTo>
                  <a:lnTo>
                    <a:pt x="126" y="90"/>
                  </a:lnTo>
                  <a:lnTo>
                    <a:pt x="131" y="90"/>
                  </a:lnTo>
                  <a:lnTo>
                    <a:pt x="131" y="96"/>
                  </a:lnTo>
                  <a:lnTo>
                    <a:pt x="126" y="102"/>
                  </a:lnTo>
                  <a:lnTo>
                    <a:pt x="126" y="108"/>
                  </a:lnTo>
                  <a:lnTo>
                    <a:pt x="126" y="114"/>
                  </a:lnTo>
                  <a:lnTo>
                    <a:pt x="131" y="114"/>
                  </a:lnTo>
                  <a:lnTo>
                    <a:pt x="137" y="114"/>
                  </a:lnTo>
                  <a:lnTo>
                    <a:pt x="143" y="114"/>
                  </a:lnTo>
                  <a:lnTo>
                    <a:pt x="143" y="108"/>
                  </a:lnTo>
                  <a:lnTo>
                    <a:pt x="143" y="102"/>
                  </a:lnTo>
                  <a:lnTo>
                    <a:pt x="143" y="96"/>
                  </a:lnTo>
                  <a:lnTo>
                    <a:pt x="143" y="90"/>
                  </a:lnTo>
                  <a:lnTo>
                    <a:pt x="143" y="96"/>
                  </a:lnTo>
                  <a:lnTo>
                    <a:pt x="149" y="96"/>
                  </a:lnTo>
                  <a:lnTo>
                    <a:pt x="149" y="102"/>
                  </a:lnTo>
                  <a:lnTo>
                    <a:pt x="155" y="102"/>
                  </a:lnTo>
                  <a:lnTo>
                    <a:pt x="161" y="102"/>
                  </a:lnTo>
                  <a:lnTo>
                    <a:pt x="167" y="102"/>
                  </a:lnTo>
                  <a:lnTo>
                    <a:pt x="167" y="108"/>
                  </a:lnTo>
                  <a:lnTo>
                    <a:pt x="173" y="108"/>
                  </a:lnTo>
                  <a:lnTo>
                    <a:pt x="179" y="108"/>
                  </a:lnTo>
                  <a:lnTo>
                    <a:pt x="179" y="102"/>
                  </a:lnTo>
                  <a:lnTo>
                    <a:pt x="185" y="102"/>
                  </a:lnTo>
                  <a:lnTo>
                    <a:pt x="185" y="96"/>
                  </a:lnTo>
                  <a:lnTo>
                    <a:pt x="191" y="96"/>
                  </a:lnTo>
                  <a:lnTo>
                    <a:pt x="191" y="90"/>
                  </a:lnTo>
                  <a:lnTo>
                    <a:pt x="197" y="90"/>
                  </a:lnTo>
                  <a:lnTo>
                    <a:pt x="203" y="90"/>
                  </a:lnTo>
                  <a:lnTo>
                    <a:pt x="209" y="90"/>
                  </a:lnTo>
                  <a:lnTo>
                    <a:pt x="215" y="90"/>
                  </a:lnTo>
                  <a:lnTo>
                    <a:pt x="215" y="84"/>
                  </a:lnTo>
                  <a:lnTo>
                    <a:pt x="221" y="84"/>
                  </a:lnTo>
                  <a:lnTo>
                    <a:pt x="221" y="78"/>
                  </a:lnTo>
                  <a:lnTo>
                    <a:pt x="227" y="72"/>
                  </a:lnTo>
                  <a:lnTo>
                    <a:pt x="227" y="66"/>
                  </a:lnTo>
                  <a:lnTo>
                    <a:pt x="227" y="60"/>
                  </a:lnTo>
                  <a:lnTo>
                    <a:pt x="233" y="48"/>
                  </a:lnTo>
                  <a:lnTo>
                    <a:pt x="239" y="30"/>
                  </a:lnTo>
                  <a:lnTo>
                    <a:pt x="251" y="18"/>
                  </a:lnTo>
                  <a:lnTo>
                    <a:pt x="263" y="12"/>
                  </a:lnTo>
                  <a:lnTo>
                    <a:pt x="275" y="6"/>
                  </a:lnTo>
                  <a:lnTo>
                    <a:pt x="287" y="6"/>
                  </a:lnTo>
                  <a:lnTo>
                    <a:pt x="299" y="0"/>
                  </a:lnTo>
                  <a:lnTo>
                    <a:pt x="305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9" y="6"/>
                  </a:lnTo>
                  <a:lnTo>
                    <a:pt x="335" y="6"/>
                  </a:lnTo>
                  <a:lnTo>
                    <a:pt x="340" y="6"/>
                  </a:lnTo>
                  <a:lnTo>
                    <a:pt x="346" y="6"/>
                  </a:lnTo>
                  <a:lnTo>
                    <a:pt x="352" y="12"/>
                  </a:lnTo>
                  <a:lnTo>
                    <a:pt x="364" y="12"/>
                  </a:lnTo>
                  <a:lnTo>
                    <a:pt x="370" y="18"/>
                  </a:lnTo>
                  <a:lnTo>
                    <a:pt x="376" y="18"/>
                  </a:lnTo>
                  <a:lnTo>
                    <a:pt x="382" y="24"/>
                  </a:lnTo>
                  <a:lnTo>
                    <a:pt x="388" y="24"/>
                  </a:lnTo>
                  <a:lnTo>
                    <a:pt x="394" y="24"/>
                  </a:lnTo>
                  <a:lnTo>
                    <a:pt x="400" y="24"/>
                  </a:lnTo>
                  <a:lnTo>
                    <a:pt x="406" y="24"/>
                  </a:lnTo>
                  <a:lnTo>
                    <a:pt x="412" y="24"/>
                  </a:lnTo>
                  <a:lnTo>
                    <a:pt x="424" y="24"/>
                  </a:lnTo>
                  <a:lnTo>
                    <a:pt x="418" y="30"/>
                  </a:lnTo>
                  <a:lnTo>
                    <a:pt x="412" y="42"/>
                  </a:lnTo>
                  <a:lnTo>
                    <a:pt x="400" y="48"/>
                  </a:lnTo>
                  <a:lnTo>
                    <a:pt x="394" y="60"/>
                  </a:lnTo>
                  <a:lnTo>
                    <a:pt x="382" y="72"/>
                  </a:lnTo>
                  <a:lnTo>
                    <a:pt x="376" y="84"/>
                  </a:lnTo>
                  <a:lnTo>
                    <a:pt x="364" y="96"/>
                  </a:lnTo>
                  <a:lnTo>
                    <a:pt x="352" y="102"/>
                  </a:lnTo>
                  <a:lnTo>
                    <a:pt x="346" y="108"/>
                  </a:lnTo>
                  <a:lnTo>
                    <a:pt x="340" y="108"/>
                  </a:lnTo>
                  <a:lnTo>
                    <a:pt x="335" y="108"/>
                  </a:lnTo>
                  <a:lnTo>
                    <a:pt x="323" y="114"/>
                  </a:lnTo>
                  <a:lnTo>
                    <a:pt x="317" y="114"/>
                  </a:lnTo>
                  <a:lnTo>
                    <a:pt x="305" y="120"/>
                  </a:lnTo>
                  <a:lnTo>
                    <a:pt x="299" y="120"/>
                  </a:lnTo>
                  <a:lnTo>
                    <a:pt x="287" y="126"/>
                  </a:lnTo>
                  <a:lnTo>
                    <a:pt x="281" y="126"/>
                  </a:lnTo>
                  <a:lnTo>
                    <a:pt x="275" y="126"/>
                  </a:lnTo>
                  <a:lnTo>
                    <a:pt x="263" y="120"/>
                  </a:lnTo>
                  <a:lnTo>
                    <a:pt x="257" y="120"/>
                  </a:lnTo>
                  <a:lnTo>
                    <a:pt x="251" y="114"/>
                  </a:lnTo>
                  <a:lnTo>
                    <a:pt x="239" y="114"/>
                  </a:lnTo>
                  <a:lnTo>
                    <a:pt x="233" y="108"/>
                  </a:lnTo>
                  <a:lnTo>
                    <a:pt x="227" y="108"/>
                  </a:lnTo>
                  <a:lnTo>
                    <a:pt x="221" y="102"/>
                  </a:lnTo>
                  <a:lnTo>
                    <a:pt x="215" y="102"/>
                  </a:lnTo>
                  <a:lnTo>
                    <a:pt x="215" y="96"/>
                  </a:lnTo>
                  <a:lnTo>
                    <a:pt x="209" y="96"/>
                  </a:lnTo>
                  <a:lnTo>
                    <a:pt x="203" y="96"/>
                  </a:lnTo>
                  <a:lnTo>
                    <a:pt x="197" y="96"/>
                  </a:lnTo>
                  <a:lnTo>
                    <a:pt x="197" y="102"/>
                  </a:lnTo>
                  <a:lnTo>
                    <a:pt x="191" y="102"/>
                  </a:lnTo>
                  <a:lnTo>
                    <a:pt x="185" y="102"/>
                  </a:lnTo>
                  <a:lnTo>
                    <a:pt x="185" y="108"/>
                  </a:lnTo>
                  <a:lnTo>
                    <a:pt x="191" y="108"/>
                  </a:lnTo>
                  <a:lnTo>
                    <a:pt x="197" y="108"/>
                  </a:lnTo>
                  <a:lnTo>
                    <a:pt x="203" y="108"/>
                  </a:lnTo>
                  <a:lnTo>
                    <a:pt x="209" y="108"/>
                  </a:lnTo>
                  <a:lnTo>
                    <a:pt x="215" y="108"/>
                  </a:lnTo>
                  <a:lnTo>
                    <a:pt x="221" y="108"/>
                  </a:lnTo>
                  <a:lnTo>
                    <a:pt x="227" y="108"/>
                  </a:lnTo>
                  <a:lnTo>
                    <a:pt x="233" y="108"/>
                  </a:lnTo>
                  <a:lnTo>
                    <a:pt x="239" y="108"/>
                  </a:lnTo>
                  <a:lnTo>
                    <a:pt x="251" y="114"/>
                  </a:lnTo>
                  <a:lnTo>
                    <a:pt x="257" y="114"/>
                  </a:lnTo>
                  <a:lnTo>
                    <a:pt x="269" y="120"/>
                  </a:lnTo>
                  <a:lnTo>
                    <a:pt x="281" y="126"/>
                  </a:lnTo>
                  <a:lnTo>
                    <a:pt x="287" y="138"/>
                  </a:lnTo>
                  <a:lnTo>
                    <a:pt x="293" y="144"/>
                  </a:lnTo>
                  <a:lnTo>
                    <a:pt x="299" y="156"/>
                  </a:lnTo>
                  <a:lnTo>
                    <a:pt x="305" y="168"/>
                  </a:lnTo>
                  <a:lnTo>
                    <a:pt x="311" y="174"/>
                  </a:lnTo>
                  <a:lnTo>
                    <a:pt x="317" y="192"/>
                  </a:lnTo>
                  <a:lnTo>
                    <a:pt x="317" y="204"/>
                  </a:lnTo>
                  <a:lnTo>
                    <a:pt x="317" y="210"/>
                  </a:lnTo>
                  <a:lnTo>
                    <a:pt x="317" y="216"/>
                  </a:lnTo>
                  <a:lnTo>
                    <a:pt x="317" y="228"/>
                  </a:lnTo>
                  <a:lnTo>
                    <a:pt x="317" y="234"/>
                  </a:lnTo>
                  <a:lnTo>
                    <a:pt x="311" y="228"/>
                  </a:lnTo>
                  <a:lnTo>
                    <a:pt x="305" y="222"/>
                  </a:lnTo>
                  <a:lnTo>
                    <a:pt x="293" y="216"/>
                  </a:lnTo>
                  <a:lnTo>
                    <a:pt x="287" y="216"/>
                  </a:lnTo>
                  <a:lnTo>
                    <a:pt x="275" y="210"/>
                  </a:lnTo>
                  <a:lnTo>
                    <a:pt x="263" y="204"/>
                  </a:lnTo>
                  <a:lnTo>
                    <a:pt x="257" y="204"/>
                  </a:lnTo>
                  <a:lnTo>
                    <a:pt x="245" y="204"/>
                  </a:lnTo>
                  <a:lnTo>
                    <a:pt x="239" y="204"/>
                  </a:lnTo>
                  <a:lnTo>
                    <a:pt x="233" y="198"/>
                  </a:lnTo>
                  <a:lnTo>
                    <a:pt x="227" y="198"/>
                  </a:lnTo>
                  <a:lnTo>
                    <a:pt x="221" y="198"/>
                  </a:lnTo>
                  <a:lnTo>
                    <a:pt x="215" y="192"/>
                  </a:lnTo>
                  <a:lnTo>
                    <a:pt x="209" y="192"/>
                  </a:lnTo>
                  <a:lnTo>
                    <a:pt x="203" y="180"/>
                  </a:lnTo>
                  <a:lnTo>
                    <a:pt x="203" y="174"/>
                  </a:lnTo>
                  <a:lnTo>
                    <a:pt x="197" y="168"/>
                  </a:lnTo>
                  <a:lnTo>
                    <a:pt x="191" y="156"/>
                  </a:lnTo>
                  <a:lnTo>
                    <a:pt x="191" y="144"/>
                  </a:lnTo>
                  <a:lnTo>
                    <a:pt x="191" y="132"/>
                  </a:lnTo>
                  <a:lnTo>
                    <a:pt x="185" y="126"/>
                  </a:lnTo>
                  <a:lnTo>
                    <a:pt x="185" y="120"/>
                  </a:lnTo>
                  <a:lnTo>
                    <a:pt x="179" y="120"/>
                  </a:lnTo>
                  <a:lnTo>
                    <a:pt x="179" y="114"/>
                  </a:lnTo>
                  <a:lnTo>
                    <a:pt x="173" y="114"/>
                  </a:lnTo>
                  <a:lnTo>
                    <a:pt x="167" y="108"/>
                  </a:lnTo>
                  <a:lnTo>
                    <a:pt x="161" y="108"/>
                  </a:lnTo>
                  <a:lnTo>
                    <a:pt x="155" y="108"/>
                  </a:lnTo>
                  <a:lnTo>
                    <a:pt x="155" y="114"/>
                  </a:lnTo>
                  <a:lnTo>
                    <a:pt x="155" y="120"/>
                  </a:lnTo>
                  <a:lnTo>
                    <a:pt x="161" y="120"/>
                  </a:lnTo>
                  <a:lnTo>
                    <a:pt x="161" y="126"/>
                  </a:lnTo>
                  <a:lnTo>
                    <a:pt x="167" y="126"/>
                  </a:lnTo>
                  <a:lnTo>
                    <a:pt x="173" y="132"/>
                  </a:lnTo>
                  <a:lnTo>
                    <a:pt x="179" y="138"/>
                  </a:lnTo>
                  <a:lnTo>
                    <a:pt x="185" y="150"/>
                  </a:lnTo>
                  <a:lnTo>
                    <a:pt x="191" y="156"/>
                  </a:lnTo>
                  <a:lnTo>
                    <a:pt x="197" y="168"/>
                  </a:lnTo>
                  <a:lnTo>
                    <a:pt x="203" y="174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95" name="Freeform 195"/>
            <p:cNvSpPr>
              <a:spLocks/>
            </p:cNvSpPr>
            <p:nvPr/>
          </p:nvSpPr>
          <p:spPr bwMode="auto">
            <a:xfrm>
              <a:off x="5000" y="1565"/>
              <a:ext cx="125" cy="125"/>
            </a:xfrm>
            <a:custGeom>
              <a:avLst/>
              <a:gdLst>
                <a:gd name="T0" fmla="*/ 96 w 125"/>
                <a:gd name="T1" fmla="*/ 125 h 125"/>
                <a:gd name="T2" fmla="*/ 102 w 125"/>
                <a:gd name="T3" fmla="*/ 119 h 125"/>
                <a:gd name="T4" fmla="*/ 108 w 125"/>
                <a:gd name="T5" fmla="*/ 113 h 125"/>
                <a:gd name="T6" fmla="*/ 114 w 125"/>
                <a:gd name="T7" fmla="*/ 119 h 125"/>
                <a:gd name="T8" fmla="*/ 120 w 125"/>
                <a:gd name="T9" fmla="*/ 119 h 125"/>
                <a:gd name="T10" fmla="*/ 120 w 125"/>
                <a:gd name="T11" fmla="*/ 119 h 125"/>
                <a:gd name="T12" fmla="*/ 125 w 125"/>
                <a:gd name="T13" fmla="*/ 119 h 125"/>
                <a:gd name="T14" fmla="*/ 125 w 125"/>
                <a:gd name="T15" fmla="*/ 119 h 125"/>
                <a:gd name="T16" fmla="*/ 125 w 125"/>
                <a:gd name="T17" fmla="*/ 119 h 125"/>
                <a:gd name="T18" fmla="*/ 120 w 125"/>
                <a:gd name="T19" fmla="*/ 113 h 125"/>
                <a:gd name="T20" fmla="*/ 120 w 125"/>
                <a:gd name="T21" fmla="*/ 113 h 125"/>
                <a:gd name="T22" fmla="*/ 114 w 125"/>
                <a:gd name="T23" fmla="*/ 113 h 125"/>
                <a:gd name="T24" fmla="*/ 108 w 125"/>
                <a:gd name="T25" fmla="*/ 107 h 125"/>
                <a:gd name="T26" fmla="*/ 108 w 125"/>
                <a:gd name="T27" fmla="*/ 101 h 125"/>
                <a:gd name="T28" fmla="*/ 108 w 125"/>
                <a:gd name="T29" fmla="*/ 95 h 125"/>
                <a:gd name="T30" fmla="*/ 108 w 125"/>
                <a:gd name="T31" fmla="*/ 95 h 125"/>
                <a:gd name="T32" fmla="*/ 114 w 125"/>
                <a:gd name="T33" fmla="*/ 95 h 125"/>
                <a:gd name="T34" fmla="*/ 114 w 125"/>
                <a:gd name="T35" fmla="*/ 89 h 125"/>
                <a:gd name="T36" fmla="*/ 120 w 125"/>
                <a:gd name="T37" fmla="*/ 77 h 125"/>
                <a:gd name="T38" fmla="*/ 120 w 125"/>
                <a:gd name="T39" fmla="*/ 53 h 125"/>
                <a:gd name="T40" fmla="*/ 102 w 125"/>
                <a:gd name="T41" fmla="*/ 29 h 125"/>
                <a:gd name="T42" fmla="*/ 72 w 125"/>
                <a:gd name="T43" fmla="*/ 18 h 125"/>
                <a:gd name="T44" fmla="*/ 48 w 125"/>
                <a:gd name="T45" fmla="*/ 12 h 125"/>
                <a:gd name="T46" fmla="*/ 30 w 125"/>
                <a:gd name="T47" fmla="*/ 12 h 125"/>
                <a:gd name="T48" fmla="*/ 18 w 125"/>
                <a:gd name="T49" fmla="*/ 6 h 125"/>
                <a:gd name="T50" fmla="*/ 6 w 125"/>
                <a:gd name="T51" fmla="*/ 0 h 125"/>
                <a:gd name="T52" fmla="*/ 6 w 125"/>
                <a:gd name="T53" fmla="*/ 6 h 125"/>
                <a:gd name="T54" fmla="*/ 12 w 125"/>
                <a:gd name="T55" fmla="*/ 23 h 125"/>
                <a:gd name="T56" fmla="*/ 18 w 125"/>
                <a:gd name="T57" fmla="*/ 41 h 125"/>
                <a:gd name="T58" fmla="*/ 24 w 125"/>
                <a:gd name="T59" fmla="*/ 53 h 125"/>
                <a:gd name="T60" fmla="*/ 30 w 125"/>
                <a:gd name="T61" fmla="*/ 71 h 125"/>
                <a:gd name="T62" fmla="*/ 36 w 125"/>
                <a:gd name="T63" fmla="*/ 89 h 125"/>
                <a:gd name="T64" fmla="*/ 54 w 125"/>
                <a:gd name="T65" fmla="*/ 113 h 125"/>
                <a:gd name="T66" fmla="*/ 78 w 125"/>
                <a:gd name="T67" fmla="*/ 125 h 12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5"/>
                <a:gd name="T103" fmla="*/ 0 h 125"/>
                <a:gd name="T104" fmla="*/ 125 w 125"/>
                <a:gd name="T105" fmla="*/ 125 h 12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5" h="125">
                  <a:moveTo>
                    <a:pt x="96" y="125"/>
                  </a:moveTo>
                  <a:lnTo>
                    <a:pt x="96" y="125"/>
                  </a:lnTo>
                  <a:lnTo>
                    <a:pt x="102" y="119"/>
                  </a:lnTo>
                  <a:lnTo>
                    <a:pt x="108" y="113"/>
                  </a:lnTo>
                  <a:lnTo>
                    <a:pt x="114" y="113"/>
                  </a:lnTo>
                  <a:lnTo>
                    <a:pt x="114" y="119"/>
                  </a:lnTo>
                  <a:lnTo>
                    <a:pt x="120" y="119"/>
                  </a:lnTo>
                  <a:lnTo>
                    <a:pt x="125" y="119"/>
                  </a:lnTo>
                  <a:lnTo>
                    <a:pt x="125" y="113"/>
                  </a:lnTo>
                  <a:lnTo>
                    <a:pt x="120" y="113"/>
                  </a:lnTo>
                  <a:lnTo>
                    <a:pt x="114" y="113"/>
                  </a:lnTo>
                  <a:lnTo>
                    <a:pt x="108" y="113"/>
                  </a:lnTo>
                  <a:lnTo>
                    <a:pt x="108" y="107"/>
                  </a:lnTo>
                  <a:lnTo>
                    <a:pt x="108" y="101"/>
                  </a:lnTo>
                  <a:lnTo>
                    <a:pt x="108" y="95"/>
                  </a:lnTo>
                  <a:lnTo>
                    <a:pt x="114" y="95"/>
                  </a:lnTo>
                  <a:lnTo>
                    <a:pt x="114" y="89"/>
                  </a:lnTo>
                  <a:lnTo>
                    <a:pt x="120" y="89"/>
                  </a:lnTo>
                  <a:lnTo>
                    <a:pt x="120" y="77"/>
                  </a:lnTo>
                  <a:lnTo>
                    <a:pt x="120" y="65"/>
                  </a:lnTo>
                  <a:lnTo>
                    <a:pt x="120" y="53"/>
                  </a:lnTo>
                  <a:lnTo>
                    <a:pt x="114" y="41"/>
                  </a:lnTo>
                  <a:lnTo>
                    <a:pt x="102" y="29"/>
                  </a:lnTo>
                  <a:lnTo>
                    <a:pt x="90" y="23"/>
                  </a:lnTo>
                  <a:lnTo>
                    <a:pt x="72" y="18"/>
                  </a:lnTo>
                  <a:lnTo>
                    <a:pt x="54" y="12"/>
                  </a:lnTo>
                  <a:lnTo>
                    <a:pt x="48" y="12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23"/>
                  </a:lnTo>
                  <a:lnTo>
                    <a:pt x="18" y="29"/>
                  </a:lnTo>
                  <a:lnTo>
                    <a:pt x="18" y="41"/>
                  </a:lnTo>
                  <a:lnTo>
                    <a:pt x="24" y="47"/>
                  </a:lnTo>
                  <a:lnTo>
                    <a:pt x="24" y="53"/>
                  </a:lnTo>
                  <a:lnTo>
                    <a:pt x="24" y="65"/>
                  </a:lnTo>
                  <a:lnTo>
                    <a:pt x="30" y="71"/>
                  </a:lnTo>
                  <a:lnTo>
                    <a:pt x="30" y="83"/>
                  </a:lnTo>
                  <a:lnTo>
                    <a:pt x="36" y="89"/>
                  </a:lnTo>
                  <a:lnTo>
                    <a:pt x="42" y="101"/>
                  </a:lnTo>
                  <a:lnTo>
                    <a:pt x="54" y="113"/>
                  </a:lnTo>
                  <a:lnTo>
                    <a:pt x="66" y="119"/>
                  </a:lnTo>
                  <a:lnTo>
                    <a:pt x="78" y="125"/>
                  </a:lnTo>
                  <a:lnTo>
                    <a:pt x="96" y="125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96" name="Freeform 196"/>
            <p:cNvSpPr>
              <a:spLocks/>
            </p:cNvSpPr>
            <p:nvPr/>
          </p:nvSpPr>
          <p:spPr bwMode="auto">
            <a:xfrm>
              <a:off x="5137" y="1642"/>
              <a:ext cx="12" cy="12"/>
            </a:xfrm>
            <a:custGeom>
              <a:avLst/>
              <a:gdLst>
                <a:gd name="T0" fmla="*/ 0 w 12"/>
                <a:gd name="T1" fmla="*/ 6 h 12"/>
                <a:gd name="T2" fmla="*/ 0 w 12"/>
                <a:gd name="T3" fmla="*/ 0 h 12"/>
                <a:gd name="T4" fmla="*/ 6 w 12"/>
                <a:gd name="T5" fmla="*/ 0 h 12"/>
                <a:gd name="T6" fmla="*/ 6 w 12"/>
                <a:gd name="T7" fmla="*/ 0 h 12"/>
                <a:gd name="T8" fmla="*/ 6 w 12"/>
                <a:gd name="T9" fmla="*/ 0 h 12"/>
                <a:gd name="T10" fmla="*/ 12 w 12"/>
                <a:gd name="T11" fmla="*/ 0 h 12"/>
                <a:gd name="T12" fmla="*/ 12 w 12"/>
                <a:gd name="T13" fmla="*/ 0 h 12"/>
                <a:gd name="T14" fmla="*/ 12 w 12"/>
                <a:gd name="T15" fmla="*/ 0 h 12"/>
                <a:gd name="T16" fmla="*/ 12 w 12"/>
                <a:gd name="T17" fmla="*/ 6 h 12"/>
                <a:gd name="T18" fmla="*/ 12 w 12"/>
                <a:gd name="T19" fmla="*/ 6 h 12"/>
                <a:gd name="T20" fmla="*/ 12 w 12"/>
                <a:gd name="T21" fmla="*/ 12 h 12"/>
                <a:gd name="T22" fmla="*/ 12 w 12"/>
                <a:gd name="T23" fmla="*/ 12 h 12"/>
                <a:gd name="T24" fmla="*/ 6 w 12"/>
                <a:gd name="T25" fmla="*/ 12 h 12"/>
                <a:gd name="T26" fmla="*/ 6 w 12"/>
                <a:gd name="T27" fmla="*/ 12 h 12"/>
                <a:gd name="T28" fmla="*/ 6 w 12"/>
                <a:gd name="T29" fmla="*/ 12 h 12"/>
                <a:gd name="T30" fmla="*/ 0 w 12"/>
                <a:gd name="T31" fmla="*/ 6 h 12"/>
                <a:gd name="T32" fmla="*/ 0 w 12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6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97" name="Freeform 197"/>
            <p:cNvSpPr>
              <a:spLocks/>
            </p:cNvSpPr>
            <p:nvPr/>
          </p:nvSpPr>
          <p:spPr bwMode="auto">
            <a:xfrm>
              <a:off x="5167" y="1660"/>
              <a:ext cx="12" cy="12"/>
            </a:xfrm>
            <a:custGeom>
              <a:avLst/>
              <a:gdLst>
                <a:gd name="T0" fmla="*/ 0 w 12"/>
                <a:gd name="T1" fmla="*/ 0 h 12"/>
                <a:gd name="T2" fmla="*/ 0 w 12"/>
                <a:gd name="T3" fmla="*/ 0 h 12"/>
                <a:gd name="T4" fmla="*/ 6 w 12"/>
                <a:gd name="T5" fmla="*/ 0 h 12"/>
                <a:gd name="T6" fmla="*/ 6 w 12"/>
                <a:gd name="T7" fmla="*/ 0 h 12"/>
                <a:gd name="T8" fmla="*/ 12 w 12"/>
                <a:gd name="T9" fmla="*/ 0 h 12"/>
                <a:gd name="T10" fmla="*/ 12 w 12"/>
                <a:gd name="T11" fmla="*/ 6 h 12"/>
                <a:gd name="T12" fmla="*/ 12 w 12"/>
                <a:gd name="T13" fmla="*/ 6 h 12"/>
                <a:gd name="T14" fmla="*/ 12 w 12"/>
                <a:gd name="T15" fmla="*/ 12 h 12"/>
                <a:gd name="T16" fmla="*/ 12 w 12"/>
                <a:gd name="T17" fmla="*/ 12 h 12"/>
                <a:gd name="T18" fmla="*/ 6 w 12"/>
                <a:gd name="T19" fmla="*/ 12 h 12"/>
                <a:gd name="T20" fmla="*/ 6 w 12"/>
                <a:gd name="T21" fmla="*/ 12 h 12"/>
                <a:gd name="T22" fmla="*/ 0 w 12"/>
                <a:gd name="T23" fmla="*/ 12 h 12"/>
                <a:gd name="T24" fmla="*/ 0 w 12"/>
                <a:gd name="T25" fmla="*/ 12 h 12"/>
                <a:gd name="T26" fmla="*/ 0 w 12"/>
                <a:gd name="T27" fmla="*/ 6 h 12"/>
                <a:gd name="T28" fmla="*/ 0 w 12"/>
                <a:gd name="T29" fmla="*/ 6 h 12"/>
                <a:gd name="T30" fmla="*/ 0 w 12"/>
                <a:gd name="T31" fmla="*/ 6 h 12"/>
                <a:gd name="T32" fmla="*/ 0 w 1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98" name="Freeform 198"/>
            <p:cNvSpPr>
              <a:spLocks/>
            </p:cNvSpPr>
            <p:nvPr/>
          </p:nvSpPr>
          <p:spPr bwMode="auto">
            <a:xfrm>
              <a:off x="5131" y="1678"/>
              <a:ext cx="18" cy="12"/>
            </a:xfrm>
            <a:custGeom>
              <a:avLst/>
              <a:gdLst>
                <a:gd name="T0" fmla="*/ 0 w 18"/>
                <a:gd name="T1" fmla="*/ 0 h 12"/>
                <a:gd name="T2" fmla="*/ 6 w 18"/>
                <a:gd name="T3" fmla="*/ 0 h 12"/>
                <a:gd name="T4" fmla="*/ 6 w 18"/>
                <a:gd name="T5" fmla="*/ 0 h 12"/>
                <a:gd name="T6" fmla="*/ 12 w 18"/>
                <a:gd name="T7" fmla="*/ 0 h 12"/>
                <a:gd name="T8" fmla="*/ 12 w 18"/>
                <a:gd name="T9" fmla="*/ 0 h 12"/>
                <a:gd name="T10" fmla="*/ 18 w 18"/>
                <a:gd name="T11" fmla="*/ 0 h 12"/>
                <a:gd name="T12" fmla="*/ 18 w 18"/>
                <a:gd name="T13" fmla="*/ 6 h 12"/>
                <a:gd name="T14" fmla="*/ 12 w 18"/>
                <a:gd name="T15" fmla="*/ 6 h 12"/>
                <a:gd name="T16" fmla="*/ 12 w 18"/>
                <a:gd name="T17" fmla="*/ 12 h 12"/>
                <a:gd name="T18" fmla="*/ 12 w 18"/>
                <a:gd name="T19" fmla="*/ 12 h 12"/>
                <a:gd name="T20" fmla="*/ 6 w 18"/>
                <a:gd name="T21" fmla="*/ 12 h 12"/>
                <a:gd name="T22" fmla="*/ 6 w 18"/>
                <a:gd name="T23" fmla="*/ 12 h 12"/>
                <a:gd name="T24" fmla="*/ 6 w 18"/>
                <a:gd name="T25" fmla="*/ 12 h 12"/>
                <a:gd name="T26" fmla="*/ 0 w 18"/>
                <a:gd name="T27" fmla="*/ 6 h 12"/>
                <a:gd name="T28" fmla="*/ 0 w 18"/>
                <a:gd name="T29" fmla="*/ 6 h 12"/>
                <a:gd name="T30" fmla="*/ 0 w 18"/>
                <a:gd name="T31" fmla="*/ 0 h 12"/>
                <a:gd name="T32" fmla="*/ 0 w 18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2"/>
                <a:gd name="T53" fmla="*/ 18 w 1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2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99" name="Freeform 199"/>
            <p:cNvSpPr>
              <a:spLocks/>
            </p:cNvSpPr>
            <p:nvPr/>
          </p:nvSpPr>
          <p:spPr bwMode="auto">
            <a:xfrm>
              <a:off x="5108" y="1660"/>
              <a:ext cx="17" cy="12"/>
            </a:xfrm>
            <a:custGeom>
              <a:avLst/>
              <a:gdLst>
                <a:gd name="T0" fmla="*/ 6 w 17"/>
                <a:gd name="T1" fmla="*/ 0 h 12"/>
                <a:gd name="T2" fmla="*/ 6 w 17"/>
                <a:gd name="T3" fmla="*/ 0 h 12"/>
                <a:gd name="T4" fmla="*/ 0 w 17"/>
                <a:gd name="T5" fmla="*/ 6 h 12"/>
                <a:gd name="T6" fmla="*/ 0 w 17"/>
                <a:gd name="T7" fmla="*/ 6 h 12"/>
                <a:gd name="T8" fmla="*/ 6 w 17"/>
                <a:gd name="T9" fmla="*/ 12 h 12"/>
                <a:gd name="T10" fmla="*/ 6 w 17"/>
                <a:gd name="T11" fmla="*/ 12 h 12"/>
                <a:gd name="T12" fmla="*/ 12 w 17"/>
                <a:gd name="T13" fmla="*/ 12 h 12"/>
                <a:gd name="T14" fmla="*/ 12 w 17"/>
                <a:gd name="T15" fmla="*/ 12 h 12"/>
                <a:gd name="T16" fmla="*/ 17 w 17"/>
                <a:gd name="T17" fmla="*/ 12 h 12"/>
                <a:gd name="T18" fmla="*/ 17 w 17"/>
                <a:gd name="T19" fmla="*/ 12 h 12"/>
                <a:gd name="T20" fmla="*/ 17 w 17"/>
                <a:gd name="T21" fmla="*/ 6 h 12"/>
                <a:gd name="T22" fmla="*/ 17 w 17"/>
                <a:gd name="T23" fmla="*/ 6 h 12"/>
                <a:gd name="T24" fmla="*/ 17 w 17"/>
                <a:gd name="T25" fmla="*/ 0 h 12"/>
                <a:gd name="T26" fmla="*/ 12 w 17"/>
                <a:gd name="T27" fmla="*/ 0 h 12"/>
                <a:gd name="T28" fmla="*/ 12 w 17"/>
                <a:gd name="T29" fmla="*/ 0 h 12"/>
                <a:gd name="T30" fmla="*/ 6 w 17"/>
                <a:gd name="T31" fmla="*/ 0 h 12"/>
                <a:gd name="T32" fmla="*/ 6 w 17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"/>
                <a:gd name="T52" fmla="*/ 0 h 12"/>
                <a:gd name="T53" fmla="*/ 17 w 17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" h="12">
                  <a:moveTo>
                    <a:pt x="6" y="0"/>
                  </a:move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7" y="12"/>
                  </a:lnTo>
                  <a:lnTo>
                    <a:pt x="17" y="6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00" name="Freeform 200"/>
            <p:cNvSpPr>
              <a:spLocks/>
            </p:cNvSpPr>
            <p:nvPr/>
          </p:nvSpPr>
          <p:spPr bwMode="auto">
            <a:xfrm>
              <a:off x="5102" y="1684"/>
              <a:ext cx="12" cy="12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6 h 12"/>
                <a:gd name="T4" fmla="*/ 0 w 12"/>
                <a:gd name="T5" fmla="*/ 6 h 12"/>
                <a:gd name="T6" fmla="*/ 0 w 12"/>
                <a:gd name="T7" fmla="*/ 6 h 12"/>
                <a:gd name="T8" fmla="*/ 6 w 12"/>
                <a:gd name="T9" fmla="*/ 0 h 12"/>
                <a:gd name="T10" fmla="*/ 6 w 12"/>
                <a:gd name="T11" fmla="*/ 0 h 12"/>
                <a:gd name="T12" fmla="*/ 12 w 12"/>
                <a:gd name="T13" fmla="*/ 0 h 12"/>
                <a:gd name="T14" fmla="*/ 12 w 12"/>
                <a:gd name="T15" fmla="*/ 6 h 12"/>
                <a:gd name="T16" fmla="*/ 12 w 12"/>
                <a:gd name="T17" fmla="*/ 6 h 12"/>
                <a:gd name="T18" fmla="*/ 12 w 12"/>
                <a:gd name="T19" fmla="*/ 6 h 12"/>
                <a:gd name="T20" fmla="*/ 12 w 12"/>
                <a:gd name="T21" fmla="*/ 12 h 12"/>
                <a:gd name="T22" fmla="*/ 12 w 12"/>
                <a:gd name="T23" fmla="*/ 12 h 12"/>
                <a:gd name="T24" fmla="*/ 6 w 12"/>
                <a:gd name="T25" fmla="*/ 12 h 12"/>
                <a:gd name="T26" fmla="*/ 6 w 12"/>
                <a:gd name="T27" fmla="*/ 12 h 12"/>
                <a:gd name="T28" fmla="*/ 6 w 12"/>
                <a:gd name="T29" fmla="*/ 12 h 12"/>
                <a:gd name="T30" fmla="*/ 0 w 12"/>
                <a:gd name="T31" fmla="*/ 12 h 12"/>
                <a:gd name="T32" fmla="*/ 0 w 12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12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01" name="Freeform 201"/>
            <p:cNvSpPr>
              <a:spLocks/>
            </p:cNvSpPr>
            <p:nvPr/>
          </p:nvSpPr>
          <p:spPr bwMode="auto">
            <a:xfrm>
              <a:off x="5125" y="1708"/>
              <a:ext cx="12" cy="12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12 h 12"/>
                <a:gd name="T4" fmla="*/ 0 w 12"/>
                <a:gd name="T5" fmla="*/ 12 h 12"/>
                <a:gd name="T6" fmla="*/ 0 w 12"/>
                <a:gd name="T7" fmla="*/ 6 h 12"/>
                <a:gd name="T8" fmla="*/ 0 w 12"/>
                <a:gd name="T9" fmla="*/ 6 h 12"/>
                <a:gd name="T10" fmla="*/ 0 w 12"/>
                <a:gd name="T11" fmla="*/ 0 h 12"/>
                <a:gd name="T12" fmla="*/ 0 w 12"/>
                <a:gd name="T13" fmla="*/ 0 h 12"/>
                <a:gd name="T14" fmla="*/ 6 w 12"/>
                <a:gd name="T15" fmla="*/ 0 h 12"/>
                <a:gd name="T16" fmla="*/ 6 w 12"/>
                <a:gd name="T17" fmla="*/ 0 h 12"/>
                <a:gd name="T18" fmla="*/ 6 w 12"/>
                <a:gd name="T19" fmla="*/ 0 h 12"/>
                <a:gd name="T20" fmla="*/ 6 w 12"/>
                <a:gd name="T21" fmla="*/ 0 h 12"/>
                <a:gd name="T22" fmla="*/ 6 w 12"/>
                <a:gd name="T23" fmla="*/ 0 h 12"/>
                <a:gd name="T24" fmla="*/ 12 w 12"/>
                <a:gd name="T25" fmla="*/ 6 h 12"/>
                <a:gd name="T26" fmla="*/ 6 w 12"/>
                <a:gd name="T27" fmla="*/ 6 h 12"/>
                <a:gd name="T28" fmla="*/ 6 w 12"/>
                <a:gd name="T29" fmla="*/ 12 h 12"/>
                <a:gd name="T30" fmla="*/ 6 w 12"/>
                <a:gd name="T31" fmla="*/ 12 h 12"/>
                <a:gd name="T32" fmla="*/ 0 w 12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12"/>
                  </a:move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02" name="Freeform 202"/>
            <p:cNvSpPr>
              <a:spLocks/>
            </p:cNvSpPr>
            <p:nvPr/>
          </p:nvSpPr>
          <p:spPr bwMode="auto">
            <a:xfrm>
              <a:off x="5143" y="1690"/>
              <a:ext cx="12" cy="18"/>
            </a:xfrm>
            <a:custGeom>
              <a:avLst/>
              <a:gdLst>
                <a:gd name="T0" fmla="*/ 0 w 12"/>
                <a:gd name="T1" fmla="*/ 12 h 18"/>
                <a:gd name="T2" fmla="*/ 0 w 12"/>
                <a:gd name="T3" fmla="*/ 6 h 18"/>
                <a:gd name="T4" fmla="*/ 0 w 12"/>
                <a:gd name="T5" fmla="*/ 6 h 18"/>
                <a:gd name="T6" fmla="*/ 6 w 12"/>
                <a:gd name="T7" fmla="*/ 0 h 18"/>
                <a:gd name="T8" fmla="*/ 6 w 12"/>
                <a:gd name="T9" fmla="*/ 0 h 18"/>
                <a:gd name="T10" fmla="*/ 12 w 12"/>
                <a:gd name="T11" fmla="*/ 0 h 18"/>
                <a:gd name="T12" fmla="*/ 12 w 12"/>
                <a:gd name="T13" fmla="*/ 6 h 18"/>
                <a:gd name="T14" fmla="*/ 12 w 12"/>
                <a:gd name="T15" fmla="*/ 6 h 18"/>
                <a:gd name="T16" fmla="*/ 12 w 12"/>
                <a:gd name="T17" fmla="*/ 12 h 18"/>
                <a:gd name="T18" fmla="*/ 12 w 12"/>
                <a:gd name="T19" fmla="*/ 12 h 18"/>
                <a:gd name="T20" fmla="*/ 12 w 12"/>
                <a:gd name="T21" fmla="*/ 18 h 18"/>
                <a:gd name="T22" fmla="*/ 6 w 12"/>
                <a:gd name="T23" fmla="*/ 18 h 18"/>
                <a:gd name="T24" fmla="*/ 6 w 12"/>
                <a:gd name="T25" fmla="*/ 18 h 18"/>
                <a:gd name="T26" fmla="*/ 0 w 12"/>
                <a:gd name="T27" fmla="*/ 18 h 18"/>
                <a:gd name="T28" fmla="*/ 0 w 12"/>
                <a:gd name="T29" fmla="*/ 18 h 18"/>
                <a:gd name="T30" fmla="*/ 0 w 12"/>
                <a:gd name="T31" fmla="*/ 12 h 18"/>
                <a:gd name="T32" fmla="*/ 0 w 12"/>
                <a:gd name="T33" fmla="*/ 12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0" y="12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03" name="Freeform 203"/>
            <p:cNvSpPr>
              <a:spLocks/>
            </p:cNvSpPr>
            <p:nvPr/>
          </p:nvSpPr>
          <p:spPr bwMode="auto">
            <a:xfrm>
              <a:off x="5161" y="1696"/>
              <a:ext cx="12" cy="12"/>
            </a:xfrm>
            <a:custGeom>
              <a:avLst/>
              <a:gdLst>
                <a:gd name="T0" fmla="*/ 12 w 12"/>
                <a:gd name="T1" fmla="*/ 0 h 12"/>
                <a:gd name="T2" fmla="*/ 12 w 12"/>
                <a:gd name="T3" fmla="*/ 0 h 12"/>
                <a:gd name="T4" fmla="*/ 12 w 12"/>
                <a:gd name="T5" fmla="*/ 6 h 12"/>
                <a:gd name="T6" fmla="*/ 12 w 12"/>
                <a:gd name="T7" fmla="*/ 6 h 12"/>
                <a:gd name="T8" fmla="*/ 12 w 12"/>
                <a:gd name="T9" fmla="*/ 6 h 12"/>
                <a:gd name="T10" fmla="*/ 12 w 12"/>
                <a:gd name="T11" fmla="*/ 12 h 12"/>
                <a:gd name="T12" fmla="*/ 6 w 12"/>
                <a:gd name="T13" fmla="*/ 12 h 12"/>
                <a:gd name="T14" fmla="*/ 6 w 12"/>
                <a:gd name="T15" fmla="*/ 12 h 12"/>
                <a:gd name="T16" fmla="*/ 0 w 12"/>
                <a:gd name="T17" fmla="*/ 12 h 12"/>
                <a:gd name="T18" fmla="*/ 0 w 12"/>
                <a:gd name="T19" fmla="*/ 12 h 12"/>
                <a:gd name="T20" fmla="*/ 0 w 12"/>
                <a:gd name="T21" fmla="*/ 6 h 12"/>
                <a:gd name="T22" fmla="*/ 0 w 12"/>
                <a:gd name="T23" fmla="*/ 6 h 12"/>
                <a:gd name="T24" fmla="*/ 0 w 12"/>
                <a:gd name="T25" fmla="*/ 6 h 12"/>
                <a:gd name="T26" fmla="*/ 0 w 12"/>
                <a:gd name="T27" fmla="*/ 0 h 12"/>
                <a:gd name="T28" fmla="*/ 0 w 12"/>
                <a:gd name="T29" fmla="*/ 0 h 12"/>
                <a:gd name="T30" fmla="*/ 6 w 12"/>
                <a:gd name="T31" fmla="*/ 0 h 12"/>
                <a:gd name="T32" fmla="*/ 12 w 1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12" y="0"/>
                  </a:move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04" name="Freeform 204"/>
            <p:cNvSpPr>
              <a:spLocks/>
            </p:cNvSpPr>
            <p:nvPr/>
          </p:nvSpPr>
          <p:spPr bwMode="auto">
            <a:xfrm>
              <a:off x="5012" y="1714"/>
              <a:ext cx="108" cy="72"/>
            </a:xfrm>
            <a:custGeom>
              <a:avLst/>
              <a:gdLst>
                <a:gd name="T0" fmla="*/ 108 w 108"/>
                <a:gd name="T1" fmla="*/ 6 h 72"/>
                <a:gd name="T2" fmla="*/ 108 w 108"/>
                <a:gd name="T3" fmla="*/ 6 h 72"/>
                <a:gd name="T4" fmla="*/ 108 w 108"/>
                <a:gd name="T5" fmla="*/ 0 h 72"/>
                <a:gd name="T6" fmla="*/ 102 w 108"/>
                <a:gd name="T7" fmla="*/ 6 h 72"/>
                <a:gd name="T8" fmla="*/ 90 w 108"/>
                <a:gd name="T9" fmla="*/ 6 h 72"/>
                <a:gd name="T10" fmla="*/ 66 w 108"/>
                <a:gd name="T11" fmla="*/ 0 h 72"/>
                <a:gd name="T12" fmla="*/ 48 w 108"/>
                <a:gd name="T13" fmla="*/ 0 h 72"/>
                <a:gd name="T14" fmla="*/ 48 w 108"/>
                <a:gd name="T15" fmla="*/ 0 h 72"/>
                <a:gd name="T16" fmla="*/ 60 w 108"/>
                <a:gd name="T17" fmla="*/ 0 h 72"/>
                <a:gd name="T18" fmla="*/ 78 w 108"/>
                <a:gd name="T19" fmla="*/ 6 h 72"/>
                <a:gd name="T20" fmla="*/ 96 w 108"/>
                <a:gd name="T21" fmla="*/ 12 h 72"/>
                <a:gd name="T22" fmla="*/ 90 w 108"/>
                <a:gd name="T23" fmla="*/ 18 h 72"/>
                <a:gd name="T24" fmla="*/ 84 w 108"/>
                <a:gd name="T25" fmla="*/ 18 h 72"/>
                <a:gd name="T26" fmla="*/ 72 w 108"/>
                <a:gd name="T27" fmla="*/ 24 h 72"/>
                <a:gd name="T28" fmla="*/ 60 w 108"/>
                <a:gd name="T29" fmla="*/ 18 h 72"/>
                <a:gd name="T30" fmla="*/ 42 w 108"/>
                <a:gd name="T31" fmla="*/ 18 h 72"/>
                <a:gd name="T32" fmla="*/ 30 w 108"/>
                <a:gd name="T33" fmla="*/ 18 h 72"/>
                <a:gd name="T34" fmla="*/ 36 w 108"/>
                <a:gd name="T35" fmla="*/ 18 h 72"/>
                <a:gd name="T36" fmla="*/ 48 w 108"/>
                <a:gd name="T37" fmla="*/ 18 h 72"/>
                <a:gd name="T38" fmla="*/ 54 w 108"/>
                <a:gd name="T39" fmla="*/ 24 h 72"/>
                <a:gd name="T40" fmla="*/ 72 w 108"/>
                <a:gd name="T41" fmla="*/ 24 h 72"/>
                <a:gd name="T42" fmla="*/ 72 w 108"/>
                <a:gd name="T43" fmla="*/ 30 h 72"/>
                <a:gd name="T44" fmla="*/ 66 w 108"/>
                <a:gd name="T45" fmla="*/ 30 h 72"/>
                <a:gd name="T46" fmla="*/ 54 w 108"/>
                <a:gd name="T47" fmla="*/ 36 h 72"/>
                <a:gd name="T48" fmla="*/ 48 w 108"/>
                <a:gd name="T49" fmla="*/ 36 h 72"/>
                <a:gd name="T50" fmla="*/ 42 w 108"/>
                <a:gd name="T51" fmla="*/ 36 h 72"/>
                <a:gd name="T52" fmla="*/ 36 w 108"/>
                <a:gd name="T53" fmla="*/ 30 h 72"/>
                <a:gd name="T54" fmla="*/ 24 w 108"/>
                <a:gd name="T55" fmla="*/ 30 h 72"/>
                <a:gd name="T56" fmla="*/ 36 w 108"/>
                <a:gd name="T57" fmla="*/ 36 h 72"/>
                <a:gd name="T58" fmla="*/ 42 w 108"/>
                <a:gd name="T59" fmla="*/ 42 h 72"/>
                <a:gd name="T60" fmla="*/ 24 w 108"/>
                <a:gd name="T61" fmla="*/ 48 h 72"/>
                <a:gd name="T62" fmla="*/ 6 w 108"/>
                <a:gd name="T63" fmla="*/ 48 h 72"/>
                <a:gd name="T64" fmla="*/ 0 w 108"/>
                <a:gd name="T65" fmla="*/ 54 h 72"/>
                <a:gd name="T66" fmla="*/ 12 w 108"/>
                <a:gd name="T67" fmla="*/ 54 h 72"/>
                <a:gd name="T68" fmla="*/ 30 w 108"/>
                <a:gd name="T69" fmla="*/ 48 h 72"/>
                <a:gd name="T70" fmla="*/ 48 w 108"/>
                <a:gd name="T71" fmla="*/ 42 h 72"/>
                <a:gd name="T72" fmla="*/ 48 w 108"/>
                <a:gd name="T73" fmla="*/ 60 h 72"/>
                <a:gd name="T74" fmla="*/ 36 w 108"/>
                <a:gd name="T75" fmla="*/ 72 h 72"/>
                <a:gd name="T76" fmla="*/ 42 w 108"/>
                <a:gd name="T77" fmla="*/ 72 h 72"/>
                <a:gd name="T78" fmla="*/ 54 w 108"/>
                <a:gd name="T79" fmla="*/ 48 h 72"/>
                <a:gd name="T80" fmla="*/ 60 w 108"/>
                <a:gd name="T81" fmla="*/ 42 h 72"/>
                <a:gd name="T82" fmla="*/ 72 w 108"/>
                <a:gd name="T83" fmla="*/ 36 h 72"/>
                <a:gd name="T84" fmla="*/ 78 w 108"/>
                <a:gd name="T85" fmla="*/ 30 h 72"/>
                <a:gd name="T86" fmla="*/ 78 w 108"/>
                <a:gd name="T87" fmla="*/ 60 h 72"/>
                <a:gd name="T88" fmla="*/ 72 w 108"/>
                <a:gd name="T89" fmla="*/ 66 h 72"/>
                <a:gd name="T90" fmla="*/ 78 w 108"/>
                <a:gd name="T91" fmla="*/ 60 h 72"/>
                <a:gd name="T92" fmla="*/ 84 w 108"/>
                <a:gd name="T93" fmla="*/ 30 h 72"/>
                <a:gd name="T94" fmla="*/ 96 w 108"/>
                <a:gd name="T95" fmla="*/ 18 h 72"/>
                <a:gd name="T96" fmla="*/ 102 w 108"/>
                <a:gd name="T97" fmla="*/ 18 h 72"/>
                <a:gd name="T98" fmla="*/ 102 w 108"/>
                <a:gd name="T99" fmla="*/ 24 h 72"/>
                <a:gd name="T100" fmla="*/ 102 w 108"/>
                <a:gd name="T101" fmla="*/ 54 h 72"/>
                <a:gd name="T102" fmla="*/ 108 w 108"/>
                <a:gd name="T103" fmla="*/ 18 h 7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8"/>
                <a:gd name="T157" fmla="*/ 0 h 72"/>
                <a:gd name="T158" fmla="*/ 108 w 108"/>
                <a:gd name="T159" fmla="*/ 72 h 7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8" h="72">
                  <a:moveTo>
                    <a:pt x="108" y="6"/>
                  </a:moveTo>
                  <a:lnTo>
                    <a:pt x="108" y="6"/>
                  </a:lnTo>
                  <a:lnTo>
                    <a:pt x="108" y="0"/>
                  </a:lnTo>
                  <a:lnTo>
                    <a:pt x="102" y="6"/>
                  </a:lnTo>
                  <a:lnTo>
                    <a:pt x="96" y="6"/>
                  </a:lnTo>
                  <a:lnTo>
                    <a:pt x="90" y="6"/>
                  </a:lnTo>
                  <a:lnTo>
                    <a:pt x="84" y="6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6" y="6"/>
                  </a:lnTo>
                  <a:lnTo>
                    <a:pt x="72" y="6"/>
                  </a:lnTo>
                  <a:lnTo>
                    <a:pt x="78" y="6"/>
                  </a:lnTo>
                  <a:lnTo>
                    <a:pt x="84" y="6"/>
                  </a:lnTo>
                  <a:lnTo>
                    <a:pt x="90" y="12"/>
                  </a:lnTo>
                  <a:lnTo>
                    <a:pt x="96" y="12"/>
                  </a:lnTo>
                  <a:lnTo>
                    <a:pt x="96" y="18"/>
                  </a:lnTo>
                  <a:lnTo>
                    <a:pt x="90" y="18"/>
                  </a:lnTo>
                  <a:lnTo>
                    <a:pt x="84" y="18"/>
                  </a:lnTo>
                  <a:lnTo>
                    <a:pt x="78" y="24"/>
                  </a:lnTo>
                  <a:lnTo>
                    <a:pt x="72" y="24"/>
                  </a:lnTo>
                  <a:lnTo>
                    <a:pt x="72" y="18"/>
                  </a:lnTo>
                  <a:lnTo>
                    <a:pt x="66" y="18"/>
                  </a:lnTo>
                  <a:lnTo>
                    <a:pt x="60" y="18"/>
                  </a:lnTo>
                  <a:lnTo>
                    <a:pt x="48" y="18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36" y="18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54" y="18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72" y="30"/>
                  </a:lnTo>
                  <a:lnTo>
                    <a:pt x="66" y="30"/>
                  </a:lnTo>
                  <a:lnTo>
                    <a:pt x="60" y="30"/>
                  </a:lnTo>
                  <a:lnTo>
                    <a:pt x="60" y="36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2" y="36"/>
                  </a:lnTo>
                  <a:lnTo>
                    <a:pt x="42" y="30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30" y="36"/>
                  </a:lnTo>
                  <a:lnTo>
                    <a:pt x="36" y="36"/>
                  </a:lnTo>
                  <a:lnTo>
                    <a:pt x="42" y="36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0" y="42"/>
                  </a:lnTo>
                  <a:lnTo>
                    <a:pt x="24" y="48"/>
                  </a:lnTo>
                  <a:lnTo>
                    <a:pt x="18" y="48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6" y="54"/>
                  </a:lnTo>
                  <a:lnTo>
                    <a:pt x="12" y="54"/>
                  </a:lnTo>
                  <a:lnTo>
                    <a:pt x="18" y="48"/>
                  </a:lnTo>
                  <a:lnTo>
                    <a:pt x="24" y="48"/>
                  </a:lnTo>
                  <a:lnTo>
                    <a:pt x="30" y="48"/>
                  </a:lnTo>
                  <a:lnTo>
                    <a:pt x="36" y="48"/>
                  </a:lnTo>
                  <a:lnTo>
                    <a:pt x="42" y="48"/>
                  </a:lnTo>
                  <a:lnTo>
                    <a:pt x="48" y="42"/>
                  </a:lnTo>
                  <a:lnTo>
                    <a:pt x="48" y="48"/>
                  </a:lnTo>
                  <a:lnTo>
                    <a:pt x="48" y="60"/>
                  </a:lnTo>
                  <a:lnTo>
                    <a:pt x="42" y="66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42" y="72"/>
                  </a:lnTo>
                  <a:lnTo>
                    <a:pt x="48" y="66"/>
                  </a:lnTo>
                  <a:lnTo>
                    <a:pt x="48" y="60"/>
                  </a:lnTo>
                  <a:lnTo>
                    <a:pt x="54" y="48"/>
                  </a:lnTo>
                  <a:lnTo>
                    <a:pt x="54" y="42"/>
                  </a:lnTo>
                  <a:lnTo>
                    <a:pt x="60" y="42"/>
                  </a:lnTo>
                  <a:lnTo>
                    <a:pt x="66" y="42"/>
                  </a:lnTo>
                  <a:lnTo>
                    <a:pt x="66" y="36"/>
                  </a:lnTo>
                  <a:lnTo>
                    <a:pt x="72" y="36"/>
                  </a:lnTo>
                  <a:lnTo>
                    <a:pt x="78" y="36"/>
                  </a:lnTo>
                  <a:lnTo>
                    <a:pt x="78" y="30"/>
                  </a:lnTo>
                  <a:lnTo>
                    <a:pt x="78" y="42"/>
                  </a:lnTo>
                  <a:lnTo>
                    <a:pt x="78" y="48"/>
                  </a:lnTo>
                  <a:lnTo>
                    <a:pt x="78" y="60"/>
                  </a:lnTo>
                  <a:lnTo>
                    <a:pt x="78" y="66"/>
                  </a:lnTo>
                  <a:lnTo>
                    <a:pt x="72" y="66"/>
                  </a:lnTo>
                  <a:lnTo>
                    <a:pt x="78" y="66"/>
                  </a:lnTo>
                  <a:lnTo>
                    <a:pt x="78" y="60"/>
                  </a:lnTo>
                  <a:lnTo>
                    <a:pt x="84" y="48"/>
                  </a:lnTo>
                  <a:lnTo>
                    <a:pt x="84" y="36"/>
                  </a:lnTo>
                  <a:lnTo>
                    <a:pt x="84" y="30"/>
                  </a:lnTo>
                  <a:lnTo>
                    <a:pt x="90" y="24"/>
                  </a:lnTo>
                  <a:lnTo>
                    <a:pt x="96" y="24"/>
                  </a:lnTo>
                  <a:lnTo>
                    <a:pt x="96" y="18"/>
                  </a:lnTo>
                  <a:lnTo>
                    <a:pt x="102" y="18"/>
                  </a:lnTo>
                  <a:lnTo>
                    <a:pt x="102" y="24"/>
                  </a:lnTo>
                  <a:lnTo>
                    <a:pt x="102" y="36"/>
                  </a:lnTo>
                  <a:lnTo>
                    <a:pt x="102" y="48"/>
                  </a:lnTo>
                  <a:lnTo>
                    <a:pt x="102" y="54"/>
                  </a:lnTo>
                  <a:lnTo>
                    <a:pt x="102" y="42"/>
                  </a:lnTo>
                  <a:lnTo>
                    <a:pt x="108" y="30"/>
                  </a:lnTo>
                  <a:lnTo>
                    <a:pt x="108" y="18"/>
                  </a:lnTo>
                  <a:lnTo>
                    <a:pt x="108" y="6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05" name="Freeform 205"/>
            <p:cNvSpPr>
              <a:spLocks/>
            </p:cNvSpPr>
            <p:nvPr/>
          </p:nvSpPr>
          <p:spPr bwMode="auto">
            <a:xfrm>
              <a:off x="5024" y="1583"/>
              <a:ext cx="84" cy="83"/>
            </a:xfrm>
            <a:custGeom>
              <a:avLst/>
              <a:gdLst>
                <a:gd name="T0" fmla="*/ 84 w 84"/>
                <a:gd name="T1" fmla="*/ 77 h 83"/>
                <a:gd name="T2" fmla="*/ 84 w 84"/>
                <a:gd name="T3" fmla="*/ 77 h 83"/>
                <a:gd name="T4" fmla="*/ 84 w 84"/>
                <a:gd name="T5" fmla="*/ 71 h 83"/>
                <a:gd name="T6" fmla="*/ 78 w 84"/>
                <a:gd name="T7" fmla="*/ 65 h 83"/>
                <a:gd name="T8" fmla="*/ 72 w 84"/>
                <a:gd name="T9" fmla="*/ 59 h 83"/>
                <a:gd name="T10" fmla="*/ 72 w 84"/>
                <a:gd name="T11" fmla="*/ 35 h 83"/>
                <a:gd name="T12" fmla="*/ 66 w 84"/>
                <a:gd name="T13" fmla="*/ 29 h 83"/>
                <a:gd name="T14" fmla="*/ 66 w 84"/>
                <a:gd name="T15" fmla="*/ 29 h 83"/>
                <a:gd name="T16" fmla="*/ 66 w 84"/>
                <a:gd name="T17" fmla="*/ 35 h 83"/>
                <a:gd name="T18" fmla="*/ 66 w 84"/>
                <a:gd name="T19" fmla="*/ 53 h 83"/>
                <a:gd name="T20" fmla="*/ 66 w 84"/>
                <a:gd name="T21" fmla="*/ 59 h 83"/>
                <a:gd name="T22" fmla="*/ 60 w 84"/>
                <a:gd name="T23" fmla="*/ 53 h 83"/>
                <a:gd name="T24" fmla="*/ 54 w 84"/>
                <a:gd name="T25" fmla="*/ 53 h 83"/>
                <a:gd name="T26" fmla="*/ 54 w 84"/>
                <a:gd name="T27" fmla="*/ 47 h 83"/>
                <a:gd name="T28" fmla="*/ 48 w 84"/>
                <a:gd name="T29" fmla="*/ 41 h 83"/>
                <a:gd name="T30" fmla="*/ 48 w 84"/>
                <a:gd name="T31" fmla="*/ 23 h 83"/>
                <a:gd name="T32" fmla="*/ 42 w 84"/>
                <a:gd name="T33" fmla="*/ 11 h 83"/>
                <a:gd name="T34" fmla="*/ 42 w 84"/>
                <a:gd name="T35" fmla="*/ 5 h 83"/>
                <a:gd name="T36" fmla="*/ 42 w 84"/>
                <a:gd name="T37" fmla="*/ 0 h 83"/>
                <a:gd name="T38" fmla="*/ 42 w 84"/>
                <a:gd name="T39" fmla="*/ 5 h 83"/>
                <a:gd name="T40" fmla="*/ 42 w 84"/>
                <a:gd name="T41" fmla="*/ 11 h 83"/>
                <a:gd name="T42" fmla="*/ 42 w 84"/>
                <a:gd name="T43" fmla="*/ 17 h 83"/>
                <a:gd name="T44" fmla="*/ 42 w 84"/>
                <a:gd name="T45" fmla="*/ 23 h 83"/>
                <a:gd name="T46" fmla="*/ 42 w 84"/>
                <a:gd name="T47" fmla="*/ 35 h 83"/>
                <a:gd name="T48" fmla="*/ 36 w 84"/>
                <a:gd name="T49" fmla="*/ 35 h 83"/>
                <a:gd name="T50" fmla="*/ 24 w 84"/>
                <a:gd name="T51" fmla="*/ 23 h 83"/>
                <a:gd name="T52" fmla="*/ 12 w 84"/>
                <a:gd name="T53" fmla="*/ 11 h 83"/>
                <a:gd name="T54" fmla="*/ 0 w 84"/>
                <a:gd name="T55" fmla="*/ 0 h 83"/>
                <a:gd name="T56" fmla="*/ 0 w 84"/>
                <a:gd name="T57" fmla="*/ 5 h 83"/>
                <a:gd name="T58" fmla="*/ 6 w 84"/>
                <a:gd name="T59" fmla="*/ 11 h 83"/>
                <a:gd name="T60" fmla="*/ 12 w 84"/>
                <a:gd name="T61" fmla="*/ 17 h 83"/>
                <a:gd name="T62" fmla="*/ 18 w 84"/>
                <a:gd name="T63" fmla="*/ 23 h 83"/>
                <a:gd name="T64" fmla="*/ 18 w 84"/>
                <a:gd name="T65" fmla="*/ 29 h 83"/>
                <a:gd name="T66" fmla="*/ 24 w 84"/>
                <a:gd name="T67" fmla="*/ 35 h 83"/>
                <a:gd name="T68" fmla="*/ 30 w 84"/>
                <a:gd name="T69" fmla="*/ 41 h 83"/>
                <a:gd name="T70" fmla="*/ 36 w 84"/>
                <a:gd name="T71" fmla="*/ 41 h 83"/>
                <a:gd name="T72" fmla="*/ 36 w 84"/>
                <a:gd name="T73" fmla="*/ 47 h 83"/>
                <a:gd name="T74" fmla="*/ 30 w 84"/>
                <a:gd name="T75" fmla="*/ 47 h 83"/>
                <a:gd name="T76" fmla="*/ 24 w 84"/>
                <a:gd name="T77" fmla="*/ 41 h 83"/>
                <a:gd name="T78" fmla="*/ 18 w 84"/>
                <a:gd name="T79" fmla="*/ 41 h 83"/>
                <a:gd name="T80" fmla="*/ 18 w 84"/>
                <a:gd name="T81" fmla="*/ 41 h 83"/>
                <a:gd name="T82" fmla="*/ 12 w 84"/>
                <a:gd name="T83" fmla="*/ 41 h 83"/>
                <a:gd name="T84" fmla="*/ 18 w 84"/>
                <a:gd name="T85" fmla="*/ 47 h 83"/>
                <a:gd name="T86" fmla="*/ 24 w 84"/>
                <a:gd name="T87" fmla="*/ 47 h 83"/>
                <a:gd name="T88" fmla="*/ 36 w 84"/>
                <a:gd name="T89" fmla="*/ 53 h 83"/>
                <a:gd name="T90" fmla="*/ 42 w 84"/>
                <a:gd name="T91" fmla="*/ 53 h 83"/>
                <a:gd name="T92" fmla="*/ 48 w 84"/>
                <a:gd name="T93" fmla="*/ 53 h 83"/>
                <a:gd name="T94" fmla="*/ 54 w 84"/>
                <a:gd name="T95" fmla="*/ 59 h 83"/>
                <a:gd name="T96" fmla="*/ 60 w 84"/>
                <a:gd name="T97" fmla="*/ 59 h 83"/>
                <a:gd name="T98" fmla="*/ 66 w 84"/>
                <a:gd name="T99" fmla="*/ 65 h 83"/>
                <a:gd name="T100" fmla="*/ 66 w 84"/>
                <a:gd name="T101" fmla="*/ 65 h 83"/>
                <a:gd name="T102" fmla="*/ 54 w 84"/>
                <a:gd name="T103" fmla="*/ 71 h 83"/>
                <a:gd name="T104" fmla="*/ 48 w 84"/>
                <a:gd name="T105" fmla="*/ 71 h 83"/>
                <a:gd name="T106" fmla="*/ 42 w 84"/>
                <a:gd name="T107" fmla="*/ 71 h 83"/>
                <a:gd name="T108" fmla="*/ 36 w 84"/>
                <a:gd name="T109" fmla="*/ 71 h 83"/>
                <a:gd name="T110" fmla="*/ 36 w 84"/>
                <a:gd name="T111" fmla="*/ 71 h 83"/>
                <a:gd name="T112" fmla="*/ 42 w 84"/>
                <a:gd name="T113" fmla="*/ 71 h 83"/>
                <a:gd name="T114" fmla="*/ 54 w 84"/>
                <a:gd name="T115" fmla="*/ 77 h 83"/>
                <a:gd name="T116" fmla="*/ 60 w 84"/>
                <a:gd name="T117" fmla="*/ 71 h 83"/>
                <a:gd name="T118" fmla="*/ 72 w 84"/>
                <a:gd name="T119" fmla="*/ 71 h 83"/>
                <a:gd name="T120" fmla="*/ 78 w 84"/>
                <a:gd name="T121" fmla="*/ 71 h 83"/>
                <a:gd name="T122" fmla="*/ 78 w 84"/>
                <a:gd name="T123" fmla="*/ 77 h 8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"/>
                <a:gd name="T187" fmla="*/ 0 h 83"/>
                <a:gd name="T188" fmla="*/ 84 w 84"/>
                <a:gd name="T189" fmla="*/ 83 h 8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" h="83">
                  <a:moveTo>
                    <a:pt x="84" y="83"/>
                  </a:moveTo>
                  <a:lnTo>
                    <a:pt x="84" y="77"/>
                  </a:lnTo>
                  <a:lnTo>
                    <a:pt x="84" y="71"/>
                  </a:lnTo>
                  <a:lnTo>
                    <a:pt x="78" y="71"/>
                  </a:lnTo>
                  <a:lnTo>
                    <a:pt x="78" y="65"/>
                  </a:lnTo>
                  <a:lnTo>
                    <a:pt x="72" y="59"/>
                  </a:lnTo>
                  <a:lnTo>
                    <a:pt x="72" y="47"/>
                  </a:lnTo>
                  <a:lnTo>
                    <a:pt x="72" y="35"/>
                  </a:lnTo>
                  <a:lnTo>
                    <a:pt x="72" y="29"/>
                  </a:lnTo>
                  <a:lnTo>
                    <a:pt x="66" y="29"/>
                  </a:lnTo>
                  <a:lnTo>
                    <a:pt x="66" y="23"/>
                  </a:lnTo>
                  <a:lnTo>
                    <a:pt x="66" y="29"/>
                  </a:lnTo>
                  <a:lnTo>
                    <a:pt x="66" y="35"/>
                  </a:lnTo>
                  <a:lnTo>
                    <a:pt x="66" y="47"/>
                  </a:lnTo>
                  <a:lnTo>
                    <a:pt x="66" y="53"/>
                  </a:lnTo>
                  <a:lnTo>
                    <a:pt x="66" y="59"/>
                  </a:lnTo>
                  <a:lnTo>
                    <a:pt x="66" y="53"/>
                  </a:lnTo>
                  <a:lnTo>
                    <a:pt x="60" y="53"/>
                  </a:lnTo>
                  <a:lnTo>
                    <a:pt x="54" y="53"/>
                  </a:lnTo>
                  <a:lnTo>
                    <a:pt x="54" y="47"/>
                  </a:lnTo>
                  <a:lnTo>
                    <a:pt x="48" y="47"/>
                  </a:lnTo>
                  <a:lnTo>
                    <a:pt x="48" y="41"/>
                  </a:lnTo>
                  <a:lnTo>
                    <a:pt x="48" y="35"/>
                  </a:lnTo>
                  <a:lnTo>
                    <a:pt x="48" y="23"/>
                  </a:lnTo>
                  <a:lnTo>
                    <a:pt x="42" y="17"/>
                  </a:lnTo>
                  <a:lnTo>
                    <a:pt x="42" y="11"/>
                  </a:lnTo>
                  <a:lnTo>
                    <a:pt x="42" y="5"/>
                  </a:lnTo>
                  <a:lnTo>
                    <a:pt x="42" y="0"/>
                  </a:lnTo>
                  <a:lnTo>
                    <a:pt x="42" y="5"/>
                  </a:lnTo>
                  <a:lnTo>
                    <a:pt x="42" y="11"/>
                  </a:lnTo>
                  <a:lnTo>
                    <a:pt x="42" y="17"/>
                  </a:lnTo>
                  <a:lnTo>
                    <a:pt x="42" y="23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1"/>
                  </a:lnTo>
                  <a:lnTo>
                    <a:pt x="36" y="35"/>
                  </a:lnTo>
                  <a:lnTo>
                    <a:pt x="30" y="29"/>
                  </a:lnTo>
                  <a:lnTo>
                    <a:pt x="24" y="23"/>
                  </a:lnTo>
                  <a:lnTo>
                    <a:pt x="18" y="17"/>
                  </a:lnTo>
                  <a:lnTo>
                    <a:pt x="12" y="11"/>
                  </a:lnTo>
                  <a:lnTo>
                    <a:pt x="6" y="5"/>
                  </a:lnTo>
                  <a:lnTo>
                    <a:pt x="0" y="0"/>
                  </a:lnTo>
                  <a:lnTo>
                    <a:pt x="0" y="5"/>
                  </a:lnTo>
                  <a:lnTo>
                    <a:pt x="6" y="5"/>
                  </a:lnTo>
                  <a:lnTo>
                    <a:pt x="6" y="11"/>
                  </a:lnTo>
                  <a:lnTo>
                    <a:pt x="12" y="17"/>
                  </a:lnTo>
                  <a:lnTo>
                    <a:pt x="18" y="23"/>
                  </a:lnTo>
                  <a:lnTo>
                    <a:pt x="18" y="29"/>
                  </a:lnTo>
                  <a:lnTo>
                    <a:pt x="24" y="29"/>
                  </a:lnTo>
                  <a:lnTo>
                    <a:pt x="24" y="35"/>
                  </a:lnTo>
                  <a:lnTo>
                    <a:pt x="30" y="35"/>
                  </a:lnTo>
                  <a:lnTo>
                    <a:pt x="30" y="41"/>
                  </a:lnTo>
                  <a:lnTo>
                    <a:pt x="36" y="41"/>
                  </a:lnTo>
                  <a:lnTo>
                    <a:pt x="36" y="47"/>
                  </a:lnTo>
                  <a:lnTo>
                    <a:pt x="30" y="47"/>
                  </a:lnTo>
                  <a:lnTo>
                    <a:pt x="24" y="41"/>
                  </a:lnTo>
                  <a:lnTo>
                    <a:pt x="18" y="41"/>
                  </a:lnTo>
                  <a:lnTo>
                    <a:pt x="12" y="41"/>
                  </a:lnTo>
                  <a:lnTo>
                    <a:pt x="18" y="47"/>
                  </a:lnTo>
                  <a:lnTo>
                    <a:pt x="24" y="47"/>
                  </a:lnTo>
                  <a:lnTo>
                    <a:pt x="30" y="53"/>
                  </a:lnTo>
                  <a:lnTo>
                    <a:pt x="36" y="53"/>
                  </a:lnTo>
                  <a:lnTo>
                    <a:pt x="42" y="53"/>
                  </a:lnTo>
                  <a:lnTo>
                    <a:pt x="48" y="53"/>
                  </a:lnTo>
                  <a:lnTo>
                    <a:pt x="54" y="53"/>
                  </a:lnTo>
                  <a:lnTo>
                    <a:pt x="54" y="59"/>
                  </a:lnTo>
                  <a:lnTo>
                    <a:pt x="60" y="59"/>
                  </a:lnTo>
                  <a:lnTo>
                    <a:pt x="60" y="65"/>
                  </a:lnTo>
                  <a:lnTo>
                    <a:pt x="66" y="65"/>
                  </a:lnTo>
                  <a:lnTo>
                    <a:pt x="60" y="71"/>
                  </a:lnTo>
                  <a:lnTo>
                    <a:pt x="54" y="71"/>
                  </a:lnTo>
                  <a:lnTo>
                    <a:pt x="48" y="71"/>
                  </a:lnTo>
                  <a:lnTo>
                    <a:pt x="42" y="71"/>
                  </a:lnTo>
                  <a:lnTo>
                    <a:pt x="36" y="71"/>
                  </a:lnTo>
                  <a:lnTo>
                    <a:pt x="30" y="71"/>
                  </a:lnTo>
                  <a:lnTo>
                    <a:pt x="36" y="71"/>
                  </a:lnTo>
                  <a:lnTo>
                    <a:pt x="42" y="71"/>
                  </a:lnTo>
                  <a:lnTo>
                    <a:pt x="48" y="77"/>
                  </a:lnTo>
                  <a:lnTo>
                    <a:pt x="54" y="77"/>
                  </a:lnTo>
                  <a:lnTo>
                    <a:pt x="60" y="71"/>
                  </a:lnTo>
                  <a:lnTo>
                    <a:pt x="66" y="71"/>
                  </a:lnTo>
                  <a:lnTo>
                    <a:pt x="72" y="71"/>
                  </a:lnTo>
                  <a:lnTo>
                    <a:pt x="78" y="71"/>
                  </a:lnTo>
                  <a:lnTo>
                    <a:pt x="78" y="77"/>
                  </a:lnTo>
                  <a:lnTo>
                    <a:pt x="84" y="83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06" name="Freeform 206"/>
            <p:cNvSpPr>
              <a:spLocks/>
            </p:cNvSpPr>
            <p:nvPr/>
          </p:nvSpPr>
          <p:spPr bwMode="auto">
            <a:xfrm>
              <a:off x="5149" y="1553"/>
              <a:ext cx="54" cy="125"/>
            </a:xfrm>
            <a:custGeom>
              <a:avLst/>
              <a:gdLst>
                <a:gd name="T0" fmla="*/ 6 w 54"/>
                <a:gd name="T1" fmla="*/ 101 h 125"/>
                <a:gd name="T2" fmla="*/ 12 w 54"/>
                <a:gd name="T3" fmla="*/ 95 h 125"/>
                <a:gd name="T4" fmla="*/ 12 w 54"/>
                <a:gd name="T5" fmla="*/ 95 h 125"/>
                <a:gd name="T6" fmla="*/ 18 w 54"/>
                <a:gd name="T7" fmla="*/ 89 h 125"/>
                <a:gd name="T8" fmla="*/ 6 w 54"/>
                <a:gd name="T9" fmla="*/ 71 h 125"/>
                <a:gd name="T10" fmla="*/ 0 w 54"/>
                <a:gd name="T11" fmla="*/ 47 h 125"/>
                <a:gd name="T12" fmla="*/ 6 w 54"/>
                <a:gd name="T13" fmla="*/ 47 h 125"/>
                <a:gd name="T14" fmla="*/ 12 w 54"/>
                <a:gd name="T15" fmla="*/ 71 h 125"/>
                <a:gd name="T16" fmla="*/ 24 w 54"/>
                <a:gd name="T17" fmla="*/ 59 h 125"/>
                <a:gd name="T18" fmla="*/ 24 w 54"/>
                <a:gd name="T19" fmla="*/ 35 h 125"/>
                <a:gd name="T20" fmla="*/ 18 w 54"/>
                <a:gd name="T21" fmla="*/ 12 h 125"/>
                <a:gd name="T22" fmla="*/ 24 w 54"/>
                <a:gd name="T23" fmla="*/ 12 h 125"/>
                <a:gd name="T24" fmla="*/ 24 w 54"/>
                <a:gd name="T25" fmla="*/ 24 h 125"/>
                <a:gd name="T26" fmla="*/ 30 w 54"/>
                <a:gd name="T27" fmla="*/ 24 h 125"/>
                <a:gd name="T28" fmla="*/ 42 w 54"/>
                <a:gd name="T29" fmla="*/ 0 h 125"/>
                <a:gd name="T30" fmla="*/ 42 w 54"/>
                <a:gd name="T31" fmla="*/ 0 h 125"/>
                <a:gd name="T32" fmla="*/ 36 w 54"/>
                <a:gd name="T33" fmla="*/ 18 h 125"/>
                <a:gd name="T34" fmla="*/ 36 w 54"/>
                <a:gd name="T35" fmla="*/ 30 h 125"/>
                <a:gd name="T36" fmla="*/ 48 w 54"/>
                <a:gd name="T37" fmla="*/ 30 h 125"/>
                <a:gd name="T38" fmla="*/ 48 w 54"/>
                <a:gd name="T39" fmla="*/ 30 h 125"/>
                <a:gd name="T40" fmla="*/ 42 w 54"/>
                <a:gd name="T41" fmla="*/ 30 h 125"/>
                <a:gd name="T42" fmla="*/ 36 w 54"/>
                <a:gd name="T43" fmla="*/ 35 h 125"/>
                <a:gd name="T44" fmla="*/ 30 w 54"/>
                <a:gd name="T45" fmla="*/ 41 h 125"/>
                <a:gd name="T46" fmla="*/ 24 w 54"/>
                <a:gd name="T47" fmla="*/ 71 h 125"/>
                <a:gd name="T48" fmla="*/ 30 w 54"/>
                <a:gd name="T49" fmla="*/ 71 h 125"/>
                <a:gd name="T50" fmla="*/ 42 w 54"/>
                <a:gd name="T51" fmla="*/ 71 h 125"/>
                <a:gd name="T52" fmla="*/ 48 w 54"/>
                <a:gd name="T53" fmla="*/ 71 h 125"/>
                <a:gd name="T54" fmla="*/ 54 w 54"/>
                <a:gd name="T55" fmla="*/ 71 h 125"/>
                <a:gd name="T56" fmla="*/ 48 w 54"/>
                <a:gd name="T57" fmla="*/ 71 h 125"/>
                <a:gd name="T58" fmla="*/ 36 w 54"/>
                <a:gd name="T59" fmla="*/ 77 h 125"/>
                <a:gd name="T60" fmla="*/ 24 w 54"/>
                <a:gd name="T61" fmla="*/ 83 h 125"/>
                <a:gd name="T62" fmla="*/ 18 w 54"/>
                <a:gd name="T63" fmla="*/ 95 h 125"/>
                <a:gd name="T64" fmla="*/ 24 w 54"/>
                <a:gd name="T65" fmla="*/ 101 h 125"/>
                <a:gd name="T66" fmla="*/ 30 w 54"/>
                <a:gd name="T67" fmla="*/ 95 h 125"/>
                <a:gd name="T68" fmla="*/ 42 w 54"/>
                <a:gd name="T69" fmla="*/ 95 h 125"/>
                <a:gd name="T70" fmla="*/ 48 w 54"/>
                <a:gd name="T71" fmla="*/ 89 h 125"/>
                <a:gd name="T72" fmla="*/ 54 w 54"/>
                <a:gd name="T73" fmla="*/ 83 h 125"/>
                <a:gd name="T74" fmla="*/ 48 w 54"/>
                <a:gd name="T75" fmla="*/ 95 h 125"/>
                <a:gd name="T76" fmla="*/ 42 w 54"/>
                <a:gd name="T77" fmla="*/ 101 h 125"/>
                <a:gd name="T78" fmla="*/ 36 w 54"/>
                <a:gd name="T79" fmla="*/ 107 h 125"/>
                <a:gd name="T80" fmla="*/ 36 w 54"/>
                <a:gd name="T81" fmla="*/ 107 h 125"/>
                <a:gd name="T82" fmla="*/ 30 w 54"/>
                <a:gd name="T83" fmla="*/ 101 h 125"/>
                <a:gd name="T84" fmla="*/ 18 w 54"/>
                <a:gd name="T85" fmla="*/ 101 h 125"/>
                <a:gd name="T86" fmla="*/ 12 w 54"/>
                <a:gd name="T87" fmla="*/ 113 h 125"/>
                <a:gd name="T88" fmla="*/ 6 w 54"/>
                <a:gd name="T89" fmla="*/ 119 h 125"/>
                <a:gd name="T90" fmla="*/ 6 w 54"/>
                <a:gd name="T91" fmla="*/ 119 h 125"/>
                <a:gd name="T92" fmla="*/ 6 w 54"/>
                <a:gd name="T93" fmla="*/ 107 h 125"/>
                <a:gd name="T94" fmla="*/ 6 w 54"/>
                <a:gd name="T95" fmla="*/ 107 h 12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4"/>
                <a:gd name="T145" fmla="*/ 0 h 125"/>
                <a:gd name="T146" fmla="*/ 54 w 54"/>
                <a:gd name="T147" fmla="*/ 125 h 12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4" h="125">
                  <a:moveTo>
                    <a:pt x="0" y="107"/>
                  </a:moveTo>
                  <a:lnTo>
                    <a:pt x="6" y="101"/>
                  </a:lnTo>
                  <a:lnTo>
                    <a:pt x="6" y="95"/>
                  </a:lnTo>
                  <a:lnTo>
                    <a:pt x="12" y="95"/>
                  </a:lnTo>
                  <a:lnTo>
                    <a:pt x="18" y="89"/>
                  </a:lnTo>
                  <a:lnTo>
                    <a:pt x="12" y="83"/>
                  </a:lnTo>
                  <a:lnTo>
                    <a:pt x="12" y="77"/>
                  </a:lnTo>
                  <a:lnTo>
                    <a:pt x="6" y="71"/>
                  </a:lnTo>
                  <a:lnTo>
                    <a:pt x="0" y="59"/>
                  </a:lnTo>
                  <a:lnTo>
                    <a:pt x="0" y="53"/>
                  </a:lnTo>
                  <a:lnTo>
                    <a:pt x="0" y="47"/>
                  </a:lnTo>
                  <a:lnTo>
                    <a:pt x="6" y="47"/>
                  </a:lnTo>
                  <a:lnTo>
                    <a:pt x="6" y="53"/>
                  </a:lnTo>
                  <a:lnTo>
                    <a:pt x="6" y="65"/>
                  </a:lnTo>
                  <a:lnTo>
                    <a:pt x="12" y="71"/>
                  </a:lnTo>
                  <a:lnTo>
                    <a:pt x="18" y="71"/>
                  </a:lnTo>
                  <a:lnTo>
                    <a:pt x="18" y="65"/>
                  </a:lnTo>
                  <a:lnTo>
                    <a:pt x="24" y="59"/>
                  </a:lnTo>
                  <a:lnTo>
                    <a:pt x="24" y="47"/>
                  </a:lnTo>
                  <a:lnTo>
                    <a:pt x="24" y="41"/>
                  </a:lnTo>
                  <a:lnTo>
                    <a:pt x="24" y="35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24" y="18"/>
                  </a:lnTo>
                  <a:lnTo>
                    <a:pt x="24" y="24"/>
                  </a:lnTo>
                  <a:lnTo>
                    <a:pt x="24" y="30"/>
                  </a:lnTo>
                  <a:lnTo>
                    <a:pt x="24" y="35"/>
                  </a:lnTo>
                  <a:lnTo>
                    <a:pt x="30" y="24"/>
                  </a:lnTo>
                  <a:lnTo>
                    <a:pt x="30" y="18"/>
                  </a:lnTo>
                  <a:lnTo>
                    <a:pt x="36" y="6"/>
                  </a:lnTo>
                  <a:lnTo>
                    <a:pt x="42" y="0"/>
                  </a:lnTo>
                  <a:lnTo>
                    <a:pt x="36" y="6"/>
                  </a:lnTo>
                  <a:lnTo>
                    <a:pt x="36" y="18"/>
                  </a:lnTo>
                  <a:lnTo>
                    <a:pt x="30" y="30"/>
                  </a:lnTo>
                  <a:lnTo>
                    <a:pt x="30" y="35"/>
                  </a:lnTo>
                  <a:lnTo>
                    <a:pt x="36" y="30"/>
                  </a:lnTo>
                  <a:lnTo>
                    <a:pt x="42" y="30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48" y="30"/>
                  </a:lnTo>
                  <a:lnTo>
                    <a:pt x="42" y="30"/>
                  </a:lnTo>
                  <a:lnTo>
                    <a:pt x="42" y="35"/>
                  </a:lnTo>
                  <a:lnTo>
                    <a:pt x="36" y="35"/>
                  </a:lnTo>
                  <a:lnTo>
                    <a:pt x="36" y="41"/>
                  </a:lnTo>
                  <a:lnTo>
                    <a:pt x="30" y="41"/>
                  </a:lnTo>
                  <a:lnTo>
                    <a:pt x="30" y="47"/>
                  </a:lnTo>
                  <a:lnTo>
                    <a:pt x="24" y="59"/>
                  </a:lnTo>
                  <a:lnTo>
                    <a:pt x="24" y="71"/>
                  </a:lnTo>
                  <a:lnTo>
                    <a:pt x="24" y="77"/>
                  </a:lnTo>
                  <a:lnTo>
                    <a:pt x="30" y="71"/>
                  </a:lnTo>
                  <a:lnTo>
                    <a:pt x="36" y="71"/>
                  </a:lnTo>
                  <a:lnTo>
                    <a:pt x="42" y="71"/>
                  </a:lnTo>
                  <a:lnTo>
                    <a:pt x="48" y="71"/>
                  </a:lnTo>
                  <a:lnTo>
                    <a:pt x="54" y="71"/>
                  </a:lnTo>
                  <a:lnTo>
                    <a:pt x="48" y="71"/>
                  </a:lnTo>
                  <a:lnTo>
                    <a:pt x="42" y="77"/>
                  </a:lnTo>
                  <a:lnTo>
                    <a:pt x="36" y="77"/>
                  </a:lnTo>
                  <a:lnTo>
                    <a:pt x="30" y="83"/>
                  </a:lnTo>
                  <a:lnTo>
                    <a:pt x="24" y="83"/>
                  </a:lnTo>
                  <a:lnTo>
                    <a:pt x="18" y="89"/>
                  </a:lnTo>
                  <a:lnTo>
                    <a:pt x="18" y="95"/>
                  </a:lnTo>
                  <a:lnTo>
                    <a:pt x="18" y="101"/>
                  </a:lnTo>
                  <a:lnTo>
                    <a:pt x="24" y="101"/>
                  </a:lnTo>
                  <a:lnTo>
                    <a:pt x="30" y="101"/>
                  </a:lnTo>
                  <a:lnTo>
                    <a:pt x="30" y="95"/>
                  </a:lnTo>
                  <a:lnTo>
                    <a:pt x="36" y="95"/>
                  </a:lnTo>
                  <a:lnTo>
                    <a:pt x="42" y="95"/>
                  </a:lnTo>
                  <a:lnTo>
                    <a:pt x="48" y="95"/>
                  </a:lnTo>
                  <a:lnTo>
                    <a:pt x="48" y="89"/>
                  </a:lnTo>
                  <a:lnTo>
                    <a:pt x="54" y="89"/>
                  </a:lnTo>
                  <a:lnTo>
                    <a:pt x="54" y="83"/>
                  </a:lnTo>
                  <a:lnTo>
                    <a:pt x="54" y="89"/>
                  </a:lnTo>
                  <a:lnTo>
                    <a:pt x="48" y="95"/>
                  </a:lnTo>
                  <a:lnTo>
                    <a:pt x="42" y="101"/>
                  </a:lnTo>
                  <a:lnTo>
                    <a:pt x="42" y="107"/>
                  </a:lnTo>
                  <a:lnTo>
                    <a:pt x="36" y="107"/>
                  </a:lnTo>
                  <a:lnTo>
                    <a:pt x="36" y="113"/>
                  </a:lnTo>
                  <a:lnTo>
                    <a:pt x="36" y="107"/>
                  </a:lnTo>
                  <a:lnTo>
                    <a:pt x="30" y="107"/>
                  </a:lnTo>
                  <a:lnTo>
                    <a:pt x="30" y="101"/>
                  </a:lnTo>
                  <a:lnTo>
                    <a:pt x="24" y="101"/>
                  </a:lnTo>
                  <a:lnTo>
                    <a:pt x="18" y="101"/>
                  </a:lnTo>
                  <a:lnTo>
                    <a:pt x="12" y="107"/>
                  </a:lnTo>
                  <a:lnTo>
                    <a:pt x="12" y="113"/>
                  </a:lnTo>
                  <a:lnTo>
                    <a:pt x="12" y="119"/>
                  </a:lnTo>
                  <a:lnTo>
                    <a:pt x="6" y="119"/>
                  </a:lnTo>
                  <a:lnTo>
                    <a:pt x="0" y="125"/>
                  </a:lnTo>
                  <a:lnTo>
                    <a:pt x="6" y="119"/>
                  </a:lnTo>
                  <a:lnTo>
                    <a:pt x="6" y="113"/>
                  </a:lnTo>
                  <a:lnTo>
                    <a:pt x="12" y="113"/>
                  </a:lnTo>
                  <a:lnTo>
                    <a:pt x="6" y="107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07" name="Freeform 207"/>
            <p:cNvSpPr>
              <a:spLocks/>
            </p:cNvSpPr>
            <p:nvPr/>
          </p:nvSpPr>
          <p:spPr bwMode="auto">
            <a:xfrm>
              <a:off x="5137" y="1618"/>
              <a:ext cx="12" cy="18"/>
            </a:xfrm>
            <a:custGeom>
              <a:avLst/>
              <a:gdLst>
                <a:gd name="T0" fmla="*/ 12 w 12"/>
                <a:gd name="T1" fmla="*/ 18 h 18"/>
                <a:gd name="T2" fmla="*/ 6 w 12"/>
                <a:gd name="T3" fmla="*/ 18 h 18"/>
                <a:gd name="T4" fmla="*/ 6 w 12"/>
                <a:gd name="T5" fmla="*/ 18 h 18"/>
                <a:gd name="T6" fmla="*/ 6 w 12"/>
                <a:gd name="T7" fmla="*/ 18 h 18"/>
                <a:gd name="T8" fmla="*/ 6 w 12"/>
                <a:gd name="T9" fmla="*/ 18 h 18"/>
                <a:gd name="T10" fmla="*/ 0 w 12"/>
                <a:gd name="T11" fmla="*/ 12 h 18"/>
                <a:gd name="T12" fmla="*/ 0 w 12"/>
                <a:gd name="T13" fmla="*/ 12 h 18"/>
                <a:gd name="T14" fmla="*/ 0 w 12"/>
                <a:gd name="T15" fmla="*/ 6 h 18"/>
                <a:gd name="T16" fmla="*/ 0 w 12"/>
                <a:gd name="T17" fmla="*/ 6 h 18"/>
                <a:gd name="T18" fmla="*/ 0 w 12"/>
                <a:gd name="T19" fmla="*/ 0 h 18"/>
                <a:gd name="T20" fmla="*/ 0 w 12"/>
                <a:gd name="T21" fmla="*/ 0 h 18"/>
                <a:gd name="T22" fmla="*/ 6 w 12"/>
                <a:gd name="T23" fmla="*/ 6 h 18"/>
                <a:gd name="T24" fmla="*/ 6 w 12"/>
                <a:gd name="T25" fmla="*/ 6 h 18"/>
                <a:gd name="T26" fmla="*/ 6 w 12"/>
                <a:gd name="T27" fmla="*/ 6 h 18"/>
                <a:gd name="T28" fmla="*/ 6 w 12"/>
                <a:gd name="T29" fmla="*/ 12 h 18"/>
                <a:gd name="T30" fmla="*/ 6 w 12"/>
                <a:gd name="T31" fmla="*/ 12 h 18"/>
                <a:gd name="T32" fmla="*/ 12 w 12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12" y="18"/>
                  </a:moveTo>
                  <a:lnTo>
                    <a:pt x="6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08" name="Freeform 208"/>
            <p:cNvSpPr>
              <a:spLocks/>
            </p:cNvSpPr>
            <p:nvPr/>
          </p:nvSpPr>
          <p:spPr bwMode="auto">
            <a:xfrm>
              <a:off x="5209" y="1618"/>
              <a:ext cx="173" cy="102"/>
            </a:xfrm>
            <a:custGeom>
              <a:avLst/>
              <a:gdLst>
                <a:gd name="T0" fmla="*/ 18 w 173"/>
                <a:gd name="T1" fmla="*/ 72 h 102"/>
                <a:gd name="T2" fmla="*/ 36 w 173"/>
                <a:gd name="T3" fmla="*/ 60 h 102"/>
                <a:gd name="T4" fmla="*/ 42 w 173"/>
                <a:gd name="T5" fmla="*/ 36 h 102"/>
                <a:gd name="T6" fmla="*/ 60 w 173"/>
                <a:gd name="T7" fmla="*/ 18 h 102"/>
                <a:gd name="T8" fmla="*/ 72 w 173"/>
                <a:gd name="T9" fmla="*/ 0 h 102"/>
                <a:gd name="T10" fmla="*/ 78 w 173"/>
                <a:gd name="T11" fmla="*/ 0 h 102"/>
                <a:gd name="T12" fmla="*/ 66 w 173"/>
                <a:gd name="T13" fmla="*/ 12 h 102"/>
                <a:gd name="T14" fmla="*/ 54 w 173"/>
                <a:gd name="T15" fmla="*/ 30 h 102"/>
                <a:gd name="T16" fmla="*/ 48 w 173"/>
                <a:gd name="T17" fmla="*/ 48 h 102"/>
                <a:gd name="T18" fmla="*/ 48 w 173"/>
                <a:gd name="T19" fmla="*/ 54 h 102"/>
                <a:gd name="T20" fmla="*/ 60 w 173"/>
                <a:gd name="T21" fmla="*/ 48 h 102"/>
                <a:gd name="T22" fmla="*/ 72 w 173"/>
                <a:gd name="T23" fmla="*/ 36 h 102"/>
                <a:gd name="T24" fmla="*/ 90 w 173"/>
                <a:gd name="T25" fmla="*/ 18 h 102"/>
                <a:gd name="T26" fmla="*/ 114 w 173"/>
                <a:gd name="T27" fmla="*/ 0 h 102"/>
                <a:gd name="T28" fmla="*/ 120 w 173"/>
                <a:gd name="T29" fmla="*/ 0 h 102"/>
                <a:gd name="T30" fmla="*/ 102 w 173"/>
                <a:gd name="T31" fmla="*/ 12 h 102"/>
                <a:gd name="T32" fmla="*/ 84 w 173"/>
                <a:gd name="T33" fmla="*/ 36 h 102"/>
                <a:gd name="T34" fmla="*/ 84 w 173"/>
                <a:gd name="T35" fmla="*/ 42 h 102"/>
                <a:gd name="T36" fmla="*/ 96 w 173"/>
                <a:gd name="T37" fmla="*/ 36 h 102"/>
                <a:gd name="T38" fmla="*/ 108 w 173"/>
                <a:gd name="T39" fmla="*/ 36 h 102"/>
                <a:gd name="T40" fmla="*/ 125 w 173"/>
                <a:gd name="T41" fmla="*/ 24 h 102"/>
                <a:gd name="T42" fmla="*/ 149 w 173"/>
                <a:gd name="T43" fmla="*/ 12 h 102"/>
                <a:gd name="T44" fmla="*/ 155 w 173"/>
                <a:gd name="T45" fmla="*/ 12 h 102"/>
                <a:gd name="T46" fmla="*/ 137 w 173"/>
                <a:gd name="T47" fmla="*/ 18 h 102"/>
                <a:gd name="T48" fmla="*/ 120 w 173"/>
                <a:gd name="T49" fmla="*/ 36 h 102"/>
                <a:gd name="T50" fmla="*/ 137 w 173"/>
                <a:gd name="T51" fmla="*/ 36 h 102"/>
                <a:gd name="T52" fmla="*/ 161 w 173"/>
                <a:gd name="T53" fmla="*/ 30 h 102"/>
                <a:gd name="T54" fmla="*/ 173 w 173"/>
                <a:gd name="T55" fmla="*/ 30 h 102"/>
                <a:gd name="T56" fmla="*/ 155 w 173"/>
                <a:gd name="T57" fmla="*/ 36 h 102"/>
                <a:gd name="T58" fmla="*/ 125 w 173"/>
                <a:gd name="T59" fmla="*/ 42 h 102"/>
                <a:gd name="T60" fmla="*/ 131 w 173"/>
                <a:gd name="T61" fmla="*/ 54 h 102"/>
                <a:gd name="T62" fmla="*/ 149 w 173"/>
                <a:gd name="T63" fmla="*/ 60 h 102"/>
                <a:gd name="T64" fmla="*/ 155 w 173"/>
                <a:gd name="T65" fmla="*/ 66 h 102"/>
                <a:gd name="T66" fmla="*/ 137 w 173"/>
                <a:gd name="T67" fmla="*/ 60 h 102"/>
                <a:gd name="T68" fmla="*/ 114 w 173"/>
                <a:gd name="T69" fmla="*/ 48 h 102"/>
                <a:gd name="T70" fmla="*/ 102 w 173"/>
                <a:gd name="T71" fmla="*/ 48 h 102"/>
                <a:gd name="T72" fmla="*/ 84 w 173"/>
                <a:gd name="T73" fmla="*/ 48 h 102"/>
                <a:gd name="T74" fmla="*/ 90 w 173"/>
                <a:gd name="T75" fmla="*/ 60 h 102"/>
                <a:gd name="T76" fmla="*/ 108 w 173"/>
                <a:gd name="T77" fmla="*/ 72 h 102"/>
                <a:gd name="T78" fmla="*/ 120 w 173"/>
                <a:gd name="T79" fmla="*/ 78 h 102"/>
                <a:gd name="T80" fmla="*/ 125 w 173"/>
                <a:gd name="T81" fmla="*/ 84 h 102"/>
                <a:gd name="T82" fmla="*/ 108 w 173"/>
                <a:gd name="T83" fmla="*/ 72 h 102"/>
                <a:gd name="T84" fmla="*/ 84 w 173"/>
                <a:gd name="T85" fmla="*/ 60 h 102"/>
                <a:gd name="T86" fmla="*/ 72 w 173"/>
                <a:gd name="T87" fmla="*/ 54 h 102"/>
                <a:gd name="T88" fmla="*/ 60 w 173"/>
                <a:gd name="T89" fmla="*/ 60 h 102"/>
                <a:gd name="T90" fmla="*/ 48 w 173"/>
                <a:gd name="T91" fmla="*/ 60 h 102"/>
                <a:gd name="T92" fmla="*/ 48 w 173"/>
                <a:gd name="T93" fmla="*/ 66 h 102"/>
                <a:gd name="T94" fmla="*/ 66 w 173"/>
                <a:gd name="T95" fmla="*/ 78 h 102"/>
                <a:gd name="T96" fmla="*/ 84 w 173"/>
                <a:gd name="T97" fmla="*/ 96 h 102"/>
                <a:gd name="T98" fmla="*/ 90 w 173"/>
                <a:gd name="T99" fmla="*/ 102 h 102"/>
                <a:gd name="T100" fmla="*/ 66 w 173"/>
                <a:gd name="T101" fmla="*/ 90 h 102"/>
                <a:gd name="T102" fmla="*/ 42 w 173"/>
                <a:gd name="T103" fmla="*/ 72 h 102"/>
                <a:gd name="T104" fmla="*/ 30 w 173"/>
                <a:gd name="T105" fmla="*/ 78 h 102"/>
                <a:gd name="T106" fmla="*/ 6 w 173"/>
                <a:gd name="T107" fmla="*/ 84 h 102"/>
                <a:gd name="T108" fmla="*/ 6 w 173"/>
                <a:gd name="T109" fmla="*/ 78 h 10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73"/>
                <a:gd name="T166" fmla="*/ 0 h 102"/>
                <a:gd name="T167" fmla="*/ 173 w 173"/>
                <a:gd name="T168" fmla="*/ 102 h 10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73" h="102">
                  <a:moveTo>
                    <a:pt x="6" y="78"/>
                  </a:moveTo>
                  <a:lnTo>
                    <a:pt x="12" y="78"/>
                  </a:lnTo>
                  <a:lnTo>
                    <a:pt x="12" y="72"/>
                  </a:lnTo>
                  <a:lnTo>
                    <a:pt x="18" y="72"/>
                  </a:lnTo>
                  <a:lnTo>
                    <a:pt x="24" y="66"/>
                  </a:lnTo>
                  <a:lnTo>
                    <a:pt x="30" y="66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42" y="48"/>
                  </a:lnTo>
                  <a:lnTo>
                    <a:pt x="42" y="36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54" y="24"/>
                  </a:lnTo>
                  <a:lnTo>
                    <a:pt x="60" y="18"/>
                  </a:lnTo>
                  <a:lnTo>
                    <a:pt x="60" y="12"/>
                  </a:lnTo>
                  <a:lnTo>
                    <a:pt x="66" y="6"/>
                  </a:lnTo>
                  <a:lnTo>
                    <a:pt x="72" y="6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6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66" y="18"/>
                  </a:lnTo>
                  <a:lnTo>
                    <a:pt x="60" y="18"/>
                  </a:lnTo>
                  <a:lnTo>
                    <a:pt x="54" y="24"/>
                  </a:lnTo>
                  <a:lnTo>
                    <a:pt x="54" y="30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48" y="42"/>
                  </a:lnTo>
                  <a:lnTo>
                    <a:pt x="48" y="48"/>
                  </a:lnTo>
                  <a:lnTo>
                    <a:pt x="48" y="54"/>
                  </a:lnTo>
                  <a:lnTo>
                    <a:pt x="54" y="54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0" y="42"/>
                  </a:lnTo>
                  <a:lnTo>
                    <a:pt x="66" y="42"/>
                  </a:lnTo>
                  <a:lnTo>
                    <a:pt x="72" y="36"/>
                  </a:lnTo>
                  <a:lnTo>
                    <a:pt x="78" y="30"/>
                  </a:lnTo>
                  <a:lnTo>
                    <a:pt x="84" y="24"/>
                  </a:lnTo>
                  <a:lnTo>
                    <a:pt x="90" y="18"/>
                  </a:lnTo>
                  <a:lnTo>
                    <a:pt x="96" y="12"/>
                  </a:lnTo>
                  <a:lnTo>
                    <a:pt x="102" y="6"/>
                  </a:lnTo>
                  <a:lnTo>
                    <a:pt x="108" y="6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14" y="6"/>
                  </a:lnTo>
                  <a:lnTo>
                    <a:pt x="108" y="6"/>
                  </a:lnTo>
                  <a:lnTo>
                    <a:pt x="102" y="12"/>
                  </a:lnTo>
                  <a:lnTo>
                    <a:pt x="96" y="18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4" y="36"/>
                  </a:lnTo>
                  <a:lnTo>
                    <a:pt x="78" y="36"/>
                  </a:lnTo>
                  <a:lnTo>
                    <a:pt x="78" y="42"/>
                  </a:lnTo>
                  <a:lnTo>
                    <a:pt x="84" y="42"/>
                  </a:lnTo>
                  <a:lnTo>
                    <a:pt x="90" y="42"/>
                  </a:lnTo>
                  <a:lnTo>
                    <a:pt x="90" y="36"/>
                  </a:lnTo>
                  <a:lnTo>
                    <a:pt x="96" y="36"/>
                  </a:lnTo>
                  <a:lnTo>
                    <a:pt x="102" y="36"/>
                  </a:lnTo>
                  <a:lnTo>
                    <a:pt x="108" y="36"/>
                  </a:lnTo>
                  <a:lnTo>
                    <a:pt x="114" y="30"/>
                  </a:lnTo>
                  <a:lnTo>
                    <a:pt x="120" y="30"/>
                  </a:lnTo>
                  <a:lnTo>
                    <a:pt x="125" y="24"/>
                  </a:lnTo>
                  <a:lnTo>
                    <a:pt x="131" y="18"/>
                  </a:lnTo>
                  <a:lnTo>
                    <a:pt x="137" y="18"/>
                  </a:lnTo>
                  <a:lnTo>
                    <a:pt x="143" y="12"/>
                  </a:lnTo>
                  <a:lnTo>
                    <a:pt x="149" y="12"/>
                  </a:lnTo>
                  <a:lnTo>
                    <a:pt x="155" y="12"/>
                  </a:lnTo>
                  <a:lnTo>
                    <a:pt x="149" y="12"/>
                  </a:lnTo>
                  <a:lnTo>
                    <a:pt x="149" y="18"/>
                  </a:lnTo>
                  <a:lnTo>
                    <a:pt x="143" y="18"/>
                  </a:lnTo>
                  <a:lnTo>
                    <a:pt x="137" y="18"/>
                  </a:lnTo>
                  <a:lnTo>
                    <a:pt x="131" y="24"/>
                  </a:lnTo>
                  <a:lnTo>
                    <a:pt x="125" y="30"/>
                  </a:lnTo>
                  <a:lnTo>
                    <a:pt x="120" y="36"/>
                  </a:lnTo>
                  <a:lnTo>
                    <a:pt x="125" y="36"/>
                  </a:lnTo>
                  <a:lnTo>
                    <a:pt x="131" y="36"/>
                  </a:lnTo>
                  <a:lnTo>
                    <a:pt x="137" y="36"/>
                  </a:lnTo>
                  <a:lnTo>
                    <a:pt x="143" y="36"/>
                  </a:lnTo>
                  <a:lnTo>
                    <a:pt x="149" y="30"/>
                  </a:lnTo>
                  <a:lnTo>
                    <a:pt x="155" y="30"/>
                  </a:lnTo>
                  <a:lnTo>
                    <a:pt x="161" y="30"/>
                  </a:lnTo>
                  <a:lnTo>
                    <a:pt x="167" y="30"/>
                  </a:lnTo>
                  <a:lnTo>
                    <a:pt x="173" y="24"/>
                  </a:lnTo>
                  <a:lnTo>
                    <a:pt x="173" y="30"/>
                  </a:lnTo>
                  <a:lnTo>
                    <a:pt x="167" y="30"/>
                  </a:lnTo>
                  <a:lnTo>
                    <a:pt x="161" y="36"/>
                  </a:lnTo>
                  <a:lnTo>
                    <a:pt x="155" y="36"/>
                  </a:lnTo>
                  <a:lnTo>
                    <a:pt x="149" y="36"/>
                  </a:lnTo>
                  <a:lnTo>
                    <a:pt x="143" y="42"/>
                  </a:lnTo>
                  <a:lnTo>
                    <a:pt x="137" y="42"/>
                  </a:lnTo>
                  <a:lnTo>
                    <a:pt x="125" y="42"/>
                  </a:lnTo>
                  <a:lnTo>
                    <a:pt x="120" y="42"/>
                  </a:lnTo>
                  <a:lnTo>
                    <a:pt x="125" y="48"/>
                  </a:lnTo>
                  <a:lnTo>
                    <a:pt x="131" y="54"/>
                  </a:lnTo>
                  <a:lnTo>
                    <a:pt x="137" y="54"/>
                  </a:lnTo>
                  <a:lnTo>
                    <a:pt x="143" y="60"/>
                  </a:lnTo>
                  <a:lnTo>
                    <a:pt x="149" y="60"/>
                  </a:lnTo>
                  <a:lnTo>
                    <a:pt x="155" y="60"/>
                  </a:lnTo>
                  <a:lnTo>
                    <a:pt x="155" y="66"/>
                  </a:lnTo>
                  <a:lnTo>
                    <a:pt x="149" y="66"/>
                  </a:lnTo>
                  <a:lnTo>
                    <a:pt x="143" y="66"/>
                  </a:lnTo>
                  <a:lnTo>
                    <a:pt x="137" y="60"/>
                  </a:lnTo>
                  <a:lnTo>
                    <a:pt x="131" y="60"/>
                  </a:lnTo>
                  <a:lnTo>
                    <a:pt x="125" y="54"/>
                  </a:lnTo>
                  <a:lnTo>
                    <a:pt x="120" y="54"/>
                  </a:lnTo>
                  <a:lnTo>
                    <a:pt x="114" y="48"/>
                  </a:lnTo>
                  <a:lnTo>
                    <a:pt x="108" y="48"/>
                  </a:lnTo>
                  <a:lnTo>
                    <a:pt x="102" y="48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84" y="48"/>
                  </a:lnTo>
                  <a:lnTo>
                    <a:pt x="84" y="54"/>
                  </a:lnTo>
                  <a:lnTo>
                    <a:pt x="90" y="54"/>
                  </a:lnTo>
                  <a:lnTo>
                    <a:pt x="90" y="60"/>
                  </a:lnTo>
                  <a:lnTo>
                    <a:pt x="96" y="60"/>
                  </a:lnTo>
                  <a:lnTo>
                    <a:pt x="102" y="66"/>
                  </a:lnTo>
                  <a:lnTo>
                    <a:pt x="108" y="72"/>
                  </a:lnTo>
                  <a:lnTo>
                    <a:pt x="114" y="72"/>
                  </a:lnTo>
                  <a:lnTo>
                    <a:pt x="120" y="78"/>
                  </a:lnTo>
                  <a:lnTo>
                    <a:pt x="125" y="84"/>
                  </a:lnTo>
                  <a:lnTo>
                    <a:pt x="131" y="84"/>
                  </a:lnTo>
                  <a:lnTo>
                    <a:pt x="125" y="84"/>
                  </a:lnTo>
                  <a:lnTo>
                    <a:pt x="120" y="84"/>
                  </a:lnTo>
                  <a:lnTo>
                    <a:pt x="120" y="78"/>
                  </a:lnTo>
                  <a:lnTo>
                    <a:pt x="114" y="78"/>
                  </a:lnTo>
                  <a:lnTo>
                    <a:pt x="108" y="72"/>
                  </a:lnTo>
                  <a:lnTo>
                    <a:pt x="96" y="72"/>
                  </a:lnTo>
                  <a:lnTo>
                    <a:pt x="90" y="66"/>
                  </a:lnTo>
                  <a:lnTo>
                    <a:pt x="90" y="60"/>
                  </a:lnTo>
                  <a:lnTo>
                    <a:pt x="84" y="60"/>
                  </a:lnTo>
                  <a:lnTo>
                    <a:pt x="78" y="54"/>
                  </a:lnTo>
                  <a:lnTo>
                    <a:pt x="72" y="54"/>
                  </a:lnTo>
                  <a:lnTo>
                    <a:pt x="66" y="54"/>
                  </a:lnTo>
                  <a:lnTo>
                    <a:pt x="66" y="60"/>
                  </a:lnTo>
                  <a:lnTo>
                    <a:pt x="60" y="60"/>
                  </a:lnTo>
                  <a:lnTo>
                    <a:pt x="54" y="60"/>
                  </a:lnTo>
                  <a:lnTo>
                    <a:pt x="48" y="60"/>
                  </a:lnTo>
                  <a:lnTo>
                    <a:pt x="48" y="66"/>
                  </a:lnTo>
                  <a:lnTo>
                    <a:pt x="48" y="72"/>
                  </a:lnTo>
                  <a:lnTo>
                    <a:pt x="54" y="72"/>
                  </a:lnTo>
                  <a:lnTo>
                    <a:pt x="60" y="78"/>
                  </a:lnTo>
                  <a:lnTo>
                    <a:pt x="66" y="78"/>
                  </a:lnTo>
                  <a:lnTo>
                    <a:pt x="72" y="84"/>
                  </a:lnTo>
                  <a:lnTo>
                    <a:pt x="78" y="90"/>
                  </a:lnTo>
                  <a:lnTo>
                    <a:pt x="84" y="96"/>
                  </a:lnTo>
                  <a:lnTo>
                    <a:pt x="90" y="96"/>
                  </a:lnTo>
                  <a:lnTo>
                    <a:pt x="90" y="102"/>
                  </a:lnTo>
                  <a:lnTo>
                    <a:pt x="84" y="96"/>
                  </a:lnTo>
                  <a:lnTo>
                    <a:pt x="78" y="96"/>
                  </a:lnTo>
                  <a:lnTo>
                    <a:pt x="72" y="90"/>
                  </a:lnTo>
                  <a:lnTo>
                    <a:pt x="66" y="90"/>
                  </a:lnTo>
                  <a:lnTo>
                    <a:pt x="60" y="84"/>
                  </a:lnTo>
                  <a:lnTo>
                    <a:pt x="54" y="78"/>
                  </a:lnTo>
                  <a:lnTo>
                    <a:pt x="48" y="78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30" y="78"/>
                  </a:lnTo>
                  <a:lnTo>
                    <a:pt x="24" y="78"/>
                  </a:lnTo>
                  <a:lnTo>
                    <a:pt x="18" y="78"/>
                  </a:lnTo>
                  <a:lnTo>
                    <a:pt x="12" y="84"/>
                  </a:lnTo>
                  <a:lnTo>
                    <a:pt x="6" y="84"/>
                  </a:lnTo>
                  <a:lnTo>
                    <a:pt x="0" y="84"/>
                  </a:lnTo>
                  <a:lnTo>
                    <a:pt x="6" y="84"/>
                  </a:lnTo>
                  <a:lnTo>
                    <a:pt x="6" y="78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09" name="Freeform 209"/>
            <p:cNvSpPr>
              <a:spLocks/>
            </p:cNvSpPr>
            <p:nvPr/>
          </p:nvSpPr>
          <p:spPr bwMode="auto">
            <a:xfrm>
              <a:off x="5179" y="1720"/>
              <a:ext cx="120" cy="102"/>
            </a:xfrm>
            <a:custGeom>
              <a:avLst/>
              <a:gdLst>
                <a:gd name="T0" fmla="*/ 6 w 120"/>
                <a:gd name="T1" fmla="*/ 6 h 102"/>
                <a:gd name="T2" fmla="*/ 12 w 120"/>
                <a:gd name="T3" fmla="*/ 12 h 102"/>
                <a:gd name="T4" fmla="*/ 24 w 120"/>
                <a:gd name="T5" fmla="*/ 12 h 102"/>
                <a:gd name="T6" fmla="*/ 42 w 120"/>
                <a:gd name="T7" fmla="*/ 6 h 102"/>
                <a:gd name="T8" fmla="*/ 72 w 120"/>
                <a:gd name="T9" fmla="*/ 6 h 102"/>
                <a:gd name="T10" fmla="*/ 84 w 120"/>
                <a:gd name="T11" fmla="*/ 12 h 102"/>
                <a:gd name="T12" fmla="*/ 72 w 120"/>
                <a:gd name="T13" fmla="*/ 12 h 102"/>
                <a:gd name="T14" fmla="*/ 60 w 120"/>
                <a:gd name="T15" fmla="*/ 12 h 102"/>
                <a:gd name="T16" fmla="*/ 36 w 120"/>
                <a:gd name="T17" fmla="*/ 12 h 102"/>
                <a:gd name="T18" fmla="*/ 30 w 120"/>
                <a:gd name="T19" fmla="*/ 18 h 102"/>
                <a:gd name="T20" fmla="*/ 42 w 120"/>
                <a:gd name="T21" fmla="*/ 24 h 102"/>
                <a:gd name="T22" fmla="*/ 48 w 120"/>
                <a:gd name="T23" fmla="*/ 24 h 102"/>
                <a:gd name="T24" fmla="*/ 66 w 120"/>
                <a:gd name="T25" fmla="*/ 24 h 102"/>
                <a:gd name="T26" fmla="*/ 90 w 120"/>
                <a:gd name="T27" fmla="*/ 30 h 102"/>
                <a:gd name="T28" fmla="*/ 108 w 120"/>
                <a:gd name="T29" fmla="*/ 36 h 102"/>
                <a:gd name="T30" fmla="*/ 108 w 120"/>
                <a:gd name="T31" fmla="*/ 42 h 102"/>
                <a:gd name="T32" fmla="*/ 96 w 120"/>
                <a:gd name="T33" fmla="*/ 36 h 102"/>
                <a:gd name="T34" fmla="*/ 78 w 120"/>
                <a:gd name="T35" fmla="*/ 30 h 102"/>
                <a:gd name="T36" fmla="*/ 60 w 120"/>
                <a:gd name="T37" fmla="*/ 36 h 102"/>
                <a:gd name="T38" fmla="*/ 72 w 120"/>
                <a:gd name="T39" fmla="*/ 42 h 102"/>
                <a:gd name="T40" fmla="*/ 84 w 120"/>
                <a:gd name="T41" fmla="*/ 48 h 102"/>
                <a:gd name="T42" fmla="*/ 108 w 120"/>
                <a:gd name="T43" fmla="*/ 54 h 102"/>
                <a:gd name="T44" fmla="*/ 120 w 120"/>
                <a:gd name="T45" fmla="*/ 66 h 102"/>
                <a:gd name="T46" fmla="*/ 108 w 120"/>
                <a:gd name="T47" fmla="*/ 60 h 102"/>
                <a:gd name="T48" fmla="*/ 96 w 120"/>
                <a:gd name="T49" fmla="*/ 54 h 102"/>
                <a:gd name="T50" fmla="*/ 90 w 120"/>
                <a:gd name="T51" fmla="*/ 60 h 102"/>
                <a:gd name="T52" fmla="*/ 108 w 120"/>
                <a:gd name="T53" fmla="*/ 72 h 102"/>
                <a:gd name="T54" fmla="*/ 114 w 120"/>
                <a:gd name="T55" fmla="*/ 84 h 102"/>
                <a:gd name="T56" fmla="*/ 120 w 120"/>
                <a:gd name="T57" fmla="*/ 96 h 102"/>
                <a:gd name="T58" fmla="*/ 120 w 120"/>
                <a:gd name="T59" fmla="*/ 96 h 102"/>
                <a:gd name="T60" fmla="*/ 102 w 120"/>
                <a:gd name="T61" fmla="*/ 78 h 102"/>
                <a:gd name="T62" fmla="*/ 84 w 120"/>
                <a:gd name="T63" fmla="*/ 60 h 102"/>
                <a:gd name="T64" fmla="*/ 78 w 120"/>
                <a:gd name="T65" fmla="*/ 54 h 102"/>
                <a:gd name="T66" fmla="*/ 78 w 120"/>
                <a:gd name="T67" fmla="*/ 66 h 102"/>
                <a:gd name="T68" fmla="*/ 90 w 120"/>
                <a:gd name="T69" fmla="*/ 90 h 102"/>
                <a:gd name="T70" fmla="*/ 84 w 120"/>
                <a:gd name="T71" fmla="*/ 90 h 102"/>
                <a:gd name="T72" fmla="*/ 78 w 120"/>
                <a:gd name="T73" fmla="*/ 72 h 102"/>
                <a:gd name="T74" fmla="*/ 66 w 120"/>
                <a:gd name="T75" fmla="*/ 48 h 102"/>
                <a:gd name="T76" fmla="*/ 60 w 120"/>
                <a:gd name="T77" fmla="*/ 42 h 102"/>
                <a:gd name="T78" fmla="*/ 54 w 120"/>
                <a:gd name="T79" fmla="*/ 36 h 102"/>
                <a:gd name="T80" fmla="*/ 48 w 120"/>
                <a:gd name="T81" fmla="*/ 36 h 102"/>
                <a:gd name="T82" fmla="*/ 48 w 120"/>
                <a:gd name="T83" fmla="*/ 48 h 102"/>
                <a:gd name="T84" fmla="*/ 60 w 120"/>
                <a:gd name="T85" fmla="*/ 78 h 102"/>
                <a:gd name="T86" fmla="*/ 60 w 120"/>
                <a:gd name="T87" fmla="*/ 84 h 102"/>
                <a:gd name="T88" fmla="*/ 54 w 120"/>
                <a:gd name="T89" fmla="*/ 72 h 102"/>
                <a:gd name="T90" fmla="*/ 42 w 120"/>
                <a:gd name="T91" fmla="*/ 54 h 102"/>
                <a:gd name="T92" fmla="*/ 42 w 120"/>
                <a:gd name="T93" fmla="*/ 30 h 102"/>
                <a:gd name="T94" fmla="*/ 36 w 120"/>
                <a:gd name="T95" fmla="*/ 24 h 102"/>
                <a:gd name="T96" fmla="*/ 24 w 120"/>
                <a:gd name="T97" fmla="*/ 24 h 102"/>
                <a:gd name="T98" fmla="*/ 24 w 120"/>
                <a:gd name="T99" fmla="*/ 24 h 102"/>
                <a:gd name="T100" fmla="*/ 24 w 120"/>
                <a:gd name="T101" fmla="*/ 48 h 102"/>
                <a:gd name="T102" fmla="*/ 30 w 120"/>
                <a:gd name="T103" fmla="*/ 66 h 102"/>
                <a:gd name="T104" fmla="*/ 30 w 120"/>
                <a:gd name="T105" fmla="*/ 72 h 102"/>
                <a:gd name="T106" fmla="*/ 24 w 120"/>
                <a:gd name="T107" fmla="*/ 54 h 102"/>
                <a:gd name="T108" fmla="*/ 18 w 120"/>
                <a:gd name="T109" fmla="*/ 18 h 102"/>
                <a:gd name="T110" fmla="*/ 6 w 120"/>
                <a:gd name="T111" fmla="*/ 12 h 102"/>
                <a:gd name="T112" fmla="*/ 0 w 120"/>
                <a:gd name="T113" fmla="*/ 6 h 102"/>
                <a:gd name="T114" fmla="*/ 0 w 120"/>
                <a:gd name="T115" fmla="*/ 0 h 102"/>
                <a:gd name="T116" fmla="*/ 0 w 120"/>
                <a:gd name="T117" fmla="*/ 0 h 10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0"/>
                <a:gd name="T178" fmla="*/ 0 h 102"/>
                <a:gd name="T179" fmla="*/ 120 w 120"/>
                <a:gd name="T180" fmla="*/ 102 h 10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0" h="102">
                  <a:moveTo>
                    <a:pt x="0" y="0"/>
                  </a:move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6" y="12"/>
                  </a:lnTo>
                  <a:lnTo>
                    <a:pt x="42" y="6"/>
                  </a:lnTo>
                  <a:lnTo>
                    <a:pt x="54" y="6"/>
                  </a:lnTo>
                  <a:lnTo>
                    <a:pt x="60" y="6"/>
                  </a:lnTo>
                  <a:lnTo>
                    <a:pt x="72" y="6"/>
                  </a:lnTo>
                  <a:lnTo>
                    <a:pt x="78" y="6"/>
                  </a:lnTo>
                  <a:lnTo>
                    <a:pt x="84" y="12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66" y="12"/>
                  </a:lnTo>
                  <a:lnTo>
                    <a:pt x="60" y="12"/>
                  </a:lnTo>
                  <a:lnTo>
                    <a:pt x="48" y="12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30" y="18"/>
                  </a:lnTo>
                  <a:lnTo>
                    <a:pt x="36" y="18"/>
                  </a:lnTo>
                  <a:lnTo>
                    <a:pt x="36" y="24"/>
                  </a:lnTo>
                  <a:lnTo>
                    <a:pt x="42" y="24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84" y="30"/>
                  </a:lnTo>
                  <a:lnTo>
                    <a:pt x="90" y="30"/>
                  </a:lnTo>
                  <a:lnTo>
                    <a:pt x="102" y="30"/>
                  </a:lnTo>
                  <a:lnTo>
                    <a:pt x="108" y="36"/>
                  </a:lnTo>
                  <a:lnTo>
                    <a:pt x="114" y="42"/>
                  </a:lnTo>
                  <a:lnTo>
                    <a:pt x="108" y="42"/>
                  </a:lnTo>
                  <a:lnTo>
                    <a:pt x="108" y="36"/>
                  </a:lnTo>
                  <a:lnTo>
                    <a:pt x="102" y="36"/>
                  </a:lnTo>
                  <a:lnTo>
                    <a:pt x="96" y="36"/>
                  </a:lnTo>
                  <a:lnTo>
                    <a:pt x="90" y="36"/>
                  </a:lnTo>
                  <a:lnTo>
                    <a:pt x="84" y="36"/>
                  </a:lnTo>
                  <a:lnTo>
                    <a:pt x="78" y="30"/>
                  </a:lnTo>
                  <a:lnTo>
                    <a:pt x="72" y="30"/>
                  </a:lnTo>
                  <a:lnTo>
                    <a:pt x="66" y="30"/>
                  </a:lnTo>
                  <a:lnTo>
                    <a:pt x="60" y="36"/>
                  </a:lnTo>
                  <a:lnTo>
                    <a:pt x="66" y="36"/>
                  </a:lnTo>
                  <a:lnTo>
                    <a:pt x="72" y="42"/>
                  </a:lnTo>
                  <a:lnTo>
                    <a:pt x="78" y="48"/>
                  </a:lnTo>
                  <a:lnTo>
                    <a:pt x="84" y="48"/>
                  </a:lnTo>
                  <a:lnTo>
                    <a:pt x="90" y="48"/>
                  </a:lnTo>
                  <a:lnTo>
                    <a:pt x="102" y="48"/>
                  </a:lnTo>
                  <a:lnTo>
                    <a:pt x="108" y="54"/>
                  </a:lnTo>
                  <a:lnTo>
                    <a:pt x="114" y="54"/>
                  </a:lnTo>
                  <a:lnTo>
                    <a:pt x="120" y="60"/>
                  </a:lnTo>
                  <a:lnTo>
                    <a:pt x="120" y="66"/>
                  </a:lnTo>
                  <a:lnTo>
                    <a:pt x="114" y="60"/>
                  </a:lnTo>
                  <a:lnTo>
                    <a:pt x="108" y="60"/>
                  </a:lnTo>
                  <a:lnTo>
                    <a:pt x="102" y="54"/>
                  </a:lnTo>
                  <a:lnTo>
                    <a:pt x="96" y="54"/>
                  </a:lnTo>
                  <a:lnTo>
                    <a:pt x="90" y="54"/>
                  </a:lnTo>
                  <a:lnTo>
                    <a:pt x="84" y="54"/>
                  </a:lnTo>
                  <a:lnTo>
                    <a:pt x="90" y="60"/>
                  </a:lnTo>
                  <a:lnTo>
                    <a:pt x="96" y="66"/>
                  </a:lnTo>
                  <a:lnTo>
                    <a:pt x="102" y="72"/>
                  </a:lnTo>
                  <a:lnTo>
                    <a:pt x="108" y="72"/>
                  </a:lnTo>
                  <a:lnTo>
                    <a:pt x="108" y="78"/>
                  </a:lnTo>
                  <a:lnTo>
                    <a:pt x="114" y="84"/>
                  </a:lnTo>
                  <a:lnTo>
                    <a:pt x="114" y="90"/>
                  </a:lnTo>
                  <a:lnTo>
                    <a:pt x="120" y="90"/>
                  </a:lnTo>
                  <a:lnTo>
                    <a:pt x="120" y="96"/>
                  </a:lnTo>
                  <a:lnTo>
                    <a:pt x="120" y="102"/>
                  </a:lnTo>
                  <a:lnTo>
                    <a:pt x="120" y="96"/>
                  </a:lnTo>
                  <a:lnTo>
                    <a:pt x="114" y="90"/>
                  </a:lnTo>
                  <a:lnTo>
                    <a:pt x="108" y="84"/>
                  </a:lnTo>
                  <a:lnTo>
                    <a:pt x="102" y="78"/>
                  </a:lnTo>
                  <a:lnTo>
                    <a:pt x="96" y="66"/>
                  </a:lnTo>
                  <a:lnTo>
                    <a:pt x="90" y="60"/>
                  </a:lnTo>
                  <a:lnTo>
                    <a:pt x="84" y="60"/>
                  </a:lnTo>
                  <a:lnTo>
                    <a:pt x="78" y="54"/>
                  </a:lnTo>
                  <a:lnTo>
                    <a:pt x="78" y="60"/>
                  </a:lnTo>
                  <a:lnTo>
                    <a:pt x="78" y="66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90" y="90"/>
                  </a:lnTo>
                  <a:lnTo>
                    <a:pt x="90" y="96"/>
                  </a:lnTo>
                  <a:lnTo>
                    <a:pt x="84" y="90"/>
                  </a:lnTo>
                  <a:lnTo>
                    <a:pt x="78" y="84"/>
                  </a:lnTo>
                  <a:lnTo>
                    <a:pt x="78" y="72"/>
                  </a:lnTo>
                  <a:lnTo>
                    <a:pt x="72" y="60"/>
                  </a:lnTo>
                  <a:lnTo>
                    <a:pt x="72" y="48"/>
                  </a:lnTo>
                  <a:lnTo>
                    <a:pt x="66" y="48"/>
                  </a:lnTo>
                  <a:lnTo>
                    <a:pt x="60" y="42"/>
                  </a:lnTo>
                  <a:lnTo>
                    <a:pt x="54" y="42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8" y="42"/>
                  </a:lnTo>
                  <a:lnTo>
                    <a:pt x="48" y="48"/>
                  </a:lnTo>
                  <a:lnTo>
                    <a:pt x="48" y="54"/>
                  </a:lnTo>
                  <a:lnTo>
                    <a:pt x="54" y="66"/>
                  </a:lnTo>
                  <a:lnTo>
                    <a:pt x="60" y="78"/>
                  </a:lnTo>
                  <a:lnTo>
                    <a:pt x="60" y="84"/>
                  </a:lnTo>
                  <a:lnTo>
                    <a:pt x="54" y="84"/>
                  </a:lnTo>
                  <a:lnTo>
                    <a:pt x="54" y="78"/>
                  </a:lnTo>
                  <a:lnTo>
                    <a:pt x="54" y="72"/>
                  </a:lnTo>
                  <a:lnTo>
                    <a:pt x="48" y="66"/>
                  </a:lnTo>
                  <a:lnTo>
                    <a:pt x="48" y="60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42" y="30"/>
                  </a:lnTo>
                  <a:lnTo>
                    <a:pt x="36" y="30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4" y="24"/>
                  </a:lnTo>
                  <a:lnTo>
                    <a:pt x="24" y="36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24" y="54"/>
                  </a:lnTo>
                  <a:lnTo>
                    <a:pt x="30" y="60"/>
                  </a:lnTo>
                  <a:lnTo>
                    <a:pt x="30" y="66"/>
                  </a:lnTo>
                  <a:lnTo>
                    <a:pt x="30" y="72"/>
                  </a:lnTo>
                  <a:lnTo>
                    <a:pt x="30" y="78"/>
                  </a:lnTo>
                  <a:lnTo>
                    <a:pt x="30" y="72"/>
                  </a:lnTo>
                  <a:lnTo>
                    <a:pt x="24" y="72"/>
                  </a:lnTo>
                  <a:lnTo>
                    <a:pt x="24" y="66"/>
                  </a:lnTo>
                  <a:lnTo>
                    <a:pt x="24" y="54"/>
                  </a:lnTo>
                  <a:lnTo>
                    <a:pt x="18" y="42"/>
                  </a:lnTo>
                  <a:lnTo>
                    <a:pt x="18" y="30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10" name="Freeform 210"/>
            <p:cNvSpPr>
              <a:spLocks/>
            </p:cNvSpPr>
            <p:nvPr/>
          </p:nvSpPr>
          <p:spPr bwMode="auto">
            <a:xfrm>
              <a:off x="5114" y="1732"/>
              <a:ext cx="83" cy="138"/>
            </a:xfrm>
            <a:custGeom>
              <a:avLst/>
              <a:gdLst>
                <a:gd name="T0" fmla="*/ 35 w 83"/>
                <a:gd name="T1" fmla="*/ 0 h 138"/>
                <a:gd name="T2" fmla="*/ 41 w 83"/>
                <a:gd name="T3" fmla="*/ 18 h 138"/>
                <a:gd name="T4" fmla="*/ 41 w 83"/>
                <a:gd name="T5" fmla="*/ 24 h 138"/>
                <a:gd name="T6" fmla="*/ 47 w 83"/>
                <a:gd name="T7" fmla="*/ 30 h 138"/>
                <a:gd name="T8" fmla="*/ 53 w 83"/>
                <a:gd name="T9" fmla="*/ 36 h 138"/>
                <a:gd name="T10" fmla="*/ 65 w 83"/>
                <a:gd name="T11" fmla="*/ 42 h 138"/>
                <a:gd name="T12" fmla="*/ 77 w 83"/>
                <a:gd name="T13" fmla="*/ 60 h 138"/>
                <a:gd name="T14" fmla="*/ 83 w 83"/>
                <a:gd name="T15" fmla="*/ 78 h 138"/>
                <a:gd name="T16" fmla="*/ 83 w 83"/>
                <a:gd name="T17" fmla="*/ 84 h 138"/>
                <a:gd name="T18" fmla="*/ 83 w 83"/>
                <a:gd name="T19" fmla="*/ 84 h 138"/>
                <a:gd name="T20" fmla="*/ 77 w 83"/>
                <a:gd name="T21" fmla="*/ 72 h 138"/>
                <a:gd name="T22" fmla="*/ 71 w 83"/>
                <a:gd name="T23" fmla="*/ 66 h 138"/>
                <a:gd name="T24" fmla="*/ 65 w 83"/>
                <a:gd name="T25" fmla="*/ 54 h 138"/>
                <a:gd name="T26" fmla="*/ 59 w 83"/>
                <a:gd name="T27" fmla="*/ 42 h 138"/>
                <a:gd name="T28" fmla="*/ 53 w 83"/>
                <a:gd name="T29" fmla="*/ 36 h 138"/>
                <a:gd name="T30" fmla="*/ 47 w 83"/>
                <a:gd name="T31" fmla="*/ 36 h 138"/>
                <a:gd name="T32" fmla="*/ 41 w 83"/>
                <a:gd name="T33" fmla="*/ 42 h 138"/>
                <a:gd name="T34" fmla="*/ 47 w 83"/>
                <a:gd name="T35" fmla="*/ 54 h 138"/>
                <a:gd name="T36" fmla="*/ 47 w 83"/>
                <a:gd name="T37" fmla="*/ 66 h 138"/>
                <a:gd name="T38" fmla="*/ 59 w 83"/>
                <a:gd name="T39" fmla="*/ 72 h 138"/>
                <a:gd name="T40" fmla="*/ 71 w 83"/>
                <a:gd name="T41" fmla="*/ 90 h 138"/>
                <a:gd name="T42" fmla="*/ 77 w 83"/>
                <a:gd name="T43" fmla="*/ 102 h 138"/>
                <a:gd name="T44" fmla="*/ 77 w 83"/>
                <a:gd name="T45" fmla="*/ 114 h 138"/>
                <a:gd name="T46" fmla="*/ 77 w 83"/>
                <a:gd name="T47" fmla="*/ 108 h 138"/>
                <a:gd name="T48" fmla="*/ 71 w 83"/>
                <a:gd name="T49" fmla="*/ 96 h 138"/>
                <a:gd name="T50" fmla="*/ 65 w 83"/>
                <a:gd name="T51" fmla="*/ 84 h 138"/>
                <a:gd name="T52" fmla="*/ 53 w 83"/>
                <a:gd name="T53" fmla="*/ 78 h 138"/>
                <a:gd name="T54" fmla="*/ 47 w 83"/>
                <a:gd name="T55" fmla="*/ 72 h 138"/>
                <a:gd name="T56" fmla="*/ 53 w 83"/>
                <a:gd name="T57" fmla="*/ 84 h 138"/>
                <a:gd name="T58" fmla="*/ 53 w 83"/>
                <a:gd name="T59" fmla="*/ 120 h 138"/>
                <a:gd name="T60" fmla="*/ 53 w 83"/>
                <a:gd name="T61" fmla="*/ 138 h 138"/>
                <a:gd name="T62" fmla="*/ 53 w 83"/>
                <a:gd name="T63" fmla="*/ 138 h 138"/>
                <a:gd name="T64" fmla="*/ 53 w 83"/>
                <a:gd name="T65" fmla="*/ 126 h 138"/>
                <a:gd name="T66" fmla="*/ 41 w 83"/>
                <a:gd name="T67" fmla="*/ 90 h 138"/>
                <a:gd name="T68" fmla="*/ 35 w 83"/>
                <a:gd name="T69" fmla="*/ 84 h 138"/>
                <a:gd name="T70" fmla="*/ 29 w 83"/>
                <a:gd name="T71" fmla="*/ 90 h 138"/>
                <a:gd name="T72" fmla="*/ 23 w 83"/>
                <a:gd name="T73" fmla="*/ 96 h 138"/>
                <a:gd name="T74" fmla="*/ 17 w 83"/>
                <a:gd name="T75" fmla="*/ 108 h 138"/>
                <a:gd name="T76" fmla="*/ 17 w 83"/>
                <a:gd name="T77" fmla="*/ 114 h 138"/>
                <a:gd name="T78" fmla="*/ 17 w 83"/>
                <a:gd name="T79" fmla="*/ 114 h 138"/>
                <a:gd name="T80" fmla="*/ 17 w 83"/>
                <a:gd name="T81" fmla="*/ 102 h 138"/>
                <a:gd name="T82" fmla="*/ 23 w 83"/>
                <a:gd name="T83" fmla="*/ 90 h 138"/>
                <a:gd name="T84" fmla="*/ 29 w 83"/>
                <a:gd name="T85" fmla="*/ 78 h 138"/>
                <a:gd name="T86" fmla="*/ 35 w 83"/>
                <a:gd name="T87" fmla="*/ 72 h 138"/>
                <a:gd name="T88" fmla="*/ 35 w 83"/>
                <a:gd name="T89" fmla="*/ 60 h 138"/>
                <a:gd name="T90" fmla="*/ 35 w 83"/>
                <a:gd name="T91" fmla="*/ 42 h 138"/>
                <a:gd name="T92" fmla="*/ 35 w 83"/>
                <a:gd name="T93" fmla="*/ 36 h 138"/>
                <a:gd name="T94" fmla="*/ 23 w 83"/>
                <a:gd name="T95" fmla="*/ 48 h 138"/>
                <a:gd name="T96" fmla="*/ 11 w 83"/>
                <a:gd name="T97" fmla="*/ 60 h 138"/>
                <a:gd name="T98" fmla="*/ 6 w 83"/>
                <a:gd name="T99" fmla="*/ 72 h 138"/>
                <a:gd name="T100" fmla="*/ 0 w 83"/>
                <a:gd name="T101" fmla="*/ 84 h 138"/>
                <a:gd name="T102" fmla="*/ 0 w 83"/>
                <a:gd name="T103" fmla="*/ 78 h 138"/>
                <a:gd name="T104" fmla="*/ 0 w 83"/>
                <a:gd name="T105" fmla="*/ 72 h 138"/>
                <a:gd name="T106" fmla="*/ 11 w 83"/>
                <a:gd name="T107" fmla="*/ 60 h 138"/>
                <a:gd name="T108" fmla="*/ 17 w 83"/>
                <a:gd name="T109" fmla="*/ 42 h 138"/>
                <a:gd name="T110" fmla="*/ 29 w 83"/>
                <a:gd name="T111" fmla="*/ 30 h 138"/>
                <a:gd name="T112" fmla="*/ 35 w 83"/>
                <a:gd name="T113" fmla="*/ 24 h 138"/>
                <a:gd name="T114" fmla="*/ 35 w 83"/>
                <a:gd name="T115" fmla="*/ 12 h 138"/>
                <a:gd name="T116" fmla="*/ 35 w 83"/>
                <a:gd name="T117" fmla="*/ 6 h 138"/>
                <a:gd name="T118" fmla="*/ 35 w 83"/>
                <a:gd name="T119" fmla="*/ 0 h 13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3"/>
                <a:gd name="T181" fmla="*/ 0 h 138"/>
                <a:gd name="T182" fmla="*/ 83 w 83"/>
                <a:gd name="T183" fmla="*/ 138 h 13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3" h="138">
                  <a:moveTo>
                    <a:pt x="35" y="0"/>
                  </a:moveTo>
                  <a:lnTo>
                    <a:pt x="35" y="0"/>
                  </a:lnTo>
                  <a:lnTo>
                    <a:pt x="35" y="6"/>
                  </a:lnTo>
                  <a:lnTo>
                    <a:pt x="41" y="18"/>
                  </a:lnTo>
                  <a:lnTo>
                    <a:pt x="41" y="24"/>
                  </a:lnTo>
                  <a:lnTo>
                    <a:pt x="47" y="30"/>
                  </a:lnTo>
                  <a:lnTo>
                    <a:pt x="53" y="30"/>
                  </a:lnTo>
                  <a:lnTo>
                    <a:pt x="53" y="36"/>
                  </a:lnTo>
                  <a:lnTo>
                    <a:pt x="59" y="42"/>
                  </a:lnTo>
                  <a:lnTo>
                    <a:pt x="65" y="42"/>
                  </a:lnTo>
                  <a:lnTo>
                    <a:pt x="71" y="54"/>
                  </a:lnTo>
                  <a:lnTo>
                    <a:pt x="77" y="60"/>
                  </a:lnTo>
                  <a:lnTo>
                    <a:pt x="77" y="72"/>
                  </a:lnTo>
                  <a:lnTo>
                    <a:pt x="83" y="78"/>
                  </a:lnTo>
                  <a:lnTo>
                    <a:pt x="83" y="84"/>
                  </a:lnTo>
                  <a:lnTo>
                    <a:pt x="77" y="78"/>
                  </a:lnTo>
                  <a:lnTo>
                    <a:pt x="77" y="72"/>
                  </a:lnTo>
                  <a:lnTo>
                    <a:pt x="71" y="66"/>
                  </a:lnTo>
                  <a:lnTo>
                    <a:pt x="71" y="60"/>
                  </a:lnTo>
                  <a:lnTo>
                    <a:pt x="65" y="54"/>
                  </a:lnTo>
                  <a:lnTo>
                    <a:pt x="59" y="48"/>
                  </a:lnTo>
                  <a:lnTo>
                    <a:pt x="59" y="42"/>
                  </a:lnTo>
                  <a:lnTo>
                    <a:pt x="53" y="36"/>
                  </a:lnTo>
                  <a:lnTo>
                    <a:pt x="47" y="36"/>
                  </a:lnTo>
                  <a:lnTo>
                    <a:pt x="41" y="36"/>
                  </a:lnTo>
                  <a:lnTo>
                    <a:pt x="41" y="42"/>
                  </a:lnTo>
                  <a:lnTo>
                    <a:pt x="41" y="48"/>
                  </a:lnTo>
                  <a:lnTo>
                    <a:pt x="47" y="54"/>
                  </a:lnTo>
                  <a:lnTo>
                    <a:pt x="47" y="60"/>
                  </a:lnTo>
                  <a:lnTo>
                    <a:pt x="47" y="66"/>
                  </a:lnTo>
                  <a:lnTo>
                    <a:pt x="53" y="72"/>
                  </a:lnTo>
                  <a:lnTo>
                    <a:pt x="59" y="72"/>
                  </a:lnTo>
                  <a:lnTo>
                    <a:pt x="65" y="78"/>
                  </a:lnTo>
                  <a:lnTo>
                    <a:pt x="71" y="90"/>
                  </a:lnTo>
                  <a:lnTo>
                    <a:pt x="71" y="96"/>
                  </a:lnTo>
                  <a:lnTo>
                    <a:pt x="77" y="102"/>
                  </a:lnTo>
                  <a:lnTo>
                    <a:pt x="77" y="114"/>
                  </a:lnTo>
                  <a:lnTo>
                    <a:pt x="77" y="108"/>
                  </a:lnTo>
                  <a:lnTo>
                    <a:pt x="71" y="102"/>
                  </a:lnTo>
                  <a:lnTo>
                    <a:pt x="71" y="96"/>
                  </a:lnTo>
                  <a:lnTo>
                    <a:pt x="65" y="90"/>
                  </a:lnTo>
                  <a:lnTo>
                    <a:pt x="65" y="84"/>
                  </a:lnTo>
                  <a:lnTo>
                    <a:pt x="59" y="84"/>
                  </a:lnTo>
                  <a:lnTo>
                    <a:pt x="53" y="78"/>
                  </a:lnTo>
                  <a:lnTo>
                    <a:pt x="47" y="72"/>
                  </a:lnTo>
                  <a:lnTo>
                    <a:pt x="53" y="84"/>
                  </a:lnTo>
                  <a:lnTo>
                    <a:pt x="53" y="102"/>
                  </a:lnTo>
                  <a:lnTo>
                    <a:pt x="53" y="120"/>
                  </a:lnTo>
                  <a:lnTo>
                    <a:pt x="53" y="138"/>
                  </a:lnTo>
                  <a:lnTo>
                    <a:pt x="53" y="132"/>
                  </a:lnTo>
                  <a:lnTo>
                    <a:pt x="53" y="126"/>
                  </a:lnTo>
                  <a:lnTo>
                    <a:pt x="47" y="108"/>
                  </a:lnTo>
                  <a:lnTo>
                    <a:pt x="41" y="90"/>
                  </a:lnTo>
                  <a:lnTo>
                    <a:pt x="41" y="78"/>
                  </a:lnTo>
                  <a:lnTo>
                    <a:pt x="35" y="84"/>
                  </a:lnTo>
                  <a:lnTo>
                    <a:pt x="29" y="90"/>
                  </a:lnTo>
                  <a:lnTo>
                    <a:pt x="23" y="96"/>
                  </a:lnTo>
                  <a:lnTo>
                    <a:pt x="23" y="102"/>
                  </a:lnTo>
                  <a:lnTo>
                    <a:pt x="17" y="108"/>
                  </a:lnTo>
                  <a:lnTo>
                    <a:pt x="17" y="114"/>
                  </a:lnTo>
                  <a:lnTo>
                    <a:pt x="17" y="108"/>
                  </a:lnTo>
                  <a:lnTo>
                    <a:pt x="17" y="102"/>
                  </a:lnTo>
                  <a:lnTo>
                    <a:pt x="17" y="96"/>
                  </a:lnTo>
                  <a:lnTo>
                    <a:pt x="23" y="90"/>
                  </a:lnTo>
                  <a:lnTo>
                    <a:pt x="29" y="84"/>
                  </a:lnTo>
                  <a:lnTo>
                    <a:pt x="29" y="78"/>
                  </a:lnTo>
                  <a:lnTo>
                    <a:pt x="35" y="72"/>
                  </a:lnTo>
                  <a:lnTo>
                    <a:pt x="35" y="60"/>
                  </a:lnTo>
                  <a:lnTo>
                    <a:pt x="35" y="48"/>
                  </a:lnTo>
                  <a:lnTo>
                    <a:pt x="35" y="42"/>
                  </a:lnTo>
                  <a:lnTo>
                    <a:pt x="35" y="36"/>
                  </a:lnTo>
                  <a:lnTo>
                    <a:pt x="29" y="42"/>
                  </a:lnTo>
                  <a:lnTo>
                    <a:pt x="23" y="48"/>
                  </a:lnTo>
                  <a:lnTo>
                    <a:pt x="17" y="54"/>
                  </a:lnTo>
                  <a:lnTo>
                    <a:pt x="11" y="60"/>
                  </a:lnTo>
                  <a:lnTo>
                    <a:pt x="6" y="66"/>
                  </a:lnTo>
                  <a:lnTo>
                    <a:pt x="6" y="72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6" y="66"/>
                  </a:lnTo>
                  <a:lnTo>
                    <a:pt x="11" y="60"/>
                  </a:lnTo>
                  <a:lnTo>
                    <a:pt x="11" y="54"/>
                  </a:lnTo>
                  <a:lnTo>
                    <a:pt x="17" y="42"/>
                  </a:lnTo>
                  <a:lnTo>
                    <a:pt x="23" y="36"/>
                  </a:lnTo>
                  <a:lnTo>
                    <a:pt x="29" y="30"/>
                  </a:lnTo>
                  <a:lnTo>
                    <a:pt x="35" y="24"/>
                  </a:lnTo>
                  <a:lnTo>
                    <a:pt x="35" y="18"/>
                  </a:lnTo>
                  <a:lnTo>
                    <a:pt x="35" y="12"/>
                  </a:lnTo>
                  <a:lnTo>
                    <a:pt x="35" y="6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11" name="Freeform 211"/>
            <p:cNvSpPr>
              <a:spLocks/>
            </p:cNvSpPr>
            <p:nvPr/>
          </p:nvSpPr>
          <p:spPr bwMode="auto">
            <a:xfrm>
              <a:off x="5197" y="1553"/>
              <a:ext cx="102" cy="143"/>
            </a:xfrm>
            <a:custGeom>
              <a:avLst/>
              <a:gdLst>
                <a:gd name="T0" fmla="*/ 6 w 102"/>
                <a:gd name="T1" fmla="*/ 137 h 143"/>
                <a:gd name="T2" fmla="*/ 12 w 102"/>
                <a:gd name="T3" fmla="*/ 119 h 143"/>
                <a:gd name="T4" fmla="*/ 18 w 102"/>
                <a:gd name="T5" fmla="*/ 101 h 143"/>
                <a:gd name="T6" fmla="*/ 30 w 102"/>
                <a:gd name="T7" fmla="*/ 83 h 143"/>
                <a:gd name="T8" fmla="*/ 24 w 102"/>
                <a:gd name="T9" fmla="*/ 77 h 143"/>
                <a:gd name="T10" fmla="*/ 18 w 102"/>
                <a:gd name="T11" fmla="*/ 65 h 143"/>
                <a:gd name="T12" fmla="*/ 18 w 102"/>
                <a:gd name="T13" fmla="*/ 59 h 143"/>
                <a:gd name="T14" fmla="*/ 24 w 102"/>
                <a:gd name="T15" fmla="*/ 59 h 143"/>
                <a:gd name="T16" fmla="*/ 24 w 102"/>
                <a:gd name="T17" fmla="*/ 65 h 143"/>
                <a:gd name="T18" fmla="*/ 30 w 102"/>
                <a:gd name="T19" fmla="*/ 71 h 143"/>
                <a:gd name="T20" fmla="*/ 36 w 102"/>
                <a:gd name="T21" fmla="*/ 65 h 143"/>
                <a:gd name="T22" fmla="*/ 48 w 102"/>
                <a:gd name="T23" fmla="*/ 59 h 143"/>
                <a:gd name="T24" fmla="*/ 54 w 102"/>
                <a:gd name="T25" fmla="*/ 47 h 143"/>
                <a:gd name="T26" fmla="*/ 60 w 102"/>
                <a:gd name="T27" fmla="*/ 41 h 143"/>
                <a:gd name="T28" fmla="*/ 60 w 102"/>
                <a:gd name="T29" fmla="*/ 35 h 143"/>
                <a:gd name="T30" fmla="*/ 54 w 102"/>
                <a:gd name="T31" fmla="*/ 18 h 143"/>
                <a:gd name="T32" fmla="*/ 48 w 102"/>
                <a:gd name="T33" fmla="*/ 6 h 143"/>
                <a:gd name="T34" fmla="*/ 48 w 102"/>
                <a:gd name="T35" fmla="*/ 6 h 143"/>
                <a:gd name="T36" fmla="*/ 54 w 102"/>
                <a:gd name="T37" fmla="*/ 12 h 143"/>
                <a:gd name="T38" fmla="*/ 60 w 102"/>
                <a:gd name="T39" fmla="*/ 30 h 143"/>
                <a:gd name="T40" fmla="*/ 66 w 102"/>
                <a:gd name="T41" fmla="*/ 30 h 143"/>
                <a:gd name="T42" fmla="*/ 72 w 102"/>
                <a:gd name="T43" fmla="*/ 18 h 143"/>
                <a:gd name="T44" fmla="*/ 78 w 102"/>
                <a:gd name="T45" fmla="*/ 6 h 143"/>
                <a:gd name="T46" fmla="*/ 84 w 102"/>
                <a:gd name="T47" fmla="*/ 0 h 143"/>
                <a:gd name="T48" fmla="*/ 90 w 102"/>
                <a:gd name="T49" fmla="*/ 0 h 143"/>
                <a:gd name="T50" fmla="*/ 90 w 102"/>
                <a:gd name="T51" fmla="*/ 0 h 143"/>
                <a:gd name="T52" fmla="*/ 84 w 102"/>
                <a:gd name="T53" fmla="*/ 6 h 143"/>
                <a:gd name="T54" fmla="*/ 78 w 102"/>
                <a:gd name="T55" fmla="*/ 12 h 143"/>
                <a:gd name="T56" fmla="*/ 72 w 102"/>
                <a:gd name="T57" fmla="*/ 30 h 143"/>
                <a:gd name="T58" fmla="*/ 66 w 102"/>
                <a:gd name="T59" fmla="*/ 35 h 143"/>
                <a:gd name="T60" fmla="*/ 72 w 102"/>
                <a:gd name="T61" fmla="*/ 35 h 143"/>
                <a:gd name="T62" fmla="*/ 78 w 102"/>
                <a:gd name="T63" fmla="*/ 35 h 143"/>
                <a:gd name="T64" fmla="*/ 90 w 102"/>
                <a:gd name="T65" fmla="*/ 30 h 143"/>
                <a:gd name="T66" fmla="*/ 96 w 102"/>
                <a:gd name="T67" fmla="*/ 30 h 143"/>
                <a:gd name="T68" fmla="*/ 102 w 102"/>
                <a:gd name="T69" fmla="*/ 24 h 143"/>
                <a:gd name="T70" fmla="*/ 102 w 102"/>
                <a:gd name="T71" fmla="*/ 24 h 143"/>
                <a:gd name="T72" fmla="*/ 102 w 102"/>
                <a:gd name="T73" fmla="*/ 30 h 143"/>
                <a:gd name="T74" fmla="*/ 90 w 102"/>
                <a:gd name="T75" fmla="*/ 35 h 143"/>
                <a:gd name="T76" fmla="*/ 78 w 102"/>
                <a:gd name="T77" fmla="*/ 41 h 143"/>
                <a:gd name="T78" fmla="*/ 66 w 102"/>
                <a:gd name="T79" fmla="*/ 47 h 143"/>
                <a:gd name="T80" fmla="*/ 60 w 102"/>
                <a:gd name="T81" fmla="*/ 47 h 143"/>
                <a:gd name="T82" fmla="*/ 48 w 102"/>
                <a:gd name="T83" fmla="*/ 59 h 143"/>
                <a:gd name="T84" fmla="*/ 48 w 102"/>
                <a:gd name="T85" fmla="*/ 65 h 143"/>
                <a:gd name="T86" fmla="*/ 54 w 102"/>
                <a:gd name="T87" fmla="*/ 65 h 143"/>
                <a:gd name="T88" fmla="*/ 54 w 102"/>
                <a:gd name="T89" fmla="*/ 71 h 143"/>
                <a:gd name="T90" fmla="*/ 48 w 102"/>
                <a:gd name="T91" fmla="*/ 71 h 143"/>
                <a:gd name="T92" fmla="*/ 42 w 102"/>
                <a:gd name="T93" fmla="*/ 77 h 143"/>
                <a:gd name="T94" fmla="*/ 42 w 102"/>
                <a:gd name="T95" fmla="*/ 77 h 143"/>
                <a:gd name="T96" fmla="*/ 42 w 102"/>
                <a:gd name="T97" fmla="*/ 77 h 143"/>
                <a:gd name="T98" fmla="*/ 36 w 102"/>
                <a:gd name="T99" fmla="*/ 89 h 143"/>
                <a:gd name="T100" fmla="*/ 24 w 102"/>
                <a:gd name="T101" fmla="*/ 107 h 143"/>
                <a:gd name="T102" fmla="*/ 18 w 102"/>
                <a:gd name="T103" fmla="*/ 125 h 143"/>
                <a:gd name="T104" fmla="*/ 18 w 102"/>
                <a:gd name="T105" fmla="*/ 131 h 143"/>
                <a:gd name="T106" fmla="*/ 18 w 102"/>
                <a:gd name="T107" fmla="*/ 137 h 143"/>
                <a:gd name="T108" fmla="*/ 12 w 102"/>
                <a:gd name="T109" fmla="*/ 137 h 143"/>
                <a:gd name="T110" fmla="*/ 6 w 102"/>
                <a:gd name="T111" fmla="*/ 143 h 1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02"/>
                <a:gd name="T169" fmla="*/ 0 h 143"/>
                <a:gd name="T170" fmla="*/ 102 w 102"/>
                <a:gd name="T171" fmla="*/ 143 h 1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02" h="143">
                  <a:moveTo>
                    <a:pt x="0" y="143"/>
                  </a:moveTo>
                  <a:lnTo>
                    <a:pt x="6" y="137"/>
                  </a:lnTo>
                  <a:lnTo>
                    <a:pt x="12" y="125"/>
                  </a:lnTo>
                  <a:lnTo>
                    <a:pt x="12" y="119"/>
                  </a:lnTo>
                  <a:lnTo>
                    <a:pt x="18" y="107"/>
                  </a:lnTo>
                  <a:lnTo>
                    <a:pt x="18" y="101"/>
                  </a:lnTo>
                  <a:lnTo>
                    <a:pt x="24" y="95"/>
                  </a:lnTo>
                  <a:lnTo>
                    <a:pt x="30" y="83"/>
                  </a:lnTo>
                  <a:lnTo>
                    <a:pt x="30" y="77"/>
                  </a:lnTo>
                  <a:lnTo>
                    <a:pt x="24" y="77"/>
                  </a:lnTo>
                  <a:lnTo>
                    <a:pt x="24" y="71"/>
                  </a:lnTo>
                  <a:lnTo>
                    <a:pt x="18" y="65"/>
                  </a:lnTo>
                  <a:lnTo>
                    <a:pt x="18" y="59"/>
                  </a:lnTo>
                  <a:lnTo>
                    <a:pt x="24" y="59"/>
                  </a:lnTo>
                  <a:lnTo>
                    <a:pt x="24" y="65"/>
                  </a:lnTo>
                  <a:lnTo>
                    <a:pt x="30" y="65"/>
                  </a:lnTo>
                  <a:lnTo>
                    <a:pt x="30" y="71"/>
                  </a:lnTo>
                  <a:lnTo>
                    <a:pt x="36" y="71"/>
                  </a:lnTo>
                  <a:lnTo>
                    <a:pt x="36" y="65"/>
                  </a:lnTo>
                  <a:lnTo>
                    <a:pt x="42" y="59"/>
                  </a:lnTo>
                  <a:lnTo>
                    <a:pt x="48" y="59"/>
                  </a:lnTo>
                  <a:lnTo>
                    <a:pt x="48" y="53"/>
                  </a:lnTo>
                  <a:lnTo>
                    <a:pt x="54" y="47"/>
                  </a:lnTo>
                  <a:lnTo>
                    <a:pt x="54" y="41"/>
                  </a:lnTo>
                  <a:lnTo>
                    <a:pt x="60" y="41"/>
                  </a:lnTo>
                  <a:lnTo>
                    <a:pt x="60" y="35"/>
                  </a:lnTo>
                  <a:lnTo>
                    <a:pt x="60" y="24"/>
                  </a:lnTo>
                  <a:lnTo>
                    <a:pt x="54" y="18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54" y="12"/>
                  </a:lnTo>
                  <a:lnTo>
                    <a:pt x="60" y="18"/>
                  </a:lnTo>
                  <a:lnTo>
                    <a:pt x="60" y="30"/>
                  </a:lnTo>
                  <a:lnTo>
                    <a:pt x="66" y="35"/>
                  </a:lnTo>
                  <a:lnTo>
                    <a:pt x="66" y="30"/>
                  </a:lnTo>
                  <a:lnTo>
                    <a:pt x="66" y="24"/>
                  </a:lnTo>
                  <a:lnTo>
                    <a:pt x="72" y="18"/>
                  </a:lnTo>
                  <a:lnTo>
                    <a:pt x="72" y="12"/>
                  </a:lnTo>
                  <a:lnTo>
                    <a:pt x="78" y="6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84" y="6"/>
                  </a:lnTo>
                  <a:lnTo>
                    <a:pt x="84" y="12"/>
                  </a:lnTo>
                  <a:lnTo>
                    <a:pt x="78" y="12"/>
                  </a:lnTo>
                  <a:lnTo>
                    <a:pt x="78" y="24"/>
                  </a:lnTo>
                  <a:lnTo>
                    <a:pt x="72" y="30"/>
                  </a:lnTo>
                  <a:lnTo>
                    <a:pt x="66" y="35"/>
                  </a:lnTo>
                  <a:lnTo>
                    <a:pt x="72" y="35"/>
                  </a:lnTo>
                  <a:lnTo>
                    <a:pt x="78" y="35"/>
                  </a:lnTo>
                  <a:lnTo>
                    <a:pt x="84" y="35"/>
                  </a:lnTo>
                  <a:lnTo>
                    <a:pt x="90" y="30"/>
                  </a:lnTo>
                  <a:lnTo>
                    <a:pt x="96" y="30"/>
                  </a:lnTo>
                  <a:lnTo>
                    <a:pt x="102" y="24"/>
                  </a:lnTo>
                  <a:lnTo>
                    <a:pt x="102" y="30"/>
                  </a:lnTo>
                  <a:lnTo>
                    <a:pt x="96" y="30"/>
                  </a:lnTo>
                  <a:lnTo>
                    <a:pt x="90" y="35"/>
                  </a:lnTo>
                  <a:lnTo>
                    <a:pt x="84" y="41"/>
                  </a:lnTo>
                  <a:lnTo>
                    <a:pt x="78" y="41"/>
                  </a:lnTo>
                  <a:lnTo>
                    <a:pt x="72" y="41"/>
                  </a:lnTo>
                  <a:lnTo>
                    <a:pt x="66" y="47"/>
                  </a:lnTo>
                  <a:lnTo>
                    <a:pt x="60" y="47"/>
                  </a:lnTo>
                  <a:lnTo>
                    <a:pt x="54" y="53"/>
                  </a:lnTo>
                  <a:lnTo>
                    <a:pt x="48" y="59"/>
                  </a:lnTo>
                  <a:lnTo>
                    <a:pt x="48" y="65"/>
                  </a:lnTo>
                  <a:lnTo>
                    <a:pt x="54" y="65"/>
                  </a:lnTo>
                  <a:lnTo>
                    <a:pt x="54" y="71"/>
                  </a:lnTo>
                  <a:lnTo>
                    <a:pt x="48" y="71"/>
                  </a:lnTo>
                  <a:lnTo>
                    <a:pt x="48" y="77"/>
                  </a:lnTo>
                  <a:lnTo>
                    <a:pt x="42" y="77"/>
                  </a:lnTo>
                  <a:lnTo>
                    <a:pt x="42" y="71"/>
                  </a:lnTo>
                  <a:lnTo>
                    <a:pt x="42" y="77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0" y="101"/>
                  </a:lnTo>
                  <a:lnTo>
                    <a:pt x="24" y="107"/>
                  </a:lnTo>
                  <a:lnTo>
                    <a:pt x="24" y="113"/>
                  </a:lnTo>
                  <a:lnTo>
                    <a:pt x="18" y="125"/>
                  </a:lnTo>
                  <a:lnTo>
                    <a:pt x="18" y="131"/>
                  </a:lnTo>
                  <a:lnTo>
                    <a:pt x="18" y="137"/>
                  </a:lnTo>
                  <a:lnTo>
                    <a:pt x="12" y="137"/>
                  </a:lnTo>
                  <a:lnTo>
                    <a:pt x="6" y="143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12" name="Freeform 212"/>
            <p:cNvSpPr>
              <a:spLocks/>
            </p:cNvSpPr>
            <p:nvPr/>
          </p:nvSpPr>
          <p:spPr bwMode="auto">
            <a:xfrm>
              <a:off x="5048" y="1780"/>
              <a:ext cx="66" cy="113"/>
            </a:xfrm>
            <a:custGeom>
              <a:avLst/>
              <a:gdLst>
                <a:gd name="T0" fmla="*/ 48 w 66"/>
                <a:gd name="T1" fmla="*/ 6 h 113"/>
                <a:gd name="T2" fmla="*/ 36 w 66"/>
                <a:gd name="T3" fmla="*/ 24 h 113"/>
                <a:gd name="T4" fmla="*/ 36 w 66"/>
                <a:gd name="T5" fmla="*/ 24 h 113"/>
                <a:gd name="T6" fmla="*/ 24 w 66"/>
                <a:gd name="T7" fmla="*/ 30 h 113"/>
                <a:gd name="T8" fmla="*/ 12 w 66"/>
                <a:gd name="T9" fmla="*/ 36 h 113"/>
                <a:gd name="T10" fmla="*/ 6 w 66"/>
                <a:gd name="T11" fmla="*/ 42 h 113"/>
                <a:gd name="T12" fmla="*/ 0 w 66"/>
                <a:gd name="T13" fmla="*/ 42 h 113"/>
                <a:gd name="T14" fmla="*/ 0 w 66"/>
                <a:gd name="T15" fmla="*/ 48 h 113"/>
                <a:gd name="T16" fmla="*/ 6 w 66"/>
                <a:gd name="T17" fmla="*/ 42 h 113"/>
                <a:gd name="T18" fmla="*/ 12 w 66"/>
                <a:gd name="T19" fmla="*/ 36 h 113"/>
                <a:gd name="T20" fmla="*/ 24 w 66"/>
                <a:gd name="T21" fmla="*/ 36 h 113"/>
                <a:gd name="T22" fmla="*/ 30 w 66"/>
                <a:gd name="T23" fmla="*/ 30 h 113"/>
                <a:gd name="T24" fmla="*/ 36 w 66"/>
                <a:gd name="T25" fmla="*/ 36 h 113"/>
                <a:gd name="T26" fmla="*/ 30 w 66"/>
                <a:gd name="T27" fmla="*/ 48 h 113"/>
                <a:gd name="T28" fmla="*/ 24 w 66"/>
                <a:gd name="T29" fmla="*/ 60 h 113"/>
                <a:gd name="T30" fmla="*/ 18 w 66"/>
                <a:gd name="T31" fmla="*/ 66 h 113"/>
                <a:gd name="T32" fmla="*/ 12 w 66"/>
                <a:gd name="T33" fmla="*/ 72 h 113"/>
                <a:gd name="T34" fmla="*/ 6 w 66"/>
                <a:gd name="T35" fmla="*/ 78 h 113"/>
                <a:gd name="T36" fmla="*/ 6 w 66"/>
                <a:gd name="T37" fmla="*/ 84 h 113"/>
                <a:gd name="T38" fmla="*/ 6 w 66"/>
                <a:gd name="T39" fmla="*/ 84 h 113"/>
                <a:gd name="T40" fmla="*/ 6 w 66"/>
                <a:gd name="T41" fmla="*/ 84 h 113"/>
                <a:gd name="T42" fmla="*/ 12 w 66"/>
                <a:gd name="T43" fmla="*/ 78 h 113"/>
                <a:gd name="T44" fmla="*/ 24 w 66"/>
                <a:gd name="T45" fmla="*/ 72 h 113"/>
                <a:gd name="T46" fmla="*/ 30 w 66"/>
                <a:gd name="T47" fmla="*/ 66 h 113"/>
                <a:gd name="T48" fmla="*/ 30 w 66"/>
                <a:gd name="T49" fmla="*/ 72 h 113"/>
                <a:gd name="T50" fmla="*/ 30 w 66"/>
                <a:gd name="T51" fmla="*/ 101 h 113"/>
                <a:gd name="T52" fmla="*/ 36 w 66"/>
                <a:gd name="T53" fmla="*/ 113 h 113"/>
                <a:gd name="T54" fmla="*/ 36 w 66"/>
                <a:gd name="T55" fmla="*/ 113 h 113"/>
                <a:gd name="T56" fmla="*/ 36 w 66"/>
                <a:gd name="T57" fmla="*/ 101 h 113"/>
                <a:gd name="T58" fmla="*/ 36 w 66"/>
                <a:gd name="T59" fmla="*/ 66 h 113"/>
                <a:gd name="T60" fmla="*/ 36 w 66"/>
                <a:gd name="T61" fmla="*/ 54 h 113"/>
                <a:gd name="T62" fmla="*/ 36 w 66"/>
                <a:gd name="T63" fmla="*/ 60 h 113"/>
                <a:gd name="T64" fmla="*/ 42 w 66"/>
                <a:gd name="T65" fmla="*/ 66 h 113"/>
                <a:gd name="T66" fmla="*/ 48 w 66"/>
                <a:gd name="T67" fmla="*/ 72 h 113"/>
                <a:gd name="T68" fmla="*/ 54 w 66"/>
                <a:gd name="T69" fmla="*/ 78 h 113"/>
                <a:gd name="T70" fmla="*/ 60 w 66"/>
                <a:gd name="T71" fmla="*/ 84 h 113"/>
                <a:gd name="T72" fmla="*/ 66 w 66"/>
                <a:gd name="T73" fmla="*/ 84 h 113"/>
                <a:gd name="T74" fmla="*/ 60 w 66"/>
                <a:gd name="T75" fmla="*/ 84 h 113"/>
                <a:gd name="T76" fmla="*/ 54 w 66"/>
                <a:gd name="T77" fmla="*/ 78 h 113"/>
                <a:gd name="T78" fmla="*/ 48 w 66"/>
                <a:gd name="T79" fmla="*/ 72 h 113"/>
                <a:gd name="T80" fmla="*/ 48 w 66"/>
                <a:gd name="T81" fmla="*/ 60 h 113"/>
                <a:gd name="T82" fmla="*/ 42 w 66"/>
                <a:gd name="T83" fmla="*/ 54 h 113"/>
                <a:gd name="T84" fmla="*/ 42 w 66"/>
                <a:gd name="T85" fmla="*/ 48 h 113"/>
                <a:gd name="T86" fmla="*/ 42 w 66"/>
                <a:gd name="T87" fmla="*/ 36 h 113"/>
                <a:gd name="T88" fmla="*/ 42 w 66"/>
                <a:gd name="T89" fmla="*/ 30 h 113"/>
                <a:gd name="T90" fmla="*/ 48 w 66"/>
                <a:gd name="T91" fmla="*/ 30 h 113"/>
                <a:gd name="T92" fmla="*/ 48 w 66"/>
                <a:gd name="T93" fmla="*/ 36 h 113"/>
                <a:gd name="T94" fmla="*/ 54 w 66"/>
                <a:gd name="T95" fmla="*/ 42 h 113"/>
                <a:gd name="T96" fmla="*/ 60 w 66"/>
                <a:gd name="T97" fmla="*/ 48 h 113"/>
                <a:gd name="T98" fmla="*/ 66 w 66"/>
                <a:gd name="T99" fmla="*/ 48 h 113"/>
                <a:gd name="T100" fmla="*/ 66 w 66"/>
                <a:gd name="T101" fmla="*/ 54 h 113"/>
                <a:gd name="T102" fmla="*/ 66 w 66"/>
                <a:gd name="T103" fmla="*/ 48 h 113"/>
                <a:gd name="T104" fmla="*/ 60 w 66"/>
                <a:gd name="T105" fmla="*/ 36 h 113"/>
                <a:gd name="T106" fmla="*/ 48 w 66"/>
                <a:gd name="T107" fmla="*/ 30 h 113"/>
                <a:gd name="T108" fmla="*/ 48 w 66"/>
                <a:gd name="T109" fmla="*/ 24 h 113"/>
                <a:gd name="T110" fmla="*/ 48 w 66"/>
                <a:gd name="T111" fmla="*/ 12 h 113"/>
                <a:gd name="T112" fmla="*/ 54 w 66"/>
                <a:gd name="T113" fmla="*/ 6 h 113"/>
                <a:gd name="T114" fmla="*/ 48 w 66"/>
                <a:gd name="T115" fmla="*/ 0 h 11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6"/>
                <a:gd name="T175" fmla="*/ 0 h 113"/>
                <a:gd name="T176" fmla="*/ 66 w 66"/>
                <a:gd name="T177" fmla="*/ 113 h 11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6" h="113">
                  <a:moveTo>
                    <a:pt x="48" y="6"/>
                  </a:moveTo>
                  <a:lnTo>
                    <a:pt x="48" y="6"/>
                  </a:lnTo>
                  <a:lnTo>
                    <a:pt x="42" y="18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18" y="30"/>
                  </a:lnTo>
                  <a:lnTo>
                    <a:pt x="12" y="36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6" y="42"/>
                  </a:lnTo>
                  <a:lnTo>
                    <a:pt x="12" y="42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4" y="36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24" y="60"/>
                  </a:lnTo>
                  <a:lnTo>
                    <a:pt x="18" y="66"/>
                  </a:lnTo>
                  <a:lnTo>
                    <a:pt x="12" y="72"/>
                  </a:lnTo>
                  <a:lnTo>
                    <a:pt x="6" y="78"/>
                  </a:lnTo>
                  <a:lnTo>
                    <a:pt x="6" y="84"/>
                  </a:lnTo>
                  <a:lnTo>
                    <a:pt x="12" y="78"/>
                  </a:lnTo>
                  <a:lnTo>
                    <a:pt x="18" y="72"/>
                  </a:lnTo>
                  <a:lnTo>
                    <a:pt x="24" y="72"/>
                  </a:lnTo>
                  <a:lnTo>
                    <a:pt x="24" y="66"/>
                  </a:lnTo>
                  <a:lnTo>
                    <a:pt x="30" y="66"/>
                  </a:lnTo>
                  <a:lnTo>
                    <a:pt x="30" y="72"/>
                  </a:lnTo>
                  <a:lnTo>
                    <a:pt x="30" y="90"/>
                  </a:lnTo>
                  <a:lnTo>
                    <a:pt x="30" y="101"/>
                  </a:lnTo>
                  <a:lnTo>
                    <a:pt x="36" y="113"/>
                  </a:lnTo>
                  <a:lnTo>
                    <a:pt x="36" y="107"/>
                  </a:lnTo>
                  <a:lnTo>
                    <a:pt x="36" y="101"/>
                  </a:lnTo>
                  <a:lnTo>
                    <a:pt x="36" y="84"/>
                  </a:lnTo>
                  <a:lnTo>
                    <a:pt x="36" y="66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6" y="60"/>
                  </a:lnTo>
                  <a:lnTo>
                    <a:pt x="42" y="66"/>
                  </a:lnTo>
                  <a:lnTo>
                    <a:pt x="48" y="72"/>
                  </a:lnTo>
                  <a:lnTo>
                    <a:pt x="48" y="78"/>
                  </a:lnTo>
                  <a:lnTo>
                    <a:pt x="54" y="78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60" y="84"/>
                  </a:lnTo>
                  <a:lnTo>
                    <a:pt x="60" y="78"/>
                  </a:lnTo>
                  <a:lnTo>
                    <a:pt x="54" y="78"/>
                  </a:lnTo>
                  <a:lnTo>
                    <a:pt x="54" y="72"/>
                  </a:lnTo>
                  <a:lnTo>
                    <a:pt x="48" y="72"/>
                  </a:lnTo>
                  <a:lnTo>
                    <a:pt x="48" y="66"/>
                  </a:lnTo>
                  <a:lnTo>
                    <a:pt x="48" y="60"/>
                  </a:lnTo>
                  <a:lnTo>
                    <a:pt x="42" y="60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42" y="30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54" y="36"/>
                  </a:lnTo>
                  <a:lnTo>
                    <a:pt x="54" y="42"/>
                  </a:lnTo>
                  <a:lnTo>
                    <a:pt x="60" y="42"/>
                  </a:lnTo>
                  <a:lnTo>
                    <a:pt x="60" y="48"/>
                  </a:lnTo>
                  <a:lnTo>
                    <a:pt x="66" y="48"/>
                  </a:lnTo>
                  <a:lnTo>
                    <a:pt x="66" y="54"/>
                  </a:lnTo>
                  <a:lnTo>
                    <a:pt x="66" y="48"/>
                  </a:lnTo>
                  <a:lnTo>
                    <a:pt x="60" y="42"/>
                  </a:lnTo>
                  <a:lnTo>
                    <a:pt x="60" y="36"/>
                  </a:lnTo>
                  <a:lnTo>
                    <a:pt x="54" y="36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48" y="18"/>
                  </a:lnTo>
                  <a:lnTo>
                    <a:pt x="48" y="12"/>
                  </a:lnTo>
                  <a:lnTo>
                    <a:pt x="48" y="6"/>
                  </a:lnTo>
                  <a:lnTo>
                    <a:pt x="54" y="6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13" name="Freeform 213"/>
            <p:cNvSpPr>
              <a:spLocks/>
            </p:cNvSpPr>
            <p:nvPr/>
          </p:nvSpPr>
          <p:spPr bwMode="auto">
            <a:xfrm>
              <a:off x="5281" y="1732"/>
              <a:ext cx="131" cy="102"/>
            </a:xfrm>
            <a:custGeom>
              <a:avLst/>
              <a:gdLst>
                <a:gd name="T0" fmla="*/ 6 w 131"/>
                <a:gd name="T1" fmla="*/ 12 h 102"/>
                <a:gd name="T2" fmla="*/ 12 w 131"/>
                <a:gd name="T3" fmla="*/ 18 h 102"/>
                <a:gd name="T4" fmla="*/ 24 w 131"/>
                <a:gd name="T5" fmla="*/ 24 h 102"/>
                <a:gd name="T6" fmla="*/ 30 w 131"/>
                <a:gd name="T7" fmla="*/ 24 h 102"/>
                <a:gd name="T8" fmla="*/ 30 w 131"/>
                <a:gd name="T9" fmla="*/ 48 h 102"/>
                <a:gd name="T10" fmla="*/ 36 w 131"/>
                <a:gd name="T11" fmla="*/ 66 h 102"/>
                <a:gd name="T12" fmla="*/ 36 w 131"/>
                <a:gd name="T13" fmla="*/ 60 h 102"/>
                <a:gd name="T14" fmla="*/ 36 w 131"/>
                <a:gd name="T15" fmla="*/ 36 h 102"/>
                <a:gd name="T16" fmla="*/ 42 w 131"/>
                <a:gd name="T17" fmla="*/ 30 h 102"/>
                <a:gd name="T18" fmla="*/ 53 w 131"/>
                <a:gd name="T19" fmla="*/ 42 h 102"/>
                <a:gd name="T20" fmla="*/ 59 w 131"/>
                <a:gd name="T21" fmla="*/ 48 h 102"/>
                <a:gd name="T22" fmla="*/ 71 w 131"/>
                <a:gd name="T23" fmla="*/ 90 h 102"/>
                <a:gd name="T24" fmla="*/ 77 w 131"/>
                <a:gd name="T25" fmla="*/ 102 h 102"/>
                <a:gd name="T26" fmla="*/ 71 w 131"/>
                <a:gd name="T27" fmla="*/ 84 h 102"/>
                <a:gd name="T28" fmla="*/ 65 w 131"/>
                <a:gd name="T29" fmla="*/ 54 h 102"/>
                <a:gd name="T30" fmla="*/ 89 w 131"/>
                <a:gd name="T31" fmla="*/ 66 h 102"/>
                <a:gd name="T32" fmla="*/ 119 w 131"/>
                <a:gd name="T33" fmla="*/ 84 h 102"/>
                <a:gd name="T34" fmla="*/ 131 w 131"/>
                <a:gd name="T35" fmla="*/ 90 h 102"/>
                <a:gd name="T36" fmla="*/ 125 w 131"/>
                <a:gd name="T37" fmla="*/ 84 h 102"/>
                <a:gd name="T38" fmla="*/ 107 w 131"/>
                <a:gd name="T39" fmla="*/ 72 h 102"/>
                <a:gd name="T40" fmla="*/ 83 w 131"/>
                <a:gd name="T41" fmla="*/ 54 h 102"/>
                <a:gd name="T42" fmla="*/ 65 w 131"/>
                <a:gd name="T43" fmla="*/ 48 h 102"/>
                <a:gd name="T44" fmla="*/ 77 w 131"/>
                <a:gd name="T45" fmla="*/ 42 h 102"/>
                <a:gd name="T46" fmla="*/ 95 w 131"/>
                <a:gd name="T47" fmla="*/ 42 h 102"/>
                <a:gd name="T48" fmla="*/ 119 w 131"/>
                <a:gd name="T49" fmla="*/ 42 h 102"/>
                <a:gd name="T50" fmla="*/ 131 w 131"/>
                <a:gd name="T51" fmla="*/ 42 h 102"/>
                <a:gd name="T52" fmla="*/ 125 w 131"/>
                <a:gd name="T53" fmla="*/ 36 h 102"/>
                <a:gd name="T54" fmla="*/ 107 w 131"/>
                <a:gd name="T55" fmla="*/ 36 h 102"/>
                <a:gd name="T56" fmla="*/ 77 w 131"/>
                <a:gd name="T57" fmla="*/ 36 h 102"/>
                <a:gd name="T58" fmla="*/ 65 w 131"/>
                <a:gd name="T59" fmla="*/ 36 h 102"/>
                <a:gd name="T60" fmla="*/ 53 w 131"/>
                <a:gd name="T61" fmla="*/ 30 h 102"/>
                <a:gd name="T62" fmla="*/ 48 w 131"/>
                <a:gd name="T63" fmla="*/ 24 h 102"/>
                <a:gd name="T64" fmla="*/ 53 w 131"/>
                <a:gd name="T65" fmla="*/ 18 h 102"/>
                <a:gd name="T66" fmla="*/ 71 w 131"/>
                <a:gd name="T67" fmla="*/ 6 h 102"/>
                <a:gd name="T68" fmla="*/ 83 w 131"/>
                <a:gd name="T69" fmla="*/ 0 h 102"/>
                <a:gd name="T70" fmla="*/ 83 w 131"/>
                <a:gd name="T71" fmla="*/ 0 h 102"/>
                <a:gd name="T72" fmla="*/ 65 w 131"/>
                <a:gd name="T73" fmla="*/ 6 h 102"/>
                <a:gd name="T74" fmla="*/ 48 w 131"/>
                <a:gd name="T75" fmla="*/ 12 h 102"/>
                <a:gd name="T76" fmla="*/ 42 w 131"/>
                <a:gd name="T77" fmla="*/ 18 h 102"/>
                <a:gd name="T78" fmla="*/ 30 w 131"/>
                <a:gd name="T79" fmla="*/ 18 h 102"/>
                <a:gd name="T80" fmla="*/ 18 w 131"/>
                <a:gd name="T81" fmla="*/ 12 h 102"/>
                <a:gd name="T82" fmla="*/ 6 w 131"/>
                <a:gd name="T83" fmla="*/ 6 h 102"/>
                <a:gd name="T84" fmla="*/ 0 w 131"/>
                <a:gd name="T85" fmla="*/ 6 h 10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02"/>
                <a:gd name="T131" fmla="*/ 131 w 131"/>
                <a:gd name="T132" fmla="*/ 102 h 10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02">
                  <a:moveTo>
                    <a:pt x="0" y="6"/>
                  </a:moveTo>
                  <a:lnTo>
                    <a:pt x="6" y="12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0" y="36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30" y="66"/>
                  </a:lnTo>
                  <a:lnTo>
                    <a:pt x="36" y="66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6" y="42"/>
                  </a:lnTo>
                  <a:lnTo>
                    <a:pt x="36" y="36"/>
                  </a:lnTo>
                  <a:lnTo>
                    <a:pt x="36" y="30"/>
                  </a:lnTo>
                  <a:lnTo>
                    <a:pt x="42" y="30"/>
                  </a:lnTo>
                  <a:lnTo>
                    <a:pt x="48" y="36"/>
                  </a:lnTo>
                  <a:lnTo>
                    <a:pt x="53" y="42"/>
                  </a:lnTo>
                  <a:lnTo>
                    <a:pt x="59" y="48"/>
                  </a:lnTo>
                  <a:lnTo>
                    <a:pt x="59" y="60"/>
                  </a:lnTo>
                  <a:lnTo>
                    <a:pt x="65" y="78"/>
                  </a:lnTo>
                  <a:lnTo>
                    <a:pt x="71" y="90"/>
                  </a:lnTo>
                  <a:lnTo>
                    <a:pt x="71" y="102"/>
                  </a:lnTo>
                  <a:lnTo>
                    <a:pt x="77" y="102"/>
                  </a:lnTo>
                  <a:lnTo>
                    <a:pt x="71" y="96"/>
                  </a:lnTo>
                  <a:lnTo>
                    <a:pt x="71" y="90"/>
                  </a:lnTo>
                  <a:lnTo>
                    <a:pt x="71" y="84"/>
                  </a:lnTo>
                  <a:lnTo>
                    <a:pt x="71" y="72"/>
                  </a:lnTo>
                  <a:lnTo>
                    <a:pt x="65" y="60"/>
                  </a:lnTo>
                  <a:lnTo>
                    <a:pt x="65" y="54"/>
                  </a:lnTo>
                  <a:lnTo>
                    <a:pt x="71" y="54"/>
                  </a:lnTo>
                  <a:lnTo>
                    <a:pt x="83" y="60"/>
                  </a:lnTo>
                  <a:lnTo>
                    <a:pt x="89" y="66"/>
                  </a:lnTo>
                  <a:lnTo>
                    <a:pt x="101" y="72"/>
                  </a:lnTo>
                  <a:lnTo>
                    <a:pt x="113" y="78"/>
                  </a:lnTo>
                  <a:lnTo>
                    <a:pt x="119" y="84"/>
                  </a:lnTo>
                  <a:lnTo>
                    <a:pt x="125" y="84"/>
                  </a:lnTo>
                  <a:lnTo>
                    <a:pt x="131" y="90"/>
                  </a:lnTo>
                  <a:lnTo>
                    <a:pt x="131" y="84"/>
                  </a:lnTo>
                  <a:lnTo>
                    <a:pt x="125" y="84"/>
                  </a:lnTo>
                  <a:lnTo>
                    <a:pt x="125" y="78"/>
                  </a:lnTo>
                  <a:lnTo>
                    <a:pt x="113" y="72"/>
                  </a:lnTo>
                  <a:lnTo>
                    <a:pt x="107" y="72"/>
                  </a:lnTo>
                  <a:lnTo>
                    <a:pt x="101" y="66"/>
                  </a:lnTo>
                  <a:lnTo>
                    <a:pt x="89" y="60"/>
                  </a:lnTo>
                  <a:lnTo>
                    <a:pt x="83" y="54"/>
                  </a:lnTo>
                  <a:lnTo>
                    <a:pt x="77" y="48"/>
                  </a:lnTo>
                  <a:lnTo>
                    <a:pt x="71" y="48"/>
                  </a:lnTo>
                  <a:lnTo>
                    <a:pt x="65" y="48"/>
                  </a:lnTo>
                  <a:lnTo>
                    <a:pt x="71" y="42"/>
                  </a:lnTo>
                  <a:lnTo>
                    <a:pt x="77" y="42"/>
                  </a:lnTo>
                  <a:lnTo>
                    <a:pt x="83" y="42"/>
                  </a:lnTo>
                  <a:lnTo>
                    <a:pt x="89" y="42"/>
                  </a:lnTo>
                  <a:lnTo>
                    <a:pt x="95" y="42"/>
                  </a:lnTo>
                  <a:lnTo>
                    <a:pt x="101" y="42"/>
                  </a:lnTo>
                  <a:lnTo>
                    <a:pt x="107" y="42"/>
                  </a:lnTo>
                  <a:lnTo>
                    <a:pt x="119" y="42"/>
                  </a:lnTo>
                  <a:lnTo>
                    <a:pt x="125" y="42"/>
                  </a:lnTo>
                  <a:lnTo>
                    <a:pt x="131" y="42"/>
                  </a:lnTo>
                  <a:lnTo>
                    <a:pt x="125" y="36"/>
                  </a:lnTo>
                  <a:lnTo>
                    <a:pt x="119" y="36"/>
                  </a:lnTo>
                  <a:lnTo>
                    <a:pt x="113" y="36"/>
                  </a:lnTo>
                  <a:lnTo>
                    <a:pt x="107" y="36"/>
                  </a:lnTo>
                  <a:lnTo>
                    <a:pt x="95" y="36"/>
                  </a:lnTo>
                  <a:lnTo>
                    <a:pt x="89" y="36"/>
                  </a:lnTo>
                  <a:lnTo>
                    <a:pt x="77" y="36"/>
                  </a:lnTo>
                  <a:lnTo>
                    <a:pt x="71" y="36"/>
                  </a:lnTo>
                  <a:lnTo>
                    <a:pt x="65" y="36"/>
                  </a:lnTo>
                  <a:lnTo>
                    <a:pt x="59" y="36"/>
                  </a:lnTo>
                  <a:lnTo>
                    <a:pt x="53" y="30"/>
                  </a:lnTo>
                  <a:lnTo>
                    <a:pt x="48" y="24"/>
                  </a:lnTo>
                  <a:lnTo>
                    <a:pt x="48" y="18"/>
                  </a:lnTo>
                  <a:lnTo>
                    <a:pt x="53" y="18"/>
                  </a:lnTo>
                  <a:lnTo>
                    <a:pt x="59" y="12"/>
                  </a:lnTo>
                  <a:lnTo>
                    <a:pt x="65" y="12"/>
                  </a:lnTo>
                  <a:lnTo>
                    <a:pt x="71" y="6"/>
                  </a:lnTo>
                  <a:lnTo>
                    <a:pt x="77" y="6"/>
                  </a:lnTo>
                  <a:lnTo>
                    <a:pt x="77" y="0"/>
                  </a:lnTo>
                  <a:lnTo>
                    <a:pt x="83" y="0"/>
                  </a:lnTo>
                  <a:lnTo>
                    <a:pt x="77" y="0"/>
                  </a:lnTo>
                  <a:lnTo>
                    <a:pt x="71" y="0"/>
                  </a:lnTo>
                  <a:lnTo>
                    <a:pt x="65" y="6"/>
                  </a:lnTo>
                  <a:lnTo>
                    <a:pt x="59" y="6"/>
                  </a:lnTo>
                  <a:lnTo>
                    <a:pt x="53" y="12"/>
                  </a:lnTo>
                  <a:lnTo>
                    <a:pt x="48" y="12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14" name="Freeform 214"/>
            <p:cNvSpPr>
              <a:spLocks/>
            </p:cNvSpPr>
            <p:nvPr/>
          </p:nvSpPr>
          <p:spPr bwMode="auto">
            <a:xfrm>
              <a:off x="4564" y="1953"/>
              <a:ext cx="329" cy="329"/>
            </a:xfrm>
            <a:custGeom>
              <a:avLst/>
              <a:gdLst>
                <a:gd name="T0" fmla="*/ 132 w 329"/>
                <a:gd name="T1" fmla="*/ 72 h 329"/>
                <a:gd name="T2" fmla="*/ 90 w 329"/>
                <a:gd name="T3" fmla="*/ 48 h 329"/>
                <a:gd name="T4" fmla="*/ 36 w 329"/>
                <a:gd name="T5" fmla="*/ 36 h 329"/>
                <a:gd name="T6" fmla="*/ 18 w 329"/>
                <a:gd name="T7" fmla="*/ 30 h 329"/>
                <a:gd name="T8" fmla="*/ 30 w 329"/>
                <a:gd name="T9" fmla="*/ 72 h 329"/>
                <a:gd name="T10" fmla="*/ 48 w 329"/>
                <a:gd name="T11" fmla="*/ 114 h 329"/>
                <a:gd name="T12" fmla="*/ 90 w 329"/>
                <a:gd name="T13" fmla="*/ 138 h 329"/>
                <a:gd name="T14" fmla="*/ 120 w 329"/>
                <a:gd name="T15" fmla="*/ 156 h 329"/>
                <a:gd name="T16" fmla="*/ 108 w 329"/>
                <a:gd name="T17" fmla="*/ 162 h 329"/>
                <a:gd name="T18" fmla="*/ 84 w 329"/>
                <a:gd name="T19" fmla="*/ 156 h 329"/>
                <a:gd name="T20" fmla="*/ 48 w 329"/>
                <a:gd name="T21" fmla="*/ 174 h 329"/>
                <a:gd name="T22" fmla="*/ 24 w 329"/>
                <a:gd name="T23" fmla="*/ 204 h 329"/>
                <a:gd name="T24" fmla="*/ 0 w 329"/>
                <a:gd name="T25" fmla="*/ 215 h 329"/>
                <a:gd name="T26" fmla="*/ 6 w 329"/>
                <a:gd name="T27" fmla="*/ 227 h 329"/>
                <a:gd name="T28" fmla="*/ 24 w 329"/>
                <a:gd name="T29" fmla="*/ 233 h 329"/>
                <a:gd name="T30" fmla="*/ 66 w 329"/>
                <a:gd name="T31" fmla="*/ 239 h 329"/>
                <a:gd name="T32" fmla="*/ 114 w 329"/>
                <a:gd name="T33" fmla="*/ 215 h 329"/>
                <a:gd name="T34" fmla="*/ 120 w 329"/>
                <a:gd name="T35" fmla="*/ 192 h 329"/>
                <a:gd name="T36" fmla="*/ 137 w 329"/>
                <a:gd name="T37" fmla="*/ 174 h 329"/>
                <a:gd name="T38" fmla="*/ 143 w 329"/>
                <a:gd name="T39" fmla="*/ 180 h 329"/>
                <a:gd name="T40" fmla="*/ 132 w 329"/>
                <a:gd name="T41" fmla="*/ 209 h 329"/>
                <a:gd name="T42" fmla="*/ 120 w 329"/>
                <a:gd name="T43" fmla="*/ 215 h 329"/>
                <a:gd name="T44" fmla="*/ 102 w 329"/>
                <a:gd name="T45" fmla="*/ 233 h 329"/>
                <a:gd name="T46" fmla="*/ 90 w 329"/>
                <a:gd name="T47" fmla="*/ 269 h 329"/>
                <a:gd name="T48" fmla="*/ 96 w 329"/>
                <a:gd name="T49" fmla="*/ 293 h 329"/>
                <a:gd name="T50" fmla="*/ 90 w 329"/>
                <a:gd name="T51" fmla="*/ 329 h 329"/>
                <a:gd name="T52" fmla="*/ 120 w 329"/>
                <a:gd name="T53" fmla="*/ 323 h 329"/>
                <a:gd name="T54" fmla="*/ 161 w 329"/>
                <a:gd name="T55" fmla="*/ 293 h 329"/>
                <a:gd name="T56" fmla="*/ 179 w 329"/>
                <a:gd name="T57" fmla="*/ 251 h 329"/>
                <a:gd name="T58" fmla="*/ 167 w 329"/>
                <a:gd name="T59" fmla="*/ 209 h 329"/>
                <a:gd name="T60" fmla="*/ 167 w 329"/>
                <a:gd name="T61" fmla="*/ 186 h 329"/>
                <a:gd name="T62" fmla="*/ 179 w 329"/>
                <a:gd name="T63" fmla="*/ 209 h 329"/>
                <a:gd name="T64" fmla="*/ 191 w 329"/>
                <a:gd name="T65" fmla="*/ 251 h 329"/>
                <a:gd name="T66" fmla="*/ 227 w 329"/>
                <a:gd name="T67" fmla="*/ 275 h 329"/>
                <a:gd name="T68" fmla="*/ 269 w 329"/>
                <a:gd name="T69" fmla="*/ 293 h 329"/>
                <a:gd name="T70" fmla="*/ 287 w 329"/>
                <a:gd name="T71" fmla="*/ 269 h 329"/>
                <a:gd name="T72" fmla="*/ 245 w 329"/>
                <a:gd name="T73" fmla="*/ 204 h 329"/>
                <a:gd name="T74" fmla="*/ 221 w 329"/>
                <a:gd name="T75" fmla="*/ 198 h 329"/>
                <a:gd name="T76" fmla="*/ 215 w 329"/>
                <a:gd name="T77" fmla="*/ 186 h 329"/>
                <a:gd name="T78" fmla="*/ 251 w 329"/>
                <a:gd name="T79" fmla="*/ 198 h 329"/>
                <a:gd name="T80" fmla="*/ 293 w 329"/>
                <a:gd name="T81" fmla="*/ 192 h 329"/>
                <a:gd name="T82" fmla="*/ 323 w 329"/>
                <a:gd name="T83" fmla="*/ 186 h 329"/>
                <a:gd name="T84" fmla="*/ 317 w 329"/>
                <a:gd name="T85" fmla="*/ 174 h 329"/>
                <a:gd name="T86" fmla="*/ 293 w 329"/>
                <a:gd name="T87" fmla="*/ 150 h 329"/>
                <a:gd name="T88" fmla="*/ 257 w 329"/>
                <a:gd name="T89" fmla="*/ 126 h 329"/>
                <a:gd name="T90" fmla="*/ 215 w 329"/>
                <a:gd name="T91" fmla="*/ 126 h 329"/>
                <a:gd name="T92" fmla="*/ 203 w 329"/>
                <a:gd name="T93" fmla="*/ 138 h 329"/>
                <a:gd name="T94" fmla="*/ 197 w 329"/>
                <a:gd name="T95" fmla="*/ 126 h 329"/>
                <a:gd name="T96" fmla="*/ 209 w 329"/>
                <a:gd name="T97" fmla="*/ 120 h 329"/>
                <a:gd name="T98" fmla="*/ 227 w 329"/>
                <a:gd name="T99" fmla="*/ 114 h 329"/>
                <a:gd name="T100" fmla="*/ 245 w 329"/>
                <a:gd name="T101" fmla="*/ 60 h 329"/>
                <a:gd name="T102" fmla="*/ 233 w 329"/>
                <a:gd name="T103" fmla="*/ 6 h 329"/>
                <a:gd name="T104" fmla="*/ 215 w 329"/>
                <a:gd name="T105" fmla="*/ 24 h 329"/>
                <a:gd name="T106" fmla="*/ 179 w 329"/>
                <a:gd name="T107" fmla="*/ 36 h 329"/>
                <a:gd name="T108" fmla="*/ 149 w 329"/>
                <a:gd name="T109" fmla="*/ 90 h 329"/>
                <a:gd name="T110" fmla="*/ 143 w 329"/>
                <a:gd name="T111" fmla="*/ 120 h 32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29"/>
                <a:gd name="T169" fmla="*/ 0 h 329"/>
                <a:gd name="T170" fmla="*/ 329 w 329"/>
                <a:gd name="T171" fmla="*/ 329 h 32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29" h="329">
                  <a:moveTo>
                    <a:pt x="143" y="120"/>
                  </a:moveTo>
                  <a:lnTo>
                    <a:pt x="143" y="108"/>
                  </a:lnTo>
                  <a:lnTo>
                    <a:pt x="137" y="96"/>
                  </a:lnTo>
                  <a:lnTo>
                    <a:pt x="132" y="84"/>
                  </a:lnTo>
                  <a:lnTo>
                    <a:pt x="132" y="72"/>
                  </a:lnTo>
                  <a:lnTo>
                    <a:pt x="120" y="66"/>
                  </a:lnTo>
                  <a:lnTo>
                    <a:pt x="114" y="60"/>
                  </a:lnTo>
                  <a:lnTo>
                    <a:pt x="108" y="54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78" y="48"/>
                  </a:lnTo>
                  <a:lnTo>
                    <a:pt x="66" y="42"/>
                  </a:lnTo>
                  <a:lnTo>
                    <a:pt x="54" y="42"/>
                  </a:lnTo>
                  <a:lnTo>
                    <a:pt x="42" y="36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24" y="30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30" y="60"/>
                  </a:lnTo>
                  <a:lnTo>
                    <a:pt x="30" y="72"/>
                  </a:lnTo>
                  <a:lnTo>
                    <a:pt x="30" y="84"/>
                  </a:lnTo>
                  <a:lnTo>
                    <a:pt x="36" y="90"/>
                  </a:lnTo>
                  <a:lnTo>
                    <a:pt x="42" y="96"/>
                  </a:lnTo>
                  <a:lnTo>
                    <a:pt x="42" y="108"/>
                  </a:lnTo>
                  <a:lnTo>
                    <a:pt x="48" y="114"/>
                  </a:lnTo>
                  <a:lnTo>
                    <a:pt x="60" y="120"/>
                  </a:lnTo>
                  <a:lnTo>
                    <a:pt x="66" y="126"/>
                  </a:lnTo>
                  <a:lnTo>
                    <a:pt x="72" y="132"/>
                  </a:lnTo>
                  <a:lnTo>
                    <a:pt x="84" y="138"/>
                  </a:lnTo>
                  <a:lnTo>
                    <a:pt x="90" y="138"/>
                  </a:lnTo>
                  <a:lnTo>
                    <a:pt x="96" y="138"/>
                  </a:lnTo>
                  <a:lnTo>
                    <a:pt x="102" y="144"/>
                  </a:lnTo>
                  <a:lnTo>
                    <a:pt x="114" y="144"/>
                  </a:lnTo>
                  <a:lnTo>
                    <a:pt x="114" y="150"/>
                  </a:lnTo>
                  <a:lnTo>
                    <a:pt x="120" y="156"/>
                  </a:lnTo>
                  <a:lnTo>
                    <a:pt x="126" y="162"/>
                  </a:lnTo>
                  <a:lnTo>
                    <a:pt x="120" y="162"/>
                  </a:lnTo>
                  <a:lnTo>
                    <a:pt x="114" y="162"/>
                  </a:lnTo>
                  <a:lnTo>
                    <a:pt x="108" y="162"/>
                  </a:lnTo>
                  <a:lnTo>
                    <a:pt x="102" y="162"/>
                  </a:lnTo>
                  <a:lnTo>
                    <a:pt x="102" y="156"/>
                  </a:lnTo>
                  <a:lnTo>
                    <a:pt x="96" y="156"/>
                  </a:lnTo>
                  <a:lnTo>
                    <a:pt x="90" y="156"/>
                  </a:lnTo>
                  <a:lnTo>
                    <a:pt x="84" y="156"/>
                  </a:lnTo>
                  <a:lnTo>
                    <a:pt x="72" y="156"/>
                  </a:lnTo>
                  <a:lnTo>
                    <a:pt x="66" y="162"/>
                  </a:lnTo>
                  <a:lnTo>
                    <a:pt x="60" y="162"/>
                  </a:lnTo>
                  <a:lnTo>
                    <a:pt x="54" y="168"/>
                  </a:lnTo>
                  <a:lnTo>
                    <a:pt x="48" y="174"/>
                  </a:lnTo>
                  <a:lnTo>
                    <a:pt x="42" y="180"/>
                  </a:lnTo>
                  <a:lnTo>
                    <a:pt x="42" y="186"/>
                  </a:lnTo>
                  <a:lnTo>
                    <a:pt x="36" y="192"/>
                  </a:lnTo>
                  <a:lnTo>
                    <a:pt x="30" y="198"/>
                  </a:lnTo>
                  <a:lnTo>
                    <a:pt x="24" y="204"/>
                  </a:lnTo>
                  <a:lnTo>
                    <a:pt x="18" y="204"/>
                  </a:lnTo>
                  <a:lnTo>
                    <a:pt x="18" y="209"/>
                  </a:lnTo>
                  <a:lnTo>
                    <a:pt x="12" y="215"/>
                  </a:lnTo>
                  <a:lnTo>
                    <a:pt x="6" y="215"/>
                  </a:lnTo>
                  <a:lnTo>
                    <a:pt x="0" y="215"/>
                  </a:lnTo>
                  <a:lnTo>
                    <a:pt x="0" y="221"/>
                  </a:lnTo>
                  <a:lnTo>
                    <a:pt x="6" y="227"/>
                  </a:lnTo>
                  <a:lnTo>
                    <a:pt x="12" y="233"/>
                  </a:lnTo>
                  <a:lnTo>
                    <a:pt x="18" y="233"/>
                  </a:lnTo>
                  <a:lnTo>
                    <a:pt x="24" y="233"/>
                  </a:lnTo>
                  <a:lnTo>
                    <a:pt x="30" y="239"/>
                  </a:lnTo>
                  <a:lnTo>
                    <a:pt x="36" y="239"/>
                  </a:lnTo>
                  <a:lnTo>
                    <a:pt x="48" y="239"/>
                  </a:lnTo>
                  <a:lnTo>
                    <a:pt x="54" y="245"/>
                  </a:lnTo>
                  <a:lnTo>
                    <a:pt x="66" y="239"/>
                  </a:lnTo>
                  <a:lnTo>
                    <a:pt x="78" y="239"/>
                  </a:lnTo>
                  <a:lnTo>
                    <a:pt x="84" y="239"/>
                  </a:lnTo>
                  <a:lnTo>
                    <a:pt x="96" y="233"/>
                  </a:lnTo>
                  <a:lnTo>
                    <a:pt x="102" y="221"/>
                  </a:lnTo>
                  <a:lnTo>
                    <a:pt x="114" y="215"/>
                  </a:lnTo>
                  <a:lnTo>
                    <a:pt x="114" y="209"/>
                  </a:lnTo>
                  <a:lnTo>
                    <a:pt x="114" y="204"/>
                  </a:lnTo>
                  <a:lnTo>
                    <a:pt x="120" y="204"/>
                  </a:lnTo>
                  <a:lnTo>
                    <a:pt x="120" y="198"/>
                  </a:lnTo>
                  <a:lnTo>
                    <a:pt x="120" y="192"/>
                  </a:lnTo>
                  <a:lnTo>
                    <a:pt x="126" y="186"/>
                  </a:lnTo>
                  <a:lnTo>
                    <a:pt x="126" y="180"/>
                  </a:lnTo>
                  <a:lnTo>
                    <a:pt x="132" y="180"/>
                  </a:lnTo>
                  <a:lnTo>
                    <a:pt x="132" y="174"/>
                  </a:lnTo>
                  <a:lnTo>
                    <a:pt x="137" y="174"/>
                  </a:lnTo>
                  <a:lnTo>
                    <a:pt x="137" y="168"/>
                  </a:lnTo>
                  <a:lnTo>
                    <a:pt x="143" y="168"/>
                  </a:lnTo>
                  <a:lnTo>
                    <a:pt x="143" y="174"/>
                  </a:lnTo>
                  <a:lnTo>
                    <a:pt x="143" y="180"/>
                  </a:lnTo>
                  <a:lnTo>
                    <a:pt x="149" y="186"/>
                  </a:lnTo>
                  <a:lnTo>
                    <a:pt x="143" y="192"/>
                  </a:lnTo>
                  <a:lnTo>
                    <a:pt x="143" y="198"/>
                  </a:lnTo>
                  <a:lnTo>
                    <a:pt x="137" y="204"/>
                  </a:lnTo>
                  <a:lnTo>
                    <a:pt x="132" y="209"/>
                  </a:lnTo>
                  <a:lnTo>
                    <a:pt x="126" y="209"/>
                  </a:lnTo>
                  <a:lnTo>
                    <a:pt x="120" y="215"/>
                  </a:lnTo>
                  <a:lnTo>
                    <a:pt x="114" y="215"/>
                  </a:lnTo>
                  <a:lnTo>
                    <a:pt x="114" y="221"/>
                  </a:lnTo>
                  <a:lnTo>
                    <a:pt x="108" y="227"/>
                  </a:lnTo>
                  <a:lnTo>
                    <a:pt x="102" y="233"/>
                  </a:lnTo>
                  <a:lnTo>
                    <a:pt x="102" y="239"/>
                  </a:lnTo>
                  <a:lnTo>
                    <a:pt x="96" y="245"/>
                  </a:lnTo>
                  <a:lnTo>
                    <a:pt x="96" y="251"/>
                  </a:lnTo>
                  <a:lnTo>
                    <a:pt x="90" y="263"/>
                  </a:lnTo>
                  <a:lnTo>
                    <a:pt x="90" y="269"/>
                  </a:lnTo>
                  <a:lnTo>
                    <a:pt x="90" y="275"/>
                  </a:lnTo>
                  <a:lnTo>
                    <a:pt x="90" y="281"/>
                  </a:lnTo>
                  <a:lnTo>
                    <a:pt x="96" y="287"/>
                  </a:lnTo>
                  <a:lnTo>
                    <a:pt x="96" y="293"/>
                  </a:lnTo>
                  <a:lnTo>
                    <a:pt x="96" y="305"/>
                  </a:lnTo>
                  <a:lnTo>
                    <a:pt x="96" y="311"/>
                  </a:lnTo>
                  <a:lnTo>
                    <a:pt x="90" y="317"/>
                  </a:lnTo>
                  <a:lnTo>
                    <a:pt x="90" y="323"/>
                  </a:lnTo>
                  <a:lnTo>
                    <a:pt x="90" y="329"/>
                  </a:lnTo>
                  <a:lnTo>
                    <a:pt x="96" y="329"/>
                  </a:lnTo>
                  <a:lnTo>
                    <a:pt x="108" y="323"/>
                  </a:lnTo>
                  <a:lnTo>
                    <a:pt x="120" y="323"/>
                  </a:lnTo>
                  <a:lnTo>
                    <a:pt x="132" y="317"/>
                  </a:lnTo>
                  <a:lnTo>
                    <a:pt x="137" y="317"/>
                  </a:lnTo>
                  <a:lnTo>
                    <a:pt x="149" y="311"/>
                  </a:lnTo>
                  <a:lnTo>
                    <a:pt x="155" y="305"/>
                  </a:lnTo>
                  <a:lnTo>
                    <a:pt x="161" y="293"/>
                  </a:lnTo>
                  <a:lnTo>
                    <a:pt x="167" y="287"/>
                  </a:lnTo>
                  <a:lnTo>
                    <a:pt x="173" y="281"/>
                  </a:lnTo>
                  <a:lnTo>
                    <a:pt x="173" y="269"/>
                  </a:lnTo>
                  <a:lnTo>
                    <a:pt x="179" y="263"/>
                  </a:lnTo>
                  <a:lnTo>
                    <a:pt x="179" y="251"/>
                  </a:lnTo>
                  <a:lnTo>
                    <a:pt x="179" y="245"/>
                  </a:lnTo>
                  <a:lnTo>
                    <a:pt x="179" y="233"/>
                  </a:lnTo>
                  <a:lnTo>
                    <a:pt x="173" y="221"/>
                  </a:lnTo>
                  <a:lnTo>
                    <a:pt x="173" y="215"/>
                  </a:lnTo>
                  <a:lnTo>
                    <a:pt x="167" y="209"/>
                  </a:lnTo>
                  <a:lnTo>
                    <a:pt x="161" y="204"/>
                  </a:lnTo>
                  <a:lnTo>
                    <a:pt x="161" y="198"/>
                  </a:lnTo>
                  <a:lnTo>
                    <a:pt x="161" y="192"/>
                  </a:lnTo>
                  <a:lnTo>
                    <a:pt x="167" y="186"/>
                  </a:lnTo>
                  <a:lnTo>
                    <a:pt x="173" y="186"/>
                  </a:lnTo>
                  <a:lnTo>
                    <a:pt x="179" y="192"/>
                  </a:lnTo>
                  <a:lnTo>
                    <a:pt x="179" y="198"/>
                  </a:lnTo>
                  <a:lnTo>
                    <a:pt x="179" y="209"/>
                  </a:lnTo>
                  <a:lnTo>
                    <a:pt x="185" y="221"/>
                  </a:lnTo>
                  <a:lnTo>
                    <a:pt x="185" y="227"/>
                  </a:lnTo>
                  <a:lnTo>
                    <a:pt x="185" y="233"/>
                  </a:lnTo>
                  <a:lnTo>
                    <a:pt x="191" y="239"/>
                  </a:lnTo>
                  <a:lnTo>
                    <a:pt x="191" y="251"/>
                  </a:lnTo>
                  <a:lnTo>
                    <a:pt x="197" y="257"/>
                  </a:lnTo>
                  <a:lnTo>
                    <a:pt x="203" y="263"/>
                  </a:lnTo>
                  <a:lnTo>
                    <a:pt x="209" y="269"/>
                  </a:lnTo>
                  <a:lnTo>
                    <a:pt x="221" y="269"/>
                  </a:lnTo>
                  <a:lnTo>
                    <a:pt x="227" y="275"/>
                  </a:lnTo>
                  <a:lnTo>
                    <a:pt x="239" y="281"/>
                  </a:lnTo>
                  <a:lnTo>
                    <a:pt x="245" y="281"/>
                  </a:lnTo>
                  <a:lnTo>
                    <a:pt x="257" y="287"/>
                  </a:lnTo>
                  <a:lnTo>
                    <a:pt x="263" y="293"/>
                  </a:lnTo>
                  <a:lnTo>
                    <a:pt x="269" y="293"/>
                  </a:lnTo>
                  <a:lnTo>
                    <a:pt x="275" y="299"/>
                  </a:lnTo>
                  <a:lnTo>
                    <a:pt x="281" y="311"/>
                  </a:lnTo>
                  <a:lnTo>
                    <a:pt x="281" y="299"/>
                  </a:lnTo>
                  <a:lnTo>
                    <a:pt x="287" y="281"/>
                  </a:lnTo>
                  <a:lnTo>
                    <a:pt x="287" y="269"/>
                  </a:lnTo>
                  <a:lnTo>
                    <a:pt x="287" y="251"/>
                  </a:lnTo>
                  <a:lnTo>
                    <a:pt x="281" y="233"/>
                  </a:lnTo>
                  <a:lnTo>
                    <a:pt x="275" y="221"/>
                  </a:lnTo>
                  <a:lnTo>
                    <a:pt x="263" y="209"/>
                  </a:lnTo>
                  <a:lnTo>
                    <a:pt x="245" y="204"/>
                  </a:lnTo>
                  <a:lnTo>
                    <a:pt x="239" y="198"/>
                  </a:lnTo>
                  <a:lnTo>
                    <a:pt x="233" y="198"/>
                  </a:lnTo>
                  <a:lnTo>
                    <a:pt x="227" y="198"/>
                  </a:lnTo>
                  <a:lnTo>
                    <a:pt x="221" y="198"/>
                  </a:lnTo>
                  <a:lnTo>
                    <a:pt x="215" y="198"/>
                  </a:lnTo>
                  <a:lnTo>
                    <a:pt x="215" y="192"/>
                  </a:lnTo>
                  <a:lnTo>
                    <a:pt x="209" y="192"/>
                  </a:lnTo>
                  <a:lnTo>
                    <a:pt x="215" y="192"/>
                  </a:lnTo>
                  <a:lnTo>
                    <a:pt x="215" y="186"/>
                  </a:lnTo>
                  <a:lnTo>
                    <a:pt x="215" y="180"/>
                  </a:lnTo>
                  <a:lnTo>
                    <a:pt x="227" y="186"/>
                  </a:lnTo>
                  <a:lnTo>
                    <a:pt x="239" y="192"/>
                  </a:lnTo>
                  <a:lnTo>
                    <a:pt x="251" y="198"/>
                  </a:lnTo>
                  <a:lnTo>
                    <a:pt x="263" y="198"/>
                  </a:lnTo>
                  <a:lnTo>
                    <a:pt x="269" y="198"/>
                  </a:lnTo>
                  <a:lnTo>
                    <a:pt x="281" y="198"/>
                  </a:lnTo>
                  <a:lnTo>
                    <a:pt x="287" y="198"/>
                  </a:lnTo>
                  <a:lnTo>
                    <a:pt x="293" y="192"/>
                  </a:lnTo>
                  <a:lnTo>
                    <a:pt x="305" y="192"/>
                  </a:lnTo>
                  <a:lnTo>
                    <a:pt x="311" y="186"/>
                  </a:lnTo>
                  <a:lnTo>
                    <a:pt x="317" y="186"/>
                  </a:lnTo>
                  <a:lnTo>
                    <a:pt x="323" y="186"/>
                  </a:lnTo>
                  <a:lnTo>
                    <a:pt x="323" y="180"/>
                  </a:lnTo>
                  <a:lnTo>
                    <a:pt x="329" y="180"/>
                  </a:lnTo>
                  <a:lnTo>
                    <a:pt x="323" y="180"/>
                  </a:lnTo>
                  <a:lnTo>
                    <a:pt x="317" y="174"/>
                  </a:lnTo>
                  <a:lnTo>
                    <a:pt x="311" y="174"/>
                  </a:lnTo>
                  <a:lnTo>
                    <a:pt x="305" y="168"/>
                  </a:lnTo>
                  <a:lnTo>
                    <a:pt x="299" y="162"/>
                  </a:lnTo>
                  <a:lnTo>
                    <a:pt x="299" y="156"/>
                  </a:lnTo>
                  <a:lnTo>
                    <a:pt x="293" y="150"/>
                  </a:lnTo>
                  <a:lnTo>
                    <a:pt x="287" y="144"/>
                  </a:lnTo>
                  <a:lnTo>
                    <a:pt x="281" y="138"/>
                  </a:lnTo>
                  <a:lnTo>
                    <a:pt x="275" y="132"/>
                  </a:lnTo>
                  <a:lnTo>
                    <a:pt x="269" y="126"/>
                  </a:lnTo>
                  <a:lnTo>
                    <a:pt x="257" y="126"/>
                  </a:lnTo>
                  <a:lnTo>
                    <a:pt x="251" y="120"/>
                  </a:lnTo>
                  <a:lnTo>
                    <a:pt x="239" y="120"/>
                  </a:lnTo>
                  <a:lnTo>
                    <a:pt x="227" y="120"/>
                  </a:lnTo>
                  <a:lnTo>
                    <a:pt x="221" y="126"/>
                  </a:lnTo>
                  <a:lnTo>
                    <a:pt x="215" y="126"/>
                  </a:lnTo>
                  <a:lnTo>
                    <a:pt x="215" y="132"/>
                  </a:lnTo>
                  <a:lnTo>
                    <a:pt x="209" y="132"/>
                  </a:lnTo>
                  <a:lnTo>
                    <a:pt x="203" y="138"/>
                  </a:lnTo>
                  <a:lnTo>
                    <a:pt x="197" y="138"/>
                  </a:lnTo>
                  <a:lnTo>
                    <a:pt x="197" y="132"/>
                  </a:lnTo>
                  <a:lnTo>
                    <a:pt x="197" y="126"/>
                  </a:lnTo>
                  <a:lnTo>
                    <a:pt x="203" y="126"/>
                  </a:lnTo>
                  <a:lnTo>
                    <a:pt x="203" y="120"/>
                  </a:lnTo>
                  <a:lnTo>
                    <a:pt x="209" y="120"/>
                  </a:lnTo>
                  <a:lnTo>
                    <a:pt x="215" y="120"/>
                  </a:lnTo>
                  <a:lnTo>
                    <a:pt x="221" y="120"/>
                  </a:lnTo>
                  <a:lnTo>
                    <a:pt x="227" y="114"/>
                  </a:lnTo>
                  <a:lnTo>
                    <a:pt x="233" y="102"/>
                  </a:lnTo>
                  <a:lnTo>
                    <a:pt x="239" y="96"/>
                  </a:lnTo>
                  <a:lnTo>
                    <a:pt x="239" y="84"/>
                  </a:lnTo>
                  <a:lnTo>
                    <a:pt x="245" y="72"/>
                  </a:lnTo>
                  <a:lnTo>
                    <a:pt x="245" y="60"/>
                  </a:lnTo>
                  <a:lnTo>
                    <a:pt x="245" y="54"/>
                  </a:lnTo>
                  <a:lnTo>
                    <a:pt x="239" y="42"/>
                  </a:lnTo>
                  <a:lnTo>
                    <a:pt x="239" y="30"/>
                  </a:lnTo>
                  <a:lnTo>
                    <a:pt x="233" y="18"/>
                  </a:lnTo>
                  <a:lnTo>
                    <a:pt x="233" y="6"/>
                  </a:lnTo>
                  <a:lnTo>
                    <a:pt x="233" y="0"/>
                  </a:lnTo>
                  <a:lnTo>
                    <a:pt x="227" y="6"/>
                  </a:lnTo>
                  <a:lnTo>
                    <a:pt x="221" y="12"/>
                  </a:lnTo>
                  <a:lnTo>
                    <a:pt x="221" y="18"/>
                  </a:lnTo>
                  <a:lnTo>
                    <a:pt x="215" y="24"/>
                  </a:lnTo>
                  <a:lnTo>
                    <a:pt x="209" y="30"/>
                  </a:lnTo>
                  <a:lnTo>
                    <a:pt x="203" y="30"/>
                  </a:lnTo>
                  <a:lnTo>
                    <a:pt x="197" y="30"/>
                  </a:lnTo>
                  <a:lnTo>
                    <a:pt x="191" y="36"/>
                  </a:lnTo>
                  <a:lnTo>
                    <a:pt x="179" y="36"/>
                  </a:lnTo>
                  <a:lnTo>
                    <a:pt x="173" y="48"/>
                  </a:lnTo>
                  <a:lnTo>
                    <a:pt x="167" y="54"/>
                  </a:lnTo>
                  <a:lnTo>
                    <a:pt x="161" y="66"/>
                  </a:lnTo>
                  <a:lnTo>
                    <a:pt x="155" y="78"/>
                  </a:lnTo>
                  <a:lnTo>
                    <a:pt x="149" y="90"/>
                  </a:lnTo>
                  <a:lnTo>
                    <a:pt x="149" y="102"/>
                  </a:lnTo>
                  <a:lnTo>
                    <a:pt x="155" y="120"/>
                  </a:lnTo>
                  <a:lnTo>
                    <a:pt x="149" y="120"/>
                  </a:lnTo>
                  <a:lnTo>
                    <a:pt x="143" y="120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15" name="Freeform 215"/>
            <p:cNvSpPr>
              <a:spLocks/>
            </p:cNvSpPr>
            <p:nvPr/>
          </p:nvSpPr>
          <p:spPr bwMode="auto">
            <a:xfrm>
              <a:off x="4654" y="1929"/>
              <a:ext cx="101" cy="144"/>
            </a:xfrm>
            <a:custGeom>
              <a:avLst/>
              <a:gdLst>
                <a:gd name="T0" fmla="*/ 101 w 101"/>
                <a:gd name="T1" fmla="*/ 60 h 144"/>
                <a:gd name="T2" fmla="*/ 95 w 101"/>
                <a:gd name="T3" fmla="*/ 60 h 144"/>
                <a:gd name="T4" fmla="*/ 89 w 101"/>
                <a:gd name="T5" fmla="*/ 66 h 144"/>
                <a:gd name="T6" fmla="*/ 83 w 101"/>
                <a:gd name="T7" fmla="*/ 72 h 144"/>
                <a:gd name="T8" fmla="*/ 77 w 101"/>
                <a:gd name="T9" fmla="*/ 72 h 144"/>
                <a:gd name="T10" fmla="*/ 71 w 101"/>
                <a:gd name="T11" fmla="*/ 78 h 144"/>
                <a:gd name="T12" fmla="*/ 71 w 101"/>
                <a:gd name="T13" fmla="*/ 90 h 144"/>
                <a:gd name="T14" fmla="*/ 65 w 101"/>
                <a:gd name="T15" fmla="*/ 96 h 144"/>
                <a:gd name="T16" fmla="*/ 65 w 101"/>
                <a:gd name="T17" fmla="*/ 102 h 144"/>
                <a:gd name="T18" fmla="*/ 59 w 101"/>
                <a:gd name="T19" fmla="*/ 108 h 144"/>
                <a:gd name="T20" fmla="*/ 59 w 101"/>
                <a:gd name="T21" fmla="*/ 108 h 144"/>
                <a:gd name="T22" fmla="*/ 59 w 101"/>
                <a:gd name="T23" fmla="*/ 114 h 144"/>
                <a:gd name="T24" fmla="*/ 59 w 101"/>
                <a:gd name="T25" fmla="*/ 114 h 144"/>
                <a:gd name="T26" fmla="*/ 59 w 101"/>
                <a:gd name="T27" fmla="*/ 120 h 144"/>
                <a:gd name="T28" fmla="*/ 59 w 101"/>
                <a:gd name="T29" fmla="*/ 126 h 144"/>
                <a:gd name="T30" fmla="*/ 65 w 101"/>
                <a:gd name="T31" fmla="*/ 138 h 144"/>
                <a:gd name="T32" fmla="*/ 65 w 101"/>
                <a:gd name="T33" fmla="*/ 144 h 144"/>
                <a:gd name="T34" fmla="*/ 59 w 101"/>
                <a:gd name="T35" fmla="*/ 144 h 144"/>
                <a:gd name="T36" fmla="*/ 59 w 101"/>
                <a:gd name="T37" fmla="*/ 144 h 144"/>
                <a:gd name="T38" fmla="*/ 53 w 101"/>
                <a:gd name="T39" fmla="*/ 144 h 144"/>
                <a:gd name="T40" fmla="*/ 53 w 101"/>
                <a:gd name="T41" fmla="*/ 144 h 144"/>
                <a:gd name="T42" fmla="*/ 53 w 101"/>
                <a:gd name="T43" fmla="*/ 132 h 144"/>
                <a:gd name="T44" fmla="*/ 47 w 101"/>
                <a:gd name="T45" fmla="*/ 120 h 144"/>
                <a:gd name="T46" fmla="*/ 42 w 101"/>
                <a:gd name="T47" fmla="*/ 108 h 144"/>
                <a:gd name="T48" fmla="*/ 42 w 101"/>
                <a:gd name="T49" fmla="*/ 96 h 144"/>
                <a:gd name="T50" fmla="*/ 30 w 101"/>
                <a:gd name="T51" fmla="*/ 90 h 144"/>
                <a:gd name="T52" fmla="*/ 24 w 101"/>
                <a:gd name="T53" fmla="*/ 84 h 144"/>
                <a:gd name="T54" fmla="*/ 18 w 101"/>
                <a:gd name="T55" fmla="*/ 78 h 144"/>
                <a:gd name="T56" fmla="*/ 6 w 101"/>
                <a:gd name="T57" fmla="*/ 72 h 144"/>
                <a:gd name="T58" fmla="*/ 12 w 101"/>
                <a:gd name="T59" fmla="*/ 66 h 144"/>
                <a:gd name="T60" fmla="*/ 12 w 101"/>
                <a:gd name="T61" fmla="*/ 60 h 144"/>
                <a:gd name="T62" fmla="*/ 6 w 101"/>
                <a:gd name="T63" fmla="*/ 54 h 144"/>
                <a:gd name="T64" fmla="*/ 0 w 101"/>
                <a:gd name="T65" fmla="*/ 48 h 144"/>
                <a:gd name="T66" fmla="*/ 6 w 101"/>
                <a:gd name="T67" fmla="*/ 48 h 144"/>
                <a:gd name="T68" fmla="*/ 6 w 101"/>
                <a:gd name="T69" fmla="*/ 42 h 144"/>
                <a:gd name="T70" fmla="*/ 12 w 101"/>
                <a:gd name="T71" fmla="*/ 36 h 144"/>
                <a:gd name="T72" fmla="*/ 12 w 101"/>
                <a:gd name="T73" fmla="*/ 24 h 144"/>
                <a:gd name="T74" fmla="*/ 12 w 101"/>
                <a:gd name="T75" fmla="*/ 18 h 144"/>
                <a:gd name="T76" fmla="*/ 12 w 101"/>
                <a:gd name="T77" fmla="*/ 12 h 144"/>
                <a:gd name="T78" fmla="*/ 12 w 101"/>
                <a:gd name="T79" fmla="*/ 6 h 144"/>
                <a:gd name="T80" fmla="*/ 12 w 101"/>
                <a:gd name="T81" fmla="*/ 0 h 144"/>
                <a:gd name="T82" fmla="*/ 12 w 101"/>
                <a:gd name="T83" fmla="*/ 6 h 144"/>
                <a:gd name="T84" fmla="*/ 18 w 101"/>
                <a:gd name="T85" fmla="*/ 6 h 144"/>
                <a:gd name="T86" fmla="*/ 24 w 101"/>
                <a:gd name="T87" fmla="*/ 12 h 144"/>
                <a:gd name="T88" fmla="*/ 30 w 101"/>
                <a:gd name="T89" fmla="*/ 18 h 144"/>
                <a:gd name="T90" fmla="*/ 36 w 101"/>
                <a:gd name="T91" fmla="*/ 18 h 144"/>
                <a:gd name="T92" fmla="*/ 47 w 101"/>
                <a:gd name="T93" fmla="*/ 24 h 144"/>
                <a:gd name="T94" fmla="*/ 53 w 101"/>
                <a:gd name="T95" fmla="*/ 24 h 144"/>
                <a:gd name="T96" fmla="*/ 65 w 101"/>
                <a:gd name="T97" fmla="*/ 24 h 144"/>
                <a:gd name="T98" fmla="*/ 65 w 101"/>
                <a:gd name="T99" fmla="*/ 30 h 144"/>
                <a:gd name="T100" fmla="*/ 65 w 101"/>
                <a:gd name="T101" fmla="*/ 36 h 144"/>
                <a:gd name="T102" fmla="*/ 65 w 101"/>
                <a:gd name="T103" fmla="*/ 42 h 144"/>
                <a:gd name="T104" fmla="*/ 65 w 101"/>
                <a:gd name="T105" fmla="*/ 48 h 144"/>
                <a:gd name="T106" fmla="*/ 71 w 101"/>
                <a:gd name="T107" fmla="*/ 54 h 144"/>
                <a:gd name="T108" fmla="*/ 77 w 101"/>
                <a:gd name="T109" fmla="*/ 60 h 144"/>
                <a:gd name="T110" fmla="*/ 89 w 101"/>
                <a:gd name="T111" fmla="*/ 60 h 144"/>
                <a:gd name="T112" fmla="*/ 101 w 101"/>
                <a:gd name="T113" fmla="*/ 60 h 1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1"/>
                <a:gd name="T172" fmla="*/ 0 h 144"/>
                <a:gd name="T173" fmla="*/ 101 w 101"/>
                <a:gd name="T174" fmla="*/ 144 h 1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1" h="144">
                  <a:moveTo>
                    <a:pt x="101" y="60"/>
                  </a:moveTo>
                  <a:lnTo>
                    <a:pt x="95" y="60"/>
                  </a:lnTo>
                  <a:lnTo>
                    <a:pt x="89" y="66"/>
                  </a:lnTo>
                  <a:lnTo>
                    <a:pt x="83" y="72"/>
                  </a:lnTo>
                  <a:lnTo>
                    <a:pt x="77" y="72"/>
                  </a:lnTo>
                  <a:lnTo>
                    <a:pt x="71" y="78"/>
                  </a:lnTo>
                  <a:lnTo>
                    <a:pt x="71" y="90"/>
                  </a:lnTo>
                  <a:lnTo>
                    <a:pt x="65" y="96"/>
                  </a:lnTo>
                  <a:lnTo>
                    <a:pt x="65" y="102"/>
                  </a:lnTo>
                  <a:lnTo>
                    <a:pt x="59" y="108"/>
                  </a:lnTo>
                  <a:lnTo>
                    <a:pt x="59" y="114"/>
                  </a:lnTo>
                  <a:lnTo>
                    <a:pt x="59" y="120"/>
                  </a:lnTo>
                  <a:lnTo>
                    <a:pt x="59" y="126"/>
                  </a:lnTo>
                  <a:lnTo>
                    <a:pt x="65" y="138"/>
                  </a:lnTo>
                  <a:lnTo>
                    <a:pt x="65" y="144"/>
                  </a:lnTo>
                  <a:lnTo>
                    <a:pt x="59" y="144"/>
                  </a:lnTo>
                  <a:lnTo>
                    <a:pt x="53" y="144"/>
                  </a:lnTo>
                  <a:lnTo>
                    <a:pt x="53" y="132"/>
                  </a:lnTo>
                  <a:lnTo>
                    <a:pt x="47" y="120"/>
                  </a:lnTo>
                  <a:lnTo>
                    <a:pt x="42" y="108"/>
                  </a:lnTo>
                  <a:lnTo>
                    <a:pt x="42" y="96"/>
                  </a:lnTo>
                  <a:lnTo>
                    <a:pt x="30" y="90"/>
                  </a:lnTo>
                  <a:lnTo>
                    <a:pt x="24" y="84"/>
                  </a:lnTo>
                  <a:lnTo>
                    <a:pt x="18" y="78"/>
                  </a:lnTo>
                  <a:lnTo>
                    <a:pt x="6" y="72"/>
                  </a:lnTo>
                  <a:lnTo>
                    <a:pt x="12" y="66"/>
                  </a:lnTo>
                  <a:lnTo>
                    <a:pt x="12" y="60"/>
                  </a:lnTo>
                  <a:lnTo>
                    <a:pt x="6" y="54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6" y="42"/>
                  </a:lnTo>
                  <a:lnTo>
                    <a:pt x="12" y="36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18"/>
                  </a:lnTo>
                  <a:lnTo>
                    <a:pt x="47" y="24"/>
                  </a:lnTo>
                  <a:lnTo>
                    <a:pt x="53" y="24"/>
                  </a:lnTo>
                  <a:lnTo>
                    <a:pt x="65" y="24"/>
                  </a:lnTo>
                  <a:lnTo>
                    <a:pt x="65" y="30"/>
                  </a:lnTo>
                  <a:lnTo>
                    <a:pt x="65" y="36"/>
                  </a:lnTo>
                  <a:lnTo>
                    <a:pt x="65" y="42"/>
                  </a:lnTo>
                  <a:lnTo>
                    <a:pt x="65" y="48"/>
                  </a:lnTo>
                  <a:lnTo>
                    <a:pt x="71" y="54"/>
                  </a:lnTo>
                  <a:lnTo>
                    <a:pt x="77" y="60"/>
                  </a:lnTo>
                  <a:lnTo>
                    <a:pt x="89" y="60"/>
                  </a:lnTo>
                  <a:lnTo>
                    <a:pt x="101" y="6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16" name="Freeform 216"/>
            <p:cNvSpPr>
              <a:spLocks/>
            </p:cNvSpPr>
            <p:nvPr/>
          </p:nvSpPr>
          <p:spPr bwMode="auto">
            <a:xfrm>
              <a:off x="4564" y="2168"/>
              <a:ext cx="114" cy="132"/>
            </a:xfrm>
            <a:custGeom>
              <a:avLst/>
              <a:gdLst>
                <a:gd name="T0" fmla="*/ 42 w 114"/>
                <a:gd name="T1" fmla="*/ 24 h 132"/>
                <a:gd name="T2" fmla="*/ 48 w 114"/>
                <a:gd name="T3" fmla="*/ 24 h 132"/>
                <a:gd name="T4" fmla="*/ 54 w 114"/>
                <a:gd name="T5" fmla="*/ 24 h 132"/>
                <a:gd name="T6" fmla="*/ 60 w 114"/>
                <a:gd name="T7" fmla="*/ 24 h 132"/>
                <a:gd name="T8" fmla="*/ 66 w 114"/>
                <a:gd name="T9" fmla="*/ 24 h 132"/>
                <a:gd name="T10" fmla="*/ 78 w 114"/>
                <a:gd name="T11" fmla="*/ 24 h 132"/>
                <a:gd name="T12" fmla="*/ 84 w 114"/>
                <a:gd name="T13" fmla="*/ 24 h 132"/>
                <a:gd name="T14" fmla="*/ 90 w 114"/>
                <a:gd name="T15" fmla="*/ 18 h 132"/>
                <a:gd name="T16" fmla="*/ 102 w 114"/>
                <a:gd name="T17" fmla="*/ 12 h 132"/>
                <a:gd name="T18" fmla="*/ 108 w 114"/>
                <a:gd name="T19" fmla="*/ 6 h 132"/>
                <a:gd name="T20" fmla="*/ 114 w 114"/>
                <a:gd name="T21" fmla="*/ 0 h 132"/>
                <a:gd name="T22" fmla="*/ 114 w 114"/>
                <a:gd name="T23" fmla="*/ 6 h 132"/>
                <a:gd name="T24" fmla="*/ 108 w 114"/>
                <a:gd name="T25" fmla="*/ 12 h 132"/>
                <a:gd name="T26" fmla="*/ 102 w 114"/>
                <a:gd name="T27" fmla="*/ 24 h 132"/>
                <a:gd name="T28" fmla="*/ 96 w 114"/>
                <a:gd name="T29" fmla="*/ 36 h 132"/>
                <a:gd name="T30" fmla="*/ 90 w 114"/>
                <a:gd name="T31" fmla="*/ 54 h 132"/>
                <a:gd name="T32" fmla="*/ 90 w 114"/>
                <a:gd name="T33" fmla="*/ 66 h 132"/>
                <a:gd name="T34" fmla="*/ 96 w 114"/>
                <a:gd name="T35" fmla="*/ 78 h 132"/>
                <a:gd name="T36" fmla="*/ 90 w 114"/>
                <a:gd name="T37" fmla="*/ 78 h 132"/>
                <a:gd name="T38" fmla="*/ 84 w 114"/>
                <a:gd name="T39" fmla="*/ 84 h 132"/>
                <a:gd name="T40" fmla="*/ 72 w 114"/>
                <a:gd name="T41" fmla="*/ 96 h 132"/>
                <a:gd name="T42" fmla="*/ 72 w 114"/>
                <a:gd name="T43" fmla="*/ 114 h 132"/>
                <a:gd name="T44" fmla="*/ 66 w 114"/>
                <a:gd name="T45" fmla="*/ 120 h 132"/>
                <a:gd name="T46" fmla="*/ 48 w 114"/>
                <a:gd name="T47" fmla="*/ 114 h 132"/>
                <a:gd name="T48" fmla="*/ 36 w 114"/>
                <a:gd name="T49" fmla="*/ 114 h 132"/>
                <a:gd name="T50" fmla="*/ 24 w 114"/>
                <a:gd name="T51" fmla="*/ 126 h 132"/>
                <a:gd name="T52" fmla="*/ 18 w 114"/>
                <a:gd name="T53" fmla="*/ 126 h 132"/>
                <a:gd name="T54" fmla="*/ 18 w 114"/>
                <a:gd name="T55" fmla="*/ 108 h 132"/>
                <a:gd name="T56" fmla="*/ 12 w 114"/>
                <a:gd name="T57" fmla="*/ 96 h 132"/>
                <a:gd name="T58" fmla="*/ 6 w 114"/>
                <a:gd name="T59" fmla="*/ 84 h 132"/>
                <a:gd name="T60" fmla="*/ 6 w 114"/>
                <a:gd name="T61" fmla="*/ 72 h 132"/>
                <a:gd name="T62" fmla="*/ 12 w 114"/>
                <a:gd name="T63" fmla="*/ 54 h 132"/>
                <a:gd name="T64" fmla="*/ 12 w 114"/>
                <a:gd name="T65" fmla="*/ 48 h 132"/>
                <a:gd name="T66" fmla="*/ 24 w 114"/>
                <a:gd name="T67" fmla="*/ 42 h 132"/>
                <a:gd name="T68" fmla="*/ 30 w 114"/>
                <a:gd name="T69" fmla="*/ 36 h 132"/>
                <a:gd name="T70" fmla="*/ 36 w 114"/>
                <a:gd name="T71" fmla="*/ 30 h 1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4"/>
                <a:gd name="T109" fmla="*/ 0 h 132"/>
                <a:gd name="T110" fmla="*/ 114 w 114"/>
                <a:gd name="T111" fmla="*/ 132 h 1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4" h="132">
                  <a:moveTo>
                    <a:pt x="36" y="24"/>
                  </a:moveTo>
                  <a:lnTo>
                    <a:pt x="42" y="24"/>
                  </a:lnTo>
                  <a:lnTo>
                    <a:pt x="48" y="24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78" y="24"/>
                  </a:lnTo>
                  <a:lnTo>
                    <a:pt x="84" y="24"/>
                  </a:lnTo>
                  <a:lnTo>
                    <a:pt x="90" y="18"/>
                  </a:lnTo>
                  <a:lnTo>
                    <a:pt x="96" y="18"/>
                  </a:lnTo>
                  <a:lnTo>
                    <a:pt x="102" y="12"/>
                  </a:lnTo>
                  <a:lnTo>
                    <a:pt x="102" y="6"/>
                  </a:lnTo>
                  <a:lnTo>
                    <a:pt x="108" y="6"/>
                  </a:lnTo>
                  <a:lnTo>
                    <a:pt x="114" y="0"/>
                  </a:lnTo>
                  <a:lnTo>
                    <a:pt x="114" y="6"/>
                  </a:lnTo>
                  <a:lnTo>
                    <a:pt x="108" y="12"/>
                  </a:lnTo>
                  <a:lnTo>
                    <a:pt x="102" y="18"/>
                  </a:lnTo>
                  <a:lnTo>
                    <a:pt x="102" y="24"/>
                  </a:lnTo>
                  <a:lnTo>
                    <a:pt x="96" y="30"/>
                  </a:lnTo>
                  <a:lnTo>
                    <a:pt x="96" y="36"/>
                  </a:lnTo>
                  <a:lnTo>
                    <a:pt x="90" y="48"/>
                  </a:lnTo>
                  <a:lnTo>
                    <a:pt x="90" y="54"/>
                  </a:lnTo>
                  <a:lnTo>
                    <a:pt x="90" y="60"/>
                  </a:lnTo>
                  <a:lnTo>
                    <a:pt x="90" y="66"/>
                  </a:lnTo>
                  <a:lnTo>
                    <a:pt x="96" y="72"/>
                  </a:lnTo>
                  <a:lnTo>
                    <a:pt x="96" y="78"/>
                  </a:lnTo>
                  <a:lnTo>
                    <a:pt x="90" y="78"/>
                  </a:lnTo>
                  <a:lnTo>
                    <a:pt x="84" y="84"/>
                  </a:lnTo>
                  <a:lnTo>
                    <a:pt x="78" y="90"/>
                  </a:lnTo>
                  <a:lnTo>
                    <a:pt x="72" y="96"/>
                  </a:lnTo>
                  <a:lnTo>
                    <a:pt x="72" y="102"/>
                  </a:lnTo>
                  <a:lnTo>
                    <a:pt x="72" y="114"/>
                  </a:lnTo>
                  <a:lnTo>
                    <a:pt x="72" y="120"/>
                  </a:lnTo>
                  <a:lnTo>
                    <a:pt x="66" y="120"/>
                  </a:lnTo>
                  <a:lnTo>
                    <a:pt x="60" y="114"/>
                  </a:lnTo>
                  <a:lnTo>
                    <a:pt x="48" y="114"/>
                  </a:lnTo>
                  <a:lnTo>
                    <a:pt x="42" y="114"/>
                  </a:lnTo>
                  <a:lnTo>
                    <a:pt x="36" y="114"/>
                  </a:lnTo>
                  <a:lnTo>
                    <a:pt x="30" y="120"/>
                  </a:lnTo>
                  <a:lnTo>
                    <a:pt x="24" y="126"/>
                  </a:lnTo>
                  <a:lnTo>
                    <a:pt x="18" y="132"/>
                  </a:lnTo>
                  <a:lnTo>
                    <a:pt x="18" y="126"/>
                  </a:lnTo>
                  <a:lnTo>
                    <a:pt x="18" y="120"/>
                  </a:lnTo>
                  <a:lnTo>
                    <a:pt x="18" y="108"/>
                  </a:lnTo>
                  <a:lnTo>
                    <a:pt x="18" y="102"/>
                  </a:lnTo>
                  <a:lnTo>
                    <a:pt x="12" y="96"/>
                  </a:lnTo>
                  <a:lnTo>
                    <a:pt x="6" y="90"/>
                  </a:lnTo>
                  <a:lnTo>
                    <a:pt x="6" y="84"/>
                  </a:lnTo>
                  <a:lnTo>
                    <a:pt x="0" y="84"/>
                  </a:lnTo>
                  <a:lnTo>
                    <a:pt x="6" y="72"/>
                  </a:lnTo>
                  <a:lnTo>
                    <a:pt x="12" y="66"/>
                  </a:lnTo>
                  <a:lnTo>
                    <a:pt x="12" y="54"/>
                  </a:lnTo>
                  <a:lnTo>
                    <a:pt x="6" y="48"/>
                  </a:lnTo>
                  <a:lnTo>
                    <a:pt x="12" y="48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36"/>
                  </a:lnTo>
                  <a:lnTo>
                    <a:pt x="30" y="36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36" y="24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17" name="Freeform 217"/>
            <p:cNvSpPr>
              <a:spLocks/>
            </p:cNvSpPr>
            <p:nvPr/>
          </p:nvSpPr>
          <p:spPr bwMode="auto">
            <a:xfrm>
              <a:off x="4660" y="1947"/>
              <a:ext cx="71" cy="96"/>
            </a:xfrm>
            <a:custGeom>
              <a:avLst/>
              <a:gdLst>
                <a:gd name="T0" fmla="*/ 53 w 71"/>
                <a:gd name="T1" fmla="*/ 90 h 96"/>
                <a:gd name="T2" fmla="*/ 53 w 71"/>
                <a:gd name="T3" fmla="*/ 96 h 96"/>
                <a:gd name="T4" fmla="*/ 53 w 71"/>
                <a:gd name="T5" fmla="*/ 90 h 96"/>
                <a:gd name="T6" fmla="*/ 47 w 71"/>
                <a:gd name="T7" fmla="*/ 78 h 96"/>
                <a:gd name="T8" fmla="*/ 41 w 71"/>
                <a:gd name="T9" fmla="*/ 72 h 96"/>
                <a:gd name="T10" fmla="*/ 36 w 71"/>
                <a:gd name="T11" fmla="*/ 72 h 96"/>
                <a:gd name="T12" fmla="*/ 30 w 71"/>
                <a:gd name="T13" fmla="*/ 66 h 96"/>
                <a:gd name="T14" fmla="*/ 24 w 71"/>
                <a:gd name="T15" fmla="*/ 66 h 96"/>
                <a:gd name="T16" fmla="*/ 18 w 71"/>
                <a:gd name="T17" fmla="*/ 66 h 96"/>
                <a:gd name="T18" fmla="*/ 18 w 71"/>
                <a:gd name="T19" fmla="*/ 66 h 96"/>
                <a:gd name="T20" fmla="*/ 18 w 71"/>
                <a:gd name="T21" fmla="*/ 60 h 96"/>
                <a:gd name="T22" fmla="*/ 30 w 71"/>
                <a:gd name="T23" fmla="*/ 66 h 96"/>
                <a:gd name="T24" fmla="*/ 36 w 71"/>
                <a:gd name="T25" fmla="*/ 66 h 96"/>
                <a:gd name="T26" fmla="*/ 41 w 71"/>
                <a:gd name="T27" fmla="*/ 66 h 96"/>
                <a:gd name="T28" fmla="*/ 41 w 71"/>
                <a:gd name="T29" fmla="*/ 60 h 96"/>
                <a:gd name="T30" fmla="*/ 36 w 71"/>
                <a:gd name="T31" fmla="*/ 54 h 96"/>
                <a:gd name="T32" fmla="*/ 30 w 71"/>
                <a:gd name="T33" fmla="*/ 48 h 96"/>
                <a:gd name="T34" fmla="*/ 18 w 71"/>
                <a:gd name="T35" fmla="*/ 42 h 96"/>
                <a:gd name="T36" fmla="*/ 12 w 71"/>
                <a:gd name="T37" fmla="*/ 36 h 96"/>
                <a:gd name="T38" fmla="*/ 6 w 71"/>
                <a:gd name="T39" fmla="*/ 36 h 96"/>
                <a:gd name="T40" fmla="*/ 0 w 71"/>
                <a:gd name="T41" fmla="*/ 30 h 96"/>
                <a:gd name="T42" fmla="*/ 0 w 71"/>
                <a:gd name="T43" fmla="*/ 30 h 96"/>
                <a:gd name="T44" fmla="*/ 6 w 71"/>
                <a:gd name="T45" fmla="*/ 30 h 96"/>
                <a:gd name="T46" fmla="*/ 12 w 71"/>
                <a:gd name="T47" fmla="*/ 36 h 96"/>
                <a:gd name="T48" fmla="*/ 24 w 71"/>
                <a:gd name="T49" fmla="*/ 42 h 96"/>
                <a:gd name="T50" fmla="*/ 30 w 71"/>
                <a:gd name="T51" fmla="*/ 42 h 96"/>
                <a:gd name="T52" fmla="*/ 36 w 71"/>
                <a:gd name="T53" fmla="*/ 42 h 96"/>
                <a:gd name="T54" fmla="*/ 30 w 71"/>
                <a:gd name="T55" fmla="*/ 24 h 96"/>
                <a:gd name="T56" fmla="*/ 24 w 71"/>
                <a:gd name="T57" fmla="*/ 12 h 96"/>
                <a:gd name="T58" fmla="*/ 18 w 71"/>
                <a:gd name="T59" fmla="*/ 6 h 96"/>
                <a:gd name="T60" fmla="*/ 12 w 71"/>
                <a:gd name="T61" fmla="*/ 0 h 96"/>
                <a:gd name="T62" fmla="*/ 18 w 71"/>
                <a:gd name="T63" fmla="*/ 0 h 96"/>
                <a:gd name="T64" fmla="*/ 24 w 71"/>
                <a:gd name="T65" fmla="*/ 6 h 96"/>
                <a:gd name="T66" fmla="*/ 30 w 71"/>
                <a:gd name="T67" fmla="*/ 12 h 96"/>
                <a:gd name="T68" fmla="*/ 36 w 71"/>
                <a:gd name="T69" fmla="*/ 24 h 96"/>
                <a:gd name="T70" fmla="*/ 41 w 71"/>
                <a:gd name="T71" fmla="*/ 36 h 96"/>
                <a:gd name="T72" fmla="*/ 47 w 71"/>
                <a:gd name="T73" fmla="*/ 36 h 96"/>
                <a:gd name="T74" fmla="*/ 53 w 71"/>
                <a:gd name="T75" fmla="*/ 18 h 96"/>
                <a:gd name="T76" fmla="*/ 53 w 71"/>
                <a:gd name="T77" fmla="*/ 6 h 96"/>
                <a:gd name="T78" fmla="*/ 53 w 71"/>
                <a:gd name="T79" fmla="*/ 12 h 96"/>
                <a:gd name="T80" fmla="*/ 53 w 71"/>
                <a:gd name="T81" fmla="*/ 18 h 96"/>
                <a:gd name="T82" fmla="*/ 47 w 71"/>
                <a:gd name="T83" fmla="*/ 36 h 96"/>
                <a:gd name="T84" fmla="*/ 47 w 71"/>
                <a:gd name="T85" fmla="*/ 54 h 96"/>
                <a:gd name="T86" fmla="*/ 47 w 71"/>
                <a:gd name="T87" fmla="*/ 60 h 96"/>
                <a:gd name="T88" fmla="*/ 53 w 71"/>
                <a:gd name="T89" fmla="*/ 66 h 96"/>
                <a:gd name="T90" fmla="*/ 59 w 71"/>
                <a:gd name="T91" fmla="*/ 60 h 96"/>
                <a:gd name="T92" fmla="*/ 59 w 71"/>
                <a:gd name="T93" fmla="*/ 60 h 96"/>
                <a:gd name="T94" fmla="*/ 65 w 71"/>
                <a:gd name="T95" fmla="*/ 54 h 96"/>
                <a:gd name="T96" fmla="*/ 65 w 71"/>
                <a:gd name="T97" fmla="*/ 48 h 96"/>
                <a:gd name="T98" fmla="*/ 71 w 71"/>
                <a:gd name="T99" fmla="*/ 48 h 96"/>
                <a:gd name="T100" fmla="*/ 71 w 71"/>
                <a:gd name="T101" fmla="*/ 54 h 96"/>
                <a:gd name="T102" fmla="*/ 65 w 71"/>
                <a:gd name="T103" fmla="*/ 60 h 96"/>
                <a:gd name="T104" fmla="*/ 59 w 71"/>
                <a:gd name="T105" fmla="*/ 66 h 96"/>
                <a:gd name="T106" fmla="*/ 53 w 71"/>
                <a:gd name="T107" fmla="*/ 72 h 96"/>
                <a:gd name="T108" fmla="*/ 53 w 71"/>
                <a:gd name="T109" fmla="*/ 78 h 96"/>
                <a:gd name="T110" fmla="*/ 53 w 71"/>
                <a:gd name="T111" fmla="*/ 84 h 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1"/>
                <a:gd name="T169" fmla="*/ 0 h 96"/>
                <a:gd name="T170" fmla="*/ 71 w 71"/>
                <a:gd name="T171" fmla="*/ 96 h 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1" h="96">
                  <a:moveTo>
                    <a:pt x="59" y="84"/>
                  </a:moveTo>
                  <a:lnTo>
                    <a:pt x="53" y="90"/>
                  </a:lnTo>
                  <a:lnTo>
                    <a:pt x="53" y="96"/>
                  </a:lnTo>
                  <a:lnTo>
                    <a:pt x="53" y="90"/>
                  </a:lnTo>
                  <a:lnTo>
                    <a:pt x="47" y="84"/>
                  </a:lnTo>
                  <a:lnTo>
                    <a:pt x="47" y="78"/>
                  </a:lnTo>
                  <a:lnTo>
                    <a:pt x="47" y="72"/>
                  </a:lnTo>
                  <a:lnTo>
                    <a:pt x="41" y="72"/>
                  </a:lnTo>
                  <a:lnTo>
                    <a:pt x="36" y="72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18" y="66"/>
                  </a:lnTo>
                  <a:lnTo>
                    <a:pt x="18" y="60"/>
                  </a:lnTo>
                  <a:lnTo>
                    <a:pt x="24" y="66"/>
                  </a:lnTo>
                  <a:lnTo>
                    <a:pt x="30" y="66"/>
                  </a:lnTo>
                  <a:lnTo>
                    <a:pt x="36" y="66"/>
                  </a:lnTo>
                  <a:lnTo>
                    <a:pt x="41" y="66"/>
                  </a:lnTo>
                  <a:lnTo>
                    <a:pt x="41" y="60"/>
                  </a:lnTo>
                  <a:lnTo>
                    <a:pt x="41" y="54"/>
                  </a:lnTo>
                  <a:lnTo>
                    <a:pt x="36" y="54"/>
                  </a:lnTo>
                  <a:lnTo>
                    <a:pt x="36" y="48"/>
                  </a:lnTo>
                  <a:lnTo>
                    <a:pt x="30" y="48"/>
                  </a:lnTo>
                  <a:lnTo>
                    <a:pt x="24" y="48"/>
                  </a:lnTo>
                  <a:lnTo>
                    <a:pt x="18" y="42"/>
                  </a:lnTo>
                  <a:lnTo>
                    <a:pt x="12" y="36"/>
                  </a:lnTo>
                  <a:lnTo>
                    <a:pt x="6" y="36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4" y="42"/>
                  </a:lnTo>
                  <a:lnTo>
                    <a:pt x="30" y="42"/>
                  </a:lnTo>
                  <a:lnTo>
                    <a:pt x="36" y="42"/>
                  </a:lnTo>
                  <a:lnTo>
                    <a:pt x="36" y="36"/>
                  </a:lnTo>
                  <a:lnTo>
                    <a:pt x="30" y="24"/>
                  </a:lnTo>
                  <a:lnTo>
                    <a:pt x="30" y="18"/>
                  </a:lnTo>
                  <a:lnTo>
                    <a:pt x="24" y="12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36" y="24"/>
                  </a:lnTo>
                  <a:lnTo>
                    <a:pt x="36" y="30"/>
                  </a:lnTo>
                  <a:lnTo>
                    <a:pt x="41" y="36"/>
                  </a:lnTo>
                  <a:lnTo>
                    <a:pt x="41" y="42"/>
                  </a:lnTo>
                  <a:lnTo>
                    <a:pt x="47" y="36"/>
                  </a:lnTo>
                  <a:lnTo>
                    <a:pt x="47" y="24"/>
                  </a:lnTo>
                  <a:lnTo>
                    <a:pt x="53" y="18"/>
                  </a:lnTo>
                  <a:lnTo>
                    <a:pt x="53" y="12"/>
                  </a:lnTo>
                  <a:lnTo>
                    <a:pt x="53" y="6"/>
                  </a:lnTo>
                  <a:lnTo>
                    <a:pt x="53" y="12"/>
                  </a:lnTo>
                  <a:lnTo>
                    <a:pt x="53" y="18"/>
                  </a:lnTo>
                  <a:lnTo>
                    <a:pt x="53" y="30"/>
                  </a:lnTo>
                  <a:lnTo>
                    <a:pt x="47" y="36"/>
                  </a:lnTo>
                  <a:lnTo>
                    <a:pt x="41" y="48"/>
                  </a:lnTo>
                  <a:lnTo>
                    <a:pt x="47" y="54"/>
                  </a:lnTo>
                  <a:lnTo>
                    <a:pt x="47" y="60"/>
                  </a:lnTo>
                  <a:lnTo>
                    <a:pt x="47" y="66"/>
                  </a:lnTo>
                  <a:lnTo>
                    <a:pt x="53" y="66"/>
                  </a:lnTo>
                  <a:lnTo>
                    <a:pt x="59" y="60"/>
                  </a:lnTo>
                  <a:lnTo>
                    <a:pt x="65" y="54"/>
                  </a:lnTo>
                  <a:lnTo>
                    <a:pt x="65" y="48"/>
                  </a:lnTo>
                  <a:lnTo>
                    <a:pt x="71" y="48"/>
                  </a:lnTo>
                  <a:lnTo>
                    <a:pt x="71" y="54"/>
                  </a:lnTo>
                  <a:lnTo>
                    <a:pt x="65" y="60"/>
                  </a:lnTo>
                  <a:lnTo>
                    <a:pt x="65" y="66"/>
                  </a:lnTo>
                  <a:lnTo>
                    <a:pt x="59" y="66"/>
                  </a:lnTo>
                  <a:lnTo>
                    <a:pt x="59" y="72"/>
                  </a:lnTo>
                  <a:lnTo>
                    <a:pt x="53" y="72"/>
                  </a:lnTo>
                  <a:lnTo>
                    <a:pt x="53" y="78"/>
                  </a:lnTo>
                  <a:lnTo>
                    <a:pt x="53" y="84"/>
                  </a:lnTo>
                  <a:lnTo>
                    <a:pt x="59" y="84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18" name="Freeform 218"/>
            <p:cNvSpPr>
              <a:spLocks/>
            </p:cNvSpPr>
            <p:nvPr/>
          </p:nvSpPr>
          <p:spPr bwMode="auto">
            <a:xfrm>
              <a:off x="4576" y="2192"/>
              <a:ext cx="66" cy="90"/>
            </a:xfrm>
            <a:custGeom>
              <a:avLst/>
              <a:gdLst>
                <a:gd name="T0" fmla="*/ 66 w 66"/>
                <a:gd name="T1" fmla="*/ 0 h 90"/>
                <a:gd name="T2" fmla="*/ 54 w 66"/>
                <a:gd name="T3" fmla="*/ 0 h 90"/>
                <a:gd name="T4" fmla="*/ 54 w 66"/>
                <a:gd name="T5" fmla="*/ 6 h 90"/>
                <a:gd name="T6" fmla="*/ 48 w 66"/>
                <a:gd name="T7" fmla="*/ 12 h 90"/>
                <a:gd name="T8" fmla="*/ 42 w 66"/>
                <a:gd name="T9" fmla="*/ 18 h 90"/>
                <a:gd name="T10" fmla="*/ 30 w 66"/>
                <a:gd name="T11" fmla="*/ 18 h 90"/>
                <a:gd name="T12" fmla="*/ 18 w 66"/>
                <a:gd name="T13" fmla="*/ 24 h 90"/>
                <a:gd name="T14" fmla="*/ 12 w 66"/>
                <a:gd name="T15" fmla="*/ 24 h 90"/>
                <a:gd name="T16" fmla="*/ 6 w 66"/>
                <a:gd name="T17" fmla="*/ 30 h 90"/>
                <a:gd name="T18" fmla="*/ 6 w 66"/>
                <a:gd name="T19" fmla="*/ 30 h 90"/>
                <a:gd name="T20" fmla="*/ 12 w 66"/>
                <a:gd name="T21" fmla="*/ 24 h 90"/>
                <a:gd name="T22" fmla="*/ 18 w 66"/>
                <a:gd name="T23" fmla="*/ 24 h 90"/>
                <a:gd name="T24" fmla="*/ 30 w 66"/>
                <a:gd name="T25" fmla="*/ 24 h 90"/>
                <a:gd name="T26" fmla="*/ 36 w 66"/>
                <a:gd name="T27" fmla="*/ 24 h 90"/>
                <a:gd name="T28" fmla="*/ 36 w 66"/>
                <a:gd name="T29" fmla="*/ 30 h 90"/>
                <a:gd name="T30" fmla="*/ 30 w 66"/>
                <a:gd name="T31" fmla="*/ 42 h 90"/>
                <a:gd name="T32" fmla="*/ 24 w 66"/>
                <a:gd name="T33" fmla="*/ 48 h 90"/>
                <a:gd name="T34" fmla="*/ 18 w 66"/>
                <a:gd name="T35" fmla="*/ 48 h 90"/>
                <a:gd name="T36" fmla="*/ 12 w 66"/>
                <a:gd name="T37" fmla="*/ 48 h 90"/>
                <a:gd name="T38" fmla="*/ 0 w 66"/>
                <a:gd name="T39" fmla="*/ 54 h 90"/>
                <a:gd name="T40" fmla="*/ 0 w 66"/>
                <a:gd name="T41" fmla="*/ 54 h 90"/>
                <a:gd name="T42" fmla="*/ 0 w 66"/>
                <a:gd name="T43" fmla="*/ 54 h 90"/>
                <a:gd name="T44" fmla="*/ 6 w 66"/>
                <a:gd name="T45" fmla="*/ 54 h 90"/>
                <a:gd name="T46" fmla="*/ 12 w 66"/>
                <a:gd name="T47" fmla="*/ 54 h 90"/>
                <a:gd name="T48" fmla="*/ 18 w 66"/>
                <a:gd name="T49" fmla="*/ 54 h 90"/>
                <a:gd name="T50" fmla="*/ 24 w 66"/>
                <a:gd name="T51" fmla="*/ 54 h 90"/>
                <a:gd name="T52" fmla="*/ 24 w 66"/>
                <a:gd name="T53" fmla="*/ 54 h 90"/>
                <a:gd name="T54" fmla="*/ 12 w 66"/>
                <a:gd name="T55" fmla="*/ 72 h 90"/>
                <a:gd name="T56" fmla="*/ 12 w 66"/>
                <a:gd name="T57" fmla="*/ 84 h 90"/>
                <a:gd name="T58" fmla="*/ 18 w 66"/>
                <a:gd name="T59" fmla="*/ 78 h 90"/>
                <a:gd name="T60" fmla="*/ 24 w 66"/>
                <a:gd name="T61" fmla="*/ 66 h 90"/>
                <a:gd name="T62" fmla="*/ 30 w 66"/>
                <a:gd name="T63" fmla="*/ 54 h 90"/>
                <a:gd name="T64" fmla="*/ 36 w 66"/>
                <a:gd name="T65" fmla="*/ 60 h 90"/>
                <a:gd name="T66" fmla="*/ 42 w 66"/>
                <a:gd name="T67" fmla="*/ 78 h 90"/>
                <a:gd name="T68" fmla="*/ 48 w 66"/>
                <a:gd name="T69" fmla="*/ 84 h 90"/>
                <a:gd name="T70" fmla="*/ 48 w 66"/>
                <a:gd name="T71" fmla="*/ 84 h 90"/>
                <a:gd name="T72" fmla="*/ 42 w 66"/>
                <a:gd name="T73" fmla="*/ 72 h 90"/>
                <a:gd name="T74" fmla="*/ 36 w 66"/>
                <a:gd name="T75" fmla="*/ 54 h 90"/>
                <a:gd name="T76" fmla="*/ 42 w 66"/>
                <a:gd name="T77" fmla="*/ 42 h 90"/>
                <a:gd name="T78" fmla="*/ 48 w 66"/>
                <a:gd name="T79" fmla="*/ 30 h 90"/>
                <a:gd name="T80" fmla="*/ 54 w 66"/>
                <a:gd name="T81" fmla="*/ 30 h 90"/>
                <a:gd name="T82" fmla="*/ 60 w 66"/>
                <a:gd name="T83" fmla="*/ 42 h 90"/>
                <a:gd name="T84" fmla="*/ 66 w 66"/>
                <a:gd name="T85" fmla="*/ 60 h 90"/>
                <a:gd name="T86" fmla="*/ 66 w 66"/>
                <a:gd name="T87" fmla="*/ 54 h 90"/>
                <a:gd name="T88" fmla="*/ 66 w 66"/>
                <a:gd name="T89" fmla="*/ 42 h 90"/>
                <a:gd name="T90" fmla="*/ 60 w 66"/>
                <a:gd name="T91" fmla="*/ 24 h 90"/>
                <a:gd name="T92" fmla="*/ 60 w 66"/>
                <a:gd name="T93" fmla="*/ 18 h 90"/>
                <a:gd name="T94" fmla="*/ 66 w 66"/>
                <a:gd name="T95" fmla="*/ 6 h 90"/>
                <a:gd name="T96" fmla="*/ 66 w 66"/>
                <a:gd name="T97" fmla="*/ 0 h 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"/>
                <a:gd name="T148" fmla="*/ 0 h 90"/>
                <a:gd name="T149" fmla="*/ 66 w 66"/>
                <a:gd name="T150" fmla="*/ 90 h 9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" h="90">
                  <a:moveTo>
                    <a:pt x="66" y="0"/>
                  </a:moveTo>
                  <a:lnTo>
                    <a:pt x="66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54" y="6"/>
                  </a:lnTo>
                  <a:lnTo>
                    <a:pt x="48" y="12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8" y="24"/>
                  </a:lnTo>
                  <a:lnTo>
                    <a:pt x="12" y="24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6" y="24"/>
                  </a:lnTo>
                  <a:lnTo>
                    <a:pt x="42" y="24"/>
                  </a:lnTo>
                  <a:lnTo>
                    <a:pt x="36" y="30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24" y="48"/>
                  </a:lnTo>
                  <a:lnTo>
                    <a:pt x="18" y="48"/>
                  </a:lnTo>
                  <a:lnTo>
                    <a:pt x="12" y="48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6" y="54"/>
                  </a:lnTo>
                  <a:lnTo>
                    <a:pt x="12" y="54"/>
                  </a:lnTo>
                  <a:lnTo>
                    <a:pt x="18" y="54"/>
                  </a:lnTo>
                  <a:lnTo>
                    <a:pt x="24" y="54"/>
                  </a:lnTo>
                  <a:lnTo>
                    <a:pt x="30" y="48"/>
                  </a:lnTo>
                  <a:lnTo>
                    <a:pt x="24" y="54"/>
                  </a:lnTo>
                  <a:lnTo>
                    <a:pt x="18" y="60"/>
                  </a:lnTo>
                  <a:lnTo>
                    <a:pt x="12" y="72"/>
                  </a:lnTo>
                  <a:lnTo>
                    <a:pt x="12" y="90"/>
                  </a:lnTo>
                  <a:lnTo>
                    <a:pt x="12" y="84"/>
                  </a:lnTo>
                  <a:lnTo>
                    <a:pt x="18" y="84"/>
                  </a:lnTo>
                  <a:lnTo>
                    <a:pt x="18" y="78"/>
                  </a:lnTo>
                  <a:lnTo>
                    <a:pt x="24" y="72"/>
                  </a:lnTo>
                  <a:lnTo>
                    <a:pt x="24" y="66"/>
                  </a:lnTo>
                  <a:lnTo>
                    <a:pt x="30" y="60"/>
                  </a:lnTo>
                  <a:lnTo>
                    <a:pt x="30" y="54"/>
                  </a:lnTo>
                  <a:lnTo>
                    <a:pt x="36" y="60"/>
                  </a:lnTo>
                  <a:lnTo>
                    <a:pt x="36" y="66"/>
                  </a:lnTo>
                  <a:lnTo>
                    <a:pt x="42" y="78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42" y="78"/>
                  </a:lnTo>
                  <a:lnTo>
                    <a:pt x="42" y="72"/>
                  </a:lnTo>
                  <a:lnTo>
                    <a:pt x="42" y="60"/>
                  </a:lnTo>
                  <a:lnTo>
                    <a:pt x="36" y="54"/>
                  </a:lnTo>
                  <a:lnTo>
                    <a:pt x="36" y="48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36"/>
                  </a:lnTo>
                  <a:lnTo>
                    <a:pt x="60" y="42"/>
                  </a:lnTo>
                  <a:lnTo>
                    <a:pt x="66" y="54"/>
                  </a:lnTo>
                  <a:lnTo>
                    <a:pt x="66" y="60"/>
                  </a:lnTo>
                  <a:lnTo>
                    <a:pt x="66" y="54"/>
                  </a:lnTo>
                  <a:lnTo>
                    <a:pt x="66" y="42"/>
                  </a:lnTo>
                  <a:lnTo>
                    <a:pt x="60" y="30"/>
                  </a:lnTo>
                  <a:lnTo>
                    <a:pt x="60" y="24"/>
                  </a:lnTo>
                  <a:lnTo>
                    <a:pt x="54" y="18"/>
                  </a:lnTo>
                  <a:lnTo>
                    <a:pt x="60" y="18"/>
                  </a:lnTo>
                  <a:lnTo>
                    <a:pt x="60" y="12"/>
                  </a:lnTo>
                  <a:lnTo>
                    <a:pt x="66" y="6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19" name="Freeform 219"/>
            <p:cNvSpPr>
              <a:spLocks/>
            </p:cNvSpPr>
            <p:nvPr/>
          </p:nvSpPr>
          <p:spPr bwMode="auto">
            <a:xfrm>
              <a:off x="4684" y="2073"/>
              <a:ext cx="95" cy="72"/>
            </a:xfrm>
            <a:custGeom>
              <a:avLst/>
              <a:gdLst>
                <a:gd name="T0" fmla="*/ 59 w 95"/>
                <a:gd name="T1" fmla="*/ 0 h 72"/>
                <a:gd name="T2" fmla="*/ 65 w 95"/>
                <a:gd name="T3" fmla="*/ 0 h 72"/>
                <a:gd name="T4" fmla="*/ 77 w 95"/>
                <a:gd name="T5" fmla="*/ 6 h 72"/>
                <a:gd name="T6" fmla="*/ 77 w 95"/>
                <a:gd name="T7" fmla="*/ 12 h 72"/>
                <a:gd name="T8" fmla="*/ 77 w 95"/>
                <a:gd name="T9" fmla="*/ 24 h 72"/>
                <a:gd name="T10" fmla="*/ 59 w 95"/>
                <a:gd name="T11" fmla="*/ 24 h 72"/>
                <a:gd name="T12" fmla="*/ 53 w 95"/>
                <a:gd name="T13" fmla="*/ 30 h 72"/>
                <a:gd name="T14" fmla="*/ 53 w 95"/>
                <a:gd name="T15" fmla="*/ 30 h 72"/>
                <a:gd name="T16" fmla="*/ 59 w 95"/>
                <a:gd name="T17" fmla="*/ 30 h 72"/>
                <a:gd name="T18" fmla="*/ 65 w 95"/>
                <a:gd name="T19" fmla="*/ 30 h 72"/>
                <a:gd name="T20" fmla="*/ 71 w 95"/>
                <a:gd name="T21" fmla="*/ 30 h 72"/>
                <a:gd name="T22" fmla="*/ 77 w 95"/>
                <a:gd name="T23" fmla="*/ 36 h 72"/>
                <a:gd name="T24" fmla="*/ 77 w 95"/>
                <a:gd name="T25" fmla="*/ 42 h 72"/>
                <a:gd name="T26" fmla="*/ 71 w 95"/>
                <a:gd name="T27" fmla="*/ 48 h 72"/>
                <a:gd name="T28" fmla="*/ 77 w 95"/>
                <a:gd name="T29" fmla="*/ 48 h 72"/>
                <a:gd name="T30" fmla="*/ 83 w 95"/>
                <a:gd name="T31" fmla="*/ 48 h 72"/>
                <a:gd name="T32" fmla="*/ 89 w 95"/>
                <a:gd name="T33" fmla="*/ 48 h 72"/>
                <a:gd name="T34" fmla="*/ 95 w 95"/>
                <a:gd name="T35" fmla="*/ 48 h 72"/>
                <a:gd name="T36" fmla="*/ 95 w 95"/>
                <a:gd name="T37" fmla="*/ 66 h 72"/>
                <a:gd name="T38" fmla="*/ 89 w 95"/>
                <a:gd name="T39" fmla="*/ 72 h 72"/>
                <a:gd name="T40" fmla="*/ 83 w 95"/>
                <a:gd name="T41" fmla="*/ 72 h 72"/>
                <a:gd name="T42" fmla="*/ 77 w 95"/>
                <a:gd name="T43" fmla="*/ 72 h 72"/>
                <a:gd name="T44" fmla="*/ 71 w 95"/>
                <a:gd name="T45" fmla="*/ 60 h 72"/>
                <a:gd name="T46" fmla="*/ 65 w 95"/>
                <a:gd name="T47" fmla="*/ 48 h 72"/>
                <a:gd name="T48" fmla="*/ 53 w 95"/>
                <a:gd name="T49" fmla="*/ 42 h 72"/>
                <a:gd name="T50" fmla="*/ 53 w 95"/>
                <a:gd name="T51" fmla="*/ 48 h 72"/>
                <a:gd name="T52" fmla="*/ 53 w 95"/>
                <a:gd name="T53" fmla="*/ 60 h 72"/>
                <a:gd name="T54" fmla="*/ 47 w 95"/>
                <a:gd name="T55" fmla="*/ 66 h 72"/>
                <a:gd name="T56" fmla="*/ 35 w 95"/>
                <a:gd name="T57" fmla="*/ 72 h 72"/>
                <a:gd name="T58" fmla="*/ 29 w 95"/>
                <a:gd name="T59" fmla="*/ 66 h 72"/>
                <a:gd name="T60" fmla="*/ 23 w 95"/>
                <a:gd name="T61" fmla="*/ 54 h 72"/>
                <a:gd name="T62" fmla="*/ 29 w 95"/>
                <a:gd name="T63" fmla="*/ 48 h 72"/>
                <a:gd name="T64" fmla="*/ 29 w 95"/>
                <a:gd name="T65" fmla="*/ 42 h 72"/>
                <a:gd name="T66" fmla="*/ 17 w 95"/>
                <a:gd name="T67" fmla="*/ 36 h 72"/>
                <a:gd name="T68" fmla="*/ 12 w 95"/>
                <a:gd name="T69" fmla="*/ 42 h 72"/>
                <a:gd name="T70" fmla="*/ 0 w 95"/>
                <a:gd name="T71" fmla="*/ 36 h 72"/>
                <a:gd name="T72" fmla="*/ 0 w 95"/>
                <a:gd name="T73" fmla="*/ 30 h 72"/>
                <a:gd name="T74" fmla="*/ 6 w 95"/>
                <a:gd name="T75" fmla="*/ 18 h 72"/>
                <a:gd name="T76" fmla="*/ 6 w 95"/>
                <a:gd name="T77" fmla="*/ 18 h 72"/>
                <a:gd name="T78" fmla="*/ 12 w 95"/>
                <a:gd name="T79" fmla="*/ 12 h 72"/>
                <a:gd name="T80" fmla="*/ 17 w 95"/>
                <a:gd name="T81" fmla="*/ 12 h 72"/>
                <a:gd name="T82" fmla="*/ 23 w 95"/>
                <a:gd name="T83" fmla="*/ 0 h 72"/>
                <a:gd name="T84" fmla="*/ 29 w 95"/>
                <a:gd name="T85" fmla="*/ 0 h 72"/>
                <a:gd name="T86" fmla="*/ 41 w 95"/>
                <a:gd name="T87" fmla="*/ 6 h 72"/>
                <a:gd name="T88" fmla="*/ 41 w 95"/>
                <a:gd name="T89" fmla="*/ 18 h 72"/>
                <a:gd name="T90" fmla="*/ 47 w 95"/>
                <a:gd name="T91" fmla="*/ 24 h 72"/>
                <a:gd name="T92" fmla="*/ 47 w 95"/>
                <a:gd name="T93" fmla="*/ 30 h 72"/>
                <a:gd name="T94" fmla="*/ 53 w 95"/>
                <a:gd name="T95" fmla="*/ 24 h 72"/>
                <a:gd name="T96" fmla="*/ 53 w 95"/>
                <a:gd name="T97" fmla="*/ 18 h 72"/>
                <a:gd name="T98" fmla="*/ 53 w 95"/>
                <a:gd name="T99" fmla="*/ 6 h 7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5"/>
                <a:gd name="T151" fmla="*/ 0 h 72"/>
                <a:gd name="T152" fmla="*/ 95 w 95"/>
                <a:gd name="T153" fmla="*/ 72 h 7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5" h="72">
                  <a:moveTo>
                    <a:pt x="53" y="6"/>
                  </a:moveTo>
                  <a:lnTo>
                    <a:pt x="53" y="6"/>
                  </a:lnTo>
                  <a:lnTo>
                    <a:pt x="59" y="0"/>
                  </a:lnTo>
                  <a:lnTo>
                    <a:pt x="65" y="0"/>
                  </a:lnTo>
                  <a:lnTo>
                    <a:pt x="71" y="0"/>
                  </a:lnTo>
                  <a:lnTo>
                    <a:pt x="71" y="6"/>
                  </a:lnTo>
                  <a:lnTo>
                    <a:pt x="77" y="6"/>
                  </a:lnTo>
                  <a:lnTo>
                    <a:pt x="77" y="12"/>
                  </a:lnTo>
                  <a:lnTo>
                    <a:pt x="77" y="18"/>
                  </a:lnTo>
                  <a:lnTo>
                    <a:pt x="77" y="24"/>
                  </a:lnTo>
                  <a:lnTo>
                    <a:pt x="71" y="24"/>
                  </a:lnTo>
                  <a:lnTo>
                    <a:pt x="59" y="24"/>
                  </a:lnTo>
                  <a:lnTo>
                    <a:pt x="59" y="30"/>
                  </a:lnTo>
                  <a:lnTo>
                    <a:pt x="53" y="30"/>
                  </a:lnTo>
                  <a:lnTo>
                    <a:pt x="53" y="36"/>
                  </a:lnTo>
                  <a:lnTo>
                    <a:pt x="59" y="30"/>
                  </a:lnTo>
                  <a:lnTo>
                    <a:pt x="65" y="30"/>
                  </a:lnTo>
                  <a:lnTo>
                    <a:pt x="71" y="30"/>
                  </a:lnTo>
                  <a:lnTo>
                    <a:pt x="71" y="36"/>
                  </a:lnTo>
                  <a:lnTo>
                    <a:pt x="77" y="36"/>
                  </a:lnTo>
                  <a:lnTo>
                    <a:pt x="77" y="42"/>
                  </a:lnTo>
                  <a:lnTo>
                    <a:pt x="71" y="42"/>
                  </a:lnTo>
                  <a:lnTo>
                    <a:pt x="71" y="48"/>
                  </a:lnTo>
                  <a:lnTo>
                    <a:pt x="77" y="48"/>
                  </a:lnTo>
                  <a:lnTo>
                    <a:pt x="83" y="48"/>
                  </a:lnTo>
                  <a:lnTo>
                    <a:pt x="89" y="48"/>
                  </a:lnTo>
                  <a:lnTo>
                    <a:pt x="95" y="48"/>
                  </a:lnTo>
                  <a:lnTo>
                    <a:pt x="95" y="54"/>
                  </a:lnTo>
                  <a:lnTo>
                    <a:pt x="95" y="60"/>
                  </a:lnTo>
                  <a:lnTo>
                    <a:pt x="95" y="66"/>
                  </a:lnTo>
                  <a:lnTo>
                    <a:pt x="95" y="72"/>
                  </a:lnTo>
                  <a:lnTo>
                    <a:pt x="89" y="72"/>
                  </a:lnTo>
                  <a:lnTo>
                    <a:pt x="83" y="72"/>
                  </a:lnTo>
                  <a:lnTo>
                    <a:pt x="77" y="72"/>
                  </a:lnTo>
                  <a:lnTo>
                    <a:pt x="71" y="66"/>
                  </a:lnTo>
                  <a:lnTo>
                    <a:pt x="71" y="60"/>
                  </a:lnTo>
                  <a:lnTo>
                    <a:pt x="71" y="54"/>
                  </a:lnTo>
                  <a:lnTo>
                    <a:pt x="65" y="48"/>
                  </a:lnTo>
                  <a:lnTo>
                    <a:pt x="59" y="48"/>
                  </a:lnTo>
                  <a:lnTo>
                    <a:pt x="53" y="48"/>
                  </a:lnTo>
                  <a:lnTo>
                    <a:pt x="53" y="42"/>
                  </a:lnTo>
                  <a:lnTo>
                    <a:pt x="53" y="48"/>
                  </a:lnTo>
                  <a:lnTo>
                    <a:pt x="53" y="54"/>
                  </a:lnTo>
                  <a:lnTo>
                    <a:pt x="53" y="60"/>
                  </a:lnTo>
                  <a:lnTo>
                    <a:pt x="53" y="66"/>
                  </a:lnTo>
                  <a:lnTo>
                    <a:pt x="47" y="66"/>
                  </a:lnTo>
                  <a:lnTo>
                    <a:pt x="41" y="72"/>
                  </a:lnTo>
                  <a:lnTo>
                    <a:pt x="35" y="72"/>
                  </a:lnTo>
                  <a:lnTo>
                    <a:pt x="29" y="66"/>
                  </a:lnTo>
                  <a:lnTo>
                    <a:pt x="23" y="60"/>
                  </a:lnTo>
                  <a:lnTo>
                    <a:pt x="23" y="54"/>
                  </a:lnTo>
                  <a:lnTo>
                    <a:pt x="23" y="48"/>
                  </a:lnTo>
                  <a:lnTo>
                    <a:pt x="29" y="48"/>
                  </a:lnTo>
                  <a:lnTo>
                    <a:pt x="29" y="42"/>
                  </a:lnTo>
                  <a:lnTo>
                    <a:pt x="23" y="42"/>
                  </a:lnTo>
                  <a:lnTo>
                    <a:pt x="23" y="36"/>
                  </a:lnTo>
                  <a:lnTo>
                    <a:pt x="17" y="36"/>
                  </a:lnTo>
                  <a:lnTo>
                    <a:pt x="17" y="42"/>
                  </a:lnTo>
                  <a:lnTo>
                    <a:pt x="12" y="42"/>
                  </a:lnTo>
                  <a:lnTo>
                    <a:pt x="6" y="42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7" y="12"/>
                  </a:lnTo>
                  <a:lnTo>
                    <a:pt x="17" y="6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41" y="6"/>
                  </a:lnTo>
                  <a:lnTo>
                    <a:pt x="41" y="12"/>
                  </a:lnTo>
                  <a:lnTo>
                    <a:pt x="35" y="18"/>
                  </a:lnTo>
                  <a:lnTo>
                    <a:pt x="41" y="18"/>
                  </a:lnTo>
                  <a:lnTo>
                    <a:pt x="47" y="18"/>
                  </a:lnTo>
                  <a:lnTo>
                    <a:pt x="47" y="24"/>
                  </a:lnTo>
                  <a:lnTo>
                    <a:pt x="47" y="30"/>
                  </a:lnTo>
                  <a:lnTo>
                    <a:pt x="47" y="24"/>
                  </a:lnTo>
                  <a:lnTo>
                    <a:pt x="53" y="24"/>
                  </a:lnTo>
                  <a:lnTo>
                    <a:pt x="53" y="18"/>
                  </a:lnTo>
                  <a:lnTo>
                    <a:pt x="53" y="12"/>
                  </a:lnTo>
                  <a:lnTo>
                    <a:pt x="53" y="6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20" name="Freeform 220"/>
            <p:cNvSpPr>
              <a:spLocks/>
            </p:cNvSpPr>
            <p:nvPr/>
          </p:nvSpPr>
          <p:spPr bwMode="auto">
            <a:xfrm>
              <a:off x="4600" y="2001"/>
              <a:ext cx="96" cy="90"/>
            </a:xfrm>
            <a:custGeom>
              <a:avLst/>
              <a:gdLst>
                <a:gd name="T0" fmla="*/ 90 w 96"/>
                <a:gd name="T1" fmla="*/ 90 h 90"/>
                <a:gd name="T2" fmla="*/ 84 w 96"/>
                <a:gd name="T3" fmla="*/ 84 h 90"/>
                <a:gd name="T4" fmla="*/ 78 w 96"/>
                <a:gd name="T5" fmla="*/ 84 h 90"/>
                <a:gd name="T6" fmla="*/ 66 w 96"/>
                <a:gd name="T7" fmla="*/ 84 h 90"/>
                <a:gd name="T8" fmla="*/ 54 w 96"/>
                <a:gd name="T9" fmla="*/ 84 h 90"/>
                <a:gd name="T10" fmla="*/ 48 w 96"/>
                <a:gd name="T11" fmla="*/ 84 h 90"/>
                <a:gd name="T12" fmla="*/ 54 w 96"/>
                <a:gd name="T13" fmla="*/ 78 h 90"/>
                <a:gd name="T14" fmla="*/ 60 w 96"/>
                <a:gd name="T15" fmla="*/ 78 h 90"/>
                <a:gd name="T16" fmla="*/ 72 w 96"/>
                <a:gd name="T17" fmla="*/ 78 h 90"/>
                <a:gd name="T18" fmla="*/ 72 w 96"/>
                <a:gd name="T19" fmla="*/ 72 h 90"/>
                <a:gd name="T20" fmla="*/ 60 w 96"/>
                <a:gd name="T21" fmla="*/ 60 h 90"/>
                <a:gd name="T22" fmla="*/ 48 w 96"/>
                <a:gd name="T23" fmla="*/ 66 h 90"/>
                <a:gd name="T24" fmla="*/ 30 w 96"/>
                <a:gd name="T25" fmla="*/ 66 h 90"/>
                <a:gd name="T26" fmla="*/ 18 w 96"/>
                <a:gd name="T27" fmla="*/ 60 h 90"/>
                <a:gd name="T28" fmla="*/ 24 w 96"/>
                <a:gd name="T29" fmla="*/ 60 h 90"/>
                <a:gd name="T30" fmla="*/ 36 w 96"/>
                <a:gd name="T31" fmla="*/ 60 h 90"/>
                <a:gd name="T32" fmla="*/ 48 w 96"/>
                <a:gd name="T33" fmla="*/ 54 h 90"/>
                <a:gd name="T34" fmla="*/ 48 w 96"/>
                <a:gd name="T35" fmla="*/ 48 h 90"/>
                <a:gd name="T36" fmla="*/ 36 w 96"/>
                <a:gd name="T37" fmla="*/ 42 h 90"/>
                <a:gd name="T38" fmla="*/ 24 w 96"/>
                <a:gd name="T39" fmla="*/ 42 h 90"/>
                <a:gd name="T40" fmla="*/ 6 w 96"/>
                <a:gd name="T41" fmla="*/ 42 h 90"/>
                <a:gd name="T42" fmla="*/ 0 w 96"/>
                <a:gd name="T43" fmla="*/ 36 h 90"/>
                <a:gd name="T44" fmla="*/ 6 w 96"/>
                <a:gd name="T45" fmla="*/ 36 h 90"/>
                <a:gd name="T46" fmla="*/ 12 w 96"/>
                <a:gd name="T47" fmla="*/ 36 h 90"/>
                <a:gd name="T48" fmla="*/ 24 w 96"/>
                <a:gd name="T49" fmla="*/ 36 h 90"/>
                <a:gd name="T50" fmla="*/ 30 w 96"/>
                <a:gd name="T51" fmla="*/ 30 h 90"/>
                <a:gd name="T52" fmla="*/ 18 w 96"/>
                <a:gd name="T53" fmla="*/ 18 h 90"/>
                <a:gd name="T54" fmla="*/ 6 w 96"/>
                <a:gd name="T55" fmla="*/ 6 h 90"/>
                <a:gd name="T56" fmla="*/ 0 w 96"/>
                <a:gd name="T57" fmla="*/ 0 h 90"/>
                <a:gd name="T58" fmla="*/ 6 w 96"/>
                <a:gd name="T59" fmla="*/ 6 h 90"/>
                <a:gd name="T60" fmla="*/ 18 w 96"/>
                <a:gd name="T61" fmla="*/ 18 h 90"/>
                <a:gd name="T62" fmla="*/ 30 w 96"/>
                <a:gd name="T63" fmla="*/ 30 h 90"/>
                <a:gd name="T64" fmla="*/ 36 w 96"/>
                <a:gd name="T65" fmla="*/ 18 h 90"/>
                <a:gd name="T66" fmla="*/ 36 w 96"/>
                <a:gd name="T67" fmla="*/ 6 h 90"/>
                <a:gd name="T68" fmla="*/ 42 w 96"/>
                <a:gd name="T69" fmla="*/ 6 h 90"/>
                <a:gd name="T70" fmla="*/ 42 w 96"/>
                <a:gd name="T71" fmla="*/ 30 h 90"/>
                <a:gd name="T72" fmla="*/ 54 w 96"/>
                <a:gd name="T73" fmla="*/ 42 h 90"/>
                <a:gd name="T74" fmla="*/ 60 w 96"/>
                <a:gd name="T75" fmla="*/ 48 h 90"/>
                <a:gd name="T76" fmla="*/ 66 w 96"/>
                <a:gd name="T77" fmla="*/ 30 h 90"/>
                <a:gd name="T78" fmla="*/ 66 w 96"/>
                <a:gd name="T79" fmla="*/ 24 h 90"/>
                <a:gd name="T80" fmla="*/ 72 w 96"/>
                <a:gd name="T81" fmla="*/ 42 h 90"/>
                <a:gd name="T82" fmla="*/ 72 w 96"/>
                <a:gd name="T83" fmla="*/ 60 h 90"/>
                <a:gd name="T84" fmla="*/ 84 w 96"/>
                <a:gd name="T85" fmla="*/ 72 h 90"/>
                <a:gd name="T86" fmla="*/ 90 w 96"/>
                <a:gd name="T87" fmla="*/ 66 h 90"/>
                <a:gd name="T88" fmla="*/ 90 w 96"/>
                <a:gd name="T89" fmla="*/ 60 h 90"/>
                <a:gd name="T90" fmla="*/ 90 w 96"/>
                <a:gd name="T91" fmla="*/ 66 h 90"/>
                <a:gd name="T92" fmla="*/ 90 w 96"/>
                <a:gd name="T93" fmla="*/ 78 h 90"/>
                <a:gd name="T94" fmla="*/ 90 w 96"/>
                <a:gd name="T95" fmla="*/ 84 h 9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6"/>
                <a:gd name="T145" fmla="*/ 0 h 90"/>
                <a:gd name="T146" fmla="*/ 96 w 96"/>
                <a:gd name="T147" fmla="*/ 90 h 9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6" h="90">
                  <a:moveTo>
                    <a:pt x="96" y="90"/>
                  </a:moveTo>
                  <a:lnTo>
                    <a:pt x="90" y="90"/>
                  </a:lnTo>
                  <a:lnTo>
                    <a:pt x="84" y="84"/>
                  </a:lnTo>
                  <a:lnTo>
                    <a:pt x="78" y="84"/>
                  </a:lnTo>
                  <a:lnTo>
                    <a:pt x="72" y="84"/>
                  </a:lnTo>
                  <a:lnTo>
                    <a:pt x="66" y="84"/>
                  </a:lnTo>
                  <a:lnTo>
                    <a:pt x="60" y="84"/>
                  </a:lnTo>
                  <a:lnTo>
                    <a:pt x="54" y="84"/>
                  </a:lnTo>
                  <a:lnTo>
                    <a:pt x="48" y="84"/>
                  </a:lnTo>
                  <a:lnTo>
                    <a:pt x="48" y="78"/>
                  </a:lnTo>
                  <a:lnTo>
                    <a:pt x="54" y="78"/>
                  </a:lnTo>
                  <a:lnTo>
                    <a:pt x="60" y="78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72" y="72"/>
                  </a:lnTo>
                  <a:lnTo>
                    <a:pt x="66" y="66"/>
                  </a:lnTo>
                  <a:lnTo>
                    <a:pt x="60" y="66"/>
                  </a:lnTo>
                  <a:lnTo>
                    <a:pt x="60" y="60"/>
                  </a:lnTo>
                  <a:lnTo>
                    <a:pt x="54" y="60"/>
                  </a:lnTo>
                  <a:lnTo>
                    <a:pt x="48" y="66"/>
                  </a:lnTo>
                  <a:lnTo>
                    <a:pt x="42" y="66"/>
                  </a:lnTo>
                  <a:lnTo>
                    <a:pt x="36" y="66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24" y="60"/>
                  </a:lnTo>
                  <a:lnTo>
                    <a:pt x="18" y="60"/>
                  </a:lnTo>
                  <a:lnTo>
                    <a:pt x="24" y="54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2" y="60"/>
                  </a:lnTo>
                  <a:lnTo>
                    <a:pt x="48" y="54"/>
                  </a:lnTo>
                  <a:lnTo>
                    <a:pt x="54" y="54"/>
                  </a:lnTo>
                  <a:lnTo>
                    <a:pt x="48" y="48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0" y="42"/>
                  </a:lnTo>
                  <a:lnTo>
                    <a:pt x="24" y="42"/>
                  </a:lnTo>
                  <a:lnTo>
                    <a:pt x="18" y="42"/>
                  </a:lnTo>
                  <a:lnTo>
                    <a:pt x="12" y="42"/>
                  </a:lnTo>
                  <a:lnTo>
                    <a:pt x="6" y="42"/>
                  </a:lnTo>
                  <a:lnTo>
                    <a:pt x="6" y="36"/>
                  </a:lnTo>
                  <a:lnTo>
                    <a:pt x="0" y="36"/>
                  </a:lnTo>
                  <a:lnTo>
                    <a:pt x="6" y="36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4" y="36"/>
                  </a:lnTo>
                  <a:lnTo>
                    <a:pt x="30" y="36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36" y="24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6" y="6"/>
                  </a:lnTo>
                  <a:lnTo>
                    <a:pt x="42" y="6"/>
                  </a:lnTo>
                  <a:lnTo>
                    <a:pt x="42" y="18"/>
                  </a:lnTo>
                  <a:lnTo>
                    <a:pt x="42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8" y="36"/>
                  </a:lnTo>
                  <a:lnTo>
                    <a:pt x="54" y="42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6" y="42"/>
                  </a:lnTo>
                  <a:lnTo>
                    <a:pt x="66" y="36"/>
                  </a:lnTo>
                  <a:lnTo>
                    <a:pt x="66" y="30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72" y="36"/>
                  </a:lnTo>
                  <a:lnTo>
                    <a:pt x="72" y="42"/>
                  </a:lnTo>
                  <a:lnTo>
                    <a:pt x="72" y="48"/>
                  </a:lnTo>
                  <a:lnTo>
                    <a:pt x="66" y="54"/>
                  </a:lnTo>
                  <a:lnTo>
                    <a:pt x="72" y="60"/>
                  </a:lnTo>
                  <a:lnTo>
                    <a:pt x="78" y="66"/>
                  </a:lnTo>
                  <a:lnTo>
                    <a:pt x="84" y="72"/>
                  </a:lnTo>
                  <a:lnTo>
                    <a:pt x="84" y="66"/>
                  </a:lnTo>
                  <a:lnTo>
                    <a:pt x="90" y="66"/>
                  </a:lnTo>
                  <a:lnTo>
                    <a:pt x="90" y="60"/>
                  </a:lnTo>
                  <a:lnTo>
                    <a:pt x="96" y="60"/>
                  </a:lnTo>
                  <a:lnTo>
                    <a:pt x="90" y="66"/>
                  </a:lnTo>
                  <a:lnTo>
                    <a:pt x="90" y="72"/>
                  </a:lnTo>
                  <a:lnTo>
                    <a:pt x="90" y="78"/>
                  </a:lnTo>
                  <a:lnTo>
                    <a:pt x="90" y="84"/>
                  </a:lnTo>
                  <a:lnTo>
                    <a:pt x="96" y="9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21" name="Freeform 221"/>
            <p:cNvSpPr>
              <a:spLocks/>
            </p:cNvSpPr>
            <p:nvPr/>
          </p:nvSpPr>
          <p:spPr bwMode="auto">
            <a:xfrm>
              <a:off x="4719" y="1977"/>
              <a:ext cx="78" cy="102"/>
            </a:xfrm>
            <a:custGeom>
              <a:avLst/>
              <a:gdLst>
                <a:gd name="T0" fmla="*/ 18 w 78"/>
                <a:gd name="T1" fmla="*/ 102 h 102"/>
                <a:gd name="T2" fmla="*/ 12 w 78"/>
                <a:gd name="T3" fmla="*/ 90 h 102"/>
                <a:gd name="T4" fmla="*/ 6 w 78"/>
                <a:gd name="T5" fmla="*/ 84 h 102"/>
                <a:gd name="T6" fmla="*/ 0 w 78"/>
                <a:gd name="T7" fmla="*/ 72 h 102"/>
                <a:gd name="T8" fmla="*/ 6 w 78"/>
                <a:gd name="T9" fmla="*/ 60 h 102"/>
                <a:gd name="T10" fmla="*/ 6 w 78"/>
                <a:gd name="T11" fmla="*/ 60 h 102"/>
                <a:gd name="T12" fmla="*/ 6 w 78"/>
                <a:gd name="T13" fmla="*/ 72 h 102"/>
                <a:gd name="T14" fmla="*/ 12 w 78"/>
                <a:gd name="T15" fmla="*/ 90 h 102"/>
                <a:gd name="T16" fmla="*/ 24 w 78"/>
                <a:gd name="T17" fmla="*/ 90 h 102"/>
                <a:gd name="T18" fmla="*/ 24 w 78"/>
                <a:gd name="T19" fmla="*/ 90 h 102"/>
                <a:gd name="T20" fmla="*/ 24 w 78"/>
                <a:gd name="T21" fmla="*/ 78 h 102"/>
                <a:gd name="T22" fmla="*/ 18 w 78"/>
                <a:gd name="T23" fmla="*/ 54 h 102"/>
                <a:gd name="T24" fmla="*/ 18 w 78"/>
                <a:gd name="T25" fmla="*/ 48 h 102"/>
                <a:gd name="T26" fmla="*/ 24 w 78"/>
                <a:gd name="T27" fmla="*/ 42 h 102"/>
                <a:gd name="T28" fmla="*/ 24 w 78"/>
                <a:gd name="T29" fmla="*/ 54 h 102"/>
                <a:gd name="T30" fmla="*/ 24 w 78"/>
                <a:gd name="T31" fmla="*/ 72 h 102"/>
                <a:gd name="T32" fmla="*/ 30 w 78"/>
                <a:gd name="T33" fmla="*/ 72 h 102"/>
                <a:gd name="T34" fmla="*/ 36 w 78"/>
                <a:gd name="T35" fmla="*/ 60 h 102"/>
                <a:gd name="T36" fmla="*/ 36 w 78"/>
                <a:gd name="T37" fmla="*/ 48 h 102"/>
                <a:gd name="T38" fmla="*/ 36 w 78"/>
                <a:gd name="T39" fmla="*/ 24 h 102"/>
                <a:gd name="T40" fmla="*/ 42 w 78"/>
                <a:gd name="T41" fmla="*/ 12 h 102"/>
                <a:gd name="T42" fmla="*/ 42 w 78"/>
                <a:gd name="T43" fmla="*/ 12 h 102"/>
                <a:gd name="T44" fmla="*/ 42 w 78"/>
                <a:gd name="T45" fmla="*/ 24 h 102"/>
                <a:gd name="T46" fmla="*/ 42 w 78"/>
                <a:gd name="T47" fmla="*/ 42 h 102"/>
                <a:gd name="T48" fmla="*/ 48 w 78"/>
                <a:gd name="T49" fmla="*/ 42 h 102"/>
                <a:gd name="T50" fmla="*/ 54 w 78"/>
                <a:gd name="T51" fmla="*/ 30 h 102"/>
                <a:gd name="T52" fmla="*/ 54 w 78"/>
                <a:gd name="T53" fmla="*/ 18 h 102"/>
                <a:gd name="T54" fmla="*/ 60 w 78"/>
                <a:gd name="T55" fmla="*/ 6 h 102"/>
                <a:gd name="T56" fmla="*/ 66 w 78"/>
                <a:gd name="T57" fmla="*/ 0 h 102"/>
                <a:gd name="T58" fmla="*/ 72 w 78"/>
                <a:gd name="T59" fmla="*/ 0 h 102"/>
                <a:gd name="T60" fmla="*/ 66 w 78"/>
                <a:gd name="T61" fmla="*/ 12 h 102"/>
                <a:gd name="T62" fmla="*/ 54 w 78"/>
                <a:gd name="T63" fmla="*/ 24 h 102"/>
                <a:gd name="T64" fmla="*/ 54 w 78"/>
                <a:gd name="T65" fmla="*/ 36 h 102"/>
                <a:gd name="T66" fmla="*/ 48 w 78"/>
                <a:gd name="T67" fmla="*/ 48 h 102"/>
                <a:gd name="T68" fmla="*/ 54 w 78"/>
                <a:gd name="T69" fmla="*/ 48 h 102"/>
                <a:gd name="T70" fmla="*/ 60 w 78"/>
                <a:gd name="T71" fmla="*/ 48 h 102"/>
                <a:gd name="T72" fmla="*/ 66 w 78"/>
                <a:gd name="T73" fmla="*/ 42 h 102"/>
                <a:gd name="T74" fmla="*/ 72 w 78"/>
                <a:gd name="T75" fmla="*/ 36 h 102"/>
                <a:gd name="T76" fmla="*/ 78 w 78"/>
                <a:gd name="T77" fmla="*/ 36 h 102"/>
                <a:gd name="T78" fmla="*/ 78 w 78"/>
                <a:gd name="T79" fmla="*/ 36 h 102"/>
                <a:gd name="T80" fmla="*/ 72 w 78"/>
                <a:gd name="T81" fmla="*/ 42 h 102"/>
                <a:gd name="T82" fmla="*/ 66 w 78"/>
                <a:gd name="T83" fmla="*/ 48 h 102"/>
                <a:gd name="T84" fmla="*/ 60 w 78"/>
                <a:gd name="T85" fmla="*/ 54 h 102"/>
                <a:gd name="T86" fmla="*/ 48 w 78"/>
                <a:gd name="T87" fmla="*/ 54 h 102"/>
                <a:gd name="T88" fmla="*/ 42 w 78"/>
                <a:gd name="T89" fmla="*/ 60 h 102"/>
                <a:gd name="T90" fmla="*/ 36 w 78"/>
                <a:gd name="T91" fmla="*/ 78 h 102"/>
                <a:gd name="T92" fmla="*/ 36 w 78"/>
                <a:gd name="T93" fmla="*/ 84 h 102"/>
                <a:gd name="T94" fmla="*/ 48 w 78"/>
                <a:gd name="T95" fmla="*/ 84 h 102"/>
                <a:gd name="T96" fmla="*/ 54 w 78"/>
                <a:gd name="T97" fmla="*/ 84 h 102"/>
                <a:gd name="T98" fmla="*/ 60 w 78"/>
                <a:gd name="T99" fmla="*/ 78 h 102"/>
                <a:gd name="T100" fmla="*/ 66 w 78"/>
                <a:gd name="T101" fmla="*/ 72 h 102"/>
                <a:gd name="T102" fmla="*/ 66 w 78"/>
                <a:gd name="T103" fmla="*/ 72 h 102"/>
                <a:gd name="T104" fmla="*/ 66 w 78"/>
                <a:gd name="T105" fmla="*/ 78 h 102"/>
                <a:gd name="T106" fmla="*/ 54 w 78"/>
                <a:gd name="T107" fmla="*/ 84 h 102"/>
                <a:gd name="T108" fmla="*/ 48 w 78"/>
                <a:gd name="T109" fmla="*/ 90 h 102"/>
                <a:gd name="T110" fmla="*/ 36 w 78"/>
                <a:gd name="T111" fmla="*/ 90 h 102"/>
                <a:gd name="T112" fmla="*/ 30 w 78"/>
                <a:gd name="T113" fmla="*/ 90 h 102"/>
                <a:gd name="T114" fmla="*/ 30 w 78"/>
                <a:gd name="T115" fmla="*/ 96 h 102"/>
                <a:gd name="T116" fmla="*/ 24 w 78"/>
                <a:gd name="T117" fmla="*/ 96 h 102"/>
                <a:gd name="T118" fmla="*/ 18 w 78"/>
                <a:gd name="T119" fmla="*/ 102 h 10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8"/>
                <a:gd name="T181" fmla="*/ 0 h 102"/>
                <a:gd name="T182" fmla="*/ 78 w 78"/>
                <a:gd name="T183" fmla="*/ 102 h 10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8" h="102">
                  <a:moveTo>
                    <a:pt x="18" y="102"/>
                  </a:moveTo>
                  <a:lnTo>
                    <a:pt x="18" y="102"/>
                  </a:lnTo>
                  <a:lnTo>
                    <a:pt x="12" y="96"/>
                  </a:lnTo>
                  <a:lnTo>
                    <a:pt x="12" y="90"/>
                  </a:lnTo>
                  <a:lnTo>
                    <a:pt x="6" y="90"/>
                  </a:lnTo>
                  <a:lnTo>
                    <a:pt x="6" y="84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6" y="72"/>
                  </a:lnTo>
                  <a:lnTo>
                    <a:pt x="12" y="84"/>
                  </a:lnTo>
                  <a:lnTo>
                    <a:pt x="12" y="90"/>
                  </a:lnTo>
                  <a:lnTo>
                    <a:pt x="18" y="96"/>
                  </a:lnTo>
                  <a:lnTo>
                    <a:pt x="24" y="90"/>
                  </a:lnTo>
                  <a:lnTo>
                    <a:pt x="24" y="84"/>
                  </a:lnTo>
                  <a:lnTo>
                    <a:pt x="24" y="78"/>
                  </a:lnTo>
                  <a:lnTo>
                    <a:pt x="18" y="66"/>
                  </a:lnTo>
                  <a:lnTo>
                    <a:pt x="18" y="54"/>
                  </a:lnTo>
                  <a:lnTo>
                    <a:pt x="18" y="48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24" y="54"/>
                  </a:lnTo>
                  <a:lnTo>
                    <a:pt x="24" y="66"/>
                  </a:lnTo>
                  <a:lnTo>
                    <a:pt x="24" y="72"/>
                  </a:lnTo>
                  <a:lnTo>
                    <a:pt x="30" y="78"/>
                  </a:lnTo>
                  <a:lnTo>
                    <a:pt x="30" y="72"/>
                  </a:lnTo>
                  <a:lnTo>
                    <a:pt x="36" y="66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6" y="48"/>
                  </a:lnTo>
                  <a:lnTo>
                    <a:pt x="36" y="36"/>
                  </a:lnTo>
                  <a:lnTo>
                    <a:pt x="36" y="24"/>
                  </a:lnTo>
                  <a:lnTo>
                    <a:pt x="36" y="12"/>
                  </a:lnTo>
                  <a:lnTo>
                    <a:pt x="42" y="12"/>
                  </a:lnTo>
                  <a:lnTo>
                    <a:pt x="42" y="18"/>
                  </a:lnTo>
                  <a:lnTo>
                    <a:pt x="42" y="24"/>
                  </a:lnTo>
                  <a:lnTo>
                    <a:pt x="42" y="36"/>
                  </a:lnTo>
                  <a:lnTo>
                    <a:pt x="42" y="42"/>
                  </a:lnTo>
                  <a:lnTo>
                    <a:pt x="42" y="48"/>
                  </a:lnTo>
                  <a:lnTo>
                    <a:pt x="48" y="42"/>
                  </a:lnTo>
                  <a:lnTo>
                    <a:pt x="48" y="36"/>
                  </a:lnTo>
                  <a:lnTo>
                    <a:pt x="54" y="30"/>
                  </a:lnTo>
                  <a:lnTo>
                    <a:pt x="54" y="24"/>
                  </a:lnTo>
                  <a:lnTo>
                    <a:pt x="54" y="18"/>
                  </a:lnTo>
                  <a:lnTo>
                    <a:pt x="60" y="12"/>
                  </a:lnTo>
                  <a:lnTo>
                    <a:pt x="60" y="6"/>
                  </a:lnTo>
                  <a:lnTo>
                    <a:pt x="66" y="6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60" y="18"/>
                  </a:lnTo>
                  <a:lnTo>
                    <a:pt x="54" y="24"/>
                  </a:lnTo>
                  <a:lnTo>
                    <a:pt x="54" y="30"/>
                  </a:lnTo>
                  <a:lnTo>
                    <a:pt x="54" y="36"/>
                  </a:lnTo>
                  <a:lnTo>
                    <a:pt x="54" y="42"/>
                  </a:lnTo>
                  <a:lnTo>
                    <a:pt x="48" y="48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6" y="42"/>
                  </a:lnTo>
                  <a:lnTo>
                    <a:pt x="72" y="42"/>
                  </a:lnTo>
                  <a:lnTo>
                    <a:pt x="72" y="36"/>
                  </a:lnTo>
                  <a:lnTo>
                    <a:pt x="78" y="36"/>
                  </a:lnTo>
                  <a:lnTo>
                    <a:pt x="72" y="42"/>
                  </a:lnTo>
                  <a:lnTo>
                    <a:pt x="72" y="48"/>
                  </a:lnTo>
                  <a:lnTo>
                    <a:pt x="66" y="48"/>
                  </a:lnTo>
                  <a:lnTo>
                    <a:pt x="60" y="48"/>
                  </a:lnTo>
                  <a:lnTo>
                    <a:pt x="60" y="54"/>
                  </a:lnTo>
                  <a:lnTo>
                    <a:pt x="54" y="54"/>
                  </a:lnTo>
                  <a:lnTo>
                    <a:pt x="48" y="54"/>
                  </a:lnTo>
                  <a:lnTo>
                    <a:pt x="42" y="60"/>
                  </a:lnTo>
                  <a:lnTo>
                    <a:pt x="42" y="66"/>
                  </a:lnTo>
                  <a:lnTo>
                    <a:pt x="36" y="78"/>
                  </a:lnTo>
                  <a:lnTo>
                    <a:pt x="36" y="84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60" y="78"/>
                  </a:lnTo>
                  <a:lnTo>
                    <a:pt x="60" y="72"/>
                  </a:lnTo>
                  <a:lnTo>
                    <a:pt x="66" y="72"/>
                  </a:lnTo>
                  <a:lnTo>
                    <a:pt x="66" y="78"/>
                  </a:lnTo>
                  <a:lnTo>
                    <a:pt x="60" y="84"/>
                  </a:lnTo>
                  <a:lnTo>
                    <a:pt x="54" y="84"/>
                  </a:lnTo>
                  <a:lnTo>
                    <a:pt x="54" y="90"/>
                  </a:lnTo>
                  <a:lnTo>
                    <a:pt x="48" y="90"/>
                  </a:lnTo>
                  <a:lnTo>
                    <a:pt x="42" y="90"/>
                  </a:lnTo>
                  <a:lnTo>
                    <a:pt x="36" y="90"/>
                  </a:lnTo>
                  <a:lnTo>
                    <a:pt x="30" y="90"/>
                  </a:lnTo>
                  <a:lnTo>
                    <a:pt x="30" y="96"/>
                  </a:lnTo>
                  <a:lnTo>
                    <a:pt x="24" y="96"/>
                  </a:lnTo>
                  <a:lnTo>
                    <a:pt x="18" y="102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22" name="Freeform 222"/>
            <p:cNvSpPr>
              <a:spLocks/>
            </p:cNvSpPr>
            <p:nvPr/>
          </p:nvSpPr>
          <p:spPr bwMode="auto">
            <a:xfrm>
              <a:off x="4755" y="2091"/>
              <a:ext cx="120" cy="54"/>
            </a:xfrm>
            <a:custGeom>
              <a:avLst/>
              <a:gdLst>
                <a:gd name="T0" fmla="*/ 6 w 120"/>
                <a:gd name="T1" fmla="*/ 18 h 54"/>
                <a:gd name="T2" fmla="*/ 6 w 120"/>
                <a:gd name="T3" fmla="*/ 18 h 54"/>
                <a:gd name="T4" fmla="*/ 6 w 120"/>
                <a:gd name="T5" fmla="*/ 18 h 54"/>
                <a:gd name="T6" fmla="*/ 18 w 120"/>
                <a:gd name="T7" fmla="*/ 18 h 54"/>
                <a:gd name="T8" fmla="*/ 30 w 120"/>
                <a:gd name="T9" fmla="*/ 24 h 54"/>
                <a:gd name="T10" fmla="*/ 36 w 120"/>
                <a:gd name="T11" fmla="*/ 24 h 54"/>
                <a:gd name="T12" fmla="*/ 42 w 120"/>
                <a:gd name="T13" fmla="*/ 24 h 54"/>
                <a:gd name="T14" fmla="*/ 42 w 120"/>
                <a:gd name="T15" fmla="*/ 30 h 54"/>
                <a:gd name="T16" fmla="*/ 48 w 120"/>
                <a:gd name="T17" fmla="*/ 42 h 54"/>
                <a:gd name="T18" fmla="*/ 54 w 120"/>
                <a:gd name="T19" fmla="*/ 48 h 54"/>
                <a:gd name="T20" fmla="*/ 60 w 120"/>
                <a:gd name="T21" fmla="*/ 48 h 54"/>
                <a:gd name="T22" fmla="*/ 60 w 120"/>
                <a:gd name="T23" fmla="*/ 48 h 54"/>
                <a:gd name="T24" fmla="*/ 54 w 120"/>
                <a:gd name="T25" fmla="*/ 42 h 54"/>
                <a:gd name="T26" fmla="*/ 48 w 120"/>
                <a:gd name="T27" fmla="*/ 30 h 54"/>
                <a:gd name="T28" fmla="*/ 48 w 120"/>
                <a:gd name="T29" fmla="*/ 24 h 54"/>
                <a:gd name="T30" fmla="*/ 54 w 120"/>
                <a:gd name="T31" fmla="*/ 24 h 54"/>
                <a:gd name="T32" fmla="*/ 60 w 120"/>
                <a:gd name="T33" fmla="*/ 30 h 54"/>
                <a:gd name="T34" fmla="*/ 66 w 120"/>
                <a:gd name="T35" fmla="*/ 30 h 54"/>
                <a:gd name="T36" fmla="*/ 72 w 120"/>
                <a:gd name="T37" fmla="*/ 30 h 54"/>
                <a:gd name="T38" fmla="*/ 72 w 120"/>
                <a:gd name="T39" fmla="*/ 36 h 54"/>
                <a:gd name="T40" fmla="*/ 78 w 120"/>
                <a:gd name="T41" fmla="*/ 48 h 54"/>
                <a:gd name="T42" fmla="*/ 84 w 120"/>
                <a:gd name="T43" fmla="*/ 48 h 54"/>
                <a:gd name="T44" fmla="*/ 96 w 120"/>
                <a:gd name="T45" fmla="*/ 54 h 54"/>
                <a:gd name="T46" fmla="*/ 96 w 120"/>
                <a:gd name="T47" fmla="*/ 54 h 54"/>
                <a:gd name="T48" fmla="*/ 90 w 120"/>
                <a:gd name="T49" fmla="*/ 48 h 54"/>
                <a:gd name="T50" fmla="*/ 84 w 120"/>
                <a:gd name="T51" fmla="*/ 42 h 54"/>
                <a:gd name="T52" fmla="*/ 78 w 120"/>
                <a:gd name="T53" fmla="*/ 36 h 54"/>
                <a:gd name="T54" fmla="*/ 78 w 120"/>
                <a:gd name="T55" fmla="*/ 36 h 54"/>
                <a:gd name="T56" fmla="*/ 78 w 120"/>
                <a:gd name="T57" fmla="*/ 36 h 54"/>
                <a:gd name="T58" fmla="*/ 90 w 120"/>
                <a:gd name="T59" fmla="*/ 36 h 54"/>
                <a:gd name="T60" fmla="*/ 108 w 120"/>
                <a:gd name="T61" fmla="*/ 42 h 54"/>
                <a:gd name="T62" fmla="*/ 114 w 120"/>
                <a:gd name="T63" fmla="*/ 42 h 54"/>
                <a:gd name="T64" fmla="*/ 120 w 120"/>
                <a:gd name="T65" fmla="*/ 42 h 54"/>
                <a:gd name="T66" fmla="*/ 120 w 120"/>
                <a:gd name="T67" fmla="*/ 36 h 54"/>
                <a:gd name="T68" fmla="*/ 114 w 120"/>
                <a:gd name="T69" fmla="*/ 36 h 54"/>
                <a:gd name="T70" fmla="*/ 102 w 120"/>
                <a:gd name="T71" fmla="*/ 36 h 54"/>
                <a:gd name="T72" fmla="*/ 90 w 120"/>
                <a:gd name="T73" fmla="*/ 30 h 54"/>
                <a:gd name="T74" fmla="*/ 84 w 120"/>
                <a:gd name="T75" fmla="*/ 30 h 54"/>
                <a:gd name="T76" fmla="*/ 84 w 120"/>
                <a:gd name="T77" fmla="*/ 24 h 54"/>
                <a:gd name="T78" fmla="*/ 90 w 120"/>
                <a:gd name="T79" fmla="*/ 18 h 54"/>
                <a:gd name="T80" fmla="*/ 96 w 120"/>
                <a:gd name="T81" fmla="*/ 18 h 54"/>
                <a:gd name="T82" fmla="*/ 96 w 120"/>
                <a:gd name="T83" fmla="*/ 18 h 54"/>
                <a:gd name="T84" fmla="*/ 90 w 120"/>
                <a:gd name="T85" fmla="*/ 12 h 54"/>
                <a:gd name="T86" fmla="*/ 84 w 120"/>
                <a:gd name="T87" fmla="*/ 12 h 54"/>
                <a:gd name="T88" fmla="*/ 78 w 120"/>
                <a:gd name="T89" fmla="*/ 18 h 54"/>
                <a:gd name="T90" fmla="*/ 78 w 120"/>
                <a:gd name="T91" fmla="*/ 18 h 54"/>
                <a:gd name="T92" fmla="*/ 72 w 120"/>
                <a:gd name="T93" fmla="*/ 24 h 54"/>
                <a:gd name="T94" fmla="*/ 66 w 120"/>
                <a:gd name="T95" fmla="*/ 24 h 54"/>
                <a:gd name="T96" fmla="*/ 60 w 120"/>
                <a:gd name="T97" fmla="*/ 18 h 54"/>
                <a:gd name="T98" fmla="*/ 54 w 120"/>
                <a:gd name="T99" fmla="*/ 18 h 54"/>
                <a:gd name="T100" fmla="*/ 48 w 120"/>
                <a:gd name="T101" fmla="*/ 18 h 54"/>
                <a:gd name="T102" fmla="*/ 54 w 120"/>
                <a:gd name="T103" fmla="*/ 6 h 54"/>
                <a:gd name="T104" fmla="*/ 66 w 120"/>
                <a:gd name="T105" fmla="*/ 0 h 54"/>
                <a:gd name="T106" fmla="*/ 66 w 120"/>
                <a:gd name="T107" fmla="*/ 0 h 54"/>
                <a:gd name="T108" fmla="*/ 60 w 120"/>
                <a:gd name="T109" fmla="*/ 0 h 54"/>
                <a:gd name="T110" fmla="*/ 54 w 120"/>
                <a:gd name="T111" fmla="*/ 6 h 54"/>
                <a:gd name="T112" fmla="*/ 42 w 120"/>
                <a:gd name="T113" fmla="*/ 6 h 54"/>
                <a:gd name="T114" fmla="*/ 42 w 120"/>
                <a:gd name="T115" fmla="*/ 12 h 54"/>
                <a:gd name="T116" fmla="*/ 36 w 120"/>
                <a:gd name="T117" fmla="*/ 18 h 54"/>
                <a:gd name="T118" fmla="*/ 24 w 120"/>
                <a:gd name="T119" fmla="*/ 18 h 54"/>
                <a:gd name="T120" fmla="*/ 12 w 120"/>
                <a:gd name="T121" fmla="*/ 18 h 54"/>
                <a:gd name="T122" fmla="*/ 6 w 120"/>
                <a:gd name="T123" fmla="*/ 18 h 5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0"/>
                <a:gd name="T187" fmla="*/ 0 h 54"/>
                <a:gd name="T188" fmla="*/ 120 w 120"/>
                <a:gd name="T189" fmla="*/ 54 h 5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0" h="54">
                  <a:moveTo>
                    <a:pt x="0" y="18"/>
                  </a:moveTo>
                  <a:lnTo>
                    <a:pt x="6" y="18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24"/>
                  </a:lnTo>
                  <a:lnTo>
                    <a:pt x="36" y="24"/>
                  </a:lnTo>
                  <a:lnTo>
                    <a:pt x="42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54" y="42"/>
                  </a:lnTo>
                  <a:lnTo>
                    <a:pt x="48" y="36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0" y="30"/>
                  </a:lnTo>
                  <a:lnTo>
                    <a:pt x="66" y="30"/>
                  </a:lnTo>
                  <a:lnTo>
                    <a:pt x="72" y="30"/>
                  </a:lnTo>
                  <a:lnTo>
                    <a:pt x="72" y="36"/>
                  </a:lnTo>
                  <a:lnTo>
                    <a:pt x="78" y="42"/>
                  </a:lnTo>
                  <a:lnTo>
                    <a:pt x="78" y="48"/>
                  </a:lnTo>
                  <a:lnTo>
                    <a:pt x="84" y="48"/>
                  </a:lnTo>
                  <a:lnTo>
                    <a:pt x="90" y="54"/>
                  </a:lnTo>
                  <a:lnTo>
                    <a:pt x="96" y="54"/>
                  </a:lnTo>
                  <a:lnTo>
                    <a:pt x="90" y="48"/>
                  </a:lnTo>
                  <a:lnTo>
                    <a:pt x="84" y="42"/>
                  </a:lnTo>
                  <a:lnTo>
                    <a:pt x="78" y="36"/>
                  </a:lnTo>
                  <a:lnTo>
                    <a:pt x="78" y="30"/>
                  </a:lnTo>
                  <a:lnTo>
                    <a:pt x="78" y="36"/>
                  </a:lnTo>
                  <a:lnTo>
                    <a:pt x="84" y="36"/>
                  </a:lnTo>
                  <a:lnTo>
                    <a:pt x="90" y="36"/>
                  </a:lnTo>
                  <a:lnTo>
                    <a:pt x="96" y="36"/>
                  </a:lnTo>
                  <a:lnTo>
                    <a:pt x="108" y="42"/>
                  </a:lnTo>
                  <a:lnTo>
                    <a:pt x="114" y="42"/>
                  </a:lnTo>
                  <a:lnTo>
                    <a:pt x="120" y="42"/>
                  </a:lnTo>
                  <a:lnTo>
                    <a:pt x="120" y="36"/>
                  </a:lnTo>
                  <a:lnTo>
                    <a:pt x="114" y="36"/>
                  </a:lnTo>
                  <a:lnTo>
                    <a:pt x="108" y="36"/>
                  </a:lnTo>
                  <a:lnTo>
                    <a:pt x="102" y="36"/>
                  </a:lnTo>
                  <a:lnTo>
                    <a:pt x="96" y="30"/>
                  </a:lnTo>
                  <a:lnTo>
                    <a:pt x="90" y="30"/>
                  </a:lnTo>
                  <a:lnTo>
                    <a:pt x="84" y="30"/>
                  </a:lnTo>
                  <a:lnTo>
                    <a:pt x="78" y="24"/>
                  </a:lnTo>
                  <a:lnTo>
                    <a:pt x="84" y="24"/>
                  </a:lnTo>
                  <a:lnTo>
                    <a:pt x="90" y="18"/>
                  </a:lnTo>
                  <a:lnTo>
                    <a:pt x="96" y="18"/>
                  </a:lnTo>
                  <a:lnTo>
                    <a:pt x="96" y="12"/>
                  </a:lnTo>
                  <a:lnTo>
                    <a:pt x="90" y="12"/>
                  </a:lnTo>
                  <a:lnTo>
                    <a:pt x="84" y="12"/>
                  </a:lnTo>
                  <a:lnTo>
                    <a:pt x="84" y="18"/>
                  </a:lnTo>
                  <a:lnTo>
                    <a:pt x="78" y="18"/>
                  </a:lnTo>
                  <a:lnTo>
                    <a:pt x="72" y="24"/>
                  </a:lnTo>
                  <a:lnTo>
                    <a:pt x="66" y="24"/>
                  </a:lnTo>
                  <a:lnTo>
                    <a:pt x="60" y="24"/>
                  </a:lnTo>
                  <a:lnTo>
                    <a:pt x="60" y="18"/>
                  </a:lnTo>
                  <a:lnTo>
                    <a:pt x="54" y="18"/>
                  </a:lnTo>
                  <a:lnTo>
                    <a:pt x="48" y="18"/>
                  </a:lnTo>
                  <a:lnTo>
                    <a:pt x="54" y="12"/>
                  </a:lnTo>
                  <a:lnTo>
                    <a:pt x="54" y="6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54" y="6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42" y="12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23" name="Freeform 223"/>
            <p:cNvSpPr>
              <a:spLocks/>
            </p:cNvSpPr>
            <p:nvPr/>
          </p:nvSpPr>
          <p:spPr bwMode="auto">
            <a:xfrm>
              <a:off x="4743" y="2139"/>
              <a:ext cx="102" cy="107"/>
            </a:xfrm>
            <a:custGeom>
              <a:avLst/>
              <a:gdLst>
                <a:gd name="T0" fmla="*/ 6 w 102"/>
                <a:gd name="T1" fmla="*/ 6 h 107"/>
                <a:gd name="T2" fmla="*/ 18 w 102"/>
                <a:gd name="T3" fmla="*/ 12 h 107"/>
                <a:gd name="T4" fmla="*/ 18 w 102"/>
                <a:gd name="T5" fmla="*/ 23 h 107"/>
                <a:gd name="T6" fmla="*/ 18 w 102"/>
                <a:gd name="T7" fmla="*/ 47 h 107"/>
                <a:gd name="T8" fmla="*/ 18 w 102"/>
                <a:gd name="T9" fmla="*/ 47 h 107"/>
                <a:gd name="T10" fmla="*/ 24 w 102"/>
                <a:gd name="T11" fmla="*/ 29 h 107"/>
                <a:gd name="T12" fmla="*/ 24 w 102"/>
                <a:gd name="T13" fmla="*/ 23 h 107"/>
                <a:gd name="T14" fmla="*/ 30 w 102"/>
                <a:gd name="T15" fmla="*/ 23 h 107"/>
                <a:gd name="T16" fmla="*/ 36 w 102"/>
                <a:gd name="T17" fmla="*/ 29 h 107"/>
                <a:gd name="T18" fmla="*/ 42 w 102"/>
                <a:gd name="T19" fmla="*/ 41 h 107"/>
                <a:gd name="T20" fmla="*/ 48 w 102"/>
                <a:gd name="T21" fmla="*/ 53 h 107"/>
                <a:gd name="T22" fmla="*/ 48 w 102"/>
                <a:gd name="T23" fmla="*/ 71 h 107"/>
                <a:gd name="T24" fmla="*/ 48 w 102"/>
                <a:gd name="T25" fmla="*/ 71 h 107"/>
                <a:gd name="T26" fmla="*/ 54 w 102"/>
                <a:gd name="T27" fmla="*/ 53 h 107"/>
                <a:gd name="T28" fmla="*/ 60 w 102"/>
                <a:gd name="T29" fmla="*/ 53 h 107"/>
                <a:gd name="T30" fmla="*/ 72 w 102"/>
                <a:gd name="T31" fmla="*/ 65 h 107"/>
                <a:gd name="T32" fmla="*/ 84 w 102"/>
                <a:gd name="T33" fmla="*/ 83 h 107"/>
                <a:gd name="T34" fmla="*/ 90 w 102"/>
                <a:gd name="T35" fmla="*/ 101 h 107"/>
                <a:gd name="T36" fmla="*/ 96 w 102"/>
                <a:gd name="T37" fmla="*/ 107 h 107"/>
                <a:gd name="T38" fmla="*/ 102 w 102"/>
                <a:gd name="T39" fmla="*/ 107 h 107"/>
                <a:gd name="T40" fmla="*/ 96 w 102"/>
                <a:gd name="T41" fmla="*/ 101 h 107"/>
                <a:gd name="T42" fmla="*/ 90 w 102"/>
                <a:gd name="T43" fmla="*/ 83 h 107"/>
                <a:gd name="T44" fmla="*/ 78 w 102"/>
                <a:gd name="T45" fmla="*/ 65 h 107"/>
                <a:gd name="T46" fmla="*/ 66 w 102"/>
                <a:gd name="T47" fmla="*/ 53 h 107"/>
                <a:gd name="T48" fmla="*/ 66 w 102"/>
                <a:gd name="T49" fmla="*/ 47 h 107"/>
                <a:gd name="T50" fmla="*/ 72 w 102"/>
                <a:gd name="T51" fmla="*/ 41 h 107"/>
                <a:gd name="T52" fmla="*/ 78 w 102"/>
                <a:gd name="T53" fmla="*/ 41 h 107"/>
                <a:gd name="T54" fmla="*/ 78 w 102"/>
                <a:gd name="T55" fmla="*/ 41 h 107"/>
                <a:gd name="T56" fmla="*/ 90 w 102"/>
                <a:gd name="T57" fmla="*/ 47 h 107"/>
                <a:gd name="T58" fmla="*/ 90 w 102"/>
                <a:gd name="T59" fmla="*/ 47 h 107"/>
                <a:gd name="T60" fmla="*/ 84 w 102"/>
                <a:gd name="T61" fmla="*/ 41 h 107"/>
                <a:gd name="T62" fmla="*/ 78 w 102"/>
                <a:gd name="T63" fmla="*/ 35 h 107"/>
                <a:gd name="T64" fmla="*/ 66 w 102"/>
                <a:gd name="T65" fmla="*/ 35 h 107"/>
                <a:gd name="T66" fmla="*/ 60 w 102"/>
                <a:gd name="T67" fmla="*/ 35 h 107"/>
                <a:gd name="T68" fmla="*/ 54 w 102"/>
                <a:gd name="T69" fmla="*/ 35 h 107"/>
                <a:gd name="T70" fmla="*/ 48 w 102"/>
                <a:gd name="T71" fmla="*/ 35 h 107"/>
                <a:gd name="T72" fmla="*/ 42 w 102"/>
                <a:gd name="T73" fmla="*/ 29 h 107"/>
                <a:gd name="T74" fmla="*/ 36 w 102"/>
                <a:gd name="T75" fmla="*/ 23 h 107"/>
                <a:gd name="T76" fmla="*/ 36 w 102"/>
                <a:gd name="T77" fmla="*/ 23 h 107"/>
                <a:gd name="T78" fmla="*/ 42 w 102"/>
                <a:gd name="T79" fmla="*/ 18 h 107"/>
                <a:gd name="T80" fmla="*/ 48 w 102"/>
                <a:gd name="T81" fmla="*/ 18 h 107"/>
                <a:gd name="T82" fmla="*/ 54 w 102"/>
                <a:gd name="T83" fmla="*/ 18 h 107"/>
                <a:gd name="T84" fmla="*/ 60 w 102"/>
                <a:gd name="T85" fmla="*/ 18 h 107"/>
                <a:gd name="T86" fmla="*/ 60 w 102"/>
                <a:gd name="T87" fmla="*/ 18 h 107"/>
                <a:gd name="T88" fmla="*/ 54 w 102"/>
                <a:gd name="T89" fmla="*/ 18 h 107"/>
                <a:gd name="T90" fmla="*/ 48 w 102"/>
                <a:gd name="T91" fmla="*/ 18 h 107"/>
                <a:gd name="T92" fmla="*/ 36 w 102"/>
                <a:gd name="T93" fmla="*/ 18 h 107"/>
                <a:gd name="T94" fmla="*/ 30 w 102"/>
                <a:gd name="T95" fmla="*/ 18 h 107"/>
                <a:gd name="T96" fmla="*/ 24 w 102"/>
                <a:gd name="T97" fmla="*/ 18 h 107"/>
                <a:gd name="T98" fmla="*/ 18 w 102"/>
                <a:gd name="T99" fmla="*/ 12 h 107"/>
                <a:gd name="T100" fmla="*/ 12 w 102"/>
                <a:gd name="T101" fmla="*/ 6 h 107"/>
                <a:gd name="T102" fmla="*/ 6 w 102"/>
                <a:gd name="T103" fmla="*/ 0 h 10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2"/>
                <a:gd name="T157" fmla="*/ 0 h 107"/>
                <a:gd name="T158" fmla="*/ 102 w 102"/>
                <a:gd name="T159" fmla="*/ 107 h 10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2" h="107">
                  <a:moveTo>
                    <a:pt x="0" y="0"/>
                  </a:moveTo>
                  <a:lnTo>
                    <a:pt x="6" y="6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8" y="23"/>
                  </a:lnTo>
                  <a:lnTo>
                    <a:pt x="18" y="35"/>
                  </a:lnTo>
                  <a:lnTo>
                    <a:pt x="18" y="47"/>
                  </a:lnTo>
                  <a:lnTo>
                    <a:pt x="18" y="59"/>
                  </a:lnTo>
                  <a:lnTo>
                    <a:pt x="18" y="47"/>
                  </a:lnTo>
                  <a:lnTo>
                    <a:pt x="18" y="35"/>
                  </a:lnTo>
                  <a:lnTo>
                    <a:pt x="24" y="29"/>
                  </a:lnTo>
                  <a:lnTo>
                    <a:pt x="24" y="23"/>
                  </a:lnTo>
                  <a:lnTo>
                    <a:pt x="30" y="23"/>
                  </a:lnTo>
                  <a:lnTo>
                    <a:pt x="36" y="29"/>
                  </a:lnTo>
                  <a:lnTo>
                    <a:pt x="36" y="35"/>
                  </a:lnTo>
                  <a:lnTo>
                    <a:pt x="42" y="41"/>
                  </a:lnTo>
                  <a:lnTo>
                    <a:pt x="48" y="47"/>
                  </a:lnTo>
                  <a:lnTo>
                    <a:pt x="48" y="53"/>
                  </a:lnTo>
                  <a:lnTo>
                    <a:pt x="42" y="65"/>
                  </a:lnTo>
                  <a:lnTo>
                    <a:pt x="48" y="71"/>
                  </a:lnTo>
                  <a:lnTo>
                    <a:pt x="54" y="83"/>
                  </a:lnTo>
                  <a:lnTo>
                    <a:pt x="48" y="71"/>
                  </a:lnTo>
                  <a:lnTo>
                    <a:pt x="48" y="65"/>
                  </a:lnTo>
                  <a:lnTo>
                    <a:pt x="54" y="53"/>
                  </a:lnTo>
                  <a:lnTo>
                    <a:pt x="54" y="47"/>
                  </a:lnTo>
                  <a:lnTo>
                    <a:pt x="60" y="53"/>
                  </a:lnTo>
                  <a:lnTo>
                    <a:pt x="66" y="59"/>
                  </a:lnTo>
                  <a:lnTo>
                    <a:pt x="72" y="65"/>
                  </a:lnTo>
                  <a:lnTo>
                    <a:pt x="78" y="77"/>
                  </a:lnTo>
                  <a:lnTo>
                    <a:pt x="84" y="83"/>
                  </a:lnTo>
                  <a:lnTo>
                    <a:pt x="90" y="95"/>
                  </a:lnTo>
                  <a:lnTo>
                    <a:pt x="90" y="101"/>
                  </a:lnTo>
                  <a:lnTo>
                    <a:pt x="96" y="107"/>
                  </a:lnTo>
                  <a:lnTo>
                    <a:pt x="102" y="107"/>
                  </a:lnTo>
                  <a:lnTo>
                    <a:pt x="96" y="101"/>
                  </a:lnTo>
                  <a:lnTo>
                    <a:pt x="90" y="89"/>
                  </a:lnTo>
                  <a:lnTo>
                    <a:pt x="90" y="83"/>
                  </a:lnTo>
                  <a:lnTo>
                    <a:pt x="84" y="77"/>
                  </a:lnTo>
                  <a:lnTo>
                    <a:pt x="78" y="65"/>
                  </a:lnTo>
                  <a:lnTo>
                    <a:pt x="72" y="59"/>
                  </a:lnTo>
                  <a:lnTo>
                    <a:pt x="66" y="53"/>
                  </a:lnTo>
                  <a:lnTo>
                    <a:pt x="60" y="47"/>
                  </a:lnTo>
                  <a:lnTo>
                    <a:pt x="66" y="47"/>
                  </a:lnTo>
                  <a:lnTo>
                    <a:pt x="66" y="41"/>
                  </a:lnTo>
                  <a:lnTo>
                    <a:pt x="72" y="41"/>
                  </a:lnTo>
                  <a:lnTo>
                    <a:pt x="78" y="41"/>
                  </a:lnTo>
                  <a:lnTo>
                    <a:pt x="84" y="41"/>
                  </a:lnTo>
                  <a:lnTo>
                    <a:pt x="90" y="47"/>
                  </a:lnTo>
                  <a:lnTo>
                    <a:pt x="90" y="41"/>
                  </a:lnTo>
                  <a:lnTo>
                    <a:pt x="84" y="41"/>
                  </a:lnTo>
                  <a:lnTo>
                    <a:pt x="84" y="35"/>
                  </a:lnTo>
                  <a:lnTo>
                    <a:pt x="78" y="35"/>
                  </a:lnTo>
                  <a:lnTo>
                    <a:pt x="72" y="35"/>
                  </a:lnTo>
                  <a:lnTo>
                    <a:pt x="66" y="35"/>
                  </a:lnTo>
                  <a:lnTo>
                    <a:pt x="60" y="35"/>
                  </a:lnTo>
                  <a:lnTo>
                    <a:pt x="54" y="41"/>
                  </a:lnTo>
                  <a:lnTo>
                    <a:pt x="54" y="35"/>
                  </a:lnTo>
                  <a:lnTo>
                    <a:pt x="48" y="35"/>
                  </a:lnTo>
                  <a:lnTo>
                    <a:pt x="42" y="29"/>
                  </a:lnTo>
                  <a:lnTo>
                    <a:pt x="42" y="23"/>
                  </a:lnTo>
                  <a:lnTo>
                    <a:pt x="36" y="23"/>
                  </a:lnTo>
                  <a:lnTo>
                    <a:pt x="42" y="23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54" y="18"/>
                  </a:lnTo>
                  <a:lnTo>
                    <a:pt x="60" y="18"/>
                  </a:lnTo>
                  <a:lnTo>
                    <a:pt x="54" y="18"/>
                  </a:lnTo>
                  <a:lnTo>
                    <a:pt x="48" y="18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24" name="Freeform 224"/>
            <p:cNvSpPr>
              <a:spLocks/>
            </p:cNvSpPr>
            <p:nvPr/>
          </p:nvSpPr>
          <p:spPr bwMode="auto">
            <a:xfrm>
              <a:off x="4666" y="2151"/>
              <a:ext cx="71" cy="125"/>
            </a:xfrm>
            <a:custGeom>
              <a:avLst/>
              <a:gdLst>
                <a:gd name="T0" fmla="*/ 41 w 71"/>
                <a:gd name="T1" fmla="*/ 11 h 125"/>
                <a:gd name="T2" fmla="*/ 35 w 71"/>
                <a:gd name="T3" fmla="*/ 23 h 125"/>
                <a:gd name="T4" fmla="*/ 18 w 71"/>
                <a:gd name="T5" fmla="*/ 29 h 125"/>
                <a:gd name="T6" fmla="*/ 6 w 71"/>
                <a:gd name="T7" fmla="*/ 35 h 125"/>
                <a:gd name="T8" fmla="*/ 6 w 71"/>
                <a:gd name="T9" fmla="*/ 47 h 125"/>
                <a:gd name="T10" fmla="*/ 12 w 71"/>
                <a:gd name="T11" fmla="*/ 41 h 125"/>
                <a:gd name="T12" fmla="*/ 24 w 71"/>
                <a:gd name="T13" fmla="*/ 35 h 125"/>
                <a:gd name="T14" fmla="*/ 35 w 71"/>
                <a:gd name="T15" fmla="*/ 29 h 125"/>
                <a:gd name="T16" fmla="*/ 35 w 71"/>
                <a:gd name="T17" fmla="*/ 41 h 125"/>
                <a:gd name="T18" fmla="*/ 24 w 71"/>
                <a:gd name="T19" fmla="*/ 53 h 125"/>
                <a:gd name="T20" fmla="*/ 12 w 71"/>
                <a:gd name="T21" fmla="*/ 59 h 125"/>
                <a:gd name="T22" fmla="*/ 0 w 71"/>
                <a:gd name="T23" fmla="*/ 65 h 125"/>
                <a:gd name="T24" fmla="*/ 0 w 71"/>
                <a:gd name="T25" fmla="*/ 71 h 125"/>
                <a:gd name="T26" fmla="*/ 6 w 71"/>
                <a:gd name="T27" fmla="*/ 65 h 125"/>
                <a:gd name="T28" fmla="*/ 18 w 71"/>
                <a:gd name="T29" fmla="*/ 59 h 125"/>
                <a:gd name="T30" fmla="*/ 30 w 71"/>
                <a:gd name="T31" fmla="*/ 59 h 125"/>
                <a:gd name="T32" fmla="*/ 30 w 71"/>
                <a:gd name="T33" fmla="*/ 71 h 125"/>
                <a:gd name="T34" fmla="*/ 24 w 71"/>
                <a:gd name="T35" fmla="*/ 77 h 125"/>
                <a:gd name="T36" fmla="*/ 12 w 71"/>
                <a:gd name="T37" fmla="*/ 89 h 125"/>
                <a:gd name="T38" fmla="*/ 6 w 71"/>
                <a:gd name="T39" fmla="*/ 95 h 125"/>
                <a:gd name="T40" fmla="*/ 6 w 71"/>
                <a:gd name="T41" fmla="*/ 95 h 125"/>
                <a:gd name="T42" fmla="*/ 18 w 71"/>
                <a:gd name="T43" fmla="*/ 89 h 125"/>
                <a:gd name="T44" fmla="*/ 24 w 71"/>
                <a:gd name="T45" fmla="*/ 83 h 125"/>
                <a:gd name="T46" fmla="*/ 18 w 71"/>
                <a:gd name="T47" fmla="*/ 95 h 125"/>
                <a:gd name="T48" fmla="*/ 12 w 71"/>
                <a:gd name="T49" fmla="*/ 113 h 125"/>
                <a:gd name="T50" fmla="*/ 0 w 71"/>
                <a:gd name="T51" fmla="*/ 125 h 125"/>
                <a:gd name="T52" fmla="*/ 0 w 71"/>
                <a:gd name="T53" fmla="*/ 125 h 125"/>
                <a:gd name="T54" fmla="*/ 12 w 71"/>
                <a:gd name="T55" fmla="*/ 119 h 125"/>
                <a:gd name="T56" fmla="*/ 24 w 71"/>
                <a:gd name="T57" fmla="*/ 101 h 125"/>
                <a:gd name="T58" fmla="*/ 35 w 71"/>
                <a:gd name="T59" fmla="*/ 83 h 125"/>
                <a:gd name="T60" fmla="*/ 41 w 71"/>
                <a:gd name="T61" fmla="*/ 101 h 125"/>
                <a:gd name="T62" fmla="*/ 41 w 71"/>
                <a:gd name="T63" fmla="*/ 107 h 125"/>
                <a:gd name="T64" fmla="*/ 47 w 71"/>
                <a:gd name="T65" fmla="*/ 101 h 125"/>
                <a:gd name="T66" fmla="*/ 47 w 71"/>
                <a:gd name="T67" fmla="*/ 89 h 125"/>
                <a:gd name="T68" fmla="*/ 35 w 71"/>
                <a:gd name="T69" fmla="*/ 77 h 125"/>
                <a:gd name="T70" fmla="*/ 41 w 71"/>
                <a:gd name="T71" fmla="*/ 59 h 125"/>
                <a:gd name="T72" fmla="*/ 41 w 71"/>
                <a:gd name="T73" fmla="*/ 53 h 125"/>
                <a:gd name="T74" fmla="*/ 53 w 71"/>
                <a:gd name="T75" fmla="*/ 59 h 125"/>
                <a:gd name="T76" fmla="*/ 59 w 71"/>
                <a:gd name="T77" fmla="*/ 77 h 125"/>
                <a:gd name="T78" fmla="*/ 65 w 71"/>
                <a:gd name="T79" fmla="*/ 77 h 125"/>
                <a:gd name="T80" fmla="*/ 65 w 71"/>
                <a:gd name="T81" fmla="*/ 65 h 125"/>
                <a:gd name="T82" fmla="*/ 59 w 71"/>
                <a:gd name="T83" fmla="*/ 53 h 125"/>
                <a:gd name="T84" fmla="*/ 41 w 71"/>
                <a:gd name="T85" fmla="*/ 47 h 125"/>
                <a:gd name="T86" fmla="*/ 47 w 71"/>
                <a:gd name="T87" fmla="*/ 29 h 125"/>
                <a:gd name="T88" fmla="*/ 53 w 71"/>
                <a:gd name="T89" fmla="*/ 29 h 125"/>
                <a:gd name="T90" fmla="*/ 59 w 71"/>
                <a:gd name="T91" fmla="*/ 35 h 125"/>
                <a:gd name="T92" fmla="*/ 65 w 71"/>
                <a:gd name="T93" fmla="*/ 41 h 125"/>
                <a:gd name="T94" fmla="*/ 71 w 71"/>
                <a:gd name="T95" fmla="*/ 47 h 125"/>
                <a:gd name="T96" fmla="*/ 65 w 71"/>
                <a:gd name="T97" fmla="*/ 35 h 125"/>
                <a:gd name="T98" fmla="*/ 59 w 71"/>
                <a:gd name="T99" fmla="*/ 23 h 125"/>
                <a:gd name="T100" fmla="*/ 53 w 71"/>
                <a:gd name="T101" fmla="*/ 17 h 125"/>
                <a:gd name="T102" fmla="*/ 53 w 71"/>
                <a:gd name="T103" fmla="*/ 6 h 125"/>
                <a:gd name="T104" fmla="*/ 47 w 71"/>
                <a:gd name="T105" fmla="*/ 0 h 12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1"/>
                <a:gd name="T160" fmla="*/ 0 h 125"/>
                <a:gd name="T161" fmla="*/ 71 w 71"/>
                <a:gd name="T162" fmla="*/ 125 h 12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1" h="125">
                  <a:moveTo>
                    <a:pt x="47" y="6"/>
                  </a:moveTo>
                  <a:lnTo>
                    <a:pt x="41" y="11"/>
                  </a:lnTo>
                  <a:lnTo>
                    <a:pt x="41" y="17"/>
                  </a:lnTo>
                  <a:lnTo>
                    <a:pt x="35" y="23"/>
                  </a:lnTo>
                  <a:lnTo>
                    <a:pt x="30" y="23"/>
                  </a:lnTo>
                  <a:lnTo>
                    <a:pt x="24" y="23"/>
                  </a:lnTo>
                  <a:lnTo>
                    <a:pt x="18" y="29"/>
                  </a:lnTo>
                  <a:lnTo>
                    <a:pt x="12" y="29"/>
                  </a:lnTo>
                  <a:lnTo>
                    <a:pt x="12" y="35"/>
                  </a:lnTo>
                  <a:lnTo>
                    <a:pt x="6" y="35"/>
                  </a:lnTo>
                  <a:lnTo>
                    <a:pt x="6" y="41"/>
                  </a:lnTo>
                  <a:lnTo>
                    <a:pt x="6" y="47"/>
                  </a:lnTo>
                  <a:lnTo>
                    <a:pt x="6" y="41"/>
                  </a:lnTo>
                  <a:lnTo>
                    <a:pt x="12" y="41"/>
                  </a:lnTo>
                  <a:lnTo>
                    <a:pt x="12" y="35"/>
                  </a:lnTo>
                  <a:lnTo>
                    <a:pt x="18" y="35"/>
                  </a:lnTo>
                  <a:lnTo>
                    <a:pt x="24" y="35"/>
                  </a:lnTo>
                  <a:lnTo>
                    <a:pt x="24" y="29"/>
                  </a:lnTo>
                  <a:lnTo>
                    <a:pt x="30" y="29"/>
                  </a:lnTo>
                  <a:lnTo>
                    <a:pt x="35" y="29"/>
                  </a:lnTo>
                  <a:lnTo>
                    <a:pt x="35" y="35"/>
                  </a:lnTo>
                  <a:lnTo>
                    <a:pt x="35" y="41"/>
                  </a:lnTo>
                  <a:lnTo>
                    <a:pt x="35" y="47"/>
                  </a:lnTo>
                  <a:lnTo>
                    <a:pt x="30" y="47"/>
                  </a:lnTo>
                  <a:lnTo>
                    <a:pt x="24" y="53"/>
                  </a:lnTo>
                  <a:lnTo>
                    <a:pt x="18" y="53"/>
                  </a:lnTo>
                  <a:lnTo>
                    <a:pt x="12" y="59"/>
                  </a:lnTo>
                  <a:lnTo>
                    <a:pt x="6" y="59"/>
                  </a:lnTo>
                  <a:lnTo>
                    <a:pt x="6" y="65"/>
                  </a:lnTo>
                  <a:lnTo>
                    <a:pt x="0" y="65"/>
                  </a:lnTo>
                  <a:lnTo>
                    <a:pt x="0" y="71"/>
                  </a:lnTo>
                  <a:lnTo>
                    <a:pt x="6" y="71"/>
                  </a:lnTo>
                  <a:lnTo>
                    <a:pt x="6" y="65"/>
                  </a:lnTo>
                  <a:lnTo>
                    <a:pt x="12" y="65"/>
                  </a:lnTo>
                  <a:lnTo>
                    <a:pt x="18" y="59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0" y="65"/>
                  </a:lnTo>
                  <a:lnTo>
                    <a:pt x="30" y="71"/>
                  </a:lnTo>
                  <a:lnTo>
                    <a:pt x="30" y="77"/>
                  </a:lnTo>
                  <a:lnTo>
                    <a:pt x="24" y="77"/>
                  </a:lnTo>
                  <a:lnTo>
                    <a:pt x="18" y="83"/>
                  </a:lnTo>
                  <a:lnTo>
                    <a:pt x="12" y="83"/>
                  </a:lnTo>
                  <a:lnTo>
                    <a:pt x="12" y="89"/>
                  </a:lnTo>
                  <a:lnTo>
                    <a:pt x="6" y="89"/>
                  </a:lnTo>
                  <a:lnTo>
                    <a:pt x="6" y="95"/>
                  </a:lnTo>
                  <a:lnTo>
                    <a:pt x="0" y="101"/>
                  </a:lnTo>
                  <a:lnTo>
                    <a:pt x="6" y="95"/>
                  </a:lnTo>
                  <a:lnTo>
                    <a:pt x="12" y="89"/>
                  </a:lnTo>
                  <a:lnTo>
                    <a:pt x="18" y="89"/>
                  </a:lnTo>
                  <a:lnTo>
                    <a:pt x="18" y="83"/>
                  </a:lnTo>
                  <a:lnTo>
                    <a:pt x="24" y="83"/>
                  </a:lnTo>
                  <a:lnTo>
                    <a:pt x="24" y="89"/>
                  </a:lnTo>
                  <a:lnTo>
                    <a:pt x="24" y="95"/>
                  </a:lnTo>
                  <a:lnTo>
                    <a:pt x="18" y="95"/>
                  </a:lnTo>
                  <a:lnTo>
                    <a:pt x="18" y="101"/>
                  </a:lnTo>
                  <a:lnTo>
                    <a:pt x="12" y="107"/>
                  </a:lnTo>
                  <a:lnTo>
                    <a:pt x="12" y="113"/>
                  </a:lnTo>
                  <a:lnTo>
                    <a:pt x="6" y="119"/>
                  </a:lnTo>
                  <a:lnTo>
                    <a:pt x="0" y="119"/>
                  </a:lnTo>
                  <a:lnTo>
                    <a:pt x="0" y="125"/>
                  </a:lnTo>
                  <a:lnTo>
                    <a:pt x="6" y="125"/>
                  </a:lnTo>
                  <a:lnTo>
                    <a:pt x="6" y="119"/>
                  </a:lnTo>
                  <a:lnTo>
                    <a:pt x="12" y="119"/>
                  </a:lnTo>
                  <a:lnTo>
                    <a:pt x="18" y="113"/>
                  </a:lnTo>
                  <a:lnTo>
                    <a:pt x="24" y="107"/>
                  </a:lnTo>
                  <a:lnTo>
                    <a:pt x="24" y="101"/>
                  </a:lnTo>
                  <a:lnTo>
                    <a:pt x="30" y="89"/>
                  </a:lnTo>
                  <a:lnTo>
                    <a:pt x="30" y="83"/>
                  </a:lnTo>
                  <a:lnTo>
                    <a:pt x="35" y="83"/>
                  </a:lnTo>
                  <a:lnTo>
                    <a:pt x="41" y="89"/>
                  </a:lnTo>
                  <a:lnTo>
                    <a:pt x="41" y="95"/>
                  </a:lnTo>
                  <a:lnTo>
                    <a:pt x="41" y="101"/>
                  </a:lnTo>
                  <a:lnTo>
                    <a:pt x="41" y="107"/>
                  </a:lnTo>
                  <a:lnTo>
                    <a:pt x="47" y="107"/>
                  </a:lnTo>
                  <a:lnTo>
                    <a:pt x="47" y="101"/>
                  </a:lnTo>
                  <a:lnTo>
                    <a:pt x="47" y="95"/>
                  </a:lnTo>
                  <a:lnTo>
                    <a:pt x="47" y="89"/>
                  </a:lnTo>
                  <a:lnTo>
                    <a:pt x="41" y="83"/>
                  </a:lnTo>
                  <a:lnTo>
                    <a:pt x="35" y="77"/>
                  </a:lnTo>
                  <a:lnTo>
                    <a:pt x="35" y="71"/>
                  </a:lnTo>
                  <a:lnTo>
                    <a:pt x="41" y="65"/>
                  </a:lnTo>
                  <a:lnTo>
                    <a:pt x="41" y="59"/>
                  </a:lnTo>
                  <a:lnTo>
                    <a:pt x="41" y="53"/>
                  </a:lnTo>
                  <a:lnTo>
                    <a:pt x="47" y="53"/>
                  </a:lnTo>
                  <a:lnTo>
                    <a:pt x="53" y="59"/>
                  </a:lnTo>
                  <a:lnTo>
                    <a:pt x="59" y="59"/>
                  </a:lnTo>
                  <a:lnTo>
                    <a:pt x="59" y="65"/>
                  </a:lnTo>
                  <a:lnTo>
                    <a:pt x="59" y="77"/>
                  </a:lnTo>
                  <a:lnTo>
                    <a:pt x="65" y="77"/>
                  </a:lnTo>
                  <a:lnTo>
                    <a:pt x="65" y="71"/>
                  </a:lnTo>
                  <a:lnTo>
                    <a:pt x="65" y="65"/>
                  </a:lnTo>
                  <a:lnTo>
                    <a:pt x="59" y="65"/>
                  </a:lnTo>
                  <a:lnTo>
                    <a:pt x="59" y="59"/>
                  </a:lnTo>
                  <a:lnTo>
                    <a:pt x="59" y="53"/>
                  </a:lnTo>
                  <a:lnTo>
                    <a:pt x="53" y="53"/>
                  </a:lnTo>
                  <a:lnTo>
                    <a:pt x="47" y="47"/>
                  </a:lnTo>
                  <a:lnTo>
                    <a:pt x="41" y="47"/>
                  </a:lnTo>
                  <a:lnTo>
                    <a:pt x="41" y="41"/>
                  </a:lnTo>
                  <a:lnTo>
                    <a:pt x="47" y="35"/>
                  </a:lnTo>
                  <a:lnTo>
                    <a:pt x="47" y="29"/>
                  </a:lnTo>
                  <a:lnTo>
                    <a:pt x="53" y="29"/>
                  </a:lnTo>
                  <a:lnTo>
                    <a:pt x="59" y="29"/>
                  </a:lnTo>
                  <a:lnTo>
                    <a:pt x="59" y="35"/>
                  </a:lnTo>
                  <a:lnTo>
                    <a:pt x="65" y="35"/>
                  </a:lnTo>
                  <a:lnTo>
                    <a:pt x="65" y="41"/>
                  </a:lnTo>
                  <a:lnTo>
                    <a:pt x="65" y="47"/>
                  </a:lnTo>
                  <a:lnTo>
                    <a:pt x="71" y="47"/>
                  </a:lnTo>
                  <a:lnTo>
                    <a:pt x="71" y="41"/>
                  </a:lnTo>
                  <a:lnTo>
                    <a:pt x="71" y="35"/>
                  </a:lnTo>
                  <a:lnTo>
                    <a:pt x="65" y="35"/>
                  </a:lnTo>
                  <a:lnTo>
                    <a:pt x="65" y="29"/>
                  </a:lnTo>
                  <a:lnTo>
                    <a:pt x="59" y="23"/>
                  </a:lnTo>
                  <a:lnTo>
                    <a:pt x="53" y="23"/>
                  </a:lnTo>
                  <a:lnTo>
                    <a:pt x="53" y="17"/>
                  </a:lnTo>
                  <a:lnTo>
                    <a:pt x="53" y="11"/>
                  </a:lnTo>
                  <a:lnTo>
                    <a:pt x="53" y="6"/>
                  </a:lnTo>
                  <a:lnTo>
                    <a:pt x="47" y="0"/>
                  </a:lnTo>
                  <a:lnTo>
                    <a:pt x="47" y="6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25" name="Freeform 225"/>
            <p:cNvSpPr>
              <a:spLocks/>
            </p:cNvSpPr>
            <p:nvPr/>
          </p:nvSpPr>
          <p:spPr bwMode="auto">
            <a:xfrm>
              <a:off x="4582" y="2121"/>
              <a:ext cx="119" cy="65"/>
            </a:xfrm>
            <a:custGeom>
              <a:avLst/>
              <a:gdLst>
                <a:gd name="T0" fmla="*/ 102 w 119"/>
                <a:gd name="T1" fmla="*/ 0 h 65"/>
                <a:gd name="T2" fmla="*/ 90 w 119"/>
                <a:gd name="T3" fmla="*/ 6 h 65"/>
                <a:gd name="T4" fmla="*/ 78 w 119"/>
                <a:gd name="T5" fmla="*/ 12 h 65"/>
                <a:gd name="T6" fmla="*/ 72 w 119"/>
                <a:gd name="T7" fmla="*/ 12 h 65"/>
                <a:gd name="T8" fmla="*/ 66 w 119"/>
                <a:gd name="T9" fmla="*/ 12 h 65"/>
                <a:gd name="T10" fmla="*/ 60 w 119"/>
                <a:gd name="T11" fmla="*/ 12 h 65"/>
                <a:gd name="T12" fmla="*/ 54 w 119"/>
                <a:gd name="T13" fmla="*/ 12 h 65"/>
                <a:gd name="T14" fmla="*/ 42 w 119"/>
                <a:gd name="T15" fmla="*/ 12 h 65"/>
                <a:gd name="T16" fmla="*/ 36 w 119"/>
                <a:gd name="T17" fmla="*/ 12 h 65"/>
                <a:gd name="T18" fmla="*/ 42 w 119"/>
                <a:gd name="T19" fmla="*/ 12 h 65"/>
                <a:gd name="T20" fmla="*/ 48 w 119"/>
                <a:gd name="T21" fmla="*/ 12 h 65"/>
                <a:gd name="T22" fmla="*/ 54 w 119"/>
                <a:gd name="T23" fmla="*/ 12 h 65"/>
                <a:gd name="T24" fmla="*/ 60 w 119"/>
                <a:gd name="T25" fmla="*/ 18 h 65"/>
                <a:gd name="T26" fmla="*/ 60 w 119"/>
                <a:gd name="T27" fmla="*/ 18 h 65"/>
                <a:gd name="T28" fmla="*/ 60 w 119"/>
                <a:gd name="T29" fmla="*/ 24 h 65"/>
                <a:gd name="T30" fmla="*/ 54 w 119"/>
                <a:gd name="T31" fmla="*/ 30 h 65"/>
                <a:gd name="T32" fmla="*/ 48 w 119"/>
                <a:gd name="T33" fmla="*/ 30 h 65"/>
                <a:gd name="T34" fmla="*/ 36 w 119"/>
                <a:gd name="T35" fmla="*/ 30 h 65"/>
                <a:gd name="T36" fmla="*/ 30 w 119"/>
                <a:gd name="T37" fmla="*/ 30 h 65"/>
                <a:gd name="T38" fmla="*/ 18 w 119"/>
                <a:gd name="T39" fmla="*/ 30 h 65"/>
                <a:gd name="T40" fmla="*/ 18 w 119"/>
                <a:gd name="T41" fmla="*/ 30 h 65"/>
                <a:gd name="T42" fmla="*/ 24 w 119"/>
                <a:gd name="T43" fmla="*/ 30 h 65"/>
                <a:gd name="T44" fmla="*/ 36 w 119"/>
                <a:gd name="T45" fmla="*/ 30 h 65"/>
                <a:gd name="T46" fmla="*/ 42 w 119"/>
                <a:gd name="T47" fmla="*/ 36 h 65"/>
                <a:gd name="T48" fmla="*/ 42 w 119"/>
                <a:gd name="T49" fmla="*/ 41 h 65"/>
                <a:gd name="T50" fmla="*/ 30 w 119"/>
                <a:gd name="T51" fmla="*/ 47 h 65"/>
                <a:gd name="T52" fmla="*/ 18 w 119"/>
                <a:gd name="T53" fmla="*/ 47 h 65"/>
                <a:gd name="T54" fmla="*/ 12 w 119"/>
                <a:gd name="T55" fmla="*/ 47 h 65"/>
                <a:gd name="T56" fmla="*/ 0 w 119"/>
                <a:gd name="T57" fmla="*/ 47 h 65"/>
                <a:gd name="T58" fmla="*/ 0 w 119"/>
                <a:gd name="T59" fmla="*/ 53 h 65"/>
                <a:gd name="T60" fmla="*/ 6 w 119"/>
                <a:gd name="T61" fmla="*/ 53 h 65"/>
                <a:gd name="T62" fmla="*/ 18 w 119"/>
                <a:gd name="T63" fmla="*/ 53 h 65"/>
                <a:gd name="T64" fmla="*/ 30 w 119"/>
                <a:gd name="T65" fmla="*/ 47 h 65"/>
                <a:gd name="T66" fmla="*/ 42 w 119"/>
                <a:gd name="T67" fmla="*/ 41 h 65"/>
                <a:gd name="T68" fmla="*/ 54 w 119"/>
                <a:gd name="T69" fmla="*/ 47 h 65"/>
                <a:gd name="T70" fmla="*/ 54 w 119"/>
                <a:gd name="T71" fmla="*/ 53 h 65"/>
                <a:gd name="T72" fmla="*/ 48 w 119"/>
                <a:gd name="T73" fmla="*/ 65 h 65"/>
                <a:gd name="T74" fmla="*/ 48 w 119"/>
                <a:gd name="T75" fmla="*/ 65 h 65"/>
                <a:gd name="T76" fmla="*/ 54 w 119"/>
                <a:gd name="T77" fmla="*/ 59 h 65"/>
                <a:gd name="T78" fmla="*/ 60 w 119"/>
                <a:gd name="T79" fmla="*/ 47 h 65"/>
                <a:gd name="T80" fmla="*/ 60 w 119"/>
                <a:gd name="T81" fmla="*/ 36 h 65"/>
                <a:gd name="T82" fmla="*/ 66 w 119"/>
                <a:gd name="T83" fmla="*/ 30 h 65"/>
                <a:gd name="T84" fmla="*/ 72 w 119"/>
                <a:gd name="T85" fmla="*/ 24 h 65"/>
                <a:gd name="T86" fmla="*/ 78 w 119"/>
                <a:gd name="T87" fmla="*/ 24 h 65"/>
                <a:gd name="T88" fmla="*/ 84 w 119"/>
                <a:gd name="T89" fmla="*/ 24 h 65"/>
                <a:gd name="T90" fmla="*/ 84 w 119"/>
                <a:gd name="T91" fmla="*/ 41 h 65"/>
                <a:gd name="T92" fmla="*/ 84 w 119"/>
                <a:gd name="T93" fmla="*/ 47 h 65"/>
                <a:gd name="T94" fmla="*/ 84 w 119"/>
                <a:gd name="T95" fmla="*/ 47 h 65"/>
                <a:gd name="T96" fmla="*/ 84 w 119"/>
                <a:gd name="T97" fmla="*/ 41 h 65"/>
                <a:gd name="T98" fmla="*/ 90 w 119"/>
                <a:gd name="T99" fmla="*/ 24 h 65"/>
                <a:gd name="T100" fmla="*/ 90 w 119"/>
                <a:gd name="T101" fmla="*/ 18 h 65"/>
                <a:gd name="T102" fmla="*/ 96 w 119"/>
                <a:gd name="T103" fmla="*/ 12 h 65"/>
                <a:gd name="T104" fmla="*/ 108 w 119"/>
                <a:gd name="T105" fmla="*/ 6 h 65"/>
                <a:gd name="T106" fmla="*/ 114 w 119"/>
                <a:gd name="T107" fmla="*/ 0 h 65"/>
                <a:gd name="T108" fmla="*/ 114 w 119"/>
                <a:gd name="T109" fmla="*/ 0 h 65"/>
                <a:gd name="T110" fmla="*/ 108 w 119"/>
                <a:gd name="T111" fmla="*/ 0 h 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9"/>
                <a:gd name="T169" fmla="*/ 0 h 65"/>
                <a:gd name="T170" fmla="*/ 119 w 119"/>
                <a:gd name="T171" fmla="*/ 65 h 6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9" h="65">
                  <a:moveTo>
                    <a:pt x="102" y="0"/>
                  </a:moveTo>
                  <a:lnTo>
                    <a:pt x="102" y="0"/>
                  </a:lnTo>
                  <a:lnTo>
                    <a:pt x="96" y="0"/>
                  </a:lnTo>
                  <a:lnTo>
                    <a:pt x="90" y="6"/>
                  </a:lnTo>
                  <a:lnTo>
                    <a:pt x="84" y="6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72" y="18"/>
                  </a:lnTo>
                  <a:lnTo>
                    <a:pt x="66" y="12"/>
                  </a:lnTo>
                  <a:lnTo>
                    <a:pt x="60" y="12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42" y="12"/>
                  </a:lnTo>
                  <a:lnTo>
                    <a:pt x="48" y="12"/>
                  </a:lnTo>
                  <a:lnTo>
                    <a:pt x="54" y="12"/>
                  </a:lnTo>
                  <a:lnTo>
                    <a:pt x="54" y="18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0" y="24"/>
                  </a:lnTo>
                  <a:lnTo>
                    <a:pt x="60" y="30"/>
                  </a:lnTo>
                  <a:lnTo>
                    <a:pt x="54" y="30"/>
                  </a:lnTo>
                  <a:lnTo>
                    <a:pt x="48" y="30"/>
                  </a:lnTo>
                  <a:lnTo>
                    <a:pt x="42" y="30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18" y="30"/>
                  </a:lnTo>
                  <a:lnTo>
                    <a:pt x="24" y="30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42" y="36"/>
                  </a:lnTo>
                  <a:lnTo>
                    <a:pt x="42" y="41"/>
                  </a:lnTo>
                  <a:lnTo>
                    <a:pt x="36" y="41"/>
                  </a:lnTo>
                  <a:lnTo>
                    <a:pt x="30" y="47"/>
                  </a:lnTo>
                  <a:lnTo>
                    <a:pt x="24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6" y="47"/>
                  </a:lnTo>
                  <a:lnTo>
                    <a:pt x="0" y="47"/>
                  </a:lnTo>
                  <a:lnTo>
                    <a:pt x="0" y="53"/>
                  </a:lnTo>
                  <a:lnTo>
                    <a:pt x="6" y="53"/>
                  </a:lnTo>
                  <a:lnTo>
                    <a:pt x="12" y="53"/>
                  </a:lnTo>
                  <a:lnTo>
                    <a:pt x="18" y="53"/>
                  </a:lnTo>
                  <a:lnTo>
                    <a:pt x="24" y="53"/>
                  </a:lnTo>
                  <a:lnTo>
                    <a:pt x="30" y="47"/>
                  </a:lnTo>
                  <a:lnTo>
                    <a:pt x="36" y="47"/>
                  </a:lnTo>
                  <a:lnTo>
                    <a:pt x="42" y="41"/>
                  </a:lnTo>
                  <a:lnTo>
                    <a:pt x="48" y="41"/>
                  </a:lnTo>
                  <a:lnTo>
                    <a:pt x="54" y="47"/>
                  </a:lnTo>
                  <a:lnTo>
                    <a:pt x="54" y="53"/>
                  </a:lnTo>
                  <a:lnTo>
                    <a:pt x="48" y="59"/>
                  </a:lnTo>
                  <a:lnTo>
                    <a:pt x="48" y="65"/>
                  </a:lnTo>
                  <a:lnTo>
                    <a:pt x="54" y="59"/>
                  </a:lnTo>
                  <a:lnTo>
                    <a:pt x="54" y="53"/>
                  </a:lnTo>
                  <a:lnTo>
                    <a:pt x="60" y="47"/>
                  </a:lnTo>
                  <a:lnTo>
                    <a:pt x="54" y="41"/>
                  </a:lnTo>
                  <a:lnTo>
                    <a:pt x="60" y="36"/>
                  </a:lnTo>
                  <a:lnTo>
                    <a:pt x="66" y="30"/>
                  </a:lnTo>
                  <a:lnTo>
                    <a:pt x="72" y="24"/>
                  </a:lnTo>
                  <a:lnTo>
                    <a:pt x="78" y="24"/>
                  </a:lnTo>
                  <a:lnTo>
                    <a:pt x="84" y="24"/>
                  </a:lnTo>
                  <a:lnTo>
                    <a:pt x="84" y="30"/>
                  </a:lnTo>
                  <a:lnTo>
                    <a:pt x="84" y="41"/>
                  </a:lnTo>
                  <a:lnTo>
                    <a:pt x="84" y="47"/>
                  </a:lnTo>
                  <a:lnTo>
                    <a:pt x="84" y="41"/>
                  </a:lnTo>
                  <a:lnTo>
                    <a:pt x="90" y="36"/>
                  </a:lnTo>
                  <a:lnTo>
                    <a:pt x="90" y="24"/>
                  </a:lnTo>
                  <a:lnTo>
                    <a:pt x="84" y="18"/>
                  </a:lnTo>
                  <a:lnTo>
                    <a:pt x="90" y="18"/>
                  </a:lnTo>
                  <a:lnTo>
                    <a:pt x="90" y="12"/>
                  </a:lnTo>
                  <a:lnTo>
                    <a:pt x="96" y="12"/>
                  </a:lnTo>
                  <a:lnTo>
                    <a:pt x="102" y="6"/>
                  </a:lnTo>
                  <a:lnTo>
                    <a:pt x="108" y="6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9" y="0"/>
                  </a:lnTo>
                  <a:lnTo>
                    <a:pt x="114" y="0"/>
                  </a:lnTo>
                  <a:lnTo>
                    <a:pt x="108" y="0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26" name="Freeform 226"/>
            <p:cNvSpPr>
              <a:spLocks/>
            </p:cNvSpPr>
            <p:nvPr/>
          </p:nvSpPr>
          <p:spPr bwMode="auto">
            <a:xfrm>
              <a:off x="4743" y="2085"/>
              <a:ext cx="12" cy="6"/>
            </a:xfrm>
            <a:custGeom>
              <a:avLst/>
              <a:gdLst>
                <a:gd name="T0" fmla="*/ 0 w 12"/>
                <a:gd name="T1" fmla="*/ 0 h 6"/>
                <a:gd name="T2" fmla="*/ 6 w 12"/>
                <a:gd name="T3" fmla="*/ 0 h 6"/>
                <a:gd name="T4" fmla="*/ 6 w 12"/>
                <a:gd name="T5" fmla="*/ 0 h 6"/>
                <a:gd name="T6" fmla="*/ 12 w 12"/>
                <a:gd name="T7" fmla="*/ 0 h 6"/>
                <a:gd name="T8" fmla="*/ 12 w 12"/>
                <a:gd name="T9" fmla="*/ 0 h 6"/>
                <a:gd name="T10" fmla="*/ 12 w 12"/>
                <a:gd name="T11" fmla="*/ 0 h 6"/>
                <a:gd name="T12" fmla="*/ 12 w 12"/>
                <a:gd name="T13" fmla="*/ 6 h 6"/>
                <a:gd name="T14" fmla="*/ 12 w 12"/>
                <a:gd name="T15" fmla="*/ 6 h 6"/>
                <a:gd name="T16" fmla="*/ 12 w 12"/>
                <a:gd name="T17" fmla="*/ 6 h 6"/>
                <a:gd name="T18" fmla="*/ 12 w 12"/>
                <a:gd name="T19" fmla="*/ 6 h 6"/>
                <a:gd name="T20" fmla="*/ 6 w 12"/>
                <a:gd name="T21" fmla="*/ 6 h 6"/>
                <a:gd name="T22" fmla="*/ 6 w 12"/>
                <a:gd name="T23" fmla="*/ 6 h 6"/>
                <a:gd name="T24" fmla="*/ 0 w 12"/>
                <a:gd name="T25" fmla="*/ 6 h 6"/>
                <a:gd name="T26" fmla="*/ 0 w 12"/>
                <a:gd name="T27" fmla="*/ 6 h 6"/>
                <a:gd name="T28" fmla="*/ 0 w 12"/>
                <a:gd name="T29" fmla="*/ 0 h 6"/>
                <a:gd name="T30" fmla="*/ 0 w 12"/>
                <a:gd name="T31" fmla="*/ 0 h 6"/>
                <a:gd name="T32" fmla="*/ 0 w 12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6"/>
                <a:gd name="T53" fmla="*/ 12 w 12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27" name="Freeform 227"/>
            <p:cNvSpPr>
              <a:spLocks/>
            </p:cNvSpPr>
            <p:nvPr/>
          </p:nvSpPr>
          <p:spPr bwMode="auto">
            <a:xfrm>
              <a:off x="4743" y="2109"/>
              <a:ext cx="6" cy="6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0 h 6"/>
                <a:gd name="T4" fmla="*/ 6 w 6"/>
                <a:gd name="T5" fmla="*/ 0 h 6"/>
                <a:gd name="T6" fmla="*/ 6 w 6"/>
                <a:gd name="T7" fmla="*/ 0 h 6"/>
                <a:gd name="T8" fmla="*/ 6 w 6"/>
                <a:gd name="T9" fmla="*/ 0 h 6"/>
                <a:gd name="T10" fmla="*/ 6 w 6"/>
                <a:gd name="T11" fmla="*/ 0 h 6"/>
                <a:gd name="T12" fmla="*/ 6 w 6"/>
                <a:gd name="T13" fmla="*/ 6 h 6"/>
                <a:gd name="T14" fmla="*/ 6 w 6"/>
                <a:gd name="T15" fmla="*/ 6 h 6"/>
                <a:gd name="T16" fmla="*/ 6 w 6"/>
                <a:gd name="T17" fmla="*/ 6 h 6"/>
                <a:gd name="T18" fmla="*/ 6 w 6"/>
                <a:gd name="T19" fmla="*/ 6 h 6"/>
                <a:gd name="T20" fmla="*/ 0 w 6"/>
                <a:gd name="T21" fmla="*/ 6 h 6"/>
                <a:gd name="T22" fmla="*/ 0 w 6"/>
                <a:gd name="T23" fmla="*/ 6 h 6"/>
                <a:gd name="T24" fmla="*/ 0 w 6"/>
                <a:gd name="T25" fmla="*/ 6 h 6"/>
                <a:gd name="T26" fmla="*/ 0 w 6"/>
                <a:gd name="T27" fmla="*/ 6 h 6"/>
                <a:gd name="T28" fmla="*/ 0 w 6"/>
                <a:gd name="T29" fmla="*/ 6 h 6"/>
                <a:gd name="T30" fmla="*/ 0 w 6"/>
                <a:gd name="T31" fmla="*/ 0 h 6"/>
                <a:gd name="T32" fmla="*/ 0 w 6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"/>
                <a:gd name="T52" fmla="*/ 0 h 6"/>
                <a:gd name="T53" fmla="*/ 6 w 6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" h="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28" name="Freeform 228"/>
            <p:cNvSpPr>
              <a:spLocks/>
            </p:cNvSpPr>
            <p:nvPr/>
          </p:nvSpPr>
          <p:spPr bwMode="auto">
            <a:xfrm>
              <a:off x="4761" y="2127"/>
              <a:ext cx="12" cy="12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0 h 12"/>
                <a:gd name="T8" fmla="*/ 12 w 12"/>
                <a:gd name="T9" fmla="*/ 0 h 12"/>
                <a:gd name="T10" fmla="*/ 12 w 12"/>
                <a:gd name="T11" fmla="*/ 6 h 12"/>
                <a:gd name="T12" fmla="*/ 12 w 12"/>
                <a:gd name="T13" fmla="*/ 6 h 12"/>
                <a:gd name="T14" fmla="*/ 12 w 12"/>
                <a:gd name="T15" fmla="*/ 6 h 12"/>
                <a:gd name="T16" fmla="*/ 12 w 12"/>
                <a:gd name="T17" fmla="*/ 12 h 12"/>
                <a:gd name="T18" fmla="*/ 12 w 12"/>
                <a:gd name="T19" fmla="*/ 12 h 12"/>
                <a:gd name="T20" fmla="*/ 6 w 12"/>
                <a:gd name="T21" fmla="*/ 12 h 12"/>
                <a:gd name="T22" fmla="*/ 6 w 12"/>
                <a:gd name="T23" fmla="*/ 12 h 12"/>
                <a:gd name="T24" fmla="*/ 0 w 12"/>
                <a:gd name="T25" fmla="*/ 12 h 12"/>
                <a:gd name="T26" fmla="*/ 0 w 12"/>
                <a:gd name="T27" fmla="*/ 6 h 12"/>
                <a:gd name="T28" fmla="*/ 0 w 12"/>
                <a:gd name="T29" fmla="*/ 6 h 12"/>
                <a:gd name="T30" fmla="*/ 0 w 12"/>
                <a:gd name="T31" fmla="*/ 6 h 12"/>
                <a:gd name="T32" fmla="*/ 0 w 12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6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29" name="Freeform 229"/>
            <p:cNvSpPr>
              <a:spLocks/>
            </p:cNvSpPr>
            <p:nvPr/>
          </p:nvSpPr>
          <p:spPr bwMode="auto">
            <a:xfrm>
              <a:off x="4719" y="2121"/>
              <a:ext cx="12" cy="12"/>
            </a:xfrm>
            <a:custGeom>
              <a:avLst/>
              <a:gdLst>
                <a:gd name="T0" fmla="*/ 6 w 12"/>
                <a:gd name="T1" fmla="*/ 0 h 12"/>
                <a:gd name="T2" fmla="*/ 6 w 12"/>
                <a:gd name="T3" fmla="*/ 0 h 12"/>
                <a:gd name="T4" fmla="*/ 12 w 12"/>
                <a:gd name="T5" fmla="*/ 6 h 12"/>
                <a:gd name="T6" fmla="*/ 12 w 12"/>
                <a:gd name="T7" fmla="*/ 6 h 12"/>
                <a:gd name="T8" fmla="*/ 12 w 12"/>
                <a:gd name="T9" fmla="*/ 6 h 12"/>
                <a:gd name="T10" fmla="*/ 12 w 12"/>
                <a:gd name="T11" fmla="*/ 12 h 12"/>
                <a:gd name="T12" fmla="*/ 12 w 12"/>
                <a:gd name="T13" fmla="*/ 12 h 12"/>
                <a:gd name="T14" fmla="*/ 6 w 12"/>
                <a:gd name="T15" fmla="*/ 12 h 12"/>
                <a:gd name="T16" fmla="*/ 6 w 12"/>
                <a:gd name="T17" fmla="*/ 12 h 12"/>
                <a:gd name="T18" fmla="*/ 0 w 12"/>
                <a:gd name="T19" fmla="*/ 12 h 12"/>
                <a:gd name="T20" fmla="*/ 0 w 12"/>
                <a:gd name="T21" fmla="*/ 12 h 12"/>
                <a:gd name="T22" fmla="*/ 0 w 12"/>
                <a:gd name="T23" fmla="*/ 12 h 12"/>
                <a:gd name="T24" fmla="*/ 0 w 12"/>
                <a:gd name="T25" fmla="*/ 12 h 12"/>
                <a:gd name="T26" fmla="*/ 0 w 12"/>
                <a:gd name="T27" fmla="*/ 6 h 12"/>
                <a:gd name="T28" fmla="*/ 0 w 12"/>
                <a:gd name="T29" fmla="*/ 6 h 12"/>
                <a:gd name="T30" fmla="*/ 0 w 12"/>
                <a:gd name="T31" fmla="*/ 0 h 12"/>
                <a:gd name="T32" fmla="*/ 6 w 1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6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30" name="Freeform 230"/>
            <p:cNvSpPr>
              <a:spLocks/>
            </p:cNvSpPr>
            <p:nvPr/>
          </p:nvSpPr>
          <p:spPr bwMode="auto">
            <a:xfrm>
              <a:off x="4707" y="2097"/>
              <a:ext cx="18" cy="12"/>
            </a:xfrm>
            <a:custGeom>
              <a:avLst/>
              <a:gdLst>
                <a:gd name="T0" fmla="*/ 0 w 18"/>
                <a:gd name="T1" fmla="*/ 6 h 12"/>
                <a:gd name="T2" fmla="*/ 0 w 18"/>
                <a:gd name="T3" fmla="*/ 0 h 12"/>
                <a:gd name="T4" fmla="*/ 6 w 18"/>
                <a:gd name="T5" fmla="*/ 0 h 12"/>
                <a:gd name="T6" fmla="*/ 6 w 18"/>
                <a:gd name="T7" fmla="*/ 0 h 12"/>
                <a:gd name="T8" fmla="*/ 12 w 18"/>
                <a:gd name="T9" fmla="*/ 0 h 12"/>
                <a:gd name="T10" fmla="*/ 12 w 18"/>
                <a:gd name="T11" fmla="*/ 0 h 12"/>
                <a:gd name="T12" fmla="*/ 12 w 18"/>
                <a:gd name="T13" fmla="*/ 0 h 12"/>
                <a:gd name="T14" fmla="*/ 18 w 18"/>
                <a:gd name="T15" fmla="*/ 0 h 12"/>
                <a:gd name="T16" fmla="*/ 18 w 18"/>
                <a:gd name="T17" fmla="*/ 0 h 12"/>
                <a:gd name="T18" fmla="*/ 18 w 18"/>
                <a:gd name="T19" fmla="*/ 6 h 12"/>
                <a:gd name="T20" fmla="*/ 18 w 18"/>
                <a:gd name="T21" fmla="*/ 6 h 12"/>
                <a:gd name="T22" fmla="*/ 12 w 18"/>
                <a:gd name="T23" fmla="*/ 6 h 12"/>
                <a:gd name="T24" fmla="*/ 12 w 18"/>
                <a:gd name="T25" fmla="*/ 12 h 12"/>
                <a:gd name="T26" fmla="*/ 12 w 18"/>
                <a:gd name="T27" fmla="*/ 12 h 12"/>
                <a:gd name="T28" fmla="*/ 6 w 18"/>
                <a:gd name="T29" fmla="*/ 12 h 12"/>
                <a:gd name="T30" fmla="*/ 6 w 18"/>
                <a:gd name="T31" fmla="*/ 6 h 12"/>
                <a:gd name="T32" fmla="*/ 0 w 1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2"/>
                <a:gd name="T53" fmla="*/ 18 w 1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2">
                  <a:moveTo>
                    <a:pt x="0" y="6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31" name="Freeform 231"/>
            <p:cNvSpPr>
              <a:spLocks/>
            </p:cNvSpPr>
            <p:nvPr/>
          </p:nvSpPr>
          <p:spPr bwMode="auto">
            <a:xfrm>
              <a:off x="4690" y="2091"/>
              <a:ext cx="11" cy="12"/>
            </a:xfrm>
            <a:custGeom>
              <a:avLst/>
              <a:gdLst>
                <a:gd name="T0" fmla="*/ 0 w 11"/>
                <a:gd name="T1" fmla="*/ 12 h 12"/>
                <a:gd name="T2" fmla="*/ 0 w 11"/>
                <a:gd name="T3" fmla="*/ 6 h 12"/>
                <a:gd name="T4" fmla="*/ 0 w 11"/>
                <a:gd name="T5" fmla="*/ 6 h 12"/>
                <a:gd name="T6" fmla="*/ 6 w 11"/>
                <a:gd name="T7" fmla="*/ 6 h 12"/>
                <a:gd name="T8" fmla="*/ 6 w 11"/>
                <a:gd name="T9" fmla="*/ 0 h 12"/>
                <a:gd name="T10" fmla="*/ 6 w 11"/>
                <a:gd name="T11" fmla="*/ 0 h 12"/>
                <a:gd name="T12" fmla="*/ 11 w 11"/>
                <a:gd name="T13" fmla="*/ 6 h 12"/>
                <a:gd name="T14" fmla="*/ 11 w 11"/>
                <a:gd name="T15" fmla="*/ 6 h 12"/>
                <a:gd name="T16" fmla="*/ 11 w 11"/>
                <a:gd name="T17" fmla="*/ 6 h 12"/>
                <a:gd name="T18" fmla="*/ 11 w 11"/>
                <a:gd name="T19" fmla="*/ 12 h 12"/>
                <a:gd name="T20" fmla="*/ 11 w 11"/>
                <a:gd name="T21" fmla="*/ 12 h 12"/>
                <a:gd name="T22" fmla="*/ 6 w 11"/>
                <a:gd name="T23" fmla="*/ 12 h 12"/>
                <a:gd name="T24" fmla="*/ 6 w 11"/>
                <a:gd name="T25" fmla="*/ 12 h 12"/>
                <a:gd name="T26" fmla="*/ 6 w 11"/>
                <a:gd name="T27" fmla="*/ 12 h 12"/>
                <a:gd name="T28" fmla="*/ 0 w 11"/>
                <a:gd name="T29" fmla="*/ 12 h 12"/>
                <a:gd name="T30" fmla="*/ 0 w 11"/>
                <a:gd name="T31" fmla="*/ 12 h 12"/>
                <a:gd name="T32" fmla="*/ 0 w 11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"/>
                <a:gd name="T52" fmla="*/ 0 h 12"/>
                <a:gd name="T53" fmla="*/ 11 w 1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" h="12">
                  <a:moveTo>
                    <a:pt x="0" y="12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1" y="6"/>
                  </a:lnTo>
                  <a:lnTo>
                    <a:pt x="11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32" name="Freeform 232"/>
            <p:cNvSpPr>
              <a:spLocks/>
            </p:cNvSpPr>
            <p:nvPr/>
          </p:nvSpPr>
          <p:spPr bwMode="auto">
            <a:xfrm>
              <a:off x="4707" y="2073"/>
              <a:ext cx="12" cy="12"/>
            </a:xfrm>
            <a:custGeom>
              <a:avLst/>
              <a:gdLst>
                <a:gd name="T0" fmla="*/ 0 w 12"/>
                <a:gd name="T1" fmla="*/ 6 h 12"/>
                <a:gd name="T2" fmla="*/ 0 w 12"/>
                <a:gd name="T3" fmla="*/ 6 h 12"/>
                <a:gd name="T4" fmla="*/ 0 w 12"/>
                <a:gd name="T5" fmla="*/ 6 h 12"/>
                <a:gd name="T6" fmla="*/ 0 w 12"/>
                <a:gd name="T7" fmla="*/ 6 h 12"/>
                <a:gd name="T8" fmla="*/ 6 w 12"/>
                <a:gd name="T9" fmla="*/ 0 h 12"/>
                <a:gd name="T10" fmla="*/ 6 w 12"/>
                <a:gd name="T11" fmla="*/ 0 h 12"/>
                <a:gd name="T12" fmla="*/ 12 w 12"/>
                <a:gd name="T13" fmla="*/ 6 h 12"/>
                <a:gd name="T14" fmla="*/ 12 w 12"/>
                <a:gd name="T15" fmla="*/ 6 h 12"/>
                <a:gd name="T16" fmla="*/ 12 w 12"/>
                <a:gd name="T17" fmla="*/ 6 h 12"/>
                <a:gd name="T18" fmla="*/ 12 w 12"/>
                <a:gd name="T19" fmla="*/ 6 h 12"/>
                <a:gd name="T20" fmla="*/ 12 w 12"/>
                <a:gd name="T21" fmla="*/ 12 h 12"/>
                <a:gd name="T22" fmla="*/ 6 w 12"/>
                <a:gd name="T23" fmla="*/ 12 h 12"/>
                <a:gd name="T24" fmla="*/ 6 w 12"/>
                <a:gd name="T25" fmla="*/ 12 h 12"/>
                <a:gd name="T26" fmla="*/ 6 w 12"/>
                <a:gd name="T27" fmla="*/ 12 h 12"/>
                <a:gd name="T28" fmla="*/ 0 w 12"/>
                <a:gd name="T29" fmla="*/ 12 h 12"/>
                <a:gd name="T30" fmla="*/ 0 w 12"/>
                <a:gd name="T31" fmla="*/ 12 h 12"/>
                <a:gd name="T32" fmla="*/ 0 w 12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33" name="Freeform 233"/>
            <p:cNvSpPr>
              <a:spLocks/>
            </p:cNvSpPr>
            <p:nvPr/>
          </p:nvSpPr>
          <p:spPr bwMode="auto">
            <a:xfrm>
              <a:off x="5114" y="2031"/>
              <a:ext cx="95" cy="96"/>
            </a:xfrm>
            <a:custGeom>
              <a:avLst/>
              <a:gdLst>
                <a:gd name="T0" fmla="*/ 77 w 95"/>
                <a:gd name="T1" fmla="*/ 72 h 96"/>
                <a:gd name="T2" fmla="*/ 83 w 95"/>
                <a:gd name="T3" fmla="*/ 66 h 96"/>
                <a:gd name="T4" fmla="*/ 83 w 95"/>
                <a:gd name="T5" fmla="*/ 54 h 96"/>
                <a:gd name="T6" fmla="*/ 77 w 95"/>
                <a:gd name="T7" fmla="*/ 48 h 96"/>
                <a:gd name="T8" fmla="*/ 65 w 95"/>
                <a:gd name="T9" fmla="*/ 48 h 96"/>
                <a:gd name="T10" fmla="*/ 65 w 95"/>
                <a:gd name="T11" fmla="*/ 36 h 96"/>
                <a:gd name="T12" fmla="*/ 71 w 95"/>
                <a:gd name="T13" fmla="*/ 42 h 96"/>
                <a:gd name="T14" fmla="*/ 77 w 95"/>
                <a:gd name="T15" fmla="*/ 42 h 96"/>
                <a:gd name="T16" fmla="*/ 77 w 95"/>
                <a:gd name="T17" fmla="*/ 48 h 96"/>
                <a:gd name="T18" fmla="*/ 89 w 95"/>
                <a:gd name="T19" fmla="*/ 48 h 96"/>
                <a:gd name="T20" fmla="*/ 95 w 95"/>
                <a:gd name="T21" fmla="*/ 36 h 96"/>
                <a:gd name="T22" fmla="*/ 95 w 95"/>
                <a:gd name="T23" fmla="*/ 30 h 96"/>
                <a:gd name="T24" fmla="*/ 89 w 95"/>
                <a:gd name="T25" fmla="*/ 24 h 96"/>
                <a:gd name="T26" fmla="*/ 83 w 95"/>
                <a:gd name="T27" fmla="*/ 24 h 96"/>
                <a:gd name="T28" fmla="*/ 77 w 95"/>
                <a:gd name="T29" fmla="*/ 24 h 96"/>
                <a:gd name="T30" fmla="*/ 71 w 95"/>
                <a:gd name="T31" fmla="*/ 24 h 96"/>
                <a:gd name="T32" fmla="*/ 77 w 95"/>
                <a:gd name="T33" fmla="*/ 12 h 96"/>
                <a:gd name="T34" fmla="*/ 77 w 95"/>
                <a:gd name="T35" fmla="*/ 0 h 96"/>
                <a:gd name="T36" fmla="*/ 71 w 95"/>
                <a:gd name="T37" fmla="*/ 0 h 96"/>
                <a:gd name="T38" fmla="*/ 59 w 95"/>
                <a:gd name="T39" fmla="*/ 0 h 96"/>
                <a:gd name="T40" fmla="*/ 53 w 95"/>
                <a:gd name="T41" fmla="*/ 12 h 96"/>
                <a:gd name="T42" fmla="*/ 59 w 95"/>
                <a:gd name="T43" fmla="*/ 24 h 96"/>
                <a:gd name="T44" fmla="*/ 53 w 95"/>
                <a:gd name="T45" fmla="*/ 24 h 96"/>
                <a:gd name="T46" fmla="*/ 53 w 95"/>
                <a:gd name="T47" fmla="*/ 18 h 96"/>
                <a:gd name="T48" fmla="*/ 47 w 95"/>
                <a:gd name="T49" fmla="*/ 12 h 96"/>
                <a:gd name="T50" fmla="*/ 35 w 95"/>
                <a:gd name="T51" fmla="*/ 12 h 96"/>
                <a:gd name="T52" fmla="*/ 23 w 95"/>
                <a:gd name="T53" fmla="*/ 6 h 96"/>
                <a:gd name="T54" fmla="*/ 11 w 95"/>
                <a:gd name="T55" fmla="*/ 12 h 96"/>
                <a:gd name="T56" fmla="*/ 11 w 95"/>
                <a:gd name="T57" fmla="*/ 18 h 96"/>
                <a:gd name="T58" fmla="*/ 11 w 95"/>
                <a:gd name="T59" fmla="*/ 24 h 96"/>
                <a:gd name="T60" fmla="*/ 23 w 95"/>
                <a:gd name="T61" fmla="*/ 30 h 96"/>
                <a:gd name="T62" fmla="*/ 29 w 95"/>
                <a:gd name="T63" fmla="*/ 30 h 96"/>
                <a:gd name="T64" fmla="*/ 29 w 95"/>
                <a:gd name="T65" fmla="*/ 42 h 96"/>
                <a:gd name="T66" fmla="*/ 17 w 95"/>
                <a:gd name="T67" fmla="*/ 42 h 96"/>
                <a:gd name="T68" fmla="*/ 11 w 95"/>
                <a:gd name="T69" fmla="*/ 42 h 96"/>
                <a:gd name="T70" fmla="*/ 6 w 95"/>
                <a:gd name="T71" fmla="*/ 48 h 96"/>
                <a:gd name="T72" fmla="*/ 0 w 95"/>
                <a:gd name="T73" fmla="*/ 54 h 96"/>
                <a:gd name="T74" fmla="*/ 6 w 95"/>
                <a:gd name="T75" fmla="*/ 66 h 96"/>
                <a:gd name="T76" fmla="*/ 11 w 95"/>
                <a:gd name="T77" fmla="*/ 66 h 96"/>
                <a:gd name="T78" fmla="*/ 17 w 95"/>
                <a:gd name="T79" fmla="*/ 66 h 96"/>
                <a:gd name="T80" fmla="*/ 23 w 95"/>
                <a:gd name="T81" fmla="*/ 60 h 96"/>
                <a:gd name="T82" fmla="*/ 29 w 95"/>
                <a:gd name="T83" fmla="*/ 54 h 96"/>
                <a:gd name="T84" fmla="*/ 35 w 95"/>
                <a:gd name="T85" fmla="*/ 48 h 96"/>
                <a:gd name="T86" fmla="*/ 41 w 95"/>
                <a:gd name="T87" fmla="*/ 54 h 96"/>
                <a:gd name="T88" fmla="*/ 41 w 95"/>
                <a:gd name="T89" fmla="*/ 60 h 96"/>
                <a:gd name="T90" fmla="*/ 29 w 95"/>
                <a:gd name="T91" fmla="*/ 66 h 96"/>
                <a:gd name="T92" fmla="*/ 23 w 95"/>
                <a:gd name="T93" fmla="*/ 84 h 96"/>
                <a:gd name="T94" fmla="*/ 35 w 95"/>
                <a:gd name="T95" fmla="*/ 90 h 96"/>
                <a:gd name="T96" fmla="*/ 47 w 95"/>
                <a:gd name="T97" fmla="*/ 90 h 96"/>
                <a:gd name="T98" fmla="*/ 53 w 95"/>
                <a:gd name="T99" fmla="*/ 84 h 96"/>
                <a:gd name="T100" fmla="*/ 53 w 95"/>
                <a:gd name="T101" fmla="*/ 78 h 96"/>
                <a:gd name="T102" fmla="*/ 47 w 95"/>
                <a:gd name="T103" fmla="*/ 72 h 96"/>
                <a:gd name="T104" fmla="*/ 47 w 95"/>
                <a:gd name="T105" fmla="*/ 60 h 96"/>
                <a:gd name="T106" fmla="*/ 53 w 95"/>
                <a:gd name="T107" fmla="*/ 54 h 96"/>
                <a:gd name="T108" fmla="*/ 53 w 95"/>
                <a:gd name="T109" fmla="*/ 54 h 96"/>
                <a:gd name="T110" fmla="*/ 65 w 95"/>
                <a:gd name="T111" fmla="*/ 72 h 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5"/>
                <a:gd name="T169" fmla="*/ 0 h 96"/>
                <a:gd name="T170" fmla="*/ 95 w 95"/>
                <a:gd name="T171" fmla="*/ 96 h 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5" h="96">
                  <a:moveTo>
                    <a:pt x="71" y="72"/>
                  </a:moveTo>
                  <a:lnTo>
                    <a:pt x="71" y="72"/>
                  </a:lnTo>
                  <a:lnTo>
                    <a:pt x="77" y="72"/>
                  </a:lnTo>
                  <a:lnTo>
                    <a:pt x="83" y="72"/>
                  </a:lnTo>
                  <a:lnTo>
                    <a:pt x="83" y="66"/>
                  </a:lnTo>
                  <a:lnTo>
                    <a:pt x="89" y="60"/>
                  </a:lnTo>
                  <a:lnTo>
                    <a:pt x="83" y="60"/>
                  </a:lnTo>
                  <a:lnTo>
                    <a:pt x="83" y="54"/>
                  </a:lnTo>
                  <a:lnTo>
                    <a:pt x="83" y="48"/>
                  </a:lnTo>
                  <a:lnTo>
                    <a:pt x="77" y="48"/>
                  </a:lnTo>
                  <a:lnTo>
                    <a:pt x="71" y="48"/>
                  </a:lnTo>
                  <a:lnTo>
                    <a:pt x="65" y="48"/>
                  </a:lnTo>
                  <a:lnTo>
                    <a:pt x="65" y="42"/>
                  </a:lnTo>
                  <a:lnTo>
                    <a:pt x="65" y="36"/>
                  </a:lnTo>
                  <a:lnTo>
                    <a:pt x="71" y="42"/>
                  </a:lnTo>
                  <a:lnTo>
                    <a:pt x="77" y="42"/>
                  </a:lnTo>
                  <a:lnTo>
                    <a:pt x="77" y="48"/>
                  </a:lnTo>
                  <a:lnTo>
                    <a:pt x="83" y="48"/>
                  </a:lnTo>
                  <a:lnTo>
                    <a:pt x="89" y="48"/>
                  </a:lnTo>
                  <a:lnTo>
                    <a:pt x="95" y="42"/>
                  </a:lnTo>
                  <a:lnTo>
                    <a:pt x="95" y="36"/>
                  </a:lnTo>
                  <a:lnTo>
                    <a:pt x="95" y="30"/>
                  </a:lnTo>
                  <a:lnTo>
                    <a:pt x="95" y="24"/>
                  </a:lnTo>
                  <a:lnTo>
                    <a:pt x="89" y="24"/>
                  </a:lnTo>
                  <a:lnTo>
                    <a:pt x="83" y="24"/>
                  </a:lnTo>
                  <a:lnTo>
                    <a:pt x="77" y="24"/>
                  </a:lnTo>
                  <a:lnTo>
                    <a:pt x="71" y="24"/>
                  </a:lnTo>
                  <a:lnTo>
                    <a:pt x="65" y="24"/>
                  </a:lnTo>
                  <a:lnTo>
                    <a:pt x="71" y="18"/>
                  </a:lnTo>
                  <a:lnTo>
                    <a:pt x="77" y="12"/>
                  </a:lnTo>
                  <a:lnTo>
                    <a:pt x="77" y="6"/>
                  </a:lnTo>
                  <a:lnTo>
                    <a:pt x="77" y="0"/>
                  </a:lnTo>
                  <a:lnTo>
                    <a:pt x="71" y="0"/>
                  </a:lnTo>
                  <a:lnTo>
                    <a:pt x="65" y="0"/>
                  </a:lnTo>
                  <a:lnTo>
                    <a:pt x="59" y="0"/>
                  </a:lnTo>
                  <a:lnTo>
                    <a:pt x="59" y="6"/>
                  </a:lnTo>
                  <a:lnTo>
                    <a:pt x="53" y="12"/>
                  </a:lnTo>
                  <a:lnTo>
                    <a:pt x="53" y="18"/>
                  </a:lnTo>
                  <a:lnTo>
                    <a:pt x="59" y="18"/>
                  </a:lnTo>
                  <a:lnTo>
                    <a:pt x="59" y="24"/>
                  </a:lnTo>
                  <a:lnTo>
                    <a:pt x="53" y="24"/>
                  </a:lnTo>
                  <a:lnTo>
                    <a:pt x="53" y="18"/>
                  </a:lnTo>
                  <a:lnTo>
                    <a:pt x="53" y="12"/>
                  </a:lnTo>
                  <a:lnTo>
                    <a:pt x="47" y="12"/>
                  </a:lnTo>
                  <a:lnTo>
                    <a:pt x="35" y="12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7" y="6"/>
                  </a:lnTo>
                  <a:lnTo>
                    <a:pt x="11" y="12"/>
                  </a:lnTo>
                  <a:lnTo>
                    <a:pt x="11" y="18"/>
                  </a:lnTo>
                  <a:lnTo>
                    <a:pt x="11" y="24"/>
                  </a:lnTo>
                  <a:lnTo>
                    <a:pt x="17" y="30"/>
                  </a:lnTo>
                  <a:lnTo>
                    <a:pt x="23" y="30"/>
                  </a:lnTo>
                  <a:lnTo>
                    <a:pt x="29" y="30"/>
                  </a:lnTo>
                  <a:lnTo>
                    <a:pt x="35" y="36"/>
                  </a:lnTo>
                  <a:lnTo>
                    <a:pt x="29" y="36"/>
                  </a:lnTo>
                  <a:lnTo>
                    <a:pt x="29" y="42"/>
                  </a:lnTo>
                  <a:lnTo>
                    <a:pt x="23" y="42"/>
                  </a:lnTo>
                  <a:lnTo>
                    <a:pt x="17" y="42"/>
                  </a:lnTo>
                  <a:lnTo>
                    <a:pt x="11" y="42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6"/>
                  </a:lnTo>
                  <a:lnTo>
                    <a:pt x="6" y="66"/>
                  </a:lnTo>
                  <a:lnTo>
                    <a:pt x="11" y="66"/>
                  </a:lnTo>
                  <a:lnTo>
                    <a:pt x="17" y="66"/>
                  </a:lnTo>
                  <a:lnTo>
                    <a:pt x="23" y="66"/>
                  </a:lnTo>
                  <a:lnTo>
                    <a:pt x="23" y="60"/>
                  </a:lnTo>
                  <a:lnTo>
                    <a:pt x="23" y="54"/>
                  </a:lnTo>
                  <a:lnTo>
                    <a:pt x="29" y="54"/>
                  </a:lnTo>
                  <a:lnTo>
                    <a:pt x="29" y="48"/>
                  </a:lnTo>
                  <a:lnTo>
                    <a:pt x="35" y="48"/>
                  </a:lnTo>
                  <a:lnTo>
                    <a:pt x="41" y="48"/>
                  </a:lnTo>
                  <a:lnTo>
                    <a:pt x="41" y="54"/>
                  </a:lnTo>
                  <a:lnTo>
                    <a:pt x="41" y="60"/>
                  </a:lnTo>
                  <a:lnTo>
                    <a:pt x="35" y="66"/>
                  </a:lnTo>
                  <a:lnTo>
                    <a:pt x="29" y="66"/>
                  </a:lnTo>
                  <a:lnTo>
                    <a:pt x="29" y="72"/>
                  </a:lnTo>
                  <a:lnTo>
                    <a:pt x="23" y="78"/>
                  </a:lnTo>
                  <a:lnTo>
                    <a:pt x="23" y="84"/>
                  </a:lnTo>
                  <a:lnTo>
                    <a:pt x="29" y="84"/>
                  </a:lnTo>
                  <a:lnTo>
                    <a:pt x="29" y="90"/>
                  </a:lnTo>
                  <a:lnTo>
                    <a:pt x="35" y="90"/>
                  </a:lnTo>
                  <a:lnTo>
                    <a:pt x="41" y="96"/>
                  </a:lnTo>
                  <a:lnTo>
                    <a:pt x="41" y="90"/>
                  </a:lnTo>
                  <a:lnTo>
                    <a:pt x="47" y="90"/>
                  </a:lnTo>
                  <a:lnTo>
                    <a:pt x="53" y="90"/>
                  </a:lnTo>
                  <a:lnTo>
                    <a:pt x="53" y="84"/>
                  </a:lnTo>
                  <a:lnTo>
                    <a:pt x="53" y="78"/>
                  </a:lnTo>
                  <a:lnTo>
                    <a:pt x="53" y="72"/>
                  </a:lnTo>
                  <a:lnTo>
                    <a:pt x="47" y="72"/>
                  </a:lnTo>
                  <a:lnTo>
                    <a:pt x="47" y="66"/>
                  </a:lnTo>
                  <a:lnTo>
                    <a:pt x="47" y="60"/>
                  </a:lnTo>
                  <a:lnTo>
                    <a:pt x="47" y="54"/>
                  </a:lnTo>
                  <a:lnTo>
                    <a:pt x="53" y="54"/>
                  </a:lnTo>
                  <a:lnTo>
                    <a:pt x="59" y="60"/>
                  </a:lnTo>
                  <a:lnTo>
                    <a:pt x="59" y="66"/>
                  </a:lnTo>
                  <a:lnTo>
                    <a:pt x="65" y="72"/>
                  </a:lnTo>
                  <a:lnTo>
                    <a:pt x="71" y="72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34" name="Freeform 234"/>
            <p:cNvSpPr>
              <a:spLocks/>
            </p:cNvSpPr>
            <p:nvPr/>
          </p:nvSpPr>
          <p:spPr bwMode="auto">
            <a:xfrm>
              <a:off x="5185" y="1834"/>
              <a:ext cx="108" cy="167"/>
            </a:xfrm>
            <a:custGeom>
              <a:avLst/>
              <a:gdLst>
                <a:gd name="T0" fmla="*/ 0 w 108"/>
                <a:gd name="T1" fmla="*/ 167 h 167"/>
                <a:gd name="T2" fmla="*/ 12 w 108"/>
                <a:gd name="T3" fmla="*/ 155 h 167"/>
                <a:gd name="T4" fmla="*/ 24 w 108"/>
                <a:gd name="T5" fmla="*/ 149 h 167"/>
                <a:gd name="T6" fmla="*/ 30 w 108"/>
                <a:gd name="T7" fmla="*/ 137 h 167"/>
                <a:gd name="T8" fmla="*/ 42 w 108"/>
                <a:gd name="T9" fmla="*/ 137 h 167"/>
                <a:gd name="T10" fmla="*/ 54 w 108"/>
                <a:gd name="T11" fmla="*/ 131 h 167"/>
                <a:gd name="T12" fmla="*/ 66 w 108"/>
                <a:gd name="T13" fmla="*/ 131 h 167"/>
                <a:gd name="T14" fmla="*/ 78 w 108"/>
                <a:gd name="T15" fmla="*/ 131 h 167"/>
                <a:gd name="T16" fmla="*/ 84 w 108"/>
                <a:gd name="T17" fmla="*/ 131 h 167"/>
                <a:gd name="T18" fmla="*/ 84 w 108"/>
                <a:gd name="T19" fmla="*/ 125 h 167"/>
                <a:gd name="T20" fmla="*/ 84 w 108"/>
                <a:gd name="T21" fmla="*/ 125 h 167"/>
                <a:gd name="T22" fmla="*/ 90 w 108"/>
                <a:gd name="T23" fmla="*/ 119 h 167"/>
                <a:gd name="T24" fmla="*/ 90 w 108"/>
                <a:gd name="T25" fmla="*/ 113 h 167"/>
                <a:gd name="T26" fmla="*/ 90 w 108"/>
                <a:gd name="T27" fmla="*/ 107 h 167"/>
                <a:gd name="T28" fmla="*/ 96 w 108"/>
                <a:gd name="T29" fmla="*/ 107 h 167"/>
                <a:gd name="T30" fmla="*/ 102 w 108"/>
                <a:gd name="T31" fmla="*/ 101 h 167"/>
                <a:gd name="T32" fmla="*/ 108 w 108"/>
                <a:gd name="T33" fmla="*/ 95 h 167"/>
                <a:gd name="T34" fmla="*/ 102 w 108"/>
                <a:gd name="T35" fmla="*/ 89 h 167"/>
                <a:gd name="T36" fmla="*/ 102 w 108"/>
                <a:gd name="T37" fmla="*/ 71 h 167"/>
                <a:gd name="T38" fmla="*/ 102 w 108"/>
                <a:gd name="T39" fmla="*/ 59 h 167"/>
                <a:gd name="T40" fmla="*/ 108 w 108"/>
                <a:gd name="T41" fmla="*/ 47 h 167"/>
                <a:gd name="T42" fmla="*/ 102 w 108"/>
                <a:gd name="T43" fmla="*/ 47 h 167"/>
                <a:gd name="T44" fmla="*/ 96 w 108"/>
                <a:gd name="T45" fmla="*/ 41 h 167"/>
                <a:gd name="T46" fmla="*/ 90 w 108"/>
                <a:gd name="T47" fmla="*/ 41 h 167"/>
                <a:gd name="T48" fmla="*/ 84 w 108"/>
                <a:gd name="T49" fmla="*/ 36 h 167"/>
                <a:gd name="T50" fmla="*/ 84 w 108"/>
                <a:gd name="T51" fmla="*/ 30 h 167"/>
                <a:gd name="T52" fmla="*/ 78 w 108"/>
                <a:gd name="T53" fmla="*/ 24 h 167"/>
                <a:gd name="T54" fmla="*/ 72 w 108"/>
                <a:gd name="T55" fmla="*/ 12 h 167"/>
                <a:gd name="T56" fmla="*/ 72 w 108"/>
                <a:gd name="T57" fmla="*/ 0 h 167"/>
                <a:gd name="T58" fmla="*/ 66 w 108"/>
                <a:gd name="T59" fmla="*/ 6 h 167"/>
                <a:gd name="T60" fmla="*/ 66 w 108"/>
                <a:gd name="T61" fmla="*/ 12 h 167"/>
                <a:gd name="T62" fmla="*/ 60 w 108"/>
                <a:gd name="T63" fmla="*/ 18 h 167"/>
                <a:gd name="T64" fmla="*/ 54 w 108"/>
                <a:gd name="T65" fmla="*/ 24 h 167"/>
                <a:gd name="T66" fmla="*/ 48 w 108"/>
                <a:gd name="T67" fmla="*/ 30 h 167"/>
                <a:gd name="T68" fmla="*/ 42 w 108"/>
                <a:gd name="T69" fmla="*/ 36 h 167"/>
                <a:gd name="T70" fmla="*/ 36 w 108"/>
                <a:gd name="T71" fmla="*/ 36 h 167"/>
                <a:gd name="T72" fmla="*/ 24 w 108"/>
                <a:gd name="T73" fmla="*/ 36 h 167"/>
                <a:gd name="T74" fmla="*/ 30 w 108"/>
                <a:gd name="T75" fmla="*/ 41 h 167"/>
                <a:gd name="T76" fmla="*/ 30 w 108"/>
                <a:gd name="T77" fmla="*/ 53 h 167"/>
                <a:gd name="T78" fmla="*/ 30 w 108"/>
                <a:gd name="T79" fmla="*/ 65 h 167"/>
                <a:gd name="T80" fmla="*/ 18 w 108"/>
                <a:gd name="T81" fmla="*/ 71 h 167"/>
                <a:gd name="T82" fmla="*/ 24 w 108"/>
                <a:gd name="T83" fmla="*/ 95 h 167"/>
                <a:gd name="T84" fmla="*/ 24 w 108"/>
                <a:gd name="T85" fmla="*/ 107 h 167"/>
                <a:gd name="T86" fmla="*/ 24 w 108"/>
                <a:gd name="T87" fmla="*/ 125 h 167"/>
                <a:gd name="T88" fmla="*/ 18 w 108"/>
                <a:gd name="T89" fmla="*/ 137 h 167"/>
                <a:gd name="T90" fmla="*/ 12 w 108"/>
                <a:gd name="T91" fmla="*/ 143 h 167"/>
                <a:gd name="T92" fmla="*/ 12 w 108"/>
                <a:gd name="T93" fmla="*/ 149 h 167"/>
                <a:gd name="T94" fmla="*/ 6 w 108"/>
                <a:gd name="T95" fmla="*/ 155 h 167"/>
                <a:gd name="T96" fmla="*/ 6 w 108"/>
                <a:gd name="T97" fmla="*/ 161 h 167"/>
                <a:gd name="T98" fmla="*/ 0 w 108"/>
                <a:gd name="T99" fmla="*/ 161 h 167"/>
                <a:gd name="T100" fmla="*/ 0 w 108"/>
                <a:gd name="T101" fmla="*/ 161 h 167"/>
                <a:gd name="T102" fmla="*/ 0 w 108"/>
                <a:gd name="T103" fmla="*/ 161 h 167"/>
                <a:gd name="T104" fmla="*/ 6 w 108"/>
                <a:gd name="T105" fmla="*/ 161 h 167"/>
                <a:gd name="T106" fmla="*/ 0 w 108"/>
                <a:gd name="T107" fmla="*/ 167 h 16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8"/>
                <a:gd name="T163" fmla="*/ 0 h 167"/>
                <a:gd name="T164" fmla="*/ 108 w 108"/>
                <a:gd name="T165" fmla="*/ 167 h 16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8" h="167">
                  <a:moveTo>
                    <a:pt x="0" y="167"/>
                  </a:moveTo>
                  <a:lnTo>
                    <a:pt x="12" y="155"/>
                  </a:lnTo>
                  <a:lnTo>
                    <a:pt x="24" y="149"/>
                  </a:lnTo>
                  <a:lnTo>
                    <a:pt x="30" y="137"/>
                  </a:lnTo>
                  <a:lnTo>
                    <a:pt x="42" y="137"/>
                  </a:lnTo>
                  <a:lnTo>
                    <a:pt x="54" y="131"/>
                  </a:lnTo>
                  <a:lnTo>
                    <a:pt x="66" y="131"/>
                  </a:lnTo>
                  <a:lnTo>
                    <a:pt x="78" y="131"/>
                  </a:lnTo>
                  <a:lnTo>
                    <a:pt x="84" y="131"/>
                  </a:lnTo>
                  <a:lnTo>
                    <a:pt x="84" y="125"/>
                  </a:lnTo>
                  <a:lnTo>
                    <a:pt x="90" y="119"/>
                  </a:lnTo>
                  <a:lnTo>
                    <a:pt x="90" y="113"/>
                  </a:lnTo>
                  <a:lnTo>
                    <a:pt x="90" y="107"/>
                  </a:lnTo>
                  <a:lnTo>
                    <a:pt x="96" y="107"/>
                  </a:lnTo>
                  <a:lnTo>
                    <a:pt x="102" y="101"/>
                  </a:lnTo>
                  <a:lnTo>
                    <a:pt x="108" y="95"/>
                  </a:lnTo>
                  <a:lnTo>
                    <a:pt x="102" y="89"/>
                  </a:lnTo>
                  <a:lnTo>
                    <a:pt x="102" y="71"/>
                  </a:lnTo>
                  <a:lnTo>
                    <a:pt x="102" y="59"/>
                  </a:lnTo>
                  <a:lnTo>
                    <a:pt x="108" y="47"/>
                  </a:lnTo>
                  <a:lnTo>
                    <a:pt x="102" y="47"/>
                  </a:lnTo>
                  <a:lnTo>
                    <a:pt x="96" y="41"/>
                  </a:lnTo>
                  <a:lnTo>
                    <a:pt x="90" y="41"/>
                  </a:lnTo>
                  <a:lnTo>
                    <a:pt x="84" y="36"/>
                  </a:lnTo>
                  <a:lnTo>
                    <a:pt x="84" y="30"/>
                  </a:lnTo>
                  <a:lnTo>
                    <a:pt x="78" y="24"/>
                  </a:lnTo>
                  <a:lnTo>
                    <a:pt x="72" y="12"/>
                  </a:lnTo>
                  <a:lnTo>
                    <a:pt x="72" y="0"/>
                  </a:lnTo>
                  <a:lnTo>
                    <a:pt x="66" y="6"/>
                  </a:lnTo>
                  <a:lnTo>
                    <a:pt x="66" y="12"/>
                  </a:lnTo>
                  <a:lnTo>
                    <a:pt x="60" y="18"/>
                  </a:lnTo>
                  <a:lnTo>
                    <a:pt x="54" y="24"/>
                  </a:lnTo>
                  <a:lnTo>
                    <a:pt x="48" y="30"/>
                  </a:lnTo>
                  <a:lnTo>
                    <a:pt x="42" y="36"/>
                  </a:lnTo>
                  <a:lnTo>
                    <a:pt x="36" y="36"/>
                  </a:lnTo>
                  <a:lnTo>
                    <a:pt x="24" y="36"/>
                  </a:lnTo>
                  <a:lnTo>
                    <a:pt x="30" y="41"/>
                  </a:lnTo>
                  <a:lnTo>
                    <a:pt x="30" y="53"/>
                  </a:lnTo>
                  <a:lnTo>
                    <a:pt x="30" y="65"/>
                  </a:lnTo>
                  <a:lnTo>
                    <a:pt x="18" y="71"/>
                  </a:lnTo>
                  <a:lnTo>
                    <a:pt x="24" y="95"/>
                  </a:lnTo>
                  <a:lnTo>
                    <a:pt x="24" y="107"/>
                  </a:lnTo>
                  <a:lnTo>
                    <a:pt x="24" y="125"/>
                  </a:lnTo>
                  <a:lnTo>
                    <a:pt x="18" y="137"/>
                  </a:lnTo>
                  <a:lnTo>
                    <a:pt x="12" y="143"/>
                  </a:lnTo>
                  <a:lnTo>
                    <a:pt x="12" y="149"/>
                  </a:lnTo>
                  <a:lnTo>
                    <a:pt x="6" y="155"/>
                  </a:lnTo>
                  <a:lnTo>
                    <a:pt x="6" y="161"/>
                  </a:lnTo>
                  <a:lnTo>
                    <a:pt x="0" y="161"/>
                  </a:lnTo>
                  <a:lnTo>
                    <a:pt x="6" y="161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35" name="Freeform 235"/>
            <p:cNvSpPr>
              <a:spLocks/>
            </p:cNvSpPr>
            <p:nvPr/>
          </p:nvSpPr>
          <p:spPr bwMode="auto">
            <a:xfrm>
              <a:off x="4863" y="1870"/>
              <a:ext cx="173" cy="143"/>
            </a:xfrm>
            <a:custGeom>
              <a:avLst/>
              <a:gdLst>
                <a:gd name="T0" fmla="*/ 89 w 173"/>
                <a:gd name="T1" fmla="*/ 143 h 143"/>
                <a:gd name="T2" fmla="*/ 95 w 173"/>
                <a:gd name="T3" fmla="*/ 143 h 143"/>
                <a:gd name="T4" fmla="*/ 101 w 173"/>
                <a:gd name="T5" fmla="*/ 143 h 143"/>
                <a:gd name="T6" fmla="*/ 113 w 173"/>
                <a:gd name="T7" fmla="*/ 143 h 143"/>
                <a:gd name="T8" fmla="*/ 119 w 173"/>
                <a:gd name="T9" fmla="*/ 137 h 143"/>
                <a:gd name="T10" fmla="*/ 131 w 173"/>
                <a:gd name="T11" fmla="*/ 137 h 143"/>
                <a:gd name="T12" fmla="*/ 143 w 173"/>
                <a:gd name="T13" fmla="*/ 137 h 143"/>
                <a:gd name="T14" fmla="*/ 149 w 173"/>
                <a:gd name="T15" fmla="*/ 137 h 143"/>
                <a:gd name="T16" fmla="*/ 161 w 173"/>
                <a:gd name="T17" fmla="*/ 137 h 143"/>
                <a:gd name="T18" fmla="*/ 161 w 173"/>
                <a:gd name="T19" fmla="*/ 137 h 143"/>
                <a:gd name="T20" fmla="*/ 167 w 173"/>
                <a:gd name="T21" fmla="*/ 137 h 143"/>
                <a:gd name="T22" fmla="*/ 167 w 173"/>
                <a:gd name="T23" fmla="*/ 137 h 143"/>
                <a:gd name="T24" fmla="*/ 173 w 173"/>
                <a:gd name="T25" fmla="*/ 137 h 143"/>
                <a:gd name="T26" fmla="*/ 161 w 173"/>
                <a:gd name="T27" fmla="*/ 131 h 143"/>
                <a:gd name="T28" fmla="*/ 155 w 173"/>
                <a:gd name="T29" fmla="*/ 119 h 143"/>
                <a:gd name="T30" fmla="*/ 149 w 173"/>
                <a:gd name="T31" fmla="*/ 113 h 143"/>
                <a:gd name="T32" fmla="*/ 143 w 173"/>
                <a:gd name="T33" fmla="*/ 101 h 143"/>
                <a:gd name="T34" fmla="*/ 137 w 173"/>
                <a:gd name="T35" fmla="*/ 83 h 143"/>
                <a:gd name="T36" fmla="*/ 131 w 173"/>
                <a:gd name="T37" fmla="*/ 71 h 143"/>
                <a:gd name="T38" fmla="*/ 131 w 173"/>
                <a:gd name="T39" fmla="*/ 59 h 143"/>
                <a:gd name="T40" fmla="*/ 131 w 173"/>
                <a:gd name="T41" fmla="*/ 47 h 143"/>
                <a:gd name="T42" fmla="*/ 125 w 173"/>
                <a:gd name="T43" fmla="*/ 41 h 143"/>
                <a:gd name="T44" fmla="*/ 119 w 173"/>
                <a:gd name="T45" fmla="*/ 41 h 143"/>
                <a:gd name="T46" fmla="*/ 113 w 173"/>
                <a:gd name="T47" fmla="*/ 41 h 143"/>
                <a:gd name="T48" fmla="*/ 107 w 173"/>
                <a:gd name="T49" fmla="*/ 35 h 143"/>
                <a:gd name="T50" fmla="*/ 101 w 173"/>
                <a:gd name="T51" fmla="*/ 29 h 143"/>
                <a:gd name="T52" fmla="*/ 95 w 173"/>
                <a:gd name="T53" fmla="*/ 23 h 143"/>
                <a:gd name="T54" fmla="*/ 89 w 173"/>
                <a:gd name="T55" fmla="*/ 11 h 143"/>
                <a:gd name="T56" fmla="*/ 89 w 173"/>
                <a:gd name="T57" fmla="*/ 5 h 143"/>
                <a:gd name="T58" fmla="*/ 83 w 173"/>
                <a:gd name="T59" fmla="*/ 5 h 143"/>
                <a:gd name="T60" fmla="*/ 71 w 173"/>
                <a:gd name="T61" fmla="*/ 11 h 143"/>
                <a:gd name="T62" fmla="*/ 65 w 173"/>
                <a:gd name="T63" fmla="*/ 11 h 143"/>
                <a:gd name="T64" fmla="*/ 53 w 173"/>
                <a:gd name="T65" fmla="*/ 17 h 143"/>
                <a:gd name="T66" fmla="*/ 42 w 173"/>
                <a:gd name="T67" fmla="*/ 17 h 143"/>
                <a:gd name="T68" fmla="*/ 30 w 173"/>
                <a:gd name="T69" fmla="*/ 11 h 143"/>
                <a:gd name="T70" fmla="*/ 18 w 173"/>
                <a:gd name="T71" fmla="*/ 5 h 143"/>
                <a:gd name="T72" fmla="*/ 6 w 173"/>
                <a:gd name="T73" fmla="*/ 0 h 143"/>
                <a:gd name="T74" fmla="*/ 6 w 173"/>
                <a:gd name="T75" fmla="*/ 5 h 143"/>
                <a:gd name="T76" fmla="*/ 12 w 173"/>
                <a:gd name="T77" fmla="*/ 11 h 143"/>
                <a:gd name="T78" fmla="*/ 12 w 173"/>
                <a:gd name="T79" fmla="*/ 23 h 143"/>
                <a:gd name="T80" fmla="*/ 12 w 173"/>
                <a:gd name="T81" fmla="*/ 29 h 143"/>
                <a:gd name="T82" fmla="*/ 18 w 173"/>
                <a:gd name="T83" fmla="*/ 41 h 143"/>
                <a:gd name="T84" fmla="*/ 12 w 173"/>
                <a:gd name="T85" fmla="*/ 53 h 143"/>
                <a:gd name="T86" fmla="*/ 12 w 173"/>
                <a:gd name="T87" fmla="*/ 65 h 143"/>
                <a:gd name="T88" fmla="*/ 0 w 173"/>
                <a:gd name="T89" fmla="*/ 77 h 143"/>
                <a:gd name="T90" fmla="*/ 12 w 173"/>
                <a:gd name="T91" fmla="*/ 77 h 143"/>
                <a:gd name="T92" fmla="*/ 18 w 173"/>
                <a:gd name="T93" fmla="*/ 83 h 143"/>
                <a:gd name="T94" fmla="*/ 24 w 173"/>
                <a:gd name="T95" fmla="*/ 89 h 143"/>
                <a:gd name="T96" fmla="*/ 36 w 173"/>
                <a:gd name="T97" fmla="*/ 95 h 143"/>
                <a:gd name="T98" fmla="*/ 42 w 173"/>
                <a:gd name="T99" fmla="*/ 101 h 143"/>
                <a:gd name="T100" fmla="*/ 42 w 173"/>
                <a:gd name="T101" fmla="*/ 107 h 143"/>
                <a:gd name="T102" fmla="*/ 48 w 173"/>
                <a:gd name="T103" fmla="*/ 119 h 143"/>
                <a:gd name="T104" fmla="*/ 42 w 173"/>
                <a:gd name="T105" fmla="*/ 131 h 143"/>
                <a:gd name="T106" fmla="*/ 48 w 173"/>
                <a:gd name="T107" fmla="*/ 131 h 143"/>
                <a:gd name="T108" fmla="*/ 53 w 173"/>
                <a:gd name="T109" fmla="*/ 131 h 143"/>
                <a:gd name="T110" fmla="*/ 59 w 173"/>
                <a:gd name="T111" fmla="*/ 131 h 143"/>
                <a:gd name="T112" fmla="*/ 65 w 173"/>
                <a:gd name="T113" fmla="*/ 131 h 143"/>
                <a:gd name="T114" fmla="*/ 71 w 173"/>
                <a:gd name="T115" fmla="*/ 137 h 143"/>
                <a:gd name="T116" fmla="*/ 77 w 173"/>
                <a:gd name="T117" fmla="*/ 137 h 143"/>
                <a:gd name="T118" fmla="*/ 83 w 173"/>
                <a:gd name="T119" fmla="*/ 143 h 143"/>
                <a:gd name="T120" fmla="*/ 89 w 173"/>
                <a:gd name="T121" fmla="*/ 143 h 1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3"/>
                <a:gd name="T184" fmla="*/ 0 h 143"/>
                <a:gd name="T185" fmla="*/ 173 w 173"/>
                <a:gd name="T186" fmla="*/ 143 h 1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3" h="143">
                  <a:moveTo>
                    <a:pt x="89" y="143"/>
                  </a:moveTo>
                  <a:lnTo>
                    <a:pt x="95" y="143"/>
                  </a:lnTo>
                  <a:lnTo>
                    <a:pt x="101" y="143"/>
                  </a:lnTo>
                  <a:lnTo>
                    <a:pt x="113" y="143"/>
                  </a:lnTo>
                  <a:lnTo>
                    <a:pt x="119" y="137"/>
                  </a:lnTo>
                  <a:lnTo>
                    <a:pt x="131" y="137"/>
                  </a:lnTo>
                  <a:lnTo>
                    <a:pt x="143" y="137"/>
                  </a:lnTo>
                  <a:lnTo>
                    <a:pt x="149" y="137"/>
                  </a:lnTo>
                  <a:lnTo>
                    <a:pt x="161" y="137"/>
                  </a:lnTo>
                  <a:lnTo>
                    <a:pt x="167" y="137"/>
                  </a:lnTo>
                  <a:lnTo>
                    <a:pt x="173" y="137"/>
                  </a:lnTo>
                  <a:lnTo>
                    <a:pt x="161" y="131"/>
                  </a:lnTo>
                  <a:lnTo>
                    <a:pt x="155" y="119"/>
                  </a:lnTo>
                  <a:lnTo>
                    <a:pt x="149" y="113"/>
                  </a:lnTo>
                  <a:lnTo>
                    <a:pt x="143" y="101"/>
                  </a:lnTo>
                  <a:lnTo>
                    <a:pt x="137" y="83"/>
                  </a:lnTo>
                  <a:lnTo>
                    <a:pt x="131" y="71"/>
                  </a:lnTo>
                  <a:lnTo>
                    <a:pt x="131" y="59"/>
                  </a:lnTo>
                  <a:lnTo>
                    <a:pt x="131" y="47"/>
                  </a:lnTo>
                  <a:lnTo>
                    <a:pt x="125" y="41"/>
                  </a:lnTo>
                  <a:lnTo>
                    <a:pt x="119" y="41"/>
                  </a:lnTo>
                  <a:lnTo>
                    <a:pt x="113" y="41"/>
                  </a:lnTo>
                  <a:lnTo>
                    <a:pt x="107" y="35"/>
                  </a:lnTo>
                  <a:lnTo>
                    <a:pt x="101" y="29"/>
                  </a:lnTo>
                  <a:lnTo>
                    <a:pt x="95" y="23"/>
                  </a:lnTo>
                  <a:lnTo>
                    <a:pt x="89" y="11"/>
                  </a:lnTo>
                  <a:lnTo>
                    <a:pt x="89" y="5"/>
                  </a:lnTo>
                  <a:lnTo>
                    <a:pt x="83" y="5"/>
                  </a:lnTo>
                  <a:lnTo>
                    <a:pt x="71" y="11"/>
                  </a:lnTo>
                  <a:lnTo>
                    <a:pt x="65" y="11"/>
                  </a:lnTo>
                  <a:lnTo>
                    <a:pt x="53" y="17"/>
                  </a:lnTo>
                  <a:lnTo>
                    <a:pt x="42" y="17"/>
                  </a:lnTo>
                  <a:lnTo>
                    <a:pt x="30" y="11"/>
                  </a:lnTo>
                  <a:lnTo>
                    <a:pt x="18" y="5"/>
                  </a:lnTo>
                  <a:lnTo>
                    <a:pt x="6" y="0"/>
                  </a:lnTo>
                  <a:lnTo>
                    <a:pt x="6" y="5"/>
                  </a:lnTo>
                  <a:lnTo>
                    <a:pt x="12" y="11"/>
                  </a:lnTo>
                  <a:lnTo>
                    <a:pt x="12" y="23"/>
                  </a:lnTo>
                  <a:lnTo>
                    <a:pt x="12" y="29"/>
                  </a:lnTo>
                  <a:lnTo>
                    <a:pt x="18" y="41"/>
                  </a:lnTo>
                  <a:lnTo>
                    <a:pt x="12" y="53"/>
                  </a:lnTo>
                  <a:lnTo>
                    <a:pt x="12" y="65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18" y="83"/>
                  </a:lnTo>
                  <a:lnTo>
                    <a:pt x="24" y="89"/>
                  </a:lnTo>
                  <a:lnTo>
                    <a:pt x="36" y="95"/>
                  </a:lnTo>
                  <a:lnTo>
                    <a:pt x="42" y="101"/>
                  </a:lnTo>
                  <a:lnTo>
                    <a:pt x="42" y="107"/>
                  </a:lnTo>
                  <a:lnTo>
                    <a:pt x="48" y="119"/>
                  </a:lnTo>
                  <a:lnTo>
                    <a:pt x="42" y="131"/>
                  </a:lnTo>
                  <a:lnTo>
                    <a:pt x="48" y="131"/>
                  </a:lnTo>
                  <a:lnTo>
                    <a:pt x="53" y="131"/>
                  </a:lnTo>
                  <a:lnTo>
                    <a:pt x="59" y="131"/>
                  </a:lnTo>
                  <a:lnTo>
                    <a:pt x="65" y="131"/>
                  </a:lnTo>
                  <a:lnTo>
                    <a:pt x="71" y="137"/>
                  </a:lnTo>
                  <a:lnTo>
                    <a:pt x="77" y="137"/>
                  </a:lnTo>
                  <a:lnTo>
                    <a:pt x="83" y="143"/>
                  </a:lnTo>
                  <a:lnTo>
                    <a:pt x="89" y="143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36" name="Freeform 236"/>
            <p:cNvSpPr>
              <a:spLocks/>
            </p:cNvSpPr>
            <p:nvPr/>
          </p:nvSpPr>
          <p:spPr bwMode="auto">
            <a:xfrm>
              <a:off x="4952" y="2049"/>
              <a:ext cx="173" cy="179"/>
            </a:xfrm>
            <a:custGeom>
              <a:avLst/>
              <a:gdLst>
                <a:gd name="T0" fmla="*/ 24 w 173"/>
                <a:gd name="T1" fmla="*/ 84 h 179"/>
                <a:gd name="T2" fmla="*/ 30 w 173"/>
                <a:gd name="T3" fmla="*/ 84 h 179"/>
                <a:gd name="T4" fmla="*/ 42 w 173"/>
                <a:gd name="T5" fmla="*/ 84 h 179"/>
                <a:gd name="T6" fmla="*/ 54 w 173"/>
                <a:gd name="T7" fmla="*/ 84 h 179"/>
                <a:gd name="T8" fmla="*/ 66 w 173"/>
                <a:gd name="T9" fmla="*/ 84 h 179"/>
                <a:gd name="T10" fmla="*/ 84 w 173"/>
                <a:gd name="T11" fmla="*/ 78 h 179"/>
                <a:gd name="T12" fmla="*/ 96 w 173"/>
                <a:gd name="T13" fmla="*/ 66 h 179"/>
                <a:gd name="T14" fmla="*/ 108 w 173"/>
                <a:gd name="T15" fmla="*/ 54 h 179"/>
                <a:gd name="T16" fmla="*/ 120 w 173"/>
                <a:gd name="T17" fmla="*/ 36 h 179"/>
                <a:gd name="T18" fmla="*/ 126 w 173"/>
                <a:gd name="T19" fmla="*/ 18 h 179"/>
                <a:gd name="T20" fmla="*/ 132 w 173"/>
                <a:gd name="T21" fmla="*/ 6 h 179"/>
                <a:gd name="T22" fmla="*/ 138 w 173"/>
                <a:gd name="T23" fmla="*/ 6 h 179"/>
                <a:gd name="T24" fmla="*/ 144 w 173"/>
                <a:gd name="T25" fmla="*/ 0 h 179"/>
                <a:gd name="T26" fmla="*/ 156 w 173"/>
                <a:gd name="T27" fmla="*/ 0 h 179"/>
                <a:gd name="T28" fmla="*/ 162 w 173"/>
                <a:gd name="T29" fmla="*/ 0 h 179"/>
                <a:gd name="T30" fmla="*/ 168 w 173"/>
                <a:gd name="T31" fmla="*/ 0 h 179"/>
                <a:gd name="T32" fmla="*/ 173 w 173"/>
                <a:gd name="T33" fmla="*/ 0 h 179"/>
                <a:gd name="T34" fmla="*/ 173 w 173"/>
                <a:gd name="T35" fmla="*/ 0 h 179"/>
                <a:gd name="T36" fmla="*/ 156 w 173"/>
                <a:gd name="T37" fmla="*/ 6 h 179"/>
                <a:gd name="T38" fmla="*/ 138 w 173"/>
                <a:gd name="T39" fmla="*/ 24 h 179"/>
                <a:gd name="T40" fmla="*/ 132 w 173"/>
                <a:gd name="T41" fmla="*/ 48 h 179"/>
                <a:gd name="T42" fmla="*/ 126 w 173"/>
                <a:gd name="T43" fmla="*/ 66 h 179"/>
                <a:gd name="T44" fmla="*/ 126 w 173"/>
                <a:gd name="T45" fmla="*/ 84 h 179"/>
                <a:gd name="T46" fmla="*/ 126 w 173"/>
                <a:gd name="T47" fmla="*/ 96 h 179"/>
                <a:gd name="T48" fmla="*/ 120 w 173"/>
                <a:gd name="T49" fmla="*/ 108 h 179"/>
                <a:gd name="T50" fmla="*/ 108 w 173"/>
                <a:gd name="T51" fmla="*/ 113 h 179"/>
                <a:gd name="T52" fmla="*/ 96 w 173"/>
                <a:gd name="T53" fmla="*/ 125 h 179"/>
                <a:gd name="T54" fmla="*/ 90 w 173"/>
                <a:gd name="T55" fmla="*/ 143 h 179"/>
                <a:gd name="T56" fmla="*/ 84 w 173"/>
                <a:gd name="T57" fmla="*/ 155 h 179"/>
                <a:gd name="T58" fmla="*/ 66 w 173"/>
                <a:gd name="T59" fmla="*/ 155 h 179"/>
                <a:gd name="T60" fmla="*/ 42 w 173"/>
                <a:gd name="T61" fmla="*/ 167 h 179"/>
                <a:gd name="T62" fmla="*/ 30 w 173"/>
                <a:gd name="T63" fmla="*/ 173 h 179"/>
                <a:gd name="T64" fmla="*/ 24 w 173"/>
                <a:gd name="T65" fmla="*/ 173 h 179"/>
                <a:gd name="T66" fmla="*/ 24 w 173"/>
                <a:gd name="T67" fmla="*/ 155 h 179"/>
                <a:gd name="T68" fmla="*/ 18 w 173"/>
                <a:gd name="T69" fmla="*/ 137 h 179"/>
                <a:gd name="T70" fmla="*/ 6 w 173"/>
                <a:gd name="T71" fmla="*/ 119 h 179"/>
                <a:gd name="T72" fmla="*/ 6 w 173"/>
                <a:gd name="T73" fmla="*/ 113 h 179"/>
                <a:gd name="T74" fmla="*/ 12 w 173"/>
                <a:gd name="T75" fmla="*/ 108 h 179"/>
                <a:gd name="T76" fmla="*/ 24 w 173"/>
                <a:gd name="T77" fmla="*/ 102 h 179"/>
                <a:gd name="T78" fmla="*/ 24 w 173"/>
                <a:gd name="T79" fmla="*/ 90 h 17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73"/>
                <a:gd name="T121" fmla="*/ 0 h 179"/>
                <a:gd name="T122" fmla="*/ 173 w 173"/>
                <a:gd name="T123" fmla="*/ 179 h 17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73" h="179">
                  <a:moveTo>
                    <a:pt x="24" y="84"/>
                  </a:moveTo>
                  <a:lnTo>
                    <a:pt x="24" y="84"/>
                  </a:lnTo>
                  <a:lnTo>
                    <a:pt x="30" y="84"/>
                  </a:lnTo>
                  <a:lnTo>
                    <a:pt x="36" y="84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78" y="78"/>
                  </a:lnTo>
                  <a:lnTo>
                    <a:pt x="84" y="78"/>
                  </a:lnTo>
                  <a:lnTo>
                    <a:pt x="90" y="72"/>
                  </a:lnTo>
                  <a:lnTo>
                    <a:pt x="96" y="66"/>
                  </a:lnTo>
                  <a:lnTo>
                    <a:pt x="102" y="60"/>
                  </a:lnTo>
                  <a:lnTo>
                    <a:pt x="108" y="54"/>
                  </a:lnTo>
                  <a:lnTo>
                    <a:pt x="114" y="42"/>
                  </a:lnTo>
                  <a:lnTo>
                    <a:pt x="120" y="36"/>
                  </a:lnTo>
                  <a:lnTo>
                    <a:pt x="126" y="24"/>
                  </a:lnTo>
                  <a:lnTo>
                    <a:pt x="126" y="18"/>
                  </a:lnTo>
                  <a:lnTo>
                    <a:pt x="132" y="12"/>
                  </a:lnTo>
                  <a:lnTo>
                    <a:pt x="132" y="6"/>
                  </a:lnTo>
                  <a:lnTo>
                    <a:pt x="138" y="6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73" y="0"/>
                  </a:lnTo>
                  <a:lnTo>
                    <a:pt x="156" y="6"/>
                  </a:lnTo>
                  <a:lnTo>
                    <a:pt x="150" y="12"/>
                  </a:lnTo>
                  <a:lnTo>
                    <a:pt x="138" y="24"/>
                  </a:lnTo>
                  <a:lnTo>
                    <a:pt x="132" y="36"/>
                  </a:lnTo>
                  <a:lnTo>
                    <a:pt x="132" y="48"/>
                  </a:lnTo>
                  <a:lnTo>
                    <a:pt x="126" y="60"/>
                  </a:lnTo>
                  <a:lnTo>
                    <a:pt x="126" y="66"/>
                  </a:lnTo>
                  <a:lnTo>
                    <a:pt x="126" y="72"/>
                  </a:lnTo>
                  <a:lnTo>
                    <a:pt x="126" y="84"/>
                  </a:lnTo>
                  <a:lnTo>
                    <a:pt x="126" y="90"/>
                  </a:lnTo>
                  <a:lnTo>
                    <a:pt x="126" y="96"/>
                  </a:lnTo>
                  <a:lnTo>
                    <a:pt x="126" y="108"/>
                  </a:lnTo>
                  <a:lnTo>
                    <a:pt x="120" y="108"/>
                  </a:lnTo>
                  <a:lnTo>
                    <a:pt x="114" y="108"/>
                  </a:lnTo>
                  <a:lnTo>
                    <a:pt x="108" y="113"/>
                  </a:lnTo>
                  <a:lnTo>
                    <a:pt x="102" y="119"/>
                  </a:lnTo>
                  <a:lnTo>
                    <a:pt x="96" y="125"/>
                  </a:lnTo>
                  <a:lnTo>
                    <a:pt x="90" y="137"/>
                  </a:lnTo>
                  <a:lnTo>
                    <a:pt x="90" y="143"/>
                  </a:lnTo>
                  <a:lnTo>
                    <a:pt x="90" y="155"/>
                  </a:lnTo>
                  <a:lnTo>
                    <a:pt x="84" y="155"/>
                  </a:lnTo>
                  <a:lnTo>
                    <a:pt x="72" y="155"/>
                  </a:lnTo>
                  <a:lnTo>
                    <a:pt x="66" y="155"/>
                  </a:lnTo>
                  <a:lnTo>
                    <a:pt x="54" y="161"/>
                  </a:lnTo>
                  <a:lnTo>
                    <a:pt x="42" y="167"/>
                  </a:lnTo>
                  <a:lnTo>
                    <a:pt x="36" y="167"/>
                  </a:lnTo>
                  <a:lnTo>
                    <a:pt x="30" y="173"/>
                  </a:lnTo>
                  <a:lnTo>
                    <a:pt x="24" y="179"/>
                  </a:lnTo>
                  <a:lnTo>
                    <a:pt x="24" y="173"/>
                  </a:lnTo>
                  <a:lnTo>
                    <a:pt x="24" y="161"/>
                  </a:lnTo>
                  <a:lnTo>
                    <a:pt x="24" y="155"/>
                  </a:lnTo>
                  <a:lnTo>
                    <a:pt x="18" y="143"/>
                  </a:lnTo>
                  <a:lnTo>
                    <a:pt x="18" y="137"/>
                  </a:lnTo>
                  <a:lnTo>
                    <a:pt x="12" y="125"/>
                  </a:lnTo>
                  <a:lnTo>
                    <a:pt x="6" y="119"/>
                  </a:lnTo>
                  <a:lnTo>
                    <a:pt x="0" y="113"/>
                  </a:lnTo>
                  <a:lnTo>
                    <a:pt x="6" y="113"/>
                  </a:lnTo>
                  <a:lnTo>
                    <a:pt x="12" y="108"/>
                  </a:lnTo>
                  <a:lnTo>
                    <a:pt x="18" y="108"/>
                  </a:lnTo>
                  <a:lnTo>
                    <a:pt x="24" y="102"/>
                  </a:lnTo>
                  <a:lnTo>
                    <a:pt x="24" y="96"/>
                  </a:lnTo>
                  <a:lnTo>
                    <a:pt x="24" y="90"/>
                  </a:lnTo>
                  <a:lnTo>
                    <a:pt x="24" y="84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37" name="Freeform 237"/>
            <p:cNvSpPr>
              <a:spLocks/>
            </p:cNvSpPr>
            <p:nvPr/>
          </p:nvSpPr>
          <p:spPr bwMode="auto">
            <a:xfrm>
              <a:off x="5060" y="2049"/>
              <a:ext cx="107" cy="185"/>
            </a:xfrm>
            <a:custGeom>
              <a:avLst/>
              <a:gdLst>
                <a:gd name="T0" fmla="*/ 65 w 107"/>
                <a:gd name="T1" fmla="*/ 6 h 185"/>
                <a:gd name="T2" fmla="*/ 71 w 107"/>
                <a:gd name="T3" fmla="*/ 12 h 185"/>
                <a:gd name="T4" fmla="*/ 83 w 107"/>
                <a:gd name="T5" fmla="*/ 12 h 185"/>
                <a:gd name="T6" fmla="*/ 83 w 107"/>
                <a:gd name="T7" fmla="*/ 12 h 185"/>
                <a:gd name="T8" fmla="*/ 83 w 107"/>
                <a:gd name="T9" fmla="*/ 18 h 185"/>
                <a:gd name="T10" fmla="*/ 77 w 107"/>
                <a:gd name="T11" fmla="*/ 24 h 185"/>
                <a:gd name="T12" fmla="*/ 71 w 107"/>
                <a:gd name="T13" fmla="*/ 24 h 185"/>
                <a:gd name="T14" fmla="*/ 65 w 107"/>
                <a:gd name="T15" fmla="*/ 24 h 185"/>
                <a:gd name="T16" fmla="*/ 60 w 107"/>
                <a:gd name="T17" fmla="*/ 24 h 185"/>
                <a:gd name="T18" fmla="*/ 60 w 107"/>
                <a:gd name="T19" fmla="*/ 30 h 185"/>
                <a:gd name="T20" fmla="*/ 54 w 107"/>
                <a:gd name="T21" fmla="*/ 30 h 185"/>
                <a:gd name="T22" fmla="*/ 54 w 107"/>
                <a:gd name="T23" fmla="*/ 36 h 185"/>
                <a:gd name="T24" fmla="*/ 54 w 107"/>
                <a:gd name="T25" fmla="*/ 42 h 185"/>
                <a:gd name="T26" fmla="*/ 54 w 107"/>
                <a:gd name="T27" fmla="*/ 42 h 185"/>
                <a:gd name="T28" fmla="*/ 60 w 107"/>
                <a:gd name="T29" fmla="*/ 48 h 185"/>
                <a:gd name="T30" fmla="*/ 60 w 107"/>
                <a:gd name="T31" fmla="*/ 48 h 185"/>
                <a:gd name="T32" fmla="*/ 65 w 107"/>
                <a:gd name="T33" fmla="*/ 48 h 185"/>
                <a:gd name="T34" fmla="*/ 71 w 107"/>
                <a:gd name="T35" fmla="*/ 48 h 185"/>
                <a:gd name="T36" fmla="*/ 77 w 107"/>
                <a:gd name="T37" fmla="*/ 48 h 185"/>
                <a:gd name="T38" fmla="*/ 77 w 107"/>
                <a:gd name="T39" fmla="*/ 42 h 185"/>
                <a:gd name="T40" fmla="*/ 83 w 107"/>
                <a:gd name="T41" fmla="*/ 36 h 185"/>
                <a:gd name="T42" fmla="*/ 89 w 107"/>
                <a:gd name="T43" fmla="*/ 30 h 185"/>
                <a:gd name="T44" fmla="*/ 95 w 107"/>
                <a:gd name="T45" fmla="*/ 30 h 185"/>
                <a:gd name="T46" fmla="*/ 95 w 107"/>
                <a:gd name="T47" fmla="*/ 36 h 185"/>
                <a:gd name="T48" fmla="*/ 95 w 107"/>
                <a:gd name="T49" fmla="*/ 36 h 185"/>
                <a:gd name="T50" fmla="*/ 89 w 107"/>
                <a:gd name="T51" fmla="*/ 48 h 185"/>
                <a:gd name="T52" fmla="*/ 89 w 107"/>
                <a:gd name="T53" fmla="*/ 48 h 185"/>
                <a:gd name="T54" fmla="*/ 83 w 107"/>
                <a:gd name="T55" fmla="*/ 54 h 185"/>
                <a:gd name="T56" fmla="*/ 77 w 107"/>
                <a:gd name="T57" fmla="*/ 60 h 185"/>
                <a:gd name="T58" fmla="*/ 77 w 107"/>
                <a:gd name="T59" fmla="*/ 60 h 185"/>
                <a:gd name="T60" fmla="*/ 83 w 107"/>
                <a:gd name="T61" fmla="*/ 66 h 185"/>
                <a:gd name="T62" fmla="*/ 83 w 107"/>
                <a:gd name="T63" fmla="*/ 72 h 185"/>
                <a:gd name="T64" fmla="*/ 89 w 107"/>
                <a:gd name="T65" fmla="*/ 72 h 185"/>
                <a:gd name="T66" fmla="*/ 95 w 107"/>
                <a:gd name="T67" fmla="*/ 72 h 185"/>
                <a:gd name="T68" fmla="*/ 101 w 107"/>
                <a:gd name="T69" fmla="*/ 72 h 185"/>
                <a:gd name="T70" fmla="*/ 101 w 107"/>
                <a:gd name="T71" fmla="*/ 72 h 185"/>
                <a:gd name="T72" fmla="*/ 107 w 107"/>
                <a:gd name="T73" fmla="*/ 78 h 185"/>
                <a:gd name="T74" fmla="*/ 107 w 107"/>
                <a:gd name="T75" fmla="*/ 96 h 185"/>
                <a:gd name="T76" fmla="*/ 101 w 107"/>
                <a:gd name="T77" fmla="*/ 113 h 185"/>
                <a:gd name="T78" fmla="*/ 89 w 107"/>
                <a:gd name="T79" fmla="*/ 131 h 185"/>
                <a:gd name="T80" fmla="*/ 71 w 107"/>
                <a:gd name="T81" fmla="*/ 149 h 185"/>
                <a:gd name="T82" fmla="*/ 60 w 107"/>
                <a:gd name="T83" fmla="*/ 161 h 185"/>
                <a:gd name="T84" fmla="*/ 42 w 107"/>
                <a:gd name="T85" fmla="*/ 173 h 185"/>
                <a:gd name="T86" fmla="*/ 24 w 107"/>
                <a:gd name="T87" fmla="*/ 179 h 185"/>
                <a:gd name="T88" fmla="*/ 12 w 107"/>
                <a:gd name="T89" fmla="*/ 185 h 185"/>
                <a:gd name="T90" fmla="*/ 12 w 107"/>
                <a:gd name="T91" fmla="*/ 185 h 185"/>
                <a:gd name="T92" fmla="*/ 6 w 107"/>
                <a:gd name="T93" fmla="*/ 185 h 185"/>
                <a:gd name="T94" fmla="*/ 0 w 107"/>
                <a:gd name="T95" fmla="*/ 185 h 185"/>
                <a:gd name="T96" fmla="*/ 6 w 107"/>
                <a:gd name="T97" fmla="*/ 179 h 185"/>
                <a:gd name="T98" fmla="*/ 12 w 107"/>
                <a:gd name="T99" fmla="*/ 173 h 185"/>
                <a:gd name="T100" fmla="*/ 18 w 107"/>
                <a:gd name="T101" fmla="*/ 161 h 185"/>
                <a:gd name="T102" fmla="*/ 24 w 107"/>
                <a:gd name="T103" fmla="*/ 149 h 185"/>
                <a:gd name="T104" fmla="*/ 24 w 107"/>
                <a:gd name="T105" fmla="*/ 137 h 185"/>
                <a:gd name="T106" fmla="*/ 24 w 107"/>
                <a:gd name="T107" fmla="*/ 119 h 185"/>
                <a:gd name="T108" fmla="*/ 18 w 107"/>
                <a:gd name="T109" fmla="*/ 96 h 185"/>
                <a:gd name="T110" fmla="*/ 18 w 107"/>
                <a:gd name="T111" fmla="*/ 84 h 185"/>
                <a:gd name="T112" fmla="*/ 18 w 107"/>
                <a:gd name="T113" fmla="*/ 66 h 185"/>
                <a:gd name="T114" fmla="*/ 24 w 107"/>
                <a:gd name="T115" fmla="*/ 48 h 185"/>
                <a:gd name="T116" fmla="*/ 30 w 107"/>
                <a:gd name="T117" fmla="*/ 24 h 185"/>
                <a:gd name="T118" fmla="*/ 48 w 107"/>
                <a:gd name="T119" fmla="*/ 6 h 18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7"/>
                <a:gd name="T181" fmla="*/ 0 h 185"/>
                <a:gd name="T182" fmla="*/ 107 w 107"/>
                <a:gd name="T183" fmla="*/ 185 h 18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7" h="185">
                  <a:moveTo>
                    <a:pt x="65" y="0"/>
                  </a:moveTo>
                  <a:lnTo>
                    <a:pt x="65" y="6"/>
                  </a:lnTo>
                  <a:lnTo>
                    <a:pt x="71" y="12"/>
                  </a:lnTo>
                  <a:lnTo>
                    <a:pt x="77" y="12"/>
                  </a:lnTo>
                  <a:lnTo>
                    <a:pt x="83" y="12"/>
                  </a:lnTo>
                  <a:lnTo>
                    <a:pt x="89" y="18"/>
                  </a:lnTo>
                  <a:lnTo>
                    <a:pt x="83" y="18"/>
                  </a:lnTo>
                  <a:lnTo>
                    <a:pt x="83" y="24"/>
                  </a:lnTo>
                  <a:lnTo>
                    <a:pt x="77" y="24"/>
                  </a:lnTo>
                  <a:lnTo>
                    <a:pt x="71" y="24"/>
                  </a:lnTo>
                  <a:lnTo>
                    <a:pt x="65" y="24"/>
                  </a:lnTo>
                  <a:lnTo>
                    <a:pt x="60" y="24"/>
                  </a:lnTo>
                  <a:lnTo>
                    <a:pt x="60" y="30"/>
                  </a:lnTo>
                  <a:lnTo>
                    <a:pt x="54" y="30"/>
                  </a:lnTo>
                  <a:lnTo>
                    <a:pt x="54" y="36"/>
                  </a:lnTo>
                  <a:lnTo>
                    <a:pt x="54" y="42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5" y="48"/>
                  </a:lnTo>
                  <a:lnTo>
                    <a:pt x="71" y="48"/>
                  </a:lnTo>
                  <a:lnTo>
                    <a:pt x="77" y="48"/>
                  </a:lnTo>
                  <a:lnTo>
                    <a:pt x="77" y="42"/>
                  </a:lnTo>
                  <a:lnTo>
                    <a:pt x="77" y="36"/>
                  </a:lnTo>
                  <a:lnTo>
                    <a:pt x="83" y="36"/>
                  </a:lnTo>
                  <a:lnTo>
                    <a:pt x="83" y="30"/>
                  </a:lnTo>
                  <a:lnTo>
                    <a:pt x="89" y="30"/>
                  </a:lnTo>
                  <a:lnTo>
                    <a:pt x="95" y="30"/>
                  </a:lnTo>
                  <a:lnTo>
                    <a:pt x="95" y="36"/>
                  </a:lnTo>
                  <a:lnTo>
                    <a:pt x="95" y="42"/>
                  </a:lnTo>
                  <a:lnTo>
                    <a:pt x="89" y="48"/>
                  </a:lnTo>
                  <a:lnTo>
                    <a:pt x="83" y="54"/>
                  </a:lnTo>
                  <a:lnTo>
                    <a:pt x="77" y="60"/>
                  </a:lnTo>
                  <a:lnTo>
                    <a:pt x="77" y="66"/>
                  </a:lnTo>
                  <a:lnTo>
                    <a:pt x="83" y="66"/>
                  </a:lnTo>
                  <a:lnTo>
                    <a:pt x="83" y="72"/>
                  </a:lnTo>
                  <a:lnTo>
                    <a:pt x="89" y="72"/>
                  </a:lnTo>
                  <a:lnTo>
                    <a:pt x="95" y="72"/>
                  </a:lnTo>
                  <a:lnTo>
                    <a:pt x="101" y="72"/>
                  </a:lnTo>
                  <a:lnTo>
                    <a:pt x="107" y="72"/>
                  </a:lnTo>
                  <a:lnTo>
                    <a:pt x="107" y="78"/>
                  </a:lnTo>
                  <a:lnTo>
                    <a:pt x="107" y="90"/>
                  </a:lnTo>
                  <a:lnTo>
                    <a:pt x="107" y="96"/>
                  </a:lnTo>
                  <a:lnTo>
                    <a:pt x="107" y="108"/>
                  </a:lnTo>
                  <a:lnTo>
                    <a:pt x="101" y="113"/>
                  </a:lnTo>
                  <a:lnTo>
                    <a:pt x="95" y="125"/>
                  </a:lnTo>
                  <a:lnTo>
                    <a:pt x="89" y="131"/>
                  </a:lnTo>
                  <a:lnTo>
                    <a:pt x="83" y="137"/>
                  </a:lnTo>
                  <a:lnTo>
                    <a:pt x="71" y="149"/>
                  </a:lnTo>
                  <a:lnTo>
                    <a:pt x="65" y="155"/>
                  </a:lnTo>
                  <a:lnTo>
                    <a:pt x="60" y="161"/>
                  </a:lnTo>
                  <a:lnTo>
                    <a:pt x="48" y="167"/>
                  </a:lnTo>
                  <a:lnTo>
                    <a:pt x="42" y="173"/>
                  </a:lnTo>
                  <a:lnTo>
                    <a:pt x="30" y="179"/>
                  </a:lnTo>
                  <a:lnTo>
                    <a:pt x="24" y="179"/>
                  </a:lnTo>
                  <a:lnTo>
                    <a:pt x="18" y="179"/>
                  </a:lnTo>
                  <a:lnTo>
                    <a:pt x="12" y="185"/>
                  </a:lnTo>
                  <a:lnTo>
                    <a:pt x="6" y="185"/>
                  </a:lnTo>
                  <a:lnTo>
                    <a:pt x="0" y="185"/>
                  </a:lnTo>
                  <a:lnTo>
                    <a:pt x="6" y="185"/>
                  </a:lnTo>
                  <a:lnTo>
                    <a:pt x="6" y="179"/>
                  </a:lnTo>
                  <a:lnTo>
                    <a:pt x="12" y="173"/>
                  </a:lnTo>
                  <a:lnTo>
                    <a:pt x="18" y="167"/>
                  </a:lnTo>
                  <a:lnTo>
                    <a:pt x="18" y="161"/>
                  </a:lnTo>
                  <a:lnTo>
                    <a:pt x="24" y="155"/>
                  </a:lnTo>
                  <a:lnTo>
                    <a:pt x="24" y="149"/>
                  </a:lnTo>
                  <a:lnTo>
                    <a:pt x="24" y="143"/>
                  </a:lnTo>
                  <a:lnTo>
                    <a:pt x="24" y="137"/>
                  </a:lnTo>
                  <a:lnTo>
                    <a:pt x="24" y="125"/>
                  </a:lnTo>
                  <a:lnTo>
                    <a:pt x="24" y="119"/>
                  </a:lnTo>
                  <a:lnTo>
                    <a:pt x="18" y="108"/>
                  </a:lnTo>
                  <a:lnTo>
                    <a:pt x="18" y="96"/>
                  </a:lnTo>
                  <a:lnTo>
                    <a:pt x="18" y="90"/>
                  </a:lnTo>
                  <a:lnTo>
                    <a:pt x="18" y="84"/>
                  </a:lnTo>
                  <a:lnTo>
                    <a:pt x="18" y="72"/>
                  </a:lnTo>
                  <a:lnTo>
                    <a:pt x="18" y="66"/>
                  </a:lnTo>
                  <a:lnTo>
                    <a:pt x="18" y="60"/>
                  </a:lnTo>
                  <a:lnTo>
                    <a:pt x="24" y="48"/>
                  </a:lnTo>
                  <a:lnTo>
                    <a:pt x="24" y="36"/>
                  </a:lnTo>
                  <a:lnTo>
                    <a:pt x="30" y="24"/>
                  </a:lnTo>
                  <a:lnTo>
                    <a:pt x="42" y="12"/>
                  </a:lnTo>
                  <a:lnTo>
                    <a:pt x="48" y="6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38" name="Freeform 238"/>
            <p:cNvSpPr>
              <a:spLocks/>
            </p:cNvSpPr>
            <p:nvPr/>
          </p:nvSpPr>
          <p:spPr bwMode="auto">
            <a:xfrm>
              <a:off x="4857" y="1828"/>
              <a:ext cx="477" cy="305"/>
            </a:xfrm>
            <a:custGeom>
              <a:avLst/>
              <a:gdLst>
                <a:gd name="T0" fmla="*/ 257 w 477"/>
                <a:gd name="T1" fmla="*/ 83 h 305"/>
                <a:gd name="T2" fmla="*/ 280 w 477"/>
                <a:gd name="T3" fmla="*/ 36 h 305"/>
                <a:gd name="T4" fmla="*/ 298 w 477"/>
                <a:gd name="T5" fmla="*/ 12 h 305"/>
                <a:gd name="T6" fmla="*/ 310 w 477"/>
                <a:gd name="T7" fmla="*/ 18 h 305"/>
                <a:gd name="T8" fmla="*/ 328 w 477"/>
                <a:gd name="T9" fmla="*/ 53 h 305"/>
                <a:gd name="T10" fmla="*/ 352 w 477"/>
                <a:gd name="T11" fmla="*/ 101 h 305"/>
                <a:gd name="T12" fmla="*/ 340 w 477"/>
                <a:gd name="T13" fmla="*/ 155 h 305"/>
                <a:gd name="T14" fmla="*/ 316 w 477"/>
                <a:gd name="T15" fmla="*/ 185 h 305"/>
                <a:gd name="T16" fmla="*/ 304 w 477"/>
                <a:gd name="T17" fmla="*/ 209 h 305"/>
                <a:gd name="T18" fmla="*/ 322 w 477"/>
                <a:gd name="T19" fmla="*/ 191 h 305"/>
                <a:gd name="T20" fmla="*/ 352 w 477"/>
                <a:gd name="T21" fmla="*/ 155 h 305"/>
                <a:gd name="T22" fmla="*/ 406 w 477"/>
                <a:gd name="T23" fmla="*/ 137 h 305"/>
                <a:gd name="T24" fmla="*/ 424 w 477"/>
                <a:gd name="T25" fmla="*/ 143 h 305"/>
                <a:gd name="T26" fmla="*/ 454 w 477"/>
                <a:gd name="T27" fmla="*/ 155 h 305"/>
                <a:gd name="T28" fmla="*/ 466 w 477"/>
                <a:gd name="T29" fmla="*/ 173 h 305"/>
                <a:gd name="T30" fmla="*/ 436 w 477"/>
                <a:gd name="T31" fmla="*/ 185 h 305"/>
                <a:gd name="T32" fmla="*/ 400 w 477"/>
                <a:gd name="T33" fmla="*/ 221 h 305"/>
                <a:gd name="T34" fmla="*/ 352 w 477"/>
                <a:gd name="T35" fmla="*/ 227 h 305"/>
                <a:gd name="T36" fmla="*/ 334 w 477"/>
                <a:gd name="T37" fmla="*/ 227 h 305"/>
                <a:gd name="T38" fmla="*/ 328 w 477"/>
                <a:gd name="T39" fmla="*/ 227 h 305"/>
                <a:gd name="T40" fmla="*/ 334 w 477"/>
                <a:gd name="T41" fmla="*/ 209 h 305"/>
                <a:gd name="T42" fmla="*/ 334 w 477"/>
                <a:gd name="T43" fmla="*/ 203 h 305"/>
                <a:gd name="T44" fmla="*/ 322 w 477"/>
                <a:gd name="T45" fmla="*/ 203 h 305"/>
                <a:gd name="T46" fmla="*/ 310 w 477"/>
                <a:gd name="T47" fmla="*/ 221 h 305"/>
                <a:gd name="T48" fmla="*/ 310 w 477"/>
                <a:gd name="T49" fmla="*/ 227 h 305"/>
                <a:gd name="T50" fmla="*/ 310 w 477"/>
                <a:gd name="T51" fmla="*/ 215 h 305"/>
                <a:gd name="T52" fmla="*/ 286 w 477"/>
                <a:gd name="T53" fmla="*/ 209 h 305"/>
                <a:gd name="T54" fmla="*/ 268 w 477"/>
                <a:gd name="T55" fmla="*/ 215 h 305"/>
                <a:gd name="T56" fmla="*/ 257 w 477"/>
                <a:gd name="T57" fmla="*/ 221 h 305"/>
                <a:gd name="T58" fmla="*/ 233 w 477"/>
                <a:gd name="T59" fmla="*/ 227 h 305"/>
                <a:gd name="T60" fmla="*/ 221 w 477"/>
                <a:gd name="T61" fmla="*/ 245 h 305"/>
                <a:gd name="T62" fmla="*/ 191 w 477"/>
                <a:gd name="T63" fmla="*/ 287 h 305"/>
                <a:gd name="T64" fmla="*/ 155 w 477"/>
                <a:gd name="T65" fmla="*/ 305 h 305"/>
                <a:gd name="T66" fmla="*/ 125 w 477"/>
                <a:gd name="T67" fmla="*/ 305 h 305"/>
                <a:gd name="T68" fmla="*/ 107 w 477"/>
                <a:gd name="T69" fmla="*/ 305 h 305"/>
                <a:gd name="T70" fmla="*/ 71 w 477"/>
                <a:gd name="T71" fmla="*/ 293 h 305"/>
                <a:gd name="T72" fmla="*/ 36 w 477"/>
                <a:gd name="T73" fmla="*/ 275 h 305"/>
                <a:gd name="T74" fmla="*/ 0 w 477"/>
                <a:gd name="T75" fmla="*/ 269 h 305"/>
                <a:gd name="T76" fmla="*/ 24 w 477"/>
                <a:gd name="T77" fmla="*/ 245 h 305"/>
                <a:gd name="T78" fmla="*/ 83 w 477"/>
                <a:gd name="T79" fmla="*/ 191 h 305"/>
                <a:gd name="T80" fmla="*/ 125 w 477"/>
                <a:gd name="T81" fmla="*/ 179 h 305"/>
                <a:gd name="T82" fmla="*/ 173 w 477"/>
                <a:gd name="T83" fmla="*/ 179 h 305"/>
                <a:gd name="T84" fmla="*/ 215 w 477"/>
                <a:gd name="T85" fmla="*/ 197 h 305"/>
                <a:gd name="T86" fmla="*/ 233 w 477"/>
                <a:gd name="T87" fmla="*/ 209 h 305"/>
                <a:gd name="T88" fmla="*/ 251 w 477"/>
                <a:gd name="T89" fmla="*/ 215 h 305"/>
                <a:gd name="T90" fmla="*/ 268 w 477"/>
                <a:gd name="T91" fmla="*/ 209 h 305"/>
                <a:gd name="T92" fmla="*/ 263 w 477"/>
                <a:gd name="T93" fmla="*/ 203 h 305"/>
                <a:gd name="T94" fmla="*/ 239 w 477"/>
                <a:gd name="T95" fmla="*/ 203 h 305"/>
                <a:gd name="T96" fmla="*/ 215 w 477"/>
                <a:gd name="T97" fmla="*/ 197 h 305"/>
                <a:gd name="T98" fmla="*/ 167 w 477"/>
                <a:gd name="T99" fmla="*/ 173 h 305"/>
                <a:gd name="T100" fmla="*/ 137 w 477"/>
                <a:gd name="T101" fmla="*/ 113 h 305"/>
                <a:gd name="T102" fmla="*/ 137 w 477"/>
                <a:gd name="T103" fmla="*/ 59 h 305"/>
                <a:gd name="T104" fmla="*/ 173 w 477"/>
                <a:gd name="T105" fmla="*/ 77 h 305"/>
                <a:gd name="T106" fmla="*/ 221 w 477"/>
                <a:gd name="T107" fmla="*/ 95 h 305"/>
                <a:gd name="T108" fmla="*/ 251 w 477"/>
                <a:gd name="T109" fmla="*/ 113 h 305"/>
                <a:gd name="T110" fmla="*/ 268 w 477"/>
                <a:gd name="T111" fmla="*/ 161 h 305"/>
                <a:gd name="T112" fmla="*/ 274 w 477"/>
                <a:gd name="T113" fmla="*/ 197 h 305"/>
                <a:gd name="T114" fmla="*/ 292 w 477"/>
                <a:gd name="T115" fmla="*/ 209 h 305"/>
                <a:gd name="T116" fmla="*/ 298 w 477"/>
                <a:gd name="T117" fmla="*/ 203 h 305"/>
                <a:gd name="T118" fmla="*/ 286 w 477"/>
                <a:gd name="T119" fmla="*/ 179 h 305"/>
                <a:gd name="T120" fmla="*/ 257 w 477"/>
                <a:gd name="T121" fmla="*/ 125 h 30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77"/>
                <a:gd name="T184" fmla="*/ 0 h 305"/>
                <a:gd name="T185" fmla="*/ 477 w 477"/>
                <a:gd name="T186" fmla="*/ 305 h 30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77" h="305">
                  <a:moveTo>
                    <a:pt x="257" y="125"/>
                  </a:moveTo>
                  <a:lnTo>
                    <a:pt x="257" y="113"/>
                  </a:lnTo>
                  <a:lnTo>
                    <a:pt x="257" y="101"/>
                  </a:lnTo>
                  <a:lnTo>
                    <a:pt x="257" y="95"/>
                  </a:lnTo>
                  <a:lnTo>
                    <a:pt x="257" y="83"/>
                  </a:lnTo>
                  <a:lnTo>
                    <a:pt x="263" y="71"/>
                  </a:lnTo>
                  <a:lnTo>
                    <a:pt x="263" y="59"/>
                  </a:lnTo>
                  <a:lnTo>
                    <a:pt x="268" y="53"/>
                  </a:lnTo>
                  <a:lnTo>
                    <a:pt x="274" y="42"/>
                  </a:lnTo>
                  <a:lnTo>
                    <a:pt x="280" y="36"/>
                  </a:lnTo>
                  <a:lnTo>
                    <a:pt x="286" y="30"/>
                  </a:lnTo>
                  <a:lnTo>
                    <a:pt x="292" y="24"/>
                  </a:lnTo>
                  <a:lnTo>
                    <a:pt x="292" y="18"/>
                  </a:lnTo>
                  <a:lnTo>
                    <a:pt x="298" y="12"/>
                  </a:lnTo>
                  <a:lnTo>
                    <a:pt x="298" y="6"/>
                  </a:lnTo>
                  <a:lnTo>
                    <a:pt x="304" y="0"/>
                  </a:lnTo>
                  <a:lnTo>
                    <a:pt x="304" y="6"/>
                  </a:lnTo>
                  <a:lnTo>
                    <a:pt x="304" y="12"/>
                  </a:lnTo>
                  <a:lnTo>
                    <a:pt x="310" y="18"/>
                  </a:lnTo>
                  <a:lnTo>
                    <a:pt x="310" y="24"/>
                  </a:lnTo>
                  <a:lnTo>
                    <a:pt x="316" y="36"/>
                  </a:lnTo>
                  <a:lnTo>
                    <a:pt x="322" y="42"/>
                  </a:lnTo>
                  <a:lnTo>
                    <a:pt x="328" y="47"/>
                  </a:lnTo>
                  <a:lnTo>
                    <a:pt x="328" y="53"/>
                  </a:lnTo>
                  <a:lnTo>
                    <a:pt x="334" y="59"/>
                  </a:lnTo>
                  <a:lnTo>
                    <a:pt x="340" y="65"/>
                  </a:lnTo>
                  <a:lnTo>
                    <a:pt x="346" y="71"/>
                  </a:lnTo>
                  <a:lnTo>
                    <a:pt x="346" y="77"/>
                  </a:lnTo>
                  <a:lnTo>
                    <a:pt x="352" y="101"/>
                  </a:lnTo>
                  <a:lnTo>
                    <a:pt x="352" y="113"/>
                  </a:lnTo>
                  <a:lnTo>
                    <a:pt x="352" y="131"/>
                  </a:lnTo>
                  <a:lnTo>
                    <a:pt x="346" y="143"/>
                  </a:lnTo>
                  <a:lnTo>
                    <a:pt x="340" y="149"/>
                  </a:lnTo>
                  <a:lnTo>
                    <a:pt x="340" y="155"/>
                  </a:lnTo>
                  <a:lnTo>
                    <a:pt x="334" y="161"/>
                  </a:lnTo>
                  <a:lnTo>
                    <a:pt x="328" y="167"/>
                  </a:lnTo>
                  <a:lnTo>
                    <a:pt x="322" y="173"/>
                  </a:lnTo>
                  <a:lnTo>
                    <a:pt x="316" y="179"/>
                  </a:lnTo>
                  <a:lnTo>
                    <a:pt x="316" y="185"/>
                  </a:lnTo>
                  <a:lnTo>
                    <a:pt x="310" y="197"/>
                  </a:lnTo>
                  <a:lnTo>
                    <a:pt x="304" y="197"/>
                  </a:lnTo>
                  <a:lnTo>
                    <a:pt x="304" y="203"/>
                  </a:lnTo>
                  <a:lnTo>
                    <a:pt x="304" y="209"/>
                  </a:lnTo>
                  <a:lnTo>
                    <a:pt x="310" y="209"/>
                  </a:lnTo>
                  <a:lnTo>
                    <a:pt x="316" y="203"/>
                  </a:lnTo>
                  <a:lnTo>
                    <a:pt x="316" y="197"/>
                  </a:lnTo>
                  <a:lnTo>
                    <a:pt x="322" y="191"/>
                  </a:lnTo>
                  <a:lnTo>
                    <a:pt x="322" y="179"/>
                  </a:lnTo>
                  <a:lnTo>
                    <a:pt x="328" y="179"/>
                  </a:lnTo>
                  <a:lnTo>
                    <a:pt x="328" y="173"/>
                  </a:lnTo>
                  <a:lnTo>
                    <a:pt x="340" y="161"/>
                  </a:lnTo>
                  <a:lnTo>
                    <a:pt x="352" y="155"/>
                  </a:lnTo>
                  <a:lnTo>
                    <a:pt x="358" y="143"/>
                  </a:lnTo>
                  <a:lnTo>
                    <a:pt x="370" y="143"/>
                  </a:lnTo>
                  <a:lnTo>
                    <a:pt x="382" y="137"/>
                  </a:lnTo>
                  <a:lnTo>
                    <a:pt x="394" y="137"/>
                  </a:lnTo>
                  <a:lnTo>
                    <a:pt x="406" y="137"/>
                  </a:lnTo>
                  <a:lnTo>
                    <a:pt x="412" y="137"/>
                  </a:lnTo>
                  <a:lnTo>
                    <a:pt x="418" y="137"/>
                  </a:lnTo>
                  <a:lnTo>
                    <a:pt x="424" y="137"/>
                  </a:lnTo>
                  <a:lnTo>
                    <a:pt x="424" y="143"/>
                  </a:lnTo>
                  <a:lnTo>
                    <a:pt x="430" y="143"/>
                  </a:lnTo>
                  <a:lnTo>
                    <a:pt x="436" y="149"/>
                  </a:lnTo>
                  <a:lnTo>
                    <a:pt x="442" y="149"/>
                  </a:lnTo>
                  <a:lnTo>
                    <a:pt x="448" y="155"/>
                  </a:lnTo>
                  <a:lnTo>
                    <a:pt x="454" y="155"/>
                  </a:lnTo>
                  <a:lnTo>
                    <a:pt x="460" y="161"/>
                  </a:lnTo>
                  <a:lnTo>
                    <a:pt x="466" y="167"/>
                  </a:lnTo>
                  <a:lnTo>
                    <a:pt x="477" y="167"/>
                  </a:lnTo>
                  <a:lnTo>
                    <a:pt x="472" y="173"/>
                  </a:lnTo>
                  <a:lnTo>
                    <a:pt x="466" y="173"/>
                  </a:lnTo>
                  <a:lnTo>
                    <a:pt x="460" y="173"/>
                  </a:lnTo>
                  <a:lnTo>
                    <a:pt x="454" y="173"/>
                  </a:lnTo>
                  <a:lnTo>
                    <a:pt x="448" y="179"/>
                  </a:lnTo>
                  <a:lnTo>
                    <a:pt x="442" y="179"/>
                  </a:lnTo>
                  <a:lnTo>
                    <a:pt x="436" y="185"/>
                  </a:lnTo>
                  <a:lnTo>
                    <a:pt x="430" y="191"/>
                  </a:lnTo>
                  <a:lnTo>
                    <a:pt x="424" y="197"/>
                  </a:lnTo>
                  <a:lnTo>
                    <a:pt x="418" y="203"/>
                  </a:lnTo>
                  <a:lnTo>
                    <a:pt x="406" y="215"/>
                  </a:lnTo>
                  <a:lnTo>
                    <a:pt x="400" y="221"/>
                  </a:lnTo>
                  <a:lnTo>
                    <a:pt x="388" y="227"/>
                  </a:lnTo>
                  <a:lnTo>
                    <a:pt x="376" y="233"/>
                  </a:lnTo>
                  <a:lnTo>
                    <a:pt x="364" y="233"/>
                  </a:lnTo>
                  <a:lnTo>
                    <a:pt x="352" y="227"/>
                  </a:lnTo>
                  <a:lnTo>
                    <a:pt x="346" y="227"/>
                  </a:lnTo>
                  <a:lnTo>
                    <a:pt x="340" y="227"/>
                  </a:lnTo>
                  <a:lnTo>
                    <a:pt x="334" y="227"/>
                  </a:lnTo>
                  <a:lnTo>
                    <a:pt x="328" y="227"/>
                  </a:lnTo>
                  <a:lnTo>
                    <a:pt x="322" y="227"/>
                  </a:lnTo>
                  <a:lnTo>
                    <a:pt x="328" y="227"/>
                  </a:lnTo>
                  <a:lnTo>
                    <a:pt x="334" y="221"/>
                  </a:lnTo>
                  <a:lnTo>
                    <a:pt x="334" y="215"/>
                  </a:lnTo>
                  <a:lnTo>
                    <a:pt x="334" y="209"/>
                  </a:lnTo>
                  <a:lnTo>
                    <a:pt x="334" y="203"/>
                  </a:lnTo>
                  <a:lnTo>
                    <a:pt x="328" y="203"/>
                  </a:lnTo>
                  <a:lnTo>
                    <a:pt x="322" y="203"/>
                  </a:lnTo>
                  <a:lnTo>
                    <a:pt x="316" y="203"/>
                  </a:lnTo>
                  <a:lnTo>
                    <a:pt x="316" y="209"/>
                  </a:lnTo>
                  <a:lnTo>
                    <a:pt x="310" y="215"/>
                  </a:lnTo>
                  <a:lnTo>
                    <a:pt x="310" y="221"/>
                  </a:lnTo>
                  <a:lnTo>
                    <a:pt x="316" y="221"/>
                  </a:lnTo>
                  <a:lnTo>
                    <a:pt x="316" y="227"/>
                  </a:lnTo>
                  <a:lnTo>
                    <a:pt x="310" y="227"/>
                  </a:lnTo>
                  <a:lnTo>
                    <a:pt x="310" y="221"/>
                  </a:lnTo>
                  <a:lnTo>
                    <a:pt x="310" y="215"/>
                  </a:lnTo>
                  <a:lnTo>
                    <a:pt x="304" y="215"/>
                  </a:lnTo>
                  <a:lnTo>
                    <a:pt x="292" y="215"/>
                  </a:lnTo>
                  <a:lnTo>
                    <a:pt x="286" y="209"/>
                  </a:lnTo>
                  <a:lnTo>
                    <a:pt x="280" y="209"/>
                  </a:lnTo>
                  <a:lnTo>
                    <a:pt x="274" y="209"/>
                  </a:lnTo>
                  <a:lnTo>
                    <a:pt x="268" y="215"/>
                  </a:lnTo>
                  <a:lnTo>
                    <a:pt x="268" y="221"/>
                  </a:lnTo>
                  <a:lnTo>
                    <a:pt x="263" y="221"/>
                  </a:lnTo>
                  <a:lnTo>
                    <a:pt x="257" y="221"/>
                  </a:lnTo>
                  <a:lnTo>
                    <a:pt x="251" y="221"/>
                  </a:lnTo>
                  <a:lnTo>
                    <a:pt x="245" y="221"/>
                  </a:lnTo>
                  <a:lnTo>
                    <a:pt x="239" y="221"/>
                  </a:lnTo>
                  <a:lnTo>
                    <a:pt x="233" y="227"/>
                  </a:lnTo>
                  <a:lnTo>
                    <a:pt x="227" y="227"/>
                  </a:lnTo>
                  <a:lnTo>
                    <a:pt x="227" y="233"/>
                  </a:lnTo>
                  <a:lnTo>
                    <a:pt x="221" y="239"/>
                  </a:lnTo>
                  <a:lnTo>
                    <a:pt x="221" y="245"/>
                  </a:lnTo>
                  <a:lnTo>
                    <a:pt x="215" y="257"/>
                  </a:lnTo>
                  <a:lnTo>
                    <a:pt x="209" y="263"/>
                  </a:lnTo>
                  <a:lnTo>
                    <a:pt x="203" y="275"/>
                  </a:lnTo>
                  <a:lnTo>
                    <a:pt x="197" y="281"/>
                  </a:lnTo>
                  <a:lnTo>
                    <a:pt x="191" y="287"/>
                  </a:lnTo>
                  <a:lnTo>
                    <a:pt x="185" y="293"/>
                  </a:lnTo>
                  <a:lnTo>
                    <a:pt x="179" y="299"/>
                  </a:lnTo>
                  <a:lnTo>
                    <a:pt x="173" y="299"/>
                  </a:lnTo>
                  <a:lnTo>
                    <a:pt x="161" y="305"/>
                  </a:lnTo>
                  <a:lnTo>
                    <a:pt x="155" y="305"/>
                  </a:lnTo>
                  <a:lnTo>
                    <a:pt x="149" y="305"/>
                  </a:lnTo>
                  <a:lnTo>
                    <a:pt x="143" y="305"/>
                  </a:lnTo>
                  <a:lnTo>
                    <a:pt x="137" y="305"/>
                  </a:lnTo>
                  <a:lnTo>
                    <a:pt x="131" y="305"/>
                  </a:lnTo>
                  <a:lnTo>
                    <a:pt x="125" y="305"/>
                  </a:lnTo>
                  <a:lnTo>
                    <a:pt x="119" y="305"/>
                  </a:lnTo>
                  <a:lnTo>
                    <a:pt x="113" y="305"/>
                  </a:lnTo>
                  <a:lnTo>
                    <a:pt x="107" y="305"/>
                  </a:lnTo>
                  <a:lnTo>
                    <a:pt x="101" y="305"/>
                  </a:lnTo>
                  <a:lnTo>
                    <a:pt x="95" y="299"/>
                  </a:lnTo>
                  <a:lnTo>
                    <a:pt x="83" y="299"/>
                  </a:lnTo>
                  <a:lnTo>
                    <a:pt x="77" y="293"/>
                  </a:lnTo>
                  <a:lnTo>
                    <a:pt x="71" y="293"/>
                  </a:lnTo>
                  <a:lnTo>
                    <a:pt x="65" y="287"/>
                  </a:lnTo>
                  <a:lnTo>
                    <a:pt x="59" y="281"/>
                  </a:lnTo>
                  <a:lnTo>
                    <a:pt x="54" y="281"/>
                  </a:lnTo>
                  <a:lnTo>
                    <a:pt x="42" y="275"/>
                  </a:lnTo>
                  <a:lnTo>
                    <a:pt x="36" y="275"/>
                  </a:lnTo>
                  <a:lnTo>
                    <a:pt x="30" y="275"/>
                  </a:lnTo>
                  <a:lnTo>
                    <a:pt x="18" y="269"/>
                  </a:lnTo>
                  <a:lnTo>
                    <a:pt x="12" y="269"/>
                  </a:lnTo>
                  <a:lnTo>
                    <a:pt x="6" y="269"/>
                  </a:lnTo>
                  <a:lnTo>
                    <a:pt x="0" y="269"/>
                  </a:lnTo>
                  <a:lnTo>
                    <a:pt x="6" y="263"/>
                  </a:lnTo>
                  <a:lnTo>
                    <a:pt x="12" y="251"/>
                  </a:lnTo>
                  <a:lnTo>
                    <a:pt x="24" y="245"/>
                  </a:lnTo>
                  <a:lnTo>
                    <a:pt x="36" y="233"/>
                  </a:lnTo>
                  <a:lnTo>
                    <a:pt x="48" y="221"/>
                  </a:lnTo>
                  <a:lnTo>
                    <a:pt x="59" y="209"/>
                  </a:lnTo>
                  <a:lnTo>
                    <a:pt x="71" y="197"/>
                  </a:lnTo>
                  <a:lnTo>
                    <a:pt x="83" y="191"/>
                  </a:lnTo>
                  <a:lnTo>
                    <a:pt x="95" y="185"/>
                  </a:lnTo>
                  <a:lnTo>
                    <a:pt x="101" y="185"/>
                  </a:lnTo>
                  <a:lnTo>
                    <a:pt x="107" y="185"/>
                  </a:lnTo>
                  <a:lnTo>
                    <a:pt x="119" y="185"/>
                  </a:lnTo>
                  <a:lnTo>
                    <a:pt x="125" y="179"/>
                  </a:lnTo>
                  <a:lnTo>
                    <a:pt x="137" y="179"/>
                  </a:lnTo>
                  <a:lnTo>
                    <a:pt x="149" y="179"/>
                  </a:lnTo>
                  <a:lnTo>
                    <a:pt x="155" y="179"/>
                  </a:lnTo>
                  <a:lnTo>
                    <a:pt x="167" y="179"/>
                  </a:lnTo>
                  <a:lnTo>
                    <a:pt x="173" y="179"/>
                  </a:lnTo>
                  <a:lnTo>
                    <a:pt x="185" y="179"/>
                  </a:lnTo>
                  <a:lnTo>
                    <a:pt x="191" y="185"/>
                  </a:lnTo>
                  <a:lnTo>
                    <a:pt x="203" y="191"/>
                  </a:lnTo>
                  <a:lnTo>
                    <a:pt x="209" y="191"/>
                  </a:lnTo>
                  <a:lnTo>
                    <a:pt x="215" y="197"/>
                  </a:lnTo>
                  <a:lnTo>
                    <a:pt x="221" y="197"/>
                  </a:lnTo>
                  <a:lnTo>
                    <a:pt x="227" y="203"/>
                  </a:lnTo>
                  <a:lnTo>
                    <a:pt x="233" y="209"/>
                  </a:lnTo>
                  <a:lnTo>
                    <a:pt x="239" y="215"/>
                  </a:lnTo>
                  <a:lnTo>
                    <a:pt x="245" y="215"/>
                  </a:lnTo>
                  <a:lnTo>
                    <a:pt x="251" y="215"/>
                  </a:lnTo>
                  <a:lnTo>
                    <a:pt x="257" y="215"/>
                  </a:lnTo>
                  <a:lnTo>
                    <a:pt x="263" y="215"/>
                  </a:lnTo>
                  <a:lnTo>
                    <a:pt x="263" y="209"/>
                  </a:lnTo>
                  <a:lnTo>
                    <a:pt x="268" y="209"/>
                  </a:lnTo>
                  <a:lnTo>
                    <a:pt x="268" y="203"/>
                  </a:lnTo>
                  <a:lnTo>
                    <a:pt x="263" y="203"/>
                  </a:lnTo>
                  <a:lnTo>
                    <a:pt x="257" y="203"/>
                  </a:lnTo>
                  <a:lnTo>
                    <a:pt x="251" y="203"/>
                  </a:lnTo>
                  <a:lnTo>
                    <a:pt x="245" y="203"/>
                  </a:lnTo>
                  <a:lnTo>
                    <a:pt x="239" y="203"/>
                  </a:lnTo>
                  <a:lnTo>
                    <a:pt x="233" y="203"/>
                  </a:lnTo>
                  <a:lnTo>
                    <a:pt x="227" y="203"/>
                  </a:lnTo>
                  <a:lnTo>
                    <a:pt x="221" y="203"/>
                  </a:lnTo>
                  <a:lnTo>
                    <a:pt x="215" y="197"/>
                  </a:lnTo>
                  <a:lnTo>
                    <a:pt x="209" y="197"/>
                  </a:lnTo>
                  <a:lnTo>
                    <a:pt x="197" y="191"/>
                  </a:lnTo>
                  <a:lnTo>
                    <a:pt x="191" y="185"/>
                  </a:lnTo>
                  <a:lnTo>
                    <a:pt x="179" y="179"/>
                  </a:lnTo>
                  <a:lnTo>
                    <a:pt x="167" y="173"/>
                  </a:lnTo>
                  <a:lnTo>
                    <a:pt x="161" y="161"/>
                  </a:lnTo>
                  <a:lnTo>
                    <a:pt x="155" y="155"/>
                  </a:lnTo>
                  <a:lnTo>
                    <a:pt x="149" y="143"/>
                  </a:lnTo>
                  <a:lnTo>
                    <a:pt x="143" y="125"/>
                  </a:lnTo>
                  <a:lnTo>
                    <a:pt x="137" y="113"/>
                  </a:lnTo>
                  <a:lnTo>
                    <a:pt x="137" y="101"/>
                  </a:lnTo>
                  <a:lnTo>
                    <a:pt x="137" y="89"/>
                  </a:lnTo>
                  <a:lnTo>
                    <a:pt x="137" y="77"/>
                  </a:lnTo>
                  <a:lnTo>
                    <a:pt x="137" y="71"/>
                  </a:lnTo>
                  <a:lnTo>
                    <a:pt x="137" y="59"/>
                  </a:lnTo>
                  <a:lnTo>
                    <a:pt x="143" y="53"/>
                  </a:lnTo>
                  <a:lnTo>
                    <a:pt x="143" y="59"/>
                  </a:lnTo>
                  <a:lnTo>
                    <a:pt x="155" y="65"/>
                  </a:lnTo>
                  <a:lnTo>
                    <a:pt x="161" y="71"/>
                  </a:lnTo>
                  <a:lnTo>
                    <a:pt x="173" y="77"/>
                  </a:lnTo>
                  <a:lnTo>
                    <a:pt x="185" y="83"/>
                  </a:lnTo>
                  <a:lnTo>
                    <a:pt x="197" y="89"/>
                  </a:lnTo>
                  <a:lnTo>
                    <a:pt x="203" y="89"/>
                  </a:lnTo>
                  <a:lnTo>
                    <a:pt x="215" y="95"/>
                  </a:lnTo>
                  <a:lnTo>
                    <a:pt x="221" y="95"/>
                  </a:lnTo>
                  <a:lnTo>
                    <a:pt x="227" y="95"/>
                  </a:lnTo>
                  <a:lnTo>
                    <a:pt x="233" y="101"/>
                  </a:lnTo>
                  <a:lnTo>
                    <a:pt x="239" y="101"/>
                  </a:lnTo>
                  <a:lnTo>
                    <a:pt x="245" y="107"/>
                  </a:lnTo>
                  <a:lnTo>
                    <a:pt x="251" y="113"/>
                  </a:lnTo>
                  <a:lnTo>
                    <a:pt x="257" y="119"/>
                  </a:lnTo>
                  <a:lnTo>
                    <a:pt x="257" y="131"/>
                  </a:lnTo>
                  <a:lnTo>
                    <a:pt x="263" y="143"/>
                  </a:lnTo>
                  <a:lnTo>
                    <a:pt x="268" y="149"/>
                  </a:lnTo>
                  <a:lnTo>
                    <a:pt x="268" y="161"/>
                  </a:lnTo>
                  <a:lnTo>
                    <a:pt x="268" y="179"/>
                  </a:lnTo>
                  <a:lnTo>
                    <a:pt x="268" y="185"/>
                  </a:lnTo>
                  <a:lnTo>
                    <a:pt x="274" y="191"/>
                  </a:lnTo>
                  <a:lnTo>
                    <a:pt x="274" y="197"/>
                  </a:lnTo>
                  <a:lnTo>
                    <a:pt x="280" y="197"/>
                  </a:lnTo>
                  <a:lnTo>
                    <a:pt x="280" y="203"/>
                  </a:lnTo>
                  <a:lnTo>
                    <a:pt x="286" y="203"/>
                  </a:lnTo>
                  <a:lnTo>
                    <a:pt x="292" y="209"/>
                  </a:lnTo>
                  <a:lnTo>
                    <a:pt x="298" y="209"/>
                  </a:lnTo>
                  <a:lnTo>
                    <a:pt x="298" y="203"/>
                  </a:lnTo>
                  <a:lnTo>
                    <a:pt x="298" y="197"/>
                  </a:lnTo>
                  <a:lnTo>
                    <a:pt x="298" y="191"/>
                  </a:lnTo>
                  <a:lnTo>
                    <a:pt x="292" y="185"/>
                  </a:lnTo>
                  <a:lnTo>
                    <a:pt x="286" y="179"/>
                  </a:lnTo>
                  <a:lnTo>
                    <a:pt x="280" y="173"/>
                  </a:lnTo>
                  <a:lnTo>
                    <a:pt x="274" y="161"/>
                  </a:lnTo>
                  <a:lnTo>
                    <a:pt x="268" y="149"/>
                  </a:lnTo>
                  <a:lnTo>
                    <a:pt x="263" y="137"/>
                  </a:lnTo>
                  <a:lnTo>
                    <a:pt x="257" y="125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39" name="Freeform 239"/>
            <p:cNvSpPr>
              <a:spLocks/>
            </p:cNvSpPr>
            <p:nvPr/>
          </p:nvSpPr>
          <p:spPr bwMode="auto">
            <a:xfrm>
              <a:off x="5179" y="2067"/>
              <a:ext cx="120" cy="149"/>
            </a:xfrm>
            <a:custGeom>
              <a:avLst/>
              <a:gdLst>
                <a:gd name="T0" fmla="*/ 30 w 120"/>
                <a:gd name="T1" fmla="*/ 6 h 149"/>
                <a:gd name="T2" fmla="*/ 24 w 120"/>
                <a:gd name="T3" fmla="*/ 12 h 149"/>
                <a:gd name="T4" fmla="*/ 18 w 120"/>
                <a:gd name="T5" fmla="*/ 12 h 149"/>
                <a:gd name="T6" fmla="*/ 12 w 120"/>
                <a:gd name="T7" fmla="*/ 12 h 149"/>
                <a:gd name="T8" fmla="*/ 12 w 120"/>
                <a:gd name="T9" fmla="*/ 6 h 149"/>
                <a:gd name="T10" fmla="*/ 6 w 120"/>
                <a:gd name="T11" fmla="*/ 6 h 149"/>
                <a:gd name="T12" fmla="*/ 0 w 120"/>
                <a:gd name="T13" fmla="*/ 0 h 149"/>
                <a:gd name="T14" fmla="*/ 0 w 120"/>
                <a:gd name="T15" fmla="*/ 0 h 149"/>
                <a:gd name="T16" fmla="*/ 0 w 120"/>
                <a:gd name="T17" fmla="*/ 6 h 149"/>
                <a:gd name="T18" fmla="*/ 6 w 120"/>
                <a:gd name="T19" fmla="*/ 12 h 149"/>
                <a:gd name="T20" fmla="*/ 12 w 120"/>
                <a:gd name="T21" fmla="*/ 12 h 149"/>
                <a:gd name="T22" fmla="*/ 18 w 120"/>
                <a:gd name="T23" fmla="*/ 12 h 149"/>
                <a:gd name="T24" fmla="*/ 18 w 120"/>
                <a:gd name="T25" fmla="*/ 18 h 149"/>
                <a:gd name="T26" fmla="*/ 24 w 120"/>
                <a:gd name="T27" fmla="*/ 24 h 149"/>
                <a:gd name="T28" fmla="*/ 18 w 120"/>
                <a:gd name="T29" fmla="*/ 30 h 149"/>
                <a:gd name="T30" fmla="*/ 18 w 120"/>
                <a:gd name="T31" fmla="*/ 36 h 149"/>
                <a:gd name="T32" fmla="*/ 12 w 120"/>
                <a:gd name="T33" fmla="*/ 36 h 149"/>
                <a:gd name="T34" fmla="*/ 6 w 120"/>
                <a:gd name="T35" fmla="*/ 36 h 149"/>
                <a:gd name="T36" fmla="*/ 0 w 120"/>
                <a:gd name="T37" fmla="*/ 54 h 149"/>
                <a:gd name="T38" fmla="*/ 0 w 120"/>
                <a:gd name="T39" fmla="*/ 78 h 149"/>
                <a:gd name="T40" fmla="*/ 18 w 120"/>
                <a:gd name="T41" fmla="*/ 101 h 149"/>
                <a:gd name="T42" fmla="*/ 48 w 120"/>
                <a:gd name="T43" fmla="*/ 119 h 149"/>
                <a:gd name="T44" fmla="*/ 78 w 120"/>
                <a:gd name="T45" fmla="*/ 131 h 149"/>
                <a:gd name="T46" fmla="*/ 90 w 120"/>
                <a:gd name="T47" fmla="*/ 137 h 149"/>
                <a:gd name="T48" fmla="*/ 108 w 120"/>
                <a:gd name="T49" fmla="*/ 143 h 149"/>
                <a:gd name="T50" fmla="*/ 120 w 120"/>
                <a:gd name="T51" fmla="*/ 149 h 149"/>
                <a:gd name="T52" fmla="*/ 120 w 120"/>
                <a:gd name="T53" fmla="*/ 143 h 149"/>
                <a:gd name="T54" fmla="*/ 114 w 120"/>
                <a:gd name="T55" fmla="*/ 125 h 149"/>
                <a:gd name="T56" fmla="*/ 108 w 120"/>
                <a:gd name="T57" fmla="*/ 107 h 149"/>
                <a:gd name="T58" fmla="*/ 102 w 120"/>
                <a:gd name="T59" fmla="*/ 84 h 149"/>
                <a:gd name="T60" fmla="*/ 102 w 120"/>
                <a:gd name="T61" fmla="*/ 72 h 149"/>
                <a:gd name="T62" fmla="*/ 96 w 120"/>
                <a:gd name="T63" fmla="*/ 48 h 149"/>
                <a:gd name="T64" fmla="*/ 78 w 120"/>
                <a:gd name="T65" fmla="*/ 24 h 149"/>
                <a:gd name="T66" fmla="*/ 54 w 120"/>
                <a:gd name="T67" fmla="*/ 6 h 14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0"/>
                <a:gd name="T103" fmla="*/ 0 h 149"/>
                <a:gd name="T104" fmla="*/ 120 w 120"/>
                <a:gd name="T105" fmla="*/ 149 h 14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0" h="149">
                  <a:moveTo>
                    <a:pt x="30" y="0"/>
                  </a:move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12" y="36"/>
                  </a:lnTo>
                  <a:lnTo>
                    <a:pt x="6" y="36"/>
                  </a:lnTo>
                  <a:lnTo>
                    <a:pt x="0" y="54"/>
                  </a:lnTo>
                  <a:lnTo>
                    <a:pt x="0" y="66"/>
                  </a:lnTo>
                  <a:lnTo>
                    <a:pt x="0" y="78"/>
                  </a:lnTo>
                  <a:lnTo>
                    <a:pt x="6" y="90"/>
                  </a:lnTo>
                  <a:lnTo>
                    <a:pt x="18" y="101"/>
                  </a:lnTo>
                  <a:lnTo>
                    <a:pt x="30" y="113"/>
                  </a:lnTo>
                  <a:lnTo>
                    <a:pt x="48" y="119"/>
                  </a:lnTo>
                  <a:lnTo>
                    <a:pt x="66" y="131"/>
                  </a:lnTo>
                  <a:lnTo>
                    <a:pt x="78" y="131"/>
                  </a:lnTo>
                  <a:lnTo>
                    <a:pt x="84" y="137"/>
                  </a:lnTo>
                  <a:lnTo>
                    <a:pt x="90" y="137"/>
                  </a:lnTo>
                  <a:lnTo>
                    <a:pt x="102" y="137"/>
                  </a:lnTo>
                  <a:lnTo>
                    <a:pt x="108" y="143"/>
                  </a:lnTo>
                  <a:lnTo>
                    <a:pt x="114" y="149"/>
                  </a:lnTo>
                  <a:lnTo>
                    <a:pt x="120" y="149"/>
                  </a:lnTo>
                  <a:lnTo>
                    <a:pt x="120" y="143"/>
                  </a:lnTo>
                  <a:lnTo>
                    <a:pt x="114" y="137"/>
                  </a:lnTo>
                  <a:lnTo>
                    <a:pt x="114" y="125"/>
                  </a:lnTo>
                  <a:lnTo>
                    <a:pt x="108" y="113"/>
                  </a:lnTo>
                  <a:lnTo>
                    <a:pt x="108" y="107"/>
                  </a:lnTo>
                  <a:lnTo>
                    <a:pt x="108" y="95"/>
                  </a:lnTo>
                  <a:lnTo>
                    <a:pt x="102" y="84"/>
                  </a:lnTo>
                  <a:lnTo>
                    <a:pt x="102" y="78"/>
                  </a:lnTo>
                  <a:lnTo>
                    <a:pt x="102" y="72"/>
                  </a:lnTo>
                  <a:lnTo>
                    <a:pt x="102" y="60"/>
                  </a:lnTo>
                  <a:lnTo>
                    <a:pt x="96" y="48"/>
                  </a:lnTo>
                  <a:lnTo>
                    <a:pt x="90" y="36"/>
                  </a:lnTo>
                  <a:lnTo>
                    <a:pt x="78" y="24"/>
                  </a:lnTo>
                  <a:lnTo>
                    <a:pt x="66" y="12"/>
                  </a:lnTo>
                  <a:lnTo>
                    <a:pt x="54" y="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40" name="Freeform 240"/>
            <p:cNvSpPr>
              <a:spLocks/>
            </p:cNvSpPr>
            <p:nvPr/>
          </p:nvSpPr>
          <p:spPr bwMode="auto">
            <a:xfrm>
              <a:off x="5149" y="2103"/>
              <a:ext cx="12" cy="12"/>
            </a:xfrm>
            <a:custGeom>
              <a:avLst/>
              <a:gdLst>
                <a:gd name="T0" fmla="*/ 12 w 12"/>
                <a:gd name="T1" fmla="*/ 6 h 12"/>
                <a:gd name="T2" fmla="*/ 12 w 12"/>
                <a:gd name="T3" fmla="*/ 12 h 12"/>
                <a:gd name="T4" fmla="*/ 12 w 12"/>
                <a:gd name="T5" fmla="*/ 12 h 12"/>
                <a:gd name="T6" fmla="*/ 6 w 12"/>
                <a:gd name="T7" fmla="*/ 12 h 12"/>
                <a:gd name="T8" fmla="*/ 6 w 12"/>
                <a:gd name="T9" fmla="*/ 12 h 12"/>
                <a:gd name="T10" fmla="*/ 0 w 12"/>
                <a:gd name="T11" fmla="*/ 12 h 12"/>
                <a:gd name="T12" fmla="*/ 0 w 12"/>
                <a:gd name="T13" fmla="*/ 12 h 12"/>
                <a:gd name="T14" fmla="*/ 0 w 12"/>
                <a:gd name="T15" fmla="*/ 6 h 12"/>
                <a:gd name="T16" fmla="*/ 0 w 12"/>
                <a:gd name="T17" fmla="*/ 6 h 12"/>
                <a:gd name="T18" fmla="*/ 0 w 12"/>
                <a:gd name="T19" fmla="*/ 6 h 12"/>
                <a:gd name="T20" fmla="*/ 0 w 12"/>
                <a:gd name="T21" fmla="*/ 0 h 12"/>
                <a:gd name="T22" fmla="*/ 6 w 12"/>
                <a:gd name="T23" fmla="*/ 0 h 12"/>
                <a:gd name="T24" fmla="*/ 6 w 12"/>
                <a:gd name="T25" fmla="*/ 0 h 12"/>
                <a:gd name="T26" fmla="*/ 6 w 12"/>
                <a:gd name="T27" fmla="*/ 0 h 12"/>
                <a:gd name="T28" fmla="*/ 12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12" y="6"/>
                  </a:move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41" name="Freeform 241"/>
            <p:cNvSpPr>
              <a:spLocks/>
            </p:cNvSpPr>
            <p:nvPr/>
          </p:nvSpPr>
          <p:spPr bwMode="auto">
            <a:xfrm>
              <a:off x="5120" y="2079"/>
              <a:ext cx="17" cy="12"/>
            </a:xfrm>
            <a:custGeom>
              <a:avLst/>
              <a:gdLst>
                <a:gd name="T0" fmla="*/ 11 w 17"/>
                <a:gd name="T1" fmla="*/ 12 h 12"/>
                <a:gd name="T2" fmla="*/ 11 w 17"/>
                <a:gd name="T3" fmla="*/ 12 h 12"/>
                <a:gd name="T4" fmla="*/ 5 w 17"/>
                <a:gd name="T5" fmla="*/ 12 h 12"/>
                <a:gd name="T6" fmla="*/ 5 w 17"/>
                <a:gd name="T7" fmla="*/ 12 h 12"/>
                <a:gd name="T8" fmla="*/ 0 w 17"/>
                <a:gd name="T9" fmla="*/ 12 h 12"/>
                <a:gd name="T10" fmla="*/ 0 w 17"/>
                <a:gd name="T11" fmla="*/ 6 h 12"/>
                <a:gd name="T12" fmla="*/ 0 w 17"/>
                <a:gd name="T13" fmla="*/ 6 h 12"/>
                <a:gd name="T14" fmla="*/ 0 w 17"/>
                <a:gd name="T15" fmla="*/ 0 h 12"/>
                <a:gd name="T16" fmla="*/ 0 w 17"/>
                <a:gd name="T17" fmla="*/ 0 h 12"/>
                <a:gd name="T18" fmla="*/ 5 w 17"/>
                <a:gd name="T19" fmla="*/ 0 h 12"/>
                <a:gd name="T20" fmla="*/ 5 w 17"/>
                <a:gd name="T21" fmla="*/ 0 h 12"/>
                <a:gd name="T22" fmla="*/ 11 w 17"/>
                <a:gd name="T23" fmla="*/ 0 h 12"/>
                <a:gd name="T24" fmla="*/ 11 w 17"/>
                <a:gd name="T25" fmla="*/ 0 h 12"/>
                <a:gd name="T26" fmla="*/ 11 w 17"/>
                <a:gd name="T27" fmla="*/ 6 h 12"/>
                <a:gd name="T28" fmla="*/ 17 w 17"/>
                <a:gd name="T29" fmla="*/ 6 h 12"/>
                <a:gd name="T30" fmla="*/ 17 w 17"/>
                <a:gd name="T31" fmla="*/ 12 h 12"/>
                <a:gd name="T32" fmla="*/ 11 w 17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"/>
                <a:gd name="T52" fmla="*/ 0 h 12"/>
                <a:gd name="T53" fmla="*/ 17 w 17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" h="12">
                  <a:moveTo>
                    <a:pt x="11" y="12"/>
                  </a:moveTo>
                  <a:lnTo>
                    <a:pt x="11" y="12"/>
                  </a:lnTo>
                  <a:lnTo>
                    <a:pt x="5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5" y="0"/>
                  </a:lnTo>
                  <a:lnTo>
                    <a:pt x="11" y="0"/>
                  </a:lnTo>
                  <a:lnTo>
                    <a:pt x="11" y="6"/>
                  </a:lnTo>
                  <a:lnTo>
                    <a:pt x="17" y="6"/>
                  </a:lnTo>
                  <a:lnTo>
                    <a:pt x="17" y="12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42" name="Freeform 242"/>
            <p:cNvSpPr>
              <a:spLocks/>
            </p:cNvSpPr>
            <p:nvPr/>
          </p:nvSpPr>
          <p:spPr bwMode="auto">
            <a:xfrm>
              <a:off x="5155" y="2061"/>
              <a:ext cx="18" cy="18"/>
            </a:xfrm>
            <a:custGeom>
              <a:avLst/>
              <a:gdLst>
                <a:gd name="T0" fmla="*/ 18 w 18"/>
                <a:gd name="T1" fmla="*/ 18 h 18"/>
                <a:gd name="T2" fmla="*/ 12 w 18"/>
                <a:gd name="T3" fmla="*/ 18 h 18"/>
                <a:gd name="T4" fmla="*/ 12 w 18"/>
                <a:gd name="T5" fmla="*/ 18 h 18"/>
                <a:gd name="T6" fmla="*/ 6 w 18"/>
                <a:gd name="T7" fmla="*/ 18 h 18"/>
                <a:gd name="T8" fmla="*/ 0 w 18"/>
                <a:gd name="T9" fmla="*/ 18 h 18"/>
                <a:gd name="T10" fmla="*/ 0 w 18"/>
                <a:gd name="T11" fmla="*/ 12 h 18"/>
                <a:gd name="T12" fmla="*/ 0 w 18"/>
                <a:gd name="T13" fmla="*/ 6 h 18"/>
                <a:gd name="T14" fmla="*/ 0 w 18"/>
                <a:gd name="T15" fmla="*/ 6 h 18"/>
                <a:gd name="T16" fmla="*/ 6 w 18"/>
                <a:gd name="T17" fmla="*/ 6 h 18"/>
                <a:gd name="T18" fmla="*/ 6 w 18"/>
                <a:gd name="T19" fmla="*/ 0 h 18"/>
                <a:gd name="T20" fmla="*/ 12 w 18"/>
                <a:gd name="T21" fmla="*/ 0 h 18"/>
                <a:gd name="T22" fmla="*/ 12 w 18"/>
                <a:gd name="T23" fmla="*/ 0 h 18"/>
                <a:gd name="T24" fmla="*/ 18 w 18"/>
                <a:gd name="T25" fmla="*/ 6 h 18"/>
                <a:gd name="T26" fmla="*/ 18 w 18"/>
                <a:gd name="T27" fmla="*/ 6 h 18"/>
                <a:gd name="T28" fmla="*/ 18 w 18"/>
                <a:gd name="T29" fmla="*/ 12 h 18"/>
                <a:gd name="T30" fmla="*/ 18 w 18"/>
                <a:gd name="T31" fmla="*/ 12 h 18"/>
                <a:gd name="T32" fmla="*/ 18 w 18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8"/>
                <a:gd name="T53" fmla="*/ 18 w 18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8">
                  <a:moveTo>
                    <a:pt x="18" y="18"/>
                  </a:move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8" y="1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43" name="Freeform 243"/>
            <p:cNvSpPr>
              <a:spLocks/>
            </p:cNvSpPr>
            <p:nvPr/>
          </p:nvSpPr>
          <p:spPr bwMode="auto">
            <a:xfrm>
              <a:off x="5179" y="2085"/>
              <a:ext cx="18" cy="18"/>
            </a:xfrm>
            <a:custGeom>
              <a:avLst/>
              <a:gdLst>
                <a:gd name="T0" fmla="*/ 12 w 18"/>
                <a:gd name="T1" fmla="*/ 18 h 18"/>
                <a:gd name="T2" fmla="*/ 12 w 18"/>
                <a:gd name="T3" fmla="*/ 12 h 18"/>
                <a:gd name="T4" fmla="*/ 18 w 18"/>
                <a:gd name="T5" fmla="*/ 12 h 18"/>
                <a:gd name="T6" fmla="*/ 18 w 18"/>
                <a:gd name="T7" fmla="*/ 6 h 18"/>
                <a:gd name="T8" fmla="*/ 18 w 18"/>
                <a:gd name="T9" fmla="*/ 6 h 18"/>
                <a:gd name="T10" fmla="*/ 12 w 18"/>
                <a:gd name="T11" fmla="*/ 0 h 18"/>
                <a:gd name="T12" fmla="*/ 12 w 18"/>
                <a:gd name="T13" fmla="*/ 0 h 18"/>
                <a:gd name="T14" fmla="*/ 6 w 18"/>
                <a:gd name="T15" fmla="*/ 0 h 18"/>
                <a:gd name="T16" fmla="*/ 0 w 18"/>
                <a:gd name="T17" fmla="*/ 0 h 18"/>
                <a:gd name="T18" fmla="*/ 0 w 18"/>
                <a:gd name="T19" fmla="*/ 6 h 18"/>
                <a:gd name="T20" fmla="*/ 0 w 18"/>
                <a:gd name="T21" fmla="*/ 6 h 18"/>
                <a:gd name="T22" fmla="*/ 0 w 18"/>
                <a:gd name="T23" fmla="*/ 6 h 18"/>
                <a:gd name="T24" fmla="*/ 0 w 18"/>
                <a:gd name="T25" fmla="*/ 12 h 18"/>
                <a:gd name="T26" fmla="*/ 0 w 18"/>
                <a:gd name="T27" fmla="*/ 12 h 18"/>
                <a:gd name="T28" fmla="*/ 6 w 18"/>
                <a:gd name="T29" fmla="*/ 12 h 18"/>
                <a:gd name="T30" fmla="*/ 12 w 18"/>
                <a:gd name="T31" fmla="*/ 18 h 18"/>
                <a:gd name="T32" fmla="*/ 12 w 18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8"/>
                <a:gd name="T53" fmla="*/ 18 w 18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8">
                  <a:moveTo>
                    <a:pt x="12" y="18"/>
                  </a:move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44" name="Freeform 244"/>
            <p:cNvSpPr>
              <a:spLocks/>
            </p:cNvSpPr>
            <p:nvPr/>
          </p:nvSpPr>
          <p:spPr bwMode="auto">
            <a:xfrm>
              <a:off x="5191" y="2061"/>
              <a:ext cx="18" cy="12"/>
            </a:xfrm>
            <a:custGeom>
              <a:avLst/>
              <a:gdLst>
                <a:gd name="T0" fmla="*/ 18 w 18"/>
                <a:gd name="T1" fmla="*/ 6 h 12"/>
                <a:gd name="T2" fmla="*/ 18 w 18"/>
                <a:gd name="T3" fmla="*/ 6 h 12"/>
                <a:gd name="T4" fmla="*/ 18 w 18"/>
                <a:gd name="T5" fmla="*/ 6 h 12"/>
                <a:gd name="T6" fmla="*/ 12 w 18"/>
                <a:gd name="T7" fmla="*/ 12 h 12"/>
                <a:gd name="T8" fmla="*/ 12 w 18"/>
                <a:gd name="T9" fmla="*/ 12 h 12"/>
                <a:gd name="T10" fmla="*/ 6 w 18"/>
                <a:gd name="T11" fmla="*/ 12 h 12"/>
                <a:gd name="T12" fmla="*/ 6 w 18"/>
                <a:gd name="T13" fmla="*/ 12 h 12"/>
                <a:gd name="T14" fmla="*/ 6 w 18"/>
                <a:gd name="T15" fmla="*/ 6 h 12"/>
                <a:gd name="T16" fmla="*/ 0 w 18"/>
                <a:gd name="T17" fmla="*/ 6 h 12"/>
                <a:gd name="T18" fmla="*/ 6 w 18"/>
                <a:gd name="T19" fmla="*/ 6 h 12"/>
                <a:gd name="T20" fmla="*/ 6 w 18"/>
                <a:gd name="T21" fmla="*/ 0 h 12"/>
                <a:gd name="T22" fmla="*/ 6 w 18"/>
                <a:gd name="T23" fmla="*/ 0 h 12"/>
                <a:gd name="T24" fmla="*/ 6 w 18"/>
                <a:gd name="T25" fmla="*/ 0 h 12"/>
                <a:gd name="T26" fmla="*/ 12 w 18"/>
                <a:gd name="T27" fmla="*/ 0 h 12"/>
                <a:gd name="T28" fmla="*/ 12 w 18"/>
                <a:gd name="T29" fmla="*/ 0 h 12"/>
                <a:gd name="T30" fmla="*/ 18 w 18"/>
                <a:gd name="T31" fmla="*/ 0 h 12"/>
                <a:gd name="T32" fmla="*/ 18 w 1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2"/>
                <a:gd name="T53" fmla="*/ 18 w 1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2">
                  <a:moveTo>
                    <a:pt x="18" y="6"/>
                  </a:moveTo>
                  <a:lnTo>
                    <a:pt x="18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45" name="Freeform 245"/>
            <p:cNvSpPr>
              <a:spLocks/>
            </p:cNvSpPr>
            <p:nvPr/>
          </p:nvSpPr>
          <p:spPr bwMode="auto">
            <a:xfrm>
              <a:off x="5173" y="2031"/>
              <a:ext cx="12" cy="18"/>
            </a:xfrm>
            <a:custGeom>
              <a:avLst/>
              <a:gdLst>
                <a:gd name="T0" fmla="*/ 12 w 12"/>
                <a:gd name="T1" fmla="*/ 0 h 18"/>
                <a:gd name="T2" fmla="*/ 12 w 12"/>
                <a:gd name="T3" fmla="*/ 6 h 18"/>
                <a:gd name="T4" fmla="*/ 12 w 12"/>
                <a:gd name="T5" fmla="*/ 6 h 18"/>
                <a:gd name="T6" fmla="*/ 12 w 12"/>
                <a:gd name="T7" fmla="*/ 6 h 18"/>
                <a:gd name="T8" fmla="*/ 12 w 12"/>
                <a:gd name="T9" fmla="*/ 12 h 18"/>
                <a:gd name="T10" fmla="*/ 12 w 12"/>
                <a:gd name="T11" fmla="*/ 12 h 18"/>
                <a:gd name="T12" fmla="*/ 6 w 12"/>
                <a:gd name="T13" fmla="*/ 18 h 18"/>
                <a:gd name="T14" fmla="*/ 6 w 12"/>
                <a:gd name="T15" fmla="*/ 18 h 18"/>
                <a:gd name="T16" fmla="*/ 6 w 12"/>
                <a:gd name="T17" fmla="*/ 18 h 18"/>
                <a:gd name="T18" fmla="*/ 0 w 12"/>
                <a:gd name="T19" fmla="*/ 18 h 18"/>
                <a:gd name="T20" fmla="*/ 0 w 12"/>
                <a:gd name="T21" fmla="*/ 12 h 18"/>
                <a:gd name="T22" fmla="*/ 0 w 12"/>
                <a:gd name="T23" fmla="*/ 12 h 18"/>
                <a:gd name="T24" fmla="*/ 0 w 12"/>
                <a:gd name="T25" fmla="*/ 6 h 18"/>
                <a:gd name="T26" fmla="*/ 0 w 12"/>
                <a:gd name="T27" fmla="*/ 6 h 18"/>
                <a:gd name="T28" fmla="*/ 6 w 12"/>
                <a:gd name="T29" fmla="*/ 6 h 18"/>
                <a:gd name="T30" fmla="*/ 6 w 12"/>
                <a:gd name="T31" fmla="*/ 0 h 18"/>
                <a:gd name="T32" fmla="*/ 12 w 12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12" y="0"/>
                  </a:moveTo>
                  <a:lnTo>
                    <a:pt x="12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46" name="Freeform 246"/>
            <p:cNvSpPr>
              <a:spLocks/>
            </p:cNvSpPr>
            <p:nvPr/>
          </p:nvSpPr>
          <p:spPr bwMode="auto">
            <a:xfrm>
              <a:off x="5149" y="2043"/>
              <a:ext cx="12" cy="18"/>
            </a:xfrm>
            <a:custGeom>
              <a:avLst/>
              <a:gdLst>
                <a:gd name="T0" fmla="*/ 12 w 12"/>
                <a:gd name="T1" fmla="*/ 12 h 18"/>
                <a:gd name="T2" fmla="*/ 12 w 12"/>
                <a:gd name="T3" fmla="*/ 12 h 18"/>
                <a:gd name="T4" fmla="*/ 12 w 12"/>
                <a:gd name="T5" fmla="*/ 18 h 18"/>
                <a:gd name="T6" fmla="*/ 6 w 12"/>
                <a:gd name="T7" fmla="*/ 18 h 18"/>
                <a:gd name="T8" fmla="*/ 6 w 12"/>
                <a:gd name="T9" fmla="*/ 18 h 18"/>
                <a:gd name="T10" fmla="*/ 0 w 12"/>
                <a:gd name="T11" fmla="*/ 18 h 18"/>
                <a:gd name="T12" fmla="*/ 0 w 12"/>
                <a:gd name="T13" fmla="*/ 12 h 18"/>
                <a:gd name="T14" fmla="*/ 0 w 12"/>
                <a:gd name="T15" fmla="*/ 12 h 18"/>
                <a:gd name="T16" fmla="*/ 0 w 12"/>
                <a:gd name="T17" fmla="*/ 6 h 18"/>
                <a:gd name="T18" fmla="*/ 0 w 12"/>
                <a:gd name="T19" fmla="*/ 6 h 18"/>
                <a:gd name="T20" fmla="*/ 6 w 12"/>
                <a:gd name="T21" fmla="*/ 0 h 18"/>
                <a:gd name="T22" fmla="*/ 6 w 12"/>
                <a:gd name="T23" fmla="*/ 0 h 18"/>
                <a:gd name="T24" fmla="*/ 12 w 12"/>
                <a:gd name="T25" fmla="*/ 0 h 18"/>
                <a:gd name="T26" fmla="*/ 12 w 12"/>
                <a:gd name="T27" fmla="*/ 0 h 18"/>
                <a:gd name="T28" fmla="*/ 12 w 12"/>
                <a:gd name="T29" fmla="*/ 6 h 18"/>
                <a:gd name="T30" fmla="*/ 12 w 12"/>
                <a:gd name="T31" fmla="*/ 6 h 18"/>
                <a:gd name="T32" fmla="*/ 12 w 12"/>
                <a:gd name="T33" fmla="*/ 12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12" y="12"/>
                  </a:move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47" name="Freeform 247"/>
            <p:cNvSpPr>
              <a:spLocks/>
            </p:cNvSpPr>
            <p:nvPr/>
          </p:nvSpPr>
          <p:spPr bwMode="auto">
            <a:xfrm>
              <a:off x="5131" y="2043"/>
              <a:ext cx="12" cy="12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6 h 12"/>
                <a:gd name="T4" fmla="*/ 0 w 12"/>
                <a:gd name="T5" fmla="*/ 6 h 12"/>
                <a:gd name="T6" fmla="*/ 0 w 12"/>
                <a:gd name="T7" fmla="*/ 6 h 12"/>
                <a:gd name="T8" fmla="*/ 0 w 12"/>
                <a:gd name="T9" fmla="*/ 0 h 12"/>
                <a:gd name="T10" fmla="*/ 0 w 12"/>
                <a:gd name="T11" fmla="*/ 0 h 12"/>
                <a:gd name="T12" fmla="*/ 6 w 12"/>
                <a:gd name="T13" fmla="*/ 0 h 12"/>
                <a:gd name="T14" fmla="*/ 6 w 12"/>
                <a:gd name="T15" fmla="*/ 0 h 12"/>
                <a:gd name="T16" fmla="*/ 12 w 12"/>
                <a:gd name="T17" fmla="*/ 0 h 12"/>
                <a:gd name="T18" fmla="*/ 12 w 12"/>
                <a:gd name="T19" fmla="*/ 0 h 12"/>
                <a:gd name="T20" fmla="*/ 12 w 12"/>
                <a:gd name="T21" fmla="*/ 0 h 12"/>
                <a:gd name="T22" fmla="*/ 12 w 12"/>
                <a:gd name="T23" fmla="*/ 6 h 12"/>
                <a:gd name="T24" fmla="*/ 12 w 12"/>
                <a:gd name="T25" fmla="*/ 6 h 12"/>
                <a:gd name="T26" fmla="*/ 12 w 12"/>
                <a:gd name="T27" fmla="*/ 12 h 12"/>
                <a:gd name="T28" fmla="*/ 6 w 12"/>
                <a:gd name="T29" fmla="*/ 12 h 12"/>
                <a:gd name="T30" fmla="*/ 6 w 12"/>
                <a:gd name="T31" fmla="*/ 12 h 12"/>
                <a:gd name="T32" fmla="*/ 0 w 12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12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48" name="Freeform 248"/>
            <p:cNvSpPr>
              <a:spLocks/>
            </p:cNvSpPr>
            <p:nvPr/>
          </p:nvSpPr>
          <p:spPr bwMode="auto">
            <a:xfrm>
              <a:off x="5191" y="1965"/>
              <a:ext cx="120" cy="84"/>
            </a:xfrm>
            <a:custGeom>
              <a:avLst/>
              <a:gdLst>
                <a:gd name="T0" fmla="*/ 0 w 120"/>
                <a:gd name="T1" fmla="*/ 66 h 84"/>
                <a:gd name="T2" fmla="*/ 0 w 120"/>
                <a:gd name="T3" fmla="*/ 72 h 84"/>
                <a:gd name="T4" fmla="*/ 0 w 120"/>
                <a:gd name="T5" fmla="*/ 72 h 84"/>
                <a:gd name="T6" fmla="*/ 6 w 120"/>
                <a:gd name="T7" fmla="*/ 66 h 84"/>
                <a:gd name="T8" fmla="*/ 18 w 120"/>
                <a:gd name="T9" fmla="*/ 72 h 84"/>
                <a:gd name="T10" fmla="*/ 42 w 120"/>
                <a:gd name="T11" fmla="*/ 78 h 84"/>
                <a:gd name="T12" fmla="*/ 66 w 120"/>
                <a:gd name="T13" fmla="*/ 84 h 84"/>
                <a:gd name="T14" fmla="*/ 66 w 120"/>
                <a:gd name="T15" fmla="*/ 78 h 84"/>
                <a:gd name="T16" fmla="*/ 48 w 120"/>
                <a:gd name="T17" fmla="*/ 78 h 84"/>
                <a:gd name="T18" fmla="*/ 30 w 120"/>
                <a:gd name="T19" fmla="*/ 72 h 84"/>
                <a:gd name="T20" fmla="*/ 18 w 120"/>
                <a:gd name="T21" fmla="*/ 60 h 84"/>
                <a:gd name="T22" fmla="*/ 18 w 120"/>
                <a:gd name="T23" fmla="*/ 60 h 84"/>
                <a:gd name="T24" fmla="*/ 30 w 120"/>
                <a:gd name="T25" fmla="*/ 54 h 84"/>
                <a:gd name="T26" fmla="*/ 36 w 120"/>
                <a:gd name="T27" fmla="*/ 54 h 84"/>
                <a:gd name="T28" fmla="*/ 54 w 120"/>
                <a:gd name="T29" fmla="*/ 60 h 84"/>
                <a:gd name="T30" fmla="*/ 78 w 120"/>
                <a:gd name="T31" fmla="*/ 66 h 84"/>
                <a:gd name="T32" fmla="*/ 84 w 120"/>
                <a:gd name="T33" fmla="*/ 60 h 84"/>
                <a:gd name="T34" fmla="*/ 78 w 120"/>
                <a:gd name="T35" fmla="*/ 60 h 84"/>
                <a:gd name="T36" fmla="*/ 72 w 120"/>
                <a:gd name="T37" fmla="*/ 60 h 84"/>
                <a:gd name="T38" fmla="*/ 60 w 120"/>
                <a:gd name="T39" fmla="*/ 60 h 84"/>
                <a:gd name="T40" fmla="*/ 48 w 120"/>
                <a:gd name="T41" fmla="*/ 54 h 84"/>
                <a:gd name="T42" fmla="*/ 42 w 120"/>
                <a:gd name="T43" fmla="*/ 48 h 84"/>
                <a:gd name="T44" fmla="*/ 54 w 120"/>
                <a:gd name="T45" fmla="*/ 48 h 84"/>
                <a:gd name="T46" fmla="*/ 60 w 120"/>
                <a:gd name="T47" fmla="*/ 42 h 84"/>
                <a:gd name="T48" fmla="*/ 66 w 120"/>
                <a:gd name="T49" fmla="*/ 42 h 84"/>
                <a:gd name="T50" fmla="*/ 78 w 120"/>
                <a:gd name="T51" fmla="*/ 48 h 84"/>
                <a:gd name="T52" fmla="*/ 84 w 120"/>
                <a:gd name="T53" fmla="*/ 48 h 84"/>
                <a:gd name="T54" fmla="*/ 96 w 120"/>
                <a:gd name="T55" fmla="*/ 54 h 84"/>
                <a:gd name="T56" fmla="*/ 90 w 120"/>
                <a:gd name="T57" fmla="*/ 48 h 84"/>
                <a:gd name="T58" fmla="*/ 78 w 120"/>
                <a:gd name="T59" fmla="*/ 42 h 84"/>
                <a:gd name="T60" fmla="*/ 72 w 120"/>
                <a:gd name="T61" fmla="*/ 42 h 84"/>
                <a:gd name="T62" fmla="*/ 90 w 120"/>
                <a:gd name="T63" fmla="*/ 36 h 84"/>
                <a:gd name="T64" fmla="*/ 108 w 120"/>
                <a:gd name="T65" fmla="*/ 36 h 84"/>
                <a:gd name="T66" fmla="*/ 120 w 120"/>
                <a:gd name="T67" fmla="*/ 30 h 84"/>
                <a:gd name="T68" fmla="*/ 114 w 120"/>
                <a:gd name="T69" fmla="*/ 30 h 84"/>
                <a:gd name="T70" fmla="*/ 96 w 120"/>
                <a:gd name="T71" fmla="*/ 30 h 84"/>
                <a:gd name="T72" fmla="*/ 78 w 120"/>
                <a:gd name="T73" fmla="*/ 30 h 84"/>
                <a:gd name="T74" fmla="*/ 72 w 120"/>
                <a:gd name="T75" fmla="*/ 30 h 84"/>
                <a:gd name="T76" fmla="*/ 84 w 120"/>
                <a:gd name="T77" fmla="*/ 6 h 84"/>
                <a:gd name="T78" fmla="*/ 84 w 120"/>
                <a:gd name="T79" fmla="*/ 0 h 84"/>
                <a:gd name="T80" fmla="*/ 78 w 120"/>
                <a:gd name="T81" fmla="*/ 12 h 84"/>
                <a:gd name="T82" fmla="*/ 66 w 120"/>
                <a:gd name="T83" fmla="*/ 24 h 84"/>
                <a:gd name="T84" fmla="*/ 60 w 120"/>
                <a:gd name="T85" fmla="*/ 36 h 84"/>
                <a:gd name="T86" fmla="*/ 54 w 120"/>
                <a:gd name="T87" fmla="*/ 36 h 84"/>
                <a:gd name="T88" fmla="*/ 36 w 120"/>
                <a:gd name="T89" fmla="*/ 42 h 84"/>
                <a:gd name="T90" fmla="*/ 36 w 120"/>
                <a:gd name="T91" fmla="*/ 36 h 84"/>
                <a:gd name="T92" fmla="*/ 42 w 120"/>
                <a:gd name="T93" fmla="*/ 12 h 84"/>
                <a:gd name="T94" fmla="*/ 42 w 120"/>
                <a:gd name="T95" fmla="*/ 6 h 84"/>
                <a:gd name="T96" fmla="*/ 30 w 120"/>
                <a:gd name="T97" fmla="*/ 24 h 84"/>
                <a:gd name="T98" fmla="*/ 24 w 120"/>
                <a:gd name="T99" fmla="*/ 48 h 84"/>
                <a:gd name="T100" fmla="*/ 12 w 120"/>
                <a:gd name="T101" fmla="*/ 60 h 84"/>
                <a:gd name="T102" fmla="*/ 6 w 120"/>
                <a:gd name="T103" fmla="*/ 60 h 84"/>
                <a:gd name="T104" fmla="*/ 12 w 120"/>
                <a:gd name="T105" fmla="*/ 36 h 84"/>
                <a:gd name="T106" fmla="*/ 6 w 120"/>
                <a:gd name="T107" fmla="*/ 30 h 84"/>
                <a:gd name="T108" fmla="*/ 0 w 120"/>
                <a:gd name="T109" fmla="*/ 66 h 8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0"/>
                <a:gd name="T166" fmla="*/ 0 h 84"/>
                <a:gd name="T167" fmla="*/ 120 w 120"/>
                <a:gd name="T168" fmla="*/ 84 h 8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0" h="84">
                  <a:moveTo>
                    <a:pt x="0" y="66"/>
                  </a:moveTo>
                  <a:lnTo>
                    <a:pt x="0" y="66"/>
                  </a:lnTo>
                  <a:lnTo>
                    <a:pt x="0" y="72"/>
                  </a:lnTo>
                  <a:lnTo>
                    <a:pt x="6" y="72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2" y="72"/>
                  </a:lnTo>
                  <a:lnTo>
                    <a:pt x="18" y="72"/>
                  </a:lnTo>
                  <a:lnTo>
                    <a:pt x="30" y="72"/>
                  </a:lnTo>
                  <a:lnTo>
                    <a:pt x="36" y="78"/>
                  </a:lnTo>
                  <a:lnTo>
                    <a:pt x="42" y="78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66" y="78"/>
                  </a:lnTo>
                  <a:lnTo>
                    <a:pt x="60" y="78"/>
                  </a:lnTo>
                  <a:lnTo>
                    <a:pt x="48" y="78"/>
                  </a:lnTo>
                  <a:lnTo>
                    <a:pt x="42" y="78"/>
                  </a:lnTo>
                  <a:lnTo>
                    <a:pt x="36" y="72"/>
                  </a:lnTo>
                  <a:lnTo>
                    <a:pt x="30" y="72"/>
                  </a:lnTo>
                  <a:lnTo>
                    <a:pt x="24" y="66"/>
                  </a:lnTo>
                  <a:lnTo>
                    <a:pt x="18" y="66"/>
                  </a:lnTo>
                  <a:lnTo>
                    <a:pt x="18" y="60"/>
                  </a:lnTo>
                  <a:lnTo>
                    <a:pt x="24" y="60"/>
                  </a:lnTo>
                  <a:lnTo>
                    <a:pt x="30" y="54"/>
                  </a:lnTo>
                  <a:lnTo>
                    <a:pt x="36" y="54"/>
                  </a:lnTo>
                  <a:lnTo>
                    <a:pt x="42" y="60"/>
                  </a:lnTo>
                  <a:lnTo>
                    <a:pt x="48" y="60"/>
                  </a:lnTo>
                  <a:lnTo>
                    <a:pt x="54" y="60"/>
                  </a:lnTo>
                  <a:lnTo>
                    <a:pt x="66" y="66"/>
                  </a:lnTo>
                  <a:lnTo>
                    <a:pt x="72" y="66"/>
                  </a:lnTo>
                  <a:lnTo>
                    <a:pt x="78" y="66"/>
                  </a:lnTo>
                  <a:lnTo>
                    <a:pt x="84" y="66"/>
                  </a:lnTo>
                  <a:lnTo>
                    <a:pt x="84" y="60"/>
                  </a:lnTo>
                  <a:lnTo>
                    <a:pt x="78" y="60"/>
                  </a:lnTo>
                  <a:lnTo>
                    <a:pt x="72" y="60"/>
                  </a:lnTo>
                  <a:lnTo>
                    <a:pt x="66" y="60"/>
                  </a:lnTo>
                  <a:lnTo>
                    <a:pt x="60" y="60"/>
                  </a:lnTo>
                  <a:lnTo>
                    <a:pt x="54" y="54"/>
                  </a:lnTo>
                  <a:lnTo>
                    <a:pt x="48" y="54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8" y="48"/>
                  </a:lnTo>
                  <a:lnTo>
                    <a:pt x="54" y="48"/>
                  </a:lnTo>
                  <a:lnTo>
                    <a:pt x="54" y="42"/>
                  </a:lnTo>
                  <a:lnTo>
                    <a:pt x="60" y="42"/>
                  </a:lnTo>
                  <a:lnTo>
                    <a:pt x="66" y="42"/>
                  </a:lnTo>
                  <a:lnTo>
                    <a:pt x="72" y="42"/>
                  </a:lnTo>
                  <a:lnTo>
                    <a:pt x="78" y="48"/>
                  </a:lnTo>
                  <a:lnTo>
                    <a:pt x="84" y="48"/>
                  </a:lnTo>
                  <a:lnTo>
                    <a:pt x="90" y="54"/>
                  </a:lnTo>
                  <a:lnTo>
                    <a:pt x="96" y="54"/>
                  </a:lnTo>
                  <a:lnTo>
                    <a:pt x="90" y="48"/>
                  </a:lnTo>
                  <a:lnTo>
                    <a:pt x="84" y="48"/>
                  </a:lnTo>
                  <a:lnTo>
                    <a:pt x="84" y="42"/>
                  </a:lnTo>
                  <a:lnTo>
                    <a:pt x="78" y="42"/>
                  </a:lnTo>
                  <a:lnTo>
                    <a:pt x="72" y="42"/>
                  </a:lnTo>
                  <a:lnTo>
                    <a:pt x="78" y="42"/>
                  </a:lnTo>
                  <a:lnTo>
                    <a:pt x="84" y="36"/>
                  </a:lnTo>
                  <a:lnTo>
                    <a:pt x="90" y="36"/>
                  </a:lnTo>
                  <a:lnTo>
                    <a:pt x="96" y="36"/>
                  </a:lnTo>
                  <a:lnTo>
                    <a:pt x="102" y="36"/>
                  </a:lnTo>
                  <a:lnTo>
                    <a:pt x="108" y="36"/>
                  </a:lnTo>
                  <a:lnTo>
                    <a:pt x="114" y="30"/>
                  </a:lnTo>
                  <a:lnTo>
                    <a:pt x="120" y="30"/>
                  </a:lnTo>
                  <a:lnTo>
                    <a:pt x="114" y="30"/>
                  </a:lnTo>
                  <a:lnTo>
                    <a:pt x="108" y="30"/>
                  </a:lnTo>
                  <a:lnTo>
                    <a:pt x="96" y="30"/>
                  </a:lnTo>
                  <a:lnTo>
                    <a:pt x="90" y="30"/>
                  </a:lnTo>
                  <a:lnTo>
                    <a:pt x="84" y="30"/>
                  </a:lnTo>
                  <a:lnTo>
                    <a:pt x="78" y="30"/>
                  </a:lnTo>
                  <a:lnTo>
                    <a:pt x="72" y="36"/>
                  </a:lnTo>
                  <a:lnTo>
                    <a:pt x="72" y="30"/>
                  </a:lnTo>
                  <a:lnTo>
                    <a:pt x="72" y="18"/>
                  </a:lnTo>
                  <a:lnTo>
                    <a:pt x="78" y="12"/>
                  </a:lnTo>
                  <a:lnTo>
                    <a:pt x="84" y="6"/>
                  </a:lnTo>
                  <a:lnTo>
                    <a:pt x="84" y="0"/>
                  </a:lnTo>
                  <a:lnTo>
                    <a:pt x="78" y="6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72" y="18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60" y="30"/>
                  </a:lnTo>
                  <a:lnTo>
                    <a:pt x="60" y="36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6" y="36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42" y="12"/>
                  </a:lnTo>
                  <a:lnTo>
                    <a:pt x="42" y="6"/>
                  </a:lnTo>
                  <a:lnTo>
                    <a:pt x="36" y="18"/>
                  </a:lnTo>
                  <a:lnTo>
                    <a:pt x="30" y="24"/>
                  </a:lnTo>
                  <a:lnTo>
                    <a:pt x="30" y="36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18" y="54"/>
                  </a:lnTo>
                  <a:lnTo>
                    <a:pt x="12" y="54"/>
                  </a:lnTo>
                  <a:lnTo>
                    <a:pt x="12" y="60"/>
                  </a:lnTo>
                  <a:lnTo>
                    <a:pt x="6" y="60"/>
                  </a:lnTo>
                  <a:lnTo>
                    <a:pt x="6" y="54"/>
                  </a:lnTo>
                  <a:lnTo>
                    <a:pt x="6" y="48"/>
                  </a:lnTo>
                  <a:lnTo>
                    <a:pt x="12" y="36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6" y="30"/>
                  </a:lnTo>
                  <a:lnTo>
                    <a:pt x="6" y="42"/>
                  </a:lnTo>
                  <a:lnTo>
                    <a:pt x="0" y="54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49" name="Freeform 249"/>
            <p:cNvSpPr>
              <a:spLocks/>
            </p:cNvSpPr>
            <p:nvPr/>
          </p:nvSpPr>
          <p:spPr bwMode="auto">
            <a:xfrm>
              <a:off x="5197" y="2097"/>
              <a:ext cx="84" cy="101"/>
            </a:xfrm>
            <a:custGeom>
              <a:avLst/>
              <a:gdLst>
                <a:gd name="T0" fmla="*/ 0 w 84"/>
                <a:gd name="T1" fmla="*/ 0 h 101"/>
                <a:gd name="T2" fmla="*/ 0 w 84"/>
                <a:gd name="T3" fmla="*/ 6 h 101"/>
                <a:gd name="T4" fmla="*/ 0 w 84"/>
                <a:gd name="T5" fmla="*/ 6 h 101"/>
                <a:gd name="T6" fmla="*/ 6 w 84"/>
                <a:gd name="T7" fmla="*/ 18 h 101"/>
                <a:gd name="T8" fmla="*/ 6 w 84"/>
                <a:gd name="T9" fmla="*/ 24 h 101"/>
                <a:gd name="T10" fmla="*/ 6 w 84"/>
                <a:gd name="T11" fmla="*/ 48 h 101"/>
                <a:gd name="T12" fmla="*/ 12 w 84"/>
                <a:gd name="T13" fmla="*/ 60 h 101"/>
                <a:gd name="T14" fmla="*/ 12 w 84"/>
                <a:gd name="T15" fmla="*/ 60 h 101"/>
                <a:gd name="T16" fmla="*/ 12 w 84"/>
                <a:gd name="T17" fmla="*/ 48 h 101"/>
                <a:gd name="T18" fmla="*/ 12 w 84"/>
                <a:gd name="T19" fmla="*/ 30 h 101"/>
                <a:gd name="T20" fmla="*/ 18 w 84"/>
                <a:gd name="T21" fmla="*/ 30 h 101"/>
                <a:gd name="T22" fmla="*/ 24 w 84"/>
                <a:gd name="T23" fmla="*/ 30 h 101"/>
                <a:gd name="T24" fmla="*/ 30 w 84"/>
                <a:gd name="T25" fmla="*/ 36 h 101"/>
                <a:gd name="T26" fmla="*/ 30 w 84"/>
                <a:gd name="T27" fmla="*/ 42 h 101"/>
                <a:gd name="T28" fmla="*/ 36 w 84"/>
                <a:gd name="T29" fmla="*/ 48 h 101"/>
                <a:gd name="T30" fmla="*/ 36 w 84"/>
                <a:gd name="T31" fmla="*/ 65 h 101"/>
                <a:gd name="T32" fmla="*/ 36 w 84"/>
                <a:gd name="T33" fmla="*/ 77 h 101"/>
                <a:gd name="T34" fmla="*/ 36 w 84"/>
                <a:gd name="T35" fmla="*/ 89 h 101"/>
                <a:gd name="T36" fmla="*/ 36 w 84"/>
                <a:gd name="T37" fmla="*/ 89 h 101"/>
                <a:gd name="T38" fmla="*/ 42 w 84"/>
                <a:gd name="T39" fmla="*/ 89 h 101"/>
                <a:gd name="T40" fmla="*/ 36 w 84"/>
                <a:gd name="T41" fmla="*/ 77 h 101"/>
                <a:gd name="T42" fmla="*/ 42 w 84"/>
                <a:gd name="T43" fmla="*/ 71 h 101"/>
                <a:gd name="T44" fmla="*/ 42 w 84"/>
                <a:gd name="T45" fmla="*/ 65 h 101"/>
                <a:gd name="T46" fmla="*/ 42 w 84"/>
                <a:gd name="T47" fmla="*/ 54 h 101"/>
                <a:gd name="T48" fmla="*/ 48 w 84"/>
                <a:gd name="T49" fmla="*/ 54 h 101"/>
                <a:gd name="T50" fmla="*/ 60 w 84"/>
                <a:gd name="T51" fmla="*/ 71 h 101"/>
                <a:gd name="T52" fmla="*/ 72 w 84"/>
                <a:gd name="T53" fmla="*/ 83 h 101"/>
                <a:gd name="T54" fmla="*/ 78 w 84"/>
                <a:gd name="T55" fmla="*/ 95 h 101"/>
                <a:gd name="T56" fmla="*/ 84 w 84"/>
                <a:gd name="T57" fmla="*/ 95 h 101"/>
                <a:gd name="T58" fmla="*/ 78 w 84"/>
                <a:gd name="T59" fmla="*/ 83 h 101"/>
                <a:gd name="T60" fmla="*/ 72 w 84"/>
                <a:gd name="T61" fmla="*/ 77 h 101"/>
                <a:gd name="T62" fmla="*/ 66 w 84"/>
                <a:gd name="T63" fmla="*/ 65 h 101"/>
                <a:gd name="T64" fmla="*/ 66 w 84"/>
                <a:gd name="T65" fmla="*/ 65 h 101"/>
                <a:gd name="T66" fmla="*/ 60 w 84"/>
                <a:gd name="T67" fmla="*/ 60 h 101"/>
                <a:gd name="T68" fmla="*/ 54 w 84"/>
                <a:gd name="T69" fmla="*/ 54 h 101"/>
                <a:gd name="T70" fmla="*/ 48 w 84"/>
                <a:gd name="T71" fmla="*/ 48 h 101"/>
                <a:gd name="T72" fmla="*/ 48 w 84"/>
                <a:gd name="T73" fmla="*/ 42 h 101"/>
                <a:gd name="T74" fmla="*/ 54 w 84"/>
                <a:gd name="T75" fmla="*/ 48 h 101"/>
                <a:gd name="T76" fmla="*/ 60 w 84"/>
                <a:gd name="T77" fmla="*/ 48 h 101"/>
                <a:gd name="T78" fmla="*/ 66 w 84"/>
                <a:gd name="T79" fmla="*/ 48 h 101"/>
                <a:gd name="T80" fmla="*/ 72 w 84"/>
                <a:gd name="T81" fmla="*/ 54 h 101"/>
                <a:gd name="T82" fmla="*/ 72 w 84"/>
                <a:gd name="T83" fmla="*/ 54 h 101"/>
                <a:gd name="T84" fmla="*/ 72 w 84"/>
                <a:gd name="T85" fmla="*/ 48 h 101"/>
                <a:gd name="T86" fmla="*/ 60 w 84"/>
                <a:gd name="T87" fmla="*/ 42 h 101"/>
                <a:gd name="T88" fmla="*/ 54 w 84"/>
                <a:gd name="T89" fmla="*/ 36 h 101"/>
                <a:gd name="T90" fmla="*/ 42 w 84"/>
                <a:gd name="T91" fmla="*/ 36 h 101"/>
                <a:gd name="T92" fmla="*/ 36 w 84"/>
                <a:gd name="T93" fmla="*/ 30 h 101"/>
                <a:gd name="T94" fmla="*/ 30 w 84"/>
                <a:gd name="T95" fmla="*/ 30 h 101"/>
                <a:gd name="T96" fmla="*/ 24 w 84"/>
                <a:gd name="T97" fmla="*/ 24 h 101"/>
                <a:gd name="T98" fmla="*/ 18 w 84"/>
                <a:gd name="T99" fmla="*/ 18 h 101"/>
                <a:gd name="T100" fmla="*/ 24 w 84"/>
                <a:gd name="T101" fmla="*/ 18 h 101"/>
                <a:gd name="T102" fmla="*/ 30 w 84"/>
                <a:gd name="T103" fmla="*/ 18 h 101"/>
                <a:gd name="T104" fmla="*/ 36 w 84"/>
                <a:gd name="T105" fmla="*/ 18 h 101"/>
                <a:gd name="T106" fmla="*/ 48 w 84"/>
                <a:gd name="T107" fmla="*/ 18 h 101"/>
                <a:gd name="T108" fmla="*/ 54 w 84"/>
                <a:gd name="T109" fmla="*/ 18 h 101"/>
                <a:gd name="T110" fmla="*/ 54 w 84"/>
                <a:gd name="T111" fmla="*/ 18 h 101"/>
                <a:gd name="T112" fmla="*/ 42 w 84"/>
                <a:gd name="T113" fmla="*/ 12 h 101"/>
                <a:gd name="T114" fmla="*/ 36 w 84"/>
                <a:gd name="T115" fmla="*/ 12 h 101"/>
                <a:gd name="T116" fmla="*/ 24 w 84"/>
                <a:gd name="T117" fmla="*/ 12 h 101"/>
                <a:gd name="T118" fmla="*/ 18 w 84"/>
                <a:gd name="T119" fmla="*/ 12 h 101"/>
                <a:gd name="T120" fmla="*/ 6 w 84"/>
                <a:gd name="T121" fmla="*/ 6 h 101"/>
                <a:gd name="T122" fmla="*/ 6 w 84"/>
                <a:gd name="T123" fmla="*/ 0 h 10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"/>
                <a:gd name="T187" fmla="*/ 0 h 101"/>
                <a:gd name="T188" fmla="*/ 84 w 84"/>
                <a:gd name="T189" fmla="*/ 101 h 10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" h="101"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6" y="36"/>
                  </a:lnTo>
                  <a:lnTo>
                    <a:pt x="6" y="48"/>
                  </a:lnTo>
                  <a:lnTo>
                    <a:pt x="12" y="54"/>
                  </a:lnTo>
                  <a:lnTo>
                    <a:pt x="12" y="60"/>
                  </a:lnTo>
                  <a:lnTo>
                    <a:pt x="12" y="48"/>
                  </a:lnTo>
                  <a:lnTo>
                    <a:pt x="12" y="42"/>
                  </a:lnTo>
                  <a:lnTo>
                    <a:pt x="12" y="30"/>
                  </a:lnTo>
                  <a:lnTo>
                    <a:pt x="18" y="24"/>
                  </a:lnTo>
                  <a:lnTo>
                    <a:pt x="18" y="30"/>
                  </a:lnTo>
                  <a:lnTo>
                    <a:pt x="24" y="30"/>
                  </a:lnTo>
                  <a:lnTo>
                    <a:pt x="24" y="36"/>
                  </a:lnTo>
                  <a:lnTo>
                    <a:pt x="30" y="36"/>
                  </a:lnTo>
                  <a:lnTo>
                    <a:pt x="30" y="42"/>
                  </a:lnTo>
                  <a:lnTo>
                    <a:pt x="36" y="48"/>
                  </a:lnTo>
                  <a:lnTo>
                    <a:pt x="36" y="54"/>
                  </a:lnTo>
                  <a:lnTo>
                    <a:pt x="36" y="65"/>
                  </a:lnTo>
                  <a:lnTo>
                    <a:pt x="36" y="71"/>
                  </a:lnTo>
                  <a:lnTo>
                    <a:pt x="36" y="77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42" y="89"/>
                  </a:lnTo>
                  <a:lnTo>
                    <a:pt x="36" y="83"/>
                  </a:lnTo>
                  <a:lnTo>
                    <a:pt x="36" y="77"/>
                  </a:lnTo>
                  <a:lnTo>
                    <a:pt x="42" y="77"/>
                  </a:lnTo>
                  <a:lnTo>
                    <a:pt x="42" y="71"/>
                  </a:lnTo>
                  <a:lnTo>
                    <a:pt x="42" y="65"/>
                  </a:lnTo>
                  <a:lnTo>
                    <a:pt x="42" y="60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8" y="54"/>
                  </a:lnTo>
                  <a:lnTo>
                    <a:pt x="54" y="60"/>
                  </a:lnTo>
                  <a:lnTo>
                    <a:pt x="60" y="71"/>
                  </a:lnTo>
                  <a:lnTo>
                    <a:pt x="66" y="77"/>
                  </a:lnTo>
                  <a:lnTo>
                    <a:pt x="72" y="83"/>
                  </a:lnTo>
                  <a:lnTo>
                    <a:pt x="78" y="89"/>
                  </a:lnTo>
                  <a:lnTo>
                    <a:pt x="78" y="95"/>
                  </a:lnTo>
                  <a:lnTo>
                    <a:pt x="84" y="101"/>
                  </a:lnTo>
                  <a:lnTo>
                    <a:pt x="84" y="95"/>
                  </a:lnTo>
                  <a:lnTo>
                    <a:pt x="78" y="89"/>
                  </a:lnTo>
                  <a:lnTo>
                    <a:pt x="78" y="83"/>
                  </a:lnTo>
                  <a:lnTo>
                    <a:pt x="72" y="77"/>
                  </a:lnTo>
                  <a:lnTo>
                    <a:pt x="66" y="71"/>
                  </a:lnTo>
                  <a:lnTo>
                    <a:pt x="66" y="65"/>
                  </a:lnTo>
                  <a:lnTo>
                    <a:pt x="60" y="60"/>
                  </a:lnTo>
                  <a:lnTo>
                    <a:pt x="54" y="54"/>
                  </a:lnTo>
                  <a:lnTo>
                    <a:pt x="48" y="48"/>
                  </a:lnTo>
                  <a:lnTo>
                    <a:pt x="48" y="42"/>
                  </a:lnTo>
                  <a:lnTo>
                    <a:pt x="54" y="42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6" y="48"/>
                  </a:lnTo>
                  <a:lnTo>
                    <a:pt x="66" y="54"/>
                  </a:lnTo>
                  <a:lnTo>
                    <a:pt x="72" y="54"/>
                  </a:lnTo>
                  <a:lnTo>
                    <a:pt x="72" y="48"/>
                  </a:lnTo>
                  <a:lnTo>
                    <a:pt x="66" y="48"/>
                  </a:lnTo>
                  <a:lnTo>
                    <a:pt x="60" y="42"/>
                  </a:lnTo>
                  <a:lnTo>
                    <a:pt x="54" y="42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2" y="36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18"/>
                  </a:lnTo>
                  <a:lnTo>
                    <a:pt x="36" y="18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54" y="18"/>
                  </a:lnTo>
                  <a:lnTo>
                    <a:pt x="48" y="12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50" name="Freeform 250"/>
            <p:cNvSpPr>
              <a:spLocks/>
            </p:cNvSpPr>
            <p:nvPr/>
          </p:nvSpPr>
          <p:spPr bwMode="auto">
            <a:xfrm>
              <a:off x="5090" y="2079"/>
              <a:ext cx="59" cy="131"/>
            </a:xfrm>
            <a:custGeom>
              <a:avLst/>
              <a:gdLst>
                <a:gd name="T0" fmla="*/ 53 w 59"/>
                <a:gd name="T1" fmla="*/ 24 h 131"/>
                <a:gd name="T2" fmla="*/ 47 w 59"/>
                <a:gd name="T3" fmla="*/ 30 h 131"/>
                <a:gd name="T4" fmla="*/ 47 w 59"/>
                <a:gd name="T5" fmla="*/ 24 h 131"/>
                <a:gd name="T6" fmla="*/ 41 w 59"/>
                <a:gd name="T7" fmla="*/ 36 h 131"/>
                <a:gd name="T8" fmla="*/ 47 w 59"/>
                <a:gd name="T9" fmla="*/ 60 h 131"/>
                <a:gd name="T10" fmla="*/ 53 w 59"/>
                <a:gd name="T11" fmla="*/ 78 h 131"/>
                <a:gd name="T12" fmla="*/ 53 w 59"/>
                <a:gd name="T13" fmla="*/ 78 h 131"/>
                <a:gd name="T14" fmla="*/ 41 w 59"/>
                <a:gd name="T15" fmla="*/ 54 h 131"/>
                <a:gd name="T16" fmla="*/ 30 w 59"/>
                <a:gd name="T17" fmla="*/ 72 h 131"/>
                <a:gd name="T18" fmla="*/ 30 w 59"/>
                <a:gd name="T19" fmla="*/ 95 h 131"/>
                <a:gd name="T20" fmla="*/ 30 w 59"/>
                <a:gd name="T21" fmla="*/ 119 h 131"/>
                <a:gd name="T22" fmla="*/ 24 w 59"/>
                <a:gd name="T23" fmla="*/ 119 h 131"/>
                <a:gd name="T24" fmla="*/ 24 w 59"/>
                <a:gd name="T25" fmla="*/ 101 h 131"/>
                <a:gd name="T26" fmla="*/ 24 w 59"/>
                <a:gd name="T27" fmla="*/ 95 h 131"/>
                <a:gd name="T28" fmla="*/ 18 w 59"/>
                <a:gd name="T29" fmla="*/ 113 h 131"/>
                <a:gd name="T30" fmla="*/ 6 w 59"/>
                <a:gd name="T31" fmla="*/ 125 h 131"/>
                <a:gd name="T32" fmla="*/ 0 w 59"/>
                <a:gd name="T33" fmla="*/ 131 h 131"/>
                <a:gd name="T34" fmla="*/ 6 w 59"/>
                <a:gd name="T35" fmla="*/ 119 h 131"/>
                <a:gd name="T36" fmla="*/ 18 w 59"/>
                <a:gd name="T37" fmla="*/ 95 h 131"/>
                <a:gd name="T38" fmla="*/ 12 w 59"/>
                <a:gd name="T39" fmla="*/ 95 h 131"/>
                <a:gd name="T40" fmla="*/ 6 w 59"/>
                <a:gd name="T41" fmla="*/ 95 h 131"/>
                <a:gd name="T42" fmla="*/ 0 w 59"/>
                <a:gd name="T43" fmla="*/ 101 h 131"/>
                <a:gd name="T44" fmla="*/ 0 w 59"/>
                <a:gd name="T45" fmla="*/ 95 h 131"/>
                <a:gd name="T46" fmla="*/ 6 w 59"/>
                <a:gd name="T47" fmla="*/ 89 h 131"/>
                <a:gd name="T48" fmla="*/ 18 w 59"/>
                <a:gd name="T49" fmla="*/ 89 h 131"/>
                <a:gd name="T50" fmla="*/ 24 w 59"/>
                <a:gd name="T51" fmla="*/ 78 h 131"/>
                <a:gd name="T52" fmla="*/ 35 w 59"/>
                <a:gd name="T53" fmla="*/ 48 h 131"/>
                <a:gd name="T54" fmla="*/ 18 w 59"/>
                <a:gd name="T55" fmla="*/ 48 h 131"/>
                <a:gd name="T56" fmla="*/ 6 w 59"/>
                <a:gd name="T57" fmla="*/ 48 h 131"/>
                <a:gd name="T58" fmla="*/ 0 w 59"/>
                <a:gd name="T59" fmla="*/ 54 h 131"/>
                <a:gd name="T60" fmla="*/ 0 w 59"/>
                <a:gd name="T61" fmla="*/ 48 h 131"/>
                <a:gd name="T62" fmla="*/ 12 w 59"/>
                <a:gd name="T63" fmla="*/ 48 h 131"/>
                <a:gd name="T64" fmla="*/ 24 w 59"/>
                <a:gd name="T65" fmla="*/ 42 h 131"/>
                <a:gd name="T66" fmla="*/ 35 w 59"/>
                <a:gd name="T67" fmla="*/ 36 h 131"/>
                <a:gd name="T68" fmla="*/ 41 w 59"/>
                <a:gd name="T69" fmla="*/ 24 h 131"/>
                <a:gd name="T70" fmla="*/ 30 w 59"/>
                <a:gd name="T71" fmla="*/ 18 h 131"/>
                <a:gd name="T72" fmla="*/ 24 w 59"/>
                <a:gd name="T73" fmla="*/ 24 h 131"/>
                <a:gd name="T74" fmla="*/ 12 w 59"/>
                <a:gd name="T75" fmla="*/ 30 h 131"/>
                <a:gd name="T76" fmla="*/ 6 w 59"/>
                <a:gd name="T77" fmla="*/ 30 h 131"/>
                <a:gd name="T78" fmla="*/ 0 w 59"/>
                <a:gd name="T79" fmla="*/ 30 h 131"/>
                <a:gd name="T80" fmla="*/ 6 w 59"/>
                <a:gd name="T81" fmla="*/ 24 h 131"/>
                <a:gd name="T82" fmla="*/ 18 w 59"/>
                <a:gd name="T83" fmla="*/ 12 h 131"/>
                <a:gd name="T84" fmla="*/ 24 w 59"/>
                <a:gd name="T85" fmla="*/ 6 h 131"/>
                <a:gd name="T86" fmla="*/ 24 w 59"/>
                <a:gd name="T87" fmla="*/ 12 h 131"/>
                <a:gd name="T88" fmla="*/ 30 w 59"/>
                <a:gd name="T89" fmla="*/ 18 h 131"/>
                <a:gd name="T90" fmla="*/ 35 w 59"/>
                <a:gd name="T91" fmla="*/ 18 h 131"/>
                <a:gd name="T92" fmla="*/ 47 w 59"/>
                <a:gd name="T93" fmla="*/ 18 h 131"/>
                <a:gd name="T94" fmla="*/ 47 w 59"/>
                <a:gd name="T95" fmla="*/ 12 h 131"/>
                <a:gd name="T96" fmla="*/ 53 w 59"/>
                <a:gd name="T97" fmla="*/ 0 h 131"/>
                <a:gd name="T98" fmla="*/ 59 w 59"/>
                <a:gd name="T99" fmla="*/ 6 h 131"/>
                <a:gd name="T100" fmla="*/ 53 w 59"/>
                <a:gd name="T101" fmla="*/ 12 h 131"/>
                <a:gd name="T102" fmla="*/ 59 w 59"/>
                <a:gd name="T103" fmla="*/ 18 h 13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"/>
                <a:gd name="T157" fmla="*/ 0 h 131"/>
                <a:gd name="T158" fmla="*/ 59 w 59"/>
                <a:gd name="T159" fmla="*/ 131 h 13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" h="131">
                  <a:moveTo>
                    <a:pt x="59" y="18"/>
                  </a:moveTo>
                  <a:lnTo>
                    <a:pt x="59" y="18"/>
                  </a:lnTo>
                  <a:lnTo>
                    <a:pt x="53" y="24"/>
                  </a:lnTo>
                  <a:lnTo>
                    <a:pt x="47" y="30"/>
                  </a:lnTo>
                  <a:lnTo>
                    <a:pt x="47" y="24"/>
                  </a:lnTo>
                  <a:lnTo>
                    <a:pt x="47" y="30"/>
                  </a:lnTo>
                  <a:lnTo>
                    <a:pt x="41" y="30"/>
                  </a:lnTo>
                  <a:lnTo>
                    <a:pt x="41" y="36"/>
                  </a:lnTo>
                  <a:lnTo>
                    <a:pt x="41" y="42"/>
                  </a:lnTo>
                  <a:lnTo>
                    <a:pt x="47" y="48"/>
                  </a:lnTo>
                  <a:lnTo>
                    <a:pt x="47" y="60"/>
                  </a:lnTo>
                  <a:lnTo>
                    <a:pt x="53" y="72"/>
                  </a:lnTo>
                  <a:lnTo>
                    <a:pt x="53" y="78"/>
                  </a:lnTo>
                  <a:lnTo>
                    <a:pt x="53" y="83"/>
                  </a:lnTo>
                  <a:lnTo>
                    <a:pt x="53" y="78"/>
                  </a:lnTo>
                  <a:lnTo>
                    <a:pt x="47" y="72"/>
                  </a:lnTo>
                  <a:lnTo>
                    <a:pt x="47" y="66"/>
                  </a:lnTo>
                  <a:lnTo>
                    <a:pt x="41" y="54"/>
                  </a:lnTo>
                  <a:lnTo>
                    <a:pt x="35" y="60"/>
                  </a:lnTo>
                  <a:lnTo>
                    <a:pt x="30" y="72"/>
                  </a:lnTo>
                  <a:lnTo>
                    <a:pt x="30" y="78"/>
                  </a:lnTo>
                  <a:lnTo>
                    <a:pt x="30" y="89"/>
                  </a:lnTo>
                  <a:lnTo>
                    <a:pt x="30" y="95"/>
                  </a:lnTo>
                  <a:lnTo>
                    <a:pt x="30" y="101"/>
                  </a:lnTo>
                  <a:lnTo>
                    <a:pt x="30" y="113"/>
                  </a:lnTo>
                  <a:lnTo>
                    <a:pt x="30" y="119"/>
                  </a:lnTo>
                  <a:lnTo>
                    <a:pt x="24" y="119"/>
                  </a:lnTo>
                  <a:lnTo>
                    <a:pt x="24" y="113"/>
                  </a:lnTo>
                  <a:lnTo>
                    <a:pt x="30" y="107"/>
                  </a:lnTo>
                  <a:lnTo>
                    <a:pt x="24" y="101"/>
                  </a:lnTo>
                  <a:lnTo>
                    <a:pt x="24" y="95"/>
                  </a:lnTo>
                  <a:lnTo>
                    <a:pt x="24" y="101"/>
                  </a:lnTo>
                  <a:lnTo>
                    <a:pt x="18" y="107"/>
                  </a:lnTo>
                  <a:lnTo>
                    <a:pt x="18" y="113"/>
                  </a:lnTo>
                  <a:lnTo>
                    <a:pt x="12" y="119"/>
                  </a:lnTo>
                  <a:lnTo>
                    <a:pt x="12" y="125"/>
                  </a:lnTo>
                  <a:lnTo>
                    <a:pt x="6" y="125"/>
                  </a:lnTo>
                  <a:lnTo>
                    <a:pt x="6" y="131"/>
                  </a:lnTo>
                  <a:lnTo>
                    <a:pt x="0" y="131"/>
                  </a:lnTo>
                  <a:lnTo>
                    <a:pt x="0" y="125"/>
                  </a:lnTo>
                  <a:lnTo>
                    <a:pt x="6" y="125"/>
                  </a:lnTo>
                  <a:lnTo>
                    <a:pt x="6" y="119"/>
                  </a:lnTo>
                  <a:lnTo>
                    <a:pt x="12" y="113"/>
                  </a:lnTo>
                  <a:lnTo>
                    <a:pt x="18" y="101"/>
                  </a:lnTo>
                  <a:lnTo>
                    <a:pt x="18" y="95"/>
                  </a:lnTo>
                  <a:lnTo>
                    <a:pt x="12" y="95"/>
                  </a:lnTo>
                  <a:lnTo>
                    <a:pt x="6" y="95"/>
                  </a:lnTo>
                  <a:lnTo>
                    <a:pt x="0" y="95"/>
                  </a:lnTo>
                  <a:lnTo>
                    <a:pt x="0" y="101"/>
                  </a:lnTo>
                  <a:lnTo>
                    <a:pt x="0" y="95"/>
                  </a:lnTo>
                  <a:lnTo>
                    <a:pt x="6" y="95"/>
                  </a:lnTo>
                  <a:lnTo>
                    <a:pt x="6" y="89"/>
                  </a:lnTo>
                  <a:lnTo>
                    <a:pt x="12" y="89"/>
                  </a:lnTo>
                  <a:lnTo>
                    <a:pt x="18" y="89"/>
                  </a:lnTo>
                  <a:lnTo>
                    <a:pt x="18" y="83"/>
                  </a:lnTo>
                  <a:lnTo>
                    <a:pt x="24" y="83"/>
                  </a:lnTo>
                  <a:lnTo>
                    <a:pt x="24" y="78"/>
                  </a:lnTo>
                  <a:lnTo>
                    <a:pt x="30" y="66"/>
                  </a:lnTo>
                  <a:lnTo>
                    <a:pt x="30" y="54"/>
                  </a:lnTo>
                  <a:lnTo>
                    <a:pt x="35" y="48"/>
                  </a:lnTo>
                  <a:lnTo>
                    <a:pt x="30" y="48"/>
                  </a:lnTo>
                  <a:lnTo>
                    <a:pt x="24" y="48"/>
                  </a:lnTo>
                  <a:lnTo>
                    <a:pt x="18" y="48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12" y="48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30" y="42"/>
                  </a:lnTo>
                  <a:lnTo>
                    <a:pt x="35" y="42"/>
                  </a:lnTo>
                  <a:lnTo>
                    <a:pt x="35" y="36"/>
                  </a:lnTo>
                  <a:lnTo>
                    <a:pt x="35" y="30"/>
                  </a:lnTo>
                  <a:lnTo>
                    <a:pt x="41" y="30"/>
                  </a:lnTo>
                  <a:lnTo>
                    <a:pt x="41" y="24"/>
                  </a:lnTo>
                  <a:lnTo>
                    <a:pt x="35" y="24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24" y="24"/>
                  </a:lnTo>
                  <a:lnTo>
                    <a:pt x="18" y="24"/>
                  </a:lnTo>
                  <a:lnTo>
                    <a:pt x="12" y="24"/>
                  </a:lnTo>
                  <a:lnTo>
                    <a:pt x="12" y="30"/>
                  </a:lnTo>
                  <a:lnTo>
                    <a:pt x="6" y="30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24" y="18"/>
                  </a:lnTo>
                  <a:lnTo>
                    <a:pt x="30" y="18"/>
                  </a:lnTo>
                  <a:lnTo>
                    <a:pt x="35" y="18"/>
                  </a:lnTo>
                  <a:lnTo>
                    <a:pt x="41" y="18"/>
                  </a:lnTo>
                  <a:lnTo>
                    <a:pt x="47" y="18"/>
                  </a:lnTo>
                  <a:lnTo>
                    <a:pt x="47" y="12"/>
                  </a:lnTo>
                  <a:lnTo>
                    <a:pt x="47" y="6"/>
                  </a:lnTo>
                  <a:lnTo>
                    <a:pt x="53" y="6"/>
                  </a:lnTo>
                  <a:lnTo>
                    <a:pt x="53" y="0"/>
                  </a:lnTo>
                  <a:lnTo>
                    <a:pt x="59" y="0"/>
                  </a:lnTo>
                  <a:lnTo>
                    <a:pt x="59" y="6"/>
                  </a:lnTo>
                  <a:lnTo>
                    <a:pt x="53" y="6"/>
                  </a:lnTo>
                  <a:lnTo>
                    <a:pt x="53" y="12"/>
                  </a:lnTo>
                  <a:lnTo>
                    <a:pt x="53" y="18"/>
                  </a:lnTo>
                  <a:lnTo>
                    <a:pt x="59" y="18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51" name="Freeform 251"/>
            <p:cNvSpPr>
              <a:spLocks/>
            </p:cNvSpPr>
            <p:nvPr/>
          </p:nvSpPr>
          <p:spPr bwMode="auto">
            <a:xfrm>
              <a:off x="5149" y="2121"/>
              <a:ext cx="12" cy="18"/>
            </a:xfrm>
            <a:custGeom>
              <a:avLst/>
              <a:gdLst>
                <a:gd name="T0" fmla="*/ 0 w 12"/>
                <a:gd name="T1" fmla="*/ 0 h 18"/>
                <a:gd name="T2" fmla="*/ 0 w 12"/>
                <a:gd name="T3" fmla="*/ 0 h 18"/>
                <a:gd name="T4" fmla="*/ 6 w 12"/>
                <a:gd name="T5" fmla="*/ 0 h 18"/>
                <a:gd name="T6" fmla="*/ 6 w 12"/>
                <a:gd name="T7" fmla="*/ 0 h 18"/>
                <a:gd name="T8" fmla="*/ 6 w 12"/>
                <a:gd name="T9" fmla="*/ 0 h 18"/>
                <a:gd name="T10" fmla="*/ 12 w 12"/>
                <a:gd name="T11" fmla="*/ 6 h 18"/>
                <a:gd name="T12" fmla="*/ 12 w 12"/>
                <a:gd name="T13" fmla="*/ 12 h 18"/>
                <a:gd name="T14" fmla="*/ 12 w 12"/>
                <a:gd name="T15" fmla="*/ 12 h 18"/>
                <a:gd name="T16" fmla="*/ 6 w 12"/>
                <a:gd name="T17" fmla="*/ 18 h 18"/>
                <a:gd name="T18" fmla="*/ 6 w 12"/>
                <a:gd name="T19" fmla="*/ 18 h 18"/>
                <a:gd name="T20" fmla="*/ 6 w 12"/>
                <a:gd name="T21" fmla="*/ 18 h 18"/>
                <a:gd name="T22" fmla="*/ 6 w 12"/>
                <a:gd name="T23" fmla="*/ 18 h 18"/>
                <a:gd name="T24" fmla="*/ 6 w 12"/>
                <a:gd name="T25" fmla="*/ 18 h 18"/>
                <a:gd name="T26" fmla="*/ 6 w 12"/>
                <a:gd name="T27" fmla="*/ 12 h 18"/>
                <a:gd name="T28" fmla="*/ 6 w 12"/>
                <a:gd name="T29" fmla="*/ 12 h 18"/>
                <a:gd name="T30" fmla="*/ 0 w 12"/>
                <a:gd name="T31" fmla="*/ 6 h 18"/>
                <a:gd name="T32" fmla="*/ 0 w 12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52" name="Freeform 252"/>
            <p:cNvSpPr>
              <a:spLocks/>
            </p:cNvSpPr>
            <p:nvPr/>
          </p:nvSpPr>
          <p:spPr bwMode="auto">
            <a:xfrm>
              <a:off x="4899" y="2013"/>
              <a:ext cx="191" cy="114"/>
            </a:xfrm>
            <a:custGeom>
              <a:avLst/>
              <a:gdLst>
                <a:gd name="T0" fmla="*/ 173 w 191"/>
                <a:gd name="T1" fmla="*/ 42 h 114"/>
                <a:gd name="T2" fmla="*/ 155 w 191"/>
                <a:gd name="T3" fmla="*/ 48 h 114"/>
                <a:gd name="T4" fmla="*/ 137 w 191"/>
                <a:gd name="T5" fmla="*/ 78 h 114"/>
                <a:gd name="T6" fmla="*/ 125 w 191"/>
                <a:gd name="T7" fmla="*/ 96 h 114"/>
                <a:gd name="T8" fmla="*/ 101 w 191"/>
                <a:gd name="T9" fmla="*/ 114 h 114"/>
                <a:gd name="T10" fmla="*/ 95 w 191"/>
                <a:gd name="T11" fmla="*/ 114 h 114"/>
                <a:gd name="T12" fmla="*/ 107 w 191"/>
                <a:gd name="T13" fmla="*/ 102 h 114"/>
                <a:gd name="T14" fmla="*/ 131 w 191"/>
                <a:gd name="T15" fmla="*/ 84 h 114"/>
                <a:gd name="T16" fmla="*/ 137 w 191"/>
                <a:gd name="T17" fmla="*/ 60 h 114"/>
                <a:gd name="T18" fmla="*/ 137 w 191"/>
                <a:gd name="T19" fmla="*/ 54 h 114"/>
                <a:gd name="T20" fmla="*/ 125 w 191"/>
                <a:gd name="T21" fmla="*/ 66 h 114"/>
                <a:gd name="T22" fmla="*/ 107 w 191"/>
                <a:gd name="T23" fmla="*/ 72 h 114"/>
                <a:gd name="T24" fmla="*/ 89 w 191"/>
                <a:gd name="T25" fmla="*/ 90 h 114"/>
                <a:gd name="T26" fmla="*/ 59 w 191"/>
                <a:gd name="T27" fmla="*/ 108 h 114"/>
                <a:gd name="T28" fmla="*/ 47 w 191"/>
                <a:gd name="T29" fmla="*/ 108 h 114"/>
                <a:gd name="T30" fmla="*/ 71 w 191"/>
                <a:gd name="T31" fmla="*/ 96 h 114"/>
                <a:gd name="T32" fmla="*/ 95 w 191"/>
                <a:gd name="T33" fmla="*/ 72 h 114"/>
                <a:gd name="T34" fmla="*/ 95 w 191"/>
                <a:gd name="T35" fmla="*/ 66 h 114"/>
                <a:gd name="T36" fmla="*/ 83 w 191"/>
                <a:gd name="T37" fmla="*/ 66 h 114"/>
                <a:gd name="T38" fmla="*/ 71 w 191"/>
                <a:gd name="T39" fmla="*/ 72 h 114"/>
                <a:gd name="T40" fmla="*/ 47 w 191"/>
                <a:gd name="T41" fmla="*/ 78 h 114"/>
                <a:gd name="T42" fmla="*/ 23 w 191"/>
                <a:gd name="T43" fmla="*/ 90 h 114"/>
                <a:gd name="T44" fmla="*/ 12 w 191"/>
                <a:gd name="T45" fmla="*/ 90 h 114"/>
                <a:gd name="T46" fmla="*/ 35 w 191"/>
                <a:gd name="T47" fmla="*/ 84 h 114"/>
                <a:gd name="T48" fmla="*/ 53 w 191"/>
                <a:gd name="T49" fmla="*/ 72 h 114"/>
                <a:gd name="T50" fmla="*/ 35 w 191"/>
                <a:gd name="T51" fmla="*/ 66 h 114"/>
                <a:gd name="T52" fmla="*/ 12 w 191"/>
                <a:gd name="T53" fmla="*/ 66 h 114"/>
                <a:gd name="T54" fmla="*/ 0 w 191"/>
                <a:gd name="T55" fmla="*/ 72 h 114"/>
                <a:gd name="T56" fmla="*/ 17 w 191"/>
                <a:gd name="T57" fmla="*/ 60 h 114"/>
                <a:gd name="T58" fmla="*/ 47 w 191"/>
                <a:gd name="T59" fmla="*/ 60 h 114"/>
                <a:gd name="T60" fmla="*/ 47 w 191"/>
                <a:gd name="T61" fmla="*/ 48 h 114"/>
                <a:gd name="T62" fmla="*/ 23 w 191"/>
                <a:gd name="T63" fmla="*/ 36 h 114"/>
                <a:gd name="T64" fmla="*/ 17 w 191"/>
                <a:gd name="T65" fmla="*/ 30 h 114"/>
                <a:gd name="T66" fmla="*/ 41 w 191"/>
                <a:gd name="T67" fmla="*/ 36 h 114"/>
                <a:gd name="T68" fmla="*/ 65 w 191"/>
                <a:gd name="T69" fmla="*/ 54 h 114"/>
                <a:gd name="T70" fmla="*/ 77 w 191"/>
                <a:gd name="T71" fmla="*/ 54 h 114"/>
                <a:gd name="T72" fmla="*/ 95 w 191"/>
                <a:gd name="T73" fmla="*/ 54 h 114"/>
                <a:gd name="T74" fmla="*/ 89 w 191"/>
                <a:gd name="T75" fmla="*/ 48 h 114"/>
                <a:gd name="T76" fmla="*/ 77 w 191"/>
                <a:gd name="T77" fmla="*/ 30 h 114"/>
                <a:gd name="T78" fmla="*/ 65 w 191"/>
                <a:gd name="T79" fmla="*/ 24 h 114"/>
                <a:gd name="T80" fmla="*/ 59 w 191"/>
                <a:gd name="T81" fmla="*/ 18 h 114"/>
                <a:gd name="T82" fmla="*/ 53 w 191"/>
                <a:gd name="T83" fmla="*/ 12 h 114"/>
                <a:gd name="T84" fmla="*/ 77 w 191"/>
                <a:gd name="T85" fmla="*/ 30 h 114"/>
                <a:gd name="T86" fmla="*/ 101 w 191"/>
                <a:gd name="T87" fmla="*/ 48 h 114"/>
                <a:gd name="T88" fmla="*/ 113 w 191"/>
                <a:gd name="T89" fmla="*/ 54 h 114"/>
                <a:gd name="T90" fmla="*/ 125 w 191"/>
                <a:gd name="T91" fmla="*/ 48 h 114"/>
                <a:gd name="T92" fmla="*/ 137 w 191"/>
                <a:gd name="T93" fmla="*/ 48 h 114"/>
                <a:gd name="T94" fmla="*/ 137 w 191"/>
                <a:gd name="T95" fmla="*/ 42 h 114"/>
                <a:gd name="T96" fmla="*/ 125 w 191"/>
                <a:gd name="T97" fmla="*/ 24 h 114"/>
                <a:gd name="T98" fmla="*/ 101 w 191"/>
                <a:gd name="T99" fmla="*/ 6 h 114"/>
                <a:gd name="T100" fmla="*/ 95 w 191"/>
                <a:gd name="T101" fmla="*/ 0 h 114"/>
                <a:gd name="T102" fmla="*/ 119 w 191"/>
                <a:gd name="T103" fmla="*/ 18 h 114"/>
                <a:gd name="T104" fmla="*/ 143 w 191"/>
                <a:gd name="T105" fmla="*/ 36 h 114"/>
                <a:gd name="T106" fmla="*/ 161 w 191"/>
                <a:gd name="T107" fmla="*/ 36 h 114"/>
                <a:gd name="T108" fmla="*/ 185 w 191"/>
                <a:gd name="T109" fmla="*/ 30 h 114"/>
                <a:gd name="T110" fmla="*/ 185 w 191"/>
                <a:gd name="T111" fmla="*/ 30 h 11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91"/>
                <a:gd name="T169" fmla="*/ 0 h 114"/>
                <a:gd name="T170" fmla="*/ 191 w 191"/>
                <a:gd name="T171" fmla="*/ 114 h 11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91" h="114">
                  <a:moveTo>
                    <a:pt x="185" y="36"/>
                  </a:moveTo>
                  <a:lnTo>
                    <a:pt x="179" y="36"/>
                  </a:lnTo>
                  <a:lnTo>
                    <a:pt x="173" y="42"/>
                  </a:lnTo>
                  <a:lnTo>
                    <a:pt x="167" y="42"/>
                  </a:lnTo>
                  <a:lnTo>
                    <a:pt x="161" y="48"/>
                  </a:lnTo>
                  <a:lnTo>
                    <a:pt x="155" y="48"/>
                  </a:lnTo>
                  <a:lnTo>
                    <a:pt x="149" y="54"/>
                  </a:lnTo>
                  <a:lnTo>
                    <a:pt x="149" y="60"/>
                  </a:lnTo>
                  <a:lnTo>
                    <a:pt x="143" y="66"/>
                  </a:lnTo>
                  <a:lnTo>
                    <a:pt x="137" y="78"/>
                  </a:lnTo>
                  <a:lnTo>
                    <a:pt x="131" y="84"/>
                  </a:lnTo>
                  <a:lnTo>
                    <a:pt x="131" y="90"/>
                  </a:lnTo>
                  <a:lnTo>
                    <a:pt x="125" y="90"/>
                  </a:lnTo>
                  <a:lnTo>
                    <a:pt x="125" y="96"/>
                  </a:lnTo>
                  <a:lnTo>
                    <a:pt x="119" y="102"/>
                  </a:lnTo>
                  <a:lnTo>
                    <a:pt x="113" y="108"/>
                  </a:lnTo>
                  <a:lnTo>
                    <a:pt x="107" y="108"/>
                  </a:lnTo>
                  <a:lnTo>
                    <a:pt x="101" y="114"/>
                  </a:lnTo>
                  <a:lnTo>
                    <a:pt x="95" y="114"/>
                  </a:lnTo>
                  <a:lnTo>
                    <a:pt x="101" y="108"/>
                  </a:lnTo>
                  <a:lnTo>
                    <a:pt x="107" y="102"/>
                  </a:lnTo>
                  <a:lnTo>
                    <a:pt x="113" y="96"/>
                  </a:lnTo>
                  <a:lnTo>
                    <a:pt x="119" y="90"/>
                  </a:lnTo>
                  <a:lnTo>
                    <a:pt x="125" y="84"/>
                  </a:lnTo>
                  <a:lnTo>
                    <a:pt x="131" y="84"/>
                  </a:lnTo>
                  <a:lnTo>
                    <a:pt x="131" y="78"/>
                  </a:lnTo>
                  <a:lnTo>
                    <a:pt x="131" y="72"/>
                  </a:lnTo>
                  <a:lnTo>
                    <a:pt x="137" y="66"/>
                  </a:lnTo>
                  <a:lnTo>
                    <a:pt x="137" y="60"/>
                  </a:lnTo>
                  <a:lnTo>
                    <a:pt x="137" y="54"/>
                  </a:lnTo>
                  <a:lnTo>
                    <a:pt x="131" y="60"/>
                  </a:lnTo>
                  <a:lnTo>
                    <a:pt x="125" y="60"/>
                  </a:lnTo>
                  <a:lnTo>
                    <a:pt x="125" y="66"/>
                  </a:lnTo>
                  <a:lnTo>
                    <a:pt x="119" y="66"/>
                  </a:lnTo>
                  <a:lnTo>
                    <a:pt x="113" y="72"/>
                  </a:lnTo>
                  <a:lnTo>
                    <a:pt x="107" y="72"/>
                  </a:lnTo>
                  <a:lnTo>
                    <a:pt x="101" y="78"/>
                  </a:lnTo>
                  <a:lnTo>
                    <a:pt x="95" y="84"/>
                  </a:lnTo>
                  <a:lnTo>
                    <a:pt x="89" y="90"/>
                  </a:lnTo>
                  <a:lnTo>
                    <a:pt x="83" y="96"/>
                  </a:lnTo>
                  <a:lnTo>
                    <a:pt x="71" y="102"/>
                  </a:lnTo>
                  <a:lnTo>
                    <a:pt x="65" y="102"/>
                  </a:lnTo>
                  <a:lnTo>
                    <a:pt x="59" y="108"/>
                  </a:lnTo>
                  <a:lnTo>
                    <a:pt x="53" y="108"/>
                  </a:lnTo>
                  <a:lnTo>
                    <a:pt x="47" y="108"/>
                  </a:lnTo>
                  <a:lnTo>
                    <a:pt x="53" y="108"/>
                  </a:lnTo>
                  <a:lnTo>
                    <a:pt x="59" y="102"/>
                  </a:lnTo>
                  <a:lnTo>
                    <a:pt x="65" y="96"/>
                  </a:lnTo>
                  <a:lnTo>
                    <a:pt x="71" y="96"/>
                  </a:lnTo>
                  <a:lnTo>
                    <a:pt x="83" y="90"/>
                  </a:lnTo>
                  <a:lnTo>
                    <a:pt x="89" y="84"/>
                  </a:lnTo>
                  <a:lnTo>
                    <a:pt x="95" y="78"/>
                  </a:lnTo>
                  <a:lnTo>
                    <a:pt x="95" y="72"/>
                  </a:lnTo>
                  <a:lnTo>
                    <a:pt x="101" y="72"/>
                  </a:lnTo>
                  <a:lnTo>
                    <a:pt x="101" y="66"/>
                  </a:lnTo>
                  <a:lnTo>
                    <a:pt x="95" y="66"/>
                  </a:lnTo>
                  <a:lnTo>
                    <a:pt x="89" y="66"/>
                  </a:lnTo>
                  <a:lnTo>
                    <a:pt x="83" y="66"/>
                  </a:lnTo>
                  <a:lnTo>
                    <a:pt x="77" y="66"/>
                  </a:lnTo>
                  <a:lnTo>
                    <a:pt x="77" y="72"/>
                  </a:lnTo>
                  <a:lnTo>
                    <a:pt x="71" y="72"/>
                  </a:lnTo>
                  <a:lnTo>
                    <a:pt x="65" y="72"/>
                  </a:lnTo>
                  <a:lnTo>
                    <a:pt x="59" y="78"/>
                  </a:lnTo>
                  <a:lnTo>
                    <a:pt x="47" y="78"/>
                  </a:lnTo>
                  <a:lnTo>
                    <a:pt x="41" y="84"/>
                  </a:lnTo>
                  <a:lnTo>
                    <a:pt x="35" y="84"/>
                  </a:lnTo>
                  <a:lnTo>
                    <a:pt x="29" y="90"/>
                  </a:lnTo>
                  <a:lnTo>
                    <a:pt x="23" y="90"/>
                  </a:lnTo>
                  <a:lnTo>
                    <a:pt x="17" y="90"/>
                  </a:lnTo>
                  <a:lnTo>
                    <a:pt x="12" y="90"/>
                  </a:lnTo>
                  <a:lnTo>
                    <a:pt x="17" y="90"/>
                  </a:lnTo>
                  <a:lnTo>
                    <a:pt x="23" y="84"/>
                  </a:lnTo>
                  <a:lnTo>
                    <a:pt x="29" y="84"/>
                  </a:lnTo>
                  <a:lnTo>
                    <a:pt x="35" y="84"/>
                  </a:lnTo>
                  <a:lnTo>
                    <a:pt x="41" y="78"/>
                  </a:lnTo>
                  <a:lnTo>
                    <a:pt x="47" y="78"/>
                  </a:lnTo>
                  <a:lnTo>
                    <a:pt x="53" y="72"/>
                  </a:lnTo>
                  <a:lnTo>
                    <a:pt x="59" y="66"/>
                  </a:lnTo>
                  <a:lnTo>
                    <a:pt x="53" y="66"/>
                  </a:lnTo>
                  <a:lnTo>
                    <a:pt x="41" y="66"/>
                  </a:lnTo>
                  <a:lnTo>
                    <a:pt x="35" y="66"/>
                  </a:lnTo>
                  <a:lnTo>
                    <a:pt x="29" y="66"/>
                  </a:lnTo>
                  <a:lnTo>
                    <a:pt x="23" y="66"/>
                  </a:lnTo>
                  <a:lnTo>
                    <a:pt x="12" y="66"/>
                  </a:lnTo>
                  <a:lnTo>
                    <a:pt x="6" y="72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7" y="60"/>
                  </a:lnTo>
                  <a:lnTo>
                    <a:pt x="23" y="60"/>
                  </a:lnTo>
                  <a:lnTo>
                    <a:pt x="29" y="60"/>
                  </a:lnTo>
                  <a:lnTo>
                    <a:pt x="41" y="60"/>
                  </a:lnTo>
                  <a:lnTo>
                    <a:pt x="47" y="60"/>
                  </a:lnTo>
                  <a:lnTo>
                    <a:pt x="53" y="60"/>
                  </a:lnTo>
                  <a:lnTo>
                    <a:pt x="53" y="54"/>
                  </a:lnTo>
                  <a:lnTo>
                    <a:pt x="47" y="54"/>
                  </a:lnTo>
                  <a:lnTo>
                    <a:pt x="47" y="48"/>
                  </a:lnTo>
                  <a:lnTo>
                    <a:pt x="41" y="42"/>
                  </a:lnTo>
                  <a:lnTo>
                    <a:pt x="35" y="42"/>
                  </a:lnTo>
                  <a:lnTo>
                    <a:pt x="29" y="36"/>
                  </a:lnTo>
                  <a:lnTo>
                    <a:pt x="23" y="36"/>
                  </a:lnTo>
                  <a:lnTo>
                    <a:pt x="17" y="30"/>
                  </a:lnTo>
                  <a:lnTo>
                    <a:pt x="23" y="30"/>
                  </a:lnTo>
                  <a:lnTo>
                    <a:pt x="29" y="30"/>
                  </a:lnTo>
                  <a:lnTo>
                    <a:pt x="35" y="36"/>
                  </a:lnTo>
                  <a:lnTo>
                    <a:pt x="41" y="36"/>
                  </a:lnTo>
                  <a:lnTo>
                    <a:pt x="47" y="42"/>
                  </a:lnTo>
                  <a:lnTo>
                    <a:pt x="53" y="48"/>
                  </a:lnTo>
                  <a:lnTo>
                    <a:pt x="59" y="48"/>
                  </a:lnTo>
                  <a:lnTo>
                    <a:pt x="65" y="54"/>
                  </a:lnTo>
                  <a:lnTo>
                    <a:pt x="71" y="54"/>
                  </a:lnTo>
                  <a:lnTo>
                    <a:pt x="77" y="54"/>
                  </a:lnTo>
                  <a:lnTo>
                    <a:pt x="83" y="54"/>
                  </a:lnTo>
                  <a:lnTo>
                    <a:pt x="89" y="54"/>
                  </a:lnTo>
                  <a:lnTo>
                    <a:pt x="95" y="54"/>
                  </a:lnTo>
                  <a:lnTo>
                    <a:pt x="89" y="48"/>
                  </a:lnTo>
                  <a:lnTo>
                    <a:pt x="83" y="42"/>
                  </a:lnTo>
                  <a:lnTo>
                    <a:pt x="83" y="36"/>
                  </a:lnTo>
                  <a:lnTo>
                    <a:pt x="77" y="36"/>
                  </a:lnTo>
                  <a:lnTo>
                    <a:pt x="77" y="30"/>
                  </a:lnTo>
                  <a:lnTo>
                    <a:pt x="71" y="30"/>
                  </a:lnTo>
                  <a:lnTo>
                    <a:pt x="71" y="24"/>
                  </a:lnTo>
                  <a:lnTo>
                    <a:pt x="65" y="24"/>
                  </a:lnTo>
                  <a:lnTo>
                    <a:pt x="59" y="24"/>
                  </a:lnTo>
                  <a:lnTo>
                    <a:pt x="59" y="18"/>
                  </a:lnTo>
                  <a:lnTo>
                    <a:pt x="53" y="18"/>
                  </a:lnTo>
                  <a:lnTo>
                    <a:pt x="53" y="12"/>
                  </a:lnTo>
                  <a:lnTo>
                    <a:pt x="59" y="18"/>
                  </a:lnTo>
                  <a:lnTo>
                    <a:pt x="65" y="18"/>
                  </a:lnTo>
                  <a:lnTo>
                    <a:pt x="71" y="24"/>
                  </a:lnTo>
                  <a:lnTo>
                    <a:pt x="77" y="30"/>
                  </a:lnTo>
                  <a:lnTo>
                    <a:pt x="83" y="36"/>
                  </a:lnTo>
                  <a:lnTo>
                    <a:pt x="89" y="36"/>
                  </a:lnTo>
                  <a:lnTo>
                    <a:pt x="95" y="42"/>
                  </a:lnTo>
                  <a:lnTo>
                    <a:pt x="101" y="48"/>
                  </a:lnTo>
                  <a:lnTo>
                    <a:pt x="107" y="54"/>
                  </a:lnTo>
                  <a:lnTo>
                    <a:pt x="113" y="54"/>
                  </a:lnTo>
                  <a:lnTo>
                    <a:pt x="119" y="54"/>
                  </a:lnTo>
                  <a:lnTo>
                    <a:pt x="125" y="48"/>
                  </a:lnTo>
                  <a:lnTo>
                    <a:pt x="131" y="48"/>
                  </a:lnTo>
                  <a:lnTo>
                    <a:pt x="137" y="48"/>
                  </a:lnTo>
                  <a:lnTo>
                    <a:pt x="137" y="42"/>
                  </a:lnTo>
                  <a:lnTo>
                    <a:pt x="137" y="36"/>
                  </a:lnTo>
                  <a:lnTo>
                    <a:pt x="131" y="36"/>
                  </a:lnTo>
                  <a:lnTo>
                    <a:pt x="125" y="30"/>
                  </a:lnTo>
                  <a:lnTo>
                    <a:pt x="125" y="24"/>
                  </a:lnTo>
                  <a:lnTo>
                    <a:pt x="119" y="18"/>
                  </a:lnTo>
                  <a:lnTo>
                    <a:pt x="113" y="12"/>
                  </a:lnTo>
                  <a:lnTo>
                    <a:pt x="107" y="12"/>
                  </a:lnTo>
                  <a:lnTo>
                    <a:pt x="101" y="6"/>
                  </a:lnTo>
                  <a:lnTo>
                    <a:pt x="95" y="6"/>
                  </a:lnTo>
                  <a:lnTo>
                    <a:pt x="95" y="0"/>
                  </a:lnTo>
                  <a:lnTo>
                    <a:pt x="101" y="6"/>
                  </a:lnTo>
                  <a:lnTo>
                    <a:pt x="107" y="6"/>
                  </a:lnTo>
                  <a:lnTo>
                    <a:pt x="113" y="12"/>
                  </a:lnTo>
                  <a:lnTo>
                    <a:pt x="119" y="18"/>
                  </a:lnTo>
                  <a:lnTo>
                    <a:pt x="125" y="24"/>
                  </a:lnTo>
                  <a:lnTo>
                    <a:pt x="131" y="30"/>
                  </a:lnTo>
                  <a:lnTo>
                    <a:pt x="137" y="30"/>
                  </a:lnTo>
                  <a:lnTo>
                    <a:pt x="143" y="36"/>
                  </a:lnTo>
                  <a:lnTo>
                    <a:pt x="149" y="36"/>
                  </a:lnTo>
                  <a:lnTo>
                    <a:pt x="155" y="36"/>
                  </a:lnTo>
                  <a:lnTo>
                    <a:pt x="161" y="36"/>
                  </a:lnTo>
                  <a:lnTo>
                    <a:pt x="167" y="36"/>
                  </a:lnTo>
                  <a:lnTo>
                    <a:pt x="173" y="30"/>
                  </a:lnTo>
                  <a:lnTo>
                    <a:pt x="179" y="30"/>
                  </a:lnTo>
                  <a:lnTo>
                    <a:pt x="185" y="30"/>
                  </a:lnTo>
                  <a:lnTo>
                    <a:pt x="191" y="30"/>
                  </a:lnTo>
                  <a:lnTo>
                    <a:pt x="185" y="30"/>
                  </a:lnTo>
                  <a:lnTo>
                    <a:pt x="185" y="36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53" name="Freeform 253"/>
            <p:cNvSpPr>
              <a:spLocks/>
            </p:cNvSpPr>
            <p:nvPr/>
          </p:nvSpPr>
          <p:spPr bwMode="auto">
            <a:xfrm>
              <a:off x="5000" y="1899"/>
              <a:ext cx="131" cy="126"/>
            </a:xfrm>
            <a:custGeom>
              <a:avLst/>
              <a:gdLst>
                <a:gd name="T0" fmla="*/ 120 w 131"/>
                <a:gd name="T1" fmla="*/ 120 h 126"/>
                <a:gd name="T2" fmla="*/ 114 w 131"/>
                <a:gd name="T3" fmla="*/ 114 h 126"/>
                <a:gd name="T4" fmla="*/ 102 w 131"/>
                <a:gd name="T5" fmla="*/ 114 h 126"/>
                <a:gd name="T6" fmla="*/ 78 w 131"/>
                <a:gd name="T7" fmla="*/ 114 h 126"/>
                <a:gd name="T8" fmla="*/ 54 w 131"/>
                <a:gd name="T9" fmla="*/ 114 h 126"/>
                <a:gd name="T10" fmla="*/ 36 w 131"/>
                <a:gd name="T11" fmla="*/ 108 h 126"/>
                <a:gd name="T12" fmla="*/ 48 w 131"/>
                <a:gd name="T13" fmla="*/ 108 h 126"/>
                <a:gd name="T14" fmla="*/ 66 w 131"/>
                <a:gd name="T15" fmla="*/ 108 h 126"/>
                <a:gd name="T16" fmla="*/ 90 w 131"/>
                <a:gd name="T17" fmla="*/ 108 h 126"/>
                <a:gd name="T18" fmla="*/ 96 w 131"/>
                <a:gd name="T19" fmla="*/ 102 h 126"/>
                <a:gd name="T20" fmla="*/ 84 w 131"/>
                <a:gd name="T21" fmla="*/ 96 h 126"/>
                <a:gd name="T22" fmla="*/ 72 w 131"/>
                <a:gd name="T23" fmla="*/ 90 h 126"/>
                <a:gd name="T24" fmla="*/ 60 w 131"/>
                <a:gd name="T25" fmla="*/ 90 h 126"/>
                <a:gd name="T26" fmla="*/ 30 w 131"/>
                <a:gd name="T27" fmla="*/ 84 h 126"/>
                <a:gd name="T28" fmla="*/ 12 w 131"/>
                <a:gd name="T29" fmla="*/ 72 h 126"/>
                <a:gd name="T30" fmla="*/ 12 w 131"/>
                <a:gd name="T31" fmla="*/ 72 h 126"/>
                <a:gd name="T32" fmla="*/ 24 w 131"/>
                <a:gd name="T33" fmla="*/ 78 h 126"/>
                <a:gd name="T34" fmla="*/ 48 w 131"/>
                <a:gd name="T35" fmla="*/ 84 h 126"/>
                <a:gd name="T36" fmla="*/ 66 w 131"/>
                <a:gd name="T37" fmla="*/ 84 h 126"/>
                <a:gd name="T38" fmla="*/ 48 w 131"/>
                <a:gd name="T39" fmla="*/ 72 h 126"/>
                <a:gd name="T40" fmla="*/ 36 w 131"/>
                <a:gd name="T41" fmla="*/ 66 h 126"/>
                <a:gd name="T42" fmla="*/ 18 w 131"/>
                <a:gd name="T43" fmla="*/ 60 h 126"/>
                <a:gd name="T44" fmla="*/ 0 w 131"/>
                <a:gd name="T45" fmla="*/ 36 h 126"/>
                <a:gd name="T46" fmla="*/ 18 w 131"/>
                <a:gd name="T47" fmla="*/ 48 h 126"/>
                <a:gd name="T48" fmla="*/ 30 w 131"/>
                <a:gd name="T49" fmla="*/ 54 h 126"/>
                <a:gd name="T50" fmla="*/ 36 w 131"/>
                <a:gd name="T51" fmla="*/ 54 h 126"/>
                <a:gd name="T52" fmla="*/ 18 w 131"/>
                <a:gd name="T53" fmla="*/ 30 h 126"/>
                <a:gd name="T54" fmla="*/ 12 w 131"/>
                <a:gd name="T55" fmla="*/ 18 h 126"/>
                <a:gd name="T56" fmla="*/ 6 w 131"/>
                <a:gd name="T57" fmla="*/ 12 h 126"/>
                <a:gd name="T58" fmla="*/ 12 w 131"/>
                <a:gd name="T59" fmla="*/ 6 h 126"/>
                <a:gd name="T60" fmla="*/ 24 w 131"/>
                <a:gd name="T61" fmla="*/ 30 h 126"/>
                <a:gd name="T62" fmla="*/ 42 w 131"/>
                <a:gd name="T63" fmla="*/ 54 h 126"/>
                <a:gd name="T64" fmla="*/ 48 w 131"/>
                <a:gd name="T65" fmla="*/ 54 h 126"/>
                <a:gd name="T66" fmla="*/ 48 w 131"/>
                <a:gd name="T67" fmla="*/ 42 h 126"/>
                <a:gd name="T68" fmla="*/ 42 w 131"/>
                <a:gd name="T69" fmla="*/ 18 h 126"/>
                <a:gd name="T70" fmla="*/ 42 w 131"/>
                <a:gd name="T71" fmla="*/ 18 h 126"/>
                <a:gd name="T72" fmla="*/ 54 w 131"/>
                <a:gd name="T73" fmla="*/ 42 h 126"/>
                <a:gd name="T74" fmla="*/ 60 w 131"/>
                <a:gd name="T75" fmla="*/ 66 h 126"/>
                <a:gd name="T76" fmla="*/ 66 w 131"/>
                <a:gd name="T77" fmla="*/ 72 h 126"/>
                <a:gd name="T78" fmla="*/ 72 w 131"/>
                <a:gd name="T79" fmla="*/ 78 h 126"/>
                <a:gd name="T80" fmla="*/ 78 w 131"/>
                <a:gd name="T81" fmla="*/ 84 h 126"/>
                <a:gd name="T82" fmla="*/ 84 w 131"/>
                <a:gd name="T83" fmla="*/ 72 h 126"/>
                <a:gd name="T84" fmla="*/ 72 w 131"/>
                <a:gd name="T85" fmla="*/ 36 h 126"/>
                <a:gd name="T86" fmla="*/ 72 w 131"/>
                <a:gd name="T87" fmla="*/ 30 h 126"/>
                <a:gd name="T88" fmla="*/ 78 w 131"/>
                <a:gd name="T89" fmla="*/ 42 h 126"/>
                <a:gd name="T90" fmla="*/ 84 w 131"/>
                <a:gd name="T91" fmla="*/ 60 h 126"/>
                <a:gd name="T92" fmla="*/ 84 w 131"/>
                <a:gd name="T93" fmla="*/ 84 h 126"/>
                <a:gd name="T94" fmla="*/ 90 w 131"/>
                <a:gd name="T95" fmla="*/ 96 h 126"/>
                <a:gd name="T96" fmla="*/ 102 w 131"/>
                <a:gd name="T97" fmla="*/ 96 h 126"/>
                <a:gd name="T98" fmla="*/ 108 w 131"/>
                <a:gd name="T99" fmla="*/ 96 h 126"/>
                <a:gd name="T100" fmla="*/ 108 w 131"/>
                <a:gd name="T101" fmla="*/ 72 h 126"/>
                <a:gd name="T102" fmla="*/ 102 w 131"/>
                <a:gd name="T103" fmla="*/ 48 h 126"/>
                <a:gd name="T104" fmla="*/ 102 w 131"/>
                <a:gd name="T105" fmla="*/ 42 h 126"/>
                <a:gd name="T106" fmla="*/ 108 w 131"/>
                <a:gd name="T107" fmla="*/ 60 h 126"/>
                <a:gd name="T108" fmla="*/ 114 w 131"/>
                <a:gd name="T109" fmla="*/ 102 h 126"/>
                <a:gd name="T110" fmla="*/ 120 w 131"/>
                <a:gd name="T111" fmla="*/ 114 h 126"/>
                <a:gd name="T112" fmla="*/ 125 w 131"/>
                <a:gd name="T113" fmla="*/ 126 h 126"/>
                <a:gd name="T114" fmla="*/ 131 w 131"/>
                <a:gd name="T115" fmla="*/ 126 h 126"/>
                <a:gd name="T116" fmla="*/ 125 w 131"/>
                <a:gd name="T117" fmla="*/ 126 h 12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1"/>
                <a:gd name="T178" fmla="*/ 0 h 126"/>
                <a:gd name="T179" fmla="*/ 131 w 131"/>
                <a:gd name="T180" fmla="*/ 126 h 12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1" h="126">
                  <a:moveTo>
                    <a:pt x="125" y="126"/>
                  </a:moveTo>
                  <a:lnTo>
                    <a:pt x="120" y="126"/>
                  </a:lnTo>
                  <a:lnTo>
                    <a:pt x="120" y="120"/>
                  </a:lnTo>
                  <a:lnTo>
                    <a:pt x="114" y="114"/>
                  </a:lnTo>
                  <a:lnTo>
                    <a:pt x="108" y="114"/>
                  </a:lnTo>
                  <a:lnTo>
                    <a:pt x="102" y="114"/>
                  </a:lnTo>
                  <a:lnTo>
                    <a:pt x="96" y="114"/>
                  </a:lnTo>
                  <a:lnTo>
                    <a:pt x="90" y="114"/>
                  </a:lnTo>
                  <a:lnTo>
                    <a:pt x="78" y="114"/>
                  </a:lnTo>
                  <a:lnTo>
                    <a:pt x="72" y="114"/>
                  </a:lnTo>
                  <a:lnTo>
                    <a:pt x="60" y="114"/>
                  </a:lnTo>
                  <a:lnTo>
                    <a:pt x="54" y="114"/>
                  </a:lnTo>
                  <a:lnTo>
                    <a:pt x="42" y="108"/>
                  </a:lnTo>
                  <a:lnTo>
                    <a:pt x="36" y="108"/>
                  </a:lnTo>
                  <a:lnTo>
                    <a:pt x="42" y="108"/>
                  </a:lnTo>
                  <a:lnTo>
                    <a:pt x="48" y="108"/>
                  </a:lnTo>
                  <a:lnTo>
                    <a:pt x="54" y="108"/>
                  </a:lnTo>
                  <a:lnTo>
                    <a:pt x="66" y="108"/>
                  </a:lnTo>
                  <a:lnTo>
                    <a:pt x="72" y="108"/>
                  </a:lnTo>
                  <a:lnTo>
                    <a:pt x="84" y="108"/>
                  </a:lnTo>
                  <a:lnTo>
                    <a:pt x="90" y="108"/>
                  </a:lnTo>
                  <a:lnTo>
                    <a:pt x="96" y="108"/>
                  </a:lnTo>
                  <a:lnTo>
                    <a:pt x="96" y="102"/>
                  </a:lnTo>
                  <a:lnTo>
                    <a:pt x="90" y="102"/>
                  </a:lnTo>
                  <a:lnTo>
                    <a:pt x="90" y="96"/>
                  </a:lnTo>
                  <a:lnTo>
                    <a:pt x="84" y="96"/>
                  </a:lnTo>
                  <a:lnTo>
                    <a:pt x="78" y="96"/>
                  </a:lnTo>
                  <a:lnTo>
                    <a:pt x="72" y="90"/>
                  </a:lnTo>
                  <a:lnTo>
                    <a:pt x="66" y="90"/>
                  </a:lnTo>
                  <a:lnTo>
                    <a:pt x="60" y="90"/>
                  </a:lnTo>
                  <a:lnTo>
                    <a:pt x="48" y="90"/>
                  </a:lnTo>
                  <a:lnTo>
                    <a:pt x="36" y="84"/>
                  </a:lnTo>
                  <a:lnTo>
                    <a:pt x="30" y="84"/>
                  </a:lnTo>
                  <a:lnTo>
                    <a:pt x="24" y="84"/>
                  </a:lnTo>
                  <a:lnTo>
                    <a:pt x="12" y="78"/>
                  </a:lnTo>
                  <a:lnTo>
                    <a:pt x="12" y="72"/>
                  </a:lnTo>
                  <a:lnTo>
                    <a:pt x="6" y="72"/>
                  </a:lnTo>
                  <a:lnTo>
                    <a:pt x="6" y="66"/>
                  </a:lnTo>
                  <a:lnTo>
                    <a:pt x="12" y="72"/>
                  </a:lnTo>
                  <a:lnTo>
                    <a:pt x="18" y="72"/>
                  </a:lnTo>
                  <a:lnTo>
                    <a:pt x="24" y="78"/>
                  </a:lnTo>
                  <a:lnTo>
                    <a:pt x="30" y="78"/>
                  </a:lnTo>
                  <a:lnTo>
                    <a:pt x="42" y="78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60" y="78"/>
                  </a:lnTo>
                  <a:lnTo>
                    <a:pt x="54" y="72"/>
                  </a:lnTo>
                  <a:lnTo>
                    <a:pt x="48" y="72"/>
                  </a:lnTo>
                  <a:lnTo>
                    <a:pt x="48" y="66"/>
                  </a:lnTo>
                  <a:lnTo>
                    <a:pt x="42" y="66"/>
                  </a:lnTo>
                  <a:lnTo>
                    <a:pt x="36" y="66"/>
                  </a:lnTo>
                  <a:lnTo>
                    <a:pt x="30" y="66"/>
                  </a:lnTo>
                  <a:lnTo>
                    <a:pt x="24" y="60"/>
                  </a:lnTo>
                  <a:lnTo>
                    <a:pt x="18" y="60"/>
                  </a:lnTo>
                  <a:lnTo>
                    <a:pt x="12" y="54"/>
                  </a:lnTo>
                  <a:lnTo>
                    <a:pt x="6" y="48"/>
                  </a:lnTo>
                  <a:lnTo>
                    <a:pt x="0" y="36"/>
                  </a:lnTo>
                  <a:lnTo>
                    <a:pt x="6" y="42"/>
                  </a:lnTo>
                  <a:lnTo>
                    <a:pt x="12" y="48"/>
                  </a:lnTo>
                  <a:lnTo>
                    <a:pt x="18" y="48"/>
                  </a:lnTo>
                  <a:lnTo>
                    <a:pt x="18" y="54"/>
                  </a:lnTo>
                  <a:lnTo>
                    <a:pt x="24" y="54"/>
                  </a:lnTo>
                  <a:lnTo>
                    <a:pt x="30" y="54"/>
                  </a:lnTo>
                  <a:lnTo>
                    <a:pt x="36" y="60"/>
                  </a:lnTo>
                  <a:lnTo>
                    <a:pt x="42" y="60"/>
                  </a:lnTo>
                  <a:lnTo>
                    <a:pt x="36" y="54"/>
                  </a:lnTo>
                  <a:lnTo>
                    <a:pt x="30" y="42"/>
                  </a:lnTo>
                  <a:lnTo>
                    <a:pt x="24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30" y="42"/>
                  </a:lnTo>
                  <a:lnTo>
                    <a:pt x="36" y="48"/>
                  </a:lnTo>
                  <a:lnTo>
                    <a:pt x="42" y="54"/>
                  </a:lnTo>
                  <a:lnTo>
                    <a:pt x="48" y="54"/>
                  </a:lnTo>
                  <a:lnTo>
                    <a:pt x="48" y="48"/>
                  </a:lnTo>
                  <a:lnTo>
                    <a:pt x="48" y="42"/>
                  </a:lnTo>
                  <a:lnTo>
                    <a:pt x="48" y="36"/>
                  </a:lnTo>
                  <a:lnTo>
                    <a:pt x="42" y="24"/>
                  </a:lnTo>
                  <a:lnTo>
                    <a:pt x="42" y="18"/>
                  </a:lnTo>
                  <a:lnTo>
                    <a:pt x="42" y="12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48" y="30"/>
                  </a:lnTo>
                  <a:lnTo>
                    <a:pt x="54" y="42"/>
                  </a:lnTo>
                  <a:lnTo>
                    <a:pt x="54" y="54"/>
                  </a:lnTo>
                  <a:lnTo>
                    <a:pt x="54" y="60"/>
                  </a:lnTo>
                  <a:lnTo>
                    <a:pt x="60" y="66"/>
                  </a:lnTo>
                  <a:lnTo>
                    <a:pt x="60" y="72"/>
                  </a:lnTo>
                  <a:lnTo>
                    <a:pt x="66" y="72"/>
                  </a:lnTo>
                  <a:lnTo>
                    <a:pt x="72" y="78"/>
                  </a:lnTo>
                  <a:lnTo>
                    <a:pt x="78" y="78"/>
                  </a:lnTo>
                  <a:lnTo>
                    <a:pt x="78" y="84"/>
                  </a:lnTo>
                  <a:lnTo>
                    <a:pt x="78" y="78"/>
                  </a:lnTo>
                  <a:lnTo>
                    <a:pt x="84" y="72"/>
                  </a:lnTo>
                  <a:lnTo>
                    <a:pt x="78" y="60"/>
                  </a:lnTo>
                  <a:lnTo>
                    <a:pt x="78" y="42"/>
                  </a:lnTo>
                  <a:lnTo>
                    <a:pt x="72" y="36"/>
                  </a:lnTo>
                  <a:lnTo>
                    <a:pt x="72" y="30"/>
                  </a:lnTo>
                  <a:lnTo>
                    <a:pt x="78" y="36"/>
                  </a:lnTo>
                  <a:lnTo>
                    <a:pt x="78" y="42"/>
                  </a:lnTo>
                  <a:lnTo>
                    <a:pt x="84" y="48"/>
                  </a:lnTo>
                  <a:lnTo>
                    <a:pt x="84" y="54"/>
                  </a:lnTo>
                  <a:lnTo>
                    <a:pt x="84" y="60"/>
                  </a:lnTo>
                  <a:lnTo>
                    <a:pt x="84" y="66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84" y="90"/>
                  </a:lnTo>
                  <a:lnTo>
                    <a:pt x="90" y="90"/>
                  </a:lnTo>
                  <a:lnTo>
                    <a:pt x="90" y="96"/>
                  </a:lnTo>
                  <a:lnTo>
                    <a:pt x="96" y="96"/>
                  </a:lnTo>
                  <a:lnTo>
                    <a:pt x="102" y="96"/>
                  </a:lnTo>
                  <a:lnTo>
                    <a:pt x="102" y="102"/>
                  </a:lnTo>
                  <a:lnTo>
                    <a:pt x="108" y="96"/>
                  </a:lnTo>
                  <a:lnTo>
                    <a:pt x="108" y="90"/>
                  </a:lnTo>
                  <a:lnTo>
                    <a:pt x="108" y="78"/>
                  </a:lnTo>
                  <a:lnTo>
                    <a:pt x="108" y="72"/>
                  </a:lnTo>
                  <a:lnTo>
                    <a:pt x="102" y="66"/>
                  </a:lnTo>
                  <a:lnTo>
                    <a:pt x="102" y="54"/>
                  </a:lnTo>
                  <a:lnTo>
                    <a:pt x="102" y="48"/>
                  </a:lnTo>
                  <a:lnTo>
                    <a:pt x="102" y="42"/>
                  </a:lnTo>
                  <a:lnTo>
                    <a:pt x="108" y="42"/>
                  </a:lnTo>
                  <a:lnTo>
                    <a:pt x="108" y="54"/>
                  </a:lnTo>
                  <a:lnTo>
                    <a:pt x="108" y="60"/>
                  </a:lnTo>
                  <a:lnTo>
                    <a:pt x="108" y="78"/>
                  </a:lnTo>
                  <a:lnTo>
                    <a:pt x="114" y="96"/>
                  </a:lnTo>
                  <a:lnTo>
                    <a:pt x="114" y="102"/>
                  </a:lnTo>
                  <a:lnTo>
                    <a:pt x="114" y="108"/>
                  </a:lnTo>
                  <a:lnTo>
                    <a:pt x="120" y="114"/>
                  </a:lnTo>
                  <a:lnTo>
                    <a:pt x="125" y="120"/>
                  </a:lnTo>
                  <a:lnTo>
                    <a:pt x="125" y="126"/>
                  </a:lnTo>
                  <a:lnTo>
                    <a:pt x="131" y="126"/>
                  </a:lnTo>
                  <a:lnTo>
                    <a:pt x="125" y="126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54" name="Freeform 254"/>
            <p:cNvSpPr>
              <a:spLocks/>
            </p:cNvSpPr>
            <p:nvPr/>
          </p:nvSpPr>
          <p:spPr bwMode="auto">
            <a:xfrm>
              <a:off x="5114" y="1864"/>
              <a:ext cx="95" cy="155"/>
            </a:xfrm>
            <a:custGeom>
              <a:avLst/>
              <a:gdLst>
                <a:gd name="T0" fmla="*/ 41 w 95"/>
                <a:gd name="T1" fmla="*/ 149 h 155"/>
                <a:gd name="T2" fmla="*/ 41 w 95"/>
                <a:gd name="T3" fmla="*/ 137 h 155"/>
                <a:gd name="T4" fmla="*/ 41 w 95"/>
                <a:gd name="T5" fmla="*/ 125 h 155"/>
                <a:gd name="T6" fmla="*/ 35 w 95"/>
                <a:gd name="T7" fmla="*/ 119 h 155"/>
                <a:gd name="T8" fmla="*/ 29 w 95"/>
                <a:gd name="T9" fmla="*/ 113 h 155"/>
                <a:gd name="T10" fmla="*/ 17 w 95"/>
                <a:gd name="T11" fmla="*/ 101 h 155"/>
                <a:gd name="T12" fmla="*/ 11 w 95"/>
                <a:gd name="T13" fmla="*/ 77 h 155"/>
                <a:gd name="T14" fmla="*/ 6 w 95"/>
                <a:gd name="T15" fmla="*/ 65 h 155"/>
                <a:gd name="T16" fmla="*/ 6 w 95"/>
                <a:gd name="T17" fmla="*/ 59 h 155"/>
                <a:gd name="T18" fmla="*/ 6 w 95"/>
                <a:gd name="T19" fmla="*/ 59 h 155"/>
                <a:gd name="T20" fmla="*/ 6 w 95"/>
                <a:gd name="T21" fmla="*/ 65 h 155"/>
                <a:gd name="T22" fmla="*/ 11 w 95"/>
                <a:gd name="T23" fmla="*/ 77 h 155"/>
                <a:gd name="T24" fmla="*/ 17 w 95"/>
                <a:gd name="T25" fmla="*/ 89 h 155"/>
                <a:gd name="T26" fmla="*/ 23 w 95"/>
                <a:gd name="T27" fmla="*/ 101 h 155"/>
                <a:gd name="T28" fmla="*/ 29 w 95"/>
                <a:gd name="T29" fmla="*/ 107 h 155"/>
                <a:gd name="T30" fmla="*/ 35 w 95"/>
                <a:gd name="T31" fmla="*/ 113 h 155"/>
                <a:gd name="T32" fmla="*/ 41 w 95"/>
                <a:gd name="T33" fmla="*/ 107 h 155"/>
                <a:gd name="T34" fmla="*/ 41 w 95"/>
                <a:gd name="T35" fmla="*/ 89 h 155"/>
                <a:gd name="T36" fmla="*/ 41 w 95"/>
                <a:gd name="T37" fmla="*/ 77 h 155"/>
                <a:gd name="T38" fmla="*/ 29 w 95"/>
                <a:gd name="T39" fmla="*/ 65 h 155"/>
                <a:gd name="T40" fmla="*/ 17 w 95"/>
                <a:gd name="T41" fmla="*/ 53 h 155"/>
                <a:gd name="T42" fmla="*/ 11 w 95"/>
                <a:gd name="T43" fmla="*/ 35 h 155"/>
                <a:gd name="T44" fmla="*/ 11 w 95"/>
                <a:gd name="T45" fmla="*/ 23 h 155"/>
                <a:gd name="T46" fmla="*/ 17 w 95"/>
                <a:gd name="T47" fmla="*/ 29 h 155"/>
                <a:gd name="T48" fmla="*/ 23 w 95"/>
                <a:gd name="T49" fmla="*/ 41 h 155"/>
                <a:gd name="T50" fmla="*/ 29 w 95"/>
                <a:gd name="T51" fmla="*/ 53 h 155"/>
                <a:gd name="T52" fmla="*/ 35 w 95"/>
                <a:gd name="T53" fmla="*/ 65 h 155"/>
                <a:gd name="T54" fmla="*/ 41 w 95"/>
                <a:gd name="T55" fmla="*/ 71 h 155"/>
                <a:gd name="T56" fmla="*/ 41 w 95"/>
                <a:gd name="T57" fmla="*/ 59 h 155"/>
                <a:gd name="T58" fmla="*/ 41 w 95"/>
                <a:gd name="T59" fmla="*/ 17 h 155"/>
                <a:gd name="T60" fmla="*/ 41 w 95"/>
                <a:gd name="T61" fmla="*/ 0 h 155"/>
                <a:gd name="T62" fmla="*/ 47 w 95"/>
                <a:gd name="T63" fmla="*/ 0 h 155"/>
                <a:gd name="T64" fmla="*/ 41 w 95"/>
                <a:gd name="T65" fmla="*/ 17 h 155"/>
                <a:gd name="T66" fmla="*/ 47 w 95"/>
                <a:gd name="T67" fmla="*/ 53 h 155"/>
                <a:gd name="T68" fmla="*/ 53 w 95"/>
                <a:gd name="T69" fmla="*/ 65 h 155"/>
                <a:gd name="T70" fmla="*/ 59 w 95"/>
                <a:gd name="T71" fmla="*/ 59 h 155"/>
                <a:gd name="T72" fmla="*/ 71 w 95"/>
                <a:gd name="T73" fmla="*/ 47 h 155"/>
                <a:gd name="T74" fmla="*/ 77 w 95"/>
                <a:gd name="T75" fmla="*/ 35 h 155"/>
                <a:gd name="T76" fmla="*/ 77 w 95"/>
                <a:gd name="T77" fmla="*/ 29 h 155"/>
                <a:gd name="T78" fmla="*/ 83 w 95"/>
                <a:gd name="T79" fmla="*/ 35 h 155"/>
                <a:gd name="T80" fmla="*/ 77 w 95"/>
                <a:gd name="T81" fmla="*/ 41 h 155"/>
                <a:gd name="T82" fmla="*/ 71 w 95"/>
                <a:gd name="T83" fmla="*/ 53 h 155"/>
                <a:gd name="T84" fmla="*/ 65 w 95"/>
                <a:gd name="T85" fmla="*/ 65 h 155"/>
                <a:gd name="T86" fmla="*/ 53 w 95"/>
                <a:gd name="T87" fmla="*/ 77 h 155"/>
                <a:gd name="T88" fmla="*/ 53 w 95"/>
                <a:gd name="T89" fmla="*/ 89 h 155"/>
                <a:gd name="T90" fmla="*/ 47 w 95"/>
                <a:gd name="T91" fmla="*/ 107 h 155"/>
                <a:gd name="T92" fmla="*/ 53 w 95"/>
                <a:gd name="T93" fmla="*/ 113 h 155"/>
                <a:gd name="T94" fmla="*/ 65 w 95"/>
                <a:gd name="T95" fmla="*/ 101 h 155"/>
                <a:gd name="T96" fmla="*/ 77 w 95"/>
                <a:gd name="T97" fmla="*/ 89 h 155"/>
                <a:gd name="T98" fmla="*/ 89 w 95"/>
                <a:gd name="T99" fmla="*/ 77 h 155"/>
                <a:gd name="T100" fmla="*/ 95 w 95"/>
                <a:gd name="T101" fmla="*/ 65 h 155"/>
                <a:gd name="T102" fmla="*/ 95 w 95"/>
                <a:gd name="T103" fmla="*/ 71 h 155"/>
                <a:gd name="T104" fmla="*/ 89 w 95"/>
                <a:gd name="T105" fmla="*/ 77 h 155"/>
                <a:gd name="T106" fmla="*/ 83 w 95"/>
                <a:gd name="T107" fmla="*/ 89 h 155"/>
                <a:gd name="T108" fmla="*/ 71 w 95"/>
                <a:gd name="T109" fmla="*/ 107 h 155"/>
                <a:gd name="T110" fmla="*/ 59 w 95"/>
                <a:gd name="T111" fmla="*/ 119 h 155"/>
                <a:gd name="T112" fmla="*/ 47 w 95"/>
                <a:gd name="T113" fmla="*/ 131 h 155"/>
                <a:gd name="T114" fmla="*/ 47 w 95"/>
                <a:gd name="T115" fmla="*/ 143 h 155"/>
                <a:gd name="T116" fmla="*/ 47 w 95"/>
                <a:gd name="T117" fmla="*/ 149 h 155"/>
                <a:gd name="T118" fmla="*/ 47 w 95"/>
                <a:gd name="T119" fmla="*/ 149 h 15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5"/>
                <a:gd name="T181" fmla="*/ 0 h 155"/>
                <a:gd name="T182" fmla="*/ 95 w 95"/>
                <a:gd name="T183" fmla="*/ 155 h 15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5" h="155">
                  <a:moveTo>
                    <a:pt x="47" y="155"/>
                  </a:moveTo>
                  <a:lnTo>
                    <a:pt x="41" y="149"/>
                  </a:lnTo>
                  <a:lnTo>
                    <a:pt x="41" y="143"/>
                  </a:lnTo>
                  <a:lnTo>
                    <a:pt x="41" y="137"/>
                  </a:lnTo>
                  <a:lnTo>
                    <a:pt x="41" y="131"/>
                  </a:lnTo>
                  <a:lnTo>
                    <a:pt x="41" y="125"/>
                  </a:lnTo>
                  <a:lnTo>
                    <a:pt x="35" y="119"/>
                  </a:lnTo>
                  <a:lnTo>
                    <a:pt x="29" y="119"/>
                  </a:lnTo>
                  <a:lnTo>
                    <a:pt x="29" y="113"/>
                  </a:lnTo>
                  <a:lnTo>
                    <a:pt x="23" y="107"/>
                  </a:lnTo>
                  <a:lnTo>
                    <a:pt x="17" y="101"/>
                  </a:lnTo>
                  <a:lnTo>
                    <a:pt x="17" y="89"/>
                  </a:lnTo>
                  <a:lnTo>
                    <a:pt x="11" y="77"/>
                  </a:lnTo>
                  <a:lnTo>
                    <a:pt x="6" y="71"/>
                  </a:lnTo>
                  <a:lnTo>
                    <a:pt x="6" y="65"/>
                  </a:lnTo>
                  <a:lnTo>
                    <a:pt x="0" y="59"/>
                  </a:lnTo>
                  <a:lnTo>
                    <a:pt x="6" y="59"/>
                  </a:lnTo>
                  <a:lnTo>
                    <a:pt x="6" y="65"/>
                  </a:lnTo>
                  <a:lnTo>
                    <a:pt x="11" y="71"/>
                  </a:lnTo>
                  <a:lnTo>
                    <a:pt x="11" y="77"/>
                  </a:lnTo>
                  <a:lnTo>
                    <a:pt x="17" y="83"/>
                  </a:lnTo>
                  <a:lnTo>
                    <a:pt x="17" y="89"/>
                  </a:lnTo>
                  <a:lnTo>
                    <a:pt x="23" y="95"/>
                  </a:lnTo>
                  <a:lnTo>
                    <a:pt x="23" y="101"/>
                  </a:lnTo>
                  <a:lnTo>
                    <a:pt x="29" y="107"/>
                  </a:lnTo>
                  <a:lnTo>
                    <a:pt x="35" y="113"/>
                  </a:lnTo>
                  <a:lnTo>
                    <a:pt x="41" y="113"/>
                  </a:lnTo>
                  <a:lnTo>
                    <a:pt x="41" y="107"/>
                  </a:lnTo>
                  <a:lnTo>
                    <a:pt x="41" y="95"/>
                  </a:lnTo>
                  <a:lnTo>
                    <a:pt x="41" y="89"/>
                  </a:lnTo>
                  <a:lnTo>
                    <a:pt x="41" y="83"/>
                  </a:lnTo>
                  <a:lnTo>
                    <a:pt x="41" y="77"/>
                  </a:lnTo>
                  <a:lnTo>
                    <a:pt x="35" y="77"/>
                  </a:lnTo>
                  <a:lnTo>
                    <a:pt x="29" y="65"/>
                  </a:lnTo>
                  <a:lnTo>
                    <a:pt x="23" y="59"/>
                  </a:lnTo>
                  <a:lnTo>
                    <a:pt x="17" y="53"/>
                  </a:lnTo>
                  <a:lnTo>
                    <a:pt x="17" y="41"/>
                  </a:lnTo>
                  <a:lnTo>
                    <a:pt x="11" y="35"/>
                  </a:lnTo>
                  <a:lnTo>
                    <a:pt x="11" y="23"/>
                  </a:lnTo>
                  <a:lnTo>
                    <a:pt x="17" y="29"/>
                  </a:lnTo>
                  <a:lnTo>
                    <a:pt x="17" y="35"/>
                  </a:lnTo>
                  <a:lnTo>
                    <a:pt x="23" y="41"/>
                  </a:lnTo>
                  <a:lnTo>
                    <a:pt x="23" y="47"/>
                  </a:lnTo>
                  <a:lnTo>
                    <a:pt x="29" y="53"/>
                  </a:lnTo>
                  <a:lnTo>
                    <a:pt x="29" y="59"/>
                  </a:lnTo>
                  <a:lnTo>
                    <a:pt x="35" y="65"/>
                  </a:lnTo>
                  <a:lnTo>
                    <a:pt x="41" y="71"/>
                  </a:lnTo>
                  <a:lnTo>
                    <a:pt x="41" y="59"/>
                  </a:lnTo>
                  <a:lnTo>
                    <a:pt x="35" y="35"/>
                  </a:lnTo>
                  <a:lnTo>
                    <a:pt x="41" y="17"/>
                  </a:lnTo>
                  <a:lnTo>
                    <a:pt x="41" y="0"/>
                  </a:lnTo>
                  <a:lnTo>
                    <a:pt x="47" y="0"/>
                  </a:lnTo>
                  <a:lnTo>
                    <a:pt x="41" y="6"/>
                  </a:lnTo>
                  <a:lnTo>
                    <a:pt x="41" y="17"/>
                  </a:lnTo>
                  <a:lnTo>
                    <a:pt x="47" y="35"/>
                  </a:lnTo>
                  <a:lnTo>
                    <a:pt x="47" y="53"/>
                  </a:lnTo>
                  <a:lnTo>
                    <a:pt x="47" y="65"/>
                  </a:lnTo>
                  <a:lnTo>
                    <a:pt x="53" y="65"/>
                  </a:lnTo>
                  <a:lnTo>
                    <a:pt x="59" y="59"/>
                  </a:lnTo>
                  <a:lnTo>
                    <a:pt x="65" y="53"/>
                  </a:lnTo>
                  <a:lnTo>
                    <a:pt x="71" y="47"/>
                  </a:lnTo>
                  <a:lnTo>
                    <a:pt x="71" y="41"/>
                  </a:lnTo>
                  <a:lnTo>
                    <a:pt x="77" y="35"/>
                  </a:lnTo>
                  <a:lnTo>
                    <a:pt x="77" y="29"/>
                  </a:lnTo>
                  <a:lnTo>
                    <a:pt x="83" y="29"/>
                  </a:lnTo>
                  <a:lnTo>
                    <a:pt x="83" y="35"/>
                  </a:lnTo>
                  <a:lnTo>
                    <a:pt x="77" y="41"/>
                  </a:lnTo>
                  <a:lnTo>
                    <a:pt x="77" y="47"/>
                  </a:lnTo>
                  <a:lnTo>
                    <a:pt x="71" y="53"/>
                  </a:lnTo>
                  <a:lnTo>
                    <a:pt x="65" y="59"/>
                  </a:lnTo>
                  <a:lnTo>
                    <a:pt x="65" y="65"/>
                  </a:lnTo>
                  <a:lnTo>
                    <a:pt x="59" y="71"/>
                  </a:lnTo>
                  <a:lnTo>
                    <a:pt x="53" y="77"/>
                  </a:lnTo>
                  <a:lnTo>
                    <a:pt x="53" y="89"/>
                  </a:lnTo>
                  <a:lnTo>
                    <a:pt x="47" y="95"/>
                  </a:lnTo>
                  <a:lnTo>
                    <a:pt x="47" y="107"/>
                  </a:lnTo>
                  <a:lnTo>
                    <a:pt x="47" y="113"/>
                  </a:lnTo>
                  <a:lnTo>
                    <a:pt x="53" y="113"/>
                  </a:lnTo>
                  <a:lnTo>
                    <a:pt x="59" y="107"/>
                  </a:lnTo>
                  <a:lnTo>
                    <a:pt x="65" y="101"/>
                  </a:lnTo>
                  <a:lnTo>
                    <a:pt x="71" y="95"/>
                  </a:lnTo>
                  <a:lnTo>
                    <a:pt x="77" y="89"/>
                  </a:lnTo>
                  <a:lnTo>
                    <a:pt x="83" y="83"/>
                  </a:lnTo>
                  <a:lnTo>
                    <a:pt x="89" y="77"/>
                  </a:lnTo>
                  <a:lnTo>
                    <a:pt x="89" y="71"/>
                  </a:lnTo>
                  <a:lnTo>
                    <a:pt x="95" y="65"/>
                  </a:lnTo>
                  <a:lnTo>
                    <a:pt x="95" y="71"/>
                  </a:lnTo>
                  <a:lnTo>
                    <a:pt x="89" y="77"/>
                  </a:lnTo>
                  <a:lnTo>
                    <a:pt x="89" y="83"/>
                  </a:lnTo>
                  <a:lnTo>
                    <a:pt x="83" y="89"/>
                  </a:lnTo>
                  <a:lnTo>
                    <a:pt x="77" y="101"/>
                  </a:lnTo>
                  <a:lnTo>
                    <a:pt x="71" y="107"/>
                  </a:lnTo>
                  <a:lnTo>
                    <a:pt x="65" y="113"/>
                  </a:lnTo>
                  <a:lnTo>
                    <a:pt x="59" y="119"/>
                  </a:lnTo>
                  <a:lnTo>
                    <a:pt x="53" y="125"/>
                  </a:lnTo>
                  <a:lnTo>
                    <a:pt x="47" y="131"/>
                  </a:lnTo>
                  <a:lnTo>
                    <a:pt x="47" y="137"/>
                  </a:lnTo>
                  <a:lnTo>
                    <a:pt x="47" y="143"/>
                  </a:lnTo>
                  <a:lnTo>
                    <a:pt x="47" y="149"/>
                  </a:lnTo>
                  <a:lnTo>
                    <a:pt x="47" y="155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55" name="Freeform 255"/>
            <p:cNvSpPr>
              <a:spLocks/>
            </p:cNvSpPr>
            <p:nvPr/>
          </p:nvSpPr>
          <p:spPr bwMode="auto">
            <a:xfrm>
              <a:off x="4976" y="2049"/>
              <a:ext cx="126" cy="149"/>
            </a:xfrm>
            <a:custGeom>
              <a:avLst/>
              <a:gdLst>
                <a:gd name="T0" fmla="*/ 126 w 126"/>
                <a:gd name="T1" fmla="*/ 6 h 149"/>
                <a:gd name="T2" fmla="*/ 120 w 126"/>
                <a:gd name="T3" fmla="*/ 12 h 149"/>
                <a:gd name="T4" fmla="*/ 114 w 126"/>
                <a:gd name="T5" fmla="*/ 24 h 149"/>
                <a:gd name="T6" fmla="*/ 108 w 126"/>
                <a:gd name="T7" fmla="*/ 36 h 149"/>
                <a:gd name="T8" fmla="*/ 102 w 126"/>
                <a:gd name="T9" fmla="*/ 42 h 149"/>
                <a:gd name="T10" fmla="*/ 102 w 126"/>
                <a:gd name="T11" fmla="*/ 48 h 149"/>
                <a:gd name="T12" fmla="*/ 96 w 126"/>
                <a:gd name="T13" fmla="*/ 60 h 149"/>
                <a:gd name="T14" fmla="*/ 90 w 126"/>
                <a:gd name="T15" fmla="*/ 66 h 149"/>
                <a:gd name="T16" fmla="*/ 90 w 126"/>
                <a:gd name="T17" fmla="*/ 72 h 149"/>
                <a:gd name="T18" fmla="*/ 96 w 126"/>
                <a:gd name="T19" fmla="*/ 84 h 149"/>
                <a:gd name="T20" fmla="*/ 96 w 126"/>
                <a:gd name="T21" fmla="*/ 90 h 149"/>
                <a:gd name="T22" fmla="*/ 96 w 126"/>
                <a:gd name="T23" fmla="*/ 90 h 149"/>
                <a:gd name="T24" fmla="*/ 90 w 126"/>
                <a:gd name="T25" fmla="*/ 84 h 149"/>
                <a:gd name="T26" fmla="*/ 84 w 126"/>
                <a:gd name="T27" fmla="*/ 78 h 149"/>
                <a:gd name="T28" fmla="*/ 78 w 126"/>
                <a:gd name="T29" fmla="*/ 84 h 149"/>
                <a:gd name="T30" fmla="*/ 66 w 126"/>
                <a:gd name="T31" fmla="*/ 90 h 149"/>
                <a:gd name="T32" fmla="*/ 60 w 126"/>
                <a:gd name="T33" fmla="*/ 102 h 149"/>
                <a:gd name="T34" fmla="*/ 54 w 126"/>
                <a:gd name="T35" fmla="*/ 108 h 149"/>
                <a:gd name="T36" fmla="*/ 48 w 126"/>
                <a:gd name="T37" fmla="*/ 113 h 149"/>
                <a:gd name="T38" fmla="*/ 54 w 126"/>
                <a:gd name="T39" fmla="*/ 131 h 149"/>
                <a:gd name="T40" fmla="*/ 60 w 126"/>
                <a:gd name="T41" fmla="*/ 143 h 149"/>
                <a:gd name="T42" fmla="*/ 60 w 126"/>
                <a:gd name="T43" fmla="*/ 149 h 149"/>
                <a:gd name="T44" fmla="*/ 54 w 126"/>
                <a:gd name="T45" fmla="*/ 137 h 149"/>
                <a:gd name="T46" fmla="*/ 48 w 126"/>
                <a:gd name="T47" fmla="*/ 119 h 149"/>
                <a:gd name="T48" fmla="*/ 42 w 126"/>
                <a:gd name="T49" fmla="*/ 119 h 149"/>
                <a:gd name="T50" fmla="*/ 36 w 126"/>
                <a:gd name="T51" fmla="*/ 131 h 149"/>
                <a:gd name="T52" fmla="*/ 30 w 126"/>
                <a:gd name="T53" fmla="*/ 137 h 149"/>
                <a:gd name="T54" fmla="*/ 24 w 126"/>
                <a:gd name="T55" fmla="*/ 149 h 149"/>
                <a:gd name="T56" fmla="*/ 12 w 126"/>
                <a:gd name="T57" fmla="*/ 149 h 149"/>
                <a:gd name="T58" fmla="*/ 18 w 126"/>
                <a:gd name="T59" fmla="*/ 149 h 149"/>
                <a:gd name="T60" fmla="*/ 18 w 126"/>
                <a:gd name="T61" fmla="*/ 143 h 149"/>
                <a:gd name="T62" fmla="*/ 24 w 126"/>
                <a:gd name="T63" fmla="*/ 131 h 149"/>
                <a:gd name="T64" fmla="*/ 36 w 126"/>
                <a:gd name="T65" fmla="*/ 119 h 149"/>
                <a:gd name="T66" fmla="*/ 42 w 126"/>
                <a:gd name="T67" fmla="*/ 108 h 149"/>
                <a:gd name="T68" fmla="*/ 36 w 126"/>
                <a:gd name="T69" fmla="*/ 108 h 149"/>
                <a:gd name="T70" fmla="*/ 24 w 126"/>
                <a:gd name="T71" fmla="*/ 113 h 149"/>
                <a:gd name="T72" fmla="*/ 18 w 126"/>
                <a:gd name="T73" fmla="*/ 113 h 149"/>
                <a:gd name="T74" fmla="*/ 12 w 126"/>
                <a:gd name="T75" fmla="*/ 113 h 149"/>
                <a:gd name="T76" fmla="*/ 6 w 126"/>
                <a:gd name="T77" fmla="*/ 119 h 149"/>
                <a:gd name="T78" fmla="*/ 0 w 126"/>
                <a:gd name="T79" fmla="*/ 119 h 149"/>
                <a:gd name="T80" fmla="*/ 6 w 126"/>
                <a:gd name="T81" fmla="*/ 113 h 149"/>
                <a:gd name="T82" fmla="*/ 18 w 126"/>
                <a:gd name="T83" fmla="*/ 108 h 149"/>
                <a:gd name="T84" fmla="*/ 30 w 126"/>
                <a:gd name="T85" fmla="*/ 102 h 149"/>
                <a:gd name="T86" fmla="*/ 42 w 126"/>
                <a:gd name="T87" fmla="*/ 102 h 149"/>
                <a:gd name="T88" fmla="*/ 48 w 126"/>
                <a:gd name="T89" fmla="*/ 102 h 149"/>
                <a:gd name="T90" fmla="*/ 54 w 126"/>
                <a:gd name="T91" fmla="*/ 96 h 149"/>
                <a:gd name="T92" fmla="*/ 60 w 126"/>
                <a:gd name="T93" fmla="*/ 90 h 149"/>
                <a:gd name="T94" fmla="*/ 66 w 126"/>
                <a:gd name="T95" fmla="*/ 84 h 149"/>
                <a:gd name="T96" fmla="*/ 66 w 126"/>
                <a:gd name="T97" fmla="*/ 78 h 149"/>
                <a:gd name="T98" fmla="*/ 60 w 126"/>
                <a:gd name="T99" fmla="*/ 78 h 149"/>
                <a:gd name="T100" fmla="*/ 60 w 126"/>
                <a:gd name="T101" fmla="*/ 78 h 149"/>
                <a:gd name="T102" fmla="*/ 66 w 126"/>
                <a:gd name="T103" fmla="*/ 72 h 149"/>
                <a:gd name="T104" fmla="*/ 72 w 126"/>
                <a:gd name="T105" fmla="*/ 72 h 149"/>
                <a:gd name="T106" fmla="*/ 72 w 126"/>
                <a:gd name="T107" fmla="*/ 72 h 149"/>
                <a:gd name="T108" fmla="*/ 78 w 126"/>
                <a:gd name="T109" fmla="*/ 66 h 149"/>
                <a:gd name="T110" fmla="*/ 84 w 126"/>
                <a:gd name="T111" fmla="*/ 54 h 149"/>
                <a:gd name="T112" fmla="*/ 96 w 126"/>
                <a:gd name="T113" fmla="*/ 36 h 149"/>
                <a:gd name="T114" fmla="*/ 102 w 126"/>
                <a:gd name="T115" fmla="*/ 24 h 149"/>
                <a:gd name="T116" fmla="*/ 108 w 126"/>
                <a:gd name="T117" fmla="*/ 12 h 149"/>
                <a:gd name="T118" fmla="*/ 108 w 126"/>
                <a:gd name="T119" fmla="*/ 6 h 149"/>
                <a:gd name="T120" fmla="*/ 114 w 126"/>
                <a:gd name="T121" fmla="*/ 6 h 149"/>
                <a:gd name="T122" fmla="*/ 126 w 126"/>
                <a:gd name="T123" fmla="*/ 0 h 14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6"/>
                <a:gd name="T187" fmla="*/ 0 h 149"/>
                <a:gd name="T188" fmla="*/ 126 w 126"/>
                <a:gd name="T189" fmla="*/ 149 h 14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6" h="149">
                  <a:moveTo>
                    <a:pt x="126" y="0"/>
                  </a:moveTo>
                  <a:lnTo>
                    <a:pt x="126" y="6"/>
                  </a:lnTo>
                  <a:lnTo>
                    <a:pt x="120" y="6"/>
                  </a:lnTo>
                  <a:lnTo>
                    <a:pt x="120" y="12"/>
                  </a:lnTo>
                  <a:lnTo>
                    <a:pt x="114" y="18"/>
                  </a:lnTo>
                  <a:lnTo>
                    <a:pt x="114" y="24"/>
                  </a:lnTo>
                  <a:lnTo>
                    <a:pt x="108" y="30"/>
                  </a:lnTo>
                  <a:lnTo>
                    <a:pt x="108" y="36"/>
                  </a:lnTo>
                  <a:lnTo>
                    <a:pt x="102" y="42"/>
                  </a:lnTo>
                  <a:lnTo>
                    <a:pt x="102" y="48"/>
                  </a:lnTo>
                  <a:lnTo>
                    <a:pt x="96" y="54"/>
                  </a:lnTo>
                  <a:lnTo>
                    <a:pt x="96" y="60"/>
                  </a:lnTo>
                  <a:lnTo>
                    <a:pt x="90" y="66"/>
                  </a:lnTo>
                  <a:lnTo>
                    <a:pt x="90" y="72"/>
                  </a:lnTo>
                  <a:lnTo>
                    <a:pt x="96" y="78"/>
                  </a:lnTo>
                  <a:lnTo>
                    <a:pt x="96" y="84"/>
                  </a:lnTo>
                  <a:lnTo>
                    <a:pt x="96" y="90"/>
                  </a:lnTo>
                  <a:lnTo>
                    <a:pt x="96" y="84"/>
                  </a:lnTo>
                  <a:lnTo>
                    <a:pt x="90" y="84"/>
                  </a:lnTo>
                  <a:lnTo>
                    <a:pt x="90" y="78"/>
                  </a:lnTo>
                  <a:lnTo>
                    <a:pt x="84" y="78"/>
                  </a:lnTo>
                  <a:lnTo>
                    <a:pt x="78" y="84"/>
                  </a:lnTo>
                  <a:lnTo>
                    <a:pt x="72" y="84"/>
                  </a:lnTo>
                  <a:lnTo>
                    <a:pt x="66" y="90"/>
                  </a:lnTo>
                  <a:lnTo>
                    <a:pt x="66" y="96"/>
                  </a:lnTo>
                  <a:lnTo>
                    <a:pt x="60" y="102"/>
                  </a:lnTo>
                  <a:lnTo>
                    <a:pt x="54" y="102"/>
                  </a:lnTo>
                  <a:lnTo>
                    <a:pt x="54" y="108"/>
                  </a:lnTo>
                  <a:lnTo>
                    <a:pt x="48" y="108"/>
                  </a:lnTo>
                  <a:lnTo>
                    <a:pt x="48" y="113"/>
                  </a:lnTo>
                  <a:lnTo>
                    <a:pt x="48" y="125"/>
                  </a:lnTo>
                  <a:lnTo>
                    <a:pt x="54" y="131"/>
                  </a:lnTo>
                  <a:lnTo>
                    <a:pt x="54" y="143"/>
                  </a:lnTo>
                  <a:lnTo>
                    <a:pt x="60" y="143"/>
                  </a:lnTo>
                  <a:lnTo>
                    <a:pt x="60" y="149"/>
                  </a:lnTo>
                  <a:lnTo>
                    <a:pt x="54" y="143"/>
                  </a:lnTo>
                  <a:lnTo>
                    <a:pt x="54" y="137"/>
                  </a:lnTo>
                  <a:lnTo>
                    <a:pt x="48" y="131"/>
                  </a:lnTo>
                  <a:lnTo>
                    <a:pt x="48" y="119"/>
                  </a:lnTo>
                  <a:lnTo>
                    <a:pt x="48" y="113"/>
                  </a:lnTo>
                  <a:lnTo>
                    <a:pt x="42" y="119"/>
                  </a:lnTo>
                  <a:lnTo>
                    <a:pt x="42" y="125"/>
                  </a:lnTo>
                  <a:lnTo>
                    <a:pt x="36" y="131"/>
                  </a:lnTo>
                  <a:lnTo>
                    <a:pt x="30" y="131"/>
                  </a:lnTo>
                  <a:lnTo>
                    <a:pt x="30" y="137"/>
                  </a:lnTo>
                  <a:lnTo>
                    <a:pt x="24" y="143"/>
                  </a:lnTo>
                  <a:lnTo>
                    <a:pt x="24" y="149"/>
                  </a:lnTo>
                  <a:lnTo>
                    <a:pt x="18" y="149"/>
                  </a:lnTo>
                  <a:lnTo>
                    <a:pt x="12" y="149"/>
                  </a:lnTo>
                  <a:lnTo>
                    <a:pt x="18" y="149"/>
                  </a:lnTo>
                  <a:lnTo>
                    <a:pt x="18" y="143"/>
                  </a:lnTo>
                  <a:lnTo>
                    <a:pt x="24" y="137"/>
                  </a:lnTo>
                  <a:lnTo>
                    <a:pt x="24" y="131"/>
                  </a:lnTo>
                  <a:lnTo>
                    <a:pt x="30" y="125"/>
                  </a:lnTo>
                  <a:lnTo>
                    <a:pt x="36" y="119"/>
                  </a:lnTo>
                  <a:lnTo>
                    <a:pt x="36" y="113"/>
                  </a:lnTo>
                  <a:lnTo>
                    <a:pt x="42" y="108"/>
                  </a:lnTo>
                  <a:lnTo>
                    <a:pt x="36" y="108"/>
                  </a:lnTo>
                  <a:lnTo>
                    <a:pt x="30" y="108"/>
                  </a:lnTo>
                  <a:lnTo>
                    <a:pt x="24" y="113"/>
                  </a:lnTo>
                  <a:lnTo>
                    <a:pt x="18" y="113"/>
                  </a:lnTo>
                  <a:lnTo>
                    <a:pt x="12" y="113"/>
                  </a:lnTo>
                  <a:lnTo>
                    <a:pt x="6" y="119"/>
                  </a:lnTo>
                  <a:lnTo>
                    <a:pt x="0" y="119"/>
                  </a:lnTo>
                  <a:lnTo>
                    <a:pt x="0" y="113"/>
                  </a:lnTo>
                  <a:lnTo>
                    <a:pt x="6" y="113"/>
                  </a:lnTo>
                  <a:lnTo>
                    <a:pt x="12" y="113"/>
                  </a:lnTo>
                  <a:lnTo>
                    <a:pt x="18" y="108"/>
                  </a:lnTo>
                  <a:lnTo>
                    <a:pt x="24" y="108"/>
                  </a:lnTo>
                  <a:lnTo>
                    <a:pt x="30" y="102"/>
                  </a:lnTo>
                  <a:lnTo>
                    <a:pt x="36" y="102"/>
                  </a:lnTo>
                  <a:lnTo>
                    <a:pt x="42" y="102"/>
                  </a:lnTo>
                  <a:lnTo>
                    <a:pt x="48" y="102"/>
                  </a:lnTo>
                  <a:lnTo>
                    <a:pt x="54" y="96"/>
                  </a:lnTo>
                  <a:lnTo>
                    <a:pt x="60" y="90"/>
                  </a:lnTo>
                  <a:lnTo>
                    <a:pt x="66" y="84"/>
                  </a:lnTo>
                  <a:lnTo>
                    <a:pt x="66" y="78"/>
                  </a:lnTo>
                  <a:lnTo>
                    <a:pt x="60" y="78"/>
                  </a:lnTo>
                  <a:lnTo>
                    <a:pt x="66" y="72"/>
                  </a:lnTo>
                  <a:lnTo>
                    <a:pt x="72" y="72"/>
                  </a:lnTo>
                  <a:lnTo>
                    <a:pt x="78" y="66"/>
                  </a:lnTo>
                  <a:lnTo>
                    <a:pt x="78" y="60"/>
                  </a:lnTo>
                  <a:lnTo>
                    <a:pt x="84" y="54"/>
                  </a:lnTo>
                  <a:lnTo>
                    <a:pt x="90" y="48"/>
                  </a:lnTo>
                  <a:lnTo>
                    <a:pt x="96" y="36"/>
                  </a:lnTo>
                  <a:lnTo>
                    <a:pt x="102" y="30"/>
                  </a:lnTo>
                  <a:lnTo>
                    <a:pt x="102" y="24"/>
                  </a:lnTo>
                  <a:lnTo>
                    <a:pt x="102" y="18"/>
                  </a:lnTo>
                  <a:lnTo>
                    <a:pt x="108" y="12"/>
                  </a:lnTo>
                  <a:lnTo>
                    <a:pt x="108" y="6"/>
                  </a:lnTo>
                  <a:lnTo>
                    <a:pt x="114" y="6"/>
                  </a:lnTo>
                  <a:lnTo>
                    <a:pt x="120" y="0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56" name="Freeform 256"/>
            <p:cNvSpPr>
              <a:spLocks/>
            </p:cNvSpPr>
            <p:nvPr/>
          </p:nvSpPr>
          <p:spPr bwMode="auto">
            <a:xfrm>
              <a:off x="5209" y="1846"/>
              <a:ext cx="72" cy="119"/>
            </a:xfrm>
            <a:custGeom>
              <a:avLst/>
              <a:gdLst>
                <a:gd name="T0" fmla="*/ 18 w 72"/>
                <a:gd name="T1" fmla="*/ 113 h 119"/>
                <a:gd name="T2" fmla="*/ 30 w 72"/>
                <a:gd name="T3" fmla="*/ 101 h 119"/>
                <a:gd name="T4" fmla="*/ 36 w 72"/>
                <a:gd name="T5" fmla="*/ 95 h 119"/>
                <a:gd name="T6" fmla="*/ 48 w 72"/>
                <a:gd name="T7" fmla="*/ 95 h 119"/>
                <a:gd name="T8" fmla="*/ 60 w 72"/>
                <a:gd name="T9" fmla="*/ 89 h 119"/>
                <a:gd name="T10" fmla="*/ 66 w 72"/>
                <a:gd name="T11" fmla="*/ 83 h 119"/>
                <a:gd name="T12" fmla="*/ 72 w 72"/>
                <a:gd name="T13" fmla="*/ 83 h 119"/>
                <a:gd name="T14" fmla="*/ 72 w 72"/>
                <a:gd name="T15" fmla="*/ 77 h 119"/>
                <a:gd name="T16" fmla="*/ 66 w 72"/>
                <a:gd name="T17" fmla="*/ 83 h 119"/>
                <a:gd name="T18" fmla="*/ 60 w 72"/>
                <a:gd name="T19" fmla="*/ 83 h 119"/>
                <a:gd name="T20" fmla="*/ 48 w 72"/>
                <a:gd name="T21" fmla="*/ 89 h 119"/>
                <a:gd name="T22" fmla="*/ 36 w 72"/>
                <a:gd name="T23" fmla="*/ 95 h 119"/>
                <a:gd name="T24" fmla="*/ 36 w 72"/>
                <a:gd name="T25" fmla="*/ 89 h 119"/>
                <a:gd name="T26" fmla="*/ 42 w 72"/>
                <a:gd name="T27" fmla="*/ 71 h 119"/>
                <a:gd name="T28" fmla="*/ 48 w 72"/>
                <a:gd name="T29" fmla="*/ 65 h 119"/>
                <a:gd name="T30" fmla="*/ 54 w 72"/>
                <a:gd name="T31" fmla="*/ 59 h 119"/>
                <a:gd name="T32" fmla="*/ 66 w 72"/>
                <a:gd name="T33" fmla="*/ 47 h 119"/>
                <a:gd name="T34" fmla="*/ 72 w 72"/>
                <a:gd name="T35" fmla="*/ 41 h 119"/>
                <a:gd name="T36" fmla="*/ 72 w 72"/>
                <a:gd name="T37" fmla="*/ 35 h 119"/>
                <a:gd name="T38" fmla="*/ 72 w 72"/>
                <a:gd name="T39" fmla="*/ 35 h 119"/>
                <a:gd name="T40" fmla="*/ 66 w 72"/>
                <a:gd name="T41" fmla="*/ 41 h 119"/>
                <a:gd name="T42" fmla="*/ 60 w 72"/>
                <a:gd name="T43" fmla="*/ 47 h 119"/>
                <a:gd name="T44" fmla="*/ 54 w 72"/>
                <a:gd name="T45" fmla="*/ 53 h 119"/>
                <a:gd name="T46" fmla="*/ 48 w 72"/>
                <a:gd name="T47" fmla="*/ 59 h 119"/>
                <a:gd name="T48" fmla="*/ 42 w 72"/>
                <a:gd name="T49" fmla="*/ 47 h 119"/>
                <a:gd name="T50" fmla="*/ 48 w 72"/>
                <a:gd name="T51" fmla="*/ 12 h 119"/>
                <a:gd name="T52" fmla="*/ 42 w 72"/>
                <a:gd name="T53" fmla="*/ 0 h 119"/>
                <a:gd name="T54" fmla="*/ 42 w 72"/>
                <a:gd name="T55" fmla="*/ 0 h 119"/>
                <a:gd name="T56" fmla="*/ 42 w 72"/>
                <a:gd name="T57" fmla="*/ 18 h 119"/>
                <a:gd name="T58" fmla="*/ 36 w 72"/>
                <a:gd name="T59" fmla="*/ 53 h 119"/>
                <a:gd name="T60" fmla="*/ 36 w 72"/>
                <a:gd name="T61" fmla="*/ 65 h 119"/>
                <a:gd name="T62" fmla="*/ 36 w 72"/>
                <a:gd name="T63" fmla="*/ 59 h 119"/>
                <a:gd name="T64" fmla="*/ 30 w 72"/>
                <a:gd name="T65" fmla="*/ 53 h 119"/>
                <a:gd name="T66" fmla="*/ 30 w 72"/>
                <a:gd name="T67" fmla="*/ 47 h 119"/>
                <a:gd name="T68" fmla="*/ 18 w 72"/>
                <a:gd name="T69" fmla="*/ 35 h 119"/>
                <a:gd name="T70" fmla="*/ 12 w 72"/>
                <a:gd name="T71" fmla="*/ 29 h 119"/>
                <a:gd name="T72" fmla="*/ 6 w 72"/>
                <a:gd name="T73" fmla="*/ 29 h 119"/>
                <a:gd name="T74" fmla="*/ 12 w 72"/>
                <a:gd name="T75" fmla="*/ 35 h 119"/>
                <a:gd name="T76" fmla="*/ 18 w 72"/>
                <a:gd name="T77" fmla="*/ 41 h 119"/>
                <a:gd name="T78" fmla="*/ 30 w 72"/>
                <a:gd name="T79" fmla="*/ 59 h 119"/>
                <a:gd name="T80" fmla="*/ 30 w 72"/>
                <a:gd name="T81" fmla="*/ 71 h 119"/>
                <a:gd name="T82" fmla="*/ 30 w 72"/>
                <a:gd name="T83" fmla="*/ 89 h 119"/>
                <a:gd name="T84" fmla="*/ 24 w 72"/>
                <a:gd name="T85" fmla="*/ 89 h 119"/>
                <a:gd name="T86" fmla="*/ 24 w 72"/>
                <a:gd name="T87" fmla="*/ 89 h 119"/>
                <a:gd name="T88" fmla="*/ 18 w 72"/>
                <a:gd name="T89" fmla="*/ 83 h 119"/>
                <a:gd name="T90" fmla="*/ 12 w 72"/>
                <a:gd name="T91" fmla="*/ 77 h 119"/>
                <a:gd name="T92" fmla="*/ 6 w 72"/>
                <a:gd name="T93" fmla="*/ 71 h 119"/>
                <a:gd name="T94" fmla="*/ 0 w 72"/>
                <a:gd name="T95" fmla="*/ 65 h 119"/>
                <a:gd name="T96" fmla="*/ 0 w 72"/>
                <a:gd name="T97" fmla="*/ 65 h 119"/>
                <a:gd name="T98" fmla="*/ 6 w 72"/>
                <a:gd name="T99" fmla="*/ 71 h 119"/>
                <a:gd name="T100" fmla="*/ 12 w 72"/>
                <a:gd name="T101" fmla="*/ 83 h 119"/>
                <a:gd name="T102" fmla="*/ 18 w 72"/>
                <a:gd name="T103" fmla="*/ 89 h 119"/>
                <a:gd name="T104" fmla="*/ 18 w 72"/>
                <a:gd name="T105" fmla="*/ 95 h 119"/>
                <a:gd name="T106" fmla="*/ 18 w 72"/>
                <a:gd name="T107" fmla="*/ 107 h 119"/>
                <a:gd name="T108" fmla="*/ 12 w 72"/>
                <a:gd name="T109" fmla="*/ 119 h 119"/>
                <a:gd name="T110" fmla="*/ 12 w 72"/>
                <a:gd name="T111" fmla="*/ 119 h 11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119"/>
                <a:gd name="T170" fmla="*/ 72 w 72"/>
                <a:gd name="T171" fmla="*/ 119 h 11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119">
                  <a:moveTo>
                    <a:pt x="18" y="119"/>
                  </a:moveTo>
                  <a:lnTo>
                    <a:pt x="18" y="113"/>
                  </a:lnTo>
                  <a:lnTo>
                    <a:pt x="24" y="107"/>
                  </a:lnTo>
                  <a:lnTo>
                    <a:pt x="30" y="101"/>
                  </a:lnTo>
                  <a:lnTo>
                    <a:pt x="30" y="95"/>
                  </a:lnTo>
                  <a:lnTo>
                    <a:pt x="36" y="95"/>
                  </a:lnTo>
                  <a:lnTo>
                    <a:pt x="42" y="95"/>
                  </a:lnTo>
                  <a:lnTo>
                    <a:pt x="48" y="95"/>
                  </a:lnTo>
                  <a:lnTo>
                    <a:pt x="54" y="95"/>
                  </a:lnTo>
                  <a:lnTo>
                    <a:pt x="60" y="89"/>
                  </a:lnTo>
                  <a:lnTo>
                    <a:pt x="66" y="89"/>
                  </a:lnTo>
                  <a:lnTo>
                    <a:pt x="66" y="83"/>
                  </a:lnTo>
                  <a:lnTo>
                    <a:pt x="72" y="83"/>
                  </a:lnTo>
                  <a:lnTo>
                    <a:pt x="72" y="77"/>
                  </a:lnTo>
                  <a:lnTo>
                    <a:pt x="66" y="83"/>
                  </a:lnTo>
                  <a:lnTo>
                    <a:pt x="60" y="83"/>
                  </a:lnTo>
                  <a:lnTo>
                    <a:pt x="54" y="89"/>
                  </a:lnTo>
                  <a:lnTo>
                    <a:pt x="48" y="89"/>
                  </a:lnTo>
                  <a:lnTo>
                    <a:pt x="42" y="89"/>
                  </a:lnTo>
                  <a:lnTo>
                    <a:pt x="36" y="95"/>
                  </a:lnTo>
                  <a:lnTo>
                    <a:pt x="36" y="89"/>
                  </a:lnTo>
                  <a:lnTo>
                    <a:pt x="36" y="77"/>
                  </a:lnTo>
                  <a:lnTo>
                    <a:pt x="42" y="71"/>
                  </a:lnTo>
                  <a:lnTo>
                    <a:pt x="42" y="65"/>
                  </a:lnTo>
                  <a:lnTo>
                    <a:pt x="48" y="65"/>
                  </a:lnTo>
                  <a:lnTo>
                    <a:pt x="48" y="59"/>
                  </a:lnTo>
                  <a:lnTo>
                    <a:pt x="54" y="59"/>
                  </a:lnTo>
                  <a:lnTo>
                    <a:pt x="60" y="53"/>
                  </a:lnTo>
                  <a:lnTo>
                    <a:pt x="66" y="47"/>
                  </a:lnTo>
                  <a:lnTo>
                    <a:pt x="72" y="41"/>
                  </a:lnTo>
                  <a:lnTo>
                    <a:pt x="72" y="35"/>
                  </a:lnTo>
                  <a:lnTo>
                    <a:pt x="72" y="41"/>
                  </a:lnTo>
                  <a:lnTo>
                    <a:pt x="66" y="41"/>
                  </a:lnTo>
                  <a:lnTo>
                    <a:pt x="60" y="47"/>
                  </a:lnTo>
                  <a:lnTo>
                    <a:pt x="54" y="53"/>
                  </a:lnTo>
                  <a:lnTo>
                    <a:pt x="48" y="53"/>
                  </a:lnTo>
                  <a:lnTo>
                    <a:pt x="48" y="59"/>
                  </a:lnTo>
                  <a:lnTo>
                    <a:pt x="42" y="59"/>
                  </a:lnTo>
                  <a:lnTo>
                    <a:pt x="42" y="47"/>
                  </a:lnTo>
                  <a:lnTo>
                    <a:pt x="42" y="29"/>
                  </a:lnTo>
                  <a:lnTo>
                    <a:pt x="48" y="12"/>
                  </a:lnTo>
                  <a:lnTo>
                    <a:pt x="42" y="6"/>
                  </a:lnTo>
                  <a:lnTo>
                    <a:pt x="42" y="0"/>
                  </a:lnTo>
                  <a:lnTo>
                    <a:pt x="42" y="6"/>
                  </a:lnTo>
                  <a:lnTo>
                    <a:pt x="42" y="18"/>
                  </a:lnTo>
                  <a:lnTo>
                    <a:pt x="42" y="35"/>
                  </a:lnTo>
                  <a:lnTo>
                    <a:pt x="36" y="53"/>
                  </a:lnTo>
                  <a:lnTo>
                    <a:pt x="36" y="65"/>
                  </a:lnTo>
                  <a:lnTo>
                    <a:pt x="36" y="59"/>
                  </a:lnTo>
                  <a:lnTo>
                    <a:pt x="30" y="59"/>
                  </a:lnTo>
                  <a:lnTo>
                    <a:pt x="30" y="53"/>
                  </a:lnTo>
                  <a:lnTo>
                    <a:pt x="30" y="47"/>
                  </a:lnTo>
                  <a:lnTo>
                    <a:pt x="24" y="41"/>
                  </a:lnTo>
                  <a:lnTo>
                    <a:pt x="18" y="35"/>
                  </a:lnTo>
                  <a:lnTo>
                    <a:pt x="12" y="29"/>
                  </a:lnTo>
                  <a:lnTo>
                    <a:pt x="6" y="29"/>
                  </a:lnTo>
                  <a:lnTo>
                    <a:pt x="12" y="29"/>
                  </a:lnTo>
                  <a:lnTo>
                    <a:pt x="12" y="35"/>
                  </a:lnTo>
                  <a:lnTo>
                    <a:pt x="18" y="41"/>
                  </a:lnTo>
                  <a:lnTo>
                    <a:pt x="24" y="53"/>
                  </a:lnTo>
                  <a:lnTo>
                    <a:pt x="30" y="59"/>
                  </a:lnTo>
                  <a:lnTo>
                    <a:pt x="30" y="65"/>
                  </a:lnTo>
                  <a:lnTo>
                    <a:pt x="30" y="71"/>
                  </a:lnTo>
                  <a:lnTo>
                    <a:pt x="30" y="77"/>
                  </a:lnTo>
                  <a:lnTo>
                    <a:pt x="30" y="89"/>
                  </a:lnTo>
                  <a:lnTo>
                    <a:pt x="24" y="89"/>
                  </a:lnTo>
                  <a:lnTo>
                    <a:pt x="18" y="89"/>
                  </a:lnTo>
                  <a:lnTo>
                    <a:pt x="18" y="83"/>
                  </a:lnTo>
                  <a:lnTo>
                    <a:pt x="12" y="77"/>
                  </a:lnTo>
                  <a:lnTo>
                    <a:pt x="6" y="71"/>
                  </a:lnTo>
                  <a:lnTo>
                    <a:pt x="0" y="65"/>
                  </a:lnTo>
                  <a:lnTo>
                    <a:pt x="6" y="71"/>
                  </a:lnTo>
                  <a:lnTo>
                    <a:pt x="6" y="77"/>
                  </a:lnTo>
                  <a:lnTo>
                    <a:pt x="12" y="83"/>
                  </a:lnTo>
                  <a:lnTo>
                    <a:pt x="12" y="89"/>
                  </a:lnTo>
                  <a:lnTo>
                    <a:pt x="18" y="89"/>
                  </a:lnTo>
                  <a:lnTo>
                    <a:pt x="18" y="95"/>
                  </a:lnTo>
                  <a:lnTo>
                    <a:pt x="18" y="101"/>
                  </a:lnTo>
                  <a:lnTo>
                    <a:pt x="18" y="107"/>
                  </a:lnTo>
                  <a:lnTo>
                    <a:pt x="12" y="113"/>
                  </a:lnTo>
                  <a:lnTo>
                    <a:pt x="12" y="119"/>
                  </a:lnTo>
                  <a:lnTo>
                    <a:pt x="18" y="119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57" name="Freeform 257"/>
            <p:cNvSpPr>
              <a:spLocks/>
            </p:cNvSpPr>
            <p:nvPr/>
          </p:nvSpPr>
          <p:spPr bwMode="auto">
            <a:xfrm>
              <a:off x="4875" y="1881"/>
              <a:ext cx="143" cy="114"/>
            </a:xfrm>
            <a:custGeom>
              <a:avLst/>
              <a:gdLst>
                <a:gd name="T0" fmla="*/ 137 w 143"/>
                <a:gd name="T1" fmla="*/ 102 h 114"/>
                <a:gd name="T2" fmla="*/ 125 w 143"/>
                <a:gd name="T3" fmla="*/ 96 h 114"/>
                <a:gd name="T4" fmla="*/ 119 w 143"/>
                <a:gd name="T5" fmla="*/ 96 h 114"/>
                <a:gd name="T6" fmla="*/ 113 w 143"/>
                <a:gd name="T7" fmla="*/ 90 h 114"/>
                <a:gd name="T8" fmla="*/ 113 w 143"/>
                <a:gd name="T9" fmla="*/ 66 h 114"/>
                <a:gd name="T10" fmla="*/ 113 w 143"/>
                <a:gd name="T11" fmla="*/ 42 h 114"/>
                <a:gd name="T12" fmla="*/ 113 w 143"/>
                <a:gd name="T13" fmla="*/ 48 h 114"/>
                <a:gd name="T14" fmla="*/ 107 w 143"/>
                <a:gd name="T15" fmla="*/ 78 h 114"/>
                <a:gd name="T16" fmla="*/ 101 w 143"/>
                <a:gd name="T17" fmla="*/ 78 h 114"/>
                <a:gd name="T18" fmla="*/ 89 w 143"/>
                <a:gd name="T19" fmla="*/ 66 h 114"/>
                <a:gd name="T20" fmla="*/ 77 w 143"/>
                <a:gd name="T21" fmla="*/ 60 h 114"/>
                <a:gd name="T22" fmla="*/ 77 w 143"/>
                <a:gd name="T23" fmla="*/ 12 h 114"/>
                <a:gd name="T24" fmla="*/ 71 w 143"/>
                <a:gd name="T25" fmla="*/ 0 h 114"/>
                <a:gd name="T26" fmla="*/ 71 w 143"/>
                <a:gd name="T27" fmla="*/ 18 h 114"/>
                <a:gd name="T28" fmla="*/ 71 w 143"/>
                <a:gd name="T29" fmla="*/ 54 h 114"/>
                <a:gd name="T30" fmla="*/ 47 w 143"/>
                <a:gd name="T31" fmla="*/ 36 h 114"/>
                <a:gd name="T32" fmla="*/ 18 w 143"/>
                <a:gd name="T33" fmla="*/ 18 h 114"/>
                <a:gd name="T34" fmla="*/ 6 w 143"/>
                <a:gd name="T35" fmla="*/ 6 h 114"/>
                <a:gd name="T36" fmla="*/ 12 w 143"/>
                <a:gd name="T37" fmla="*/ 12 h 114"/>
                <a:gd name="T38" fmla="*/ 30 w 143"/>
                <a:gd name="T39" fmla="*/ 30 h 114"/>
                <a:gd name="T40" fmla="*/ 59 w 143"/>
                <a:gd name="T41" fmla="*/ 54 h 114"/>
                <a:gd name="T42" fmla="*/ 71 w 143"/>
                <a:gd name="T43" fmla="*/ 60 h 114"/>
                <a:gd name="T44" fmla="*/ 65 w 143"/>
                <a:gd name="T45" fmla="*/ 60 h 114"/>
                <a:gd name="T46" fmla="*/ 41 w 143"/>
                <a:gd name="T47" fmla="*/ 66 h 114"/>
                <a:gd name="T48" fmla="*/ 18 w 143"/>
                <a:gd name="T49" fmla="*/ 60 h 114"/>
                <a:gd name="T50" fmla="*/ 0 w 143"/>
                <a:gd name="T51" fmla="*/ 54 h 114"/>
                <a:gd name="T52" fmla="*/ 6 w 143"/>
                <a:gd name="T53" fmla="*/ 66 h 114"/>
                <a:gd name="T54" fmla="*/ 30 w 143"/>
                <a:gd name="T55" fmla="*/ 66 h 114"/>
                <a:gd name="T56" fmla="*/ 59 w 143"/>
                <a:gd name="T57" fmla="*/ 72 h 114"/>
                <a:gd name="T58" fmla="*/ 71 w 143"/>
                <a:gd name="T59" fmla="*/ 72 h 114"/>
                <a:gd name="T60" fmla="*/ 83 w 143"/>
                <a:gd name="T61" fmla="*/ 78 h 114"/>
                <a:gd name="T62" fmla="*/ 95 w 143"/>
                <a:gd name="T63" fmla="*/ 90 h 114"/>
                <a:gd name="T64" fmla="*/ 83 w 143"/>
                <a:gd name="T65" fmla="*/ 96 h 114"/>
                <a:gd name="T66" fmla="*/ 65 w 143"/>
                <a:gd name="T67" fmla="*/ 102 h 114"/>
                <a:gd name="T68" fmla="*/ 53 w 143"/>
                <a:gd name="T69" fmla="*/ 108 h 114"/>
                <a:gd name="T70" fmla="*/ 53 w 143"/>
                <a:gd name="T71" fmla="*/ 108 h 114"/>
                <a:gd name="T72" fmla="*/ 65 w 143"/>
                <a:gd name="T73" fmla="*/ 108 h 114"/>
                <a:gd name="T74" fmla="*/ 89 w 143"/>
                <a:gd name="T75" fmla="*/ 102 h 114"/>
                <a:gd name="T76" fmla="*/ 101 w 143"/>
                <a:gd name="T77" fmla="*/ 96 h 114"/>
                <a:gd name="T78" fmla="*/ 113 w 143"/>
                <a:gd name="T79" fmla="*/ 96 h 114"/>
                <a:gd name="T80" fmla="*/ 125 w 143"/>
                <a:gd name="T81" fmla="*/ 102 h 114"/>
                <a:gd name="T82" fmla="*/ 131 w 143"/>
                <a:gd name="T83" fmla="*/ 108 h 114"/>
                <a:gd name="T84" fmla="*/ 143 w 143"/>
                <a:gd name="T85" fmla="*/ 114 h 11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"/>
                <a:gd name="T130" fmla="*/ 0 h 114"/>
                <a:gd name="T131" fmla="*/ 143 w 143"/>
                <a:gd name="T132" fmla="*/ 114 h 11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" h="114">
                  <a:moveTo>
                    <a:pt x="143" y="114"/>
                  </a:moveTo>
                  <a:lnTo>
                    <a:pt x="137" y="108"/>
                  </a:lnTo>
                  <a:lnTo>
                    <a:pt x="137" y="102"/>
                  </a:lnTo>
                  <a:lnTo>
                    <a:pt x="131" y="102"/>
                  </a:lnTo>
                  <a:lnTo>
                    <a:pt x="131" y="96"/>
                  </a:lnTo>
                  <a:lnTo>
                    <a:pt x="125" y="96"/>
                  </a:lnTo>
                  <a:lnTo>
                    <a:pt x="119" y="96"/>
                  </a:lnTo>
                  <a:lnTo>
                    <a:pt x="119" y="90"/>
                  </a:lnTo>
                  <a:lnTo>
                    <a:pt x="113" y="90"/>
                  </a:lnTo>
                  <a:lnTo>
                    <a:pt x="113" y="84"/>
                  </a:lnTo>
                  <a:lnTo>
                    <a:pt x="113" y="78"/>
                  </a:lnTo>
                  <a:lnTo>
                    <a:pt x="113" y="66"/>
                  </a:lnTo>
                  <a:lnTo>
                    <a:pt x="113" y="54"/>
                  </a:lnTo>
                  <a:lnTo>
                    <a:pt x="113" y="48"/>
                  </a:lnTo>
                  <a:lnTo>
                    <a:pt x="113" y="42"/>
                  </a:lnTo>
                  <a:lnTo>
                    <a:pt x="113" y="48"/>
                  </a:lnTo>
                  <a:lnTo>
                    <a:pt x="113" y="54"/>
                  </a:lnTo>
                  <a:lnTo>
                    <a:pt x="107" y="66"/>
                  </a:lnTo>
                  <a:lnTo>
                    <a:pt x="107" y="78"/>
                  </a:lnTo>
                  <a:lnTo>
                    <a:pt x="107" y="84"/>
                  </a:lnTo>
                  <a:lnTo>
                    <a:pt x="101" y="84"/>
                  </a:lnTo>
                  <a:lnTo>
                    <a:pt x="101" y="78"/>
                  </a:lnTo>
                  <a:lnTo>
                    <a:pt x="95" y="78"/>
                  </a:lnTo>
                  <a:lnTo>
                    <a:pt x="95" y="72"/>
                  </a:lnTo>
                  <a:lnTo>
                    <a:pt x="89" y="66"/>
                  </a:lnTo>
                  <a:lnTo>
                    <a:pt x="83" y="66"/>
                  </a:lnTo>
                  <a:lnTo>
                    <a:pt x="83" y="60"/>
                  </a:lnTo>
                  <a:lnTo>
                    <a:pt x="77" y="60"/>
                  </a:lnTo>
                  <a:lnTo>
                    <a:pt x="83" y="48"/>
                  </a:lnTo>
                  <a:lnTo>
                    <a:pt x="77" y="30"/>
                  </a:lnTo>
                  <a:lnTo>
                    <a:pt x="77" y="12"/>
                  </a:lnTo>
                  <a:lnTo>
                    <a:pt x="71" y="0"/>
                  </a:lnTo>
                  <a:lnTo>
                    <a:pt x="71" y="6"/>
                  </a:lnTo>
                  <a:lnTo>
                    <a:pt x="71" y="12"/>
                  </a:lnTo>
                  <a:lnTo>
                    <a:pt x="71" y="18"/>
                  </a:lnTo>
                  <a:lnTo>
                    <a:pt x="77" y="30"/>
                  </a:lnTo>
                  <a:lnTo>
                    <a:pt x="77" y="48"/>
                  </a:lnTo>
                  <a:lnTo>
                    <a:pt x="71" y="54"/>
                  </a:lnTo>
                  <a:lnTo>
                    <a:pt x="65" y="48"/>
                  </a:lnTo>
                  <a:lnTo>
                    <a:pt x="59" y="42"/>
                  </a:lnTo>
                  <a:lnTo>
                    <a:pt x="47" y="36"/>
                  </a:lnTo>
                  <a:lnTo>
                    <a:pt x="41" y="30"/>
                  </a:lnTo>
                  <a:lnTo>
                    <a:pt x="30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30" y="30"/>
                  </a:lnTo>
                  <a:lnTo>
                    <a:pt x="41" y="36"/>
                  </a:lnTo>
                  <a:lnTo>
                    <a:pt x="53" y="48"/>
                  </a:lnTo>
                  <a:lnTo>
                    <a:pt x="59" y="54"/>
                  </a:lnTo>
                  <a:lnTo>
                    <a:pt x="65" y="54"/>
                  </a:lnTo>
                  <a:lnTo>
                    <a:pt x="71" y="60"/>
                  </a:lnTo>
                  <a:lnTo>
                    <a:pt x="65" y="60"/>
                  </a:lnTo>
                  <a:lnTo>
                    <a:pt x="59" y="66"/>
                  </a:lnTo>
                  <a:lnTo>
                    <a:pt x="53" y="66"/>
                  </a:lnTo>
                  <a:lnTo>
                    <a:pt x="41" y="66"/>
                  </a:lnTo>
                  <a:lnTo>
                    <a:pt x="36" y="66"/>
                  </a:lnTo>
                  <a:lnTo>
                    <a:pt x="24" y="66"/>
                  </a:lnTo>
                  <a:lnTo>
                    <a:pt x="18" y="60"/>
                  </a:lnTo>
                  <a:lnTo>
                    <a:pt x="12" y="60"/>
                  </a:lnTo>
                  <a:lnTo>
                    <a:pt x="6" y="60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8" y="66"/>
                  </a:lnTo>
                  <a:lnTo>
                    <a:pt x="30" y="66"/>
                  </a:lnTo>
                  <a:lnTo>
                    <a:pt x="41" y="66"/>
                  </a:lnTo>
                  <a:lnTo>
                    <a:pt x="47" y="66"/>
                  </a:lnTo>
                  <a:lnTo>
                    <a:pt x="59" y="72"/>
                  </a:lnTo>
                  <a:lnTo>
                    <a:pt x="65" y="72"/>
                  </a:lnTo>
                  <a:lnTo>
                    <a:pt x="71" y="72"/>
                  </a:lnTo>
                  <a:lnTo>
                    <a:pt x="77" y="72"/>
                  </a:lnTo>
                  <a:lnTo>
                    <a:pt x="77" y="78"/>
                  </a:lnTo>
                  <a:lnTo>
                    <a:pt x="83" y="78"/>
                  </a:lnTo>
                  <a:lnTo>
                    <a:pt x="89" y="84"/>
                  </a:lnTo>
                  <a:lnTo>
                    <a:pt x="95" y="90"/>
                  </a:lnTo>
                  <a:lnTo>
                    <a:pt x="89" y="90"/>
                  </a:lnTo>
                  <a:lnTo>
                    <a:pt x="83" y="96"/>
                  </a:lnTo>
                  <a:lnTo>
                    <a:pt x="77" y="96"/>
                  </a:lnTo>
                  <a:lnTo>
                    <a:pt x="71" y="102"/>
                  </a:lnTo>
                  <a:lnTo>
                    <a:pt x="65" y="102"/>
                  </a:lnTo>
                  <a:lnTo>
                    <a:pt x="59" y="108"/>
                  </a:lnTo>
                  <a:lnTo>
                    <a:pt x="53" y="108"/>
                  </a:lnTo>
                  <a:lnTo>
                    <a:pt x="47" y="108"/>
                  </a:lnTo>
                  <a:lnTo>
                    <a:pt x="53" y="108"/>
                  </a:lnTo>
                  <a:lnTo>
                    <a:pt x="59" y="108"/>
                  </a:lnTo>
                  <a:lnTo>
                    <a:pt x="65" y="108"/>
                  </a:lnTo>
                  <a:lnTo>
                    <a:pt x="77" y="108"/>
                  </a:lnTo>
                  <a:lnTo>
                    <a:pt x="83" y="102"/>
                  </a:lnTo>
                  <a:lnTo>
                    <a:pt x="89" y="102"/>
                  </a:lnTo>
                  <a:lnTo>
                    <a:pt x="95" y="102"/>
                  </a:lnTo>
                  <a:lnTo>
                    <a:pt x="95" y="96"/>
                  </a:lnTo>
                  <a:lnTo>
                    <a:pt x="101" y="96"/>
                  </a:lnTo>
                  <a:lnTo>
                    <a:pt x="107" y="96"/>
                  </a:lnTo>
                  <a:lnTo>
                    <a:pt x="113" y="96"/>
                  </a:lnTo>
                  <a:lnTo>
                    <a:pt x="113" y="102"/>
                  </a:lnTo>
                  <a:lnTo>
                    <a:pt x="119" y="102"/>
                  </a:lnTo>
                  <a:lnTo>
                    <a:pt x="125" y="102"/>
                  </a:lnTo>
                  <a:lnTo>
                    <a:pt x="125" y="108"/>
                  </a:lnTo>
                  <a:lnTo>
                    <a:pt x="131" y="108"/>
                  </a:lnTo>
                  <a:lnTo>
                    <a:pt x="137" y="108"/>
                  </a:lnTo>
                  <a:lnTo>
                    <a:pt x="137" y="114"/>
                  </a:lnTo>
                  <a:lnTo>
                    <a:pt x="143" y="114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</p:grpSp>
      <p:grpSp>
        <p:nvGrpSpPr>
          <p:cNvPr id="258" name="Group 258"/>
          <p:cNvGrpSpPr>
            <a:grpSpLocks/>
          </p:cNvGrpSpPr>
          <p:nvPr/>
        </p:nvGrpSpPr>
        <p:grpSpPr bwMode="auto">
          <a:xfrm rot="-4516406">
            <a:off x="7015163" y="23812"/>
            <a:ext cx="2000250" cy="2257425"/>
            <a:chOff x="4176" y="878"/>
            <a:chExt cx="1254" cy="1422"/>
          </a:xfrm>
        </p:grpSpPr>
        <p:sp>
          <p:nvSpPr>
            <p:cNvPr id="259" name="Freeform 259"/>
            <p:cNvSpPr>
              <a:spLocks/>
            </p:cNvSpPr>
            <p:nvPr/>
          </p:nvSpPr>
          <p:spPr bwMode="auto">
            <a:xfrm>
              <a:off x="5149" y="1189"/>
              <a:ext cx="54" cy="149"/>
            </a:xfrm>
            <a:custGeom>
              <a:avLst/>
              <a:gdLst>
                <a:gd name="T0" fmla="*/ 42 w 54"/>
                <a:gd name="T1" fmla="*/ 149 h 149"/>
                <a:gd name="T2" fmla="*/ 42 w 54"/>
                <a:gd name="T3" fmla="*/ 149 h 149"/>
                <a:gd name="T4" fmla="*/ 42 w 54"/>
                <a:gd name="T5" fmla="*/ 143 h 149"/>
                <a:gd name="T6" fmla="*/ 42 w 54"/>
                <a:gd name="T7" fmla="*/ 143 h 149"/>
                <a:gd name="T8" fmla="*/ 42 w 54"/>
                <a:gd name="T9" fmla="*/ 143 h 149"/>
                <a:gd name="T10" fmla="*/ 48 w 54"/>
                <a:gd name="T11" fmla="*/ 119 h 149"/>
                <a:gd name="T12" fmla="*/ 48 w 54"/>
                <a:gd name="T13" fmla="*/ 96 h 149"/>
                <a:gd name="T14" fmla="*/ 48 w 54"/>
                <a:gd name="T15" fmla="*/ 78 h 149"/>
                <a:gd name="T16" fmla="*/ 36 w 54"/>
                <a:gd name="T17" fmla="*/ 60 h 149"/>
                <a:gd name="T18" fmla="*/ 30 w 54"/>
                <a:gd name="T19" fmla="*/ 42 h 149"/>
                <a:gd name="T20" fmla="*/ 18 w 54"/>
                <a:gd name="T21" fmla="*/ 24 h 149"/>
                <a:gd name="T22" fmla="*/ 6 w 54"/>
                <a:gd name="T23" fmla="*/ 12 h 149"/>
                <a:gd name="T24" fmla="*/ 0 w 54"/>
                <a:gd name="T25" fmla="*/ 0 h 149"/>
                <a:gd name="T26" fmla="*/ 12 w 54"/>
                <a:gd name="T27" fmla="*/ 6 h 149"/>
                <a:gd name="T28" fmla="*/ 24 w 54"/>
                <a:gd name="T29" fmla="*/ 18 h 149"/>
                <a:gd name="T30" fmla="*/ 36 w 54"/>
                <a:gd name="T31" fmla="*/ 36 h 149"/>
                <a:gd name="T32" fmla="*/ 48 w 54"/>
                <a:gd name="T33" fmla="*/ 60 h 149"/>
                <a:gd name="T34" fmla="*/ 54 w 54"/>
                <a:gd name="T35" fmla="*/ 84 h 149"/>
                <a:gd name="T36" fmla="*/ 54 w 54"/>
                <a:gd name="T37" fmla="*/ 107 h 149"/>
                <a:gd name="T38" fmla="*/ 54 w 54"/>
                <a:gd name="T39" fmla="*/ 131 h 149"/>
                <a:gd name="T40" fmla="*/ 42 w 54"/>
                <a:gd name="T41" fmla="*/ 149 h 14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49"/>
                <a:gd name="T65" fmla="*/ 54 w 54"/>
                <a:gd name="T66" fmla="*/ 149 h 14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49">
                  <a:moveTo>
                    <a:pt x="42" y="149"/>
                  </a:moveTo>
                  <a:lnTo>
                    <a:pt x="42" y="149"/>
                  </a:lnTo>
                  <a:lnTo>
                    <a:pt x="42" y="143"/>
                  </a:lnTo>
                  <a:lnTo>
                    <a:pt x="48" y="119"/>
                  </a:lnTo>
                  <a:lnTo>
                    <a:pt x="48" y="96"/>
                  </a:lnTo>
                  <a:lnTo>
                    <a:pt x="48" y="78"/>
                  </a:lnTo>
                  <a:lnTo>
                    <a:pt x="36" y="60"/>
                  </a:lnTo>
                  <a:lnTo>
                    <a:pt x="30" y="42"/>
                  </a:lnTo>
                  <a:lnTo>
                    <a:pt x="18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12" y="6"/>
                  </a:lnTo>
                  <a:lnTo>
                    <a:pt x="24" y="18"/>
                  </a:lnTo>
                  <a:lnTo>
                    <a:pt x="36" y="36"/>
                  </a:lnTo>
                  <a:lnTo>
                    <a:pt x="48" y="60"/>
                  </a:lnTo>
                  <a:lnTo>
                    <a:pt x="54" y="84"/>
                  </a:lnTo>
                  <a:lnTo>
                    <a:pt x="54" y="107"/>
                  </a:lnTo>
                  <a:lnTo>
                    <a:pt x="54" y="131"/>
                  </a:lnTo>
                  <a:lnTo>
                    <a:pt x="42" y="14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60" name="Freeform 260"/>
            <p:cNvSpPr>
              <a:spLocks/>
            </p:cNvSpPr>
            <p:nvPr/>
          </p:nvSpPr>
          <p:spPr bwMode="auto">
            <a:xfrm>
              <a:off x="5125" y="1207"/>
              <a:ext cx="54" cy="12"/>
            </a:xfrm>
            <a:custGeom>
              <a:avLst/>
              <a:gdLst>
                <a:gd name="T0" fmla="*/ 0 w 54"/>
                <a:gd name="T1" fmla="*/ 6 h 12"/>
                <a:gd name="T2" fmla="*/ 6 w 54"/>
                <a:gd name="T3" fmla="*/ 0 h 12"/>
                <a:gd name="T4" fmla="*/ 12 w 54"/>
                <a:gd name="T5" fmla="*/ 0 h 12"/>
                <a:gd name="T6" fmla="*/ 18 w 54"/>
                <a:gd name="T7" fmla="*/ 0 h 12"/>
                <a:gd name="T8" fmla="*/ 24 w 54"/>
                <a:gd name="T9" fmla="*/ 0 h 12"/>
                <a:gd name="T10" fmla="*/ 30 w 54"/>
                <a:gd name="T11" fmla="*/ 6 h 12"/>
                <a:gd name="T12" fmla="*/ 42 w 54"/>
                <a:gd name="T13" fmla="*/ 6 h 12"/>
                <a:gd name="T14" fmla="*/ 48 w 54"/>
                <a:gd name="T15" fmla="*/ 12 h 12"/>
                <a:gd name="T16" fmla="*/ 54 w 54"/>
                <a:gd name="T17" fmla="*/ 12 h 12"/>
                <a:gd name="T18" fmla="*/ 48 w 54"/>
                <a:gd name="T19" fmla="*/ 12 h 12"/>
                <a:gd name="T20" fmla="*/ 42 w 54"/>
                <a:gd name="T21" fmla="*/ 12 h 12"/>
                <a:gd name="T22" fmla="*/ 30 w 54"/>
                <a:gd name="T23" fmla="*/ 12 h 12"/>
                <a:gd name="T24" fmla="*/ 24 w 54"/>
                <a:gd name="T25" fmla="*/ 6 h 12"/>
                <a:gd name="T26" fmla="*/ 18 w 54"/>
                <a:gd name="T27" fmla="*/ 6 h 12"/>
                <a:gd name="T28" fmla="*/ 12 w 54"/>
                <a:gd name="T29" fmla="*/ 6 h 12"/>
                <a:gd name="T30" fmla="*/ 6 w 54"/>
                <a:gd name="T31" fmla="*/ 6 h 12"/>
                <a:gd name="T32" fmla="*/ 0 w 54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12"/>
                <a:gd name="T53" fmla="*/ 54 w 5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12">
                  <a:moveTo>
                    <a:pt x="0" y="6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42" y="6"/>
                  </a:lnTo>
                  <a:lnTo>
                    <a:pt x="48" y="12"/>
                  </a:lnTo>
                  <a:lnTo>
                    <a:pt x="54" y="12"/>
                  </a:lnTo>
                  <a:lnTo>
                    <a:pt x="48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61" name="Freeform 261"/>
            <p:cNvSpPr>
              <a:spLocks/>
            </p:cNvSpPr>
            <p:nvPr/>
          </p:nvSpPr>
          <p:spPr bwMode="auto">
            <a:xfrm>
              <a:off x="5125" y="1219"/>
              <a:ext cx="60" cy="12"/>
            </a:xfrm>
            <a:custGeom>
              <a:avLst/>
              <a:gdLst>
                <a:gd name="T0" fmla="*/ 0 w 60"/>
                <a:gd name="T1" fmla="*/ 0 h 12"/>
                <a:gd name="T2" fmla="*/ 6 w 60"/>
                <a:gd name="T3" fmla="*/ 0 h 12"/>
                <a:gd name="T4" fmla="*/ 6 w 60"/>
                <a:gd name="T5" fmla="*/ 0 h 12"/>
                <a:gd name="T6" fmla="*/ 18 w 60"/>
                <a:gd name="T7" fmla="*/ 0 h 12"/>
                <a:gd name="T8" fmla="*/ 24 w 60"/>
                <a:gd name="T9" fmla="*/ 0 h 12"/>
                <a:gd name="T10" fmla="*/ 36 w 60"/>
                <a:gd name="T11" fmla="*/ 6 h 12"/>
                <a:gd name="T12" fmla="*/ 48 w 60"/>
                <a:gd name="T13" fmla="*/ 6 h 12"/>
                <a:gd name="T14" fmla="*/ 54 w 60"/>
                <a:gd name="T15" fmla="*/ 12 h 12"/>
                <a:gd name="T16" fmla="*/ 60 w 60"/>
                <a:gd name="T17" fmla="*/ 12 h 12"/>
                <a:gd name="T18" fmla="*/ 54 w 60"/>
                <a:gd name="T19" fmla="*/ 12 h 12"/>
                <a:gd name="T20" fmla="*/ 48 w 60"/>
                <a:gd name="T21" fmla="*/ 12 h 12"/>
                <a:gd name="T22" fmla="*/ 36 w 60"/>
                <a:gd name="T23" fmla="*/ 12 h 12"/>
                <a:gd name="T24" fmla="*/ 30 w 60"/>
                <a:gd name="T25" fmla="*/ 6 h 12"/>
                <a:gd name="T26" fmla="*/ 18 w 60"/>
                <a:gd name="T27" fmla="*/ 6 h 12"/>
                <a:gd name="T28" fmla="*/ 12 w 60"/>
                <a:gd name="T29" fmla="*/ 6 h 12"/>
                <a:gd name="T30" fmla="*/ 6 w 60"/>
                <a:gd name="T31" fmla="*/ 0 h 12"/>
                <a:gd name="T32" fmla="*/ 0 w 60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0"/>
                <a:gd name="T52" fmla="*/ 0 h 12"/>
                <a:gd name="T53" fmla="*/ 60 w 6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0" h="12">
                  <a:moveTo>
                    <a:pt x="0" y="0"/>
                  </a:move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6" y="6"/>
                  </a:lnTo>
                  <a:lnTo>
                    <a:pt x="48" y="6"/>
                  </a:lnTo>
                  <a:lnTo>
                    <a:pt x="54" y="12"/>
                  </a:lnTo>
                  <a:lnTo>
                    <a:pt x="60" y="12"/>
                  </a:lnTo>
                  <a:lnTo>
                    <a:pt x="54" y="12"/>
                  </a:lnTo>
                  <a:lnTo>
                    <a:pt x="48" y="12"/>
                  </a:lnTo>
                  <a:lnTo>
                    <a:pt x="36" y="12"/>
                  </a:lnTo>
                  <a:lnTo>
                    <a:pt x="30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62" name="Freeform 262"/>
            <p:cNvSpPr>
              <a:spLocks/>
            </p:cNvSpPr>
            <p:nvPr/>
          </p:nvSpPr>
          <p:spPr bwMode="auto">
            <a:xfrm>
              <a:off x="5131" y="1243"/>
              <a:ext cx="66" cy="12"/>
            </a:xfrm>
            <a:custGeom>
              <a:avLst/>
              <a:gdLst>
                <a:gd name="T0" fmla="*/ 0 w 66"/>
                <a:gd name="T1" fmla="*/ 0 h 12"/>
                <a:gd name="T2" fmla="*/ 6 w 66"/>
                <a:gd name="T3" fmla="*/ 0 h 12"/>
                <a:gd name="T4" fmla="*/ 12 w 66"/>
                <a:gd name="T5" fmla="*/ 0 h 12"/>
                <a:gd name="T6" fmla="*/ 18 w 66"/>
                <a:gd name="T7" fmla="*/ 0 h 12"/>
                <a:gd name="T8" fmla="*/ 30 w 66"/>
                <a:gd name="T9" fmla="*/ 0 h 12"/>
                <a:gd name="T10" fmla="*/ 42 w 66"/>
                <a:gd name="T11" fmla="*/ 6 h 12"/>
                <a:gd name="T12" fmla="*/ 54 w 66"/>
                <a:gd name="T13" fmla="*/ 6 h 12"/>
                <a:gd name="T14" fmla="*/ 60 w 66"/>
                <a:gd name="T15" fmla="*/ 6 h 12"/>
                <a:gd name="T16" fmla="*/ 66 w 66"/>
                <a:gd name="T17" fmla="*/ 12 h 12"/>
                <a:gd name="T18" fmla="*/ 60 w 66"/>
                <a:gd name="T19" fmla="*/ 12 h 12"/>
                <a:gd name="T20" fmla="*/ 54 w 66"/>
                <a:gd name="T21" fmla="*/ 12 h 12"/>
                <a:gd name="T22" fmla="*/ 42 w 66"/>
                <a:gd name="T23" fmla="*/ 12 h 12"/>
                <a:gd name="T24" fmla="*/ 30 w 66"/>
                <a:gd name="T25" fmla="*/ 12 h 12"/>
                <a:gd name="T26" fmla="*/ 18 w 66"/>
                <a:gd name="T27" fmla="*/ 6 h 12"/>
                <a:gd name="T28" fmla="*/ 12 w 66"/>
                <a:gd name="T29" fmla="*/ 6 h 12"/>
                <a:gd name="T30" fmla="*/ 6 w 66"/>
                <a:gd name="T31" fmla="*/ 6 h 12"/>
                <a:gd name="T32" fmla="*/ 0 w 66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12"/>
                <a:gd name="T53" fmla="*/ 66 w 6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12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2" y="6"/>
                  </a:lnTo>
                  <a:lnTo>
                    <a:pt x="54" y="6"/>
                  </a:lnTo>
                  <a:lnTo>
                    <a:pt x="60" y="6"/>
                  </a:lnTo>
                  <a:lnTo>
                    <a:pt x="66" y="12"/>
                  </a:lnTo>
                  <a:lnTo>
                    <a:pt x="60" y="12"/>
                  </a:lnTo>
                  <a:lnTo>
                    <a:pt x="54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63" name="Freeform 263"/>
            <p:cNvSpPr>
              <a:spLocks/>
            </p:cNvSpPr>
            <p:nvPr/>
          </p:nvSpPr>
          <p:spPr bwMode="auto">
            <a:xfrm>
              <a:off x="5143" y="1261"/>
              <a:ext cx="54" cy="6"/>
            </a:xfrm>
            <a:custGeom>
              <a:avLst/>
              <a:gdLst>
                <a:gd name="T0" fmla="*/ 0 w 54"/>
                <a:gd name="T1" fmla="*/ 0 h 6"/>
                <a:gd name="T2" fmla="*/ 0 w 54"/>
                <a:gd name="T3" fmla="*/ 0 h 6"/>
                <a:gd name="T4" fmla="*/ 6 w 54"/>
                <a:gd name="T5" fmla="*/ 0 h 6"/>
                <a:gd name="T6" fmla="*/ 18 w 54"/>
                <a:gd name="T7" fmla="*/ 0 h 6"/>
                <a:gd name="T8" fmla="*/ 24 w 54"/>
                <a:gd name="T9" fmla="*/ 0 h 6"/>
                <a:gd name="T10" fmla="*/ 36 w 54"/>
                <a:gd name="T11" fmla="*/ 0 h 6"/>
                <a:gd name="T12" fmla="*/ 42 w 54"/>
                <a:gd name="T13" fmla="*/ 0 h 6"/>
                <a:gd name="T14" fmla="*/ 54 w 54"/>
                <a:gd name="T15" fmla="*/ 6 h 6"/>
                <a:gd name="T16" fmla="*/ 54 w 54"/>
                <a:gd name="T17" fmla="*/ 6 h 6"/>
                <a:gd name="T18" fmla="*/ 54 w 54"/>
                <a:gd name="T19" fmla="*/ 6 h 6"/>
                <a:gd name="T20" fmla="*/ 42 w 54"/>
                <a:gd name="T21" fmla="*/ 6 h 6"/>
                <a:gd name="T22" fmla="*/ 36 w 54"/>
                <a:gd name="T23" fmla="*/ 6 h 6"/>
                <a:gd name="T24" fmla="*/ 24 w 54"/>
                <a:gd name="T25" fmla="*/ 6 h 6"/>
                <a:gd name="T26" fmla="*/ 18 w 54"/>
                <a:gd name="T27" fmla="*/ 6 h 6"/>
                <a:gd name="T28" fmla="*/ 6 w 54"/>
                <a:gd name="T29" fmla="*/ 6 h 6"/>
                <a:gd name="T30" fmla="*/ 0 w 54"/>
                <a:gd name="T31" fmla="*/ 0 h 6"/>
                <a:gd name="T32" fmla="*/ 0 w 54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6"/>
                <a:gd name="T53" fmla="*/ 54 w 5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54" y="6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64" name="Freeform 264"/>
            <p:cNvSpPr>
              <a:spLocks/>
            </p:cNvSpPr>
            <p:nvPr/>
          </p:nvSpPr>
          <p:spPr bwMode="auto">
            <a:xfrm>
              <a:off x="5155" y="1285"/>
              <a:ext cx="48" cy="5"/>
            </a:xfrm>
            <a:custGeom>
              <a:avLst/>
              <a:gdLst>
                <a:gd name="T0" fmla="*/ 0 w 48"/>
                <a:gd name="T1" fmla="*/ 5 h 5"/>
                <a:gd name="T2" fmla="*/ 0 w 48"/>
                <a:gd name="T3" fmla="*/ 5 h 5"/>
                <a:gd name="T4" fmla="*/ 6 w 48"/>
                <a:gd name="T5" fmla="*/ 0 h 5"/>
                <a:gd name="T6" fmla="*/ 12 w 48"/>
                <a:gd name="T7" fmla="*/ 0 h 5"/>
                <a:gd name="T8" fmla="*/ 18 w 48"/>
                <a:gd name="T9" fmla="*/ 0 h 5"/>
                <a:gd name="T10" fmla="*/ 30 w 48"/>
                <a:gd name="T11" fmla="*/ 0 h 5"/>
                <a:gd name="T12" fmla="*/ 36 w 48"/>
                <a:gd name="T13" fmla="*/ 0 h 5"/>
                <a:gd name="T14" fmla="*/ 42 w 48"/>
                <a:gd name="T15" fmla="*/ 5 h 5"/>
                <a:gd name="T16" fmla="*/ 48 w 48"/>
                <a:gd name="T17" fmla="*/ 5 h 5"/>
                <a:gd name="T18" fmla="*/ 42 w 48"/>
                <a:gd name="T19" fmla="*/ 5 h 5"/>
                <a:gd name="T20" fmla="*/ 36 w 48"/>
                <a:gd name="T21" fmla="*/ 5 h 5"/>
                <a:gd name="T22" fmla="*/ 30 w 48"/>
                <a:gd name="T23" fmla="*/ 5 h 5"/>
                <a:gd name="T24" fmla="*/ 18 w 48"/>
                <a:gd name="T25" fmla="*/ 5 h 5"/>
                <a:gd name="T26" fmla="*/ 12 w 48"/>
                <a:gd name="T27" fmla="*/ 5 h 5"/>
                <a:gd name="T28" fmla="*/ 6 w 48"/>
                <a:gd name="T29" fmla="*/ 5 h 5"/>
                <a:gd name="T30" fmla="*/ 0 w 48"/>
                <a:gd name="T31" fmla="*/ 5 h 5"/>
                <a:gd name="T32" fmla="*/ 0 w 48"/>
                <a:gd name="T33" fmla="*/ 5 h 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5"/>
                <a:gd name="T53" fmla="*/ 48 w 48"/>
                <a:gd name="T54" fmla="*/ 5 h 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5">
                  <a:moveTo>
                    <a:pt x="0" y="5"/>
                  </a:moveTo>
                  <a:lnTo>
                    <a:pt x="0" y="5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5"/>
                  </a:lnTo>
                  <a:lnTo>
                    <a:pt x="48" y="5"/>
                  </a:lnTo>
                  <a:lnTo>
                    <a:pt x="42" y="5"/>
                  </a:lnTo>
                  <a:lnTo>
                    <a:pt x="36" y="5"/>
                  </a:lnTo>
                  <a:lnTo>
                    <a:pt x="30" y="5"/>
                  </a:lnTo>
                  <a:lnTo>
                    <a:pt x="18" y="5"/>
                  </a:lnTo>
                  <a:lnTo>
                    <a:pt x="12" y="5"/>
                  </a:lnTo>
                  <a:lnTo>
                    <a:pt x="6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65" name="Freeform 265"/>
            <p:cNvSpPr>
              <a:spLocks/>
            </p:cNvSpPr>
            <p:nvPr/>
          </p:nvSpPr>
          <p:spPr bwMode="auto">
            <a:xfrm>
              <a:off x="5173" y="1326"/>
              <a:ext cx="24" cy="6"/>
            </a:xfrm>
            <a:custGeom>
              <a:avLst/>
              <a:gdLst>
                <a:gd name="T0" fmla="*/ 0 w 24"/>
                <a:gd name="T1" fmla="*/ 6 h 6"/>
                <a:gd name="T2" fmla="*/ 0 w 24"/>
                <a:gd name="T3" fmla="*/ 6 h 6"/>
                <a:gd name="T4" fmla="*/ 6 w 24"/>
                <a:gd name="T5" fmla="*/ 0 h 6"/>
                <a:gd name="T6" fmla="*/ 6 w 24"/>
                <a:gd name="T7" fmla="*/ 0 h 6"/>
                <a:gd name="T8" fmla="*/ 12 w 24"/>
                <a:gd name="T9" fmla="*/ 0 h 6"/>
                <a:gd name="T10" fmla="*/ 12 w 24"/>
                <a:gd name="T11" fmla="*/ 0 h 6"/>
                <a:gd name="T12" fmla="*/ 18 w 24"/>
                <a:gd name="T13" fmla="*/ 0 h 6"/>
                <a:gd name="T14" fmla="*/ 24 w 24"/>
                <a:gd name="T15" fmla="*/ 0 h 6"/>
                <a:gd name="T16" fmla="*/ 24 w 24"/>
                <a:gd name="T17" fmla="*/ 0 h 6"/>
                <a:gd name="T18" fmla="*/ 18 w 24"/>
                <a:gd name="T19" fmla="*/ 0 h 6"/>
                <a:gd name="T20" fmla="*/ 18 w 24"/>
                <a:gd name="T21" fmla="*/ 0 h 6"/>
                <a:gd name="T22" fmla="*/ 12 w 24"/>
                <a:gd name="T23" fmla="*/ 0 h 6"/>
                <a:gd name="T24" fmla="*/ 6 w 24"/>
                <a:gd name="T25" fmla="*/ 6 h 6"/>
                <a:gd name="T26" fmla="*/ 6 w 24"/>
                <a:gd name="T27" fmla="*/ 6 h 6"/>
                <a:gd name="T28" fmla="*/ 0 w 24"/>
                <a:gd name="T29" fmla="*/ 6 h 6"/>
                <a:gd name="T30" fmla="*/ 0 w 24"/>
                <a:gd name="T31" fmla="*/ 6 h 6"/>
                <a:gd name="T32" fmla="*/ 0 w 24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0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66" name="Freeform 266"/>
            <p:cNvSpPr>
              <a:spLocks/>
            </p:cNvSpPr>
            <p:nvPr/>
          </p:nvSpPr>
          <p:spPr bwMode="auto">
            <a:xfrm>
              <a:off x="5125" y="1195"/>
              <a:ext cx="42" cy="12"/>
            </a:xfrm>
            <a:custGeom>
              <a:avLst/>
              <a:gdLst>
                <a:gd name="T0" fmla="*/ 0 w 42"/>
                <a:gd name="T1" fmla="*/ 0 h 12"/>
                <a:gd name="T2" fmla="*/ 0 w 42"/>
                <a:gd name="T3" fmla="*/ 0 h 12"/>
                <a:gd name="T4" fmla="*/ 6 w 42"/>
                <a:gd name="T5" fmla="*/ 0 h 12"/>
                <a:gd name="T6" fmla="*/ 12 w 42"/>
                <a:gd name="T7" fmla="*/ 0 h 12"/>
                <a:gd name="T8" fmla="*/ 18 w 42"/>
                <a:gd name="T9" fmla="*/ 0 h 12"/>
                <a:gd name="T10" fmla="*/ 24 w 42"/>
                <a:gd name="T11" fmla="*/ 0 h 12"/>
                <a:gd name="T12" fmla="*/ 30 w 42"/>
                <a:gd name="T13" fmla="*/ 6 h 12"/>
                <a:gd name="T14" fmla="*/ 36 w 42"/>
                <a:gd name="T15" fmla="*/ 6 h 12"/>
                <a:gd name="T16" fmla="*/ 42 w 42"/>
                <a:gd name="T17" fmla="*/ 12 h 12"/>
                <a:gd name="T18" fmla="*/ 36 w 42"/>
                <a:gd name="T19" fmla="*/ 12 h 12"/>
                <a:gd name="T20" fmla="*/ 30 w 42"/>
                <a:gd name="T21" fmla="*/ 6 h 12"/>
                <a:gd name="T22" fmla="*/ 24 w 42"/>
                <a:gd name="T23" fmla="*/ 6 h 12"/>
                <a:gd name="T24" fmla="*/ 18 w 42"/>
                <a:gd name="T25" fmla="*/ 6 h 12"/>
                <a:gd name="T26" fmla="*/ 12 w 42"/>
                <a:gd name="T27" fmla="*/ 6 h 12"/>
                <a:gd name="T28" fmla="*/ 6 w 42"/>
                <a:gd name="T29" fmla="*/ 6 h 12"/>
                <a:gd name="T30" fmla="*/ 0 w 42"/>
                <a:gd name="T31" fmla="*/ 0 h 12"/>
                <a:gd name="T32" fmla="*/ 0 w 4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12"/>
                <a:gd name="T53" fmla="*/ 42 w 4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12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67" name="Freeform 267"/>
            <p:cNvSpPr>
              <a:spLocks/>
            </p:cNvSpPr>
            <p:nvPr/>
          </p:nvSpPr>
          <p:spPr bwMode="auto">
            <a:xfrm>
              <a:off x="5131" y="1231"/>
              <a:ext cx="60" cy="12"/>
            </a:xfrm>
            <a:custGeom>
              <a:avLst/>
              <a:gdLst>
                <a:gd name="T0" fmla="*/ 0 w 60"/>
                <a:gd name="T1" fmla="*/ 0 h 12"/>
                <a:gd name="T2" fmla="*/ 0 w 60"/>
                <a:gd name="T3" fmla="*/ 0 h 12"/>
                <a:gd name="T4" fmla="*/ 6 w 60"/>
                <a:gd name="T5" fmla="*/ 0 h 12"/>
                <a:gd name="T6" fmla="*/ 18 w 60"/>
                <a:gd name="T7" fmla="*/ 0 h 12"/>
                <a:gd name="T8" fmla="*/ 24 w 60"/>
                <a:gd name="T9" fmla="*/ 0 h 12"/>
                <a:gd name="T10" fmla="*/ 36 w 60"/>
                <a:gd name="T11" fmla="*/ 6 h 12"/>
                <a:gd name="T12" fmla="*/ 48 w 60"/>
                <a:gd name="T13" fmla="*/ 6 h 12"/>
                <a:gd name="T14" fmla="*/ 54 w 60"/>
                <a:gd name="T15" fmla="*/ 6 h 12"/>
                <a:gd name="T16" fmla="*/ 60 w 60"/>
                <a:gd name="T17" fmla="*/ 12 h 12"/>
                <a:gd name="T18" fmla="*/ 54 w 60"/>
                <a:gd name="T19" fmla="*/ 12 h 12"/>
                <a:gd name="T20" fmla="*/ 48 w 60"/>
                <a:gd name="T21" fmla="*/ 12 h 12"/>
                <a:gd name="T22" fmla="*/ 36 w 60"/>
                <a:gd name="T23" fmla="*/ 12 h 12"/>
                <a:gd name="T24" fmla="*/ 24 w 60"/>
                <a:gd name="T25" fmla="*/ 12 h 12"/>
                <a:gd name="T26" fmla="*/ 18 w 60"/>
                <a:gd name="T27" fmla="*/ 6 h 12"/>
                <a:gd name="T28" fmla="*/ 6 w 60"/>
                <a:gd name="T29" fmla="*/ 6 h 12"/>
                <a:gd name="T30" fmla="*/ 0 w 60"/>
                <a:gd name="T31" fmla="*/ 6 h 12"/>
                <a:gd name="T32" fmla="*/ 0 w 60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0"/>
                <a:gd name="T52" fmla="*/ 0 h 12"/>
                <a:gd name="T53" fmla="*/ 60 w 6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0" h="12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6" y="6"/>
                  </a:lnTo>
                  <a:lnTo>
                    <a:pt x="48" y="6"/>
                  </a:lnTo>
                  <a:lnTo>
                    <a:pt x="54" y="6"/>
                  </a:lnTo>
                  <a:lnTo>
                    <a:pt x="60" y="12"/>
                  </a:lnTo>
                  <a:lnTo>
                    <a:pt x="54" y="12"/>
                  </a:lnTo>
                  <a:lnTo>
                    <a:pt x="48" y="12"/>
                  </a:lnTo>
                  <a:lnTo>
                    <a:pt x="36" y="12"/>
                  </a:lnTo>
                  <a:lnTo>
                    <a:pt x="24" y="12"/>
                  </a:lnTo>
                  <a:lnTo>
                    <a:pt x="18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68" name="Freeform 268"/>
            <p:cNvSpPr>
              <a:spLocks/>
            </p:cNvSpPr>
            <p:nvPr/>
          </p:nvSpPr>
          <p:spPr bwMode="auto">
            <a:xfrm>
              <a:off x="5149" y="1273"/>
              <a:ext cx="54" cy="12"/>
            </a:xfrm>
            <a:custGeom>
              <a:avLst/>
              <a:gdLst>
                <a:gd name="T0" fmla="*/ 0 w 54"/>
                <a:gd name="T1" fmla="*/ 6 h 12"/>
                <a:gd name="T2" fmla="*/ 0 w 54"/>
                <a:gd name="T3" fmla="*/ 6 h 12"/>
                <a:gd name="T4" fmla="*/ 6 w 54"/>
                <a:gd name="T5" fmla="*/ 6 h 12"/>
                <a:gd name="T6" fmla="*/ 12 w 54"/>
                <a:gd name="T7" fmla="*/ 0 h 12"/>
                <a:gd name="T8" fmla="*/ 24 w 54"/>
                <a:gd name="T9" fmla="*/ 0 h 12"/>
                <a:gd name="T10" fmla="*/ 30 w 54"/>
                <a:gd name="T11" fmla="*/ 0 h 12"/>
                <a:gd name="T12" fmla="*/ 36 w 54"/>
                <a:gd name="T13" fmla="*/ 6 h 12"/>
                <a:gd name="T14" fmla="*/ 48 w 54"/>
                <a:gd name="T15" fmla="*/ 6 h 12"/>
                <a:gd name="T16" fmla="*/ 54 w 54"/>
                <a:gd name="T17" fmla="*/ 12 h 12"/>
                <a:gd name="T18" fmla="*/ 48 w 54"/>
                <a:gd name="T19" fmla="*/ 6 h 12"/>
                <a:gd name="T20" fmla="*/ 42 w 54"/>
                <a:gd name="T21" fmla="*/ 6 h 12"/>
                <a:gd name="T22" fmla="*/ 30 w 54"/>
                <a:gd name="T23" fmla="*/ 12 h 12"/>
                <a:gd name="T24" fmla="*/ 24 w 54"/>
                <a:gd name="T25" fmla="*/ 12 h 12"/>
                <a:gd name="T26" fmla="*/ 12 w 54"/>
                <a:gd name="T27" fmla="*/ 12 h 12"/>
                <a:gd name="T28" fmla="*/ 6 w 54"/>
                <a:gd name="T29" fmla="*/ 12 h 12"/>
                <a:gd name="T30" fmla="*/ 0 w 54"/>
                <a:gd name="T31" fmla="*/ 6 h 12"/>
                <a:gd name="T32" fmla="*/ 0 w 54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12"/>
                <a:gd name="T53" fmla="*/ 54 w 5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12">
                  <a:moveTo>
                    <a:pt x="0" y="6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48" y="6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69" name="Freeform 269"/>
            <p:cNvSpPr>
              <a:spLocks/>
            </p:cNvSpPr>
            <p:nvPr/>
          </p:nvSpPr>
          <p:spPr bwMode="auto">
            <a:xfrm>
              <a:off x="5155" y="1296"/>
              <a:ext cx="48" cy="6"/>
            </a:xfrm>
            <a:custGeom>
              <a:avLst/>
              <a:gdLst>
                <a:gd name="T0" fmla="*/ 0 w 48"/>
                <a:gd name="T1" fmla="*/ 6 h 6"/>
                <a:gd name="T2" fmla="*/ 6 w 48"/>
                <a:gd name="T3" fmla="*/ 0 h 6"/>
                <a:gd name="T4" fmla="*/ 6 w 48"/>
                <a:gd name="T5" fmla="*/ 0 h 6"/>
                <a:gd name="T6" fmla="*/ 18 w 48"/>
                <a:gd name="T7" fmla="*/ 0 h 6"/>
                <a:gd name="T8" fmla="*/ 24 w 48"/>
                <a:gd name="T9" fmla="*/ 0 h 6"/>
                <a:gd name="T10" fmla="*/ 30 w 48"/>
                <a:gd name="T11" fmla="*/ 0 h 6"/>
                <a:gd name="T12" fmla="*/ 36 w 48"/>
                <a:gd name="T13" fmla="*/ 6 h 6"/>
                <a:gd name="T14" fmla="*/ 42 w 48"/>
                <a:gd name="T15" fmla="*/ 6 h 6"/>
                <a:gd name="T16" fmla="*/ 48 w 48"/>
                <a:gd name="T17" fmla="*/ 6 h 6"/>
                <a:gd name="T18" fmla="*/ 42 w 48"/>
                <a:gd name="T19" fmla="*/ 6 h 6"/>
                <a:gd name="T20" fmla="*/ 36 w 48"/>
                <a:gd name="T21" fmla="*/ 6 h 6"/>
                <a:gd name="T22" fmla="*/ 30 w 48"/>
                <a:gd name="T23" fmla="*/ 6 h 6"/>
                <a:gd name="T24" fmla="*/ 24 w 48"/>
                <a:gd name="T25" fmla="*/ 6 h 6"/>
                <a:gd name="T26" fmla="*/ 18 w 48"/>
                <a:gd name="T27" fmla="*/ 6 h 6"/>
                <a:gd name="T28" fmla="*/ 12 w 48"/>
                <a:gd name="T29" fmla="*/ 6 h 6"/>
                <a:gd name="T30" fmla="*/ 6 w 48"/>
                <a:gd name="T31" fmla="*/ 6 h 6"/>
                <a:gd name="T32" fmla="*/ 0 w 48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6"/>
                <a:gd name="T53" fmla="*/ 48 w 48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6">
                  <a:moveTo>
                    <a:pt x="0" y="6"/>
                  </a:move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42" y="6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70" name="Freeform 270"/>
            <p:cNvSpPr>
              <a:spLocks/>
            </p:cNvSpPr>
            <p:nvPr/>
          </p:nvSpPr>
          <p:spPr bwMode="auto">
            <a:xfrm>
              <a:off x="5173" y="1308"/>
              <a:ext cx="24" cy="12"/>
            </a:xfrm>
            <a:custGeom>
              <a:avLst/>
              <a:gdLst>
                <a:gd name="T0" fmla="*/ 0 w 24"/>
                <a:gd name="T1" fmla="*/ 6 h 12"/>
                <a:gd name="T2" fmla="*/ 0 w 24"/>
                <a:gd name="T3" fmla="*/ 6 h 12"/>
                <a:gd name="T4" fmla="*/ 6 w 24"/>
                <a:gd name="T5" fmla="*/ 6 h 12"/>
                <a:gd name="T6" fmla="*/ 6 w 24"/>
                <a:gd name="T7" fmla="*/ 6 h 12"/>
                <a:gd name="T8" fmla="*/ 12 w 24"/>
                <a:gd name="T9" fmla="*/ 6 h 12"/>
                <a:gd name="T10" fmla="*/ 18 w 24"/>
                <a:gd name="T11" fmla="*/ 0 h 12"/>
                <a:gd name="T12" fmla="*/ 24 w 24"/>
                <a:gd name="T13" fmla="*/ 6 h 12"/>
                <a:gd name="T14" fmla="*/ 24 w 24"/>
                <a:gd name="T15" fmla="*/ 6 h 12"/>
                <a:gd name="T16" fmla="*/ 24 w 24"/>
                <a:gd name="T17" fmla="*/ 6 h 12"/>
                <a:gd name="T18" fmla="*/ 24 w 24"/>
                <a:gd name="T19" fmla="*/ 6 h 12"/>
                <a:gd name="T20" fmla="*/ 18 w 24"/>
                <a:gd name="T21" fmla="*/ 6 h 12"/>
                <a:gd name="T22" fmla="*/ 12 w 24"/>
                <a:gd name="T23" fmla="*/ 6 h 12"/>
                <a:gd name="T24" fmla="*/ 12 w 24"/>
                <a:gd name="T25" fmla="*/ 6 h 12"/>
                <a:gd name="T26" fmla="*/ 6 w 24"/>
                <a:gd name="T27" fmla="*/ 12 h 12"/>
                <a:gd name="T28" fmla="*/ 0 w 24"/>
                <a:gd name="T29" fmla="*/ 12 h 12"/>
                <a:gd name="T30" fmla="*/ 0 w 24"/>
                <a:gd name="T31" fmla="*/ 12 h 12"/>
                <a:gd name="T32" fmla="*/ 0 w 24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2"/>
                <a:gd name="T53" fmla="*/ 24 w 2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2">
                  <a:moveTo>
                    <a:pt x="0" y="6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71" name="Freeform 271"/>
            <p:cNvSpPr>
              <a:spLocks/>
            </p:cNvSpPr>
            <p:nvPr/>
          </p:nvSpPr>
          <p:spPr bwMode="auto">
            <a:xfrm>
              <a:off x="5131" y="1183"/>
              <a:ext cx="30" cy="12"/>
            </a:xfrm>
            <a:custGeom>
              <a:avLst/>
              <a:gdLst>
                <a:gd name="T0" fmla="*/ 30 w 30"/>
                <a:gd name="T1" fmla="*/ 12 h 12"/>
                <a:gd name="T2" fmla="*/ 24 w 30"/>
                <a:gd name="T3" fmla="*/ 12 h 12"/>
                <a:gd name="T4" fmla="*/ 24 w 30"/>
                <a:gd name="T5" fmla="*/ 12 h 12"/>
                <a:gd name="T6" fmla="*/ 18 w 30"/>
                <a:gd name="T7" fmla="*/ 6 h 12"/>
                <a:gd name="T8" fmla="*/ 12 w 30"/>
                <a:gd name="T9" fmla="*/ 6 h 12"/>
                <a:gd name="T10" fmla="*/ 6 w 30"/>
                <a:gd name="T11" fmla="*/ 6 h 12"/>
                <a:gd name="T12" fmla="*/ 0 w 30"/>
                <a:gd name="T13" fmla="*/ 6 h 12"/>
                <a:gd name="T14" fmla="*/ 0 w 30"/>
                <a:gd name="T15" fmla="*/ 6 h 12"/>
                <a:gd name="T16" fmla="*/ 0 w 30"/>
                <a:gd name="T17" fmla="*/ 0 h 12"/>
                <a:gd name="T18" fmla="*/ 0 w 30"/>
                <a:gd name="T19" fmla="*/ 0 h 12"/>
                <a:gd name="T20" fmla="*/ 6 w 30"/>
                <a:gd name="T21" fmla="*/ 0 h 12"/>
                <a:gd name="T22" fmla="*/ 6 w 30"/>
                <a:gd name="T23" fmla="*/ 0 h 12"/>
                <a:gd name="T24" fmla="*/ 12 w 30"/>
                <a:gd name="T25" fmla="*/ 0 h 12"/>
                <a:gd name="T26" fmla="*/ 18 w 30"/>
                <a:gd name="T27" fmla="*/ 6 h 12"/>
                <a:gd name="T28" fmla="*/ 24 w 30"/>
                <a:gd name="T29" fmla="*/ 6 h 12"/>
                <a:gd name="T30" fmla="*/ 24 w 30"/>
                <a:gd name="T31" fmla="*/ 12 h 12"/>
                <a:gd name="T32" fmla="*/ 30 w 30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2"/>
                <a:gd name="T53" fmla="*/ 30 w 3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2">
                  <a:moveTo>
                    <a:pt x="30" y="12"/>
                  </a:moveTo>
                  <a:lnTo>
                    <a:pt x="24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3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72" name="Freeform 272"/>
            <p:cNvSpPr>
              <a:spLocks/>
            </p:cNvSpPr>
            <p:nvPr/>
          </p:nvSpPr>
          <p:spPr bwMode="auto">
            <a:xfrm>
              <a:off x="5155" y="1171"/>
              <a:ext cx="6" cy="24"/>
            </a:xfrm>
            <a:custGeom>
              <a:avLst/>
              <a:gdLst>
                <a:gd name="T0" fmla="*/ 6 w 6"/>
                <a:gd name="T1" fmla="*/ 24 h 24"/>
                <a:gd name="T2" fmla="*/ 6 w 6"/>
                <a:gd name="T3" fmla="*/ 18 h 24"/>
                <a:gd name="T4" fmla="*/ 6 w 6"/>
                <a:gd name="T5" fmla="*/ 12 h 24"/>
                <a:gd name="T6" fmla="*/ 6 w 6"/>
                <a:gd name="T7" fmla="*/ 0 h 24"/>
                <a:gd name="T8" fmla="*/ 0 w 6"/>
                <a:gd name="T9" fmla="*/ 0 h 24"/>
                <a:gd name="T10" fmla="*/ 0 w 6"/>
                <a:gd name="T11" fmla="*/ 0 h 24"/>
                <a:gd name="T12" fmla="*/ 0 w 6"/>
                <a:gd name="T13" fmla="*/ 6 h 24"/>
                <a:gd name="T14" fmla="*/ 0 w 6"/>
                <a:gd name="T15" fmla="*/ 18 h 24"/>
                <a:gd name="T16" fmla="*/ 6 w 6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4"/>
                <a:gd name="T29" fmla="*/ 6 w 6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4">
                  <a:moveTo>
                    <a:pt x="6" y="24"/>
                  </a:moveTo>
                  <a:lnTo>
                    <a:pt x="6" y="18"/>
                  </a:lnTo>
                  <a:lnTo>
                    <a:pt x="6" y="1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8"/>
                  </a:lnTo>
                  <a:lnTo>
                    <a:pt x="6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73" name="Freeform 273"/>
            <p:cNvSpPr>
              <a:spLocks/>
            </p:cNvSpPr>
            <p:nvPr/>
          </p:nvSpPr>
          <p:spPr bwMode="auto">
            <a:xfrm>
              <a:off x="5137" y="1165"/>
              <a:ext cx="12" cy="24"/>
            </a:xfrm>
            <a:custGeom>
              <a:avLst/>
              <a:gdLst>
                <a:gd name="T0" fmla="*/ 12 w 12"/>
                <a:gd name="T1" fmla="*/ 24 h 24"/>
                <a:gd name="T2" fmla="*/ 12 w 12"/>
                <a:gd name="T3" fmla="*/ 18 h 24"/>
                <a:gd name="T4" fmla="*/ 6 w 12"/>
                <a:gd name="T5" fmla="*/ 6 h 24"/>
                <a:gd name="T6" fmla="*/ 6 w 12"/>
                <a:gd name="T7" fmla="*/ 0 h 24"/>
                <a:gd name="T8" fmla="*/ 0 w 12"/>
                <a:gd name="T9" fmla="*/ 0 h 24"/>
                <a:gd name="T10" fmla="*/ 0 w 12"/>
                <a:gd name="T11" fmla="*/ 0 h 24"/>
                <a:gd name="T12" fmla="*/ 0 w 12"/>
                <a:gd name="T13" fmla="*/ 6 h 24"/>
                <a:gd name="T14" fmla="*/ 0 w 12"/>
                <a:gd name="T15" fmla="*/ 6 h 24"/>
                <a:gd name="T16" fmla="*/ 0 w 12"/>
                <a:gd name="T17" fmla="*/ 12 h 24"/>
                <a:gd name="T18" fmla="*/ 6 w 12"/>
                <a:gd name="T19" fmla="*/ 12 h 24"/>
                <a:gd name="T20" fmla="*/ 6 w 12"/>
                <a:gd name="T21" fmla="*/ 18 h 24"/>
                <a:gd name="T22" fmla="*/ 12 w 12"/>
                <a:gd name="T23" fmla="*/ 18 h 24"/>
                <a:gd name="T24" fmla="*/ 12 w 12"/>
                <a:gd name="T25" fmla="*/ 24 h 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24"/>
                <a:gd name="T41" fmla="*/ 12 w 12"/>
                <a:gd name="T42" fmla="*/ 24 h 2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24">
                  <a:moveTo>
                    <a:pt x="12" y="24"/>
                  </a:moveTo>
                  <a:lnTo>
                    <a:pt x="12" y="18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74" name="Freeform 274"/>
            <p:cNvSpPr>
              <a:spLocks/>
            </p:cNvSpPr>
            <p:nvPr/>
          </p:nvSpPr>
          <p:spPr bwMode="auto">
            <a:xfrm>
              <a:off x="5197" y="1308"/>
              <a:ext cx="36" cy="6"/>
            </a:xfrm>
            <a:custGeom>
              <a:avLst/>
              <a:gdLst>
                <a:gd name="T0" fmla="*/ 0 w 36"/>
                <a:gd name="T1" fmla="*/ 6 h 6"/>
                <a:gd name="T2" fmla="*/ 6 w 36"/>
                <a:gd name="T3" fmla="*/ 6 h 6"/>
                <a:gd name="T4" fmla="*/ 6 w 36"/>
                <a:gd name="T5" fmla="*/ 0 h 6"/>
                <a:gd name="T6" fmla="*/ 12 w 36"/>
                <a:gd name="T7" fmla="*/ 0 h 6"/>
                <a:gd name="T8" fmla="*/ 18 w 36"/>
                <a:gd name="T9" fmla="*/ 0 h 6"/>
                <a:gd name="T10" fmla="*/ 24 w 36"/>
                <a:gd name="T11" fmla="*/ 0 h 6"/>
                <a:gd name="T12" fmla="*/ 30 w 36"/>
                <a:gd name="T13" fmla="*/ 0 h 6"/>
                <a:gd name="T14" fmla="*/ 30 w 36"/>
                <a:gd name="T15" fmla="*/ 6 h 6"/>
                <a:gd name="T16" fmla="*/ 36 w 36"/>
                <a:gd name="T17" fmla="*/ 6 h 6"/>
                <a:gd name="T18" fmla="*/ 36 w 36"/>
                <a:gd name="T19" fmla="*/ 6 h 6"/>
                <a:gd name="T20" fmla="*/ 30 w 36"/>
                <a:gd name="T21" fmla="*/ 6 h 6"/>
                <a:gd name="T22" fmla="*/ 24 w 36"/>
                <a:gd name="T23" fmla="*/ 6 h 6"/>
                <a:gd name="T24" fmla="*/ 18 w 36"/>
                <a:gd name="T25" fmla="*/ 6 h 6"/>
                <a:gd name="T26" fmla="*/ 18 w 36"/>
                <a:gd name="T27" fmla="*/ 6 h 6"/>
                <a:gd name="T28" fmla="*/ 12 w 36"/>
                <a:gd name="T29" fmla="*/ 6 h 6"/>
                <a:gd name="T30" fmla="*/ 6 w 36"/>
                <a:gd name="T31" fmla="*/ 6 h 6"/>
                <a:gd name="T32" fmla="*/ 0 w 36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6"/>
                <a:gd name="T53" fmla="*/ 36 w 36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6">
                  <a:moveTo>
                    <a:pt x="0" y="6"/>
                  </a:move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75" name="Freeform 275"/>
            <p:cNvSpPr>
              <a:spLocks/>
            </p:cNvSpPr>
            <p:nvPr/>
          </p:nvSpPr>
          <p:spPr bwMode="auto">
            <a:xfrm>
              <a:off x="5191" y="1326"/>
              <a:ext cx="30" cy="18"/>
            </a:xfrm>
            <a:custGeom>
              <a:avLst/>
              <a:gdLst>
                <a:gd name="T0" fmla="*/ 0 w 30"/>
                <a:gd name="T1" fmla="*/ 0 h 18"/>
                <a:gd name="T2" fmla="*/ 6 w 30"/>
                <a:gd name="T3" fmla="*/ 0 h 18"/>
                <a:gd name="T4" fmla="*/ 6 w 30"/>
                <a:gd name="T5" fmla="*/ 6 h 18"/>
                <a:gd name="T6" fmla="*/ 12 w 30"/>
                <a:gd name="T7" fmla="*/ 6 h 18"/>
                <a:gd name="T8" fmla="*/ 18 w 30"/>
                <a:gd name="T9" fmla="*/ 6 h 18"/>
                <a:gd name="T10" fmla="*/ 24 w 30"/>
                <a:gd name="T11" fmla="*/ 6 h 18"/>
                <a:gd name="T12" fmla="*/ 30 w 30"/>
                <a:gd name="T13" fmla="*/ 12 h 18"/>
                <a:gd name="T14" fmla="*/ 30 w 30"/>
                <a:gd name="T15" fmla="*/ 12 h 18"/>
                <a:gd name="T16" fmla="*/ 30 w 30"/>
                <a:gd name="T17" fmla="*/ 12 h 18"/>
                <a:gd name="T18" fmla="*/ 30 w 30"/>
                <a:gd name="T19" fmla="*/ 18 h 18"/>
                <a:gd name="T20" fmla="*/ 30 w 30"/>
                <a:gd name="T21" fmla="*/ 18 h 18"/>
                <a:gd name="T22" fmla="*/ 24 w 30"/>
                <a:gd name="T23" fmla="*/ 12 h 18"/>
                <a:gd name="T24" fmla="*/ 18 w 30"/>
                <a:gd name="T25" fmla="*/ 12 h 18"/>
                <a:gd name="T26" fmla="*/ 12 w 30"/>
                <a:gd name="T27" fmla="*/ 12 h 18"/>
                <a:gd name="T28" fmla="*/ 6 w 30"/>
                <a:gd name="T29" fmla="*/ 6 h 18"/>
                <a:gd name="T30" fmla="*/ 0 w 30"/>
                <a:gd name="T31" fmla="*/ 6 h 18"/>
                <a:gd name="T32" fmla="*/ 0 w 30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0" y="0"/>
                  </a:move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30" y="18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76" name="Freeform 276"/>
            <p:cNvSpPr>
              <a:spLocks/>
            </p:cNvSpPr>
            <p:nvPr/>
          </p:nvSpPr>
          <p:spPr bwMode="auto">
            <a:xfrm>
              <a:off x="5203" y="1296"/>
              <a:ext cx="30" cy="6"/>
            </a:xfrm>
            <a:custGeom>
              <a:avLst/>
              <a:gdLst>
                <a:gd name="T0" fmla="*/ 0 w 30"/>
                <a:gd name="T1" fmla="*/ 6 h 6"/>
                <a:gd name="T2" fmla="*/ 0 w 30"/>
                <a:gd name="T3" fmla="*/ 6 h 6"/>
                <a:gd name="T4" fmla="*/ 0 w 30"/>
                <a:gd name="T5" fmla="*/ 6 h 6"/>
                <a:gd name="T6" fmla="*/ 6 w 30"/>
                <a:gd name="T7" fmla="*/ 0 h 6"/>
                <a:gd name="T8" fmla="*/ 12 w 30"/>
                <a:gd name="T9" fmla="*/ 0 h 6"/>
                <a:gd name="T10" fmla="*/ 18 w 30"/>
                <a:gd name="T11" fmla="*/ 0 h 6"/>
                <a:gd name="T12" fmla="*/ 24 w 30"/>
                <a:gd name="T13" fmla="*/ 0 h 6"/>
                <a:gd name="T14" fmla="*/ 24 w 30"/>
                <a:gd name="T15" fmla="*/ 0 h 6"/>
                <a:gd name="T16" fmla="*/ 30 w 30"/>
                <a:gd name="T17" fmla="*/ 6 h 6"/>
                <a:gd name="T18" fmla="*/ 30 w 30"/>
                <a:gd name="T19" fmla="*/ 6 h 6"/>
                <a:gd name="T20" fmla="*/ 24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6 h 6"/>
                <a:gd name="T28" fmla="*/ 6 w 30"/>
                <a:gd name="T29" fmla="*/ 6 h 6"/>
                <a:gd name="T30" fmla="*/ 0 w 30"/>
                <a:gd name="T31" fmla="*/ 6 h 6"/>
                <a:gd name="T32" fmla="*/ 0 w 30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77" name="Freeform 277"/>
            <p:cNvSpPr>
              <a:spLocks/>
            </p:cNvSpPr>
            <p:nvPr/>
          </p:nvSpPr>
          <p:spPr bwMode="auto">
            <a:xfrm>
              <a:off x="5203" y="1285"/>
              <a:ext cx="30" cy="5"/>
            </a:xfrm>
            <a:custGeom>
              <a:avLst/>
              <a:gdLst>
                <a:gd name="T0" fmla="*/ 0 w 30"/>
                <a:gd name="T1" fmla="*/ 5 h 5"/>
                <a:gd name="T2" fmla="*/ 0 w 30"/>
                <a:gd name="T3" fmla="*/ 5 h 5"/>
                <a:gd name="T4" fmla="*/ 6 w 30"/>
                <a:gd name="T5" fmla="*/ 5 h 5"/>
                <a:gd name="T6" fmla="*/ 12 w 30"/>
                <a:gd name="T7" fmla="*/ 0 h 5"/>
                <a:gd name="T8" fmla="*/ 12 w 30"/>
                <a:gd name="T9" fmla="*/ 0 h 5"/>
                <a:gd name="T10" fmla="*/ 18 w 30"/>
                <a:gd name="T11" fmla="*/ 0 h 5"/>
                <a:gd name="T12" fmla="*/ 24 w 30"/>
                <a:gd name="T13" fmla="*/ 0 h 5"/>
                <a:gd name="T14" fmla="*/ 30 w 30"/>
                <a:gd name="T15" fmla="*/ 0 h 5"/>
                <a:gd name="T16" fmla="*/ 30 w 30"/>
                <a:gd name="T17" fmla="*/ 0 h 5"/>
                <a:gd name="T18" fmla="*/ 30 w 30"/>
                <a:gd name="T19" fmla="*/ 0 h 5"/>
                <a:gd name="T20" fmla="*/ 30 w 30"/>
                <a:gd name="T21" fmla="*/ 5 h 5"/>
                <a:gd name="T22" fmla="*/ 24 w 30"/>
                <a:gd name="T23" fmla="*/ 5 h 5"/>
                <a:gd name="T24" fmla="*/ 18 w 30"/>
                <a:gd name="T25" fmla="*/ 5 h 5"/>
                <a:gd name="T26" fmla="*/ 12 w 30"/>
                <a:gd name="T27" fmla="*/ 5 h 5"/>
                <a:gd name="T28" fmla="*/ 6 w 30"/>
                <a:gd name="T29" fmla="*/ 5 h 5"/>
                <a:gd name="T30" fmla="*/ 0 w 30"/>
                <a:gd name="T31" fmla="*/ 5 h 5"/>
                <a:gd name="T32" fmla="*/ 0 w 30"/>
                <a:gd name="T33" fmla="*/ 5 h 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5"/>
                <a:gd name="T53" fmla="*/ 30 w 30"/>
                <a:gd name="T54" fmla="*/ 5 h 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5">
                  <a:moveTo>
                    <a:pt x="0" y="5"/>
                  </a:moveTo>
                  <a:lnTo>
                    <a:pt x="0" y="5"/>
                  </a:lnTo>
                  <a:lnTo>
                    <a:pt x="6" y="5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5"/>
                  </a:lnTo>
                  <a:lnTo>
                    <a:pt x="24" y="5"/>
                  </a:lnTo>
                  <a:lnTo>
                    <a:pt x="18" y="5"/>
                  </a:lnTo>
                  <a:lnTo>
                    <a:pt x="12" y="5"/>
                  </a:lnTo>
                  <a:lnTo>
                    <a:pt x="6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78" name="Freeform 278"/>
            <p:cNvSpPr>
              <a:spLocks/>
            </p:cNvSpPr>
            <p:nvPr/>
          </p:nvSpPr>
          <p:spPr bwMode="auto">
            <a:xfrm>
              <a:off x="5197" y="1273"/>
              <a:ext cx="36" cy="12"/>
            </a:xfrm>
            <a:custGeom>
              <a:avLst/>
              <a:gdLst>
                <a:gd name="T0" fmla="*/ 0 w 36"/>
                <a:gd name="T1" fmla="*/ 12 h 12"/>
                <a:gd name="T2" fmla="*/ 6 w 36"/>
                <a:gd name="T3" fmla="*/ 6 h 12"/>
                <a:gd name="T4" fmla="*/ 12 w 36"/>
                <a:gd name="T5" fmla="*/ 6 h 12"/>
                <a:gd name="T6" fmla="*/ 18 w 36"/>
                <a:gd name="T7" fmla="*/ 0 h 12"/>
                <a:gd name="T8" fmla="*/ 18 w 36"/>
                <a:gd name="T9" fmla="*/ 0 h 12"/>
                <a:gd name="T10" fmla="*/ 24 w 36"/>
                <a:gd name="T11" fmla="*/ 0 h 12"/>
                <a:gd name="T12" fmla="*/ 30 w 36"/>
                <a:gd name="T13" fmla="*/ 0 h 12"/>
                <a:gd name="T14" fmla="*/ 36 w 36"/>
                <a:gd name="T15" fmla="*/ 0 h 12"/>
                <a:gd name="T16" fmla="*/ 36 w 36"/>
                <a:gd name="T17" fmla="*/ 0 h 12"/>
                <a:gd name="T18" fmla="*/ 36 w 36"/>
                <a:gd name="T19" fmla="*/ 0 h 12"/>
                <a:gd name="T20" fmla="*/ 30 w 36"/>
                <a:gd name="T21" fmla="*/ 0 h 12"/>
                <a:gd name="T22" fmla="*/ 30 w 36"/>
                <a:gd name="T23" fmla="*/ 6 h 12"/>
                <a:gd name="T24" fmla="*/ 24 w 36"/>
                <a:gd name="T25" fmla="*/ 6 h 12"/>
                <a:gd name="T26" fmla="*/ 18 w 36"/>
                <a:gd name="T27" fmla="*/ 6 h 12"/>
                <a:gd name="T28" fmla="*/ 12 w 36"/>
                <a:gd name="T29" fmla="*/ 6 h 12"/>
                <a:gd name="T30" fmla="*/ 6 w 36"/>
                <a:gd name="T31" fmla="*/ 12 h 12"/>
                <a:gd name="T32" fmla="*/ 0 w 36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2"/>
                <a:gd name="T53" fmla="*/ 36 w 3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2">
                  <a:moveTo>
                    <a:pt x="0" y="12"/>
                  </a:moveTo>
                  <a:lnTo>
                    <a:pt x="6" y="6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79" name="Freeform 279"/>
            <p:cNvSpPr>
              <a:spLocks/>
            </p:cNvSpPr>
            <p:nvPr/>
          </p:nvSpPr>
          <p:spPr bwMode="auto">
            <a:xfrm>
              <a:off x="5197" y="1249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6 w 36"/>
                <a:gd name="T3" fmla="*/ 18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6 h 24"/>
                <a:gd name="T10" fmla="*/ 24 w 36"/>
                <a:gd name="T11" fmla="*/ 6 h 24"/>
                <a:gd name="T12" fmla="*/ 30 w 36"/>
                <a:gd name="T13" fmla="*/ 6 h 24"/>
                <a:gd name="T14" fmla="*/ 30 w 36"/>
                <a:gd name="T15" fmla="*/ 0 h 24"/>
                <a:gd name="T16" fmla="*/ 36 w 36"/>
                <a:gd name="T17" fmla="*/ 6 h 24"/>
                <a:gd name="T18" fmla="*/ 36 w 36"/>
                <a:gd name="T19" fmla="*/ 6 h 24"/>
                <a:gd name="T20" fmla="*/ 30 w 36"/>
                <a:gd name="T21" fmla="*/ 12 h 24"/>
                <a:gd name="T22" fmla="*/ 24 w 36"/>
                <a:gd name="T23" fmla="*/ 12 h 24"/>
                <a:gd name="T24" fmla="*/ 18 w 36"/>
                <a:gd name="T25" fmla="*/ 12 h 24"/>
                <a:gd name="T26" fmla="*/ 18 w 36"/>
                <a:gd name="T27" fmla="*/ 18 h 24"/>
                <a:gd name="T28" fmla="*/ 12 w 36"/>
                <a:gd name="T29" fmla="*/ 18 h 24"/>
                <a:gd name="T30" fmla="*/ 6 w 36"/>
                <a:gd name="T31" fmla="*/ 18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6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80" name="Freeform 280"/>
            <p:cNvSpPr>
              <a:spLocks/>
            </p:cNvSpPr>
            <p:nvPr/>
          </p:nvSpPr>
          <p:spPr bwMode="auto">
            <a:xfrm>
              <a:off x="5191" y="1231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6 w 36"/>
                <a:gd name="T3" fmla="*/ 24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6 h 24"/>
                <a:gd name="T10" fmla="*/ 24 w 36"/>
                <a:gd name="T11" fmla="*/ 6 h 24"/>
                <a:gd name="T12" fmla="*/ 30 w 36"/>
                <a:gd name="T13" fmla="*/ 0 h 24"/>
                <a:gd name="T14" fmla="*/ 36 w 36"/>
                <a:gd name="T15" fmla="*/ 0 h 24"/>
                <a:gd name="T16" fmla="*/ 36 w 36"/>
                <a:gd name="T17" fmla="*/ 0 h 24"/>
                <a:gd name="T18" fmla="*/ 36 w 36"/>
                <a:gd name="T19" fmla="*/ 6 h 24"/>
                <a:gd name="T20" fmla="*/ 30 w 36"/>
                <a:gd name="T21" fmla="*/ 6 h 24"/>
                <a:gd name="T22" fmla="*/ 24 w 36"/>
                <a:gd name="T23" fmla="*/ 12 h 24"/>
                <a:gd name="T24" fmla="*/ 18 w 36"/>
                <a:gd name="T25" fmla="*/ 18 h 24"/>
                <a:gd name="T26" fmla="*/ 12 w 36"/>
                <a:gd name="T27" fmla="*/ 18 h 24"/>
                <a:gd name="T28" fmla="*/ 6 w 36"/>
                <a:gd name="T29" fmla="*/ 24 h 24"/>
                <a:gd name="T30" fmla="*/ 6 w 36"/>
                <a:gd name="T31" fmla="*/ 24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81" name="Freeform 281"/>
            <p:cNvSpPr>
              <a:spLocks/>
            </p:cNvSpPr>
            <p:nvPr/>
          </p:nvSpPr>
          <p:spPr bwMode="auto">
            <a:xfrm>
              <a:off x="5185" y="1213"/>
              <a:ext cx="36" cy="30"/>
            </a:xfrm>
            <a:custGeom>
              <a:avLst/>
              <a:gdLst>
                <a:gd name="T0" fmla="*/ 0 w 36"/>
                <a:gd name="T1" fmla="*/ 30 h 30"/>
                <a:gd name="T2" fmla="*/ 6 w 36"/>
                <a:gd name="T3" fmla="*/ 24 h 30"/>
                <a:gd name="T4" fmla="*/ 6 w 36"/>
                <a:gd name="T5" fmla="*/ 18 h 30"/>
                <a:gd name="T6" fmla="*/ 12 w 36"/>
                <a:gd name="T7" fmla="*/ 12 h 30"/>
                <a:gd name="T8" fmla="*/ 18 w 36"/>
                <a:gd name="T9" fmla="*/ 6 h 30"/>
                <a:gd name="T10" fmla="*/ 24 w 36"/>
                <a:gd name="T11" fmla="*/ 0 h 30"/>
                <a:gd name="T12" fmla="*/ 30 w 36"/>
                <a:gd name="T13" fmla="*/ 0 h 30"/>
                <a:gd name="T14" fmla="*/ 36 w 36"/>
                <a:gd name="T15" fmla="*/ 0 h 30"/>
                <a:gd name="T16" fmla="*/ 36 w 36"/>
                <a:gd name="T17" fmla="*/ 0 h 30"/>
                <a:gd name="T18" fmla="*/ 36 w 36"/>
                <a:gd name="T19" fmla="*/ 0 h 30"/>
                <a:gd name="T20" fmla="*/ 36 w 36"/>
                <a:gd name="T21" fmla="*/ 6 h 30"/>
                <a:gd name="T22" fmla="*/ 30 w 36"/>
                <a:gd name="T23" fmla="*/ 12 h 30"/>
                <a:gd name="T24" fmla="*/ 24 w 36"/>
                <a:gd name="T25" fmla="*/ 12 h 30"/>
                <a:gd name="T26" fmla="*/ 18 w 36"/>
                <a:gd name="T27" fmla="*/ 18 h 30"/>
                <a:gd name="T28" fmla="*/ 12 w 36"/>
                <a:gd name="T29" fmla="*/ 24 h 30"/>
                <a:gd name="T30" fmla="*/ 6 w 36"/>
                <a:gd name="T31" fmla="*/ 24 h 30"/>
                <a:gd name="T32" fmla="*/ 0 w 36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30"/>
                  </a:move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6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82" name="Freeform 282"/>
            <p:cNvSpPr>
              <a:spLocks/>
            </p:cNvSpPr>
            <p:nvPr/>
          </p:nvSpPr>
          <p:spPr bwMode="auto">
            <a:xfrm>
              <a:off x="5179" y="1195"/>
              <a:ext cx="36" cy="36"/>
            </a:xfrm>
            <a:custGeom>
              <a:avLst/>
              <a:gdLst>
                <a:gd name="T0" fmla="*/ 0 w 36"/>
                <a:gd name="T1" fmla="*/ 36 h 36"/>
                <a:gd name="T2" fmla="*/ 6 w 36"/>
                <a:gd name="T3" fmla="*/ 30 h 36"/>
                <a:gd name="T4" fmla="*/ 6 w 36"/>
                <a:gd name="T5" fmla="*/ 24 h 36"/>
                <a:gd name="T6" fmla="*/ 12 w 36"/>
                <a:gd name="T7" fmla="*/ 18 h 36"/>
                <a:gd name="T8" fmla="*/ 12 w 36"/>
                <a:gd name="T9" fmla="*/ 12 h 36"/>
                <a:gd name="T10" fmla="*/ 18 w 36"/>
                <a:gd name="T11" fmla="*/ 6 h 36"/>
                <a:gd name="T12" fmla="*/ 24 w 36"/>
                <a:gd name="T13" fmla="*/ 0 h 36"/>
                <a:gd name="T14" fmla="*/ 30 w 36"/>
                <a:gd name="T15" fmla="*/ 0 h 36"/>
                <a:gd name="T16" fmla="*/ 36 w 36"/>
                <a:gd name="T17" fmla="*/ 0 h 36"/>
                <a:gd name="T18" fmla="*/ 36 w 36"/>
                <a:gd name="T19" fmla="*/ 0 h 36"/>
                <a:gd name="T20" fmla="*/ 30 w 36"/>
                <a:gd name="T21" fmla="*/ 6 h 36"/>
                <a:gd name="T22" fmla="*/ 30 w 36"/>
                <a:gd name="T23" fmla="*/ 6 h 36"/>
                <a:gd name="T24" fmla="*/ 24 w 36"/>
                <a:gd name="T25" fmla="*/ 12 h 36"/>
                <a:gd name="T26" fmla="*/ 18 w 36"/>
                <a:gd name="T27" fmla="*/ 18 h 36"/>
                <a:gd name="T28" fmla="*/ 12 w 36"/>
                <a:gd name="T29" fmla="*/ 24 h 36"/>
                <a:gd name="T30" fmla="*/ 6 w 36"/>
                <a:gd name="T31" fmla="*/ 30 h 36"/>
                <a:gd name="T32" fmla="*/ 0 w 36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0" y="36"/>
                  </a:moveTo>
                  <a:lnTo>
                    <a:pt x="6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6" y="3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83" name="Freeform 283"/>
            <p:cNvSpPr>
              <a:spLocks/>
            </p:cNvSpPr>
            <p:nvPr/>
          </p:nvSpPr>
          <p:spPr bwMode="auto">
            <a:xfrm>
              <a:off x="5179" y="1183"/>
              <a:ext cx="12" cy="36"/>
            </a:xfrm>
            <a:custGeom>
              <a:avLst/>
              <a:gdLst>
                <a:gd name="T0" fmla="*/ 12 w 12"/>
                <a:gd name="T1" fmla="*/ 0 h 36"/>
                <a:gd name="T2" fmla="*/ 12 w 12"/>
                <a:gd name="T3" fmla="*/ 0 h 36"/>
                <a:gd name="T4" fmla="*/ 12 w 12"/>
                <a:gd name="T5" fmla="*/ 6 h 36"/>
                <a:gd name="T6" fmla="*/ 12 w 12"/>
                <a:gd name="T7" fmla="*/ 12 h 36"/>
                <a:gd name="T8" fmla="*/ 6 w 12"/>
                <a:gd name="T9" fmla="*/ 18 h 36"/>
                <a:gd name="T10" fmla="*/ 6 w 12"/>
                <a:gd name="T11" fmla="*/ 24 h 36"/>
                <a:gd name="T12" fmla="*/ 0 w 12"/>
                <a:gd name="T13" fmla="*/ 30 h 36"/>
                <a:gd name="T14" fmla="*/ 0 w 12"/>
                <a:gd name="T15" fmla="*/ 30 h 36"/>
                <a:gd name="T16" fmla="*/ 0 w 12"/>
                <a:gd name="T17" fmla="*/ 36 h 36"/>
                <a:gd name="T18" fmla="*/ 0 w 12"/>
                <a:gd name="T19" fmla="*/ 30 h 36"/>
                <a:gd name="T20" fmla="*/ 0 w 12"/>
                <a:gd name="T21" fmla="*/ 24 h 36"/>
                <a:gd name="T22" fmla="*/ 0 w 12"/>
                <a:gd name="T23" fmla="*/ 18 h 36"/>
                <a:gd name="T24" fmla="*/ 0 w 12"/>
                <a:gd name="T25" fmla="*/ 12 h 36"/>
                <a:gd name="T26" fmla="*/ 6 w 12"/>
                <a:gd name="T27" fmla="*/ 6 h 36"/>
                <a:gd name="T28" fmla="*/ 6 w 12"/>
                <a:gd name="T29" fmla="*/ 0 h 36"/>
                <a:gd name="T30" fmla="*/ 12 w 12"/>
                <a:gd name="T31" fmla="*/ 0 h 36"/>
                <a:gd name="T32" fmla="*/ 12 w 12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36"/>
                <a:gd name="T53" fmla="*/ 12 w 12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36">
                  <a:moveTo>
                    <a:pt x="12" y="0"/>
                  </a:move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84" name="Freeform 284"/>
            <p:cNvSpPr>
              <a:spLocks/>
            </p:cNvSpPr>
            <p:nvPr/>
          </p:nvSpPr>
          <p:spPr bwMode="auto">
            <a:xfrm>
              <a:off x="5167" y="1165"/>
              <a:ext cx="12" cy="42"/>
            </a:xfrm>
            <a:custGeom>
              <a:avLst/>
              <a:gdLst>
                <a:gd name="T0" fmla="*/ 12 w 12"/>
                <a:gd name="T1" fmla="*/ 0 h 42"/>
                <a:gd name="T2" fmla="*/ 12 w 12"/>
                <a:gd name="T3" fmla="*/ 6 h 42"/>
                <a:gd name="T4" fmla="*/ 12 w 12"/>
                <a:gd name="T5" fmla="*/ 6 h 42"/>
                <a:gd name="T6" fmla="*/ 12 w 12"/>
                <a:gd name="T7" fmla="*/ 12 h 42"/>
                <a:gd name="T8" fmla="*/ 6 w 12"/>
                <a:gd name="T9" fmla="*/ 18 h 42"/>
                <a:gd name="T10" fmla="*/ 6 w 12"/>
                <a:gd name="T11" fmla="*/ 30 h 42"/>
                <a:gd name="T12" fmla="*/ 6 w 12"/>
                <a:gd name="T13" fmla="*/ 36 h 42"/>
                <a:gd name="T14" fmla="*/ 0 w 12"/>
                <a:gd name="T15" fmla="*/ 36 h 42"/>
                <a:gd name="T16" fmla="*/ 0 w 12"/>
                <a:gd name="T17" fmla="*/ 42 h 42"/>
                <a:gd name="T18" fmla="*/ 0 w 12"/>
                <a:gd name="T19" fmla="*/ 36 h 42"/>
                <a:gd name="T20" fmla="*/ 0 w 12"/>
                <a:gd name="T21" fmla="*/ 30 h 42"/>
                <a:gd name="T22" fmla="*/ 0 w 12"/>
                <a:gd name="T23" fmla="*/ 24 h 42"/>
                <a:gd name="T24" fmla="*/ 0 w 12"/>
                <a:gd name="T25" fmla="*/ 18 h 42"/>
                <a:gd name="T26" fmla="*/ 6 w 12"/>
                <a:gd name="T27" fmla="*/ 12 h 42"/>
                <a:gd name="T28" fmla="*/ 6 w 12"/>
                <a:gd name="T29" fmla="*/ 6 h 42"/>
                <a:gd name="T30" fmla="*/ 12 w 12"/>
                <a:gd name="T31" fmla="*/ 0 h 42"/>
                <a:gd name="T32" fmla="*/ 12 w 12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42"/>
                <a:gd name="T53" fmla="*/ 12 w 12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42">
                  <a:moveTo>
                    <a:pt x="12" y="0"/>
                  </a:moveTo>
                  <a:lnTo>
                    <a:pt x="12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6" y="30"/>
                  </a:lnTo>
                  <a:lnTo>
                    <a:pt x="6" y="36"/>
                  </a:lnTo>
                  <a:lnTo>
                    <a:pt x="0" y="36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85" name="Freeform 285"/>
            <p:cNvSpPr>
              <a:spLocks/>
            </p:cNvSpPr>
            <p:nvPr/>
          </p:nvSpPr>
          <p:spPr bwMode="auto">
            <a:xfrm>
              <a:off x="5197" y="1051"/>
              <a:ext cx="42" cy="198"/>
            </a:xfrm>
            <a:custGeom>
              <a:avLst/>
              <a:gdLst>
                <a:gd name="T0" fmla="*/ 36 w 42"/>
                <a:gd name="T1" fmla="*/ 192 h 198"/>
                <a:gd name="T2" fmla="*/ 36 w 42"/>
                <a:gd name="T3" fmla="*/ 192 h 198"/>
                <a:gd name="T4" fmla="*/ 42 w 42"/>
                <a:gd name="T5" fmla="*/ 198 h 198"/>
                <a:gd name="T6" fmla="*/ 42 w 42"/>
                <a:gd name="T7" fmla="*/ 198 h 198"/>
                <a:gd name="T8" fmla="*/ 42 w 42"/>
                <a:gd name="T9" fmla="*/ 198 h 198"/>
                <a:gd name="T10" fmla="*/ 30 w 42"/>
                <a:gd name="T11" fmla="*/ 168 h 198"/>
                <a:gd name="T12" fmla="*/ 18 w 42"/>
                <a:gd name="T13" fmla="*/ 138 h 198"/>
                <a:gd name="T14" fmla="*/ 12 w 42"/>
                <a:gd name="T15" fmla="*/ 114 h 198"/>
                <a:gd name="T16" fmla="*/ 12 w 42"/>
                <a:gd name="T17" fmla="*/ 84 h 198"/>
                <a:gd name="T18" fmla="*/ 6 w 42"/>
                <a:gd name="T19" fmla="*/ 60 h 198"/>
                <a:gd name="T20" fmla="*/ 6 w 42"/>
                <a:gd name="T21" fmla="*/ 36 h 198"/>
                <a:gd name="T22" fmla="*/ 6 w 42"/>
                <a:gd name="T23" fmla="*/ 18 h 198"/>
                <a:gd name="T24" fmla="*/ 12 w 42"/>
                <a:gd name="T25" fmla="*/ 0 h 198"/>
                <a:gd name="T26" fmla="*/ 6 w 42"/>
                <a:gd name="T27" fmla="*/ 12 h 198"/>
                <a:gd name="T28" fmla="*/ 6 w 42"/>
                <a:gd name="T29" fmla="*/ 36 h 198"/>
                <a:gd name="T30" fmla="*/ 0 w 42"/>
                <a:gd name="T31" fmla="*/ 60 h 198"/>
                <a:gd name="T32" fmla="*/ 6 w 42"/>
                <a:gd name="T33" fmla="*/ 90 h 198"/>
                <a:gd name="T34" fmla="*/ 6 w 42"/>
                <a:gd name="T35" fmla="*/ 120 h 198"/>
                <a:gd name="T36" fmla="*/ 12 w 42"/>
                <a:gd name="T37" fmla="*/ 150 h 198"/>
                <a:gd name="T38" fmla="*/ 24 w 42"/>
                <a:gd name="T39" fmla="*/ 174 h 198"/>
                <a:gd name="T40" fmla="*/ 36 w 42"/>
                <a:gd name="T41" fmla="*/ 192 h 19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2"/>
                <a:gd name="T64" fmla="*/ 0 h 198"/>
                <a:gd name="T65" fmla="*/ 42 w 42"/>
                <a:gd name="T66" fmla="*/ 198 h 19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2" h="198">
                  <a:moveTo>
                    <a:pt x="36" y="192"/>
                  </a:moveTo>
                  <a:lnTo>
                    <a:pt x="36" y="192"/>
                  </a:lnTo>
                  <a:lnTo>
                    <a:pt x="42" y="198"/>
                  </a:lnTo>
                  <a:lnTo>
                    <a:pt x="30" y="168"/>
                  </a:lnTo>
                  <a:lnTo>
                    <a:pt x="18" y="138"/>
                  </a:lnTo>
                  <a:lnTo>
                    <a:pt x="12" y="114"/>
                  </a:lnTo>
                  <a:lnTo>
                    <a:pt x="12" y="84"/>
                  </a:lnTo>
                  <a:lnTo>
                    <a:pt x="6" y="60"/>
                  </a:lnTo>
                  <a:lnTo>
                    <a:pt x="6" y="36"/>
                  </a:lnTo>
                  <a:lnTo>
                    <a:pt x="6" y="18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6" y="36"/>
                  </a:lnTo>
                  <a:lnTo>
                    <a:pt x="0" y="60"/>
                  </a:lnTo>
                  <a:lnTo>
                    <a:pt x="6" y="90"/>
                  </a:lnTo>
                  <a:lnTo>
                    <a:pt x="6" y="120"/>
                  </a:lnTo>
                  <a:lnTo>
                    <a:pt x="12" y="150"/>
                  </a:lnTo>
                  <a:lnTo>
                    <a:pt x="24" y="174"/>
                  </a:lnTo>
                  <a:lnTo>
                    <a:pt x="36" y="19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86" name="Freeform 286"/>
            <p:cNvSpPr>
              <a:spLocks/>
            </p:cNvSpPr>
            <p:nvPr/>
          </p:nvSpPr>
          <p:spPr bwMode="auto">
            <a:xfrm>
              <a:off x="5203" y="1063"/>
              <a:ext cx="30" cy="30"/>
            </a:xfrm>
            <a:custGeom>
              <a:avLst/>
              <a:gdLst>
                <a:gd name="T0" fmla="*/ 30 w 30"/>
                <a:gd name="T1" fmla="*/ 0 h 30"/>
                <a:gd name="T2" fmla="*/ 30 w 30"/>
                <a:gd name="T3" fmla="*/ 0 h 30"/>
                <a:gd name="T4" fmla="*/ 24 w 30"/>
                <a:gd name="T5" fmla="*/ 0 h 30"/>
                <a:gd name="T6" fmla="*/ 18 w 30"/>
                <a:gd name="T7" fmla="*/ 0 h 30"/>
                <a:gd name="T8" fmla="*/ 18 w 30"/>
                <a:gd name="T9" fmla="*/ 6 h 30"/>
                <a:gd name="T10" fmla="*/ 12 w 30"/>
                <a:gd name="T11" fmla="*/ 12 h 30"/>
                <a:gd name="T12" fmla="*/ 6 w 30"/>
                <a:gd name="T13" fmla="*/ 12 h 30"/>
                <a:gd name="T14" fmla="*/ 0 w 30"/>
                <a:gd name="T15" fmla="*/ 24 h 30"/>
                <a:gd name="T16" fmla="*/ 0 w 30"/>
                <a:gd name="T17" fmla="*/ 30 h 30"/>
                <a:gd name="T18" fmla="*/ 6 w 30"/>
                <a:gd name="T19" fmla="*/ 24 h 30"/>
                <a:gd name="T20" fmla="*/ 6 w 30"/>
                <a:gd name="T21" fmla="*/ 18 h 30"/>
                <a:gd name="T22" fmla="*/ 12 w 30"/>
                <a:gd name="T23" fmla="*/ 18 h 30"/>
                <a:gd name="T24" fmla="*/ 18 w 30"/>
                <a:gd name="T25" fmla="*/ 12 h 30"/>
                <a:gd name="T26" fmla="*/ 24 w 30"/>
                <a:gd name="T27" fmla="*/ 12 h 30"/>
                <a:gd name="T28" fmla="*/ 24 w 30"/>
                <a:gd name="T29" fmla="*/ 6 h 30"/>
                <a:gd name="T30" fmla="*/ 30 w 30"/>
                <a:gd name="T31" fmla="*/ 0 h 30"/>
                <a:gd name="T32" fmla="*/ 30 w 30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0"/>
                <a:gd name="T53" fmla="*/ 30 w 30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0">
                  <a:moveTo>
                    <a:pt x="30" y="0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24" y="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87" name="Freeform 287"/>
            <p:cNvSpPr>
              <a:spLocks/>
            </p:cNvSpPr>
            <p:nvPr/>
          </p:nvSpPr>
          <p:spPr bwMode="auto">
            <a:xfrm>
              <a:off x="5203" y="1087"/>
              <a:ext cx="30" cy="36"/>
            </a:xfrm>
            <a:custGeom>
              <a:avLst/>
              <a:gdLst>
                <a:gd name="T0" fmla="*/ 30 w 30"/>
                <a:gd name="T1" fmla="*/ 6 h 36"/>
                <a:gd name="T2" fmla="*/ 30 w 30"/>
                <a:gd name="T3" fmla="*/ 0 h 36"/>
                <a:gd name="T4" fmla="*/ 24 w 30"/>
                <a:gd name="T5" fmla="*/ 6 h 36"/>
                <a:gd name="T6" fmla="*/ 24 w 30"/>
                <a:gd name="T7" fmla="*/ 6 h 36"/>
                <a:gd name="T8" fmla="*/ 18 w 30"/>
                <a:gd name="T9" fmla="*/ 12 h 36"/>
                <a:gd name="T10" fmla="*/ 12 w 30"/>
                <a:gd name="T11" fmla="*/ 18 h 36"/>
                <a:gd name="T12" fmla="*/ 6 w 30"/>
                <a:gd name="T13" fmla="*/ 24 h 36"/>
                <a:gd name="T14" fmla="*/ 0 w 30"/>
                <a:gd name="T15" fmla="*/ 30 h 36"/>
                <a:gd name="T16" fmla="*/ 0 w 30"/>
                <a:gd name="T17" fmla="*/ 36 h 36"/>
                <a:gd name="T18" fmla="*/ 0 w 30"/>
                <a:gd name="T19" fmla="*/ 36 h 36"/>
                <a:gd name="T20" fmla="*/ 6 w 30"/>
                <a:gd name="T21" fmla="*/ 30 h 36"/>
                <a:gd name="T22" fmla="*/ 12 w 30"/>
                <a:gd name="T23" fmla="*/ 30 h 36"/>
                <a:gd name="T24" fmla="*/ 18 w 30"/>
                <a:gd name="T25" fmla="*/ 24 h 36"/>
                <a:gd name="T26" fmla="*/ 24 w 30"/>
                <a:gd name="T27" fmla="*/ 18 h 36"/>
                <a:gd name="T28" fmla="*/ 30 w 30"/>
                <a:gd name="T29" fmla="*/ 12 h 36"/>
                <a:gd name="T30" fmla="*/ 30 w 30"/>
                <a:gd name="T31" fmla="*/ 6 h 36"/>
                <a:gd name="T32" fmla="*/ 30 w 30"/>
                <a:gd name="T33" fmla="*/ 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6"/>
                <a:gd name="T53" fmla="*/ 30 w 30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6">
                  <a:moveTo>
                    <a:pt x="30" y="6"/>
                  </a:moveTo>
                  <a:lnTo>
                    <a:pt x="30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8" y="24"/>
                  </a:lnTo>
                  <a:lnTo>
                    <a:pt x="24" y="18"/>
                  </a:lnTo>
                  <a:lnTo>
                    <a:pt x="30" y="12"/>
                  </a:lnTo>
                  <a:lnTo>
                    <a:pt x="3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88" name="Freeform 288"/>
            <p:cNvSpPr>
              <a:spLocks/>
            </p:cNvSpPr>
            <p:nvPr/>
          </p:nvSpPr>
          <p:spPr bwMode="auto">
            <a:xfrm>
              <a:off x="5203" y="1111"/>
              <a:ext cx="36" cy="30"/>
            </a:xfrm>
            <a:custGeom>
              <a:avLst/>
              <a:gdLst>
                <a:gd name="T0" fmla="*/ 36 w 36"/>
                <a:gd name="T1" fmla="*/ 0 h 30"/>
                <a:gd name="T2" fmla="*/ 36 w 36"/>
                <a:gd name="T3" fmla="*/ 0 h 30"/>
                <a:gd name="T4" fmla="*/ 30 w 36"/>
                <a:gd name="T5" fmla="*/ 0 h 30"/>
                <a:gd name="T6" fmla="*/ 24 w 36"/>
                <a:gd name="T7" fmla="*/ 6 h 30"/>
                <a:gd name="T8" fmla="*/ 18 w 36"/>
                <a:gd name="T9" fmla="*/ 6 h 30"/>
                <a:gd name="T10" fmla="*/ 12 w 36"/>
                <a:gd name="T11" fmla="*/ 12 h 30"/>
                <a:gd name="T12" fmla="*/ 6 w 36"/>
                <a:gd name="T13" fmla="*/ 18 h 30"/>
                <a:gd name="T14" fmla="*/ 0 w 36"/>
                <a:gd name="T15" fmla="*/ 24 h 30"/>
                <a:gd name="T16" fmla="*/ 0 w 36"/>
                <a:gd name="T17" fmla="*/ 30 h 30"/>
                <a:gd name="T18" fmla="*/ 0 w 36"/>
                <a:gd name="T19" fmla="*/ 30 h 30"/>
                <a:gd name="T20" fmla="*/ 6 w 36"/>
                <a:gd name="T21" fmla="*/ 30 h 30"/>
                <a:gd name="T22" fmla="*/ 12 w 36"/>
                <a:gd name="T23" fmla="*/ 24 h 30"/>
                <a:gd name="T24" fmla="*/ 24 w 36"/>
                <a:gd name="T25" fmla="*/ 18 h 30"/>
                <a:gd name="T26" fmla="*/ 30 w 36"/>
                <a:gd name="T27" fmla="*/ 12 h 30"/>
                <a:gd name="T28" fmla="*/ 36 w 36"/>
                <a:gd name="T29" fmla="*/ 6 h 30"/>
                <a:gd name="T30" fmla="*/ 36 w 36"/>
                <a:gd name="T31" fmla="*/ 6 h 30"/>
                <a:gd name="T32" fmla="*/ 36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36" y="0"/>
                  </a:moveTo>
                  <a:lnTo>
                    <a:pt x="36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24" y="18"/>
                  </a:lnTo>
                  <a:lnTo>
                    <a:pt x="30" y="12"/>
                  </a:lnTo>
                  <a:lnTo>
                    <a:pt x="36" y="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89" name="Freeform 289"/>
            <p:cNvSpPr>
              <a:spLocks/>
            </p:cNvSpPr>
            <p:nvPr/>
          </p:nvSpPr>
          <p:spPr bwMode="auto">
            <a:xfrm>
              <a:off x="5209" y="1147"/>
              <a:ext cx="36" cy="30"/>
            </a:xfrm>
            <a:custGeom>
              <a:avLst/>
              <a:gdLst>
                <a:gd name="T0" fmla="*/ 36 w 36"/>
                <a:gd name="T1" fmla="*/ 6 h 30"/>
                <a:gd name="T2" fmla="*/ 30 w 36"/>
                <a:gd name="T3" fmla="*/ 0 h 30"/>
                <a:gd name="T4" fmla="*/ 24 w 36"/>
                <a:gd name="T5" fmla="*/ 6 h 30"/>
                <a:gd name="T6" fmla="*/ 24 w 36"/>
                <a:gd name="T7" fmla="*/ 6 h 30"/>
                <a:gd name="T8" fmla="*/ 18 w 36"/>
                <a:gd name="T9" fmla="*/ 12 h 30"/>
                <a:gd name="T10" fmla="*/ 6 w 36"/>
                <a:gd name="T11" fmla="*/ 12 h 30"/>
                <a:gd name="T12" fmla="*/ 6 w 36"/>
                <a:gd name="T13" fmla="*/ 18 h 30"/>
                <a:gd name="T14" fmla="*/ 0 w 36"/>
                <a:gd name="T15" fmla="*/ 24 h 30"/>
                <a:gd name="T16" fmla="*/ 0 w 36"/>
                <a:gd name="T17" fmla="*/ 30 h 30"/>
                <a:gd name="T18" fmla="*/ 0 w 36"/>
                <a:gd name="T19" fmla="*/ 30 h 30"/>
                <a:gd name="T20" fmla="*/ 6 w 36"/>
                <a:gd name="T21" fmla="*/ 24 h 30"/>
                <a:gd name="T22" fmla="*/ 12 w 36"/>
                <a:gd name="T23" fmla="*/ 24 h 30"/>
                <a:gd name="T24" fmla="*/ 18 w 36"/>
                <a:gd name="T25" fmla="*/ 18 h 30"/>
                <a:gd name="T26" fmla="*/ 24 w 36"/>
                <a:gd name="T27" fmla="*/ 12 h 30"/>
                <a:gd name="T28" fmla="*/ 30 w 36"/>
                <a:gd name="T29" fmla="*/ 12 h 30"/>
                <a:gd name="T30" fmla="*/ 30 w 36"/>
                <a:gd name="T31" fmla="*/ 6 h 30"/>
                <a:gd name="T32" fmla="*/ 36 w 36"/>
                <a:gd name="T33" fmla="*/ 6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36" y="6"/>
                  </a:moveTo>
                  <a:lnTo>
                    <a:pt x="30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0" y="6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90" name="Freeform 290"/>
            <p:cNvSpPr>
              <a:spLocks/>
            </p:cNvSpPr>
            <p:nvPr/>
          </p:nvSpPr>
          <p:spPr bwMode="auto">
            <a:xfrm>
              <a:off x="5209" y="1171"/>
              <a:ext cx="36" cy="18"/>
            </a:xfrm>
            <a:custGeom>
              <a:avLst/>
              <a:gdLst>
                <a:gd name="T0" fmla="*/ 36 w 36"/>
                <a:gd name="T1" fmla="*/ 0 h 18"/>
                <a:gd name="T2" fmla="*/ 30 w 36"/>
                <a:gd name="T3" fmla="*/ 0 h 18"/>
                <a:gd name="T4" fmla="*/ 30 w 36"/>
                <a:gd name="T5" fmla="*/ 0 h 18"/>
                <a:gd name="T6" fmla="*/ 24 w 36"/>
                <a:gd name="T7" fmla="*/ 0 h 18"/>
                <a:gd name="T8" fmla="*/ 18 w 36"/>
                <a:gd name="T9" fmla="*/ 0 h 18"/>
                <a:gd name="T10" fmla="*/ 12 w 36"/>
                <a:gd name="T11" fmla="*/ 6 h 18"/>
                <a:gd name="T12" fmla="*/ 6 w 36"/>
                <a:gd name="T13" fmla="*/ 6 h 18"/>
                <a:gd name="T14" fmla="*/ 6 w 36"/>
                <a:gd name="T15" fmla="*/ 12 h 18"/>
                <a:gd name="T16" fmla="*/ 0 w 36"/>
                <a:gd name="T17" fmla="*/ 18 h 18"/>
                <a:gd name="T18" fmla="*/ 6 w 36"/>
                <a:gd name="T19" fmla="*/ 18 h 18"/>
                <a:gd name="T20" fmla="*/ 12 w 36"/>
                <a:gd name="T21" fmla="*/ 18 h 18"/>
                <a:gd name="T22" fmla="*/ 18 w 36"/>
                <a:gd name="T23" fmla="*/ 12 h 18"/>
                <a:gd name="T24" fmla="*/ 18 w 36"/>
                <a:gd name="T25" fmla="*/ 12 h 18"/>
                <a:gd name="T26" fmla="*/ 24 w 36"/>
                <a:gd name="T27" fmla="*/ 12 h 18"/>
                <a:gd name="T28" fmla="*/ 30 w 36"/>
                <a:gd name="T29" fmla="*/ 6 h 18"/>
                <a:gd name="T30" fmla="*/ 36 w 36"/>
                <a:gd name="T31" fmla="*/ 6 h 18"/>
                <a:gd name="T32" fmla="*/ 36 w 36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36" y="0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91" name="Freeform 291"/>
            <p:cNvSpPr>
              <a:spLocks/>
            </p:cNvSpPr>
            <p:nvPr/>
          </p:nvSpPr>
          <p:spPr bwMode="auto">
            <a:xfrm>
              <a:off x="5221" y="1207"/>
              <a:ext cx="24" cy="12"/>
            </a:xfrm>
            <a:custGeom>
              <a:avLst/>
              <a:gdLst>
                <a:gd name="T0" fmla="*/ 24 w 24"/>
                <a:gd name="T1" fmla="*/ 0 h 12"/>
                <a:gd name="T2" fmla="*/ 24 w 24"/>
                <a:gd name="T3" fmla="*/ 0 h 12"/>
                <a:gd name="T4" fmla="*/ 24 w 24"/>
                <a:gd name="T5" fmla="*/ 0 h 12"/>
                <a:gd name="T6" fmla="*/ 18 w 24"/>
                <a:gd name="T7" fmla="*/ 0 h 12"/>
                <a:gd name="T8" fmla="*/ 12 w 24"/>
                <a:gd name="T9" fmla="*/ 0 h 12"/>
                <a:gd name="T10" fmla="*/ 6 w 24"/>
                <a:gd name="T11" fmla="*/ 6 h 12"/>
                <a:gd name="T12" fmla="*/ 6 w 24"/>
                <a:gd name="T13" fmla="*/ 6 h 12"/>
                <a:gd name="T14" fmla="*/ 0 w 24"/>
                <a:gd name="T15" fmla="*/ 12 h 12"/>
                <a:gd name="T16" fmla="*/ 0 w 24"/>
                <a:gd name="T17" fmla="*/ 12 h 12"/>
                <a:gd name="T18" fmla="*/ 6 w 24"/>
                <a:gd name="T19" fmla="*/ 12 h 12"/>
                <a:gd name="T20" fmla="*/ 6 w 24"/>
                <a:gd name="T21" fmla="*/ 12 h 12"/>
                <a:gd name="T22" fmla="*/ 12 w 24"/>
                <a:gd name="T23" fmla="*/ 12 h 12"/>
                <a:gd name="T24" fmla="*/ 18 w 24"/>
                <a:gd name="T25" fmla="*/ 6 h 12"/>
                <a:gd name="T26" fmla="*/ 18 w 24"/>
                <a:gd name="T27" fmla="*/ 6 h 12"/>
                <a:gd name="T28" fmla="*/ 24 w 24"/>
                <a:gd name="T29" fmla="*/ 6 h 12"/>
                <a:gd name="T30" fmla="*/ 24 w 24"/>
                <a:gd name="T31" fmla="*/ 0 h 12"/>
                <a:gd name="T32" fmla="*/ 24 w 24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2"/>
                <a:gd name="T53" fmla="*/ 24 w 2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2">
                  <a:moveTo>
                    <a:pt x="24" y="0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92" name="Freeform 292"/>
            <p:cNvSpPr>
              <a:spLocks/>
            </p:cNvSpPr>
            <p:nvPr/>
          </p:nvSpPr>
          <p:spPr bwMode="auto">
            <a:xfrm>
              <a:off x="5227" y="1225"/>
              <a:ext cx="18" cy="12"/>
            </a:xfrm>
            <a:custGeom>
              <a:avLst/>
              <a:gdLst>
                <a:gd name="T0" fmla="*/ 18 w 18"/>
                <a:gd name="T1" fmla="*/ 0 h 12"/>
                <a:gd name="T2" fmla="*/ 12 w 18"/>
                <a:gd name="T3" fmla="*/ 0 h 12"/>
                <a:gd name="T4" fmla="*/ 12 w 18"/>
                <a:gd name="T5" fmla="*/ 0 h 12"/>
                <a:gd name="T6" fmla="*/ 12 w 18"/>
                <a:gd name="T7" fmla="*/ 0 h 12"/>
                <a:gd name="T8" fmla="*/ 6 w 18"/>
                <a:gd name="T9" fmla="*/ 0 h 12"/>
                <a:gd name="T10" fmla="*/ 6 w 18"/>
                <a:gd name="T11" fmla="*/ 0 h 12"/>
                <a:gd name="T12" fmla="*/ 0 w 18"/>
                <a:gd name="T13" fmla="*/ 6 h 12"/>
                <a:gd name="T14" fmla="*/ 0 w 18"/>
                <a:gd name="T15" fmla="*/ 6 h 12"/>
                <a:gd name="T16" fmla="*/ 0 w 18"/>
                <a:gd name="T17" fmla="*/ 12 h 12"/>
                <a:gd name="T18" fmla="*/ 0 w 18"/>
                <a:gd name="T19" fmla="*/ 6 h 12"/>
                <a:gd name="T20" fmla="*/ 6 w 18"/>
                <a:gd name="T21" fmla="*/ 6 h 12"/>
                <a:gd name="T22" fmla="*/ 6 w 18"/>
                <a:gd name="T23" fmla="*/ 6 h 12"/>
                <a:gd name="T24" fmla="*/ 12 w 18"/>
                <a:gd name="T25" fmla="*/ 6 h 12"/>
                <a:gd name="T26" fmla="*/ 12 w 18"/>
                <a:gd name="T27" fmla="*/ 0 h 12"/>
                <a:gd name="T28" fmla="*/ 18 w 18"/>
                <a:gd name="T29" fmla="*/ 0 h 12"/>
                <a:gd name="T30" fmla="*/ 18 w 18"/>
                <a:gd name="T31" fmla="*/ 0 h 12"/>
                <a:gd name="T32" fmla="*/ 18 w 18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2"/>
                <a:gd name="T53" fmla="*/ 18 w 1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2">
                  <a:moveTo>
                    <a:pt x="18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93" name="Freeform 293"/>
            <p:cNvSpPr>
              <a:spLocks/>
            </p:cNvSpPr>
            <p:nvPr/>
          </p:nvSpPr>
          <p:spPr bwMode="auto">
            <a:xfrm>
              <a:off x="5203" y="1075"/>
              <a:ext cx="30" cy="36"/>
            </a:xfrm>
            <a:custGeom>
              <a:avLst/>
              <a:gdLst>
                <a:gd name="T0" fmla="*/ 30 w 30"/>
                <a:gd name="T1" fmla="*/ 6 h 36"/>
                <a:gd name="T2" fmla="*/ 30 w 30"/>
                <a:gd name="T3" fmla="*/ 0 h 36"/>
                <a:gd name="T4" fmla="*/ 24 w 30"/>
                <a:gd name="T5" fmla="*/ 0 h 36"/>
                <a:gd name="T6" fmla="*/ 18 w 30"/>
                <a:gd name="T7" fmla="*/ 6 h 36"/>
                <a:gd name="T8" fmla="*/ 18 w 30"/>
                <a:gd name="T9" fmla="*/ 12 h 36"/>
                <a:gd name="T10" fmla="*/ 12 w 30"/>
                <a:gd name="T11" fmla="*/ 12 h 36"/>
                <a:gd name="T12" fmla="*/ 6 w 30"/>
                <a:gd name="T13" fmla="*/ 18 h 36"/>
                <a:gd name="T14" fmla="*/ 0 w 30"/>
                <a:gd name="T15" fmla="*/ 30 h 36"/>
                <a:gd name="T16" fmla="*/ 0 w 30"/>
                <a:gd name="T17" fmla="*/ 36 h 36"/>
                <a:gd name="T18" fmla="*/ 0 w 30"/>
                <a:gd name="T19" fmla="*/ 30 h 36"/>
                <a:gd name="T20" fmla="*/ 6 w 30"/>
                <a:gd name="T21" fmla="*/ 30 h 36"/>
                <a:gd name="T22" fmla="*/ 12 w 30"/>
                <a:gd name="T23" fmla="*/ 24 h 36"/>
                <a:gd name="T24" fmla="*/ 18 w 30"/>
                <a:gd name="T25" fmla="*/ 18 h 36"/>
                <a:gd name="T26" fmla="*/ 24 w 30"/>
                <a:gd name="T27" fmla="*/ 12 h 36"/>
                <a:gd name="T28" fmla="*/ 30 w 30"/>
                <a:gd name="T29" fmla="*/ 12 h 36"/>
                <a:gd name="T30" fmla="*/ 30 w 30"/>
                <a:gd name="T31" fmla="*/ 6 h 36"/>
                <a:gd name="T32" fmla="*/ 30 w 30"/>
                <a:gd name="T33" fmla="*/ 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6"/>
                <a:gd name="T53" fmla="*/ 30 w 30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6">
                  <a:moveTo>
                    <a:pt x="30" y="6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94" name="Freeform 294"/>
            <p:cNvSpPr>
              <a:spLocks/>
            </p:cNvSpPr>
            <p:nvPr/>
          </p:nvSpPr>
          <p:spPr bwMode="auto">
            <a:xfrm>
              <a:off x="5203" y="1051"/>
              <a:ext cx="24" cy="24"/>
            </a:xfrm>
            <a:custGeom>
              <a:avLst/>
              <a:gdLst>
                <a:gd name="T0" fmla="*/ 24 w 24"/>
                <a:gd name="T1" fmla="*/ 0 h 24"/>
                <a:gd name="T2" fmla="*/ 24 w 24"/>
                <a:gd name="T3" fmla="*/ 0 h 24"/>
                <a:gd name="T4" fmla="*/ 24 w 24"/>
                <a:gd name="T5" fmla="*/ 0 h 24"/>
                <a:gd name="T6" fmla="*/ 18 w 24"/>
                <a:gd name="T7" fmla="*/ 0 h 24"/>
                <a:gd name="T8" fmla="*/ 12 w 24"/>
                <a:gd name="T9" fmla="*/ 0 h 24"/>
                <a:gd name="T10" fmla="*/ 12 w 24"/>
                <a:gd name="T11" fmla="*/ 6 h 24"/>
                <a:gd name="T12" fmla="*/ 6 w 24"/>
                <a:gd name="T13" fmla="*/ 12 h 24"/>
                <a:gd name="T14" fmla="*/ 0 w 24"/>
                <a:gd name="T15" fmla="*/ 18 h 24"/>
                <a:gd name="T16" fmla="*/ 0 w 24"/>
                <a:gd name="T17" fmla="*/ 24 h 24"/>
                <a:gd name="T18" fmla="*/ 6 w 24"/>
                <a:gd name="T19" fmla="*/ 18 h 24"/>
                <a:gd name="T20" fmla="*/ 6 w 24"/>
                <a:gd name="T21" fmla="*/ 18 h 24"/>
                <a:gd name="T22" fmla="*/ 12 w 24"/>
                <a:gd name="T23" fmla="*/ 12 h 24"/>
                <a:gd name="T24" fmla="*/ 18 w 24"/>
                <a:gd name="T25" fmla="*/ 12 h 24"/>
                <a:gd name="T26" fmla="*/ 18 w 24"/>
                <a:gd name="T27" fmla="*/ 6 h 24"/>
                <a:gd name="T28" fmla="*/ 24 w 24"/>
                <a:gd name="T29" fmla="*/ 6 h 24"/>
                <a:gd name="T30" fmla="*/ 24 w 24"/>
                <a:gd name="T31" fmla="*/ 0 h 24"/>
                <a:gd name="T32" fmla="*/ 24 w 24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24" y="0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95" name="Freeform 295"/>
            <p:cNvSpPr>
              <a:spLocks/>
            </p:cNvSpPr>
            <p:nvPr/>
          </p:nvSpPr>
          <p:spPr bwMode="auto">
            <a:xfrm>
              <a:off x="5203" y="1135"/>
              <a:ext cx="36" cy="30"/>
            </a:xfrm>
            <a:custGeom>
              <a:avLst/>
              <a:gdLst>
                <a:gd name="T0" fmla="*/ 36 w 36"/>
                <a:gd name="T1" fmla="*/ 0 h 30"/>
                <a:gd name="T2" fmla="*/ 36 w 36"/>
                <a:gd name="T3" fmla="*/ 0 h 30"/>
                <a:gd name="T4" fmla="*/ 30 w 36"/>
                <a:gd name="T5" fmla="*/ 0 h 30"/>
                <a:gd name="T6" fmla="*/ 24 w 36"/>
                <a:gd name="T7" fmla="*/ 6 h 30"/>
                <a:gd name="T8" fmla="*/ 18 w 36"/>
                <a:gd name="T9" fmla="*/ 6 h 30"/>
                <a:gd name="T10" fmla="*/ 12 w 36"/>
                <a:gd name="T11" fmla="*/ 12 h 30"/>
                <a:gd name="T12" fmla="*/ 6 w 36"/>
                <a:gd name="T13" fmla="*/ 18 h 30"/>
                <a:gd name="T14" fmla="*/ 0 w 36"/>
                <a:gd name="T15" fmla="*/ 24 h 30"/>
                <a:gd name="T16" fmla="*/ 0 w 36"/>
                <a:gd name="T17" fmla="*/ 30 h 30"/>
                <a:gd name="T18" fmla="*/ 6 w 36"/>
                <a:gd name="T19" fmla="*/ 24 h 30"/>
                <a:gd name="T20" fmla="*/ 6 w 36"/>
                <a:gd name="T21" fmla="*/ 24 h 30"/>
                <a:gd name="T22" fmla="*/ 12 w 36"/>
                <a:gd name="T23" fmla="*/ 18 h 30"/>
                <a:gd name="T24" fmla="*/ 24 w 36"/>
                <a:gd name="T25" fmla="*/ 18 h 30"/>
                <a:gd name="T26" fmla="*/ 24 w 36"/>
                <a:gd name="T27" fmla="*/ 12 h 30"/>
                <a:gd name="T28" fmla="*/ 30 w 36"/>
                <a:gd name="T29" fmla="*/ 6 h 30"/>
                <a:gd name="T30" fmla="*/ 36 w 36"/>
                <a:gd name="T31" fmla="*/ 6 h 30"/>
                <a:gd name="T32" fmla="*/ 36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36" y="0"/>
                  </a:moveTo>
                  <a:lnTo>
                    <a:pt x="36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96" name="Freeform 296"/>
            <p:cNvSpPr>
              <a:spLocks/>
            </p:cNvSpPr>
            <p:nvPr/>
          </p:nvSpPr>
          <p:spPr bwMode="auto">
            <a:xfrm>
              <a:off x="5215" y="1189"/>
              <a:ext cx="30" cy="18"/>
            </a:xfrm>
            <a:custGeom>
              <a:avLst/>
              <a:gdLst>
                <a:gd name="T0" fmla="*/ 30 w 30"/>
                <a:gd name="T1" fmla="*/ 0 h 18"/>
                <a:gd name="T2" fmla="*/ 30 w 30"/>
                <a:gd name="T3" fmla="*/ 0 h 18"/>
                <a:gd name="T4" fmla="*/ 24 w 30"/>
                <a:gd name="T5" fmla="*/ 0 h 18"/>
                <a:gd name="T6" fmla="*/ 18 w 30"/>
                <a:gd name="T7" fmla="*/ 0 h 18"/>
                <a:gd name="T8" fmla="*/ 12 w 30"/>
                <a:gd name="T9" fmla="*/ 0 h 18"/>
                <a:gd name="T10" fmla="*/ 12 w 30"/>
                <a:gd name="T11" fmla="*/ 6 h 18"/>
                <a:gd name="T12" fmla="*/ 6 w 30"/>
                <a:gd name="T13" fmla="*/ 12 h 18"/>
                <a:gd name="T14" fmla="*/ 0 w 30"/>
                <a:gd name="T15" fmla="*/ 12 h 18"/>
                <a:gd name="T16" fmla="*/ 0 w 30"/>
                <a:gd name="T17" fmla="*/ 18 h 18"/>
                <a:gd name="T18" fmla="*/ 0 w 30"/>
                <a:gd name="T19" fmla="*/ 18 h 18"/>
                <a:gd name="T20" fmla="*/ 6 w 30"/>
                <a:gd name="T21" fmla="*/ 12 h 18"/>
                <a:gd name="T22" fmla="*/ 12 w 30"/>
                <a:gd name="T23" fmla="*/ 12 h 18"/>
                <a:gd name="T24" fmla="*/ 18 w 30"/>
                <a:gd name="T25" fmla="*/ 12 h 18"/>
                <a:gd name="T26" fmla="*/ 24 w 30"/>
                <a:gd name="T27" fmla="*/ 6 h 18"/>
                <a:gd name="T28" fmla="*/ 24 w 30"/>
                <a:gd name="T29" fmla="*/ 6 h 18"/>
                <a:gd name="T30" fmla="*/ 30 w 30"/>
                <a:gd name="T31" fmla="*/ 0 h 18"/>
                <a:gd name="T32" fmla="*/ 30 w 30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30" y="0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97" name="Freeform 297"/>
            <p:cNvSpPr>
              <a:spLocks/>
            </p:cNvSpPr>
            <p:nvPr/>
          </p:nvSpPr>
          <p:spPr bwMode="auto">
            <a:xfrm>
              <a:off x="5203" y="1033"/>
              <a:ext cx="6" cy="30"/>
            </a:xfrm>
            <a:custGeom>
              <a:avLst/>
              <a:gdLst>
                <a:gd name="T0" fmla="*/ 0 w 6"/>
                <a:gd name="T1" fmla="*/ 30 h 30"/>
                <a:gd name="T2" fmla="*/ 0 w 6"/>
                <a:gd name="T3" fmla="*/ 24 h 30"/>
                <a:gd name="T4" fmla="*/ 0 w 6"/>
                <a:gd name="T5" fmla="*/ 12 h 30"/>
                <a:gd name="T6" fmla="*/ 0 w 6"/>
                <a:gd name="T7" fmla="*/ 0 h 30"/>
                <a:gd name="T8" fmla="*/ 0 w 6"/>
                <a:gd name="T9" fmla="*/ 0 h 30"/>
                <a:gd name="T10" fmla="*/ 6 w 6"/>
                <a:gd name="T11" fmla="*/ 0 h 30"/>
                <a:gd name="T12" fmla="*/ 6 w 6"/>
                <a:gd name="T13" fmla="*/ 12 h 30"/>
                <a:gd name="T14" fmla="*/ 6 w 6"/>
                <a:gd name="T15" fmla="*/ 18 h 30"/>
                <a:gd name="T16" fmla="*/ 0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0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98" name="Freeform 298"/>
            <p:cNvSpPr>
              <a:spLocks/>
            </p:cNvSpPr>
            <p:nvPr/>
          </p:nvSpPr>
          <p:spPr bwMode="auto">
            <a:xfrm>
              <a:off x="5167" y="1051"/>
              <a:ext cx="36" cy="42"/>
            </a:xfrm>
            <a:custGeom>
              <a:avLst/>
              <a:gdLst>
                <a:gd name="T0" fmla="*/ 36 w 36"/>
                <a:gd name="T1" fmla="*/ 42 h 42"/>
                <a:gd name="T2" fmla="*/ 30 w 36"/>
                <a:gd name="T3" fmla="*/ 36 h 42"/>
                <a:gd name="T4" fmla="*/ 30 w 36"/>
                <a:gd name="T5" fmla="*/ 30 h 42"/>
                <a:gd name="T6" fmla="*/ 24 w 36"/>
                <a:gd name="T7" fmla="*/ 24 h 42"/>
                <a:gd name="T8" fmla="*/ 18 w 36"/>
                <a:gd name="T9" fmla="*/ 18 h 42"/>
                <a:gd name="T10" fmla="*/ 12 w 36"/>
                <a:gd name="T11" fmla="*/ 12 h 42"/>
                <a:gd name="T12" fmla="*/ 12 w 36"/>
                <a:gd name="T13" fmla="*/ 6 h 42"/>
                <a:gd name="T14" fmla="*/ 6 w 36"/>
                <a:gd name="T15" fmla="*/ 0 h 42"/>
                <a:gd name="T16" fmla="*/ 6 w 36"/>
                <a:gd name="T17" fmla="*/ 0 h 42"/>
                <a:gd name="T18" fmla="*/ 0 w 36"/>
                <a:gd name="T19" fmla="*/ 6 h 42"/>
                <a:gd name="T20" fmla="*/ 6 w 36"/>
                <a:gd name="T21" fmla="*/ 12 h 42"/>
                <a:gd name="T22" fmla="*/ 12 w 36"/>
                <a:gd name="T23" fmla="*/ 18 h 42"/>
                <a:gd name="T24" fmla="*/ 18 w 36"/>
                <a:gd name="T25" fmla="*/ 24 h 42"/>
                <a:gd name="T26" fmla="*/ 24 w 36"/>
                <a:gd name="T27" fmla="*/ 30 h 42"/>
                <a:gd name="T28" fmla="*/ 30 w 36"/>
                <a:gd name="T29" fmla="*/ 36 h 42"/>
                <a:gd name="T30" fmla="*/ 30 w 36"/>
                <a:gd name="T31" fmla="*/ 42 h 42"/>
                <a:gd name="T32" fmla="*/ 36 w 36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2"/>
                <a:gd name="T53" fmla="*/ 36 w 36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2">
                  <a:moveTo>
                    <a:pt x="36" y="42"/>
                  </a:moveTo>
                  <a:lnTo>
                    <a:pt x="30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30" y="36"/>
                  </a:lnTo>
                  <a:lnTo>
                    <a:pt x="30" y="42"/>
                  </a:lnTo>
                  <a:lnTo>
                    <a:pt x="36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99" name="Freeform 299"/>
            <p:cNvSpPr>
              <a:spLocks/>
            </p:cNvSpPr>
            <p:nvPr/>
          </p:nvSpPr>
          <p:spPr bwMode="auto">
            <a:xfrm>
              <a:off x="5167" y="1069"/>
              <a:ext cx="36" cy="42"/>
            </a:xfrm>
            <a:custGeom>
              <a:avLst/>
              <a:gdLst>
                <a:gd name="T0" fmla="*/ 36 w 36"/>
                <a:gd name="T1" fmla="*/ 42 h 42"/>
                <a:gd name="T2" fmla="*/ 30 w 36"/>
                <a:gd name="T3" fmla="*/ 36 h 42"/>
                <a:gd name="T4" fmla="*/ 30 w 36"/>
                <a:gd name="T5" fmla="*/ 30 h 42"/>
                <a:gd name="T6" fmla="*/ 24 w 36"/>
                <a:gd name="T7" fmla="*/ 24 h 42"/>
                <a:gd name="T8" fmla="*/ 18 w 36"/>
                <a:gd name="T9" fmla="*/ 12 h 42"/>
                <a:gd name="T10" fmla="*/ 12 w 36"/>
                <a:gd name="T11" fmla="*/ 6 h 42"/>
                <a:gd name="T12" fmla="*/ 6 w 36"/>
                <a:gd name="T13" fmla="*/ 6 h 42"/>
                <a:gd name="T14" fmla="*/ 6 w 36"/>
                <a:gd name="T15" fmla="*/ 0 h 42"/>
                <a:gd name="T16" fmla="*/ 0 w 36"/>
                <a:gd name="T17" fmla="*/ 0 h 42"/>
                <a:gd name="T18" fmla="*/ 0 w 36"/>
                <a:gd name="T19" fmla="*/ 6 h 42"/>
                <a:gd name="T20" fmla="*/ 6 w 36"/>
                <a:gd name="T21" fmla="*/ 12 h 42"/>
                <a:gd name="T22" fmla="*/ 12 w 36"/>
                <a:gd name="T23" fmla="*/ 18 h 42"/>
                <a:gd name="T24" fmla="*/ 18 w 36"/>
                <a:gd name="T25" fmla="*/ 24 h 42"/>
                <a:gd name="T26" fmla="*/ 24 w 36"/>
                <a:gd name="T27" fmla="*/ 30 h 42"/>
                <a:gd name="T28" fmla="*/ 30 w 36"/>
                <a:gd name="T29" fmla="*/ 36 h 42"/>
                <a:gd name="T30" fmla="*/ 30 w 36"/>
                <a:gd name="T31" fmla="*/ 36 h 42"/>
                <a:gd name="T32" fmla="*/ 36 w 36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2"/>
                <a:gd name="T53" fmla="*/ 36 w 36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2">
                  <a:moveTo>
                    <a:pt x="36" y="42"/>
                  </a:moveTo>
                  <a:lnTo>
                    <a:pt x="30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30" y="36"/>
                  </a:lnTo>
                  <a:lnTo>
                    <a:pt x="36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00" name="Freeform 300"/>
            <p:cNvSpPr>
              <a:spLocks/>
            </p:cNvSpPr>
            <p:nvPr/>
          </p:nvSpPr>
          <p:spPr bwMode="auto">
            <a:xfrm>
              <a:off x="5167" y="1093"/>
              <a:ext cx="36" cy="36"/>
            </a:xfrm>
            <a:custGeom>
              <a:avLst/>
              <a:gdLst>
                <a:gd name="T0" fmla="*/ 36 w 36"/>
                <a:gd name="T1" fmla="*/ 36 h 36"/>
                <a:gd name="T2" fmla="*/ 30 w 36"/>
                <a:gd name="T3" fmla="*/ 30 h 36"/>
                <a:gd name="T4" fmla="*/ 30 w 36"/>
                <a:gd name="T5" fmla="*/ 24 h 36"/>
                <a:gd name="T6" fmla="*/ 24 w 36"/>
                <a:gd name="T7" fmla="*/ 12 h 36"/>
                <a:gd name="T8" fmla="*/ 18 w 36"/>
                <a:gd name="T9" fmla="*/ 12 h 36"/>
                <a:gd name="T10" fmla="*/ 12 w 36"/>
                <a:gd name="T11" fmla="*/ 6 h 36"/>
                <a:gd name="T12" fmla="*/ 6 w 36"/>
                <a:gd name="T13" fmla="*/ 0 h 36"/>
                <a:gd name="T14" fmla="*/ 0 w 36"/>
                <a:gd name="T15" fmla="*/ 0 h 36"/>
                <a:gd name="T16" fmla="*/ 0 w 36"/>
                <a:gd name="T17" fmla="*/ 0 h 36"/>
                <a:gd name="T18" fmla="*/ 0 w 36"/>
                <a:gd name="T19" fmla="*/ 0 h 36"/>
                <a:gd name="T20" fmla="*/ 6 w 36"/>
                <a:gd name="T21" fmla="*/ 6 h 36"/>
                <a:gd name="T22" fmla="*/ 6 w 36"/>
                <a:gd name="T23" fmla="*/ 12 h 36"/>
                <a:gd name="T24" fmla="*/ 18 w 36"/>
                <a:gd name="T25" fmla="*/ 18 h 36"/>
                <a:gd name="T26" fmla="*/ 24 w 36"/>
                <a:gd name="T27" fmla="*/ 18 h 36"/>
                <a:gd name="T28" fmla="*/ 30 w 36"/>
                <a:gd name="T29" fmla="*/ 24 h 36"/>
                <a:gd name="T30" fmla="*/ 30 w 36"/>
                <a:gd name="T31" fmla="*/ 30 h 36"/>
                <a:gd name="T32" fmla="*/ 36 w 36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36" y="36"/>
                  </a:moveTo>
                  <a:lnTo>
                    <a:pt x="30" y="30"/>
                  </a:lnTo>
                  <a:lnTo>
                    <a:pt x="30" y="24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6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01" name="Freeform 301"/>
            <p:cNvSpPr>
              <a:spLocks/>
            </p:cNvSpPr>
            <p:nvPr/>
          </p:nvSpPr>
          <p:spPr bwMode="auto">
            <a:xfrm>
              <a:off x="5173" y="1117"/>
              <a:ext cx="30" cy="24"/>
            </a:xfrm>
            <a:custGeom>
              <a:avLst/>
              <a:gdLst>
                <a:gd name="T0" fmla="*/ 30 w 30"/>
                <a:gd name="T1" fmla="*/ 24 h 24"/>
                <a:gd name="T2" fmla="*/ 30 w 30"/>
                <a:gd name="T3" fmla="*/ 24 h 24"/>
                <a:gd name="T4" fmla="*/ 24 w 30"/>
                <a:gd name="T5" fmla="*/ 18 h 24"/>
                <a:gd name="T6" fmla="*/ 18 w 30"/>
                <a:gd name="T7" fmla="*/ 12 h 24"/>
                <a:gd name="T8" fmla="*/ 12 w 30"/>
                <a:gd name="T9" fmla="*/ 6 h 24"/>
                <a:gd name="T10" fmla="*/ 6 w 30"/>
                <a:gd name="T11" fmla="*/ 0 h 24"/>
                <a:gd name="T12" fmla="*/ 0 w 30"/>
                <a:gd name="T13" fmla="*/ 0 h 24"/>
                <a:gd name="T14" fmla="*/ 0 w 30"/>
                <a:gd name="T15" fmla="*/ 0 h 24"/>
                <a:gd name="T16" fmla="*/ 0 w 30"/>
                <a:gd name="T17" fmla="*/ 0 h 24"/>
                <a:gd name="T18" fmla="*/ 0 w 30"/>
                <a:gd name="T19" fmla="*/ 6 h 24"/>
                <a:gd name="T20" fmla="*/ 0 w 30"/>
                <a:gd name="T21" fmla="*/ 6 h 24"/>
                <a:gd name="T22" fmla="*/ 6 w 30"/>
                <a:gd name="T23" fmla="*/ 12 h 24"/>
                <a:gd name="T24" fmla="*/ 12 w 30"/>
                <a:gd name="T25" fmla="*/ 12 h 24"/>
                <a:gd name="T26" fmla="*/ 18 w 30"/>
                <a:gd name="T27" fmla="*/ 18 h 24"/>
                <a:gd name="T28" fmla="*/ 24 w 30"/>
                <a:gd name="T29" fmla="*/ 18 h 24"/>
                <a:gd name="T30" fmla="*/ 30 w 30"/>
                <a:gd name="T31" fmla="*/ 24 h 24"/>
                <a:gd name="T32" fmla="*/ 30 w 30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24"/>
                <a:gd name="T53" fmla="*/ 30 w 30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24">
                  <a:moveTo>
                    <a:pt x="30" y="24"/>
                  </a:moveTo>
                  <a:lnTo>
                    <a:pt x="30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02" name="Freeform 302"/>
            <p:cNvSpPr>
              <a:spLocks/>
            </p:cNvSpPr>
            <p:nvPr/>
          </p:nvSpPr>
          <p:spPr bwMode="auto">
            <a:xfrm>
              <a:off x="5173" y="1135"/>
              <a:ext cx="36" cy="24"/>
            </a:xfrm>
            <a:custGeom>
              <a:avLst/>
              <a:gdLst>
                <a:gd name="T0" fmla="*/ 36 w 36"/>
                <a:gd name="T1" fmla="*/ 24 h 24"/>
                <a:gd name="T2" fmla="*/ 30 w 36"/>
                <a:gd name="T3" fmla="*/ 24 h 24"/>
                <a:gd name="T4" fmla="*/ 24 w 36"/>
                <a:gd name="T5" fmla="*/ 18 h 24"/>
                <a:gd name="T6" fmla="*/ 18 w 36"/>
                <a:gd name="T7" fmla="*/ 12 h 24"/>
                <a:gd name="T8" fmla="*/ 12 w 36"/>
                <a:gd name="T9" fmla="*/ 12 h 24"/>
                <a:gd name="T10" fmla="*/ 6 w 36"/>
                <a:gd name="T11" fmla="*/ 6 h 24"/>
                <a:gd name="T12" fmla="*/ 6 w 36"/>
                <a:gd name="T13" fmla="*/ 6 h 24"/>
                <a:gd name="T14" fmla="*/ 0 w 36"/>
                <a:gd name="T15" fmla="*/ 0 h 24"/>
                <a:gd name="T16" fmla="*/ 0 w 36"/>
                <a:gd name="T17" fmla="*/ 6 h 24"/>
                <a:gd name="T18" fmla="*/ 0 w 36"/>
                <a:gd name="T19" fmla="*/ 6 h 24"/>
                <a:gd name="T20" fmla="*/ 6 w 36"/>
                <a:gd name="T21" fmla="*/ 12 h 24"/>
                <a:gd name="T22" fmla="*/ 12 w 36"/>
                <a:gd name="T23" fmla="*/ 18 h 24"/>
                <a:gd name="T24" fmla="*/ 18 w 36"/>
                <a:gd name="T25" fmla="*/ 18 h 24"/>
                <a:gd name="T26" fmla="*/ 24 w 36"/>
                <a:gd name="T27" fmla="*/ 24 h 24"/>
                <a:gd name="T28" fmla="*/ 24 w 36"/>
                <a:gd name="T29" fmla="*/ 24 h 24"/>
                <a:gd name="T30" fmla="*/ 30 w 36"/>
                <a:gd name="T31" fmla="*/ 24 h 24"/>
                <a:gd name="T32" fmla="*/ 36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36" y="24"/>
                  </a:moveTo>
                  <a:lnTo>
                    <a:pt x="30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6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03" name="Freeform 303"/>
            <p:cNvSpPr>
              <a:spLocks/>
            </p:cNvSpPr>
            <p:nvPr/>
          </p:nvSpPr>
          <p:spPr bwMode="auto">
            <a:xfrm>
              <a:off x="5179" y="1165"/>
              <a:ext cx="30" cy="12"/>
            </a:xfrm>
            <a:custGeom>
              <a:avLst/>
              <a:gdLst>
                <a:gd name="T0" fmla="*/ 30 w 30"/>
                <a:gd name="T1" fmla="*/ 12 h 12"/>
                <a:gd name="T2" fmla="*/ 24 w 30"/>
                <a:gd name="T3" fmla="*/ 12 h 12"/>
                <a:gd name="T4" fmla="*/ 24 w 30"/>
                <a:gd name="T5" fmla="*/ 6 h 12"/>
                <a:gd name="T6" fmla="*/ 18 w 30"/>
                <a:gd name="T7" fmla="*/ 6 h 12"/>
                <a:gd name="T8" fmla="*/ 12 w 30"/>
                <a:gd name="T9" fmla="*/ 6 h 12"/>
                <a:gd name="T10" fmla="*/ 6 w 30"/>
                <a:gd name="T11" fmla="*/ 0 h 12"/>
                <a:gd name="T12" fmla="*/ 6 w 30"/>
                <a:gd name="T13" fmla="*/ 0 h 12"/>
                <a:gd name="T14" fmla="*/ 0 w 30"/>
                <a:gd name="T15" fmla="*/ 0 h 12"/>
                <a:gd name="T16" fmla="*/ 0 w 30"/>
                <a:gd name="T17" fmla="*/ 6 h 12"/>
                <a:gd name="T18" fmla="*/ 0 w 30"/>
                <a:gd name="T19" fmla="*/ 6 h 12"/>
                <a:gd name="T20" fmla="*/ 6 w 30"/>
                <a:gd name="T21" fmla="*/ 12 h 12"/>
                <a:gd name="T22" fmla="*/ 6 w 30"/>
                <a:gd name="T23" fmla="*/ 12 h 12"/>
                <a:gd name="T24" fmla="*/ 12 w 30"/>
                <a:gd name="T25" fmla="*/ 12 h 12"/>
                <a:gd name="T26" fmla="*/ 18 w 30"/>
                <a:gd name="T27" fmla="*/ 12 h 12"/>
                <a:gd name="T28" fmla="*/ 24 w 30"/>
                <a:gd name="T29" fmla="*/ 12 h 12"/>
                <a:gd name="T30" fmla="*/ 30 w 30"/>
                <a:gd name="T31" fmla="*/ 12 h 12"/>
                <a:gd name="T32" fmla="*/ 30 w 30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2"/>
                <a:gd name="T53" fmla="*/ 30 w 3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2">
                  <a:moveTo>
                    <a:pt x="30" y="12"/>
                  </a:moveTo>
                  <a:lnTo>
                    <a:pt x="24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04" name="Freeform 304"/>
            <p:cNvSpPr>
              <a:spLocks/>
            </p:cNvSpPr>
            <p:nvPr/>
          </p:nvSpPr>
          <p:spPr bwMode="auto">
            <a:xfrm>
              <a:off x="5185" y="1189"/>
              <a:ext cx="30" cy="6"/>
            </a:xfrm>
            <a:custGeom>
              <a:avLst/>
              <a:gdLst>
                <a:gd name="T0" fmla="*/ 30 w 30"/>
                <a:gd name="T1" fmla="*/ 6 h 6"/>
                <a:gd name="T2" fmla="*/ 24 w 30"/>
                <a:gd name="T3" fmla="*/ 0 h 6"/>
                <a:gd name="T4" fmla="*/ 18 w 30"/>
                <a:gd name="T5" fmla="*/ 0 h 6"/>
                <a:gd name="T6" fmla="*/ 18 w 30"/>
                <a:gd name="T7" fmla="*/ 0 h 6"/>
                <a:gd name="T8" fmla="*/ 12 w 30"/>
                <a:gd name="T9" fmla="*/ 0 h 6"/>
                <a:gd name="T10" fmla="*/ 6 w 30"/>
                <a:gd name="T11" fmla="*/ 0 h 6"/>
                <a:gd name="T12" fmla="*/ 6 w 30"/>
                <a:gd name="T13" fmla="*/ 0 h 6"/>
                <a:gd name="T14" fmla="*/ 0 w 30"/>
                <a:gd name="T15" fmla="*/ 0 h 6"/>
                <a:gd name="T16" fmla="*/ 0 w 30"/>
                <a:gd name="T17" fmla="*/ 0 h 6"/>
                <a:gd name="T18" fmla="*/ 0 w 30"/>
                <a:gd name="T19" fmla="*/ 0 h 6"/>
                <a:gd name="T20" fmla="*/ 6 w 30"/>
                <a:gd name="T21" fmla="*/ 6 h 6"/>
                <a:gd name="T22" fmla="*/ 6 w 30"/>
                <a:gd name="T23" fmla="*/ 6 h 6"/>
                <a:gd name="T24" fmla="*/ 12 w 30"/>
                <a:gd name="T25" fmla="*/ 6 h 6"/>
                <a:gd name="T26" fmla="*/ 18 w 30"/>
                <a:gd name="T27" fmla="*/ 6 h 6"/>
                <a:gd name="T28" fmla="*/ 18 w 30"/>
                <a:gd name="T29" fmla="*/ 6 h 6"/>
                <a:gd name="T30" fmla="*/ 24 w 30"/>
                <a:gd name="T31" fmla="*/ 6 h 6"/>
                <a:gd name="T32" fmla="*/ 30 w 30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30" y="6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05" name="Freeform 305"/>
            <p:cNvSpPr>
              <a:spLocks/>
            </p:cNvSpPr>
            <p:nvPr/>
          </p:nvSpPr>
          <p:spPr bwMode="auto">
            <a:xfrm>
              <a:off x="5191" y="1201"/>
              <a:ext cx="24" cy="6"/>
            </a:xfrm>
            <a:custGeom>
              <a:avLst/>
              <a:gdLst>
                <a:gd name="T0" fmla="*/ 24 w 24"/>
                <a:gd name="T1" fmla="*/ 6 h 6"/>
                <a:gd name="T2" fmla="*/ 24 w 24"/>
                <a:gd name="T3" fmla="*/ 6 h 6"/>
                <a:gd name="T4" fmla="*/ 18 w 24"/>
                <a:gd name="T5" fmla="*/ 0 h 6"/>
                <a:gd name="T6" fmla="*/ 18 w 24"/>
                <a:gd name="T7" fmla="*/ 0 h 6"/>
                <a:gd name="T8" fmla="*/ 12 w 24"/>
                <a:gd name="T9" fmla="*/ 0 h 6"/>
                <a:gd name="T10" fmla="*/ 6 w 24"/>
                <a:gd name="T11" fmla="*/ 0 h 6"/>
                <a:gd name="T12" fmla="*/ 6 w 24"/>
                <a:gd name="T13" fmla="*/ 0 h 6"/>
                <a:gd name="T14" fmla="*/ 0 w 24"/>
                <a:gd name="T15" fmla="*/ 6 h 6"/>
                <a:gd name="T16" fmla="*/ 0 w 24"/>
                <a:gd name="T17" fmla="*/ 6 h 6"/>
                <a:gd name="T18" fmla="*/ 0 w 24"/>
                <a:gd name="T19" fmla="*/ 6 h 6"/>
                <a:gd name="T20" fmla="*/ 0 w 24"/>
                <a:gd name="T21" fmla="*/ 6 h 6"/>
                <a:gd name="T22" fmla="*/ 6 w 24"/>
                <a:gd name="T23" fmla="*/ 6 h 6"/>
                <a:gd name="T24" fmla="*/ 6 w 24"/>
                <a:gd name="T25" fmla="*/ 6 h 6"/>
                <a:gd name="T26" fmla="*/ 12 w 24"/>
                <a:gd name="T27" fmla="*/ 6 h 6"/>
                <a:gd name="T28" fmla="*/ 18 w 24"/>
                <a:gd name="T29" fmla="*/ 6 h 6"/>
                <a:gd name="T30" fmla="*/ 24 w 24"/>
                <a:gd name="T31" fmla="*/ 6 h 6"/>
                <a:gd name="T32" fmla="*/ 24 w 24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24" y="6"/>
                  </a:moveTo>
                  <a:lnTo>
                    <a:pt x="24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06" name="Freeform 306"/>
            <p:cNvSpPr>
              <a:spLocks/>
            </p:cNvSpPr>
            <p:nvPr/>
          </p:nvSpPr>
          <p:spPr bwMode="auto">
            <a:xfrm>
              <a:off x="5197" y="1213"/>
              <a:ext cx="24" cy="12"/>
            </a:xfrm>
            <a:custGeom>
              <a:avLst/>
              <a:gdLst>
                <a:gd name="T0" fmla="*/ 24 w 24"/>
                <a:gd name="T1" fmla="*/ 12 h 12"/>
                <a:gd name="T2" fmla="*/ 24 w 24"/>
                <a:gd name="T3" fmla="*/ 6 h 12"/>
                <a:gd name="T4" fmla="*/ 24 w 24"/>
                <a:gd name="T5" fmla="*/ 6 h 12"/>
                <a:gd name="T6" fmla="*/ 18 w 24"/>
                <a:gd name="T7" fmla="*/ 6 h 12"/>
                <a:gd name="T8" fmla="*/ 18 w 24"/>
                <a:gd name="T9" fmla="*/ 0 h 12"/>
                <a:gd name="T10" fmla="*/ 12 w 24"/>
                <a:gd name="T11" fmla="*/ 0 h 12"/>
                <a:gd name="T12" fmla="*/ 6 w 24"/>
                <a:gd name="T13" fmla="*/ 0 h 12"/>
                <a:gd name="T14" fmla="*/ 6 w 24"/>
                <a:gd name="T15" fmla="*/ 0 h 12"/>
                <a:gd name="T16" fmla="*/ 0 w 24"/>
                <a:gd name="T17" fmla="*/ 6 h 12"/>
                <a:gd name="T18" fmla="*/ 0 w 24"/>
                <a:gd name="T19" fmla="*/ 6 h 12"/>
                <a:gd name="T20" fmla="*/ 6 w 24"/>
                <a:gd name="T21" fmla="*/ 12 h 12"/>
                <a:gd name="T22" fmla="*/ 6 w 24"/>
                <a:gd name="T23" fmla="*/ 12 h 12"/>
                <a:gd name="T24" fmla="*/ 12 w 24"/>
                <a:gd name="T25" fmla="*/ 12 h 12"/>
                <a:gd name="T26" fmla="*/ 18 w 24"/>
                <a:gd name="T27" fmla="*/ 12 h 12"/>
                <a:gd name="T28" fmla="*/ 18 w 24"/>
                <a:gd name="T29" fmla="*/ 12 h 12"/>
                <a:gd name="T30" fmla="*/ 24 w 24"/>
                <a:gd name="T31" fmla="*/ 12 h 12"/>
                <a:gd name="T32" fmla="*/ 24 w 24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2"/>
                <a:gd name="T53" fmla="*/ 24 w 2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2">
                  <a:moveTo>
                    <a:pt x="24" y="12"/>
                  </a:moveTo>
                  <a:lnTo>
                    <a:pt x="24" y="6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07" name="Freeform 307"/>
            <p:cNvSpPr>
              <a:spLocks/>
            </p:cNvSpPr>
            <p:nvPr/>
          </p:nvSpPr>
          <p:spPr bwMode="auto">
            <a:xfrm>
              <a:off x="5203" y="1225"/>
              <a:ext cx="24" cy="6"/>
            </a:xfrm>
            <a:custGeom>
              <a:avLst/>
              <a:gdLst>
                <a:gd name="T0" fmla="*/ 24 w 24"/>
                <a:gd name="T1" fmla="*/ 6 h 6"/>
                <a:gd name="T2" fmla="*/ 24 w 24"/>
                <a:gd name="T3" fmla="*/ 6 h 6"/>
                <a:gd name="T4" fmla="*/ 18 w 24"/>
                <a:gd name="T5" fmla="*/ 6 h 6"/>
                <a:gd name="T6" fmla="*/ 18 w 24"/>
                <a:gd name="T7" fmla="*/ 0 h 6"/>
                <a:gd name="T8" fmla="*/ 12 w 24"/>
                <a:gd name="T9" fmla="*/ 0 h 6"/>
                <a:gd name="T10" fmla="*/ 6 w 24"/>
                <a:gd name="T11" fmla="*/ 0 h 6"/>
                <a:gd name="T12" fmla="*/ 6 w 24"/>
                <a:gd name="T13" fmla="*/ 0 h 6"/>
                <a:gd name="T14" fmla="*/ 0 w 24"/>
                <a:gd name="T15" fmla="*/ 0 h 6"/>
                <a:gd name="T16" fmla="*/ 0 w 24"/>
                <a:gd name="T17" fmla="*/ 0 h 6"/>
                <a:gd name="T18" fmla="*/ 0 w 24"/>
                <a:gd name="T19" fmla="*/ 6 h 6"/>
                <a:gd name="T20" fmla="*/ 0 w 24"/>
                <a:gd name="T21" fmla="*/ 6 h 6"/>
                <a:gd name="T22" fmla="*/ 6 w 24"/>
                <a:gd name="T23" fmla="*/ 6 h 6"/>
                <a:gd name="T24" fmla="*/ 6 w 24"/>
                <a:gd name="T25" fmla="*/ 6 h 6"/>
                <a:gd name="T26" fmla="*/ 12 w 24"/>
                <a:gd name="T27" fmla="*/ 6 h 6"/>
                <a:gd name="T28" fmla="*/ 18 w 24"/>
                <a:gd name="T29" fmla="*/ 6 h 6"/>
                <a:gd name="T30" fmla="*/ 24 w 24"/>
                <a:gd name="T31" fmla="*/ 6 h 6"/>
                <a:gd name="T32" fmla="*/ 24 w 24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24" y="6"/>
                  </a:moveTo>
                  <a:lnTo>
                    <a:pt x="24" y="6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08" name="Freeform 308"/>
            <p:cNvSpPr>
              <a:spLocks/>
            </p:cNvSpPr>
            <p:nvPr/>
          </p:nvSpPr>
          <p:spPr bwMode="auto">
            <a:xfrm>
              <a:off x="5179" y="1033"/>
              <a:ext cx="24" cy="48"/>
            </a:xfrm>
            <a:custGeom>
              <a:avLst/>
              <a:gdLst>
                <a:gd name="T0" fmla="*/ 0 w 24"/>
                <a:gd name="T1" fmla="*/ 6 h 48"/>
                <a:gd name="T2" fmla="*/ 0 w 24"/>
                <a:gd name="T3" fmla="*/ 6 h 48"/>
                <a:gd name="T4" fmla="*/ 0 w 24"/>
                <a:gd name="T5" fmla="*/ 12 h 48"/>
                <a:gd name="T6" fmla="*/ 6 w 24"/>
                <a:gd name="T7" fmla="*/ 18 h 48"/>
                <a:gd name="T8" fmla="*/ 12 w 24"/>
                <a:gd name="T9" fmla="*/ 24 h 48"/>
                <a:gd name="T10" fmla="*/ 18 w 24"/>
                <a:gd name="T11" fmla="*/ 30 h 48"/>
                <a:gd name="T12" fmla="*/ 18 w 24"/>
                <a:gd name="T13" fmla="*/ 36 h 48"/>
                <a:gd name="T14" fmla="*/ 24 w 24"/>
                <a:gd name="T15" fmla="*/ 42 h 48"/>
                <a:gd name="T16" fmla="*/ 24 w 24"/>
                <a:gd name="T17" fmla="*/ 48 h 48"/>
                <a:gd name="T18" fmla="*/ 24 w 24"/>
                <a:gd name="T19" fmla="*/ 36 h 48"/>
                <a:gd name="T20" fmla="*/ 18 w 24"/>
                <a:gd name="T21" fmla="*/ 30 h 48"/>
                <a:gd name="T22" fmla="*/ 18 w 24"/>
                <a:gd name="T23" fmla="*/ 24 h 48"/>
                <a:gd name="T24" fmla="*/ 12 w 24"/>
                <a:gd name="T25" fmla="*/ 18 h 48"/>
                <a:gd name="T26" fmla="*/ 6 w 24"/>
                <a:gd name="T27" fmla="*/ 12 h 48"/>
                <a:gd name="T28" fmla="*/ 6 w 24"/>
                <a:gd name="T29" fmla="*/ 6 h 48"/>
                <a:gd name="T30" fmla="*/ 0 w 24"/>
                <a:gd name="T31" fmla="*/ 0 h 48"/>
                <a:gd name="T32" fmla="*/ 0 w 24"/>
                <a:gd name="T33" fmla="*/ 6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8"/>
                <a:gd name="T53" fmla="*/ 24 w 24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8">
                  <a:moveTo>
                    <a:pt x="0" y="6"/>
                  </a:move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24" y="36"/>
                  </a:lnTo>
                  <a:lnTo>
                    <a:pt x="18" y="30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09" name="Freeform 309"/>
            <p:cNvSpPr>
              <a:spLocks/>
            </p:cNvSpPr>
            <p:nvPr/>
          </p:nvSpPr>
          <p:spPr bwMode="auto">
            <a:xfrm>
              <a:off x="5191" y="1027"/>
              <a:ext cx="12" cy="36"/>
            </a:xfrm>
            <a:custGeom>
              <a:avLst/>
              <a:gdLst>
                <a:gd name="T0" fmla="*/ 12 w 12"/>
                <a:gd name="T1" fmla="*/ 36 h 36"/>
                <a:gd name="T2" fmla="*/ 12 w 12"/>
                <a:gd name="T3" fmla="*/ 24 h 36"/>
                <a:gd name="T4" fmla="*/ 6 w 12"/>
                <a:gd name="T5" fmla="*/ 12 h 36"/>
                <a:gd name="T6" fmla="*/ 0 w 12"/>
                <a:gd name="T7" fmla="*/ 6 h 36"/>
                <a:gd name="T8" fmla="*/ 0 w 12"/>
                <a:gd name="T9" fmla="*/ 0 h 36"/>
                <a:gd name="T10" fmla="*/ 0 w 12"/>
                <a:gd name="T11" fmla="*/ 6 h 36"/>
                <a:gd name="T12" fmla="*/ 0 w 12"/>
                <a:gd name="T13" fmla="*/ 6 h 36"/>
                <a:gd name="T14" fmla="*/ 0 w 12"/>
                <a:gd name="T15" fmla="*/ 12 h 36"/>
                <a:gd name="T16" fmla="*/ 6 w 12"/>
                <a:gd name="T17" fmla="*/ 18 h 36"/>
                <a:gd name="T18" fmla="*/ 6 w 12"/>
                <a:gd name="T19" fmla="*/ 24 h 36"/>
                <a:gd name="T20" fmla="*/ 12 w 12"/>
                <a:gd name="T21" fmla="*/ 30 h 36"/>
                <a:gd name="T22" fmla="*/ 12 w 12"/>
                <a:gd name="T23" fmla="*/ 30 h 36"/>
                <a:gd name="T24" fmla="*/ 12 w 12"/>
                <a:gd name="T25" fmla="*/ 36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36"/>
                <a:gd name="T41" fmla="*/ 12 w 12"/>
                <a:gd name="T42" fmla="*/ 36 h 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36">
                  <a:moveTo>
                    <a:pt x="12" y="36"/>
                  </a:moveTo>
                  <a:lnTo>
                    <a:pt x="12" y="24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2" y="30"/>
                  </a:lnTo>
                  <a:lnTo>
                    <a:pt x="12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10" name="Freeform 310"/>
            <p:cNvSpPr>
              <a:spLocks/>
            </p:cNvSpPr>
            <p:nvPr/>
          </p:nvSpPr>
          <p:spPr bwMode="auto">
            <a:xfrm>
              <a:off x="5275" y="1147"/>
              <a:ext cx="48" cy="161"/>
            </a:xfrm>
            <a:custGeom>
              <a:avLst/>
              <a:gdLst>
                <a:gd name="T0" fmla="*/ 12 w 48"/>
                <a:gd name="T1" fmla="*/ 161 h 161"/>
                <a:gd name="T2" fmla="*/ 6 w 48"/>
                <a:gd name="T3" fmla="*/ 161 h 161"/>
                <a:gd name="T4" fmla="*/ 6 w 48"/>
                <a:gd name="T5" fmla="*/ 161 h 161"/>
                <a:gd name="T6" fmla="*/ 6 w 48"/>
                <a:gd name="T7" fmla="*/ 161 h 161"/>
                <a:gd name="T8" fmla="*/ 0 w 48"/>
                <a:gd name="T9" fmla="*/ 161 h 161"/>
                <a:gd name="T10" fmla="*/ 18 w 48"/>
                <a:gd name="T11" fmla="*/ 143 h 161"/>
                <a:gd name="T12" fmla="*/ 30 w 48"/>
                <a:gd name="T13" fmla="*/ 120 h 161"/>
                <a:gd name="T14" fmla="*/ 42 w 48"/>
                <a:gd name="T15" fmla="*/ 102 h 161"/>
                <a:gd name="T16" fmla="*/ 42 w 48"/>
                <a:gd name="T17" fmla="*/ 78 h 161"/>
                <a:gd name="T18" fmla="*/ 48 w 48"/>
                <a:gd name="T19" fmla="*/ 54 h 161"/>
                <a:gd name="T20" fmla="*/ 42 w 48"/>
                <a:gd name="T21" fmla="*/ 36 h 161"/>
                <a:gd name="T22" fmla="*/ 42 w 48"/>
                <a:gd name="T23" fmla="*/ 18 h 161"/>
                <a:gd name="T24" fmla="*/ 42 w 48"/>
                <a:gd name="T25" fmla="*/ 0 h 161"/>
                <a:gd name="T26" fmla="*/ 48 w 48"/>
                <a:gd name="T27" fmla="*/ 12 h 161"/>
                <a:gd name="T28" fmla="*/ 48 w 48"/>
                <a:gd name="T29" fmla="*/ 30 h 161"/>
                <a:gd name="T30" fmla="*/ 48 w 48"/>
                <a:gd name="T31" fmla="*/ 54 h 161"/>
                <a:gd name="T32" fmla="*/ 48 w 48"/>
                <a:gd name="T33" fmla="*/ 78 h 161"/>
                <a:gd name="T34" fmla="*/ 42 w 48"/>
                <a:gd name="T35" fmla="*/ 108 h 161"/>
                <a:gd name="T36" fmla="*/ 36 w 48"/>
                <a:gd name="T37" fmla="*/ 132 h 161"/>
                <a:gd name="T38" fmla="*/ 24 w 48"/>
                <a:gd name="T39" fmla="*/ 149 h 161"/>
                <a:gd name="T40" fmla="*/ 12 w 48"/>
                <a:gd name="T41" fmla="*/ 161 h 16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8"/>
                <a:gd name="T64" fmla="*/ 0 h 161"/>
                <a:gd name="T65" fmla="*/ 48 w 48"/>
                <a:gd name="T66" fmla="*/ 161 h 16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8" h="161">
                  <a:moveTo>
                    <a:pt x="12" y="161"/>
                  </a:moveTo>
                  <a:lnTo>
                    <a:pt x="6" y="161"/>
                  </a:lnTo>
                  <a:lnTo>
                    <a:pt x="0" y="161"/>
                  </a:lnTo>
                  <a:lnTo>
                    <a:pt x="18" y="143"/>
                  </a:lnTo>
                  <a:lnTo>
                    <a:pt x="30" y="120"/>
                  </a:lnTo>
                  <a:lnTo>
                    <a:pt x="42" y="102"/>
                  </a:lnTo>
                  <a:lnTo>
                    <a:pt x="42" y="78"/>
                  </a:lnTo>
                  <a:lnTo>
                    <a:pt x="48" y="54"/>
                  </a:lnTo>
                  <a:lnTo>
                    <a:pt x="42" y="36"/>
                  </a:lnTo>
                  <a:lnTo>
                    <a:pt x="42" y="18"/>
                  </a:lnTo>
                  <a:lnTo>
                    <a:pt x="42" y="0"/>
                  </a:lnTo>
                  <a:lnTo>
                    <a:pt x="48" y="12"/>
                  </a:lnTo>
                  <a:lnTo>
                    <a:pt x="48" y="30"/>
                  </a:lnTo>
                  <a:lnTo>
                    <a:pt x="48" y="54"/>
                  </a:lnTo>
                  <a:lnTo>
                    <a:pt x="48" y="78"/>
                  </a:lnTo>
                  <a:lnTo>
                    <a:pt x="42" y="108"/>
                  </a:lnTo>
                  <a:lnTo>
                    <a:pt x="36" y="132"/>
                  </a:lnTo>
                  <a:lnTo>
                    <a:pt x="24" y="149"/>
                  </a:lnTo>
                  <a:lnTo>
                    <a:pt x="12" y="161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11" name="Freeform 311"/>
            <p:cNvSpPr>
              <a:spLocks/>
            </p:cNvSpPr>
            <p:nvPr/>
          </p:nvSpPr>
          <p:spPr bwMode="auto">
            <a:xfrm>
              <a:off x="5287" y="1153"/>
              <a:ext cx="36" cy="18"/>
            </a:xfrm>
            <a:custGeom>
              <a:avLst/>
              <a:gdLst>
                <a:gd name="T0" fmla="*/ 36 w 36"/>
                <a:gd name="T1" fmla="*/ 18 h 18"/>
                <a:gd name="T2" fmla="*/ 30 w 36"/>
                <a:gd name="T3" fmla="*/ 18 h 18"/>
                <a:gd name="T4" fmla="*/ 30 w 36"/>
                <a:gd name="T5" fmla="*/ 12 h 18"/>
                <a:gd name="T6" fmla="*/ 24 w 36"/>
                <a:gd name="T7" fmla="*/ 6 h 18"/>
                <a:gd name="T8" fmla="*/ 18 w 36"/>
                <a:gd name="T9" fmla="*/ 6 h 18"/>
                <a:gd name="T10" fmla="*/ 12 w 36"/>
                <a:gd name="T11" fmla="*/ 0 h 18"/>
                <a:gd name="T12" fmla="*/ 6 w 36"/>
                <a:gd name="T13" fmla="*/ 0 h 18"/>
                <a:gd name="T14" fmla="*/ 6 w 36"/>
                <a:gd name="T15" fmla="*/ 0 h 18"/>
                <a:gd name="T16" fmla="*/ 0 w 36"/>
                <a:gd name="T17" fmla="*/ 0 h 18"/>
                <a:gd name="T18" fmla="*/ 0 w 36"/>
                <a:gd name="T19" fmla="*/ 0 h 18"/>
                <a:gd name="T20" fmla="*/ 6 w 36"/>
                <a:gd name="T21" fmla="*/ 0 h 18"/>
                <a:gd name="T22" fmla="*/ 6 w 36"/>
                <a:gd name="T23" fmla="*/ 6 h 18"/>
                <a:gd name="T24" fmla="*/ 12 w 36"/>
                <a:gd name="T25" fmla="*/ 6 h 18"/>
                <a:gd name="T26" fmla="*/ 18 w 36"/>
                <a:gd name="T27" fmla="*/ 12 h 18"/>
                <a:gd name="T28" fmla="*/ 24 w 36"/>
                <a:gd name="T29" fmla="*/ 12 h 18"/>
                <a:gd name="T30" fmla="*/ 30 w 36"/>
                <a:gd name="T31" fmla="*/ 18 h 18"/>
                <a:gd name="T32" fmla="*/ 36 w 36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36" y="18"/>
                  </a:moveTo>
                  <a:lnTo>
                    <a:pt x="30" y="18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12" name="Freeform 312"/>
            <p:cNvSpPr>
              <a:spLocks/>
            </p:cNvSpPr>
            <p:nvPr/>
          </p:nvSpPr>
          <p:spPr bwMode="auto">
            <a:xfrm>
              <a:off x="5287" y="1153"/>
              <a:ext cx="36" cy="36"/>
            </a:xfrm>
            <a:custGeom>
              <a:avLst/>
              <a:gdLst>
                <a:gd name="T0" fmla="*/ 0 w 36"/>
                <a:gd name="T1" fmla="*/ 6 h 36"/>
                <a:gd name="T2" fmla="*/ 0 w 36"/>
                <a:gd name="T3" fmla="*/ 0 h 36"/>
                <a:gd name="T4" fmla="*/ 6 w 36"/>
                <a:gd name="T5" fmla="*/ 6 h 36"/>
                <a:gd name="T6" fmla="*/ 6 w 36"/>
                <a:gd name="T7" fmla="*/ 6 h 36"/>
                <a:gd name="T8" fmla="*/ 18 w 36"/>
                <a:gd name="T9" fmla="*/ 12 h 36"/>
                <a:gd name="T10" fmla="*/ 24 w 36"/>
                <a:gd name="T11" fmla="*/ 18 h 36"/>
                <a:gd name="T12" fmla="*/ 30 w 36"/>
                <a:gd name="T13" fmla="*/ 24 h 36"/>
                <a:gd name="T14" fmla="*/ 30 w 36"/>
                <a:gd name="T15" fmla="*/ 30 h 36"/>
                <a:gd name="T16" fmla="*/ 36 w 36"/>
                <a:gd name="T17" fmla="*/ 36 h 36"/>
                <a:gd name="T18" fmla="*/ 30 w 36"/>
                <a:gd name="T19" fmla="*/ 30 h 36"/>
                <a:gd name="T20" fmla="*/ 24 w 36"/>
                <a:gd name="T21" fmla="*/ 30 h 36"/>
                <a:gd name="T22" fmla="*/ 18 w 36"/>
                <a:gd name="T23" fmla="*/ 24 h 36"/>
                <a:gd name="T24" fmla="*/ 12 w 36"/>
                <a:gd name="T25" fmla="*/ 18 h 36"/>
                <a:gd name="T26" fmla="*/ 6 w 36"/>
                <a:gd name="T27" fmla="*/ 12 h 36"/>
                <a:gd name="T28" fmla="*/ 0 w 36"/>
                <a:gd name="T29" fmla="*/ 6 h 36"/>
                <a:gd name="T30" fmla="*/ 0 w 36"/>
                <a:gd name="T31" fmla="*/ 6 h 36"/>
                <a:gd name="T32" fmla="*/ 0 w 36"/>
                <a:gd name="T33" fmla="*/ 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0" y="6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8" y="12"/>
                  </a:lnTo>
                  <a:lnTo>
                    <a:pt x="24" y="18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6" y="36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13" name="Freeform 313"/>
            <p:cNvSpPr>
              <a:spLocks/>
            </p:cNvSpPr>
            <p:nvPr/>
          </p:nvSpPr>
          <p:spPr bwMode="auto">
            <a:xfrm>
              <a:off x="5275" y="1177"/>
              <a:ext cx="48" cy="42"/>
            </a:xfrm>
            <a:custGeom>
              <a:avLst/>
              <a:gdLst>
                <a:gd name="T0" fmla="*/ 0 w 48"/>
                <a:gd name="T1" fmla="*/ 0 h 42"/>
                <a:gd name="T2" fmla="*/ 6 w 48"/>
                <a:gd name="T3" fmla="*/ 0 h 42"/>
                <a:gd name="T4" fmla="*/ 12 w 48"/>
                <a:gd name="T5" fmla="*/ 0 h 42"/>
                <a:gd name="T6" fmla="*/ 18 w 48"/>
                <a:gd name="T7" fmla="*/ 6 h 42"/>
                <a:gd name="T8" fmla="*/ 24 w 48"/>
                <a:gd name="T9" fmla="*/ 12 h 42"/>
                <a:gd name="T10" fmla="*/ 30 w 48"/>
                <a:gd name="T11" fmla="*/ 18 h 42"/>
                <a:gd name="T12" fmla="*/ 42 w 48"/>
                <a:gd name="T13" fmla="*/ 30 h 42"/>
                <a:gd name="T14" fmla="*/ 42 w 48"/>
                <a:gd name="T15" fmla="*/ 36 h 42"/>
                <a:gd name="T16" fmla="*/ 48 w 48"/>
                <a:gd name="T17" fmla="*/ 42 h 42"/>
                <a:gd name="T18" fmla="*/ 42 w 48"/>
                <a:gd name="T19" fmla="*/ 42 h 42"/>
                <a:gd name="T20" fmla="*/ 36 w 48"/>
                <a:gd name="T21" fmla="*/ 36 h 42"/>
                <a:gd name="T22" fmla="*/ 30 w 48"/>
                <a:gd name="T23" fmla="*/ 30 h 42"/>
                <a:gd name="T24" fmla="*/ 24 w 48"/>
                <a:gd name="T25" fmla="*/ 24 h 42"/>
                <a:gd name="T26" fmla="*/ 12 w 48"/>
                <a:gd name="T27" fmla="*/ 12 h 42"/>
                <a:gd name="T28" fmla="*/ 6 w 48"/>
                <a:gd name="T29" fmla="*/ 6 h 42"/>
                <a:gd name="T30" fmla="*/ 6 w 48"/>
                <a:gd name="T31" fmla="*/ 6 h 42"/>
                <a:gd name="T32" fmla="*/ 0 w 48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42"/>
                <a:gd name="T53" fmla="*/ 48 w 48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42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42" y="42"/>
                  </a:lnTo>
                  <a:lnTo>
                    <a:pt x="36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14" name="Freeform 314"/>
            <p:cNvSpPr>
              <a:spLocks/>
            </p:cNvSpPr>
            <p:nvPr/>
          </p:nvSpPr>
          <p:spPr bwMode="auto">
            <a:xfrm>
              <a:off x="5269" y="1213"/>
              <a:ext cx="48" cy="36"/>
            </a:xfrm>
            <a:custGeom>
              <a:avLst/>
              <a:gdLst>
                <a:gd name="T0" fmla="*/ 0 w 48"/>
                <a:gd name="T1" fmla="*/ 0 h 36"/>
                <a:gd name="T2" fmla="*/ 0 w 48"/>
                <a:gd name="T3" fmla="*/ 0 h 36"/>
                <a:gd name="T4" fmla="*/ 12 w 48"/>
                <a:gd name="T5" fmla="*/ 0 h 36"/>
                <a:gd name="T6" fmla="*/ 18 w 48"/>
                <a:gd name="T7" fmla="*/ 6 h 36"/>
                <a:gd name="T8" fmla="*/ 24 w 48"/>
                <a:gd name="T9" fmla="*/ 12 h 36"/>
                <a:gd name="T10" fmla="*/ 36 w 48"/>
                <a:gd name="T11" fmla="*/ 18 h 36"/>
                <a:gd name="T12" fmla="*/ 42 w 48"/>
                <a:gd name="T13" fmla="*/ 24 h 36"/>
                <a:gd name="T14" fmla="*/ 48 w 48"/>
                <a:gd name="T15" fmla="*/ 30 h 36"/>
                <a:gd name="T16" fmla="*/ 48 w 48"/>
                <a:gd name="T17" fmla="*/ 36 h 36"/>
                <a:gd name="T18" fmla="*/ 48 w 48"/>
                <a:gd name="T19" fmla="*/ 36 h 36"/>
                <a:gd name="T20" fmla="*/ 42 w 48"/>
                <a:gd name="T21" fmla="*/ 30 h 36"/>
                <a:gd name="T22" fmla="*/ 30 w 48"/>
                <a:gd name="T23" fmla="*/ 24 h 36"/>
                <a:gd name="T24" fmla="*/ 24 w 48"/>
                <a:gd name="T25" fmla="*/ 18 h 36"/>
                <a:gd name="T26" fmla="*/ 12 w 48"/>
                <a:gd name="T27" fmla="*/ 12 h 36"/>
                <a:gd name="T28" fmla="*/ 6 w 48"/>
                <a:gd name="T29" fmla="*/ 6 h 36"/>
                <a:gd name="T30" fmla="*/ 0 w 48"/>
                <a:gd name="T31" fmla="*/ 0 h 36"/>
                <a:gd name="T32" fmla="*/ 0 w 48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36"/>
                <a:gd name="T53" fmla="*/ 48 w 48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36">
                  <a:moveTo>
                    <a:pt x="0" y="0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42" y="30"/>
                  </a:lnTo>
                  <a:lnTo>
                    <a:pt x="30" y="24"/>
                  </a:lnTo>
                  <a:lnTo>
                    <a:pt x="24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15" name="Freeform 315"/>
            <p:cNvSpPr>
              <a:spLocks/>
            </p:cNvSpPr>
            <p:nvPr/>
          </p:nvSpPr>
          <p:spPr bwMode="auto">
            <a:xfrm>
              <a:off x="5269" y="1225"/>
              <a:ext cx="42" cy="36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6 w 42"/>
                <a:gd name="T5" fmla="*/ 6 h 36"/>
                <a:gd name="T6" fmla="*/ 12 w 42"/>
                <a:gd name="T7" fmla="*/ 6 h 36"/>
                <a:gd name="T8" fmla="*/ 24 w 42"/>
                <a:gd name="T9" fmla="*/ 12 h 36"/>
                <a:gd name="T10" fmla="*/ 30 w 42"/>
                <a:gd name="T11" fmla="*/ 18 h 36"/>
                <a:gd name="T12" fmla="*/ 36 w 42"/>
                <a:gd name="T13" fmla="*/ 24 h 36"/>
                <a:gd name="T14" fmla="*/ 42 w 42"/>
                <a:gd name="T15" fmla="*/ 30 h 36"/>
                <a:gd name="T16" fmla="*/ 42 w 42"/>
                <a:gd name="T17" fmla="*/ 36 h 36"/>
                <a:gd name="T18" fmla="*/ 42 w 42"/>
                <a:gd name="T19" fmla="*/ 36 h 36"/>
                <a:gd name="T20" fmla="*/ 30 w 42"/>
                <a:gd name="T21" fmla="*/ 30 h 36"/>
                <a:gd name="T22" fmla="*/ 24 w 42"/>
                <a:gd name="T23" fmla="*/ 24 h 36"/>
                <a:gd name="T24" fmla="*/ 18 w 42"/>
                <a:gd name="T25" fmla="*/ 18 h 36"/>
                <a:gd name="T26" fmla="*/ 6 w 42"/>
                <a:gd name="T27" fmla="*/ 12 h 36"/>
                <a:gd name="T28" fmla="*/ 0 w 42"/>
                <a:gd name="T29" fmla="*/ 12 h 36"/>
                <a:gd name="T30" fmla="*/ 0 w 42"/>
                <a:gd name="T31" fmla="*/ 6 h 36"/>
                <a:gd name="T32" fmla="*/ 0 w 42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6"/>
                <a:gd name="T53" fmla="*/ 42 w 42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6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16" name="Freeform 316"/>
            <p:cNvSpPr>
              <a:spLocks/>
            </p:cNvSpPr>
            <p:nvPr/>
          </p:nvSpPr>
          <p:spPr bwMode="auto">
            <a:xfrm>
              <a:off x="5269" y="1255"/>
              <a:ext cx="36" cy="30"/>
            </a:xfrm>
            <a:custGeom>
              <a:avLst/>
              <a:gdLst>
                <a:gd name="T0" fmla="*/ 0 w 36"/>
                <a:gd name="T1" fmla="*/ 0 h 30"/>
                <a:gd name="T2" fmla="*/ 0 w 36"/>
                <a:gd name="T3" fmla="*/ 0 h 30"/>
                <a:gd name="T4" fmla="*/ 6 w 36"/>
                <a:gd name="T5" fmla="*/ 0 h 30"/>
                <a:gd name="T6" fmla="*/ 12 w 36"/>
                <a:gd name="T7" fmla="*/ 6 h 30"/>
                <a:gd name="T8" fmla="*/ 18 w 36"/>
                <a:gd name="T9" fmla="*/ 6 h 30"/>
                <a:gd name="T10" fmla="*/ 24 w 36"/>
                <a:gd name="T11" fmla="*/ 12 h 30"/>
                <a:gd name="T12" fmla="*/ 30 w 36"/>
                <a:gd name="T13" fmla="*/ 18 h 30"/>
                <a:gd name="T14" fmla="*/ 36 w 36"/>
                <a:gd name="T15" fmla="*/ 24 h 30"/>
                <a:gd name="T16" fmla="*/ 36 w 36"/>
                <a:gd name="T17" fmla="*/ 30 h 30"/>
                <a:gd name="T18" fmla="*/ 30 w 36"/>
                <a:gd name="T19" fmla="*/ 30 h 30"/>
                <a:gd name="T20" fmla="*/ 30 w 36"/>
                <a:gd name="T21" fmla="*/ 24 h 30"/>
                <a:gd name="T22" fmla="*/ 18 w 36"/>
                <a:gd name="T23" fmla="*/ 18 h 30"/>
                <a:gd name="T24" fmla="*/ 12 w 36"/>
                <a:gd name="T25" fmla="*/ 18 h 30"/>
                <a:gd name="T26" fmla="*/ 6 w 36"/>
                <a:gd name="T27" fmla="*/ 12 h 30"/>
                <a:gd name="T28" fmla="*/ 0 w 36"/>
                <a:gd name="T29" fmla="*/ 6 h 30"/>
                <a:gd name="T30" fmla="*/ 0 w 36"/>
                <a:gd name="T31" fmla="*/ 6 h 30"/>
                <a:gd name="T32" fmla="*/ 0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24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30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17" name="Freeform 317"/>
            <p:cNvSpPr>
              <a:spLocks/>
            </p:cNvSpPr>
            <p:nvPr/>
          </p:nvSpPr>
          <p:spPr bwMode="auto">
            <a:xfrm>
              <a:off x="5257" y="1296"/>
              <a:ext cx="24" cy="6"/>
            </a:xfrm>
            <a:custGeom>
              <a:avLst/>
              <a:gdLst>
                <a:gd name="T0" fmla="*/ 0 w 24"/>
                <a:gd name="T1" fmla="*/ 0 h 6"/>
                <a:gd name="T2" fmla="*/ 6 w 24"/>
                <a:gd name="T3" fmla="*/ 0 h 6"/>
                <a:gd name="T4" fmla="*/ 6 w 24"/>
                <a:gd name="T5" fmla="*/ 0 h 6"/>
                <a:gd name="T6" fmla="*/ 12 w 24"/>
                <a:gd name="T7" fmla="*/ 0 h 6"/>
                <a:gd name="T8" fmla="*/ 12 w 24"/>
                <a:gd name="T9" fmla="*/ 0 h 6"/>
                <a:gd name="T10" fmla="*/ 18 w 24"/>
                <a:gd name="T11" fmla="*/ 0 h 6"/>
                <a:gd name="T12" fmla="*/ 24 w 24"/>
                <a:gd name="T13" fmla="*/ 0 h 6"/>
                <a:gd name="T14" fmla="*/ 24 w 24"/>
                <a:gd name="T15" fmla="*/ 6 h 6"/>
                <a:gd name="T16" fmla="*/ 24 w 24"/>
                <a:gd name="T17" fmla="*/ 6 h 6"/>
                <a:gd name="T18" fmla="*/ 24 w 24"/>
                <a:gd name="T19" fmla="*/ 6 h 6"/>
                <a:gd name="T20" fmla="*/ 18 w 24"/>
                <a:gd name="T21" fmla="*/ 6 h 6"/>
                <a:gd name="T22" fmla="*/ 12 w 24"/>
                <a:gd name="T23" fmla="*/ 6 h 6"/>
                <a:gd name="T24" fmla="*/ 12 w 24"/>
                <a:gd name="T25" fmla="*/ 6 h 6"/>
                <a:gd name="T26" fmla="*/ 6 w 24"/>
                <a:gd name="T27" fmla="*/ 6 h 6"/>
                <a:gd name="T28" fmla="*/ 6 w 24"/>
                <a:gd name="T29" fmla="*/ 6 h 6"/>
                <a:gd name="T30" fmla="*/ 0 w 24"/>
                <a:gd name="T31" fmla="*/ 6 h 6"/>
                <a:gd name="T32" fmla="*/ 0 w 24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18" name="Freeform 318"/>
            <p:cNvSpPr>
              <a:spLocks/>
            </p:cNvSpPr>
            <p:nvPr/>
          </p:nvSpPr>
          <p:spPr bwMode="auto">
            <a:xfrm>
              <a:off x="5281" y="1171"/>
              <a:ext cx="42" cy="36"/>
            </a:xfrm>
            <a:custGeom>
              <a:avLst/>
              <a:gdLst>
                <a:gd name="T0" fmla="*/ 0 w 42"/>
                <a:gd name="T1" fmla="*/ 0 h 36"/>
                <a:gd name="T2" fmla="*/ 6 w 42"/>
                <a:gd name="T3" fmla="*/ 0 h 36"/>
                <a:gd name="T4" fmla="*/ 6 w 42"/>
                <a:gd name="T5" fmla="*/ 0 h 36"/>
                <a:gd name="T6" fmla="*/ 12 w 42"/>
                <a:gd name="T7" fmla="*/ 0 h 36"/>
                <a:gd name="T8" fmla="*/ 18 w 42"/>
                <a:gd name="T9" fmla="*/ 6 h 36"/>
                <a:gd name="T10" fmla="*/ 30 w 42"/>
                <a:gd name="T11" fmla="*/ 12 h 36"/>
                <a:gd name="T12" fmla="*/ 36 w 42"/>
                <a:gd name="T13" fmla="*/ 24 h 36"/>
                <a:gd name="T14" fmla="*/ 42 w 42"/>
                <a:gd name="T15" fmla="*/ 30 h 36"/>
                <a:gd name="T16" fmla="*/ 42 w 42"/>
                <a:gd name="T17" fmla="*/ 36 h 36"/>
                <a:gd name="T18" fmla="*/ 42 w 42"/>
                <a:gd name="T19" fmla="*/ 30 h 36"/>
                <a:gd name="T20" fmla="*/ 36 w 42"/>
                <a:gd name="T21" fmla="*/ 30 h 36"/>
                <a:gd name="T22" fmla="*/ 24 w 42"/>
                <a:gd name="T23" fmla="*/ 24 h 36"/>
                <a:gd name="T24" fmla="*/ 18 w 42"/>
                <a:gd name="T25" fmla="*/ 18 h 36"/>
                <a:gd name="T26" fmla="*/ 12 w 42"/>
                <a:gd name="T27" fmla="*/ 12 h 36"/>
                <a:gd name="T28" fmla="*/ 6 w 42"/>
                <a:gd name="T29" fmla="*/ 6 h 36"/>
                <a:gd name="T30" fmla="*/ 0 w 42"/>
                <a:gd name="T31" fmla="*/ 0 h 36"/>
                <a:gd name="T32" fmla="*/ 0 w 42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6"/>
                <a:gd name="T53" fmla="*/ 42 w 42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30" y="12"/>
                  </a:lnTo>
                  <a:lnTo>
                    <a:pt x="36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2" y="30"/>
                  </a:lnTo>
                  <a:lnTo>
                    <a:pt x="36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19" name="Freeform 319"/>
            <p:cNvSpPr>
              <a:spLocks/>
            </p:cNvSpPr>
            <p:nvPr/>
          </p:nvSpPr>
          <p:spPr bwMode="auto">
            <a:xfrm>
              <a:off x="5275" y="1195"/>
              <a:ext cx="48" cy="42"/>
            </a:xfrm>
            <a:custGeom>
              <a:avLst/>
              <a:gdLst>
                <a:gd name="T0" fmla="*/ 0 w 48"/>
                <a:gd name="T1" fmla="*/ 0 h 42"/>
                <a:gd name="T2" fmla="*/ 0 w 48"/>
                <a:gd name="T3" fmla="*/ 0 h 42"/>
                <a:gd name="T4" fmla="*/ 6 w 48"/>
                <a:gd name="T5" fmla="*/ 6 h 42"/>
                <a:gd name="T6" fmla="*/ 12 w 48"/>
                <a:gd name="T7" fmla="*/ 6 h 42"/>
                <a:gd name="T8" fmla="*/ 24 w 48"/>
                <a:gd name="T9" fmla="*/ 12 h 42"/>
                <a:gd name="T10" fmla="*/ 30 w 48"/>
                <a:gd name="T11" fmla="*/ 18 h 42"/>
                <a:gd name="T12" fmla="*/ 36 w 48"/>
                <a:gd name="T13" fmla="*/ 24 h 42"/>
                <a:gd name="T14" fmla="*/ 42 w 48"/>
                <a:gd name="T15" fmla="*/ 30 h 42"/>
                <a:gd name="T16" fmla="*/ 48 w 48"/>
                <a:gd name="T17" fmla="*/ 42 h 42"/>
                <a:gd name="T18" fmla="*/ 42 w 48"/>
                <a:gd name="T19" fmla="*/ 36 h 42"/>
                <a:gd name="T20" fmla="*/ 36 w 48"/>
                <a:gd name="T21" fmla="*/ 30 h 42"/>
                <a:gd name="T22" fmla="*/ 30 w 48"/>
                <a:gd name="T23" fmla="*/ 24 h 42"/>
                <a:gd name="T24" fmla="*/ 18 w 48"/>
                <a:gd name="T25" fmla="*/ 18 h 42"/>
                <a:gd name="T26" fmla="*/ 12 w 48"/>
                <a:gd name="T27" fmla="*/ 12 h 42"/>
                <a:gd name="T28" fmla="*/ 6 w 48"/>
                <a:gd name="T29" fmla="*/ 6 h 42"/>
                <a:gd name="T30" fmla="*/ 0 w 48"/>
                <a:gd name="T31" fmla="*/ 6 h 42"/>
                <a:gd name="T32" fmla="*/ 0 w 48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42"/>
                <a:gd name="T53" fmla="*/ 48 w 48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42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24"/>
                  </a:lnTo>
                  <a:lnTo>
                    <a:pt x="42" y="30"/>
                  </a:lnTo>
                  <a:lnTo>
                    <a:pt x="48" y="42"/>
                  </a:lnTo>
                  <a:lnTo>
                    <a:pt x="42" y="36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20" name="Freeform 320"/>
            <p:cNvSpPr>
              <a:spLocks/>
            </p:cNvSpPr>
            <p:nvPr/>
          </p:nvSpPr>
          <p:spPr bwMode="auto">
            <a:xfrm>
              <a:off x="5263" y="1243"/>
              <a:ext cx="48" cy="30"/>
            </a:xfrm>
            <a:custGeom>
              <a:avLst/>
              <a:gdLst>
                <a:gd name="T0" fmla="*/ 0 w 48"/>
                <a:gd name="T1" fmla="*/ 0 h 30"/>
                <a:gd name="T2" fmla="*/ 6 w 48"/>
                <a:gd name="T3" fmla="*/ 0 h 30"/>
                <a:gd name="T4" fmla="*/ 12 w 48"/>
                <a:gd name="T5" fmla="*/ 6 h 30"/>
                <a:gd name="T6" fmla="*/ 18 w 48"/>
                <a:gd name="T7" fmla="*/ 6 h 30"/>
                <a:gd name="T8" fmla="*/ 24 w 48"/>
                <a:gd name="T9" fmla="*/ 12 h 30"/>
                <a:gd name="T10" fmla="*/ 30 w 48"/>
                <a:gd name="T11" fmla="*/ 12 h 30"/>
                <a:gd name="T12" fmla="*/ 42 w 48"/>
                <a:gd name="T13" fmla="*/ 18 h 30"/>
                <a:gd name="T14" fmla="*/ 48 w 48"/>
                <a:gd name="T15" fmla="*/ 24 h 30"/>
                <a:gd name="T16" fmla="*/ 48 w 48"/>
                <a:gd name="T17" fmla="*/ 30 h 30"/>
                <a:gd name="T18" fmla="*/ 42 w 48"/>
                <a:gd name="T19" fmla="*/ 30 h 30"/>
                <a:gd name="T20" fmla="*/ 36 w 48"/>
                <a:gd name="T21" fmla="*/ 24 h 30"/>
                <a:gd name="T22" fmla="*/ 30 w 48"/>
                <a:gd name="T23" fmla="*/ 18 h 30"/>
                <a:gd name="T24" fmla="*/ 24 w 48"/>
                <a:gd name="T25" fmla="*/ 18 h 30"/>
                <a:gd name="T26" fmla="*/ 12 w 48"/>
                <a:gd name="T27" fmla="*/ 12 h 30"/>
                <a:gd name="T28" fmla="*/ 6 w 48"/>
                <a:gd name="T29" fmla="*/ 6 h 30"/>
                <a:gd name="T30" fmla="*/ 6 w 48"/>
                <a:gd name="T31" fmla="*/ 6 h 30"/>
                <a:gd name="T32" fmla="*/ 0 w 4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30"/>
                <a:gd name="T53" fmla="*/ 48 w 4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30">
                  <a:moveTo>
                    <a:pt x="0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48" y="30"/>
                  </a:lnTo>
                  <a:lnTo>
                    <a:pt x="42" y="30"/>
                  </a:lnTo>
                  <a:lnTo>
                    <a:pt x="36" y="24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21" name="Freeform 321"/>
            <p:cNvSpPr>
              <a:spLocks/>
            </p:cNvSpPr>
            <p:nvPr/>
          </p:nvSpPr>
          <p:spPr bwMode="auto">
            <a:xfrm>
              <a:off x="5263" y="1267"/>
              <a:ext cx="36" cy="29"/>
            </a:xfrm>
            <a:custGeom>
              <a:avLst/>
              <a:gdLst>
                <a:gd name="T0" fmla="*/ 0 w 36"/>
                <a:gd name="T1" fmla="*/ 0 h 29"/>
                <a:gd name="T2" fmla="*/ 6 w 36"/>
                <a:gd name="T3" fmla="*/ 0 h 29"/>
                <a:gd name="T4" fmla="*/ 6 w 36"/>
                <a:gd name="T5" fmla="*/ 0 h 29"/>
                <a:gd name="T6" fmla="*/ 12 w 36"/>
                <a:gd name="T7" fmla="*/ 6 h 29"/>
                <a:gd name="T8" fmla="*/ 18 w 36"/>
                <a:gd name="T9" fmla="*/ 6 h 29"/>
                <a:gd name="T10" fmla="*/ 24 w 36"/>
                <a:gd name="T11" fmla="*/ 12 h 29"/>
                <a:gd name="T12" fmla="*/ 30 w 36"/>
                <a:gd name="T13" fmla="*/ 18 h 29"/>
                <a:gd name="T14" fmla="*/ 36 w 36"/>
                <a:gd name="T15" fmla="*/ 23 h 29"/>
                <a:gd name="T16" fmla="*/ 36 w 36"/>
                <a:gd name="T17" fmla="*/ 29 h 29"/>
                <a:gd name="T18" fmla="*/ 36 w 36"/>
                <a:gd name="T19" fmla="*/ 23 h 29"/>
                <a:gd name="T20" fmla="*/ 30 w 36"/>
                <a:gd name="T21" fmla="*/ 23 h 29"/>
                <a:gd name="T22" fmla="*/ 24 w 36"/>
                <a:gd name="T23" fmla="*/ 18 h 29"/>
                <a:gd name="T24" fmla="*/ 18 w 36"/>
                <a:gd name="T25" fmla="*/ 12 h 29"/>
                <a:gd name="T26" fmla="*/ 12 w 36"/>
                <a:gd name="T27" fmla="*/ 6 h 29"/>
                <a:gd name="T28" fmla="*/ 6 w 36"/>
                <a:gd name="T29" fmla="*/ 6 h 29"/>
                <a:gd name="T30" fmla="*/ 6 w 36"/>
                <a:gd name="T31" fmla="*/ 0 h 29"/>
                <a:gd name="T32" fmla="*/ 0 w 36"/>
                <a:gd name="T33" fmla="*/ 0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9"/>
                <a:gd name="T53" fmla="*/ 36 w 36"/>
                <a:gd name="T54" fmla="*/ 29 h 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9">
                  <a:moveTo>
                    <a:pt x="0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23"/>
                  </a:lnTo>
                  <a:lnTo>
                    <a:pt x="36" y="29"/>
                  </a:lnTo>
                  <a:lnTo>
                    <a:pt x="36" y="23"/>
                  </a:lnTo>
                  <a:lnTo>
                    <a:pt x="30" y="23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22" name="Freeform 322"/>
            <p:cNvSpPr>
              <a:spLocks/>
            </p:cNvSpPr>
            <p:nvPr/>
          </p:nvSpPr>
          <p:spPr bwMode="auto">
            <a:xfrm>
              <a:off x="5269" y="1285"/>
              <a:ext cx="24" cy="11"/>
            </a:xfrm>
            <a:custGeom>
              <a:avLst/>
              <a:gdLst>
                <a:gd name="T0" fmla="*/ 0 w 24"/>
                <a:gd name="T1" fmla="*/ 5 h 11"/>
                <a:gd name="T2" fmla="*/ 0 w 24"/>
                <a:gd name="T3" fmla="*/ 0 h 11"/>
                <a:gd name="T4" fmla="*/ 6 w 24"/>
                <a:gd name="T5" fmla="*/ 0 h 11"/>
                <a:gd name="T6" fmla="*/ 6 w 24"/>
                <a:gd name="T7" fmla="*/ 0 h 11"/>
                <a:gd name="T8" fmla="*/ 12 w 24"/>
                <a:gd name="T9" fmla="*/ 5 h 11"/>
                <a:gd name="T10" fmla="*/ 18 w 24"/>
                <a:gd name="T11" fmla="*/ 5 h 11"/>
                <a:gd name="T12" fmla="*/ 24 w 24"/>
                <a:gd name="T13" fmla="*/ 5 h 11"/>
                <a:gd name="T14" fmla="*/ 24 w 24"/>
                <a:gd name="T15" fmla="*/ 11 h 11"/>
                <a:gd name="T16" fmla="*/ 24 w 24"/>
                <a:gd name="T17" fmla="*/ 11 h 11"/>
                <a:gd name="T18" fmla="*/ 24 w 24"/>
                <a:gd name="T19" fmla="*/ 11 h 11"/>
                <a:gd name="T20" fmla="*/ 18 w 24"/>
                <a:gd name="T21" fmla="*/ 11 h 11"/>
                <a:gd name="T22" fmla="*/ 12 w 24"/>
                <a:gd name="T23" fmla="*/ 5 h 11"/>
                <a:gd name="T24" fmla="*/ 12 w 24"/>
                <a:gd name="T25" fmla="*/ 5 h 11"/>
                <a:gd name="T26" fmla="*/ 6 w 24"/>
                <a:gd name="T27" fmla="*/ 5 h 11"/>
                <a:gd name="T28" fmla="*/ 0 w 24"/>
                <a:gd name="T29" fmla="*/ 5 h 11"/>
                <a:gd name="T30" fmla="*/ 0 w 24"/>
                <a:gd name="T31" fmla="*/ 5 h 11"/>
                <a:gd name="T32" fmla="*/ 0 w 24"/>
                <a:gd name="T33" fmla="*/ 5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1"/>
                <a:gd name="T53" fmla="*/ 24 w 24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1">
                  <a:moveTo>
                    <a:pt x="0" y="5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5"/>
                  </a:lnTo>
                  <a:lnTo>
                    <a:pt x="18" y="5"/>
                  </a:lnTo>
                  <a:lnTo>
                    <a:pt x="24" y="5"/>
                  </a:lnTo>
                  <a:lnTo>
                    <a:pt x="24" y="11"/>
                  </a:lnTo>
                  <a:lnTo>
                    <a:pt x="18" y="11"/>
                  </a:lnTo>
                  <a:lnTo>
                    <a:pt x="12" y="5"/>
                  </a:lnTo>
                  <a:lnTo>
                    <a:pt x="6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23" name="Freeform 323"/>
            <p:cNvSpPr>
              <a:spLocks/>
            </p:cNvSpPr>
            <p:nvPr/>
          </p:nvSpPr>
          <p:spPr bwMode="auto">
            <a:xfrm>
              <a:off x="5299" y="1135"/>
              <a:ext cx="18" cy="24"/>
            </a:xfrm>
            <a:custGeom>
              <a:avLst/>
              <a:gdLst>
                <a:gd name="T0" fmla="*/ 18 w 18"/>
                <a:gd name="T1" fmla="*/ 24 h 24"/>
                <a:gd name="T2" fmla="*/ 18 w 18"/>
                <a:gd name="T3" fmla="*/ 24 h 24"/>
                <a:gd name="T4" fmla="*/ 12 w 18"/>
                <a:gd name="T5" fmla="*/ 24 h 24"/>
                <a:gd name="T6" fmla="*/ 12 w 18"/>
                <a:gd name="T7" fmla="*/ 18 h 24"/>
                <a:gd name="T8" fmla="*/ 6 w 18"/>
                <a:gd name="T9" fmla="*/ 12 h 24"/>
                <a:gd name="T10" fmla="*/ 0 w 18"/>
                <a:gd name="T11" fmla="*/ 12 h 24"/>
                <a:gd name="T12" fmla="*/ 0 w 18"/>
                <a:gd name="T13" fmla="*/ 6 h 24"/>
                <a:gd name="T14" fmla="*/ 0 w 18"/>
                <a:gd name="T15" fmla="*/ 6 h 24"/>
                <a:gd name="T16" fmla="*/ 0 w 18"/>
                <a:gd name="T17" fmla="*/ 0 h 24"/>
                <a:gd name="T18" fmla="*/ 0 w 18"/>
                <a:gd name="T19" fmla="*/ 0 h 24"/>
                <a:gd name="T20" fmla="*/ 6 w 18"/>
                <a:gd name="T21" fmla="*/ 6 h 24"/>
                <a:gd name="T22" fmla="*/ 6 w 18"/>
                <a:gd name="T23" fmla="*/ 6 h 24"/>
                <a:gd name="T24" fmla="*/ 12 w 18"/>
                <a:gd name="T25" fmla="*/ 12 h 24"/>
                <a:gd name="T26" fmla="*/ 12 w 18"/>
                <a:gd name="T27" fmla="*/ 12 h 24"/>
                <a:gd name="T28" fmla="*/ 18 w 18"/>
                <a:gd name="T29" fmla="*/ 18 h 24"/>
                <a:gd name="T30" fmla="*/ 18 w 18"/>
                <a:gd name="T31" fmla="*/ 24 h 24"/>
                <a:gd name="T32" fmla="*/ 18 w 18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24"/>
                <a:gd name="T53" fmla="*/ 18 w 18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24">
                  <a:moveTo>
                    <a:pt x="18" y="24"/>
                  </a:moveTo>
                  <a:lnTo>
                    <a:pt x="18" y="24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24" name="Freeform 324"/>
            <p:cNvSpPr>
              <a:spLocks/>
            </p:cNvSpPr>
            <p:nvPr/>
          </p:nvSpPr>
          <p:spPr bwMode="auto">
            <a:xfrm>
              <a:off x="5317" y="1129"/>
              <a:ext cx="1" cy="24"/>
            </a:xfrm>
            <a:custGeom>
              <a:avLst/>
              <a:gdLst>
                <a:gd name="T0" fmla="*/ 0 w 1"/>
                <a:gd name="T1" fmla="*/ 24 h 24"/>
                <a:gd name="T2" fmla="*/ 0 w 1"/>
                <a:gd name="T3" fmla="*/ 24 h 24"/>
                <a:gd name="T4" fmla="*/ 0 w 1"/>
                <a:gd name="T5" fmla="*/ 12 h 24"/>
                <a:gd name="T6" fmla="*/ 0 w 1"/>
                <a:gd name="T7" fmla="*/ 6 h 24"/>
                <a:gd name="T8" fmla="*/ 0 w 1"/>
                <a:gd name="T9" fmla="*/ 0 h 24"/>
                <a:gd name="T10" fmla="*/ 0 w 1"/>
                <a:gd name="T11" fmla="*/ 0 h 24"/>
                <a:gd name="T12" fmla="*/ 0 w 1"/>
                <a:gd name="T13" fmla="*/ 12 h 24"/>
                <a:gd name="T14" fmla="*/ 0 w 1"/>
                <a:gd name="T15" fmla="*/ 18 h 24"/>
                <a:gd name="T16" fmla="*/ 0 w 1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"/>
                <a:gd name="T28" fmla="*/ 0 h 24"/>
                <a:gd name="T29" fmla="*/ 1 w 1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" h="24">
                  <a:moveTo>
                    <a:pt x="0" y="24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25" name="Freeform 325"/>
            <p:cNvSpPr>
              <a:spLocks/>
            </p:cNvSpPr>
            <p:nvPr/>
          </p:nvSpPr>
          <p:spPr bwMode="auto">
            <a:xfrm>
              <a:off x="5317" y="1135"/>
              <a:ext cx="23" cy="24"/>
            </a:xfrm>
            <a:custGeom>
              <a:avLst/>
              <a:gdLst>
                <a:gd name="T0" fmla="*/ 0 w 23"/>
                <a:gd name="T1" fmla="*/ 24 h 24"/>
                <a:gd name="T2" fmla="*/ 0 w 23"/>
                <a:gd name="T3" fmla="*/ 24 h 24"/>
                <a:gd name="T4" fmla="*/ 6 w 23"/>
                <a:gd name="T5" fmla="*/ 18 h 24"/>
                <a:gd name="T6" fmla="*/ 12 w 23"/>
                <a:gd name="T7" fmla="*/ 12 h 24"/>
                <a:gd name="T8" fmla="*/ 12 w 23"/>
                <a:gd name="T9" fmla="*/ 12 h 24"/>
                <a:gd name="T10" fmla="*/ 17 w 23"/>
                <a:gd name="T11" fmla="*/ 6 h 24"/>
                <a:gd name="T12" fmla="*/ 17 w 23"/>
                <a:gd name="T13" fmla="*/ 0 h 24"/>
                <a:gd name="T14" fmla="*/ 23 w 23"/>
                <a:gd name="T15" fmla="*/ 0 h 24"/>
                <a:gd name="T16" fmla="*/ 23 w 23"/>
                <a:gd name="T17" fmla="*/ 0 h 24"/>
                <a:gd name="T18" fmla="*/ 23 w 23"/>
                <a:gd name="T19" fmla="*/ 6 h 24"/>
                <a:gd name="T20" fmla="*/ 23 w 23"/>
                <a:gd name="T21" fmla="*/ 6 h 24"/>
                <a:gd name="T22" fmla="*/ 17 w 23"/>
                <a:gd name="T23" fmla="*/ 12 h 24"/>
                <a:gd name="T24" fmla="*/ 12 w 23"/>
                <a:gd name="T25" fmla="*/ 12 h 24"/>
                <a:gd name="T26" fmla="*/ 12 w 23"/>
                <a:gd name="T27" fmla="*/ 18 h 24"/>
                <a:gd name="T28" fmla="*/ 6 w 23"/>
                <a:gd name="T29" fmla="*/ 18 h 24"/>
                <a:gd name="T30" fmla="*/ 0 w 23"/>
                <a:gd name="T31" fmla="*/ 24 h 24"/>
                <a:gd name="T32" fmla="*/ 0 w 23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4"/>
                <a:gd name="T53" fmla="*/ 23 w 23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4">
                  <a:moveTo>
                    <a:pt x="0" y="24"/>
                  </a:moveTo>
                  <a:lnTo>
                    <a:pt x="0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7" y="6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3" y="6"/>
                  </a:lnTo>
                  <a:lnTo>
                    <a:pt x="17" y="12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26" name="Freeform 326"/>
            <p:cNvSpPr>
              <a:spLocks/>
            </p:cNvSpPr>
            <p:nvPr/>
          </p:nvSpPr>
          <p:spPr bwMode="auto">
            <a:xfrm>
              <a:off x="5299" y="1290"/>
              <a:ext cx="30" cy="6"/>
            </a:xfrm>
            <a:custGeom>
              <a:avLst/>
              <a:gdLst>
                <a:gd name="T0" fmla="*/ 0 w 30"/>
                <a:gd name="T1" fmla="*/ 0 h 6"/>
                <a:gd name="T2" fmla="*/ 6 w 30"/>
                <a:gd name="T3" fmla="*/ 0 h 6"/>
                <a:gd name="T4" fmla="*/ 6 w 30"/>
                <a:gd name="T5" fmla="*/ 0 h 6"/>
                <a:gd name="T6" fmla="*/ 12 w 30"/>
                <a:gd name="T7" fmla="*/ 0 h 6"/>
                <a:gd name="T8" fmla="*/ 18 w 30"/>
                <a:gd name="T9" fmla="*/ 0 h 6"/>
                <a:gd name="T10" fmla="*/ 24 w 30"/>
                <a:gd name="T11" fmla="*/ 0 h 6"/>
                <a:gd name="T12" fmla="*/ 30 w 30"/>
                <a:gd name="T13" fmla="*/ 0 h 6"/>
                <a:gd name="T14" fmla="*/ 30 w 30"/>
                <a:gd name="T15" fmla="*/ 6 h 6"/>
                <a:gd name="T16" fmla="*/ 30 w 30"/>
                <a:gd name="T17" fmla="*/ 6 h 6"/>
                <a:gd name="T18" fmla="*/ 30 w 30"/>
                <a:gd name="T19" fmla="*/ 6 h 6"/>
                <a:gd name="T20" fmla="*/ 30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6 h 6"/>
                <a:gd name="T28" fmla="*/ 6 w 30"/>
                <a:gd name="T29" fmla="*/ 6 h 6"/>
                <a:gd name="T30" fmla="*/ 6 w 30"/>
                <a:gd name="T31" fmla="*/ 0 h 6"/>
                <a:gd name="T32" fmla="*/ 0 w 3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27" name="Freeform 327"/>
            <p:cNvSpPr>
              <a:spLocks/>
            </p:cNvSpPr>
            <p:nvPr/>
          </p:nvSpPr>
          <p:spPr bwMode="auto">
            <a:xfrm>
              <a:off x="5293" y="1296"/>
              <a:ext cx="30" cy="18"/>
            </a:xfrm>
            <a:custGeom>
              <a:avLst/>
              <a:gdLst>
                <a:gd name="T0" fmla="*/ 0 w 30"/>
                <a:gd name="T1" fmla="*/ 0 h 18"/>
                <a:gd name="T2" fmla="*/ 0 w 30"/>
                <a:gd name="T3" fmla="*/ 0 h 18"/>
                <a:gd name="T4" fmla="*/ 6 w 30"/>
                <a:gd name="T5" fmla="*/ 0 h 18"/>
                <a:gd name="T6" fmla="*/ 12 w 30"/>
                <a:gd name="T7" fmla="*/ 6 h 18"/>
                <a:gd name="T8" fmla="*/ 18 w 30"/>
                <a:gd name="T9" fmla="*/ 6 h 18"/>
                <a:gd name="T10" fmla="*/ 24 w 30"/>
                <a:gd name="T11" fmla="*/ 6 h 18"/>
                <a:gd name="T12" fmla="*/ 30 w 30"/>
                <a:gd name="T13" fmla="*/ 12 h 18"/>
                <a:gd name="T14" fmla="*/ 30 w 30"/>
                <a:gd name="T15" fmla="*/ 12 h 18"/>
                <a:gd name="T16" fmla="*/ 30 w 30"/>
                <a:gd name="T17" fmla="*/ 18 h 18"/>
                <a:gd name="T18" fmla="*/ 30 w 30"/>
                <a:gd name="T19" fmla="*/ 18 h 18"/>
                <a:gd name="T20" fmla="*/ 24 w 30"/>
                <a:gd name="T21" fmla="*/ 18 h 18"/>
                <a:gd name="T22" fmla="*/ 24 w 30"/>
                <a:gd name="T23" fmla="*/ 18 h 18"/>
                <a:gd name="T24" fmla="*/ 18 w 30"/>
                <a:gd name="T25" fmla="*/ 12 h 18"/>
                <a:gd name="T26" fmla="*/ 12 w 30"/>
                <a:gd name="T27" fmla="*/ 12 h 18"/>
                <a:gd name="T28" fmla="*/ 6 w 30"/>
                <a:gd name="T29" fmla="*/ 6 h 18"/>
                <a:gd name="T30" fmla="*/ 0 w 30"/>
                <a:gd name="T31" fmla="*/ 6 h 18"/>
                <a:gd name="T32" fmla="*/ 0 w 30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28" name="Freeform 328"/>
            <p:cNvSpPr>
              <a:spLocks/>
            </p:cNvSpPr>
            <p:nvPr/>
          </p:nvSpPr>
          <p:spPr bwMode="auto">
            <a:xfrm>
              <a:off x="5299" y="1279"/>
              <a:ext cx="35" cy="6"/>
            </a:xfrm>
            <a:custGeom>
              <a:avLst/>
              <a:gdLst>
                <a:gd name="T0" fmla="*/ 0 w 35"/>
                <a:gd name="T1" fmla="*/ 6 h 6"/>
                <a:gd name="T2" fmla="*/ 0 w 35"/>
                <a:gd name="T3" fmla="*/ 0 h 6"/>
                <a:gd name="T4" fmla="*/ 6 w 35"/>
                <a:gd name="T5" fmla="*/ 0 h 6"/>
                <a:gd name="T6" fmla="*/ 12 w 35"/>
                <a:gd name="T7" fmla="*/ 0 h 6"/>
                <a:gd name="T8" fmla="*/ 18 w 35"/>
                <a:gd name="T9" fmla="*/ 0 h 6"/>
                <a:gd name="T10" fmla="*/ 24 w 35"/>
                <a:gd name="T11" fmla="*/ 0 h 6"/>
                <a:gd name="T12" fmla="*/ 30 w 35"/>
                <a:gd name="T13" fmla="*/ 0 h 6"/>
                <a:gd name="T14" fmla="*/ 30 w 35"/>
                <a:gd name="T15" fmla="*/ 0 h 6"/>
                <a:gd name="T16" fmla="*/ 35 w 35"/>
                <a:gd name="T17" fmla="*/ 6 h 6"/>
                <a:gd name="T18" fmla="*/ 35 w 35"/>
                <a:gd name="T19" fmla="*/ 6 h 6"/>
                <a:gd name="T20" fmla="*/ 30 w 35"/>
                <a:gd name="T21" fmla="*/ 6 h 6"/>
                <a:gd name="T22" fmla="*/ 30 w 35"/>
                <a:gd name="T23" fmla="*/ 6 h 6"/>
                <a:gd name="T24" fmla="*/ 24 w 35"/>
                <a:gd name="T25" fmla="*/ 6 h 6"/>
                <a:gd name="T26" fmla="*/ 18 w 35"/>
                <a:gd name="T27" fmla="*/ 6 h 6"/>
                <a:gd name="T28" fmla="*/ 12 w 35"/>
                <a:gd name="T29" fmla="*/ 6 h 6"/>
                <a:gd name="T30" fmla="*/ 6 w 35"/>
                <a:gd name="T31" fmla="*/ 6 h 6"/>
                <a:gd name="T32" fmla="*/ 0 w 35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6"/>
                <a:gd name="T53" fmla="*/ 35 w 3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6">
                  <a:moveTo>
                    <a:pt x="0" y="6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5" y="6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29" name="Freeform 329"/>
            <p:cNvSpPr>
              <a:spLocks/>
            </p:cNvSpPr>
            <p:nvPr/>
          </p:nvSpPr>
          <p:spPr bwMode="auto">
            <a:xfrm>
              <a:off x="5305" y="1267"/>
              <a:ext cx="35" cy="6"/>
            </a:xfrm>
            <a:custGeom>
              <a:avLst/>
              <a:gdLst>
                <a:gd name="T0" fmla="*/ 0 w 35"/>
                <a:gd name="T1" fmla="*/ 6 h 6"/>
                <a:gd name="T2" fmla="*/ 6 w 35"/>
                <a:gd name="T3" fmla="*/ 6 h 6"/>
                <a:gd name="T4" fmla="*/ 12 w 35"/>
                <a:gd name="T5" fmla="*/ 0 h 6"/>
                <a:gd name="T6" fmla="*/ 12 w 35"/>
                <a:gd name="T7" fmla="*/ 0 h 6"/>
                <a:gd name="T8" fmla="*/ 18 w 35"/>
                <a:gd name="T9" fmla="*/ 0 h 6"/>
                <a:gd name="T10" fmla="*/ 24 w 35"/>
                <a:gd name="T11" fmla="*/ 0 h 6"/>
                <a:gd name="T12" fmla="*/ 29 w 35"/>
                <a:gd name="T13" fmla="*/ 0 h 6"/>
                <a:gd name="T14" fmla="*/ 35 w 35"/>
                <a:gd name="T15" fmla="*/ 0 h 6"/>
                <a:gd name="T16" fmla="*/ 35 w 35"/>
                <a:gd name="T17" fmla="*/ 0 h 6"/>
                <a:gd name="T18" fmla="*/ 35 w 35"/>
                <a:gd name="T19" fmla="*/ 6 h 6"/>
                <a:gd name="T20" fmla="*/ 35 w 35"/>
                <a:gd name="T21" fmla="*/ 6 h 6"/>
                <a:gd name="T22" fmla="*/ 29 w 35"/>
                <a:gd name="T23" fmla="*/ 6 h 6"/>
                <a:gd name="T24" fmla="*/ 24 w 35"/>
                <a:gd name="T25" fmla="*/ 6 h 6"/>
                <a:gd name="T26" fmla="*/ 18 w 35"/>
                <a:gd name="T27" fmla="*/ 6 h 6"/>
                <a:gd name="T28" fmla="*/ 12 w 35"/>
                <a:gd name="T29" fmla="*/ 6 h 6"/>
                <a:gd name="T30" fmla="*/ 6 w 35"/>
                <a:gd name="T31" fmla="*/ 6 h 6"/>
                <a:gd name="T32" fmla="*/ 0 w 35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6"/>
                <a:gd name="T53" fmla="*/ 35 w 3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6">
                  <a:moveTo>
                    <a:pt x="0" y="6"/>
                  </a:move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35" y="6"/>
                  </a:lnTo>
                  <a:lnTo>
                    <a:pt x="29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30" name="Freeform 330"/>
            <p:cNvSpPr>
              <a:spLocks/>
            </p:cNvSpPr>
            <p:nvPr/>
          </p:nvSpPr>
          <p:spPr bwMode="auto">
            <a:xfrm>
              <a:off x="5311" y="1255"/>
              <a:ext cx="35" cy="6"/>
            </a:xfrm>
            <a:custGeom>
              <a:avLst/>
              <a:gdLst>
                <a:gd name="T0" fmla="*/ 0 w 35"/>
                <a:gd name="T1" fmla="*/ 6 h 6"/>
                <a:gd name="T2" fmla="*/ 6 w 35"/>
                <a:gd name="T3" fmla="*/ 6 h 6"/>
                <a:gd name="T4" fmla="*/ 12 w 35"/>
                <a:gd name="T5" fmla="*/ 0 h 6"/>
                <a:gd name="T6" fmla="*/ 18 w 35"/>
                <a:gd name="T7" fmla="*/ 0 h 6"/>
                <a:gd name="T8" fmla="*/ 23 w 35"/>
                <a:gd name="T9" fmla="*/ 0 h 6"/>
                <a:gd name="T10" fmla="*/ 29 w 35"/>
                <a:gd name="T11" fmla="*/ 0 h 6"/>
                <a:gd name="T12" fmla="*/ 29 w 35"/>
                <a:gd name="T13" fmla="*/ 0 h 6"/>
                <a:gd name="T14" fmla="*/ 35 w 35"/>
                <a:gd name="T15" fmla="*/ 0 h 6"/>
                <a:gd name="T16" fmla="*/ 35 w 35"/>
                <a:gd name="T17" fmla="*/ 0 h 6"/>
                <a:gd name="T18" fmla="*/ 35 w 35"/>
                <a:gd name="T19" fmla="*/ 0 h 6"/>
                <a:gd name="T20" fmla="*/ 29 w 35"/>
                <a:gd name="T21" fmla="*/ 6 h 6"/>
                <a:gd name="T22" fmla="*/ 29 w 35"/>
                <a:gd name="T23" fmla="*/ 6 h 6"/>
                <a:gd name="T24" fmla="*/ 23 w 35"/>
                <a:gd name="T25" fmla="*/ 6 h 6"/>
                <a:gd name="T26" fmla="*/ 18 w 35"/>
                <a:gd name="T27" fmla="*/ 6 h 6"/>
                <a:gd name="T28" fmla="*/ 12 w 35"/>
                <a:gd name="T29" fmla="*/ 6 h 6"/>
                <a:gd name="T30" fmla="*/ 6 w 35"/>
                <a:gd name="T31" fmla="*/ 6 h 6"/>
                <a:gd name="T32" fmla="*/ 0 w 35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6"/>
                <a:gd name="T53" fmla="*/ 35 w 3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6">
                  <a:moveTo>
                    <a:pt x="0" y="6"/>
                  </a:move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31" name="Freeform 331"/>
            <p:cNvSpPr>
              <a:spLocks/>
            </p:cNvSpPr>
            <p:nvPr/>
          </p:nvSpPr>
          <p:spPr bwMode="auto">
            <a:xfrm>
              <a:off x="5317" y="1243"/>
              <a:ext cx="35" cy="6"/>
            </a:xfrm>
            <a:custGeom>
              <a:avLst/>
              <a:gdLst>
                <a:gd name="T0" fmla="*/ 0 w 35"/>
                <a:gd name="T1" fmla="*/ 6 h 6"/>
                <a:gd name="T2" fmla="*/ 6 w 35"/>
                <a:gd name="T3" fmla="*/ 6 h 6"/>
                <a:gd name="T4" fmla="*/ 12 w 35"/>
                <a:gd name="T5" fmla="*/ 0 h 6"/>
                <a:gd name="T6" fmla="*/ 17 w 35"/>
                <a:gd name="T7" fmla="*/ 0 h 6"/>
                <a:gd name="T8" fmla="*/ 23 w 35"/>
                <a:gd name="T9" fmla="*/ 0 h 6"/>
                <a:gd name="T10" fmla="*/ 29 w 35"/>
                <a:gd name="T11" fmla="*/ 0 h 6"/>
                <a:gd name="T12" fmla="*/ 35 w 35"/>
                <a:gd name="T13" fmla="*/ 0 h 6"/>
                <a:gd name="T14" fmla="*/ 35 w 35"/>
                <a:gd name="T15" fmla="*/ 0 h 6"/>
                <a:gd name="T16" fmla="*/ 35 w 35"/>
                <a:gd name="T17" fmla="*/ 0 h 6"/>
                <a:gd name="T18" fmla="*/ 35 w 35"/>
                <a:gd name="T19" fmla="*/ 0 h 6"/>
                <a:gd name="T20" fmla="*/ 35 w 35"/>
                <a:gd name="T21" fmla="*/ 6 h 6"/>
                <a:gd name="T22" fmla="*/ 29 w 35"/>
                <a:gd name="T23" fmla="*/ 6 h 6"/>
                <a:gd name="T24" fmla="*/ 23 w 35"/>
                <a:gd name="T25" fmla="*/ 6 h 6"/>
                <a:gd name="T26" fmla="*/ 17 w 35"/>
                <a:gd name="T27" fmla="*/ 6 h 6"/>
                <a:gd name="T28" fmla="*/ 12 w 35"/>
                <a:gd name="T29" fmla="*/ 6 h 6"/>
                <a:gd name="T30" fmla="*/ 6 w 35"/>
                <a:gd name="T31" fmla="*/ 6 h 6"/>
                <a:gd name="T32" fmla="*/ 0 w 35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6"/>
                <a:gd name="T53" fmla="*/ 35 w 3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6">
                  <a:moveTo>
                    <a:pt x="0" y="6"/>
                  </a:moveTo>
                  <a:lnTo>
                    <a:pt x="6" y="6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35" y="6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7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32" name="Freeform 332"/>
            <p:cNvSpPr>
              <a:spLocks/>
            </p:cNvSpPr>
            <p:nvPr/>
          </p:nvSpPr>
          <p:spPr bwMode="auto">
            <a:xfrm>
              <a:off x="5317" y="1225"/>
              <a:ext cx="41" cy="12"/>
            </a:xfrm>
            <a:custGeom>
              <a:avLst/>
              <a:gdLst>
                <a:gd name="T0" fmla="*/ 0 w 41"/>
                <a:gd name="T1" fmla="*/ 12 h 12"/>
                <a:gd name="T2" fmla="*/ 6 w 41"/>
                <a:gd name="T3" fmla="*/ 6 h 12"/>
                <a:gd name="T4" fmla="*/ 12 w 41"/>
                <a:gd name="T5" fmla="*/ 6 h 12"/>
                <a:gd name="T6" fmla="*/ 17 w 41"/>
                <a:gd name="T7" fmla="*/ 0 h 12"/>
                <a:gd name="T8" fmla="*/ 29 w 41"/>
                <a:gd name="T9" fmla="*/ 0 h 12"/>
                <a:gd name="T10" fmla="*/ 35 w 41"/>
                <a:gd name="T11" fmla="*/ 0 h 12"/>
                <a:gd name="T12" fmla="*/ 41 w 41"/>
                <a:gd name="T13" fmla="*/ 0 h 12"/>
                <a:gd name="T14" fmla="*/ 41 w 41"/>
                <a:gd name="T15" fmla="*/ 0 h 12"/>
                <a:gd name="T16" fmla="*/ 41 w 41"/>
                <a:gd name="T17" fmla="*/ 0 h 12"/>
                <a:gd name="T18" fmla="*/ 41 w 41"/>
                <a:gd name="T19" fmla="*/ 0 h 12"/>
                <a:gd name="T20" fmla="*/ 35 w 41"/>
                <a:gd name="T21" fmla="*/ 6 h 12"/>
                <a:gd name="T22" fmla="*/ 29 w 41"/>
                <a:gd name="T23" fmla="*/ 6 h 12"/>
                <a:gd name="T24" fmla="*/ 23 w 41"/>
                <a:gd name="T25" fmla="*/ 6 h 12"/>
                <a:gd name="T26" fmla="*/ 17 w 41"/>
                <a:gd name="T27" fmla="*/ 6 h 12"/>
                <a:gd name="T28" fmla="*/ 12 w 41"/>
                <a:gd name="T29" fmla="*/ 6 h 12"/>
                <a:gd name="T30" fmla="*/ 6 w 41"/>
                <a:gd name="T31" fmla="*/ 6 h 12"/>
                <a:gd name="T32" fmla="*/ 0 w 41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1"/>
                <a:gd name="T52" fmla="*/ 0 h 12"/>
                <a:gd name="T53" fmla="*/ 41 w 4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1" h="12">
                  <a:moveTo>
                    <a:pt x="0" y="12"/>
                  </a:moveTo>
                  <a:lnTo>
                    <a:pt x="6" y="6"/>
                  </a:lnTo>
                  <a:lnTo>
                    <a:pt x="12" y="6"/>
                  </a:lnTo>
                  <a:lnTo>
                    <a:pt x="17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35" y="6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7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33" name="Freeform 333"/>
            <p:cNvSpPr>
              <a:spLocks/>
            </p:cNvSpPr>
            <p:nvPr/>
          </p:nvSpPr>
          <p:spPr bwMode="auto">
            <a:xfrm>
              <a:off x="5317" y="1207"/>
              <a:ext cx="47" cy="18"/>
            </a:xfrm>
            <a:custGeom>
              <a:avLst/>
              <a:gdLst>
                <a:gd name="T0" fmla="*/ 0 w 47"/>
                <a:gd name="T1" fmla="*/ 18 h 18"/>
                <a:gd name="T2" fmla="*/ 6 w 47"/>
                <a:gd name="T3" fmla="*/ 12 h 18"/>
                <a:gd name="T4" fmla="*/ 12 w 47"/>
                <a:gd name="T5" fmla="*/ 12 h 18"/>
                <a:gd name="T6" fmla="*/ 17 w 47"/>
                <a:gd name="T7" fmla="*/ 6 h 18"/>
                <a:gd name="T8" fmla="*/ 29 w 47"/>
                <a:gd name="T9" fmla="*/ 6 h 18"/>
                <a:gd name="T10" fmla="*/ 35 w 47"/>
                <a:gd name="T11" fmla="*/ 0 h 18"/>
                <a:gd name="T12" fmla="*/ 41 w 47"/>
                <a:gd name="T13" fmla="*/ 0 h 18"/>
                <a:gd name="T14" fmla="*/ 47 w 47"/>
                <a:gd name="T15" fmla="*/ 0 h 18"/>
                <a:gd name="T16" fmla="*/ 47 w 47"/>
                <a:gd name="T17" fmla="*/ 6 h 18"/>
                <a:gd name="T18" fmla="*/ 47 w 47"/>
                <a:gd name="T19" fmla="*/ 6 h 18"/>
                <a:gd name="T20" fmla="*/ 41 w 47"/>
                <a:gd name="T21" fmla="*/ 12 h 18"/>
                <a:gd name="T22" fmla="*/ 35 w 47"/>
                <a:gd name="T23" fmla="*/ 12 h 18"/>
                <a:gd name="T24" fmla="*/ 29 w 47"/>
                <a:gd name="T25" fmla="*/ 12 h 18"/>
                <a:gd name="T26" fmla="*/ 23 w 47"/>
                <a:gd name="T27" fmla="*/ 12 h 18"/>
                <a:gd name="T28" fmla="*/ 12 w 47"/>
                <a:gd name="T29" fmla="*/ 18 h 18"/>
                <a:gd name="T30" fmla="*/ 6 w 47"/>
                <a:gd name="T31" fmla="*/ 18 h 18"/>
                <a:gd name="T32" fmla="*/ 0 w 47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18"/>
                <a:gd name="T53" fmla="*/ 47 w 47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18">
                  <a:moveTo>
                    <a:pt x="0" y="18"/>
                  </a:moveTo>
                  <a:lnTo>
                    <a:pt x="6" y="12"/>
                  </a:lnTo>
                  <a:lnTo>
                    <a:pt x="12" y="12"/>
                  </a:lnTo>
                  <a:lnTo>
                    <a:pt x="17" y="6"/>
                  </a:lnTo>
                  <a:lnTo>
                    <a:pt x="29" y="6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47" y="0"/>
                  </a:lnTo>
                  <a:lnTo>
                    <a:pt x="47" y="6"/>
                  </a:lnTo>
                  <a:lnTo>
                    <a:pt x="41" y="12"/>
                  </a:lnTo>
                  <a:lnTo>
                    <a:pt x="35" y="12"/>
                  </a:lnTo>
                  <a:lnTo>
                    <a:pt x="29" y="12"/>
                  </a:lnTo>
                  <a:lnTo>
                    <a:pt x="23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34" name="Freeform 334"/>
            <p:cNvSpPr>
              <a:spLocks/>
            </p:cNvSpPr>
            <p:nvPr/>
          </p:nvSpPr>
          <p:spPr bwMode="auto">
            <a:xfrm>
              <a:off x="5317" y="1177"/>
              <a:ext cx="47" cy="30"/>
            </a:xfrm>
            <a:custGeom>
              <a:avLst/>
              <a:gdLst>
                <a:gd name="T0" fmla="*/ 0 w 47"/>
                <a:gd name="T1" fmla="*/ 30 h 30"/>
                <a:gd name="T2" fmla="*/ 6 w 47"/>
                <a:gd name="T3" fmla="*/ 24 h 30"/>
                <a:gd name="T4" fmla="*/ 12 w 47"/>
                <a:gd name="T5" fmla="*/ 18 h 30"/>
                <a:gd name="T6" fmla="*/ 17 w 47"/>
                <a:gd name="T7" fmla="*/ 18 h 30"/>
                <a:gd name="T8" fmla="*/ 23 w 47"/>
                <a:gd name="T9" fmla="*/ 12 h 30"/>
                <a:gd name="T10" fmla="*/ 29 w 47"/>
                <a:gd name="T11" fmla="*/ 6 h 30"/>
                <a:gd name="T12" fmla="*/ 35 w 47"/>
                <a:gd name="T13" fmla="*/ 6 h 30"/>
                <a:gd name="T14" fmla="*/ 41 w 47"/>
                <a:gd name="T15" fmla="*/ 0 h 30"/>
                <a:gd name="T16" fmla="*/ 47 w 47"/>
                <a:gd name="T17" fmla="*/ 6 h 30"/>
                <a:gd name="T18" fmla="*/ 47 w 47"/>
                <a:gd name="T19" fmla="*/ 6 h 30"/>
                <a:gd name="T20" fmla="*/ 41 w 47"/>
                <a:gd name="T21" fmla="*/ 12 h 30"/>
                <a:gd name="T22" fmla="*/ 35 w 47"/>
                <a:gd name="T23" fmla="*/ 12 h 30"/>
                <a:gd name="T24" fmla="*/ 29 w 47"/>
                <a:gd name="T25" fmla="*/ 18 h 30"/>
                <a:gd name="T26" fmla="*/ 23 w 47"/>
                <a:gd name="T27" fmla="*/ 24 h 30"/>
                <a:gd name="T28" fmla="*/ 17 w 47"/>
                <a:gd name="T29" fmla="*/ 24 h 30"/>
                <a:gd name="T30" fmla="*/ 6 w 47"/>
                <a:gd name="T31" fmla="*/ 30 h 30"/>
                <a:gd name="T32" fmla="*/ 0 w 47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30"/>
                <a:gd name="T53" fmla="*/ 47 w 47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30">
                  <a:moveTo>
                    <a:pt x="0" y="30"/>
                  </a:moveTo>
                  <a:lnTo>
                    <a:pt x="6" y="24"/>
                  </a:lnTo>
                  <a:lnTo>
                    <a:pt x="12" y="18"/>
                  </a:lnTo>
                  <a:lnTo>
                    <a:pt x="17" y="18"/>
                  </a:lnTo>
                  <a:lnTo>
                    <a:pt x="23" y="12"/>
                  </a:lnTo>
                  <a:lnTo>
                    <a:pt x="29" y="6"/>
                  </a:lnTo>
                  <a:lnTo>
                    <a:pt x="35" y="6"/>
                  </a:lnTo>
                  <a:lnTo>
                    <a:pt x="41" y="0"/>
                  </a:lnTo>
                  <a:lnTo>
                    <a:pt x="47" y="6"/>
                  </a:lnTo>
                  <a:lnTo>
                    <a:pt x="41" y="12"/>
                  </a:lnTo>
                  <a:lnTo>
                    <a:pt x="35" y="12"/>
                  </a:lnTo>
                  <a:lnTo>
                    <a:pt x="29" y="18"/>
                  </a:lnTo>
                  <a:lnTo>
                    <a:pt x="23" y="24"/>
                  </a:lnTo>
                  <a:lnTo>
                    <a:pt x="17" y="24"/>
                  </a:lnTo>
                  <a:lnTo>
                    <a:pt x="6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35" name="Freeform 335"/>
            <p:cNvSpPr>
              <a:spLocks/>
            </p:cNvSpPr>
            <p:nvPr/>
          </p:nvSpPr>
          <p:spPr bwMode="auto">
            <a:xfrm>
              <a:off x="5317" y="1159"/>
              <a:ext cx="41" cy="30"/>
            </a:xfrm>
            <a:custGeom>
              <a:avLst/>
              <a:gdLst>
                <a:gd name="T0" fmla="*/ 0 w 41"/>
                <a:gd name="T1" fmla="*/ 30 h 30"/>
                <a:gd name="T2" fmla="*/ 6 w 41"/>
                <a:gd name="T3" fmla="*/ 30 h 30"/>
                <a:gd name="T4" fmla="*/ 12 w 41"/>
                <a:gd name="T5" fmla="*/ 24 h 30"/>
                <a:gd name="T6" fmla="*/ 17 w 41"/>
                <a:gd name="T7" fmla="*/ 18 h 30"/>
                <a:gd name="T8" fmla="*/ 23 w 41"/>
                <a:gd name="T9" fmla="*/ 12 h 30"/>
                <a:gd name="T10" fmla="*/ 29 w 41"/>
                <a:gd name="T11" fmla="*/ 6 h 30"/>
                <a:gd name="T12" fmla="*/ 29 w 41"/>
                <a:gd name="T13" fmla="*/ 0 h 30"/>
                <a:gd name="T14" fmla="*/ 35 w 41"/>
                <a:gd name="T15" fmla="*/ 0 h 30"/>
                <a:gd name="T16" fmla="*/ 41 w 41"/>
                <a:gd name="T17" fmla="*/ 0 h 30"/>
                <a:gd name="T18" fmla="*/ 41 w 41"/>
                <a:gd name="T19" fmla="*/ 0 h 30"/>
                <a:gd name="T20" fmla="*/ 35 w 41"/>
                <a:gd name="T21" fmla="*/ 6 h 30"/>
                <a:gd name="T22" fmla="*/ 29 w 41"/>
                <a:gd name="T23" fmla="*/ 12 h 30"/>
                <a:gd name="T24" fmla="*/ 23 w 41"/>
                <a:gd name="T25" fmla="*/ 18 h 30"/>
                <a:gd name="T26" fmla="*/ 17 w 41"/>
                <a:gd name="T27" fmla="*/ 24 h 30"/>
                <a:gd name="T28" fmla="*/ 12 w 41"/>
                <a:gd name="T29" fmla="*/ 30 h 30"/>
                <a:gd name="T30" fmla="*/ 6 w 41"/>
                <a:gd name="T31" fmla="*/ 30 h 30"/>
                <a:gd name="T32" fmla="*/ 0 w 41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1"/>
                <a:gd name="T52" fmla="*/ 0 h 30"/>
                <a:gd name="T53" fmla="*/ 41 w 41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1" h="30">
                  <a:moveTo>
                    <a:pt x="0" y="30"/>
                  </a:moveTo>
                  <a:lnTo>
                    <a:pt x="6" y="30"/>
                  </a:lnTo>
                  <a:lnTo>
                    <a:pt x="12" y="24"/>
                  </a:lnTo>
                  <a:lnTo>
                    <a:pt x="17" y="18"/>
                  </a:lnTo>
                  <a:lnTo>
                    <a:pt x="23" y="12"/>
                  </a:lnTo>
                  <a:lnTo>
                    <a:pt x="29" y="6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35" y="6"/>
                  </a:lnTo>
                  <a:lnTo>
                    <a:pt x="29" y="12"/>
                  </a:lnTo>
                  <a:lnTo>
                    <a:pt x="23" y="18"/>
                  </a:lnTo>
                  <a:lnTo>
                    <a:pt x="17" y="24"/>
                  </a:lnTo>
                  <a:lnTo>
                    <a:pt x="12" y="30"/>
                  </a:lnTo>
                  <a:lnTo>
                    <a:pt x="6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36" name="Freeform 336"/>
            <p:cNvSpPr>
              <a:spLocks/>
            </p:cNvSpPr>
            <p:nvPr/>
          </p:nvSpPr>
          <p:spPr bwMode="auto">
            <a:xfrm>
              <a:off x="5317" y="1147"/>
              <a:ext cx="35" cy="30"/>
            </a:xfrm>
            <a:custGeom>
              <a:avLst/>
              <a:gdLst>
                <a:gd name="T0" fmla="*/ 35 w 35"/>
                <a:gd name="T1" fmla="*/ 0 h 30"/>
                <a:gd name="T2" fmla="*/ 35 w 35"/>
                <a:gd name="T3" fmla="*/ 0 h 30"/>
                <a:gd name="T4" fmla="*/ 29 w 35"/>
                <a:gd name="T5" fmla="*/ 6 h 30"/>
                <a:gd name="T6" fmla="*/ 23 w 35"/>
                <a:gd name="T7" fmla="*/ 6 h 30"/>
                <a:gd name="T8" fmla="*/ 23 w 35"/>
                <a:gd name="T9" fmla="*/ 12 h 30"/>
                <a:gd name="T10" fmla="*/ 17 w 35"/>
                <a:gd name="T11" fmla="*/ 18 h 30"/>
                <a:gd name="T12" fmla="*/ 12 w 35"/>
                <a:gd name="T13" fmla="*/ 18 h 30"/>
                <a:gd name="T14" fmla="*/ 6 w 35"/>
                <a:gd name="T15" fmla="*/ 24 h 30"/>
                <a:gd name="T16" fmla="*/ 0 w 35"/>
                <a:gd name="T17" fmla="*/ 30 h 30"/>
                <a:gd name="T18" fmla="*/ 6 w 35"/>
                <a:gd name="T19" fmla="*/ 24 h 30"/>
                <a:gd name="T20" fmla="*/ 6 w 35"/>
                <a:gd name="T21" fmla="*/ 18 h 30"/>
                <a:gd name="T22" fmla="*/ 12 w 35"/>
                <a:gd name="T23" fmla="*/ 12 h 30"/>
                <a:gd name="T24" fmla="*/ 17 w 35"/>
                <a:gd name="T25" fmla="*/ 6 h 30"/>
                <a:gd name="T26" fmla="*/ 23 w 35"/>
                <a:gd name="T27" fmla="*/ 0 h 30"/>
                <a:gd name="T28" fmla="*/ 29 w 35"/>
                <a:gd name="T29" fmla="*/ 0 h 30"/>
                <a:gd name="T30" fmla="*/ 29 w 35"/>
                <a:gd name="T31" fmla="*/ 0 h 30"/>
                <a:gd name="T32" fmla="*/ 35 w 35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0"/>
                <a:gd name="T53" fmla="*/ 35 w 35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0">
                  <a:moveTo>
                    <a:pt x="35" y="0"/>
                  </a:moveTo>
                  <a:lnTo>
                    <a:pt x="35" y="0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23" y="12"/>
                  </a:lnTo>
                  <a:lnTo>
                    <a:pt x="17" y="18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7" y="6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37" name="Freeform 337"/>
            <p:cNvSpPr>
              <a:spLocks/>
            </p:cNvSpPr>
            <p:nvPr/>
          </p:nvSpPr>
          <p:spPr bwMode="auto">
            <a:xfrm>
              <a:off x="5251" y="986"/>
              <a:ext cx="42" cy="155"/>
            </a:xfrm>
            <a:custGeom>
              <a:avLst/>
              <a:gdLst>
                <a:gd name="T0" fmla="*/ 6 w 42"/>
                <a:gd name="T1" fmla="*/ 155 h 155"/>
                <a:gd name="T2" fmla="*/ 0 w 42"/>
                <a:gd name="T3" fmla="*/ 155 h 155"/>
                <a:gd name="T4" fmla="*/ 0 w 42"/>
                <a:gd name="T5" fmla="*/ 155 h 155"/>
                <a:gd name="T6" fmla="*/ 0 w 42"/>
                <a:gd name="T7" fmla="*/ 155 h 155"/>
                <a:gd name="T8" fmla="*/ 0 w 42"/>
                <a:gd name="T9" fmla="*/ 149 h 155"/>
                <a:gd name="T10" fmla="*/ 18 w 42"/>
                <a:gd name="T11" fmla="*/ 131 h 155"/>
                <a:gd name="T12" fmla="*/ 24 w 42"/>
                <a:gd name="T13" fmla="*/ 113 h 155"/>
                <a:gd name="T14" fmla="*/ 30 w 42"/>
                <a:gd name="T15" fmla="*/ 89 h 155"/>
                <a:gd name="T16" fmla="*/ 36 w 42"/>
                <a:gd name="T17" fmla="*/ 71 h 155"/>
                <a:gd name="T18" fmla="*/ 30 w 42"/>
                <a:gd name="T19" fmla="*/ 47 h 155"/>
                <a:gd name="T20" fmla="*/ 30 w 42"/>
                <a:gd name="T21" fmla="*/ 29 h 155"/>
                <a:gd name="T22" fmla="*/ 24 w 42"/>
                <a:gd name="T23" fmla="*/ 12 h 155"/>
                <a:gd name="T24" fmla="*/ 24 w 42"/>
                <a:gd name="T25" fmla="*/ 0 h 155"/>
                <a:gd name="T26" fmla="*/ 30 w 42"/>
                <a:gd name="T27" fmla="*/ 12 h 155"/>
                <a:gd name="T28" fmla="*/ 36 w 42"/>
                <a:gd name="T29" fmla="*/ 23 h 155"/>
                <a:gd name="T30" fmla="*/ 42 w 42"/>
                <a:gd name="T31" fmla="*/ 47 h 155"/>
                <a:gd name="T32" fmla="*/ 42 w 42"/>
                <a:gd name="T33" fmla="*/ 71 h 155"/>
                <a:gd name="T34" fmla="*/ 36 w 42"/>
                <a:gd name="T35" fmla="*/ 95 h 155"/>
                <a:gd name="T36" fmla="*/ 30 w 42"/>
                <a:gd name="T37" fmla="*/ 119 h 155"/>
                <a:gd name="T38" fmla="*/ 18 w 42"/>
                <a:gd name="T39" fmla="*/ 143 h 155"/>
                <a:gd name="T40" fmla="*/ 6 w 42"/>
                <a:gd name="T41" fmla="*/ 155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2"/>
                <a:gd name="T64" fmla="*/ 0 h 155"/>
                <a:gd name="T65" fmla="*/ 42 w 42"/>
                <a:gd name="T66" fmla="*/ 155 h 1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2" h="155">
                  <a:moveTo>
                    <a:pt x="6" y="155"/>
                  </a:moveTo>
                  <a:lnTo>
                    <a:pt x="0" y="155"/>
                  </a:lnTo>
                  <a:lnTo>
                    <a:pt x="0" y="149"/>
                  </a:lnTo>
                  <a:lnTo>
                    <a:pt x="18" y="131"/>
                  </a:lnTo>
                  <a:lnTo>
                    <a:pt x="24" y="113"/>
                  </a:lnTo>
                  <a:lnTo>
                    <a:pt x="30" y="89"/>
                  </a:lnTo>
                  <a:lnTo>
                    <a:pt x="36" y="71"/>
                  </a:lnTo>
                  <a:lnTo>
                    <a:pt x="30" y="47"/>
                  </a:lnTo>
                  <a:lnTo>
                    <a:pt x="30" y="29"/>
                  </a:lnTo>
                  <a:lnTo>
                    <a:pt x="24" y="12"/>
                  </a:lnTo>
                  <a:lnTo>
                    <a:pt x="24" y="0"/>
                  </a:lnTo>
                  <a:lnTo>
                    <a:pt x="30" y="12"/>
                  </a:lnTo>
                  <a:lnTo>
                    <a:pt x="36" y="23"/>
                  </a:lnTo>
                  <a:lnTo>
                    <a:pt x="42" y="47"/>
                  </a:lnTo>
                  <a:lnTo>
                    <a:pt x="42" y="71"/>
                  </a:lnTo>
                  <a:lnTo>
                    <a:pt x="36" y="95"/>
                  </a:lnTo>
                  <a:lnTo>
                    <a:pt x="30" y="119"/>
                  </a:lnTo>
                  <a:lnTo>
                    <a:pt x="18" y="143"/>
                  </a:lnTo>
                  <a:lnTo>
                    <a:pt x="6" y="15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38" name="Freeform 338"/>
            <p:cNvSpPr>
              <a:spLocks/>
            </p:cNvSpPr>
            <p:nvPr/>
          </p:nvSpPr>
          <p:spPr bwMode="auto">
            <a:xfrm>
              <a:off x="5251" y="986"/>
              <a:ext cx="30" cy="23"/>
            </a:xfrm>
            <a:custGeom>
              <a:avLst/>
              <a:gdLst>
                <a:gd name="T0" fmla="*/ 30 w 30"/>
                <a:gd name="T1" fmla="*/ 23 h 23"/>
                <a:gd name="T2" fmla="*/ 30 w 30"/>
                <a:gd name="T3" fmla="*/ 17 h 23"/>
                <a:gd name="T4" fmla="*/ 24 w 30"/>
                <a:gd name="T5" fmla="*/ 12 h 23"/>
                <a:gd name="T6" fmla="*/ 18 w 30"/>
                <a:gd name="T7" fmla="*/ 12 h 23"/>
                <a:gd name="T8" fmla="*/ 12 w 30"/>
                <a:gd name="T9" fmla="*/ 6 h 23"/>
                <a:gd name="T10" fmla="*/ 6 w 30"/>
                <a:gd name="T11" fmla="*/ 6 h 23"/>
                <a:gd name="T12" fmla="*/ 6 w 30"/>
                <a:gd name="T13" fmla="*/ 0 h 23"/>
                <a:gd name="T14" fmla="*/ 0 w 30"/>
                <a:gd name="T15" fmla="*/ 0 h 23"/>
                <a:gd name="T16" fmla="*/ 0 w 30"/>
                <a:gd name="T17" fmla="*/ 6 h 23"/>
                <a:gd name="T18" fmla="*/ 0 w 30"/>
                <a:gd name="T19" fmla="*/ 6 h 23"/>
                <a:gd name="T20" fmla="*/ 0 w 30"/>
                <a:gd name="T21" fmla="*/ 6 h 23"/>
                <a:gd name="T22" fmla="*/ 6 w 30"/>
                <a:gd name="T23" fmla="*/ 6 h 23"/>
                <a:gd name="T24" fmla="*/ 12 w 30"/>
                <a:gd name="T25" fmla="*/ 12 h 23"/>
                <a:gd name="T26" fmla="*/ 18 w 30"/>
                <a:gd name="T27" fmla="*/ 12 h 23"/>
                <a:gd name="T28" fmla="*/ 24 w 30"/>
                <a:gd name="T29" fmla="*/ 17 h 23"/>
                <a:gd name="T30" fmla="*/ 30 w 30"/>
                <a:gd name="T31" fmla="*/ 17 h 23"/>
                <a:gd name="T32" fmla="*/ 30 w 30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23"/>
                <a:gd name="T53" fmla="*/ 30 w 30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23">
                  <a:moveTo>
                    <a:pt x="30" y="23"/>
                  </a:moveTo>
                  <a:lnTo>
                    <a:pt x="30" y="17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7"/>
                  </a:lnTo>
                  <a:lnTo>
                    <a:pt x="30" y="17"/>
                  </a:lnTo>
                  <a:lnTo>
                    <a:pt x="30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39" name="Freeform 339"/>
            <p:cNvSpPr>
              <a:spLocks/>
            </p:cNvSpPr>
            <p:nvPr/>
          </p:nvSpPr>
          <p:spPr bwMode="auto">
            <a:xfrm>
              <a:off x="5251" y="998"/>
              <a:ext cx="36" cy="23"/>
            </a:xfrm>
            <a:custGeom>
              <a:avLst/>
              <a:gdLst>
                <a:gd name="T0" fmla="*/ 0 w 36"/>
                <a:gd name="T1" fmla="*/ 0 h 23"/>
                <a:gd name="T2" fmla="*/ 0 w 36"/>
                <a:gd name="T3" fmla="*/ 0 h 23"/>
                <a:gd name="T4" fmla="*/ 6 w 36"/>
                <a:gd name="T5" fmla="*/ 0 h 23"/>
                <a:gd name="T6" fmla="*/ 6 w 36"/>
                <a:gd name="T7" fmla="*/ 0 h 23"/>
                <a:gd name="T8" fmla="*/ 12 w 36"/>
                <a:gd name="T9" fmla="*/ 5 h 23"/>
                <a:gd name="T10" fmla="*/ 18 w 36"/>
                <a:gd name="T11" fmla="*/ 5 h 23"/>
                <a:gd name="T12" fmla="*/ 24 w 36"/>
                <a:gd name="T13" fmla="*/ 11 h 23"/>
                <a:gd name="T14" fmla="*/ 30 w 36"/>
                <a:gd name="T15" fmla="*/ 17 h 23"/>
                <a:gd name="T16" fmla="*/ 36 w 36"/>
                <a:gd name="T17" fmla="*/ 23 h 23"/>
                <a:gd name="T18" fmla="*/ 30 w 36"/>
                <a:gd name="T19" fmla="*/ 17 h 23"/>
                <a:gd name="T20" fmla="*/ 24 w 36"/>
                <a:gd name="T21" fmla="*/ 17 h 23"/>
                <a:gd name="T22" fmla="*/ 18 w 36"/>
                <a:gd name="T23" fmla="*/ 11 h 23"/>
                <a:gd name="T24" fmla="*/ 12 w 36"/>
                <a:gd name="T25" fmla="*/ 11 h 23"/>
                <a:gd name="T26" fmla="*/ 6 w 36"/>
                <a:gd name="T27" fmla="*/ 5 h 23"/>
                <a:gd name="T28" fmla="*/ 0 w 36"/>
                <a:gd name="T29" fmla="*/ 5 h 23"/>
                <a:gd name="T30" fmla="*/ 0 w 36"/>
                <a:gd name="T31" fmla="*/ 0 h 23"/>
                <a:gd name="T32" fmla="*/ 0 w 3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3"/>
                <a:gd name="T53" fmla="*/ 36 w 3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3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5"/>
                  </a:lnTo>
                  <a:lnTo>
                    <a:pt x="18" y="5"/>
                  </a:lnTo>
                  <a:lnTo>
                    <a:pt x="24" y="11"/>
                  </a:lnTo>
                  <a:lnTo>
                    <a:pt x="30" y="17"/>
                  </a:lnTo>
                  <a:lnTo>
                    <a:pt x="36" y="23"/>
                  </a:lnTo>
                  <a:lnTo>
                    <a:pt x="30" y="17"/>
                  </a:lnTo>
                  <a:lnTo>
                    <a:pt x="24" y="17"/>
                  </a:lnTo>
                  <a:lnTo>
                    <a:pt x="18" y="11"/>
                  </a:lnTo>
                  <a:lnTo>
                    <a:pt x="12" y="11"/>
                  </a:lnTo>
                  <a:lnTo>
                    <a:pt x="6" y="5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40" name="Freeform 340"/>
            <p:cNvSpPr>
              <a:spLocks/>
            </p:cNvSpPr>
            <p:nvPr/>
          </p:nvSpPr>
          <p:spPr bwMode="auto">
            <a:xfrm>
              <a:off x="5239" y="1021"/>
              <a:ext cx="48" cy="30"/>
            </a:xfrm>
            <a:custGeom>
              <a:avLst/>
              <a:gdLst>
                <a:gd name="T0" fmla="*/ 0 w 48"/>
                <a:gd name="T1" fmla="*/ 0 h 30"/>
                <a:gd name="T2" fmla="*/ 6 w 48"/>
                <a:gd name="T3" fmla="*/ 0 h 30"/>
                <a:gd name="T4" fmla="*/ 12 w 48"/>
                <a:gd name="T5" fmla="*/ 0 h 30"/>
                <a:gd name="T6" fmla="*/ 18 w 48"/>
                <a:gd name="T7" fmla="*/ 6 h 30"/>
                <a:gd name="T8" fmla="*/ 24 w 48"/>
                <a:gd name="T9" fmla="*/ 6 h 30"/>
                <a:gd name="T10" fmla="*/ 30 w 48"/>
                <a:gd name="T11" fmla="*/ 12 h 30"/>
                <a:gd name="T12" fmla="*/ 42 w 48"/>
                <a:gd name="T13" fmla="*/ 18 h 30"/>
                <a:gd name="T14" fmla="*/ 48 w 48"/>
                <a:gd name="T15" fmla="*/ 24 h 30"/>
                <a:gd name="T16" fmla="*/ 48 w 48"/>
                <a:gd name="T17" fmla="*/ 30 h 30"/>
                <a:gd name="T18" fmla="*/ 48 w 48"/>
                <a:gd name="T19" fmla="*/ 30 h 30"/>
                <a:gd name="T20" fmla="*/ 42 w 48"/>
                <a:gd name="T21" fmla="*/ 24 h 30"/>
                <a:gd name="T22" fmla="*/ 30 w 48"/>
                <a:gd name="T23" fmla="*/ 18 h 30"/>
                <a:gd name="T24" fmla="*/ 24 w 48"/>
                <a:gd name="T25" fmla="*/ 18 h 30"/>
                <a:gd name="T26" fmla="*/ 12 w 48"/>
                <a:gd name="T27" fmla="*/ 12 h 30"/>
                <a:gd name="T28" fmla="*/ 6 w 48"/>
                <a:gd name="T29" fmla="*/ 6 h 30"/>
                <a:gd name="T30" fmla="*/ 6 w 48"/>
                <a:gd name="T31" fmla="*/ 0 h 30"/>
                <a:gd name="T32" fmla="*/ 0 w 4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30"/>
                <a:gd name="T53" fmla="*/ 48 w 4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30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48" y="30"/>
                  </a:lnTo>
                  <a:lnTo>
                    <a:pt x="42" y="24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41" name="Freeform 341"/>
            <p:cNvSpPr>
              <a:spLocks/>
            </p:cNvSpPr>
            <p:nvPr/>
          </p:nvSpPr>
          <p:spPr bwMode="auto">
            <a:xfrm>
              <a:off x="5233" y="1045"/>
              <a:ext cx="54" cy="36"/>
            </a:xfrm>
            <a:custGeom>
              <a:avLst/>
              <a:gdLst>
                <a:gd name="T0" fmla="*/ 0 w 54"/>
                <a:gd name="T1" fmla="*/ 0 h 36"/>
                <a:gd name="T2" fmla="*/ 6 w 54"/>
                <a:gd name="T3" fmla="*/ 0 h 36"/>
                <a:gd name="T4" fmla="*/ 12 w 54"/>
                <a:gd name="T5" fmla="*/ 0 h 36"/>
                <a:gd name="T6" fmla="*/ 18 w 54"/>
                <a:gd name="T7" fmla="*/ 6 h 36"/>
                <a:gd name="T8" fmla="*/ 24 w 54"/>
                <a:gd name="T9" fmla="*/ 12 h 36"/>
                <a:gd name="T10" fmla="*/ 36 w 54"/>
                <a:gd name="T11" fmla="*/ 18 h 36"/>
                <a:gd name="T12" fmla="*/ 42 w 54"/>
                <a:gd name="T13" fmla="*/ 24 h 36"/>
                <a:gd name="T14" fmla="*/ 48 w 54"/>
                <a:gd name="T15" fmla="*/ 30 h 36"/>
                <a:gd name="T16" fmla="*/ 54 w 54"/>
                <a:gd name="T17" fmla="*/ 36 h 36"/>
                <a:gd name="T18" fmla="*/ 48 w 54"/>
                <a:gd name="T19" fmla="*/ 30 h 36"/>
                <a:gd name="T20" fmla="*/ 42 w 54"/>
                <a:gd name="T21" fmla="*/ 30 h 36"/>
                <a:gd name="T22" fmla="*/ 36 w 54"/>
                <a:gd name="T23" fmla="*/ 24 h 36"/>
                <a:gd name="T24" fmla="*/ 24 w 54"/>
                <a:gd name="T25" fmla="*/ 18 h 36"/>
                <a:gd name="T26" fmla="*/ 12 w 54"/>
                <a:gd name="T27" fmla="*/ 12 h 36"/>
                <a:gd name="T28" fmla="*/ 6 w 54"/>
                <a:gd name="T29" fmla="*/ 6 h 36"/>
                <a:gd name="T30" fmla="*/ 0 w 54"/>
                <a:gd name="T31" fmla="*/ 6 h 36"/>
                <a:gd name="T32" fmla="*/ 0 w 54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36"/>
                <a:gd name="T53" fmla="*/ 54 w 5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3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48" y="30"/>
                  </a:lnTo>
                  <a:lnTo>
                    <a:pt x="54" y="36"/>
                  </a:lnTo>
                  <a:lnTo>
                    <a:pt x="48" y="30"/>
                  </a:lnTo>
                  <a:lnTo>
                    <a:pt x="42" y="30"/>
                  </a:lnTo>
                  <a:lnTo>
                    <a:pt x="36" y="24"/>
                  </a:lnTo>
                  <a:lnTo>
                    <a:pt x="24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42" name="Freeform 342"/>
            <p:cNvSpPr>
              <a:spLocks/>
            </p:cNvSpPr>
            <p:nvPr/>
          </p:nvSpPr>
          <p:spPr bwMode="auto">
            <a:xfrm>
              <a:off x="5239" y="1063"/>
              <a:ext cx="42" cy="36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6 w 42"/>
                <a:gd name="T5" fmla="*/ 0 h 36"/>
                <a:gd name="T6" fmla="*/ 12 w 42"/>
                <a:gd name="T7" fmla="*/ 6 h 36"/>
                <a:gd name="T8" fmla="*/ 18 w 42"/>
                <a:gd name="T9" fmla="*/ 12 h 36"/>
                <a:gd name="T10" fmla="*/ 30 w 42"/>
                <a:gd name="T11" fmla="*/ 18 h 36"/>
                <a:gd name="T12" fmla="*/ 36 w 42"/>
                <a:gd name="T13" fmla="*/ 24 h 36"/>
                <a:gd name="T14" fmla="*/ 42 w 42"/>
                <a:gd name="T15" fmla="*/ 30 h 36"/>
                <a:gd name="T16" fmla="*/ 42 w 42"/>
                <a:gd name="T17" fmla="*/ 36 h 36"/>
                <a:gd name="T18" fmla="*/ 36 w 42"/>
                <a:gd name="T19" fmla="*/ 36 h 36"/>
                <a:gd name="T20" fmla="*/ 30 w 42"/>
                <a:gd name="T21" fmla="*/ 30 h 36"/>
                <a:gd name="T22" fmla="*/ 24 w 42"/>
                <a:gd name="T23" fmla="*/ 24 h 36"/>
                <a:gd name="T24" fmla="*/ 18 w 42"/>
                <a:gd name="T25" fmla="*/ 18 h 36"/>
                <a:gd name="T26" fmla="*/ 6 w 42"/>
                <a:gd name="T27" fmla="*/ 12 h 36"/>
                <a:gd name="T28" fmla="*/ 6 w 42"/>
                <a:gd name="T29" fmla="*/ 6 h 36"/>
                <a:gd name="T30" fmla="*/ 0 w 42"/>
                <a:gd name="T31" fmla="*/ 0 h 36"/>
                <a:gd name="T32" fmla="*/ 0 w 42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6"/>
                <a:gd name="T53" fmla="*/ 42 w 42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30" y="18"/>
                  </a:lnTo>
                  <a:lnTo>
                    <a:pt x="36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36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43" name="Freeform 343"/>
            <p:cNvSpPr>
              <a:spLocks/>
            </p:cNvSpPr>
            <p:nvPr/>
          </p:nvSpPr>
          <p:spPr bwMode="auto">
            <a:xfrm>
              <a:off x="5239" y="1081"/>
              <a:ext cx="36" cy="30"/>
            </a:xfrm>
            <a:custGeom>
              <a:avLst/>
              <a:gdLst>
                <a:gd name="T0" fmla="*/ 0 w 36"/>
                <a:gd name="T1" fmla="*/ 0 h 30"/>
                <a:gd name="T2" fmla="*/ 0 w 36"/>
                <a:gd name="T3" fmla="*/ 0 h 30"/>
                <a:gd name="T4" fmla="*/ 6 w 36"/>
                <a:gd name="T5" fmla="*/ 0 h 30"/>
                <a:gd name="T6" fmla="*/ 12 w 36"/>
                <a:gd name="T7" fmla="*/ 6 h 30"/>
                <a:gd name="T8" fmla="*/ 18 w 36"/>
                <a:gd name="T9" fmla="*/ 12 h 30"/>
                <a:gd name="T10" fmla="*/ 24 w 36"/>
                <a:gd name="T11" fmla="*/ 12 h 30"/>
                <a:gd name="T12" fmla="*/ 30 w 36"/>
                <a:gd name="T13" fmla="*/ 18 h 30"/>
                <a:gd name="T14" fmla="*/ 30 w 36"/>
                <a:gd name="T15" fmla="*/ 24 h 30"/>
                <a:gd name="T16" fmla="*/ 36 w 36"/>
                <a:gd name="T17" fmla="*/ 30 h 30"/>
                <a:gd name="T18" fmla="*/ 30 w 36"/>
                <a:gd name="T19" fmla="*/ 30 h 30"/>
                <a:gd name="T20" fmla="*/ 24 w 36"/>
                <a:gd name="T21" fmla="*/ 24 h 30"/>
                <a:gd name="T22" fmla="*/ 18 w 36"/>
                <a:gd name="T23" fmla="*/ 18 h 30"/>
                <a:gd name="T24" fmla="*/ 12 w 36"/>
                <a:gd name="T25" fmla="*/ 18 h 30"/>
                <a:gd name="T26" fmla="*/ 6 w 36"/>
                <a:gd name="T27" fmla="*/ 12 h 30"/>
                <a:gd name="T28" fmla="*/ 6 w 36"/>
                <a:gd name="T29" fmla="*/ 6 h 30"/>
                <a:gd name="T30" fmla="*/ 0 w 36"/>
                <a:gd name="T31" fmla="*/ 6 h 30"/>
                <a:gd name="T32" fmla="*/ 0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44" name="Freeform 344"/>
            <p:cNvSpPr>
              <a:spLocks/>
            </p:cNvSpPr>
            <p:nvPr/>
          </p:nvSpPr>
          <p:spPr bwMode="auto">
            <a:xfrm>
              <a:off x="5239" y="1099"/>
              <a:ext cx="24" cy="30"/>
            </a:xfrm>
            <a:custGeom>
              <a:avLst/>
              <a:gdLst>
                <a:gd name="T0" fmla="*/ 0 w 24"/>
                <a:gd name="T1" fmla="*/ 0 h 30"/>
                <a:gd name="T2" fmla="*/ 0 w 24"/>
                <a:gd name="T3" fmla="*/ 0 h 30"/>
                <a:gd name="T4" fmla="*/ 6 w 24"/>
                <a:gd name="T5" fmla="*/ 6 h 30"/>
                <a:gd name="T6" fmla="*/ 12 w 24"/>
                <a:gd name="T7" fmla="*/ 6 h 30"/>
                <a:gd name="T8" fmla="*/ 12 w 24"/>
                <a:gd name="T9" fmla="*/ 12 h 30"/>
                <a:gd name="T10" fmla="*/ 18 w 24"/>
                <a:gd name="T11" fmla="*/ 18 h 30"/>
                <a:gd name="T12" fmla="*/ 24 w 24"/>
                <a:gd name="T13" fmla="*/ 24 h 30"/>
                <a:gd name="T14" fmla="*/ 24 w 24"/>
                <a:gd name="T15" fmla="*/ 24 h 30"/>
                <a:gd name="T16" fmla="*/ 24 w 24"/>
                <a:gd name="T17" fmla="*/ 30 h 30"/>
                <a:gd name="T18" fmla="*/ 24 w 24"/>
                <a:gd name="T19" fmla="*/ 24 h 30"/>
                <a:gd name="T20" fmla="*/ 18 w 24"/>
                <a:gd name="T21" fmla="*/ 24 h 30"/>
                <a:gd name="T22" fmla="*/ 12 w 24"/>
                <a:gd name="T23" fmla="*/ 18 h 30"/>
                <a:gd name="T24" fmla="*/ 12 w 24"/>
                <a:gd name="T25" fmla="*/ 18 h 30"/>
                <a:gd name="T26" fmla="*/ 6 w 24"/>
                <a:gd name="T27" fmla="*/ 12 h 30"/>
                <a:gd name="T28" fmla="*/ 6 w 24"/>
                <a:gd name="T29" fmla="*/ 6 h 30"/>
                <a:gd name="T30" fmla="*/ 0 w 24"/>
                <a:gd name="T31" fmla="*/ 6 h 30"/>
                <a:gd name="T32" fmla="*/ 0 w 24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0"/>
                <a:gd name="T53" fmla="*/ 24 w 24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0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24" y="30"/>
                  </a:lnTo>
                  <a:lnTo>
                    <a:pt x="24" y="24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45" name="Freeform 345"/>
            <p:cNvSpPr>
              <a:spLocks/>
            </p:cNvSpPr>
            <p:nvPr/>
          </p:nvSpPr>
          <p:spPr bwMode="auto">
            <a:xfrm>
              <a:off x="5239" y="1117"/>
              <a:ext cx="18" cy="18"/>
            </a:xfrm>
            <a:custGeom>
              <a:avLst/>
              <a:gdLst>
                <a:gd name="T0" fmla="*/ 6 w 18"/>
                <a:gd name="T1" fmla="*/ 0 h 18"/>
                <a:gd name="T2" fmla="*/ 6 w 18"/>
                <a:gd name="T3" fmla="*/ 0 h 18"/>
                <a:gd name="T4" fmla="*/ 6 w 18"/>
                <a:gd name="T5" fmla="*/ 0 h 18"/>
                <a:gd name="T6" fmla="*/ 12 w 18"/>
                <a:gd name="T7" fmla="*/ 6 h 18"/>
                <a:gd name="T8" fmla="*/ 12 w 18"/>
                <a:gd name="T9" fmla="*/ 6 h 18"/>
                <a:gd name="T10" fmla="*/ 18 w 18"/>
                <a:gd name="T11" fmla="*/ 12 h 18"/>
                <a:gd name="T12" fmla="*/ 18 w 18"/>
                <a:gd name="T13" fmla="*/ 12 h 18"/>
                <a:gd name="T14" fmla="*/ 18 w 18"/>
                <a:gd name="T15" fmla="*/ 18 h 18"/>
                <a:gd name="T16" fmla="*/ 18 w 18"/>
                <a:gd name="T17" fmla="*/ 18 h 18"/>
                <a:gd name="T18" fmla="*/ 18 w 18"/>
                <a:gd name="T19" fmla="*/ 18 h 18"/>
                <a:gd name="T20" fmla="*/ 18 w 18"/>
                <a:gd name="T21" fmla="*/ 12 h 18"/>
                <a:gd name="T22" fmla="*/ 12 w 18"/>
                <a:gd name="T23" fmla="*/ 12 h 18"/>
                <a:gd name="T24" fmla="*/ 6 w 18"/>
                <a:gd name="T25" fmla="*/ 6 h 18"/>
                <a:gd name="T26" fmla="*/ 6 w 18"/>
                <a:gd name="T27" fmla="*/ 6 h 18"/>
                <a:gd name="T28" fmla="*/ 6 w 18"/>
                <a:gd name="T29" fmla="*/ 6 h 18"/>
                <a:gd name="T30" fmla="*/ 0 w 18"/>
                <a:gd name="T31" fmla="*/ 0 h 18"/>
                <a:gd name="T32" fmla="*/ 6 w 18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8"/>
                <a:gd name="T53" fmla="*/ 18 w 18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8">
                  <a:moveTo>
                    <a:pt x="6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46" name="Freeform 346"/>
            <p:cNvSpPr>
              <a:spLocks/>
            </p:cNvSpPr>
            <p:nvPr/>
          </p:nvSpPr>
          <p:spPr bwMode="auto">
            <a:xfrm>
              <a:off x="5257" y="974"/>
              <a:ext cx="18" cy="24"/>
            </a:xfrm>
            <a:custGeom>
              <a:avLst/>
              <a:gdLst>
                <a:gd name="T0" fmla="*/ 18 w 18"/>
                <a:gd name="T1" fmla="*/ 24 h 24"/>
                <a:gd name="T2" fmla="*/ 18 w 18"/>
                <a:gd name="T3" fmla="*/ 18 h 24"/>
                <a:gd name="T4" fmla="*/ 12 w 18"/>
                <a:gd name="T5" fmla="*/ 18 h 24"/>
                <a:gd name="T6" fmla="*/ 12 w 18"/>
                <a:gd name="T7" fmla="*/ 18 h 24"/>
                <a:gd name="T8" fmla="*/ 6 w 18"/>
                <a:gd name="T9" fmla="*/ 12 h 24"/>
                <a:gd name="T10" fmla="*/ 0 w 18"/>
                <a:gd name="T11" fmla="*/ 12 h 24"/>
                <a:gd name="T12" fmla="*/ 0 w 18"/>
                <a:gd name="T13" fmla="*/ 6 h 24"/>
                <a:gd name="T14" fmla="*/ 0 w 18"/>
                <a:gd name="T15" fmla="*/ 6 h 24"/>
                <a:gd name="T16" fmla="*/ 0 w 18"/>
                <a:gd name="T17" fmla="*/ 0 h 24"/>
                <a:gd name="T18" fmla="*/ 0 w 18"/>
                <a:gd name="T19" fmla="*/ 0 h 24"/>
                <a:gd name="T20" fmla="*/ 6 w 18"/>
                <a:gd name="T21" fmla="*/ 0 h 24"/>
                <a:gd name="T22" fmla="*/ 6 w 18"/>
                <a:gd name="T23" fmla="*/ 6 h 24"/>
                <a:gd name="T24" fmla="*/ 12 w 18"/>
                <a:gd name="T25" fmla="*/ 6 h 24"/>
                <a:gd name="T26" fmla="*/ 12 w 18"/>
                <a:gd name="T27" fmla="*/ 12 h 24"/>
                <a:gd name="T28" fmla="*/ 18 w 18"/>
                <a:gd name="T29" fmla="*/ 18 h 24"/>
                <a:gd name="T30" fmla="*/ 18 w 18"/>
                <a:gd name="T31" fmla="*/ 18 h 24"/>
                <a:gd name="T32" fmla="*/ 18 w 18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24"/>
                <a:gd name="T53" fmla="*/ 18 w 18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24">
                  <a:moveTo>
                    <a:pt x="18" y="24"/>
                  </a:move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47" name="Freeform 347"/>
            <p:cNvSpPr>
              <a:spLocks/>
            </p:cNvSpPr>
            <p:nvPr/>
          </p:nvSpPr>
          <p:spPr bwMode="auto">
            <a:xfrm>
              <a:off x="5275" y="974"/>
              <a:ext cx="12" cy="24"/>
            </a:xfrm>
            <a:custGeom>
              <a:avLst/>
              <a:gdLst>
                <a:gd name="T0" fmla="*/ 0 w 12"/>
                <a:gd name="T1" fmla="*/ 24 h 24"/>
                <a:gd name="T2" fmla="*/ 6 w 12"/>
                <a:gd name="T3" fmla="*/ 18 h 24"/>
                <a:gd name="T4" fmla="*/ 12 w 12"/>
                <a:gd name="T5" fmla="*/ 12 h 24"/>
                <a:gd name="T6" fmla="*/ 12 w 12"/>
                <a:gd name="T7" fmla="*/ 6 h 24"/>
                <a:gd name="T8" fmla="*/ 12 w 12"/>
                <a:gd name="T9" fmla="*/ 0 h 24"/>
                <a:gd name="T10" fmla="*/ 12 w 12"/>
                <a:gd name="T11" fmla="*/ 0 h 24"/>
                <a:gd name="T12" fmla="*/ 6 w 12"/>
                <a:gd name="T13" fmla="*/ 6 h 24"/>
                <a:gd name="T14" fmla="*/ 6 w 12"/>
                <a:gd name="T15" fmla="*/ 18 h 24"/>
                <a:gd name="T16" fmla="*/ 0 w 12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24"/>
                <a:gd name="T29" fmla="*/ 12 w 12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24">
                  <a:moveTo>
                    <a:pt x="0" y="24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48" name="Freeform 348"/>
            <p:cNvSpPr>
              <a:spLocks/>
            </p:cNvSpPr>
            <p:nvPr/>
          </p:nvSpPr>
          <p:spPr bwMode="auto">
            <a:xfrm>
              <a:off x="5269" y="968"/>
              <a:ext cx="6" cy="24"/>
            </a:xfrm>
            <a:custGeom>
              <a:avLst/>
              <a:gdLst>
                <a:gd name="T0" fmla="*/ 6 w 6"/>
                <a:gd name="T1" fmla="*/ 24 h 24"/>
                <a:gd name="T2" fmla="*/ 6 w 6"/>
                <a:gd name="T3" fmla="*/ 18 h 24"/>
                <a:gd name="T4" fmla="*/ 6 w 6"/>
                <a:gd name="T5" fmla="*/ 12 h 24"/>
                <a:gd name="T6" fmla="*/ 6 w 6"/>
                <a:gd name="T7" fmla="*/ 0 h 24"/>
                <a:gd name="T8" fmla="*/ 0 w 6"/>
                <a:gd name="T9" fmla="*/ 0 h 24"/>
                <a:gd name="T10" fmla="*/ 0 w 6"/>
                <a:gd name="T11" fmla="*/ 0 h 24"/>
                <a:gd name="T12" fmla="*/ 0 w 6"/>
                <a:gd name="T13" fmla="*/ 6 h 24"/>
                <a:gd name="T14" fmla="*/ 6 w 6"/>
                <a:gd name="T15" fmla="*/ 18 h 24"/>
                <a:gd name="T16" fmla="*/ 6 w 6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4"/>
                <a:gd name="T29" fmla="*/ 6 w 6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4">
                  <a:moveTo>
                    <a:pt x="6" y="24"/>
                  </a:moveTo>
                  <a:lnTo>
                    <a:pt x="6" y="18"/>
                  </a:lnTo>
                  <a:lnTo>
                    <a:pt x="6" y="1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8"/>
                  </a:lnTo>
                  <a:lnTo>
                    <a:pt x="6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49" name="Freeform 349"/>
            <p:cNvSpPr>
              <a:spLocks/>
            </p:cNvSpPr>
            <p:nvPr/>
          </p:nvSpPr>
          <p:spPr bwMode="auto">
            <a:xfrm>
              <a:off x="5281" y="980"/>
              <a:ext cx="18" cy="23"/>
            </a:xfrm>
            <a:custGeom>
              <a:avLst/>
              <a:gdLst>
                <a:gd name="T0" fmla="*/ 0 w 18"/>
                <a:gd name="T1" fmla="*/ 23 h 23"/>
                <a:gd name="T2" fmla="*/ 0 w 18"/>
                <a:gd name="T3" fmla="*/ 23 h 23"/>
                <a:gd name="T4" fmla="*/ 6 w 18"/>
                <a:gd name="T5" fmla="*/ 18 h 23"/>
                <a:gd name="T6" fmla="*/ 6 w 18"/>
                <a:gd name="T7" fmla="*/ 12 h 23"/>
                <a:gd name="T8" fmla="*/ 12 w 18"/>
                <a:gd name="T9" fmla="*/ 12 h 23"/>
                <a:gd name="T10" fmla="*/ 12 w 18"/>
                <a:gd name="T11" fmla="*/ 6 h 23"/>
                <a:gd name="T12" fmla="*/ 18 w 18"/>
                <a:gd name="T13" fmla="*/ 0 h 23"/>
                <a:gd name="T14" fmla="*/ 18 w 18"/>
                <a:gd name="T15" fmla="*/ 0 h 23"/>
                <a:gd name="T16" fmla="*/ 18 w 18"/>
                <a:gd name="T17" fmla="*/ 0 h 23"/>
                <a:gd name="T18" fmla="*/ 18 w 18"/>
                <a:gd name="T19" fmla="*/ 6 h 23"/>
                <a:gd name="T20" fmla="*/ 18 w 18"/>
                <a:gd name="T21" fmla="*/ 6 h 23"/>
                <a:gd name="T22" fmla="*/ 18 w 18"/>
                <a:gd name="T23" fmla="*/ 12 h 23"/>
                <a:gd name="T24" fmla="*/ 12 w 18"/>
                <a:gd name="T25" fmla="*/ 12 h 23"/>
                <a:gd name="T26" fmla="*/ 6 w 18"/>
                <a:gd name="T27" fmla="*/ 18 h 23"/>
                <a:gd name="T28" fmla="*/ 6 w 18"/>
                <a:gd name="T29" fmla="*/ 18 h 23"/>
                <a:gd name="T30" fmla="*/ 0 w 18"/>
                <a:gd name="T31" fmla="*/ 23 h 23"/>
                <a:gd name="T32" fmla="*/ 0 w 18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23"/>
                <a:gd name="T53" fmla="*/ 18 w 18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23">
                  <a:moveTo>
                    <a:pt x="0" y="23"/>
                  </a:moveTo>
                  <a:lnTo>
                    <a:pt x="0" y="23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50" name="Freeform 350"/>
            <p:cNvSpPr>
              <a:spLocks/>
            </p:cNvSpPr>
            <p:nvPr/>
          </p:nvSpPr>
          <p:spPr bwMode="auto">
            <a:xfrm>
              <a:off x="5263" y="1123"/>
              <a:ext cx="36" cy="12"/>
            </a:xfrm>
            <a:custGeom>
              <a:avLst/>
              <a:gdLst>
                <a:gd name="T0" fmla="*/ 0 w 36"/>
                <a:gd name="T1" fmla="*/ 6 h 12"/>
                <a:gd name="T2" fmla="*/ 6 w 36"/>
                <a:gd name="T3" fmla="*/ 0 h 12"/>
                <a:gd name="T4" fmla="*/ 6 w 36"/>
                <a:gd name="T5" fmla="*/ 0 h 12"/>
                <a:gd name="T6" fmla="*/ 12 w 36"/>
                <a:gd name="T7" fmla="*/ 0 h 12"/>
                <a:gd name="T8" fmla="*/ 18 w 36"/>
                <a:gd name="T9" fmla="*/ 0 h 12"/>
                <a:gd name="T10" fmla="*/ 24 w 36"/>
                <a:gd name="T11" fmla="*/ 0 h 12"/>
                <a:gd name="T12" fmla="*/ 30 w 36"/>
                <a:gd name="T13" fmla="*/ 6 h 12"/>
                <a:gd name="T14" fmla="*/ 30 w 36"/>
                <a:gd name="T15" fmla="*/ 6 h 12"/>
                <a:gd name="T16" fmla="*/ 36 w 36"/>
                <a:gd name="T17" fmla="*/ 6 h 12"/>
                <a:gd name="T18" fmla="*/ 30 w 36"/>
                <a:gd name="T19" fmla="*/ 6 h 12"/>
                <a:gd name="T20" fmla="*/ 30 w 36"/>
                <a:gd name="T21" fmla="*/ 12 h 12"/>
                <a:gd name="T22" fmla="*/ 24 w 36"/>
                <a:gd name="T23" fmla="*/ 6 h 12"/>
                <a:gd name="T24" fmla="*/ 18 w 36"/>
                <a:gd name="T25" fmla="*/ 6 h 12"/>
                <a:gd name="T26" fmla="*/ 12 w 36"/>
                <a:gd name="T27" fmla="*/ 6 h 12"/>
                <a:gd name="T28" fmla="*/ 6 w 36"/>
                <a:gd name="T29" fmla="*/ 6 h 12"/>
                <a:gd name="T30" fmla="*/ 6 w 36"/>
                <a:gd name="T31" fmla="*/ 6 h 12"/>
                <a:gd name="T32" fmla="*/ 0 w 36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2"/>
                <a:gd name="T53" fmla="*/ 36 w 3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2">
                  <a:moveTo>
                    <a:pt x="0" y="6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51" name="Freeform 351"/>
            <p:cNvSpPr>
              <a:spLocks/>
            </p:cNvSpPr>
            <p:nvPr/>
          </p:nvSpPr>
          <p:spPr bwMode="auto">
            <a:xfrm>
              <a:off x="5257" y="1135"/>
              <a:ext cx="30" cy="12"/>
            </a:xfrm>
            <a:custGeom>
              <a:avLst/>
              <a:gdLst>
                <a:gd name="T0" fmla="*/ 0 w 30"/>
                <a:gd name="T1" fmla="*/ 0 h 12"/>
                <a:gd name="T2" fmla="*/ 6 w 30"/>
                <a:gd name="T3" fmla="*/ 0 h 12"/>
                <a:gd name="T4" fmla="*/ 6 w 30"/>
                <a:gd name="T5" fmla="*/ 0 h 12"/>
                <a:gd name="T6" fmla="*/ 12 w 30"/>
                <a:gd name="T7" fmla="*/ 0 h 12"/>
                <a:gd name="T8" fmla="*/ 18 w 30"/>
                <a:gd name="T9" fmla="*/ 0 h 12"/>
                <a:gd name="T10" fmla="*/ 24 w 30"/>
                <a:gd name="T11" fmla="*/ 0 h 12"/>
                <a:gd name="T12" fmla="*/ 30 w 30"/>
                <a:gd name="T13" fmla="*/ 6 h 12"/>
                <a:gd name="T14" fmla="*/ 30 w 30"/>
                <a:gd name="T15" fmla="*/ 6 h 12"/>
                <a:gd name="T16" fmla="*/ 30 w 30"/>
                <a:gd name="T17" fmla="*/ 12 h 12"/>
                <a:gd name="T18" fmla="*/ 30 w 30"/>
                <a:gd name="T19" fmla="*/ 12 h 12"/>
                <a:gd name="T20" fmla="*/ 30 w 30"/>
                <a:gd name="T21" fmla="*/ 12 h 12"/>
                <a:gd name="T22" fmla="*/ 24 w 30"/>
                <a:gd name="T23" fmla="*/ 12 h 12"/>
                <a:gd name="T24" fmla="*/ 18 w 30"/>
                <a:gd name="T25" fmla="*/ 6 h 12"/>
                <a:gd name="T26" fmla="*/ 12 w 30"/>
                <a:gd name="T27" fmla="*/ 6 h 12"/>
                <a:gd name="T28" fmla="*/ 6 w 30"/>
                <a:gd name="T29" fmla="*/ 0 h 12"/>
                <a:gd name="T30" fmla="*/ 0 w 30"/>
                <a:gd name="T31" fmla="*/ 0 h 12"/>
                <a:gd name="T32" fmla="*/ 0 w 30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2"/>
                <a:gd name="T53" fmla="*/ 30 w 3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2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52" name="Freeform 352"/>
            <p:cNvSpPr>
              <a:spLocks/>
            </p:cNvSpPr>
            <p:nvPr/>
          </p:nvSpPr>
          <p:spPr bwMode="auto">
            <a:xfrm>
              <a:off x="5275" y="1111"/>
              <a:ext cx="30" cy="6"/>
            </a:xfrm>
            <a:custGeom>
              <a:avLst/>
              <a:gdLst>
                <a:gd name="T0" fmla="*/ 0 w 30"/>
                <a:gd name="T1" fmla="*/ 0 h 6"/>
                <a:gd name="T2" fmla="*/ 0 w 30"/>
                <a:gd name="T3" fmla="*/ 0 h 6"/>
                <a:gd name="T4" fmla="*/ 6 w 30"/>
                <a:gd name="T5" fmla="*/ 0 h 6"/>
                <a:gd name="T6" fmla="*/ 6 w 30"/>
                <a:gd name="T7" fmla="*/ 0 h 6"/>
                <a:gd name="T8" fmla="*/ 12 w 30"/>
                <a:gd name="T9" fmla="*/ 0 h 6"/>
                <a:gd name="T10" fmla="*/ 18 w 30"/>
                <a:gd name="T11" fmla="*/ 0 h 6"/>
                <a:gd name="T12" fmla="*/ 24 w 30"/>
                <a:gd name="T13" fmla="*/ 0 h 6"/>
                <a:gd name="T14" fmla="*/ 30 w 30"/>
                <a:gd name="T15" fmla="*/ 0 h 6"/>
                <a:gd name="T16" fmla="*/ 30 w 30"/>
                <a:gd name="T17" fmla="*/ 0 h 6"/>
                <a:gd name="T18" fmla="*/ 30 w 30"/>
                <a:gd name="T19" fmla="*/ 6 h 6"/>
                <a:gd name="T20" fmla="*/ 30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0 h 6"/>
                <a:gd name="T28" fmla="*/ 6 w 30"/>
                <a:gd name="T29" fmla="*/ 0 h 6"/>
                <a:gd name="T30" fmla="*/ 0 w 30"/>
                <a:gd name="T31" fmla="*/ 0 h 6"/>
                <a:gd name="T32" fmla="*/ 0 w 3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53" name="Freeform 353"/>
            <p:cNvSpPr>
              <a:spLocks/>
            </p:cNvSpPr>
            <p:nvPr/>
          </p:nvSpPr>
          <p:spPr bwMode="auto">
            <a:xfrm>
              <a:off x="5275" y="1087"/>
              <a:ext cx="42" cy="12"/>
            </a:xfrm>
            <a:custGeom>
              <a:avLst/>
              <a:gdLst>
                <a:gd name="T0" fmla="*/ 0 w 42"/>
                <a:gd name="T1" fmla="*/ 12 h 12"/>
                <a:gd name="T2" fmla="*/ 6 w 42"/>
                <a:gd name="T3" fmla="*/ 12 h 12"/>
                <a:gd name="T4" fmla="*/ 12 w 42"/>
                <a:gd name="T5" fmla="*/ 6 h 12"/>
                <a:gd name="T6" fmla="*/ 18 w 42"/>
                <a:gd name="T7" fmla="*/ 6 h 12"/>
                <a:gd name="T8" fmla="*/ 24 w 42"/>
                <a:gd name="T9" fmla="*/ 6 h 12"/>
                <a:gd name="T10" fmla="*/ 30 w 42"/>
                <a:gd name="T11" fmla="*/ 0 h 12"/>
                <a:gd name="T12" fmla="*/ 36 w 42"/>
                <a:gd name="T13" fmla="*/ 0 h 12"/>
                <a:gd name="T14" fmla="*/ 36 w 42"/>
                <a:gd name="T15" fmla="*/ 0 h 12"/>
                <a:gd name="T16" fmla="*/ 42 w 42"/>
                <a:gd name="T17" fmla="*/ 6 h 12"/>
                <a:gd name="T18" fmla="*/ 42 w 42"/>
                <a:gd name="T19" fmla="*/ 6 h 12"/>
                <a:gd name="T20" fmla="*/ 36 w 42"/>
                <a:gd name="T21" fmla="*/ 12 h 12"/>
                <a:gd name="T22" fmla="*/ 30 w 42"/>
                <a:gd name="T23" fmla="*/ 12 h 12"/>
                <a:gd name="T24" fmla="*/ 24 w 42"/>
                <a:gd name="T25" fmla="*/ 12 h 12"/>
                <a:gd name="T26" fmla="*/ 18 w 42"/>
                <a:gd name="T27" fmla="*/ 12 h 12"/>
                <a:gd name="T28" fmla="*/ 12 w 42"/>
                <a:gd name="T29" fmla="*/ 12 h 12"/>
                <a:gd name="T30" fmla="*/ 6 w 42"/>
                <a:gd name="T31" fmla="*/ 12 h 12"/>
                <a:gd name="T32" fmla="*/ 0 w 42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12"/>
                <a:gd name="T53" fmla="*/ 42 w 4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12">
                  <a:moveTo>
                    <a:pt x="0" y="12"/>
                  </a:moveTo>
                  <a:lnTo>
                    <a:pt x="6" y="12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6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54" name="Freeform 354"/>
            <p:cNvSpPr>
              <a:spLocks/>
            </p:cNvSpPr>
            <p:nvPr/>
          </p:nvSpPr>
          <p:spPr bwMode="auto">
            <a:xfrm>
              <a:off x="5287" y="1069"/>
              <a:ext cx="36" cy="12"/>
            </a:xfrm>
            <a:custGeom>
              <a:avLst/>
              <a:gdLst>
                <a:gd name="T0" fmla="*/ 0 w 36"/>
                <a:gd name="T1" fmla="*/ 12 h 12"/>
                <a:gd name="T2" fmla="*/ 0 w 36"/>
                <a:gd name="T3" fmla="*/ 12 h 12"/>
                <a:gd name="T4" fmla="*/ 6 w 36"/>
                <a:gd name="T5" fmla="*/ 12 h 12"/>
                <a:gd name="T6" fmla="*/ 12 w 36"/>
                <a:gd name="T7" fmla="*/ 6 h 12"/>
                <a:gd name="T8" fmla="*/ 18 w 36"/>
                <a:gd name="T9" fmla="*/ 6 h 12"/>
                <a:gd name="T10" fmla="*/ 30 w 36"/>
                <a:gd name="T11" fmla="*/ 6 h 12"/>
                <a:gd name="T12" fmla="*/ 36 w 36"/>
                <a:gd name="T13" fmla="*/ 0 h 12"/>
                <a:gd name="T14" fmla="*/ 36 w 36"/>
                <a:gd name="T15" fmla="*/ 0 h 12"/>
                <a:gd name="T16" fmla="*/ 36 w 36"/>
                <a:gd name="T17" fmla="*/ 6 h 12"/>
                <a:gd name="T18" fmla="*/ 36 w 36"/>
                <a:gd name="T19" fmla="*/ 6 h 12"/>
                <a:gd name="T20" fmla="*/ 30 w 36"/>
                <a:gd name="T21" fmla="*/ 6 h 12"/>
                <a:gd name="T22" fmla="*/ 24 w 36"/>
                <a:gd name="T23" fmla="*/ 12 h 12"/>
                <a:gd name="T24" fmla="*/ 18 w 36"/>
                <a:gd name="T25" fmla="*/ 12 h 12"/>
                <a:gd name="T26" fmla="*/ 12 w 36"/>
                <a:gd name="T27" fmla="*/ 12 h 12"/>
                <a:gd name="T28" fmla="*/ 6 w 36"/>
                <a:gd name="T29" fmla="*/ 12 h 12"/>
                <a:gd name="T30" fmla="*/ 0 w 36"/>
                <a:gd name="T31" fmla="*/ 12 h 12"/>
                <a:gd name="T32" fmla="*/ 0 w 36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2"/>
                <a:gd name="T53" fmla="*/ 36 w 3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2">
                  <a:moveTo>
                    <a:pt x="0" y="12"/>
                  </a:moveTo>
                  <a:lnTo>
                    <a:pt x="0" y="12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30" y="6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55" name="Freeform 355"/>
            <p:cNvSpPr>
              <a:spLocks/>
            </p:cNvSpPr>
            <p:nvPr/>
          </p:nvSpPr>
          <p:spPr bwMode="auto">
            <a:xfrm>
              <a:off x="5287" y="1033"/>
              <a:ext cx="42" cy="18"/>
            </a:xfrm>
            <a:custGeom>
              <a:avLst/>
              <a:gdLst>
                <a:gd name="T0" fmla="*/ 0 w 42"/>
                <a:gd name="T1" fmla="*/ 18 h 18"/>
                <a:gd name="T2" fmla="*/ 0 w 42"/>
                <a:gd name="T3" fmla="*/ 18 h 18"/>
                <a:gd name="T4" fmla="*/ 6 w 42"/>
                <a:gd name="T5" fmla="*/ 12 h 18"/>
                <a:gd name="T6" fmla="*/ 12 w 42"/>
                <a:gd name="T7" fmla="*/ 6 h 18"/>
                <a:gd name="T8" fmla="*/ 24 w 42"/>
                <a:gd name="T9" fmla="*/ 6 h 18"/>
                <a:gd name="T10" fmla="*/ 30 w 42"/>
                <a:gd name="T11" fmla="*/ 0 h 18"/>
                <a:gd name="T12" fmla="*/ 36 w 42"/>
                <a:gd name="T13" fmla="*/ 0 h 18"/>
                <a:gd name="T14" fmla="*/ 42 w 42"/>
                <a:gd name="T15" fmla="*/ 0 h 18"/>
                <a:gd name="T16" fmla="*/ 42 w 42"/>
                <a:gd name="T17" fmla="*/ 0 h 18"/>
                <a:gd name="T18" fmla="*/ 42 w 42"/>
                <a:gd name="T19" fmla="*/ 0 h 18"/>
                <a:gd name="T20" fmla="*/ 36 w 42"/>
                <a:gd name="T21" fmla="*/ 6 h 18"/>
                <a:gd name="T22" fmla="*/ 30 w 42"/>
                <a:gd name="T23" fmla="*/ 6 h 18"/>
                <a:gd name="T24" fmla="*/ 24 w 42"/>
                <a:gd name="T25" fmla="*/ 12 h 18"/>
                <a:gd name="T26" fmla="*/ 12 w 42"/>
                <a:gd name="T27" fmla="*/ 12 h 18"/>
                <a:gd name="T28" fmla="*/ 6 w 42"/>
                <a:gd name="T29" fmla="*/ 12 h 18"/>
                <a:gd name="T30" fmla="*/ 0 w 42"/>
                <a:gd name="T31" fmla="*/ 18 h 18"/>
                <a:gd name="T32" fmla="*/ 0 w 42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18"/>
                <a:gd name="T53" fmla="*/ 42 w 4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18">
                  <a:moveTo>
                    <a:pt x="0" y="18"/>
                  </a:moveTo>
                  <a:lnTo>
                    <a:pt x="0" y="18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56" name="Freeform 356"/>
            <p:cNvSpPr>
              <a:spLocks/>
            </p:cNvSpPr>
            <p:nvPr/>
          </p:nvSpPr>
          <p:spPr bwMode="auto">
            <a:xfrm>
              <a:off x="5281" y="992"/>
              <a:ext cx="42" cy="29"/>
            </a:xfrm>
            <a:custGeom>
              <a:avLst/>
              <a:gdLst>
                <a:gd name="T0" fmla="*/ 0 w 42"/>
                <a:gd name="T1" fmla="*/ 29 h 29"/>
                <a:gd name="T2" fmla="*/ 6 w 42"/>
                <a:gd name="T3" fmla="*/ 23 h 29"/>
                <a:gd name="T4" fmla="*/ 12 w 42"/>
                <a:gd name="T5" fmla="*/ 17 h 29"/>
                <a:gd name="T6" fmla="*/ 18 w 42"/>
                <a:gd name="T7" fmla="*/ 11 h 29"/>
                <a:gd name="T8" fmla="*/ 24 w 42"/>
                <a:gd name="T9" fmla="*/ 11 h 29"/>
                <a:gd name="T10" fmla="*/ 30 w 42"/>
                <a:gd name="T11" fmla="*/ 6 h 29"/>
                <a:gd name="T12" fmla="*/ 36 w 42"/>
                <a:gd name="T13" fmla="*/ 6 h 29"/>
                <a:gd name="T14" fmla="*/ 36 w 42"/>
                <a:gd name="T15" fmla="*/ 0 h 29"/>
                <a:gd name="T16" fmla="*/ 42 w 42"/>
                <a:gd name="T17" fmla="*/ 6 h 29"/>
                <a:gd name="T18" fmla="*/ 42 w 42"/>
                <a:gd name="T19" fmla="*/ 6 h 29"/>
                <a:gd name="T20" fmla="*/ 36 w 42"/>
                <a:gd name="T21" fmla="*/ 11 h 29"/>
                <a:gd name="T22" fmla="*/ 30 w 42"/>
                <a:gd name="T23" fmla="*/ 11 h 29"/>
                <a:gd name="T24" fmla="*/ 24 w 42"/>
                <a:gd name="T25" fmla="*/ 17 h 29"/>
                <a:gd name="T26" fmla="*/ 18 w 42"/>
                <a:gd name="T27" fmla="*/ 17 h 29"/>
                <a:gd name="T28" fmla="*/ 6 w 42"/>
                <a:gd name="T29" fmla="*/ 23 h 29"/>
                <a:gd name="T30" fmla="*/ 6 w 42"/>
                <a:gd name="T31" fmla="*/ 23 h 29"/>
                <a:gd name="T32" fmla="*/ 0 w 42"/>
                <a:gd name="T33" fmla="*/ 29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29"/>
                <a:gd name="T53" fmla="*/ 42 w 42"/>
                <a:gd name="T54" fmla="*/ 29 h 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29">
                  <a:moveTo>
                    <a:pt x="0" y="29"/>
                  </a:moveTo>
                  <a:lnTo>
                    <a:pt x="6" y="23"/>
                  </a:lnTo>
                  <a:lnTo>
                    <a:pt x="12" y="17"/>
                  </a:lnTo>
                  <a:lnTo>
                    <a:pt x="18" y="11"/>
                  </a:lnTo>
                  <a:lnTo>
                    <a:pt x="24" y="11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6" y="0"/>
                  </a:lnTo>
                  <a:lnTo>
                    <a:pt x="42" y="6"/>
                  </a:lnTo>
                  <a:lnTo>
                    <a:pt x="36" y="11"/>
                  </a:lnTo>
                  <a:lnTo>
                    <a:pt x="30" y="11"/>
                  </a:lnTo>
                  <a:lnTo>
                    <a:pt x="24" y="17"/>
                  </a:lnTo>
                  <a:lnTo>
                    <a:pt x="18" y="17"/>
                  </a:lnTo>
                  <a:lnTo>
                    <a:pt x="6" y="23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57" name="Freeform 357"/>
            <p:cNvSpPr>
              <a:spLocks/>
            </p:cNvSpPr>
            <p:nvPr/>
          </p:nvSpPr>
          <p:spPr bwMode="auto">
            <a:xfrm>
              <a:off x="5287" y="1045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0 w 36"/>
                <a:gd name="T3" fmla="*/ 18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6 h 24"/>
                <a:gd name="T10" fmla="*/ 24 w 36"/>
                <a:gd name="T11" fmla="*/ 6 h 24"/>
                <a:gd name="T12" fmla="*/ 30 w 36"/>
                <a:gd name="T13" fmla="*/ 0 h 24"/>
                <a:gd name="T14" fmla="*/ 36 w 36"/>
                <a:gd name="T15" fmla="*/ 0 h 24"/>
                <a:gd name="T16" fmla="*/ 36 w 36"/>
                <a:gd name="T17" fmla="*/ 6 h 24"/>
                <a:gd name="T18" fmla="*/ 36 w 36"/>
                <a:gd name="T19" fmla="*/ 6 h 24"/>
                <a:gd name="T20" fmla="*/ 30 w 36"/>
                <a:gd name="T21" fmla="*/ 12 h 24"/>
                <a:gd name="T22" fmla="*/ 24 w 36"/>
                <a:gd name="T23" fmla="*/ 12 h 24"/>
                <a:gd name="T24" fmla="*/ 18 w 36"/>
                <a:gd name="T25" fmla="*/ 18 h 24"/>
                <a:gd name="T26" fmla="*/ 12 w 36"/>
                <a:gd name="T27" fmla="*/ 18 h 24"/>
                <a:gd name="T28" fmla="*/ 6 w 36"/>
                <a:gd name="T29" fmla="*/ 18 h 24"/>
                <a:gd name="T30" fmla="*/ 0 w 36"/>
                <a:gd name="T31" fmla="*/ 24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0" y="18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58" name="Freeform 358"/>
            <p:cNvSpPr>
              <a:spLocks/>
            </p:cNvSpPr>
            <p:nvPr/>
          </p:nvSpPr>
          <p:spPr bwMode="auto">
            <a:xfrm>
              <a:off x="5239" y="1033"/>
              <a:ext cx="48" cy="30"/>
            </a:xfrm>
            <a:custGeom>
              <a:avLst/>
              <a:gdLst>
                <a:gd name="T0" fmla="*/ 0 w 48"/>
                <a:gd name="T1" fmla="*/ 0 h 30"/>
                <a:gd name="T2" fmla="*/ 0 w 48"/>
                <a:gd name="T3" fmla="*/ 0 h 30"/>
                <a:gd name="T4" fmla="*/ 6 w 48"/>
                <a:gd name="T5" fmla="*/ 0 h 30"/>
                <a:gd name="T6" fmla="*/ 12 w 48"/>
                <a:gd name="T7" fmla="*/ 6 h 30"/>
                <a:gd name="T8" fmla="*/ 24 w 48"/>
                <a:gd name="T9" fmla="*/ 12 h 30"/>
                <a:gd name="T10" fmla="*/ 30 w 48"/>
                <a:gd name="T11" fmla="*/ 12 h 30"/>
                <a:gd name="T12" fmla="*/ 42 w 48"/>
                <a:gd name="T13" fmla="*/ 24 h 30"/>
                <a:gd name="T14" fmla="*/ 48 w 48"/>
                <a:gd name="T15" fmla="*/ 30 h 30"/>
                <a:gd name="T16" fmla="*/ 48 w 48"/>
                <a:gd name="T17" fmla="*/ 30 h 30"/>
                <a:gd name="T18" fmla="*/ 48 w 48"/>
                <a:gd name="T19" fmla="*/ 30 h 30"/>
                <a:gd name="T20" fmla="*/ 36 w 48"/>
                <a:gd name="T21" fmla="*/ 30 h 30"/>
                <a:gd name="T22" fmla="*/ 30 w 48"/>
                <a:gd name="T23" fmla="*/ 24 h 30"/>
                <a:gd name="T24" fmla="*/ 18 w 48"/>
                <a:gd name="T25" fmla="*/ 18 h 30"/>
                <a:gd name="T26" fmla="*/ 12 w 48"/>
                <a:gd name="T27" fmla="*/ 12 h 30"/>
                <a:gd name="T28" fmla="*/ 6 w 48"/>
                <a:gd name="T29" fmla="*/ 6 h 30"/>
                <a:gd name="T30" fmla="*/ 0 w 48"/>
                <a:gd name="T31" fmla="*/ 0 h 30"/>
                <a:gd name="T32" fmla="*/ 0 w 4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30"/>
                <a:gd name="T53" fmla="*/ 48 w 4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30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42" y="24"/>
                  </a:lnTo>
                  <a:lnTo>
                    <a:pt x="48" y="30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59" name="Freeform 359"/>
            <p:cNvSpPr>
              <a:spLocks/>
            </p:cNvSpPr>
            <p:nvPr/>
          </p:nvSpPr>
          <p:spPr bwMode="auto">
            <a:xfrm>
              <a:off x="5245" y="1009"/>
              <a:ext cx="42" cy="30"/>
            </a:xfrm>
            <a:custGeom>
              <a:avLst/>
              <a:gdLst>
                <a:gd name="T0" fmla="*/ 0 w 42"/>
                <a:gd name="T1" fmla="*/ 0 h 30"/>
                <a:gd name="T2" fmla="*/ 6 w 42"/>
                <a:gd name="T3" fmla="*/ 0 h 30"/>
                <a:gd name="T4" fmla="*/ 6 w 42"/>
                <a:gd name="T5" fmla="*/ 0 h 30"/>
                <a:gd name="T6" fmla="*/ 12 w 42"/>
                <a:gd name="T7" fmla="*/ 6 h 30"/>
                <a:gd name="T8" fmla="*/ 18 w 42"/>
                <a:gd name="T9" fmla="*/ 6 h 30"/>
                <a:gd name="T10" fmla="*/ 24 w 42"/>
                <a:gd name="T11" fmla="*/ 12 h 30"/>
                <a:gd name="T12" fmla="*/ 36 w 42"/>
                <a:gd name="T13" fmla="*/ 18 h 30"/>
                <a:gd name="T14" fmla="*/ 42 w 42"/>
                <a:gd name="T15" fmla="*/ 24 h 30"/>
                <a:gd name="T16" fmla="*/ 42 w 42"/>
                <a:gd name="T17" fmla="*/ 30 h 30"/>
                <a:gd name="T18" fmla="*/ 36 w 42"/>
                <a:gd name="T19" fmla="*/ 24 h 30"/>
                <a:gd name="T20" fmla="*/ 30 w 42"/>
                <a:gd name="T21" fmla="*/ 24 h 30"/>
                <a:gd name="T22" fmla="*/ 24 w 42"/>
                <a:gd name="T23" fmla="*/ 18 h 30"/>
                <a:gd name="T24" fmla="*/ 18 w 42"/>
                <a:gd name="T25" fmla="*/ 12 h 30"/>
                <a:gd name="T26" fmla="*/ 12 w 42"/>
                <a:gd name="T27" fmla="*/ 12 h 30"/>
                <a:gd name="T28" fmla="*/ 6 w 42"/>
                <a:gd name="T29" fmla="*/ 6 h 30"/>
                <a:gd name="T30" fmla="*/ 0 w 42"/>
                <a:gd name="T31" fmla="*/ 0 h 30"/>
                <a:gd name="T32" fmla="*/ 0 w 42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0"/>
                <a:gd name="T53" fmla="*/ 42 w 42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0">
                  <a:moveTo>
                    <a:pt x="0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42" y="30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60" name="Freeform 360"/>
            <p:cNvSpPr>
              <a:spLocks/>
            </p:cNvSpPr>
            <p:nvPr/>
          </p:nvSpPr>
          <p:spPr bwMode="auto">
            <a:xfrm>
              <a:off x="5287" y="1009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0 w 36"/>
                <a:gd name="T3" fmla="*/ 24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12 h 24"/>
                <a:gd name="T10" fmla="*/ 24 w 36"/>
                <a:gd name="T11" fmla="*/ 6 h 24"/>
                <a:gd name="T12" fmla="*/ 30 w 36"/>
                <a:gd name="T13" fmla="*/ 0 h 24"/>
                <a:gd name="T14" fmla="*/ 36 w 36"/>
                <a:gd name="T15" fmla="*/ 0 h 24"/>
                <a:gd name="T16" fmla="*/ 36 w 36"/>
                <a:gd name="T17" fmla="*/ 0 h 24"/>
                <a:gd name="T18" fmla="*/ 36 w 36"/>
                <a:gd name="T19" fmla="*/ 6 h 24"/>
                <a:gd name="T20" fmla="*/ 36 w 36"/>
                <a:gd name="T21" fmla="*/ 6 h 24"/>
                <a:gd name="T22" fmla="*/ 30 w 36"/>
                <a:gd name="T23" fmla="*/ 12 h 24"/>
                <a:gd name="T24" fmla="*/ 18 w 36"/>
                <a:gd name="T25" fmla="*/ 18 h 24"/>
                <a:gd name="T26" fmla="*/ 12 w 36"/>
                <a:gd name="T27" fmla="*/ 18 h 24"/>
                <a:gd name="T28" fmla="*/ 6 w 36"/>
                <a:gd name="T29" fmla="*/ 24 h 24"/>
                <a:gd name="T30" fmla="*/ 0 w 36"/>
                <a:gd name="T31" fmla="*/ 24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0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61" name="Freeform 361"/>
            <p:cNvSpPr>
              <a:spLocks/>
            </p:cNvSpPr>
            <p:nvPr/>
          </p:nvSpPr>
          <p:spPr bwMode="auto">
            <a:xfrm>
              <a:off x="5197" y="884"/>
              <a:ext cx="36" cy="18"/>
            </a:xfrm>
            <a:custGeom>
              <a:avLst/>
              <a:gdLst>
                <a:gd name="T0" fmla="*/ 0 w 36"/>
                <a:gd name="T1" fmla="*/ 0 h 18"/>
                <a:gd name="T2" fmla="*/ 6 w 36"/>
                <a:gd name="T3" fmla="*/ 0 h 18"/>
                <a:gd name="T4" fmla="*/ 6 w 36"/>
                <a:gd name="T5" fmla="*/ 0 h 18"/>
                <a:gd name="T6" fmla="*/ 12 w 36"/>
                <a:gd name="T7" fmla="*/ 0 h 18"/>
                <a:gd name="T8" fmla="*/ 18 w 36"/>
                <a:gd name="T9" fmla="*/ 0 h 18"/>
                <a:gd name="T10" fmla="*/ 24 w 36"/>
                <a:gd name="T11" fmla="*/ 6 h 18"/>
                <a:gd name="T12" fmla="*/ 24 w 36"/>
                <a:gd name="T13" fmla="*/ 12 h 18"/>
                <a:gd name="T14" fmla="*/ 30 w 36"/>
                <a:gd name="T15" fmla="*/ 12 h 18"/>
                <a:gd name="T16" fmla="*/ 36 w 36"/>
                <a:gd name="T17" fmla="*/ 18 h 18"/>
                <a:gd name="T18" fmla="*/ 30 w 36"/>
                <a:gd name="T19" fmla="*/ 18 h 18"/>
                <a:gd name="T20" fmla="*/ 24 w 36"/>
                <a:gd name="T21" fmla="*/ 12 h 18"/>
                <a:gd name="T22" fmla="*/ 18 w 36"/>
                <a:gd name="T23" fmla="*/ 12 h 18"/>
                <a:gd name="T24" fmla="*/ 18 w 36"/>
                <a:gd name="T25" fmla="*/ 6 h 18"/>
                <a:gd name="T26" fmla="*/ 12 w 36"/>
                <a:gd name="T27" fmla="*/ 6 h 18"/>
                <a:gd name="T28" fmla="*/ 6 w 36"/>
                <a:gd name="T29" fmla="*/ 0 h 18"/>
                <a:gd name="T30" fmla="*/ 6 w 36"/>
                <a:gd name="T31" fmla="*/ 0 h 18"/>
                <a:gd name="T32" fmla="*/ 0 w 36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62" name="Freeform 362"/>
            <p:cNvSpPr>
              <a:spLocks/>
            </p:cNvSpPr>
            <p:nvPr/>
          </p:nvSpPr>
          <p:spPr bwMode="auto">
            <a:xfrm>
              <a:off x="5191" y="902"/>
              <a:ext cx="42" cy="24"/>
            </a:xfrm>
            <a:custGeom>
              <a:avLst/>
              <a:gdLst>
                <a:gd name="T0" fmla="*/ 0 w 42"/>
                <a:gd name="T1" fmla="*/ 0 h 24"/>
                <a:gd name="T2" fmla="*/ 6 w 42"/>
                <a:gd name="T3" fmla="*/ 0 h 24"/>
                <a:gd name="T4" fmla="*/ 6 w 42"/>
                <a:gd name="T5" fmla="*/ 0 h 24"/>
                <a:gd name="T6" fmla="*/ 12 w 42"/>
                <a:gd name="T7" fmla="*/ 6 h 24"/>
                <a:gd name="T8" fmla="*/ 18 w 42"/>
                <a:gd name="T9" fmla="*/ 6 h 24"/>
                <a:gd name="T10" fmla="*/ 30 w 42"/>
                <a:gd name="T11" fmla="*/ 12 h 24"/>
                <a:gd name="T12" fmla="*/ 36 w 42"/>
                <a:gd name="T13" fmla="*/ 18 h 24"/>
                <a:gd name="T14" fmla="*/ 36 w 42"/>
                <a:gd name="T15" fmla="*/ 24 h 24"/>
                <a:gd name="T16" fmla="*/ 42 w 42"/>
                <a:gd name="T17" fmla="*/ 24 h 24"/>
                <a:gd name="T18" fmla="*/ 42 w 42"/>
                <a:gd name="T19" fmla="*/ 24 h 24"/>
                <a:gd name="T20" fmla="*/ 36 w 42"/>
                <a:gd name="T21" fmla="*/ 24 h 24"/>
                <a:gd name="T22" fmla="*/ 24 w 42"/>
                <a:gd name="T23" fmla="*/ 18 h 24"/>
                <a:gd name="T24" fmla="*/ 18 w 42"/>
                <a:gd name="T25" fmla="*/ 12 h 24"/>
                <a:gd name="T26" fmla="*/ 12 w 42"/>
                <a:gd name="T27" fmla="*/ 6 h 24"/>
                <a:gd name="T28" fmla="*/ 6 w 42"/>
                <a:gd name="T29" fmla="*/ 6 h 24"/>
                <a:gd name="T30" fmla="*/ 6 w 42"/>
                <a:gd name="T31" fmla="*/ 0 h 24"/>
                <a:gd name="T32" fmla="*/ 0 w 42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24"/>
                <a:gd name="T53" fmla="*/ 42 w 42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24">
                  <a:moveTo>
                    <a:pt x="0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36" y="24"/>
                  </a:lnTo>
                  <a:lnTo>
                    <a:pt x="42" y="24"/>
                  </a:lnTo>
                  <a:lnTo>
                    <a:pt x="36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63" name="Freeform 363"/>
            <p:cNvSpPr>
              <a:spLocks/>
            </p:cNvSpPr>
            <p:nvPr/>
          </p:nvSpPr>
          <p:spPr bwMode="auto">
            <a:xfrm>
              <a:off x="5185" y="926"/>
              <a:ext cx="48" cy="24"/>
            </a:xfrm>
            <a:custGeom>
              <a:avLst/>
              <a:gdLst>
                <a:gd name="T0" fmla="*/ 0 w 48"/>
                <a:gd name="T1" fmla="*/ 0 h 24"/>
                <a:gd name="T2" fmla="*/ 6 w 48"/>
                <a:gd name="T3" fmla="*/ 0 h 24"/>
                <a:gd name="T4" fmla="*/ 12 w 48"/>
                <a:gd name="T5" fmla="*/ 0 h 24"/>
                <a:gd name="T6" fmla="*/ 18 w 48"/>
                <a:gd name="T7" fmla="*/ 0 h 24"/>
                <a:gd name="T8" fmla="*/ 24 w 48"/>
                <a:gd name="T9" fmla="*/ 6 h 24"/>
                <a:gd name="T10" fmla="*/ 30 w 48"/>
                <a:gd name="T11" fmla="*/ 12 h 24"/>
                <a:gd name="T12" fmla="*/ 36 w 48"/>
                <a:gd name="T13" fmla="*/ 18 h 24"/>
                <a:gd name="T14" fmla="*/ 42 w 48"/>
                <a:gd name="T15" fmla="*/ 24 h 24"/>
                <a:gd name="T16" fmla="*/ 48 w 48"/>
                <a:gd name="T17" fmla="*/ 24 h 24"/>
                <a:gd name="T18" fmla="*/ 42 w 48"/>
                <a:gd name="T19" fmla="*/ 24 h 24"/>
                <a:gd name="T20" fmla="*/ 36 w 48"/>
                <a:gd name="T21" fmla="*/ 24 h 24"/>
                <a:gd name="T22" fmla="*/ 30 w 48"/>
                <a:gd name="T23" fmla="*/ 18 h 24"/>
                <a:gd name="T24" fmla="*/ 24 w 48"/>
                <a:gd name="T25" fmla="*/ 12 h 24"/>
                <a:gd name="T26" fmla="*/ 12 w 48"/>
                <a:gd name="T27" fmla="*/ 6 h 24"/>
                <a:gd name="T28" fmla="*/ 6 w 48"/>
                <a:gd name="T29" fmla="*/ 6 h 24"/>
                <a:gd name="T30" fmla="*/ 0 w 48"/>
                <a:gd name="T31" fmla="*/ 0 h 24"/>
                <a:gd name="T32" fmla="*/ 0 w 48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24"/>
                <a:gd name="T53" fmla="*/ 48 w 48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24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48" y="24"/>
                  </a:lnTo>
                  <a:lnTo>
                    <a:pt x="42" y="24"/>
                  </a:lnTo>
                  <a:lnTo>
                    <a:pt x="36" y="24"/>
                  </a:lnTo>
                  <a:lnTo>
                    <a:pt x="30" y="18"/>
                  </a:lnTo>
                  <a:lnTo>
                    <a:pt x="24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64" name="Freeform 364"/>
            <p:cNvSpPr>
              <a:spLocks/>
            </p:cNvSpPr>
            <p:nvPr/>
          </p:nvSpPr>
          <p:spPr bwMode="auto">
            <a:xfrm>
              <a:off x="5191" y="938"/>
              <a:ext cx="36" cy="30"/>
            </a:xfrm>
            <a:custGeom>
              <a:avLst/>
              <a:gdLst>
                <a:gd name="T0" fmla="*/ 0 w 36"/>
                <a:gd name="T1" fmla="*/ 0 h 30"/>
                <a:gd name="T2" fmla="*/ 0 w 36"/>
                <a:gd name="T3" fmla="*/ 0 h 30"/>
                <a:gd name="T4" fmla="*/ 6 w 36"/>
                <a:gd name="T5" fmla="*/ 0 h 30"/>
                <a:gd name="T6" fmla="*/ 12 w 36"/>
                <a:gd name="T7" fmla="*/ 6 h 30"/>
                <a:gd name="T8" fmla="*/ 18 w 36"/>
                <a:gd name="T9" fmla="*/ 12 h 30"/>
                <a:gd name="T10" fmla="*/ 24 w 36"/>
                <a:gd name="T11" fmla="*/ 18 h 30"/>
                <a:gd name="T12" fmla="*/ 30 w 36"/>
                <a:gd name="T13" fmla="*/ 24 h 30"/>
                <a:gd name="T14" fmla="*/ 36 w 36"/>
                <a:gd name="T15" fmla="*/ 30 h 30"/>
                <a:gd name="T16" fmla="*/ 36 w 36"/>
                <a:gd name="T17" fmla="*/ 30 h 30"/>
                <a:gd name="T18" fmla="*/ 30 w 36"/>
                <a:gd name="T19" fmla="*/ 30 h 30"/>
                <a:gd name="T20" fmla="*/ 24 w 36"/>
                <a:gd name="T21" fmla="*/ 24 h 30"/>
                <a:gd name="T22" fmla="*/ 18 w 36"/>
                <a:gd name="T23" fmla="*/ 18 h 30"/>
                <a:gd name="T24" fmla="*/ 12 w 36"/>
                <a:gd name="T25" fmla="*/ 18 h 30"/>
                <a:gd name="T26" fmla="*/ 6 w 36"/>
                <a:gd name="T27" fmla="*/ 12 h 30"/>
                <a:gd name="T28" fmla="*/ 6 w 36"/>
                <a:gd name="T29" fmla="*/ 6 h 30"/>
                <a:gd name="T30" fmla="*/ 0 w 36"/>
                <a:gd name="T31" fmla="*/ 0 h 30"/>
                <a:gd name="T32" fmla="*/ 0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24" y="18"/>
                  </a:lnTo>
                  <a:lnTo>
                    <a:pt x="30" y="24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65" name="Freeform 365"/>
            <p:cNvSpPr>
              <a:spLocks/>
            </p:cNvSpPr>
            <p:nvPr/>
          </p:nvSpPr>
          <p:spPr bwMode="auto">
            <a:xfrm>
              <a:off x="5191" y="956"/>
              <a:ext cx="30" cy="24"/>
            </a:xfrm>
            <a:custGeom>
              <a:avLst/>
              <a:gdLst>
                <a:gd name="T0" fmla="*/ 0 w 30"/>
                <a:gd name="T1" fmla="*/ 0 h 24"/>
                <a:gd name="T2" fmla="*/ 0 w 30"/>
                <a:gd name="T3" fmla="*/ 0 h 24"/>
                <a:gd name="T4" fmla="*/ 6 w 30"/>
                <a:gd name="T5" fmla="*/ 0 h 24"/>
                <a:gd name="T6" fmla="*/ 12 w 30"/>
                <a:gd name="T7" fmla="*/ 0 h 24"/>
                <a:gd name="T8" fmla="*/ 18 w 30"/>
                <a:gd name="T9" fmla="*/ 6 h 24"/>
                <a:gd name="T10" fmla="*/ 18 w 30"/>
                <a:gd name="T11" fmla="*/ 12 h 24"/>
                <a:gd name="T12" fmla="*/ 24 w 30"/>
                <a:gd name="T13" fmla="*/ 12 h 24"/>
                <a:gd name="T14" fmla="*/ 30 w 30"/>
                <a:gd name="T15" fmla="*/ 18 h 24"/>
                <a:gd name="T16" fmla="*/ 30 w 30"/>
                <a:gd name="T17" fmla="*/ 24 h 24"/>
                <a:gd name="T18" fmla="*/ 30 w 30"/>
                <a:gd name="T19" fmla="*/ 24 h 24"/>
                <a:gd name="T20" fmla="*/ 24 w 30"/>
                <a:gd name="T21" fmla="*/ 18 h 24"/>
                <a:gd name="T22" fmla="*/ 18 w 30"/>
                <a:gd name="T23" fmla="*/ 12 h 24"/>
                <a:gd name="T24" fmla="*/ 12 w 30"/>
                <a:gd name="T25" fmla="*/ 12 h 24"/>
                <a:gd name="T26" fmla="*/ 6 w 30"/>
                <a:gd name="T27" fmla="*/ 6 h 24"/>
                <a:gd name="T28" fmla="*/ 6 w 30"/>
                <a:gd name="T29" fmla="*/ 6 h 24"/>
                <a:gd name="T30" fmla="*/ 0 w 30"/>
                <a:gd name="T31" fmla="*/ 0 h 24"/>
                <a:gd name="T32" fmla="*/ 0 w 30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24"/>
                <a:gd name="T53" fmla="*/ 30 w 30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24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66" name="Freeform 366"/>
            <p:cNvSpPr>
              <a:spLocks/>
            </p:cNvSpPr>
            <p:nvPr/>
          </p:nvSpPr>
          <p:spPr bwMode="auto">
            <a:xfrm>
              <a:off x="5191" y="968"/>
              <a:ext cx="24" cy="24"/>
            </a:xfrm>
            <a:custGeom>
              <a:avLst/>
              <a:gdLst>
                <a:gd name="T0" fmla="*/ 0 w 24"/>
                <a:gd name="T1" fmla="*/ 0 h 24"/>
                <a:gd name="T2" fmla="*/ 0 w 24"/>
                <a:gd name="T3" fmla="*/ 0 h 24"/>
                <a:gd name="T4" fmla="*/ 6 w 24"/>
                <a:gd name="T5" fmla="*/ 6 h 24"/>
                <a:gd name="T6" fmla="*/ 6 w 24"/>
                <a:gd name="T7" fmla="*/ 6 h 24"/>
                <a:gd name="T8" fmla="*/ 12 w 24"/>
                <a:gd name="T9" fmla="*/ 12 h 24"/>
                <a:gd name="T10" fmla="*/ 18 w 24"/>
                <a:gd name="T11" fmla="*/ 12 h 24"/>
                <a:gd name="T12" fmla="*/ 18 w 24"/>
                <a:gd name="T13" fmla="*/ 18 h 24"/>
                <a:gd name="T14" fmla="*/ 24 w 24"/>
                <a:gd name="T15" fmla="*/ 24 h 24"/>
                <a:gd name="T16" fmla="*/ 24 w 24"/>
                <a:gd name="T17" fmla="*/ 24 h 24"/>
                <a:gd name="T18" fmla="*/ 18 w 24"/>
                <a:gd name="T19" fmla="*/ 24 h 24"/>
                <a:gd name="T20" fmla="*/ 18 w 24"/>
                <a:gd name="T21" fmla="*/ 18 h 24"/>
                <a:gd name="T22" fmla="*/ 12 w 24"/>
                <a:gd name="T23" fmla="*/ 18 h 24"/>
                <a:gd name="T24" fmla="*/ 12 w 24"/>
                <a:gd name="T25" fmla="*/ 12 h 24"/>
                <a:gd name="T26" fmla="*/ 6 w 24"/>
                <a:gd name="T27" fmla="*/ 12 h 24"/>
                <a:gd name="T28" fmla="*/ 6 w 24"/>
                <a:gd name="T29" fmla="*/ 6 h 24"/>
                <a:gd name="T30" fmla="*/ 0 w 24"/>
                <a:gd name="T31" fmla="*/ 6 h 24"/>
                <a:gd name="T32" fmla="*/ 0 w 24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67" name="Freeform 367"/>
            <p:cNvSpPr>
              <a:spLocks/>
            </p:cNvSpPr>
            <p:nvPr/>
          </p:nvSpPr>
          <p:spPr bwMode="auto">
            <a:xfrm>
              <a:off x="5191" y="986"/>
              <a:ext cx="18" cy="12"/>
            </a:xfrm>
            <a:custGeom>
              <a:avLst/>
              <a:gdLst>
                <a:gd name="T0" fmla="*/ 6 w 18"/>
                <a:gd name="T1" fmla="*/ 0 h 12"/>
                <a:gd name="T2" fmla="*/ 6 w 18"/>
                <a:gd name="T3" fmla="*/ 0 h 12"/>
                <a:gd name="T4" fmla="*/ 12 w 18"/>
                <a:gd name="T5" fmla="*/ 6 h 12"/>
                <a:gd name="T6" fmla="*/ 18 w 18"/>
                <a:gd name="T7" fmla="*/ 12 h 12"/>
                <a:gd name="T8" fmla="*/ 18 w 18"/>
                <a:gd name="T9" fmla="*/ 12 h 12"/>
                <a:gd name="T10" fmla="*/ 18 w 18"/>
                <a:gd name="T11" fmla="*/ 12 h 12"/>
                <a:gd name="T12" fmla="*/ 12 w 18"/>
                <a:gd name="T13" fmla="*/ 12 h 12"/>
                <a:gd name="T14" fmla="*/ 12 w 18"/>
                <a:gd name="T15" fmla="*/ 6 h 12"/>
                <a:gd name="T16" fmla="*/ 6 w 18"/>
                <a:gd name="T17" fmla="*/ 6 h 12"/>
                <a:gd name="T18" fmla="*/ 6 w 18"/>
                <a:gd name="T19" fmla="*/ 6 h 12"/>
                <a:gd name="T20" fmla="*/ 6 w 18"/>
                <a:gd name="T21" fmla="*/ 0 h 12"/>
                <a:gd name="T22" fmla="*/ 0 w 18"/>
                <a:gd name="T23" fmla="*/ 0 h 12"/>
                <a:gd name="T24" fmla="*/ 6 w 18"/>
                <a:gd name="T25" fmla="*/ 0 h 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12"/>
                <a:gd name="T41" fmla="*/ 18 w 18"/>
                <a:gd name="T42" fmla="*/ 12 h 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12">
                  <a:moveTo>
                    <a:pt x="6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68" name="Freeform 368"/>
            <p:cNvSpPr>
              <a:spLocks/>
            </p:cNvSpPr>
            <p:nvPr/>
          </p:nvSpPr>
          <p:spPr bwMode="auto">
            <a:xfrm>
              <a:off x="5209" y="992"/>
              <a:ext cx="30" cy="6"/>
            </a:xfrm>
            <a:custGeom>
              <a:avLst/>
              <a:gdLst>
                <a:gd name="T0" fmla="*/ 0 w 30"/>
                <a:gd name="T1" fmla="*/ 0 h 6"/>
                <a:gd name="T2" fmla="*/ 6 w 30"/>
                <a:gd name="T3" fmla="*/ 0 h 6"/>
                <a:gd name="T4" fmla="*/ 12 w 30"/>
                <a:gd name="T5" fmla="*/ 0 h 6"/>
                <a:gd name="T6" fmla="*/ 12 w 30"/>
                <a:gd name="T7" fmla="*/ 0 h 6"/>
                <a:gd name="T8" fmla="*/ 18 w 30"/>
                <a:gd name="T9" fmla="*/ 0 h 6"/>
                <a:gd name="T10" fmla="*/ 24 w 30"/>
                <a:gd name="T11" fmla="*/ 0 h 6"/>
                <a:gd name="T12" fmla="*/ 30 w 30"/>
                <a:gd name="T13" fmla="*/ 0 h 6"/>
                <a:gd name="T14" fmla="*/ 30 w 30"/>
                <a:gd name="T15" fmla="*/ 0 h 6"/>
                <a:gd name="T16" fmla="*/ 30 w 30"/>
                <a:gd name="T17" fmla="*/ 0 h 6"/>
                <a:gd name="T18" fmla="*/ 30 w 30"/>
                <a:gd name="T19" fmla="*/ 6 h 6"/>
                <a:gd name="T20" fmla="*/ 30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0 h 6"/>
                <a:gd name="T28" fmla="*/ 12 w 30"/>
                <a:gd name="T29" fmla="*/ 0 h 6"/>
                <a:gd name="T30" fmla="*/ 6 w 30"/>
                <a:gd name="T31" fmla="*/ 0 h 6"/>
                <a:gd name="T32" fmla="*/ 0 w 3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69" name="Freeform 369"/>
            <p:cNvSpPr>
              <a:spLocks/>
            </p:cNvSpPr>
            <p:nvPr/>
          </p:nvSpPr>
          <p:spPr bwMode="auto">
            <a:xfrm>
              <a:off x="5209" y="998"/>
              <a:ext cx="24" cy="11"/>
            </a:xfrm>
            <a:custGeom>
              <a:avLst/>
              <a:gdLst>
                <a:gd name="T0" fmla="*/ 0 w 24"/>
                <a:gd name="T1" fmla="*/ 0 h 11"/>
                <a:gd name="T2" fmla="*/ 0 w 24"/>
                <a:gd name="T3" fmla="*/ 0 h 11"/>
                <a:gd name="T4" fmla="*/ 6 w 24"/>
                <a:gd name="T5" fmla="*/ 0 h 11"/>
                <a:gd name="T6" fmla="*/ 6 w 24"/>
                <a:gd name="T7" fmla="*/ 0 h 11"/>
                <a:gd name="T8" fmla="*/ 12 w 24"/>
                <a:gd name="T9" fmla="*/ 0 h 11"/>
                <a:gd name="T10" fmla="*/ 18 w 24"/>
                <a:gd name="T11" fmla="*/ 5 h 11"/>
                <a:gd name="T12" fmla="*/ 24 w 24"/>
                <a:gd name="T13" fmla="*/ 5 h 11"/>
                <a:gd name="T14" fmla="*/ 24 w 24"/>
                <a:gd name="T15" fmla="*/ 5 h 11"/>
                <a:gd name="T16" fmla="*/ 24 w 24"/>
                <a:gd name="T17" fmla="*/ 5 h 11"/>
                <a:gd name="T18" fmla="*/ 24 w 24"/>
                <a:gd name="T19" fmla="*/ 11 h 11"/>
                <a:gd name="T20" fmla="*/ 24 w 24"/>
                <a:gd name="T21" fmla="*/ 11 h 11"/>
                <a:gd name="T22" fmla="*/ 18 w 24"/>
                <a:gd name="T23" fmla="*/ 5 h 11"/>
                <a:gd name="T24" fmla="*/ 12 w 24"/>
                <a:gd name="T25" fmla="*/ 5 h 11"/>
                <a:gd name="T26" fmla="*/ 6 w 24"/>
                <a:gd name="T27" fmla="*/ 5 h 11"/>
                <a:gd name="T28" fmla="*/ 6 w 24"/>
                <a:gd name="T29" fmla="*/ 5 h 11"/>
                <a:gd name="T30" fmla="*/ 0 w 24"/>
                <a:gd name="T31" fmla="*/ 0 h 11"/>
                <a:gd name="T32" fmla="*/ 0 w 24"/>
                <a:gd name="T33" fmla="*/ 0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1"/>
                <a:gd name="T53" fmla="*/ 24 w 24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5"/>
                  </a:lnTo>
                  <a:lnTo>
                    <a:pt x="24" y="5"/>
                  </a:lnTo>
                  <a:lnTo>
                    <a:pt x="24" y="11"/>
                  </a:lnTo>
                  <a:lnTo>
                    <a:pt x="18" y="5"/>
                  </a:lnTo>
                  <a:lnTo>
                    <a:pt x="12" y="5"/>
                  </a:lnTo>
                  <a:lnTo>
                    <a:pt x="6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70" name="Freeform 370"/>
            <p:cNvSpPr>
              <a:spLocks/>
            </p:cNvSpPr>
            <p:nvPr/>
          </p:nvSpPr>
          <p:spPr bwMode="auto">
            <a:xfrm>
              <a:off x="5221" y="974"/>
              <a:ext cx="24" cy="6"/>
            </a:xfrm>
            <a:custGeom>
              <a:avLst/>
              <a:gdLst>
                <a:gd name="T0" fmla="*/ 0 w 24"/>
                <a:gd name="T1" fmla="*/ 6 h 6"/>
                <a:gd name="T2" fmla="*/ 0 w 24"/>
                <a:gd name="T3" fmla="*/ 6 h 6"/>
                <a:gd name="T4" fmla="*/ 6 w 24"/>
                <a:gd name="T5" fmla="*/ 6 h 6"/>
                <a:gd name="T6" fmla="*/ 6 w 24"/>
                <a:gd name="T7" fmla="*/ 6 h 6"/>
                <a:gd name="T8" fmla="*/ 12 w 24"/>
                <a:gd name="T9" fmla="*/ 0 h 6"/>
                <a:gd name="T10" fmla="*/ 18 w 24"/>
                <a:gd name="T11" fmla="*/ 6 h 6"/>
                <a:gd name="T12" fmla="*/ 24 w 24"/>
                <a:gd name="T13" fmla="*/ 6 h 6"/>
                <a:gd name="T14" fmla="*/ 24 w 24"/>
                <a:gd name="T15" fmla="*/ 6 h 6"/>
                <a:gd name="T16" fmla="*/ 24 w 24"/>
                <a:gd name="T17" fmla="*/ 6 h 6"/>
                <a:gd name="T18" fmla="*/ 24 w 24"/>
                <a:gd name="T19" fmla="*/ 6 h 6"/>
                <a:gd name="T20" fmla="*/ 24 w 24"/>
                <a:gd name="T21" fmla="*/ 6 h 6"/>
                <a:gd name="T22" fmla="*/ 24 w 24"/>
                <a:gd name="T23" fmla="*/ 6 h 6"/>
                <a:gd name="T24" fmla="*/ 18 w 24"/>
                <a:gd name="T25" fmla="*/ 6 h 6"/>
                <a:gd name="T26" fmla="*/ 12 w 24"/>
                <a:gd name="T27" fmla="*/ 6 h 6"/>
                <a:gd name="T28" fmla="*/ 6 w 24"/>
                <a:gd name="T29" fmla="*/ 6 h 6"/>
                <a:gd name="T30" fmla="*/ 6 w 24"/>
                <a:gd name="T31" fmla="*/ 6 h 6"/>
                <a:gd name="T32" fmla="*/ 0 w 24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0" y="6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71" name="Freeform 371"/>
            <p:cNvSpPr>
              <a:spLocks/>
            </p:cNvSpPr>
            <p:nvPr/>
          </p:nvSpPr>
          <p:spPr bwMode="auto">
            <a:xfrm>
              <a:off x="5227" y="962"/>
              <a:ext cx="30" cy="6"/>
            </a:xfrm>
            <a:custGeom>
              <a:avLst/>
              <a:gdLst>
                <a:gd name="T0" fmla="*/ 0 w 30"/>
                <a:gd name="T1" fmla="*/ 6 h 6"/>
                <a:gd name="T2" fmla="*/ 0 w 30"/>
                <a:gd name="T3" fmla="*/ 6 h 6"/>
                <a:gd name="T4" fmla="*/ 6 w 30"/>
                <a:gd name="T5" fmla="*/ 6 h 6"/>
                <a:gd name="T6" fmla="*/ 12 w 30"/>
                <a:gd name="T7" fmla="*/ 0 h 6"/>
                <a:gd name="T8" fmla="*/ 18 w 30"/>
                <a:gd name="T9" fmla="*/ 0 h 6"/>
                <a:gd name="T10" fmla="*/ 18 w 30"/>
                <a:gd name="T11" fmla="*/ 0 h 6"/>
                <a:gd name="T12" fmla="*/ 24 w 30"/>
                <a:gd name="T13" fmla="*/ 0 h 6"/>
                <a:gd name="T14" fmla="*/ 30 w 30"/>
                <a:gd name="T15" fmla="*/ 0 h 6"/>
                <a:gd name="T16" fmla="*/ 30 w 30"/>
                <a:gd name="T17" fmla="*/ 0 h 6"/>
                <a:gd name="T18" fmla="*/ 30 w 30"/>
                <a:gd name="T19" fmla="*/ 0 h 6"/>
                <a:gd name="T20" fmla="*/ 24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6 h 6"/>
                <a:gd name="T28" fmla="*/ 6 w 30"/>
                <a:gd name="T29" fmla="*/ 6 h 6"/>
                <a:gd name="T30" fmla="*/ 0 w 30"/>
                <a:gd name="T31" fmla="*/ 6 h 6"/>
                <a:gd name="T32" fmla="*/ 0 w 30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6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72" name="Freeform 372"/>
            <p:cNvSpPr>
              <a:spLocks/>
            </p:cNvSpPr>
            <p:nvPr/>
          </p:nvSpPr>
          <p:spPr bwMode="auto">
            <a:xfrm>
              <a:off x="5227" y="944"/>
              <a:ext cx="36" cy="12"/>
            </a:xfrm>
            <a:custGeom>
              <a:avLst/>
              <a:gdLst>
                <a:gd name="T0" fmla="*/ 0 w 36"/>
                <a:gd name="T1" fmla="*/ 12 h 12"/>
                <a:gd name="T2" fmla="*/ 6 w 36"/>
                <a:gd name="T3" fmla="*/ 12 h 12"/>
                <a:gd name="T4" fmla="*/ 12 w 36"/>
                <a:gd name="T5" fmla="*/ 6 h 12"/>
                <a:gd name="T6" fmla="*/ 18 w 36"/>
                <a:gd name="T7" fmla="*/ 6 h 12"/>
                <a:gd name="T8" fmla="*/ 24 w 36"/>
                <a:gd name="T9" fmla="*/ 6 h 12"/>
                <a:gd name="T10" fmla="*/ 30 w 36"/>
                <a:gd name="T11" fmla="*/ 0 h 12"/>
                <a:gd name="T12" fmla="*/ 30 w 36"/>
                <a:gd name="T13" fmla="*/ 0 h 12"/>
                <a:gd name="T14" fmla="*/ 36 w 36"/>
                <a:gd name="T15" fmla="*/ 0 h 12"/>
                <a:gd name="T16" fmla="*/ 36 w 36"/>
                <a:gd name="T17" fmla="*/ 0 h 12"/>
                <a:gd name="T18" fmla="*/ 36 w 36"/>
                <a:gd name="T19" fmla="*/ 6 h 12"/>
                <a:gd name="T20" fmla="*/ 30 w 36"/>
                <a:gd name="T21" fmla="*/ 6 h 12"/>
                <a:gd name="T22" fmla="*/ 30 w 36"/>
                <a:gd name="T23" fmla="*/ 6 h 12"/>
                <a:gd name="T24" fmla="*/ 24 w 36"/>
                <a:gd name="T25" fmla="*/ 6 h 12"/>
                <a:gd name="T26" fmla="*/ 18 w 36"/>
                <a:gd name="T27" fmla="*/ 12 h 12"/>
                <a:gd name="T28" fmla="*/ 12 w 36"/>
                <a:gd name="T29" fmla="*/ 12 h 12"/>
                <a:gd name="T30" fmla="*/ 6 w 36"/>
                <a:gd name="T31" fmla="*/ 12 h 12"/>
                <a:gd name="T32" fmla="*/ 0 w 36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2"/>
                <a:gd name="T53" fmla="*/ 36 w 3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2">
                  <a:moveTo>
                    <a:pt x="0" y="12"/>
                  </a:moveTo>
                  <a:lnTo>
                    <a:pt x="6" y="12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73" name="Freeform 373"/>
            <p:cNvSpPr>
              <a:spLocks/>
            </p:cNvSpPr>
            <p:nvPr/>
          </p:nvSpPr>
          <p:spPr bwMode="auto">
            <a:xfrm>
              <a:off x="5233" y="908"/>
              <a:ext cx="36" cy="18"/>
            </a:xfrm>
            <a:custGeom>
              <a:avLst/>
              <a:gdLst>
                <a:gd name="T0" fmla="*/ 0 w 36"/>
                <a:gd name="T1" fmla="*/ 18 h 18"/>
                <a:gd name="T2" fmla="*/ 0 w 36"/>
                <a:gd name="T3" fmla="*/ 18 h 18"/>
                <a:gd name="T4" fmla="*/ 6 w 36"/>
                <a:gd name="T5" fmla="*/ 12 h 18"/>
                <a:gd name="T6" fmla="*/ 12 w 36"/>
                <a:gd name="T7" fmla="*/ 12 h 18"/>
                <a:gd name="T8" fmla="*/ 18 w 36"/>
                <a:gd name="T9" fmla="*/ 6 h 18"/>
                <a:gd name="T10" fmla="*/ 24 w 36"/>
                <a:gd name="T11" fmla="*/ 6 h 18"/>
                <a:gd name="T12" fmla="*/ 30 w 36"/>
                <a:gd name="T13" fmla="*/ 6 h 18"/>
                <a:gd name="T14" fmla="*/ 30 w 36"/>
                <a:gd name="T15" fmla="*/ 0 h 18"/>
                <a:gd name="T16" fmla="*/ 36 w 36"/>
                <a:gd name="T17" fmla="*/ 6 h 18"/>
                <a:gd name="T18" fmla="*/ 36 w 36"/>
                <a:gd name="T19" fmla="*/ 6 h 18"/>
                <a:gd name="T20" fmla="*/ 30 w 36"/>
                <a:gd name="T21" fmla="*/ 6 h 18"/>
                <a:gd name="T22" fmla="*/ 24 w 36"/>
                <a:gd name="T23" fmla="*/ 12 h 18"/>
                <a:gd name="T24" fmla="*/ 18 w 36"/>
                <a:gd name="T25" fmla="*/ 12 h 18"/>
                <a:gd name="T26" fmla="*/ 12 w 36"/>
                <a:gd name="T27" fmla="*/ 12 h 18"/>
                <a:gd name="T28" fmla="*/ 6 w 36"/>
                <a:gd name="T29" fmla="*/ 18 h 18"/>
                <a:gd name="T30" fmla="*/ 0 w 36"/>
                <a:gd name="T31" fmla="*/ 18 h 18"/>
                <a:gd name="T32" fmla="*/ 0 w 36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0" y="18"/>
                  </a:moveTo>
                  <a:lnTo>
                    <a:pt x="0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6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74" name="Freeform 374"/>
            <p:cNvSpPr>
              <a:spLocks/>
            </p:cNvSpPr>
            <p:nvPr/>
          </p:nvSpPr>
          <p:spPr bwMode="auto">
            <a:xfrm>
              <a:off x="5227" y="878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6 w 36"/>
                <a:gd name="T3" fmla="*/ 18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6 h 24"/>
                <a:gd name="T10" fmla="*/ 24 w 36"/>
                <a:gd name="T11" fmla="*/ 6 h 24"/>
                <a:gd name="T12" fmla="*/ 30 w 36"/>
                <a:gd name="T13" fmla="*/ 0 h 24"/>
                <a:gd name="T14" fmla="*/ 36 w 36"/>
                <a:gd name="T15" fmla="*/ 0 h 24"/>
                <a:gd name="T16" fmla="*/ 36 w 36"/>
                <a:gd name="T17" fmla="*/ 0 h 24"/>
                <a:gd name="T18" fmla="*/ 36 w 36"/>
                <a:gd name="T19" fmla="*/ 6 h 24"/>
                <a:gd name="T20" fmla="*/ 30 w 36"/>
                <a:gd name="T21" fmla="*/ 6 h 24"/>
                <a:gd name="T22" fmla="*/ 24 w 36"/>
                <a:gd name="T23" fmla="*/ 12 h 24"/>
                <a:gd name="T24" fmla="*/ 18 w 36"/>
                <a:gd name="T25" fmla="*/ 12 h 24"/>
                <a:gd name="T26" fmla="*/ 12 w 36"/>
                <a:gd name="T27" fmla="*/ 18 h 24"/>
                <a:gd name="T28" fmla="*/ 6 w 36"/>
                <a:gd name="T29" fmla="*/ 18 h 24"/>
                <a:gd name="T30" fmla="*/ 6 w 36"/>
                <a:gd name="T31" fmla="*/ 18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75" name="Freeform 375"/>
            <p:cNvSpPr>
              <a:spLocks/>
            </p:cNvSpPr>
            <p:nvPr/>
          </p:nvSpPr>
          <p:spPr bwMode="auto">
            <a:xfrm>
              <a:off x="5233" y="926"/>
              <a:ext cx="30" cy="18"/>
            </a:xfrm>
            <a:custGeom>
              <a:avLst/>
              <a:gdLst>
                <a:gd name="T0" fmla="*/ 0 w 30"/>
                <a:gd name="T1" fmla="*/ 18 h 18"/>
                <a:gd name="T2" fmla="*/ 0 w 30"/>
                <a:gd name="T3" fmla="*/ 12 h 18"/>
                <a:gd name="T4" fmla="*/ 6 w 30"/>
                <a:gd name="T5" fmla="*/ 12 h 18"/>
                <a:gd name="T6" fmla="*/ 12 w 30"/>
                <a:gd name="T7" fmla="*/ 6 h 18"/>
                <a:gd name="T8" fmla="*/ 18 w 30"/>
                <a:gd name="T9" fmla="*/ 6 h 18"/>
                <a:gd name="T10" fmla="*/ 24 w 30"/>
                <a:gd name="T11" fmla="*/ 0 h 18"/>
                <a:gd name="T12" fmla="*/ 24 w 30"/>
                <a:gd name="T13" fmla="*/ 0 h 18"/>
                <a:gd name="T14" fmla="*/ 30 w 30"/>
                <a:gd name="T15" fmla="*/ 0 h 18"/>
                <a:gd name="T16" fmla="*/ 30 w 30"/>
                <a:gd name="T17" fmla="*/ 0 h 18"/>
                <a:gd name="T18" fmla="*/ 30 w 30"/>
                <a:gd name="T19" fmla="*/ 0 h 18"/>
                <a:gd name="T20" fmla="*/ 24 w 30"/>
                <a:gd name="T21" fmla="*/ 6 h 18"/>
                <a:gd name="T22" fmla="*/ 24 w 30"/>
                <a:gd name="T23" fmla="*/ 6 h 18"/>
                <a:gd name="T24" fmla="*/ 18 w 30"/>
                <a:gd name="T25" fmla="*/ 12 h 18"/>
                <a:gd name="T26" fmla="*/ 12 w 30"/>
                <a:gd name="T27" fmla="*/ 12 h 18"/>
                <a:gd name="T28" fmla="*/ 6 w 30"/>
                <a:gd name="T29" fmla="*/ 12 h 18"/>
                <a:gd name="T30" fmla="*/ 0 w 30"/>
                <a:gd name="T31" fmla="*/ 12 h 18"/>
                <a:gd name="T32" fmla="*/ 0 w 30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0" y="18"/>
                  </a:moveTo>
                  <a:lnTo>
                    <a:pt x="0" y="12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76" name="Freeform 376"/>
            <p:cNvSpPr>
              <a:spLocks/>
            </p:cNvSpPr>
            <p:nvPr/>
          </p:nvSpPr>
          <p:spPr bwMode="auto">
            <a:xfrm>
              <a:off x="5191" y="914"/>
              <a:ext cx="42" cy="24"/>
            </a:xfrm>
            <a:custGeom>
              <a:avLst/>
              <a:gdLst>
                <a:gd name="T0" fmla="*/ 0 w 42"/>
                <a:gd name="T1" fmla="*/ 0 h 24"/>
                <a:gd name="T2" fmla="*/ 0 w 42"/>
                <a:gd name="T3" fmla="*/ 0 h 24"/>
                <a:gd name="T4" fmla="*/ 6 w 42"/>
                <a:gd name="T5" fmla="*/ 0 h 24"/>
                <a:gd name="T6" fmla="*/ 12 w 42"/>
                <a:gd name="T7" fmla="*/ 0 h 24"/>
                <a:gd name="T8" fmla="*/ 18 w 42"/>
                <a:gd name="T9" fmla="*/ 6 h 24"/>
                <a:gd name="T10" fmla="*/ 30 w 42"/>
                <a:gd name="T11" fmla="*/ 12 h 24"/>
                <a:gd name="T12" fmla="*/ 36 w 42"/>
                <a:gd name="T13" fmla="*/ 18 h 24"/>
                <a:gd name="T14" fmla="*/ 42 w 42"/>
                <a:gd name="T15" fmla="*/ 24 h 24"/>
                <a:gd name="T16" fmla="*/ 42 w 42"/>
                <a:gd name="T17" fmla="*/ 24 h 24"/>
                <a:gd name="T18" fmla="*/ 42 w 42"/>
                <a:gd name="T19" fmla="*/ 24 h 24"/>
                <a:gd name="T20" fmla="*/ 36 w 42"/>
                <a:gd name="T21" fmla="*/ 24 h 24"/>
                <a:gd name="T22" fmla="*/ 24 w 42"/>
                <a:gd name="T23" fmla="*/ 18 h 24"/>
                <a:gd name="T24" fmla="*/ 18 w 42"/>
                <a:gd name="T25" fmla="*/ 12 h 24"/>
                <a:gd name="T26" fmla="*/ 12 w 42"/>
                <a:gd name="T27" fmla="*/ 6 h 24"/>
                <a:gd name="T28" fmla="*/ 6 w 42"/>
                <a:gd name="T29" fmla="*/ 6 h 24"/>
                <a:gd name="T30" fmla="*/ 0 w 42"/>
                <a:gd name="T31" fmla="*/ 0 h 24"/>
                <a:gd name="T32" fmla="*/ 0 w 42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24"/>
                <a:gd name="T53" fmla="*/ 42 w 42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24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36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77" name="Freeform 377"/>
            <p:cNvSpPr>
              <a:spLocks/>
            </p:cNvSpPr>
            <p:nvPr/>
          </p:nvSpPr>
          <p:spPr bwMode="auto">
            <a:xfrm>
              <a:off x="5197" y="890"/>
              <a:ext cx="36" cy="30"/>
            </a:xfrm>
            <a:custGeom>
              <a:avLst/>
              <a:gdLst>
                <a:gd name="T0" fmla="*/ 0 w 36"/>
                <a:gd name="T1" fmla="*/ 0 h 30"/>
                <a:gd name="T2" fmla="*/ 0 w 36"/>
                <a:gd name="T3" fmla="*/ 0 h 30"/>
                <a:gd name="T4" fmla="*/ 6 w 36"/>
                <a:gd name="T5" fmla="*/ 6 h 30"/>
                <a:gd name="T6" fmla="*/ 12 w 36"/>
                <a:gd name="T7" fmla="*/ 6 h 30"/>
                <a:gd name="T8" fmla="*/ 18 w 36"/>
                <a:gd name="T9" fmla="*/ 6 h 30"/>
                <a:gd name="T10" fmla="*/ 24 w 36"/>
                <a:gd name="T11" fmla="*/ 12 h 30"/>
                <a:gd name="T12" fmla="*/ 30 w 36"/>
                <a:gd name="T13" fmla="*/ 18 h 30"/>
                <a:gd name="T14" fmla="*/ 30 w 36"/>
                <a:gd name="T15" fmla="*/ 24 h 30"/>
                <a:gd name="T16" fmla="*/ 36 w 36"/>
                <a:gd name="T17" fmla="*/ 30 h 30"/>
                <a:gd name="T18" fmla="*/ 30 w 36"/>
                <a:gd name="T19" fmla="*/ 24 h 30"/>
                <a:gd name="T20" fmla="*/ 24 w 36"/>
                <a:gd name="T21" fmla="*/ 18 h 30"/>
                <a:gd name="T22" fmla="*/ 18 w 36"/>
                <a:gd name="T23" fmla="*/ 18 h 30"/>
                <a:gd name="T24" fmla="*/ 12 w 36"/>
                <a:gd name="T25" fmla="*/ 12 h 30"/>
                <a:gd name="T26" fmla="*/ 12 w 36"/>
                <a:gd name="T27" fmla="*/ 12 h 30"/>
                <a:gd name="T28" fmla="*/ 6 w 36"/>
                <a:gd name="T29" fmla="*/ 6 h 30"/>
                <a:gd name="T30" fmla="*/ 0 w 36"/>
                <a:gd name="T31" fmla="*/ 6 h 30"/>
                <a:gd name="T32" fmla="*/ 0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24" y="18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78" name="Freeform 378"/>
            <p:cNvSpPr>
              <a:spLocks/>
            </p:cNvSpPr>
            <p:nvPr/>
          </p:nvSpPr>
          <p:spPr bwMode="auto">
            <a:xfrm>
              <a:off x="5227" y="896"/>
              <a:ext cx="36" cy="18"/>
            </a:xfrm>
            <a:custGeom>
              <a:avLst/>
              <a:gdLst>
                <a:gd name="T0" fmla="*/ 0 w 36"/>
                <a:gd name="T1" fmla="*/ 18 h 18"/>
                <a:gd name="T2" fmla="*/ 6 w 36"/>
                <a:gd name="T3" fmla="*/ 18 h 18"/>
                <a:gd name="T4" fmla="*/ 12 w 36"/>
                <a:gd name="T5" fmla="*/ 12 h 18"/>
                <a:gd name="T6" fmla="*/ 18 w 36"/>
                <a:gd name="T7" fmla="*/ 6 h 18"/>
                <a:gd name="T8" fmla="*/ 24 w 36"/>
                <a:gd name="T9" fmla="*/ 6 h 18"/>
                <a:gd name="T10" fmla="*/ 24 w 36"/>
                <a:gd name="T11" fmla="*/ 0 h 18"/>
                <a:gd name="T12" fmla="*/ 30 w 36"/>
                <a:gd name="T13" fmla="*/ 0 h 18"/>
                <a:gd name="T14" fmla="*/ 36 w 36"/>
                <a:gd name="T15" fmla="*/ 0 h 18"/>
                <a:gd name="T16" fmla="*/ 36 w 36"/>
                <a:gd name="T17" fmla="*/ 0 h 18"/>
                <a:gd name="T18" fmla="*/ 36 w 36"/>
                <a:gd name="T19" fmla="*/ 0 h 18"/>
                <a:gd name="T20" fmla="*/ 36 w 36"/>
                <a:gd name="T21" fmla="*/ 6 h 18"/>
                <a:gd name="T22" fmla="*/ 30 w 36"/>
                <a:gd name="T23" fmla="*/ 6 h 18"/>
                <a:gd name="T24" fmla="*/ 24 w 36"/>
                <a:gd name="T25" fmla="*/ 12 h 18"/>
                <a:gd name="T26" fmla="*/ 18 w 36"/>
                <a:gd name="T27" fmla="*/ 12 h 18"/>
                <a:gd name="T28" fmla="*/ 12 w 36"/>
                <a:gd name="T29" fmla="*/ 12 h 18"/>
                <a:gd name="T30" fmla="*/ 6 w 36"/>
                <a:gd name="T31" fmla="*/ 18 h 18"/>
                <a:gd name="T32" fmla="*/ 0 w 36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0" y="18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79" name="Freeform 379"/>
            <p:cNvSpPr>
              <a:spLocks/>
            </p:cNvSpPr>
            <p:nvPr/>
          </p:nvSpPr>
          <p:spPr bwMode="auto">
            <a:xfrm>
              <a:off x="4588" y="2079"/>
              <a:ext cx="24" cy="36"/>
            </a:xfrm>
            <a:custGeom>
              <a:avLst/>
              <a:gdLst>
                <a:gd name="T0" fmla="*/ 0 w 24"/>
                <a:gd name="T1" fmla="*/ 36 h 36"/>
                <a:gd name="T2" fmla="*/ 0 w 24"/>
                <a:gd name="T3" fmla="*/ 36 h 36"/>
                <a:gd name="T4" fmla="*/ 0 w 24"/>
                <a:gd name="T5" fmla="*/ 30 h 36"/>
                <a:gd name="T6" fmla="*/ 6 w 24"/>
                <a:gd name="T7" fmla="*/ 24 h 36"/>
                <a:gd name="T8" fmla="*/ 6 w 24"/>
                <a:gd name="T9" fmla="*/ 18 h 36"/>
                <a:gd name="T10" fmla="*/ 12 w 24"/>
                <a:gd name="T11" fmla="*/ 12 h 36"/>
                <a:gd name="T12" fmla="*/ 18 w 24"/>
                <a:gd name="T13" fmla="*/ 6 h 36"/>
                <a:gd name="T14" fmla="*/ 24 w 24"/>
                <a:gd name="T15" fmla="*/ 6 h 36"/>
                <a:gd name="T16" fmla="*/ 24 w 24"/>
                <a:gd name="T17" fmla="*/ 0 h 36"/>
                <a:gd name="T18" fmla="*/ 24 w 24"/>
                <a:gd name="T19" fmla="*/ 6 h 36"/>
                <a:gd name="T20" fmla="*/ 18 w 24"/>
                <a:gd name="T21" fmla="*/ 12 h 36"/>
                <a:gd name="T22" fmla="*/ 18 w 24"/>
                <a:gd name="T23" fmla="*/ 18 h 36"/>
                <a:gd name="T24" fmla="*/ 12 w 24"/>
                <a:gd name="T25" fmla="*/ 24 h 36"/>
                <a:gd name="T26" fmla="*/ 6 w 24"/>
                <a:gd name="T27" fmla="*/ 30 h 36"/>
                <a:gd name="T28" fmla="*/ 6 w 24"/>
                <a:gd name="T29" fmla="*/ 36 h 36"/>
                <a:gd name="T30" fmla="*/ 0 w 24"/>
                <a:gd name="T31" fmla="*/ 36 h 36"/>
                <a:gd name="T32" fmla="*/ 0 w 24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6"/>
                <a:gd name="T53" fmla="*/ 24 w 2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6">
                  <a:moveTo>
                    <a:pt x="0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6" y="30"/>
                  </a:lnTo>
                  <a:lnTo>
                    <a:pt x="6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80" name="Freeform 380"/>
            <p:cNvSpPr>
              <a:spLocks/>
            </p:cNvSpPr>
            <p:nvPr/>
          </p:nvSpPr>
          <p:spPr bwMode="auto">
            <a:xfrm>
              <a:off x="4606" y="2085"/>
              <a:ext cx="12" cy="30"/>
            </a:xfrm>
            <a:custGeom>
              <a:avLst/>
              <a:gdLst>
                <a:gd name="T0" fmla="*/ 0 w 12"/>
                <a:gd name="T1" fmla="*/ 30 h 30"/>
                <a:gd name="T2" fmla="*/ 0 w 12"/>
                <a:gd name="T3" fmla="*/ 24 h 30"/>
                <a:gd name="T4" fmla="*/ 0 w 12"/>
                <a:gd name="T5" fmla="*/ 12 h 30"/>
                <a:gd name="T6" fmla="*/ 6 w 12"/>
                <a:gd name="T7" fmla="*/ 6 h 30"/>
                <a:gd name="T8" fmla="*/ 12 w 12"/>
                <a:gd name="T9" fmla="*/ 0 h 30"/>
                <a:gd name="T10" fmla="*/ 6 w 12"/>
                <a:gd name="T11" fmla="*/ 6 h 30"/>
                <a:gd name="T12" fmla="*/ 6 w 12"/>
                <a:gd name="T13" fmla="*/ 18 h 30"/>
                <a:gd name="T14" fmla="*/ 6 w 12"/>
                <a:gd name="T15" fmla="*/ 24 h 30"/>
                <a:gd name="T16" fmla="*/ 0 w 12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0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6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81" name="Freeform 381"/>
            <p:cNvSpPr>
              <a:spLocks/>
            </p:cNvSpPr>
            <p:nvPr/>
          </p:nvSpPr>
          <p:spPr bwMode="auto">
            <a:xfrm>
              <a:off x="4457" y="2067"/>
              <a:ext cx="24" cy="18"/>
            </a:xfrm>
            <a:custGeom>
              <a:avLst/>
              <a:gdLst>
                <a:gd name="T0" fmla="*/ 24 w 24"/>
                <a:gd name="T1" fmla="*/ 0 h 18"/>
                <a:gd name="T2" fmla="*/ 24 w 24"/>
                <a:gd name="T3" fmla="*/ 0 h 18"/>
                <a:gd name="T4" fmla="*/ 18 w 24"/>
                <a:gd name="T5" fmla="*/ 6 h 18"/>
                <a:gd name="T6" fmla="*/ 18 w 24"/>
                <a:gd name="T7" fmla="*/ 6 h 18"/>
                <a:gd name="T8" fmla="*/ 12 w 24"/>
                <a:gd name="T9" fmla="*/ 12 h 18"/>
                <a:gd name="T10" fmla="*/ 12 w 24"/>
                <a:gd name="T11" fmla="*/ 18 h 18"/>
                <a:gd name="T12" fmla="*/ 6 w 24"/>
                <a:gd name="T13" fmla="*/ 18 h 18"/>
                <a:gd name="T14" fmla="*/ 6 w 24"/>
                <a:gd name="T15" fmla="*/ 18 h 18"/>
                <a:gd name="T16" fmla="*/ 0 w 24"/>
                <a:gd name="T17" fmla="*/ 18 h 18"/>
                <a:gd name="T18" fmla="*/ 0 w 24"/>
                <a:gd name="T19" fmla="*/ 18 h 18"/>
                <a:gd name="T20" fmla="*/ 0 w 24"/>
                <a:gd name="T21" fmla="*/ 12 h 18"/>
                <a:gd name="T22" fmla="*/ 6 w 24"/>
                <a:gd name="T23" fmla="*/ 12 h 18"/>
                <a:gd name="T24" fmla="*/ 6 w 24"/>
                <a:gd name="T25" fmla="*/ 6 h 18"/>
                <a:gd name="T26" fmla="*/ 12 w 24"/>
                <a:gd name="T27" fmla="*/ 6 h 18"/>
                <a:gd name="T28" fmla="*/ 18 w 24"/>
                <a:gd name="T29" fmla="*/ 6 h 18"/>
                <a:gd name="T30" fmla="*/ 18 w 24"/>
                <a:gd name="T31" fmla="*/ 0 h 18"/>
                <a:gd name="T32" fmla="*/ 24 w 24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8"/>
                <a:gd name="T53" fmla="*/ 24 w 24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8">
                  <a:moveTo>
                    <a:pt x="24" y="0"/>
                  </a:moveTo>
                  <a:lnTo>
                    <a:pt x="24" y="0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82" name="Freeform 382"/>
            <p:cNvSpPr>
              <a:spLocks/>
            </p:cNvSpPr>
            <p:nvPr/>
          </p:nvSpPr>
          <p:spPr bwMode="auto">
            <a:xfrm>
              <a:off x="4451" y="2067"/>
              <a:ext cx="24" cy="6"/>
            </a:xfrm>
            <a:custGeom>
              <a:avLst/>
              <a:gdLst>
                <a:gd name="T0" fmla="*/ 24 w 24"/>
                <a:gd name="T1" fmla="*/ 0 h 6"/>
                <a:gd name="T2" fmla="*/ 24 w 24"/>
                <a:gd name="T3" fmla="*/ 0 h 6"/>
                <a:gd name="T4" fmla="*/ 18 w 24"/>
                <a:gd name="T5" fmla="*/ 0 h 6"/>
                <a:gd name="T6" fmla="*/ 12 w 24"/>
                <a:gd name="T7" fmla="*/ 0 h 6"/>
                <a:gd name="T8" fmla="*/ 12 w 24"/>
                <a:gd name="T9" fmla="*/ 0 h 6"/>
                <a:gd name="T10" fmla="*/ 6 w 24"/>
                <a:gd name="T11" fmla="*/ 0 h 6"/>
                <a:gd name="T12" fmla="*/ 0 w 24"/>
                <a:gd name="T13" fmla="*/ 0 h 6"/>
                <a:gd name="T14" fmla="*/ 0 w 24"/>
                <a:gd name="T15" fmla="*/ 0 h 6"/>
                <a:gd name="T16" fmla="*/ 0 w 24"/>
                <a:gd name="T17" fmla="*/ 0 h 6"/>
                <a:gd name="T18" fmla="*/ 0 w 24"/>
                <a:gd name="T19" fmla="*/ 6 h 6"/>
                <a:gd name="T20" fmla="*/ 0 w 24"/>
                <a:gd name="T21" fmla="*/ 6 h 6"/>
                <a:gd name="T22" fmla="*/ 6 w 24"/>
                <a:gd name="T23" fmla="*/ 6 h 6"/>
                <a:gd name="T24" fmla="*/ 6 w 24"/>
                <a:gd name="T25" fmla="*/ 6 h 6"/>
                <a:gd name="T26" fmla="*/ 12 w 24"/>
                <a:gd name="T27" fmla="*/ 0 h 6"/>
                <a:gd name="T28" fmla="*/ 18 w 24"/>
                <a:gd name="T29" fmla="*/ 0 h 6"/>
                <a:gd name="T30" fmla="*/ 24 w 24"/>
                <a:gd name="T31" fmla="*/ 0 h 6"/>
                <a:gd name="T32" fmla="*/ 24 w 24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24" y="0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83" name="Freeform 383"/>
            <p:cNvSpPr>
              <a:spLocks/>
            </p:cNvSpPr>
            <p:nvPr/>
          </p:nvSpPr>
          <p:spPr bwMode="auto">
            <a:xfrm>
              <a:off x="4457" y="2043"/>
              <a:ext cx="24" cy="24"/>
            </a:xfrm>
            <a:custGeom>
              <a:avLst/>
              <a:gdLst>
                <a:gd name="T0" fmla="*/ 24 w 24"/>
                <a:gd name="T1" fmla="*/ 24 h 24"/>
                <a:gd name="T2" fmla="*/ 18 w 24"/>
                <a:gd name="T3" fmla="*/ 24 h 24"/>
                <a:gd name="T4" fmla="*/ 18 w 24"/>
                <a:gd name="T5" fmla="*/ 18 h 24"/>
                <a:gd name="T6" fmla="*/ 12 w 24"/>
                <a:gd name="T7" fmla="*/ 18 h 24"/>
                <a:gd name="T8" fmla="*/ 6 w 24"/>
                <a:gd name="T9" fmla="*/ 12 h 24"/>
                <a:gd name="T10" fmla="*/ 0 w 24"/>
                <a:gd name="T11" fmla="*/ 6 h 24"/>
                <a:gd name="T12" fmla="*/ 0 w 24"/>
                <a:gd name="T13" fmla="*/ 6 h 24"/>
                <a:gd name="T14" fmla="*/ 0 w 24"/>
                <a:gd name="T15" fmla="*/ 6 h 24"/>
                <a:gd name="T16" fmla="*/ 0 w 24"/>
                <a:gd name="T17" fmla="*/ 0 h 24"/>
                <a:gd name="T18" fmla="*/ 0 w 24"/>
                <a:gd name="T19" fmla="*/ 0 h 24"/>
                <a:gd name="T20" fmla="*/ 6 w 24"/>
                <a:gd name="T21" fmla="*/ 6 h 24"/>
                <a:gd name="T22" fmla="*/ 6 w 24"/>
                <a:gd name="T23" fmla="*/ 6 h 24"/>
                <a:gd name="T24" fmla="*/ 12 w 24"/>
                <a:gd name="T25" fmla="*/ 12 h 24"/>
                <a:gd name="T26" fmla="*/ 18 w 24"/>
                <a:gd name="T27" fmla="*/ 12 h 24"/>
                <a:gd name="T28" fmla="*/ 18 w 24"/>
                <a:gd name="T29" fmla="*/ 18 h 24"/>
                <a:gd name="T30" fmla="*/ 24 w 24"/>
                <a:gd name="T31" fmla="*/ 24 h 24"/>
                <a:gd name="T32" fmla="*/ 24 w 24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24" y="24"/>
                  </a:moveTo>
                  <a:lnTo>
                    <a:pt x="18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84" name="Freeform 384"/>
            <p:cNvSpPr>
              <a:spLocks/>
            </p:cNvSpPr>
            <p:nvPr/>
          </p:nvSpPr>
          <p:spPr bwMode="auto">
            <a:xfrm>
              <a:off x="4612" y="2049"/>
              <a:ext cx="6" cy="36"/>
            </a:xfrm>
            <a:custGeom>
              <a:avLst/>
              <a:gdLst>
                <a:gd name="T0" fmla="*/ 0 w 6"/>
                <a:gd name="T1" fmla="*/ 36 h 36"/>
                <a:gd name="T2" fmla="*/ 0 w 6"/>
                <a:gd name="T3" fmla="*/ 24 h 36"/>
                <a:gd name="T4" fmla="*/ 0 w 6"/>
                <a:gd name="T5" fmla="*/ 12 h 36"/>
                <a:gd name="T6" fmla="*/ 0 w 6"/>
                <a:gd name="T7" fmla="*/ 6 h 36"/>
                <a:gd name="T8" fmla="*/ 6 w 6"/>
                <a:gd name="T9" fmla="*/ 0 h 36"/>
                <a:gd name="T10" fmla="*/ 6 w 6"/>
                <a:gd name="T11" fmla="*/ 6 h 36"/>
                <a:gd name="T12" fmla="*/ 6 w 6"/>
                <a:gd name="T13" fmla="*/ 12 h 36"/>
                <a:gd name="T14" fmla="*/ 0 w 6"/>
                <a:gd name="T15" fmla="*/ 24 h 36"/>
                <a:gd name="T16" fmla="*/ 0 w 6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6"/>
                <a:gd name="T29" fmla="*/ 6 w 6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6">
                  <a:moveTo>
                    <a:pt x="0" y="36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24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85" name="Freeform 385"/>
            <p:cNvSpPr>
              <a:spLocks/>
            </p:cNvSpPr>
            <p:nvPr/>
          </p:nvSpPr>
          <p:spPr bwMode="auto">
            <a:xfrm>
              <a:off x="4618" y="2055"/>
              <a:ext cx="18" cy="36"/>
            </a:xfrm>
            <a:custGeom>
              <a:avLst/>
              <a:gdLst>
                <a:gd name="T0" fmla="*/ 0 w 18"/>
                <a:gd name="T1" fmla="*/ 36 h 36"/>
                <a:gd name="T2" fmla="*/ 0 w 18"/>
                <a:gd name="T3" fmla="*/ 24 h 36"/>
                <a:gd name="T4" fmla="*/ 6 w 18"/>
                <a:gd name="T5" fmla="*/ 18 h 36"/>
                <a:gd name="T6" fmla="*/ 6 w 18"/>
                <a:gd name="T7" fmla="*/ 6 h 36"/>
                <a:gd name="T8" fmla="*/ 12 w 18"/>
                <a:gd name="T9" fmla="*/ 0 h 36"/>
                <a:gd name="T10" fmla="*/ 18 w 18"/>
                <a:gd name="T11" fmla="*/ 0 h 36"/>
                <a:gd name="T12" fmla="*/ 18 w 18"/>
                <a:gd name="T13" fmla="*/ 6 h 36"/>
                <a:gd name="T14" fmla="*/ 12 w 18"/>
                <a:gd name="T15" fmla="*/ 12 h 36"/>
                <a:gd name="T16" fmla="*/ 12 w 18"/>
                <a:gd name="T17" fmla="*/ 18 h 36"/>
                <a:gd name="T18" fmla="*/ 6 w 18"/>
                <a:gd name="T19" fmla="*/ 24 h 36"/>
                <a:gd name="T20" fmla="*/ 6 w 18"/>
                <a:gd name="T21" fmla="*/ 24 h 36"/>
                <a:gd name="T22" fmla="*/ 0 w 18"/>
                <a:gd name="T23" fmla="*/ 30 h 36"/>
                <a:gd name="T24" fmla="*/ 0 w 18"/>
                <a:gd name="T25" fmla="*/ 36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36"/>
                <a:gd name="T41" fmla="*/ 18 w 18"/>
                <a:gd name="T42" fmla="*/ 36 h 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36">
                  <a:moveTo>
                    <a:pt x="0" y="36"/>
                  </a:moveTo>
                  <a:lnTo>
                    <a:pt x="0" y="24"/>
                  </a:lnTo>
                  <a:lnTo>
                    <a:pt x="6" y="18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86" name="Freeform 386"/>
            <p:cNvSpPr>
              <a:spLocks/>
            </p:cNvSpPr>
            <p:nvPr/>
          </p:nvSpPr>
          <p:spPr bwMode="auto">
            <a:xfrm>
              <a:off x="4600" y="2049"/>
              <a:ext cx="6" cy="30"/>
            </a:xfrm>
            <a:custGeom>
              <a:avLst/>
              <a:gdLst>
                <a:gd name="T0" fmla="*/ 0 w 6"/>
                <a:gd name="T1" fmla="*/ 30 h 30"/>
                <a:gd name="T2" fmla="*/ 0 w 6"/>
                <a:gd name="T3" fmla="*/ 30 h 30"/>
                <a:gd name="T4" fmla="*/ 0 w 6"/>
                <a:gd name="T5" fmla="*/ 18 h 30"/>
                <a:gd name="T6" fmla="*/ 0 w 6"/>
                <a:gd name="T7" fmla="*/ 6 h 30"/>
                <a:gd name="T8" fmla="*/ 0 w 6"/>
                <a:gd name="T9" fmla="*/ 0 h 30"/>
                <a:gd name="T10" fmla="*/ 6 w 6"/>
                <a:gd name="T11" fmla="*/ 0 h 30"/>
                <a:gd name="T12" fmla="*/ 6 w 6"/>
                <a:gd name="T13" fmla="*/ 12 h 30"/>
                <a:gd name="T14" fmla="*/ 0 w 6"/>
                <a:gd name="T15" fmla="*/ 24 h 30"/>
                <a:gd name="T16" fmla="*/ 0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0" y="30"/>
                  </a:moveTo>
                  <a:lnTo>
                    <a:pt x="0" y="30"/>
                  </a:lnTo>
                  <a:lnTo>
                    <a:pt x="0" y="18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0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87" name="Freeform 387"/>
            <p:cNvSpPr>
              <a:spLocks/>
            </p:cNvSpPr>
            <p:nvPr/>
          </p:nvSpPr>
          <p:spPr bwMode="auto">
            <a:xfrm>
              <a:off x="4588" y="2043"/>
              <a:ext cx="6" cy="30"/>
            </a:xfrm>
            <a:custGeom>
              <a:avLst/>
              <a:gdLst>
                <a:gd name="T0" fmla="*/ 6 w 6"/>
                <a:gd name="T1" fmla="*/ 30 h 30"/>
                <a:gd name="T2" fmla="*/ 0 w 6"/>
                <a:gd name="T3" fmla="*/ 24 h 30"/>
                <a:gd name="T4" fmla="*/ 0 w 6"/>
                <a:gd name="T5" fmla="*/ 12 h 30"/>
                <a:gd name="T6" fmla="*/ 0 w 6"/>
                <a:gd name="T7" fmla="*/ 6 h 30"/>
                <a:gd name="T8" fmla="*/ 0 w 6"/>
                <a:gd name="T9" fmla="*/ 0 h 30"/>
                <a:gd name="T10" fmla="*/ 0 w 6"/>
                <a:gd name="T11" fmla="*/ 0 h 30"/>
                <a:gd name="T12" fmla="*/ 6 w 6"/>
                <a:gd name="T13" fmla="*/ 6 h 30"/>
                <a:gd name="T14" fmla="*/ 0 w 6"/>
                <a:gd name="T15" fmla="*/ 24 h 30"/>
                <a:gd name="T16" fmla="*/ 6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6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0" y="24"/>
                  </a:lnTo>
                  <a:lnTo>
                    <a:pt x="6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88" name="Freeform 388"/>
            <p:cNvSpPr>
              <a:spLocks/>
            </p:cNvSpPr>
            <p:nvPr/>
          </p:nvSpPr>
          <p:spPr bwMode="auto">
            <a:xfrm>
              <a:off x="4570" y="2037"/>
              <a:ext cx="12" cy="30"/>
            </a:xfrm>
            <a:custGeom>
              <a:avLst/>
              <a:gdLst>
                <a:gd name="T0" fmla="*/ 12 w 12"/>
                <a:gd name="T1" fmla="*/ 30 h 30"/>
                <a:gd name="T2" fmla="*/ 6 w 12"/>
                <a:gd name="T3" fmla="*/ 24 h 30"/>
                <a:gd name="T4" fmla="*/ 6 w 12"/>
                <a:gd name="T5" fmla="*/ 12 h 30"/>
                <a:gd name="T6" fmla="*/ 0 w 12"/>
                <a:gd name="T7" fmla="*/ 0 h 30"/>
                <a:gd name="T8" fmla="*/ 6 w 12"/>
                <a:gd name="T9" fmla="*/ 0 h 30"/>
                <a:gd name="T10" fmla="*/ 6 w 12"/>
                <a:gd name="T11" fmla="*/ 0 h 30"/>
                <a:gd name="T12" fmla="*/ 6 w 12"/>
                <a:gd name="T13" fmla="*/ 12 h 30"/>
                <a:gd name="T14" fmla="*/ 6 w 12"/>
                <a:gd name="T15" fmla="*/ 24 h 30"/>
                <a:gd name="T16" fmla="*/ 12 w 12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12" y="30"/>
                  </a:moveTo>
                  <a:lnTo>
                    <a:pt x="6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6" y="24"/>
                  </a:lnTo>
                  <a:lnTo>
                    <a:pt x="12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89" name="Freeform 389"/>
            <p:cNvSpPr>
              <a:spLocks/>
            </p:cNvSpPr>
            <p:nvPr/>
          </p:nvSpPr>
          <p:spPr bwMode="auto">
            <a:xfrm>
              <a:off x="4558" y="2025"/>
              <a:ext cx="12" cy="42"/>
            </a:xfrm>
            <a:custGeom>
              <a:avLst/>
              <a:gdLst>
                <a:gd name="T0" fmla="*/ 12 w 12"/>
                <a:gd name="T1" fmla="*/ 42 h 42"/>
                <a:gd name="T2" fmla="*/ 6 w 12"/>
                <a:gd name="T3" fmla="*/ 30 h 42"/>
                <a:gd name="T4" fmla="*/ 0 w 12"/>
                <a:gd name="T5" fmla="*/ 18 h 42"/>
                <a:gd name="T6" fmla="*/ 0 w 12"/>
                <a:gd name="T7" fmla="*/ 6 h 42"/>
                <a:gd name="T8" fmla="*/ 6 w 12"/>
                <a:gd name="T9" fmla="*/ 0 h 42"/>
                <a:gd name="T10" fmla="*/ 6 w 12"/>
                <a:gd name="T11" fmla="*/ 6 h 42"/>
                <a:gd name="T12" fmla="*/ 6 w 12"/>
                <a:gd name="T13" fmla="*/ 18 h 42"/>
                <a:gd name="T14" fmla="*/ 6 w 12"/>
                <a:gd name="T15" fmla="*/ 30 h 42"/>
                <a:gd name="T16" fmla="*/ 12 w 12"/>
                <a:gd name="T17" fmla="*/ 42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42"/>
                <a:gd name="T29" fmla="*/ 12 w 12"/>
                <a:gd name="T30" fmla="*/ 42 h 4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42">
                  <a:moveTo>
                    <a:pt x="12" y="42"/>
                  </a:moveTo>
                  <a:lnTo>
                    <a:pt x="6" y="30"/>
                  </a:lnTo>
                  <a:lnTo>
                    <a:pt x="0" y="18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6" y="30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90" name="Freeform 390"/>
            <p:cNvSpPr>
              <a:spLocks/>
            </p:cNvSpPr>
            <p:nvPr/>
          </p:nvSpPr>
          <p:spPr bwMode="auto">
            <a:xfrm>
              <a:off x="4540" y="2019"/>
              <a:ext cx="12" cy="42"/>
            </a:xfrm>
            <a:custGeom>
              <a:avLst/>
              <a:gdLst>
                <a:gd name="T0" fmla="*/ 12 w 12"/>
                <a:gd name="T1" fmla="*/ 42 h 42"/>
                <a:gd name="T2" fmla="*/ 12 w 12"/>
                <a:gd name="T3" fmla="*/ 42 h 42"/>
                <a:gd name="T4" fmla="*/ 12 w 12"/>
                <a:gd name="T5" fmla="*/ 36 h 42"/>
                <a:gd name="T6" fmla="*/ 6 w 12"/>
                <a:gd name="T7" fmla="*/ 30 h 42"/>
                <a:gd name="T8" fmla="*/ 6 w 12"/>
                <a:gd name="T9" fmla="*/ 18 h 42"/>
                <a:gd name="T10" fmla="*/ 0 w 12"/>
                <a:gd name="T11" fmla="*/ 12 h 42"/>
                <a:gd name="T12" fmla="*/ 0 w 12"/>
                <a:gd name="T13" fmla="*/ 6 h 42"/>
                <a:gd name="T14" fmla="*/ 0 w 12"/>
                <a:gd name="T15" fmla="*/ 6 h 42"/>
                <a:gd name="T16" fmla="*/ 0 w 12"/>
                <a:gd name="T17" fmla="*/ 0 h 42"/>
                <a:gd name="T18" fmla="*/ 6 w 12"/>
                <a:gd name="T19" fmla="*/ 6 h 42"/>
                <a:gd name="T20" fmla="*/ 12 w 12"/>
                <a:gd name="T21" fmla="*/ 24 h 42"/>
                <a:gd name="T22" fmla="*/ 12 w 12"/>
                <a:gd name="T23" fmla="*/ 36 h 42"/>
                <a:gd name="T24" fmla="*/ 12 w 12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42"/>
                <a:gd name="T41" fmla="*/ 12 w 12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42">
                  <a:moveTo>
                    <a:pt x="12" y="42"/>
                  </a:moveTo>
                  <a:lnTo>
                    <a:pt x="12" y="42"/>
                  </a:lnTo>
                  <a:lnTo>
                    <a:pt x="12" y="36"/>
                  </a:lnTo>
                  <a:lnTo>
                    <a:pt x="6" y="30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24"/>
                  </a:lnTo>
                  <a:lnTo>
                    <a:pt x="12" y="36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91" name="Freeform 391"/>
            <p:cNvSpPr>
              <a:spLocks/>
            </p:cNvSpPr>
            <p:nvPr/>
          </p:nvSpPr>
          <p:spPr bwMode="auto">
            <a:xfrm>
              <a:off x="4528" y="2019"/>
              <a:ext cx="12" cy="42"/>
            </a:xfrm>
            <a:custGeom>
              <a:avLst/>
              <a:gdLst>
                <a:gd name="T0" fmla="*/ 12 w 12"/>
                <a:gd name="T1" fmla="*/ 42 h 42"/>
                <a:gd name="T2" fmla="*/ 12 w 12"/>
                <a:gd name="T3" fmla="*/ 42 h 42"/>
                <a:gd name="T4" fmla="*/ 6 w 12"/>
                <a:gd name="T5" fmla="*/ 36 h 42"/>
                <a:gd name="T6" fmla="*/ 6 w 12"/>
                <a:gd name="T7" fmla="*/ 24 h 42"/>
                <a:gd name="T8" fmla="*/ 0 w 12"/>
                <a:gd name="T9" fmla="*/ 18 h 42"/>
                <a:gd name="T10" fmla="*/ 0 w 12"/>
                <a:gd name="T11" fmla="*/ 12 h 42"/>
                <a:gd name="T12" fmla="*/ 0 w 12"/>
                <a:gd name="T13" fmla="*/ 6 h 42"/>
                <a:gd name="T14" fmla="*/ 0 w 12"/>
                <a:gd name="T15" fmla="*/ 0 h 42"/>
                <a:gd name="T16" fmla="*/ 0 w 12"/>
                <a:gd name="T17" fmla="*/ 0 h 42"/>
                <a:gd name="T18" fmla="*/ 6 w 12"/>
                <a:gd name="T19" fmla="*/ 6 h 42"/>
                <a:gd name="T20" fmla="*/ 12 w 12"/>
                <a:gd name="T21" fmla="*/ 18 h 42"/>
                <a:gd name="T22" fmla="*/ 12 w 12"/>
                <a:gd name="T23" fmla="*/ 30 h 42"/>
                <a:gd name="T24" fmla="*/ 12 w 12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42"/>
                <a:gd name="T41" fmla="*/ 12 w 12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42">
                  <a:moveTo>
                    <a:pt x="12" y="42"/>
                  </a:moveTo>
                  <a:lnTo>
                    <a:pt x="12" y="42"/>
                  </a:lnTo>
                  <a:lnTo>
                    <a:pt x="6" y="36"/>
                  </a:lnTo>
                  <a:lnTo>
                    <a:pt x="6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8"/>
                  </a:lnTo>
                  <a:lnTo>
                    <a:pt x="12" y="30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92" name="Freeform 392"/>
            <p:cNvSpPr>
              <a:spLocks/>
            </p:cNvSpPr>
            <p:nvPr/>
          </p:nvSpPr>
          <p:spPr bwMode="auto">
            <a:xfrm>
              <a:off x="4498" y="2019"/>
              <a:ext cx="30" cy="48"/>
            </a:xfrm>
            <a:custGeom>
              <a:avLst/>
              <a:gdLst>
                <a:gd name="T0" fmla="*/ 30 w 30"/>
                <a:gd name="T1" fmla="*/ 48 h 48"/>
                <a:gd name="T2" fmla="*/ 24 w 30"/>
                <a:gd name="T3" fmla="*/ 42 h 48"/>
                <a:gd name="T4" fmla="*/ 18 w 30"/>
                <a:gd name="T5" fmla="*/ 36 h 48"/>
                <a:gd name="T6" fmla="*/ 12 w 30"/>
                <a:gd name="T7" fmla="*/ 30 h 48"/>
                <a:gd name="T8" fmla="*/ 6 w 30"/>
                <a:gd name="T9" fmla="*/ 24 h 48"/>
                <a:gd name="T10" fmla="*/ 6 w 30"/>
                <a:gd name="T11" fmla="*/ 18 h 48"/>
                <a:gd name="T12" fmla="*/ 0 w 30"/>
                <a:gd name="T13" fmla="*/ 12 h 48"/>
                <a:gd name="T14" fmla="*/ 0 w 30"/>
                <a:gd name="T15" fmla="*/ 6 h 48"/>
                <a:gd name="T16" fmla="*/ 0 w 30"/>
                <a:gd name="T17" fmla="*/ 0 h 48"/>
                <a:gd name="T18" fmla="*/ 6 w 30"/>
                <a:gd name="T19" fmla="*/ 0 h 48"/>
                <a:gd name="T20" fmla="*/ 6 w 30"/>
                <a:gd name="T21" fmla="*/ 6 h 48"/>
                <a:gd name="T22" fmla="*/ 12 w 30"/>
                <a:gd name="T23" fmla="*/ 12 h 48"/>
                <a:gd name="T24" fmla="*/ 18 w 30"/>
                <a:gd name="T25" fmla="*/ 18 h 48"/>
                <a:gd name="T26" fmla="*/ 18 w 30"/>
                <a:gd name="T27" fmla="*/ 24 h 48"/>
                <a:gd name="T28" fmla="*/ 24 w 30"/>
                <a:gd name="T29" fmla="*/ 30 h 48"/>
                <a:gd name="T30" fmla="*/ 24 w 30"/>
                <a:gd name="T31" fmla="*/ 36 h 48"/>
                <a:gd name="T32" fmla="*/ 30 w 30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48"/>
                <a:gd name="T53" fmla="*/ 30 w 30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48">
                  <a:moveTo>
                    <a:pt x="30" y="48"/>
                  </a:moveTo>
                  <a:lnTo>
                    <a:pt x="24" y="42"/>
                  </a:lnTo>
                  <a:lnTo>
                    <a:pt x="18" y="36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24" y="36"/>
                  </a:lnTo>
                  <a:lnTo>
                    <a:pt x="30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93" name="Freeform 393"/>
            <p:cNvSpPr>
              <a:spLocks/>
            </p:cNvSpPr>
            <p:nvPr/>
          </p:nvSpPr>
          <p:spPr bwMode="auto">
            <a:xfrm>
              <a:off x="4475" y="2031"/>
              <a:ext cx="35" cy="30"/>
            </a:xfrm>
            <a:custGeom>
              <a:avLst/>
              <a:gdLst>
                <a:gd name="T0" fmla="*/ 35 w 35"/>
                <a:gd name="T1" fmla="*/ 30 h 30"/>
                <a:gd name="T2" fmla="*/ 29 w 35"/>
                <a:gd name="T3" fmla="*/ 30 h 30"/>
                <a:gd name="T4" fmla="*/ 23 w 35"/>
                <a:gd name="T5" fmla="*/ 24 h 30"/>
                <a:gd name="T6" fmla="*/ 17 w 35"/>
                <a:gd name="T7" fmla="*/ 18 h 30"/>
                <a:gd name="T8" fmla="*/ 12 w 35"/>
                <a:gd name="T9" fmla="*/ 12 h 30"/>
                <a:gd name="T10" fmla="*/ 6 w 35"/>
                <a:gd name="T11" fmla="*/ 6 h 30"/>
                <a:gd name="T12" fmla="*/ 0 w 35"/>
                <a:gd name="T13" fmla="*/ 6 h 30"/>
                <a:gd name="T14" fmla="*/ 0 w 35"/>
                <a:gd name="T15" fmla="*/ 0 h 30"/>
                <a:gd name="T16" fmla="*/ 0 w 35"/>
                <a:gd name="T17" fmla="*/ 0 h 30"/>
                <a:gd name="T18" fmla="*/ 6 w 35"/>
                <a:gd name="T19" fmla="*/ 0 h 30"/>
                <a:gd name="T20" fmla="*/ 12 w 35"/>
                <a:gd name="T21" fmla="*/ 0 h 30"/>
                <a:gd name="T22" fmla="*/ 17 w 35"/>
                <a:gd name="T23" fmla="*/ 6 h 30"/>
                <a:gd name="T24" fmla="*/ 17 w 35"/>
                <a:gd name="T25" fmla="*/ 12 h 30"/>
                <a:gd name="T26" fmla="*/ 23 w 35"/>
                <a:gd name="T27" fmla="*/ 18 h 30"/>
                <a:gd name="T28" fmla="*/ 29 w 35"/>
                <a:gd name="T29" fmla="*/ 24 h 30"/>
                <a:gd name="T30" fmla="*/ 35 w 35"/>
                <a:gd name="T31" fmla="*/ 30 h 30"/>
                <a:gd name="T32" fmla="*/ 35 w 35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0"/>
                <a:gd name="T53" fmla="*/ 35 w 35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0">
                  <a:moveTo>
                    <a:pt x="35" y="30"/>
                  </a:moveTo>
                  <a:lnTo>
                    <a:pt x="29" y="30"/>
                  </a:lnTo>
                  <a:lnTo>
                    <a:pt x="23" y="24"/>
                  </a:lnTo>
                  <a:lnTo>
                    <a:pt x="17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7" y="6"/>
                  </a:lnTo>
                  <a:lnTo>
                    <a:pt x="17" y="12"/>
                  </a:lnTo>
                  <a:lnTo>
                    <a:pt x="23" y="18"/>
                  </a:lnTo>
                  <a:lnTo>
                    <a:pt x="29" y="24"/>
                  </a:lnTo>
                  <a:lnTo>
                    <a:pt x="35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94" name="Freeform 394"/>
            <p:cNvSpPr>
              <a:spLocks/>
            </p:cNvSpPr>
            <p:nvPr/>
          </p:nvSpPr>
          <p:spPr bwMode="auto">
            <a:xfrm>
              <a:off x="4463" y="2031"/>
              <a:ext cx="29" cy="36"/>
            </a:xfrm>
            <a:custGeom>
              <a:avLst/>
              <a:gdLst>
                <a:gd name="T0" fmla="*/ 0 w 29"/>
                <a:gd name="T1" fmla="*/ 0 h 36"/>
                <a:gd name="T2" fmla="*/ 6 w 29"/>
                <a:gd name="T3" fmla="*/ 0 h 36"/>
                <a:gd name="T4" fmla="*/ 6 w 29"/>
                <a:gd name="T5" fmla="*/ 6 h 36"/>
                <a:gd name="T6" fmla="*/ 12 w 29"/>
                <a:gd name="T7" fmla="*/ 12 h 36"/>
                <a:gd name="T8" fmla="*/ 18 w 29"/>
                <a:gd name="T9" fmla="*/ 18 h 36"/>
                <a:gd name="T10" fmla="*/ 18 w 29"/>
                <a:gd name="T11" fmla="*/ 18 h 36"/>
                <a:gd name="T12" fmla="*/ 24 w 29"/>
                <a:gd name="T13" fmla="*/ 24 h 36"/>
                <a:gd name="T14" fmla="*/ 29 w 29"/>
                <a:gd name="T15" fmla="*/ 30 h 36"/>
                <a:gd name="T16" fmla="*/ 29 w 29"/>
                <a:gd name="T17" fmla="*/ 36 h 36"/>
                <a:gd name="T18" fmla="*/ 29 w 29"/>
                <a:gd name="T19" fmla="*/ 30 h 36"/>
                <a:gd name="T20" fmla="*/ 18 w 29"/>
                <a:gd name="T21" fmla="*/ 30 h 36"/>
                <a:gd name="T22" fmla="*/ 18 w 29"/>
                <a:gd name="T23" fmla="*/ 24 h 36"/>
                <a:gd name="T24" fmla="*/ 12 w 29"/>
                <a:gd name="T25" fmla="*/ 18 h 36"/>
                <a:gd name="T26" fmla="*/ 6 w 29"/>
                <a:gd name="T27" fmla="*/ 12 h 36"/>
                <a:gd name="T28" fmla="*/ 0 w 29"/>
                <a:gd name="T29" fmla="*/ 6 h 36"/>
                <a:gd name="T30" fmla="*/ 0 w 29"/>
                <a:gd name="T31" fmla="*/ 6 h 36"/>
                <a:gd name="T32" fmla="*/ 0 w 2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9"/>
                <a:gd name="T52" fmla="*/ 0 h 36"/>
                <a:gd name="T53" fmla="*/ 29 w 2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9" h="36">
                  <a:moveTo>
                    <a:pt x="0" y="0"/>
                  </a:move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29" y="30"/>
                  </a:lnTo>
                  <a:lnTo>
                    <a:pt x="29" y="36"/>
                  </a:lnTo>
                  <a:lnTo>
                    <a:pt x="29" y="30"/>
                  </a:lnTo>
                  <a:lnTo>
                    <a:pt x="18" y="30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95" name="Freeform 395"/>
            <p:cNvSpPr>
              <a:spLocks/>
            </p:cNvSpPr>
            <p:nvPr/>
          </p:nvSpPr>
          <p:spPr bwMode="auto">
            <a:xfrm>
              <a:off x="4307" y="2097"/>
              <a:ext cx="156" cy="36"/>
            </a:xfrm>
            <a:custGeom>
              <a:avLst/>
              <a:gdLst>
                <a:gd name="T0" fmla="*/ 156 w 156"/>
                <a:gd name="T1" fmla="*/ 36 h 36"/>
                <a:gd name="T2" fmla="*/ 156 w 156"/>
                <a:gd name="T3" fmla="*/ 36 h 36"/>
                <a:gd name="T4" fmla="*/ 156 w 156"/>
                <a:gd name="T5" fmla="*/ 36 h 36"/>
                <a:gd name="T6" fmla="*/ 150 w 156"/>
                <a:gd name="T7" fmla="*/ 36 h 36"/>
                <a:gd name="T8" fmla="*/ 150 w 156"/>
                <a:gd name="T9" fmla="*/ 36 h 36"/>
                <a:gd name="T10" fmla="*/ 144 w 156"/>
                <a:gd name="T11" fmla="*/ 30 h 36"/>
                <a:gd name="T12" fmla="*/ 132 w 156"/>
                <a:gd name="T13" fmla="*/ 24 h 36"/>
                <a:gd name="T14" fmla="*/ 120 w 156"/>
                <a:gd name="T15" fmla="*/ 18 h 36"/>
                <a:gd name="T16" fmla="*/ 114 w 156"/>
                <a:gd name="T17" fmla="*/ 12 h 36"/>
                <a:gd name="T18" fmla="*/ 102 w 156"/>
                <a:gd name="T19" fmla="*/ 12 h 36"/>
                <a:gd name="T20" fmla="*/ 90 w 156"/>
                <a:gd name="T21" fmla="*/ 6 h 36"/>
                <a:gd name="T22" fmla="*/ 78 w 156"/>
                <a:gd name="T23" fmla="*/ 6 h 36"/>
                <a:gd name="T24" fmla="*/ 72 w 156"/>
                <a:gd name="T25" fmla="*/ 6 h 36"/>
                <a:gd name="T26" fmla="*/ 60 w 156"/>
                <a:gd name="T27" fmla="*/ 6 h 36"/>
                <a:gd name="T28" fmla="*/ 48 w 156"/>
                <a:gd name="T29" fmla="*/ 6 h 36"/>
                <a:gd name="T30" fmla="*/ 42 w 156"/>
                <a:gd name="T31" fmla="*/ 6 h 36"/>
                <a:gd name="T32" fmla="*/ 30 w 156"/>
                <a:gd name="T33" fmla="*/ 12 h 36"/>
                <a:gd name="T34" fmla="*/ 24 w 156"/>
                <a:gd name="T35" fmla="*/ 12 h 36"/>
                <a:gd name="T36" fmla="*/ 12 w 156"/>
                <a:gd name="T37" fmla="*/ 12 h 36"/>
                <a:gd name="T38" fmla="*/ 6 w 156"/>
                <a:gd name="T39" fmla="*/ 18 h 36"/>
                <a:gd name="T40" fmla="*/ 0 w 156"/>
                <a:gd name="T41" fmla="*/ 18 h 36"/>
                <a:gd name="T42" fmla="*/ 0 w 156"/>
                <a:gd name="T43" fmla="*/ 12 h 36"/>
                <a:gd name="T44" fmla="*/ 6 w 156"/>
                <a:gd name="T45" fmla="*/ 12 h 36"/>
                <a:gd name="T46" fmla="*/ 18 w 156"/>
                <a:gd name="T47" fmla="*/ 6 h 36"/>
                <a:gd name="T48" fmla="*/ 24 w 156"/>
                <a:gd name="T49" fmla="*/ 6 h 36"/>
                <a:gd name="T50" fmla="*/ 36 w 156"/>
                <a:gd name="T51" fmla="*/ 0 h 36"/>
                <a:gd name="T52" fmla="*/ 48 w 156"/>
                <a:gd name="T53" fmla="*/ 0 h 36"/>
                <a:gd name="T54" fmla="*/ 60 w 156"/>
                <a:gd name="T55" fmla="*/ 0 h 36"/>
                <a:gd name="T56" fmla="*/ 72 w 156"/>
                <a:gd name="T57" fmla="*/ 0 h 36"/>
                <a:gd name="T58" fmla="*/ 84 w 156"/>
                <a:gd name="T59" fmla="*/ 0 h 36"/>
                <a:gd name="T60" fmla="*/ 96 w 156"/>
                <a:gd name="T61" fmla="*/ 0 h 36"/>
                <a:gd name="T62" fmla="*/ 108 w 156"/>
                <a:gd name="T63" fmla="*/ 6 h 36"/>
                <a:gd name="T64" fmla="*/ 120 w 156"/>
                <a:gd name="T65" fmla="*/ 6 h 36"/>
                <a:gd name="T66" fmla="*/ 132 w 156"/>
                <a:gd name="T67" fmla="*/ 12 h 36"/>
                <a:gd name="T68" fmla="*/ 138 w 156"/>
                <a:gd name="T69" fmla="*/ 18 h 36"/>
                <a:gd name="T70" fmla="*/ 150 w 156"/>
                <a:gd name="T71" fmla="*/ 24 h 36"/>
                <a:gd name="T72" fmla="*/ 156 w 156"/>
                <a:gd name="T73" fmla="*/ 36 h 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6"/>
                <a:gd name="T112" fmla="*/ 0 h 36"/>
                <a:gd name="T113" fmla="*/ 156 w 156"/>
                <a:gd name="T114" fmla="*/ 36 h 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6" h="36">
                  <a:moveTo>
                    <a:pt x="156" y="36"/>
                  </a:moveTo>
                  <a:lnTo>
                    <a:pt x="156" y="36"/>
                  </a:lnTo>
                  <a:lnTo>
                    <a:pt x="150" y="36"/>
                  </a:lnTo>
                  <a:lnTo>
                    <a:pt x="144" y="30"/>
                  </a:lnTo>
                  <a:lnTo>
                    <a:pt x="132" y="24"/>
                  </a:lnTo>
                  <a:lnTo>
                    <a:pt x="120" y="18"/>
                  </a:lnTo>
                  <a:lnTo>
                    <a:pt x="114" y="12"/>
                  </a:lnTo>
                  <a:lnTo>
                    <a:pt x="102" y="12"/>
                  </a:lnTo>
                  <a:lnTo>
                    <a:pt x="90" y="6"/>
                  </a:lnTo>
                  <a:lnTo>
                    <a:pt x="78" y="6"/>
                  </a:lnTo>
                  <a:lnTo>
                    <a:pt x="72" y="6"/>
                  </a:lnTo>
                  <a:lnTo>
                    <a:pt x="60" y="6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6" y="0"/>
                  </a:lnTo>
                  <a:lnTo>
                    <a:pt x="48" y="0"/>
                  </a:lnTo>
                  <a:lnTo>
                    <a:pt x="60" y="0"/>
                  </a:lnTo>
                  <a:lnTo>
                    <a:pt x="72" y="0"/>
                  </a:lnTo>
                  <a:lnTo>
                    <a:pt x="84" y="0"/>
                  </a:lnTo>
                  <a:lnTo>
                    <a:pt x="96" y="0"/>
                  </a:lnTo>
                  <a:lnTo>
                    <a:pt x="108" y="6"/>
                  </a:lnTo>
                  <a:lnTo>
                    <a:pt x="120" y="6"/>
                  </a:lnTo>
                  <a:lnTo>
                    <a:pt x="132" y="12"/>
                  </a:lnTo>
                  <a:lnTo>
                    <a:pt x="138" y="18"/>
                  </a:lnTo>
                  <a:lnTo>
                    <a:pt x="150" y="24"/>
                  </a:lnTo>
                  <a:lnTo>
                    <a:pt x="156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96" name="Freeform 396"/>
            <p:cNvSpPr>
              <a:spLocks/>
            </p:cNvSpPr>
            <p:nvPr/>
          </p:nvSpPr>
          <p:spPr bwMode="auto">
            <a:xfrm>
              <a:off x="4307" y="2103"/>
              <a:ext cx="18" cy="36"/>
            </a:xfrm>
            <a:custGeom>
              <a:avLst/>
              <a:gdLst>
                <a:gd name="T0" fmla="*/ 18 w 18"/>
                <a:gd name="T1" fmla="*/ 0 h 36"/>
                <a:gd name="T2" fmla="*/ 18 w 18"/>
                <a:gd name="T3" fmla="*/ 6 h 36"/>
                <a:gd name="T4" fmla="*/ 12 w 18"/>
                <a:gd name="T5" fmla="*/ 12 h 36"/>
                <a:gd name="T6" fmla="*/ 12 w 18"/>
                <a:gd name="T7" fmla="*/ 18 h 36"/>
                <a:gd name="T8" fmla="*/ 6 w 18"/>
                <a:gd name="T9" fmla="*/ 18 h 36"/>
                <a:gd name="T10" fmla="*/ 6 w 18"/>
                <a:gd name="T11" fmla="*/ 24 h 36"/>
                <a:gd name="T12" fmla="*/ 0 w 18"/>
                <a:gd name="T13" fmla="*/ 30 h 36"/>
                <a:gd name="T14" fmla="*/ 0 w 18"/>
                <a:gd name="T15" fmla="*/ 36 h 36"/>
                <a:gd name="T16" fmla="*/ 0 w 18"/>
                <a:gd name="T17" fmla="*/ 36 h 36"/>
                <a:gd name="T18" fmla="*/ 6 w 18"/>
                <a:gd name="T19" fmla="*/ 36 h 36"/>
                <a:gd name="T20" fmla="*/ 6 w 18"/>
                <a:gd name="T21" fmla="*/ 30 h 36"/>
                <a:gd name="T22" fmla="*/ 6 w 18"/>
                <a:gd name="T23" fmla="*/ 30 h 36"/>
                <a:gd name="T24" fmla="*/ 12 w 18"/>
                <a:gd name="T25" fmla="*/ 24 h 36"/>
                <a:gd name="T26" fmla="*/ 12 w 18"/>
                <a:gd name="T27" fmla="*/ 18 h 36"/>
                <a:gd name="T28" fmla="*/ 12 w 18"/>
                <a:gd name="T29" fmla="*/ 12 h 36"/>
                <a:gd name="T30" fmla="*/ 18 w 18"/>
                <a:gd name="T31" fmla="*/ 6 h 36"/>
                <a:gd name="T32" fmla="*/ 18 w 18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6"/>
                <a:gd name="T53" fmla="*/ 18 w 18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6">
                  <a:moveTo>
                    <a:pt x="18" y="0"/>
                  </a:moveTo>
                  <a:lnTo>
                    <a:pt x="18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97" name="Freeform 397"/>
            <p:cNvSpPr>
              <a:spLocks/>
            </p:cNvSpPr>
            <p:nvPr/>
          </p:nvSpPr>
          <p:spPr bwMode="auto">
            <a:xfrm>
              <a:off x="4319" y="2103"/>
              <a:ext cx="24" cy="36"/>
            </a:xfrm>
            <a:custGeom>
              <a:avLst/>
              <a:gdLst>
                <a:gd name="T0" fmla="*/ 0 w 24"/>
                <a:gd name="T1" fmla="*/ 36 h 36"/>
                <a:gd name="T2" fmla="*/ 0 w 24"/>
                <a:gd name="T3" fmla="*/ 36 h 36"/>
                <a:gd name="T4" fmla="*/ 0 w 24"/>
                <a:gd name="T5" fmla="*/ 30 h 36"/>
                <a:gd name="T6" fmla="*/ 0 w 24"/>
                <a:gd name="T7" fmla="*/ 24 h 36"/>
                <a:gd name="T8" fmla="*/ 6 w 24"/>
                <a:gd name="T9" fmla="*/ 18 h 36"/>
                <a:gd name="T10" fmla="*/ 6 w 24"/>
                <a:gd name="T11" fmla="*/ 12 h 36"/>
                <a:gd name="T12" fmla="*/ 12 w 24"/>
                <a:gd name="T13" fmla="*/ 6 h 36"/>
                <a:gd name="T14" fmla="*/ 18 w 24"/>
                <a:gd name="T15" fmla="*/ 0 h 36"/>
                <a:gd name="T16" fmla="*/ 24 w 24"/>
                <a:gd name="T17" fmla="*/ 0 h 36"/>
                <a:gd name="T18" fmla="*/ 18 w 24"/>
                <a:gd name="T19" fmla="*/ 6 h 36"/>
                <a:gd name="T20" fmla="*/ 18 w 24"/>
                <a:gd name="T21" fmla="*/ 6 h 36"/>
                <a:gd name="T22" fmla="*/ 12 w 24"/>
                <a:gd name="T23" fmla="*/ 18 h 36"/>
                <a:gd name="T24" fmla="*/ 12 w 24"/>
                <a:gd name="T25" fmla="*/ 24 h 36"/>
                <a:gd name="T26" fmla="*/ 6 w 24"/>
                <a:gd name="T27" fmla="*/ 30 h 36"/>
                <a:gd name="T28" fmla="*/ 6 w 24"/>
                <a:gd name="T29" fmla="*/ 30 h 36"/>
                <a:gd name="T30" fmla="*/ 0 w 24"/>
                <a:gd name="T31" fmla="*/ 36 h 36"/>
                <a:gd name="T32" fmla="*/ 0 w 24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6"/>
                <a:gd name="T53" fmla="*/ 24 w 2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6">
                  <a:moveTo>
                    <a:pt x="0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12" y="18"/>
                  </a:lnTo>
                  <a:lnTo>
                    <a:pt x="12" y="24"/>
                  </a:lnTo>
                  <a:lnTo>
                    <a:pt x="6" y="3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98" name="Freeform 398"/>
            <p:cNvSpPr>
              <a:spLocks/>
            </p:cNvSpPr>
            <p:nvPr/>
          </p:nvSpPr>
          <p:spPr bwMode="auto">
            <a:xfrm>
              <a:off x="4343" y="2097"/>
              <a:ext cx="30" cy="48"/>
            </a:xfrm>
            <a:custGeom>
              <a:avLst/>
              <a:gdLst>
                <a:gd name="T0" fmla="*/ 0 w 30"/>
                <a:gd name="T1" fmla="*/ 48 h 48"/>
                <a:gd name="T2" fmla="*/ 0 w 30"/>
                <a:gd name="T3" fmla="*/ 48 h 48"/>
                <a:gd name="T4" fmla="*/ 0 w 30"/>
                <a:gd name="T5" fmla="*/ 42 h 48"/>
                <a:gd name="T6" fmla="*/ 6 w 30"/>
                <a:gd name="T7" fmla="*/ 36 h 48"/>
                <a:gd name="T8" fmla="*/ 6 w 30"/>
                <a:gd name="T9" fmla="*/ 24 h 48"/>
                <a:gd name="T10" fmla="*/ 12 w 30"/>
                <a:gd name="T11" fmla="*/ 18 h 48"/>
                <a:gd name="T12" fmla="*/ 18 w 30"/>
                <a:gd name="T13" fmla="*/ 12 h 48"/>
                <a:gd name="T14" fmla="*/ 24 w 30"/>
                <a:gd name="T15" fmla="*/ 6 h 48"/>
                <a:gd name="T16" fmla="*/ 30 w 30"/>
                <a:gd name="T17" fmla="*/ 0 h 48"/>
                <a:gd name="T18" fmla="*/ 24 w 30"/>
                <a:gd name="T19" fmla="*/ 6 h 48"/>
                <a:gd name="T20" fmla="*/ 24 w 30"/>
                <a:gd name="T21" fmla="*/ 12 h 48"/>
                <a:gd name="T22" fmla="*/ 18 w 30"/>
                <a:gd name="T23" fmla="*/ 18 h 48"/>
                <a:gd name="T24" fmla="*/ 12 w 30"/>
                <a:gd name="T25" fmla="*/ 30 h 48"/>
                <a:gd name="T26" fmla="*/ 12 w 30"/>
                <a:gd name="T27" fmla="*/ 36 h 48"/>
                <a:gd name="T28" fmla="*/ 6 w 30"/>
                <a:gd name="T29" fmla="*/ 42 h 48"/>
                <a:gd name="T30" fmla="*/ 0 w 30"/>
                <a:gd name="T31" fmla="*/ 48 h 48"/>
                <a:gd name="T32" fmla="*/ 0 w 30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48"/>
                <a:gd name="T53" fmla="*/ 30 w 30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48">
                  <a:moveTo>
                    <a:pt x="0" y="48"/>
                  </a:moveTo>
                  <a:lnTo>
                    <a:pt x="0" y="48"/>
                  </a:lnTo>
                  <a:lnTo>
                    <a:pt x="0" y="42"/>
                  </a:lnTo>
                  <a:lnTo>
                    <a:pt x="6" y="36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6" y="42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99" name="Freeform 399"/>
            <p:cNvSpPr>
              <a:spLocks/>
            </p:cNvSpPr>
            <p:nvPr/>
          </p:nvSpPr>
          <p:spPr bwMode="auto">
            <a:xfrm>
              <a:off x="4367" y="2103"/>
              <a:ext cx="36" cy="48"/>
            </a:xfrm>
            <a:custGeom>
              <a:avLst/>
              <a:gdLst>
                <a:gd name="T0" fmla="*/ 0 w 36"/>
                <a:gd name="T1" fmla="*/ 48 h 48"/>
                <a:gd name="T2" fmla="*/ 0 w 36"/>
                <a:gd name="T3" fmla="*/ 48 h 48"/>
                <a:gd name="T4" fmla="*/ 0 w 36"/>
                <a:gd name="T5" fmla="*/ 42 h 48"/>
                <a:gd name="T6" fmla="*/ 6 w 36"/>
                <a:gd name="T7" fmla="*/ 36 h 48"/>
                <a:gd name="T8" fmla="*/ 12 w 36"/>
                <a:gd name="T9" fmla="*/ 24 h 48"/>
                <a:gd name="T10" fmla="*/ 18 w 36"/>
                <a:gd name="T11" fmla="*/ 18 h 48"/>
                <a:gd name="T12" fmla="*/ 24 w 36"/>
                <a:gd name="T13" fmla="*/ 6 h 48"/>
                <a:gd name="T14" fmla="*/ 30 w 36"/>
                <a:gd name="T15" fmla="*/ 0 h 48"/>
                <a:gd name="T16" fmla="*/ 36 w 36"/>
                <a:gd name="T17" fmla="*/ 0 h 48"/>
                <a:gd name="T18" fmla="*/ 30 w 36"/>
                <a:gd name="T19" fmla="*/ 0 h 48"/>
                <a:gd name="T20" fmla="*/ 30 w 36"/>
                <a:gd name="T21" fmla="*/ 6 h 48"/>
                <a:gd name="T22" fmla="*/ 24 w 36"/>
                <a:gd name="T23" fmla="*/ 18 h 48"/>
                <a:gd name="T24" fmla="*/ 18 w 36"/>
                <a:gd name="T25" fmla="*/ 24 h 48"/>
                <a:gd name="T26" fmla="*/ 12 w 36"/>
                <a:gd name="T27" fmla="*/ 36 h 48"/>
                <a:gd name="T28" fmla="*/ 6 w 36"/>
                <a:gd name="T29" fmla="*/ 42 h 48"/>
                <a:gd name="T30" fmla="*/ 6 w 36"/>
                <a:gd name="T31" fmla="*/ 48 h 48"/>
                <a:gd name="T32" fmla="*/ 0 w 36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8"/>
                <a:gd name="T53" fmla="*/ 36 w 36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8">
                  <a:moveTo>
                    <a:pt x="0" y="48"/>
                  </a:moveTo>
                  <a:lnTo>
                    <a:pt x="0" y="48"/>
                  </a:lnTo>
                  <a:lnTo>
                    <a:pt x="0" y="42"/>
                  </a:lnTo>
                  <a:lnTo>
                    <a:pt x="6" y="36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18"/>
                  </a:lnTo>
                  <a:lnTo>
                    <a:pt x="18" y="24"/>
                  </a:lnTo>
                  <a:lnTo>
                    <a:pt x="12" y="36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00" name="Freeform 400"/>
            <p:cNvSpPr>
              <a:spLocks/>
            </p:cNvSpPr>
            <p:nvPr/>
          </p:nvSpPr>
          <p:spPr bwMode="auto">
            <a:xfrm>
              <a:off x="4385" y="2103"/>
              <a:ext cx="36" cy="48"/>
            </a:xfrm>
            <a:custGeom>
              <a:avLst/>
              <a:gdLst>
                <a:gd name="T0" fmla="*/ 0 w 36"/>
                <a:gd name="T1" fmla="*/ 48 h 48"/>
                <a:gd name="T2" fmla="*/ 0 w 36"/>
                <a:gd name="T3" fmla="*/ 42 h 48"/>
                <a:gd name="T4" fmla="*/ 0 w 36"/>
                <a:gd name="T5" fmla="*/ 36 h 48"/>
                <a:gd name="T6" fmla="*/ 6 w 36"/>
                <a:gd name="T7" fmla="*/ 30 h 48"/>
                <a:gd name="T8" fmla="*/ 12 w 36"/>
                <a:gd name="T9" fmla="*/ 24 h 48"/>
                <a:gd name="T10" fmla="*/ 18 w 36"/>
                <a:gd name="T11" fmla="*/ 18 h 48"/>
                <a:gd name="T12" fmla="*/ 24 w 36"/>
                <a:gd name="T13" fmla="*/ 12 h 48"/>
                <a:gd name="T14" fmla="*/ 30 w 36"/>
                <a:gd name="T15" fmla="*/ 6 h 48"/>
                <a:gd name="T16" fmla="*/ 36 w 36"/>
                <a:gd name="T17" fmla="*/ 0 h 48"/>
                <a:gd name="T18" fmla="*/ 30 w 36"/>
                <a:gd name="T19" fmla="*/ 6 h 48"/>
                <a:gd name="T20" fmla="*/ 30 w 36"/>
                <a:gd name="T21" fmla="*/ 12 h 48"/>
                <a:gd name="T22" fmla="*/ 24 w 36"/>
                <a:gd name="T23" fmla="*/ 18 h 48"/>
                <a:gd name="T24" fmla="*/ 18 w 36"/>
                <a:gd name="T25" fmla="*/ 30 h 48"/>
                <a:gd name="T26" fmla="*/ 12 w 36"/>
                <a:gd name="T27" fmla="*/ 36 h 48"/>
                <a:gd name="T28" fmla="*/ 6 w 36"/>
                <a:gd name="T29" fmla="*/ 42 h 48"/>
                <a:gd name="T30" fmla="*/ 0 w 36"/>
                <a:gd name="T31" fmla="*/ 48 h 48"/>
                <a:gd name="T32" fmla="*/ 0 w 36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8"/>
                <a:gd name="T53" fmla="*/ 36 w 36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8">
                  <a:moveTo>
                    <a:pt x="0" y="48"/>
                  </a:moveTo>
                  <a:lnTo>
                    <a:pt x="0" y="42"/>
                  </a:lnTo>
                  <a:lnTo>
                    <a:pt x="0" y="36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12"/>
                  </a:lnTo>
                  <a:lnTo>
                    <a:pt x="30" y="6"/>
                  </a:lnTo>
                  <a:lnTo>
                    <a:pt x="36" y="0"/>
                  </a:lnTo>
                  <a:lnTo>
                    <a:pt x="30" y="6"/>
                  </a:lnTo>
                  <a:lnTo>
                    <a:pt x="30" y="12"/>
                  </a:lnTo>
                  <a:lnTo>
                    <a:pt x="24" y="18"/>
                  </a:lnTo>
                  <a:lnTo>
                    <a:pt x="18" y="30"/>
                  </a:lnTo>
                  <a:lnTo>
                    <a:pt x="12" y="36"/>
                  </a:lnTo>
                  <a:lnTo>
                    <a:pt x="6" y="42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01" name="Freeform 401"/>
            <p:cNvSpPr>
              <a:spLocks/>
            </p:cNvSpPr>
            <p:nvPr/>
          </p:nvSpPr>
          <p:spPr bwMode="auto">
            <a:xfrm>
              <a:off x="4403" y="2109"/>
              <a:ext cx="30" cy="36"/>
            </a:xfrm>
            <a:custGeom>
              <a:avLst/>
              <a:gdLst>
                <a:gd name="T0" fmla="*/ 0 w 30"/>
                <a:gd name="T1" fmla="*/ 36 h 36"/>
                <a:gd name="T2" fmla="*/ 0 w 30"/>
                <a:gd name="T3" fmla="*/ 36 h 36"/>
                <a:gd name="T4" fmla="*/ 0 w 30"/>
                <a:gd name="T5" fmla="*/ 30 h 36"/>
                <a:gd name="T6" fmla="*/ 6 w 30"/>
                <a:gd name="T7" fmla="*/ 24 h 36"/>
                <a:gd name="T8" fmla="*/ 6 w 30"/>
                <a:gd name="T9" fmla="*/ 18 h 36"/>
                <a:gd name="T10" fmla="*/ 12 w 30"/>
                <a:gd name="T11" fmla="*/ 12 h 36"/>
                <a:gd name="T12" fmla="*/ 18 w 30"/>
                <a:gd name="T13" fmla="*/ 6 h 36"/>
                <a:gd name="T14" fmla="*/ 24 w 30"/>
                <a:gd name="T15" fmla="*/ 6 h 36"/>
                <a:gd name="T16" fmla="*/ 30 w 30"/>
                <a:gd name="T17" fmla="*/ 0 h 36"/>
                <a:gd name="T18" fmla="*/ 30 w 30"/>
                <a:gd name="T19" fmla="*/ 6 h 36"/>
                <a:gd name="T20" fmla="*/ 24 w 30"/>
                <a:gd name="T21" fmla="*/ 12 h 36"/>
                <a:gd name="T22" fmla="*/ 18 w 30"/>
                <a:gd name="T23" fmla="*/ 18 h 36"/>
                <a:gd name="T24" fmla="*/ 18 w 30"/>
                <a:gd name="T25" fmla="*/ 24 h 36"/>
                <a:gd name="T26" fmla="*/ 12 w 30"/>
                <a:gd name="T27" fmla="*/ 30 h 36"/>
                <a:gd name="T28" fmla="*/ 6 w 30"/>
                <a:gd name="T29" fmla="*/ 36 h 36"/>
                <a:gd name="T30" fmla="*/ 6 w 30"/>
                <a:gd name="T31" fmla="*/ 36 h 36"/>
                <a:gd name="T32" fmla="*/ 0 w 30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6"/>
                <a:gd name="T53" fmla="*/ 30 w 30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6">
                  <a:moveTo>
                    <a:pt x="0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12" y="30"/>
                  </a:lnTo>
                  <a:lnTo>
                    <a:pt x="6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02" name="Freeform 402"/>
            <p:cNvSpPr>
              <a:spLocks/>
            </p:cNvSpPr>
            <p:nvPr/>
          </p:nvSpPr>
          <p:spPr bwMode="auto">
            <a:xfrm>
              <a:off x="4421" y="2121"/>
              <a:ext cx="30" cy="24"/>
            </a:xfrm>
            <a:custGeom>
              <a:avLst/>
              <a:gdLst>
                <a:gd name="T0" fmla="*/ 0 w 30"/>
                <a:gd name="T1" fmla="*/ 24 h 24"/>
                <a:gd name="T2" fmla="*/ 0 w 30"/>
                <a:gd name="T3" fmla="*/ 24 h 24"/>
                <a:gd name="T4" fmla="*/ 6 w 30"/>
                <a:gd name="T5" fmla="*/ 18 h 24"/>
                <a:gd name="T6" fmla="*/ 6 w 30"/>
                <a:gd name="T7" fmla="*/ 18 h 24"/>
                <a:gd name="T8" fmla="*/ 12 w 30"/>
                <a:gd name="T9" fmla="*/ 12 h 24"/>
                <a:gd name="T10" fmla="*/ 18 w 30"/>
                <a:gd name="T11" fmla="*/ 6 h 24"/>
                <a:gd name="T12" fmla="*/ 18 w 30"/>
                <a:gd name="T13" fmla="*/ 0 h 24"/>
                <a:gd name="T14" fmla="*/ 24 w 30"/>
                <a:gd name="T15" fmla="*/ 0 h 24"/>
                <a:gd name="T16" fmla="*/ 30 w 30"/>
                <a:gd name="T17" fmla="*/ 0 h 24"/>
                <a:gd name="T18" fmla="*/ 24 w 30"/>
                <a:gd name="T19" fmla="*/ 0 h 24"/>
                <a:gd name="T20" fmla="*/ 24 w 30"/>
                <a:gd name="T21" fmla="*/ 6 h 24"/>
                <a:gd name="T22" fmla="*/ 18 w 30"/>
                <a:gd name="T23" fmla="*/ 12 h 24"/>
                <a:gd name="T24" fmla="*/ 12 w 30"/>
                <a:gd name="T25" fmla="*/ 12 h 24"/>
                <a:gd name="T26" fmla="*/ 12 w 30"/>
                <a:gd name="T27" fmla="*/ 18 h 24"/>
                <a:gd name="T28" fmla="*/ 6 w 30"/>
                <a:gd name="T29" fmla="*/ 24 h 24"/>
                <a:gd name="T30" fmla="*/ 6 w 30"/>
                <a:gd name="T31" fmla="*/ 24 h 24"/>
                <a:gd name="T32" fmla="*/ 0 w 30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24"/>
                <a:gd name="T53" fmla="*/ 30 w 30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24">
                  <a:moveTo>
                    <a:pt x="0" y="24"/>
                  </a:moveTo>
                  <a:lnTo>
                    <a:pt x="0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03" name="Freeform 403"/>
            <p:cNvSpPr>
              <a:spLocks/>
            </p:cNvSpPr>
            <p:nvPr/>
          </p:nvSpPr>
          <p:spPr bwMode="auto">
            <a:xfrm>
              <a:off x="4439" y="2127"/>
              <a:ext cx="18" cy="18"/>
            </a:xfrm>
            <a:custGeom>
              <a:avLst/>
              <a:gdLst>
                <a:gd name="T0" fmla="*/ 0 w 18"/>
                <a:gd name="T1" fmla="*/ 18 h 18"/>
                <a:gd name="T2" fmla="*/ 0 w 18"/>
                <a:gd name="T3" fmla="*/ 12 h 18"/>
                <a:gd name="T4" fmla="*/ 0 w 18"/>
                <a:gd name="T5" fmla="*/ 12 h 18"/>
                <a:gd name="T6" fmla="*/ 6 w 18"/>
                <a:gd name="T7" fmla="*/ 6 h 18"/>
                <a:gd name="T8" fmla="*/ 6 w 18"/>
                <a:gd name="T9" fmla="*/ 6 h 18"/>
                <a:gd name="T10" fmla="*/ 12 w 18"/>
                <a:gd name="T11" fmla="*/ 0 h 18"/>
                <a:gd name="T12" fmla="*/ 12 w 18"/>
                <a:gd name="T13" fmla="*/ 0 h 18"/>
                <a:gd name="T14" fmla="*/ 18 w 18"/>
                <a:gd name="T15" fmla="*/ 0 h 18"/>
                <a:gd name="T16" fmla="*/ 18 w 18"/>
                <a:gd name="T17" fmla="*/ 0 h 18"/>
                <a:gd name="T18" fmla="*/ 18 w 18"/>
                <a:gd name="T19" fmla="*/ 0 h 18"/>
                <a:gd name="T20" fmla="*/ 12 w 18"/>
                <a:gd name="T21" fmla="*/ 6 h 18"/>
                <a:gd name="T22" fmla="*/ 12 w 18"/>
                <a:gd name="T23" fmla="*/ 6 h 18"/>
                <a:gd name="T24" fmla="*/ 6 w 18"/>
                <a:gd name="T25" fmla="*/ 12 h 18"/>
                <a:gd name="T26" fmla="*/ 6 w 18"/>
                <a:gd name="T27" fmla="*/ 12 h 18"/>
                <a:gd name="T28" fmla="*/ 6 w 18"/>
                <a:gd name="T29" fmla="*/ 18 h 18"/>
                <a:gd name="T30" fmla="*/ 0 w 18"/>
                <a:gd name="T31" fmla="*/ 18 h 18"/>
                <a:gd name="T32" fmla="*/ 0 w 18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8"/>
                <a:gd name="T53" fmla="*/ 18 w 18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8">
                  <a:moveTo>
                    <a:pt x="0" y="18"/>
                  </a:moveTo>
                  <a:lnTo>
                    <a:pt x="0" y="12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04" name="Freeform 404"/>
            <p:cNvSpPr>
              <a:spLocks/>
            </p:cNvSpPr>
            <p:nvPr/>
          </p:nvSpPr>
          <p:spPr bwMode="auto">
            <a:xfrm>
              <a:off x="4295" y="2109"/>
              <a:ext cx="18" cy="24"/>
            </a:xfrm>
            <a:custGeom>
              <a:avLst/>
              <a:gdLst>
                <a:gd name="T0" fmla="*/ 18 w 18"/>
                <a:gd name="T1" fmla="*/ 0 h 24"/>
                <a:gd name="T2" fmla="*/ 18 w 18"/>
                <a:gd name="T3" fmla="*/ 6 h 24"/>
                <a:gd name="T4" fmla="*/ 18 w 18"/>
                <a:gd name="T5" fmla="*/ 6 h 24"/>
                <a:gd name="T6" fmla="*/ 12 w 18"/>
                <a:gd name="T7" fmla="*/ 12 h 24"/>
                <a:gd name="T8" fmla="*/ 12 w 18"/>
                <a:gd name="T9" fmla="*/ 18 h 24"/>
                <a:gd name="T10" fmla="*/ 12 w 18"/>
                <a:gd name="T11" fmla="*/ 18 h 24"/>
                <a:gd name="T12" fmla="*/ 6 w 18"/>
                <a:gd name="T13" fmla="*/ 24 h 24"/>
                <a:gd name="T14" fmla="*/ 6 w 18"/>
                <a:gd name="T15" fmla="*/ 24 h 24"/>
                <a:gd name="T16" fmla="*/ 0 w 18"/>
                <a:gd name="T17" fmla="*/ 24 h 24"/>
                <a:gd name="T18" fmla="*/ 0 w 18"/>
                <a:gd name="T19" fmla="*/ 24 h 24"/>
                <a:gd name="T20" fmla="*/ 0 w 18"/>
                <a:gd name="T21" fmla="*/ 18 h 24"/>
                <a:gd name="T22" fmla="*/ 6 w 18"/>
                <a:gd name="T23" fmla="*/ 18 h 24"/>
                <a:gd name="T24" fmla="*/ 6 w 18"/>
                <a:gd name="T25" fmla="*/ 12 h 24"/>
                <a:gd name="T26" fmla="*/ 12 w 18"/>
                <a:gd name="T27" fmla="*/ 12 h 24"/>
                <a:gd name="T28" fmla="*/ 18 w 18"/>
                <a:gd name="T29" fmla="*/ 6 h 24"/>
                <a:gd name="T30" fmla="*/ 18 w 18"/>
                <a:gd name="T31" fmla="*/ 6 h 24"/>
                <a:gd name="T32" fmla="*/ 18 w 18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24"/>
                <a:gd name="T53" fmla="*/ 18 w 18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24">
                  <a:moveTo>
                    <a:pt x="18" y="0"/>
                  </a:moveTo>
                  <a:lnTo>
                    <a:pt x="18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05" name="Freeform 405"/>
            <p:cNvSpPr>
              <a:spLocks/>
            </p:cNvSpPr>
            <p:nvPr/>
          </p:nvSpPr>
          <p:spPr bwMode="auto">
            <a:xfrm>
              <a:off x="4295" y="2097"/>
              <a:ext cx="24" cy="12"/>
            </a:xfrm>
            <a:custGeom>
              <a:avLst/>
              <a:gdLst>
                <a:gd name="T0" fmla="*/ 24 w 24"/>
                <a:gd name="T1" fmla="*/ 12 h 12"/>
                <a:gd name="T2" fmla="*/ 18 w 24"/>
                <a:gd name="T3" fmla="*/ 12 h 12"/>
                <a:gd name="T4" fmla="*/ 18 w 24"/>
                <a:gd name="T5" fmla="*/ 12 h 12"/>
                <a:gd name="T6" fmla="*/ 12 w 24"/>
                <a:gd name="T7" fmla="*/ 6 h 12"/>
                <a:gd name="T8" fmla="*/ 12 w 24"/>
                <a:gd name="T9" fmla="*/ 6 h 12"/>
                <a:gd name="T10" fmla="*/ 6 w 24"/>
                <a:gd name="T11" fmla="*/ 6 h 12"/>
                <a:gd name="T12" fmla="*/ 0 w 24"/>
                <a:gd name="T13" fmla="*/ 0 h 12"/>
                <a:gd name="T14" fmla="*/ 0 w 24"/>
                <a:gd name="T15" fmla="*/ 0 h 12"/>
                <a:gd name="T16" fmla="*/ 0 w 24"/>
                <a:gd name="T17" fmla="*/ 6 h 12"/>
                <a:gd name="T18" fmla="*/ 0 w 24"/>
                <a:gd name="T19" fmla="*/ 6 h 12"/>
                <a:gd name="T20" fmla="*/ 0 w 24"/>
                <a:gd name="T21" fmla="*/ 6 h 12"/>
                <a:gd name="T22" fmla="*/ 0 w 24"/>
                <a:gd name="T23" fmla="*/ 6 h 12"/>
                <a:gd name="T24" fmla="*/ 6 w 24"/>
                <a:gd name="T25" fmla="*/ 12 h 12"/>
                <a:gd name="T26" fmla="*/ 12 w 24"/>
                <a:gd name="T27" fmla="*/ 12 h 12"/>
                <a:gd name="T28" fmla="*/ 12 w 24"/>
                <a:gd name="T29" fmla="*/ 12 h 12"/>
                <a:gd name="T30" fmla="*/ 18 w 24"/>
                <a:gd name="T31" fmla="*/ 12 h 12"/>
                <a:gd name="T32" fmla="*/ 24 w 24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2"/>
                <a:gd name="T53" fmla="*/ 24 w 2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2">
                  <a:moveTo>
                    <a:pt x="24" y="12"/>
                  </a:move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06" name="Freeform 406"/>
            <p:cNvSpPr>
              <a:spLocks/>
            </p:cNvSpPr>
            <p:nvPr/>
          </p:nvSpPr>
          <p:spPr bwMode="auto">
            <a:xfrm>
              <a:off x="4283" y="2115"/>
              <a:ext cx="30" cy="6"/>
            </a:xfrm>
            <a:custGeom>
              <a:avLst/>
              <a:gdLst>
                <a:gd name="T0" fmla="*/ 30 w 30"/>
                <a:gd name="T1" fmla="*/ 0 h 6"/>
                <a:gd name="T2" fmla="*/ 24 w 30"/>
                <a:gd name="T3" fmla="*/ 0 h 6"/>
                <a:gd name="T4" fmla="*/ 24 w 30"/>
                <a:gd name="T5" fmla="*/ 0 h 6"/>
                <a:gd name="T6" fmla="*/ 18 w 30"/>
                <a:gd name="T7" fmla="*/ 0 h 6"/>
                <a:gd name="T8" fmla="*/ 12 w 30"/>
                <a:gd name="T9" fmla="*/ 0 h 6"/>
                <a:gd name="T10" fmla="*/ 12 w 30"/>
                <a:gd name="T11" fmla="*/ 0 h 6"/>
                <a:gd name="T12" fmla="*/ 6 w 30"/>
                <a:gd name="T13" fmla="*/ 0 h 6"/>
                <a:gd name="T14" fmla="*/ 6 w 30"/>
                <a:gd name="T15" fmla="*/ 0 h 6"/>
                <a:gd name="T16" fmla="*/ 0 w 30"/>
                <a:gd name="T17" fmla="*/ 0 h 6"/>
                <a:gd name="T18" fmla="*/ 6 w 30"/>
                <a:gd name="T19" fmla="*/ 6 h 6"/>
                <a:gd name="T20" fmla="*/ 6 w 30"/>
                <a:gd name="T21" fmla="*/ 6 h 6"/>
                <a:gd name="T22" fmla="*/ 6 w 30"/>
                <a:gd name="T23" fmla="*/ 6 h 6"/>
                <a:gd name="T24" fmla="*/ 12 w 30"/>
                <a:gd name="T25" fmla="*/ 0 h 6"/>
                <a:gd name="T26" fmla="*/ 18 w 30"/>
                <a:gd name="T27" fmla="*/ 0 h 6"/>
                <a:gd name="T28" fmla="*/ 24 w 30"/>
                <a:gd name="T29" fmla="*/ 0 h 6"/>
                <a:gd name="T30" fmla="*/ 24 w 30"/>
                <a:gd name="T31" fmla="*/ 0 h 6"/>
                <a:gd name="T32" fmla="*/ 30 w 3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30" y="0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07" name="Freeform 407"/>
            <p:cNvSpPr>
              <a:spLocks/>
            </p:cNvSpPr>
            <p:nvPr/>
          </p:nvSpPr>
          <p:spPr bwMode="auto">
            <a:xfrm>
              <a:off x="4301" y="2085"/>
              <a:ext cx="24" cy="24"/>
            </a:xfrm>
            <a:custGeom>
              <a:avLst/>
              <a:gdLst>
                <a:gd name="T0" fmla="*/ 24 w 24"/>
                <a:gd name="T1" fmla="*/ 24 h 24"/>
                <a:gd name="T2" fmla="*/ 18 w 24"/>
                <a:gd name="T3" fmla="*/ 18 h 24"/>
                <a:gd name="T4" fmla="*/ 18 w 24"/>
                <a:gd name="T5" fmla="*/ 18 h 24"/>
                <a:gd name="T6" fmla="*/ 12 w 24"/>
                <a:gd name="T7" fmla="*/ 12 h 24"/>
                <a:gd name="T8" fmla="*/ 6 w 24"/>
                <a:gd name="T9" fmla="*/ 12 h 24"/>
                <a:gd name="T10" fmla="*/ 6 w 24"/>
                <a:gd name="T11" fmla="*/ 6 h 24"/>
                <a:gd name="T12" fmla="*/ 0 w 24"/>
                <a:gd name="T13" fmla="*/ 6 h 24"/>
                <a:gd name="T14" fmla="*/ 0 w 24"/>
                <a:gd name="T15" fmla="*/ 6 h 24"/>
                <a:gd name="T16" fmla="*/ 0 w 24"/>
                <a:gd name="T17" fmla="*/ 0 h 24"/>
                <a:gd name="T18" fmla="*/ 0 w 24"/>
                <a:gd name="T19" fmla="*/ 0 h 24"/>
                <a:gd name="T20" fmla="*/ 6 w 24"/>
                <a:gd name="T21" fmla="*/ 6 h 24"/>
                <a:gd name="T22" fmla="*/ 6 w 24"/>
                <a:gd name="T23" fmla="*/ 6 h 24"/>
                <a:gd name="T24" fmla="*/ 12 w 24"/>
                <a:gd name="T25" fmla="*/ 6 h 24"/>
                <a:gd name="T26" fmla="*/ 18 w 24"/>
                <a:gd name="T27" fmla="*/ 12 h 24"/>
                <a:gd name="T28" fmla="*/ 18 w 24"/>
                <a:gd name="T29" fmla="*/ 18 h 24"/>
                <a:gd name="T30" fmla="*/ 24 w 24"/>
                <a:gd name="T31" fmla="*/ 18 h 24"/>
                <a:gd name="T32" fmla="*/ 24 w 24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24" y="24"/>
                  </a:moveTo>
                  <a:lnTo>
                    <a:pt x="18" y="18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08" name="Freeform 408"/>
            <p:cNvSpPr>
              <a:spLocks/>
            </p:cNvSpPr>
            <p:nvPr/>
          </p:nvSpPr>
          <p:spPr bwMode="auto">
            <a:xfrm>
              <a:off x="4445" y="2091"/>
              <a:ext cx="6" cy="30"/>
            </a:xfrm>
            <a:custGeom>
              <a:avLst/>
              <a:gdLst>
                <a:gd name="T0" fmla="*/ 0 w 6"/>
                <a:gd name="T1" fmla="*/ 30 h 30"/>
                <a:gd name="T2" fmla="*/ 0 w 6"/>
                <a:gd name="T3" fmla="*/ 24 h 30"/>
                <a:gd name="T4" fmla="*/ 0 w 6"/>
                <a:gd name="T5" fmla="*/ 12 h 30"/>
                <a:gd name="T6" fmla="*/ 0 w 6"/>
                <a:gd name="T7" fmla="*/ 0 h 30"/>
                <a:gd name="T8" fmla="*/ 6 w 6"/>
                <a:gd name="T9" fmla="*/ 0 h 30"/>
                <a:gd name="T10" fmla="*/ 6 w 6"/>
                <a:gd name="T11" fmla="*/ 0 h 30"/>
                <a:gd name="T12" fmla="*/ 6 w 6"/>
                <a:gd name="T13" fmla="*/ 12 h 30"/>
                <a:gd name="T14" fmla="*/ 6 w 6"/>
                <a:gd name="T15" fmla="*/ 24 h 30"/>
                <a:gd name="T16" fmla="*/ 0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0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6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09" name="Freeform 409"/>
            <p:cNvSpPr>
              <a:spLocks/>
            </p:cNvSpPr>
            <p:nvPr/>
          </p:nvSpPr>
          <p:spPr bwMode="auto">
            <a:xfrm>
              <a:off x="4457" y="2097"/>
              <a:ext cx="12" cy="30"/>
            </a:xfrm>
            <a:custGeom>
              <a:avLst/>
              <a:gdLst>
                <a:gd name="T0" fmla="*/ 0 w 12"/>
                <a:gd name="T1" fmla="*/ 30 h 30"/>
                <a:gd name="T2" fmla="*/ 0 w 12"/>
                <a:gd name="T3" fmla="*/ 24 h 30"/>
                <a:gd name="T4" fmla="*/ 0 w 12"/>
                <a:gd name="T5" fmla="*/ 12 h 30"/>
                <a:gd name="T6" fmla="*/ 6 w 12"/>
                <a:gd name="T7" fmla="*/ 0 h 30"/>
                <a:gd name="T8" fmla="*/ 6 w 12"/>
                <a:gd name="T9" fmla="*/ 0 h 30"/>
                <a:gd name="T10" fmla="*/ 12 w 12"/>
                <a:gd name="T11" fmla="*/ 0 h 30"/>
                <a:gd name="T12" fmla="*/ 6 w 12"/>
                <a:gd name="T13" fmla="*/ 12 h 30"/>
                <a:gd name="T14" fmla="*/ 0 w 12"/>
                <a:gd name="T15" fmla="*/ 24 h 30"/>
                <a:gd name="T16" fmla="*/ 0 w 12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0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0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10" name="Freeform 410"/>
            <p:cNvSpPr>
              <a:spLocks/>
            </p:cNvSpPr>
            <p:nvPr/>
          </p:nvSpPr>
          <p:spPr bwMode="auto">
            <a:xfrm>
              <a:off x="4427" y="2079"/>
              <a:ext cx="6" cy="30"/>
            </a:xfrm>
            <a:custGeom>
              <a:avLst/>
              <a:gdLst>
                <a:gd name="T0" fmla="*/ 6 w 6"/>
                <a:gd name="T1" fmla="*/ 30 h 30"/>
                <a:gd name="T2" fmla="*/ 6 w 6"/>
                <a:gd name="T3" fmla="*/ 30 h 30"/>
                <a:gd name="T4" fmla="*/ 0 w 6"/>
                <a:gd name="T5" fmla="*/ 18 h 30"/>
                <a:gd name="T6" fmla="*/ 0 w 6"/>
                <a:gd name="T7" fmla="*/ 6 h 30"/>
                <a:gd name="T8" fmla="*/ 6 w 6"/>
                <a:gd name="T9" fmla="*/ 0 h 30"/>
                <a:gd name="T10" fmla="*/ 6 w 6"/>
                <a:gd name="T11" fmla="*/ 6 h 30"/>
                <a:gd name="T12" fmla="*/ 6 w 6"/>
                <a:gd name="T13" fmla="*/ 12 h 30"/>
                <a:gd name="T14" fmla="*/ 6 w 6"/>
                <a:gd name="T15" fmla="*/ 24 h 30"/>
                <a:gd name="T16" fmla="*/ 6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6" y="30"/>
                  </a:moveTo>
                  <a:lnTo>
                    <a:pt x="6" y="30"/>
                  </a:lnTo>
                  <a:lnTo>
                    <a:pt x="0" y="18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6" y="24"/>
                  </a:lnTo>
                  <a:lnTo>
                    <a:pt x="6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11" name="Freeform 411"/>
            <p:cNvSpPr>
              <a:spLocks/>
            </p:cNvSpPr>
            <p:nvPr/>
          </p:nvSpPr>
          <p:spPr bwMode="auto">
            <a:xfrm>
              <a:off x="4409" y="2073"/>
              <a:ext cx="12" cy="36"/>
            </a:xfrm>
            <a:custGeom>
              <a:avLst/>
              <a:gdLst>
                <a:gd name="T0" fmla="*/ 12 w 12"/>
                <a:gd name="T1" fmla="*/ 36 h 36"/>
                <a:gd name="T2" fmla="*/ 6 w 12"/>
                <a:gd name="T3" fmla="*/ 24 h 36"/>
                <a:gd name="T4" fmla="*/ 0 w 12"/>
                <a:gd name="T5" fmla="*/ 12 h 36"/>
                <a:gd name="T6" fmla="*/ 0 w 12"/>
                <a:gd name="T7" fmla="*/ 6 h 36"/>
                <a:gd name="T8" fmla="*/ 0 w 12"/>
                <a:gd name="T9" fmla="*/ 0 h 36"/>
                <a:gd name="T10" fmla="*/ 6 w 12"/>
                <a:gd name="T11" fmla="*/ 0 h 36"/>
                <a:gd name="T12" fmla="*/ 12 w 12"/>
                <a:gd name="T13" fmla="*/ 12 h 36"/>
                <a:gd name="T14" fmla="*/ 12 w 12"/>
                <a:gd name="T15" fmla="*/ 24 h 36"/>
                <a:gd name="T16" fmla="*/ 12 w 12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6"/>
                <a:gd name="T29" fmla="*/ 12 w 1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6">
                  <a:moveTo>
                    <a:pt x="12" y="36"/>
                  </a:moveTo>
                  <a:lnTo>
                    <a:pt x="6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12"/>
                  </a:lnTo>
                  <a:lnTo>
                    <a:pt x="12" y="24"/>
                  </a:lnTo>
                  <a:lnTo>
                    <a:pt x="12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12" name="Freeform 412"/>
            <p:cNvSpPr>
              <a:spLocks/>
            </p:cNvSpPr>
            <p:nvPr/>
          </p:nvSpPr>
          <p:spPr bwMode="auto">
            <a:xfrm>
              <a:off x="4391" y="2061"/>
              <a:ext cx="12" cy="42"/>
            </a:xfrm>
            <a:custGeom>
              <a:avLst/>
              <a:gdLst>
                <a:gd name="T0" fmla="*/ 12 w 12"/>
                <a:gd name="T1" fmla="*/ 42 h 42"/>
                <a:gd name="T2" fmla="*/ 12 w 12"/>
                <a:gd name="T3" fmla="*/ 36 h 42"/>
                <a:gd name="T4" fmla="*/ 6 w 12"/>
                <a:gd name="T5" fmla="*/ 30 h 42"/>
                <a:gd name="T6" fmla="*/ 6 w 12"/>
                <a:gd name="T7" fmla="*/ 24 h 42"/>
                <a:gd name="T8" fmla="*/ 0 w 12"/>
                <a:gd name="T9" fmla="*/ 18 h 42"/>
                <a:gd name="T10" fmla="*/ 0 w 12"/>
                <a:gd name="T11" fmla="*/ 12 h 42"/>
                <a:gd name="T12" fmla="*/ 0 w 12"/>
                <a:gd name="T13" fmla="*/ 6 h 42"/>
                <a:gd name="T14" fmla="*/ 0 w 12"/>
                <a:gd name="T15" fmla="*/ 0 h 42"/>
                <a:gd name="T16" fmla="*/ 0 w 12"/>
                <a:gd name="T17" fmla="*/ 0 h 42"/>
                <a:gd name="T18" fmla="*/ 6 w 12"/>
                <a:gd name="T19" fmla="*/ 6 h 42"/>
                <a:gd name="T20" fmla="*/ 12 w 12"/>
                <a:gd name="T21" fmla="*/ 18 h 42"/>
                <a:gd name="T22" fmla="*/ 12 w 12"/>
                <a:gd name="T23" fmla="*/ 30 h 42"/>
                <a:gd name="T24" fmla="*/ 12 w 12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42"/>
                <a:gd name="T41" fmla="*/ 12 w 12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42">
                  <a:moveTo>
                    <a:pt x="12" y="42"/>
                  </a:moveTo>
                  <a:lnTo>
                    <a:pt x="12" y="36"/>
                  </a:lnTo>
                  <a:lnTo>
                    <a:pt x="6" y="30"/>
                  </a:lnTo>
                  <a:lnTo>
                    <a:pt x="6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8"/>
                  </a:lnTo>
                  <a:lnTo>
                    <a:pt x="12" y="30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13" name="Freeform 413"/>
            <p:cNvSpPr>
              <a:spLocks/>
            </p:cNvSpPr>
            <p:nvPr/>
          </p:nvSpPr>
          <p:spPr bwMode="auto">
            <a:xfrm>
              <a:off x="4349" y="2061"/>
              <a:ext cx="24" cy="42"/>
            </a:xfrm>
            <a:custGeom>
              <a:avLst/>
              <a:gdLst>
                <a:gd name="T0" fmla="*/ 24 w 24"/>
                <a:gd name="T1" fmla="*/ 42 h 42"/>
                <a:gd name="T2" fmla="*/ 18 w 24"/>
                <a:gd name="T3" fmla="*/ 36 h 42"/>
                <a:gd name="T4" fmla="*/ 18 w 24"/>
                <a:gd name="T5" fmla="*/ 30 h 42"/>
                <a:gd name="T6" fmla="*/ 12 w 24"/>
                <a:gd name="T7" fmla="*/ 24 h 42"/>
                <a:gd name="T8" fmla="*/ 6 w 24"/>
                <a:gd name="T9" fmla="*/ 18 h 42"/>
                <a:gd name="T10" fmla="*/ 6 w 24"/>
                <a:gd name="T11" fmla="*/ 12 h 42"/>
                <a:gd name="T12" fmla="*/ 0 w 24"/>
                <a:gd name="T13" fmla="*/ 6 h 42"/>
                <a:gd name="T14" fmla="*/ 0 w 24"/>
                <a:gd name="T15" fmla="*/ 0 h 42"/>
                <a:gd name="T16" fmla="*/ 0 w 24"/>
                <a:gd name="T17" fmla="*/ 0 h 42"/>
                <a:gd name="T18" fmla="*/ 6 w 24"/>
                <a:gd name="T19" fmla="*/ 0 h 42"/>
                <a:gd name="T20" fmla="*/ 6 w 24"/>
                <a:gd name="T21" fmla="*/ 6 h 42"/>
                <a:gd name="T22" fmla="*/ 12 w 24"/>
                <a:gd name="T23" fmla="*/ 12 h 42"/>
                <a:gd name="T24" fmla="*/ 12 w 24"/>
                <a:gd name="T25" fmla="*/ 18 h 42"/>
                <a:gd name="T26" fmla="*/ 18 w 24"/>
                <a:gd name="T27" fmla="*/ 24 h 42"/>
                <a:gd name="T28" fmla="*/ 18 w 24"/>
                <a:gd name="T29" fmla="*/ 30 h 42"/>
                <a:gd name="T30" fmla="*/ 24 w 24"/>
                <a:gd name="T31" fmla="*/ 36 h 42"/>
                <a:gd name="T32" fmla="*/ 24 w 24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2"/>
                <a:gd name="T53" fmla="*/ 24 w 24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2">
                  <a:moveTo>
                    <a:pt x="24" y="42"/>
                  </a:moveTo>
                  <a:lnTo>
                    <a:pt x="18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8" y="24"/>
                  </a:lnTo>
                  <a:lnTo>
                    <a:pt x="18" y="30"/>
                  </a:lnTo>
                  <a:lnTo>
                    <a:pt x="24" y="36"/>
                  </a:lnTo>
                  <a:lnTo>
                    <a:pt x="24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14" name="Freeform 414"/>
            <p:cNvSpPr>
              <a:spLocks/>
            </p:cNvSpPr>
            <p:nvPr/>
          </p:nvSpPr>
          <p:spPr bwMode="auto">
            <a:xfrm>
              <a:off x="4313" y="2067"/>
              <a:ext cx="24" cy="36"/>
            </a:xfrm>
            <a:custGeom>
              <a:avLst/>
              <a:gdLst>
                <a:gd name="T0" fmla="*/ 24 w 24"/>
                <a:gd name="T1" fmla="*/ 36 h 36"/>
                <a:gd name="T2" fmla="*/ 24 w 24"/>
                <a:gd name="T3" fmla="*/ 36 h 36"/>
                <a:gd name="T4" fmla="*/ 18 w 24"/>
                <a:gd name="T5" fmla="*/ 30 h 36"/>
                <a:gd name="T6" fmla="*/ 12 w 24"/>
                <a:gd name="T7" fmla="*/ 24 h 36"/>
                <a:gd name="T8" fmla="*/ 6 w 24"/>
                <a:gd name="T9" fmla="*/ 18 h 36"/>
                <a:gd name="T10" fmla="*/ 6 w 24"/>
                <a:gd name="T11" fmla="*/ 12 h 36"/>
                <a:gd name="T12" fmla="*/ 0 w 24"/>
                <a:gd name="T13" fmla="*/ 6 h 36"/>
                <a:gd name="T14" fmla="*/ 0 w 24"/>
                <a:gd name="T15" fmla="*/ 0 h 36"/>
                <a:gd name="T16" fmla="*/ 0 w 24"/>
                <a:gd name="T17" fmla="*/ 0 h 36"/>
                <a:gd name="T18" fmla="*/ 6 w 24"/>
                <a:gd name="T19" fmla="*/ 0 h 36"/>
                <a:gd name="T20" fmla="*/ 6 w 24"/>
                <a:gd name="T21" fmla="*/ 6 h 36"/>
                <a:gd name="T22" fmla="*/ 12 w 24"/>
                <a:gd name="T23" fmla="*/ 12 h 36"/>
                <a:gd name="T24" fmla="*/ 12 w 24"/>
                <a:gd name="T25" fmla="*/ 18 h 36"/>
                <a:gd name="T26" fmla="*/ 18 w 24"/>
                <a:gd name="T27" fmla="*/ 24 h 36"/>
                <a:gd name="T28" fmla="*/ 24 w 24"/>
                <a:gd name="T29" fmla="*/ 30 h 36"/>
                <a:gd name="T30" fmla="*/ 24 w 24"/>
                <a:gd name="T31" fmla="*/ 36 h 36"/>
                <a:gd name="T32" fmla="*/ 24 w 24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6"/>
                <a:gd name="T53" fmla="*/ 24 w 2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6">
                  <a:moveTo>
                    <a:pt x="24" y="36"/>
                  </a:moveTo>
                  <a:lnTo>
                    <a:pt x="24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24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15" name="Freeform 415"/>
            <p:cNvSpPr>
              <a:spLocks/>
            </p:cNvSpPr>
            <p:nvPr/>
          </p:nvSpPr>
          <p:spPr bwMode="auto">
            <a:xfrm>
              <a:off x="4367" y="2067"/>
              <a:ext cx="24" cy="36"/>
            </a:xfrm>
            <a:custGeom>
              <a:avLst/>
              <a:gdLst>
                <a:gd name="T0" fmla="*/ 24 w 24"/>
                <a:gd name="T1" fmla="*/ 36 h 36"/>
                <a:gd name="T2" fmla="*/ 18 w 24"/>
                <a:gd name="T3" fmla="*/ 30 h 36"/>
                <a:gd name="T4" fmla="*/ 12 w 24"/>
                <a:gd name="T5" fmla="*/ 24 h 36"/>
                <a:gd name="T6" fmla="*/ 12 w 24"/>
                <a:gd name="T7" fmla="*/ 18 h 36"/>
                <a:gd name="T8" fmla="*/ 6 w 24"/>
                <a:gd name="T9" fmla="*/ 12 h 36"/>
                <a:gd name="T10" fmla="*/ 0 w 24"/>
                <a:gd name="T11" fmla="*/ 6 h 36"/>
                <a:gd name="T12" fmla="*/ 0 w 24"/>
                <a:gd name="T13" fmla="*/ 0 h 36"/>
                <a:gd name="T14" fmla="*/ 0 w 24"/>
                <a:gd name="T15" fmla="*/ 0 h 36"/>
                <a:gd name="T16" fmla="*/ 0 w 24"/>
                <a:gd name="T17" fmla="*/ 0 h 36"/>
                <a:gd name="T18" fmla="*/ 6 w 24"/>
                <a:gd name="T19" fmla="*/ 0 h 36"/>
                <a:gd name="T20" fmla="*/ 6 w 24"/>
                <a:gd name="T21" fmla="*/ 0 h 36"/>
                <a:gd name="T22" fmla="*/ 12 w 24"/>
                <a:gd name="T23" fmla="*/ 6 h 36"/>
                <a:gd name="T24" fmla="*/ 12 w 24"/>
                <a:gd name="T25" fmla="*/ 12 h 36"/>
                <a:gd name="T26" fmla="*/ 18 w 24"/>
                <a:gd name="T27" fmla="*/ 18 h 36"/>
                <a:gd name="T28" fmla="*/ 18 w 24"/>
                <a:gd name="T29" fmla="*/ 24 h 36"/>
                <a:gd name="T30" fmla="*/ 18 w 24"/>
                <a:gd name="T31" fmla="*/ 30 h 36"/>
                <a:gd name="T32" fmla="*/ 24 w 24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6"/>
                <a:gd name="T53" fmla="*/ 24 w 2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6">
                  <a:moveTo>
                    <a:pt x="24" y="36"/>
                  </a:moveTo>
                  <a:lnTo>
                    <a:pt x="18" y="30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18" y="30"/>
                  </a:lnTo>
                  <a:lnTo>
                    <a:pt x="24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16" name="Freeform 416"/>
            <p:cNvSpPr>
              <a:spLocks/>
            </p:cNvSpPr>
            <p:nvPr/>
          </p:nvSpPr>
          <p:spPr bwMode="auto">
            <a:xfrm>
              <a:off x="4355" y="2097"/>
              <a:ext cx="30" cy="54"/>
            </a:xfrm>
            <a:custGeom>
              <a:avLst/>
              <a:gdLst>
                <a:gd name="T0" fmla="*/ 0 w 30"/>
                <a:gd name="T1" fmla="*/ 54 h 54"/>
                <a:gd name="T2" fmla="*/ 0 w 30"/>
                <a:gd name="T3" fmla="*/ 48 h 54"/>
                <a:gd name="T4" fmla="*/ 0 w 30"/>
                <a:gd name="T5" fmla="*/ 42 h 54"/>
                <a:gd name="T6" fmla="*/ 6 w 30"/>
                <a:gd name="T7" fmla="*/ 36 h 54"/>
                <a:gd name="T8" fmla="*/ 6 w 30"/>
                <a:gd name="T9" fmla="*/ 30 h 54"/>
                <a:gd name="T10" fmla="*/ 12 w 30"/>
                <a:gd name="T11" fmla="*/ 18 h 54"/>
                <a:gd name="T12" fmla="*/ 18 w 30"/>
                <a:gd name="T13" fmla="*/ 12 h 54"/>
                <a:gd name="T14" fmla="*/ 24 w 30"/>
                <a:gd name="T15" fmla="*/ 6 h 54"/>
                <a:gd name="T16" fmla="*/ 30 w 30"/>
                <a:gd name="T17" fmla="*/ 0 h 54"/>
                <a:gd name="T18" fmla="*/ 30 w 30"/>
                <a:gd name="T19" fmla="*/ 6 h 54"/>
                <a:gd name="T20" fmla="*/ 24 w 30"/>
                <a:gd name="T21" fmla="*/ 12 h 54"/>
                <a:gd name="T22" fmla="*/ 24 w 30"/>
                <a:gd name="T23" fmla="*/ 18 h 54"/>
                <a:gd name="T24" fmla="*/ 18 w 30"/>
                <a:gd name="T25" fmla="*/ 30 h 54"/>
                <a:gd name="T26" fmla="*/ 12 w 30"/>
                <a:gd name="T27" fmla="*/ 36 h 54"/>
                <a:gd name="T28" fmla="*/ 6 w 30"/>
                <a:gd name="T29" fmla="*/ 48 h 54"/>
                <a:gd name="T30" fmla="*/ 0 w 30"/>
                <a:gd name="T31" fmla="*/ 54 h 54"/>
                <a:gd name="T32" fmla="*/ 0 w 30"/>
                <a:gd name="T33" fmla="*/ 54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54"/>
                <a:gd name="T53" fmla="*/ 30 w 30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54">
                  <a:moveTo>
                    <a:pt x="0" y="54"/>
                  </a:moveTo>
                  <a:lnTo>
                    <a:pt x="0" y="48"/>
                  </a:lnTo>
                  <a:lnTo>
                    <a:pt x="0" y="42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24" y="18"/>
                  </a:lnTo>
                  <a:lnTo>
                    <a:pt x="18" y="30"/>
                  </a:lnTo>
                  <a:lnTo>
                    <a:pt x="12" y="36"/>
                  </a:lnTo>
                  <a:lnTo>
                    <a:pt x="6" y="48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17" name="Freeform 417"/>
            <p:cNvSpPr>
              <a:spLocks/>
            </p:cNvSpPr>
            <p:nvPr/>
          </p:nvSpPr>
          <p:spPr bwMode="auto">
            <a:xfrm>
              <a:off x="4331" y="2097"/>
              <a:ext cx="30" cy="42"/>
            </a:xfrm>
            <a:custGeom>
              <a:avLst/>
              <a:gdLst>
                <a:gd name="T0" fmla="*/ 0 w 30"/>
                <a:gd name="T1" fmla="*/ 42 h 42"/>
                <a:gd name="T2" fmla="*/ 0 w 30"/>
                <a:gd name="T3" fmla="*/ 42 h 42"/>
                <a:gd name="T4" fmla="*/ 0 w 30"/>
                <a:gd name="T5" fmla="*/ 36 h 42"/>
                <a:gd name="T6" fmla="*/ 6 w 30"/>
                <a:gd name="T7" fmla="*/ 30 h 42"/>
                <a:gd name="T8" fmla="*/ 6 w 30"/>
                <a:gd name="T9" fmla="*/ 24 h 42"/>
                <a:gd name="T10" fmla="*/ 12 w 30"/>
                <a:gd name="T11" fmla="*/ 18 h 42"/>
                <a:gd name="T12" fmla="*/ 18 w 30"/>
                <a:gd name="T13" fmla="*/ 12 h 42"/>
                <a:gd name="T14" fmla="*/ 24 w 30"/>
                <a:gd name="T15" fmla="*/ 6 h 42"/>
                <a:gd name="T16" fmla="*/ 30 w 30"/>
                <a:gd name="T17" fmla="*/ 0 h 42"/>
                <a:gd name="T18" fmla="*/ 24 w 30"/>
                <a:gd name="T19" fmla="*/ 6 h 42"/>
                <a:gd name="T20" fmla="*/ 18 w 30"/>
                <a:gd name="T21" fmla="*/ 12 h 42"/>
                <a:gd name="T22" fmla="*/ 18 w 30"/>
                <a:gd name="T23" fmla="*/ 18 h 42"/>
                <a:gd name="T24" fmla="*/ 12 w 30"/>
                <a:gd name="T25" fmla="*/ 30 h 42"/>
                <a:gd name="T26" fmla="*/ 6 w 30"/>
                <a:gd name="T27" fmla="*/ 36 h 42"/>
                <a:gd name="T28" fmla="*/ 6 w 30"/>
                <a:gd name="T29" fmla="*/ 42 h 42"/>
                <a:gd name="T30" fmla="*/ 0 w 30"/>
                <a:gd name="T31" fmla="*/ 42 h 42"/>
                <a:gd name="T32" fmla="*/ 0 w 30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42"/>
                <a:gd name="T53" fmla="*/ 30 w 30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42">
                  <a:moveTo>
                    <a:pt x="0" y="42"/>
                  </a:moveTo>
                  <a:lnTo>
                    <a:pt x="0" y="42"/>
                  </a:lnTo>
                  <a:lnTo>
                    <a:pt x="0" y="36"/>
                  </a:lnTo>
                  <a:lnTo>
                    <a:pt x="6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30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18" name="Freeform 418"/>
            <p:cNvSpPr>
              <a:spLocks/>
            </p:cNvSpPr>
            <p:nvPr/>
          </p:nvSpPr>
          <p:spPr bwMode="auto">
            <a:xfrm>
              <a:off x="4331" y="2061"/>
              <a:ext cx="24" cy="42"/>
            </a:xfrm>
            <a:custGeom>
              <a:avLst/>
              <a:gdLst>
                <a:gd name="T0" fmla="*/ 24 w 24"/>
                <a:gd name="T1" fmla="*/ 42 h 42"/>
                <a:gd name="T2" fmla="*/ 24 w 24"/>
                <a:gd name="T3" fmla="*/ 36 h 42"/>
                <a:gd name="T4" fmla="*/ 18 w 24"/>
                <a:gd name="T5" fmla="*/ 36 h 42"/>
                <a:gd name="T6" fmla="*/ 12 w 24"/>
                <a:gd name="T7" fmla="*/ 30 h 42"/>
                <a:gd name="T8" fmla="*/ 6 w 24"/>
                <a:gd name="T9" fmla="*/ 18 h 42"/>
                <a:gd name="T10" fmla="*/ 6 w 24"/>
                <a:gd name="T11" fmla="*/ 12 h 42"/>
                <a:gd name="T12" fmla="*/ 0 w 24"/>
                <a:gd name="T13" fmla="*/ 6 h 42"/>
                <a:gd name="T14" fmla="*/ 0 w 24"/>
                <a:gd name="T15" fmla="*/ 6 h 42"/>
                <a:gd name="T16" fmla="*/ 0 w 24"/>
                <a:gd name="T17" fmla="*/ 0 h 42"/>
                <a:gd name="T18" fmla="*/ 6 w 24"/>
                <a:gd name="T19" fmla="*/ 0 h 42"/>
                <a:gd name="T20" fmla="*/ 6 w 24"/>
                <a:gd name="T21" fmla="*/ 6 h 42"/>
                <a:gd name="T22" fmla="*/ 12 w 24"/>
                <a:gd name="T23" fmla="*/ 12 h 42"/>
                <a:gd name="T24" fmla="*/ 12 w 24"/>
                <a:gd name="T25" fmla="*/ 18 h 42"/>
                <a:gd name="T26" fmla="*/ 18 w 24"/>
                <a:gd name="T27" fmla="*/ 30 h 42"/>
                <a:gd name="T28" fmla="*/ 18 w 24"/>
                <a:gd name="T29" fmla="*/ 36 h 42"/>
                <a:gd name="T30" fmla="*/ 24 w 24"/>
                <a:gd name="T31" fmla="*/ 36 h 42"/>
                <a:gd name="T32" fmla="*/ 24 w 24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2"/>
                <a:gd name="T53" fmla="*/ 24 w 24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2">
                  <a:moveTo>
                    <a:pt x="24" y="42"/>
                  </a:moveTo>
                  <a:lnTo>
                    <a:pt x="24" y="36"/>
                  </a:lnTo>
                  <a:lnTo>
                    <a:pt x="18" y="36"/>
                  </a:lnTo>
                  <a:lnTo>
                    <a:pt x="12" y="30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24" y="36"/>
                  </a:lnTo>
                  <a:lnTo>
                    <a:pt x="24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19" name="Freeform 419"/>
            <p:cNvSpPr>
              <a:spLocks/>
            </p:cNvSpPr>
            <p:nvPr/>
          </p:nvSpPr>
          <p:spPr bwMode="auto">
            <a:xfrm>
              <a:off x="4194" y="2157"/>
              <a:ext cx="131" cy="29"/>
            </a:xfrm>
            <a:custGeom>
              <a:avLst/>
              <a:gdLst>
                <a:gd name="T0" fmla="*/ 131 w 131"/>
                <a:gd name="T1" fmla="*/ 23 h 29"/>
                <a:gd name="T2" fmla="*/ 131 w 131"/>
                <a:gd name="T3" fmla="*/ 29 h 29"/>
                <a:gd name="T4" fmla="*/ 131 w 131"/>
                <a:gd name="T5" fmla="*/ 29 h 29"/>
                <a:gd name="T6" fmla="*/ 131 w 131"/>
                <a:gd name="T7" fmla="*/ 29 h 29"/>
                <a:gd name="T8" fmla="*/ 125 w 131"/>
                <a:gd name="T9" fmla="*/ 29 h 29"/>
                <a:gd name="T10" fmla="*/ 119 w 131"/>
                <a:gd name="T11" fmla="*/ 23 h 29"/>
                <a:gd name="T12" fmla="*/ 113 w 131"/>
                <a:gd name="T13" fmla="*/ 17 h 29"/>
                <a:gd name="T14" fmla="*/ 101 w 131"/>
                <a:gd name="T15" fmla="*/ 11 h 29"/>
                <a:gd name="T16" fmla="*/ 95 w 131"/>
                <a:gd name="T17" fmla="*/ 5 h 29"/>
                <a:gd name="T18" fmla="*/ 84 w 131"/>
                <a:gd name="T19" fmla="*/ 5 h 29"/>
                <a:gd name="T20" fmla="*/ 78 w 131"/>
                <a:gd name="T21" fmla="*/ 5 h 29"/>
                <a:gd name="T22" fmla="*/ 66 w 131"/>
                <a:gd name="T23" fmla="*/ 5 h 29"/>
                <a:gd name="T24" fmla="*/ 60 w 131"/>
                <a:gd name="T25" fmla="*/ 5 h 29"/>
                <a:gd name="T26" fmla="*/ 54 w 131"/>
                <a:gd name="T27" fmla="*/ 5 h 29"/>
                <a:gd name="T28" fmla="*/ 42 w 131"/>
                <a:gd name="T29" fmla="*/ 5 h 29"/>
                <a:gd name="T30" fmla="*/ 36 w 131"/>
                <a:gd name="T31" fmla="*/ 5 h 29"/>
                <a:gd name="T32" fmla="*/ 24 w 131"/>
                <a:gd name="T33" fmla="*/ 5 h 29"/>
                <a:gd name="T34" fmla="*/ 18 w 131"/>
                <a:gd name="T35" fmla="*/ 5 h 29"/>
                <a:gd name="T36" fmla="*/ 12 w 131"/>
                <a:gd name="T37" fmla="*/ 11 h 29"/>
                <a:gd name="T38" fmla="*/ 6 w 131"/>
                <a:gd name="T39" fmla="*/ 11 h 29"/>
                <a:gd name="T40" fmla="*/ 0 w 131"/>
                <a:gd name="T41" fmla="*/ 11 h 29"/>
                <a:gd name="T42" fmla="*/ 6 w 131"/>
                <a:gd name="T43" fmla="*/ 11 h 29"/>
                <a:gd name="T44" fmla="*/ 6 w 131"/>
                <a:gd name="T45" fmla="*/ 5 h 29"/>
                <a:gd name="T46" fmla="*/ 12 w 131"/>
                <a:gd name="T47" fmla="*/ 5 h 29"/>
                <a:gd name="T48" fmla="*/ 24 w 131"/>
                <a:gd name="T49" fmla="*/ 0 h 29"/>
                <a:gd name="T50" fmla="*/ 30 w 131"/>
                <a:gd name="T51" fmla="*/ 0 h 29"/>
                <a:gd name="T52" fmla="*/ 42 w 131"/>
                <a:gd name="T53" fmla="*/ 0 h 29"/>
                <a:gd name="T54" fmla="*/ 54 w 131"/>
                <a:gd name="T55" fmla="*/ 0 h 29"/>
                <a:gd name="T56" fmla="*/ 60 w 131"/>
                <a:gd name="T57" fmla="*/ 0 h 29"/>
                <a:gd name="T58" fmla="*/ 72 w 131"/>
                <a:gd name="T59" fmla="*/ 0 h 29"/>
                <a:gd name="T60" fmla="*/ 84 w 131"/>
                <a:gd name="T61" fmla="*/ 0 h 29"/>
                <a:gd name="T62" fmla="*/ 95 w 131"/>
                <a:gd name="T63" fmla="*/ 0 h 29"/>
                <a:gd name="T64" fmla="*/ 101 w 131"/>
                <a:gd name="T65" fmla="*/ 5 h 29"/>
                <a:gd name="T66" fmla="*/ 113 w 131"/>
                <a:gd name="T67" fmla="*/ 5 h 29"/>
                <a:gd name="T68" fmla="*/ 119 w 131"/>
                <a:gd name="T69" fmla="*/ 11 h 29"/>
                <a:gd name="T70" fmla="*/ 125 w 131"/>
                <a:gd name="T71" fmla="*/ 17 h 29"/>
                <a:gd name="T72" fmla="*/ 131 w 131"/>
                <a:gd name="T73" fmla="*/ 23 h 2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31"/>
                <a:gd name="T112" fmla="*/ 0 h 29"/>
                <a:gd name="T113" fmla="*/ 131 w 131"/>
                <a:gd name="T114" fmla="*/ 29 h 2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31" h="29">
                  <a:moveTo>
                    <a:pt x="131" y="23"/>
                  </a:moveTo>
                  <a:lnTo>
                    <a:pt x="131" y="29"/>
                  </a:lnTo>
                  <a:lnTo>
                    <a:pt x="125" y="29"/>
                  </a:lnTo>
                  <a:lnTo>
                    <a:pt x="119" y="23"/>
                  </a:lnTo>
                  <a:lnTo>
                    <a:pt x="113" y="17"/>
                  </a:lnTo>
                  <a:lnTo>
                    <a:pt x="101" y="11"/>
                  </a:lnTo>
                  <a:lnTo>
                    <a:pt x="95" y="5"/>
                  </a:lnTo>
                  <a:lnTo>
                    <a:pt x="84" y="5"/>
                  </a:lnTo>
                  <a:lnTo>
                    <a:pt x="78" y="5"/>
                  </a:lnTo>
                  <a:lnTo>
                    <a:pt x="66" y="5"/>
                  </a:lnTo>
                  <a:lnTo>
                    <a:pt x="60" y="5"/>
                  </a:lnTo>
                  <a:lnTo>
                    <a:pt x="54" y="5"/>
                  </a:lnTo>
                  <a:lnTo>
                    <a:pt x="42" y="5"/>
                  </a:lnTo>
                  <a:lnTo>
                    <a:pt x="36" y="5"/>
                  </a:lnTo>
                  <a:lnTo>
                    <a:pt x="24" y="5"/>
                  </a:lnTo>
                  <a:lnTo>
                    <a:pt x="18" y="5"/>
                  </a:lnTo>
                  <a:lnTo>
                    <a:pt x="12" y="11"/>
                  </a:lnTo>
                  <a:lnTo>
                    <a:pt x="6" y="11"/>
                  </a:lnTo>
                  <a:lnTo>
                    <a:pt x="0" y="11"/>
                  </a:lnTo>
                  <a:lnTo>
                    <a:pt x="6" y="11"/>
                  </a:lnTo>
                  <a:lnTo>
                    <a:pt x="6" y="5"/>
                  </a:lnTo>
                  <a:lnTo>
                    <a:pt x="12" y="5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72" y="0"/>
                  </a:lnTo>
                  <a:lnTo>
                    <a:pt x="84" y="0"/>
                  </a:lnTo>
                  <a:lnTo>
                    <a:pt x="95" y="0"/>
                  </a:lnTo>
                  <a:lnTo>
                    <a:pt x="101" y="5"/>
                  </a:lnTo>
                  <a:lnTo>
                    <a:pt x="113" y="5"/>
                  </a:lnTo>
                  <a:lnTo>
                    <a:pt x="119" y="11"/>
                  </a:lnTo>
                  <a:lnTo>
                    <a:pt x="125" y="17"/>
                  </a:lnTo>
                  <a:lnTo>
                    <a:pt x="131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20" name="Freeform 420"/>
            <p:cNvSpPr>
              <a:spLocks/>
            </p:cNvSpPr>
            <p:nvPr/>
          </p:nvSpPr>
          <p:spPr bwMode="auto">
            <a:xfrm>
              <a:off x="4194" y="2162"/>
              <a:ext cx="18" cy="30"/>
            </a:xfrm>
            <a:custGeom>
              <a:avLst/>
              <a:gdLst>
                <a:gd name="T0" fmla="*/ 18 w 18"/>
                <a:gd name="T1" fmla="*/ 0 h 30"/>
                <a:gd name="T2" fmla="*/ 12 w 18"/>
                <a:gd name="T3" fmla="*/ 0 h 30"/>
                <a:gd name="T4" fmla="*/ 12 w 18"/>
                <a:gd name="T5" fmla="*/ 6 h 30"/>
                <a:gd name="T6" fmla="*/ 6 w 18"/>
                <a:gd name="T7" fmla="*/ 12 h 30"/>
                <a:gd name="T8" fmla="*/ 6 w 18"/>
                <a:gd name="T9" fmla="*/ 12 h 30"/>
                <a:gd name="T10" fmla="*/ 6 w 18"/>
                <a:gd name="T11" fmla="*/ 18 h 30"/>
                <a:gd name="T12" fmla="*/ 0 w 18"/>
                <a:gd name="T13" fmla="*/ 24 h 30"/>
                <a:gd name="T14" fmla="*/ 0 w 18"/>
                <a:gd name="T15" fmla="*/ 24 h 30"/>
                <a:gd name="T16" fmla="*/ 0 w 18"/>
                <a:gd name="T17" fmla="*/ 30 h 30"/>
                <a:gd name="T18" fmla="*/ 6 w 18"/>
                <a:gd name="T19" fmla="*/ 24 h 30"/>
                <a:gd name="T20" fmla="*/ 12 w 18"/>
                <a:gd name="T21" fmla="*/ 18 h 30"/>
                <a:gd name="T22" fmla="*/ 12 w 18"/>
                <a:gd name="T23" fmla="*/ 6 h 30"/>
                <a:gd name="T24" fmla="*/ 18 w 18"/>
                <a:gd name="T25" fmla="*/ 0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30"/>
                <a:gd name="T41" fmla="*/ 18 w 18"/>
                <a:gd name="T42" fmla="*/ 30 h 3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30">
                  <a:moveTo>
                    <a:pt x="18" y="0"/>
                  </a:moveTo>
                  <a:lnTo>
                    <a:pt x="12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2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21" name="Freeform 421"/>
            <p:cNvSpPr>
              <a:spLocks/>
            </p:cNvSpPr>
            <p:nvPr/>
          </p:nvSpPr>
          <p:spPr bwMode="auto">
            <a:xfrm>
              <a:off x="4206" y="2157"/>
              <a:ext cx="18" cy="35"/>
            </a:xfrm>
            <a:custGeom>
              <a:avLst/>
              <a:gdLst>
                <a:gd name="T0" fmla="*/ 0 w 18"/>
                <a:gd name="T1" fmla="*/ 35 h 35"/>
                <a:gd name="T2" fmla="*/ 0 w 18"/>
                <a:gd name="T3" fmla="*/ 29 h 35"/>
                <a:gd name="T4" fmla="*/ 0 w 18"/>
                <a:gd name="T5" fmla="*/ 29 h 35"/>
                <a:gd name="T6" fmla="*/ 0 w 18"/>
                <a:gd name="T7" fmla="*/ 23 h 35"/>
                <a:gd name="T8" fmla="*/ 0 w 18"/>
                <a:gd name="T9" fmla="*/ 17 h 35"/>
                <a:gd name="T10" fmla="*/ 6 w 18"/>
                <a:gd name="T11" fmla="*/ 17 h 35"/>
                <a:gd name="T12" fmla="*/ 12 w 18"/>
                <a:gd name="T13" fmla="*/ 11 h 35"/>
                <a:gd name="T14" fmla="*/ 12 w 18"/>
                <a:gd name="T15" fmla="*/ 5 h 35"/>
                <a:gd name="T16" fmla="*/ 18 w 18"/>
                <a:gd name="T17" fmla="*/ 0 h 35"/>
                <a:gd name="T18" fmla="*/ 18 w 18"/>
                <a:gd name="T19" fmla="*/ 5 h 35"/>
                <a:gd name="T20" fmla="*/ 12 w 18"/>
                <a:gd name="T21" fmla="*/ 11 h 35"/>
                <a:gd name="T22" fmla="*/ 12 w 18"/>
                <a:gd name="T23" fmla="*/ 17 h 35"/>
                <a:gd name="T24" fmla="*/ 6 w 18"/>
                <a:gd name="T25" fmla="*/ 17 h 35"/>
                <a:gd name="T26" fmla="*/ 6 w 18"/>
                <a:gd name="T27" fmla="*/ 23 h 35"/>
                <a:gd name="T28" fmla="*/ 0 w 18"/>
                <a:gd name="T29" fmla="*/ 29 h 35"/>
                <a:gd name="T30" fmla="*/ 0 w 18"/>
                <a:gd name="T31" fmla="*/ 29 h 35"/>
                <a:gd name="T32" fmla="*/ 0 w 18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5"/>
                <a:gd name="T53" fmla="*/ 18 w 18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5">
                  <a:moveTo>
                    <a:pt x="0" y="35"/>
                  </a:moveTo>
                  <a:lnTo>
                    <a:pt x="0" y="29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6" y="17"/>
                  </a:lnTo>
                  <a:lnTo>
                    <a:pt x="12" y="11"/>
                  </a:lnTo>
                  <a:lnTo>
                    <a:pt x="12" y="5"/>
                  </a:lnTo>
                  <a:lnTo>
                    <a:pt x="18" y="0"/>
                  </a:lnTo>
                  <a:lnTo>
                    <a:pt x="18" y="5"/>
                  </a:lnTo>
                  <a:lnTo>
                    <a:pt x="12" y="11"/>
                  </a:lnTo>
                  <a:lnTo>
                    <a:pt x="12" y="17"/>
                  </a:lnTo>
                  <a:lnTo>
                    <a:pt x="6" y="17"/>
                  </a:lnTo>
                  <a:lnTo>
                    <a:pt x="6" y="23"/>
                  </a:lnTo>
                  <a:lnTo>
                    <a:pt x="0" y="29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22" name="Freeform 422"/>
            <p:cNvSpPr>
              <a:spLocks/>
            </p:cNvSpPr>
            <p:nvPr/>
          </p:nvSpPr>
          <p:spPr bwMode="auto">
            <a:xfrm>
              <a:off x="4224" y="2157"/>
              <a:ext cx="24" cy="41"/>
            </a:xfrm>
            <a:custGeom>
              <a:avLst/>
              <a:gdLst>
                <a:gd name="T0" fmla="*/ 0 w 24"/>
                <a:gd name="T1" fmla="*/ 41 h 41"/>
                <a:gd name="T2" fmla="*/ 0 w 24"/>
                <a:gd name="T3" fmla="*/ 35 h 41"/>
                <a:gd name="T4" fmla="*/ 0 w 24"/>
                <a:gd name="T5" fmla="*/ 35 h 41"/>
                <a:gd name="T6" fmla="*/ 6 w 24"/>
                <a:gd name="T7" fmla="*/ 29 h 41"/>
                <a:gd name="T8" fmla="*/ 6 w 24"/>
                <a:gd name="T9" fmla="*/ 23 h 41"/>
                <a:gd name="T10" fmla="*/ 12 w 24"/>
                <a:gd name="T11" fmla="*/ 11 h 41"/>
                <a:gd name="T12" fmla="*/ 18 w 24"/>
                <a:gd name="T13" fmla="*/ 5 h 41"/>
                <a:gd name="T14" fmla="*/ 24 w 24"/>
                <a:gd name="T15" fmla="*/ 0 h 41"/>
                <a:gd name="T16" fmla="*/ 24 w 24"/>
                <a:gd name="T17" fmla="*/ 0 h 41"/>
                <a:gd name="T18" fmla="*/ 24 w 24"/>
                <a:gd name="T19" fmla="*/ 0 h 41"/>
                <a:gd name="T20" fmla="*/ 24 w 24"/>
                <a:gd name="T21" fmla="*/ 5 h 41"/>
                <a:gd name="T22" fmla="*/ 18 w 24"/>
                <a:gd name="T23" fmla="*/ 11 h 41"/>
                <a:gd name="T24" fmla="*/ 12 w 24"/>
                <a:gd name="T25" fmla="*/ 23 h 41"/>
                <a:gd name="T26" fmla="*/ 12 w 24"/>
                <a:gd name="T27" fmla="*/ 29 h 41"/>
                <a:gd name="T28" fmla="*/ 6 w 24"/>
                <a:gd name="T29" fmla="*/ 35 h 41"/>
                <a:gd name="T30" fmla="*/ 6 w 24"/>
                <a:gd name="T31" fmla="*/ 41 h 41"/>
                <a:gd name="T32" fmla="*/ 0 w 24"/>
                <a:gd name="T33" fmla="*/ 41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1"/>
                <a:gd name="T53" fmla="*/ 24 w 24"/>
                <a:gd name="T54" fmla="*/ 41 h 4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1">
                  <a:moveTo>
                    <a:pt x="0" y="41"/>
                  </a:moveTo>
                  <a:lnTo>
                    <a:pt x="0" y="35"/>
                  </a:lnTo>
                  <a:lnTo>
                    <a:pt x="6" y="29"/>
                  </a:lnTo>
                  <a:lnTo>
                    <a:pt x="6" y="23"/>
                  </a:lnTo>
                  <a:lnTo>
                    <a:pt x="12" y="11"/>
                  </a:lnTo>
                  <a:lnTo>
                    <a:pt x="18" y="5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18" y="11"/>
                  </a:lnTo>
                  <a:lnTo>
                    <a:pt x="12" y="23"/>
                  </a:lnTo>
                  <a:lnTo>
                    <a:pt x="12" y="29"/>
                  </a:lnTo>
                  <a:lnTo>
                    <a:pt x="6" y="35"/>
                  </a:lnTo>
                  <a:lnTo>
                    <a:pt x="6" y="41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23" name="Freeform 423"/>
            <p:cNvSpPr>
              <a:spLocks/>
            </p:cNvSpPr>
            <p:nvPr/>
          </p:nvSpPr>
          <p:spPr bwMode="auto">
            <a:xfrm>
              <a:off x="4248" y="2157"/>
              <a:ext cx="24" cy="47"/>
            </a:xfrm>
            <a:custGeom>
              <a:avLst/>
              <a:gdLst>
                <a:gd name="T0" fmla="*/ 0 w 24"/>
                <a:gd name="T1" fmla="*/ 47 h 47"/>
                <a:gd name="T2" fmla="*/ 0 w 24"/>
                <a:gd name="T3" fmla="*/ 41 h 47"/>
                <a:gd name="T4" fmla="*/ 0 w 24"/>
                <a:gd name="T5" fmla="*/ 35 h 47"/>
                <a:gd name="T6" fmla="*/ 0 w 24"/>
                <a:gd name="T7" fmla="*/ 29 h 47"/>
                <a:gd name="T8" fmla="*/ 6 w 24"/>
                <a:gd name="T9" fmla="*/ 23 h 47"/>
                <a:gd name="T10" fmla="*/ 12 w 24"/>
                <a:gd name="T11" fmla="*/ 17 h 47"/>
                <a:gd name="T12" fmla="*/ 18 w 24"/>
                <a:gd name="T13" fmla="*/ 11 h 47"/>
                <a:gd name="T14" fmla="*/ 24 w 24"/>
                <a:gd name="T15" fmla="*/ 5 h 47"/>
                <a:gd name="T16" fmla="*/ 24 w 24"/>
                <a:gd name="T17" fmla="*/ 0 h 47"/>
                <a:gd name="T18" fmla="*/ 24 w 24"/>
                <a:gd name="T19" fmla="*/ 5 h 47"/>
                <a:gd name="T20" fmla="*/ 24 w 24"/>
                <a:gd name="T21" fmla="*/ 11 h 47"/>
                <a:gd name="T22" fmla="*/ 18 w 24"/>
                <a:gd name="T23" fmla="*/ 17 h 47"/>
                <a:gd name="T24" fmla="*/ 12 w 24"/>
                <a:gd name="T25" fmla="*/ 23 h 47"/>
                <a:gd name="T26" fmla="*/ 6 w 24"/>
                <a:gd name="T27" fmla="*/ 35 h 47"/>
                <a:gd name="T28" fmla="*/ 6 w 24"/>
                <a:gd name="T29" fmla="*/ 41 h 47"/>
                <a:gd name="T30" fmla="*/ 0 w 24"/>
                <a:gd name="T31" fmla="*/ 41 h 47"/>
                <a:gd name="T32" fmla="*/ 0 w 24"/>
                <a:gd name="T33" fmla="*/ 47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7"/>
                <a:gd name="T53" fmla="*/ 24 w 24"/>
                <a:gd name="T54" fmla="*/ 47 h 4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7">
                  <a:moveTo>
                    <a:pt x="0" y="47"/>
                  </a:moveTo>
                  <a:lnTo>
                    <a:pt x="0" y="41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6" y="23"/>
                  </a:lnTo>
                  <a:lnTo>
                    <a:pt x="12" y="17"/>
                  </a:lnTo>
                  <a:lnTo>
                    <a:pt x="18" y="11"/>
                  </a:lnTo>
                  <a:lnTo>
                    <a:pt x="24" y="5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24" y="11"/>
                  </a:lnTo>
                  <a:lnTo>
                    <a:pt x="18" y="17"/>
                  </a:lnTo>
                  <a:lnTo>
                    <a:pt x="12" y="23"/>
                  </a:lnTo>
                  <a:lnTo>
                    <a:pt x="6" y="35"/>
                  </a:lnTo>
                  <a:lnTo>
                    <a:pt x="6" y="41"/>
                  </a:lnTo>
                  <a:lnTo>
                    <a:pt x="0" y="41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24" name="Freeform 424"/>
            <p:cNvSpPr>
              <a:spLocks/>
            </p:cNvSpPr>
            <p:nvPr/>
          </p:nvSpPr>
          <p:spPr bwMode="auto">
            <a:xfrm>
              <a:off x="4260" y="2162"/>
              <a:ext cx="29" cy="36"/>
            </a:xfrm>
            <a:custGeom>
              <a:avLst/>
              <a:gdLst>
                <a:gd name="T0" fmla="*/ 0 w 29"/>
                <a:gd name="T1" fmla="*/ 36 h 36"/>
                <a:gd name="T2" fmla="*/ 0 w 29"/>
                <a:gd name="T3" fmla="*/ 36 h 36"/>
                <a:gd name="T4" fmla="*/ 0 w 29"/>
                <a:gd name="T5" fmla="*/ 30 h 36"/>
                <a:gd name="T6" fmla="*/ 6 w 29"/>
                <a:gd name="T7" fmla="*/ 24 h 36"/>
                <a:gd name="T8" fmla="*/ 12 w 29"/>
                <a:gd name="T9" fmla="*/ 18 h 36"/>
                <a:gd name="T10" fmla="*/ 18 w 29"/>
                <a:gd name="T11" fmla="*/ 12 h 36"/>
                <a:gd name="T12" fmla="*/ 23 w 29"/>
                <a:gd name="T13" fmla="*/ 6 h 36"/>
                <a:gd name="T14" fmla="*/ 23 w 29"/>
                <a:gd name="T15" fmla="*/ 0 h 36"/>
                <a:gd name="T16" fmla="*/ 29 w 29"/>
                <a:gd name="T17" fmla="*/ 0 h 36"/>
                <a:gd name="T18" fmla="*/ 29 w 29"/>
                <a:gd name="T19" fmla="*/ 0 h 36"/>
                <a:gd name="T20" fmla="*/ 23 w 29"/>
                <a:gd name="T21" fmla="*/ 6 h 36"/>
                <a:gd name="T22" fmla="*/ 18 w 29"/>
                <a:gd name="T23" fmla="*/ 12 h 36"/>
                <a:gd name="T24" fmla="*/ 18 w 29"/>
                <a:gd name="T25" fmla="*/ 18 h 36"/>
                <a:gd name="T26" fmla="*/ 12 w 29"/>
                <a:gd name="T27" fmla="*/ 24 h 36"/>
                <a:gd name="T28" fmla="*/ 6 w 29"/>
                <a:gd name="T29" fmla="*/ 30 h 36"/>
                <a:gd name="T30" fmla="*/ 0 w 29"/>
                <a:gd name="T31" fmla="*/ 36 h 36"/>
                <a:gd name="T32" fmla="*/ 0 w 29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9"/>
                <a:gd name="T52" fmla="*/ 0 h 36"/>
                <a:gd name="T53" fmla="*/ 29 w 2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9" h="36">
                  <a:moveTo>
                    <a:pt x="0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3" y="6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23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6" y="3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25" name="Freeform 425"/>
            <p:cNvSpPr>
              <a:spLocks/>
            </p:cNvSpPr>
            <p:nvPr/>
          </p:nvSpPr>
          <p:spPr bwMode="auto">
            <a:xfrm>
              <a:off x="4278" y="2168"/>
              <a:ext cx="23" cy="30"/>
            </a:xfrm>
            <a:custGeom>
              <a:avLst/>
              <a:gdLst>
                <a:gd name="T0" fmla="*/ 0 w 23"/>
                <a:gd name="T1" fmla="*/ 30 h 30"/>
                <a:gd name="T2" fmla="*/ 0 w 23"/>
                <a:gd name="T3" fmla="*/ 24 h 30"/>
                <a:gd name="T4" fmla="*/ 0 w 23"/>
                <a:gd name="T5" fmla="*/ 24 h 30"/>
                <a:gd name="T6" fmla="*/ 0 w 23"/>
                <a:gd name="T7" fmla="*/ 18 h 30"/>
                <a:gd name="T8" fmla="*/ 5 w 23"/>
                <a:gd name="T9" fmla="*/ 12 h 30"/>
                <a:gd name="T10" fmla="*/ 11 w 23"/>
                <a:gd name="T11" fmla="*/ 6 h 30"/>
                <a:gd name="T12" fmla="*/ 11 w 23"/>
                <a:gd name="T13" fmla="*/ 6 h 30"/>
                <a:gd name="T14" fmla="*/ 17 w 23"/>
                <a:gd name="T15" fmla="*/ 0 h 30"/>
                <a:gd name="T16" fmla="*/ 23 w 23"/>
                <a:gd name="T17" fmla="*/ 0 h 30"/>
                <a:gd name="T18" fmla="*/ 23 w 23"/>
                <a:gd name="T19" fmla="*/ 0 h 30"/>
                <a:gd name="T20" fmla="*/ 17 w 23"/>
                <a:gd name="T21" fmla="*/ 6 h 30"/>
                <a:gd name="T22" fmla="*/ 11 w 23"/>
                <a:gd name="T23" fmla="*/ 12 h 30"/>
                <a:gd name="T24" fmla="*/ 11 w 23"/>
                <a:gd name="T25" fmla="*/ 18 h 30"/>
                <a:gd name="T26" fmla="*/ 5 w 23"/>
                <a:gd name="T27" fmla="*/ 24 h 30"/>
                <a:gd name="T28" fmla="*/ 5 w 23"/>
                <a:gd name="T29" fmla="*/ 24 h 30"/>
                <a:gd name="T30" fmla="*/ 0 w 23"/>
                <a:gd name="T31" fmla="*/ 30 h 30"/>
                <a:gd name="T32" fmla="*/ 0 w 23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30"/>
                <a:gd name="T53" fmla="*/ 23 w 23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30">
                  <a:moveTo>
                    <a:pt x="0" y="30"/>
                  </a:moveTo>
                  <a:lnTo>
                    <a:pt x="0" y="24"/>
                  </a:lnTo>
                  <a:lnTo>
                    <a:pt x="0" y="18"/>
                  </a:lnTo>
                  <a:lnTo>
                    <a:pt x="5" y="12"/>
                  </a:lnTo>
                  <a:lnTo>
                    <a:pt x="11" y="6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17" y="6"/>
                  </a:lnTo>
                  <a:lnTo>
                    <a:pt x="11" y="12"/>
                  </a:lnTo>
                  <a:lnTo>
                    <a:pt x="11" y="18"/>
                  </a:lnTo>
                  <a:lnTo>
                    <a:pt x="5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26" name="Freeform 426"/>
            <p:cNvSpPr>
              <a:spLocks/>
            </p:cNvSpPr>
            <p:nvPr/>
          </p:nvSpPr>
          <p:spPr bwMode="auto">
            <a:xfrm>
              <a:off x="4289" y="2174"/>
              <a:ext cx="24" cy="24"/>
            </a:xfrm>
            <a:custGeom>
              <a:avLst/>
              <a:gdLst>
                <a:gd name="T0" fmla="*/ 0 w 24"/>
                <a:gd name="T1" fmla="*/ 24 h 24"/>
                <a:gd name="T2" fmla="*/ 0 w 24"/>
                <a:gd name="T3" fmla="*/ 18 h 24"/>
                <a:gd name="T4" fmla="*/ 6 w 24"/>
                <a:gd name="T5" fmla="*/ 18 h 24"/>
                <a:gd name="T6" fmla="*/ 6 w 24"/>
                <a:gd name="T7" fmla="*/ 12 h 24"/>
                <a:gd name="T8" fmla="*/ 12 w 24"/>
                <a:gd name="T9" fmla="*/ 12 h 24"/>
                <a:gd name="T10" fmla="*/ 18 w 24"/>
                <a:gd name="T11" fmla="*/ 6 h 24"/>
                <a:gd name="T12" fmla="*/ 18 w 24"/>
                <a:gd name="T13" fmla="*/ 0 h 24"/>
                <a:gd name="T14" fmla="*/ 24 w 24"/>
                <a:gd name="T15" fmla="*/ 0 h 24"/>
                <a:gd name="T16" fmla="*/ 24 w 24"/>
                <a:gd name="T17" fmla="*/ 0 h 24"/>
                <a:gd name="T18" fmla="*/ 24 w 24"/>
                <a:gd name="T19" fmla="*/ 0 h 24"/>
                <a:gd name="T20" fmla="*/ 18 w 24"/>
                <a:gd name="T21" fmla="*/ 6 h 24"/>
                <a:gd name="T22" fmla="*/ 18 w 24"/>
                <a:gd name="T23" fmla="*/ 12 h 24"/>
                <a:gd name="T24" fmla="*/ 12 w 24"/>
                <a:gd name="T25" fmla="*/ 12 h 24"/>
                <a:gd name="T26" fmla="*/ 12 w 24"/>
                <a:gd name="T27" fmla="*/ 18 h 24"/>
                <a:gd name="T28" fmla="*/ 6 w 24"/>
                <a:gd name="T29" fmla="*/ 18 h 24"/>
                <a:gd name="T30" fmla="*/ 6 w 24"/>
                <a:gd name="T31" fmla="*/ 24 h 24"/>
                <a:gd name="T32" fmla="*/ 0 w 24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24"/>
                  </a:moveTo>
                  <a:lnTo>
                    <a:pt x="0" y="18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27" name="Freeform 427"/>
            <p:cNvSpPr>
              <a:spLocks/>
            </p:cNvSpPr>
            <p:nvPr/>
          </p:nvSpPr>
          <p:spPr bwMode="auto">
            <a:xfrm>
              <a:off x="4307" y="2180"/>
              <a:ext cx="12" cy="12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12 h 12"/>
                <a:gd name="T4" fmla="*/ 6 w 12"/>
                <a:gd name="T5" fmla="*/ 6 h 12"/>
                <a:gd name="T6" fmla="*/ 12 w 12"/>
                <a:gd name="T7" fmla="*/ 0 h 12"/>
                <a:gd name="T8" fmla="*/ 12 w 12"/>
                <a:gd name="T9" fmla="*/ 0 h 12"/>
                <a:gd name="T10" fmla="*/ 12 w 12"/>
                <a:gd name="T11" fmla="*/ 0 h 12"/>
                <a:gd name="T12" fmla="*/ 6 w 12"/>
                <a:gd name="T13" fmla="*/ 6 h 12"/>
                <a:gd name="T14" fmla="*/ 0 w 12"/>
                <a:gd name="T15" fmla="*/ 12 h 12"/>
                <a:gd name="T16" fmla="*/ 0 w 12"/>
                <a:gd name="T17" fmla="*/ 12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12"/>
                <a:gd name="T29" fmla="*/ 12 w 12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12">
                  <a:moveTo>
                    <a:pt x="0" y="12"/>
                  </a:moveTo>
                  <a:lnTo>
                    <a:pt x="0" y="12"/>
                  </a:lnTo>
                  <a:lnTo>
                    <a:pt x="6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28" name="Freeform 428"/>
            <p:cNvSpPr>
              <a:spLocks/>
            </p:cNvSpPr>
            <p:nvPr/>
          </p:nvSpPr>
          <p:spPr bwMode="auto">
            <a:xfrm>
              <a:off x="4182" y="2168"/>
              <a:ext cx="18" cy="18"/>
            </a:xfrm>
            <a:custGeom>
              <a:avLst/>
              <a:gdLst>
                <a:gd name="T0" fmla="*/ 18 w 18"/>
                <a:gd name="T1" fmla="*/ 0 h 18"/>
                <a:gd name="T2" fmla="*/ 18 w 18"/>
                <a:gd name="T3" fmla="*/ 0 h 18"/>
                <a:gd name="T4" fmla="*/ 12 w 18"/>
                <a:gd name="T5" fmla="*/ 12 h 18"/>
                <a:gd name="T6" fmla="*/ 6 w 18"/>
                <a:gd name="T7" fmla="*/ 18 h 18"/>
                <a:gd name="T8" fmla="*/ 6 w 18"/>
                <a:gd name="T9" fmla="*/ 18 h 18"/>
                <a:gd name="T10" fmla="*/ 0 w 18"/>
                <a:gd name="T11" fmla="*/ 12 h 18"/>
                <a:gd name="T12" fmla="*/ 6 w 18"/>
                <a:gd name="T13" fmla="*/ 12 h 18"/>
                <a:gd name="T14" fmla="*/ 6 w 18"/>
                <a:gd name="T15" fmla="*/ 6 h 18"/>
                <a:gd name="T16" fmla="*/ 6 w 18"/>
                <a:gd name="T17" fmla="*/ 6 h 18"/>
                <a:gd name="T18" fmla="*/ 12 w 18"/>
                <a:gd name="T19" fmla="*/ 6 h 18"/>
                <a:gd name="T20" fmla="*/ 18 w 18"/>
                <a:gd name="T21" fmla="*/ 0 h 18"/>
                <a:gd name="T22" fmla="*/ 18 w 18"/>
                <a:gd name="T23" fmla="*/ 0 h 18"/>
                <a:gd name="T24" fmla="*/ 18 w 18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18"/>
                <a:gd name="T41" fmla="*/ 18 w 18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18">
                  <a:moveTo>
                    <a:pt x="18" y="0"/>
                  </a:moveTo>
                  <a:lnTo>
                    <a:pt x="18" y="0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29" name="Freeform 429"/>
            <p:cNvSpPr>
              <a:spLocks/>
            </p:cNvSpPr>
            <p:nvPr/>
          </p:nvSpPr>
          <p:spPr bwMode="auto">
            <a:xfrm>
              <a:off x="4182" y="2157"/>
              <a:ext cx="18" cy="5"/>
            </a:xfrm>
            <a:custGeom>
              <a:avLst/>
              <a:gdLst>
                <a:gd name="T0" fmla="*/ 18 w 18"/>
                <a:gd name="T1" fmla="*/ 5 h 5"/>
                <a:gd name="T2" fmla="*/ 18 w 18"/>
                <a:gd name="T3" fmla="*/ 5 h 5"/>
                <a:gd name="T4" fmla="*/ 18 w 18"/>
                <a:gd name="T5" fmla="*/ 5 h 5"/>
                <a:gd name="T6" fmla="*/ 12 w 18"/>
                <a:gd name="T7" fmla="*/ 5 h 5"/>
                <a:gd name="T8" fmla="*/ 12 w 18"/>
                <a:gd name="T9" fmla="*/ 5 h 5"/>
                <a:gd name="T10" fmla="*/ 6 w 18"/>
                <a:gd name="T11" fmla="*/ 0 h 5"/>
                <a:gd name="T12" fmla="*/ 6 w 18"/>
                <a:gd name="T13" fmla="*/ 0 h 5"/>
                <a:gd name="T14" fmla="*/ 0 w 18"/>
                <a:gd name="T15" fmla="*/ 0 h 5"/>
                <a:gd name="T16" fmla="*/ 0 w 18"/>
                <a:gd name="T17" fmla="*/ 0 h 5"/>
                <a:gd name="T18" fmla="*/ 0 w 18"/>
                <a:gd name="T19" fmla="*/ 0 h 5"/>
                <a:gd name="T20" fmla="*/ 0 w 18"/>
                <a:gd name="T21" fmla="*/ 5 h 5"/>
                <a:gd name="T22" fmla="*/ 6 w 18"/>
                <a:gd name="T23" fmla="*/ 5 h 5"/>
                <a:gd name="T24" fmla="*/ 6 w 18"/>
                <a:gd name="T25" fmla="*/ 5 h 5"/>
                <a:gd name="T26" fmla="*/ 12 w 18"/>
                <a:gd name="T27" fmla="*/ 5 h 5"/>
                <a:gd name="T28" fmla="*/ 12 w 18"/>
                <a:gd name="T29" fmla="*/ 5 h 5"/>
                <a:gd name="T30" fmla="*/ 18 w 18"/>
                <a:gd name="T31" fmla="*/ 5 h 5"/>
                <a:gd name="T32" fmla="*/ 18 w 18"/>
                <a:gd name="T33" fmla="*/ 5 h 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5"/>
                <a:gd name="T53" fmla="*/ 18 w 18"/>
                <a:gd name="T54" fmla="*/ 5 h 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5">
                  <a:moveTo>
                    <a:pt x="18" y="5"/>
                  </a:moveTo>
                  <a:lnTo>
                    <a:pt x="18" y="5"/>
                  </a:lnTo>
                  <a:lnTo>
                    <a:pt x="12" y="5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6" y="5"/>
                  </a:lnTo>
                  <a:lnTo>
                    <a:pt x="12" y="5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30" name="Freeform 430"/>
            <p:cNvSpPr>
              <a:spLocks/>
            </p:cNvSpPr>
            <p:nvPr/>
          </p:nvSpPr>
          <p:spPr bwMode="auto">
            <a:xfrm>
              <a:off x="4176" y="2168"/>
              <a:ext cx="24" cy="6"/>
            </a:xfrm>
            <a:custGeom>
              <a:avLst/>
              <a:gdLst>
                <a:gd name="T0" fmla="*/ 24 w 24"/>
                <a:gd name="T1" fmla="*/ 0 h 6"/>
                <a:gd name="T2" fmla="*/ 18 w 24"/>
                <a:gd name="T3" fmla="*/ 0 h 6"/>
                <a:gd name="T4" fmla="*/ 18 w 24"/>
                <a:gd name="T5" fmla="*/ 0 h 6"/>
                <a:gd name="T6" fmla="*/ 12 w 24"/>
                <a:gd name="T7" fmla="*/ 0 h 6"/>
                <a:gd name="T8" fmla="*/ 12 w 24"/>
                <a:gd name="T9" fmla="*/ 0 h 6"/>
                <a:gd name="T10" fmla="*/ 6 w 24"/>
                <a:gd name="T11" fmla="*/ 0 h 6"/>
                <a:gd name="T12" fmla="*/ 6 w 24"/>
                <a:gd name="T13" fmla="*/ 0 h 6"/>
                <a:gd name="T14" fmla="*/ 0 w 24"/>
                <a:gd name="T15" fmla="*/ 0 h 6"/>
                <a:gd name="T16" fmla="*/ 0 w 24"/>
                <a:gd name="T17" fmla="*/ 0 h 6"/>
                <a:gd name="T18" fmla="*/ 0 w 24"/>
                <a:gd name="T19" fmla="*/ 6 h 6"/>
                <a:gd name="T20" fmla="*/ 0 w 24"/>
                <a:gd name="T21" fmla="*/ 6 h 6"/>
                <a:gd name="T22" fmla="*/ 6 w 24"/>
                <a:gd name="T23" fmla="*/ 6 h 6"/>
                <a:gd name="T24" fmla="*/ 12 w 24"/>
                <a:gd name="T25" fmla="*/ 6 h 6"/>
                <a:gd name="T26" fmla="*/ 12 w 24"/>
                <a:gd name="T27" fmla="*/ 0 h 6"/>
                <a:gd name="T28" fmla="*/ 18 w 24"/>
                <a:gd name="T29" fmla="*/ 0 h 6"/>
                <a:gd name="T30" fmla="*/ 18 w 24"/>
                <a:gd name="T31" fmla="*/ 0 h 6"/>
                <a:gd name="T32" fmla="*/ 24 w 24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24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31" name="Freeform 431"/>
            <p:cNvSpPr>
              <a:spLocks/>
            </p:cNvSpPr>
            <p:nvPr/>
          </p:nvSpPr>
          <p:spPr bwMode="auto">
            <a:xfrm>
              <a:off x="4188" y="2145"/>
              <a:ext cx="24" cy="17"/>
            </a:xfrm>
            <a:custGeom>
              <a:avLst/>
              <a:gdLst>
                <a:gd name="T0" fmla="*/ 24 w 24"/>
                <a:gd name="T1" fmla="*/ 17 h 17"/>
                <a:gd name="T2" fmla="*/ 18 w 24"/>
                <a:gd name="T3" fmla="*/ 17 h 17"/>
                <a:gd name="T4" fmla="*/ 18 w 24"/>
                <a:gd name="T5" fmla="*/ 12 h 17"/>
                <a:gd name="T6" fmla="*/ 12 w 24"/>
                <a:gd name="T7" fmla="*/ 12 h 17"/>
                <a:gd name="T8" fmla="*/ 6 w 24"/>
                <a:gd name="T9" fmla="*/ 12 h 17"/>
                <a:gd name="T10" fmla="*/ 6 w 24"/>
                <a:gd name="T11" fmla="*/ 6 h 17"/>
                <a:gd name="T12" fmla="*/ 0 w 24"/>
                <a:gd name="T13" fmla="*/ 6 h 17"/>
                <a:gd name="T14" fmla="*/ 0 w 24"/>
                <a:gd name="T15" fmla="*/ 0 h 17"/>
                <a:gd name="T16" fmla="*/ 0 w 24"/>
                <a:gd name="T17" fmla="*/ 0 h 17"/>
                <a:gd name="T18" fmla="*/ 0 w 24"/>
                <a:gd name="T19" fmla="*/ 0 h 17"/>
                <a:gd name="T20" fmla="*/ 6 w 24"/>
                <a:gd name="T21" fmla="*/ 0 h 17"/>
                <a:gd name="T22" fmla="*/ 6 w 24"/>
                <a:gd name="T23" fmla="*/ 6 h 17"/>
                <a:gd name="T24" fmla="*/ 12 w 24"/>
                <a:gd name="T25" fmla="*/ 6 h 17"/>
                <a:gd name="T26" fmla="*/ 12 w 24"/>
                <a:gd name="T27" fmla="*/ 12 h 17"/>
                <a:gd name="T28" fmla="*/ 18 w 24"/>
                <a:gd name="T29" fmla="*/ 12 h 17"/>
                <a:gd name="T30" fmla="*/ 18 w 24"/>
                <a:gd name="T31" fmla="*/ 17 h 17"/>
                <a:gd name="T32" fmla="*/ 24 w 24"/>
                <a:gd name="T33" fmla="*/ 17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7"/>
                <a:gd name="T53" fmla="*/ 24 w 24"/>
                <a:gd name="T54" fmla="*/ 17 h 1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7">
                  <a:moveTo>
                    <a:pt x="24" y="17"/>
                  </a:moveTo>
                  <a:lnTo>
                    <a:pt x="18" y="17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17"/>
                  </a:lnTo>
                  <a:lnTo>
                    <a:pt x="24" y="17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32" name="Freeform 432"/>
            <p:cNvSpPr>
              <a:spLocks/>
            </p:cNvSpPr>
            <p:nvPr/>
          </p:nvSpPr>
          <p:spPr bwMode="auto">
            <a:xfrm>
              <a:off x="4313" y="2151"/>
              <a:ext cx="6" cy="23"/>
            </a:xfrm>
            <a:custGeom>
              <a:avLst/>
              <a:gdLst>
                <a:gd name="T0" fmla="*/ 0 w 6"/>
                <a:gd name="T1" fmla="*/ 23 h 23"/>
                <a:gd name="T2" fmla="*/ 0 w 6"/>
                <a:gd name="T3" fmla="*/ 17 h 23"/>
                <a:gd name="T4" fmla="*/ 0 w 6"/>
                <a:gd name="T5" fmla="*/ 11 h 23"/>
                <a:gd name="T6" fmla="*/ 0 w 6"/>
                <a:gd name="T7" fmla="*/ 0 h 23"/>
                <a:gd name="T8" fmla="*/ 0 w 6"/>
                <a:gd name="T9" fmla="*/ 0 h 23"/>
                <a:gd name="T10" fmla="*/ 6 w 6"/>
                <a:gd name="T11" fmla="*/ 0 h 23"/>
                <a:gd name="T12" fmla="*/ 6 w 6"/>
                <a:gd name="T13" fmla="*/ 6 h 23"/>
                <a:gd name="T14" fmla="*/ 0 w 6"/>
                <a:gd name="T15" fmla="*/ 17 h 23"/>
                <a:gd name="T16" fmla="*/ 0 w 6"/>
                <a:gd name="T17" fmla="*/ 23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3"/>
                <a:gd name="T29" fmla="*/ 6 w 6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3">
                  <a:moveTo>
                    <a:pt x="0" y="23"/>
                  </a:moveTo>
                  <a:lnTo>
                    <a:pt x="0" y="17"/>
                  </a:lnTo>
                  <a:lnTo>
                    <a:pt x="0" y="11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17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33" name="Freeform 433"/>
            <p:cNvSpPr>
              <a:spLocks/>
            </p:cNvSpPr>
            <p:nvPr/>
          </p:nvSpPr>
          <p:spPr bwMode="auto">
            <a:xfrm>
              <a:off x="4319" y="2151"/>
              <a:ext cx="12" cy="29"/>
            </a:xfrm>
            <a:custGeom>
              <a:avLst/>
              <a:gdLst>
                <a:gd name="T0" fmla="*/ 0 w 12"/>
                <a:gd name="T1" fmla="*/ 29 h 29"/>
                <a:gd name="T2" fmla="*/ 0 w 12"/>
                <a:gd name="T3" fmla="*/ 23 h 29"/>
                <a:gd name="T4" fmla="*/ 0 w 12"/>
                <a:gd name="T5" fmla="*/ 11 h 29"/>
                <a:gd name="T6" fmla="*/ 6 w 12"/>
                <a:gd name="T7" fmla="*/ 6 h 29"/>
                <a:gd name="T8" fmla="*/ 6 w 12"/>
                <a:gd name="T9" fmla="*/ 0 h 29"/>
                <a:gd name="T10" fmla="*/ 12 w 12"/>
                <a:gd name="T11" fmla="*/ 6 h 29"/>
                <a:gd name="T12" fmla="*/ 6 w 12"/>
                <a:gd name="T13" fmla="*/ 11 h 29"/>
                <a:gd name="T14" fmla="*/ 6 w 12"/>
                <a:gd name="T15" fmla="*/ 23 h 29"/>
                <a:gd name="T16" fmla="*/ 0 w 12"/>
                <a:gd name="T17" fmla="*/ 29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29"/>
                <a:gd name="T29" fmla="*/ 12 w 12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29">
                  <a:moveTo>
                    <a:pt x="0" y="29"/>
                  </a:moveTo>
                  <a:lnTo>
                    <a:pt x="0" y="23"/>
                  </a:lnTo>
                  <a:lnTo>
                    <a:pt x="0" y="11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6"/>
                  </a:lnTo>
                  <a:lnTo>
                    <a:pt x="6" y="11"/>
                  </a:lnTo>
                  <a:lnTo>
                    <a:pt x="6" y="23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34" name="Freeform 434"/>
            <p:cNvSpPr>
              <a:spLocks/>
            </p:cNvSpPr>
            <p:nvPr/>
          </p:nvSpPr>
          <p:spPr bwMode="auto">
            <a:xfrm>
              <a:off x="4295" y="2139"/>
              <a:ext cx="6" cy="29"/>
            </a:xfrm>
            <a:custGeom>
              <a:avLst/>
              <a:gdLst>
                <a:gd name="T0" fmla="*/ 6 w 6"/>
                <a:gd name="T1" fmla="*/ 29 h 29"/>
                <a:gd name="T2" fmla="*/ 6 w 6"/>
                <a:gd name="T3" fmla="*/ 23 h 29"/>
                <a:gd name="T4" fmla="*/ 0 w 6"/>
                <a:gd name="T5" fmla="*/ 18 h 29"/>
                <a:gd name="T6" fmla="*/ 0 w 6"/>
                <a:gd name="T7" fmla="*/ 6 h 29"/>
                <a:gd name="T8" fmla="*/ 6 w 6"/>
                <a:gd name="T9" fmla="*/ 0 h 29"/>
                <a:gd name="T10" fmla="*/ 6 w 6"/>
                <a:gd name="T11" fmla="*/ 6 h 29"/>
                <a:gd name="T12" fmla="*/ 6 w 6"/>
                <a:gd name="T13" fmla="*/ 12 h 29"/>
                <a:gd name="T14" fmla="*/ 6 w 6"/>
                <a:gd name="T15" fmla="*/ 18 h 29"/>
                <a:gd name="T16" fmla="*/ 6 w 6"/>
                <a:gd name="T17" fmla="*/ 29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9"/>
                <a:gd name="T29" fmla="*/ 6 w 6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9">
                  <a:moveTo>
                    <a:pt x="6" y="29"/>
                  </a:moveTo>
                  <a:lnTo>
                    <a:pt x="6" y="23"/>
                  </a:lnTo>
                  <a:lnTo>
                    <a:pt x="0" y="18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6" y="2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35" name="Freeform 435"/>
            <p:cNvSpPr>
              <a:spLocks/>
            </p:cNvSpPr>
            <p:nvPr/>
          </p:nvSpPr>
          <p:spPr bwMode="auto">
            <a:xfrm>
              <a:off x="4283" y="2133"/>
              <a:ext cx="6" cy="29"/>
            </a:xfrm>
            <a:custGeom>
              <a:avLst/>
              <a:gdLst>
                <a:gd name="T0" fmla="*/ 6 w 6"/>
                <a:gd name="T1" fmla="*/ 29 h 29"/>
                <a:gd name="T2" fmla="*/ 6 w 6"/>
                <a:gd name="T3" fmla="*/ 24 h 29"/>
                <a:gd name="T4" fmla="*/ 0 w 6"/>
                <a:gd name="T5" fmla="*/ 12 h 29"/>
                <a:gd name="T6" fmla="*/ 0 w 6"/>
                <a:gd name="T7" fmla="*/ 6 h 29"/>
                <a:gd name="T8" fmla="*/ 0 w 6"/>
                <a:gd name="T9" fmla="*/ 0 h 29"/>
                <a:gd name="T10" fmla="*/ 6 w 6"/>
                <a:gd name="T11" fmla="*/ 6 h 29"/>
                <a:gd name="T12" fmla="*/ 6 w 6"/>
                <a:gd name="T13" fmla="*/ 12 h 29"/>
                <a:gd name="T14" fmla="*/ 6 w 6"/>
                <a:gd name="T15" fmla="*/ 24 h 29"/>
                <a:gd name="T16" fmla="*/ 6 w 6"/>
                <a:gd name="T17" fmla="*/ 29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9"/>
                <a:gd name="T29" fmla="*/ 6 w 6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9">
                  <a:moveTo>
                    <a:pt x="6" y="29"/>
                  </a:moveTo>
                  <a:lnTo>
                    <a:pt x="6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6" y="24"/>
                  </a:lnTo>
                  <a:lnTo>
                    <a:pt x="6" y="2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36" name="Freeform 436"/>
            <p:cNvSpPr>
              <a:spLocks/>
            </p:cNvSpPr>
            <p:nvPr/>
          </p:nvSpPr>
          <p:spPr bwMode="auto">
            <a:xfrm>
              <a:off x="4266" y="2127"/>
              <a:ext cx="12" cy="30"/>
            </a:xfrm>
            <a:custGeom>
              <a:avLst/>
              <a:gdLst>
                <a:gd name="T0" fmla="*/ 12 w 12"/>
                <a:gd name="T1" fmla="*/ 30 h 30"/>
                <a:gd name="T2" fmla="*/ 6 w 12"/>
                <a:gd name="T3" fmla="*/ 24 h 30"/>
                <a:gd name="T4" fmla="*/ 0 w 12"/>
                <a:gd name="T5" fmla="*/ 12 h 30"/>
                <a:gd name="T6" fmla="*/ 0 w 12"/>
                <a:gd name="T7" fmla="*/ 0 h 30"/>
                <a:gd name="T8" fmla="*/ 0 w 12"/>
                <a:gd name="T9" fmla="*/ 0 h 30"/>
                <a:gd name="T10" fmla="*/ 6 w 12"/>
                <a:gd name="T11" fmla="*/ 6 h 30"/>
                <a:gd name="T12" fmla="*/ 6 w 12"/>
                <a:gd name="T13" fmla="*/ 12 h 30"/>
                <a:gd name="T14" fmla="*/ 12 w 12"/>
                <a:gd name="T15" fmla="*/ 24 h 30"/>
                <a:gd name="T16" fmla="*/ 12 w 12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12" y="30"/>
                  </a:moveTo>
                  <a:lnTo>
                    <a:pt x="6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24"/>
                  </a:lnTo>
                  <a:lnTo>
                    <a:pt x="12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37" name="Freeform 437"/>
            <p:cNvSpPr>
              <a:spLocks/>
            </p:cNvSpPr>
            <p:nvPr/>
          </p:nvSpPr>
          <p:spPr bwMode="auto">
            <a:xfrm>
              <a:off x="4230" y="2121"/>
              <a:ext cx="18" cy="36"/>
            </a:xfrm>
            <a:custGeom>
              <a:avLst/>
              <a:gdLst>
                <a:gd name="T0" fmla="*/ 18 w 18"/>
                <a:gd name="T1" fmla="*/ 36 h 36"/>
                <a:gd name="T2" fmla="*/ 18 w 18"/>
                <a:gd name="T3" fmla="*/ 36 h 36"/>
                <a:gd name="T4" fmla="*/ 12 w 18"/>
                <a:gd name="T5" fmla="*/ 30 h 36"/>
                <a:gd name="T6" fmla="*/ 12 w 18"/>
                <a:gd name="T7" fmla="*/ 24 h 36"/>
                <a:gd name="T8" fmla="*/ 6 w 18"/>
                <a:gd name="T9" fmla="*/ 18 h 36"/>
                <a:gd name="T10" fmla="*/ 6 w 18"/>
                <a:gd name="T11" fmla="*/ 12 h 36"/>
                <a:gd name="T12" fmla="*/ 0 w 18"/>
                <a:gd name="T13" fmla="*/ 6 h 36"/>
                <a:gd name="T14" fmla="*/ 0 w 18"/>
                <a:gd name="T15" fmla="*/ 6 h 36"/>
                <a:gd name="T16" fmla="*/ 6 w 18"/>
                <a:gd name="T17" fmla="*/ 0 h 36"/>
                <a:gd name="T18" fmla="*/ 6 w 18"/>
                <a:gd name="T19" fmla="*/ 0 h 36"/>
                <a:gd name="T20" fmla="*/ 6 w 18"/>
                <a:gd name="T21" fmla="*/ 6 h 36"/>
                <a:gd name="T22" fmla="*/ 12 w 18"/>
                <a:gd name="T23" fmla="*/ 12 h 36"/>
                <a:gd name="T24" fmla="*/ 12 w 18"/>
                <a:gd name="T25" fmla="*/ 18 h 36"/>
                <a:gd name="T26" fmla="*/ 12 w 18"/>
                <a:gd name="T27" fmla="*/ 24 h 36"/>
                <a:gd name="T28" fmla="*/ 18 w 18"/>
                <a:gd name="T29" fmla="*/ 30 h 36"/>
                <a:gd name="T30" fmla="*/ 18 w 18"/>
                <a:gd name="T31" fmla="*/ 36 h 36"/>
                <a:gd name="T32" fmla="*/ 18 w 18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6"/>
                <a:gd name="T53" fmla="*/ 18 w 18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6">
                  <a:moveTo>
                    <a:pt x="18" y="36"/>
                  </a:moveTo>
                  <a:lnTo>
                    <a:pt x="18" y="36"/>
                  </a:lnTo>
                  <a:lnTo>
                    <a:pt x="12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2" y="24"/>
                  </a:lnTo>
                  <a:lnTo>
                    <a:pt x="18" y="30"/>
                  </a:lnTo>
                  <a:lnTo>
                    <a:pt x="18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38" name="Freeform 438"/>
            <p:cNvSpPr>
              <a:spLocks/>
            </p:cNvSpPr>
            <p:nvPr/>
          </p:nvSpPr>
          <p:spPr bwMode="auto">
            <a:xfrm>
              <a:off x="4200" y="2127"/>
              <a:ext cx="24" cy="35"/>
            </a:xfrm>
            <a:custGeom>
              <a:avLst/>
              <a:gdLst>
                <a:gd name="T0" fmla="*/ 24 w 24"/>
                <a:gd name="T1" fmla="*/ 35 h 35"/>
                <a:gd name="T2" fmla="*/ 18 w 24"/>
                <a:gd name="T3" fmla="*/ 30 h 35"/>
                <a:gd name="T4" fmla="*/ 18 w 24"/>
                <a:gd name="T5" fmla="*/ 30 h 35"/>
                <a:gd name="T6" fmla="*/ 12 w 24"/>
                <a:gd name="T7" fmla="*/ 24 h 35"/>
                <a:gd name="T8" fmla="*/ 6 w 24"/>
                <a:gd name="T9" fmla="*/ 18 h 35"/>
                <a:gd name="T10" fmla="*/ 6 w 24"/>
                <a:gd name="T11" fmla="*/ 12 h 35"/>
                <a:gd name="T12" fmla="*/ 0 w 24"/>
                <a:gd name="T13" fmla="*/ 6 h 35"/>
                <a:gd name="T14" fmla="*/ 0 w 24"/>
                <a:gd name="T15" fmla="*/ 6 h 35"/>
                <a:gd name="T16" fmla="*/ 0 w 24"/>
                <a:gd name="T17" fmla="*/ 0 h 35"/>
                <a:gd name="T18" fmla="*/ 6 w 24"/>
                <a:gd name="T19" fmla="*/ 0 h 35"/>
                <a:gd name="T20" fmla="*/ 6 w 24"/>
                <a:gd name="T21" fmla="*/ 6 h 35"/>
                <a:gd name="T22" fmla="*/ 6 w 24"/>
                <a:gd name="T23" fmla="*/ 12 h 35"/>
                <a:gd name="T24" fmla="*/ 12 w 24"/>
                <a:gd name="T25" fmla="*/ 18 h 35"/>
                <a:gd name="T26" fmla="*/ 12 w 24"/>
                <a:gd name="T27" fmla="*/ 24 h 35"/>
                <a:gd name="T28" fmla="*/ 18 w 24"/>
                <a:gd name="T29" fmla="*/ 30 h 35"/>
                <a:gd name="T30" fmla="*/ 18 w 24"/>
                <a:gd name="T31" fmla="*/ 35 h 35"/>
                <a:gd name="T32" fmla="*/ 24 w 24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5"/>
                <a:gd name="T53" fmla="*/ 24 w 24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5">
                  <a:moveTo>
                    <a:pt x="24" y="35"/>
                  </a:moveTo>
                  <a:lnTo>
                    <a:pt x="18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2" y="24"/>
                  </a:lnTo>
                  <a:lnTo>
                    <a:pt x="18" y="30"/>
                  </a:lnTo>
                  <a:lnTo>
                    <a:pt x="18" y="35"/>
                  </a:lnTo>
                  <a:lnTo>
                    <a:pt x="24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39" name="Freeform 439"/>
            <p:cNvSpPr>
              <a:spLocks/>
            </p:cNvSpPr>
            <p:nvPr/>
          </p:nvSpPr>
          <p:spPr bwMode="auto">
            <a:xfrm>
              <a:off x="4248" y="2127"/>
              <a:ext cx="18" cy="30"/>
            </a:xfrm>
            <a:custGeom>
              <a:avLst/>
              <a:gdLst>
                <a:gd name="T0" fmla="*/ 18 w 18"/>
                <a:gd name="T1" fmla="*/ 30 h 30"/>
                <a:gd name="T2" fmla="*/ 12 w 18"/>
                <a:gd name="T3" fmla="*/ 30 h 30"/>
                <a:gd name="T4" fmla="*/ 12 w 18"/>
                <a:gd name="T5" fmla="*/ 24 h 30"/>
                <a:gd name="T6" fmla="*/ 6 w 18"/>
                <a:gd name="T7" fmla="*/ 18 h 30"/>
                <a:gd name="T8" fmla="*/ 0 w 18"/>
                <a:gd name="T9" fmla="*/ 12 h 30"/>
                <a:gd name="T10" fmla="*/ 0 w 18"/>
                <a:gd name="T11" fmla="*/ 6 h 30"/>
                <a:gd name="T12" fmla="*/ 0 w 18"/>
                <a:gd name="T13" fmla="*/ 6 h 30"/>
                <a:gd name="T14" fmla="*/ 0 w 18"/>
                <a:gd name="T15" fmla="*/ 0 h 30"/>
                <a:gd name="T16" fmla="*/ 0 w 18"/>
                <a:gd name="T17" fmla="*/ 0 h 30"/>
                <a:gd name="T18" fmla="*/ 0 w 18"/>
                <a:gd name="T19" fmla="*/ 0 h 30"/>
                <a:gd name="T20" fmla="*/ 6 w 18"/>
                <a:gd name="T21" fmla="*/ 6 h 30"/>
                <a:gd name="T22" fmla="*/ 6 w 18"/>
                <a:gd name="T23" fmla="*/ 6 h 30"/>
                <a:gd name="T24" fmla="*/ 6 w 18"/>
                <a:gd name="T25" fmla="*/ 12 h 30"/>
                <a:gd name="T26" fmla="*/ 12 w 18"/>
                <a:gd name="T27" fmla="*/ 18 h 30"/>
                <a:gd name="T28" fmla="*/ 12 w 18"/>
                <a:gd name="T29" fmla="*/ 24 h 30"/>
                <a:gd name="T30" fmla="*/ 12 w 18"/>
                <a:gd name="T31" fmla="*/ 30 h 30"/>
                <a:gd name="T32" fmla="*/ 18 w 18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0"/>
                <a:gd name="T53" fmla="*/ 18 w 1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0">
                  <a:moveTo>
                    <a:pt x="18" y="30"/>
                  </a:moveTo>
                  <a:lnTo>
                    <a:pt x="12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2" y="24"/>
                  </a:lnTo>
                  <a:lnTo>
                    <a:pt x="12" y="30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40" name="Freeform 440"/>
            <p:cNvSpPr>
              <a:spLocks/>
            </p:cNvSpPr>
            <p:nvPr/>
          </p:nvSpPr>
          <p:spPr bwMode="auto">
            <a:xfrm>
              <a:off x="4236" y="2157"/>
              <a:ext cx="24" cy="41"/>
            </a:xfrm>
            <a:custGeom>
              <a:avLst/>
              <a:gdLst>
                <a:gd name="T0" fmla="*/ 0 w 24"/>
                <a:gd name="T1" fmla="*/ 41 h 41"/>
                <a:gd name="T2" fmla="*/ 0 w 24"/>
                <a:gd name="T3" fmla="*/ 41 h 41"/>
                <a:gd name="T4" fmla="*/ 0 w 24"/>
                <a:gd name="T5" fmla="*/ 35 h 41"/>
                <a:gd name="T6" fmla="*/ 0 w 24"/>
                <a:gd name="T7" fmla="*/ 29 h 41"/>
                <a:gd name="T8" fmla="*/ 6 w 24"/>
                <a:gd name="T9" fmla="*/ 23 h 41"/>
                <a:gd name="T10" fmla="*/ 12 w 24"/>
                <a:gd name="T11" fmla="*/ 11 h 41"/>
                <a:gd name="T12" fmla="*/ 18 w 24"/>
                <a:gd name="T13" fmla="*/ 5 h 41"/>
                <a:gd name="T14" fmla="*/ 24 w 24"/>
                <a:gd name="T15" fmla="*/ 0 h 41"/>
                <a:gd name="T16" fmla="*/ 24 w 24"/>
                <a:gd name="T17" fmla="*/ 0 h 41"/>
                <a:gd name="T18" fmla="*/ 24 w 24"/>
                <a:gd name="T19" fmla="*/ 0 h 41"/>
                <a:gd name="T20" fmla="*/ 24 w 24"/>
                <a:gd name="T21" fmla="*/ 5 h 41"/>
                <a:gd name="T22" fmla="*/ 18 w 24"/>
                <a:gd name="T23" fmla="*/ 17 h 41"/>
                <a:gd name="T24" fmla="*/ 12 w 24"/>
                <a:gd name="T25" fmla="*/ 23 h 41"/>
                <a:gd name="T26" fmla="*/ 6 w 24"/>
                <a:gd name="T27" fmla="*/ 29 h 41"/>
                <a:gd name="T28" fmla="*/ 6 w 24"/>
                <a:gd name="T29" fmla="*/ 35 h 41"/>
                <a:gd name="T30" fmla="*/ 0 w 24"/>
                <a:gd name="T31" fmla="*/ 41 h 41"/>
                <a:gd name="T32" fmla="*/ 0 w 24"/>
                <a:gd name="T33" fmla="*/ 41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1"/>
                <a:gd name="T53" fmla="*/ 24 w 24"/>
                <a:gd name="T54" fmla="*/ 41 h 4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1">
                  <a:moveTo>
                    <a:pt x="0" y="41"/>
                  </a:moveTo>
                  <a:lnTo>
                    <a:pt x="0" y="41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6" y="23"/>
                  </a:lnTo>
                  <a:lnTo>
                    <a:pt x="12" y="11"/>
                  </a:lnTo>
                  <a:lnTo>
                    <a:pt x="18" y="5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18" y="17"/>
                  </a:lnTo>
                  <a:lnTo>
                    <a:pt x="12" y="23"/>
                  </a:lnTo>
                  <a:lnTo>
                    <a:pt x="6" y="29"/>
                  </a:lnTo>
                  <a:lnTo>
                    <a:pt x="6" y="35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41" name="Freeform 441"/>
            <p:cNvSpPr>
              <a:spLocks/>
            </p:cNvSpPr>
            <p:nvPr/>
          </p:nvSpPr>
          <p:spPr bwMode="auto">
            <a:xfrm>
              <a:off x="4212" y="2157"/>
              <a:ext cx="24" cy="35"/>
            </a:xfrm>
            <a:custGeom>
              <a:avLst/>
              <a:gdLst>
                <a:gd name="T0" fmla="*/ 0 w 24"/>
                <a:gd name="T1" fmla="*/ 35 h 35"/>
                <a:gd name="T2" fmla="*/ 0 w 24"/>
                <a:gd name="T3" fmla="*/ 35 h 35"/>
                <a:gd name="T4" fmla="*/ 6 w 24"/>
                <a:gd name="T5" fmla="*/ 29 h 35"/>
                <a:gd name="T6" fmla="*/ 6 w 24"/>
                <a:gd name="T7" fmla="*/ 23 h 35"/>
                <a:gd name="T8" fmla="*/ 6 w 24"/>
                <a:gd name="T9" fmla="*/ 17 h 35"/>
                <a:gd name="T10" fmla="*/ 12 w 24"/>
                <a:gd name="T11" fmla="*/ 11 h 35"/>
                <a:gd name="T12" fmla="*/ 18 w 24"/>
                <a:gd name="T13" fmla="*/ 5 h 35"/>
                <a:gd name="T14" fmla="*/ 24 w 24"/>
                <a:gd name="T15" fmla="*/ 5 h 35"/>
                <a:gd name="T16" fmla="*/ 24 w 24"/>
                <a:gd name="T17" fmla="*/ 0 h 35"/>
                <a:gd name="T18" fmla="*/ 24 w 24"/>
                <a:gd name="T19" fmla="*/ 5 h 35"/>
                <a:gd name="T20" fmla="*/ 24 w 24"/>
                <a:gd name="T21" fmla="*/ 11 h 35"/>
                <a:gd name="T22" fmla="*/ 18 w 24"/>
                <a:gd name="T23" fmla="*/ 17 h 35"/>
                <a:gd name="T24" fmla="*/ 12 w 24"/>
                <a:gd name="T25" fmla="*/ 23 h 35"/>
                <a:gd name="T26" fmla="*/ 12 w 24"/>
                <a:gd name="T27" fmla="*/ 29 h 35"/>
                <a:gd name="T28" fmla="*/ 6 w 24"/>
                <a:gd name="T29" fmla="*/ 29 h 35"/>
                <a:gd name="T30" fmla="*/ 6 w 24"/>
                <a:gd name="T31" fmla="*/ 35 h 35"/>
                <a:gd name="T32" fmla="*/ 0 w 24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5"/>
                <a:gd name="T53" fmla="*/ 24 w 24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5">
                  <a:moveTo>
                    <a:pt x="0" y="35"/>
                  </a:moveTo>
                  <a:lnTo>
                    <a:pt x="0" y="35"/>
                  </a:lnTo>
                  <a:lnTo>
                    <a:pt x="6" y="29"/>
                  </a:lnTo>
                  <a:lnTo>
                    <a:pt x="6" y="23"/>
                  </a:lnTo>
                  <a:lnTo>
                    <a:pt x="6" y="17"/>
                  </a:lnTo>
                  <a:lnTo>
                    <a:pt x="12" y="11"/>
                  </a:lnTo>
                  <a:lnTo>
                    <a:pt x="18" y="5"/>
                  </a:lnTo>
                  <a:lnTo>
                    <a:pt x="24" y="5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24" y="11"/>
                  </a:lnTo>
                  <a:lnTo>
                    <a:pt x="18" y="17"/>
                  </a:lnTo>
                  <a:lnTo>
                    <a:pt x="12" y="23"/>
                  </a:lnTo>
                  <a:lnTo>
                    <a:pt x="12" y="29"/>
                  </a:lnTo>
                  <a:lnTo>
                    <a:pt x="6" y="29"/>
                  </a:lnTo>
                  <a:lnTo>
                    <a:pt x="6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42" name="Freeform 442"/>
            <p:cNvSpPr>
              <a:spLocks/>
            </p:cNvSpPr>
            <p:nvPr/>
          </p:nvSpPr>
          <p:spPr bwMode="auto">
            <a:xfrm>
              <a:off x="4212" y="2127"/>
              <a:ext cx="24" cy="35"/>
            </a:xfrm>
            <a:custGeom>
              <a:avLst/>
              <a:gdLst>
                <a:gd name="T0" fmla="*/ 24 w 24"/>
                <a:gd name="T1" fmla="*/ 35 h 35"/>
                <a:gd name="T2" fmla="*/ 24 w 24"/>
                <a:gd name="T3" fmla="*/ 30 h 35"/>
                <a:gd name="T4" fmla="*/ 18 w 24"/>
                <a:gd name="T5" fmla="*/ 24 h 35"/>
                <a:gd name="T6" fmla="*/ 12 w 24"/>
                <a:gd name="T7" fmla="*/ 18 h 35"/>
                <a:gd name="T8" fmla="*/ 12 w 24"/>
                <a:gd name="T9" fmla="*/ 18 h 35"/>
                <a:gd name="T10" fmla="*/ 6 w 24"/>
                <a:gd name="T11" fmla="*/ 12 h 35"/>
                <a:gd name="T12" fmla="*/ 6 w 24"/>
                <a:gd name="T13" fmla="*/ 6 h 35"/>
                <a:gd name="T14" fmla="*/ 0 w 24"/>
                <a:gd name="T15" fmla="*/ 0 h 35"/>
                <a:gd name="T16" fmla="*/ 6 w 24"/>
                <a:gd name="T17" fmla="*/ 0 h 35"/>
                <a:gd name="T18" fmla="*/ 6 w 24"/>
                <a:gd name="T19" fmla="*/ 0 h 35"/>
                <a:gd name="T20" fmla="*/ 6 w 24"/>
                <a:gd name="T21" fmla="*/ 0 h 35"/>
                <a:gd name="T22" fmla="*/ 12 w 24"/>
                <a:gd name="T23" fmla="*/ 6 h 35"/>
                <a:gd name="T24" fmla="*/ 12 w 24"/>
                <a:gd name="T25" fmla="*/ 12 h 35"/>
                <a:gd name="T26" fmla="*/ 18 w 24"/>
                <a:gd name="T27" fmla="*/ 18 h 35"/>
                <a:gd name="T28" fmla="*/ 18 w 24"/>
                <a:gd name="T29" fmla="*/ 24 h 35"/>
                <a:gd name="T30" fmla="*/ 24 w 24"/>
                <a:gd name="T31" fmla="*/ 30 h 35"/>
                <a:gd name="T32" fmla="*/ 24 w 24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5"/>
                <a:gd name="T53" fmla="*/ 24 w 24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5">
                  <a:moveTo>
                    <a:pt x="24" y="35"/>
                  </a:moveTo>
                  <a:lnTo>
                    <a:pt x="24" y="30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24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43" name="Freeform 443"/>
            <p:cNvSpPr>
              <a:spLocks/>
            </p:cNvSpPr>
            <p:nvPr/>
          </p:nvSpPr>
          <p:spPr bwMode="auto">
            <a:xfrm>
              <a:off x="5096" y="1636"/>
              <a:ext cx="89" cy="84"/>
            </a:xfrm>
            <a:custGeom>
              <a:avLst/>
              <a:gdLst>
                <a:gd name="T0" fmla="*/ 18 w 89"/>
                <a:gd name="T1" fmla="*/ 18 h 84"/>
                <a:gd name="T2" fmla="*/ 12 w 89"/>
                <a:gd name="T3" fmla="*/ 30 h 84"/>
                <a:gd name="T4" fmla="*/ 12 w 89"/>
                <a:gd name="T5" fmla="*/ 42 h 84"/>
                <a:gd name="T6" fmla="*/ 24 w 89"/>
                <a:gd name="T7" fmla="*/ 42 h 84"/>
                <a:gd name="T8" fmla="*/ 29 w 89"/>
                <a:gd name="T9" fmla="*/ 42 h 84"/>
                <a:gd name="T10" fmla="*/ 29 w 89"/>
                <a:gd name="T11" fmla="*/ 48 h 84"/>
                <a:gd name="T12" fmla="*/ 29 w 89"/>
                <a:gd name="T13" fmla="*/ 48 h 84"/>
                <a:gd name="T14" fmla="*/ 24 w 89"/>
                <a:gd name="T15" fmla="*/ 48 h 84"/>
                <a:gd name="T16" fmla="*/ 18 w 89"/>
                <a:gd name="T17" fmla="*/ 42 h 84"/>
                <a:gd name="T18" fmla="*/ 6 w 89"/>
                <a:gd name="T19" fmla="*/ 48 h 84"/>
                <a:gd name="T20" fmla="*/ 0 w 89"/>
                <a:gd name="T21" fmla="*/ 54 h 84"/>
                <a:gd name="T22" fmla="*/ 6 w 89"/>
                <a:gd name="T23" fmla="*/ 66 h 84"/>
                <a:gd name="T24" fmla="*/ 12 w 89"/>
                <a:gd name="T25" fmla="*/ 66 h 84"/>
                <a:gd name="T26" fmla="*/ 18 w 89"/>
                <a:gd name="T27" fmla="*/ 66 h 84"/>
                <a:gd name="T28" fmla="*/ 24 w 89"/>
                <a:gd name="T29" fmla="*/ 66 h 84"/>
                <a:gd name="T30" fmla="*/ 29 w 89"/>
                <a:gd name="T31" fmla="*/ 60 h 84"/>
                <a:gd name="T32" fmla="*/ 24 w 89"/>
                <a:gd name="T33" fmla="*/ 72 h 84"/>
                <a:gd name="T34" fmla="*/ 24 w 89"/>
                <a:gd name="T35" fmla="*/ 84 h 84"/>
                <a:gd name="T36" fmla="*/ 29 w 89"/>
                <a:gd name="T37" fmla="*/ 84 h 84"/>
                <a:gd name="T38" fmla="*/ 41 w 89"/>
                <a:gd name="T39" fmla="*/ 84 h 84"/>
                <a:gd name="T40" fmla="*/ 41 w 89"/>
                <a:gd name="T41" fmla="*/ 72 h 84"/>
                <a:gd name="T42" fmla="*/ 41 w 89"/>
                <a:gd name="T43" fmla="*/ 66 h 84"/>
                <a:gd name="T44" fmla="*/ 41 w 89"/>
                <a:gd name="T45" fmla="*/ 60 h 84"/>
                <a:gd name="T46" fmla="*/ 41 w 89"/>
                <a:gd name="T47" fmla="*/ 66 h 84"/>
                <a:gd name="T48" fmla="*/ 47 w 89"/>
                <a:gd name="T49" fmla="*/ 72 h 84"/>
                <a:gd name="T50" fmla="*/ 59 w 89"/>
                <a:gd name="T51" fmla="*/ 72 h 84"/>
                <a:gd name="T52" fmla="*/ 71 w 89"/>
                <a:gd name="T53" fmla="*/ 78 h 84"/>
                <a:gd name="T54" fmla="*/ 83 w 89"/>
                <a:gd name="T55" fmla="*/ 72 h 84"/>
                <a:gd name="T56" fmla="*/ 83 w 89"/>
                <a:gd name="T57" fmla="*/ 66 h 84"/>
                <a:gd name="T58" fmla="*/ 83 w 89"/>
                <a:gd name="T59" fmla="*/ 60 h 84"/>
                <a:gd name="T60" fmla="*/ 71 w 89"/>
                <a:gd name="T61" fmla="*/ 54 h 84"/>
                <a:gd name="T62" fmla="*/ 59 w 89"/>
                <a:gd name="T63" fmla="*/ 54 h 84"/>
                <a:gd name="T64" fmla="*/ 65 w 89"/>
                <a:gd name="T65" fmla="*/ 42 h 84"/>
                <a:gd name="T66" fmla="*/ 77 w 89"/>
                <a:gd name="T67" fmla="*/ 42 h 84"/>
                <a:gd name="T68" fmla="*/ 89 w 89"/>
                <a:gd name="T69" fmla="*/ 36 h 84"/>
                <a:gd name="T70" fmla="*/ 89 w 89"/>
                <a:gd name="T71" fmla="*/ 24 h 84"/>
                <a:gd name="T72" fmla="*/ 77 w 89"/>
                <a:gd name="T73" fmla="*/ 18 h 84"/>
                <a:gd name="T74" fmla="*/ 65 w 89"/>
                <a:gd name="T75" fmla="*/ 24 h 84"/>
                <a:gd name="T76" fmla="*/ 65 w 89"/>
                <a:gd name="T77" fmla="*/ 30 h 84"/>
                <a:gd name="T78" fmla="*/ 59 w 89"/>
                <a:gd name="T79" fmla="*/ 36 h 84"/>
                <a:gd name="T80" fmla="*/ 53 w 89"/>
                <a:gd name="T81" fmla="*/ 36 h 84"/>
                <a:gd name="T82" fmla="*/ 53 w 89"/>
                <a:gd name="T83" fmla="*/ 30 h 84"/>
                <a:gd name="T84" fmla="*/ 53 w 89"/>
                <a:gd name="T85" fmla="*/ 24 h 84"/>
                <a:gd name="T86" fmla="*/ 65 w 89"/>
                <a:gd name="T87" fmla="*/ 12 h 84"/>
                <a:gd name="T88" fmla="*/ 59 w 89"/>
                <a:gd name="T89" fmla="*/ 0 h 84"/>
                <a:gd name="T90" fmla="*/ 47 w 89"/>
                <a:gd name="T91" fmla="*/ 0 h 84"/>
                <a:gd name="T92" fmla="*/ 41 w 89"/>
                <a:gd name="T93" fmla="*/ 6 h 84"/>
                <a:gd name="T94" fmla="*/ 35 w 89"/>
                <a:gd name="T95" fmla="*/ 12 h 84"/>
                <a:gd name="T96" fmla="*/ 41 w 89"/>
                <a:gd name="T97" fmla="*/ 18 h 84"/>
                <a:gd name="T98" fmla="*/ 41 w 89"/>
                <a:gd name="T99" fmla="*/ 24 h 84"/>
                <a:gd name="T100" fmla="*/ 41 w 89"/>
                <a:gd name="T101" fmla="*/ 36 h 84"/>
                <a:gd name="T102" fmla="*/ 35 w 89"/>
                <a:gd name="T103" fmla="*/ 36 h 84"/>
                <a:gd name="T104" fmla="*/ 35 w 89"/>
                <a:gd name="T105" fmla="*/ 24 h 8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84"/>
                <a:gd name="T161" fmla="*/ 89 w 89"/>
                <a:gd name="T162" fmla="*/ 84 h 8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84">
                  <a:moveTo>
                    <a:pt x="24" y="18"/>
                  </a:moveTo>
                  <a:lnTo>
                    <a:pt x="18" y="18"/>
                  </a:lnTo>
                  <a:lnTo>
                    <a:pt x="12" y="24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12" y="42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9" y="42"/>
                  </a:lnTo>
                  <a:lnTo>
                    <a:pt x="29" y="48"/>
                  </a:lnTo>
                  <a:lnTo>
                    <a:pt x="24" y="48"/>
                  </a:lnTo>
                  <a:lnTo>
                    <a:pt x="18" y="48"/>
                  </a:lnTo>
                  <a:lnTo>
                    <a:pt x="18" y="42"/>
                  </a:lnTo>
                  <a:lnTo>
                    <a:pt x="12" y="42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8" y="66"/>
                  </a:lnTo>
                  <a:lnTo>
                    <a:pt x="24" y="66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29" y="66"/>
                  </a:lnTo>
                  <a:lnTo>
                    <a:pt x="24" y="72"/>
                  </a:lnTo>
                  <a:lnTo>
                    <a:pt x="24" y="78"/>
                  </a:lnTo>
                  <a:lnTo>
                    <a:pt x="24" y="84"/>
                  </a:lnTo>
                  <a:lnTo>
                    <a:pt x="29" y="84"/>
                  </a:lnTo>
                  <a:lnTo>
                    <a:pt x="35" y="84"/>
                  </a:lnTo>
                  <a:lnTo>
                    <a:pt x="41" y="84"/>
                  </a:lnTo>
                  <a:lnTo>
                    <a:pt x="41" y="78"/>
                  </a:lnTo>
                  <a:lnTo>
                    <a:pt x="41" y="72"/>
                  </a:lnTo>
                  <a:lnTo>
                    <a:pt x="41" y="66"/>
                  </a:lnTo>
                  <a:lnTo>
                    <a:pt x="41" y="60"/>
                  </a:lnTo>
                  <a:lnTo>
                    <a:pt x="41" y="66"/>
                  </a:lnTo>
                  <a:lnTo>
                    <a:pt x="47" y="66"/>
                  </a:lnTo>
                  <a:lnTo>
                    <a:pt x="47" y="72"/>
                  </a:lnTo>
                  <a:lnTo>
                    <a:pt x="53" y="72"/>
                  </a:lnTo>
                  <a:lnTo>
                    <a:pt x="59" y="72"/>
                  </a:lnTo>
                  <a:lnTo>
                    <a:pt x="65" y="72"/>
                  </a:lnTo>
                  <a:lnTo>
                    <a:pt x="65" y="78"/>
                  </a:lnTo>
                  <a:lnTo>
                    <a:pt x="71" y="78"/>
                  </a:lnTo>
                  <a:lnTo>
                    <a:pt x="77" y="78"/>
                  </a:lnTo>
                  <a:lnTo>
                    <a:pt x="77" y="72"/>
                  </a:lnTo>
                  <a:lnTo>
                    <a:pt x="83" y="72"/>
                  </a:lnTo>
                  <a:lnTo>
                    <a:pt x="83" y="66"/>
                  </a:lnTo>
                  <a:lnTo>
                    <a:pt x="83" y="60"/>
                  </a:lnTo>
                  <a:lnTo>
                    <a:pt x="77" y="54"/>
                  </a:lnTo>
                  <a:lnTo>
                    <a:pt x="71" y="54"/>
                  </a:lnTo>
                  <a:lnTo>
                    <a:pt x="65" y="54"/>
                  </a:lnTo>
                  <a:lnTo>
                    <a:pt x="59" y="54"/>
                  </a:lnTo>
                  <a:lnTo>
                    <a:pt x="59" y="48"/>
                  </a:lnTo>
                  <a:lnTo>
                    <a:pt x="65" y="48"/>
                  </a:lnTo>
                  <a:lnTo>
                    <a:pt x="65" y="42"/>
                  </a:lnTo>
                  <a:lnTo>
                    <a:pt x="71" y="42"/>
                  </a:lnTo>
                  <a:lnTo>
                    <a:pt x="77" y="42"/>
                  </a:lnTo>
                  <a:lnTo>
                    <a:pt x="83" y="36"/>
                  </a:lnTo>
                  <a:lnTo>
                    <a:pt x="89" y="36"/>
                  </a:lnTo>
                  <a:lnTo>
                    <a:pt x="89" y="30"/>
                  </a:lnTo>
                  <a:lnTo>
                    <a:pt x="89" y="24"/>
                  </a:lnTo>
                  <a:lnTo>
                    <a:pt x="83" y="18"/>
                  </a:lnTo>
                  <a:lnTo>
                    <a:pt x="77" y="18"/>
                  </a:lnTo>
                  <a:lnTo>
                    <a:pt x="71" y="18"/>
                  </a:lnTo>
                  <a:lnTo>
                    <a:pt x="65" y="24"/>
                  </a:lnTo>
                  <a:lnTo>
                    <a:pt x="65" y="30"/>
                  </a:lnTo>
                  <a:lnTo>
                    <a:pt x="65" y="36"/>
                  </a:lnTo>
                  <a:lnTo>
                    <a:pt x="59" y="36"/>
                  </a:lnTo>
                  <a:lnTo>
                    <a:pt x="53" y="42"/>
                  </a:lnTo>
                  <a:lnTo>
                    <a:pt x="53" y="36"/>
                  </a:lnTo>
                  <a:lnTo>
                    <a:pt x="47" y="36"/>
                  </a:lnTo>
                  <a:lnTo>
                    <a:pt x="53" y="30"/>
                  </a:lnTo>
                  <a:lnTo>
                    <a:pt x="53" y="24"/>
                  </a:lnTo>
                  <a:lnTo>
                    <a:pt x="59" y="18"/>
                  </a:lnTo>
                  <a:lnTo>
                    <a:pt x="65" y="12"/>
                  </a:lnTo>
                  <a:lnTo>
                    <a:pt x="59" y="6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1" y="0"/>
                  </a:lnTo>
                  <a:lnTo>
                    <a:pt x="41" y="6"/>
                  </a:lnTo>
                  <a:lnTo>
                    <a:pt x="35" y="6"/>
                  </a:lnTo>
                  <a:lnTo>
                    <a:pt x="35" y="12"/>
                  </a:lnTo>
                  <a:lnTo>
                    <a:pt x="41" y="18"/>
                  </a:lnTo>
                  <a:lnTo>
                    <a:pt x="41" y="24"/>
                  </a:lnTo>
                  <a:lnTo>
                    <a:pt x="41" y="30"/>
                  </a:lnTo>
                  <a:lnTo>
                    <a:pt x="41" y="36"/>
                  </a:lnTo>
                  <a:lnTo>
                    <a:pt x="35" y="36"/>
                  </a:lnTo>
                  <a:lnTo>
                    <a:pt x="35" y="30"/>
                  </a:lnTo>
                  <a:lnTo>
                    <a:pt x="35" y="24"/>
                  </a:lnTo>
                  <a:lnTo>
                    <a:pt x="29" y="18"/>
                  </a:lnTo>
                  <a:lnTo>
                    <a:pt x="24" y="18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44" name="Freeform 444"/>
            <p:cNvSpPr>
              <a:spLocks/>
            </p:cNvSpPr>
            <p:nvPr/>
          </p:nvSpPr>
          <p:spPr bwMode="auto">
            <a:xfrm>
              <a:off x="5036" y="1750"/>
              <a:ext cx="89" cy="155"/>
            </a:xfrm>
            <a:custGeom>
              <a:avLst/>
              <a:gdLst>
                <a:gd name="T0" fmla="*/ 89 w 89"/>
                <a:gd name="T1" fmla="*/ 0 h 155"/>
                <a:gd name="T2" fmla="*/ 84 w 89"/>
                <a:gd name="T3" fmla="*/ 12 h 155"/>
                <a:gd name="T4" fmla="*/ 72 w 89"/>
                <a:gd name="T5" fmla="*/ 18 h 155"/>
                <a:gd name="T6" fmla="*/ 66 w 89"/>
                <a:gd name="T7" fmla="*/ 24 h 155"/>
                <a:gd name="T8" fmla="*/ 54 w 89"/>
                <a:gd name="T9" fmla="*/ 30 h 155"/>
                <a:gd name="T10" fmla="*/ 48 w 89"/>
                <a:gd name="T11" fmla="*/ 36 h 155"/>
                <a:gd name="T12" fmla="*/ 36 w 89"/>
                <a:gd name="T13" fmla="*/ 36 h 155"/>
                <a:gd name="T14" fmla="*/ 30 w 89"/>
                <a:gd name="T15" fmla="*/ 42 h 155"/>
                <a:gd name="T16" fmla="*/ 18 w 89"/>
                <a:gd name="T17" fmla="*/ 42 h 155"/>
                <a:gd name="T18" fmla="*/ 18 w 89"/>
                <a:gd name="T19" fmla="*/ 42 h 155"/>
                <a:gd name="T20" fmla="*/ 18 w 89"/>
                <a:gd name="T21" fmla="*/ 48 h 155"/>
                <a:gd name="T22" fmla="*/ 18 w 89"/>
                <a:gd name="T23" fmla="*/ 54 h 155"/>
                <a:gd name="T24" fmla="*/ 18 w 89"/>
                <a:gd name="T25" fmla="*/ 54 h 155"/>
                <a:gd name="T26" fmla="*/ 12 w 89"/>
                <a:gd name="T27" fmla="*/ 60 h 155"/>
                <a:gd name="T28" fmla="*/ 12 w 89"/>
                <a:gd name="T29" fmla="*/ 66 h 155"/>
                <a:gd name="T30" fmla="*/ 6 w 89"/>
                <a:gd name="T31" fmla="*/ 66 h 155"/>
                <a:gd name="T32" fmla="*/ 0 w 89"/>
                <a:gd name="T33" fmla="*/ 72 h 155"/>
                <a:gd name="T34" fmla="*/ 6 w 89"/>
                <a:gd name="T35" fmla="*/ 84 h 155"/>
                <a:gd name="T36" fmla="*/ 12 w 89"/>
                <a:gd name="T37" fmla="*/ 96 h 155"/>
                <a:gd name="T38" fmla="*/ 12 w 89"/>
                <a:gd name="T39" fmla="*/ 108 h 155"/>
                <a:gd name="T40" fmla="*/ 6 w 89"/>
                <a:gd name="T41" fmla="*/ 114 h 155"/>
                <a:gd name="T42" fmla="*/ 12 w 89"/>
                <a:gd name="T43" fmla="*/ 120 h 155"/>
                <a:gd name="T44" fmla="*/ 18 w 89"/>
                <a:gd name="T45" fmla="*/ 120 h 155"/>
                <a:gd name="T46" fmla="*/ 24 w 89"/>
                <a:gd name="T47" fmla="*/ 125 h 155"/>
                <a:gd name="T48" fmla="*/ 30 w 89"/>
                <a:gd name="T49" fmla="*/ 125 h 155"/>
                <a:gd name="T50" fmla="*/ 30 w 89"/>
                <a:gd name="T51" fmla="*/ 131 h 155"/>
                <a:gd name="T52" fmla="*/ 36 w 89"/>
                <a:gd name="T53" fmla="*/ 137 h 155"/>
                <a:gd name="T54" fmla="*/ 42 w 89"/>
                <a:gd name="T55" fmla="*/ 143 h 155"/>
                <a:gd name="T56" fmla="*/ 42 w 89"/>
                <a:gd name="T57" fmla="*/ 155 h 155"/>
                <a:gd name="T58" fmla="*/ 48 w 89"/>
                <a:gd name="T59" fmla="*/ 149 h 155"/>
                <a:gd name="T60" fmla="*/ 48 w 89"/>
                <a:gd name="T61" fmla="*/ 143 h 155"/>
                <a:gd name="T62" fmla="*/ 54 w 89"/>
                <a:gd name="T63" fmla="*/ 137 h 155"/>
                <a:gd name="T64" fmla="*/ 60 w 89"/>
                <a:gd name="T65" fmla="*/ 131 h 155"/>
                <a:gd name="T66" fmla="*/ 60 w 89"/>
                <a:gd name="T67" fmla="*/ 125 h 155"/>
                <a:gd name="T68" fmla="*/ 66 w 89"/>
                <a:gd name="T69" fmla="*/ 125 h 155"/>
                <a:gd name="T70" fmla="*/ 78 w 89"/>
                <a:gd name="T71" fmla="*/ 120 h 155"/>
                <a:gd name="T72" fmla="*/ 84 w 89"/>
                <a:gd name="T73" fmla="*/ 120 h 155"/>
                <a:gd name="T74" fmla="*/ 78 w 89"/>
                <a:gd name="T75" fmla="*/ 114 h 155"/>
                <a:gd name="T76" fmla="*/ 78 w 89"/>
                <a:gd name="T77" fmla="*/ 102 h 155"/>
                <a:gd name="T78" fmla="*/ 78 w 89"/>
                <a:gd name="T79" fmla="*/ 96 h 155"/>
                <a:gd name="T80" fmla="*/ 84 w 89"/>
                <a:gd name="T81" fmla="*/ 84 h 155"/>
                <a:gd name="T82" fmla="*/ 78 w 89"/>
                <a:gd name="T83" fmla="*/ 66 h 155"/>
                <a:gd name="T84" fmla="*/ 78 w 89"/>
                <a:gd name="T85" fmla="*/ 54 h 155"/>
                <a:gd name="T86" fmla="*/ 78 w 89"/>
                <a:gd name="T87" fmla="*/ 36 h 155"/>
                <a:gd name="T88" fmla="*/ 78 w 89"/>
                <a:gd name="T89" fmla="*/ 24 h 155"/>
                <a:gd name="T90" fmla="*/ 84 w 89"/>
                <a:gd name="T91" fmla="*/ 18 h 155"/>
                <a:gd name="T92" fmla="*/ 84 w 89"/>
                <a:gd name="T93" fmla="*/ 12 h 155"/>
                <a:gd name="T94" fmla="*/ 89 w 89"/>
                <a:gd name="T95" fmla="*/ 6 h 155"/>
                <a:gd name="T96" fmla="*/ 89 w 89"/>
                <a:gd name="T97" fmla="*/ 6 h 155"/>
                <a:gd name="T98" fmla="*/ 89 w 89"/>
                <a:gd name="T99" fmla="*/ 6 h 155"/>
                <a:gd name="T100" fmla="*/ 89 w 89"/>
                <a:gd name="T101" fmla="*/ 6 h 155"/>
                <a:gd name="T102" fmla="*/ 89 w 89"/>
                <a:gd name="T103" fmla="*/ 0 h 155"/>
                <a:gd name="T104" fmla="*/ 89 w 89"/>
                <a:gd name="T105" fmla="*/ 0 h 155"/>
                <a:gd name="T106" fmla="*/ 89 w 89"/>
                <a:gd name="T107" fmla="*/ 0 h 15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9"/>
                <a:gd name="T163" fmla="*/ 0 h 155"/>
                <a:gd name="T164" fmla="*/ 89 w 89"/>
                <a:gd name="T165" fmla="*/ 155 h 15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9" h="155">
                  <a:moveTo>
                    <a:pt x="89" y="0"/>
                  </a:moveTo>
                  <a:lnTo>
                    <a:pt x="84" y="12"/>
                  </a:lnTo>
                  <a:lnTo>
                    <a:pt x="72" y="18"/>
                  </a:lnTo>
                  <a:lnTo>
                    <a:pt x="66" y="24"/>
                  </a:lnTo>
                  <a:lnTo>
                    <a:pt x="54" y="30"/>
                  </a:lnTo>
                  <a:lnTo>
                    <a:pt x="48" y="36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8" y="54"/>
                  </a:lnTo>
                  <a:lnTo>
                    <a:pt x="12" y="60"/>
                  </a:lnTo>
                  <a:lnTo>
                    <a:pt x="12" y="66"/>
                  </a:lnTo>
                  <a:lnTo>
                    <a:pt x="6" y="66"/>
                  </a:lnTo>
                  <a:lnTo>
                    <a:pt x="0" y="72"/>
                  </a:lnTo>
                  <a:lnTo>
                    <a:pt x="6" y="84"/>
                  </a:lnTo>
                  <a:lnTo>
                    <a:pt x="12" y="96"/>
                  </a:lnTo>
                  <a:lnTo>
                    <a:pt x="12" y="108"/>
                  </a:lnTo>
                  <a:lnTo>
                    <a:pt x="6" y="114"/>
                  </a:lnTo>
                  <a:lnTo>
                    <a:pt x="12" y="120"/>
                  </a:lnTo>
                  <a:lnTo>
                    <a:pt x="18" y="120"/>
                  </a:lnTo>
                  <a:lnTo>
                    <a:pt x="24" y="125"/>
                  </a:lnTo>
                  <a:lnTo>
                    <a:pt x="30" y="125"/>
                  </a:lnTo>
                  <a:lnTo>
                    <a:pt x="30" y="131"/>
                  </a:lnTo>
                  <a:lnTo>
                    <a:pt x="36" y="137"/>
                  </a:lnTo>
                  <a:lnTo>
                    <a:pt x="42" y="143"/>
                  </a:lnTo>
                  <a:lnTo>
                    <a:pt x="42" y="155"/>
                  </a:lnTo>
                  <a:lnTo>
                    <a:pt x="48" y="149"/>
                  </a:lnTo>
                  <a:lnTo>
                    <a:pt x="48" y="143"/>
                  </a:lnTo>
                  <a:lnTo>
                    <a:pt x="54" y="137"/>
                  </a:lnTo>
                  <a:lnTo>
                    <a:pt x="60" y="131"/>
                  </a:lnTo>
                  <a:lnTo>
                    <a:pt x="60" y="125"/>
                  </a:lnTo>
                  <a:lnTo>
                    <a:pt x="66" y="125"/>
                  </a:lnTo>
                  <a:lnTo>
                    <a:pt x="78" y="120"/>
                  </a:lnTo>
                  <a:lnTo>
                    <a:pt x="84" y="120"/>
                  </a:lnTo>
                  <a:lnTo>
                    <a:pt x="78" y="114"/>
                  </a:lnTo>
                  <a:lnTo>
                    <a:pt x="78" y="102"/>
                  </a:lnTo>
                  <a:lnTo>
                    <a:pt x="78" y="96"/>
                  </a:lnTo>
                  <a:lnTo>
                    <a:pt x="84" y="84"/>
                  </a:lnTo>
                  <a:lnTo>
                    <a:pt x="78" y="66"/>
                  </a:lnTo>
                  <a:lnTo>
                    <a:pt x="78" y="54"/>
                  </a:lnTo>
                  <a:lnTo>
                    <a:pt x="78" y="36"/>
                  </a:lnTo>
                  <a:lnTo>
                    <a:pt x="78" y="24"/>
                  </a:lnTo>
                  <a:lnTo>
                    <a:pt x="84" y="18"/>
                  </a:lnTo>
                  <a:lnTo>
                    <a:pt x="84" y="12"/>
                  </a:lnTo>
                  <a:lnTo>
                    <a:pt x="89" y="6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45" name="Freeform 445"/>
            <p:cNvSpPr>
              <a:spLocks/>
            </p:cNvSpPr>
            <p:nvPr/>
          </p:nvSpPr>
          <p:spPr bwMode="auto">
            <a:xfrm>
              <a:off x="5263" y="1714"/>
              <a:ext cx="167" cy="126"/>
            </a:xfrm>
            <a:custGeom>
              <a:avLst/>
              <a:gdLst>
                <a:gd name="T0" fmla="*/ 77 w 167"/>
                <a:gd name="T1" fmla="*/ 0 h 126"/>
                <a:gd name="T2" fmla="*/ 71 w 167"/>
                <a:gd name="T3" fmla="*/ 0 h 126"/>
                <a:gd name="T4" fmla="*/ 66 w 167"/>
                <a:gd name="T5" fmla="*/ 0 h 126"/>
                <a:gd name="T6" fmla="*/ 54 w 167"/>
                <a:gd name="T7" fmla="*/ 6 h 126"/>
                <a:gd name="T8" fmla="*/ 48 w 167"/>
                <a:gd name="T9" fmla="*/ 6 h 126"/>
                <a:gd name="T10" fmla="*/ 36 w 167"/>
                <a:gd name="T11" fmla="*/ 12 h 126"/>
                <a:gd name="T12" fmla="*/ 30 w 167"/>
                <a:gd name="T13" fmla="*/ 12 h 126"/>
                <a:gd name="T14" fmla="*/ 18 w 167"/>
                <a:gd name="T15" fmla="*/ 18 h 126"/>
                <a:gd name="T16" fmla="*/ 12 w 167"/>
                <a:gd name="T17" fmla="*/ 18 h 126"/>
                <a:gd name="T18" fmla="*/ 6 w 167"/>
                <a:gd name="T19" fmla="*/ 18 h 126"/>
                <a:gd name="T20" fmla="*/ 6 w 167"/>
                <a:gd name="T21" fmla="*/ 12 h 126"/>
                <a:gd name="T22" fmla="*/ 0 w 167"/>
                <a:gd name="T23" fmla="*/ 12 h 126"/>
                <a:gd name="T24" fmla="*/ 0 w 167"/>
                <a:gd name="T25" fmla="*/ 12 h 126"/>
                <a:gd name="T26" fmla="*/ 12 w 167"/>
                <a:gd name="T27" fmla="*/ 18 h 126"/>
                <a:gd name="T28" fmla="*/ 18 w 167"/>
                <a:gd name="T29" fmla="*/ 30 h 126"/>
                <a:gd name="T30" fmla="*/ 24 w 167"/>
                <a:gd name="T31" fmla="*/ 36 h 126"/>
                <a:gd name="T32" fmla="*/ 30 w 167"/>
                <a:gd name="T33" fmla="*/ 48 h 126"/>
                <a:gd name="T34" fmla="*/ 36 w 167"/>
                <a:gd name="T35" fmla="*/ 60 h 126"/>
                <a:gd name="T36" fmla="*/ 42 w 167"/>
                <a:gd name="T37" fmla="*/ 66 h 126"/>
                <a:gd name="T38" fmla="*/ 48 w 167"/>
                <a:gd name="T39" fmla="*/ 84 h 126"/>
                <a:gd name="T40" fmla="*/ 48 w 167"/>
                <a:gd name="T41" fmla="*/ 96 h 126"/>
                <a:gd name="T42" fmla="*/ 54 w 167"/>
                <a:gd name="T43" fmla="*/ 96 h 126"/>
                <a:gd name="T44" fmla="*/ 60 w 167"/>
                <a:gd name="T45" fmla="*/ 96 h 126"/>
                <a:gd name="T46" fmla="*/ 66 w 167"/>
                <a:gd name="T47" fmla="*/ 96 h 126"/>
                <a:gd name="T48" fmla="*/ 71 w 167"/>
                <a:gd name="T49" fmla="*/ 102 h 126"/>
                <a:gd name="T50" fmla="*/ 77 w 167"/>
                <a:gd name="T51" fmla="*/ 108 h 126"/>
                <a:gd name="T52" fmla="*/ 83 w 167"/>
                <a:gd name="T53" fmla="*/ 114 h 126"/>
                <a:gd name="T54" fmla="*/ 89 w 167"/>
                <a:gd name="T55" fmla="*/ 120 h 126"/>
                <a:gd name="T56" fmla="*/ 89 w 167"/>
                <a:gd name="T57" fmla="*/ 126 h 126"/>
                <a:gd name="T58" fmla="*/ 95 w 167"/>
                <a:gd name="T59" fmla="*/ 120 h 126"/>
                <a:gd name="T60" fmla="*/ 101 w 167"/>
                <a:gd name="T61" fmla="*/ 120 h 126"/>
                <a:gd name="T62" fmla="*/ 107 w 167"/>
                <a:gd name="T63" fmla="*/ 114 h 126"/>
                <a:gd name="T64" fmla="*/ 119 w 167"/>
                <a:gd name="T65" fmla="*/ 114 h 126"/>
                <a:gd name="T66" fmla="*/ 131 w 167"/>
                <a:gd name="T67" fmla="*/ 114 h 126"/>
                <a:gd name="T68" fmla="*/ 143 w 167"/>
                <a:gd name="T69" fmla="*/ 114 h 126"/>
                <a:gd name="T70" fmla="*/ 155 w 167"/>
                <a:gd name="T71" fmla="*/ 114 h 126"/>
                <a:gd name="T72" fmla="*/ 167 w 167"/>
                <a:gd name="T73" fmla="*/ 120 h 126"/>
                <a:gd name="T74" fmla="*/ 161 w 167"/>
                <a:gd name="T75" fmla="*/ 114 h 126"/>
                <a:gd name="T76" fmla="*/ 161 w 167"/>
                <a:gd name="T77" fmla="*/ 108 h 126"/>
                <a:gd name="T78" fmla="*/ 155 w 167"/>
                <a:gd name="T79" fmla="*/ 102 h 126"/>
                <a:gd name="T80" fmla="*/ 155 w 167"/>
                <a:gd name="T81" fmla="*/ 96 h 126"/>
                <a:gd name="T82" fmla="*/ 149 w 167"/>
                <a:gd name="T83" fmla="*/ 84 h 126"/>
                <a:gd name="T84" fmla="*/ 155 w 167"/>
                <a:gd name="T85" fmla="*/ 78 h 126"/>
                <a:gd name="T86" fmla="*/ 155 w 167"/>
                <a:gd name="T87" fmla="*/ 66 h 126"/>
                <a:gd name="T88" fmla="*/ 161 w 167"/>
                <a:gd name="T89" fmla="*/ 54 h 126"/>
                <a:gd name="T90" fmla="*/ 155 w 167"/>
                <a:gd name="T91" fmla="*/ 48 h 126"/>
                <a:gd name="T92" fmla="*/ 143 w 167"/>
                <a:gd name="T93" fmla="*/ 48 h 126"/>
                <a:gd name="T94" fmla="*/ 137 w 167"/>
                <a:gd name="T95" fmla="*/ 48 h 126"/>
                <a:gd name="T96" fmla="*/ 131 w 167"/>
                <a:gd name="T97" fmla="*/ 42 h 126"/>
                <a:gd name="T98" fmla="*/ 125 w 167"/>
                <a:gd name="T99" fmla="*/ 36 h 126"/>
                <a:gd name="T100" fmla="*/ 119 w 167"/>
                <a:gd name="T101" fmla="*/ 30 h 126"/>
                <a:gd name="T102" fmla="*/ 119 w 167"/>
                <a:gd name="T103" fmla="*/ 18 h 126"/>
                <a:gd name="T104" fmla="*/ 119 w 167"/>
                <a:gd name="T105" fmla="*/ 6 h 126"/>
                <a:gd name="T106" fmla="*/ 113 w 167"/>
                <a:gd name="T107" fmla="*/ 6 h 126"/>
                <a:gd name="T108" fmla="*/ 107 w 167"/>
                <a:gd name="T109" fmla="*/ 6 h 126"/>
                <a:gd name="T110" fmla="*/ 101 w 167"/>
                <a:gd name="T111" fmla="*/ 6 h 126"/>
                <a:gd name="T112" fmla="*/ 95 w 167"/>
                <a:gd name="T113" fmla="*/ 6 h 126"/>
                <a:gd name="T114" fmla="*/ 95 w 167"/>
                <a:gd name="T115" fmla="*/ 6 h 126"/>
                <a:gd name="T116" fmla="*/ 89 w 167"/>
                <a:gd name="T117" fmla="*/ 6 h 126"/>
                <a:gd name="T118" fmla="*/ 83 w 167"/>
                <a:gd name="T119" fmla="*/ 0 h 126"/>
                <a:gd name="T120" fmla="*/ 77 w 167"/>
                <a:gd name="T121" fmla="*/ 0 h 12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67"/>
                <a:gd name="T184" fmla="*/ 0 h 126"/>
                <a:gd name="T185" fmla="*/ 167 w 167"/>
                <a:gd name="T186" fmla="*/ 126 h 12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67" h="126">
                  <a:moveTo>
                    <a:pt x="77" y="0"/>
                  </a:moveTo>
                  <a:lnTo>
                    <a:pt x="71" y="0"/>
                  </a:lnTo>
                  <a:lnTo>
                    <a:pt x="66" y="0"/>
                  </a:lnTo>
                  <a:lnTo>
                    <a:pt x="54" y="6"/>
                  </a:lnTo>
                  <a:lnTo>
                    <a:pt x="48" y="6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12" y="18"/>
                  </a:lnTo>
                  <a:lnTo>
                    <a:pt x="18" y="30"/>
                  </a:lnTo>
                  <a:lnTo>
                    <a:pt x="24" y="36"/>
                  </a:lnTo>
                  <a:lnTo>
                    <a:pt x="30" y="48"/>
                  </a:lnTo>
                  <a:lnTo>
                    <a:pt x="36" y="60"/>
                  </a:lnTo>
                  <a:lnTo>
                    <a:pt x="42" y="66"/>
                  </a:lnTo>
                  <a:lnTo>
                    <a:pt x="48" y="84"/>
                  </a:lnTo>
                  <a:lnTo>
                    <a:pt x="48" y="96"/>
                  </a:lnTo>
                  <a:lnTo>
                    <a:pt x="54" y="96"/>
                  </a:lnTo>
                  <a:lnTo>
                    <a:pt x="60" y="96"/>
                  </a:lnTo>
                  <a:lnTo>
                    <a:pt x="66" y="96"/>
                  </a:lnTo>
                  <a:lnTo>
                    <a:pt x="71" y="102"/>
                  </a:lnTo>
                  <a:lnTo>
                    <a:pt x="77" y="108"/>
                  </a:lnTo>
                  <a:lnTo>
                    <a:pt x="83" y="114"/>
                  </a:lnTo>
                  <a:lnTo>
                    <a:pt x="89" y="120"/>
                  </a:lnTo>
                  <a:lnTo>
                    <a:pt x="89" y="126"/>
                  </a:lnTo>
                  <a:lnTo>
                    <a:pt x="95" y="120"/>
                  </a:lnTo>
                  <a:lnTo>
                    <a:pt x="101" y="120"/>
                  </a:lnTo>
                  <a:lnTo>
                    <a:pt x="107" y="114"/>
                  </a:lnTo>
                  <a:lnTo>
                    <a:pt x="119" y="114"/>
                  </a:lnTo>
                  <a:lnTo>
                    <a:pt x="131" y="114"/>
                  </a:lnTo>
                  <a:lnTo>
                    <a:pt x="143" y="114"/>
                  </a:lnTo>
                  <a:lnTo>
                    <a:pt x="155" y="114"/>
                  </a:lnTo>
                  <a:lnTo>
                    <a:pt x="167" y="120"/>
                  </a:lnTo>
                  <a:lnTo>
                    <a:pt x="161" y="114"/>
                  </a:lnTo>
                  <a:lnTo>
                    <a:pt x="161" y="108"/>
                  </a:lnTo>
                  <a:lnTo>
                    <a:pt x="155" y="102"/>
                  </a:lnTo>
                  <a:lnTo>
                    <a:pt x="155" y="96"/>
                  </a:lnTo>
                  <a:lnTo>
                    <a:pt x="149" y="84"/>
                  </a:lnTo>
                  <a:lnTo>
                    <a:pt x="155" y="78"/>
                  </a:lnTo>
                  <a:lnTo>
                    <a:pt x="155" y="66"/>
                  </a:lnTo>
                  <a:lnTo>
                    <a:pt x="161" y="54"/>
                  </a:lnTo>
                  <a:lnTo>
                    <a:pt x="155" y="48"/>
                  </a:lnTo>
                  <a:lnTo>
                    <a:pt x="143" y="48"/>
                  </a:lnTo>
                  <a:lnTo>
                    <a:pt x="137" y="48"/>
                  </a:lnTo>
                  <a:lnTo>
                    <a:pt x="131" y="42"/>
                  </a:lnTo>
                  <a:lnTo>
                    <a:pt x="125" y="36"/>
                  </a:lnTo>
                  <a:lnTo>
                    <a:pt x="119" y="30"/>
                  </a:lnTo>
                  <a:lnTo>
                    <a:pt x="119" y="18"/>
                  </a:lnTo>
                  <a:lnTo>
                    <a:pt x="119" y="6"/>
                  </a:lnTo>
                  <a:lnTo>
                    <a:pt x="113" y="6"/>
                  </a:lnTo>
                  <a:lnTo>
                    <a:pt x="107" y="6"/>
                  </a:lnTo>
                  <a:lnTo>
                    <a:pt x="101" y="6"/>
                  </a:lnTo>
                  <a:lnTo>
                    <a:pt x="95" y="6"/>
                  </a:lnTo>
                  <a:lnTo>
                    <a:pt x="89" y="6"/>
                  </a:lnTo>
                  <a:lnTo>
                    <a:pt x="8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46" name="Freeform 446"/>
            <p:cNvSpPr>
              <a:spLocks/>
            </p:cNvSpPr>
            <p:nvPr/>
          </p:nvSpPr>
          <p:spPr bwMode="auto">
            <a:xfrm>
              <a:off x="5179" y="1523"/>
              <a:ext cx="144" cy="179"/>
            </a:xfrm>
            <a:custGeom>
              <a:avLst/>
              <a:gdLst>
                <a:gd name="T0" fmla="*/ 120 w 144"/>
                <a:gd name="T1" fmla="*/ 83 h 179"/>
                <a:gd name="T2" fmla="*/ 102 w 144"/>
                <a:gd name="T3" fmla="*/ 89 h 179"/>
                <a:gd name="T4" fmla="*/ 78 w 144"/>
                <a:gd name="T5" fmla="*/ 95 h 179"/>
                <a:gd name="T6" fmla="*/ 54 w 144"/>
                <a:gd name="T7" fmla="*/ 113 h 179"/>
                <a:gd name="T8" fmla="*/ 42 w 144"/>
                <a:gd name="T9" fmla="*/ 143 h 179"/>
                <a:gd name="T10" fmla="*/ 42 w 144"/>
                <a:gd name="T11" fmla="*/ 155 h 179"/>
                <a:gd name="T12" fmla="*/ 36 w 144"/>
                <a:gd name="T13" fmla="*/ 167 h 179"/>
                <a:gd name="T14" fmla="*/ 30 w 144"/>
                <a:gd name="T15" fmla="*/ 173 h 179"/>
                <a:gd name="T16" fmla="*/ 24 w 144"/>
                <a:gd name="T17" fmla="*/ 173 h 179"/>
                <a:gd name="T18" fmla="*/ 12 w 144"/>
                <a:gd name="T19" fmla="*/ 173 h 179"/>
                <a:gd name="T20" fmla="*/ 6 w 144"/>
                <a:gd name="T21" fmla="*/ 173 h 179"/>
                <a:gd name="T22" fmla="*/ 0 w 144"/>
                <a:gd name="T23" fmla="*/ 179 h 179"/>
                <a:gd name="T24" fmla="*/ 0 w 144"/>
                <a:gd name="T25" fmla="*/ 179 h 179"/>
                <a:gd name="T26" fmla="*/ 0 w 144"/>
                <a:gd name="T27" fmla="*/ 179 h 179"/>
                <a:gd name="T28" fmla="*/ 12 w 144"/>
                <a:gd name="T29" fmla="*/ 167 h 179"/>
                <a:gd name="T30" fmla="*/ 24 w 144"/>
                <a:gd name="T31" fmla="*/ 155 h 179"/>
                <a:gd name="T32" fmla="*/ 36 w 144"/>
                <a:gd name="T33" fmla="*/ 131 h 179"/>
                <a:gd name="T34" fmla="*/ 36 w 144"/>
                <a:gd name="T35" fmla="*/ 113 h 179"/>
                <a:gd name="T36" fmla="*/ 36 w 144"/>
                <a:gd name="T37" fmla="*/ 101 h 179"/>
                <a:gd name="T38" fmla="*/ 30 w 144"/>
                <a:gd name="T39" fmla="*/ 83 h 179"/>
                <a:gd name="T40" fmla="*/ 36 w 144"/>
                <a:gd name="T41" fmla="*/ 71 h 179"/>
                <a:gd name="T42" fmla="*/ 48 w 144"/>
                <a:gd name="T43" fmla="*/ 65 h 179"/>
                <a:gd name="T44" fmla="*/ 54 w 144"/>
                <a:gd name="T45" fmla="*/ 54 h 179"/>
                <a:gd name="T46" fmla="*/ 60 w 144"/>
                <a:gd name="T47" fmla="*/ 36 h 179"/>
                <a:gd name="T48" fmla="*/ 66 w 144"/>
                <a:gd name="T49" fmla="*/ 30 h 179"/>
                <a:gd name="T50" fmla="*/ 78 w 144"/>
                <a:gd name="T51" fmla="*/ 24 h 179"/>
                <a:gd name="T52" fmla="*/ 102 w 144"/>
                <a:gd name="T53" fmla="*/ 18 h 179"/>
                <a:gd name="T54" fmla="*/ 114 w 144"/>
                <a:gd name="T55" fmla="*/ 6 h 179"/>
                <a:gd name="T56" fmla="*/ 120 w 144"/>
                <a:gd name="T57" fmla="*/ 6 h 179"/>
                <a:gd name="T58" fmla="*/ 120 w 144"/>
                <a:gd name="T59" fmla="*/ 24 h 179"/>
                <a:gd name="T60" fmla="*/ 126 w 144"/>
                <a:gd name="T61" fmla="*/ 42 h 179"/>
                <a:gd name="T62" fmla="*/ 138 w 144"/>
                <a:gd name="T63" fmla="*/ 54 h 179"/>
                <a:gd name="T64" fmla="*/ 144 w 144"/>
                <a:gd name="T65" fmla="*/ 60 h 179"/>
                <a:gd name="T66" fmla="*/ 132 w 144"/>
                <a:gd name="T67" fmla="*/ 60 h 179"/>
                <a:gd name="T68" fmla="*/ 126 w 144"/>
                <a:gd name="T69" fmla="*/ 71 h 179"/>
                <a:gd name="T70" fmla="*/ 126 w 144"/>
                <a:gd name="T71" fmla="*/ 77 h 17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44"/>
                <a:gd name="T109" fmla="*/ 0 h 179"/>
                <a:gd name="T110" fmla="*/ 144 w 144"/>
                <a:gd name="T111" fmla="*/ 179 h 17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44" h="179">
                  <a:moveTo>
                    <a:pt x="126" y="83"/>
                  </a:moveTo>
                  <a:lnTo>
                    <a:pt x="120" y="83"/>
                  </a:lnTo>
                  <a:lnTo>
                    <a:pt x="114" y="83"/>
                  </a:lnTo>
                  <a:lnTo>
                    <a:pt x="102" y="89"/>
                  </a:lnTo>
                  <a:lnTo>
                    <a:pt x="90" y="89"/>
                  </a:lnTo>
                  <a:lnTo>
                    <a:pt x="78" y="95"/>
                  </a:lnTo>
                  <a:lnTo>
                    <a:pt x="66" y="101"/>
                  </a:lnTo>
                  <a:lnTo>
                    <a:pt x="54" y="113"/>
                  </a:lnTo>
                  <a:lnTo>
                    <a:pt x="48" y="131"/>
                  </a:lnTo>
                  <a:lnTo>
                    <a:pt x="42" y="143"/>
                  </a:lnTo>
                  <a:lnTo>
                    <a:pt x="42" y="149"/>
                  </a:lnTo>
                  <a:lnTo>
                    <a:pt x="42" y="155"/>
                  </a:lnTo>
                  <a:lnTo>
                    <a:pt x="36" y="161"/>
                  </a:lnTo>
                  <a:lnTo>
                    <a:pt x="36" y="167"/>
                  </a:lnTo>
                  <a:lnTo>
                    <a:pt x="30" y="167"/>
                  </a:lnTo>
                  <a:lnTo>
                    <a:pt x="30" y="173"/>
                  </a:lnTo>
                  <a:lnTo>
                    <a:pt x="24" y="173"/>
                  </a:lnTo>
                  <a:lnTo>
                    <a:pt x="18" y="173"/>
                  </a:lnTo>
                  <a:lnTo>
                    <a:pt x="12" y="173"/>
                  </a:lnTo>
                  <a:lnTo>
                    <a:pt x="6" y="173"/>
                  </a:lnTo>
                  <a:lnTo>
                    <a:pt x="6" y="179"/>
                  </a:lnTo>
                  <a:lnTo>
                    <a:pt x="0" y="179"/>
                  </a:lnTo>
                  <a:lnTo>
                    <a:pt x="0" y="173"/>
                  </a:lnTo>
                  <a:lnTo>
                    <a:pt x="12" y="167"/>
                  </a:lnTo>
                  <a:lnTo>
                    <a:pt x="18" y="161"/>
                  </a:lnTo>
                  <a:lnTo>
                    <a:pt x="24" y="155"/>
                  </a:lnTo>
                  <a:lnTo>
                    <a:pt x="30" y="143"/>
                  </a:lnTo>
                  <a:lnTo>
                    <a:pt x="36" y="131"/>
                  </a:lnTo>
                  <a:lnTo>
                    <a:pt x="36" y="119"/>
                  </a:lnTo>
                  <a:lnTo>
                    <a:pt x="36" y="113"/>
                  </a:lnTo>
                  <a:lnTo>
                    <a:pt x="36" y="107"/>
                  </a:lnTo>
                  <a:lnTo>
                    <a:pt x="36" y="101"/>
                  </a:lnTo>
                  <a:lnTo>
                    <a:pt x="36" y="89"/>
                  </a:lnTo>
                  <a:lnTo>
                    <a:pt x="30" y="83"/>
                  </a:lnTo>
                  <a:lnTo>
                    <a:pt x="30" y="77"/>
                  </a:lnTo>
                  <a:lnTo>
                    <a:pt x="36" y="71"/>
                  </a:lnTo>
                  <a:lnTo>
                    <a:pt x="42" y="71"/>
                  </a:lnTo>
                  <a:lnTo>
                    <a:pt x="48" y="65"/>
                  </a:lnTo>
                  <a:lnTo>
                    <a:pt x="54" y="60"/>
                  </a:lnTo>
                  <a:lnTo>
                    <a:pt x="54" y="54"/>
                  </a:lnTo>
                  <a:lnTo>
                    <a:pt x="60" y="48"/>
                  </a:lnTo>
                  <a:lnTo>
                    <a:pt x="60" y="36"/>
                  </a:lnTo>
                  <a:lnTo>
                    <a:pt x="60" y="30"/>
                  </a:lnTo>
                  <a:lnTo>
                    <a:pt x="66" y="30"/>
                  </a:lnTo>
                  <a:lnTo>
                    <a:pt x="72" y="30"/>
                  </a:lnTo>
                  <a:lnTo>
                    <a:pt x="78" y="24"/>
                  </a:lnTo>
                  <a:lnTo>
                    <a:pt x="90" y="18"/>
                  </a:lnTo>
                  <a:lnTo>
                    <a:pt x="102" y="18"/>
                  </a:lnTo>
                  <a:lnTo>
                    <a:pt x="108" y="12"/>
                  </a:lnTo>
                  <a:lnTo>
                    <a:pt x="114" y="6"/>
                  </a:lnTo>
                  <a:lnTo>
                    <a:pt x="120" y="0"/>
                  </a:lnTo>
                  <a:lnTo>
                    <a:pt x="120" y="6"/>
                  </a:lnTo>
                  <a:lnTo>
                    <a:pt x="120" y="12"/>
                  </a:lnTo>
                  <a:lnTo>
                    <a:pt x="120" y="24"/>
                  </a:lnTo>
                  <a:lnTo>
                    <a:pt x="126" y="30"/>
                  </a:lnTo>
                  <a:lnTo>
                    <a:pt x="126" y="42"/>
                  </a:lnTo>
                  <a:lnTo>
                    <a:pt x="132" y="48"/>
                  </a:lnTo>
                  <a:lnTo>
                    <a:pt x="138" y="54"/>
                  </a:lnTo>
                  <a:lnTo>
                    <a:pt x="144" y="60"/>
                  </a:lnTo>
                  <a:lnTo>
                    <a:pt x="138" y="60"/>
                  </a:lnTo>
                  <a:lnTo>
                    <a:pt x="132" y="60"/>
                  </a:lnTo>
                  <a:lnTo>
                    <a:pt x="126" y="65"/>
                  </a:lnTo>
                  <a:lnTo>
                    <a:pt x="126" y="71"/>
                  </a:lnTo>
                  <a:lnTo>
                    <a:pt x="126" y="77"/>
                  </a:lnTo>
                  <a:lnTo>
                    <a:pt x="126" y="83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47" name="Freeform 447"/>
            <p:cNvSpPr>
              <a:spLocks/>
            </p:cNvSpPr>
            <p:nvPr/>
          </p:nvSpPr>
          <p:spPr bwMode="auto">
            <a:xfrm>
              <a:off x="5131" y="1523"/>
              <a:ext cx="84" cy="173"/>
            </a:xfrm>
            <a:custGeom>
              <a:avLst/>
              <a:gdLst>
                <a:gd name="T0" fmla="*/ 48 w 84"/>
                <a:gd name="T1" fmla="*/ 173 h 173"/>
                <a:gd name="T2" fmla="*/ 42 w 84"/>
                <a:gd name="T3" fmla="*/ 167 h 173"/>
                <a:gd name="T4" fmla="*/ 30 w 84"/>
                <a:gd name="T5" fmla="*/ 167 h 173"/>
                <a:gd name="T6" fmla="*/ 24 w 84"/>
                <a:gd name="T7" fmla="*/ 167 h 173"/>
                <a:gd name="T8" fmla="*/ 30 w 84"/>
                <a:gd name="T9" fmla="*/ 161 h 173"/>
                <a:gd name="T10" fmla="*/ 30 w 84"/>
                <a:gd name="T11" fmla="*/ 155 h 173"/>
                <a:gd name="T12" fmla="*/ 42 w 84"/>
                <a:gd name="T13" fmla="*/ 155 h 173"/>
                <a:gd name="T14" fmla="*/ 48 w 84"/>
                <a:gd name="T15" fmla="*/ 149 h 173"/>
                <a:gd name="T16" fmla="*/ 54 w 84"/>
                <a:gd name="T17" fmla="*/ 143 h 173"/>
                <a:gd name="T18" fmla="*/ 54 w 84"/>
                <a:gd name="T19" fmla="*/ 143 h 173"/>
                <a:gd name="T20" fmla="*/ 54 w 84"/>
                <a:gd name="T21" fmla="*/ 137 h 173"/>
                <a:gd name="T22" fmla="*/ 48 w 84"/>
                <a:gd name="T23" fmla="*/ 137 h 173"/>
                <a:gd name="T24" fmla="*/ 48 w 84"/>
                <a:gd name="T25" fmla="*/ 131 h 173"/>
                <a:gd name="T26" fmla="*/ 36 w 84"/>
                <a:gd name="T27" fmla="*/ 131 h 173"/>
                <a:gd name="T28" fmla="*/ 30 w 84"/>
                <a:gd name="T29" fmla="*/ 137 h 173"/>
                <a:gd name="T30" fmla="*/ 30 w 84"/>
                <a:gd name="T31" fmla="*/ 143 h 173"/>
                <a:gd name="T32" fmla="*/ 30 w 84"/>
                <a:gd name="T33" fmla="*/ 149 h 173"/>
                <a:gd name="T34" fmla="*/ 24 w 84"/>
                <a:gd name="T35" fmla="*/ 149 h 173"/>
                <a:gd name="T36" fmla="*/ 18 w 84"/>
                <a:gd name="T37" fmla="*/ 149 h 173"/>
                <a:gd name="T38" fmla="*/ 18 w 84"/>
                <a:gd name="T39" fmla="*/ 149 h 173"/>
                <a:gd name="T40" fmla="*/ 18 w 84"/>
                <a:gd name="T41" fmla="*/ 143 h 173"/>
                <a:gd name="T42" fmla="*/ 18 w 84"/>
                <a:gd name="T43" fmla="*/ 137 h 173"/>
                <a:gd name="T44" fmla="*/ 24 w 84"/>
                <a:gd name="T45" fmla="*/ 131 h 173"/>
                <a:gd name="T46" fmla="*/ 24 w 84"/>
                <a:gd name="T47" fmla="*/ 125 h 173"/>
                <a:gd name="T48" fmla="*/ 30 w 84"/>
                <a:gd name="T49" fmla="*/ 125 h 173"/>
                <a:gd name="T50" fmla="*/ 30 w 84"/>
                <a:gd name="T51" fmla="*/ 119 h 173"/>
                <a:gd name="T52" fmla="*/ 24 w 84"/>
                <a:gd name="T53" fmla="*/ 119 h 173"/>
                <a:gd name="T54" fmla="*/ 24 w 84"/>
                <a:gd name="T55" fmla="*/ 113 h 173"/>
                <a:gd name="T56" fmla="*/ 12 w 84"/>
                <a:gd name="T57" fmla="*/ 113 h 173"/>
                <a:gd name="T58" fmla="*/ 12 w 84"/>
                <a:gd name="T59" fmla="*/ 113 h 173"/>
                <a:gd name="T60" fmla="*/ 6 w 84"/>
                <a:gd name="T61" fmla="*/ 113 h 173"/>
                <a:gd name="T62" fmla="*/ 6 w 84"/>
                <a:gd name="T63" fmla="*/ 113 h 173"/>
                <a:gd name="T64" fmla="*/ 0 w 84"/>
                <a:gd name="T65" fmla="*/ 101 h 173"/>
                <a:gd name="T66" fmla="*/ 6 w 84"/>
                <a:gd name="T67" fmla="*/ 65 h 173"/>
                <a:gd name="T68" fmla="*/ 30 w 84"/>
                <a:gd name="T69" fmla="*/ 36 h 173"/>
                <a:gd name="T70" fmla="*/ 60 w 84"/>
                <a:gd name="T71" fmla="*/ 12 h 173"/>
                <a:gd name="T72" fmla="*/ 72 w 84"/>
                <a:gd name="T73" fmla="*/ 6 h 173"/>
                <a:gd name="T74" fmla="*/ 78 w 84"/>
                <a:gd name="T75" fmla="*/ 6 h 173"/>
                <a:gd name="T76" fmla="*/ 84 w 84"/>
                <a:gd name="T77" fmla="*/ 0 h 173"/>
                <a:gd name="T78" fmla="*/ 84 w 84"/>
                <a:gd name="T79" fmla="*/ 0 h 173"/>
                <a:gd name="T80" fmla="*/ 78 w 84"/>
                <a:gd name="T81" fmla="*/ 12 h 173"/>
                <a:gd name="T82" fmla="*/ 72 w 84"/>
                <a:gd name="T83" fmla="*/ 30 h 173"/>
                <a:gd name="T84" fmla="*/ 72 w 84"/>
                <a:gd name="T85" fmla="*/ 48 h 173"/>
                <a:gd name="T86" fmla="*/ 72 w 84"/>
                <a:gd name="T87" fmla="*/ 65 h 173"/>
                <a:gd name="T88" fmla="*/ 78 w 84"/>
                <a:gd name="T89" fmla="*/ 83 h 173"/>
                <a:gd name="T90" fmla="*/ 84 w 84"/>
                <a:gd name="T91" fmla="*/ 101 h 173"/>
                <a:gd name="T92" fmla="*/ 84 w 84"/>
                <a:gd name="T93" fmla="*/ 113 h 173"/>
                <a:gd name="T94" fmla="*/ 84 w 84"/>
                <a:gd name="T95" fmla="*/ 131 h 173"/>
                <a:gd name="T96" fmla="*/ 72 w 84"/>
                <a:gd name="T97" fmla="*/ 155 h 173"/>
                <a:gd name="T98" fmla="*/ 60 w 84"/>
                <a:gd name="T99" fmla="*/ 167 h 17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4"/>
                <a:gd name="T151" fmla="*/ 0 h 173"/>
                <a:gd name="T152" fmla="*/ 84 w 84"/>
                <a:gd name="T153" fmla="*/ 173 h 17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4" h="173">
                  <a:moveTo>
                    <a:pt x="48" y="173"/>
                  </a:moveTo>
                  <a:lnTo>
                    <a:pt x="48" y="173"/>
                  </a:lnTo>
                  <a:lnTo>
                    <a:pt x="42" y="167"/>
                  </a:lnTo>
                  <a:lnTo>
                    <a:pt x="36" y="167"/>
                  </a:lnTo>
                  <a:lnTo>
                    <a:pt x="30" y="167"/>
                  </a:lnTo>
                  <a:lnTo>
                    <a:pt x="24" y="167"/>
                  </a:lnTo>
                  <a:lnTo>
                    <a:pt x="24" y="161"/>
                  </a:lnTo>
                  <a:lnTo>
                    <a:pt x="30" y="161"/>
                  </a:lnTo>
                  <a:lnTo>
                    <a:pt x="30" y="155"/>
                  </a:lnTo>
                  <a:lnTo>
                    <a:pt x="36" y="155"/>
                  </a:lnTo>
                  <a:lnTo>
                    <a:pt x="42" y="155"/>
                  </a:lnTo>
                  <a:lnTo>
                    <a:pt x="48" y="149"/>
                  </a:lnTo>
                  <a:lnTo>
                    <a:pt x="54" y="149"/>
                  </a:lnTo>
                  <a:lnTo>
                    <a:pt x="54" y="143"/>
                  </a:lnTo>
                  <a:lnTo>
                    <a:pt x="54" y="137"/>
                  </a:lnTo>
                  <a:lnTo>
                    <a:pt x="48" y="137"/>
                  </a:lnTo>
                  <a:lnTo>
                    <a:pt x="48" y="131"/>
                  </a:lnTo>
                  <a:lnTo>
                    <a:pt x="42" y="131"/>
                  </a:lnTo>
                  <a:lnTo>
                    <a:pt x="36" y="131"/>
                  </a:lnTo>
                  <a:lnTo>
                    <a:pt x="30" y="137"/>
                  </a:lnTo>
                  <a:lnTo>
                    <a:pt x="30" y="143"/>
                  </a:lnTo>
                  <a:lnTo>
                    <a:pt x="30" y="149"/>
                  </a:lnTo>
                  <a:lnTo>
                    <a:pt x="24" y="149"/>
                  </a:lnTo>
                  <a:lnTo>
                    <a:pt x="18" y="155"/>
                  </a:lnTo>
                  <a:lnTo>
                    <a:pt x="18" y="149"/>
                  </a:lnTo>
                  <a:lnTo>
                    <a:pt x="12" y="149"/>
                  </a:lnTo>
                  <a:lnTo>
                    <a:pt x="18" y="143"/>
                  </a:lnTo>
                  <a:lnTo>
                    <a:pt x="18" y="137"/>
                  </a:lnTo>
                  <a:lnTo>
                    <a:pt x="24" y="131"/>
                  </a:lnTo>
                  <a:lnTo>
                    <a:pt x="24" y="125"/>
                  </a:lnTo>
                  <a:lnTo>
                    <a:pt x="30" y="125"/>
                  </a:lnTo>
                  <a:lnTo>
                    <a:pt x="30" y="119"/>
                  </a:lnTo>
                  <a:lnTo>
                    <a:pt x="24" y="119"/>
                  </a:lnTo>
                  <a:lnTo>
                    <a:pt x="24" y="113"/>
                  </a:lnTo>
                  <a:lnTo>
                    <a:pt x="18" y="113"/>
                  </a:lnTo>
                  <a:lnTo>
                    <a:pt x="12" y="113"/>
                  </a:lnTo>
                  <a:lnTo>
                    <a:pt x="6" y="113"/>
                  </a:lnTo>
                  <a:lnTo>
                    <a:pt x="6" y="119"/>
                  </a:lnTo>
                  <a:lnTo>
                    <a:pt x="0" y="101"/>
                  </a:lnTo>
                  <a:lnTo>
                    <a:pt x="0" y="83"/>
                  </a:lnTo>
                  <a:lnTo>
                    <a:pt x="6" y="65"/>
                  </a:lnTo>
                  <a:lnTo>
                    <a:pt x="18" y="54"/>
                  </a:lnTo>
                  <a:lnTo>
                    <a:pt x="30" y="36"/>
                  </a:lnTo>
                  <a:lnTo>
                    <a:pt x="42" y="24"/>
                  </a:lnTo>
                  <a:lnTo>
                    <a:pt x="60" y="12"/>
                  </a:lnTo>
                  <a:lnTo>
                    <a:pt x="72" y="6"/>
                  </a:lnTo>
                  <a:lnTo>
                    <a:pt x="78" y="6"/>
                  </a:lnTo>
                  <a:lnTo>
                    <a:pt x="84" y="0"/>
                  </a:lnTo>
                  <a:lnTo>
                    <a:pt x="84" y="6"/>
                  </a:lnTo>
                  <a:lnTo>
                    <a:pt x="78" y="12"/>
                  </a:lnTo>
                  <a:lnTo>
                    <a:pt x="72" y="24"/>
                  </a:lnTo>
                  <a:lnTo>
                    <a:pt x="72" y="30"/>
                  </a:lnTo>
                  <a:lnTo>
                    <a:pt x="66" y="42"/>
                  </a:lnTo>
                  <a:lnTo>
                    <a:pt x="72" y="48"/>
                  </a:lnTo>
                  <a:lnTo>
                    <a:pt x="72" y="60"/>
                  </a:lnTo>
                  <a:lnTo>
                    <a:pt x="72" y="65"/>
                  </a:lnTo>
                  <a:lnTo>
                    <a:pt x="78" y="77"/>
                  </a:lnTo>
                  <a:lnTo>
                    <a:pt x="78" y="83"/>
                  </a:lnTo>
                  <a:lnTo>
                    <a:pt x="84" y="89"/>
                  </a:lnTo>
                  <a:lnTo>
                    <a:pt x="84" y="101"/>
                  </a:lnTo>
                  <a:lnTo>
                    <a:pt x="84" y="107"/>
                  </a:lnTo>
                  <a:lnTo>
                    <a:pt x="84" y="113"/>
                  </a:lnTo>
                  <a:lnTo>
                    <a:pt x="84" y="119"/>
                  </a:lnTo>
                  <a:lnTo>
                    <a:pt x="84" y="131"/>
                  </a:lnTo>
                  <a:lnTo>
                    <a:pt x="78" y="143"/>
                  </a:lnTo>
                  <a:lnTo>
                    <a:pt x="72" y="155"/>
                  </a:lnTo>
                  <a:lnTo>
                    <a:pt x="66" y="161"/>
                  </a:lnTo>
                  <a:lnTo>
                    <a:pt x="60" y="167"/>
                  </a:lnTo>
                  <a:lnTo>
                    <a:pt x="48" y="173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48" name="Freeform 448"/>
            <p:cNvSpPr>
              <a:spLocks/>
            </p:cNvSpPr>
            <p:nvPr/>
          </p:nvSpPr>
          <p:spPr bwMode="auto">
            <a:xfrm>
              <a:off x="4994" y="1606"/>
              <a:ext cx="424" cy="299"/>
            </a:xfrm>
            <a:custGeom>
              <a:avLst/>
              <a:gdLst>
                <a:gd name="T0" fmla="*/ 197 w 424"/>
                <a:gd name="T1" fmla="*/ 252 h 299"/>
                <a:gd name="T2" fmla="*/ 179 w 424"/>
                <a:gd name="T3" fmla="*/ 281 h 299"/>
                <a:gd name="T4" fmla="*/ 173 w 424"/>
                <a:gd name="T5" fmla="*/ 287 h 299"/>
                <a:gd name="T6" fmla="*/ 149 w 424"/>
                <a:gd name="T7" fmla="*/ 252 h 299"/>
                <a:gd name="T8" fmla="*/ 131 w 424"/>
                <a:gd name="T9" fmla="*/ 240 h 299"/>
                <a:gd name="T10" fmla="*/ 120 w 424"/>
                <a:gd name="T11" fmla="*/ 210 h 299"/>
                <a:gd name="T12" fmla="*/ 126 w 424"/>
                <a:gd name="T13" fmla="*/ 162 h 299"/>
                <a:gd name="T14" fmla="*/ 149 w 424"/>
                <a:gd name="T15" fmla="*/ 126 h 299"/>
                <a:gd name="T16" fmla="*/ 149 w 424"/>
                <a:gd name="T17" fmla="*/ 108 h 299"/>
                <a:gd name="T18" fmla="*/ 137 w 424"/>
                <a:gd name="T19" fmla="*/ 126 h 299"/>
                <a:gd name="T20" fmla="*/ 114 w 424"/>
                <a:gd name="T21" fmla="*/ 162 h 299"/>
                <a:gd name="T22" fmla="*/ 72 w 424"/>
                <a:gd name="T23" fmla="*/ 186 h 299"/>
                <a:gd name="T24" fmla="*/ 48 w 424"/>
                <a:gd name="T25" fmla="*/ 180 h 299"/>
                <a:gd name="T26" fmla="*/ 24 w 424"/>
                <a:gd name="T27" fmla="*/ 168 h 299"/>
                <a:gd name="T28" fmla="*/ 12 w 424"/>
                <a:gd name="T29" fmla="*/ 156 h 299"/>
                <a:gd name="T30" fmla="*/ 36 w 424"/>
                <a:gd name="T31" fmla="*/ 144 h 299"/>
                <a:gd name="T32" fmla="*/ 66 w 424"/>
                <a:gd name="T33" fmla="*/ 108 h 299"/>
                <a:gd name="T34" fmla="*/ 108 w 424"/>
                <a:gd name="T35" fmla="*/ 96 h 299"/>
                <a:gd name="T36" fmla="*/ 120 w 424"/>
                <a:gd name="T37" fmla="*/ 96 h 299"/>
                <a:gd name="T38" fmla="*/ 131 w 424"/>
                <a:gd name="T39" fmla="*/ 90 h 299"/>
                <a:gd name="T40" fmla="*/ 126 w 424"/>
                <a:gd name="T41" fmla="*/ 108 h 299"/>
                <a:gd name="T42" fmla="*/ 126 w 424"/>
                <a:gd name="T43" fmla="*/ 114 h 299"/>
                <a:gd name="T44" fmla="*/ 137 w 424"/>
                <a:gd name="T45" fmla="*/ 114 h 299"/>
                <a:gd name="T46" fmla="*/ 143 w 424"/>
                <a:gd name="T47" fmla="*/ 102 h 299"/>
                <a:gd name="T48" fmla="*/ 143 w 424"/>
                <a:gd name="T49" fmla="*/ 90 h 299"/>
                <a:gd name="T50" fmla="*/ 149 w 424"/>
                <a:gd name="T51" fmla="*/ 102 h 299"/>
                <a:gd name="T52" fmla="*/ 167 w 424"/>
                <a:gd name="T53" fmla="*/ 102 h 299"/>
                <a:gd name="T54" fmla="*/ 185 w 424"/>
                <a:gd name="T55" fmla="*/ 102 h 299"/>
                <a:gd name="T56" fmla="*/ 197 w 424"/>
                <a:gd name="T57" fmla="*/ 90 h 299"/>
                <a:gd name="T58" fmla="*/ 215 w 424"/>
                <a:gd name="T59" fmla="*/ 90 h 299"/>
                <a:gd name="T60" fmla="*/ 227 w 424"/>
                <a:gd name="T61" fmla="*/ 66 h 299"/>
                <a:gd name="T62" fmla="*/ 263 w 424"/>
                <a:gd name="T63" fmla="*/ 12 h 299"/>
                <a:gd name="T64" fmla="*/ 311 w 424"/>
                <a:gd name="T65" fmla="*/ 0 h 299"/>
                <a:gd name="T66" fmla="*/ 340 w 424"/>
                <a:gd name="T67" fmla="*/ 6 h 299"/>
                <a:gd name="T68" fmla="*/ 376 w 424"/>
                <a:gd name="T69" fmla="*/ 18 h 299"/>
                <a:gd name="T70" fmla="*/ 406 w 424"/>
                <a:gd name="T71" fmla="*/ 24 h 299"/>
                <a:gd name="T72" fmla="*/ 418 w 424"/>
                <a:gd name="T73" fmla="*/ 30 h 299"/>
                <a:gd name="T74" fmla="*/ 376 w 424"/>
                <a:gd name="T75" fmla="*/ 84 h 299"/>
                <a:gd name="T76" fmla="*/ 335 w 424"/>
                <a:gd name="T77" fmla="*/ 108 h 299"/>
                <a:gd name="T78" fmla="*/ 287 w 424"/>
                <a:gd name="T79" fmla="*/ 126 h 299"/>
                <a:gd name="T80" fmla="*/ 251 w 424"/>
                <a:gd name="T81" fmla="*/ 114 h 299"/>
                <a:gd name="T82" fmla="*/ 221 w 424"/>
                <a:gd name="T83" fmla="*/ 102 h 299"/>
                <a:gd name="T84" fmla="*/ 209 w 424"/>
                <a:gd name="T85" fmla="*/ 96 h 299"/>
                <a:gd name="T86" fmla="*/ 191 w 424"/>
                <a:gd name="T87" fmla="*/ 102 h 299"/>
                <a:gd name="T88" fmla="*/ 185 w 424"/>
                <a:gd name="T89" fmla="*/ 108 h 299"/>
                <a:gd name="T90" fmla="*/ 203 w 424"/>
                <a:gd name="T91" fmla="*/ 108 h 299"/>
                <a:gd name="T92" fmla="*/ 227 w 424"/>
                <a:gd name="T93" fmla="*/ 108 h 299"/>
                <a:gd name="T94" fmla="*/ 257 w 424"/>
                <a:gd name="T95" fmla="*/ 114 h 299"/>
                <a:gd name="T96" fmla="*/ 299 w 424"/>
                <a:gd name="T97" fmla="*/ 156 h 299"/>
                <a:gd name="T98" fmla="*/ 317 w 424"/>
                <a:gd name="T99" fmla="*/ 210 h 299"/>
                <a:gd name="T100" fmla="*/ 305 w 424"/>
                <a:gd name="T101" fmla="*/ 222 h 299"/>
                <a:gd name="T102" fmla="*/ 257 w 424"/>
                <a:gd name="T103" fmla="*/ 204 h 299"/>
                <a:gd name="T104" fmla="*/ 221 w 424"/>
                <a:gd name="T105" fmla="*/ 198 h 299"/>
                <a:gd name="T106" fmla="*/ 197 w 424"/>
                <a:gd name="T107" fmla="*/ 168 h 299"/>
                <a:gd name="T108" fmla="*/ 185 w 424"/>
                <a:gd name="T109" fmla="*/ 126 h 299"/>
                <a:gd name="T110" fmla="*/ 167 w 424"/>
                <a:gd name="T111" fmla="*/ 108 h 299"/>
                <a:gd name="T112" fmla="*/ 155 w 424"/>
                <a:gd name="T113" fmla="*/ 108 h 299"/>
                <a:gd name="T114" fmla="*/ 161 w 424"/>
                <a:gd name="T115" fmla="*/ 126 h 299"/>
                <a:gd name="T116" fmla="*/ 191 w 424"/>
                <a:gd name="T117" fmla="*/ 156 h 29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24"/>
                <a:gd name="T178" fmla="*/ 0 h 299"/>
                <a:gd name="T179" fmla="*/ 424 w 424"/>
                <a:gd name="T180" fmla="*/ 299 h 29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24" h="299">
                  <a:moveTo>
                    <a:pt x="203" y="174"/>
                  </a:moveTo>
                  <a:lnTo>
                    <a:pt x="203" y="198"/>
                  </a:lnTo>
                  <a:lnTo>
                    <a:pt x="203" y="222"/>
                  </a:lnTo>
                  <a:lnTo>
                    <a:pt x="203" y="240"/>
                  </a:lnTo>
                  <a:lnTo>
                    <a:pt x="197" y="252"/>
                  </a:lnTo>
                  <a:lnTo>
                    <a:pt x="191" y="258"/>
                  </a:lnTo>
                  <a:lnTo>
                    <a:pt x="191" y="264"/>
                  </a:lnTo>
                  <a:lnTo>
                    <a:pt x="185" y="269"/>
                  </a:lnTo>
                  <a:lnTo>
                    <a:pt x="179" y="275"/>
                  </a:lnTo>
                  <a:lnTo>
                    <a:pt x="179" y="281"/>
                  </a:lnTo>
                  <a:lnTo>
                    <a:pt x="179" y="287"/>
                  </a:lnTo>
                  <a:lnTo>
                    <a:pt x="173" y="293"/>
                  </a:lnTo>
                  <a:lnTo>
                    <a:pt x="173" y="299"/>
                  </a:lnTo>
                  <a:lnTo>
                    <a:pt x="173" y="293"/>
                  </a:lnTo>
                  <a:lnTo>
                    <a:pt x="173" y="287"/>
                  </a:lnTo>
                  <a:lnTo>
                    <a:pt x="167" y="281"/>
                  </a:lnTo>
                  <a:lnTo>
                    <a:pt x="161" y="275"/>
                  </a:lnTo>
                  <a:lnTo>
                    <a:pt x="161" y="264"/>
                  </a:lnTo>
                  <a:lnTo>
                    <a:pt x="155" y="258"/>
                  </a:lnTo>
                  <a:lnTo>
                    <a:pt x="149" y="252"/>
                  </a:lnTo>
                  <a:lnTo>
                    <a:pt x="143" y="246"/>
                  </a:lnTo>
                  <a:lnTo>
                    <a:pt x="137" y="246"/>
                  </a:lnTo>
                  <a:lnTo>
                    <a:pt x="137" y="240"/>
                  </a:lnTo>
                  <a:lnTo>
                    <a:pt x="131" y="240"/>
                  </a:lnTo>
                  <a:lnTo>
                    <a:pt x="131" y="234"/>
                  </a:lnTo>
                  <a:lnTo>
                    <a:pt x="126" y="234"/>
                  </a:lnTo>
                  <a:lnTo>
                    <a:pt x="126" y="228"/>
                  </a:lnTo>
                  <a:lnTo>
                    <a:pt x="120" y="210"/>
                  </a:lnTo>
                  <a:lnTo>
                    <a:pt x="120" y="198"/>
                  </a:lnTo>
                  <a:lnTo>
                    <a:pt x="120" y="180"/>
                  </a:lnTo>
                  <a:lnTo>
                    <a:pt x="120" y="168"/>
                  </a:lnTo>
                  <a:lnTo>
                    <a:pt x="126" y="168"/>
                  </a:lnTo>
                  <a:lnTo>
                    <a:pt x="126" y="162"/>
                  </a:lnTo>
                  <a:lnTo>
                    <a:pt x="131" y="156"/>
                  </a:lnTo>
                  <a:lnTo>
                    <a:pt x="131" y="150"/>
                  </a:lnTo>
                  <a:lnTo>
                    <a:pt x="137" y="144"/>
                  </a:lnTo>
                  <a:lnTo>
                    <a:pt x="143" y="138"/>
                  </a:lnTo>
                  <a:lnTo>
                    <a:pt x="149" y="126"/>
                  </a:lnTo>
                  <a:lnTo>
                    <a:pt x="149" y="120"/>
                  </a:lnTo>
                  <a:lnTo>
                    <a:pt x="149" y="114"/>
                  </a:lnTo>
                  <a:lnTo>
                    <a:pt x="149" y="108"/>
                  </a:lnTo>
                  <a:lnTo>
                    <a:pt x="143" y="114"/>
                  </a:lnTo>
                  <a:lnTo>
                    <a:pt x="143" y="120"/>
                  </a:lnTo>
                  <a:lnTo>
                    <a:pt x="137" y="126"/>
                  </a:lnTo>
                  <a:lnTo>
                    <a:pt x="137" y="132"/>
                  </a:lnTo>
                  <a:lnTo>
                    <a:pt x="131" y="138"/>
                  </a:lnTo>
                  <a:lnTo>
                    <a:pt x="131" y="144"/>
                  </a:lnTo>
                  <a:lnTo>
                    <a:pt x="126" y="156"/>
                  </a:lnTo>
                  <a:lnTo>
                    <a:pt x="114" y="162"/>
                  </a:lnTo>
                  <a:lnTo>
                    <a:pt x="108" y="168"/>
                  </a:lnTo>
                  <a:lnTo>
                    <a:pt x="96" y="174"/>
                  </a:lnTo>
                  <a:lnTo>
                    <a:pt x="90" y="180"/>
                  </a:lnTo>
                  <a:lnTo>
                    <a:pt x="78" y="180"/>
                  </a:lnTo>
                  <a:lnTo>
                    <a:pt x="72" y="186"/>
                  </a:lnTo>
                  <a:lnTo>
                    <a:pt x="60" y="186"/>
                  </a:lnTo>
                  <a:lnTo>
                    <a:pt x="60" y="180"/>
                  </a:lnTo>
                  <a:lnTo>
                    <a:pt x="54" y="180"/>
                  </a:lnTo>
                  <a:lnTo>
                    <a:pt x="48" y="180"/>
                  </a:lnTo>
                  <a:lnTo>
                    <a:pt x="42" y="180"/>
                  </a:lnTo>
                  <a:lnTo>
                    <a:pt x="36" y="180"/>
                  </a:lnTo>
                  <a:lnTo>
                    <a:pt x="30" y="174"/>
                  </a:lnTo>
                  <a:lnTo>
                    <a:pt x="24" y="168"/>
                  </a:lnTo>
                  <a:lnTo>
                    <a:pt x="18" y="168"/>
                  </a:lnTo>
                  <a:lnTo>
                    <a:pt x="6" y="162"/>
                  </a:lnTo>
                  <a:lnTo>
                    <a:pt x="0" y="162"/>
                  </a:lnTo>
                  <a:lnTo>
                    <a:pt x="6" y="156"/>
                  </a:lnTo>
                  <a:lnTo>
                    <a:pt x="12" y="156"/>
                  </a:lnTo>
                  <a:lnTo>
                    <a:pt x="18" y="156"/>
                  </a:lnTo>
                  <a:lnTo>
                    <a:pt x="24" y="156"/>
                  </a:lnTo>
                  <a:lnTo>
                    <a:pt x="30" y="150"/>
                  </a:lnTo>
                  <a:lnTo>
                    <a:pt x="36" y="144"/>
                  </a:lnTo>
                  <a:lnTo>
                    <a:pt x="42" y="138"/>
                  </a:lnTo>
                  <a:lnTo>
                    <a:pt x="42" y="132"/>
                  </a:lnTo>
                  <a:lnTo>
                    <a:pt x="48" y="120"/>
                  </a:lnTo>
                  <a:lnTo>
                    <a:pt x="60" y="114"/>
                  </a:lnTo>
                  <a:lnTo>
                    <a:pt x="66" y="108"/>
                  </a:lnTo>
                  <a:lnTo>
                    <a:pt x="78" y="102"/>
                  </a:lnTo>
                  <a:lnTo>
                    <a:pt x="84" y="96"/>
                  </a:lnTo>
                  <a:lnTo>
                    <a:pt x="96" y="96"/>
                  </a:lnTo>
                  <a:lnTo>
                    <a:pt x="108" y="96"/>
                  </a:lnTo>
                  <a:lnTo>
                    <a:pt x="114" y="96"/>
                  </a:lnTo>
                  <a:lnTo>
                    <a:pt x="120" y="96"/>
                  </a:lnTo>
                  <a:lnTo>
                    <a:pt x="126" y="96"/>
                  </a:lnTo>
                  <a:lnTo>
                    <a:pt x="126" y="90"/>
                  </a:lnTo>
                  <a:lnTo>
                    <a:pt x="131" y="90"/>
                  </a:lnTo>
                  <a:lnTo>
                    <a:pt x="131" y="96"/>
                  </a:lnTo>
                  <a:lnTo>
                    <a:pt x="126" y="102"/>
                  </a:lnTo>
                  <a:lnTo>
                    <a:pt x="126" y="108"/>
                  </a:lnTo>
                  <a:lnTo>
                    <a:pt x="126" y="114"/>
                  </a:lnTo>
                  <a:lnTo>
                    <a:pt x="131" y="114"/>
                  </a:lnTo>
                  <a:lnTo>
                    <a:pt x="137" y="114"/>
                  </a:lnTo>
                  <a:lnTo>
                    <a:pt x="143" y="114"/>
                  </a:lnTo>
                  <a:lnTo>
                    <a:pt x="143" y="108"/>
                  </a:lnTo>
                  <a:lnTo>
                    <a:pt x="143" y="102"/>
                  </a:lnTo>
                  <a:lnTo>
                    <a:pt x="143" y="96"/>
                  </a:lnTo>
                  <a:lnTo>
                    <a:pt x="143" y="90"/>
                  </a:lnTo>
                  <a:lnTo>
                    <a:pt x="143" y="96"/>
                  </a:lnTo>
                  <a:lnTo>
                    <a:pt x="149" y="96"/>
                  </a:lnTo>
                  <a:lnTo>
                    <a:pt x="149" y="102"/>
                  </a:lnTo>
                  <a:lnTo>
                    <a:pt x="155" y="102"/>
                  </a:lnTo>
                  <a:lnTo>
                    <a:pt x="161" y="102"/>
                  </a:lnTo>
                  <a:lnTo>
                    <a:pt x="167" y="102"/>
                  </a:lnTo>
                  <a:lnTo>
                    <a:pt x="167" y="108"/>
                  </a:lnTo>
                  <a:lnTo>
                    <a:pt x="173" y="108"/>
                  </a:lnTo>
                  <a:lnTo>
                    <a:pt x="179" y="108"/>
                  </a:lnTo>
                  <a:lnTo>
                    <a:pt x="179" y="102"/>
                  </a:lnTo>
                  <a:lnTo>
                    <a:pt x="185" y="102"/>
                  </a:lnTo>
                  <a:lnTo>
                    <a:pt x="185" y="96"/>
                  </a:lnTo>
                  <a:lnTo>
                    <a:pt x="191" y="96"/>
                  </a:lnTo>
                  <a:lnTo>
                    <a:pt x="191" y="90"/>
                  </a:lnTo>
                  <a:lnTo>
                    <a:pt x="197" y="90"/>
                  </a:lnTo>
                  <a:lnTo>
                    <a:pt x="203" y="90"/>
                  </a:lnTo>
                  <a:lnTo>
                    <a:pt x="209" y="90"/>
                  </a:lnTo>
                  <a:lnTo>
                    <a:pt x="215" y="90"/>
                  </a:lnTo>
                  <a:lnTo>
                    <a:pt x="215" y="84"/>
                  </a:lnTo>
                  <a:lnTo>
                    <a:pt x="221" y="84"/>
                  </a:lnTo>
                  <a:lnTo>
                    <a:pt x="221" y="78"/>
                  </a:lnTo>
                  <a:lnTo>
                    <a:pt x="227" y="72"/>
                  </a:lnTo>
                  <a:lnTo>
                    <a:pt x="227" y="66"/>
                  </a:lnTo>
                  <a:lnTo>
                    <a:pt x="227" y="60"/>
                  </a:lnTo>
                  <a:lnTo>
                    <a:pt x="233" y="48"/>
                  </a:lnTo>
                  <a:lnTo>
                    <a:pt x="239" y="30"/>
                  </a:lnTo>
                  <a:lnTo>
                    <a:pt x="251" y="18"/>
                  </a:lnTo>
                  <a:lnTo>
                    <a:pt x="263" y="12"/>
                  </a:lnTo>
                  <a:lnTo>
                    <a:pt x="275" y="6"/>
                  </a:lnTo>
                  <a:lnTo>
                    <a:pt x="287" y="6"/>
                  </a:lnTo>
                  <a:lnTo>
                    <a:pt x="299" y="0"/>
                  </a:lnTo>
                  <a:lnTo>
                    <a:pt x="305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9" y="6"/>
                  </a:lnTo>
                  <a:lnTo>
                    <a:pt x="335" y="6"/>
                  </a:lnTo>
                  <a:lnTo>
                    <a:pt x="340" y="6"/>
                  </a:lnTo>
                  <a:lnTo>
                    <a:pt x="346" y="6"/>
                  </a:lnTo>
                  <a:lnTo>
                    <a:pt x="352" y="12"/>
                  </a:lnTo>
                  <a:lnTo>
                    <a:pt x="364" y="12"/>
                  </a:lnTo>
                  <a:lnTo>
                    <a:pt x="370" y="18"/>
                  </a:lnTo>
                  <a:lnTo>
                    <a:pt x="376" y="18"/>
                  </a:lnTo>
                  <a:lnTo>
                    <a:pt x="382" y="24"/>
                  </a:lnTo>
                  <a:lnTo>
                    <a:pt x="388" y="24"/>
                  </a:lnTo>
                  <a:lnTo>
                    <a:pt x="394" y="24"/>
                  </a:lnTo>
                  <a:lnTo>
                    <a:pt x="400" y="24"/>
                  </a:lnTo>
                  <a:lnTo>
                    <a:pt x="406" y="24"/>
                  </a:lnTo>
                  <a:lnTo>
                    <a:pt x="412" y="24"/>
                  </a:lnTo>
                  <a:lnTo>
                    <a:pt x="424" y="24"/>
                  </a:lnTo>
                  <a:lnTo>
                    <a:pt x="418" y="30"/>
                  </a:lnTo>
                  <a:lnTo>
                    <a:pt x="412" y="42"/>
                  </a:lnTo>
                  <a:lnTo>
                    <a:pt x="400" y="48"/>
                  </a:lnTo>
                  <a:lnTo>
                    <a:pt x="394" y="60"/>
                  </a:lnTo>
                  <a:lnTo>
                    <a:pt x="382" y="72"/>
                  </a:lnTo>
                  <a:lnTo>
                    <a:pt x="376" y="84"/>
                  </a:lnTo>
                  <a:lnTo>
                    <a:pt x="364" y="96"/>
                  </a:lnTo>
                  <a:lnTo>
                    <a:pt x="352" y="102"/>
                  </a:lnTo>
                  <a:lnTo>
                    <a:pt x="346" y="108"/>
                  </a:lnTo>
                  <a:lnTo>
                    <a:pt x="340" y="108"/>
                  </a:lnTo>
                  <a:lnTo>
                    <a:pt x="335" y="108"/>
                  </a:lnTo>
                  <a:lnTo>
                    <a:pt x="323" y="114"/>
                  </a:lnTo>
                  <a:lnTo>
                    <a:pt x="317" y="114"/>
                  </a:lnTo>
                  <a:lnTo>
                    <a:pt x="305" y="120"/>
                  </a:lnTo>
                  <a:lnTo>
                    <a:pt x="299" y="120"/>
                  </a:lnTo>
                  <a:lnTo>
                    <a:pt x="287" y="126"/>
                  </a:lnTo>
                  <a:lnTo>
                    <a:pt x="281" y="126"/>
                  </a:lnTo>
                  <a:lnTo>
                    <a:pt x="275" y="126"/>
                  </a:lnTo>
                  <a:lnTo>
                    <a:pt x="263" y="120"/>
                  </a:lnTo>
                  <a:lnTo>
                    <a:pt x="257" y="120"/>
                  </a:lnTo>
                  <a:lnTo>
                    <a:pt x="251" y="114"/>
                  </a:lnTo>
                  <a:lnTo>
                    <a:pt x="239" y="114"/>
                  </a:lnTo>
                  <a:lnTo>
                    <a:pt x="233" y="108"/>
                  </a:lnTo>
                  <a:lnTo>
                    <a:pt x="227" y="108"/>
                  </a:lnTo>
                  <a:lnTo>
                    <a:pt x="221" y="102"/>
                  </a:lnTo>
                  <a:lnTo>
                    <a:pt x="215" y="102"/>
                  </a:lnTo>
                  <a:lnTo>
                    <a:pt x="215" y="96"/>
                  </a:lnTo>
                  <a:lnTo>
                    <a:pt x="209" y="96"/>
                  </a:lnTo>
                  <a:lnTo>
                    <a:pt x="203" y="96"/>
                  </a:lnTo>
                  <a:lnTo>
                    <a:pt x="197" y="96"/>
                  </a:lnTo>
                  <a:lnTo>
                    <a:pt x="197" y="102"/>
                  </a:lnTo>
                  <a:lnTo>
                    <a:pt x="191" y="102"/>
                  </a:lnTo>
                  <a:lnTo>
                    <a:pt x="185" y="102"/>
                  </a:lnTo>
                  <a:lnTo>
                    <a:pt x="185" y="108"/>
                  </a:lnTo>
                  <a:lnTo>
                    <a:pt x="191" y="108"/>
                  </a:lnTo>
                  <a:lnTo>
                    <a:pt x="197" y="108"/>
                  </a:lnTo>
                  <a:lnTo>
                    <a:pt x="203" y="108"/>
                  </a:lnTo>
                  <a:lnTo>
                    <a:pt x="209" y="108"/>
                  </a:lnTo>
                  <a:lnTo>
                    <a:pt x="215" y="108"/>
                  </a:lnTo>
                  <a:lnTo>
                    <a:pt x="221" y="108"/>
                  </a:lnTo>
                  <a:lnTo>
                    <a:pt x="227" y="108"/>
                  </a:lnTo>
                  <a:lnTo>
                    <a:pt x="233" y="108"/>
                  </a:lnTo>
                  <a:lnTo>
                    <a:pt x="239" y="108"/>
                  </a:lnTo>
                  <a:lnTo>
                    <a:pt x="251" y="114"/>
                  </a:lnTo>
                  <a:lnTo>
                    <a:pt x="257" y="114"/>
                  </a:lnTo>
                  <a:lnTo>
                    <a:pt x="269" y="120"/>
                  </a:lnTo>
                  <a:lnTo>
                    <a:pt x="281" y="126"/>
                  </a:lnTo>
                  <a:lnTo>
                    <a:pt x="287" y="138"/>
                  </a:lnTo>
                  <a:lnTo>
                    <a:pt x="293" y="144"/>
                  </a:lnTo>
                  <a:lnTo>
                    <a:pt x="299" y="156"/>
                  </a:lnTo>
                  <a:lnTo>
                    <a:pt x="305" y="168"/>
                  </a:lnTo>
                  <a:lnTo>
                    <a:pt x="311" y="174"/>
                  </a:lnTo>
                  <a:lnTo>
                    <a:pt x="317" y="192"/>
                  </a:lnTo>
                  <a:lnTo>
                    <a:pt x="317" y="204"/>
                  </a:lnTo>
                  <a:lnTo>
                    <a:pt x="317" y="210"/>
                  </a:lnTo>
                  <a:lnTo>
                    <a:pt x="317" y="216"/>
                  </a:lnTo>
                  <a:lnTo>
                    <a:pt x="317" y="228"/>
                  </a:lnTo>
                  <a:lnTo>
                    <a:pt x="317" y="234"/>
                  </a:lnTo>
                  <a:lnTo>
                    <a:pt x="311" y="228"/>
                  </a:lnTo>
                  <a:lnTo>
                    <a:pt x="305" y="222"/>
                  </a:lnTo>
                  <a:lnTo>
                    <a:pt x="293" y="216"/>
                  </a:lnTo>
                  <a:lnTo>
                    <a:pt x="287" y="216"/>
                  </a:lnTo>
                  <a:lnTo>
                    <a:pt x="275" y="210"/>
                  </a:lnTo>
                  <a:lnTo>
                    <a:pt x="263" y="204"/>
                  </a:lnTo>
                  <a:lnTo>
                    <a:pt x="257" y="204"/>
                  </a:lnTo>
                  <a:lnTo>
                    <a:pt x="245" y="204"/>
                  </a:lnTo>
                  <a:lnTo>
                    <a:pt x="239" y="204"/>
                  </a:lnTo>
                  <a:lnTo>
                    <a:pt x="233" y="198"/>
                  </a:lnTo>
                  <a:lnTo>
                    <a:pt x="227" y="198"/>
                  </a:lnTo>
                  <a:lnTo>
                    <a:pt x="221" y="198"/>
                  </a:lnTo>
                  <a:lnTo>
                    <a:pt x="215" y="192"/>
                  </a:lnTo>
                  <a:lnTo>
                    <a:pt x="209" y="192"/>
                  </a:lnTo>
                  <a:lnTo>
                    <a:pt x="203" y="180"/>
                  </a:lnTo>
                  <a:lnTo>
                    <a:pt x="203" y="174"/>
                  </a:lnTo>
                  <a:lnTo>
                    <a:pt x="197" y="168"/>
                  </a:lnTo>
                  <a:lnTo>
                    <a:pt x="191" y="156"/>
                  </a:lnTo>
                  <a:lnTo>
                    <a:pt x="191" y="144"/>
                  </a:lnTo>
                  <a:lnTo>
                    <a:pt x="191" y="132"/>
                  </a:lnTo>
                  <a:lnTo>
                    <a:pt x="185" y="126"/>
                  </a:lnTo>
                  <a:lnTo>
                    <a:pt x="185" y="120"/>
                  </a:lnTo>
                  <a:lnTo>
                    <a:pt x="179" y="120"/>
                  </a:lnTo>
                  <a:lnTo>
                    <a:pt x="179" y="114"/>
                  </a:lnTo>
                  <a:lnTo>
                    <a:pt x="173" y="114"/>
                  </a:lnTo>
                  <a:lnTo>
                    <a:pt x="167" y="108"/>
                  </a:lnTo>
                  <a:lnTo>
                    <a:pt x="161" y="108"/>
                  </a:lnTo>
                  <a:lnTo>
                    <a:pt x="155" y="108"/>
                  </a:lnTo>
                  <a:lnTo>
                    <a:pt x="155" y="114"/>
                  </a:lnTo>
                  <a:lnTo>
                    <a:pt x="155" y="120"/>
                  </a:lnTo>
                  <a:lnTo>
                    <a:pt x="161" y="120"/>
                  </a:lnTo>
                  <a:lnTo>
                    <a:pt x="161" y="126"/>
                  </a:lnTo>
                  <a:lnTo>
                    <a:pt x="167" y="126"/>
                  </a:lnTo>
                  <a:lnTo>
                    <a:pt x="173" y="132"/>
                  </a:lnTo>
                  <a:lnTo>
                    <a:pt x="179" y="138"/>
                  </a:lnTo>
                  <a:lnTo>
                    <a:pt x="185" y="150"/>
                  </a:lnTo>
                  <a:lnTo>
                    <a:pt x="191" y="156"/>
                  </a:lnTo>
                  <a:lnTo>
                    <a:pt x="197" y="168"/>
                  </a:lnTo>
                  <a:lnTo>
                    <a:pt x="203" y="174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49" name="Freeform 449"/>
            <p:cNvSpPr>
              <a:spLocks/>
            </p:cNvSpPr>
            <p:nvPr/>
          </p:nvSpPr>
          <p:spPr bwMode="auto">
            <a:xfrm>
              <a:off x="5000" y="1565"/>
              <a:ext cx="125" cy="125"/>
            </a:xfrm>
            <a:custGeom>
              <a:avLst/>
              <a:gdLst>
                <a:gd name="T0" fmla="*/ 96 w 125"/>
                <a:gd name="T1" fmla="*/ 125 h 125"/>
                <a:gd name="T2" fmla="*/ 102 w 125"/>
                <a:gd name="T3" fmla="*/ 119 h 125"/>
                <a:gd name="T4" fmla="*/ 108 w 125"/>
                <a:gd name="T5" fmla="*/ 113 h 125"/>
                <a:gd name="T6" fmla="*/ 114 w 125"/>
                <a:gd name="T7" fmla="*/ 119 h 125"/>
                <a:gd name="T8" fmla="*/ 120 w 125"/>
                <a:gd name="T9" fmla="*/ 119 h 125"/>
                <a:gd name="T10" fmla="*/ 120 w 125"/>
                <a:gd name="T11" fmla="*/ 119 h 125"/>
                <a:gd name="T12" fmla="*/ 125 w 125"/>
                <a:gd name="T13" fmla="*/ 119 h 125"/>
                <a:gd name="T14" fmla="*/ 125 w 125"/>
                <a:gd name="T15" fmla="*/ 119 h 125"/>
                <a:gd name="T16" fmla="*/ 125 w 125"/>
                <a:gd name="T17" fmla="*/ 119 h 125"/>
                <a:gd name="T18" fmla="*/ 120 w 125"/>
                <a:gd name="T19" fmla="*/ 113 h 125"/>
                <a:gd name="T20" fmla="*/ 120 w 125"/>
                <a:gd name="T21" fmla="*/ 113 h 125"/>
                <a:gd name="T22" fmla="*/ 114 w 125"/>
                <a:gd name="T23" fmla="*/ 113 h 125"/>
                <a:gd name="T24" fmla="*/ 108 w 125"/>
                <a:gd name="T25" fmla="*/ 107 h 125"/>
                <a:gd name="T26" fmla="*/ 108 w 125"/>
                <a:gd name="T27" fmla="*/ 101 h 125"/>
                <a:gd name="T28" fmla="*/ 108 w 125"/>
                <a:gd name="T29" fmla="*/ 95 h 125"/>
                <a:gd name="T30" fmla="*/ 108 w 125"/>
                <a:gd name="T31" fmla="*/ 95 h 125"/>
                <a:gd name="T32" fmla="*/ 114 w 125"/>
                <a:gd name="T33" fmla="*/ 95 h 125"/>
                <a:gd name="T34" fmla="*/ 114 w 125"/>
                <a:gd name="T35" fmla="*/ 89 h 125"/>
                <a:gd name="T36" fmla="*/ 120 w 125"/>
                <a:gd name="T37" fmla="*/ 77 h 125"/>
                <a:gd name="T38" fmla="*/ 120 w 125"/>
                <a:gd name="T39" fmla="*/ 53 h 125"/>
                <a:gd name="T40" fmla="*/ 102 w 125"/>
                <a:gd name="T41" fmla="*/ 29 h 125"/>
                <a:gd name="T42" fmla="*/ 72 w 125"/>
                <a:gd name="T43" fmla="*/ 18 h 125"/>
                <a:gd name="T44" fmla="*/ 48 w 125"/>
                <a:gd name="T45" fmla="*/ 12 h 125"/>
                <a:gd name="T46" fmla="*/ 30 w 125"/>
                <a:gd name="T47" fmla="*/ 12 h 125"/>
                <a:gd name="T48" fmla="*/ 18 w 125"/>
                <a:gd name="T49" fmla="*/ 6 h 125"/>
                <a:gd name="T50" fmla="*/ 6 w 125"/>
                <a:gd name="T51" fmla="*/ 0 h 125"/>
                <a:gd name="T52" fmla="*/ 6 w 125"/>
                <a:gd name="T53" fmla="*/ 6 h 125"/>
                <a:gd name="T54" fmla="*/ 12 w 125"/>
                <a:gd name="T55" fmla="*/ 23 h 125"/>
                <a:gd name="T56" fmla="*/ 18 w 125"/>
                <a:gd name="T57" fmla="*/ 41 h 125"/>
                <a:gd name="T58" fmla="*/ 24 w 125"/>
                <a:gd name="T59" fmla="*/ 53 h 125"/>
                <a:gd name="T60" fmla="*/ 30 w 125"/>
                <a:gd name="T61" fmla="*/ 71 h 125"/>
                <a:gd name="T62" fmla="*/ 36 w 125"/>
                <a:gd name="T63" fmla="*/ 89 h 125"/>
                <a:gd name="T64" fmla="*/ 54 w 125"/>
                <a:gd name="T65" fmla="*/ 113 h 125"/>
                <a:gd name="T66" fmla="*/ 78 w 125"/>
                <a:gd name="T67" fmla="*/ 125 h 12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5"/>
                <a:gd name="T103" fmla="*/ 0 h 125"/>
                <a:gd name="T104" fmla="*/ 125 w 125"/>
                <a:gd name="T105" fmla="*/ 125 h 12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5" h="125">
                  <a:moveTo>
                    <a:pt x="96" y="125"/>
                  </a:moveTo>
                  <a:lnTo>
                    <a:pt x="96" y="125"/>
                  </a:lnTo>
                  <a:lnTo>
                    <a:pt x="102" y="119"/>
                  </a:lnTo>
                  <a:lnTo>
                    <a:pt x="108" y="113"/>
                  </a:lnTo>
                  <a:lnTo>
                    <a:pt x="114" y="113"/>
                  </a:lnTo>
                  <a:lnTo>
                    <a:pt x="114" y="119"/>
                  </a:lnTo>
                  <a:lnTo>
                    <a:pt x="120" y="119"/>
                  </a:lnTo>
                  <a:lnTo>
                    <a:pt x="125" y="119"/>
                  </a:lnTo>
                  <a:lnTo>
                    <a:pt x="125" y="113"/>
                  </a:lnTo>
                  <a:lnTo>
                    <a:pt x="120" y="113"/>
                  </a:lnTo>
                  <a:lnTo>
                    <a:pt x="114" y="113"/>
                  </a:lnTo>
                  <a:lnTo>
                    <a:pt x="108" y="113"/>
                  </a:lnTo>
                  <a:lnTo>
                    <a:pt x="108" y="107"/>
                  </a:lnTo>
                  <a:lnTo>
                    <a:pt x="108" y="101"/>
                  </a:lnTo>
                  <a:lnTo>
                    <a:pt x="108" y="95"/>
                  </a:lnTo>
                  <a:lnTo>
                    <a:pt x="114" y="95"/>
                  </a:lnTo>
                  <a:lnTo>
                    <a:pt x="114" y="89"/>
                  </a:lnTo>
                  <a:lnTo>
                    <a:pt x="120" y="89"/>
                  </a:lnTo>
                  <a:lnTo>
                    <a:pt x="120" y="77"/>
                  </a:lnTo>
                  <a:lnTo>
                    <a:pt x="120" y="65"/>
                  </a:lnTo>
                  <a:lnTo>
                    <a:pt x="120" y="53"/>
                  </a:lnTo>
                  <a:lnTo>
                    <a:pt x="114" y="41"/>
                  </a:lnTo>
                  <a:lnTo>
                    <a:pt x="102" y="29"/>
                  </a:lnTo>
                  <a:lnTo>
                    <a:pt x="90" y="23"/>
                  </a:lnTo>
                  <a:lnTo>
                    <a:pt x="72" y="18"/>
                  </a:lnTo>
                  <a:lnTo>
                    <a:pt x="54" y="12"/>
                  </a:lnTo>
                  <a:lnTo>
                    <a:pt x="48" y="12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23"/>
                  </a:lnTo>
                  <a:lnTo>
                    <a:pt x="18" y="29"/>
                  </a:lnTo>
                  <a:lnTo>
                    <a:pt x="18" y="41"/>
                  </a:lnTo>
                  <a:lnTo>
                    <a:pt x="24" y="47"/>
                  </a:lnTo>
                  <a:lnTo>
                    <a:pt x="24" y="53"/>
                  </a:lnTo>
                  <a:lnTo>
                    <a:pt x="24" y="65"/>
                  </a:lnTo>
                  <a:lnTo>
                    <a:pt x="30" y="71"/>
                  </a:lnTo>
                  <a:lnTo>
                    <a:pt x="30" y="83"/>
                  </a:lnTo>
                  <a:lnTo>
                    <a:pt x="36" y="89"/>
                  </a:lnTo>
                  <a:lnTo>
                    <a:pt x="42" y="101"/>
                  </a:lnTo>
                  <a:lnTo>
                    <a:pt x="54" y="113"/>
                  </a:lnTo>
                  <a:lnTo>
                    <a:pt x="66" y="119"/>
                  </a:lnTo>
                  <a:lnTo>
                    <a:pt x="78" y="125"/>
                  </a:lnTo>
                  <a:lnTo>
                    <a:pt x="96" y="125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50" name="Freeform 450"/>
            <p:cNvSpPr>
              <a:spLocks/>
            </p:cNvSpPr>
            <p:nvPr/>
          </p:nvSpPr>
          <p:spPr bwMode="auto">
            <a:xfrm>
              <a:off x="5137" y="1642"/>
              <a:ext cx="12" cy="12"/>
            </a:xfrm>
            <a:custGeom>
              <a:avLst/>
              <a:gdLst>
                <a:gd name="T0" fmla="*/ 0 w 12"/>
                <a:gd name="T1" fmla="*/ 6 h 12"/>
                <a:gd name="T2" fmla="*/ 0 w 12"/>
                <a:gd name="T3" fmla="*/ 0 h 12"/>
                <a:gd name="T4" fmla="*/ 6 w 12"/>
                <a:gd name="T5" fmla="*/ 0 h 12"/>
                <a:gd name="T6" fmla="*/ 6 w 12"/>
                <a:gd name="T7" fmla="*/ 0 h 12"/>
                <a:gd name="T8" fmla="*/ 6 w 12"/>
                <a:gd name="T9" fmla="*/ 0 h 12"/>
                <a:gd name="T10" fmla="*/ 12 w 12"/>
                <a:gd name="T11" fmla="*/ 0 h 12"/>
                <a:gd name="T12" fmla="*/ 12 w 12"/>
                <a:gd name="T13" fmla="*/ 0 h 12"/>
                <a:gd name="T14" fmla="*/ 12 w 12"/>
                <a:gd name="T15" fmla="*/ 0 h 12"/>
                <a:gd name="T16" fmla="*/ 12 w 12"/>
                <a:gd name="T17" fmla="*/ 6 h 12"/>
                <a:gd name="T18" fmla="*/ 12 w 12"/>
                <a:gd name="T19" fmla="*/ 6 h 12"/>
                <a:gd name="T20" fmla="*/ 12 w 12"/>
                <a:gd name="T21" fmla="*/ 12 h 12"/>
                <a:gd name="T22" fmla="*/ 12 w 12"/>
                <a:gd name="T23" fmla="*/ 12 h 12"/>
                <a:gd name="T24" fmla="*/ 6 w 12"/>
                <a:gd name="T25" fmla="*/ 12 h 12"/>
                <a:gd name="T26" fmla="*/ 6 w 12"/>
                <a:gd name="T27" fmla="*/ 12 h 12"/>
                <a:gd name="T28" fmla="*/ 6 w 12"/>
                <a:gd name="T29" fmla="*/ 12 h 12"/>
                <a:gd name="T30" fmla="*/ 0 w 12"/>
                <a:gd name="T31" fmla="*/ 6 h 12"/>
                <a:gd name="T32" fmla="*/ 0 w 12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6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51" name="Freeform 451"/>
            <p:cNvSpPr>
              <a:spLocks/>
            </p:cNvSpPr>
            <p:nvPr/>
          </p:nvSpPr>
          <p:spPr bwMode="auto">
            <a:xfrm>
              <a:off x="5167" y="1660"/>
              <a:ext cx="12" cy="12"/>
            </a:xfrm>
            <a:custGeom>
              <a:avLst/>
              <a:gdLst>
                <a:gd name="T0" fmla="*/ 0 w 12"/>
                <a:gd name="T1" fmla="*/ 0 h 12"/>
                <a:gd name="T2" fmla="*/ 0 w 12"/>
                <a:gd name="T3" fmla="*/ 0 h 12"/>
                <a:gd name="T4" fmla="*/ 6 w 12"/>
                <a:gd name="T5" fmla="*/ 0 h 12"/>
                <a:gd name="T6" fmla="*/ 6 w 12"/>
                <a:gd name="T7" fmla="*/ 0 h 12"/>
                <a:gd name="T8" fmla="*/ 12 w 12"/>
                <a:gd name="T9" fmla="*/ 0 h 12"/>
                <a:gd name="T10" fmla="*/ 12 w 12"/>
                <a:gd name="T11" fmla="*/ 6 h 12"/>
                <a:gd name="T12" fmla="*/ 12 w 12"/>
                <a:gd name="T13" fmla="*/ 6 h 12"/>
                <a:gd name="T14" fmla="*/ 12 w 12"/>
                <a:gd name="T15" fmla="*/ 12 h 12"/>
                <a:gd name="T16" fmla="*/ 12 w 12"/>
                <a:gd name="T17" fmla="*/ 12 h 12"/>
                <a:gd name="T18" fmla="*/ 6 w 12"/>
                <a:gd name="T19" fmla="*/ 12 h 12"/>
                <a:gd name="T20" fmla="*/ 6 w 12"/>
                <a:gd name="T21" fmla="*/ 12 h 12"/>
                <a:gd name="T22" fmla="*/ 0 w 12"/>
                <a:gd name="T23" fmla="*/ 12 h 12"/>
                <a:gd name="T24" fmla="*/ 0 w 12"/>
                <a:gd name="T25" fmla="*/ 12 h 12"/>
                <a:gd name="T26" fmla="*/ 0 w 12"/>
                <a:gd name="T27" fmla="*/ 6 h 12"/>
                <a:gd name="T28" fmla="*/ 0 w 12"/>
                <a:gd name="T29" fmla="*/ 6 h 12"/>
                <a:gd name="T30" fmla="*/ 0 w 12"/>
                <a:gd name="T31" fmla="*/ 6 h 12"/>
                <a:gd name="T32" fmla="*/ 0 w 1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52" name="Freeform 452"/>
            <p:cNvSpPr>
              <a:spLocks/>
            </p:cNvSpPr>
            <p:nvPr/>
          </p:nvSpPr>
          <p:spPr bwMode="auto">
            <a:xfrm>
              <a:off x="5131" y="1678"/>
              <a:ext cx="18" cy="12"/>
            </a:xfrm>
            <a:custGeom>
              <a:avLst/>
              <a:gdLst>
                <a:gd name="T0" fmla="*/ 0 w 18"/>
                <a:gd name="T1" fmla="*/ 0 h 12"/>
                <a:gd name="T2" fmla="*/ 6 w 18"/>
                <a:gd name="T3" fmla="*/ 0 h 12"/>
                <a:gd name="T4" fmla="*/ 6 w 18"/>
                <a:gd name="T5" fmla="*/ 0 h 12"/>
                <a:gd name="T6" fmla="*/ 12 w 18"/>
                <a:gd name="T7" fmla="*/ 0 h 12"/>
                <a:gd name="T8" fmla="*/ 12 w 18"/>
                <a:gd name="T9" fmla="*/ 0 h 12"/>
                <a:gd name="T10" fmla="*/ 18 w 18"/>
                <a:gd name="T11" fmla="*/ 0 h 12"/>
                <a:gd name="T12" fmla="*/ 18 w 18"/>
                <a:gd name="T13" fmla="*/ 6 h 12"/>
                <a:gd name="T14" fmla="*/ 12 w 18"/>
                <a:gd name="T15" fmla="*/ 6 h 12"/>
                <a:gd name="T16" fmla="*/ 12 w 18"/>
                <a:gd name="T17" fmla="*/ 12 h 12"/>
                <a:gd name="T18" fmla="*/ 12 w 18"/>
                <a:gd name="T19" fmla="*/ 12 h 12"/>
                <a:gd name="T20" fmla="*/ 6 w 18"/>
                <a:gd name="T21" fmla="*/ 12 h 12"/>
                <a:gd name="T22" fmla="*/ 6 w 18"/>
                <a:gd name="T23" fmla="*/ 12 h 12"/>
                <a:gd name="T24" fmla="*/ 6 w 18"/>
                <a:gd name="T25" fmla="*/ 12 h 12"/>
                <a:gd name="T26" fmla="*/ 0 w 18"/>
                <a:gd name="T27" fmla="*/ 6 h 12"/>
                <a:gd name="T28" fmla="*/ 0 w 18"/>
                <a:gd name="T29" fmla="*/ 6 h 12"/>
                <a:gd name="T30" fmla="*/ 0 w 18"/>
                <a:gd name="T31" fmla="*/ 0 h 12"/>
                <a:gd name="T32" fmla="*/ 0 w 18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2"/>
                <a:gd name="T53" fmla="*/ 18 w 1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2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53" name="Freeform 453"/>
            <p:cNvSpPr>
              <a:spLocks/>
            </p:cNvSpPr>
            <p:nvPr/>
          </p:nvSpPr>
          <p:spPr bwMode="auto">
            <a:xfrm>
              <a:off x="5108" y="1660"/>
              <a:ext cx="17" cy="12"/>
            </a:xfrm>
            <a:custGeom>
              <a:avLst/>
              <a:gdLst>
                <a:gd name="T0" fmla="*/ 6 w 17"/>
                <a:gd name="T1" fmla="*/ 0 h 12"/>
                <a:gd name="T2" fmla="*/ 6 w 17"/>
                <a:gd name="T3" fmla="*/ 0 h 12"/>
                <a:gd name="T4" fmla="*/ 0 w 17"/>
                <a:gd name="T5" fmla="*/ 6 h 12"/>
                <a:gd name="T6" fmla="*/ 0 w 17"/>
                <a:gd name="T7" fmla="*/ 6 h 12"/>
                <a:gd name="T8" fmla="*/ 6 w 17"/>
                <a:gd name="T9" fmla="*/ 12 h 12"/>
                <a:gd name="T10" fmla="*/ 6 w 17"/>
                <a:gd name="T11" fmla="*/ 12 h 12"/>
                <a:gd name="T12" fmla="*/ 12 w 17"/>
                <a:gd name="T13" fmla="*/ 12 h 12"/>
                <a:gd name="T14" fmla="*/ 12 w 17"/>
                <a:gd name="T15" fmla="*/ 12 h 12"/>
                <a:gd name="T16" fmla="*/ 17 w 17"/>
                <a:gd name="T17" fmla="*/ 12 h 12"/>
                <a:gd name="T18" fmla="*/ 17 w 17"/>
                <a:gd name="T19" fmla="*/ 12 h 12"/>
                <a:gd name="T20" fmla="*/ 17 w 17"/>
                <a:gd name="T21" fmla="*/ 6 h 12"/>
                <a:gd name="T22" fmla="*/ 17 w 17"/>
                <a:gd name="T23" fmla="*/ 6 h 12"/>
                <a:gd name="T24" fmla="*/ 17 w 17"/>
                <a:gd name="T25" fmla="*/ 0 h 12"/>
                <a:gd name="T26" fmla="*/ 12 w 17"/>
                <a:gd name="T27" fmla="*/ 0 h 12"/>
                <a:gd name="T28" fmla="*/ 12 w 17"/>
                <a:gd name="T29" fmla="*/ 0 h 12"/>
                <a:gd name="T30" fmla="*/ 6 w 17"/>
                <a:gd name="T31" fmla="*/ 0 h 12"/>
                <a:gd name="T32" fmla="*/ 6 w 17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"/>
                <a:gd name="T52" fmla="*/ 0 h 12"/>
                <a:gd name="T53" fmla="*/ 17 w 17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" h="12">
                  <a:moveTo>
                    <a:pt x="6" y="0"/>
                  </a:move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7" y="12"/>
                  </a:lnTo>
                  <a:lnTo>
                    <a:pt x="17" y="6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54" name="Freeform 454"/>
            <p:cNvSpPr>
              <a:spLocks/>
            </p:cNvSpPr>
            <p:nvPr/>
          </p:nvSpPr>
          <p:spPr bwMode="auto">
            <a:xfrm>
              <a:off x="5102" y="1684"/>
              <a:ext cx="12" cy="12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6 h 12"/>
                <a:gd name="T4" fmla="*/ 0 w 12"/>
                <a:gd name="T5" fmla="*/ 6 h 12"/>
                <a:gd name="T6" fmla="*/ 0 w 12"/>
                <a:gd name="T7" fmla="*/ 6 h 12"/>
                <a:gd name="T8" fmla="*/ 6 w 12"/>
                <a:gd name="T9" fmla="*/ 0 h 12"/>
                <a:gd name="T10" fmla="*/ 6 w 12"/>
                <a:gd name="T11" fmla="*/ 0 h 12"/>
                <a:gd name="T12" fmla="*/ 12 w 12"/>
                <a:gd name="T13" fmla="*/ 0 h 12"/>
                <a:gd name="T14" fmla="*/ 12 w 12"/>
                <a:gd name="T15" fmla="*/ 6 h 12"/>
                <a:gd name="T16" fmla="*/ 12 w 12"/>
                <a:gd name="T17" fmla="*/ 6 h 12"/>
                <a:gd name="T18" fmla="*/ 12 w 12"/>
                <a:gd name="T19" fmla="*/ 6 h 12"/>
                <a:gd name="T20" fmla="*/ 12 w 12"/>
                <a:gd name="T21" fmla="*/ 12 h 12"/>
                <a:gd name="T22" fmla="*/ 12 w 12"/>
                <a:gd name="T23" fmla="*/ 12 h 12"/>
                <a:gd name="T24" fmla="*/ 6 w 12"/>
                <a:gd name="T25" fmla="*/ 12 h 12"/>
                <a:gd name="T26" fmla="*/ 6 w 12"/>
                <a:gd name="T27" fmla="*/ 12 h 12"/>
                <a:gd name="T28" fmla="*/ 6 w 12"/>
                <a:gd name="T29" fmla="*/ 12 h 12"/>
                <a:gd name="T30" fmla="*/ 0 w 12"/>
                <a:gd name="T31" fmla="*/ 12 h 12"/>
                <a:gd name="T32" fmla="*/ 0 w 12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12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55" name="Freeform 455"/>
            <p:cNvSpPr>
              <a:spLocks/>
            </p:cNvSpPr>
            <p:nvPr/>
          </p:nvSpPr>
          <p:spPr bwMode="auto">
            <a:xfrm>
              <a:off x="5125" y="1708"/>
              <a:ext cx="12" cy="12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12 h 12"/>
                <a:gd name="T4" fmla="*/ 0 w 12"/>
                <a:gd name="T5" fmla="*/ 12 h 12"/>
                <a:gd name="T6" fmla="*/ 0 w 12"/>
                <a:gd name="T7" fmla="*/ 6 h 12"/>
                <a:gd name="T8" fmla="*/ 0 w 12"/>
                <a:gd name="T9" fmla="*/ 6 h 12"/>
                <a:gd name="T10" fmla="*/ 0 w 12"/>
                <a:gd name="T11" fmla="*/ 0 h 12"/>
                <a:gd name="T12" fmla="*/ 0 w 12"/>
                <a:gd name="T13" fmla="*/ 0 h 12"/>
                <a:gd name="T14" fmla="*/ 6 w 12"/>
                <a:gd name="T15" fmla="*/ 0 h 12"/>
                <a:gd name="T16" fmla="*/ 6 w 12"/>
                <a:gd name="T17" fmla="*/ 0 h 12"/>
                <a:gd name="T18" fmla="*/ 6 w 12"/>
                <a:gd name="T19" fmla="*/ 0 h 12"/>
                <a:gd name="T20" fmla="*/ 6 w 12"/>
                <a:gd name="T21" fmla="*/ 0 h 12"/>
                <a:gd name="T22" fmla="*/ 6 w 12"/>
                <a:gd name="T23" fmla="*/ 0 h 12"/>
                <a:gd name="T24" fmla="*/ 12 w 12"/>
                <a:gd name="T25" fmla="*/ 6 h 12"/>
                <a:gd name="T26" fmla="*/ 6 w 12"/>
                <a:gd name="T27" fmla="*/ 6 h 12"/>
                <a:gd name="T28" fmla="*/ 6 w 12"/>
                <a:gd name="T29" fmla="*/ 12 h 12"/>
                <a:gd name="T30" fmla="*/ 6 w 12"/>
                <a:gd name="T31" fmla="*/ 12 h 12"/>
                <a:gd name="T32" fmla="*/ 0 w 12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12"/>
                  </a:move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56" name="Freeform 456"/>
            <p:cNvSpPr>
              <a:spLocks/>
            </p:cNvSpPr>
            <p:nvPr/>
          </p:nvSpPr>
          <p:spPr bwMode="auto">
            <a:xfrm>
              <a:off x="5143" y="1690"/>
              <a:ext cx="12" cy="18"/>
            </a:xfrm>
            <a:custGeom>
              <a:avLst/>
              <a:gdLst>
                <a:gd name="T0" fmla="*/ 0 w 12"/>
                <a:gd name="T1" fmla="*/ 12 h 18"/>
                <a:gd name="T2" fmla="*/ 0 w 12"/>
                <a:gd name="T3" fmla="*/ 6 h 18"/>
                <a:gd name="T4" fmla="*/ 0 w 12"/>
                <a:gd name="T5" fmla="*/ 6 h 18"/>
                <a:gd name="T6" fmla="*/ 6 w 12"/>
                <a:gd name="T7" fmla="*/ 0 h 18"/>
                <a:gd name="T8" fmla="*/ 6 w 12"/>
                <a:gd name="T9" fmla="*/ 0 h 18"/>
                <a:gd name="T10" fmla="*/ 12 w 12"/>
                <a:gd name="T11" fmla="*/ 0 h 18"/>
                <a:gd name="T12" fmla="*/ 12 w 12"/>
                <a:gd name="T13" fmla="*/ 6 h 18"/>
                <a:gd name="T14" fmla="*/ 12 w 12"/>
                <a:gd name="T15" fmla="*/ 6 h 18"/>
                <a:gd name="T16" fmla="*/ 12 w 12"/>
                <a:gd name="T17" fmla="*/ 12 h 18"/>
                <a:gd name="T18" fmla="*/ 12 w 12"/>
                <a:gd name="T19" fmla="*/ 12 h 18"/>
                <a:gd name="T20" fmla="*/ 12 w 12"/>
                <a:gd name="T21" fmla="*/ 18 h 18"/>
                <a:gd name="T22" fmla="*/ 6 w 12"/>
                <a:gd name="T23" fmla="*/ 18 h 18"/>
                <a:gd name="T24" fmla="*/ 6 w 12"/>
                <a:gd name="T25" fmla="*/ 18 h 18"/>
                <a:gd name="T26" fmla="*/ 0 w 12"/>
                <a:gd name="T27" fmla="*/ 18 h 18"/>
                <a:gd name="T28" fmla="*/ 0 w 12"/>
                <a:gd name="T29" fmla="*/ 18 h 18"/>
                <a:gd name="T30" fmla="*/ 0 w 12"/>
                <a:gd name="T31" fmla="*/ 12 h 18"/>
                <a:gd name="T32" fmla="*/ 0 w 12"/>
                <a:gd name="T33" fmla="*/ 12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0" y="12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57" name="Freeform 457"/>
            <p:cNvSpPr>
              <a:spLocks/>
            </p:cNvSpPr>
            <p:nvPr/>
          </p:nvSpPr>
          <p:spPr bwMode="auto">
            <a:xfrm>
              <a:off x="5161" y="1696"/>
              <a:ext cx="12" cy="12"/>
            </a:xfrm>
            <a:custGeom>
              <a:avLst/>
              <a:gdLst>
                <a:gd name="T0" fmla="*/ 12 w 12"/>
                <a:gd name="T1" fmla="*/ 0 h 12"/>
                <a:gd name="T2" fmla="*/ 12 w 12"/>
                <a:gd name="T3" fmla="*/ 0 h 12"/>
                <a:gd name="T4" fmla="*/ 12 w 12"/>
                <a:gd name="T5" fmla="*/ 6 h 12"/>
                <a:gd name="T6" fmla="*/ 12 w 12"/>
                <a:gd name="T7" fmla="*/ 6 h 12"/>
                <a:gd name="T8" fmla="*/ 12 w 12"/>
                <a:gd name="T9" fmla="*/ 6 h 12"/>
                <a:gd name="T10" fmla="*/ 12 w 12"/>
                <a:gd name="T11" fmla="*/ 12 h 12"/>
                <a:gd name="T12" fmla="*/ 6 w 12"/>
                <a:gd name="T13" fmla="*/ 12 h 12"/>
                <a:gd name="T14" fmla="*/ 6 w 12"/>
                <a:gd name="T15" fmla="*/ 12 h 12"/>
                <a:gd name="T16" fmla="*/ 0 w 12"/>
                <a:gd name="T17" fmla="*/ 12 h 12"/>
                <a:gd name="T18" fmla="*/ 0 w 12"/>
                <a:gd name="T19" fmla="*/ 12 h 12"/>
                <a:gd name="T20" fmla="*/ 0 w 12"/>
                <a:gd name="T21" fmla="*/ 6 h 12"/>
                <a:gd name="T22" fmla="*/ 0 w 12"/>
                <a:gd name="T23" fmla="*/ 6 h 12"/>
                <a:gd name="T24" fmla="*/ 0 w 12"/>
                <a:gd name="T25" fmla="*/ 6 h 12"/>
                <a:gd name="T26" fmla="*/ 0 w 12"/>
                <a:gd name="T27" fmla="*/ 0 h 12"/>
                <a:gd name="T28" fmla="*/ 0 w 12"/>
                <a:gd name="T29" fmla="*/ 0 h 12"/>
                <a:gd name="T30" fmla="*/ 6 w 12"/>
                <a:gd name="T31" fmla="*/ 0 h 12"/>
                <a:gd name="T32" fmla="*/ 12 w 1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12" y="0"/>
                  </a:move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58" name="Freeform 458"/>
            <p:cNvSpPr>
              <a:spLocks/>
            </p:cNvSpPr>
            <p:nvPr/>
          </p:nvSpPr>
          <p:spPr bwMode="auto">
            <a:xfrm>
              <a:off x="5012" y="1714"/>
              <a:ext cx="108" cy="72"/>
            </a:xfrm>
            <a:custGeom>
              <a:avLst/>
              <a:gdLst>
                <a:gd name="T0" fmla="*/ 108 w 108"/>
                <a:gd name="T1" fmla="*/ 6 h 72"/>
                <a:gd name="T2" fmla="*/ 108 w 108"/>
                <a:gd name="T3" fmla="*/ 6 h 72"/>
                <a:gd name="T4" fmla="*/ 108 w 108"/>
                <a:gd name="T5" fmla="*/ 0 h 72"/>
                <a:gd name="T6" fmla="*/ 102 w 108"/>
                <a:gd name="T7" fmla="*/ 6 h 72"/>
                <a:gd name="T8" fmla="*/ 90 w 108"/>
                <a:gd name="T9" fmla="*/ 6 h 72"/>
                <a:gd name="T10" fmla="*/ 66 w 108"/>
                <a:gd name="T11" fmla="*/ 0 h 72"/>
                <a:gd name="T12" fmla="*/ 48 w 108"/>
                <a:gd name="T13" fmla="*/ 0 h 72"/>
                <a:gd name="T14" fmla="*/ 48 w 108"/>
                <a:gd name="T15" fmla="*/ 0 h 72"/>
                <a:gd name="T16" fmla="*/ 60 w 108"/>
                <a:gd name="T17" fmla="*/ 0 h 72"/>
                <a:gd name="T18" fmla="*/ 78 w 108"/>
                <a:gd name="T19" fmla="*/ 6 h 72"/>
                <a:gd name="T20" fmla="*/ 96 w 108"/>
                <a:gd name="T21" fmla="*/ 12 h 72"/>
                <a:gd name="T22" fmla="*/ 90 w 108"/>
                <a:gd name="T23" fmla="*/ 18 h 72"/>
                <a:gd name="T24" fmla="*/ 84 w 108"/>
                <a:gd name="T25" fmla="*/ 18 h 72"/>
                <a:gd name="T26" fmla="*/ 72 w 108"/>
                <a:gd name="T27" fmla="*/ 24 h 72"/>
                <a:gd name="T28" fmla="*/ 60 w 108"/>
                <a:gd name="T29" fmla="*/ 18 h 72"/>
                <a:gd name="T30" fmla="*/ 42 w 108"/>
                <a:gd name="T31" fmla="*/ 18 h 72"/>
                <a:gd name="T32" fmla="*/ 30 w 108"/>
                <a:gd name="T33" fmla="*/ 18 h 72"/>
                <a:gd name="T34" fmla="*/ 36 w 108"/>
                <a:gd name="T35" fmla="*/ 18 h 72"/>
                <a:gd name="T36" fmla="*/ 48 w 108"/>
                <a:gd name="T37" fmla="*/ 18 h 72"/>
                <a:gd name="T38" fmla="*/ 54 w 108"/>
                <a:gd name="T39" fmla="*/ 24 h 72"/>
                <a:gd name="T40" fmla="*/ 72 w 108"/>
                <a:gd name="T41" fmla="*/ 24 h 72"/>
                <a:gd name="T42" fmla="*/ 72 w 108"/>
                <a:gd name="T43" fmla="*/ 30 h 72"/>
                <a:gd name="T44" fmla="*/ 66 w 108"/>
                <a:gd name="T45" fmla="*/ 30 h 72"/>
                <a:gd name="T46" fmla="*/ 54 w 108"/>
                <a:gd name="T47" fmla="*/ 36 h 72"/>
                <a:gd name="T48" fmla="*/ 48 w 108"/>
                <a:gd name="T49" fmla="*/ 36 h 72"/>
                <a:gd name="T50" fmla="*/ 42 w 108"/>
                <a:gd name="T51" fmla="*/ 36 h 72"/>
                <a:gd name="T52" fmla="*/ 36 w 108"/>
                <a:gd name="T53" fmla="*/ 30 h 72"/>
                <a:gd name="T54" fmla="*/ 24 w 108"/>
                <a:gd name="T55" fmla="*/ 30 h 72"/>
                <a:gd name="T56" fmla="*/ 36 w 108"/>
                <a:gd name="T57" fmla="*/ 36 h 72"/>
                <a:gd name="T58" fmla="*/ 42 w 108"/>
                <a:gd name="T59" fmla="*/ 42 h 72"/>
                <a:gd name="T60" fmla="*/ 24 w 108"/>
                <a:gd name="T61" fmla="*/ 48 h 72"/>
                <a:gd name="T62" fmla="*/ 6 w 108"/>
                <a:gd name="T63" fmla="*/ 48 h 72"/>
                <a:gd name="T64" fmla="*/ 0 w 108"/>
                <a:gd name="T65" fmla="*/ 54 h 72"/>
                <a:gd name="T66" fmla="*/ 12 w 108"/>
                <a:gd name="T67" fmla="*/ 54 h 72"/>
                <a:gd name="T68" fmla="*/ 30 w 108"/>
                <a:gd name="T69" fmla="*/ 48 h 72"/>
                <a:gd name="T70" fmla="*/ 48 w 108"/>
                <a:gd name="T71" fmla="*/ 42 h 72"/>
                <a:gd name="T72" fmla="*/ 48 w 108"/>
                <a:gd name="T73" fmla="*/ 60 h 72"/>
                <a:gd name="T74" fmla="*/ 36 w 108"/>
                <a:gd name="T75" fmla="*/ 72 h 72"/>
                <a:gd name="T76" fmla="*/ 42 w 108"/>
                <a:gd name="T77" fmla="*/ 72 h 72"/>
                <a:gd name="T78" fmla="*/ 54 w 108"/>
                <a:gd name="T79" fmla="*/ 48 h 72"/>
                <a:gd name="T80" fmla="*/ 60 w 108"/>
                <a:gd name="T81" fmla="*/ 42 h 72"/>
                <a:gd name="T82" fmla="*/ 72 w 108"/>
                <a:gd name="T83" fmla="*/ 36 h 72"/>
                <a:gd name="T84" fmla="*/ 78 w 108"/>
                <a:gd name="T85" fmla="*/ 30 h 72"/>
                <a:gd name="T86" fmla="*/ 78 w 108"/>
                <a:gd name="T87" fmla="*/ 60 h 72"/>
                <a:gd name="T88" fmla="*/ 72 w 108"/>
                <a:gd name="T89" fmla="*/ 66 h 72"/>
                <a:gd name="T90" fmla="*/ 78 w 108"/>
                <a:gd name="T91" fmla="*/ 60 h 72"/>
                <a:gd name="T92" fmla="*/ 84 w 108"/>
                <a:gd name="T93" fmla="*/ 30 h 72"/>
                <a:gd name="T94" fmla="*/ 96 w 108"/>
                <a:gd name="T95" fmla="*/ 18 h 72"/>
                <a:gd name="T96" fmla="*/ 102 w 108"/>
                <a:gd name="T97" fmla="*/ 18 h 72"/>
                <a:gd name="T98" fmla="*/ 102 w 108"/>
                <a:gd name="T99" fmla="*/ 24 h 72"/>
                <a:gd name="T100" fmla="*/ 102 w 108"/>
                <a:gd name="T101" fmla="*/ 54 h 72"/>
                <a:gd name="T102" fmla="*/ 108 w 108"/>
                <a:gd name="T103" fmla="*/ 18 h 7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8"/>
                <a:gd name="T157" fmla="*/ 0 h 72"/>
                <a:gd name="T158" fmla="*/ 108 w 108"/>
                <a:gd name="T159" fmla="*/ 72 h 7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8" h="72">
                  <a:moveTo>
                    <a:pt x="108" y="6"/>
                  </a:moveTo>
                  <a:lnTo>
                    <a:pt x="108" y="6"/>
                  </a:lnTo>
                  <a:lnTo>
                    <a:pt x="108" y="0"/>
                  </a:lnTo>
                  <a:lnTo>
                    <a:pt x="102" y="6"/>
                  </a:lnTo>
                  <a:lnTo>
                    <a:pt x="96" y="6"/>
                  </a:lnTo>
                  <a:lnTo>
                    <a:pt x="90" y="6"/>
                  </a:lnTo>
                  <a:lnTo>
                    <a:pt x="84" y="6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6" y="6"/>
                  </a:lnTo>
                  <a:lnTo>
                    <a:pt x="72" y="6"/>
                  </a:lnTo>
                  <a:lnTo>
                    <a:pt x="78" y="6"/>
                  </a:lnTo>
                  <a:lnTo>
                    <a:pt x="84" y="6"/>
                  </a:lnTo>
                  <a:lnTo>
                    <a:pt x="90" y="12"/>
                  </a:lnTo>
                  <a:lnTo>
                    <a:pt x="96" y="12"/>
                  </a:lnTo>
                  <a:lnTo>
                    <a:pt x="96" y="18"/>
                  </a:lnTo>
                  <a:lnTo>
                    <a:pt x="90" y="18"/>
                  </a:lnTo>
                  <a:lnTo>
                    <a:pt x="84" y="18"/>
                  </a:lnTo>
                  <a:lnTo>
                    <a:pt x="78" y="24"/>
                  </a:lnTo>
                  <a:lnTo>
                    <a:pt x="72" y="24"/>
                  </a:lnTo>
                  <a:lnTo>
                    <a:pt x="72" y="18"/>
                  </a:lnTo>
                  <a:lnTo>
                    <a:pt x="66" y="18"/>
                  </a:lnTo>
                  <a:lnTo>
                    <a:pt x="60" y="18"/>
                  </a:lnTo>
                  <a:lnTo>
                    <a:pt x="48" y="18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36" y="18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54" y="18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72" y="30"/>
                  </a:lnTo>
                  <a:lnTo>
                    <a:pt x="66" y="30"/>
                  </a:lnTo>
                  <a:lnTo>
                    <a:pt x="60" y="30"/>
                  </a:lnTo>
                  <a:lnTo>
                    <a:pt x="60" y="36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2" y="36"/>
                  </a:lnTo>
                  <a:lnTo>
                    <a:pt x="42" y="30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30" y="36"/>
                  </a:lnTo>
                  <a:lnTo>
                    <a:pt x="36" y="36"/>
                  </a:lnTo>
                  <a:lnTo>
                    <a:pt x="42" y="36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0" y="42"/>
                  </a:lnTo>
                  <a:lnTo>
                    <a:pt x="24" y="48"/>
                  </a:lnTo>
                  <a:lnTo>
                    <a:pt x="18" y="48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6" y="54"/>
                  </a:lnTo>
                  <a:lnTo>
                    <a:pt x="12" y="54"/>
                  </a:lnTo>
                  <a:lnTo>
                    <a:pt x="18" y="48"/>
                  </a:lnTo>
                  <a:lnTo>
                    <a:pt x="24" y="48"/>
                  </a:lnTo>
                  <a:lnTo>
                    <a:pt x="30" y="48"/>
                  </a:lnTo>
                  <a:lnTo>
                    <a:pt x="36" y="48"/>
                  </a:lnTo>
                  <a:lnTo>
                    <a:pt x="42" y="48"/>
                  </a:lnTo>
                  <a:lnTo>
                    <a:pt x="48" y="42"/>
                  </a:lnTo>
                  <a:lnTo>
                    <a:pt x="48" y="48"/>
                  </a:lnTo>
                  <a:lnTo>
                    <a:pt x="48" y="60"/>
                  </a:lnTo>
                  <a:lnTo>
                    <a:pt x="42" y="66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42" y="72"/>
                  </a:lnTo>
                  <a:lnTo>
                    <a:pt x="48" y="66"/>
                  </a:lnTo>
                  <a:lnTo>
                    <a:pt x="48" y="60"/>
                  </a:lnTo>
                  <a:lnTo>
                    <a:pt x="54" y="48"/>
                  </a:lnTo>
                  <a:lnTo>
                    <a:pt x="54" y="42"/>
                  </a:lnTo>
                  <a:lnTo>
                    <a:pt x="60" y="42"/>
                  </a:lnTo>
                  <a:lnTo>
                    <a:pt x="66" y="42"/>
                  </a:lnTo>
                  <a:lnTo>
                    <a:pt x="66" y="36"/>
                  </a:lnTo>
                  <a:lnTo>
                    <a:pt x="72" y="36"/>
                  </a:lnTo>
                  <a:lnTo>
                    <a:pt x="78" y="36"/>
                  </a:lnTo>
                  <a:lnTo>
                    <a:pt x="78" y="30"/>
                  </a:lnTo>
                  <a:lnTo>
                    <a:pt x="78" y="42"/>
                  </a:lnTo>
                  <a:lnTo>
                    <a:pt x="78" y="48"/>
                  </a:lnTo>
                  <a:lnTo>
                    <a:pt x="78" y="60"/>
                  </a:lnTo>
                  <a:lnTo>
                    <a:pt x="78" y="66"/>
                  </a:lnTo>
                  <a:lnTo>
                    <a:pt x="72" y="66"/>
                  </a:lnTo>
                  <a:lnTo>
                    <a:pt x="78" y="66"/>
                  </a:lnTo>
                  <a:lnTo>
                    <a:pt x="78" y="60"/>
                  </a:lnTo>
                  <a:lnTo>
                    <a:pt x="84" y="48"/>
                  </a:lnTo>
                  <a:lnTo>
                    <a:pt x="84" y="36"/>
                  </a:lnTo>
                  <a:lnTo>
                    <a:pt x="84" y="30"/>
                  </a:lnTo>
                  <a:lnTo>
                    <a:pt x="90" y="24"/>
                  </a:lnTo>
                  <a:lnTo>
                    <a:pt x="96" y="24"/>
                  </a:lnTo>
                  <a:lnTo>
                    <a:pt x="96" y="18"/>
                  </a:lnTo>
                  <a:lnTo>
                    <a:pt x="102" y="18"/>
                  </a:lnTo>
                  <a:lnTo>
                    <a:pt x="102" y="24"/>
                  </a:lnTo>
                  <a:lnTo>
                    <a:pt x="102" y="36"/>
                  </a:lnTo>
                  <a:lnTo>
                    <a:pt x="102" y="48"/>
                  </a:lnTo>
                  <a:lnTo>
                    <a:pt x="102" y="54"/>
                  </a:lnTo>
                  <a:lnTo>
                    <a:pt x="102" y="42"/>
                  </a:lnTo>
                  <a:lnTo>
                    <a:pt x="108" y="30"/>
                  </a:lnTo>
                  <a:lnTo>
                    <a:pt x="108" y="18"/>
                  </a:lnTo>
                  <a:lnTo>
                    <a:pt x="108" y="6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59" name="Freeform 459"/>
            <p:cNvSpPr>
              <a:spLocks/>
            </p:cNvSpPr>
            <p:nvPr/>
          </p:nvSpPr>
          <p:spPr bwMode="auto">
            <a:xfrm>
              <a:off x="5024" y="1583"/>
              <a:ext cx="84" cy="83"/>
            </a:xfrm>
            <a:custGeom>
              <a:avLst/>
              <a:gdLst>
                <a:gd name="T0" fmla="*/ 84 w 84"/>
                <a:gd name="T1" fmla="*/ 77 h 83"/>
                <a:gd name="T2" fmla="*/ 84 w 84"/>
                <a:gd name="T3" fmla="*/ 77 h 83"/>
                <a:gd name="T4" fmla="*/ 84 w 84"/>
                <a:gd name="T5" fmla="*/ 71 h 83"/>
                <a:gd name="T6" fmla="*/ 78 w 84"/>
                <a:gd name="T7" fmla="*/ 65 h 83"/>
                <a:gd name="T8" fmla="*/ 72 w 84"/>
                <a:gd name="T9" fmla="*/ 59 h 83"/>
                <a:gd name="T10" fmla="*/ 72 w 84"/>
                <a:gd name="T11" fmla="*/ 35 h 83"/>
                <a:gd name="T12" fmla="*/ 66 w 84"/>
                <a:gd name="T13" fmla="*/ 29 h 83"/>
                <a:gd name="T14" fmla="*/ 66 w 84"/>
                <a:gd name="T15" fmla="*/ 29 h 83"/>
                <a:gd name="T16" fmla="*/ 66 w 84"/>
                <a:gd name="T17" fmla="*/ 35 h 83"/>
                <a:gd name="T18" fmla="*/ 66 w 84"/>
                <a:gd name="T19" fmla="*/ 53 h 83"/>
                <a:gd name="T20" fmla="*/ 66 w 84"/>
                <a:gd name="T21" fmla="*/ 59 h 83"/>
                <a:gd name="T22" fmla="*/ 60 w 84"/>
                <a:gd name="T23" fmla="*/ 53 h 83"/>
                <a:gd name="T24" fmla="*/ 54 w 84"/>
                <a:gd name="T25" fmla="*/ 53 h 83"/>
                <a:gd name="T26" fmla="*/ 54 w 84"/>
                <a:gd name="T27" fmla="*/ 47 h 83"/>
                <a:gd name="T28" fmla="*/ 48 w 84"/>
                <a:gd name="T29" fmla="*/ 41 h 83"/>
                <a:gd name="T30" fmla="*/ 48 w 84"/>
                <a:gd name="T31" fmla="*/ 23 h 83"/>
                <a:gd name="T32" fmla="*/ 42 w 84"/>
                <a:gd name="T33" fmla="*/ 11 h 83"/>
                <a:gd name="T34" fmla="*/ 42 w 84"/>
                <a:gd name="T35" fmla="*/ 5 h 83"/>
                <a:gd name="T36" fmla="*/ 42 w 84"/>
                <a:gd name="T37" fmla="*/ 0 h 83"/>
                <a:gd name="T38" fmla="*/ 42 w 84"/>
                <a:gd name="T39" fmla="*/ 5 h 83"/>
                <a:gd name="T40" fmla="*/ 42 w 84"/>
                <a:gd name="T41" fmla="*/ 11 h 83"/>
                <a:gd name="T42" fmla="*/ 42 w 84"/>
                <a:gd name="T43" fmla="*/ 17 h 83"/>
                <a:gd name="T44" fmla="*/ 42 w 84"/>
                <a:gd name="T45" fmla="*/ 23 h 83"/>
                <a:gd name="T46" fmla="*/ 42 w 84"/>
                <a:gd name="T47" fmla="*/ 35 h 83"/>
                <a:gd name="T48" fmla="*/ 36 w 84"/>
                <a:gd name="T49" fmla="*/ 35 h 83"/>
                <a:gd name="T50" fmla="*/ 24 w 84"/>
                <a:gd name="T51" fmla="*/ 23 h 83"/>
                <a:gd name="T52" fmla="*/ 12 w 84"/>
                <a:gd name="T53" fmla="*/ 11 h 83"/>
                <a:gd name="T54" fmla="*/ 0 w 84"/>
                <a:gd name="T55" fmla="*/ 0 h 83"/>
                <a:gd name="T56" fmla="*/ 0 w 84"/>
                <a:gd name="T57" fmla="*/ 5 h 83"/>
                <a:gd name="T58" fmla="*/ 6 w 84"/>
                <a:gd name="T59" fmla="*/ 11 h 83"/>
                <a:gd name="T60" fmla="*/ 12 w 84"/>
                <a:gd name="T61" fmla="*/ 17 h 83"/>
                <a:gd name="T62" fmla="*/ 18 w 84"/>
                <a:gd name="T63" fmla="*/ 23 h 83"/>
                <a:gd name="T64" fmla="*/ 18 w 84"/>
                <a:gd name="T65" fmla="*/ 29 h 83"/>
                <a:gd name="T66" fmla="*/ 24 w 84"/>
                <a:gd name="T67" fmla="*/ 35 h 83"/>
                <a:gd name="T68" fmla="*/ 30 w 84"/>
                <a:gd name="T69" fmla="*/ 41 h 83"/>
                <a:gd name="T70" fmla="*/ 36 w 84"/>
                <a:gd name="T71" fmla="*/ 41 h 83"/>
                <a:gd name="T72" fmla="*/ 36 w 84"/>
                <a:gd name="T73" fmla="*/ 47 h 83"/>
                <a:gd name="T74" fmla="*/ 30 w 84"/>
                <a:gd name="T75" fmla="*/ 47 h 83"/>
                <a:gd name="T76" fmla="*/ 24 w 84"/>
                <a:gd name="T77" fmla="*/ 41 h 83"/>
                <a:gd name="T78" fmla="*/ 18 w 84"/>
                <a:gd name="T79" fmla="*/ 41 h 83"/>
                <a:gd name="T80" fmla="*/ 18 w 84"/>
                <a:gd name="T81" fmla="*/ 41 h 83"/>
                <a:gd name="T82" fmla="*/ 12 w 84"/>
                <a:gd name="T83" fmla="*/ 41 h 83"/>
                <a:gd name="T84" fmla="*/ 18 w 84"/>
                <a:gd name="T85" fmla="*/ 47 h 83"/>
                <a:gd name="T86" fmla="*/ 24 w 84"/>
                <a:gd name="T87" fmla="*/ 47 h 83"/>
                <a:gd name="T88" fmla="*/ 36 w 84"/>
                <a:gd name="T89" fmla="*/ 53 h 83"/>
                <a:gd name="T90" fmla="*/ 42 w 84"/>
                <a:gd name="T91" fmla="*/ 53 h 83"/>
                <a:gd name="T92" fmla="*/ 48 w 84"/>
                <a:gd name="T93" fmla="*/ 53 h 83"/>
                <a:gd name="T94" fmla="*/ 54 w 84"/>
                <a:gd name="T95" fmla="*/ 59 h 83"/>
                <a:gd name="T96" fmla="*/ 60 w 84"/>
                <a:gd name="T97" fmla="*/ 59 h 83"/>
                <a:gd name="T98" fmla="*/ 66 w 84"/>
                <a:gd name="T99" fmla="*/ 65 h 83"/>
                <a:gd name="T100" fmla="*/ 66 w 84"/>
                <a:gd name="T101" fmla="*/ 65 h 83"/>
                <a:gd name="T102" fmla="*/ 54 w 84"/>
                <a:gd name="T103" fmla="*/ 71 h 83"/>
                <a:gd name="T104" fmla="*/ 48 w 84"/>
                <a:gd name="T105" fmla="*/ 71 h 83"/>
                <a:gd name="T106" fmla="*/ 42 w 84"/>
                <a:gd name="T107" fmla="*/ 71 h 83"/>
                <a:gd name="T108" fmla="*/ 36 w 84"/>
                <a:gd name="T109" fmla="*/ 71 h 83"/>
                <a:gd name="T110" fmla="*/ 36 w 84"/>
                <a:gd name="T111" fmla="*/ 71 h 83"/>
                <a:gd name="T112" fmla="*/ 42 w 84"/>
                <a:gd name="T113" fmla="*/ 71 h 83"/>
                <a:gd name="T114" fmla="*/ 54 w 84"/>
                <a:gd name="T115" fmla="*/ 77 h 83"/>
                <a:gd name="T116" fmla="*/ 60 w 84"/>
                <a:gd name="T117" fmla="*/ 71 h 83"/>
                <a:gd name="T118" fmla="*/ 72 w 84"/>
                <a:gd name="T119" fmla="*/ 71 h 83"/>
                <a:gd name="T120" fmla="*/ 78 w 84"/>
                <a:gd name="T121" fmla="*/ 71 h 83"/>
                <a:gd name="T122" fmla="*/ 78 w 84"/>
                <a:gd name="T123" fmla="*/ 77 h 8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"/>
                <a:gd name="T187" fmla="*/ 0 h 83"/>
                <a:gd name="T188" fmla="*/ 84 w 84"/>
                <a:gd name="T189" fmla="*/ 83 h 8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" h="83">
                  <a:moveTo>
                    <a:pt x="84" y="83"/>
                  </a:moveTo>
                  <a:lnTo>
                    <a:pt x="84" y="77"/>
                  </a:lnTo>
                  <a:lnTo>
                    <a:pt x="84" y="71"/>
                  </a:lnTo>
                  <a:lnTo>
                    <a:pt x="78" y="71"/>
                  </a:lnTo>
                  <a:lnTo>
                    <a:pt x="78" y="65"/>
                  </a:lnTo>
                  <a:lnTo>
                    <a:pt x="72" y="59"/>
                  </a:lnTo>
                  <a:lnTo>
                    <a:pt x="72" y="47"/>
                  </a:lnTo>
                  <a:lnTo>
                    <a:pt x="72" y="35"/>
                  </a:lnTo>
                  <a:lnTo>
                    <a:pt x="72" y="29"/>
                  </a:lnTo>
                  <a:lnTo>
                    <a:pt x="66" y="29"/>
                  </a:lnTo>
                  <a:lnTo>
                    <a:pt x="66" y="23"/>
                  </a:lnTo>
                  <a:lnTo>
                    <a:pt x="66" y="29"/>
                  </a:lnTo>
                  <a:lnTo>
                    <a:pt x="66" y="35"/>
                  </a:lnTo>
                  <a:lnTo>
                    <a:pt x="66" y="47"/>
                  </a:lnTo>
                  <a:lnTo>
                    <a:pt x="66" y="53"/>
                  </a:lnTo>
                  <a:lnTo>
                    <a:pt x="66" y="59"/>
                  </a:lnTo>
                  <a:lnTo>
                    <a:pt x="66" y="53"/>
                  </a:lnTo>
                  <a:lnTo>
                    <a:pt x="60" y="53"/>
                  </a:lnTo>
                  <a:lnTo>
                    <a:pt x="54" y="53"/>
                  </a:lnTo>
                  <a:lnTo>
                    <a:pt x="54" y="47"/>
                  </a:lnTo>
                  <a:lnTo>
                    <a:pt x="48" y="47"/>
                  </a:lnTo>
                  <a:lnTo>
                    <a:pt x="48" y="41"/>
                  </a:lnTo>
                  <a:lnTo>
                    <a:pt x="48" y="35"/>
                  </a:lnTo>
                  <a:lnTo>
                    <a:pt x="48" y="23"/>
                  </a:lnTo>
                  <a:lnTo>
                    <a:pt x="42" y="17"/>
                  </a:lnTo>
                  <a:lnTo>
                    <a:pt x="42" y="11"/>
                  </a:lnTo>
                  <a:lnTo>
                    <a:pt x="42" y="5"/>
                  </a:lnTo>
                  <a:lnTo>
                    <a:pt x="42" y="0"/>
                  </a:lnTo>
                  <a:lnTo>
                    <a:pt x="42" y="5"/>
                  </a:lnTo>
                  <a:lnTo>
                    <a:pt x="42" y="11"/>
                  </a:lnTo>
                  <a:lnTo>
                    <a:pt x="42" y="17"/>
                  </a:lnTo>
                  <a:lnTo>
                    <a:pt x="42" y="23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1"/>
                  </a:lnTo>
                  <a:lnTo>
                    <a:pt x="36" y="35"/>
                  </a:lnTo>
                  <a:lnTo>
                    <a:pt x="30" y="29"/>
                  </a:lnTo>
                  <a:lnTo>
                    <a:pt x="24" y="23"/>
                  </a:lnTo>
                  <a:lnTo>
                    <a:pt x="18" y="17"/>
                  </a:lnTo>
                  <a:lnTo>
                    <a:pt x="12" y="11"/>
                  </a:lnTo>
                  <a:lnTo>
                    <a:pt x="6" y="5"/>
                  </a:lnTo>
                  <a:lnTo>
                    <a:pt x="0" y="0"/>
                  </a:lnTo>
                  <a:lnTo>
                    <a:pt x="0" y="5"/>
                  </a:lnTo>
                  <a:lnTo>
                    <a:pt x="6" y="5"/>
                  </a:lnTo>
                  <a:lnTo>
                    <a:pt x="6" y="11"/>
                  </a:lnTo>
                  <a:lnTo>
                    <a:pt x="12" y="17"/>
                  </a:lnTo>
                  <a:lnTo>
                    <a:pt x="18" y="23"/>
                  </a:lnTo>
                  <a:lnTo>
                    <a:pt x="18" y="29"/>
                  </a:lnTo>
                  <a:lnTo>
                    <a:pt x="24" y="29"/>
                  </a:lnTo>
                  <a:lnTo>
                    <a:pt x="24" y="35"/>
                  </a:lnTo>
                  <a:lnTo>
                    <a:pt x="30" y="35"/>
                  </a:lnTo>
                  <a:lnTo>
                    <a:pt x="30" y="41"/>
                  </a:lnTo>
                  <a:lnTo>
                    <a:pt x="36" y="41"/>
                  </a:lnTo>
                  <a:lnTo>
                    <a:pt x="36" y="47"/>
                  </a:lnTo>
                  <a:lnTo>
                    <a:pt x="30" y="47"/>
                  </a:lnTo>
                  <a:lnTo>
                    <a:pt x="24" y="41"/>
                  </a:lnTo>
                  <a:lnTo>
                    <a:pt x="18" y="41"/>
                  </a:lnTo>
                  <a:lnTo>
                    <a:pt x="12" y="41"/>
                  </a:lnTo>
                  <a:lnTo>
                    <a:pt x="18" y="47"/>
                  </a:lnTo>
                  <a:lnTo>
                    <a:pt x="24" y="47"/>
                  </a:lnTo>
                  <a:lnTo>
                    <a:pt x="30" y="53"/>
                  </a:lnTo>
                  <a:lnTo>
                    <a:pt x="36" y="53"/>
                  </a:lnTo>
                  <a:lnTo>
                    <a:pt x="42" y="53"/>
                  </a:lnTo>
                  <a:lnTo>
                    <a:pt x="48" y="53"/>
                  </a:lnTo>
                  <a:lnTo>
                    <a:pt x="54" y="53"/>
                  </a:lnTo>
                  <a:lnTo>
                    <a:pt x="54" y="59"/>
                  </a:lnTo>
                  <a:lnTo>
                    <a:pt x="60" y="59"/>
                  </a:lnTo>
                  <a:lnTo>
                    <a:pt x="60" y="65"/>
                  </a:lnTo>
                  <a:lnTo>
                    <a:pt x="66" y="65"/>
                  </a:lnTo>
                  <a:lnTo>
                    <a:pt x="60" y="71"/>
                  </a:lnTo>
                  <a:lnTo>
                    <a:pt x="54" y="71"/>
                  </a:lnTo>
                  <a:lnTo>
                    <a:pt x="48" y="71"/>
                  </a:lnTo>
                  <a:lnTo>
                    <a:pt x="42" y="71"/>
                  </a:lnTo>
                  <a:lnTo>
                    <a:pt x="36" y="71"/>
                  </a:lnTo>
                  <a:lnTo>
                    <a:pt x="30" y="71"/>
                  </a:lnTo>
                  <a:lnTo>
                    <a:pt x="36" y="71"/>
                  </a:lnTo>
                  <a:lnTo>
                    <a:pt x="42" y="71"/>
                  </a:lnTo>
                  <a:lnTo>
                    <a:pt x="48" y="77"/>
                  </a:lnTo>
                  <a:lnTo>
                    <a:pt x="54" y="77"/>
                  </a:lnTo>
                  <a:lnTo>
                    <a:pt x="60" y="71"/>
                  </a:lnTo>
                  <a:lnTo>
                    <a:pt x="66" y="71"/>
                  </a:lnTo>
                  <a:lnTo>
                    <a:pt x="72" y="71"/>
                  </a:lnTo>
                  <a:lnTo>
                    <a:pt x="78" y="71"/>
                  </a:lnTo>
                  <a:lnTo>
                    <a:pt x="78" y="77"/>
                  </a:lnTo>
                  <a:lnTo>
                    <a:pt x="84" y="83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60" name="Freeform 460"/>
            <p:cNvSpPr>
              <a:spLocks/>
            </p:cNvSpPr>
            <p:nvPr/>
          </p:nvSpPr>
          <p:spPr bwMode="auto">
            <a:xfrm>
              <a:off x="5149" y="1553"/>
              <a:ext cx="54" cy="125"/>
            </a:xfrm>
            <a:custGeom>
              <a:avLst/>
              <a:gdLst>
                <a:gd name="T0" fmla="*/ 6 w 54"/>
                <a:gd name="T1" fmla="*/ 101 h 125"/>
                <a:gd name="T2" fmla="*/ 12 w 54"/>
                <a:gd name="T3" fmla="*/ 95 h 125"/>
                <a:gd name="T4" fmla="*/ 12 w 54"/>
                <a:gd name="T5" fmla="*/ 95 h 125"/>
                <a:gd name="T6" fmla="*/ 18 w 54"/>
                <a:gd name="T7" fmla="*/ 89 h 125"/>
                <a:gd name="T8" fmla="*/ 6 w 54"/>
                <a:gd name="T9" fmla="*/ 71 h 125"/>
                <a:gd name="T10" fmla="*/ 0 w 54"/>
                <a:gd name="T11" fmla="*/ 47 h 125"/>
                <a:gd name="T12" fmla="*/ 6 w 54"/>
                <a:gd name="T13" fmla="*/ 47 h 125"/>
                <a:gd name="T14" fmla="*/ 12 w 54"/>
                <a:gd name="T15" fmla="*/ 71 h 125"/>
                <a:gd name="T16" fmla="*/ 24 w 54"/>
                <a:gd name="T17" fmla="*/ 59 h 125"/>
                <a:gd name="T18" fmla="*/ 24 w 54"/>
                <a:gd name="T19" fmla="*/ 35 h 125"/>
                <a:gd name="T20" fmla="*/ 18 w 54"/>
                <a:gd name="T21" fmla="*/ 12 h 125"/>
                <a:gd name="T22" fmla="*/ 24 w 54"/>
                <a:gd name="T23" fmla="*/ 12 h 125"/>
                <a:gd name="T24" fmla="*/ 24 w 54"/>
                <a:gd name="T25" fmla="*/ 24 h 125"/>
                <a:gd name="T26" fmla="*/ 30 w 54"/>
                <a:gd name="T27" fmla="*/ 24 h 125"/>
                <a:gd name="T28" fmla="*/ 42 w 54"/>
                <a:gd name="T29" fmla="*/ 0 h 125"/>
                <a:gd name="T30" fmla="*/ 42 w 54"/>
                <a:gd name="T31" fmla="*/ 0 h 125"/>
                <a:gd name="T32" fmla="*/ 36 w 54"/>
                <a:gd name="T33" fmla="*/ 18 h 125"/>
                <a:gd name="T34" fmla="*/ 36 w 54"/>
                <a:gd name="T35" fmla="*/ 30 h 125"/>
                <a:gd name="T36" fmla="*/ 48 w 54"/>
                <a:gd name="T37" fmla="*/ 30 h 125"/>
                <a:gd name="T38" fmla="*/ 48 w 54"/>
                <a:gd name="T39" fmla="*/ 30 h 125"/>
                <a:gd name="T40" fmla="*/ 42 w 54"/>
                <a:gd name="T41" fmla="*/ 30 h 125"/>
                <a:gd name="T42" fmla="*/ 36 w 54"/>
                <a:gd name="T43" fmla="*/ 35 h 125"/>
                <a:gd name="T44" fmla="*/ 30 w 54"/>
                <a:gd name="T45" fmla="*/ 41 h 125"/>
                <a:gd name="T46" fmla="*/ 24 w 54"/>
                <a:gd name="T47" fmla="*/ 71 h 125"/>
                <a:gd name="T48" fmla="*/ 30 w 54"/>
                <a:gd name="T49" fmla="*/ 71 h 125"/>
                <a:gd name="T50" fmla="*/ 42 w 54"/>
                <a:gd name="T51" fmla="*/ 71 h 125"/>
                <a:gd name="T52" fmla="*/ 48 w 54"/>
                <a:gd name="T53" fmla="*/ 71 h 125"/>
                <a:gd name="T54" fmla="*/ 54 w 54"/>
                <a:gd name="T55" fmla="*/ 71 h 125"/>
                <a:gd name="T56" fmla="*/ 48 w 54"/>
                <a:gd name="T57" fmla="*/ 71 h 125"/>
                <a:gd name="T58" fmla="*/ 36 w 54"/>
                <a:gd name="T59" fmla="*/ 77 h 125"/>
                <a:gd name="T60" fmla="*/ 24 w 54"/>
                <a:gd name="T61" fmla="*/ 83 h 125"/>
                <a:gd name="T62" fmla="*/ 18 w 54"/>
                <a:gd name="T63" fmla="*/ 95 h 125"/>
                <a:gd name="T64" fmla="*/ 24 w 54"/>
                <a:gd name="T65" fmla="*/ 101 h 125"/>
                <a:gd name="T66" fmla="*/ 30 w 54"/>
                <a:gd name="T67" fmla="*/ 95 h 125"/>
                <a:gd name="T68" fmla="*/ 42 w 54"/>
                <a:gd name="T69" fmla="*/ 95 h 125"/>
                <a:gd name="T70" fmla="*/ 48 w 54"/>
                <a:gd name="T71" fmla="*/ 89 h 125"/>
                <a:gd name="T72" fmla="*/ 54 w 54"/>
                <a:gd name="T73" fmla="*/ 83 h 125"/>
                <a:gd name="T74" fmla="*/ 48 w 54"/>
                <a:gd name="T75" fmla="*/ 95 h 125"/>
                <a:gd name="T76" fmla="*/ 42 w 54"/>
                <a:gd name="T77" fmla="*/ 101 h 125"/>
                <a:gd name="T78" fmla="*/ 36 w 54"/>
                <a:gd name="T79" fmla="*/ 107 h 125"/>
                <a:gd name="T80" fmla="*/ 36 w 54"/>
                <a:gd name="T81" fmla="*/ 107 h 125"/>
                <a:gd name="T82" fmla="*/ 30 w 54"/>
                <a:gd name="T83" fmla="*/ 101 h 125"/>
                <a:gd name="T84" fmla="*/ 18 w 54"/>
                <a:gd name="T85" fmla="*/ 101 h 125"/>
                <a:gd name="T86" fmla="*/ 12 w 54"/>
                <a:gd name="T87" fmla="*/ 113 h 125"/>
                <a:gd name="T88" fmla="*/ 6 w 54"/>
                <a:gd name="T89" fmla="*/ 119 h 125"/>
                <a:gd name="T90" fmla="*/ 6 w 54"/>
                <a:gd name="T91" fmla="*/ 119 h 125"/>
                <a:gd name="T92" fmla="*/ 6 w 54"/>
                <a:gd name="T93" fmla="*/ 107 h 125"/>
                <a:gd name="T94" fmla="*/ 6 w 54"/>
                <a:gd name="T95" fmla="*/ 107 h 12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4"/>
                <a:gd name="T145" fmla="*/ 0 h 125"/>
                <a:gd name="T146" fmla="*/ 54 w 54"/>
                <a:gd name="T147" fmla="*/ 125 h 12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4" h="125">
                  <a:moveTo>
                    <a:pt x="0" y="107"/>
                  </a:moveTo>
                  <a:lnTo>
                    <a:pt x="6" y="101"/>
                  </a:lnTo>
                  <a:lnTo>
                    <a:pt x="6" y="95"/>
                  </a:lnTo>
                  <a:lnTo>
                    <a:pt x="12" y="95"/>
                  </a:lnTo>
                  <a:lnTo>
                    <a:pt x="18" y="89"/>
                  </a:lnTo>
                  <a:lnTo>
                    <a:pt x="12" y="83"/>
                  </a:lnTo>
                  <a:lnTo>
                    <a:pt x="12" y="77"/>
                  </a:lnTo>
                  <a:lnTo>
                    <a:pt x="6" y="71"/>
                  </a:lnTo>
                  <a:lnTo>
                    <a:pt x="0" y="59"/>
                  </a:lnTo>
                  <a:lnTo>
                    <a:pt x="0" y="53"/>
                  </a:lnTo>
                  <a:lnTo>
                    <a:pt x="0" y="47"/>
                  </a:lnTo>
                  <a:lnTo>
                    <a:pt x="6" y="47"/>
                  </a:lnTo>
                  <a:lnTo>
                    <a:pt x="6" y="53"/>
                  </a:lnTo>
                  <a:lnTo>
                    <a:pt x="6" y="65"/>
                  </a:lnTo>
                  <a:lnTo>
                    <a:pt x="12" y="71"/>
                  </a:lnTo>
                  <a:lnTo>
                    <a:pt x="18" y="71"/>
                  </a:lnTo>
                  <a:lnTo>
                    <a:pt x="18" y="65"/>
                  </a:lnTo>
                  <a:lnTo>
                    <a:pt x="24" y="59"/>
                  </a:lnTo>
                  <a:lnTo>
                    <a:pt x="24" y="47"/>
                  </a:lnTo>
                  <a:lnTo>
                    <a:pt x="24" y="41"/>
                  </a:lnTo>
                  <a:lnTo>
                    <a:pt x="24" y="35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24" y="18"/>
                  </a:lnTo>
                  <a:lnTo>
                    <a:pt x="24" y="24"/>
                  </a:lnTo>
                  <a:lnTo>
                    <a:pt x="24" y="30"/>
                  </a:lnTo>
                  <a:lnTo>
                    <a:pt x="24" y="35"/>
                  </a:lnTo>
                  <a:lnTo>
                    <a:pt x="30" y="24"/>
                  </a:lnTo>
                  <a:lnTo>
                    <a:pt x="30" y="18"/>
                  </a:lnTo>
                  <a:lnTo>
                    <a:pt x="36" y="6"/>
                  </a:lnTo>
                  <a:lnTo>
                    <a:pt x="42" y="0"/>
                  </a:lnTo>
                  <a:lnTo>
                    <a:pt x="36" y="6"/>
                  </a:lnTo>
                  <a:lnTo>
                    <a:pt x="36" y="18"/>
                  </a:lnTo>
                  <a:lnTo>
                    <a:pt x="30" y="30"/>
                  </a:lnTo>
                  <a:lnTo>
                    <a:pt x="30" y="35"/>
                  </a:lnTo>
                  <a:lnTo>
                    <a:pt x="36" y="30"/>
                  </a:lnTo>
                  <a:lnTo>
                    <a:pt x="42" y="30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48" y="30"/>
                  </a:lnTo>
                  <a:lnTo>
                    <a:pt x="42" y="30"/>
                  </a:lnTo>
                  <a:lnTo>
                    <a:pt x="42" y="35"/>
                  </a:lnTo>
                  <a:lnTo>
                    <a:pt x="36" y="35"/>
                  </a:lnTo>
                  <a:lnTo>
                    <a:pt x="36" y="41"/>
                  </a:lnTo>
                  <a:lnTo>
                    <a:pt x="30" y="41"/>
                  </a:lnTo>
                  <a:lnTo>
                    <a:pt x="30" y="47"/>
                  </a:lnTo>
                  <a:lnTo>
                    <a:pt x="24" y="59"/>
                  </a:lnTo>
                  <a:lnTo>
                    <a:pt x="24" y="71"/>
                  </a:lnTo>
                  <a:lnTo>
                    <a:pt x="24" y="77"/>
                  </a:lnTo>
                  <a:lnTo>
                    <a:pt x="30" y="71"/>
                  </a:lnTo>
                  <a:lnTo>
                    <a:pt x="36" y="71"/>
                  </a:lnTo>
                  <a:lnTo>
                    <a:pt x="42" y="71"/>
                  </a:lnTo>
                  <a:lnTo>
                    <a:pt x="48" y="71"/>
                  </a:lnTo>
                  <a:lnTo>
                    <a:pt x="54" y="71"/>
                  </a:lnTo>
                  <a:lnTo>
                    <a:pt x="48" y="71"/>
                  </a:lnTo>
                  <a:lnTo>
                    <a:pt x="42" y="77"/>
                  </a:lnTo>
                  <a:lnTo>
                    <a:pt x="36" y="77"/>
                  </a:lnTo>
                  <a:lnTo>
                    <a:pt x="30" y="83"/>
                  </a:lnTo>
                  <a:lnTo>
                    <a:pt x="24" y="83"/>
                  </a:lnTo>
                  <a:lnTo>
                    <a:pt x="18" y="89"/>
                  </a:lnTo>
                  <a:lnTo>
                    <a:pt x="18" y="95"/>
                  </a:lnTo>
                  <a:lnTo>
                    <a:pt x="18" y="101"/>
                  </a:lnTo>
                  <a:lnTo>
                    <a:pt x="24" y="101"/>
                  </a:lnTo>
                  <a:lnTo>
                    <a:pt x="30" y="101"/>
                  </a:lnTo>
                  <a:lnTo>
                    <a:pt x="30" y="95"/>
                  </a:lnTo>
                  <a:lnTo>
                    <a:pt x="36" y="95"/>
                  </a:lnTo>
                  <a:lnTo>
                    <a:pt x="42" y="95"/>
                  </a:lnTo>
                  <a:lnTo>
                    <a:pt x="48" y="95"/>
                  </a:lnTo>
                  <a:lnTo>
                    <a:pt x="48" y="89"/>
                  </a:lnTo>
                  <a:lnTo>
                    <a:pt x="54" y="89"/>
                  </a:lnTo>
                  <a:lnTo>
                    <a:pt x="54" y="83"/>
                  </a:lnTo>
                  <a:lnTo>
                    <a:pt x="54" y="89"/>
                  </a:lnTo>
                  <a:lnTo>
                    <a:pt x="48" y="95"/>
                  </a:lnTo>
                  <a:lnTo>
                    <a:pt x="42" y="101"/>
                  </a:lnTo>
                  <a:lnTo>
                    <a:pt x="42" y="107"/>
                  </a:lnTo>
                  <a:lnTo>
                    <a:pt x="36" y="107"/>
                  </a:lnTo>
                  <a:lnTo>
                    <a:pt x="36" y="113"/>
                  </a:lnTo>
                  <a:lnTo>
                    <a:pt x="36" y="107"/>
                  </a:lnTo>
                  <a:lnTo>
                    <a:pt x="30" y="107"/>
                  </a:lnTo>
                  <a:lnTo>
                    <a:pt x="30" y="101"/>
                  </a:lnTo>
                  <a:lnTo>
                    <a:pt x="24" y="101"/>
                  </a:lnTo>
                  <a:lnTo>
                    <a:pt x="18" y="101"/>
                  </a:lnTo>
                  <a:lnTo>
                    <a:pt x="12" y="107"/>
                  </a:lnTo>
                  <a:lnTo>
                    <a:pt x="12" y="113"/>
                  </a:lnTo>
                  <a:lnTo>
                    <a:pt x="12" y="119"/>
                  </a:lnTo>
                  <a:lnTo>
                    <a:pt x="6" y="119"/>
                  </a:lnTo>
                  <a:lnTo>
                    <a:pt x="0" y="125"/>
                  </a:lnTo>
                  <a:lnTo>
                    <a:pt x="6" y="119"/>
                  </a:lnTo>
                  <a:lnTo>
                    <a:pt x="6" y="113"/>
                  </a:lnTo>
                  <a:lnTo>
                    <a:pt x="12" y="113"/>
                  </a:lnTo>
                  <a:lnTo>
                    <a:pt x="6" y="107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61" name="Freeform 461"/>
            <p:cNvSpPr>
              <a:spLocks/>
            </p:cNvSpPr>
            <p:nvPr/>
          </p:nvSpPr>
          <p:spPr bwMode="auto">
            <a:xfrm>
              <a:off x="5137" y="1618"/>
              <a:ext cx="12" cy="18"/>
            </a:xfrm>
            <a:custGeom>
              <a:avLst/>
              <a:gdLst>
                <a:gd name="T0" fmla="*/ 12 w 12"/>
                <a:gd name="T1" fmla="*/ 18 h 18"/>
                <a:gd name="T2" fmla="*/ 6 w 12"/>
                <a:gd name="T3" fmla="*/ 18 h 18"/>
                <a:gd name="T4" fmla="*/ 6 w 12"/>
                <a:gd name="T5" fmla="*/ 18 h 18"/>
                <a:gd name="T6" fmla="*/ 6 w 12"/>
                <a:gd name="T7" fmla="*/ 18 h 18"/>
                <a:gd name="T8" fmla="*/ 6 w 12"/>
                <a:gd name="T9" fmla="*/ 18 h 18"/>
                <a:gd name="T10" fmla="*/ 0 w 12"/>
                <a:gd name="T11" fmla="*/ 12 h 18"/>
                <a:gd name="T12" fmla="*/ 0 w 12"/>
                <a:gd name="T13" fmla="*/ 12 h 18"/>
                <a:gd name="T14" fmla="*/ 0 w 12"/>
                <a:gd name="T15" fmla="*/ 6 h 18"/>
                <a:gd name="T16" fmla="*/ 0 w 12"/>
                <a:gd name="T17" fmla="*/ 6 h 18"/>
                <a:gd name="T18" fmla="*/ 0 w 12"/>
                <a:gd name="T19" fmla="*/ 0 h 18"/>
                <a:gd name="T20" fmla="*/ 0 w 12"/>
                <a:gd name="T21" fmla="*/ 0 h 18"/>
                <a:gd name="T22" fmla="*/ 6 w 12"/>
                <a:gd name="T23" fmla="*/ 6 h 18"/>
                <a:gd name="T24" fmla="*/ 6 w 12"/>
                <a:gd name="T25" fmla="*/ 6 h 18"/>
                <a:gd name="T26" fmla="*/ 6 w 12"/>
                <a:gd name="T27" fmla="*/ 6 h 18"/>
                <a:gd name="T28" fmla="*/ 6 w 12"/>
                <a:gd name="T29" fmla="*/ 12 h 18"/>
                <a:gd name="T30" fmla="*/ 6 w 12"/>
                <a:gd name="T31" fmla="*/ 12 h 18"/>
                <a:gd name="T32" fmla="*/ 12 w 12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12" y="18"/>
                  </a:moveTo>
                  <a:lnTo>
                    <a:pt x="6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62" name="Freeform 462"/>
            <p:cNvSpPr>
              <a:spLocks/>
            </p:cNvSpPr>
            <p:nvPr/>
          </p:nvSpPr>
          <p:spPr bwMode="auto">
            <a:xfrm>
              <a:off x="5209" y="1618"/>
              <a:ext cx="173" cy="102"/>
            </a:xfrm>
            <a:custGeom>
              <a:avLst/>
              <a:gdLst>
                <a:gd name="T0" fmla="*/ 18 w 173"/>
                <a:gd name="T1" fmla="*/ 72 h 102"/>
                <a:gd name="T2" fmla="*/ 36 w 173"/>
                <a:gd name="T3" fmla="*/ 60 h 102"/>
                <a:gd name="T4" fmla="*/ 42 w 173"/>
                <a:gd name="T5" fmla="*/ 36 h 102"/>
                <a:gd name="T6" fmla="*/ 60 w 173"/>
                <a:gd name="T7" fmla="*/ 18 h 102"/>
                <a:gd name="T8" fmla="*/ 72 w 173"/>
                <a:gd name="T9" fmla="*/ 0 h 102"/>
                <a:gd name="T10" fmla="*/ 78 w 173"/>
                <a:gd name="T11" fmla="*/ 0 h 102"/>
                <a:gd name="T12" fmla="*/ 66 w 173"/>
                <a:gd name="T13" fmla="*/ 12 h 102"/>
                <a:gd name="T14" fmla="*/ 54 w 173"/>
                <a:gd name="T15" fmla="*/ 30 h 102"/>
                <a:gd name="T16" fmla="*/ 48 w 173"/>
                <a:gd name="T17" fmla="*/ 48 h 102"/>
                <a:gd name="T18" fmla="*/ 48 w 173"/>
                <a:gd name="T19" fmla="*/ 54 h 102"/>
                <a:gd name="T20" fmla="*/ 60 w 173"/>
                <a:gd name="T21" fmla="*/ 48 h 102"/>
                <a:gd name="T22" fmla="*/ 72 w 173"/>
                <a:gd name="T23" fmla="*/ 36 h 102"/>
                <a:gd name="T24" fmla="*/ 90 w 173"/>
                <a:gd name="T25" fmla="*/ 18 h 102"/>
                <a:gd name="T26" fmla="*/ 114 w 173"/>
                <a:gd name="T27" fmla="*/ 0 h 102"/>
                <a:gd name="T28" fmla="*/ 120 w 173"/>
                <a:gd name="T29" fmla="*/ 0 h 102"/>
                <a:gd name="T30" fmla="*/ 102 w 173"/>
                <a:gd name="T31" fmla="*/ 12 h 102"/>
                <a:gd name="T32" fmla="*/ 84 w 173"/>
                <a:gd name="T33" fmla="*/ 36 h 102"/>
                <a:gd name="T34" fmla="*/ 84 w 173"/>
                <a:gd name="T35" fmla="*/ 42 h 102"/>
                <a:gd name="T36" fmla="*/ 96 w 173"/>
                <a:gd name="T37" fmla="*/ 36 h 102"/>
                <a:gd name="T38" fmla="*/ 108 w 173"/>
                <a:gd name="T39" fmla="*/ 36 h 102"/>
                <a:gd name="T40" fmla="*/ 125 w 173"/>
                <a:gd name="T41" fmla="*/ 24 h 102"/>
                <a:gd name="T42" fmla="*/ 149 w 173"/>
                <a:gd name="T43" fmla="*/ 12 h 102"/>
                <a:gd name="T44" fmla="*/ 155 w 173"/>
                <a:gd name="T45" fmla="*/ 12 h 102"/>
                <a:gd name="T46" fmla="*/ 137 w 173"/>
                <a:gd name="T47" fmla="*/ 18 h 102"/>
                <a:gd name="T48" fmla="*/ 120 w 173"/>
                <a:gd name="T49" fmla="*/ 36 h 102"/>
                <a:gd name="T50" fmla="*/ 137 w 173"/>
                <a:gd name="T51" fmla="*/ 36 h 102"/>
                <a:gd name="T52" fmla="*/ 161 w 173"/>
                <a:gd name="T53" fmla="*/ 30 h 102"/>
                <a:gd name="T54" fmla="*/ 173 w 173"/>
                <a:gd name="T55" fmla="*/ 30 h 102"/>
                <a:gd name="T56" fmla="*/ 155 w 173"/>
                <a:gd name="T57" fmla="*/ 36 h 102"/>
                <a:gd name="T58" fmla="*/ 125 w 173"/>
                <a:gd name="T59" fmla="*/ 42 h 102"/>
                <a:gd name="T60" fmla="*/ 131 w 173"/>
                <a:gd name="T61" fmla="*/ 54 h 102"/>
                <a:gd name="T62" fmla="*/ 149 w 173"/>
                <a:gd name="T63" fmla="*/ 60 h 102"/>
                <a:gd name="T64" fmla="*/ 155 w 173"/>
                <a:gd name="T65" fmla="*/ 66 h 102"/>
                <a:gd name="T66" fmla="*/ 137 w 173"/>
                <a:gd name="T67" fmla="*/ 60 h 102"/>
                <a:gd name="T68" fmla="*/ 114 w 173"/>
                <a:gd name="T69" fmla="*/ 48 h 102"/>
                <a:gd name="T70" fmla="*/ 102 w 173"/>
                <a:gd name="T71" fmla="*/ 48 h 102"/>
                <a:gd name="T72" fmla="*/ 84 w 173"/>
                <a:gd name="T73" fmla="*/ 48 h 102"/>
                <a:gd name="T74" fmla="*/ 90 w 173"/>
                <a:gd name="T75" fmla="*/ 60 h 102"/>
                <a:gd name="T76" fmla="*/ 108 w 173"/>
                <a:gd name="T77" fmla="*/ 72 h 102"/>
                <a:gd name="T78" fmla="*/ 120 w 173"/>
                <a:gd name="T79" fmla="*/ 78 h 102"/>
                <a:gd name="T80" fmla="*/ 125 w 173"/>
                <a:gd name="T81" fmla="*/ 84 h 102"/>
                <a:gd name="T82" fmla="*/ 108 w 173"/>
                <a:gd name="T83" fmla="*/ 72 h 102"/>
                <a:gd name="T84" fmla="*/ 84 w 173"/>
                <a:gd name="T85" fmla="*/ 60 h 102"/>
                <a:gd name="T86" fmla="*/ 72 w 173"/>
                <a:gd name="T87" fmla="*/ 54 h 102"/>
                <a:gd name="T88" fmla="*/ 60 w 173"/>
                <a:gd name="T89" fmla="*/ 60 h 102"/>
                <a:gd name="T90" fmla="*/ 48 w 173"/>
                <a:gd name="T91" fmla="*/ 60 h 102"/>
                <a:gd name="T92" fmla="*/ 48 w 173"/>
                <a:gd name="T93" fmla="*/ 66 h 102"/>
                <a:gd name="T94" fmla="*/ 66 w 173"/>
                <a:gd name="T95" fmla="*/ 78 h 102"/>
                <a:gd name="T96" fmla="*/ 84 w 173"/>
                <a:gd name="T97" fmla="*/ 96 h 102"/>
                <a:gd name="T98" fmla="*/ 90 w 173"/>
                <a:gd name="T99" fmla="*/ 102 h 102"/>
                <a:gd name="T100" fmla="*/ 66 w 173"/>
                <a:gd name="T101" fmla="*/ 90 h 102"/>
                <a:gd name="T102" fmla="*/ 42 w 173"/>
                <a:gd name="T103" fmla="*/ 72 h 102"/>
                <a:gd name="T104" fmla="*/ 30 w 173"/>
                <a:gd name="T105" fmla="*/ 78 h 102"/>
                <a:gd name="T106" fmla="*/ 6 w 173"/>
                <a:gd name="T107" fmla="*/ 84 h 102"/>
                <a:gd name="T108" fmla="*/ 6 w 173"/>
                <a:gd name="T109" fmla="*/ 78 h 10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73"/>
                <a:gd name="T166" fmla="*/ 0 h 102"/>
                <a:gd name="T167" fmla="*/ 173 w 173"/>
                <a:gd name="T168" fmla="*/ 102 h 10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73" h="102">
                  <a:moveTo>
                    <a:pt x="6" y="78"/>
                  </a:moveTo>
                  <a:lnTo>
                    <a:pt x="12" y="78"/>
                  </a:lnTo>
                  <a:lnTo>
                    <a:pt x="12" y="72"/>
                  </a:lnTo>
                  <a:lnTo>
                    <a:pt x="18" y="72"/>
                  </a:lnTo>
                  <a:lnTo>
                    <a:pt x="24" y="66"/>
                  </a:lnTo>
                  <a:lnTo>
                    <a:pt x="30" y="66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42" y="48"/>
                  </a:lnTo>
                  <a:lnTo>
                    <a:pt x="42" y="36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54" y="24"/>
                  </a:lnTo>
                  <a:lnTo>
                    <a:pt x="60" y="18"/>
                  </a:lnTo>
                  <a:lnTo>
                    <a:pt x="60" y="12"/>
                  </a:lnTo>
                  <a:lnTo>
                    <a:pt x="66" y="6"/>
                  </a:lnTo>
                  <a:lnTo>
                    <a:pt x="72" y="6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6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66" y="18"/>
                  </a:lnTo>
                  <a:lnTo>
                    <a:pt x="60" y="18"/>
                  </a:lnTo>
                  <a:lnTo>
                    <a:pt x="54" y="24"/>
                  </a:lnTo>
                  <a:lnTo>
                    <a:pt x="54" y="30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48" y="42"/>
                  </a:lnTo>
                  <a:lnTo>
                    <a:pt x="48" y="48"/>
                  </a:lnTo>
                  <a:lnTo>
                    <a:pt x="48" y="54"/>
                  </a:lnTo>
                  <a:lnTo>
                    <a:pt x="54" y="54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0" y="42"/>
                  </a:lnTo>
                  <a:lnTo>
                    <a:pt x="66" y="42"/>
                  </a:lnTo>
                  <a:lnTo>
                    <a:pt x="72" y="36"/>
                  </a:lnTo>
                  <a:lnTo>
                    <a:pt x="78" y="30"/>
                  </a:lnTo>
                  <a:lnTo>
                    <a:pt x="84" y="24"/>
                  </a:lnTo>
                  <a:lnTo>
                    <a:pt x="90" y="18"/>
                  </a:lnTo>
                  <a:lnTo>
                    <a:pt x="96" y="12"/>
                  </a:lnTo>
                  <a:lnTo>
                    <a:pt x="102" y="6"/>
                  </a:lnTo>
                  <a:lnTo>
                    <a:pt x="108" y="6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14" y="6"/>
                  </a:lnTo>
                  <a:lnTo>
                    <a:pt x="108" y="6"/>
                  </a:lnTo>
                  <a:lnTo>
                    <a:pt x="102" y="12"/>
                  </a:lnTo>
                  <a:lnTo>
                    <a:pt x="96" y="18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4" y="36"/>
                  </a:lnTo>
                  <a:lnTo>
                    <a:pt x="78" y="36"/>
                  </a:lnTo>
                  <a:lnTo>
                    <a:pt x="78" y="42"/>
                  </a:lnTo>
                  <a:lnTo>
                    <a:pt x="84" y="42"/>
                  </a:lnTo>
                  <a:lnTo>
                    <a:pt x="90" y="42"/>
                  </a:lnTo>
                  <a:lnTo>
                    <a:pt x="90" y="36"/>
                  </a:lnTo>
                  <a:lnTo>
                    <a:pt x="96" y="36"/>
                  </a:lnTo>
                  <a:lnTo>
                    <a:pt x="102" y="36"/>
                  </a:lnTo>
                  <a:lnTo>
                    <a:pt x="108" y="36"/>
                  </a:lnTo>
                  <a:lnTo>
                    <a:pt x="114" y="30"/>
                  </a:lnTo>
                  <a:lnTo>
                    <a:pt x="120" y="30"/>
                  </a:lnTo>
                  <a:lnTo>
                    <a:pt x="125" y="24"/>
                  </a:lnTo>
                  <a:lnTo>
                    <a:pt x="131" y="18"/>
                  </a:lnTo>
                  <a:lnTo>
                    <a:pt x="137" y="18"/>
                  </a:lnTo>
                  <a:lnTo>
                    <a:pt x="143" y="12"/>
                  </a:lnTo>
                  <a:lnTo>
                    <a:pt x="149" y="12"/>
                  </a:lnTo>
                  <a:lnTo>
                    <a:pt x="155" y="12"/>
                  </a:lnTo>
                  <a:lnTo>
                    <a:pt x="149" y="12"/>
                  </a:lnTo>
                  <a:lnTo>
                    <a:pt x="149" y="18"/>
                  </a:lnTo>
                  <a:lnTo>
                    <a:pt x="143" y="18"/>
                  </a:lnTo>
                  <a:lnTo>
                    <a:pt x="137" y="18"/>
                  </a:lnTo>
                  <a:lnTo>
                    <a:pt x="131" y="24"/>
                  </a:lnTo>
                  <a:lnTo>
                    <a:pt x="125" y="30"/>
                  </a:lnTo>
                  <a:lnTo>
                    <a:pt x="120" y="36"/>
                  </a:lnTo>
                  <a:lnTo>
                    <a:pt x="125" y="36"/>
                  </a:lnTo>
                  <a:lnTo>
                    <a:pt x="131" y="36"/>
                  </a:lnTo>
                  <a:lnTo>
                    <a:pt x="137" y="36"/>
                  </a:lnTo>
                  <a:lnTo>
                    <a:pt x="143" y="36"/>
                  </a:lnTo>
                  <a:lnTo>
                    <a:pt x="149" y="30"/>
                  </a:lnTo>
                  <a:lnTo>
                    <a:pt x="155" y="30"/>
                  </a:lnTo>
                  <a:lnTo>
                    <a:pt x="161" y="30"/>
                  </a:lnTo>
                  <a:lnTo>
                    <a:pt x="167" y="30"/>
                  </a:lnTo>
                  <a:lnTo>
                    <a:pt x="173" y="24"/>
                  </a:lnTo>
                  <a:lnTo>
                    <a:pt x="173" y="30"/>
                  </a:lnTo>
                  <a:lnTo>
                    <a:pt x="167" y="30"/>
                  </a:lnTo>
                  <a:lnTo>
                    <a:pt x="161" y="36"/>
                  </a:lnTo>
                  <a:lnTo>
                    <a:pt x="155" y="36"/>
                  </a:lnTo>
                  <a:lnTo>
                    <a:pt x="149" y="36"/>
                  </a:lnTo>
                  <a:lnTo>
                    <a:pt x="143" y="42"/>
                  </a:lnTo>
                  <a:lnTo>
                    <a:pt x="137" y="42"/>
                  </a:lnTo>
                  <a:lnTo>
                    <a:pt x="125" y="42"/>
                  </a:lnTo>
                  <a:lnTo>
                    <a:pt x="120" y="42"/>
                  </a:lnTo>
                  <a:lnTo>
                    <a:pt x="125" y="48"/>
                  </a:lnTo>
                  <a:lnTo>
                    <a:pt x="131" y="54"/>
                  </a:lnTo>
                  <a:lnTo>
                    <a:pt x="137" y="54"/>
                  </a:lnTo>
                  <a:lnTo>
                    <a:pt x="143" y="60"/>
                  </a:lnTo>
                  <a:lnTo>
                    <a:pt x="149" y="60"/>
                  </a:lnTo>
                  <a:lnTo>
                    <a:pt x="155" y="60"/>
                  </a:lnTo>
                  <a:lnTo>
                    <a:pt x="155" y="66"/>
                  </a:lnTo>
                  <a:lnTo>
                    <a:pt x="149" y="66"/>
                  </a:lnTo>
                  <a:lnTo>
                    <a:pt x="143" y="66"/>
                  </a:lnTo>
                  <a:lnTo>
                    <a:pt x="137" y="60"/>
                  </a:lnTo>
                  <a:lnTo>
                    <a:pt x="131" y="60"/>
                  </a:lnTo>
                  <a:lnTo>
                    <a:pt x="125" y="54"/>
                  </a:lnTo>
                  <a:lnTo>
                    <a:pt x="120" y="54"/>
                  </a:lnTo>
                  <a:lnTo>
                    <a:pt x="114" y="48"/>
                  </a:lnTo>
                  <a:lnTo>
                    <a:pt x="108" y="48"/>
                  </a:lnTo>
                  <a:lnTo>
                    <a:pt x="102" y="48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84" y="48"/>
                  </a:lnTo>
                  <a:lnTo>
                    <a:pt x="84" y="54"/>
                  </a:lnTo>
                  <a:lnTo>
                    <a:pt x="90" y="54"/>
                  </a:lnTo>
                  <a:lnTo>
                    <a:pt x="90" y="60"/>
                  </a:lnTo>
                  <a:lnTo>
                    <a:pt x="96" y="60"/>
                  </a:lnTo>
                  <a:lnTo>
                    <a:pt x="102" y="66"/>
                  </a:lnTo>
                  <a:lnTo>
                    <a:pt x="108" y="72"/>
                  </a:lnTo>
                  <a:lnTo>
                    <a:pt x="114" y="72"/>
                  </a:lnTo>
                  <a:lnTo>
                    <a:pt x="120" y="78"/>
                  </a:lnTo>
                  <a:lnTo>
                    <a:pt x="125" y="84"/>
                  </a:lnTo>
                  <a:lnTo>
                    <a:pt x="131" y="84"/>
                  </a:lnTo>
                  <a:lnTo>
                    <a:pt x="125" y="84"/>
                  </a:lnTo>
                  <a:lnTo>
                    <a:pt x="120" y="84"/>
                  </a:lnTo>
                  <a:lnTo>
                    <a:pt x="120" y="78"/>
                  </a:lnTo>
                  <a:lnTo>
                    <a:pt x="114" y="78"/>
                  </a:lnTo>
                  <a:lnTo>
                    <a:pt x="108" y="72"/>
                  </a:lnTo>
                  <a:lnTo>
                    <a:pt x="96" y="72"/>
                  </a:lnTo>
                  <a:lnTo>
                    <a:pt x="90" y="66"/>
                  </a:lnTo>
                  <a:lnTo>
                    <a:pt x="90" y="60"/>
                  </a:lnTo>
                  <a:lnTo>
                    <a:pt x="84" y="60"/>
                  </a:lnTo>
                  <a:lnTo>
                    <a:pt x="78" y="54"/>
                  </a:lnTo>
                  <a:lnTo>
                    <a:pt x="72" y="54"/>
                  </a:lnTo>
                  <a:lnTo>
                    <a:pt x="66" y="54"/>
                  </a:lnTo>
                  <a:lnTo>
                    <a:pt x="66" y="60"/>
                  </a:lnTo>
                  <a:lnTo>
                    <a:pt x="60" y="60"/>
                  </a:lnTo>
                  <a:lnTo>
                    <a:pt x="54" y="60"/>
                  </a:lnTo>
                  <a:lnTo>
                    <a:pt x="48" y="60"/>
                  </a:lnTo>
                  <a:lnTo>
                    <a:pt x="48" y="66"/>
                  </a:lnTo>
                  <a:lnTo>
                    <a:pt x="48" y="72"/>
                  </a:lnTo>
                  <a:lnTo>
                    <a:pt x="54" y="72"/>
                  </a:lnTo>
                  <a:lnTo>
                    <a:pt x="60" y="78"/>
                  </a:lnTo>
                  <a:lnTo>
                    <a:pt x="66" y="78"/>
                  </a:lnTo>
                  <a:lnTo>
                    <a:pt x="72" y="84"/>
                  </a:lnTo>
                  <a:lnTo>
                    <a:pt x="78" y="90"/>
                  </a:lnTo>
                  <a:lnTo>
                    <a:pt x="84" y="96"/>
                  </a:lnTo>
                  <a:lnTo>
                    <a:pt x="90" y="96"/>
                  </a:lnTo>
                  <a:lnTo>
                    <a:pt x="90" y="102"/>
                  </a:lnTo>
                  <a:lnTo>
                    <a:pt x="84" y="96"/>
                  </a:lnTo>
                  <a:lnTo>
                    <a:pt x="78" y="96"/>
                  </a:lnTo>
                  <a:lnTo>
                    <a:pt x="72" y="90"/>
                  </a:lnTo>
                  <a:lnTo>
                    <a:pt x="66" y="90"/>
                  </a:lnTo>
                  <a:lnTo>
                    <a:pt x="60" y="84"/>
                  </a:lnTo>
                  <a:lnTo>
                    <a:pt x="54" y="78"/>
                  </a:lnTo>
                  <a:lnTo>
                    <a:pt x="48" y="78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30" y="78"/>
                  </a:lnTo>
                  <a:lnTo>
                    <a:pt x="24" y="78"/>
                  </a:lnTo>
                  <a:lnTo>
                    <a:pt x="18" y="78"/>
                  </a:lnTo>
                  <a:lnTo>
                    <a:pt x="12" y="84"/>
                  </a:lnTo>
                  <a:lnTo>
                    <a:pt x="6" y="84"/>
                  </a:lnTo>
                  <a:lnTo>
                    <a:pt x="0" y="84"/>
                  </a:lnTo>
                  <a:lnTo>
                    <a:pt x="6" y="84"/>
                  </a:lnTo>
                  <a:lnTo>
                    <a:pt x="6" y="78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63" name="Freeform 463"/>
            <p:cNvSpPr>
              <a:spLocks/>
            </p:cNvSpPr>
            <p:nvPr/>
          </p:nvSpPr>
          <p:spPr bwMode="auto">
            <a:xfrm>
              <a:off x="5179" y="1720"/>
              <a:ext cx="120" cy="102"/>
            </a:xfrm>
            <a:custGeom>
              <a:avLst/>
              <a:gdLst>
                <a:gd name="T0" fmla="*/ 6 w 120"/>
                <a:gd name="T1" fmla="*/ 6 h 102"/>
                <a:gd name="T2" fmla="*/ 12 w 120"/>
                <a:gd name="T3" fmla="*/ 12 h 102"/>
                <a:gd name="T4" fmla="*/ 24 w 120"/>
                <a:gd name="T5" fmla="*/ 12 h 102"/>
                <a:gd name="T6" fmla="*/ 42 w 120"/>
                <a:gd name="T7" fmla="*/ 6 h 102"/>
                <a:gd name="T8" fmla="*/ 72 w 120"/>
                <a:gd name="T9" fmla="*/ 6 h 102"/>
                <a:gd name="T10" fmla="*/ 84 w 120"/>
                <a:gd name="T11" fmla="*/ 12 h 102"/>
                <a:gd name="T12" fmla="*/ 72 w 120"/>
                <a:gd name="T13" fmla="*/ 12 h 102"/>
                <a:gd name="T14" fmla="*/ 60 w 120"/>
                <a:gd name="T15" fmla="*/ 12 h 102"/>
                <a:gd name="T16" fmla="*/ 36 w 120"/>
                <a:gd name="T17" fmla="*/ 12 h 102"/>
                <a:gd name="T18" fmla="*/ 30 w 120"/>
                <a:gd name="T19" fmla="*/ 18 h 102"/>
                <a:gd name="T20" fmla="*/ 42 w 120"/>
                <a:gd name="T21" fmla="*/ 24 h 102"/>
                <a:gd name="T22" fmla="*/ 48 w 120"/>
                <a:gd name="T23" fmla="*/ 24 h 102"/>
                <a:gd name="T24" fmla="*/ 66 w 120"/>
                <a:gd name="T25" fmla="*/ 24 h 102"/>
                <a:gd name="T26" fmla="*/ 90 w 120"/>
                <a:gd name="T27" fmla="*/ 30 h 102"/>
                <a:gd name="T28" fmla="*/ 108 w 120"/>
                <a:gd name="T29" fmla="*/ 36 h 102"/>
                <a:gd name="T30" fmla="*/ 108 w 120"/>
                <a:gd name="T31" fmla="*/ 42 h 102"/>
                <a:gd name="T32" fmla="*/ 96 w 120"/>
                <a:gd name="T33" fmla="*/ 36 h 102"/>
                <a:gd name="T34" fmla="*/ 78 w 120"/>
                <a:gd name="T35" fmla="*/ 30 h 102"/>
                <a:gd name="T36" fmla="*/ 60 w 120"/>
                <a:gd name="T37" fmla="*/ 36 h 102"/>
                <a:gd name="T38" fmla="*/ 72 w 120"/>
                <a:gd name="T39" fmla="*/ 42 h 102"/>
                <a:gd name="T40" fmla="*/ 84 w 120"/>
                <a:gd name="T41" fmla="*/ 48 h 102"/>
                <a:gd name="T42" fmla="*/ 108 w 120"/>
                <a:gd name="T43" fmla="*/ 54 h 102"/>
                <a:gd name="T44" fmla="*/ 120 w 120"/>
                <a:gd name="T45" fmla="*/ 66 h 102"/>
                <a:gd name="T46" fmla="*/ 108 w 120"/>
                <a:gd name="T47" fmla="*/ 60 h 102"/>
                <a:gd name="T48" fmla="*/ 96 w 120"/>
                <a:gd name="T49" fmla="*/ 54 h 102"/>
                <a:gd name="T50" fmla="*/ 90 w 120"/>
                <a:gd name="T51" fmla="*/ 60 h 102"/>
                <a:gd name="T52" fmla="*/ 108 w 120"/>
                <a:gd name="T53" fmla="*/ 72 h 102"/>
                <a:gd name="T54" fmla="*/ 114 w 120"/>
                <a:gd name="T55" fmla="*/ 84 h 102"/>
                <a:gd name="T56" fmla="*/ 120 w 120"/>
                <a:gd name="T57" fmla="*/ 96 h 102"/>
                <a:gd name="T58" fmla="*/ 120 w 120"/>
                <a:gd name="T59" fmla="*/ 96 h 102"/>
                <a:gd name="T60" fmla="*/ 102 w 120"/>
                <a:gd name="T61" fmla="*/ 78 h 102"/>
                <a:gd name="T62" fmla="*/ 84 w 120"/>
                <a:gd name="T63" fmla="*/ 60 h 102"/>
                <a:gd name="T64" fmla="*/ 78 w 120"/>
                <a:gd name="T65" fmla="*/ 54 h 102"/>
                <a:gd name="T66" fmla="*/ 78 w 120"/>
                <a:gd name="T67" fmla="*/ 66 h 102"/>
                <a:gd name="T68" fmla="*/ 90 w 120"/>
                <a:gd name="T69" fmla="*/ 90 h 102"/>
                <a:gd name="T70" fmla="*/ 84 w 120"/>
                <a:gd name="T71" fmla="*/ 90 h 102"/>
                <a:gd name="T72" fmla="*/ 78 w 120"/>
                <a:gd name="T73" fmla="*/ 72 h 102"/>
                <a:gd name="T74" fmla="*/ 66 w 120"/>
                <a:gd name="T75" fmla="*/ 48 h 102"/>
                <a:gd name="T76" fmla="*/ 60 w 120"/>
                <a:gd name="T77" fmla="*/ 42 h 102"/>
                <a:gd name="T78" fmla="*/ 54 w 120"/>
                <a:gd name="T79" fmla="*/ 36 h 102"/>
                <a:gd name="T80" fmla="*/ 48 w 120"/>
                <a:gd name="T81" fmla="*/ 36 h 102"/>
                <a:gd name="T82" fmla="*/ 48 w 120"/>
                <a:gd name="T83" fmla="*/ 48 h 102"/>
                <a:gd name="T84" fmla="*/ 60 w 120"/>
                <a:gd name="T85" fmla="*/ 78 h 102"/>
                <a:gd name="T86" fmla="*/ 60 w 120"/>
                <a:gd name="T87" fmla="*/ 84 h 102"/>
                <a:gd name="T88" fmla="*/ 54 w 120"/>
                <a:gd name="T89" fmla="*/ 72 h 102"/>
                <a:gd name="T90" fmla="*/ 42 w 120"/>
                <a:gd name="T91" fmla="*/ 54 h 102"/>
                <a:gd name="T92" fmla="*/ 42 w 120"/>
                <a:gd name="T93" fmla="*/ 30 h 102"/>
                <a:gd name="T94" fmla="*/ 36 w 120"/>
                <a:gd name="T95" fmla="*/ 24 h 102"/>
                <a:gd name="T96" fmla="*/ 24 w 120"/>
                <a:gd name="T97" fmla="*/ 24 h 102"/>
                <a:gd name="T98" fmla="*/ 24 w 120"/>
                <a:gd name="T99" fmla="*/ 24 h 102"/>
                <a:gd name="T100" fmla="*/ 24 w 120"/>
                <a:gd name="T101" fmla="*/ 48 h 102"/>
                <a:gd name="T102" fmla="*/ 30 w 120"/>
                <a:gd name="T103" fmla="*/ 66 h 102"/>
                <a:gd name="T104" fmla="*/ 30 w 120"/>
                <a:gd name="T105" fmla="*/ 72 h 102"/>
                <a:gd name="T106" fmla="*/ 24 w 120"/>
                <a:gd name="T107" fmla="*/ 54 h 102"/>
                <a:gd name="T108" fmla="*/ 18 w 120"/>
                <a:gd name="T109" fmla="*/ 18 h 102"/>
                <a:gd name="T110" fmla="*/ 6 w 120"/>
                <a:gd name="T111" fmla="*/ 12 h 102"/>
                <a:gd name="T112" fmla="*/ 0 w 120"/>
                <a:gd name="T113" fmla="*/ 6 h 102"/>
                <a:gd name="T114" fmla="*/ 0 w 120"/>
                <a:gd name="T115" fmla="*/ 0 h 102"/>
                <a:gd name="T116" fmla="*/ 0 w 120"/>
                <a:gd name="T117" fmla="*/ 0 h 10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0"/>
                <a:gd name="T178" fmla="*/ 0 h 102"/>
                <a:gd name="T179" fmla="*/ 120 w 120"/>
                <a:gd name="T180" fmla="*/ 102 h 10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0" h="102">
                  <a:moveTo>
                    <a:pt x="0" y="0"/>
                  </a:move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6" y="12"/>
                  </a:lnTo>
                  <a:lnTo>
                    <a:pt x="42" y="6"/>
                  </a:lnTo>
                  <a:lnTo>
                    <a:pt x="54" y="6"/>
                  </a:lnTo>
                  <a:lnTo>
                    <a:pt x="60" y="6"/>
                  </a:lnTo>
                  <a:lnTo>
                    <a:pt x="72" y="6"/>
                  </a:lnTo>
                  <a:lnTo>
                    <a:pt x="78" y="6"/>
                  </a:lnTo>
                  <a:lnTo>
                    <a:pt x="84" y="12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66" y="12"/>
                  </a:lnTo>
                  <a:lnTo>
                    <a:pt x="60" y="12"/>
                  </a:lnTo>
                  <a:lnTo>
                    <a:pt x="48" y="12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30" y="18"/>
                  </a:lnTo>
                  <a:lnTo>
                    <a:pt x="36" y="18"/>
                  </a:lnTo>
                  <a:lnTo>
                    <a:pt x="36" y="24"/>
                  </a:lnTo>
                  <a:lnTo>
                    <a:pt x="42" y="24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84" y="30"/>
                  </a:lnTo>
                  <a:lnTo>
                    <a:pt x="90" y="30"/>
                  </a:lnTo>
                  <a:lnTo>
                    <a:pt x="102" y="30"/>
                  </a:lnTo>
                  <a:lnTo>
                    <a:pt x="108" y="36"/>
                  </a:lnTo>
                  <a:lnTo>
                    <a:pt x="114" y="42"/>
                  </a:lnTo>
                  <a:lnTo>
                    <a:pt x="108" y="42"/>
                  </a:lnTo>
                  <a:lnTo>
                    <a:pt x="108" y="36"/>
                  </a:lnTo>
                  <a:lnTo>
                    <a:pt x="102" y="36"/>
                  </a:lnTo>
                  <a:lnTo>
                    <a:pt x="96" y="36"/>
                  </a:lnTo>
                  <a:lnTo>
                    <a:pt x="90" y="36"/>
                  </a:lnTo>
                  <a:lnTo>
                    <a:pt x="84" y="36"/>
                  </a:lnTo>
                  <a:lnTo>
                    <a:pt x="78" y="30"/>
                  </a:lnTo>
                  <a:lnTo>
                    <a:pt x="72" y="30"/>
                  </a:lnTo>
                  <a:lnTo>
                    <a:pt x="66" y="30"/>
                  </a:lnTo>
                  <a:lnTo>
                    <a:pt x="60" y="36"/>
                  </a:lnTo>
                  <a:lnTo>
                    <a:pt x="66" y="36"/>
                  </a:lnTo>
                  <a:lnTo>
                    <a:pt x="72" y="42"/>
                  </a:lnTo>
                  <a:lnTo>
                    <a:pt x="78" y="48"/>
                  </a:lnTo>
                  <a:lnTo>
                    <a:pt x="84" y="48"/>
                  </a:lnTo>
                  <a:lnTo>
                    <a:pt x="90" y="48"/>
                  </a:lnTo>
                  <a:lnTo>
                    <a:pt x="102" y="48"/>
                  </a:lnTo>
                  <a:lnTo>
                    <a:pt x="108" y="54"/>
                  </a:lnTo>
                  <a:lnTo>
                    <a:pt x="114" y="54"/>
                  </a:lnTo>
                  <a:lnTo>
                    <a:pt x="120" y="60"/>
                  </a:lnTo>
                  <a:lnTo>
                    <a:pt x="120" y="66"/>
                  </a:lnTo>
                  <a:lnTo>
                    <a:pt x="114" y="60"/>
                  </a:lnTo>
                  <a:lnTo>
                    <a:pt x="108" y="60"/>
                  </a:lnTo>
                  <a:lnTo>
                    <a:pt x="102" y="54"/>
                  </a:lnTo>
                  <a:lnTo>
                    <a:pt x="96" y="54"/>
                  </a:lnTo>
                  <a:lnTo>
                    <a:pt x="90" y="54"/>
                  </a:lnTo>
                  <a:lnTo>
                    <a:pt x="84" y="54"/>
                  </a:lnTo>
                  <a:lnTo>
                    <a:pt x="90" y="60"/>
                  </a:lnTo>
                  <a:lnTo>
                    <a:pt x="96" y="66"/>
                  </a:lnTo>
                  <a:lnTo>
                    <a:pt x="102" y="72"/>
                  </a:lnTo>
                  <a:lnTo>
                    <a:pt x="108" y="72"/>
                  </a:lnTo>
                  <a:lnTo>
                    <a:pt x="108" y="78"/>
                  </a:lnTo>
                  <a:lnTo>
                    <a:pt x="114" y="84"/>
                  </a:lnTo>
                  <a:lnTo>
                    <a:pt x="114" y="90"/>
                  </a:lnTo>
                  <a:lnTo>
                    <a:pt x="120" y="90"/>
                  </a:lnTo>
                  <a:lnTo>
                    <a:pt x="120" y="96"/>
                  </a:lnTo>
                  <a:lnTo>
                    <a:pt x="120" y="102"/>
                  </a:lnTo>
                  <a:lnTo>
                    <a:pt x="120" y="96"/>
                  </a:lnTo>
                  <a:lnTo>
                    <a:pt x="114" y="90"/>
                  </a:lnTo>
                  <a:lnTo>
                    <a:pt x="108" y="84"/>
                  </a:lnTo>
                  <a:lnTo>
                    <a:pt x="102" y="78"/>
                  </a:lnTo>
                  <a:lnTo>
                    <a:pt x="96" y="66"/>
                  </a:lnTo>
                  <a:lnTo>
                    <a:pt x="90" y="60"/>
                  </a:lnTo>
                  <a:lnTo>
                    <a:pt x="84" y="60"/>
                  </a:lnTo>
                  <a:lnTo>
                    <a:pt x="78" y="54"/>
                  </a:lnTo>
                  <a:lnTo>
                    <a:pt x="78" y="60"/>
                  </a:lnTo>
                  <a:lnTo>
                    <a:pt x="78" y="66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90" y="90"/>
                  </a:lnTo>
                  <a:lnTo>
                    <a:pt x="90" y="96"/>
                  </a:lnTo>
                  <a:lnTo>
                    <a:pt x="84" y="90"/>
                  </a:lnTo>
                  <a:lnTo>
                    <a:pt x="78" y="84"/>
                  </a:lnTo>
                  <a:lnTo>
                    <a:pt x="78" y="72"/>
                  </a:lnTo>
                  <a:lnTo>
                    <a:pt x="72" y="60"/>
                  </a:lnTo>
                  <a:lnTo>
                    <a:pt x="72" y="48"/>
                  </a:lnTo>
                  <a:lnTo>
                    <a:pt x="66" y="48"/>
                  </a:lnTo>
                  <a:lnTo>
                    <a:pt x="60" y="42"/>
                  </a:lnTo>
                  <a:lnTo>
                    <a:pt x="54" y="42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8" y="42"/>
                  </a:lnTo>
                  <a:lnTo>
                    <a:pt x="48" y="48"/>
                  </a:lnTo>
                  <a:lnTo>
                    <a:pt x="48" y="54"/>
                  </a:lnTo>
                  <a:lnTo>
                    <a:pt x="54" y="66"/>
                  </a:lnTo>
                  <a:lnTo>
                    <a:pt x="60" y="78"/>
                  </a:lnTo>
                  <a:lnTo>
                    <a:pt x="60" y="84"/>
                  </a:lnTo>
                  <a:lnTo>
                    <a:pt x="54" y="84"/>
                  </a:lnTo>
                  <a:lnTo>
                    <a:pt x="54" y="78"/>
                  </a:lnTo>
                  <a:lnTo>
                    <a:pt x="54" y="72"/>
                  </a:lnTo>
                  <a:lnTo>
                    <a:pt x="48" y="66"/>
                  </a:lnTo>
                  <a:lnTo>
                    <a:pt x="48" y="60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42" y="30"/>
                  </a:lnTo>
                  <a:lnTo>
                    <a:pt x="36" y="30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4" y="24"/>
                  </a:lnTo>
                  <a:lnTo>
                    <a:pt x="24" y="36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24" y="54"/>
                  </a:lnTo>
                  <a:lnTo>
                    <a:pt x="30" y="60"/>
                  </a:lnTo>
                  <a:lnTo>
                    <a:pt x="30" y="66"/>
                  </a:lnTo>
                  <a:lnTo>
                    <a:pt x="30" y="72"/>
                  </a:lnTo>
                  <a:lnTo>
                    <a:pt x="30" y="78"/>
                  </a:lnTo>
                  <a:lnTo>
                    <a:pt x="30" y="72"/>
                  </a:lnTo>
                  <a:lnTo>
                    <a:pt x="24" y="72"/>
                  </a:lnTo>
                  <a:lnTo>
                    <a:pt x="24" y="66"/>
                  </a:lnTo>
                  <a:lnTo>
                    <a:pt x="24" y="54"/>
                  </a:lnTo>
                  <a:lnTo>
                    <a:pt x="18" y="42"/>
                  </a:lnTo>
                  <a:lnTo>
                    <a:pt x="18" y="30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64" name="Freeform 464"/>
            <p:cNvSpPr>
              <a:spLocks/>
            </p:cNvSpPr>
            <p:nvPr/>
          </p:nvSpPr>
          <p:spPr bwMode="auto">
            <a:xfrm>
              <a:off x="5114" y="1732"/>
              <a:ext cx="83" cy="138"/>
            </a:xfrm>
            <a:custGeom>
              <a:avLst/>
              <a:gdLst>
                <a:gd name="T0" fmla="*/ 35 w 83"/>
                <a:gd name="T1" fmla="*/ 0 h 138"/>
                <a:gd name="T2" fmla="*/ 41 w 83"/>
                <a:gd name="T3" fmla="*/ 18 h 138"/>
                <a:gd name="T4" fmla="*/ 41 w 83"/>
                <a:gd name="T5" fmla="*/ 24 h 138"/>
                <a:gd name="T6" fmla="*/ 47 w 83"/>
                <a:gd name="T7" fmla="*/ 30 h 138"/>
                <a:gd name="T8" fmla="*/ 53 w 83"/>
                <a:gd name="T9" fmla="*/ 36 h 138"/>
                <a:gd name="T10" fmla="*/ 65 w 83"/>
                <a:gd name="T11" fmla="*/ 42 h 138"/>
                <a:gd name="T12" fmla="*/ 77 w 83"/>
                <a:gd name="T13" fmla="*/ 60 h 138"/>
                <a:gd name="T14" fmla="*/ 83 w 83"/>
                <a:gd name="T15" fmla="*/ 78 h 138"/>
                <a:gd name="T16" fmla="*/ 83 w 83"/>
                <a:gd name="T17" fmla="*/ 84 h 138"/>
                <a:gd name="T18" fmla="*/ 83 w 83"/>
                <a:gd name="T19" fmla="*/ 84 h 138"/>
                <a:gd name="T20" fmla="*/ 77 w 83"/>
                <a:gd name="T21" fmla="*/ 72 h 138"/>
                <a:gd name="T22" fmla="*/ 71 w 83"/>
                <a:gd name="T23" fmla="*/ 66 h 138"/>
                <a:gd name="T24" fmla="*/ 65 w 83"/>
                <a:gd name="T25" fmla="*/ 54 h 138"/>
                <a:gd name="T26" fmla="*/ 59 w 83"/>
                <a:gd name="T27" fmla="*/ 42 h 138"/>
                <a:gd name="T28" fmla="*/ 53 w 83"/>
                <a:gd name="T29" fmla="*/ 36 h 138"/>
                <a:gd name="T30" fmla="*/ 47 w 83"/>
                <a:gd name="T31" fmla="*/ 36 h 138"/>
                <a:gd name="T32" fmla="*/ 41 w 83"/>
                <a:gd name="T33" fmla="*/ 42 h 138"/>
                <a:gd name="T34" fmla="*/ 47 w 83"/>
                <a:gd name="T35" fmla="*/ 54 h 138"/>
                <a:gd name="T36" fmla="*/ 47 w 83"/>
                <a:gd name="T37" fmla="*/ 66 h 138"/>
                <a:gd name="T38" fmla="*/ 59 w 83"/>
                <a:gd name="T39" fmla="*/ 72 h 138"/>
                <a:gd name="T40" fmla="*/ 71 w 83"/>
                <a:gd name="T41" fmla="*/ 90 h 138"/>
                <a:gd name="T42" fmla="*/ 77 w 83"/>
                <a:gd name="T43" fmla="*/ 102 h 138"/>
                <a:gd name="T44" fmla="*/ 77 w 83"/>
                <a:gd name="T45" fmla="*/ 114 h 138"/>
                <a:gd name="T46" fmla="*/ 77 w 83"/>
                <a:gd name="T47" fmla="*/ 108 h 138"/>
                <a:gd name="T48" fmla="*/ 71 w 83"/>
                <a:gd name="T49" fmla="*/ 96 h 138"/>
                <a:gd name="T50" fmla="*/ 65 w 83"/>
                <a:gd name="T51" fmla="*/ 84 h 138"/>
                <a:gd name="T52" fmla="*/ 53 w 83"/>
                <a:gd name="T53" fmla="*/ 78 h 138"/>
                <a:gd name="T54" fmla="*/ 47 w 83"/>
                <a:gd name="T55" fmla="*/ 72 h 138"/>
                <a:gd name="T56" fmla="*/ 53 w 83"/>
                <a:gd name="T57" fmla="*/ 84 h 138"/>
                <a:gd name="T58" fmla="*/ 53 w 83"/>
                <a:gd name="T59" fmla="*/ 120 h 138"/>
                <a:gd name="T60" fmla="*/ 53 w 83"/>
                <a:gd name="T61" fmla="*/ 138 h 138"/>
                <a:gd name="T62" fmla="*/ 53 w 83"/>
                <a:gd name="T63" fmla="*/ 138 h 138"/>
                <a:gd name="T64" fmla="*/ 53 w 83"/>
                <a:gd name="T65" fmla="*/ 126 h 138"/>
                <a:gd name="T66" fmla="*/ 41 w 83"/>
                <a:gd name="T67" fmla="*/ 90 h 138"/>
                <a:gd name="T68" fmla="*/ 35 w 83"/>
                <a:gd name="T69" fmla="*/ 84 h 138"/>
                <a:gd name="T70" fmla="*/ 29 w 83"/>
                <a:gd name="T71" fmla="*/ 90 h 138"/>
                <a:gd name="T72" fmla="*/ 23 w 83"/>
                <a:gd name="T73" fmla="*/ 96 h 138"/>
                <a:gd name="T74" fmla="*/ 17 w 83"/>
                <a:gd name="T75" fmla="*/ 108 h 138"/>
                <a:gd name="T76" fmla="*/ 17 w 83"/>
                <a:gd name="T77" fmla="*/ 114 h 138"/>
                <a:gd name="T78" fmla="*/ 17 w 83"/>
                <a:gd name="T79" fmla="*/ 114 h 138"/>
                <a:gd name="T80" fmla="*/ 17 w 83"/>
                <a:gd name="T81" fmla="*/ 102 h 138"/>
                <a:gd name="T82" fmla="*/ 23 w 83"/>
                <a:gd name="T83" fmla="*/ 90 h 138"/>
                <a:gd name="T84" fmla="*/ 29 w 83"/>
                <a:gd name="T85" fmla="*/ 78 h 138"/>
                <a:gd name="T86" fmla="*/ 35 w 83"/>
                <a:gd name="T87" fmla="*/ 72 h 138"/>
                <a:gd name="T88" fmla="*/ 35 w 83"/>
                <a:gd name="T89" fmla="*/ 60 h 138"/>
                <a:gd name="T90" fmla="*/ 35 w 83"/>
                <a:gd name="T91" fmla="*/ 42 h 138"/>
                <a:gd name="T92" fmla="*/ 35 w 83"/>
                <a:gd name="T93" fmla="*/ 36 h 138"/>
                <a:gd name="T94" fmla="*/ 23 w 83"/>
                <a:gd name="T95" fmla="*/ 48 h 138"/>
                <a:gd name="T96" fmla="*/ 11 w 83"/>
                <a:gd name="T97" fmla="*/ 60 h 138"/>
                <a:gd name="T98" fmla="*/ 6 w 83"/>
                <a:gd name="T99" fmla="*/ 72 h 138"/>
                <a:gd name="T100" fmla="*/ 0 w 83"/>
                <a:gd name="T101" fmla="*/ 84 h 138"/>
                <a:gd name="T102" fmla="*/ 0 w 83"/>
                <a:gd name="T103" fmla="*/ 78 h 138"/>
                <a:gd name="T104" fmla="*/ 0 w 83"/>
                <a:gd name="T105" fmla="*/ 72 h 138"/>
                <a:gd name="T106" fmla="*/ 11 w 83"/>
                <a:gd name="T107" fmla="*/ 60 h 138"/>
                <a:gd name="T108" fmla="*/ 17 w 83"/>
                <a:gd name="T109" fmla="*/ 42 h 138"/>
                <a:gd name="T110" fmla="*/ 29 w 83"/>
                <a:gd name="T111" fmla="*/ 30 h 138"/>
                <a:gd name="T112" fmla="*/ 35 w 83"/>
                <a:gd name="T113" fmla="*/ 24 h 138"/>
                <a:gd name="T114" fmla="*/ 35 w 83"/>
                <a:gd name="T115" fmla="*/ 12 h 138"/>
                <a:gd name="T116" fmla="*/ 35 w 83"/>
                <a:gd name="T117" fmla="*/ 6 h 138"/>
                <a:gd name="T118" fmla="*/ 35 w 83"/>
                <a:gd name="T119" fmla="*/ 0 h 13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3"/>
                <a:gd name="T181" fmla="*/ 0 h 138"/>
                <a:gd name="T182" fmla="*/ 83 w 83"/>
                <a:gd name="T183" fmla="*/ 138 h 13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3" h="138">
                  <a:moveTo>
                    <a:pt x="35" y="0"/>
                  </a:moveTo>
                  <a:lnTo>
                    <a:pt x="35" y="0"/>
                  </a:lnTo>
                  <a:lnTo>
                    <a:pt x="35" y="6"/>
                  </a:lnTo>
                  <a:lnTo>
                    <a:pt x="41" y="18"/>
                  </a:lnTo>
                  <a:lnTo>
                    <a:pt x="41" y="24"/>
                  </a:lnTo>
                  <a:lnTo>
                    <a:pt x="47" y="30"/>
                  </a:lnTo>
                  <a:lnTo>
                    <a:pt x="53" y="30"/>
                  </a:lnTo>
                  <a:lnTo>
                    <a:pt x="53" y="36"/>
                  </a:lnTo>
                  <a:lnTo>
                    <a:pt x="59" y="42"/>
                  </a:lnTo>
                  <a:lnTo>
                    <a:pt x="65" y="42"/>
                  </a:lnTo>
                  <a:lnTo>
                    <a:pt x="71" y="54"/>
                  </a:lnTo>
                  <a:lnTo>
                    <a:pt x="77" y="60"/>
                  </a:lnTo>
                  <a:lnTo>
                    <a:pt x="77" y="72"/>
                  </a:lnTo>
                  <a:lnTo>
                    <a:pt x="83" y="78"/>
                  </a:lnTo>
                  <a:lnTo>
                    <a:pt x="83" y="84"/>
                  </a:lnTo>
                  <a:lnTo>
                    <a:pt x="77" y="78"/>
                  </a:lnTo>
                  <a:lnTo>
                    <a:pt x="77" y="72"/>
                  </a:lnTo>
                  <a:lnTo>
                    <a:pt x="71" y="66"/>
                  </a:lnTo>
                  <a:lnTo>
                    <a:pt x="71" y="60"/>
                  </a:lnTo>
                  <a:lnTo>
                    <a:pt x="65" y="54"/>
                  </a:lnTo>
                  <a:lnTo>
                    <a:pt x="59" y="48"/>
                  </a:lnTo>
                  <a:lnTo>
                    <a:pt x="59" y="42"/>
                  </a:lnTo>
                  <a:lnTo>
                    <a:pt x="53" y="36"/>
                  </a:lnTo>
                  <a:lnTo>
                    <a:pt x="47" y="36"/>
                  </a:lnTo>
                  <a:lnTo>
                    <a:pt x="41" y="36"/>
                  </a:lnTo>
                  <a:lnTo>
                    <a:pt x="41" y="42"/>
                  </a:lnTo>
                  <a:lnTo>
                    <a:pt x="41" y="48"/>
                  </a:lnTo>
                  <a:lnTo>
                    <a:pt x="47" y="54"/>
                  </a:lnTo>
                  <a:lnTo>
                    <a:pt x="47" y="60"/>
                  </a:lnTo>
                  <a:lnTo>
                    <a:pt x="47" y="66"/>
                  </a:lnTo>
                  <a:lnTo>
                    <a:pt x="53" y="72"/>
                  </a:lnTo>
                  <a:lnTo>
                    <a:pt x="59" y="72"/>
                  </a:lnTo>
                  <a:lnTo>
                    <a:pt x="65" y="78"/>
                  </a:lnTo>
                  <a:lnTo>
                    <a:pt x="71" y="90"/>
                  </a:lnTo>
                  <a:lnTo>
                    <a:pt x="71" y="96"/>
                  </a:lnTo>
                  <a:lnTo>
                    <a:pt x="77" y="102"/>
                  </a:lnTo>
                  <a:lnTo>
                    <a:pt x="77" y="114"/>
                  </a:lnTo>
                  <a:lnTo>
                    <a:pt x="77" y="108"/>
                  </a:lnTo>
                  <a:lnTo>
                    <a:pt x="71" y="102"/>
                  </a:lnTo>
                  <a:lnTo>
                    <a:pt x="71" y="96"/>
                  </a:lnTo>
                  <a:lnTo>
                    <a:pt x="65" y="90"/>
                  </a:lnTo>
                  <a:lnTo>
                    <a:pt x="65" y="84"/>
                  </a:lnTo>
                  <a:lnTo>
                    <a:pt x="59" y="84"/>
                  </a:lnTo>
                  <a:lnTo>
                    <a:pt x="53" y="78"/>
                  </a:lnTo>
                  <a:lnTo>
                    <a:pt x="47" y="72"/>
                  </a:lnTo>
                  <a:lnTo>
                    <a:pt x="53" y="84"/>
                  </a:lnTo>
                  <a:lnTo>
                    <a:pt x="53" y="102"/>
                  </a:lnTo>
                  <a:lnTo>
                    <a:pt x="53" y="120"/>
                  </a:lnTo>
                  <a:lnTo>
                    <a:pt x="53" y="138"/>
                  </a:lnTo>
                  <a:lnTo>
                    <a:pt x="53" y="132"/>
                  </a:lnTo>
                  <a:lnTo>
                    <a:pt x="53" y="126"/>
                  </a:lnTo>
                  <a:lnTo>
                    <a:pt x="47" y="108"/>
                  </a:lnTo>
                  <a:lnTo>
                    <a:pt x="41" y="90"/>
                  </a:lnTo>
                  <a:lnTo>
                    <a:pt x="41" y="78"/>
                  </a:lnTo>
                  <a:lnTo>
                    <a:pt x="35" y="84"/>
                  </a:lnTo>
                  <a:lnTo>
                    <a:pt x="29" y="90"/>
                  </a:lnTo>
                  <a:lnTo>
                    <a:pt x="23" y="96"/>
                  </a:lnTo>
                  <a:lnTo>
                    <a:pt x="23" y="102"/>
                  </a:lnTo>
                  <a:lnTo>
                    <a:pt x="17" y="108"/>
                  </a:lnTo>
                  <a:lnTo>
                    <a:pt x="17" y="114"/>
                  </a:lnTo>
                  <a:lnTo>
                    <a:pt x="17" y="108"/>
                  </a:lnTo>
                  <a:lnTo>
                    <a:pt x="17" y="102"/>
                  </a:lnTo>
                  <a:lnTo>
                    <a:pt x="17" y="96"/>
                  </a:lnTo>
                  <a:lnTo>
                    <a:pt x="23" y="90"/>
                  </a:lnTo>
                  <a:lnTo>
                    <a:pt x="29" y="84"/>
                  </a:lnTo>
                  <a:lnTo>
                    <a:pt x="29" y="78"/>
                  </a:lnTo>
                  <a:lnTo>
                    <a:pt x="35" y="72"/>
                  </a:lnTo>
                  <a:lnTo>
                    <a:pt x="35" y="60"/>
                  </a:lnTo>
                  <a:lnTo>
                    <a:pt x="35" y="48"/>
                  </a:lnTo>
                  <a:lnTo>
                    <a:pt x="35" y="42"/>
                  </a:lnTo>
                  <a:lnTo>
                    <a:pt x="35" y="36"/>
                  </a:lnTo>
                  <a:lnTo>
                    <a:pt x="29" y="42"/>
                  </a:lnTo>
                  <a:lnTo>
                    <a:pt x="23" y="48"/>
                  </a:lnTo>
                  <a:lnTo>
                    <a:pt x="17" y="54"/>
                  </a:lnTo>
                  <a:lnTo>
                    <a:pt x="11" y="60"/>
                  </a:lnTo>
                  <a:lnTo>
                    <a:pt x="6" y="66"/>
                  </a:lnTo>
                  <a:lnTo>
                    <a:pt x="6" y="72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6" y="66"/>
                  </a:lnTo>
                  <a:lnTo>
                    <a:pt x="11" y="60"/>
                  </a:lnTo>
                  <a:lnTo>
                    <a:pt x="11" y="54"/>
                  </a:lnTo>
                  <a:lnTo>
                    <a:pt x="17" y="42"/>
                  </a:lnTo>
                  <a:lnTo>
                    <a:pt x="23" y="36"/>
                  </a:lnTo>
                  <a:lnTo>
                    <a:pt x="29" y="30"/>
                  </a:lnTo>
                  <a:lnTo>
                    <a:pt x="35" y="24"/>
                  </a:lnTo>
                  <a:lnTo>
                    <a:pt x="35" y="18"/>
                  </a:lnTo>
                  <a:lnTo>
                    <a:pt x="35" y="12"/>
                  </a:lnTo>
                  <a:lnTo>
                    <a:pt x="35" y="6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65" name="Freeform 465"/>
            <p:cNvSpPr>
              <a:spLocks/>
            </p:cNvSpPr>
            <p:nvPr/>
          </p:nvSpPr>
          <p:spPr bwMode="auto">
            <a:xfrm>
              <a:off x="5197" y="1553"/>
              <a:ext cx="102" cy="143"/>
            </a:xfrm>
            <a:custGeom>
              <a:avLst/>
              <a:gdLst>
                <a:gd name="T0" fmla="*/ 6 w 102"/>
                <a:gd name="T1" fmla="*/ 137 h 143"/>
                <a:gd name="T2" fmla="*/ 12 w 102"/>
                <a:gd name="T3" fmla="*/ 119 h 143"/>
                <a:gd name="T4" fmla="*/ 18 w 102"/>
                <a:gd name="T5" fmla="*/ 101 h 143"/>
                <a:gd name="T6" fmla="*/ 30 w 102"/>
                <a:gd name="T7" fmla="*/ 83 h 143"/>
                <a:gd name="T8" fmla="*/ 24 w 102"/>
                <a:gd name="T9" fmla="*/ 77 h 143"/>
                <a:gd name="T10" fmla="*/ 18 w 102"/>
                <a:gd name="T11" fmla="*/ 65 h 143"/>
                <a:gd name="T12" fmla="*/ 18 w 102"/>
                <a:gd name="T13" fmla="*/ 59 h 143"/>
                <a:gd name="T14" fmla="*/ 24 w 102"/>
                <a:gd name="T15" fmla="*/ 59 h 143"/>
                <a:gd name="T16" fmla="*/ 24 w 102"/>
                <a:gd name="T17" fmla="*/ 65 h 143"/>
                <a:gd name="T18" fmla="*/ 30 w 102"/>
                <a:gd name="T19" fmla="*/ 71 h 143"/>
                <a:gd name="T20" fmla="*/ 36 w 102"/>
                <a:gd name="T21" fmla="*/ 65 h 143"/>
                <a:gd name="T22" fmla="*/ 48 w 102"/>
                <a:gd name="T23" fmla="*/ 59 h 143"/>
                <a:gd name="T24" fmla="*/ 54 w 102"/>
                <a:gd name="T25" fmla="*/ 47 h 143"/>
                <a:gd name="T26" fmla="*/ 60 w 102"/>
                <a:gd name="T27" fmla="*/ 41 h 143"/>
                <a:gd name="T28" fmla="*/ 60 w 102"/>
                <a:gd name="T29" fmla="*/ 35 h 143"/>
                <a:gd name="T30" fmla="*/ 54 w 102"/>
                <a:gd name="T31" fmla="*/ 18 h 143"/>
                <a:gd name="T32" fmla="*/ 48 w 102"/>
                <a:gd name="T33" fmla="*/ 6 h 143"/>
                <a:gd name="T34" fmla="*/ 48 w 102"/>
                <a:gd name="T35" fmla="*/ 6 h 143"/>
                <a:gd name="T36" fmla="*/ 54 w 102"/>
                <a:gd name="T37" fmla="*/ 12 h 143"/>
                <a:gd name="T38" fmla="*/ 60 w 102"/>
                <a:gd name="T39" fmla="*/ 30 h 143"/>
                <a:gd name="T40" fmla="*/ 66 w 102"/>
                <a:gd name="T41" fmla="*/ 30 h 143"/>
                <a:gd name="T42" fmla="*/ 72 w 102"/>
                <a:gd name="T43" fmla="*/ 18 h 143"/>
                <a:gd name="T44" fmla="*/ 78 w 102"/>
                <a:gd name="T45" fmla="*/ 6 h 143"/>
                <a:gd name="T46" fmla="*/ 84 w 102"/>
                <a:gd name="T47" fmla="*/ 0 h 143"/>
                <a:gd name="T48" fmla="*/ 90 w 102"/>
                <a:gd name="T49" fmla="*/ 0 h 143"/>
                <a:gd name="T50" fmla="*/ 90 w 102"/>
                <a:gd name="T51" fmla="*/ 0 h 143"/>
                <a:gd name="T52" fmla="*/ 84 w 102"/>
                <a:gd name="T53" fmla="*/ 6 h 143"/>
                <a:gd name="T54" fmla="*/ 78 w 102"/>
                <a:gd name="T55" fmla="*/ 12 h 143"/>
                <a:gd name="T56" fmla="*/ 72 w 102"/>
                <a:gd name="T57" fmla="*/ 30 h 143"/>
                <a:gd name="T58" fmla="*/ 66 w 102"/>
                <a:gd name="T59" fmla="*/ 35 h 143"/>
                <a:gd name="T60" fmla="*/ 72 w 102"/>
                <a:gd name="T61" fmla="*/ 35 h 143"/>
                <a:gd name="T62" fmla="*/ 78 w 102"/>
                <a:gd name="T63" fmla="*/ 35 h 143"/>
                <a:gd name="T64" fmla="*/ 90 w 102"/>
                <a:gd name="T65" fmla="*/ 30 h 143"/>
                <a:gd name="T66" fmla="*/ 96 w 102"/>
                <a:gd name="T67" fmla="*/ 30 h 143"/>
                <a:gd name="T68" fmla="*/ 102 w 102"/>
                <a:gd name="T69" fmla="*/ 24 h 143"/>
                <a:gd name="T70" fmla="*/ 102 w 102"/>
                <a:gd name="T71" fmla="*/ 24 h 143"/>
                <a:gd name="T72" fmla="*/ 102 w 102"/>
                <a:gd name="T73" fmla="*/ 30 h 143"/>
                <a:gd name="T74" fmla="*/ 90 w 102"/>
                <a:gd name="T75" fmla="*/ 35 h 143"/>
                <a:gd name="T76" fmla="*/ 78 w 102"/>
                <a:gd name="T77" fmla="*/ 41 h 143"/>
                <a:gd name="T78" fmla="*/ 66 w 102"/>
                <a:gd name="T79" fmla="*/ 47 h 143"/>
                <a:gd name="T80" fmla="*/ 60 w 102"/>
                <a:gd name="T81" fmla="*/ 47 h 143"/>
                <a:gd name="T82" fmla="*/ 48 w 102"/>
                <a:gd name="T83" fmla="*/ 59 h 143"/>
                <a:gd name="T84" fmla="*/ 48 w 102"/>
                <a:gd name="T85" fmla="*/ 65 h 143"/>
                <a:gd name="T86" fmla="*/ 54 w 102"/>
                <a:gd name="T87" fmla="*/ 65 h 143"/>
                <a:gd name="T88" fmla="*/ 54 w 102"/>
                <a:gd name="T89" fmla="*/ 71 h 143"/>
                <a:gd name="T90" fmla="*/ 48 w 102"/>
                <a:gd name="T91" fmla="*/ 71 h 143"/>
                <a:gd name="T92" fmla="*/ 42 w 102"/>
                <a:gd name="T93" fmla="*/ 77 h 143"/>
                <a:gd name="T94" fmla="*/ 42 w 102"/>
                <a:gd name="T95" fmla="*/ 77 h 143"/>
                <a:gd name="T96" fmla="*/ 42 w 102"/>
                <a:gd name="T97" fmla="*/ 77 h 143"/>
                <a:gd name="T98" fmla="*/ 36 w 102"/>
                <a:gd name="T99" fmla="*/ 89 h 143"/>
                <a:gd name="T100" fmla="*/ 24 w 102"/>
                <a:gd name="T101" fmla="*/ 107 h 143"/>
                <a:gd name="T102" fmla="*/ 18 w 102"/>
                <a:gd name="T103" fmla="*/ 125 h 143"/>
                <a:gd name="T104" fmla="*/ 18 w 102"/>
                <a:gd name="T105" fmla="*/ 131 h 143"/>
                <a:gd name="T106" fmla="*/ 18 w 102"/>
                <a:gd name="T107" fmla="*/ 137 h 143"/>
                <a:gd name="T108" fmla="*/ 12 w 102"/>
                <a:gd name="T109" fmla="*/ 137 h 143"/>
                <a:gd name="T110" fmla="*/ 6 w 102"/>
                <a:gd name="T111" fmla="*/ 143 h 1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02"/>
                <a:gd name="T169" fmla="*/ 0 h 143"/>
                <a:gd name="T170" fmla="*/ 102 w 102"/>
                <a:gd name="T171" fmla="*/ 143 h 1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02" h="143">
                  <a:moveTo>
                    <a:pt x="0" y="143"/>
                  </a:moveTo>
                  <a:lnTo>
                    <a:pt x="6" y="137"/>
                  </a:lnTo>
                  <a:lnTo>
                    <a:pt x="12" y="125"/>
                  </a:lnTo>
                  <a:lnTo>
                    <a:pt x="12" y="119"/>
                  </a:lnTo>
                  <a:lnTo>
                    <a:pt x="18" y="107"/>
                  </a:lnTo>
                  <a:lnTo>
                    <a:pt x="18" y="101"/>
                  </a:lnTo>
                  <a:lnTo>
                    <a:pt x="24" y="95"/>
                  </a:lnTo>
                  <a:lnTo>
                    <a:pt x="30" y="83"/>
                  </a:lnTo>
                  <a:lnTo>
                    <a:pt x="30" y="77"/>
                  </a:lnTo>
                  <a:lnTo>
                    <a:pt x="24" y="77"/>
                  </a:lnTo>
                  <a:lnTo>
                    <a:pt x="24" y="71"/>
                  </a:lnTo>
                  <a:lnTo>
                    <a:pt x="18" y="65"/>
                  </a:lnTo>
                  <a:lnTo>
                    <a:pt x="18" y="59"/>
                  </a:lnTo>
                  <a:lnTo>
                    <a:pt x="24" y="59"/>
                  </a:lnTo>
                  <a:lnTo>
                    <a:pt x="24" y="65"/>
                  </a:lnTo>
                  <a:lnTo>
                    <a:pt x="30" y="65"/>
                  </a:lnTo>
                  <a:lnTo>
                    <a:pt x="30" y="71"/>
                  </a:lnTo>
                  <a:lnTo>
                    <a:pt x="36" y="71"/>
                  </a:lnTo>
                  <a:lnTo>
                    <a:pt x="36" y="65"/>
                  </a:lnTo>
                  <a:lnTo>
                    <a:pt x="42" y="59"/>
                  </a:lnTo>
                  <a:lnTo>
                    <a:pt x="48" y="59"/>
                  </a:lnTo>
                  <a:lnTo>
                    <a:pt x="48" y="53"/>
                  </a:lnTo>
                  <a:lnTo>
                    <a:pt x="54" y="47"/>
                  </a:lnTo>
                  <a:lnTo>
                    <a:pt x="54" y="41"/>
                  </a:lnTo>
                  <a:lnTo>
                    <a:pt x="60" y="41"/>
                  </a:lnTo>
                  <a:lnTo>
                    <a:pt x="60" y="35"/>
                  </a:lnTo>
                  <a:lnTo>
                    <a:pt x="60" y="24"/>
                  </a:lnTo>
                  <a:lnTo>
                    <a:pt x="54" y="18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54" y="12"/>
                  </a:lnTo>
                  <a:lnTo>
                    <a:pt x="60" y="18"/>
                  </a:lnTo>
                  <a:lnTo>
                    <a:pt x="60" y="30"/>
                  </a:lnTo>
                  <a:lnTo>
                    <a:pt x="66" y="35"/>
                  </a:lnTo>
                  <a:lnTo>
                    <a:pt x="66" y="30"/>
                  </a:lnTo>
                  <a:lnTo>
                    <a:pt x="66" y="24"/>
                  </a:lnTo>
                  <a:lnTo>
                    <a:pt x="72" y="18"/>
                  </a:lnTo>
                  <a:lnTo>
                    <a:pt x="72" y="12"/>
                  </a:lnTo>
                  <a:lnTo>
                    <a:pt x="78" y="6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84" y="6"/>
                  </a:lnTo>
                  <a:lnTo>
                    <a:pt x="84" y="12"/>
                  </a:lnTo>
                  <a:lnTo>
                    <a:pt x="78" y="12"/>
                  </a:lnTo>
                  <a:lnTo>
                    <a:pt x="78" y="24"/>
                  </a:lnTo>
                  <a:lnTo>
                    <a:pt x="72" y="30"/>
                  </a:lnTo>
                  <a:lnTo>
                    <a:pt x="66" y="35"/>
                  </a:lnTo>
                  <a:lnTo>
                    <a:pt x="72" y="35"/>
                  </a:lnTo>
                  <a:lnTo>
                    <a:pt x="78" y="35"/>
                  </a:lnTo>
                  <a:lnTo>
                    <a:pt x="84" y="35"/>
                  </a:lnTo>
                  <a:lnTo>
                    <a:pt x="90" y="30"/>
                  </a:lnTo>
                  <a:lnTo>
                    <a:pt x="96" y="30"/>
                  </a:lnTo>
                  <a:lnTo>
                    <a:pt x="102" y="24"/>
                  </a:lnTo>
                  <a:lnTo>
                    <a:pt x="102" y="30"/>
                  </a:lnTo>
                  <a:lnTo>
                    <a:pt x="96" y="30"/>
                  </a:lnTo>
                  <a:lnTo>
                    <a:pt x="90" y="35"/>
                  </a:lnTo>
                  <a:lnTo>
                    <a:pt x="84" y="41"/>
                  </a:lnTo>
                  <a:lnTo>
                    <a:pt x="78" y="41"/>
                  </a:lnTo>
                  <a:lnTo>
                    <a:pt x="72" y="41"/>
                  </a:lnTo>
                  <a:lnTo>
                    <a:pt x="66" y="47"/>
                  </a:lnTo>
                  <a:lnTo>
                    <a:pt x="60" y="47"/>
                  </a:lnTo>
                  <a:lnTo>
                    <a:pt x="54" y="53"/>
                  </a:lnTo>
                  <a:lnTo>
                    <a:pt x="48" y="59"/>
                  </a:lnTo>
                  <a:lnTo>
                    <a:pt x="48" y="65"/>
                  </a:lnTo>
                  <a:lnTo>
                    <a:pt x="54" y="65"/>
                  </a:lnTo>
                  <a:lnTo>
                    <a:pt x="54" y="71"/>
                  </a:lnTo>
                  <a:lnTo>
                    <a:pt x="48" y="71"/>
                  </a:lnTo>
                  <a:lnTo>
                    <a:pt x="48" y="77"/>
                  </a:lnTo>
                  <a:lnTo>
                    <a:pt x="42" y="77"/>
                  </a:lnTo>
                  <a:lnTo>
                    <a:pt x="42" y="71"/>
                  </a:lnTo>
                  <a:lnTo>
                    <a:pt x="42" y="77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0" y="101"/>
                  </a:lnTo>
                  <a:lnTo>
                    <a:pt x="24" y="107"/>
                  </a:lnTo>
                  <a:lnTo>
                    <a:pt x="24" y="113"/>
                  </a:lnTo>
                  <a:lnTo>
                    <a:pt x="18" y="125"/>
                  </a:lnTo>
                  <a:lnTo>
                    <a:pt x="18" y="131"/>
                  </a:lnTo>
                  <a:lnTo>
                    <a:pt x="18" y="137"/>
                  </a:lnTo>
                  <a:lnTo>
                    <a:pt x="12" y="137"/>
                  </a:lnTo>
                  <a:lnTo>
                    <a:pt x="6" y="143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66" name="Freeform 466"/>
            <p:cNvSpPr>
              <a:spLocks/>
            </p:cNvSpPr>
            <p:nvPr/>
          </p:nvSpPr>
          <p:spPr bwMode="auto">
            <a:xfrm>
              <a:off x="5048" y="1780"/>
              <a:ext cx="66" cy="113"/>
            </a:xfrm>
            <a:custGeom>
              <a:avLst/>
              <a:gdLst>
                <a:gd name="T0" fmla="*/ 48 w 66"/>
                <a:gd name="T1" fmla="*/ 6 h 113"/>
                <a:gd name="T2" fmla="*/ 36 w 66"/>
                <a:gd name="T3" fmla="*/ 24 h 113"/>
                <a:gd name="T4" fmla="*/ 36 w 66"/>
                <a:gd name="T5" fmla="*/ 24 h 113"/>
                <a:gd name="T6" fmla="*/ 24 w 66"/>
                <a:gd name="T7" fmla="*/ 30 h 113"/>
                <a:gd name="T8" fmla="*/ 12 w 66"/>
                <a:gd name="T9" fmla="*/ 36 h 113"/>
                <a:gd name="T10" fmla="*/ 6 w 66"/>
                <a:gd name="T11" fmla="*/ 42 h 113"/>
                <a:gd name="T12" fmla="*/ 0 w 66"/>
                <a:gd name="T13" fmla="*/ 42 h 113"/>
                <a:gd name="T14" fmla="*/ 0 w 66"/>
                <a:gd name="T15" fmla="*/ 48 h 113"/>
                <a:gd name="T16" fmla="*/ 6 w 66"/>
                <a:gd name="T17" fmla="*/ 42 h 113"/>
                <a:gd name="T18" fmla="*/ 12 w 66"/>
                <a:gd name="T19" fmla="*/ 36 h 113"/>
                <a:gd name="T20" fmla="*/ 24 w 66"/>
                <a:gd name="T21" fmla="*/ 36 h 113"/>
                <a:gd name="T22" fmla="*/ 30 w 66"/>
                <a:gd name="T23" fmla="*/ 30 h 113"/>
                <a:gd name="T24" fmla="*/ 36 w 66"/>
                <a:gd name="T25" fmla="*/ 36 h 113"/>
                <a:gd name="T26" fmla="*/ 30 w 66"/>
                <a:gd name="T27" fmla="*/ 48 h 113"/>
                <a:gd name="T28" fmla="*/ 24 w 66"/>
                <a:gd name="T29" fmla="*/ 60 h 113"/>
                <a:gd name="T30" fmla="*/ 18 w 66"/>
                <a:gd name="T31" fmla="*/ 66 h 113"/>
                <a:gd name="T32" fmla="*/ 12 w 66"/>
                <a:gd name="T33" fmla="*/ 72 h 113"/>
                <a:gd name="T34" fmla="*/ 6 w 66"/>
                <a:gd name="T35" fmla="*/ 78 h 113"/>
                <a:gd name="T36" fmla="*/ 6 w 66"/>
                <a:gd name="T37" fmla="*/ 84 h 113"/>
                <a:gd name="T38" fmla="*/ 6 w 66"/>
                <a:gd name="T39" fmla="*/ 84 h 113"/>
                <a:gd name="T40" fmla="*/ 6 w 66"/>
                <a:gd name="T41" fmla="*/ 84 h 113"/>
                <a:gd name="T42" fmla="*/ 12 w 66"/>
                <a:gd name="T43" fmla="*/ 78 h 113"/>
                <a:gd name="T44" fmla="*/ 24 w 66"/>
                <a:gd name="T45" fmla="*/ 72 h 113"/>
                <a:gd name="T46" fmla="*/ 30 w 66"/>
                <a:gd name="T47" fmla="*/ 66 h 113"/>
                <a:gd name="T48" fmla="*/ 30 w 66"/>
                <a:gd name="T49" fmla="*/ 72 h 113"/>
                <a:gd name="T50" fmla="*/ 30 w 66"/>
                <a:gd name="T51" fmla="*/ 101 h 113"/>
                <a:gd name="T52" fmla="*/ 36 w 66"/>
                <a:gd name="T53" fmla="*/ 113 h 113"/>
                <a:gd name="T54" fmla="*/ 36 w 66"/>
                <a:gd name="T55" fmla="*/ 113 h 113"/>
                <a:gd name="T56" fmla="*/ 36 w 66"/>
                <a:gd name="T57" fmla="*/ 101 h 113"/>
                <a:gd name="T58" fmla="*/ 36 w 66"/>
                <a:gd name="T59" fmla="*/ 66 h 113"/>
                <a:gd name="T60" fmla="*/ 36 w 66"/>
                <a:gd name="T61" fmla="*/ 54 h 113"/>
                <a:gd name="T62" fmla="*/ 36 w 66"/>
                <a:gd name="T63" fmla="*/ 60 h 113"/>
                <a:gd name="T64" fmla="*/ 42 w 66"/>
                <a:gd name="T65" fmla="*/ 66 h 113"/>
                <a:gd name="T66" fmla="*/ 48 w 66"/>
                <a:gd name="T67" fmla="*/ 72 h 113"/>
                <a:gd name="T68" fmla="*/ 54 w 66"/>
                <a:gd name="T69" fmla="*/ 78 h 113"/>
                <a:gd name="T70" fmla="*/ 60 w 66"/>
                <a:gd name="T71" fmla="*/ 84 h 113"/>
                <a:gd name="T72" fmla="*/ 66 w 66"/>
                <a:gd name="T73" fmla="*/ 84 h 113"/>
                <a:gd name="T74" fmla="*/ 60 w 66"/>
                <a:gd name="T75" fmla="*/ 84 h 113"/>
                <a:gd name="T76" fmla="*/ 54 w 66"/>
                <a:gd name="T77" fmla="*/ 78 h 113"/>
                <a:gd name="T78" fmla="*/ 48 w 66"/>
                <a:gd name="T79" fmla="*/ 72 h 113"/>
                <a:gd name="T80" fmla="*/ 48 w 66"/>
                <a:gd name="T81" fmla="*/ 60 h 113"/>
                <a:gd name="T82" fmla="*/ 42 w 66"/>
                <a:gd name="T83" fmla="*/ 54 h 113"/>
                <a:gd name="T84" fmla="*/ 42 w 66"/>
                <a:gd name="T85" fmla="*/ 48 h 113"/>
                <a:gd name="T86" fmla="*/ 42 w 66"/>
                <a:gd name="T87" fmla="*/ 36 h 113"/>
                <a:gd name="T88" fmla="*/ 42 w 66"/>
                <a:gd name="T89" fmla="*/ 30 h 113"/>
                <a:gd name="T90" fmla="*/ 48 w 66"/>
                <a:gd name="T91" fmla="*/ 30 h 113"/>
                <a:gd name="T92" fmla="*/ 48 w 66"/>
                <a:gd name="T93" fmla="*/ 36 h 113"/>
                <a:gd name="T94" fmla="*/ 54 w 66"/>
                <a:gd name="T95" fmla="*/ 42 h 113"/>
                <a:gd name="T96" fmla="*/ 60 w 66"/>
                <a:gd name="T97" fmla="*/ 48 h 113"/>
                <a:gd name="T98" fmla="*/ 66 w 66"/>
                <a:gd name="T99" fmla="*/ 48 h 113"/>
                <a:gd name="T100" fmla="*/ 66 w 66"/>
                <a:gd name="T101" fmla="*/ 54 h 113"/>
                <a:gd name="T102" fmla="*/ 66 w 66"/>
                <a:gd name="T103" fmla="*/ 48 h 113"/>
                <a:gd name="T104" fmla="*/ 60 w 66"/>
                <a:gd name="T105" fmla="*/ 36 h 113"/>
                <a:gd name="T106" fmla="*/ 48 w 66"/>
                <a:gd name="T107" fmla="*/ 30 h 113"/>
                <a:gd name="T108" fmla="*/ 48 w 66"/>
                <a:gd name="T109" fmla="*/ 24 h 113"/>
                <a:gd name="T110" fmla="*/ 48 w 66"/>
                <a:gd name="T111" fmla="*/ 12 h 113"/>
                <a:gd name="T112" fmla="*/ 54 w 66"/>
                <a:gd name="T113" fmla="*/ 6 h 113"/>
                <a:gd name="T114" fmla="*/ 48 w 66"/>
                <a:gd name="T115" fmla="*/ 0 h 11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6"/>
                <a:gd name="T175" fmla="*/ 0 h 113"/>
                <a:gd name="T176" fmla="*/ 66 w 66"/>
                <a:gd name="T177" fmla="*/ 113 h 11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6" h="113">
                  <a:moveTo>
                    <a:pt x="48" y="6"/>
                  </a:moveTo>
                  <a:lnTo>
                    <a:pt x="48" y="6"/>
                  </a:lnTo>
                  <a:lnTo>
                    <a:pt x="42" y="18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18" y="30"/>
                  </a:lnTo>
                  <a:lnTo>
                    <a:pt x="12" y="36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6" y="42"/>
                  </a:lnTo>
                  <a:lnTo>
                    <a:pt x="12" y="42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4" y="36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24" y="60"/>
                  </a:lnTo>
                  <a:lnTo>
                    <a:pt x="18" y="66"/>
                  </a:lnTo>
                  <a:lnTo>
                    <a:pt x="12" y="72"/>
                  </a:lnTo>
                  <a:lnTo>
                    <a:pt x="6" y="78"/>
                  </a:lnTo>
                  <a:lnTo>
                    <a:pt x="6" y="84"/>
                  </a:lnTo>
                  <a:lnTo>
                    <a:pt x="12" y="78"/>
                  </a:lnTo>
                  <a:lnTo>
                    <a:pt x="18" y="72"/>
                  </a:lnTo>
                  <a:lnTo>
                    <a:pt x="24" y="72"/>
                  </a:lnTo>
                  <a:lnTo>
                    <a:pt x="24" y="66"/>
                  </a:lnTo>
                  <a:lnTo>
                    <a:pt x="30" y="66"/>
                  </a:lnTo>
                  <a:lnTo>
                    <a:pt x="30" y="72"/>
                  </a:lnTo>
                  <a:lnTo>
                    <a:pt x="30" y="90"/>
                  </a:lnTo>
                  <a:lnTo>
                    <a:pt x="30" y="101"/>
                  </a:lnTo>
                  <a:lnTo>
                    <a:pt x="36" y="113"/>
                  </a:lnTo>
                  <a:lnTo>
                    <a:pt x="36" y="107"/>
                  </a:lnTo>
                  <a:lnTo>
                    <a:pt x="36" y="101"/>
                  </a:lnTo>
                  <a:lnTo>
                    <a:pt x="36" y="84"/>
                  </a:lnTo>
                  <a:lnTo>
                    <a:pt x="36" y="66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6" y="60"/>
                  </a:lnTo>
                  <a:lnTo>
                    <a:pt x="42" y="66"/>
                  </a:lnTo>
                  <a:lnTo>
                    <a:pt x="48" y="72"/>
                  </a:lnTo>
                  <a:lnTo>
                    <a:pt x="48" y="78"/>
                  </a:lnTo>
                  <a:lnTo>
                    <a:pt x="54" y="78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60" y="84"/>
                  </a:lnTo>
                  <a:lnTo>
                    <a:pt x="60" y="78"/>
                  </a:lnTo>
                  <a:lnTo>
                    <a:pt x="54" y="78"/>
                  </a:lnTo>
                  <a:lnTo>
                    <a:pt x="54" y="72"/>
                  </a:lnTo>
                  <a:lnTo>
                    <a:pt x="48" y="72"/>
                  </a:lnTo>
                  <a:lnTo>
                    <a:pt x="48" y="66"/>
                  </a:lnTo>
                  <a:lnTo>
                    <a:pt x="48" y="60"/>
                  </a:lnTo>
                  <a:lnTo>
                    <a:pt x="42" y="60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42" y="30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54" y="36"/>
                  </a:lnTo>
                  <a:lnTo>
                    <a:pt x="54" y="42"/>
                  </a:lnTo>
                  <a:lnTo>
                    <a:pt x="60" y="42"/>
                  </a:lnTo>
                  <a:lnTo>
                    <a:pt x="60" y="48"/>
                  </a:lnTo>
                  <a:lnTo>
                    <a:pt x="66" y="48"/>
                  </a:lnTo>
                  <a:lnTo>
                    <a:pt x="66" y="54"/>
                  </a:lnTo>
                  <a:lnTo>
                    <a:pt x="66" y="48"/>
                  </a:lnTo>
                  <a:lnTo>
                    <a:pt x="60" y="42"/>
                  </a:lnTo>
                  <a:lnTo>
                    <a:pt x="60" y="36"/>
                  </a:lnTo>
                  <a:lnTo>
                    <a:pt x="54" y="36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48" y="18"/>
                  </a:lnTo>
                  <a:lnTo>
                    <a:pt x="48" y="12"/>
                  </a:lnTo>
                  <a:lnTo>
                    <a:pt x="48" y="6"/>
                  </a:lnTo>
                  <a:lnTo>
                    <a:pt x="54" y="6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67" name="Freeform 467"/>
            <p:cNvSpPr>
              <a:spLocks/>
            </p:cNvSpPr>
            <p:nvPr/>
          </p:nvSpPr>
          <p:spPr bwMode="auto">
            <a:xfrm>
              <a:off x="5281" y="1732"/>
              <a:ext cx="131" cy="102"/>
            </a:xfrm>
            <a:custGeom>
              <a:avLst/>
              <a:gdLst>
                <a:gd name="T0" fmla="*/ 6 w 131"/>
                <a:gd name="T1" fmla="*/ 12 h 102"/>
                <a:gd name="T2" fmla="*/ 12 w 131"/>
                <a:gd name="T3" fmla="*/ 18 h 102"/>
                <a:gd name="T4" fmla="*/ 24 w 131"/>
                <a:gd name="T5" fmla="*/ 24 h 102"/>
                <a:gd name="T6" fmla="*/ 30 w 131"/>
                <a:gd name="T7" fmla="*/ 24 h 102"/>
                <a:gd name="T8" fmla="*/ 30 w 131"/>
                <a:gd name="T9" fmla="*/ 48 h 102"/>
                <a:gd name="T10" fmla="*/ 36 w 131"/>
                <a:gd name="T11" fmla="*/ 66 h 102"/>
                <a:gd name="T12" fmla="*/ 36 w 131"/>
                <a:gd name="T13" fmla="*/ 60 h 102"/>
                <a:gd name="T14" fmla="*/ 36 w 131"/>
                <a:gd name="T15" fmla="*/ 36 h 102"/>
                <a:gd name="T16" fmla="*/ 42 w 131"/>
                <a:gd name="T17" fmla="*/ 30 h 102"/>
                <a:gd name="T18" fmla="*/ 53 w 131"/>
                <a:gd name="T19" fmla="*/ 42 h 102"/>
                <a:gd name="T20" fmla="*/ 59 w 131"/>
                <a:gd name="T21" fmla="*/ 48 h 102"/>
                <a:gd name="T22" fmla="*/ 71 w 131"/>
                <a:gd name="T23" fmla="*/ 90 h 102"/>
                <a:gd name="T24" fmla="*/ 77 w 131"/>
                <a:gd name="T25" fmla="*/ 102 h 102"/>
                <a:gd name="T26" fmla="*/ 71 w 131"/>
                <a:gd name="T27" fmla="*/ 84 h 102"/>
                <a:gd name="T28" fmla="*/ 65 w 131"/>
                <a:gd name="T29" fmla="*/ 54 h 102"/>
                <a:gd name="T30" fmla="*/ 89 w 131"/>
                <a:gd name="T31" fmla="*/ 66 h 102"/>
                <a:gd name="T32" fmla="*/ 119 w 131"/>
                <a:gd name="T33" fmla="*/ 84 h 102"/>
                <a:gd name="T34" fmla="*/ 131 w 131"/>
                <a:gd name="T35" fmla="*/ 90 h 102"/>
                <a:gd name="T36" fmla="*/ 125 w 131"/>
                <a:gd name="T37" fmla="*/ 84 h 102"/>
                <a:gd name="T38" fmla="*/ 107 w 131"/>
                <a:gd name="T39" fmla="*/ 72 h 102"/>
                <a:gd name="T40" fmla="*/ 83 w 131"/>
                <a:gd name="T41" fmla="*/ 54 h 102"/>
                <a:gd name="T42" fmla="*/ 65 w 131"/>
                <a:gd name="T43" fmla="*/ 48 h 102"/>
                <a:gd name="T44" fmla="*/ 77 w 131"/>
                <a:gd name="T45" fmla="*/ 42 h 102"/>
                <a:gd name="T46" fmla="*/ 95 w 131"/>
                <a:gd name="T47" fmla="*/ 42 h 102"/>
                <a:gd name="T48" fmla="*/ 119 w 131"/>
                <a:gd name="T49" fmla="*/ 42 h 102"/>
                <a:gd name="T50" fmla="*/ 131 w 131"/>
                <a:gd name="T51" fmla="*/ 42 h 102"/>
                <a:gd name="T52" fmla="*/ 125 w 131"/>
                <a:gd name="T53" fmla="*/ 36 h 102"/>
                <a:gd name="T54" fmla="*/ 107 w 131"/>
                <a:gd name="T55" fmla="*/ 36 h 102"/>
                <a:gd name="T56" fmla="*/ 77 w 131"/>
                <a:gd name="T57" fmla="*/ 36 h 102"/>
                <a:gd name="T58" fmla="*/ 65 w 131"/>
                <a:gd name="T59" fmla="*/ 36 h 102"/>
                <a:gd name="T60" fmla="*/ 53 w 131"/>
                <a:gd name="T61" fmla="*/ 30 h 102"/>
                <a:gd name="T62" fmla="*/ 48 w 131"/>
                <a:gd name="T63" fmla="*/ 24 h 102"/>
                <a:gd name="T64" fmla="*/ 53 w 131"/>
                <a:gd name="T65" fmla="*/ 18 h 102"/>
                <a:gd name="T66" fmla="*/ 71 w 131"/>
                <a:gd name="T67" fmla="*/ 6 h 102"/>
                <a:gd name="T68" fmla="*/ 83 w 131"/>
                <a:gd name="T69" fmla="*/ 0 h 102"/>
                <a:gd name="T70" fmla="*/ 83 w 131"/>
                <a:gd name="T71" fmla="*/ 0 h 102"/>
                <a:gd name="T72" fmla="*/ 65 w 131"/>
                <a:gd name="T73" fmla="*/ 6 h 102"/>
                <a:gd name="T74" fmla="*/ 48 w 131"/>
                <a:gd name="T75" fmla="*/ 12 h 102"/>
                <a:gd name="T76" fmla="*/ 42 w 131"/>
                <a:gd name="T77" fmla="*/ 18 h 102"/>
                <a:gd name="T78" fmla="*/ 30 w 131"/>
                <a:gd name="T79" fmla="*/ 18 h 102"/>
                <a:gd name="T80" fmla="*/ 18 w 131"/>
                <a:gd name="T81" fmla="*/ 12 h 102"/>
                <a:gd name="T82" fmla="*/ 6 w 131"/>
                <a:gd name="T83" fmla="*/ 6 h 102"/>
                <a:gd name="T84" fmla="*/ 0 w 131"/>
                <a:gd name="T85" fmla="*/ 6 h 10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02"/>
                <a:gd name="T131" fmla="*/ 131 w 131"/>
                <a:gd name="T132" fmla="*/ 102 h 10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02">
                  <a:moveTo>
                    <a:pt x="0" y="6"/>
                  </a:moveTo>
                  <a:lnTo>
                    <a:pt x="6" y="12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0" y="36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30" y="66"/>
                  </a:lnTo>
                  <a:lnTo>
                    <a:pt x="36" y="66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6" y="42"/>
                  </a:lnTo>
                  <a:lnTo>
                    <a:pt x="36" y="36"/>
                  </a:lnTo>
                  <a:lnTo>
                    <a:pt x="36" y="30"/>
                  </a:lnTo>
                  <a:lnTo>
                    <a:pt x="42" y="30"/>
                  </a:lnTo>
                  <a:lnTo>
                    <a:pt x="48" y="36"/>
                  </a:lnTo>
                  <a:lnTo>
                    <a:pt x="53" y="42"/>
                  </a:lnTo>
                  <a:lnTo>
                    <a:pt x="59" y="48"/>
                  </a:lnTo>
                  <a:lnTo>
                    <a:pt x="59" y="60"/>
                  </a:lnTo>
                  <a:lnTo>
                    <a:pt x="65" y="78"/>
                  </a:lnTo>
                  <a:lnTo>
                    <a:pt x="71" y="90"/>
                  </a:lnTo>
                  <a:lnTo>
                    <a:pt x="71" y="102"/>
                  </a:lnTo>
                  <a:lnTo>
                    <a:pt x="77" y="102"/>
                  </a:lnTo>
                  <a:lnTo>
                    <a:pt x="71" y="96"/>
                  </a:lnTo>
                  <a:lnTo>
                    <a:pt x="71" y="90"/>
                  </a:lnTo>
                  <a:lnTo>
                    <a:pt x="71" y="84"/>
                  </a:lnTo>
                  <a:lnTo>
                    <a:pt x="71" y="72"/>
                  </a:lnTo>
                  <a:lnTo>
                    <a:pt x="65" y="60"/>
                  </a:lnTo>
                  <a:lnTo>
                    <a:pt x="65" y="54"/>
                  </a:lnTo>
                  <a:lnTo>
                    <a:pt x="71" y="54"/>
                  </a:lnTo>
                  <a:lnTo>
                    <a:pt x="83" y="60"/>
                  </a:lnTo>
                  <a:lnTo>
                    <a:pt x="89" y="66"/>
                  </a:lnTo>
                  <a:lnTo>
                    <a:pt x="101" y="72"/>
                  </a:lnTo>
                  <a:lnTo>
                    <a:pt x="113" y="78"/>
                  </a:lnTo>
                  <a:lnTo>
                    <a:pt x="119" y="84"/>
                  </a:lnTo>
                  <a:lnTo>
                    <a:pt x="125" y="84"/>
                  </a:lnTo>
                  <a:lnTo>
                    <a:pt x="131" y="90"/>
                  </a:lnTo>
                  <a:lnTo>
                    <a:pt x="131" y="84"/>
                  </a:lnTo>
                  <a:lnTo>
                    <a:pt x="125" y="84"/>
                  </a:lnTo>
                  <a:lnTo>
                    <a:pt x="125" y="78"/>
                  </a:lnTo>
                  <a:lnTo>
                    <a:pt x="113" y="72"/>
                  </a:lnTo>
                  <a:lnTo>
                    <a:pt x="107" y="72"/>
                  </a:lnTo>
                  <a:lnTo>
                    <a:pt x="101" y="66"/>
                  </a:lnTo>
                  <a:lnTo>
                    <a:pt x="89" y="60"/>
                  </a:lnTo>
                  <a:lnTo>
                    <a:pt x="83" y="54"/>
                  </a:lnTo>
                  <a:lnTo>
                    <a:pt x="77" y="48"/>
                  </a:lnTo>
                  <a:lnTo>
                    <a:pt x="71" y="48"/>
                  </a:lnTo>
                  <a:lnTo>
                    <a:pt x="65" y="48"/>
                  </a:lnTo>
                  <a:lnTo>
                    <a:pt x="71" y="42"/>
                  </a:lnTo>
                  <a:lnTo>
                    <a:pt x="77" y="42"/>
                  </a:lnTo>
                  <a:lnTo>
                    <a:pt x="83" y="42"/>
                  </a:lnTo>
                  <a:lnTo>
                    <a:pt x="89" y="42"/>
                  </a:lnTo>
                  <a:lnTo>
                    <a:pt x="95" y="42"/>
                  </a:lnTo>
                  <a:lnTo>
                    <a:pt x="101" y="42"/>
                  </a:lnTo>
                  <a:lnTo>
                    <a:pt x="107" y="42"/>
                  </a:lnTo>
                  <a:lnTo>
                    <a:pt x="119" y="42"/>
                  </a:lnTo>
                  <a:lnTo>
                    <a:pt x="125" y="42"/>
                  </a:lnTo>
                  <a:lnTo>
                    <a:pt x="131" y="42"/>
                  </a:lnTo>
                  <a:lnTo>
                    <a:pt x="125" y="36"/>
                  </a:lnTo>
                  <a:lnTo>
                    <a:pt x="119" y="36"/>
                  </a:lnTo>
                  <a:lnTo>
                    <a:pt x="113" y="36"/>
                  </a:lnTo>
                  <a:lnTo>
                    <a:pt x="107" y="36"/>
                  </a:lnTo>
                  <a:lnTo>
                    <a:pt x="95" y="36"/>
                  </a:lnTo>
                  <a:lnTo>
                    <a:pt x="89" y="36"/>
                  </a:lnTo>
                  <a:lnTo>
                    <a:pt x="77" y="36"/>
                  </a:lnTo>
                  <a:lnTo>
                    <a:pt x="71" y="36"/>
                  </a:lnTo>
                  <a:lnTo>
                    <a:pt x="65" y="36"/>
                  </a:lnTo>
                  <a:lnTo>
                    <a:pt x="59" y="36"/>
                  </a:lnTo>
                  <a:lnTo>
                    <a:pt x="53" y="30"/>
                  </a:lnTo>
                  <a:lnTo>
                    <a:pt x="48" y="24"/>
                  </a:lnTo>
                  <a:lnTo>
                    <a:pt x="48" y="18"/>
                  </a:lnTo>
                  <a:lnTo>
                    <a:pt x="53" y="18"/>
                  </a:lnTo>
                  <a:lnTo>
                    <a:pt x="59" y="12"/>
                  </a:lnTo>
                  <a:lnTo>
                    <a:pt x="65" y="12"/>
                  </a:lnTo>
                  <a:lnTo>
                    <a:pt x="71" y="6"/>
                  </a:lnTo>
                  <a:lnTo>
                    <a:pt x="77" y="6"/>
                  </a:lnTo>
                  <a:lnTo>
                    <a:pt x="77" y="0"/>
                  </a:lnTo>
                  <a:lnTo>
                    <a:pt x="83" y="0"/>
                  </a:lnTo>
                  <a:lnTo>
                    <a:pt x="77" y="0"/>
                  </a:lnTo>
                  <a:lnTo>
                    <a:pt x="71" y="0"/>
                  </a:lnTo>
                  <a:lnTo>
                    <a:pt x="65" y="6"/>
                  </a:lnTo>
                  <a:lnTo>
                    <a:pt x="59" y="6"/>
                  </a:lnTo>
                  <a:lnTo>
                    <a:pt x="53" y="12"/>
                  </a:lnTo>
                  <a:lnTo>
                    <a:pt x="48" y="12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68" name="Freeform 468"/>
            <p:cNvSpPr>
              <a:spLocks/>
            </p:cNvSpPr>
            <p:nvPr/>
          </p:nvSpPr>
          <p:spPr bwMode="auto">
            <a:xfrm>
              <a:off x="4564" y="1953"/>
              <a:ext cx="329" cy="329"/>
            </a:xfrm>
            <a:custGeom>
              <a:avLst/>
              <a:gdLst>
                <a:gd name="T0" fmla="*/ 132 w 329"/>
                <a:gd name="T1" fmla="*/ 72 h 329"/>
                <a:gd name="T2" fmla="*/ 90 w 329"/>
                <a:gd name="T3" fmla="*/ 48 h 329"/>
                <a:gd name="T4" fmla="*/ 36 w 329"/>
                <a:gd name="T5" fmla="*/ 36 h 329"/>
                <a:gd name="T6" fmla="*/ 18 w 329"/>
                <a:gd name="T7" fmla="*/ 30 h 329"/>
                <a:gd name="T8" fmla="*/ 30 w 329"/>
                <a:gd name="T9" fmla="*/ 72 h 329"/>
                <a:gd name="T10" fmla="*/ 48 w 329"/>
                <a:gd name="T11" fmla="*/ 114 h 329"/>
                <a:gd name="T12" fmla="*/ 90 w 329"/>
                <a:gd name="T13" fmla="*/ 138 h 329"/>
                <a:gd name="T14" fmla="*/ 120 w 329"/>
                <a:gd name="T15" fmla="*/ 156 h 329"/>
                <a:gd name="T16" fmla="*/ 108 w 329"/>
                <a:gd name="T17" fmla="*/ 162 h 329"/>
                <a:gd name="T18" fmla="*/ 84 w 329"/>
                <a:gd name="T19" fmla="*/ 156 h 329"/>
                <a:gd name="T20" fmla="*/ 48 w 329"/>
                <a:gd name="T21" fmla="*/ 174 h 329"/>
                <a:gd name="T22" fmla="*/ 24 w 329"/>
                <a:gd name="T23" fmla="*/ 204 h 329"/>
                <a:gd name="T24" fmla="*/ 0 w 329"/>
                <a:gd name="T25" fmla="*/ 215 h 329"/>
                <a:gd name="T26" fmla="*/ 6 w 329"/>
                <a:gd name="T27" fmla="*/ 227 h 329"/>
                <a:gd name="T28" fmla="*/ 24 w 329"/>
                <a:gd name="T29" fmla="*/ 233 h 329"/>
                <a:gd name="T30" fmla="*/ 66 w 329"/>
                <a:gd name="T31" fmla="*/ 239 h 329"/>
                <a:gd name="T32" fmla="*/ 114 w 329"/>
                <a:gd name="T33" fmla="*/ 215 h 329"/>
                <a:gd name="T34" fmla="*/ 120 w 329"/>
                <a:gd name="T35" fmla="*/ 192 h 329"/>
                <a:gd name="T36" fmla="*/ 137 w 329"/>
                <a:gd name="T37" fmla="*/ 174 h 329"/>
                <a:gd name="T38" fmla="*/ 143 w 329"/>
                <a:gd name="T39" fmla="*/ 180 h 329"/>
                <a:gd name="T40" fmla="*/ 132 w 329"/>
                <a:gd name="T41" fmla="*/ 209 h 329"/>
                <a:gd name="T42" fmla="*/ 120 w 329"/>
                <a:gd name="T43" fmla="*/ 215 h 329"/>
                <a:gd name="T44" fmla="*/ 102 w 329"/>
                <a:gd name="T45" fmla="*/ 233 h 329"/>
                <a:gd name="T46" fmla="*/ 90 w 329"/>
                <a:gd name="T47" fmla="*/ 269 h 329"/>
                <a:gd name="T48" fmla="*/ 96 w 329"/>
                <a:gd name="T49" fmla="*/ 293 h 329"/>
                <a:gd name="T50" fmla="*/ 90 w 329"/>
                <a:gd name="T51" fmla="*/ 329 h 329"/>
                <a:gd name="T52" fmla="*/ 120 w 329"/>
                <a:gd name="T53" fmla="*/ 323 h 329"/>
                <a:gd name="T54" fmla="*/ 161 w 329"/>
                <a:gd name="T55" fmla="*/ 293 h 329"/>
                <a:gd name="T56" fmla="*/ 179 w 329"/>
                <a:gd name="T57" fmla="*/ 251 h 329"/>
                <a:gd name="T58" fmla="*/ 167 w 329"/>
                <a:gd name="T59" fmla="*/ 209 h 329"/>
                <a:gd name="T60" fmla="*/ 167 w 329"/>
                <a:gd name="T61" fmla="*/ 186 h 329"/>
                <a:gd name="T62" fmla="*/ 179 w 329"/>
                <a:gd name="T63" fmla="*/ 209 h 329"/>
                <a:gd name="T64" fmla="*/ 191 w 329"/>
                <a:gd name="T65" fmla="*/ 251 h 329"/>
                <a:gd name="T66" fmla="*/ 227 w 329"/>
                <a:gd name="T67" fmla="*/ 275 h 329"/>
                <a:gd name="T68" fmla="*/ 269 w 329"/>
                <a:gd name="T69" fmla="*/ 293 h 329"/>
                <a:gd name="T70" fmla="*/ 287 w 329"/>
                <a:gd name="T71" fmla="*/ 269 h 329"/>
                <a:gd name="T72" fmla="*/ 245 w 329"/>
                <a:gd name="T73" fmla="*/ 204 h 329"/>
                <a:gd name="T74" fmla="*/ 221 w 329"/>
                <a:gd name="T75" fmla="*/ 198 h 329"/>
                <a:gd name="T76" fmla="*/ 215 w 329"/>
                <a:gd name="T77" fmla="*/ 186 h 329"/>
                <a:gd name="T78" fmla="*/ 251 w 329"/>
                <a:gd name="T79" fmla="*/ 198 h 329"/>
                <a:gd name="T80" fmla="*/ 293 w 329"/>
                <a:gd name="T81" fmla="*/ 192 h 329"/>
                <a:gd name="T82" fmla="*/ 323 w 329"/>
                <a:gd name="T83" fmla="*/ 186 h 329"/>
                <a:gd name="T84" fmla="*/ 317 w 329"/>
                <a:gd name="T85" fmla="*/ 174 h 329"/>
                <a:gd name="T86" fmla="*/ 293 w 329"/>
                <a:gd name="T87" fmla="*/ 150 h 329"/>
                <a:gd name="T88" fmla="*/ 257 w 329"/>
                <a:gd name="T89" fmla="*/ 126 h 329"/>
                <a:gd name="T90" fmla="*/ 215 w 329"/>
                <a:gd name="T91" fmla="*/ 126 h 329"/>
                <a:gd name="T92" fmla="*/ 203 w 329"/>
                <a:gd name="T93" fmla="*/ 138 h 329"/>
                <a:gd name="T94" fmla="*/ 197 w 329"/>
                <a:gd name="T95" fmla="*/ 126 h 329"/>
                <a:gd name="T96" fmla="*/ 209 w 329"/>
                <a:gd name="T97" fmla="*/ 120 h 329"/>
                <a:gd name="T98" fmla="*/ 227 w 329"/>
                <a:gd name="T99" fmla="*/ 114 h 329"/>
                <a:gd name="T100" fmla="*/ 245 w 329"/>
                <a:gd name="T101" fmla="*/ 60 h 329"/>
                <a:gd name="T102" fmla="*/ 233 w 329"/>
                <a:gd name="T103" fmla="*/ 6 h 329"/>
                <a:gd name="T104" fmla="*/ 215 w 329"/>
                <a:gd name="T105" fmla="*/ 24 h 329"/>
                <a:gd name="T106" fmla="*/ 179 w 329"/>
                <a:gd name="T107" fmla="*/ 36 h 329"/>
                <a:gd name="T108" fmla="*/ 149 w 329"/>
                <a:gd name="T109" fmla="*/ 90 h 329"/>
                <a:gd name="T110" fmla="*/ 143 w 329"/>
                <a:gd name="T111" fmla="*/ 120 h 32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29"/>
                <a:gd name="T169" fmla="*/ 0 h 329"/>
                <a:gd name="T170" fmla="*/ 329 w 329"/>
                <a:gd name="T171" fmla="*/ 329 h 32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29" h="329">
                  <a:moveTo>
                    <a:pt x="143" y="120"/>
                  </a:moveTo>
                  <a:lnTo>
                    <a:pt x="143" y="108"/>
                  </a:lnTo>
                  <a:lnTo>
                    <a:pt x="137" y="96"/>
                  </a:lnTo>
                  <a:lnTo>
                    <a:pt x="132" y="84"/>
                  </a:lnTo>
                  <a:lnTo>
                    <a:pt x="132" y="72"/>
                  </a:lnTo>
                  <a:lnTo>
                    <a:pt x="120" y="66"/>
                  </a:lnTo>
                  <a:lnTo>
                    <a:pt x="114" y="60"/>
                  </a:lnTo>
                  <a:lnTo>
                    <a:pt x="108" y="54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78" y="48"/>
                  </a:lnTo>
                  <a:lnTo>
                    <a:pt x="66" y="42"/>
                  </a:lnTo>
                  <a:lnTo>
                    <a:pt x="54" y="42"/>
                  </a:lnTo>
                  <a:lnTo>
                    <a:pt x="42" y="36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24" y="30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30" y="60"/>
                  </a:lnTo>
                  <a:lnTo>
                    <a:pt x="30" y="72"/>
                  </a:lnTo>
                  <a:lnTo>
                    <a:pt x="30" y="84"/>
                  </a:lnTo>
                  <a:lnTo>
                    <a:pt x="36" y="90"/>
                  </a:lnTo>
                  <a:lnTo>
                    <a:pt x="42" y="96"/>
                  </a:lnTo>
                  <a:lnTo>
                    <a:pt x="42" y="108"/>
                  </a:lnTo>
                  <a:lnTo>
                    <a:pt x="48" y="114"/>
                  </a:lnTo>
                  <a:lnTo>
                    <a:pt x="60" y="120"/>
                  </a:lnTo>
                  <a:lnTo>
                    <a:pt x="66" y="126"/>
                  </a:lnTo>
                  <a:lnTo>
                    <a:pt x="72" y="132"/>
                  </a:lnTo>
                  <a:lnTo>
                    <a:pt x="84" y="138"/>
                  </a:lnTo>
                  <a:lnTo>
                    <a:pt x="90" y="138"/>
                  </a:lnTo>
                  <a:lnTo>
                    <a:pt x="96" y="138"/>
                  </a:lnTo>
                  <a:lnTo>
                    <a:pt x="102" y="144"/>
                  </a:lnTo>
                  <a:lnTo>
                    <a:pt x="114" y="144"/>
                  </a:lnTo>
                  <a:lnTo>
                    <a:pt x="114" y="150"/>
                  </a:lnTo>
                  <a:lnTo>
                    <a:pt x="120" y="156"/>
                  </a:lnTo>
                  <a:lnTo>
                    <a:pt x="126" y="162"/>
                  </a:lnTo>
                  <a:lnTo>
                    <a:pt x="120" y="162"/>
                  </a:lnTo>
                  <a:lnTo>
                    <a:pt x="114" y="162"/>
                  </a:lnTo>
                  <a:lnTo>
                    <a:pt x="108" y="162"/>
                  </a:lnTo>
                  <a:lnTo>
                    <a:pt x="102" y="162"/>
                  </a:lnTo>
                  <a:lnTo>
                    <a:pt x="102" y="156"/>
                  </a:lnTo>
                  <a:lnTo>
                    <a:pt x="96" y="156"/>
                  </a:lnTo>
                  <a:lnTo>
                    <a:pt x="90" y="156"/>
                  </a:lnTo>
                  <a:lnTo>
                    <a:pt x="84" y="156"/>
                  </a:lnTo>
                  <a:lnTo>
                    <a:pt x="72" y="156"/>
                  </a:lnTo>
                  <a:lnTo>
                    <a:pt x="66" y="162"/>
                  </a:lnTo>
                  <a:lnTo>
                    <a:pt x="60" y="162"/>
                  </a:lnTo>
                  <a:lnTo>
                    <a:pt x="54" y="168"/>
                  </a:lnTo>
                  <a:lnTo>
                    <a:pt x="48" y="174"/>
                  </a:lnTo>
                  <a:lnTo>
                    <a:pt x="42" y="180"/>
                  </a:lnTo>
                  <a:lnTo>
                    <a:pt x="42" y="186"/>
                  </a:lnTo>
                  <a:lnTo>
                    <a:pt x="36" y="192"/>
                  </a:lnTo>
                  <a:lnTo>
                    <a:pt x="30" y="198"/>
                  </a:lnTo>
                  <a:lnTo>
                    <a:pt x="24" y="204"/>
                  </a:lnTo>
                  <a:lnTo>
                    <a:pt x="18" y="204"/>
                  </a:lnTo>
                  <a:lnTo>
                    <a:pt x="18" y="209"/>
                  </a:lnTo>
                  <a:lnTo>
                    <a:pt x="12" y="215"/>
                  </a:lnTo>
                  <a:lnTo>
                    <a:pt x="6" y="215"/>
                  </a:lnTo>
                  <a:lnTo>
                    <a:pt x="0" y="215"/>
                  </a:lnTo>
                  <a:lnTo>
                    <a:pt x="0" y="221"/>
                  </a:lnTo>
                  <a:lnTo>
                    <a:pt x="6" y="227"/>
                  </a:lnTo>
                  <a:lnTo>
                    <a:pt x="12" y="233"/>
                  </a:lnTo>
                  <a:lnTo>
                    <a:pt x="18" y="233"/>
                  </a:lnTo>
                  <a:lnTo>
                    <a:pt x="24" y="233"/>
                  </a:lnTo>
                  <a:lnTo>
                    <a:pt x="30" y="239"/>
                  </a:lnTo>
                  <a:lnTo>
                    <a:pt x="36" y="239"/>
                  </a:lnTo>
                  <a:lnTo>
                    <a:pt x="48" y="239"/>
                  </a:lnTo>
                  <a:lnTo>
                    <a:pt x="54" y="245"/>
                  </a:lnTo>
                  <a:lnTo>
                    <a:pt x="66" y="239"/>
                  </a:lnTo>
                  <a:lnTo>
                    <a:pt x="78" y="239"/>
                  </a:lnTo>
                  <a:lnTo>
                    <a:pt x="84" y="239"/>
                  </a:lnTo>
                  <a:lnTo>
                    <a:pt x="96" y="233"/>
                  </a:lnTo>
                  <a:lnTo>
                    <a:pt x="102" y="221"/>
                  </a:lnTo>
                  <a:lnTo>
                    <a:pt x="114" y="215"/>
                  </a:lnTo>
                  <a:lnTo>
                    <a:pt x="114" y="209"/>
                  </a:lnTo>
                  <a:lnTo>
                    <a:pt x="114" y="204"/>
                  </a:lnTo>
                  <a:lnTo>
                    <a:pt x="120" y="204"/>
                  </a:lnTo>
                  <a:lnTo>
                    <a:pt x="120" y="198"/>
                  </a:lnTo>
                  <a:lnTo>
                    <a:pt x="120" y="192"/>
                  </a:lnTo>
                  <a:lnTo>
                    <a:pt x="126" y="186"/>
                  </a:lnTo>
                  <a:lnTo>
                    <a:pt x="126" y="180"/>
                  </a:lnTo>
                  <a:lnTo>
                    <a:pt x="132" y="180"/>
                  </a:lnTo>
                  <a:lnTo>
                    <a:pt x="132" y="174"/>
                  </a:lnTo>
                  <a:lnTo>
                    <a:pt x="137" y="174"/>
                  </a:lnTo>
                  <a:lnTo>
                    <a:pt x="137" y="168"/>
                  </a:lnTo>
                  <a:lnTo>
                    <a:pt x="143" y="168"/>
                  </a:lnTo>
                  <a:lnTo>
                    <a:pt x="143" y="174"/>
                  </a:lnTo>
                  <a:lnTo>
                    <a:pt x="143" y="180"/>
                  </a:lnTo>
                  <a:lnTo>
                    <a:pt x="149" y="186"/>
                  </a:lnTo>
                  <a:lnTo>
                    <a:pt x="143" y="192"/>
                  </a:lnTo>
                  <a:lnTo>
                    <a:pt x="143" y="198"/>
                  </a:lnTo>
                  <a:lnTo>
                    <a:pt x="137" y="204"/>
                  </a:lnTo>
                  <a:lnTo>
                    <a:pt x="132" y="209"/>
                  </a:lnTo>
                  <a:lnTo>
                    <a:pt x="126" y="209"/>
                  </a:lnTo>
                  <a:lnTo>
                    <a:pt x="120" y="215"/>
                  </a:lnTo>
                  <a:lnTo>
                    <a:pt x="114" y="215"/>
                  </a:lnTo>
                  <a:lnTo>
                    <a:pt x="114" y="221"/>
                  </a:lnTo>
                  <a:lnTo>
                    <a:pt x="108" y="227"/>
                  </a:lnTo>
                  <a:lnTo>
                    <a:pt x="102" y="233"/>
                  </a:lnTo>
                  <a:lnTo>
                    <a:pt x="102" y="239"/>
                  </a:lnTo>
                  <a:lnTo>
                    <a:pt x="96" y="245"/>
                  </a:lnTo>
                  <a:lnTo>
                    <a:pt x="96" y="251"/>
                  </a:lnTo>
                  <a:lnTo>
                    <a:pt x="90" y="263"/>
                  </a:lnTo>
                  <a:lnTo>
                    <a:pt x="90" y="269"/>
                  </a:lnTo>
                  <a:lnTo>
                    <a:pt x="90" y="275"/>
                  </a:lnTo>
                  <a:lnTo>
                    <a:pt x="90" y="281"/>
                  </a:lnTo>
                  <a:lnTo>
                    <a:pt x="96" y="287"/>
                  </a:lnTo>
                  <a:lnTo>
                    <a:pt x="96" y="293"/>
                  </a:lnTo>
                  <a:lnTo>
                    <a:pt x="96" y="305"/>
                  </a:lnTo>
                  <a:lnTo>
                    <a:pt x="96" y="311"/>
                  </a:lnTo>
                  <a:lnTo>
                    <a:pt x="90" y="317"/>
                  </a:lnTo>
                  <a:lnTo>
                    <a:pt x="90" y="323"/>
                  </a:lnTo>
                  <a:lnTo>
                    <a:pt x="90" y="329"/>
                  </a:lnTo>
                  <a:lnTo>
                    <a:pt x="96" y="329"/>
                  </a:lnTo>
                  <a:lnTo>
                    <a:pt x="108" y="323"/>
                  </a:lnTo>
                  <a:lnTo>
                    <a:pt x="120" y="323"/>
                  </a:lnTo>
                  <a:lnTo>
                    <a:pt x="132" y="317"/>
                  </a:lnTo>
                  <a:lnTo>
                    <a:pt x="137" y="317"/>
                  </a:lnTo>
                  <a:lnTo>
                    <a:pt x="149" y="311"/>
                  </a:lnTo>
                  <a:lnTo>
                    <a:pt x="155" y="305"/>
                  </a:lnTo>
                  <a:lnTo>
                    <a:pt x="161" y="293"/>
                  </a:lnTo>
                  <a:lnTo>
                    <a:pt x="167" y="287"/>
                  </a:lnTo>
                  <a:lnTo>
                    <a:pt x="173" y="281"/>
                  </a:lnTo>
                  <a:lnTo>
                    <a:pt x="173" y="269"/>
                  </a:lnTo>
                  <a:lnTo>
                    <a:pt x="179" y="263"/>
                  </a:lnTo>
                  <a:lnTo>
                    <a:pt x="179" y="251"/>
                  </a:lnTo>
                  <a:lnTo>
                    <a:pt x="179" y="245"/>
                  </a:lnTo>
                  <a:lnTo>
                    <a:pt x="179" y="233"/>
                  </a:lnTo>
                  <a:lnTo>
                    <a:pt x="173" y="221"/>
                  </a:lnTo>
                  <a:lnTo>
                    <a:pt x="173" y="215"/>
                  </a:lnTo>
                  <a:lnTo>
                    <a:pt x="167" y="209"/>
                  </a:lnTo>
                  <a:lnTo>
                    <a:pt x="161" y="204"/>
                  </a:lnTo>
                  <a:lnTo>
                    <a:pt x="161" y="198"/>
                  </a:lnTo>
                  <a:lnTo>
                    <a:pt x="161" y="192"/>
                  </a:lnTo>
                  <a:lnTo>
                    <a:pt x="167" y="186"/>
                  </a:lnTo>
                  <a:lnTo>
                    <a:pt x="173" y="186"/>
                  </a:lnTo>
                  <a:lnTo>
                    <a:pt x="179" y="192"/>
                  </a:lnTo>
                  <a:lnTo>
                    <a:pt x="179" y="198"/>
                  </a:lnTo>
                  <a:lnTo>
                    <a:pt x="179" y="209"/>
                  </a:lnTo>
                  <a:lnTo>
                    <a:pt x="185" y="221"/>
                  </a:lnTo>
                  <a:lnTo>
                    <a:pt x="185" y="227"/>
                  </a:lnTo>
                  <a:lnTo>
                    <a:pt x="185" y="233"/>
                  </a:lnTo>
                  <a:lnTo>
                    <a:pt x="191" y="239"/>
                  </a:lnTo>
                  <a:lnTo>
                    <a:pt x="191" y="251"/>
                  </a:lnTo>
                  <a:lnTo>
                    <a:pt x="197" y="257"/>
                  </a:lnTo>
                  <a:lnTo>
                    <a:pt x="203" y="263"/>
                  </a:lnTo>
                  <a:lnTo>
                    <a:pt x="209" y="269"/>
                  </a:lnTo>
                  <a:lnTo>
                    <a:pt x="221" y="269"/>
                  </a:lnTo>
                  <a:lnTo>
                    <a:pt x="227" y="275"/>
                  </a:lnTo>
                  <a:lnTo>
                    <a:pt x="239" y="281"/>
                  </a:lnTo>
                  <a:lnTo>
                    <a:pt x="245" y="281"/>
                  </a:lnTo>
                  <a:lnTo>
                    <a:pt x="257" y="287"/>
                  </a:lnTo>
                  <a:lnTo>
                    <a:pt x="263" y="293"/>
                  </a:lnTo>
                  <a:lnTo>
                    <a:pt x="269" y="293"/>
                  </a:lnTo>
                  <a:lnTo>
                    <a:pt x="275" y="299"/>
                  </a:lnTo>
                  <a:lnTo>
                    <a:pt x="281" y="311"/>
                  </a:lnTo>
                  <a:lnTo>
                    <a:pt x="281" y="299"/>
                  </a:lnTo>
                  <a:lnTo>
                    <a:pt x="287" y="281"/>
                  </a:lnTo>
                  <a:lnTo>
                    <a:pt x="287" y="269"/>
                  </a:lnTo>
                  <a:lnTo>
                    <a:pt x="287" y="251"/>
                  </a:lnTo>
                  <a:lnTo>
                    <a:pt x="281" y="233"/>
                  </a:lnTo>
                  <a:lnTo>
                    <a:pt x="275" y="221"/>
                  </a:lnTo>
                  <a:lnTo>
                    <a:pt x="263" y="209"/>
                  </a:lnTo>
                  <a:lnTo>
                    <a:pt x="245" y="204"/>
                  </a:lnTo>
                  <a:lnTo>
                    <a:pt x="239" y="198"/>
                  </a:lnTo>
                  <a:lnTo>
                    <a:pt x="233" y="198"/>
                  </a:lnTo>
                  <a:lnTo>
                    <a:pt x="227" y="198"/>
                  </a:lnTo>
                  <a:lnTo>
                    <a:pt x="221" y="198"/>
                  </a:lnTo>
                  <a:lnTo>
                    <a:pt x="215" y="198"/>
                  </a:lnTo>
                  <a:lnTo>
                    <a:pt x="215" y="192"/>
                  </a:lnTo>
                  <a:lnTo>
                    <a:pt x="209" y="192"/>
                  </a:lnTo>
                  <a:lnTo>
                    <a:pt x="215" y="192"/>
                  </a:lnTo>
                  <a:lnTo>
                    <a:pt x="215" y="186"/>
                  </a:lnTo>
                  <a:lnTo>
                    <a:pt x="215" y="180"/>
                  </a:lnTo>
                  <a:lnTo>
                    <a:pt x="227" y="186"/>
                  </a:lnTo>
                  <a:lnTo>
                    <a:pt x="239" y="192"/>
                  </a:lnTo>
                  <a:lnTo>
                    <a:pt x="251" y="198"/>
                  </a:lnTo>
                  <a:lnTo>
                    <a:pt x="263" y="198"/>
                  </a:lnTo>
                  <a:lnTo>
                    <a:pt x="269" y="198"/>
                  </a:lnTo>
                  <a:lnTo>
                    <a:pt x="281" y="198"/>
                  </a:lnTo>
                  <a:lnTo>
                    <a:pt x="287" y="198"/>
                  </a:lnTo>
                  <a:lnTo>
                    <a:pt x="293" y="192"/>
                  </a:lnTo>
                  <a:lnTo>
                    <a:pt x="305" y="192"/>
                  </a:lnTo>
                  <a:lnTo>
                    <a:pt x="311" y="186"/>
                  </a:lnTo>
                  <a:lnTo>
                    <a:pt x="317" y="186"/>
                  </a:lnTo>
                  <a:lnTo>
                    <a:pt x="323" y="186"/>
                  </a:lnTo>
                  <a:lnTo>
                    <a:pt x="323" y="180"/>
                  </a:lnTo>
                  <a:lnTo>
                    <a:pt x="329" y="180"/>
                  </a:lnTo>
                  <a:lnTo>
                    <a:pt x="323" y="180"/>
                  </a:lnTo>
                  <a:lnTo>
                    <a:pt x="317" y="174"/>
                  </a:lnTo>
                  <a:lnTo>
                    <a:pt x="311" y="174"/>
                  </a:lnTo>
                  <a:lnTo>
                    <a:pt x="305" y="168"/>
                  </a:lnTo>
                  <a:lnTo>
                    <a:pt x="299" y="162"/>
                  </a:lnTo>
                  <a:lnTo>
                    <a:pt x="299" y="156"/>
                  </a:lnTo>
                  <a:lnTo>
                    <a:pt x="293" y="150"/>
                  </a:lnTo>
                  <a:lnTo>
                    <a:pt x="287" y="144"/>
                  </a:lnTo>
                  <a:lnTo>
                    <a:pt x="281" y="138"/>
                  </a:lnTo>
                  <a:lnTo>
                    <a:pt x="275" y="132"/>
                  </a:lnTo>
                  <a:lnTo>
                    <a:pt x="269" y="126"/>
                  </a:lnTo>
                  <a:lnTo>
                    <a:pt x="257" y="126"/>
                  </a:lnTo>
                  <a:lnTo>
                    <a:pt x="251" y="120"/>
                  </a:lnTo>
                  <a:lnTo>
                    <a:pt x="239" y="120"/>
                  </a:lnTo>
                  <a:lnTo>
                    <a:pt x="227" y="120"/>
                  </a:lnTo>
                  <a:lnTo>
                    <a:pt x="221" y="126"/>
                  </a:lnTo>
                  <a:lnTo>
                    <a:pt x="215" y="126"/>
                  </a:lnTo>
                  <a:lnTo>
                    <a:pt x="215" y="132"/>
                  </a:lnTo>
                  <a:lnTo>
                    <a:pt x="209" y="132"/>
                  </a:lnTo>
                  <a:lnTo>
                    <a:pt x="203" y="138"/>
                  </a:lnTo>
                  <a:lnTo>
                    <a:pt x="197" y="138"/>
                  </a:lnTo>
                  <a:lnTo>
                    <a:pt x="197" y="132"/>
                  </a:lnTo>
                  <a:lnTo>
                    <a:pt x="197" y="126"/>
                  </a:lnTo>
                  <a:lnTo>
                    <a:pt x="203" y="126"/>
                  </a:lnTo>
                  <a:lnTo>
                    <a:pt x="203" y="120"/>
                  </a:lnTo>
                  <a:lnTo>
                    <a:pt x="209" y="120"/>
                  </a:lnTo>
                  <a:lnTo>
                    <a:pt x="215" y="120"/>
                  </a:lnTo>
                  <a:lnTo>
                    <a:pt x="221" y="120"/>
                  </a:lnTo>
                  <a:lnTo>
                    <a:pt x="227" y="114"/>
                  </a:lnTo>
                  <a:lnTo>
                    <a:pt x="233" y="102"/>
                  </a:lnTo>
                  <a:lnTo>
                    <a:pt x="239" y="96"/>
                  </a:lnTo>
                  <a:lnTo>
                    <a:pt x="239" y="84"/>
                  </a:lnTo>
                  <a:lnTo>
                    <a:pt x="245" y="72"/>
                  </a:lnTo>
                  <a:lnTo>
                    <a:pt x="245" y="60"/>
                  </a:lnTo>
                  <a:lnTo>
                    <a:pt x="245" y="54"/>
                  </a:lnTo>
                  <a:lnTo>
                    <a:pt x="239" y="42"/>
                  </a:lnTo>
                  <a:lnTo>
                    <a:pt x="239" y="30"/>
                  </a:lnTo>
                  <a:lnTo>
                    <a:pt x="233" y="18"/>
                  </a:lnTo>
                  <a:lnTo>
                    <a:pt x="233" y="6"/>
                  </a:lnTo>
                  <a:lnTo>
                    <a:pt x="233" y="0"/>
                  </a:lnTo>
                  <a:lnTo>
                    <a:pt x="227" y="6"/>
                  </a:lnTo>
                  <a:lnTo>
                    <a:pt x="221" y="12"/>
                  </a:lnTo>
                  <a:lnTo>
                    <a:pt x="221" y="18"/>
                  </a:lnTo>
                  <a:lnTo>
                    <a:pt x="215" y="24"/>
                  </a:lnTo>
                  <a:lnTo>
                    <a:pt x="209" y="30"/>
                  </a:lnTo>
                  <a:lnTo>
                    <a:pt x="203" y="30"/>
                  </a:lnTo>
                  <a:lnTo>
                    <a:pt x="197" y="30"/>
                  </a:lnTo>
                  <a:lnTo>
                    <a:pt x="191" y="36"/>
                  </a:lnTo>
                  <a:lnTo>
                    <a:pt x="179" y="36"/>
                  </a:lnTo>
                  <a:lnTo>
                    <a:pt x="173" y="48"/>
                  </a:lnTo>
                  <a:lnTo>
                    <a:pt x="167" y="54"/>
                  </a:lnTo>
                  <a:lnTo>
                    <a:pt x="161" y="66"/>
                  </a:lnTo>
                  <a:lnTo>
                    <a:pt x="155" y="78"/>
                  </a:lnTo>
                  <a:lnTo>
                    <a:pt x="149" y="90"/>
                  </a:lnTo>
                  <a:lnTo>
                    <a:pt x="149" y="102"/>
                  </a:lnTo>
                  <a:lnTo>
                    <a:pt x="155" y="120"/>
                  </a:lnTo>
                  <a:lnTo>
                    <a:pt x="149" y="120"/>
                  </a:lnTo>
                  <a:lnTo>
                    <a:pt x="143" y="120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69" name="Freeform 469"/>
            <p:cNvSpPr>
              <a:spLocks/>
            </p:cNvSpPr>
            <p:nvPr/>
          </p:nvSpPr>
          <p:spPr bwMode="auto">
            <a:xfrm>
              <a:off x="4654" y="1929"/>
              <a:ext cx="101" cy="144"/>
            </a:xfrm>
            <a:custGeom>
              <a:avLst/>
              <a:gdLst>
                <a:gd name="T0" fmla="*/ 101 w 101"/>
                <a:gd name="T1" fmla="*/ 60 h 144"/>
                <a:gd name="T2" fmla="*/ 95 w 101"/>
                <a:gd name="T3" fmla="*/ 60 h 144"/>
                <a:gd name="T4" fmla="*/ 89 w 101"/>
                <a:gd name="T5" fmla="*/ 66 h 144"/>
                <a:gd name="T6" fmla="*/ 83 w 101"/>
                <a:gd name="T7" fmla="*/ 72 h 144"/>
                <a:gd name="T8" fmla="*/ 77 w 101"/>
                <a:gd name="T9" fmla="*/ 72 h 144"/>
                <a:gd name="T10" fmla="*/ 71 w 101"/>
                <a:gd name="T11" fmla="*/ 78 h 144"/>
                <a:gd name="T12" fmla="*/ 71 w 101"/>
                <a:gd name="T13" fmla="*/ 90 h 144"/>
                <a:gd name="T14" fmla="*/ 65 w 101"/>
                <a:gd name="T15" fmla="*/ 96 h 144"/>
                <a:gd name="T16" fmla="*/ 65 w 101"/>
                <a:gd name="T17" fmla="*/ 102 h 144"/>
                <a:gd name="T18" fmla="*/ 59 w 101"/>
                <a:gd name="T19" fmla="*/ 108 h 144"/>
                <a:gd name="T20" fmla="*/ 59 w 101"/>
                <a:gd name="T21" fmla="*/ 108 h 144"/>
                <a:gd name="T22" fmla="*/ 59 w 101"/>
                <a:gd name="T23" fmla="*/ 114 h 144"/>
                <a:gd name="T24" fmla="*/ 59 w 101"/>
                <a:gd name="T25" fmla="*/ 114 h 144"/>
                <a:gd name="T26" fmla="*/ 59 w 101"/>
                <a:gd name="T27" fmla="*/ 120 h 144"/>
                <a:gd name="T28" fmla="*/ 59 w 101"/>
                <a:gd name="T29" fmla="*/ 126 h 144"/>
                <a:gd name="T30" fmla="*/ 65 w 101"/>
                <a:gd name="T31" fmla="*/ 138 h 144"/>
                <a:gd name="T32" fmla="*/ 65 w 101"/>
                <a:gd name="T33" fmla="*/ 144 h 144"/>
                <a:gd name="T34" fmla="*/ 59 w 101"/>
                <a:gd name="T35" fmla="*/ 144 h 144"/>
                <a:gd name="T36" fmla="*/ 59 w 101"/>
                <a:gd name="T37" fmla="*/ 144 h 144"/>
                <a:gd name="T38" fmla="*/ 53 w 101"/>
                <a:gd name="T39" fmla="*/ 144 h 144"/>
                <a:gd name="T40" fmla="*/ 53 w 101"/>
                <a:gd name="T41" fmla="*/ 144 h 144"/>
                <a:gd name="T42" fmla="*/ 53 w 101"/>
                <a:gd name="T43" fmla="*/ 132 h 144"/>
                <a:gd name="T44" fmla="*/ 47 w 101"/>
                <a:gd name="T45" fmla="*/ 120 h 144"/>
                <a:gd name="T46" fmla="*/ 42 w 101"/>
                <a:gd name="T47" fmla="*/ 108 h 144"/>
                <a:gd name="T48" fmla="*/ 42 w 101"/>
                <a:gd name="T49" fmla="*/ 96 h 144"/>
                <a:gd name="T50" fmla="*/ 30 w 101"/>
                <a:gd name="T51" fmla="*/ 90 h 144"/>
                <a:gd name="T52" fmla="*/ 24 w 101"/>
                <a:gd name="T53" fmla="*/ 84 h 144"/>
                <a:gd name="T54" fmla="*/ 18 w 101"/>
                <a:gd name="T55" fmla="*/ 78 h 144"/>
                <a:gd name="T56" fmla="*/ 6 w 101"/>
                <a:gd name="T57" fmla="*/ 72 h 144"/>
                <a:gd name="T58" fmla="*/ 12 w 101"/>
                <a:gd name="T59" fmla="*/ 66 h 144"/>
                <a:gd name="T60" fmla="*/ 12 w 101"/>
                <a:gd name="T61" fmla="*/ 60 h 144"/>
                <a:gd name="T62" fmla="*/ 6 w 101"/>
                <a:gd name="T63" fmla="*/ 54 h 144"/>
                <a:gd name="T64" fmla="*/ 0 w 101"/>
                <a:gd name="T65" fmla="*/ 48 h 144"/>
                <a:gd name="T66" fmla="*/ 6 w 101"/>
                <a:gd name="T67" fmla="*/ 48 h 144"/>
                <a:gd name="T68" fmla="*/ 6 w 101"/>
                <a:gd name="T69" fmla="*/ 42 h 144"/>
                <a:gd name="T70" fmla="*/ 12 w 101"/>
                <a:gd name="T71" fmla="*/ 36 h 144"/>
                <a:gd name="T72" fmla="*/ 12 w 101"/>
                <a:gd name="T73" fmla="*/ 24 h 144"/>
                <a:gd name="T74" fmla="*/ 12 w 101"/>
                <a:gd name="T75" fmla="*/ 18 h 144"/>
                <a:gd name="T76" fmla="*/ 12 w 101"/>
                <a:gd name="T77" fmla="*/ 12 h 144"/>
                <a:gd name="T78" fmla="*/ 12 w 101"/>
                <a:gd name="T79" fmla="*/ 6 h 144"/>
                <a:gd name="T80" fmla="*/ 12 w 101"/>
                <a:gd name="T81" fmla="*/ 0 h 144"/>
                <a:gd name="T82" fmla="*/ 12 w 101"/>
                <a:gd name="T83" fmla="*/ 6 h 144"/>
                <a:gd name="T84" fmla="*/ 18 w 101"/>
                <a:gd name="T85" fmla="*/ 6 h 144"/>
                <a:gd name="T86" fmla="*/ 24 w 101"/>
                <a:gd name="T87" fmla="*/ 12 h 144"/>
                <a:gd name="T88" fmla="*/ 30 w 101"/>
                <a:gd name="T89" fmla="*/ 18 h 144"/>
                <a:gd name="T90" fmla="*/ 36 w 101"/>
                <a:gd name="T91" fmla="*/ 18 h 144"/>
                <a:gd name="T92" fmla="*/ 47 w 101"/>
                <a:gd name="T93" fmla="*/ 24 h 144"/>
                <a:gd name="T94" fmla="*/ 53 w 101"/>
                <a:gd name="T95" fmla="*/ 24 h 144"/>
                <a:gd name="T96" fmla="*/ 65 w 101"/>
                <a:gd name="T97" fmla="*/ 24 h 144"/>
                <a:gd name="T98" fmla="*/ 65 w 101"/>
                <a:gd name="T99" fmla="*/ 30 h 144"/>
                <a:gd name="T100" fmla="*/ 65 w 101"/>
                <a:gd name="T101" fmla="*/ 36 h 144"/>
                <a:gd name="T102" fmla="*/ 65 w 101"/>
                <a:gd name="T103" fmla="*/ 42 h 144"/>
                <a:gd name="T104" fmla="*/ 65 w 101"/>
                <a:gd name="T105" fmla="*/ 48 h 144"/>
                <a:gd name="T106" fmla="*/ 71 w 101"/>
                <a:gd name="T107" fmla="*/ 54 h 144"/>
                <a:gd name="T108" fmla="*/ 77 w 101"/>
                <a:gd name="T109" fmla="*/ 60 h 144"/>
                <a:gd name="T110" fmla="*/ 89 w 101"/>
                <a:gd name="T111" fmla="*/ 60 h 144"/>
                <a:gd name="T112" fmla="*/ 101 w 101"/>
                <a:gd name="T113" fmla="*/ 60 h 1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1"/>
                <a:gd name="T172" fmla="*/ 0 h 144"/>
                <a:gd name="T173" fmla="*/ 101 w 101"/>
                <a:gd name="T174" fmla="*/ 144 h 1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1" h="144">
                  <a:moveTo>
                    <a:pt x="101" y="60"/>
                  </a:moveTo>
                  <a:lnTo>
                    <a:pt x="95" y="60"/>
                  </a:lnTo>
                  <a:lnTo>
                    <a:pt x="89" y="66"/>
                  </a:lnTo>
                  <a:lnTo>
                    <a:pt x="83" y="72"/>
                  </a:lnTo>
                  <a:lnTo>
                    <a:pt x="77" y="72"/>
                  </a:lnTo>
                  <a:lnTo>
                    <a:pt x="71" y="78"/>
                  </a:lnTo>
                  <a:lnTo>
                    <a:pt x="71" y="90"/>
                  </a:lnTo>
                  <a:lnTo>
                    <a:pt x="65" y="96"/>
                  </a:lnTo>
                  <a:lnTo>
                    <a:pt x="65" y="102"/>
                  </a:lnTo>
                  <a:lnTo>
                    <a:pt x="59" y="108"/>
                  </a:lnTo>
                  <a:lnTo>
                    <a:pt x="59" y="114"/>
                  </a:lnTo>
                  <a:lnTo>
                    <a:pt x="59" y="120"/>
                  </a:lnTo>
                  <a:lnTo>
                    <a:pt x="59" y="126"/>
                  </a:lnTo>
                  <a:lnTo>
                    <a:pt x="65" y="138"/>
                  </a:lnTo>
                  <a:lnTo>
                    <a:pt x="65" y="144"/>
                  </a:lnTo>
                  <a:lnTo>
                    <a:pt x="59" y="144"/>
                  </a:lnTo>
                  <a:lnTo>
                    <a:pt x="53" y="144"/>
                  </a:lnTo>
                  <a:lnTo>
                    <a:pt x="53" y="132"/>
                  </a:lnTo>
                  <a:lnTo>
                    <a:pt x="47" y="120"/>
                  </a:lnTo>
                  <a:lnTo>
                    <a:pt x="42" y="108"/>
                  </a:lnTo>
                  <a:lnTo>
                    <a:pt x="42" y="96"/>
                  </a:lnTo>
                  <a:lnTo>
                    <a:pt x="30" y="90"/>
                  </a:lnTo>
                  <a:lnTo>
                    <a:pt x="24" y="84"/>
                  </a:lnTo>
                  <a:lnTo>
                    <a:pt x="18" y="78"/>
                  </a:lnTo>
                  <a:lnTo>
                    <a:pt x="6" y="72"/>
                  </a:lnTo>
                  <a:lnTo>
                    <a:pt x="12" y="66"/>
                  </a:lnTo>
                  <a:lnTo>
                    <a:pt x="12" y="60"/>
                  </a:lnTo>
                  <a:lnTo>
                    <a:pt x="6" y="54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6" y="42"/>
                  </a:lnTo>
                  <a:lnTo>
                    <a:pt x="12" y="36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18"/>
                  </a:lnTo>
                  <a:lnTo>
                    <a:pt x="47" y="24"/>
                  </a:lnTo>
                  <a:lnTo>
                    <a:pt x="53" y="24"/>
                  </a:lnTo>
                  <a:lnTo>
                    <a:pt x="65" y="24"/>
                  </a:lnTo>
                  <a:lnTo>
                    <a:pt x="65" y="30"/>
                  </a:lnTo>
                  <a:lnTo>
                    <a:pt x="65" y="36"/>
                  </a:lnTo>
                  <a:lnTo>
                    <a:pt x="65" y="42"/>
                  </a:lnTo>
                  <a:lnTo>
                    <a:pt x="65" y="48"/>
                  </a:lnTo>
                  <a:lnTo>
                    <a:pt x="71" y="54"/>
                  </a:lnTo>
                  <a:lnTo>
                    <a:pt x="77" y="60"/>
                  </a:lnTo>
                  <a:lnTo>
                    <a:pt x="89" y="60"/>
                  </a:lnTo>
                  <a:lnTo>
                    <a:pt x="101" y="6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70" name="Freeform 470"/>
            <p:cNvSpPr>
              <a:spLocks/>
            </p:cNvSpPr>
            <p:nvPr/>
          </p:nvSpPr>
          <p:spPr bwMode="auto">
            <a:xfrm>
              <a:off x="4564" y="2168"/>
              <a:ext cx="114" cy="132"/>
            </a:xfrm>
            <a:custGeom>
              <a:avLst/>
              <a:gdLst>
                <a:gd name="T0" fmla="*/ 42 w 114"/>
                <a:gd name="T1" fmla="*/ 24 h 132"/>
                <a:gd name="T2" fmla="*/ 48 w 114"/>
                <a:gd name="T3" fmla="*/ 24 h 132"/>
                <a:gd name="T4" fmla="*/ 54 w 114"/>
                <a:gd name="T5" fmla="*/ 24 h 132"/>
                <a:gd name="T6" fmla="*/ 60 w 114"/>
                <a:gd name="T7" fmla="*/ 24 h 132"/>
                <a:gd name="T8" fmla="*/ 66 w 114"/>
                <a:gd name="T9" fmla="*/ 24 h 132"/>
                <a:gd name="T10" fmla="*/ 78 w 114"/>
                <a:gd name="T11" fmla="*/ 24 h 132"/>
                <a:gd name="T12" fmla="*/ 84 w 114"/>
                <a:gd name="T13" fmla="*/ 24 h 132"/>
                <a:gd name="T14" fmla="*/ 90 w 114"/>
                <a:gd name="T15" fmla="*/ 18 h 132"/>
                <a:gd name="T16" fmla="*/ 102 w 114"/>
                <a:gd name="T17" fmla="*/ 12 h 132"/>
                <a:gd name="T18" fmla="*/ 108 w 114"/>
                <a:gd name="T19" fmla="*/ 6 h 132"/>
                <a:gd name="T20" fmla="*/ 114 w 114"/>
                <a:gd name="T21" fmla="*/ 0 h 132"/>
                <a:gd name="T22" fmla="*/ 114 w 114"/>
                <a:gd name="T23" fmla="*/ 6 h 132"/>
                <a:gd name="T24" fmla="*/ 108 w 114"/>
                <a:gd name="T25" fmla="*/ 12 h 132"/>
                <a:gd name="T26" fmla="*/ 102 w 114"/>
                <a:gd name="T27" fmla="*/ 24 h 132"/>
                <a:gd name="T28" fmla="*/ 96 w 114"/>
                <a:gd name="T29" fmla="*/ 36 h 132"/>
                <a:gd name="T30" fmla="*/ 90 w 114"/>
                <a:gd name="T31" fmla="*/ 54 h 132"/>
                <a:gd name="T32" fmla="*/ 90 w 114"/>
                <a:gd name="T33" fmla="*/ 66 h 132"/>
                <a:gd name="T34" fmla="*/ 96 w 114"/>
                <a:gd name="T35" fmla="*/ 78 h 132"/>
                <a:gd name="T36" fmla="*/ 90 w 114"/>
                <a:gd name="T37" fmla="*/ 78 h 132"/>
                <a:gd name="T38" fmla="*/ 84 w 114"/>
                <a:gd name="T39" fmla="*/ 84 h 132"/>
                <a:gd name="T40" fmla="*/ 72 w 114"/>
                <a:gd name="T41" fmla="*/ 96 h 132"/>
                <a:gd name="T42" fmla="*/ 72 w 114"/>
                <a:gd name="T43" fmla="*/ 114 h 132"/>
                <a:gd name="T44" fmla="*/ 66 w 114"/>
                <a:gd name="T45" fmla="*/ 120 h 132"/>
                <a:gd name="T46" fmla="*/ 48 w 114"/>
                <a:gd name="T47" fmla="*/ 114 h 132"/>
                <a:gd name="T48" fmla="*/ 36 w 114"/>
                <a:gd name="T49" fmla="*/ 114 h 132"/>
                <a:gd name="T50" fmla="*/ 24 w 114"/>
                <a:gd name="T51" fmla="*/ 126 h 132"/>
                <a:gd name="T52" fmla="*/ 18 w 114"/>
                <a:gd name="T53" fmla="*/ 126 h 132"/>
                <a:gd name="T54" fmla="*/ 18 w 114"/>
                <a:gd name="T55" fmla="*/ 108 h 132"/>
                <a:gd name="T56" fmla="*/ 12 w 114"/>
                <a:gd name="T57" fmla="*/ 96 h 132"/>
                <a:gd name="T58" fmla="*/ 6 w 114"/>
                <a:gd name="T59" fmla="*/ 84 h 132"/>
                <a:gd name="T60" fmla="*/ 6 w 114"/>
                <a:gd name="T61" fmla="*/ 72 h 132"/>
                <a:gd name="T62" fmla="*/ 12 w 114"/>
                <a:gd name="T63" fmla="*/ 54 h 132"/>
                <a:gd name="T64" fmla="*/ 12 w 114"/>
                <a:gd name="T65" fmla="*/ 48 h 132"/>
                <a:gd name="T66" fmla="*/ 24 w 114"/>
                <a:gd name="T67" fmla="*/ 42 h 132"/>
                <a:gd name="T68" fmla="*/ 30 w 114"/>
                <a:gd name="T69" fmla="*/ 36 h 132"/>
                <a:gd name="T70" fmla="*/ 36 w 114"/>
                <a:gd name="T71" fmla="*/ 30 h 1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4"/>
                <a:gd name="T109" fmla="*/ 0 h 132"/>
                <a:gd name="T110" fmla="*/ 114 w 114"/>
                <a:gd name="T111" fmla="*/ 132 h 1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4" h="132">
                  <a:moveTo>
                    <a:pt x="36" y="24"/>
                  </a:moveTo>
                  <a:lnTo>
                    <a:pt x="42" y="24"/>
                  </a:lnTo>
                  <a:lnTo>
                    <a:pt x="48" y="24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78" y="24"/>
                  </a:lnTo>
                  <a:lnTo>
                    <a:pt x="84" y="24"/>
                  </a:lnTo>
                  <a:lnTo>
                    <a:pt x="90" y="18"/>
                  </a:lnTo>
                  <a:lnTo>
                    <a:pt x="96" y="18"/>
                  </a:lnTo>
                  <a:lnTo>
                    <a:pt x="102" y="12"/>
                  </a:lnTo>
                  <a:lnTo>
                    <a:pt x="102" y="6"/>
                  </a:lnTo>
                  <a:lnTo>
                    <a:pt x="108" y="6"/>
                  </a:lnTo>
                  <a:lnTo>
                    <a:pt x="114" y="0"/>
                  </a:lnTo>
                  <a:lnTo>
                    <a:pt x="114" y="6"/>
                  </a:lnTo>
                  <a:lnTo>
                    <a:pt x="108" y="12"/>
                  </a:lnTo>
                  <a:lnTo>
                    <a:pt x="102" y="18"/>
                  </a:lnTo>
                  <a:lnTo>
                    <a:pt x="102" y="24"/>
                  </a:lnTo>
                  <a:lnTo>
                    <a:pt x="96" y="30"/>
                  </a:lnTo>
                  <a:lnTo>
                    <a:pt x="96" y="36"/>
                  </a:lnTo>
                  <a:lnTo>
                    <a:pt x="90" y="48"/>
                  </a:lnTo>
                  <a:lnTo>
                    <a:pt x="90" y="54"/>
                  </a:lnTo>
                  <a:lnTo>
                    <a:pt x="90" y="60"/>
                  </a:lnTo>
                  <a:lnTo>
                    <a:pt x="90" y="66"/>
                  </a:lnTo>
                  <a:lnTo>
                    <a:pt x="96" y="72"/>
                  </a:lnTo>
                  <a:lnTo>
                    <a:pt x="96" y="78"/>
                  </a:lnTo>
                  <a:lnTo>
                    <a:pt x="90" y="78"/>
                  </a:lnTo>
                  <a:lnTo>
                    <a:pt x="84" y="84"/>
                  </a:lnTo>
                  <a:lnTo>
                    <a:pt x="78" y="90"/>
                  </a:lnTo>
                  <a:lnTo>
                    <a:pt x="72" y="96"/>
                  </a:lnTo>
                  <a:lnTo>
                    <a:pt x="72" y="102"/>
                  </a:lnTo>
                  <a:lnTo>
                    <a:pt x="72" y="114"/>
                  </a:lnTo>
                  <a:lnTo>
                    <a:pt x="72" y="120"/>
                  </a:lnTo>
                  <a:lnTo>
                    <a:pt x="66" y="120"/>
                  </a:lnTo>
                  <a:lnTo>
                    <a:pt x="60" y="114"/>
                  </a:lnTo>
                  <a:lnTo>
                    <a:pt x="48" y="114"/>
                  </a:lnTo>
                  <a:lnTo>
                    <a:pt x="42" y="114"/>
                  </a:lnTo>
                  <a:lnTo>
                    <a:pt x="36" y="114"/>
                  </a:lnTo>
                  <a:lnTo>
                    <a:pt x="30" y="120"/>
                  </a:lnTo>
                  <a:lnTo>
                    <a:pt x="24" y="126"/>
                  </a:lnTo>
                  <a:lnTo>
                    <a:pt x="18" y="132"/>
                  </a:lnTo>
                  <a:lnTo>
                    <a:pt x="18" y="126"/>
                  </a:lnTo>
                  <a:lnTo>
                    <a:pt x="18" y="120"/>
                  </a:lnTo>
                  <a:lnTo>
                    <a:pt x="18" y="108"/>
                  </a:lnTo>
                  <a:lnTo>
                    <a:pt x="18" y="102"/>
                  </a:lnTo>
                  <a:lnTo>
                    <a:pt x="12" y="96"/>
                  </a:lnTo>
                  <a:lnTo>
                    <a:pt x="6" y="90"/>
                  </a:lnTo>
                  <a:lnTo>
                    <a:pt x="6" y="84"/>
                  </a:lnTo>
                  <a:lnTo>
                    <a:pt x="0" y="84"/>
                  </a:lnTo>
                  <a:lnTo>
                    <a:pt x="6" y="72"/>
                  </a:lnTo>
                  <a:lnTo>
                    <a:pt x="12" y="66"/>
                  </a:lnTo>
                  <a:lnTo>
                    <a:pt x="12" y="54"/>
                  </a:lnTo>
                  <a:lnTo>
                    <a:pt x="6" y="48"/>
                  </a:lnTo>
                  <a:lnTo>
                    <a:pt x="12" y="48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36"/>
                  </a:lnTo>
                  <a:lnTo>
                    <a:pt x="30" y="36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36" y="24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71" name="Freeform 471"/>
            <p:cNvSpPr>
              <a:spLocks/>
            </p:cNvSpPr>
            <p:nvPr/>
          </p:nvSpPr>
          <p:spPr bwMode="auto">
            <a:xfrm>
              <a:off x="4660" y="1947"/>
              <a:ext cx="71" cy="96"/>
            </a:xfrm>
            <a:custGeom>
              <a:avLst/>
              <a:gdLst>
                <a:gd name="T0" fmla="*/ 53 w 71"/>
                <a:gd name="T1" fmla="*/ 90 h 96"/>
                <a:gd name="T2" fmla="*/ 53 w 71"/>
                <a:gd name="T3" fmla="*/ 96 h 96"/>
                <a:gd name="T4" fmla="*/ 53 w 71"/>
                <a:gd name="T5" fmla="*/ 90 h 96"/>
                <a:gd name="T6" fmla="*/ 47 w 71"/>
                <a:gd name="T7" fmla="*/ 78 h 96"/>
                <a:gd name="T8" fmla="*/ 41 w 71"/>
                <a:gd name="T9" fmla="*/ 72 h 96"/>
                <a:gd name="T10" fmla="*/ 36 w 71"/>
                <a:gd name="T11" fmla="*/ 72 h 96"/>
                <a:gd name="T12" fmla="*/ 30 w 71"/>
                <a:gd name="T13" fmla="*/ 66 h 96"/>
                <a:gd name="T14" fmla="*/ 24 w 71"/>
                <a:gd name="T15" fmla="*/ 66 h 96"/>
                <a:gd name="T16" fmla="*/ 18 w 71"/>
                <a:gd name="T17" fmla="*/ 66 h 96"/>
                <a:gd name="T18" fmla="*/ 18 w 71"/>
                <a:gd name="T19" fmla="*/ 66 h 96"/>
                <a:gd name="T20" fmla="*/ 18 w 71"/>
                <a:gd name="T21" fmla="*/ 60 h 96"/>
                <a:gd name="T22" fmla="*/ 30 w 71"/>
                <a:gd name="T23" fmla="*/ 66 h 96"/>
                <a:gd name="T24" fmla="*/ 36 w 71"/>
                <a:gd name="T25" fmla="*/ 66 h 96"/>
                <a:gd name="T26" fmla="*/ 41 w 71"/>
                <a:gd name="T27" fmla="*/ 66 h 96"/>
                <a:gd name="T28" fmla="*/ 41 w 71"/>
                <a:gd name="T29" fmla="*/ 60 h 96"/>
                <a:gd name="T30" fmla="*/ 36 w 71"/>
                <a:gd name="T31" fmla="*/ 54 h 96"/>
                <a:gd name="T32" fmla="*/ 30 w 71"/>
                <a:gd name="T33" fmla="*/ 48 h 96"/>
                <a:gd name="T34" fmla="*/ 18 w 71"/>
                <a:gd name="T35" fmla="*/ 42 h 96"/>
                <a:gd name="T36" fmla="*/ 12 w 71"/>
                <a:gd name="T37" fmla="*/ 36 h 96"/>
                <a:gd name="T38" fmla="*/ 6 w 71"/>
                <a:gd name="T39" fmla="*/ 36 h 96"/>
                <a:gd name="T40" fmla="*/ 0 w 71"/>
                <a:gd name="T41" fmla="*/ 30 h 96"/>
                <a:gd name="T42" fmla="*/ 0 w 71"/>
                <a:gd name="T43" fmla="*/ 30 h 96"/>
                <a:gd name="T44" fmla="*/ 6 w 71"/>
                <a:gd name="T45" fmla="*/ 30 h 96"/>
                <a:gd name="T46" fmla="*/ 12 w 71"/>
                <a:gd name="T47" fmla="*/ 36 h 96"/>
                <a:gd name="T48" fmla="*/ 24 w 71"/>
                <a:gd name="T49" fmla="*/ 42 h 96"/>
                <a:gd name="T50" fmla="*/ 30 w 71"/>
                <a:gd name="T51" fmla="*/ 42 h 96"/>
                <a:gd name="T52" fmla="*/ 36 w 71"/>
                <a:gd name="T53" fmla="*/ 42 h 96"/>
                <a:gd name="T54" fmla="*/ 30 w 71"/>
                <a:gd name="T55" fmla="*/ 24 h 96"/>
                <a:gd name="T56" fmla="*/ 24 w 71"/>
                <a:gd name="T57" fmla="*/ 12 h 96"/>
                <a:gd name="T58" fmla="*/ 18 w 71"/>
                <a:gd name="T59" fmla="*/ 6 h 96"/>
                <a:gd name="T60" fmla="*/ 12 w 71"/>
                <a:gd name="T61" fmla="*/ 0 h 96"/>
                <a:gd name="T62" fmla="*/ 18 w 71"/>
                <a:gd name="T63" fmla="*/ 0 h 96"/>
                <a:gd name="T64" fmla="*/ 24 w 71"/>
                <a:gd name="T65" fmla="*/ 6 h 96"/>
                <a:gd name="T66" fmla="*/ 30 w 71"/>
                <a:gd name="T67" fmla="*/ 12 h 96"/>
                <a:gd name="T68" fmla="*/ 36 w 71"/>
                <a:gd name="T69" fmla="*/ 24 h 96"/>
                <a:gd name="T70" fmla="*/ 41 w 71"/>
                <a:gd name="T71" fmla="*/ 36 h 96"/>
                <a:gd name="T72" fmla="*/ 47 w 71"/>
                <a:gd name="T73" fmla="*/ 36 h 96"/>
                <a:gd name="T74" fmla="*/ 53 w 71"/>
                <a:gd name="T75" fmla="*/ 18 h 96"/>
                <a:gd name="T76" fmla="*/ 53 w 71"/>
                <a:gd name="T77" fmla="*/ 6 h 96"/>
                <a:gd name="T78" fmla="*/ 53 w 71"/>
                <a:gd name="T79" fmla="*/ 12 h 96"/>
                <a:gd name="T80" fmla="*/ 53 w 71"/>
                <a:gd name="T81" fmla="*/ 18 h 96"/>
                <a:gd name="T82" fmla="*/ 47 w 71"/>
                <a:gd name="T83" fmla="*/ 36 h 96"/>
                <a:gd name="T84" fmla="*/ 47 w 71"/>
                <a:gd name="T85" fmla="*/ 54 h 96"/>
                <a:gd name="T86" fmla="*/ 47 w 71"/>
                <a:gd name="T87" fmla="*/ 60 h 96"/>
                <a:gd name="T88" fmla="*/ 53 w 71"/>
                <a:gd name="T89" fmla="*/ 66 h 96"/>
                <a:gd name="T90" fmla="*/ 59 w 71"/>
                <a:gd name="T91" fmla="*/ 60 h 96"/>
                <a:gd name="T92" fmla="*/ 59 w 71"/>
                <a:gd name="T93" fmla="*/ 60 h 96"/>
                <a:gd name="T94" fmla="*/ 65 w 71"/>
                <a:gd name="T95" fmla="*/ 54 h 96"/>
                <a:gd name="T96" fmla="*/ 65 w 71"/>
                <a:gd name="T97" fmla="*/ 48 h 96"/>
                <a:gd name="T98" fmla="*/ 71 w 71"/>
                <a:gd name="T99" fmla="*/ 48 h 96"/>
                <a:gd name="T100" fmla="*/ 71 w 71"/>
                <a:gd name="T101" fmla="*/ 54 h 96"/>
                <a:gd name="T102" fmla="*/ 65 w 71"/>
                <a:gd name="T103" fmla="*/ 60 h 96"/>
                <a:gd name="T104" fmla="*/ 59 w 71"/>
                <a:gd name="T105" fmla="*/ 66 h 96"/>
                <a:gd name="T106" fmla="*/ 53 w 71"/>
                <a:gd name="T107" fmla="*/ 72 h 96"/>
                <a:gd name="T108" fmla="*/ 53 w 71"/>
                <a:gd name="T109" fmla="*/ 78 h 96"/>
                <a:gd name="T110" fmla="*/ 53 w 71"/>
                <a:gd name="T111" fmla="*/ 84 h 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1"/>
                <a:gd name="T169" fmla="*/ 0 h 96"/>
                <a:gd name="T170" fmla="*/ 71 w 71"/>
                <a:gd name="T171" fmla="*/ 96 h 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1" h="96">
                  <a:moveTo>
                    <a:pt x="59" y="84"/>
                  </a:moveTo>
                  <a:lnTo>
                    <a:pt x="53" y="90"/>
                  </a:lnTo>
                  <a:lnTo>
                    <a:pt x="53" y="96"/>
                  </a:lnTo>
                  <a:lnTo>
                    <a:pt x="53" y="90"/>
                  </a:lnTo>
                  <a:lnTo>
                    <a:pt x="47" y="84"/>
                  </a:lnTo>
                  <a:lnTo>
                    <a:pt x="47" y="78"/>
                  </a:lnTo>
                  <a:lnTo>
                    <a:pt x="47" y="72"/>
                  </a:lnTo>
                  <a:lnTo>
                    <a:pt x="41" y="72"/>
                  </a:lnTo>
                  <a:lnTo>
                    <a:pt x="36" y="72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18" y="66"/>
                  </a:lnTo>
                  <a:lnTo>
                    <a:pt x="18" y="60"/>
                  </a:lnTo>
                  <a:lnTo>
                    <a:pt x="24" y="66"/>
                  </a:lnTo>
                  <a:lnTo>
                    <a:pt x="30" y="66"/>
                  </a:lnTo>
                  <a:lnTo>
                    <a:pt x="36" y="66"/>
                  </a:lnTo>
                  <a:lnTo>
                    <a:pt x="41" y="66"/>
                  </a:lnTo>
                  <a:lnTo>
                    <a:pt x="41" y="60"/>
                  </a:lnTo>
                  <a:lnTo>
                    <a:pt x="41" y="54"/>
                  </a:lnTo>
                  <a:lnTo>
                    <a:pt x="36" y="54"/>
                  </a:lnTo>
                  <a:lnTo>
                    <a:pt x="36" y="48"/>
                  </a:lnTo>
                  <a:lnTo>
                    <a:pt x="30" y="48"/>
                  </a:lnTo>
                  <a:lnTo>
                    <a:pt x="24" y="48"/>
                  </a:lnTo>
                  <a:lnTo>
                    <a:pt x="18" y="42"/>
                  </a:lnTo>
                  <a:lnTo>
                    <a:pt x="12" y="36"/>
                  </a:lnTo>
                  <a:lnTo>
                    <a:pt x="6" y="36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4" y="42"/>
                  </a:lnTo>
                  <a:lnTo>
                    <a:pt x="30" y="42"/>
                  </a:lnTo>
                  <a:lnTo>
                    <a:pt x="36" y="42"/>
                  </a:lnTo>
                  <a:lnTo>
                    <a:pt x="36" y="36"/>
                  </a:lnTo>
                  <a:lnTo>
                    <a:pt x="30" y="24"/>
                  </a:lnTo>
                  <a:lnTo>
                    <a:pt x="30" y="18"/>
                  </a:lnTo>
                  <a:lnTo>
                    <a:pt x="24" y="12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36" y="24"/>
                  </a:lnTo>
                  <a:lnTo>
                    <a:pt x="36" y="30"/>
                  </a:lnTo>
                  <a:lnTo>
                    <a:pt x="41" y="36"/>
                  </a:lnTo>
                  <a:lnTo>
                    <a:pt x="41" y="42"/>
                  </a:lnTo>
                  <a:lnTo>
                    <a:pt x="47" y="36"/>
                  </a:lnTo>
                  <a:lnTo>
                    <a:pt x="47" y="24"/>
                  </a:lnTo>
                  <a:lnTo>
                    <a:pt x="53" y="18"/>
                  </a:lnTo>
                  <a:lnTo>
                    <a:pt x="53" y="12"/>
                  </a:lnTo>
                  <a:lnTo>
                    <a:pt x="53" y="6"/>
                  </a:lnTo>
                  <a:lnTo>
                    <a:pt x="53" y="12"/>
                  </a:lnTo>
                  <a:lnTo>
                    <a:pt x="53" y="18"/>
                  </a:lnTo>
                  <a:lnTo>
                    <a:pt x="53" y="30"/>
                  </a:lnTo>
                  <a:lnTo>
                    <a:pt x="47" y="36"/>
                  </a:lnTo>
                  <a:lnTo>
                    <a:pt x="41" y="48"/>
                  </a:lnTo>
                  <a:lnTo>
                    <a:pt x="47" y="54"/>
                  </a:lnTo>
                  <a:lnTo>
                    <a:pt x="47" y="60"/>
                  </a:lnTo>
                  <a:lnTo>
                    <a:pt x="47" y="66"/>
                  </a:lnTo>
                  <a:lnTo>
                    <a:pt x="53" y="66"/>
                  </a:lnTo>
                  <a:lnTo>
                    <a:pt x="59" y="60"/>
                  </a:lnTo>
                  <a:lnTo>
                    <a:pt x="65" y="54"/>
                  </a:lnTo>
                  <a:lnTo>
                    <a:pt x="65" y="48"/>
                  </a:lnTo>
                  <a:lnTo>
                    <a:pt x="71" y="48"/>
                  </a:lnTo>
                  <a:lnTo>
                    <a:pt x="71" y="54"/>
                  </a:lnTo>
                  <a:lnTo>
                    <a:pt x="65" y="60"/>
                  </a:lnTo>
                  <a:lnTo>
                    <a:pt x="65" y="66"/>
                  </a:lnTo>
                  <a:lnTo>
                    <a:pt x="59" y="66"/>
                  </a:lnTo>
                  <a:lnTo>
                    <a:pt x="59" y="72"/>
                  </a:lnTo>
                  <a:lnTo>
                    <a:pt x="53" y="72"/>
                  </a:lnTo>
                  <a:lnTo>
                    <a:pt x="53" y="78"/>
                  </a:lnTo>
                  <a:lnTo>
                    <a:pt x="53" y="84"/>
                  </a:lnTo>
                  <a:lnTo>
                    <a:pt x="59" y="84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72" name="Freeform 472"/>
            <p:cNvSpPr>
              <a:spLocks/>
            </p:cNvSpPr>
            <p:nvPr/>
          </p:nvSpPr>
          <p:spPr bwMode="auto">
            <a:xfrm>
              <a:off x="4576" y="2192"/>
              <a:ext cx="66" cy="90"/>
            </a:xfrm>
            <a:custGeom>
              <a:avLst/>
              <a:gdLst>
                <a:gd name="T0" fmla="*/ 66 w 66"/>
                <a:gd name="T1" fmla="*/ 0 h 90"/>
                <a:gd name="T2" fmla="*/ 54 w 66"/>
                <a:gd name="T3" fmla="*/ 0 h 90"/>
                <a:gd name="T4" fmla="*/ 54 w 66"/>
                <a:gd name="T5" fmla="*/ 6 h 90"/>
                <a:gd name="T6" fmla="*/ 48 w 66"/>
                <a:gd name="T7" fmla="*/ 12 h 90"/>
                <a:gd name="T8" fmla="*/ 42 w 66"/>
                <a:gd name="T9" fmla="*/ 18 h 90"/>
                <a:gd name="T10" fmla="*/ 30 w 66"/>
                <a:gd name="T11" fmla="*/ 18 h 90"/>
                <a:gd name="T12" fmla="*/ 18 w 66"/>
                <a:gd name="T13" fmla="*/ 24 h 90"/>
                <a:gd name="T14" fmla="*/ 12 w 66"/>
                <a:gd name="T15" fmla="*/ 24 h 90"/>
                <a:gd name="T16" fmla="*/ 6 w 66"/>
                <a:gd name="T17" fmla="*/ 30 h 90"/>
                <a:gd name="T18" fmla="*/ 6 w 66"/>
                <a:gd name="T19" fmla="*/ 30 h 90"/>
                <a:gd name="T20" fmla="*/ 12 w 66"/>
                <a:gd name="T21" fmla="*/ 24 h 90"/>
                <a:gd name="T22" fmla="*/ 18 w 66"/>
                <a:gd name="T23" fmla="*/ 24 h 90"/>
                <a:gd name="T24" fmla="*/ 30 w 66"/>
                <a:gd name="T25" fmla="*/ 24 h 90"/>
                <a:gd name="T26" fmla="*/ 36 w 66"/>
                <a:gd name="T27" fmla="*/ 24 h 90"/>
                <a:gd name="T28" fmla="*/ 36 w 66"/>
                <a:gd name="T29" fmla="*/ 30 h 90"/>
                <a:gd name="T30" fmla="*/ 30 w 66"/>
                <a:gd name="T31" fmla="*/ 42 h 90"/>
                <a:gd name="T32" fmla="*/ 24 w 66"/>
                <a:gd name="T33" fmla="*/ 48 h 90"/>
                <a:gd name="T34" fmla="*/ 18 w 66"/>
                <a:gd name="T35" fmla="*/ 48 h 90"/>
                <a:gd name="T36" fmla="*/ 12 w 66"/>
                <a:gd name="T37" fmla="*/ 48 h 90"/>
                <a:gd name="T38" fmla="*/ 0 w 66"/>
                <a:gd name="T39" fmla="*/ 54 h 90"/>
                <a:gd name="T40" fmla="*/ 0 w 66"/>
                <a:gd name="T41" fmla="*/ 54 h 90"/>
                <a:gd name="T42" fmla="*/ 0 w 66"/>
                <a:gd name="T43" fmla="*/ 54 h 90"/>
                <a:gd name="T44" fmla="*/ 6 w 66"/>
                <a:gd name="T45" fmla="*/ 54 h 90"/>
                <a:gd name="T46" fmla="*/ 12 w 66"/>
                <a:gd name="T47" fmla="*/ 54 h 90"/>
                <a:gd name="T48" fmla="*/ 18 w 66"/>
                <a:gd name="T49" fmla="*/ 54 h 90"/>
                <a:gd name="T50" fmla="*/ 24 w 66"/>
                <a:gd name="T51" fmla="*/ 54 h 90"/>
                <a:gd name="T52" fmla="*/ 24 w 66"/>
                <a:gd name="T53" fmla="*/ 54 h 90"/>
                <a:gd name="T54" fmla="*/ 12 w 66"/>
                <a:gd name="T55" fmla="*/ 72 h 90"/>
                <a:gd name="T56" fmla="*/ 12 w 66"/>
                <a:gd name="T57" fmla="*/ 84 h 90"/>
                <a:gd name="T58" fmla="*/ 18 w 66"/>
                <a:gd name="T59" fmla="*/ 78 h 90"/>
                <a:gd name="T60" fmla="*/ 24 w 66"/>
                <a:gd name="T61" fmla="*/ 66 h 90"/>
                <a:gd name="T62" fmla="*/ 30 w 66"/>
                <a:gd name="T63" fmla="*/ 54 h 90"/>
                <a:gd name="T64" fmla="*/ 36 w 66"/>
                <a:gd name="T65" fmla="*/ 60 h 90"/>
                <a:gd name="T66" fmla="*/ 42 w 66"/>
                <a:gd name="T67" fmla="*/ 78 h 90"/>
                <a:gd name="T68" fmla="*/ 48 w 66"/>
                <a:gd name="T69" fmla="*/ 84 h 90"/>
                <a:gd name="T70" fmla="*/ 48 w 66"/>
                <a:gd name="T71" fmla="*/ 84 h 90"/>
                <a:gd name="T72" fmla="*/ 42 w 66"/>
                <a:gd name="T73" fmla="*/ 72 h 90"/>
                <a:gd name="T74" fmla="*/ 36 w 66"/>
                <a:gd name="T75" fmla="*/ 54 h 90"/>
                <a:gd name="T76" fmla="*/ 42 w 66"/>
                <a:gd name="T77" fmla="*/ 42 h 90"/>
                <a:gd name="T78" fmla="*/ 48 w 66"/>
                <a:gd name="T79" fmla="*/ 30 h 90"/>
                <a:gd name="T80" fmla="*/ 54 w 66"/>
                <a:gd name="T81" fmla="*/ 30 h 90"/>
                <a:gd name="T82" fmla="*/ 60 w 66"/>
                <a:gd name="T83" fmla="*/ 42 h 90"/>
                <a:gd name="T84" fmla="*/ 66 w 66"/>
                <a:gd name="T85" fmla="*/ 60 h 90"/>
                <a:gd name="T86" fmla="*/ 66 w 66"/>
                <a:gd name="T87" fmla="*/ 54 h 90"/>
                <a:gd name="T88" fmla="*/ 66 w 66"/>
                <a:gd name="T89" fmla="*/ 42 h 90"/>
                <a:gd name="T90" fmla="*/ 60 w 66"/>
                <a:gd name="T91" fmla="*/ 24 h 90"/>
                <a:gd name="T92" fmla="*/ 60 w 66"/>
                <a:gd name="T93" fmla="*/ 18 h 90"/>
                <a:gd name="T94" fmla="*/ 66 w 66"/>
                <a:gd name="T95" fmla="*/ 6 h 90"/>
                <a:gd name="T96" fmla="*/ 66 w 66"/>
                <a:gd name="T97" fmla="*/ 0 h 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"/>
                <a:gd name="T148" fmla="*/ 0 h 90"/>
                <a:gd name="T149" fmla="*/ 66 w 66"/>
                <a:gd name="T150" fmla="*/ 90 h 9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" h="90">
                  <a:moveTo>
                    <a:pt x="66" y="0"/>
                  </a:moveTo>
                  <a:lnTo>
                    <a:pt x="66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54" y="6"/>
                  </a:lnTo>
                  <a:lnTo>
                    <a:pt x="48" y="12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8" y="24"/>
                  </a:lnTo>
                  <a:lnTo>
                    <a:pt x="12" y="24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6" y="24"/>
                  </a:lnTo>
                  <a:lnTo>
                    <a:pt x="42" y="24"/>
                  </a:lnTo>
                  <a:lnTo>
                    <a:pt x="36" y="30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24" y="48"/>
                  </a:lnTo>
                  <a:lnTo>
                    <a:pt x="18" y="48"/>
                  </a:lnTo>
                  <a:lnTo>
                    <a:pt x="12" y="48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6" y="54"/>
                  </a:lnTo>
                  <a:lnTo>
                    <a:pt x="12" y="54"/>
                  </a:lnTo>
                  <a:lnTo>
                    <a:pt x="18" y="54"/>
                  </a:lnTo>
                  <a:lnTo>
                    <a:pt x="24" y="54"/>
                  </a:lnTo>
                  <a:lnTo>
                    <a:pt x="30" y="48"/>
                  </a:lnTo>
                  <a:lnTo>
                    <a:pt x="24" y="54"/>
                  </a:lnTo>
                  <a:lnTo>
                    <a:pt x="18" y="60"/>
                  </a:lnTo>
                  <a:lnTo>
                    <a:pt x="12" y="72"/>
                  </a:lnTo>
                  <a:lnTo>
                    <a:pt x="12" y="90"/>
                  </a:lnTo>
                  <a:lnTo>
                    <a:pt x="12" y="84"/>
                  </a:lnTo>
                  <a:lnTo>
                    <a:pt x="18" y="84"/>
                  </a:lnTo>
                  <a:lnTo>
                    <a:pt x="18" y="78"/>
                  </a:lnTo>
                  <a:lnTo>
                    <a:pt x="24" y="72"/>
                  </a:lnTo>
                  <a:lnTo>
                    <a:pt x="24" y="66"/>
                  </a:lnTo>
                  <a:lnTo>
                    <a:pt x="30" y="60"/>
                  </a:lnTo>
                  <a:lnTo>
                    <a:pt x="30" y="54"/>
                  </a:lnTo>
                  <a:lnTo>
                    <a:pt x="36" y="60"/>
                  </a:lnTo>
                  <a:lnTo>
                    <a:pt x="36" y="66"/>
                  </a:lnTo>
                  <a:lnTo>
                    <a:pt x="42" y="78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42" y="78"/>
                  </a:lnTo>
                  <a:lnTo>
                    <a:pt x="42" y="72"/>
                  </a:lnTo>
                  <a:lnTo>
                    <a:pt x="42" y="60"/>
                  </a:lnTo>
                  <a:lnTo>
                    <a:pt x="36" y="54"/>
                  </a:lnTo>
                  <a:lnTo>
                    <a:pt x="36" y="48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36"/>
                  </a:lnTo>
                  <a:lnTo>
                    <a:pt x="60" y="42"/>
                  </a:lnTo>
                  <a:lnTo>
                    <a:pt x="66" y="54"/>
                  </a:lnTo>
                  <a:lnTo>
                    <a:pt x="66" y="60"/>
                  </a:lnTo>
                  <a:lnTo>
                    <a:pt x="66" y="54"/>
                  </a:lnTo>
                  <a:lnTo>
                    <a:pt x="66" y="42"/>
                  </a:lnTo>
                  <a:lnTo>
                    <a:pt x="60" y="30"/>
                  </a:lnTo>
                  <a:lnTo>
                    <a:pt x="60" y="24"/>
                  </a:lnTo>
                  <a:lnTo>
                    <a:pt x="54" y="18"/>
                  </a:lnTo>
                  <a:lnTo>
                    <a:pt x="60" y="18"/>
                  </a:lnTo>
                  <a:lnTo>
                    <a:pt x="60" y="12"/>
                  </a:lnTo>
                  <a:lnTo>
                    <a:pt x="66" y="6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73" name="Freeform 473"/>
            <p:cNvSpPr>
              <a:spLocks/>
            </p:cNvSpPr>
            <p:nvPr/>
          </p:nvSpPr>
          <p:spPr bwMode="auto">
            <a:xfrm>
              <a:off x="4684" y="2073"/>
              <a:ext cx="95" cy="72"/>
            </a:xfrm>
            <a:custGeom>
              <a:avLst/>
              <a:gdLst>
                <a:gd name="T0" fmla="*/ 59 w 95"/>
                <a:gd name="T1" fmla="*/ 0 h 72"/>
                <a:gd name="T2" fmla="*/ 65 w 95"/>
                <a:gd name="T3" fmla="*/ 0 h 72"/>
                <a:gd name="T4" fmla="*/ 77 w 95"/>
                <a:gd name="T5" fmla="*/ 6 h 72"/>
                <a:gd name="T6" fmla="*/ 77 w 95"/>
                <a:gd name="T7" fmla="*/ 12 h 72"/>
                <a:gd name="T8" fmla="*/ 77 w 95"/>
                <a:gd name="T9" fmla="*/ 24 h 72"/>
                <a:gd name="T10" fmla="*/ 59 w 95"/>
                <a:gd name="T11" fmla="*/ 24 h 72"/>
                <a:gd name="T12" fmla="*/ 53 w 95"/>
                <a:gd name="T13" fmla="*/ 30 h 72"/>
                <a:gd name="T14" fmla="*/ 53 w 95"/>
                <a:gd name="T15" fmla="*/ 30 h 72"/>
                <a:gd name="T16" fmla="*/ 59 w 95"/>
                <a:gd name="T17" fmla="*/ 30 h 72"/>
                <a:gd name="T18" fmla="*/ 65 w 95"/>
                <a:gd name="T19" fmla="*/ 30 h 72"/>
                <a:gd name="T20" fmla="*/ 71 w 95"/>
                <a:gd name="T21" fmla="*/ 30 h 72"/>
                <a:gd name="T22" fmla="*/ 77 w 95"/>
                <a:gd name="T23" fmla="*/ 36 h 72"/>
                <a:gd name="T24" fmla="*/ 77 w 95"/>
                <a:gd name="T25" fmla="*/ 42 h 72"/>
                <a:gd name="T26" fmla="*/ 71 w 95"/>
                <a:gd name="T27" fmla="*/ 48 h 72"/>
                <a:gd name="T28" fmla="*/ 77 w 95"/>
                <a:gd name="T29" fmla="*/ 48 h 72"/>
                <a:gd name="T30" fmla="*/ 83 w 95"/>
                <a:gd name="T31" fmla="*/ 48 h 72"/>
                <a:gd name="T32" fmla="*/ 89 w 95"/>
                <a:gd name="T33" fmla="*/ 48 h 72"/>
                <a:gd name="T34" fmla="*/ 95 w 95"/>
                <a:gd name="T35" fmla="*/ 48 h 72"/>
                <a:gd name="T36" fmla="*/ 95 w 95"/>
                <a:gd name="T37" fmla="*/ 66 h 72"/>
                <a:gd name="T38" fmla="*/ 89 w 95"/>
                <a:gd name="T39" fmla="*/ 72 h 72"/>
                <a:gd name="T40" fmla="*/ 83 w 95"/>
                <a:gd name="T41" fmla="*/ 72 h 72"/>
                <a:gd name="T42" fmla="*/ 77 w 95"/>
                <a:gd name="T43" fmla="*/ 72 h 72"/>
                <a:gd name="T44" fmla="*/ 71 w 95"/>
                <a:gd name="T45" fmla="*/ 60 h 72"/>
                <a:gd name="T46" fmla="*/ 65 w 95"/>
                <a:gd name="T47" fmla="*/ 48 h 72"/>
                <a:gd name="T48" fmla="*/ 53 w 95"/>
                <a:gd name="T49" fmla="*/ 42 h 72"/>
                <a:gd name="T50" fmla="*/ 53 w 95"/>
                <a:gd name="T51" fmla="*/ 48 h 72"/>
                <a:gd name="T52" fmla="*/ 53 w 95"/>
                <a:gd name="T53" fmla="*/ 60 h 72"/>
                <a:gd name="T54" fmla="*/ 47 w 95"/>
                <a:gd name="T55" fmla="*/ 66 h 72"/>
                <a:gd name="T56" fmla="*/ 35 w 95"/>
                <a:gd name="T57" fmla="*/ 72 h 72"/>
                <a:gd name="T58" fmla="*/ 29 w 95"/>
                <a:gd name="T59" fmla="*/ 66 h 72"/>
                <a:gd name="T60" fmla="*/ 23 w 95"/>
                <a:gd name="T61" fmla="*/ 54 h 72"/>
                <a:gd name="T62" fmla="*/ 29 w 95"/>
                <a:gd name="T63" fmla="*/ 48 h 72"/>
                <a:gd name="T64" fmla="*/ 29 w 95"/>
                <a:gd name="T65" fmla="*/ 42 h 72"/>
                <a:gd name="T66" fmla="*/ 17 w 95"/>
                <a:gd name="T67" fmla="*/ 36 h 72"/>
                <a:gd name="T68" fmla="*/ 12 w 95"/>
                <a:gd name="T69" fmla="*/ 42 h 72"/>
                <a:gd name="T70" fmla="*/ 0 w 95"/>
                <a:gd name="T71" fmla="*/ 36 h 72"/>
                <a:gd name="T72" fmla="*/ 0 w 95"/>
                <a:gd name="T73" fmla="*/ 30 h 72"/>
                <a:gd name="T74" fmla="*/ 6 w 95"/>
                <a:gd name="T75" fmla="*/ 18 h 72"/>
                <a:gd name="T76" fmla="*/ 6 w 95"/>
                <a:gd name="T77" fmla="*/ 18 h 72"/>
                <a:gd name="T78" fmla="*/ 12 w 95"/>
                <a:gd name="T79" fmla="*/ 12 h 72"/>
                <a:gd name="T80" fmla="*/ 17 w 95"/>
                <a:gd name="T81" fmla="*/ 12 h 72"/>
                <a:gd name="T82" fmla="*/ 23 w 95"/>
                <a:gd name="T83" fmla="*/ 0 h 72"/>
                <a:gd name="T84" fmla="*/ 29 w 95"/>
                <a:gd name="T85" fmla="*/ 0 h 72"/>
                <a:gd name="T86" fmla="*/ 41 w 95"/>
                <a:gd name="T87" fmla="*/ 6 h 72"/>
                <a:gd name="T88" fmla="*/ 41 w 95"/>
                <a:gd name="T89" fmla="*/ 18 h 72"/>
                <a:gd name="T90" fmla="*/ 47 w 95"/>
                <a:gd name="T91" fmla="*/ 24 h 72"/>
                <a:gd name="T92" fmla="*/ 47 w 95"/>
                <a:gd name="T93" fmla="*/ 30 h 72"/>
                <a:gd name="T94" fmla="*/ 53 w 95"/>
                <a:gd name="T95" fmla="*/ 24 h 72"/>
                <a:gd name="T96" fmla="*/ 53 w 95"/>
                <a:gd name="T97" fmla="*/ 18 h 72"/>
                <a:gd name="T98" fmla="*/ 53 w 95"/>
                <a:gd name="T99" fmla="*/ 6 h 7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5"/>
                <a:gd name="T151" fmla="*/ 0 h 72"/>
                <a:gd name="T152" fmla="*/ 95 w 95"/>
                <a:gd name="T153" fmla="*/ 72 h 7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5" h="72">
                  <a:moveTo>
                    <a:pt x="53" y="6"/>
                  </a:moveTo>
                  <a:lnTo>
                    <a:pt x="53" y="6"/>
                  </a:lnTo>
                  <a:lnTo>
                    <a:pt x="59" y="0"/>
                  </a:lnTo>
                  <a:lnTo>
                    <a:pt x="65" y="0"/>
                  </a:lnTo>
                  <a:lnTo>
                    <a:pt x="71" y="0"/>
                  </a:lnTo>
                  <a:lnTo>
                    <a:pt x="71" y="6"/>
                  </a:lnTo>
                  <a:lnTo>
                    <a:pt x="77" y="6"/>
                  </a:lnTo>
                  <a:lnTo>
                    <a:pt x="77" y="12"/>
                  </a:lnTo>
                  <a:lnTo>
                    <a:pt x="77" y="18"/>
                  </a:lnTo>
                  <a:lnTo>
                    <a:pt x="77" y="24"/>
                  </a:lnTo>
                  <a:lnTo>
                    <a:pt x="71" y="24"/>
                  </a:lnTo>
                  <a:lnTo>
                    <a:pt x="59" y="24"/>
                  </a:lnTo>
                  <a:lnTo>
                    <a:pt x="59" y="30"/>
                  </a:lnTo>
                  <a:lnTo>
                    <a:pt x="53" y="30"/>
                  </a:lnTo>
                  <a:lnTo>
                    <a:pt x="53" y="36"/>
                  </a:lnTo>
                  <a:lnTo>
                    <a:pt x="59" y="30"/>
                  </a:lnTo>
                  <a:lnTo>
                    <a:pt x="65" y="30"/>
                  </a:lnTo>
                  <a:lnTo>
                    <a:pt x="71" y="30"/>
                  </a:lnTo>
                  <a:lnTo>
                    <a:pt x="71" y="36"/>
                  </a:lnTo>
                  <a:lnTo>
                    <a:pt x="77" y="36"/>
                  </a:lnTo>
                  <a:lnTo>
                    <a:pt x="77" y="42"/>
                  </a:lnTo>
                  <a:lnTo>
                    <a:pt x="71" y="42"/>
                  </a:lnTo>
                  <a:lnTo>
                    <a:pt x="71" y="48"/>
                  </a:lnTo>
                  <a:lnTo>
                    <a:pt x="77" y="48"/>
                  </a:lnTo>
                  <a:lnTo>
                    <a:pt x="83" y="48"/>
                  </a:lnTo>
                  <a:lnTo>
                    <a:pt x="89" y="48"/>
                  </a:lnTo>
                  <a:lnTo>
                    <a:pt x="95" y="48"/>
                  </a:lnTo>
                  <a:lnTo>
                    <a:pt x="95" y="54"/>
                  </a:lnTo>
                  <a:lnTo>
                    <a:pt x="95" y="60"/>
                  </a:lnTo>
                  <a:lnTo>
                    <a:pt x="95" y="66"/>
                  </a:lnTo>
                  <a:lnTo>
                    <a:pt x="95" y="72"/>
                  </a:lnTo>
                  <a:lnTo>
                    <a:pt x="89" y="72"/>
                  </a:lnTo>
                  <a:lnTo>
                    <a:pt x="83" y="72"/>
                  </a:lnTo>
                  <a:lnTo>
                    <a:pt x="77" y="72"/>
                  </a:lnTo>
                  <a:lnTo>
                    <a:pt x="71" y="66"/>
                  </a:lnTo>
                  <a:lnTo>
                    <a:pt x="71" y="60"/>
                  </a:lnTo>
                  <a:lnTo>
                    <a:pt x="71" y="54"/>
                  </a:lnTo>
                  <a:lnTo>
                    <a:pt x="65" y="48"/>
                  </a:lnTo>
                  <a:lnTo>
                    <a:pt x="59" y="48"/>
                  </a:lnTo>
                  <a:lnTo>
                    <a:pt x="53" y="48"/>
                  </a:lnTo>
                  <a:lnTo>
                    <a:pt x="53" y="42"/>
                  </a:lnTo>
                  <a:lnTo>
                    <a:pt x="53" y="48"/>
                  </a:lnTo>
                  <a:lnTo>
                    <a:pt x="53" y="54"/>
                  </a:lnTo>
                  <a:lnTo>
                    <a:pt x="53" y="60"/>
                  </a:lnTo>
                  <a:lnTo>
                    <a:pt x="53" y="66"/>
                  </a:lnTo>
                  <a:lnTo>
                    <a:pt x="47" y="66"/>
                  </a:lnTo>
                  <a:lnTo>
                    <a:pt x="41" y="72"/>
                  </a:lnTo>
                  <a:lnTo>
                    <a:pt x="35" y="72"/>
                  </a:lnTo>
                  <a:lnTo>
                    <a:pt x="29" y="66"/>
                  </a:lnTo>
                  <a:lnTo>
                    <a:pt x="23" y="60"/>
                  </a:lnTo>
                  <a:lnTo>
                    <a:pt x="23" y="54"/>
                  </a:lnTo>
                  <a:lnTo>
                    <a:pt x="23" y="48"/>
                  </a:lnTo>
                  <a:lnTo>
                    <a:pt x="29" y="48"/>
                  </a:lnTo>
                  <a:lnTo>
                    <a:pt x="29" y="42"/>
                  </a:lnTo>
                  <a:lnTo>
                    <a:pt x="23" y="42"/>
                  </a:lnTo>
                  <a:lnTo>
                    <a:pt x="23" y="36"/>
                  </a:lnTo>
                  <a:lnTo>
                    <a:pt x="17" y="36"/>
                  </a:lnTo>
                  <a:lnTo>
                    <a:pt x="17" y="42"/>
                  </a:lnTo>
                  <a:lnTo>
                    <a:pt x="12" y="42"/>
                  </a:lnTo>
                  <a:lnTo>
                    <a:pt x="6" y="42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7" y="12"/>
                  </a:lnTo>
                  <a:lnTo>
                    <a:pt x="17" y="6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41" y="6"/>
                  </a:lnTo>
                  <a:lnTo>
                    <a:pt x="41" y="12"/>
                  </a:lnTo>
                  <a:lnTo>
                    <a:pt x="35" y="18"/>
                  </a:lnTo>
                  <a:lnTo>
                    <a:pt x="41" y="18"/>
                  </a:lnTo>
                  <a:lnTo>
                    <a:pt x="47" y="18"/>
                  </a:lnTo>
                  <a:lnTo>
                    <a:pt x="47" y="24"/>
                  </a:lnTo>
                  <a:lnTo>
                    <a:pt x="47" y="30"/>
                  </a:lnTo>
                  <a:lnTo>
                    <a:pt x="47" y="24"/>
                  </a:lnTo>
                  <a:lnTo>
                    <a:pt x="53" y="24"/>
                  </a:lnTo>
                  <a:lnTo>
                    <a:pt x="53" y="18"/>
                  </a:lnTo>
                  <a:lnTo>
                    <a:pt x="53" y="12"/>
                  </a:lnTo>
                  <a:lnTo>
                    <a:pt x="53" y="6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74" name="Freeform 474"/>
            <p:cNvSpPr>
              <a:spLocks/>
            </p:cNvSpPr>
            <p:nvPr/>
          </p:nvSpPr>
          <p:spPr bwMode="auto">
            <a:xfrm>
              <a:off x="4600" y="2001"/>
              <a:ext cx="96" cy="90"/>
            </a:xfrm>
            <a:custGeom>
              <a:avLst/>
              <a:gdLst>
                <a:gd name="T0" fmla="*/ 90 w 96"/>
                <a:gd name="T1" fmla="*/ 90 h 90"/>
                <a:gd name="T2" fmla="*/ 84 w 96"/>
                <a:gd name="T3" fmla="*/ 84 h 90"/>
                <a:gd name="T4" fmla="*/ 78 w 96"/>
                <a:gd name="T5" fmla="*/ 84 h 90"/>
                <a:gd name="T6" fmla="*/ 66 w 96"/>
                <a:gd name="T7" fmla="*/ 84 h 90"/>
                <a:gd name="T8" fmla="*/ 54 w 96"/>
                <a:gd name="T9" fmla="*/ 84 h 90"/>
                <a:gd name="T10" fmla="*/ 48 w 96"/>
                <a:gd name="T11" fmla="*/ 84 h 90"/>
                <a:gd name="T12" fmla="*/ 54 w 96"/>
                <a:gd name="T13" fmla="*/ 78 h 90"/>
                <a:gd name="T14" fmla="*/ 60 w 96"/>
                <a:gd name="T15" fmla="*/ 78 h 90"/>
                <a:gd name="T16" fmla="*/ 72 w 96"/>
                <a:gd name="T17" fmla="*/ 78 h 90"/>
                <a:gd name="T18" fmla="*/ 72 w 96"/>
                <a:gd name="T19" fmla="*/ 72 h 90"/>
                <a:gd name="T20" fmla="*/ 60 w 96"/>
                <a:gd name="T21" fmla="*/ 60 h 90"/>
                <a:gd name="T22" fmla="*/ 48 w 96"/>
                <a:gd name="T23" fmla="*/ 66 h 90"/>
                <a:gd name="T24" fmla="*/ 30 w 96"/>
                <a:gd name="T25" fmla="*/ 66 h 90"/>
                <a:gd name="T26" fmla="*/ 18 w 96"/>
                <a:gd name="T27" fmla="*/ 60 h 90"/>
                <a:gd name="T28" fmla="*/ 24 w 96"/>
                <a:gd name="T29" fmla="*/ 60 h 90"/>
                <a:gd name="T30" fmla="*/ 36 w 96"/>
                <a:gd name="T31" fmla="*/ 60 h 90"/>
                <a:gd name="T32" fmla="*/ 48 w 96"/>
                <a:gd name="T33" fmla="*/ 54 h 90"/>
                <a:gd name="T34" fmla="*/ 48 w 96"/>
                <a:gd name="T35" fmla="*/ 48 h 90"/>
                <a:gd name="T36" fmla="*/ 36 w 96"/>
                <a:gd name="T37" fmla="*/ 42 h 90"/>
                <a:gd name="T38" fmla="*/ 24 w 96"/>
                <a:gd name="T39" fmla="*/ 42 h 90"/>
                <a:gd name="T40" fmla="*/ 6 w 96"/>
                <a:gd name="T41" fmla="*/ 42 h 90"/>
                <a:gd name="T42" fmla="*/ 0 w 96"/>
                <a:gd name="T43" fmla="*/ 36 h 90"/>
                <a:gd name="T44" fmla="*/ 6 w 96"/>
                <a:gd name="T45" fmla="*/ 36 h 90"/>
                <a:gd name="T46" fmla="*/ 12 w 96"/>
                <a:gd name="T47" fmla="*/ 36 h 90"/>
                <a:gd name="T48" fmla="*/ 24 w 96"/>
                <a:gd name="T49" fmla="*/ 36 h 90"/>
                <a:gd name="T50" fmla="*/ 30 w 96"/>
                <a:gd name="T51" fmla="*/ 30 h 90"/>
                <a:gd name="T52" fmla="*/ 18 w 96"/>
                <a:gd name="T53" fmla="*/ 18 h 90"/>
                <a:gd name="T54" fmla="*/ 6 w 96"/>
                <a:gd name="T55" fmla="*/ 6 h 90"/>
                <a:gd name="T56" fmla="*/ 0 w 96"/>
                <a:gd name="T57" fmla="*/ 0 h 90"/>
                <a:gd name="T58" fmla="*/ 6 w 96"/>
                <a:gd name="T59" fmla="*/ 6 h 90"/>
                <a:gd name="T60" fmla="*/ 18 w 96"/>
                <a:gd name="T61" fmla="*/ 18 h 90"/>
                <a:gd name="T62" fmla="*/ 30 w 96"/>
                <a:gd name="T63" fmla="*/ 30 h 90"/>
                <a:gd name="T64" fmla="*/ 36 w 96"/>
                <a:gd name="T65" fmla="*/ 18 h 90"/>
                <a:gd name="T66" fmla="*/ 36 w 96"/>
                <a:gd name="T67" fmla="*/ 6 h 90"/>
                <a:gd name="T68" fmla="*/ 42 w 96"/>
                <a:gd name="T69" fmla="*/ 6 h 90"/>
                <a:gd name="T70" fmla="*/ 42 w 96"/>
                <a:gd name="T71" fmla="*/ 30 h 90"/>
                <a:gd name="T72" fmla="*/ 54 w 96"/>
                <a:gd name="T73" fmla="*/ 42 h 90"/>
                <a:gd name="T74" fmla="*/ 60 w 96"/>
                <a:gd name="T75" fmla="*/ 48 h 90"/>
                <a:gd name="T76" fmla="*/ 66 w 96"/>
                <a:gd name="T77" fmla="*/ 30 h 90"/>
                <a:gd name="T78" fmla="*/ 66 w 96"/>
                <a:gd name="T79" fmla="*/ 24 h 90"/>
                <a:gd name="T80" fmla="*/ 72 w 96"/>
                <a:gd name="T81" fmla="*/ 42 h 90"/>
                <a:gd name="T82" fmla="*/ 72 w 96"/>
                <a:gd name="T83" fmla="*/ 60 h 90"/>
                <a:gd name="T84" fmla="*/ 84 w 96"/>
                <a:gd name="T85" fmla="*/ 72 h 90"/>
                <a:gd name="T86" fmla="*/ 90 w 96"/>
                <a:gd name="T87" fmla="*/ 66 h 90"/>
                <a:gd name="T88" fmla="*/ 90 w 96"/>
                <a:gd name="T89" fmla="*/ 60 h 90"/>
                <a:gd name="T90" fmla="*/ 90 w 96"/>
                <a:gd name="T91" fmla="*/ 66 h 90"/>
                <a:gd name="T92" fmla="*/ 90 w 96"/>
                <a:gd name="T93" fmla="*/ 78 h 90"/>
                <a:gd name="T94" fmla="*/ 90 w 96"/>
                <a:gd name="T95" fmla="*/ 84 h 9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6"/>
                <a:gd name="T145" fmla="*/ 0 h 90"/>
                <a:gd name="T146" fmla="*/ 96 w 96"/>
                <a:gd name="T147" fmla="*/ 90 h 9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6" h="90">
                  <a:moveTo>
                    <a:pt x="96" y="90"/>
                  </a:moveTo>
                  <a:lnTo>
                    <a:pt x="90" y="90"/>
                  </a:lnTo>
                  <a:lnTo>
                    <a:pt x="84" y="84"/>
                  </a:lnTo>
                  <a:lnTo>
                    <a:pt x="78" y="84"/>
                  </a:lnTo>
                  <a:lnTo>
                    <a:pt x="72" y="84"/>
                  </a:lnTo>
                  <a:lnTo>
                    <a:pt x="66" y="84"/>
                  </a:lnTo>
                  <a:lnTo>
                    <a:pt x="60" y="84"/>
                  </a:lnTo>
                  <a:lnTo>
                    <a:pt x="54" y="84"/>
                  </a:lnTo>
                  <a:lnTo>
                    <a:pt x="48" y="84"/>
                  </a:lnTo>
                  <a:lnTo>
                    <a:pt x="48" y="78"/>
                  </a:lnTo>
                  <a:lnTo>
                    <a:pt x="54" y="78"/>
                  </a:lnTo>
                  <a:lnTo>
                    <a:pt x="60" y="78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72" y="72"/>
                  </a:lnTo>
                  <a:lnTo>
                    <a:pt x="66" y="66"/>
                  </a:lnTo>
                  <a:lnTo>
                    <a:pt x="60" y="66"/>
                  </a:lnTo>
                  <a:lnTo>
                    <a:pt x="60" y="60"/>
                  </a:lnTo>
                  <a:lnTo>
                    <a:pt x="54" y="60"/>
                  </a:lnTo>
                  <a:lnTo>
                    <a:pt x="48" y="66"/>
                  </a:lnTo>
                  <a:lnTo>
                    <a:pt x="42" y="66"/>
                  </a:lnTo>
                  <a:lnTo>
                    <a:pt x="36" y="66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24" y="60"/>
                  </a:lnTo>
                  <a:lnTo>
                    <a:pt x="18" y="60"/>
                  </a:lnTo>
                  <a:lnTo>
                    <a:pt x="24" y="54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2" y="60"/>
                  </a:lnTo>
                  <a:lnTo>
                    <a:pt x="48" y="54"/>
                  </a:lnTo>
                  <a:lnTo>
                    <a:pt x="54" y="54"/>
                  </a:lnTo>
                  <a:lnTo>
                    <a:pt x="48" y="48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0" y="42"/>
                  </a:lnTo>
                  <a:lnTo>
                    <a:pt x="24" y="42"/>
                  </a:lnTo>
                  <a:lnTo>
                    <a:pt x="18" y="42"/>
                  </a:lnTo>
                  <a:lnTo>
                    <a:pt x="12" y="42"/>
                  </a:lnTo>
                  <a:lnTo>
                    <a:pt x="6" y="42"/>
                  </a:lnTo>
                  <a:lnTo>
                    <a:pt x="6" y="36"/>
                  </a:lnTo>
                  <a:lnTo>
                    <a:pt x="0" y="36"/>
                  </a:lnTo>
                  <a:lnTo>
                    <a:pt x="6" y="36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4" y="36"/>
                  </a:lnTo>
                  <a:lnTo>
                    <a:pt x="30" y="36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36" y="24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6" y="6"/>
                  </a:lnTo>
                  <a:lnTo>
                    <a:pt x="42" y="6"/>
                  </a:lnTo>
                  <a:lnTo>
                    <a:pt x="42" y="18"/>
                  </a:lnTo>
                  <a:lnTo>
                    <a:pt x="42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8" y="36"/>
                  </a:lnTo>
                  <a:lnTo>
                    <a:pt x="54" y="42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6" y="42"/>
                  </a:lnTo>
                  <a:lnTo>
                    <a:pt x="66" y="36"/>
                  </a:lnTo>
                  <a:lnTo>
                    <a:pt x="66" y="30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72" y="36"/>
                  </a:lnTo>
                  <a:lnTo>
                    <a:pt x="72" y="42"/>
                  </a:lnTo>
                  <a:lnTo>
                    <a:pt x="72" y="48"/>
                  </a:lnTo>
                  <a:lnTo>
                    <a:pt x="66" y="54"/>
                  </a:lnTo>
                  <a:lnTo>
                    <a:pt x="72" y="60"/>
                  </a:lnTo>
                  <a:lnTo>
                    <a:pt x="78" y="66"/>
                  </a:lnTo>
                  <a:lnTo>
                    <a:pt x="84" y="72"/>
                  </a:lnTo>
                  <a:lnTo>
                    <a:pt x="84" y="66"/>
                  </a:lnTo>
                  <a:lnTo>
                    <a:pt x="90" y="66"/>
                  </a:lnTo>
                  <a:lnTo>
                    <a:pt x="90" y="60"/>
                  </a:lnTo>
                  <a:lnTo>
                    <a:pt x="96" y="60"/>
                  </a:lnTo>
                  <a:lnTo>
                    <a:pt x="90" y="66"/>
                  </a:lnTo>
                  <a:lnTo>
                    <a:pt x="90" y="72"/>
                  </a:lnTo>
                  <a:lnTo>
                    <a:pt x="90" y="78"/>
                  </a:lnTo>
                  <a:lnTo>
                    <a:pt x="90" y="84"/>
                  </a:lnTo>
                  <a:lnTo>
                    <a:pt x="96" y="9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75" name="Freeform 475"/>
            <p:cNvSpPr>
              <a:spLocks/>
            </p:cNvSpPr>
            <p:nvPr/>
          </p:nvSpPr>
          <p:spPr bwMode="auto">
            <a:xfrm>
              <a:off x="4719" y="1977"/>
              <a:ext cx="78" cy="102"/>
            </a:xfrm>
            <a:custGeom>
              <a:avLst/>
              <a:gdLst>
                <a:gd name="T0" fmla="*/ 18 w 78"/>
                <a:gd name="T1" fmla="*/ 102 h 102"/>
                <a:gd name="T2" fmla="*/ 12 w 78"/>
                <a:gd name="T3" fmla="*/ 90 h 102"/>
                <a:gd name="T4" fmla="*/ 6 w 78"/>
                <a:gd name="T5" fmla="*/ 84 h 102"/>
                <a:gd name="T6" fmla="*/ 0 w 78"/>
                <a:gd name="T7" fmla="*/ 72 h 102"/>
                <a:gd name="T8" fmla="*/ 6 w 78"/>
                <a:gd name="T9" fmla="*/ 60 h 102"/>
                <a:gd name="T10" fmla="*/ 6 w 78"/>
                <a:gd name="T11" fmla="*/ 60 h 102"/>
                <a:gd name="T12" fmla="*/ 6 w 78"/>
                <a:gd name="T13" fmla="*/ 72 h 102"/>
                <a:gd name="T14" fmla="*/ 12 w 78"/>
                <a:gd name="T15" fmla="*/ 90 h 102"/>
                <a:gd name="T16" fmla="*/ 24 w 78"/>
                <a:gd name="T17" fmla="*/ 90 h 102"/>
                <a:gd name="T18" fmla="*/ 24 w 78"/>
                <a:gd name="T19" fmla="*/ 90 h 102"/>
                <a:gd name="T20" fmla="*/ 24 w 78"/>
                <a:gd name="T21" fmla="*/ 78 h 102"/>
                <a:gd name="T22" fmla="*/ 18 w 78"/>
                <a:gd name="T23" fmla="*/ 54 h 102"/>
                <a:gd name="T24" fmla="*/ 18 w 78"/>
                <a:gd name="T25" fmla="*/ 48 h 102"/>
                <a:gd name="T26" fmla="*/ 24 w 78"/>
                <a:gd name="T27" fmla="*/ 42 h 102"/>
                <a:gd name="T28" fmla="*/ 24 w 78"/>
                <a:gd name="T29" fmla="*/ 54 h 102"/>
                <a:gd name="T30" fmla="*/ 24 w 78"/>
                <a:gd name="T31" fmla="*/ 72 h 102"/>
                <a:gd name="T32" fmla="*/ 30 w 78"/>
                <a:gd name="T33" fmla="*/ 72 h 102"/>
                <a:gd name="T34" fmla="*/ 36 w 78"/>
                <a:gd name="T35" fmla="*/ 60 h 102"/>
                <a:gd name="T36" fmla="*/ 36 w 78"/>
                <a:gd name="T37" fmla="*/ 48 h 102"/>
                <a:gd name="T38" fmla="*/ 36 w 78"/>
                <a:gd name="T39" fmla="*/ 24 h 102"/>
                <a:gd name="T40" fmla="*/ 42 w 78"/>
                <a:gd name="T41" fmla="*/ 12 h 102"/>
                <a:gd name="T42" fmla="*/ 42 w 78"/>
                <a:gd name="T43" fmla="*/ 12 h 102"/>
                <a:gd name="T44" fmla="*/ 42 w 78"/>
                <a:gd name="T45" fmla="*/ 24 h 102"/>
                <a:gd name="T46" fmla="*/ 42 w 78"/>
                <a:gd name="T47" fmla="*/ 42 h 102"/>
                <a:gd name="T48" fmla="*/ 48 w 78"/>
                <a:gd name="T49" fmla="*/ 42 h 102"/>
                <a:gd name="T50" fmla="*/ 54 w 78"/>
                <a:gd name="T51" fmla="*/ 30 h 102"/>
                <a:gd name="T52" fmla="*/ 54 w 78"/>
                <a:gd name="T53" fmla="*/ 18 h 102"/>
                <a:gd name="T54" fmla="*/ 60 w 78"/>
                <a:gd name="T55" fmla="*/ 6 h 102"/>
                <a:gd name="T56" fmla="*/ 66 w 78"/>
                <a:gd name="T57" fmla="*/ 0 h 102"/>
                <a:gd name="T58" fmla="*/ 72 w 78"/>
                <a:gd name="T59" fmla="*/ 0 h 102"/>
                <a:gd name="T60" fmla="*/ 66 w 78"/>
                <a:gd name="T61" fmla="*/ 12 h 102"/>
                <a:gd name="T62" fmla="*/ 54 w 78"/>
                <a:gd name="T63" fmla="*/ 24 h 102"/>
                <a:gd name="T64" fmla="*/ 54 w 78"/>
                <a:gd name="T65" fmla="*/ 36 h 102"/>
                <a:gd name="T66" fmla="*/ 48 w 78"/>
                <a:gd name="T67" fmla="*/ 48 h 102"/>
                <a:gd name="T68" fmla="*/ 54 w 78"/>
                <a:gd name="T69" fmla="*/ 48 h 102"/>
                <a:gd name="T70" fmla="*/ 60 w 78"/>
                <a:gd name="T71" fmla="*/ 48 h 102"/>
                <a:gd name="T72" fmla="*/ 66 w 78"/>
                <a:gd name="T73" fmla="*/ 42 h 102"/>
                <a:gd name="T74" fmla="*/ 72 w 78"/>
                <a:gd name="T75" fmla="*/ 36 h 102"/>
                <a:gd name="T76" fmla="*/ 78 w 78"/>
                <a:gd name="T77" fmla="*/ 36 h 102"/>
                <a:gd name="T78" fmla="*/ 78 w 78"/>
                <a:gd name="T79" fmla="*/ 36 h 102"/>
                <a:gd name="T80" fmla="*/ 72 w 78"/>
                <a:gd name="T81" fmla="*/ 42 h 102"/>
                <a:gd name="T82" fmla="*/ 66 w 78"/>
                <a:gd name="T83" fmla="*/ 48 h 102"/>
                <a:gd name="T84" fmla="*/ 60 w 78"/>
                <a:gd name="T85" fmla="*/ 54 h 102"/>
                <a:gd name="T86" fmla="*/ 48 w 78"/>
                <a:gd name="T87" fmla="*/ 54 h 102"/>
                <a:gd name="T88" fmla="*/ 42 w 78"/>
                <a:gd name="T89" fmla="*/ 60 h 102"/>
                <a:gd name="T90" fmla="*/ 36 w 78"/>
                <a:gd name="T91" fmla="*/ 78 h 102"/>
                <a:gd name="T92" fmla="*/ 36 w 78"/>
                <a:gd name="T93" fmla="*/ 84 h 102"/>
                <a:gd name="T94" fmla="*/ 48 w 78"/>
                <a:gd name="T95" fmla="*/ 84 h 102"/>
                <a:gd name="T96" fmla="*/ 54 w 78"/>
                <a:gd name="T97" fmla="*/ 84 h 102"/>
                <a:gd name="T98" fmla="*/ 60 w 78"/>
                <a:gd name="T99" fmla="*/ 78 h 102"/>
                <a:gd name="T100" fmla="*/ 66 w 78"/>
                <a:gd name="T101" fmla="*/ 72 h 102"/>
                <a:gd name="T102" fmla="*/ 66 w 78"/>
                <a:gd name="T103" fmla="*/ 72 h 102"/>
                <a:gd name="T104" fmla="*/ 66 w 78"/>
                <a:gd name="T105" fmla="*/ 78 h 102"/>
                <a:gd name="T106" fmla="*/ 54 w 78"/>
                <a:gd name="T107" fmla="*/ 84 h 102"/>
                <a:gd name="T108" fmla="*/ 48 w 78"/>
                <a:gd name="T109" fmla="*/ 90 h 102"/>
                <a:gd name="T110" fmla="*/ 36 w 78"/>
                <a:gd name="T111" fmla="*/ 90 h 102"/>
                <a:gd name="T112" fmla="*/ 30 w 78"/>
                <a:gd name="T113" fmla="*/ 90 h 102"/>
                <a:gd name="T114" fmla="*/ 30 w 78"/>
                <a:gd name="T115" fmla="*/ 96 h 102"/>
                <a:gd name="T116" fmla="*/ 24 w 78"/>
                <a:gd name="T117" fmla="*/ 96 h 102"/>
                <a:gd name="T118" fmla="*/ 18 w 78"/>
                <a:gd name="T119" fmla="*/ 102 h 10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8"/>
                <a:gd name="T181" fmla="*/ 0 h 102"/>
                <a:gd name="T182" fmla="*/ 78 w 78"/>
                <a:gd name="T183" fmla="*/ 102 h 10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8" h="102">
                  <a:moveTo>
                    <a:pt x="18" y="102"/>
                  </a:moveTo>
                  <a:lnTo>
                    <a:pt x="18" y="102"/>
                  </a:lnTo>
                  <a:lnTo>
                    <a:pt x="12" y="96"/>
                  </a:lnTo>
                  <a:lnTo>
                    <a:pt x="12" y="90"/>
                  </a:lnTo>
                  <a:lnTo>
                    <a:pt x="6" y="90"/>
                  </a:lnTo>
                  <a:lnTo>
                    <a:pt x="6" y="84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6" y="72"/>
                  </a:lnTo>
                  <a:lnTo>
                    <a:pt x="12" y="84"/>
                  </a:lnTo>
                  <a:lnTo>
                    <a:pt x="12" y="90"/>
                  </a:lnTo>
                  <a:lnTo>
                    <a:pt x="18" y="96"/>
                  </a:lnTo>
                  <a:lnTo>
                    <a:pt x="24" y="90"/>
                  </a:lnTo>
                  <a:lnTo>
                    <a:pt x="24" y="84"/>
                  </a:lnTo>
                  <a:lnTo>
                    <a:pt x="24" y="78"/>
                  </a:lnTo>
                  <a:lnTo>
                    <a:pt x="18" y="66"/>
                  </a:lnTo>
                  <a:lnTo>
                    <a:pt x="18" y="54"/>
                  </a:lnTo>
                  <a:lnTo>
                    <a:pt x="18" y="48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24" y="54"/>
                  </a:lnTo>
                  <a:lnTo>
                    <a:pt x="24" y="66"/>
                  </a:lnTo>
                  <a:lnTo>
                    <a:pt x="24" y="72"/>
                  </a:lnTo>
                  <a:lnTo>
                    <a:pt x="30" y="78"/>
                  </a:lnTo>
                  <a:lnTo>
                    <a:pt x="30" y="72"/>
                  </a:lnTo>
                  <a:lnTo>
                    <a:pt x="36" y="66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6" y="48"/>
                  </a:lnTo>
                  <a:lnTo>
                    <a:pt x="36" y="36"/>
                  </a:lnTo>
                  <a:lnTo>
                    <a:pt x="36" y="24"/>
                  </a:lnTo>
                  <a:lnTo>
                    <a:pt x="36" y="12"/>
                  </a:lnTo>
                  <a:lnTo>
                    <a:pt x="42" y="12"/>
                  </a:lnTo>
                  <a:lnTo>
                    <a:pt x="42" y="18"/>
                  </a:lnTo>
                  <a:lnTo>
                    <a:pt x="42" y="24"/>
                  </a:lnTo>
                  <a:lnTo>
                    <a:pt x="42" y="36"/>
                  </a:lnTo>
                  <a:lnTo>
                    <a:pt x="42" y="42"/>
                  </a:lnTo>
                  <a:lnTo>
                    <a:pt x="42" y="48"/>
                  </a:lnTo>
                  <a:lnTo>
                    <a:pt x="48" y="42"/>
                  </a:lnTo>
                  <a:lnTo>
                    <a:pt x="48" y="36"/>
                  </a:lnTo>
                  <a:lnTo>
                    <a:pt x="54" y="30"/>
                  </a:lnTo>
                  <a:lnTo>
                    <a:pt x="54" y="24"/>
                  </a:lnTo>
                  <a:lnTo>
                    <a:pt x="54" y="18"/>
                  </a:lnTo>
                  <a:lnTo>
                    <a:pt x="60" y="12"/>
                  </a:lnTo>
                  <a:lnTo>
                    <a:pt x="60" y="6"/>
                  </a:lnTo>
                  <a:lnTo>
                    <a:pt x="66" y="6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60" y="18"/>
                  </a:lnTo>
                  <a:lnTo>
                    <a:pt x="54" y="24"/>
                  </a:lnTo>
                  <a:lnTo>
                    <a:pt x="54" y="30"/>
                  </a:lnTo>
                  <a:lnTo>
                    <a:pt x="54" y="36"/>
                  </a:lnTo>
                  <a:lnTo>
                    <a:pt x="54" y="42"/>
                  </a:lnTo>
                  <a:lnTo>
                    <a:pt x="48" y="48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6" y="42"/>
                  </a:lnTo>
                  <a:lnTo>
                    <a:pt x="72" y="42"/>
                  </a:lnTo>
                  <a:lnTo>
                    <a:pt x="72" y="36"/>
                  </a:lnTo>
                  <a:lnTo>
                    <a:pt x="78" y="36"/>
                  </a:lnTo>
                  <a:lnTo>
                    <a:pt x="72" y="42"/>
                  </a:lnTo>
                  <a:lnTo>
                    <a:pt x="72" y="48"/>
                  </a:lnTo>
                  <a:lnTo>
                    <a:pt x="66" y="48"/>
                  </a:lnTo>
                  <a:lnTo>
                    <a:pt x="60" y="48"/>
                  </a:lnTo>
                  <a:lnTo>
                    <a:pt x="60" y="54"/>
                  </a:lnTo>
                  <a:lnTo>
                    <a:pt x="54" y="54"/>
                  </a:lnTo>
                  <a:lnTo>
                    <a:pt x="48" y="54"/>
                  </a:lnTo>
                  <a:lnTo>
                    <a:pt x="42" y="60"/>
                  </a:lnTo>
                  <a:lnTo>
                    <a:pt x="42" y="66"/>
                  </a:lnTo>
                  <a:lnTo>
                    <a:pt x="36" y="78"/>
                  </a:lnTo>
                  <a:lnTo>
                    <a:pt x="36" y="84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60" y="78"/>
                  </a:lnTo>
                  <a:lnTo>
                    <a:pt x="60" y="72"/>
                  </a:lnTo>
                  <a:lnTo>
                    <a:pt x="66" y="72"/>
                  </a:lnTo>
                  <a:lnTo>
                    <a:pt x="66" y="78"/>
                  </a:lnTo>
                  <a:lnTo>
                    <a:pt x="60" y="84"/>
                  </a:lnTo>
                  <a:lnTo>
                    <a:pt x="54" y="84"/>
                  </a:lnTo>
                  <a:lnTo>
                    <a:pt x="54" y="90"/>
                  </a:lnTo>
                  <a:lnTo>
                    <a:pt x="48" y="90"/>
                  </a:lnTo>
                  <a:lnTo>
                    <a:pt x="42" y="90"/>
                  </a:lnTo>
                  <a:lnTo>
                    <a:pt x="36" y="90"/>
                  </a:lnTo>
                  <a:lnTo>
                    <a:pt x="30" y="90"/>
                  </a:lnTo>
                  <a:lnTo>
                    <a:pt x="30" y="96"/>
                  </a:lnTo>
                  <a:lnTo>
                    <a:pt x="24" y="96"/>
                  </a:lnTo>
                  <a:lnTo>
                    <a:pt x="18" y="102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76" name="Freeform 476"/>
            <p:cNvSpPr>
              <a:spLocks/>
            </p:cNvSpPr>
            <p:nvPr/>
          </p:nvSpPr>
          <p:spPr bwMode="auto">
            <a:xfrm>
              <a:off x="4755" y="2091"/>
              <a:ext cx="120" cy="54"/>
            </a:xfrm>
            <a:custGeom>
              <a:avLst/>
              <a:gdLst>
                <a:gd name="T0" fmla="*/ 6 w 120"/>
                <a:gd name="T1" fmla="*/ 18 h 54"/>
                <a:gd name="T2" fmla="*/ 6 w 120"/>
                <a:gd name="T3" fmla="*/ 18 h 54"/>
                <a:gd name="T4" fmla="*/ 6 w 120"/>
                <a:gd name="T5" fmla="*/ 18 h 54"/>
                <a:gd name="T6" fmla="*/ 18 w 120"/>
                <a:gd name="T7" fmla="*/ 18 h 54"/>
                <a:gd name="T8" fmla="*/ 30 w 120"/>
                <a:gd name="T9" fmla="*/ 24 h 54"/>
                <a:gd name="T10" fmla="*/ 36 w 120"/>
                <a:gd name="T11" fmla="*/ 24 h 54"/>
                <a:gd name="T12" fmla="*/ 42 w 120"/>
                <a:gd name="T13" fmla="*/ 24 h 54"/>
                <a:gd name="T14" fmla="*/ 42 w 120"/>
                <a:gd name="T15" fmla="*/ 30 h 54"/>
                <a:gd name="T16" fmla="*/ 48 w 120"/>
                <a:gd name="T17" fmla="*/ 42 h 54"/>
                <a:gd name="T18" fmla="*/ 54 w 120"/>
                <a:gd name="T19" fmla="*/ 48 h 54"/>
                <a:gd name="T20" fmla="*/ 60 w 120"/>
                <a:gd name="T21" fmla="*/ 48 h 54"/>
                <a:gd name="T22" fmla="*/ 60 w 120"/>
                <a:gd name="T23" fmla="*/ 48 h 54"/>
                <a:gd name="T24" fmla="*/ 54 w 120"/>
                <a:gd name="T25" fmla="*/ 42 h 54"/>
                <a:gd name="T26" fmla="*/ 48 w 120"/>
                <a:gd name="T27" fmla="*/ 30 h 54"/>
                <a:gd name="T28" fmla="*/ 48 w 120"/>
                <a:gd name="T29" fmla="*/ 24 h 54"/>
                <a:gd name="T30" fmla="*/ 54 w 120"/>
                <a:gd name="T31" fmla="*/ 24 h 54"/>
                <a:gd name="T32" fmla="*/ 60 w 120"/>
                <a:gd name="T33" fmla="*/ 30 h 54"/>
                <a:gd name="T34" fmla="*/ 66 w 120"/>
                <a:gd name="T35" fmla="*/ 30 h 54"/>
                <a:gd name="T36" fmla="*/ 72 w 120"/>
                <a:gd name="T37" fmla="*/ 30 h 54"/>
                <a:gd name="T38" fmla="*/ 72 w 120"/>
                <a:gd name="T39" fmla="*/ 36 h 54"/>
                <a:gd name="T40" fmla="*/ 78 w 120"/>
                <a:gd name="T41" fmla="*/ 48 h 54"/>
                <a:gd name="T42" fmla="*/ 84 w 120"/>
                <a:gd name="T43" fmla="*/ 48 h 54"/>
                <a:gd name="T44" fmla="*/ 96 w 120"/>
                <a:gd name="T45" fmla="*/ 54 h 54"/>
                <a:gd name="T46" fmla="*/ 96 w 120"/>
                <a:gd name="T47" fmla="*/ 54 h 54"/>
                <a:gd name="T48" fmla="*/ 90 w 120"/>
                <a:gd name="T49" fmla="*/ 48 h 54"/>
                <a:gd name="T50" fmla="*/ 84 w 120"/>
                <a:gd name="T51" fmla="*/ 42 h 54"/>
                <a:gd name="T52" fmla="*/ 78 w 120"/>
                <a:gd name="T53" fmla="*/ 36 h 54"/>
                <a:gd name="T54" fmla="*/ 78 w 120"/>
                <a:gd name="T55" fmla="*/ 36 h 54"/>
                <a:gd name="T56" fmla="*/ 78 w 120"/>
                <a:gd name="T57" fmla="*/ 36 h 54"/>
                <a:gd name="T58" fmla="*/ 90 w 120"/>
                <a:gd name="T59" fmla="*/ 36 h 54"/>
                <a:gd name="T60" fmla="*/ 108 w 120"/>
                <a:gd name="T61" fmla="*/ 42 h 54"/>
                <a:gd name="T62" fmla="*/ 114 w 120"/>
                <a:gd name="T63" fmla="*/ 42 h 54"/>
                <a:gd name="T64" fmla="*/ 120 w 120"/>
                <a:gd name="T65" fmla="*/ 42 h 54"/>
                <a:gd name="T66" fmla="*/ 120 w 120"/>
                <a:gd name="T67" fmla="*/ 36 h 54"/>
                <a:gd name="T68" fmla="*/ 114 w 120"/>
                <a:gd name="T69" fmla="*/ 36 h 54"/>
                <a:gd name="T70" fmla="*/ 102 w 120"/>
                <a:gd name="T71" fmla="*/ 36 h 54"/>
                <a:gd name="T72" fmla="*/ 90 w 120"/>
                <a:gd name="T73" fmla="*/ 30 h 54"/>
                <a:gd name="T74" fmla="*/ 84 w 120"/>
                <a:gd name="T75" fmla="*/ 30 h 54"/>
                <a:gd name="T76" fmla="*/ 84 w 120"/>
                <a:gd name="T77" fmla="*/ 24 h 54"/>
                <a:gd name="T78" fmla="*/ 90 w 120"/>
                <a:gd name="T79" fmla="*/ 18 h 54"/>
                <a:gd name="T80" fmla="*/ 96 w 120"/>
                <a:gd name="T81" fmla="*/ 18 h 54"/>
                <a:gd name="T82" fmla="*/ 96 w 120"/>
                <a:gd name="T83" fmla="*/ 18 h 54"/>
                <a:gd name="T84" fmla="*/ 90 w 120"/>
                <a:gd name="T85" fmla="*/ 12 h 54"/>
                <a:gd name="T86" fmla="*/ 84 w 120"/>
                <a:gd name="T87" fmla="*/ 12 h 54"/>
                <a:gd name="T88" fmla="*/ 78 w 120"/>
                <a:gd name="T89" fmla="*/ 18 h 54"/>
                <a:gd name="T90" fmla="*/ 78 w 120"/>
                <a:gd name="T91" fmla="*/ 18 h 54"/>
                <a:gd name="T92" fmla="*/ 72 w 120"/>
                <a:gd name="T93" fmla="*/ 24 h 54"/>
                <a:gd name="T94" fmla="*/ 66 w 120"/>
                <a:gd name="T95" fmla="*/ 24 h 54"/>
                <a:gd name="T96" fmla="*/ 60 w 120"/>
                <a:gd name="T97" fmla="*/ 18 h 54"/>
                <a:gd name="T98" fmla="*/ 54 w 120"/>
                <a:gd name="T99" fmla="*/ 18 h 54"/>
                <a:gd name="T100" fmla="*/ 48 w 120"/>
                <a:gd name="T101" fmla="*/ 18 h 54"/>
                <a:gd name="T102" fmla="*/ 54 w 120"/>
                <a:gd name="T103" fmla="*/ 6 h 54"/>
                <a:gd name="T104" fmla="*/ 66 w 120"/>
                <a:gd name="T105" fmla="*/ 0 h 54"/>
                <a:gd name="T106" fmla="*/ 66 w 120"/>
                <a:gd name="T107" fmla="*/ 0 h 54"/>
                <a:gd name="T108" fmla="*/ 60 w 120"/>
                <a:gd name="T109" fmla="*/ 0 h 54"/>
                <a:gd name="T110" fmla="*/ 54 w 120"/>
                <a:gd name="T111" fmla="*/ 6 h 54"/>
                <a:gd name="T112" fmla="*/ 42 w 120"/>
                <a:gd name="T113" fmla="*/ 6 h 54"/>
                <a:gd name="T114" fmla="*/ 42 w 120"/>
                <a:gd name="T115" fmla="*/ 12 h 54"/>
                <a:gd name="T116" fmla="*/ 36 w 120"/>
                <a:gd name="T117" fmla="*/ 18 h 54"/>
                <a:gd name="T118" fmla="*/ 24 w 120"/>
                <a:gd name="T119" fmla="*/ 18 h 54"/>
                <a:gd name="T120" fmla="*/ 12 w 120"/>
                <a:gd name="T121" fmla="*/ 18 h 54"/>
                <a:gd name="T122" fmla="*/ 6 w 120"/>
                <a:gd name="T123" fmla="*/ 18 h 5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0"/>
                <a:gd name="T187" fmla="*/ 0 h 54"/>
                <a:gd name="T188" fmla="*/ 120 w 120"/>
                <a:gd name="T189" fmla="*/ 54 h 5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0" h="54">
                  <a:moveTo>
                    <a:pt x="0" y="18"/>
                  </a:moveTo>
                  <a:lnTo>
                    <a:pt x="6" y="18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24"/>
                  </a:lnTo>
                  <a:lnTo>
                    <a:pt x="36" y="24"/>
                  </a:lnTo>
                  <a:lnTo>
                    <a:pt x="42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54" y="42"/>
                  </a:lnTo>
                  <a:lnTo>
                    <a:pt x="48" y="36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0" y="30"/>
                  </a:lnTo>
                  <a:lnTo>
                    <a:pt x="66" y="30"/>
                  </a:lnTo>
                  <a:lnTo>
                    <a:pt x="72" y="30"/>
                  </a:lnTo>
                  <a:lnTo>
                    <a:pt x="72" y="36"/>
                  </a:lnTo>
                  <a:lnTo>
                    <a:pt x="78" y="42"/>
                  </a:lnTo>
                  <a:lnTo>
                    <a:pt x="78" y="48"/>
                  </a:lnTo>
                  <a:lnTo>
                    <a:pt x="84" y="48"/>
                  </a:lnTo>
                  <a:lnTo>
                    <a:pt x="90" y="54"/>
                  </a:lnTo>
                  <a:lnTo>
                    <a:pt x="96" y="54"/>
                  </a:lnTo>
                  <a:lnTo>
                    <a:pt x="90" y="48"/>
                  </a:lnTo>
                  <a:lnTo>
                    <a:pt x="84" y="42"/>
                  </a:lnTo>
                  <a:lnTo>
                    <a:pt x="78" y="36"/>
                  </a:lnTo>
                  <a:lnTo>
                    <a:pt x="78" y="30"/>
                  </a:lnTo>
                  <a:lnTo>
                    <a:pt x="78" y="36"/>
                  </a:lnTo>
                  <a:lnTo>
                    <a:pt x="84" y="36"/>
                  </a:lnTo>
                  <a:lnTo>
                    <a:pt x="90" y="36"/>
                  </a:lnTo>
                  <a:lnTo>
                    <a:pt x="96" y="36"/>
                  </a:lnTo>
                  <a:lnTo>
                    <a:pt x="108" y="42"/>
                  </a:lnTo>
                  <a:lnTo>
                    <a:pt x="114" y="42"/>
                  </a:lnTo>
                  <a:lnTo>
                    <a:pt x="120" y="42"/>
                  </a:lnTo>
                  <a:lnTo>
                    <a:pt x="120" y="36"/>
                  </a:lnTo>
                  <a:lnTo>
                    <a:pt x="114" y="36"/>
                  </a:lnTo>
                  <a:lnTo>
                    <a:pt x="108" y="36"/>
                  </a:lnTo>
                  <a:lnTo>
                    <a:pt x="102" y="36"/>
                  </a:lnTo>
                  <a:lnTo>
                    <a:pt x="96" y="30"/>
                  </a:lnTo>
                  <a:lnTo>
                    <a:pt x="90" y="30"/>
                  </a:lnTo>
                  <a:lnTo>
                    <a:pt x="84" y="30"/>
                  </a:lnTo>
                  <a:lnTo>
                    <a:pt x="78" y="24"/>
                  </a:lnTo>
                  <a:lnTo>
                    <a:pt x="84" y="24"/>
                  </a:lnTo>
                  <a:lnTo>
                    <a:pt x="90" y="18"/>
                  </a:lnTo>
                  <a:lnTo>
                    <a:pt x="96" y="18"/>
                  </a:lnTo>
                  <a:lnTo>
                    <a:pt x="96" y="12"/>
                  </a:lnTo>
                  <a:lnTo>
                    <a:pt x="90" y="12"/>
                  </a:lnTo>
                  <a:lnTo>
                    <a:pt x="84" y="12"/>
                  </a:lnTo>
                  <a:lnTo>
                    <a:pt x="84" y="18"/>
                  </a:lnTo>
                  <a:lnTo>
                    <a:pt x="78" y="18"/>
                  </a:lnTo>
                  <a:lnTo>
                    <a:pt x="72" y="24"/>
                  </a:lnTo>
                  <a:lnTo>
                    <a:pt x="66" y="24"/>
                  </a:lnTo>
                  <a:lnTo>
                    <a:pt x="60" y="24"/>
                  </a:lnTo>
                  <a:lnTo>
                    <a:pt x="60" y="18"/>
                  </a:lnTo>
                  <a:lnTo>
                    <a:pt x="54" y="18"/>
                  </a:lnTo>
                  <a:lnTo>
                    <a:pt x="48" y="18"/>
                  </a:lnTo>
                  <a:lnTo>
                    <a:pt x="54" y="12"/>
                  </a:lnTo>
                  <a:lnTo>
                    <a:pt x="54" y="6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54" y="6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42" y="12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77" name="Freeform 477"/>
            <p:cNvSpPr>
              <a:spLocks/>
            </p:cNvSpPr>
            <p:nvPr/>
          </p:nvSpPr>
          <p:spPr bwMode="auto">
            <a:xfrm>
              <a:off x="4743" y="2139"/>
              <a:ext cx="102" cy="107"/>
            </a:xfrm>
            <a:custGeom>
              <a:avLst/>
              <a:gdLst>
                <a:gd name="T0" fmla="*/ 6 w 102"/>
                <a:gd name="T1" fmla="*/ 6 h 107"/>
                <a:gd name="T2" fmla="*/ 18 w 102"/>
                <a:gd name="T3" fmla="*/ 12 h 107"/>
                <a:gd name="T4" fmla="*/ 18 w 102"/>
                <a:gd name="T5" fmla="*/ 23 h 107"/>
                <a:gd name="T6" fmla="*/ 18 w 102"/>
                <a:gd name="T7" fmla="*/ 47 h 107"/>
                <a:gd name="T8" fmla="*/ 18 w 102"/>
                <a:gd name="T9" fmla="*/ 47 h 107"/>
                <a:gd name="T10" fmla="*/ 24 w 102"/>
                <a:gd name="T11" fmla="*/ 29 h 107"/>
                <a:gd name="T12" fmla="*/ 24 w 102"/>
                <a:gd name="T13" fmla="*/ 23 h 107"/>
                <a:gd name="T14" fmla="*/ 30 w 102"/>
                <a:gd name="T15" fmla="*/ 23 h 107"/>
                <a:gd name="T16" fmla="*/ 36 w 102"/>
                <a:gd name="T17" fmla="*/ 29 h 107"/>
                <a:gd name="T18" fmla="*/ 42 w 102"/>
                <a:gd name="T19" fmla="*/ 41 h 107"/>
                <a:gd name="T20" fmla="*/ 48 w 102"/>
                <a:gd name="T21" fmla="*/ 53 h 107"/>
                <a:gd name="T22" fmla="*/ 48 w 102"/>
                <a:gd name="T23" fmla="*/ 71 h 107"/>
                <a:gd name="T24" fmla="*/ 48 w 102"/>
                <a:gd name="T25" fmla="*/ 71 h 107"/>
                <a:gd name="T26" fmla="*/ 54 w 102"/>
                <a:gd name="T27" fmla="*/ 53 h 107"/>
                <a:gd name="T28" fmla="*/ 60 w 102"/>
                <a:gd name="T29" fmla="*/ 53 h 107"/>
                <a:gd name="T30" fmla="*/ 72 w 102"/>
                <a:gd name="T31" fmla="*/ 65 h 107"/>
                <a:gd name="T32" fmla="*/ 84 w 102"/>
                <a:gd name="T33" fmla="*/ 83 h 107"/>
                <a:gd name="T34" fmla="*/ 90 w 102"/>
                <a:gd name="T35" fmla="*/ 101 h 107"/>
                <a:gd name="T36" fmla="*/ 96 w 102"/>
                <a:gd name="T37" fmla="*/ 107 h 107"/>
                <a:gd name="T38" fmla="*/ 102 w 102"/>
                <a:gd name="T39" fmla="*/ 107 h 107"/>
                <a:gd name="T40" fmla="*/ 96 w 102"/>
                <a:gd name="T41" fmla="*/ 101 h 107"/>
                <a:gd name="T42" fmla="*/ 90 w 102"/>
                <a:gd name="T43" fmla="*/ 83 h 107"/>
                <a:gd name="T44" fmla="*/ 78 w 102"/>
                <a:gd name="T45" fmla="*/ 65 h 107"/>
                <a:gd name="T46" fmla="*/ 66 w 102"/>
                <a:gd name="T47" fmla="*/ 53 h 107"/>
                <a:gd name="T48" fmla="*/ 66 w 102"/>
                <a:gd name="T49" fmla="*/ 47 h 107"/>
                <a:gd name="T50" fmla="*/ 72 w 102"/>
                <a:gd name="T51" fmla="*/ 41 h 107"/>
                <a:gd name="T52" fmla="*/ 78 w 102"/>
                <a:gd name="T53" fmla="*/ 41 h 107"/>
                <a:gd name="T54" fmla="*/ 78 w 102"/>
                <a:gd name="T55" fmla="*/ 41 h 107"/>
                <a:gd name="T56" fmla="*/ 90 w 102"/>
                <a:gd name="T57" fmla="*/ 47 h 107"/>
                <a:gd name="T58" fmla="*/ 90 w 102"/>
                <a:gd name="T59" fmla="*/ 47 h 107"/>
                <a:gd name="T60" fmla="*/ 84 w 102"/>
                <a:gd name="T61" fmla="*/ 41 h 107"/>
                <a:gd name="T62" fmla="*/ 78 w 102"/>
                <a:gd name="T63" fmla="*/ 35 h 107"/>
                <a:gd name="T64" fmla="*/ 66 w 102"/>
                <a:gd name="T65" fmla="*/ 35 h 107"/>
                <a:gd name="T66" fmla="*/ 60 w 102"/>
                <a:gd name="T67" fmla="*/ 35 h 107"/>
                <a:gd name="T68" fmla="*/ 54 w 102"/>
                <a:gd name="T69" fmla="*/ 35 h 107"/>
                <a:gd name="T70" fmla="*/ 48 w 102"/>
                <a:gd name="T71" fmla="*/ 35 h 107"/>
                <a:gd name="T72" fmla="*/ 42 w 102"/>
                <a:gd name="T73" fmla="*/ 29 h 107"/>
                <a:gd name="T74" fmla="*/ 36 w 102"/>
                <a:gd name="T75" fmla="*/ 23 h 107"/>
                <a:gd name="T76" fmla="*/ 36 w 102"/>
                <a:gd name="T77" fmla="*/ 23 h 107"/>
                <a:gd name="T78" fmla="*/ 42 w 102"/>
                <a:gd name="T79" fmla="*/ 18 h 107"/>
                <a:gd name="T80" fmla="*/ 48 w 102"/>
                <a:gd name="T81" fmla="*/ 18 h 107"/>
                <a:gd name="T82" fmla="*/ 54 w 102"/>
                <a:gd name="T83" fmla="*/ 18 h 107"/>
                <a:gd name="T84" fmla="*/ 60 w 102"/>
                <a:gd name="T85" fmla="*/ 18 h 107"/>
                <a:gd name="T86" fmla="*/ 60 w 102"/>
                <a:gd name="T87" fmla="*/ 18 h 107"/>
                <a:gd name="T88" fmla="*/ 54 w 102"/>
                <a:gd name="T89" fmla="*/ 18 h 107"/>
                <a:gd name="T90" fmla="*/ 48 w 102"/>
                <a:gd name="T91" fmla="*/ 18 h 107"/>
                <a:gd name="T92" fmla="*/ 36 w 102"/>
                <a:gd name="T93" fmla="*/ 18 h 107"/>
                <a:gd name="T94" fmla="*/ 30 w 102"/>
                <a:gd name="T95" fmla="*/ 18 h 107"/>
                <a:gd name="T96" fmla="*/ 24 w 102"/>
                <a:gd name="T97" fmla="*/ 18 h 107"/>
                <a:gd name="T98" fmla="*/ 18 w 102"/>
                <a:gd name="T99" fmla="*/ 12 h 107"/>
                <a:gd name="T100" fmla="*/ 12 w 102"/>
                <a:gd name="T101" fmla="*/ 6 h 107"/>
                <a:gd name="T102" fmla="*/ 6 w 102"/>
                <a:gd name="T103" fmla="*/ 0 h 10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2"/>
                <a:gd name="T157" fmla="*/ 0 h 107"/>
                <a:gd name="T158" fmla="*/ 102 w 102"/>
                <a:gd name="T159" fmla="*/ 107 h 10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2" h="107">
                  <a:moveTo>
                    <a:pt x="0" y="0"/>
                  </a:moveTo>
                  <a:lnTo>
                    <a:pt x="6" y="6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8" y="23"/>
                  </a:lnTo>
                  <a:lnTo>
                    <a:pt x="18" y="35"/>
                  </a:lnTo>
                  <a:lnTo>
                    <a:pt x="18" y="47"/>
                  </a:lnTo>
                  <a:lnTo>
                    <a:pt x="18" y="59"/>
                  </a:lnTo>
                  <a:lnTo>
                    <a:pt x="18" y="47"/>
                  </a:lnTo>
                  <a:lnTo>
                    <a:pt x="18" y="35"/>
                  </a:lnTo>
                  <a:lnTo>
                    <a:pt x="24" y="29"/>
                  </a:lnTo>
                  <a:lnTo>
                    <a:pt x="24" y="23"/>
                  </a:lnTo>
                  <a:lnTo>
                    <a:pt x="30" y="23"/>
                  </a:lnTo>
                  <a:lnTo>
                    <a:pt x="36" y="29"/>
                  </a:lnTo>
                  <a:lnTo>
                    <a:pt x="36" y="35"/>
                  </a:lnTo>
                  <a:lnTo>
                    <a:pt x="42" y="41"/>
                  </a:lnTo>
                  <a:lnTo>
                    <a:pt x="48" y="47"/>
                  </a:lnTo>
                  <a:lnTo>
                    <a:pt x="48" y="53"/>
                  </a:lnTo>
                  <a:lnTo>
                    <a:pt x="42" y="65"/>
                  </a:lnTo>
                  <a:lnTo>
                    <a:pt x="48" y="71"/>
                  </a:lnTo>
                  <a:lnTo>
                    <a:pt x="54" y="83"/>
                  </a:lnTo>
                  <a:lnTo>
                    <a:pt x="48" y="71"/>
                  </a:lnTo>
                  <a:lnTo>
                    <a:pt x="48" y="65"/>
                  </a:lnTo>
                  <a:lnTo>
                    <a:pt x="54" y="53"/>
                  </a:lnTo>
                  <a:lnTo>
                    <a:pt x="54" y="47"/>
                  </a:lnTo>
                  <a:lnTo>
                    <a:pt x="60" y="53"/>
                  </a:lnTo>
                  <a:lnTo>
                    <a:pt x="66" y="59"/>
                  </a:lnTo>
                  <a:lnTo>
                    <a:pt x="72" y="65"/>
                  </a:lnTo>
                  <a:lnTo>
                    <a:pt x="78" y="77"/>
                  </a:lnTo>
                  <a:lnTo>
                    <a:pt x="84" y="83"/>
                  </a:lnTo>
                  <a:lnTo>
                    <a:pt x="90" y="95"/>
                  </a:lnTo>
                  <a:lnTo>
                    <a:pt x="90" y="101"/>
                  </a:lnTo>
                  <a:lnTo>
                    <a:pt x="96" y="107"/>
                  </a:lnTo>
                  <a:lnTo>
                    <a:pt x="102" y="107"/>
                  </a:lnTo>
                  <a:lnTo>
                    <a:pt x="96" y="101"/>
                  </a:lnTo>
                  <a:lnTo>
                    <a:pt x="90" y="89"/>
                  </a:lnTo>
                  <a:lnTo>
                    <a:pt x="90" y="83"/>
                  </a:lnTo>
                  <a:lnTo>
                    <a:pt x="84" y="77"/>
                  </a:lnTo>
                  <a:lnTo>
                    <a:pt x="78" y="65"/>
                  </a:lnTo>
                  <a:lnTo>
                    <a:pt x="72" y="59"/>
                  </a:lnTo>
                  <a:lnTo>
                    <a:pt x="66" y="53"/>
                  </a:lnTo>
                  <a:lnTo>
                    <a:pt x="60" y="47"/>
                  </a:lnTo>
                  <a:lnTo>
                    <a:pt x="66" y="47"/>
                  </a:lnTo>
                  <a:lnTo>
                    <a:pt x="66" y="41"/>
                  </a:lnTo>
                  <a:lnTo>
                    <a:pt x="72" y="41"/>
                  </a:lnTo>
                  <a:lnTo>
                    <a:pt x="78" y="41"/>
                  </a:lnTo>
                  <a:lnTo>
                    <a:pt x="84" y="41"/>
                  </a:lnTo>
                  <a:lnTo>
                    <a:pt x="90" y="47"/>
                  </a:lnTo>
                  <a:lnTo>
                    <a:pt x="90" y="41"/>
                  </a:lnTo>
                  <a:lnTo>
                    <a:pt x="84" y="41"/>
                  </a:lnTo>
                  <a:lnTo>
                    <a:pt x="84" y="35"/>
                  </a:lnTo>
                  <a:lnTo>
                    <a:pt x="78" y="35"/>
                  </a:lnTo>
                  <a:lnTo>
                    <a:pt x="72" y="35"/>
                  </a:lnTo>
                  <a:lnTo>
                    <a:pt x="66" y="35"/>
                  </a:lnTo>
                  <a:lnTo>
                    <a:pt x="60" y="35"/>
                  </a:lnTo>
                  <a:lnTo>
                    <a:pt x="54" y="41"/>
                  </a:lnTo>
                  <a:lnTo>
                    <a:pt x="54" y="35"/>
                  </a:lnTo>
                  <a:lnTo>
                    <a:pt x="48" y="35"/>
                  </a:lnTo>
                  <a:lnTo>
                    <a:pt x="42" y="29"/>
                  </a:lnTo>
                  <a:lnTo>
                    <a:pt x="42" y="23"/>
                  </a:lnTo>
                  <a:lnTo>
                    <a:pt x="36" y="23"/>
                  </a:lnTo>
                  <a:lnTo>
                    <a:pt x="42" y="23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54" y="18"/>
                  </a:lnTo>
                  <a:lnTo>
                    <a:pt x="60" y="18"/>
                  </a:lnTo>
                  <a:lnTo>
                    <a:pt x="54" y="18"/>
                  </a:lnTo>
                  <a:lnTo>
                    <a:pt x="48" y="18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78" name="Freeform 478"/>
            <p:cNvSpPr>
              <a:spLocks/>
            </p:cNvSpPr>
            <p:nvPr/>
          </p:nvSpPr>
          <p:spPr bwMode="auto">
            <a:xfrm>
              <a:off x="4666" y="2151"/>
              <a:ext cx="71" cy="125"/>
            </a:xfrm>
            <a:custGeom>
              <a:avLst/>
              <a:gdLst>
                <a:gd name="T0" fmla="*/ 41 w 71"/>
                <a:gd name="T1" fmla="*/ 11 h 125"/>
                <a:gd name="T2" fmla="*/ 35 w 71"/>
                <a:gd name="T3" fmla="*/ 23 h 125"/>
                <a:gd name="T4" fmla="*/ 18 w 71"/>
                <a:gd name="T5" fmla="*/ 29 h 125"/>
                <a:gd name="T6" fmla="*/ 6 w 71"/>
                <a:gd name="T7" fmla="*/ 35 h 125"/>
                <a:gd name="T8" fmla="*/ 6 w 71"/>
                <a:gd name="T9" fmla="*/ 47 h 125"/>
                <a:gd name="T10" fmla="*/ 12 w 71"/>
                <a:gd name="T11" fmla="*/ 41 h 125"/>
                <a:gd name="T12" fmla="*/ 24 w 71"/>
                <a:gd name="T13" fmla="*/ 35 h 125"/>
                <a:gd name="T14" fmla="*/ 35 w 71"/>
                <a:gd name="T15" fmla="*/ 29 h 125"/>
                <a:gd name="T16" fmla="*/ 35 w 71"/>
                <a:gd name="T17" fmla="*/ 41 h 125"/>
                <a:gd name="T18" fmla="*/ 24 w 71"/>
                <a:gd name="T19" fmla="*/ 53 h 125"/>
                <a:gd name="T20" fmla="*/ 12 w 71"/>
                <a:gd name="T21" fmla="*/ 59 h 125"/>
                <a:gd name="T22" fmla="*/ 0 w 71"/>
                <a:gd name="T23" fmla="*/ 65 h 125"/>
                <a:gd name="T24" fmla="*/ 0 w 71"/>
                <a:gd name="T25" fmla="*/ 71 h 125"/>
                <a:gd name="T26" fmla="*/ 6 w 71"/>
                <a:gd name="T27" fmla="*/ 65 h 125"/>
                <a:gd name="T28" fmla="*/ 18 w 71"/>
                <a:gd name="T29" fmla="*/ 59 h 125"/>
                <a:gd name="T30" fmla="*/ 30 w 71"/>
                <a:gd name="T31" fmla="*/ 59 h 125"/>
                <a:gd name="T32" fmla="*/ 30 w 71"/>
                <a:gd name="T33" fmla="*/ 71 h 125"/>
                <a:gd name="T34" fmla="*/ 24 w 71"/>
                <a:gd name="T35" fmla="*/ 77 h 125"/>
                <a:gd name="T36" fmla="*/ 12 w 71"/>
                <a:gd name="T37" fmla="*/ 89 h 125"/>
                <a:gd name="T38" fmla="*/ 6 w 71"/>
                <a:gd name="T39" fmla="*/ 95 h 125"/>
                <a:gd name="T40" fmla="*/ 6 w 71"/>
                <a:gd name="T41" fmla="*/ 95 h 125"/>
                <a:gd name="T42" fmla="*/ 18 w 71"/>
                <a:gd name="T43" fmla="*/ 89 h 125"/>
                <a:gd name="T44" fmla="*/ 24 w 71"/>
                <a:gd name="T45" fmla="*/ 83 h 125"/>
                <a:gd name="T46" fmla="*/ 18 w 71"/>
                <a:gd name="T47" fmla="*/ 95 h 125"/>
                <a:gd name="T48" fmla="*/ 12 w 71"/>
                <a:gd name="T49" fmla="*/ 113 h 125"/>
                <a:gd name="T50" fmla="*/ 0 w 71"/>
                <a:gd name="T51" fmla="*/ 125 h 125"/>
                <a:gd name="T52" fmla="*/ 0 w 71"/>
                <a:gd name="T53" fmla="*/ 125 h 125"/>
                <a:gd name="T54" fmla="*/ 12 w 71"/>
                <a:gd name="T55" fmla="*/ 119 h 125"/>
                <a:gd name="T56" fmla="*/ 24 w 71"/>
                <a:gd name="T57" fmla="*/ 101 h 125"/>
                <a:gd name="T58" fmla="*/ 35 w 71"/>
                <a:gd name="T59" fmla="*/ 83 h 125"/>
                <a:gd name="T60" fmla="*/ 41 w 71"/>
                <a:gd name="T61" fmla="*/ 101 h 125"/>
                <a:gd name="T62" fmla="*/ 41 w 71"/>
                <a:gd name="T63" fmla="*/ 107 h 125"/>
                <a:gd name="T64" fmla="*/ 47 w 71"/>
                <a:gd name="T65" fmla="*/ 101 h 125"/>
                <a:gd name="T66" fmla="*/ 47 w 71"/>
                <a:gd name="T67" fmla="*/ 89 h 125"/>
                <a:gd name="T68" fmla="*/ 35 w 71"/>
                <a:gd name="T69" fmla="*/ 77 h 125"/>
                <a:gd name="T70" fmla="*/ 41 w 71"/>
                <a:gd name="T71" fmla="*/ 59 h 125"/>
                <a:gd name="T72" fmla="*/ 41 w 71"/>
                <a:gd name="T73" fmla="*/ 53 h 125"/>
                <a:gd name="T74" fmla="*/ 53 w 71"/>
                <a:gd name="T75" fmla="*/ 59 h 125"/>
                <a:gd name="T76" fmla="*/ 59 w 71"/>
                <a:gd name="T77" fmla="*/ 77 h 125"/>
                <a:gd name="T78" fmla="*/ 65 w 71"/>
                <a:gd name="T79" fmla="*/ 77 h 125"/>
                <a:gd name="T80" fmla="*/ 65 w 71"/>
                <a:gd name="T81" fmla="*/ 65 h 125"/>
                <a:gd name="T82" fmla="*/ 59 w 71"/>
                <a:gd name="T83" fmla="*/ 53 h 125"/>
                <a:gd name="T84" fmla="*/ 41 w 71"/>
                <a:gd name="T85" fmla="*/ 47 h 125"/>
                <a:gd name="T86" fmla="*/ 47 w 71"/>
                <a:gd name="T87" fmla="*/ 29 h 125"/>
                <a:gd name="T88" fmla="*/ 53 w 71"/>
                <a:gd name="T89" fmla="*/ 29 h 125"/>
                <a:gd name="T90" fmla="*/ 59 w 71"/>
                <a:gd name="T91" fmla="*/ 35 h 125"/>
                <a:gd name="T92" fmla="*/ 65 w 71"/>
                <a:gd name="T93" fmla="*/ 41 h 125"/>
                <a:gd name="T94" fmla="*/ 71 w 71"/>
                <a:gd name="T95" fmla="*/ 47 h 125"/>
                <a:gd name="T96" fmla="*/ 65 w 71"/>
                <a:gd name="T97" fmla="*/ 35 h 125"/>
                <a:gd name="T98" fmla="*/ 59 w 71"/>
                <a:gd name="T99" fmla="*/ 23 h 125"/>
                <a:gd name="T100" fmla="*/ 53 w 71"/>
                <a:gd name="T101" fmla="*/ 17 h 125"/>
                <a:gd name="T102" fmla="*/ 53 w 71"/>
                <a:gd name="T103" fmla="*/ 6 h 125"/>
                <a:gd name="T104" fmla="*/ 47 w 71"/>
                <a:gd name="T105" fmla="*/ 0 h 12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1"/>
                <a:gd name="T160" fmla="*/ 0 h 125"/>
                <a:gd name="T161" fmla="*/ 71 w 71"/>
                <a:gd name="T162" fmla="*/ 125 h 12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1" h="125">
                  <a:moveTo>
                    <a:pt x="47" y="6"/>
                  </a:moveTo>
                  <a:lnTo>
                    <a:pt x="41" y="11"/>
                  </a:lnTo>
                  <a:lnTo>
                    <a:pt x="41" y="17"/>
                  </a:lnTo>
                  <a:lnTo>
                    <a:pt x="35" y="23"/>
                  </a:lnTo>
                  <a:lnTo>
                    <a:pt x="30" y="23"/>
                  </a:lnTo>
                  <a:lnTo>
                    <a:pt x="24" y="23"/>
                  </a:lnTo>
                  <a:lnTo>
                    <a:pt x="18" y="29"/>
                  </a:lnTo>
                  <a:lnTo>
                    <a:pt x="12" y="29"/>
                  </a:lnTo>
                  <a:lnTo>
                    <a:pt x="12" y="35"/>
                  </a:lnTo>
                  <a:lnTo>
                    <a:pt x="6" y="35"/>
                  </a:lnTo>
                  <a:lnTo>
                    <a:pt x="6" y="41"/>
                  </a:lnTo>
                  <a:lnTo>
                    <a:pt x="6" y="47"/>
                  </a:lnTo>
                  <a:lnTo>
                    <a:pt x="6" y="41"/>
                  </a:lnTo>
                  <a:lnTo>
                    <a:pt x="12" y="41"/>
                  </a:lnTo>
                  <a:lnTo>
                    <a:pt x="12" y="35"/>
                  </a:lnTo>
                  <a:lnTo>
                    <a:pt x="18" y="35"/>
                  </a:lnTo>
                  <a:lnTo>
                    <a:pt x="24" y="35"/>
                  </a:lnTo>
                  <a:lnTo>
                    <a:pt x="24" y="29"/>
                  </a:lnTo>
                  <a:lnTo>
                    <a:pt x="30" y="29"/>
                  </a:lnTo>
                  <a:lnTo>
                    <a:pt x="35" y="29"/>
                  </a:lnTo>
                  <a:lnTo>
                    <a:pt x="35" y="35"/>
                  </a:lnTo>
                  <a:lnTo>
                    <a:pt x="35" y="41"/>
                  </a:lnTo>
                  <a:lnTo>
                    <a:pt x="35" y="47"/>
                  </a:lnTo>
                  <a:lnTo>
                    <a:pt x="30" y="47"/>
                  </a:lnTo>
                  <a:lnTo>
                    <a:pt x="24" y="53"/>
                  </a:lnTo>
                  <a:lnTo>
                    <a:pt x="18" y="53"/>
                  </a:lnTo>
                  <a:lnTo>
                    <a:pt x="12" y="59"/>
                  </a:lnTo>
                  <a:lnTo>
                    <a:pt x="6" y="59"/>
                  </a:lnTo>
                  <a:lnTo>
                    <a:pt x="6" y="65"/>
                  </a:lnTo>
                  <a:lnTo>
                    <a:pt x="0" y="65"/>
                  </a:lnTo>
                  <a:lnTo>
                    <a:pt x="0" y="71"/>
                  </a:lnTo>
                  <a:lnTo>
                    <a:pt x="6" y="71"/>
                  </a:lnTo>
                  <a:lnTo>
                    <a:pt x="6" y="65"/>
                  </a:lnTo>
                  <a:lnTo>
                    <a:pt x="12" y="65"/>
                  </a:lnTo>
                  <a:lnTo>
                    <a:pt x="18" y="59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0" y="65"/>
                  </a:lnTo>
                  <a:lnTo>
                    <a:pt x="30" y="71"/>
                  </a:lnTo>
                  <a:lnTo>
                    <a:pt x="30" y="77"/>
                  </a:lnTo>
                  <a:lnTo>
                    <a:pt x="24" y="77"/>
                  </a:lnTo>
                  <a:lnTo>
                    <a:pt x="18" y="83"/>
                  </a:lnTo>
                  <a:lnTo>
                    <a:pt x="12" y="83"/>
                  </a:lnTo>
                  <a:lnTo>
                    <a:pt x="12" y="89"/>
                  </a:lnTo>
                  <a:lnTo>
                    <a:pt x="6" y="89"/>
                  </a:lnTo>
                  <a:lnTo>
                    <a:pt x="6" y="95"/>
                  </a:lnTo>
                  <a:lnTo>
                    <a:pt x="0" y="101"/>
                  </a:lnTo>
                  <a:lnTo>
                    <a:pt x="6" y="95"/>
                  </a:lnTo>
                  <a:lnTo>
                    <a:pt x="12" y="89"/>
                  </a:lnTo>
                  <a:lnTo>
                    <a:pt x="18" y="89"/>
                  </a:lnTo>
                  <a:lnTo>
                    <a:pt x="18" y="83"/>
                  </a:lnTo>
                  <a:lnTo>
                    <a:pt x="24" y="83"/>
                  </a:lnTo>
                  <a:lnTo>
                    <a:pt x="24" y="89"/>
                  </a:lnTo>
                  <a:lnTo>
                    <a:pt x="24" y="95"/>
                  </a:lnTo>
                  <a:lnTo>
                    <a:pt x="18" y="95"/>
                  </a:lnTo>
                  <a:lnTo>
                    <a:pt x="18" y="101"/>
                  </a:lnTo>
                  <a:lnTo>
                    <a:pt x="12" y="107"/>
                  </a:lnTo>
                  <a:lnTo>
                    <a:pt x="12" y="113"/>
                  </a:lnTo>
                  <a:lnTo>
                    <a:pt x="6" y="119"/>
                  </a:lnTo>
                  <a:lnTo>
                    <a:pt x="0" y="119"/>
                  </a:lnTo>
                  <a:lnTo>
                    <a:pt x="0" y="125"/>
                  </a:lnTo>
                  <a:lnTo>
                    <a:pt x="6" y="125"/>
                  </a:lnTo>
                  <a:lnTo>
                    <a:pt x="6" y="119"/>
                  </a:lnTo>
                  <a:lnTo>
                    <a:pt x="12" y="119"/>
                  </a:lnTo>
                  <a:lnTo>
                    <a:pt x="18" y="113"/>
                  </a:lnTo>
                  <a:lnTo>
                    <a:pt x="24" y="107"/>
                  </a:lnTo>
                  <a:lnTo>
                    <a:pt x="24" y="101"/>
                  </a:lnTo>
                  <a:lnTo>
                    <a:pt x="30" y="89"/>
                  </a:lnTo>
                  <a:lnTo>
                    <a:pt x="30" y="83"/>
                  </a:lnTo>
                  <a:lnTo>
                    <a:pt x="35" y="83"/>
                  </a:lnTo>
                  <a:lnTo>
                    <a:pt x="41" y="89"/>
                  </a:lnTo>
                  <a:lnTo>
                    <a:pt x="41" y="95"/>
                  </a:lnTo>
                  <a:lnTo>
                    <a:pt x="41" y="101"/>
                  </a:lnTo>
                  <a:lnTo>
                    <a:pt x="41" y="107"/>
                  </a:lnTo>
                  <a:lnTo>
                    <a:pt x="47" y="107"/>
                  </a:lnTo>
                  <a:lnTo>
                    <a:pt x="47" y="101"/>
                  </a:lnTo>
                  <a:lnTo>
                    <a:pt x="47" y="95"/>
                  </a:lnTo>
                  <a:lnTo>
                    <a:pt x="47" y="89"/>
                  </a:lnTo>
                  <a:lnTo>
                    <a:pt x="41" y="83"/>
                  </a:lnTo>
                  <a:lnTo>
                    <a:pt x="35" y="77"/>
                  </a:lnTo>
                  <a:lnTo>
                    <a:pt x="35" y="71"/>
                  </a:lnTo>
                  <a:lnTo>
                    <a:pt x="41" y="65"/>
                  </a:lnTo>
                  <a:lnTo>
                    <a:pt x="41" y="59"/>
                  </a:lnTo>
                  <a:lnTo>
                    <a:pt x="41" y="53"/>
                  </a:lnTo>
                  <a:lnTo>
                    <a:pt x="47" y="53"/>
                  </a:lnTo>
                  <a:lnTo>
                    <a:pt x="53" y="59"/>
                  </a:lnTo>
                  <a:lnTo>
                    <a:pt x="59" y="59"/>
                  </a:lnTo>
                  <a:lnTo>
                    <a:pt x="59" y="65"/>
                  </a:lnTo>
                  <a:lnTo>
                    <a:pt x="59" y="77"/>
                  </a:lnTo>
                  <a:lnTo>
                    <a:pt x="65" y="77"/>
                  </a:lnTo>
                  <a:lnTo>
                    <a:pt x="65" y="71"/>
                  </a:lnTo>
                  <a:lnTo>
                    <a:pt x="65" y="65"/>
                  </a:lnTo>
                  <a:lnTo>
                    <a:pt x="59" y="65"/>
                  </a:lnTo>
                  <a:lnTo>
                    <a:pt x="59" y="59"/>
                  </a:lnTo>
                  <a:lnTo>
                    <a:pt x="59" y="53"/>
                  </a:lnTo>
                  <a:lnTo>
                    <a:pt x="53" y="53"/>
                  </a:lnTo>
                  <a:lnTo>
                    <a:pt x="47" y="47"/>
                  </a:lnTo>
                  <a:lnTo>
                    <a:pt x="41" y="47"/>
                  </a:lnTo>
                  <a:lnTo>
                    <a:pt x="41" y="41"/>
                  </a:lnTo>
                  <a:lnTo>
                    <a:pt x="47" y="35"/>
                  </a:lnTo>
                  <a:lnTo>
                    <a:pt x="47" y="29"/>
                  </a:lnTo>
                  <a:lnTo>
                    <a:pt x="53" y="29"/>
                  </a:lnTo>
                  <a:lnTo>
                    <a:pt x="59" y="29"/>
                  </a:lnTo>
                  <a:lnTo>
                    <a:pt x="59" y="35"/>
                  </a:lnTo>
                  <a:lnTo>
                    <a:pt x="65" y="35"/>
                  </a:lnTo>
                  <a:lnTo>
                    <a:pt x="65" y="41"/>
                  </a:lnTo>
                  <a:lnTo>
                    <a:pt x="65" y="47"/>
                  </a:lnTo>
                  <a:lnTo>
                    <a:pt x="71" y="47"/>
                  </a:lnTo>
                  <a:lnTo>
                    <a:pt x="71" y="41"/>
                  </a:lnTo>
                  <a:lnTo>
                    <a:pt x="71" y="35"/>
                  </a:lnTo>
                  <a:lnTo>
                    <a:pt x="65" y="35"/>
                  </a:lnTo>
                  <a:lnTo>
                    <a:pt x="65" y="29"/>
                  </a:lnTo>
                  <a:lnTo>
                    <a:pt x="59" y="23"/>
                  </a:lnTo>
                  <a:lnTo>
                    <a:pt x="53" y="23"/>
                  </a:lnTo>
                  <a:lnTo>
                    <a:pt x="53" y="17"/>
                  </a:lnTo>
                  <a:lnTo>
                    <a:pt x="53" y="11"/>
                  </a:lnTo>
                  <a:lnTo>
                    <a:pt x="53" y="6"/>
                  </a:lnTo>
                  <a:lnTo>
                    <a:pt x="47" y="0"/>
                  </a:lnTo>
                  <a:lnTo>
                    <a:pt x="47" y="6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79" name="Freeform 479"/>
            <p:cNvSpPr>
              <a:spLocks/>
            </p:cNvSpPr>
            <p:nvPr/>
          </p:nvSpPr>
          <p:spPr bwMode="auto">
            <a:xfrm>
              <a:off x="4582" y="2121"/>
              <a:ext cx="119" cy="65"/>
            </a:xfrm>
            <a:custGeom>
              <a:avLst/>
              <a:gdLst>
                <a:gd name="T0" fmla="*/ 102 w 119"/>
                <a:gd name="T1" fmla="*/ 0 h 65"/>
                <a:gd name="T2" fmla="*/ 90 w 119"/>
                <a:gd name="T3" fmla="*/ 6 h 65"/>
                <a:gd name="T4" fmla="*/ 78 w 119"/>
                <a:gd name="T5" fmla="*/ 12 h 65"/>
                <a:gd name="T6" fmla="*/ 72 w 119"/>
                <a:gd name="T7" fmla="*/ 12 h 65"/>
                <a:gd name="T8" fmla="*/ 66 w 119"/>
                <a:gd name="T9" fmla="*/ 12 h 65"/>
                <a:gd name="T10" fmla="*/ 60 w 119"/>
                <a:gd name="T11" fmla="*/ 12 h 65"/>
                <a:gd name="T12" fmla="*/ 54 w 119"/>
                <a:gd name="T13" fmla="*/ 12 h 65"/>
                <a:gd name="T14" fmla="*/ 42 w 119"/>
                <a:gd name="T15" fmla="*/ 12 h 65"/>
                <a:gd name="T16" fmla="*/ 36 w 119"/>
                <a:gd name="T17" fmla="*/ 12 h 65"/>
                <a:gd name="T18" fmla="*/ 42 w 119"/>
                <a:gd name="T19" fmla="*/ 12 h 65"/>
                <a:gd name="T20" fmla="*/ 48 w 119"/>
                <a:gd name="T21" fmla="*/ 12 h 65"/>
                <a:gd name="T22" fmla="*/ 54 w 119"/>
                <a:gd name="T23" fmla="*/ 12 h 65"/>
                <a:gd name="T24" fmla="*/ 60 w 119"/>
                <a:gd name="T25" fmla="*/ 18 h 65"/>
                <a:gd name="T26" fmla="*/ 60 w 119"/>
                <a:gd name="T27" fmla="*/ 18 h 65"/>
                <a:gd name="T28" fmla="*/ 60 w 119"/>
                <a:gd name="T29" fmla="*/ 24 h 65"/>
                <a:gd name="T30" fmla="*/ 54 w 119"/>
                <a:gd name="T31" fmla="*/ 30 h 65"/>
                <a:gd name="T32" fmla="*/ 48 w 119"/>
                <a:gd name="T33" fmla="*/ 30 h 65"/>
                <a:gd name="T34" fmla="*/ 36 w 119"/>
                <a:gd name="T35" fmla="*/ 30 h 65"/>
                <a:gd name="T36" fmla="*/ 30 w 119"/>
                <a:gd name="T37" fmla="*/ 30 h 65"/>
                <a:gd name="T38" fmla="*/ 18 w 119"/>
                <a:gd name="T39" fmla="*/ 30 h 65"/>
                <a:gd name="T40" fmla="*/ 18 w 119"/>
                <a:gd name="T41" fmla="*/ 30 h 65"/>
                <a:gd name="T42" fmla="*/ 24 w 119"/>
                <a:gd name="T43" fmla="*/ 30 h 65"/>
                <a:gd name="T44" fmla="*/ 36 w 119"/>
                <a:gd name="T45" fmla="*/ 30 h 65"/>
                <a:gd name="T46" fmla="*/ 42 w 119"/>
                <a:gd name="T47" fmla="*/ 36 h 65"/>
                <a:gd name="T48" fmla="*/ 42 w 119"/>
                <a:gd name="T49" fmla="*/ 41 h 65"/>
                <a:gd name="T50" fmla="*/ 30 w 119"/>
                <a:gd name="T51" fmla="*/ 47 h 65"/>
                <a:gd name="T52" fmla="*/ 18 w 119"/>
                <a:gd name="T53" fmla="*/ 47 h 65"/>
                <a:gd name="T54" fmla="*/ 12 w 119"/>
                <a:gd name="T55" fmla="*/ 47 h 65"/>
                <a:gd name="T56" fmla="*/ 0 w 119"/>
                <a:gd name="T57" fmla="*/ 47 h 65"/>
                <a:gd name="T58" fmla="*/ 0 w 119"/>
                <a:gd name="T59" fmla="*/ 53 h 65"/>
                <a:gd name="T60" fmla="*/ 6 w 119"/>
                <a:gd name="T61" fmla="*/ 53 h 65"/>
                <a:gd name="T62" fmla="*/ 18 w 119"/>
                <a:gd name="T63" fmla="*/ 53 h 65"/>
                <a:gd name="T64" fmla="*/ 30 w 119"/>
                <a:gd name="T65" fmla="*/ 47 h 65"/>
                <a:gd name="T66" fmla="*/ 42 w 119"/>
                <a:gd name="T67" fmla="*/ 41 h 65"/>
                <a:gd name="T68" fmla="*/ 54 w 119"/>
                <a:gd name="T69" fmla="*/ 47 h 65"/>
                <a:gd name="T70" fmla="*/ 54 w 119"/>
                <a:gd name="T71" fmla="*/ 53 h 65"/>
                <a:gd name="T72" fmla="*/ 48 w 119"/>
                <a:gd name="T73" fmla="*/ 65 h 65"/>
                <a:gd name="T74" fmla="*/ 48 w 119"/>
                <a:gd name="T75" fmla="*/ 65 h 65"/>
                <a:gd name="T76" fmla="*/ 54 w 119"/>
                <a:gd name="T77" fmla="*/ 59 h 65"/>
                <a:gd name="T78" fmla="*/ 60 w 119"/>
                <a:gd name="T79" fmla="*/ 47 h 65"/>
                <a:gd name="T80" fmla="*/ 60 w 119"/>
                <a:gd name="T81" fmla="*/ 36 h 65"/>
                <a:gd name="T82" fmla="*/ 66 w 119"/>
                <a:gd name="T83" fmla="*/ 30 h 65"/>
                <a:gd name="T84" fmla="*/ 72 w 119"/>
                <a:gd name="T85" fmla="*/ 24 h 65"/>
                <a:gd name="T86" fmla="*/ 78 w 119"/>
                <a:gd name="T87" fmla="*/ 24 h 65"/>
                <a:gd name="T88" fmla="*/ 84 w 119"/>
                <a:gd name="T89" fmla="*/ 24 h 65"/>
                <a:gd name="T90" fmla="*/ 84 w 119"/>
                <a:gd name="T91" fmla="*/ 41 h 65"/>
                <a:gd name="T92" fmla="*/ 84 w 119"/>
                <a:gd name="T93" fmla="*/ 47 h 65"/>
                <a:gd name="T94" fmla="*/ 84 w 119"/>
                <a:gd name="T95" fmla="*/ 47 h 65"/>
                <a:gd name="T96" fmla="*/ 84 w 119"/>
                <a:gd name="T97" fmla="*/ 41 h 65"/>
                <a:gd name="T98" fmla="*/ 90 w 119"/>
                <a:gd name="T99" fmla="*/ 24 h 65"/>
                <a:gd name="T100" fmla="*/ 90 w 119"/>
                <a:gd name="T101" fmla="*/ 18 h 65"/>
                <a:gd name="T102" fmla="*/ 96 w 119"/>
                <a:gd name="T103" fmla="*/ 12 h 65"/>
                <a:gd name="T104" fmla="*/ 108 w 119"/>
                <a:gd name="T105" fmla="*/ 6 h 65"/>
                <a:gd name="T106" fmla="*/ 114 w 119"/>
                <a:gd name="T107" fmla="*/ 0 h 65"/>
                <a:gd name="T108" fmla="*/ 114 w 119"/>
                <a:gd name="T109" fmla="*/ 0 h 65"/>
                <a:gd name="T110" fmla="*/ 108 w 119"/>
                <a:gd name="T111" fmla="*/ 0 h 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9"/>
                <a:gd name="T169" fmla="*/ 0 h 65"/>
                <a:gd name="T170" fmla="*/ 119 w 119"/>
                <a:gd name="T171" fmla="*/ 65 h 6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9" h="65">
                  <a:moveTo>
                    <a:pt x="102" y="0"/>
                  </a:moveTo>
                  <a:lnTo>
                    <a:pt x="102" y="0"/>
                  </a:lnTo>
                  <a:lnTo>
                    <a:pt x="96" y="0"/>
                  </a:lnTo>
                  <a:lnTo>
                    <a:pt x="90" y="6"/>
                  </a:lnTo>
                  <a:lnTo>
                    <a:pt x="84" y="6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72" y="18"/>
                  </a:lnTo>
                  <a:lnTo>
                    <a:pt x="66" y="12"/>
                  </a:lnTo>
                  <a:lnTo>
                    <a:pt x="60" y="12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42" y="12"/>
                  </a:lnTo>
                  <a:lnTo>
                    <a:pt x="48" y="12"/>
                  </a:lnTo>
                  <a:lnTo>
                    <a:pt x="54" y="12"/>
                  </a:lnTo>
                  <a:lnTo>
                    <a:pt x="54" y="18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0" y="24"/>
                  </a:lnTo>
                  <a:lnTo>
                    <a:pt x="60" y="30"/>
                  </a:lnTo>
                  <a:lnTo>
                    <a:pt x="54" y="30"/>
                  </a:lnTo>
                  <a:lnTo>
                    <a:pt x="48" y="30"/>
                  </a:lnTo>
                  <a:lnTo>
                    <a:pt x="42" y="30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18" y="30"/>
                  </a:lnTo>
                  <a:lnTo>
                    <a:pt x="24" y="30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42" y="36"/>
                  </a:lnTo>
                  <a:lnTo>
                    <a:pt x="42" y="41"/>
                  </a:lnTo>
                  <a:lnTo>
                    <a:pt x="36" y="41"/>
                  </a:lnTo>
                  <a:lnTo>
                    <a:pt x="30" y="47"/>
                  </a:lnTo>
                  <a:lnTo>
                    <a:pt x="24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6" y="47"/>
                  </a:lnTo>
                  <a:lnTo>
                    <a:pt x="0" y="47"/>
                  </a:lnTo>
                  <a:lnTo>
                    <a:pt x="0" y="53"/>
                  </a:lnTo>
                  <a:lnTo>
                    <a:pt x="6" y="53"/>
                  </a:lnTo>
                  <a:lnTo>
                    <a:pt x="12" y="53"/>
                  </a:lnTo>
                  <a:lnTo>
                    <a:pt x="18" y="53"/>
                  </a:lnTo>
                  <a:lnTo>
                    <a:pt x="24" y="53"/>
                  </a:lnTo>
                  <a:lnTo>
                    <a:pt x="30" y="47"/>
                  </a:lnTo>
                  <a:lnTo>
                    <a:pt x="36" y="47"/>
                  </a:lnTo>
                  <a:lnTo>
                    <a:pt x="42" y="41"/>
                  </a:lnTo>
                  <a:lnTo>
                    <a:pt x="48" y="41"/>
                  </a:lnTo>
                  <a:lnTo>
                    <a:pt x="54" y="47"/>
                  </a:lnTo>
                  <a:lnTo>
                    <a:pt x="54" y="53"/>
                  </a:lnTo>
                  <a:lnTo>
                    <a:pt x="48" y="59"/>
                  </a:lnTo>
                  <a:lnTo>
                    <a:pt x="48" y="65"/>
                  </a:lnTo>
                  <a:lnTo>
                    <a:pt x="54" y="59"/>
                  </a:lnTo>
                  <a:lnTo>
                    <a:pt x="54" y="53"/>
                  </a:lnTo>
                  <a:lnTo>
                    <a:pt x="60" y="47"/>
                  </a:lnTo>
                  <a:lnTo>
                    <a:pt x="54" y="41"/>
                  </a:lnTo>
                  <a:lnTo>
                    <a:pt x="60" y="36"/>
                  </a:lnTo>
                  <a:lnTo>
                    <a:pt x="66" y="30"/>
                  </a:lnTo>
                  <a:lnTo>
                    <a:pt x="72" y="24"/>
                  </a:lnTo>
                  <a:lnTo>
                    <a:pt x="78" y="24"/>
                  </a:lnTo>
                  <a:lnTo>
                    <a:pt x="84" y="24"/>
                  </a:lnTo>
                  <a:lnTo>
                    <a:pt x="84" y="30"/>
                  </a:lnTo>
                  <a:lnTo>
                    <a:pt x="84" y="41"/>
                  </a:lnTo>
                  <a:lnTo>
                    <a:pt x="84" y="47"/>
                  </a:lnTo>
                  <a:lnTo>
                    <a:pt x="84" y="41"/>
                  </a:lnTo>
                  <a:lnTo>
                    <a:pt x="90" y="36"/>
                  </a:lnTo>
                  <a:lnTo>
                    <a:pt x="90" y="24"/>
                  </a:lnTo>
                  <a:lnTo>
                    <a:pt x="84" y="18"/>
                  </a:lnTo>
                  <a:lnTo>
                    <a:pt x="90" y="18"/>
                  </a:lnTo>
                  <a:lnTo>
                    <a:pt x="90" y="12"/>
                  </a:lnTo>
                  <a:lnTo>
                    <a:pt x="96" y="12"/>
                  </a:lnTo>
                  <a:lnTo>
                    <a:pt x="102" y="6"/>
                  </a:lnTo>
                  <a:lnTo>
                    <a:pt x="108" y="6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9" y="0"/>
                  </a:lnTo>
                  <a:lnTo>
                    <a:pt x="114" y="0"/>
                  </a:lnTo>
                  <a:lnTo>
                    <a:pt x="108" y="0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80" name="Freeform 480"/>
            <p:cNvSpPr>
              <a:spLocks/>
            </p:cNvSpPr>
            <p:nvPr/>
          </p:nvSpPr>
          <p:spPr bwMode="auto">
            <a:xfrm>
              <a:off x="4743" y="2085"/>
              <a:ext cx="12" cy="6"/>
            </a:xfrm>
            <a:custGeom>
              <a:avLst/>
              <a:gdLst>
                <a:gd name="T0" fmla="*/ 0 w 12"/>
                <a:gd name="T1" fmla="*/ 0 h 6"/>
                <a:gd name="T2" fmla="*/ 6 w 12"/>
                <a:gd name="T3" fmla="*/ 0 h 6"/>
                <a:gd name="T4" fmla="*/ 6 w 12"/>
                <a:gd name="T5" fmla="*/ 0 h 6"/>
                <a:gd name="T6" fmla="*/ 12 w 12"/>
                <a:gd name="T7" fmla="*/ 0 h 6"/>
                <a:gd name="T8" fmla="*/ 12 w 12"/>
                <a:gd name="T9" fmla="*/ 0 h 6"/>
                <a:gd name="T10" fmla="*/ 12 w 12"/>
                <a:gd name="T11" fmla="*/ 0 h 6"/>
                <a:gd name="T12" fmla="*/ 12 w 12"/>
                <a:gd name="T13" fmla="*/ 6 h 6"/>
                <a:gd name="T14" fmla="*/ 12 w 12"/>
                <a:gd name="T15" fmla="*/ 6 h 6"/>
                <a:gd name="T16" fmla="*/ 12 w 12"/>
                <a:gd name="T17" fmla="*/ 6 h 6"/>
                <a:gd name="T18" fmla="*/ 12 w 12"/>
                <a:gd name="T19" fmla="*/ 6 h 6"/>
                <a:gd name="T20" fmla="*/ 6 w 12"/>
                <a:gd name="T21" fmla="*/ 6 h 6"/>
                <a:gd name="T22" fmla="*/ 6 w 12"/>
                <a:gd name="T23" fmla="*/ 6 h 6"/>
                <a:gd name="T24" fmla="*/ 0 w 12"/>
                <a:gd name="T25" fmla="*/ 6 h 6"/>
                <a:gd name="T26" fmla="*/ 0 w 12"/>
                <a:gd name="T27" fmla="*/ 6 h 6"/>
                <a:gd name="T28" fmla="*/ 0 w 12"/>
                <a:gd name="T29" fmla="*/ 0 h 6"/>
                <a:gd name="T30" fmla="*/ 0 w 12"/>
                <a:gd name="T31" fmla="*/ 0 h 6"/>
                <a:gd name="T32" fmla="*/ 0 w 12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6"/>
                <a:gd name="T53" fmla="*/ 12 w 12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81" name="Freeform 481"/>
            <p:cNvSpPr>
              <a:spLocks/>
            </p:cNvSpPr>
            <p:nvPr/>
          </p:nvSpPr>
          <p:spPr bwMode="auto">
            <a:xfrm>
              <a:off x="4743" y="2109"/>
              <a:ext cx="6" cy="6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0 h 6"/>
                <a:gd name="T4" fmla="*/ 6 w 6"/>
                <a:gd name="T5" fmla="*/ 0 h 6"/>
                <a:gd name="T6" fmla="*/ 6 w 6"/>
                <a:gd name="T7" fmla="*/ 0 h 6"/>
                <a:gd name="T8" fmla="*/ 6 w 6"/>
                <a:gd name="T9" fmla="*/ 0 h 6"/>
                <a:gd name="T10" fmla="*/ 6 w 6"/>
                <a:gd name="T11" fmla="*/ 0 h 6"/>
                <a:gd name="T12" fmla="*/ 6 w 6"/>
                <a:gd name="T13" fmla="*/ 6 h 6"/>
                <a:gd name="T14" fmla="*/ 6 w 6"/>
                <a:gd name="T15" fmla="*/ 6 h 6"/>
                <a:gd name="T16" fmla="*/ 6 w 6"/>
                <a:gd name="T17" fmla="*/ 6 h 6"/>
                <a:gd name="T18" fmla="*/ 6 w 6"/>
                <a:gd name="T19" fmla="*/ 6 h 6"/>
                <a:gd name="T20" fmla="*/ 0 w 6"/>
                <a:gd name="T21" fmla="*/ 6 h 6"/>
                <a:gd name="T22" fmla="*/ 0 w 6"/>
                <a:gd name="T23" fmla="*/ 6 h 6"/>
                <a:gd name="T24" fmla="*/ 0 w 6"/>
                <a:gd name="T25" fmla="*/ 6 h 6"/>
                <a:gd name="T26" fmla="*/ 0 w 6"/>
                <a:gd name="T27" fmla="*/ 6 h 6"/>
                <a:gd name="T28" fmla="*/ 0 w 6"/>
                <a:gd name="T29" fmla="*/ 6 h 6"/>
                <a:gd name="T30" fmla="*/ 0 w 6"/>
                <a:gd name="T31" fmla="*/ 0 h 6"/>
                <a:gd name="T32" fmla="*/ 0 w 6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"/>
                <a:gd name="T52" fmla="*/ 0 h 6"/>
                <a:gd name="T53" fmla="*/ 6 w 6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" h="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82" name="Freeform 482"/>
            <p:cNvSpPr>
              <a:spLocks/>
            </p:cNvSpPr>
            <p:nvPr/>
          </p:nvSpPr>
          <p:spPr bwMode="auto">
            <a:xfrm>
              <a:off x="4761" y="2127"/>
              <a:ext cx="12" cy="12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0 h 12"/>
                <a:gd name="T8" fmla="*/ 12 w 12"/>
                <a:gd name="T9" fmla="*/ 0 h 12"/>
                <a:gd name="T10" fmla="*/ 12 w 12"/>
                <a:gd name="T11" fmla="*/ 6 h 12"/>
                <a:gd name="T12" fmla="*/ 12 w 12"/>
                <a:gd name="T13" fmla="*/ 6 h 12"/>
                <a:gd name="T14" fmla="*/ 12 w 12"/>
                <a:gd name="T15" fmla="*/ 6 h 12"/>
                <a:gd name="T16" fmla="*/ 12 w 12"/>
                <a:gd name="T17" fmla="*/ 12 h 12"/>
                <a:gd name="T18" fmla="*/ 12 w 12"/>
                <a:gd name="T19" fmla="*/ 12 h 12"/>
                <a:gd name="T20" fmla="*/ 6 w 12"/>
                <a:gd name="T21" fmla="*/ 12 h 12"/>
                <a:gd name="T22" fmla="*/ 6 w 12"/>
                <a:gd name="T23" fmla="*/ 12 h 12"/>
                <a:gd name="T24" fmla="*/ 0 w 12"/>
                <a:gd name="T25" fmla="*/ 12 h 12"/>
                <a:gd name="T26" fmla="*/ 0 w 12"/>
                <a:gd name="T27" fmla="*/ 6 h 12"/>
                <a:gd name="T28" fmla="*/ 0 w 12"/>
                <a:gd name="T29" fmla="*/ 6 h 12"/>
                <a:gd name="T30" fmla="*/ 0 w 12"/>
                <a:gd name="T31" fmla="*/ 6 h 12"/>
                <a:gd name="T32" fmla="*/ 0 w 12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6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83" name="Freeform 483"/>
            <p:cNvSpPr>
              <a:spLocks/>
            </p:cNvSpPr>
            <p:nvPr/>
          </p:nvSpPr>
          <p:spPr bwMode="auto">
            <a:xfrm>
              <a:off x="4719" y="2121"/>
              <a:ext cx="12" cy="12"/>
            </a:xfrm>
            <a:custGeom>
              <a:avLst/>
              <a:gdLst>
                <a:gd name="T0" fmla="*/ 6 w 12"/>
                <a:gd name="T1" fmla="*/ 0 h 12"/>
                <a:gd name="T2" fmla="*/ 6 w 12"/>
                <a:gd name="T3" fmla="*/ 0 h 12"/>
                <a:gd name="T4" fmla="*/ 12 w 12"/>
                <a:gd name="T5" fmla="*/ 6 h 12"/>
                <a:gd name="T6" fmla="*/ 12 w 12"/>
                <a:gd name="T7" fmla="*/ 6 h 12"/>
                <a:gd name="T8" fmla="*/ 12 w 12"/>
                <a:gd name="T9" fmla="*/ 6 h 12"/>
                <a:gd name="T10" fmla="*/ 12 w 12"/>
                <a:gd name="T11" fmla="*/ 12 h 12"/>
                <a:gd name="T12" fmla="*/ 12 w 12"/>
                <a:gd name="T13" fmla="*/ 12 h 12"/>
                <a:gd name="T14" fmla="*/ 6 w 12"/>
                <a:gd name="T15" fmla="*/ 12 h 12"/>
                <a:gd name="T16" fmla="*/ 6 w 12"/>
                <a:gd name="T17" fmla="*/ 12 h 12"/>
                <a:gd name="T18" fmla="*/ 0 w 12"/>
                <a:gd name="T19" fmla="*/ 12 h 12"/>
                <a:gd name="T20" fmla="*/ 0 w 12"/>
                <a:gd name="T21" fmla="*/ 12 h 12"/>
                <a:gd name="T22" fmla="*/ 0 w 12"/>
                <a:gd name="T23" fmla="*/ 12 h 12"/>
                <a:gd name="T24" fmla="*/ 0 w 12"/>
                <a:gd name="T25" fmla="*/ 12 h 12"/>
                <a:gd name="T26" fmla="*/ 0 w 12"/>
                <a:gd name="T27" fmla="*/ 6 h 12"/>
                <a:gd name="T28" fmla="*/ 0 w 12"/>
                <a:gd name="T29" fmla="*/ 6 h 12"/>
                <a:gd name="T30" fmla="*/ 0 w 12"/>
                <a:gd name="T31" fmla="*/ 0 h 12"/>
                <a:gd name="T32" fmla="*/ 6 w 1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6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84" name="Freeform 484"/>
            <p:cNvSpPr>
              <a:spLocks/>
            </p:cNvSpPr>
            <p:nvPr/>
          </p:nvSpPr>
          <p:spPr bwMode="auto">
            <a:xfrm>
              <a:off x="4707" y="2097"/>
              <a:ext cx="18" cy="12"/>
            </a:xfrm>
            <a:custGeom>
              <a:avLst/>
              <a:gdLst>
                <a:gd name="T0" fmla="*/ 0 w 18"/>
                <a:gd name="T1" fmla="*/ 6 h 12"/>
                <a:gd name="T2" fmla="*/ 0 w 18"/>
                <a:gd name="T3" fmla="*/ 0 h 12"/>
                <a:gd name="T4" fmla="*/ 6 w 18"/>
                <a:gd name="T5" fmla="*/ 0 h 12"/>
                <a:gd name="T6" fmla="*/ 6 w 18"/>
                <a:gd name="T7" fmla="*/ 0 h 12"/>
                <a:gd name="T8" fmla="*/ 12 w 18"/>
                <a:gd name="T9" fmla="*/ 0 h 12"/>
                <a:gd name="T10" fmla="*/ 12 w 18"/>
                <a:gd name="T11" fmla="*/ 0 h 12"/>
                <a:gd name="T12" fmla="*/ 12 w 18"/>
                <a:gd name="T13" fmla="*/ 0 h 12"/>
                <a:gd name="T14" fmla="*/ 18 w 18"/>
                <a:gd name="T15" fmla="*/ 0 h 12"/>
                <a:gd name="T16" fmla="*/ 18 w 18"/>
                <a:gd name="T17" fmla="*/ 0 h 12"/>
                <a:gd name="T18" fmla="*/ 18 w 18"/>
                <a:gd name="T19" fmla="*/ 6 h 12"/>
                <a:gd name="T20" fmla="*/ 18 w 18"/>
                <a:gd name="T21" fmla="*/ 6 h 12"/>
                <a:gd name="T22" fmla="*/ 12 w 18"/>
                <a:gd name="T23" fmla="*/ 6 h 12"/>
                <a:gd name="T24" fmla="*/ 12 w 18"/>
                <a:gd name="T25" fmla="*/ 12 h 12"/>
                <a:gd name="T26" fmla="*/ 12 w 18"/>
                <a:gd name="T27" fmla="*/ 12 h 12"/>
                <a:gd name="T28" fmla="*/ 6 w 18"/>
                <a:gd name="T29" fmla="*/ 12 h 12"/>
                <a:gd name="T30" fmla="*/ 6 w 18"/>
                <a:gd name="T31" fmla="*/ 6 h 12"/>
                <a:gd name="T32" fmla="*/ 0 w 1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2"/>
                <a:gd name="T53" fmla="*/ 18 w 1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2">
                  <a:moveTo>
                    <a:pt x="0" y="6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85" name="Freeform 485"/>
            <p:cNvSpPr>
              <a:spLocks/>
            </p:cNvSpPr>
            <p:nvPr/>
          </p:nvSpPr>
          <p:spPr bwMode="auto">
            <a:xfrm>
              <a:off x="4690" y="2091"/>
              <a:ext cx="11" cy="12"/>
            </a:xfrm>
            <a:custGeom>
              <a:avLst/>
              <a:gdLst>
                <a:gd name="T0" fmla="*/ 0 w 11"/>
                <a:gd name="T1" fmla="*/ 12 h 12"/>
                <a:gd name="T2" fmla="*/ 0 w 11"/>
                <a:gd name="T3" fmla="*/ 6 h 12"/>
                <a:gd name="T4" fmla="*/ 0 w 11"/>
                <a:gd name="T5" fmla="*/ 6 h 12"/>
                <a:gd name="T6" fmla="*/ 6 w 11"/>
                <a:gd name="T7" fmla="*/ 6 h 12"/>
                <a:gd name="T8" fmla="*/ 6 w 11"/>
                <a:gd name="T9" fmla="*/ 0 h 12"/>
                <a:gd name="T10" fmla="*/ 6 w 11"/>
                <a:gd name="T11" fmla="*/ 0 h 12"/>
                <a:gd name="T12" fmla="*/ 11 w 11"/>
                <a:gd name="T13" fmla="*/ 6 h 12"/>
                <a:gd name="T14" fmla="*/ 11 w 11"/>
                <a:gd name="T15" fmla="*/ 6 h 12"/>
                <a:gd name="T16" fmla="*/ 11 w 11"/>
                <a:gd name="T17" fmla="*/ 6 h 12"/>
                <a:gd name="T18" fmla="*/ 11 w 11"/>
                <a:gd name="T19" fmla="*/ 12 h 12"/>
                <a:gd name="T20" fmla="*/ 11 w 11"/>
                <a:gd name="T21" fmla="*/ 12 h 12"/>
                <a:gd name="T22" fmla="*/ 6 w 11"/>
                <a:gd name="T23" fmla="*/ 12 h 12"/>
                <a:gd name="T24" fmla="*/ 6 w 11"/>
                <a:gd name="T25" fmla="*/ 12 h 12"/>
                <a:gd name="T26" fmla="*/ 6 w 11"/>
                <a:gd name="T27" fmla="*/ 12 h 12"/>
                <a:gd name="T28" fmla="*/ 0 w 11"/>
                <a:gd name="T29" fmla="*/ 12 h 12"/>
                <a:gd name="T30" fmla="*/ 0 w 11"/>
                <a:gd name="T31" fmla="*/ 12 h 12"/>
                <a:gd name="T32" fmla="*/ 0 w 11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"/>
                <a:gd name="T52" fmla="*/ 0 h 12"/>
                <a:gd name="T53" fmla="*/ 11 w 1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" h="12">
                  <a:moveTo>
                    <a:pt x="0" y="12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1" y="6"/>
                  </a:lnTo>
                  <a:lnTo>
                    <a:pt x="11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86" name="Freeform 486"/>
            <p:cNvSpPr>
              <a:spLocks/>
            </p:cNvSpPr>
            <p:nvPr/>
          </p:nvSpPr>
          <p:spPr bwMode="auto">
            <a:xfrm>
              <a:off x="4707" y="2073"/>
              <a:ext cx="12" cy="12"/>
            </a:xfrm>
            <a:custGeom>
              <a:avLst/>
              <a:gdLst>
                <a:gd name="T0" fmla="*/ 0 w 12"/>
                <a:gd name="T1" fmla="*/ 6 h 12"/>
                <a:gd name="T2" fmla="*/ 0 w 12"/>
                <a:gd name="T3" fmla="*/ 6 h 12"/>
                <a:gd name="T4" fmla="*/ 0 w 12"/>
                <a:gd name="T5" fmla="*/ 6 h 12"/>
                <a:gd name="T6" fmla="*/ 0 w 12"/>
                <a:gd name="T7" fmla="*/ 6 h 12"/>
                <a:gd name="T8" fmla="*/ 6 w 12"/>
                <a:gd name="T9" fmla="*/ 0 h 12"/>
                <a:gd name="T10" fmla="*/ 6 w 12"/>
                <a:gd name="T11" fmla="*/ 0 h 12"/>
                <a:gd name="T12" fmla="*/ 12 w 12"/>
                <a:gd name="T13" fmla="*/ 6 h 12"/>
                <a:gd name="T14" fmla="*/ 12 w 12"/>
                <a:gd name="T15" fmla="*/ 6 h 12"/>
                <a:gd name="T16" fmla="*/ 12 w 12"/>
                <a:gd name="T17" fmla="*/ 6 h 12"/>
                <a:gd name="T18" fmla="*/ 12 w 12"/>
                <a:gd name="T19" fmla="*/ 6 h 12"/>
                <a:gd name="T20" fmla="*/ 12 w 12"/>
                <a:gd name="T21" fmla="*/ 12 h 12"/>
                <a:gd name="T22" fmla="*/ 6 w 12"/>
                <a:gd name="T23" fmla="*/ 12 h 12"/>
                <a:gd name="T24" fmla="*/ 6 w 12"/>
                <a:gd name="T25" fmla="*/ 12 h 12"/>
                <a:gd name="T26" fmla="*/ 6 w 12"/>
                <a:gd name="T27" fmla="*/ 12 h 12"/>
                <a:gd name="T28" fmla="*/ 0 w 12"/>
                <a:gd name="T29" fmla="*/ 12 h 12"/>
                <a:gd name="T30" fmla="*/ 0 w 12"/>
                <a:gd name="T31" fmla="*/ 12 h 12"/>
                <a:gd name="T32" fmla="*/ 0 w 12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87" name="Freeform 487"/>
            <p:cNvSpPr>
              <a:spLocks/>
            </p:cNvSpPr>
            <p:nvPr/>
          </p:nvSpPr>
          <p:spPr bwMode="auto">
            <a:xfrm>
              <a:off x="5114" y="2031"/>
              <a:ext cx="95" cy="96"/>
            </a:xfrm>
            <a:custGeom>
              <a:avLst/>
              <a:gdLst>
                <a:gd name="T0" fmla="*/ 77 w 95"/>
                <a:gd name="T1" fmla="*/ 72 h 96"/>
                <a:gd name="T2" fmla="*/ 83 w 95"/>
                <a:gd name="T3" fmla="*/ 66 h 96"/>
                <a:gd name="T4" fmla="*/ 83 w 95"/>
                <a:gd name="T5" fmla="*/ 54 h 96"/>
                <a:gd name="T6" fmla="*/ 77 w 95"/>
                <a:gd name="T7" fmla="*/ 48 h 96"/>
                <a:gd name="T8" fmla="*/ 65 w 95"/>
                <a:gd name="T9" fmla="*/ 48 h 96"/>
                <a:gd name="T10" fmla="*/ 65 w 95"/>
                <a:gd name="T11" fmla="*/ 36 h 96"/>
                <a:gd name="T12" fmla="*/ 71 w 95"/>
                <a:gd name="T13" fmla="*/ 42 h 96"/>
                <a:gd name="T14" fmla="*/ 77 w 95"/>
                <a:gd name="T15" fmla="*/ 42 h 96"/>
                <a:gd name="T16" fmla="*/ 77 w 95"/>
                <a:gd name="T17" fmla="*/ 48 h 96"/>
                <a:gd name="T18" fmla="*/ 89 w 95"/>
                <a:gd name="T19" fmla="*/ 48 h 96"/>
                <a:gd name="T20" fmla="*/ 95 w 95"/>
                <a:gd name="T21" fmla="*/ 36 h 96"/>
                <a:gd name="T22" fmla="*/ 95 w 95"/>
                <a:gd name="T23" fmla="*/ 30 h 96"/>
                <a:gd name="T24" fmla="*/ 89 w 95"/>
                <a:gd name="T25" fmla="*/ 24 h 96"/>
                <a:gd name="T26" fmla="*/ 83 w 95"/>
                <a:gd name="T27" fmla="*/ 24 h 96"/>
                <a:gd name="T28" fmla="*/ 77 w 95"/>
                <a:gd name="T29" fmla="*/ 24 h 96"/>
                <a:gd name="T30" fmla="*/ 71 w 95"/>
                <a:gd name="T31" fmla="*/ 24 h 96"/>
                <a:gd name="T32" fmla="*/ 77 w 95"/>
                <a:gd name="T33" fmla="*/ 12 h 96"/>
                <a:gd name="T34" fmla="*/ 77 w 95"/>
                <a:gd name="T35" fmla="*/ 0 h 96"/>
                <a:gd name="T36" fmla="*/ 71 w 95"/>
                <a:gd name="T37" fmla="*/ 0 h 96"/>
                <a:gd name="T38" fmla="*/ 59 w 95"/>
                <a:gd name="T39" fmla="*/ 0 h 96"/>
                <a:gd name="T40" fmla="*/ 53 w 95"/>
                <a:gd name="T41" fmla="*/ 12 h 96"/>
                <a:gd name="T42" fmla="*/ 59 w 95"/>
                <a:gd name="T43" fmla="*/ 24 h 96"/>
                <a:gd name="T44" fmla="*/ 53 w 95"/>
                <a:gd name="T45" fmla="*/ 24 h 96"/>
                <a:gd name="T46" fmla="*/ 53 w 95"/>
                <a:gd name="T47" fmla="*/ 18 h 96"/>
                <a:gd name="T48" fmla="*/ 47 w 95"/>
                <a:gd name="T49" fmla="*/ 12 h 96"/>
                <a:gd name="T50" fmla="*/ 35 w 95"/>
                <a:gd name="T51" fmla="*/ 12 h 96"/>
                <a:gd name="T52" fmla="*/ 23 w 95"/>
                <a:gd name="T53" fmla="*/ 6 h 96"/>
                <a:gd name="T54" fmla="*/ 11 w 95"/>
                <a:gd name="T55" fmla="*/ 12 h 96"/>
                <a:gd name="T56" fmla="*/ 11 w 95"/>
                <a:gd name="T57" fmla="*/ 18 h 96"/>
                <a:gd name="T58" fmla="*/ 11 w 95"/>
                <a:gd name="T59" fmla="*/ 24 h 96"/>
                <a:gd name="T60" fmla="*/ 23 w 95"/>
                <a:gd name="T61" fmla="*/ 30 h 96"/>
                <a:gd name="T62" fmla="*/ 29 w 95"/>
                <a:gd name="T63" fmla="*/ 30 h 96"/>
                <a:gd name="T64" fmla="*/ 29 w 95"/>
                <a:gd name="T65" fmla="*/ 42 h 96"/>
                <a:gd name="T66" fmla="*/ 17 w 95"/>
                <a:gd name="T67" fmla="*/ 42 h 96"/>
                <a:gd name="T68" fmla="*/ 11 w 95"/>
                <a:gd name="T69" fmla="*/ 42 h 96"/>
                <a:gd name="T70" fmla="*/ 6 w 95"/>
                <a:gd name="T71" fmla="*/ 48 h 96"/>
                <a:gd name="T72" fmla="*/ 0 w 95"/>
                <a:gd name="T73" fmla="*/ 54 h 96"/>
                <a:gd name="T74" fmla="*/ 6 w 95"/>
                <a:gd name="T75" fmla="*/ 66 h 96"/>
                <a:gd name="T76" fmla="*/ 11 w 95"/>
                <a:gd name="T77" fmla="*/ 66 h 96"/>
                <a:gd name="T78" fmla="*/ 17 w 95"/>
                <a:gd name="T79" fmla="*/ 66 h 96"/>
                <a:gd name="T80" fmla="*/ 23 w 95"/>
                <a:gd name="T81" fmla="*/ 60 h 96"/>
                <a:gd name="T82" fmla="*/ 29 w 95"/>
                <a:gd name="T83" fmla="*/ 54 h 96"/>
                <a:gd name="T84" fmla="*/ 35 w 95"/>
                <a:gd name="T85" fmla="*/ 48 h 96"/>
                <a:gd name="T86" fmla="*/ 41 w 95"/>
                <a:gd name="T87" fmla="*/ 54 h 96"/>
                <a:gd name="T88" fmla="*/ 41 w 95"/>
                <a:gd name="T89" fmla="*/ 60 h 96"/>
                <a:gd name="T90" fmla="*/ 29 w 95"/>
                <a:gd name="T91" fmla="*/ 66 h 96"/>
                <a:gd name="T92" fmla="*/ 23 w 95"/>
                <a:gd name="T93" fmla="*/ 84 h 96"/>
                <a:gd name="T94" fmla="*/ 35 w 95"/>
                <a:gd name="T95" fmla="*/ 90 h 96"/>
                <a:gd name="T96" fmla="*/ 47 w 95"/>
                <a:gd name="T97" fmla="*/ 90 h 96"/>
                <a:gd name="T98" fmla="*/ 53 w 95"/>
                <a:gd name="T99" fmla="*/ 84 h 96"/>
                <a:gd name="T100" fmla="*/ 53 w 95"/>
                <a:gd name="T101" fmla="*/ 78 h 96"/>
                <a:gd name="T102" fmla="*/ 47 w 95"/>
                <a:gd name="T103" fmla="*/ 72 h 96"/>
                <a:gd name="T104" fmla="*/ 47 w 95"/>
                <a:gd name="T105" fmla="*/ 60 h 96"/>
                <a:gd name="T106" fmla="*/ 53 w 95"/>
                <a:gd name="T107" fmla="*/ 54 h 96"/>
                <a:gd name="T108" fmla="*/ 53 w 95"/>
                <a:gd name="T109" fmla="*/ 54 h 96"/>
                <a:gd name="T110" fmla="*/ 65 w 95"/>
                <a:gd name="T111" fmla="*/ 72 h 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5"/>
                <a:gd name="T169" fmla="*/ 0 h 96"/>
                <a:gd name="T170" fmla="*/ 95 w 95"/>
                <a:gd name="T171" fmla="*/ 96 h 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5" h="96">
                  <a:moveTo>
                    <a:pt x="71" y="72"/>
                  </a:moveTo>
                  <a:lnTo>
                    <a:pt x="71" y="72"/>
                  </a:lnTo>
                  <a:lnTo>
                    <a:pt x="77" y="72"/>
                  </a:lnTo>
                  <a:lnTo>
                    <a:pt x="83" y="72"/>
                  </a:lnTo>
                  <a:lnTo>
                    <a:pt x="83" y="66"/>
                  </a:lnTo>
                  <a:lnTo>
                    <a:pt x="89" y="60"/>
                  </a:lnTo>
                  <a:lnTo>
                    <a:pt x="83" y="60"/>
                  </a:lnTo>
                  <a:lnTo>
                    <a:pt x="83" y="54"/>
                  </a:lnTo>
                  <a:lnTo>
                    <a:pt x="83" y="48"/>
                  </a:lnTo>
                  <a:lnTo>
                    <a:pt x="77" y="48"/>
                  </a:lnTo>
                  <a:lnTo>
                    <a:pt x="71" y="48"/>
                  </a:lnTo>
                  <a:lnTo>
                    <a:pt x="65" y="48"/>
                  </a:lnTo>
                  <a:lnTo>
                    <a:pt x="65" y="42"/>
                  </a:lnTo>
                  <a:lnTo>
                    <a:pt x="65" y="36"/>
                  </a:lnTo>
                  <a:lnTo>
                    <a:pt x="71" y="42"/>
                  </a:lnTo>
                  <a:lnTo>
                    <a:pt x="77" y="42"/>
                  </a:lnTo>
                  <a:lnTo>
                    <a:pt x="77" y="48"/>
                  </a:lnTo>
                  <a:lnTo>
                    <a:pt x="83" y="48"/>
                  </a:lnTo>
                  <a:lnTo>
                    <a:pt x="89" y="48"/>
                  </a:lnTo>
                  <a:lnTo>
                    <a:pt x="95" y="42"/>
                  </a:lnTo>
                  <a:lnTo>
                    <a:pt x="95" y="36"/>
                  </a:lnTo>
                  <a:lnTo>
                    <a:pt x="95" y="30"/>
                  </a:lnTo>
                  <a:lnTo>
                    <a:pt x="95" y="24"/>
                  </a:lnTo>
                  <a:lnTo>
                    <a:pt x="89" y="24"/>
                  </a:lnTo>
                  <a:lnTo>
                    <a:pt x="83" y="24"/>
                  </a:lnTo>
                  <a:lnTo>
                    <a:pt x="77" y="24"/>
                  </a:lnTo>
                  <a:lnTo>
                    <a:pt x="71" y="24"/>
                  </a:lnTo>
                  <a:lnTo>
                    <a:pt x="65" y="24"/>
                  </a:lnTo>
                  <a:lnTo>
                    <a:pt x="71" y="18"/>
                  </a:lnTo>
                  <a:lnTo>
                    <a:pt x="77" y="12"/>
                  </a:lnTo>
                  <a:lnTo>
                    <a:pt x="77" y="6"/>
                  </a:lnTo>
                  <a:lnTo>
                    <a:pt x="77" y="0"/>
                  </a:lnTo>
                  <a:lnTo>
                    <a:pt x="71" y="0"/>
                  </a:lnTo>
                  <a:lnTo>
                    <a:pt x="65" y="0"/>
                  </a:lnTo>
                  <a:lnTo>
                    <a:pt x="59" y="0"/>
                  </a:lnTo>
                  <a:lnTo>
                    <a:pt x="59" y="6"/>
                  </a:lnTo>
                  <a:lnTo>
                    <a:pt x="53" y="12"/>
                  </a:lnTo>
                  <a:lnTo>
                    <a:pt x="53" y="18"/>
                  </a:lnTo>
                  <a:lnTo>
                    <a:pt x="59" y="18"/>
                  </a:lnTo>
                  <a:lnTo>
                    <a:pt x="59" y="24"/>
                  </a:lnTo>
                  <a:lnTo>
                    <a:pt x="53" y="24"/>
                  </a:lnTo>
                  <a:lnTo>
                    <a:pt x="53" y="18"/>
                  </a:lnTo>
                  <a:lnTo>
                    <a:pt x="53" y="12"/>
                  </a:lnTo>
                  <a:lnTo>
                    <a:pt x="47" y="12"/>
                  </a:lnTo>
                  <a:lnTo>
                    <a:pt x="35" y="12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7" y="6"/>
                  </a:lnTo>
                  <a:lnTo>
                    <a:pt x="11" y="12"/>
                  </a:lnTo>
                  <a:lnTo>
                    <a:pt x="11" y="18"/>
                  </a:lnTo>
                  <a:lnTo>
                    <a:pt x="11" y="24"/>
                  </a:lnTo>
                  <a:lnTo>
                    <a:pt x="17" y="30"/>
                  </a:lnTo>
                  <a:lnTo>
                    <a:pt x="23" y="30"/>
                  </a:lnTo>
                  <a:lnTo>
                    <a:pt x="29" y="30"/>
                  </a:lnTo>
                  <a:lnTo>
                    <a:pt x="35" y="36"/>
                  </a:lnTo>
                  <a:lnTo>
                    <a:pt x="29" y="36"/>
                  </a:lnTo>
                  <a:lnTo>
                    <a:pt x="29" y="42"/>
                  </a:lnTo>
                  <a:lnTo>
                    <a:pt x="23" y="42"/>
                  </a:lnTo>
                  <a:lnTo>
                    <a:pt x="17" y="42"/>
                  </a:lnTo>
                  <a:lnTo>
                    <a:pt x="11" y="42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6"/>
                  </a:lnTo>
                  <a:lnTo>
                    <a:pt x="6" y="66"/>
                  </a:lnTo>
                  <a:lnTo>
                    <a:pt x="11" y="66"/>
                  </a:lnTo>
                  <a:lnTo>
                    <a:pt x="17" y="66"/>
                  </a:lnTo>
                  <a:lnTo>
                    <a:pt x="23" y="66"/>
                  </a:lnTo>
                  <a:lnTo>
                    <a:pt x="23" y="60"/>
                  </a:lnTo>
                  <a:lnTo>
                    <a:pt x="23" y="54"/>
                  </a:lnTo>
                  <a:lnTo>
                    <a:pt x="29" y="54"/>
                  </a:lnTo>
                  <a:lnTo>
                    <a:pt x="29" y="48"/>
                  </a:lnTo>
                  <a:lnTo>
                    <a:pt x="35" y="48"/>
                  </a:lnTo>
                  <a:lnTo>
                    <a:pt x="41" y="48"/>
                  </a:lnTo>
                  <a:lnTo>
                    <a:pt x="41" y="54"/>
                  </a:lnTo>
                  <a:lnTo>
                    <a:pt x="41" y="60"/>
                  </a:lnTo>
                  <a:lnTo>
                    <a:pt x="35" y="66"/>
                  </a:lnTo>
                  <a:lnTo>
                    <a:pt x="29" y="66"/>
                  </a:lnTo>
                  <a:lnTo>
                    <a:pt x="29" y="72"/>
                  </a:lnTo>
                  <a:lnTo>
                    <a:pt x="23" y="78"/>
                  </a:lnTo>
                  <a:lnTo>
                    <a:pt x="23" y="84"/>
                  </a:lnTo>
                  <a:lnTo>
                    <a:pt x="29" y="84"/>
                  </a:lnTo>
                  <a:lnTo>
                    <a:pt x="29" y="90"/>
                  </a:lnTo>
                  <a:lnTo>
                    <a:pt x="35" y="90"/>
                  </a:lnTo>
                  <a:lnTo>
                    <a:pt x="41" y="96"/>
                  </a:lnTo>
                  <a:lnTo>
                    <a:pt x="41" y="90"/>
                  </a:lnTo>
                  <a:lnTo>
                    <a:pt x="47" y="90"/>
                  </a:lnTo>
                  <a:lnTo>
                    <a:pt x="53" y="90"/>
                  </a:lnTo>
                  <a:lnTo>
                    <a:pt x="53" y="84"/>
                  </a:lnTo>
                  <a:lnTo>
                    <a:pt x="53" y="78"/>
                  </a:lnTo>
                  <a:lnTo>
                    <a:pt x="53" y="72"/>
                  </a:lnTo>
                  <a:lnTo>
                    <a:pt x="47" y="72"/>
                  </a:lnTo>
                  <a:lnTo>
                    <a:pt x="47" y="66"/>
                  </a:lnTo>
                  <a:lnTo>
                    <a:pt x="47" y="60"/>
                  </a:lnTo>
                  <a:lnTo>
                    <a:pt x="47" y="54"/>
                  </a:lnTo>
                  <a:lnTo>
                    <a:pt x="53" y="54"/>
                  </a:lnTo>
                  <a:lnTo>
                    <a:pt x="59" y="60"/>
                  </a:lnTo>
                  <a:lnTo>
                    <a:pt x="59" y="66"/>
                  </a:lnTo>
                  <a:lnTo>
                    <a:pt x="65" y="72"/>
                  </a:lnTo>
                  <a:lnTo>
                    <a:pt x="71" y="72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88" name="Freeform 488"/>
            <p:cNvSpPr>
              <a:spLocks/>
            </p:cNvSpPr>
            <p:nvPr/>
          </p:nvSpPr>
          <p:spPr bwMode="auto">
            <a:xfrm>
              <a:off x="5185" y="1834"/>
              <a:ext cx="108" cy="167"/>
            </a:xfrm>
            <a:custGeom>
              <a:avLst/>
              <a:gdLst>
                <a:gd name="T0" fmla="*/ 0 w 108"/>
                <a:gd name="T1" fmla="*/ 167 h 167"/>
                <a:gd name="T2" fmla="*/ 12 w 108"/>
                <a:gd name="T3" fmla="*/ 155 h 167"/>
                <a:gd name="T4" fmla="*/ 24 w 108"/>
                <a:gd name="T5" fmla="*/ 149 h 167"/>
                <a:gd name="T6" fmla="*/ 30 w 108"/>
                <a:gd name="T7" fmla="*/ 137 h 167"/>
                <a:gd name="T8" fmla="*/ 42 w 108"/>
                <a:gd name="T9" fmla="*/ 137 h 167"/>
                <a:gd name="T10" fmla="*/ 54 w 108"/>
                <a:gd name="T11" fmla="*/ 131 h 167"/>
                <a:gd name="T12" fmla="*/ 66 w 108"/>
                <a:gd name="T13" fmla="*/ 131 h 167"/>
                <a:gd name="T14" fmla="*/ 78 w 108"/>
                <a:gd name="T15" fmla="*/ 131 h 167"/>
                <a:gd name="T16" fmla="*/ 84 w 108"/>
                <a:gd name="T17" fmla="*/ 131 h 167"/>
                <a:gd name="T18" fmla="*/ 84 w 108"/>
                <a:gd name="T19" fmla="*/ 125 h 167"/>
                <a:gd name="T20" fmla="*/ 84 w 108"/>
                <a:gd name="T21" fmla="*/ 125 h 167"/>
                <a:gd name="T22" fmla="*/ 90 w 108"/>
                <a:gd name="T23" fmla="*/ 119 h 167"/>
                <a:gd name="T24" fmla="*/ 90 w 108"/>
                <a:gd name="T25" fmla="*/ 113 h 167"/>
                <a:gd name="T26" fmla="*/ 90 w 108"/>
                <a:gd name="T27" fmla="*/ 107 h 167"/>
                <a:gd name="T28" fmla="*/ 96 w 108"/>
                <a:gd name="T29" fmla="*/ 107 h 167"/>
                <a:gd name="T30" fmla="*/ 102 w 108"/>
                <a:gd name="T31" fmla="*/ 101 h 167"/>
                <a:gd name="T32" fmla="*/ 108 w 108"/>
                <a:gd name="T33" fmla="*/ 95 h 167"/>
                <a:gd name="T34" fmla="*/ 102 w 108"/>
                <a:gd name="T35" fmla="*/ 89 h 167"/>
                <a:gd name="T36" fmla="*/ 102 w 108"/>
                <a:gd name="T37" fmla="*/ 71 h 167"/>
                <a:gd name="T38" fmla="*/ 102 w 108"/>
                <a:gd name="T39" fmla="*/ 59 h 167"/>
                <a:gd name="T40" fmla="*/ 108 w 108"/>
                <a:gd name="T41" fmla="*/ 47 h 167"/>
                <a:gd name="T42" fmla="*/ 102 w 108"/>
                <a:gd name="T43" fmla="*/ 47 h 167"/>
                <a:gd name="T44" fmla="*/ 96 w 108"/>
                <a:gd name="T45" fmla="*/ 41 h 167"/>
                <a:gd name="T46" fmla="*/ 90 w 108"/>
                <a:gd name="T47" fmla="*/ 41 h 167"/>
                <a:gd name="T48" fmla="*/ 84 w 108"/>
                <a:gd name="T49" fmla="*/ 36 h 167"/>
                <a:gd name="T50" fmla="*/ 84 w 108"/>
                <a:gd name="T51" fmla="*/ 30 h 167"/>
                <a:gd name="T52" fmla="*/ 78 w 108"/>
                <a:gd name="T53" fmla="*/ 24 h 167"/>
                <a:gd name="T54" fmla="*/ 72 w 108"/>
                <a:gd name="T55" fmla="*/ 12 h 167"/>
                <a:gd name="T56" fmla="*/ 72 w 108"/>
                <a:gd name="T57" fmla="*/ 0 h 167"/>
                <a:gd name="T58" fmla="*/ 66 w 108"/>
                <a:gd name="T59" fmla="*/ 6 h 167"/>
                <a:gd name="T60" fmla="*/ 66 w 108"/>
                <a:gd name="T61" fmla="*/ 12 h 167"/>
                <a:gd name="T62" fmla="*/ 60 w 108"/>
                <a:gd name="T63" fmla="*/ 18 h 167"/>
                <a:gd name="T64" fmla="*/ 54 w 108"/>
                <a:gd name="T65" fmla="*/ 24 h 167"/>
                <a:gd name="T66" fmla="*/ 48 w 108"/>
                <a:gd name="T67" fmla="*/ 30 h 167"/>
                <a:gd name="T68" fmla="*/ 42 w 108"/>
                <a:gd name="T69" fmla="*/ 36 h 167"/>
                <a:gd name="T70" fmla="*/ 36 w 108"/>
                <a:gd name="T71" fmla="*/ 36 h 167"/>
                <a:gd name="T72" fmla="*/ 24 w 108"/>
                <a:gd name="T73" fmla="*/ 36 h 167"/>
                <a:gd name="T74" fmla="*/ 30 w 108"/>
                <a:gd name="T75" fmla="*/ 41 h 167"/>
                <a:gd name="T76" fmla="*/ 30 w 108"/>
                <a:gd name="T77" fmla="*/ 53 h 167"/>
                <a:gd name="T78" fmla="*/ 30 w 108"/>
                <a:gd name="T79" fmla="*/ 65 h 167"/>
                <a:gd name="T80" fmla="*/ 18 w 108"/>
                <a:gd name="T81" fmla="*/ 71 h 167"/>
                <a:gd name="T82" fmla="*/ 24 w 108"/>
                <a:gd name="T83" fmla="*/ 95 h 167"/>
                <a:gd name="T84" fmla="*/ 24 w 108"/>
                <a:gd name="T85" fmla="*/ 107 h 167"/>
                <a:gd name="T86" fmla="*/ 24 w 108"/>
                <a:gd name="T87" fmla="*/ 125 h 167"/>
                <a:gd name="T88" fmla="*/ 18 w 108"/>
                <a:gd name="T89" fmla="*/ 137 h 167"/>
                <a:gd name="T90" fmla="*/ 12 w 108"/>
                <a:gd name="T91" fmla="*/ 143 h 167"/>
                <a:gd name="T92" fmla="*/ 12 w 108"/>
                <a:gd name="T93" fmla="*/ 149 h 167"/>
                <a:gd name="T94" fmla="*/ 6 w 108"/>
                <a:gd name="T95" fmla="*/ 155 h 167"/>
                <a:gd name="T96" fmla="*/ 6 w 108"/>
                <a:gd name="T97" fmla="*/ 161 h 167"/>
                <a:gd name="T98" fmla="*/ 0 w 108"/>
                <a:gd name="T99" fmla="*/ 161 h 167"/>
                <a:gd name="T100" fmla="*/ 0 w 108"/>
                <a:gd name="T101" fmla="*/ 161 h 167"/>
                <a:gd name="T102" fmla="*/ 0 w 108"/>
                <a:gd name="T103" fmla="*/ 161 h 167"/>
                <a:gd name="T104" fmla="*/ 6 w 108"/>
                <a:gd name="T105" fmla="*/ 161 h 167"/>
                <a:gd name="T106" fmla="*/ 0 w 108"/>
                <a:gd name="T107" fmla="*/ 167 h 16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8"/>
                <a:gd name="T163" fmla="*/ 0 h 167"/>
                <a:gd name="T164" fmla="*/ 108 w 108"/>
                <a:gd name="T165" fmla="*/ 167 h 16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8" h="167">
                  <a:moveTo>
                    <a:pt x="0" y="167"/>
                  </a:moveTo>
                  <a:lnTo>
                    <a:pt x="12" y="155"/>
                  </a:lnTo>
                  <a:lnTo>
                    <a:pt x="24" y="149"/>
                  </a:lnTo>
                  <a:lnTo>
                    <a:pt x="30" y="137"/>
                  </a:lnTo>
                  <a:lnTo>
                    <a:pt x="42" y="137"/>
                  </a:lnTo>
                  <a:lnTo>
                    <a:pt x="54" y="131"/>
                  </a:lnTo>
                  <a:lnTo>
                    <a:pt x="66" y="131"/>
                  </a:lnTo>
                  <a:lnTo>
                    <a:pt x="78" y="131"/>
                  </a:lnTo>
                  <a:lnTo>
                    <a:pt x="84" y="131"/>
                  </a:lnTo>
                  <a:lnTo>
                    <a:pt x="84" y="125"/>
                  </a:lnTo>
                  <a:lnTo>
                    <a:pt x="90" y="119"/>
                  </a:lnTo>
                  <a:lnTo>
                    <a:pt x="90" y="113"/>
                  </a:lnTo>
                  <a:lnTo>
                    <a:pt x="90" y="107"/>
                  </a:lnTo>
                  <a:lnTo>
                    <a:pt x="96" y="107"/>
                  </a:lnTo>
                  <a:lnTo>
                    <a:pt x="102" y="101"/>
                  </a:lnTo>
                  <a:lnTo>
                    <a:pt x="108" y="95"/>
                  </a:lnTo>
                  <a:lnTo>
                    <a:pt x="102" y="89"/>
                  </a:lnTo>
                  <a:lnTo>
                    <a:pt x="102" y="71"/>
                  </a:lnTo>
                  <a:lnTo>
                    <a:pt x="102" y="59"/>
                  </a:lnTo>
                  <a:lnTo>
                    <a:pt x="108" y="47"/>
                  </a:lnTo>
                  <a:lnTo>
                    <a:pt x="102" y="47"/>
                  </a:lnTo>
                  <a:lnTo>
                    <a:pt x="96" y="41"/>
                  </a:lnTo>
                  <a:lnTo>
                    <a:pt x="90" y="41"/>
                  </a:lnTo>
                  <a:lnTo>
                    <a:pt x="84" y="36"/>
                  </a:lnTo>
                  <a:lnTo>
                    <a:pt x="84" y="30"/>
                  </a:lnTo>
                  <a:lnTo>
                    <a:pt x="78" y="24"/>
                  </a:lnTo>
                  <a:lnTo>
                    <a:pt x="72" y="12"/>
                  </a:lnTo>
                  <a:lnTo>
                    <a:pt x="72" y="0"/>
                  </a:lnTo>
                  <a:lnTo>
                    <a:pt x="66" y="6"/>
                  </a:lnTo>
                  <a:lnTo>
                    <a:pt x="66" y="12"/>
                  </a:lnTo>
                  <a:lnTo>
                    <a:pt x="60" y="18"/>
                  </a:lnTo>
                  <a:lnTo>
                    <a:pt x="54" y="24"/>
                  </a:lnTo>
                  <a:lnTo>
                    <a:pt x="48" y="30"/>
                  </a:lnTo>
                  <a:lnTo>
                    <a:pt x="42" y="36"/>
                  </a:lnTo>
                  <a:lnTo>
                    <a:pt x="36" y="36"/>
                  </a:lnTo>
                  <a:lnTo>
                    <a:pt x="24" y="36"/>
                  </a:lnTo>
                  <a:lnTo>
                    <a:pt x="30" y="41"/>
                  </a:lnTo>
                  <a:lnTo>
                    <a:pt x="30" y="53"/>
                  </a:lnTo>
                  <a:lnTo>
                    <a:pt x="30" y="65"/>
                  </a:lnTo>
                  <a:lnTo>
                    <a:pt x="18" y="71"/>
                  </a:lnTo>
                  <a:lnTo>
                    <a:pt x="24" y="95"/>
                  </a:lnTo>
                  <a:lnTo>
                    <a:pt x="24" y="107"/>
                  </a:lnTo>
                  <a:lnTo>
                    <a:pt x="24" y="125"/>
                  </a:lnTo>
                  <a:lnTo>
                    <a:pt x="18" y="137"/>
                  </a:lnTo>
                  <a:lnTo>
                    <a:pt x="12" y="143"/>
                  </a:lnTo>
                  <a:lnTo>
                    <a:pt x="12" y="149"/>
                  </a:lnTo>
                  <a:lnTo>
                    <a:pt x="6" y="155"/>
                  </a:lnTo>
                  <a:lnTo>
                    <a:pt x="6" y="161"/>
                  </a:lnTo>
                  <a:lnTo>
                    <a:pt x="0" y="161"/>
                  </a:lnTo>
                  <a:lnTo>
                    <a:pt x="6" y="161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89" name="Freeform 489"/>
            <p:cNvSpPr>
              <a:spLocks/>
            </p:cNvSpPr>
            <p:nvPr/>
          </p:nvSpPr>
          <p:spPr bwMode="auto">
            <a:xfrm>
              <a:off x="4863" y="1870"/>
              <a:ext cx="173" cy="143"/>
            </a:xfrm>
            <a:custGeom>
              <a:avLst/>
              <a:gdLst>
                <a:gd name="T0" fmla="*/ 89 w 173"/>
                <a:gd name="T1" fmla="*/ 143 h 143"/>
                <a:gd name="T2" fmla="*/ 95 w 173"/>
                <a:gd name="T3" fmla="*/ 143 h 143"/>
                <a:gd name="T4" fmla="*/ 101 w 173"/>
                <a:gd name="T5" fmla="*/ 143 h 143"/>
                <a:gd name="T6" fmla="*/ 113 w 173"/>
                <a:gd name="T7" fmla="*/ 143 h 143"/>
                <a:gd name="T8" fmla="*/ 119 w 173"/>
                <a:gd name="T9" fmla="*/ 137 h 143"/>
                <a:gd name="T10" fmla="*/ 131 w 173"/>
                <a:gd name="T11" fmla="*/ 137 h 143"/>
                <a:gd name="T12" fmla="*/ 143 w 173"/>
                <a:gd name="T13" fmla="*/ 137 h 143"/>
                <a:gd name="T14" fmla="*/ 149 w 173"/>
                <a:gd name="T15" fmla="*/ 137 h 143"/>
                <a:gd name="T16" fmla="*/ 161 w 173"/>
                <a:gd name="T17" fmla="*/ 137 h 143"/>
                <a:gd name="T18" fmla="*/ 161 w 173"/>
                <a:gd name="T19" fmla="*/ 137 h 143"/>
                <a:gd name="T20" fmla="*/ 167 w 173"/>
                <a:gd name="T21" fmla="*/ 137 h 143"/>
                <a:gd name="T22" fmla="*/ 167 w 173"/>
                <a:gd name="T23" fmla="*/ 137 h 143"/>
                <a:gd name="T24" fmla="*/ 173 w 173"/>
                <a:gd name="T25" fmla="*/ 137 h 143"/>
                <a:gd name="T26" fmla="*/ 161 w 173"/>
                <a:gd name="T27" fmla="*/ 131 h 143"/>
                <a:gd name="T28" fmla="*/ 155 w 173"/>
                <a:gd name="T29" fmla="*/ 119 h 143"/>
                <a:gd name="T30" fmla="*/ 149 w 173"/>
                <a:gd name="T31" fmla="*/ 113 h 143"/>
                <a:gd name="T32" fmla="*/ 143 w 173"/>
                <a:gd name="T33" fmla="*/ 101 h 143"/>
                <a:gd name="T34" fmla="*/ 137 w 173"/>
                <a:gd name="T35" fmla="*/ 83 h 143"/>
                <a:gd name="T36" fmla="*/ 131 w 173"/>
                <a:gd name="T37" fmla="*/ 71 h 143"/>
                <a:gd name="T38" fmla="*/ 131 w 173"/>
                <a:gd name="T39" fmla="*/ 59 h 143"/>
                <a:gd name="T40" fmla="*/ 131 w 173"/>
                <a:gd name="T41" fmla="*/ 47 h 143"/>
                <a:gd name="T42" fmla="*/ 125 w 173"/>
                <a:gd name="T43" fmla="*/ 41 h 143"/>
                <a:gd name="T44" fmla="*/ 119 w 173"/>
                <a:gd name="T45" fmla="*/ 41 h 143"/>
                <a:gd name="T46" fmla="*/ 113 w 173"/>
                <a:gd name="T47" fmla="*/ 41 h 143"/>
                <a:gd name="T48" fmla="*/ 107 w 173"/>
                <a:gd name="T49" fmla="*/ 35 h 143"/>
                <a:gd name="T50" fmla="*/ 101 w 173"/>
                <a:gd name="T51" fmla="*/ 29 h 143"/>
                <a:gd name="T52" fmla="*/ 95 w 173"/>
                <a:gd name="T53" fmla="*/ 23 h 143"/>
                <a:gd name="T54" fmla="*/ 89 w 173"/>
                <a:gd name="T55" fmla="*/ 11 h 143"/>
                <a:gd name="T56" fmla="*/ 89 w 173"/>
                <a:gd name="T57" fmla="*/ 5 h 143"/>
                <a:gd name="T58" fmla="*/ 83 w 173"/>
                <a:gd name="T59" fmla="*/ 5 h 143"/>
                <a:gd name="T60" fmla="*/ 71 w 173"/>
                <a:gd name="T61" fmla="*/ 11 h 143"/>
                <a:gd name="T62" fmla="*/ 65 w 173"/>
                <a:gd name="T63" fmla="*/ 11 h 143"/>
                <a:gd name="T64" fmla="*/ 53 w 173"/>
                <a:gd name="T65" fmla="*/ 17 h 143"/>
                <a:gd name="T66" fmla="*/ 42 w 173"/>
                <a:gd name="T67" fmla="*/ 17 h 143"/>
                <a:gd name="T68" fmla="*/ 30 w 173"/>
                <a:gd name="T69" fmla="*/ 11 h 143"/>
                <a:gd name="T70" fmla="*/ 18 w 173"/>
                <a:gd name="T71" fmla="*/ 5 h 143"/>
                <a:gd name="T72" fmla="*/ 6 w 173"/>
                <a:gd name="T73" fmla="*/ 0 h 143"/>
                <a:gd name="T74" fmla="*/ 6 w 173"/>
                <a:gd name="T75" fmla="*/ 5 h 143"/>
                <a:gd name="T76" fmla="*/ 12 w 173"/>
                <a:gd name="T77" fmla="*/ 11 h 143"/>
                <a:gd name="T78" fmla="*/ 12 w 173"/>
                <a:gd name="T79" fmla="*/ 23 h 143"/>
                <a:gd name="T80" fmla="*/ 12 w 173"/>
                <a:gd name="T81" fmla="*/ 29 h 143"/>
                <a:gd name="T82" fmla="*/ 18 w 173"/>
                <a:gd name="T83" fmla="*/ 41 h 143"/>
                <a:gd name="T84" fmla="*/ 12 w 173"/>
                <a:gd name="T85" fmla="*/ 53 h 143"/>
                <a:gd name="T86" fmla="*/ 12 w 173"/>
                <a:gd name="T87" fmla="*/ 65 h 143"/>
                <a:gd name="T88" fmla="*/ 0 w 173"/>
                <a:gd name="T89" fmla="*/ 77 h 143"/>
                <a:gd name="T90" fmla="*/ 12 w 173"/>
                <a:gd name="T91" fmla="*/ 77 h 143"/>
                <a:gd name="T92" fmla="*/ 18 w 173"/>
                <a:gd name="T93" fmla="*/ 83 h 143"/>
                <a:gd name="T94" fmla="*/ 24 w 173"/>
                <a:gd name="T95" fmla="*/ 89 h 143"/>
                <a:gd name="T96" fmla="*/ 36 w 173"/>
                <a:gd name="T97" fmla="*/ 95 h 143"/>
                <a:gd name="T98" fmla="*/ 42 w 173"/>
                <a:gd name="T99" fmla="*/ 101 h 143"/>
                <a:gd name="T100" fmla="*/ 42 w 173"/>
                <a:gd name="T101" fmla="*/ 107 h 143"/>
                <a:gd name="T102" fmla="*/ 48 w 173"/>
                <a:gd name="T103" fmla="*/ 119 h 143"/>
                <a:gd name="T104" fmla="*/ 42 w 173"/>
                <a:gd name="T105" fmla="*/ 131 h 143"/>
                <a:gd name="T106" fmla="*/ 48 w 173"/>
                <a:gd name="T107" fmla="*/ 131 h 143"/>
                <a:gd name="T108" fmla="*/ 53 w 173"/>
                <a:gd name="T109" fmla="*/ 131 h 143"/>
                <a:gd name="T110" fmla="*/ 59 w 173"/>
                <a:gd name="T111" fmla="*/ 131 h 143"/>
                <a:gd name="T112" fmla="*/ 65 w 173"/>
                <a:gd name="T113" fmla="*/ 131 h 143"/>
                <a:gd name="T114" fmla="*/ 71 w 173"/>
                <a:gd name="T115" fmla="*/ 137 h 143"/>
                <a:gd name="T116" fmla="*/ 77 w 173"/>
                <a:gd name="T117" fmla="*/ 137 h 143"/>
                <a:gd name="T118" fmla="*/ 83 w 173"/>
                <a:gd name="T119" fmla="*/ 143 h 143"/>
                <a:gd name="T120" fmla="*/ 89 w 173"/>
                <a:gd name="T121" fmla="*/ 143 h 1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3"/>
                <a:gd name="T184" fmla="*/ 0 h 143"/>
                <a:gd name="T185" fmla="*/ 173 w 173"/>
                <a:gd name="T186" fmla="*/ 143 h 1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3" h="143">
                  <a:moveTo>
                    <a:pt x="89" y="143"/>
                  </a:moveTo>
                  <a:lnTo>
                    <a:pt x="95" y="143"/>
                  </a:lnTo>
                  <a:lnTo>
                    <a:pt x="101" y="143"/>
                  </a:lnTo>
                  <a:lnTo>
                    <a:pt x="113" y="143"/>
                  </a:lnTo>
                  <a:lnTo>
                    <a:pt x="119" y="137"/>
                  </a:lnTo>
                  <a:lnTo>
                    <a:pt x="131" y="137"/>
                  </a:lnTo>
                  <a:lnTo>
                    <a:pt x="143" y="137"/>
                  </a:lnTo>
                  <a:lnTo>
                    <a:pt x="149" y="137"/>
                  </a:lnTo>
                  <a:lnTo>
                    <a:pt x="161" y="137"/>
                  </a:lnTo>
                  <a:lnTo>
                    <a:pt x="167" y="137"/>
                  </a:lnTo>
                  <a:lnTo>
                    <a:pt x="173" y="137"/>
                  </a:lnTo>
                  <a:lnTo>
                    <a:pt x="161" y="131"/>
                  </a:lnTo>
                  <a:lnTo>
                    <a:pt x="155" y="119"/>
                  </a:lnTo>
                  <a:lnTo>
                    <a:pt x="149" y="113"/>
                  </a:lnTo>
                  <a:lnTo>
                    <a:pt x="143" y="101"/>
                  </a:lnTo>
                  <a:lnTo>
                    <a:pt x="137" y="83"/>
                  </a:lnTo>
                  <a:lnTo>
                    <a:pt x="131" y="71"/>
                  </a:lnTo>
                  <a:lnTo>
                    <a:pt x="131" y="59"/>
                  </a:lnTo>
                  <a:lnTo>
                    <a:pt x="131" y="47"/>
                  </a:lnTo>
                  <a:lnTo>
                    <a:pt x="125" y="41"/>
                  </a:lnTo>
                  <a:lnTo>
                    <a:pt x="119" y="41"/>
                  </a:lnTo>
                  <a:lnTo>
                    <a:pt x="113" y="41"/>
                  </a:lnTo>
                  <a:lnTo>
                    <a:pt x="107" y="35"/>
                  </a:lnTo>
                  <a:lnTo>
                    <a:pt x="101" y="29"/>
                  </a:lnTo>
                  <a:lnTo>
                    <a:pt x="95" y="23"/>
                  </a:lnTo>
                  <a:lnTo>
                    <a:pt x="89" y="11"/>
                  </a:lnTo>
                  <a:lnTo>
                    <a:pt x="89" y="5"/>
                  </a:lnTo>
                  <a:lnTo>
                    <a:pt x="83" y="5"/>
                  </a:lnTo>
                  <a:lnTo>
                    <a:pt x="71" y="11"/>
                  </a:lnTo>
                  <a:lnTo>
                    <a:pt x="65" y="11"/>
                  </a:lnTo>
                  <a:lnTo>
                    <a:pt x="53" y="17"/>
                  </a:lnTo>
                  <a:lnTo>
                    <a:pt x="42" y="17"/>
                  </a:lnTo>
                  <a:lnTo>
                    <a:pt x="30" y="11"/>
                  </a:lnTo>
                  <a:lnTo>
                    <a:pt x="18" y="5"/>
                  </a:lnTo>
                  <a:lnTo>
                    <a:pt x="6" y="0"/>
                  </a:lnTo>
                  <a:lnTo>
                    <a:pt x="6" y="5"/>
                  </a:lnTo>
                  <a:lnTo>
                    <a:pt x="12" y="11"/>
                  </a:lnTo>
                  <a:lnTo>
                    <a:pt x="12" y="23"/>
                  </a:lnTo>
                  <a:lnTo>
                    <a:pt x="12" y="29"/>
                  </a:lnTo>
                  <a:lnTo>
                    <a:pt x="18" y="41"/>
                  </a:lnTo>
                  <a:lnTo>
                    <a:pt x="12" y="53"/>
                  </a:lnTo>
                  <a:lnTo>
                    <a:pt x="12" y="65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18" y="83"/>
                  </a:lnTo>
                  <a:lnTo>
                    <a:pt x="24" y="89"/>
                  </a:lnTo>
                  <a:lnTo>
                    <a:pt x="36" y="95"/>
                  </a:lnTo>
                  <a:lnTo>
                    <a:pt x="42" y="101"/>
                  </a:lnTo>
                  <a:lnTo>
                    <a:pt x="42" y="107"/>
                  </a:lnTo>
                  <a:lnTo>
                    <a:pt x="48" y="119"/>
                  </a:lnTo>
                  <a:lnTo>
                    <a:pt x="42" y="131"/>
                  </a:lnTo>
                  <a:lnTo>
                    <a:pt x="48" y="131"/>
                  </a:lnTo>
                  <a:lnTo>
                    <a:pt x="53" y="131"/>
                  </a:lnTo>
                  <a:lnTo>
                    <a:pt x="59" y="131"/>
                  </a:lnTo>
                  <a:lnTo>
                    <a:pt x="65" y="131"/>
                  </a:lnTo>
                  <a:lnTo>
                    <a:pt x="71" y="137"/>
                  </a:lnTo>
                  <a:lnTo>
                    <a:pt x="77" y="137"/>
                  </a:lnTo>
                  <a:lnTo>
                    <a:pt x="83" y="143"/>
                  </a:lnTo>
                  <a:lnTo>
                    <a:pt x="89" y="143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90" name="Freeform 490"/>
            <p:cNvSpPr>
              <a:spLocks/>
            </p:cNvSpPr>
            <p:nvPr/>
          </p:nvSpPr>
          <p:spPr bwMode="auto">
            <a:xfrm>
              <a:off x="4952" y="2049"/>
              <a:ext cx="173" cy="179"/>
            </a:xfrm>
            <a:custGeom>
              <a:avLst/>
              <a:gdLst>
                <a:gd name="T0" fmla="*/ 24 w 173"/>
                <a:gd name="T1" fmla="*/ 84 h 179"/>
                <a:gd name="T2" fmla="*/ 30 w 173"/>
                <a:gd name="T3" fmla="*/ 84 h 179"/>
                <a:gd name="T4" fmla="*/ 42 w 173"/>
                <a:gd name="T5" fmla="*/ 84 h 179"/>
                <a:gd name="T6" fmla="*/ 54 w 173"/>
                <a:gd name="T7" fmla="*/ 84 h 179"/>
                <a:gd name="T8" fmla="*/ 66 w 173"/>
                <a:gd name="T9" fmla="*/ 84 h 179"/>
                <a:gd name="T10" fmla="*/ 84 w 173"/>
                <a:gd name="T11" fmla="*/ 78 h 179"/>
                <a:gd name="T12" fmla="*/ 96 w 173"/>
                <a:gd name="T13" fmla="*/ 66 h 179"/>
                <a:gd name="T14" fmla="*/ 108 w 173"/>
                <a:gd name="T15" fmla="*/ 54 h 179"/>
                <a:gd name="T16" fmla="*/ 120 w 173"/>
                <a:gd name="T17" fmla="*/ 36 h 179"/>
                <a:gd name="T18" fmla="*/ 126 w 173"/>
                <a:gd name="T19" fmla="*/ 18 h 179"/>
                <a:gd name="T20" fmla="*/ 132 w 173"/>
                <a:gd name="T21" fmla="*/ 6 h 179"/>
                <a:gd name="T22" fmla="*/ 138 w 173"/>
                <a:gd name="T23" fmla="*/ 6 h 179"/>
                <a:gd name="T24" fmla="*/ 144 w 173"/>
                <a:gd name="T25" fmla="*/ 0 h 179"/>
                <a:gd name="T26" fmla="*/ 156 w 173"/>
                <a:gd name="T27" fmla="*/ 0 h 179"/>
                <a:gd name="T28" fmla="*/ 162 w 173"/>
                <a:gd name="T29" fmla="*/ 0 h 179"/>
                <a:gd name="T30" fmla="*/ 168 w 173"/>
                <a:gd name="T31" fmla="*/ 0 h 179"/>
                <a:gd name="T32" fmla="*/ 173 w 173"/>
                <a:gd name="T33" fmla="*/ 0 h 179"/>
                <a:gd name="T34" fmla="*/ 173 w 173"/>
                <a:gd name="T35" fmla="*/ 0 h 179"/>
                <a:gd name="T36" fmla="*/ 156 w 173"/>
                <a:gd name="T37" fmla="*/ 6 h 179"/>
                <a:gd name="T38" fmla="*/ 138 w 173"/>
                <a:gd name="T39" fmla="*/ 24 h 179"/>
                <a:gd name="T40" fmla="*/ 132 w 173"/>
                <a:gd name="T41" fmla="*/ 48 h 179"/>
                <a:gd name="T42" fmla="*/ 126 w 173"/>
                <a:gd name="T43" fmla="*/ 66 h 179"/>
                <a:gd name="T44" fmla="*/ 126 w 173"/>
                <a:gd name="T45" fmla="*/ 84 h 179"/>
                <a:gd name="T46" fmla="*/ 126 w 173"/>
                <a:gd name="T47" fmla="*/ 96 h 179"/>
                <a:gd name="T48" fmla="*/ 120 w 173"/>
                <a:gd name="T49" fmla="*/ 108 h 179"/>
                <a:gd name="T50" fmla="*/ 108 w 173"/>
                <a:gd name="T51" fmla="*/ 113 h 179"/>
                <a:gd name="T52" fmla="*/ 96 w 173"/>
                <a:gd name="T53" fmla="*/ 125 h 179"/>
                <a:gd name="T54" fmla="*/ 90 w 173"/>
                <a:gd name="T55" fmla="*/ 143 h 179"/>
                <a:gd name="T56" fmla="*/ 84 w 173"/>
                <a:gd name="T57" fmla="*/ 155 h 179"/>
                <a:gd name="T58" fmla="*/ 66 w 173"/>
                <a:gd name="T59" fmla="*/ 155 h 179"/>
                <a:gd name="T60" fmla="*/ 42 w 173"/>
                <a:gd name="T61" fmla="*/ 167 h 179"/>
                <a:gd name="T62" fmla="*/ 30 w 173"/>
                <a:gd name="T63" fmla="*/ 173 h 179"/>
                <a:gd name="T64" fmla="*/ 24 w 173"/>
                <a:gd name="T65" fmla="*/ 173 h 179"/>
                <a:gd name="T66" fmla="*/ 24 w 173"/>
                <a:gd name="T67" fmla="*/ 155 h 179"/>
                <a:gd name="T68" fmla="*/ 18 w 173"/>
                <a:gd name="T69" fmla="*/ 137 h 179"/>
                <a:gd name="T70" fmla="*/ 6 w 173"/>
                <a:gd name="T71" fmla="*/ 119 h 179"/>
                <a:gd name="T72" fmla="*/ 6 w 173"/>
                <a:gd name="T73" fmla="*/ 113 h 179"/>
                <a:gd name="T74" fmla="*/ 12 w 173"/>
                <a:gd name="T75" fmla="*/ 108 h 179"/>
                <a:gd name="T76" fmla="*/ 24 w 173"/>
                <a:gd name="T77" fmla="*/ 102 h 179"/>
                <a:gd name="T78" fmla="*/ 24 w 173"/>
                <a:gd name="T79" fmla="*/ 90 h 17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73"/>
                <a:gd name="T121" fmla="*/ 0 h 179"/>
                <a:gd name="T122" fmla="*/ 173 w 173"/>
                <a:gd name="T123" fmla="*/ 179 h 17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73" h="179">
                  <a:moveTo>
                    <a:pt x="24" y="84"/>
                  </a:moveTo>
                  <a:lnTo>
                    <a:pt x="24" y="84"/>
                  </a:lnTo>
                  <a:lnTo>
                    <a:pt x="30" y="84"/>
                  </a:lnTo>
                  <a:lnTo>
                    <a:pt x="36" y="84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78" y="78"/>
                  </a:lnTo>
                  <a:lnTo>
                    <a:pt x="84" y="78"/>
                  </a:lnTo>
                  <a:lnTo>
                    <a:pt x="90" y="72"/>
                  </a:lnTo>
                  <a:lnTo>
                    <a:pt x="96" y="66"/>
                  </a:lnTo>
                  <a:lnTo>
                    <a:pt x="102" y="60"/>
                  </a:lnTo>
                  <a:lnTo>
                    <a:pt x="108" y="54"/>
                  </a:lnTo>
                  <a:lnTo>
                    <a:pt x="114" y="42"/>
                  </a:lnTo>
                  <a:lnTo>
                    <a:pt x="120" y="36"/>
                  </a:lnTo>
                  <a:lnTo>
                    <a:pt x="126" y="24"/>
                  </a:lnTo>
                  <a:lnTo>
                    <a:pt x="126" y="18"/>
                  </a:lnTo>
                  <a:lnTo>
                    <a:pt x="132" y="12"/>
                  </a:lnTo>
                  <a:lnTo>
                    <a:pt x="132" y="6"/>
                  </a:lnTo>
                  <a:lnTo>
                    <a:pt x="138" y="6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73" y="0"/>
                  </a:lnTo>
                  <a:lnTo>
                    <a:pt x="156" y="6"/>
                  </a:lnTo>
                  <a:lnTo>
                    <a:pt x="150" y="12"/>
                  </a:lnTo>
                  <a:lnTo>
                    <a:pt x="138" y="24"/>
                  </a:lnTo>
                  <a:lnTo>
                    <a:pt x="132" y="36"/>
                  </a:lnTo>
                  <a:lnTo>
                    <a:pt x="132" y="48"/>
                  </a:lnTo>
                  <a:lnTo>
                    <a:pt x="126" y="60"/>
                  </a:lnTo>
                  <a:lnTo>
                    <a:pt x="126" y="66"/>
                  </a:lnTo>
                  <a:lnTo>
                    <a:pt x="126" y="72"/>
                  </a:lnTo>
                  <a:lnTo>
                    <a:pt x="126" y="84"/>
                  </a:lnTo>
                  <a:lnTo>
                    <a:pt x="126" y="90"/>
                  </a:lnTo>
                  <a:lnTo>
                    <a:pt x="126" y="96"/>
                  </a:lnTo>
                  <a:lnTo>
                    <a:pt x="126" y="108"/>
                  </a:lnTo>
                  <a:lnTo>
                    <a:pt x="120" y="108"/>
                  </a:lnTo>
                  <a:lnTo>
                    <a:pt x="114" y="108"/>
                  </a:lnTo>
                  <a:lnTo>
                    <a:pt x="108" y="113"/>
                  </a:lnTo>
                  <a:lnTo>
                    <a:pt x="102" y="119"/>
                  </a:lnTo>
                  <a:lnTo>
                    <a:pt x="96" y="125"/>
                  </a:lnTo>
                  <a:lnTo>
                    <a:pt x="90" y="137"/>
                  </a:lnTo>
                  <a:lnTo>
                    <a:pt x="90" y="143"/>
                  </a:lnTo>
                  <a:lnTo>
                    <a:pt x="90" y="155"/>
                  </a:lnTo>
                  <a:lnTo>
                    <a:pt x="84" y="155"/>
                  </a:lnTo>
                  <a:lnTo>
                    <a:pt x="72" y="155"/>
                  </a:lnTo>
                  <a:lnTo>
                    <a:pt x="66" y="155"/>
                  </a:lnTo>
                  <a:lnTo>
                    <a:pt x="54" y="161"/>
                  </a:lnTo>
                  <a:lnTo>
                    <a:pt x="42" y="167"/>
                  </a:lnTo>
                  <a:lnTo>
                    <a:pt x="36" y="167"/>
                  </a:lnTo>
                  <a:lnTo>
                    <a:pt x="30" y="173"/>
                  </a:lnTo>
                  <a:lnTo>
                    <a:pt x="24" y="179"/>
                  </a:lnTo>
                  <a:lnTo>
                    <a:pt x="24" y="173"/>
                  </a:lnTo>
                  <a:lnTo>
                    <a:pt x="24" y="161"/>
                  </a:lnTo>
                  <a:lnTo>
                    <a:pt x="24" y="155"/>
                  </a:lnTo>
                  <a:lnTo>
                    <a:pt x="18" y="143"/>
                  </a:lnTo>
                  <a:lnTo>
                    <a:pt x="18" y="137"/>
                  </a:lnTo>
                  <a:lnTo>
                    <a:pt x="12" y="125"/>
                  </a:lnTo>
                  <a:lnTo>
                    <a:pt x="6" y="119"/>
                  </a:lnTo>
                  <a:lnTo>
                    <a:pt x="0" y="113"/>
                  </a:lnTo>
                  <a:lnTo>
                    <a:pt x="6" y="113"/>
                  </a:lnTo>
                  <a:lnTo>
                    <a:pt x="12" y="108"/>
                  </a:lnTo>
                  <a:lnTo>
                    <a:pt x="18" y="108"/>
                  </a:lnTo>
                  <a:lnTo>
                    <a:pt x="24" y="102"/>
                  </a:lnTo>
                  <a:lnTo>
                    <a:pt x="24" y="96"/>
                  </a:lnTo>
                  <a:lnTo>
                    <a:pt x="24" y="90"/>
                  </a:lnTo>
                  <a:lnTo>
                    <a:pt x="24" y="84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91" name="Freeform 491"/>
            <p:cNvSpPr>
              <a:spLocks/>
            </p:cNvSpPr>
            <p:nvPr/>
          </p:nvSpPr>
          <p:spPr bwMode="auto">
            <a:xfrm>
              <a:off x="5060" y="2049"/>
              <a:ext cx="107" cy="185"/>
            </a:xfrm>
            <a:custGeom>
              <a:avLst/>
              <a:gdLst>
                <a:gd name="T0" fmla="*/ 65 w 107"/>
                <a:gd name="T1" fmla="*/ 6 h 185"/>
                <a:gd name="T2" fmla="*/ 71 w 107"/>
                <a:gd name="T3" fmla="*/ 12 h 185"/>
                <a:gd name="T4" fmla="*/ 83 w 107"/>
                <a:gd name="T5" fmla="*/ 12 h 185"/>
                <a:gd name="T6" fmla="*/ 83 w 107"/>
                <a:gd name="T7" fmla="*/ 12 h 185"/>
                <a:gd name="T8" fmla="*/ 83 w 107"/>
                <a:gd name="T9" fmla="*/ 18 h 185"/>
                <a:gd name="T10" fmla="*/ 77 w 107"/>
                <a:gd name="T11" fmla="*/ 24 h 185"/>
                <a:gd name="T12" fmla="*/ 71 w 107"/>
                <a:gd name="T13" fmla="*/ 24 h 185"/>
                <a:gd name="T14" fmla="*/ 65 w 107"/>
                <a:gd name="T15" fmla="*/ 24 h 185"/>
                <a:gd name="T16" fmla="*/ 60 w 107"/>
                <a:gd name="T17" fmla="*/ 24 h 185"/>
                <a:gd name="T18" fmla="*/ 60 w 107"/>
                <a:gd name="T19" fmla="*/ 30 h 185"/>
                <a:gd name="T20" fmla="*/ 54 w 107"/>
                <a:gd name="T21" fmla="*/ 30 h 185"/>
                <a:gd name="T22" fmla="*/ 54 w 107"/>
                <a:gd name="T23" fmla="*/ 36 h 185"/>
                <a:gd name="T24" fmla="*/ 54 w 107"/>
                <a:gd name="T25" fmla="*/ 42 h 185"/>
                <a:gd name="T26" fmla="*/ 54 w 107"/>
                <a:gd name="T27" fmla="*/ 42 h 185"/>
                <a:gd name="T28" fmla="*/ 60 w 107"/>
                <a:gd name="T29" fmla="*/ 48 h 185"/>
                <a:gd name="T30" fmla="*/ 60 w 107"/>
                <a:gd name="T31" fmla="*/ 48 h 185"/>
                <a:gd name="T32" fmla="*/ 65 w 107"/>
                <a:gd name="T33" fmla="*/ 48 h 185"/>
                <a:gd name="T34" fmla="*/ 71 w 107"/>
                <a:gd name="T35" fmla="*/ 48 h 185"/>
                <a:gd name="T36" fmla="*/ 77 w 107"/>
                <a:gd name="T37" fmla="*/ 48 h 185"/>
                <a:gd name="T38" fmla="*/ 77 w 107"/>
                <a:gd name="T39" fmla="*/ 42 h 185"/>
                <a:gd name="T40" fmla="*/ 83 w 107"/>
                <a:gd name="T41" fmla="*/ 36 h 185"/>
                <a:gd name="T42" fmla="*/ 89 w 107"/>
                <a:gd name="T43" fmla="*/ 30 h 185"/>
                <a:gd name="T44" fmla="*/ 95 w 107"/>
                <a:gd name="T45" fmla="*/ 30 h 185"/>
                <a:gd name="T46" fmla="*/ 95 w 107"/>
                <a:gd name="T47" fmla="*/ 36 h 185"/>
                <a:gd name="T48" fmla="*/ 95 w 107"/>
                <a:gd name="T49" fmla="*/ 36 h 185"/>
                <a:gd name="T50" fmla="*/ 89 w 107"/>
                <a:gd name="T51" fmla="*/ 48 h 185"/>
                <a:gd name="T52" fmla="*/ 89 w 107"/>
                <a:gd name="T53" fmla="*/ 48 h 185"/>
                <a:gd name="T54" fmla="*/ 83 w 107"/>
                <a:gd name="T55" fmla="*/ 54 h 185"/>
                <a:gd name="T56" fmla="*/ 77 w 107"/>
                <a:gd name="T57" fmla="*/ 60 h 185"/>
                <a:gd name="T58" fmla="*/ 77 w 107"/>
                <a:gd name="T59" fmla="*/ 60 h 185"/>
                <a:gd name="T60" fmla="*/ 83 w 107"/>
                <a:gd name="T61" fmla="*/ 66 h 185"/>
                <a:gd name="T62" fmla="*/ 83 w 107"/>
                <a:gd name="T63" fmla="*/ 72 h 185"/>
                <a:gd name="T64" fmla="*/ 89 w 107"/>
                <a:gd name="T65" fmla="*/ 72 h 185"/>
                <a:gd name="T66" fmla="*/ 95 w 107"/>
                <a:gd name="T67" fmla="*/ 72 h 185"/>
                <a:gd name="T68" fmla="*/ 101 w 107"/>
                <a:gd name="T69" fmla="*/ 72 h 185"/>
                <a:gd name="T70" fmla="*/ 101 w 107"/>
                <a:gd name="T71" fmla="*/ 72 h 185"/>
                <a:gd name="T72" fmla="*/ 107 w 107"/>
                <a:gd name="T73" fmla="*/ 78 h 185"/>
                <a:gd name="T74" fmla="*/ 107 w 107"/>
                <a:gd name="T75" fmla="*/ 96 h 185"/>
                <a:gd name="T76" fmla="*/ 101 w 107"/>
                <a:gd name="T77" fmla="*/ 113 h 185"/>
                <a:gd name="T78" fmla="*/ 89 w 107"/>
                <a:gd name="T79" fmla="*/ 131 h 185"/>
                <a:gd name="T80" fmla="*/ 71 w 107"/>
                <a:gd name="T81" fmla="*/ 149 h 185"/>
                <a:gd name="T82" fmla="*/ 60 w 107"/>
                <a:gd name="T83" fmla="*/ 161 h 185"/>
                <a:gd name="T84" fmla="*/ 42 w 107"/>
                <a:gd name="T85" fmla="*/ 173 h 185"/>
                <a:gd name="T86" fmla="*/ 24 w 107"/>
                <a:gd name="T87" fmla="*/ 179 h 185"/>
                <a:gd name="T88" fmla="*/ 12 w 107"/>
                <a:gd name="T89" fmla="*/ 185 h 185"/>
                <a:gd name="T90" fmla="*/ 12 w 107"/>
                <a:gd name="T91" fmla="*/ 185 h 185"/>
                <a:gd name="T92" fmla="*/ 6 w 107"/>
                <a:gd name="T93" fmla="*/ 185 h 185"/>
                <a:gd name="T94" fmla="*/ 0 w 107"/>
                <a:gd name="T95" fmla="*/ 185 h 185"/>
                <a:gd name="T96" fmla="*/ 6 w 107"/>
                <a:gd name="T97" fmla="*/ 179 h 185"/>
                <a:gd name="T98" fmla="*/ 12 w 107"/>
                <a:gd name="T99" fmla="*/ 173 h 185"/>
                <a:gd name="T100" fmla="*/ 18 w 107"/>
                <a:gd name="T101" fmla="*/ 161 h 185"/>
                <a:gd name="T102" fmla="*/ 24 w 107"/>
                <a:gd name="T103" fmla="*/ 149 h 185"/>
                <a:gd name="T104" fmla="*/ 24 w 107"/>
                <a:gd name="T105" fmla="*/ 137 h 185"/>
                <a:gd name="T106" fmla="*/ 24 w 107"/>
                <a:gd name="T107" fmla="*/ 119 h 185"/>
                <a:gd name="T108" fmla="*/ 18 w 107"/>
                <a:gd name="T109" fmla="*/ 96 h 185"/>
                <a:gd name="T110" fmla="*/ 18 w 107"/>
                <a:gd name="T111" fmla="*/ 84 h 185"/>
                <a:gd name="T112" fmla="*/ 18 w 107"/>
                <a:gd name="T113" fmla="*/ 66 h 185"/>
                <a:gd name="T114" fmla="*/ 24 w 107"/>
                <a:gd name="T115" fmla="*/ 48 h 185"/>
                <a:gd name="T116" fmla="*/ 30 w 107"/>
                <a:gd name="T117" fmla="*/ 24 h 185"/>
                <a:gd name="T118" fmla="*/ 48 w 107"/>
                <a:gd name="T119" fmla="*/ 6 h 18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7"/>
                <a:gd name="T181" fmla="*/ 0 h 185"/>
                <a:gd name="T182" fmla="*/ 107 w 107"/>
                <a:gd name="T183" fmla="*/ 185 h 18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7" h="185">
                  <a:moveTo>
                    <a:pt x="65" y="0"/>
                  </a:moveTo>
                  <a:lnTo>
                    <a:pt x="65" y="6"/>
                  </a:lnTo>
                  <a:lnTo>
                    <a:pt x="71" y="12"/>
                  </a:lnTo>
                  <a:lnTo>
                    <a:pt x="77" y="12"/>
                  </a:lnTo>
                  <a:lnTo>
                    <a:pt x="83" y="12"/>
                  </a:lnTo>
                  <a:lnTo>
                    <a:pt x="89" y="18"/>
                  </a:lnTo>
                  <a:lnTo>
                    <a:pt x="83" y="18"/>
                  </a:lnTo>
                  <a:lnTo>
                    <a:pt x="83" y="24"/>
                  </a:lnTo>
                  <a:lnTo>
                    <a:pt x="77" y="24"/>
                  </a:lnTo>
                  <a:lnTo>
                    <a:pt x="71" y="24"/>
                  </a:lnTo>
                  <a:lnTo>
                    <a:pt x="65" y="24"/>
                  </a:lnTo>
                  <a:lnTo>
                    <a:pt x="60" y="24"/>
                  </a:lnTo>
                  <a:lnTo>
                    <a:pt x="60" y="30"/>
                  </a:lnTo>
                  <a:lnTo>
                    <a:pt x="54" y="30"/>
                  </a:lnTo>
                  <a:lnTo>
                    <a:pt x="54" y="36"/>
                  </a:lnTo>
                  <a:lnTo>
                    <a:pt x="54" y="42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5" y="48"/>
                  </a:lnTo>
                  <a:lnTo>
                    <a:pt x="71" y="48"/>
                  </a:lnTo>
                  <a:lnTo>
                    <a:pt x="77" y="48"/>
                  </a:lnTo>
                  <a:lnTo>
                    <a:pt x="77" y="42"/>
                  </a:lnTo>
                  <a:lnTo>
                    <a:pt x="77" y="36"/>
                  </a:lnTo>
                  <a:lnTo>
                    <a:pt x="83" y="36"/>
                  </a:lnTo>
                  <a:lnTo>
                    <a:pt x="83" y="30"/>
                  </a:lnTo>
                  <a:lnTo>
                    <a:pt x="89" y="30"/>
                  </a:lnTo>
                  <a:lnTo>
                    <a:pt x="95" y="30"/>
                  </a:lnTo>
                  <a:lnTo>
                    <a:pt x="95" y="36"/>
                  </a:lnTo>
                  <a:lnTo>
                    <a:pt x="95" y="42"/>
                  </a:lnTo>
                  <a:lnTo>
                    <a:pt x="89" y="48"/>
                  </a:lnTo>
                  <a:lnTo>
                    <a:pt x="83" y="54"/>
                  </a:lnTo>
                  <a:lnTo>
                    <a:pt x="77" y="60"/>
                  </a:lnTo>
                  <a:lnTo>
                    <a:pt x="77" y="66"/>
                  </a:lnTo>
                  <a:lnTo>
                    <a:pt x="83" y="66"/>
                  </a:lnTo>
                  <a:lnTo>
                    <a:pt x="83" y="72"/>
                  </a:lnTo>
                  <a:lnTo>
                    <a:pt x="89" y="72"/>
                  </a:lnTo>
                  <a:lnTo>
                    <a:pt x="95" y="72"/>
                  </a:lnTo>
                  <a:lnTo>
                    <a:pt x="101" y="72"/>
                  </a:lnTo>
                  <a:lnTo>
                    <a:pt x="107" y="72"/>
                  </a:lnTo>
                  <a:lnTo>
                    <a:pt x="107" y="78"/>
                  </a:lnTo>
                  <a:lnTo>
                    <a:pt x="107" y="90"/>
                  </a:lnTo>
                  <a:lnTo>
                    <a:pt x="107" y="96"/>
                  </a:lnTo>
                  <a:lnTo>
                    <a:pt x="107" y="108"/>
                  </a:lnTo>
                  <a:lnTo>
                    <a:pt x="101" y="113"/>
                  </a:lnTo>
                  <a:lnTo>
                    <a:pt x="95" y="125"/>
                  </a:lnTo>
                  <a:lnTo>
                    <a:pt x="89" y="131"/>
                  </a:lnTo>
                  <a:lnTo>
                    <a:pt x="83" y="137"/>
                  </a:lnTo>
                  <a:lnTo>
                    <a:pt x="71" y="149"/>
                  </a:lnTo>
                  <a:lnTo>
                    <a:pt x="65" y="155"/>
                  </a:lnTo>
                  <a:lnTo>
                    <a:pt x="60" y="161"/>
                  </a:lnTo>
                  <a:lnTo>
                    <a:pt x="48" y="167"/>
                  </a:lnTo>
                  <a:lnTo>
                    <a:pt x="42" y="173"/>
                  </a:lnTo>
                  <a:lnTo>
                    <a:pt x="30" y="179"/>
                  </a:lnTo>
                  <a:lnTo>
                    <a:pt x="24" y="179"/>
                  </a:lnTo>
                  <a:lnTo>
                    <a:pt x="18" y="179"/>
                  </a:lnTo>
                  <a:lnTo>
                    <a:pt x="12" y="185"/>
                  </a:lnTo>
                  <a:lnTo>
                    <a:pt x="6" y="185"/>
                  </a:lnTo>
                  <a:lnTo>
                    <a:pt x="0" y="185"/>
                  </a:lnTo>
                  <a:lnTo>
                    <a:pt x="6" y="185"/>
                  </a:lnTo>
                  <a:lnTo>
                    <a:pt x="6" y="179"/>
                  </a:lnTo>
                  <a:lnTo>
                    <a:pt x="12" y="173"/>
                  </a:lnTo>
                  <a:lnTo>
                    <a:pt x="18" y="167"/>
                  </a:lnTo>
                  <a:lnTo>
                    <a:pt x="18" y="161"/>
                  </a:lnTo>
                  <a:lnTo>
                    <a:pt x="24" y="155"/>
                  </a:lnTo>
                  <a:lnTo>
                    <a:pt x="24" y="149"/>
                  </a:lnTo>
                  <a:lnTo>
                    <a:pt x="24" y="143"/>
                  </a:lnTo>
                  <a:lnTo>
                    <a:pt x="24" y="137"/>
                  </a:lnTo>
                  <a:lnTo>
                    <a:pt x="24" y="125"/>
                  </a:lnTo>
                  <a:lnTo>
                    <a:pt x="24" y="119"/>
                  </a:lnTo>
                  <a:lnTo>
                    <a:pt x="18" y="108"/>
                  </a:lnTo>
                  <a:lnTo>
                    <a:pt x="18" y="96"/>
                  </a:lnTo>
                  <a:lnTo>
                    <a:pt x="18" y="90"/>
                  </a:lnTo>
                  <a:lnTo>
                    <a:pt x="18" y="84"/>
                  </a:lnTo>
                  <a:lnTo>
                    <a:pt x="18" y="72"/>
                  </a:lnTo>
                  <a:lnTo>
                    <a:pt x="18" y="66"/>
                  </a:lnTo>
                  <a:lnTo>
                    <a:pt x="18" y="60"/>
                  </a:lnTo>
                  <a:lnTo>
                    <a:pt x="24" y="48"/>
                  </a:lnTo>
                  <a:lnTo>
                    <a:pt x="24" y="36"/>
                  </a:lnTo>
                  <a:lnTo>
                    <a:pt x="30" y="24"/>
                  </a:lnTo>
                  <a:lnTo>
                    <a:pt x="42" y="12"/>
                  </a:lnTo>
                  <a:lnTo>
                    <a:pt x="48" y="6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92" name="Freeform 492"/>
            <p:cNvSpPr>
              <a:spLocks/>
            </p:cNvSpPr>
            <p:nvPr/>
          </p:nvSpPr>
          <p:spPr bwMode="auto">
            <a:xfrm>
              <a:off x="4857" y="1828"/>
              <a:ext cx="477" cy="305"/>
            </a:xfrm>
            <a:custGeom>
              <a:avLst/>
              <a:gdLst>
                <a:gd name="T0" fmla="*/ 257 w 477"/>
                <a:gd name="T1" fmla="*/ 83 h 305"/>
                <a:gd name="T2" fmla="*/ 280 w 477"/>
                <a:gd name="T3" fmla="*/ 36 h 305"/>
                <a:gd name="T4" fmla="*/ 298 w 477"/>
                <a:gd name="T5" fmla="*/ 12 h 305"/>
                <a:gd name="T6" fmla="*/ 310 w 477"/>
                <a:gd name="T7" fmla="*/ 18 h 305"/>
                <a:gd name="T8" fmla="*/ 328 w 477"/>
                <a:gd name="T9" fmla="*/ 53 h 305"/>
                <a:gd name="T10" fmla="*/ 352 w 477"/>
                <a:gd name="T11" fmla="*/ 101 h 305"/>
                <a:gd name="T12" fmla="*/ 340 w 477"/>
                <a:gd name="T13" fmla="*/ 155 h 305"/>
                <a:gd name="T14" fmla="*/ 316 w 477"/>
                <a:gd name="T15" fmla="*/ 185 h 305"/>
                <a:gd name="T16" fmla="*/ 304 w 477"/>
                <a:gd name="T17" fmla="*/ 209 h 305"/>
                <a:gd name="T18" fmla="*/ 322 w 477"/>
                <a:gd name="T19" fmla="*/ 191 h 305"/>
                <a:gd name="T20" fmla="*/ 352 w 477"/>
                <a:gd name="T21" fmla="*/ 155 h 305"/>
                <a:gd name="T22" fmla="*/ 406 w 477"/>
                <a:gd name="T23" fmla="*/ 137 h 305"/>
                <a:gd name="T24" fmla="*/ 424 w 477"/>
                <a:gd name="T25" fmla="*/ 143 h 305"/>
                <a:gd name="T26" fmla="*/ 454 w 477"/>
                <a:gd name="T27" fmla="*/ 155 h 305"/>
                <a:gd name="T28" fmla="*/ 466 w 477"/>
                <a:gd name="T29" fmla="*/ 173 h 305"/>
                <a:gd name="T30" fmla="*/ 436 w 477"/>
                <a:gd name="T31" fmla="*/ 185 h 305"/>
                <a:gd name="T32" fmla="*/ 400 w 477"/>
                <a:gd name="T33" fmla="*/ 221 h 305"/>
                <a:gd name="T34" fmla="*/ 352 w 477"/>
                <a:gd name="T35" fmla="*/ 227 h 305"/>
                <a:gd name="T36" fmla="*/ 334 w 477"/>
                <a:gd name="T37" fmla="*/ 227 h 305"/>
                <a:gd name="T38" fmla="*/ 328 w 477"/>
                <a:gd name="T39" fmla="*/ 227 h 305"/>
                <a:gd name="T40" fmla="*/ 334 w 477"/>
                <a:gd name="T41" fmla="*/ 209 h 305"/>
                <a:gd name="T42" fmla="*/ 334 w 477"/>
                <a:gd name="T43" fmla="*/ 203 h 305"/>
                <a:gd name="T44" fmla="*/ 322 w 477"/>
                <a:gd name="T45" fmla="*/ 203 h 305"/>
                <a:gd name="T46" fmla="*/ 310 w 477"/>
                <a:gd name="T47" fmla="*/ 221 h 305"/>
                <a:gd name="T48" fmla="*/ 310 w 477"/>
                <a:gd name="T49" fmla="*/ 227 h 305"/>
                <a:gd name="T50" fmla="*/ 310 w 477"/>
                <a:gd name="T51" fmla="*/ 215 h 305"/>
                <a:gd name="T52" fmla="*/ 286 w 477"/>
                <a:gd name="T53" fmla="*/ 209 h 305"/>
                <a:gd name="T54" fmla="*/ 268 w 477"/>
                <a:gd name="T55" fmla="*/ 215 h 305"/>
                <a:gd name="T56" fmla="*/ 257 w 477"/>
                <a:gd name="T57" fmla="*/ 221 h 305"/>
                <a:gd name="T58" fmla="*/ 233 w 477"/>
                <a:gd name="T59" fmla="*/ 227 h 305"/>
                <a:gd name="T60" fmla="*/ 221 w 477"/>
                <a:gd name="T61" fmla="*/ 245 h 305"/>
                <a:gd name="T62" fmla="*/ 191 w 477"/>
                <a:gd name="T63" fmla="*/ 287 h 305"/>
                <a:gd name="T64" fmla="*/ 155 w 477"/>
                <a:gd name="T65" fmla="*/ 305 h 305"/>
                <a:gd name="T66" fmla="*/ 125 w 477"/>
                <a:gd name="T67" fmla="*/ 305 h 305"/>
                <a:gd name="T68" fmla="*/ 107 w 477"/>
                <a:gd name="T69" fmla="*/ 305 h 305"/>
                <a:gd name="T70" fmla="*/ 71 w 477"/>
                <a:gd name="T71" fmla="*/ 293 h 305"/>
                <a:gd name="T72" fmla="*/ 36 w 477"/>
                <a:gd name="T73" fmla="*/ 275 h 305"/>
                <a:gd name="T74" fmla="*/ 0 w 477"/>
                <a:gd name="T75" fmla="*/ 269 h 305"/>
                <a:gd name="T76" fmla="*/ 24 w 477"/>
                <a:gd name="T77" fmla="*/ 245 h 305"/>
                <a:gd name="T78" fmla="*/ 83 w 477"/>
                <a:gd name="T79" fmla="*/ 191 h 305"/>
                <a:gd name="T80" fmla="*/ 125 w 477"/>
                <a:gd name="T81" fmla="*/ 179 h 305"/>
                <a:gd name="T82" fmla="*/ 173 w 477"/>
                <a:gd name="T83" fmla="*/ 179 h 305"/>
                <a:gd name="T84" fmla="*/ 215 w 477"/>
                <a:gd name="T85" fmla="*/ 197 h 305"/>
                <a:gd name="T86" fmla="*/ 233 w 477"/>
                <a:gd name="T87" fmla="*/ 209 h 305"/>
                <a:gd name="T88" fmla="*/ 251 w 477"/>
                <a:gd name="T89" fmla="*/ 215 h 305"/>
                <a:gd name="T90" fmla="*/ 268 w 477"/>
                <a:gd name="T91" fmla="*/ 209 h 305"/>
                <a:gd name="T92" fmla="*/ 263 w 477"/>
                <a:gd name="T93" fmla="*/ 203 h 305"/>
                <a:gd name="T94" fmla="*/ 239 w 477"/>
                <a:gd name="T95" fmla="*/ 203 h 305"/>
                <a:gd name="T96" fmla="*/ 215 w 477"/>
                <a:gd name="T97" fmla="*/ 197 h 305"/>
                <a:gd name="T98" fmla="*/ 167 w 477"/>
                <a:gd name="T99" fmla="*/ 173 h 305"/>
                <a:gd name="T100" fmla="*/ 137 w 477"/>
                <a:gd name="T101" fmla="*/ 113 h 305"/>
                <a:gd name="T102" fmla="*/ 137 w 477"/>
                <a:gd name="T103" fmla="*/ 59 h 305"/>
                <a:gd name="T104" fmla="*/ 173 w 477"/>
                <a:gd name="T105" fmla="*/ 77 h 305"/>
                <a:gd name="T106" fmla="*/ 221 w 477"/>
                <a:gd name="T107" fmla="*/ 95 h 305"/>
                <a:gd name="T108" fmla="*/ 251 w 477"/>
                <a:gd name="T109" fmla="*/ 113 h 305"/>
                <a:gd name="T110" fmla="*/ 268 w 477"/>
                <a:gd name="T111" fmla="*/ 161 h 305"/>
                <a:gd name="T112" fmla="*/ 274 w 477"/>
                <a:gd name="T113" fmla="*/ 197 h 305"/>
                <a:gd name="T114" fmla="*/ 292 w 477"/>
                <a:gd name="T115" fmla="*/ 209 h 305"/>
                <a:gd name="T116" fmla="*/ 298 w 477"/>
                <a:gd name="T117" fmla="*/ 203 h 305"/>
                <a:gd name="T118" fmla="*/ 286 w 477"/>
                <a:gd name="T119" fmla="*/ 179 h 305"/>
                <a:gd name="T120" fmla="*/ 257 w 477"/>
                <a:gd name="T121" fmla="*/ 125 h 30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77"/>
                <a:gd name="T184" fmla="*/ 0 h 305"/>
                <a:gd name="T185" fmla="*/ 477 w 477"/>
                <a:gd name="T186" fmla="*/ 305 h 30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77" h="305">
                  <a:moveTo>
                    <a:pt x="257" y="125"/>
                  </a:moveTo>
                  <a:lnTo>
                    <a:pt x="257" y="113"/>
                  </a:lnTo>
                  <a:lnTo>
                    <a:pt x="257" y="101"/>
                  </a:lnTo>
                  <a:lnTo>
                    <a:pt x="257" y="95"/>
                  </a:lnTo>
                  <a:lnTo>
                    <a:pt x="257" y="83"/>
                  </a:lnTo>
                  <a:lnTo>
                    <a:pt x="263" y="71"/>
                  </a:lnTo>
                  <a:lnTo>
                    <a:pt x="263" y="59"/>
                  </a:lnTo>
                  <a:lnTo>
                    <a:pt x="268" y="53"/>
                  </a:lnTo>
                  <a:lnTo>
                    <a:pt x="274" y="42"/>
                  </a:lnTo>
                  <a:lnTo>
                    <a:pt x="280" y="36"/>
                  </a:lnTo>
                  <a:lnTo>
                    <a:pt x="286" y="30"/>
                  </a:lnTo>
                  <a:lnTo>
                    <a:pt x="292" y="24"/>
                  </a:lnTo>
                  <a:lnTo>
                    <a:pt x="292" y="18"/>
                  </a:lnTo>
                  <a:lnTo>
                    <a:pt x="298" y="12"/>
                  </a:lnTo>
                  <a:lnTo>
                    <a:pt x="298" y="6"/>
                  </a:lnTo>
                  <a:lnTo>
                    <a:pt x="304" y="0"/>
                  </a:lnTo>
                  <a:lnTo>
                    <a:pt x="304" y="6"/>
                  </a:lnTo>
                  <a:lnTo>
                    <a:pt x="304" y="12"/>
                  </a:lnTo>
                  <a:lnTo>
                    <a:pt x="310" y="18"/>
                  </a:lnTo>
                  <a:lnTo>
                    <a:pt x="310" y="24"/>
                  </a:lnTo>
                  <a:lnTo>
                    <a:pt x="316" y="36"/>
                  </a:lnTo>
                  <a:lnTo>
                    <a:pt x="322" y="42"/>
                  </a:lnTo>
                  <a:lnTo>
                    <a:pt x="328" y="47"/>
                  </a:lnTo>
                  <a:lnTo>
                    <a:pt x="328" y="53"/>
                  </a:lnTo>
                  <a:lnTo>
                    <a:pt x="334" y="59"/>
                  </a:lnTo>
                  <a:lnTo>
                    <a:pt x="340" y="65"/>
                  </a:lnTo>
                  <a:lnTo>
                    <a:pt x="346" y="71"/>
                  </a:lnTo>
                  <a:lnTo>
                    <a:pt x="346" y="77"/>
                  </a:lnTo>
                  <a:lnTo>
                    <a:pt x="352" y="101"/>
                  </a:lnTo>
                  <a:lnTo>
                    <a:pt x="352" y="113"/>
                  </a:lnTo>
                  <a:lnTo>
                    <a:pt x="352" y="131"/>
                  </a:lnTo>
                  <a:lnTo>
                    <a:pt x="346" y="143"/>
                  </a:lnTo>
                  <a:lnTo>
                    <a:pt x="340" y="149"/>
                  </a:lnTo>
                  <a:lnTo>
                    <a:pt x="340" y="155"/>
                  </a:lnTo>
                  <a:lnTo>
                    <a:pt x="334" y="161"/>
                  </a:lnTo>
                  <a:lnTo>
                    <a:pt x="328" y="167"/>
                  </a:lnTo>
                  <a:lnTo>
                    <a:pt x="322" y="173"/>
                  </a:lnTo>
                  <a:lnTo>
                    <a:pt x="316" y="179"/>
                  </a:lnTo>
                  <a:lnTo>
                    <a:pt x="316" y="185"/>
                  </a:lnTo>
                  <a:lnTo>
                    <a:pt x="310" y="197"/>
                  </a:lnTo>
                  <a:lnTo>
                    <a:pt x="304" y="197"/>
                  </a:lnTo>
                  <a:lnTo>
                    <a:pt x="304" y="203"/>
                  </a:lnTo>
                  <a:lnTo>
                    <a:pt x="304" y="209"/>
                  </a:lnTo>
                  <a:lnTo>
                    <a:pt x="310" y="209"/>
                  </a:lnTo>
                  <a:lnTo>
                    <a:pt x="316" y="203"/>
                  </a:lnTo>
                  <a:lnTo>
                    <a:pt x="316" y="197"/>
                  </a:lnTo>
                  <a:lnTo>
                    <a:pt x="322" y="191"/>
                  </a:lnTo>
                  <a:lnTo>
                    <a:pt x="322" y="179"/>
                  </a:lnTo>
                  <a:lnTo>
                    <a:pt x="328" y="179"/>
                  </a:lnTo>
                  <a:lnTo>
                    <a:pt x="328" y="173"/>
                  </a:lnTo>
                  <a:lnTo>
                    <a:pt x="340" y="161"/>
                  </a:lnTo>
                  <a:lnTo>
                    <a:pt x="352" y="155"/>
                  </a:lnTo>
                  <a:lnTo>
                    <a:pt x="358" y="143"/>
                  </a:lnTo>
                  <a:lnTo>
                    <a:pt x="370" y="143"/>
                  </a:lnTo>
                  <a:lnTo>
                    <a:pt x="382" y="137"/>
                  </a:lnTo>
                  <a:lnTo>
                    <a:pt x="394" y="137"/>
                  </a:lnTo>
                  <a:lnTo>
                    <a:pt x="406" y="137"/>
                  </a:lnTo>
                  <a:lnTo>
                    <a:pt x="412" y="137"/>
                  </a:lnTo>
                  <a:lnTo>
                    <a:pt x="418" y="137"/>
                  </a:lnTo>
                  <a:lnTo>
                    <a:pt x="424" y="137"/>
                  </a:lnTo>
                  <a:lnTo>
                    <a:pt x="424" y="143"/>
                  </a:lnTo>
                  <a:lnTo>
                    <a:pt x="430" y="143"/>
                  </a:lnTo>
                  <a:lnTo>
                    <a:pt x="436" y="149"/>
                  </a:lnTo>
                  <a:lnTo>
                    <a:pt x="442" y="149"/>
                  </a:lnTo>
                  <a:lnTo>
                    <a:pt x="448" y="155"/>
                  </a:lnTo>
                  <a:lnTo>
                    <a:pt x="454" y="155"/>
                  </a:lnTo>
                  <a:lnTo>
                    <a:pt x="460" y="161"/>
                  </a:lnTo>
                  <a:lnTo>
                    <a:pt x="466" y="167"/>
                  </a:lnTo>
                  <a:lnTo>
                    <a:pt x="477" y="167"/>
                  </a:lnTo>
                  <a:lnTo>
                    <a:pt x="472" y="173"/>
                  </a:lnTo>
                  <a:lnTo>
                    <a:pt x="466" y="173"/>
                  </a:lnTo>
                  <a:lnTo>
                    <a:pt x="460" y="173"/>
                  </a:lnTo>
                  <a:lnTo>
                    <a:pt x="454" y="173"/>
                  </a:lnTo>
                  <a:lnTo>
                    <a:pt x="448" y="179"/>
                  </a:lnTo>
                  <a:lnTo>
                    <a:pt x="442" y="179"/>
                  </a:lnTo>
                  <a:lnTo>
                    <a:pt x="436" y="185"/>
                  </a:lnTo>
                  <a:lnTo>
                    <a:pt x="430" y="191"/>
                  </a:lnTo>
                  <a:lnTo>
                    <a:pt x="424" y="197"/>
                  </a:lnTo>
                  <a:lnTo>
                    <a:pt x="418" y="203"/>
                  </a:lnTo>
                  <a:lnTo>
                    <a:pt x="406" y="215"/>
                  </a:lnTo>
                  <a:lnTo>
                    <a:pt x="400" y="221"/>
                  </a:lnTo>
                  <a:lnTo>
                    <a:pt x="388" y="227"/>
                  </a:lnTo>
                  <a:lnTo>
                    <a:pt x="376" y="233"/>
                  </a:lnTo>
                  <a:lnTo>
                    <a:pt x="364" y="233"/>
                  </a:lnTo>
                  <a:lnTo>
                    <a:pt x="352" y="227"/>
                  </a:lnTo>
                  <a:lnTo>
                    <a:pt x="346" y="227"/>
                  </a:lnTo>
                  <a:lnTo>
                    <a:pt x="340" y="227"/>
                  </a:lnTo>
                  <a:lnTo>
                    <a:pt x="334" y="227"/>
                  </a:lnTo>
                  <a:lnTo>
                    <a:pt x="328" y="227"/>
                  </a:lnTo>
                  <a:lnTo>
                    <a:pt x="322" y="227"/>
                  </a:lnTo>
                  <a:lnTo>
                    <a:pt x="328" y="227"/>
                  </a:lnTo>
                  <a:lnTo>
                    <a:pt x="334" y="221"/>
                  </a:lnTo>
                  <a:lnTo>
                    <a:pt x="334" y="215"/>
                  </a:lnTo>
                  <a:lnTo>
                    <a:pt x="334" y="209"/>
                  </a:lnTo>
                  <a:lnTo>
                    <a:pt x="334" y="203"/>
                  </a:lnTo>
                  <a:lnTo>
                    <a:pt x="328" y="203"/>
                  </a:lnTo>
                  <a:lnTo>
                    <a:pt x="322" y="203"/>
                  </a:lnTo>
                  <a:lnTo>
                    <a:pt x="316" y="203"/>
                  </a:lnTo>
                  <a:lnTo>
                    <a:pt x="316" y="209"/>
                  </a:lnTo>
                  <a:lnTo>
                    <a:pt x="310" y="215"/>
                  </a:lnTo>
                  <a:lnTo>
                    <a:pt x="310" y="221"/>
                  </a:lnTo>
                  <a:lnTo>
                    <a:pt x="316" y="221"/>
                  </a:lnTo>
                  <a:lnTo>
                    <a:pt x="316" y="227"/>
                  </a:lnTo>
                  <a:lnTo>
                    <a:pt x="310" y="227"/>
                  </a:lnTo>
                  <a:lnTo>
                    <a:pt x="310" y="221"/>
                  </a:lnTo>
                  <a:lnTo>
                    <a:pt x="310" y="215"/>
                  </a:lnTo>
                  <a:lnTo>
                    <a:pt x="304" y="215"/>
                  </a:lnTo>
                  <a:lnTo>
                    <a:pt x="292" y="215"/>
                  </a:lnTo>
                  <a:lnTo>
                    <a:pt x="286" y="209"/>
                  </a:lnTo>
                  <a:lnTo>
                    <a:pt x="280" y="209"/>
                  </a:lnTo>
                  <a:lnTo>
                    <a:pt x="274" y="209"/>
                  </a:lnTo>
                  <a:lnTo>
                    <a:pt x="268" y="215"/>
                  </a:lnTo>
                  <a:lnTo>
                    <a:pt x="268" y="221"/>
                  </a:lnTo>
                  <a:lnTo>
                    <a:pt x="263" y="221"/>
                  </a:lnTo>
                  <a:lnTo>
                    <a:pt x="257" y="221"/>
                  </a:lnTo>
                  <a:lnTo>
                    <a:pt x="251" y="221"/>
                  </a:lnTo>
                  <a:lnTo>
                    <a:pt x="245" y="221"/>
                  </a:lnTo>
                  <a:lnTo>
                    <a:pt x="239" y="221"/>
                  </a:lnTo>
                  <a:lnTo>
                    <a:pt x="233" y="227"/>
                  </a:lnTo>
                  <a:lnTo>
                    <a:pt x="227" y="227"/>
                  </a:lnTo>
                  <a:lnTo>
                    <a:pt x="227" y="233"/>
                  </a:lnTo>
                  <a:lnTo>
                    <a:pt x="221" y="239"/>
                  </a:lnTo>
                  <a:lnTo>
                    <a:pt x="221" y="245"/>
                  </a:lnTo>
                  <a:lnTo>
                    <a:pt x="215" y="257"/>
                  </a:lnTo>
                  <a:lnTo>
                    <a:pt x="209" y="263"/>
                  </a:lnTo>
                  <a:lnTo>
                    <a:pt x="203" y="275"/>
                  </a:lnTo>
                  <a:lnTo>
                    <a:pt x="197" y="281"/>
                  </a:lnTo>
                  <a:lnTo>
                    <a:pt x="191" y="287"/>
                  </a:lnTo>
                  <a:lnTo>
                    <a:pt x="185" y="293"/>
                  </a:lnTo>
                  <a:lnTo>
                    <a:pt x="179" y="299"/>
                  </a:lnTo>
                  <a:lnTo>
                    <a:pt x="173" y="299"/>
                  </a:lnTo>
                  <a:lnTo>
                    <a:pt x="161" y="305"/>
                  </a:lnTo>
                  <a:lnTo>
                    <a:pt x="155" y="305"/>
                  </a:lnTo>
                  <a:lnTo>
                    <a:pt x="149" y="305"/>
                  </a:lnTo>
                  <a:lnTo>
                    <a:pt x="143" y="305"/>
                  </a:lnTo>
                  <a:lnTo>
                    <a:pt x="137" y="305"/>
                  </a:lnTo>
                  <a:lnTo>
                    <a:pt x="131" y="305"/>
                  </a:lnTo>
                  <a:lnTo>
                    <a:pt x="125" y="305"/>
                  </a:lnTo>
                  <a:lnTo>
                    <a:pt x="119" y="305"/>
                  </a:lnTo>
                  <a:lnTo>
                    <a:pt x="113" y="305"/>
                  </a:lnTo>
                  <a:lnTo>
                    <a:pt x="107" y="305"/>
                  </a:lnTo>
                  <a:lnTo>
                    <a:pt x="101" y="305"/>
                  </a:lnTo>
                  <a:lnTo>
                    <a:pt x="95" y="299"/>
                  </a:lnTo>
                  <a:lnTo>
                    <a:pt x="83" y="299"/>
                  </a:lnTo>
                  <a:lnTo>
                    <a:pt x="77" y="293"/>
                  </a:lnTo>
                  <a:lnTo>
                    <a:pt x="71" y="293"/>
                  </a:lnTo>
                  <a:lnTo>
                    <a:pt x="65" y="287"/>
                  </a:lnTo>
                  <a:lnTo>
                    <a:pt x="59" y="281"/>
                  </a:lnTo>
                  <a:lnTo>
                    <a:pt x="54" y="281"/>
                  </a:lnTo>
                  <a:lnTo>
                    <a:pt x="42" y="275"/>
                  </a:lnTo>
                  <a:lnTo>
                    <a:pt x="36" y="275"/>
                  </a:lnTo>
                  <a:lnTo>
                    <a:pt x="30" y="275"/>
                  </a:lnTo>
                  <a:lnTo>
                    <a:pt x="18" y="269"/>
                  </a:lnTo>
                  <a:lnTo>
                    <a:pt x="12" y="269"/>
                  </a:lnTo>
                  <a:lnTo>
                    <a:pt x="6" y="269"/>
                  </a:lnTo>
                  <a:lnTo>
                    <a:pt x="0" y="269"/>
                  </a:lnTo>
                  <a:lnTo>
                    <a:pt x="6" y="263"/>
                  </a:lnTo>
                  <a:lnTo>
                    <a:pt x="12" y="251"/>
                  </a:lnTo>
                  <a:lnTo>
                    <a:pt x="24" y="245"/>
                  </a:lnTo>
                  <a:lnTo>
                    <a:pt x="36" y="233"/>
                  </a:lnTo>
                  <a:lnTo>
                    <a:pt x="48" y="221"/>
                  </a:lnTo>
                  <a:lnTo>
                    <a:pt x="59" y="209"/>
                  </a:lnTo>
                  <a:lnTo>
                    <a:pt x="71" y="197"/>
                  </a:lnTo>
                  <a:lnTo>
                    <a:pt x="83" y="191"/>
                  </a:lnTo>
                  <a:lnTo>
                    <a:pt x="95" y="185"/>
                  </a:lnTo>
                  <a:lnTo>
                    <a:pt x="101" y="185"/>
                  </a:lnTo>
                  <a:lnTo>
                    <a:pt x="107" y="185"/>
                  </a:lnTo>
                  <a:lnTo>
                    <a:pt x="119" y="185"/>
                  </a:lnTo>
                  <a:lnTo>
                    <a:pt x="125" y="179"/>
                  </a:lnTo>
                  <a:lnTo>
                    <a:pt x="137" y="179"/>
                  </a:lnTo>
                  <a:lnTo>
                    <a:pt x="149" y="179"/>
                  </a:lnTo>
                  <a:lnTo>
                    <a:pt x="155" y="179"/>
                  </a:lnTo>
                  <a:lnTo>
                    <a:pt x="167" y="179"/>
                  </a:lnTo>
                  <a:lnTo>
                    <a:pt x="173" y="179"/>
                  </a:lnTo>
                  <a:lnTo>
                    <a:pt x="185" y="179"/>
                  </a:lnTo>
                  <a:lnTo>
                    <a:pt x="191" y="185"/>
                  </a:lnTo>
                  <a:lnTo>
                    <a:pt x="203" y="191"/>
                  </a:lnTo>
                  <a:lnTo>
                    <a:pt x="209" y="191"/>
                  </a:lnTo>
                  <a:lnTo>
                    <a:pt x="215" y="197"/>
                  </a:lnTo>
                  <a:lnTo>
                    <a:pt x="221" y="197"/>
                  </a:lnTo>
                  <a:lnTo>
                    <a:pt x="227" y="203"/>
                  </a:lnTo>
                  <a:lnTo>
                    <a:pt x="233" y="209"/>
                  </a:lnTo>
                  <a:lnTo>
                    <a:pt x="239" y="215"/>
                  </a:lnTo>
                  <a:lnTo>
                    <a:pt x="245" y="215"/>
                  </a:lnTo>
                  <a:lnTo>
                    <a:pt x="251" y="215"/>
                  </a:lnTo>
                  <a:lnTo>
                    <a:pt x="257" y="215"/>
                  </a:lnTo>
                  <a:lnTo>
                    <a:pt x="263" y="215"/>
                  </a:lnTo>
                  <a:lnTo>
                    <a:pt x="263" y="209"/>
                  </a:lnTo>
                  <a:lnTo>
                    <a:pt x="268" y="209"/>
                  </a:lnTo>
                  <a:lnTo>
                    <a:pt x="268" y="203"/>
                  </a:lnTo>
                  <a:lnTo>
                    <a:pt x="263" y="203"/>
                  </a:lnTo>
                  <a:lnTo>
                    <a:pt x="257" y="203"/>
                  </a:lnTo>
                  <a:lnTo>
                    <a:pt x="251" y="203"/>
                  </a:lnTo>
                  <a:lnTo>
                    <a:pt x="245" y="203"/>
                  </a:lnTo>
                  <a:lnTo>
                    <a:pt x="239" y="203"/>
                  </a:lnTo>
                  <a:lnTo>
                    <a:pt x="233" y="203"/>
                  </a:lnTo>
                  <a:lnTo>
                    <a:pt x="227" y="203"/>
                  </a:lnTo>
                  <a:lnTo>
                    <a:pt x="221" y="203"/>
                  </a:lnTo>
                  <a:lnTo>
                    <a:pt x="215" y="197"/>
                  </a:lnTo>
                  <a:lnTo>
                    <a:pt x="209" y="197"/>
                  </a:lnTo>
                  <a:lnTo>
                    <a:pt x="197" y="191"/>
                  </a:lnTo>
                  <a:lnTo>
                    <a:pt x="191" y="185"/>
                  </a:lnTo>
                  <a:lnTo>
                    <a:pt x="179" y="179"/>
                  </a:lnTo>
                  <a:lnTo>
                    <a:pt x="167" y="173"/>
                  </a:lnTo>
                  <a:lnTo>
                    <a:pt x="161" y="161"/>
                  </a:lnTo>
                  <a:lnTo>
                    <a:pt x="155" y="155"/>
                  </a:lnTo>
                  <a:lnTo>
                    <a:pt x="149" y="143"/>
                  </a:lnTo>
                  <a:lnTo>
                    <a:pt x="143" y="125"/>
                  </a:lnTo>
                  <a:lnTo>
                    <a:pt x="137" y="113"/>
                  </a:lnTo>
                  <a:lnTo>
                    <a:pt x="137" y="101"/>
                  </a:lnTo>
                  <a:lnTo>
                    <a:pt x="137" y="89"/>
                  </a:lnTo>
                  <a:lnTo>
                    <a:pt x="137" y="77"/>
                  </a:lnTo>
                  <a:lnTo>
                    <a:pt x="137" y="71"/>
                  </a:lnTo>
                  <a:lnTo>
                    <a:pt x="137" y="59"/>
                  </a:lnTo>
                  <a:lnTo>
                    <a:pt x="143" y="53"/>
                  </a:lnTo>
                  <a:lnTo>
                    <a:pt x="143" y="59"/>
                  </a:lnTo>
                  <a:lnTo>
                    <a:pt x="155" y="65"/>
                  </a:lnTo>
                  <a:lnTo>
                    <a:pt x="161" y="71"/>
                  </a:lnTo>
                  <a:lnTo>
                    <a:pt x="173" y="77"/>
                  </a:lnTo>
                  <a:lnTo>
                    <a:pt x="185" y="83"/>
                  </a:lnTo>
                  <a:lnTo>
                    <a:pt x="197" y="89"/>
                  </a:lnTo>
                  <a:lnTo>
                    <a:pt x="203" y="89"/>
                  </a:lnTo>
                  <a:lnTo>
                    <a:pt x="215" y="95"/>
                  </a:lnTo>
                  <a:lnTo>
                    <a:pt x="221" y="95"/>
                  </a:lnTo>
                  <a:lnTo>
                    <a:pt x="227" y="95"/>
                  </a:lnTo>
                  <a:lnTo>
                    <a:pt x="233" y="101"/>
                  </a:lnTo>
                  <a:lnTo>
                    <a:pt x="239" y="101"/>
                  </a:lnTo>
                  <a:lnTo>
                    <a:pt x="245" y="107"/>
                  </a:lnTo>
                  <a:lnTo>
                    <a:pt x="251" y="113"/>
                  </a:lnTo>
                  <a:lnTo>
                    <a:pt x="257" y="119"/>
                  </a:lnTo>
                  <a:lnTo>
                    <a:pt x="257" y="131"/>
                  </a:lnTo>
                  <a:lnTo>
                    <a:pt x="263" y="143"/>
                  </a:lnTo>
                  <a:lnTo>
                    <a:pt x="268" y="149"/>
                  </a:lnTo>
                  <a:lnTo>
                    <a:pt x="268" y="161"/>
                  </a:lnTo>
                  <a:lnTo>
                    <a:pt x="268" y="179"/>
                  </a:lnTo>
                  <a:lnTo>
                    <a:pt x="268" y="185"/>
                  </a:lnTo>
                  <a:lnTo>
                    <a:pt x="274" y="191"/>
                  </a:lnTo>
                  <a:lnTo>
                    <a:pt x="274" y="197"/>
                  </a:lnTo>
                  <a:lnTo>
                    <a:pt x="280" y="197"/>
                  </a:lnTo>
                  <a:lnTo>
                    <a:pt x="280" y="203"/>
                  </a:lnTo>
                  <a:lnTo>
                    <a:pt x="286" y="203"/>
                  </a:lnTo>
                  <a:lnTo>
                    <a:pt x="292" y="209"/>
                  </a:lnTo>
                  <a:lnTo>
                    <a:pt x="298" y="209"/>
                  </a:lnTo>
                  <a:lnTo>
                    <a:pt x="298" y="203"/>
                  </a:lnTo>
                  <a:lnTo>
                    <a:pt x="298" y="197"/>
                  </a:lnTo>
                  <a:lnTo>
                    <a:pt x="298" y="191"/>
                  </a:lnTo>
                  <a:lnTo>
                    <a:pt x="292" y="185"/>
                  </a:lnTo>
                  <a:lnTo>
                    <a:pt x="286" y="179"/>
                  </a:lnTo>
                  <a:lnTo>
                    <a:pt x="280" y="173"/>
                  </a:lnTo>
                  <a:lnTo>
                    <a:pt x="274" y="161"/>
                  </a:lnTo>
                  <a:lnTo>
                    <a:pt x="268" y="149"/>
                  </a:lnTo>
                  <a:lnTo>
                    <a:pt x="263" y="137"/>
                  </a:lnTo>
                  <a:lnTo>
                    <a:pt x="257" y="125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93" name="Freeform 493"/>
            <p:cNvSpPr>
              <a:spLocks/>
            </p:cNvSpPr>
            <p:nvPr/>
          </p:nvSpPr>
          <p:spPr bwMode="auto">
            <a:xfrm>
              <a:off x="5179" y="2067"/>
              <a:ext cx="120" cy="149"/>
            </a:xfrm>
            <a:custGeom>
              <a:avLst/>
              <a:gdLst>
                <a:gd name="T0" fmla="*/ 30 w 120"/>
                <a:gd name="T1" fmla="*/ 6 h 149"/>
                <a:gd name="T2" fmla="*/ 24 w 120"/>
                <a:gd name="T3" fmla="*/ 12 h 149"/>
                <a:gd name="T4" fmla="*/ 18 w 120"/>
                <a:gd name="T5" fmla="*/ 12 h 149"/>
                <a:gd name="T6" fmla="*/ 12 w 120"/>
                <a:gd name="T7" fmla="*/ 12 h 149"/>
                <a:gd name="T8" fmla="*/ 12 w 120"/>
                <a:gd name="T9" fmla="*/ 6 h 149"/>
                <a:gd name="T10" fmla="*/ 6 w 120"/>
                <a:gd name="T11" fmla="*/ 6 h 149"/>
                <a:gd name="T12" fmla="*/ 0 w 120"/>
                <a:gd name="T13" fmla="*/ 0 h 149"/>
                <a:gd name="T14" fmla="*/ 0 w 120"/>
                <a:gd name="T15" fmla="*/ 0 h 149"/>
                <a:gd name="T16" fmla="*/ 0 w 120"/>
                <a:gd name="T17" fmla="*/ 6 h 149"/>
                <a:gd name="T18" fmla="*/ 6 w 120"/>
                <a:gd name="T19" fmla="*/ 12 h 149"/>
                <a:gd name="T20" fmla="*/ 12 w 120"/>
                <a:gd name="T21" fmla="*/ 12 h 149"/>
                <a:gd name="T22" fmla="*/ 18 w 120"/>
                <a:gd name="T23" fmla="*/ 12 h 149"/>
                <a:gd name="T24" fmla="*/ 18 w 120"/>
                <a:gd name="T25" fmla="*/ 18 h 149"/>
                <a:gd name="T26" fmla="*/ 24 w 120"/>
                <a:gd name="T27" fmla="*/ 24 h 149"/>
                <a:gd name="T28" fmla="*/ 18 w 120"/>
                <a:gd name="T29" fmla="*/ 30 h 149"/>
                <a:gd name="T30" fmla="*/ 18 w 120"/>
                <a:gd name="T31" fmla="*/ 36 h 149"/>
                <a:gd name="T32" fmla="*/ 12 w 120"/>
                <a:gd name="T33" fmla="*/ 36 h 149"/>
                <a:gd name="T34" fmla="*/ 6 w 120"/>
                <a:gd name="T35" fmla="*/ 36 h 149"/>
                <a:gd name="T36" fmla="*/ 0 w 120"/>
                <a:gd name="T37" fmla="*/ 54 h 149"/>
                <a:gd name="T38" fmla="*/ 0 w 120"/>
                <a:gd name="T39" fmla="*/ 78 h 149"/>
                <a:gd name="T40" fmla="*/ 18 w 120"/>
                <a:gd name="T41" fmla="*/ 101 h 149"/>
                <a:gd name="T42" fmla="*/ 48 w 120"/>
                <a:gd name="T43" fmla="*/ 119 h 149"/>
                <a:gd name="T44" fmla="*/ 78 w 120"/>
                <a:gd name="T45" fmla="*/ 131 h 149"/>
                <a:gd name="T46" fmla="*/ 90 w 120"/>
                <a:gd name="T47" fmla="*/ 137 h 149"/>
                <a:gd name="T48" fmla="*/ 108 w 120"/>
                <a:gd name="T49" fmla="*/ 143 h 149"/>
                <a:gd name="T50" fmla="*/ 120 w 120"/>
                <a:gd name="T51" fmla="*/ 149 h 149"/>
                <a:gd name="T52" fmla="*/ 120 w 120"/>
                <a:gd name="T53" fmla="*/ 143 h 149"/>
                <a:gd name="T54" fmla="*/ 114 w 120"/>
                <a:gd name="T55" fmla="*/ 125 h 149"/>
                <a:gd name="T56" fmla="*/ 108 w 120"/>
                <a:gd name="T57" fmla="*/ 107 h 149"/>
                <a:gd name="T58" fmla="*/ 102 w 120"/>
                <a:gd name="T59" fmla="*/ 84 h 149"/>
                <a:gd name="T60" fmla="*/ 102 w 120"/>
                <a:gd name="T61" fmla="*/ 72 h 149"/>
                <a:gd name="T62" fmla="*/ 96 w 120"/>
                <a:gd name="T63" fmla="*/ 48 h 149"/>
                <a:gd name="T64" fmla="*/ 78 w 120"/>
                <a:gd name="T65" fmla="*/ 24 h 149"/>
                <a:gd name="T66" fmla="*/ 54 w 120"/>
                <a:gd name="T67" fmla="*/ 6 h 14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0"/>
                <a:gd name="T103" fmla="*/ 0 h 149"/>
                <a:gd name="T104" fmla="*/ 120 w 120"/>
                <a:gd name="T105" fmla="*/ 149 h 14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0" h="149">
                  <a:moveTo>
                    <a:pt x="30" y="0"/>
                  </a:move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12" y="36"/>
                  </a:lnTo>
                  <a:lnTo>
                    <a:pt x="6" y="36"/>
                  </a:lnTo>
                  <a:lnTo>
                    <a:pt x="0" y="54"/>
                  </a:lnTo>
                  <a:lnTo>
                    <a:pt x="0" y="66"/>
                  </a:lnTo>
                  <a:lnTo>
                    <a:pt x="0" y="78"/>
                  </a:lnTo>
                  <a:lnTo>
                    <a:pt x="6" y="90"/>
                  </a:lnTo>
                  <a:lnTo>
                    <a:pt x="18" y="101"/>
                  </a:lnTo>
                  <a:lnTo>
                    <a:pt x="30" y="113"/>
                  </a:lnTo>
                  <a:lnTo>
                    <a:pt x="48" y="119"/>
                  </a:lnTo>
                  <a:lnTo>
                    <a:pt x="66" y="131"/>
                  </a:lnTo>
                  <a:lnTo>
                    <a:pt x="78" y="131"/>
                  </a:lnTo>
                  <a:lnTo>
                    <a:pt x="84" y="137"/>
                  </a:lnTo>
                  <a:lnTo>
                    <a:pt x="90" y="137"/>
                  </a:lnTo>
                  <a:lnTo>
                    <a:pt x="102" y="137"/>
                  </a:lnTo>
                  <a:lnTo>
                    <a:pt x="108" y="143"/>
                  </a:lnTo>
                  <a:lnTo>
                    <a:pt x="114" y="149"/>
                  </a:lnTo>
                  <a:lnTo>
                    <a:pt x="120" y="149"/>
                  </a:lnTo>
                  <a:lnTo>
                    <a:pt x="120" y="143"/>
                  </a:lnTo>
                  <a:lnTo>
                    <a:pt x="114" y="137"/>
                  </a:lnTo>
                  <a:lnTo>
                    <a:pt x="114" y="125"/>
                  </a:lnTo>
                  <a:lnTo>
                    <a:pt x="108" y="113"/>
                  </a:lnTo>
                  <a:lnTo>
                    <a:pt x="108" y="107"/>
                  </a:lnTo>
                  <a:lnTo>
                    <a:pt x="108" y="95"/>
                  </a:lnTo>
                  <a:lnTo>
                    <a:pt x="102" y="84"/>
                  </a:lnTo>
                  <a:lnTo>
                    <a:pt x="102" y="78"/>
                  </a:lnTo>
                  <a:lnTo>
                    <a:pt x="102" y="72"/>
                  </a:lnTo>
                  <a:lnTo>
                    <a:pt x="102" y="60"/>
                  </a:lnTo>
                  <a:lnTo>
                    <a:pt x="96" y="48"/>
                  </a:lnTo>
                  <a:lnTo>
                    <a:pt x="90" y="36"/>
                  </a:lnTo>
                  <a:lnTo>
                    <a:pt x="78" y="24"/>
                  </a:lnTo>
                  <a:lnTo>
                    <a:pt x="66" y="12"/>
                  </a:lnTo>
                  <a:lnTo>
                    <a:pt x="54" y="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94" name="Freeform 494"/>
            <p:cNvSpPr>
              <a:spLocks/>
            </p:cNvSpPr>
            <p:nvPr/>
          </p:nvSpPr>
          <p:spPr bwMode="auto">
            <a:xfrm>
              <a:off x="5149" y="2103"/>
              <a:ext cx="12" cy="12"/>
            </a:xfrm>
            <a:custGeom>
              <a:avLst/>
              <a:gdLst>
                <a:gd name="T0" fmla="*/ 12 w 12"/>
                <a:gd name="T1" fmla="*/ 6 h 12"/>
                <a:gd name="T2" fmla="*/ 12 w 12"/>
                <a:gd name="T3" fmla="*/ 12 h 12"/>
                <a:gd name="T4" fmla="*/ 12 w 12"/>
                <a:gd name="T5" fmla="*/ 12 h 12"/>
                <a:gd name="T6" fmla="*/ 6 w 12"/>
                <a:gd name="T7" fmla="*/ 12 h 12"/>
                <a:gd name="T8" fmla="*/ 6 w 12"/>
                <a:gd name="T9" fmla="*/ 12 h 12"/>
                <a:gd name="T10" fmla="*/ 0 w 12"/>
                <a:gd name="T11" fmla="*/ 12 h 12"/>
                <a:gd name="T12" fmla="*/ 0 w 12"/>
                <a:gd name="T13" fmla="*/ 12 h 12"/>
                <a:gd name="T14" fmla="*/ 0 w 12"/>
                <a:gd name="T15" fmla="*/ 6 h 12"/>
                <a:gd name="T16" fmla="*/ 0 w 12"/>
                <a:gd name="T17" fmla="*/ 6 h 12"/>
                <a:gd name="T18" fmla="*/ 0 w 12"/>
                <a:gd name="T19" fmla="*/ 6 h 12"/>
                <a:gd name="T20" fmla="*/ 0 w 12"/>
                <a:gd name="T21" fmla="*/ 0 h 12"/>
                <a:gd name="T22" fmla="*/ 6 w 12"/>
                <a:gd name="T23" fmla="*/ 0 h 12"/>
                <a:gd name="T24" fmla="*/ 6 w 12"/>
                <a:gd name="T25" fmla="*/ 0 h 12"/>
                <a:gd name="T26" fmla="*/ 6 w 12"/>
                <a:gd name="T27" fmla="*/ 0 h 12"/>
                <a:gd name="T28" fmla="*/ 12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12" y="6"/>
                  </a:move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95" name="Freeform 495"/>
            <p:cNvSpPr>
              <a:spLocks/>
            </p:cNvSpPr>
            <p:nvPr/>
          </p:nvSpPr>
          <p:spPr bwMode="auto">
            <a:xfrm>
              <a:off x="5120" y="2079"/>
              <a:ext cx="17" cy="12"/>
            </a:xfrm>
            <a:custGeom>
              <a:avLst/>
              <a:gdLst>
                <a:gd name="T0" fmla="*/ 11 w 17"/>
                <a:gd name="T1" fmla="*/ 12 h 12"/>
                <a:gd name="T2" fmla="*/ 11 w 17"/>
                <a:gd name="T3" fmla="*/ 12 h 12"/>
                <a:gd name="T4" fmla="*/ 5 w 17"/>
                <a:gd name="T5" fmla="*/ 12 h 12"/>
                <a:gd name="T6" fmla="*/ 5 w 17"/>
                <a:gd name="T7" fmla="*/ 12 h 12"/>
                <a:gd name="T8" fmla="*/ 0 w 17"/>
                <a:gd name="T9" fmla="*/ 12 h 12"/>
                <a:gd name="T10" fmla="*/ 0 w 17"/>
                <a:gd name="T11" fmla="*/ 6 h 12"/>
                <a:gd name="T12" fmla="*/ 0 w 17"/>
                <a:gd name="T13" fmla="*/ 6 h 12"/>
                <a:gd name="T14" fmla="*/ 0 w 17"/>
                <a:gd name="T15" fmla="*/ 0 h 12"/>
                <a:gd name="T16" fmla="*/ 0 w 17"/>
                <a:gd name="T17" fmla="*/ 0 h 12"/>
                <a:gd name="T18" fmla="*/ 5 w 17"/>
                <a:gd name="T19" fmla="*/ 0 h 12"/>
                <a:gd name="T20" fmla="*/ 5 w 17"/>
                <a:gd name="T21" fmla="*/ 0 h 12"/>
                <a:gd name="T22" fmla="*/ 11 w 17"/>
                <a:gd name="T23" fmla="*/ 0 h 12"/>
                <a:gd name="T24" fmla="*/ 11 w 17"/>
                <a:gd name="T25" fmla="*/ 0 h 12"/>
                <a:gd name="T26" fmla="*/ 11 w 17"/>
                <a:gd name="T27" fmla="*/ 6 h 12"/>
                <a:gd name="T28" fmla="*/ 17 w 17"/>
                <a:gd name="T29" fmla="*/ 6 h 12"/>
                <a:gd name="T30" fmla="*/ 17 w 17"/>
                <a:gd name="T31" fmla="*/ 12 h 12"/>
                <a:gd name="T32" fmla="*/ 11 w 17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"/>
                <a:gd name="T52" fmla="*/ 0 h 12"/>
                <a:gd name="T53" fmla="*/ 17 w 17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" h="12">
                  <a:moveTo>
                    <a:pt x="11" y="12"/>
                  </a:moveTo>
                  <a:lnTo>
                    <a:pt x="11" y="12"/>
                  </a:lnTo>
                  <a:lnTo>
                    <a:pt x="5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5" y="0"/>
                  </a:lnTo>
                  <a:lnTo>
                    <a:pt x="11" y="0"/>
                  </a:lnTo>
                  <a:lnTo>
                    <a:pt x="11" y="6"/>
                  </a:lnTo>
                  <a:lnTo>
                    <a:pt x="17" y="6"/>
                  </a:lnTo>
                  <a:lnTo>
                    <a:pt x="17" y="12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96" name="Freeform 496"/>
            <p:cNvSpPr>
              <a:spLocks/>
            </p:cNvSpPr>
            <p:nvPr/>
          </p:nvSpPr>
          <p:spPr bwMode="auto">
            <a:xfrm>
              <a:off x="5155" y="2061"/>
              <a:ext cx="18" cy="18"/>
            </a:xfrm>
            <a:custGeom>
              <a:avLst/>
              <a:gdLst>
                <a:gd name="T0" fmla="*/ 18 w 18"/>
                <a:gd name="T1" fmla="*/ 18 h 18"/>
                <a:gd name="T2" fmla="*/ 12 w 18"/>
                <a:gd name="T3" fmla="*/ 18 h 18"/>
                <a:gd name="T4" fmla="*/ 12 w 18"/>
                <a:gd name="T5" fmla="*/ 18 h 18"/>
                <a:gd name="T6" fmla="*/ 6 w 18"/>
                <a:gd name="T7" fmla="*/ 18 h 18"/>
                <a:gd name="T8" fmla="*/ 0 w 18"/>
                <a:gd name="T9" fmla="*/ 18 h 18"/>
                <a:gd name="T10" fmla="*/ 0 w 18"/>
                <a:gd name="T11" fmla="*/ 12 h 18"/>
                <a:gd name="T12" fmla="*/ 0 w 18"/>
                <a:gd name="T13" fmla="*/ 6 h 18"/>
                <a:gd name="T14" fmla="*/ 0 w 18"/>
                <a:gd name="T15" fmla="*/ 6 h 18"/>
                <a:gd name="T16" fmla="*/ 6 w 18"/>
                <a:gd name="T17" fmla="*/ 6 h 18"/>
                <a:gd name="T18" fmla="*/ 6 w 18"/>
                <a:gd name="T19" fmla="*/ 0 h 18"/>
                <a:gd name="T20" fmla="*/ 12 w 18"/>
                <a:gd name="T21" fmla="*/ 0 h 18"/>
                <a:gd name="T22" fmla="*/ 12 w 18"/>
                <a:gd name="T23" fmla="*/ 0 h 18"/>
                <a:gd name="T24" fmla="*/ 18 w 18"/>
                <a:gd name="T25" fmla="*/ 6 h 18"/>
                <a:gd name="T26" fmla="*/ 18 w 18"/>
                <a:gd name="T27" fmla="*/ 6 h 18"/>
                <a:gd name="T28" fmla="*/ 18 w 18"/>
                <a:gd name="T29" fmla="*/ 12 h 18"/>
                <a:gd name="T30" fmla="*/ 18 w 18"/>
                <a:gd name="T31" fmla="*/ 12 h 18"/>
                <a:gd name="T32" fmla="*/ 18 w 18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8"/>
                <a:gd name="T53" fmla="*/ 18 w 18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8">
                  <a:moveTo>
                    <a:pt x="18" y="18"/>
                  </a:move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8" y="1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97" name="Freeform 497"/>
            <p:cNvSpPr>
              <a:spLocks/>
            </p:cNvSpPr>
            <p:nvPr/>
          </p:nvSpPr>
          <p:spPr bwMode="auto">
            <a:xfrm>
              <a:off x="5179" y="2085"/>
              <a:ext cx="18" cy="18"/>
            </a:xfrm>
            <a:custGeom>
              <a:avLst/>
              <a:gdLst>
                <a:gd name="T0" fmla="*/ 12 w 18"/>
                <a:gd name="T1" fmla="*/ 18 h 18"/>
                <a:gd name="T2" fmla="*/ 12 w 18"/>
                <a:gd name="T3" fmla="*/ 12 h 18"/>
                <a:gd name="T4" fmla="*/ 18 w 18"/>
                <a:gd name="T5" fmla="*/ 12 h 18"/>
                <a:gd name="T6" fmla="*/ 18 w 18"/>
                <a:gd name="T7" fmla="*/ 6 h 18"/>
                <a:gd name="T8" fmla="*/ 18 w 18"/>
                <a:gd name="T9" fmla="*/ 6 h 18"/>
                <a:gd name="T10" fmla="*/ 12 w 18"/>
                <a:gd name="T11" fmla="*/ 0 h 18"/>
                <a:gd name="T12" fmla="*/ 12 w 18"/>
                <a:gd name="T13" fmla="*/ 0 h 18"/>
                <a:gd name="T14" fmla="*/ 6 w 18"/>
                <a:gd name="T15" fmla="*/ 0 h 18"/>
                <a:gd name="T16" fmla="*/ 0 w 18"/>
                <a:gd name="T17" fmla="*/ 0 h 18"/>
                <a:gd name="T18" fmla="*/ 0 w 18"/>
                <a:gd name="T19" fmla="*/ 6 h 18"/>
                <a:gd name="T20" fmla="*/ 0 w 18"/>
                <a:gd name="T21" fmla="*/ 6 h 18"/>
                <a:gd name="T22" fmla="*/ 0 w 18"/>
                <a:gd name="T23" fmla="*/ 6 h 18"/>
                <a:gd name="T24" fmla="*/ 0 w 18"/>
                <a:gd name="T25" fmla="*/ 12 h 18"/>
                <a:gd name="T26" fmla="*/ 0 w 18"/>
                <a:gd name="T27" fmla="*/ 12 h 18"/>
                <a:gd name="T28" fmla="*/ 6 w 18"/>
                <a:gd name="T29" fmla="*/ 12 h 18"/>
                <a:gd name="T30" fmla="*/ 12 w 18"/>
                <a:gd name="T31" fmla="*/ 18 h 18"/>
                <a:gd name="T32" fmla="*/ 12 w 18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8"/>
                <a:gd name="T53" fmla="*/ 18 w 18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8">
                  <a:moveTo>
                    <a:pt x="12" y="18"/>
                  </a:move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98" name="Freeform 498"/>
            <p:cNvSpPr>
              <a:spLocks/>
            </p:cNvSpPr>
            <p:nvPr/>
          </p:nvSpPr>
          <p:spPr bwMode="auto">
            <a:xfrm>
              <a:off x="5191" y="2061"/>
              <a:ext cx="18" cy="12"/>
            </a:xfrm>
            <a:custGeom>
              <a:avLst/>
              <a:gdLst>
                <a:gd name="T0" fmla="*/ 18 w 18"/>
                <a:gd name="T1" fmla="*/ 6 h 12"/>
                <a:gd name="T2" fmla="*/ 18 w 18"/>
                <a:gd name="T3" fmla="*/ 6 h 12"/>
                <a:gd name="T4" fmla="*/ 18 w 18"/>
                <a:gd name="T5" fmla="*/ 6 h 12"/>
                <a:gd name="T6" fmla="*/ 12 w 18"/>
                <a:gd name="T7" fmla="*/ 12 h 12"/>
                <a:gd name="T8" fmla="*/ 12 w 18"/>
                <a:gd name="T9" fmla="*/ 12 h 12"/>
                <a:gd name="T10" fmla="*/ 6 w 18"/>
                <a:gd name="T11" fmla="*/ 12 h 12"/>
                <a:gd name="T12" fmla="*/ 6 w 18"/>
                <a:gd name="T13" fmla="*/ 12 h 12"/>
                <a:gd name="T14" fmla="*/ 6 w 18"/>
                <a:gd name="T15" fmla="*/ 6 h 12"/>
                <a:gd name="T16" fmla="*/ 0 w 18"/>
                <a:gd name="T17" fmla="*/ 6 h 12"/>
                <a:gd name="T18" fmla="*/ 6 w 18"/>
                <a:gd name="T19" fmla="*/ 6 h 12"/>
                <a:gd name="T20" fmla="*/ 6 w 18"/>
                <a:gd name="T21" fmla="*/ 0 h 12"/>
                <a:gd name="T22" fmla="*/ 6 w 18"/>
                <a:gd name="T23" fmla="*/ 0 h 12"/>
                <a:gd name="T24" fmla="*/ 6 w 18"/>
                <a:gd name="T25" fmla="*/ 0 h 12"/>
                <a:gd name="T26" fmla="*/ 12 w 18"/>
                <a:gd name="T27" fmla="*/ 0 h 12"/>
                <a:gd name="T28" fmla="*/ 12 w 18"/>
                <a:gd name="T29" fmla="*/ 0 h 12"/>
                <a:gd name="T30" fmla="*/ 18 w 18"/>
                <a:gd name="T31" fmla="*/ 0 h 12"/>
                <a:gd name="T32" fmla="*/ 18 w 1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2"/>
                <a:gd name="T53" fmla="*/ 18 w 1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2">
                  <a:moveTo>
                    <a:pt x="18" y="6"/>
                  </a:moveTo>
                  <a:lnTo>
                    <a:pt x="18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99" name="Freeform 499"/>
            <p:cNvSpPr>
              <a:spLocks/>
            </p:cNvSpPr>
            <p:nvPr/>
          </p:nvSpPr>
          <p:spPr bwMode="auto">
            <a:xfrm>
              <a:off x="5173" y="2031"/>
              <a:ext cx="12" cy="18"/>
            </a:xfrm>
            <a:custGeom>
              <a:avLst/>
              <a:gdLst>
                <a:gd name="T0" fmla="*/ 12 w 12"/>
                <a:gd name="T1" fmla="*/ 0 h 18"/>
                <a:gd name="T2" fmla="*/ 12 w 12"/>
                <a:gd name="T3" fmla="*/ 6 h 18"/>
                <a:gd name="T4" fmla="*/ 12 w 12"/>
                <a:gd name="T5" fmla="*/ 6 h 18"/>
                <a:gd name="T6" fmla="*/ 12 w 12"/>
                <a:gd name="T7" fmla="*/ 6 h 18"/>
                <a:gd name="T8" fmla="*/ 12 w 12"/>
                <a:gd name="T9" fmla="*/ 12 h 18"/>
                <a:gd name="T10" fmla="*/ 12 w 12"/>
                <a:gd name="T11" fmla="*/ 12 h 18"/>
                <a:gd name="T12" fmla="*/ 6 w 12"/>
                <a:gd name="T13" fmla="*/ 18 h 18"/>
                <a:gd name="T14" fmla="*/ 6 w 12"/>
                <a:gd name="T15" fmla="*/ 18 h 18"/>
                <a:gd name="T16" fmla="*/ 6 w 12"/>
                <a:gd name="T17" fmla="*/ 18 h 18"/>
                <a:gd name="T18" fmla="*/ 0 w 12"/>
                <a:gd name="T19" fmla="*/ 18 h 18"/>
                <a:gd name="T20" fmla="*/ 0 w 12"/>
                <a:gd name="T21" fmla="*/ 12 h 18"/>
                <a:gd name="T22" fmla="*/ 0 w 12"/>
                <a:gd name="T23" fmla="*/ 12 h 18"/>
                <a:gd name="T24" fmla="*/ 0 w 12"/>
                <a:gd name="T25" fmla="*/ 6 h 18"/>
                <a:gd name="T26" fmla="*/ 0 w 12"/>
                <a:gd name="T27" fmla="*/ 6 h 18"/>
                <a:gd name="T28" fmla="*/ 6 w 12"/>
                <a:gd name="T29" fmla="*/ 6 h 18"/>
                <a:gd name="T30" fmla="*/ 6 w 12"/>
                <a:gd name="T31" fmla="*/ 0 h 18"/>
                <a:gd name="T32" fmla="*/ 12 w 12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12" y="0"/>
                  </a:moveTo>
                  <a:lnTo>
                    <a:pt x="12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500" name="Freeform 500"/>
            <p:cNvSpPr>
              <a:spLocks/>
            </p:cNvSpPr>
            <p:nvPr/>
          </p:nvSpPr>
          <p:spPr bwMode="auto">
            <a:xfrm>
              <a:off x="5149" y="2043"/>
              <a:ext cx="12" cy="18"/>
            </a:xfrm>
            <a:custGeom>
              <a:avLst/>
              <a:gdLst>
                <a:gd name="T0" fmla="*/ 12 w 12"/>
                <a:gd name="T1" fmla="*/ 12 h 18"/>
                <a:gd name="T2" fmla="*/ 12 w 12"/>
                <a:gd name="T3" fmla="*/ 12 h 18"/>
                <a:gd name="T4" fmla="*/ 12 w 12"/>
                <a:gd name="T5" fmla="*/ 18 h 18"/>
                <a:gd name="T6" fmla="*/ 6 w 12"/>
                <a:gd name="T7" fmla="*/ 18 h 18"/>
                <a:gd name="T8" fmla="*/ 6 w 12"/>
                <a:gd name="T9" fmla="*/ 18 h 18"/>
                <a:gd name="T10" fmla="*/ 0 w 12"/>
                <a:gd name="T11" fmla="*/ 18 h 18"/>
                <a:gd name="T12" fmla="*/ 0 w 12"/>
                <a:gd name="T13" fmla="*/ 12 h 18"/>
                <a:gd name="T14" fmla="*/ 0 w 12"/>
                <a:gd name="T15" fmla="*/ 12 h 18"/>
                <a:gd name="T16" fmla="*/ 0 w 12"/>
                <a:gd name="T17" fmla="*/ 6 h 18"/>
                <a:gd name="T18" fmla="*/ 0 w 12"/>
                <a:gd name="T19" fmla="*/ 6 h 18"/>
                <a:gd name="T20" fmla="*/ 6 w 12"/>
                <a:gd name="T21" fmla="*/ 0 h 18"/>
                <a:gd name="T22" fmla="*/ 6 w 12"/>
                <a:gd name="T23" fmla="*/ 0 h 18"/>
                <a:gd name="T24" fmla="*/ 12 w 12"/>
                <a:gd name="T25" fmla="*/ 0 h 18"/>
                <a:gd name="T26" fmla="*/ 12 w 12"/>
                <a:gd name="T27" fmla="*/ 0 h 18"/>
                <a:gd name="T28" fmla="*/ 12 w 12"/>
                <a:gd name="T29" fmla="*/ 6 h 18"/>
                <a:gd name="T30" fmla="*/ 12 w 12"/>
                <a:gd name="T31" fmla="*/ 6 h 18"/>
                <a:gd name="T32" fmla="*/ 12 w 12"/>
                <a:gd name="T33" fmla="*/ 12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12" y="12"/>
                  </a:move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501" name="Freeform 501"/>
            <p:cNvSpPr>
              <a:spLocks/>
            </p:cNvSpPr>
            <p:nvPr/>
          </p:nvSpPr>
          <p:spPr bwMode="auto">
            <a:xfrm>
              <a:off x="5131" y="2043"/>
              <a:ext cx="12" cy="12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6 h 12"/>
                <a:gd name="T4" fmla="*/ 0 w 12"/>
                <a:gd name="T5" fmla="*/ 6 h 12"/>
                <a:gd name="T6" fmla="*/ 0 w 12"/>
                <a:gd name="T7" fmla="*/ 6 h 12"/>
                <a:gd name="T8" fmla="*/ 0 w 12"/>
                <a:gd name="T9" fmla="*/ 0 h 12"/>
                <a:gd name="T10" fmla="*/ 0 w 12"/>
                <a:gd name="T11" fmla="*/ 0 h 12"/>
                <a:gd name="T12" fmla="*/ 6 w 12"/>
                <a:gd name="T13" fmla="*/ 0 h 12"/>
                <a:gd name="T14" fmla="*/ 6 w 12"/>
                <a:gd name="T15" fmla="*/ 0 h 12"/>
                <a:gd name="T16" fmla="*/ 12 w 12"/>
                <a:gd name="T17" fmla="*/ 0 h 12"/>
                <a:gd name="T18" fmla="*/ 12 w 12"/>
                <a:gd name="T19" fmla="*/ 0 h 12"/>
                <a:gd name="T20" fmla="*/ 12 w 12"/>
                <a:gd name="T21" fmla="*/ 0 h 12"/>
                <a:gd name="T22" fmla="*/ 12 w 12"/>
                <a:gd name="T23" fmla="*/ 6 h 12"/>
                <a:gd name="T24" fmla="*/ 12 w 12"/>
                <a:gd name="T25" fmla="*/ 6 h 12"/>
                <a:gd name="T26" fmla="*/ 12 w 12"/>
                <a:gd name="T27" fmla="*/ 12 h 12"/>
                <a:gd name="T28" fmla="*/ 6 w 12"/>
                <a:gd name="T29" fmla="*/ 12 h 12"/>
                <a:gd name="T30" fmla="*/ 6 w 12"/>
                <a:gd name="T31" fmla="*/ 12 h 12"/>
                <a:gd name="T32" fmla="*/ 0 w 12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12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502" name="Freeform 502"/>
            <p:cNvSpPr>
              <a:spLocks/>
            </p:cNvSpPr>
            <p:nvPr/>
          </p:nvSpPr>
          <p:spPr bwMode="auto">
            <a:xfrm>
              <a:off x="5191" y="1965"/>
              <a:ext cx="120" cy="84"/>
            </a:xfrm>
            <a:custGeom>
              <a:avLst/>
              <a:gdLst>
                <a:gd name="T0" fmla="*/ 0 w 120"/>
                <a:gd name="T1" fmla="*/ 66 h 84"/>
                <a:gd name="T2" fmla="*/ 0 w 120"/>
                <a:gd name="T3" fmla="*/ 72 h 84"/>
                <a:gd name="T4" fmla="*/ 0 w 120"/>
                <a:gd name="T5" fmla="*/ 72 h 84"/>
                <a:gd name="T6" fmla="*/ 6 w 120"/>
                <a:gd name="T7" fmla="*/ 66 h 84"/>
                <a:gd name="T8" fmla="*/ 18 w 120"/>
                <a:gd name="T9" fmla="*/ 72 h 84"/>
                <a:gd name="T10" fmla="*/ 42 w 120"/>
                <a:gd name="T11" fmla="*/ 78 h 84"/>
                <a:gd name="T12" fmla="*/ 66 w 120"/>
                <a:gd name="T13" fmla="*/ 84 h 84"/>
                <a:gd name="T14" fmla="*/ 66 w 120"/>
                <a:gd name="T15" fmla="*/ 78 h 84"/>
                <a:gd name="T16" fmla="*/ 48 w 120"/>
                <a:gd name="T17" fmla="*/ 78 h 84"/>
                <a:gd name="T18" fmla="*/ 30 w 120"/>
                <a:gd name="T19" fmla="*/ 72 h 84"/>
                <a:gd name="T20" fmla="*/ 18 w 120"/>
                <a:gd name="T21" fmla="*/ 60 h 84"/>
                <a:gd name="T22" fmla="*/ 18 w 120"/>
                <a:gd name="T23" fmla="*/ 60 h 84"/>
                <a:gd name="T24" fmla="*/ 30 w 120"/>
                <a:gd name="T25" fmla="*/ 54 h 84"/>
                <a:gd name="T26" fmla="*/ 36 w 120"/>
                <a:gd name="T27" fmla="*/ 54 h 84"/>
                <a:gd name="T28" fmla="*/ 54 w 120"/>
                <a:gd name="T29" fmla="*/ 60 h 84"/>
                <a:gd name="T30" fmla="*/ 78 w 120"/>
                <a:gd name="T31" fmla="*/ 66 h 84"/>
                <a:gd name="T32" fmla="*/ 84 w 120"/>
                <a:gd name="T33" fmla="*/ 60 h 84"/>
                <a:gd name="T34" fmla="*/ 78 w 120"/>
                <a:gd name="T35" fmla="*/ 60 h 84"/>
                <a:gd name="T36" fmla="*/ 72 w 120"/>
                <a:gd name="T37" fmla="*/ 60 h 84"/>
                <a:gd name="T38" fmla="*/ 60 w 120"/>
                <a:gd name="T39" fmla="*/ 60 h 84"/>
                <a:gd name="T40" fmla="*/ 48 w 120"/>
                <a:gd name="T41" fmla="*/ 54 h 84"/>
                <a:gd name="T42" fmla="*/ 42 w 120"/>
                <a:gd name="T43" fmla="*/ 48 h 84"/>
                <a:gd name="T44" fmla="*/ 54 w 120"/>
                <a:gd name="T45" fmla="*/ 48 h 84"/>
                <a:gd name="T46" fmla="*/ 60 w 120"/>
                <a:gd name="T47" fmla="*/ 42 h 84"/>
                <a:gd name="T48" fmla="*/ 66 w 120"/>
                <a:gd name="T49" fmla="*/ 42 h 84"/>
                <a:gd name="T50" fmla="*/ 78 w 120"/>
                <a:gd name="T51" fmla="*/ 48 h 84"/>
                <a:gd name="T52" fmla="*/ 84 w 120"/>
                <a:gd name="T53" fmla="*/ 48 h 84"/>
                <a:gd name="T54" fmla="*/ 96 w 120"/>
                <a:gd name="T55" fmla="*/ 54 h 84"/>
                <a:gd name="T56" fmla="*/ 90 w 120"/>
                <a:gd name="T57" fmla="*/ 48 h 84"/>
                <a:gd name="T58" fmla="*/ 78 w 120"/>
                <a:gd name="T59" fmla="*/ 42 h 84"/>
                <a:gd name="T60" fmla="*/ 72 w 120"/>
                <a:gd name="T61" fmla="*/ 42 h 84"/>
                <a:gd name="T62" fmla="*/ 90 w 120"/>
                <a:gd name="T63" fmla="*/ 36 h 84"/>
                <a:gd name="T64" fmla="*/ 108 w 120"/>
                <a:gd name="T65" fmla="*/ 36 h 84"/>
                <a:gd name="T66" fmla="*/ 120 w 120"/>
                <a:gd name="T67" fmla="*/ 30 h 84"/>
                <a:gd name="T68" fmla="*/ 114 w 120"/>
                <a:gd name="T69" fmla="*/ 30 h 84"/>
                <a:gd name="T70" fmla="*/ 96 w 120"/>
                <a:gd name="T71" fmla="*/ 30 h 84"/>
                <a:gd name="T72" fmla="*/ 78 w 120"/>
                <a:gd name="T73" fmla="*/ 30 h 84"/>
                <a:gd name="T74" fmla="*/ 72 w 120"/>
                <a:gd name="T75" fmla="*/ 30 h 84"/>
                <a:gd name="T76" fmla="*/ 84 w 120"/>
                <a:gd name="T77" fmla="*/ 6 h 84"/>
                <a:gd name="T78" fmla="*/ 84 w 120"/>
                <a:gd name="T79" fmla="*/ 0 h 84"/>
                <a:gd name="T80" fmla="*/ 78 w 120"/>
                <a:gd name="T81" fmla="*/ 12 h 84"/>
                <a:gd name="T82" fmla="*/ 66 w 120"/>
                <a:gd name="T83" fmla="*/ 24 h 84"/>
                <a:gd name="T84" fmla="*/ 60 w 120"/>
                <a:gd name="T85" fmla="*/ 36 h 84"/>
                <a:gd name="T86" fmla="*/ 54 w 120"/>
                <a:gd name="T87" fmla="*/ 36 h 84"/>
                <a:gd name="T88" fmla="*/ 36 w 120"/>
                <a:gd name="T89" fmla="*/ 42 h 84"/>
                <a:gd name="T90" fmla="*/ 36 w 120"/>
                <a:gd name="T91" fmla="*/ 36 h 84"/>
                <a:gd name="T92" fmla="*/ 42 w 120"/>
                <a:gd name="T93" fmla="*/ 12 h 84"/>
                <a:gd name="T94" fmla="*/ 42 w 120"/>
                <a:gd name="T95" fmla="*/ 6 h 84"/>
                <a:gd name="T96" fmla="*/ 30 w 120"/>
                <a:gd name="T97" fmla="*/ 24 h 84"/>
                <a:gd name="T98" fmla="*/ 24 w 120"/>
                <a:gd name="T99" fmla="*/ 48 h 84"/>
                <a:gd name="T100" fmla="*/ 12 w 120"/>
                <a:gd name="T101" fmla="*/ 60 h 84"/>
                <a:gd name="T102" fmla="*/ 6 w 120"/>
                <a:gd name="T103" fmla="*/ 60 h 84"/>
                <a:gd name="T104" fmla="*/ 12 w 120"/>
                <a:gd name="T105" fmla="*/ 36 h 84"/>
                <a:gd name="T106" fmla="*/ 6 w 120"/>
                <a:gd name="T107" fmla="*/ 30 h 84"/>
                <a:gd name="T108" fmla="*/ 0 w 120"/>
                <a:gd name="T109" fmla="*/ 66 h 8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0"/>
                <a:gd name="T166" fmla="*/ 0 h 84"/>
                <a:gd name="T167" fmla="*/ 120 w 120"/>
                <a:gd name="T168" fmla="*/ 84 h 8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0" h="84">
                  <a:moveTo>
                    <a:pt x="0" y="66"/>
                  </a:moveTo>
                  <a:lnTo>
                    <a:pt x="0" y="66"/>
                  </a:lnTo>
                  <a:lnTo>
                    <a:pt x="0" y="72"/>
                  </a:lnTo>
                  <a:lnTo>
                    <a:pt x="6" y="72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2" y="72"/>
                  </a:lnTo>
                  <a:lnTo>
                    <a:pt x="18" y="72"/>
                  </a:lnTo>
                  <a:lnTo>
                    <a:pt x="30" y="72"/>
                  </a:lnTo>
                  <a:lnTo>
                    <a:pt x="36" y="78"/>
                  </a:lnTo>
                  <a:lnTo>
                    <a:pt x="42" y="78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66" y="78"/>
                  </a:lnTo>
                  <a:lnTo>
                    <a:pt x="60" y="78"/>
                  </a:lnTo>
                  <a:lnTo>
                    <a:pt x="48" y="78"/>
                  </a:lnTo>
                  <a:lnTo>
                    <a:pt x="42" y="78"/>
                  </a:lnTo>
                  <a:lnTo>
                    <a:pt x="36" y="72"/>
                  </a:lnTo>
                  <a:lnTo>
                    <a:pt x="30" y="72"/>
                  </a:lnTo>
                  <a:lnTo>
                    <a:pt x="24" y="66"/>
                  </a:lnTo>
                  <a:lnTo>
                    <a:pt x="18" y="66"/>
                  </a:lnTo>
                  <a:lnTo>
                    <a:pt x="18" y="60"/>
                  </a:lnTo>
                  <a:lnTo>
                    <a:pt x="24" y="60"/>
                  </a:lnTo>
                  <a:lnTo>
                    <a:pt x="30" y="54"/>
                  </a:lnTo>
                  <a:lnTo>
                    <a:pt x="36" y="54"/>
                  </a:lnTo>
                  <a:lnTo>
                    <a:pt x="42" y="60"/>
                  </a:lnTo>
                  <a:lnTo>
                    <a:pt x="48" y="60"/>
                  </a:lnTo>
                  <a:lnTo>
                    <a:pt x="54" y="60"/>
                  </a:lnTo>
                  <a:lnTo>
                    <a:pt x="66" y="66"/>
                  </a:lnTo>
                  <a:lnTo>
                    <a:pt x="72" y="66"/>
                  </a:lnTo>
                  <a:lnTo>
                    <a:pt x="78" y="66"/>
                  </a:lnTo>
                  <a:lnTo>
                    <a:pt x="84" y="66"/>
                  </a:lnTo>
                  <a:lnTo>
                    <a:pt x="84" y="60"/>
                  </a:lnTo>
                  <a:lnTo>
                    <a:pt x="78" y="60"/>
                  </a:lnTo>
                  <a:lnTo>
                    <a:pt x="72" y="60"/>
                  </a:lnTo>
                  <a:lnTo>
                    <a:pt x="66" y="60"/>
                  </a:lnTo>
                  <a:lnTo>
                    <a:pt x="60" y="60"/>
                  </a:lnTo>
                  <a:lnTo>
                    <a:pt x="54" y="54"/>
                  </a:lnTo>
                  <a:lnTo>
                    <a:pt x="48" y="54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8" y="48"/>
                  </a:lnTo>
                  <a:lnTo>
                    <a:pt x="54" y="48"/>
                  </a:lnTo>
                  <a:lnTo>
                    <a:pt x="54" y="42"/>
                  </a:lnTo>
                  <a:lnTo>
                    <a:pt x="60" y="42"/>
                  </a:lnTo>
                  <a:lnTo>
                    <a:pt x="66" y="42"/>
                  </a:lnTo>
                  <a:lnTo>
                    <a:pt x="72" y="42"/>
                  </a:lnTo>
                  <a:lnTo>
                    <a:pt x="78" y="48"/>
                  </a:lnTo>
                  <a:lnTo>
                    <a:pt x="84" y="48"/>
                  </a:lnTo>
                  <a:lnTo>
                    <a:pt x="90" y="54"/>
                  </a:lnTo>
                  <a:lnTo>
                    <a:pt x="96" y="54"/>
                  </a:lnTo>
                  <a:lnTo>
                    <a:pt x="90" y="48"/>
                  </a:lnTo>
                  <a:lnTo>
                    <a:pt x="84" y="48"/>
                  </a:lnTo>
                  <a:lnTo>
                    <a:pt x="84" y="42"/>
                  </a:lnTo>
                  <a:lnTo>
                    <a:pt x="78" y="42"/>
                  </a:lnTo>
                  <a:lnTo>
                    <a:pt x="72" y="42"/>
                  </a:lnTo>
                  <a:lnTo>
                    <a:pt x="78" y="42"/>
                  </a:lnTo>
                  <a:lnTo>
                    <a:pt x="84" y="36"/>
                  </a:lnTo>
                  <a:lnTo>
                    <a:pt x="90" y="36"/>
                  </a:lnTo>
                  <a:lnTo>
                    <a:pt x="96" y="36"/>
                  </a:lnTo>
                  <a:lnTo>
                    <a:pt x="102" y="36"/>
                  </a:lnTo>
                  <a:lnTo>
                    <a:pt x="108" y="36"/>
                  </a:lnTo>
                  <a:lnTo>
                    <a:pt x="114" y="30"/>
                  </a:lnTo>
                  <a:lnTo>
                    <a:pt x="120" y="30"/>
                  </a:lnTo>
                  <a:lnTo>
                    <a:pt x="114" y="30"/>
                  </a:lnTo>
                  <a:lnTo>
                    <a:pt x="108" y="30"/>
                  </a:lnTo>
                  <a:lnTo>
                    <a:pt x="96" y="30"/>
                  </a:lnTo>
                  <a:lnTo>
                    <a:pt x="90" y="30"/>
                  </a:lnTo>
                  <a:lnTo>
                    <a:pt x="84" y="30"/>
                  </a:lnTo>
                  <a:lnTo>
                    <a:pt x="78" y="30"/>
                  </a:lnTo>
                  <a:lnTo>
                    <a:pt x="72" y="36"/>
                  </a:lnTo>
                  <a:lnTo>
                    <a:pt x="72" y="30"/>
                  </a:lnTo>
                  <a:lnTo>
                    <a:pt x="72" y="18"/>
                  </a:lnTo>
                  <a:lnTo>
                    <a:pt x="78" y="12"/>
                  </a:lnTo>
                  <a:lnTo>
                    <a:pt x="84" y="6"/>
                  </a:lnTo>
                  <a:lnTo>
                    <a:pt x="84" y="0"/>
                  </a:lnTo>
                  <a:lnTo>
                    <a:pt x="78" y="6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72" y="18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60" y="30"/>
                  </a:lnTo>
                  <a:lnTo>
                    <a:pt x="60" y="36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6" y="36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42" y="12"/>
                  </a:lnTo>
                  <a:lnTo>
                    <a:pt x="42" y="6"/>
                  </a:lnTo>
                  <a:lnTo>
                    <a:pt x="36" y="18"/>
                  </a:lnTo>
                  <a:lnTo>
                    <a:pt x="30" y="24"/>
                  </a:lnTo>
                  <a:lnTo>
                    <a:pt x="30" y="36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18" y="54"/>
                  </a:lnTo>
                  <a:lnTo>
                    <a:pt x="12" y="54"/>
                  </a:lnTo>
                  <a:lnTo>
                    <a:pt x="12" y="60"/>
                  </a:lnTo>
                  <a:lnTo>
                    <a:pt x="6" y="60"/>
                  </a:lnTo>
                  <a:lnTo>
                    <a:pt x="6" y="54"/>
                  </a:lnTo>
                  <a:lnTo>
                    <a:pt x="6" y="48"/>
                  </a:lnTo>
                  <a:lnTo>
                    <a:pt x="12" y="36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6" y="30"/>
                  </a:lnTo>
                  <a:lnTo>
                    <a:pt x="6" y="42"/>
                  </a:lnTo>
                  <a:lnTo>
                    <a:pt x="0" y="54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503" name="Freeform 503"/>
            <p:cNvSpPr>
              <a:spLocks/>
            </p:cNvSpPr>
            <p:nvPr/>
          </p:nvSpPr>
          <p:spPr bwMode="auto">
            <a:xfrm>
              <a:off x="5197" y="2097"/>
              <a:ext cx="84" cy="101"/>
            </a:xfrm>
            <a:custGeom>
              <a:avLst/>
              <a:gdLst>
                <a:gd name="T0" fmla="*/ 0 w 84"/>
                <a:gd name="T1" fmla="*/ 0 h 101"/>
                <a:gd name="T2" fmla="*/ 0 w 84"/>
                <a:gd name="T3" fmla="*/ 6 h 101"/>
                <a:gd name="T4" fmla="*/ 0 w 84"/>
                <a:gd name="T5" fmla="*/ 6 h 101"/>
                <a:gd name="T6" fmla="*/ 6 w 84"/>
                <a:gd name="T7" fmla="*/ 18 h 101"/>
                <a:gd name="T8" fmla="*/ 6 w 84"/>
                <a:gd name="T9" fmla="*/ 24 h 101"/>
                <a:gd name="T10" fmla="*/ 6 w 84"/>
                <a:gd name="T11" fmla="*/ 48 h 101"/>
                <a:gd name="T12" fmla="*/ 12 w 84"/>
                <a:gd name="T13" fmla="*/ 60 h 101"/>
                <a:gd name="T14" fmla="*/ 12 w 84"/>
                <a:gd name="T15" fmla="*/ 60 h 101"/>
                <a:gd name="T16" fmla="*/ 12 w 84"/>
                <a:gd name="T17" fmla="*/ 48 h 101"/>
                <a:gd name="T18" fmla="*/ 12 w 84"/>
                <a:gd name="T19" fmla="*/ 30 h 101"/>
                <a:gd name="T20" fmla="*/ 18 w 84"/>
                <a:gd name="T21" fmla="*/ 30 h 101"/>
                <a:gd name="T22" fmla="*/ 24 w 84"/>
                <a:gd name="T23" fmla="*/ 30 h 101"/>
                <a:gd name="T24" fmla="*/ 30 w 84"/>
                <a:gd name="T25" fmla="*/ 36 h 101"/>
                <a:gd name="T26" fmla="*/ 30 w 84"/>
                <a:gd name="T27" fmla="*/ 42 h 101"/>
                <a:gd name="T28" fmla="*/ 36 w 84"/>
                <a:gd name="T29" fmla="*/ 48 h 101"/>
                <a:gd name="T30" fmla="*/ 36 w 84"/>
                <a:gd name="T31" fmla="*/ 65 h 101"/>
                <a:gd name="T32" fmla="*/ 36 w 84"/>
                <a:gd name="T33" fmla="*/ 77 h 101"/>
                <a:gd name="T34" fmla="*/ 36 w 84"/>
                <a:gd name="T35" fmla="*/ 89 h 101"/>
                <a:gd name="T36" fmla="*/ 36 w 84"/>
                <a:gd name="T37" fmla="*/ 89 h 101"/>
                <a:gd name="T38" fmla="*/ 42 w 84"/>
                <a:gd name="T39" fmla="*/ 89 h 101"/>
                <a:gd name="T40" fmla="*/ 36 w 84"/>
                <a:gd name="T41" fmla="*/ 77 h 101"/>
                <a:gd name="T42" fmla="*/ 42 w 84"/>
                <a:gd name="T43" fmla="*/ 71 h 101"/>
                <a:gd name="T44" fmla="*/ 42 w 84"/>
                <a:gd name="T45" fmla="*/ 65 h 101"/>
                <a:gd name="T46" fmla="*/ 42 w 84"/>
                <a:gd name="T47" fmla="*/ 54 h 101"/>
                <a:gd name="T48" fmla="*/ 48 w 84"/>
                <a:gd name="T49" fmla="*/ 54 h 101"/>
                <a:gd name="T50" fmla="*/ 60 w 84"/>
                <a:gd name="T51" fmla="*/ 71 h 101"/>
                <a:gd name="T52" fmla="*/ 72 w 84"/>
                <a:gd name="T53" fmla="*/ 83 h 101"/>
                <a:gd name="T54" fmla="*/ 78 w 84"/>
                <a:gd name="T55" fmla="*/ 95 h 101"/>
                <a:gd name="T56" fmla="*/ 84 w 84"/>
                <a:gd name="T57" fmla="*/ 95 h 101"/>
                <a:gd name="T58" fmla="*/ 78 w 84"/>
                <a:gd name="T59" fmla="*/ 83 h 101"/>
                <a:gd name="T60" fmla="*/ 72 w 84"/>
                <a:gd name="T61" fmla="*/ 77 h 101"/>
                <a:gd name="T62" fmla="*/ 66 w 84"/>
                <a:gd name="T63" fmla="*/ 65 h 101"/>
                <a:gd name="T64" fmla="*/ 66 w 84"/>
                <a:gd name="T65" fmla="*/ 65 h 101"/>
                <a:gd name="T66" fmla="*/ 60 w 84"/>
                <a:gd name="T67" fmla="*/ 60 h 101"/>
                <a:gd name="T68" fmla="*/ 54 w 84"/>
                <a:gd name="T69" fmla="*/ 54 h 101"/>
                <a:gd name="T70" fmla="*/ 48 w 84"/>
                <a:gd name="T71" fmla="*/ 48 h 101"/>
                <a:gd name="T72" fmla="*/ 48 w 84"/>
                <a:gd name="T73" fmla="*/ 42 h 101"/>
                <a:gd name="T74" fmla="*/ 54 w 84"/>
                <a:gd name="T75" fmla="*/ 48 h 101"/>
                <a:gd name="T76" fmla="*/ 60 w 84"/>
                <a:gd name="T77" fmla="*/ 48 h 101"/>
                <a:gd name="T78" fmla="*/ 66 w 84"/>
                <a:gd name="T79" fmla="*/ 48 h 101"/>
                <a:gd name="T80" fmla="*/ 72 w 84"/>
                <a:gd name="T81" fmla="*/ 54 h 101"/>
                <a:gd name="T82" fmla="*/ 72 w 84"/>
                <a:gd name="T83" fmla="*/ 54 h 101"/>
                <a:gd name="T84" fmla="*/ 72 w 84"/>
                <a:gd name="T85" fmla="*/ 48 h 101"/>
                <a:gd name="T86" fmla="*/ 60 w 84"/>
                <a:gd name="T87" fmla="*/ 42 h 101"/>
                <a:gd name="T88" fmla="*/ 54 w 84"/>
                <a:gd name="T89" fmla="*/ 36 h 101"/>
                <a:gd name="T90" fmla="*/ 42 w 84"/>
                <a:gd name="T91" fmla="*/ 36 h 101"/>
                <a:gd name="T92" fmla="*/ 36 w 84"/>
                <a:gd name="T93" fmla="*/ 30 h 101"/>
                <a:gd name="T94" fmla="*/ 30 w 84"/>
                <a:gd name="T95" fmla="*/ 30 h 101"/>
                <a:gd name="T96" fmla="*/ 24 w 84"/>
                <a:gd name="T97" fmla="*/ 24 h 101"/>
                <a:gd name="T98" fmla="*/ 18 w 84"/>
                <a:gd name="T99" fmla="*/ 18 h 101"/>
                <a:gd name="T100" fmla="*/ 24 w 84"/>
                <a:gd name="T101" fmla="*/ 18 h 101"/>
                <a:gd name="T102" fmla="*/ 30 w 84"/>
                <a:gd name="T103" fmla="*/ 18 h 101"/>
                <a:gd name="T104" fmla="*/ 36 w 84"/>
                <a:gd name="T105" fmla="*/ 18 h 101"/>
                <a:gd name="T106" fmla="*/ 48 w 84"/>
                <a:gd name="T107" fmla="*/ 18 h 101"/>
                <a:gd name="T108" fmla="*/ 54 w 84"/>
                <a:gd name="T109" fmla="*/ 18 h 101"/>
                <a:gd name="T110" fmla="*/ 54 w 84"/>
                <a:gd name="T111" fmla="*/ 18 h 101"/>
                <a:gd name="T112" fmla="*/ 42 w 84"/>
                <a:gd name="T113" fmla="*/ 12 h 101"/>
                <a:gd name="T114" fmla="*/ 36 w 84"/>
                <a:gd name="T115" fmla="*/ 12 h 101"/>
                <a:gd name="T116" fmla="*/ 24 w 84"/>
                <a:gd name="T117" fmla="*/ 12 h 101"/>
                <a:gd name="T118" fmla="*/ 18 w 84"/>
                <a:gd name="T119" fmla="*/ 12 h 101"/>
                <a:gd name="T120" fmla="*/ 6 w 84"/>
                <a:gd name="T121" fmla="*/ 6 h 101"/>
                <a:gd name="T122" fmla="*/ 6 w 84"/>
                <a:gd name="T123" fmla="*/ 0 h 10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"/>
                <a:gd name="T187" fmla="*/ 0 h 101"/>
                <a:gd name="T188" fmla="*/ 84 w 84"/>
                <a:gd name="T189" fmla="*/ 101 h 10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" h="101"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6" y="36"/>
                  </a:lnTo>
                  <a:lnTo>
                    <a:pt x="6" y="48"/>
                  </a:lnTo>
                  <a:lnTo>
                    <a:pt x="12" y="54"/>
                  </a:lnTo>
                  <a:lnTo>
                    <a:pt x="12" y="60"/>
                  </a:lnTo>
                  <a:lnTo>
                    <a:pt x="12" y="48"/>
                  </a:lnTo>
                  <a:lnTo>
                    <a:pt x="12" y="42"/>
                  </a:lnTo>
                  <a:lnTo>
                    <a:pt x="12" y="30"/>
                  </a:lnTo>
                  <a:lnTo>
                    <a:pt x="18" y="24"/>
                  </a:lnTo>
                  <a:lnTo>
                    <a:pt x="18" y="30"/>
                  </a:lnTo>
                  <a:lnTo>
                    <a:pt x="24" y="30"/>
                  </a:lnTo>
                  <a:lnTo>
                    <a:pt x="24" y="36"/>
                  </a:lnTo>
                  <a:lnTo>
                    <a:pt x="30" y="36"/>
                  </a:lnTo>
                  <a:lnTo>
                    <a:pt x="30" y="42"/>
                  </a:lnTo>
                  <a:lnTo>
                    <a:pt x="36" y="48"/>
                  </a:lnTo>
                  <a:lnTo>
                    <a:pt x="36" y="54"/>
                  </a:lnTo>
                  <a:lnTo>
                    <a:pt x="36" y="65"/>
                  </a:lnTo>
                  <a:lnTo>
                    <a:pt x="36" y="71"/>
                  </a:lnTo>
                  <a:lnTo>
                    <a:pt x="36" y="77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42" y="89"/>
                  </a:lnTo>
                  <a:lnTo>
                    <a:pt x="36" y="83"/>
                  </a:lnTo>
                  <a:lnTo>
                    <a:pt x="36" y="77"/>
                  </a:lnTo>
                  <a:lnTo>
                    <a:pt x="42" y="77"/>
                  </a:lnTo>
                  <a:lnTo>
                    <a:pt x="42" y="71"/>
                  </a:lnTo>
                  <a:lnTo>
                    <a:pt x="42" y="65"/>
                  </a:lnTo>
                  <a:lnTo>
                    <a:pt x="42" y="60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8" y="54"/>
                  </a:lnTo>
                  <a:lnTo>
                    <a:pt x="54" y="60"/>
                  </a:lnTo>
                  <a:lnTo>
                    <a:pt x="60" y="71"/>
                  </a:lnTo>
                  <a:lnTo>
                    <a:pt x="66" y="77"/>
                  </a:lnTo>
                  <a:lnTo>
                    <a:pt x="72" y="83"/>
                  </a:lnTo>
                  <a:lnTo>
                    <a:pt x="78" y="89"/>
                  </a:lnTo>
                  <a:lnTo>
                    <a:pt x="78" y="95"/>
                  </a:lnTo>
                  <a:lnTo>
                    <a:pt x="84" y="101"/>
                  </a:lnTo>
                  <a:lnTo>
                    <a:pt x="84" y="95"/>
                  </a:lnTo>
                  <a:lnTo>
                    <a:pt x="78" y="89"/>
                  </a:lnTo>
                  <a:lnTo>
                    <a:pt x="78" y="83"/>
                  </a:lnTo>
                  <a:lnTo>
                    <a:pt x="72" y="77"/>
                  </a:lnTo>
                  <a:lnTo>
                    <a:pt x="66" y="71"/>
                  </a:lnTo>
                  <a:lnTo>
                    <a:pt x="66" y="65"/>
                  </a:lnTo>
                  <a:lnTo>
                    <a:pt x="60" y="60"/>
                  </a:lnTo>
                  <a:lnTo>
                    <a:pt x="54" y="54"/>
                  </a:lnTo>
                  <a:lnTo>
                    <a:pt x="48" y="48"/>
                  </a:lnTo>
                  <a:lnTo>
                    <a:pt x="48" y="42"/>
                  </a:lnTo>
                  <a:lnTo>
                    <a:pt x="54" y="42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6" y="48"/>
                  </a:lnTo>
                  <a:lnTo>
                    <a:pt x="66" y="54"/>
                  </a:lnTo>
                  <a:lnTo>
                    <a:pt x="72" y="54"/>
                  </a:lnTo>
                  <a:lnTo>
                    <a:pt x="72" y="48"/>
                  </a:lnTo>
                  <a:lnTo>
                    <a:pt x="66" y="48"/>
                  </a:lnTo>
                  <a:lnTo>
                    <a:pt x="60" y="42"/>
                  </a:lnTo>
                  <a:lnTo>
                    <a:pt x="54" y="42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2" y="36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18"/>
                  </a:lnTo>
                  <a:lnTo>
                    <a:pt x="36" y="18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54" y="18"/>
                  </a:lnTo>
                  <a:lnTo>
                    <a:pt x="48" y="12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504" name="Freeform 504"/>
            <p:cNvSpPr>
              <a:spLocks/>
            </p:cNvSpPr>
            <p:nvPr/>
          </p:nvSpPr>
          <p:spPr bwMode="auto">
            <a:xfrm>
              <a:off x="5090" y="2079"/>
              <a:ext cx="59" cy="131"/>
            </a:xfrm>
            <a:custGeom>
              <a:avLst/>
              <a:gdLst>
                <a:gd name="T0" fmla="*/ 53 w 59"/>
                <a:gd name="T1" fmla="*/ 24 h 131"/>
                <a:gd name="T2" fmla="*/ 47 w 59"/>
                <a:gd name="T3" fmla="*/ 30 h 131"/>
                <a:gd name="T4" fmla="*/ 47 w 59"/>
                <a:gd name="T5" fmla="*/ 24 h 131"/>
                <a:gd name="T6" fmla="*/ 41 w 59"/>
                <a:gd name="T7" fmla="*/ 36 h 131"/>
                <a:gd name="T8" fmla="*/ 47 w 59"/>
                <a:gd name="T9" fmla="*/ 60 h 131"/>
                <a:gd name="T10" fmla="*/ 53 w 59"/>
                <a:gd name="T11" fmla="*/ 78 h 131"/>
                <a:gd name="T12" fmla="*/ 53 w 59"/>
                <a:gd name="T13" fmla="*/ 78 h 131"/>
                <a:gd name="T14" fmla="*/ 41 w 59"/>
                <a:gd name="T15" fmla="*/ 54 h 131"/>
                <a:gd name="T16" fmla="*/ 30 w 59"/>
                <a:gd name="T17" fmla="*/ 72 h 131"/>
                <a:gd name="T18" fmla="*/ 30 w 59"/>
                <a:gd name="T19" fmla="*/ 95 h 131"/>
                <a:gd name="T20" fmla="*/ 30 w 59"/>
                <a:gd name="T21" fmla="*/ 119 h 131"/>
                <a:gd name="T22" fmla="*/ 24 w 59"/>
                <a:gd name="T23" fmla="*/ 119 h 131"/>
                <a:gd name="T24" fmla="*/ 24 w 59"/>
                <a:gd name="T25" fmla="*/ 101 h 131"/>
                <a:gd name="T26" fmla="*/ 24 w 59"/>
                <a:gd name="T27" fmla="*/ 95 h 131"/>
                <a:gd name="T28" fmla="*/ 18 w 59"/>
                <a:gd name="T29" fmla="*/ 113 h 131"/>
                <a:gd name="T30" fmla="*/ 6 w 59"/>
                <a:gd name="T31" fmla="*/ 125 h 131"/>
                <a:gd name="T32" fmla="*/ 0 w 59"/>
                <a:gd name="T33" fmla="*/ 131 h 131"/>
                <a:gd name="T34" fmla="*/ 6 w 59"/>
                <a:gd name="T35" fmla="*/ 119 h 131"/>
                <a:gd name="T36" fmla="*/ 18 w 59"/>
                <a:gd name="T37" fmla="*/ 95 h 131"/>
                <a:gd name="T38" fmla="*/ 12 w 59"/>
                <a:gd name="T39" fmla="*/ 95 h 131"/>
                <a:gd name="T40" fmla="*/ 6 w 59"/>
                <a:gd name="T41" fmla="*/ 95 h 131"/>
                <a:gd name="T42" fmla="*/ 0 w 59"/>
                <a:gd name="T43" fmla="*/ 101 h 131"/>
                <a:gd name="T44" fmla="*/ 0 w 59"/>
                <a:gd name="T45" fmla="*/ 95 h 131"/>
                <a:gd name="T46" fmla="*/ 6 w 59"/>
                <a:gd name="T47" fmla="*/ 89 h 131"/>
                <a:gd name="T48" fmla="*/ 18 w 59"/>
                <a:gd name="T49" fmla="*/ 89 h 131"/>
                <a:gd name="T50" fmla="*/ 24 w 59"/>
                <a:gd name="T51" fmla="*/ 78 h 131"/>
                <a:gd name="T52" fmla="*/ 35 w 59"/>
                <a:gd name="T53" fmla="*/ 48 h 131"/>
                <a:gd name="T54" fmla="*/ 18 w 59"/>
                <a:gd name="T55" fmla="*/ 48 h 131"/>
                <a:gd name="T56" fmla="*/ 6 w 59"/>
                <a:gd name="T57" fmla="*/ 48 h 131"/>
                <a:gd name="T58" fmla="*/ 0 w 59"/>
                <a:gd name="T59" fmla="*/ 54 h 131"/>
                <a:gd name="T60" fmla="*/ 0 w 59"/>
                <a:gd name="T61" fmla="*/ 48 h 131"/>
                <a:gd name="T62" fmla="*/ 12 w 59"/>
                <a:gd name="T63" fmla="*/ 48 h 131"/>
                <a:gd name="T64" fmla="*/ 24 w 59"/>
                <a:gd name="T65" fmla="*/ 42 h 131"/>
                <a:gd name="T66" fmla="*/ 35 w 59"/>
                <a:gd name="T67" fmla="*/ 36 h 131"/>
                <a:gd name="T68" fmla="*/ 41 w 59"/>
                <a:gd name="T69" fmla="*/ 24 h 131"/>
                <a:gd name="T70" fmla="*/ 30 w 59"/>
                <a:gd name="T71" fmla="*/ 18 h 131"/>
                <a:gd name="T72" fmla="*/ 24 w 59"/>
                <a:gd name="T73" fmla="*/ 24 h 131"/>
                <a:gd name="T74" fmla="*/ 12 w 59"/>
                <a:gd name="T75" fmla="*/ 30 h 131"/>
                <a:gd name="T76" fmla="*/ 6 w 59"/>
                <a:gd name="T77" fmla="*/ 30 h 131"/>
                <a:gd name="T78" fmla="*/ 0 w 59"/>
                <a:gd name="T79" fmla="*/ 30 h 131"/>
                <a:gd name="T80" fmla="*/ 6 w 59"/>
                <a:gd name="T81" fmla="*/ 24 h 131"/>
                <a:gd name="T82" fmla="*/ 18 w 59"/>
                <a:gd name="T83" fmla="*/ 12 h 131"/>
                <a:gd name="T84" fmla="*/ 24 w 59"/>
                <a:gd name="T85" fmla="*/ 6 h 131"/>
                <a:gd name="T86" fmla="*/ 24 w 59"/>
                <a:gd name="T87" fmla="*/ 12 h 131"/>
                <a:gd name="T88" fmla="*/ 30 w 59"/>
                <a:gd name="T89" fmla="*/ 18 h 131"/>
                <a:gd name="T90" fmla="*/ 35 w 59"/>
                <a:gd name="T91" fmla="*/ 18 h 131"/>
                <a:gd name="T92" fmla="*/ 47 w 59"/>
                <a:gd name="T93" fmla="*/ 18 h 131"/>
                <a:gd name="T94" fmla="*/ 47 w 59"/>
                <a:gd name="T95" fmla="*/ 12 h 131"/>
                <a:gd name="T96" fmla="*/ 53 w 59"/>
                <a:gd name="T97" fmla="*/ 0 h 131"/>
                <a:gd name="T98" fmla="*/ 59 w 59"/>
                <a:gd name="T99" fmla="*/ 6 h 131"/>
                <a:gd name="T100" fmla="*/ 53 w 59"/>
                <a:gd name="T101" fmla="*/ 12 h 131"/>
                <a:gd name="T102" fmla="*/ 59 w 59"/>
                <a:gd name="T103" fmla="*/ 18 h 13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"/>
                <a:gd name="T157" fmla="*/ 0 h 131"/>
                <a:gd name="T158" fmla="*/ 59 w 59"/>
                <a:gd name="T159" fmla="*/ 131 h 13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" h="131">
                  <a:moveTo>
                    <a:pt x="59" y="18"/>
                  </a:moveTo>
                  <a:lnTo>
                    <a:pt x="59" y="18"/>
                  </a:lnTo>
                  <a:lnTo>
                    <a:pt x="53" y="24"/>
                  </a:lnTo>
                  <a:lnTo>
                    <a:pt x="47" y="30"/>
                  </a:lnTo>
                  <a:lnTo>
                    <a:pt x="47" y="24"/>
                  </a:lnTo>
                  <a:lnTo>
                    <a:pt x="47" y="30"/>
                  </a:lnTo>
                  <a:lnTo>
                    <a:pt x="41" y="30"/>
                  </a:lnTo>
                  <a:lnTo>
                    <a:pt x="41" y="36"/>
                  </a:lnTo>
                  <a:lnTo>
                    <a:pt x="41" y="42"/>
                  </a:lnTo>
                  <a:lnTo>
                    <a:pt x="47" y="48"/>
                  </a:lnTo>
                  <a:lnTo>
                    <a:pt x="47" y="60"/>
                  </a:lnTo>
                  <a:lnTo>
                    <a:pt x="53" y="72"/>
                  </a:lnTo>
                  <a:lnTo>
                    <a:pt x="53" y="78"/>
                  </a:lnTo>
                  <a:lnTo>
                    <a:pt x="53" y="83"/>
                  </a:lnTo>
                  <a:lnTo>
                    <a:pt x="53" y="78"/>
                  </a:lnTo>
                  <a:lnTo>
                    <a:pt x="47" y="72"/>
                  </a:lnTo>
                  <a:lnTo>
                    <a:pt x="47" y="66"/>
                  </a:lnTo>
                  <a:lnTo>
                    <a:pt x="41" y="54"/>
                  </a:lnTo>
                  <a:lnTo>
                    <a:pt x="35" y="60"/>
                  </a:lnTo>
                  <a:lnTo>
                    <a:pt x="30" y="72"/>
                  </a:lnTo>
                  <a:lnTo>
                    <a:pt x="30" y="78"/>
                  </a:lnTo>
                  <a:lnTo>
                    <a:pt x="30" y="89"/>
                  </a:lnTo>
                  <a:lnTo>
                    <a:pt x="30" y="95"/>
                  </a:lnTo>
                  <a:lnTo>
                    <a:pt x="30" y="101"/>
                  </a:lnTo>
                  <a:lnTo>
                    <a:pt x="30" y="113"/>
                  </a:lnTo>
                  <a:lnTo>
                    <a:pt x="30" y="119"/>
                  </a:lnTo>
                  <a:lnTo>
                    <a:pt x="24" y="119"/>
                  </a:lnTo>
                  <a:lnTo>
                    <a:pt x="24" y="113"/>
                  </a:lnTo>
                  <a:lnTo>
                    <a:pt x="30" y="107"/>
                  </a:lnTo>
                  <a:lnTo>
                    <a:pt x="24" y="101"/>
                  </a:lnTo>
                  <a:lnTo>
                    <a:pt x="24" y="95"/>
                  </a:lnTo>
                  <a:lnTo>
                    <a:pt x="24" y="101"/>
                  </a:lnTo>
                  <a:lnTo>
                    <a:pt x="18" y="107"/>
                  </a:lnTo>
                  <a:lnTo>
                    <a:pt x="18" y="113"/>
                  </a:lnTo>
                  <a:lnTo>
                    <a:pt x="12" y="119"/>
                  </a:lnTo>
                  <a:lnTo>
                    <a:pt x="12" y="125"/>
                  </a:lnTo>
                  <a:lnTo>
                    <a:pt x="6" y="125"/>
                  </a:lnTo>
                  <a:lnTo>
                    <a:pt x="6" y="131"/>
                  </a:lnTo>
                  <a:lnTo>
                    <a:pt x="0" y="131"/>
                  </a:lnTo>
                  <a:lnTo>
                    <a:pt x="0" y="125"/>
                  </a:lnTo>
                  <a:lnTo>
                    <a:pt x="6" y="125"/>
                  </a:lnTo>
                  <a:lnTo>
                    <a:pt x="6" y="119"/>
                  </a:lnTo>
                  <a:lnTo>
                    <a:pt x="12" y="113"/>
                  </a:lnTo>
                  <a:lnTo>
                    <a:pt x="18" y="101"/>
                  </a:lnTo>
                  <a:lnTo>
                    <a:pt x="18" y="95"/>
                  </a:lnTo>
                  <a:lnTo>
                    <a:pt x="12" y="95"/>
                  </a:lnTo>
                  <a:lnTo>
                    <a:pt x="6" y="95"/>
                  </a:lnTo>
                  <a:lnTo>
                    <a:pt x="0" y="95"/>
                  </a:lnTo>
                  <a:lnTo>
                    <a:pt x="0" y="101"/>
                  </a:lnTo>
                  <a:lnTo>
                    <a:pt x="0" y="95"/>
                  </a:lnTo>
                  <a:lnTo>
                    <a:pt x="6" y="95"/>
                  </a:lnTo>
                  <a:lnTo>
                    <a:pt x="6" y="89"/>
                  </a:lnTo>
                  <a:lnTo>
                    <a:pt x="12" y="89"/>
                  </a:lnTo>
                  <a:lnTo>
                    <a:pt x="18" y="89"/>
                  </a:lnTo>
                  <a:lnTo>
                    <a:pt x="18" y="83"/>
                  </a:lnTo>
                  <a:lnTo>
                    <a:pt x="24" y="83"/>
                  </a:lnTo>
                  <a:lnTo>
                    <a:pt x="24" y="78"/>
                  </a:lnTo>
                  <a:lnTo>
                    <a:pt x="30" y="66"/>
                  </a:lnTo>
                  <a:lnTo>
                    <a:pt x="30" y="54"/>
                  </a:lnTo>
                  <a:lnTo>
                    <a:pt x="35" y="48"/>
                  </a:lnTo>
                  <a:lnTo>
                    <a:pt x="30" y="48"/>
                  </a:lnTo>
                  <a:lnTo>
                    <a:pt x="24" y="48"/>
                  </a:lnTo>
                  <a:lnTo>
                    <a:pt x="18" y="48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12" y="48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30" y="42"/>
                  </a:lnTo>
                  <a:lnTo>
                    <a:pt x="35" y="42"/>
                  </a:lnTo>
                  <a:lnTo>
                    <a:pt x="35" y="36"/>
                  </a:lnTo>
                  <a:lnTo>
                    <a:pt x="35" y="30"/>
                  </a:lnTo>
                  <a:lnTo>
                    <a:pt x="41" y="30"/>
                  </a:lnTo>
                  <a:lnTo>
                    <a:pt x="41" y="24"/>
                  </a:lnTo>
                  <a:lnTo>
                    <a:pt x="35" y="24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24" y="24"/>
                  </a:lnTo>
                  <a:lnTo>
                    <a:pt x="18" y="24"/>
                  </a:lnTo>
                  <a:lnTo>
                    <a:pt x="12" y="24"/>
                  </a:lnTo>
                  <a:lnTo>
                    <a:pt x="12" y="30"/>
                  </a:lnTo>
                  <a:lnTo>
                    <a:pt x="6" y="30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24" y="18"/>
                  </a:lnTo>
                  <a:lnTo>
                    <a:pt x="30" y="18"/>
                  </a:lnTo>
                  <a:lnTo>
                    <a:pt x="35" y="18"/>
                  </a:lnTo>
                  <a:lnTo>
                    <a:pt x="41" y="18"/>
                  </a:lnTo>
                  <a:lnTo>
                    <a:pt x="47" y="18"/>
                  </a:lnTo>
                  <a:lnTo>
                    <a:pt x="47" y="12"/>
                  </a:lnTo>
                  <a:lnTo>
                    <a:pt x="47" y="6"/>
                  </a:lnTo>
                  <a:lnTo>
                    <a:pt x="53" y="6"/>
                  </a:lnTo>
                  <a:lnTo>
                    <a:pt x="53" y="0"/>
                  </a:lnTo>
                  <a:lnTo>
                    <a:pt x="59" y="0"/>
                  </a:lnTo>
                  <a:lnTo>
                    <a:pt x="59" y="6"/>
                  </a:lnTo>
                  <a:lnTo>
                    <a:pt x="53" y="6"/>
                  </a:lnTo>
                  <a:lnTo>
                    <a:pt x="53" y="12"/>
                  </a:lnTo>
                  <a:lnTo>
                    <a:pt x="53" y="18"/>
                  </a:lnTo>
                  <a:lnTo>
                    <a:pt x="59" y="18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505" name="Freeform 505"/>
            <p:cNvSpPr>
              <a:spLocks/>
            </p:cNvSpPr>
            <p:nvPr/>
          </p:nvSpPr>
          <p:spPr bwMode="auto">
            <a:xfrm>
              <a:off x="5149" y="2121"/>
              <a:ext cx="12" cy="18"/>
            </a:xfrm>
            <a:custGeom>
              <a:avLst/>
              <a:gdLst>
                <a:gd name="T0" fmla="*/ 0 w 12"/>
                <a:gd name="T1" fmla="*/ 0 h 18"/>
                <a:gd name="T2" fmla="*/ 0 w 12"/>
                <a:gd name="T3" fmla="*/ 0 h 18"/>
                <a:gd name="T4" fmla="*/ 6 w 12"/>
                <a:gd name="T5" fmla="*/ 0 h 18"/>
                <a:gd name="T6" fmla="*/ 6 w 12"/>
                <a:gd name="T7" fmla="*/ 0 h 18"/>
                <a:gd name="T8" fmla="*/ 6 w 12"/>
                <a:gd name="T9" fmla="*/ 0 h 18"/>
                <a:gd name="T10" fmla="*/ 12 w 12"/>
                <a:gd name="T11" fmla="*/ 6 h 18"/>
                <a:gd name="T12" fmla="*/ 12 w 12"/>
                <a:gd name="T13" fmla="*/ 12 h 18"/>
                <a:gd name="T14" fmla="*/ 12 w 12"/>
                <a:gd name="T15" fmla="*/ 12 h 18"/>
                <a:gd name="T16" fmla="*/ 6 w 12"/>
                <a:gd name="T17" fmla="*/ 18 h 18"/>
                <a:gd name="T18" fmla="*/ 6 w 12"/>
                <a:gd name="T19" fmla="*/ 18 h 18"/>
                <a:gd name="T20" fmla="*/ 6 w 12"/>
                <a:gd name="T21" fmla="*/ 18 h 18"/>
                <a:gd name="T22" fmla="*/ 6 w 12"/>
                <a:gd name="T23" fmla="*/ 18 h 18"/>
                <a:gd name="T24" fmla="*/ 6 w 12"/>
                <a:gd name="T25" fmla="*/ 18 h 18"/>
                <a:gd name="T26" fmla="*/ 6 w 12"/>
                <a:gd name="T27" fmla="*/ 12 h 18"/>
                <a:gd name="T28" fmla="*/ 6 w 12"/>
                <a:gd name="T29" fmla="*/ 12 h 18"/>
                <a:gd name="T30" fmla="*/ 0 w 12"/>
                <a:gd name="T31" fmla="*/ 6 h 18"/>
                <a:gd name="T32" fmla="*/ 0 w 12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506" name="Freeform 506"/>
            <p:cNvSpPr>
              <a:spLocks/>
            </p:cNvSpPr>
            <p:nvPr/>
          </p:nvSpPr>
          <p:spPr bwMode="auto">
            <a:xfrm>
              <a:off x="4899" y="2013"/>
              <a:ext cx="191" cy="114"/>
            </a:xfrm>
            <a:custGeom>
              <a:avLst/>
              <a:gdLst>
                <a:gd name="T0" fmla="*/ 173 w 191"/>
                <a:gd name="T1" fmla="*/ 42 h 114"/>
                <a:gd name="T2" fmla="*/ 155 w 191"/>
                <a:gd name="T3" fmla="*/ 48 h 114"/>
                <a:gd name="T4" fmla="*/ 137 w 191"/>
                <a:gd name="T5" fmla="*/ 78 h 114"/>
                <a:gd name="T6" fmla="*/ 125 w 191"/>
                <a:gd name="T7" fmla="*/ 96 h 114"/>
                <a:gd name="T8" fmla="*/ 101 w 191"/>
                <a:gd name="T9" fmla="*/ 114 h 114"/>
                <a:gd name="T10" fmla="*/ 95 w 191"/>
                <a:gd name="T11" fmla="*/ 114 h 114"/>
                <a:gd name="T12" fmla="*/ 107 w 191"/>
                <a:gd name="T13" fmla="*/ 102 h 114"/>
                <a:gd name="T14" fmla="*/ 131 w 191"/>
                <a:gd name="T15" fmla="*/ 84 h 114"/>
                <a:gd name="T16" fmla="*/ 137 w 191"/>
                <a:gd name="T17" fmla="*/ 60 h 114"/>
                <a:gd name="T18" fmla="*/ 137 w 191"/>
                <a:gd name="T19" fmla="*/ 54 h 114"/>
                <a:gd name="T20" fmla="*/ 125 w 191"/>
                <a:gd name="T21" fmla="*/ 66 h 114"/>
                <a:gd name="T22" fmla="*/ 107 w 191"/>
                <a:gd name="T23" fmla="*/ 72 h 114"/>
                <a:gd name="T24" fmla="*/ 89 w 191"/>
                <a:gd name="T25" fmla="*/ 90 h 114"/>
                <a:gd name="T26" fmla="*/ 59 w 191"/>
                <a:gd name="T27" fmla="*/ 108 h 114"/>
                <a:gd name="T28" fmla="*/ 47 w 191"/>
                <a:gd name="T29" fmla="*/ 108 h 114"/>
                <a:gd name="T30" fmla="*/ 71 w 191"/>
                <a:gd name="T31" fmla="*/ 96 h 114"/>
                <a:gd name="T32" fmla="*/ 95 w 191"/>
                <a:gd name="T33" fmla="*/ 72 h 114"/>
                <a:gd name="T34" fmla="*/ 95 w 191"/>
                <a:gd name="T35" fmla="*/ 66 h 114"/>
                <a:gd name="T36" fmla="*/ 83 w 191"/>
                <a:gd name="T37" fmla="*/ 66 h 114"/>
                <a:gd name="T38" fmla="*/ 71 w 191"/>
                <a:gd name="T39" fmla="*/ 72 h 114"/>
                <a:gd name="T40" fmla="*/ 47 w 191"/>
                <a:gd name="T41" fmla="*/ 78 h 114"/>
                <a:gd name="T42" fmla="*/ 23 w 191"/>
                <a:gd name="T43" fmla="*/ 90 h 114"/>
                <a:gd name="T44" fmla="*/ 12 w 191"/>
                <a:gd name="T45" fmla="*/ 90 h 114"/>
                <a:gd name="T46" fmla="*/ 35 w 191"/>
                <a:gd name="T47" fmla="*/ 84 h 114"/>
                <a:gd name="T48" fmla="*/ 53 w 191"/>
                <a:gd name="T49" fmla="*/ 72 h 114"/>
                <a:gd name="T50" fmla="*/ 35 w 191"/>
                <a:gd name="T51" fmla="*/ 66 h 114"/>
                <a:gd name="T52" fmla="*/ 12 w 191"/>
                <a:gd name="T53" fmla="*/ 66 h 114"/>
                <a:gd name="T54" fmla="*/ 0 w 191"/>
                <a:gd name="T55" fmla="*/ 72 h 114"/>
                <a:gd name="T56" fmla="*/ 17 w 191"/>
                <a:gd name="T57" fmla="*/ 60 h 114"/>
                <a:gd name="T58" fmla="*/ 47 w 191"/>
                <a:gd name="T59" fmla="*/ 60 h 114"/>
                <a:gd name="T60" fmla="*/ 47 w 191"/>
                <a:gd name="T61" fmla="*/ 48 h 114"/>
                <a:gd name="T62" fmla="*/ 23 w 191"/>
                <a:gd name="T63" fmla="*/ 36 h 114"/>
                <a:gd name="T64" fmla="*/ 17 w 191"/>
                <a:gd name="T65" fmla="*/ 30 h 114"/>
                <a:gd name="T66" fmla="*/ 41 w 191"/>
                <a:gd name="T67" fmla="*/ 36 h 114"/>
                <a:gd name="T68" fmla="*/ 65 w 191"/>
                <a:gd name="T69" fmla="*/ 54 h 114"/>
                <a:gd name="T70" fmla="*/ 77 w 191"/>
                <a:gd name="T71" fmla="*/ 54 h 114"/>
                <a:gd name="T72" fmla="*/ 95 w 191"/>
                <a:gd name="T73" fmla="*/ 54 h 114"/>
                <a:gd name="T74" fmla="*/ 89 w 191"/>
                <a:gd name="T75" fmla="*/ 48 h 114"/>
                <a:gd name="T76" fmla="*/ 77 w 191"/>
                <a:gd name="T77" fmla="*/ 30 h 114"/>
                <a:gd name="T78" fmla="*/ 65 w 191"/>
                <a:gd name="T79" fmla="*/ 24 h 114"/>
                <a:gd name="T80" fmla="*/ 59 w 191"/>
                <a:gd name="T81" fmla="*/ 18 h 114"/>
                <a:gd name="T82" fmla="*/ 53 w 191"/>
                <a:gd name="T83" fmla="*/ 12 h 114"/>
                <a:gd name="T84" fmla="*/ 77 w 191"/>
                <a:gd name="T85" fmla="*/ 30 h 114"/>
                <a:gd name="T86" fmla="*/ 101 w 191"/>
                <a:gd name="T87" fmla="*/ 48 h 114"/>
                <a:gd name="T88" fmla="*/ 113 w 191"/>
                <a:gd name="T89" fmla="*/ 54 h 114"/>
                <a:gd name="T90" fmla="*/ 125 w 191"/>
                <a:gd name="T91" fmla="*/ 48 h 114"/>
                <a:gd name="T92" fmla="*/ 137 w 191"/>
                <a:gd name="T93" fmla="*/ 48 h 114"/>
                <a:gd name="T94" fmla="*/ 137 w 191"/>
                <a:gd name="T95" fmla="*/ 42 h 114"/>
                <a:gd name="T96" fmla="*/ 125 w 191"/>
                <a:gd name="T97" fmla="*/ 24 h 114"/>
                <a:gd name="T98" fmla="*/ 101 w 191"/>
                <a:gd name="T99" fmla="*/ 6 h 114"/>
                <a:gd name="T100" fmla="*/ 95 w 191"/>
                <a:gd name="T101" fmla="*/ 0 h 114"/>
                <a:gd name="T102" fmla="*/ 119 w 191"/>
                <a:gd name="T103" fmla="*/ 18 h 114"/>
                <a:gd name="T104" fmla="*/ 143 w 191"/>
                <a:gd name="T105" fmla="*/ 36 h 114"/>
                <a:gd name="T106" fmla="*/ 161 w 191"/>
                <a:gd name="T107" fmla="*/ 36 h 114"/>
                <a:gd name="T108" fmla="*/ 185 w 191"/>
                <a:gd name="T109" fmla="*/ 30 h 114"/>
                <a:gd name="T110" fmla="*/ 185 w 191"/>
                <a:gd name="T111" fmla="*/ 30 h 11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91"/>
                <a:gd name="T169" fmla="*/ 0 h 114"/>
                <a:gd name="T170" fmla="*/ 191 w 191"/>
                <a:gd name="T171" fmla="*/ 114 h 11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91" h="114">
                  <a:moveTo>
                    <a:pt x="185" y="36"/>
                  </a:moveTo>
                  <a:lnTo>
                    <a:pt x="179" y="36"/>
                  </a:lnTo>
                  <a:lnTo>
                    <a:pt x="173" y="42"/>
                  </a:lnTo>
                  <a:lnTo>
                    <a:pt x="167" y="42"/>
                  </a:lnTo>
                  <a:lnTo>
                    <a:pt x="161" y="48"/>
                  </a:lnTo>
                  <a:lnTo>
                    <a:pt x="155" y="48"/>
                  </a:lnTo>
                  <a:lnTo>
                    <a:pt x="149" y="54"/>
                  </a:lnTo>
                  <a:lnTo>
                    <a:pt x="149" y="60"/>
                  </a:lnTo>
                  <a:lnTo>
                    <a:pt x="143" y="66"/>
                  </a:lnTo>
                  <a:lnTo>
                    <a:pt x="137" y="78"/>
                  </a:lnTo>
                  <a:lnTo>
                    <a:pt x="131" y="84"/>
                  </a:lnTo>
                  <a:lnTo>
                    <a:pt x="131" y="90"/>
                  </a:lnTo>
                  <a:lnTo>
                    <a:pt x="125" y="90"/>
                  </a:lnTo>
                  <a:lnTo>
                    <a:pt x="125" y="96"/>
                  </a:lnTo>
                  <a:lnTo>
                    <a:pt x="119" y="102"/>
                  </a:lnTo>
                  <a:lnTo>
                    <a:pt x="113" y="108"/>
                  </a:lnTo>
                  <a:lnTo>
                    <a:pt x="107" y="108"/>
                  </a:lnTo>
                  <a:lnTo>
                    <a:pt x="101" y="114"/>
                  </a:lnTo>
                  <a:lnTo>
                    <a:pt x="95" y="114"/>
                  </a:lnTo>
                  <a:lnTo>
                    <a:pt x="101" y="108"/>
                  </a:lnTo>
                  <a:lnTo>
                    <a:pt x="107" y="102"/>
                  </a:lnTo>
                  <a:lnTo>
                    <a:pt x="113" y="96"/>
                  </a:lnTo>
                  <a:lnTo>
                    <a:pt x="119" y="90"/>
                  </a:lnTo>
                  <a:lnTo>
                    <a:pt x="125" y="84"/>
                  </a:lnTo>
                  <a:lnTo>
                    <a:pt x="131" y="84"/>
                  </a:lnTo>
                  <a:lnTo>
                    <a:pt x="131" y="78"/>
                  </a:lnTo>
                  <a:lnTo>
                    <a:pt x="131" y="72"/>
                  </a:lnTo>
                  <a:lnTo>
                    <a:pt x="137" y="66"/>
                  </a:lnTo>
                  <a:lnTo>
                    <a:pt x="137" y="60"/>
                  </a:lnTo>
                  <a:lnTo>
                    <a:pt x="137" y="54"/>
                  </a:lnTo>
                  <a:lnTo>
                    <a:pt x="131" y="60"/>
                  </a:lnTo>
                  <a:lnTo>
                    <a:pt x="125" y="60"/>
                  </a:lnTo>
                  <a:lnTo>
                    <a:pt x="125" y="66"/>
                  </a:lnTo>
                  <a:lnTo>
                    <a:pt x="119" y="66"/>
                  </a:lnTo>
                  <a:lnTo>
                    <a:pt x="113" y="72"/>
                  </a:lnTo>
                  <a:lnTo>
                    <a:pt x="107" y="72"/>
                  </a:lnTo>
                  <a:lnTo>
                    <a:pt x="101" y="78"/>
                  </a:lnTo>
                  <a:lnTo>
                    <a:pt x="95" y="84"/>
                  </a:lnTo>
                  <a:lnTo>
                    <a:pt x="89" y="90"/>
                  </a:lnTo>
                  <a:lnTo>
                    <a:pt x="83" y="96"/>
                  </a:lnTo>
                  <a:lnTo>
                    <a:pt x="71" y="102"/>
                  </a:lnTo>
                  <a:lnTo>
                    <a:pt x="65" y="102"/>
                  </a:lnTo>
                  <a:lnTo>
                    <a:pt x="59" y="108"/>
                  </a:lnTo>
                  <a:lnTo>
                    <a:pt x="53" y="108"/>
                  </a:lnTo>
                  <a:lnTo>
                    <a:pt x="47" y="108"/>
                  </a:lnTo>
                  <a:lnTo>
                    <a:pt x="53" y="108"/>
                  </a:lnTo>
                  <a:lnTo>
                    <a:pt x="59" y="102"/>
                  </a:lnTo>
                  <a:lnTo>
                    <a:pt x="65" y="96"/>
                  </a:lnTo>
                  <a:lnTo>
                    <a:pt x="71" y="96"/>
                  </a:lnTo>
                  <a:lnTo>
                    <a:pt x="83" y="90"/>
                  </a:lnTo>
                  <a:lnTo>
                    <a:pt x="89" y="84"/>
                  </a:lnTo>
                  <a:lnTo>
                    <a:pt x="95" y="78"/>
                  </a:lnTo>
                  <a:lnTo>
                    <a:pt x="95" y="72"/>
                  </a:lnTo>
                  <a:lnTo>
                    <a:pt x="101" y="72"/>
                  </a:lnTo>
                  <a:lnTo>
                    <a:pt x="101" y="66"/>
                  </a:lnTo>
                  <a:lnTo>
                    <a:pt x="95" y="66"/>
                  </a:lnTo>
                  <a:lnTo>
                    <a:pt x="89" y="66"/>
                  </a:lnTo>
                  <a:lnTo>
                    <a:pt x="83" y="66"/>
                  </a:lnTo>
                  <a:lnTo>
                    <a:pt x="77" y="66"/>
                  </a:lnTo>
                  <a:lnTo>
                    <a:pt x="77" y="72"/>
                  </a:lnTo>
                  <a:lnTo>
                    <a:pt x="71" y="72"/>
                  </a:lnTo>
                  <a:lnTo>
                    <a:pt x="65" y="72"/>
                  </a:lnTo>
                  <a:lnTo>
                    <a:pt x="59" y="78"/>
                  </a:lnTo>
                  <a:lnTo>
                    <a:pt x="47" y="78"/>
                  </a:lnTo>
                  <a:lnTo>
                    <a:pt x="41" y="84"/>
                  </a:lnTo>
                  <a:lnTo>
                    <a:pt x="35" y="84"/>
                  </a:lnTo>
                  <a:lnTo>
                    <a:pt x="29" y="90"/>
                  </a:lnTo>
                  <a:lnTo>
                    <a:pt x="23" y="90"/>
                  </a:lnTo>
                  <a:lnTo>
                    <a:pt x="17" y="90"/>
                  </a:lnTo>
                  <a:lnTo>
                    <a:pt x="12" y="90"/>
                  </a:lnTo>
                  <a:lnTo>
                    <a:pt x="17" y="90"/>
                  </a:lnTo>
                  <a:lnTo>
                    <a:pt x="23" y="84"/>
                  </a:lnTo>
                  <a:lnTo>
                    <a:pt x="29" y="84"/>
                  </a:lnTo>
                  <a:lnTo>
                    <a:pt x="35" y="84"/>
                  </a:lnTo>
                  <a:lnTo>
                    <a:pt x="41" y="78"/>
                  </a:lnTo>
                  <a:lnTo>
                    <a:pt x="47" y="78"/>
                  </a:lnTo>
                  <a:lnTo>
                    <a:pt x="53" y="72"/>
                  </a:lnTo>
                  <a:lnTo>
                    <a:pt x="59" y="66"/>
                  </a:lnTo>
                  <a:lnTo>
                    <a:pt x="53" y="66"/>
                  </a:lnTo>
                  <a:lnTo>
                    <a:pt x="41" y="66"/>
                  </a:lnTo>
                  <a:lnTo>
                    <a:pt x="35" y="66"/>
                  </a:lnTo>
                  <a:lnTo>
                    <a:pt x="29" y="66"/>
                  </a:lnTo>
                  <a:lnTo>
                    <a:pt x="23" y="66"/>
                  </a:lnTo>
                  <a:lnTo>
                    <a:pt x="12" y="66"/>
                  </a:lnTo>
                  <a:lnTo>
                    <a:pt x="6" y="72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7" y="60"/>
                  </a:lnTo>
                  <a:lnTo>
                    <a:pt x="23" y="60"/>
                  </a:lnTo>
                  <a:lnTo>
                    <a:pt x="29" y="60"/>
                  </a:lnTo>
                  <a:lnTo>
                    <a:pt x="41" y="60"/>
                  </a:lnTo>
                  <a:lnTo>
                    <a:pt x="47" y="60"/>
                  </a:lnTo>
                  <a:lnTo>
                    <a:pt x="53" y="60"/>
                  </a:lnTo>
                  <a:lnTo>
                    <a:pt x="53" y="54"/>
                  </a:lnTo>
                  <a:lnTo>
                    <a:pt x="47" y="54"/>
                  </a:lnTo>
                  <a:lnTo>
                    <a:pt x="47" y="48"/>
                  </a:lnTo>
                  <a:lnTo>
                    <a:pt x="41" y="42"/>
                  </a:lnTo>
                  <a:lnTo>
                    <a:pt x="35" y="42"/>
                  </a:lnTo>
                  <a:lnTo>
                    <a:pt x="29" y="36"/>
                  </a:lnTo>
                  <a:lnTo>
                    <a:pt x="23" y="36"/>
                  </a:lnTo>
                  <a:lnTo>
                    <a:pt x="17" y="30"/>
                  </a:lnTo>
                  <a:lnTo>
                    <a:pt x="23" y="30"/>
                  </a:lnTo>
                  <a:lnTo>
                    <a:pt x="29" y="30"/>
                  </a:lnTo>
                  <a:lnTo>
                    <a:pt x="35" y="36"/>
                  </a:lnTo>
                  <a:lnTo>
                    <a:pt x="41" y="36"/>
                  </a:lnTo>
                  <a:lnTo>
                    <a:pt x="47" y="42"/>
                  </a:lnTo>
                  <a:lnTo>
                    <a:pt x="53" y="48"/>
                  </a:lnTo>
                  <a:lnTo>
                    <a:pt x="59" y="48"/>
                  </a:lnTo>
                  <a:lnTo>
                    <a:pt x="65" y="54"/>
                  </a:lnTo>
                  <a:lnTo>
                    <a:pt x="71" y="54"/>
                  </a:lnTo>
                  <a:lnTo>
                    <a:pt x="77" y="54"/>
                  </a:lnTo>
                  <a:lnTo>
                    <a:pt x="83" y="54"/>
                  </a:lnTo>
                  <a:lnTo>
                    <a:pt x="89" y="54"/>
                  </a:lnTo>
                  <a:lnTo>
                    <a:pt x="95" y="54"/>
                  </a:lnTo>
                  <a:lnTo>
                    <a:pt x="89" y="48"/>
                  </a:lnTo>
                  <a:lnTo>
                    <a:pt x="83" y="42"/>
                  </a:lnTo>
                  <a:lnTo>
                    <a:pt x="83" y="36"/>
                  </a:lnTo>
                  <a:lnTo>
                    <a:pt x="77" y="36"/>
                  </a:lnTo>
                  <a:lnTo>
                    <a:pt x="77" y="30"/>
                  </a:lnTo>
                  <a:lnTo>
                    <a:pt x="71" y="30"/>
                  </a:lnTo>
                  <a:lnTo>
                    <a:pt x="71" y="24"/>
                  </a:lnTo>
                  <a:lnTo>
                    <a:pt x="65" y="24"/>
                  </a:lnTo>
                  <a:lnTo>
                    <a:pt x="59" y="24"/>
                  </a:lnTo>
                  <a:lnTo>
                    <a:pt x="59" y="18"/>
                  </a:lnTo>
                  <a:lnTo>
                    <a:pt x="53" y="18"/>
                  </a:lnTo>
                  <a:lnTo>
                    <a:pt x="53" y="12"/>
                  </a:lnTo>
                  <a:lnTo>
                    <a:pt x="59" y="18"/>
                  </a:lnTo>
                  <a:lnTo>
                    <a:pt x="65" y="18"/>
                  </a:lnTo>
                  <a:lnTo>
                    <a:pt x="71" y="24"/>
                  </a:lnTo>
                  <a:lnTo>
                    <a:pt x="77" y="30"/>
                  </a:lnTo>
                  <a:lnTo>
                    <a:pt x="83" y="36"/>
                  </a:lnTo>
                  <a:lnTo>
                    <a:pt x="89" y="36"/>
                  </a:lnTo>
                  <a:lnTo>
                    <a:pt x="95" y="42"/>
                  </a:lnTo>
                  <a:lnTo>
                    <a:pt x="101" y="48"/>
                  </a:lnTo>
                  <a:lnTo>
                    <a:pt x="107" y="54"/>
                  </a:lnTo>
                  <a:lnTo>
                    <a:pt x="113" y="54"/>
                  </a:lnTo>
                  <a:lnTo>
                    <a:pt x="119" y="54"/>
                  </a:lnTo>
                  <a:lnTo>
                    <a:pt x="125" y="48"/>
                  </a:lnTo>
                  <a:lnTo>
                    <a:pt x="131" y="48"/>
                  </a:lnTo>
                  <a:lnTo>
                    <a:pt x="137" y="48"/>
                  </a:lnTo>
                  <a:lnTo>
                    <a:pt x="137" y="42"/>
                  </a:lnTo>
                  <a:lnTo>
                    <a:pt x="137" y="36"/>
                  </a:lnTo>
                  <a:lnTo>
                    <a:pt x="131" y="36"/>
                  </a:lnTo>
                  <a:lnTo>
                    <a:pt x="125" y="30"/>
                  </a:lnTo>
                  <a:lnTo>
                    <a:pt x="125" y="24"/>
                  </a:lnTo>
                  <a:lnTo>
                    <a:pt x="119" y="18"/>
                  </a:lnTo>
                  <a:lnTo>
                    <a:pt x="113" y="12"/>
                  </a:lnTo>
                  <a:lnTo>
                    <a:pt x="107" y="12"/>
                  </a:lnTo>
                  <a:lnTo>
                    <a:pt x="101" y="6"/>
                  </a:lnTo>
                  <a:lnTo>
                    <a:pt x="95" y="6"/>
                  </a:lnTo>
                  <a:lnTo>
                    <a:pt x="95" y="0"/>
                  </a:lnTo>
                  <a:lnTo>
                    <a:pt x="101" y="6"/>
                  </a:lnTo>
                  <a:lnTo>
                    <a:pt x="107" y="6"/>
                  </a:lnTo>
                  <a:lnTo>
                    <a:pt x="113" y="12"/>
                  </a:lnTo>
                  <a:lnTo>
                    <a:pt x="119" y="18"/>
                  </a:lnTo>
                  <a:lnTo>
                    <a:pt x="125" y="24"/>
                  </a:lnTo>
                  <a:lnTo>
                    <a:pt x="131" y="30"/>
                  </a:lnTo>
                  <a:lnTo>
                    <a:pt x="137" y="30"/>
                  </a:lnTo>
                  <a:lnTo>
                    <a:pt x="143" y="36"/>
                  </a:lnTo>
                  <a:lnTo>
                    <a:pt x="149" y="36"/>
                  </a:lnTo>
                  <a:lnTo>
                    <a:pt x="155" y="36"/>
                  </a:lnTo>
                  <a:lnTo>
                    <a:pt x="161" y="36"/>
                  </a:lnTo>
                  <a:lnTo>
                    <a:pt x="167" y="36"/>
                  </a:lnTo>
                  <a:lnTo>
                    <a:pt x="173" y="30"/>
                  </a:lnTo>
                  <a:lnTo>
                    <a:pt x="179" y="30"/>
                  </a:lnTo>
                  <a:lnTo>
                    <a:pt x="185" y="30"/>
                  </a:lnTo>
                  <a:lnTo>
                    <a:pt x="191" y="30"/>
                  </a:lnTo>
                  <a:lnTo>
                    <a:pt x="185" y="30"/>
                  </a:lnTo>
                  <a:lnTo>
                    <a:pt x="185" y="36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507" name="Freeform 507"/>
            <p:cNvSpPr>
              <a:spLocks/>
            </p:cNvSpPr>
            <p:nvPr/>
          </p:nvSpPr>
          <p:spPr bwMode="auto">
            <a:xfrm>
              <a:off x="5000" y="1899"/>
              <a:ext cx="131" cy="126"/>
            </a:xfrm>
            <a:custGeom>
              <a:avLst/>
              <a:gdLst>
                <a:gd name="T0" fmla="*/ 120 w 131"/>
                <a:gd name="T1" fmla="*/ 120 h 126"/>
                <a:gd name="T2" fmla="*/ 114 w 131"/>
                <a:gd name="T3" fmla="*/ 114 h 126"/>
                <a:gd name="T4" fmla="*/ 102 w 131"/>
                <a:gd name="T5" fmla="*/ 114 h 126"/>
                <a:gd name="T6" fmla="*/ 78 w 131"/>
                <a:gd name="T7" fmla="*/ 114 h 126"/>
                <a:gd name="T8" fmla="*/ 54 w 131"/>
                <a:gd name="T9" fmla="*/ 114 h 126"/>
                <a:gd name="T10" fmla="*/ 36 w 131"/>
                <a:gd name="T11" fmla="*/ 108 h 126"/>
                <a:gd name="T12" fmla="*/ 48 w 131"/>
                <a:gd name="T13" fmla="*/ 108 h 126"/>
                <a:gd name="T14" fmla="*/ 66 w 131"/>
                <a:gd name="T15" fmla="*/ 108 h 126"/>
                <a:gd name="T16" fmla="*/ 90 w 131"/>
                <a:gd name="T17" fmla="*/ 108 h 126"/>
                <a:gd name="T18" fmla="*/ 96 w 131"/>
                <a:gd name="T19" fmla="*/ 102 h 126"/>
                <a:gd name="T20" fmla="*/ 84 w 131"/>
                <a:gd name="T21" fmla="*/ 96 h 126"/>
                <a:gd name="T22" fmla="*/ 72 w 131"/>
                <a:gd name="T23" fmla="*/ 90 h 126"/>
                <a:gd name="T24" fmla="*/ 60 w 131"/>
                <a:gd name="T25" fmla="*/ 90 h 126"/>
                <a:gd name="T26" fmla="*/ 30 w 131"/>
                <a:gd name="T27" fmla="*/ 84 h 126"/>
                <a:gd name="T28" fmla="*/ 12 w 131"/>
                <a:gd name="T29" fmla="*/ 72 h 126"/>
                <a:gd name="T30" fmla="*/ 12 w 131"/>
                <a:gd name="T31" fmla="*/ 72 h 126"/>
                <a:gd name="T32" fmla="*/ 24 w 131"/>
                <a:gd name="T33" fmla="*/ 78 h 126"/>
                <a:gd name="T34" fmla="*/ 48 w 131"/>
                <a:gd name="T35" fmla="*/ 84 h 126"/>
                <a:gd name="T36" fmla="*/ 66 w 131"/>
                <a:gd name="T37" fmla="*/ 84 h 126"/>
                <a:gd name="T38" fmla="*/ 48 w 131"/>
                <a:gd name="T39" fmla="*/ 72 h 126"/>
                <a:gd name="T40" fmla="*/ 36 w 131"/>
                <a:gd name="T41" fmla="*/ 66 h 126"/>
                <a:gd name="T42" fmla="*/ 18 w 131"/>
                <a:gd name="T43" fmla="*/ 60 h 126"/>
                <a:gd name="T44" fmla="*/ 0 w 131"/>
                <a:gd name="T45" fmla="*/ 36 h 126"/>
                <a:gd name="T46" fmla="*/ 18 w 131"/>
                <a:gd name="T47" fmla="*/ 48 h 126"/>
                <a:gd name="T48" fmla="*/ 30 w 131"/>
                <a:gd name="T49" fmla="*/ 54 h 126"/>
                <a:gd name="T50" fmla="*/ 36 w 131"/>
                <a:gd name="T51" fmla="*/ 54 h 126"/>
                <a:gd name="T52" fmla="*/ 18 w 131"/>
                <a:gd name="T53" fmla="*/ 30 h 126"/>
                <a:gd name="T54" fmla="*/ 12 w 131"/>
                <a:gd name="T55" fmla="*/ 18 h 126"/>
                <a:gd name="T56" fmla="*/ 6 w 131"/>
                <a:gd name="T57" fmla="*/ 12 h 126"/>
                <a:gd name="T58" fmla="*/ 12 w 131"/>
                <a:gd name="T59" fmla="*/ 6 h 126"/>
                <a:gd name="T60" fmla="*/ 24 w 131"/>
                <a:gd name="T61" fmla="*/ 30 h 126"/>
                <a:gd name="T62" fmla="*/ 42 w 131"/>
                <a:gd name="T63" fmla="*/ 54 h 126"/>
                <a:gd name="T64" fmla="*/ 48 w 131"/>
                <a:gd name="T65" fmla="*/ 54 h 126"/>
                <a:gd name="T66" fmla="*/ 48 w 131"/>
                <a:gd name="T67" fmla="*/ 42 h 126"/>
                <a:gd name="T68" fmla="*/ 42 w 131"/>
                <a:gd name="T69" fmla="*/ 18 h 126"/>
                <a:gd name="T70" fmla="*/ 42 w 131"/>
                <a:gd name="T71" fmla="*/ 18 h 126"/>
                <a:gd name="T72" fmla="*/ 54 w 131"/>
                <a:gd name="T73" fmla="*/ 42 h 126"/>
                <a:gd name="T74" fmla="*/ 60 w 131"/>
                <a:gd name="T75" fmla="*/ 66 h 126"/>
                <a:gd name="T76" fmla="*/ 66 w 131"/>
                <a:gd name="T77" fmla="*/ 72 h 126"/>
                <a:gd name="T78" fmla="*/ 72 w 131"/>
                <a:gd name="T79" fmla="*/ 78 h 126"/>
                <a:gd name="T80" fmla="*/ 78 w 131"/>
                <a:gd name="T81" fmla="*/ 84 h 126"/>
                <a:gd name="T82" fmla="*/ 84 w 131"/>
                <a:gd name="T83" fmla="*/ 72 h 126"/>
                <a:gd name="T84" fmla="*/ 72 w 131"/>
                <a:gd name="T85" fmla="*/ 36 h 126"/>
                <a:gd name="T86" fmla="*/ 72 w 131"/>
                <a:gd name="T87" fmla="*/ 30 h 126"/>
                <a:gd name="T88" fmla="*/ 78 w 131"/>
                <a:gd name="T89" fmla="*/ 42 h 126"/>
                <a:gd name="T90" fmla="*/ 84 w 131"/>
                <a:gd name="T91" fmla="*/ 60 h 126"/>
                <a:gd name="T92" fmla="*/ 84 w 131"/>
                <a:gd name="T93" fmla="*/ 84 h 126"/>
                <a:gd name="T94" fmla="*/ 90 w 131"/>
                <a:gd name="T95" fmla="*/ 96 h 126"/>
                <a:gd name="T96" fmla="*/ 102 w 131"/>
                <a:gd name="T97" fmla="*/ 96 h 126"/>
                <a:gd name="T98" fmla="*/ 108 w 131"/>
                <a:gd name="T99" fmla="*/ 96 h 126"/>
                <a:gd name="T100" fmla="*/ 108 w 131"/>
                <a:gd name="T101" fmla="*/ 72 h 126"/>
                <a:gd name="T102" fmla="*/ 102 w 131"/>
                <a:gd name="T103" fmla="*/ 48 h 126"/>
                <a:gd name="T104" fmla="*/ 102 w 131"/>
                <a:gd name="T105" fmla="*/ 42 h 126"/>
                <a:gd name="T106" fmla="*/ 108 w 131"/>
                <a:gd name="T107" fmla="*/ 60 h 126"/>
                <a:gd name="T108" fmla="*/ 114 w 131"/>
                <a:gd name="T109" fmla="*/ 102 h 126"/>
                <a:gd name="T110" fmla="*/ 120 w 131"/>
                <a:gd name="T111" fmla="*/ 114 h 126"/>
                <a:gd name="T112" fmla="*/ 125 w 131"/>
                <a:gd name="T113" fmla="*/ 126 h 126"/>
                <a:gd name="T114" fmla="*/ 131 w 131"/>
                <a:gd name="T115" fmla="*/ 126 h 126"/>
                <a:gd name="T116" fmla="*/ 125 w 131"/>
                <a:gd name="T117" fmla="*/ 126 h 12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1"/>
                <a:gd name="T178" fmla="*/ 0 h 126"/>
                <a:gd name="T179" fmla="*/ 131 w 131"/>
                <a:gd name="T180" fmla="*/ 126 h 12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1" h="126">
                  <a:moveTo>
                    <a:pt x="125" y="126"/>
                  </a:moveTo>
                  <a:lnTo>
                    <a:pt x="120" y="126"/>
                  </a:lnTo>
                  <a:lnTo>
                    <a:pt x="120" y="120"/>
                  </a:lnTo>
                  <a:lnTo>
                    <a:pt x="114" y="114"/>
                  </a:lnTo>
                  <a:lnTo>
                    <a:pt x="108" y="114"/>
                  </a:lnTo>
                  <a:lnTo>
                    <a:pt x="102" y="114"/>
                  </a:lnTo>
                  <a:lnTo>
                    <a:pt x="96" y="114"/>
                  </a:lnTo>
                  <a:lnTo>
                    <a:pt x="90" y="114"/>
                  </a:lnTo>
                  <a:lnTo>
                    <a:pt x="78" y="114"/>
                  </a:lnTo>
                  <a:lnTo>
                    <a:pt x="72" y="114"/>
                  </a:lnTo>
                  <a:lnTo>
                    <a:pt x="60" y="114"/>
                  </a:lnTo>
                  <a:lnTo>
                    <a:pt x="54" y="114"/>
                  </a:lnTo>
                  <a:lnTo>
                    <a:pt x="42" y="108"/>
                  </a:lnTo>
                  <a:lnTo>
                    <a:pt x="36" y="108"/>
                  </a:lnTo>
                  <a:lnTo>
                    <a:pt x="42" y="108"/>
                  </a:lnTo>
                  <a:lnTo>
                    <a:pt x="48" y="108"/>
                  </a:lnTo>
                  <a:lnTo>
                    <a:pt x="54" y="108"/>
                  </a:lnTo>
                  <a:lnTo>
                    <a:pt x="66" y="108"/>
                  </a:lnTo>
                  <a:lnTo>
                    <a:pt x="72" y="108"/>
                  </a:lnTo>
                  <a:lnTo>
                    <a:pt x="84" y="108"/>
                  </a:lnTo>
                  <a:lnTo>
                    <a:pt x="90" y="108"/>
                  </a:lnTo>
                  <a:lnTo>
                    <a:pt x="96" y="108"/>
                  </a:lnTo>
                  <a:lnTo>
                    <a:pt x="96" y="102"/>
                  </a:lnTo>
                  <a:lnTo>
                    <a:pt x="90" y="102"/>
                  </a:lnTo>
                  <a:lnTo>
                    <a:pt x="90" y="96"/>
                  </a:lnTo>
                  <a:lnTo>
                    <a:pt x="84" y="96"/>
                  </a:lnTo>
                  <a:lnTo>
                    <a:pt x="78" y="96"/>
                  </a:lnTo>
                  <a:lnTo>
                    <a:pt x="72" y="90"/>
                  </a:lnTo>
                  <a:lnTo>
                    <a:pt x="66" y="90"/>
                  </a:lnTo>
                  <a:lnTo>
                    <a:pt x="60" y="90"/>
                  </a:lnTo>
                  <a:lnTo>
                    <a:pt x="48" y="90"/>
                  </a:lnTo>
                  <a:lnTo>
                    <a:pt x="36" y="84"/>
                  </a:lnTo>
                  <a:lnTo>
                    <a:pt x="30" y="84"/>
                  </a:lnTo>
                  <a:lnTo>
                    <a:pt x="24" y="84"/>
                  </a:lnTo>
                  <a:lnTo>
                    <a:pt x="12" y="78"/>
                  </a:lnTo>
                  <a:lnTo>
                    <a:pt x="12" y="72"/>
                  </a:lnTo>
                  <a:lnTo>
                    <a:pt x="6" y="72"/>
                  </a:lnTo>
                  <a:lnTo>
                    <a:pt x="6" y="66"/>
                  </a:lnTo>
                  <a:lnTo>
                    <a:pt x="12" y="72"/>
                  </a:lnTo>
                  <a:lnTo>
                    <a:pt x="18" y="72"/>
                  </a:lnTo>
                  <a:lnTo>
                    <a:pt x="24" y="78"/>
                  </a:lnTo>
                  <a:lnTo>
                    <a:pt x="30" y="78"/>
                  </a:lnTo>
                  <a:lnTo>
                    <a:pt x="42" y="78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60" y="78"/>
                  </a:lnTo>
                  <a:lnTo>
                    <a:pt x="54" y="72"/>
                  </a:lnTo>
                  <a:lnTo>
                    <a:pt x="48" y="72"/>
                  </a:lnTo>
                  <a:lnTo>
                    <a:pt x="48" y="66"/>
                  </a:lnTo>
                  <a:lnTo>
                    <a:pt x="42" y="66"/>
                  </a:lnTo>
                  <a:lnTo>
                    <a:pt x="36" y="66"/>
                  </a:lnTo>
                  <a:lnTo>
                    <a:pt x="30" y="66"/>
                  </a:lnTo>
                  <a:lnTo>
                    <a:pt x="24" y="60"/>
                  </a:lnTo>
                  <a:lnTo>
                    <a:pt x="18" y="60"/>
                  </a:lnTo>
                  <a:lnTo>
                    <a:pt x="12" y="54"/>
                  </a:lnTo>
                  <a:lnTo>
                    <a:pt x="6" y="48"/>
                  </a:lnTo>
                  <a:lnTo>
                    <a:pt x="0" y="36"/>
                  </a:lnTo>
                  <a:lnTo>
                    <a:pt x="6" y="42"/>
                  </a:lnTo>
                  <a:lnTo>
                    <a:pt x="12" y="48"/>
                  </a:lnTo>
                  <a:lnTo>
                    <a:pt x="18" y="48"/>
                  </a:lnTo>
                  <a:lnTo>
                    <a:pt x="18" y="54"/>
                  </a:lnTo>
                  <a:lnTo>
                    <a:pt x="24" y="54"/>
                  </a:lnTo>
                  <a:lnTo>
                    <a:pt x="30" y="54"/>
                  </a:lnTo>
                  <a:lnTo>
                    <a:pt x="36" y="60"/>
                  </a:lnTo>
                  <a:lnTo>
                    <a:pt x="42" y="60"/>
                  </a:lnTo>
                  <a:lnTo>
                    <a:pt x="36" y="54"/>
                  </a:lnTo>
                  <a:lnTo>
                    <a:pt x="30" y="42"/>
                  </a:lnTo>
                  <a:lnTo>
                    <a:pt x="24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30" y="42"/>
                  </a:lnTo>
                  <a:lnTo>
                    <a:pt x="36" y="48"/>
                  </a:lnTo>
                  <a:lnTo>
                    <a:pt x="42" y="54"/>
                  </a:lnTo>
                  <a:lnTo>
                    <a:pt x="48" y="54"/>
                  </a:lnTo>
                  <a:lnTo>
                    <a:pt x="48" y="48"/>
                  </a:lnTo>
                  <a:lnTo>
                    <a:pt x="48" y="42"/>
                  </a:lnTo>
                  <a:lnTo>
                    <a:pt x="48" y="36"/>
                  </a:lnTo>
                  <a:lnTo>
                    <a:pt x="42" y="24"/>
                  </a:lnTo>
                  <a:lnTo>
                    <a:pt x="42" y="18"/>
                  </a:lnTo>
                  <a:lnTo>
                    <a:pt x="42" y="12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48" y="30"/>
                  </a:lnTo>
                  <a:lnTo>
                    <a:pt x="54" y="42"/>
                  </a:lnTo>
                  <a:lnTo>
                    <a:pt x="54" y="54"/>
                  </a:lnTo>
                  <a:lnTo>
                    <a:pt x="54" y="60"/>
                  </a:lnTo>
                  <a:lnTo>
                    <a:pt x="60" y="66"/>
                  </a:lnTo>
                  <a:lnTo>
                    <a:pt x="60" y="72"/>
                  </a:lnTo>
                  <a:lnTo>
                    <a:pt x="66" y="72"/>
                  </a:lnTo>
                  <a:lnTo>
                    <a:pt x="72" y="78"/>
                  </a:lnTo>
                  <a:lnTo>
                    <a:pt x="78" y="78"/>
                  </a:lnTo>
                  <a:lnTo>
                    <a:pt x="78" y="84"/>
                  </a:lnTo>
                  <a:lnTo>
                    <a:pt x="78" y="78"/>
                  </a:lnTo>
                  <a:lnTo>
                    <a:pt x="84" y="72"/>
                  </a:lnTo>
                  <a:lnTo>
                    <a:pt x="78" y="60"/>
                  </a:lnTo>
                  <a:lnTo>
                    <a:pt x="78" y="42"/>
                  </a:lnTo>
                  <a:lnTo>
                    <a:pt x="72" y="36"/>
                  </a:lnTo>
                  <a:lnTo>
                    <a:pt x="72" y="30"/>
                  </a:lnTo>
                  <a:lnTo>
                    <a:pt x="78" y="36"/>
                  </a:lnTo>
                  <a:lnTo>
                    <a:pt x="78" y="42"/>
                  </a:lnTo>
                  <a:lnTo>
                    <a:pt x="84" y="48"/>
                  </a:lnTo>
                  <a:lnTo>
                    <a:pt x="84" y="54"/>
                  </a:lnTo>
                  <a:lnTo>
                    <a:pt x="84" y="60"/>
                  </a:lnTo>
                  <a:lnTo>
                    <a:pt x="84" y="66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84" y="90"/>
                  </a:lnTo>
                  <a:lnTo>
                    <a:pt x="90" y="90"/>
                  </a:lnTo>
                  <a:lnTo>
                    <a:pt x="90" y="96"/>
                  </a:lnTo>
                  <a:lnTo>
                    <a:pt x="96" y="96"/>
                  </a:lnTo>
                  <a:lnTo>
                    <a:pt x="102" y="96"/>
                  </a:lnTo>
                  <a:lnTo>
                    <a:pt x="102" y="102"/>
                  </a:lnTo>
                  <a:lnTo>
                    <a:pt x="108" y="96"/>
                  </a:lnTo>
                  <a:lnTo>
                    <a:pt x="108" y="90"/>
                  </a:lnTo>
                  <a:lnTo>
                    <a:pt x="108" y="78"/>
                  </a:lnTo>
                  <a:lnTo>
                    <a:pt x="108" y="72"/>
                  </a:lnTo>
                  <a:lnTo>
                    <a:pt x="102" y="66"/>
                  </a:lnTo>
                  <a:lnTo>
                    <a:pt x="102" y="54"/>
                  </a:lnTo>
                  <a:lnTo>
                    <a:pt x="102" y="48"/>
                  </a:lnTo>
                  <a:lnTo>
                    <a:pt x="102" y="42"/>
                  </a:lnTo>
                  <a:lnTo>
                    <a:pt x="108" y="42"/>
                  </a:lnTo>
                  <a:lnTo>
                    <a:pt x="108" y="54"/>
                  </a:lnTo>
                  <a:lnTo>
                    <a:pt x="108" y="60"/>
                  </a:lnTo>
                  <a:lnTo>
                    <a:pt x="108" y="78"/>
                  </a:lnTo>
                  <a:lnTo>
                    <a:pt x="114" y="96"/>
                  </a:lnTo>
                  <a:lnTo>
                    <a:pt x="114" y="102"/>
                  </a:lnTo>
                  <a:lnTo>
                    <a:pt x="114" y="108"/>
                  </a:lnTo>
                  <a:lnTo>
                    <a:pt x="120" y="114"/>
                  </a:lnTo>
                  <a:lnTo>
                    <a:pt x="125" y="120"/>
                  </a:lnTo>
                  <a:lnTo>
                    <a:pt x="125" y="126"/>
                  </a:lnTo>
                  <a:lnTo>
                    <a:pt x="131" y="126"/>
                  </a:lnTo>
                  <a:lnTo>
                    <a:pt x="125" y="126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508" name="Freeform 508"/>
            <p:cNvSpPr>
              <a:spLocks/>
            </p:cNvSpPr>
            <p:nvPr/>
          </p:nvSpPr>
          <p:spPr bwMode="auto">
            <a:xfrm>
              <a:off x="5114" y="1864"/>
              <a:ext cx="95" cy="155"/>
            </a:xfrm>
            <a:custGeom>
              <a:avLst/>
              <a:gdLst>
                <a:gd name="T0" fmla="*/ 41 w 95"/>
                <a:gd name="T1" fmla="*/ 149 h 155"/>
                <a:gd name="T2" fmla="*/ 41 w 95"/>
                <a:gd name="T3" fmla="*/ 137 h 155"/>
                <a:gd name="T4" fmla="*/ 41 w 95"/>
                <a:gd name="T5" fmla="*/ 125 h 155"/>
                <a:gd name="T6" fmla="*/ 35 w 95"/>
                <a:gd name="T7" fmla="*/ 119 h 155"/>
                <a:gd name="T8" fmla="*/ 29 w 95"/>
                <a:gd name="T9" fmla="*/ 113 h 155"/>
                <a:gd name="T10" fmla="*/ 17 w 95"/>
                <a:gd name="T11" fmla="*/ 101 h 155"/>
                <a:gd name="T12" fmla="*/ 11 w 95"/>
                <a:gd name="T13" fmla="*/ 77 h 155"/>
                <a:gd name="T14" fmla="*/ 6 w 95"/>
                <a:gd name="T15" fmla="*/ 65 h 155"/>
                <a:gd name="T16" fmla="*/ 6 w 95"/>
                <a:gd name="T17" fmla="*/ 59 h 155"/>
                <a:gd name="T18" fmla="*/ 6 w 95"/>
                <a:gd name="T19" fmla="*/ 59 h 155"/>
                <a:gd name="T20" fmla="*/ 6 w 95"/>
                <a:gd name="T21" fmla="*/ 65 h 155"/>
                <a:gd name="T22" fmla="*/ 11 w 95"/>
                <a:gd name="T23" fmla="*/ 77 h 155"/>
                <a:gd name="T24" fmla="*/ 17 w 95"/>
                <a:gd name="T25" fmla="*/ 89 h 155"/>
                <a:gd name="T26" fmla="*/ 23 w 95"/>
                <a:gd name="T27" fmla="*/ 101 h 155"/>
                <a:gd name="T28" fmla="*/ 29 w 95"/>
                <a:gd name="T29" fmla="*/ 107 h 155"/>
                <a:gd name="T30" fmla="*/ 35 w 95"/>
                <a:gd name="T31" fmla="*/ 113 h 155"/>
                <a:gd name="T32" fmla="*/ 41 w 95"/>
                <a:gd name="T33" fmla="*/ 107 h 155"/>
                <a:gd name="T34" fmla="*/ 41 w 95"/>
                <a:gd name="T35" fmla="*/ 89 h 155"/>
                <a:gd name="T36" fmla="*/ 41 w 95"/>
                <a:gd name="T37" fmla="*/ 77 h 155"/>
                <a:gd name="T38" fmla="*/ 29 w 95"/>
                <a:gd name="T39" fmla="*/ 65 h 155"/>
                <a:gd name="T40" fmla="*/ 17 w 95"/>
                <a:gd name="T41" fmla="*/ 53 h 155"/>
                <a:gd name="T42" fmla="*/ 11 w 95"/>
                <a:gd name="T43" fmla="*/ 35 h 155"/>
                <a:gd name="T44" fmla="*/ 11 w 95"/>
                <a:gd name="T45" fmla="*/ 23 h 155"/>
                <a:gd name="T46" fmla="*/ 17 w 95"/>
                <a:gd name="T47" fmla="*/ 29 h 155"/>
                <a:gd name="T48" fmla="*/ 23 w 95"/>
                <a:gd name="T49" fmla="*/ 41 h 155"/>
                <a:gd name="T50" fmla="*/ 29 w 95"/>
                <a:gd name="T51" fmla="*/ 53 h 155"/>
                <a:gd name="T52" fmla="*/ 35 w 95"/>
                <a:gd name="T53" fmla="*/ 65 h 155"/>
                <a:gd name="T54" fmla="*/ 41 w 95"/>
                <a:gd name="T55" fmla="*/ 71 h 155"/>
                <a:gd name="T56" fmla="*/ 41 w 95"/>
                <a:gd name="T57" fmla="*/ 59 h 155"/>
                <a:gd name="T58" fmla="*/ 41 w 95"/>
                <a:gd name="T59" fmla="*/ 17 h 155"/>
                <a:gd name="T60" fmla="*/ 41 w 95"/>
                <a:gd name="T61" fmla="*/ 0 h 155"/>
                <a:gd name="T62" fmla="*/ 47 w 95"/>
                <a:gd name="T63" fmla="*/ 0 h 155"/>
                <a:gd name="T64" fmla="*/ 41 w 95"/>
                <a:gd name="T65" fmla="*/ 17 h 155"/>
                <a:gd name="T66" fmla="*/ 47 w 95"/>
                <a:gd name="T67" fmla="*/ 53 h 155"/>
                <a:gd name="T68" fmla="*/ 53 w 95"/>
                <a:gd name="T69" fmla="*/ 65 h 155"/>
                <a:gd name="T70" fmla="*/ 59 w 95"/>
                <a:gd name="T71" fmla="*/ 59 h 155"/>
                <a:gd name="T72" fmla="*/ 71 w 95"/>
                <a:gd name="T73" fmla="*/ 47 h 155"/>
                <a:gd name="T74" fmla="*/ 77 w 95"/>
                <a:gd name="T75" fmla="*/ 35 h 155"/>
                <a:gd name="T76" fmla="*/ 77 w 95"/>
                <a:gd name="T77" fmla="*/ 29 h 155"/>
                <a:gd name="T78" fmla="*/ 83 w 95"/>
                <a:gd name="T79" fmla="*/ 35 h 155"/>
                <a:gd name="T80" fmla="*/ 77 w 95"/>
                <a:gd name="T81" fmla="*/ 41 h 155"/>
                <a:gd name="T82" fmla="*/ 71 w 95"/>
                <a:gd name="T83" fmla="*/ 53 h 155"/>
                <a:gd name="T84" fmla="*/ 65 w 95"/>
                <a:gd name="T85" fmla="*/ 65 h 155"/>
                <a:gd name="T86" fmla="*/ 53 w 95"/>
                <a:gd name="T87" fmla="*/ 77 h 155"/>
                <a:gd name="T88" fmla="*/ 53 w 95"/>
                <a:gd name="T89" fmla="*/ 89 h 155"/>
                <a:gd name="T90" fmla="*/ 47 w 95"/>
                <a:gd name="T91" fmla="*/ 107 h 155"/>
                <a:gd name="T92" fmla="*/ 53 w 95"/>
                <a:gd name="T93" fmla="*/ 113 h 155"/>
                <a:gd name="T94" fmla="*/ 65 w 95"/>
                <a:gd name="T95" fmla="*/ 101 h 155"/>
                <a:gd name="T96" fmla="*/ 77 w 95"/>
                <a:gd name="T97" fmla="*/ 89 h 155"/>
                <a:gd name="T98" fmla="*/ 89 w 95"/>
                <a:gd name="T99" fmla="*/ 77 h 155"/>
                <a:gd name="T100" fmla="*/ 95 w 95"/>
                <a:gd name="T101" fmla="*/ 65 h 155"/>
                <a:gd name="T102" fmla="*/ 95 w 95"/>
                <a:gd name="T103" fmla="*/ 71 h 155"/>
                <a:gd name="T104" fmla="*/ 89 w 95"/>
                <a:gd name="T105" fmla="*/ 77 h 155"/>
                <a:gd name="T106" fmla="*/ 83 w 95"/>
                <a:gd name="T107" fmla="*/ 89 h 155"/>
                <a:gd name="T108" fmla="*/ 71 w 95"/>
                <a:gd name="T109" fmla="*/ 107 h 155"/>
                <a:gd name="T110" fmla="*/ 59 w 95"/>
                <a:gd name="T111" fmla="*/ 119 h 155"/>
                <a:gd name="T112" fmla="*/ 47 w 95"/>
                <a:gd name="T113" fmla="*/ 131 h 155"/>
                <a:gd name="T114" fmla="*/ 47 w 95"/>
                <a:gd name="T115" fmla="*/ 143 h 155"/>
                <a:gd name="T116" fmla="*/ 47 w 95"/>
                <a:gd name="T117" fmla="*/ 149 h 155"/>
                <a:gd name="T118" fmla="*/ 47 w 95"/>
                <a:gd name="T119" fmla="*/ 149 h 15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5"/>
                <a:gd name="T181" fmla="*/ 0 h 155"/>
                <a:gd name="T182" fmla="*/ 95 w 95"/>
                <a:gd name="T183" fmla="*/ 155 h 15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5" h="155">
                  <a:moveTo>
                    <a:pt x="47" y="155"/>
                  </a:moveTo>
                  <a:lnTo>
                    <a:pt x="41" y="149"/>
                  </a:lnTo>
                  <a:lnTo>
                    <a:pt x="41" y="143"/>
                  </a:lnTo>
                  <a:lnTo>
                    <a:pt x="41" y="137"/>
                  </a:lnTo>
                  <a:lnTo>
                    <a:pt x="41" y="131"/>
                  </a:lnTo>
                  <a:lnTo>
                    <a:pt x="41" y="125"/>
                  </a:lnTo>
                  <a:lnTo>
                    <a:pt x="35" y="119"/>
                  </a:lnTo>
                  <a:lnTo>
                    <a:pt x="29" y="119"/>
                  </a:lnTo>
                  <a:lnTo>
                    <a:pt x="29" y="113"/>
                  </a:lnTo>
                  <a:lnTo>
                    <a:pt x="23" y="107"/>
                  </a:lnTo>
                  <a:lnTo>
                    <a:pt x="17" y="101"/>
                  </a:lnTo>
                  <a:lnTo>
                    <a:pt x="17" y="89"/>
                  </a:lnTo>
                  <a:lnTo>
                    <a:pt x="11" y="77"/>
                  </a:lnTo>
                  <a:lnTo>
                    <a:pt x="6" y="71"/>
                  </a:lnTo>
                  <a:lnTo>
                    <a:pt x="6" y="65"/>
                  </a:lnTo>
                  <a:lnTo>
                    <a:pt x="0" y="59"/>
                  </a:lnTo>
                  <a:lnTo>
                    <a:pt x="6" y="59"/>
                  </a:lnTo>
                  <a:lnTo>
                    <a:pt x="6" y="65"/>
                  </a:lnTo>
                  <a:lnTo>
                    <a:pt x="11" y="71"/>
                  </a:lnTo>
                  <a:lnTo>
                    <a:pt x="11" y="77"/>
                  </a:lnTo>
                  <a:lnTo>
                    <a:pt x="17" y="83"/>
                  </a:lnTo>
                  <a:lnTo>
                    <a:pt x="17" y="89"/>
                  </a:lnTo>
                  <a:lnTo>
                    <a:pt x="23" y="95"/>
                  </a:lnTo>
                  <a:lnTo>
                    <a:pt x="23" y="101"/>
                  </a:lnTo>
                  <a:lnTo>
                    <a:pt x="29" y="107"/>
                  </a:lnTo>
                  <a:lnTo>
                    <a:pt x="35" y="113"/>
                  </a:lnTo>
                  <a:lnTo>
                    <a:pt x="41" y="113"/>
                  </a:lnTo>
                  <a:lnTo>
                    <a:pt x="41" y="107"/>
                  </a:lnTo>
                  <a:lnTo>
                    <a:pt x="41" y="95"/>
                  </a:lnTo>
                  <a:lnTo>
                    <a:pt x="41" y="89"/>
                  </a:lnTo>
                  <a:lnTo>
                    <a:pt x="41" y="83"/>
                  </a:lnTo>
                  <a:lnTo>
                    <a:pt x="41" y="77"/>
                  </a:lnTo>
                  <a:lnTo>
                    <a:pt x="35" y="77"/>
                  </a:lnTo>
                  <a:lnTo>
                    <a:pt x="29" y="65"/>
                  </a:lnTo>
                  <a:lnTo>
                    <a:pt x="23" y="59"/>
                  </a:lnTo>
                  <a:lnTo>
                    <a:pt x="17" y="53"/>
                  </a:lnTo>
                  <a:lnTo>
                    <a:pt x="17" y="41"/>
                  </a:lnTo>
                  <a:lnTo>
                    <a:pt x="11" y="35"/>
                  </a:lnTo>
                  <a:lnTo>
                    <a:pt x="11" y="23"/>
                  </a:lnTo>
                  <a:lnTo>
                    <a:pt x="17" y="29"/>
                  </a:lnTo>
                  <a:lnTo>
                    <a:pt x="17" y="35"/>
                  </a:lnTo>
                  <a:lnTo>
                    <a:pt x="23" y="41"/>
                  </a:lnTo>
                  <a:lnTo>
                    <a:pt x="23" y="47"/>
                  </a:lnTo>
                  <a:lnTo>
                    <a:pt x="29" y="53"/>
                  </a:lnTo>
                  <a:lnTo>
                    <a:pt x="29" y="59"/>
                  </a:lnTo>
                  <a:lnTo>
                    <a:pt x="35" y="65"/>
                  </a:lnTo>
                  <a:lnTo>
                    <a:pt x="41" y="71"/>
                  </a:lnTo>
                  <a:lnTo>
                    <a:pt x="41" y="59"/>
                  </a:lnTo>
                  <a:lnTo>
                    <a:pt x="35" y="35"/>
                  </a:lnTo>
                  <a:lnTo>
                    <a:pt x="41" y="17"/>
                  </a:lnTo>
                  <a:lnTo>
                    <a:pt x="41" y="0"/>
                  </a:lnTo>
                  <a:lnTo>
                    <a:pt x="47" y="0"/>
                  </a:lnTo>
                  <a:lnTo>
                    <a:pt x="41" y="6"/>
                  </a:lnTo>
                  <a:lnTo>
                    <a:pt x="41" y="17"/>
                  </a:lnTo>
                  <a:lnTo>
                    <a:pt x="47" y="35"/>
                  </a:lnTo>
                  <a:lnTo>
                    <a:pt x="47" y="53"/>
                  </a:lnTo>
                  <a:lnTo>
                    <a:pt x="47" y="65"/>
                  </a:lnTo>
                  <a:lnTo>
                    <a:pt x="53" y="65"/>
                  </a:lnTo>
                  <a:lnTo>
                    <a:pt x="59" y="59"/>
                  </a:lnTo>
                  <a:lnTo>
                    <a:pt x="65" y="53"/>
                  </a:lnTo>
                  <a:lnTo>
                    <a:pt x="71" y="47"/>
                  </a:lnTo>
                  <a:lnTo>
                    <a:pt x="71" y="41"/>
                  </a:lnTo>
                  <a:lnTo>
                    <a:pt x="77" y="35"/>
                  </a:lnTo>
                  <a:lnTo>
                    <a:pt x="77" y="29"/>
                  </a:lnTo>
                  <a:lnTo>
                    <a:pt x="83" y="29"/>
                  </a:lnTo>
                  <a:lnTo>
                    <a:pt x="83" y="35"/>
                  </a:lnTo>
                  <a:lnTo>
                    <a:pt x="77" y="41"/>
                  </a:lnTo>
                  <a:lnTo>
                    <a:pt x="77" y="47"/>
                  </a:lnTo>
                  <a:lnTo>
                    <a:pt x="71" y="53"/>
                  </a:lnTo>
                  <a:lnTo>
                    <a:pt x="65" y="59"/>
                  </a:lnTo>
                  <a:lnTo>
                    <a:pt x="65" y="65"/>
                  </a:lnTo>
                  <a:lnTo>
                    <a:pt x="59" y="71"/>
                  </a:lnTo>
                  <a:lnTo>
                    <a:pt x="53" y="77"/>
                  </a:lnTo>
                  <a:lnTo>
                    <a:pt x="53" y="89"/>
                  </a:lnTo>
                  <a:lnTo>
                    <a:pt x="47" y="95"/>
                  </a:lnTo>
                  <a:lnTo>
                    <a:pt x="47" y="107"/>
                  </a:lnTo>
                  <a:lnTo>
                    <a:pt x="47" y="113"/>
                  </a:lnTo>
                  <a:lnTo>
                    <a:pt x="53" y="113"/>
                  </a:lnTo>
                  <a:lnTo>
                    <a:pt x="59" y="107"/>
                  </a:lnTo>
                  <a:lnTo>
                    <a:pt x="65" y="101"/>
                  </a:lnTo>
                  <a:lnTo>
                    <a:pt x="71" y="95"/>
                  </a:lnTo>
                  <a:lnTo>
                    <a:pt x="77" y="89"/>
                  </a:lnTo>
                  <a:lnTo>
                    <a:pt x="83" y="83"/>
                  </a:lnTo>
                  <a:lnTo>
                    <a:pt x="89" y="77"/>
                  </a:lnTo>
                  <a:lnTo>
                    <a:pt x="89" y="71"/>
                  </a:lnTo>
                  <a:lnTo>
                    <a:pt x="95" y="65"/>
                  </a:lnTo>
                  <a:lnTo>
                    <a:pt x="95" y="71"/>
                  </a:lnTo>
                  <a:lnTo>
                    <a:pt x="89" y="77"/>
                  </a:lnTo>
                  <a:lnTo>
                    <a:pt x="89" y="83"/>
                  </a:lnTo>
                  <a:lnTo>
                    <a:pt x="83" y="89"/>
                  </a:lnTo>
                  <a:lnTo>
                    <a:pt x="77" y="101"/>
                  </a:lnTo>
                  <a:lnTo>
                    <a:pt x="71" y="107"/>
                  </a:lnTo>
                  <a:lnTo>
                    <a:pt x="65" y="113"/>
                  </a:lnTo>
                  <a:lnTo>
                    <a:pt x="59" y="119"/>
                  </a:lnTo>
                  <a:lnTo>
                    <a:pt x="53" y="125"/>
                  </a:lnTo>
                  <a:lnTo>
                    <a:pt x="47" y="131"/>
                  </a:lnTo>
                  <a:lnTo>
                    <a:pt x="47" y="137"/>
                  </a:lnTo>
                  <a:lnTo>
                    <a:pt x="47" y="143"/>
                  </a:lnTo>
                  <a:lnTo>
                    <a:pt x="47" y="149"/>
                  </a:lnTo>
                  <a:lnTo>
                    <a:pt x="47" y="155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509" name="Freeform 509"/>
            <p:cNvSpPr>
              <a:spLocks/>
            </p:cNvSpPr>
            <p:nvPr/>
          </p:nvSpPr>
          <p:spPr bwMode="auto">
            <a:xfrm>
              <a:off x="4976" y="2049"/>
              <a:ext cx="126" cy="149"/>
            </a:xfrm>
            <a:custGeom>
              <a:avLst/>
              <a:gdLst>
                <a:gd name="T0" fmla="*/ 126 w 126"/>
                <a:gd name="T1" fmla="*/ 6 h 149"/>
                <a:gd name="T2" fmla="*/ 120 w 126"/>
                <a:gd name="T3" fmla="*/ 12 h 149"/>
                <a:gd name="T4" fmla="*/ 114 w 126"/>
                <a:gd name="T5" fmla="*/ 24 h 149"/>
                <a:gd name="T6" fmla="*/ 108 w 126"/>
                <a:gd name="T7" fmla="*/ 36 h 149"/>
                <a:gd name="T8" fmla="*/ 102 w 126"/>
                <a:gd name="T9" fmla="*/ 42 h 149"/>
                <a:gd name="T10" fmla="*/ 102 w 126"/>
                <a:gd name="T11" fmla="*/ 48 h 149"/>
                <a:gd name="T12" fmla="*/ 96 w 126"/>
                <a:gd name="T13" fmla="*/ 60 h 149"/>
                <a:gd name="T14" fmla="*/ 90 w 126"/>
                <a:gd name="T15" fmla="*/ 66 h 149"/>
                <a:gd name="T16" fmla="*/ 90 w 126"/>
                <a:gd name="T17" fmla="*/ 72 h 149"/>
                <a:gd name="T18" fmla="*/ 96 w 126"/>
                <a:gd name="T19" fmla="*/ 84 h 149"/>
                <a:gd name="T20" fmla="*/ 96 w 126"/>
                <a:gd name="T21" fmla="*/ 90 h 149"/>
                <a:gd name="T22" fmla="*/ 96 w 126"/>
                <a:gd name="T23" fmla="*/ 90 h 149"/>
                <a:gd name="T24" fmla="*/ 90 w 126"/>
                <a:gd name="T25" fmla="*/ 84 h 149"/>
                <a:gd name="T26" fmla="*/ 84 w 126"/>
                <a:gd name="T27" fmla="*/ 78 h 149"/>
                <a:gd name="T28" fmla="*/ 78 w 126"/>
                <a:gd name="T29" fmla="*/ 84 h 149"/>
                <a:gd name="T30" fmla="*/ 66 w 126"/>
                <a:gd name="T31" fmla="*/ 90 h 149"/>
                <a:gd name="T32" fmla="*/ 60 w 126"/>
                <a:gd name="T33" fmla="*/ 102 h 149"/>
                <a:gd name="T34" fmla="*/ 54 w 126"/>
                <a:gd name="T35" fmla="*/ 108 h 149"/>
                <a:gd name="T36" fmla="*/ 48 w 126"/>
                <a:gd name="T37" fmla="*/ 113 h 149"/>
                <a:gd name="T38" fmla="*/ 54 w 126"/>
                <a:gd name="T39" fmla="*/ 131 h 149"/>
                <a:gd name="T40" fmla="*/ 60 w 126"/>
                <a:gd name="T41" fmla="*/ 143 h 149"/>
                <a:gd name="T42" fmla="*/ 60 w 126"/>
                <a:gd name="T43" fmla="*/ 149 h 149"/>
                <a:gd name="T44" fmla="*/ 54 w 126"/>
                <a:gd name="T45" fmla="*/ 137 h 149"/>
                <a:gd name="T46" fmla="*/ 48 w 126"/>
                <a:gd name="T47" fmla="*/ 119 h 149"/>
                <a:gd name="T48" fmla="*/ 42 w 126"/>
                <a:gd name="T49" fmla="*/ 119 h 149"/>
                <a:gd name="T50" fmla="*/ 36 w 126"/>
                <a:gd name="T51" fmla="*/ 131 h 149"/>
                <a:gd name="T52" fmla="*/ 30 w 126"/>
                <a:gd name="T53" fmla="*/ 137 h 149"/>
                <a:gd name="T54" fmla="*/ 24 w 126"/>
                <a:gd name="T55" fmla="*/ 149 h 149"/>
                <a:gd name="T56" fmla="*/ 12 w 126"/>
                <a:gd name="T57" fmla="*/ 149 h 149"/>
                <a:gd name="T58" fmla="*/ 18 w 126"/>
                <a:gd name="T59" fmla="*/ 149 h 149"/>
                <a:gd name="T60" fmla="*/ 18 w 126"/>
                <a:gd name="T61" fmla="*/ 143 h 149"/>
                <a:gd name="T62" fmla="*/ 24 w 126"/>
                <a:gd name="T63" fmla="*/ 131 h 149"/>
                <a:gd name="T64" fmla="*/ 36 w 126"/>
                <a:gd name="T65" fmla="*/ 119 h 149"/>
                <a:gd name="T66" fmla="*/ 42 w 126"/>
                <a:gd name="T67" fmla="*/ 108 h 149"/>
                <a:gd name="T68" fmla="*/ 36 w 126"/>
                <a:gd name="T69" fmla="*/ 108 h 149"/>
                <a:gd name="T70" fmla="*/ 24 w 126"/>
                <a:gd name="T71" fmla="*/ 113 h 149"/>
                <a:gd name="T72" fmla="*/ 18 w 126"/>
                <a:gd name="T73" fmla="*/ 113 h 149"/>
                <a:gd name="T74" fmla="*/ 12 w 126"/>
                <a:gd name="T75" fmla="*/ 113 h 149"/>
                <a:gd name="T76" fmla="*/ 6 w 126"/>
                <a:gd name="T77" fmla="*/ 119 h 149"/>
                <a:gd name="T78" fmla="*/ 0 w 126"/>
                <a:gd name="T79" fmla="*/ 119 h 149"/>
                <a:gd name="T80" fmla="*/ 6 w 126"/>
                <a:gd name="T81" fmla="*/ 113 h 149"/>
                <a:gd name="T82" fmla="*/ 18 w 126"/>
                <a:gd name="T83" fmla="*/ 108 h 149"/>
                <a:gd name="T84" fmla="*/ 30 w 126"/>
                <a:gd name="T85" fmla="*/ 102 h 149"/>
                <a:gd name="T86" fmla="*/ 42 w 126"/>
                <a:gd name="T87" fmla="*/ 102 h 149"/>
                <a:gd name="T88" fmla="*/ 48 w 126"/>
                <a:gd name="T89" fmla="*/ 102 h 149"/>
                <a:gd name="T90" fmla="*/ 54 w 126"/>
                <a:gd name="T91" fmla="*/ 96 h 149"/>
                <a:gd name="T92" fmla="*/ 60 w 126"/>
                <a:gd name="T93" fmla="*/ 90 h 149"/>
                <a:gd name="T94" fmla="*/ 66 w 126"/>
                <a:gd name="T95" fmla="*/ 84 h 149"/>
                <a:gd name="T96" fmla="*/ 66 w 126"/>
                <a:gd name="T97" fmla="*/ 78 h 149"/>
                <a:gd name="T98" fmla="*/ 60 w 126"/>
                <a:gd name="T99" fmla="*/ 78 h 149"/>
                <a:gd name="T100" fmla="*/ 60 w 126"/>
                <a:gd name="T101" fmla="*/ 78 h 149"/>
                <a:gd name="T102" fmla="*/ 66 w 126"/>
                <a:gd name="T103" fmla="*/ 72 h 149"/>
                <a:gd name="T104" fmla="*/ 72 w 126"/>
                <a:gd name="T105" fmla="*/ 72 h 149"/>
                <a:gd name="T106" fmla="*/ 72 w 126"/>
                <a:gd name="T107" fmla="*/ 72 h 149"/>
                <a:gd name="T108" fmla="*/ 78 w 126"/>
                <a:gd name="T109" fmla="*/ 66 h 149"/>
                <a:gd name="T110" fmla="*/ 84 w 126"/>
                <a:gd name="T111" fmla="*/ 54 h 149"/>
                <a:gd name="T112" fmla="*/ 96 w 126"/>
                <a:gd name="T113" fmla="*/ 36 h 149"/>
                <a:gd name="T114" fmla="*/ 102 w 126"/>
                <a:gd name="T115" fmla="*/ 24 h 149"/>
                <a:gd name="T116" fmla="*/ 108 w 126"/>
                <a:gd name="T117" fmla="*/ 12 h 149"/>
                <a:gd name="T118" fmla="*/ 108 w 126"/>
                <a:gd name="T119" fmla="*/ 6 h 149"/>
                <a:gd name="T120" fmla="*/ 114 w 126"/>
                <a:gd name="T121" fmla="*/ 6 h 149"/>
                <a:gd name="T122" fmla="*/ 126 w 126"/>
                <a:gd name="T123" fmla="*/ 0 h 14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6"/>
                <a:gd name="T187" fmla="*/ 0 h 149"/>
                <a:gd name="T188" fmla="*/ 126 w 126"/>
                <a:gd name="T189" fmla="*/ 149 h 14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6" h="149">
                  <a:moveTo>
                    <a:pt x="126" y="0"/>
                  </a:moveTo>
                  <a:lnTo>
                    <a:pt x="126" y="6"/>
                  </a:lnTo>
                  <a:lnTo>
                    <a:pt x="120" y="6"/>
                  </a:lnTo>
                  <a:lnTo>
                    <a:pt x="120" y="12"/>
                  </a:lnTo>
                  <a:lnTo>
                    <a:pt x="114" y="18"/>
                  </a:lnTo>
                  <a:lnTo>
                    <a:pt x="114" y="24"/>
                  </a:lnTo>
                  <a:lnTo>
                    <a:pt x="108" y="30"/>
                  </a:lnTo>
                  <a:lnTo>
                    <a:pt x="108" y="36"/>
                  </a:lnTo>
                  <a:lnTo>
                    <a:pt x="102" y="42"/>
                  </a:lnTo>
                  <a:lnTo>
                    <a:pt x="102" y="48"/>
                  </a:lnTo>
                  <a:lnTo>
                    <a:pt x="96" y="54"/>
                  </a:lnTo>
                  <a:lnTo>
                    <a:pt x="96" y="60"/>
                  </a:lnTo>
                  <a:lnTo>
                    <a:pt x="90" y="66"/>
                  </a:lnTo>
                  <a:lnTo>
                    <a:pt x="90" y="72"/>
                  </a:lnTo>
                  <a:lnTo>
                    <a:pt x="96" y="78"/>
                  </a:lnTo>
                  <a:lnTo>
                    <a:pt x="96" y="84"/>
                  </a:lnTo>
                  <a:lnTo>
                    <a:pt x="96" y="90"/>
                  </a:lnTo>
                  <a:lnTo>
                    <a:pt x="96" y="84"/>
                  </a:lnTo>
                  <a:lnTo>
                    <a:pt x="90" y="84"/>
                  </a:lnTo>
                  <a:lnTo>
                    <a:pt x="90" y="78"/>
                  </a:lnTo>
                  <a:lnTo>
                    <a:pt x="84" y="78"/>
                  </a:lnTo>
                  <a:lnTo>
                    <a:pt x="78" y="84"/>
                  </a:lnTo>
                  <a:lnTo>
                    <a:pt x="72" y="84"/>
                  </a:lnTo>
                  <a:lnTo>
                    <a:pt x="66" y="90"/>
                  </a:lnTo>
                  <a:lnTo>
                    <a:pt x="66" y="96"/>
                  </a:lnTo>
                  <a:lnTo>
                    <a:pt x="60" y="102"/>
                  </a:lnTo>
                  <a:lnTo>
                    <a:pt x="54" y="102"/>
                  </a:lnTo>
                  <a:lnTo>
                    <a:pt x="54" y="108"/>
                  </a:lnTo>
                  <a:lnTo>
                    <a:pt x="48" y="108"/>
                  </a:lnTo>
                  <a:lnTo>
                    <a:pt x="48" y="113"/>
                  </a:lnTo>
                  <a:lnTo>
                    <a:pt x="48" y="125"/>
                  </a:lnTo>
                  <a:lnTo>
                    <a:pt x="54" y="131"/>
                  </a:lnTo>
                  <a:lnTo>
                    <a:pt x="54" y="143"/>
                  </a:lnTo>
                  <a:lnTo>
                    <a:pt x="60" y="143"/>
                  </a:lnTo>
                  <a:lnTo>
                    <a:pt x="60" y="149"/>
                  </a:lnTo>
                  <a:lnTo>
                    <a:pt x="54" y="143"/>
                  </a:lnTo>
                  <a:lnTo>
                    <a:pt x="54" y="137"/>
                  </a:lnTo>
                  <a:lnTo>
                    <a:pt x="48" y="131"/>
                  </a:lnTo>
                  <a:lnTo>
                    <a:pt x="48" y="119"/>
                  </a:lnTo>
                  <a:lnTo>
                    <a:pt x="48" y="113"/>
                  </a:lnTo>
                  <a:lnTo>
                    <a:pt x="42" y="119"/>
                  </a:lnTo>
                  <a:lnTo>
                    <a:pt x="42" y="125"/>
                  </a:lnTo>
                  <a:lnTo>
                    <a:pt x="36" y="131"/>
                  </a:lnTo>
                  <a:lnTo>
                    <a:pt x="30" y="131"/>
                  </a:lnTo>
                  <a:lnTo>
                    <a:pt x="30" y="137"/>
                  </a:lnTo>
                  <a:lnTo>
                    <a:pt x="24" y="143"/>
                  </a:lnTo>
                  <a:lnTo>
                    <a:pt x="24" y="149"/>
                  </a:lnTo>
                  <a:lnTo>
                    <a:pt x="18" y="149"/>
                  </a:lnTo>
                  <a:lnTo>
                    <a:pt x="12" y="149"/>
                  </a:lnTo>
                  <a:lnTo>
                    <a:pt x="18" y="149"/>
                  </a:lnTo>
                  <a:lnTo>
                    <a:pt x="18" y="143"/>
                  </a:lnTo>
                  <a:lnTo>
                    <a:pt x="24" y="137"/>
                  </a:lnTo>
                  <a:lnTo>
                    <a:pt x="24" y="131"/>
                  </a:lnTo>
                  <a:lnTo>
                    <a:pt x="30" y="125"/>
                  </a:lnTo>
                  <a:lnTo>
                    <a:pt x="36" y="119"/>
                  </a:lnTo>
                  <a:lnTo>
                    <a:pt x="36" y="113"/>
                  </a:lnTo>
                  <a:lnTo>
                    <a:pt x="42" y="108"/>
                  </a:lnTo>
                  <a:lnTo>
                    <a:pt x="36" y="108"/>
                  </a:lnTo>
                  <a:lnTo>
                    <a:pt x="30" y="108"/>
                  </a:lnTo>
                  <a:lnTo>
                    <a:pt x="24" y="113"/>
                  </a:lnTo>
                  <a:lnTo>
                    <a:pt x="18" y="113"/>
                  </a:lnTo>
                  <a:lnTo>
                    <a:pt x="12" y="113"/>
                  </a:lnTo>
                  <a:lnTo>
                    <a:pt x="6" y="119"/>
                  </a:lnTo>
                  <a:lnTo>
                    <a:pt x="0" y="119"/>
                  </a:lnTo>
                  <a:lnTo>
                    <a:pt x="0" y="113"/>
                  </a:lnTo>
                  <a:lnTo>
                    <a:pt x="6" y="113"/>
                  </a:lnTo>
                  <a:lnTo>
                    <a:pt x="12" y="113"/>
                  </a:lnTo>
                  <a:lnTo>
                    <a:pt x="18" y="108"/>
                  </a:lnTo>
                  <a:lnTo>
                    <a:pt x="24" y="108"/>
                  </a:lnTo>
                  <a:lnTo>
                    <a:pt x="30" y="102"/>
                  </a:lnTo>
                  <a:lnTo>
                    <a:pt x="36" y="102"/>
                  </a:lnTo>
                  <a:lnTo>
                    <a:pt x="42" y="102"/>
                  </a:lnTo>
                  <a:lnTo>
                    <a:pt x="48" y="102"/>
                  </a:lnTo>
                  <a:lnTo>
                    <a:pt x="54" y="96"/>
                  </a:lnTo>
                  <a:lnTo>
                    <a:pt x="60" y="90"/>
                  </a:lnTo>
                  <a:lnTo>
                    <a:pt x="66" y="84"/>
                  </a:lnTo>
                  <a:lnTo>
                    <a:pt x="66" y="78"/>
                  </a:lnTo>
                  <a:lnTo>
                    <a:pt x="60" y="78"/>
                  </a:lnTo>
                  <a:lnTo>
                    <a:pt x="66" y="72"/>
                  </a:lnTo>
                  <a:lnTo>
                    <a:pt x="72" y="72"/>
                  </a:lnTo>
                  <a:lnTo>
                    <a:pt x="78" y="66"/>
                  </a:lnTo>
                  <a:lnTo>
                    <a:pt x="78" y="60"/>
                  </a:lnTo>
                  <a:lnTo>
                    <a:pt x="84" y="54"/>
                  </a:lnTo>
                  <a:lnTo>
                    <a:pt x="90" y="48"/>
                  </a:lnTo>
                  <a:lnTo>
                    <a:pt x="96" y="36"/>
                  </a:lnTo>
                  <a:lnTo>
                    <a:pt x="102" y="30"/>
                  </a:lnTo>
                  <a:lnTo>
                    <a:pt x="102" y="24"/>
                  </a:lnTo>
                  <a:lnTo>
                    <a:pt x="102" y="18"/>
                  </a:lnTo>
                  <a:lnTo>
                    <a:pt x="108" y="12"/>
                  </a:lnTo>
                  <a:lnTo>
                    <a:pt x="108" y="6"/>
                  </a:lnTo>
                  <a:lnTo>
                    <a:pt x="114" y="6"/>
                  </a:lnTo>
                  <a:lnTo>
                    <a:pt x="120" y="0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510" name="Freeform 510"/>
            <p:cNvSpPr>
              <a:spLocks/>
            </p:cNvSpPr>
            <p:nvPr/>
          </p:nvSpPr>
          <p:spPr bwMode="auto">
            <a:xfrm>
              <a:off x="5209" y="1846"/>
              <a:ext cx="72" cy="119"/>
            </a:xfrm>
            <a:custGeom>
              <a:avLst/>
              <a:gdLst>
                <a:gd name="T0" fmla="*/ 18 w 72"/>
                <a:gd name="T1" fmla="*/ 113 h 119"/>
                <a:gd name="T2" fmla="*/ 30 w 72"/>
                <a:gd name="T3" fmla="*/ 101 h 119"/>
                <a:gd name="T4" fmla="*/ 36 w 72"/>
                <a:gd name="T5" fmla="*/ 95 h 119"/>
                <a:gd name="T6" fmla="*/ 48 w 72"/>
                <a:gd name="T7" fmla="*/ 95 h 119"/>
                <a:gd name="T8" fmla="*/ 60 w 72"/>
                <a:gd name="T9" fmla="*/ 89 h 119"/>
                <a:gd name="T10" fmla="*/ 66 w 72"/>
                <a:gd name="T11" fmla="*/ 83 h 119"/>
                <a:gd name="T12" fmla="*/ 72 w 72"/>
                <a:gd name="T13" fmla="*/ 83 h 119"/>
                <a:gd name="T14" fmla="*/ 72 w 72"/>
                <a:gd name="T15" fmla="*/ 77 h 119"/>
                <a:gd name="T16" fmla="*/ 66 w 72"/>
                <a:gd name="T17" fmla="*/ 83 h 119"/>
                <a:gd name="T18" fmla="*/ 60 w 72"/>
                <a:gd name="T19" fmla="*/ 83 h 119"/>
                <a:gd name="T20" fmla="*/ 48 w 72"/>
                <a:gd name="T21" fmla="*/ 89 h 119"/>
                <a:gd name="T22" fmla="*/ 36 w 72"/>
                <a:gd name="T23" fmla="*/ 95 h 119"/>
                <a:gd name="T24" fmla="*/ 36 w 72"/>
                <a:gd name="T25" fmla="*/ 89 h 119"/>
                <a:gd name="T26" fmla="*/ 42 w 72"/>
                <a:gd name="T27" fmla="*/ 71 h 119"/>
                <a:gd name="T28" fmla="*/ 48 w 72"/>
                <a:gd name="T29" fmla="*/ 65 h 119"/>
                <a:gd name="T30" fmla="*/ 54 w 72"/>
                <a:gd name="T31" fmla="*/ 59 h 119"/>
                <a:gd name="T32" fmla="*/ 66 w 72"/>
                <a:gd name="T33" fmla="*/ 47 h 119"/>
                <a:gd name="T34" fmla="*/ 72 w 72"/>
                <a:gd name="T35" fmla="*/ 41 h 119"/>
                <a:gd name="T36" fmla="*/ 72 w 72"/>
                <a:gd name="T37" fmla="*/ 35 h 119"/>
                <a:gd name="T38" fmla="*/ 72 w 72"/>
                <a:gd name="T39" fmla="*/ 35 h 119"/>
                <a:gd name="T40" fmla="*/ 66 w 72"/>
                <a:gd name="T41" fmla="*/ 41 h 119"/>
                <a:gd name="T42" fmla="*/ 60 w 72"/>
                <a:gd name="T43" fmla="*/ 47 h 119"/>
                <a:gd name="T44" fmla="*/ 54 w 72"/>
                <a:gd name="T45" fmla="*/ 53 h 119"/>
                <a:gd name="T46" fmla="*/ 48 w 72"/>
                <a:gd name="T47" fmla="*/ 59 h 119"/>
                <a:gd name="T48" fmla="*/ 42 w 72"/>
                <a:gd name="T49" fmla="*/ 47 h 119"/>
                <a:gd name="T50" fmla="*/ 48 w 72"/>
                <a:gd name="T51" fmla="*/ 12 h 119"/>
                <a:gd name="T52" fmla="*/ 42 w 72"/>
                <a:gd name="T53" fmla="*/ 0 h 119"/>
                <a:gd name="T54" fmla="*/ 42 w 72"/>
                <a:gd name="T55" fmla="*/ 0 h 119"/>
                <a:gd name="T56" fmla="*/ 42 w 72"/>
                <a:gd name="T57" fmla="*/ 18 h 119"/>
                <a:gd name="T58" fmla="*/ 36 w 72"/>
                <a:gd name="T59" fmla="*/ 53 h 119"/>
                <a:gd name="T60" fmla="*/ 36 w 72"/>
                <a:gd name="T61" fmla="*/ 65 h 119"/>
                <a:gd name="T62" fmla="*/ 36 w 72"/>
                <a:gd name="T63" fmla="*/ 59 h 119"/>
                <a:gd name="T64" fmla="*/ 30 w 72"/>
                <a:gd name="T65" fmla="*/ 53 h 119"/>
                <a:gd name="T66" fmla="*/ 30 w 72"/>
                <a:gd name="T67" fmla="*/ 47 h 119"/>
                <a:gd name="T68" fmla="*/ 18 w 72"/>
                <a:gd name="T69" fmla="*/ 35 h 119"/>
                <a:gd name="T70" fmla="*/ 12 w 72"/>
                <a:gd name="T71" fmla="*/ 29 h 119"/>
                <a:gd name="T72" fmla="*/ 6 w 72"/>
                <a:gd name="T73" fmla="*/ 29 h 119"/>
                <a:gd name="T74" fmla="*/ 12 w 72"/>
                <a:gd name="T75" fmla="*/ 35 h 119"/>
                <a:gd name="T76" fmla="*/ 18 w 72"/>
                <a:gd name="T77" fmla="*/ 41 h 119"/>
                <a:gd name="T78" fmla="*/ 30 w 72"/>
                <a:gd name="T79" fmla="*/ 59 h 119"/>
                <a:gd name="T80" fmla="*/ 30 w 72"/>
                <a:gd name="T81" fmla="*/ 71 h 119"/>
                <a:gd name="T82" fmla="*/ 30 w 72"/>
                <a:gd name="T83" fmla="*/ 89 h 119"/>
                <a:gd name="T84" fmla="*/ 24 w 72"/>
                <a:gd name="T85" fmla="*/ 89 h 119"/>
                <a:gd name="T86" fmla="*/ 24 w 72"/>
                <a:gd name="T87" fmla="*/ 89 h 119"/>
                <a:gd name="T88" fmla="*/ 18 w 72"/>
                <a:gd name="T89" fmla="*/ 83 h 119"/>
                <a:gd name="T90" fmla="*/ 12 w 72"/>
                <a:gd name="T91" fmla="*/ 77 h 119"/>
                <a:gd name="T92" fmla="*/ 6 w 72"/>
                <a:gd name="T93" fmla="*/ 71 h 119"/>
                <a:gd name="T94" fmla="*/ 0 w 72"/>
                <a:gd name="T95" fmla="*/ 65 h 119"/>
                <a:gd name="T96" fmla="*/ 0 w 72"/>
                <a:gd name="T97" fmla="*/ 65 h 119"/>
                <a:gd name="T98" fmla="*/ 6 w 72"/>
                <a:gd name="T99" fmla="*/ 71 h 119"/>
                <a:gd name="T100" fmla="*/ 12 w 72"/>
                <a:gd name="T101" fmla="*/ 83 h 119"/>
                <a:gd name="T102" fmla="*/ 18 w 72"/>
                <a:gd name="T103" fmla="*/ 89 h 119"/>
                <a:gd name="T104" fmla="*/ 18 w 72"/>
                <a:gd name="T105" fmla="*/ 95 h 119"/>
                <a:gd name="T106" fmla="*/ 18 w 72"/>
                <a:gd name="T107" fmla="*/ 107 h 119"/>
                <a:gd name="T108" fmla="*/ 12 w 72"/>
                <a:gd name="T109" fmla="*/ 119 h 119"/>
                <a:gd name="T110" fmla="*/ 12 w 72"/>
                <a:gd name="T111" fmla="*/ 119 h 11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119"/>
                <a:gd name="T170" fmla="*/ 72 w 72"/>
                <a:gd name="T171" fmla="*/ 119 h 11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119">
                  <a:moveTo>
                    <a:pt x="18" y="119"/>
                  </a:moveTo>
                  <a:lnTo>
                    <a:pt x="18" y="113"/>
                  </a:lnTo>
                  <a:lnTo>
                    <a:pt x="24" y="107"/>
                  </a:lnTo>
                  <a:lnTo>
                    <a:pt x="30" y="101"/>
                  </a:lnTo>
                  <a:lnTo>
                    <a:pt x="30" y="95"/>
                  </a:lnTo>
                  <a:lnTo>
                    <a:pt x="36" y="95"/>
                  </a:lnTo>
                  <a:lnTo>
                    <a:pt x="42" y="95"/>
                  </a:lnTo>
                  <a:lnTo>
                    <a:pt x="48" y="95"/>
                  </a:lnTo>
                  <a:lnTo>
                    <a:pt x="54" y="95"/>
                  </a:lnTo>
                  <a:lnTo>
                    <a:pt x="60" y="89"/>
                  </a:lnTo>
                  <a:lnTo>
                    <a:pt x="66" y="89"/>
                  </a:lnTo>
                  <a:lnTo>
                    <a:pt x="66" y="83"/>
                  </a:lnTo>
                  <a:lnTo>
                    <a:pt x="72" y="83"/>
                  </a:lnTo>
                  <a:lnTo>
                    <a:pt x="72" y="77"/>
                  </a:lnTo>
                  <a:lnTo>
                    <a:pt x="66" y="83"/>
                  </a:lnTo>
                  <a:lnTo>
                    <a:pt x="60" y="83"/>
                  </a:lnTo>
                  <a:lnTo>
                    <a:pt x="54" y="89"/>
                  </a:lnTo>
                  <a:lnTo>
                    <a:pt x="48" y="89"/>
                  </a:lnTo>
                  <a:lnTo>
                    <a:pt x="42" y="89"/>
                  </a:lnTo>
                  <a:lnTo>
                    <a:pt x="36" y="95"/>
                  </a:lnTo>
                  <a:lnTo>
                    <a:pt x="36" y="89"/>
                  </a:lnTo>
                  <a:lnTo>
                    <a:pt x="36" y="77"/>
                  </a:lnTo>
                  <a:lnTo>
                    <a:pt x="42" y="71"/>
                  </a:lnTo>
                  <a:lnTo>
                    <a:pt x="42" y="65"/>
                  </a:lnTo>
                  <a:lnTo>
                    <a:pt x="48" y="65"/>
                  </a:lnTo>
                  <a:lnTo>
                    <a:pt x="48" y="59"/>
                  </a:lnTo>
                  <a:lnTo>
                    <a:pt x="54" y="59"/>
                  </a:lnTo>
                  <a:lnTo>
                    <a:pt x="60" y="53"/>
                  </a:lnTo>
                  <a:lnTo>
                    <a:pt x="66" y="47"/>
                  </a:lnTo>
                  <a:lnTo>
                    <a:pt x="72" y="41"/>
                  </a:lnTo>
                  <a:lnTo>
                    <a:pt x="72" y="35"/>
                  </a:lnTo>
                  <a:lnTo>
                    <a:pt x="72" y="41"/>
                  </a:lnTo>
                  <a:lnTo>
                    <a:pt x="66" y="41"/>
                  </a:lnTo>
                  <a:lnTo>
                    <a:pt x="60" y="47"/>
                  </a:lnTo>
                  <a:lnTo>
                    <a:pt x="54" y="53"/>
                  </a:lnTo>
                  <a:lnTo>
                    <a:pt x="48" y="53"/>
                  </a:lnTo>
                  <a:lnTo>
                    <a:pt x="48" y="59"/>
                  </a:lnTo>
                  <a:lnTo>
                    <a:pt x="42" y="59"/>
                  </a:lnTo>
                  <a:lnTo>
                    <a:pt x="42" y="47"/>
                  </a:lnTo>
                  <a:lnTo>
                    <a:pt x="42" y="29"/>
                  </a:lnTo>
                  <a:lnTo>
                    <a:pt x="48" y="12"/>
                  </a:lnTo>
                  <a:lnTo>
                    <a:pt x="42" y="6"/>
                  </a:lnTo>
                  <a:lnTo>
                    <a:pt x="42" y="0"/>
                  </a:lnTo>
                  <a:lnTo>
                    <a:pt x="42" y="6"/>
                  </a:lnTo>
                  <a:lnTo>
                    <a:pt x="42" y="18"/>
                  </a:lnTo>
                  <a:lnTo>
                    <a:pt x="42" y="35"/>
                  </a:lnTo>
                  <a:lnTo>
                    <a:pt x="36" y="53"/>
                  </a:lnTo>
                  <a:lnTo>
                    <a:pt x="36" y="65"/>
                  </a:lnTo>
                  <a:lnTo>
                    <a:pt x="36" y="59"/>
                  </a:lnTo>
                  <a:lnTo>
                    <a:pt x="30" y="59"/>
                  </a:lnTo>
                  <a:lnTo>
                    <a:pt x="30" y="53"/>
                  </a:lnTo>
                  <a:lnTo>
                    <a:pt x="30" y="47"/>
                  </a:lnTo>
                  <a:lnTo>
                    <a:pt x="24" y="41"/>
                  </a:lnTo>
                  <a:lnTo>
                    <a:pt x="18" y="35"/>
                  </a:lnTo>
                  <a:lnTo>
                    <a:pt x="12" y="29"/>
                  </a:lnTo>
                  <a:lnTo>
                    <a:pt x="6" y="29"/>
                  </a:lnTo>
                  <a:lnTo>
                    <a:pt x="12" y="29"/>
                  </a:lnTo>
                  <a:lnTo>
                    <a:pt x="12" y="35"/>
                  </a:lnTo>
                  <a:lnTo>
                    <a:pt x="18" y="41"/>
                  </a:lnTo>
                  <a:lnTo>
                    <a:pt x="24" y="53"/>
                  </a:lnTo>
                  <a:lnTo>
                    <a:pt x="30" y="59"/>
                  </a:lnTo>
                  <a:lnTo>
                    <a:pt x="30" y="65"/>
                  </a:lnTo>
                  <a:lnTo>
                    <a:pt x="30" y="71"/>
                  </a:lnTo>
                  <a:lnTo>
                    <a:pt x="30" y="77"/>
                  </a:lnTo>
                  <a:lnTo>
                    <a:pt x="30" y="89"/>
                  </a:lnTo>
                  <a:lnTo>
                    <a:pt x="24" y="89"/>
                  </a:lnTo>
                  <a:lnTo>
                    <a:pt x="18" y="89"/>
                  </a:lnTo>
                  <a:lnTo>
                    <a:pt x="18" y="83"/>
                  </a:lnTo>
                  <a:lnTo>
                    <a:pt x="12" y="77"/>
                  </a:lnTo>
                  <a:lnTo>
                    <a:pt x="6" y="71"/>
                  </a:lnTo>
                  <a:lnTo>
                    <a:pt x="0" y="65"/>
                  </a:lnTo>
                  <a:lnTo>
                    <a:pt x="6" y="71"/>
                  </a:lnTo>
                  <a:lnTo>
                    <a:pt x="6" y="77"/>
                  </a:lnTo>
                  <a:lnTo>
                    <a:pt x="12" y="83"/>
                  </a:lnTo>
                  <a:lnTo>
                    <a:pt x="12" y="89"/>
                  </a:lnTo>
                  <a:lnTo>
                    <a:pt x="18" y="89"/>
                  </a:lnTo>
                  <a:lnTo>
                    <a:pt x="18" y="95"/>
                  </a:lnTo>
                  <a:lnTo>
                    <a:pt x="18" y="101"/>
                  </a:lnTo>
                  <a:lnTo>
                    <a:pt x="18" y="107"/>
                  </a:lnTo>
                  <a:lnTo>
                    <a:pt x="12" y="113"/>
                  </a:lnTo>
                  <a:lnTo>
                    <a:pt x="12" y="119"/>
                  </a:lnTo>
                  <a:lnTo>
                    <a:pt x="18" y="119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511" name="Freeform 511"/>
            <p:cNvSpPr>
              <a:spLocks/>
            </p:cNvSpPr>
            <p:nvPr/>
          </p:nvSpPr>
          <p:spPr bwMode="auto">
            <a:xfrm>
              <a:off x="4875" y="1881"/>
              <a:ext cx="143" cy="114"/>
            </a:xfrm>
            <a:custGeom>
              <a:avLst/>
              <a:gdLst>
                <a:gd name="T0" fmla="*/ 137 w 143"/>
                <a:gd name="T1" fmla="*/ 102 h 114"/>
                <a:gd name="T2" fmla="*/ 125 w 143"/>
                <a:gd name="T3" fmla="*/ 96 h 114"/>
                <a:gd name="T4" fmla="*/ 119 w 143"/>
                <a:gd name="T5" fmla="*/ 96 h 114"/>
                <a:gd name="T6" fmla="*/ 113 w 143"/>
                <a:gd name="T7" fmla="*/ 90 h 114"/>
                <a:gd name="T8" fmla="*/ 113 w 143"/>
                <a:gd name="T9" fmla="*/ 66 h 114"/>
                <a:gd name="T10" fmla="*/ 113 w 143"/>
                <a:gd name="T11" fmla="*/ 42 h 114"/>
                <a:gd name="T12" fmla="*/ 113 w 143"/>
                <a:gd name="T13" fmla="*/ 48 h 114"/>
                <a:gd name="T14" fmla="*/ 107 w 143"/>
                <a:gd name="T15" fmla="*/ 78 h 114"/>
                <a:gd name="T16" fmla="*/ 101 w 143"/>
                <a:gd name="T17" fmla="*/ 78 h 114"/>
                <a:gd name="T18" fmla="*/ 89 w 143"/>
                <a:gd name="T19" fmla="*/ 66 h 114"/>
                <a:gd name="T20" fmla="*/ 77 w 143"/>
                <a:gd name="T21" fmla="*/ 60 h 114"/>
                <a:gd name="T22" fmla="*/ 77 w 143"/>
                <a:gd name="T23" fmla="*/ 12 h 114"/>
                <a:gd name="T24" fmla="*/ 71 w 143"/>
                <a:gd name="T25" fmla="*/ 0 h 114"/>
                <a:gd name="T26" fmla="*/ 71 w 143"/>
                <a:gd name="T27" fmla="*/ 18 h 114"/>
                <a:gd name="T28" fmla="*/ 71 w 143"/>
                <a:gd name="T29" fmla="*/ 54 h 114"/>
                <a:gd name="T30" fmla="*/ 47 w 143"/>
                <a:gd name="T31" fmla="*/ 36 h 114"/>
                <a:gd name="T32" fmla="*/ 18 w 143"/>
                <a:gd name="T33" fmla="*/ 18 h 114"/>
                <a:gd name="T34" fmla="*/ 6 w 143"/>
                <a:gd name="T35" fmla="*/ 6 h 114"/>
                <a:gd name="T36" fmla="*/ 12 w 143"/>
                <a:gd name="T37" fmla="*/ 12 h 114"/>
                <a:gd name="T38" fmla="*/ 30 w 143"/>
                <a:gd name="T39" fmla="*/ 30 h 114"/>
                <a:gd name="T40" fmla="*/ 59 w 143"/>
                <a:gd name="T41" fmla="*/ 54 h 114"/>
                <a:gd name="T42" fmla="*/ 71 w 143"/>
                <a:gd name="T43" fmla="*/ 60 h 114"/>
                <a:gd name="T44" fmla="*/ 65 w 143"/>
                <a:gd name="T45" fmla="*/ 60 h 114"/>
                <a:gd name="T46" fmla="*/ 41 w 143"/>
                <a:gd name="T47" fmla="*/ 66 h 114"/>
                <a:gd name="T48" fmla="*/ 18 w 143"/>
                <a:gd name="T49" fmla="*/ 60 h 114"/>
                <a:gd name="T50" fmla="*/ 0 w 143"/>
                <a:gd name="T51" fmla="*/ 54 h 114"/>
                <a:gd name="T52" fmla="*/ 6 w 143"/>
                <a:gd name="T53" fmla="*/ 66 h 114"/>
                <a:gd name="T54" fmla="*/ 30 w 143"/>
                <a:gd name="T55" fmla="*/ 66 h 114"/>
                <a:gd name="T56" fmla="*/ 59 w 143"/>
                <a:gd name="T57" fmla="*/ 72 h 114"/>
                <a:gd name="T58" fmla="*/ 71 w 143"/>
                <a:gd name="T59" fmla="*/ 72 h 114"/>
                <a:gd name="T60" fmla="*/ 83 w 143"/>
                <a:gd name="T61" fmla="*/ 78 h 114"/>
                <a:gd name="T62" fmla="*/ 95 w 143"/>
                <a:gd name="T63" fmla="*/ 90 h 114"/>
                <a:gd name="T64" fmla="*/ 83 w 143"/>
                <a:gd name="T65" fmla="*/ 96 h 114"/>
                <a:gd name="T66" fmla="*/ 65 w 143"/>
                <a:gd name="T67" fmla="*/ 102 h 114"/>
                <a:gd name="T68" fmla="*/ 53 w 143"/>
                <a:gd name="T69" fmla="*/ 108 h 114"/>
                <a:gd name="T70" fmla="*/ 53 w 143"/>
                <a:gd name="T71" fmla="*/ 108 h 114"/>
                <a:gd name="T72" fmla="*/ 65 w 143"/>
                <a:gd name="T73" fmla="*/ 108 h 114"/>
                <a:gd name="T74" fmla="*/ 89 w 143"/>
                <a:gd name="T75" fmla="*/ 102 h 114"/>
                <a:gd name="T76" fmla="*/ 101 w 143"/>
                <a:gd name="T77" fmla="*/ 96 h 114"/>
                <a:gd name="T78" fmla="*/ 113 w 143"/>
                <a:gd name="T79" fmla="*/ 96 h 114"/>
                <a:gd name="T80" fmla="*/ 125 w 143"/>
                <a:gd name="T81" fmla="*/ 102 h 114"/>
                <a:gd name="T82" fmla="*/ 131 w 143"/>
                <a:gd name="T83" fmla="*/ 108 h 114"/>
                <a:gd name="T84" fmla="*/ 143 w 143"/>
                <a:gd name="T85" fmla="*/ 114 h 11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"/>
                <a:gd name="T130" fmla="*/ 0 h 114"/>
                <a:gd name="T131" fmla="*/ 143 w 143"/>
                <a:gd name="T132" fmla="*/ 114 h 11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" h="114">
                  <a:moveTo>
                    <a:pt x="143" y="114"/>
                  </a:moveTo>
                  <a:lnTo>
                    <a:pt x="137" y="108"/>
                  </a:lnTo>
                  <a:lnTo>
                    <a:pt x="137" y="102"/>
                  </a:lnTo>
                  <a:lnTo>
                    <a:pt x="131" y="102"/>
                  </a:lnTo>
                  <a:lnTo>
                    <a:pt x="131" y="96"/>
                  </a:lnTo>
                  <a:lnTo>
                    <a:pt x="125" y="96"/>
                  </a:lnTo>
                  <a:lnTo>
                    <a:pt x="119" y="96"/>
                  </a:lnTo>
                  <a:lnTo>
                    <a:pt x="119" y="90"/>
                  </a:lnTo>
                  <a:lnTo>
                    <a:pt x="113" y="90"/>
                  </a:lnTo>
                  <a:lnTo>
                    <a:pt x="113" y="84"/>
                  </a:lnTo>
                  <a:lnTo>
                    <a:pt x="113" y="78"/>
                  </a:lnTo>
                  <a:lnTo>
                    <a:pt x="113" y="66"/>
                  </a:lnTo>
                  <a:lnTo>
                    <a:pt x="113" y="54"/>
                  </a:lnTo>
                  <a:lnTo>
                    <a:pt x="113" y="48"/>
                  </a:lnTo>
                  <a:lnTo>
                    <a:pt x="113" y="42"/>
                  </a:lnTo>
                  <a:lnTo>
                    <a:pt x="113" y="48"/>
                  </a:lnTo>
                  <a:lnTo>
                    <a:pt x="113" y="54"/>
                  </a:lnTo>
                  <a:lnTo>
                    <a:pt x="107" y="66"/>
                  </a:lnTo>
                  <a:lnTo>
                    <a:pt x="107" y="78"/>
                  </a:lnTo>
                  <a:lnTo>
                    <a:pt x="107" y="84"/>
                  </a:lnTo>
                  <a:lnTo>
                    <a:pt x="101" y="84"/>
                  </a:lnTo>
                  <a:lnTo>
                    <a:pt x="101" y="78"/>
                  </a:lnTo>
                  <a:lnTo>
                    <a:pt x="95" y="78"/>
                  </a:lnTo>
                  <a:lnTo>
                    <a:pt x="95" y="72"/>
                  </a:lnTo>
                  <a:lnTo>
                    <a:pt x="89" y="66"/>
                  </a:lnTo>
                  <a:lnTo>
                    <a:pt x="83" y="66"/>
                  </a:lnTo>
                  <a:lnTo>
                    <a:pt x="83" y="60"/>
                  </a:lnTo>
                  <a:lnTo>
                    <a:pt x="77" y="60"/>
                  </a:lnTo>
                  <a:lnTo>
                    <a:pt x="83" y="48"/>
                  </a:lnTo>
                  <a:lnTo>
                    <a:pt x="77" y="30"/>
                  </a:lnTo>
                  <a:lnTo>
                    <a:pt x="77" y="12"/>
                  </a:lnTo>
                  <a:lnTo>
                    <a:pt x="71" y="0"/>
                  </a:lnTo>
                  <a:lnTo>
                    <a:pt x="71" y="6"/>
                  </a:lnTo>
                  <a:lnTo>
                    <a:pt x="71" y="12"/>
                  </a:lnTo>
                  <a:lnTo>
                    <a:pt x="71" y="18"/>
                  </a:lnTo>
                  <a:lnTo>
                    <a:pt x="77" y="30"/>
                  </a:lnTo>
                  <a:lnTo>
                    <a:pt x="77" y="48"/>
                  </a:lnTo>
                  <a:lnTo>
                    <a:pt x="71" y="54"/>
                  </a:lnTo>
                  <a:lnTo>
                    <a:pt x="65" y="48"/>
                  </a:lnTo>
                  <a:lnTo>
                    <a:pt x="59" y="42"/>
                  </a:lnTo>
                  <a:lnTo>
                    <a:pt x="47" y="36"/>
                  </a:lnTo>
                  <a:lnTo>
                    <a:pt x="41" y="30"/>
                  </a:lnTo>
                  <a:lnTo>
                    <a:pt x="30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30" y="30"/>
                  </a:lnTo>
                  <a:lnTo>
                    <a:pt x="41" y="36"/>
                  </a:lnTo>
                  <a:lnTo>
                    <a:pt x="53" y="48"/>
                  </a:lnTo>
                  <a:lnTo>
                    <a:pt x="59" y="54"/>
                  </a:lnTo>
                  <a:lnTo>
                    <a:pt x="65" y="54"/>
                  </a:lnTo>
                  <a:lnTo>
                    <a:pt x="71" y="60"/>
                  </a:lnTo>
                  <a:lnTo>
                    <a:pt x="65" y="60"/>
                  </a:lnTo>
                  <a:lnTo>
                    <a:pt x="59" y="66"/>
                  </a:lnTo>
                  <a:lnTo>
                    <a:pt x="53" y="66"/>
                  </a:lnTo>
                  <a:lnTo>
                    <a:pt x="41" y="66"/>
                  </a:lnTo>
                  <a:lnTo>
                    <a:pt x="36" y="66"/>
                  </a:lnTo>
                  <a:lnTo>
                    <a:pt x="24" y="66"/>
                  </a:lnTo>
                  <a:lnTo>
                    <a:pt x="18" y="60"/>
                  </a:lnTo>
                  <a:lnTo>
                    <a:pt x="12" y="60"/>
                  </a:lnTo>
                  <a:lnTo>
                    <a:pt x="6" y="60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8" y="66"/>
                  </a:lnTo>
                  <a:lnTo>
                    <a:pt x="30" y="66"/>
                  </a:lnTo>
                  <a:lnTo>
                    <a:pt x="41" y="66"/>
                  </a:lnTo>
                  <a:lnTo>
                    <a:pt x="47" y="66"/>
                  </a:lnTo>
                  <a:lnTo>
                    <a:pt x="59" y="72"/>
                  </a:lnTo>
                  <a:lnTo>
                    <a:pt x="65" y="72"/>
                  </a:lnTo>
                  <a:lnTo>
                    <a:pt x="71" y="72"/>
                  </a:lnTo>
                  <a:lnTo>
                    <a:pt x="77" y="72"/>
                  </a:lnTo>
                  <a:lnTo>
                    <a:pt x="77" y="78"/>
                  </a:lnTo>
                  <a:lnTo>
                    <a:pt x="83" y="78"/>
                  </a:lnTo>
                  <a:lnTo>
                    <a:pt x="89" y="84"/>
                  </a:lnTo>
                  <a:lnTo>
                    <a:pt x="95" y="90"/>
                  </a:lnTo>
                  <a:lnTo>
                    <a:pt x="89" y="90"/>
                  </a:lnTo>
                  <a:lnTo>
                    <a:pt x="83" y="96"/>
                  </a:lnTo>
                  <a:lnTo>
                    <a:pt x="77" y="96"/>
                  </a:lnTo>
                  <a:lnTo>
                    <a:pt x="71" y="102"/>
                  </a:lnTo>
                  <a:lnTo>
                    <a:pt x="65" y="102"/>
                  </a:lnTo>
                  <a:lnTo>
                    <a:pt x="59" y="108"/>
                  </a:lnTo>
                  <a:lnTo>
                    <a:pt x="53" y="108"/>
                  </a:lnTo>
                  <a:lnTo>
                    <a:pt x="47" y="108"/>
                  </a:lnTo>
                  <a:lnTo>
                    <a:pt x="53" y="108"/>
                  </a:lnTo>
                  <a:lnTo>
                    <a:pt x="59" y="108"/>
                  </a:lnTo>
                  <a:lnTo>
                    <a:pt x="65" y="108"/>
                  </a:lnTo>
                  <a:lnTo>
                    <a:pt x="77" y="108"/>
                  </a:lnTo>
                  <a:lnTo>
                    <a:pt x="83" y="102"/>
                  </a:lnTo>
                  <a:lnTo>
                    <a:pt x="89" y="102"/>
                  </a:lnTo>
                  <a:lnTo>
                    <a:pt x="95" y="102"/>
                  </a:lnTo>
                  <a:lnTo>
                    <a:pt x="95" y="96"/>
                  </a:lnTo>
                  <a:lnTo>
                    <a:pt x="101" y="96"/>
                  </a:lnTo>
                  <a:lnTo>
                    <a:pt x="107" y="96"/>
                  </a:lnTo>
                  <a:lnTo>
                    <a:pt x="113" y="96"/>
                  </a:lnTo>
                  <a:lnTo>
                    <a:pt x="113" y="102"/>
                  </a:lnTo>
                  <a:lnTo>
                    <a:pt x="119" y="102"/>
                  </a:lnTo>
                  <a:lnTo>
                    <a:pt x="125" y="102"/>
                  </a:lnTo>
                  <a:lnTo>
                    <a:pt x="125" y="108"/>
                  </a:lnTo>
                  <a:lnTo>
                    <a:pt x="131" y="108"/>
                  </a:lnTo>
                  <a:lnTo>
                    <a:pt x="137" y="108"/>
                  </a:lnTo>
                  <a:lnTo>
                    <a:pt x="137" y="114"/>
                  </a:lnTo>
                  <a:lnTo>
                    <a:pt x="143" y="114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</p:grpSp>
      <p:grpSp>
        <p:nvGrpSpPr>
          <p:cNvPr id="512" name="Group 258"/>
          <p:cNvGrpSpPr>
            <a:grpSpLocks/>
          </p:cNvGrpSpPr>
          <p:nvPr/>
        </p:nvGrpSpPr>
        <p:grpSpPr bwMode="auto">
          <a:xfrm rot="6358581" flipV="1">
            <a:off x="6380163" y="4387850"/>
            <a:ext cx="2782887" cy="2093913"/>
            <a:chOff x="4176" y="878"/>
            <a:chExt cx="1254" cy="1422"/>
          </a:xfrm>
        </p:grpSpPr>
        <p:sp>
          <p:nvSpPr>
            <p:cNvPr id="513" name="Freeform 259"/>
            <p:cNvSpPr>
              <a:spLocks/>
            </p:cNvSpPr>
            <p:nvPr/>
          </p:nvSpPr>
          <p:spPr bwMode="auto">
            <a:xfrm>
              <a:off x="5149" y="1189"/>
              <a:ext cx="54" cy="149"/>
            </a:xfrm>
            <a:custGeom>
              <a:avLst/>
              <a:gdLst>
                <a:gd name="T0" fmla="*/ 42 w 54"/>
                <a:gd name="T1" fmla="*/ 149 h 149"/>
                <a:gd name="T2" fmla="*/ 42 w 54"/>
                <a:gd name="T3" fmla="*/ 149 h 149"/>
                <a:gd name="T4" fmla="*/ 42 w 54"/>
                <a:gd name="T5" fmla="*/ 143 h 149"/>
                <a:gd name="T6" fmla="*/ 42 w 54"/>
                <a:gd name="T7" fmla="*/ 143 h 149"/>
                <a:gd name="T8" fmla="*/ 42 w 54"/>
                <a:gd name="T9" fmla="*/ 143 h 149"/>
                <a:gd name="T10" fmla="*/ 48 w 54"/>
                <a:gd name="T11" fmla="*/ 119 h 149"/>
                <a:gd name="T12" fmla="*/ 48 w 54"/>
                <a:gd name="T13" fmla="*/ 96 h 149"/>
                <a:gd name="T14" fmla="*/ 48 w 54"/>
                <a:gd name="T15" fmla="*/ 78 h 149"/>
                <a:gd name="T16" fmla="*/ 36 w 54"/>
                <a:gd name="T17" fmla="*/ 60 h 149"/>
                <a:gd name="T18" fmla="*/ 30 w 54"/>
                <a:gd name="T19" fmla="*/ 42 h 149"/>
                <a:gd name="T20" fmla="*/ 18 w 54"/>
                <a:gd name="T21" fmla="*/ 24 h 149"/>
                <a:gd name="T22" fmla="*/ 6 w 54"/>
                <a:gd name="T23" fmla="*/ 12 h 149"/>
                <a:gd name="T24" fmla="*/ 0 w 54"/>
                <a:gd name="T25" fmla="*/ 0 h 149"/>
                <a:gd name="T26" fmla="*/ 12 w 54"/>
                <a:gd name="T27" fmla="*/ 6 h 149"/>
                <a:gd name="T28" fmla="*/ 24 w 54"/>
                <a:gd name="T29" fmla="*/ 18 h 149"/>
                <a:gd name="T30" fmla="*/ 36 w 54"/>
                <a:gd name="T31" fmla="*/ 36 h 149"/>
                <a:gd name="T32" fmla="*/ 48 w 54"/>
                <a:gd name="T33" fmla="*/ 60 h 149"/>
                <a:gd name="T34" fmla="*/ 54 w 54"/>
                <a:gd name="T35" fmla="*/ 84 h 149"/>
                <a:gd name="T36" fmla="*/ 54 w 54"/>
                <a:gd name="T37" fmla="*/ 107 h 149"/>
                <a:gd name="T38" fmla="*/ 54 w 54"/>
                <a:gd name="T39" fmla="*/ 131 h 149"/>
                <a:gd name="T40" fmla="*/ 42 w 54"/>
                <a:gd name="T41" fmla="*/ 149 h 14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49"/>
                <a:gd name="T65" fmla="*/ 54 w 54"/>
                <a:gd name="T66" fmla="*/ 149 h 14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49">
                  <a:moveTo>
                    <a:pt x="42" y="149"/>
                  </a:moveTo>
                  <a:lnTo>
                    <a:pt x="42" y="149"/>
                  </a:lnTo>
                  <a:lnTo>
                    <a:pt x="42" y="143"/>
                  </a:lnTo>
                  <a:lnTo>
                    <a:pt x="48" y="119"/>
                  </a:lnTo>
                  <a:lnTo>
                    <a:pt x="48" y="96"/>
                  </a:lnTo>
                  <a:lnTo>
                    <a:pt x="48" y="78"/>
                  </a:lnTo>
                  <a:lnTo>
                    <a:pt x="36" y="60"/>
                  </a:lnTo>
                  <a:lnTo>
                    <a:pt x="30" y="42"/>
                  </a:lnTo>
                  <a:lnTo>
                    <a:pt x="18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12" y="6"/>
                  </a:lnTo>
                  <a:lnTo>
                    <a:pt x="24" y="18"/>
                  </a:lnTo>
                  <a:lnTo>
                    <a:pt x="36" y="36"/>
                  </a:lnTo>
                  <a:lnTo>
                    <a:pt x="48" y="60"/>
                  </a:lnTo>
                  <a:lnTo>
                    <a:pt x="54" y="84"/>
                  </a:lnTo>
                  <a:lnTo>
                    <a:pt x="54" y="107"/>
                  </a:lnTo>
                  <a:lnTo>
                    <a:pt x="54" y="131"/>
                  </a:lnTo>
                  <a:lnTo>
                    <a:pt x="42" y="14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14" name="Freeform 260"/>
            <p:cNvSpPr>
              <a:spLocks/>
            </p:cNvSpPr>
            <p:nvPr/>
          </p:nvSpPr>
          <p:spPr bwMode="auto">
            <a:xfrm>
              <a:off x="5125" y="1207"/>
              <a:ext cx="54" cy="12"/>
            </a:xfrm>
            <a:custGeom>
              <a:avLst/>
              <a:gdLst>
                <a:gd name="T0" fmla="*/ 0 w 54"/>
                <a:gd name="T1" fmla="*/ 6 h 12"/>
                <a:gd name="T2" fmla="*/ 6 w 54"/>
                <a:gd name="T3" fmla="*/ 0 h 12"/>
                <a:gd name="T4" fmla="*/ 12 w 54"/>
                <a:gd name="T5" fmla="*/ 0 h 12"/>
                <a:gd name="T6" fmla="*/ 18 w 54"/>
                <a:gd name="T7" fmla="*/ 0 h 12"/>
                <a:gd name="T8" fmla="*/ 24 w 54"/>
                <a:gd name="T9" fmla="*/ 0 h 12"/>
                <a:gd name="T10" fmla="*/ 30 w 54"/>
                <a:gd name="T11" fmla="*/ 6 h 12"/>
                <a:gd name="T12" fmla="*/ 42 w 54"/>
                <a:gd name="T13" fmla="*/ 6 h 12"/>
                <a:gd name="T14" fmla="*/ 48 w 54"/>
                <a:gd name="T15" fmla="*/ 12 h 12"/>
                <a:gd name="T16" fmla="*/ 54 w 54"/>
                <a:gd name="T17" fmla="*/ 12 h 12"/>
                <a:gd name="T18" fmla="*/ 48 w 54"/>
                <a:gd name="T19" fmla="*/ 12 h 12"/>
                <a:gd name="T20" fmla="*/ 42 w 54"/>
                <a:gd name="T21" fmla="*/ 12 h 12"/>
                <a:gd name="T22" fmla="*/ 30 w 54"/>
                <a:gd name="T23" fmla="*/ 12 h 12"/>
                <a:gd name="T24" fmla="*/ 24 w 54"/>
                <a:gd name="T25" fmla="*/ 6 h 12"/>
                <a:gd name="T26" fmla="*/ 18 w 54"/>
                <a:gd name="T27" fmla="*/ 6 h 12"/>
                <a:gd name="T28" fmla="*/ 12 w 54"/>
                <a:gd name="T29" fmla="*/ 6 h 12"/>
                <a:gd name="T30" fmla="*/ 6 w 54"/>
                <a:gd name="T31" fmla="*/ 6 h 12"/>
                <a:gd name="T32" fmla="*/ 0 w 54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12"/>
                <a:gd name="T53" fmla="*/ 54 w 5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12">
                  <a:moveTo>
                    <a:pt x="0" y="6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42" y="6"/>
                  </a:lnTo>
                  <a:lnTo>
                    <a:pt x="48" y="12"/>
                  </a:lnTo>
                  <a:lnTo>
                    <a:pt x="54" y="12"/>
                  </a:lnTo>
                  <a:lnTo>
                    <a:pt x="48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15" name="Freeform 261"/>
            <p:cNvSpPr>
              <a:spLocks/>
            </p:cNvSpPr>
            <p:nvPr/>
          </p:nvSpPr>
          <p:spPr bwMode="auto">
            <a:xfrm>
              <a:off x="5125" y="1219"/>
              <a:ext cx="60" cy="12"/>
            </a:xfrm>
            <a:custGeom>
              <a:avLst/>
              <a:gdLst>
                <a:gd name="T0" fmla="*/ 0 w 60"/>
                <a:gd name="T1" fmla="*/ 0 h 12"/>
                <a:gd name="T2" fmla="*/ 6 w 60"/>
                <a:gd name="T3" fmla="*/ 0 h 12"/>
                <a:gd name="T4" fmla="*/ 6 w 60"/>
                <a:gd name="T5" fmla="*/ 0 h 12"/>
                <a:gd name="T6" fmla="*/ 18 w 60"/>
                <a:gd name="T7" fmla="*/ 0 h 12"/>
                <a:gd name="T8" fmla="*/ 24 w 60"/>
                <a:gd name="T9" fmla="*/ 0 h 12"/>
                <a:gd name="T10" fmla="*/ 36 w 60"/>
                <a:gd name="T11" fmla="*/ 6 h 12"/>
                <a:gd name="T12" fmla="*/ 48 w 60"/>
                <a:gd name="T13" fmla="*/ 6 h 12"/>
                <a:gd name="T14" fmla="*/ 54 w 60"/>
                <a:gd name="T15" fmla="*/ 12 h 12"/>
                <a:gd name="T16" fmla="*/ 60 w 60"/>
                <a:gd name="T17" fmla="*/ 12 h 12"/>
                <a:gd name="T18" fmla="*/ 54 w 60"/>
                <a:gd name="T19" fmla="*/ 12 h 12"/>
                <a:gd name="T20" fmla="*/ 48 w 60"/>
                <a:gd name="T21" fmla="*/ 12 h 12"/>
                <a:gd name="T22" fmla="*/ 36 w 60"/>
                <a:gd name="T23" fmla="*/ 12 h 12"/>
                <a:gd name="T24" fmla="*/ 30 w 60"/>
                <a:gd name="T25" fmla="*/ 6 h 12"/>
                <a:gd name="T26" fmla="*/ 18 w 60"/>
                <a:gd name="T27" fmla="*/ 6 h 12"/>
                <a:gd name="T28" fmla="*/ 12 w 60"/>
                <a:gd name="T29" fmla="*/ 6 h 12"/>
                <a:gd name="T30" fmla="*/ 6 w 60"/>
                <a:gd name="T31" fmla="*/ 0 h 12"/>
                <a:gd name="T32" fmla="*/ 0 w 60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0"/>
                <a:gd name="T52" fmla="*/ 0 h 12"/>
                <a:gd name="T53" fmla="*/ 60 w 6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0" h="12">
                  <a:moveTo>
                    <a:pt x="0" y="0"/>
                  </a:move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6" y="6"/>
                  </a:lnTo>
                  <a:lnTo>
                    <a:pt x="48" y="6"/>
                  </a:lnTo>
                  <a:lnTo>
                    <a:pt x="54" y="12"/>
                  </a:lnTo>
                  <a:lnTo>
                    <a:pt x="60" y="12"/>
                  </a:lnTo>
                  <a:lnTo>
                    <a:pt x="54" y="12"/>
                  </a:lnTo>
                  <a:lnTo>
                    <a:pt x="48" y="12"/>
                  </a:lnTo>
                  <a:lnTo>
                    <a:pt x="36" y="12"/>
                  </a:lnTo>
                  <a:lnTo>
                    <a:pt x="30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16" name="Freeform 262"/>
            <p:cNvSpPr>
              <a:spLocks/>
            </p:cNvSpPr>
            <p:nvPr/>
          </p:nvSpPr>
          <p:spPr bwMode="auto">
            <a:xfrm>
              <a:off x="5131" y="1243"/>
              <a:ext cx="66" cy="12"/>
            </a:xfrm>
            <a:custGeom>
              <a:avLst/>
              <a:gdLst>
                <a:gd name="T0" fmla="*/ 0 w 66"/>
                <a:gd name="T1" fmla="*/ 0 h 12"/>
                <a:gd name="T2" fmla="*/ 6 w 66"/>
                <a:gd name="T3" fmla="*/ 0 h 12"/>
                <a:gd name="T4" fmla="*/ 12 w 66"/>
                <a:gd name="T5" fmla="*/ 0 h 12"/>
                <a:gd name="T6" fmla="*/ 18 w 66"/>
                <a:gd name="T7" fmla="*/ 0 h 12"/>
                <a:gd name="T8" fmla="*/ 30 w 66"/>
                <a:gd name="T9" fmla="*/ 0 h 12"/>
                <a:gd name="T10" fmla="*/ 42 w 66"/>
                <a:gd name="T11" fmla="*/ 6 h 12"/>
                <a:gd name="T12" fmla="*/ 54 w 66"/>
                <a:gd name="T13" fmla="*/ 6 h 12"/>
                <a:gd name="T14" fmla="*/ 60 w 66"/>
                <a:gd name="T15" fmla="*/ 6 h 12"/>
                <a:gd name="T16" fmla="*/ 66 w 66"/>
                <a:gd name="T17" fmla="*/ 12 h 12"/>
                <a:gd name="T18" fmla="*/ 60 w 66"/>
                <a:gd name="T19" fmla="*/ 12 h 12"/>
                <a:gd name="T20" fmla="*/ 54 w 66"/>
                <a:gd name="T21" fmla="*/ 12 h 12"/>
                <a:gd name="T22" fmla="*/ 42 w 66"/>
                <a:gd name="T23" fmla="*/ 12 h 12"/>
                <a:gd name="T24" fmla="*/ 30 w 66"/>
                <a:gd name="T25" fmla="*/ 12 h 12"/>
                <a:gd name="T26" fmla="*/ 18 w 66"/>
                <a:gd name="T27" fmla="*/ 6 h 12"/>
                <a:gd name="T28" fmla="*/ 12 w 66"/>
                <a:gd name="T29" fmla="*/ 6 h 12"/>
                <a:gd name="T30" fmla="*/ 6 w 66"/>
                <a:gd name="T31" fmla="*/ 6 h 12"/>
                <a:gd name="T32" fmla="*/ 0 w 66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12"/>
                <a:gd name="T53" fmla="*/ 66 w 6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12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2" y="6"/>
                  </a:lnTo>
                  <a:lnTo>
                    <a:pt x="54" y="6"/>
                  </a:lnTo>
                  <a:lnTo>
                    <a:pt x="60" y="6"/>
                  </a:lnTo>
                  <a:lnTo>
                    <a:pt x="66" y="12"/>
                  </a:lnTo>
                  <a:lnTo>
                    <a:pt x="60" y="12"/>
                  </a:lnTo>
                  <a:lnTo>
                    <a:pt x="54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17" name="Freeform 263"/>
            <p:cNvSpPr>
              <a:spLocks/>
            </p:cNvSpPr>
            <p:nvPr/>
          </p:nvSpPr>
          <p:spPr bwMode="auto">
            <a:xfrm>
              <a:off x="5143" y="1261"/>
              <a:ext cx="54" cy="6"/>
            </a:xfrm>
            <a:custGeom>
              <a:avLst/>
              <a:gdLst>
                <a:gd name="T0" fmla="*/ 0 w 54"/>
                <a:gd name="T1" fmla="*/ 0 h 6"/>
                <a:gd name="T2" fmla="*/ 0 w 54"/>
                <a:gd name="T3" fmla="*/ 0 h 6"/>
                <a:gd name="T4" fmla="*/ 6 w 54"/>
                <a:gd name="T5" fmla="*/ 0 h 6"/>
                <a:gd name="T6" fmla="*/ 18 w 54"/>
                <a:gd name="T7" fmla="*/ 0 h 6"/>
                <a:gd name="T8" fmla="*/ 24 w 54"/>
                <a:gd name="T9" fmla="*/ 0 h 6"/>
                <a:gd name="T10" fmla="*/ 36 w 54"/>
                <a:gd name="T11" fmla="*/ 0 h 6"/>
                <a:gd name="T12" fmla="*/ 42 w 54"/>
                <a:gd name="T13" fmla="*/ 0 h 6"/>
                <a:gd name="T14" fmla="*/ 54 w 54"/>
                <a:gd name="T15" fmla="*/ 6 h 6"/>
                <a:gd name="T16" fmla="*/ 54 w 54"/>
                <a:gd name="T17" fmla="*/ 6 h 6"/>
                <a:gd name="T18" fmla="*/ 54 w 54"/>
                <a:gd name="T19" fmla="*/ 6 h 6"/>
                <a:gd name="T20" fmla="*/ 42 w 54"/>
                <a:gd name="T21" fmla="*/ 6 h 6"/>
                <a:gd name="T22" fmla="*/ 36 w 54"/>
                <a:gd name="T23" fmla="*/ 6 h 6"/>
                <a:gd name="T24" fmla="*/ 24 w 54"/>
                <a:gd name="T25" fmla="*/ 6 h 6"/>
                <a:gd name="T26" fmla="*/ 18 w 54"/>
                <a:gd name="T27" fmla="*/ 6 h 6"/>
                <a:gd name="T28" fmla="*/ 6 w 54"/>
                <a:gd name="T29" fmla="*/ 6 h 6"/>
                <a:gd name="T30" fmla="*/ 0 w 54"/>
                <a:gd name="T31" fmla="*/ 0 h 6"/>
                <a:gd name="T32" fmla="*/ 0 w 54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6"/>
                <a:gd name="T53" fmla="*/ 54 w 5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54" y="6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18" name="Freeform 264"/>
            <p:cNvSpPr>
              <a:spLocks/>
            </p:cNvSpPr>
            <p:nvPr/>
          </p:nvSpPr>
          <p:spPr bwMode="auto">
            <a:xfrm>
              <a:off x="5155" y="1285"/>
              <a:ext cx="48" cy="5"/>
            </a:xfrm>
            <a:custGeom>
              <a:avLst/>
              <a:gdLst>
                <a:gd name="T0" fmla="*/ 0 w 48"/>
                <a:gd name="T1" fmla="*/ 5 h 5"/>
                <a:gd name="T2" fmla="*/ 0 w 48"/>
                <a:gd name="T3" fmla="*/ 5 h 5"/>
                <a:gd name="T4" fmla="*/ 6 w 48"/>
                <a:gd name="T5" fmla="*/ 0 h 5"/>
                <a:gd name="T6" fmla="*/ 12 w 48"/>
                <a:gd name="T7" fmla="*/ 0 h 5"/>
                <a:gd name="T8" fmla="*/ 18 w 48"/>
                <a:gd name="T9" fmla="*/ 0 h 5"/>
                <a:gd name="T10" fmla="*/ 30 w 48"/>
                <a:gd name="T11" fmla="*/ 0 h 5"/>
                <a:gd name="T12" fmla="*/ 36 w 48"/>
                <a:gd name="T13" fmla="*/ 0 h 5"/>
                <a:gd name="T14" fmla="*/ 42 w 48"/>
                <a:gd name="T15" fmla="*/ 5 h 5"/>
                <a:gd name="T16" fmla="*/ 48 w 48"/>
                <a:gd name="T17" fmla="*/ 5 h 5"/>
                <a:gd name="T18" fmla="*/ 42 w 48"/>
                <a:gd name="T19" fmla="*/ 5 h 5"/>
                <a:gd name="T20" fmla="*/ 36 w 48"/>
                <a:gd name="T21" fmla="*/ 5 h 5"/>
                <a:gd name="T22" fmla="*/ 30 w 48"/>
                <a:gd name="T23" fmla="*/ 5 h 5"/>
                <a:gd name="T24" fmla="*/ 18 w 48"/>
                <a:gd name="T25" fmla="*/ 5 h 5"/>
                <a:gd name="T26" fmla="*/ 12 w 48"/>
                <a:gd name="T27" fmla="*/ 5 h 5"/>
                <a:gd name="T28" fmla="*/ 6 w 48"/>
                <a:gd name="T29" fmla="*/ 5 h 5"/>
                <a:gd name="T30" fmla="*/ 0 w 48"/>
                <a:gd name="T31" fmla="*/ 5 h 5"/>
                <a:gd name="T32" fmla="*/ 0 w 48"/>
                <a:gd name="T33" fmla="*/ 5 h 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5"/>
                <a:gd name="T53" fmla="*/ 48 w 48"/>
                <a:gd name="T54" fmla="*/ 5 h 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5">
                  <a:moveTo>
                    <a:pt x="0" y="5"/>
                  </a:moveTo>
                  <a:lnTo>
                    <a:pt x="0" y="5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5"/>
                  </a:lnTo>
                  <a:lnTo>
                    <a:pt x="48" y="5"/>
                  </a:lnTo>
                  <a:lnTo>
                    <a:pt x="42" y="5"/>
                  </a:lnTo>
                  <a:lnTo>
                    <a:pt x="36" y="5"/>
                  </a:lnTo>
                  <a:lnTo>
                    <a:pt x="30" y="5"/>
                  </a:lnTo>
                  <a:lnTo>
                    <a:pt x="18" y="5"/>
                  </a:lnTo>
                  <a:lnTo>
                    <a:pt x="12" y="5"/>
                  </a:lnTo>
                  <a:lnTo>
                    <a:pt x="6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19" name="Freeform 265"/>
            <p:cNvSpPr>
              <a:spLocks/>
            </p:cNvSpPr>
            <p:nvPr/>
          </p:nvSpPr>
          <p:spPr bwMode="auto">
            <a:xfrm>
              <a:off x="5173" y="1326"/>
              <a:ext cx="24" cy="6"/>
            </a:xfrm>
            <a:custGeom>
              <a:avLst/>
              <a:gdLst>
                <a:gd name="T0" fmla="*/ 0 w 24"/>
                <a:gd name="T1" fmla="*/ 6 h 6"/>
                <a:gd name="T2" fmla="*/ 0 w 24"/>
                <a:gd name="T3" fmla="*/ 6 h 6"/>
                <a:gd name="T4" fmla="*/ 6 w 24"/>
                <a:gd name="T5" fmla="*/ 0 h 6"/>
                <a:gd name="T6" fmla="*/ 6 w 24"/>
                <a:gd name="T7" fmla="*/ 0 h 6"/>
                <a:gd name="T8" fmla="*/ 12 w 24"/>
                <a:gd name="T9" fmla="*/ 0 h 6"/>
                <a:gd name="T10" fmla="*/ 12 w 24"/>
                <a:gd name="T11" fmla="*/ 0 h 6"/>
                <a:gd name="T12" fmla="*/ 18 w 24"/>
                <a:gd name="T13" fmla="*/ 0 h 6"/>
                <a:gd name="T14" fmla="*/ 24 w 24"/>
                <a:gd name="T15" fmla="*/ 0 h 6"/>
                <a:gd name="T16" fmla="*/ 24 w 24"/>
                <a:gd name="T17" fmla="*/ 0 h 6"/>
                <a:gd name="T18" fmla="*/ 18 w 24"/>
                <a:gd name="T19" fmla="*/ 0 h 6"/>
                <a:gd name="T20" fmla="*/ 18 w 24"/>
                <a:gd name="T21" fmla="*/ 0 h 6"/>
                <a:gd name="T22" fmla="*/ 12 w 24"/>
                <a:gd name="T23" fmla="*/ 0 h 6"/>
                <a:gd name="T24" fmla="*/ 6 w 24"/>
                <a:gd name="T25" fmla="*/ 6 h 6"/>
                <a:gd name="T26" fmla="*/ 6 w 24"/>
                <a:gd name="T27" fmla="*/ 6 h 6"/>
                <a:gd name="T28" fmla="*/ 0 w 24"/>
                <a:gd name="T29" fmla="*/ 6 h 6"/>
                <a:gd name="T30" fmla="*/ 0 w 24"/>
                <a:gd name="T31" fmla="*/ 6 h 6"/>
                <a:gd name="T32" fmla="*/ 0 w 24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0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20" name="Freeform 266"/>
            <p:cNvSpPr>
              <a:spLocks/>
            </p:cNvSpPr>
            <p:nvPr/>
          </p:nvSpPr>
          <p:spPr bwMode="auto">
            <a:xfrm>
              <a:off x="5125" y="1195"/>
              <a:ext cx="42" cy="12"/>
            </a:xfrm>
            <a:custGeom>
              <a:avLst/>
              <a:gdLst>
                <a:gd name="T0" fmla="*/ 0 w 42"/>
                <a:gd name="T1" fmla="*/ 0 h 12"/>
                <a:gd name="T2" fmla="*/ 0 w 42"/>
                <a:gd name="T3" fmla="*/ 0 h 12"/>
                <a:gd name="T4" fmla="*/ 6 w 42"/>
                <a:gd name="T5" fmla="*/ 0 h 12"/>
                <a:gd name="T6" fmla="*/ 12 w 42"/>
                <a:gd name="T7" fmla="*/ 0 h 12"/>
                <a:gd name="T8" fmla="*/ 18 w 42"/>
                <a:gd name="T9" fmla="*/ 0 h 12"/>
                <a:gd name="T10" fmla="*/ 24 w 42"/>
                <a:gd name="T11" fmla="*/ 0 h 12"/>
                <a:gd name="T12" fmla="*/ 30 w 42"/>
                <a:gd name="T13" fmla="*/ 6 h 12"/>
                <a:gd name="T14" fmla="*/ 36 w 42"/>
                <a:gd name="T15" fmla="*/ 6 h 12"/>
                <a:gd name="T16" fmla="*/ 42 w 42"/>
                <a:gd name="T17" fmla="*/ 12 h 12"/>
                <a:gd name="T18" fmla="*/ 36 w 42"/>
                <a:gd name="T19" fmla="*/ 12 h 12"/>
                <a:gd name="T20" fmla="*/ 30 w 42"/>
                <a:gd name="T21" fmla="*/ 6 h 12"/>
                <a:gd name="T22" fmla="*/ 24 w 42"/>
                <a:gd name="T23" fmla="*/ 6 h 12"/>
                <a:gd name="T24" fmla="*/ 18 w 42"/>
                <a:gd name="T25" fmla="*/ 6 h 12"/>
                <a:gd name="T26" fmla="*/ 12 w 42"/>
                <a:gd name="T27" fmla="*/ 6 h 12"/>
                <a:gd name="T28" fmla="*/ 6 w 42"/>
                <a:gd name="T29" fmla="*/ 6 h 12"/>
                <a:gd name="T30" fmla="*/ 0 w 42"/>
                <a:gd name="T31" fmla="*/ 0 h 12"/>
                <a:gd name="T32" fmla="*/ 0 w 4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12"/>
                <a:gd name="T53" fmla="*/ 42 w 4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12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21" name="Freeform 267"/>
            <p:cNvSpPr>
              <a:spLocks/>
            </p:cNvSpPr>
            <p:nvPr/>
          </p:nvSpPr>
          <p:spPr bwMode="auto">
            <a:xfrm>
              <a:off x="5131" y="1231"/>
              <a:ext cx="60" cy="12"/>
            </a:xfrm>
            <a:custGeom>
              <a:avLst/>
              <a:gdLst>
                <a:gd name="T0" fmla="*/ 0 w 60"/>
                <a:gd name="T1" fmla="*/ 0 h 12"/>
                <a:gd name="T2" fmla="*/ 0 w 60"/>
                <a:gd name="T3" fmla="*/ 0 h 12"/>
                <a:gd name="T4" fmla="*/ 6 w 60"/>
                <a:gd name="T5" fmla="*/ 0 h 12"/>
                <a:gd name="T6" fmla="*/ 18 w 60"/>
                <a:gd name="T7" fmla="*/ 0 h 12"/>
                <a:gd name="T8" fmla="*/ 24 w 60"/>
                <a:gd name="T9" fmla="*/ 0 h 12"/>
                <a:gd name="T10" fmla="*/ 36 w 60"/>
                <a:gd name="T11" fmla="*/ 6 h 12"/>
                <a:gd name="T12" fmla="*/ 48 w 60"/>
                <a:gd name="T13" fmla="*/ 6 h 12"/>
                <a:gd name="T14" fmla="*/ 54 w 60"/>
                <a:gd name="T15" fmla="*/ 6 h 12"/>
                <a:gd name="T16" fmla="*/ 60 w 60"/>
                <a:gd name="T17" fmla="*/ 12 h 12"/>
                <a:gd name="T18" fmla="*/ 54 w 60"/>
                <a:gd name="T19" fmla="*/ 12 h 12"/>
                <a:gd name="T20" fmla="*/ 48 w 60"/>
                <a:gd name="T21" fmla="*/ 12 h 12"/>
                <a:gd name="T22" fmla="*/ 36 w 60"/>
                <a:gd name="T23" fmla="*/ 12 h 12"/>
                <a:gd name="T24" fmla="*/ 24 w 60"/>
                <a:gd name="T25" fmla="*/ 12 h 12"/>
                <a:gd name="T26" fmla="*/ 18 w 60"/>
                <a:gd name="T27" fmla="*/ 6 h 12"/>
                <a:gd name="T28" fmla="*/ 6 w 60"/>
                <a:gd name="T29" fmla="*/ 6 h 12"/>
                <a:gd name="T30" fmla="*/ 0 w 60"/>
                <a:gd name="T31" fmla="*/ 6 h 12"/>
                <a:gd name="T32" fmla="*/ 0 w 60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0"/>
                <a:gd name="T52" fmla="*/ 0 h 12"/>
                <a:gd name="T53" fmla="*/ 60 w 6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0" h="12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6" y="6"/>
                  </a:lnTo>
                  <a:lnTo>
                    <a:pt x="48" y="6"/>
                  </a:lnTo>
                  <a:lnTo>
                    <a:pt x="54" y="6"/>
                  </a:lnTo>
                  <a:lnTo>
                    <a:pt x="60" y="12"/>
                  </a:lnTo>
                  <a:lnTo>
                    <a:pt x="54" y="12"/>
                  </a:lnTo>
                  <a:lnTo>
                    <a:pt x="48" y="12"/>
                  </a:lnTo>
                  <a:lnTo>
                    <a:pt x="36" y="12"/>
                  </a:lnTo>
                  <a:lnTo>
                    <a:pt x="24" y="12"/>
                  </a:lnTo>
                  <a:lnTo>
                    <a:pt x="18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22" name="Freeform 268"/>
            <p:cNvSpPr>
              <a:spLocks/>
            </p:cNvSpPr>
            <p:nvPr/>
          </p:nvSpPr>
          <p:spPr bwMode="auto">
            <a:xfrm>
              <a:off x="5149" y="1273"/>
              <a:ext cx="54" cy="12"/>
            </a:xfrm>
            <a:custGeom>
              <a:avLst/>
              <a:gdLst>
                <a:gd name="T0" fmla="*/ 0 w 54"/>
                <a:gd name="T1" fmla="*/ 6 h 12"/>
                <a:gd name="T2" fmla="*/ 0 w 54"/>
                <a:gd name="T3" fmla="*/ 6 h 12"/>
                <a:gd name="T4" fmla="*/ 6 w 54"/>
                <a:gd name="T5" fmla="*/ 6 h 12"/>
                <a:gd name="T6" fmla="*/ 12 w 54"/>
                <a:gd name="T7" fmla="*/ 0 h 12"/>
                <a:gd name="T8" fmla="*/ 24 w 54"/>
                <a:gd name="T9" fmla="*/ 0 h 12"/>
                <a:gd name="T10" fmla="*/ 30 w 54"/>
                <a:gd name="T11" fmla="*/ 0 h 12"/>
                <a:gd name="T12" fmla="*/ 36 w 54"/>
                <a:gd name="T13" fmla="*/ 6 h 12"/>
                <a:gd name="T14" fmla="*/ 48 w 54"/>
                <a:gd name="T15" fmla="*/ 6 h 12"/>
                <a:gd name="T16" fmla="*/ 54 w 54"/>
                <a:gd name="T17" fmla="*/ 12 h 12"/>
                <a:gd name="T18" fmla="*/ 48 w 54"/>
                <a:gd name="T19" fmla="*/ 6 h 12"/>
                <a:gd name="T20" fmla="*/ 42 w 54"/>
                <a:gd name="T21" fmla="*/ 6 h 12"/>
                <a:gd name="T22" fmla="*/ 30 w 54"/>
                <a:gd name="T23" fmla="*/ 12 h 12"/>
                <a:gd name="T24" fmla="*/ 24 w 54"/>
                <a:gd name="T25" fmla="*/ 12 h 12"/>
                <a:gd name="T26" fmla="*/ 12 w 54"/>
                <a:gd name="T27" fmla="*/ 12 h 12"/>
                <a:gd name="T28" fmla="*/ 6 w 54"/>
                <a:gd name="T29" fmla="*/ 12 h 12"/>
                <a:gd name="T30" fmla="*/ 0 w 54"/>
                <a:gd name="T31" fmla="*/ 6 h 12"/>
                <a:gd name="T32" fmla="*/ 0 w 54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12"/>
                <a:gd name="T53" fmla="*/ 54 w 5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12">
                  <a:moveTo>
                    <a:pt x="0" y="6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48" y="6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23" name="Freeform 269"/>
            <p:cNvSpPr>
              <a:spLocks/>
            </p:cNvSpPr>
            <p:nvPr/>
          </p:nvSpPr>
          <p:spPr bwMode="auto">
            <a:xfrm>
              <a:off x="5155" y="1296"/>
              <a:ext cx="48" cy="6"/>
            </a:xfrm>
            <a:custGeom>
              <a:avLst/>
              <a:gdLst>
                <a:gd name="T0" fmla="*/ 0 w 48"/>
                <a:gd name="T1" fmla="*/ 6 h 6"/>
                <a:gd name="T2" fmla="*/ 6 w 48"/>
                <a:gd name="T3" fmla="*/ 0 h 6"/>
                <a:gd name="T4" fmla="*/ 6 w 48"/>
                <a:gd name="T5" fmla="*/ 0 h 6"/>
                <a:gd name="T6" fmla="*/ 18 w 48"/>
                <a:gd name="T7" fmla="*/ 0 h 6"/>
                <a:gd name="T8" fmla="*/ 24 w 48"/>
                <a:gd name="T9" fmla="*/ 0 h 6"/>
                <a:gd name="T10" fmla="*/ 30 w 48"/>
                <a:gd name="T11" fmla="*/ 0 h 6"/>
                <a:gd name="T12" fmla="*/ 36 w 48"/>
                <a:gd name="T13" fmla="*/ 6 h 6"/>
                <a:gd name="T14" fmla="*/ 42 w 48"/>
                <a:gd name="T15" fmla="*/ 6 h 6"/>
                <a:gd name="T16" fmla="*/ 48 w 48"/>
                <a:gd name="T17" fmla="*/ 6 h 6"/>
                <a:gd name="T18" fmla="*/ 42 w 48"/>
                <a:gd name="T19" fmla="*/ 6 h 6"/>
                <a:gd name="T20" fmla="*/ 36 w 48"/>
                <a:gd name="T21" fmla="*/ 6 h 6"/>
                <a:gd name="T22" fmla="*/ 30 w 48"/>
                <a:gd name="T23" fmla="*/ 6 h 6"/>
                <a:gd name="T24" fmla="*/ 24 w 48"/>
                <a:gd name="T25" fmla="*/ 6 h 6"/>
                <a:gd name="T26" fmla="*/ 18 w 48"/>
                <a:gd name="T27" fmla="*/ 6 h 6"/>
                <a:gd name="T28" fmla="*/ 12 w 48"/>
                <a:gd name="T29" fmla="*/ 6 h 6"/>
                <a:gd name="T30" fmla="*/ 6 w 48"/>
                <a:gd name="T31" fmla="*/ 6 h 6"/>
                <a:gd name="T32" fmla="*/ 0 w 48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6"/>
                <a:gd name="T53" fmla="*/ 48 w 48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6">
                  <a:moveTo>
                    <a:pt x="0" y="6"/>
                  </a:move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42" y="6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24" name="Freeform 270"/>
            <p:cNvSpPr>
              <a:spLocks/>
            </p:cNvSpPr>
            <p:nvPr/>
          </p:nvSpPr>
          <p:spPr bwMode="auto">
            <a:xfrm>
              <a:off x="5173" y="1308"/>
              <a:ext cx="24" cy="12"/>
            </a:xfrm>
            <a:custGeom>
              <a:avLst/>
              <a:gdLst>
                <a:gd name="T0" fmla="*/ 0 w 24"/>
                <a:gd name="T1" fmla="*/ 6 h 12"/>
                <a:gd name="T2" fmla="*/ 0 w 24"/>
                <a:gd name="T3" fmla="*/ 6 h 12"/>
                <a:gd name="T4" fmla="*/ 6 w 24"/>
                <a:gd name="T5" fmla="*/ 6 h 12"/>
                <a:gd name="T6" fmla="*/ 6 w 24"/>
                <a:gd name="T7" fmla="*/ 6 h 12"/>
                <a:gd name="T8" fmla="*/ 12 w 24"/>
                <a:gd name="T9" fmla="*/ 6 h 12"/>
                <a:gd name="T10" fmla="*/ 18 w 24"/>
                <a:gd name="T11" fmla="*/ 0 h 12"/>
                <a:gd name="T12" fmla="*/ 24 w 24"/>
                <a:gd name="T13" fmla="*/ 6 h 12"/>
                <a:gd name="T14" fmla="*/ 24 w 24"/>
                <a:gd name="T15" fmla="*/ 6 h 12"/>
                <a:gd name="T16" fmla="*/ 24 w 24"/>
                <a:gd name="T17" fmla="*/ 6 h 12"/>
                <a:gd name="T18" fmla="*/ 24 w 24"/>
                <a:gd name="T19" fmla="*/ 6 h 12"/>
                <a:gd name="T20" fmla="*/ 18 w 24"/>
                <a:gd name="T21" fmla="*/ 6 h 12"/>
                <a:gd name="T22" fmla="*/ 12 w 24"/>
                <a:gd name="T23" fmla="*/ 6 h 12"/>
                <a:gd name="T24" fmla="*/ 12 w 24"/>
                <a:gd name="T25" fmla="*/ 6 h 12"/>
                <a:gd name="T26" fmla="*/ 6 w 24"/>
                <a:gd name="T27" fmla="*/ 12 h 12"/>
                <a:gd name="T28" fmla="*/ 0 w 24"/>
                <a:gd name="T29" fmla="*/ 12 h 12"/>
                <a:gd name="T30" fmla="*/ 0 w 24"/>
                <a:gd name="T31" fmla="*/ 12 h 12"/>
                <a:gd name="T32" fmla="*/ 0 w 24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2"/>
                <a:gd name="T53" fmla="*/ 24 w 2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2">
                  <a:moveTo>
                    <a:pt x="0" y="6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25" name="Freeform 271"/>
            <p:cNvSpPr>
              <a:spLocks/>
            </p:cNvSpPr>
            <p:nvPr/>
          </p:nvSpPr>
          <p:spPr bwMode="auto">
            <a:xfrm>
              <a:off x="5131" y="1183"/>
              <a:ext cx="30" cy="12"/>
            </a:xfrm>
            <a:custGeom>
              <a:avLst/>
              <a:gdLst>
                <a:gd name="T0" fmla="*/ 30 w 30"/>
                <a:gd name="T1" fmla="*/ 12 h 12"/>
                <a:gd name="T2" fmla="*/ 24 w 30"/>
                <a:gd name="T3" fmla="*/ 12 h 12"/>
                <a:gd name="T4" fmla="*/ 24 w 30"/>
                <a:gd name="T5" fmla="*/ 12 h 12"/>
                <a:gd name="T6" fmla="*/ 18 w 30"/>
                <a:gd name="T7" fmla="*/ 6 h 12"/>
                <a:gd name="T8" fmla="*/ 12 w 30"/>
                <a:gd name="T9" fmla="*/ 6 h 12"/>
                <a:gd name="T10" fmla="*/ 6 w 30"/>
                <a:gd name="T11" fmla="*/ 6 h 12"/>
                <a:gd name="T12" fmla="*/ 0 w 30"/>
                <a:gd name="T13" fmla="*/ 6 h 12"/>
                <a:gd name="T14" fmla="*/ 0 w 30"/>
                <a:gd name="T15" fmla="*/ 6 h 12"/>
                <a:gd name="T16" fmla="*/ 0 w 30"/>
                <a:gd name="T17" fmla="*/ 0 h 12"/>
                <a:gd name="T18" fmla="*/ 0 w 30"/>
                <a:gd name="T19" fmla="*/ 0 h 12"/>
                <a:gd name="T20" fmla="*/ 6 w 30"/>
                <a:gd name="T21" fmla="*/ 0 h 12"/>
                <a:gd name="T22" fmla="*/ 6 w 30"/>
                <a:gd name="T23" fmla="*/ 0 h 12"/>
                <a:gd name="T24" fmla="*/ 12 w 30"/>
                <a:gd name="T25" fmla="*/ 0 h 12"/>
                <a:gd name="T26" fmla="*/ 18 w 30"/>
                <a:gd name="T27" fmla="*/ 6 h 12"/>
                <a:gd name="T28" fmla="*/ 24 w 30"/>
                <a:gd name="T29" fmla="*/ 6 h 12"/>
                <a:gd name="T30" fmla="*/ 24 w 30"/>
                <a:gd name="T31" fmla="*/ 12 h 12"/>
                <a:gd name="T32" fmla="*/ 30 w 30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2"/>
                <a:gd name="T53" fmla="*/ 30 w 3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2">
                  <a:moveTo>
                    <a:pt x="30" y="12"/>
                  </a:moveTo>
                  <a:lnTo>
                    <a:pt x="24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3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26" name="Freeform 272"/>
            <p:cNvSpPr>
              <a:spLocks/>
            </p:cNvSpPr>
            <p:nvPr/>
          </p:nvSpPr>
          <p:spPr bwMode="auto">
            <a:xfrm>
              <a:off x="5155" y="1171"/>
              <a:ext cx="6" cy="24"/>
            </a:xfrm>
            <a:custGeom>
              <a:avLst/>
              <a:gdLst>
                <a:gd name="T0" fmla="*/ 6 w 6"/>
                <a:gd name="T1" fmla="*/ 24 h 24"/>
                <a:gd name="T2" fmla="*/ 6 w 6"/>
                <a:gd name="T3" fmla="*/ 18 h 24"/>
                <a:gd name="T4" fmla="*/ 6 w 6"/>
                <a:gd name="T5" fmla="*/ 12 h 24"/>
                <a:gd name="T6" fmla="*/ 6 w 6"/>
                <a:gd name="T7" fmla="*/ 0 h 24"/>
                <a:gd name="T8" fmla="*/ 0 w 6"/>
                <a:gd name="T9" fmla="*/ 0 h 24"/>
                <a:gd name="T10" fmla="*/ 0 w 6"/>
                <a:gd name="T11" fmla="*/ 0 h 24"/>
                <a:gd name="T12" fmla="*/ 0 w 6"/>
                <a:gd name="T13" fmla="*/ 6 h 24"/>
                <a:gd name="T14" fmla="*/ 0 w 6"/>
                <a:gd name="T15" fmla="*/ 18 h 24"/>
                <a:gd name="T16" fmla="*/ 6 w 6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4"/>
                <a:gd name="T29" fmla="*/ 6 w 6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4">
                  <a:moveTo>
                    <a:pt x="6" y="24"/>
                  </a:moveTo>
                  <a:lnTo>
                    <a:pt x="6" y="18"/>
                  </a:lnTo>
                  <a:lnTo>
                    <a:pt x="6" y="1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8"/>
                  </a:lnTo>
                  <a:lnTo>
                    <a:pt x="6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27" name="Freeform 273"/>
            <p:cNvSpPr>
              <a:spLocks/>
            </p:cNvSpPr>
            <p:nvPr/>
          </p:nvSpPr>
          <p:spPr bwMode="auto">
            <a:xfrm>
              <a:off x="5137" y="1165"/>
              <a:ext cx="12" cy="24"/>
            </a:xfrm>
            <a:custGeom>
              <a:avLst/>
              <a:gdLst>
                <a:gd name="T0" fmla="*/ 12 w 12"/>
                <a:gd name="T1" fmla="*/ 24 h 24"/>
                <a:gd name="T2" fmla="*/ 12 w 12"/>
                <a:gd name="T3" fmla="*/ 18 h 24"/>
                <a:gd name="T4" fmla="*/ 6 w 12"/>
                <a:gd name="T5" fmla="*/ 6 h 24"/>
                <a:gd name="T6" fmla="*/ 6 w 12"/>
                <a:gd name="T7" fmla="*/ 0 h 24"/>
                <a:gd name="T8" fmla="*/ 0 w 12"/>
                <a:gd name="T9" fmla="*/ 0 h 24"/>
                <a:gd name="T10" fmla="*/ 0 w 12"/>
                <a:gd name="T11" fmla="*/ 0 h 24"/>
                <a:gd name="T12" fmla="*/ 0 w 12"/>
                <a:gd name="T13" fmla="*/ 6 h 24"/>
                <a:gd name="T14" fmla="*/ 0 w 12"/>
                <a:gd name="T15" fmla="*/ 6 h 24"/>
                <a:gd name="T16" fmla="*/ 0 w 12"/>
                <a:gd name="T17" fmla="*/ 12 h 24"/>
                <a:gd name="T18" fmla="*/ 6 w 12"/>
                <a:gd name="T19" fmla="*/ 12 h 24"/>
                <a:gd name="T20" fmla="*/ 6 w 12"/>
                <a:gd name="T21" fmla="*/ 18 h 24"/>
                <a:gd name="T22" fmla="*/ 12 w 12"/>
                <a:gd name="T23" fmla="*/ 18 h 24"/>
                <a:gd name="T24" fmla="*/ 12 w 12"/>
                <a:gd name="T25" fmla="*/ 24 h 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24"/>
                <a:gd name="T41" fmla="*/ 12 w 12"/>
                <a:gd name="T42" fmla="*/ 24 h 2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24">
                  <a:moveTo>
                    <a:pt x="12" y="24"/>
                  </a:moveTo>
                  <a:lnTo>
                    <a:pt x="12" y="18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28" name="Freeform 274"/>
            <p:cNvSpPr>
              <a:spLocks/>
            </p:cNvSpPr>
            <p:nvPr/>
          </p:nvSpPr>
          <p:spPr bwMode="auto">
            <a:xfrm>
              <a:off x="5197" y="1308"/>
              <a:ext cx="36" cy="6"/>
            </a:xfrm>
            <a:custGeom>
              <a:avLst/>
              <a:gdLst>
                <a:gd name="T0" fmla="*/ 0 w 36"/>
                <a:gd name="T1" fmla="*/ 6 h 6"/>
                <a:gd name="T2" fmla="*/ 6 w 36"/>
                <a:gd name="T3" fmla="*/ 6 h 6"/>
                <a:gd name="T4" fmla="*/ 6 w 36"/>
                <a:gd name="T5" fmla="*/ 0 h 6"/>
                <a:gd name="T6" fmla="*/ 12 w 36"/>
                <a:gd name="T7" fmla="*/ 0 h 6"/>
                <a:gd name="T8" fmla="*/ 18 w 36"/>
                <a:gd name="T9" fmla="*/ 0 h 6"/>
                <a:gd name="T10" fmla="*/ 24 w 36"/>
                <a:gd name="T11" fmla="*/ 0 h 6"/>
                <a:gd name="T12" fmla="*/ 30 w 36"/>
                <a:gd name="T13" fmla="*/ 0 h 6"/>
                <a:gd name="T14" fmla="*/ 30 w 36"/>
                <a:gd name="T15" fmla="*/ 6 h 6"/>
                <a:gd name="T16" fmla="*/ 36 w 36"/>
                <a:gd name="T17" fmla="*/ 6 h 6"/>
                <a:gd name="T18" fmla="*/ 36 w 36"/>
                <a:gd name="T19" fmla="*/ 6 h 6"/>
                <a:gd name="T20" fmla="*/ 30 w 36"/>
                <a:gd name="T21" fmla="*/ 6 h 6"/>
                <a:gd name="T22" fmla="*/ 24 w 36"/>
                <a:gd name="T23" fmla="*/ 6 h 6"/>
                <a:gd name="T24" fmla="*/ 18 w 36"/>
                <a:gd name="T25" fmla="*/ 6 h 6"/>
                <a:gd name="T26" fmla="*/ 18 w 36"/>
                <a:gd name="T27" fmla="*/ 6 h 6"/>
                <a:gd name="T28" fmla="*/ 12 w 36"/>
                <a:gd name="T29" fmla="*/ 6 h 6"/>
                <a:gd name="T30" fmla="*/ 6 w 36"/>
                <a:gd name="T31" fmla="*/ 6 h 6"/>
                <a:gd name="T32" fmla="*/ 0 w 36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6"/>
                <a:gd name="T53" fmla="*/ 36 w 36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6">
                  <a:moveTo>
                    <a:pt x="0" y="6"/>
                  </a:move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29" name="Freeform 275"/>
            <p:cNvSpPr>
              <a:spLocks/>
            </p:cNvSpPr>
            <p:nvPr/>
          </p:nvSpPr>
          <p:spPr bwMode="auto">
            <a:xfrm>
              <a:off x="5191" y="1326"/>
              <a:ext cx="30" cy="18"/>
            </a:xfrm>
            <a:custGeom>
              <a:avLst/>
              <a:gdLst>
                <a:gd name="T0" fmla="*/ 0 w 30"/>
                <a:gd name="T1" fmla="*/ 0 h 18"/>
                <a:gd name="T2" fmla="*/ 6 w 30"/>
                <a:gd name="T3" fmla="*/ 0 h 18"/>
                <a:gd name="T4" fmla="*/ 6 w 30"/>
                <a:gd name="T5" fmla="*/ 6 h 18"/>
                <a:gd name="T6" fmla="*/ 12 w 30"/>
                <a:gd name="T7" fmla="*/ 6 h 18"/>
                <a:gd name="T8" fmla="*/ 18 w 30"/>
                <a:gd name="T9" fmla="*/ 6 h 18"/>
                <a:gd name="T10" fmla="*/ 24 w 30"/>
                <a:gd name="T11" fmla="*/ 6 h 18"/>
                <a:gd name="T12" fmla="*/ 30 w 30"/>
                <a:gd name="T13" fmla="*/ 12 h 18"/>
                <a:gd name="T14" fmla="*/ 30 w 30"/>
                <a:gd name="T15" fmla="*/ 12 h 18"/>
                <a:gd name="T16" fmla="*/ 30 w 30"/>
                <a:gd name="T17" fmla="*/ 12 h 18"/>
                <a:gd name="T18" fmla="*/ 30 w 30"/>
                <a:gd name="T19" fmla="*/ 18 h 18"/>
                <a:gd name="T20" fmla="*/ 30 w 30"/>
                <a:gd name="T21" fmla="*/ 18 h 18"/>
                <a:gd name="T22" fmla="*/ 24 w 30"/>
                <a:gd name="T23" fmla="*/ 12 h 18"/>
                <a:gd name="T24" fmla="*/ 18 w 30"/>
                <a:gd name="T25" fmla="*/ 12 h 18"/>
                <a:gd name="T26" fmla="*/ 12 w 30"/>
                <a:gd name="T27" fmla="*/ 12 h 18"/>
                <a:gd name="T28" fmla="*/ 6 w 30"/>
                <a:gd name="T29" fmla="*/ 6 h 18"/>
                <a:gd name="T30" fmla="*/ 0 w 30"/>
                <a:gd name="T31" fmla="*/ 6 h 18"/>
                <a:gd name="T32" fmla="*/ 0 w 30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0" y="0"/>
                  </a:move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30" y="18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30" name="Freeform 276"/>
            <p:cNvSpPr>
              <a:spLocks/>
            </p:cNvSpPr>
            <p:nvPr/>
          </p:nvSpPr>
          <p:spPr bwMode="auto">
            <a:xfrm>
              <a:off x="5203" y="1296"/>
              <a:ext cx="30" cy="6"/>
            </a:xfrm>
            <a:custGeom>
              <a:avLst/>
              <a:gdLst>
                <a:gd name="T0" fmla="*/ 0 w 30"/>
                <a:gd name="T1" fmla="*/ 6 h 6"/>
                <a:gd name="T2" fmla="*/ 0 w 30"/>
                <a:gd name="T3" fmla="*/ 6 h 6"/>
                <a:gd name="T4" fmla="*/ 0 w 30"/>
                <a:gd name="T5" fmla="*/ 6 h 6"/>
                <a:gd name="T6" fmla="*/ 6 w 30"/>
                <a:gd name="T7" fmla="*/ 0 h 6"/>
                <a:gd name="T8" fmla="*/ 12 w 30"/>
                <a:gd name="T9" fmla="*/ 0 h 6"/>
                <a:gd name="T10" fmla="*/ 18 w 30"/>
                <a:gd name="T11" fmla="*/ 0 h 6"/>
                <a:gd name="T12" fmla="*/ 24 w 30"/>
                <a:gd name="T13" fmla="*/ 0 h 6"/>
                <a:gd name="T14" fmla="*/ 24 w 30"/>
                <a:gd name="T15" fmla="*/ 0 h 6"/>
                <a:gd name="T16" fmla="*/ 30 w 30"/>
                <a:gd name="T17" fmla="*/ 6 h 6"/>
                <a:gd name="T18" fmla="*/ 30 w 30"/>
                <a:gd name="T19" fmla="*/ 6 h 6"/>
                <a:gd name="T20" fmla="*/ 24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6 h 6"/>
                <a:gd name="T28" fmla="*/ 6 w 30"/>
                <a:gd name="T29" fmla="*/ 6 h 6"/>
                <a:gd name="T30" fmla="*/ 0 w 30"/>
                <a:gd name="T31" fmla="*/ 6 h 6"/>
                <a:gd name="T32" fmla="*/ 0 w 30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31" name="Freeform 277"/>
            <p:cNvSpPr>
              <a:spLocks/>
            </p:cNvSpPr>
            <p:nvPr/>
          </p:nvSpPr>
          <p:spPr bwMode="auto">
            <a:xfrm>
              <a:off x="5203" y="1285"/>
              <a:ext cx="30" cy="5"/>
            </a:xfrm>
            <a:custGeom>
              <a:avLst/>
              <a:gdLst>
                <a:gd name="T0" fmla="*/ 0 w 30"/>
                <a:gd name="T1" fmla="*/ 5 h 5"/>
                <a:gd name="T2" fmla="*/ 0 w 30"/>
                <a:gd name="T3" fmla="*/ 5 h 5"/>
                <a:gd name="T4" fmla="*/ 6 w 30"/>
                <a:gd name="T5" fmla="*/ 5 h 5"/>
                <a:gd name="T6" fmla="*/ 12 w 30"/>
                <a:gd name="T7" fmla="*/ 0 h 5"/>
                <a:gd name="T8" fmla="*/ 12 w 30"/>
                <a:gd name="T9" fmla="*/ 0 h 5"/>
                <a:gd name="T10" fmla="*/ 18 w 30"/>
                <a:gd name="T11" fmla="*/ 0 h 5"/>
                <a:gd name="T12" fmla="*/ 24 w 30"/>
                <a:gd name="T13" fmla="*/ 0 h 5"/>
                <a:gd name="T14" fmla="*/ 30 w 30"/>
                <a:gd name="T15" fmla="*/ 0 h 5"/>
                <a:gd name="T16" fmla="*/ 30 w 30"/>
                <a:gd name="T17" fmla="*/ 0 h 5"/>
                <a:gd name="T18" fmla="*/ 30 w 30"/>
                <a:gd name="T19" fmla="*/ 0 h 5"/>
                <a:gd name="T20" fmla="*/ 30 w 30"/>
                <a:gd name="T21" fmla="*/ 5 h 5"/>
                <a:gd name="T22" fmla="*/ 24 w 30"/>
                <a:gd name="T23" fmla="*/ 5 h 5"/>
                <a:gd name="T24" fmla="*/ 18 w 30"/>
                <a:gd name="T25" fmla="*/ 5 h 5"/>
                <a:gd name="T26" fmla="*/ 12 w 30"/>
                <a:gd name="T27" fmla="*/ 5 h 5"/>
                <a:gd name="T28" fmla="*/ 6 w 30"/>
                <a:gd name="T29" fmla="*/ 5 h 5"/>
                <a:gd name="T30" fmla="*/ 0 w 30"/>
                <a:gd name="T31" fmla="*/ 5 h 5"/>
                <a:gd name="T32" fmla="*/ 0 w 30"/>
                <a:gd name="T33" fmla="*/ 5 h 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5"/>
                <a:gd name="T53" fmla="*/ 30 w 30"/>
                <a:gd name="T54" fmla="*/ 5 h 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5">
                  <a:moveTo>
                    <a:pt x="0" y="5"/>
                  </a:moveTo>
                  <a:lnTo>
                    <a:pt x="0" y="5"/>
                  </a:lnTo>
                  <a:lnTo>
                    <a:pt x="6" y="5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5"/>
                  </a:lnTo>
                  <a:lnTo>
                    <a:pt x="24" y="5"/>
                  </a:lnTo>
                  <a:lnTo>
                    <a:pt x="18" y="5"/>
                  </a:lnTo>
                  <a:lnTo>
                    <a:pt x="12" y="5"/>
                  </a:lnTo>
                  <a:lnTo>
                    <a:pt x="6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32" name="Freeform 278"/>
            <p:cNvSpPr>
              <a:spLocks/>
            </p:cNvSpPr>
            <p:nvPr/>
          </p:nvSpPr>
          <p:spPr bwMode="auto">
            <a:xfrm>
              <a:off x="5197" y="1273"/>
              <a:ext cx="36" cy="12"/>
            </a:xfrm>
            <a:custGeom>
              <a:avLst/>
              <a:gdLst>
                <a:gd name="T0" fmla="*/ 0 w 36"/>
                <a:gd name="T1" fmla="*/ 12 h 12"/>
                <a:gd name="T2" fmla="*/ 6 w 36"/>
                <a:gd name="T3" fmla="*/ 6 h 12"/>
                <a:gd name="T4" fmla="*/ 12 w 36"/>
                <a:gd name="T5" fmla="*/ 6 h 12"/>
                <a:gd name="T6" fmla="*/ 18 w 36"/>
                <a:gd name="T7" fmla="*/ 0 h 12"/>
                <a:gd name="T8" fmla="*/ 18 w 36"/>
                <a:gd name="T9" fmla="*/ 0 h 12"/>
                <a:gd name="T10" fmla="*/ 24 w 36"/>
                <a:gd name="T11" fmla="*/ 0 h 12"/>
                <a:gd name="T12" fmla="*/ 30 w 36"/>
                <a:gd name="T13" fmla="*/ 0 h 12"/>
                <a:gd name="T14" fmla="*/ 36 w 36"/>
                <a:gd name="T15" fmla="*/ 0 h 12"/>
                <a:gd name="T16" fmla="*/ 36 w 36"/>
                <a:gd name="T17" fmla="*/ 0 h 12"/>
                <a:gd name="T18" fmla="*/ 36 w 36"/>
                <a:gd name="T19" fmla="*/ 0 h 12"/>
                <a:gd name="T20" fmla="*/ 30 w 36"/>
                <a:gd name="T21" fmla="*/ 0 h 12"/>
                <a:gd name="T22" fmla="*/ 30 w 36"/>
                <a:gd name="T23" fmla="*/ 6 h 12"/>
                <a:gd name="T24" fmla="*/ 24 w 36"/>
                <a:gd name="T25" fmla="*/ 6 h 12"/>
                <a:gd name="T26" fmla="*/ 18 w 36"/>
                <a:gd name="T27" fmla="*/ 6 h 12"/>
                <a:gd name="T28" fmla="*/ 12 w 36"/>
                <a:gd name="T29" fmla="*/ 6 h 12"/>
                <a:gd name="T30" fmla="*/ 6 w 36"/>
                <a:gd name="T31" fmla="*/ 12 h 12"/>
                <a:gd name="T32" fmla="*/ 0 w 36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2"/>
                <a:gd name="T53" fmla="*/ 36 w 3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2">
                  <a:moveTo>
                    <a:pt x="0" y="12"/>
                  </a:moveTo>
                  <a:lnTo>
                    <a:pt x="6" y="6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33" name="Freeform 279"/>
            <p:cNvSpPr>
              <a:spLocks/>
            </p:cNvSpPr>
            <p:nvPr/>
          </p:nvSpPr>
          <p:spPr bwMode="auto">
            <a:xfrm>
              <a:off x="5197" y="1249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6 w 36"/>
                <a:gd name="T3" fmla="*/ 18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6 h 24"/>
                <a:gd name="T10" fmla="*/ 24 w 36"/>
                <a:gd name="T11" fmla="*/ 6 h 24"/>
                <a:gd name="T12" fmla="*/ 30 w 36"/>
                <a:gd name="T13" fmla="*/ 6 h 24"/>
                <a:gd name="T14" fmla="*/ 30 w 36"/>
                <a:gd name="T15" fmla="*/ 0 h 24"/>
                <a:gd name="T16" fmla="*/ 36 w 36"/>
                <a:gd name="T17" fmla="*/ 6 h 24"/>
                <a:gd name="T18" fmla="*/ 36 w 36"/>
                <a:gd name="T19" fmla="*/ 6 h 24"/>
                <a:gd name="T20" fmla="*/ 30 w 36"/>
                <a:gd name="T21" fmla="*/ 12 h 24"/>
                <a:gd name="T22" fmla="*/ 24 w 36"/>
                <a:gd name="T23" fmla="*/ 12 h 24"/>
                <a:gd name="T24" fmla="*/ 18 w 36"/>
                <a:gd name="T25" fmla="*/ 12 h 24"/>
                <a:gd name="T26" fmla="*/ 18 w 36"/>
                <a:gd name="T27" fmla="*/ 18 h 24"/>
                <a:gd name="T28" fmla="*/ 12 w 36"/>
                <a:gd name="T29" fmla="*/ 18 h 24"/>
                <a:gd name="T30" fmla="*/ 6 w 36"/>
                <a:gd name="T31" fmla="*/ 18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6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34" name="Freeform 280"/>
            <p:cNvSpPr>
              <a:spLocks/>
            </p:cNvSpPr>
            <p:nvPr/>
          </p:nvSpPr>
          <p:spPr bwMode="auto">
            <a:xfrm>
              <a:off x="5191" y="1231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6 w 36"/>
                <a:gd name="T3" fmla="*/ 24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6 h 24"/>
                <a:gd name="T10" fmla="*/ 24 w 36"/>
                <a:gd name="T11" fmla="*/ 6 h 24"/>
                <a:gd name="T12" fmla="*/ 30 w 36"/>
                <a:gd name="T13" fmla="*/ 0 h 24"/>
                <a:gd name="T14" fmla="*/ 36 w 36"/>
                <a:gd name="T15" fmla="*/ 0 h 24"/>
                <a:gd name="T16" fmla="*/ 36 w 36"/>
                <a:gd name="T17" fmla="*/ 0 h 24"/>
                <a:gd name="T18" fmla="*/ 36 w 36"/>
                <a:gd name="T19" fmla="*/ 6 h 24"/>
                <a:gd name="T20" fmla="*/ 30 w 36"/>
                <a:gd name="T21" fmla="*/ 6 h 24"/>
                <a:gd name="T22" fmla="*/ 24 w 36"/>
                <a:gd name="T23" fmla="*/ 12 h 24"/>
                <a:gd name="T24" fmla="*/ 18 w 36"/>
                <a:gd name="T25" fmla="*/ 18 h 24"/>
                <a:gd name="T26" fmla="*/ 12 w 36"/>
                <a:gd name="T27" fmla="*/ 18 h 24"/>
                <a:gd name="T28" fmla="*/ 6 w 36"/>
                <a:gd name="T29" fmla="*/ 24 h 24"/>
                <a:gd name="T30" fmla="*/ 6 w 36"/>
                <a:gd name="T31" fmla="*/ 24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35" name="Freeform 281"/>
            <p:cNvSpPr>
              <a:spLocks/>
            </p:cNvSpPr>
            <p:nvPr/>
          </p:nvSpPr>
          <p:spPr bwMode="auto">
            <a:xfrm>
              <a:off x="5185" y="1213"/>
              <a:ext cx="36" cy="30"/>
            </a:xfrm>
            <a:custGeom>
              <a:avLst/>
              <a:gdLst>
                <a:gd name="T0" fmla="*/ 0 w 36"/>
                <a:gd name="T1" fmla="*/ 30 h 30"/>
                <a:gd name="T2" fmla="*/ 6 w 36"/>
                <a:gd name="T3" fmla="*/ 24 h 30"/>
                <a:gd name="T4" fmla="*/ 6 w 36"/>
                <a:gd name="T5" fmla="*/ 18 h 30"/>
                <a:gd name="T6" fmla="*/ 12 w 36"/>
                <a:gd name="T7" fmla="*/ 12 h 30"/>
                <a:gd name="T8" fmla="*/ 18 w 36"/>
                <a:gd name="T9" fmla="*/ 6 h 30"/>
                <a:gd name="T10" fmla="*/ 24 w 36"/>
                <a:gd name="T11" fmla="*/ 0 h 30"/>
                <a:gd name="T12" fmla="*/ 30 w 36"/>
                <a:gd name="T13" fmla="*/ 0 h 30"/>
                <a:gd name="T14" fmla="*/ 36 w 36"/>
                <a:gd name="T15" fmla="*/ 0 h 30"/>
                <a:gd name="T16" fmla="*/ 36 w 36"/>
                <a:gd name="T17" fmla="*/ 0 h 30"/>
                <a:gd name="T18" fmla="*/ 36 w 36"/>
                <a:gd name="T19" fmla="*/ 0 h 30"/>
                <a:gd name="T20" fmla="*/ 36 w 36"/>
                <a:gd name="T21" fmla="*/ 6 h 30"/>
                <a:gd name="T22" fmla="*/ 30 w 36"/>
                <a:gd name="T23" fmla="*/ 12 h 30"/>
                <a:gd name="T24" fmla="*/ 24 w 36"/>
                <a:gd name="T25" fmla="*/ 12 h 30"/>
                <a:gd name="T26" fmla="*/ 18 w 36"/>
                <a:gd name="T27" fmla="*/ 18 h 30"/>
                <a:gd name="T28" fmla="*/ 12 w 36"/>
                <a:gd name="T29" fmla="*/ 24 h 30"/>
                <a:gd name="T30" fmla="*/ 6 w 36"/>
                <a:gd name="T31" fmla="*/ 24 h 30"/>
                <a:gd name="T32" fmla="*/ 0 w 36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30"/>
                  </a:move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6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36" name="Freeform 282"/>
            <p:cNvSpPr>
              <a:spLocks/>
            </p:cNvSpPr>
            <p:nvPr/>
          </p:nvSpPr>
          <p:spPr bwMode="auto">
            <a:xfrm>
              <a:off x="5179" y="1195"/>
              <a:ext cx="36" cy="36"/>
            </a:xfrm>
            <a:custGeom>
              <a:avLst/>
              <a:gdLst>
                <a:gd name="T0" fmla="*/ 0 w 36"/>
                <a:gd name="T1" fmla="*/ 36 h 36"/>
                <a:gd name="T2" fmla="*/ 6 w 36"/>
                <a:gd name="T3" fmla="*/ 30 h 36"/>
                <a:gd name="T4" fmla="*/ 6 w 36"/>
                <a:gd name="T5" fmla="*/ 24 h 36"/>
                <a:gd name="T6" fmla="*/ 12 w 36"/>
                <a:gd name="T7" fmla="*/ 18 h 36"/>
                <a:gd name="T8" fmla="*/ 12 w 36"/>
                <a:gd name="T9" fmla="*/ 12 h 36"/>
                <a:gd name="T10" fmla="*/ 18 w 36"/>
                <a:gd name="T11" fmla="*/ 6 h 36"/>
                <a:gd name="T12" fmla="*/ 24 w 36"/>
                <a:gd name="T13" fmla="*/ 0 h 36"/>
                <a:gd name="T14" fmla="*/ 30 w 36"/>
                <a:gd name="T15" fmla="*/ 0 h 36"/>
                <a:gd name="T16" fmla="*/ 36 w 36"/>
                <a:gd name="T17" fmla="*/ 0 h 36"/>
                <a:gd name="T18" fmla="*/ 36 w 36"/>
                <a:gd name="T19" fmla="*/ 0 h 36"/>
                <a:gd name="T20" fmla="*/ 30 w 36"/>
                <a:gd name="T21" fmla="*/ 6 h 36"/>
                <a:gd name="T22" fmla="*/ 30 w 36"/>
                <a:gd name="T23" fmla="*/ 6 h 36"/>
                <a:gd name="T24" fmla="*/ 24 w 36"/>
                <a:gd name="T25" fmla="*/ 12 h 36"/>
                <a:gd name="T26" fmla="*/ 18 w 36"/>
                <a:gd name="T27" fmla="*/ 18 h 36"/>
                <a:gd name="T28" fmla="*/ 12 w 36"/>
                <a:gd name="T29" fmla="*/ 24 h 36"/>
                <a:gd name="T30" fmla="*/ 6 w 36"/>
                <a:gd name="T31" fmla="*/ 30 h 36"/>
                <a:gd name="T32" fmla="*/ 0 w 36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0" y="36"/>
                  </a:moveTo>
                  <a:lnTo>
                    <a:pt x="6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6" y="3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37" name="Freeform 283"/>
            <p:cNvSpPr>
              <a:spLocks/>
            </p:cNvSpPr>
            <p:nvPr/>
          </p:nvSpPr>
          <p:spPr bwMode="auto">
            <a:xfrm>
              <a:off x="5179" y="1183"/>
              <a:ext cx="12" cy="36"/>
            </a:xfrm>
            <a:custGeom>
              <a:avLst/>
              <a:gdLst>
                <a:gd name="T0" fmla="*/ 12 w 12"/>
                <a:gd name="T1" fmla="*/ 0 h 36"/>
                <a:gd name="T2" fmla="*/ 12 w 12"/>
                <a:gd name="T3" fmla="*/ 0 h 36"/>
                <a:gd name="T4" fmla="*/ 12 w 12"/>
                <a:gd name="T5" fmla="*/ 6 h 36"/>
                <a:gd name="T6" fmla="*/ 12 w 12"/>
                <a:gd name="T7" fmla="*/ 12 h 36"/>
                <a:gd name="T8" fmla="*/ 6 w 12"/>
                <a:gd name="T9" fmla="*/ 18 h 36"/>
                <a:gd name="T10" fmla="*/ 6 w 12"/>
                <a:gd name="T11" fmla="*/ 24 h 36"/>
                <a:gd name="T12" fmla="*/ 0 w 12"/>
                <a:gd name="T13" fmla="*/ 30 h 36"/>
                <a:gd name="T14" fmla="*/ 0 w 12"/>
                <a:gd name="T15" fmla="*/ 30 h 36"/>
                <a:gd name="T16" fmla="*/ 0 w 12"/>
                <a:gd name="T17" fmla="*/ 36 h 36"/>
                <a:gd name="T18" fmla="*/ 0 w 12"/>
                <a:gd name="T19" fmla="*/ 30 h 36"/>
                <a:gd name="T20" fmla="*/ 0 w 12"/>
                <a:gd name="T21" fmla="*/ 24 h 36"/>
                <a:gd name="T22" fmla="*/ 0 w 12"/>
                <a:gd name="T23" fmla="*/ 18 h 36"/>
                <a:gd name="T24" fmla="*/ 0 w 12"/>
                <a:gd name="T25" fmla="*/ 12 h 36"/>
                <a:gd name="T26" fmla="*/ 6 w 12"/>
                <a:gd name="T27" fmla="*/ 6 h 36"/>
                <a:gd name="T28" fmla="*/ 6 w 12"/>
                <a:gd name="T29" fmla="*/ 0 h 36"/>
                <a:gd name="T30" fmla="*/ 12 w 12"/>
                <a:gd name="T31" fmla="*/ 0 h 36"/>
                <a:gd name="T32" fmla="*/ 12 w 12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36"/>
                <a:gd name="T53" fmla="*/ 12 w 12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36">
                  <a:moveTo>
                    <a:pt x="12" y="0"/>
                  </a:move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38" name="Freeform 284"/>
            <p:cNvSpPr>
              <a:spLocks/>
            </p:cNvSpPr>
            <p:nvPr/>
          </p:nvSpPr>
          <p:spPr bwMode="auto">
            <a:xfrm>
              <a:off x="5167" y="1165"/>
              <a:ext cx="12" cy="42"/>
            </a:xfrm>
            <a:custGeom>
              <a:avLst/>
              <a:gdLst>
                <a:gd name="T0" fmla="*/ 12 w 12"/>
                <a:gd name="T1" fmla="*/ 0 h 42"/>
                <a:gd name="T2" fmla="*/ 12 w 12"/>
                <a:gd name="T3" fmla="*/ 6 h 42"/>
                <a:gd name="T4" fmla="*/ 12 w 12"/>
                <a:gd name="T5" fmla="*/ 6 h 42"/>
                <a:gd name="T6" fmla="*/ 12 w 12"/>
                <a:gd name="T7" fmla="*/ 12 h 42"/>
                <a:gd name="T8" fmla="*/ 6 w 12"/>
                <a:gd name="T9" fmla="*/ 18 h 42"/>
                <a:gd name="T10" fmla="*/ 6 w 12"/>
                <a:gd name="T11" fmla="*/ 30 h 42"/>
                <a:gd name="T12" fmla="*/ 6 w 12"/>
                <a:gd name="T13" fmla="*/ 36 h 42"/>
                <a:gd name="T14" fmla="*/ 0 w 12"/>
                <a:gd name="T15" fmla="*/ 36 h 42"/>
                <a:gd name="T16" fmla="*/ 0 w 12"/>
                <a:gd name="T17" fmla="*/ 42 h 42"/>
                <a:gd name="T18" fmla="*/ 0 w 12"/>
                <a:gd name="T19" fmla="*/ 36 h 42"/>
                <a:gd name="T20" fmla="*/ 0 w 12"/>
                <a:gd name="T21" fmla="*/ 30 h 42"/>
                <a:gd name="T22" fmla="*/ 0 w 12"/>
                <a:gd name="T23" fmla="*/ 24 h 42"/>
                <a:gd name="T24" fmla="*/ 0 w 12"/>
                <a:gd name="T25" fmla="*/ 18 h 42"/>
                <a:gd name="T26" fmla="*/ 6 w 12"/>
                <a:gd name="T27" fmla="*/ 12 h 42"/>
                <a:gd name="T28" fmla="*/ 6 w 12"/>
                <a:gd name="T29" fmla="*/ 6 h 42"/>
                <a:gd name="T30" fmla="*/ 12 w 12"/>
                <a:gd name="T31" fmla="*/ 0 h 42"/>
                <a:gd name="T32" fmla="*/ 12 w 12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42"/>
                <a:gd name="T53" fmla="*/ 12 w 12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42">
                  <a:moveTo>
                    <a:pt x="12" y="0"/>
                  </a:moveTo>
                  <a:lnTo>
                    <a:pt x="12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6" y="30"/>
                  </a:lnTo>
                  <a:lnTo>
                    <a:pt x="6" y="36"/>
                  </a:lnTo>
                  <a:lnTo>
                    <a:pt x="0" y="36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39" name="Freeform 285"/>
            <p:cNvSpPr>
              <a:spLocks/>
            </p:cNvSpPr>
            <p:nvPr/>
          </p:nvSpPr>
          <p:spPr bwMode="auto">
            <a:xfrm>
              <a:off x="5197" y="1051"/>
              <a:ext cx="42" cy="198"/>
            </a:xfrm>
            <a:custGeom>
              <a:avLst/>
              <a:gdLst>
                <a:gd name="T0" fmla="*/ 36 w 42"/>
                <a:gd name="T1" fmla="*/ 192 h 198"/>
                <a:gd name="T2" fmla="*/ 36 w 42"/>
                <a:gd name="T3" fmla="*/ 192 h 198"/>
                <a:gd name="T4" fmla="*/ 42 w 42"/>
                <a:gd name="T5" fmla="*/ 198 h 198"/>
                <a:gd name="T6" fmla="*/ 42 w 42"/>
                <a:gd name="T7" fmla="*/ 198 h 198"/>
                <a:gd name="T8" fmla="*/ 42 w 42"/>
                <a:gd name="T9" fmla="*/ 198 h 198"/>
                <a:gd name="T10" fmla="*/ 30 w 42"/>
                <a:gd name="T11" fmla="*/ 168 h 198"/>
                <a:gd name="T12" fmla="*/ 18 w 42"/>
                <a:gd name="T13" fmla="*/ 138 h 198"/>
                <a:gd name="T14" fmla="*/ 12 w 42"/>
                <a:gd name="T15" fmla="*/ 114 h 198"/>
                <a:gd name="T16" fmla="*/ 12 w 42"/>
                <a:gd name="T17" fmla="*/ 84 h 198"/>
                <a:gd name="T18" fmla="*/ 6 w 42"/>
                <a:gd name="T19" fmla="*/ 60 h 198"/>
                <a:gd name="T20" fmla="*/ 6 w 42"/>
                <a:gd name="T21" fmla="*/ 36 h 198"/>
                <a:gd name="T22" fmla="*/ 6 w 42"/>
                <a:gd name="T23" fmla="*/ 18 h 198"/>
                <a:gd name="T24" fmla="*/ 12 w 42"/>
                <a:gd name="T25" fmla="*/ 0 h 198"/>
                <a:gd name="T26" fmla="*/ 6 w 42"/>
                <a:gd name="T27" fmla="*/ 12 h 198"/>
                <a:gd name="T28" fmla="*/ 6 w 42"/>
                <a:gd name="T29" fmla="*/ 36 h 198"/>
                <a:gd name="T30" fmla="*/ 0 w 42"/>
                <a:gd name="T31" fmla="*/ 60 h 198"/>
                <a:gd name="T32" fmla="*/ 6 w 42"/>
                <a:gd name="T33" fmla="*/ 90 h 198"/>
                <a:gd name="T34" fmla="*/ 6 w 42"/>
                <a:gd name="T35" fmla="*/ 120 h 198"/>
                <a:gd name="T36" fmla="*/ 12 w 42"/>
                <a:gd name="T37" fmla="*/ 150 h 198"/>
                <a:gd name="T38" fmla="*/ 24 w 42"/>
                <a:gd name="T39" fmla="*/ 174 h 198"/>
                <a:gd name="T40" fmla="*/ 36 w 42"/>
                <a:gd name="T41" fmla="*/ 192 h 19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2"/>
                <a:gd name="T64" fmla="*/ 0 h 198"/>
                <a:gd name="T65" fmla="*/ 42 w 42"/>
                <a:gd name="T66" fmla="*/ 198 h 19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2" h="198">
                  <a:moveTo>
                    <a:pt x="36" y="192"/>
                  </a:moveTo>
                  <a:lnTo>
                    <a:pt x="36" y="192"/>
                  </a:lnTo>
                  <a:lnTo>
                    <a:pt x="42" y="198"/>
                  </a:lnTo>
                  <a:lnTo>
                    <a:pt x="30" y="168"/>
                  </a:lnTo>
                  <a:lnTo>
                    <a:pt x="18" y="138"/>
                  </a:lnTo>
                  <a:lnTo>
                    <a:pt x="12" y="114"/>
                  </a:lnTo>
                  <a:lnTo>
                    <a:pt x="12" y="84"/>
                  </a:lnTo>
                  <a:lnTo>
                    <a:pt x="6" y="60"/>
                  </a:lnTo>
                  <a:lnTo>
                    <a:pt x="6" y="36"/>
                  </a:lnTo>
                  <a:lnTo>
                    <a:pt x="6" y="18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6" y="36"/>
                  </a:lnTo>
                  <a:lnTo>
                    <a:pt x="0" y="60"/>
                  </a:lnTo>
                  <a:lnTo>
                    <a:pt x="6" y="90"/>
                  </a:lnTo>
                  <a:lnTo>
                    <a:pt x="6" y="120"/>
                  </a:lnTo>
                  <a:lnTo>
                    <a:pt x="12" y="150"/>
                  </a:lnTo>
                  <a:lnTo>
                    <a:pt x="24" y="174"/>
                  </a:lnTo>
                  <a:lnTo>
                    <a:pt x="36" y="19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40" name="Freeform 286"/>
            <p:cNvSpPr>
              <a:spLocks/>
            </p:cNvSpPr>
            <p:nvPr/>
          </p:nvSpPr>
          <p:spPr bwMode="auto">
            <a:xfrm>
              <a:off x="5203" y="1063"/>
              <a:ext cx="30" cy="30"/>
            </a:xfrm>
            <a:custGeom>
              <a:avLst/>
              <a:gdLst>
                <a:gd name="T0" fmla="*/ 30 w 30"/>
                <a:gd name="T1" fmla="*/ 0 h 30"/>
                <a:gd name="T2" fmla="*/ 30 w 30"/>
                <a:gd name="T3" fmla="*/ 0 h 30"/>
                <a:gd name="T4" fmla="*/ 24 w 30"/>
                <a:gd name="T5" fmla="*/ 0 h 30"/>
                <a:gd name="T6" fmla="*/ 18 w 30"/>
                <a:gd name="T7" fmla="*/ 0 h 30"/>
                <a:gd name="T8" fmla="*/ 18 w 30"/>
                <a:gd name="T9" fmla="*/ 6 h 30"/>
                <a:gd name="T10" fmla="*/ 12 w 30"/>
                <a:gd name="T11" fmla="*/ 12 h 30"/>
                <a:gd name="T12" fmla="*/ 6 w 30"/>
                <a:gd name="T13" fmla="*/ 12 h 30"/>
                <a:gd name="T14" fmla="*/ 0 w 30"/>
                <a:gd name="T15" fmla="*/ 24 h 30"/>
                <a:gd name="T16" fmla="*/ 0 w 30"/>
                <a:gd name="T17" fmla="*/ 30 h 30"/>
                <a:gd name="T18" fmla="*/ 6 w 30"/>
                <a:gd name="T19" fmla="*/ 24 h 30"/>
                <a:gd name="T20" fmla="*/ 6 w 30"/>
                <a:gd name="T21" fmla="*/ 18 h 30"/>
                <a:gd name="T22" fmla="*/ 12 w 30"/>
                <a:gd name="T23" fmla="*/ 18 h 30"/>
                <a:gd name="T24" fmla="*/ 18 w 30"/>
                <a:gd name="T25" fmla="*/ 12 h 30"/>
                <a:gd name="T26" fmla="*/ 24 w 30"/>
                <a:gd name="T27" fmla="*/ 12 h 30"/>
                <a:gd name="T28" fmla="*/ 24 w 30"/>
                <a:gd name="T29" fmla="*/ 6 h 30"/>
                <a:gd name="T30" fmla="*/ 30 w 30"/>
                <a:gd name="T31" fmla="*/ 0 h 30"/>
                <a:gd name="T32" fmla="*/ 30 w 30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0"/>
                <a:gd name="T53" fmla="*/ 30 w 30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0">
                  <a:moveTo>
                    <a:pt x="30" y="0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24" y="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41" name="Freeform 287"/>
            <p:cNvSpPr>
              <a:spLocks/>
            </p:cNvSpPr>
            <p:nvPr/>
          </p:nvSpPr>
          <p:spPr bwMode="auto">
            <a:xfrm>
              <a:off x="5203" y="1087"/>
              <a:ext cx="30" cy="36"/>
            </a:xfrm>
            <a:custGeom>
              <a:avLst/>
              <a:gdLst>
                <a:gd name="T0" fmla="*/ 30 w 30"/>
                <a:gd name="T1" fmla="*/ 6 h 36"/>
                <a:gd name="T2" fmla="*/ 30 w 30"/>
                <a:gd name="T3" fmla="*/ 0 h 36"/>
                <a:gd name="T4" fmla="*/ 24 w 30"/>
                <a:gd name="T5" fmla="*/ 6 h 36"/>
                <a:gd name="T6" fmla="*/ 24 w 30"/>
                <a:gd name="T7" fmla="*/ 6 h 36"/>
                <a:gd name="T8" fmla="*/ 18 w 30"/>
                <a:gd name="T9" fmla="*/ 12 h 36"/>
                <a:gd name="T10" fmla="*/ 12 w 30"/>
                <a:gd name="T11" fmla="*/ 18 h 36"/>
                <a:gd name="T12" fmla="*/ 6 w 30"/>
                <a:gd name="T13" fmla="*/ 24 h 36"/>
                <a:gd name="T14" fmla="*/ 0 w 30"/>
                <a:gd name="T15" fmla="*/ 30 h 36"/>
                <a:gd name="T16" fmla="*/ 0 w 30"/>
                <a:gd name="T17" fmla="*/ 36 h 36"/>
                <a:gd name="T18" fmla="*/ 0 w 30"/>
                <a:gd name="T19" fmla="*/ 36 h 36"/>
                <a:gd name="T20" fmla="*/ 6 w 30"/>
                <a:gd name="T21" fmla="*/ 30 h 36"/>
                <a:gd name="T22" fmla="*/ 12 w 30"/>
                <a:gd name="T23" fmla="*/ 30 h 36"/>
                <a:gd name="T24" fmla="*/ 18 w 30"/>
                <a:gd name="T25" fmla="*/ 24 h 36"/>
                <a:gd name="T26" fmla="*/ 24 w 30"/>
                <a:gd name="T27" fmla="*/ 18 h 36"/>
                <a:gd name="T28" fmla="*/ 30 w 30"/>
                <a:gd name="T29" fmla="*/ 12 h 36"/>
                <a:gd name="T30" fmla="*/ 30 w 30"/>
                <a:gd name="T31" fmla="*/ 6 h 36"/>
                <a:gd name="T32" fmla="*/ 30 w 30"/>
                <a:gd name="T33" fmla="*/ 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6"/>
                <a:gd name="T53" fmla="*/ 30 w 30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6">
                  <a:moveTo>
                    <a:pt x="30" y="6"/>
                  </a:moveTo>
                  <a:lnTo>
                    <a:pt x="30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8" y="24"/>
                  </a:lnTo>
                  <a:lnTo>
                    <a:pt x="24" y="18"/>
                  </a:lnTo>
                  <a:lnTo>
                    <a:pt x="30" y="12"/>
                  </a:lnTo>
                  <a:lnTo>
                    <a:pt x="3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42" name="Freeform 288"/>
            <p:cNvSpPr>
              <a:spLocks/>
            </p:cNvSpPr>
            <p:nvPr/>
          </p:nvSpPr>
          <p:spPr bwMode="auto">
            <a:xfrm>
              <a:off x="5203" y="1111"/>
              <a:ext cx="36" cy="30"/>
            </a:xfrm>
            <a:custGeom>
              <a:avLst/>
              <a:gdLst>
                <a:gd name="T0" fmla="*/ 36 w 36"/>
                <a:gd name="T1" fmla="*/ 0 h 30"/>
                <a:gd name="T2" fmla="*/ 36 w 36"/>
                <a:gd name="T3" fmla="*/ 0 h 30"/>
                <a:gd name="T4" fmla="*/ 30 w 36"/>
                <a:gd name="T5" fmla="*/ 0 h 30"/>
                <a:gd name="T6" fmla="*/ 24 w 36"/>
                <a:gd name="T7" fmla="*/ 6 h 30"/>
                <a:gd name="T8" fmla="*/ 18 w 36"/>
                <a:gd name="T9" fmla="*/ 6 h 30"/>
                <a:gd name="T10" fmla="*/ 12 w 36"/>
                <a:gd name="T11" fmla="*/ 12 h 30"/>
                <a:gd name="T12" fmla="*/ 6 w 36"/>
                <a:gd name="T13" fmla="*/ 18 h 30"/>
                <a:gd name="T14" fmla="*/ 0 w 36"/>
                <a:gd name="T15" fmla="*/ 24 h 30"/>
                <a:gd name="T16" fmla="*/ 0 w 36"/>
                <a:gd name="T17" fmla="*/ 30 h 30"/>
                <a:gd name="T18" fmla="*/ 0 w 36"/>
                <a:gd name="T19" fmla="*/ 30 h 30"/>
                <a:gd name="T20" fmla="*/ 6 w 36"/>
                <a:gd name="T21" fmla="*/ 30 h 30"/>
                <a:gd name="T22" fmla="*/ 12 w 36"/>
                <a:gd name="T23" fmla="*/ 24 h 30"/>
                <a:gd name="T24" fmla="*/ 24 w 36"/>
                <a:gd name="T25" fmla="*/ 18 h 30"/>
                <a:gd name="T26" fmla="*/ 30 w 36"/>
                <a:gd name="T27" fmla="*/ 12 h 30"/>
                <a:gd name="T28" fmla="*/ 36 w 36"/>
                <a:gd name="T29" fmla="*/ 6 h 30"/>
                <a:gd name="T30" fmla="*/ 36 w 36"/>
                <a:gd name="T31" fmla="*/ 6 h 30"/>
                <a:gd name="T32" fmla="*/ 36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36" y="0"/>
                  </a:moveTo>
                  <a:lnTo>
                    <a:pt x="36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24" y="18"/>
                  </a:lnTo>
                  <a:lnTo>
                    <a:pt x="30" y="12"/>
                  </a:lnTo>
                  <a:lnTo>
                    <a:pt x="36" y="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43" name="Freeform 289"/>
            <p:cNvSpPr>
              <a:spLocks/>
            </p:cNvSpPr>
            <p:nvPr/>
          </p:nvSpPr>
          <p:spPr bwMode="auto">
            <a:xfrm>
              <a:off x="5209" y="1147"/>
              <a:ext cx="36" cy="30"/>
            </a:xfrm>
            <a:custGeom>
              <a:avLst/>
              <a:gdLst>
                <a:gd name="T0" fmla="*/ 36 w 36"/>
                <a:gd name="T1" fmla="*/ 6 h 30"/>
                <a:gd name="T2" fmla="*/ 30 w 36"/>
                <a:gd name="T3" fmla="*/ 0 h 30"/>
                <a:gd name="T4" fmla="*/ 24 w 36"/>
                <a:gd name="T5" fmla="*/ 6 h 30"/>
                <a:gd name="T6" fmla="*/ 24 w 36"/>
                <a:gd name="T7" fmla="*/ 6 h 30"/>
                <a:gd name="T8" fmla="*/ 18 w 36"/>
                <a:gd name="T9" fmla="*/ 12 h 30"/>
                <a:gd name="T10" fmla="*/ 6 w 36"/>
                <a:gd name="T11" fmla="*/ 12 h 30"/>
                <a:gd name="T12" fmla="*/ 6 w 36"/>
                <a:gd name="T13" fmla="*/ 18 h 30"/>
                <a:gd name="T14" fmla="*/ 0 w 36"/>
                <a:gd name="T15" fmla="*/ 24 h 30"/>
                <a:gd name="T16" fmla="*/ 0 w 36"/>
                <a:gd name="T17" fmla="*/ 30 h 30"/>
                <a:gd name="T18" fmla="*/ 0 w 36"/>
                <a:gd name="T19" fmla="*/ 30 h 30"/>
                <a:gd name="T20" fmla="*/ 6 w 36"/>
                <a:gd name="T21" fmla="*/ 24 h 30"/>
                <a:gd name="T22" fmla="*/ 12 w 36"/>
                <a:gd name="T23" fmla="*/ 24 h 30"/>
                <a:gd name="T24" fmla="*/ 18 w 36"/>
                <a:gd name="T25" fmla="*/ 18 h 30"/>
                <a:gd name="T26" fmla="*/ 24 w 36"/>
                <a:gd name="T27" fmla="*/ 12 h 30"/>
                <a:gd name="T28" fmla="*/ 30 w 36"/>
                <a:gd name="T29" fmla="*/ 12 h 30"/>
                <a:gd name="T30" fmla="*/ 30 w 36"/>
                <a:gd name="T31" fmla="*/ 6 h 30"/>
                <a:gd name="T32" fmla="*/ 36 w 36"/>
                <a:gd name="T33" fmla="*/ 6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36" y="6"/>
                  </a:moveTo>
                  <a:lnTo>
                    <a:pt x="30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0" y="6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44" name="Freeform 290"/>
            <p:cNvSpPr>
              <a:spLocks/>
            </p:cNvSpPr>
            <p:nvPr/>
          </p:nvSpPr>
          <p:spPr bwMode="auto">
            <a:xfrm>
              <a:off x="5209" y="1171"/>
              <a:ext cx="36" cy="18"/>
            </a:xfrm>
            <a:custGeom>
              <a:avLst/>
              <a:gdLst>
                <a:gd name="T0" fmla="*/ 36 w 36"/>
                <a:gd name="T1" fmla="*/ 0 h 18"/>
                <a:gd name="T2" fmla="*/ 30 w 36"/>
                <a:gd name="T3" fmla="*/ 0 h 18"/>
                <a:gd name="T4" fmla="*/ 30 w 36"/>
                <a:gd name="T5" fmla="*/ 0 h 18"/>
                <a:gd name="T6" fmla="*/ 24 w 36"/>
                <a:gd name="T7" fmla="*/ 0 h 18"/>
                <a:gd name="T8" fmla="*/ 18 w 36"/>
                <a:gd name="T9" fmla="*/ 0 h 18"/>
                <a:gd name="T10" fmla="*/ 12 w 36"/>
                <a:gd name="T11" fmla="*/ 6 h 18"/>
                <a:gd name="T12" fmla="*/ 6 w 36"/>
                <a:gd name="T13" fmla="*/ 6 h 18"/>
                <a:gd name="T14" fmla="*/ 6 w 36"/>
                <a:gd name="T15" fmla="*/ 12 h 18"/>
                <a:gd name="T16" fmla="*/ 0 w 36"/>
                <a:gd name="T17" fmla="*/ 18 h 18"/>
                <a:gd name="T18" fmla="*/ 6 w 36"/>
                <a:gd name="T19" fmla="*/ 18 h 18"/>
                <a:gd name="T20" fmla="*/ 12 w 36"/>
                <a:gd name="T21" fmla="*/ 18 h 18"/>
                <a:gd name="T22" fmla="*/ 18 w 36"/>
                <a:gd name="T23" fmla="*/ 12 h 18"/>
                <a:gd name="T24" fmla="*/ 18 w 36"/>
                <a:gd name="T25" fmla="*/ 12 h 18"/>
                <a:gd name="T26" fmla="*/ 24 w 36"/>
                <a:gd name="T27" fmla="*/ 12 h 18"/>
                <a:gd name="T28" fmla="*/ 30 w 36"/>
                <a:gd name="T29" fmla="*/ 6 h 18"/>
                <a:gd name="T30" fmla="*/ 36 w 36"/>
                <a:gd name="T31" fmla="*/ 6 h 18"/>
                <a:gd name="T32" fmla="*/ 36 w 36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36" y="0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45" name="Freeform 291"/>
            <p:cNvSpPr>
              <a:spLocks/>
            </p:cNvSpPr>
            <p:nvPr/>
          </p:nvSpPr>
          <p:spPr bwMode="auto">
            <a:xfrm>
              <a:off x="5221" y="1207"/>
              <a:ext cx="24" cy="12"/>
            </a:xfrm>
            <a:custGeom>
              <a:avLst/>
              <a:gdLst>
                <a:gd name="T0" fmla="*/ 24 w 24"/>
                <a:gd name="T1" fmla="*/ 0 h 12"/>
                <a:gd name="T2" fmla="*/ 24 w 24"/>
                <a:gd name="T3" fmla="*/ 0 h 12"/>
                <a:gd name="T4" fmla="*/ 24 w 24"/>
                <a:gd name="T5" fmla="*/ 0 h 12"/>
                <a:gd name="T6" fmla="*/ 18 w 24"/>
                <a:gd name="T7" fmla="*/ 0 h 12"/>
                <a:gd name="T8" fmla="*/ 12 w 24"/>
                <a:gd name="T9" fmla="*/ 0 h 12"/>
                <a:gd name="T10" fmla="*/ 6 w 24"/>
                <a:gd name="T11" fmla="*/ 6 h 12"/>
                <a:gd name="T12" fmla="*/ 6 w 24"/>
                <a:gd name="T13" fmla="*/ 6 h 12"/>
                <a:gd name="T14" fmla="*/ 0 w 24"/>
                <a:gd name="T15" fmla="*/ 12 h 12"/>
                <a:gd name="T16" fmla="*/ 0 w 24"/>
                <a:gd name="T17" fmla="*/ 12 h 12"/>
                <a:gd name="T18" fmla="*/ 6 w 24"/>
                <a:gd name="T19" fmla="*/ 12 h 12"/>
                <a:gd name="T20" fmla="*/ 6 w 24"/>
                <a:gd name="T21" fmla="*/ 12 h 12"/>
                <a:gd name="T22" fmla="*/ 12 w 24"/>
                <a:gd name="T23" fmla="*/ 12 h 12"/>
                <a:gd name="T24" fmla="*/ 18 w 24"/>
                <a:gd name="T25" fmla="*/ 6 h 12"/>
                <a:gd name="T26" fmla="*/ 18 w 24"/>
                <a:gd name="T27" fmla="*/ 6 h 12"/>
                <a:gd name="T28" fmla="*/ 24 w 24"/>
                <a:gd name="T29" fmla="*/ 6 h 12"/>
                <a:gd name="T30" fmla="*/ 24 w 24"/>
                <a:gd name="T31" fmla="*/ 0 h 12"/>
                <a:gd name="T32" fmla="*/ 24 w 24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2"/>
                <a:gd name="T53" fmla="*/ 24 w 2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2">
                  <a:moveTo>
                    <a:pt x="24" y="0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46" name="Freeform 292"/>
            <p:cNvSpPr>
              <a:spLocks/>
            </p:cNvSpPr>
            <p:nvPr/>
          </p:nvSpPr>
          <p:spPr bwMode="auto">
            <a:xfrm>
              <a:off x="5227" y="1225"/>
              <a:ext cx="18" cy="12"/>
            </a:xfrm>
            <a:custGeom>
              <a:avLst/>
              <a:gdLst>
                <a:gd name="T0" fmla="*/ 18 w 18"/>
                <a:gd name="T1" fmla="*/ 0 h 12"/>
                <a:gd name="T2" fmla="*/ 12 w 18"/>
                <a:gd name="T3" fmla="*/ 0 h 12"/>
                <a:gd name="T4" fmla="*/ 12 w 18"/>
                <a:gd name="T5" fmla="*/ 0 h 12"/>
                <a:gd name="T6" fmla="*/ 12 w 18"/>
                <a:gd name="T7" fmla="*/ 0 h 12"/>
                <a:gd name="T8" fmla="*/ 6 w 18"/>
                <a:gd name="T9" fmla="*/ 0 h 12"/>
                <a:gd name="T10" fmla="*/ 6 w 18"/>
                <a:gd name="T11" fmla="*/ 0 h 12"/>
                <a:gd name="T12" fmla="*/ 0 w 18"/>
                <a:gd name="T13" fmla="*/ 6 h 12"/>
                <a:gd name="T14" fmla="*/ 0 w 18"/>
                <a:gd name="T15" fmla="*/ 6 h 12"/>
                <a:gd name="T16" fmla="*/ 0 w 18"/>
                <a:gd name="T17" fmla="*/ 12 h 12"/>
                <a:gd name="T18" fmla="*/ 0 w 18"/>
                <a:gd name="T19" fmla="*/ 6 h 12"/>
                <a:gd name="T20" fmla="*/ 6 w 18"/>
                <a:gd name="T21" fmla="*/ 6 h 12"/>
                <a:gd name="T22" fmla="*/ 6 w 18"/>
                <a:gd name="T23" fmla="*/ 6 h 12"/>
                <a:gd name="T24" fmla="*/ 12 w 18"/>
                <a:gd name="T25" fmla="*/ 6 h 12"/>
                <a:gd name="T26" fmla="*/ 12 w 18"/>
                <a:gd name="T27" fmla="*/ 0 h 12"/>
                <a:gd name="T28" fmla="*/ 18 w 18"/>
                <a:gd name="T29" fmla="*/ 0 h 12"/>
                <a:gd name="T30" fmla="*/ 18 w 18"/>
                <a:gd name="T31" fmla="*/ 0 h 12"/>
                <a:gd name="T32" fmla="*/ 18 w 18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2"/>
                <a:gd name="T53" fmla="*/ 18 w 1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2">
                  <a:moveTo>
                    <a:pt x="18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47" name="Freeform 293"/>
            <p:cNvSpPr>
              <a:spLocks/>
            </p:cNvSpPr>
            <p:nvPr/>
          </p:nvSpPr>
          <p:spPr bwMode="auto">
            <a:xfrm>
              <a:off x="5203" y="1075"/>
              <a:ext cx="30" cy="36"/>
            </a:xfrm>
            <a:custGeom>
              <a:avLst/>
              <a:gdLst>
                <a:gd name="T0" fmla="*/ 30 w 30"/>
                <a:gd name="T1" fmla="*/ 6 h 36"/>
                <a:gd name="T2" fmla="*/ 30 w 30"/>
                <a:gd name="T3" fmla="*/ 0 h 36"/>
                <a:gd name="T4" fmla="*/ 24 w 30"/>
                <a:gd name="T5" fmla="*/ 0 h 36"/>
                <a:gd name="T6" fmla="*/ 18 w 30"/>
                <a:gd name="T7" fmla="*/ 6 h 36"/>
                <a:gd name="T8" fmla="*/ 18 w 30"/>
                <a:gd name="T9" fmla="*/ 12 h 36"/>
                <a:gd name="T10" fmla="*/ 12 w 30"/>
                <a:gd name="T11" fmla="*/ 12 h 36"/>
                <a:gd name="T12" fmla="*/ 6 w 30"/>
                <a:gd name="T13" fmla="*/ 18 h 36"/>
                <a:gd name="T14" fmla="*/ 0 w 30"/>
                <a:gd name="T15" fmla="*/ 30 h 36"/>
                <a:gd name="T16" fmla="*/ 0 w 30"/>
                <a:gd name="T17" fmla="*/ 36 h 36"/>
                <a:gd name="T18" fmla="*/ 0 w 30"/>
                <a:gd name="T19" fmla="*/ 30 h 36"/>
                <a:gd name="T20" fmla="*/ 6 w 30"/>
                <a:gd name="T21" fmla="*/ 30 h 36"/>
                <a:gd name="T22" fmla="*/ 12 w 30"/>
                <a:gd name="T23" fmla="*/ 24 h 36"/>
                <a:gd name="T24" fmla="*/ 18 w 30"/>
                <a:gd name="T25" fmla="*/ 18 h 36"/>
                <a:gd name="T26" fmla="*/ 24 w 30"/>
                <a:gd name="T27" fmla="*/ 12 h 36"/>
                <a:gd name="T28" fmla="*/ 30 w 30"/>
                <a:gd name="T29" fmla="*/ 12 h 36"/>
                <a:gd name="T30" fmla="*/ 30 w 30"/>
                <a:gd name="T31" fmla="*/ 6 h 36"/>
                <a:gd name="T32" fmla="*/ 30 w 30"/>
                <a:gd name="T33" fmla="*/ 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6"/>
                <a:gd name="T53" fmla="*/ 30 w 30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6">
                  <a:moveTo>
                    <a:pt x="30" y="6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48" name="Freeform 294"/>
            <p:cNvSpPr>
              <a:spLocks/>
            </p:cNvSpPr>
            <p:nvPr/>
          </p:nvSpPr>
          <p:spPr bwMode="auto">
            <a:xfrm>
              <a:off x="5203" y="1051"/>
              <a:ext cx="24" cy="24"/>
            </a:xfrm>
            <a:custGeom>
              <a:avLst/>
              <a:gdLst>
                <a:gd name="T0" fmla="*/ 24 w 24"/>
                <a:gd name="T1" fmla="*/ 0 h 24"/>
                <a:gd name="T2" fmla="*/ 24 w 24"/>
                <a:gd name="T3" fmla="*/ 0 h 24"/>
                <a:gd name="T4" fmla="*/ 24 w 24"/>
                <a:gd name="T5" fmla="*/ 0 h 24"/>
                <a:gd name="T6" fmla="*/ 18 w 24"/>
                <a:gd name="T7" fmla="*/ 0 h 24"/>
                <a:gd name="T8" fmla="*/ 12 w 24"/>
                <a:gd name="T9" fmla="*/ 0 h 24"/>
                <a:gd name="T10" fmla="*/ 12 w 24"/>
                <a:gd name="T11" fmla="*/ 6 h 24"/>
                <a:gd name="T12" fmla="*/ 6 w 24"/>
                <a:gd name="T13" fmla="*/ 12 h 24"/>
                <a:gd name="T14" fmla="*/ 0 w 24"/>
                <a:gd name="T15" fmla="*/ 18 h 24"/>
                <a:gd name="T16" fmla="*/ 0 w 24"/>
                <a:gd name="T17" fmla="*/ 24 h 24"/>
                <a:gd name="T18" fmla="*/ 6 w 24"/>
                <a:gd name="T19" fmla="*/ 18 h 24"/>
                <a:gd name="T20" fmla="*/ 6 w 24"/>
                <a:gd name="T21" fmla="*/ 18 h 24"/>
                <a:gd name="T22" fmla="*/ 12 w 24"/>
                <a:gd name="T23" fmla="*/ 12 h 24"/>
                <a:gd name="T24" fmla="*/ 18 w 24"/>
                <a:gd name="T25" fmla="*/ 12 h 24"/>
                <a:gd name="T26" fmla="*/ 18 w 24"/>
                <a:gd name="T27" fmla="*/ 6 h 24"/>
                <a:gd name="T28" fmla="*/ 24 w 24"/>
                <a:gd name="T29" fmla="*/ 6 h 24"/>
                <a:gd name="T30" fmla="*/ 24 w 24"/>
                <a:gd name="T31" fmla="*/ 0 h 24"/>
                <a:gd name="T32" fmla="*/ 24 w 24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24" y="0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49" name="Freeform 295"/>
            <p:cNvSpPr>
              <a:spLocks/>
            </p:cNvSpPr>
            <p:nvPr/>
          </p:nvSpPr>
          <p:spPr bwMode="auto">
            <a:xfrm>
              <a:off x="5203" y="1135"/>
              <a:ext cx="36" cy="30"/>
            </a:xfrm>
            <a:custGeom>
              <a:avLst/>
              <a:gdLst>
                <a:gd name="T0" fmla="*/ 36 w 36"/>
                <a:gd name="T1" fmla="*/ 0 h 30"/>
                <a:gd name="T2" fmla="*/ 36 w 36"/>
                <a:gd name="T3" fmla="*/ 0 h 30"/>
                <a:gd name="T4" fmla="*/ 30 w 36"/>
                <a:gd name="T5" fmla="*/ 0 h 30"/>
                <a:gd name="T6" fmla="*/ 24 w 36"/>
                <a:gd name="T7" fmla="*/ 6 h 30"/>
                <a:gd name="T8" fmla="*/ 18 w 36"/>
                <a:gd name="T9" fmla="*/ 6 h 30"/>
                <a:gd name="T10" fmla="*/ 12 w 36"/>
                <a:gd name="T11" fmla="*/ 12 h 30"/>
                <a:gd name="T12" fmla="*/ 6 w 36"/>
                <a:gd name="T13" fmla="*/ 18 h 30"/>
                <a:gd name="T14" fmla="*/ 0 w 36"/>
                <a:gd name="T15" fmla="*/ 24 h 30"/>
                <a:gd name="T16" fmla="*/ 0 w 36"/>
                <a:gd name="T17" fmla="*/ 30 h 30"/>
                <a:gd name="T18" fmla="*/ 6 w 36"/>
                <a:gd name="T19" fmla="*/ 24 h 30"/>
                <a:gd name="T20" fmla="*/ 6 w 36"/>
                <a:gd name="T21" fmla="*/ 24 h 30"/>
                <a:gd name="T22" fmla="*/ 12 w 36"/>
                <a:gd name="T23" fmla="*/ 18 h 30"/>
                <a:gd name="T24" fmla="*/ 24 w 36"/>
                <a:gd name="T25" fmla="*/ 18 h 30"/>
                <a:gd name="T26" fmla="*/ 24 w 36"/>
                <a:gd name="T27" fmla="*/ 12 h 30"/>
                <a:gd name="T28" fmla="*/ 30 w 36"/>
                <a:gd name="T29" fmla="*/ 6 h 30"/>
                <a:gd name="T30" fmla="*/ 36 w 36"/>
                <a:gd name="T31" fmla="*/ 6 h 30"/>
                <a:gd name="T32" fmla="*/ 36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36" y="0"/>
                  </a:moveTo>
                  <a:lnTo>
                    <a:pt x="36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50" name="Freeform 296"/>
            <p:cNvSpPr>
              <a:spLocks/>
            </p:cNvSpPr>
            <p:nvPr/>
          </p:nvSpPr>
          <p:spPr bwMode="auto">
            <a:xfrm>
              <a:off x="5215" y="1189"/>
              <a:ext cx="30" cy="18"/>
            </a:xfrm>
            <a:custGeom>
              <a:avLst/>
              <a:gdLst>
                <a:gd name="T0" fmla="*/ 30 w 30"/>
                <a:gd name="T1" fmla="*/ 0 h 18"/>
                <a:gd name="T2" fmla="*/ 30 w 30"/>
                <a:gd name="T3" fmla="*/ 0 h 18"/>
                <a:gd name="T4" fmla="*/ 24 w 30"/>
                <a:gd name="T5" fmla="*/ 0 h 18"/>
                <a:gd name="T6" fmla="*/ 18 w 30"/>
                <a:gd name="T7" fmla="*/ 0 h 18"/>
                <a:gd name="T8" fmla="*/ 12 w 30"/>
                <a:gd name="T9" fmla="*/ 0 h 18"/>
                <a:gd name="T10" fmla="*/ 12 w 30"/>
                <a:gd name="T11" fmla="*/ 6 h 18"/>
                <a:gd name="T12" fmla="*/ 6 w 30"/>
                <a:gd name="T13" fmla="*/ 12 h 18"/>
                <a:gd name="T14" fmla="*/ 0 w 30"/>
                <a:gd name="T15" fmla="*/ 12 h 18"/>
                <a:gd name="T16" fmla="*/ 0 w 30"/>
                <a:gd name="T17" fmla="*/ 18 h 18"/>
                <a:gd name="T18" fmla="*/ 0 w 30"/>
                <a:gd name="T19" fmla="*/ 18 h 18"/>
                <a:gd name="T20" fmla="*/ 6 w 30"/>
                <a:gd name="T21" fmla="*/ 12 h 18"/>
                <a:gd name="T22" fmla="*/ 12 w 30"/>
                <a:gd name="T23" fmla="*/ 12 h 18"/>
                <a:gd name="T24" fmla="*/ 18 w 30"/>
                <a:gd name="T25" fmla="*/ 12 h 18"/>
                <a:gd name="T26" fmla="*/ 24 w 30"/>
                <a:gd name="T27" fmla="*/ 6 h 18"/>
                <a:gd name="T28" fmla="*/ 24 w 30"/>
                <a:gd name="T29" fmla="*/ 6 h 18"/>
                <a:gd name="T30" fmla="*/ 30 w 30"/>
                <a:gd name="T31" fmla="*/ 0 h 18"/>
                <a:gd name="T32" fmla="*/ 30 w 30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30" y="0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51" name="Freeform 297"/>
            <p:cNvSpPr>
              <a:spLocks/>
            </p:cNvSpPr>
            <p:nvPr/>
          </p:nvSpPr>
          <p:spPr bwMode="auto">
            <a:xfrm>
              <a:off x="5203" y="1033"/>
              <a:ext cx="6" cy="30"/>
            </a:xfrm>
            <a:custGeom>
              <a:avLst/>
              <a:gdLst>
                <a:gd name="T0" fmla="*/ 0 w 6"/>
                <a:gd name="T1" fmla="*/ 30 h 30"/>
                <a:gd name="T2" fmla="*/ 0 w 6"/>
                <a:gd name="T3" fmla="*/ 24 h 30"/>
                <a:gd name="T4" fmla="*/ 0 w 6"/>
                <a:gd name="T5" fmla="*/ 12 h 30"/>
                <a:gd name="T6" fmla="*/ 0 w 6"/>
                <a:gd name="T7" fmla="*/ 0 h 30"/>
                <a:gd name="T8" fmla="*/ 0 w 6"/>
                <a:gd name="T9" fmla="*/ 0 h 30"/>
                <a:gd name="T10" fmla="*/ 6 w 6"/>
                <a:gd name="T11" fmla="*/ 0 h 30"/>
                <a:gd name="T12" fmla="*/ 6 w 6"/>
                <a:gd name="T13" fmla="*/ 12 h 30"/>
                <a:gd name="T14" fmla="*/ 6 w 6"/>
                <a:gd name="T15" fmla="*/ 18 h 30"/>
                <a:gd name="T16" fmla="*/ 0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0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52" name="Freeform 298"/>
            <p:cNvSpPr>
              <a:spLocks/>
            </p:cNvSpPr>
            <p:nvPr/>
          </p:nvSpPr>
          <p:spPr bwMode="auto">
            <a:xfrm>
              <a:off x="5167" y="1051"/>
              <a:ext cx="36" cy="42"/>
            </a:xfrm>
            <a:custGeom>
              <a:avLst/>
              <a:gdLst>
                <a:gd name="T0" fmla="*/ 36 w 36"/>
                <a:gd name="T1" fmla="*/ 42 h 42"/>
                <a:gd name="T2" fmla="*/ 30 w 36"/>
                <a:gd name="T3" fmla="*/ 36 h 42"/>
                <a:gd name="T4" fmla="*/ 30 w 36"/>
                <a:gd name="T5" fmla="*/ 30 h 42"/>
                <a:gd name="T6" fmla="*/ 24 w 36"/>
                <a:gd name="T7" fmla="*/ 24 h 42"/>
                <a:gd name="T8" fmla="*/ 18 w 36"/>
                <a:gd name="T9" fmla="*/ 18 h 42"/>
                <a:gd name="T10" fmla="*/ 12 w 36"/>
                <a:gd name="T11" fmla="*/ 12 h 42"/>
                <a:gd name="T12" fmla="*/ 12 w 36"/>
                <a:gd name="T13" fmla="*/ 6 h 42"/>
                <a:gd name="T14" fmla="*/ 6 w 36"/>
                <a:gd name="T15" fmla="*/ 0 h 42"/>
                <a:gd name="T16" fmla="*/ 6 w 36"/>
                <a:gd name="T17" fmla="*/ 0 h 42"/>
                <a:gd name="T18" fmla="*/ 0 w 36"/>
                <a:gd name="T19" fmla="*/ 6 h 42"/>
                <a:gd name="T20" fmla="*/ 6 w 36"/>
                <a:gd name="T21" fmla="*/ 12 h 42"/>
                <a:gd name="T22" fmla="*/ 12 w 36"/>
                <a:gd name="T23" fmla="*/ 18 h 42"/>
                <a:gd name="T24" fmla="*/ 18 w 36"/>
                <a:gd name="T25" fmla="*/ 24 h 42"/>
                <a:gd name="T26" fmla="*/ 24 w 36"/>
                <a:gd name="T27" fmla="*/ 30 h 42"/>
                <a:gd name="T28" fmla="*/ 30 w 36"/>
                <a:gd name="T29" fmla="*/ 36 h 42"/>
                <a:gd name="T30" fmla="*/ 30 w 36"/>
                <a:gd name="T31" fmla="*/ 42 h 42"/>
                <a:gd name="T32" fmla="*/ 36 w 36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2"/>
                <a:gd name="T53" fmla="*/ 36 w 36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2">
                  <a:moveTo>
                    <a:pt x="36" y="42"/>
                  </a:moveTo>
                  <a:lnTo>
                    <a:pt x="30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30" y="36"/>
                  </a:lnTo>
                  <a:lnTo>
                    <a:pt x="30" y="42"/>
                  </a:lnTo>
                  <a:lnTo>
                    <a:pt x="36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53" name="Freeform 299"/>
            <p:cNvSpPr>
              <a:spLocks/>
            </p:cNvSpPr>
            <p:nvPr/>
          </p:nvSpPr>
          <p:spPr bwMode="auto">
            <a:xfrm>
              <a:off x="5167" y="1069"/>
              <a:ext cx="36" cy="42"/>
            </a:xfrm>
            <a:custGeom>
              <a:avLst/>
              <a:gdLst>
                <a:gd name="T0" fmla="*/ 36 w 36"/>
                <a:gd name="T1" fmla="*/ 42 h 42"/>
                <a:gd name="T2" fmla="*/ 30 w 36"/>
                <a:gd name="T3" fmla="*/ 36 h 42"/>
                <a:gd name="T4" fmla="*/ 30 w 36"/>
                <a:gd name="T5" fmla="*/ 30 h 42"/>
                <a:gd name="T6" fmla="*/ 24 w 36"/>
                <a:gd name="T7" fmla="*/ 24 h 42"/>
                <a:gd name="T8" fmla="*/ 18 w 36"/>
                <a:gd name="T9" fmla="*/ 12 h 42"/>
                <a:gd name="T10" fmla="*/ 12 w 36"/>
                <a:gd name="T11" fmla="*/ 6 h 42"/>
                <a:gd name="T12" fmla="*/ 6 w 36"/>
                <a:gd name="T13" fmla="*/ 6 h 42"/>
                <a:gd name="T14" fmla="*/ 6 w 36"/>
                <a:gd name="T15" fmla="*/ 0 h 42"/>
                <a:gd name="T16" fmla="*/ 0 w 36"/>
                <a:gd name="T17" fmla="*/ 0 h 42"/>
                <a:gd name="T18" fmla="*/ 0 w 36"/>
                <a:gd name="T19" fmla="*/ 6 h 42"/>
                <a:gd name="T20" fmla="*/ 6 w 36"/>
                <a:gd name="T21" fmla="*/ 12 h 42"/>
                <a:gd name="T22" fmla="*/ 12 w 36"/>
                <a:gd name="T23" fmla="*/ 18 h 42"/>
                <a:gd name="T24" fmla="*/ 18 w 36"/>
                <a:gd name="T25" fmla="*/ 24 h 42"/>
                <a:gd name="T26" fmla="*/ 24 w 36"/>
                <a:gd name="T27" fmla="*/ 30 h 42"/>
                <a:gd name="T28" fmla="*/ 30 w 36"/>
                <a:gd name="T29" fmla="*/ 36 h 42"/>
                <a:gd name="T30" fmla="*/ 30 w 36"/>
                <a:gd name="T31" fmla="*/ 36 h 42"/>
                <a:gd name="T32" fmla="*/ 36 w 36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2"/>
                <a:gd name="T53" fmla="*/ 36 w 36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2">
                  <a:moveTo>
                    <a:pt x="36" y="42"/>
                  </a:moveTo>
                  <a:lnTo>
                    <a:pt x="30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30" y="36"/>
                  </a:lnTo>
                  <a:lnTo>
                    <a:pt x="36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54" name="Freeform 300"/>
            <p:cNvSpPr>
              <a:spLocks/>
            </p:cNvSpPr>
            <p:nvPr/>
          </p:nvSpPr>
          <p:spPr bwMode="auto">
            <a:xfrm>
              <a:off x="5167" y="1093"/>
              <a:ext cx="36" cy="36"/>
            </a:xfrm>
            <a:custGeom>
              <a:avLst/>
              <a:gdLst>
                <a:gd name="T0" fmla="*/ 36 w 36"/>
                <a:gd name="T1" fmla="*/ 36 h 36"/>
                <a:gd name="T2" fmla="*/ 30 w 36"/>
                <a:gd name="T3" fmla="*/ 30 h 36"/>
                <a:gd name="T4" fmla="*/ 30 w 36"/>
                <a:gd name="T5" fmla="*/ 24 h 36"/>
                <a:gd name="T6" fmla="*/ 24 w 36"/>
                <a:gd name="T7" fmla="*/ 12 h 36"/>
                <a:gd name="T8" fmla="*/ 18 w 36"/>
                <a:gd name="T9" fmla="*/ 12 h 36"/>
                <a:gd name="T10" fmla="*/ 12 w 36"/>
                <a:gd name="T11" fmla="*/ 6 h 36"/>
                <a:gd name="T12" fmla="*/ 6 w 36"/>
                <a:gd name="T13" fmla="*/ 0 h 36"/>
                <a:gd name="T14" fmla="*/ 0 w 36"/>
                <a:gd name="T15" fmla="*/ 0 h 36"/>
                <a:gd name="T16" fmla="*/ 0 w 36"/>
                <a:gd name="T17" fmla="*/ 0 h 36"/>
                <a:gd name="T18" fmla="*/ 0 w 36"/>
                <a:gd name="T19" fmla="*/ 0 h 36"/>
                <a:gd name="T20" fmla="*/ 6 w 36"/>
                <a:gd name="T21" fmla="*/ 6 h 36"/>
                <a:gd name="T22" fmla="*/ 6 w 36"/>
                <a:gd name="T23" fmla="*/ 12 h 36"/>
                <a:gd name="T24" fmla="*/ 18 w 36"/>
                <a:gd name="T25" fmla="*/ 18 h 36"/>
                <a:gd name="T26" fmla="*/ 24 w 36"/>
                <a:gd name="T27" fmla="*/ 18 h 36"/>
                <a:gd name="T28" fmla="*/ 30 w 36"/>
                <a:gd name="T29" fmla="*/ 24 h 36"/>
                <a:gd name="T30" fmla="*/ 30 w 36"/>
                <a:gd name="T31" fmla="*/ 30 h 36"/>
                <a:gd name="T32" fmla="*/ 36 w 36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36" y="36"/>
                  </a:moveTo>
                  <a:lnTo>
                    <a:pt x="30" y="30"/>
                  </a:lnTo>
                  <a:lnTo>
                    <a:pt x="30" y="24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6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55" name="Freeform 301"/>
            <p:cNvSpPr>
              <a:spLocks/>
            </p:cNvSpPr>
            <p:nvPr/>
          </p:nvSpPr>
          <p:spPr bwMode="auto">
            <a:xfrm>
              <a:off x="5173" y="1117"/>
              <a:ext cx="30" cy="24"/>
            </a:xfrm>
            <a:custGeom>
              <a:avLst/>
              <a:gdLst>
                <a:gd name="T0" fmla="*/ 30 w 30"/>
                <a:gd name="T1" fmla="*/ 24 h 24"/>
                <a:gd name="T2" fmla="*/ 30 w 30"/>
                <a:gd name="T3" fmla="*/ 24 h 24"/>
                <a:gd name="T4" fmla="*/ 24 w 30"/>
                <a:gd name="T5" fmla="*/ 18 h 24"/>
                <a:gd name="T6" fmla="*/ 18 w 30"/>
                <a:gd name="T7" fmla="*/ 12 h 24"/>
                <a:gd name="T8" fmla="*/ 12 w 30"/>
                <a:gd name="T9" fmla="*/ 6 h 24"/>
                <a:gd name="T10" fmla="*/ 6 w 30"/>
                <a:gd name="T11" fmla="*/ 0 h 24"/>
                <a:gd name="T12" fmla="*/ 0 w 30"/>
                <a:gd name="T13" fmla="*/ 0 h 24"/>
                <a:gd name="T14" fmla="*/ 0 w 30"/>
                <a:gd name="T15" fmla="*/ 0 h 24"/>
                <a:gd name="T16" fmla="*/ 0 w 30"/>
                <a:gd name="T17" fmla="*/ 0 h 24"/>
                <a:gd name="T18" fmla="*/ 0 w 30"/>
                <a:gd name="T19" fmla="*/ 6 h 24"/>
                <a:gd name="T20" fmla="*/ 0 w 30"/>
                <a:gd name="T21" fmla="*/ 6 h 24"/>
                <a:gd name="T22" fmla="*/ 6 w 30"/>
                <a:gd name="T23" fmla="*/ 12 h 24"/>
                <a:gd name="T24" fmla="*/ 12 w 30"/>
                <a:gd name="T25" fmla="*/ 12 h 24"/>
                <a:gd name="T26" fmla="*/ 18 w 30"/>
                <a:gd name="T27" fmla="*/ 18 h 24"/>
                <a:gd name="T28" fmla="*/ 24 w 30"/>
                <a:gd name="T29" fmla="*/ 18 h 24"/>
                <a:gd name="T30" fmla="*/ 30 w 30"/>
                <a:gd name="T31" fmla="*/ 24 h 24"/>
                <a:gd name="T32" fmla="*/ 30 w 30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24"/>
                <a:gd name="T53" fmla="*/ 30 w 30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24">
                  <a:moveTo>
                    <a:pt x="30" y="24"/>
                  </a:moveTo>
                  <a:lnTo>
                    <a:pt x="30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56" name="Freeform 302"/>
            <p:cNvSpPr>
              <a:spLocks/>
            </p:cNvSpPr>
            <p:nvPr/>
          </p:nvSpPr>
          <p:spPr bwMode="auto">
            <a:xfrm>
              <a:off x="5173" y="1135"/>
              <a:ext cx="36" cy="24"/>
            </a:xfrm>
            <a:custGeom>
              <a:avLst/>
              <a:gdLst>
                <a:gd name="T0" fmla="*/ 36 w 36"/>
                <a:gd name="T1" fmla="*/ 24 h 24"/>
                <a:gd name="T2" fmla="*/ 30 w 36"/>
                <a:gd name="T3" fmla="*/ 24 h 24"/>
                <a:gd name="T4" fmla="*/ 24 w 36"/>
                <a:gd name="T5" fmla="*/ 18 h 24"/>
                <a:gd name="T6" fmla="*/ 18 w 36"/>
                <a:gd name="T7" fmla="*/ 12 h 24"/>
                <a:gd name="T8" fmla="*/ 12 w 36"/>
                <a:gd name="T9" fmla="*/ 12 h 24"/>
                <a:gd name="T10" fmla="*/ 6 w 36"/>
                <a:gd name="T11" fmla="*/ 6 h 24"/>
                <a:gd name="T12" fmla="*/ 6 w 36"/>
                <a:gd name="T13" fmla="*/ 6 h 24"/>
                <a:gd name="T14" fmla="*/ 0 w 36"/>
                <a:gd name="T15" fmla="*/ 0 h 24"/>
                <a:gd name="T16" fmla="*/ 0 w 36"/>
                <a:gd name="T17" fmla="*/ 6 h 24"/>
                <a:gd name="T18" fmla="*/ 0 w 36"/>
                <a:gd name="T19" fmla="*/ 6 h 24"/>
                <a:gd name="T20" fmla="*/ 6 w 36"/>
                <a:gd name="T21" fmla="*/ 12 h 24"/>
                <a:gd name="T22" fmla="*/ 12 w 36"/>
                <a:gd name="T23" fmla="*/ 18 h 24"/>
                <a:gd name="T24" fmla="*/ 18 w 36"/>
                <a:gd name="T25" fmla="*/ 18 h 24"/>
                <a:gd name="T26" fmla="*/ 24 w 36"/>
                <a:gd name="T27" fmla="*/ 24 h 24"/>
                <a:gd name="T28" fmla="*/ 24 w 36"/>
                <a:gd name="T29" fmla="*/ 24 h 24"/>
                <a:gd name="T30" fmla="*/ 30 w 36"/>
                <a:gd name="T31" fmla="*/ 24 h 24"/>
                <a:gd name="T32" fmla="*/ 36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36" y="24"/>
                  </a:moveTo>
                  <a:lnTo>
                    <a:pt x="30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6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57" name="Freeform 303"/>
            <p:cNvSpPr>
              <a:spLocks/>
            </p:cNvSpPr>
            <p:nvPr/>
          </p:nvSpPr>
          <p:spPr bwMode="auto">
            <a:xfrm>
              <a:off x="5179" y="1165"/>
              <a:ext cx="30" cy="12"/>
            </a:xfrm>
            <a:custGeom>
              <a:avLst/>
              <a:gdLst>
                <a:gd name="T0" fmla="*/ 30 w 30"/>
                <a:gd name="T1" fmla="*/ 12 h 12"/>
                <a:gd name="T2" fmla="*/ 24 w 30"/>
                <a:gd name="T3" fmla="*/ 12 h 12"/>
                <a:gd name="T4" fmla="*/ 24 w 30"/>
                <a:gd name="T5" fmla="*/ 6 h 12"/>
                <a:gd name="T6" fmla="*/ 18 w 30"/>
                <a:gd name="T7" fmla="*/ 6 h 12"/>
                <a:gd name="T8" fmla="*/ 12 w 30"/>
                <a:gd name="T9" fmla="*/ 6 h 12"/>
                <a:gd name="T10" fmla="*/ 6 w 30"/>
                <a:gd name="T11" fmla="*/ 0 h 12"/>
                <a:gd name="T12" fmla="*/ 6 w 30"/>
                <a:gd name="T13" fmla="*/ 0 h 12"/>
                <a:gd name="T14" fmla="*/ 0 w 30"/>
                <a:gd name="T15" fmla="*/ 0 h 12"/>
                <a:gd name="T16" fmla="*/ 0 w 30"/>
                <a:gd name="T17" fmla="*/ 6 h 12"/>
                <a:gd name="T18" fmla="*/ 0 w 30"/>
                <a:gd name="T19" fmla="*/ 6 h 12"/>
                <a:gd name="T20" fmla="*/ 6 w 30"/>
                <a:gd name="T21" fmla="*/ 12 h 12"/>
                <a:gd name="T22" fmla="*/ 6 w 30"/>
                <a:gd name="T23" fmla="*/ 12 h 12"/>
                <a:gd name="T24" fmla="*/ 12 w 30"/>
                <a:gd name="T25" fmla="*/ 12 h 12"/>
                <a:gd name="T26" fmla="*/ 18 w 30"/>
                <a:gd name="T27" fmla="*/ 12 h 12"/>
                <a:gd name="T28" fmla="*/ 24 w 30"/>
                <a:gd name="T29" fmla="*/ 12 h 12"/>
                <a:gd name="T30" fmla="*/ 30 w 30"/>
                <a:gd name="T31" fmla="*/ 12 h 12"/>
                <a:gd name="T32" fmla="*/ 30 w 30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2"/>
                <a:gd name="T53" fmla="*/ 30 w 3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2">
                  <a:moveTo>
                    <a:pt x="30" y="12"/>
                  </a:moveTo>
                  <a:lnTo>
                    <a:pt x="24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58" name="Freeform 304"/>
            <p:cNvSpPr>
              <a:spLocks/>
            </p:cNvSpPr>
            <p:nvPr/>
          </p:nvSpPr>
          <p:spPr bwMode="auto">
            <a:xfrm>
              <a:off x="5185" y="1189"/>
              <a:ext cx="30" cy="6"/>
            </a:xfrm>
            <a:custGeom>
              <a:avLst/>
              <a:gdLst>
                <a:gd name="T0" fmla="*/ 30 w 30"/>
                <a:gd name="T1" fmla="*/ 6 h 6"/>
                <a:gd name="T2" fmla="*/ 24 w 30"/>
                <a:gd name="T3" fmla="*/ 0 h 6"/>
                <a:gd name="T4" fmla="*/ 18 w 30"/>
                <a:gd name="T5" fmla="*/ 0 h 6"/>
                <a:gd name="T6" fmla="*/ 18 w 30"/>
                <a:gd name="T7" fmla="*/ 0 h 6"/>
                <a:gd name="T8" fmla="*/ 12 w 30"/>
                <a:gd name="T9" fmla="*/ 0 h 6"/>
                <a:gd name="T10" fmla="*/ 6 w 30"/>
                <a:gd name="T11" fmla="*/ 0 h 6"/>
                <a:gd name="T12" fmla="*/ 6 w 30"/>
                <a:gd name="T13" fmla="*/ 0 h 6"/>
                <a:gd name="T14" fmla="*/ 0 w 30"/>
                <a:gd name="T15" fmla="*/ 0 h 6"/>
                <a:gd name="T16" fmla="*/ 0 w 30"/>
                <a:gd name="T17" fmla="*/ 0 h 6"/>
                <a:gd name="T18" fmla="*/ 0 w 30"/>
                <a:gd name="T19" fmla="*/ 0 h 6"/>
                <a:gd name="T20" fmla="*/ 6 w 30"/>
                <a:gd name="T21" fmla="*/ 6 h 6"/>
                <a:gd name="T22" fmla="*/ 6 w 30"/>
                <a:gd name="T23" fmla="*/ 6 h 6"/>
                <a:gd name="T24" fmla="*/ 12 w 30"/>
                <a:gd name="T25" fmla="*/ 6 h 6"/>
                <a:gd name="T26" fmla="*/ 18 w 30"/>
                <a:gd name="T27" fmla="*/ 6 h 6"/>
                <a:gd name="T28" fmla="*/ 18 w 30"/>
                <a:gd name="T29" fmla="*/ 6 h 6"/>
                <a:gd name="T30" fmla="*/ 24 w 30"/>
                <a:gd name="T31" fmla="*/ 6 h 6"/>
                <a:gd name="T32" fmla="*/ 30 w 30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30" y="6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59" name="Freeform 305"/>
            <p:cNvSpPr>
              <a:spLocks/>
            </p:cNvSpPr>
            <p:nvPr/>
          </p:nvSpPr>
          <p:spPr bwMode="auto">
            <a:xfrm>
              <a:off x="5191" y="1201"/>
              <a:ext cx="24" cy="6"/>
            </a:xfrm>
            <a:custGeom>
              <a:avLst/>
              <a:gdLst>
                <a:gd name="T0" fmla="*/ 24 w 24"/>
                <a:gd name="T1" fmla="*/ 6 h 6"/>
                <a:gd name="T2" fmla="*/ 24 w 24"/>
                <a:gd name="T3" fmla="*/ 6 h 6"/>
                <a:gd name="T4" fmla="*/ 18 w 24"/>
                <a:gd name="T5" fmla="*/ 0 h 6"/>
                <a:gd name="T6" fmla="*/ 18 w 24"/>
                <a:gd name="T7" fmla="*/ 0 h 6"/>
                <a:gd name="T8" fmla="*/ 12 w 24"/>
                <a:gd name="T9" fmla="*/ 0 h 6"/>
                <a:gd name="T10" fmla="*/ 6 w 24"/>
                <a:gd name="T11" fmla="*/ 0 h 6"/>
                <a:gd name="T12" fmla="*/ 6 w 24"/>
                <a:gd name="T13" fmla="*/ 0 h 6"/>
                <a:gd name="T14" fmla="*/ 0 w 24"/>
                <a:gd name="T15" fmla="*/ 6 h 6"/>
                <a:gd name="T16" fmla="*/ 0 w 24"/>
                <a:gd name="T17" fmla="*/ 6 h 6"/>
                <a:gd name="T18" fmla="*/ 0 w 24"/>
                <a:gd name="T19" fmla="*/ 6 h 6"/>
                <a:gd name="T20" fmla="*/ 0 w 24"/>
                <a:gd name="T21" fmla="*/ 6 h 6"/>
                <a:gd name="T22" fmla="*/ 6 w 24"/>
                <a:gd name="T23" fmla="*/ 6 h 6"/>
                <a:gd name="T24" fmla="*/ 6 w 24"/>
                <a:gd name="T25" fmla="*/ 6 h 6"/>
                <a:gd name="T26" fmla="*/ 12 w 24"/>
                <a:gd name="T27" fmla="*/ 6 h 6"/>
                <a:gd name="T28" fmla="*/ 18 w 24"/>
                <a:gd name="T29" fmla="*/ 6 h 6"/>
                <a:gd name="T30" fmla="*/ 24 w 24"/>
                <a:gd name="T31" fmla="*/ 6 h 6"/>
                <a:gd name="T32" fmla="*/ 24 w 24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24" y="6"/>
                  </a:moveTo>
                  <a:lnTo>
                    <a:pt x="24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60" name="Freeform 306"/>
            <p:cNvSpPr>
              <a:spLocks/>
            </p:cNvSpPr>
            <p:nvPr/>
          </p:nvSpPr>
          <p:spPr bwMode="auto">
            <a:xfrm>
              <a:off x="5197" y="1213"/>
              <a:ext cx="24" cy="12"/>
            </a:xfrm>
            <a:custGeom>
              <a:avLst/>
              <a:gdLst>
                <a:gd name="T0" fmla="*/ 24 w 24"/>
                <a:gd name="T1" fmla="*/ 12 h 12"/>
                <a:gd name="T2" fmla="*/ 24 w 24"/>
                <a:gd name="T3" fmla="*/ 6 h 12"/>
                <a:gd name="T4" fmla="*/ 24 w 24"/>
                <a:gd name="T5" fmla="*/ 6 h 12"/>
                <a:gd name="T6" fmla="*/ 18 w 24"/>
                <a:gd name="T7" fmla="*/ 6 h 12"/>
                <a:gd name="T8" fmla="*/ 18 w 24"/>
                <a:gd name="T9" fmla="*/ 0 h 12"/>
                <a:gd name="T10" fmla="*/ 12 w 24"/>
                <a:gd name="T11" fmla="*/ 0 h 12"/>
                <a:gd name="T12" fmla="*/ 6 w 24"/>
                <a:gd name="T13" fmla="*/ 0 h 12"/>
                <a:gd name="T14" fmla="*/ 6 w 24"/>
                <a:gd name="T15" fmla="*/ 0 h 12"/>
                <a:gd name="T16" fmla="*/ 0 w 24"/>
                <a:gd name="T17" fmla="*/ 6 h 12"/>
                <a:gd name="T18" fmla="*/ 0 w 24"/>
                <a:gd name="T19" fmla="*/ 6 h 12"/>
                <a:gd name="T20" fmla="*/ 6 w 24"/>
                <a:gd name="T21" fmla="*/ 12 h 12"/>
                <a:gd name="T22" fmla="*/ 6 w 24"/>
                <a:gd name="T23" fmla="*/ 12 h 12"/>
                <a:gd name="T24" fmla="*/ 12 w 24"/>
                <a:gd name="T25" fmla="*/ 12 h 12"/>
                <a:gd name="T26" fmla="*/ 18 w 24"/>
                <a:gd name="T27" fmla="*/ 12 h 12"/>
                <a:gd name="T28" fmla="*/ 18 w 24"/>
                <a:gd name="T29" fmla="*/ 12 h 12"/>
                <a:gd name="T30" fmla="*/ 24 w 24"/>
                <a:gd name="T31" fmla="*/ 12 h 12"/>
                <a:gd name="T32" fmla="*/ 24 w 24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2"/>
                <a:gd name="T53" fmla="*/ 24 w 2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2">
                  <a:moveTo>
                    <a:pt x="24" y="12"/>
                  </a:moveTo>
                  <a:lnTo>
                    <a:pt x="24" y="6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61" name="Freeform 307"/>
            <p:cNvSpPr>
              <a:spLocks/>
            </p:cNvSpPr>
            <p:nvPr/>
          </p:nvSpPr>
          <p:spPr bwMode="auto">
            <a:xfrm>
              <a:off x="5203" y="1225"/>
              <a:ext cx="24" cy="6"/>
            </a:xfrm>
            <a:custGeom>
              <a:avLst/>
              <a:gdLst>
                <a:gd name="T0" fmla="*/ 24 w 24"/>
                <a:gd name="T1" fmla="*/ 6 h 6"/>
                <a:gd name="T2" fmla="*/ 24 w 24"/>
                <a:gd name="T3" fmla="*/ 6 h 6"/>
                <a:gd name="T4" fmla="*/ 18 w 24"/>
                <a:gd name="T5" fmla="*/ 6 h 6"/>
                <a:gd name="T6" fmla="*/ 18 w 24"/>
                <a:gd name="T7" fmla="*/ 0 h 6"/>
                <a:gd name="T8" fmla="*/ 12 w 24"/>
                <a:gd name="T9" fmla="*/ 0 h 6"/>
                <a:gd name="T10" fmla="*/ 6 w 24"/>
                <a:gd name="T11" fmla="*/ 0 h 6"/>
                <a:gd name="T12" fmla="*/ 6 w 24"/>
                <a:gd name="T13" fmla="*/ 0 h 6"/>
                <a:gd name="T14" fmla="*/ 0 w 24"/>
                <a:gd name="T15" fmla="*/ 0 h 6"/>
                <a:gd name="T16" fmla="*/ 0 w 24"/>
                <a:gd name="T17" fmla="*/ 0 h 6"/>
                <a:gd name="T18" fmla="*/ 0 w 24"/>
                <a:gd name="T19" fmla="*/ 6 h 6"/>
                <a:gd name="T20" fmla="*/ 0 w 24"/>
                <a:gd name="T21" fmla="*/ 6 h 6"/>
                <a:gd name="T22" fmla="*/ 6 w 24"/>
                <a:gd name="T23" fmla="*/ 6 h 6"/>
                <a:gd name="T24" fmla="*/ 6 w 24"/>
                <a:gd name="T25" fmla="*/ 6 h 6"/>
                <a:gd name="T26" fmla="*/ 12 w 24"/>
                <a:gd name="T27" fmla="*/ 6 h 6"/>
                <a:gd name="T28" fmla="*/ 18 w 24"/>
                <a:gd name="T29" fmla="*/ 6 h 6"/>
                <a:gd name="T30" fmla="*/ 24 w 24"/>
                <a:gd name="T31" fmla="*/ 6 h 6"/>
                <a:gd name="T32" fmla="*/ 24 w 24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24" y="6"/>
                  </a:moveTo>
                  <a:lnTo>
                    <a:pt x="24" y="6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62" name="Freeform 308"/>
            <p:cNvSpPr>
              <a:spLocks/>
            </p:cNvSpPr>
            <p:nvPr/>
          </p:nvSpPr>
          <p:spPr bwMode="auto">
            <a:xfrm>
              <a:off x="5179" y="1033"/>
              <a:ext cx="24" cy="48"/>
            </a:xfrm>
            <a:custGeom>
              <a:avLst/>
              <a:gdLst>
                <a:gd name="T0" fmla="*/ 0 w 24"/>
                <a:gd name="T1" fmla="*/ 6 h 48"/>
                <a:gd name="T2" fmla="*/ 0 w 24"/>
                <a:gd name="T3" fmla="*/ 6 h 48"/>
                <a:gd name="T4" fmla="*/ 0 w 24"/>
                <a:gd name="T5" fmla="*/ 12 h 48"/>
                <a:gd name="T6" fmla="*/ 6 w 24"/>
                <a:gd name="T7" fmla="*/ 18 h 48"/>
                <a:gd name="T8" fmla="*/ 12 w 24"/>
                <a:gd name="T9" fmla="*/ 24 h 48"/>
                <a:gd name="T10" fmla="*/ 18 w 24"/>
                <a:gd name="T11" fmla="*/ 30 h 48"/>
                <a:gd name="T12" fmla="*/ 18 w 24"/>
                <a:gd name="T13" fmla="*/ 36 h 48"/>
                <a:gd name="T14" fmla="*/ 24 w 24"/>
                <a:gd name="T15" fmla="*/ 42 h 48"/>
                <a:gd name="T16" fmla="*/ 24 w 24"/>
                <a:gd name="T17" fmla="*/ 48 h 48"/>
                <a:gd name="T18" fmla="*/ 24 w 24"/>
                <a:gd name="T19" fmla="*/ 36 h 48"/>
                <a:gd name="T20" fmla="*/ 18 w 24"/>
                <a:gd name="T21" fmla="*/ 30 h 48"/>
                <a:gd name="T22" fmla="*/ 18 w 24"/>
                <a:gd name="T23" fmla="*/ 24 h 48"/>
                <a:gd name="T24" fmla="*/ 12 w 24"/>
                <a:gd name="T25" fmla="*/ 18 h 48"/>
                <a:gd name="T26" fmla="*/ 6 w 24"/>
                <a:gd name="T27" fmla="*/ 12 h 48"/>
                <a:gd name="T28" fmla="*/ 6 w 24"/>
                <a:gd name="T29" fmla="*/ 6 h 48"/>
                <a:gd name="T30" fmla="*/ 0 w 24"/>
                <a:gd name="T31" fmla="*/ 0 h 48"/>
                <a:gd name="T32" fmla="*/ 0 w 24"/>
                <a:gd name="T33" fmla="*/ 6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8"/>
                <a:gd name="T53" fmla="*/ 24 w 24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8">
                  <a:moveTo>
                    <a:pt x="0" y="6"/>
                  </a:move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24" y="36"/>
                  </a:lnTo>
                  <a:lnTo>
                    <a:pt x="18" y="30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63" name="Freeform 309"/>
            <p:cNvSpPr>
              <a:spLocks/>
            </p:cNvSpPr>
            <p:nvPr/>
          </p:nvSpPr>
          <p:spPr bwMode="auto">
            <a:xfrm>
              <a:off x="5191" y="1027"/>
              <a:ext cx="12" cy="36"/>
            </a:xfrm>
            <a:custGeom>
              <a:avLst/>
              <a:gdLst>
                <a:gd name="T0" fmla="*/ 12 w 12"/>
                <a:gd name="T1" fmla="*/ 36 h 36"/>
                <a:gd name="T2" fmla="*/ 12 w 12"/>
                <a:gd name="T3" fmla="*/ 24 h 36"/>
                <a:gd name="T4" fmla="*/ 6 w 12"/>
                <a:gd name="T5" fmla="*/ 12 h 36"/>
                <a:gd name="T6" fmla="*/ 0 w 12"/>
                <a:gd name="T7" fmla="*/ 6 h 36"/>
                <a:gd name="T8" fmla="*/ 0 w 12"/>
                <a:gd name="T9" fmla="*/ 0 h 36"/>
                <a:gd name="T10" fmla="*/ 0 w 12"/>
                <a:gd name="T11" fmla="*/ 6 h 36"/>
                <a:gd name="T12" fmla="*/ 0 w 12"/>
                <a:gd name="T13" fmla="*/ 6 h 36"/>
                <a:gd name="T14" fmla="*/ 0 w 12"/>
                <a:gd name="T15" fmla="*/ 12 h 36"/>
                <a:gd name="T16" fmla="*/ 6 w 12"/>
                <a:gd name="T17" fmla="*/ 18 h 36"/>
                <a:gd name="T18" fmla="*/ 6 w 12"/>
                <a:gd name="T19" fmla="*/ 24 h 36"/>
                <a:gd name="T20" fmla="*/ 12 w 12"/>
                <a:gd name="T21" fmla="*/ 30 h 36"/>
                <a:gd name="T22" fmla="*/ 12 w 12"/>
                <a:gd name="T23" fmla="*/ 30 h 36"/>
                <a:gd name="T24" fmla="*/ 12 w 12"/>
                <a:gd name="T25" fmla="*/ 36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36"/>
                <a:gd name="T41" fmla="*/ 12 w 12"/>
                <a:gd name="T42" fmla="*/ 36 h 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36">
                  <a:moveTo>
                    <a:pt x="12" y="36"/>
                  </a:moveTo>
                  <a:lnTo>
                    <a:pt x="12" y="24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2" y="30"/>
                  </a:lnTo>
                  <a:lnTo>
                    <a:pt x="12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64" name="Freeform 310"/>
            <p:cNvSpPr>
              <a:spLocks/>
            </p:cNvSpPr>
            <p:nvPr/>
          </p:nvSpPr>
          <p:spPr bwMode="auto">
            <a:xfrm>
              <a:off x="5275" y="1147"/>
              <a:ext cx="48" cy="161"/>
            </a:xfrm>
            <a:custGeom>
              <a:avLst/>
              <a:gdLst>
                <a:gd name="T0" fmla="*/ 12 w 48"/>
                <a:gd name="T1" fmla="*/ 161 h 161"/>
                <a:gd name="T2" fmla="*/ 6 w 48"/>
                <a:gd name="T3" fmla="*/ 161 h 161"/>
                <a:gd name="T4" fmla="*/ 6 w 48"/>
                <a:gd name="T5" fmla="*/ 161 h 161"/>
                <a:gd name="T6" fmla="*/ 6 w 48"/>
                <a:gd name="T7" fmla="*/ 161 h 161"/>
                <a:gd name="T8" fmla="*/ 0 w 48"/>
                <a:gd name="T9" fmla="*/ 161 h 161"/>
                <a:gd name="T10" fmla="*/ 18 w 48"/>
                <a:gd name="T11" fmla="*/ 143 h 161"/>
                <a:gd name="T12" fmla="*/ 30 w 48"/>
                <a:gd name="T13" fmla="*/ 120 h 161"/>
                <a:gd name="T14" fmla="*/ 42 w 48"/>
                <a:gd name="T15" fmla="*/ 102 h 161"/>
                <a:gd name="T16" fmla="*/ 42 w 48"/>
                <a:gd name="T17" fmla="*/ 78 h 161"/>
                <a:gd name="T18" fmla="*/ 48 w 48"/>
                <a:gd name="T19" fmla="*/ 54 h 161"/>
                <a:gd name="T20" fmla="*/ 42 w 48"/>
                <a:gd name="T21" fmla="*/ 36 h 161"/>
                <a:gd name="T22" fmla="*/ 42 w 48"/>
                <a:gd name="T23" fmla="*/ 18 h 161"/>
                <a:gd name="T24" fmla="*/ 42 w 48"/>
                <a:gd name="T25" fmla="*/ 0 h 161"/>
                <a:gd name="T26" fmla="*/ 48 w 48"/>
                <a:gd name="T27" fmla="*/ 12 h 161"/>
                <a:gd name="T28" fmla="*/ 48 w 48"/>
                <a:gd name="T29" fmla="*/ 30 h 161"/>
                <a:gd name="T30" fmla="*/ 48 w 48"/>
                <a:gd name="T31" fmla="*/ 54 h 161"/>
                <a:gd name="T32" fmla="*/ 48 w 48"/>
                <a:gd name="T33" fmla="*/ 78 h 161"/>
                <a:gd name="T34" fmla="*/ 42 w 48"/>
                <a:gd name="T35" fmla="*/ 108 h 161"/>
                <a:gd name="T36" fmla="*/ 36 w 48"/>
                <a:gd name="T37" fmla="*/ 132 h 161"/>
                <a:gd name="T38" fmla="*/ 24 w 48"/>
                <a:gd name="T39" fmla="*/ 149 h 161"/>
                <a:gd name="T40" fmla="*/ 12 w 48"/>
                <a:gd name="T41" fmla="*/ 161 h 16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8"/>
                <a:gd name="T64" fmla="*/ 0 h 161"/>
                <a:gd name="T65" fmla="*/ 48 w 48"/>
                <a:gd name="T66" fmla="*/ 161 h 16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8" h="161">
                  <a:moveTo>
                    <a:pt x="12" y="161"/>
                  </a:moveTo>
                  <a:lnTo>
                    <a:pt x="6" y="161"/>
                  </a:lnTo>
                  <a:lnTo>
                    <a:pt x="0" y="161"/>
                  </a:lnTo>
                  <a:lnTo>
                    <a:pt x="18" y="143"/>
                  </a:lnTo>
                  <a:lnTo>
                    <a:pt x="30" y="120"/>
                  </a:lnTo>
                  <a:lnTo>
                    <a:pt x="42" y="102"/>
                  </a:lnTo>
                  <a:lnTo>
                    <a:pt x="42" y="78"/>
                  </a:lnTo>
                  <a:lnTo>
                    <a:pt x="48" y="54"/>
                  </a:lnTo>
                  <a:lnTo>
                    <a:pt x="42" y="36"/>
                  </a:lnTo>
                  <a:lnTo>
                    <a:pt x="42" y="18"/>
                  </a:lnTo>
                  <a:lnTo>
                    <a:pt x="42" y="0"/>
                  </a:lnTo>
                  <a:lnTo>
                    <a:pt x="48" y="12"/>
                  </a:lnTo>
                  <a:lnTo>
                    <a:pt x="48" y="30"/>
                  </a:lnTo>
                  <a:lnTo>
                    <a:pt x="48" y="54"/>
                  </a:lnTo>
                  <a:lnTo>
                    <a:pt x="48" y="78"/>
                  </a:lnTo>
                  <a:lnTo>
                    <a:pt x="42" y="108"/>
                  </a:lnTo>
                  <a:lnTo>
                    <a:pt x="36" y="132"/>
                  </a:lnTo>
                  <a:lnTo>
                    <a:pt x="24" y="149"/>
                  </a:lnTo>
                  <a:lnTo>
                    <a:pt x="12" y="161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65" name="Freeform 311"/>
            <p:cNvSpPr>
              <a:spLocks/>
            </p:cNvSpPr>
            <p:nvPr/>
          </p:nvSpPr>
          <p:spPr bwMode="auto">
            <a:xfrm>
              <a:off x="5287" y="1153"/>
              <a:ext cx="36" cy="18"/>
            </a:xfrm>
            <a:custGeom>
              <a:avLst/>
              <a:gdLst>
                <a:gd name="T0" fmla="*/ 36 w 36"/>
                <a:gd name="T1" fmla="*/ 18 h 18"/>
                <a:gd name="T2" fmla="*/ 30 w 36"/>
                <a:gd name="T3" fmla="*/ 18 h 18"/>
                <a:gd name="T4" fmla="*/ 30 w 36"/>
                <a:gd name="T5" fmla="*/ 12 h 18"/>
                <a:gd name="T6" fmla="*/ 24 w 36"/>
                <a:gd name="T7" fmla="*/ 6 h 18"/>
                <a:gd name="T8" fmla="*/ 18 w 36"/>
                <a:gd name="T9" fmla="*/ 6 h 18"/>
                <a:gd name="T10" fmla="*/ 12 w 36"/>
                <a:gd name="T11" fmla="*/ 0 h 18"/>
                <a:gd name="T12" fmla="*/ 6 w 36"/>
                <a:gd name="T13" fmla="*/ 0 h 18"/>
                <a:gd name="T14" fmla="*/ 6 w 36"/>
                <a:gd name="T15" fmla="*/ 0 h 18"/>
                <a:gd name="T16" fmla="*/ 0 w 36"/>
                <a:gd name="T17" fmla="*/ 0 h 18"/>
                <a:gd name="T18" fmla="*/ 0 w 36"/>
                <a:gd name="T19" fmla="*/ 0 h 18"/>
                <a:gd name="T20" fmla="*/ 6 w 36"/>
                <a:gd name="T21" fmla="*/ 0 h 18"/>
                <a:gd name="T22" fmla="*/ 6 w 36"/>
                <a:gd name="T23" fmla="*/ 6 h 18"/>
                <a:gd name="T24" fmla="*/ 12 w 36"/>
                <a:gd name="T25" fmla="*/ 6 h 18"/>
                <a:gd name="T26" fmla="*/ 18 w 36"/>
                <a:gd name="T27" fmla="*/ 12 h 18"/>
                <a:gd name="T28" fmla="*/ 24 w 36"/>
                <a:gd name="T29" fmla="*/ 12 h 18"/>
                <a:gd name="T30" fmla="*/ 30 w 36"/>
                <a:gd name="T31" fmla="*/ 18 h 18"/>
                <a:gd name="T32" fmla="*/ 36 w 36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36" y="18"/>
                  </a:moveTo>
                  <a:lnTo>
                    <a:pt x="30" y="18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66" name="Freeform 312"/>
            <p:cNvSpPr>
              <a:spLocks/>
            </p:cNvSpPr>
            <p:nvPr/>
          </p:nvSpPr>
          <p:spPr bwMode="auto">
            <a:xfrm>
              <a:off x="5287" y="1153"/>
              <a:ext cx="36" cy="36"/>
            </a:xfrm>
            <a:custGeom>
              <a:avLst/>
              <a:gdLst>
                <a:gd name="T0" fmla="*/ 0 w 36"/>
                <a:gd name="T1" fmla="*/ 6 h 36"/>
                <a:gd name="T2" fmla="*/ 0 w 36"/>
                <a:gd name="T3" fmla="*/ 0 h 36"/>
                <a:gd name="T4" fmla="*/ 6 w 36"/>
                <a:gd name="T5" fmla="*/ 6 h 36"/>
                <a:gd name="T6" fmla="*/ 6 w 36"/>
                <a:gd name="T7" fmla="*/ 6 h 36"/>
                <a:gd name="T8" fmla="*/ 18 w 36"/>
                <a:gd name="T9" fmla="*/ 12 h 36"/>
                <a:gd name="T10" fmla="*/ 24 w 36"/>
                <a:gd name="T11" fmla="*/ 18 h 36"/>
                <a:gd name="T12" fmla="*/ 30 w 36"/>
                <a:gd name="T13" fmla="*/ 24 h 36"/>
                <a:gd name="T14" fmla="*/ 30 w 36"/>
                <a:gd name="T15" fmla="*/ 30 h 36"/>
                <a:gd name="T16" fmla="*/ 36 w 36"/>
                <a:gd name="T17" fmla="*/ 36 h 36"/>
                <a:gd name="T18" fmla="*/ 30 w 36"/>
                <a:gd name="T19" fmla="*/ 30 h 36"/>
                <a:gd name="T20" fmla="*/ 24 w 36"/>
                <a:gd name="T21" fmla="*/ 30 h 36"/>
                <a:gd name="T22" fmla="*/ 18 w 36"/>
                <a:gd name="T23" fmla="*/ 24 h 36"/>
                <a:gd name="T24" fmla="*/ 12 w 36"/>
                <a:gd name="T25" fmla="*/ 18 h 36"/>
                <a:gd name="T26" fmla="*/ 6 w 36"/>
                <a:gd name="T27" fmla="*/ 12 h 36"/>
                <a:gd name="T28" fmla="*/ 0 w 36"/>
                <a:gd name="T29" fmla="*/ 6 h 36"/>
                <a:gd name="T30" fmla="*/ 0 w 36"/>
                <a:gd name="T31" fmla="*/ 6 h 36"/>
                <a:gd name="T32" fmla="*/ 0 w 36"/>
                <a:gd name="T33" fmla="*/ 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0" y="6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8" y="12"/>
                  </a:lnTo>
                  <a:lnTo>
                    <a:pt x="24" y="18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6" y="36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67" name="Freeform 313"/>
            <p:cNvSpPr>
              <a:spLocks/>
            </p:cNvSpPr>
            <p:nvPr/>
          </p:nvSpPr>
          <p:spPr bwMode="auto">
            <a:xfrm>
              <a:off x="5275" y="1177"/>
              <a:ext cx="48" cy="42"/>
            </a:xfrm>
            <a:custGeom>
              <a:avLst/>
              <a:gdLst>
                <a:gd name="T0" fmla="*/ 0 w 48"/>
                <a:gd name="T1" fmla="*/ 0 h 42"/>
                <a:gd name="T2" fmla="*/ 6 w 48"/>
                <a:gd name="T3" fmla="*/ 0 h 42"/>
                <a:gd name="T4" fmla="*/ 12 w 48"/>
                <a:gd name="T5" fmla="*/ 0 h 42"/>
                <a:gd name="T6" fmla="*/ 18 w 48"/>
                <a:gd name="T7" fmla="*/ 6 h 42"/>
                <a:gd name="T8" fmla="*/ 24 w 48"/>
                <a:gd name="T9" fmla="*/ 12 h 42"/>
                <a:gd name="T10" fmla="*/ 30 w 48"/>
                <a:gd name="T11" fmla="*/ 18 h 42"/>
                <a:gd name="T12" fmla="*/ 42 w 48"/>
                <a:gd name="T13" fmla="*/ 30 h 42"/>
                <a:gd name="T14" fmla="*/ 42 w 48"/>
                <a:gd name="T15" fmla="*/ 36 h 42"/>
                <a:gd name="T16" fmla="*/ 48 w 48"/>
                <a:gd name="T17" fmla="*/ 42 h 42"/>
                <a:gd name="T18" fmla="*/ 42 w 48"/>
                <a:gd name="T19" fmla="*/ 42 h 42"/>
                <a:gd name="T20" fmla="*/ 36 w 48"/>
                <a:gd name="T21" fmla="*/ 36 h 42"/>
                <a:gd name="T22" fmla="*/ 30 w 48"/>
                <a:gd name="T23" fmla="*/ 30 h 42"/>
                <a:gd name="T24" fmla="*/ 24 w 48"/>
                <a:gd name="T25" fmla="*/ 24 h 42"/>
                <a:gd name="T26" fmla="*/ 12 w 48"/>
                <a:gd name="T27" fmla="*/ 12 h 42"/>
                <a:gd name="T28" fmla="*/ 6 w 48"/>
                <a:gd name="T29" fmla="*/ 6 h 42"/>
                <a:gd name="T30" fmla="*/ 6 w 48"/>
                <a:gd name="T31" fmla="*/ 6 h 42"/>
                <a:gd name="T32" fmla="*/ 0 w 48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42"/>
                <a:gd name="T53" fmla="*/ 48 w 48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42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42" y="42"/>
                  </a:lnTo>
                  <a:lnTo>
                    <a:pt x="36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68" name="Freeform 314"/>
            <p:cNvSpPr>
              <a:spLocks/>
            </p:cNvSpPr>
            <p:nvPr/>
          </p:nvSpPr>
          <p:spPr bwMode="auto">
            <a:xfrm>
              <a:off x="5269" y="1213"/>
              <a:ext cx="48" cy="36"/>
            </a:xfrm>
            <a:custGeom>
              <a:avLst/>
              <a:gdLst>
                <a:gd name="T0" fmla="*/ 0 w 48"/>
                <a:gd name="T1" fmla="*/ 0 h 36"/>
                <a:gd name="T2" fmla="*/ 0 w 48"/>
                <a:gd name="T3" fmla="*/ 0 h 36"/>
                <a:gd name="T4" fmla="*/ 12 w 48"/>
                <a:gd name="T5" fmla="*/ 0 h 36"/>
                <a:gd name="T6" fmla="*/ 18 w 48"/>
                <a:gd name="T7" fmla="*/ 6 h 36"/>
                <a:gd name="T8" fmla="*/ 24 w 48"/>
                <a:gd name="T9" fmla="*/ 12 h 36"/>
                <a:gd name="T10" fmla="*/ 36 w 48"/>
                <a:gd name="T11" fmla="*/ 18 h 36"/>
                <a:gd name="T12" fmla="*/ 42 w 48"/>
                <a:gd name="T13" fmla="*/ 24 h 36"/>
                <a:gd name="T14" fmla="*/ 48 w 48"/>
                <a:gd name="T15" fmla="*/ 30 h 36"/>
                <a:gd name="T16" fmla="*/ 48 w 48"/>
                <a:gd name="T17" fmla="*/ 36 h 36"/>
                <a:gd name="T18" fmla="*/ 48 w 48"/>
                <a:gd name="T19" fmla="*/ 36 h 36"/>
                <a:gd name="T20" fmla="*/ 42 w 48"/>
                <a:gd name="T21" fmla="*/ 30 h 36"/>
                <a:gd name="T22" fmla="*/ 30 w 48"/>
                <a:gd name="T23" fmla="*/ 24 h 36"/>
                <a:gd name="T24" fmla="*/ 24 w 48"/>
                <a:gd name="T25" fmla="*/ 18 h 36"/>
                <a:gd name="T26" fmla="*/ 12 w 48"/>
                <a:gd name="T27" fmla="*/ 12 h 36"/>
                <a:gd name="T28" fmla="*/ 6 w 48"/>
                <a:gd name="T29" fmla="*/ 6 h 36"/>
                <a:gd name="T30" fmla="*/ 0 w 48"/>
                <a:gd name="T31" fmla="*/ 0 h 36"/>
                <a:gd name="T32" fmla="*/ 0 w 48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36"/>
                <a:gd name="T53" fmla="*/ 48 w 48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36">
                  <a:moveTo>
                    <a:pt x="0" y="0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42" y="30"/>
                  </a:lnTo>
                  <a:lnTo>
                    <a:pt x="30" y="24"/>
                  </a:lnTo>
                  <a:lnTo>
                    <a:pt x="24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69" name="Freeform 315"/>
            <p:cNvSpPr>
              <a:spLocks/>
            </p:cNvSpPr>
            <p:nvPr/>
          </p:nvSpPr>
          <p:spPr bwMode="auto">
            <a:xfrm>
              <a:off x="5269" y="1225"/>
              <a:ext cx="42" cy="36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6 w 42"/>
                <a:gd name="T5" fmla="*/ 6 h 36"/>
                <a:gd name="T6" fmla="*/ 12 w 42"/>
                <a:gd name="T7" fmla="*/ 6 h 36"/>
                <a:gd name="T8" fmla="*/ 24 w 42"/>
                <a:gd name="T9" fmla="*/ 12 h 36"/>
                <a:gd name="T10" fmla="*/ 30 w 42"/>
                <a:gd name="T11" fmla="*/ 18 h 36"/>
                <a:gd name="T12" fmla="*/ 36 w 42"/>
                <a:gd name="T13" fmla="*/ 24 h 36"/>
                <a:gd name="T14" fmla="*/ 42 w 42"/>
                <a:gd name="T15" fmla="*/ 30 h 36"/>
                <a:gd name="T16" fmla="*/ 42 w 42"/>
                <a:gd name="T17" fmla="*/ 36 h 36"/>
                <a:gd name="T18" fmla="*/ 42 w 42"/>
                <a:gd name="T19" fmla="*/ 36 h 36"/>
                <a:gd name="T20" fmla="*/ 30 w 42"/>
                <a:gd name="T21" fmla="*/ 30 h 36"/>
                <a:gd name="T22" fmla="*/ 24 w 42"/>
                <a:gd name="T23" fmla="*/ 24 h 36"/>
                <a:gd name="T24" fmla="*/ 18 w 42"/>
                <a:gd name="T25" fmla="*/ 18 h 36"/>
                <a:gd name="T26" fmla="*/ 6 w 42"/>
                <a:gd name="T27" fmla="*/ 12 h 36"/>
                <a:gd name="T28" fmla="*/ 0 w 42"/>
                <a:gd name="T29" fmla="*/ 12 h 36"/>
                <a:gd name="T30" fmla="*/ 0 w 42"/>
                <a:gd name="T31" fmla="*/ 6 h 36"/>
                <a:gd name="T32" fmla="*/ 0 w 42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6"/>
                <a:gd name="T53" fmla="*/ 42 w 42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6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70" name="Freeform 316"/>
            <p:cNvSpPr>
              <a:spLocks/>
            </p:cNvSpPr>
            <p:nvPr/>
          </p:nvSpPr>
          <p:spPr bwMode="auto">
            <a:xfrm>
              <a:off x="5269" y="1255"/>
              <a:ext cx="36" cy="30"/>
            </a:xfrm>
            <a:custGeom>
              <a:avLst/>
              <a:gdLst>
                <a:gd name="T0" fmla="*/ 0 w 36"/>
                <a:gd name="T1" fmla="*/ 0 h 30"/>
                <a:gd name="T2" fmla="*/ 0 w 36"/>
                <a:gd name="T3" fmla="*/ 0 h 30"/>
                <a:gd name="T4" fmla="*/ 6 w 36"/>
                <a:gd name="T5" fmla="*/ 0 h 30"/>
                <a:gd name="T6" fmla="*/ 12 w 36"/>
                <a:gd name="T7" fmla="*/ 6 h 30"/>
                <a:gd name="T8" fmla="*/ 18 w 36"/>
                <a:gd name="T9" fmla="*/ 6 h 30"/>
                <a:gd name="T10" fmla="*/ 24 w 36"/>
                <a:gd name="T11" fmla="*/ 12 h 30"/>
                <a:gd name="T12" fmla="*/ 30 w 36"/>
                <a:gd name="T13" fmla="*/ 18 h 30"/>
                <a:gd name="T14" fmla="*/ 36 w 36"/>
                <a:gd name="T15" fmla="*/ 24 h 30"/>
                <a:gd name="T16" fmla="*/ 36 w 36"/>
                <a:gd name="T17" fmla="*/ 30 h 30"/>
                <a:gd name="T18" fmla="*/ 30 w 36"/>
                <a:gd name="T19" fmla="*/ 30 h 30"/>
                <a:gd name="T20" fmla="*/ 30 w 36"/>
                <a:gd name="T21" fmla="*/ 24 h 30"/>
                <a:gd name="T22" fmla="*/ 18 w 36"/>
                <a:gd name="T23" fmla="*/ 18 h 30"/>
                <a:gd name="T24" fmla="*/ 12 w 36"/>
                <a:gd name="T25" fmla="*/ 18 h 30"/>
                <a:gd name="T26" fmla="*/ 6 w 36"/>
                <a:gd name="T27" fmla="*/ 12 h 30"/>
                <a:gd name="T28" fmla="*/ 0 w 36"/>
                <a:gd name="T29" fmla="*/ 6 h 30"/>
                <a:gd name="T30" fmla="*/ 0 w 36"/>
                <a:gd name="T31" fmla="*/ 6 h 30"/>
                <a:gd name="T32" fmla="*/ 0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24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30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71" name="Freeform 317"/>
            <p:cNvSpPr>
              <a:spLocks/>
            </p:cNvSpPr>
            <p:nvPr/>
          </p:nvSpPr>
          <p:spPr bwMode="auto">
            <a:xfrm>
              <a:off x="5257" y="1296"/>
              <a:ext cx="24" cy="6"/>
            </a:xfrm>
            <a:custGeom>
              <a:avLst/>
              <a:gdLst>
                <a:gd name="T0" fmla="*/ 0 w 24"/>
                <a:gd name="T1" fmla="*/ 0 h 6"/>
                <a:gd name="T2" fmla="*/ 6 w 24"/>
                <a:gd name="T3" fmla="*/ 0 h 6"/>
                <a:gd name="T4" fmla="*/ 6 w 24"/>
                <a:gd name="T5" fmla="*/ 0 h 6"/>
                <a:gd name="T6" fmla="*/ 12 w 24"/>
                <a:gd name="T7" fmla="*/ 0 h 6"/>
                <a:gd name="T8" fmla="*/ 12 w 24"/>
                <a:gd name="T9" fmla="*/ 0 h 6"/>
                <a:gd name="T10" fmla="*/ 18 w 24"/>
                <a:gd name="T11" fmla="*/ 0 h 6"/>
                <a:gd name="T12" fmla="*/ 24 w 24"/>
                <a:gd name="T13" fmla="*/ 0 h 6"/>
                <a:gd name="T14" fmla="*/ 24 w 24"/>
                <a:gd name="T15" fmla="*/ 6 h 6"/>
                <a:gd name="T16" fmla="*/ 24 w 24"/>
                <a:gd name="T17" fmla="*/ 6 h 6"/>
                <a:gd name="T18" fmla="*/ 24 w 24"/>
                <a:gd name="T19" fmla="*/ 6 h 6"/>
                <a:gd name="T20" fmla="*/ 18 w 24"/>
                <a:gd name="T21" fmla="*/ 6 h 6"/>
                <a:gd name="T22" fmla="*/ 12 w 24"/>
                <a:gd name="T23" fmla="*/ 6 h 6"/>
                <a:gd name="T24" fmla="*/ 12 w 24"/>
                <a:gd name="T25" fmla="*/ 6 h 6"/>
                <a:gd name="T26" fmla="*/ 6 w 24"/>
                <a:gd name="T27" fmla="*/ 6 h 6"/>
                <a:gd name="T28" fmla="*/ 6 w 24"/>
                <a:gd name="T29" fmla="*/ 6 h 6"/>
                <a:gd name="T30" fmla="*/ 0 w 24"/>
                <a:gd name="T31" fmla="*/ 6 h 6"/>
                <a:gd name="T32" fmla="*/ 0 w 24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72" name="Freeform 318"/>
            <p:cNvSpPr>
              <a:spLocks/>
            </p:cNvSpPr>
            <p:nvPr/>
          </p:nvSpPr>
          <p:spPr bwMode="auto">
            <a:xfrm>
              <a:off x="5281" y="1171"/>
              <a:ext cx="42" cy="36"/>
            </a:xfrm>
            <a:custGeom>
              <a:avLst/>
              <a:gdLst>
                <a:gd name="T0" fmla="*/ 0 w 42"/>
                <a:gd name="T1" fmla="*/ 0 h 36"/>
                <a:gd name="T2" fmla="*/ 6 w 42"/>
                <a:gd name="T3" fmla="*/ 0 h 36"/>
                <a:gd name="T4" fmla="*/ 6 w 42"/>
                <a:gd name="T5" fmla="*/ 0 h 36"/>
                <a:gd name="T6" fmla="*/ 12 w 42"/>
                <a:gd name="T7" fmla="*/ 0 h 36"/>
                <a:gd name="T8" fmla="*/ 18 w 42"/>
                <a:gd name="T9" fmla="*/ 6 h 36"/>
                <a:gd name="T10" fmla="*/ 30 w 42"/>
                <a:gd name="T11" fmla="*/ 12 h 36"/>
                <a:gd name="T12" fmla="*/ 36 w 42"/>
                <a:gd name="T13" fmla="*/ 24 h 36"/>
                <a:gd name="T14" fmla="*/ 42 w 42"/>
                <a:gd name="T15" fmla="*/ 30 h 36"/>
                <a:gd name="T16" fmla="*/ 42 w 42"/>
                <a:gd name="T17" fmla="*/ 36 h 36"/>
                <a:gd name="T18" fmla="*/ 42 w 42"/>
                <a:gd name="T19" fmla="*/ 30 h 36"/>
                <a:gd name="T20" fmla="*/ 36 w 42"/>
                <a:gd name="T21" fmla="*/ 30 h 36"/>
                <a:gd name="T22" fmla="*/ 24 w 42"/>
                <a:gd name="T23" fmla="*/ 24 h 36"/>
                <a:gd name="T24" fmla="*/ 18 w 42"/>
                <a:gd name="T25" fmla="*/ 18 h 36"/>
                <a:gd name="T26" fmla="*/ 12 w 42"/>
                <a:gd name="T27" fmla="*/ 12 h 36"/>
                <a:gd name="T28" fmla="*/ 6 w 42"/>
                <a:gd name="T29" fmla="*/ 6 h 36"/>
                <a:gd name="T30" fmla="*/ 0 w 42"/>
                <a:gd name="T31" fmla="*/ 0 h 36"/>
                <a:gd name="T32" fmla="*/ 0 w 42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6"/>
                <a:gd name="T53" fmla="*/ 42 w 42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30" y="12"/>
                  </a:lnTo>
                  <a:lnTo>
                    <a:pt x="36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2" y="30"/>
                  </a:lnTo>
                  <a:lnTo>
                    <a:pt x="36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73" name="Freeform 319"/>
            <p:cNvSpPr>
              <a:spLocks/>
            </p:cNvSpPr>
            <p:nvPr/>
          </p:nvSpPr>
          <p:spPr bwMode="auto">
            <a:xfrm>
              <a:off x="5275" y="1195"/>
              <a:ext cx="48" cy="42"/>
            </a:xfrm>
            <a:custGeom>
              <a:avLst/>
              <a:gdLst>
                <a:gd name="T0" fmla="*/ 0 w 48"/>
                <a:gd name="T1" fmla="*/ 0 h 42"/>
                <a:gd name="T2" fmla="*/ 0 w 48"/>
                <a:gd name="T3" fmla="*/ 0 h 42"/>
                <a:gd name="T4" fmla="*/ 6 w 48"/>
                <a:gd name="T5" fmla="*/ 6 h 42"/>
                <a:gd name="T6" fmla="*/ 12 w 48"/>
                <a:gd name="T7" fmla="*/ 6 h 42"/>
                <a:gd name="T8" fmla="*/ 24 w 48"/>
                <a:gd name="T9" fmla="*/ 12 h 42"/>
                <a:gd name="T10" fmla="*/ 30 w 48"/>
                <a:gd name="T11" fmla="*/ 18 h 42"/>
                <a:gd name="T12" fmla="*/ 36 w 48"/>
                <a:gd name="T13" fmla="*/ 24 h 42"/>
                <a:gd name="T14" fmla="*/ 42 w 48"/>
                <a:gd name="T15" fmla="*/ 30 h 42"/>
                <a:gd name="T16" fmla="*/ 48 w 48"/>
                <a:gd name="T17" fmla="*/ 42 h 42"/>
                <a:gd name="T18" fmla="*/ 42 w 48"/>
                <a:gd name="T19" fmla="*/ 36 h 42"/>
                <a:gd name="T20" fmla="*/ 36 w 48"/>
                <a:gd name="T21" fmla="*/ 30 h 42"/>
                <a:gd name="T22" fmla="*/ 30 w 48"/>
                <a:gd name="T23" fmla="*/ 24 h 42"/>
                <a:gd name="T24" fmla="*/ 18 w 48"/>
                <a:gd name="T25" fmla="*/ 18 h 42"/>
                <a:gd name="T26" fmla="*/ 12 w 48"/>
                <a:gd name="T27" fmla="*/ 12 h 42"/>
                <a:gd name="T28" fmla="*/ 6 w 48"/>
                <a:gd name="T29" fmla="*/ 6 h 42"/>
                <a:gd name="T30" fmla="*/ 0 w 48"/>
                <a:gd name="T31" fmla="*/ 6 h 42"/>
                <a:gd name="T32" fmla="*/ 0 w 48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42"/>
                <a:gd name="T53" fmla="*/ 48 w 48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42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24"/>
                  </a:lnTo>
                  <a:lnTo>
                    <a:pt x="42" y="30"/>
                  </a:lnTo>
                  <a:lnTo>
                    <a:pt x="48" y="42"/>
                  </a:lnTo>
                  <a:lnTo>
                    <a:pt x="42" y="36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74" name="Freeform 320"/>
            <p:cNvSpPr>
              <a:spLocks/>
            </p:cNvSpPr>
            <p:nvPr/>
          </p:nvSpPr>
          <p:spPr bwMode="auto">
            <a:xfrm>
              <a:off x="5263" y="1243"/>
              <a:ext cx="48" cy="30"/>
            </a:xfrm>
            <a:custGeom>
              <a:avLst/>
              <a:gdLst>
                <a:gd name="T0" fmla="*/ 0 w 48"/>
                <a:gd name="T1" fmla="*/ 0 h 30"/>
                <a:gd name="T2" fmla="*/ 6 w 48"/>
                <a:gd name="T3" fmla="*/ 0 h 30"/>
                <a:gd name="T4" fmla="*/ 12 w 48"/>
                <a:gd name="T5" fmla="*/ 6 h 30"/>
                <a:gd name="T6" fmla="*/ 18 w 48"/>
                <a:gd name="T7" fmla="*/ 6 h 30"/>
                <a:gd name="T8" fmla="*/ 24 w 48"/>
                <a:gd name="T9" fmla="*/ 12 h 30"/>
                <a:gd name="T10" fmla="*/ 30 w 48"/>
                <a:gd name="T11" fmla="*/ 12 h 30"/>
                <a:gd name="T12" fmla="*/ 42 w 48"/>
                <a:gd name="T13" fmla="*/ 18 h 30"/>
                <a:gd name="T14" fmla="*/ 48 w 48"/>
                <a:gd name="T15" fmla="*/ 24 h 30"/>
                <a:gd name="T16" fmla="*/ 48 w 48"/>
                <a:gd name="T17" fmla="*/ 30 h 30"/>
                <a:gd name="T18" fmla="*/ 42 w 48"/>
                <a:gd name="T19" fmla="*/ 30 h 30"/>
                <a:gd name="T20" fmla="*/ 36 w 48"/>
                <a:gd name="T21" fmla="*/ 24 h 30"/>
                <a:gd name="T22" fmla="*/ 30 w 48"/>
                <a:gd name="T23" fmla="*/ 18 h 30"/>
                <a:gd name="T24" fmla="*/ 24 w 48"/>
                <a:gd name="T25" fmla="*/ 18 h 30"/>
                <a:gd name="T26" fmla="*/ 12 w 48"/>
                <a:gd name="T27" fmla="*/ 12 h 30"/>
                <a:gd name="T28" fmla="*/ 6 w 48"/>
                <a:gd name="T29" fmla="*/ 6 h 30"/>
                <a:gd name="T30" fmla="*/ 6 w 48"/>
                <a:gd name="T31" fmla="*/ 6 h 30"/>
                <a:gd name="T32" fmla="*/ 0 w 4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30"/>
                <a:gd name="T53" fmla="*/ 48 w 4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30">
                  <a:moveTo>
                    <a:pt x="0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48" y="30"/>
                  </a:lnTo>
                  <a:lnTo>
                    <a:pt x="42" y="30"/>
                  </a:lnTo>
                  <a:lnTo>
                    <a:pt x="36" y="24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75" name="Freeform 321"/>
            <p:cNvSpPr>
              <a:spLocks/>
            </p:cNvSpPr>
            <p:nvPr/>
          </p:nvSpPr>
          <p:spPr bwMode="auto">
            <a:xfrm>
              <a:off x="5263" y="1267"/>
              <a:ext cx="36" cy="29"/>
            </a:xfrm>
            <a:custGeom>
              <a:avLst/>
              <a:gdLst>
                <a:gd name="T0" fmla="*/ 0 w 36"/>
                <a:gd name="T1" fmla="*/ 0 h 29"/>
                <a:gd name="T2" fmla="*/ 6 w 36"/>
                <a:gd name="T3" fmla="*/ 0 h 29"/>
                <a:gd name="T4" fmla="*/ 6 w 36"/>
                <a:gd name="T5" fmla="*/ 0 h 29"/>
                <a:gd name="T6" fmla="*/ 12 w 36"/>
                <a:gd name="T7" fmla="*/ 6 h 29"/>
                <a:gd name="T8" fmla="*/ 18 w 36"/>
                <a:gd name="T9" fmla="*/ 6 h 29"/>
                <a:gd name="T10" fmla="*/ 24 w 36"/>
                <a:gd name="T11" fmla="*/ 12 h 29"/>
                <a:gd name="T12" fmla="*/ 30 w 36"/>
                <a:gd name="T13" fmla="*/ 18 h 29"/>
                <a:gd name="T14" fmla="*/ 36 w 36"/>
                <a:gd name="T15" fmla="*/ 23 h 29"/>
                <a:gd name="T16" fmla="*/ 36 w 36"/>
                <a:gd name="T17" fmla="*/ 29 h 29"/>
                <a:gd name="T18" fmla="*/ 36 w 36"/>
                <a:gd name="T19" fmla="*/ 23 h 29"/>
                <a:gd name="T20" fmla="*/ 30 w 36"/>
                <a:gd name="T21" fmla="*/ 23 h 29"/>
                <a:gd name="T22" fmla="*/ 24 w 36"/>
                <a:gd name="T23" fmla="*/ 18 h 29"/>
                <a:gd name="T24" fmla="*/ 18 w 36"/>
                <a:gd name="T25" fmla="*/ 12 h 29"/>
                <a:gd name="T26" fmla="*/ 12 w 36"/>
                <a:gd name="T27" fmla="*/ 6 h 29"/>
                <a:gd name="T28" fmla="*/ 6 w 36"/>
                <a:gd name="T29" fmla="*/ 6 h 29"/>
                <a:gd name="T30" fmla="*/ 6 w 36"/>
                <a:gd name="T31" fmla="*/ 0 h 29"/>
                <a:gd name="T32" fmla="*/ 0 w 36"/>
                <a:gd name="T33" fmla="*/ 0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9"/>
                <a:gd name="T53" fmla="*/ 36 w 36"/>
                <a:gd name="T54" fmla="*/ 29 h 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9">
                  <a:moveTo>
                    <a:pt x="0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23"/>
                  </a:lnTo>
                  <a:lnTo>
                    <a:pt x="36" y="29"/>
                  </a:lnTo>
                  <a:lnTo>
                    <a:pt x="36" y="23"/>
                  </a:lnTo>
                  <a:lnTo>
                    <a:pt x="30" y="23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76" name="Freeform 322"/>
            <p:cNvSpPr>
              <a:spLocks/>
            </p:cNvSpPr>
            <p:nvPr/>
          </p:nvSpPr>
          <p:spPr bwMode="auto">
            <a:xfrm>
              <a:off x="5269" y="1285"/>
              <a:ext cx="24" cy="11"/>
            </a:xfrm>
            <a:custGeom>
              <a:avLst/>
              <a:gdLst>
                <a:gd name="T0" fmla="*/ 0 w 24"/>
                <a:gd name="T1" fmla="*/ 5 h 11"/>
                <a:gd name="T2" fmla="*/ 0 w 24"/>
                <a:gd name="T3" fmla="*/ 0 h 11"/>
                <a:gd name="T4" fmla="*/ 6 w 24"/>
                <a:gd name="T5" fmla="*/ 0 h 11"/>
                <a:gd name="T6" fmla="*/ 6 w 24"/>
                <a:gd name="T7" fmla="*/ 0 h 11"/>
                <a:gd name="T8" fmla="*/ 12 w 24"/>
                <a:gd name="T9" fmla="*/ 5 h 11"/>
                <a:gd name="T10" fmla="*/ 18 w 24"/>
                <a:gd name="T11" fmla="*/ 5 h 11"/>
                <a:gd name="T12" fmla="*/ 24 w 24"/>
                <a:gd name="T13" fmla="*/ 5 h 11"/>
                <a:gd name="T14" fmla="*/ 24 w 24"/>
                <a:gd name="T15" fmla="*/ 11 h 11"/>
                <a:gd name="T16" fmla="*/ 24 w 24"/>
                <a:gd name="T17" fmla="*/ 11 h 11"/>
                <a:gd name="T18" fmla="*/ 24 w 24"/>
                <a:gd name="T19" fmla="*/ 11 h 11"/>
                <a:gd name="T20" fmla="*/ 18 w 24"/>
                <a:gd name="T21" fmla="*/ 11 h 11"/>
                <a:gd name="T22" fmla="*/ 12 w 24"/>
                <a:gd name="T23" fmla="*/ 5 h 11"/>
                <a:gd name="T24" fmla="*/ 12 w 24"/>
                <a:gd name="T25" fmla="*/ 5 h 11"/>
                <a:gd name="T26" fmla="*/ 6 w 24"/>
                <a:gd name="T27" fmla="*/ 5 h 11"/>
                <a:gd name="T28" fmla="*/ 0 w 24"/>
                <a:gd name="T29" fmla="*/ 5 h 11"/>
                <a:gd name="T30" fmla="*/ 0 w 24"/>
                <a:gd name="T31" fmla="*/ 5 h 11"/>
                <a:gd name="T32" fmla="*/ 0 w 24"/>
                <a:gd name="T33" fmla="*/ 5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1"/>
                <a:gd name="T53" fmla="*/ 24 w 24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1">
                  <a:moveTo>
                    <a:pt x="0" y="5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5"/>
                  </a:lnTo>
                  <a:lnTo>
                    <a:pt x="18" y="5"/>
                  </a:lnTo>
                  <a:lnTo>
                    <a:pt x="24" y="5"/>
                  </a:lnTo>
                  <a:lnTo>
                    <a:pt x="24" y="11"/>
                  </a:lnTo>
                  <a:lnTo>
                    <a:pt x="18" y="11"/>
                  </a:lnTo>
                  <a:lnTo>
                    <a:pt x="12" y="5"/>
                  </a:lnTo>
                  <a:lnTo>
                    <a:pt x="6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77" name="Freeform 323"/>
            <p:cNvSpPr>
              <a:spLocks/>
            </p:cNvSpPr>
            <p:nvPr/>
          </p:nvSpPr>
          <p:spPr bwMode="auto">
            <a:xfrm>
              <a:off x="5299" y="1135"/>
              <a:ext cx="18" cy="24"/>
            </a:xfrm>
            <a:custGeom>
              <a:avLst/>
              <a:gdLst>
                <a:gd name="T0" fmla="*/ 18 w 18"/>
                <a:gd name="T1" fmla="*/ 24 h 24"/>
                <a:gd name="T2" fmla="*/ 18 w 18"/>
                <a:gd name="T3" fmla="*/ 24 h 24"/>
                <a:gd name="T4" fmla="*/ 12 w 18"/>
                <a:gd name="T5" fmla="*/ 24 h 24"/>
                <a:gd name="T6" fmla="*/ 12 w 18"/>
                <a:gd name="T7" fmla="*/ 18 h 24"/>
                <a:gd name="T8" fmla="*/ 6 w 18"/>
                <a:gd name="T9" fmla="*/ 12 h 24"/>
                <a:gd name="T10" fmla="*/ 0 w 18"/>
                <a:gd name="T11" fmla="*/ 12 h 24"/>
                <a:gd name="T12" fmla="*/ 0 w 18"/>
                <a:gd name="T13" fmla="*/ 6 h 24"/>
                <a:gd name="T14" fmla="*/ 0 w 18"/>
                <a:gd name="T15" fmla="*/ 6 h 24"/>
                <a:gd name="T16" fmla="*/ 0 w 18"/>
                <a:gd name="T17" fmla="*/ 0 h 24"/>
                <a:gd name="T18" fmla="*/ 0 w 18"/>
                <a:gd name="T19" fmla="*/ 0 h 24"/>
                <a:gd name="T20" fmla="*/ 6 w 18"/>
                <a:gd name="T21" fmla="*/ 6 h 24"/>
                <a:gd name="T22" fmla="*/ 6 w 18"/>
                <a:gd name="T23" fmla="*/ 6 h 24"/>
                <a:gd name="T24" fmla="*/ 12 w 18"/>
                <a:gd name="T25" fmla="*/ 12 h 24"/>
                <a:gd name="T26" fmla="*/ 12 w 18"/>
                <a:gd name="T27" fmla="*/ 12 h 24"/>
                <a:gd name="T28" fmla="*/ 18 w 18"/>
                <a:gd name="T29" fmla="*/ 18 h 24"/>
                <a:gd name="T30" fmla="*/ 18 w 18"/>
                <a:gd name="T31" fmla="*/ 24 h 24"/>
                <a:gd name="T32" fmla="*/ 18 w 18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24"/>
                <a:gd name="T53" fmla="*/ 18 w 18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24">
                  <a:moveTo>
                    <a:pt x="18" y="24"/>
                  </a:moveTo>
                  <a:lnTo>
                    <a:pt x="18" y="24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78" name="Freeform 324"/>
            <p:cNvSpPr>
              <a:spLocks/>
            </p:cNvSpPr>
            <p:nvPr/>
          </p:nvSpPr>
          <p:spPr bwMode="auto">
            <a:xfrm>
              <a:off x="5317" y="1129"/>
              <a:ext cx="1" cy="24"/>
            </a:xfrm>
            <a:custGeom>
              <a:avLst/>
              <a:gdLst>
                <a:gd name="T0" fmla="*/ 0 w 1"/>
                <a:gd name="T1" fmla="*/ 24 h 24"/>
                <a:gd name="T2" fmla="*/ 0 w 1"/>
                <a:gd name="T3" fmla="*/ 24 h 24"/>
                <a:gd name="T4" fmla="*/ 0 w 1"/>
                <a:gd name="T5" fmla="*/ 12 h 24"/>
                <a:gd name="T6" fmla="*/ 0 w 1"/>
                <a:gd name="T7" fmla="*/ 6 h 24"/>
                <a:gd name="T8" fmla="*/ 0 w 1"/>
                <a:gd name="T9" fmla="*/ 0 h 24"/>
                <a:gd name="T10" fmla="*/ 0 w 1"/>
                <a:gd name="T11" fmla="*/ 0 h 24"/>
                <a:gd name="T12" fmla="*/ 0 w 1"/>
                <a:gd name="T13" fmla="*/ 12 h 24"/>
                <a:gd name="T14" fmla="*/ 0 w 1"/>
                <a:gd name="T15" fmla="*/ 18 h 24"/>
                <a:gd name="T16" fmla="*/ 0 w 1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"/>
                <a:gd name="T28" fmla="*/ 0 h 24"/>
                <a:gd name="T29" fmla="*/ 1 w 1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" h="24">
                  <a:moveTo>
                    <a:pt x="0" y="24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79" name="Freeform 325"/>
            <p:cNvSpPr>
              <a:spLocks/>
            </p:cNvSpPr>
            <p:nvPr/>
          </p:nvSpPr>
          <p:spPr bwMode="auto">
            <a:xfrm>
              <a:off x="5317" y="1135"/>
              <a:ext cx="23" cy="24"/>
            </a:xfrm>
            <a:custGeom>
              <a:avLst/>
              <a:gdLst>
                <a:gd name="T0" fmla="*/ 0 w 23"/>
                <a:gd name="T1" fmla="*/ 24 h 24"/>
                <a:gd name="T2" fmla="*/ 0 w 23"/>
                <a:gd name="T3" fmla="*/ 24 h 24"/>
                <a:gd name="T4" fmla="*/ 6 w 23"/>
                <a:gd name="T5" fmla="*/ 18 h 24"/>
                <a:gd name="T6" fmla="*/ 12 w 23"/>
                <a:gd name="T7" fmla="*/ 12 h 24"/>
                <a:gd name="T8" fmla="*/ 12 w 23"/>
                <a:gd name="T9" fmla="*/ 12 h 24"/>
                <a:gd name="T10" fmla="*/ 17 w 23"/>
                <a:gd name="T11" fmla="*/ 6 h 24"/>
                <a:gd name="T12" fmla="*/ 17 w 23"/>
                <a:gd name="T13" fmla="*/ 0 h 24"/>
                <a:gd name="T14" fmla="*/ 23 w 23"/>
                <a:gd name="T15" fmla="*/ 0 h 24"/>
                <a:gd name="T16" fmla="*/ 23 w 23"/>
                <a:gd name="T17" fmla="*/ 0 h 24"/>
                <a:gd name="T18" fmla="*/ 23 w 23"/>
                <a:gd name="T19" fmla="*/ 6 h 24"/>
                <a:gd name="T20" fmla="*/ 23 w 23"/>
                <a:gd name="T21" fmla="*/ 6 h 24"/>
                <a:gd name="T22" fmla="*/ 17 w 23"/>
                <a:gd name="T23" fmla="*/ 12 h 24"/>
                <a:gd name="T24" fmla="*/ 12 w 23"/>
                <a:gd name="T25" fmla="*/ 12 h 24"/>
                <a:gd name="T26" fmla="*/ 12 w 23"/>
                <a:gd name="T27" fmla="*/ 18 h 24"/>
                <a:gd name="T28" fmla="*/ 6 w 23"/>
                <a:gd name="T29" fmla="*/ 18 h 24"/>
                <a:gd name="T30" fmla="*/ 0 w 23"/>
                <a:gd name="T31" fmla="*/ 24 h 24"/>
                <a:gd name="T32" fmla="*/ 0 w 23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4"/>
                <a:gd name="T53" fmla="*/ 23 w 23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4">
                  <a:moveTo>
                    <a:pt x="0" y="24"/>
                  </a:moveTo>
                  <a:lnTo>
                    <a:pt x="0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7" y="6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3" y="6"/>
                  </a:lnTo>
                  <a:lnTo>
                    <a:pt x="17" y="12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80" name="Freeform 326"/>
            <p:cNvSpPr>
              <a:spLocks/>
            </p:cNvSpPr>
            <p:nvPr/>
          </p:nvSpPr>
          <p:spPr bwMode="auto">
            <a:xfrm>
              <a:off x="5299" y="1290"/>
              <a:ext cx="30" cy="6"/>
            </a:xfrm>
            <a:custGeom>
              <a:avLst/>
              <a:gdLst>
                <a:gd name="T0" fmla="*/ 0 w 30"/>
                <a:gd name="T1" fmla="*/ 0 h 6"/>
                <a:gd name="T2" fmla="*/ 6 w 30"/>
                <a:gd name="T3" fmla="*/ 0 h 6"/>
                <a:gd name="T4" fmla="*/ 6 w 30"/>
                <a:gd name="T5" fmla="*/ 0 h 6"/>
                <a:gd name="T6" fmla="*/ 12 w 30"/>
                <a:gd name="T7" fmla="*/ 0 h 6"/>
                <a:gd name="T8" fmla="*/ 18 w 30"/>
                <a:gd name="T9" fmla="*/ 0 h 6"/>
                <a:gd name="T10" fmla="*/ 24 w 30"/>
                <a:gd name="T11" fmla="*/ 0 h 6"/>
                <a:gd name="T12" fmla="*/ 30 w 30"/>
                <a:gd name="T13" fmla="*/ 0 h 6"/>
                <a:gd name="T14" fmla="*/ 30 w 30"/>
                <a:gd name="T15" fmla="*/ 6 h 6"/>
                <a:gd name="T16" fmla="*/ 30 w 30"/>
                <a:gd name="T17" fmla="*/ 6 h 6"/>
                <a:gd name="T18" fmla="*/ 30 w 30"/>
                <a:gd name="T19" fmla="*/ 6 h 6"/>
                <a:gd name="T20" fmla="*/ 30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6 h 6"/>
                <a:gd name="T28" fmla="*/ 6 w 30"/>
                <a:gd name="T29" fmla="*/ 6 h 6"/>
                <a:gd name="T30" fmla="*/ 6 w 30"/>
                <a:gd name="T31" fmla="*/ 0 h 6"/>
                <a:gd name="T32" fmla="*/ 0 w 3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81" name="Freeform 327"/>
            <p:cNvSpPr>
              <a:spLocks/>
            </p:cNvSpPr>
            <p:nvPr/>
          </p:nvSpPr>
          <p:spPr bwMode="auto">
            <a:xfrm>
              <a:off x="5293" y="1296"/>
              <a:ext cx="30" cy="18"/>
            </a:xfrm>
            <a:custGeom>
              <a:avLst/>
              <a:gdLst>
                <a:gd name="T0" fmla="*/ 0 w 30"/>
                <a:gd name="T1" fmla="*/ 0 h 18"/>
                <a:gd name="T2" fmla="*/ 0 w 30"/>
                <a:gd name="T3" fmla="*/ 0 h 18"/>
                <a:gd name="T4" fmla="*/ 6 w 30"/>
                <a:gd name="T5" fmla="*/ 0 h 18"/>
                <a:gd name="T6" fmla="*/ 12 w 30"/>
                <a:gd name="T7" fmla="*/ 6 h 18"/>
                <a:gd name="T8" fmla="*/ 18 w 30"/>
                <a:gd name="T9" fmla="*/ 6 h 18"/>
                <a:gd name="T10" fmla="*/ 24 w 30"/>
                <a:gd name="T11" fmla="*/ 6 h 18"/>
                <a:gd name="T12" fmla="*/ 30 w 30"/>
                <a:gd name="T13" fmla="*/ 12 h 18"/>
                <a:gd name="T14" fmla="*/ 30 w 30"/>
                <a:gd name="T15" fmla="*/ 12 h 18"/>
                <a:gd name="T16" fmla="*/ 30 w 30"/>
                <a:gd name="T17" fmla="*/ 18 h 18"/>
                <a:gd name="T18" fmla="*/ 30 w 30"/>
                <a:gd name="T19" fmla="*/ 18 h 18"/>
                <a:gd name="T20" fmla="*/ 24 w 30"/>
                <a:gd name="T21" fmla="*/ 18 h 18"/>
                <a:gd name="T22" fmla="*/ 24 w 30"/>
                <a:gd name="T23" fmla="*/ 18 h 18"/>
                <a:gd name="T24" fmla="*/ 18 w 30"/>
                <a:gd name="T25" fmla="*/ 12 h 18"/>
                <a:gd name="T26" fmla="*/ 12 w 30"/>
                <a:gd name="T27" fmla="*/ 12 h 18"/>
                <a:gd name="T28" fmla="*/ 6 w 30"/>
                <a:gd name="T29" fmla="*/ 6 h 18"/>
                <a:gd name="T30" fmla="*/ 0 w 30"/>
                <a:gd name="T31" fmla="*/ 6 h 18"/>
                <a:gd name="T32" fmla="*/ 0 w 30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82" name="Freeform 328"/>
            <p:cNvSpPr>
              <a:spLocks/>
            </p:cNvSpPr>
            <p:nvPr/>
          </p:nvSpPr>
          <p:spPr bwMode="auto">
            <a:xfrm>
              <a:off x="5299" y="1279"/>
              <a:ext cx="35" cy="6"/>
            </a:xfrm>
            <a:custGeom>
              <a:avLst/>
              <a:gdLst>
                <a:gd name="T0" fmla="*/ 0 w 35"/>
                <a:gd name="T1" fmla="*/ 6 h 6"/>
                <a:gd name="T2" fmla="*/ 0 w 35"/>
                <a:gd name="T3" fmla="*/ 0 h 6"/>
                <a:gd name="T4" fmla="*/ 6 w 35"/>
                <a:gd name="T5" fmla="*/ 0 h 6"/>
                <a:gd name="T6" fmla="*/ 12 w 35"/>
                <a:gd name="T7" fmla="*/ 0 h 6"/>
                <a:gd name="T8" fmla="*/ 18 w 35"/>
                <a:gd name="T9" fmla="*/ 0 h 6"/>
                <a:gd name="T10" fmla="*/ 24 w 35"/>
                <a:gd name="T11" fmla="*/ 0 h 6"/>
                <a:gd name="T12" fmla="*/ 30 w 35"/>
                <a:gd name="T13" fmla="*/ 0 h 6"/>
                <a:gd name="T14" fmla="*/ 30 w 35"/>
                <a:gd name="T15" fmla="*/ 0 h 6"/>
                <a:gd name="T16" fmla="*/ 35 w 35"/>
                <a:gd name="T17" fmla="*/ 6 h 6"/>
                <a:gd name="T18" fmla="*/ 35 w 35"/>
                <a:gd name="T19" fmla="*/ 6 h 6"/>
                <a:gd name="T20" fmla="*/ 30 w 35"/>
                <a:gd name="T21" fmla="*/ 6 h 6"/>
                <a:gd name="T22" fmla="*/ 30 w 35"/>
                <a:gd name="T23" fmla="*/ 6 h 6"/>
                <a:gd name="T24" fmla="*/ 24 w 35"/>
                <a:gd name="T25" fmla="*/ 6 h 6"/>
                <a:gd name="T26" fmla="*/ 18 w 35"/>
                <a:gd name="T27" fmla="*/ 6 h 6"/>
                <a:gd name="T28" fmla="*/ 12 w 35"/>
                <a:gd name="T29" fmla="*/ 6 h 6"/>
                <a:gd name="T30" fmla="*/ 6 w 35"/>
                <a:gd name="T31" fmla="*/ 6 h 6"/>
                <a:gd name="T32" fmla="*/ 0 w 35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6"/>
                <a:gd name="T53" fmla="*/ 35 w 3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6">
                  <a:moveTo>
                    <a:pt x="0" y="6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5" y="6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83" name="Freeform 329"/>
            <p:cNvSpPr>
              <a:spLocks/>
            </p:cNvSpPr>
            <p:nvPr/>
          </p:nvSpPr>
          <p:spPr bwMode="auto">
            <a:xfrm>
              <a:off x="5305" y="1267"/>
              <a:ext cx="35" cy="6"/>
            </a:xfrm>
            <a:custGeom>
              <a:avLst/>
              <a:gdLst>
                <a:gd name="T0" fmla="*/ 0 w 35"/>
                <a:gd name="T1" fmla="*/ 6 h 6"/>
                <a:gd name="T2" fmla="*/ 6 w 35"/>
                <a:gd name="T3" fmla="*/ 6 h 6"/>
                <a:gd name="T4" fmla="*/ 12 w 35"/>
                <a:gd name="T5" fmla="*/ 0 h 6"/>
                <a:gd name="T6" fmla="*/ 12 w 35"/>
                <a:gd name="T7" fmla="*/ 0 h 6"/>
                <a:gd name="T8" fmla="*/ 18 w 35"/>
                <a:gd name="T9" fmla="*/ 0 h 6"/>
                <a:gd name="T10" fmla="*/ 24 w 35"/>
                <a:gd name="T11" fmla="*/ 0 h 6"/>
                <a:gd name="T12" fmla="*/ 29 w 35"/>
                <a:gd name="T13" fmla="*/ 0 h 6"/>
                <a:gd name="T14" fmla="*/ 35 w 35"/>
                <a:gd name="T15" fmla="*/ 0 h 6"/>
                <a:gd name="T16" fmla="*/ 35 w 35"/>
                <a:gd name="T17" fmla="*/ 0 h 6"/>
                <a:gd name="T18" fmla="*/ 35 w 35"/>
                <a:gd name="T19" fmla="*/ 6 h 6"/>
                <a:gd name="T20" fmla="*/ 35 w 35"/>
                <a:gd name="T21" fmla="*/ 6 h 6"/>
                <a:gd name="T22" fmla="*/ 29 w 35"/>
                <a:gd name="T23" fmla="*/ 6 h 6"/>
                <a:gd name="T24" fmla="*/ 24 w 35"/>
                <a:gd name="T25" fmla="*/ 6 h 6"/>
                <a:gd name="T26" fmla="*/ 18 w 35"/>
                <a:gd name="T27" fmla="*/ 6 h 6"/>
                <a:gd name="T28" fmla="*/ 12 w 35"/>
                <a:gd name="T29" fmla="*/ 6 h 6"/>
                <a:gd name="T30" fmla="*/ 6 w 35"/>
                <a:gd name="T31" fmla="*/ 6 h 6"/>
                <a:gd name="T32" fmla="*/ 0 w 35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6"/>
                <a:gd name="T53" fmla="*/ 35 w 3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6">
                  <a:moveTo>
                    <a:pt x="0" y="6"/>
                  </a:move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35" y="6"/>
                  </a:lnTo>
                  <a:lnTo>
                    <a:pt x="29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84" name="Freeform 330"/>
            <p:cNvSpPr>
              <a:spLocks/>
            </p:cNvSpPr>
            <p:nvPr/>
          </p:nvSpPr>
          <p:spPr bwMode="auto">
            <a:xfrm>
              <a:off x="5311" y="1255"/>
              <a:ext cx="35" cy="6"/>
            </a:xfrm>
            <a:custGeom>
              <a:avLst/>
              <a:gdLst>
                <a:gd name="T0" fmla="*/ 0 w 35"/>
                <a:gd name="T1" fmla="*/ 6 h 6"/>
                <a:gd name="T2" fmla="*/ 6 w 35"/>
                <a:gd name="T3" fmla="*/ 6 h 6"/>
                <a:gd name="T4" fmla="*/ 12 w 35"/>
                <a:gd name="T5" fmla="*/ 0 h 6"/>
                <a:gd name="T6" fmla="*/ 18 w 35"/>
                <a:gd name="T7" fmla="*/ 0 h 6"/>
                <a:gd name="T8" fmla="*/ 23 w 35"/>
                <a:gd name="T9" fmla="*/ 0 h 6"/>
                <a:gd name="T10" fmla="*/ 29 w 35"/>
                <a:gd name="T11" fmla="*/ 0 h 6"/>
                <a:gd name="T12" fmla="*/ 29 w 35"/>
                <a:gd name="T13" fmla="*/ 0 h 6"/>
                <a:gd name="T14" fmla="*/ 35 w 35"/>
                <a:gd name="T15" fmla="*/ 0 h 6"/>
                <a:gd name="T16" fmla="*/ 35 w 35"/>
                <a:gd name="T17" fmla="*/ 0 h 6"/>
                <a:gd name="T18" fmla="*/ 35 w 35"/>
                <a:gd name="T19" fmla="*/ 0 h 6"/>
                <a:gd name="T20" fmla="*/ 29 w 35"/>
                <a:gd name="T21" fmla="*/ 6 h 6"/>
                <a:gd name="T22" fmla="*/ 29 w 35"/>
                <a:gd name="T23" fmla="*/ 6 h 6"/>
                <a:gd name="T24" fmla="*/ 23 w 35"/>
                <a:gd name="T25" fmla="*/ 6 h 6"/>
                <a:gd name="T26" fmla="*/ 18 w 35"/>
                <a:gd name="T27" fmla="*/ 6 h 6"/>
                <a:gd name="T28" fmla="*/ 12 w 35"/>
                <a:gd name="T29" fmla="*/ 6 h 6"/>
                <a:gd name="T30" fmla="*/ 6 w 35"/>
                <a:gd name="T31" fmla="*/ 6 h 6"/>
                <a:gd name="T32" fmla="*/ 0 w 35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6"/>
                <a:gd name="T53" fmla="*/ 35 w 3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6">
                  <a:moveTo>
                    <a:pt x="0" y="6"/>
                  </a:move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85" name="Freeform 331"/>
            <p:cNvSpPr>
              <a:spLocks/>
            </p:cNvSpPr>
            <p:nvPr/>
          </p:nvSpPr>
          <p:spPr bwMode="auto">
            <a:xfrm>
              <a:off x="5317" y="1243"/>
              <a:ext cx="35" cy="6"/>
            </a:xfrm>
            <a:custGeom>
              <a:avLst/>
              <a:gdLst>
                <a:gd name="T0" fmla="*/ 0 w 35"/>
                <a:gd name="T1" fmla="*/ 6 h 6"/>
                <a:gd name="T2" fmla="*/ 6 w 35"/>
                <a:gd name="T3" fmla="*/ 6 h 6"/>
                <a:gd name="T4" fmla="*/ 12 w 35"/>
                <a:gd name="T5" fmla="*/ 0 h 6"/>
                <a:gd name="T6" fmla="*/ 17 w 35"/>
                <a:gd name="T7" fmla="*/ 0 h 6"/>
                <a:gd name="T8" fmla="*/ 23 w 35"/>
                <a:gd name="T9" fmla="*/ 0 h 6"/>
                <a:gd name="T10" fmla="*/ 29 w 35"/>
                <a:gd name="T11" fmla="*/ 0 h 6"/>
                <a:gd name="T12" fmla="*/ 35 w 35"/>
                <a:gd name="T13" fmla="*/ 0 h 6"/>
                <a:gd name="T14" fmla="*/ 35 w 35"/>
                <a:gd name="T15" fmla="*/ 0 h 6"/>
                <a:gd name="T16" fmla="*/ 35 w 35"/>
                <a:gd name="T17" fmla="*/ 0 h 6"/>
                <a:gd name="T18" fmla="*/ 35 w 35"/>
                <a:gd name="T19" fmla="*/ 0 h 6"/>
                <a:gd name="T20" fmla="*/ 35 w 35"/>
                <a:gd name="T21" fmla="*/ 6 h 6"/>
                <a:gd name="T22" fmla="*/ 29 w 35"/>
                <a:gd name="T23" fmla="*/ 6 h 6"/>
                <a:gd name="T24" fmla="*/ 23 w 35"/>
                <a:gd name="T25" fmla="*/ 6 h 6"/>
                <a:gd name="T26" fmla="*/ 17 w 35"/>
                <a:gd name="T27" fmla="*/ 6 h 6"/>
                <a:gd name="T28" fmla="*/ 12 w 35"/>
                <a:gd name="T29" fmla="*/ 6 h 6"/>
                <a:gd name="T30" fmla="*/ 6 w 35"/>
                <a:gd name="T31" fmla="*/ 6 h 6"/>
                <a:gd name="T32" fmla="*/ 0 w 35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6"/>
                <a:gd name="T53" fmla="*/ 35 w 3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6">
                  <a:moveTo>
                    <a:pt x="0" y="6"/>
                  </a:moveTo>
                  <a:lnTo>
                    <a:pt x="6" y="6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35" y="6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7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86" name="Freeform 332"/>
            <p:cNvSpPr>
              <a:spLocks/>
            </p:cNvSpPr>
            <p:nvPr/>
          </p:nvSpPr>
          <p:spPr bwMode="auto">
            <a:xfrm>
              <a:off x="5317" y="1225"/>
              <a:ext cx="41" cy="12"/>
            </a:xfrm>
            <a:custGeom>
              <a:avLst/>
              <a:gdLst>
                <a:gd name="T0" fmla="*/ 0 w 41"/>
                <a:gd name="T1" fmla="*/ 12 h 12"/>
                <a:gd name="T2" fmla="*/ 6 w 41"/>
                <a:gd name="T3" fmla="*/ 6 h 12"/>
                <a:gd name="T4" fmla="*/ 12 w 41"/>
                <a:gd name="T5" fmla="*/ 6 h 12"/>
                <a:gd name="T6" fmla="*/ 17 w 41"/>
                <a:gd name="T7" fmla="*/ 0 h 12"/>
                <a:gd name="T8" fmla="*/ 29 w 41"/>
                <a:gd name="T9" fmla="*/ 0 h 12"/>
                <a:gd name="T10" fmla="*/ 35 w 41"/>
                <a:gd name="T11" fmla="*/ 0 h 12"/>
                <a:gd name="T12" fmla="*/ 41 w 41"/>
                <a:gd name="T13" fmla="*/ 0 h 12"/>
                <a:gd name="T14" fmla="*/ 41 w 41"/>
                <a:gd name="T15" fmla="*/ 0 h 12"/>
                <a:gd name="T16" fmla="*/ 41 w 41"/>
                <a:gd name="T17" fmla="*/ 0 h 12"/>
                <a:gd name="T18" fmla="*/ 41 w 41"/>
                <a:gd name="T19" fmla="*/ 0 h 12"/>
                <a:gd name="T20" fmla="*/ 35 w 41"/>
                <a:gd name="T21" fmla="*/ 6 h 12"/>
                <a:gd name="T22" fmla="*/ 29 w 41"/>
                <a:gd name="T23" fmla="*/ 6 h 12"/>
                <a:gd name="T24" fmla="*/ 23 w 41"/>
                <a:gd name="T25" fmla="*/ 6 h 12"/>
                <a:gd name="T26" fmla="*/ 17 w 41"/>
                <a:gd name="T27" fmla="*/ 6 h 12"/>
                <a:gd name="T28" fmla="*/ 12 w 41"/>
                <a:gd name="T29" fmla="*/ 6 h 12"/>
                <a:gd name="T30" fmla="*/ 6 w 41"/>
                <a:gd name="T31" fmla="*/ 6 h 12"/>
                <a:gd name="T32" fmla="*/ 0 w 41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1"/>
                <a:gd name="T52" fmla="*/ 0 h 12"/>
                <a:gd name="T53" fmla="*/ 41 w 4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1" h="12">
                  <a:moveTo>
                    <a:pt x="0" y="12"/>
                  </a:moveTo>
                  <a:lnTo>
                    <a:pt x="6" y="6"/>
                  </a:lnTo>
                  <a:lnTo>
                    <a:pt x="12" y="6"/>
                  </a:lnTo>
                  <a:lnTo>
                    <a:pt x="17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35" y="6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7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87" name="Freeform 333"/>
            <p:cNvSpPr>
              <a:spLocks/>
            </p:cNvSpPr>
            <p:nvPr/>
          </p:nvSpPr>
          <p:spPr bwMode="auto">
            <a:xfrm>
              <a:off x="5317" y="1207"/>
              <a:ext cx="47" cy="18"/>
            </a:xfrm>
            <a:custGeom>
              <a:avLst/>
              <a:gdLst>
                <a:gd name="T0" fmla="*/ 0 w 47"/>
                <a:gd name="T1" fmla="*/ 18 h 18"/>
                <a:gd name="T2" fmla="*/ 6 w 47"/>
                <a:gd name="T3" fmla="*/ 12 h 18"/>
                <a:gd name="T4" fmla="*/ 12 w 47"/>
                <a:gd name="T5" fmla="*/ 12 h 18"/>
                <a:gd name="T6" fmla="*/ 17 w 47"/>
                <a:gd name="T7" fmla="*/ 6 h 18"/>
                <a:gd name="T8" fmla="*/ 29 w 47"/>
                <a:gd name="T9" fmla="*/ 6 h 18"/>
                <a:gd name="T10" fmla="*/ 35 w 47"/>
                <a:gd name="T11" fmla="*/ 0 h 18"/>
                <a:gd name="T12" fmla="*/ 41 w 47"/>
                <a:gd name="T13" fmla="*/ 0 h 18"/>
                <a:gd name="T14" fmla="*/ 47 w 47"/>
                <a:gd name="T15" fmla="*/ 0 h 18"/>
                <a:gd name="T16" fmla="*/ 47 w 47"/>
                <a:gd name="T17" fmla="*/ 6 h 18"/>
                <a:gd name="T18" fmla="*/ 47 w 47"/>
                <a:gd name="T19" fmla="*/ 6 h 18"/>
                <a:gd name="T20" fmla="*/ 41 w 47"/>
                <a:gd name="T21" fmla="*/ 12 h 18"/>
                <a:gd name="T22" fmla="*/ 35 w 47"/>
                <a:gd name="T23" fmla="*/ 12 h 18"/>
                <a:gd name="T24" fmla="*/ 29 w 47"/>
                <a:gd name="T25" fmla="*/ 12 h 18"/>
                <a:gd name="T26" fmla="*/ 23 w 47"/>
                <a:gd name="T27" fmla="*/ 12 h 18"/>
                <a:gd name="T28" fmla="*/ 12 w 47"/>
                <a:gd name="T29" fmla="*/ 18 h 18"/>
                <a:gd name="T30" fmla="*/ 6 w 47"/>
                <a:gd name="T31" fmla="*/ 18 h 18"/>
                <a:gd name="T32" fmla="*/ 0 w 47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18"/>
                <a:gd name="T53" fmla="*/ 47 w 47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18">
                  <a:moveTo>
                    <a:pt x="0" y="18"/>
                  </a:moveTo>
                  <a:lnTo>
                    <a:pt x="6" y="12"/>
                  </a:lnTo>
                  <a:lnTo>
                    <a:pt x="12" y="12"/>
                  </a:lnTo>
                  <a:lnTo>
                    <a:pt x="17" y="6"/>
                  </a:lnTo>
                  <a:lnTo>
                    <a:pt x="29" y="6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47" y="0"/>
                  </a:lnTo>
                  <a:lnTo>
                    <a:pt x="47" y="6"/>
                  </a:lnTo>
                  <a:lnTo>
                    <a:pt x="41" y="12"/>
                  </a:lnTo>
                  <a:lnTo>
                    <a:pt x="35" y="12"/>
                  </a:lnTo>
                  <a:lnTo>
                    <a:pt x="29" y="12"/>
                  </a:lnTo>
                  <a:lnTo>
                    <a:pt x="23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88" name="Freeform 334"/>
            <p:cNvSpPr>
              <a:spLocks/>
            </p:cNvSpPr>
            <p:nvPr/>
          </p:nvSpPr>
          <p:spPr bwMode="auto">
            <a:xfrm>
              <a:off x="5317" y="1177"/>
              <a:ext cx="47" cy="30"/>
            </a:xfrm>
            <a:custGeom>
              <a:avLst/>
              <a:gdLst>
                <a:gd name="T0" fmla="*/ 0 w 47"/>
                <a:gd name="T1" fmla="*/ 30 h 30"/>
                <a:gd name="T2" fmla="*/ 6 w 47"/>
                <a:gd name="T3" fmla="*/ 24 h 30"/>
                <a:gd name="T4" fmla="*/ 12 w 47"/>
                <a:gd name="T5" fmla="*/ 18 h 30"/>
                <a:gd name="T6" fmla="*/ 17 w 47"/>
                <a:gd name="T7" fmla="*/ 18 h 30"/>
                <a:gd name="T8" fmla="*/ 23 w 47"/>
                <a:gd name="T9" fmla="*/ 12 h 30"/>
                <a:gd name="T10" fmla="*/ 29 w 47"/>
                <a:gd name="T11" fmla="*/ 6 h 30"/>
                <a:gd name="T12" fmla="*/ 35 w 47"/>
                <a:gd name="T13" fmla="*/ 6 h 30"/>
                <a:gd name="T14" fmla="*/ 41 w 47"/>
                <a:gd name="T15" fmla="*/ 0 h 30"/>
                <a:gd name="T16" fmla="*/ 47 w 47"/>
                <a:gd name="T17" fmla="*/ 6 h 30"/>
                <a:gd name="T18" fmla="*/ 47 w 47"/>
                <a:gd name="T19" fmla="*/ 6 h 30"/>
                <a:gd name="T20" fmla="*/ 41 w 47"/>
                <a:gd name="T21" fmla="*/ 12 h 30"/>
                <a:gd name="T22" fmla="*/ 35 w 47"/>
                <a:gd name="T23" fmla="*/ 12 h 30"/>
                <a:gd name="T24" fmla="*/ 29 w 47"/>
                <a:gd name="T25" fmla="*/ 18 h 30"/>
                <a:gd name="T26" fmla="*/ 23 w 47"/>
                <a:gd name="T27" fmla="*/ 24 h 30"/>
                <a:gd name="T28" fmla="*/ 17 w 47"/>
                <a:gd name="T29" fmla="*/ 24 h 30"/>
                <a:gd name="T30" fmla="*/ 6 w 47"/>
                <a:gd name="T31" fmla="*/ 30 h 30"/>
                <a:gd name="T32" fmla="*/ 0 w 47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30"/>
                <a:gd name="T53" fmla="*/ 47 w 47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30">
                  <a:moveTo>
                    <a:pt x="0" y="30"/>
                  </a:moveTo>
                  <a:lnTo>
                    <a:pt x="6" y="24"/>
                  </a:lnTo>
                  <a:lnTo>
                    <a:pt x="12" y="18"/>
                  </a:lnTo>
                  <a:lnTo>
                    <a:pt x="17" y="18"/>
                  </a:lnTo>
                  <a:lnTo>
                    <a:pt x="23" y="12"/>
                  </a:lnTo>
                  <a:lnTo>
                    <a:pt x="29" y="6"/>
                  </a:lnTo>
                  <a:lnTo>
                    <a:pt x="35" y="6"/>
                  </a:lnTo>
                  <a:lnTo>
                    <a:pt x="41" y="0"/>
                  </a:lnTo>
                  <a:lnTo>
                    <a:pt x="47" y="6"/>
                  </a:lnTo>
                  <a:lnTo>
                    <a:pt x="41" y="12"/>
                  </a:lnTo>
                  <a:lnTo>
                    <a:pt x="35" y="12"/>
                  </a:lnTo>
                  <a:lnTo>
                    <a:pt x="29" y="18"/>
                  </a:lnTo>
                  <a:lnTo>
                    <a:pt x="23" y="24"/>
                  </a:lnTo>
                  <a:lnTo>
                    <a:pt x="17" y="24"/>
                  </a:lnTo>
                  <a:lnTo>
                    <a:pt x="6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89" name="Freeform 335"/>
            <p:cNvSpPr>
              <a:spLocks/>
            </p:cNvSpPr>
            <p:nvPr/>
          </p:nvSpPr>
          <p:spPr bwMode="auto">
            <a:xfrm>
              <a:off x="5317" y="1159"/>
              <a:ext cx="41" cy="30"/>
            </a:xfrm>
            <a:custGeom>
              <a:avLst/>
              <a:gdLst>
                <a:gd name="T0" fmla="*/ 0 w 41"/>
                <a:gd name="T1" fmla="*/ 30 h 30"/>
                <a:gd name="T2" fmla="*/ 6 w 41"/>
                <a:gd name="T3" fmla="*/ 30 h 30"/>
                <a:gd name="T4" fmla="*/ 12 w 41"/>
                <a:gd name="T5" fmla="*/ 24 h 30"/>
                <a:gd name="T6" fmla="*/ 17 w 41"/>
                <a:gd name="T7" fmla="*/ 18 h 30"/>
                <a:gd name="T8" fmla="*/ 23 w 41"/>
                <a:gd name="T9" fmla="*/ 12 h 30"/>
                <a:gd name="T10" fmla="*/ 29 w 41"/>
                <a:gd name="T11" fmla="*/ 6 h 30"/>
                <a:gd name="T12" fmla="*/ 29 w 41"/>
                <a:gd name="T13" fmla="*/ 0 h 30"/>
                <a:gd name="T14" fmla="*/ 35 w 41"/>
                <a:gd name="T15" fmla="*/ 0 h 30"/>
                <a:gd name="T16" fmla="*/ 41 w 41"/>
                <a:gd name="T17" fmla="*/ 0 h 30"/>
                <a:gd name="T18" fmla="*/ 41 w 41"/>
                <a:gd name="T19" fmla="*/ 0 h 30"/>
                <a:gd name="T20" fmla="*/ 35 w 41"/>
                <a:gd name="T21" fmla="*/ 6 h 30"/>
                <a:gd name="T22" fmla="*/ 29 w 41"/>
                <a:gd name="T23" fmla="*/ 12 h 30"/>
                <a:gd name="T24" fmla="*/ 23 w 41"/>
                <a:gd name="T25" fmla="*/ 18 h 30"/>
                <a:gd name="T26" fmla="*/ 17 w 41"/>
                <a:gd name="T27" fmla="*/ 24 h 30"/>
                <a:gd name="T28" fmla="*/ 12 w 41"/>
                <a:gd name="T29" fmla="*/ 30 h 30"/>
                <a:gd name="T30" fmla="*/ 6 w 41"/>
                <a:gd name="T31" fmla="*/ 30 h 30"/>
                <a:gd name="T32" fmla="*/ 0 w 41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1"/>
                <a:gd name="T52" fmla="*/ 0 h 30"/>
                <a:gd name="T53" fmla="*/ 41 w 41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1" h="30">
                  <a:moveTo>
                    <a:pt x="0" y="30"/>
                  </a:moveTo>
                  <a:lnTo>
                    <a:pt x="6" y="30"/>
                  </a:lnTo>
                  <a:lnTo>
                    <a:pt x="12" y="24"/>
                  </a:lnTo>
                  <a:lnTo>
                    <a:pt x="17" y="18"/>
                  </a:lnTo>
                  <a:lnTo>
                    <a:pt x="23" y="12"/>
                  </a:lnTo>
                  <a:lnTo>
                    <a:pt x="29" y="6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35" y="6"/>
                  </a:lnTo>
                  <a:lnTo>
                    <a:pt x="29" y="12"/>
                  </a:lnTo>
                  <a:lnTo>
                    <a:pt x="23" y="18"/>
                  </a:lnTo>
                  <a:lnTo>
                    <a:pt x="17" y="24"/>
                  </a:lnTo>
                  <a:lnTo>
                    <a:pt x="12" y="30"/>
                  </a:lnTo>
                  <a:lnTo>
                    <a:pt x="6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90" name="Freeform 336"/>
            <p:cNvSpPr>
              <a:spLocks/>
            </p:cNvSpPr>
            <p:nvPr/>
          </p:nvSpPr>
          <p:spPr bwMode="auto">
            <a:xfrm>
              <a:off x="5317" y="1147"/>
              <a:ext cx="35" cy="30"/>
            </a:xfrm>
            <a:custGeom>
              <a:avLst/>
              <a:gdLst>
                <a:gd name="T0" fmla="*/ 35 w 35"/>
                <a:gd name="T1" fmla="*/ 0 h 30"/>
                <a:gd name="T2" fmla="*/ 35 w 35"/>
                <a:gd name="T3" fmla="*/ 0 h 30"/>
                <a:gd name="T4" fmla="*/ 29 w 35"/>
                <a:gd name="T5" fmla="*/ 6 h 30"/>
                <a:gd name="T6" fmla="*/ 23 w 35"/>
                <a:gd name="T7" fmla="*/ 6 h 30"/>
                <a:gd name="T8" fmla="*/ 23 w 35"/>
                <a:gd name="T9" fmla="*/ 12 h 30"/>
                <a:gd name="T10" fmla="*/ 17 w 35"/>
                <a:gd name="T11" fmla="*/ 18 h 30"/>
                <a:gd name="T12" fmla="*/ 12 w 35"/>
                <a:gd name="T13" fmla="*/ 18 h 30"/>
                <a:gd name="T14" fmla="*/ 6 w 35"/>
                <a:gd name="T15" fmla="*/ 24 h 30"/>
                <a:gd name="T16" fmla="*/ 0 w 35"/>
                <a:gd name="T17" fmla="*/ 30 h 30"/>
                <a:gd name="T18" fmla="*/ 6 w 35"/>
                <a:gd name="T19" fmla="*/ 24 h 30"/>
                <a:gd name="T20" fmla="*/ 6 w 35"/>
                <a:gd name="T21" fmla="*/ 18 h 30"/>
                <a:gd name="T22" fmla="*/ 12 w 35"/>
                <a:gd name="T23" fmla="*/ 12 h 30"/>
                <a:gd name="T24" fmla="*/ 17 w 35"/>
                <a:gd name="T25" fmla="*/ 6 h 30"/>
                <a:gd name="T26" fmla="*/ 23 w 35"/>
                <a:gd name="T27" fmla="*/ 0 h 30"/>
                <a:gd name="T28" fmla="*/ 29 w 35"/>
                <a:gd name="T29" fmla="*/ 0 h 30"/>
                <a:gd name="T30" fmla="*/ 29 w 35"/>
                <a:gd name="T31" fmla="*/ 0 h 30"/>
                <a:gd name="T32" fmla="*/ 35 w 35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0"/>
                <a:gd name="T53" fmla="*/ 35 w 35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0">
                  <a:moveTo>
                    <a:pt x="35" y="0"/>
                  </a:moveTo>
                  <a:lnTo>
                    <a:pt x="35" y="0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23" y="12"/>
                  </a:lnTo>
                  <a:lnTo>
                    <a:pt x="17" y="18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7" y="6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91" name="Freeform 337"/>
            <p:cNvSpPr>
              <a:spLocks/>
            </p:cNvSpPr>
            <p:nvPr/>
          </p:nvSpPr>
          <p:spPr bwMode="auto">
            <a:xfrm>
              <a:off x="5251" y="986"/>
              <a:ext cx="42" cy="155"/>
            </a:xfrm>
            <a:custGeom>
              <a:avLst/>
              <a:gdLst>
                <a:gd name="T0" fmla="*/ 6 w 42"/>
                <a:gd name="T1" fmla="*/ 155 h 155"/>
                <a:gd name="T2" fmla="*/ 0 w 42"/>
                <a:gd name="T3" fmla="*/ 155 h 155"/>
                <a:gd name="T4" fmla="*/ 0 w 42"/>
                <a:gd name="T5" fmla="*/ 155 h 155"/>
                <a:gd name="T6" fmla="*/ 0 w 42"/>
                <a:gd name="T7" fmla="*/ 155 h 155"/>
                <a:gd name="T8" fmla="*/ 0 w 42"/>
                <a:gd name="T9" fmla="*/ 149 h 155"/>
                <a:gd name="T10" fmla="*/ 18 w 42"/>
                <a:gd name="T11" fmla="*/ 131 h 155"/>
                <a:gd name="T12" fmla="*/ 24 w 42"/>
                <a:gd name="T13" fmla="*/ 113 h 155"/>
                <a:gd name="T14" fmla="*/ 30 w 42"/>
                <a:gd name="T15" fmla="*/ 89 h 155"/>
                <a:gd name="T16" fmla="*/ 36 w 42"/>
                <a:gd name="T17" fmla="*/ 71 h 155"/>
                <a:gd name="T18" fmla="*/ 30 w 42"/>
                <a:gd name="T19" fmla="*/ 47 h 155"/>
                <a:gd name="T20" fmla="*/ 30 w 42"/>
                <a:gd name="T21" fmla="*/ 29 h 155"/>
                <a:gd name="T22" fmla="*/ 24 w 42"/>
                <a:gd name="T23" fmla="*/ 12 h 155"/>
                <a:gd name="T24" fmla="*/ 24 w 42"/>
                <a:gd name="T25" fmla="*/ 0 h 155"/>
                <a:gd name="T26" fmla="*/ 30 w 42"/>
                <a:gd name="T27" fmla="*/ 12 h 155"/>
                <a:gd name="T28" fmla="*/ 36 w 42"/>
                <a:gd name="T29" fmla="*/ 23 h 155"/>
                <a:gd name="T30" fmla="*/ 42 w 42"/>
                <a:gd name="T31" fmla="*/ 47 h 155"/>
                <a:gd name="T32" fmla="*/ 42 w 42"/>
                <a:gd name="T33" fmla="*/ 71 h 155"/>
                <a:gd name="T34" fmla="*/ 36 w 42"/>
                <a:gd name="T35" fmla="*/ 95 h 155"/>
                <a:gd name="T36" fmla="*/ 30 w 42"/>
                <a:gd name="T37" fmla="*/ 119 h 155"/>
                <a:gd name="T38" fmla="*/ 18 w 42"/>
                <a:gd name="T39" fmla="*/ 143 h 155"/>
                <a:gd name="T40" fmla="*/ 6 w 42"/>
                <a:gd name="T41" fmla="*/ 155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2"/>
                <a:gd name="T64" fmla="*/ 0 h 155"/>
                <a:gd name="T65" fmla="*/ 42 w 42"/>
                <a:gd name="T66" fmla="*/ 155 h 1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2" h="155">
                  <a:moveTo>
                    <a:pt x="6" y="155"/>
                  </a:moveTo>
                  <a:lnTo>
                    <a:pt x="0" y="155"/>
                  </a:lnTo>
                  <a:lnTo>
                    <a:pt x="0" y="149"/>
                  </a:lnTo>
                  <a:lnTo>
                    <a:pt x="18" y="131"/>
                  </a:lnTo>
                  <a:lnTo>
                    <a:pt x="24" y="113"/>
                  </a:lnTo>
                  <a:lnTo>
                    <a:pt x="30" y="89"/>
                  </a:lnTo>
                  <a:lnTo>
                    <a:pt x="36" y="71"/>
                  </a:lnTo>
                  <a:lnTo>
                    <a:pt x="30" y="47"/>
                  </a:lnTo>
                  <a:lnTo>
                    <a:pt x="30" y="29"/>
                  </a:lnTo>
                  <a:lnTo>
                    <a:pt x="24" y="12"/>
                  </a:lnTo>
                  <a:lnTo>
                    <a:pt x="24" y="0"/>
                  </a:lnTo>
                  <a:lnTo>
                    <a:pt x="30" y="12"/>
                  </a:lnTo>
                  <a:lnTo>
                    <a:pt x="36" y="23"/>
                  </a:lnTo>
                  <a:lnTo>
                    <a:pt x="42" y="47"/>
                  </a:lnTo>
                  <a:lnTo>
                    <a:pt x="42" y="71"/>
                  </a:lnTo>
                  <a:lnTo>
                    <a:pt x="36" y="95"/>
                  </a:lnTo>
                  <a:lnTo>
                    <a:pt x="30" y="119"/>
                  </a:lnTo>
                  <a:lnTo>
                    <a:pt x="18" y="143"/>
                  </a:lnTo>
                  <a:lnTo>
                    <a:pt x="6" y="15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92" name="Freeform 338"/>
            <p:cNvSpPr>
              <a:spLocks/>
            </p:cNvSpPr>
            <p:nvPr/>
          </p:nvSpPr>
          <p:spPr bwMode="auto">
            <a:xfrm>
              <a:off x="5251" y="986"/>
              <a:ext cx="30" cy="23"/>
            </a:xfrm>
            <a:custGeom>
              <a:avLst/>
              <a:gdLst>
                <a:gd name="T0" fmla="*/ 30 w 30"/>
                <a:gd name="T1" fmla="*/ 23 h 23"/>
                <a:gd name="T2" fmla="*/ 30 w 30"/>
                <a:gd name="T3" fmla="*/ 17 h 23"/>
                <a:gd name="T4" fmla="*/ 24 w 30"/>
                <a:gd name="T5" fmla="*/ 12 h 23"/>
                <a:gd name="T6" fmla="*/ 18 w 30"/>
                <a:gd name="T7" fmla="*/ 12 h 23"/>
                <a:gd name="T8" fmla="*/ 12 w 30"/>
                <a:gd name="T9" fmla="*/ 6 h 23"/>
                <a:gd name="T10" fmla="*/ 6 w 30"/>
                <a:gd name="T11" fmla="*/ 6 h 23"/>
                <a:gd name="T12" fmla="*/ 6 w 30"/>
                <a:gd name="T13" fmla="*/ 0 h 23"/>
                <a:gd name="T14" fmla="*/ 0 w 30"/>
                <a:gd name="T15" fmla="*/ 0 h 23"/>
                <a:gd name="T16" fmla="*/ 0 w 30"/>
                <a:gd name="T17" fmla="*/ 6 h 23"/>
                <a:gd name="T18" fmla="*/ 0 w 30"/>
                <a:gd name="T19" fmla="*/ 6 h 23"/>
                <a:gd name="T20" fmla="*/ 0 w 30"/>
                <a:gd name="T21" fmla="*/ 6 h 23"/>
                <a:gd name="T22" fmla="*/ 6 w 30"/>
                <a:gd name="T23" fmla="*/ 6 h 23"/>
                <a:gd name="T24" fmla="*/ 12 w 30"/>
                <a:gd name="T25" fmla="*/ 12 h 23"/>
                <a:gd name="T26" fmla="*/ 18 w 30"/>
                <a:gd name="T27" fmla="*/ 12 h 23"/>
                <a:gd name="T28" fmla="*/ 24 w 30"/>
                <a:gd name="T29" fmla="*/ 17 h 23"/>
                <a:gd name="T30" fmla="*/ 30 w 30"/>
                <a:gd name="T31" fmla="*/ 17 h 23"/>
                <a:gd name="T32" fmla="*/ 30 w 30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23"/>
                <a:gd name="T53" fmla="*/ 30 w 30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23">
                  <a:moveTo>
                    <a:pt x="30" y="23"/>
                  </a:moveTo>
                  <a:lnTo>
                    <a:pt x="30" y="17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7"/>
                  </a:lnTo>
                  <a:lnTo>
                    <a:pt x="30" y="17"/>
                  </a:lnTo>
                  <a:lnTo>
                    <a:pt x="30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93" name="Freeform 339"/>
            <p:cNvSpPr>
              <a:spLocks/>
            </p:cNvSpPr>
            <p:nvPr/>
          </p:nvSpPr>
          <p:spPr bwMode="auto">
            <a:xfrm>
              <a:off x="5251" y="998"/>
              <a:ext cx="36" cy="23"/>
            </a:xfrm>
            <a:custGeom>
              <a:avLst/>
              <a:gdLst>
                <a:gd name="T0" fmla="*/ 0 w 36"/>
                <a:gd name="T1" fmla="*/ 0 h 23"/>
                <a:gd name="T2" fmla="*/ 0 w 36"/>
                <a:gd name="T3" fmla="*/ 0 h 23"/>
                <a:gd name="T4" fmla="*/ 6 w 36"/>
                <a:gd name="T5" fmla="*/ 0 h 23"/>
                <a:gd name="T6" fmla="*/ 6 w 36"/>
                <a:gd name="T7" fmla="*/ 0 h 23"/>
                <a:gd name="T8" fmla="*/ 12 w 36"/>
                <a:gd name="T9" fmla="*/ 5 h 23"/>
                <a:gd name="T10" fmla="*/ 18 w 36"/>
                <a:gd name="T11" fmla="*/ 5 h 23"/>
                <a:gd name="T12" fmla="*/ 24 w 36"/>
                <a:gd name="T13" fmla="*/ 11 h 23"/>
                <a:gd name="T14" fmla="*/ 30 w 36"/>
                <a:gd name="T15" fmla="*/ 17 h 23"/>
                <a:gd name="T16" fmla="*/ 36 w 36"/>
                <a:gd name="T17" fmla="*/ 23 h 23"/>
                <a:gd name="T18" fmla="*/ 30 w 36"/>
                <a:gd name="T19" fmla="*/ 17 h 23"/>
                <a:gd name="T20" fmla="*/ 24 w 36"/>
                <a:gd name="T21" fmla="*/ 17 h 23"/>
                <a:gd name="T22" fmla="*/ 18 w 36"/>
                <a:gd name="T23" fmla="*/ 11 h 23"/>
                <a:gd name="T24" fmla="*/ 12 w 36"/>
                <a:gd name="T25" fmla="*/ 11 h 23"/>
                <a:gd name="T26" fmla="*/ 6 w 36"/>
                <a:gd name="T27" fmla="*/ 5 h 23"/>
                <a:gd name="T28" fmla="*/ 0 w 36"/>
                <a:gd name="T29" fmla="*/ 5 h 23"/>
                <a:gd name="T30" fmla="*/ 0 w 36"/>
                <a:gd name="T31" fmla="*/ 0 h 23"/>
                <a:gd name="T32" fmla="*/ 0 w 3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3"/>
                <a:gd name="T53" fmla="*/ 36 w 3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3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5"/>
                  </a:lnTo>
                  <a:lnTo>
                    <a:pt x="18" y="5"/>
                  </a:lnTo>
                  <a:lnTo>
                    <a:pt x="24" y="11"/>
                  </a:lnTo>
                  <a:lnTo>
                    <a:pt x="30" y="17"/>
                  </a:lnTo>
                  <a:lnTo>
                    <a:pt x="36" y="23"/>
                  </a:lnTo>
                  <a:lnTo>
                    <a:pt x="30" y="17"/>
                  </a:lnTo>
                  <a:lnTo>
                    <a:pt x="24" y="17"/>
                  </a:lnTo>
                  <a:lnTo>
                    <a:pt x="18" y="11"/>
                  </a:lnTo>
                  <a:lnTo>
                    <a:pt x="12" y="11"/>
                  </a:lnTo>
                  <a:lnTo>
                    <a:pt x="6" y="5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94" name="Freeform 340"/>
            <p:cNvSpPr>
              <a:spLocks/>
            </p:cNvSpPr>
            <p:nvPr/>
          </p:nvSpPr>
          <p:spPr bwMode="auto">
            <a:xfrm>
              <a:off x="5239" y="1021"/>
              <a:ext cx="48" cy="30"/>
            </a:xfrm>
            <a:custGeom>
              <a:avLst/>
              <a:gdLst>
                <a:gd name="T0" fmla="*/ 0 w 48"/>
                <a:gd name="T1" fmla="*/ 0 h 30"/>
                <a:gd name="T2" fmla="*/ 6 w 48"/>
                <a:gd name="T3" fmla="*/ 0 h 30"/>
                <a:gd name="T4" fmla="*/ 12 w 48"/>
                <a:gd name="T5" fmla="*/ 0 h 30"/>
                <a:gd name="T6" fmla="*/ 18 w 48"/>
                <a:gd name="T7" fmla="*/ 6 h 30"/>
                <a:gd name="T8" fmla="*/ 24 w 48"/>
                <a:gd name="T9" fmla="*/ 6 h 30"/>
                <a:gd name="T10" fmla="*/ 30 w 48"/>
                <a:gd name="T11" fmla="*/ 12 h 30"/>
                <a:gd name="T12" fmla="*/ 42 w 48"/>
                <a:gd name="T13" fmla="*/ 18 h 30"/>
                <a:gd name="T14" fmla="*/ 48 w 48"/>
                <a:gd name="T15" fmla="*/ 24 h 30"/>
                <a:gd name="T16" fmla="*/ 48 w 48"/>
                <a:gd name="T17" fmla="*/ 30 h 30"/>
                <a:gd name="T18" fmla="*/ 48 w 48"/>
                <a:gd name="T19" fmla="*/ 30 h 30"/>
                <a:gd name="T20" fmla="*/ 42 w 48"/>
                <a:gd name="T21" fmla="*/ 24 h 30"/>
                <a:gd name="T22" fmla="*/ 30 w 48"/>
                <a:gd name="T23" fmla="*/ 18 h 30"/>
                <a:gd name="T24" fmla="*/ 24 w 48"/>
                <a:gd name="T25" fmla="*/ 18 h 30"/>
                <a:gd name="T26" fmla="*/ 12 w 48"/>
                <a:gd name="T27" fmla="*/ 12 h 30"/>
                <a:gd name="T28" fmla="*/ 6 w 48"/>
                <a:gd name="T29" fmla="*/ 6 h 30"/>
                <a:gd name="T30" fmla="*/ 6 w 48"/>
                <a:gd name="T31" fmla="*/ 0 h 30"/>
                <a:gd name="T32" fmla="*/ 0 w 4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30"/>
                <a:gd name="T53" fmla="*/ 48 w 4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30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48" y="30"/>
                  </a:lnTo>
                  <a:lnTo>
                    <a:pt x="42" y="24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95" name="Freeform 341"/>
            <p:cNvSpPr>
              <a:spLocks/>
            </p:cNvSpPr>
            <p:nvPr/>
          </p:nvSpPr>
          <p:spPr bwMode="auto">
            <a:xfrm>
              <a:off x="5233" y="1045"/>
              <a:ext cx="54" cy="36"/>
            </a:xfrm>
            <a:custGeom>
              <a:avLst/>
              <a:gdLst>
                <a:gd name="T0" fmla="*/ 0 w 54"/>
                <a:gd name="T1" fmla="*/ 0 h 36"/>
                <a:gd name="T2" fmla="*/ 6 w 54"/>
                <a:gd name="T3" fmla="*/ 0 h 36"/>
                <a:gd name="T4" fmla="*/ 12 w 54"/>
                <a:gd name="T5" fmla="*/ 0 h 36"/>
                <a:gd name="T6" fmla="*/ 18 w 54"/>
                <a:gd name="T7" fmla="*/ 6 h 36"/>
                <a:gd name="T8" fmla="*/ 24 w 54"/>
                <a:gd name="T9" fmla="*/ 12 h 36"/>
                <a:gd name="T10" fmla="*/ 36 w 54"/>
                <a:gd name="T11" fmla="*/ 18 h 36"/>
                <a:gd name="T12" fmla="*/ 42 w 54"/>
                <a:gd name="T13" fmla="*/ 24 h 36"/>
                <a:gd name="T14" fmla="*/ 48 w 54"/>
                <a:gd name="T15" fmla="*/ 30 h 36"/>
                <a:gd name="T16" fmla="*/ 54 w 54"/>
                <a:gd name="T17" fmla="*/ 36 h 36"/>
                <a:gd name="T18" fmla="*/ 48 w 54"/>
                <a:gd name="T19" fmla="*/ 30 h 36"/>
                <a:gd name="T20" fmla="*/ 42 w 54"/>
                <a:gd name="T21" fmla="*/ 30 h 36"/>
                <a:gd name="T22" fmla="*/ 36 w 54"/>
                <a:gd name="T23" fmla="*/ 24 h 36"/>
                <a:gd name="T24" fmla="*/ 24 w 54"/>
                <a:gd name="T25" fmla="*/ 18 h 36"/>
                <a:gd name="T26" fmla="*/ 12 w 54"/>
                <a:gd name="T27" fmla="*/ 12 h 36"/>
                <a:gd name="T28" fmla="*/ 6 w 54"/>
                <a:gd name="T29" fmla="*/ 6 h 36"/>
                <a:gd name="T30" fmla="*/ 0 w 54"/>
                <a:gd name="T31" fmla="*/ 6 h 36"/>
                <a:gd name="T32" fmla="*/ 0 w 54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36"/>
                <a:gd name="T53" fmla="*/ 54 w 5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3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48" y="30"/>
                  </a:lnTo>
                  <a:lnTo>
                    <a:pt x="54" y="36"/>
                  </a:lnTo>
                  <a:lnTo>
                    <a:pt x="48" y="30"/>
                  </a:lnTo>
                  <a:lnTo>
                    <a:pt x="42" y="30"/>
                  </a:lnTo>
                  <a:lnTo>
                    <a:pt x="36" y="24"/>
                  </a:lnTo>
                  <a:lnTo>
                    <a:pt x="24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96" name="Freeform 342"/>
            <p:cNvSpPr>
              <a:spLocks/>
            </p:cNvSpPr>
            <p:nvPr/>
          </p:nvSpPr>
          <p:spPr bwMode="auto">
            <a:xfrm>
              <a:off x="5239" y="1063"/>
              <a:ext cx="42" cy="36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6 w 42"/>
                <a:gd name="T5" fmla="*/ 0 h 36"/>
                <a:gd name="T6" fmla="*/ 12 w 42"/>
                <a:gd name="T7" fmla="*/ 6 h 36"/>
                <a:gd name="T8" fmla="*/ 18 w 42"/>
                <a:gd name="T9" fmla="*/ 12 h 36"/>
                <a:gd name="T10" fmla="*/ 30 w 42"/>
                <a:gd name="T11" fmla="*/ 18 h 36"/>
                <a:gd name="T12" fmla="*/ 36 w 42"/>
                <a:gd name="T13" fmla="*/ 24 h 36"/>
                <a:gd name="T14" fmla="*/ 42 w 42"/>
                <a:gd name="T15" fmla="*/ 30 h 36"/>
                <a:gd name="T16" fmla="*/ 42 w 42"/>
                <a:gd name="T17" fmla="*/ 36 h 36"/>
                <a:gd name="T18" fmla="*/ 36 w 42"/>
                <a:gd name="T19" fmla="*/ 36 h 36"/>
                <a:gd name="T20" fmla="*/ 30 w 42"/>
                <a:gd name="T21" fmla="*/ 30 h 36"/>
                <a:gd name="T22" fmla="*/ 24 w 42"/>
                <a:gd name="T23" fmla="*/ 24 h 36"/>
                <a:gd name="T24" fmla="*/ 18 w 42"/>
                <a:gd name="T25" fmla="*/ 18 h 36"/>
                <a:gd name="T26" fmla="*/ 6 w 42"/>
                <a:gd name="T27" fmla="*/ 12 h 36"/>
                <a:gd name="T28" fmla="*/ 6 w 42"/>
                <a:gd name="T29" fmla="*/ 6 h 36"/>
                <a:gd name="T30" fmla="*/ 0 w 42"/>
                <a:gd name="T31" fmla="*/ 0 h 36"/>
                <a:gd name="T32" fmla="*/ 0 w 42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6"/>
                <a:gd name="T53" fmla="*/ 42 w 42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30" y="18"/>
                  </a:lnTo>
                  <a:lnTo>
                    <a:pt x="36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36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97" name="Freeform 343"/>
            <p:cNvSpPr>
              <a:spLocks/>
            </p:cNvSpPr>
            <p:nvPr/>
          </p:nvSpPr>
          <p:spPr bwMode="auto">
            <a:xfrm>
              <a:off x="5239" y="1081"/>
              <a:ext cx="36" cy="30"/>
            </a:xfrm>
            <a:custGeom>
              <a:avLst/>
              <a:gdLst>
                <a:gd name="T0" fmla="*/ 0 w 36"/>
                <a:gd name="T1" fmla="*/ 0 h 30"/>
                <a:gd name="T2" fmla="*/ 0 w 36"/>
                <a:gd name="T3" fmla="*/ 0 h 30"/>
                <a:gd name="T4" fmla="*/ 6 w 36"/>
                <a:gd name="T5" fmla="*/ 0 h 30"/>
                <a:gd name="T6" fmla="*/ 12 w 36"/>
                <a:gd name="T7" fmla="*/ 6 h 30"/>
                <a:gd name="T8" fmla="*/ 18 w 36"/>
                <a:gd name="T9" fmla="*/ 12 h 30"/>
                <a:gd name="T10" fmla="*/ 24 w 36"/>
                <a:gd name="T11" fmla="*/ 12 h 30"/>
                <a:gd name="T12" fmla="*/ 30 w 36"/>
                <a:gd name="T13" fmla="*/ 18 h 30"/>
                <a:gd name="T14" fmla="*/ 30 w 36"/>
                <a:gd name="T15" fmla="*/ 24 h 30"/>
                <a:gd name="T16" fmla="*/ 36 w 36"/>
                <a:gd name="T17" fmla="*/ 30 h 30"/>
                <a:gd name="T18" fmla="*/ 30 w 36"/>
                <a:gd name="T19" fmla="*/ 30 h 30"/>
                <a:gd name="T20" fmla="*/ 24 w 36"/>
                <a:gd name="T21" fmla="*/ 24 h 30"/>
                <a:gd name="T22" fmla="*/ 18 w 36"/>
                <a:gd name="T23" fmla="*/ 18 h 30"/>
                <a:gd name="T24" fmla="*/ 12 w 36"/>
                <a:gd name="T25" fmla="*/ 18 h 30"/>
                <a:gd name="T26" fmla="*/ 6 w 36"/>
                <a:gd name="T27" fmla="*/ 12 h 30"/>
                <a:gd name="T28" fmla="*/ 6 w 36"/>
                <a:gd name="T29" fmla="*/ 6 h 30"/>
                <a:gd name="T30" fmla="*/ 0 w 36"/>
                <a:gd name="T31" fmla="*/ 6 h 30"/>
                <a:gd name="T32" fmla="*/ 0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98" name="Freeform 344"/>
            <p:cNvSpPr>
              <a:spLocks/>
            </p:cNvSpPr>
            <p:nvPr/>
          </p:nvSpPr>
          <p:spPr bwMode="auto">
            <a:xfrm>
              <a:off x="5239" y="1099"/>
              <a:ext cx="24" cy="30"/>
            </a:xfrm>
            <a:custGeom>
              <a:avLst/>
              <a:gdLst>
                <a:gd name="T0" fmla="*/ 0 w 24"/>
                <a:gd name="T1" fmla="*/ 0 h 30"/>
                <a:gd name="T2" fmla="*/ 0 w 24"/>
                <a:gd name="T3" fmla="*/ 0 h 30"/>
                <a:gd name="T4" fmla="*/ 6 w 24"/>
                <a:gd name="T5" fmla="*/ 6 h 30"/>
                <a:gd name="T6" fmla="*/ 12 w 24"/>
                <a:gd name="T7" fmla="*/ 6 h 30"/>
                <a:gd name="T8" fmla="*/ 12 w 24"/>
                <a:gd name="T9" fmla="*/ 12 h 30"/>
                <a:gd name="T10" fmla="*/ 18 w 24"/>
                <a:gd name="T11" fmla="*/ 18 h 30"/>
                <a:gd name="T12" fmla="*/ 24 w 24"/>
                <a:gd name="T13" fmla="*/ 24 h 30"/>
                <a:gd name="T14" fmla="*/ 24 w 24"/>
                <a:gd name="T15" fmla="*/ 24 h 30"/>
                <a:gd name="T16" fmla="*/ 24 w 24"/>
                <a:gd name="T17" fmla="*/ 30 h 30"/>
                <a:gd name="T18" fmla="*/ 24 w 24"/>
                <a:gd name="T19" fmla="*/ 24 h 30"/>
                <a:gd name="T20" fmla="*/ 18 w 24"/>
                <a:gd name="T21" fmla="*/ 24 h 30"/>
                <a:gd name="T22" fmla="*/ 12 w 24"/>
                <a:gd name="T23" fmla="*/ 18 h 30"/>
                <a:gd name="T24" fmla="*/ 12 w 24"/>
                <a:gd name="T25" fmla="*/ 18 h 30"/>
                <a:gd name="T26" fmla="*/ 6 w 24"/>
                <a:gd name="T27" fmla="*/ 12 h 30"/>
                <a:gd name="T28" fmla="*/ 6 w 24"/>
                <a:gd name="T29" fmla="*/ 6 h 30"/>
                <a:gd name="T30" fmla="*/ 0 w 24"/>
                <a:gd name="T31" fmla="*/ 6 h 30"/>
                <a:gd name="T32" fmla="*/ 0 w 24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0"/>
                <a:gd name="T53" fmla="*/ 24 w 24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0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24" y="30"/>
                  </a:lnTo>
                  <a:lnTo>
                    <a:pt x="24" y="24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99" name="Freeform 345"/>
            <p:cNvSpPr>
              <a:spLocks/>
            </p:cNvSpPr>
            <p:nvPr/>
          </p:nvSpPr>
          <p:spPr bwMode="auto">
            <a:xfrm>
              <a:off x="5239" y="1117"/>
              <a:ext cx="18" cy="18"/>
            </a:xfrm>
            <a:custGeom>
              <a:avLst/>
              <a:gdLst>
                <a:gd name="T0" fmla="*/ 6 w 18"/>
                <a:gd name="T1" fmla="*/ 0 h 18"/>
                <a:gd name="T2" fmla="*/ 6 w 18"/>
                <a:gd name="T3" fmla="*/ 0 h 18"/>
                <a:gd name="T4" fmla="*/ 6 w 18"/>
                <a:gd name="T5" fmla="*/ 0 h 18"/>
                <a:gd name="T6" fmla="*/ 12 w 18"/>
                <a:gd name="T7" fmla="*/ 6 h 18"/>
                <a:gd name="T8" fmla="*/ 12 w 18"/>
                <a:gd name="T9" fmla="*/ 6 h 18"/>
                <a:gd name="T10" fmla="*/ 18 w 18"/>
                <a:gd name="T11" fmla="*/ 12 h 18"/>
                <a:gd name="T12" fmla="*/ 18 w 18"/>
                <a:gd name="T13" fmla="*/ 12 h 18"/>
                <a:gd name="T14" fmla="*/ 18 w 18"/>
                <a:gd name="T15" fmla="*/ 18 h 18"/>
                <a:gd name="T16" fmla="*/ 18 w 18"/>
                <a:gd name="T17" fmla="*/ 18 h 18"/>
                <a:gd name="T18" fmla="*/ 18 w 18"/>
                <a:gd name="T19" fmla="*/ 18 h 18"/>
                <a:gd name="T20" fmla="*/ 18 w 18"/>
                <a:gd name="T21" fmla="*/ 12 h 18"/>
                <a:gd name="T22" fmla="*/ 12 w 18"/>
                <a:gd name="T23" fmla="*/ 12 h 18"/>
                <a:gd name="T24" fmla="*/ 6 w 18"/>
                <a:gd name="T25" fmla="*/ 6 h 18"/>
                <a:gd name="T26" fmla="*/ 6 w 18"/>
                <a:gd name="T27" fmla="*/ 6 h 18"/>
                <a:gd name="T28" fmla="*/ 6 w 18"/>
                <a:gd name="T29" fmla="*/ 6 h 18"/>
                <a:gd name="T30" fmla="*/ 0 w 18"/>
                <a:gd name="T31" fmla="*/ 0 h 18"/>
                <a:gd name="T32" fmla="*/ 6 w 18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8"/>
                <a:gd name="T53" fmla="*/ 18 w 18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8">
                  <a:moveTo>
                    <a:pt x="6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00" name="Freeform 346"/>
            <p:cNvSpPr>
              <a:spLocks/>
            </p:cNvSpPr>
            <p:nvPr/>
          </p:nvSpPr>
          <p:spPr bwMode="auto">
            <a:xfrm>
              <a:off x="5257" y="974"/>
              <a:ext cx="18" cy="24"/>
            </a:xfrm>
            <a:custGeom>
              <a:avLst/>
              <a:gdLst>
                <a:gd name="T0" fmla="*/ 18 w 18"/>
                <a:gd name="T1" fmla="*/ 24 h 24"/>
                <a:gd name="T2" fmla="*/ 18 w 18"/>
                <a:gd name="T3" fmla="*/ 18 h 24"/>
                <a:gd name="T4" fmla="*/ 12 w 18"/>
                <a:gd name="T5" fmla="*/ 18 h 24"/>
                <a:gd name="T6" fmla="*/ 12 w 18"/>
                <a:gd name="T7" fmla="*/ 18 h 24"/>
                <a:gd name="T8" fmla="*/ 6 w 18"/>
                <a:gd name="T9" fmla="*/ 12 h 24"/>
                <a:gd name="T10" fmla="*/ 0 w 18"/>
                <a:gd name="T11" fmla="*/ 12 h 24"/>
                <a:gd name="T12" fmla="*/ 0 w 18"/>
                <a:gd name="T13" fmla="*/ 6 h 24"/>
                <a:gd name="T14" fmla="*/ 0 w 18"/>
                <a:gd name="T15" fmla="*/ 6 h 24"/>
                <a:gd name="T16" fmla="*/ 0 w 18"/>
                <a:gd name="T17" fmla="*/ 0 h 24"/>
                <a:gd name="T18" fmla="*/ 0 w 18"/>
                <a:gd name="T19" fmla="*/ 0 h 24"/>
                <a:gd name="T20" fmla="*/ 6 w 18"/>
                <a:gd name="T21" fmla="*/ 0 h 24"/>
                <a:gd name="T22" fmla="*/ 6 w 18"/>
                <a:gd name="T23" fmla="*/ 6 h 24"/>
                <a:gd name="T24" fmla="*/ 12 w 18"/>
                <a:gd name="T25" fmla="*/ 6 h 24"/>
                <a:gd name="T26" fmla="*/ 12 w 18"/>
                <a:gd name="T27" fmla="*/ 12 h 24"/>
                <a:gd name="T28" fmla="*/ 18 w 18"/>
                <a:gd name="T29" fmla="*/ 18 h 24"/>
                <a:gd name="T30" fmla="*/ 18 w 18"/>
                <a:gd name="T31" fmla="*/ 18 h 24"/>
                <a:gd name="T32" fmla="*/ 18 w 18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24"/>
                <a:gd name="T53" fmla="*/ 18 w 18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24">
                  <a:moveTo>
                    <a:pt x="18" y="24"/>
                  </a:move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01" name="Freeform 347"/>
            <p:cNvSpPr>
              <a:spLocks/>
            </p:cNvSpPr>
            <p:nvPr/>
          </p:nvSpPr>
          <p:spPr bwMode="auto">
            <a:xfrm>
              <a:off x="5275" y="974"/>
              <a:ext cx="12" cy="24"/>
            </a:xfrm>
            <a:custGeom>
              <a:avLst/>
              <a:gdLst>
                <a:gd name="T0" fmla="*/ 0 w 12"/>
                <a:gd name="T1" fmla="*/ 24 h 24"/>
                <a:gd name="T2" fmla="*/ 6 w 12"/>
                <a:gd name="T3" fmla="*/ 18 h 24"/>
                <a:gd name="T4" fmla="*/ 12 w 12"/>
                <a:gd name="T5" fmla="*/ 12 h 24"/>
                <a:gd name="T6" fmla="*/ 12 w 12"/>
                <a:gd name="T7" fmla="*/ 6 h 24"/>
                <a:gd name="T8" fmla="*/ 12 w 12"/>
                <a:gd name="T9" fmla="*/ 0 h 24"/>
                <a:gd name="T10" fmla="*/ 12 w 12"/>
                <a:gd name="T11" fmla="*/ 0 h 24"/>
                <a:gd name="T12" fmla="*/ 6 w 12"/>
                <a:gd name="T13" fmla="*/ 6 h 24"/>
                <a:gd name="T14" fmla="*/ 6 w 12"/>
                <a:gd name="T15" fmla="*/ 18 h 24"/>
                <a:gd name="T16" fmla="*/ 0 w 12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24"/>
                <a:gd name="T29" fmla="*/ 12 w 12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24">
                  <a:moveTo>
                    <a:pt x="0" y="24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02" name="Freeform 348"/>
            <p:cNvSpPr>
              <a:spLocks/>
            </p:cNvSpPr>
            <p:nvPr/>
          </p:nvSpPr>
          <p:spPr bwMode="auto">
            <a:xfrm>
              <a:off x="5269" y="968"/>
              <a:ext cx="6" cy="24"/>
            </a:xfrm>
            <a:custGeom>
              <a:avLst/>
              <a:gdLst>
                <a:gd name="T0" fmla="*/ 6 w 6"/>
                <a:gd name="T1" fmla="*/ 24 h 24"/>
                <a:gd name="T2" fmla="*/ 6 w 6"/>
                <a:gd name="T3" fmla="*/ 18 h 24"/>
                <a:gd name="T4" fmla="*/ 6 w 6"/>
                <a:gd name="T5" fmla="*/ 12 h 24"/>
                <a:gd name="T6" fmla="*/ 6 w 6"/>
                <a:gd name="T7" fmla="*/ 0 h 24"/>
                <a:gd name="T8" fmla="*/ 0 w 6"/>
                <a:gd name="T9" fmla="*/ 0 h 24"/>
                <a:gd name="T10" fmla="*/ 0 w 6"/>
                <a:gd name="T11" fmla="*/ 0 h 24"/>
                <a:gd name="T12" fmla="*/ 0 w 6"/>
                <a:gd name="T13" fmla="*/ 6 h 24"/>
                <a:gd name="T14" fmla="*/ 6 w 6"/>
                <a:gd name="T15" fmla="*/ 18 h 24"/>
                <a:gd name="T16" fmla="*/ 6 w 6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4"/>
                <a:gd name="T29" fmla="*/ 6 w 6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4">
                  <a:moveTo>
                    <a:pt x="6" y="24"/>
                  </a:moveTo>
                  <a:lnTo>
                    <a:pt x="6" y="18"/>
                  </a:lnTo>
                  <a:lnTo>
                    <a:pt x="6" y="1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8"/>
                  </a:lnTo>
                  <a:lnTo>
                    <a:pt x="6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03" name="Freeform 349"/>
            <p:cNvSpPr>
              <a:spLocks/>
            </p:cNvSpPr>
            <p:nvPr/>
          </p:nvSpPr>
          <p:spPr bwMode="auto">
            <a:xfrm>
              <a:off x="5281" y="980"/>
              <a:ext cx="18" cy="23"/>
            </a:xfrm>
            <a:custGeom>
              <a:avLst/>
              <a:gdLst>
                <a:gd name="T0" fmla="*/ 0 w 18"/>
                <a:gd name="T1" fmla="*/ 23 h 23"/>
                <a:gd name="T2" fmla="*/ 0 w 18"/>
                <a:gd name="T3" fmla="*/ 23 h 23"/>
                <a:gd name="T4" fmla="*/ 6 w 18"/>
                <a:gd name="T5" fmla="*/ 18 h 23"/>
                <a:gd name="T6" fmla="*/ 6 w 18"/>
                <a:gd name="T7" fmla="*/ 12 h 23"/>
                <a:gd name="T8" fmla="*/ 12 w 18"/>
                <a:gd name="T9" fmla="*/ 12 h 23"/>
                <a:gd name="T10" fmla="*/ 12 w 18"/>
                <a:gd name="T11" fmla="*/ 6 h 23"/>
                <a:gd name="T12" fmla="*/ 18 w 18"/>
                <a:gd name="T13" fmla="*/ 0 h 23"/>
                <a:gd name="T14" fmla="*/ 18 w 18"/>
                <a:gd name="T15" fmla="*/ 0 h 23"/>
                <a:gd name="T16" fmla="*/ 18 w 18"/>
                <a:gd name="T17" fmla="*/ 0 h 23"/>
                <a:gd name="T18" fmla="*/ 18 w 18"/>
                <a:gd name="T19" fmla="*/ 6 h 23"/>
                <a:gd name="T20" fmla="*/ 18 w 18"/>
                <a:gd name="T21" fmla="*/ 6 h 23"/>
                <a:gd name="T22" fmla="*/ 18 w 18"/>
                <a:gd name="T23" fmla="*/ 12 h 23"/>
                <a:gd name="T24" fmla="*/ 12 w 18"/>
                <a:gd name="T25" fmla="*/ 12 h 23"/>
                <a:gd name="T26" fmla="*/ 6 w 18"/>
                <a:gd name="T27" fmla="*/ 18 h 23"/>
                <a:gd name="T28" fmla="*/ 6 w 18"/>
                <a:gd name="T29" fmla="*/ 18 h 23"/>
                <a:gd name="T30" fmla="*/ 0 w 18"/>
                <a:gd name="T31" fmla="*/ 23 h 23"/>
                <a:gd name="T32" fmla="*/ 0 w 18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23"/>
                <a:gd name="T53" fmla="*/ 18 w 18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23">
                  <a:moveTo>
                    <a:pt x="0" y="23"/>
                  </a:moveTo>
                  <a:lnTo>
                    <a:pt x="0" y="23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04" name="Freeform 350"/>
            <p:cNvSpPr>
              <a:spLocks/>
            </p:cNvSpPr>
            <p:nvPr/>
          </p:nvSpPr>
          <p:spPr bwMode="auto">
            <a:xfrm>
              <a:off x="5263" y="1123"/>
              <a:ext cx="36" cy="12"/>
            </a:xfrm>
            <a:custGeom>
              <a:avLst/>
              <a:gdLst>
                <a:gd name="T0" fmla="*/ 0 w 36"/>
                <a:gd name="T1" fmla="*/ 6 h 12"/>
                <a:gd name="T2" fmla="*/ 6 w 36"/>
                <a:gd name="T3" fmla="*/ 0 h 12"/>
                <a:gd name="T4" fmla="*/ 6 w 36"/>
                <a:gd name="T5" fmla="*/ 0 h 12"/>
                <a:gd name="T6" fmla="*/ 12 w 36"/>
                <a:gd name="T7" fmla="*/ 0 h 12"/>
                <a:gd name="T8" fmla="*/ 18 w 36"/>
                <a:gd name="T9" fmla="*/ 0 h 12"/>
                <a:gd name="T10" fmla="*/ 24 w 36"/>
                <a:gd name="T11" fmla="*/ 0 h 12"/>
                <a:gd name="T12" fmla="*/ 30 w 36"/>
                <a:gd name="T13" fmla="*/ 6 h 12"/>
                <a:gd name="T14" fmla="*/ 30 w 36"/>
                <a:gd name="T15" fmla="*/ 6 h 12"/>
                <a:gd name="T16" fmla="*/ 36 w 36"/>
                <a:gd name="T17" fmla="*/ 6 h 12"/>
                <a:gd name="T18" fmla="*/ 30 w 36"/>
                <a:gd name="T19" fmla="*/ 6 h 12"/>
                <a:gd name="T20" fmla="*/ 30 w 36"/>
                <a:gd name="T21" fmla="*/ 12 h 12"/>
                <a:gd name="T22" fmla="*/ 24 w 36"/>
                <a:gd name="T23" fmla="*/ 6 h 12"/>
                <a:gd name="T24" fmla="*/ 18 w 36"/>
                <a:gd name="T25" fmla="*/ 6 h 12"/>
                <a:gd name="T26" fmla="*/ 12 w 36"/>
                <a:gd name="T27" fmla="*/ 6 h 12"/>
                <a:gd name="T28" fmla="*/ 6 w 36"/>
                <a:gd name="T29" fmla="*/ 6 h 12"/>
                <a:gd name="T30" fmla="*/ 6 w 36"/>
                <a:gd name="T31" fmla="*/ 6 h 12"/>
                <a:gd name="T32" fmla="*/ 0 w 36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2"/>
                <a:gd name="T53" fmla="*/ 36 w 3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2">
                  <a:moveTo>
                    <a:pt x="0" y="6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05" name="Freeform 351"/>
            <p:cNvSpPr>
              <a:spLocks/>
            </p:cNvSpPr>
            <p:nvPr/>
          </p:nvSpPr>
          <p:spPr bwMode="auto">
            <a:xfrm>
              <a:off x="5257" y="1135"/>
              <a:ext cx="30" cy="12"/>
            </a:xfrm>
            <a:custGeom>
              <a:avLst/>
              <a:gdLst>
                <a:gd name="T0" fmla="*/ 0 w 30"/>
                <a:gd name="T1" fmla="*/ 0 h 12"/>
                <a:gd name="T2" fmla="*/ 6 w 30"/>
                <a:gd name="T3" fmla="*/ 0 h 12"/>
                <a:gd name="T4" fmla="*/ 6 w 30"/>
                <a:gd name="T5" fmla="*/ 0 h 12"/>
                <a:gd name="T6" fmla="*/ 12 w 30"/>
                <a:gd name="T7" fmla="*/ 0 h 12"/>
                <a:gd name="T8" fmla="*/ 18 w 30"/>
                <a:gd name="T9" fmla="*/ 0 h 12"/>
                <a:gd name="T10" fmla="*/ 24 w 30"/>
                <a:gd name="T11" fmla="*/ 0 h 12"/>
                <a:gd name="T12" fmla="*/ 30 w 30"/>
                <a:gd name="T13" fmla="*/ 6 h 12"/>
                <a:gd name="T14" fmla="*/ 30 w 30"/>
                <a:gd name="T15" fmla="*/ 6 h 12"/>
                <a:gd name="T16" fmla="*/ 30 w 30"/>
                <a:gd name="T17" fmla="*/ 12 h 12"/>
                <a:gd name="T18" fmla="*/ 30 w 30"/>
                <a:gd name="T19" fmla="*/ 12 h 12"/>
                <a:gd name="T20" fmla="*/ 30 w 30"/>
                <a:gd name="T21" fmla="*/ 12 h 12"/>
                <a:gd name="T22" fmla="*/ 24 w 30"/>
                <a:gd name="T23" fmla="*/ 12 h 12"/>
                <a:gd name="T24" fmla="*/ 18 w 30"/>
                <a:gd name="T25" fmla="*/ 6 h 12"/>
                <a:gd name="T26" fmla="*/ 12 w 30"/>
                <a:gd name="T27" fmla="*/ 6 h 12"/>
                <a:gd name="T28" fmla="*/ 6 w 30"/>
                <a:gd name="T29" fmla="*/ 0 h 12"/>
                <a:gd name="T30" fmla="*/ 0 w 30"/>
                <a:gd name="T31" fmla="*/ 0 h 12"/>
                <a:gd name="T32" fmla="*/ 0 w 30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2"/>
                <a:gd name="T53" fmla="*/ 30 w 3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2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06" name="Freeform 352"/>
            <p:cNvSpPr>
              <a:spLocks/>
            </p:cNvSpPr>
            <p:nvPr/>
          </p:nvSpPr>
          <p:spPr bwMode="auto">
            <a:xfrm>
              <a:off x="5275" y="1111"/>
              <a:ext cx="30" cy="6"/>
            </a:xfrm>
            <a:custGeom>
              <a:avLst/>
              <a:gdLst>
                <a:gd name="T0" fmla="*/ 0 w 30"/>
                <a:gd name="T1" fmla="*/ 0 h 6"/>
                <a:gd name="T2" fmla="*/ 0 w 30"/>
                <a:gd name="T3" fmla="*/ 0 h 6"/>
                <a:gd name="T4" fmla="*/ 6 w 30"/>
                <a:gd name="T5" fmla="*/ 0 h 6"/>
                <a:gd name="T6" fmla="*/ 6 w 30"/>
                <a:gd name="T7" fmla="*/ 0 h 6"/>
                <a:gd name="T8" fmla="*/ 12 w 30"/>
                <a:gd name="T9" fmla="*/ 0 h 6"/>
                <a:gd name="T10" fmla="*/ 18 w 30"/>
                <a:gd name="T11" fmla="*/ 0 h 6"/>
                <a:gd name="T12" fmla="*/ 24 w 30"/>
                <a:gd name="T13" fmla="*/ 0 h 6"/>
                <a:gd name="T14" fmla="*/ 30 w 30"/>
                <a:gd name="T15" fmla="*/ 0 h 6"/>
                <a:gd name="T16" fmla="*/ 30 w 30"/>
                <a:gd name="T17" fmla="*/ 0 h 6"/>
                <a:gd name="T18" fmla="*/ 30 w 30"/>
                <a:gd name="T19" fmla="*/ 6 h 6"/>
                <a:gd name="T20" fmla="*/ 30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0 h 6"/>
                <a:gd name="T28" fmla="*/ 6 w 30"/>
                <a:gd name="T29" fmla="*/ 0 h 6"/>
                <a:gd name="T30" fmla="*/ 0 w 30"/>
                <a:gd name="T31" fmla="*/ 0 h 6"/>
                <a:gd name="T32" fmla="*/ 0 w 3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07" name="Freeform 353"/>
            <p:cNvSpPr>
              <a:spLocks/>
            </p:cNvSpPr>
            <p:nvPr/>
          </p:nvSpPr>
          <p:spPr bwMode="auto">
            <a:xfrm>
              <a:off x="5275" y="1087"/>
              <a:ext cx="42" cy="12"/>
            </a:xfrm>
            <a:custGeom>
              <a:avLst/>
              <a:gdLst>
                <a:gd name="T0" fmla="*/ 0 w 42"/>
                <a:gd name="T1" fmla="*/ 12 h 12"/>
                <a:gd name="T2" fmla="*/ 6 w 42"/>
                <a:gd name="T3" fmla="*/ 12 h 12"/>
                <a:gd name="T4" fmla="*/ 12 w 42"/>
                <a:gd name="T5" fmla="*/ 6 h 12"/>
                <a:gd name="T6" fmla="*/ 18 w 42"/>
                <a:gd name="T7" fmla="*/ 6 h 12"/>
                <a:gd name="T8" fmla="*/ 24 w 42"/>
                <a:gd name="T9" fmla="*/ 6 h 12"/>
                <a:gd name="T10" fmla="*/ 30 w 42"/>
                <a:gd name="T11" fmla="*/ 0 h 12"/>
                <a:gd name="T12" fmla="*/ 36 w 42"/>
                <a:gd name="T13" fmla="*/ 0 h 12"/>
                <a:gd name="T14" fmla="*/ 36 w 42"/>
                <a:gd name="T15" fmla="*/ 0 h 12"/>
                <a:gd name="T16" fmla="*/ 42 w 42"/>
                <a:gd name="T17" fmla="*/ 6 h 12"/>
                <a:gd name="T18" fmla="*/ 42 w 42"/>
                <a:gd name="T19" fmla="*/ 6 h 12"/>
                <a:gd name="T20" fmla="*/ 36 w 42"/>
                <a:gd name="T21" fmla="*/ 12 h 12"/>
                <a:gd name="T22" fmla="*/ 30 w 42"/>
                <a:gd name="T23" fmla="*/ 12 h 12"/>
                <a:gd name="T24" fmla="*/ 24 w 42"/>
                <a:gd name="T25" fmla="*/ 12 h 12"/>
                <a:gd name="T26" fmla="*/ 18 w 42"/>
                <a:gd name="T27" fmla="*/ 12 h 12"/>
                <a:gd name="T28" fmla="*/ 12 w 42"/>
                <a:gd name="T29" fmla="*/ 12 h 12"/>
                <a:gd name="T30" fmla="*/ 6 w 42"/>
                <a:gd name="T31" fmla="*/ 12 h 12"/>
                <a:gd name="T32" fmla="*/ 0 w 42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12"/>
                <a:gd name="T53" fmla="*/ 42 w 4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12">
                  <a:moveTo>
                    <a:pt x="0" y="12"/>
                  </a:moveTo>
                  <a:lnTo>
                    <a:pt x="6" y="12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6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08" name="Freeform 354"/>
            <p:cNvSpPr>
              <a:spLocks/>
            </p:cNvSpPr>
            <p:nvPr/>
          </p:nvSpPr>
          <p:spPr bwMode="auto">
            <a:xfrm>
              <a:off x="5287" y="1069"/>
              <a:ext cx="36" cy="12"/>
            </a:xfrm>
            <a:custGeom>
              <a:avLst/>
              <a:gdLst>
                <a:gd name="T0" fmla="*/ 0 w 36"/>
                <a:gd name="T1" fmla="*/ 12 h 12"/>
                <a:gd name="T2" fmla="*/ 0 w 36"/>
                <a:gd name="T3" fmla="*/ 12 h 12"/>
                <a:gd name="T4" fmla="*/ 6 w 36"/>
                <a:gd name="T5" fmla="*/ 12 h 12"/>
                <a:gd name="T6" fmla="*/ 12 w 36"/>
                <a:gd name="T7" fmla="*/ 6 h 12"/>
                <a:gd name="T8" fmla="*/ 18 w 36"/>
                <a:gd name="T9" fmla="*/ 6 h 12"/>
                <a:gd name="T10" fmla="*/ 30 w 36"/>
                <a:gd name="T11" fmla="*/ 6 h 12"/>
                <a:gd name="T12" fmla="*/ 36 w 36"/>
                <a:gd name="T13" fmla="*/ 0 h 12"/>
                <a:gd name="T14" fmla="*/ 36 w 36"/>
                <a:gd name="T15" fmla="*/ 0 h 12"/>
                <a:gd name="T16" fmla="*/ 36 w 36"/>
                <a:gd name="T17" fmla="*/ 6 h 12"/>
                <a:gd name="T18" fmla="*/ 36 w 36"/>
                <a:gd name="T19" fmla="*/ 6 h 12"/>
                <a:gd name="T20" fmla="*/ 30 w 36"/>
                <a:gd name="T21" fmla="*/ 6 h 12"/>
                <a:gd name="T22" fmla="*/ 24 w 36"/>
                <a:gd name="T23" fmla="*/ 12 h 12"/>
                <a:gd name="T24" fmla="*/ 18 w 36"/>
                <a:gd name="T25" fmla="*/ 12 h 12"/>
                <a:gd name="T26" fmla="*/ 12 w 36"/>
                <a:gd name="T27" fmla="*/ 12 h 12"/>
                <a:gd name="T28" fmla="*/ 6 w 36"/>
                <a:gd name="T29" fmla="*/ 12 h 12"/>
                <a:gd name="T30" fmla="*/ 0 w 36"/>
                <a:gd name="T31" fmla="*/ 12 h 12"/>
                <a:gd name="T32" fmla="*/ 0 w 36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2"/>
                <a:gd name="T53" fmla="*/ 36 w 3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2">
                  <a:moveTo>
                    <a:pt x="0" y="12"/>
                  </a:moveTo>
                  <a:lnTo>
                    <a:pt x="0" y="12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30" y="6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09" name="Freeform 355"/>
            <p:cNvSpPr>
              <a:spLocks/>
            </p:cNvSpPr>
            <p:nvPr/>
          </p:nvSpPr>
          <p:spPr bwMode="auto">
            <a:xfrm>
              <a:off x="5287" y="1033"/>
              <a:ext cx="42" cy="18"/>
            </a:xfrm>
            <a:custGeom>
              <a:avLst/>
              <a:gdLst>
                <a:gd name="T0" fmla="*/ 0 w 42"/>
                <a:gd name="T1" fmla="*/ 18 h 18"/>
                <a:gd name="T2" fmla="*/ 0 w 42"/>
                <a:gd name="T3" fmla="*/ 18 h 18"/>
                <a:gd name="T4" fmla="*/ 6 w 42"/>
                <a:gd name="T5" fmla="*/ 12 h 18"/>
                <a:gd name="T6" fmla="*/ 12 w 42"/>
                <a:gd name="T7" fmla="*/ 6 h 18"/>
                <a:gd name="T8" fmla="*/ 24 w 42"/>
                <a:gd name="T9" fmla="*/ 6 h 18"/>
                <a:gd name="T10" fmla="*/ 30 w 42"/>
                <a:gd name="T11" fmla="*/ 0 h 18"/>
                <a:gd name="T12" fmla="*/ 36 w 42"/>
                <a:gd name="T13" fmla="*/ 0 h 18"/>
                <a:gd name="T14" fmla="*/ 42 w 42"/>
                <a:gd name="T15" fmla="*/ 0 h 18"/>
                <a:gd name="T16" fmla="*/ 42 w 42"/>
                <a:gd name="T17" fmla="*/ 0 h 18"/>
                <a:gd name="T18" fmla="*/ 42 w 42"/>
                <a:gd name="T19" fmla="*/ 0 h 18"/>
                <a:gd name="T20" fmla="*/ 36 w 42"/>
                <a:gd name="T21" fmla="*/ 6 h 18"/>
                <a:gd name="T22" fmla="*/ 30 w 42"/>
                <a:gd name="T23" fmla="*/ 6 h 18"/>
                <a:gd name="T24" fmla="*/ 24 w 42"/>
                <a:gd name="T25" fmla="*/ 12 h 18"/>
                <a:gd name="T26" fmla="*/ 12 w 42"/>
                <a:gd name="T27" fmla="*/ 12 h 18"/>
                <a:gd name="T28" fmla="*/ 6 w 42"/>
                <a:gd name="T29" fmla="*/ 12 h 18"/>
                <a:gd name="T30" fmla="*/ 0 w 42"/>
                <a:gd name="T31" fmla="*/ 18 h 18"/>
                <a:gd name="T32" fmla="*/ 0 w 42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18"/>
                <a:gd name="T53" fmla="*/ 42 w 4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18">
                  <a:moveTo>
                    <a:pt x="0" y="18"/>
                  </a:moveTo>
                  <a:lnTo>
                    <a:pt x="0" y="18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10" name="Freeform 356"/>
            <p:cNvSpPr>
              <a:spLocks/>
            </p:cNvSpPr>
            <p:nvPr/>
          </p:nvSpPr>
          <p:spPr bwMode="auto">
            <a:xfrm>
              <a:off x="5281" y="992"/>
              <a:ext cx="42" cy="29"/>
            </a:xfrm>
            <a:custGeom>
              <a:avLst/>
              <a:gdLst>
                <a:gd name="T0" fmla="*/ 0 w 42"/>
                <a:gd name="T1" fmla="*/ 29 h 29"/>
                <a:gd name="T2" fmla="*/ 6 w 42"/>
                <a:gd name="T3" fmla="*/ 23 h 29"/>
                <a:gd name="T4" fmla="*/ 12 w 42"/>
                <a:gd name="T5" fmla="*/ 17 h 29"/>
                <a:gd name="T6" fmla="*/ 18 w 42"/>
                <a:gd name="T7" fmla="*/ 11 h 29"/>
                <a:gd name="T8" fmla="*/ 24 w 42"/>
                <a:gd name="T9" fmla="*/ 11 h 29"/>
                <a:gd name="T10" fmla="*/ 30 w 42"/>
                <a:gd name="T11" fmla="*/ 6 h 29"/>
                <a:gd name="T12" fmla="*/ 36 w 42"/>
                <a:gd name="T13" fmla="*/ 6 h 29"/>
                <a:gd name="T14" fmla="*/ 36 w 42"/>
                <a:gd name="T15" fmla="*/ 0 h 29"/>
                <a:gd name="T16" fmla="*/ 42 w 42"/>
                <a:gd name="T17" fmla="*/ 6 h 29"/>
                <a:gd name="T18" fmla="*/ 42 w 42"/>
                <a:gd name="T19" fmla="*/ 6 h 29"/>
                <a:gd name="T20" fmla="*/ 36 w 42"/>
                <a:gd name="T21" fmla="*/ 11 h 29"/>
                <a:gd name="T22" fmla="*/ 30 w 42"/>
                <a:gd name="T23" fmla="*/ 11 h 29"/>
                <a:gd name="T24" fmla="*/ 24 w 42"/>
                <a:gd name="T25" fmla="*/ 17 h 29"/>
                <a:gd name="T26" fmla="*/ 18 w 42"/>
                <a:gd name="T27" fmla="*/ 17 h 29"/>
                <a:gd name="T28" fmla="*/ 6 w 42"/>
                <a:gd name="T29" fmla="*/ 23 h 29"/>
                <a:gd name="T30" fmla="*/ 6 w 42"/>
                <a:gd name="T31" fmla="*/ 23 h 29"/>
                <a:gd name="T32" fmla="*/ 0 w 42"/>
                <a:gd name="T33" fmla="*/ 29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29"/>
                <a:gd name="T53" fmla="*/ 42 w 42"/>
                <a:gd name="T54" fmla="*/ 29 h 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29">
                  <a:moveTo>
                    <a:pt x="0" y="29"/>
                  </a:moveTo>
                  <a:lnTo>
                    <a:pt x="6" y="23"/>
                  </a:lnTo>
                  <a:lnTo>
                    <a:pt x="12" y="17"/>
                  </a:lnTo>
                  <a:lnTo>
                    <a:pt x="18" y="11"/>
                  </a:lnTo>
                  <a:lnTo>
                    <a:pt x="24" y="11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6" y="0"/>
                  </a:lnTo>
                  <a:lnTo>
                    <a:pt x="42" y="6"/>
                  </a:lnTo>
                  <a:lnTo>
                    <a:pt x="36" y="11"/>
                  </a:lnTo>
                  <a:lnTo>
                    <a:pt x="30" y="11"/>
                  </a:lnTo>
                  <a:lnTo>
                    <a:pt x="24" y="17"/>
                  </a:lnTo>
                  <a:lnTo>
                    <a:pt x="18" y="17"/>
                  </a:lnTo>
                  <a:lnTo>
                    <a:pt x="6" y="23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11" name="Freeform 357"/>
            <p:cNvSpPr>
              <a:spLocks/>
            </p:cNvSpPr>
            <p:nvPr/>
          </p:nvSpPr>
          <p:spPr bwMode="auto">
            <a:xfrm>
              <a:off x="5287" y="1045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0 w 36"/>
                <a:gd name="T3" fmla="*/ 18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6 h 24"/>
                <a:gd name="T10" fmla="*/ 24 w 36"/>
                <a:gd name="T11" fmla="*/ 6 h 24"/>
                <a:gd name="T12" fmla="*/ 30 w 36"/>
                <a:gd name="T13" fmla="*/ 0 h 24"/>
                <a:gd name="T14" fmla="*/ 36 w 36"/>
                <a:gd name="T15" fmla="*/ 0 h 24"/>
                <a:gd name="T16" fmla="*/ 36 w 36"/>
                <a:gd name="T17" fmla="*/ 6 h 24"/>
                <a:gd name="T18" fmla="*/ 36 w 36"/>
                <a:gd name="T19" fmla="*/ 6 h 24"/>
                <a:gd name="T20" fmla="*/ 30 w 36"/>
                <a:gd name="T21" fmla="*/ 12 h 24"/>
                <a:gd name="T22" fmla="*/ 24 w 36"/>
                <a:gd name="T23" fmla="*/ 12 h 24"/>
                <a:gd name="T24" fmla="*/ 18 w 36"/>
                <a:gd name="T25" fmla="*/ 18 h 24"/>
                <a:gd name="T26" fmla="*/ 12 w 36"/>
                <a:gd name="T27" fmla="*/ 18 h 24"/>
                <a:gd name="T28" fmla="*/ 6 w 36"/>
                <a:gd name="T29" fmla="*/ 18 h 24"/>
                <a:gd name="T30" fmla="*/ 0 w 36"/>
                <a:gd name="T31" fmla="*/ 24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0" y="18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12" name="Freeform 358"/>
            <p:cNvSpPr>
              <a:spLocks/>
            </p:cNvSpPr>
            <p:nvPr/>
          </p:nvSpPr>
          <p:spPr bwMode="auto">
            <a:xfrm>
              <a:off x="5239" y="1033"/>
              <a:ext cx="48" cy="30"/>
            </a:xfrm>
            <a:custGeom>
              <a:avLst/>
              <a:gdLst>
                <a:gd name="T0" fmla="*/ 0 w 48"/>
                <a:gd name="T1" fmla="*/ 0 h 30"/>
                <a:gd name="T2" fmla="*/ 0 w 48"/>
                <a:gd name="T3" fmla="*/ 0 h 30"/>
                <a:gd name="T4" fmla="*/ 6 w 48"/>
                <a:gd name="T5" fmla="*/ 0 h 30"/>
                <a:gd name="T6" fmla="*/ 12 w 48"/>
                <a:gd name="T7" fmla="*/ 6 h 30"/>
                <a:gd name="T8" fmla="*/ 24 w 48"/>
                <a:gd name="T9" fmla="*/ 12 h 30"/>
                <a:gd name="T10" fmla="*/ 30 w 48"/>
                <a:gd name="T11" fmla="*/ 12 h 30"/>
                <a:gd name="T12" fmla="*/ 42 w 48"/>
                <a:gd name="T13" fmla="*/ 24 h 30"/>
                <a:gd name="T14" fmla="*/ 48 w 48"/>
                <a:gd name="T15" fmla="*/ 30 h 30"/>
                <a:gd name="T16" fmla="*/ 48 w 48"/>
                <a:gd name="T17" fmla="*/ 30 h 30"/>
                <a:gd name="T18" fmla="*/ 48 w 48"/>
                <a:gd name="T19" fmla="*/ 30 h 30"/>
                <a:gd name="T20" fmla="*/ 36 w 48"/>
                <a:gd name="T21" fmla="*/ 30 h 30"/>
                <a:gd name="T22" fmla="*/ 30 w 48"/>
                <a:gd name="T23" fmla="*/ 24 h 30"/>
                <a:gd name="T24" fmla="*/ 18 w 48"/>
                <a:gd name="T25" fmla="*/ 18 h 30"/>
                <a:gd name="T26" fmla="*/ 12 w 48"/>
                <a:gd name="T27" fmla="*/ 12 h 30"/>
                <a:gd name="T28" fmla="*/ 6 w 48"/>
                <a:gd name="T29" fmla="*/ 6 h 30"/>
                <a:gd name="T30" fmla="*/ 0 w 48"/>
                <a:gd name="T31" fmla="*/ 0 h 30"/>
                <a:gd name="T32" fmla="*/ 0 w 4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30"/>
                <a:gd name="T53" fmla="*/ 48 w 4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30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42" y="24"/>
                  </a:lnTo>
                  <a:lnTo>
                    <a:pt x="48" y="30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13" name="Freeform 359"/>
            <p:cNvSpPr>
              <a:spLocks/>
            </p:cNvSpPr>
            <p:nvPr/>
          </p:nvSpPr>
          <p:spPr bwMode="auto">
            <a:xfrm>
              <a:off x="5245" y="1009"/>
              <a:ext cx="42" cy="30"/>
            </a:xfrm>
            <a:custGeom>
              <a:avLst/>
              <a:gdLst>
                <a:gd name="T0" fmla="*/ 0 w 42"/>
                <a:gd name="T1" fmla="*/ 0 h 30"/>
                <a:gd name="T2" fmla="*/ 6 w 42"/>
                <a:gd name="T3" fmla="*/ 0 h 30"/>
                <a:gd name="T4" fmla="*/ 6 w 42"/>
                <a:gd name="T5" fmla="*/ 0 h 30"/>
                <a:gd name="T6" fmla="*/ 12 w 42"/>
                <a:gd name="T7" fmla="*/ 6 h 30"/>
                <a:gd name="T8" fmla="*/ 18 w 42"/>
                <a:gd name="T9" fmla="*/ 6 h 30"/>
                <a:gd name="T10" fmla="*/ 24 w 42"/>
                <a:gd name="T11" fmla="*/ 12 h 30"/>
                <a:gd name="T12" fmla="*/ 36 w 42"/>
                <a:gd name="T13" fmla="*/ 18 h 30"/>
                <a:gd name="T14" fmla="*/ 42 w 42"/>
                <a:gd name="T15" fmla="*/ 24 h 30"/>
                <a:gd name="T16" fmla="*/ 42 w 42"/>
                <a:gd name="T17" fmla="*/ 30 h 30"/>
                <a:gd name="T18" fmla="*/ 36 w 42"/>
                <a:gd name="T19" fmla="*/ 24 h 30"/>
                <a:gd name="T20" fmla="*/ 30 w 42"/>
                <a:gd name="T21" fmla="*/ 24 h 30"/>
                <a:gd name="T22" fmla="*/ 24 w 42"/>
                <a:gd name="T23" fmla="*/ 18 h 30"/>
                <a:gd name="T24" fmla="*/ 18 w 42"/>
                <a:gd name="T25" fmla="*/ 12 h 30"/>
                <a:gd name="T26" fmla="*/ 12 w 42"/>
                <a:gd name="T27" fmla="*/ 12 h 30"/>
                <a:gd name="T28" fmla="*/ 6 w 42"/>
                <a:gd name="T29" fmla="*/ 6 h 30"/>
                <a:gd name="T30" fmla="*/ 0 w 42"/>
                <a:gd name="T31" fmla="*/ 0 h 30"/>
                <a:gd name="T32" fmla="*/ 0 w 42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0"/>
                <a:gd name="T53" fmla="*/ 42 w 42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0">
                  <a:moveTo>
                    <a:pt x="0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42" y="30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14" name="Freeform 360"/>
            <p:cNvSpPr>
              <a:spLocks/>
            </p:cNvSpPr>
            <p:nvPr/>
          </p:nvSpPr>
          <p:spPr bwMode="auto">
            <a:xfrm>
              <a:off x="5287" y="1009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0 w 36"/>
                <a:gd name="T3" fmla="*/ 24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12 h 24"/>
                <a:gd name="T10" fmla="*/ 24 w 36"/>
                <a:gd name="T11" fmla="*/ 6 h 24"/>
                <a:gd name="T12" fmla="*/ 30 w 36"/>
                <a:gd name="T13" fmla="*/ 0 h 24"/>
                <a:gd name="T14" fmla="*/ 36 w 36"/>
                <a:gd name="T15" fmla="*/ 0 h 24"/>
                <a:gd name="T16" fmla="*/ 36 w 36"/>
                <a:gd name="T17" fmla="*/ 0 h 24"/>
                <a:gd name="T18" fmla="*/ 36 w 36"/>
                <a:gd name="T19" fmla="*/ 6 h 24"/>
                <a:gd name="T20" fmla="*/ 36 w 36"/>
                <a:gd name="T21" fmla="*/ 6 h 24"/>
                <a:gd name="T22" fmla="*/ 30 w 36"/>
                <a:gd name="T23" fmla="*/ 12 h 24"/>
                <a:gd name="T24" fmla="*/ 18 w 36"/>
                <a:gd name="T25" fmla="*/ 18 h 24"/>
                <a:gd name="T26" fmla="*/ 12 w 36"/>
                <a:gd name="T27" fmla="*/ 18 h 24"/>
                <a:gd name="T28" fmla="*/ 6 w 36"/>
                <a:gd name="T29" fmla="*/ 24 h 24"/>
                <a:gd name="T30" fmla="*/ 0 w 36"/>
                <a:gd name="T31" fmla="*/ 24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0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15" name="Freeform 361"/>
            <p:cNvSpPr>
              <a:spLocks/>
            </p:cNvSpPr>
            <p:nvPr/>
          </p:nvSpPr>
          <p:spPr bwMode="auto">
            <a:xfrm>
              <a:off x="5197" y="884"/>
              <a:ext cx="36" cy="18"/>
            </a:xfrm>
            <a:custGeom>
              <a:avLst/>
              <a:gdLst>
                <a:gd name="T0" fmla="*/ 0 w 36"/>
                <a:gd name="T1" fmla="*/ 0 h 18"/>
                <a:gd name="T2" fmla="*/ 6 w 36"/>
                <a:gd name="T3" fmla="*/ 0 h 18"/>
                <a:gd name="T4" fmla="*/ 6 w 36"/>
                <a:gd name="T5" fmla="*/ 0 h 18"/>
                <a:gd name="T6" fmla="*/ 12 w 36"/>
                <a:gd name="T7" fmla="*/ 0 h 18"/>
                <a:gd name="T8" fmla="*/ 18 w 36"/>
                <a:gd name="T9" fmla="*/ 0 h 18"/>
                <a:gd name="T10" fmla="*/ 24 w 36"/>
                <a:gd name="T11" fmla="*/ 6 h 18"/>
                <a:gd name="T12" fmla="*/ 24 w 36"/>
                <a:gd name="T13" fmla="*/ 12 h 18"/>
                <a:gd name="T14" fmla="*/ 30 w 36"/>
                <a:gd name="T15" fmla="*/ 12 h 18"/>
                <a:gd name="T16" fmla="*/ 36 w 36"/>
                <a:gd name="T17" fmla="*/ 18 h 18"/>
                <a:gd name="T18" fmla="*/ 30 w 36"/>
                <a:gd name="T19" fmla="*/ 18 h 18"/>
                <a:gd name="T20" fmla="*/ 24 w 36"/>
                <a:gd name="T21" fmla="*/ 12 h 18"/>
                <a:gd name="T22" fmla="*/ 18 w 36"/>
                <a:gd name="T23" fmla="*/ 12 h 18"/>
                <a:gd name="T24" fmla="*/ 18 w 36"/>
                <a:gd name="T25" fmla="*/ 6 h 18"/>
                <a:gd name="T26" fmla="*/ 12 w 36"/>
                <a:gd name="T27" fmla="*/ 6 h 18"/>
                <a:gd name="T28" fmla="*/ 6 w 36"/>
                <a:gd name="T29" fmla="*/ 0 h 18"/>
                <a:gd name="T30" fmla="*/ 6 w 36"/>
                <a:gd name="T31" fmla="*/ 0 h 18"/>
                <a:gd name="T32" fmla="*/ 0 w 36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16" name="Freeform 362"/>
            <p:cNvSpPr>
              <a:spLocks/>
            </p:cNvSpPr>
            <p:nvPr/>
          </p:nvSpPr>
          <p:spPr bwMode="auto">
            <a:xfrm>
              <a:off x="5191" y="902"/>
              <a:ext cx="42" cy="24"/>
            </a:xfrm>
            <a:custGeom>
              <a:avLst/>
              <a:gdLst>
                <a:gd name="T0" fmla="*/ 0 w 42"/>
                <a:gd name="T1" fmla="*/ 0 h 24"/>
                <a:gd name="T2" fmla="*/ 6 w 42"/>
                <a:gd name="T3" fmla="*/ 0 h 24"/>
                <a:gd name="T4" fmla="*/ 6 w 42"/>
                <a:gd name="T5" fmla="*/ 0 h 24"/>
                <a:gd name="T6" fmla="*/ 12 w 42"/>
                <a:gd name="T7" fmla="*/ 6 h 24"/>
                <a:gd name="T8" fmla="*/ 18 w 42"/>
                <a:gd name="T9" fmla="*/ 6 h 24"/>
                <a:gd name="T10" fmla="*/ 30 w 42"/>
                <a:gd name="T11" fmla="*/ 12 h 24"/>
                <a:gd name="T12" fmla="*/ 36 w 42"/>
                <a:gd name="T13" fmla="*/ 18 h 24"/>
                <a:gd name="T14" fmla="*/ 36 w 42"/>
                <a:gd name="T15" fmla="*/ 24 h 24"/>
                <a:gd name="T16" fmla="*/ 42 w 42"/>
                <a:gd name="T17" fmla="*/ 24 h 24"/>
                <a:gd name="T18" fmla="*/ 42 w 42"/>
                <a:gd name="T19" fmla="*/ 24 h 24"/>
                <a:gd name="T20" fmla="*/ 36 w 42"/>
                <a:gd name="T21" fmla="*/ 24 h 24"/>
                <a:gd name="T22" fmla="*/ 24 w 42"/>
                <a:gd name="T23" fmla="*/ 18 h 24"/>
                <a:gd name="T24" fmla="*/ 18 w 42"/>
                <a:gd name="T25" fmla="*/ 12 h 24"/>
                <a:gd name="T26" fmla="*/ 12 w 42"/>
                <a:gd name="T27" fmla="*/ 6 h 24"/>
                <a:gd name="T28" fmla="*/ 6 w 42"/>
                <a:gd name="T29" fmla="*/ 6 h 24"/>
                <a:gd name="T30" fmla="*/ 6 w 42"/>
                <a:gd name="T31" fmla="*/ 0 h 24"/>
                <a:gd name="T32" fmla="*/ 0 w 42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24"/>
                <a:gd name="T53" fmla="*/ 42 w 42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24">
                  <a:moveTo>
                    <a:pt x="0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36" y="24"/>
                  </a:lnTo>
                  <a:lnTo>
                    <a:pt x="42" y="24"/>
                  </a:lnTo>
                  <a:lnTo>
                    <a:pt x="36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17" name="Freeform 363"/>
            <p:cNvSpPr>
              <a:spLocks/>
            </p:cNvSpPr>
            <p:nvPr/>
          </p:nvSpPr>
          <p:spPr bwMode="auto">
            <a:xfrm>
              <a:off x="5185" y="926"/>
              <a:ext cx="48" cy="24"/>
            </a:xfrm>
            <a:custGeom>
              <a:avLst/>
              <a:gdLst>
                <a:gd name="T0" fmla="*/ 0 w 48"/>
                <a:gd name="T1" fmla="*/ 0 h 24"/>
                <a:gd name="T2" fmla="*/ 6 w 48"/>
                <a:gd name="T3" fmla="*/ 0 h 24"/>
                <a:gd name="T4" fmla="*/ 12 w 48"/>
                <a:gd name="T5" fmla="*/ 0 h 24"/>
                <a:gd name="T6" fmla="*/ 18 w 48"/>
                <a:gd name="T7" fmla="*/ 0 h 24"/>
                <a:gd name="T8" fmla="*/ 24 w 48"/>
                <a:gd name="T9" fmla="*/ 6 h 24"/>
                <a:gd name="T10" fmla="*/ 30 w 48"/>
                <a:gd name="T11" fmla="*/ 12 h 24"/>
                <a:gd name="T12" fmla="*/ 36 w 48"/>
                <a:gd name="T13" fmla="*/ 18 h 24"/>
                <a:gd name="T14" fmla="*/ 42 w 48"/>
                <a:gd name="T15" fmla="*/ 24 h 24"/>
                <a:gd name="T16" fmla="*/ 48 w 48"/>
                <a:gd name="T17" fmla="*/ 24 h 24"/>
                <a:gd name="T18" fmla="*/ 42 w 48"/>
                <a:gd name="T19" fmla="*/ 24 h 24"/>
                <a:gd name="T20" fmla="*/ 36 w 48"/>
                <a:gd name="T21" fmla="*/ 24 h 24"/>
                <a:gd name="T22" fmla="*/ 30 w 48"/>
                <a:gd name="T23" fmla="*/ 18 h 24"/>
                <a:gd name="T24" fmla="*/ 24 w 48"/>
                <a:gd name="T25" fmla="*/ 12 h 24"/>
                <a:gd name="T26" fmla="*/ 12 w 48"/>
                <a:gd name="T27" fmla="*/ 6 h 24"/>
                <a:gd name="T28" fmla="*/ 6 w 48"/>
                <a:gd name="T29" fmla="*/ 6 h 24"/>
                <a:gd name="T30" fmla="*/ 0 w 48"/>
                <a:gd name="T31" fmla="*/ 0 h 24"/>
                <a:gd name="T32" fmla="*/ 0 w 48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24"/>
                <a:gd name="T53" fmla="*/ 48 w 48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24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48" y="24"/>
                  </a:lnTo>
                  <a:lnTo>
                    <a:pt x="42" y="24"/>
                  </a:lnTo>
                  <a:lnTo>
                    <a:pt x="36" y="24"/>
                  </a:lnTo>
                  <a:lnTo>
                    <a:pt x="30" y="18"/>
                  </a:lnTo>
                  <a:lnTo>
                    <a:pt x="24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18" name="Freeform 364"/>
            <p:cNvSpPr>
              <a:spLocks/>
            </p:cNvSpPr>
            <p:nvPr/>
          </p:nvSpPr>
          <p:spPr bwMode="auto">
            <a:xfrm>
              <a:off x="5191" y="938"/>
              <a:ext cx="36" cy="30"/>
            </a:xfrm>
            <a:custGeom>
              <a:avLst/>
              <a:gdLst>
                <a:gd name="T0" fmla="*/ 0 w 36"/>
                <a:gd name="T1" fmla="*/ 0 h 30"/>
                <a:gd name="T2" fmla="*/ 0 w 36"/>
                <a:gd name="T3" fmla="*/ 0 h 30"/>
                <a:gd name="T4" fmla="*/ 6 w 36"/>
                <a:gd name="T5" fmla="*/ 0 h 30"/>
                <a:gd name="T6" fmla="*/ 12 w 36"/>
                <a:gd name="T7" fmla="*/ 6 h 30"/>
                <a:gd name="T8" fmla="*/ 18 w 36"/>
                <a:gd name="T9" fmla="*/ 12 h 30"/>
                <a:gd name="T10" fmla="*/ 24 w 36"/>
                <a:gd name="T11" fmla="*/ 18 h 30"/>
                <a:gd name="T12" fmla="*/ 30 w 36"/>
                <a:gd name="T13" fmla="*/ 24 h 30"/>
                <a:gd name="T14" fmla="*/ 36 w 36"/>
                <a:gd name="T15" fmla="*/ 30 h 30"/>
                <a:gd name="T16" fmla="*/ 36 w 36"/>
                <a:gd name="T17" fmla="*/ 30 h 30"/>
                <a:gd name="T18" fmla="*/ 30 w 36"/>
                <a:gd name="T19" fmla="*/ 30 h 30"/>
                <a:gd name="T20" fmla="*/ 24 w 36"/>
                <a:gd name="T21" fmla="*/ 24 h 30"/>
                <a:gd name="T22" fmla="*/ 18 w 36"/>
                <a:gd name="T23" fmla="*/ 18 h 30"/>
                <a:gd name="T24" fmla="*/ 12 w 36"/>
                <a:gd name="T25" fmla="*/ 18 h 30"/>
                <a:gd name="T26" fmla="*/ 6 w 36"/>
                <a:gd name="T27" fmla="*/ 12 h 30"/>
                <a:gd name="T28" fmla="*/ 6 w 36"/>
                <a:gd name="T29" fmla="*/ 6 h 30"/>
                <a:gd name="T30" fmla="*/ 0 w 36"/>
                <a:gd name="T31" fmla="*/ 0 h 30"/>
                <a:gd name="T32" fmla="*/ 0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24" y="18"/>
                  </a:lnTo>
                  <a:lnTo>
                    <a:pt x="30" y="24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19" name="Freeform 365"/>
            <p:cNvSpPr>
              <a:spLocks/>
            </p:cNvSpPr>
            <p:nvPr/>
          </p:nvSpPr>
          <p:spPr bwMode="auto">
            <a:xfrm>
              <a:off x="5191" y="956"/>
              <a:ext cx="30" cy="24"/>
            </a:xfrm>
            <a:custGeom>
              <a:avLst/>
              <a:gdLst>
                <a:gd name="T0" fmla="*/ 0 w 30"/>
                <a:gd name="T1" fmla="*/ 0 h 24"/>
                <a:gd name="T2" fmla="*/ 0 w 30"/>
                <a:gd name="T3" fmla="*/ 0 h 24"/>
                <a:gd name="T4" fmla="*/ 6 w 30"/>
                <a:gd name="T5" fmla="*/ 0 h 24"/>
                <a:gd name="T6" fmla="*/ 12 w 30"/>
                <a:gd name="T7" fmla="*/ 0 h 24"/>
                <a:gd name="T8" fmla="*/ 18 w 30"/>
                <a:gd name="T9" fmla="*/ 6 h 24"/>
                <a:gd name="T10" fmla="*/ 18 w 30"/>
                <a:gd name="T11" fmla="*/ 12 h 24"/>
                <a:gd name="T12" fmla="*/ 24 w 30"/>
                <a:gd name="T13" fmla="*/ 12 h 24"/>
                <a:gd name="T14" fmla="*/ 30 w 30"/>
                <a:gd name="T15" fmla="*/ 18 h 24"/>
                <a:gd name="T16" fmla="*/ 30 w 30"/>
                <a:gd name="T17" fmla="*/ 24 h 24"/>
                <a:gd name="T18" fmla="*/ 30 w 30"/>
                <a:gd name="T19" fmla="*/ 24 h 24"/>
                <a:gd name="T20" fmla="*/ 24 w 30"/>
                <a:gd name="T21" fmla="*/ 18 h 24"/>
                <a:gd name="T22" fmla="*/ 18 w 30"/>
                <a:gd name="T23" fmla="*/ 12 h 24"/>
                <a:gd name="T24" fmla="*/ 12 w 30"/>
                <a:gd name="T25" fmla="*/ 12 h 24"/>
                <a:gd name="T26" fmla="*/ 6 w 30"/>
                <a:gd name="T27" fmla="*/ 6 h 24"/>
                <a:gd name="T28" fmla="*/ 6 w 30"/>
                <a:gd name="T29" fmla="*/ 6 h 24"/>
                <a:gd name="T30" fmla="*/ 0 w 30"/>
                <a:gd name="T31" fmla="*/ 0 h 24"/>
                <a:gd name="T32" fmla="*/ 0 w 30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24"/>
                <a:gd name="T53" fmla="*/ 30 w 30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24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20" name="Freeform 366"/>
            <p:cNvSpPr>
              <a:spLocks/>
            </p:cNvSpPr>
            <p:nvPr/>
          </p:nvSpPr>
          <p:spPr bwMode="auto">
            <a:xfrm>
              <a:off x="5191" y="968"/>
              <a:ext cx="24" cy="24"/>
            </a:xfrm>
            <a:custGeom>
              <a:avLst/>
              <a:gdLst>
                <a:gd name="T0" fmla="*/ 0 w 24"/>
                <a:gd name="T1" fmla="*/ 0 h 24"/>
                <a:gd name="T2" fmla="*/ 0 w 24"/>
                <a:gd name="T3" fmla="*/ 0 h 24"/>
                <a:gd name="T4" fmla="*/ 6 w 24"/>
                <a:gd name="T5" fmla="*/ 6 h 24"/>
                <a:gd name="T6" fmla="*/ 6 w 24"/>
                <a:gd name="T7" fmla="*/ 6 h 24"/>
                <a:gd name="T8" fmla="*/ 12 w 24"/>
                <a:gd name="T9" fmla="*/ 12 h 24"/>
                <a:gd name="T10" fmla="*/ 18 w 24"/>
                <a:gd name="T11" fmla="*/ 12 h 24"/>
                <a:gd name="T12" fmla="*/ 18 w 24"/>
                <a:gd name="T13" fmla="*/ 18 h 24"/>
                <a:gd name="T14" fmla="*/ 24 w 24"/>
                <a:gd name="T15" fmla="*/ 24 h 24"/>
                <a:gd name="T16" fmla="*/ 24 w 24"/>
                <a:gd name="T17" fmla="*/ 24 h 24"/>
                <a:gd name="T18" fmla="*/ 18 w 24"/>
                <a:gd name="T19" fmla="*/ 24 h 24"/>
                <a:gd name="T20" fmla="*/ 18 w 24"/>
                <a:gd name="T21" fmla="*/ 18 h 24"/>
                <a:gd name="T22" fmla="*/ 12 w 24"/>
                <a:gd name="T23" fmla="*/ 18 h 24"/>
                <a:gd name="T24" fmla="*/ 12 w 24"/>
                <a:gd name="T25" fmla="*/ 12 h 24"/>
                <a:gd name="T26" fmla="*/ 6 w 24"/>
                <a:gd name="T27" fmla="*/ 12 h 24"/>
                <a:gd name="T28" fmla="*/ 6 w 24"/>
                <a:gd name="T29" fmla="*/ 6 h 24"/>
                <a:gd name="T30" fmla="*/ 0 w 24"/>
                <a:gd name="T31" fmla="*/ 6 h 24"/>
                <a:gd name="T32" fmla="*/ 0 w 24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21" name="Freeform 367"/>
            <p:cNvSpPr>
              <a:spLocks/>
            </p:cNvSpPr>
            <p:nvPr/>
          </p:nvSpPr>
          <p:spPr bwMode="auto">
            <a:xfrm>
              <a:off x="5191" y="986"/>
              <a:ext cx="18" cy="12"/>
            </a:xfrm>
            <a:custGeom>
              <a:avLst/>
              <a:gdLst>
                <a:gd name="T0" fmla="*/ 6 w 18"/>
                <a:gd name="T1" fmla="*/ 0 h 12"/>
                <a:gd name="T2" fmla="*/ 6 w 18"/>
                <a:gd name="T3" fmla="*/ 0 h 12"/>
                <a:gd name="T4" fmla="*/ 12 w 18"/>
                <a:gd name="T5" fmla="*/ 6 h 12"/>
                <a:gd name="T6" fmla="*/ 18 w 18"/>
                <a:gd name="T7" fmla="*/ 12 h 12"/>
                <a:gd name="T8" fmla="*/ 18 w 18"/>
                <a:gd name="T9" fmla="*/ 12 h 12"/>
                <a:gd name="T10" fmla="*/ 18 w 18"/>
                <a:gd name="T11" fmla="*/ 12 h 12"/>
                <a:gd name="T12" fmla="*/ 12 w 18"/>
                <a:gd name="T13" fmla="*/ 12 h 12"/>
                <a:gd name="T14" fmla="*/ 12 w 18"/>
                <a:gd name="T15" fmla="*/ 6 h 12"/>
                <a:gd name="T16" fmla="*/ 6 w 18"/>
                <a:gd name="T17" fmla="*/ 6 h 12"/>
                <a:gd name="T18" fmla="*/ 6 w 18"/>
                <a:gd name="T19" fmla="*/ 6 h 12"/>
                <a:gd name="T20" fmla="*/ 6 w 18"/>
                <a:gd name="T21" fmla="*/ 0 h 12"/>
                <a:gd name="T22" fmla="*/ 0 w 18"/>
                <a:gd name="T23" fmla="*/ 0 h 12"/>
                <a:gd name="T24" fmla="*/ 6 w 18"/>
                <a:gd name="T25" fmla="*/ 0 h 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12"/>
                <a:gd name="T41" fmla="*/ 18 w 18"/>
                <a:gd name="T42" fmla="*/ 12 h 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12">
                  <a:moveTo>
                    <a:pt x="6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22" name="Freeform 368"/>
            <p:cNvSpPr>
              <a:spLocks/>
            </p:cNvSpPr>
            <p:nvPr/>
          </p:nvSpPr>
          <p:spPr bwMode="auto">
            <a:xfrm>
              <a:off x="5209" y="992"/>
              <a:ext cx="30" cy="6"/>
            </a:xfrm>
            <a:custGeom>
              <a:avLst/>
              <a:gdLst>
                <a:gd name="T0" fmla="*/ 0 w 30"/>
                <a:gd name="T1" fmla="*/ 0 h 6"/>
                <a:gd name="T2" fmla="*/ 6 w 30"/>
                <a:gd name="T3" fmla="*/ 0 h 6"/>
                <a:gd name="T4" fmla="*/ 12 w 30"/>
                <a:gd name="T5" fmla="*/ 0 h 6"/>
                <a:gd name="T6" fmla="*/ 12 w 30"/>
                <a:gd name="T7" fmla="*/ 0 h 6"/>
                <a:gd name="T8" fmla="*/ 18 w 30"/>
                <a:gd name="T9" fmla="*/ 0 h 6"/>
                <a:gd name="T10" fmla="*/ 24 w 30"/>
                <a:gd name="T11" fmla="*/ 0 h 6"/>
                <a:gd name="T12" fmla="*/ 30 w 30"/>
                <a:gd name="T13" fmla="*/ 0 h 6"/>
                <a:gd name="T14" fmla="*/ 30 w 30"/>
                <a:gd name="T15" fmla="*/ 0 h 6"/>
                <a:gd name="T16" fmla="*/ 30 w 30"/>
                <a:gd name="T17" fmla="*/ 0 h 6"/>
                <a:gd name="T18" fmla="*/ 30 w 30"/>
                <a:gd name="T19" fmla="*/ 6 h 6"/>
                <a:gd name="T20" fmla="*/ 30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0 h 6"/>
                <a:gd name="T28" fmla="*/ 12 w 30"/>
                <a:gd name="T29" fmla="*/ 0 h 6"/>
                <a:gd name="T30" fmla="*/ 6 w 30"/>
                <a:gd name="T31" fmla="*/ 0 h 6"/>
                <a:gd name="T32" fmla="*/ 0 w 3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23" name="Freeform 369"/>
            <p:cNvSpPr>
              <a:spLocks/>
            </p:cNvSpPr>
            <p:nvPr/>
          </p:nvSpPr>
          <p:spPr bwMode="auto">
            <a:xfrm>
              <a:off x="5209" y="998"/>
              <a:ext cx="24" cy="11"/>
            </a:xfrm>
            <a:custGeom>
              <a:avLst/>
              <a:gdLst>
                <a:gd name="T0" fmla="*/ 0 w 24"/>
                <a:gd name="T1" fmla="*/ 0 h 11"/>
                <a:gd name="T2" fmla="*/ 0 w 24"/>
                <a:gd name="T3" fmla="*/ 0 h 11"/>
                <a:gd name="T4" fmla="*/ 6 w 24"/>
                <a:gd name="T5" fmla="*/ 0 h 11"/>
                <a:gd name="T6" fmla="*/ 6 w 24"/>
                <a:gd name="T7" fmla="*/ 0 h 11"/>
                <a:gd name="T8" fmla="*/ 12 w 24"/>
                <a:gd name="T9" fmla="*/ 0 h 11"/>
                <a:gd name="T10" fmla="*/ 18 w 24"/>
                <a:gd name="T11" fmla="*/ 5 h 11"/>
                <a:gd name="T12" fmla="*/ 24 w 24"/>
                <a:gd name="T13" fmla="*/ 5 h 11"/>
                <a:gd name="T14" fmla="*/ 24 w 24"/>
                <a:gd name="T15" fmla="*/ 5 h 11"/>
                <a:gd name="T16" fmla="*/ 24 w 24"/>
                <a:gd name="T17" fmla="*/ 5 h 11"/>
                <a:gd name="T18" fmla="*/ 24 w 24"/>
                <a:gd name="T19" fmla="*/ 11 h 11"/>
                <a:gd name="T20" fmla="*/ 24 w 24"/>
                <a:gd name="T21" fmla="*/ 11 h 11"/>
                <a:gd name="T22" fmla="*/ 18 w 24"/>
                <a:gd name="T23" fmla="*/ 5 h 11"/>
                <a:gd name="T24" fmla="*/ 12 w 24"/>
                <a:gd name="T25" fmla="*/ 5 h 11"/>
                <a:gd name="T26" fmla="*/ 6 w 24"/>
                <a:gd name="T27" fmla="*/ 5 h 11"/>
                <a:gd name="T28" fmla="*/ 6 w 24"/>
                <a:gd name="T29" fmla="*/ 5 h 11"/>
                <a:gd name="T30" fmla="*/ 0 w 24"/>
                <a:gd name="T31" fmla="*/ 0 h 11"/>
                <a:gd name="T32" fmla="*/ 0 w 24"/>
                <a:gd name="T33" fmla="*/ 0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1"/>
                <a:gd name="T53" fmla="*/ 24 w 24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5"/>
                  </a:lnTo>
                  <a:lnTo>
                    <a:pt x="24" y="5"/>
                  </a:lnTo>
                  <a:lnTo>
                    <a:pt x="24" y="11"/>
                  </a:lnTo>
                  <a:lnTo>
                    <a:pt x="18" y="5"/>
                  </a:lnTo>
                  <a:lnTo>
                    <a:pt x="12" y="5"/>
                  </a:lnTo>
                  <a:lnTo>
                    <a:pt x="6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24" name="Freeform 370"/>
            <p:cNvSpPr>
              <a:spLocks/>
            </p:cNvSpPr>
            <p:nvPr/>
          </p:nvSpPr>
          <p:spPr bwMode="auto">
            <a:xfrm>
              <a:off x="5221" y="974"/>
              <a:ext cx="24" cy="6"/>
            </a:xfrm>
            <a:custGeom>
              <a:avLst/>
              <a:gdLst>
                <a:gd name="T0" fmla="*/ 0 w 24"/>
                <a:gd name="T1" fmla="*/ 6 h 6"/>
                <a:gd name="T2" fmla="*/ 0 w 24"/>
                <a:gd name="T3" fmla="*/ 6 h 6"/>
                <a:gd name="T4" fmla="*/ 6 w 24"/>
                <a:gd name="T5" fmla="*/ 6 h 6"/>
                <a:gd name="T6" fmla="*/ 6 w 24"/>
                <a:gd name="T7" fmla="*/ 6 h 6"/>
                <a:gd name="T8" fmla="*/ 12 w 24"/>
                <a:gd name="T9" fmla="*/ 0 h 6"/>
                <a:gd name="T10" fmla="*/ 18 w 24"/>
                <a:gd name="T11" fmla="*/ 6 h 6"/>
                <a:gd name="T12" fmla="*/ 24 w 24"/>
                <a:gd name="T13" fmla="*/ 6 h 6"/>
                <a:gd name="T14" fmla="*/ 24 w 24"/>
                <a:gd name="T15" fmla="*/ 6 h 6"/>
                <a:gd name="T16" fmla="*/ 24 w 24"/>
                <a:gd name="T17" fmla="*/ 6 h 6"/>
                <a:gd name="T18" fmla="*/ 24 w 24"/>
                <a:gd name="T19" fmla="*/ 6 h 6"/>
                <a:gd name="T20" fmla="*/ 24 w 24"/>
                <a:gd name="T21" fmla="*/ 6 h 6"/>
                <a:gd name="T22" fmla="*/ 24 w 24"/>
                <a:gd name="T23" fmla="*/ 6 h 6"/>
                <a:gd name="T24" fmla="*/ 18 w 24"/>
                <a:gd name="T25" fmla="*/ 6 h 6"/>
                <a:gd name="T26" fmla="*/ 12 w 24"/>
                <a:gd name="T27" fmla="*/ 6 h 6"/>
                <a:gd name="T28" fmla="*/ 6 w 24"/>
                <a:gd name="T29" fmla="*/ 6 h 6"/>
                <a:gd name="T30" fmla="*/ 6 w 24"/>
                <a:gd name="T31" fmla="*/ 6 h 6"/>
                <a:gd name="T32" fmla="*/ 0 w 24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0" y="6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25" name="Freeform 371"/>
            <p:cNvSpPr>
              <a:spLocks/>
            </p:cNvSpPr>
            <p:nvPr/>
          </p:nvSpPr>
          <p:spPr bwMode="auto">
            <a:xfrm>
              <a:off x="5227" y="962"/>
              <a:ext cx="30" cy="6"/>
            </a:xfrm>
            <a:custGeom>
              <a:avLst/>
              <a:gdLst>
                <a:gd name="T0" fmla="*/ 0 w 30"/>
                <a:gd name="T1" fmla="*/ 6 h 6"/>
                <a:gd name="T2" fmla="*/ 0 w 30"/>
                <a:gd name="T3" fmla="*/ 6 h 6"/>
                <a:gd name="T4" fmla="*/ 6 w 30"/>
                <a:gd name="T5" fmla="*/ 6 h 6"/>
                <a:gd name="T6" fmla="*/ 12 w 30"/>
                <a:gd name="T7" fmla="*/ 0 h 6"/>
                <a:gd name="T8" fmla="*/ 18 w 30"/>
                <a:gd name="T9" fmla="*/ 0 h 6"/>
                <a:gd name="T10" fmla="*/ 18 w 30"/>
                <a:gd name="T11" fmla="*/ 0 h 6"/>
                <a:gd name="T12" fmla="*/ 24 w 30"/>
                <a:gd name="T13" fmla="*/ 0 h 6"/>
                <a:gd name="T14" fmla="*/ 30 w 30"/>
                <a:gd name="T15" fmla="*/ 0 h 6"/>
                <a:gd name="T16" fmla="*/ 30 w 30"/>
                <a:gd name="T17" fmla="*/ 0 h 6"/>
                <a:gd name="T18" fmla="*/ 30 w 30"/>
                <a:gd name="T19" fmla="*/ 0 h 6"/>
                <a:gd name="T20" fmla="*/ 24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6 h 6"/>
                <a:gd name="T28" fmla="*/ 6 w 30"/>
                <a:gd name="T29" fmla="*/ 6 h 6"/>
                <a:gd name="T30" fmla="*/ 0 w 30"/>
                <a:gd name="T31" fmla="*/ 6 h 6"/>
                <a:gd name="T32" fmla="*/ 0 w 30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6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26" name="Freeform 372"/>
            <p:cNvSpPr>
              <a:spLocks/>
            </p:cNvSpPr>
            <p:nvPr/>
          </p:nvSpPr>
          <p:spPr bwMode="auto">
            <a:xfrm>
              <a:off x="5227" y="944"/>
              <a:ext cx="36" cy="12"/>
            </a:xfrm>
            <a:custGeom>
              <a:avLst/>
              <a:gdLst>
                <a:gd name="T0" fmla="*/ 0 w 36"/>
                <a:gd name="T1" fmla="*/ 12 h 12"/>
                <a:gd name="T2" fmla="*/ 6 w 36"/>
                <a:gd name="T3" fmla="*/ 12 h 12"/>
                <a:gd name="T4" fmla="*/ 12 w 36"/>
                <a:gd name="T5" fmla="*/ 6 h 12"/>
                <a:gd name="T6" fmla="*/ 18 w 36"/>
                <a:gd name="T7" fmla="*/ 6 h 12"/>
                <a:gd name="T8" fmla="*/ 24 w 36"/>
                <a:gd name="T9" fmla="*/ 6 h 12"/>
                <a:gd name="T10" fmla="*/ 30 w 36"/>
                <a:gd name="T11" fmla="*/ 0 h 12"/>
                <a:gd name="T12" fmla="*/ 30 w 36"/>
                <a:gd name="T13" fmla="*/ 0 h 12"/>
                <a:gd name="T14" fmla="*/ 36 w 36"/>
                <a:gd name="T15" fmla="*/ 0 h 12"/>
                <a:gd name="T16" fmla="*/ 36 w 36"/>
                <a:gd name="T17" fmla="*/ 0 h 12"/>
                <a:gd name="T18" fmla="*/ 36 w 36"/>
                <a:gd name="T19" fmla="*/ 6 h 12"/>
                <a:gd name="T20" fmla="*/ 30 w 36"/>
                <a:gd name="T21" fmla="*/ 6 h 12"/>
                <a:gd name="T22" fmla="*/ 30 w 36"/>
                <a:gd name="T23" fmla="*/ 6 h 12"/>
                <a:gd name="T24" fmla="*/ 24 w 36"/>
                <a:gd name="T25" fmla="*/ 6 h 12"/>
                <a:gd name="T26" fmla="*/ 18 w 36"/>
                <a:gd name="T27" fmla="*/ 12 h 12"/>
                <a:gd name="T28" fmla="*/ 12 w 36"/>
                <a:gd name="T29" fmla="*/ 12 h 12"/>
                <a:gd name="T30" fmla="*/ 6 w 36"/>
                <a:gd name="T31" fmla="*/ 12 h 12"/>
                <a:gd name="T32" fmla="*/ 0 w 36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2"/>
                <a:gd name="T53" fmla="*/ 36 w 3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2">
                  <a:moveTo>
                    <a:pt x="0" y="12"/>
                  </a:moveTo>
                  <a:lnTo>
                    <a:pt x="6" y="12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27" name="Freeform 373"/>
            <p:cNvSpPr>
              <a:spLocks/>
            </p:cNvSpPr>
            <p:nvPr/>
          </p:nvSpPr>
          <p:spPr bwMode="auto">
            <a:xfrm>
              <a:off x="5233" y="908"/>
              <a:ext cx="36" cy="18"/>
            </a:xfrm>
            <a:custGeom>
              <a:avLst/>
              <a:gdLst>
                <a:gd name="T0" fmla="*/ 0 w 36"/>
                <a:gd name="T1" fmla="*/ 18 h 18"/>
                <a:gd name="T2" fmla="*/ 0 w 36"/>
                <a:gd name="T3" fmla="*/ 18 h 18"/>
                <a:gd name="T4" fmla="*/ 6 w 36"/>
                <a:gd name="T5" fmla="*/ 12 h 18"/>
                <a:gd name="T6" fmla="*/ 12 w 36"/>
                <a:gd name="T7" fmla="*/ 12 h 18"/>
                <a:gd name="T8" fmla="*/ 18 w 36"/>
                <a:gd name="T9" fmla="*/ 6 h 18"/>
                <a:gd name="T10" fmla="*/ 24 w 36"/>
                <a:gd name="T11" fmla="*/ 6 h 18"/>
                <a:gd name="T12" fmla="*/ 30 w 36"/>
                <a:gd name="T13" fmla="*/ 6 h 18"/>
                <a:gd name="T14" fmla="*/ 30 w 36"/>
                <a:gd name="T15" fmla="*/ 0 h 18"/>
                <a:gd name="T16" fmla="*/ 36 w 36"/>
                <a:gd name="T17" fmla="*/ 6 h 18"/>
                <a:gd name="T18" fmla="*/ 36 w 36"/>
                <a:gd name="T19" fmla="*/ 6 h 18"/>
                <a:gd name="T20" fmla="*/ 30 w 36"/>
                <a:gd name="T21" fmla="*/ 6 h 18"/>
                <a:gd name="T22" fmla="*/ 24 w 36"/>
                <a:gd name="T23" fmla="*/ 12 h 18"/>
                <a:gd name="T24" fmla="*/ 18 w 36"/>
                <a:gd name="T25" fmla="*/ 12 h 18"/>
                <a:gd name="T26" fmla="*/ 12 w 36"/>
                <a:gd name="T27" fmla="*/ 12 h 18"/>
                <a:gd name="T28" fmla="*/ 6 w 36"/>
                <a:gd name="T29" fmla="*/ 18 h 18"/>
                <a:gd name="T30" fmla="*/ 0 w 36"/>
                <a:gd name="T31" fmla="*/ 18 h 18"/>
                <a:gd name="T32" fmla="*/ 0 w 36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0" y="18"/>
                  </a:moveTo>
                  <a:lnTo>
                    <a:pt x="0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6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28" name="Freeform 374"/>
            <p:cNvSpPr>
              <a:spLocks/>
            </p:cNvSpPr>
            <p:nvPr/>
          </p:nvSpPr>
          <p:spPr bwMode="auto">
            <a:xfrm>
              <a:off x="5227" y="878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6 w 36"/>
                <a:gd name="T3" fmla="*/ 18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6 h 24"/>
                <a:gd name="T10" fmla="*/ 24 w 36"/>
                <a:gd name="T11" fmla="*/ 6 h 24"/>
                <a:gd name="T12" fmla="*/ 30 w 36"/>
                <a:gd name="T13" fmla="*/ 0 h 24"/>
                <a:gd name="T14" fmla="*/ 36 w 36"/>
                <a:gd name="T15" fmla="*/ 0 h 24"/>
                <a:gd name="T16" fmla="*/ 36 w 36"/>
                <a:gd name="T17" fmla="*/ 0 h 24"/>
                <a:gd name="T18" fmla="*/ 36 w 36"/>
                <a:gd name="T19" fmla="*/ 6 h 24"/>
                <a:gd name="T20" fmla="*/ 30 w 36"/>
                <a:gd name="T21" fmla="*/ 6 h 24"/>
                <a:gd name="T22" fmla="*/ 24 w 36"/>
                <a:gd name="T23" fmla="*/ 12 h 24"/>
                <a:gd name="T24" fmla="*/ 18 w 36"/>
                <a:gd name="T25" fmla="*/ 12 h 24"/>
                <a:gd name="T26" fmla="*/ 12 w 36"/>
                <a:gd name="T27" fmla="*/ 18 h 24"/>
                <a:gd name="T28" fmla="*/ 6 w 36"/>
                <a:gd name="T29" fmla="*/ 18 h 24"/>
                <a:gd name="T30" fmla="*/ 6 w 36"/>
                <a:gd name="T31" fmla="*/ 18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29" name="Freeform 375"/>
            <p:cNvSpPr>
              <a:spLocks/>
            </p:cNvSpPr>
            <p:nvPr/>
          </p:nvSpPr>
          <p:spPr bwMode="auto">
            <a:xfrm>
              <a:off x="5233" y="926"/>
              <a:ext cx="30" cy="18"/>
            </a:xfrm>
            <a:custGeom>
              <a:avLst/>
              <a:gdLst>
                <a:gd name="T0" fmla="*/ 0 w 30"/>
                <a:gd name="T1" fmla="*/ 18 h 18"/>
                <a:gd name="T2" fmla="*/ 0 w 30"/>
                <a:gd name="T3" fmla="*/ 12 h 18"/>
                <a:gd name="T4" fmla="*/ 6 w 30"/>
                <a:gd name="T5" fmla="*/ 12 h 18"/>
                <a:gd name="T6" fmla="*/ 12 w 30"/>
                <a:gd name="T7" fmla="*/ 6 h 18"/>
                <a:gd name="T8" fmla="*/ 18 w 30"/>
                <a:gd name="T9" fmla="*/ 6 h 18"/>
                <a:gd name="T10" fmla="*/ 24 w 30"/>
                <a:gd name="T11" fmla="*/ 0 h 18"/>
                <a:gd name="T12" fmla="*/ 24 w 30"/>
                <a:gd name="T13" fmla="*/ 0 h 18"/>
                <a:gd name="T14" fmla="*/ 30 w 30"/>
                <a:gd name="T15" fmla="*/ 0 h 18"/>
                <a:gd name="T16" fmla="*/ 30 w 30"/>
                <a:gd name="T17" fmla="*/ 0 h 18"/>
                <a:gd name="T18" fmla="*/ 30 w 30"/>
                <a:gd name="T19" fmla="*/ 0 h 18"/>
                <a:gd name="T20" fmla="*/ 24 w 30"/>
                <a:gd name="T21" fmla="*/ 6 h 18"/>
                <a:gd name="T22" fmla="*/ 24 w 30"/>
                <a:gd name="T23" fmla="*/ 6 h 18"/>
                <a:gd name="T24" fmla="*/ 18 w 30"/>
                <a:gd name="T25" fmla="*/ 12 h 18"/>
                <a:gd name="T26" fmla="*/ 12 w 30"/>
                <a:gd name="T27" fmla="*/ 12 h 18"/>
                <a:gd name="T28" fmla="*/ 6 w 30"/>
                <a:gd name="T29" fmla="*/ 12 h 18"/>
                <a:gd name="T30" fmla="*/ 0 w 30"/>
                <a:gd name="T31" fmla="*/ 12 h 18"/>
                <a:gd name="T32" fmla="*/ 0 w 30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0" y="18"/>
                  </a:moveTo>
                  <a:lnTo>
                    <a:pt x="0" y="12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30" name="Freeform 376"/>
            <p:cNvSpPr>
              <a:spLocks/>
            </p:cNvSpPr>
            <p:nvPr/>
          </p:nvSpPr>
          <p:spPr bwMode="auto">
            <a:xfrm>
              <a:off x="5191" y="914"/>
              <a:ext cx="42" cy="24"/>
            </a:xfrm>
            <a:custGeom>
              <a:avLst/>
              <a:gdLst>
                <a:gd name="T0" fmla="*/ 0 w 42"/>
                <a:gd name="T1" fmla="*/ 0 h 24"/>
                <a:gd name="T2" fmla="*/ 0 w 42"/>
                <a:gd name="T3" fmla="*/ 0 h 24"/>
                <a:gd name="T4" fmla="*/ 6 w 42"/>
                <a:gd name="T5" fmla="*/ 0 h 24"/>
                <a:gd name="T6" fmla="*/ 12 w 42"/>
                <a:gd name="T7" fmla="*/ 0 h 24"/>
                <a:gd name="T8" fmla="*/ 18 w 42"/>
                <a:gd name="T9" fmla="*/ 6 h 24"/>
                <a:gd name="T10" fmla="*/ 30 w 42"/>
                <a:gd name="T11" fmla="*/ 12 h 24"/>
                <a:gd name="T12" fmla="*/ 36 w 42"/>
                <a:gd name="T13" fmla="*/ 18 h 24"/>
                <a:gd name="T14" fmla="*/ 42 w 42"/>
                <a:gd name="T15" fmla="*/ 24 h 24"/>
                <a:gd name="T16" fmla="*/ 42 w 42"/>
                <a:gd name="T17" fmla="*/ 24 h 24"/>
                <a:gd name="T18" fmla="*/ 42 w 42"/>
                <a:gd name="T19" fmla="*/ 24 h 24"/>
                <a:gd name="T20" fmla="*/ 36 w 42"/>
                <a:gd name="T21" fmla="*/ 24 h 24"/>
                <a:gd name="T22" fmla="*/ 24 w 42"/>
                <a:gd name="T23" fmla="*/ 18 h 24"/>
                <a:gd name="T24" fmla="*/ 18 w 42"/>
                <a:gd name="T25" fmla="*/ 12 h 24"/>
                <a:gd name="T26" fmla="*/ 12 w 42"/>
                <a:gd name="T27" fmla="*/ 6 h 24"/>
                <a:gd name="T28" fmla="*/ 6 w 42"/>
                <a:gd name="T29" fmla="*/ 6 h 24"/>
                <a:gd name="T30" fmla="*/ 0 w 42"/>
                <a:gd name="T31" fmla="*/ 0 h 24"/>
                <a:gd name="T32" fmla="*/ 0 w 42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24"/>
                <a:gd name="T53" fmla="*/ 42 w 42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24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36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31" name="Freeform 377"/>
            <p:cNvSpPr>
              <a:spLocks/>
            </p:cNvSpPr>
            <p:nvPr/>
          </p:nvSpPr>
          <p:spPr bwMode="auto">
            <a:xfrm>
              <a:off x="5197" y="890"/>
              <a:ext cx="36" cy="30"/>
            </a:xfrm>
            <a:custGeom>
              <a:avLst/>
              <a:gdLst>
                <a:gd name="T0" fmla="*/ 0 w 36"/>
                <a:gd name="T1" fmla="*/ 0 h 30"/>
                <a:gd name="T2" fmla="*/ 0 w 36"/>
                <a:gd name="T3" fmla="*/ 0 h 30"/>
                <a:gd name="T4" fmla="*/ 6 w 36"/>
                <a:gd name="T5" fmla="*/ 6 h 30"/>
                <a:gd name="T6" fmla="*/ 12 w 36"/>
                <a:gd name="T7" fmla="*/ 6 h 30"/>
                <a:gd name="T8" fmla="*/ 18 w 36"/>
                <a:gd name="T9" fmla="*/ 6 h 30"/>
                <a:gd name="T10" fmla="*/ 24 w 36"/>
                <a:gd name="T11" fmla="*/ 12 h 30"/>
                <a:gd name="T12" fmla="*/ 30 w 36"/>
                <a:gd name="T13" fmla="*/ 18 h 30"/>
                <a:gd name="T14" fmla="*/ 30 w 36"/>
                <a:gd name="T15" fmla="*/ 24 h 30"/>
                <a:gd name="T16" fmla="*/ 36 w 36"/>
                <a:gd name="T17" fmla="*/ 30 h 30"/>
                <a:gd name="T18" fmla="*/ 30 w 36"/>
                <a:gd name="T19" fmla="*/ 24 h 30"/>
                <a:gd name="T20" fmla="*/ 24 w 36"/>
                <a:gd name="T21" fmla="*/ 18 h 30"/>
                <a:gd name="T22" fmla="*/ 18 w 36"/>
                <a:gd name="T23" fmla="*/ 18 h 30"/>
                <a:gd name="T24" fmla="*/ 12 w 36"/>
                <a:gd name="T25" fmla="*/ 12 h 30"/>
                <a:gd name="T26" fmla="*/ 12 w 36"/>
                <a:gd name="T27" fmla="*/ 12 h 30"/>
                <a:gd name="T28" fmla="*/ 6 w 36"/>
                <a:gd name="T29" fmla="*/ 6 h 30"/>
                <a:gd name="T30" fmla="*/ 0 w 36"/>
                <a:gd name="T31" fmla="*/ 6 h 30"/>
                <a:gd name="T32" fmla="*/ 0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24" y="18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32" name="Freeform 378"/>
            <p:cNvSpPr>
              <a:spLocks/>
            </p:cNvSpPr>
            <p:nvPr/>
          </p:nvSpPr>
          <p:spPr bwMode="auto">
            <a:xfrm>
              <a:off x="5227" y="896"/>
              <a:ext cx="36" cy="18"/>
            </a:xfrm>
            <a:custGeom>
              <a:avLst/>
              <a:gdLst>
                <a:gd name="T0" fmla="*/ 0 w 36"/>
                <a:gd name="T1" fmla="*/ 18 h 18"/>
                <a:gd name="T2" fmla="*/ 6 w 36"/>
                <a:gd name="T3" fmla="*/ 18 h 18"/>
                <a:gd name="T4" fmla="*/ 12 w 36"/>
                <a:gd name="T5" fmla="*/ 12 h 18"/>
                <a:gd name="T6" fmla="*/ 18 w 36"/>
                <a:gd name="T7" fmla="*/ 6 h 18"/>
                <a:gd name="T8" fmla="*/ 24 w 36"/>
                <a:gd name="T9" fmla="*/ 6 h 18"/>
                <a:gd name="T10" fmla="*/ 24 w 36"/>
                <a:gd name="T11" fmla="*/ 0 h 18"/>
                <a:gd name="T12" fmla="*/ 30 w 36"/>
                <a:gd name="T13" fmla="*/ 0 h 18"/>
                <a:gd name="T14" fmla="*/ 36 w 36"/>
                <a:gd name="T15" fmla="*/ 0 h 18"/>
                <a:gd name="T16" fmla="*/ 36 w 36"/>
                <a:gd name="T17" fmla="*/ 0 h 18"/>
                <a:gd name="T18" fmla="*/ 36 w 36"/>
                <a:gd name="T19" fmla="*/ 0 h 18"/>
                <a:gd name="T20" fmla="*/ 36 w 36"/>
                <a:gd name="T21" fmla="*/ 6 h 18"/>
                <a:gd name="T22" fmla="*/ 30 w 36"/>
                <a:gd name="T23" fmla="*/ 6 h 18"/>
                <a:gd name="T24" fmla="*/ 24 w 36"/>
                <a:gd name="T25" fmla="*/ 12 h 18"/>
                <a:gd name="T26" fmla="*/ 18 w 36"/>
                <a:gd name="T27" fmla="*/ 12 h 18"/>
                <a:gd name="T28" fmla="*/ 12 w 36"/>
                <a:gd name="T29" fmla="*/ 12 h 18"/>
                <a:gd name="T30" fmla="*/ 6 w 36"/>
                <a:gd name="T31" fmla="*/ 18 h 18"/>
                <a:gd name="T32" fmla="*/ 0 w 36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0" y="18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33" name="Freeform 379"/>
            <p:cNvSpPr>
              <a:spLocks/>
            </p:cNvSpPr>
            <p:nvPr/>
          </p:nvSpPr>
          <p:spPr bwMode="auto">
            <a:xfrm>
              <a:off x="4588" y="2079"/>
              <a:ext cx="24" cy="36"/>
            </a:xfrm>
            <a:custGeom>
              <a:avLst/>
              <a:gdLst>
                <a:gd name="T0" fmla="*/ 0 w 24"/>
                <a:gd name="T1" fmla="*/ 36 h 36"/>
                <a:gd name="T2" fmla="*/ 0 w 24"/>
                <a:gd name="T3" fmla="*/ 36 h 36"/>
                <a:gd name="T4" fmla="*/ 0 w 24"/>
                <a:gd name="T5" fmla="*/ 30 h 36"/>
                <a:gd name="T6" fmla="*/ 6 w 24"/>
                <a:gd name="T7" fmla="*/ 24 h 36"/>
                <a:gd name="T8" fmla="*/ 6 w 24"/>
                <a:gd name="T9" fmla="*/ 18 h 36"/>
                <a:gd name="T10" fmla="*/ 12 w 24"/>
                <a:gd name="T11" fmla="*/ 12 h 36"/>
                <a:gd name="T12" fmla="*/ 18 w 24"/>
                <a:gd name="T13" fmla="*/ 6 h 36"/>
                <a:gd name="T14" fmla="*/ 24 w 24"/>
                <a:gd name="T15" fmla="*/ 6 h 36"/>
                <a:gd name="T16" fmla="*/ 24 w 24"/>
                <a:gd name="T17" fmla="*/ 0 h 36"/>
                <a:gd name="T18" fmla="*/ 24 w 24"/>
                <a:gd name="T19" fmla="*/ 6 h 36"/>
                <a:gd name="T20" fmla="*/ 18 w 24"/>
                <a:gd name="T21" fmla="*/ 12 h 36"/>
                <a:gd name="T22" fmla="*/ 18 w 24"/>
                <a:gd name="T23" fmla="*/ 18 h 36"/>
                <a:gd name="T24" fmla="*/ 12 w 24"/>
                <a:gd name="T25" fmla="*/ 24 h 36"/>
                <a:gd name="T26" fmla="*/ 6 w 24"/>
                <a:gd name="T27" fmla="*/ 30 h 36"/>
                <a:gd name="T28" fmla="*/ 6 w 24"/>
                <a:gd name="T29" fmla="*/ 36 h 36"/>
                <a:gd name="T30" fmla="*/ 0 w 24"/>
                <a:gd name="T31" fmla="*/ 36 h 36"/>
                <a:gd name="T32" fmla="*/ 0 w 24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6"/>
                <a:gd name="T53" fmla="*/ 24 w 2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6">
                  <a:moveTo>
                    <a:pt x="0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6" y="30"/>
                  </a:lnTo>
                  <a:lnTo>
                    <a:pt x="6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34" name="Freeform 380"/>
            <p:cNvSpPr>
              <a:spLocks/>
            </p:cNvSpPr>
            <p:nvPr/>
          </p:nvSpPr>
          <p:spPr bwMode="auto">
            <a:xfrm>
              <a:off x="4606" y="2085"/>
              <a:ext cx="12" cy="30"/>
            </a:xfrm>
            <a:custGeom>
              <a:avLst/>
              <a:gdLst>
                <a:gd name="T0" fmla="*/ 0 w 12"/>
                <a:gd name="T1" fmla="*/ 30 h 30"/>
                <a:gd name="T2" fmla="*/ 0 w 12"/>
                <a:gd name="T3" fmla="*/ 24 h 30"/>
                <a:gd name="T4" fmla="*/ 0 w 12"/>
                <a:gd name="T5" fmla="*/ 12 h 30"/>
                <a:gd name="T6" fmla="*/ 6 w 12"/>
                <a:gd name="T7" fmla="*/ 6 h 30"/>
                <a:gd name="T8" fmla="*/ 12 w 12"/>
                <a:gd name="T9" fmla="*/ 0 h 30"/>
                <a:gd name="T10" fmla="*/ 6 w 12"/>
                <a:gd name="T11" fmla="*/ 6 h 30"/>
                <a:gd name="T12" fmla="*/ 6 w 12"/>
                <a:gd name="T13" fmla="*/ 18 h 30"/>
                <a:gd name="T14" fmla="*/ 6 w 12"/>
                <a:gd name="T15" fmla="*/ 24 h 30"/>
                <a:gd name="T16" fmla="*/ 0 w 12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0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6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35" name="Freeform 381"/>
            <p:cNvSpPr>
              <a:spLocks/>
            </p:cNvSpPr>
            <p:nvPr/>
          </p:nvSpPr>
          <p:spPr bwMode="auto">
            <a:xfrm>
              <a:off x="4457" y="2067"/>
              <a:ext cx="24" cy="18"/>
            </a:xfrm>
            <a:custGeom>
              <a:avLst/>
              <a:gdLst>
                <a:gd name="T0" fmla="*/ 24 w 24"/>
                <a:gd name="T1" fmla="*/ 0 h 18"/>
                <a:gd name="T2" fmla="*/ 24 w 24"/>
                <a:gd name="T3" fmla="*/ 0 h 18"/>
                <a:gd name="T4" fmla="*/ 18 w 24"/>
                <a:gd name="T5" fmla="*/ 6 h 18"/>
                <a:gd name="T6" fmla="*/ 18 w 24"/>
                <a:gd name="T7" fmla="*/ 6 h 18"/>
                <a:gd name="T8" fmla="*/ 12 w 24"/>
                <a:gd name="T9" fmla="*/ 12 h 18"/>
                <a:gd name="T10" fmla="*/ 12 w 24"/>
                <a:gd name="T11" fmla="*/ 18 h 18"/>
                <a:gd name="T12" fmla="*/ 6 w 24"/>
                <a:gd name="T13" fmla="*/ 18 h 18"/>
                <a:gd name="T14" fmla="*/ 6 w 24"/>
                <a:gd name="T15" fmla="*/ 18 h 18"/>
                <a:gd name="T16" fmla="*/ 0 w 24"/>
                <a:gd name="T17" fmla="*/ 18 h 18"/>
                <a:gd name="T18" fmla="*/ 0 w 24"/>
                <a:gd name="T19" fmla="*/ 18 h 18"/>
                <a:gd name="T20" fmla="*/ 0 w 24"/>
                <a:gd name="T21" fmla="*/ 12 h 18"/>
                <a:gd name="T22" fmla="*/ 6 w 24"/>
                <a:gd name="T23" fmla="*/ 12 h 18"/>
                <a:gd name="T24" fmla="*/ 6 w 24"/>
                <a:gd name="T25" fmla="*/ 6 h 18"/>
                <a:gd name="T26" fmla="*/ 12 w 24"/>
                <a:gd name="T27" fmla="*/ 6 h 18"/>
                <a:gd name="T28" fmla="*/ 18 w 24"/>
                <a:gd name="T29" fmla="*/ 6 h 18"/>
                <a:gd name="T30" fmla="*/ 18 w 24"/>
                <a:gd name="T31" fmla="*/ 0 h 18"/>
                <a:gd name="T32" fmla="*/ 24 w 24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8"/>
                <a:gd name="T53" fmla="*/ 24 w 24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8">
                  <a:moveTo>
                    <a:pt x="24" y="0"/>
                  </a:moveTo>
                  <a:lnTo>
                    <a:pt x="24" y="0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36" name="Freeform 382"/>
            <p:cNvSpPr>
              <a:spLocks/>
            </p:cNvSpPr>
            <p:nvPr/>
          </p:nvSpPr>
          <p:spPr bwMode="auto">
            <a:xfrm>
              <a:off x="4451" y="2067"/>
              <a:ext cx="24" cy="6"/>
            </a:xfrm>
            <a:custGeom>
              <a:avLst/>
              <a:gdLst>
                <a:gd name="T0" fmla="*/ 24 w 24"/>
                <a:gd name="T1" fmla="*/ 0 h 6"/>
                <a:gd name="T2" fmla="*/ 24 w 24"/>
                <a:gd name="T3" fmla="*/ 0 h 6"/>
                <a:gd name="T4" fmla="*/ 18 w 24"/>
                <a:gd name="T5" fmla="*/ 0 h 6"/>
                <a:gd name="T6" fmla="*/ 12 w 24"/>
                <a:gd name="T7" fmla="*/ 0 h 6"/>
                <a:gd name="T8" fmla="*/ 12 w 24"/>
                <a:gd name="T9" fmla="*/ 0 h 6"/>
                <a:gd name="T10" fmla="*/ 6 w 24"/>
                <a:gd name="T11" fmla="*/ 0 h 6"/>
                <a:gd name="T12" fmla="*/ 0 w 24"/>
                <a:gd name="T13" fmla="*/ 0 h 6"/>
                <a:gd name="T14" fmla="*/ 0 w 24"/>
                <a:gd name="T15" fmla="*/ 0 h 6"/>
                <a:gd name="T16" fmla="*/ 0 w 24"/>
                <a:gd name="T17" fmla="*/ 0 h 6"/>
                <a:gd name="T18" fmla="*/ 0 w 24"/>
                <a:gd name="T19" fmla="*/ 6 h 6"/>
                <a:gd name="T20" fmla="*/ 0 w 24"/>
                <a:gd name="T21" fmla="*/ 6 h 6"/>
                <a:gd name="T22" fmla="*/ 6 w 24"/>
                <a:gd name="T23" fmla="*/ 6 h 6"/>
                <a:gd name="T24" fmla="*/ 6 w 24"/>
                <a:gd name="T25" fmla="*/ 6 h 6"/>
                <a:gd name="T26" fmla="*/ 12 w 24"/>
                <a:gd name="T27" fmla="*/ 0 h 6"/>
                <a:gd name="T28" fmla="*/ 18 w 24"/>
                <a:gd name="T29" fmla="*/ 0 h 6"/>
                <a:gd name="T30" fmla="*/ 24 w 24"/>
                <a:gd name="T31" fmla="*/ 0 h 6"/>
                <a:gd name="T32" fmla="*/ 24 w 24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24" y="0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37" name="Freeform 383"/>
            <p:cNvSpPr>
              <a:spLocks/>
            </p:cNvSpPr>
            <p:nvPr/>
          </p:nvSpPr>
          <p:spPr bwMode="auto">
            <a:xfrm>
              <a:off x="4457" y="2043"/>
              <a:ext cx="24" cy="24"/>
            </a:xfrm>
            <a:custGeom>
              <a:avLst/>
              <a:gdLst>
                <a:gd name="T0" fmla="*/ 24 w 24"/>
                <a:gd name="T1" fmla="*/ 24 h 24"/>
                <a:gd name="T2" fmla="*/ 18 w 24"/>
                <a:gd name="T3" fmla="*/ 24 h 24"/>
                <a:gd name="T4" fmla="*/ 18 w 24"/>
                <a:gd name="T5" fmla="*/ 18 h 24"/>
                <a:gd name="T6" fmla="*/ 12 w 24"/>
                <a:gd name="T7" fmla="*/ 18 h 24"/>
                <a:gd name="T8" fmla="*/ 6 w 24"/>
                <a:gd name="T9" fmla="*/ 12 h 24"/>
                <a:gd name="T10" fmla="*/ 0 w 24"/>
                <a:gd name="T11" fmla="*/ 6 h 24"/>
                <a:gd name="T12" fmla="*/ 0 w 24"/>
                <a:gd name="T13" fmla="*/ 6 h 24"/>
                <a:gd name="T14" fmla="*/ 0 w 24"/>
                <a:gd name="T15" fmla="*/ 6 h 24"/>
                <a:gd name="T16" fmla="*/ 0 w 24"/>
                <a:gd name="T17" fmla="*/ 0 h 24"/>
                <a:gd name="T18" fmla="*/ 0 w 24"/>
                <a:gd name="T19" fmla="*/ 0 h 24"/>
                <a:gd name="T20" fmla="*/ 6 w 24"/>
                <a:gd name="T21" fmla="*/ 6 h 24"/>
                <a:gd name="T22" fmla="*/ 6 w 24"/>
                <a:gd name="T23" fmla="*/ 6 h 24"/>
                <a:gd name="T24" fmla="*/ 12 w 24"/>
                <a:gd name="T25" fmla="*/ 12 h 24"/>
                <a:gd name="T26" fmla="*/ 18 w 24"/>
                <a:gd name="T27" fmla="*/ 12 h 24"/>
                <a:gd name="T28" fmla="*/ 18 w 24"/>
                <a:gd name="T29" fmla="*/ 18 h 24"/>
                <a:gd name="T30" fmla="*/ 24 w 24"/>
                <a:gd name="T31" fmla="*/ 24 h 24"/>
                <a:gd name="T32" fmla="*/ 24 w 24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24" y="24"/>
                  </a:moveTo>
                  <a:lnTo>
                    <a:pt x="18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38" name="Freeform 384"/>
            <p:cNvSpPr>
              <a:spLocks/>
            </p:cNvSpPr>
            <p:nvPr/>
          </p:nvSpPr>
          <p:spPr bwMode="auto">
            <a:xfrm>
              <a:off x="4612" y="2049"/>
              <a:ext cx="6" cy="36"/>
            </a:xfrm>
            <a:custGeom>
              <a:avLst/>
              <a:gdLst>
                <a:gd name="T0" fmla="*/ 0 w 6"/>
                <a:gd name="T1" fmla="*/ 36 h 36"/>
                <a:gd name="T2" fmla="*/ 0 w 6"/>
                <a:gd name="T3" fmla="*/ 24 h 36"/>
                <a:gd name="T4" fmla="*/ 0 w 6"/>
                <a:gd name="T5" fmla="*/ 12 h 36"/>
                <a:gd name="T6" fmla="*/ 0 w 6"/>
                <a:gd name="T7" fmla="*/ 6 h 36"/>
                <a:gd name="T8" fmla="*/ 6 w 6"/>
                <a:gd name="T9" fmla="*/ 0 h 36"/>
                <a:gd name="T10" fmla="*/ 6 w 6"/>
                <a:gd name="T11" fmla="*/ 6 h 36"/>
                <a:gd name="T12" fmla="*/ 6 w 6"/>
                <a:gd name="T13" fmla="*/ 12 h 36"/>
                <a:gd name="T14" fmla="*/ 0 w 6"/>
                <a:gd name="T15" fmla="*/ 24 h 36"/>
                <a:gd name="T16" fmla="*/ 0 w 6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6"/>
                <a:gd name="T29" fmla="*/ 6 w 6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6">
                  <a:moveTo>
                    <a:pt x="0" y="36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24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39" name="Freeform 385"/>
            <p:cNvSpPr>
              <a:spLocks/>
            </p:cNvSpPr>
            <p:nvPr/>
          </p:nvSpPr>
          <p:spPr bwMode="auto">
            <a:xfrm>
              <a:off x="4618" y="2055"/>
              <a:ext cx="18" cy="36"/>
            </a:xfrm>
            <a:custGeom>
              <a:avLst/>
              <a:gdLst>
                <a:gd name="T0" fmla="*/ 0 w 18"/>
                <a:gd name="T1" fmla="*/ 36 h 36"/>
                <a:gd name="T2" fmla="*/ 0 w 18"/>
                <a:gd name="T3" fmla="*/ 24 h 36"/>
                <a:gd name="T4" fmla="*/ 6 w 18"/>
                <a:gd name="T5" fmla="*/ 18 h 36"/>
                <a:gd name="T6" fmla="*/ 6 w 18"/>
                <a:gd name="T7" fmla="*/ 6 h 36"/>
                <a:gd name="T8" fmla="*/ 12 w 18"/>
                <a:gd name="T9" fmla="*/ 0 h 36"/>
                <a:gd name="T10" fmla="*/ 18 w 18"/>
                <a:gd name="T11" fmla="*/ 0 h 36"/>
                <a:gd name="T12" fmla="*/ 18 w 18"/>
                <a:gd name="T13" fmla="*/ 6 h 36"/>
                <a:gd name="T14" fmla="*/ 12 w 18"/>
                <a:gd name="T15" fmla="*/ 12 h 36"/>
                <a:gd name="T16" fmla="*/ 12 w 18"/>
                <a:gd name="T17" fmla="*/ 18 h 36"/>
                <a:gd name="T18" fmla="*/ 6 w 18"/>
                <a:gd name="T19" fmla="*/ 24 h 36"/>
                <a:gd name="T20" fmla="*/ 6 w 18"/>
                <a:gd name="T21" fmla="*/ 24 h 36"/>
                <a:gd name="T22" fmla="*/ 0 w 18"/>
                <a:gd name="T23" fmla="*/ 30 h 36"/>
                <a:gd name="T24" fmla="*/ 0 w 18"/>
                <a:gd name="T25" fmla="*/ 36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36"/>
                <a:gd name="T41" fmla="*/ 18 w 18"/>
                <a:gd name="T42" fmla="*/ 36 h 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36">
                  <a:moveTo>
                    <a:pt x="0" y="36"/>
                  </a:moveTo>
                  <a:lnTo>
                    <a:pt x="0" y="24"/>
                  </a:lnTo>
                  <a:lnTo>
                    <a:pt x="6" y="18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40" name="Freeform 386"/>
            <p:cNvSpPr>
              <a:spLocks/>
            </p:cNvSpPr>
            <p:nvPr/>
          </p:nvSpPr>
          <p:spPr bwMode="auto">
            <a:xfrm>
              <a:off x="4600" y="2049"/>
              <a:ext cx="6" cy="30"/>
            </a:xfrm>
            <a:custGeom>
              <a:avLst/>
              <a:gdLst>
                <a:gd name="T0" fmla="*/ 0 w 6"/>
                <a:gd name="T1" fmla="*/ 30 h 30"/>
                <a:gd name="T2" fmla="*/ 0 w 6"/>
                <a:gd name="T3" fmla="*/ 30 h 30"/>
                <a:gd name="T4" fmla="*/ 0 w 6"/>
                <a:gd name="T5" fmla="*/ 18 h 30"/>
                <a:gd name="T6" fmla="*/ 0 w 6"/>
                <a:gd name="T7" fmla="*/ 6 h 30"/>
                <a:gd name="T8" fmla="*/ 0 w 6"/>
                <a:gd name="T9" fmla="*/ 0 h 30"/>
                <a:gd name="T10" fmla="*/ 6 w 6"/>
                <a:gd name="T11" fmla="*/ 0 h 30"/>
                <a:gd name="T12" fmla="*/ 6 w 6"/>
                <a:gd name="T13" fmla="*/ 12 h 30"/>
                <a:gd name="T14" fmla="*/ 0 w 6"/>
                <a:gd name="T15" fmla="*/ 24 h 30"/>
                <a:gd name="T16" fmla="*/ 0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0" y="30"/>
                  </a:moveTo>
                  <a:lnTo>
                    <a:pt x="0" y="30"/>
                  </a:lnTo>
                  <a:lnTo>
                    <a:pt x="0" y="18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0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41" name="Freeform 387"/>
            <p:cNvSpPr>
              <a:spLocks/>
            </p:cNvSpPr>
            <p:nvPr/>
          </p:nvSpPr>
          <p:spPr bwMode="auto">
            <a:xfrm>
              <a:off x="4588" y="2043"/>
              <a:ext cx="6" cy="30"/>
            </a:xfrm>
            <a:custGeom>
              <a:avLst/>
              <a:gdLst>
                <a:gd name="T0" fmla="*/ 6 w 6"/>
                <a:gd name="T1" fmla="*/ 30 h 30"/>
                <a:gd name="T2" fmla="*/ 0 w 6"/>
                <a:gd name="T3" fmla="*/ 24 h 30"/>
                <a:gd name="T4" fmla="*/ 0 w 6"/>
                <a:gd name="T5" fmla="*/ 12 h 30"/>
                <a:gd name="T6" fmla="*/ 0 w 6"/>
                <a:gd name="T7" fmla="*/ 6 h 30"/>
                <a:gd name="T8" fmla="*/ 0 w 6"/>
                <a:gd name="T9" fmla="*/ 0 h 30"/>
                <a:gd name="T10" fmla="*/ 0 w 6"/>
                <a:gd name="T11" fmla="*/ 0 h 30"/>
                <a:gd name="T12" fmla="*/ 6 w 6"/>
                <a:gd name="T13" fmla="*/ 6 h 30"/>
                <a:gd name="T14" fmla="*/ 0 w 6"/>
                <a:gd name="T15" fmla="*/ 24 h 30"/>
                <a:gd name="T16" fmla="*/ 6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6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0" y="24"/>
                  </a:lnTo>
                  <a:lnTo>
                    <a:pt x="6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42" name="Freeform 388"/>
            <p:cNvSpPr>
              <a:spLocks/>
            </p:cNvSpPr>
            <p:nvPr/>
          </p:nvSpPr>
          <p:spPr bwMode="auto">
            <a:xfrm>
              <a:off x="4570" y="2037"/>
              <a:ext cx="12" cy="30"/>
            </a:xfrm>
            <a:custGeom>
              <a:avLst/>
              <a:gdLst>
                <a:gd name="T0" fmla="*/ 12 w 12"/>
                <a:gd name="T1" fmla="*/ 30 h 30"/>
                <a:gd name="T2" fmla="*/ 6 w 12"/>
                <a:gd name="T3" fmla="*/ 24 h 30"/>
                <a:gd name="T4" fmla="*/ 6 w 12"/>
                <a:gd name="T5" fmla="*/ 12 h 30"/>
                <a:gd name="T6" fmla="*/ 0 w 12"/>
                <a:gd name="T7" fmla="*/ 0 h 30"/>
                <a:gd name="T8" fmla="*/ 6 w 12"/>
                <a:gd name="T9" fmla="*/ 0 h 30"/>
                <a:gd name="T10" fmla="*/ 6 w 12"/>
                <a:gd name="T11" fmla="*/ 0 h 30"/>
                <a:gd name="T12" fmla="*/ 6 w 12"/>
                <a:gd name="T13" fmla="*/ 12 h 30"/>
                <a:gd name="T14" fmla="*/ 6 w 12"/>
                <a:gd name="T15" fmla="*/ 24 h 30"/>
                <a:gd name="T16" fmla="*/ 12 w 12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12" y="30"/>
                  </a:moveTo>
                  <a:lnTo>
                    <a:pt x="6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6" y="24"/>
                  </a:lnTo>
                  <a:lnTo>
                    <a:pt x="12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43" name="Freeform 389"/>
            <p:cNvSpPr>
              <a:spLocks/>
            </p:cNvSpPr>
            <p:nvPr/>
          </p:nvSpPr>
          <p:spPr bwMode="auto">
            <a:xfrm>
              <a:off x="4558" y="2025"/>
              <a:ext cx="12" cy="42"/>
            </a:xfrm>
            <a:custGeom>
              <a:avLst/>
              <a:gdLst>
                <a:gd name="T0" fmla="*/ 12 w 12"/>
                <a:gd name="T1" fmla="*/ 42 h 42"/>
                <a:gd name="T2" fmla="*/ 6 w 12"/>
                <a:gd name="T3" fmla="*/ 30 h 42"/>
                <a:gd name="T4" fmla="*/ 0 w 12"/>
                <a:gd name="T5" fmla="*/ 18 h 42"/>
                <a:gd name="T6" fmla="*/ 0 w 12"/>
                <a:gd name="T7" fmla="*/ 6 h 42"/>
                <a:gd name="T8" fmla="*/ 6 w 12"/>
                <a:gd name="T9" fmla="*/ 0 h 42"/>
                <a:gd name="T10" fmla="*/ 6 w 12"/>
                <a:gd name="T11" fmla="*/ 6 h 42"/>
                <a:gd name="T12" fmla="*/ 6 w 12"/>
                <a:gd name="T13" fmla="*/ 18 h 42"/>
                <a:gd name="T14" fmla="*/ 6 w 12"/>
                <a:gd name="T15" fmla="*/ 30 h 42"/>
                <a:gd name="T16" fmla="*/ 12 w 12"/>
                <a:gd name="T17" fmla="*/ 42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42"/>
                <a:gd name="T29" fmla="*/ 12 w 12"/>
                <a:gd name="T30" fmla="*/ 42 h 4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42">
                  <a:moveTo>
                    <a:pt x="12" y="42"/>
                  </a:moveTo>
                  <a:lnTo>
                    <a:pt x="6" y="30"/>
                  </a:lnTo>
                  <a:lnTo>
                    <a:pt x="0" y="18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6" y="30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44" name="Freeform 390"/>
            <p:cNvSpPr>
              <a:spLocks/>
            </p:cNvSpPr>
            <p:nvPr/>
          </p:nvSpPr>
          <p:spPr bwMode="auto">
            <a:xfrm>
              <a:off x="4540" y="2019"/>
              <a:ext cx="12" cy="42"/>
            </a:xfrm>
            <a:custGeom>
              <a:avLst/>
              <a:gdLst>
                <a:gd name="T0" fmla="*/ 12 w 12"/>
                <a:gd name="T1" fmla="*/ 42 h 42"/>
                <a:gd name="T2" fmla="*/ 12 w 12"/>
                <a:gd name="T3" fmla="*/ 42 h 42"/>
                <a:gd name="T4" fmla="*/ 12 w 12"/>
                <a:gd name="T5" fmla="*/ 36 h 42"/>
                <a:gd name="T6" fmla="*/ 6 w 12"/>
                <a:gd name="T7" fmla="*/ 30 h 42"/>
                <a:gd name="T8" fmla="*/ 6 w 12"/>
                <a:gd name="T9" fmla="*/ 18 h 42"/>
                <a:gd name="T10" fmla="*/ 0 w 12"/>
                <a:gd name="T11" fmla="*/ 12 h 42"/>
                <a:gd name="T12" fmla="*/ 0 w 12"/>
                <a:gd name="T13" fmla="*/ 6 h 42"/>
                <a:gd name="T14" fmla="*/ 0 w 12"/>
                <a:gd name="T15" fmla="*/ 6 h 42"/>
                <a:gd name="T16" fmla="*/ 0 w 12"/>
                <a:gd name="T17" fmla="*/ 0 h 42"/>
                <a:gd name="T18" fmla="*/ 6 w 12"/>
                <a:gd name="T19" fmla="*/ 6 h 42"/>
                <a:gd name="T20" fmla="*/ 12 w 12"/>
                <a:gd name="T21" fmla="*/ 24 h 42"/>
                <a:gd name="T22" fmla="*/ 12 w 12"/>
                <a:gd name="T23" fmla="*/ 36 h 42"/>
                <a:gd name="T24" fmla="*/ 12 w 12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42"/>
                <a:gd name="T41" fmla="*/ 12 w 12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42">
                  <a:moveTo>
                    <a:pt x="12" y="42"/>
                  </a:moveTo>
                  <a:lnTo>
                    <a:pt x="12" y="42"/>
                  </a:lnTo>
                  <a:lnTo>
                    <a:pt x="12" y="36"/>
                  </a:lnTo>
                  <a:lnTo>
                    <a:pt x="6" y="30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24"/>
                  </a:lnTo>
                  <a:lnTo>
                    <a:pt x="12" y="36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45" name="Freeform 391"/>
            <p:cNvSpPr>
              <a:spLocks/>
            </p:cNvSpPr>
            <p:nvPr/>
          </p:nvSpPr>
          <p:spPr bwMode="auto">
            <a:xfrm>
              <a:off x="4528" y="2019"/>
              <a:ext cx="12" cy="42"/>
            </a:xfrm>
            <a:custGeom>
              <a:avLst/>
              <a:gdLst>
                <a:gd name="T0" fmla="*/ 12 w 12"/>
                <a:gd name="T1" fmla="*/ 42 h 42"/>
                <a:gd name="T2" fmla="*/ 12 w 12"/>
                <a:gd name="T3" fmla="*/ 42 h 42"/>
                <a:gd name="T4" fmla="*/ 6 w 12"/>
                <a:gd name="T5" fmla="*/ 36 h 42"/>
                <a:gd name="T6" fmla="*/ 6 w 12"/>
                <a:gd name="T7" fmla="*/ 24 h 42"/>
                <a:gd name="T8" fmla="*/ 0 w 12"/>
                <a:gd name="T9" fmla="*/ 18 h 42"/>
                <a:gd name="T10" fmla="*/ 0 w 12"/>
                <a:gd name="T11" fmla="*/ 12 h 42"/>
                <a:gd name="T12" fmla="*/ 0 w 12"/>
                <a:gd name="T13" fmla="*/ 6 h 42"/>
                <a:gd name="T14" fmla="*/ 0 w 12"/>
                <a:gd name="T15" fmla="*/ 0 h 42"/>
                <a:gd name="T16" fmla="*/ 0 w 12"/>
                <a:gd name="T17" fmla="*/ 0 h 42"/>
                <a:gd name="T18" fmla="*/ 6 w 12"/>
                <a:gd name="T19" fmla="*/ 6 h 42"/>
                <a:gd name="T20" fmla="*/ 12 w 12"/>
                <a:gd name="T21" fmla="*/ 18 h 42"/>
                <a:gd name="T22" fmla="*/ 12 w 12"/>
                <a:gd name="T23" fmla="*/ 30 h 42"/>
                <a:gd name="T24" fmla="*/ 12 w 12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42"/>
                <a:gd name="T41" fmla="*/ 12 w 12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42">
                  <a:moveTo>
                    <a:pt x="12" y="42"/>
                  </a:moveTo>
                  <a:lnTo>
                    <a:pt x="12" y="42"/>
                  </a:lnTo>
                  <a:lnTo>
                    <a:pt x="6" y="36"/>
                  </a:lnTo>
                  <a:lnTo>
                    <a:pt x="6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8"/>
                  </a:lnTo>
                  <a:lnTo>
                    <a:pt x="12" y="30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46" name="Freeform 392"/>
            <p:cNvSpPr>
              <a:spLocks/>
            </p:cNvSpPr>
            <p:nvPr/>
          </p:nvSpPr>
          <p:spPr bwMode="auto">
            <a:xfrm>
              <a:off x="4498" y="2019"/>
              <a:ext cx="30" cy="48"/>
            </a:xfrm>
            <a:custGeom>
              <a:avLst/>
              <a:gdLst>
                <a:gd name="T0" fmla="*/ 30 w 30"/>
                <a:gd name="T1" fmla="*/ 48 h 48"/>
                <a:gd name="T2" fmla="*/ 24 w 30"/>
                <a:gd name="T3" fmla="*/ 42 h 48"/>
                <a:gd name="T4" fmla="*/ 18 w 30"/>
                <a:gd name="T5" fmla="*/ 36 h 48"/>
                <a:gd name="T6" fmla="*/ 12 w 30"/>
                <a:gd name="T7" fmla="*/ 30 h 48"/>
                <a:gd name="T8" fmla="*/ 6 w 30"/>
                <a:gd name="T9" fmla="*/ 24 h 48"/>
                <a:gd name="T10" fmla="*/ 6 w 30"/>
                <a:gd name="T11" fmla="*/ 18 h 48"/>
                <a:gd name="T12" fmla="*/ 0 w 30"/>
                <a:gd name="T13" fmla="*/ 12 h 48"/>
                <a:gd name="T14" fmla="*/ 0 w 30"/>
                <a:gd name="T15" fmla="*/ 6 h 48"/>
                <a:gd name="T16" fmla="*/ 0 w 30"/>
                <a:gd name="T17" fmla="*/ 0 h 48"/>
                <a:gd name="T18" fmla="*/ 6 w 30"/>
                <a:gd name="T19" fmla="*/ 0 h 48"/>
                <a:gd name="T20" fmla="*/ 6 w 30"/>
                <a:gd name="T21" fmla="*/ 6 h 48"/>
                <a:gd name="T22" fmla="*/ 12 w 30"/>
                <a:gd name="T23" fmla="*/ 12 h 48"/>
                <a:gd name="T24" fmla="*/ 18 w 30"/>
                <a:gd name="T25" fmla="*/ 18 h 48"/>
                <a:gd name="T26" fmla="*/ 18 w 30"/>
                <a:gd name="T27" fmla="*/ 24 h 48"/>
                <a:gd name="T28" fmla="*/ 24 w 30"/>
                <a:gd name="T29" fmla="*/ 30 h 48"/>
                <a:gd name="T30" fmla="*/ 24 w 30"/>
                <a:gd name="T31" fmla="*/ 36 h 48"/>
                <a:gd name="T32" fmla="*/ 30 w 30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48"/>
                <a:gd name="T53" fmla="*/ 30 w 30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48">
                  <a:moveTo>
                    <a:pt x="30" y="48"/>
                  </a:moveTo>
                  <a:lnTo>
                    <a:pt x="24" y="42"/>
                  </a:lnTo>
                  <a:lnTo>
                    <a:pt x="18" y="36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24" y="36"/>
                  </a:lnTo>
                  <a:lnTo>
                    <a:pt x="30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47" name="Freeform 393"/>
            <p:cNvSpPr>
              <a:spLocks/>
            </p:cNvSpPr>
            <p:nvPr/>
          </p:nvSpPr>
          <p:spPr bwMode="auto">
            <a:xfrm>
              <a:off x="4475" y="2031"/>
              <a:ext cx="35" cy="30"/>
            </a:xfrm>
            <a:custGeom>
              <a:avLst/>
              <a:gdLst>
                <a:gd name="T0" fmla="*/ 35 w 35"/>
                <a:gd name="T1" fmla="*/ 30 h 30"/>
                <a:gd name="T2" fmla="*/ 29 w 35"/>
                <a:gd name="T3" fmla="*/ 30 h 30"/>
                <a:gd name="T4" fmla="*/ 23 w 35"/>
                <a:gd name="T5" fmla="*/ 24 h 30"/>
                <a:gd name="T6" fmla="*/ 17 w 35"/>
                <a:gd name="T7" fmla="*/ 18 h 30"/>
                <a:gd name="T8" fmla="*/ 12 w 35"/>
                <a:gd name="T9" fmla="*/ 12 h 30"/>
                <a:gd name="T10" fmla="*/ 6 w 35"/>
                <a:gd name="T11" fmla="*/ 6 h 30"/>
                <a:gd name="T12" fmla="*/ 0 w 35"/>
                <a:gd name="T13" fmla="*/ 6 h 30"/>
                <a:gd name="T14" fmla="*/ 0 w 35"/>
                <a:gd name="T15" fmla="*/ 0 h 30"/>
                <a:gd name="T16" fmla="*/ 0 w 35"/>
                <a:gd name="T17" fmla="*/ 0 h 30"/>
                <a:gd name="T18" fmla="*/ 6 w 35"/>
                <a:gd name="T19" fmla="*/ 0 h 30"/>
                <a:gd name="T20" fmla="*/ 12 w 35"/>
                <a:gd name="T21" fmla="*/ 0 h 30"/>
                <a:gd name="T22" fmla="*/ 17 w 35"/>
                <a:gd name="T23" fmla="*/ 6 h 30"/>
                <a:gd name="T24" fmla="*/ 17 w 35"/>
                <a:gd name="T25" fmla="*/ 12 h 30"/>
                <a:gd name="T26" fmla="*/ 23 w 35"/>
                <a:gd name="T27" fmla="*/ 18 h 30"/>
                <a:gd name="T28" fmla="*/ 29 w 35"/>
                <a:gd name="T29" fmla="*/ 24 h 30"/>
                <a:gd name="T30" fmla="*/ 35 w 35"/>
                <a:gd name="T31" fmla="*/ 30 h 30"/>
                <a:gd name="T32" fmla="*/ 35 w 35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0"/>
                <a:gd name="T53" fmla="*/ 35 w 35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0">
                  <a:moveTo>
                    <a:pt x="35" y="30"/>
                  </a:moveTo>
                  <a:lnTo>
                    <a:pt x="29" y="30"/>
                  </a:lnTo>
                  <a:lnTo>
                    <a:pt x="23" y="24"/>
                  </a:lnTo>
                  <a:lnTo>
                    <a:pt x="17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7" y="6"/>
                  </a:lnTo>
                  <a:lnTo>
                    <a:pt x="17" y="12"/>
                  </a:lnTo>
                  <a:lnTo>
                    <a:pt x="23" y="18"/>
                  </a:lnTo>
                  <a:lnTo>
                    <a:pt x="29" y="24"/>
                  </a:lnTo>
                  <a:lnTo>
                    <a:pt x="35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48" name="Freeform 394"/>
            <p:cNvSpPr>
              <a:spLocks/>
            </p:cNvSpPr>
            <p:nvPr/>
          </p:nvSpPr>
          <p:spPr bwMode="auto">
            <a:xfrm>
              <a:off x="4463" y="2031"/>
              <a:ext cx="29" cy="36"/>
            </a:xfrm>
            <a:custGeom>
              <a:avLst/>
              <a:gdLst>
                <a:gd name="T0" fmla="*/ 0 w 29"/>
                <a:gd name="T1" fmla="*/ 0 h 36"/>
                <a:gd name="T2" fmla="*/ 6 w 29"/>
                <a:gd name="T3" fmla="*/ 0 h 36"/>
                <a:gd name="T4" fmla="*/ 6 w 29"/>
                <a:gd name="T5" fmla="*/ 6 h 36"/>
                <a:gd name="T6" fmla="*/ 12 w 29"/>
                <a:gd name="T7" fmla="*/ 12 h 36"/>
                <a:gd name="T8" fmla="*/ 18 w 29"/>
                <a:gd name="T9" fmla="*/ 18 h 36"/>
                <a:gd name="T10" fmla="*/ 18 w 29"/>
                <a:gd name="T11" fmla="*/ 18 h 36"/>
                <a:gd name="T12" fmla="*/ 24 w 29"/>
                <a:gd name="T13" fmla="*/ 24 h 36"/>
                <a:gd name="T14" fmla="*/ 29 w 29"/>
                <a:gd name="T15" fmla="*/ 30 h 36"/>
                <a:gd name="T16" fmla="*/ 29 w 29"/>
                <a:gd name="T17" fmla="*/ 36 h 36"/>
                <a:gd name="T18" fmla="*/ 29 w 29"/>
                <a:gd name="T19" fmla="*/ 30 h 36"/>
                <a:gd name="T20" fmla="*/ 18 w 29"/>
                <a:gd name="T21" fmla="*/ 30 h 36"/>
                <a:gd name="T22" fmla="*/ 18 w 29"/>
                <a:gd name="T23" fmla="*/ 24 h 36"/>
                <a:gd name="T24" fmla="*/ 12 w 29"/>
                <a:gd name="T25" fmla="*/ 18 h 36"/>
                <a:gd name="T26" fmla="*/ 6 w 29"/>
                <a:gd name="T27" fmla="*/ 12 h 36"/>
                <a:gd name="T28" fmla="*/ 0 w 29"/>
                <a:gd name="T29" fmla="*/ 6 h 36"/>
                <a:gd name="T30" fmla="*/ 0 w 29"/>
                <a:gd name="T31" fmla="*/ 6 h 36"/>
                <a:gd name="T32" fmla="*/ 0 w 2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9"/>
                <a:gd name="T52" fmla="*/ 0 h 36"/>
                <a:gd name="T53" fmla="*/ 29 w 2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9" h="36">
                  <a:moveTo>
                    <a:pt x="0" y="0"/>
                  </a:move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29" y="30"/>
                  </a:lnTo>
                  <a:lnTo>
                    <a:pt x="29" y="36"/>
                  </a:lnTo>
                  <a:lnTo>
                    <a:pt x="29" y="30"/>
                  </a:lnTo>
                  <a:lnTo>
                    <a:pt x="18" y="30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49" name="Freeform 395"/>
            <p:cNvSpPr>
              <a:spLocks/>
            </p:cNvSpPr>
            <p:nvPr/>
          </p:nvSpPr>
          <p:spPr bwMode="auto">
            <a:xfrm>
              <a:off x="4307" y="2097"/>
              <a:ext cx="156" cy="36"/>
            </a:xfrm>
            <a:custGeom>
              <a:avLst/>
              <a:gdLst>
                <a:gd name="T0" fmla="*/ 156 w 156"/>
                <a:gd name="T1" fmla="*/ 36 h 36"/>
                <a:gd name="T2" fmla="*/ 156 w 156"/>
                <a:gd name="T3" fmla="*/ 36 h 36"/>
                <a:gd name="T4" fmla="*/ 156 w 156"/>
                <a:gd name="T5" fmla="*/ 36 h 36"/>
                <a:gd name="T6" fmla="*/ 150 w 156"/>
                <a:gd name="T7" fmla="*/ 36 h 36"/>
                <a:gd name="T8" fmla="*/ 150 w 156"/>
                <a:gd name="T9" fmla="*/ 36 h 36"/>
                <a:gd name="T10" fmla="*/ 144 w 156"/>
                <a:gd name="T11" fmla="*/ 30 h 36"/>
                <a:gd name="T12" fmla="*/ 132 w 156"/>
                <a:gd name="T13" fmla="*/ 24 h 36"/>
                <a:gd name="T14" fmla="*/ 120 w 156"/>
                <a:gd name="T15" fmla="*/ 18 h 36"/>
                <a:gd name="T16" fmla="*/ 114 w 156"/>
                <a:gd name="T17" fmla="*/ 12 h 36"/>
                <a:gd name="T18" fmla="*/ 102 w 156"/>
                <a:gd name="T19" fmla="*/ 12 h 36"/>
                <a:gd name="T20" fmla="*/ 90 w 156"/>
                <a:gd name="T21" fmla="*/ 6 h 36"/>
                <a:gd name="T22" fmla="*/ 78 w 156"/>
                <a:gd name="T23" fmla="*/ 6 h 36"/>
                <a:gd name="T24" fmla="*/ 72 w 156"/>
                <a:gd name="T25" fmla="*/ 6 h 36"/>
                <a:gd name="T26" fmla="*/ 60 w 156"/>
                <a:gd name="T27" fmla="*/ 6 h 36"/>
                <a:gd name="T28" fmla="*/ 48 w 156"/>
                <a:gd name="T29" fmla="*/ 6 h 36"/>
                <a:gd name="T30" fmla="*/ 42 w 156"/>
                <a:gd name="T31" fmla="*/ 6 h 36"/>
                <a:gd name="T32" fmla="*/ 30 w 156"/>
                <a:gd name="T33" fmla="*/ 12 h 36"/>
                <a:gd name="T34" fmla="*/ 24 w 156"/>
                <a:gd name="T35" fmla="*/ 12 h 36"/>
                <a:gd name="T36" fmla="*/ 12 w 156"/>
                <a:gd name="T37" fmla="*/ 12 h 36"/>
                <a:gd name="T38" fmla="*/ 6 w 156"/>
                <a:gd name="T39" fmla="*/ 18 h 36"/>
                <a:gd name="T40" fmla="*/ 0 w 156"/>
                <a:gd name="T41" fmla="*/ 18 h 36"/>
                <a:gd name="T42" fmla="*/ 0 w 156"/>
                <a:gd name="T43" fmla="*/ 12 h 36"/>
                <a:gd name="T44" fmla="*/ 6 w 156"/>
                <a:gd name="T45" fmla="*/ 12 h 36"/>
                <a:gd name="T46" fmla="*/ 18 w 156"/>
                <a:gd name="T47" fmla="*/ 6 h 36"/>
                <a:gd name="T48" fmla="*/ 24 w 156"/>
                <a:gd name="T49" fmla="*/ 6 h 36"/>
                <a:gd name="T50" fmla="*/ 36 w 156"/>
                <a:gd name="T51" fmla="*/ 0 h 36"/>
                <a:gd name="T52" fmla="*/ 48 w 156"/>
                <a:gd name="T53" fmla="*/ 0 h 36"/>
                <a:gd name="T54" fmla="*/ 60 w 156"/>
                <a:gd name="T55" fmla="*/ 0 h 36"/>
                <a:gd name="T56" fmla="*/ 72 w 156"/>
                <a:gd name="T57" fmla="*/ 0 h 36"/>
                <a:gd name="T58" fmla="*/ 84 w 156"/>
                <a:gd name="T59" fmla="*/ 0 h 36"/>
                <a:gd name="T60" fmla="*/ 96 w 156"/>
                <a:gd name="T61" fmla="*/ 0 h 36"/>
                <a:gd name="T62" fmla="*/ 108 w 156"/>
                <a:gd name="T63" fmla="*/ 6 h 36"/>
                <a:gd name="T64" fmla="*/ 120 w 156"/>
                <a:gd name="T65" fmla="*/ 6 h 36"/>
                <a:gd name="T66" fmla="*/ 132 w 156"/>
                <a:gd name="T67" fmla="*/ 12 h 36"/>
                <a:gd name="T68" fmla="*/ 138 w 156"/>
                <a:gd name="T69" fmla="*/ 18 h 36"/>
                <a:gd name="T70" fmla="*/ 150 w 156"/>
                <a:gd name="T71" fmla="*/ 24 h 36"/>
                <a:gd name="T72" fmla="*/ 156 w 156"/>
                <a:gd name="T73" fmla="*/ 36 h 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6"/>
                <a:gd name="T112" fmla="*/ 0 h 36"/>
                <a:gd name="T113" fmla="*/ 156 w 156"/>
                <a:gd name="T114" fmla="*/ 36 h 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6" h="36">
                  <a:moveTo>
                    <a:pt x="156" y="36"/>
                  </a:moveTo>
                  <a:lnTo>
                    <a:pt x="156" y="36"/>
                  </a:lnTo>
                  <a:lnTo>
                    <a:pt x="150" y="36"/>
                  </a:lnTo>
                  <a:lnTo>
                    <a:pt x="144" y="30"/>
                  </a:lnTo>
                  <a:lnTo>
                    <a:pt x="132" y="24"/>
                  </a:lnTo>
                  <a:lnTo>
                    <a:pt x="120" y="18"/>
                  </a:lnTo>
                  <a:lnTo>
                    <a:pt x="114" y="12"/>
                  </a:lnTo>
                  <a:lnTo>
                    <a:pt x="102" y="12"/>
                  </a:lnTo>
                  <a:lnTo>
                    <a:pt x="90" y="6"/>
                  </a:lnTo>
                  <a:lnTo>
                    <a:pt x="78" y="6"/>
                  </a:lnTo>
                  <a:lnTo>
                    <a:pt x="72" y="6"/>
                  </a:lnTo>
                  <a:lnTo>
                    <a:pt x="60" y="6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6" y="0"/>
                  </a:lnTo>
                  <a:lnTo>
                    <a:pt x="48" y="0"/>
                  </a:lnTo>
                  <a:lnTo>
                    <a:pt x="60" y="0"/>
                  </a:lnTo>
                  <a:lnTo>
                    <a:pt x="72" y="0"/>
                  </a:lnTo>
                  <a:lnTo>
                    <a:pt x="84" y="0"/>
                  </a:lnTo>
                  <a:lnTo>
                    <a:pt x="96" y="0"/>
                  </a:lnTo>
                  <a:lnTo>
                    <a:pt x="108" y="6"/>
                  </a:lnTo>
                  <a:lnTo>
                    <a:pt x="120" y="6"/>
                  </a:lnTo>
                  <a:lnTo>
                    <a:pt x="132" y="12"/>
                  </a:lnTo>
                  <a:lnTo>
                    <a:pt x="138" y="18"/>
                  </a:lnTo>
                  <a:lnTo>
                    <a:pt x="150" y="24"/>
                  </a:lnTo>
                  <a:lnTo>
                    <a:pt x="156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50" name="Freeform 396"/>
            <p:cNvSpPr>
              <a:spLocks/>
            </p:cNvSpPr>
            <p:nvPr/>
          </p:nvSpPr>
          <p:spPr bwMode="auto">
            <a:xfrm>
              <a:off x="4307" y="2103"/>
              <a:ext cx="18" cy="36"/>
            </a:xfrm>
            <a:custGeom>
              <a:avLst/>
              <a:gdLst>
                <a:gd name="T0" fmla="*/ 18 w 18"/>
                <a:gd name="T1" fmla="*/ 0 h 36"/>
                <a:gd name="T2" fmla="*/ 18 w 18"/>
                <a:gd name="T3" fmla="*/ 6 h 36"/>
                <a:gd name="T4" fmla="*/ 12 w 18"/>
                <a:gd name="T5" fmla="*/ 12 h 36"/>
                <a:gd name="T6" fmla="*/ 12 w 18"/>
                <a:gd name="T7" fmla="*/ 18 h 36"/>
                <a:gd name="T8" fmla="*/ 6 w 18"/>
                <a:gd name="T9" fmla="*/ 18 h 36"/>
                <a:gd name="T10" fmla="*/ 6 w 18"/>
                <a:gd name="T11" fmla="*/ 24 h 36"/>
                <a:gd name="T12" fmla="*/ 0 w 18"/>
                <a:gd name="T13" fmla="*/ 30 h 36"/>
                <a:gd name="T14" fmla="*/ 0 w 18"/>
                <a:gd name="T15" fmla="*/ 36 h 36"/>
                <a:gd name="T16" fmla="*/ 0 w 18"/>
                <a:gd name="T17" fmla="*/ 36 h 36"/>
                <a:gd name="T18" fmla="*/ 6 w 18"/>
                <a:gd name="T19" fmla="*/ 36 h 36"/>
                <a:gd name="T20" fmla="*/ 6 w 18"/>
                <a:gd name="T21" fmla="*/ 30 h 36"/>
                <a:gd name="T22" fmla="*/ 6 w 18"/>
                <a:gd name="T23" fmla="*/ 30 h 36"/>
                <a:gd name="T24" fmla="*/ 12 w 18"/>
                <a:gd name="T25" fmla="*/ 24 h 36"/>
                <a:gd name="T26" fmla="*/ 12 w 18"/>
                <a:gd name="T27" fmla="*/ 18 h 36"/>
                <a:gd name="T28" fmla="*/ 12 w 18"/>
                <a:gd name="T29" fmla="*/ 12 h 36"/>
                <a:gd name="T30" fmla="*/ 18 w 18"/>
                <a:gd name="T31" fmla="*/ 6 h 36"/>
                <a:gd name="T32" fmla="*/ 18 w 18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6"/>
                <a:gd name="T53" fmla="*/ 18 w 18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6">
                  <a:moveTo>
                    <a:pt x="18" y="0"/>
                  </a:moveTo>
                  <a:lnTo>
                    <a:pt x="18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51" name="Freeform 397"/>
            <p:cNvSpPr>
              <a:spLocks/>
            </p:cNvSpPr>
            <p:nvPr/>
          </p:nvSpPr>
          <p:spPr bwMode="auto">
            <a:xfrm>
              <a:off x="4319" y="2103"/>
              <a:ext cx="24" cy="36"/>
            </a:xfrm>
            <a:custGeom>
              <a:avLst/>
              <a:gdLst>
                <a:gd name="T0" fmla="*/ 0 w 24"/>
                <a:gd name="T1" fmla="*/ 36 h 36"/>
                <a:gd name="T2" fmla="*/ 0 w 24"/>
                <a:gd name="T3" fmla="*/ 36 h 36"/>
                <a:gd name="T4" fmla="*/ 0 w 24"/>
                <a:gd name="T5" fmla="*/ 30 h 36"/>
                <a:gd name="T6" fmla="*/ 0 w 24"/>
                <a:gd name="T7" fmla="*/ 24 h 36"/>
                <a:gd name="T8" fmla="*/ 6 w 24"/>
                <a:gd name="T9" fmla="*/ 18 h 36"/>
                <a:gd name="T10" fmla="*/ 6 w 24"/>
                <a:gd name="T11" fmla="*/ 12 h 36"/>
                <a:gd name="T12" fmla="*/ 12 w 24"/>
                <a:gd name="T13" fmla="*/ 6 h 36"/>
                <a:gd name="T14" fmla="*/ 18 w 24"/>
                <a:gd name="T15" fmla="*/ 0 h 36"/>
                <a:gd name="T16" fmla="*/ 24 w 24"/>
                <a:gd name="T17" fmla="*/ 0 h 36"/>
                <a:gd name="T18" fmla="*/ 18 w 24"/>
                <a:gd name="T19" fmla="*/ 6 h 36"/>
                <a:gd name="T20" fmla="*/ 18 w 24"/>
                <a:gd name="T21" fmla="*/ 6 h 36"/>
                <a:gd name="T22" fmla="*/ 12 w 24"/>
                <a:gd name="T23" fmla="*/ 18 h 36"/>
                <a:gd name="T24" fmla="*/ 12 w 24"/>
                <a:gd name="T25" fmla="*/ 24 h 36"/>
                <a:gd name="T26" fmla="*/ 6 w 24"/>
                <a:gd name="T27" fmla="*/ 30 h 36"/>
                <a:gd name="T28" fmla="*/ 6 w 24"/>
                <a:gd name="T29" fmla="*/ 30 h 36"/>
                <a:gd name="T30" fmla="*/ 0 w 24"/>
                <a:gd name="T31" fmla="*/ 36 h 36"/>
                <a:gd name="T32" fmla="*/ 0 w 24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6"/>
                <a:gd name="T53" fmla="*/ 24 w 2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6">
                  <a:moveTo>
                    <a:pt x="0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12" y="18"/>
                  </a:lnTo>
                  <a:lnTo>
                    <a:pt x="12" y="24"/>
                  </a:lnTo>
                  <a:lnTo>
                    <a:pt x="6" y="3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52" name="Freeform 398"/>
            <p:cNvSpPr>
              <a:spLocks/>
            </p:cNvSpPr>
            <p:nvPr/>
          </p:nvSpPr>
          <p:spPr bwMode="auto">
            <a:xfrm>
              <a:off x="4343" y="2097"/>
              <a:ext cx="30" cy="48"/>
            </a:xfrm>
            <a:custGeom>
              <a:avLst/>
              <a:gdLst>
                <a:gd name="T0" fmla="*/ 0 w 30"/>
                <a:gd name="T1" fmla="*/ 48 h 48"/>
                <a:gd name="T2" fmla="*/ 0 w 30"/>
                <a:gd name="T3" fmla="*/ 48 h 48"/>
                <a:gd name="T4" fmla="*/ 0 w 30"/>
                <a:gd name="T5" fmla="*/ 42 h 48"/>
                <a:gd name="T6" fmla="*/ 6 w 30"/>
                <a:gd name="T7" fmla="*/ 36 h 48"/>
                <a:gd name="T8" fmla="*/ 6 w 30"/>
                <a:gd name="T9" fmla="*/ 24 h 48"/>
                <a:gd name="T10" fmla="*/ 12 w 30"/>
                <a:gd name="T11" fmla="*/ 18 h 48"/>
                <a:gd name="T12" fmla="*/ 18 w 30"/>
                <a:gd name="T13" fmla="*/ 12 h 48"/>
                <a:gd name="T14" fmla="*/ 24 w 30"/>
                <a:gd name="T15" fmla="*/ 6 h 48"/>
                <a:gd name="T16" fmla="*/ 30 w 30"/>
                <a:gd name="T17" fmla="*/ 0 h 48"/>
                <a:gd name="T18" fmla="*/ 24 w 30"/>
                <a:gd name="T19" fmla="*/ 6 h 48"/>
                <a:gd name="T20" fmla="*/ 24 w 30"/>
                <a:gd name="T21" fmla="*/ 12 h 48"/>
                <a:gd name="T22" fmla="*/ 18 w 30"/>
                <a:gd name="T23" fmla="*/ 18 h 48"/>
                <a:gd name="T24" fmla="*/ 12 w 30"/>
                <a:gd name="T25" fmla="*/ 30 h 48"/>
                <a:gd name="T26" fmla="*/ 12 w 30"/>
                <a:gd name="T27" fmla="*/ 36 h 48"/>
                <a:gd name="T28" fmla="*/ 6 w 30"/>
                <a:gd name="T29" fmla="*/ 42 h 48"/>
                <a:gd name="T30" fmla="*/ 0 w 30"/>
                <a:gd name="T31" fmla="*/ 48 h 48"/>
                <a:gd name="T32" fmla="*/ 0 w 30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48"/>
                <a:gd name="T53" fmla="*/ 30 w 30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48">
                  <a:moveTo>
                    <a:pt x="0" y="48"/>
                  </a:moveTo>
                  <a:lnTo>
                    <a:pt x="0" y="48"/>
                  </a:lnTo>
                  <a:lnTo>
                    <a:pt x="0" y="42"/>
                  </a:lnTo>
                  <a:lnTo>
                    <a:pt x="6" y="36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6" y="42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53" name="Freeform 399"/>
            <p:cNvSpPr>
              <a:spLocks/>
            </p:cNvSpPr>
            <p:nvPr/>
          </p:nvSpPr>
          <p:spPr bwMode="auto">
            <a:xfrm>
              <a:off x="4367" y="2103"/>
              <a:ext cx="36" cy="48"/>
            </a:xfrm>
            <a:custGeom>
              <a:avLst/>
              <a:gdLst>
                <a:gd name="T0" fmla="*/ 0 w 36"/>
                <a:gd name="T1" fmla="*/ 48 h 48"/>
                <a:gd name="T2" fmla="*/ 0 w 36"/>
                <a:gd name="T3" fmla="*/ 48 h 48"/>
                <a:gd name="T4" fmla="*/ 0 w 36"/>
                <a:gd name="T5" fmla="*/ 42 h 48"/>
                <a:gd name="T6" fmla="*/ 6 w 36"/>
                <a:gd name="T7" fmla="*/ 36 h 48"/>
                <a:gd name="T8" fmla="*/ 12 w 36"/>
                <a:gd name="T9" fmla="*/ 24 h 48"/>
                <a:gd name="T10" fmla="*/ 18 w 36"/>
                <a:gd name="T11" fmla="*/ 18 h 48"/>
                <a:gd name="T12" fmla="*/ 24 w 36"/>
                <a:gd name="T13" fmla="*/ 6 h 48"/>
                <a:gd name="T14" fmla="*/ 30 w 36"/>
                <a:gd name="T15" fmla="*/ 0 h 48"/>
                <a:gd name="T16" fmla="*/ 36 w 36"/>
                <a:gd name="T17" fmla="*/ 0 h 48"/>
                <a:gd name="T18" fmla="*/ 30 w 36"/>
                <a:gd name="T19" fmla="*/ 0 h 48"/>
                <a:gd name="T20" fmla="*/ 30 w 36"/>
                <a:gd name="T21" fmla="*/ 6 h 48"/>
                <a:gd name="T22" fmla="*/ 24 w 36"/>
                <a:gd name="T23" fmla="*/ 18 h 48"/>
                <a:gd name="T24" fmla="*/ 18 w 36"/>
                <a:gd name="T25" fmla="*/ 24 h 48"/>
                <a:gd name="T26" fmla="*/ 12 w 36"/>
                <a:gd name="T27" fmla="*/ 36 h 48"/>
                <a:gd name="T28" fmla="*/ 6 w 36"/>
                <a:gd name="T29" fmla="*/ 42 h 48"/>
                <a:gd name="T30" fmla="*/ 6 w 36"/>
                <a:gd name="T31" fmla="*/ 48 h 48"/>
                <a:gd name="T32" fmla="*/ 0 w 36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8"/>
                <a:gd name="T53" fmla="*/ 36 w 36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8">
                  <a:moveTo>
                    <a:pt x="0" y="48"/>
                  </a:moveTo>
                  <a:lnTo>
                    <a:pt x="0" y="48"/>
                  </a:lnTo>
                  <a:lnTo>
                    <a:pt x="0" y="42"/>
                  </a:lnTo>
                  <a:lnTo>
                    <a:pt x="6" y="36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18"/>
                  </a:lnTo>
                  <a:lnTo>
                    <a:pt x="18" y="24"/>
                  </a:lnTo>
                  <a:lnTo>
                    <a:pt x="12" y="36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54" name="Freeform 400"/>
            <p:cNvSpPr>
              <a:spLocks/>
            </p:cNvSpPr>
            <p:nvPr/>
          </p:nvSpPr>
          <p:spPr bwMode="auto">
            <a:xfrm>
              <a:off x="4385" y="2103"/>
              <a:ext cx="36" cy="48"/>
            </a:xfrm>
            <a:custGeom>
              <a:avLst/>
              <a:gdLst>
                <a:gd name="T0" fmla="*/ 0 w 36"/>
                <a:gd name="T1" fmla="*/ 48 h 48"/>
                <a:gd name="T2" fmla="*/ 0 w 36"/>
                <a:gd name="T3" fmla="*/ 42 h 48"/>
                <a:gd name="T4" fmla="*/ 0 w 36"/>
                <a:gd name="T5" fmla="*/ 36 h 48"/>
                <a:gd name="T6" fmla="*/ 6 w 36"/>
                <a:gd name="T7" fmla="*/ 30 h 48"/>
                <a:gd name="T8" fmla="*/ 12 w 36"/>
                <a:gd name="T9" fmla="*/ 24 h 48"/>
                <a:gd name="T10" fmla="*/ 18 w 36"/>
                <a:gd name="T11" fmla="*/ 18 h 48"/>
                <a:gd name="T12" fmla="*/ 24 w 36"/>
                <a:gd name="T13" fmla="*/ 12 h 48"/>
                <a:gd name="T14" fmla="*/ 30 w 36"/>
                <a:gd name="T15" fmla="*/ 6 h 48"/>
                <a:gd name="T16" fmla="*/ 36 w 36"/>
                <a:gd name="T17" fmla="*/ 0 h 48"/>
                <a:gd name="T18" fmla="*/ 30 w 36"/>
                <a:gd name="T19" fmla="*/ 6 h 48"/>
                <a:gd name="T20" fmla="*/ 30 w 36"/>
                <a:gd name="T21" fmla="*/ 12 h 48"/>
                <a:gd name="T22" fmla="*/ 24 w 36"/>
                <a:gd name="T23" fmla="*/ 18 h 48"/>
                <a:gd name="T24" fmla="*/ 18 w 36"/>
                <a:gd name="T25" fmla="*/ 30 h 48"/>
                <a:gd name="T26" fmla="*/ 12 w 36"/>
                <a:gd name="T27" fmla="*/ 36 h 48"/>
                <a:gd name="T28" fmla="*/ 6 w 36"/>
                <a:gd name="T29" fmla="*/ 42 h 48"/>
                <a:gd name="T30" fmla="*/ 0 w 36"/>
                <a:gd name="T31" fmla="*/ 48 h 48"/>
                <a:gd name="T32" fmla="*/ 0 w 36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8"/>
                <a:gd name="T53" fmla="*/ 36 w 36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8">
                  <a:moveTo>
                    <a:pt x="0" y="48"/>
                  </a:moveTo>
                  <a:lnTo>
                    <a:pt x="0" y="42"/>
                  </a:lnTo>
                  <a:lnTo>
                    <a:pt x="0" y="36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12"/>
                  </a:lnTo>
                  <a:lnTo>
                    <a:pt x="30" y="6"/>
                  </a:lnTo>
                  <a:lnTo>
                    <a:pt x="36" y="0"/>
                  </a:lnTo>
                  <a:lnTo>
                    <a:pt x="30" y="6"/>
                  </a:lnTo>
                  <a:lnTo>
                    <a:pt x="30" y="12"/>
                  </a:lnTo>
                  <a:lnTo>
                    <a:pt x="24" y="18"/>
                  </a:lnTo>
                  <a:lnTo>
                    <a:pt x="18" y="30"/>
                  </a:lnTo>
                  <a:lnTo>
                    <a:pt x="12" y="36"/>
                  </a:lnTo>
                  <a:lnTo>
                    <a:pt x="6" y="42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55" name="Freeform 401"/>
            <p:cNvSpPr>
              <a:spLocks/>
            </p:cNvSpPr>
            <p:nvPr/>
          </p:nvSpPr>
          <p:spPr bwMode="auto">
            <a:xfrm>
              <a:off x="4403" y="2109"/>
              <a:ext cx="30" cy="36"/>
            </a:xfrm>
            <a:custGeom>
              <a:avLst/>
              <a:gdLst>
                <a:gd name="T0" fmla="*/ 0 w 30"/>
                <a:gd name="T1" fmla="*/ 36 h 36"/>
                <a:gd name="T2" fmla="*/ 0 w 30"/>
                <a:gd name="T3" fmla="*/ 36 h 36"/>
                <a:gd name="T4" fmla="*/ 0 w 30"/>
                <a:gd name="T5" fmla="*/ 30 h 36"/>
                <a:gd name="T6" fmla="*/ 6 w 30"/>
                <a:gd name="T7" fmla="*/ 24 h 36"/>
                <a:gd name="T8" fmla="*/ 6 w 30"/>
                <a:gd name="T9" fmla="*/ 18 h 36"/>
                <a:gd name="T10" fmla="*/ 12 w 30"/>
                <a:gd name="T11" fmla="*/ 12 h 36"/>
                <a:gd name="T12" fmla="*/ 18 w 30"/>
                <a:gd name="T13" fmla="*/ 6 h 36"/>
                <a:gd name="T14" fmla="*/ 24 w 30"/>
                <a:gd name="T15" fmla="*/ 6 h 36"/>
                <a:gd name="T16" fmla="*/ 30 w 30"/>
                <a:gd name="T17" fmla="*/ 0 h 36"/>
                <a:gd name="T18" fmla="*/ 30 w 30"/>
                <a:gd name="T19" fmla="*/ 6 h 36"/>
                <a:gd name="T20" fmla="*/ 24 w 30"/>
                <a:gd name="T21" fmla="*/ 12 h 36"/>
                <a:gd name="T22" fmla="*/ 18 w 30"/>
                <a:gd name="T23" fmla="*/ 18 h 36"/>
                <a:gd name="T24" fmla="*/ 18 w 30"/>
                <a:gd name="T25" fmla="*/ 24 h 36"/>
                <a:gd name="T26" fmla="*/ 12 w 30"/>
                <a:gd name="T27" fmla="*/ 30 h 36"/>
                <a:gd name="T28" fmla="*/ 6 w 30"/>
                <a:gd name="T29" fmla="*/ 36 h 36"/>
                <a:gd name="T30" fmla="*/ 6 w 30"/>
                <a:gd name="T31" fmla="*/ 36 h 36"/>
                <a:gd name="T32" fmla="*/ 0 w 30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6"/>
                <a:gd name="T53" fmla="*/ 30 w 30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6">
                  <a:moveTo>
                    <a:pt x="0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12" y="30"/>
                  </a:lnTo>
                  <a:lnTo>
                    <a:pt x="6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56" name="Freeform 402"/>
            <p:cNvSpPr>
              <a:spLocks/>
            </p:cNvSpPr>
            <p:nvPr/>
          </p:nvSpPr>
          <p:spPr bwMode="auto">
            <a:xfrm>
              <a:off x="4421" y="2121"/>
              <a:ext cx="30" cy="24"/>
            </a:xfrm>
            <a:custGeom>
              <a:avLst/>
              <a:gdLst>
                <a:gd name="T0" fmla="*/ 0 w 30"/>
                <a:gd name="T1" fmla="*/ 24 h 24"/>
                <a:gd name="T2" fmla="*/ 0 w 30"/>
                <a:gd name="T3" fmla="*/ 24 h 24"/>
                <a:gd name="T4" fmla="*/ 6 w 30"/>
                <a:gd name="T5" fmla="*/ 18 h 24"/>
                <a:gd name="T6" fmla="*/ 6 w 30"/>
                <a:gd name="T7" fmla="*/ 18 h 24"/>
                <a:gd name="T8" fmla="*/ 12 w 30"/>
                <a:gd name="T9" fmla="*/ 12 h 24"/>
                <a:gd name="T10" fmla="*/ 18 w 30"/>
                <a:gd name="T11" fmla="*/ 6 h 24"/>
                <a:gd name="T12" fmla="*/ 18 w 30"/>
                <a:gd name="T13" fmla="*/ 0 h 24"/>
                <a:gd name="T14" fmla="*/ 24 w 30"/>
                <a:gd name="T15" fmla="*/ 0 h 24"/>
                <a:gd name="T16" fmla="*/ 30 w 30"/>
                <a:gd name="T17" fmla="*/ 0 h 24"/>
                <a:gd name="T18" fmla="*/ 24 w 30"/>
                <a:gd name="T19" fmla="*/ 0 h 24"/>
                <a:gd name="T20" fmla="*/ 24 w 30"/>
                <a:gd name="T21" fmla="*/ 6 h 24"/>
                <a:gd name="T22" fmla="*/ 18 w 30"/>
                <a:gd name="T23" fmla="*/ 12 h 24"/>
                <a:gd name="T24" fmla="*/ 12 w 30"/>
                <a:gd name="T25" fmla="*/ 12 h 24"/>
                <a:gd name="T26" fmla="*/ 12 w 30"/>
                <a:gd name="T27" fmla="*/ 18 h 24"/>
                <a:gd name="T28" fmla="*/ 6 w 30"/>
                <a:gd name="T29" fmla="*/ 24 h 24"/>
                <a:gd name="T30" fmla="*/ 6 w 30"/>
                <a:gd name="T31" fmla="*/ 24 h 24"/>
                <a:gd name="T32" fmla="*/ 0 w 30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24"/>
                <a:gd name="T53" fmla="*/ 30 w 30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24">
                  <a:moveTo>
                    <a:pt x="0" y="24"/>
                  </a:moveTo>
                  <a:lnTo>
                    <a:pt x="0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57" name="Freeform 403"/>
            <p:cNvSpPr>
              <a:spLocks/>
            </p:cNvSpPr>
            <p:nvPr/>
          </p:nvSpPr>
          <p:spPr bwMode="auto">
            <a:xfrm>
              <a:off x="4439" y="2127"/>
              <a:ext cx="18" cy="18"/>
            </a:xfrm>
            <a:custGeom>
              <a:avLst/>
              <a:gdLst>
                <a:gd name="T0" fmla="*/ 0 w 18"/>
                <a:gd name="T1" fmla="*/ 18 h 18"/>
                <a:gd name="T2" fmla="*/ 0 w 18"/>
                <a:gd name="T3" fmla="*/ 12 h 18"/>
                <a:gd name="T4" fmla="*/ 0 w 18"/>
                <a:gd name="T5" fmla="*/ 12 h 18"/>
                <a:gd name="T6" fmla="*/ 6 w 18"/>
                <a:gd name="T7" fmla="*/ 6 h 18"/>
                <a:gd name="T8" fmla="*/ 6 w 18"/>
                <a:gd name="T9" fmla="*/ 6 h 18"/>
                <a:gd name="T10" fmla="*/ 12 w 18"/>
                <a:gd name="T11" fmla="*/ 0 h 18"/>
                <a:gd name="T12" fmla="*/ 12 w 18"/>
                <a:gd name="T13" fmla="*/ 0 h 18"/>
                <a:gd name="T14" fmla="*/ 18 w 18"/>
                <a:gd name="T15" fmla="*/ 0 h 18"/>
                <a:gd name="T16" fmla="*/ 18 w 18"/>
                <a:gd name="T17" fmla="*/ 0 h 18"/>
                <a:gd name="T18" fmla="*/ 18 w 18"/>
                <a:gd name="T19" fmla="*/ 0 h 18"/>
                <a:gd name="T20" fmla="*/ 12 w 18"/>
                <a:gd name="T21" fmla="*/ 6 h 18"/>
                <a:gd name="T22" fmla="*/ 12 w 18"/>
                <a:gd name="T23" fmla="*/ 6 h 18"/>
                <a:gd name="T24" fmla="*/ 6 w 18"/>
                <a:gd name="T25" fmla="*/ 12 h 18"/>
                <a:gd name="T26" fmla="*/ 6 w 18"/>
                <a:gd name="T27" fmla="*/ 12 h 18"/>
                <a:gd name="T28" fmla="*/ 6 w 18"/>
                <a:gd name="T29" fmla="*/ 18 h 18"/>
                <a:gd name="T30" fmla="*/ 0 w 18"/>
                <a:gd name="T31" fmla="*/ 18 h 18"/>
                <a:gd name="T32" fmla="*/ 0 w 18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8"/>
                <a:gd name="T53" fmla="*/ 18 w 18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8">
                  <a:moveTo>
                    <a:pt x="0" y="18"/>
                  </a:moveTo>
                  <a:lnTo>
                    <a:pt x="0" y="12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58" name="Freeform 404"/>
            <p:cNvSpPr>
              <a:spLocks/>
            </p:cNvSpPr>
            <p:nvPr/>
          </p:nvSpPr>
          <p:spPr bwMode="auto">
            <a:xfrm>
              <a:off x="4295" y="2109"/>
              <a:ext cx="18" cy="24"/>
            </a:xfrm>
            <a:custGeom>
              <a:avLst/>
              <a:gdLst>
                <a:gd name="T0" fmla="*/ 18 w 18"/>
                <a:gd name="T1" fmla="*/ 0 h 24"/>
                <a:gd name="T2" fmla="*/ 18 w 18"/>
                <a:gd name="T3" fmla="*/ 6 h 24"/>
                <a:gd name="T4" fmla="*/ 18 w 18"/>
                <a:gd name="T5" fmla="*/ 6 h 24"/>
                <a:gd name="T6" fmla="*/ 12 w 18"/>
                <a:gd name="T7" fmla="*/ 12 h 24"/>
                <a:gd name="T8" fmla="*/ 12 w 18"/>
                <a:gd name="T9" fmla="*/ 18 h 24"/>
                <a:gd name="T10" fmla="*/ 12 w 18"/>
                <a:gd name="T11" fmla="*/ 18 h 24"/>
                <a:gd name="T12" fmla="*/ 6 w 18"/>
                <a:gd name="T13" fmla="*/ 24 h 24"/>
                <a:gd name="T14" fmla="*/ 6 w 18"/>
                <a:gd name="T15" fmla="*/ 24 h 24"/>
                <a:gd name="T16" fmla="*/ 0 w 18"/>
                <a:gd name="T17" fmla="*/ 24 h 24"/>
                <a:gd name="T18" fmla="*/ 0 w 18"/>
                <a:gd name="T19" fmla="*/ 24 h 24"/>
                <a:gd name="T20" fmla="*/ 0 w 18"/>
                <a:gd name="T21" fmla="*/ 18 h 24"/>
                <a:gd name="T22" fmla="*/ 6 w 18"/>
                <a:gd name="T23" fmla="*/ 18 h 24"/>
                <a:gd name="T24" fmla="*/ 6 w 18"/>
                <a:gd name="T25" fmla="*/ 12 h 24"/>
                <a:gd name="T26" fmla="*/ 12 w 18"/>
                <a:gd name="T27" fmla="*/ 12 h 24"/>
                <a:gd name="T28" fmla="*/ 18 w 18"/>
                <a:gd name="T29" fmla="*/ 6 h 24"/>
                <a:gd name="T30" fmla="*/ 18 w 18"/>
                <a:gd name="T31" fmla="*/ 6 h 24"/>
                <a:gd name="T32" fmla="*/ 18 w 18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24"/>
                <a:gd name="T53" fmla="*/ 18 w 18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24">
                  <a:moveTo>
                    <a:pt x="18" y="0"/>
                  </a:moveTo>
                  <a:lnTo>
                    <a:pt x="18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59" name="Freeform 405"/>
            <p:cNvSpPr>
              <a:spLocks/>
            </p:cNvSpPr>
            <p:nvPr/>
          </p:nvSpPr>
          <p:spPr bwMode="auto">
            <a:xfrm>
              <a:off x="4295" y="2097"/>
              <a:ext cx="24" cy="12"/>
            </a:xfrm>
            <a:custGeom>
              <a:avLst/>
              <a:gdLst>
                <a:gd name="T0" fmla="*/ 24 w 24"/>
                <a:gd name="T1" fmla="*/ 12 h 12"/>
                <a:gd name="T2" fmla="*/ 18 w 24"/>
                <a:gd name="T3" fmla="*/ 12 h 12"/>
                <a:gd name="T4" fmla="*/ 18 w 24"/>
                <a:gd name="T5" fmla="*/ 12 h 12"/>
                <a:gd name="T6" fmla="*/ 12 w 24"/>
                <a:gd name="T7" fmla="*/ 6 h 12"/>
                <a:gd name="T8" fmla="*/ 12 w 24"/>
                <a:gd name="T9" fmla="*/ 6 h 12"/>
                <a:gd name="T10" fmla="*/ 6 w 24"/>
                <a:gd name="T11" fmla="*/ 6 h 12"/>
                <a:gd name="T12" fmla="*/ 0 w 24"/>
                <a:gd name="T13" fmla="*/ 0 h 12"/>
                <a:gd name="T14" fmla="*/ 0 w 24"/>
                <a:gd name="T15" fmla="*/ 0 h 12"/>
                <a:gd name="T16" fmla="*/ 0 w 24"/>
                <a:gd name="T17" fmla="*/ 6 h 12"/>
                <a:gd name="T18" fmla="*/ 0 w 24"/>
                <a:gd name="T19" fmla="*/ 6 h 12"/>
                <a:gd name="T20" fmla="*/ 0 w 24"/>
                <a:gd name="T21" fmla="*/ 6 h 12"/>
                <a:gd name="T22" fmla="*/ 0 w 24"/>
                <a:gd name="T23" fmla="*/ 6 h 12"/>
                <a:gd name="T24" fmla="*/ 6 w 24"/>
                <a:gd name="T25" fmla="*/ 12 h 12"/>
                <a:gd name="T26" fmla="*/ 12 w 24"/>
                <a:gd name="T27" fmla="*/ 12 h 12"/>
                <a:gd name="T28" fmla="*/ 12 w 24"/>
                <a:gd name="T29" fmla="*/ 12 h 12"/>
                <a:gd name="T30" fmla="*/ 18 w 24"/>
                <a:gd name="T31" fmla="*/ 12 h 12"/>
                <a:gd name="T32" fmla="*/ 24 w 24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2"/>
                <a:gd name="T53" fmla="*/ 24 w 2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2">
                  <a:moveTo>
                    <a:pt x="24" y="12"/>
                  </a:move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60" name="Freeform 406"/>
            <p:cNvSpPr>
              <a:spLocks/>
            </p:cNvSpPr>
            <p:nvPr/>
          </p:nvSpPr>
          <p:spPr bwMode="auto">
            <a:xfrm>
              <a:off x="4283" y="2115"/>
              <a:ext cx="30" cy="6"/>
            </a:xfrm>
            <a:custGeom>
              <a:avLst/>
              <a:gdLst>
                <a:gd name="T0" fmla="*/ 30 w 30"/>
                <a:gd name="T1" fmla="*/ 0 h 6"/>
                <a:gd name="T2" fmla="*/ 24 w 30"/>
                <a:gd name="T3" fmla="*/ 0 h 6"/>
                <a:gd name="T4" fmla="*/ 24 w 30"/>
                <a:gd name="T5" fmla="*/ 0 h 6"/>
                <a:gd name="T6" fmla="*/ 18 w 30"/>
                <a:gd name="T7" fmla="*/ 0 h 6"/>
                <a:gd name="T8" fmla="*/ 12 w 30"/>
                <a:gd name="T9" fmla="*/ 0 h 6"/>
                <a:gd name="T10" fmla="*/ 12 w 30"/>
                <a:gd name="T11" fmla="*/ 0 h 6"/>
                <a:gd name="T12" fmla="*/ 6 w 30"/>
                <a:gd name="T13" fmla="*/ 0 h 6"/>
                <a:gd name="T14" fmla="*/ 6 w 30"/>
                <a:gd name="T15" fmla="*/ 0 h 6"/>
                <a:gd name="T16" fmla="*/ 0 w 30"/>
                <a:gd name="T17" fmla="*/ 0 h 6"/>
                <a:gd name="T18" fmla="*/ 6 w 30"/>
                <a:gd name="T19" fmla="*/ 6 h 6"/>
                <a:gd name="T20" fmla="*/ 6 w 30"/>
                <a:gd name="T21" fmla="*/ 6 h 6"/>
                <a:gd name="T22" fmla="*/ 6 w 30"/>
                <a:gd name="T23" fmla="*/ 6 h 6"/>
                <a:gd name="T24" fmla="*/ 12 w 30"/>
                <a:gd name="T25" fmla="*/ 0 h 6"/>
                <a:gd name="T26" fmla="*/ 18 w 30"/>
                <a:gd name="T27" fmla="*/ 0 h 6"/>
                <a:gd name="T28" fmla="*/ 24 w 30"/>
                <a:gd name="T29" fmla="*/ 0 h 6"/>
                <a:gd name="T30" fmla="*/ 24 w 30"/>
                <a:gd name="T31" fmla="*/ 0 h 6"/>
                <a:gd name="T32" fmla="*/ 30 w 3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30" y="0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61" name="Freeform 407"/>
            <p:cNvSpPr>
              <a:spLocks/>
            </p:cNvSpPr>
            <p:nvPr/>
          </p:nvSpPr>
          <p:spPr bwMode="auto">
            <a:xfrm>
              <a:off x="4301" y="2085"/>
              <a:ext cx="24" cy="24"/>
            </a:xfrm>
            <a:custGeom>
              <a:avLst/>
              <a:gdLst>
                <a:gd name="T0" fmla="*/ 24 w 24"/>
                <a:gd name="T1" fmla="*/ 24 h 24"/>
                <a:gd name="T2" fmla="*/ 18 w 24"/>
                <a:gd name="T3" fmla="*/ 18 h 24"/>
                <a:gd name="T4" fmla="*/ 18 w 24"/>
                <a:gd name="T5" fmla="*/ 18 h 24"/>
                <a:gd name="T6" fmla="*/ 12 w 24"/>
                <a:gd name="T7" fmla="*/ 12 h 24"/>
                <a:gd name="T8" fmla="*/ 6 w 24"/>
                <a:gd name="T9" fmla="*/ 12 h 24"/>
                <a:gd name="T10" fmla="*/ 6 w 24"/>
                <a:gd name="T11" fmla="*/ 6 h 24"/>
                <a:gd name="T12" fmla="*/ 0 w 24"/>
                <a:gd name="T13" fmla="*/ 6 h 24"/>
                <a:gd name="T14" fmla="*/ 0 w 24"/>
                <a:gd name="T15" fmla="*/ 6 h 24"/>
                <a:gd name="T16" fmla="*/ 0 w 24"/>
                <a:gd name="T17" fmla="*/ 0 h 24"/>
                <a:gd name="T18" fmla="*/ 0 w 24"/>
                <a:gd name="T19" fmla="*/ 0 h 24"/>
                <a:gd name="T20" fmla="*/ 6 w 24"/>
                <a:gd name="T21" fmla="*/ 6 h 24"/>
                <a:gd name="T22" fmla="*/ 6 w 24"/>
                <a:gd name="T23" fmla="*/ 6 h 24"/>
                <a:gd name="T24" fmla="*/ 12 w 24"/>
                <a:gd name="T25" fmla="*/ 6 h 24"/>
                <a:gd name="T26" fmla="*/ 18 w 24"/>
                <a:gd name="T27" fmla="*/ 12 h 24"/>
                <a:gd name="T28" fmla="*/ 18 w 24"/>
                <a:gd name="T29" fmla="*/ 18 h 24"/>
                <a:gd name="T30" fmla="*/ 24 w 24"/>
                <a:gd name="T31" fmla="*/ 18 h 24"/>
                <a:gd name="T32" fmla="*/ 24 w 24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24" y="24"/>
                  </a:moveTo>
                  <a:lnTo>
                    <a:pt x="18" y="18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62" name="Freeform 408"/>
            <p:cNvSpPr>
              <a:spLocks/>
            </p:cNvSpPr>
            <p:nvPr/>
          </p:nvSpPr>
          <p:spPr bwMode="auto">
            <a:xfrm>
              <a:off x="4445" y="2091"/>
              <a:ext cx="6" cy="30"/>
            </a:xfrm>
            <a:custGeom>
              <a:avLst/>
              <a:gdLst>
                <a:gd name="T0" fmla="*/ 0 w 6"/>
                <a:gd name="T1" fmla="*/ 30 h 30"/>
                <a:gd name="T2" fmla="*/ 0 w 6"/>
                <a:gd name="T3" fmla="*/ 24 h 30"/>
                <a:gd name="T4" fmla="*/ 0 w 6"/>
                <a:gd name="T5" fmla="*/ 12 h 30"/>
                <a:gd name="T6" fmla="*/ 0 w 6"/>
                <a:gd name="T7" fmla="*/ 0 h 30"/>
                <a:gd name="T8" fmla="*/ 6 w 6"/>
                <a:gd name="T9" fmla="*/ 0 h 30"/>
                <a:gd name="T10" fmla="*/ 6 w 6"/>
                <a:gd name="T11" fmla="*/ 0 h 30"/>
                <a:gd name="T12" fmla="*/ 6 w 6"/>
                <a:gd name="T13" fmla="*/ 12 h 30"/>
                <a:gd name="T14" fmla="*/ 6 w 6"/>
                <a:gd name="T15" fmla="*/ 24 h 30"/>
                <a:gd name="T16" fmla="*/ 0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0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6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63" name="Freeform 409"/>
            <p:cNvSpPr>
              <a:spLocks/>
            </p:cNvSpPr>
            <p:nvPr/>
          </p:nvSpPr>
          <p:spPr bwMode="auto">
            <a:xfrm>
              <a:off x="4457" y="2097"/>
              <a:ext cx="12" cy="30"/>
            </a:xfrm>
            <a:custGeom>
              <a:avLst/>
              <a:gdLst>
                <a:gd name="T0" fmla="*/ 0 w 12"/>
                <a:gd name="T1" fmla="*/ 30 h 30"/>
                <a:gd name="T2" fmla="*/ 0 w 12"/>
                <a:gd name="T3" fmla="*/ 24 h 30"/>
                <a:gd name="T4" fmla="*/ 0 w 12"/>
                <a:gd name="T5" fmla="*/ 12 h 30"/>
                <a:gd name="T6" fmla="*/ 6 w 12"/>
                <a:gd name="T7" fmla="*/ 0 h 30"/>
                <a:gd name="T8" fmla="*/ 6 w 12"/>
                <a:gd name="T9" fmla="*/ 0 h 30"/>
                <a:gd name="T10" fmla="*/ 12 w 12"/>
                <a:gd name="T11" fmla="*/ 0 h 30"/>
                <a:gd name="T12" fmla="*/ 6 w 12"/>
                <a:gd name="T13" fmla="*/ 12 h 30"/>
                <a:gd name="T14" fmla="*/ 0 w 12"/>
                <a:gd name="T15" fmla="*/ 24 h 30"/>
                <a:gd name="T16" fmla="*/ 0 w 12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0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0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64" name="Freeform 410"/>
            <p:cNvSpPr>
              <a:spLocks/>
            </p:cNvSpPr>
            <p:nvPr/>
          </p:nvSpPr>
          <p:spPr bwMode="auto">
            <a:xfrm>
              <a:off x="4427" y="2079"/>
              <a:ext cx="6" cy="30"/>
            </a:xfrm>
            <a:custGeom>
              <a:avLst/>
              <a:gdLst>
                <a:gd name="T0" fmla="*/ 6 w 6"/>
                <a:gd name="T1" fmla="*/ 30 h 30"/>
                <a:gd name="T2" fmla="*/ 6 w 6"/>
                <a:gd name="T3" fmla="*/ 30 h 30"/>
                <a:gd name="T4" fmla="*/ 0 w 6"/>
                <a:gd name="T5" fmla="*/ 18 h 30"/>
                <a:gd name="T6" fmla="*/ 0 w 6"/>
                <a:gd name="T7" fmla="*/ 6 h 30"/>
                <a:gd name="T8" fmla="*/ 6 w 6"/>
                <a:gd name="T9" fmla="*/ 0 h 30"/>
                <a:gd name="T10" fmla="*/ 6 w 6"/>
                <a:gd name="T11" fmla="*/ 6 h 30"/>
                <a:gd name="T12" fmla="*/ 6 w 6"/>
                <a:gd name="T13" fmla="*/ 12 h 30"/>
                <a:gd name="T14" fmla="*/ 6 w 6"/>
                <a:gd name="T15" fmla="*/ 24 h 30"/>
                <a:gd name="T16" fmla="*/ 6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6" y="30"/>
                  </a:moveTo>
                  <a:lnTo>
                    <a:pt x="6" y="30"/>
                  </a:lnTo>
                  <a:lnTo>
                    <a:pt x="0" y="18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6" y="24"/>
                  </a:lnTo>
                  <a:lnTo>
                    <a:pt x="6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65" name="Freeform 411"/>
            <p:cNvSpPr>
              <a:spLocks/>
            </p:cNvSpPr>
            <p:nvPr/>
          </p:nvSpPr>
          <p:spPr bwMode="auto">
            <a:xfrm>
              <a:off x="4409" y="2073"/>
              <a:ext cx="12" cy="36"/>
            </a:xfrm>
            <a:custGeom>
              <a:avLst/>
              <a:gdLst>
                <a:gd name="T0" fmla="*/ 12 w 12"/>
                <a:gd name="T1" fmla="*/ 36 h 36"/>
                <a:gd name="T2" fmla="*/ 6 w 12"/>
                <a:gd name="T3" fmla="*/ 24 h 36"/>
                <a:gd name="T4" fmla="*/ 0 w 12"/>
                <a:gd name="T5" fmla="*/ 12 h 36"/>
                <a:gd name="T6" fmla="*/ 0 w 12"/>
                <a:gd name="T7" fmla="*/ 6 h 36"/>
                <a:gd name="T8" fmla="*/ 0 w 12"/>
                <a:gd name="T9" fmla="*/ 0 h 36"/>
                <a:gd name="T10" fmla="*/ 6 w 12"/>
                <a:gd name="T11" fmla="*/ 0 h 36"/>
                <a:gd name="T12" fmla="*/ 12 w 12"/>
                <a:gd name="T13" fmla="*/ 12 h 36"/>
                <a:gd name="T14" fmla="*/ 12 w 12"/>
                <a:gd name="T15" fmla="*/ 24 h 36"/>
                <a:gd name="T16" fmla="*/ 12 w 12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6"/>
                <a:gd name="T29" fmla="*/ 12 w 1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6">
                  <a:moveTo>
                    <a:pt x="12" y="36"/>
                  </a:moveTo>
                  <a:lnTo>
                    <a:pt x="6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12"/>
                  </a:lnTo>
                  <a:lnTo>
                    <a:pt x="12" y="24"/>
                  </a:lnTo>
                  <a:lnTo>
                    <a:pt x="12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66" name="Freeform 412"/>
            <p:cNvSpPr>
              <a:spLocks/>
            </p:cNvSpPr>
            <p:nvPr/>
          </p:nvSpPr>
          <p:spPr bwMode="auto">
            <a:xfrm>
              <a:off x="4391" y="2061"/>
              <a:ext cx="12" cy="42"/>
            </a:xfrm>
            <a:custGeom>
              <a:avLst/>
              <a:gdLst>
                <a:gd name="T0" fmla="*/ 12 w 12"/>
                <a:gd name="T1" fmla="*/ 42 h 42"/>
                <a:gd name="T2" fmla="*/ 12 w 12"/>
                <a:gd name="T3" fmla="*/ 36 h 42"/>
                <a:gd name="T4" fmla="*/ 6 w 12"/>
                <a:gd name="T5" fmla="*/ 30 h 42"/>
                <a:gd name="T6" fmla="*/ 6 w 12"/>
                <a:gd name="T7" fmla="*/ 24 h 42"/>
                <a:gd name="T8" fmla="*/ 0 w 12"/>
                <a:gd name="T9" fmla="*/ 18 h 42"/>
                <a:gd name="T10" fmla="*/ 0 w 12"/>
                <a:gd name="T11" fmla="*/ 12 h 42"/>
                <a:gd name="T12" fmla="*/ 0 w 12"/>
                <a:gd name="T13" fmla="*/ 6 h 42"/>
                <a:gd name="T14" fmla="*/ 0 w 12"/>
                <a:gd name="T15" fmla="*/ 0 h 42"/>
                <a:gd name="T16" fmla="*/ 0 w 12"/>
                <a:gd name="T17" fmla="*/ 0 h 42"/>
                <a:gd name="T18" fmla="*/ 6 w 12"/>
                <a:gd name="T19" fmla="*/ 6 h 42"/>
                <a:gd name="T20" fmla="*/ 12 w 12"/>
                <a:gd name="T21" fmla="*/ 18 h 42"/>
                <a:gd name="T22" fmla="*/ 12 w 12"/>
                <a:gd name="T23" fmla="*/ 30 h 42"/>
                <a:gd name="T24" fmla="*/ 12 w 12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42"/>
                <a:gd name="T41" fmla="*/ 12 w 12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42">
                  <a:moveTo>
                    <a:pt x="12" y="42"/>
                  </a:moveTo>
                  <a:lnTo>
                    <a:pt x="12" y="36"/>
                  </a:lnTo>
                  <a:lnTo>
                    <a:pt x="6" y="30"/>
                  </a:lnTo>
                  <a:lnTo>
                    <a:pt x="6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8"/>
                  </a:lnTo>
                  <a:lnTo>
                    <a:pt x="12" y="30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67" name="Freeform 413"/>
            <p:cNvSpPr>
              <a:spLocks/>
            </p:cNvSpPr>
            <p:nvPr/>
          </p:nvSpPr>
          <p:spPr bwMode="auto">
            <a:xfrm>
              <a:off x="4349" y="2061"/>
              <a:ext cx="24" cy="42"/>
            </a:xfrm>
            <a:custGeom>
              <a:avLst/>
              <a:gdLst>
                <a:gd name="T0" fmla="*/ 24 w 24"/>
                <a:gd name="T1" fmla="*/ 42 h 42"/>
                <a:gd name="T2" fmla="*/ 18 w 24"/>
                <a:gd name="T3" fmla="*/ 36 h 42"/>
                <a:gd name="T4" fmla="*/ 18 w 24"/>
                <a:gd name="T5" fmla="*/ 30 h 42"/>
                <a:gd name="T6" fmla="*/ 12 w 24"/>
                <a:gd name="T7" fmla="*/ 24 h 42"/>
                <a:gd name="T8" fmla="*/ 6 w 24"/>
                <a:gd name="T9" fmla="*/ 18 h 42"/>
                <a:gd name="T10" fmla="*/ 6 w 24"/>
                <a:gd name="T11" fmla="*/ 12 h 42"/>
                <a:gd name="T12" fmla="*/ 0 w 24"/>
                <a:gd name="T13" fmla="*/ 6 h 42"/>
                <a:gd name="T14" fmla="*/ 0 w 24"/>
                <a:gd name="T15" fmla="*/ 0 h 42"/>
                <a:gd name="T16" fmla="*/ 0 w 24"/>
                <a:gd name="T17" fmla="*/ 0 h 42"/>
                <a:gd name="T18" fmla="*/ 6 w 24"/>
                <a:gd name="T19" fmla="*/ 0 h 42"/>
                <a:gd name="T20" fmla="*/ 6 w 24"/>
                <a:gd name="T21" fmla="*/ 6 h 42"/>
                <a:gd name="T22" fmla="*/ 12 w 24"/>
                <a:gd name="T23" fmla="*/ 12 h 42"/>
                <a:gd name="T24" fmla="*/ 12 w 24"/>
                <a:gd name="T25" fmla="*/ 18 h 42"/>
                <a:gd name="T26" fmla="*/ 18 w 24"/>
                <a:gd name="T27" fmla="*/ 24 h 42"/>
                <a:gd name="T28" fmla="*/ 18 w 24"/>
                <a:gd name="T29" fmla="*/ 30 h 42"/>
                <a:gd name="T30" fmla="*/ 24 w 24"/>
                <a:gd name="T31" fmla="*/ 36 h 42"/>
                <a:gd name="T32" fmla="*/ 24 w 24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2"/>
                <a:gd name="T53" fmla="*/ 24 w 24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2">
                  <a:moveTo>
                    <a:pt x="24" y="42"/>
                  </a:moveTo>
                  <a:lnTo>
                    <a:pt x="18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8" y="24"/>
                  </a:lnTo>
                  <a:lnTo>
                    <a:pt x="18" y="30"/>
                  </a:lnTo>
                  <a:lnTo>
                    <a:pt x="24" y="36"/>
                  </a:lnTo>
                  <a:lnTo>
                    <a:pt x="24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68" name="Freeform 414"/>
            <p:cNvSpPr>
              <a:spLocks/>
            </p:cNvSpPr>
            <p:nvPr/>
          </p:nvSpPr>
          <p:spPr bwMode="auto">
            <a:xfrm>
              <a:off x="4313" y="2067"/>
              <a:ext cx="24" cy="36"/>
            </a:xfrm>
            <a:custGeom>
              <a:avLst/>
              <a:gdLst>
                <a:gd name="T0" fmla="*/ 24 w 24"/>
                <a:gd name="T1" fmla="*/ 36 h 36"/>
                <a:gd name="T2" fmla="*/ 24 w 24"/>
                <a:gd name="T3" fmla="*/ 36 h 36"/>
                <a:gd name="T4" fmla="*/ 18 w 24"/>
                <a:gd name="T5" fmla="*/ 30 h 36"/>
                <a:gd name="T6" fmla="*/ 12 w 24"/>
                <a:gd name="T7" fmla="*/ 24 h 36"/>
                <a:gd name="T8" fmla="*/ 6 w 24"/>
                <a:gd name="T9" fmla="*/ 18 h 36"/>
                <a:gd name="T10" fmla="*/ 6 w 24"/>
                <a:gd name="T11" fmla="*/ 12 h 36"/>
                <a:gd name="T12" fmla="*/ 0 w 24"/>
                <a:gd name="T13" fmla="*/ 6 h 36"/>
                <a:gd name="T14" fmla="*/ 0 w 24"/>
                <a:gd name="T15" fmla="*/ 0 h 36"/>
                <a:gd name="T16" fmla="*/ 0 w 24"/>
                <a:gd name="T17" fmla="*/ 0 h 36"/>
                <a:gd name="T18" fmla="*/ 6 w 24"/>
                <a:gd name="T19" fmla="*/ 0 h 36"/>
                <a:gd name="T20" fmla="*/ 6 w 24"/>
                <a:gd name="T21" fmla="*/ 6 h 36"/>
                <a:gd name="T22" fmla="*/ 12 w 24"/>
                <a:gd name="T23" fmla="*/ 12 h 36"/>
                <a:gd name="T24" fmla="*/ 12 w 24"/>
                <a:gd name="T25" fmla="*/ 18 h 36"/>
                <a:gd name="T26" fmla="*/ 18 w 24"/>
                <a:gd name="T27" fmla="*/ 24 h 36"/>
                <a:gd name="T28" fmla="*/ 24 w 24"/>
                <a:gd name="T29" fmla="*/ 30 h 36"/>
                <a:gd name="T30" fmla="*/ 24 w 24"/>
                <a:gd name="T31" fmla="*/ 36 h 36"/>
                <a:gd name="T32" fmla="*/ 24 w 24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6"/>
                <a:gd name="T53" fmla="*/ 24 w 2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6">
                  <a:moveTo>
                    <a:pt x="24" y="36"/>
                  </a:moveTo>
                  <a:lnTo>
                    <a:pt x="24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24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69" name="Freeform 415"/>
            <p:cNvSpPr>
              <a:spLocks/>
            </p:cNvSpPr>
            <p:nvPr/>
          </p:nvSpPr>
          <p:spPr bwMode="auto">
            <a:xfrm>
              <a:off x="4367" y="2067"/>
              <a:ext cx="24" cy="36"/>
            </a:xfrm>
            <a:custGeom>
              <a:avLst/>
              <a:gdLst>
                <a:gd name="T0" fmla="*/ 24 w 24"/>
                <a:gd name="T1" fmla="*/ 36 h 36"/>
                <a:gd name="T2" fmla="*/ 18 w 24"/>
                <a:gd name="T3" fmla="*/ 30 h 36"/>
                <a:gd name="T4" fmla="*/ 12 w 24"/>
                <a:gd name="T5" fmla="*/ 24 h 36"/>
                <a:gd name="T6" fmla="*/ 12 w 24"/>
                <a:gd name="T7" fmla="*/ 18 h 36"/>
                <a:gd name="T8" fmla="*/ 6 w 24"/>
                <a:gd name="T9" fmla="*/ 12 h 36"/>
                <a:gd name="T10" fmla="*/ 0 w 24"/>
                <a:gd name="T11" fmla="*/ 6 h 36"/>
                <a:gd name="T12" fmla="*/ 0 w 24"/>
                <a:gd name="T13" fmla="*/ 0 h 36"/>
                <a:gd name="T14" fmla="*/ 0 w 24"/>
                <a:gd name="T15" fmla="*/ 0 h 36"/>
                <a:gd name="T16" fmla="*/ 0 w 24"/>
                <a:gd name="T17" fmla="*/ 0 h 36"/>
                <a:gd name="T18" fmla="*/ 6 w 24"/>
                <a:gd name="T19" fmla="*/ 0 h 36"/>
                <a:gd name="T20" fmla="*/ 6 w 24"/>
                <a:gd name="T21" fmla="*/ 0 h 36"/>
                <a:gd name="T22" fmla="*/ 12 w 24"/>
                <a:gd name="T23" fmla="*/ 6 h 36"/>
                <a:gd name="T24" fmla="*/ 12 w 24"/>
                <a:gd name="T25" fmla="*/ 12 h 36"/>
                <a:gd name="T26" fmla="*/ 18 w 24"/>
                <a:gd name="T27" fmla="*/ 18 h 36"/>
                <a:gd name="T28" fmla="*/ 18 w 24"/>
                <a:gd name="T29" fmla="*/ 24 h 36"/>
                <a:gd name="T30" fmla="*/ 18 w 24"/>
                <a:gd name="T31" fmla="*/ 30 h 36"/>
                <a:gd name="T32" fmla="*/ 24 w 24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6"/>
                <a:gd name="T53" fmla="*/ 24 w 2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6">
                  <a:moveTo>
                    <a:pt x="24" y="36"/>
                  </a:moveTo>
                  <a:lnTo>
                    <a:pt x="18" y="30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18" y="30"/>
                  </a:lnTo>
                  <a:lnTo>
                    <a:pt x="24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70" name="Freeform 416"/>
            <p:cNvSpPr>
              <a:spLocks/>
            </p:cNvSpPr>
            <p:nvPr/>
          </p:nvSpPr>
          <p:spPr bwMode="auto">
            <a:xfrm>
              <a:off x="4355" y="2097"/>
              <a:ext cx="30" cy="54"/>
            </a:xfrm>
            <a:custGeom>
              <a:avLst/>
              <a:gdLst>
                <a:gd name="T0" fmla="*/ 0 w 30"/>
                <a:gd name="T1" fmla="*/ 54 h 54"/>
                <a:gd name="T2" fmla="*/ 0 w 30"/>
                <a:gd name="T3" fmla="*/ 48 h 54"/>
                <a:gd name="T4" fmla="*/ 0 w 30"/>
                <a:gd name="T5" fmla="*/ 42 h 54"/>
                <a:gd name="T6" fmla="*/ 6 w 30"/>
                <a:gd name="T7" fmla="*/ 36 h 54"/>
                <a:gd name="T8" fmla="*/ 6 w 30"/>
                <a:gd name="T9" fmla="*/ 30 h 54"/>
                <a:gd name="T10" fmla="*/ 12 w 30"/>
                <a:gd name="T11" fmla="*/ 18 h 54"/>
                <a:gd name="T12" fmla="*/ 18 w 30"/>
                <a:gd name="T13" fmla="*/ 12 h 54"/>
                <a:gd name="T14" fmla="*/ 24 w 30"/>
                <a:gd name="T15" fmla="*/ 6 h 54"/>
                <a:gd name="T16" fmla="*/ 30 w 30"/>
                <a:gd name="T17" fmla="*/ 0 h 54"/>
                <a:gd name="T18" fmla="*/ 30 w 30"/>
                <a:gd name="T19" fmla="*/ 6 h 54"/>
                <a:gd name="T20" fmla="*/ 24 w 30"/>
                <a:gd name="T21" fmla="*/ 12 h 54"/>
                <a:gd name="T22" fmla="*/ 24 w 30"/>
                <a:gd name="T23" fmla="*/ 18 h 54"/>
                <a:gd name="T24" fmla="*/ 18 w 30"/>
                <a:gd name="T25" fmla="*/ 30 h 54"/>
                <a:gd name="T26" fmla="*/ 12 w 30"/>
                <a:gd name="T27" fmla="*/ 36 h 54"/>
                <a:gd name="T28" fmla="*/ 6 w 30"/>
                <a:gd name="T29" fmla="*/ 48 h 54"/>
                <a:gd name="T30" fmla="*/ 0 w 30"/>
                <a:gd name="T31" fmla="*/ 54 h 54"/>
                <a:gd name="T32" fmla="*/ 0 w 30"/>
                <a:gd name="T33" fmla="*/ 54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54"/>
                <a:gd name="T53" fmla="*/ 30 w 30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54">
                  <a:moveTo>
                    <a:pt x="0" y="54"/>
                  </a:moveTo>
                  <a:lnTo>
                    <a:pt x="0" y="48"/>
                  </a:lnTo>
                  <a:lnTo>
                    <a:pt x="0" y="42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24" y="18"/>
                  </a:lnTo>
                  <a:lnTo>
                    <a:pt x="18" y="30"/>
                  </a:lnTo>
                  <a:lnTo>
                    <a:pt x="12" y="36"/>
                  </a:lnTo>
                  <a:lnTo>
                    <a:pt x="6" y="48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71" name="Freeform 417"/>
            <p:cNvSpPr>
              <a:spLocks/>
            </p:cNvSpPr>
            <p:nvPr/>
          </p:nvSpPr>
          <p:spPr bwMode="auto">
            <a:xfrm>
              <a:off x="4331" y="2097"/>
              <a:ext cx="30" cy="42"/>
            </a:xfrm>
            <a:custGeom>
              <a:avLst/>
              <a:gdLst>
                <a:gd name="T0" fmla="*/ 0 w 30"/>
                <a:gd name="T1" fmla="*/ 42 h 42"/>
                <a:gd name="T2" fmla="*/ 0 w 30"/>
                <a:gd name="T3" fmla="*/ 42 h 42"/>
                <a:gd name="T4" fmla="*/ 0 w 30"/>
                <a:gd name="T5" fmla="*/ 36 h 42"/>
                <a:gd name="T6" fmla="*/ 6 w 30"/>
                <a:gd name="T7" fmla="*/ 30 h 42"/>
                <a:gd name="T8" fmla="*/ 6 w 30"/>
                <a:gd name="T9" fmla="*/ 24 h 42"/>
                <a:gd name="T10" fmla="*/ 12 w 30"/>
                <a:gd name="T11" fmla="*/ 18 h 42"/>
                <a:gd name="T12" fmla="*/ 18 w 30"/>
                <a:gd name="T13" fmla="*/ 12 h 42"/>
                <a:gd name="T14" fmla="*/ 24 w 30"/>
                <a:gd name="T15" fmla="*/ 6 h 42"/>
                <a:gd name="T16" fmla="*/ 30 w 30"/>
                <a:gd name="T17" fmla="*/ 0 h 42"/>
                <a:gd name="T18" fmla="*/ 24 w 30"/>
                <a:gd name="T19" fmla="*/ 6 h 42"/>
                <a:gd name="T20" fmla="*/ 18 w 30"/>
                <a:gd name="T21" fmla="*/ 12 h 42"/>
                <a:gd name="T22" fmla="*/ 18 w 30"/>
                <a:gd name="T23" fmla="*/ 18 h 42"/>
                <a:gd name="T24" fmla="*/ 12 w 30"/>
                <a:gd name="T25" fmla="*/ 30 h 42"/>
                <a:gd name="T26" fmla="*/ 6 w 30"/>
                <a:gd name="T27" fmla="*/ 36 h 42"/>
                <a:gd name="T28" fmla="*/ 6 w 30"/>
                <a:gd name="T29" fmla="*/ 42 h 42"/>
                <a:gd name="T30" fmla="*/ 0 w 30"/>
                <a:gd name="T31" fmla="*/ 42 h 42"/>
                <a:gd name="T32" fmla="*/ 0 w 30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42"/>
                <a:gd name="T53" fmla="*/ 30 w 30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42">
                  <a:moveTo>
                    <a:pt x="0" y="42"/>
                  </a:moveTo>
                  <a:lnTo>
                    <a:pt x="0" y="42"/>
                  </a:lnTo>
                  <a:lnTo>
                    <a:pt x="0" y="36"/>
                  </a:lnTo>
                  <a:lnTo>
                    <a:pt x="6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30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72" name="Freeform 418"/>
            <p:cNvSpPr>
              <a:spLocks/>
            </p:cNvSpPr>
            <p:nvPr/>
          </p:nvSpPr>
          <p:spPr bwMode="auto">
            <a:xfrm>
              <a:off x="4331" y="2061"/>
              <a:ext cx="24" cy="42"/>
            </a:xfrm>
            <a:custGeom>
              <a:avLst/>
              <a:gdLst>
                <a:gd name="T0" fmla="*/ 24 w 24"/>
                <a:gd name="T1" fmla="*/ 42 h 42"/>
                <a:gd name="T2" fmla="*/ 24 w 24"/>
                <a:gd name="T3" fmla="*/ 36 h 42"/>
                <a:gd name="T4" fmla="*/ 18 w 24"/>
                <a:gd name="T5" fmla="*/ 36 h 42"/>
                <a:gd name="T6" fmla="*/ 12 w 24"/>
                <a:gd name="T7" fmla="*/ 30 h 42"/>
                <a:gd name="T8" fmla="*/ 6 w 24"/>
                <a:gd name="T9" fmla="*/ 18 h 42"/>
                <a:gd name="T10" fmla="*/ 6 w 24"/>
                <a:gd name="T11" fmla="*/ 12 h 42"/>
                <a:gd name="T12" fmla="*/ 0 w 24"/>
                <a:gd name="T13" fmla="*/ 6 h 42"/>
                <a:gd name="T14" fmla="*/ 0 w 24"/>
                <a:gd name="T15" fmla="*/ 6 h 42"/>
                <a:gd name="T16" fmla="*/ 0 w 24"/>
                <a:gd name="T17" fmla="*/ 0 h 42"/>
                <a:gd name="T18" fmla="*/ 6 w 24"/>
                <a:gd name="T19" fmla="*/ 0 h 42"/>
                <a:gd name="T20" fmla="*/ 6 w 24"/>
                <a:gd name="T21" fmla="*/ 6 h 42"/>
                <a:gd name="T22" fmla="*/ 12 w 24"/>
                <a:gd name="T23" fmla="*/ 12 h 42"/>
                <a:gd name="T24" fmla="*/ 12 w 24"/>
                <a:gd name="T25" fmla="*/ 18 h 42"/>
                <a:gd name="T26" fmla="*/ 18 w 24"/>
                <a:gd name="T27" fmla="*/ 30 h 42"/>
                <a:gd name="T28" fmla="*/ 18 w 24"/>
                <a:gd name="T29" fmla="*/ 36 h 42"/>
                <a:gd name="T30" fmla="*/ 24 w 24"/>
                <a:gd name="T31" fmla="*/ 36 h 42"/>
                <a:gd name="T32" fmla="*/ 24 w 24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2"/>
                <a:gd name="T53" fmla="*/ 24 w 24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2">
                  <a:moveTo>
                    <a:pt x="24" y="42"/>
                  </a:moveTo>
                  <a:lnTo>
                    <a:pt x="24" y="36"/>
                  </a:lnTo>
                  <a:lnTo>
                    <a:pt x="18" y="36"/>
                  </a:lnTo>
                  <a:lnTo>
                    <a:pt x="12" y="30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24" y="36"/>
                  </a:lnTo>
                  <a:lnTo>
                    <a:pt x="24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73" name="Freeform 419"/>
            <p:cNvSpPr>
              <a:spLocks/>
            </p:cNvSpPr>
            <p:nvPr/>
          </p:nvSpPr>
          <p:spPr bwMode="auto">
            <a:xfrm>
              <a:off x="4194" y="2157"/>
              <a:ext cx="131" cy="29"/>
            </a:xfrm>
            <a:custGeom>
              <a:avLst/>
              <a:gdLst>
                <a:gd name="T0" fmla="*/ 131 w 131"/>
                <a:gd name="T1" fmla="*/ 23 h 29"/>
                <a:gd name="T2" fmla="*/ 131 w 131"/>
                <a:gd name="T3" fmla="*/ 29 h 29"/>
                <a:gd name="T4" fmla="*/ 131 w 131"/>
                <a:gd name="T5" fmla="*/ 29 h 29"/>
                <a:gd name="T6" fmla="*/ 131 w 131"/>
                <a:gd name="T7" fmla="*/ 29 h 29"/>
                <a:gd name="T8" fmla="*/ 125 w 131"/>
                <a:gd name="T9" fmla="*/ 29 h 29"/>
                <a:gd name="T10" fmla="*/ 119 w 131"/>
                <a:gd name="T11" fmla="*/ 23 h 29"/>
                <a:gd name="T12" fmla="*/ 113 w 131"/>
                <a:gd name="T13" fmla="*/ 17 h 29"/>
                <a:gd name="T14" fmla="*/ 101 w 131"/>
                <a:gd name="T15" fmla="*/ 11 h 29"/>
                <a:gd name="T16" fmla="*/ 95 w 131"/>
                <a:gd name="T17" fmla="*/ 5 h 29"/>
                <a:gd name="T18" fmla="*/ 84 w 131"/>
                <a:gd name="T19" fmla="*/ 5 h 29"/>
                <a:gd name="T20" fmla="*/ 78 w 131"/>
                <a:gd name="T21" fmla="*/ 5 h 29"/>
                <a:gd name="T22" fmla="*/ 66 w 131"/>
                <a:gd name="T23" fmla="*/ 5 h 29"/>
                <a:gd name="T24" fmla="*/ 60 w 131"/>
                <a:gd name="T25" fmla="*/ 5 h 29"/>
                <a:gd name="T26" fmla="*/ 54 w 131"/>
                <a:gd name="T27" fmla="*/ 5 h 29"/>
                <a:gd name="T28" fmla="*/ 42 w 131"/>
                <a:gd name="T29" fmla="*/ 5 h 29"/>
                <a:gd name="T30" fmla="*/ 36 w 131"/>
                <a:gd name="T31" fmla="*/ 5 h 29"/>
                <a:gd name="T32" fmla="*/ 24 w 131"/>
                <a:gd name="T33" fmla="*/ 5 h 29"/>
                <a:gd name="T34" fmla="*/ 18 w 131"/>
                <a:gd name="T35" fmla="*/ 5 h 29"/>
                <a:gd name="T36" fmla="*/ 12 w 131"/>
                <a:gd name="T37" fmla="*/ 11 h 29"/>
                <a:gd name="T38" fmla="*/ 6 w 131"/>
                <a:gd name="T39" fmla="*/ 11 h 29"/>
                <a:gd name="T40" fmla="*/ 0 w 131"/>
                <a:gd name="T41" fmla="*/ 11 h 29"/>
                <a:gd name="T42" fmla="*/ 6 w 131"/>
                <a:gd name="T43" fmla="*/ 11 h 29"/>
                <a:gd name="T44" fmla="*/ 6 w 131"/>
                <a:gd name="T45" fmla="*/ 5 h 29"/>
                <a:gd name="T46" fmla="*/ 12 w 131"/>
                <a:gd name="T47" fmla="*/ 5 h 29"/>
                <a:gd name="T48" fmla="*/ 24 w 131"/>
                <a:gd name="T49" fmla="*/ 0 h 29"/>
                <a:gd name="T50" fmla="*/ 30 w 131"/>
                <a:gd name="T51" fmla="*/ 0 h 29"/>
                <a:gd name="T52" fmla="*/ 42 w 131"/>
                <a:gd name="T53" fmla="*/ 0 h 29"/>
                <a:gd name="T54" fmla="*/ 54 w 131"/>
                <a:gd name="T55" fmla="*/ 0 h 29"/>
                <a:gd name="T56" fmla="*/ 60 w 131"/>
                <a:gd name="T57" fmla="*/ 0 h 29"/>
                <a:gd name="T58" fmla="*/ 72 w 131"/>
                <a:gd name="T59" fmla="*/ 0 h 29"/>
                <a:gd name="T60" fmla="*/ 84 w 131"/>
                <a:gd name="T61" fmla="*/ 0 h 29"/>
                <a:gd name="T62" fmla="*/ 95 w 131"/>
                <a:gd name="T63" fmla="*/ 0 h 29"/>
                <a:gd name="T64" fmla="*/ 101 w 131"/>
                <a:gd name="T65" fmla="*/ 5 h 29"/>
                <a:gd name="T66" fmla="*/ 113 w 131"/>
                <a:gd name="T67" fmla="*/ 5 h 29"/>
                <a:gd name="T68" fmla="*/ 119 w 131"/>
                <a:gd name="T69" fmla="*/ 11 h 29"/>
                <a:gd name="T70" fmla="*/ 125 w 131"/>
                <a:gd name="T71" fmla="*/ 17 h 29"/>
                <a:gd name="T72" fmla="*/ 131 w 131"/>
                <a:gd name="T73" fmla="*/ 23 h 2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31"/>
                <a:gd name="T112" fmla="*/ 0 h 29"/>
                <a:gd name="T113" fmla="*/ 131 w 131"/>
                <a:gd name="T114" fmla="*/ 29 h 2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31" h="29">
                  <a:moveTo>
                    <a:pt x="131" y="23"/>
                  </a:moveTo>
                  <a:lnTo>
                    <a:pt x="131" y="29"/>
                  </a:lnTo>
                  <a:lnTo>
                    <a:pt x="125" y="29"/>
                  </a:lnTo>
                  <a:lnTo>
                    <a:pt x="119" y="23"/>
                  </a:lnTo>
                  <a:lnTo>
                    <a:pt x="113" y="17"/>
                  </a:lnTo>
                  <a:lnTo>
                    <a:pt x="101" y="11"/>
                  </a:lnTo>
                  <a:lnTo>
                    <a:pt x="95" y="5"/>
                  </a:lnTo>
                  <a:lnTo>
                    <a:pt x="84" y="5"/>
                  </a:lnTo>
                  <a:lnTo>
                    <a:pt x="78" y="5"/>
                  </a:lnTo>
                  <a:lnTo>
                    <a:pt x="66" y="5"/>
                  </a:lnTo>
                  <a:lnTo>
                    <a:pt x="60" y="5"/>
                  </a:lnTo>
                  <a:lnTo>
                    <a:pt x="54" y="5"/>
                  </a:lnTo>
                  <a:lnTo>
                    <a:pt x="42" y="5"/>
                  </a:lnTo>
                  <a:lnTo>
                    <a:pt x="36" y="5"/>
                  </a:lnTo>
                  <a:lnTo>
                    <a:pt x="24" y="5"/>
                  </a:lnTo>
                  <a:lnTo>
                    <a:pt x="18" y="5"/>
                  </a:lnTo>
                  <a:lnTo>
                    <a:pt x="12" y="11"/>
                  </a:lnTo>
                  <a:lnTo>
                    <a:pt x="6" y="11"/>
                  </a:lnTo>
                  <a:lnTo>
                    <a:pt x="0" y="11"/>
                  </a:lnTo>
                  <a:lnTo>
                    <a:pt x="6" y="11"/>
                  </a:lnTo>
                  <a:lnTo>
                    <a:pt x="6" y="5"/>
                  </a:lnTo>
                  <a:lnTo>
                    <a:pt x="12" y="5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72" y="0"/>
                  </a:lnTo>
                  <a:lnTo>
                    <a:pt x="84" y="0"/>
                  </a:lnTo>
                  <a:lnTo>
                    <a:pt x="95" y="0"/>
                  </a:lnTo>
                  <a:lnTo>
                    <a:pt x="101" y="5"/>
                  </a:lnTo>
                  <a:lnTo>
                    <a:pt x="113" y="5"/>
                  </a:lnTo>
                  <a:lnTo>
                    <a:pt x="119" y="11"/>
                  </a:lnTo>
                  <a:lnTo>
                    <a:pt x="125" y="17"/>
                  </a:lnTo>
                  <a:lnTo>
                    <a:pt x="131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74" name="Freeform 420"/>
            <p:cNvSpPr>
              <a:spLocks/>
            </p:cNvSpPr>
            <p:nvPr/>
          </p:nvSpPr>
          <p:spPr bwMode="auto">
            <a:xfrm>
              <a:off x="4194" y="2162"/>
              <a:ext cx="18" cy="30"/>
            </a:xfrm>
            <a:custGeom>
              <a:avLst/>
              <a:gdLst>
                <a:gd name="T0" fmla="*/ 18 w 18"/>
                <a:gd name="T1" fmla="*/ 0 h 30"/>
                <a:gd name="T2" fmla="*/ 12 w 18"/>
                <a:gd name="T3" fmla="*/ 0 h 30"/>
                <a:gd name="T4" fmla="*/ 12 w 18"/>
                <a:gd name="T5" fmla="*/ 6 h 30"/>
                <a:gd name="T6" fmla="*/ 6 w 18"/>
                <a:gd name="T7" fmla="*/ 12 h 30"/>
                <a:gd name="T8" fmla="*/ 6 w 18"/>
                <a:gd name="T9" fmla="*/ 12 h 30"/>
                <a:gd name="T10" fmla="*/ 6 w 18"/>
                <a:gd name="T11" fmla="*/ 18 h 30"/>
                <a:gd name="T12" fmla="*/ 0 w 18"/>
                <a:gd name="T13" fmla="*/ 24 h 30"/>
                <a:gd name="T14" fmla="*/ 0 w 18"/>
                <a:gd name="T15" fmla="*/ 24 h 30"/>
                <a:gd name="T16" fmla="*/ 0 w 18"/>
                <a:gd name="T17" fmla="*/ 30 h 30"/>
                <a:gd name="T18" fmla="*/ 6 w 18"/>
                <a:gd name="T19" fmla="*/ 24 h 30"/>
                <a:gd name="T20" fmla="*/ 12 w 18"/>
                <a:gd name="T21" fmla="*/ 18 h 30"/>
                <a:gd name="T22" fmla="*/ 12 w 18"/>
                <a:gd name="T23" fmla="*/ 6 h 30"/>
                <a:gd name="T24" fmla="*/ 18 w 18"/>
                <a:gd name="T25" fmla="*/ 0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30"/>
                <a:gd name="T41" fmla="*/ 18 w 18"/>
                <a:gd name="T42" fmla="*/ 30 h 3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30">
                  <a:moveTo>
                    <a:pt x="18" y="0"/>
                  </a:moveTo>
                  <a:lnTo>
                    <a:pt x="12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2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75" name="Freeform 421"/>
            <p:cNvSpPr>
              <a:spLocks/>
            </p:cNvSpPr>
            <p:nvPr/>
          </p:nvSpPr>
          <p:spPr bwMode="auto">
            <a:xfrm>
              <a:off x="4206" y="2157"/>
              <a:ext cx="18" cy="35"/>
            </a:xfrm>
            <a:custGeom>
              <a:avLst/>
              <a:gdLst>
                <a:gd name="T0" fmla="*/ 0 w 18"/>
                <a:gd name="T1" fmla="*/ 35 h 35"/>
                <a:gd name="T2" fmla="*/ 0 w 18"/>
                <a:gd name="T3" fmla="*/ 29 h 35"/>
                <a:gd name="T4" fmla="*/ 0 w 18"/>
                <a:gd name="T5" fmla="*/ 29 h 35"/>
                <a:gd name="T6" fmla="*/ 0 w 18"/>
                <a:gd name="T7" fmla="*/ 23 h 35"/>
                <a:gd name="T8" fmla="*/ 0 w 18"/>
                <a:gd name="T9" fmla="*/ 17 h 35"/>
                <a:gd name="T10" fmla="*/ 6 w 18"/>
                <a:gd name="T11" fmla="*/ 17 h 35"/>
                <a:gd name="T12" fmla="*/ 12 w 18"/>
                <a:gd name="T13" fmla="*/ 11 h 35"/>
                <a:gd name="T14" fmla="*/ 12 w 18"/>
                <a:gd name="T15" fmla="*/ 5 h 35"/>
                <a:gd name="T16" fmla="*/ 18 w 18"/>
                <a:gd name="T17" fmla="*/ 0 h 35"/>
                <a:gd name="T18" fmla="*/ 18 w 18"/>
                <a:gd name="T19" fmla="*/ 5 h 35"/>
                <a:gd name="T20" fmla="*/ 12 w 18"/>
                <a:gd name="T21" fmla="*/ 11 h 35"/>
                <a:gd name="T22" fmla="*/ 12 w 18"/>
                <a:gd name="T23" fmla="*/ 17 h 35"/>
                <a:gd name="T24" fmla="*/ 6 w 18"/>
                <a:gd name="T25" fmla="*/ 17 h 35"/>
                <a:gd name="T26" fmla="*/ 6 w 18"/>
                <a:gd name="T27" fmla="*/ 23 h 35"/>
                <a:gd name="T28" fmla="*/ 0 w 18"/>
                <a:gd name="T29" fmla="*/ 29 h 35"/>
                <a:gd name="T30" fmla="*/ 0 w 18"/>
                <a:gd name="T31" fmla="*/ 29 h 35"/>
                <a:gd name="T32" fmla="*/ 0 w 18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5"/>
                <a:gd name="T53" fmla="*/ 18 w 18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5">
                  <a:moveTo>
                    <a:pt x="0" y="35"/>
                  </a:moveTo>
                  <a:lnTo>
                    <a:pt x="0" y="29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6" y="17"/>
                  </a:lnTo>
                  <a:lnTo>
                    <a:pt x="12" y="11"/>
                  </a:lnTo>
                  <a:lnTo>
                    <a:pt x="12" y="5"/>
                  </a:lnTo>
                  <a:lnTo>
                    <a:pt x="18" y="0"/>
                  </a:lnTo>
                  <a:lnTo>
                    <a:pt x="18" y="5"/>
                  </a:lnTo>
                  <a:lnTo>
                    <a:pt x="12" y="11"/>
                  </a:lnTo>
                  <a:lnTo>
                    <a:pt x="12" y="17"/>
                  </a:lnTo>
                  <a:lnTo>
                    <a:pt x="6" y="17"/>
                  </a:lnTo>
                  <a:lnTo>
                    <a:pt x="6" y="23"/>
                  </a:lnTo>
                  <a:lnTo>
                    <a:pt x="0" y="29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76" name="Freeform 422"/>
            <p:cNvSpPr>
              <a:spLocks/>
            </p:cNvSpPr>
            <p:nvPr/>
          </p:nvSpPr>
          <p:spPr bwMode="auto">
            <a:xfrm>
              <a:off x="4224" y="2157"/>
              <a:ext cx="24" cy="41"/>
            </a:xfrm>
            <a:custGeom>
              <a:avLst/>
              <a:gdLst>
                <a:gd name="T0" fmla="*/ 0 w 24"/>
                <a:gd name="T1" fmla="*/ 41 h 41"/>
                <a:gd name="T2" fmla="*/ 0 w 24"/>
                <a:gd name="T3" fmla="*/ 35 h 41"/>
                <a:gd name="T4" fmla="*/ 0 w 24"/>
                <a:gd name="T5" fmla="*/ 35 h 41"/>
                <a:gd name="T6" fmla="*/ 6 w 24"/>
                <a:gd name="T7" fmla="*/ 29 h 41"/>
                <a:gd name="T8" fmla="*/ 6 w 24"/>
                <a:gd name="T9" fmla="*/ 23 h 41"/>
                <a:gd name="T10" fmla="*/ 12 w 24"/>
                <a:gd name="T11" fmla="*/ 11 h 41"/>
                <a:gd name="T12" fmla="*/ 18 w 24"/>
                <a:gd name="T13" fmla="*/ 5 h 41"/>
                <a:gd name="T14" fmla="*/ 24 w 24"/>
                <a:gd name="T15" fmla="*/ 0 h 41"/>
                <a:gd name="T16" fmla="*/ 24 w 24"/>
                <a:gd name="T17" fmla="*/ 0 h 41"/>
                <a:gd name="T18" fmla="*/ 24 w 24"/>
                <a:gd name="T19" fmla="*/ 0 h 41"/>
                <a:gd name="T20" fmla="*/ 24 w 24"/>
                <a:gd name="T21" fmla="*/ 5 h 41"/>
                <a:gd name="T22" fmla="*/ 18 w 24"/>
                <a:gd name="T23" fmla="*/ 11 h 41"/>
                <a:gd name="T24" fmla="*/ 12 w 24"/>
                <a:gd name="T25" fmla="*/ 23 h 41"/>
                <a:gd name="T26" fmla="*/ 12 w 24"/>
                <a:gd name="T27" fmla="*/ 29 h 41"/>
                <a:gd name="T28" fmla="*/ 6 w 24"/>
                <a:gd name="T29" fmla="*/ 35 h 41"/>
                <a:gd name="T30" fmla="*/ 6 w 24"/>
                <a:gd name="T31" fmla="*/ 41 h 41"/>
                <a:gd name="T32" fmla="*/ 0 w 24"/>
                <a:gd name="T33" fmla="*/ 41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1"/>
                <a:gd name="T53" fmla="*/ 24 w 24"/>
                <a:gd name="T54" fmla="*/ 41 h 4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1">
                  <a:moveTo>
                    <a:pt x="0" y="41"/>
                  </a:moveTo>
                  <a:lnTo>
                    <a:pt x="0" y="35"/>
                  </a:lnTo>
                  <a:lnTo>
                    <a:pt x="6" y="29"/>
                  </a:lnTo>
                  <a:lnTo>
                    <a:pt x="6" y="23"/>
                  </a:lnTo>
                  <a:lnTo>
                    <a:pt x="12" y="11"/>
                  </a:lnTo>
                  <a:lnTo>
                    <a:pt x="18" y="5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18" y="11"/>
                  </a:lnTo>
                  <a:lnTo>
                    <a:pt x="12" y="23"/>
                  </a:lnTo>
                  <a:lnTo>
                    <a:pt x="12" y="29"/>
                  </a:lnTo>
                  <a:lnTo>
                    <a:pt x="6" y="35"/>
                  </a:lnTo>
                  <a:lnTo>
                    <a:pt x="6" y="41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77" name="Freeform 423"/>
            <p:cNvSpPr>
              <a:spLocks/>
            </p:cNvSpPr>
            <p:nvPr/>
          </p:nvSpPr>
          <p:spPr bwMode="auto">
            <a:xfrm>
              <a:off x="4248" y="2157"/>
              <a:ext cx="24" cy="47"/>
            </a:xfrm>
            <a:custGeom>
              <a:avLst/>
              <a:gdLst>
                <a:gd name="T0" fmla="*/ 0 w 24"/>
                <a:gd name="T1" fmla="*/ 47 h 47"/>
                <a:gd name="T2" fmla="*/ 0 w 24"/>
                <a:gd name="T3" fmla="*/ 41 h 47"/>
                <a:gd name="T4" fmla="*/ 0 w 24"/>
                <a:gd name="T5" fmla="*/ 35 h 47"/>
                <a:gd name="T6" fmla="*/ 0 w 24"/>
                <a:gd name="T7" fmla="*/ 29 h 47"/>
                <a:gd name="T8" fmla="*/ 6 w 24"/>
                <a:gd name="T9" fmla="*/ 23 h 47"/>
                <a:gd name="T10" fmla="*/ 12 w 24"/>
                <a:gd name="T11" fmla="*/ 17 h 47"/>
                <a:gd name="T12" fmla="*/ 18 w 24"/>
                <a:gd name="T13" fmla="*/ 11 h 47"/>
                <a:gd name="T14" fmla="*/ 24 w 24"/>
                <a:gd name="T15" fmla="*/ 5 h 47"/>
                <a:gd name="T16" fmla="*/ 24 w 24"/>
                <a:gd name="T17" fmla="*/ 0 h 47"/>
                <a:gd name="T18" fmla="*/ 24 w 24"/>
                <a:gd name="T19" fmla="*/ 5 h 47"/>
                <a:gd name="T20" fmla="*/ 24 w 24"/>
                <a:gd name="T21" fmla="*/ 11 h 47"/>
                <a:gd name="T22" fmla="*/ 18 w 24"/>
                <a:gd name="T23" fmla="*/ 17 h 47"/>
                <a:gd name="T24" fmla="*/ 12 w 24"/>
                <a:gd name="T25" fmla="*/ 23 h 47"/>
                <a:gd name="T26" fmla="*/ 6 w 24"/>
                <a:gd name="T27" fmla="*/ 35 h 47"/>
                <a:gd name="T28" fmla="*/ 6 w 24"/>
                <a:gd name="T29" fmla="*/ 41 h 47"/>
                <a:gd name="T30" fmla="*/ 0 w 24"/>
                <a:gd name="T31" fmla="*/ 41 h 47"/>
                <a:gd name="T32" fmla="*/ 0 w 24"/>
                <a:gd name="T33" fmla="*/ 47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7"/>
                <a:gd name="T53" fmla="*/ 24 w 24"/>
                <a:gd name="T54" fmla="*/ 47 h 4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7">
                  <a:moveTo>
                    <a:pt x="0" y="47"/>
                  </a:moveTo>
                  <a:lnTo>
                    <a:pt x="0" y="41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6" y="23"/>
                  </a:lnTo>
                  <a:lnTo>
                    <a:pt x="12" y="17"/>
                  </a:lnTo>
                  <a:lnTo>
                    <a:pt x="18" y="11"/>
                  </a:lnTo>
                  <a:lnTo>
                    <a:pt x="24" y="5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24" y="11"/>
                  </a:lnTo>
                  <a:lnTo>
                    <a:pt x="18" y="17"/>
                  </a:lnTo>
                  <a:lnTo>
                    <a:pt x="12" y="23"/>
                  </a:lnTo>
                  <a:lnTo>
                    <a:pt x="6" y="35"/>
                  </a:lnTo>
                  <a:lnTo>
                    <a:pt x="6" y="41"/>
                  </a:lnTo>
                  <a:lnTo>
                    <a:pt x="0" y="41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78" name="Freeform 424"/>
            <p:cNvSpPr>
              <a:spLocks/>
            </p:cNvSpPr>
            <p:nvPr/>
          </p:nvSpPr>
          <p:spPr bwMode="auto">
            <a:xfrm>
              <a:off x="4260" y="2162"/>
              <a:ext cx="29" cy="36"/>
            </a:xfrm>
            <a:custGeom>
              <a:avLst/>
              <a:gdLst>
                <a:gd name="T0" fmla="*/ 0 w 29"/>
                <a:gd name="T1" fmla="*/ 36 h 36"/>
                <a:gd name="T2" fmla="*/ 0 w 29"/>
                <a:gd name="T3" fmla="*/ 36 h 36"/>
                <a:gd name="T4" fmla="*/ 0 w 29"/>
                <a:gd name="T5" fmla="*/ 30 h 36"/>
                <a:gd name="T6" fmla="*/ 6 w 29"/>
                <a:gd name="T7" fmla="*/ 24 h 36"/>
                <a:gd name="T8" fmla="*/ 12 w 29"/>
                <a:gd name="T9" fmla="*/ 18 h 36"/>
                <a:gd name="T10" fmla="*/ 18 w 29"/>
                <a:gd name="T11" fmla="*/ 12 h 36"/>
                <a:gd name="T12" fmla="*/ 23 w 29"/>
                <a:gd name="T13" fmla="*/ 6 h 36"/>
                <a:gd name="T14" fmla="*/ 23 w 29"/>
                <a:gd name="T15" fmla="*/ 0 h 36"/>
                <a:gd name="T16" fmla="*/ 29 w 29"/>
                <a:gd name="T17" fmla="*/ 0 h 36"/>
                <a:gd name="T18" fmla="*/ 29 w 29"/>
                <a:gd name="T19" fmla="*/ 0 h 36"/>
                <a:gd name="T20" fmla="*/ 23 w 29"/>
                <a:gd name="T21" fmla="*/ 6 h 36"/>
                <a:gd name="T22" fmla="*/ 18 w 29"/>
                <a:gd name="T23" fmla="*/ 12 h 36"/>
                <a:gd name="T24" fmla="*/ 18 w 29"/>
                <a:gd name="T25" fmla="*/ 18 h 36"/>
                <a:gd name="T26" fmla="*/ 12 w 29"/>
                <a:gd name="T27" fmla="*/ 24 h 36"/>
                <a:gd name="T28" fmla="*/ 6 w 29"/>
                <a:gd name="T29" fmla="*/ 30 h 36"/>
                <a:gd name="T30" fmla="*/ 0 w 29"/>
                <a:gd name="T31" fmla="*/ 36 h 36"/>
                <a:gd name="T32" fmla="*/ 0 w 29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9"/>
                <a:gd name="T52" fmla="*/ 0 h 36"/>
                <a:gd name="T53" fmla="*/ 29 w 2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9" h="36">
                  <a:moveTo>
                    <a:pt x="0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3" y="6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23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6" y="3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79" name="Freeform 425"/>
            <p:cNvSpPr>
              <a:spLocks/>
            </p:cNvSpPr>
            <p:nvPr/>
          </p:nvSpPr>
          <p:spPr bwMode="auto">
            <a:xfrm>
              <a:off x="4278" y="2168"/>
              <a:ext cx="23" cy="30"/>
            </a:xfrm>
            <a:custGeom>
              <a:avLst/>
              <a:gdLst>
                <a:gd name="T0" fmla="*/ 0 w 23"/>
                <a:gd name="T1" fmla="*/ 30 h 30"/>
                <a:gd name="T2" fmla="*/ 0 w 23"/>
                <a:gd name="T3" fmla="*/ 24 h 30"/>
                <a:gd name="T4" fmla="*/ 0 w 23"/>
                <a:gd name="T5" fmla="*/ 24 h 30"/>
                <a:gd name="T6" fmla="*/ 0 w 23"/>
                <a:gd name="T7" fmla="*/ 18 h 30"/>
                <a:gd name="T8" fmla="*/ 5 w 23"/>
                <a:gd name="T9" fmla="*/ 12 h 30"/>
                <a:gd name="T10" fmla="*/ 11 w 23"/>
                <a:gd name="T11" fmla="*/ 6 h 30"/>
                <a:gd name="T12" fmla="*/ 11 w 23"/>
                <a:gd name="T13" fmla="*/ 6 h 30"/>
                <a:gd name="T14" fmla="*/ 17 w 23"/>
                <a:gd name="T15" fmla="*/ 0 h 30"/>
                <a:gd name="T16" fmla="*/ 23 w 23"/>
                <a:gd name="T17" fmla="*/ 0 h 30"/>
                <a:gd name="T18" fmla="*/ 23 w 23"/>
                <a:gd name="T19" fmla="*/ 0 h 30"/>
                <a:gd name="T20" fmla="*/ 17 w 23"/>
                <a:gd name="T21" fmla="*/ 6 h 30"/>
                <a:gd name="T22" fmla="*/ 11 w 23"/>
                <a:gd name="T23" fmla="*/ 12 h 30"/>
                <a:gd name="T24" fmla="*/ 11 w 23"/>
                <a:gd name="T25" fmla="*/ 18 h 30"/>
                <a:gd name="T26" fmla="*/ 5 w 23"/>
                <a:gd name="T27" fmla="*/ 24 h 30"/>
                <a:gd name="T28" fmla="*/ 5 w 23"/>
                <a:gd name="T29" fmla="*/ 24 h 30"/>
                <a:gd name="T30" fmla="*/ 0 w 23"/>
                <a:gd name="T31" fmla="*/ 30 h 30"/>
                <a:gd name="T32" fmla="*/ 0 w 23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30"/>
                <a:gd name="T53" fmla="*/ 23 w 23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30">
                  <a:moveTo>
                    <a:pt x="0" y="30"/>
                  </a:moveTo>
                  <a:lnTo>
                    <a:pt x="0" y="24"/>
                  </a:lnTo>
                  <a:lnTo>
                    <a:pt x="0" y="18"/>
                  </a:lnTo>
                  <a:lnTo>
                    <a:pt x="5" y="12"/>
                  </a:lnTo>
                  <a:lnTo>
                    <a:pt x="11" y="6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17" y="6"/>
                  </a:lnTo>
                  <a:lnTo>
                    <a:pt x="11" y="12"/>
                  </a:lnTo>
                  <a:lnTo>
                    <a:pt x="11" y="18"/>
                  </a:lnTo>
                  <a:lnTo>
                    <a:pt x="5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80" name="Freeform 426"/>
            <p:cNvSpPr>
              <a:spLocks/>
            </p:cNvSpPr>
            <p:nvPr/>
          </p:nvSpPr>
          <p:spPr bwMode="auto">
            <a:xfrm>
              <a:off x="4289" y="2174"/>
              <a:ext cx="24" cy="24"/>
            </a:xfrm>
            <a:custGeom>
              <a:avLst/>
              <a:gdLst>
                <a:gd name="T0" fmla="*/ 0 w 24"/>
                <a:gd name="T1" fmla="*/ 24 h 24"/>
                <a:gd name="T2" fmla="*/ 0 w 24"/>
                <a:gd name="T3" fmla="*/ 18 h 24"/>
                <a:gd name="T4" fmla="*/ 6 w 24"/>
                <a:gd name="T5" fmla="*/ 18 h 24"/>
                <a:gd name="T6" fmla="*/ 6 w 24"/>
                <a:gd name="T7" fmla="*/ 12 h 24"/>
                <a:gd name="T8" fmla="*/ 12 w 24"/>
                <a:gd name="T9" fmla="*/ 12 h 24"/>
                <a:gd name="T10" fmla="*/ 18 w 24"/>
                <a:gd name="T11" fmla="*/ 6 h 24"/>
                <a:gd name="T12" fmla="*/ 18 w 24"/>
                <a:gd name="T13" fmla="*/ 0 h 24"/>
                <a:gd name="T14" fmla="*/ 24 w 24"/>
                <a:gd name="T15" fmla="*/ 0 h 24"/>
                <a:gd name="T16" fmla="*/ 24 w 24"/>
                <a:gd name="T17" fmla="*/ 0 h 24"/>
                <a:gd name="T18" fmla="*/ 24 w 24"/>
                <a:gd name="T19" fmla="*/ 0 h 24"/>
                <a:gd name="T20" fmla="*/ 18 w 24"/>
                <a:gd name="T21" fmla="*/ 6 h 24"/>
                <a:gd name="T22" fmla="*/ 18 w 24"/>
                <a:gd name="T23" fmla="*/ 12 h 24"/>
                <a:gd name="T24" fmla="*/ 12 w 24"/>
                <a:gd name="T25" fmla="*/ 12 h 24"/>
                <a:gd name="T26" fmla="*/ 12 w 24"/>
                <a:gd name="T27" fmla="*/ 18 h 24"/>
                <a:gd name="T28" fmla="*/ 6 w 24"/>
                <a:gd name="T29" fmla="*/ 18 h 24"/>
                <a:gd name="T30" fmla="*/ 6 w 24"/>
                <a:gd name="T31" fmla="*/ 24 h 24"/>
                <a:gd name="T32" fmla="*/ 0 w 24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24"/>
                  </a:moveTo>
                  <a:lnTo>
                    <a:pt x="0" y="18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81" name="Freeform 427"/>
            <p:cNvSpPr>
              <a:spLocks/>
            </p:cNvSpPr>
            <p:nvPr/>
          </p:nvSpPr>
          <p:spPr bwMode="auto">
            <a:xfrm>
              <a:off x="4307" y="2180"/>
              <a:ext cx="12" cy="12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12 h 12"/>
                <a:gd name="T4" fmla="*/ 6 w 12"/>
                <a:gd name="T5" fmla="*/ 6 h 12"/>
                <a:gd name="T6" fmla="*/ 12 w 12"/>
                <a:gd name="T7" fmla="*/ 0 h 12"/>
                <a:gd name="T8" fmla="*/ 12 w 12"/>
                <a:gd name="T9" fmla="*/ 0 h 12"/>
                <a:gd name="T10" fmla="*/ 12 w 12"/>
                <a:gd name="T11" fmla="*/ 0 h 12"/>
                <a:gd name="T12" fmla="*/ 6 w 12"/>
                <a:gd name="T13" fmla="*/ 6 h 12"/>
                <a:gd name="T14" fmla="*/ 0 w 12"/>
                <a:gd name="T15" fmla="*/ 12 h 12"/>
                <a:gd name="T16" fmla="*/ 0 w 12"/>
                <a:gd name="T17" fmla="*/ 12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12"/>
                <a:gd name="T29" fmla="*/ 12 w 12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12">
                  <a:moveTo>
                    <a:pt x="0" y="12"/>
                  </a:moveTo>
                  <a:lnTo>
                    <a:pt x="0" y="12"/>
                  </a:lnTo>
                  <a:lnTo>
                    <a:pt x="6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82" name="Freeform 428"/>
            <p:cNvSpPr>
              <a:spLocks/>
            </p:cNvSpPr>
            <p:nvPr/>
          </p:nvSpPr>
          <p:spPr bwMode="auto">
            <a:xfrm>
              <a:off x="4182" y="2168"/>
              <a:ext cx="18" cy="18"/>
            </a:xfrm>
            <a:custGeom>
              <a:avLst/>
              <a:gdLst>
                <a:gd name="T0" fmla="*/ 18 w 18"/>
                <a:gd name="T1" fmla="*/ 0 h 18"/>
                <a:gd name="T2" fmla="*/ 18 w 18"/>
                <a:gd name="T3" fmla="*/ 0 h 18"/>
                <a:gd name="T4" fmla="*/ 12 w 18"/>
                <a:gd name="T5" fmla="*/ 12 h 18"/>
                <a:gd name="T6" fmla="*/ 6 w 18"/>
                <a:gd name="T7" fmla="*/ 18 h 18"/>
                <a:gd name="T8" fmla="*/ 6 w 18"/>
                <a:gd name="T9" fmla="*/ 18 h 18"/>
                <a:gd name="T10" fmla="*/ 0 w 18"/>
                <a:gd name="T11" fmla="*/ 12 h 18"/>
                <a:gd name="T12" fmla="*/ 6 w 18"/>
                <a:gd name="T13" fmla="*/ 12 h 18"/>
                <a:gd name="T14" fmla="*/ 6 w 18"/>
                <a:gd name="T15" fmla="*/ 6 h 18"/>
                <a:gd name="T16" fmla="*/ 6 w 18"/>
                <a:gd name="T17" fmla="*/ 6 h 18"/>
                <a:gd name="T18" fmla="*/ 12 w 18"/>
                <a:gd name="T19" fmla="*/ 6 h 18"/>
                <a:gd name="T20" fmla="*/ 18 w 18"/>
                <a:gd name="T21" fmla="*/ 0 h 18"/>
                <a:gd name="T22" fmla="*/ 18 w 18"/>
                <a:gd name="T23" fmla="*/ 0 h 18"/>
                <a:gd name="T24" fmla="*/ 18 w 18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18"/>
                <a:gd name="T41" fmla="*/ 18 w 18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18">
                  <a:moveTo>
                    <a:pt x="18" y="0"/>
                  </a:moveTo>
                  <a:lnTo>
                    <a:pt x="18" y="0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83" name="Freeform 429"/>
            <p:cNvSpPr>
              <a:spLocks/>
            </p:cNvSpPr>
            <p:nvPr/>
          </p:nvSpPr>
          <p:spPr bwMode="auto">
            <a:xfrm>
              <a:off x="4182" y="2157"/>
              <a:ext cx="18" cy="5"/>
            </a:xfrm>
            <a:custGeom>
              <a:avLst/>
              <a:gdLst>
                <a:gd name="T0" fmla="*/ 18 w 18"/>
                <a:gd name="T1" fmla="*/ 5 h 5"/>
                <a:gd name="T2" fmla="*/ 18 w 18"/>
                <a:gd name="T3" fmla="*/ 5 h 5"/>
                <a:gd name="T4" fmla="*/ 18 w 18"/>
                <a:gd name="T5" fmla="*/ 5 h 5"/>
                <a:gd name="T6" fmla="*/ 12 w 18"/>
                <a:gd name="T7" fmla="*/ 5 h 5"/>
                <a:gd name="T8" fmla="*/ 12 w 18"/>
                <a:gd name="T9" fmla="*/ 5 h 5"/>
                <a:gd name="T10" fmla="*/ 6 w 18"/>
                <a:gd name="T11" fmla="*/ 0 h 5"/>
                <a:gd name="T12" fmla="*/ 6 w 18"/>
                <a:gd name="T13" fmla="*/ 0 h 5"/>
                <a:gd name="T14" fmla="*/ 0 w 18"/>
                <a:gd name="T15" fmla="*/ 0 h 5"/>
                <a:gd name="T16" fmla="*/ 0 w 18"/>
                <a:gd name="T17" fmla="*/ 0 h 5"/>
                <a:gd name="T18" fmla="*/ 0 w 18"/>
                <a:gd name="T19" fmla="*/ 0 h 5"/>
                <a:gd name="T20" fmla="*/ 0 w 18"/>
                <a:gd name="T21" fmla="*/ 5 h 5"/>
                <a:gd name="T22" fmla="*/ 6 w 18"/>
                <a:gd name="T23" fmla="*/ 5 h 5"/>
                <a:gd name="T24" fmla="*/ 6 w 18"/>
                <a:gd name="T25" fmla="*/ 5 h 5"/>
                <a:gd name="T26" fmla="*/ 12 w 18"/>
                <a:gd name="T27" fmla="*/ 5 h 5"/>
                <a:gd name="T28" fmla="*/ 12 w 18"/>
                <a:gd name="T29" fmla="*/ 5 h 5"/>
                <a:gd name="T30" fmla="*/ 18 w 18"/>
                <a:gd name="T31" fmla="*/ 5 h 5"/>
                <a:gd name="T32" fmla="*/ 18 w 18"/>
                <a:gd name="T33" fmla="*/ 5 h 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5"/>
                <a:gd name="T53" fmla="*/ 18 w 18"/>
                <a:gd name="T54" fmla="*/ 5 h 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5">
                  <a:moveTo>
                    <a:pt x="18" y="5"/>
                  </a:moveTo>
                  <a:lnTo>
                    <a:pt x="18" y="5"/>
                  </a:lnTo>
                  <a:lnTo>
                    <a:pt x="12" y="5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6" y="5"/>
                  </a:lnTo>
                  <a:lnTo>
                    <a:pt x="12" y="5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84" name="Freeform 430"/>
            <p:cNvSpPr>
              <a:spLocks/>
            </p:cNvSpPr>
            <p:nvPr/>
          </p:nvSpPr>
          <p:spPr bwMode="auto">
            <a:xfrm>
              <a:off x="4176" y="2168"/>
              <a:ext cx="24" cy="6"/>
            </a:xfrm>
            <a:custGeom>
              <a:avLst/>
              <a:gdLst>
                <a:gd name="T0" fmla="*/ 24 w 24"/>
                <a:gd name="T1" fmla="*/ 0 h 6"/>
                <a:gd name="T2" fmla="*/ 18 w 24"/>
                <a:gd name="T3" fmla="*/ 0 h 6"/>
                <a:gd name="T4" fmla="*/ 18 w 24"/>
                <a:gd name="T5" fmla="*/ 0 h 6"/>
                <a:gd name="T6" fmla="*/ 12 w 24"/>
                <a:gd name="T7" fmla="*/ 0 h 6"/>
                <a:gd name="T8" fmla="*/ 12 w 24"/>
                <a:gd name="T9" fmla="*/ 0 h 6"/>
                <a:gd name="T10" fmla="*/ 6 w 24"/>
                <a:gd name="T11" fmla="*/ 0 h 6"/>
                <a:gd name="T12" fmla="*/ 6 w 24"/>
                <a:gd name="T13" fmla="*/ 0 h 6"/>
                <a:gd name="T14" fmla="*/ 0 w 24"/>
                <a:gd name="T15" fmla="*/ 0 h 6"/>
                <a:gd name="T16" fmla="*/ 0 w 24"/>
                <a:gd name="T17" fmla="*/ 0 h 6"/>
                <a:gd name="T18" fmla="*/ 0 w 24"/>
                <a:gd name="T19" fmla="*/ 6 h 6"/>
                <a:gd name="T20" fmla="*/ 0 w 24"/>
                <a:gd name="T21" fmla="*/ 6 h 6"/>
                <a:gd name="T22" fmla="*/ 6 w 24"/>
                <a:gd name="T23" fmla="*/ 6 h 6"/>
                <a:gd name="T24" fmla="*/ 12 w 24"/>
                <a:gd name="T25" fmla="*/ 6 h 6"/>
                <a:gd name="T26" fmla="*/ 12 w 24"/>
                <a:gd name="T27" fmla="*/ 0 h 6"/>
                <a:gd name="T28" fmla="*/ 18 w 24"/>
                <a:gd name="T29" fmla="*/ 0 h 6"/>
                <a:gd name="T30" fmla="*/ 18 w 24"/>
                <a:gd name="T31" fmla="*/ 0 h 6"/>
                <a:gd name="T32" fmla="*/ 24 w 24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24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85" name="Freeform 431"/>
            <p:cNvSpPr>
              <a:spLocks/>
            </p:cNvSpPr>
            <p:nvPr/>
          </p:nvSpPr>
          <p:spPr bwMode="auto">
            <a:xfrm>
              <a:off x="4188" y="2145"/>
              <a:ext cx="24" cy="17"/>
            </a:xfrm>
            <a:custGeom>
              <a:avLst/>
              <a:gdLst>
                <a:gd name="T0" fmla="*/ 24 w 24"/>
                <a:gd name="T1" fmla="*/ 17 h 17"/>
                <a:gd name="T2" fmla="*/ 18 w 24"/>
                <a:gd name="T3" fmla="*/ 17 h 17"/>
                <a:gd name="T4" fmla="*/ 18 w 24"/>
                <a:gd name="T5" fmla="*/ 12 h 17"/>
                <a:gd name="T6" fmla="*/ 12 w 24"/>
                <a:gd name="T7" fmla="*/ 12 h 17"/>
                <a:gd name="T8" fmla="*/ 6 w 24"/>
                <a:gd name="T9" fmla="*/ 12 h 17"/>
                <a:gd name="T10" fmla="*/ 6 w 24"/>
                <a:gd name="T11" fmla="*/ 6 h 17"/>
                <a:gd name="T12" fmla="*/ 0 w 24"/>
                <a:gd name="T13" fmla="*/ 6 h 17"/>
                <a:gd name="T14" fmla="*/ 0 w 24"/>
                <a:gd name="T15" fmla="*/ 0 h 17"/>
                <a:gd name="T16" fmla="*/ 0 w 24"/>
                <a:gd name="T17" fmla="*/ 0 h 17"/>
                <a:gd name="T18" fmla="*/ 0 w 24"/>
                <a:gd name="T19" fmla="*/ 0 h 17"/>
                <a:gd name="T20" fmla="*/ 6 w 24"/>
                <a:gd name="T21" fmla="*/ 0 h 17"/>
                <a:gd name="T22" fmla="*/ 6 w 24"/>
                <a:gd name="T23" fmla="*/ 6 h 17"/>
                <a:gd name="T24" fmla="*/ 12 w 24"/>
                <a:gd name="T25" fmla="*/ 6 h 17"/>
                <a:gd name="T26" fmla="*/ 12 w 24"/>
                <a:gd name="T27" fmla="*/ 12 h 17"/>
                <a:gd name="T28" fmla="*/ 18 w 24"/>
                <a:gd name="T29" fmla="*/ 12 h 17"/>
                <a:gd name="T30" fmla="*/ 18 w 24"/>
                <a:gd name="T31" fmla="*/ 17 h 17"/>
                <a:gd name="T32" fmla="*/ 24 w 24"/>
                <a:gd name="T33" fmla="*/ 17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7"/>
                <a:gd name="T53" fmla="*/ 24 w 24"/>
                <a:gd name="T54" fmla="*/ 17 h 1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7">
                  <a:moveTo>
                    <a:pt x="24" y="17"/>
                  </a:moveTo>
                  <a:lnTo>
                    <a:pt x="18" y="17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17"/>
                  </a:lnTo>
                  <a:lnTo>
                    <a:pt x="24" y="17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86" name="Freeform 432"/>
            <p:cNvSpPr>
              <a:spLocks/>
            </p:cNvSpPr>
            <p:nvPr/>
          </p:nvSpPr>
          <p:spPr bwMode="auto">
            <a:xfrm>
              <a:off x="4313" y="2151"/>
              <a:ext cx="6" cy="23"/>
            </a:xfrm>
            <a:custGeom>
              <a:avLst/>
              <a:gdLst>
                <a:gd name="T0" fmla="*/ 0 w 6"/>
                <a:gd name="T1" fmla="*/ 23 h 23"/>
                <a:gd name="T2" fmla="*/ 0 w 6"/>
                <a:gd name="T3" fmla="*/ 17 h 23"/>
                <a:gd name="T4" fmla="*/ 0 w 6"/>
                <a:gd name="T5" fmla="*/ 11 h 23"/>
                <a:gd name="T6" fmla="*/ 0 w 6"/>
                <a:gd name="T7" fmla="*/ 0 h 23"/>
                <a:gd name="T8" fmla="*/ 0 w 6"/>
                <a:gd name="T9" fmla="*/ 0 h 23"/>
                <a:gd name="T10" fmla="*/ 6 w 6"/>
                <a:gd name="T11" fmla="*/ 0 h 23"/>
                <a:gd name="T12" fmla="*/ 6 w 6"/>
                <a:gd name="T13" fmla="*/ 6 h 23"/>
                <a:gd name="T14" fmla="*/ 0 w 6"/>
                <a:gd name="T15" fmla="*/ 17 h 23"/>
                <a:gd name="T16" fmla="*/ 0 w 6"/>
                <a:gd name="T17" fmla="*/ 23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3"/>
                <a:gd name="T29" fmla="*/ 6 w 6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3">
                  <a:moveTo>
                    <a:pt x="0" y="23"/>
                  </a:moveTo>
                  <a:lnTo>
                    <a:pt x="0" y="17"/>
                  </a:lnTo>
                  <a:lnTo>
                    <a:pt x="0" y="11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17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87" name="Freeform 433"/>
            <p:cNvSpPr>
              <a:spLocks/>
            </p:cNvSpPr>
            <p:nvPr/>
          </p:nvSpPr>
          <p:spPr bwMode="auto">
            <a:xfrm>
              <a:off x="4319" y="2151"/>
              <a:ext cx="12" cy="29"/>
            </a:xfrm>
            <a:custGeom>
              <a:avLst/>
              <a:gdLst>
                <a:gd name="T0" fmla="*/ 0 w 12"/>
                <a:gd name="T1" fmla="*/ 29 h 29"/>
                <a:gd name="T2" fmla="*/ 0 w 12"/>
                <a:gd name="T3" fmla="*/ 23 h 29"/>
                <a:gd name="T4" fmla="*/ 0 w 12"/>
                <a:gd name="T5" fmla="*/ 11 h 29"/>
                <a:gd name="T6" fmla="*/ 6 w 12"/>
                <a:gd name="T7" fmla="*/ 6 h 29"/>
                <a:gd name="T8" fmla="*/ 6 w 12"/>
                <a:gd name="T9" fmla="*/ 0 h 29"/>
                <a:gd name="T10" fmla="*/ 12 w 12"/>
                <a:gd name="T11" fmla="*/ 6 h 29"/>
                <a:gd name="T12" fmla="*/ 6 w 12"/>
                <a:gd name="T13" fmla="*/ 11 h 29"/>
                <a:gd name="T14" fmla="*/ 6 w 12"/>
                <a:gd name="T15" fmla="*/ 23 h 29"/>
                <a:gd name="T16" fmla="*/ 0 w 12"/>
                <a:gd name="T17" fmla="*/ 29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29"/>
                <a:gd name="T29" fmla="*/ 12 w 12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29">
                  <a:moveTo>
                    <a:pt x="0" y="29"/>
                  </a:moveTo>
                  <a:lnTo>
                    <a:pt x="0" y="23"/>
                  </a:lnTo>
                  <a:lnTo>
                    <a:pt x="0" y="11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6"/>
                  </a:lnTo>
                  <a:lnTo>
                    <a:pt x="6" y="11"/>
                  </a:lnTo>
                  <a:lnTo>
                    <a:pt x="6" y="23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88" name="Freeform 434"/>
            <p:cNvSpPr>
              <a:spLocks/>
            </p:cNvSpPr>
            <p:nvPr/>
          </p:nvSpPr>
          <p:spPr bwMode="auto">
            <a:xfrm>
              <a:off x="4295" y="2139"/>
              <a:ext cx="6" cy="29"/>
            </a:xfrm>
            <a:custGeom>
              <a:avLst/>
              <a:gdLst>
                <a:gd name="T0" fmla="*/ 6 w 6"/>
                <a:gd name="T1" fmla="*/ 29 h 29"/>
                <a:gd name="T2" fmla="*/ 6 w 6"/>
                <a:gd name="T3" fmla="*/ 23 h 29"/>
                <a:gd name="T4" fmla="*/ 0 w 6"/>
                <a:gd name="T5" fmla="*/ 18 h 29"/>
                <a:gd name="T6" fmla="*/ 0 w 6"/>
                <a:gd name="T7" fmla="*/ 6 h 29"/>
                <a:gd name="T8" fmla="*/ 6 w 6"/>
                <a:gd name="T9" fmla="*/ 0 h 29"/>
                <a:gd name="T10" fmla="*/ 6 w 6"/>
                <a:gd name="T11" fmla="*/ 6 h 29"/>
                <a:gd name="T12" fmla="*/ 6 w 6"/>
                <a:gd name="T13" fmla="*/ 12 h 29"/>
                <a:gd name="T14" fmla="*/ 6 w 6"/>
                <a:gd name="T15" fmla="*/ 18 h 29"/>
                <a:gd name="T16" fmla="*/ 6 w 6"/>
                <a:gd name="T17" fmla="*/ 29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9"/>
                <a:gd name="T29" fmla="*/ 6 w 6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9">
                  <a:moveTo>
                    <a:pt x="6" y="29"/>
                  </a:moveTo>
                  <a:lnTo>
                    <a:pt x="6" y="23"/>
                  </a:lnTo>
                  <a:lnTo>
                    <a:pt x="0" y="18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6" y="2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89" name="Freeform 435"/>
            <p:cNvSpPr>
              <a:spLocks/>
            </p:cNvSpPr>
            <p:nvPr/>
          </p:nvSpPr>
          <p:spPr bwMode="auto">
            <a:xfrm>
              <a:off x="4283" y="2133"/>
              <a:ext cx="6" cy="29"/>
            </a:xfrm>
            <a:custGeom>
              <a:avLst/>
              <a:gdLst>
                <a:gd name="T0" fmla="*/ 6 w 6"/>
                <a:gd name="T1" fmla="*/ 29 h 29"/>
                <a:gd name="T2" fmla="*/ 6 w 6"/>
                <a:gd name="T3" fmla="*/ 24 h 29"/>
                <a:gd name="T4" fmla="*/ 0 w 6"/>
                <a:gd name="T5" fmla="*/ 12 h 29"/>
                <a:gd name="T6" fmla="*/ 0 w 6"/>
                <a:gd name="T7" fmla="*/ 6 h 29"/>
                <a:gd name="T8" fmla="*/ 0 w 6"/>
                <a:gd name="T9" fmla="*/ 0 h 29"/>
                <a:gd name="T10" fmla="*/ 6 w 6"/>
                <a:gd name="T11" fmla="*/ 6 h 29"/>
                <a:gd name="T12" fmla="*/ 6 w 6"/>
                <a:gd name="T13" fmla="*/ 12 h 29"/>
                <a:gd name="T14" fmla="*/ 6 w 6"/>
                <a:gd name="T15" fmla="*/ 24 h 29"/>
                <a:gd name="T16" fmla="*/ 6 w 6"/>
                <a:gd name="T17" fmla="*/ 29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9"/>
                <a:gd name="T29" fmla="*/ 6 w 6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9">
                  <a:moveTo>
                    <a:pt x="6" y="29"/>
                  </a:moveTo>
                  <a:lnTo>
                    <a:pt x="6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6" y="24"/>
                  </a:lnTo>
                  <a:lnTo>
                    <a:pt x="6" y="2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90" name="Freeform 436"/>
            <p:cNvSpPr>
              <a:spLocks/>
            </p:cNvSpPr>
            <p:nvPr/>
          </p:nvSpPr>
          <p:spPr bwMode="auto">
            <a:xfrm>
              <a:off x="4266" y="2127"/>
              <a:ext cx="12" cy="30"/>
            </a:xfrm>
            <a:custGeom>
              <a:avLst/>
              <a:gdLst>
                <a:gd name="T0" fmla="*/ 12 w 12"/>
                <a:gd name="T1" fmla="*/ 30 h 30"/>
                <a:gd name="T2" fmla="*/ 6 w 12"/>
                <a:gd name="T3" fmla="*/ 24 h 30"/>
                <a:gd name="T4" fmla="*/ 0 w 12"/>
                <a:gd name="T5" fmla="*/ 12 h 30"/>
                <a:gd name="T6" fmla="*/ 0 w 12"/>
                <a:gd name="T7" fmla="*/ 0 h 30"/>
                <a:gd name="T8" fmla="*/ 0 w 12"/>
                <a:gd name="T9" fmla="*/ 0 h 30"/>
                <a:gd name="T10" fmla="*/ 6 w 12"/>
                <a:gd name="T11" fmla="*/ 6 h 30"/>
                <a:gd name="T12" fmla="*/ 6 w 12"/>
                <a:gd name="T13" fmla="*/ 12 h 30"/>
                <a:gd name="T14" fmla="*/ 12 w 12"/>
                <a:gd name="T15" fmla="*/ 24 h 30"/>
                <a:gd name="T16" fmla="*/ 12 w 12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12" y="30"/>
                  </a:moveTo>
                  <a:lnTo>
                    <a:pt x="6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24"/>
                  </a:lnTo>
                  <a:lnTo>
                    <a:pt x="12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91" name="Freeform 437"/>
            <p:cNvSpPr>
              <a:spLocks/>
            </p:cNvSpPr>
            <p:nvPr/>
          </p:nvSpPr>
          <p:spPr bwMode="auto">
            <a:xfrm>
              <a:off x="4230" y="2121"/>
              <a:ext cx="18" cy="36"/>
            </a:xfrm>
            <a:custGeom>
              <a:avLst/>
              <a:gdLst>
                <a:gd name="T0" fmla="*/ 18 w 18"/>
                <a:gd name="T1" fmla="*/ 36 h 36"/>
                <a:gd name="T2" fmla="*/ 18 w 18"/>
                <a:gd name="T3" fmla="*/ 36 h 36"/>
                <a:gd name="T4" fmla="*/ 12 w 18"/>
                <a:gd name="T5" fmla="*/ 30 h 36"/>
                <a:gd name="T6" fmla="*/ 12 w 18"/>
                <a:gd name="T7" fmla="*/ 24 h 36"/>
                <a:gd name="T8" fmla="*/ 6 w 18"/>
                <a:gd name="T9" fmla="*/ 18 h 36"/>
                <a:gd name="T10" fmla="*/ 6 w 18"/>
                <a:gd name="T11" fmla="*/ 12 h 36"/>
                <a:gd name="T12" fmla="*/ 0 w 18"/>
                <a:gd name="T13" fmla="*/ 6 h 36"/>
                <a:gd name="T14" fmla="*/ 0 w 18"/>
                <a:gd name="T15" fmla="*/ 6 h 36"/>
                <a:gd name="T16" fmla="*/ 6 w 18"/>
                <a:gd name="T17" fmla="*/ 0 h 36"/>
                <a:gd name="T18" fmla="*/ 6 w 18"/>
                <a:gd name="T19" fmla="*/ 0 h 36"/>
                <a:gd name="T20" fmla="*/ 6 w 18"/>
                <a:gd name="T21" fmla="*/ 6 h 36"/>
                <a:gd name="T22" fmla="*/ 12 w 18"/>
                <a:gd name="T23" fmla="*/ 12 h 36"/>
                <a:gd name="T24" fmla="*/ 12 w 18"/>
                <a:gd name="T25" fmla="*/ 18 h 36"/>
                <a:gd name="T26" fmla="*/ 12 w 18"/>
                <a:gd name="T27" fmla="*/ 24 h 36"/>
                <a:gd name="T28" fmla="*/ 18 w 18"/>
                <a:gd name="T29" fmla="*/ 30 h 36"/>
                <a:gd name="T30" fmla="*/ 18 w 18"/>
                <a:gd name="T31" fmla="*/ 36 h 36"/>
                <a:gd name="T32" fmla="*/ 18 w 18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6"/>
                <a:gd name="T53" fmla="*/ 18 w 18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6">
                  <a:moveTo>
                    <a:pt x="18" y="36"/>
                  </a:moveTo>
                  <a:lnTo>
                    <a:pt x="18" y="36"/>
                  </a:lnTo>
                  <a:lnTo>
                    <a:pt x="12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2" y="24"/>
                  </a:lnTo>
                  <a:lnTo>
                    <a:pt x="18" y="30"/>
                  </a:lnTo>
                  <a:lnTo>
                    <a:pt x="18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92" name="Freeform 438"/>
            <p:cNvSpPr>
              <a:spLocks/>
            </p:cNvSpPr>
            <p:nvPr/>
          </p:nvSpPr>
          <p:spPr bwMode="auto">
            <a:xfrm>
              <a:off x="4200" y="2127"/>
              <a:ext cx="24" cy="35"/>
            </a:xfrm>
            <a:custGeom>
              <a:avLst/>
              <a:gdLst>
                <a:gd name="T0" fmla="*/ 24 w 24"/>
                <a:gd name="T1" fmla="*/ 35 h 35"/>
                <a:gd name="T2" fmla="*/ 18 w 24"/>
                <a:gd name="T3" fmla="*/ 30 h 35"/>
                <a:gd name="T4" fmla="*/ 18 w 24"/>
                <a:gd name="T5" fmla="*/ 30 h 35"/>
                <a:gd name="T6" fmla="*/ 12 w 24"/>
                <a:gd name="T7" fmla="*/ 24 h 35"/>
                <a:gd name="T8" fmla="*/ 6 w 24"/>
                <a:gd name="T9" fmla="*/ 18 h 35"/>
                <a:gd name="T10" fmla="*/ 6 w 24"/>
                <a:gd name="T11" fmla="*/ 12 h 35"/>
                <a:gd name="T12" fmla="*/ 0 w 24"/>
                <a:gd name="T13" fmla="*/ 6 h 35"/>
                <a:gd name="T14" fmla="*/ 0 w 24"/>
                <a:gd name="T15" fmla="*/ 6 h 35"/>
                <a:gd name="T16" fmla="*/ 0 w 24"/>
                <a:gd name="T17" fmla="*/ 0 h 35"/>
                <a:gd name="T18" fmla="*/ 6 w 24"/>
                <a:gd name="T19" fmla="*/ 0 h 35"/>
                <a:gd name="T20" fmla="*/ 6 w 24"/>
                <a:gd name="T21" fmla="*/ 6 h 35"/>
                <a:gd name="T22" fmla="*/ 6 w 24"/>
                <a:gd name="T23" fmla="*/ 12 h 35"/>
                <a:gd name="T24" fmla="*/ 12 w 24"/>
                <a:gd name="T25" fmla="*/ 18 h 35"/>
                <a:gd name="T26" fmla="*/ 12 w 24"/>
                <a:gd name="T27" fmla="*/ 24 h 35"/>
                <a:gd name="T28" fmla="*/ 18 w 24"/>
                <a:gd name="T29" fmla="*/ 30 h 35"/>
                <a:gd name="T30" fmla="*/ 18 w 24"/>
                <a:gd name="T31" fmla="*/ 35 h 35"/>
                <a:gd name="T32" fmla="*/ 24 w 24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5"/>
                <a:gd name="T53" fmla="*/ 24 w 24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5">
                  <a:moveTo>
                    <a:pt x="24" y="35"/>
                  </a:moveTo>
                  <a:lnTo>
                    <a:pt x="18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2" y="24"/>
                  </a:lnTo>
                  <a:lnTo>
                    <a:pt x="18" y="30"/>
                  </a:lnTo>
                  <a:lnTo>
                    <a:pt x="18" y="35"/>
                  </a:lnTo>
                  <a:lnTo>
                    <a:pt x="24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93" name="Freeform 439"/>
            <p:cNvSpPr>
              <a:spLocks/>
            </p:cNvSpPr>
            <p:nvPr/>
          </p:nvSpPr>
          <p:spPr bwMode="auto">
            <a:xfrm>
              <a:off x="4248" y="2127"/>
              <a:ext cx="18" cy="30"/>
            </a:xfrm>
            <a:custGeom>
              <a:avLst/>
              <a:gdLst>
                <a:gd name="T0" fmla="*/ 18 w 18"/>
                <a:gd name="T1" fmla="*/ 30 h 30"/>
                <a:gd name="T2" fmla="*/ 12 w 18"/>
                <a:gd name="T3" fmla="*/ 30 h 30"/>
                <a:gd name="T4" fmla="*/ 12 w 18"/>
                <a:gd name="T5" fmla="*/ 24 h 30"/>
                <a:gd name="T6" fmla="*/ 6 w 18"/>
                <a:gd name="T7" fmla="*/ 18 h 30"/>
                <a:gd name="T8" fmla="*/ 0 w 18"/>
                <a:gd name="T9" fmla="*/ 12 h 30"/>
                <a:gd name="T10" fmla="*/ 0 w 18"/>
                <a:gd name="T11" fmla="*/ 6 h 30"/>
                <a:gd name="T12" fmla="*/ 0 w 18"/>
                <a:gd name="T13" fmla="*/ 6 h 30"/>
                <a:gd name="T14" fmla="*/ 0 w 18"/>
                <a:gd name="T15" fmla="*/ 0 h 30"/>
                <a:gd name="T16" fmla="*/ 0 w 18"/>
                <a:gd name="T17" fmla="*/ 0 h 30"/>
                <a:gd name="T18" fmla="*/ 0 w 18"/>
                <a:gd name="T19" fmla="*/ 0 h 30"/>
                <a:gd name="T20" fmla="*/ 6 w 18"/>
                <a:gd name="T21" fmla="*/ 6 h 30"/>
                <a:gd name="T22" fmla="*/ 6 w 18"/>
                <a:gd name="T23" fmla="*/ 6 h 30"/>
                <a:gd name="T24" fmla="*/ 6 w 18"/>
                <a:gd name="T25" fmla="*/ 12 h 30"/>
                <a:gd name="T26" fmla="*/ 12 w 18"/>
                <a:gd name="T27" fmla="*/ 18 h 30"/>
                <a:gd name="T28" fmla="*/ 12 w 18"/>
                <a:gd name="T29" fmla="*/ 24 h 30"/>
                <a:gd name="T30" fmla="*/ 12 w 18"/>
                <a:gd name="T31" fmla="*/ 30 h 30"/>
                <a:gd name="T32" fmla="*/ 18 w 18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0"/>
                <a:gd name="T53" fmla="*/ 18 w 1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0">
                  <a:moveTo>
                    <a:pt x="18" y="30"/>
                  </a:moveTo>
                  <a:lnTo>
                    <a:pt x="12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2" y="24"/>
                  </a:lnTo>
                  <a:lnTo>
                    <a:pt x="12" y="30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94" name="Freeform 440"/>
            <p:cNvSpPr>
              <a:spLocks/>
            </p:cNvSpPr>
            <p:nvPr/>
          </p:nvSpPr>
          <p:spPr bwMode="auto">
            <a:xfrm>
              <a:off x="4236" y="2157"/>
              <a:ext cx="24" cy="41"/>
            </a:xfrm>
            <a:custGeom>
              <a:avLst/>
              <a:gdLst>
                <a:gd name="T0" fmla="*/ 0 w 24"/>
                <a:gd name="T1" fmla="*/ 41 h 41"/>
                <a:gd name="T2" fmla="*/ 0 w 24"/>
                <a:gd name="T3" fmla="*/ 41 h 41"/>
                <a:gd name="T4" fmla="*/ 0 w 24"/>
                <a:gd name="T5" fmla="*/ 35 h 41"/>
                <a:gd name="T6" fmla="*/ 0 w 24"/>
                <a:gd name="T7" fmla="*/ 29 h 41"/>
                <a:gd name="T8" fmla="*/ 6 w 24"/>
                <a:gd name="T9" fmla="*/ 23 h 41"/>
                <a:gd name="T10" fmla="*/ 12 w 24"/>
                <a:gd name="T11" fmla="*/ 11 h 41"/>
                <a:gd name="T12" fmla="*/ 18 w 24"/>
                <a:gd name="T13" fmla="*/ 5 h 41"/>
                <a:gd name="T14" fmla="*/ 24 w 24"/>
                <a:gd name="T15" fmla="*/ 0 h 41"/>
                <a:gd name="T16" fmla="*/ 24 w 24"/>
                <a:gd name="T17" fmla="*/ 0 h 41"/>
                <a:gd name="T18" fmla="*/ 24 w 24"/>
                <a:gd name="T19" fmla="*/ 0 h 41"/>
                <a:gd name="T20" fmla="*/ 24 w 24"/>
                <a:gd name="T21" fmla="*/ 5 h 41"/>
                <a:gd name="T22" fmla="*/ 18 w 24"/>
                <a:gd name="T23" fmla="*/ 17 h 41"/>
                <a:gd name="T24" fmla="*/ 12 w 24"/>
                <a:gd name="T25" fmla="*/ 23 h 41"/>
                <a:gd name="T26" fmla="*/ 6 w 24"/>
                <a:gd name="T27" fmla="*/ 29 h 41"/>
                <a:gd name="T28" fmla="*/ 6 w 24"/>
                <a:gd name="T29" fmla="*/ 35 h 41"/>
                <a:gd name="T30" fmla="*/ 0 w 24"/>
                <a:gd name="T31" fmla="*/ 41 h 41"/>
                <a:gd name="T32" fmla="*/ 0 w 24"/>
                <a:gd name="T33" fmla="*/ 41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1"/>
                <a:gd name="T53" fmla="*/ 24 w 24"/>
                <a:gd name="T54" fmla="*/ 41 h 4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1">
                  <a:moveTo>
                    <a:pt x="0" y="41"/>
                  </a:moveTo>
                  <a:lnTo>
                    <a:pt x="0" y="41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6" y="23"/>
                  </a:lnTo>
                  <a:lnTo>
                    <a:pt x="12" y="11"/>
                  </a:lnTo>
                  <a:lnTo>
                    <a:pt x="18" y="5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18" y="17"/>
                  </a:lnTo>
                  <a:lnTo>
                    <a:pt x="12" y="23"/>
                  </a:lnTo>
                  <a:lnTo>
                    <a:pt x="6" y="29"/>
                  </a:lnTo>
                  <a:lnTo>
                    <a:pt x="6" y="35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95" name="Freeform 441"/>
            <p:cNvSpPr>
              <a:spLocks/>
            </p:cNvSpPr>
            <p:nvPr/>
          </p:nvSpPr>
          <p:spPr bwMode="auto">
            <a:xfrm>
              <a:off x="4212" y="2157"/>
              <a:ext cx="24" cy="35"/>
            </a:xfrm>
            <a:custGeom>
              <a:avLst/>
              <a:gdLst>
                <a:gd name="T0" fmla="*/ 0 w 24"/>
                <a:gd name="T1" fmla="*/ 35 h 35"/>
                <a:gd name="T2" fmla="*/ 0 w 24"/>
                <a:gd name="T3" fmla="*/ 35 h 35"/>
                <a:gd name="T4" fmla="*/ 6 w 24"/>
                <a:gd name="T5" fmla="*/ 29 h 35"/>
                <a:gd name="T6" fmla="*/ 6 w 24"/>
                <a:gd name="T7" fmla="*/ 23 h 35"/>
                <a:gd name="T8" fmla="*/ 6 w 24"/>
                <a:gd name="T9" fmla="*/ 17 h 35"/>
                <a:gd name="T10" fmla="*/ 12 w 24"/>
                <a:gd name="T11" fmla="*/ 11 h 35"/>
                <a:gd name="T12" fmla="*/ 18 w 24"/>
                <a:gd name="T13" fmla="*/ 5 h 35"/>
                <a:gd name="T14" fmla="*/ 24 w 24"/>
                <a:gd name="T15" fmla="*/ 5 h 35"/>
                <a:gd name="T16" fmla="*/ 24 w 24"/>
                <a:gd name="T17" fmla="*/ 0 h 35"/>
                <a:gd name="T18" fmla="*/ 24 w 24"/>
                <a:gd name="T19" fmla="*/ 5 h 35"/>
                <a:gd name="T20" fmla="*/ 24 w 24"/>
                <a:gd name="T21" fmla="*/ 11 h 35"/>
                <a:gd name="T22" fmla="*/ 18 w 24"/>
                <a:gd name="T23" fmla="*/ 17 h 35"/>
                <a:gd name="T24" fmla="*/ 12 w 24"/>
                <a:gd name="T25" fmla="*/ 23 h 35"/>
                <a:gd name="T26" fmla="*/ 12 w 24"/>
                <a:gd name="T27" fmla="*/ 29 h 35"/>
                <a:gd name="T28" fmla="*/ 6 w 24"/>
                <a:gd name="T29" fmla="*/ 29 h 35"/>
                <a:gd name="T30" fmla="*/ 6 w 24"/>
                <a:gd name="T31" fmla="*/ 35 h 35"/>
                <a:gd name="T32" fmla="*/ 0 w 24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5"/>
                <a:gd name="T53" fmla="*/ 24 w 24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5">
                  <a:moveTo>
                    <a:pt x="0" y="35"/>
                  </a:moveTo>
                  <a:lnTo>
                    <a:pt x="0" y="35"/>
                  </a:lnTo>
                  <a:lnTo>
                    <a:pt x="6" y="29"/>
                  </a:lnTo>
                  <a:lnTo>
                    <a:pt x="6" y="23"/>
                  </a:lnTo>
                  <a:lnTo>
                    <a:pt x="6" y="17"/>
                  </a:lnTo>
                  <a:lnTo>
                    <a:pt x="12" y="11"/>
                  </a:lnTo>
                  <a:lnTo>
                    <a:pt x="18" y="5"/>
                  </a:lnTo>
                  <a:lnTo>
                    <a:pt x="24" y="5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24" y="11"/>
                  </a:lnTo>
                  <a:lnTo>
                    <a:pt x="18" y="17"/>
                  </a:lnTo>
                  <a:lnTo>
                    <a:pt x="12" y="23"/>
                  </a:lnTo>
                  <a:lnTo>
                    <a:pt x="12" y="29"/>
                  </a:lnTo>
                  <a:lnTo>
                    <a:pt x="6" y="29"/>
                  </a:lnTo>
                  <a:lnTo>
                    <a:pt x="6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96" name="Freeform 442"/>
            <p:cNvSpPr>
              <a:spLocks/>
            </p:cNvSpPr>
            <p:nvPr/>
          </p:nvSpPr>
          <p:spPr bwMode="auto">
            <a:xfrm>
              <a:off x="4212" y="2127"/>
              <a:ext cx="24" cy="35"/>
            </a:xfrm>
            <a:custGeom>
              <a:avLst/>
              <a:gdLst>
                <a:gd name="T0" fmla="*/ 24 w 24"/>
                <a:gd name="T1" fmla="*/ 35 h 35"/>
                <a:gd name="T2" fmla="*/ 24 w 24"/>
                <a:gd name="T3" fmla="*/ 30 h 35"/>
                <a:gd name="T4" fmla="*/ 18 w 24"/>
                <a:gd name="T5" fmla="*/ 24 h 35"/>
                <a:gd name="T6" fmla="*/ 12 w 24"/>
                <a:gd name="T7" fmla="*/ 18 h 35"/>
                <a:gd name="T8" fmla="*/ 12 w 24"/>
                <a:gd name="T9" fmla="*/ 18 h 35"/>
                <a:gd name="T10" fmla="*/ 6 w 24"/>
                <a:gd name="T11" fmla="*/ 12 h 35"/>
                <a:gd name="T12" fmla="*/ 6 w 24"/>
                <a:gd name="T13" fmla="*/ 6 h 35"/>
                <a:gd name="T14" fmla="*/ 0 w 24"/>
                <a:gd name="T15" fmla="*/ 0 h 35"/>
                <a:gd name="T16" fmla="*/ 6 w 24"/>
                <a:gd name="T17" fmla="*/ 0 h 35"/>
                <a:gd name="T18" fmla="*/ 6 w 24"/>
                <a:gd name="T19" fmla="*/ 0 h 35"/>
                <a:gd name="T20" fmla="*/ 6 w 24"/>
                <a:gd name="T21" fmla="*/ 0 h 35"/>
                <a:gd name="T22" fmla="*/ 12 w 24"/>
                <a:gd name="T23" fmla="*/ 6 h 35"/>
                <a:gd name="T24" fmla="*/ 12 w 24"/>
                <a:gd name="T25" fmla="*/ 12 h 35"/>
                <a:gd name="T26" fmla="*/ 18 w 24"/>
                <a:gd name="T27" fmla="*/ 18 h 35"/>
                <a:gd name="T28" fmla="*/ 18 w 24"/>
                <a:gd name="T29" fmla="*/ 24 h 35"/>
                <a:gd name="T30" fmla="*/ 24 w 24"/>
                <a:gd name="T31" fmla="*/ 30 h 35"/>
                <a:gd name="T32" fmla="*/ 24 w 24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5"/>
                <a:gd name="T53" fmla="*/ 24 w 24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5">
                  <a:moveTo>
                    <a:pt x="24" y="35"/>
                  </a:moveTo>
                  <a:lnTo>
                    <a:pt x="24" y="30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24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97" name="Freeform 443"/>
            <p:cNvSpPr>
              <a:spLocks/>
            </p:cNvSpPr>
            <p:nvPr/>
          </p:nvSpPr>
          <p:spPr bwMode="auto">
            <a:xfrm>
              <a:off x="5096" y="1636"/>
              <a:ext cx="89" cy="84"/>
            </a:xfrm>
            <a:custGeom>
              <a:avLst/>
              <a:gdLst>
                <a:gd name="T0" fmla="*/ 18 w 89"/>
                <a:gd name="T1" fmla="*/ 18 h 84"/>
                <a:gd name="T2" fmla="*/ 12 w 89"/>
                <a:gd name="T3" fmla="*/ 30 h 84"/>
                <a:gd name="T4" fmla="*/ 12 w 89"/>
                <a:gd name="T5" fmla="*/ 42 h 84"/>
                <a:gd name="T6" fmla="*/ 24 w 89"/>
                <a:gd name="T7" fmla="*/ 42 h 84"/>
                <a:gd name="T8" fmla="*/ 29 w 89"/>
                <a:gd name="T9" fmla="*/ 42 h 84"/>
                <a:gd name="T10" fmla="*/ 29 w 89"/>
                <a:gd name="T11" fmla="*/ 48 h 84"/>
                <a:gd name="T12" fmla="*/ 29 w 89"/>
                <a:gd name="T13" fmla="*/ 48 h 84"/>
                <a:gd name="T14" fmla="*/ 24 w 89"/>
                <a:gd name="T15" fmla="*/ 48 h 84"/>
                <a:gd name="T16" fmla="*/ 18 w 89"/>
                <a:gd name="T17" fmla="*/ 42 h 84"/>
                <a:gd name="T18" fmla="*/ 6 w 89"/>
                <a:gd name="T19" fmla="*/ 48 h 84"/>
                <a:gd name="T20" fmla="*/ 0 w 89"/>
                <a:gd name="T21" fmla="*/ 54 h 84"/>
                <a:gd name="T22" fmla="*/ 6 w 89"/>
                <a:gd name="T23" fmla="*/ 66 h 84"/>
                <a:gd name="T24" fmla="*/ 12 w 89"/>
                <a:gd name="T25" fmla="*/ 66 h 84"/>
                <a:gd name="T26" fmla="*/ 18 w 89"/>
                <a:gd name="T27" fmla="*/ 66 h 84"/>
                <a:gd name="T28" fmla="*/ 24 w 89"/>
                <a:gd name="T29" fmla="*/ 66 h 84"/>
                <a:gd name="T30" fmla="*/ 29 w 89"/>
                <a:gd name="T31" fmla="*/ 60 h 84"/>
                <a:gd name="T32" fmla="*/ 24 w 89"/>
                <a:gd name="T33" fmla="*/ 72 h 84"/>
                <a:gd name="T34" fmla="*/ 24 w 89"/>
                <a:gd name="T35" fmla="*/ 84 h 84"/>
                <a:gd name="T36" fmla="*/ 29 w 89"/>
                <a:gd name="T37" fmla="*/ 84 h 84"/>
                <a:gd name="T38" fmla="*/ 41 w 89"/>
                <a:gd name="T39" fmla="*/ 84 h 84"/>
                <a:gd name="T40" fmla="*/ 41 w 89"/>
                <a:gd name="T41" fmla="*/ 72 h 84"/>
                <a:gd name="T42" fmla="*/ 41 w 89"/>
                <a:gd name="T43" fmla="*/ 66 h 84"/>
                <a:gd name="T44" fmla="*/ 41 w 89"/>
                <a:gd name="T45" fmla="*/ 60 h 84"/>
                <a:gd name="T46" fmla="*/ 41 w 89"/>
                <a:gd name="T47" fmla="*/ 66 h 84"/>
                <a:gd name="T48" fmla="*/ 47 w 89"/>
                <a:gd name="T49" fmla="*/ 72 h 84"/>
                <a:gd name="T50" fmla="*/ 59 w 89"/>
                <a:gd name="T51" fmla="*/ 72 h 84"/>
                <a:gd name="T52" fmla="*/ 71 w 89"/>
                <a:gd name="T53" fmla="*/ 78 h 84"/>
                <a:gd name="T54" fmla="*/ 83 w 89"/>
                <a:gd name="T55" fmla="*/ 72 h 84"/>
                <a:gd name="T56" fmla="*/ 83 w 89"/>
                <a:gd name="T57" fmla="*/ 66 h 84"/>
                <a:gd name="T58" fmla="*/ 83 w 89"/>
                <a:gd name="T59" fmla="*/ 60 h 84"/>
                <a:gd name="T60" fmla="*/ 71 w 89"/>
                <a:gd name="T61" fmla="*/ 54 h 84"/>
                <a:gd name="T62" fmla="*/ 59 w 89"/>
                <a:gd name="T63" fmla="*/ 54 h 84"/>
                <a:gd name="T64" fmla="*/ 65 w 89"/>
                <a:gd name="T65" fmla="*/ 42 h 84"/>
                <a:gd name="T66" fmla="*/ 77 w 89"/>
                <a:gd name="T67" fmla="*/ 42 h 84"/>
                <a:gd name="T68" fmla="*/ 89 w 89"/>
                <a:gd name="T69" fmla="*/ 36 h 84"/>
                <a:gd name="T70" fmla="*/ 89 w 89"/>
                <a:gd name="T71" fmla="*/ 24 h 84"/>
                <a:gd name="T72" fmla="*/ 77 w 89"/>
                <a:gd name="T73" fmla="*/ 18 h 84"/>
                <a:gd name="T74" fmla="*/ 65 w 89"/>
                <a:gd name="T75" fmla="*/ 24 h 84"/>
                <a:gd name="T76" fmla="*/ 65 w 89"/>
                <a:gd name="T77" fmla="*/ 30 h 84"/>
                <a:gd name="T78" fmla="*/ 59 w 89"/>
                <a:gd name="T79" fmla="*/ 36 h 84"/>
                <a:gd name="T80" fmla="*/ 53 w 89"/>
                <a:gd name="T81" fmla="*/ 36 h 84"/>
                <a:gd name="T82" fmla="*/ 53 w 89"/>
                <a:gd name="T83" fmla="*/ 30 h 84"/>
                <a:gd name="T84" fmla="*/ 53 w 89"/>
                <a:gd name="T85" fmla="*/ 24 h 84"/>
                <a:gd name="T86" fmla="*/ 65 w 89"/>
                <a:gd name="T87" fmla="*/ 12 h 84"/>
                <a:gd name="T88" fmla="*/ 59 w 89"/>
                <a:gd name="T89" fmla="*/ 0 h 84"/>
                <a:gd name="T90" fmla="*/ 47 w 89"/>
                <a:gd name="T91" fmla="*/ 0 h 84"/>
                <a:gd name="T92" fmla="*/ 41 w 89"/>
                <a:gd name="T93" fmla="*/ 6 h 84"/>
                <a:gd name="T94" fmla="*/ 35 w 89"/>
                <a:gd name="T95" fmla="*/ 12 h 84"/>
                <a:gd name="T96" fmla="*/ 41 w 89"/>
                <a:gd name="T97" fmla="*/ 18 h 84"/>
                <a:gd name="T98" fmla="*/ 41 w 89"/>
                <a:gd name="T99" fmla="*/ 24 h 84"/>
                <a:gd name="T100" fmla="*/ 41 w 89"/>
                <a:gd name="T101" fmla="*/ 36 h 84"/>
                <a:gd name="T102" fmla="*/ 35 w 89"/>
                <a:gd name="T103" fmla="*/ 36 h 84"/>
                <a:gd name="T104" fmla="*/ 35 w 89"/>
                <a:gd name="T105" fmla="*/ 24 h 8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84"/>
                <a:gd name="T161" fmla="*/ 89 w 89"/>
                <a:gd name="T162" fmla="*/ 84 h 8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84">
                  <a:moveTo>
                    <a:pt x="24" y="18"/>
                  </a:moveTo>
                  <a:lnTo>
                    <a:pt x="18" y="18"/>
                  </a:lnTo>
                  <a:lnTo>
                    <a:pt x="12" y="24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12" y="42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9" y="42"/>
                  </a:lnTo>
                  <a:lnTo>
                    <a:pt x="29" y="48"/>
                  </a:lnTo>
                  <a:lnTo>
                    <a:pt x="24" y="48"/>
                  </a:lnTo>
                  <a:lnTo>
                    <a:pt x="18" y="48"/>
                  </a:lnTo>
                  <a:lnTo>
                    <a:pt x="18" y="42"/>
                  </a:lnTo>
                  <a:lnTo>
                    <a:pt x="12" y="42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8" y="66"/>
                  </a:lnTo>
                  <a:lnTo>
                    <a:pt x="24" y="66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29" y="66"/>
                  </a:lnTo>
                  <a:lnTo>
                    <a:pt x="24" y="72"/>
                  </a:lnTo>
                  <a:lnTo>
                    <a:pt x="24" y="78"/>
                  </a:lnTo>
                  <a:lnTo>
                    <a:pt x="24" y="84"/>
                  </a:lnTo>
                  <a:lnTo>
                    <a:pt x="29" y="84"/>
                  </a:lnTo>
                  <a:lnTo>
                    <a:pt x="35" y="84"/>
                  </a:lnTo>
                  <a:lnTo>
                    <a:pt x="41" y="84"/>
                  </a:lnTo>
                  <a:lnTo>
                    <a:pt x="41" y="78"/>
                  </a:lnTo>
                  <a:lnTo>
                    <a:pt x="41" y="72"/>
                  </a:lnTo>
                  <a:lnTo>
                    <a:pt x="41" y="66"/>
                  </a:lnTo>
                  <a:lnTo>
                    <a:pt x="41" y="60"/>
                  </a:lnTo>
                  <a:lnTo>
                    <a:pt x="41" y="66"/>
                  </a:lnTo>
                  <a:lnTo>
                    <a:pt x="47" y="66"/>
                  </a:lnTo>
                  <a:lnTo>
                    <a:pt x="47" y="72"/>
                  </a:lnTo>
                  <a:lnTo>
                    <a:pt x="53" y="72"/>
                  </a:lnTo>
                  <a:lnTo>
                    <a:pt x="59" y="72"/>
                  </a:lnTo>
                  <a:lnTo>
                    <a:pt x="65" y="72"/>
                  </a:lnTo>
                  <a:lnTo>
                    <a:pt x="65" y="78"/>
                  </a:lnTo>
                  <a:lnTo>
                    <a:pt x="71" y="78"/>
                  </a:lnTo>
                  <a:lnTo>
                    <a:pt x="77" y="78"/>
                  </a:lnTo>
                  <a:lnTo>
                    <a:pt x="77" y="72"/>
                  </a:lnTo>
                  <a:lnTo>
                    <a:pt x="83" y="72"/>
                  </a:lnTo>
                  <a:lnTo>
                    <a:pt x="83" y="66"/>
                  </a:lnTo>
                  <a:lnTo>
                    <a:pt x="83" y="60"/>
                  </a:lnTo>
                  <a:lnTo>
                    <a:pt x="77" y="54"/>
                  </a:lnTo>
                  <a:lnTo>
                    <a:pt x="71" y="54"/>
                  </a:lnTo>
                  <a:lnTo>
                    <a:pt x="65" y="54"/>
                  </a:lnTo>
                  <a:lnTo>
                    <a:pt x="59" y="54"/>
                  </a:lnTo>
                  <a:lnTo>
                    <a:pt x="59" y="48"/>
                  </a:lnTo>
                  <a:lnTo>
                    <a:pt x="65" y="48"/>
                  </a:lnTo>
                  <a:lnTo>
                    <a:pt x="65" y="42"/>
                  </a:lnTo>
                  <a:lnTo>
                    <a:pt x="71" y="42"/>
                  </a:lnTo>
                  <a:lnTo>
                    <a:pt x="77" y="42"/>
                  </a:lnTo>
                  <a:lnTo>
                    <a:pt x="83" y="36"/>
                  </a:lnTo>
                  <a:lnTo>
                    <a:pt x="89" y="36"/>
                  </a:lnTo>
                  <a:lnTo>
                    <a:pt x="89" y="30"/>
                  </a:lnTo>
                  <a:lnTo>
                    <a:pt x="89" y="24"/>
                  </a:lnTo>
                  <a:lnTo>
                    <a:pt x="83" y="18"/>
                  </a:lnTo>
                  <a:lnTo>
                    <a:pt x="77" y="18"/>
                  </a:lnTo>
                  <a:lnTo>
                    <a:pt x="71" y="18"/>
                  </a:lnTo>
                  <a:lnTo>
                    <a:pt x="65" y="24"/>
                  </a:lnTo>
                  <a:lnTo>
                    <a:pt x="65" y="30"/>
                  </a:lnTo>
                  <a:lnTo>
                    <a:pt x="65" y="36"/>
                  </a:lnTo>
                  <a:lnTo>
                    <a:pt x="59" y="36"/>
                  </a:lnTo>
                  <a:lnTo>
                    <a:pt x="53" y="42"/>
                  </a:lnTo>
                  <a:lnTo>
                    <a:pt x="53" y="36"/>
                  </a:lnTo>
                  <a:lnTo>
                    <a:pt x="47" y="36"/>
                  </a:lnTo>
                  <a:lnTo>
                    <a:pt x="53" y="30"/>
                  </a:lnTo>
                  <a:lnTo>
                    <a:pt x="53" y="24"/>
                  </a:lnTo>
                  <a:lnTo>
                    <a:pt x="59" y="18"/>
                  </a:lnTo>
                  <a:lnTo>
                    <a:pt x="65" y="12"/>
                  </a:lnTo>
                  <a:lnTo>
                    <a:pt x="59" y="6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1" y="0"/>
                  </a:lnTo>
                  <a:lnTo>
                    <a:pt x="41" y="6"/>
                  </a:lnTo>
                  <a:lnTo>
                    <a:pt x="35" y="6"/>
                  </a:lnTo>
                  <a:lnTo>
                    <a:pt x="35" y="12"/>
                  </a:lnTo>
                  <a:lnTo>
                    <a:pt x="41" y="18"/>
                  </a:lnTo>
                  <a:lnTo>
                    <a:pt x="41" y="24"/>
                  </a:lnTo>
                  <a:lnTo>
                    <a:pt x="41" y="30"/>
                  </a:lnTo>
                  <a:lnTo>
                    <a:pt x="41" y="36"/>
                  </a:lnTo>
                  <a:lnTo>
                    <a:pt x="35" y="36"/>
                  </a:lnTo>
                  <a:lnTo>
                    <a:pt x="35" y="30"/>
                  </a:lnTo>
                  <a:lnTo>
                    <a:pt x="35" y="24"/>
                  </a:lnTo>
                  <a:lnTo>
                    <a:pt x="29" y="18"/>
                  </a:lnTo>
                  <a:lnTo>
                    <a:pt x="24" y="18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98" name="Freeform 444"/>
            <p:cNvSpPr>
              <a:spLocks/>
            </p:cNvSpPr>
            <p:nvPr/>
          </p:nvSpPr>
          <p:spPr bwMode="auto">
            <a:xfrm>
              <a:off x="5036" y="1750"/>
              <a:ext cx="89" cy="155"/>
            </a:xfrm>
            <a:custGeom>
              <a:avLst/>
              <a:gdLst>
                <a:gd name="T0" fmla="*/ 89 w 89"/>
                <a:gd name="T1" fmla="*/ 0 h 155"/>
                <a:gd name="T2" fmla="*/ 84 w 89"/>
                <a:gd name="T3" fmla="*/ 12 h 155"/>
                <a:gd name="T4" fmla="*/ 72 w 89"/>
                <a:gd name="T5" fmla="*/ 18 h 155"/>
                <a:gd name="T6" fmla="*/ 66 w 89"/>
                <a:gd name="T7" fmla="*/ 24 h 155"/>
                <a:gd name="T8" fmla="*/ 54 w 89"/>
                <a:gd name="T9" fmla="*/ 30 h 155"/>
                <a:gd name="T10" fmla="*/ 48 w 89"/>
                <a:gd name="T11" fmla="*/ 36 h 155"/>
                <a:gd name="T12" fmla="*/ 36 w 89"/>
                <a:gd name="T13" fmla="*/ 36 h 155"/>
                <a:gd name="T14" fmla="*/ 30 w 89"/>
                <a:gd name="T15" fmla="*/ 42 h 155"/>
                <a:gd name="T16" fmla="*/ 18 w 89"/>
                <a:gd name="T17" fmla="*/ 42 h 155"/>
                <a:gd name="T18" fmla="*/ 18 w 89"/>
                <a:gd name="T19" fmla="*/ 42 h 155"/>
                <a:gd name="T20" fmla="*/ 18 w 89"/>
                <a:gd name="T21" fmla="*/ 48 h 155"/>
                <a:gd name="T22" fmla="*/ 18 w 89"/>
                <a:gd name="T23" fmla="*/ 54 h 155"/>
                <a:gd name="T24" fmla="*/ 18 w 89"/>
                <a:gd name="T25" fmla="*/ 54 h 155"/>
                <a:gd name="T26" fmla="*/ 12 w 89"/>
                <a:gd name="T27" fmla="*/ 60 h 155"/>
                <a:gd name="T28" fmla="*/ 12 w 89"/>
                <a:gd name="T29" fmla="*/ 66 h 155"/>
                <a:gd name="T30" fmla="*/ 6 w 89"/>
                <a:gd name="T31" fmla="*/ 66 h 155"/>
                <a:gd name="T32" fmla="*/ 0 w 89"/>
                <a:gd name="T33" fmla="*/ 72 h 155"/>
                <a:gd name="T34" fmla="*/ 6 w 89"/>
                <a:gd name="T35" fmla="*/ 84 h 155"/>
                <a:gd name="T36" fmla="*/ 12 w 89"/>
                <a:gd name="T37" fmla="*/ 96 h 155"/>
                <a:gd name="T38" fmla="*/ 12 w 89"/>
                <a:gd name="T39" fmla="*/ 108 h 155"/>
                <a:gd name="T40" fmla="*/ 6 w 89"/>
                <a:gd name="T41" fmla="*/ 114 h 155"/>
                <a:gd name="T42" fmla="*/ 12 w 89"/>
                <a:gd name="T43" fmla="*/ 120 h 155"/>
                <a:gd name="T44" fmla="*/ 18 w 89"/>
                <a:gd name="T45" fmla="*/ 120 h 155"/>
                <a:gd name="T46" fmla="*/ 24 w 89"/>
                <a:gd name="T47" fmla="*/ 125 h 155"/>
                <a:gd name="T48" fmla="*/ 30 w 89"/>
                <a:gd name="T49" fmla="*/ 125 h 155"/>
                <a:gd name="T50" fmla="*/ 30 w 89"/>
                <a:gd name="T51" fmla="*/ 131 h 155"/>
                <a:gd name="T52" fmla="*/ 36 w 89"/>
                <a:gd name="T53" fmla="*/ 137 h 155"/>
                <a:gd name="T54" fmla="*/ 42 w 89"/>
                <a:gd name="T55" fmla="*/ 143 h 155"/>
                <a:gd name="T56" fmla="*/ 42 w 89"/>
                <a:gd name="T57" fmla="*/ 155 h 155"/>
                <a:gd name="T58" fmla="*/ 48 w 89"/>
                <a:gd name="T59" fmla="*/ 149 h 155"/>
                <a:gd name="T60" fmla="*/ 48 w 89"/>
                <a:gd name="T61" fmla="*/ 143 h 155"/>
                <a:gd name="T62" fmla="*/ 54 w 89"/>
                <a:gd name="T63" fmla="*/ 137 h 155"/>
                <a:gd name="T64" fmla="*/ 60 w 89"/>
                <a:gd name="T65" fmla="*/ 131 h 155"/>
                <a:gd name="T66" fmla="*/ 60 w 89"/>
                <a:gd name="T67" fmla="*/ 125 h 155"/>
                <a:gd name="T68" fmla="*/ 66 w 89"/>
                <a:gd name="T69" fmla="*/ 125 h 155"/>
                <a:gd name="T70" fmla="*/ 78 w 89"/>
                <a:gd name="T71" fmla="*/ 120 h 155"/>
                <a:gd name="T72" fmla="*/ 84 w 89"/>
                <a:gd name="T73" fmla="*/ 120 h 155"/>
                <a:gd name="T74" fmla="*/ 78 w 89"/>
                <a:gd name="T75" fmla="*/ 114 h 155"/>
                <a:gd name="T76" fmla="*/ 78 w 89"/>
                <a:gd name="T77" fmla="*/ 102 h 155"/>
                <a:gd name="T78" fmla="*/ 78 w 89"/>
                <a:gd name="T79" fmla="*/ 96 h 155"/>
                <a:gd name="T80" fmla="*/ 84 w 89"/>
                <a:gd name="T81" fmla="*/ 84 h 155"/>
                <a:gd name="T82" fmla="*/ 78 w 89"/>
                <a:gd name="T83" fmla="*/ 66 h 155"/>
                <a:gd name="T84" fmla="*/ 78 w 89"/>
                <a:gd name="T85" fmla="*/ 54 h 155"/>
                <a:gd name="T86" fmla="*/ 78 w 89"/>
                <a:gd name="T87" fmla="*/ 36 h 155"/>
                <a:gd name="T88" fmla="*/ 78 w 89"/>
                <a:gd name="T89" fmla="*/ 24 h 155"/>
                <a:gd name="T90" fmla="*/ 84 w 89"/>
                <a:gd name="T91" fmla="*/ 18 h 155"/>
                <a:gd name="T92" fmla="*/ 84 w 89"/>
                <a:gd name="T93" fmla="*/ 12 h 155"/>
                <a:gd name="T94" fmla="*/ 89 w 89"/>
                <a:gd name="T95" fmla="*/ 6 h 155"/>
                <a:gd name="T96" fmla="*/ 89 w 89"/>
                <a:gd name="T97" fmla="*/ 6 h 155"/>
                <a:gd name="T98" fmla="*/ 89 w 89"/>
                <a:gd name="T99" fmla="*/ 6 h 155"/>
                <a:gd name="T100" fmla="*/ 89 w 89"/>
                <a:gd name="T101" fmla="*/ 6 h 155"/>
                <a:gd name="T102" fmla="*/ 89 w 89"/>
                <a:gd name="T103" fmla="*/ 0 h 155"/>
                <a:gd name="T104" fmla="*/ 89 w 89"/>
                <a:gd name="T105" fmla="*/ 0 h 155"/>
                <a:gd name="T106" fmla="*/ 89 w 89"/>
                <a:gd name="T107" fmla="*/ 0 h 15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9"/>
                <a:gd name="T163" fmla="*/ 0 h 155"/>
                <a:gd name="T164" fmla="*/ 89 w 89"/>
                <a:gd name="T165" fmla="*/ 155 h 15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9" h="155">
                  <a:moveTo>
                    <a:pt x="89" y="0"/>
                  </a:moveTo>
                  <a:lnTo>
                    <a:pt x="84" y="12"/>
                  </a:lnTo>
                  <a:lnTo>
                    <a:pt x="72" y="18"/>
                  </a:lnTo>
                  <a:lnTo>
                    <a:pt x="66" y="24"/>
                  </a:lnTo>
                  <a:lnTo>
                    <a:pt x="54" y="30"/>
                  </a:lnTo>
                  <a:lnTo>
                    <a:pt x="48" y="36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8" y="54"/>
                  </a:lnTo>
                  <a:lnTo>
                    <a:pt x="12" y="60"/>
                  </a:lnTo>
                  <a:lnTo>
                    <a:pt x="12" y="66"/>
                  </a:lnTo>
                  <a:lnTo>
                    <a:pt x="6" y="66"/>
                  </a:lnTo>
                  <a:lnTo>
                    <a:pt x="0" y="72"/>
                  </a:lnTo>
                  <a:lnTo>
                    <a:pt x="6" y="84"/>
                  </a:lnTo>
                  <a:lnTo>
                    <a:pt x="12" y="96"/>
                  </a:lnTo>
                  <a:lnTo>
                    <a:pt x="12" y="108"/>
                  </a:lnTo>
                  <a:lnTo>
                    <a:pt x="6" y="114"/>
                  </a:lnTo>
                  <a:lnTo>
                    <a:pt x="12" y="120"/>
                  </a:lnTo>
                  <a:lnTo>
                    <a:pt x="18" y="120"/>
                  </a:lnTo>
                  <a:lnTo>
                    <a:pt x="24" y="125"/>
                  </a:lnTo>
                  <a:lnTo>
                    <a:pt x="30" y="125"/>
                  </a:lnTo>
                  <a:lnTo>
                    <a:pt x="30" y="131"/>
                  </a:lnTo>
                  <a:lnTo>
                    <a:pt x="36" y="137"/>
                  </a:lnTo>
                  <a:lnTo>
                    <a:pt x="42" y="143"/>
                  </a:lnTo>
                  <a:lnTo>
                    <a:pt x="42" y="155"/>
                  </a:lnTo>
                  <a:lnTo>
                    <a:pt x="48" y="149"/>
                  </a:lnTo>
                  <a:lnTo>
                    <a:pt x="48" y="143"/>
                  </a:lnTo>
                  <a:lnTo>
                    <a:pt x="54" y="137"/>
                  </a:lnTo>
                  <a:lnTo>
                    <a:pt x="60" y="131"/>
                  </a:lnTo>
                  <a:lnTo>
                    <a:pt x="60" y="125"/>
                  </a:lnTo>
                  <a:lnTo>
                    <a:pt x="66" y="125"/>
                  </a:lnTo>
                  <a:lnTo>
                    <a:pt x="78" y="120"/>
                  </a:lnTo>
                  <a:lnTo>
                    <a:pt x="84" y="120"/>
                  </a:lnTo>
                  <a:lnTo>
                    <a:pt x="78" y="114"/>
                  </a:lnTo>
                  <a:lnTo>
                    <a:pt x="78" y="102"/>
                  </a:lnTo>
                  <a:lnTo>
                    <a:pt x="78" y="96"/>
                  </a:lnTo>
                  <a:lnTo>
                    <a:pt x="84" y="84"/>
                  </a:lnTo>
                  <a:lnTo>
                    <a:pt x="78" y="66"/>
                  </a:lnTo>
                  <a:lnTo>
                    <a:pt x="78" y="54"/>
                  </a:lnTo>
                  <a:lnTo>
                    <a:pt x="78" y="36"/>
                  </a:lnTo>
                  <a:lnTo>
                    <a:pt x="78" y="24"/>
                  </a:lnTo>
                  <a:lnTo>
                    <a:pt x="84" y="18"/>
                  </a:lnTo>
                  <a:lnTo>
                    <a:pt x="84" y="12"/>
                  </a:lnTo>
                  <a:lnTo>
                    <a:pt x="89" y="6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99" name="Freeform 445"/>
            <p:cNvSpPr>
              <a:spLocks/>
            </p:cNvSpPr>
            <p:nvPr/>
          </p:nvSpPr>
          <p:spPr bwMode="auto">
            <a:xfrm>
              <a:off x="5263" y="1714"/>
              <a:ext cx="167" cy="126"/>
            </a:xfrm>
            <a:custGeom>
              <a:avLst/>
              <a:gdLst>
                <a:gd name="T0" fmla="*/ 77 w 167"/>
                <a:gd name="T1" fmla="*/ 0 h 126"/>
                <a:gd name="T2" fmla="*/ 71 w 167"/>
                <a:gd name="T3" fmla="*/ 0 h 126"/>
                <a:gd name="T4" fmla="*/ 66 w 167"/>
                <a:gd name="T5" fmla="*/ 0 h 126"/>
                <a:gd name="T6" fmla="*/ 54 w 167"/>
                <a:gd name="T7" fmla="*/ 6 h 126"/>
                <a:gd name="T8" fmla="*/ 48 w 167"/>
                <a:gd name="T9" fmla="*/ 6 h 126"/>
                <a:gd name="T10" fmla="*/ 36 w 167"/>
                <a:gd name="T11" fmla="*/ 12 h 126"/>
                <a:gd name="T12" fmla="*/ 30 w 167"/>
                <a:gd name="T13" fmla="*/ 12 h 126"/>
                <a:gd name="T14" fmla="*/ 18 w 167"/>
                <a:gd name="T15" fmla="*/ 18 h 126"/>
                <a:gd name="T16" fmla="*/ 12 w 167"/>
                <a:gd name="T17" fmla="*/ 18 h 126"/>
                <a:gd name="T18" fmla="*/ 6 w 167"/>
                <a:gd name="T19" fmla="*/ 18 h 126"/>
                <a:gd name="T20" fmla="*/ 6 w 167"/>
                <a:gd name="T21" fmla="*/ 12 h 126"/>
                <a:gd name="T22" fmla="*/ 0 w 167"/>
                <a:gd name="T23" fmla="*/ 12 h 126"/>
                <a:gd name="T24" fmla="*/ 0 w 167"/>
                <a:gd name="T25" fmla="*/ 12 h 126"/>
                <a:gd name="T26" fmla="*/ 12 w 167"/>
                <a:gd name="T27" fmla="*/ 18 h 126"/>
                <a:gd name="T28" fmla="*/ 18 w 167"/>
                <a:gd name="T29" fmla="*/ 30 h 126"/>
                <a:gd name="T30" fmla="*/ 24 w 167"/>
                <a:gd name="T31" fmla="*/ 36 h 126"/>
                <a:gd name="T32" fmla="*/ 30 w 167"/>
                <a:gd name="T33" fmla="*/ 48 h 126"/>
                <a:gd name="T34" fmla="*/ 36 w 167"/>
                <a:gd name="T35" fmla="*/ 60 h 126"/>
                <a:gd name="T36" fmla="*/ 42 w 167"/>
                <a:gd name="T37" fmla="*/ 66 h 126"/>
                <a:gd name="T38" fmla="*/ 48 w 167"/>
                <a:gd name="T39" fmla="*/ 84 h 126"/>
                <a:gd name="T40" fmla="*/ 48 w 167"/>
                <a:gd name="T41" fmla="*/ 96 h 126"/>
                <a:gd name="T42" fmla="*/ 54 w 167"/>
                <a:gd name="T43" fmla="*/ 96 h 126"/>
                <a:gd name="T44" fmla="*/ 60 w 167"/>
                <a:gd name="T45" fmla="*/ 96 h 126"/>
                <a:gd name="T46" fmla="*/ 66 w 167"/>
                <a:gd name="T47" fmla="*/ 96 h 126"/>
                <a:gd name="T48" fmla="*/ 71 w 167"/>
                <a:gd name="T49" fmla="*/ 102 h 126"/>
                <a:gd name="T50" fmla="*/ 77 w 167"/>
                <a:gd name="T51" fmla="*/ 108 h 126"/>
                <a:gd name="T52" fmla="*/ 83 w 167"/>
                <a:gd name="T53" fmla="*/ 114 h 126"/>
                <a:gd name="T54" fmla="*/ 89 w 167"/>
                <a:gd name="T55" fmla="*/ 120 h 126"/>
                <a:gd name="T56" fmla="*/ 89 w 167"/>
                <a:gd name="T57" fmla="*/ 126 h 126"/>
                <a:gd name="T58" fmla="*/ 95 w 167"/>
                <a:gd name="T59" fmla="*/ 120 h 126"/>
                <a:gd name="T60" fmla="*/ 101 w 167"/>
                <a:gd name="T61" fmla="*/ 120 h 126"/>
                <a:gd name="T62" fmla="*/ 107 w 167"/>
                <a:gd name="T63" fmla="*/ 114 h 126"/>
                <a:gd name="T64" fmla="*/ 119 w 167"/>
                <a:gd name="T65" fmla="*/ 114 h 126"/>
                <a:gd name="T66" fmla="*/ 131 w 167"/>
                <a:gd name="T67" fmla="*/ 114 h 126"/>
                <a:gd name="T68" fmla="*/ 143 w 167"/>
                <a:gd name="T69" fmla="*/ 114 h 126"/>
                <a:gd name="T70" fmla="*/ 155 w 167"/>
                <a:gd name="T71" fmla="*/ 114 h 126"/>
                <a:gd name="T72" fmla="*/ 167 w 167"/>
                <a:gd name="T73" fmla="*/ 120 h 126"/>
                <a:gd name="T74" fmla="*/ 161 w 167"/>
                <a:gd name="T75" fmla="*/ 114 h 126"/>
                <a:gd name="T76" fmla="*/ 161 w 167"/>
                <a:gd name="T77" fmla="*/ 108 h 126"/>
                <a:gd name="T78" fmla="*/ 155 w 167"/>
                <a:gd name="T79" fmla="*/ 102 h 126"/>
                <a:gd name="T80" fmla="*/ 155 w 167"/>
                <a:gd name="T81" fmla="*/ 96 h 126"/>
                <a:gd name="T82" fmla="*/ 149 w 167"/>
                <a:gd name="T83" fmla="*/ 84 h 126"/>
                <a:gd name="T84" fmla="*/ 155 w 167"/>
                <a:gd name="T85" fmla="*/ 78 h 126"/>
                <a:gd name="T86" fmla="*/ 155 w 167"/>
                <a:gd name="T87" fmla="*/ 66 h 126"/>
                <a:gd name="T88" fmla="*/ 161 w 167"/>
                <a:gd name="T89" fmla="*/ 54 h 126"/>
                <a:gd name="T90" fmla="*/ 155 w 167"/>
                <a:gd name="T91" fmla="*/ 48 h 126"/>
                <a:gd name="T92" fmla="*/ 143 w 167"/>
                <a:gd name="T93" fmla="*/ 48 h 126"/>
                <a:gd name="T94" fmla="*/ 137 w 167"/>
                <a:gd name="T95" fmla="*/ 48 h 126"/>
                <a:gd name="T96" fmla="*/ 131 w 167"/>
                <a:gd name="T97" fmla="*/ 42 h 126"/>
                <a:gd name="T98" fmla="*/ 125 w 167"/>
                <a:gd name="T99" fmla="*/ 36 h 126"/>
                <a:gd name="T100" fmla="*/ 119 w 167"/>
                <a:gd name="T101" fmla="*/ 30 h 126"/>
                <a:gd name="T102" fmla="*/ 119 w 167"/>
                <a:gd name="T103" fmla="*/ 18 h 126"/>
                <a:gd name="T104" fmla="*/ 119 w 167"/>
                <a:gd name="T105" fmla="*/ 6 h 126"/>
                <a:gd name="T106" fmla="*/ 113 w 167"/>
                <a:gd name="T107" fmla="*/ 6 h 126"/>
                <a:gd name="T108" fmla="*/ 107 w 167"/>
                <a:gd name="T109" fmla="*/ 6 h 126"/>
                <a:gd name="T110" fmla="*/ 101 w 167"/>
                <a:gd name="T111" fmla="*/ 6 h 126"/>
                <a:gd name="T112" fmla="*/ 95 w 167"/>
                <a:gd name="T113" fmla="*/ 6 h 126"/>
                <a:gd name="T114" fmla="*/ 95 w 167"/>
                <a:gd name="T115" fmla="*/ 6 h 126"/>
                <a:gd name="T116" fmla="*/ 89 w 167"/>
                <a:gd name="T117" fmla="*/ 6 h 126"/>
                <a:gd name="T118" fmla="*/ 83 w 167"/>
                <a:gd name="T119" fmla="*/ 0 h 126"/>
                <a:gd name="T120" fmla="*/ 77 w 167"/>
                <a:gd name="T121" fmla="*/ 0 h 12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67"/>
                <a:gd name="T184" fmla="*/ 0 h 126"/>
                <a:gd name="T185" fmla="*/ 167 w 167"/>
                <a:gd name="T186" fmla="*/ 126 h 12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67" h="126">
                  <a:moveTo>
                    <a:pt x="77" y="0"/>
                  </a:moveTo>
                  <a:lnTo>
                    <a:pt x="71" y="0"/>
                  </a:lnTo>
                  <a:lnTo>
                    <a:pt x="66" y="0"/>
                  </a:lnTo>
                  <a:lnTo>
                    <a:pt x="54" y="6"/>
                  </a:lnTo>
                  <a:lnTo>
                    <a:pt x="48" y="6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12" y="18"/>
                  </a:lnTo>
                  <a:lnTo>
                    <a:pt x="18" y="30"/>
                  </a:lnTo>
                  <a:lnTo>
                    <a:pt x="24" y="36"/>
                  </a:lnTo>
                  <a:lnTo>
                    <a:pt x="30" y="48"/>
                  </a:lnTo>
                  <a:lnTo>
                    <a:pt x="36" y="60"/>
                  </a:lnTo>
                  <a:lnTo>
                    <a:pt x="42" y="66"/>
                  </a:lnTo>
                  <a:lnTo>
                    <a:pt x="48" y="84"/>
                  </a:lnTo>
                  <a:lnTo>
                    <a:pt x="48" y="96"/>
                  </a:lnTo>
                  <a:lnTo>
                    <a:pt x="54" y="96"/>
                  </a:lnTo>
                  <a:lnTo>
                    <a:pt x="60" y="96"/>
                  </a:lnTo>
                  <a:lnTo>
                    <a:pt x="66" y="96"/>
                  </a:lnTo>
                  <a:lnTo>
                    <a:pt x="71" y="102"/>
                  </a:lnTo>
                  <a:lnTo>
                    <a:pt x="77" y="108"/>
                  </a:lnTo>
                  <a:lnTo>
                    <a:pt x="83" y="114"/>
                  </a:lnTo>
                  <a:lnTo>
                    <a:pt x="89" y="120"/>
                  </a:lnTo>
                  <a:lnTo>
                    <a:pt x="89" y="126"/>
                  </a:lnTo>
                  <a:lnTo>
                    <a:pt x="95" y="120"/>
                  </a:lnTo>
                  <a:lnTo>
                    <a:pt x="101" y="120"/>
                  </a:lnTo>
                  <a:lnTo>
                    <a:pt x="107" y="114"/>
                  </a:lnTo>
                  <a:lnTo>
                    <a:pt x="119" y="114"/>
                  </a:lnTo>
                  <a:lnTo>
                    <a:pt x="131" y="114"/>
                  </a:lnTo>
                  <a:lnTo>
                    <a:pt x="143" y="114"/>
                  </a:lnTo>
                  <a:lnTo>
                    <a:pt x="155" y="114"/>
                  </a:lnTo>
                  <a:lnTo>
                    <a:pt x="167" y="120"/>
                  </a:lnTo>
                  <a:lnTo>
                    <a:pt x="161" y="114"/>
                  </a:lnTo>
                  <a:lnTo>
                    <a:pt x="161" y="108"/>
                  </a:lnTo>
                  <a:lnTo>
                    <a:pt x="155" y="102"/>
                  </a:lnTo>
                  <a:lnTo>
                    <a:pt x="155" y="96"/>
                  </a:lnTo>
                  <a:lnTo>
                    <a:pt x="149" y="84"/>
                  </a:lnTo>
                  <a:lnTo>
                    <a:pt x="155" y="78"/>
                  </a:lnTo>
                  <a:lnTo>
                    <a:pt x="155" y="66"/>
                  </a:lnTo>
                  <a:lnTo>
                    <a:pt x="161" y="54"/>
                  </a:lnTo>
                  <a:lnTo>
                    <a:pt x="155" y="48"/>
                  </a:lnTo>
                  <a:lnTo>
                    <a:pt x="143" y="48"/>
                  </a:lnTo>
                  <a:lnTo>
                    <a:pt x="137" y="48"/>
                  </a:lnTo>
                  <a:lnTo>
                    <a:pt x="131" y="42"/>
                  </a:lnTo>
                  <a:lnTo>
                    <a:pt x="125" y="36"/>
                  </a:lnTo>
                  <a:lnTo>
                    <a:pt x="119" y="30"/>
                  </a:lnTo>
                  <a:lnTo>
                    <a:pt x="119" y="18"/>
                  </a:lnTo>
                  <a:lnTo>
                    <a:pt x="119" y="6"/>
                  </a:lnTo>
                  <a:lnTo>
                    <a:pt x="113" y="6"/>
                  </a:lnTo>
                  <a:lnTo>
                    <a:pt x="107" y="6"/>
                  </a:lnTo>
                  <a:lnTo>
                    <a:pt x="101" y="6"/>
                  </a:lnTo>
                  <a:lnTo>
                    <a:pt x="95" y="6"/>
                  </a:lnTo>
                  <a:lnTo>
                    <a:pt x="89" y="6"/>
                  </a:lnTo>
                  <a:lnTo>
                    <a:pt x="8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00" name="Freeform 446"/>
            <p:cNvSpPr>
              <a:spLocks/>
            </p:cNvSpPr>
            <p:nvPr/>
          </p:nvSpPr>
          <p:spPr bwMode="auto">
            <a:xfrm>
              <a:off x="5179" y="1523"/>
              <a:ext cx="144" cy="179"/>
            </a:xfrm>
            <a:custGeom>
              <a:avLst/>
              <a:gdLst>
                <a:gd name="T0" fmla="*/ 120 w 144"/>
                <a:gd name="T1" fmla="*/ 83 h 179"/>
                <a:gd name="T2" fmla="*/ 102 w 144"/>
                <a:gd name="T3" fmla="*/ 89 h 179"/>
                <a:gd name="T4" fmla="*/ 78 w 144"/>
                <a:gd name="T5" fmla="*/ 95 h 179"/>
                <a:gd name="T6" fmla="*/ 54 w 144"/>
                <a:gd name="T7" fmla="*/ 113 h 179"/>
                <a:gd name="T8" fmla="*/ 42 w 144"/>
                <a:gd name="T9" fmla="*/ 143 h 179"/>
                <a:gd name="T10" fmla="*/ 42 w 144"/>
                <a:gd name="T11" fmla="*/ 155 h 179"/>
                <a:gd name="T12" fmla="*/ 36 w 144"/>
                <a:gd name="T13" fmla="*/ 167 h 179"/>
                <a:gd name="T14" fmla="*/ 30 w 144"/>
                <a:gd name="T15" fmla="*/ 173 h 179"/>
                <a:gd name="T16" fmla="*/ 24 w 144"/>
                <a:gd name="T17" fmla="*/ 173 h 179"/>
                <a:gd name="T18" fmla="*/ 12 w 144"/>
                <a:gd name="T19" fmla="*/ 173 h 179"/>
                <a:gd name="T20" fmla="*/ 6 w 144"/>
                <a:gd name="T21" fmla="*/ 173 h 179"/>
                <a:gd name="T22" fmla="*/ 0 w 144"/>
                <a:gd name="T23" fmla="*/ 179 h 179"/>
                <a:gd name="T24" fmla="*/ 0 w 144"/>
                <a:gd name="T25" fmla="*/ 179 h 179"/>
                <a:gd name="T26" fmla="*/ 0 w 144"/>
                <a:gd name="T27" fmla="*/ 179 h 179"/>
                <a:gd name="T28" fmla="*/ 12 w 144"/>
                <a:gd name="T29" fmla="*/ 167 h 179"/>
                <a:gd name="T30" fmla="*/ 24 w 144"/>
                <a:gd name="T31" fmla="*/ 155 h 179"/>
                <a:gd name="T32" fmla="*/ 36 w 144"/>
                <a:gd name="T33" fmla="*/ 131 h 179"/>
                <a:gd name="T34" fmla="*/ 36 w 144"/>
                <a:gd name="T35" fmla="*/ 113 h 179"/>
                <a:gd name="T36" fmla="*/ 36 w 144"/>
                <a:gd name="T37" fmla="*/ 101 h 179"/>
                <a:gd name="T38" fmla="*/ 30 w 144"/>
                <a:gd name="T39" fmla="*/ 83 h 179"/>
                <a:gd name="T40" fmla="*/ 36 w 144"/>
                <a:gd name="T41" fmla="*/ 71 h 179"/>
                <a:gd name="T42" fmla="*/ 48 w 144"/>
                <a:gd name="T43" fmla="*/ 65 h 179"/>
                <a:gd name="T44" fmla="*/ 54 w 144"/>
                <a:gd name="T45" fmla="*/ 54 h 179"/>
                <a:gd name="T46" fmla="*/ 60 w 144"/>
                <a:gd name="T47" fmla="*/ 36 h 179"/>
                <a:gd name="T48" fmla="*/ 66 w 144"/>
                <a:gd name="T49" fmla="*/ 30 h 179"/>
                <a:gd name="T50" fmla="*/ 78 w 144"/>
                <a:gd name="T51" fmla="*/ 24 h 179"/>
                <a:gd name="T52" fmla="*/ 102 w 144"/>
                <a:gd name="T53" fmla="*/ 18 h 179"/>
                <a:gd name="T54" fmla="*/ 114 w 144"/>
                <a:gd name="T55" fmla="*/ 6 h 179"/>
                <a:gd name="T56" fmla="*/ 120 w 144"/>
                <a:gd name="T57" fmla="*/ 6 h 179"/>
                <a:gd name="T58" fmla="*/ 120 w 144"/>
                <a:gd name="T59" fmla="*/ 24 h 179"/>
                <a:gd name="T60" fmla="*/ 126 w 144"/>
                <a:gd name="T61" fmla="*/ 42 h 179"/>
                <a:gd name="T62" fmla="*/ 138 w 144"/>
                <a:gd name="T63" fmla="*/ 54 h 179"/>
                <a:gd name="T64" fmla="*/ 144 w 144"/>
                <a:gd name="T65" fmla="*/ 60 h 179"/>
                <a:gd name="T66" fmla="*/ 132 w 144"/>
                <a:gd name="T67" fmla="*/ 60 h 179"/>
                <a:gd name="T68" fmla="*/ 126 w 144"/>
                <a:gd name="T69" fmla="*/ 71 h 179"/>
                <a:gd name="T70" fmla="*/ 126 w 144"/>
                <a:gd name="T71" fmla="*/ 77 h 17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44"/>
                <a:gd name="T109" fmla="*/ 0 h 179"/>
                <a:gd name="T110" fmla="*/ 144 w 144"/>
                <a:gd name="T111" fmla="*/ 179 h 17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44" h="179">
                  <a:moveTo>
                    <a:pt x="126" y="83"/>
                  </a:moveTo>
                  <a:lnTo>
                    <a:pt x="120" y="83"/>
                  </a:lnTo>
                  <a:lnTo>
                    <a:pt x="114" y="83"/>
                  </a:lnTo>
                  <a:lnTo>
                    <a:pt x="102" y="89"/>
                  </a:lnTo>
                  <a:lnTo>
                    <a:pt x="90" y="89"/>
                  </a:lnTo>
                  <a:lnTo>
                    <a:pt x="78" y="95"/>
                  </a:lnTo>
                  <a:lnTo>
                    <a:pt x="66" y="101"/>
                  </a:lnTo>
                  <a:lnTo>
                    <a:pt x="54" y="113"/>
                  </a:lnTo>
                  <a:lnTo>
                    <a:pt x="48" y="131"/>
                  </a:lnTo>
                  <a:lnTo>
                    <a:pt x="42" y="143"/>
                  </a:lnTo>
                  <a:lnTo>
                    <a:pt x="42" y="149"/>
                  </a:lnTo>
                  <a:lnTo>
                    <a:pt x="42" y="155"/>
                  </a:lnTo>
                  <a:lnTo>
                    <a:pt x="36" y="161"/>
                  </a:lnTo>
                  <a:lnTo>
                    <a:pt x="36" y="167"/>
                  </a:lnTo>
                  <a:lnTo>
                    <a:pt x="30" y="167"/>
                  </a:lnTo>
                  <a:lnTo>
                    <a:pt x="30" y="173"/>
                  </a:lnTo>
                  <a:lnTo>
                    <a:pt x="24" y="173"/>
                  </a:lnTo>
                  <a:lnTo>
                    <a:pt x="18" y="173"/>
                  </a:lnTo>
                  <a:lnTo>
                    <a:pt x="12" y="173"/>
                  </a:lnTo>
                  <a:lnTo>
                    <a:pt x="6" y="173"/>
                  </a:lnTo>
                  <a:lnTo>
                    <a:pt x="6" y="179"/>
                  </a:lnTo>
                  <a:lnTo>
                    <a:pt x="0" y="179"/>
                  </a:lnTo>
                  <a:lnTo>
                    <a:pt x="0" y="173"/>
                  </a:lnTo>
                  <a:lnTo>
                    <a:pt x="12" y="167"/>
                  </a:lnTo>
                  <a:lnTo>
                    <a:pt x="18" y="161"/>
                  </a:lnTo>
                  <a:lnTo>
                    <a:pt x="24" y="155"/>
                  </a:lnTo>
                  <a:lnTo>
                    <a:pt x="30" y="143"/>
                  </a:lnTo>
                  <a:lnTo>
                    <a:pt x="36" y="131"/>
                  </a:lnTo>
                  <a:lnTo>
                    <a:pt x="36" y="119"/>
                  </a:lnTo>
                  <a:lnTo>
                    <a:pt x="36" y="113"/>
                  </a:lnTo>
                  <a:lnTo>
                    <a:pt x="36" y="107"/>
                  </a:lnTo>
                  <a:lnTo>
                    <a:pt x="36" y="101"/>
                  </a:lnTo>
                  <a:lnTo>
                    <a:pt x="36" y="89"/>
                  </a:lnTo>
                  <a:lnTo>
                    <a:pt x="30" y="83"/>
                  </a:lnTo>
                  <a:lnTo>
                    <a:pt x="30" y="77"/>
                  </a:lnTo>
                  <a:lnTo>
                    <a:pt x="36" y="71"/>
                  </a:lnTo>
                  <a:lnTo>
                    <a:pt x="42" y="71"/>
                  </a:lnTo>
                  <a:lnTo>
                    <a:pt x="48" y="65"/>
                  </a:lnTo>
                  <a:lnTo>
                    <a:pt x="54" y="60"/>
                  </a:lnTo>
                  <a:lnTo>
                    <a:pt x="54" y="54"/>
                  </a:lnTo>
                  <a:lnTo>
                    <a:pt x="60" y="48"/>
                  </a:lnTo>
                  <a:lnTo>
                    <a:pt x="60" y="36"/>
                  </a:lnTo>
                  <a:lnTo>
                    <a:pt x="60" y="30"/>
                  </a:lnTo>
                  <a:lnTo>
                    <a:pt x="66" y="30"/>
                  </a:lnTo>
                  <a:lnTo>
                    <a:pt x="72" y="30"/>
                  </a:lnTo>
                  <a:lnTo>
                    <a:pt x="78" y="24"/>
                  </a:lnTo>
                  <a:lnTo>
                    <a:pt x="90" y="18"/>
                  </a:lnTo>
                  <a:lnTo>
                    <a:pt x="102" y="18"/>
                  </a:lnTo>
                  <a:lnTo>
                    <a:pt x="108" y="12"/>
                  </a:lnTo>
                  <a:lnTo>
                    <a:pt x="114" y="6"/>
                  </a:lnTo>
                  <a:lnTo>
                    <a:pt x="120" y="0"/>
                  </a:lnTo>
                  <a:lnTo>
                    <a:pt x="120" y="6"/>
                  </a:lnTo>
                  <a:lnTo>
                    <a:pt x="120" y="12"/>
                  </a:lnTo>
                  <a:lnTo>
                    <a:pt x="120" y="24"/>
                  </a:lnTo>
                  <a:lnTo>
                    <a:pt x="126" y="30"/>
                  </a:lnTo>
                  <a:lnTo>
                    <a:pt x="126" y="42"/>
                  </a:lnTo>
                  <a:lnTo>
                    <a:pt x="132" y="48"/>
                  </a:lnTo>
                  <a:lnTo>
                    <a:pt x="138" y="54"/>
                  </a:lnTo>
                  <a:lnTo>
                    <a:pt x="144" y="60"/>
                  </a:lnTo>
                  <a:lnTo>
                    <a:pt x="138" y="60"/>
                  </a:lnTo>
                  <a:lnTo>
                    <a:pt x="132" y="60"/>
                  </a:lnTo>
                  <a:lnTo>
                    <a:pt x="126" y="65"/>
                  </a:lnTo>
                  <a:lnTo>
                    <a:pt x="126" y="71"/>
                  </a:lnTo>
                  <a:lnTo>
                    <a:pt x="126" y="77"/>
                  </a:lnTo>
                  <a:lnTo>
                    <a:pt x="126" y="83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01" name="Freeform 447"/>
            <p:cNvSpPr>
              <a:spLocks/>
            </p:cNvSpPr>
            <p:nvPr/>
          </p:nvSpPr>
          <p:spPr bwMode="auto">
            <a:xfrm>
              <a:off x="5131" y="1523"/>
              <a:ext cx="84" cy="173"/>
            </a:xfrm>
            <a:custGeom>
              <a:avLst/>
              <a:gdLst>
                <a:gd name="T0" fmla="*/ 48 w 84"/>
                <a:gd name="T1" fmla="*/ 173 h 173"/>
                <a:gd name="T2" fmla="*/ 42 w 84"/>
                <a:gd name="T3" fmla="*/ 167 h 173"/>
                <a:gd name="T4" fmla="*/ 30 w 84"/>
                <a:gd name="T5" fmla="*/ 167 h 173"/>
                <a:gd name="T6" fmla="*/ 24 w 84"/>
                <a:gd name="T7" fmla="*/ 167 h 173"/>
                <a:gd name="T8" fmla="*/ 30 w 84"/>
                <a:gd name="T9" fmla="*/ 161 h 173"/>
                <a:gd name="T10" fmla="*/ 30 w 84"/>
                <a:gd name="T11" fmla="*/ 155 h 173"/>
                <a:gd name="T12" fmla="*/ 42 w 84"/>
                <a:gd name="T13" fmla="*/ 155 h 173"/>
                <a:gd name="T14" fmla="*/ 48 w 84"/>
                <a:gd name="T15" fmla="*/ 149 h 173"/>
                <a:gd name="T16" fmla="*/ 54 w 84"/>
                <a:gd name="T17" fmla="*/ 143 h 173"/>
                <a:gd name="T18" fmla="*/ 54 w 84"/>
                <a:gd name="T19" fmla="*/ 143 h 173"/>
                <a:gd name="T20" fmla="*/ 54 w 84"/>
                <a:gd name="T21" fmla="*/ 137 h 173"/>
                <a:gd name="T22" fmla="*/ 48 w 84"/>
                <a:gd name="T23" fmla="*/ 137 h 173"/>
                <a:gd name="T24" fmla="*/ 48 w 84"/>
                <a:gd name="T25" fmla="*/ 131 h 173"/>
                <a:gd name="T26" fmla="*/ 36 w 84"/>
                <a:gd name="T27" fmla="*/ 131 h 173"/>
                <a:gd name="T28" fmla="*/ 30 w 84"/>
                <a:gd name="T29" fmla="*/ 137 h 173"/>
                <a:gd name="T30" fmla="*/ 30 w 84"/>
                <a:gd name="T31" fmla="*/ 143 h 173"/>
                <a:gd name="T32" fmla="*/ 30 w 84"/>
                <a:gd name="T33" fmla="*/ 149 h 173"/>
                <a:gd name="T34" fmla="*/ 24 w 84"/>
                <a:gd name="T35" fmla="*/ 149 h 173"/>
                <a:gd name="T36" fmla="*/ 18 w 84"/>
                <a:gd name="T37" fmla="*/ 149 h 173"/>
                <a:gd name="T38" fmla="*/ 18 w 84"/>
                <a:gd name="T39" fmla="*/ 149 h 173"/>
                <a:gd name="T40" fmla="*/ 18 w 84"/>
                <a:gd name="T41" fmla="*/ 143 h 173"/>
                <a:gd name="T42" fmla="*/ 18 w 84"/>
                <a:gd name="T43" fmla="*/ 137 h 173"/>
                <a:gd name="T44" fmla="*/ 24 w 84"/>
                <a:gd name="T45" fmla="*/ 131 h 173"/>
                <a:gd name="T46" fmla="*/ 24 w 84"/>
                <a:gd name="T47" fmla="*/ 125 h 173"/>
                <a:gd name="T48" fmla="*/ 30 w 84"/>
                <a:gd name="T49" fmla="*/ 125 h 173"/>
                <a:gd name="T50" fmla="*/ 30 w 84"/>
                <a:gd name="T51" fmla="*/ 119 h 173"/>
                <a:gd name="T52" fmla="*/ 24 w 84"/>
                <a:gd name="T53" fmla="*/ 119 h 173"/>
                <a:gd name="T54" fmla="*/ 24 w 84"/>
                <a:gd name="T55" fmla="*/ 113 h 173"/>
                <a:gd name="T56" fmla="*/ 12 w 84"/>
                <a:gd name="T57" fmla="*/ 113 h 173"/>
                <a:gd name="T58" fmla="*/ 12 w 84"/>
                <a:gd name="T59" fmla="*/ 113 h 173"/>
                <a:gd name="T60" fmla="*/ 6 w 84"/>
                <a:gd name="T61" fmla="*/ 113 h 173"/>
                <a:gd name="T62" fmla="*/ 6 w 84"/>
                <a:gd name="T63" fmla="*/ 113 h 173"/>
                <a:gd name="T64" fmla="*/ 0 w 84"/>
                <a:gd name="T65" fmla="*/ 101 h 173"/>
                <a:gd name="T66" fmla="*/ 6 w 84"/>
                <a:gd name="T67" fmla="*/ 65 h 173"/>
                <a:gd name="T68" fmla="*/ 30 w 84"/>
                <a:gd name="T69" fmla="*/ 36 h 173"/>
                <a:gd name="T70" fmla="*/ 60 w 84"/>
                <a:gd name="T71" fmla="*/ 12 h 173"/>
                <a:gd name="T72" fmla="*/ 72 w 84"/>
                <a:gd name="T73" fmla="*/ 6 h 173"/>
                <a:gd name="T74" fmla="*/ 78 w 84"/>
                <a:gd name="T75" fmla="*/ 6 h 173"/>
                <a:gd name="T76" fmla="*/ 84 w 84"/>
                <a:gd name="T77" fmla="*/ 0 h 173"/>
                <a:gd name="T78" fmla="*/ 84 w 84"/>
                <a:gd name="T79" fmla="*/ 0 h 173"/>
                <a:gd name="T80" fmla="*/ 78 w 84"/>
                <a:gd name="T81" fmla="*/ 12 h 173"/>
                <a:gd name="T82" fmla="*/ 72 w 84"/>
                <a:gd name="T83" fmla="*/ 30 h 173"/>
                <a:gd name="T84" fmla="*/ 72 w 84"/>
                <a:gd name="T85" fmla="*/ 48 h 173"/>
                <a:gd name="T86" fmla="*/ 72 w 84"/>
                <a:gd name="T87" fmla="*/ 65 h 173"/>
                <a:gd name="T88" fmla="*/ 78 w 84"/>
                <a:gd name="T89" fmla="*/ 83 h 173"/>
                <a:gd name="T90" fmla="*/ 84 w 84"/>
                <a:gd name="T91" fmla="*/ 101 h 173"/>
                <a:gd name="T92" fmla="*/ 84 w 84"/>
                <a:gd name="T93" fmla="*/ 113 h 173"/>
                <a:gd name="T94" fmla="*/ 84 w 84"/>
                <a:gd name="T95" fmla="*/ 131 h 173"/>
                <a:gd name="T96" fmla="*/ 72 w 84"/>
                <a:gd name="T97" fmla="*/ 155 h 173"/>
                <a:gd name="T98" fmla="*/ 60 w 84"/>
                <a:gd name="T99" fmla="*/ 167 h 17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4"/>
                <a:gd name="T151" fmla="*/ 0 h 173"/>
                <a:gd name="T152" fmla="*/ 84 w 84"/>
                <a:gd name="T153" fmla="*/ 173 h 17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4" h="173">
                  <a:moveTo>
                    <a:pt x="48" y="173"/>
                  </a:moveTo>
                  <a:lnTo>
                    <a:pt x="48" y="173"/>
                  </a:lnTo>
                  <a:lnTo>
                    <a:pt x="42" y="167"/>
                  </a:lnTo>
                  <a:lnTo>
                    <a:pt x="36" y="167"/>
                  </a:lnTo>
                  <a:lnTo>
                    <a:pt x="30" y="167"/>
                  </a:lnTo>
                  <a:lnTo>
                    <a:pt x="24" y="167"/>
                  </a:lnTo>
                  <a:lnTo>
                    <a:pt x="24" y="161"/>
                  </a:lnTo>
                  <a:lnTo>
                    <a:pt x="30" y="161"/>
                  </a:lnTo>
                  <a:lnTo>
                    <a:pt x="30" y="155"/>
                  </a:lnTo>
                  <a:lnTo>
                    <a:pt x="36" y="155"/>
                  </a:lnTo>
                  <a:lnTo>
                    <a:pt x="42" y="155"/>
                  </a:lnTo>
                  <a:lnTo>
                    <a:pt x="48" y="149"/>
                  </a:lnTo>
                  <a:lnTo>
                    <a:pt x="54" y="149"/>
                  </a:lnTo>
                  <a:lnTo>
                    <a:pt x="54" y="143"/>
                  </a:lnTo>
                  <a:lnTo>
                    <a:pt x="54" y="137"/>
                  </a:lnTo>
                  <a:lnTo>
                    <a:pt x="48" y="137"/>
                  </a:lnTo>
                  <a:lnTo>
                    <a:pt x="48" y="131"/>
                  </a:lnTo>
                  <a:lnTo>
                    <a:pt x="42" y="131"/>
                  </a:lnTo>
                  <a:lnTo>
                    <a:pt x="36" y="131"/>
                  </a:lnTo>
                  <a:lnTo>
                    <a:pt x="30" y="137"/>
                  </a:lnTo>
                  <a:lnTo>
                    <a:pt x="30" y="143"/>
                  </a:lnTo>
                  <a:lnTo>
                    <a:pt x="30" y="149"/>
                  </a:lnTo>
                  <a:lnTo>
                    <a:pt x="24" y="149"/>
                  </a:lnTo>
                  <a:lnTo>
                    <a:pt x="18" y="155"/>
                  </a:lnTo>
                  <a:lnTo>
                    <a:pt x="18" y="149"/>
                  </a:lnTo>
                  <a:lnTo>
                    <a:pt x="12" y="149"/>
                  </a:lnTo>
                  <a:lnTo>
                    <a:pt x="18" y="143"/>
                  </a:lnTo>
                  <a:lnTo>
                    <a:pt x="18" y="137"/>
                  </a:lnTo>
                  <a:lnTo>
                    <a:pt x="24" y="131"/>
                  </a:lnTo>
                  <a:lnTo>
                    <a:pt x="24" y="125"/>
                  </a:lnTo>
                  <a:lnTo>
                    <a:pt x="30" y="125"/>
                  </a:lnTo>
                  <a:lnTo>
                    <a:pt x="30" y="119"/>
                  </a:lnTo>
                  <a:lnTo>
                    <a:pt x="24" y="119"/>
                  </a:lnTo>
                  <a:lnTo>
                    <a:pt x="24" y="113"/>
                  </a:lnTo>
                  <a:lnTo>
                    <a:pt x="18" y="113"/>
                  </a:lnTo>
                  <a:lnTo>
                    <a:pt x="12" y="113"/>
                  </a:lnTo>
                  <a:lnTo>
                    <a:pt x="6" y="113"/>
                  </a:lnTo>
                  <a:lnTo>
                    <a:pt x="6" y="119"/>
                  </a:lnTo>
                  <a:lnTo>
                    <a:pt x="0" y="101"/>
                  </a:lnTo>
                  <a:lnTo>
                    <a:pt x="0" y="83"/>
                  </a:lnTo>
                  <a:lnTo>
                    <a:pt x="6" y="65"/>
                  </a:lnTo>
                  <a:lnTo>
                    <a:pt x="18" y="54"/>
                  </a:lnTo>
                  <a:lnTo>
                    <a:pt x="30" y="36"/>
                  </a:lnTo>
                  <a:lnTo>
                    <a:pt x="42" y="24"/>
                  </a:lnTo>
                  <a:lnTo>
                    <a:pt x="60" y="12"/>
                  </a:lnTo>
                  <a:lnTo>
                    <a:pt x="72" y="6"/>
                  </a:lnTo>
                  <a:lnTo>
                    <a:pt x="78" y="6"/>
                  </a:lnTo>
                  <a:lnTo>
                    <a:pt x="84" y="0"/>
                  </a:lnTo>
                  <a:lnTo>
                    <a:pt x="84" y="6"/>
                  </a:lnTo>
                  <a:lnTo>
                    <a:pt x="78" y="12"/>
                  </a:lnTo>
                  <a:lnTo>
                    <a:pt x="72" y="24"/>
                  </a:lnTo>
                  <a:lnTo>
                    <a:pt x="72" y="30"/>
                  </a:lnTo>
                  <a:lnTo>
                    <a:pt x="66" y="42"/>
                  </a:lnTo>
                  <a:lnTo>
                    <a:pt x="72" y="48"/>
                  </a:lnTo>
                  <a:lnTo>
                    <a:pt x="72" y="60"/>
                  </a:lnTo>
                  <a:lnTo>
                    <a:pt x="72" y="65"/>
                  </a:lnTo>
                  <a:lnTo>
                    <a:pt x="78" y="77"/>
                  </a:lnTo>
                  <a:lnTo>
                    <a:pt x="78" y="83"/>
                  </a:lnTo>
                  <a:lnTo>
                    <a:pt x="84" y="89"/>
                  </a:lnTo>
                  <a:lnTo>
                    <a:pt x="84" y="101"/>
                  </a:lnTo>
                  <a:lnTo>
                    <a:pt x="84" y="107"/>
                  </a:lnTo>
                  <a:lnTo>
                    <a:pt x="84" y="113"/>
                  </a:lnTo>
                  <a:lnTo>
                    <a:pt x="84" y="119"/>
                  </a:lnTo>
                  <a:lnTo>
                    <a:pt x="84" y="131"/>
                  </a:lnTo>
                  <a:lnTo>
                    <a:pt x="78" y="143"/>
                  </a:lnTo>
                  <a:lnTo>
                    <a:pt x="72" y="155"/>
                  </a:lnTo>
                  <a:lnTo>
                    <a:pt x="66" y="161"/>
                  </a:lnTo>
                  <a:lnTo>
                    <a:pt x="60" y="167"/>
                  </a:lnTo>
                  <a:lnTo>
                    <a:pt x="48" y="173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02" name="Freeform 448"/>
            <p:cNvSpPr>
              <a:spLocks/>
            </p:cNvSpPr>
            <p:nvPr/>
          </p:nvSpPr>
          <p:spPr bwMode="auto">
            <a:xfrm>
              <a:off x="4994" y="1606"/>
              <a:ext cx="424" cy="299"/>
            </a:xfrm>
            <a:custGeom>
              <a:avLst/>
              <a:gdLst>
                <a:gd name="T0" fmla="*/ 197 w 424"/>
                <a:gd name="T1" fmla="*/ 252 h 299"/>
                <a:gd name="T2" fmla="*/ 179 w 424"/>
                <a:gd name="T3" fmla="*/ 281 h 299"/>
                <a:gd name="T4" fmla="*/ 173 w 424"/>
                <a:gd name="T5" fmla="*/ 287 h 299"/>
                <a:gd name="T6" fmla="*/ 149 w 424"/>
                <a:gd name="T7" fmla="*/ 252 h 299"/>
                <a:gd name="T8" fmla="*/ 131 w 424"/>
                <a:gd name="T9" fmla="*/ 240 h 299"/>
                <a:gd name="T10" fmla="*/ 120 w 424"/>
                <a:gd name="T11" fmla="*/ 210 h 299"/>
                <a:gd name="T12" fmla="*/ 126 w 424"/>
                <a:gd name="T13" fmla="*/ 162 h 299"/>
                <a:gd name="T14" fmla="*/ 149 w 424"/>
                <a:gd name="T15" fmla="*/ 126 h 299"/>
                <a:gd name="T16" fmla="*/ 149 w 424"/>
                <a:gd name="T17" fmla="*/ 108 h 299"/>
                <a:gd name="T18" fmla="*/ 137 w 424"/>
                <a:gd name="T19" fmla="*/ 126 h 299"/>
                <a:gd name="T20" fmla="*/ 114 w 424"/>
                <a:gd name="T21" fmla="*/ 162 h 299"/>
                <a:gd name="T22" fmla="*/ 72 w 424"/>
                <a:gd name="T23" fmla="*/ 186 h 299"/>
                <a:gd name="T24" fmla="*/ 48 w 424"/>
                <a:gd name="T25" fmla="*/ 180 h 299"/>
                <a:gd name="T26" fmla="*/ 24 w 424"/>
                <a:gd name="T27" fmla="*/ 168 h 299"/>
                <a:gd name="T28" fmla="*/ 12 w 424"/>
                <a:gd name="T29" fmla="*/ 156 h 299"/>
                <a:gd name="T30" fmla="*/ 36 w 424"/>
                <a:gd name="T31" fmla="*/ 144 h 299"/>
                <a:gd name="T32" fmla="*/ 66 w 424"/>
                <a:gd name="T33" fmla="*/ 108 h 299"/>
                <a:gd name="T34" fmla="*/ 108 w 424"/>
                <a:gd name="T35" fmla="*/ 96 h 299"/>
                <a:gd name="T36" fmla="*/ 120 w 424"/>
                <a:gd name="T37" fmla="*/ 96 h 299"/>
                <a:gd name="T38" fmla="*/ 131 w 424"/>
                <a:gd name="T39" fmla="*/ 90 h 299"/>
                <a:gd name="T40" fmla="*/ 126 w 424"/>
                <a:gd name="T41" fmla="*/ 108 h 299"/>
                <a:gd name="T42" fmla="*/ 126 w 424"/>
                <a:gd name="T43" fmla="*/ 114 h 299"/>
                <a:gd name="T44" fmla="*/ 137 w 424"/>
                <a:gd name="T45" fmla="*/ 114 h 299"/>
                <a:gd name="T46" fmla="*/ 143 w 424"/>
                <a:gd name="T47" fmla="*/ 102 h 299"/>
                <a:gd name="T48" fmla="*/ 143 w 424"/>
                <a:gd name="T49" fmla="*/ 90 h 299"/>
                <a:gd name="T50" fmla="*/ 149 w 424"/>
                <a:gd name="T51" fmla="*/ 102 h 299"/>
                <a:gd name="T52" fmla="*/ 167 w 424"/>
                <a:gd name="T53" fmla="*/ 102 h 299"/>
                <a:gd name="T54" fmla="*/ 185 w 424"/>
                <a:gd name="T55" fmla="*/ 102 h 299"/>
                <a:gd name="T56" fmla="*/ 197 w 424"/>
                <a:gd name="T57" fmla="*/ 90 h 299"/>
                <a:gd name="T58" fmla="*/ 215 w 424"/>
                <a:gd name="T59" fmla="*/ 90 h 299"/>
                <a:gd name="T60" fmla="*/ 227 w 424"/>
                <a:gd name="T61" fmla="*/ 66 h 299"/>
                <a:gd name="T62" fmla="*/ 263 w 424"/>
                <a:gd name="T63" fmla="*/ 12 h 299"/>
                <a:gd name="T64" fmla="*/ 311 w 424"/>
                <a:gd name="T65" fmla="*/ 0 h 299"/>
                <a:gd name="T66" fmla="*/ 340 w 424"/>
                <a:gd name="T67" fmla="*/ 6 h 299"/>
                <a:gd name="T68" fmla="*/ 376 w 424"/>
                <a:gd name="T69" fmla="*/ 18 h 299"/>
                <a:gd name="T70" fmla="*/ 406 w 424"/>
                <a:gd name="T71" fmla="*/ 24 h 299"/>
                <a:gd name="T72" fmla="*/ 418 w 424"/>
                <a:gd name="T73" fmla="*/ 30 h 299"/>
                <a:gd name="T74" fmla="*/ 376 w 424"/>
                <a:gd name="T75" fmla="*/ 84 h 299"/>
                <a:gd name="T76" fmla="*/ 335 w 424"/>
                <a:gd name="T77" fmla="*/ 108 h 299"/>
                <a:gd name="T78" fmla="*/ 287 w 424"/>
                <a:gd name="T79" fmla="*/ 126 h 299"/>
                <a:gd name="T80" fmla="*/ 251 w 424"/>
                <a:gd name="T81" fmla="*/ 114 h 299"/>
                <a:gd name="T82" fmla="*/ 221 w 424"/>
                <a:gd name="T83" fmla="*/ 102 h 299"/>
                <a:gd name="T84" fmla="*/ 209 w 424"/>
                <a:gd name="T85" fmla="*/ 96 h 299"/>
                <a:gd name="T86" fmla="*/ 191 w 424"/>
                <a:gd name="T87" fmla="*/ 102 h 299"/>
                <a:gd name="T88" fmla="*/ 185 w 424"/>
                <a:gd name="T89" fmla="*/ 108 h 299"/>
                <a:gd name="T90" fmla="*/ 203 w 424"/>
                <a:gd name="T91" fmla="*/ 108 h 299"/>
                <a:gd name="T92" fmla="*/ 227 w 424"/>
                <a:gd name="T93" fmla="*/ 108 h 299"/>
                <a:gd name="T94" fmla="*/ 257 w 424"/>
                <a:gd name="T95" fmla="*/ 114 h 299"/>
                <a:gd name="T96" fmla="*/ 299 w 424"/>
                <a:gd name="T97" fmla="*/ 156 h 299"/>
                <a:gd name="T98" fmla="*/ 317 w 424"/>
                <a:gd name="T99" fmla="*/ 210 h 299"/>
                <a:gd name="T100" fmla="*/ 305 w 424"/>
                <a:gd name="T101" fmla="*/ 222 h 299"/>
                <a:gd name="T102" fmla="*/ 257 w 424"/>
                <a:gd name="T103" fmla="*/ 204 h 299"/>
                <a:gd name="T104" fmla="*/ 221 w 424"/>
                <a:gd name="T105" fmla="*/ 198 h 299"/>
                <a:gd name="T106" fmla="*/ 197 w 424"/>
                <a:gd name="T107" fmla="*/ 168 h 299"/>
                <a:gd name="T108" fmla="*/ 185 w 424"/>
                <a:gd name="T109" fmla="*/ 126 h 299"/>
                <a:gd name="T110" fmla="*/ 167 w 424"/>
                <a:gd name="T111" fmla="*/ 108 h 299"/>
                <a:gd name="T112" fmla="*/ 155 w 424"/>
                <a:gd name="T113" fmla="*/ 108 h 299"/>
                <a:gd name="T114" fmla="*/ 161 w 424"/>
                <a:gd name="T115" fmla="*/ 126 h 299"/>
                <a:gd name="T116" fmla="*/ 191 w 424"/>
                <a:gd name="T117" fmla="*/ 156 h 29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24"/>
                <a:gd name="T178" fmla="*/ 0 h 299"/>
                <a:gd name="T179" fmla="*/ 424 w 424"/>
                <a:gd name="T180" fmla="*/ 299 h 29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24" h="299">
                  <a:moveTo>
                    <a:pt x="203" y="174"/>
                  </a:moveTo>
                  <a:lnTo>
                    <a:pt x="203" y="198"/>
                  </a:lnTo>
                  <a:lnTo>
                    <a:pt x="203" y="222"/>
                  </a:lnTo>
                  <a:lnTo>
                    <a:pt x="203" y="240"/>
                  </a:lnTo>
                  <a:lnTo>
                    <a:pt x="197" y="252"/>
                  </a:lnTo>
                  <a:lnTo>
                    <a:pt x="191" y="258"/>
                  </a:lnTo>
                  <a:lnTo>
                    <a:pt x="191" y="264"/>
                  </a:lnTo>
                  <a:lnTo>
                    <a:pt x="185" y="269"/>
                  </a:lnTo>
                  <a:lnTo>
                    <a:pt x="179" y="275"/>
                  </a:lnTo>
                  <a:lnTo>
                    <a:pt x="179" y="281"/>
                  </a:lnTo>
                  <a:lnTo>
                    <a:pt x="179" y="287"/>
                  </a:lnTo>
                  <a:lnTo>
                    <a:pt x="173" y="293"/>
                  </a:lnTo>
                  <a:lnTo>
                    <a:pt x="173" y="299"/>
                  </a:lnTo>
                  <a:lnTo>
                    <a:pt x="173" y="293"/>
                  </a:lnTo>
                  <a:lnTo>
                    <a:pt x="173" y="287"/>
                  </a:lnTo>
                  <a:lnTo>
                    <a:pt x="167" y="281"/>
                  </a:lnTo>
                  <a:lnTo>
                    <a:pt x="161" y="275"/>
                  </a:lnTo>
                  <a:lnTo>
                    <a:pt x="161" y="264"/>
                  </a:lnTo>
                  <a:lnTo>
                    <a:pt x="155" y="258"/>
                  </a:lnTo>
                  <a:lnTo>
                    <a:pt x="149" y="252"/>
                  </a:lnTo>
                  <a:lnTo>
                    <a:pt x="143" y="246"/>
                  </a:lnTo>
                  <a:lnTo>
                    <a:pt x="137" y="246"/>
                  </a:lnTo>
                  <a:lnTo>
                    <a:pt x="137" y="240"/>
                  </a:lnTo>
                  <a:lnTo>
                    <a:pt x="131" y="240"/>
                  </a:lnTo>
                  <a:lnTo>
                    <a:pt x="131" y="234"/>
                  </a:lnTo>
                  <a:lnTo>
                    <a:pt x="126" y="234"/>
                  </a:lnTo>
                  <a:lnTo>
                    <a:pt x="126" y="228"/>
                  </a:lnTo>
                  <a:lnTo>
                    <a:pt x="120" y="210"/>
                  </a:lnTo>
                  <a:lnTo>
                    <a:pt x="120" y="198"/>
                  </a:lnTo>
                  <a:lnTo>
                    <a:pt x="120" y="180"/>
                  </a:lnTo>
                  <a:lnTo>
                    <a:pt x="120" y="168"/>
                  </a:lnTo>
                  <a:lnTo>
                    <a:pt x="126" y="168"/>
                  </a:lnTo>
                  <a:lnTo>
                    <a:pt x="126" y="162"/>
                  </a:lnTo>
                  <a:lnTo>
                    <a:pt x="131" y="156"/>
                  </a:lnTo>
                  <a:lnTo>
                    <a:pt x="131" y="150"/>
                  </a:lnTo>
                  <a:lnTo>
                    <a:pt x="137" y="144"/>
                  </a:lnTo>
                  <a:lnTo>
                    <a:pt x="143" y="138"/>
                  </a:lnTo>
                  <a:lnTo>
                    <a:pt x="149" y="126"/>
                  </a:lnTo>
                  <a:lnTo>
                    <a:pt x="149" y="120"/>
                  </a:lnTo>
                  <a:lnTo>
                    <a:pt x="149" y="114"/>
                  </a:lnTo>
                  <a:lnTo>
                    <a:pt x="149" y="108"/>
                  </a:lnTo>
                  <a:lnTo>
                    <a:pt x="143" y="114"/>
                  </a:lnTo>
                  <a:lnTo>
                    <a:pt x="143" y="120"/>
                  </a:lnTo>
                  <a:lnTo>
                    <a:pt x="137" y="126"/>
                  </a:lnTo>
                  <a:lnTo>
                    <a:pt x="137" y="132"/>
                  </a:lnTo>
                  <a:lnTo>
                    <a:pt x="131" y="138"/>
                  </a:lnTo>
                  <a:lnTo>
                    <a:pt x="131" y="144"/>
                  </a:lnTo>
                  <a:lnTo>
                    <a:pt x="126" y="156"/>
                  </a:lnTo>
                  <a:lnTo>
                    <a:pt x="114" y="162"/>
                  </a:lnTo>
                  <a:lnTo>
                    <a:pt x="108" y="168"/>
                  </a:lnTo>
                  <a:lnTo>
                    <a:pt x="96" y="174"/>
                  </a:lnTo>
                  <a:lnTo>
                    <a:pt x="90" y="180"/>
                  </a:lnTo>
                  <a:lnTo>
                    <a:pt x="78" y="180"/>
                  </a:lnTo>
                  <a:lnTo>
                    <a:pt x="72" y="186"/>
                  </a:lnTo>
                  <a:lnTo>
                    <a:pt x="60" y="186"/>
                  </a:lnTo>
                  <a:lnTo>
                    <a:pt x="60" y="180"/>
                  </a:lnTo>
                  <a:lnTo>
                    <a:pt x="54" y="180"/>
                  </a:lnTo>
                  <a:lnTo>
                    <a:pt x="48" y="180"/>
                  </a:lnTo>
                  <a:lnTo>
                    <a:pt x="42" y="180"/>
                  </a:lnTo>
                  <a:lnTo>
                    <a:pt x="36" y="180"/>
                  </a:lnTo>
                  <a:lnTo>
                    <a:pt x="30" y="174"/>
                  </a:lnTo>
                  <a:lnTo>
                    <a:pt x="24" y="168"/>
                  </a:lnTo>
                  <a:lnTo>
                    <a:pt x="18" y="168"/>
                  </a:lnTo>
                  <a:lnTo>
                    <a:pt x="6" y="162"/>
                  </a:lnTo>
                  <a:lnTo>
                    <a:pt x="0" y="162"/>
                  </a:lnTo>
                  <a:lnTo>
                    <a:pt x="6" y="156"/>
                  </a:lnTo>
                  <a:lnTo>
                    <a:pt x="12" y="156"/>
                  </a:lnTo>
                  <a:lnTo>
                    <a:pt x="18" y="156"/>
                  </a:lnTo>
                  <a:lnTo>
                    <a:pt x="24" y="156"/>
                  </a:lnTo>
                  <a:lnTo>
                    <a:pt x="30" y="150"/>
                  </a:lnTo>
                  <a:lnTo>
                    <a:pt x="36" y="144"/>
                  </a:lnTo>
                  <a:lnTo>
                    <a:pt x="42" y="138"/>
                  </a:lnTo>
                  <a:lnTo>
                    <a:pt x="42" y="132"/>
                  </a:lnTo>
                  <a:lnTo>
                    <a:pt x="48" y="120"/>
                  </a:lnTo>
                  <a:lnTo>
                    <a:pt x="60" y="114"/>
                  </a:lnTo>
                  <a:lnTo>
                    <a:pt x="66" y="108"/>
                  </a:lnTo>
                  <a:lnTo>
                    <a:pt x="78" y="102"/>
                  </a:lnTo>
                  <a:lnTo>
                    <a:pt x="84" y="96"/>
                  </a:lnTo>
                  <a:lnTo>
                    <a:pt x="96" y="96"/>
                  </a:lnTo>
                  <a:lnTo>
                    <a:pt x="108" y="96"/>
                  </a:lnTo>
                  <a:lnTo>
                    <a:pt x="114" y="96"/>
                  </a:lnTo>
                  <a:lnTo>
                    <a:pt x="120" y="96"/>
                  </a:lnTo>
                  <a:lnTo>
                    <a:pt x="126" y="96"/>
                  </a:lnTo>
                  <a:lnTo>
                    <a:pt x="126" y="90"/>
                  </a:lnTo>
                  <a:lnTo>
                    <a:pt x="131" y="90"/>
                  </a:lnTo>
                  <a:lnTo>
                    <a:pt x="131" y="96"/>
                  </a:lnTo>
                  <a:lnTo>
                    <a:pt x="126" y="102"/>
                  </a:lnTo>
                  <a:lnTo>
                    <a:pt x="126" y="108"/>
                  </a:lnTo>
                  <a:lnTo>
                    <a:pt x="126" y="114"/>
                  </a:lnTo>
                  <a:lnTo>
                    <a:pt x="131" y="114"/>
                  </a:lnTo>
                  <a:lnTo>
                    <a:pt x="137" y="114"/>
                  </a:lnTo>
                  <a:lnTo>
                    <a:pt x="143" y="114"/>
                  </a:lnTo>
                  <a:lnTo>
                    <a:pt x="143" y="108"/>
                  </a:lnTo>
                  <a:lnTo>
                    <a:pt x="143" y="102"/>
                  </a:lnTo>
                  <a:lnTo>
                    <a:pt x="143" y="96"/>
                  </a:lnTo>
                  <a:lnTo>
                    <a:pt x="143" y="90"/>
                  </a:lnTo>
                  <a:lnTo>
                    <a:pt x="143" y="96"/>
                  </a:lnTo>
                  <a:lnTo>
                    <a:pt x="149" y="96"/>
                  </a:lnTo>
                  <a:lnTo>
                    <a:pt x="149" y="102"/>
                  </a:lnTo>
                  <a:lnTo>
                    <a:pt x="155" y="102"/>
                  </a:lnTo>
                  <a:lnTo>
                    <a:pt x="161" y="102"/>
                  </a:lnTo>
                  <a:lnTo>
                    <a:pt x="167" y="102"/>
                  </a:lnTo>
                  <a:lnTo>
                    <a:pt x="167" y="108"/>
                  </a:lnTo>
                  <a:lnTo>
                    <a:pt x="173" y="108"/>
                  </a:lnTo>
                  <a:lnTo>
                    <a:pt x="179" y="108"/>
                  </a:lnTo>
                  <a:lnTo>
                    <a:pt x="179" y="102"/>
                  </a:lnTo>
                  <a:lnTo>
                    <a:pt x="185" y="102"/>
                  </a:lnTo>
                  <a:lnTo>
                    <a:pt x="185" y="96"/>
                  </a:lnTo>
                  <a:lnTo>
                    <a:pt x="191" y="96"/>
                  </a:lnTo>
                  <a:lnTo>
                    <a:pt x="191" y="90"/>
                  </a:lnTo>
                  <a:lnTo>
                    <a:pt x="197" y="90"/>
                  </a:lnTo>
                  <a:lnTo>
                    <a:pt x="203" y="90"/>
                  </a:lnTo>
                  <a:lnTo>
                    <a:pt x="209" y="90"/>
                  </a:lnTo>
                  <a:lnTo>
                    <a:pt x="215" y="90"/>
                  </a:lnTo>
                  <a:lnTo>
                    <a:pt x="215" y="84"/>
                  </a:lnTo>
                  <a:lnTo>
                    <a:pt x="221" y="84"/>
                  </a:lnTo>
                  <a:lnTo>
                    <a:pt x="221" y="78"/>
                  </a:lnTo>
                  <a:lnTo>
                    <a:pt x="227" y="72"/>
                  </a:lnTo>
                  <a:lnTo>
                    <a:pt x="227" y="66"/>
                  </a:lnTo>
                  <a:lnTo>
                    <a:pt x="227" y="60"/>
                  </a:lnTo>
                  <a:lnTo>
                    <a:pt x="233" y="48"/>
                  </a:lnTo>
                  <a:lnTo>
                    <a:pt x="239" y="30"/>
                  </a:lnTo>
                  <a:lnTo>
                    <a:pt x="251" y="18"/>
                  </a:lnTo>
                  <a:lnTo>
                    <a:pt x="263" y="12"/>
                  </a:lnTo>
                  <a:lnTo>
                    <a:pt x="275" y="6"/>
                  </a:lnTo>
                  <a:lnTo>
                    <a:pt x="287" y="6"/>
                  </a:lnTo>
                  <a:lnTo>
                    <a:pt x="299" y="0"/>
                  </a:lnTo>
                  <a:lnTo>
                    <a:pt x="305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9" y="6"/>
                  </a:lnTo>
                  <a:lnTo>
                    <a:pt x="335" y="6"/>
                  </a:lnTo>
                  <a:lnTo>
                    <a:pt x="340" y="6"/>
                  </a:lnTo>
                  <a:lnTo>
                    <a:pt x="346" y="6"/>
                  </a:lnTo>
                  <a:lnTo>
                    <a:pt x="352" y="12"/>
                  </a:lnTo>
                  <a:lnTo>
                    <a:pt x="364" y="12"/>
                  </a:lnTo>
                  <a:lnTo>
                    <a:pt x="370" y="18"/>
                  </a:lnTo>
                  <a:lnTo>
                    <a:pt x="376" y="18"/>
                  </a:lnTo>
                  <a:lnTo>
                    <a:pt x="382" y="24"/>
                  </a:lnTo>
                  <a:lnTo>
                    <a:pt x="388" y="24"/>
                  </a:lnTo>
                  <a:lnTo>
                    <a:pt x="394" y="24"/>
                  </a:lnTo>
                  <a:lnTo>
                    <a:pt x="400" y="24"/>
                  </a:lnTo>
                  <a:lnTo>
                    <a:pt x="406" y="24"/>
                  </a:lnTo>
                  <a:lnTo>
                    <a:pt x="412" y="24"/>
                  </a:lnTo>
                  <a:lnTo>
                    <a:pt x="424" y="24"/>
                  </a:lnTo>
                  <a:lnTo>
                    <a:pt x="418" y="30"/>
                  </a:lnTo>
                  <a:lnTo>
                    <a:pt x="412" y="42"/>
                  </a:lnTo>
                  <a:lnTo>
                    <a:pt x="400" y="48"/>
                  </a:lnTo>
                  <a:lnTo>
                    <a:pt x="394" y="60"/>
                  </a:lnTo>
                  <a:lnTo>
                    <a:pt x="382" y="72"/>
                  </a:lnTo>
                  <a:lnTo>
                    <a:pt x="376" y="84"/>
                  </a:lnTo>
                  <a:lnTo>
                    <a:pt x="364" y="96"/>
                  </a:lnTo>
                  <a:lnTo>
                    <a:pt x="352" y="102"/>
                  </a:lnTo>
                  <a:lnTo>
                    <a:pt x="346" y="108"/>
                  </a:lnTo>
                  <a:lnTo>
                    <a:pt x="340" y="108"/>
                  </a:lnTo>
                  <a:lnTo>
                    <a:pt x="335" y="108"/>
                  </a:lnTo>
                  <a:lnTo>
                    <a:pt x="323" y="114"/>
                  </a:lnTo>
                  <a:lnTo>
                    <a:pt x="317" y="114"/>
                  </a:lnTo>
                  <a:lnTo>
                    <a:pt x="305" y="120"/>
                  </a:lnTo>
                  <a:lnTo>
                    <a:pt x="299" y="120"/>
                  </a:lnTo>
                  <a:lnTo>
                    <a:pt x="287" y="126"/>
                  </a:lnTo>
                  <a:lnTo>
                    <a:pt x="281" y="126"/>
                  </a:lnTo>
                  <a:lnTo>
                    <a:pt x="275" y="126"/>
                  </a:lnTo>
                  <a:lnTo>
                    <a:pt x="263" y="120"/>
                  </a:lnTo>
                  <a:lnTo>
                    <a:pt x="257" y="120"/>
                  </a:lnTo>
                  <a:lnTo>
                    <a:pt x="251" y="114"/>
                  </a:lnTo>
                  <a:lnTo>
                    <a:pt x="239" y="114"/>
                  </a:lnTo>
                  <a:lnTo>
                    <a:pt x="233" y="108"/>
                  </a:lnTo>
                  <a:lnTo>
                    <a:pt x="227" y="108"/>
                  </a:lnTo>
                  <a:lnTo>
                    <a:pt x="221" y="102"/>
                  </a:lnTo>
                  <a:lnTo>
                    <a:pt x="215" y="102"/>
                  </a:lnTo>
                  <a:lnTo>
                    <a:pt x="215" y="96"/>
                  </a:lnTo>
                  <a:lnTo>
                    <a:pt x="209" y="96"/>
                  </a:lnTo>
                  <a:lnTo>
                    <a:pt x="203" y="96"/>
                  </a:lnTo>
                  <a:lnTo>
                    <a:pt x="197" y="96"/>
                  </a:lnTo>
                  <a:lnTo>
                    <a:pt x="197" y="102"/>
                  </a:lnTo>
                  <a:lnTo>
                    <a:pt x="191" y="102"/>
                  </a:lnTo>
                  <a:lnTo>
                    <a:pt x="185" y="102"/>
                  </a:lnTo>
                  <a:lnTo>
                    <a:pt x="185" y="108"/>
                  </a:lnTo>
                  <a:lnTo>
                    <a:pt x="191" y="108"/>
                  </a:lnTo>
                  <a:lnTo>
                    <a:pt x="197" y="108"/>
                  </a:lnTo>
                  <a:lnTo>
                    <a:pt x="203" y="108"/>
                  </a:lnTo>
                  <a:lnTo>
                    <a:pt x="209" y="108"/>
                  </a:lnTo>
                  <a:lnTo>
                    <a:pt x="215" y="108"/>
                  </a:lnTo>
                  <a:lnTo>
                    <a:pt x="221" y="108"/>
                  </a:lnTo>
                  <a:lnTo>
                    <a:pt x="227" y="108"/>
                  </a:lnTo>
                  <a:lnTo>
                    <a:pt x="233" y="108"/>
                  </a:lnTo>
                  <a:lnTo>
                    <a:pt x="239" y="108"/>
                  </a:lnTo>
                  <a:lnTo>
                    <a:pt x="251" y="114"/>
                  </a:lnTo>
                  <a:lnTo>
                    <a:pt x="257" y="114"/>
                  </a:lnTo>
                  <a:lnTo>
                    <a:pt x="269" y="120"/>
                  </a:lnTo>
                  <a:lnTo>
                    <a:pt x="281" y="126"/>
                  </a:lnTo>
                  <a:lnTo>
                    <a:pt x="287" y="138"/>
                  </a:lnTo>
                  <a:lnTo>
                    <a:pt x="293" y="144"/>
                  </a:lnTo>
                  <a:lnTo>
                    <a:pt x="299" y="156"/>
                  </a:lnTo>
                  <a:lnTo>
                    <a:pt x="305" y="168"/>
                  </a:lnTo>
                  <a:lnTo>
                    <a:pt x="311" y="174"/>
                  </a:lnTo>
                  <a:lnTo>
                    <a:pt x="317" y="192"/>
                  </a:lnTo>
                  <a:lnTo>
                    <a:pt x="317" y="204"/>
                  </a:lnTo>
                  <a:lnTo>
                    <a:pt x="317" y="210"/>
                  </a:lnTo>
                  <a:lnTo>
                    <a:pt x="317" y="216"/>
                  </a:lnTo>
                  <a:lnTo>
                    <a:pt x="317" y="228"/>
                  </a:lnTo>
                  <a:lnTo>
                    <a:pt x="317" y="234"/>
                  </a:lnTo>
                  <a:lnTo>
                    <a:pt x="311" y="228"/>
                  </a:lnTo>
                  <a:lnTo>
                    <a:pt x="305" y="222"/>
                  </a:lnTo>
                  <a:lnTo>
                    <a:pt x="293" y="216"/>
                  </a:lnTo>
                  <a:lnTo>
                    <a:pt x="287" y="216"/>
                  </a:lnTo>
                  <a:lnTo>
                    <a:pt x="275" y="210"/>
                  </a:lnTo>
                  <a:lnTo>
                    <a:pt x="263" y="204"/>
                  </a:lnTo>
                  <a:lnTo>
                    <a:pt x="257" y="204"/>
                  </a:lnTo>
                  <a:lnTo>
                    <a:pt x="245" y="204"/>
                  </a:lnTo>
                  <a:lnTo>
                    <a:pt x="239" y="204"/>
                  </a:lnTo>
                  <a:lnTo>
                    <a:pt x="233" y="198"/>
                  </a:lnTo>
                  <a:lnTo>
                    <a:pt x="227" y="198"/>
                  </a:lnTo>
                  <a:lnTo>
                    <a:pt x="221" y="198"/>
                  </a:lnTo>
                  <a:lnTo>
                    <a:pt x="215" y="192"/>
                  </a:lnTo>
                  <a:lnTo>
                    <a:pt x="209" y="192"/>
                  </a:lnTo>
                  <a:lnTo>
                    <a:pt x="203" y="180"/>
                  </a:lnTo>
                  <a:lnTo>
                    <a:pt x="203" y="174"/>
                  </a:lnTo>
                  <a:lnTo>
                    <a:pt x="197" y="168"/>
                  </a:lnTo>
                  <a:lnTo>
                    <a:pt x="191" y="156"/>
                  </a:lnTo>
                  <a:lnTo>
                    <a:pt x="191" y="144"/>
                  </a:lnTo>
                  <a:lnTo>
                    <a:pt x="191" y="132"/>
                  </a:lnTo>
                  <a:lnTo>
                    <a:pt x="185" y="126"/>
                  </a:lnTo>
                  <a:lnTo>
                    <a:pt x="185" y="120"/>
                  </a:lnTo>
                  <a:lnTo>
                    <a:pt x="179" y="120"/>
                  </a:lnTo>
                  <a:lnTo>
                    <a:pt x="179" y="114"/>
                  </a:lnTo>
                  <a:lnTo>
                    <a:pt x="173" y="114"/>
                  </a:lnTo>
                  <a:lnTo>
                    <a:pt x="167" y="108"/>
                  </a:lnTo>
                  <a:lnTo>
                    <a:pt x="161" y="108"/>
                  </a:lnTo>
                  <a:lnTo>
                    <a:pt x="155" y="108"/>
                  </a:lnTo>
                  <a:lnTo>
                    <a:pt x="155" y="114"/>
                  </a:lnTo>
                  <a:lnTo>
                    <a:pt x="155" y="120"/>
                  </a:lnTo>
                  <a:lnTo>
                    <a:pt x="161" y="120"/>
                  </a:lnTo>
                  <a:lnTo>
                    <a:pt x="161" y="126"/>
                  </a:lnTo>
                  <a:lnTo>
                    <a:pt x="167" y="126"/>
                  </a:lnTo>
                  <a:lnTo>
                    <a:pt x="173" y="132"/>
                  </a:lnTo>
                  <a:lnTo>
                    <a:pt x="179" y="138"/>
                  </a:lnTo>
                  <a:lnTo>
                    <a:pt x="185" y="150"/>
                  </a:lnTo>
                  <a:lnTo>
                    <a:pt x="191" y="156"/>
                  </a:lnTo>
                  <a:lnTo>
                    <a:pt x="197" y="168"/>
                  </a:lnTo>
                  <a:lnTo>
                    <a:pt x="203" y="174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03" name="Freeform 449"/>
            <p:cNvSpPr>
              <a:spLocks/>
            </p:cNvSpPr>
            <p:nvPr/>
          </p:nvSpPr>
          <p:spPr bwMode="auto">
            <a:xfrm>
              <a:off x="5000" y="1565"/>
              <a:ext cx="125" cy="125"/>
            </a:xfrm>
            <a:custGeom>
              <a:avLst/>
              <a:gdLst>
                <a:gd name="T0" fmla="*/ 96 w 125"/>
                <a:gd name="T1" fmla="*/ 125 h 125"/>
                <a:gd name="T2" fmla="*/ 102 w 125"/>
                <a:gd name="T3" fmla="*/ 119 h 125"/>
                <a:gd name="T4" fmla="*/ 108 w 125"/>
                <a:gd name="T5" fmla="*/ 113 h 125"/>
                <a:gd name="T6" fmla="*/ 114 w 125"/>
                <a:gd name="T7" fmla="*/ 119 h 125"/>
                <a:gd name="T8" fmla="*/ 120 w 125"/>
                <a:gd name="T9" fmla="*/ 119 h 125"/>
                <a:gd name="T10" fmla="*/ 120 w 125"/>
                <a:gd name="T11" fmla="*/ 119 h 125"/>
                <a:gd name="T12" fmla="*/ 125 w 125"/>
                <a:gd name="T13" fmla="*/ 119 h 125"/>
                <a:gd name="T14" fmla="*/ 125 w 125"/>
                <a:gd name="T15" fmla="*/ 119 h 125"/>
                <a:gd name="T16" fmla="*/ 125 w 125"/>
                <a:gd name="T17" fmla="*/ 119 h 125"/>
                <a:gd name="T18" fmla="*/ 120 w 125"/>
                <a:gd name="T19" fmla="*/ 113 h 125"/>
                <a:gd name="T20" fmla="*/ 120 w 125"/>
                <a:gd name="T21" fmla="*/ 113 h 125"/>
                <a:gd name="T22" fmla="*/ 114 w 125"/>
                <a:gd name="T23" fmla="*/ 113 h 125"/>
                <a:gd name="T24" fmla="*/ 108 w 125"/>
                <a:gd name="T25" fmla="*/ 107 h 125"/>
                <a:gd name="T26" fmla="*/ 108 w 125"/>
                <a:gd name="T27" fmla="*/ 101 h 125"/>
                <a:gd name="T28" fmla="*/ 108 w 125"/>
                <a:gd name="T29" fmla="*/ 95 h 125"/>
                <a:gd name="T30" fmla="*/ 108 w 125"/>
                <a:gd name="T31" fmla="*/ 95 h 125"/>
                <a:gd name="T32" fmla="*/ 114 w 125"/>
                <a:gd name="T33" fmla="*/ 95 h 125"/>
                <a:gd name="T34" fmla="*/ 114 w 125"/>
                <a:gd name="T35" fmla="*/ 89 h 125"/>
                <a:gd name="T36" fmla="*/ 120 w 125"/>
                <a:gd name="T37" fmla="*/ 77 h 125"/>
                <a:gd name="T38" fmla="*/ 120 w 125"/>
                <a:gd name="T39" fmla="*/ 53 h 125"/>
                <a:gd name="T40" fmla="*/ 102 w 125"/>
                <a:gd name="T41" fmla="*/ 29 h 125"/>
                <a:gd name="T42" fmla="*/ 72 w 125"/>
                <a:gd name="T43" fmla="*/ 18 h 125"/>
                <a:gd name="T44" fmla="*/ 48 w 125"/>
                <a:gd name="T45" fmla="*/ 12 h 125"/>
                <a:gd name="T46" fmla="*/ 30 w 125"/>
                <a:gd name="T47" fmla="*/ 12 h 125"/>
                <a:gd name="T48" fmla="*/ 18 w 125"/>
                <a:gd name="T49" fmla="*/ 6 h 125"/>
                <a:gd name="T50" fmla="*/ 6 w 125"/>
                <a:gd name="T51" fmla="*/ 0 h 125"/>
                <a:gd name="T52" fmla="*/ 6 w 125"/>
                <a:gd name="T53" fmla="*/ 6 h 125"/>
                <a:gd name="T54" fmla="*/ 12 w 125"/>
                <a:gd name="T55" fmla="*/ 23 h 125"/>
                <a:gd name="T56" fmla="*/ 18 w 125"/>
                <a:gd name="T57" fmla="*/ 41 h 125"/>
                <a:gd name="T58" fmla="*/ 24 w 125"/>
                <a:gd name="T59" fmla="*/ 53 h 125"/>
                <a:gd name="T60" fmla="*/ 30 w 125"/>
                <a:gd name="T61" fmla="*/ 71 h 125"/>
                <a:gd name="T62" fmla="*/ 36 w 125"/>
                <a:gd name="T63" fmla="*/ 89 h 125"/>
                <a:gd name="T64" fmla="*/ 54 w 125"/>
                <a:gd name="T65" fmla="*/ 113 h 125"/>
                <a:gd name="T66" fmla="*/ 78 w 125"/>
                <a:gd name="T67" fmla="*/ 125 h 12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5"/>
                <a:gd name="T103" fmla="*/ 0 h 125"/>
                <a:gd name="T104" fmla="*/ 125 w 125"/>
                <a:gd name="T105" fmla="*/ 125 h 12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5" h="125">
                  <a:moveTo>
                    <a:pt x="96" y="125"/>
                  </a:moveTo>
                  <a:lnTo>
                    <a:pt x="96" y="125"/>
                  </a:lnTo>
                  <a:lnTo>
                    <a:pt x="102" y="119"/>
                  </a:lnTo>
                  <a:lnTo>
                    <a:pt x="108" y="113"/>
                  </a:lnTo>
                  <a:lnTo>
                    <a:pt x="114" y="113"/>
                  </a:lnTo>
                  <a:lnTo>
                    <a:pt x="114" y="119"/>
                  </a:lnTo>
                  <a:lnTo>
                    <a:pt x="120" y="119"/>
                  </a:lnTo>
                  <a:lnTo>
                    <a:pt x="125" y="119"/>
                  </a:lnTo>
                  <a:lnTo>
                    <a:pt x="125" y="113"/>
                  </a:lnTo>
                  <a:lnTo>
                    <a:pt x="120" y="113"/>
                  </a:lnTo>
                  <a:lnTo>
                    <a:pt x="114" y="113"/>
                  </a:lnTo>
                  <a:lnTo>
                    <a:pt x="108" y="113"/>
                  </a:lnTo>
                  <a:lnTo>
                    <a:pt x="108" y="107"/>
                  </a:lnTo>
                  <a:lnTo>
                    <a:pt x="108" y="101"/>
                  </a:lnTo>
                  <a:lnTo>
                    <a:pt x="108" y="95"/>
                  </a:lnTo>
                  <a:lnTo>
                    <a:pt x="114" y="95"/>
                  </a:lnTo>
                  <a:lnTo>
                    <a:pt x="114" y="89"/>
                  </a:lnTo>
                  <a:lnTo>
                    <a:pt x="120" y="89"/>
                  </a:lnTo>
                  <a:lnTo>
                    <a:pt x="120" y="77"/>
                  </a:lnTo>
                  <a:lnTo>
                    <a:pt x="120" y="65"/>
                  </a:lnTo>
                  <a:lnTo>
                    <a:pt x="120" y="53"/>
                  </a:lnTo>
                  <a:lnTo>
                    <a:pt x="114" y="41"/>
                  </a:lnTo>
                  <a:lnTo>
                    <a:pt x="102" y="29"/>
                  </a:lnTo>
                  <a:lnTo>
                    <a:pt x="90" y="23"/>
                  </a:lnTo>
                  <a:lnTo>
                    <a:pt x="72" y="18"/>
                  </a:lnTo>
                  <a:lnTo>
                    <a:pt x="54" y="12"/>
                  </a:lnTo>
                  <a:lnTo>
                    <a:pt x="48" y="12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23"/>
                  </a:lnTo>
                  <a:lnTo>
                    <a:pt x="18" y="29"/>
                  </a:lnTo>
                  <a:lnTo>
                    <a:pt x="18" y="41"/>
                  </a:lnTo>
                  <a:lnTo>
                    <a:pt x="24" y="47"/>
                  </a:lnTo>
                  <a:lnTo>
                    <a:pt x="24" y="53"/>
                  </a:lnTo>
                  <a:lnTo>
                    <a:pt x="24" y="65"/>
                  </a:lnTo>
                  <a:lnTo>
                    <a:pt x="30" y="71"/>
                  </a:lnTo>
                  <a:lnTo>
                    <a:pt x="30" y="83"/>
                  </a:lnTo>
                  <a:lnTo>
                    <a:pt x="36" y="89"/>
                  </a:lnTo>
                  <a:lnTo>
                    <a:pt x="42" y="101"/>
                  </a:lnTo>
                  <a:lnTo>
                    <a:pt x="54" y="113"/>
                  </a:lnTo>
                  <a:lnTo>
                    <a:pt x="66" y="119"/>
                  </a:lnTo>
                  <a:lnTo>
                    <a:pt x="78" y="125"/>
                  </a:lnTo>
                  <a:lnTo>
                    <a:pt x="96" y="125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04" name="Freeform 450"/>
            <p:cNvSpPr>
              <a:spLocks/>
            </p:cNvSpPr>
            <p:nvPr/>
          </p:nvSpPr>
          <p:spPr bwMode="auto">
            <a:xfrm>
              <a:off x="5137" y="1642"/>
              <a:ext cx="12" cy="12"/>
            </a:xfrm>
            <a:custGeom>
              <a:avLst/>
              <a:gdLst>
                <a:gd name="T0" fmla="*/ 0 w 12"/>
                <a:gd name="T1" fmla="*/ 6 h 12"/>
                <a:gd name="T2" fmla="*/ 0 w 12"/>
                <a:gd name="T3" fmla="*/ 0 h 12"/>
                <a:gd name="T4" fmla="*/ 6 w 12"/>
                <a:gd name="T5" fmla="*/ 0 h 12"/>
                <a:gd name="T6" fmla="*/ 6 w 12"/>
                <a:gd name="T7" fmla="*/ 0 h 12"/>
                <a:gd name="T8" fmla="*/ 6 w 12"/>
                <a:gd name="T9" fmla="*/ 0 h 12"/>
                <a:gd name="T10" fmla="*/ 12 w 12"/>
                <a:gd name="T11" fmla="*/ 0 h 12"/>
                <a:gd name="T12" fmla="*/ 12 w 12"/>
                <a:gd name="T13" fmla="*/ 0 h 12"/>
                <a:gd name="T14" fmla="*/ 12 w 12"/>
                <a:gd name="T15" fmla="*/ 0 h 12"/>
                <a:gd name="T16" fmla="*/ 12 w 12"/>
                <a:gd name="T17" fmla="*/ 6 h 12"/>
                <a:gd name="T18" fmla="*/ 12 w 12"/>
                <a:gd name="T19" fmla="*/ 6 h 12"/>
                <a:gd name="T20" fmla="*/ 12 w 12"/>
                <a:gd name="T21" fmla="*/ 12 h 12"/>
                <a:gd name="T22" fmla="*/ 12 w 12"/>
                <a:gd name="T23" fmla="*/ 12 h 12"/>
                <a:gd name="T24" fmla="*/ 6 w 12"/>
                <a:gd name="T25" fmla="*/ 12 h 12"/>
                <a:gd name="T26" fmla="*/ 6 w 12"/>
                <a:gd name="T27" fmla="*/ 12 h 12"/>
                <a:gd name="T28" fmla="*/ 6 w 12"/>
                <a:gd name="T29" fmla="*/ 12 h 12"/>
                <a:gd name="T30" fmla="*/ 0 w 12"/>
                <a:gd name="T31" fmla="*/ 6 h 12"/>
                <a:gd name="T32" fmla="*/ 0 w 12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6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05" name="Freeform 451"/>
            <p:cNvSpPr>
              <a:spLocks/>
            </p:cNvSpPr>
            <p:nvPr/>
          </p:nvSpPr>
          <p:spPr bwMode="auto">
            <a:xfrm>
              <a:off x="5167" y="1660"/>
              <a:ext cx="12" cy="12"/>
            </a:xfrm>
            <a:custGeom>
              <a:avLst/>
              <a:gdLst>
                <a:gd name="T0" fmla="*/ 0 w 12"/>
                <a:gd name="T1" fmla="*/ 0 h 12"/>
                <a:gd name="T2" fmla="*/ 0 w 12"/>
                <a:gd name="T3" fmla="*/ 0 h 12"/>
                <a:gd name="T4" fmla="*/ 6 w 12"/>
                <a:gd name="T5" fmla="*/ 0 h 12"/>
                <a:gd name="T6" fmla="*/ 6 w 12"/>
                <a:gd name="T7" fmla="*/ 0 h 12"/>
                <a:gd name="T8" fmla="*/ 12 w 12"/>
                <a:gd name="T9" fmla="*/ 0 h 12"/>
                <a:gd name="T10" fmla="*/ 12 w 12"/>
                <a:gd name="T11" fmla="*/ 6 h 12"/>
                <a:gd name="T12" fmla="*/ 12 w 12"/>
                <a:gd name="T13" fmla="*/ 6 h 12"/>
                <a:gd name="T14" fmla="*/ 12 w 12"/>
                <a:gd name="T15" fmla="*/ 12 h 12"/>
                <a:gd name="T16" fmla="*/ 12 w 12"/>
                <a:gd name="T17" fmla="*/ 12 h 12"/>
                <a:gd name="T18" fmla="*/ 6 w 12"/>
                <a:gd name="T19" fmla="*/ 12 h 12"/>
                <a:gd name="T20" fmla="*/ 6 w 12"/>
                <a:gd name="T21" fmla="*/ 12 h 12"/>
                <a:gd name="T22" fmla="*/ 0 w 12"/>
                <a:gd name="T23" fmla="*/ 12 h 12"/>
                <a:gd name="T24" fmla="*/ 0 w 12"/>
                <a:gd name="T25" fmla="*/ 12 h 12"/>
                <a:gd name="T26" fmla="*/ 0 w 12"/>
                <a:gd name="T27" fmla="*/ 6 h 12"/>
                <a:gd name="T28" fmla="*/ 0 w 12"/>
                <a:gd name="T29" fmla="*/ 6 h 12"/>
                <a:gd name="T30" fmla="*/ 0 w 12"/>
                <a:gd name="T31" fmla="*/ 6 h 12"/>
                <a:gd name="T32" fmla="*/ 0 w 1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06" name="Freeform 452"/>
            <p:cNvSpPr>
              <a:spLocks/>
            </p:cNvSpPr>
            <p:nvPr/>
          </p:nvSpPr>
          <p:spPr bwMode="auto">
            <a:xfrm>
              <a:off x="5131" y="1678"/>
              <a:ext cx="18" cy="12"/>
            </a:xfrm>
            <a:custGeom>
              <a:avLst/>
              <a:gdLst>
                <a:gd name="T0" fmla="*/ 0 w 18"/>
                <a:gd name="T1" fmla="*/ 0 h 12"/>
                <a:gd name="T2" fmla="*/ 6 w 18"/>
                <a:gd name="T3" fmla="*/ 0 h 12"/>
                <a:gd name="T4" fmla="*/ 6 w 18"/>
                <a:gd name="T5" fmla="*/ 0 h 12"/>
                <a:gd name="T6" fmla="*/ 12 w 18"/>
                <a:gd name="T7" fmla="*/ 0 h 12"/>
                <a:gd name="T8" fmla="*/ 12 w 18"/>
                <a:gd name="T9" fmla="*/ 0 h 12"/>
                <a:gd name="T10" fmla="*/ 18 w 18"/>
                <a:gd name="T11" fmla="*/ 0 h 12"/>
                <a:gd name="T12" fmla="*/ 18 w 18"/>
                <a:gd name="T13" fmla="*/ 6 h 12"/>
                <a:gd name="T14" fmla="*/ 12 w 18"/>
                <a:gd name="T15" fmla="*/ 6 h 12"/>
                <a:gd name="T16" fmla="*/ 12 w 18"/>
                <a:gd name="T17" fmla="*/ 12 h 12"/>
                <a:gd name="T18" fmla="*/ 12 w 18"/>
                <a:gd name="T19" fmla="*/ 12 h 12"/>
                <a:gd name="T20" fmla="*/ 6 w 18"/>
                <a:gd name="T21" fmla="*/ 12 h 12"/>
                <a:gd name="T22" fmla="*/ 6 w 18"/>
                <a:gd name="T23" fmla="*/ 12 h 12"/>
                <a:gd name="T24" fmla="*/ 6 w 18"/>
                <a:gd name="T25" fmla="*/ 12 h 12"/>
                <a:gd name="T26" fmla="*/ 0 w 18"/>
                <a:gd name="T27" fmla="*/ 6 h 12"/>
                <a:gd name="T28" fmla="*/ 0 w 18"/>
                <a:gd name="T29" fmla="*/ 6 h 12"/>
                <a:gd name="T30" fmla="*/ 0 w 18"/>
                <a:gd name="T31" fmla="*/ 0 h 12"/>
                <a:gd name="T32" fmla="*/ 0 w 18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2"/>
                <a:gd name="T53" fmla="*/ 18 w 1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2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07" name="Freeform 453"/>
            <p:cNvSpPr>
              <a:spLocks/>
            </p:cNvSpPr>
            <p:nvPr/>
          </p:nvSpPr>
          <p:spPr bwMode="auto">
            <a:xfrm>
              <a:off x="5108" y="1660"/>
              <a:ext cx="17" cy="12"/>
            </a:xfrm>
            <a:custGeom>
              <a:avLst/>
              <a:gdLst>
                <a:gd name="T0" fmla="*/ 6 w 17"/>
                <a:gd name="T1" fmla="*/ 0 h 12"/>
                <a:gd name="T2" fmla="*/ 6 w 17"/>
                <a:gd name="T3" fmla="*/ 0 h 12"/>
                <a:gd name="T4" fmla="*/ 0 w 17"/>
                <a:gd name="T5" fmla="*/ 6 h 12"/>
                <a:gd name="T6" fmla="*/ 0 w 17"/>
                <a:gd name="T7" fmla="*/ 6 h 12"/>
                <a:gd name="T8" fmla="*/ 6 w 17"/>
                <a:gd name="T9" fmla="*/ 12 h 12"/>
                <a:gd name="T10" fmla="*/ 6 w 17"/>
                <a:gd name="T11" fmla="*/ 12 h 12"/>
                <a:gd name="T12" fmla="*/ 12 w 17"/>
                <a:gd name="T13" fmla="*/ 12 h 12"/>
                <a:gd name="T14" fmla="*/ 12 w 17"/>
                <a:gd name="T15" fmla="*/ 12 h 12"/>
                <a:gd name="T16" fmla="*/ 17 w 17"/>
                <a:gd name="T17" fmla="*/ 12 h 12"/>
                <a:gd name="T18" fmla="*/ 17 w 17"/>
                <a:gd name="T19" fmla="*/ 12 h 12"/>
                <a:gd name="T20" fmla="*/ 17 w 17"/>
                <a:gd name="T21" fmla="*/ 6 h 12"/>
                <a:gd name="T22" fmla="*/ 17 w 17"/>
                <a:gd name="T23" fmla="*/ 6 h 12"/>
                <a:gd name="T24" fmla="*/ 17 w 17"/>
                <a:gd name="T25" fmla="*/ 0 h 12"/>
                <a:gd name="T26" fmla="*/ 12 w 17"/>
                <a:gd name="T27" fmla="*/ 0 h 12"/>
                <a:gd name="T28" fmla="*/ 12 w 17"/>
                <a:gd name="T29" fmla="*/ 0 h 12"/>
                <a:gd name="T30" fmla="*/ 6 w 17"/>
                <a:gd name="T31" fmla="*/ 0 h 12"/>
                <a:gd name="T32" fmla="*/ 6 w 17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"/>
                <a:gd name="T52" fmla="*/ 0 h 12"/>
                <a:gd name="T53" fmla="*/ 17 w 17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" h="12">
                  <a:moveTo>
                    <a:pt x="6" y="0"/>
                  </a:move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7" y="12"/>
                  </a:lnTo>
                  <a:lnTo>
                    <a:pt x="17" y="6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08" name="Freeform 454"/>
            <p:cNvSpPr>
              <a:spLocks/>
            </p:cNvSpPr>
            <p:nvPr/>
          </p:nvSpPr>
          <p:spPr bwMode="auto">
            <a:xfrm>
              <a:off x="5102" y="1684"/>
              <a:ext cx="12" cy="12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6 h 12"/>
                <a:gd name="T4" fmla="*/ 0 w 12"/>
                <a:gd name="T5" fmla="*/ 6 h 12"/>
                <a:gd name="T6" fmla="*/ 0 w 12"/>
                <a:gd name="T7" fmla="*/ 6 h 12"/>
                <a:gd name="T8" fmla="*/ 6 w 12"/>
                <a:gd name="T9" fmla="*/ 0 h 12"/>
                <a:gd name="T10" fmla="*/ 6 w 12"/>
                <a:gd name="T11" fmla="*/ 0 h 12"/>
                <a:gd name="T12" fmla="*/ 12 w 12"/>
                <a:gd name="T13" fmla="*/ 0 h 12"/>
                <a:gd name="T14" fmla="*/ 12 w 12"/>
                <a:gd name="T15" fmla="*/ 6 h 12"/>
                <a:gd name="T16" fmla="*/ 12 w 12"/>
                <a:gd name="T17" fmla="*/ 6 h 12"/>
                <a:gd name="T18" fmla="*/ 12 w 12"/>
                <a:gd name="T19" fmla="*/ 6 h 12"/>
                <a:gd name="T20" fmla="*/ 12 w 12"/>
                <a:gd name="T21" fmla="*/ 12 h 12"/>
                <a:gd name="T22" fmla="*/ 12 w 12"/>
                <a:gd name="T23" fmla="*/ 12 h 12"/>
                <a:gd name="T24" fmla="*/ 6 w 12"/>
                <a:gd name="T25" fmla="*/ 12 h 12"/>
                <a:gd name="T26" fmla="*/ 6 w 12"/>
                <a:gd name="T27" fmla="*/ 12 h 12"/>
                <a:gd name="T28" fmla="*/ 6 w 12"/>
                <a:gd name="T29" fmla="*/ 12 h 12"/>
                <a:gd name="T30" fmla="*/ 0 w 12"/>
                <a:gd name="T31" fmla="*/ 12 h 12"/>
                <a:gd name="T32" fmla="*/ 0 w 12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12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09" name="Freeform 455"/>
            <p:cNvSpPr>
              <a:spLocks/>
            </p:cNvSpPr>
            <p:nvPr/>
          </p:nvSpPr>
          <p:spPr bwMode="auto">
            <a:xfrm>
              <a:off x="5125" y="1708"/>
              <a:ext cx="12" cy="12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12 h 12"/>
                <a:gd name="T4" fmla="*/ 0 w 12"/>
                <a:gd name="T5" fmla="*/ 12 h 12"/>
                <a:gd name="T6" fmla="*/ 0 w 12"/>
                <a:gd name="T7" fmla="*/ 6 h 12"/>
                <a:gd name="T8" fmla="*/ 0 w 12"/>
                <a:gd name="T9" fmla="*/ 6 h 12"/>
                <a:gd name="T10" fmla="*/ 0 w 12"/>
                <a:gd name="T11" fmla="*/ 0 h 12"/>
                <a:gd name="T12" fmla="*/ 0 w 12"/>
                <a:gd name="T13" fmla="*/ 0 h 12"/>
                <a:gd name="T14" fmla="*/ 6 w 12"/>
                <a:gd name="T15" fmla="*/ 0 h 12"/>
                <a:gd name="T16" fmla="*/ 6 w 12"/>
                <a:gd name="T17" fmla="*/ 0 h 12"/>
                <a:gd name="T18" fmla="*/ 6 w 12"/>
                <a:gd name="T19" fmla="*/ 0 h 12"/>
                <a:gd name="T20" fmla="*/ 6 w 12"/>
                <a:gd name="T21" fmla="*/ 0 h 12"/>
                <a:gd name="T22" fmla="*/ 6 w 12"/>
                <a:gd name="T23" fmla="*/ 0 h 12"/>
                <a:gd name="T24" fmla="*/ 12 w 12"/>
                <a:gd name="T25" fmla="*/ 6 h 12"/>
                <a:gd name="T26" fmla="*/ 6 w 12"/>
                <a:gd name="T27" fmla="*/ 6 h 12"/>
                <a:gd name="T28" fmla="*/ 6 w 12"/>
                <a:gd name="T29" fmla="*/ 12 h 12"/>
                <a:gd name="T30" fmla="*/ 6 w 12"/>
                <a:gd name="T31" fmla="*/ 12 h 12"/>
                <a:gd name="T32" fmla="*/ 0 w 12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12"/>
                  </a:move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10" name="Freeform 456"/>
            <p:cNvSpPr>
              <a:spLocks/>
            </p:cNvSpPr>
            <p:nvPr/>
          </p:nvSpPr>
          <p:spPr bwMode="auto">
            <a:xfrm>
              <a:off x="5143" y="1690"/>
              <a:ext cx="12" cy="18"/>
            </a:xfrm>
            <a:custGeom>
              <a:avLst/>
              <a:gdLst>
                <a:gd name="T0" fmla="*/ 0 w 12"/>
                <a:gd name="T1" fmla="*/ 12 h 18"/>
                <a:gd name="T2" fmla="*/ 0 w 12"/>
                <a:gd name="T3" fmla="*/ 6 h 18"/>
                <a:gd name="T4" fmla="*/ 0 w 12"/>
                <a:gd name="T5" fmla="*/ 6 h 18"/>
                <a:gd name="T6" fmla="*/ 6 w 12"/>
                <a:gd name="T7" fmla="*/ 0 h 18"/>
                <a:gd name="T8" fmla="*/ 6 w 12"/>
                <a:gd name="T9" fmla="*/ 0 h 18"/>
                <a:gd name="T10" fmla="*/ 12 w 12"/>
                <a:gd name="T11" fmla="*/ 0 h 18"/>
                <a:gd name="T12" fmla="*/ 12 w 12"/>
                <a:gd name="T13" fmla="*/ 6 h 18"/>
                <a:gd name="T14" fmla="*/ 12 w 12"/>
                <a:gd name="T15" fmla="*/ 6 h 18"/>
                <a:gd name="T16" fmla="*/ 12 w 12"/>
                <a:gd name="T17" fmla="*/ 12 h 18"/>
                <a:gd name="T18" fmla="*/ 12 w 12"/>
                <a:gd name="T19" fmla="*/ 12 h 18"/>
                <a:gd name="T20" fmla="*/ 12 w 12"/>
                <a:gd name="T21" fmla="*/ 18 h 18"/>
                <a:gd name="T22" fmla="*/ 6 w 12"/>
                <a:gd name="T23" fmla="*/ 18 h 18"/>
                <a:gd name="T24" fmla="*/ 6 w 12"/>
                <a:gd name="T25" fmla="*/ 18 h 18"/>
                <a:gd name="T26" fmla="*/ 0 w 12"/>
                <a:gd name="T27" fmla="*/ 18 h 18"/>
                <a:gd name="T28" fmla="*/ 0 w 12"/>
                <a:gd name="T29" fmla="*/ 18 h 18"/>
                <a:gd name="T30" fmla="*/ 0 w 12"/>
                <a:gd name="T31" fmla="*/ 12 h 18"/>
                <a:gd name="T32" fmla="*/ 0 w 12"/>
                <a:gd name="T33" fmla="*/ 12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0" y="12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11" name="Freeform 457"/>
            <p:cNvSpPr>
              <a:spLocks/>
            </p:cNvSpPr>
            <p:nvPr/>
          </p:nvSpPr>
          <p:spPr bwMode="auto">
            <a:xfrm>
              <a:off x="5161" y="1696"/>
              <a:ext cx="12" cy="12"/>
            </a:xfrm>
            <a:custGeom>
              <a:avLst/>
              <a:gdLst>
                <a:gd name="T0" fmla="*/ 12 w 12"/>
                <a:gd name="T1" fmla="*/ 0 h 12"/>
                <a:gd name="T2" fmla="*/ 12 w 12"/>
                <a:gd name="T3" fmla="*/ 0 h 12"/>
                <a:gd name="T4" fmla="*/ 12 w 12"/>
                <a:gd name="T5" fmla="*/ 6 h 12"/>
                <a:gd name="T6" fmla="*/ 12 w 12"/>
                <a:gd name="T7" fmla="*/ 6 h 12"/>
                <a:gd name="T8" fmla="*/ 12 w 12"/>
                <a:gd name="T9" fmla="*/ 6 h 12"/>
                <a:gd name="T10" fmla="*/ 12 w 12"/>
                <a:gd name="T11" fmla="*/ 12 h 12"/>
                <a:gd name="T12" fmla="*/ 6 w 12"/>
                <a:gd name="T13" fmla="*/ 12 h 12"/>
                <a:gd name="T14" fmla="*/ 6 w 12"/>
                <a:gd name="T15" fmla="*/ 12 h 12"/>
                <a:gd name="T16" fmla="*/ 0 w 12"/>
                <a:gd name="T17" fmla="*/ 12 h 12"/>
                <a:gd name="T18" fmla="*/ 0 w 12"/>
                <a:gd name="T19" fmla="*/ 12 h 12"/>
                <a:gd name="T20" fmla="*/ 0 w 12"/>
                <a:gd name="T21" fmla="*/ 6 h 12"/>
                <a:gd name="T22" fmla="*/ 0 w 12"/>
                <a:gd name="T23" fmla="*/ 6 h 12"/>
                <a:gd name="T24" fmla="*/ 0 w 12"/>
                <a:gd name="T25" fmla="*/ 6 h 12"/>
                <a:gd name="T26" fmla="*/ 0 w 12"/>
                <a:gd name="T27" fmla="*/ 0 h 12"/>
                <a:gd name="T28" fmla="*/ 0 w 12"/>
                <a:gd name="T29" fmla="*/ 0 h 12"/>
                <a:gd name="T30" fmla="*/ 6 w 12"/>
                <a:gd name="T31" fmla="*/ 0 h 12"/>
                <a:gd name="T32" fmla="*/ 12 w 1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12" y="0"/>
                  </a:move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12" name="Freeform 458"/>
            <p:cNvSpPr>
              <a:spLocks/>
            </p:cNvSpPr>
            <p:nvPr/>
          </p:nvSpPr>
          <p:spPr bwMode="auto">
            <a:xfrm>
              <a:off x="5012" y="1714"/>
              <a:ext cx="108" cy="72"/>
            </a:xfrm>
            <a:custGeom>
              <a:avLst/>
              <a:gdLst>
                <a:gd name="T0" fmla="*/ 108 w 108"/>
                <a:gd name="T1" fmla="*/ 6 h 72"/>
                <a:gd name="T2" fmla="*/ 108 w 108"/>
                <a:gd name="T3" fmla="*/ 6 h 72"/>
                <a:gd name="T4" fmla="*/ 108 w 108"/>
                <a:gd name="T5" fmla="*/ 0 h 72"/>
                <a:gd name="T6" fmla="*/ 102 w 108"/>
                <a:gd name="T7" fmla="*/ 6 h 72"/>
                <a:gd name="T8" fmla="*/ 90 w 108"/>
                <a:gd name="T9" fmla="*/ 6 h 72"/>
                <a:gd name="T10" fmla="*/ 66 w 108"/>
                <a:gd name="T11" fmla="*/ 0 h 72"/>
                <a:gd name="T12" fmla="*/ 48 w 108"/>
                <a:gd name="T13" fmla="*/ 0 h 72"/>
                <a:gd name="T14" fmla="*/ 48 w 108"/>
                <a:gd name="T15" fmla="*/ 0 h 72"/>
                <a:gd name="T16" fmla="*/ 60 w 108"/>
                <a:gd name="T17" fmla="*/ 0 h 72"/>
                <a:gd name="T18" fmla="*/ 78 w 108"/>
                <a:gd name="T19" fmla="*/ 6 h 72"/>
                <a:gd name="T20" fmla="*/ 96 w 108"/>
                <a:gd name="T21" fmla="*/ 12 h 72"/>
                <a:gd name="T22" fmla="*/ 90 w 108"/>
                <a:gd name="T23" fmla="*/ 18 h 72"/>
                <a:gd name="T24" fmla="*/ 84 w 108"/>
                <a:gd name="T25" fmla="*/ 18 h 72"/>
                <a:gd name="T26" fmla="*/ 72 w 108"/>
                <a:gd name="T27" fmla="*/ 24 h 72"/>
                <a:gd name="T28" fmla="*/ 60 w 108"/>
                <a:gd name="T29" fmla="*/ 18 h 72"/>
                <a:gd name="T30" fmla="*/ 42 w 108"/>
                <a:gd name="T31" fmla="*/ 18 h 72"/>
                <a:gd name="T32" fmla="*/ 30 w 108"/>
                <a:gd name="T33" fmla="*/ 18 h 72"/>
                <a:gd name="T34" fmla="*/ 36 w 108"/>
                <a:gd name="T35" fmla="*/ 18 h 72"/>
                <a:gd name="T36" fmla="*/ 48 w 108"/>
                <a:gd name="T37" fmla="*/ 18 h 72"/>
                <a:gd name="T38" fmla="*/ 54 w 108"/>
                <a:gd name="T39" fmla="*/ 24 h 72"/>
                <a:gd name="T40" fmla="*/ 72 w 108"/>
                <a:gd name="T41" fmla="*/ 24 h 72"/>
                <a:gd name="T42" fmla="*/ 72 w 108"/>
                <a:gd name="T43" fmla="*/ 30 h 72"/>
                <a:gd name="T44" fmla="*/ 66 w 108"/>
                <a:gd name="T45" fmla="*/ 30 h 72"/>
                <a:gd name="T46" fmla="*/ 54 w 108"/>
                <a:gd name="T47" fmla="*/ 36 h 72"/>
                <a:gd name="T48" fmla="*/ 48 w 108"/>
                <a:gd name="T49" fmla="*/ 36 h 72"/>
                <a:gd name="T50" fmla="*/ 42 w 108"/>
                <a:gd name="T51" fmla="*/ 36 h 72"/>
                <a:gd name="T52" fmla="*/ 36 w 108"/>
                <a:gd name="T53" fmla="*/ 30 h 72"/>
                <a:gd name="T54" fmla="*/ 24 w 108"/>
                <a:gd name="T55" fmla="*/ 30 h 72"/>
                <a:gd name="T56" fmla="*/ 36 w 108"/>
                <a:gd name="T57" fmla="*/ 36 h 72"/>
                <a:gd name="T58" fmla="*/ 42 w 108"/>
                <a:gd name="T59" fmla="*/ 42 h 72"/>
                <a:gd name="T60" fmla="*/ 24 w 108"/>
                <a:gd name="T61" fmla="*/ 48 h 72"/>
                <a:gd name="T62" fmla="*/ 6 w 108"/>
                <a:gd name="T63" fmla="*/ 48 h 72"/>
                <a:gd name="T64" fmla="*/ 0 w 108"/>
                <a:gd name="T65" fmla="*/ 54 h 72"/>
                <a:gd name="T66" fmla="*/ 12 w 108"/>
                <a:gd name="T67" fmla="*/ 54 h 72"/>
                <a:gd name="T68" fmla="*/ 30 w 108"/>
                <a:gd name="T69" fmla="*/ 48 h 72"/>
                <a:gd name="T70" fmla="*/ 48 w 108"/>
                <a:gd name="T71" fmla="*/ 42 h 72"/>
                <a:gd name="T72" fmla="*/ 48 w 108"/>
                <a:gd name="T73" fmla="*/ 60 h 72"/>
                <a:gd name="T74" fmla="*/ 36 w 108"/>
                <a:gd name="T75" fmla="*/ 72 h 72"/>
                <a:gd name="T76" fmla="*/ 42 w 108"/>
                <a:gd name="T77" fmla="*/ 72 h 72"/>
                <a:gd name="T78" fmla="*/ 54 w 108"/>
                <a:gd name="T79" fmla="*/ 48 h 72"/>
                <a:gd name="T80" fmla="*/ 60 w 108"/>
                <a:gd name="T81" fmla="*/ 42 h 72"/>
                <a:gd name="T82" fmla="*/ 72 w 108"/>
                <a:gd name="T83" fmla="*/ 36 h 72"/>
                <a:gd name="T84" fmla="*/ 78 w 108"/>
                <a:gd name="T85" fmla="*/ 30 h 72"/>
                <a:gd name="T86" fmla="*/ 78 w 108"/>
                <a:gd name="T87" fmla="*/ 60 h 72"/>
                <a:gd name="T88" fmla="*/ 72 w 108"/>
                <a:gd name="T89" fmla="*/ 66 h 72"/>
                <a:gd name="T90" fmla="*/ 78 w 108"/>
                <a:gd name="T91" fmla="*/ 60 h 72"/>
                <a:gd name="T92" fmla="*/ 84 w 108"/>
                <a:gd name="T93" fmla="*/ 30 h 72"/>
                <a:gd name="T94" fmla="*/ 96 w 108"/>
                <a:gd name="T95" fmla="*/ 18 h 72"/>
                <a:gd name="T96" fmla="*/ 102 w 108"/>
                <a:gd name="T97" fmla="*/ 18 h 72"/>
                <a:gd name="T98" fmla="*/ 102 w 108"/>
                <a:gd name="T99" fmla="*/ 24 h 72"/>
                <a:gd name="T100" fmla="*/ 102 w 108"/>
                <a:gd name="T101" fmla="*/ 54 h 72"/>
                <a:gd name="T102" fmla="*/ 108 w 108"/>
                <a:gd name="T103" fmla="*/ 18 h 7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8"/>
                <a:gd name="T157" fmla="*/ 0 h 72"/>
                <a:gd name="T158" fmla="*/ 108 w 108"/>
                <a:gd name="T159" fmla="*/ 72 h 7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8" h="72">
                  <a:moveTo>
                    <a:pt x="108" y="6"/>
                  </a:moveTo>
                  <a:lnTo>
                    <a:pt x="108" y="6"/>
                  </a:lnTo>
                  <a:lnTo>
                    <a:pt x="108" y="0"/>
                  </a:lnTo>
                  <a:lnTo>
                    <a:pt x="102" y="6"/>
                  </a:lnTo>
                  <a:lnTo>
                    <a:pt x="96" y="6"/>
                  </a:lnTo>
                  <a:lnTo>
                    <a:pt x="90" y="6"/>
                  </a:lnTo>
                  <a:lnTo>
                    <a:pt x="84" y="6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6" y="6"/>
                  </a:lnTo>
                  <a:lnTo>
                    <a:pt x="72" y="6"/>
                  </a:lnTo>
                  <a:lnTo>
                    <a:pt x="78" y="6"/>
                  </a:lnTo>
                  <a:lnTo>
                    <a:pt x="84" y="6"/>
                  </a:lnTo>
                  <a:lnTo>
                    <a:pt x="90" y="12"/>
                  </a:lnTo>
                  <a:lnTo>
                    <a:pt x="96" y="12"/>
                  </a:lnTo>
                  <a:lnTo>
                    <a:pt x="96" y="18"/>
                  </a:lnTo>
                  <a:lnTo>
                    <a:pt x="90" y="18"/>
                  </a:lnTo>
                  <a:lnTo>
                    <a:pt x="84" y="18"/>
                  </a:lnTo>
                  <a:lnTo>
                    <a:pt x="78" y="24"/>
                  </a:lnTo>
                  <a:lnTo>
                    <a:pt x="72" y="24"/>
                  </a:lnTo>
                  <a:lnTo>
                    <a:pt x="72" y="18"/>
                  </a:lnTo>
                  <a:lnTo>
                    <a:pt x="66" y="18"/>
                  </a:lnTo>
                  <a:lnTo>
                    <a:pt x="60" y="18"/>
                  </a:lnTo>
                  <a:lnTo>
                    <a:pt x="48" y="18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36" y="18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54" y="18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72" y="30"/>
                  </a:lnTo>
                  <a:lnTo>
                    <a:pt x="66" y="30"/>
                  </a:lnTo>
                  <a:lnTo>
                    <a:pt x="60" y="30"/>
                  </a:lnTo>
                  <a:lnTo>
                    <a:pt x="60" y="36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2" y="36"/>
                  </a:lnTo>
                  <a:lnTo>
                    <a:pt x="42" y="30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30" y="36"/>
                  </a:lnTo>
                  <a:lnTo>
                    <a:pt x="36" y="36"/>
                  </a:lnTo>
                  <a:lnTo>
                    <a:pt x="42" y="36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0" y="42"/>
                  </a:lnTo>
                  <a:lnTo>
                    <a:pt x="24" y="48"/>
                  </a:lnTo>
                  <a:lnTo>
                    <a:pt x="18" y="48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6" y="54"/>
                  </a:lnTo>
                  <a:lnTo>
                    <a:pt x="12" y="54"/>
                  </a:lnTo>
                  <a:lnTo>
                    <a:pt x="18" y="48"/>
                  </a:lnTo>
                  <a:lnTo>
                    <a:pt x="24" y="48"/>
                  </a:lnTo>
                  <a:lnTo>
                    <a:pt x="30" y="48"/>
                  </a:lnTo>
                  <a:lnTo>
                    <a:pt x="36" y="48"/>
                  </a:lnTo>
                  <a:lnTo>
                    <a:pt x="42" y="48"/>
                  </a:lnTo>
                  <a:lnTo>
                    <a:pt x="48" y="42"/>
                  </a:lnTo>
                  <a:lnTo>
                    <a:pt x="48" y="48"/>
                  </a:lnTo>
                  <a:lnTo>
                    <a:pt x="48" y="60"/>
                  </a:lnTo>
                  <a:lnTo>
                    <a:pt x="42" y="66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42" y="72"/>
                  </a:lnTo>
                  <a:lnTo>
                    <a:pt x="48" y="66"/>
                  </a:lnTo>
                  <a:lnTo>
                    <a:pt x="48" y="60"/>
                  </a:lnTo>
                  <a:lnTo>
                    <a:pt x="54" y="48"/>
                  </a:lnTo>
                  <a:lnTo>
                    <a:pt x="54" y="42"/>
                  </a:lnTo>
                  <a:lnTo>
                    <a:pt x="60" y="42"/>
                  </a:lnTo>
                  <a:lnTo>
                    <a:pt x="66" y="42"/>
                  </a:lnTo>
                  <a:lnTo>
                    <a:pt x="66" y="36"/>
                  </a:lnTo>
                  <a:lnTo>
                    <a:pt x="72" y="36"/>
                  </a:lnTo>
                  <a:lnTo>
                    <a:pt x="78" y="36"/>
                  </a:lnTo>
                  <a:lnTo>
                    <a:pt x="78" y="30"/>
                  </a:lnTo>
                  <a:lnTo>
                    <a:pt x="78" y="42"/>
                  </a:lnTo>
                  <a:lnTo>
                    <a:pt x="78" y="48"/>
                  </a:lnTo>
                  <a:lnTo>
                    <a:pt x="78" y="60"/>
                  </a:lnTo>
                  <a:lnTo>
                    <a:pt x="78" y="66"/>
                  </a:lnTo>
                  <a:lnTo>
                    <a:pt x="72" y="66"/>
                  </a:lnTo>
                  <a:lnTo>
                    <a:pt x="78" y="66"/>
                  </a:lnTo>
                  <a:lnTo>
                    <a:pt x="78" y="60"/>
                  </a:lnTo>
                  <a:lnTo>
                    <a:pt x="84" y="48"/>
                  </a:lnTo>
                  <a:lnTo>
                    <a:pt x="84" y="36"/>
                  </a:lnTo>
                  <a:lnTo>
                    <a:pt x="84" y="30"/>
                  </a:lnTo>
                  <a:lnTo>
                    <a:pt x="90" y="24"/>
                  </a:lnTo>
                  <a:lnTo>
                    <a:pt x="96" y="24"/>
                  </a:lnTo>
                  <a:lnTo>
                    <a:pt x="96" y="18"/>
                  </a:lnTo>
                  <a:lnTo>
                    <a:pt x="102" y="18"/>
                  </a:lnTo>
                  <a:lnTo>
                    <a:pt x="102" y="24"/>
                  </a:lnTo>
                  <a:lnTo>
                    <a:pt x="102" y="36"/>
                  </a:lnTo>
                  <a:lnTo>
                    <a:pt x="102" y="48"/>
                  </a:lnTo>
                  <a:lnTo>
                    <a:pt x="102" y="54"/>
                  </a:lnTo>
                  <a:lnTo>
                    <a:pt x="102" y="42"/>
                  </a:lnTo>
                  <a:lnTo>
                    <a:pt x="108" y="30"/>
                  </a:lnTo>
                  <a:lnTo>
                    <a:pt x="108" y="18"/>
                  </a:lnTo>
                  <a:lnTo>
                    <a:pt x="108" y="6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13" name="Freeform 459"/>
            <p:cNvSpPr>
              <a:spLocks/>
            </p:cNvSpPr>
            <p:nvPr/>
          </p:nvSpPr>
          <p:spPr bwMode="auto">
            <a:xfrm>
              <a:off x="5024" y="1583"/>
              <a:ext cx="84" cy="83"/>
            </a:xfrm>
            <a:custGeom>
              <a:avLst/>
              <a:gdLst>
                <a:gd name="T0" fmla="*/ 84 w 84"/>
                <a:gd name="T1" fmla="*/ 77 h 83"/>
                <a:gd name="T2" fmla="*/ 84 w 84"/>
                <a:gd name="T3" fmla="*/ 77 h 83"/>
                <a:gd name="T4" fmla="*/ 84 w 84"/>
                <a:gd name="T5" fmla="*/ 71 h 83"/>
                <a:gd name="T6" fmla="*/ 78 w 84"/>
                <a:gd name="T7" fmla="*/ 65 h 83"/>
                <a:gd name="T8" fmla="*/ 72 w 84"/>
                <a:gd name="T9" fmla="*/ 59 h 83"/>
                <a:gd name="T10" fmla="*/ 72 w 84"/>
                <a:gd name="T11" fmla="*/ 35 h 83"/>
                <a:gd name="T12" fmla="*/ 66 w 84"/>
                <a:gd name="T13" fmla="*/ 29 h 83"/>
                <a:gd name="T14" fmla="*/ 66 w 84"/>
                <a:gd name="T15" fmla="*/ 29 h 83"/>
                <a:gd name="T16" fmla="*/ 66 w 84"/>
                <a:gd name="T17" fmla="*/ 35 h 83"/>
                <a:gd name="T18" fmla="*/ 66 w 84"/>
                <a:gd name="T19" fmla="*/ 53 h 83"/>
                <a:gd name="T20" fmla="*/ 66 w 84"/>
                <a:gd name="T21" fmla="*/ 59 h 83"/>
                <a:gd name="T22" fmla="*/ 60 w 84"/>
                <a:gd name="T23" fmla="*/ 53 h 83"/>
                <a:gd name="T24" fmla="*/ 54 w 84"/>
                <a:gd name="T25" fmla="*/ 53 h 83"/>
                <a:gd name="T26" fmla="*/ 54 w 84"/>
                <a:gd name="T27" fmla="*/ 47 h 83"/>
                <a:gd name="T28" fmla="*/ 48 w 84"/>
                <a:gd name="T29" fmla="*/ 41 h 83"/>
                <a:gd name="T30" fmla="*/ 48 w 84"/>
                <a:gd name="T31" fmla="*/ 23 h 83"/>
                <a:gd name="T32" fmla="*/ 42 w 84"/>
                <a:gd name="T33" fmla="*/ 11 h 83"/>
                <a:gd name="T34" fmla="*/ 42 w 84"/>
                <a:gd name="T35" fmla="*/ 5 h 83"/>
                <a:gd name="T36" fmla="*/ 42 w 84"/>
                <a:gd name="T37" fmla="*/ 0 h 83"/>
                <a:gd name="T38" fmla="*/ 42 w 84"/>
                <a:gd name="T39" fmla="*/ 5 h 83"/>
                <a:gd name="T40" fmla="*/ 42 w 84"/>
                <a:gd name="T41" fmla="*/ 11 h 83"/>
                <a:gd name="T42" fmla="*/ 42 w 84"/>
                <a:gd name="T43" fmla="*/ 17 h 83"/>
                <a:gd name="T44" fmla="*/ 42 w 84"/>
                <a:gd name="T45" fmla="*/ 23 h 83"/>
                <a:gd name="T46" fmla="*/ 42 w 84"/>
                <a:gd name="T47" fmla="*/ 35 h 83"/>
                <a:gd name="T48" fmla="*/ 36 w 84"/>
                <a:gd name="T49" fmla="*/ 35 h 83"/>
                <a:gd name="T50" fmla="*/ 24 w 84"/>
                <a:gd name="T51" fmla="*/ 23 h 83"/>
                <a:gd name="T52" fmla="*/ 12 w 84"/>
                <a:gd name="T53" fmla="*/ 11 h 83"/>
                <a:gd name="T54" fmla="*/ 0 w 84"/>
                <a:gd name="T55" fmla="*/ 0 h 83"/>
                <a:gd name="T56" fmla="*/ 0 w 84"/>
                <a:gd name="T57" fmla="*/ 5 h 83"/>
                <a:gd name="T58" fmla="*/ 6 w 84"/>
                <a:gd name="T59" fmla="*/ 11 h 83"/>
                <a:gd name="T60" fmla="*/ 12 w 84"/>
                <a:gd name="T61" fmla="*/ 17 h 83"/>
                <a:gd name="T62" fmla="*/ 18 w 84"/>
                <a:gd name="T63" fmla="*/ 23 h 83"/>
                <a:gd name="T64" fmla="*/ 18 w 84"/>
                <a:gd name="T65" fmla="*/ 29 h 83"/>
                <a:gd name="T66" fmla="*/ 24 w 84"/>
                <a:gd name="T67" fmla="*/ 35 h 83"/>
                <a:gd name="T68" fmla="*/ 30 w 84"/>
                <a:gd name="T69" fmla="*/ 41 h 83"/>
                <a:gd name="T70" fmla="*/ 36 w 84"/>
                <a:gd name="T71" fmla="*/ 41 h 83"/>
                <a:gd name="T72" fmla="*/ 36 w 84"/>
                <a:gd name="T73" fmla="*/ 47 h 83"/>
                <a:gd name="T74" fmla="*/ 30 w 84"/>
                <a:gd name="T75" fmla="*/ 47 h 83"/>
                <a:gd name="T76" fmla="*/ 24 w 84"/>
                <a:gd name="T77" fmla="*/ 41 h 83"/>
                <a:gd name="T78" fmla="*/ 18 w 84"/>
                <a:gd name="T79" fmla="*/ 41 h 83"/>
                <a:gd name="T80" fmla="*/ 18 w 84"/>
                <a:gd name="T81" fmla="*/ 41 h 83"/>
                <a:gd name="T82" fmla="*/ 12 w 84"/>
                <a:gd name="T83" fmla="*/ 41 h 83"/>
                <a:gd name="T84" fmla="*/ 18 w 84"/>
                <a:gd name="T85" fmla="*/ 47 h 83"/>
                <a:gd name="T86" fmla="*/ 24 w 84"/>
                <a:gd name="T87" fmla="*/ 47 h 83"/>
                <a:gd name="T88" fmla="*/ 36 w 84"/>
                <a:gd name="T89" fmla="*/ 53 h 83"/>
                <a:gd name="T90" fmla="*/ 42 w 84"/>
                <a:gd name="T91" fmla="*/ 53 h 83"/>
                <a:gd name="T92" fmla="*/ 48 w 84"/>
                <a:gd name="T93" fmla="*/ 53 h 83"/>
                <a:gd name="T94" fmla="*/ 54 w 84"/>
                <a:gd name="T95" fmla="*/ 59 h 83"/>
                <a:gd name="T96" fmla="*/ 60 w 84"/>
                <a:gd name="T97" fmla="*/ 59 h 83"/>
                <a:gd name="T98" fmla="*/ 66 w 84"/>
                <a:gd name="T99" fmla="*/ 65 h 83"/>
                <a:gd name="T100" fmla="*/ 66 w 84"/>
                <a:gd name="T101" fmla="*/ 65 h 83"/>
                <a:gd name="T102" fmla="*/ 54 w 84"/>
                <a:gd name="T103" fmla="*/ 71 h 83"/>
                <a:gd name="T104" fmla="*/ 48 w 84"/>
                <a:gd name="T105" fmla="*/ 71 h 83"/>
                <a:gd name="T106" fmla="*/ 42 w 84"/>
                <a:gd name="T107" fmla="*/ 71 h 83"/>
                <a:gd name="T108" fmla="*/ 36 w 84"/>
                <a:gd name="T109" fmla="*/ 71 h 83"/>
                <a:gd name="T110" fmla="*/ 36 w 84"/>
                <a:gd name="T111" fmla="*/ 71 h 83"/>
                <a:gd name="T112" fmla="*/ 42 w 84"/>
                <a:gd name="T113" fmla="*/ 71 h 83"/>
                <a:gd name="T114" fmla="*/ 54 w 84"/>
                <a:gd name="T115" fmla="*/ 77 h 83"/>
                <a:gd name="T116" fmla="*/ 60 w 84"/>
                <a:gd name="T117" fmla="*/ 71 h 83"/>
                <a:gd name="T118" fmla="*/ 72 w 84"/>
                <a:gd name="T119" fmla="*/ 71 h 83"/>
                <a:gd name="T120" fmla="*/ 78 w 84"/>
                <a:gd name="T121" fmla="*/ 71 h 83"/>
                <a:gd name="T122" fmla="*/ 78 w 84"/>
                <a:gd name="T123" fmla="*/ 77 h 8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"/>
                <a:gd name="T187" fmla="*/ 0 h 83"/>
                <a:gd name="T188" fmla="*/ 84 w 84"/>
                <a:gd name="T189" fmla="*/ 83 h 8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" h="83">
                  <a:moveTo>
                    <a:pt x="84" y="83"/>
                  </a:moveTo>
                  <a:lnTo>
                    <a:pt x="84" y="77"/>
                  </a:lnTo>
                  <a:lnTo>
                    <a:pt x="84" y="71"/>
                  </a:lnTo>
                  <a:lnTo>
                    <a:pt x="78" y="71"/>
                  </a:lnTo>
                  <a:lnTo>
                    <a:pt x="78" y="65"/>
                  </a:lnTo>
                  <a:lnTo>
                    <a:pt x="72" y="59"/>
                  </a:lnTo>
                  <a:lnTo>
                    <a:pt x="72" y="47"/>
                  </a:lnTo>
                  <a:lnTo>
                    <a:pt x="72" y="35"/>
                  </a:lnTo>
                  <a:lnTo>
                    <a:pt x="72" y="29"/>
                  </a:lnTo>
                  <a:lnTo>
                    <a:pt x="66" y="29"/>
                  </a:lnTo>
                  <a:lnTo>
                    <a:pt x="66" y="23"/>
                  </a:lnTo>
                  <a:lnTo>
                    <a:pt x="66" y="29"/>
                  </a:lnTo>
                  <a:lnTo>
                    <a:pt x="66" y="35"/>
                  </a:lnTo>
                  <a:lnTo>
                    <a:pt x="66" y="47"/>
                  </a:lnTo>
                  <a:lnTo>
                    <a:pt x="66" y="53"/>
                  </a:lnTo>
                  <a:lnTo>
                    <a:pt x="66" y="59"/>
                  </a:lnTo>
                  <a:lnTo>
                    <a:pt x="66" y="53"/>
                  </a:lnTo>
                  <a:lnTo>
                    <a:pt x="60" y="53"/>
                  </a:lnTo>
                  <a:lnTo>
                    <a:pt x="54" y="53"/>
                  </a:lnTo>
                  <a:lnTo>
                    <a:pt x="54" y="47"/>
                  </a:lnTo>
                  <a:lnTo>
                    <a:pt x="48" y="47"/>
                  </a:lnTo>
                  <a:lnTo>
                    <a:pt x="48" y="41"/>
                  </a:lnTo>
                  <a:lnTo>
                    <a:pt x="48" y="35"/>
                  </a:lnTo>
                  <a:lnTo>
                    <a:pt x="48" y="23"/>
                  </a:lnTo>
                  <a:lnTo>
                    <a:pt x="42" y="17"/>
                  </a:lnTo>
                  <a:lnTo>
                    <a:pt x="42" y="11"/>
                  </a:lnTo>
                  <a:lnTo>
                    <a:pt x="42" y="5"/>
                  </a:lnTo>
                  <a:lnTo>
                    <a:pt x="42" y="0"/>
                  </a:lnTo>
                  <a:lnTo>
                    <a:pt x="42" y="5"/>
                  </a:lnTo>
                  <a:lnTo>
                    <a:pt x="42" y="11"/>
                  </a:lnTo>
                  <a:lnTo>
                    <a:pt x="42" y="17"/>
                  </a:lnTo>
                  <a:lnTo>
                    <a:pt x="42" y="23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1"/>
                  </a:lnTo>
                  <a:lnTo>
                    <a:pt x="36" y="35"/>
                  </a:lnTo>
                  <a:lnTo>
                    <a:pt x="30" y="29"/>
                  </a:lnTo>
                  <a:lnTo>
                    <a:pt x="24" y="23"/>
                  </a:lnTo>
                  <a:lnTo>
                    <a:pt x="18" y="17"/>
                  </a:lnTo>
                  <a:lnTo>
                    <a:pt x="12" y="11"/>
                  </a:lnTo>
                  <a:lnTo>
                    <a:pt x="6" y="5"/>
                  </a:lnTo>
                  <a:lnTo>
                    <a:pt x="0" y="0"/>
                  </a:lnTo>
                  <a:lnTo>
                    <a:pt x="0" y="5"/>
                  </a:lnTo>
                  <a:lnTo>
                    <a:pt x="6" y="5"/>
                  </a:lnTo>
                  <a:lnTo>
                    <a:pt x="6" y="11"/>
                  </a:lnTo>
                  <a:lnTo>
                    <a:pt x="12" y="17"/>
                  </a:lnTo>
                  <a:lnTo>
                    <a:pt x="18" y="23"/>
                  </a:lnTo>
                  <a:lnTo>
                    <a:pt x="18" y="29"/>
                  </a:lnTo>
                  <a:lnTo>
                    <a:pt x="24" y="29"/>
                  </a:lnTo>
                  <a:lnTo>
                    <a:pt x="24" y="35"/>
                  </a:lnTo>
                  <a:lnTo>
                    <a:pt x="30" y="35"/>
                  </a:lnTo>
                  <a:lnTo>
                    <a:pt x="30" y="41"/>
                  </a:lnTo>
                  <a:lnTo>
                    <a:pt x="36" y="41"/>
                  </a:lnTo>
                  <a:lnTo>
                    <a:pt x="36" y="47"/>
                  </a:lnTo>
                  <a:lnTo>
                    <a:pt x="30" y="47"/>
                  </a:lnTo>
                  <a:lnTo>
                    <a:pt x="24" y="41"/>
                  </a:lnTo>
                  <a:lnTo>
                    <a:pt x="18" y="41"/>
                  </a:lnTo>
                  <a:lnTo>
                    <a:pt x="12" y="41"/>
                  </a:lnTo>
                  <a:lnTo>
                    <a:pt x="18" y="47"/>
                  </a:lnTo>
                  <a:lnTo>
                    <a:pt x="24" y="47"/>
                  </a:lnTo>
                  <a:lnTo>
                    <a:pt x="30" y="53"/>
                  </a:lnTo>
                  <a:lnTo>
                    <a:pt x="36" y="53"/>
                  </a:lnTo>
                  <a:lnTo>
                    <a:pt x="42" y="53"/>
                  </a:lnTo>
                  <a:lnTo>
                    <a:pt x="48" y="53"/>
                  </a:lnTo>
                  <a:lnTo>
                    <a:pt x="54" y="53"/>
                  </a:lnTo>
                  <a:lnTo>
                    <a:pt x="54" y="59"/>
                  </a:lnTo>
                  <a:lnTo>
                    <a:pt x="60" y="59"/>
                  </a:lnTo>
                  <a:lnTo>
                    <a:pt x="60" y="65"/>
                  </a:lnTo>
                  <a:lnTo>
                    <a:pt x="66" y="65"/>
                  </a:lnTo>
                  <a:lnTo>
                    <a:pt x="60" y="71"/>
                  </a:lnTo>
                  <a:lnTo>
                    <a:pt x="54" y="71"/>
                  </a:lnTo>
                  <a:lnTo>
                    <a:pt x="48" y="71"/>
                  </a:lnTo>
                  <a:lnTo>
                    <a:pt x="42" y="71"/>
                  </a:lnTo>
                  <a:lnTo>
                    <a:pt x="36" y="71"/>
                  </a:lnTo>
                  <a:lnTo>
                    <a:pt x="30" y="71"/>
                  </a:lnTo>
                  <a:lnTo>
                    <a:pt x="36" y="71"/>
                  </a:lnTo>
                  <a:lnTo>
                    <a:pt x="42" y="71"/>
                  </a:lnTo>
                  <a:lnTo>
                    <a:pt x="48" y="77"/>
                  </a:lnTo>
                  <a:lnTo>
                    <a:pt x="54" y="77"/>
                  </a:lnTo>
                  <a:lnTo>
                    <a:pt x="60" y="71"/>
                  </a:lnTo>
                  <a:lnTo>
                    <a:pt x="66" y="71"/>
                  </a:lnTo>
                  <a:lnTo>
                    <a:pt x="72" y="71"/>
                  </a:lnTo>
                  <a:lnTo>
                    <a:pt x="78" y="71"/>
                  </a:lnTo>
                  <a:lnTo>
                    <a:pt x="78" y="77"/>
                  </a:lnTo>
                  <a:lnTo>
                    <a:pt x="84" y="83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14" name="Freeform 460"/>
            <p:cNvSpPr>
              <a:spLocks/>
            </p:cNvSpPr>
            <p:nvPr/>
          </p:nvSpPr>
          <p:spPr bwMode="auto">
            <a:xfrm>
              <a:off x="5149" y="1553"/>
              <a:ext cx="54" cy="125"/>
            </a:xfrm>
            <a:custGeom>
              <a:avLst/>
              <a:gdLst>
                <a:gd name="T0" fmla="*/ 6 w 54"/>
                <a:gd name="T1" fmla="*/ 101 h 125"/>
                <a:gd name="T2" fmla="*/ 12 w 54"/>
                <a:gd name="T3" fmla="*/ 95 h 125"/>
                <a:gd name="T4" fmla="*/ 12 w 54"/>
                <a:gd name="T5" fmla="*/ 95 h 125"/>
                <a:gd name="T6" fmla="*/ 18 w 54"/>
                <a:gd name="T7" fmla="*/ 89 h 125"/>
                <a:gd name="T8" fmla="*/ 6 w 54"/>
                <a:gd name="T9" fmla="*/ 71 h 125"/>
                <a:gd name="T10" fmla="*/ 0 w 54"/>
                <a:gd name="T11" fmla="*/ 47 h 125"/>
                <a:gd name="T12" fmla="*/ 6 w 54"/>
                <a:gd name="T13" fmla="*/ 47 h 125"/>
                <a:gd name="T14" fmla="*/ 12 w 54"/>
                <a:gd name="T15" fmla="*/ 71 h 125"/>
                <a:gd name="T16" fmla="*/ 24 w 54"/>
                <a:gd name="T17" fmla="*/ 59 h 125"/>
                <a:gd name="T18" fmla="*/ 24 w 54"/>
                <a:gd name="T19" fmla="*/ 35 h 125"/>
                <a:gd name="T20" fmla="*/ 18 w 54"/>
                <a:gd name="T21" fmla="*/ 12 h 125"/>
                <a:gd name="T22" fmla="*/ 24 w 54"/>
                <a:gd name="T23" fmla="*/ 12 h 125"/>
                <a:gd name="T24" fmla="*/ 24 w 54"/>
                <a:gd name="T25" fmla="*/ 24 h 125"/>
                <a:gd name="T26" fmla="*/ 30 w 54"/>
                <a:gd name="T27" fmla="*/ 24 h 125"/>
                <a:gd name="T28" fmla="*/ 42 w 54"/>
                <a:gd name="T29" fmla="*/ 0 h 125"/>
                <a:gd name="T30" fmla="*/ 42 w 54"/>
                <a:gd name="T31" fmla="*/ 0 h 125"/>
                <a:gd name="T32" fmla="*/ 36 w 54"/>
                <a:gd name="T33" fmla="*/ 18 h 125"/>
                <a:gd name="T34" fmla="*/ 36 w 54"/>
                <a:gd name="T35" fmla="*/ 30 h 125"/>
                <a:gd name="T36" fmla="*/ 48 w 54"/>
                <a:gd name="T37" fmla="*/ 30 h 125"/>
                <a:gd name="T38" fmla="*/ 48 w 54"/>
                <a:gd name="T39" fmla="*/ 30 h 125"/>
                <a:gd name="T40" fmla="*/ 42 w 54"/>
                <a:gd name="T41" fmla="*/ 30 h 125"/>
                <a:gd name="T42" fmla="*/ 36 w 54"/>
                <a:gd name="T43" fmla="*/ 35 h 125"/>
                <a:gd name="T44" fmla="*/ 30 w 54"/>
                <a:gd name="T45" fmla="*/ 41 h 125"/>
                <a:gd name="T46" fmla="*/ 24 w 54"/>
                <a:gd name="T47" fmla="*/ 71 h 125"/>
                <a:gd name="T48" fmla="*/ 30 w 54"/>
                <a:gd name="T49" fmla="*/ 71 h 125"/>
                <a:gd name="T50" fmla="*/ 42 w 54"/>
                <a:gd name="T51" fmla="*/ 71 h 125"/>
                <a:gd name="T52" fmla="*/ 48 w 54"/>
                <a:gd name="T53" fmla="*/ 71 h 125"/>
                <a:gd name="T54" fmla="*/ 54 w 54"/>
                <a:gd name="T55" fmla="*/ 71 h 125"/>
                <a:gd name="T56" fmla="*/ 48 w 54"/>
                <a:gd name="T57" fmla="*/ 71 h 125"/>
                <a:gd name="T58" fmla="*/ 36 w 54"/>
                <a:gd name="T59" fmla="*/ 77 h 125"/>
                <a:gd name="T60" fmla="*/ 24 w 54"/>
                <a:gd name="T61" fmla="*/ 83 h 125"/>
                <a:gd name="T62" fmla="*/ 18 w 54"/>
                <a:gd name="T63" fmla="*/ 95 h 125"/>
                <a:gd name="T64" fmla="*/ 24 w 54"/>
                <a:gd name="T65" fmla="*/ 101 h 125"/>
                <a:gd name="T66" fmla="*/ 30 w 54"/>
                <a:gd name="T67" fmla="*/ 95 h 125"/>
                <a:gd name="T68" fmla="*/ 42 w 54"/>
                <a:gd name="T69" fmla="*/ 95 h 125"/>
                <a:gd name="T70" fmla="*/ 48 w 54"/>
                <a:gd name="T71" fmla="*/ 89 h 125"/>
                <a:gd name="T72" fmla="*/ 54 w 54"/>
                <a:gd name="T73" fmla="*/ 83 h 125"/>
                <a:gd name="T74" fmla="*/ 48 w 54"/>
                <a:gd name="T75" fmla="*/ 95 h 125"/>
                <a:gd name="T76" fmla="*/ 42 w 54"/>
                <a:gd name="T77" fmla="*/ 101 h 125"/>
                <a:gd name="T78" fmla="*/ 36 w 54"/>
                <a:gd name="T79" fmla="*/ 107 h 125"/>
                <a:gd name="T80" fmla="*/ 36 w 54"/>
                <a:gd name="T81" fmla="*/ 107 h 125"/>
                <a:gd name="T82" fmla="*/ 30 w 54"/>
                <a:gd name="T83" fmla="*/ 101 h 125"/>
                <a:gd name="T84" fmla="*/ 18 w 54"/>
                <a:gd name="T85" fmla="*/ 101 h 125"/>
                <a:gd name="T86" fmla="*/ 12 w 54"/>
                <a:gd name="T87" fmla="*/ 113 h 125"/>
                <a:gd name="T88" fmla="*/ 6 w 54"/>
                <a:gd name="T89" fmla="*/ 119 h 125"/>
                <a:gd name="T90" fmla="*/ 6 w 54"/>
                <a:gd name="T91" fmla="*/ 119 h 125"/>
                <a:gd name="T92" fmla="*/ 6 w 54"/>
                <a:gd name="T93" fmla="*/ 107 h 125"/>
                <a:gd name="T94" fmla="*/ 6 w 54"/>
                <a:gd name="T95" fmla="*/ 107 h 12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4"/>
                <a:gd name="T145" fmla="*/ 0 h 125"/>
                <a:gd name="T146" fmla="*/ 54 w 54"/>
                <a:gd name="T147" fmla="*/ 125 h 12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4" h="125">
                  <a:moveTo>
                    <a:pt x="0" y="107"/>
                  </a:moveTo>
                  <a:lnTo>
                    <a:pt x="6" y="101"/>
                  </a:lnTo>
                  <a:lnTo>
                    <a:pt x="6" y="95"/>
                  </a:lnTo>
                  <a:lnTo>
                    <a:pt x="12" y="95"/>
                  </a:lnTo>
                  <a:lnTo>
                    <a:pt x="18" y="89"/>
                  </a:lnTo>
                  <a:lnTo>
                    <a:pt x="12" y="83"/>
                  </a:lnTo>
                  <a:lnTo>
                    <a:pt x="12" y="77"/>
                  </a:lnTo>
                  <a:lnTo>
                    <a:pt x="6" y="71"/>
                  </a:lnTo>
                  <a:lnTo>
                    <a:pt x="0" y="59"/>
                  </a:lnTo>
                  <a:lnTo>
                    <a:pt x="0" y="53"/>
                  </a:lnTo>
                  <a:lnTo>
                    <a:pt x="0" y="47"/>
                  </a:lnTo>
                  <a:lnTo>
                    <a:pt x="6" y="47"/>
                  </a:lnTo>
                  <a:lnTo>
                    <a:pt x="6" y="53"/>
                  </a:lnTo>
                  <a:lnTo>
                    <a:pt x="6" y="65"/>
                  </a:lnTo>
                  <a:lnTo>
                    <a:pt x="12" y="71"/>
                  </a:lnTo>
                  <a:lnTo>
                    <a:pt x="18" y="71"/>
                  </a:lnTo>
                  <a:lnTo>
                    <a:pt x="18" y="65"/>
                  </a:lnTo>
                  <a:lnTo>
                    <a:pt x="24" y="59"/>
                  </a:lnTo>
                  <a:lnTo>
                    <a:pt x="24" y="47"/>
                  </a:lnTo>
                  <a:lnTo>
                    <a:pt x="24" y="41"/>
                  </a:lnTo>
                  <a:lnTo>
                    <a:pt x="24" y="35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24" y="18"/>
                  </a:lnTo>
                  <a:lnTo>
                    <a:pt x="24" y="24"/>
                  </a:lnTo>
                  <a:lnTo>
                    <a:pt x="24" y="30"/>
                  </a:lnTo>
                  <a:lnTo>
                    <a:pt x="24" y="35"/>
                  </a:lnTo>
                  <a:lnTo>
                    <a:pt x="30" y="24"/>
                  </a:lnTo>
                  <a:lnTo>
                    <a:pt x="30" y="18"/>
                  </a:lnTo>
                  <a:lnTo>
                    <a:pt x="36" y="6"/>
                  </a:lnTo>
                  <a:lnTo>
                    <a:pt x="42" y="0"/>
                  </a:lnTo>
                  <a:lnTo>
                    <a:pt x="36" y="6"/>
                  </a:lnTo>
                  <a:lnTo>
                    <a:pt x="36" y="18"/>
                  </a:lnTo>
                  <a:lnTo>
                    <a:pt x="30" y="30"/>
                  </a:lnTo>
                  <a:lnTo>
                    <a:pt x="30" y="35"/>
                  </a:lnTo>
                  <a:lnTo>
                    <a:pt x="36" y="30"/>
                  </a:lnTo>
                  <a:lnTo>
                    <a:pt x="42" y="30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48" y="30"/>
                  </a:lnTo>
                  <a:lnTo>
                    <a:pt x="42" y="30"/>
                  </a:lnTo>
                  <a:lnTo>
                    <a:pt x="42" y="35"/>
                  </a:lnTo>
                  <a:lnTo>
                    <a:pt x="36" y="35"/>
                  </a:lnTo>
                  <a:lnTo>
                    <a:pt x="36" y="41"/>
                  </a:lnTo>
                  <a:lnTo>
                    <a:pt x="30" y="41"/>
                  </a:lnTo>
                  <a:lnTo>
                    <a:pt x="30" y="47"/>
                  </a:lnTo>
                  <a:lnTo>
                    <a:pt x="24" y="59"/>
                  </a:lnTo>
                  <a:lnTo>
                    <a:pt x="24" y="71"/>
                  </a:lnTo>
                  <a:lnTo>
                    <a:pt x="24" y="77"/>
                  </a:lnTo>
                  <a:lnTo>
                    <a:pt x="30" y="71"/>
                  </a:lnTo>
                  <a:lnTo>
                    <a:pt x="36" y="71"/>
                  </a:lnTo>
                  <a:lnTo>
                    <a:pt x="42" y="71"/>
                  </a:lnTo>
                  <a:lnTo>
                    <a:pt x="48" y="71"/>
                  </a:lnTo>
                  <a:lnTo>
                    <a:pt x="54" y="71"/>
                  </a:lnTo>
                  <a:lnTo>
                    <a:pt x="48" y="71"/>
                  </a:lnTo>
                  <a:lnTo>
                    <a:pt x="42" y="77"/>
                  </a:lnTo>
                  <a:lnTo>
                    <a:pt x="36" y="77"/>
                  </a:lnTo>
                  <a:lnTo>
                    <a:pt x="30" y="83"/>
                  </a:lnTo>
                  <a:lnTo>
                    <a:pt x="24" y="83"/>
                  </a:lnTo>
                  <a:lnTo>
                    <a:pt x="18" y="89"/>
                  </a:lnTo>
                  <a:lnTo>
                    <a:pt x="18" y="95"/>
                  </a:lnTo>
                  <a:lnTo>
                    <a:pt x="18" y="101"/>
                  </a:lnTo>
                  <a:lnTo>
                    <a:pt x="24" y="101"/>
                  </a:lnTo>
                  <a:lnTo>
                    <a:pt x="30" y="101"/>
                  </a:lnTo>
                  <a:lnTo>
                    <a:pt x="30" y="95"/>
                  </a:lnTo>
                  <a:lnTo>
                    <a:pt x="36" y="95"/>
                  </a:lnTo>
                  <a:lnTo>
                    <a:pt x="42" y="95"/>
                  </a:lnTo>
                  <a:lnTo>
                    <a:pt x="48" y="95"/>
                  </a:lnTo>
                  <a:lnTo>
                    <a:pt x="48" y="89"/>
                  </a:lnTo>
                  <a:lnTo>
                    <a:pt x="54" y="89"/>
                  </a:lnTo>
                  <a:lnTo>
                    <a:pt x="54" y="83"/>
                  </a:lnTo>
                  <a:lnTo>
                    <a:pt x="54" y="89"/>
                  </a:lnTo>
                  <a:lnTo>
                    <a:pt x="48" y="95"/>
                  </a:lnTo>
                  <a:lnTo>
                    <a:pt x="42" y="101"/>
                  </a:lnTo>
                  <a:lnTo>
                    <a:pt x="42" y="107"/>
                  </a:lnTo>
                  <a:lnTo>
                    <a:pt x="36" y="107"/>
                  </a:lnTo>
                  <a:lnTo>
                    <a:pt x="36" y="113"/>
                  </a:lnTo>
                  <a:lnTo>
                    <a:pt x="36" y="107"/>
                  </a:lnTo>
                  <a:lnTo>
                    <a:pt x="30" y="107"/>
                  </a:lnTo>
                  <a:lnTo>
                    <a:pt x="30" y="101"/>
                  </a:lnTo>
                  <a:lnTo>
                    <a:pt x="24" y="101"/>
                  </a:lnTo>
                  <a:lnTo>
                    <a:pt x="18" y="101"/>
                  </a:lnTo>
                  <a:lnTo>
                    <a:pt x="12" y="107"/>
                  </a:lnTo>
                  <a:lnTo>
                    <a:pt x="12" y="113"/>
                  </a:lnTo>
                  <a:lnTo>
                    <a:pt x="12" y="119"/>
                  </a:lnTo>
                  <a:lnTo>
                    <a:pt x="6" y="119"/>
                  </a:lnTo>
                  <a:lnTo>
                    <a:pt x="0" y="125"/>
                  </a:lnTo>
                  <a:lnTo>
                    <a:pt x="6" y="119"/>
                  </a:lnTo>
                  <a:lnTo>
                    <a:pt x="6" y="113"/>
                  </a:lnTo>
                  <a:lnTo>
                    <a:pt x="12" y="113"/>
                  </a:lnTo>
                  <a:lnTo>
                    <a:pt x="6" y="107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15" name="Freeform 461"/>
            <p:cNvSpPr>
              <a:spLocks/>
            </p:cNvSpPr>
            <p:nvPr/>
          </p:nvSpPr>
          <p:spPr bwMode="auto">
            <a:xfrm>
              <a:off x="5137" y="1618"/>
              <a:ext cx="12" cy="18"/>
            </a:xfrm>
            <a:custGeom>
              <a:avLst/>
              <a:gdLst>
                <a:gd name="T0" fmla="*/ 12 w 12"/>
                <a:gd name="T1" fmla="*/ 18 h 18"/>
                <a:gd name="T2" fmla="*/ 6 w 12"/>
                <a:gd name="T3" fmla="*/ 18 h 18"/>
                <a:gd name="T4" fmla="*/ 6 w 12"/>
                <a:gd name="T5" fmla="*/ 18 h 18"/>
                <a:gd name="T6" fmla="*/ 6 w 12"/>
                <a:gd name="T7" fmla="*/ 18 h 18"/>
                <a:gd name="T8" fmla="*/ 6 w 12"/>
                <a:gd name="T9" fmla="*/ 18 h 18"/>
                <a:gd name="T10" fmla="*/ 0 w 12"/>
                <a:gd name="T11" fmla="*/ 12 h 18"/>
                <a:gd name="T12" fmla="*/ 0 w 12"/>
                <a:gd name="T13" fmla="*/ 12 h 18"/>
                <a:gd name="T14" fmla="*/ 0 w 12"/>
                <a:gd name="T15" fmla="*/ 6 h 18"/>
                <a:gd name="T16" fmla="*/ 0 w 12"/>
                <a:gd name="T17" fmla="*/ 6 h 18"/>
                <a:gd name="T18" fmla="*/ 0 w 12"/>
                <a:gd name="T19" fmla="*/ 0 h 18"/>
                <a:gd name="T20" fmla="*/ 0 w 12"/>
                <a:gd name="T21" fmla="*/ 0 h 18"/>
                <a:gd name="T22" fmla="*/ 6 w 12"/>
                <a:gd name="T23" fmla="*/ 6 h 18"/>
                <a:gd name="T24" fmla="*/ 6 w 12"/>
                <a:gd name="T25" fmla="*/ 6 h 18"/>
                <a:gd name="T26" fmla="*/ 6 w 12"/>
                <a:gd name="T27" fmla="*/ 6 h 18"/>
                <a:gd name="T28" fmla="*/ 6 w 12"/>
                <a:gd name="T29" fmla="*/ 12 h 18"/>
                <a:gd name="T30" fmla="*/ 6 w 12"/>
                <a:gd name="T31" fmla="*/ 12 h 18"/>
                <a:gd name="T32" fmla="*/ 12 w 12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12" y="18"/>
                  </a:moveTo>
                  <a:lnTo>
                    <a:pt x="6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16" name="Freeform 462"/>
            <p:cNvSpPr>
              <a:spLocks/>
            </p:cNvSpPr>
            <p:nvPr/>
          </p:nvSpPr>
          <p:spPr bwMode="auto">
            <a:xfrm>
              <a:off x="5209" y="1618"/>
              <a:ext cx="173" cy="102"/>
            </a:xfrm>
            <a:custGeom>
              <a:avLst/>
              <a:gdLst>
                <a:gd name="T0" fmla="*/ 18 w 173"/>
                <a:gd name="T1" fmla="*/ 72 h 102"/>
                <a:gd name="T2" fmla="*/ 36 w 173"/>
                <a:gd name="T3" fmla="*/ 60 h 102"/>
                <a:gd name="T4" fmla="*/ 42 w 173"/>
                <a:gd name="T5" fmla="*/ 36 h 102"/>
                <a:gd name="T6" fmla="*/ 60 w 173"/>
                <a:gd name="T7" fmla="*/ 18 h 102"/>
                <a:gd name="T8" fmla="*/ 72 w 173"/>
                <a:gd name="T9" fmla="*/ 0 h 102"/>
                <a:gd name="T10" fmla="*/ 78 w 173"/>
                <a:gd name="T11" fmla="*/ 0 h 102"/>
                <a:gd name="T12" fmla="*/ 66 w 173"/>
                <a:gd name="T13" fmla="*/ 12 h 102"/>
                <a:gd name="T14" fmla="*/ 54 w 173"/>
                <a:gd name="T15" fmla="*/ 30 h 102"/>
                <a:gd name="T16" fmla="*/ 48 w 173"/>
                <a:gd name="T17" fmla="*/ 48 h 102"/>
                <a:gd name="T18" fmla="*/ 48 w 173"/>
                <a:gd name="T19" fmla="*/ 54 h 102"/>
                <a:gd name="T20" fmla="*/ 60 w 173"/>
                <a:gd name="T21" fmla="*/ 48 h 102"/>
                <a:gd name="T22" fmla="*/ 72 w 173"/>
                <a:gd name="T23" fmla="*/ 36 h 102"/>
                <a:gd name="T24" fmla="*/ 90 w 173"/>
                <a:gd name="T25" fmla="*/ 18 h 102"/>
                <a:gd name="T26" fmla="*/ 114 w 173"/>
                <a:gd name="T27" fmla="*/ 0 h 102"/>
                <a:gd name="T28" fmla="*/ 120 w 173"/>
                <a:gd name="T29" fmla="*/ 0 h 102"/>
                <a:gd name="T30" fmla="*/ 102 w 173"/>
                <a:gd name="T31" fmla="*/ 12 h 102"/>
                <a:gd name="T32" fmla="*/ 84 w 173"/>
                <a:gd name="T33" fmla="*/ 36 h 102"/>
                <a:gd name="T34" fmla="*/ 84 w 173"/>
                <a:gd name="T35" fmla="*/ 42 h 102"/>
                <a:gd name="T36" fmla="*/ 96 w 173"/>
                <a:gd name="T37" fmla="*/ 36 h 102"/>
                <a:gd name="T38" fmla="*/ 108 w 173"/>
                <a:gd name="T39" fmla="*/ 36 h 102"/>
                <a:gd name="T40" fmla="*/ 125 w 173"/>
                <a:gd name="T41" fmla="*/ 24 h 102"/>
                <a:gd name="T42" fmla="*/ 149 w 173"/>
                <a:gd name="T43" fmla="*/ 12 h 102"/>
                <a:gd name="T44" fmla="*/ 155 w 173"/>
                <a:gd name="T45" fmla="*/ 12 h 102"/>
                <a:gd name="T46" fmla="*/ 137 w 173"/>
                <a:gd name="T47" fmla="*/ 18 h 102"/>
                <a:gd name="T48" fmla="*/ 120 w 173"/>
                <a:gd name="T49" fmla="*/ 36 h 102"/>
                <a:gd name="T50" fmla="*/ 137 w 173"/>
                <a:gd name="T51" fmla="*/ 36 h 102"/>
                <a:gd name="T52" fmla="*/ 161 w 173"/>
                <a:gd name="T53" fmla="*/ 30 h 102"/>
                <a:gd name="T54" fmla="*/ 173 w 173"/>
                <a:gd name="T55" fmla="*/ 30 h 102"/>
                <a:gd name="T56" fmla="*/ 155 w 173"/>
                <a:gd name="T57" fmla="*/ 36 h 102"/>
                <a:gd name="T58" fmla="*/ 125 w 173"/>
                <a:gd name="T59" fmla="*/ 42 h 102"/>
                <a:gd name="T60" fmla="*/ 131 w 173"/>
                <a:gd name="T61" fmla="*/ 54 h 102"/>
                <a:gd name="T62" fmla="*/ 149 w 173"/>
                <a:gd name="T63" fmla="*/ 60 h 102"/>
                <a:gd name="T64" fmla="*/ 155 w 173"/>
                <a:gd name="T65" fmla="*/ 66 h 102"/>
                <a:gd name="T66" fmla="*/ 137 w 173"/>
                <a:gd name="T67" fmla="*/ 60 h 102"/>
                <a:gd name="T68" fmla="*/ 114 w 173"/>
                <a:gd name="T69" fmla="*/ 48 h 102"/>
                <a:gd name="T70" fmla="*/ 102 w 173"/>
                <a:gd name="T71" fmla="*/ 48 h 102"/>
                <a:gd name="T72" fmla="*/ 84 w 173"/>
                <a:gd name="T73" fmla="*/ 48 h 102"/>
                <a:gd name="T74" fmla="*/ 90 w 173"/>
                <a:gd name="T75" fmla="*/ 60 h 102"/>
                <a:gd name="T76" fmla="*/ 108 w 173"/>
                <a:gd name="T77" fmla="*/ 72 h 102"/>
                <a:gd name="T78" fmla="*/ 120 w 173"/>
                <a:gd name="T79" fmla="*/ 78 h 102"/>
                <a:gd name="T80" fmla="*/ 125 w 173"/>
                <a:gd name="T81" fmla="*/ 84 h 102"/>
                <a:gd name="T82" fmla="*/ 108 w 173"/>
                <a:gd name="T83" fmla="*/ 72 h 102"/>
                <a:gd name="T84" fmla="*/ 84 w 173"/>
                <a:gd name="T85" fmla="*/ 60 h 102"/>
                <a:gd name="T86" fmla="*/ 72 w 173"/>
                <a:gd name="T87" fmla="*/ 54 h 102"/>
                <a:gd name="T88" fmla="*/ 60 w 173"/>
                <a:gd name="T89" fmla="*/ 60 h 102"/>
                <a:gd name="T90" fmla="*/ 48 w 173"/>
                <a:gd name="T91" fmla="*/ 60 h 102"/>
                <a:gd name="T92" fmla="*/ 48 w 173"/>
                <a:gd name="T93" fmla="*/ 66 h 102"/>
                <a:gd name="T94" fmla="*/ 66 w 173"/>
                <a:gd name="T95" fmla="*/ 78 h 102"/>
                <a:gd name="T96" fmla="*/ 84 w 173"/>
                <a:gd name="T97" fmla="*/ 96 h 102"/>
                <a:gd name="T98" fmla="*/ 90 w 173"/>
                <a:gd name="T99" fmla="*/ 102 h 102"/>
                <a:gd name="T100" fmla="*/ 66 w 173"/>
                <a:gd name="T101" fmla="*/ 90 h 102"/>
                <a:gd name="T102" fmla="*/ 42 w 173"/>
                <a:gd name="T103" fmla="*/ 72 h 102"/>
                <a:gd name="T104" fmla="*/ 30 w 173"/>
                <a:gd name="T105" fmla="*/ 78 h 102"/>
                <a:gd name="T106" fmla="*/ 6 w 173"/>
                <a:gd name="T107" fmla="*/ 84 h 102"/>
                <a:gd name="T108" fmla="*/ 6 w 173"/>
                <a:gd name="T109" fmla="*/ 78 h 10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73"/>
                <a:gd name="T166" fmla="*/ 0 h 102"/>
                <a:gd name="T167" fmla="*/ 173 w 173"/>
                <a:gd name="T168" fmla="*/ 102 h 10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73" h="102">
                  <a:moveTo>
                    <a:pt x="6" y="78"/>
                  </a:moveTo>
                  <a:lnTo>
                    <a:pt x="12" y="78"/>
                  </a:lnTo>
                  <a:lnTo>
                    <a:pt x="12" y="72"/>
                  </a:lnTo>
                  <a:lnTo>
                    <a:pt x="18" y="72"/>
                  </a:lnTo>
                  <a:lnTo>
                    <a:pt x="24" y="66"/>
                  </a:lnTo>
                  <a:lnTo>
                    <a:pt x="30" y="66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42" y="48"/>
                  </a:lnTo>
                  <a:lnTo>
                    <a:pt x="42" y="36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54" y="24"/>
                  </a:lnTo>
                  <a:lnTo>
                    <a:pt x="60" y="18"/>
                  </a:lnTo>
                  <a:lnTo>
                    <a:pt x="60" y="12"/>
                  </a:lnTo>
                  <a:lnTo>
                    <a:pt x="66" y="6"/>
                  </a:lnTo>
                  <a:lnTo>
                    <a:pt x="72" y="6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6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66" y="18"/>
                  </a:lnTo>
                  <a:lnTo>
                    <a:pt x="60" y="18"/>
                  </a:lnTo>
                  <a:lnTo>
                    <a:pt x="54" y="24"/>
                  </a:lnTo>
                  <a:lnTo>
                    <a:pt x="54" y="30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48" y="42"/>
                  </a:lnTo>
                  <a:lnTo>
                    <a:pt x="48" y="48"/>
                  </a:lnTo>
                  <a:lnTo>
                    <a:pt x="48" y="54"/>
                  </a:lnTo>
                  <a:lnTo>
                    <a:pt x="54" y="54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0" y="42"/>
                  </a:lnTo>
                  <a:lnTo>
                    <a:pt x="66" y="42"/>
                  </a:lnTo>
                  <a:lnTo>
                    <a:pt x="72" y="36"/>
                  </a:lnTo>
                  <a:lnTo>
                    <a:pt x="78" y="30"/>
                  </a:lnTo>
                  <a:lnTo>
                    <a:pt x="84" y="24"/>
                  </a:lnTo>
                  <a:lnTo>
                    <a:pt x="90" y="18"/>
                  </a:lnTo>
                  <a:lnTo>
                    <a:pt x="96" y="12"/>
                  </a:lnTo>
                  <a:lnTo>
                    <a:pt x="102" y="6"/>
                  </a:lnTo>
                  <a:lnTo>
                    <a:pt x="108" y="6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14" y="6"/>
                  </a:lnTo>
                  <a:lnTo>
                    <a:pt x="108" y="6"/>
                  </a:lnTo>
                  <a:lnTo>
                    <a:pt x="102" y="12"/>
                  </a:lnTo>
                  <a:lnTo>
                    <a:pt x="96" y="18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4" y="36"/>
                  </a:lnTo>
                  <a:lnTo>
                    <a:pt x="78" y="36"/>
                  </a:lnTo>
                  <a:lnTo>
                    <a:pt x="78" y="42"/>
                  </a:lnTo>
                  <a:lnTo>
                    <a:pt x="84" y="42"/>
                  </a:lnTo>
                  <a:lnTo>
                    <a:pt x="90" y="42"/>
                  </a:lnTo>
                  <a:lnTo>
                    <a:pt x="90" y="36"/>
                  </a:lnTo>
                  <a:lnTo>
                    <a:pt x="96" y="36"/>
                  </a:lnTo>
                  <a:lnTo>
                    <a:pt x="102" y="36"/>
                  </a:lnTo>
                  <a:lnTo>
                    <a:pt x="108" y="36"/>
                  </a:lnTo>
                  <a:lnTo>
                    <a:pt x="114" y="30"/>
                  </a:lnTo>
                  <a:lnTo>
                    <a:pt x="120" y="30"/>
                  </a:lnTo>
                  <a:lnTo>
                    <a:pt x="125" y="24"/>
                  </a:lnTo>
                  <a:lnTo>
                    <a:pt x="131" y="18"/>
                  </a:lnTo>
                  <a:lnTo>
                    <a:pt x="137" y="18"/>
                  </a:lnTo>
                  <a:lnTo>
                    <a:pt x="143" y="12"/>
                  </a:lnTo>
                  <a:lnTo>
                    <a:pt x="149" y="12"/>
                  </a:lnTo>
                  <a:lnTo>
                    <a:pt x="155" y="12"/>
                  </a:lnTo>
                  <a:lnTo>
                    <a:pt x="149" y="12"/>
                  </a:lnTo>
                  <a:lnTo>
                    <a:pt x="149" y="18"/>
                  </a:lnTo>
                  <a:lnTo>
                    <a:pt x="143" y="18"/>
                  </a:lnTo>
                  <a:lnTo>
                    <a:pt x="137" y="18"/>
                  </a:lnTo>
                  <a:lnTo>
                    <a:pt x="131" y="24"/>
                  </a:lnTo>
                  <a:lnTo>
                    <a:pt x="125" y="30"/>
                  </a:lnTo>
                  <a:lnTo>
                    <a:pt x="120" y="36"/>
                  </a:lnTo>
                  <a:lnTo>
                    <a:pt x="125" y="36"/>
                  </a:lnTo>
                  <a:lnTo>
                    <a:pt x="131" y="36"/>
                  </a:lnTo>
                  <a:lnTo>
                    <a:pt x="137" y="36"/>
                  </a:lnTo>
                  <a:lnTo>
                    <a:pt x="143" y="36"/>
                  </a:lnTo>
                  <a:lnTo>
                    <a:pt x="149" y="30"/>
                  </a:lnTo>
                  <a:lnTo>
                    <a:pt x="155" y="30"/>
                  </a:lnTo>
                  <a:lnTo>
                    <a:pt x="161" y="30"/>
                  </a:lnTo>
                  <a:lnTo>
                    <a:pt x="167" y="30"/>
                  </a:lnTo>
                  <a:lnTo>
                    <a:pt x="173" y="24"/>
                  </a:lnTo>
                  <a:lnTo>
                    <a:pt x="173" y="30"/>
                  </a:lnTo>
                  <a:lnTo>
                    <a:pt x="167" y="30"/>
                  </a:lnTo>
                  <a:lnTo>
                    <a:pt x="161" y="36"/>
                  </a:lnTo>
                  <a:lnTo>
                    <a:pt x="155" y="36"/>
                  </a:lnTo>
                  <a:lnTo>
                    <a:pt x="149" y="36"/>
                  </a:lnTo>
                  <a:lnTo>
                    <a:pt x="143" y="42"/>
                  </a:lnTo>
                  <a:lnTo>
                    <a:pt x="137" y="42"/>
                  </a:lnTo>
                  <a:lnTo>
                    <a:pt x="125" y="42"/>
                  </a:lnTo>
                  <a:lnTo>
                    <a:pt x="120" y="42"/>
                  </a:lnTo>
                  <a:lnTo>
                    <a:pt x="125" y="48"/>
                  </a:lnTo>
                  <a:lnTo>
                    <a:pt x="131" y="54"/>
                  </a:lnTo>
                  <a:lnTo>
                    <a:pt x="137" y="54"/>
                  </a:lnTo>
                  <a:lnTo>
                    <a:pt x="143" y="60"/>
                  </a:lnTo>
                  <a:lnTo>
                    <a:pt x="149" y="60"/>
                  </a:lnTo>
                  <a:lnTo>
                    <a:pt x="155" y="60"/>
                  </a:lnTo>
                  <a:lnTo>
                    <a:pt x="155" y="66"/>
                  </a:lnTo>
                  <a:lnTo>
                    <a:pt x="149" y="66"/>
                  </a:lnTo>
                  <a:lnTo>
                    <a:pt x="143" y="66"/>
                  </a:lnTo>
                  <a:lnTo>
                    <a:pt x="137" y="60"/>
                  </a:lnTo>
                  <a:lnTo>
                    <a:pt x="131" y="60"/>
                  </a:lnTo>
                  <a:lnTo>
                    <a:pt x="125" y="54"/>
                  </a:lnTo>
                  <a:lnTo>
                    <a:pt x="120" y="54"/>
                  </a:lnTo>
                  <a:lnTo>
                    <a:pt x="114" y="48"/>
                  </a:lnTo>
                  <a:lnTo>
                    <a:pt x="108" y="48"/>
                  </a:lnTo>
                  <a:lnTo>
                    <a:pt x="102" y="48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84" y="48"/>
                  </a:lnTo>
                  <a:lnTo>
                    <a:pt x="84" y="54"/>
                  </a:lnTo>
                  <a:lnTo>
                    <a:pt x="90" y="54"/>
                  </a:lnTo>
                  <a:lnTo>
                    <a:pt x="90" y="60"/>
                  </a:lnTo>
                  <a:lnTo>
                    <a:pt x="96" y="60"/>
                  </a:lnTo>
                  <a:lnTo>
                    <a:pt x="102" y="66"/>
                  </a:lnTo>
                  <a:lnTo>
                    <a:pt x="108" y="72"/>
                  </a:lnTo>
                  <a:lnTo>
                    <a:pt x="114" y="72"/>
                  </a:lnTo>
                  <a:lnTo>
                    <a:pt x="120" y="78"/>
                  </a:lnTo>
                  <a:lnTo>
                    <a:pt x="125" y="84"/>
                  </a:lnTo>
                  <a:lnTo>
                    <a:pt x="131" y="84"/>
                  </a:lnTo>
                  <a:lnTo>
                    <a:pt x="125" y="84"/>
                  </a:lnTo>
                  <a:lnTo>
                    <a:pt x="120" y="84"/>
                  </a:lnTo>
                  <a:lnTo>
                    <a:pt x="120" y="78"/>
                  </a:lnTo>
                  <a:lnTo>
                    <a:pt x="114" y="78"/>
                  </a:lnTo>
                  <a:lnTo>
                    <a:pt x="108" y="72"/>
                  </a:lnTo>
                  <a:lnTo>
                    <a:pt x="96" y="72"/>
                  </a:lnTo>
                  <a:lnTo>
                    <a:pt x="90" y="66"/>
                  </a:lnTo>
                  <a:lnTo>
                    <a:pt x="90" y="60"/>
                  </a:lnTo>
                  <a:lnTo>
                    <a:pt x="84" y="60"/>
                  </a:lnTo>
                  <a:lnTo>
                    <a:pt x="78" y="54"/>
                  </a:lnTo>
                  <a:lnTo>
                    <a:pt x="72" y="54"/>
                  </a:lnTo>
                  <a:lnTo>
                    <a:pt x="66" y="54"/>
                  </a:lnTo>
                  <a:lnTo>
                    <a:pt x="66" y="60"/>
                  </a:lnTo>
                  <a:lnTo>
                    <a:pt x="60" y="60"/>
                  </a:lnTo>
                  <a:lnTo>
                    <a:pt x="54" y="60"/>
                  </a:lnTo>
                  <a:lnTo>
                    <a:pt x="48" y="60"/>
                  </a:lnTo>
                  <a:lnTo>
                    <a:pt x="48" y="66"/>
                  </a:lnTo>
                  <a:lnTo>
                    <a:pt x="48" y="72"/>
                  </a:lnTo>
                  <a:lnTo>
                    <a:pt x="54" y="72"/>
                  </a:lnTo>
                  <a:lnTo>
                    <a:pt x="60" y="78"/>
                  </a:lnTo>
                  <a:lnTo>
                    <a:pt x="66" y="78"/>
                  </a:lnTo>
                  <a:lnTo>
                    <a:pt x="72" y="84"/>
                  </a:lnTo>
                  <a:lnTo>
                    <a:pt x="78" y="90"/>
                  </a:lnTo>
                  <a:lnTo>
                    <a:pt x="84" y="96"/>
                  </a:lnTo>
                  <a:lnTo>
                    <a:pt x="90" y="96"/>
                  </a:lnTo>
                  <a:lnTo>
                    <a:pt x="90" y="102"/>
                  </a:lnTo>
                  <a:lnTo>
                    <a:pt x="84" y="96"/>
                  </a:lnTo>
                  <a:lnTo>
                    <a:pt x="78" y="96"/>
                  </a:lnTo>
                  <a:lnTo>
                    <a:pt x="72" y="90"/>
                  </a:lnTo>
                  <a:lnTo>
                    <a:pt x="66" y="90"/>
                  </a:lnTo>
                  <a:lnTo>
                    <a:pt x="60" y="84"/>
                  </a:lnTo>
                  <a:lnTo>
                    <a:pt x="54" y="78"/>
                  </a:lnTo>
                  <a:lnTo>
                    <a:pt x="48" y="78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30" y="78"/>
                  </a:lnTo>
                  <a:lnTo>
                    <a:pt x="24" y="78"/>
                  </a:lnTo>
                  <a:lnTo>
                    <a:pt x="18" y="78"/>
                  </a:lnTo>
                  <a:lnTo>
                    <a:pt x="12" y="84"/>
                  </a:lnTo>
                  <a:lnTo>
                    <a:pt x="6" y="84"/>
                  </a:lnTo>
                  <a:lnTo>
                    <a:pt x="0" y="84"/>
                  </a:lnTo>
                  <a:lnTo>
                    <a:pt x="6" y="84"/>
                  </a:lnTo>
                  <a:lnTo>
                    <a:pt x="6" y="78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17" name="Freeform 463"/>
            <p:cNvSpPr>
              <a:spLocks/>
            </p:cNvSpPr>
            <p:nvPr/>
          </p:nvSpPr>
          <p:spPr bwMode="auto">
            <a:xfrm>
              <a:off x="5179" y="1720"/>
              <a:ext cx="120" cy="102"/>
            </a:xfrm>
            <a:custGeom>
              <a:avLst/>
              <a:gdLst>
                <a:gd name="T0" fmla="*/ 6 w 120"/>
                <a:gd name="T1" fmla="*/ 6 h 102"/>
                <a:gd name="T2" fmla="*/ 12 w 120"/>
                <a:gd name="T3" fmla="*/ 12 h 102"/>
                <a:gd name="T4" fmla="*/ 24 w 120"/>
                <a:gd name="T5" fmla="*/ 12 h 102"/>
                <a:gd name="T6" fmla="*/ 42 w 120"/>
                <a:gd name="T7" fmla="*/ 6 h 102"/>
                <a:gd name="T8" fmla="*/ 72 w 120"/>
                <a:gd name="T9" fmla="*/ 6 h 102"/>
                <a:gd name="T10" fmla="*/ 84 w 120"/>
                <a:gd name="T11" fmla="*/ 12 h 102"/>
                <a:gd name="T12" fmla="*/ 72 w 120"/>
                <a:gd name="T13" fmla="*/ 12 h 102"/>
                <a:gd name="T14" fmla="*/ 60 w 120"/>
                <a:gd name="T15" fmla="*/ 12 h 102"/>
                <a:gd name="T16" fmla="*/ 36 w 120"/>
                <a:gd name="T17" fmla="*/ 12 h 102"/>
                <a:gd name="T18" fmla="*/ 30 w 120"/>
                <a:gd name="T19" fmla="*/ 18 h 102"/>
                <a:gd name="T20" fmla="*/ 42 w 120"/>
                <a:gd name="T21" fmla="*/ 24 h 102"/>
                <a:gd name="T22" fmla="*/ 48 w 120"/>
                <a:gd name="T23" fmla="*/ 24 h 102"/>
                <a:gd name="T24" fmla="*/ 66 w 120"/>
                <a:gd name="T25" fmla="*/ 24 h 102"/>
                <a:gd name="T26" fmla="*/ 90 w 120"/>
                <a:gd name="T27" fmla="*/ 30 h 102"/>
                <a:gd name="T28" fmla="*/ 108 w 120"/>
                <a:gd name="T29" fmla="*/ 36 h 102"/>
                <a:gd name="T30" fmla="*/ 108 w 120"/>
                <a:gd name="T31" fmla="*/ 42 h 102"/>
                <a:gd name="T32" fmla="*/ 96 w 120"/>
                <a:gd name="T33" fmla="*/ 36 h 102"/>
                <a:gd name="T34" fmla="*/ 78 w 120"/>
                <a:gd name="T35" fmla="*/ 30 h 102"/>
                <a:gd name="T36" fmla="*/ 60 w 120"/>
                <a:gd name="T37" fmla="*/ 36 h 102"/>
                <a:gd name="T38" fmla="*/ 72 w 120"/>
                <a:gd name="T39" fmla="*/ 42 h 102"/>
                <a:gd name="T40" fmla="*/ 84 w 120"/>
                <a:gd name="T41" fmla="*/ 48 h 102"/>
                <a:gd name="T42" fmla="*/ 108 w 120"/>
                <a:gd name="T43" fmla="*/ 54 h 102"/>
                <a:gd name="T44" fmla="*/ 120 w 120"/>
                <a:gd name="T45" fmla="*/ 66 h 102"/>
                <a:gd name="T46" fmla="*/ 108 w 120"/>
                <a:gd name="T47" fmla="*/ 60 h 102"/>
                <a:gd name="T48" fmla="*/ 96 w 120"/>
                <a:gd name="T49" fmla="*/ 54 h 102"/>
                <a:gd name="T50" fmla="*/ 90 w 120"/>
                <a:gd name="T51" fmla="*/ 60 h 102"/>
                <a:gd name="T52" fmla="*/ 108 w 120"/>
                <a:gd name="T53" fmla="*/ 72 h 102"/>
                <a:gd name="T54" fmla="*/ 114 w 120"/>
                <a:gd name="T55" fmla="*/ 84 h 102"/>
                <a:gd name="T56" fmla="*/ 120 w 120"/>
                <a:gd name="T57" fmla="*/ 96 h 102"/>
                <a:gd name="T58" fmla="*/ 120 w 120"/>
                <a:gd name="T59" fmla="*/ 96 h 102"/>
                <a:gd name="T60" fmla="*/ 102 w 120"/>
                <a:gd name="T61" fmla="*/ 78 h 102"/>
                <a:gd name="T62" fmla="*/ 84 w 120"/>
                <a:gd name="T63" fmla="*/ 60 h 102"/>
                <a:gd name="T64" fmla="*/ 78 w 120"/>
                <a:gd name="T65" fmla="*/ 54 h 102"/>
                <a:gd name="T66" fmla="*/ 78 w 120"/>
                <a:gd name="T67" fmla="*/ 66 h 102"/>
                <a:gd name="T68" fmla="*/ 90 w 120"/>
                <a:gd name="T69" fmla="*/ 90 h 102"/>
                <a:gd name="T70" fmla="*/ 84 w 120"/>
                <a:gd name="T71" fmla="*/ 90 h 102"/>
                <a:gd name="T72" fmla="*/ 78 w 120"/>
                <a:gd name="T73" fmla="*/ 72 h 102"/>
                <a:gd name="T74" fmla="*/ 66 w 120"/>
                <a:gd name="T75" fmla="*/ 48 h 102"/>
                <a:gd name="T76" fmla="*/ 60 w 120"/>
                <a:gd name="T77" fmla="*/ 42 h 102"/>
                <a:gd name="T78" fmla="*/ 54 w 120"/>
                <a:gd name="T79" fmla="*/ 36 h 102"/>
                <a:gd name="T80" fmla="*/ 48 w 120"/>
                <a:gd name="T81" fmla="*/ 36 h 102"/>
                <a:gd name="T82" fmla="*/ 48 w 120"/>
                <a:gd name="T83" fmla="*/ 48 h 102"/>
                <a:gd name="T84" fmla="*/ 60 w 120"/>
                <a:gd name="T85" fmla="*/ 78 h 102"/>
                <a:gd name="T86" fmla="*/ 60 w 120"/>
                <a:gd name="T87" fmla="*/ 84 h 102"/>
                <a:gd name="T88" fmla="*/ 54 w 120"/>
                <a:gd name="T89" fmla="*/ 72 h 102"/>
                <a:gd name="T90" fmla="*/ 42 w 120"/>
                <a:gd name="T91" fmla="*/ 54 h 102"/>
                <a:gd name="T92" fmla="*/ 42 w 120"/>
                <a:gd name="T93" fmla="*/ 30 h 102"/>
                <a:gd name="T94" fmla="*/ 36 w 120"/>
                <a:gd name="T95" fmla="*/ 24 h 102"/>
                <a:gd name="T96" fmla="*/ 24 w 120"/>
                <a:gd name="T97" fmla="*/ 24 h 102"/>
                <a:gd name="T98" fmla="*/ 24 w 120"/>
                <a:gd name="T99" fmla="*/ 24 h 102"/>
                <a:gd name="T100" fmla="*/ 24 w 120"/>
                <a:gd name="T101" fmla="*/ 48 h 102"/>
                <a:gd name="T102" fmla="*/ 30 w 120"/>
                <a:gd name="T103" fmla="*/ 66 h 102"/>
                <a:gd name="T104" fmla="*/ 30 w 120"/>
                <a:gd name="T105" fmla="*/ 72 h 102"/>
                <a:gd name="T106" fmla="*/ 24 w 120"/>
                <a:gd name="T107" fmla="*/ 54 h 102"/>
                <a:gd name="T108" fmla="*/ 18 w 120"/>
                <a:gd name="T109" fmla="*/ 18 h 102"/>
                <a:gd name="T110" fmla="*/ 6 w 120"/>
                <a:gd name="T111" fmla="*/ 12 h 102"/>
                <a:gd name="T112" fmla="*/ 0 w 120"/>
                <a:gd name="T113" fmla="*/ 6 h 102"/>
                <a:gd name="T114" fmla="*/ 0 w 120"/>
                <a:gd name="T115" fmla="*/ 0 h 102"/>
                <a:gd name="T116" fmla="*/ 0 w 120"/>
                <a:gd name="T117" fmla="*/ 0 h 10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0"/>
                <a:gd name="T178" fmla="*/ 0 h 102"/>
                <a:gd name="T179" fmla="*/ 120 w 120"/>
                <a:gd name="T180" fmla="*/ 102 h 10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0" h="102">
                  <a:moveTo>
                    <a:pt x="0" y="0"/>
                  </a:move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6" y="12"/>
                  </a:lnTo>
                  <a:lnTo>
                    <a:pt x="42" y="6"/>
                  </a:lnTo>
                  <a:lnTo>
                    <a:pt x="54" y="6"/>
                  </a:lnTo>
                  <a:lnTo>
                    <a:pt x="60" y="6"/>
                  </a:lnTo>
                  <a:lnTo>
                    <a:pt x="72" y="6"/>
                  </a:lnTo>
                  <a:lnTo>
                    <a:pt x="78" y="6"/>
                  </a:lnTo>
                  <a:lnTo>
                    <a:pt x="84" y="12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66" y="12"/>
                  </a:lnTo>
                  <a:lnTo>
                    <a:pt x="60" y="12"/>
                  </a:lnTo>
                  <a:lnTo>
                    <a:pt x="48" y="12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30" y="18"/>
                  </a:lnTo>
                  <a:lnTo>
                    <a:pt x="36" y="18"/>
                  </a:lnTo>
                  <a:lnTo>
                    <a:pt x="36" y="24"/>
                  </a:lnTo>
                  <a:lnTo>
                    <a:pt x="42" y="24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84" y="30"/>
                  </a:lnTo>
                  <a:lnTo>
                    <a:pt x="90" y="30"/>
                  </a:lnTo>
                  <a:lnTo>
                    <a:pt x="102" y="30"/>
                  </a:lnTo>
                  <a:lnTo>
                    <a:pt x="108" y="36"/>
                  </a:lnTo>
                  <a:lnTo>
                    <a:pt x="114" y="42"/>
                  </a:lnTo>
                  <a:lnTo>
                    <a:pt x="108" y="42"/>
                  </a:lnTo>
                  <a:lnTo>
                    <a:pt x="108" y="36"/>
                  </a:lnTo>
                  <a:lnTo>
                    <a:pt x="102" y="36"/>
                  </a:lnTo>
                  <a:lnTo>
                    <a:pt x="96" y="36"/>
                  </a:lnTo>
                  <a:lnTo>
                    <a:pt x="90" y="36"/>
                  </a:lnTo>
                  <a:lnTo>
                    <a:pt x="84" y="36"/>
                  </a:lnTo>
                  <a:lnTo>
                    <a:pt x="78" y="30"/>
                  </a:lnTo>
                  <a:lnTo>
                    <a:pt x="72" y="30"/>
                  </a:lnTo>
                  <a:lnTo>
                    <a:pt x="66" y="30"/>
                  </a:lnTo>
                  <a:lnTo>
                    <a:pt x="60" y="36"/>
                  </a:lnTo>
                  <a:lnTo>
                    <a:pt x="66" y="36"/>
                  </a:lnTo>
                  <a:lnTo>
                    <a:pt x="72" y="42"/>
                  </a:lnTo>
                  <a:lnTo>
                    <a:pt x="78" y="48"/>
                  </a:lnTo>
                  <a:lnTo>
                    <a:pt x="84" y="48"/>
                  </a:lnTo>
                  <a:lnTo>
                    <a:pt x="90" y="48"/>
                  </a:lnTo>
                  <a:lnTo>
                    <a:pt x="102" y="48"/>
                  </a:lnTo>
                  <a:lnTo>
                    <a:pt x="108" y="54"/>
                  </a:lnTo>
                  <a:lnTo>
                    <a:pt x="114" y="54"/>
                  </a:lnTo>
                  <a:lnTo>
                    <a:pt x="120" y="60"/>
                  </a:lnTo>
                  <a:lnTo>
                    <a:pt x="120" y="66"/>
                  </a:lnTo>
                  <a:lnTo>
                    <a:pt x="114" y="60"/>
                  </a:lnTo>
                  <a:lnTo>
                    <a:pt x="108" y="60"/>
                  </a:lnTo>
                  <a:lnTo>
                    <a:pt x="102" y="54"/>
                  </a:lnTo>
                  <a:lnTo>
                    <a:pt x="96" y="54"/>
                  </a:lnTo>
                  <a:lnTo>
                    <a:pt x="90" y="54"/>
                  </a:lnTo>
                  <a:lnTo>
                    <a:pt x="84" y="54"/>
                  </a:lnTo>
                  <a:lnTo>
                    <a:pt x="90" y="60"/>
                  </a:lnTo>
                  <a:lnTo>
                    <a:pt x="96" y="66"/>
                  </a:lnTo>
                  <a:lnTo>
                    <a:pt x="102" y="72"/>
                  </a:lnTo>
                  <a:lnTo>
                    <a:pt x="108" y="72"/>
                  </a:lnTo>
                  <a:lnTo>
                    <a:pt x="108" y="78"/>
                  </a:lnTo>
                  <a:lnTo>
                    <a:pt x="114" y="84"/>
                  </a:lnTo>
                  <a:lnTo>
                    <a:pt x="114" y="90"/>
                  </a:lnTo>
                  <a:lnTo>
                    <a:pt x="120" y="90"/>
                  </a:lnTo>
                  <a:lnTo>
                    <a:pt x="120" y="96"/>
                  </a:lnTo>
                  <a:lnTo>
                    <a:pt x="120" y="102"/>
                  </a:lnTo>
                  <a:lnTo>
                    <a:pt x="120" y="96"/>
                  </a:lnTo>
                  <a:lnTo>
                    <a:pt x="114" y="90"/>
                  </a:lnTo>
                  <a:lnTo>
                    <a:pt x="108" y="84"/>
                  </a:lnTo>
                  <a:lnTo>
                    <a:pt x="102" y="78"/>
                  </a:lnTo>
                  <a:lnTo>
                    <a:pt x="96" y="66"/>
                  </a:lnTo>
                  <a:lnTo>
                    <a:pt x="90" y="60"/>
                  </a:lnTo>
                  <a:lnTo>
                    <a:pt x="84" y="60"/>
                  </a:lnTo>
                  <a:lnTo>
                    <a:pt x="78" y="54"/>
                  </a:lnTo>
                  <a:lnTo>
                    <a:pt x="78" y="60"/>
                  </a:lnTo>
                  <a:lnTo>
                    <a:pt x="78" y="66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90" y="90"/>
                  </a:lnTo>
                  <a:lnTo>
                    <a:pt x="90" y="96"/>
                  </a:lnTo>
                  <a:lnTo>
                    <a:pt x="84" y="90"/>
                  </a:lnTo>
                  <a:lnTo>
                    <a:pt x="78" y="84"/>
                  </a:lnTo>
                  <a:lnTo>
                    <a:pt x="78" y="72"/>
                  </a:lnTo>
                  <a:lnTo>
                    <a:pt x="72" y="60"/>
                  </a:lnTo>
                  <a:lnTo>
                    <a:pt x="72" y="48"/>
                  </a:lnTo>
                  <a:lnTo>
                    <a:pt x="66" y="48"/>
                  </a:lnTo>
                  <a:lnTo>
                    <a:pt x="60" y="42"/>
                  </a:lnTo>
                  <a:lnTo>
                    <a:pt x="54" y="42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8" y="42"/>
                  </a:lnTo>
                  <a:lnTo>
                    <a:pt x="48" y="48"/>
                  </a:lnTo>
                  <a:lnTo>
                    <a:pt x="48" y="54"/>
                  </a:lnTo>
                  <a:lnTo>
                    <a:pt x="54" y="66"/>
                  </a:lnTo>
                  <a:lnTo>
                    <a:pt x="60" y="78"/>
                  </a:lnTo>
                  <a:lnTo>
                    <a:pt x="60" y="84"/>
                  </a:lnTo>
                  <a:lnTo>
                    <a:pt x="54" y="84"/>
                  </a:lnTo>
                  <a:lnTo>
                    <a:pt x="54" y="78"/>
                  </a:lnTo>
                  <a:lnTo>
                    <a:pt x="54" y="72"/>
                  </a:lnTo>
                  <a:lnTo>
                    <a:pt x="48" y="66"/>
                  </a:lnTo>
                  <a:lnTo>
                    <a:pt x="48" y="60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42" y="30"/>
                  </a:lnTo>
                  <a:lnTo>
                    <a:pt x="36" y="30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4" y="24"/>
                  </a:lnTo>
                  <a:lnTo>
                    <a:pt x="24" y="36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24" y="54"/>
                  </a:lnTo>
                  <a:lnTo>
                    <a:pt x="30" y="60"/>
                  </a:lnTo>
                  <a:lnTo>
                    <a:pt x="30" y="66"/>
                  </a:lnTo>
                  <a:lnTo>
                    <a:pt x="30" y="72"/>
                  </a:lnTo>
                  <a:lnTo>
                    <a:pt x="30" y="78"/>
                  </a:lnTo>
                  <a:lnTo>
                    <a:pt x="30" y="72"/>
                  </a:lnTo>
                  <a:lnTo>
                    <a:pt x="24" y="72"/>
                  </a:lnTo>
                  <a:lnTo>
                    <a:pt x="24" y="66"/>
                  </a:lnTo>
                  <a:lnTo>
                    <a:pt x="24" y="54"/>
                  </a:lnTo>
                  <a:lnTo>
                    <a:pt x="18" y="42"/>
                  </a:lnTo>
                  <a:lnTo>
                    <a:pt x="18" y="30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18" name="Freeform 464"/>
            <p:cNvSpPr>
              <a:spLocks/>
            </p:cNvSpPr>
            <p:nvPr/>
          </p:nvSpPr>
          <p:spPr bwMode="auto">
            <a:xfrm>
              <a:off x="5114" y="1732"/>
              <a:ext cx="83" cy="138"/>
            </a:xfrm>
            <a:custGeom>
              <a:avLst/>
              <a:gdLst>
                <a:gd name="T0" fmla="*/ 35 w 83"/>
                <a:gd name="T1" fmla="*/ 0 h 138"/>
                <a:gd name="T2" fmla="*/ 41 w 83"/>
                <a:gd name="T3" fmla="*/ 18 h 138"/>
                <a:gd name="T4" fmla="*/ 41 w 83"/>
                <a:gd name="T5" fmla="*/ 24 h 138"/>
                <a:gd name="T6" fmla="*/ 47 w 83"/>
                <a:gd name="T7" fmla="*/ 30 h 138"/>
                <a:gd name="T8" fmla="*/ 53 w 83"/>
                <a:gd name="T9" fmla="*/ 36 h 138"/>
                <a:gd name="T10" fmla="*/ 65 w 83"/>
                <a:gd name="T11" fmla="*/ 42 h 138"/>
                <a:gd name="T12" fmla="*/ 77 w 83"/>
                <a:gd name="T13" fmla="*/ 60 h 138"/>
                <a:gd name="T14" fmla="*/ 83 w 83"/>
                <a:gd name="T15" fmla="*/ 78 h 138"/>
                <a:gd name="T16" fmla="*/ 83 w 83"/>
                <a:gd name="T17" fmla="*/ 84 h 138"/>
                <a:gd name="T18" fmla="*/ 83 w 83"/>
                <a:gd name="T19" fmla="*/ 84 h 138"/>
                <a:gd name="T20" fmla="*/ 77 w 83"/>
                <a:gd name="T21" fmla="*/ 72 h 138"/>
                <a:gd name="T22" fmla="*/ 71 w 83"/>
                <a:gd name="T23" fmla="*/ 66 h 138"/>
                <a:gd name="T24" fmla="*/ 65 w 83"/>
                <a:gd name="T25" fmla="*/ 54 h 138"/>
                <a:gd name="T26" fmla="*/ 59 w 83"/>
                <a:gd name="T27" fmla="*/ 42 h 138"/>
                <a:gd name="T28" fmla="*/ 53 w 83"/>
                <a:gd name="T29" fmla="*/ 36 h 138"/>
                <a:gd name="T30" fmla="*/ 47 w 83"/>
                <a:gd name="T31" fmla="*/ 36 h 138"/>
                <a:gd name="T32" fmla="*/ 41 w 83"/>
                <a:gd name="T33" fmla="*/ 42 h 138"/>
                <a:gd name="T34" fmla="*/ 47 w 83"/>
                <a:gd name="T35" fmla="*/ 54 h 138"/>
                <a:gd name="T36" fmla="*/ 47 w 83"/>
                <a:gd name="T37" fmla="*/ 66 h 138"/>
                <a:gd name="T38" fmla="*/ 59 w 83"/>
                <a:gd name="T39" fmla="*/ 72 h 138"/>
                <a:gd name="T40" fmla="*/ 71 w 83"/>
                <a:gd name="T41" fmla="*/ 90 h 138"/>
                <a:gd name="T42" fmla="*/ 77 w 83"/>
                <a:gd name="T43" fmla="*/ 102 h 138"/>
                <a:gd name="T44" fmla="*/ 77 w 83"/>
                <a:gd name="T45" fmla="*/ 114 h 138"/>
                <a:gd name="T46" fmla="*/ 77 w 83"/>
                <a:gd name="T47" fmla="*/ 108 h 138"/>
                <a:gd name="T48" fmla="*/ 71 w 83"/>
                <a:gd name="T49" fmla="*/ 96 h 138"/>
                <a:gd name="T50" fmla="*/ 65 w 83"/>
                <a:gd name="T51" fmla="*/ 84 h 138"/>
                <a:gd name="T52" fmla="*/ 53 w 83"/>
                <a:gd name="T53" fmla="*/ 78 h 138"/>
                <a:gd name="T54" fmla="*/ 47 w 83"/>
                <a:gd name="T55" fmla="*/ 72 h 138"/>
                <a:gd name="T56" fmla="*/ 53 w 83"/>
                <a:gd name="T57" fmla="*/ 84 h 138"/>
                <a:gd name="T58" fmla="*/ 53 w 83"/>
                <a:gd name="T59" fmla="*/ 120 h 138"/>
                <a:gd name="T60" fmla="*/ 53 w 83"/>
                <a:gd name="T61" fmla="*/ 138 h 138"/>
                <a:gd name="T62" fmla="*/ 53 w 83"/>
                <a:gd name="T63" fmla="*/ 138 h 138"/>
                <a:gd name="T64" fmla="*/ 53 w 83"/>
                <a:gd name="T65" fmla="*/ 126 h 138"/>
                <a:gd name="T66" fmla="*/ 41 w 83"/>
                <a:gd name="T67" fmla="*/ 90 h 138"/>
                <a:gd name="T68" fmla="*/ 35 w 83"/>
                <a:gd name="T69" fmla="*/ 84 h 138"/>
                <a:gd name="T70" fmla="*/ 29 w 83"/>
                <a:gd name="T71" fmla="*/ 90 h 138"/>
                <a:gd name="T72" fmla="*/ 23 w 83"/>
                <a:gd name="T73" fmla="*/ 96 h 138"/>
                <a:gd name="T74" fmla="*/ 17 w 83"/>
                <a:gd name="T75" fmla="*/ 108 h 138"/>
                <a:gd name="T76" fmla="*/ 17 w 83"/>
                <a:gd name="T77" fmla="*/ 114 h 138"/>
                <a:gd name="T78" fmla="*/ 17 w 83"/>
                <a:gd name="T79" fmla="*/ 114 h 138"/>
                <a:gd name="T80" fmla="*/ 17 w 83"/>
                <a:gd name="T81" fmla="*/ 102 h 138"/>
                <a:gd name="T82" fmla="*/ 23 w 83"/>
                <a:gd name="T83" fmla="*/ 90 h 138"/>
                <a:gd name="T84" fmla="*/ 29 w 83"/>
                <a:gd name="T85" fmla="*/ 78 h 138"/>
                <a:gd name="T86" fmla="*/ 35 w 83"/>
                <a:gd name="T87" fmla="*/ 72 h 138"/>
                <a:gd name="T88" fmla="*/ 35 w 83"/>
                <a:gd name="T89" fmla="*/ 60 h 138"/>
                <a:gd name="T90" fmla="*/ 35 w 83"/>
                <a:gd name="T91" fmla="*/ 42 h 138"/>
                <a:gd name="T92" fmla="*/ 35 w 83"/>
                <a:gd name="T93" fmla="*/ 36 h 138"/>
                <a:gd name="T94" fmla="*/ 23 w 83"/>
                <a:gd name="T95" fmla="*/ 48 h 138"/>
                <a:gd name="T96" fmla="*/ 11 w 83"/>
                <a:gd name="T97" fmla="*/ 60 h 138"/>
                <a:gd name="T98" fmla="*/ 6 w 83"/>
                <a:gd name="T99" fmla="*/ 72 h 138"/>
                <a:gd name="T100" fmla="*/ 0 w 83"/>
                <a:gd name="T101" fmla="*/ 84 h 138"/>
                <a:gd name="T102" fmla="*/ 0 w 83"/>
                <a:gd name="T103" fmla="*/ 78 h 138"/>
                <a:gd name="T104" fmla="*/ 0 w 83"/>
                <a:gd name="T105" fmla="*/ 72 h 138"/>
                <a:gd name="T106" fmla="*/ 11 w 83"/>
                <a:gd name="T107" fmla="*/ 60 h 138"/>
                <a:gd name="T108" fmla="*/ 17 w 83"/>
                <a:gd name="T109" fmla="*/ 42 h 138"/>
                <a:gd name="T110" fmla="*/ 29 w 83"/>
                <a:gd name="T111" fmla="*/ 30 h 138"/>
                <a:gd name="T112" fmla="*/ 35 w 83"/>
                <a:gd name="T113" fmla="*/ 24 h 138"/>
                <a:gd name="T114" fmla="*/ 35 w 83"/>
                <a:gd name="T115" fmla="*/ 12 h 138"/>
                <a:gd name="T116" fmla="*/ 35 w 83"/>
                <a:gd name="T117" fmla="*/ 6 h 138"/>
                <a:gd name="T118" fmla="*/ 35 w 83"/>
                <a:gd name="T119" fmla="*/ 0 h 13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3"/>
                <a:gd name="T181" fmla="*/ 0 h 138"/>
                <a:gd name="T182" fmla="*/ 83 w 83"/>
                <a:gd name="T183" fmla="*/ 138 h 13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3" h="138">
                  <a:moveTo>
                    <a:pt x="35" y="0"/>
                  </a:moveTo>
                  <a:lnTo>
                    <a:pt x="35" y="0"/>
                  </a:lnTo>
                  <a:lnTo>
                    <a:pt x="35" y="6"/>
                  </a:lnTo>
                  <a:lnTo>
                    <a:pt x="41" y="18"/>
                  </a:lnTo>
                  <a:lnTo>
                    <a:pt x="41" y="24"/>
                  </a:lnTo>
                  <a:lnTo>
                    <a:pt x="47" y="30"/>
                  </a:lnTo>
                  <a:lnTo>
                    <a:pt x="53" y="30"/>
                  </a:lnTo>
                  <a:lnTo>
                    <a:pt x="53" y="36"/>
                  </a:lnTo>
                  <a:lnTo>
                    <a:pt x="59" y="42"/>
                  </a:lnTo>
                  <a:lnTo>
                    <a:pt x="65" y="42"/>
                  </a:lnTo>
                  <a:lnTo>
                    <a:pt x="71" y="54"/>
                  </a:lnTo>
                  <a:lnTo>
                    <a:pt x="77" y="60"/>
                  </a:lnTo>
                  <a:lnTo>
                    <a:pt x="77" y="72"/>
                  </a:lnTo>
                  <a:lnTo>
                    <a:pt x="83" y="78"/>
                  </a:lnTo>
                  <a:lnTo>
                    <a:pt x="83" y="84"/>
                  </a:lnTo>
                  <a:lnTo>
                    <a:pt x="77" y="78"/>
                  </a:lnTo>
                  <a:lnTo>
                    <a:pt x="77" y="72"/>
                  </a:lnTo>
                  <a:lnTo>
                    <a:pt x="71" y="66"/>
                  </a:lnTo>
                  <a:lnTo>
                    <a:pt x="71" y="60"/>
                  </a:lnTo>
                  <a:lnTo>
                    <a:pt x="65" y="54"/>
                  </a:lnTo>
                  <a:lnTo>
                    <a:pt x="59" y="48"/>
                  </a:lnTo>
                  <a:lnTo>
                    <a:pt x="59" y="42"/>
                  </a:lnTo>
                  <a:lnTo>
                    <a:pt x="53" y="36"/>
                  </a:lnTo>
                  <a:lnTo>
                    <a:pt x="47" y="36"/>
                  </a:lnTo>
                  <a:lnTo>
                    <a:pt x="41" y="36"/>
                  </a:lnTo>
                  <a:lnTo>
                    <a:pt x="41" y="42"/>
                  </a:lnTo>
                  <a:lnTo>
                    <a:pt x="41" y="48"/>
                  </a:lnTo>
                  <a:lnTo>
                    <a:pt x="47" y="54"/>
                  </a:lnTo>
                  <a:lnTo>
                    <a:pt x="47" y="60"/>
                  </a:lnTo>
                  <a:lnTo>
                    <a:pt x="47" y="66"/>
                  </a:lnTo>
                  <a:lnTo>
                    <a:pt x="53" y="72"/>
                  </a:lnTo>
                  <a:lnTo>
                    <a:pt x="59" y="72"/>
                  </a:lnTo>
                  <a:lnTo>
                    <a:pt x="65" y="78"/>
                  </a:lnTo>
                  <a:lnTo>
                    <a:pt x="71" y="90"/>
                  </a:lnTo>
                  <a:lnTo>
                    <a:pt x="71" y="96"/>
                  </a:lnTo>
                  <a:lnTo>
                    <a:pt x="77" y="102"/>
                  </a:lnTo>
                  <a:lnTo>
                    <a:pt x="77" y="114"/>
                  </a:lnTo>
                  <a:lnTo>
                    <a:pt x="77" y="108"/>
                  </a:lnTo>
                  <a:lnTo>
                    <a:pt x="71" y="102"/>
                  </a:lnTo>
                  <a:lnTo>
                    <a:pt x="71" y="96"/>
                  </a:lnTo>
                  <a:lnTo>
                    <a:pt x="65" y="90"/>
                  </a:lnTo>
                  <a:lnTo>
                    <a:pt x="65" y="84"/>
                  </a:lnTo>
                  <a:lnTo>
                    <a:pt x="59" y="84"/>
                  </a:lnTo>
                  <a:lnTo>
                    <a:pt x="53" y="78"/>
                  </a:lnTo>
                  <a:lnTo>
                    <a:pt x="47" y="72"/>
                  </a:lnTo>
                  <a:lnTo>
                    <a:pt x="53" y="84"/>
                  </a:lnTo>
                  <a:lnTo>
                    <a:pt x="53" y="102"/>
                  </a:lnTo>
                  <a:lnTo>
                    <a:pt x="53" y="120"/>
                  </a:lnTo>
                  <a:lnTo>
                    <a:pt x="53" y="138"/>
                  </a:lnTo>
                  <a:lnTo>
                    <a:pt x="53" y="132"/>
                  </a:lnTo>
                  <a:lnTo>
                    <a:pt x="53" y="126"/>
                  </a:lnTo>
                  <a:lnTo>
                    <a:pt x="47" y="108"/>
                  </a:lnTo>
                  <a:lnTo>
                    <a:pt x="41" y="90"/>
                  </a:lnTo>
                  <a:lnTo>
                    <a:pt x="41" y="78"/>
                  </a:lnTo>
                  <a:lnTo>
                    <a:pt x="35" y="84"/>
                  </a:lnTo>
                  <a:lnTo>
                    <a:pt x="29" y="90"/>
                  </a:lnTo>
                  <a:lnTo>
                    <a:pt x="23" y="96"/>
                  </a:lnTo>
                  <a:lnTo>
                    <a:pt x="23" y="102"/>
                  </a:lnTo>
                  <a:lnTo>
                    <a:pt x="17" y="108"/>
                  </a:lnTo>
                  <a:lnTo>
                    <a:pt x="17" y="114"/>
                  </a:lnTo>
                  <a:lnTo>
                    <a:pt x="17" y="108"/>
                  </a:lnTo>
                  <a:lnTo>
                    <a:pt x="17" y="102"/>
                  </a:lnTo>
                  <a:lnTo>
                    <a:pt x="17" y="96"/>
                  </a:lnTo>
                  <a:lnTo>
                    <a:pt x="23" y="90"/>
                  </a:lnTo>
                  <a:lnTo>
                    <a:pt x="29" y="84"/>
                  </a:lnTo>
                  <a:lnTo>
                    <a:pt x="29" y="78"/>
                  </a:lnTo>
                  <a:lnTo>
                    <a:pt x="35" y="72"/>
                  </a:lnTo>
                  <a:lnTo>
                    <a:pt x="35" y="60"/>
                  </a:lnTo>
                  <a:lnTo>
                    <a:pt x="35" y="48"/>
                  </a:lnTo>
                  <a:lnTo>
                    <a:pt x="35" y="42"/>
                  </a:lnTo>
                  <a:lnTo>
                    <a:pt x="35" y="36"/>
                  </a:lnTo>
                  <a:lnTo>
                    <a:pt x="29" y="42"/>
                  </a:lnTo>
                  <a:lnTo>
                    <a:pt x="23" y="48"/>
                  </a:lnTo>
                  <a:lnTo>
                    <a:pt x="17" y="54"/>
                  </a:lnTo>
                  <a:lnTo>
                    <a:pt x="11" y="60"/>
                  </a:lnTo>
                  <a:lnTo>
                    <a:pt x="6" y="66"/>
                  </a:lnTo>
                  <a:lnTo>
                    <a:pt x="6" y="72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6" y="66"/>
                  </a:lnTo>
                  <a:lnTo>
                    <a:pt x="11" y="60"/>
                  </a:lnTo>
                  <a:lnTo>
                    <a:pt x="11" y="54"/>
                  </a:lnTo>
                  <a:lnTo>
                    <a:pt x="17" y="42"/>
                  </a:lnTo>
                  <a:lnTo>
                    <a:pt x="23" y="36"/>
                  </a:lnTo>
                  <a:lnTo>
                    <a:pt x="29" y="30"/>
                  </a:lnTo>
                  <a:lnTo>
                    <a:pt x="35" y="24"/>
                  </a:lnTo>
                  <a:lnTo>
                    <a:pt x="35" y="18"/>
                  </a:lnTo>
                  <a:lnTo>
                    <a:pt x="35" y="12"/>
                  </a:lnTo>
                  <a:lnTo>
                    <a:pt x="35" y="6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19" name="Freeform 465"/>
            <p:cNvSpPr>
              <a:spLocks/>
            </p:cNvSpPr>
            <p:nvPr/>
          </p:nvSpPr>
          <p:spPr bwMode="auto">
            <a:xfrm>
              <a:off x="5197" y="1553"/>
              <a:ext cx="102" cy="143"/>
            </a:xfrm>
            <a:custGeom>
              <a:avLst/>
              <a:gdLst>
                <a:gd name="T0" fmla="*/ 6 w 102"/>
                <a:gd name="T1" fmla="*/ 137 h 143"/>
                <a:gd name="T2" fmla="*/ 12 w 102"/>
                <a:gd name="T3" fmla="*/ 119 h 143"/>
                <a:gd name="T4" fmla="*/ 18 w 102"/>
                <a:gd name="T5" fmla="*/ 101 h 143"/>
                <a:gd name="T6" fmla="*/ 30 w 102"/>
                <a:gd name="T7" fmla="*/ 83 h 143"/>
                <a:gd name="T8" fmla="*/ 24 w 102"/>
                <a:gd name="T9" fmla="*/ 77 h 143"/>
                <a:gd name="T10" fmla="*/ 18 w 102"/>
                <a:gd name="T11" fmla="*/ 65 h 143"/>
                <a:gd name="T12" fmla="*/ 18 w 102"/>
                <a:gd name="T13" fmla="*/ 59 h 143"/>
                <a:gd name="T14" fmla="*/ 24 w 102"/>
                <a:gd name="T15" fmla="*/ 59 h 143"/>
                <a:gd name="T16" fmla="*/ 24 w 102"/>
                <a:gd name="T17" fmla="*/ 65 h 143"/>
                <a:gd name="T18" fmla="*/ 30 w 102"/>
                <a:gd name="T19" fmla="*/ 71 h 143"/>
                <a:gd name="T20" fmla="*/ 36 w 102"/>
                <a:gd name="T21" fmla="*/ 65 h 143"/>
                <a:gd name="T22" fmla="*/ 48 w 102"/>
                <a:gd name="T23" fmla="*/ 59 h 143"/>
                <a:gd name="T24" fmla="*/ 54 w 102"/>
                <a:gd name="T25" fmla="*/ 47 h 143"/>
                <a:gd name="T26" fmla="*/ 60 w 102"/>
                <a:gd name="T27" fmla="*/ 41 h 143"/>
                <a:gd name="T28" fmla="*/ 60 w 102"/>
                <a:gd name="T29" fmla="*/ 35 h 143"/>
                <a:gd name="T30" fmla="*/ 54 w 102"/>
                <a:gd name="T31" fmla="*/ 18 h 143"/>
                <a:gd name="T32" fmla="*/ 48 w 102"/>
                <a:gd name="T33" fmla="*/ 6 h 143"/>
                <a:gd name="T34" fmla="*/ 48 w 102"/>
                <a:gd name="T35" fmla="*/ 6 h 143"/>
                <a:gd name="T36" fmla="*/ 54 w 102"/>
                <a:gd name="T37" fmla="*/ 12 h 143"/>
                <a:gd name="T38" fmla="*/ 60 w 102"/>
                <a:gd name="T39" fmla="*/ 30 h 143"/>
                <a:gd name="T40" fmla="*/ 66 w 102"/>
                <a:gd name="T41" fmla="*/ 30 h 143"/>
                <a:gd name="T42" fmla="*/ 72 w 102"/>
                <a:gd name="T43" fmla="*/ 18 h 143"/>
                <a:gd name="T44" fmla="*/ 78 w 102"/>
                <a:gd name="T45" fmla="*/ 6 h 143"/>
                <a:gd name="T46" fmla="*/ 84 w 102"/>
                <a:gd name="T47" fmla="*/ 0 h 143"/>
                <a:gd name="T48" fmla="*/ 90 w 102"/>
                <a:gd name="T49" fmla="*/ 0 h 143"/>
                <a:gd name="T50" fmla="*/ 90 w 102"/>
                <a:gd name="T51" fmla="*/ 0 h 143"/>
                <a:gd name="T52" fmla="*/ 84 w 102"/>
                <a:gd name="T53" fmla="*/ 6 h 143"/>
                <a:gd name="T54" fmla="*/ 78 w 102"/>
                <a:gd name="T55" fmla="*/ 12 h 143"/>
                <a:gd name="T56" fmla="*/ 72 w 102"/>
                <a:gd name="T57" fmla="*/ 30 h 143"/>
                <a:gd name="T58" fmla="*/ 66 w 102"/>
                <a:gd name="T59" fmla="*/ 35 h 143"/>
                <a:gd name="T60" fmla="*/ 72 w 102"/>
                <a:gd name="T61" fmla="*/ 35 h 143"/>
                <a:gd name="T62" fmla="*/ 78 w 102"/>
                <a:gd name="T63" fmla="*/ 35 h 143"/>
                <a:gd name="T64" fmla="*/ 90 w 102"/>
                <a:gd name="T65" fmla="*/ 30 h 143"/>
                <a:gd name="T66" fmla="*/ 96 w 102"/>
                <a:gd name="T67" fmla="*/ 30 h 143"/>
                <a:gd name="T68" fmla="*/ 102 w 102"/>
                <a:gd name="T69" fmla="*/ 24 h 143"/>
                <a:gd name="T70" fmla="*/ 102 w 102"/>
                <a:gd name="T71" fmla="*/ 24 h 143"/>
                <a:gd name="T72" fmla="*/ 102 w 102"/>
                <a:gd name="T73" fmla="*/ 30 h 143"/>
                <a:gd name="T74" fmla="*/ 90 w 102"/>
                <a:gd name="T75" fmla="*/ 35 h 143"/>
                <a:gd name="T76" fmla="*/ 78 w 102"/>
                <a:gd name="T77" fmla="*/ 41 h 143"/>
                <a:gd name="T78" fmla="*/ 66 w 102"/>
                <a:gd name="T79" fmla="*/ 47 h 143"/>
                <a:gd name="T80" fmla="*/ 60 w 102"/>
                <a:gd name="T81" fmla="*/ 47 h 143"/>
                <a:gd name="T82" fmla="*/ 48 w 102"/>
                <a:gd name="T83" fmla="*/ 59 h 143"/>
                <a:gd name="T84" fmla="*/ 48 w 102"/>
                <a:gd name="T85" fmla="*/ 65 h 143"/>
                <a:gd name="T86" fmla="*/ 54 w 102"/>
                <a:gd name="T87" fmla="*/ 65 h 143"/>
                <a:gd name="T88" fmla="*/ 54 w 102"/>
                <a:gd name="T89" fmla="*/ 71 h 143"/>
                <a:gd name="T90" fmla="*/ 48 w 102"/>
                <a:gd name="T91" fmla="*/ 71 h 143"/>
                <a:gd name="T92" fmla="*/ 42 w 102"/>
                <a:gd name="T93" fmla="*/ 77 h 143"/>
                <a:gd name="T94" fmla="*/ 42 w 102"/>
                <a:gd name="T95" fmla="*/ 77 h 143"/>
                <a:gd name="T96" fmla="*/ 42 w 102"/>
                <a:gd name="T97" fmla="*/ 77 h 143"/>
                <a:gd name="T98" fmla="*/ 36 w 102"/>
                <a:gd name="T99" fmla="*/ 89 h 143"/>
                <a:gd name="T100" fmla="*/ 24 w 102"/>
                <a:gd name="T101" fmla="*/ 107 h 143"/>
                <a:gd name="T102" fmla="*/ 18 w 102"/>
                <a:gd name="T103" fmla="*/ 125 h 143"/>
                <a:gd name="T104" fmla="*/ 18 w 102"/>
                <a:gd name="T105" fmla="*/ 131 h 143"/>
                <a:gd name="T106" fmla="*/ 18 w 102"/>
                <a:gd name="T107" fmla="*/ 137 h 143"/>
                <a:gd name="T108" fmla="*/ 12 w 102"/>
                <a:gd name="T109" fmla="*/ 137 h 143"/>
                <a:gd name="T110" fmla="*/ 6 w 102"/>
                <a:gd name="T111" fmla="*/ 143 h 1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02"/>
                <a:gd name="T169" fmla="*/ 0 h 143"/>
                <a:gd name="T170" fmla="*/ 102 w 102"/>
                <a:gd name="T171" fmla="*/ 143 h 1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02" h="143">
                  <a:moveTo>
                    <a:pt x="0" y="143"/>
                  </a:moveTo>
                  <a:lnTo>
                    <a:pt x="6" y="137"/>
                  </a:lnTo>
                  <a:lnTo>
                    <a:pt x="12" y="125"/>
                  </a:lnTo>
                  <a:lnTo>
                    <a:pt x="12" y="119"/>
                  </a:lnTo>
                  <a:lnTo>
                    <a:pt x="18" y="107"/>
                  </a:lnTo>
                  <a:lnTo>
                    <a:pt x="18" y="101"/>
                  </a:lnTo>
                  <a:lnTo>
                    <a:pt x="24" y="95"/>
                  </a:lnTo>
                  <a:lnTo>
                    <a:pt x="30" y="83"/>
                  </a:lnTo>
                  <a:lnTo>
                    <a:pt x="30" y="77"/>
                  </a:lnTo>
                  <a:lnTo>
                    <a:pt x="24" y="77"/>
                  </a:lnTo>
                  <a:lnTo>
                    <a:pt x="24" y="71"/>
                  </a:lnTo>
                  <a:lnTo>
                    <a:pt x="18" y="65"/>
                  </a:lnTo>
                  <a:lnTo>
                    <a:pt x="18" y="59"/>
                  </a:lnTo>
                  <a:lnTo>
                    <a:pt x="24" y="59"/>
                  </a:lnTo>
                  <a:lnTo>
                    <a:pt x="24" y="65"/>
                  </a:lnTo>
                  <a:lnTo>
                    <a:pt x="30" y="65"/>
                  </a:lnTo>
                  <a:lnTo>
                    <a:pt x="30" y="71"/>
                  </a:lnTo>
                  <a:lnTo>
                    <a:pt x="36" y="71"/>
                  </a:lnTo>
                  <a:lnTo>
                    <a:pt x="36" y="65"/>
                  </a:lnTo>
                  <a:lnTo>
                    <a:pt x="42" y="59"/>
                  </a:lnTo>
                  <a:lnTo>
                    <a:pt x="48" y="59"/>
                  </a:lnTo>
                  <a:lnTo>
                    <a:pt x="48" y="53"/>
                  </a:lnTo>
                  <a:lnTo>
                    <a:pt x="54" y="47"/>
                  </a:lnTo>
                  <a:lnTo>
                    <a:pt x="54" y="41"/>
                  </a:lnTo>
                  <a:lnTo>
                    <a:pt x="60" y="41"/>
                  </a:lnTo>
                  <a:lnTo>
                    <a:pt x="60" y="35"/>
                  </a:lnTo>
                  <a:lnTo>
                    <a:pt x="60" y="24"/>
                  </a:lnTo>
                  <a:lnTo>
                    <a:pt x="54" y="18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54" y="12"/>
                  </a:lnTo>
                  <a:lnTo>
                    <a:pt x="60" y="18"/>
                  </a:lnTo>
                  <a:lnTo>
                    <a:pt x="60" y="30"/>
                  </a:lnTo>
                  <a:lnTo>
                    <a:pt x="66" y="35"/>
                  </a:lnTo>
                  <a:lnTo>
                    <a:pt x="66" y="30"/>
                  </a:lnTo>
                  <a:lnTo>
                    <a:pt x="66" y="24"/>
                  </a:lnTo>
                  <a:lnTo>
                    <a:pt x="72" y="18"/>
                  </a:lnTo>
                  <a:lnTo>
                    <a:pt x="72" y="12"/>
                  </a:lnTo>
                  <a:lnTo>
                    <a:pt x="78" y="6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84" y="6"/>
                  </a:lnTo>
                  <a:lnTo>
                    <a:pt x="84" y="12"/>
                  </a:lnTo>
                  <a:lnTo>
                    <a:pt x="78" y="12"/>
                  </a:lnTo>
                  <a:lnTo>
                    <a:pt x="78" y="24"/>
                  </a:lnTo>
                  <a:lnTo>
                    <a:pt x="72" y="30"/>
                  </a:lnTo>
                  <a:lnTo>
                    <a:pt x="66" y="35"/>
                  </a:lnTo>
                  <a:lnTo>
                    <a:pt x="72" y="35"/>
                  </a:lnTo>
                  <a:lnTo>
                    <a:pt x="78" y="35"/>
                  </a:lnTo>
                  <a:lnTo>
                    <a:pt x="84" y="35"/>
                  </a:lnTo>
                  <a:lnTo>
                    <a:pt x="90" y="30"/>
                  </a:lnTo>
                  <a:lnTo>
                    <a:pt x="96" y="30"/>
                  </a:lnTo>
                  <a:lnTo>
                    <a:pt x="102" y="24"/>
                  </a:lnTo>
                  <a:lnTo>
                    <a:pt x="102" y="30"/>
                  </a:lnTo>
                  <a:lnTo>
                    <a:pt x="96" y="30"/>
                  </a:lnTo>
                  <a:lnTo>
                    <a:pt x="90" y="35"/>
                  </a:lnTo>
                  <a:lnTo>
                    <a:pt x="84" y="41"/>
                  </a:lnTo>
                  <a:lnTo>
                    <a:pt x="78" y="41"/>
                  </a:lnTo>
                  <a:lnTo>
                    <a:pt x="72" y="41"/>
                  </a:lnTo>
                  <a:lnTo>
                    <a:pt x="66" y="47"/>
                  </a:lnTo>
                  <a:lnTo>
                    <a:pt x="60" y="47"/>
                  </a:lnTo>
                  <a:lnTo>
                    <a:pt x="54" y="53"/>
                  </a:lnTo>
                  <a:lnTo>
                    <a:pt x="48" y="59"/>
                  </a:lnTo>
                  <a:lnTo>
                    <a:pt x="48" y="65"/>
                  </a:lnTo>
                  <a:lnTo>
                    <a:pt x="54" y="65"/>
                  </a:lnTo>
                  <a:lnTo>
                    <a:pt x="54" y="71"/>
                  </a:lnTo>
                  <a:lnTo>
                    <a:pt x="48" y="71"/>
                  </a:lnTo>
                  <a:lnTo>
                    <a:pt x="48" y="77"/>
                  </a:lnTo>
                  <a:lnTo>
                    <a:pt x="42" y="77"/>
                  </a:lnTo>
                  <a:lnTo>
                    <a:pt x="42" y="71"/>
                  </a:lnTo>
                  <a:lnTo>
                    <a:pt x="42" y="77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0" y="101"/>
                  </a:lnTo>
                  <a:lnTo>
                    <a:pt x="24" y="107"/>
                  </a:lnTo>
                  <a:lnTo>
                    <a:pt x="24" y="113"/>
                  </a:lnTo>
                  <a:lnTo>
                    <a:pt x="18" y="125"/>
                  </a:lnTo>
                  <a:lnTo>
                    <a:pt x="18" y="131"/>
                  </a:lnTo>
                  <a:lnTo>
                    <a:pt x="18" y="137"/>
                  </a:lnTo>
                  <a:lnTo>
                    <a:pt x="12" y="137"/>
                  </a:lnTo>
                  <a:lnTo>
                    <a:pt x="6" y="143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20" name="Freeform 466"/>
            <p:cNvSpPr>
              <a:spLocks/>
            </p:cNvSpPr>
            <p:nvPr/>
          </p:nvSpPr>
          <p:spPr bwMode="auto">
            <a:xfrm>
              <a:off x="5048" y="1780"/>
              <a:ext cx="66" cy="113"/>
            </a:xfrm>
            <a:custGeom>
              <a:avLst/>
              <a:gdLst>
                <a:gd name="T0" fmla="*/ 48 w 66"/>
                <a:gd name="T1" fmla="*/ 6 h 113"/>
                <a:gd name="T2" fmla="*/ 36 w 66"/>
                <a:gd name="T3" fmla="*/ 24 h 113"/>
                <a:gd name="T4" fmla="*/ 36 w 66"/>
                <a:gd name="T5" fmla="*/ 24 h 113"/>
                <a:gd name="T6" fmla="*/ 24 w 66"/>
                <a:gd name="T7" fmla="*/ 30 h 113"/>
                <a:gd name="T8" fmla="*/ 12 w 66"/>
                <a:gd name="T9" fmla="*/ 36 h 113"/>
                <a:gd name="T10" fmla="*/ 6 w 66"/>
                <a:gd name="T11" fmla="*/ 42 h 113"/>
                <a:gd name="T12" fmla="*/ 0 w 66"/>
                <a:gd name="T13" fmla="*/ 42 h 113"/>
                <a:gd name="T14" fmla="*/ 0 w 66"/>
                <a:gd name="T15" fmla="*/ 48 h 113"/>
                <a:gd name="T16" fmla="*/ 6 w 66"/>
                <a:gd name="T17" fmla="*/ 42 h 113"/>
                <a:gd name="T18" fmla="*/ 12 w 66"/>
                <a:gd name="T19" fmla="*/ 36 h 113"/>
                <a:gd name="T20" fmla="*/ 24 w 66"/>
                <a:gd name="T21" fmla="*/ 36 h 113"/>
                <a:gd name="T22" fmla="*/ 30 w 66"/>
                <a:gd name="T23" fmla="*/ 30 h 113"/>
                <a:gd name="T24" fmla="*/ 36 w 66"/>
                <a:gd name="T25" fmla="*/ 36 h 113"/>
                <a:gd name="T26" fmla="*/ 30 w 66"/>
                <a:gd name="T27" fmla="*/ 48 h 113"/>
                <a:gd name="T28" fmla="*/ 24 w 66"/>
                <a:gd name="T29" fmla="*/ 60 h 113"/>
                <a:gd name="T30" fmla="*/ 18 w 66"/>
                <a:gd name="T31" fmla="*/ 66 h 113"/>
                <a:gd name="T32" fmla="*/ 12 w 66"/>
                <a:gd name="T33" fmla="*/ 72 h 113"/>
                <a:gd name="T34" fmla="*/ 6 w 66"/>
                <a:gd name="T35" fmla="*/ 78 h 113"/>
                <a:gd name="T36" fmla="*/ 6 w 66"/>
                <a:gd name="T37" fmla="*/ 84 h 113"/>
                <a:gd name="T38" fmla="*/ 6 w 66"/>
                <a:gd name="T39" fmla="*/ 84 h 113"/>
                <a:gd name="T40" fmla="*/ 6 w 66"/>
                <a:gd name="T41" fmla="*/ 84 h 113"/>
                <a:gd name="T42" fmla="*/ 12 w 66"/>
                <a:gd name="T43" fmla="*/ 78 h 113"/>
                <a:gd name="T44" fmla="*/ 24 w 66"/>
                <a:gd name="T45" fmla="*/ 72 h 113"/>
                <a:gd name="T46" fmla="*/ 30 w 66"/>
                <a:gd name="T47" fmla="*/ 66 h 113"/>
                <a:gd name="T48" fmla="*/ 30 w 66"/>
                <a:gd name="T49" fmla="*/ 72 h 113"/>
                <a:gd name="T50" fmla="*/ 30 w 66"/>
                <a:gd name="T51" fmla="*/ 101 h 113"/>
                <a:gd name="T52" fmla="*/ 36 w 66"/>
                <a:gd name="T53" fmla="*/ 113 h 113"/>
                <a:gd name="T54" fmla="*/ 36 w 66"/>
                <a:gd name="T55" fmla="*/ 113 h 113"/>
                <a:gd name="T56" fmla="*/ 36 w 66"/>
                <a:gd name="T57" fmla="*/ 101 h 113"/>
                <a:gd name="T58" fmla="*/ 36 w 66"/>
                <a:gd name="T59" fmla="*/ 66 h 113"/>
                <a:gd name="T60" fmla="*/ 36 w 66"/>
                <a:gd name="T61" fmla="*/ 54 h 113"/>
                <a:gd name="T62" fmla="*/ 36 w 66"/>
                <a:gd name="T63" fmla="*/ 60 h 113"/>
                <a:gd name="T64" fmla="*/ 42 w 66"/>
                <a:gd name="T65" fmla="*/ 66 h 113"/>
                <a:gd name="T66" fmla="*/ 48 w 66"/>
                <a:gd name="T67" fmla="*/ 72 h 113"/>
                <a:gd name="T68" fmla="*/ 54 w 66"/>
                <a:gd name="T69" fmla="*/ 78 h 113"/>
                <a:gd name="T70" fmla="*/ 60 w 66"/>
                <a:gd name="T71" fmla="*/ 84 h 113"/>
                <a:gd name="T72" fmla="*/ 66 w 66"/>
                <a:gd name="T73" fmla="*/ 84 h 113"/>
                <a:gd name="T74" fmla="*/ 60 w 66"/>
                <a:gd name="T75" fmla="*/ 84 h 113"/>
                <a:gd name="T76" fmla="*/ 54 w 66"/>
                <a:gd name="T77" fmla="*/ 78 h 113"/>
                <a:gd name="T78" fmla="*/ 48 w 66"/>
                <a:gd name="T79" fmla="*/ 72 h 113"/>
                <a:gd name="T80" fmla="*/ 48 w 66"/>
                <a:gd name="T81" fmla="*/ 60 h 113"/>
                <a:gd name="T82" fmla="*/ 42 w 66"/>
                <a:gd name="T83" fmla="*/ 54 h 113"/>
                <a:gd name="T84" fmla="*/ 42 w 66"/>
                <a:gd name="T85" fmla="*/ 48 h 113"/>
                <a:gd name="T86" fmla="*/ 42 w 66"/>
                <a:gd name="T87" fmla="*/ 36 h 113"/>
                <a:gd name="T88" fmla="*/ 42 w 66"/>
                <a:gd name="T89" fmla="*/ 30 h 113"/>
                <a:gd name="T90" fmla="*/ 48 w 66"/>
                <a:gd name="T91" fmla="*/ 30 h 113"/>
                <a:gd name="T92" fmla="*/ 48 w 66"/>
                <a:gd name="T93" fmla="*/ 36 h 113"/>
                <a:gd name="T94" fmla="*/ 54 w 66"/>
                <a:gd name="T95" fmla="*/ 42 h 113"/>
                <a:gd name="T96" fmla="*/ 60 w 66"/>
                <a:gd name="T97" fmla="*/ 48 h 113"/>
                <a:gd name="T98" fmla="*/ 66 w 66"/>
                <a:gd name="T99" fmla="*/ 48 h 113"/>
                <a:gd name="T100" fmla="*/ 66 w 66"/>
                <a:gd name="T101" fmla="*/ 54 h 113"/>
                <a:gd name="T102" fmla="*/ 66 w 66"/>
                <a:gd name="T103" fmla="*/ 48 h 113"/>
                <a:gd name="T104" fmla="*/ 60 w 66"/>
                <a:gd name="T105" fmla="*/ 36 h 113"/>
                <a:gd name="T106" fmla="*/ 48 w 66"/>
                <a:gd name="T107" fmla="*/ 30 h 113"/>
                <a:gd name="T108" fmla="*/ 48 w 66"/>
                <a:gd name="T109" fmla="*/ 24 h 113"/>
                <a:gd name="T110" fmla="*/ 48 w 66"/>
                <a:gd name="T111" fmla="*/ 12 h 113"/>
                <a:gd name="T112" fmla="*/ 54 w 66"/>
                <a:gd name="T113" fmla="*/ 6 h 113"/>
                <a:gd name="T114" fmla="*/ 48 w 66"/>
                <a:gd name="T115" fmla="*/ 0 h 11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6"/>
                <a:gd name="T175" fmla="*/ 0 h 113"/>
                <a:gd name="T176" fmla="*/ 66 w 66"/>
                <a:gd name="T177" fmla="*/ 113 h 11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6" h="113">
                  <a:moveTo>
                    <a:pt x="48" y="6"/>
                  </a:moveTo>
                  <a:lnTo>
                    <a:pt x="48" y="6"/>
                  </a:lnTo>
                  <a:lnTo>
                    <a:pt x="42" y="18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18" y="30"/>
                  </a:lnTo>
                  <a:lnTo>
                    <a:pt x="12" y="36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6" y="42"/>
                  </a:lnTo>
                  <a:lnTo>
                    <a:pt x="12" y="42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4" y="36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24" y="60"/>
                  </a:lnTo>
                  <a:lnTo>
                    <a:pt x="18" y="66"/>
                  </a:lnTo>
                  <a:lnTo>
                    <a:pt x="12" y="72"/>
                  </a:lnTo>
                  <a:lnTo>
                    <a:pt x="6" y="78"/>
                  </a:lnTo>
                  <a:lnTo>
                    <a:pt x="6" y="84"/>
                  </a:lnTo>
                  <a:lnTo>
                    <a:pt x="12" y="78"/>
                  </a:lnTo>
                  <a:lnTo>
                    <a:pt x="18" y="72"/>
                  </a:lnTo>
                  <a:lnTo>
                    <a:pt x="24" y="72"/>
                  </a:lnTo>
                  <a:lnTo>
                    <a:pt x="24" y="66"/>
                  </a:lnTo>
                  <a:lnTo>
                    <a:pt x="30" y="66"/>
                  </a:lnTo>
                  <a:lnTo>
                    <a:pt x="30" y="72"/>
                  </a:lnTo>
                  <a:lnTo>
                    <a:pt x="30" y="90"/>
                  </a:lnTo>
                  <a:lnTo>
                    <a:pt x="30" y="101"/>
                  </a:lnTo>
                  <a:lnTo>
                    <a:pt x="36" y="113"/>
                  </a:lnTo>
                  <a:lnTo>
                    <a:pt x="36" y="107"/>
                  </a:lnTo>
                  <a:lnTo>
                    <a:pt x="36" y="101"/>
                  </a:lnTo>
                  <a:lnTo>
                    <a:pt x="36" y="84"/>
                  </a:lnTo>
                  <a:lnTo>
                    <a:pt x="36" y="66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6" y="60"/>
                  </a:lnTo>
                  <a:lnTo>
                    <a:pt x="42" y="66"/>
                  </a:lnTo>
                  <a:lnTo>
                    <a:pt x="48" y="72"/>
                  </a:lnTo>
                  <a:lnTo>
                    <a:pt x="48" y="78"/>
                  </a:lnTo>
                  <a:lnTo>
                    <a:pt x="54" y="78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60" y="84"/>
                  </a:lnTo>
                  <a:lnTo>
                    <a:pt x="60" y="78"/>
                  </a:lnTo>
                  <a:lnTo>
                    <a:pt x="54" y="78"/>
                  </a:lnTo>
                  <a:lnTo>
                    <a:pt x="54" y="72"/>
                  </a:lnTo>
                  <a:lnTo>
                    <a:pt x="48" y="72"/>
                  </a:lnTo>
                  <a:lnTo>
                    <a:pt x="48" y="66"/>
                  </a:lnTo>
                  <a:lnTo>
                    <a:pt x="48" y="60"/>
                  </a:lnTo>
                  <a:lnTo>
                    <a:pt x="42" y="60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42" y="30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54" y="36"/>
                  </a:lnTo>
                  <a:lnTo>
                    <a:pt x="54" y="42"/>
                  </a:lnTo>
                  <a:lnTo>
                    <a:pt x="60" y="42"/>
                  </a:lnTo>
                  <a:lnTo>
                    <a:pt x="60" y="48"/>
                  </a:lnTo>
                  <a:lnTo>
                    <a:pt x="66" y="48"/>
                  </a:lnTo>
                  <a:lnTo>
                    <a:pt x="66" y="54"/>
                  </a:lnTo>
                  <a:lnTo>
                    <a:pt x="66" y="48"/>
                  </a:lnTo>
                  <a:lnTo>
                    <a:pt x="60" y="42"/>
                  </a:lnTo>
                  <a:lnTo>
                    <a:pt x="60" y="36"/>
                  </a:lnTo>
                  <a:lnTo>
                    <a:pt x="54" y="36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48" y="18"/>
                  </a:lnTo>
                  <a:lnTo>
                    <a:pt x="48" y="12"/>
                  </a:lnTo>
                  <a:lnTo>
                    <a:pt x="48" y="6"/>
                  </a:lnTo>
                  <a:lnTo>
                    <a:pt x="54" y="6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21" name="Freeform 467"/>
            <p:cNvSpPr>
              <a:spLocks/>
            </p:cNvSpPr>
            <p:nvPr/>
          </p:nvSpPr>
          <p:spPr bwMode="auto">
            <a:xfrm>
              <a:off x="5281" y="1732"/>
              <a:ext cx="131" cy="102"/>
            </a:xfrm>
            <a:custGeom>
              <a:avLst/>
              <a:gdLst>
                <a:gd name="T0" fmla="*/ 6 w 131"/>
                <a:gd name="T1" fmla="*/ 12 h 102"/>
                <a:gd name="T2" fmla="*/ 12 w 131"/>
                <a:gd name="T3" fmla="*/ 18 h 102"/>
                <a:gd name="T4" fmla="*/ 24 w 131"/>
                <a:gd name="T5" fmla="*/ 24 h 102"/>
                <a:gd name="T6" fmla="*/ 30 w 131"/>
                <a:gd name="T7" fmla="*/ 24 h 102"/>
                <a:gd name="T8" fmla="*/ 30 w 131"/>
                <a:gd name="T9" fmla="*/ 48 h 102"/>
                <a:gd name="T10" fmla="*/ 36 w 131"/>
                <a:gd name="T11" fmla="*/ 66 h 102"/>
                <a:gd name="T12" fmla="*/ 36 w 131"/>
                <a:gd name="T13" fmla="*/ 60 h 102"/>
                <a:gd name="T14" fmla="*/ 36 w 131"/>
                <a:gd name="T15" fmla="*/ 36 h 102"/>
                <a:gd name="T16" fmla="*/ 42 w 131"/>
                <a:gd name="T17" fmla="*/ 30 h 102"/>
                <a:gd name="T18" fmla="*/ 53 w 131"/>
                <a:gd name="T19" fmla="*/ 42 h 102"/>
                <a:gd name="T20" fmla="*/ 59 w 131"/>
                <a:gd name="T21" fmla="*/ 48 h 102"/>
                <a:gd name="T22" fmla="*/ 71 w 131"/>
                <a:gd name="T23" fmla="*/ 90 h 102"/>
                <a:gd name="T24" fmla="*/ 77 w 131"/>
                <a:gd name="T25" fmla="*/ 102 h 102"/>
                <a:gd name="T26" fmla="*/ 71 w 131"/>
                <a:gd name="T27" fmla="*/ 84 h 102"/>
                <a:gd name="T28" fmla="*/ 65 w 131"/>
                <a:gd name="T29" fmla="*/ 54 h 102"/>
                <a:gd name="T30" fmla="*/ 89 w 131"/>
                <a:gd name="T31" fmla="*/ 66 h 102"/>
                <a:gd name="T32" fmla="*/ 119 w 131"/>
                <a:gd name="T33" fmla="*/ 84 h 102"/>
                <a:gd name="T34" fmla="*/ 131 w 131"/>
                <a:gd name="T35" fmla="*/ 90 h 102"/>
                <a:gd name="T36" fmla="*/ 125 w 131"/>
                <a:gd name="T37" fmla="*/ 84 h 102"/>
                <a:gd name="T38" fmla="*/ 107 w 131"/>
                <a:gd name="T39" fmla="*/ 72 h 102"/>
                <a:gd name="T40" fmla="*/ 83 w 131"/>
                <a:gd name="T41" fmla="*/ 54 h 102"/>
                <a:gd name="T42" fmla="*/ 65 w 131"/>
                <a:gd name="T43" fmla="*/ 48 h 102"/>
                <a:gd name="T44" fmla="*/ 77 w 131"/>
                <a:gd name="T45" fmla="*/ 42 h 102"/>
                <a:gd name="T46" fmla="*/ 95 w 131"/>
                <a:gd name="T47" fmla="*/ 42 h 102"/>
                <a:gd name="T48" fmla="*/ 119 w 131"/>
                <a:gd name="T49" fmla="*/ 42 h 102"/>
                <a:gd name="T50" fmla="*/ 131 w 131"/>
                <a:gd name="T51" fmla="*/ 42 h 102"/>
                <a:gd name="T52" fmla="*/ 125 w 131"/>
                <a:gd name="T53" fmla="*/ 36 h 102"/>
                <a:gd name="T54" fmla="*/ 107 w 131"/>
                <a:gd name="T55" fmla="*/ 36 h 102"/>
                <a:gd name="T56" fmla="*/ 77 w 131"/>
                <a:gd name="T57" fmla="*/ 36 h 102"/>
                <a:gd name="T58" fmla="*/ 65 w 131"/>
                <a:gd name="T59" fmla="*/ 36 h 102"/>
                <a:gd name="T60" fmla="*/ 53 w 131"/>
                <a:gd name="T61" fmla="*/ 30 h 102"/>
                <a:gd name="T62" fmla="*/ 48 w 131"/>
                <a:gd name="T63" fmla="*/ 24 h 102"/>
                <a:gd name="T64" fmla="*/ 53 w 131"/>
                <a:gd name="T65" fmla="*/ 18 h 102"/>
                <a:gd name="T66" fmla="*/ 71 w 131"/>
                <a:gd name="T67" fmla="*/ 6 h 102"/>
                <a:gd name="T68" fmla="*/ 83 w 131"/>
                <a:gd name="T69" fmla="*/ 0 h 102"/>
                <a:gd name="T70" fmla="*/ 83 w 131"/>
                <a:gd name="T71" fmla="*/ 0 h 102"/>
                <a:gd name="T72" fmla="*/ 65 w 131"/>
                <a:gd name="T73" fmla="*/ 6 h 102"/>
                <a:gd name="T74" fmla="*/ 48 w 131"/>
                <a:gd name="T75" fmla="*/ 12 h 102"/>
                <a:gd name="T76" fmla="*/ 42 w 131"/>
                <a:gd name="T77" fmla="*/ 18 h 102"/>
                <a:gd name="T78" fmla="*/ 30 w 131"/>
                <a:gd name="T79" fmla="*/ 18 h 102"/>
                <a:gd name="T80" fmla="*/ 18 w 131"/>
                <a:gd name="T81" fmla="*/ 12 h 102"/>
                <a:gd name="T82" fmla="*/ 6 w 131"/>
                <a:gd name="T83" fmla="*/ 6 h 102"/>
                <a:gd name="T84" fmla="*/ 0 w 131"/>
                <a:gd name="T85" fmla="*/ 6 h 10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02"/>
                <a:gd name="T131" fmla="*/ 131 w 131"/>
                <a:gd name="T132" fmla="*/ 102 h 10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02">
                  <a:moveTo>
                    <a:pt x="0" y="6"/>
                  </a:moveTo>
                  <a:lnTo>
                    <a:pt x="6" y="12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0" y="36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30" y="66"/>
                  </a:lnTo>
                  <a:lnTo>
                    <a:pt x="36" y="66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6" y="42"/>
                  </a:lnTo>
                  <a:lnTo>
                    <a:pt x="36" y="36"/>
                  </a:lnTo>
                  <a:lnTo>
                    <a:pt x="36" y="30"/>
                  </a:lnTo>
                  <a:lnTo>
                    <a:pt x="42" y="30"/>
                  </a:lnTo>
                  <a:lnTo>
                    <a:pt x="48" y="36"/>
                  </a:lnTo>
                  <a:lnTo>
                    <a:pt x="53" y="42"/>
                  </a:lnTo>
                  <a:lnTo>
                    <a:pt x="59" y="48"/>
                  </a:lnTo>
                  <a:lnTo>
                    <a:pt x="59" y="60"/>
                  </a:lnTo>
                  <a:lnTo>
                    <a:pt x="65" y="78"/>
                  </a:lnTo>
                  <a:lnTo>
                    <a:pt x="71" y="90"/>
                  </a:lnTo>
                  <a:lnTo>
                    <a:pt x="71" y="102"/>
                  </a:lnTo>
                  <a:lnTo>
                    <a:pt x="77" y="102"/>
                  </a:lnTo>
                  <a:lnTo>
                    <a:pt x="71" y="96"/>
                  </a:lnTo>
                  <a:lnTo>
                    <a:pt x="71" y="90"/>
                  </a:lnTo>
                  <a:lnTo>
                    <a:pt x="71" y="84"/>
                  </a:lnTo>
                  <a:lnTo>
                    <a:pt x="71" y="72"/>
                  </a:lnTo>
                  <a:lnTo>
                    <a:pt x="65" y="60"/>
                  </a:lnTo>
                  <a:lnTo>
                    <a:pt x="65" y="54"/>
                  </a:lnTo>
                  <a:lnTo>
                    <a:pt x="71" y="54"/>
                  </a:lnTo>
                  <a:lnTo>
                    <a:pt x="83" y="60"/>
                  </a:lnTo>
                  <a:lnTo>
                    <a:pt x="89" y="66"/>
                  </a:lnTo>
                  <a:lnTo>
                    <a:pt x="101" y="72"/>
                  </a:lnTo>
                  <a:lnTo>
                    <a:pt x="113" y="78"/>
                  </a:lnTo>
                  <a:lnTo>
                    <a:pt x="119" y="84"/>
                  </a:lnTo>
                  <a:lnTo>
                    <a:pt x="125" y="84"/>
                  </a:lnTo>
                  <a:lnTo>
                    <a:pt x="131" y="90"/>
                  </a:lnTo>
                  <a:lnTo>
                    <a:pt x="131" y="84"/>
                  </a:lnTo>
                  <a:lnTo>
                    <a:pt x="125" y="84"/>
                  </a:lnTo>
                  <a:lnTo>
                    <a:pt x="125" y="78"/>
                  </a:lnTo>
                  <a:lnTo>
                    <a:pt x="113" y="72"/>
                  </a:lnTo>
                  <a:lnTo>
                    <a:pt x="107" y="72"/>
                  </a:lnTo>
                  <a:lnTo>
                    <a:pt x="101" y="66"/>
                  </a:lnTo>
                  <a:lnTo>
                    <a:pt x="89" y="60"/>
                  </a:lnTo>
                  <a:lnTo>
                    <a:pt x="83" y="54"/>
                  </a:lnTo>
                  <a:lnTo>
                    <a:pt x="77" y="48"/>
                  </a:lnTo>
                  <a:lnTo>
                    <a:pt x="71" y="48"/>
                  </a:lnTo>
                  <a:lnTo>
                    <a:pt x="65" y="48"/>
                  </a:lnTo>
                  <a:lnTo>
                    <a:pt x="71" y="42"/>
                  </a:lnTo>
                  <a:lnTo>
                    <a:pt x="77" y="42"/>
                  </a:lnTo>
                  <a:lnTo>
                    <a:pt x="83" y="42"/>
                  </a:lnTo>
                  <a:lnTo>
                    <a:pt x="89" y="42"/>
                  </a:lnTo>
                  <a:lnTo>
                    <a:pt x="95" y="42"/>
                  </a:lnTo>
                  <a:lnTo>
                    <a:pt x="101" y="42"/>
                  </a:lnTo>
                  <a:lnTo>
                    <a:pt x="107" y="42"/>
                  </a:lnTo>
                  <a:lnTo>
                    <a:pt x="119" y="42"/>
                  </a:lnTo>
                  <a:lnTo>
                    <a:pt x="125" y="42"/>
                  </a:lnTo>
                  <a:lnTo>
                    <a:pt x="131" y="42"/>
                  </a:lnTo>
                  <a:lnTo>
                    <a:pt x="125" y="36"/>
                  </a:lnTo>
                  <a:lnTo>
                    <a:pt x="119" y="36"/>
                  </a:lnTo>
                  <a:lnTo>
                    <a:pt x="113" y="36"/>
                  </a:lnTo>
                  <a:lnTo>
                    <a:pt x="107" y="36"/>
                  </a:lnTo>
                  <a:lnTo>
                    <a:pt x="95" y="36"/>
                  </a:lnTo>
                  <a:lnTo>
                    <a:pt x="89" y="36"/>
                  </a:lnTo>
                  <a:lnTo>
                    <a:pt x="77" y="36"/>
                  </a:lnTo>
                  <a:lnTo>
                    <a:pt x="71" y="36"/>
                  </a:lnTo>
                  <a:lnTo>
                    <a:pt x="65" y="36"/>
                  </a:lnTo>
                  <a:lnTo>
                    <a:pt x="59" y="36"/>
                  </a:lnTo>
                  <a:lnTo>
                    <a:pt x="53" y="30"/>
                  </a:lnTo>
                  <a:lnTo>
                    <a:pt x="48" y="24"/>
                  </a:lnTo>
                  <a:lnTo>
                    <a:pt x="48" y="18"/>
                  </a:lnTo>
                  <a:lnTo>
                    <a:pt x="53" y="18"/>
                  </a:lnTo>
                  <a:lnTo>
                    <a:pt x="59" y="12"/>
                  </a:lnTo>
                  <a:lnTo>
                    <a:pt x="65" y="12"/>
                  </a:lnTo>
                  <a:lnTo>
                    <a:pt x="71" y="6"/>
                  </a:lnTo>
                  <a:lnTo>
                    <a:pt x="77" y="6"/>
                  </a:lnTo>
                  <a:lnTo>
                    <a:pt x="77" y="0"/>
                  </a:lnTo>
                  <a:lnTo>
                    <a:pt x="83" y="0"/>
                  </a:lnTo>
                  <a:lnTo>
                    <a:pt x="77" y="0"/>
                  </a:lnTo>
                  <a:lnTo>
                    <a:pt x="71" y="0"/>
                  </a:lnTo>
                  <a:lnTo>
                    <a:pt x="65" y="6"/>
                  </a:lnTo>
                  <a:lnTo>
                    <a:pt x="59" y="6"/>
                  </a:lnTo>
                  <a:lnTo>
                    <a:pt x="53" y="12"/>
                  </a:lnTo>
                  <a:lnTo>
                    <a:pt x="48" y="12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22" name="Freeform 468"/>
            <p:cNvSpPr>
              <a:spLocks/>
            </p:cNvSpPr>
            <p:nvPr/>
          </p:nvSpPr>
          <p:spPr bwMode="auto">
            <a:xfrm>
              <a:off x="4564" y="1953"/>
              <a:ext cx="329" cy="329"/>
            </a:xfrm>
            <a:custGeom>
              <a:avLst/>
              <a:gdLst>
                <a:gd name="T0" fmla="*/ 132 w 329"/>
                <a:gd name="T1" fmla="*/ 72 h 329"/>
                <a:gd name="T2" fmla="*/ 90 w 329"/>
                <a:gd name="T3" fmla="*/ 48 h 329"/>
                <a:gd name="T4" fmla="*/ 36 w 329"/>
                <a:gd name="T5" fmla="*/ 36 h 329"/>
                <a:gd name="T6" fmla="*/ 18 w 329"/>
                <a:gd name="T7" fmla="*/ 30 h 329"/>
                <a:gd name="T8" fmla="*/ 30 w 329"/>
                <a:gd name="T9" fmla="*/ 72 h 329"/>
                <a:gd name="T10" fmla="*/ 48 w 329"/>
                <a:gd name="T11" fmla="*/ 114 h 329"/>
                <a:gd name="T12" fmla="*/ 90 w 329"/>
                <a:gd name="T13" fmla="*/ 138 h 329"/>
                <a:gd name="T14" fmla="*/ 120 w 329"/>
                <a:gd name="T15" fmla="*/ 156 h 329"/>
                <a:gd name="T16" fmla="*/ 108 w 329"/>
                <a:gd name="T17" fmla="*/ 162 h 329"/>
                <a:gd name="T18" fmla="*/ 84 w 329"/>
                <a:gd name="T19" fmla="*/ 156 h 329"/>
                <a:gd name="T20" fmla="*/ 48 w 329"/>
                <a:gd name="T21" fmla="*/ 174 h 329"/>
                <a:gd name="T22" fmla="*/ 24 w 329"/>
                <a:gd name="T23" fmla="*/ 204 h 329"/>
                <a:gd name="T24" fmla="*/ 0 w 329"/>
                <a:gd name="T25" fmla="*/ 215 h 329"/>
                <a:gd name="T26" fmla="*/ 6 w 329"/>
                <a:gd name="T27" fmla="*/ 227 h 329"/>
                <a:gd name="T28" fmla="*/ 24 w 329"/>
                <a:gd name="T29" fmla="*/ 233 h 329"/>
                <a:gd name="T30" fmla="*/ 66 w 329"/>
                <a:gd name="T31" fmla="*/ 239 h 329"/>
                <a:gd name="T32" fmla="*/ 114 w 329"/>
                <a:gd name="T33" fmla="*/ 215 h 329"/>
                <a:gd name="T34" fmla="*/ 120 w 329"/>
                <a:gd name="T35" fmla="*/ 192 h 329"/>
                <a:gd name="T36" fmla="*/ 137 w 329"/>
                <a:gd name="T37" fmla="*/ 174 h 329"/>
                <a:gd name="T38" fmla="*/ 143 w 329"/>
                <a:gd name="T39" fmla="*/ 180 h 329"/>
                <a:gd name="T40" fmla="*/ 132 w 329"/>
                <a:gd name="T41" fmla="*/ 209 h 329"/>
                <a:gd name="T42" fmla="*/ 120 w 329"/>
                <a:gd name="T43" fmla="*/ 215 h 329"/>
                <a:gd name="T44" fmla="*/ 102 w 329"/>
                <a:gd name="T45" fmla="*/ 233 h 329"/>
                <a:gd name="T46" fmla="*/ 90 w 329"/>
                <a:gd name="T47" fmla="*/ 269 h 329"/>
                <a:gd name="T48" fmla="*/ 96 w 329"/>
                <a:gd name="T49" fmla="*/ 293 h 329"/>
                <a:gd name="T50" fmla="*/ 90 w 329"/>
                <a:gd name="T51" fmla="*/ 329 h 329"/>
                <a:gd name="T52" fmla="*/ 120 w 329"/>
                <a:gd name="T53" fmla="*/ 323 h 329"/>
                <a:gd name="T54" fmla="*/ 161 w 329"/>
                <a:gd name="T55" fmla="*/ 293 h 329"/>
                <a:gd name="T56" fmla="*/ 179 w 329"/>
                <a:gd name="T57" fmla="*/ 251 h 329"/>
                <a:gd name="T58" fmla="*/ 167 w 329"/>
                <a:gd name="T59" fmla="*/ 209 h 329"/>
                <a:gd name="T60" fmla="*/ 167 w 329"/>
                <a:gd name="T61" fmla="*/ 186 h 329"/>
                <a:gd name="T62" fmla="*/ 179 w 329"/>
                <a:gd name="T63" fmla="*/ 209 h 329"/>
                <a:gd name="T64" fmla="*/ 191 w 329"/>
                <a:gd name="T65" fmla="*/ 251 h 329"/>
                <a:gd name="T66" fmla="*/ 227 w 329"/>
                <a:gd name="T67" fmla="*/ 275 h 329"/>
                <a:gd name="T68" fmla="*/ 269 w 329"/>
                <a:gd name="T69" fmla="*/ 293 h 329"/>
                <a:gd name="T70" fmla="*/ 287 w 329"/>
                <a:gd name="T71" fmla="*/ 269 h 329"/>
                <a:gd name="T72" fmla="*/ 245 w 329"/>
                <a:gd name="T73" fmla="*/ 204 h 329"/>
                <a:gd name="T74" fmla="*/ 221 w 329"/>
                <a:gd name="T75" fmla="*/ 198 h 329"/>
                <a:gd name="T76" fmla="*/ 215 w 329"/>
                <a:gd name="T77" fmla="*/ 186 h 329"/>
                <a:gd name="T78" fmla="*/ 251 w 329"/>
                <a:gd name="T79" fmla="*/ 198 h 329"/>
                <a:gd name="T80" fmla="*/ 293 w 329"/>
                <a:gd name="T81" fmla="*/ 192 h 329"/>
                <a:gd name="T82" fmla="*/ 323 w 329"/>
                <a:gd name="T83" fmla="*/ 186 h 329"/>
                <a:gd name="T84" fmla="*/ 317 w 329"/>
                <a:gd name="T85" fmla="*/ 174 h 329"/>
                <a:gd name="T86" fmla="*/ 293 w 329"/>
                <a:gd name="T87" fmla="*/ 150 h 329"/>
                <a:gd name="T88" fmla="*/ 257 w 329"/>
                <a:gd name="T89" fmla="*/ 126 h 329"/>
                <a:gd name="T90" fmla="*/ 215 w 329"/>
                <a:gd name="T91" fmla="*/ 126 h 329"/>
                <a:gd name="T92" fmla="*/ 203 w 329"/>
                <a:gd name="T93" fmla="*/ 138 h 329"/>
                <a:gd name="T94" fmla="*/ 197 w 329"/>
                <a:gd name="T95" fmla="*/ 126 h 329"/>
                <a:gd name="T96" fmla="*/ 209 w 329"/>
                <a:gd name="T97" fmla="*/ 120 h 329"/>
                <a:gd name="T98" fmla="*/ 227 w 329"/>
                <a:gd name="T99" fmla="*/ 114 h 329"/>
                <a:gd name="T100" fmla="*/ 245 w 329"/>
                <a:gd name="T101" fmla="*/ 60 h 329"/>
                <a:gd name="T102" fmla="*/ 233 w 329"/>
                <a:gd name="T103" fmla="*/ 6 h 329"/>
                <a:gd name="T104" fmla="*/ 215 w 329"/>
                <a:gd name="T105" fmla="*/ 24 h 329"/>
                <a:gd name="T106" fmla="*/ 179 w 329"/>
                <a:gd name="T107" fmla="*/ 36 h 329"/>
                <a:gd name="T108" fmla="*/ 149 w 329"/>
                <a:gd name="T109" fmla="*/ 90 h 329"/>
                <a:gd name="T110" fmla="*/ 143 w 329"/>
                <a:gd name="T111" fmla="*/ 120 h 32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29"/>
                <a:gd name="T169" fmla="*/ 0 h 329"/>
                <a:gd name="T170" fmla="*/ 329 w 329"/>
                <a:gd name="T171" fmla="*/ 329 h 32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29" h="329">
                  <a:moveTo>
                    <a:pt x="143" y="120"/>
                  </a:moveTo>
                  <a:lnTo>
                    <a:pt x="143" y="108"/>
                  </a:lnTo>
                  <a:lnTo>
                    <a:pt x="137" y="96"/>
                  </a:lnTo>
                  <a:lnTo>
                    <a:pt x="132" y="84"/>
                  </a:lnTo>
                  <a:lnTo>
                    <a:pt x="132" y="72"/>
                  </a:lnTo>
                  <a:lnTo>
                    <a:pt x="120" y="66"/>
                  </a:lnTo>
                  <a:lnTo>
                    <a:pt x="114" y="60"/>
                  </a:lnTo>
                  <a:lnTo>
                    <a:pt x="108" y="54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78" y="48"/>
                  </a:lnTo>
                  <a:lnTo>
                    <a:pt x="66" y="42"/>
                  </a:lnTo>
                  <a:lnTo>
                    <a:pt x="54" y="42"/>
                  </a:lnTo>
                  <a:lnTo>
                    <a:pt x="42" y="36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24" y="30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30" y="60"/>
                  </a:lnTo>
                  <a:lnTo>
                    <a:pt x="30" y="72"/>
                  </a:lnTo>
                  <a:lnTo>
                    <a:pt x="30" y="84"/>
                  </a:lnTo>
                  <a:lnTo>
                    <a:pt x="36" y="90"/>
                  </a:lnTo>
                  <a:lnTo>
                    <a:pt x="42" y="96"/>
                  </a:lnTo>
                  <a:lnTo>
                    <a:pt x="42" y="108"/>
                  </a:lnTo>
                  <a:lnTo>
                    <a:pt x="48" y="114"/>
                  </a:lnTo>
                  <a:lnTo>
                    <a:pt x="60" y="120"/>
                  </a:lnTo>
                  <a:lnTo>
                    <a:pt x="66" y="126"/>
                  </a:lnTo>
                  <a:lnTo>
                    <a:pt x="72" y="132"/>
                  </a:lnTo>
                  <a:lnTo>
                    <a:pt x="84" y="138"/>
                  </a:lnTo>
                  <a:lnTo>
                    <a:pt x="90" y="138"/>
                  </a:lnTo>
                  <a:lnTo>
                    <a:pt x="96" y="138"/>
                  </a:lnTo>
                  <a:lnTo>
                    <a:pt x="102" y="144"/>
                  </a:lnTo>
                  <a:lnTo>
                    <a:pt x="114" y="144"/>
                  </a:lnTo>
                  <a:lnTo>
                    <a:pt x="114" y="150"/>
                  </a:lnTo>
                  <a:lnTo>
                    <a:pt x="120" y="156"/>
                  </a:lnTo>
                  <a:lnTo>
                    <a:pt x="126" y="162"/>
                  </a:lnTo>
                  <a:lnTo>
                    <a:pt x="120" y="162"/>
                  </a:lnTo>
                  <a:lnTo>
                    <a:pt x="114" y="162"/>
                  </a:lnTo>
                  <a:lnTo>
                    <a:pt x="108" y="162"/>
                  </a:lnTo>
                  <a:lnTo>
                    <a:pt x="102" y="162"/>
                  </a:lnTo>
                  <a:lnTo>
                    <a:pt x="102" y="156"/>
                  </a:lnTo>
                  <a:lnTo>
                    <a:pt x="96" y="156"/>
                  </a:lnTo>
                  <a:lnTo>
                    <a:pt x="90" y="156"/>
                  </a:lnTo>
                  <a:lnTo>
                    <a:pt x="84" y="156"/>
                  </a:lnTo>
                  <a:lnTo>
                    <a:pt x="72" y="156"/>
                  </a:lnTo>
                  <a:lnTo>
                    <a:pt x="66" y="162"/>
                  </a:lnTo>
                  <a:lnTo>
                    <a:pt x="60" y="162"/>
                  </a:lnTo>
                  <a:lnTo>
                    <a:pt x="54" y="168"/>
                  </a:lnTo>
                  <a:lnTo>
                    <a:pt x="48" y="174"/>
                  </a:lnTo>
                  <a:lnTo>
                    <a:pt x="42" y="180"/>
                  </a:lnTo>
                  <a:lnTo>
                    <a:pt x="42" y="186"/>
                  </a:lnTo>
                  <a:lnTo>
                    <a:pt x="36" y="192"/>
                  </a:lnTo>
                  <a:lnTo>
                    <a:pt x="30" y="198"/>
                  </a:lnTo>
                  <a:lnTo>
                    <a:pt x="24" y="204"/>
                  </a:lnTo>
                  <a:lnTo>
                    <a:pt x="18" y="204"/>
                  </a:lnTo>
                  <a:lnTo>
                    <a:pt x="18" y="209"/>
                  </a:lnTo>
                  <a:lnTo>
                    <a:pt x="12" y="215"/>
                  </a:lnTo>
                  <a:lnTo>
                    <a:pt x="6" y="215"/>
                  </a:lnTo>
                  <a:lnTo>
                    <a:pt x="0" y="215"/>
                  </a:lnTo>
                  <a:lnTo>
                    <a:pt x="0" y="221"/>
                  </a:lnTo>
                  <a:lnTo>
                    <a:pt x="6" y="227"/>
                  </a:lnTo>
                  <a:lnTo>
                    <a:pt x="12" y="233"/>
                  </a:lnTo>
                  <a:lnTo>
                    <a:pt x="18" y="233"/>
                  </a:lnTo>
                  <a:lnTo>
                    <a:pt x="24" y="233"/>
                  </a:lnTo>
                  <a:lnTo>
                    <a:pt x="30" y="239"/>
                  </a:lnTo>
                  <a:lnTo>
                    <a:pt x="36" y="239"/>
                  </a:lnTo>
                  <a:lnTo>
                    <a:pt x="48" y="239"/>
                  </a:lnTo>
                  <a:lnTo>
                    <a:pt x="54" y="245"/>
                  </a:lnTo>
                  <a:lnTo>
                    <a:pt x="66" y="239"/>
                  </a:lnTo>
                  <a:lnTo>
                    <a:pt x="78" y="239"/>
                  </a:lnTo>
                  <a:lnTo>
                    <a:pt x="84" y="239"/>
                  </a:lnTo>
                  <a:lnTo>
                    <a:pt x="96" y="233"/>
                  </a:lnTo>
                  <a:lnTo>
                    <a:pt x="102" y="221"/>
                  </a:lnTo>
                  <a:lnTo>
                    <a:pt x="114" y="215"/>
                  </a:lnTo>
                  <a:lnTo>
                    <a:pt x="114" y="209"/>
                  </a:lnTo>
                  <a:lnTo>
                    <a:pt x="114" y="204"/>
                  </a:lnTo>
                  <a:lnTo>
                    <a:pt x="120" y="204"/>
                  </a:lnTo>
                  <a:lnTo>
                    <a:pt x="120" y="198"/>
                  </a:lnTo>
                  <a:lnTo>
                    <a:pt x="120" y="192"/>
                  </a:lnTo>
                  <a:lnTo>
                    <a:pt x="126" y="186"/>
                  </a:lnTo>
                  <a:lnTo>
                    <a:pt x="126" y="180"/>
                  </a:lnTo>
                  <a:lnTo>
                    <a:pt x="132" y="180"/>
                  </a:lnTo>
                  <a:lnTo>
                    <a:pt x="132" y="174"/>
                  </a:lnTo>
                  <a:lnTo>
                    <a:pt x="137" y="174"/>
                  </a:lnTo>
                  <a:lnTo>
                    <a:pt x="137" y="168"/>
                  </a:lnTo>
                  <a:lnTo>
                    <a:pt x="143" y="168"/>
                  </a:lnTo>
                  <a:lnTo>
                    <a:pt x="143" y="174"/>
                  </a:lnTo>
                  <a:lnTo>
                    <a:pt x="143" y="180"/>
                  </a:lnTo>
                  <a:lnTo>
                    <a:pt x="149" y="186"/>
                  </a:lnTo>
                  <a:lnTo>
                    <a:pt x="143" y="192"/>
                  </a:lnTo>
                  <a:lnTo>
                    <a:pt x="143" y="198"/>
                  </a:lnTo>
                  <a:lnTo>
                    <a:pt x="137" y="204"/>
                  </a:lnTo>
                  <a:lnTo>
                    <a:pt x="132" y="209"/>
                  </a:lnTo>
                  <a:lnTo>
                    <a:pt x="126" y="209"/>
                  </a:lnTo>
                  <a:lnTo>
                    <a:pt x="120" y="215"/>
                  </a:lnTo>
                  <a:lnTo>
                    <a:pt x="114" y="215"/>
                  </a:lnTo>
                  <a:lnTo>
                    <a:pt x="114" y="221"/>
                  </a:lnTo>
                  <a:lnTo>
                    <a:pt x="108" y="227"/>
                  </a:lnTo>
                  <a:lnTo>
                    <a:pt x="102" y="233"/>
                  </a:lnTo>
                  <a:lnTo>
                    <a:pt x="102" y="239"/>
                  </a:lnTo>
                  <a:lnTo>
                    <a:pt x="96" y="245"/>
                  </a:lnTo>
                  <a:lnTo>
                    <a:pt x="96" y="251"/>
                  </a:lnTo>
                  <a:lnTo>
                    <a:pt x="90" y="263"/>
                  </a:lnTo>
                  <a:lnTo>
                    <a:pt x="90" y="269"/>
                  </a:lnTo>
                  <a:lnTo>
                    <a:pt x="90" y="275"/>
                  </a:lnTo>
                  <a:lnTo>
                    <a:pt x="90" y="281"/>
                  </a:lnTo>
                  <a:lnTo>
                    <a:pt x="96" y="287"/>
                  </a:lnTo>
                  <a:lnTo>
                    <a:pt x="96" y="293"/>
                  </a:lnTo>
                  <a:lnTo>
                    <a:pt x="96" y="305"/>
                  </a:lnTo>
                  <a:lnTo>
                    <a:pt x="96" y="311"/>
                  </a:lnTo>
                  <a:lnTo>
                    <a:pt x="90" y="317"/>
                  </a:lnTo>
                  <a:lnTo>
                    <a:pt x="90" y="323"/>
                  </a:lnTo>
                  <a:lnTo>
                    <a:pt x="90" y="329"/>
                  </a:lnTo>
                  <a:lnTo>
                    <a:pt x="96" y="329"/>
                  </a:lnTo>
                  <a:lnTo>
                    <a:pt x="108" y="323"/>
                  </a:lnTo>
                  <a:lnTo>
                    <a:pt x="120" y="323"/>
                  </a:lnTo>
                  <a:lnTo>
                    <a:pt x="132" y="317"/>
                  </a:lnTo>
                  <a:lnTo>
                    <a:pt x="137" y="317"/>
                  </a:lnTo>
                  <a:lnTo>
                    <a:pt x="149" y="311"/>
                  </a:lnTo>
                  <a:lnTo>
                    <a:pt x="155" y="305"/>
                  </a:lnTo>
                  <a:lnTo>
                    <a:pt x="161" y="293"/>
                  </a:lnTo>
                  <a:lnTo>
                    <a:pt x="167" y="287"/>
                  </a:lnTo>
                  <a:lnTo>
                    <a:pt x="173" y="281"/>
                  </a:lnTo>
                  <a:lnTo>
                    <a:pt x="173" y="269"/>
                  </a:lnTo>
                  <a:lnTo>
                    <a:pt x="179" y="263"/>
                  </a:lnTo>
                  <a:lnTo>
                    <a:pt x="179" y="251"/>
                  </a:lnTo>
                  <a:lnTo>
                    <a:pt x="179" y="245"/>
                  </a:lnTo>
                  <a:lnTo>
                    <a:pt x="179" y="233"/>
                  </a:lnTo>
                  <a:lnTo>
                    <a:pt x="173" y="221"/>
                  </a:lnTo>
                  <a:lnTo>
                    <a:pt x="173" y="215"/>
                  </a:lnTo>
                  <a:lnTo>
                    <a:pt x="167" y="209"/>
                  </a:lnTo>
                  <a:lnTo>
                    <a:pt x="161" y="204"/>
                  </a:lnTo>
                  <a:lnTo>
                    <a:pt x="161" y="198"/>
                  </a:lnTo>
                  <a:lnTo>
                    <a:pt x="161" y="192"/>
                  </a:lnTo>
                  <a:lnTo>
                    <a:pt x="167" y="186"/>
                  </a:lnTo>
                  <a:lnTo>
                    <a:pt x="173" y="186"/>
                  </a:lnTo>
                  <a:lnTo>
                    <a:pt x="179" y="192"/>
                  </a:lnTo>
                  <a:lnTo>
                    <a:pt x="179" y="198"/>
                  </a:lnTo>
                  <a:lnTo>
                    <a:pt x="179" y="209"/>
                  </a:lnTo>
                  <a:lnTo>
                    <a:pt x="185" y="221"/>
                  </a:lnTo>
                  <a:lnTo>
                    <a:pt x="185" y="227"/>
                  </a:lnTo>
                  <a:lnTo>
                    <a:pt x="185" y="233"/>
                  </a:lnTo>
                  <a:lnTo>
                    <a:pt x="191" y="239"/>
                  </a:lnTo>
                  <a:lnTo>
                    <a:pt x="191" y="251"/>
                  </a:lnTo>
                  <a:lnTo>
                    <a:pt x="197" y="257"/>
                  </a:lnTo>
                  <a:lnTo>
                    <a:pt x="203" y="263"/>
                  </a:lnTo>
                  <a:lnTo>
                    <a:pt x="209" y="269"/>
                  </a:lnTo>
                  <a:lnTo>
                    <a:pt x="221" y="269"/>
                  </a:lnTo>
                  <a:lnTo>
                    <a:pt x="227" y="275"/>
                  </a:lnTo>
                  <a:lnTo>
                    <a:pt x="239" y="281"/>
                  </a:lnTo>
                  <a:lnTo>
                    <a:pt x="245" y="281"/>
                  </a:lnTo>
                  <a:lnTo>
                    <a:pt x="257" y="287"/>
                  </a:lnTo>
                  <a:lnTo>
                    <a:pt x="263" y="293"/>
                  </a:lnTo>
                  <a:lnTo>
                    <a:pt x="269" y="293"/>
                  </a:lnTo>
                  <a:lnTo>
                    <a:pt x="275" y="299"/>
                  </a:lnTo>
                  <a:lnTo>
                    <a:pt x="281" y="311"/>
                  </a:lnTo>
                  <a:lnTo>
                    <a:pt x="281" y="299"/>
                  </a:lnTo>
                  <a:lnTo>
                    <a:pt x="287" y="281"/>
                  </a:lnTo>
                  <a:lnTo>
                    <a:pt x="287" y="269"/>
                  </a:lnTo>
                  <a:lnTo>
                    <a:pt x="287" y="251"/>
                  </a:lnTo>
                  <a:lnTo>
                    <a:pt x="281" y="233"/>
                  </a:lnTo>
                  <a:lnTo>
                    <a:pt x="275" y="221"/>
                  </a:lnTo>
                  <a:lnTo>
                    <a:pt x="263" y="209"/>
                  </a:lnTo>
                  <a:lnTo>
                    <a:pt x="245" y="204"/>
                  </a:lnTo>
                  <a:lnTo>
                    <a:pt x="239" y="198"/>
                  </a:lnTo>
                  <a:lnTo>
                    <a:pt x="233" y="198"/>
                  </a:lnTo>
                  <a:lnTo>
                    <a:pt x="227" y="198"/>
                  </a:lnTo>
                  <a:lnTo>
                    <a:pt x="221" y="198"/>
                  </a:lnTo>
                  <a:lnTo>
                    <a:pt x="215" y="198"/>
                  </a:lnTo>
                  <a:lnTo>
                    <a:pt x="215" y="192"/>
                  </a:lnTo>
                  <a:lnTo>
                    <a:pt x="209" y="192"/>
                  </a:lnTo>
                  <a:lnTo>
                    <a:pt x="215" y="192"/>
                  </a:lnTo>
                  <a:lnTo>
                    <a:pt x="215" y="186"/>
                  </a:lnTo>
                  <a:lnTo>
                    <a:pt x="215" y="180"/>
                  </a:lnTo>
                  <a:lnTo>
                    <a:pt x="227" y="186"/>
                  </a:lnTo>
                  <a:lnTo>
                    <a:pt x="239" y="192"/>
                  </a:lnTo>
                  <a:lnTo>
                    <a:pt x="251" y="198"/>
                  </a:lnTo>
                  <a:lnTo>
                    <a:pt x="263" y="198"/>
                  </a:lnTo>
                  <a:lnTo>
                    <a:pt x="269" y="198"/>
                  </a:lnTo>
                  <a:lnTo>
                    <a:pt x="281" y="198"/>
                  </a:lnTo>
                  <a:lnTo>
                    <a:pt x="287" y="198"/>
                  </a:lnTo>
                  <a:lnTo>
                    <a:pt x="293" y="192"/>
                  </a:lnTo>
                  <a:lnTo>
                    <a:pt x="305" y="192"/>
                  </a:lnTo>
                  <a:lnTo>
                    <a:pt x="311" y="186"/>
                  </a:lnTo>
                  <a:lnTo>
                    <a:pt x="317" y="186"/>
                  </a:lnTo>
                  <a:lnTo>
                    <a:pt x="323" y="186"/>
                  </a:lnTo>
                  <a:lnTo>
                    <a:pt x="323" y="180"/>
                  </a:lnTo>
                  <a:lnTo>
                    <a:pt x="329" y="180"/>
                  </a:lnTo>
                  <a:lnTo>
                    <a:pt x="323" y="180"/>
                  </a:lnTo>
                  <a:lnTo>
                    <a:pt x="317" y="174"/>
                  </a:lnTo>
                  <a:lnTo>
                    <a:pt x="311" y="174"/>
                  </a:lnTo>
                  <a:lnTo>
                    <a:pt x="305" y="168"/>
                  </a:lnTo>
                  <a:lnTo>
                    <a:pt x="299" y="162"/>
                  </a:lnTo>
                  <a:lnTo>
                    <a:pt x="299" y="156"/>
                  </a:lnTo>
                  <a:lnTo>
                    <a:pt x="293" y="150"/>
                  </a:lnTo>
                  <a:lnTo>
                    <a:pt x="287" y="144"/>
                  </a:lnTo>
                  <a:lnTo>
                    <a:pt x="281" y="138"/>
                  </a:lnTo>
                  <a:lnTo>
                    <a:pt x="275" y="132"/>
                  </a:lnTo>
                  <a:lnTo>
                    <a:pt x="269" y="126"/>
                  </a:lnTo>
                  <a:lnTo>
                    <a:pt x="257" y="126"/>
                  </a:lnTo>
                  <a:lnTo>
                    <a:pt x="251" y="120"/>
                  </a:lnTo>
                  <a:lnTo>
                    <a:pt x="239" y="120"/>
                  </a:lnTo>
                  <a:lnTo>
                    <a:pt x="227" y="120"/>
                  </a:lnTo>
                  <a:lnTo>
                    <a:pt x="221" y="126"/>
                  </a:lnTo>
                  <a:lnTo>
                    <a:pt x="215" y="126"/>
                  </a:lnTo>
                  <a:lnTo>
                    <a:pt x="215" y="132"/>
                  </a:lnTo>
                  <a:lnTo>
                    <a:pt x="209" y="132"/>
                  </a:lnTo>
                  <a:lnTo>
                    <a:pt x="203" y="138"/>
                  </a:lnTo>
                  <a:lnTo>
                    <a:pt x="197" y="138"/>
                  </a:lnTo>
                  <a:lnTo>
                    <a:pt x="197" y="132"/>
                  </a:lnTo>
                  <a:lnTo>
                    <a:pt x="197" y="126"/>
                  </a:lnTo>
                  <a:lnTo>
                    <a:pt x="203" y="126"/>
                  </a:lnTo>
                  <a:lnTo>
                    <a:pt x="203" y="120"/>
                  </a:lnTo>
                  <a:lnTo>
                    <a:pt x="209" y="120"/>
                  </a:lnTo>
                  <a:lnTo>
                    <a:pt x="215" y="120"/>
                  </a:lnTo>
                  <a:lnTo>
                    <a:pt x="221" y="120"/>
                  </a:lnTo>
                  <a:lnTo>
                    <a:pt x="227" y="114"/>
                  </a:lnTo>
                  <a:lnTo>
                    <a:pt x="233" y="102"/>
                  </a:lnTo>
                  <a:lnTo>
                    <a:pt x="239" y="96"/>
                  </a:lnTo>
                  <a:lnTo>
                    <a:pt x="239" y="84"/>
                  </a:lnTo>
                  <a:lnTo>
                    <a:pt x="245" y="72"/>
                  </a:lnTo>
                  <a:lnTo>
                    <a:pt x="245" y="60"/>
                  </a:lnTo>
                  <a:lnTo>
                    <a:pt x="245" y="54"/>
                  </a:lnTo>
                  <a:lnTo>
                    <a:pt x="239" y="42"/>
                  </a:lnTo>
                  <a:lnTo>
                    <a:pt x="239" y="30"/>
                  </a:lnTo>
                  <a:lnTo>
                    <a:pt x="233" y="18"/>
                  </a:lnTo>
                  <a:lnTo>
                    <a:pt x="233" y="6"/>
                  </a:lnTo>
                  <a:lnTo>
                    <a:pt x="233" y="0"/>
                  </a:lnTo>
                  <a:lnTo>
                    <a:pt x="227" y="6"/>
                  </a:lnTo>
                  <a:lnTo>
                    <a:pt x="221" y="12"/>
                  </a:lnTo>
                  <a:lnTo>
                    <a:pt x="221" y="18"/>
                  </a:lnTo>
                  <a:lnTo>
                    <a:pt x="215" y="24"/>
                  </a:lnTo>
                  <a:lnTo>
                    <a:pt x="209" y="30"/>
                  </a:lnTo>
                  <a:lnTo>
                    <a:pt x="203" y="30"/>
                  </a:lnTo>
                  <a:lnTo>
                    <a:pt x="197" y="30"/>
                  </a:lnTo>
                  <a:lnTo>
                    <a:pt x="191" y="36"/>
                  </a:lnTo>
                  <a:lnTo>
                    <a:pt x="179" y="36"/>
                  </a:lnTo>
                  <a:lnTo>
                    <a:pt x="173" y="48"/>
                  </a:lnTo>
                  <a:lnTo>
                    <a:pt x="167" y="54"/>
                  </a:lnTo>
                  <a:lnTo>
                    <a:pt x="161" y="66"/>
                  </a:lnTo>
                  <a:lnTo>
                    <a:pt x="155" y="78"/>
                  </a:lnTo>
                  <a:lnTo>
                    <a:pt x="149" y="90"/>
                  </a:lnTo>
                  <a:lnTo>
                    <a:pt x="149" y="102"/>
                  </a:lnTo>
                  <a:lnTo>
                    <a:pt x="155" y="120"/>
                  </a:lnTo>
                  <a:lnTo>
                    <a:pt x="149" y="120"/>
                  </a:lnTo>
                  <a:lnTo>
                    <a:pt x="143" y="120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23" name="Freeform 469"/>
            <p:cNvSpPr>
              <a:spLocks/>
            </p:cNvSpPr>
            <p:nvPr/>
          </p:nvSpPr>
          <p:spPr bwMode="auto">
            <a:xfrm>
              <a:off x="4654" y="1929"/>
              <a:ext cx="101" cy="144"/>
            </a:xfrm>
            <a:custGeom>
              <a:avLst/>
              <a:gdLst>
                <a:gd name="T0" fmla="*/ 101 w 101"/>
                <a:gd name="T1" fmla="*/ 60 h 144"/>
                <a:gd name="T2" fmla="*/ 95 w 101"/>
                <a:gd name="T3" fmla="*/ 60 h 144"/>
                <a:gd name="T4" fmla="*/ 89 w 101"/>
                <a:gd name="T5" fmla="*/ 66 h 144"/>
                <a:gd name="T6" fmla="*/ 83 w 101"/>
                <a:gd name="T7" fmla="*/ 72 h 144"/>
                <a:gd name="T8" fmla="*/ 77 w 101"/>
                <a:gd name="T9" fmla="*/ 72 h 144"/>
                <a:gd name="T10" fmla="*/ 71 w 101"/>
                <a:gd name="T11" fmla="*/ 78 h 144"/>
                <a:gd name="T12" fmla="*/ 71 w 101"/>
                <a:gd name="T13" fmla="*/ 90 h 144"/>
                <a:gd name="T14" fmla="*/ 65 w 101"/>
                <a:gd name="T15" fmla="*/ 96 h 144"/>
                <a:gd name="T16" fmla="*/ 65 w 101"/>
                <a:gd name="T17" fmla="*/ 102 h 144"/>
                <a:gd name="T18" fmla="*/ 59 w 101"/>
                <a:gd name="T19" fmla="*/ 108 h 144"/>
                <a:gd name="T20" fmla="*/ 59 w 101"/>
                <a:gd name="T21" fmla="*/ 108 h 144"/>
                <a:gd name="T22" fmla="*/ 59 w 101"/>
                <a:gd name="T23" fmla="*/ 114 h 144"/>
                <a:gd name="T24" fmla="*/ 59 w 101"/>
                <a:gd name="T25" fmla="*/ 114 h 144"/>
                <a:gd name="T26" fmla="*/ 59 w 101"/>
                <a:gd name="T27" fmla="*/ 120 h 144"/>
                <a:gd name="T28" fmla="*/ 59 w 101"/>
                <a:gd name="T29" fmla="*/ 126 h 144"/>
                <a:gd name="T30" fmla="*/ 65 w 101"/>
                <a:gd name="T31" fmla="*/ 138 h 144"/>
                <a:gd name="T32" fmla="*/ 65 w 101"/>
                <a:gd name="T33" fmla="*/ 144 h 144"/>
                <a:gd name="T34" fmla="*/ 59 w 101"/>
                <a:gd name="T35" fmla="*/ 144 h 144"/>
                <a:gd name="T36" fmla="*/ 59 w 101"/>
                <a:gd name="T37" fmla="*/ 144 h 144"/>
                <a:gd name="T38" fmla="*/ 53 w 101"/>
                <a:gd name="T39" fmla="*/ 144 h 144"/>
                <a:gd name="T40" fmla="*/ 53 w 101"/>
                <a:gd name="T41" fmla="*/ 144 h 144"/>
                <a:gd name="T42" fmla="*/ 53 w 101"/>
                <a:gd name="T43" fmla="*/ 132 h 144"/>
                <a:gd name="T44" fmla="*/ 47 w 101"/>
                <a:gd name="T45" fmla="*/ 120 h 144"/>
                <a:gd name="T46" fmla="*/ 42 w 101"/>
                <a:gd name="T47" fmla="*/ 108 h 144"/>
                <a:gd name="T48" fmla="*/ 42 w 101"/>
                <a:gd name="T49" fmla="*/ 96 h 144"/>
                <a:gd name="T50" fmla="*/ 30 w 101"/>
                <a:gd name="T51" fmla="*/ 90 h 144"/>
                <a:gd name="T52" fmla="*/ 24 w 101"/>
                <a:gd name="T53" fmla="*/ 84 h 144"/>
                <a:gd name="T54" fmla="*/ 18 w 101"/>
                <a:gd name="T55" fmla="*/ 78 h 144"/>
                <a:gd name="T56" fmla="*/ 6 w 101"/>
                <a:gd name="T57" fmla="*/ 72 h 144"/>
                <a:gd name="T58" fmla="*/ 12 w 101"/>
                <a:gd name="T59" fmla="*/ 66 h 144"/>
                <a:gd name="T60" fmla="*/ 12 w 101"/>
                <a:gd name="T61" fmla="*/ 60 h 144"/>
                <a:gd name="T62" fmla="*/ 6 w 101"/>
                <a:gd name="T63" fmla="*/ 54 h 144"/>
                <a:gd name="T64" fmla="*/ 0 w 101"/>
                <a:gd name="T65" fmla="*/ 48 h 144"/>
                <a:gd name="T66" fmla="*/ 6 w 101"/>
                <a:gd name="T67" fmla="*/ 48 h 144"/>
                <a:gd name="T68" fmla="*/ 6 w 101"/>
                <a:gd name="T69" fmla="*/ 42 h 144"/>
                <a:gd name="T70" fmla="*/ 12 w 101"/>
                <a:gd name="T71" fmla="*/ 36 h 144"/>
                <a:gd name="T72" fmla="*/ 12 w 101"/>
                <a:gd name="T73" fmla="*/ 24 h 144"/>
                <a:gd name="T74" fmla="*/ 12 w 101"/>
                <a:gd name="T75" fmla="*/ 18 h 144"/>
                <a:gd name="T76" fmla="*/ 12 w 101"/>
                <a:gd name="T77" fmla="*/ 12 h 144"/>
                <a:gd name="T78" fmla="*/ 12 w 101"/>
                <a:gd name="T79" fmla="*/ 6 h 144"/>
                <a:gd name="T80" fmla="*/ 12 w 101"/>
                <a:gd name="T81" fmla="*/ 0 h 144"/>
                <a:gd name="T82" fmla="*/ 12 w 101"/>
                <a:gd name="T83" fmla="*/ 6 h 144"/>
                <a:gd name="T84" fmla="*/ 18 w 101"/>
                <a:gd name="T85" fmla="*/ 6 h 144"/>
                <a:gd name="T86" fmla="*/ 24 w 101"/>
                <a:gd name="T87" fmla="*/ 12 h 144"/>
                <a:gd name="T88" fmla="*/ 30 w 101"/>
                <a:gd name="T89" fmla="*/ 18 h 144"/>
                <a:gd name="T90" fmla="*/ 36 w 101"/>
                <a:gd name="T91" fmla="*/ 18 h 144"/>
                <a:gd name="T92" fmla="*/ 47 w 101"/>
                <a:gd name="T93" fmla="*/ 24 h 144"/>
                <a:gd name="T94" fmla="*/ 53 w 101"/>
                <a:gd name="T95" fmla="*/ 24 h 144"/>
                <a:gd name="T96" fmla="*/ 65 w 101"/>
                <a:gd name="T97" fmla="*/ 24 h 144"/>
                <a:gd name="T98" fmla="*/ 65 w 101"/>
                <a:gd name="T99" fmla="*/ 30 h 144"/>
                <a:gd name="T100" fmla="*/ 65 w 101"/>
                <a:gd name="T101" fmla="*/ 36 h 144"/>
                <a:gd name="T102" fmla="*/ 65 w 101"/>
                <a:gd name="T103" fmla="*/ 42 h 144"/>
                <a:gd name="T104" fmla="*/ 65 w 101"/>
                <a:gd name="T105" fmla="*/ 48 h 144"/>
                <a:gd name="T106" fmla="*/ 71 w 101"/>
                <a:gd name="T107" fmla="*/ 54 h 144"/>
                <a:gd name="T108" fmla="*/ 77 w 101"/>
                <a:gd name="T109" fmla="*/ 60 h 144"/>
                <a:gd name="T110" fmla="*/ 89 w 101"/>
                <a:gd name="T111" fmla="*/ 60 h 144"/>
                <a:gd name="T112" fmla="*/ 101 w 101"/>
                <a:gd name="T113" fmla="*/ 60 h 1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1"/>
                <a:gd name="T172" fmla="*/ 0 h 144"/>
                <a:gd name="T173" fmla="*/ 101 w 101"/>
                <a:gd name="T174" fmla="*/ 144 h 1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1" h="144">
                  <a:moveTo>
                    <a:pt x="101" y="60"/>
                  </a:moveTo>
                  <a:lnTo>
                    <a:pt x="95" y="60"/>
                  </a:lnTo>
                  <a:lnTo>
                    <a:pt x="89" y="66"/>
                  </a:lnTo>
                  <a:lnTo>
                    <a:pt x="83" y="72"/>
                  </a:lnTo>
                  <a:lnTo>
                    <a:pt x="77" y="72"/>
                  </a:lnTo>
                  <a:lnTo>
                    <a:pt x="71" y="78"/>
                  </a:lnTo>
                  <a:lnTo>
                    <a:pt x="71" y="90"/>
                  </a:lnTo>
                  <a:lnTo>
                    <a:pt x="65" y="96"/>
                  </a:lnTo>
                  <a:lnTo>
                    <a:pt x="65" y="102"/>
                  </a:lnTo>
                  <a:lnTo>
                    <a:pt x="59" y="108"/>
                  </a:lnTo>
                  <a:lnTo>
                    <a:pt x="59" y="114"/>
                  </a:lnTo>
                  <a:lnTo>
                    <a:pt x="59" y="120"/>
                  </a:lnTo>
                  <a:lnTo>
                    <a:pt x="59" y="126"/>
                  </a:lnTo>
                  <a:lnTo>
                    <a:pt x="65" y="138"/>
                  </a:lnTo>
                  <a:lnTo>
                    <a:pt x="65" y="144"/>
                  </a:lnTo>
                  <a:lnTo>
                    <a:pt x="59" y="144"/>
                  </a:lnTo>
                  <a:lnTo>
                    <a:pt x="53" y="144"/>
                  </a:lnTo>
                  <a:lnTo>
                    <a:pt x="53" y="132"/>
                  </a:lnTo>
                  <a:lnTo>
                    <a:pt x="47" y="120"/>
                  </a:lnTo>
                  <a:lnTo>
                    <a:pt x="42" y="108"/>
                  </a:lnTo>
                  <a:lnTo>
                    <a:pt x="42" y="96"/>
                  </a:lnTo>
                  <a:lnTo>
                    <a:pt x="30" y="90"/>
                  </a:lnTo>
                  <a:lnTo>
                    <a:pt x="24" y="84"/>
                  </a:lnTo>
                  <a:lnTo>
                    <a:pt x="18" y="78"/>
                  </a:lnTo>
                  <a:lnTo>
                    <a:pt x="6" y="72"/>
                  </a:lnTo>
                  <a:lnTo>
                    <a:pt x="12" y="66"/>
                  </a:lnTo>
                  <a:lnTo>
                    <a:pt x="12" y="60"/>
                  </a:lnTo>
                  <a:lnTo>
                    <a:pt x="6" y="54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6" y="42"/>
                  </a:lnTo>
                  <a:lnTo>
                    <a:pt x="12" y="36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18"/>
                  </a:lnTo>
                  <a:lnTo>
                    <a:pt x="47" y="24"/>
                  </a:lnTo>
                  <a:lnTo>
                    <a:pt x="53" y="24"/>
                  </a:lnTo>
                  <a:lnTo>
                    <a:pt x="65" y="24"/>
                  </a:lnTo>
                  <a:lnTo>
                    <a:pt x="65" y="30"/>
                  </a:lnTo>
                  <a:lnTo>
                    <a:pt x="65" y="36"/>
                  </a:lnTo>
                  <a:lnTo>
                    <a:pt x="65" y="42"/>
                  </a:lnTo>
                  <a:lnTo>
                    <a:pt x="65" y="48"/>
                  </a:lnTo>
                  <a:lnTo>
                    <a:pt x="71" y="54"/>
                  </a:lnTo>
                  <a:lnTo>
                    <a:pt x="77" y="60"/>
                  </a:lnTo>
                  <a:lnTo>
                    <a:pt x="89" y="60"/>
                  </a:lnTo>
                  <a:lnTo>
                    <a:pt x="101" y="6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24" name="Freeform 470"/>
            <p:cNvSpPr>
              <a:spLocks/>
            </p:cNvSpPr>
            <p:nvPr/>
          </p:nvSpPr>
          <p:spPr bwMode="auto">
            <a:xfrm>
              <a:off x="4564" y="2168"/>
              <a:ext cx="114" cy="132"/>
            </a:xfrm>
            <a:custGeom>
              <a:avLst/>
              <a:gdLst>
                <a:gd name="T0" fmla="*/ 42 w 114"/>
                <a:gd name="T1" fmla="*/ 24 h 132"/>
                <a:gd name="T2" fmla="*/ 48 w 114"/>
                <a:gd name="T3" fmla="*/ 24 h 132"/>
                <a:gd name="T4" fmla="*/ 54 w 114"/>
                <a:gd name="T5" fmla="*/ 24 h 132"/>
                <a:gd name="T6" fmla="*/ 60 w 114"/>
                <a:gd name="T7" fmla="*/ 24 h 132"/>
                <a:gd name="T8" fmla="*/ 66 w 114"/>
                <a:gd name="T9" fmla="*/ 24 h 132"/>
                <a:gd name="T10" fmla="*/ 78 w 114"/>
                <a:gd name="T11" fmla="*/ 24 h 132"/>
                <a:gd name="T12" fmla="*/ 84 w 114"/>
                <a:gd name="T13" fmla="*/ 24 h 132"/>
                <a:gd name="T14" fmla="*/ 90 w 114"/>
                <a:gd name="T15" fmla="*/ 18 h 132"/>
                <a:gd name="T16" fmla="*/ 102 w 114"/>
                <a:gd name="T17" fmla="*/ 12 h 132"/>
                <a:gd name="T18" fmla="*/ 108 w 114"/>
                <a:gd name="T19" fmla="*/ 6 h 132"/>
                <a:gd name="T20" fmla="*/ 114 w 114"/>
                <a:gd name="T21" fmla="*/ 0 h 132"/>
                <a:gd name="T22" fmla="*/ 114 w 114"/>
                <a:gd name="T23" fmla="*/ 6 h 132"/>
                <a:gd name="T24" fmla="*/ 108 w 114"/>
                <a:gd name="T25" fmla="*/ 12 h 132"/>
                <a:gd name="T26" fmla="*/ 102 w 114"/>
                <a:gd name="T27" fmla="*/ 24 h 132"/>
                <a:gd name="T28" fmla="*/ 96 w 114"/>
                <a:gd name="T29" fmla="*/ 36 h 132"/>
                <a:gd name="T30" fmla="*/ 90 w 114"/>
                <a:gd name="T31" fmla="*/ 54 h 132"/>
                <a:gd name="T32" fmla="*/ 90 w 114"/>
                <a:gd name="T33" fmla="*/ 66 h 132"/>
                <a:gd name="T34" fmla="*/ 96 w 114"/>
                <a:gd name="T35" fmla="*/ 78 h 132"/>
                <a:gd name="T36" fmla="*/ 90 w 114"/>
                <a:gd name="T37" fmla="*/ 78 h 132"/>
                <a:gd name="T38" fmla="*/ 84 w 114"/>
                <a:gd name="T39" fmla="*/ 84 h 132"/>
                <a:gd name="T40" fmla="*/ 72 w 114"/>
                <a:gd name="T41" fmla="*/ 96 h 132"/>
                <a:gd name="T42" fmla="*/ 72 w 114"/>
                <a:gd name="T43" fmla="*/ 114 h 132"/>
                <a:gd name="T44" fmla="*/ 66 w 114"/>
                <a:gd name="T45" fmla="*/ 120 h 132"/>
                <a:gd name="T46" fmla="*/ 48 w 114"/>
                <a:gd name="T47" fmla="*/ 114 h 132"/>
                <a:gd name="T48" fmla="*/ 36 w 114"/>
                <a:gd name="T49" fmla="*/ 114 h 132"/>
                <a:gd name="T50" fmla="*/ 24 w 114"/>
                <a:gd name="T51" fmla="*/ 126 h 132"/>
                <a:gd name="T52" fmla="*/ 18 w 114"/>
                <a:gd name="T53" fmla="*/ 126 h 132"/>
                <a:gd name="T54" fmla="*/ 18 w 114"/>
                <a:gd name="T55" fmla="*/ 108 h 132"/>
                <a:gd name="T56" fmla="*/ 12 w 114"/>
                <a:gd name="T57" fmla="*/ 96 h 132"/>
                <a:gd name="T58" fmla="*/ 6 w 114"/>
                <a:gd name="T59" fmla="*/ 84 h 132"/>
                <a:gd name="T60" fmla="*/ 6 w 114"/>
                <a:gd name="T61" fmla="*/ 72 h 132"/>
                <a:gd name="T62" fmla="*/ 12 w 114"/>
                <a:gd name="T63" fmla="*/ 54 h 132"/>
                <a:gd name="T64" fmla="*/ 12 w 114"/>
                <a:gd name="T65" fmla="*/ 48 h 132"/>
                <a:gd name="T66" fmla="*/ 24 w 114"/>
                <a:gd name="T67" fmla="*/ 42 h 132"/>
                <a:gd name="T68" fmla="*/ 30 w 114"/>
                <a:gd name="T69" fmla="*/ 36 h 132"/>
                <a:gd name="T70" fmla="*/ 36 w 114"/>
                <a:gd name="T71" fmla="*/ 30 h 1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4"/>
                <a:gd name="T109" fmla="*/ 0 h 132"/>
                <a:gd name="T110" fmla="*/ 114 w 114"/>
                <a:gd name="T111" fmla="*/ 132 h 1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4" h="132">
                  <a:moveTo>
                    <a:pt x="36" y="24"/>
                  </a:moveTo>
                  <a:lnTo>
                    <a:pt x="42" y="24"/>
                  </a:lnTo>
                  <a:lnTo>
                    <a:pt x="48" y="24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78" y="24"/>
                  </a:lnTo>
                  <a:lnTo>
                    <a:pt x="84" y="24"/>
                  </a:lnTo>
                  <a:lnTo>
                    <a:pt x="90" y="18"/>
                  </a:lnTo>
                  <a:lnTo>
                    <a:pt x="96" y="18"/>
                  </a:lnTo>
                  <a:lnTo>
                    <a:pt x="102" y="12"/>
                  </a:lnTo>
                  <a:lnTo>
                    <a:pt x="102" y="6"/>
                  </a:lnTo>
                  <a:lnTo>
                    <a:pt x="108" y="6"/>
                  </a:lnTo>
                  <a:lnTo>
                    <a:pt x="114" y="0"/>
                  </a:lnTo>
                  <a:lnTo>
                    <a:pt x="114" y="6"/>
                  </a:lnTo>
                  <a:lnTo>
                    <a:pt x="108" y="12"/>
                  </a:lnTo>
                  <a:lnTo>
                    <a:pt x="102" y="18"/>
                  </a:lnTo>
                  <a:lnTo>
                    <a:pt x="102" y="24"/>
                  </a:lnTo>
                  <a:lnTo>
                    <a:pt x="96" y="30"/>
                  </a:lnTo>
                  <a:lnTo>
                    <a:pt x="96" y="36"/>
                  </a:lnTo>
                  <a:lnTo>
                    <a:pt x="90" y="48"/>
                  </a:lnTo>
                  <a:lnTo>
                    <a:pt x="90" y="54"/>
                  </a:lnTo>
                  <a:lnTo>
                    <a:pt x="90" y="60"/>
                  </a:lnTo>
                  <a:lnTo>
                    <a:pt x="90" y="66"/>
                  </a:lnTo>
                  <a:lnTo>
                    <a:pt x="96" y="72"/>
                  </a:lnTo>
                  <a:lnTo>
                    <a:pt x="96" y="78"/>
                  </a:lnTo>
                  <a:lnTo>
                    <a:pt x="90" y="78"/>
                  </a:lnTo>
                  <a:lnTo>
                    <a:pt x="84" y="84"/>
                  </a:lnTo>
                  <a:lnTo>
                    <a:pt x="78" y="90"/>
                  </a:lnTo>
                  <a:lnTo>
                    <a:pt x="72" y="96"/>
                  </a:lnTo>
                  <a:lnTo>
                    <a:pt x="72" y="102"/>
                  </a:lnTo>
                  <a:lnTo>
                    <a:pt x="72" y="114"/>
                  </a:lnTo>
                  <a:lnTo>
                    <a:pt x="72" y="120"/>
                  </a:lnTo>
                  <a:lnTo>
                    <a:pt x="66" y="120"/>
                  </a:lnTo>
                  <a:lnTo>
                    <a:pt x="60" y="114"/>
                  </a:lnTo>
                  <a:lnTo>
                    <a:pt x="48" y="114"/>
                  </a:lnTo>
                  <a:lnTo>
                    <a:pt x="42" y="114"/>
                  </a:lnTo>
                  <a:lnTo>
                    <a:pt x="36" y="114"/>
                  </a:lnTo>
                  <a:lnTo>
                    <a:pt x="30" y="120"/>
                  </a:lnTo>
                  <a:lnTo>
                    <a:pt x="24" y="126"/>
                  </a:lnTo>
                  <a:lnTo>
                    <a:pt x="18" y="132"/>
                  </a:lnTo>
                  <a:lnTo>
                    <a:pt x="18" y="126"/>
                  </a:lnTo>
                  <a:lnTo>
                    <a:pt x="18" y="120"/>
                  </a:lnTo>
                  <a:lnTo>
                    <a:pt x="18" y="108"/>
                  </a:lnTo>
                  <a:lnTo>
                    <a:pt x="18" y="102"/>
                  </a:lnTo>
                  <a:lnTo>
                    <a:pt x="12" y="96"/>
                  </a:lnTo>
                  <a:lnTo>
                    <a:pt x="6" y="90"/>
                  </a:lnTo>
                  <a:lnTo>
                    <a:pt x="6" y="84"/>
                  </a:lnTo>
                  <a:lnTo>
                    <a:pt x="0" y="84"/>
                  </a:lnTo>
                  <a:lnTo>
                    <a:pt x="6" y="72"/>
                  </a:lnTo>
                  <a:lnTo>
                    <a:pt x="12" y="66"/>
                  </a:lnTo>
                  <a:lnTo>
                    <a:pt x="12" y="54"/>
                  </a:lnTo>
                  <a:lnTo>
                    <a:pt x="6" y="48"/>
                  </a:lnTo>
                  <a:lnTo>
                    <a:pt x="12" y="48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36"/>
                  </a:lnTo>
                  <a:lnTo>
                    <a:pt x="30" y="36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36" y="24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25" name="Freeform 471"/>
            <p:cNvSpPr>
              <a:spLocks/>
            </p:cNvSpPr>
            <p:nvPr/>
          </p:nvSpPr>
          <p:spPr bwMode="auto">
            <a:xfrm>
              <a:off x="4660" y="1947"/>
              <a:ext cx="71" cy="96"/>
            </a:xfrm>
            <a:custGeom>
              <a:avLst/>
              <a:gdLst>
                <a:gd name="T0" fmla="*/ 53 w 71"/>
                <a:gd name="T1" fmla="*/ 90 h 96"/>
                <a:gd name="T2" fmla="*/ 53 w 71"/>
                <a:gd name="T3" fmla="*/ 96 h 96"/>
                <a:gd name="T4" fmla="*/ 53 w 71"/>
                <a:gd name="T5" fmla="*/ 90 h 96"/>
                <a:gd name="T6" fmla="*/ 47 w 71"/>
                <a:gd name="T7" fmla="*/ 78 h 96"/>
                <a:gd name="T8" fmla="*/ 41 w 71"/>
                <a:gd name="T9" fmla="*/ 72 h 96"/>
                <a:gd name="T10" fmla="*/ 36 w 71"/>
                <a:gd name="T11" fmla="*/ 72 h 96"/>
                <a:gd name="T12" fmla="*/ 30 w 71"/>
                <a:gd name="T13" fmla="*/ 66 h 96"/>
                <a:gd name="T14" fmla="*/ 24 w 71"/>
                <a:gd name="T15" fmla="*/ 66 h 96"/>
                <a:gd name="T16" fmla="*/ 18 w 71"/>
                <a:gd name="T17" fmla="*/ 66 h 96"/>
                <a:gd name="T18" fmla="*/ 18 w 71"/>
                <a:gd name="T19" fmla="*/ 66 h 96"/>
                <a:gd name="T20" fmla="*/ 18 w 71"/>
                <a:gd name="T21" fmla="*/ 60 h 96"/>
                <a:gd name="T22" fmla="*/ 30 w 71"/>
                <a:gd name="T23" fmla="*/ 66 h 96"/>
                <a:gd name="T24" fmla="*/ 36 w 71"/>
                <a:gd name="T25" fmla="*/ 66 h 96"/>
                <a:gd name="T26" fmla="*/ 41 w 71"/>
                <a:gd name="T27" fmla="*/ 66 h 96"/>
                <a:gd name="T28" fmla="*/ 41 w 71"/>
                <a:gd name="T29" fmla="*/ 60 h 96"/>
                <a:gd name="T30" fmla="*/ 36 w 71"/>
                <a:gd name="T31" fmla="*/ 54 h 96"/>
                <a:gd name="T32" fmla="*/ 30 w 71"/>
                <a:gd name="T33" fmla="*/ 48 h 96"/>
                <a:gd name="T34" fmla="*/ 18 w 71"/>
                <a:gd name="T35" fmla="*/ 42 h 96"/>
                <a:gd name="T36" fmla="*/ 12 w 71"/>
                <a:gd name="T37" fmla="*/ 36 h 96"/>
                <a:gd name="T38" fmla="*/ 6 w 71"/>
                <a:gd name="T39" fmla="*/ 36 h 96"/>
                <a:gd name="T40" fmla="*/ 0 w 71"/>
                <a:gd name="T41" fmla="*/ 30 h 96"/>
                <a:gd name="T42" fmla="*/ 0 w 71"/>
                <a:gd name="T43" fmla="*/ 30 h 96"/>
                <a:gd name="T44" fmla="*/ 6 w 71"/>
                <a:gd name="T45" fmla="*/ 30 h 96"/>
                <a:gd name="T46" fmla="*/ 12 w 71"/>
                <a:gd name="T47" fmla="*/ 36 h 96"/>
                <a:gd name="T48" fmla="*/ 24 w 71"/>
                <a:gd name="T49" fmla="*/ 42 h 96"/>
                <a:gd name="T50" fmla="*/ 30 w 71"/>
                <a:gd name="T51" fmla="*/ 42 h 96"/>
                <a:gd name="T52" fmla="*/ 36 w 71"/>
                <a:gd name="T53" fmla="*/ 42 h 96"/>
                <a:gd name="T54" fmla="*/ 30 w 71"/>
                <a:gd name="T55" fmla="*/ 24 h 96"/>
                <a:gd name="T56" fmla="*/ 24 w 71"/>
                <a:gd name="T57" fmla="*/ 12 h 96"/>
                <a:gd name="T58" fmla="*/ 18 w 71"/>
                <a:gd name="T59" fmla="*/ 6 h 96"/>
                <a:gd name="T60" fmla="*/ 12 w 71"/>
                <a:gd name="T61" fmla="*/ 0 h 96"/>
                <a:gd name="T62" fmla="*/ 18 w 71"/>
                <a:gd name="T63" fmla="*/ 0 h 96"/>
                <a:gd name="T64" fmla="*/ 24 w 71"/>
                <a:gd name="T65" fmla="*/ 6 h 96"/>
                <a:gd name="T66" fmla="*/ 30 w 71"/>
                <a:gd name="T67" fmla="*/ 12 h 96"/>
                <a:gd name="T68" fmla="*/ 36 w 71"/>
                <a:gd name="T69" fmla="*/ 24 h 96"/>
                <a:gd name="T70" fmla="*/ 41 w 71"/>
                <a:gd name="T71" fmla="*/ 36 h 96"/>
                <a:gd name="T72" fmla="*/ 47 w 71"/>
                <a:gd name="T73" fmla="*/ 36 h 96"/>
                <a:gd name="T74" fmla="*/ 53 w 71"/>
                <a:gd name="T75" fmla="*/ 18 h 96"/>
                <a:gd name="T76" fmla="*/ 53 w 71"/>
                <a:gd name="T77" fmla="*/ 6 h 96"/>
                <a:gd name="T78" fmla="*/ 53 w 71"/>
                <a:gd name="T79" fmla="*/ 12 h 96"/>
                <a:gd name="T80" fmla="*/ 53 w 71"/>
                <a:gd name="T81" fmla="*/ 18 h 96"/>
                <a:gd name="T82" fmla="*/ 47 w 71"/>
                <a:gd name="T83" fmla="*/ 36 h 96"/>
                <a:gd name="T84" fmla="*/ 47 w 71"/>
                <a:gd name="T85" fmla="*/ 54 h 96"/>
                <a:gd name="T86" fmla="*/ 47 w 71"/>
                <a:gd name="T87" fmla="*/ 60 h 96"/>
                <a:gd name="T88" fmla="*/ 53 w 71"/>
                <a:gd name="T89" fmla="*/ 66 h 96"/>
                <a:gd name="T90" fmla="*/ 59 w 71"/>
                <a:gd name="T91" fmla="*/ 60 h 96"/>
                <a:gd name="T92" fmla="*/ 59 w 71"/>
                <a:gd name="T93" fmla="*/ 60 h 96"/>
                <a:gd name="T94" fmla="*/ 65 w 71"/>
                <a:gd name="T95" fmla="*/ 54 h 96"/>
                <a:gd name="T96" fmla="*/ 65 w 71"/>
                <a:gd name="T97" fmla="*/ 48 h 96"/>
                <a:gd name="T98" fmla="*/ 71 w 71"/>
                <a:gd name="T99" fmla="*/ 48 h 96"/>
                <a:gd name="T100" fmla="*/ 71 w 71"/>
                <a:gd name="T101" fmla="*/ 54 h 96"/>
                <a:gd name="T102" fmla="*/ 65 w 71"/>
                <a:gd name="T103" fmla="*/ 60 h 96"/>
                <a:gd name="T104" fmla="*/ 59 w 71"/>
                <a:gd name="T105" fmla="*/ 66 h 96"/>
                <a:gd name="T106" fmla="*/ 53 w 71"/>
                <a:gd name="T107" fmla="*/ 72 h 96"/>
                <a:gd name="T108" fmla="*/ 53 w 71"/>
                <a:gd name="T109" fmla="*/ 78 h 96"/>
                <a:gd name="T110" fmla="*/ 53 w 71"/>
                <a:gd name="T111" fmla="*/ 84 h 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1"/>
                <a:gd name="T169" fmla="*/ 0 h 96"/>
                <a:gd name="T170" fmla="*/ 71 w 71"/>
                <a:gd name="T171" fmla="*/ 96 h 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1" h="96">
                  <a:moveTo>
                    <a:pt x="59" y="84"/>
                  </a:moveTo>
                  <a:lnTo>
                    <a:pt x="53" y="90"/>
                  </a:lnTo>
                  <a:lnTo>
                    <a:pt x="53" y="96"/>
                  </a:lnTo>
                  <a:lnTo>
                    <a:pt x="53" y="90"/>
                  </a:lnTo>
                  <a:lnTo>
                    <a:pt x="47" y="84"/>
                  </a:lnTo>
                  <a:lnTo>
                    <a:pt x="47" y="78"/>
                  </a:lnTo>
                  <a:lnTo>
                    <a:pt x="47" y="72"/>
                  </a:lnTo>
                  <a:lnTo>
                    <a:pt x="41" y="72"/>
                  </a:lnTo>
                  <a:lnTo>
                    <a:pt x="36" y="72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18" y="66"/>
                  </a:lnTo>
                  <a:lnTo>
                    <a:pt x="18" y="60"/>
                  </a:lnTo>
                  <a:lnTo>
                    <a:pt x="24" y="66"/>
                  </a:lnTo>
                  <a:lnTo>
                    <a:pt x="30" y="66"/>
                  </a:lnTo>
                  <a:lnTo>
                    <a:pt x="36" y="66"/>
                  </a:lnTo>
                  <a:lnTo>
                    <a:pt x="41" y="66"/>
                  </a:lnTo>
                  <a:lnTo>
                    <a:pt x="41" y="60"/>
                  </a:lnTo>
                  <a:lnTo>
                    <a:pt x="41" y="54"/>
                  </a:lnTo>
                  <a:lnTo>
                    <a:pt x="36" y="54"/>
                  </a:lnTo>
                  <a:lnTo>
                    <a:pt x="36" y="48"/>
                  </a:lnTo>
                  <a:lnTo>
                    <a:pt x="30" y="48"/>
                  </a:lnTo>
                  <a:lnTo>
                    <a:pt x="24" y="48"/>
                  </a:lnTo>
                  <a:lnTo>
                    <a:pt x="18" y="42"/>
                  </a:lnTo>
                  <a:lnTo>
                    <a:pt x="12" y="36"/>
                  </a:lnTo>
                  <a:lnTo>
                    <a:pt x="6" y="36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4" y="42"/>
                  </a:lnTo>
                  <a:lnTo>
                    <a:pt x="30" y="42"/>
                  </a:lnTo>
                  <a:lnTo>
                    <a:pt x="36" y="42"/>
                  </a:lnTo>
                  <a:lnTo>
                    <a:pt x="36" y="36"/>
                  </a:lnTo>
                  <a:lnTo>
                    <a:pt x="30" y="24"/>
                  </a:lnTo>
                  <a:lnTo>
                    <a:pt x="30" y="18"/>
                  </a:lnTo>
                  <a:lnTo>
                    <a:pt x="24" y="12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36" y="24"/>
                  </a:lnTo>
                  <a:lnTo>
                    <a:pt x="36" y="30"/>
                  </a:lnTo>
                  <a:lnTo>
                    <a:pt x="41" y="36"/>
                  </a:lnTo>
                  <a:lnTo>
                    <a:pt x="41" y="42"/>
                  </a:lnTo>
                  <a:lnTo>
                    <a:pt x="47" y="36"/>
                  </a:lnTo>
                  <a:lnTo>
                    <a:pt x="47" y="24"/>
                  </a:lnTo>
                  <a:lnTo>
                    <a:pt x="53" y="18"/>
                  </a:lnTo>
                  <a:lnTo>
                    <a:pt x="53" y="12"/>
                  </a:lnTo>
                  <a:lnTo>
                    <a:pt x="53" y="6"/>
                  </a:lnTo>
                  <a:lnTo>
                    <a:pt x="53" y="12"/>
                  </a:lnTo>
                  <a:lnTo>
                    <a:pt x="53" y="18"/>
                  </a:lnTo>
                  <a:lnTo>
                    <a:pt x="53" y="30"/>
                  </a:lnTo>
                  <a:lnTo>
                    <a:pt x="47" y="36"/>
                  </a:lnTo>
                  <a:lnTo>
                    <a:pt x="41" y="48"/>
                  </a:lnTo>
                  <a:lnTo>
                    <a:pt x="47" y="54"/>
                  </a:lnTo>
                  <a:lnTo>
                    <a:pt x="47" y="60"/>
                  </a:lnTo>
                  <a:lnTo>
                    <a:pt x="47" y="66"/>
                  </a:lnTo>
                  <a:lnTo>
                    <a:pt x="53" y="66"/>
                  </a:lnTo>
                  <a:lnTo>
                    <a:pt x="59" y="60"/>
                  </a:lnTo>
                  <a:lnTo>
                    <a:pt x="65" y="54"/>
                  </a:lnTo>
                  <a:lnTo>
                    <a:pt x="65" y="48"/>
                  </a:lnTo>
                  <a:lnTo>
                    <a:pt x="71" y="48"/>
                  </a:lnTo>
                  <a:lnTo>
                    <a:pt x="71" y="54"/>
                  </a:lnTo>
                  <a:lnTo>
                    <a:pt x="65" y="60"/>
                  </a:lnTo>
                  <a:lnTo>
                    <a:pt x="65" y="66"/>
                  </a:lnTo>
                  <a:lnTo>
                    <a:pt x="59" y="66"/>
                  </a:lnTo>
                  <a:lnTo>
                    <a:pt x="59" y="72"/>
                  </a:lnTo>
                  <a:lnTo>
                    <a:pt x="53" y="72"/>
                  </a:lnTo>
                  <a:lnTo>
                    <a:pt x="53" y="78"/>
                  </a:lnTo>
                  <a:lnTo>
                    <a:pt x="53" y="84"/>
                  </a:lnTo>
                  <a:lnTo>
                    <a:pt x="59" y="84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26" name="Freeform 472"/>
            <p:cNvSpPr>
              <a:spLocks/>
            </p:cNvSpPr>
            <p:nvPr/>
          </p:nvSpPr>
          <p:spPr bwMode="auto">
            <a:xfrm>
              <a:off x="4576" y="2192"/>
              <a:ext cx="66" cy="90"/>
            </a:xfrm>
            <a:custGeom>
              <a:avLst/>
              <a:gdLst>
                <a:gd name="T0" fmla="*/ 66 w 66"/>
                <a:gd name="T1" fmla="*/ 0 h 90"/>
                <a:gd name="T2" fmla="*/ 54 w 66"/>
                <a:gd name="T3" fmla="*/ 0 h 90"/>
                <a:gd name="T4" fmla="*/ 54 w 66"/>
                <a:gd name="T5" fmla="*/ 6 h 90"/>
                <a:gd name="T6" fmla="*/ 48 w 66"/>
                <a:gd name="T7" fmla="*/ 12 h 90"/>
                <a:gd name="T8" fmla="*/ 42 w 66"/>
                <a:gd name="T9" fmla="*/ 18 h 90"/>
                <a:gd name="T10" fmla="*/ 30 w 66"/>
                <a:gd name="T11" fmla="*/ 18 h 90"/>
                <a:gd name="T12" fmla="*/ 18 w 66"/>
                <a:gd name="T13" fmla="*/ 24 h 90"/>
                <a:gd name="T14" fmla="*/ 12 w 66"/>
                <a:gd name="T15" fmla="*/ 24 h 90"/>
                <a:gd name="T16" fmla="*/ 6 w 66"/>
                <a:gd name="T17" fmla="*/ 30 h 90"/>
                <a:gd name="T18" fmla="*/ 6 w 66"/>
                <a:gd name="T19" fmla="*/ 30 h 90"/>
                <a:gd name="T20" fmla="*/ 12 w 66"/>
                <a:gd name="T21" fmla="*/ 24 h 90"/>
                <a:gd name="T22" fmla="*/ 18 w 66"/>
                <a:gd name="T23" fmla="*/ 24 h 90"/>
                <a:gd name="T24" fmla="*/ 30 w 66"/>
                <a:gd name="T25" fmla="*/ 24 h 90"/>
                <a:gd name="T26" fmla="*/ 36 w 66"/>
                <a:gd name="T27" fmla="*/ 24 h 90"/>
                <a:gd name="T28" fmla="*/ 36 w 66"/>
                <a:gd name="T29" fmla="*/ 30 h 90"/>
                <a:gd name="T30" fmla="*/ 30 w 66"/>
                <a:gd name="T31" fmla="*/ 42 h 90"/>
                <a:gd name="T32" fmla="*/ 24 w 66"/>
                <a:gd name="T33" fmla="*/ 48 h 90"/>
                <a:gd name="T34" fmla="*/ 18 w 66"/>
                <a:gd name="T35" fmla="*/ 48 h 90"/>
                <a:gd name="T36" fmla="*/ 12 w 66"/>
                <a:gd name="T37" fmla="*/ 48 h 90"/>
                <a:gd name="T38" fmla="*/ 0 w 66"/>
                <a:gd name="T39" fmla="*/ 54 h 90"/>
                <a:gd name="T40" fmla="*/ 0 w 66"/>
                <a:gd name="T41" fmla="*/ 54 h 90"/>
                <a:gd name="T42" fmla="*/ 0 w 66"/>
                <a:gd name="T43" fmla="*/ 54 h 90"/>
                <a:gd name="T44" fmla="*/ 6 w 66"/>
                <a:gd name="T45" fmla="*/ 54 h 90"/>
                <a:gd name="T46" fmla="*/ 12 w 66"/>
                <a:gd name="T47" fmla="*/ 54 h 90"/>
                <a:gd name="T48" fmla="*/ 18 w 66"/>
                <a:gd name="T49" fmla="*/ 54 h 90"/>
                <a:gd name="T50" fmla="*/ 24 w 66"/>
                <a:gd name="T51" fmla="*/ 54 h 90"/>
                <a:gd name="T52" fmla="*/ 24 w 66"/>
                <a:gd name="T53" fmla="*/ 54 h 90"/>
                <a:gd name="T54" fmla="*/ 12 w 66"/>
                <a:gd name="T55" fmla="*/ 72 h 90"/>
                <a:gd name="T56" fmla="*/ 12 w 66"/>
                <a:gd name="T57" fmla="*/ 84 h 90"/>
                <a:gd name="T58" fmla="*/ 18 w 66"/>
                <a:gd name="T59" fmla="*/ 78 h 90"/>
                <a:gd name="T60" fmla="*/ 24 w 66"/>
                <a:gd name="T61" fmla="*/ 66 h 90"/>
                <a:gd name="T62" fmla="*/ 30 w 66"/>
                <a:gd name="T63" fmla="*/ 54 h 90"/>
                <a:gd name="T64" fmla="*/ 36 w 66"/>
                <a:gd name="T65" fmla="*/ 60 h 90"/>
                <a:gd name="T66" fmla="*/ 42 w 66"/>
                <a:gd name="T67" fmla="*/ 78 h 90"/>
                <a:gd name="T68" fmla="*/ 48 w 66"/>
                <a:gd name="T69" fmla="*/ 84 h 90"/>
                <a:gd name="T70" fmla="*/ 48 w 66"/>
                <a:gd name="T71" fmla="*/ 84 h 90"/>
                <a:gd name="T72" fmla="*/ 42 w 66"/>
                <a:gd name="T73" fmla="*/ 72 h 90"/>
                <a:gd name="T74" fmla="*/ 36 w 66"/>
                <a:gd name="T75" fmla="*/ 54 h 90"/>
                <a:gd name="T76" fmla="*/ 42 w 66"/>
                <a:gd name="T77" fmla="*/ 42 h 90"/>
                <a:gd name="T78" fmla="*/ 48 w 66"/>
                <a:gd name="T79" fmla="*/ 30 h 90"/>
                <a:gd name="T80" fmla="*/ 54 w 66"/>
                <a:gd name="T81" fmla="*/ 30 h 90"/>
                <a:gd name="T82" fmla="*/ 60 w 66"/>
                <a:gd name="T83" fmla="*/ 42 h 90"/>
                <a:gd name="T84" fmla="*/ 66 w 66"/>
                <a:gd name="T85" fmla="*/ 60 h 90"/>
                <a:gd name="T86" fmla="*/ 66 w 66"/>
                <a:gd name="T87" fmla="*/ 54 h 90"/>
                <a:gd name="T88" fmla="*/ 66 w 66"/>
                <a:gd name="T89" fmla="*/ 42 h 90"/>
                <a:gd name="T90" fmla="*/ 60 w 66"/>
                <a:gd name="T91" fmla="*/ 24 h 90"/>
                <a:gd name="T92" fmla="*/ 60 w 66"/>
                <a:gd name="T93" fmla="*/ 18 h 90"/>
                <a:gd name="T94" fmla="*/ 66 w 66"/>
                <a:gd name="T95" fmla="*/ 6 h 90"/>
                <a:gd name="T96" fmla="*/ 66 w 66"/>
                <a:gd name="T97" fmla="*/ 0 h 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"/>
                <a:gd name="T148" fmla="*/ 0 h 90"/>
                <a:gd name="T149" fmla="*/ 66 w 66"/>
                <a:gd name="T150" fmla="*/ 90 h 9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" h="90">
                  <a:moveTo>
                    <a:pt x="66" y="0"/>
                  </a:moveTo>
                  <a:lnTo>
                    <a:pt x="66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54" y="6"/>
                  </a:lnTo>
                  <a:lnTo>
                    <a:pt x="48" y="12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8" y="24"/>
                  </a:lnTo>
                  <a:lnTo>
                    <a:pt x="12" y="24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6" y="24"/>
                  </a:lnTo>
                  <a:lnTo>
                    <a:pt x="42" y="24"/>
                  </a:lnTo>
                  <a:lnTo>
                    <a:pt x="36" y="30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24" y="48"/>
                  </a:lnTo>
                  <a:lnTo>
                    <a:pt x="18" y="48"/>
                  </a:lnTo>
                  <a:lnTo>
                    <a:pt x="12" y="48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6" y="54"/>
                  </a:lnTo>
                  <a:lnTo>
                    <a:pt x="12" y="54"/>
                  </a:lnTo>
                  <a:lnTo>
                    <a:pt x="18" y="54"/>
                  </a:lnTo>
                  <a:lnTo>
                    <a:pt x="24" y="54"/>
                  </a:lnTo>
                  <a:lnTo>
                    <a:pt x="30" y="48"/>
                  </a:lnTo>
                  <a:lnTo>
                    <a:pt x="24" y="54"/>
                  </a:lnTo>
                  <a:lnTo>
                    <a:pt x="18" y="60"/>
                  </a:lnTo>
                  <a:lnTo>
                    <a:pt x="12" y="72"/>
                  </a:lnTo>
                  <a:lnTo>
                    <a:pt x="12" y="90"/>
                  </a:lnTo>
                  <a:lnTo>
                    <a:pt x="12" y="84"/>
                  </a:lnTo>
                  <a:lnTo>
                    <a:pt x="18" y="84"/>
                  </a:lnTo>
                  <a:lnTo>
                    <a:pt x="18" y="78"/>
                  </a:lnTo>
                  <a:lnTo>
                    <a:pt x="24" y="72"/>
                  </a:lnTo>
                  <a:lnTo>
                    <a:pt x="24" y="66"/>
                  </a:lnTo>
                  <a:lnTo>
                    <a:pt x="30" y="60"/>
                  </a:lnTo>
                  <a:lnTo>
                    <a:pt x="30" y="54"/>
                  </a:lnTo>
                  <a:lnTo>
                    <a:pt x="36" y="60"/>
                  </a:lnTo>
                  <a:lnTo>
                    <a:pt x="36" y="66"/>
                  </a:lnTo>
                  <a:lnTo>
                    <a:pt x="42" y="78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42" y="78"/>
                  </a:lnTo>
                  <a:lnTo>
                    <a:pt x="42" y="72"/>
                  </a:lnTo>
                  <a:lnTo>
                    <a:pt x="42" y="60"/>
                  </a:lnTo>
                  <a:lnTo>
                    <a:pt x="36" y="54"/>
                  </a:lnTo>
                  <a:lnTo>
                    <a:pt x="36" y="48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36"/>
                  </a:lnTo>
                  <a:lnTo>
                    <a:pt x="60" y="42"/>
                  </a:lnTo>
                  <a:lnTo>
                    <a:pt x="66" y="54"/>
                  </a:lnTo>
                  <a:lnTo>
                    <a:pt x="66" y="60"/>
                  </a:lnTo>
                  <a:lnTo>
                    <a:pt x="66" y="54"/>
                  </a:lnTo>
                  <a:lnTo>
                    <a:pt x="66" y="42"/>
                  </a:lnTo>
                  <a:lnTo>
                    <a:pt x="60" y="30"/>
                  </a:lnTo>
                  <a:lnTo>
                    <a:pt x="60" y="24"/>
                  </a:lnTo>
                  <a:lnTo>
                    <a:pt x="54" y="18"/>
                  </a:lnTo>
                  <a:lnTo>
                    <a:pt x="60" y="18"/>
                  </a:lnTo>
                  <a:lnTo>
                    <a:pt x="60" y="12"/>
                  </a:lnTo>
                  <a:lnTo>
                    <a:pt x="66" y="6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27" name="Freeform 473"/>
            <p:cNvSpPr>
              <a:spLocks/>
            </p:cNvSpPr>
            <p:nvPr/>
          </p:nvSpPr>
          <p:spPr bwMode="auto">
            <a:xfrm>
              <a:off x="4684" y="2073"/>
              <a:ext cx="95" cy="72"/>
            </a:xfrm>
            <a:custGeom>
              <a:avLst/>
              <a:gdLst>
                <a:gd name="T0" fmla="*/ 59 w 95"/>
                <a:gd name="T1" fmla="*/ 0 h 72"/>
                <a:gd name="T2" fmla="*/ 65 w 95"/>
                <a:gd name="T3" fmla="*/ 0 h 72"/>
                <a:gd name="T4" fmla="*/ 77 w 95"/>
                <a:gd name="T5" fmla="*/ 6 h 72"/>
                <a:gd name="T6" fmla="*/ 77 w 95"/>
                <a:gd name="T7" fmla="*/ 12 h 72"/>
                <a:gd name="T8" fmla="*/ 77 w 95"/>
                <a:gd name="T9" fmla="*/ 24 h 72"/>
                <a:gd name="T10" fmla="*/ 59 w 95"/>
                <a:gd name="T11" fmla="*/ 24 h 72"/>
                <a:gd name="T12" fmla="*/ 53 w 95"/>
                <a:gd name="T13" fmla="*/ 30 h 72"/>
                <a:gd name="T14" fmla="*/ 53 w 95"/>
                <a:gd name="T15" fmla="*/ 30 h 72"/>
                <a:gd name="T16" fmla="*/ 59 w 95"/>
                <a:gd name="T17" fmla="*/ 30 h 72"/>
                <a:gd name="T18" fmla="*/ 65 w 95"/>
                <a:gd name="T19" fmla="*/ 30 h 72"/>
                <a:gd name="T20" fmla="*/ 71 w 95"/>
                <a:gd name="T21" fmla="*/ 30 h 72"/>
                <a:gd name="T22" fmla="*/ 77 w 95"/>
                <a:gd name="T23" fmla="*/ 36 h 72"/>
                <a:gd name="T24" fmla="*/ 77 w 95"/>
                <a:gd name="T25" fmla="*/ 42 h 72"/>
                <a:gd name="T26" fmla="*/ 71 w 95"/>
                <a:gd name="T27" fmla="*/ 48 h 72"/>
                <a:gd name="T28" fmla="*/ 77 w 95"/>
                <a:gd name="T29" fmla="*/ 48 h 72"/>
                <a:gd name="T30" fmla="*/ 83 w 95"/>
                <a:gd name="T31" fmla="*/ 48 h 72"/>
                <a:gd name="T32" fmla="*/ 89 w 95"/>
                <a:gd name="T33" fmla="*/ 48 h 72"/>
                <a:gd name="T34" fmla="*/ 95 w 95"/>
                <a:gd name="T35" fmla="*/ 48 h 72"/>
                <a:gd name="T36" fmla="*/ 95 w 95"/>
                <a:gd name="T37" fmla="*/ 66 h 72"/>
                <a:gd name="T38" fmla="*/ 89 w 95"/>
                <a:gd name="T39" fmla="*/ 72 h 72"/>
                <a:gd name="T40" fmla="*/ 83 w 95"/>
                <a:gd name="T41" fmla="*/ 72 h 72"/>
                <a:gd name="T42" fmla="*/ 77 w 95"/>
                <a:gd name="T43" fmla="*/ 72 h 72"/>
                <a:gd name="T44" fmla="*/ 71 w 95"/>
                <a:gd name="T45" fmla="*/ 60 h 72"/>
                <a:gd name="T46" fmla="*/ 65 w 95"/>
                <a:gd name="T47" fmla="*/ 48 h 72"/>
                <a:gd name="T48" fmla="*/ 53 w 95"/>
                <a:gd name="T49" fmla="*/ 42 h 72"/>
                <a:gd name="T50" fmla="*/ 53 w 95"/>
                <a:gd name="T51" fmla="*/ 48 h 72"/>
                <a:gd name="T52" fmla="*/ 53 w 95"/>
                <a:gd name="T53" fmla="*/ 60 h 72"/>
                <a:gd name="T54" fmla="*/ 47 w 95"/>
                <a:gd name="T55" fmla="*/ 66 h 72"/>
                <a:gd name="T56" fmla="*/ 35 w 95"/>
                <a:gd name="T57" fmla="*/ 72 h 72"/>
                <a:gd name="T58" fmla="*/ 29 w 95"/>
                <a:gd name="T59" fmla="*/ 66 h 72"/>
                <a:gd name="T60" fmla="*/ 23 w 95"/>
                <a:gd name="T61" fmla="*/ 54 h 72"/>
                <a:gd name="T62" fmla="*/ 29 w 95"/>
                <a:gd name="T63" fmla="*/ 48 h 72"/>
                <a:gd name="T64" fmla="*/ 29 w 95"/>
                <a:gd name="T65" fmla="*/ 42 h 72"/>
                <a:gd name="T66" fmla="*/ 17 w 95"/>
                <a:gd name="T67" fmla="*/ 36 h 72"/>
                <a:gd name="T68" fmla="*/ 12 w 95"/>
                <a:gd name="T69" fmla="*/ 42 h 72"/>
                <a:gd name="T70" fmla="*/ 0 w 95"/>
                <a:gd name="T71" fmla="*/ 36 h 72"/>
                <a:gd name="T72" fmla="*/ 0 w 95"/>
                <a:gd name="T73" fmla="*/ 30 h 72"/>
                <a:gd name="T74" fmla="*/ 6 w 95"/>
                <a:gd name="T75" fmla="*/ 18 h 72"/>
                <a:gd name="T76" fmla="*/ 6 w 95"/>
                <a:gd name="T77" fmla="*/ 18 h 72"/>
                <a:gd name="T78" fmla="*/ 12 w 95"/>
                <a:gd name="T79" fmla="*/ 12 h 72"/>
                <a:gd name="T80" fmla="*/ 17 w 95"/>
                <a:gd name="T81" fmla="*/ 12 h 72"/>
                <a:gd name="T82" fmla="*/ 23 w 95"/>
                <a:gd name="T83" fmla="*/ 0 h 72"/>
                <a:gd name="T84" fmla="*/ 29 w 95"/>
                <a:gd name="T85" fmla="*/ 0 h 72"/>
                <a:gd name="T86" fmla="*/ 41 w 95"/>
                <a:gd name="T87" fmla="*/ 6 h 72"/>
                <a:gd name="T88" fmla="*/ 41 w 95"/>
                <a:gd name="T89" fmla="*/ 18 h 72"/>
                <a:gd name="T90" fmla="*/ 47 w 95"/>
                <a:gd name="T91" fmla="*/ 24 h 72"/>
                <a:gd name="T92" fmla="*/ 47 w 95"/>
                <a:gd name="T93" fmla="*/ 30 h 72"/>
                <a:gd name="T94" fmla="*/ 53 w 95"/>
                <a:gd name="T95" fmla="*/ 24 h 72"/>
                <a:gd name="T96" fmla="*/ 53 w 95"/>
                <a:gd name="T97" fmla="*/ 18 h 72"/>
                <a:gd name="T98" fmla="*/ 53 w 95"/>
                <a:gd name="T99" fmla="*/ 6 h 7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5"/>
                <a:gd name="T151" fmla="*/ 0 h 72"/>
                <a:gd name="T152" fmla="*/ 95 w 95"/>
                <a:gd name="T153" fmla="*/ 72 h 7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5" h="72">
                  <a:moveTo>
                    <a:pt x="53" y="6"/>
                  </a:moveTo>
                  <a:lnTo>
                    <a:pt x="53" y="6"/>
                  </a:lnTo>
                  <a:lnTo>
                    <a:pt x="59" y="0"/>
                  </a:lnTo>
                  <a:lnTo>
                    <a:pt x="65" y="0"/>
                  </a:lnTo>
                  <a:lnTo>
                    <a:pt x="71" y="0"/>
                  </a:lnTo>
                  <a:lnTo>
                    <a:pt x="71" y="6"/>
                  </a:lnTo>
                  <a:lnTo>
                    <a:pt x="77" y="6"/>
                  </a:lnTo>
                  <a:lnTo>
                    <a:pt x="77" y="12"/>
                  </a:lnTo>
                  <a:lnTo>
                    <a:pt x="77" y="18"/>
                  </a:lnTo>
                  <a:lnTo>
                    <a:pt x="77" y="24"/>
                  </a:lnTo>
                  <a:lnTo>
                    <a:pt x="71" y="24"/>
                  </a:lnTo>
                  <a:lnTo>
                    <a:pt x="59" y="24"/>
                  </a:lnTo>
                  <a:lnTo>
                    <a:pt x="59" y="30"/>
                  </a:lnTo>
                  <a:lnTo>
                    <a:pt x="53" y="30"/>
                  </a:lnTo>
                  <a:lnTo>
                    <a:pt x="53" y="36"/>
                  </a:lnTo>
                  <a:lnTo>
                    <a:pt x="59" y="30"/>
                  </a:lnTo>
                  <a:lnTo>
                    <a:pt x="65" y="30"/>
                  </a:lnTo>
                  <a:lnTo>
                    <a:pt x="71" y="30"/>
                  </a:lnTo>
                  <a:lnTo>
                    <a:pt x="71" y="36"/>
                  </a:lnTo>
                  <a:lnTo>
                    <a:pt x="77" y="36"/>
                  </a:lnTo>
                  <a:lnTo>
                    <a:pt x="77" y="42"/>
                  </a:lnTo>
                  <a:lnTo>
                    <a:pt x="71" y="42"/>
                  </a:lnTo>
                  <a:lnTo>
                    <a:pt x="71" y="48"/>
                  </a:lnTo>
                  <a:lnTo>
                    <a:pt x="77" y="48"/>
                  </a:lnTo>
                  <a:lnTo>
                    <a:pt x="83" y="48"/>
                  </a:lnTo>
                  <a:lnTo>
                    <a:pt x="89" y="48"/>
                  </a:lnTo>
                  <a:lnTo>
                    <a:pt x="95" y="48"/>
                  </a:lnTo>
                  <a:lnTo>
                    <a:pt x="95" y="54"/>
                  </a:lnTo>
                  <a:lnTo>
                    <a:pt x="95" y="60"/>
                  </a:lnTo>
                  <a:lnTo>
                    <a:pt x="95" y="66"/>
                  </a:lnTo>
                  <a:lnTo>
                    <a:pt x="95" y="72"/>
                  </a:lnTo>
                  <a:lnTo>
                    <a:pt x="89" y="72"/>
                  </a:lnTo>
                  <a:lnTo>
                    <a:pt x="83" y="72"/>
                  </a:lnTo>
                  <a:lnTo>
                    <a:pt x="77" y="72"/>
                  </a:lnTo>
                  <a:lnTo>
                    <a:pt x="71" y="66"/>
                  </a:lnTo>
                  <a:lnTo>
                    <a:pt x="71" y="60"/>
                  </a:lnTo>
                  <a:lnTo>
                    <a:pt x="71" y="54"/>
                  </a:lnTo>
                  <a:lnTo>
                    <a:pt x="65" y="48"/>
                  </a:lnTo>
                  <a:lnTo>
                    <a:pt x="59" y="48"/>
                  </a:lnTo>
                  <a:lnTo>
                    <a:pt x="53" y="48"/>
                  </a:lnTo>
                  <a:lnTo>
                    <a:pt x="53" y="42"/>
                  </a:lnTo>
                  <a:lnTo>
                    <a:pt x="53" y="48"/>
                  </a:lnTo>
                  <a:lnTo>
                    <a:pt x="53" y="54"/>
                  </a:lnTo>
                  <a:lnTo>
                    <a:pt x="53" y="60"/>
                  </a:lnTo>
                  <a:lnTo>
                    <a:pt x="53" y="66"/>
                  </a:lnTo>
                  <a:lnTo>
                    <a:pt x="47" y="66"/>
                  </a:lnTo>
                  <a:lnTo>
                    <a:pt x="41" y="72"/>
                  </a:lnTo>
                  <a:lnTo>
                    <a:pt x="35" y="72"/>
                  </a:lnTo>
                  <a:lnTo>
                    <a:pt x="29" y="66"/>
                  </a:lnTo>
                  <a:lnTo>
                    <a:pt x="23" y="60"/>
                  </a:lnTo>
                  <a:lnTo>
                    <a:pt x="23" y="54"/>
                  </a:lnTo>
                  <a:lnTo>
                    <a:pt x="23" y="48"/>
                  </a:lnTo>
                  <a:lnTo>
                    <a:pt x="29" y="48"/>
                  </a:lnTo>
                  <a:lnTo>
                    <a:pt x="29" y="42"/>
                  </a:lnTo>
                  <a:lnTo>
                    <a:pt x="23" y="42"/>
                  </a:lnTo>
                  <a:lnTo>
                    <a:pt x="23" y="36"/>
                  </a:lnTo>
                  <a:lnTo>
                    <a:pt x="17" y="36"/>
                  </a:lnTo>
                  <a:lnTo>
                    <a:pt x="17" y="42"/>
                  </a:lnTo>
                  <a:lnTo>
                    <a:pt x="12" y="42"/>
                  </a:lnTo>
                  <a:lnTo>
                    <a:pt x="6" y="42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7" y="12"/>
                  </a:lnTo>
                  <a:lnTo>
                    <a:pt x="17" y="6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41" y="6"/>
                  </a:lnTo>
                  <a:lnTo>
                    <a:pt x="41" y="12"/>
                  </a:lnTo>
                  <a:lnTo>
                    <a:pt x="35" y="18"/>
                  </a:lnTo>
                  <a:lnTo>
                    <a:pt x="41" y="18"/>
                  </a:lnTo>
                  <a:lnTo>
                    <a:pt x="47" y="18"/>
                  </a:lnTo>
                  <a:lnTo>
                    <a:pt x="47" y="24"/>
                  </a:lnTo>
                  <a:lnTo>
                    <a:pt x="47" y="30"/>
                  </a:lnTo>
                  <a:lnTo>
                    <a:pt x="47" y="24"/>
                  </a:lnTo>
                  <a:lnTo>
                    <a:pt x="53" y="24"/>
                  </a:lnTo>
                  <a:lnTo>
                    <a:pt x="53" y="18"/>
                  </a:lnTo>
                  <a:lnTo>
                    <a:pt x="53" y="12"/>
                  </a:lnTo>
                  <a:lnTo>
                    <a:pt x="53" y="6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28" name="Freeform 474"/>
            <p:cNvSpPr>
              <a:spLocks/>
            </p:cNvSpPr>
            <p:nvPr/>
          </p:nvSpPr>
          <p:spPr bwMode="auto">
            <a:xfrm>
              <a:off x="4600" y="2001"/>
              <a:ext cx="96" cy="90"/>
            </a:xfrm>
            <a:custGeom>
              <a:avLst/>
              <a:gdLst>
                <a:gd name="T0" fmla="*/ 90 w 96"/>
                <a:gd name="T1" fmla="*/ 90 h 90"/>
                <a:gd name="T2" fmla="*/ 84 w 96"/>
                <a:gd name="T3" fmla="*/ 84 h 90"/>
                <a:gd name="T4" fmla="*/ 78 w 96"/>
                <a:gd name="T5" fmla="*/ 84 h 90"/>
                <a:gd name="T6" fmla="*/ 66 w 96"/>
                <a:gd name="T7" fmla="*/ 84 h 90"/>
                <a:gd name="T8" fmla="*/ 54 w 96"/>
                <a:gd name="T9" fmla="*/ 84 h 90"/>
                <a:gd name="T10" fmla="*/ 48 w 96"/>
                <a:gd name="T11" fmla="*/ 84 h 90"/>
                <a:gd name="T12" fmla="*/ 54 w 96"/>
                <a:gd name="T13" fmla="*/ 78 h 90"/>
                <a:gd name="T14" fmla="*/ 60 w 96"/>
                <a:gd name="T15" fmla="*/ 78 h 90"/>
                <a:gd name="T16" fmla="*/ 72 w 96"/>
                <a:gd name="T17" fmla="*/ 78 h 90"/>
                <a:gd name="T18" fmla="*/ 72 w 96"/>
                <a:gd name="T19" fmla="*/ 72 h 90"/>
                <a:gd name="T20" fmla="*/ 60 w 96"/>
                <a:gd name="T21" fmla="*/ 60 h 90"/>
                <a:gd name="T22" fmla="*/ 48 w 96"/>
                <a:gd name="T23" fmla="*/ 66 h 90"/>
                <a:gd name="T24" fmla="*/ 30 w 96"/>
                <a:gd name="T25" fmla="*/ 66 h 90"/>
                <a:gd name="T26" fmla="*/ 18 w 96"/>
                <a:gd name="T27" fmla="*/ 60 h 90"/>
                <a:gd name="T28" fmla="*/ 24 w 96"/>
                <a:gd name="T29" fmla="*/ 60 h 90"/>
                <a:gd name="T30" fmla="*/ 36 w 96"/>
                <a:gd name="T31" fmla="*/ 60 h 90"/>
                <a:gd name="T32" fmla="*/ 48 w 96"/>
                <a:gd name="T33" fmla="*/ 54 h 90"/>
                <a:gd name="T34" fmla="*/ 48 w 96"/>
                <a:gd name="T35" fmla="*/ 48 h 90"/>
                <a:gd name="T36" fmla="*/ 36 w 96"/>
                <a:gd name="T37" fmla="*/ 42 h 90"/>
                <a:gd name="T38" fmla="*/ 24 w 96"/>
                <a:gd name="T39" fmla="*/ 42 h 90"/>
                <a:gd name="T40" fmla="*/ 6 w 96"/>
                <a:gd name="T41" fmla="*/ 42 h 90"/>
                <a:gd name="T42" fmla="*/ 0 w 96"/>
                <a:gd name="T43" fmla="*/ 36 h 90"/>
                <a:gd name="T44" fmla="*/ 6 w 96"/>
                <a:gd name="T45" fmla="*/ 36 h 90"/>
                <a:gd name="T46" fmla="*/ 12 w 96"/>
                <a:gd name="T47" fmla="*/ 36 h 90"/>
                <a:gd name="T48" fmla="*/ 24 w 96"/>
                <a:gd name="T49" fmla="*/ 36 h 90"/>
                <a:gd name="T50" fmla="*/ 30 w 96"/>
                <a:gd name="T51" fmla="*/ 30 h 90"/>
                <a:gd name="T52" fmla="*/ 18 w 96"/>
                <a:gd name="T53" fmla="*/ 18 h 90"/>
                <a:gd name="T54" fmla="*/ 6 w 96"/>
                <a:gd name="T55" fmla="*/ 6 h 90"/>
                <a:gd name="T56" fmla="*/ 0 w 96"/>
                <a:gd name="T57" fmla="*/ 0 h 90"/>
                <a:gd name="T58" fmla="*/ 6 w 96"/>
                <a:gd name="T59" fmla="*/ 6 h 90"/>
                <a:gd name="T60" fmla="*/ 18 w 96"/>
                <a:gd name="T61" fmla="*/ 18 h 90"/>
                <a:gd name="T62" fmla="*/ 30 w 96"/>
                <a:gd name="T63" fmla="*/ 30 h 90"/>
                <a:gd name="T64" fmla="*/ 36 w 96"/>
                <a:gd name="T65" fmla="*/ 18 h 90"/>
                <a:gd name="T66" fmla="*/ 36 w 96"/>
                <a:gd name="T67" fmla="*/ 6 h 90"/>
                <a:gd name="T68" fmla="*/ 42 w 96"/>
                <a:gd name="T69" fmla="*/ 6 h 90"/>
                <a:gd name="T70" fmla="*/ 42 w 96"/>
                <a:gd name="T71" fmla="*/ 30 h 90"/>
                <a:gd name="T72" fmla="*/ 54 w 96"/>
                <a:gd name="T73" fmla="*/ 42 h 90"/>
                <a:gd name="T74" fmla="*/ 60 w 96"/>
                <a:gd name="T75" fmla="*/ 48 h 90"/>
                <a:gd name="T76" fmla="*/ 66 w 96"/>
                <a:gd name="T77" fmla="*/ 30 h 90"/>
                <a:gd name="T78" fmla="*/ 66 w 96"/>
                <a:gd name="T79" fmla="*/ 24 h 90"/>
                <a:gd name="T80" fmla="*/ 72 w 96"/>
                <a:gd name="T81" fmla="*/ 42 h 90"/>
                <a:gd name="T82" fmla="*/ 72 w 96"/>
                <a:gd name="T83" fmla="*/ 60 h 90"/>
                <a:gd name="T84" fmla="*/ 84 w 96"/>
                <a:gd name="T85" fmla="*/ 72 h 90"/>
                <a:gd name="T86" fmla="*/ 90 w 96"/>
                <a:gd name="T87" fmla="*/ 66 h 90"/>
                <a:gd name="T88" fmla="*/ 90 w 96"/>
                <a:gd name="T89" fmla="*/ 60 h 90"/>
                <a:gd name="T90" fmla="*/ 90 w 96"/>
                <a:gd name="T91" fmla="*/ 66 h 90"/>
                <a:gd name="T92" fmla="*/ 90 w 96"/>
                <a:gd name="T93" fmla="*/ 78 h 90"/>
                <a:gd name="T94" fmla="*/ 90 w 96"/>
                <a:gd name="T95" fmla="*/ 84 h 9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6"/>
                <a:gd name="T145" fmla="*/ 0 h 90"/>
                <a:gd name="T146" fmla="*/ 96 w 96"/>
                <a:gd name="T147" fmla="*/ 90 h 9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6" h="90">
                  <a:moveTo>
                    <a:pt x="96" y="90"/>
                  </a:moveTo>
                  <a:lnTo>
                    <a:pt x="90" y="90"/>
                  </a:lnTo>
                  <a:lnTo>
                    <a:pt x="84" y="84"/>
                  </a:lnTo>
                  <a:lnTo>
                    <a:pt x="78" y="84"/>
                  </a:lnTo>
                  <a:lnTo>
                    <a:pt x="72" y="84"/>
                  </a:lnTo>
                  <a:lnTo>
                    <a:pt x="66" y="84"/>
                  </a:lnTo>
                  <a:lnTo>
                    <a:pt x="60" y="84"/>
                  </a:lnTo>
                  <a:lnTo>
                    <a:pt x="54" y="84"/>
                  </a:lnTo>
                  <a:lnTo>
                    <a:pt x="48" y="84"/>
                  </a:lnTo>
                  <a:lnTo>
                    <a:pt x="48" y="78"/>
                  </a:lnTo>
                  <a:lnTo>
                    <a:pt x="54" y="78"/>
                  </a:lnTo>
                  <a:lnTo>
                    <a:pt x="60" y="78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72" y="72"/>
                  </a:lnTo>
                  <a:lnTo>
                    <a:pt x="66" y="66"/>
                  </a:lnTo>
                  <a:lnTo>
                    <a:pt x="60" y="66"/>
                  </a:lnTo>
                  <a:lnTo>
                    <a:pt x="60" y="60"/>
                  </a:lnTo>
                  <a:lnTo>
                    <a:pt x="54" y="60"/>
                  </a:lnTo>
                  <a:lnTo>
                    <a:pt x="48" y="66"/>
                  </a:lnTo>
                  <a:lnTo>
                    <a:pt x="42" y="66"/>
                  </a:lnTo>
                  <a:lnTo>
                    <a:pt x="36" y="66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24" y="60"/>
                  </a:lnTo>
                  <a:lnTo>
                    <a:pt x="18" y="60"/>
                  </a:lnTo>
                  <a:lnTo>
                    <a:pt x="24" y="54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2" y="60"/>
                  </a:lnTo>
                  <a:lnTo>
                    <a:pt x="48" y="54"/>
                  </a:lnTo>
                  <a:lnTo>
                    <a:pt x="54" y="54"/>
                  </a:lnTo>
                  <a:lnTo>
                    <a:pt x="48" y="48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0" y="42"/>
                  </a:lnTo>
                  <a:lnTo>
                    <a:pt x="24" y="42"/>
                  </a:lnTo>
                  <a:lnTo>
                    <a:pt x="18" y="42"/>
                  </a:lnTo>
                  <a:lnTo>
                    <a:pt x="12" y="42"/>
                  </a:lnTo>
                  <a:lnTo>
                    <a:pt x="6" y="42"/>
                  </a:lnTo>
                  <a:lnTo>
                    <a:pt x="6" y="36"/>
                  </a:lnTo>
                  <a:lnTo>
                    <a:pt x="0" y="36"/>
                  </a:lnTo>
                  <a:lnTo>
                    <a:pt x="6" y="36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4" y="36"/>
                  </a:lnTo>
                  <a:lnTo>
                    <a:pt x="30" y="36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36" y="24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6" y="6"/>
                  </a:lnTo>
                  <a:lnTo>
                    <a:pt x="42" y="6"/>
                  </a:lnTo>
                  <a:lnTo>
                    <a:pt x="42" y="18"/>
                  </a:lnTo>
                  <a:lnTo>
                    <a:pt x="42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8" y="36"/>
                  </a:lnTo>
                  <a:lnTo>
                    <a:pt x="54" y="42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6" y="42"/>
                  </a:lnTo>
                  <a:lnTo>
                    <a:pt x="66" y="36"/>
                  </a:lnTo>
                  <a:lnTo>
                    <a:pt x="66" y="30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72" y="36"/>
                  </a:lnTo>
                  <a:lnTo>
                    <a:pt x="72" y="42"/>
                  </a:lnTo>
                  <a:lnTo>
                    <a:pt x="72" y="48"/>
                  </a:lnTo>
                  <a:lnTo>
                    <a:pt x="66" y="54"/>
                  </a:lnTo>
                  <a:lnTo>
                    <a:pt x="72" y="60"/>
                  </a:lnTo>
                  <a:lnTo>
                    <a:pt x="78" y="66"/>
                  </a:lnTo>
                  <a:lnTo>
                    <a:pt x="84" y="72"/>
                  </a:lnTo>
                  <a:lnTo>
                    <a:pt x="84" y="66"/>
                  </a:lnTo>
                  <a:lnTo>
                    <a:pt x="90" y="66"/>
                  </a:lnTo>
                  <a:lnTo>
                    <a:pt x="90" y="60"/>
                  </a:lnTo>
                  <a:lnTo>
                    <a:pt x="96" y="60"/>
                  </a:lnTo>
                  <a:lnTo>
                    <a:pt x="90" y="66"/>
                  </a:lnTo>
                  <a:lnTo>
                    <a:pt x="90" y="72"/>
                  </a:lnTo>
                  <a:lnTo>
                    <a:pt x="90" y="78"/>
                  </a:lnTo>
                  <a:lnTo>
                    <a:pt x="90" y="84"/>
                  </a:lnTo>
                  <a:lnTo>
                    <a:pt x="96" y="9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29" name="Freeform 475"/>
            <p:cNvSpPr>
              <a:spLocks/>
            </p:cNvSpPr>
            <p:nvPr/>
          </p:nvSpPr>
          <p:spPr bwMode="auto">
            <a:xfrm>
              <a:off x="4719" y="1977"/>
              <a:ext cx="78" cy="102"/>
            </a:xfrm>
            <a:custGeom>
              <a:avLst/>
              <a:gdLst>
                <a:gd name="T0" fmla="*/ 18 w 78"/>
                <a:gd name="T1" fmla="*/ 102 h 102"/>
                <a:gd name="T2" fmla="*/ 12 w 78"/>
                <a:gd name="T3" fmla="*/ 90 h 102"/>
                <a:gd name="T4" fmla="*/ 6 w 78"/>
                <a:gd name="T5" fmla="*/ 84 h 102"/>
                <a:gd name="T6" fmla="*/ 0 w 78"/>
                <a:gd name="T7" fmla="*/ 72 h 102"/>
                <a:gd name="T8" fmla="*/ 6 w 78"/>
                <a:gd name="T9" fmla="*/ 60 h 102"/>
                <a:gd name="T10" fmla="*/ 6 w 78"/>
                <a:gd name="T11" fmla="*/ 60 h 102"/>
                <a:gd name="T12" fmla="*/ 6 w 78"/>
                <a:gd name="T13" fmla="*/ 72 h 102"/>
                <a:gd name="T14" fmla="*/ 12 w 78"/>
                <a:gd name="T15" fmla="*/ 90 h 102"/>
                <a:gd name="T16" fmla="*/ 24 w 78"/>
                <a:gd name="T17" fmla="*/ 90 h 102"/>
                <a:gd name="T18" fmla="*/ 24 w 78"/>
                <a:gd name="T19" fmla="*/ 90 h 102"/>
                <a:gd name="T20" fmla="*/ 24 w 78"/>
                <a:gd name="T21" fmla="*/ 78 h 102"/>
                <a:gd name="T22" fmla="*/ 18 w 78"/>
                <a:gd name="T23" fmla="*/ 54 h 102"/>
                <a:gd name="T24" fmla="*/ 18 w 78"/>
                <a:gd name="T25" fmla="*/ 48 h 102"/>
                <a:gd name="T26" fmla="*/ 24 w 78"/>
                <a:gd name="T27" fmla="*/ 42 h 102"/>
                <a:gd name="T28" fmla="*/ 24 w 78"/>
                <a:gd name="T29" fmla="*/ 54 h 102"/>
                <a:gd name="T30" fmla="*/ 24 w 78"/>
                <a:gd name="T31" fmla="*/ 72 h 102"/>
                <a:gd name="T32" fmla="*/ 30 w 78"/>
                <a:gd name="T33" fmla="*/ 72 h 102"/>
                <a:gd name="T34" fmla="*/ 36 w 78"/>
                <a:gd name="T35" fmla="*/ 60 h 102"/>
                <a:gd name="T36" fmla="*/ 36 w 78"/>
                <a:gd name="T37" fmla="*/ 48 h 102"/>
                <a:gd name="T38" fmla="*/ 36 w 78"/>
                <a:gd name="T39" fmla="*/ 24 h 102"/>
                <a:gd name="T40" fmla="*/ 42 w 78"/>
                <a:gd name="T41" fmla="*/ 12 h 102"/>
                <a:gd name="T42" fmla="*/ 42 w 78"/>
                <a:gd name="T43" fmla="*/ 12 h 102"/>
                <a:gd name="T44" fmla="*/ 42 w 78"/>
                <a:gd name="T45" fmla="*/ 24 h 102"/>
                <a:gd name="T46" fmla="*/ 42 w 78"/>
                <a:gd name="T47" fmla="*/ 42 h 102"/>
                <a:gd name="T48" fmla="*/ 48 w 78"/>
                <a:gd name="T49" fmla="*/ 42 h 102"/>
                <a:gd name="T50" fmla="*/ 54 w 78"/>
                <a:gd name="T51" fmla="*/ 30 h 102"/>
                <a:gd name="T52" fmla="*/ 54 w 78"/>
                <a:gd name="T53" fmla="*/ 18 h 102"/>
                <a:gd name="T54" fmla="*/ 60 w 78"/>
                <a:gd name="T55" fmla="*/ 6 h 102"/>
                <a:gd name="T56" fmla="*/ 66 w 78"/>
                <a:gd name="T57" fmla="*/ 0 h 102"/>
                <a:gd name="T58" fmla="*/ 72 w 78"/>
                <a:gd name="T59" fmla="*/ 0 h 102"/>
                <a:gd name="T60" fmla="*/ 66 w 78"/>
                <a:gd name="T61" fmla="*/ 12 h 102"/>
                <a:gd name="T62" fmla="*/ 54 w 78"/>
                <a:gd name="T63" fmla="*/ 24 h 102"/>
                <a:gd name="T64" fmla="*/ 54 w 78"/>
                <a:gd name="T65" fmla="*/ 36 h 102"/>
                <a:gd name="T66" fmla="*/ 48 w 78"/>
                <a:gd name="T67" fmla="*/ 48 h 102"/>
                <a:gd name="T68" fmla="*/ 54 w 78"/>
                <a:gd name="T69" fmla="*/ 48 h 102"/>
                <a:gd name="T70" fmla="*/ 60 w 78"/>
                <a:gd name="T71" fmla="*/ 48 h 102"/>
                <a:gd name="T72" fmla="*/ 66 w 78"/>
                <a:gd name="T73" fmla="*/ 42 h 102"/>
                <a:gd name="T74" fmla="*/ 72 w 78"/>
                <a:gd name="T75" fmla="*/ 36 h 102"/>
                <a:gd name="T76" fmla="*/ 78 w 78"/>
                <a:gd name="T77" fmla="*/ 36 h 102"/>
                <a:gd name="T78" fmla="*/ 78 w 78"/>
                <a:gd name="T79" fmla="*/ 36 h 102"/>
                <a:gd name="T80" fmla="*/ 72 w 78"/>
                <a:gd name="T81" fmla="*/ 42 h 102"/>
                <a:gd name="T82" fmla="*/ 66 w 78"/>
                <a:gd name="T83" fmla="*/ 48 h 102"/>
                <a:gd name="T84" fmla="*/ 60 w 78"/>
                <a:gd name="T85" fmla="*/ 54 h 102"/>
                <a:gd name="T86" fmla="*/ 48 w 78"/>
                <a:gd name="T87" fmla="*/ 54 h 102"/>
                <a:gd name="T88" fmla="*/ 42 w 78"/>
                <a:gd name="T89" fmla="*/ 60 h 102"/>
                <a:gd name="T90" fmla="*/ 36 w 78"/>
                <a:gd name="T91" fmla="*/ 78 h 102"/>
                <a:gd name="T92" fmla="*/ 36 w 78"/>
                <a:gd name="T93" fmla="*/ 84 h 102"/>
                <a:gd name="T94" fmla="*/ 48 w 78"/>
                <a:gd name="T95" fmla="*/ 84 h 102"/>
                <a:gd name="T96" fmla="*/ 54 w 78"/>
                <a:gd name="T97" fmla="*/ 84 h 102"/>
                <a:gd name="T98" fmla="*/ 60 w 78"/>
                <a:gd name="T99" fmla="*/ 78 h 102"/>
                <a:gd name="T100" fmla="*/ 66 w 78"/>
                <a:gd name="T101" fmla="*/ 72 h 102"/>
                <a:gd name="T102" fmla="*/ 66 w 78"/>
                <a:gd name="T103" fmla="*/ 72 h 102"/>
                <a:gd name="T104" fmla="*/ 66 w 78"/>
                <a:gd name="T105" fmla="*/ 78 h 102"/>
                <a:gd name="T106" fmla="*/ 54 w 78"/>
                <a:gd name="T107" fmla="*/ 84 h 102"/>
                <a:gd name="T108" fmla="*/ 48 w 78"/>
                <a:gd name="T109" fmla="*/ 90 h 102"/>
                <a:gd name="T110" fmla="*/ 36 w 78"/>
                <a:gd name="T111" fmla="*/ 90 h 102"/>
                <a:gd name="T112" fmla="*/ 30 w 78"/>
                <a:gd name="T113" fmla="*/ 90 h 102"/>
                <a:gd name="T114" fmla="*/ 30 w 78"/>
                <a:gd name="T115" fmla="*/ 96 h 102"/>
                <a:gd name="T116" fmla="*/ 24 w 78"/>
                <a:gd name="T117" fmla="*/ 96 h 102"/>
                <a:gd name="T118" fmla="*/ 18 w 78"/>
                <a:gd name="T119" fmla="*/ 102 h 10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8"/>
                <a:gd name="T181" fmla="*/ 0 h 102"/>
                <a:gd name="T182" fmla="*/ 78 w 78"/>
                <a:gd name="T183" fmla="*/ 102 h 10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8" h="102">
                  <a:moveTo>
                    <a:pt x="18" y="102"/>
                  </a:moveTo>
                  <a:lnTo>
                    <a:pt x="18" y="102"/>
                  </a:lnTo>
                  <a:lnTo>
                    <a:pt x="12" y="96"/>
                  </a:lnTo>
                  <a:lnTo>
                    <a:pt x="12" y="90"/>
                  </a:lnTo>
                  <a:lnTo>
                    <a:pt x="6" y="90"/>
                  </a:lnTo>
                  <a:lnTo>
                    <a:pt x="6" y="84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6" y="72"/>
                  </a:lnTo>
                  <a:lnTo>
                    <a:pt x="12" y="84"/>
                  </a:lnTo>
                  <a:lnTo>
                    <a:pt x="12" y="90"/>
                  </a:lnTo>
                  <a:lnTo>
                    <a:pt x="18" y="96"/>
                  </a:lnTo>
                  <a:lnTo>
                    <a:pt x="24" y="90"/>
                  </a:lnTo>
                  <a:lnTo>
                    <a:pt x="24" y="84"/>
                  </a:lnTo>
                  <a:lnTo>
                    <a:pt x="24" y="78"/>
                  </a:lnTo>
                  <a:lnTo>
                    <a:pt x="18" y="66"/>
                  </a:lnTo>
                  <a:lnTo>
                    <a:pt x="18" y="54"/>
                  </a:lnTo>
                  <a:lnTo>
                    <a:pt x="18" y="48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24" y="54"/>
                  </a:lnTo>
                  <a:lnTo>
                    <a:pt x="24" y="66"/>
                  </a:lnTo>
                  <a:lnTo>
                    <a:pt x="24" y="72"/>
                  </a:lnTo>
                  <a:lnTo>
                    <a:pt x="30" y="78"/>
                  </a:lnTo>
                  <a:lnTo>
                    <a:pt x="30" y="72"/>
                  </a:lnTo>
                  <a:lnTo>
                    <a:pt x="36" y="66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6" y="48"/>
                  </a:lnTo>
                  <a:lnTo>
                    <a:pt x="36" y="36"/>
                  </a:lnTo>
                  <a:lnTo>
                    <a:pt x="36" y="24"/>
                  </a:lnTo>
                  <a:lnTo>
                    <a:pt x="36" y="12"/>
                  </a:lnTo>
                  <a:lnTo>
                    <a:pt x="42" y="12"/>
                  </a:lnTo>
                  <a:lnTo>
                    <a:pt x="42" y="18"/>
                  </a:lnTo>
                  <a:lnTo>
                    <a:pt x="42" y="24"/>
                  </a:lnTo>
                  <a:lnTo>
                    <a:pt x="42" y="36"/>
                  </a:lnTo>
                  <a:lnTo>
                    <a:pt x="42" y="42"/>
                  </a:lnTo>
                  <a:lnTo>
                    <a:pt x="42" y="48"/>
                  </a:lnTo>
                  <a:lnTo>
                    <a:pt x="48" y="42"/>
                  </a:lnTo>
                  <a:lnTo>
                    <a:pt x="48" y="36"/>
                  </a:lnTo>
                  <a:lnTo>
                    <a:pt x="54" y="30"/>
                  </a:lnTo>
                  <a:lnTo>
                    <a:pt x="54" y="24"/>
                  </a:lnTo>
                  <a:lnTo>
                    <a:pt x="54" y="18"/>
                  </a:lnTo>
                  <a:lnTo>
                    <a:pt x="60" y="12"/>
                  </a:lnTo>
                  <a:lnTo>
                    <a:pt x="60" y="6"/>
                  </a:lnTo>
                  <a:lnTo>
                    <a:pt x="66" y="6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60" y="18"/>
                  </a:lnTo>
                  <a:lnTo>
                    <a:pt x="54" y="24"/>
                  </a:lnTo>
                  <a:lnTo>
                    <a:pt x="54" y="30"/>
                  </a:lnTo>
                  <a:lnTo>
                    <a:pt x="54" y="36"/>
                  </a:lnTo>
                  <a:lnTo>
                    <a:pt x="54" y="42"/>
                  </a:lnTo>
                  <a:lnTo>
                    <a:pt x="48" y="48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6" y="42"/>
                  </a:lnTo>
                  <a:lnTo>
                    <a:pt x="72" y="42"/>
                  </a:lnTo>
                  <a:lnTo>
                    <a:pt x="72" y="36"/>
                  </a:lnTo>
                  <a:lnTo>
                    <a:pt x="78" y="36"/>
                  </a:lnTo>
                  <a:lnTo>
                    <a:pt x="72" y="42"/>
                  </a:lnTo>
                  <a:lnTo>
                    <a:pt x="72" y="48"/>
                  </a:lnTo>
                  <a:lnTo>
                    <a:pt x="66" y="48"/>
                  </a:lnTo>
                  <a:lnTo>
                    <a:pt x="60" y="48"/>
                  </a:lnTo>
                  <a:lnTo>
                    <a:pt x="60" y="54"/>
                  </a:lnTo>
                  <a:lnTo>
                    <a:pt x="54" y="54"/>
                  </a:lnTo>
                  <a:lnTo>
                    <a:pt x="48" y="54"/>
                  </a:lnTo>
                  <a:lnTo>
                    <a:pt x="42" y="60"/>
                  </a:lnTo>
                  <a:lnTo>
                    <a:pt x="42" y="66"/>
                  </a:lnTo>
                  <a:lnTo>
                    <a:pt x="36" y="78"/>
                  </a:lnTo>
                  <a:lnTo>
                    <a:pt x="36" y="84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60" y="78"/>
                  </a:lnTo>
                  <a:lnTo>
                    <a:pt x="60" y="72"/>
                  </a:lnTo>
                  <a:lnTo>
                    <a:pt x="66" y="72"/>
                  </a:lnTo>
                  <a:lnTo>
                    <a:pt x="66" y="78"/>
                  </a:lnTo>
                  <a:lnTo>
                    <a:pt x="60" y="84"/>
                  </a:lnTo>
                  <a:lnTo>
                    <a:pt x="54" y="84"/>
                  </a:lnTo>
                  <a:lnTo>
                    <a:pt x="54" y="90"/>
                  </a:lnTo>
                  <a:lnTo>
                    <a:pt x="48" y="90"/>
                  </a:lnTo>
                  <a:lnTo>
                    <a:pt x="42" y="90"/>
                  </a:lnTo>
                  <a:lnTo>
                    <a:pt x="36" y="90"/>
                  </a:lnTo>
                  <a:lnTo>
                    <a:pt x="30" y="90"/>
                  </a:lnTo>
                  <a:lnTo>
                    <a:pt x="30" y="96"/>
                  </a:lnTo>
                  <a:lnTo>
                    <a:pt x="24" y="96"/>
                  </a:lnTo>
                  <a:lnTo>
                    <a:pt x="18" y="102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30" name="Freeform 476"/>
            <p:cNvSpPr>
              <a:spLocks/>
            </p:cNvSpPr>
            <p:nvPr/>
          </p:nvSpPr>
          <p:spPr bwMode="auto">
            <a:xfrm>
              <a:off x="4755" y="2091"/>
              <a:ext cx="120" cy="54"/>
            </a:xfrm>
            <a:custGeom>
              <a:avLst/>
              <a:gdLst>
                <a:gd name="T0" fmla="*/ 6 w 120"/>
                <a:gd name="T1" fmla="*/ 18 h 54"/>
                <a:gd name="T2" fmla="*/ 6 w 120"/>
                <a:gd name="T3" fmla="*/ 18 h 54"/>
                <a:gd name="T4" fmla="*/ 6 w 120"/>
                <a:gd name="T5" fmla="*/ 18 h 54"/>
                <a:gd name="T6" fmla="*/ 18 w 120"/>
                <a:gd name="T7" fmla="*/ 18 h 54"/>
                <a:gd name="T8" fmla="*/ 30 w 120"/>
                <a:gd name="T9" fmla="*/ 24 h 54"/>
                <a:gd name="T10" fmla="*/ 36 w 120"/>
                <a:gd name="T11" fmla="*/ 24 h 54"/>
                <a:gd name="T12" fmla="*/ 42 w 120"/>
                <a:gd name="T13" fmla="*/ 24 h 54"/>
                <a:gd name="T14" fmla="*/ 42 w 120"/>
                <a:gd name="T15" fmla="*/ 30 h 54"/>
                <a:gd name="T16" fmla="*/ 48 w 120"/>
                <a:gd name="T17" fmla="*/ 42 h 54"/>
                <a:gd name="T18" fmla="*/ 54 w 120"/>
                <a:gd name="T19" fmla="*/ 48 h 54"/>
                <a:gd name="T20" fmla="*/ 60 w 120"/>
                <a:gd name="T21" fmla="*/ 48 h 54"/>
                <a:gd name="T22" fmla="*/ 60 w 120"/>
                <a:gd name="T23" fmla="*/ 48 h 54"/>
                <a:gd name="T24" fmla="*/ 54 w 120"/>
                <a:gd name="T25" fmla="*/ 42 h 54"/>
                <a:gd name="T26" fmla="*/ 48 w 120"/>
                <a:gd name="T27" fmla="*/ 30 h 54"/>
                <a:gd name="T28" fmla="*/ 48 w 120"/>
                <a:gd name="T29" fmla="*/ 24 h 54"/>
                <a:gd name="T30" fmla="*/ 54 w 120"/>
                <a:gd name="T31" fmla="*/ 24 h 54"/>
                <a:gd name="T32" fmla="*/ 60 w 120"/>
                <a:gd name="T33" fmla="*/ 30 h 54"/>
                <a:gd name="T34" fmla="*/ 66 w 120"/>
                <a:gd name="T35" fmla="*/ 30 h 54"/>
                <a:gd name="T36" fmla="*/ 72 w 120"/>
                <a:gd name="T37" fmla="*/ 30 h 54"/>
                <a:gd name="T38" fmla="*/ 72 w 120"/>
                <a:gd name="T39" fmla="*/ 36 h 54"/>
                <a:gd name="T40" fmla="*/ 78 w 120"/>
                <a:gd name="T41" fmla="*/ 48 h 54"/>
                <a:gd name="T42" fmla="*/ 84 w 120"/>
                <a:gd name="T43" fmla="*/ 48 h 54"/>
                <a:gd name="T44" fmla="*/ 96 w 120"/>
                <a:gd name="T45" fmla="*/ 54 h 54"/>
                <a:gd name="T46" fmla="*/ 96 w 120"/>
                <a:gd name="T47" fmla="*/ 54 h 54"/>
                <a:gd name="T48" fmla="*/ 90 w 120"/>
                <a:gd name="T49" fmla="*/ 48 h 54"/>
                <a:gd name="T50" fmla="*/ 84 w 120"/>
                <a:gd name="T51" fmla="*/ 42 h 54"/>
                <a:gd name="T52" fmla="*/ 78 w 120"/>
                <a:gd name="T53" fmla="*/ 36 h 54"/>
                <a:gd name="T54" fmla="*/ 78 w 120"/>
                <a:gd name="T55" fmla="*/ 36 h 54"/>
                <a:gd name="T56" fmla="*/ 78 w 120"/>
                <a:gd name="T57" fmla="*/ 36 h 54"/>
                <a:gd name="T58" fmla="*/ 90 w 120"/>
                <a:gd name="T59" fmla="*/ 36 h 54"/>
                <a:gd name="T60" fmla="*/ 108 w 120"/>
                <a:gd name="T61" fmla="*/ 42 h 54"/>
                <a:gd name="T62" fmla="*/ 114 w 120"/>
                <a:gd name="T63" fmla="*/ 42 h 54"/>
                <a:gd name="T64" fmla="*/ 120 w 120"/>
                <a:gd name="T65" fmla="*/ 42 h 54"/>
                <a:gd name="T66" fmla="*/ 120 w 120"/>
                <a:gd name="T67" fmla="*/ 36 h 54"/>
                <a:gd name="T68" fmla="*/ 114 w 120"/>
                <a:gd name="T69" fmla="*/ 36 h 54"/>
                <a:gd name="T70" fmla="*/ 102 w 120"/>
                <a:gd name="T71" fmla="*/ 36 h 54"/>
                <a:gd name="T72" fmla="*/ 90 w 120"/>
                <a:gd name="T73" fmla="*/ 30 h 54"/>
                <a:gd name="T74" fmla="*/ 84 w 120"/>
                <a:gd name="T75" fmla="*/ 30 h 54"/>
                <a:gd name="T76" fmla="*/ 84 w 120"/>
                <a:gd name="T77" fmla="*/ 24 h 54"/>
                <a:gd name="T78" fmla="*/ 90 w 120"/>
                <a:gd name="T79" fmla="*/ 18 h 54"/>
                <a:gd name="T80" fmla="*/ 96 w 120"/>
                <a:gd name="T81" fmla="*/ 18 h 54"/>
                <a:gd name="T82" fmla="*/ 96 w 120"/>
                <a:gd name="T83" fmla="*/ 18 h 54"/>
                <a:gd name="T84" fmla="*/ 90 w 120"/>
                <a:gd name="T85" fmla="*/ 12 h 54"/>
                <a:gd name="T86" fmla="*/ 84 w 120"/>
                <a:gd name="T87" fmla="*/ 12 h 54"/>
                <a:gd name="T88" fmla="*/ 78 w 120"/>
                <a:gd name="T89" fmla="*/ 18 h 54"/>
                <a:gd name="T90" fmla="*/ 78 w 120"/>
                <a:gd name="T91" fmla="*/ 18 h 54"/>
                <a:gd name="T92" fmla="*/ 72 w 120"/>
                <a:gd name="T93" fmla="*/ 24 h 54"/>
                <a:gd name="T94" fmla="*/ 66 w 120"/>
                <a:gd name="T95" fmla="*/ 24 h 54"/>
                <a:gd name="T96" fmla="*/ 60 w 120"/>
                <a:gd name="T97" fmla="*/ 18 h 54"/>
                <a:gd name="T98" fmla="*/ 54 w 120"/>
                <a:gd name="T99" fmla="*/ 18 h 54"/>
                <a:gd name="T100" fmla="*/ 48 w 120"/>
                <a:gd name="T101" fmla="*/ 18 h 54"/>
                <a:gd name="T102" fmla="*/ 54 w 120"/>
                <a:gd name="T103" fmla="*/ 6 h 54"/>
                <a:gd name="T104" fmla="*/ 66 w 120"/>
                <a:gd name="T105" fmla="*/ 0 h 54"/>
                <a:gd name="T106" fmla="*/ 66 w 120"/>
                <a:gd name="T107" fmla="*/ 0 h 54"/>
                <a:gd name="T108" fmla="*/ 60 w 120"/>
                <a:gd name="T109" fmla="*/ 0 h 54"/>
                <a:gd name="T110" fmla="*/ 54 w 120"/>
                <a:gd name="T111" fmla="*/ 6 h 54"/>
                <a:gd name="T112" fmla="*/ 42 w 120"/>
                <a:gd name="T113" fmla="*/ 6 h 54"/>
                <a:gd name="T114" fmla="*/ 42 w 120"/>
                <a:gd name="T115" fmla="*/ 12 h 54"/>
                <a:gd name="T116" fmla="*/ 36 w 120"/>
                <a:gd name="T117" fmla="*/ 18 h 54"/>
                <a:gd name="T118" fmla="*/ 24 w 120"/>
                <a:gd name="T119" fmla="*/ 18 h 54"/>
                <a:gd name="T120" fmla="*/ 12 w 120"/>
                <a:gd name="T121" fmla="*/ 18 h 54"/>
                <a:gd name="T122" fmla="*/ 6 w 120"/>
                <a:gd name="T123" fmla="*/ 18 h 5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0"/>
                <a:gd name="T187" fmla="*/ 0 h 54"/>
                <a:gd name="T188" fmla="*/ 120 w 120"/>
                <a:gd name="T189" fmla="*/ 54 h 5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0" h="54">
                  <a:moveTo>
                    <a:pt x="0" y="18"/>
                  </a:moveTo>
                  <a:lnTo>
                    <a:pt x="6" y="18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24"/>
                  </a:lnTo>
                  <a:lnTo>
                    <a:pt x="36" y="24"/>
                  </a:lnTo>
                  <a:lnTo>
                    <a:pt x="42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54" y="42"/>
                  </a:lnTo>
                  <a:lnTo>
                    <a:pt x="48" y="36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0" y="30"/>
                  </a:lnTo>
                  <a:lnTo>
                    <a:pt x="66" y="30"/>
                  </a:lnTo>
                  <a:lnTo>
                    <a:pt x="72" y="30"/>
                  </a:lnTo>
                  <a:lnTo>
                    <a:pt x="72" y="36"/>
                  </a:lnTo>
                  <a:lnTo>
                    <a:pt x="78" y="42"/>
                  </a:lnTo>
                  <a:lnTo>
                    <a:pt x="78" y="48"/>
                  </a:lnTo>
                  <a:lnTo>
                    <a:pt x="84" y="48"/>
                  </a:lnTo>
                  <a:lnTo>
                    <a:pt x="90" y="54"/>
                  </a:lnTo>
                  <a:lnTo>
                    <a:pt x="96" y="54"/>
                  </a:lnTo>
                  <a:lnTo>
                    <a:pt x="90" y="48"/>
                  </a:lnTo>
                  <a:lnTo>
                    <a:pt x="84" y="42"/>
                  </a:lnTo>
                  <a:lnTo>
                    <a:pt x="78" y="36"/>
                  </a:lnTo>
                  <a:lnTo>
                    <a:pt x="78" y="30"/>
                  </a:lnTo>
                  <a:lnTo>
                    <a:pt x="78" y="36"/>
                  </a:lnTo>
                  <a:lnTo>
                    <a:pt x="84" y="36"/>
                  </a:lnTo>
                  <a:lnTo>
                    <a:pt x="90" y="36"/>
                  </a:lnTo>
                  <a:lnTo>
                    <a:pt x="96" y="36"/>
                  </a:lnTo>
                  <a:lnTo>
                    <a:pt x="108" y="42"/>
                  </a:lnTo>
                  <a:lnTo>
                    <a:pt x="114" y="42"/>
                  </a:lnTo>
                  <a:lnTo>
                    <a:pt x="120" y="42"/>
                  </a:lnTo>
                  <a:lnTo>
                    <a:pt x="120" y="36"/>
                  </a:lnTo>
                  <a:lnTo>
                    <a:pt x="114" y="36"/>
                  </a:lnTo>
                  <a:lnTo>
                    <a:pt x="108" y="36"/>
                  </a:lnTo>
                  <a:lnTo>
                    <a:pt x="102" y="36"/>
                  </a:lnTo>
                  <a:lnTo>
                    <a:pt x="96" y="30"/>
                  </a:lnTo>
                  <a:lnTo>
                    <a:pt x="90" y="30"/>
                  </a:lnTo>
                  <a:lnTo>
                    <a:pt x="84" y="30"/>
                  </a:lnTo>
                  <a:lnTo>
                    <a:pt x="78" y="24"/>
                  </a:lnTo>
                  <a:lnTo>
                    <a:pt x="84" y="24"/>
                  </a:lnTo>
                  <a:lnTo>
                    <a:pt x="90" y="18"/>
                  </a:lnTo>
                  <a:lnTo>
                    <a:pt x="96" y="18"/>
                  </a:lnTo>
                  <a:lnTo>
                    <a:pt x="96" y="12"/>
                  </a:lnTo>
                  <a:lnTo>
                    <a:pt x="90" y="12"/>
                  </a:lnTo>
                  <a:lnTo>
                    <a:pt x="84" y="12"/>
                  </a:lnTo>
                  <a:lnTo>
                    <a:pt x="84" y="18"/>
                  </a:lnTo>
                  <a:lnTo>
                    <a:pt x="78" y="18"/>
                  </a:lnTo>
                  <a:lnTo>
                    <a:pt x="72" y="24"/>
                  </a:lnTo>
                  <a:lnTo>
                    <a:pt x="66" y="24"/>
                  </a:lnTo>
                  <a:lnTo>
                    <a:pt x="60" y="24"/>
                  </a:lnTo>
                  <a:lnTo>
                    <a:pt x="60" y="18"/>
                  </a:lnTo>
                  <a:lnTo>
                    <a:pt x="54" y="18"/>
                  </a:lnTo>
                  <a:lnTo>
                    <a:pt x="48" y="18"/>
                  </a:lnTo>
                  <a:lnTo>
                    <a:pt x="54" y="12"/>
                  </a:lnTo>
                  <a:lnTo>
                    <a:pt x="54" y="6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54" y="6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42" y="12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31" name="Freeform 477"/>
            <p:cNvSpPr>
              <a:spLocks/>
            </p:cNvSpPr>
            <p:nvPr/>
          </p:nvSpPr>
          <p:spPr bwMode="auto">
            <a:xfrm>
              <a:off x="4743" y="2139"/>
              <a:ext cx="102" cy="107"/>
            </a:xfrm>
            <a:custGeom>
              <a:avLst/>
              <a:gdLst>
                <a:gd name="T0" fmla="*/ 6 w 102"/>
                <a:gd name="T1" fmla="*/ 6 h 107"/>
                <a:gd name="T2" fmla="*/ 18 w 102"/>
                <a:gd name="T3" fmla="*/ 12 h 107"/>
                <a:gd name="T4" fmla="*/ 18 w 102"/>
                <a:gd name="T5" fmla="*/ 23 h 107"/>
                <a:gd name="T6" fmla="*/ 18 w 102"/>
                <a:gd name="T7" fmla="*/ 47 h 107"/>
                <a:gd name="T8" fmla="*/ 18 w 102"/>
                <a:gd name="T9" fmla="*/ 47 h 107"/>
                <a:gd name="T10" fmla="*/ 24 w 102"/>
                <a:gd name="T11" fmla="*/ 29 h 107"/>
                <a:gd name="T12" fmla="*/ 24 w 102"/>
                <a:gd name="T13" fmla="*/ 23 h 107"/>
                <a:gd name="T14" fmla="*/ 30 w 102"/>
                <a:gd name="T15" fmla="*/ 23 h 107"/>
                <a:gd name="T16" fmla="*/ 36 w 102"/>
                <a:gd name="T17" fmla="*/ 29 h 107"/>
                <a:gd name="T18" fmla="*/ 42 w 102"/>
                <a:gd name="T19" fmla="*/ 41 h 107"/>
                <a:gd name="T20" fmla="*/ 48 w 102"/>
                <a:gd name="T21" fmla="*/ 53 h 107"/>
                <a:gd name="T22" fmla="*/ 48 w 102"/>
                <a:gd name="T23" fmla="*/ 71 h 107"/>
                <a:gd name="T24" fmla="*/ 48 w 102"/>
                <a:gd name="T25" fmla="*/ 71 h 107"/>
                <a:gd name="T26" fmla="*/ 54 w 102"/>
                <a:gd name="T27" fmla="*/ 53 h 107"/>
                <a:gd name="T28" fmla="*/ 60 w 102"/>
                <a:gd name="T29" fmla="*/ 53 h 107"/>
                <a:gd name="T30" fmla="*/ 72 w 102"/>
                <a:gd name="T31" fmla="*/ 65 h 107"/>
                <a:gd name="T32" fmla="*/ 84 w 102"/>
                <a:gd name="T33" fmla="*/ 83 h 107"/>
                <a:gd name="T34" fmla="*/ 90 w 102"/>
                <a:gd name="T35" fmla="*/ 101 h 107"/>
                <a:gd name="T36" fmla="*/ 96 w 102"/>
                <a:gd name="T37" fmla="*/ 107 h 107"/>
                <a:gd name="T38" fmla="*/ 102 w 102"/>
                <a:gd name="T39" fmla="*/ 107 h 107"/>
                <a:gd name="T40" fmla="*/ 96 w 102"/>
                <a:gd name="T41" fmla="*/ 101 h 107"/>
                <a:gd name="T42" fmla="*/ 90 w 102"/>
                <a:gd name="T43" fmla="*/ 83 h 107"/>
                <a:gd name="T44" fmla="*/ 78 w 102"/>
                <a:gd name="T45" fmla="*/ 65 h 107"/>
                <a:gd name="T46" fmla="*/ 66 w 102"/>
                <a:gd name="T47" fmla="*/ 53 h 107"/>
                <a:gd name="T48" fmla="*/ 66 w 102"/>
                <a:gd name="T49" fmla="*/ 47 h 107"/>
                <a:gd name="T50" fmla="*/ 72 w 102"/>
                <a:gd name="T51" fmla="*/ 41 h 107"/>
                <a:gd name="T52" fmla="*/ 78 w 102"/>
                <a:gd name="T53" fmla="*/ 41 h 107"/>
                <a:gd name="T54" fmla="*/ 78 w 102"/>
                <a:gd name="T55" fmla="*/ 41 h 107"/>
                <a:gd name="T56" fmla="*/ 90 w 102"/>
                <a:gd name="T57" fmla="*/ 47 h 107"/>
                <a:gd name="T58" fmla="*/ 90 w 102"/>
                <a:gd name="T59" fmla="*/ 47 h 107"/>
                <a:gd name="T60" fmla="*/ 84 w 102"/>
                <a:gd name="T61" fmla="*/ 41 h 107"/>
                <a:gd name="T62" fmla="*/ 78 w 102"/>
                <a:gd name="T63" fmla="*/ 35 h 107"/>
                <a:gd name="T64" fmla="*/ 66 w 102"/>
                <a:gd name="T65" fmla="*/ 35 h 107"/>
                <a:gd name="T66" fmla="*/ 60 w 102"/>
                <a:gd name="T67" fmla="*/ 35 h 107"/>
                <a:gd name="T68" fmla="*/ 54 w 102"/>
                <a:gd name="T69" fmla="*/ 35 h 107"/>
                <a:gd name="T70" fmla="*/ 48 w 102"/>
                <a:gd name="T71" fmla="*/ 35 h 107"/>
                <a:gd name="T72" fmla="*/ 42 w 102"/>
                <a:gd name="T73" fmla="*/ 29 h 107"/>
                <a:gd name="T74" fmla="*/ 36 w 102"/>
                <a:gd name="T75" fmla="*/ 23 h 107"/>
                <a:gd name="T76" fmla="*/ 36 w 102"/>
                <a:gd name="T77" fmla="*/ 23 h 107"/>
                <a:gd name="T78" fmla="*/ 42 w 102"/>
                <a:gd name="T79" fmla="*/ 18 h 107"/>
                <a:gd name="T80" fmla="*/ 48 w 102"/>
                <a:gd name="T81" fmla="*/ 18 h 107"/>
                <a:gd name="T82" fmla="*/ 54 w 102"/>
                <a:gd name="T83" fmla="*/ 18 h 107"/>
                <a:gd name="T84" fmla="*/ 60 w 102"/>
                <a:gd name="T85" fmla="*/ 18 h 107"/>
                <a:gd name="T86" fmla="*/ 60 w 102"/>
                <a:gd name="T87" fmla="*/ 18 h 107"/>
                <a:gd name="T88" fmla="*/ 54 w 102"/>
                <a:gd name="T89" fmla="*/ 18 h 107"/>
                <a:gd name="T90" fmla="*/ 48 w 102"/>
                <a:gd name="T91" fmla="*/ 18 h 107"/>
                <a:gd name="T92" fmla="*/ 36 w 102"/>
                <a:gd name="T93" fmla="*/ 18 h 107"/>
                <a:gd name="T94" fmla="*/ 30 w 102"/>
                <a:gd name="T95" fmla="*/ 18 h 107"/>
                <a:gd name="T96" fmla="*/ 24 w 102"/>
                <a:gd name="T97" fmla="*/ 18 h 107"/>
                <a:gd name="T98" fmla="*/ 18 w 102"/>
                <a:gd name="T99" fmla="*/ 12 h 107"/>
                <a:gd name="T100" fmla="*/ 12 w 102"/>
                <a:gd name="T101" fmla="*/ 6 h 107"/>
                <a:gd name="T102" fmla="*/ 6 w 102"/>
                <a:gd name="T103" fmla="*/ 0 h 10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2"/>
                <a:gd name="T157" fmla="*/ 0 h 107"/>
                <a:gd name="T158" fmla="*/ 102 w 102"/>
                <a:gd name="T159" fmla="*/ 107 h 10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2" h="107">
                  <a:moveTo>
                    <a:pt x="0" y="0"/>
                  </a:moveTo>
                  <a:lnTo>
                    <a:pt x="6" y="6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8" y="23"/>
                  </a:lnTo>
                  <a:lnTo>
                    <a:pt x="18" y="35"/>
                  </a:lnTo>
                  <a:lnTo>
                    <a:pt x="18" y="47"/>
                  </a:lnTo>
                  <a:lnTo>
                    <a:pt x="18" y="59"/>
                  </a:lnTo>
                  <a:lnTo>
                    <a:pt x="18" y="47"/>
                  </a:lnTo>
                  <a:lnTo>
                    <a:pt x="18" y="35"/>
                  </a:lnTo>
                  <a:lnTo>
                    <a:pt x="24" y="29"/>
                  </a:lnTo>
                  <a:lnTo>
                    <a:pt x="24" y="23"/>
                  </a:lnTo>
                  <a:lnTo>
                    <a:pt x="30" y="23"/>
                  </a:lnTo>
                  <a:lnTo>
                    <a:pt x="36" y="29"/>
                  </a:lnTo>
                  <a:lnTo>
                    <a:pt x="36" y="35"/>
                  </a:lnTo>
                  <a:lnTo>
                    <a:pt x="42" y="41"/>
                  </a:lnTo>
                  <a:lnTo>
                    <a:pt x="48" y="47"/>
                  </a:lnTo>
                  <a:lnTo>
                    <a:pt x="48" y="53"/>
                  </a:lnTo>
                  <a:lnTo>
                    <a:pt x="42" y="65"/>
                  </a:lnTo>
                  <a:lnTo>
                    <a:pt x="48" y="71"/>
                  </a:lnTo>
                  <a:lnTo>
                    <a:pt x="54" y="83"/>
                  </a:lnTo>
                  <a:lnTo>
                    <a:pt x="48" y="71"/>
                  </a:lnTo>
                  <a:lnTo>
                    <a:pt x="48" y="65"/>
                  </a:lnTo>
                  <a:lnTo>
                    <a:pt x="54" y="53"/>
                  </a:lnTo>
                  <a:lnTo>
                    <a:pt x="54" y="47"/>
                  </a:lnTo>
                  <a:lnTo>
                    <a:pt x="60" y="53"/>
                  </a:lnTo>
                  <a:lnTo>
                    <a:pt x="66" y="59"/>
                  </a:lnTo>
                  <a:lnTo>
                    <a:pt x="72" y="65"/>
                  </a:lnTo>
                  <a:lnTo>
                    <a:pt x="78" y="77"/>
                  </a:lnTo>
                  <a:lnTo>
                    <a:pt x="84" y="83"/>
                  </a:lnTo>
                  <a:lnTo>
                    <a:pt x="90" y="95"/>
                  </a:lnTo>
                  <a:lnTo>
                    <a:pt x="90" y="101"/>
                  </a:lnTo>
                  <a:lnTo>
                    <a:pt x="96" y="107"/>
                  </a:lnTo>
                  <a:lnTo>
                    <a:pt x="102" y="107"/>
                  </a:lnTo>
                  <a:lnTo>
                    <a:pt x="96" y="101"/>
                  </a:lnTo>
                  <a:lnTo>
                    <a:pt x="90" y="89"/>
                  </a:lnTo>
                  <a:lnTo>
                    <a:pt x="90" y="83"/>
                  </a:lnTo>
                  <a:lnTo>
                    <a:pt x="84" y="77"/>
                  </a:lnTo>
                  <a:lnTo>
                    <a:pt x="78" y="65"/>
                  </a:lnTo>
                  <a:lnTo>
                    <a:pt x="72" y="59"/>
                  </a:lnTo>
                  <a:lnTo>
                    <a:pt x="66" y="53"/>
                  </a:lnTo>
                  <a:lnTo>
                    <a:pt x="60" y="47"/>
                  </a:lnTo>
                  <a:lnTo>
                    <a:pt x="66" y="47"/>
                  </a:lnTo>
                  <a:lnTo>
                    <a:pt x="66" y="41"/>
                  </a:lnTo>
                  <a:lnTo>
                    <a:pt x="72" y="41"/>
                  </a:lnTo>
                  <a:lnTo>
                    <a:pt x="78" y="41"/>
                  </a:lnTo>
                  <a:lnTo>
                    <a:pt x="84" y="41"/>
                  </a:lnTo>
                  <a:lnTo>
                    <a:pt x="90" y="47"/>
                  </a:lnTo>
                  <a:lnTo>
                    <a:pt x="90" y="41"/>
                  </a:lnTo>
                  <a:lnTo>
                    <a:pt x="84" y="41"/>
                  </a:lnTo>
                  <a:lnTo>
                    <a:pt x="84" y="35"/>
                  </a:lnTo>
                  <a:lnTo>
                    <a:pt x="78" y="35"/>
                  </a:lnTo>
                  <a:lnTo>
                    <a:pt x="72" y="35"/>
                  </a:lnTo>
                  <a:lnTo>
                    <a:pt x="66" y="35"/>
                  </a:lnTo>
                  <a:lnTo>
                    <a:pt x="60" y="35"/>
                  </a:lnTo>
                  <a:lnTo>
                    <a:pt x="54" y="41"/>
                  </a:lnTo>
                  <a:lnTo>
                    <a:pt x="54" y="35"/>
                  </a:lnTo>
                  <a:lnTo>
                    <a:pt x="48" y="35"/>
                  </a:lnTo>
                  <a:lnTo>
                    <a:pt x="42" y="29"/>
                  </a:lnTo>
                  <a:lnTo>
                    <a:pt x="42" y="23"/>
                  </a:lnTo>
                  <a:lnTo>
                    <a:pt x="36" y="23"/>
                  </a:lnTo>
                  <a:lnTo>
                    <a:pt x="42" y="23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54" y="18"/>
                  </a:lnTo>
                  <a:lnTo>
                    <a:pt x="60" y="18"/>
                  </a:lnTo>
                  <a:lnTo>
                    <a:pt x="54" y="18"/>
                  </a:lnTo>
                  <a:lnTo>
                    <a:pt x="48" y="18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32" name="Freeform 478"/>
            <p:cNvSpPr>
              <a:spLocks/>
            </p:cNvSpPr>
            <p:nvPr/>
          </p:nvSpPr>
          <p:spPr bwMode="auto">
            <a:xfrm>
              <a:off x="4666" y="2151"/>
              <a:ext cx="71" cy="125"/>
            </a:xfrm>
            <a:custGeom>
              <a:avLst/>
              <a:gdLst>
                <a:gd name="T0" fmla="*/ 41 w 71"/>
                <a:gd name="T1" fmla="*/ 11 h 125"/>
                <a:gd name="T2" fmla="*/ 35 w 71"/>
                <a:gd name="T3" fmla="*/ 23 h 125"/>
                <a:gd name="T4" fmla="*/ 18 w 71"/>
                <a:gd name="T5" fmla="*/ 29 h 125"/>
                <a:gd name="T6" fmla="*/ 6 w 71"/>
                <a:gd name="T7" fmla="*/ 35 h 125"/>
                <a:gd name="T8" fmla="*/ 6 w 71"/>
                <a:gd name="T9" fmla="*/ 47 h 125"/>
                <a:gd name="T10" fmla="*/ 12 w 71"/>
                <a:gd name="T11" fmla="*/ 41 h 125"/>
                <a:gd name="T12" fmla="*/ 24 w 71"/>
                <a:gd name="T13" fmla="*/ 35 h 125"/>
                <a:gd name="T14" fmla="*/ 35 w 71"/>
                <a:gd name="T15" fmla="*/ 29 h 125"/>
                <a:gd name="T16" fmla="*/ 35 w 71"/>
                <a:gd name="T17" fmla="*/ 41 h 125"/>
                <a:gd name="T18" fmla="*/ 24 w 71"/>
                <a:gd name="T19" fmla="*/ 53 h 125"/>
                <a:gd name="T20" fmla="*/ 12 w 71"/>
                <a:gd name="T21" fmla="*/ 59 h 125"/>
                <a:gd name="T22" fmla="*/ 0 w 71"/>
                <a:gd name="T23" fmla="*/ 65 h 125"/>
                <a:gd name="T24" fmla="*/ 0 w 71"/>
                <a:gd name="T25" fmla="*/ 71 h 125"/>
                <a:gd name="T26" fmla="*/ 6 w 71"/>
                <a:gd name="T27" fmla="*/ 65 h 125"/>
                <a:gd name="T28" fmla="*/ 18 w 71"/>
                <a:gd name="T29" fmla="*/ 59 h 125"/>
                <a:gd name="T30" fmla="*/ 30 w 71"/>
                <a:gd name="T31" fmla="*/ 59 h 125"/>
                <a:gd name="T32" fmla="*/ 30 w 71"/>
                <a:gd name="T33" fmla="*/ 71 h 125"/>
                <a:gd name="T34" fmla="*/ 24 w 71"/>
                <a:gd name="T35" fmla="*/ 77 h 125"/>
                <a:gd name="T36" fmla="*/ 12 w 71"/>
                <a:gd name="T37" fmla="*/ 89 h 125"/>
                <a:gd name="T38" fmla="*/ 6 w 71"/>
                <a:gd name="T39" fmla="*/ 95 h 125"/>
                <a:gd name="T40" fmla="*/ 6 w 71"/>
                <a:gd name="T41" fmla="*/ 95 h 125"/>
                <a:gd name="T42" fmla="*/ 18 w 71"/>
                <a:gd name="T43" fmla="*/ 89 h 125"/>
                <a:gd name="T44" fmla="*/ 24 w 71"/>
                <a:gd name="T45" fmla="*/ 83 h 125"/>
                <a:gd name="T46" fmla="*/ 18 w 71"/>
                <a:gd name="T47" fmla="*/ 95 h 125"/>
                <a:gd name="T48" fmla="*/ 12 w 71"/>
                <a:gd name="T49" fmla="*/ 113 h 125"/>
                <a:gd name="T50" fmla="*/ 0 w 71"/>
                <a:gd name="T51" fmla="*/ 125 h 125"/>
                <a:gd name="T52" fmla="*/ 0 w 71"/>
                <a:gd name="T53" fmla="*/ 125 h 125"/>
                <a:gd name="T54" fmla="*/ 12 w 71"/>
                <a:gd name="T55" fmla="*/ 119 h 125"/>
                <a:gd name="T56" fmla="*/ 24 w 71"/>
                <a:gd name="T57" fmla="*/ 101 h 125"/>
                <a:gd name="T58" fmla="*/ 35 w 71"/>
                <a:gd name="T59" fmla="*/ 83 h 125"/>
                <a:gd name="T60" fmla="*/ 41 w 71"/>
                <a:gd name="T61" fmla="*/ 101 h 125"/>
                <a:gd name="T62" fmla="*/ 41 w 71"/>
                <a:gd name="T63" fmla="*/ 107 h 125"/>
                <a:gd name="T64" fmla="*/ 47 w 71"/>
                <a:gd name="T65" fmla="*/ 101 h 125"/>
                <a:gd name="T66" fmla="*/ 47 w 71"/>
                <a:gd name="T67" fmla="*/ 89 h 125"/>
                <a:gd name="T68" fmla="*/ 35 w 71"/>
                <a:gd name="T69" fmla="*/ 77 h 125"/>
                <a:gd name="T70" fmla="*/ 41 w 71"/>
                <a:gd name="T71" fmla="*/ 59 h 125"/>
                <a:gd name="T72" fmla="*/ 41 w 71"/>
                <a:gd name="T73" fmla="*/ 53 h 125"/>
                <a:gd name="T74" fmla="*/ 53 w 71"/>
                <a:gd name="T75" fmla="*/ 59 h 125"/>
                <a:gd name="T76" fmla="*/ 59 w 71"/>
                <a:gd name="T77" fmla="*/ 77 h 125"/>
                <a:gd name="T78" fmla="*/ 65 w 71"/>
                <a:gd name="T79" fmla="*/ 77 h 125"/>
                <a:gd name="T80" fmla="*/ 65 w 71"/>
                <a:gd name="T81" fmla="*/ 65 h 125"/>
                <a:gd name="T82" fmla="*/ 59 w 71"/>
                <a:gd name="T83" fmla="*/ 53 h 125"/>
                <a:gd name="T84" fmla="*/ 41 w 71"/>
                <a:gd name="T85" fmla="*/ 47 h 125"/>
                <a:gd name="T86" fmla="*/ 47 w 71"/>
                <a:gd name="T87" fmla="*/ 29 h 125"/>
                <a:gd name="T88" fmla="*/ 53 w 71"/>
                <a:gd name="T89" fmla="*/ 29 h 125"/>
                <a:gd name="T90" fmla="*/ 59 w 71"/>
                <a:gd name="T91" fmla="*/ 35 h 125"/>
                <a:gd name="T92" fmla="*/ 65 w 71"/>
                <a:gd name="T93" fmla="*/ 41 h 125"/>
                <a:gd name="T94" fmla="*/ 71 w 71"/>
                <a:gd name="T95" fmla="*/ 47 h 125"/>
                <a:gd name="T96" fmla="*/ 65 w 71"/>
                <a:gd name="T97" fmla="*/ 35 h 125"/>
                <a:gd name="T98" fmla="*/ 59 w 71"/>
                <a:gd name="T99" fmla="*/ 23 h 125"/>
                <a:gd name="T100" fmla="*/ 53 w 71"/>
                <a:gd name="T101" fmla="*/ 17 h 125"/>
                <a:gd name="T102" fmla="*/ 53 w 71"/>
                <a:gd name="T103" fmla="*/ 6 h 125"/>
                <a:gd name="T104" fmla="*/ 47 w 71"/>
                <a:gd name="T105" fmla="*/ 0 h 12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1"/>
                <a:gd name="T160" fmla="*/ 0 h 125"/>
                <a:gd name="T161" fmla="*/ 71 w 71"/>
                <a:gd name="T162" fmla="*/ 125 h 12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1" h="125">
                  <a:moveTo>
                    <a:pt x="47" y="6"/>
                  </a:moveTo>
                  <a:lnTo>
                    <a:pt x="41" y="11"/>
                  </a:lnTo>
                  <a:lnTo>
                    <a:pt x="41" y="17"/>
                  </a:lnTo>
                  <a:lnTo>
                    <a:pt x="35" y="23"/>
                  </a:lnTo>
                  <a:lnTo>
                    <a:pt x="30" y="23"/>
                  </a:lnTo>
                  <a:lnTo>
                    <a:pt x="24" y="23"/>
                  </a:lnTo>
                  <a:lnTo>
                    <a:pt x="18" y="29"/>
                  </a:lnTo>
                  <a:lnTo>
                    <a:pt x="12" y="29"/>
                  </a:lnTo>
                  <a:lnTo>
                    <a:pt x="12" y="35"/>
                  </a:lnTo>
                  <a:lnTo>
                    <a:pt x="6" y="35"/>
                  </a:lnTo>
                  <a:lnTo>
                    <a:pt x="6" y="41"/>
                  </a:lnTo>
                  <a:lnTo>
                    <a:pt x="6" y="47"/>
                  </a:lnTo>
                  <a:lnTo>
                    <a:pt x="6" y="41"/>
                  </a:lnTo>
                  <a:lnTo>
                    <a:pt x="12" y="41"/>
                  </a:lnTo>
                  <a:lnTo>
                    <a:pt x="12" y="35"/>
                  </a:lnTo>
                  <a:lnTo>
                    <a:pt x="18" y="35"/>
                  </a:lnTo>
                  <a:lnTo>
                    <a:pt x="24" y="35"/>
                  </a:lnTo>
                  <a:lnTo>
                    <a:pt x="24" y="29"/>
                  </a:lnTo>
                  <a:lnTo>
                    <a:pt x="30" y="29"/>
                  </a:lnTo>
                  <a:lnTo>
                    <a:pt x="35" y="29"/>
                  </a:lnTo>
                  <a:lnTo>
                    <a:pt x="35" y="35"/>
                  </a:lnTo>
                  <a:lnTo>
                    <a:pt x="35" y="41"/>
                  </a:lnTo>
                  <a:lnTo>
                    <a:pt x="35" y="47"/>
                  </a:lnTo>
                  <a:lnTo>
                    <a:pt x="30" y="47"/>
                  </a:lnTo>
                  <a:lnTo>
                    <a:pt x="24" y="53"/>
                  </a:lnTo>
                  <a:lnTo>
                    <a:pt x="18" y="53"/>
                  </a:lnTo>
                  <a:lnTo>
                    <a:pt x="12" y="59"/>
                  </a:lnTo>
                  <a:lnTo>
                    <a:pt x="6" y="59"/>
                  </a:lnTo>
                  <a:lnTo>
                    <a:pt x="6" y="65"/>
                  </a:lnTo>
                  <a:lnTo>
                    <a:pt x="0" y="65"/>
                  </a:lnTo>
                  <a:lnTo>
                    <a:pt x="0" y="71"/>
                  </a:lnTo>
                  <a:lnTo>
                    <a:pt x="6" y="71"/>
                  </a:lnTo>
                  <a:lnTo>
                    <a:pt x="6" y="65"/>
                  </a:lnTo>
                  <a:lnTo>
                    <a:pt x="12" y="65"/>
                  </a:lnTo>
                  <a:lnTo>
                    <a:pt x="18" y="59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0" y="65"/>
                  </a:lnTo>
                  <a:lnTo>
                    <a:pt x="30" y="71"/>
                  </a:lnTo>
                  <a:lnTo>
                    <a:pt x="30" y="77"/>
                  </a:lnTo>
                  <a:lnTo>
                    <a:pt x="24" y="77"/>
                  </a:lnTo>
                  <a:lnTo>
                    <a:pt x="18" y="83"/>
                  </a:lnTo>
                  <a:lnTo>
                    <a:pt x="12" y="83"/>
                  </a:lnTo>
                  <a:lnTo>
                    <a:pt x="12" y="89"/>
                  </a:lnTo>
                  <a:lnTo>
                    <a:pt x="6" y="89"/>
                  </a:lnTo>
                  <a:lnTo>
                    <a:pt x="6" y="95"/>
                  </a:lnTo>
                  <a:lnTo>
                    <a:pt x="0" y="101"/>
                  </a:lnTo>
                  <a:lnTo>
                    <a:pt x="6" y="95"/>
                  </a:lnTo>
                  <a:lnTo>
                    <a:pt x="12" y="89"/>
                  </a:lnTo>
                  <a:lnTo>
                    <a:pt x="18" y="89"/>
                  </a:lnTo>
                  <a:lnTo>
                    <a:pt x="18" y="83"/>
                  </a:lnTo>
                  <a:lnTo>
                    <a:pt x="24" y="83"/>
                  </a:lnTo>
                  <a:lnTo>
                    <a:pt x="24" y="89"/>
                  </a:lnTo>
                  <a:lnTo>
                    <a:pt x="24" y="95"/>
                  </a:lnTo>
                  <a:lnTo>
                    <a:pt x="18" y="95"/>
                  </a:lnTo>
                  <a:lnTo>
                    <a:pt x="18" y="101"/>
                  </a:lnTo>
                  <a:lnTo>
                    <a:pt x="12" y="107"/>
                  </a:lnTo>
                  <a:lnTo>
                    <a:pt x="12" y="113"/>
                  </a:lnTo>
                  <a:lnTo>
                    <a:pt x="6" y="119"/>
                  </a:lnTo>
                  <a:lnTo>
                    <a:pt x="0" y="119"/>
                  </a:lnTo>
                  <a:lnTo>
                    <a:pt x="0" y="125"/>
                  </a:lnTo>
                  <a:lnTo>
                    <a:pt x="6" y="125"/>
                  </a:lnTo>
                  <a:lnTo>
                    <a:pt x="6" y="119"/>
                  </a:lnTo>
                  <a:lnTo>
                    <a:pt x="12" y="119"/>
                  </a:lnTo>
                  <a:lnTo>
                    <a:pt x="18" y="113"/>
                  </a:lnTo>
                  <a:lnTo>
                    <a:pt x="24" y="107"/>
                  </a:lnTo>
                  <a:lnTo>
                    <a:pt x="24" y="101"/>
                  </a:lnTo>
                  <a:lnTo>
                    <a:pt x="30" y="89"/>
                  </a:lnTo>
                  <a:lnTo>
                    <a:pt x="30" y="83"/>
                  </a:lnTo>
                  <a:lnTo>
                    <a:pt x="35" y="83"/>
                  </a:lnTo>
                  <a:lnTo>
                    <a:pt x="41" y="89"/>
                  </a:lnTo>
                  <a:lnTo>
                    <a:pt x="41" y="95"/>
                  </a:lnTo>
                  <a:lnTo>
                    <a:pt x="41" y="101"/>
                  </a:lnTo>
                  <a:lnTo>
                    <a:pt x="41" y="107"/>
                  </a:lnTo>
                  <a:lnTo>
                    <a:pt x="47" y="107"/>
                  </a:lnTo>
                  <a:lnTo>
                    <a:pt x="47" y="101"/>
                  </a:lnTo>
                  <a:lnTo>
                    <a:pt x="47" y="95"/>
                  </a:lnTo>
                  <a:lnTo>
                    <a:pt x="47" y="89"/>
                  </a:lnTo>
                  <a:lnTo>
                    <a:pt x="41" y="83"/>
                  </a:lnTo>
                  <a:lnTo>
                    <a:pt x="35" y="77"/>
                  </a:lnTo>
                  <a:lnTo>
                    <a:pt x="35" y="71"/>
                  </a:lnTo>
                  <a:lnTo>
                    <a:pt x="41" y="65"/>
                  </a:lnTo>
                  <a:lnTo>
                    <a:pt x="41" y="59"/>
                  </a:lnTo>
                  <a:lnTo>
                    <a:pt x="41" y="53"/>
                  </a:lnTo>
                  <a:lnTo>
                    <a:pt x="47" y="53"/>
                  </a:lnTo>
                  <a:lnTo>
                    <a:pt x="53" y="59"/>
                  </a:lnTo>
                  <a:lnTo>
                    <a:pt x="59" y="59"/>
                  </a:lnTo>
                  <a:lnTo>
                    <a:pt x="59" y="65"/>
                  </a:lnTo>
                  <a:lnTo>
                    <a:pt x="59" y="77"/>
                  </a:lnTo>
                  <a:lnTo>
                    <a:pt x="65" y="77"/>
                  </a:lnTo>
                  <a:lnTo>
                    <a:pt x="65" y="71"/>
                  </a:lnTo>
                  <a:lnTo>
                    <a:pt x="65" y="65"/>
                  </a:lnTo>
                  <a:lnTo>
                    <a:pt x="59" y="65"/>
                  </a:lnTo>
                  <a:lnTo>
                    <a:pt x="59" y="59"/>
                  </a:lnTo>
                  <a:lnTo>
                    <a:pt x="59" y="53"/>
                  </a:lnTo>
                  <a:lnTo>
                    <a:pt x="53" y="53"/>
                  </a:lnTo>
                  <a:lnTo>
                    <a:pt x="47" y="47"/>
                  </a:lnTo>
                  <a:lnTo>
                    <a:pt x="41" y="47"/>
                  </a:lnTo>
                  <a:lnTo>
                    <a:pt x="41" y="41"/>
                  </a:lnTo>
                  <a:lnTo>
                    <a:pt x="47" y="35"/>
                  </a:lnTo>
                  <a:lnTo>
                    <a:pt x="47" y="29"/>
                  </a:lnTo>
                  <a:lnTo>
                    <a:pt x="53" y="29"/>
                  </a:lnTo>
                  <a:lnTo>
                    <a:pt x="59" y="29"/>
                  </a:lnTo>
                  <a:lnTo>
                    <a:pt x="59" y="35"/>
                  </a:lnTo>
                  <a:lnTo>
                    <a:pt x="65" y="35"/>
                  </a:lnTo>
                  <a:lnTo>
                    <a:pt x="65" y="41"/>
                  </a:lnTo>
                  <a:lnTo>
                    <a:pt x="65" y="47"/>
                  </a:lnTo>
                  <a:lnTo>
                    <a:pt x="71" y="47"/>
                  </a:lnTo>
                  <a:lnTo>
                    <a:pt x="71" y="41"/>
                  </a:lnTo>
                  <a:lnTo>
                    <a:pt x="71" y="35"/>
                  </a:lnTo>
                  <a:lnTo>
                    <a:pt x="65" y="35"/>
                  </a:lnTo>
                  <a:lnTo>
                    <a:pt x="65" y="29"/>
                  </a:lnTo>
                  <a:lnTo>
                    <a:pt x="59" y="23"/>
                  </a:lnTo>
                  <a:lnTo>
                    <a:pt x="53" y="23"/>
                  </a:lnTo>
                  <a:lnTo>
                    <a:pt x="53" y="17"/>
                  </a:lnTo>
                  <a:lnTo>
                    <a:pt x="53" y="11"/>
                  </a:lnTo>
                  <a:lnTo>
                    <a:pt x="53" y="6"/>
                  </a:lnTo>
                  <a:lnTo>
                    <a:pt x="47" y="0"/>
                  </a:lnTo>
                  <a:lnTo>
                    <a:pt x="47" y="6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33" name="Freeform 479"/>
            <p:cNvSpPr>
              <a:spLocks/>
            </p:cNvSpPr>
            <p:nvPr/>
          </p:nvSpPr>
          <p:spPr bwMode="auto">
            <a:xfrm>
              <a:off x="4582" y="2121"/>
              <a:ext cx="119" cy="65"/>
            </a:xfrm>
            <a:custGeom>
              <a:avLst/>
              <a:gdLst>
                <a:gd name="T0" fmla="*/ 102 w 119"/>
                <a:gd name="T1" fmla="*/ 0 h 65"/>
                <a:gd name="T2" fmla="*/ 90 w 119"/>
                <a:gd name="T3" fmla="*/ 6 h 65"/>
                <a:gd name="T4" fmla="*/ 78 w 119"/>
                <a:gd name="T5" fmla="*/ 12 h 65"/>
                <a:gd name="T6" fmla="*/ 72 w 119"/>
                <a:gd name="T7" fmla="*/ 12 h 65"/>
                <a:gd name="T8" fmla="*/ 66 w 119"/>
                <a:gd name="T9" fmla="*/ 12 h 65"/>
                <a:gd name="T10" fmla="*/ 60 w 119"/>
                <a:gd name="T11" fmla="*/ 12 h 65"/>
                <a:gd name="T12" fmla="*/ 54 w 119"/>
                <a:gd name="T13" fmla="*/ 12 h 65"/>
                <a:gd name="T14" fmla="*/ 42 w 119"/>
                <a:gd name="T15" fmla="*/ 12 h 65"/>
                <a:gd name="T16" fmla="*/ 36 w 119"/>
                <a:gd name="T17" fmla="*/ 12 h 65"/>
                <a:gd name="T18" fmla="*/ 42 w 119"/>
                <a:gd name="T19" fmla="*/ 12 h 65"/>
                <a:gd name="T20" fmla="*/ 48 w 119"/>
                <a:gd name="T21" fmla="*/ 12 h 65"/>
                <a:gd name="T22" fmla="*/ 54 w 119"/>
                <a:gd name="T23" fmla="*/ 12 h 65"/>
                <a:gd name="T24" fmla="*/ 60 w 119"/>
                <a:gd name="T25" fmla="*/ 18 h 65"/>
                <a:gd name="T26" fmla="*/ 60 w 119"/>
                <a:gd name="T27" fmla="*/ 18 h 65"/>
                <a:gd name="T28" fmla="*/ 60 w 119"/>
                <a:gd name="T29" fmla="*/ 24 h 65"/>
                <a:gd name="T30" fmla="*/ 54 w 119"/>
                <a:gd name="T31" fmla="*/ 30 h 65"/>
                <a:gd name="T32" fmla="*/ 48 w 119"/>
                <a:gd name="T33" fmla="*/ 30 h 65"/>
                <a:gd name="T34" fmla="*/ 36 w 119"/>
                <a:gd name="T35" fmla="*/ 30 h 65"/>
                <a:gd name="T36" fmla="*/ 30 w 119"/>
                <a:gd name="T37" fmla="*/ 30 h 65"/>
                <a:gd name="T38" fmla="*/ 18 w 119"/>
                <a:gd name="T39" fmla="*/ 30 h 65"/>
                <a:gd name="T40" fmla="*/ 18 w 119"/>
                <a:gd name="T41" fmla="*/ 30 h 65"/>
                <a:gd name="T42" fmla="*/ 24 w 119"/>
                <a:gd name="T43" fmla="*/ 30 h 65"/>
                <a:gd name="T44" fmla="*/ 36 w 119"/>
                <a:gd name="T45" fmla="*/ 30 h 65"/>
                <a:gd name="T46" fmla="*/ 42 w 119"/>
                <a:gd name="T47" fmla="*/ 36 h 65"/>
                <a:gd name="T48" fmla="*/ 42 w 119"/>
                <a:gd name="T49" fmla="*/ 41 h 65"/>
                <a:gd name="T50" fmla="*/ 30 w 119"/>
                <a:gd name="T51" fmla="*/ 47 h 65"/>
                <a:gd name="T52" fmla="*/ 18 w 119"/>
                <a:gd name="T53" fmla="*/ 47 h 65"/>
                <a:gd name="T54" fmla="*/ 12 w 119"/>
                <a:gd name="T55" fmla="*/ 47 h 65"/>
                <a:gd name="T56" fmla="*/ 0 w 119"/>
                <a:gd name="T57" fmla="*/ 47 h 65"/>
                <a:gd name="T58" fmla="*/ 0 w 119"/>
                <a:gd name="T59" fmla="*/ 53 h 65"/>
                <a:gd name="T60" fmla="*/ 6 w 119"/>
                <a:gd name="T61" fmla="*/ 53 h 65"/>
                <a:gd name="T62" fmla="*/ 18 w 119"/>
                <a:gd name="T63" fmla="*/ 53 h 65"/>
                <a:gd name="T64" fmla="*/ 30 w 119"/>
                <a:gd name="T65" fmla="*/ 47 h 65"/>
                <a:gd name="T66" fmla="*/ 42 w 119"/>
                <a:gd name="T67" fmla="*/ 41 h 65"/>
                <a:gd name="T68" fmla="*/ 54 w 119"/>
                <a:gd name="T69" fmla="*/ 47 h 65"/>
                <a:gd name="T70" fmla="*/ 54 w 119"/>
                <a:gd name="T71" fmla="*/ 53 h 65"/>
                <a:gd name="T72" fmla="*/ 48 w 119"/>
                <a:gd name="T73" fmla="*/ 65 h 65"/>
                <a:gd name="T74" fmla="*/ 48 w 119"/>
                <a:gd name="T75" fmla="*/ 65 h 65"/>
                <a:gd name="T76" fmla="*/ 54 w 119"/>
                <a:gd name="T77" fmla="*/ 59 h 65"/>
                <a:gd name="T78" fmla="*/ 60 w 119"/>
                <a:gd name="T79" fmla="*/ 47 h 65"/>
                <a:gd name="T80" fmla="*/ 60 w 119"/>
                <a:gd name="T81" fmla="*/ 36 h 65"/>
                <a:gd name="T82" fmla="*/ 66 w 119"/>
                <a:gd name="T83" fmla="*/ 30 h 65"/>
                <a:gd name="T84" fmla="*/ 72 w 119"/>
                <a:gd name="T85" fmla="*/ 24 h 65"/>
                <a:gd name="T86" fmla="*/ 78 w 119"/>
                <a:gd name="T87" fmla="*/ 24 h 65"/>
                <a:gd name="T88" fmla="*/ 84 w 119"/>
                <a:gd name="T89" fmla="*/ 24 h 65"/>
                <a:gd name="T90" fmla="*/ 84 w 119"/>
                <a:gd name="T91" fmla="*/ 41 h 65"/>
                <a:gd name="T92" fmla="*/ 84 w 119"/>
                <a:gd name="T93" fmla="*/ 47 h 65"/>
                <a:gd name="T94" fmla="*/ 84 w 119"/>
                <a:gd name="T95" fmla="*/ 47 h 65"/>
                <a:gd name="T96" fmla="*/ 84 w 119"/>
                <a:gd name="T97" fmla="*/ 41 h 65"/>
                <a:gd name="T98" fmla="*/ 90 w 119"/>
                <a:gd name="T99" fmla="*/ 24 h 65"/>
                <a:gd name="T100" fmla="*/ 90 w 119"/>
                <a:gd name="T101" fmla="*/ 18 h 65"/>
                <a:gd name="T102" fmla="*/ 96 w 119"/>
                <a:gd name="T103" fmla="*/ 12 h 65"/>
                <a:gd name="T104" fmla="*/ 108 w 119"/>
                <a:gd name="T105" fmla="*/ 6 h 65"/>
                <a:gd name="T106" fmla="*/ 114 w 119"/>
                <a:gd name="T107" fmla="*/ 0 h 65"/>
                <a:gd name="T108" fmla="*/ 114 w 119"/>
                <a:gd name="T109" fmla="*/ 0 h 65"/>
                <a:gd name="T110" fmla="*/ 108 w 119"/>
                <a:gd name="T111" fmla="*/ 0 h 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9"/>
                <a:gd name="T169" fmla="*/ 0 h 65"/>
                <a:gd name="T170" fmla="*/ 119 w 119"/>
                <a:gd name="T171" fmla="*/ 65 h 6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9" h="65">
                  <a:moveTo>
                    <a:pt x="102" y="0"/>
                  </a:moveTo>
                  <a:lnTo>
                    <a:pt x="102" y="0"/>
                  </a:lnTo>
                  <a:lnTo>
                    <a:pt x="96" y="0"/>
                  </a:lnTo>
                  <a:lnTo>
                    <a:pt x="90" y="6"/>
                  </a:lnTo>
                  <a:lnTo>
                    <a:pt x="84" y="6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72" y="18"/>
                  </a:lnTo>
                  <a:lnTo>
                    <a:pt x="66" y="12"/>
                  </a:lnTo>
                  <a:lnTo>
                    <a:pt x="60" y="12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42" y="12"/>
                  </a:lnTo>
                  <a:lnTo>
                    <a:pt x="48" y="12"/>
                  </a:lnTo>
                  <a:lnTo>
                    <a:pt x="54" y="12"/>
                  </a:lnTo>
                  <a:lnTo>
                    <a:pt x="54" y="18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0" y="24"/>
                  </a:lnTo>
                  <a:lnTo>
                    <a:pt x="60" y="30"/>
                  </a:lnTo>
                  <a:lnTo>
                    <a:pt x="54" y="30"/>
                  </a:lnTo>
                  <a:lnTo>
                    <a:pt x="48" y="30"/>
                  </a:lnTo>
                  <a:lnTo>
                    <a:pt x="42" y="30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18" y="30"/>
                  </a:lnTo>
                  <a:lnTo>
                    <a:pt x="24" y="30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42" y="36"/>
                  </a:lnTo>
                  <a:lnTo>
                    <a:pt x="42" y="41"/>
                  </a:lnTo>
                  <a:lnTo>
                    <a:pt x="36" y="41"/>
                  </a:lnTo>
                  <a:lnTo>
                    <a:pt x="30" y="47"/>
                  </a:lnTo>
                  <a:lnTo>
                    <a:pt x="24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6" y="47"/>
                  </a:lnTo>
                  <a:lnTo>
                    <a:pt x="0" y="47"/>
                  </a:lnTo>
                  <a:lnTo>
                    <a:pt x="0" y="53"/>
                  </a:lnTo>
                  <a:lnTo>
                    <a:pt x="6" y="53"/>
                  </a:lnTo>
                  <a:lnTo>
                    <a:pt x="12" y="53"/>
                  </a:lnTo>
                  <a:lnTo>
                    <a:pt x="18" y="53"/>
                  </a:lnTo>
                  <a:lnTo>
                    <a:pt x="24" y="53"/>
                  </a:lnTo>
                  <a:lnTo>
                    <a:pt x="30" y="47"/>
                  </a:lnTo>
                  <a:lnTo>
                    <a:pt x="36" y="47"/>
                  </a:lnTo>
                  <a:lnTo>
                    <a:pt x="42" y="41"/>
                  </a:lnTo>
                  <a:lnTo>
                    <a:pt x="48" y="41"/>
                  </a:lnTo>
                  <a:lnTo>
                    <a:pt x="54" y="47"/>
                  </a:lnTo>
                  <a:lnTo>
                    <a:pt x="54" y="53"/>
                  </a:lnTo>
                  <a:lnTo>
                    <a:pt x="48" y="59"/>
                  </a:lnTo>
                  <a:lnTo>
                    <a:pt x="48" y="65"/>
                  </a:lnTo>
                  <a:lnTo>
                    <a:pt x="54" y="59"/>
                  </a:lnTo>
                  <a:lnTo>
                    <a:pt x="54" y="53"/>
                  </a:lnTo>
                  <a:lnTo>
                    <a:pt x="60" y="47"/>
                  </a:lnTo>
                  <a:lnTo>
                    <a:pt x="54" y="41"/>
                  </a:lnTo>
                  <a:lnTo>
                    <a:pt x="60" y="36"/>
                  </a:lnTo>
                  <a:lnTo>
                    <a:pt x="66" y="30"/>
                  </a:lnTo>
                  <a:lnTo>
                    <a:pt x="72" y="24"/>
                  </a:lnTo>
                  <a:lnTo>
                    <a:pt x="78" y="24"/>
                  </a:lnTo>
                  <a:lnTo>
                    <a:pt x="84" y="24"/>
                  </a:lnTo>
                  <a:lnTo>
                    <a:pt x="84" y="30"/>
                  </a:lnTo>
                  <a:lnTo>
                    <a:pt x="84" y="41"/>
                  </a:lnTo>
                  <a:lnTo>
                    <a:pt x="84" y="47"/>
                  </a:lnTo>
                  <a:lnTo>
                    <a:pt x="84" y="41"/>
                  </a:lnTo>
                  <a:lnTo>
                    <a:pt x="90" y="36"/>
                  </a:lnTo>
                  <a:lnTo>
                    <a:pt x="90" y="24"/>
                  </a:lnTo>
                  <a:lnTo>
                    <a:pt x="84" y="18"/>
                  </a:lnTo>
                  <a:lnTo>
                    <a:pt x="90" y="18"/>
                  </a:lnTo>
                  <a:lnTo>
                    <a:pt x="90" y="12"/>
                  </a:lnTo>
                  <a:lnTo>
                    <a:pt x="96" y="12"/>
                  </a:lnTo>
                  <a:lnTo>
                    <a:pt x="102" y="6"/>
                  </a:lnTo>
                  <a:lnTo>
                    <a:pt x="108" y="6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9" y="0"/>
                  </a:lnTo>
                  <a:lnTo>
                    <a:pt x="114" y="0"/>
                  </a:lnTo>
                  <a:lnTo>
                    <a:pt x="108" y="0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34" name="Freeform 480"/>
            <p:cNvSpPr>
              <a:spLocks/>
            </p:cNvSpPr>
            <p:nvPr/>
          </p:nvSpPr>
          <p:spPr bwMode="auto">
            <a:xfrm>
              <a:off x="4743" y="2085"/>
              <a:ext cx="12" cy="6"/>
            </a:xfrm>
            <a:custGeom>
              <a:avLst/>
              <a:gdLst>
                <a:gd name="T0" fmla="*/ 0 w 12"/>
                <a:gd name="T1" fmla="*/ 0 h 6"/>
                <a:gd name="T2" fmla="*/ 6 w 12"/>
                <a:gd name="T3" fmla="*/ 0 h 6"/>
                <a:gd name="T4" fmla="*/ 6 w 12"/>
                <a:gd name="T5" fmla="*/ 0 h 6"/>
                <a:gd name="T6" fmla="*/ 12 w 12"/>
                <a:gd name="T7" fmla="*/ 0 h 6"/>
                <a:gd name="T8" fmla="*/ 12 w 12"/>
                <a:gd name="T9" fmla="*/ 0 h 6"/>
                <a:gd name="T10" fmla="*/ 12 w 12"/>
                <a:gd name="T11" fmla="*/ 0 h 6"/>
                <a:gd name="T12" fmla="*/ 12 w 12"/>
                <a:gd name="T13" fmla="*/ 6 h 6"/>
                <a:gd name="T14" fmla="*/ 12 w 12"/>
                <a:gd name="T15" fmla="*/ 6 h 6"/>
                <a:gd name="T16" fmla="*/ 12 w 12"/>
                <a:gd name="T17" fmla="*/ 6 h 6"/>
                <a:gd name="T18" fmla="*/ 12 w 12"/>
                <a:gd name="T19" fmla="*/ 6 h 6"/>
                <a:gd name="T20" fmla="*/ 6 w 12"/>
                <a:gd name="T21" fmla="*/ 6 h 6"/>
                <a:gd name="T22" fmla="*/ 6 w 12"/>
                <a:gd name="T23" fmla="*/ 6 h 6"/>
                <a:gd name="T24" fmla="*/ 0 w 12"/>
                <a:gd name="T25" fmla="*/ 6 h 6"/>
                <a:gd name="T26" fmla="*/ 0 w 12"/>
                <a:gd name="T27" fmla="*/ 6 h 6"/>
                <a:gd name="T28" fmla="*/ 0 w 12"/>
                <a:gd name="T29" fmla="*/ 0 h 6"/>
                <a:gd name="T30" fmla="*/ 0 w 12"/>
                <a:gd name="T31" fmla="*/ 0 h 6"/>
                <a:gd name="T32" fmla="*/ 0 w 12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6"/>
                <a:gd name="T53" fmla="*/ 12 w 12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35" name="Freeform 481"/>
            <p:cNvSpPr>
              <a:spLocks/>
            </p:cNvSpPr>
            <p:nvPr/>
          </p:nvSpPr>
          <p:spPr bwMode="auto">
            <a:xfrm>
              <a:off x="4743" y="2109"/>
              <a:ext cx="6" cy="6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0 h 6"/>
                <a:gd name="T4" fmla="*/ 6 w 6"/>
                <a:gd name="T5" fmla="*/ 0 h 6"/>
                <a:gd name="T6" fmla="*/ 6 w 6"/>
                <a:gd name="T7" fmla="*/ 0 h 6"/>
                <a:gd name="T8" fmla="*/ 6 w 6"/>
                <a:gd name="T9" fmla="*/ 0 h 6"/>
                <a:gd name="T10" fmla="*/ 6 w 6"/>
                <a:gd name="T11" fmla="*/ 0 h 6"/>
                <a:gd name="T12" fmla="*/ 6 w 6"/>
                <a:gd name="T13" fmla="*/ 6 h 6"/>
                <a:gd name="T14" fmla="*/ 6 w 6"/>
                <a:gd name="T15" fmla="*/ 6 h 6"/>
                <a:gd name="T16" fmla="*/ 6 w 6"/>
                <a:gd name="T17" fmla="*/ 6 h 6"/>
                <a:gd name="T18" fmla="*/ 6 w 6"/>
                <a:gd name="T19" fmla="*/ 6 h 6"/>
                <a:gd name="T20" fmla="*/ 0 w 6"/>
                <a:gd name="T21" fmla="*/ 6 h 6"/>
                <a:gd name="T22" fmla="*/ 0 w 6"/>
                <a:gd name="T23" fmla="*/ 6 h 6"/>
                <a:gd name="T24" fmla="*/ 0 w 6"/>
                <a:gd name="T25" fmla="*/ 6 h 6"/>
                <a:gd name="T26" fmla="*/ 0 w 6"/>
                <a:gd name="T27" fmla="*/ 6 h 6"/>
                <a:gd name="T28" fmla="*/ 0 w 6"/>
                <a:gd name="T29" fmla="*/ 6 h 6"/>
                <a:gd name="T30" fmla="*/ 0 w 6"/>
                <a:gd name="T31" fmla="*/ 0 h 6"/>
                <a:gd name="T32" fmla="*/ 0 w 6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"/>
                <a:gd name="T52" fmla="*/ 0 h 6"/>
                <a:gd name="T53" fmla="*/ 6 w 6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" h="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36" name="Freeform 482"/>
            <p:cNvSpPr>
              <a:spLocks/>
            </p:cNvSpPr>
            <p:nvPr/>
          </p:nvSpPr>
          <p:spPr bwMode="auto">
            <a:xfrm>
              <a:off x="4761" y="2127"/>
              <a:ext cx="12" cy="12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0 h 12"/>
                <a:gd name="T8" fmla="*/ 12 w 12"/>
                <a:gd name="T9" fmla="*/ 0 h 12"/>
                <a:gd name="T10" fmla="*/ 12 w 12"/>
                <a:gd name="T11" fmla="*/ 6 h 12"/>
                <a:gd name="T12" fmla="*/ 12 w 12"/>
                <a:gd name="T13" fmla="*/ 6 h 12"/>
                <a:gd name="T14" fmla="*/ 12 w 12"/>
                <a:gd name="T15" fmla="*/ 6 h 12"/>
                <a:gd name="T16" fmla="*/ 12 w 12"/>
                <a:gd name="T17" fmla="*/ 12 h 12"/>
                <a:gd name="T18" fmla="*/ 12 w 12"/>
                <a:gd name="T19" fmla="*/ 12 h 12"/>
                <a:gd name="T20" fmla="*/ 6 w 12"/>
                <a:gd name="T21" fmla="*/ 12 h 12"/>
                <a:gd name="T22" fmla="*/ 6 w 12"/>
                <a:gd name="T23" fmla="*/ 12 h 12"/>
                <a:gd name="T24" fmla="*/ 0 w 12"/>
                <a:gd name="T25" fmla="*/ 12 h 12"/>
                <a:gd name="T26" fmla="*/ 0 w 12"/>
                <a:gd name="T27" fmla="*/ 6 h 12"/>
                <a:gd name="T28" fmla="*/ 0 w 12"/>
                <a:gd name="T29" fmla="*/ 6 h 12"/>
                <a:gd name="T30" fmla="*/ 0 w 12"/>
                <a:gd name="T31" fmla="*/ 6 h 12"/>
                <a:gd name="T32" fmla="*/ 0 w 12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6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37" name="Freeform 483"/>
            <p:cNvSpPr>
              <a:spLocks/>
            </p:cNvSpPr>
            <p:nvPr/>
          </p:nvSpPr>
          <p:spPr bwMode="auto">
            <a:xfrm>
              <a:off x="4719" y="2121"/>
              <a:ext cx="12" cy="12"/>
            </a:xfrm>
            <a:custGeom>
              <a:avLst/>
              <a:gdLst>
                <a:gd name="T0" fmla="*/ 6 w 12"/>
                <a:gd name="T1" fmla="*/ 0 h 12"/>
                <a:gd name="T2" fmla="*/ 6 w 12"/>
                <a:gd name="T3" fmla="*/ 0 h 12"/>
                <a:gd name="T4" fmla="*/ 12 w 12"/>
                <a:gd name="T5" fmla="*/ 6 h 12"/>
                <a:gd name="T6" fmla="*/ 12 w 12"/>
                <a:gd name="T7" fmla="*/ 6 h 12"/>
                <a:gd name="T8" fmla="*/ 12 w 12"/>
                <a:gd name="T9" fmla="*/ 6 h 12"/>
                <a:gd name="T10" fmla="*/ 12 w 12"/>
                <a:gd name="T11" fmla="*/ 12 h 12"/>
                <a:gd name="T12" fmla="*/ 12 w 12"/>
                <a:gd name="T13" fmla="*/ 12 h 12"/>
                <a:gd name="T14" fmla="*/ 6 w 12"/>
                <a:gd name="T15" fmla="*/ 12 h 12"/>
                <a:gd name="T16" fmla="*/ 6 w 12"/>
                <a:gd name="T17" fmla="*/ 12 h 12"/>
                <a:gd name="T18" fmla="*/ 0 w 12"/>
                <a:gd name="T19" fmla="*/ 12 h 12"/>
                <a:gd name="T20" fmla="*/ 0 w 12"/>
                <a:gd name="T21" fmla="*/ 12 h 12"/>
                <a:gd name="T22" fmla="*/ 0 w 12"/>
                <a:gd name="T23" fmla="*/ 12 h 12"/>
                <a:gd name="T24" fmla="*/ 0 w 12"/>
                <a:gd name="T25" fmla="*/ 12 h 12"/>
                <a:gd name="T26" fmla="*/ 0 w 12"/>
                <a:gd name="T27" fmla="*/ 6 h 12"/>
                <a:gd name="T28" fmla="*/ 0 w 12"/>
                <a:gd name="T29" fmla="*/ 6 h 12"/>
                <a:gd name="T30" fmla="*/ 0 w 12"/>
                <a:gd name="T31" fmla="*/ 0 h 12"/>
                <a:gd name="T32" fmla="*/ 6 w 1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6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38" name="Freeform 484"/>
            <p:cNvSpPr>
              <a:spLocks/>
            </p:cNvSpPr>
            <p:nvPr/>
          </p:nvSpPr>
          <p:spPr bwMode="auto">
            <a:xfrm>
              <a:off x="4707" y="2097"/>
              <a:ext cx="18" cy="12"/>
            </a:xfrm>
            <a:custGeom>
              <a:avLst/>
              <a:gdLst>
                <a:gd name="T0" fmla="*/ 0 w 18"/>
                <a:gd name="T1" fmla="*/ 6 h 12"/>
                <a:gd name="T2" fmla="*/ 0 w 18"/>
                <a:gd name="T3" fmla="*/ 0 h 12"/>
                <a:gd name="T4" fmla="*/ 6 w 18"/>
                <a:gd name="T5" fmla="*/ 0 h 12"/>
                <a:gd name="T6" fmla="*/ 6 w 18"/>
                <a:gd name="T7" fmla="*/ 0 h 12"/>
                <a:gd name="T8" fmla="*/ 12 w 18"/>
                <a:gd name="T9" fmla="*/ 0 h 12"/>
                <a:gd name="T10" fmla="*/ 12 w 18"/>
                <a:gd name="T11" fmla="*/ 0 h 12"/>
                <a:gd name="T12" fmla="*/ 12 w 18"/>
                <a:gd name="T13" fmla="*/ 0 h 12"/>
                <a:gd name="T14" fmla="*/ 18 w 18"/>
                <a:gd name="T15" fmla="*/ 0 h 12"/>
                <a:gd name="T16" fmla="*/ 18 w 18"/>
                <a:gd name="T17" fmla="*/ 0 h 12"/>
                <a:gd name="T18" fmla="*/ 18 w 18"/>
                <a:gd name="T19" fmla="*/ 6 h 12"/>
                <a:gd name="T20" fmla="*/ 18 w 18"/>
                <a:gd name="T21" fmla="*/ 6 h 12"/>
                <a:gd name="T22" fmla="*/ 12 w 18"/>
                <a:gd name="T23" fmla="*/ 6 h 12"/>
                <a:gd name="T24" fmla="*/ 12 w 18"/>
                <a:gd name="T25" fmla="*/ 12 h 12"/>
                <a:gd name="T26" fmla="*/ 12 w 18"/>
                <a:gd name="T27" fmla="*/ 12 h 12"/>
                <a:gd name="T28" fmla="*/ 6 w 18"/>
                <a:gd name="T29" fmla="*/ 12 h 12"/>
                <a:gd name="T30" fmla="*/ 6 w 18"/>
                <a:gd name="T31" fmla="*/ 6 h 12"/>
                <a:gd name="T32" fmla="*/ 0 w 1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2"/>
                <a:gd name="T53" fmla="*/ 18 w 1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2">
                  <a:moveTo>
                    <a:pt x="0" y="6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39" name="Freeform 485"/>
            <p:cNvSpPr>
              <a:spLocks/>
            </p:cNvSpPr>
            <p:nvPr/>
          </p:nvSpPr>
          <p:spPr bwMode="auto">
            <a:xfrm>
              <a:off x="4690" y="2091"/>
              <a:ext cx="11" cy="12"/>
            </a:xfrm>
            <a:custGeom>
              <a:avLst/>
              <a:gdLst>
                <a:gd name="T0" fmla="*/ 0 w 11"/>
                <a:gd name="T1" fmla="*/ 12 h 12"/>
                <a:gd name="T2" fmla="*/ 0 w 11"/>
                <a:gd name="T3" fmla="*/ 6 h 12"/>
                <a:gd name="T4" fmla="*/ 0 w 11"/>
                <a:gd name="T5" fmla="*/ 6 h 12"/>
                <a:gd name="T6" fmla="*/ 6 w 11"/>
                <a:gd name="T7" fmla="*/ 6 h 12"/>
                <a:gd name="T8" fmla="*/ 6 w 11"/>
                <a:gd name="T9" fmla="*/ 0 h 12"/>
                <a:gd name="T10" fmla="*/ 6 w 11"/>
                <a:gd name="T11" fmla="*/ 0 h 12"/>
                <a:gd name="T12" fmla="*/ 11 w 11"/>
                <a:gd name="T13" fmla="*/ 6 h 12"/>
                <a:gd name="T14" fmla="*/ 11 w 11"/>
                <a:gd name="T15" fmla="*/ 6 h 12"/>
                <a:gd name="T16" fmla="*/ 11 w 11"/>
                <a:gd name="T17" fmla="*/ 6 h 12"/>
                <a:gd name="T18" fmla="*/ 11 w 11"/>
                <a:gd name="T19" fmla="*/ 12 h 12"/>
                <a:gd name="T20" fmla="*/ 11 w 11"/>
                <a:gd name="T21" fmla="*/ 12 h 12"/>
                <a:gd name="T22" fmla="*/ 6 w 11"/>
                <a:gd name="T23" fmla="*/ 12 h 12"/>
                <a:gd name="T24" fmla="*/ 6 w 11"/>
                <a:gd name="T25" fmla="*/ 12 h 12"/>
                <a:gd name="T26" fmla="*/ 6 w 11"/>
                <a:gd name="T27" fmla="*/ 12 h 12"/>
                <a:gd name="T28" fmla="*/ 0 w 11"/>
                <a:gd name="T29" fmla="*/ 12 h 12"/>
                <a:gd name="T30" fmla="*/ 0 w 11"/>
                <a:gd name="T31" fmla="*/ 12 h 12"/>
                <a:gd name="T32" fmla="*/ 0 w 11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"/>
                <a:gd name="T52" fmla="*/ 0 h 12"/>
                <a:gd name="T53" fmla="*/ 11 w 1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" h="12">
                  <a:moveTo>
                    <a:pt x="0" y="12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1" y="6"/>
                  </a:lnTo>
                  <a:lnTo>
                    <a:pt x="11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40" name="Freeform 486"/>
            <p:cNvSpPr>
              <a:spLocks/>
            </p:cNvSpPr>
            <p:nvPr/>
          </p:nvSpPr>
          <p:spPr bwMode="auto">
            <a:xfrm>
              <a:off x="4707" y="2073"/>
              <a:ext cx="12" cy="12"/>
            </a:xfrm>
            <a:custGeom>
              <a:avLst/>
              <a:gdLst>
                <a:gd name="T0" fmla="*/ 0 w 12"/>
                <a:gd name="T1" fmla="*/ 6 h 12"/>
                <a:gd name="T2" fmla="*/ 0 w 12"/>
                <a:gd name="T3" fmla="*/ 6 h 12"/>
                <a:gd name="T4" fmla="*/ 0 w 12"/>
                <a:gd name="T5" fmla="*/ 6 h 12"/>
                <a:gd name="T6" fmla="*/ 0 w 12"/>
                <a:gd name="T7" fmla="*/ 6 h 12"/>
                <a:gd name="T8" fmla="*/ 6 w 12"/>
                <a:gd name="T9" fmla="*/ 0 h 12"/>
                <a:gd name="T10" fmla="*/ 6 w 12"/>
                <a:gd name="T11" fmla="*/ 0 h 12"/>
                <a:gd name="T12" fmla="*/ 12 w 12"/>
                <a:gd name="T13" fmla="*/ 6 h 12"/>
                <a:gd name="T14" fmla="*/ 12 w 12"/>
                <a:gd name="T15" fmla="*/ 6 h 12"/>
                <a:gd name="T16" fmla="*/ 12 w 12"/>
                <a:gd name="T17" fmla="*/ 6 h 12"/>
                <a:gd name="T18" fmla="*/ 12 w 12"/>
                <a:gd name="T19" fmla="*/ 6 h 12"/>
                <a:gd name="T20" fmla="*/ 12 w 12"/>
                <a:gd name="T21" fmla="*/ 12 h 12"/>
                <a:gd name="T22" fmla="*/ 6 w 12"/>
                <a:gd name="T23" fmla="*/ 12 h 12"/>
                <a:gd name="T24" fmla="*/ 6 w 12"/>
                <a:gd name="T25" fmla="*/ 12 h 12"/>
                <a:gd name="T26" fmla="*/ 6 w 12"/>
                <a:gd name="T27" fmla="*/ 12 h 12"/>
                <a:gd name="T28" fmla="*/ 0 w 12"/>
                <a:gd name="T29" fmla="*/ 12 h 12"/>
                <a:gd name="T30" fmla="*/ 0 w 12"/>
                <a:gd name="T31" fmla="*/ 12 h 12"/>
                <a:gd name="T32" fmla="*/ 0 w 12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41" name="Freeform 487"/>
            <p:cNvSpPr>
              <a:spLocks/>
            </p:cNvSpPr>
            <p:nvPr/>
          </p:nvSpPr>
          <p:spPr bwMode="auto">
            <a:xfrm>
              <a:off x="5114" y="2031"/>
              <a:ext cx="95" cy="96"/>
            </a:xfrm>
            <a:custGeom>
              <a:avLst/>
              <a:gdLst>
                <a:gd name="T0" fmla="*/ 77 w 95"/>
                <a:gd name="T1" fmla="*/ 72 h 96"/>
                <a:gd name="T2" fmla="*/ 83 w 95"/>
                <a:gd name="T3" fmla="*/ 66 h 96"/>
                <a:gd name="T4" fmla="*/ 83 w 95"/>
                <a:gd name="T5" fmla="*/ 54 h 96"/>
                <a:gd name="T6" fmla="*/ 77 w 95"/>
                <a:gd name="T7" fmla="*/ 48 h 96"/>
                <a:gd name="T8" fmla="*/ 65 w 95"/>
                <a:gd name="T9" fmla="*/ 48 h 96"/>
                <a:gd name="T10" fmla="*/ 65 w 95"/>
                <a:gd name="T11" fmla="*/ 36 h 96"/>
                <a:gd name="T12" fmla="*/ 71 w 95"/>
                <a:gd name="T13" fmla="*/ 42 h 96"/>
                <a:gd name="T14" fmla="*/ 77 w 95"/>
                <a:gd name="T15" fmla="*/ 42 h 96"/>
                <a:gd name="T16" fmla="*/ 77 w 95"/>
                <a:gd name="T17" fmla="*/ 48 h 96"/>
                <a:gd name="T18" fmla="*/ 89 w 95"/>
                <a:gd name="T19" fmla="*/ 48 h 96"/>
                <a:gd name="T20" fmla="*/ 95 w 95"/>
                <a:gd name="T21" fmla="*/ 36 h 96"/>
                <a:gd name="T22" fmla="*/ 95 w 95"/>
                <a:gd name="T23" fmla="*/ 30 h 96"/>
                <a:gd name="T24" fmla="*/ 89 w 95"/>
                <a:gd name="T25" fmla="*/ 24 h 96"/>
                <a:gd name="T26" fmla="*/ 83 w 95"/>
                <a:gd name="T27" fmla="*/ 24 h 96"/>
                <a:gd name="T28" fmla="*/ 77 w 95"/>
                <a:gd name="T29" fmla="*/ 24 h 96"/>
                <a:gd name="T30" fmla="*/ 71 w 95"/>
                <a:gd name="T31" fmla="*/ 24 h 96"/>
                <a:gd name="T32" fmla="*/ 77 w 95"/>
                <a:gd name="T33" fmla="*/ 12 h 96"/>
                <a:gd name="T34" fmla="*/ 77 w 95"/>
                <a:gd name="T35" fmla="*/ 0 h 96"/>
                <a:gd name="T36" fmla="*/ 71 w 95"/>
                <a:gd name="T37" fmla="*/ 0 h 96"/>
                <a:gd name="T38" fmla="*/ 59 w 95"/>
                <a:gd name="T39" fmla="*/ 0 h 96"/>
                <a:gd name="T40" fmla="*/ 53 w 95"/>
                <a:gd name="T41" fmla="*/ 12 h 96"/>
                <a:gd name="T42" fmla="*/ 59 w 95"/>
                <a:gd name="T43" fmla="*/ 24 h 96"/>
                <a:gd name="T44" fmla="*/ 53 w 95"/>
                <a:gd name="T45" fmla="*/ 24 h 96"/>
                <a:gd name="T46" fmla="*/ 53 w 95"/>
                <a:gd name="T47" fmla="*/ 18 h 96"/>
                <a:gd name="T48" fmla="*/ 47 w 95"/>
                <a:gd name="T49" fmla="*/ 12 h 96"/>
                <a:gd name="T50" fmla="*/ 35 w 95"/>
                <a:gd name="T51" fmla="*/ 12 h 96"/>
                <a:gd name="T52" fmla="*/ 23 w 95"/>
                <a:gd name="T53" fmla="*/ 6 h 96"/>
                <a:gd name="T54" fmla="*/ 11 w 95"/>
                <a:gd name="T55" fmla="*/ 12 h 96"/>
                <a:gd name="T56" fmla="*/ 11 w 95"/>
                <a:gd name="T57" fmla="*/ 18 h 96"/>
                <a:gd name="T58" fmla="*/ 11 w 95"/>
                <a:gd name="T59" fmla="*/ 24 h 96"/>
                <a:gd name="T60" fmla="*/ 23 w 95"/>
                <a:gd name="T61" fmla="*/ 30 h 96"/>
                <a:gd name="T62" fmla="*/ 29 w 95"/>
                <a:gd name="T63" fmla="*/ 30 h 96"/>
                <a:gd name="T64" fmla="*/ 29 w 95"/>
                <a:gd name="T65" fmla="*/ 42 h 96"/>
                <a:gd name="T66" fmla="*/ 17 w 95"/>
                <a:gd name="T67" fmla="*/ 42 h 96"/>
                <a:gd name="T68" fmla="*/ 11 w 95"/>
                <a:gd name="T69" fmla="*/ 42 h 96"/>
                <a:gd name="T70" fmla="*/ 6 w 95"/>
                <a:gd name="T71" fmla="*/ 48 h 96"/>
                <a:gd name="T72" fmla="*/ 0 w 95"/>
                <a:gd name="T73" fmla="*/ 54 h 96"/>
                <a:gd name="T74" fmla="*/ 6 w 95"/>
                <a:gd name="T75" fmla="*/ 66 h 96"/>
                <a:gd name="T76" fmla="*/ 11 w 95"/>
                <a:gd name="T77" fmla="*/ 66 h 96"/>
                <a:gd name="T78" fmla="*/ 17 w 95"/>
                <a:gd name="T79" fmla="*/ 66 h 96"/>
                <a:gd name="T80" fmla="*/ 23 w 95"/>
                <a:gd name="T81" fmla="*/ 60 h 96"/>
                <a:gd name="T82" fmla="*/ 29 w 95"/>
                <a:gd name="T83" fmla="*/ 54 h 96"/>
                <a:gd name="T84" fmla="*/ 35 w 95"/>
                <a:gd name="T85" fmla="*/ 48 h 96"/>
                <a:gd name="T86" fmla="*/ 41 w 95"/>
                <a:gd name="T87" fmla="*/ 54 h 96"/>
                <a:gd name="T88" fmla="*/ 41 w 95"/>
                <a:gd name="T89" fmla="*/ 60 h 96"/>
                <a:gd name="T90" fmla="*/ 29 w 95"/>
                <a:gd name="T91" fmla="*/ 66 h 96"/>
                <a:gd name="T92" fmla="*/ 23 w 95"/>
                <a:gd name="T93" fmla="*/ 84 h 96"/>
                <a:gd name="T94" fmla="*/ 35 w 95"/>
                <a:gd name="T95" fmla="*/ 90 h 96"/>
                <a:gd name="T96" fmla="*/ 47 w 95"/>
                <a:gd name="T97" fmla="*/ 90 h 96"/>
                <a:gd name="T98" fmla="*/ 53 w 95"/>
                <a:gd name="T99" fmla="*/ 84 h 96"/>
                <a:gd name="T100" fmla="*/ 53 w 95"/>
                <a:gd name="T101" fmla="*/ 78 h 96"/>
                <a:gd name="T102" fmla="*/ 47 w 95"/>
                <a:gd name="T103" fmla="*/ 72 h 96"/>
                <a:gd name="T104" fmla="*/ 47 w 95"/>
                <a:gd name="T105" fmla="*/ 60 h 96"/>
                <a:gd name="T106" fmla="*/ 53 w 95"/>
                <a:gd name="T107" fmla="*/ 54 h 96"/>
                <a:gd name="T108" fmla="*/ 53 w 95"/>
                <a:gd name="T109" fmla="*/ 54 h 96"/>
                <a:gd name="T110" fmla="*/ 65 w 95"/>
                <a:gd name="T111" fmla="*/ 72 h 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5"/>
                <a:gd name="T169" fmla="*/ 0 h 96"/>
                <a:gd name="T170" fmla="*/ 95 w 95"/>
                <a:gd name="T171" fmla="*/ 96 h 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5" h="96">
                  <a:moveTo>
                    <a:pt x="71" y="72"/>
                  </a:moveTo>
                  <a:lnTo>
                    <a:pt x="71" y="72"/>
                  </a:lnTo>
                  <a:lnTo>
                    <a:pt x="77" y="72"/>
                  </a:lnTo>
                  <a:lnTo>
                    <a:pt x="83" y="72"/>
                  </a:lnTo>
                  <a:lnTo>
                    <a:pt x="83" y="66"/>
                  </a:lnTo>
                  <a:lnTo>
                    <a:pt x="89" y="60"/>
                  </a:lnTo>
                  <a:lnTo>
                    <a:pt x="83" y="60"/>
                  </a:lnTo>
                  <a:lnTo>
                    <a:pt x="83" y="54"/>
                  </a:lnTo>
                  <a:lnTo>
                    <a:pt x="83" y="48"/>
                  </a:lnTo>
                  <a:lnTo>
                    <a:pt x="77" y="48"/>
                  </a:lnTo>
                  <a:lnTo>
                    <a:pt x="71" y="48"/>
                  </a:lnTo>
                  <a:lnTo>
                    <a:pt x="65" y="48"/>
                  </a:lnTo>
                  <a:lnTo>
                    <a:pt x="65" y="42"/>
                  </a:lnTo>
                  <a:lnTo>
                    <a:pt x="65" y="36"/>
                  </a:lnTo>
                  <a:lnTo>
                    <a:pt x="71" y="42"/>
                  </a:lnTo>
                  <a:lnTo>
                    <a:pt x="77" y="42"/>
                  </a:lnTo>
                  <a:lnTo>
                    <a:pt x="77" y="48"/>
                  </a:lnTo>
                  <a:lnTo>
                    <a:pt x="83" y="48"/>
                  </a:lnTo>
                  <a:lnTo>
                    <a:pt x="89" y="48"/>
                  </a:lnTo>
                  <a:lnTo>
                    <a:pt x="95" y="42"/>
                  </a:lnTo>
                  <a:lnTo>
                    <a:pt x="95" y="36"/>
                  </a:lnTo>
                  <a:lnTo>
                    <a:pt x="95" y="30"/>
                  </a:lnTo>
                  <a:lnTo>
                    <a:pt x="95" y="24"/>
                  </a:lnTo>
                  <a:lnTo>
                    <a:pt x="89" y="24"/>
                  </a:lnTo>
                  <a:lnTo>
                    <a:pt x="83" y="24"/>
                  </a:lnTo>
                  <a:lnTo>
                    <a:pt x="77" y="24"/>
                  </a:lnTo>
                  <a:lnTo>
                    <a:pt x="71" y="24"/>
                  </a:lnTo>
                  <a:lnTo>
                    <a:pt x="65" y="24"/>
                  </a:lnTo>
                  <a:lnTo>
                    <a:pt x="71" y="18"/>
                  </a:lnTo>
                  <a:lnTo>
                    <a:pt x="77" y="12"/>
                  </a:lnTo>
                  <a:lnTo>
                    <a:pt x="77" y="6"/>
                  </a:lnTo>
                  <a:lnTo>
                    <a:pt x="77" y="0"/>
                  </a:lnTo>
                  <a:lnTo>
                    <a:pt x="71" y="0"/>
                  </a:lnTo>
                  <a:lnTo>
                    <a:pt x="65" y="0"/>
                  </a:lnTo>
                  <a:lnTo>
                    <a:pt x="59" y="0"/>
                  </a:lnTo>
                  <a:lnTo>
                    <a:pt x="59" y="6"/>
                  </a:lnTo>
                  <a:lnTo>
                    <a:pt x="53" y="12"/>
                  </a:lnTo>
                  <a:lnTo>
                    <a:pt x="53" y="18"/>
                  </a:lnTo>
                  <a:lnTo>
                    <a:pt x="59" y="18"/>
                  </a:lnTo>
                  <a:lnTo>
                    <a:pt x="59" y="24"/>
                  </a:lnTo>
                  <a:lnTo>
                    <a:pt x="53" y="24"/>
                  </a:lnTo>
                  <a:lnTo>
                    <a:pt x="53" y="18"/>
                  </a:lnTo>
                  <a:lnTo>
                    <a:pt x="53" y="12"/>
                  </a:lnTo>
                  <a:lnTo>
                    <a:pt x="47" y="12"/>
                  </a:lnTo>
                  <a:lnTo>
                    <a:pt x="35" y="12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7" y="6"/>
                  </a:lnTo>
                  <a:lnTo>
                    <a:pt x="11" y="12"/>
                  </a:lnTo>
                  <a:lnTo>
                    <a:pt x="11" y="18"/>
                  </a:lnTo>
                  <a:lnTo>
                    <a:pt x="11" y="24"/>
                  </a:lnTo>
                  <a:lnTo>
                    <a:pt x="17" y="30"/>
                  </a:lnTo>
                  <a:lnTo>
                    <a:pt x="23" y="30"/>
                  </a:lnTo>
                  <a:lnTo>
                    <a:pt x="29" y="30"/>
                  </a:lnTo>
                  <a:lnTo>
                    <a:pt x="35" y="36"/>
                  </a:lnTo>
                  <a:lnTo>
                    <a:pt x="29" y="36"/>
                  </a:lnTo>
                  <a:lnTo>
                    <a:pt x="29" y="42"/>
                  </a:lnTo>
                  <a:lnTo>
                    <a:pt x="23" y="42"/>
                  </a:lnTo>
                  <a:lnTo>
                    <a:pt x="17" y="42"/>
                  </a:lnTo>
                  <a:lnTo>
                    <a:pt x="11" y="42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6"/>
                  </a:lnTo>
                  <a:lnTo>
                    <a:pt x="6" y="66"/>
                  </a:lnTo>
                  <a:lnTo>
                    <a:pt x="11" y="66"/>
                  </a:lnTo>
                  <a:lnTo>
                    <a:pt x="17" y="66"/>
                  </a:lnTo>
                  <a:lnTo>
                    <a:pt x="23" y="66"/>
                  </a:lnTo>
                  <a:lnTo>
                    <a:pt x="23" y="60"/>
                  </a:lnTo>
                  <a:lnTo>
                    <a:pt x="23" y="54"/>
                  </a:lnTo>
                  <a:lnTo>
                    <a:pt x="29" y="54"/>
                  </a:lnTo>
                  <a:lnTo>
                    <a:pt x="29" y="48"/>
                  </a:lnTo>
                  <a:lnTo>
                    <a:pt x="35" y="48"/>
                  </a:lnTo>
                  <a:lnTo>
                    <a:pt x="41" y="48"/>
                  </a:lnTo>
                  <a:lnTo>
                    <a:pt x="41" y="54"/>
                  </a:lnTo>
                  <a:lnTo>
                    <a:pt x="41" y="60"/>
                  </a:lnTo>
                  <a:lnTo>
                    <a:pt x="35" y="66"/>
                  </a:lnTo>
                  <a:lnTo>
                    <a:pt x="29" y="66"/>
                  </a:lnTo>
                  <a:lnTo>
                    <a:pt x="29" y="72"/>
                  </a:lnTo>
                  <a:lnTo>
                    <a:pt x="23" y="78"/>
                  </a:lnTo>
                  <a:lnTo>
                    <a:pt x="23" y="84"/>
                  </a:lnTo>
                  <a:lnTo>
                    <a:pt x="29" y="84"/>
                  </a:lnTo>
                  <a:lnTo>
                    <a:pt x="29" y="90"/>
                  </a:lnTo>
                  <a:lnTo>
                    <a:pt x="35" y="90"/>
                  </a:lnTo>
                  <a:lnTo>
                    <a:pt x="41" y="96"/>
                  </a:lnTo>
                  <a:lnTo>
                    <a:pt x="41" y="90"/>
                  </a:lnTo>
                  <a:lnTo>
                    <a:pt x="47" y="90"/>
                  </a:lnTo>
                  <a:lnTo>
                    <a:pt x="53" y="90"/>
                  </a:lnTo>
                  <a:lnTo>
                    <a:pt x="53" y="84"/>
                  </a:lnTo>
                  <a:lnTo>
                    <a:pt x="53" y="78"/>
                  </a:lnTo>
                  <a:lnTo>
                    <a:pt x="53" y="72"/>
                  </a:lnTo>
                  <a:lnTo>
                    <a:pt x="47" y="72"/>
                  </a:lnTo>
                  <a:lnTo>
                    <a:pt x="47" y="66"/>
                  </a:lnTo>
                  <a:lnTo>
                    <a:pt x="47" y="60"/>
                  </a:lnTo>
                  <a:lnTo>
                    <a:pt x="47" y="54"/>
                  </a:lnTo>
                  <a:lnTo>
                    <a:pt x="53" y="54"/>
                  </a:lnTo>
                  <a:lnTo>
                    <a:pt x="59" y="60"/>
                  </a:lnTo>
                  <a:lnTo>
                    <a:pt x="59" y="66"/>
                  </a:lnTo>
                  <a:lnTo>
                    <a:pt x="65" y="72"/>
                  </a:lnTo>
                  <a:lnTo>
                    <a:pt x="71" y="72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42" name="Freeform 488"/>
            <p:cNvSpPr>
              <a:spLocks/>
            </p:cNvSpPr>
            <p:nvPr/>
          </p:nvSpPr>
          <p:spPr bwMode="auto">
            <a:xfrm>
              <a:off x="5185" y="1834"/>
              <a:ext cx="108" cy="167"/>
            </a:xfrm>
            <a:custGeom>
              <a:avLst/>
              <a:gdLst>
                <a:gd name="T0" fmla="*/ 0 w 108"/>
                <a:gd name="T1" fmla="*/ 167 h 167"/>
                <a:gd name="T2" fmla="*/ 12 w 108"/>
                <a:gd name="T3" fmla="*/ 155 h 167"/>
                <a:gd name="T4" fmla="*/ 24 w 108"/>
                <a:gd name="T5" fmla="*/ 149 h 167"/>
                <a:gd name="T6" fmla="*/ 30 w 108"/>
                <a:gd name="T7" fmla="*/ 137 h 167"/>
                <a:gd name="T8" fmla="*/ 42 w 108"/>
                <a:gd name="T9" fmla="*/ 137 h 167"/>
                <a:gd name="T10" fmla="*/ 54 w 108"/>
                <a:gd name="T11" fmla="*/ 131 h 167"/>
                <a:gd name="T12" fmla="*/ 66 w 108"/>
                <a:gd name="T13" fmla="*/ 131 h 167"/>
                <a:gd name="T14" fmla="*/ 78 w 108"/>
                <a:gd name="T15" fmla="*/ 131 h 167"/>
                <a:gd name="T16" fmla="*/ 84 w 108"/>
                <a:gd name="T17" fmla="*/ 131 h 167"/>
                <a:gd name="T18" fmla="*/ 84 w 108"/>
                <a:gd name="T19" fmla="*/ 125 h 167"/>
                <a:gd name="T20" fmla="*/ 84 w 108"/>
                <a:gd name="T21" fmla="*/ 125 h 167"/>
                <a:gd name="T22" fmla="*/ 90 w 108"/>
                <a:gd name="T23" fmla="*/ 119 h 167"/>
                <a:gd name="T24" fmla="*/ 90 w 108"/>
                <a:gd name="T25" fmla="*/ 113 h 167"/>
                <a:gd name="T26" fmla="*/ 90 w 108"/>
                <a:gd name="T27" fmla="*/ 107 h 167"/>
                <a:gd name="T28" fmla="*/ 96 w 108"/>
                <a:gd name="T29" fmla="*/ 107 h 167"/>
                <a:gd name="T30" fmla="*/ 102 w 108"/>
                <a:gd name="T31" fmla="*/ 101 h 167"/>
                <a:gd name="T32" fmla="*/ 108 w 108"/>
                <a:gd name="T33" fmla="*/ 95 h 167"/>
                <a:gd name="T34" fmla="*/ 102 w 108"/>
                <a:gd name="T35" fmla="*/ 89 h 167"/>
                <a:gd name="T36" fmla="*/ 102 w 108"/>
                <a:gd name="T37" fmla="*/ 71 h 167"/>
                <a:gd name="T38" fmla="*/ 102 w 108"/>
                <a:gd name="T39" fmla="*/ 59 h 167"/>
                <a:gd name="T40" fmla="*/ 108 w 108"/>
                <a:gd name="T41" fmla="*/ 47 h 167"/>
                <a:gd name="T42" fmla="*/ 102 w 108"/>
                <a:gd name="T43" fmla="*/ 47 h 167"/>
                <a:gd name="T44" fmla="*/ 96 w 108"/>
                <a:gd name="T45" fmla="*/ 41 h 167"/>
                <a:gd name="T46" fmla="*/ 90 w 108"/>
                <a:gd name="T47" fmla="*/ 41 h 167"/>
                <a:gd name="T48" fmla="*/ 84 w 108"/>
                <a:gd name="T49" fmla="*/ 36 h 167"/>
                <a:gd name="T50" fmla="*/ 84 w 108"/>
                <a:gd name="T51" fmla="*/ 30 h 167"/>
                <a:gd name="T52" fmla="*/ 78 w 108"/>
                <a:gd name="T53" fmla="*/ 24 h 167"/>
                <a:gd name="T54" fmla="*/ 72 w 108"/>
                <a:gd name="T55" fmla="*/ 12 h 167"/>
                <a:gd name="T56" fmla="*/ 72 w 108"/>
                <a:gd name="T57" fmla="*/ 0 h 167"/>
                <a:gd name="T58" fmla="*/ 66 w 108"/>
                <a:gd name="T59" fmla="*/ 6 h 167"/>
                <a:gd name="T60" fmla="*/ 66 w 108"/>
                <a:gd name="T61" fmla="*/ 12 h 167"/>
                <a:gd name="T62" fmla="*/ 60 w 108"/>
                <a:gd name="T63" fmla="*/ 18 h 167"/>
                <a:gd name="T64" fmla="*/ 54 w 108"/>
                <a:gd name="T65" fmla="*/ 24 h 167"/>
                <a:gd name="T66" fmla="*/ 48 w 108"/>
                <a:gd name="T67" fmla="*/ 30 h 167"/>
                <a:gd name="T68" fmla="*/ 42 w 108"/>
                <a:gd name="T69" fmla="*/ 36 h 167"/>
                <a:gd name="T70" fmla="*/ 36 w 108"/>
                <a:gd name="T71" fmla="*/ 36 h 167"/>
                <a:gd name="T72" fmla="*/ 24 w 108"/>
                <a:gd name="T73" fmla="*/ 36 h 167"/>
                <a:gd name="T74" fmla="*/ 30 w 108"/>
                <a:gd name="T75" fmla="*/ 41 h 167"/>
                <a:gd name="T76" fmla="*/ 30 w 108"/>
                <a:gd name="T77" fmla="*/ 53 h 167"/>
                <a:gd name="T78" fmla="*/ 30 w 108"/>
                <a:gd name="T79" fmla="*/ 65 h 167"/>
                <a:gd name="T80" fmla="*/ 18 w 108"/>
                <a:gd name="T81" fmla="*/ 71 h 167"/>
                <a:gd name="T82" fmla="*/ 24 w 108"/>
                <a:gd name="T83" fmla="*/ 95 h 167"/>
                <a:gd name="T84" fmla="*/ 24 w 108"/>
                <a:gd name="T85" fmla="*/ 107 h 167"/>
                <a:gd name="T86" fmla="*/ 24 w 108"/>
                <a:gd name="T87" fmla="*/ 125 h 167"/>
                <a:gd name="T88" fmla="*/ 18 w 108"/>
                <a:gd name="T89" fmla="*/ 137 h 167"/>
                <a:gd name="T90" fmla="*/ 12 w 108"/>
                <a:gd name="T91" fmla="*/ 143 h 167"/>
                <a:gd name="T92" fmla="*/ 12 w 108"/>
                <a:gd name="T93" fmla="*/ 149 h 167"/>
                <a:gd name="T94" fmla="*/ 6 w 108"/>
                <a:gd name="T95" fmla="*/ 155 h 167"/>
                <a:gd name="T96" fmla="*/ 6 w 108"/>
                <a:gd name="T97" fmla="*/ 161 h 167"/>
                <a:gd name="T98" fmla="*/ 0 w 108"/>
                <a:gd name="T99" fmla="*/ 161 h 167"/>
                <a:gd name="T100" fmla="*/ 0 w 108"/>
                <a:gd name="T101" fmla="*/ 161 h 167"/>
                <a:gd name="T102" fmla="*/ 0 w 108"/>
                <a:gd name="T103" fmla="*/ 161 h 167"/>
                <a:gd name="T104" fmla="*/ 6 w 108"/>
                <a:gd name="T105" fmla="*/ 161 h 167"/>
                <a:gd name="T106" fmla="*/ 0 w 108"/>
                <a:gd name="T107" fmla="*/ 167 h 16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8"/>
                <a:gd name="T163" fmla="*/ 0 h 167"/>
                <a:gd name="T164" fmla="*/ 108 w 108"/>
                <a:gd name="T165" fmla="*/ 167 h 16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8" h="167">
                  <a:moveTo>
                    <a:pt x="0" y="167"/>
                  </a:moveTo>
                  <a:lnTo>
                    <a:pt x="12" y="155"/>
                  </a:lnTo>
                  <a:lnTo>
                    <a:pt x="24" y="149"/>
                  </a:lnTo>
                  <a:lnTo>
                    <a:pt x="30" y="137"/>
                  </a:lnTo>
                  <a:lnTo>
                    <a:pt x="42" y="137"/>
                  </a:lnTo>
                  <a:lnTo>
                    <a:pt x="54" y="131"/>
                  </a:lnTo>
                  <a:lnTo>
                    <a:pt x="66" y="131"/>
                  </a:lnTo>
                  <a:lnTo>
                    <a:pt x="78" y="131"/>
                  </a:lnTo>
                  <a:lnTo>
                    <a:pt x="84" y="131"/>
                  </a:lnTo>
                  <a:lnTo>
                    <a:pt x="84" y="125"/>
                  </a:lnTo>
                  <a:lnTo>
                    <a:pt x="90" y="119"/>
                  </a:lnTo>
                  <a:lnTo>
                    <a:pt x="90" y="113"/>
                  </a:lnTo>
                  <a:lnTo>
                    <a:pt x="90" y="107"/>
                  </a:lnTo>
                  <a:lnTo>
                    <a:pt x="96" y="107"/>
                  </a:lnTo>
                  <a:lnTo>
                    <a:pt x="102" y="101"/>
                  </a:lnTo>
                  <a:lnTo>
                    <a:pt x="108" y="95"/>
                  </a:lnTo>
                  <a:lnTo>
                    <a:pt x="102" y="89"/>
                  </a:lnTo>
                  <a:lnTo>
                    <a:pt x="102" y="71"/>
                  </a:lnTo>
                  <a:lnTo>
                    <a:pt x="102" y="59"/>
                  </a:lnTo>
                  <a:lnTo>
                    <a:pt x="108" y="47"/>
                  </a:lnTo>
                  <a:lnTo>
                    <a:pt x="102" y="47"/>
                  </a:lnTo>
                  <a:lnTo>
                    <a:pt x="96" y="41"/>
                  </a:lnTo>
                  <a:lnTo>
                    <a:pt x="90" y="41"/>
                  </a:lnTo>
                  <a:lnTo>
                    <a:pt x="84" y="36"/>
                  </a:lnTo>
                  <a:lnTo>
                    <a:pt x="84" y="30"/>
                  </a:lnTo>
                  <a:lnTo>
                    <a:pt x="78" y="24"/>
                  </a:lnTo>
                  <a:lnTo>
                    <a:pt x="72" y="12"/>
                  </a:lnTo>
                  <a:lnTo>
                    <a:pt x="72" y="0"/>
                  </a:lnTo>
                  <a:lnTo>
                    <a:pt x="66" y="6"/>
                  </a:lnTo>
                  <a:lnTo>
                    <a:pt x="66" y="12"/>
                  </a:lnTo>
                  <a:lnTo>
                    <a:pt x="60" y="18"/>
                  </a:lnTo>
                  <a:lnTo>
                    <a:pt x="54" y="24"/>
                  </a:lnTo>
                  <a:lnTo>
                    <a:pt x="48" y="30"/>
                  </a:lnTo>
                  <a:lnTo>
                    <a:pt x="42" y="36"/>
                  </a:lnTo>
                  <a:lnTo>
                    <a:pt x="36" y="36"/>
                  </a:lnTo>
                  <a:lnTo>
                    <a:pt x="24" y="36"/>
                  </a:lnTo>
                  <a:lnTo>
                    <a:pt x="30" y="41"/>
                  </a:lnTo>
                  <a:lnTo>
                    <a:pt x="30" y="53"/>
                  </a:lnTo>
                  <a:lnTo>
                    <a:pt x="30" y="65"/>
                  </a:lnTo>
                  <a:lnTo>
                    <a:pt x="18" y="71"/>
                  </a:lnTo>
                  <a:lnTo>
                    <a:pt x="24" y="95"/>
                  </a:lnTo>
                  <a:lnTo>
                    <a:pt x="24" y="107"/>
                  </a:lnTo>
                  <a:lnTo>
                    <a:pt x="24" y="125"/>
                  </a:lnTo>
                  <a:lnTo>
                    <a:pt x="18" y="137"/>
                  </a:lnTo>
                  <a:lnTo>
                    <a:pt x="12" y="143"/>
                  </a:lnTo>
                  <a:lnTo>
                    <a:pt x="12" y="149"/>
                  </a:lnTo>
                  <a:lnTo>
                    <a:pt x="6" y="155"/>
                  </a:lnTo>
                  <a:lnTo>
                    <a:pt x="6" y="161"/>
                  </a:lnTo>
                  <a:lnTo>
                    <a:pt x="0" y="161"/>
                  </a:lnTo>
                  <a:lnTo>
                    <a:pt x="6" y="161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43" name="Freeform 489"/>
            <p:cNvSpPr>
              <a:spLocks/>
            </p:cNvSpPr>
            <p:nvPr/>
          </p:nvSpPr>
          <p:spPr bwMode="auto">
            <a:xfrm>
              <a:off x="4863" y="1870"/>
              <a:ext cx="173" cy="143"/>
            </a:xfrm>
            <a:custGeom>
              <a:avLst/>
              <a:gdLst>
                <a:gd name="T0" fmla="*/ 89 w 173"/>
                <a:gd name="T1" fmla="*/ 143 h 143"/>
                <a:gd name="T2" fmla="*/ 95 w 173"/>
                <a:gd name="T3" fmla="*/ 143 h 143"/>
                <a:gd name="T4" fmla="*/ 101 w 173"/>
                <a:gd name="T5" fmla="*/ 143 h 143"/>
                <a:gd name="T6" fmla="*/ 113 w 173"/>
                <a:gd name="T7" fmla="*/ 143 h 143"/>
                <a:gd name="T8" fmla="*/ 119 w 173"/>
                <a:gd name="T9" fmla="*/ 137 h 143"/>
                <a:gd name="T10" fmla="*/ 131 w 173"/>
                <a:gd name="T11" fmla="*/ 137 h 143"/>
                <a:gd name="T12" fmla="*/ 143 w 173"/>
                <a:gd name="T13" fmla="*/ 137 h 143"/>
                <a:gd name="T14" fmla="*/ 149 w 173"/>
                <a:gd name="T15" fmla="*/ 137 h 143"/>
                <a:gd name="T16" fmla="*/ 161 w 173"/>
                <a:gd name="T17" fmla="*/ 137 h 143"/>
                <a:gd name="T18" fmla="*/ 161 w 173"/>
                <a:gd name="T19" fmla="*/ 137 h 143"/>
                <a:gd name="T20" fmla="*/ 167 w 173"/>
                <a:gd name="T21" fmla="*/ 137 h 143"/>
                <a:gd name="T22" fmla="*/ 167 w 173"/>
                <a:gd name="T23" fmla="*/ 137 h 143"/>
                <a:gd name="T24" fmla="*/ 173 w 173"/>
                <a:gd name="T25" fmla="*/ 137 h 143"/>
                <a:gd name="T26" fmla="*/ 161 w 173"/>
                <a:gd name="T27" fmla="*/ 131 h 143"/>
                <a:gd name="T28" fmla="*/ 155 w 173"/>
                <a:gd name="T29" fmla="*/ 119 h 143"/>
                <a:gd name="T30" fmla="*/ 149 w 173"/>
                <a:gd name="T31" fmla="*/ 113 h 143"/>
                <a:gd name="T32" fmla="*/ 143 w 173"/>
                <a:gd name="T33" fmla="*/ 101 h 143"/>
                <a:gd name="T34" fmla="*/ 137 w 173"/>
                <a:gd name="T35" fmla="*/ 83 h 143"/>
                <a:gd name="T36" fmla="*/ 131 w 173"/>
                <a:gd name="T37" fmla="*/ 71 h 143"/>
                <a:gd name="T38" fmla="*/ 131 w 173"/>
                <a:gd name="T39" fmla="*/ 59 h 143"/>
                <a:gd name="T40" fmla="*/ 131 w 173"/>
                <a:gd name="T41" fmla="*/ 47 h 143"/>
                <a:gd name="T42" fmla="*/ 125 w 173"/>
                <a:gd name="T43" fmla="*/ 41 h 143"/>
                <a:gd name="T44" fmla="*/ 119 w 173"/>
                <a:gd name="T45" fmla="*/ 41 h 143"/>
                <a:gd name="T46" fmla="*/ 113 w 173"/>
                <a:gd name="T47" fmla="*/ 41 h 143"/>
                <a:gd name="T48" fmla="*/ 107 w 173"/>
                <a:gd name="T49" fmla="*/ 35 h 143"/>
                <a:gd name="T50" fmla="*/ 101 w 173"/>
                <a:gd name="T51" fmla="*/ 29 h 143"/>
                <a:gd name="T52" fmla="*/ 95 w 173"/>
                <a:gd name="T53" fmla="*/ 23 h 143"/>
                <a:gd name="T54" fmla="*/ 89 w 173"/>
                <a:gd name="T55" fmla="*/ 11 h 143"/>
                <a:gd name="T56" fmla="*/ 89 w 173"/>
                <a:gd name="T57" fmla="*/ 5 h 143"/>
                <a:gd name="T58" fmla="*/ 83 w 173"/>
                <a:gd name="T59" fmla="*/ 5 h 143"/>
                <a:gd name="T60" fmla="*/ 71 w 173"/>
                <a:gd name="T61" fmla="*/ 11 h 143"/>
                <a:gd name="T62" fmla="*/ 65 w 173"/>
                <a:gd name="T63" fmla="*/ 11 h 143"/>
                <a:gd name="T64" fmla="*/ 53 w 173"/>
                <a:gd name="T65" fmla="*/ 17 h 143"/>
                <a:gd name="T66" fmla="*/ 42 w 173"/>
                <a:gd name="T67" fmla="*/ 17 h 143"/>
                <a:gd name="T68" fmla="*/ 30 w 173"/>
                <a:gd name="T69" fmla="*/ 11 h 143"/>
                <a:gd name="T70" fmla="*/ 18 w 173"/>
                <a:gd name="T71" fmla="*/ 5 h 143"/>
                <a:gd name="T72" fmla="*/ 6 w 173"/>
                <a:gd name="T73" fmla="*/ 0 h 143"/>
                <a:gd name="T74" fmla="*/ 6 w 173"/>
                <a:gd name="T75" fmla="*/ 5 h 143"/>
                <a:gd name="T76" fmla="*/ 12 w 173"/>
                <a:gd name="T77" fmla="*/ 11 h 143"/>
                <a:gd name="T78" fmla="*/ 12 w 173"/>
                <a:gd name="T79" fmla="*/ 23 h 143"/>
                <a:gd name="T80" fmla="*/ 12 w 173"/>
                <a:gd name="T81" fmla="*/ 29 h 143"/>
                <a:gd name="T82" fmla="*/ 18 w 173"/>
                <a:gd name="T83" fmla="*/ 41 h 143"/>
                <a:gd name="T84" fmla="*/ 12 w 173"/>
                <a:gd name="T85" fmla="*/ 53 h 143"/>
                <a:gd name="T86" fmla="*/ 12 w 173"/>
                <a:gd name="T87" fmla="*/ 65 h 143"/>
                <a:gd name="T88" fmla="*/ 0 w 173"/>
                <a:gd name="T89" fmla="*/ 77 h 143"/>
                <a:gd name="T90" fmla="*/ 12 w 173"/>
                <a:gd name="T91" fmla="*/ 77 h 143"/>
                <a:gd name="T92" fmla="*/ 18 w 173"/>
                <a:gd name="T93" fmla="*/ 83 h 143"/>
                <a:gd name="T94" fmla="*/ 24 w 173"/>
                <a:gd name="T95" fmla="*/ 89 h 143"/>
                <a:gd name="T96" fmla="*/ 36 w 173"/>
                <a:gd name="T97" fmla="*/ 95 h 143"/>
                <a:gd name="T98" fmla="*/ 42 w 173"/>
                <a:gd name="T99" fmla="*/ 101 h 143"/>
                <a:gd name="T100" fmla="*/ 42 w 173"/>
                <a:gd name="T101" fmla="*/ 107 h 143"/>
                <a:gd name="T102" fmla="*/ 48 w 173"/>
                <a:gd name="T103" fmla="*/ 119 h 143"/>
                <a:gd name="T104" fmla="*/ 42 w 173"/>
                <a:gd name="T105" fmla="*/ 131 h 143"/>
                <a:gd name="T106" fmla="*/ 48 w 173"/>
                <a:gd name="T107" fmla="*/ 131 h 143"/>
                <a:gd name="T108" fmla="*/ 53 w 173"/>
                <a:gd name="T109" fmla="*/ 131 h 143"/>
                <a:gd name="T110" fmla="*/ 59 w 173"/>
                <a:gd name="T111" fmla="*/ 131 h 143"/>
                <a:gd name="T112" fmla="*/ 65 w 173"/>
                <a:gd name="T113" fmla="*/ 131 h 143"/>
                <a:gd name="T114" fmla="*/ 71 w 173"/>
                <a:gd name="T115" fmla="*/ 137 h 143"/>
                <a:gd name="T116" fmla="*/ 77 w 173"/>
                <a:gd name="T117" fmla="*/ 137 h 143"/>
                <a:gd name="T118" fmla="*/ 83 w 173"/>
                <a:gd name="T119" fmla="*/ 143 h 143"/>
                <a:gd name="T120" fmla="*/ 89 w 173"/>
                <a:gd name="T121" fmla="*/ 143 h 1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3"/>
                <a:gd name="T184" fmla="*/ 0 h 143"/>
                <a:gd name="T185" fmla="*/ 173 w 173"/>
                <a:gd name="T186" fmla="*/ 143 h 1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3" h="143">
                  <a:moveTo>
                    <a:pt x="89" y="143"/>
                  </a:moveTo>
                  <a:lnTo>
                    <a:pt x="95" y="143"/>
                  </a:lnTo>
                  <a:lnTo>
                    <a:pt x="101" y="143"/>
                  </a:lnTo>
                  <a:lnTo>
                    <a:pt x="113" y="143"/>
                  </a:lnTo>
                  <a:lnTo>
                    <a:pt x="119" y="137"/>
                  </a:lnTo>
                  <a:lnTo>
                    <a:pt x="131" y="137"/>
                  </a:lnTo>
                  <a:lnTo>
                    <a:pt x="143" y="137"/>
                  </a:lnTo>
                  <a:lnTo>
                    <a:pt x="149" y="137"/>
                  </a:lnTo>
                  <a:lnTo>
                    <a:pt x="161" y="137"/>
                  </a:lnTo>
                  <a:lnTo>
                    <a:pt x="167" y="137"/>
                  </a:lnTo>
                  <a:lnTo>
                    <a:pt x="173" y="137"/>
                  </a:lnTo>
                  <a:lnTo>
                    <a:pt x="161" y="131"/>
                  </a:lnTo>
                  <a:lnTo>
                    <a:pt x="155" y="119"/>
                  </a:lnTo>
                  <a:lnTo>
                    <a:pt x="149" y="113"/>
                  </a:lnTo>
                  <a:lnTo>
                    <a:pt x="143" y="101"/>
                  </a:lnTo>
                  <a:lnTo>
                    <a:pt x="137" y="83"/>
                  </a:lnTo>
                  <a:lnTo>
                    <a:pt x="131" y="71"/>
                  </a:lnTo>
                  <a:lnTo>
                    <a:pt x="131" y="59"/>
                  </a:lnTo>
                  <a:lnTo>
                    <a:pt x="131" y="47"/>
                  </a:lnTo>
                  <a:lnTo>
                    <a:pt x="125" y="41"/>
                  </a:lnTo>
                  <a:lnTo>
                    <a:pt x="119" y="41"/>
                  </a:lnTo>
                  <a:lnTo>
                    <a:pt x="113" y="41"/>
                  </a:lnTo>
                  <a:lnTo>
                    <a:pt x="107" y="35"/>
                  </a:lnTo>
                  <a:lnTo>
                    <a:pt x="101" y="29"/>
                  </a:lnTo>
                  <a:lnTo>
                    <a:pt x="95" y="23"/>
                  </a:lnTo>
                  <a:lnTo>
                    <a:pt x="89" y="11"/>
                  </a:lnTo>
                  <a:lnTo>
                    <a:pt x="89" y="5"/>
                  </a:lnTo>
                  <a:lnTo>
                    <a:pt x="83" y="5"/>
                  </a:lnTo>
                  <a:lnTo>
                    <a:pt x="71" y="11"/>
                  </a:lnTo>
                  <a:lnTo>
                    <a:pt x="65" y="11"/>
                  </a:lnTo>
                  <a:lnTo>
                    <a:pt x="53" y="17"/>
                  </a:lnTo>
                  <a:lnTo>
                    <a:pt x="42" y="17"/>
                  </a:lnTo>
                  <a:lnTo>
                    <a:pt x="30" y="11"/>
                  </a:lnTo>
                  <a:lnTo>
                    <a:pt x="18" y="5"/>
                  </a:lnTo>
                  <a:lnTo>
                    <a:pt x="6" y="0"/>
                  </a:lnTo>
                  <a:lnTo>
                    <a:pt x="6" y="5"/>
                  </a:lnTo>
                  <a:lnTo>
                    <a:pt x="12" y="11"/>
                  </a:lnTo>
                  <a:lnTo>
                    <a:pt x="12" y="23"/>
                  </a:lnTo>
                  <a:lnTo>
                    <a:pt x="12" y="29"/>
                  </a:lnTo>
                  <a:lnTo>
                    <a:pt x="18" y="41"/>
                  </a:lnTo>
                  <a:lnTo>
                    <a:pt x="12" y="53"/>
                  </a:lnTo>
                  <a:lnTo>
                    <a:pt x="12" y="65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18" y="83"/>
                  </a:lnTo>
                  <a:lnTo>
                    <a:pt x="24" y="89"/>
                  </a:lnTo>
                  <a:lnTo>
                    <a:pt x="36" y="95"/>
                  </a:lnTo>
                  <a:lnTo>
                    <a:pt x="42" y="101"/>
                  </a:lnTo>
                  <a:lnTo>
                    <a:pt x="42" y="107"/>
                  </a:lnTo>
                  <a:lnTo>
                    <a:pt x="48" y="119"/>
                  </a:lnTo>
                  <a:lnTo>
                    <a:pt x="42" y="131"/>
                  </a:lnTo>
                  <a:lnTo>
                    <a:pt x="48" y="131"/>
                  </a:lnTo>
                  <a:lnTo>
                    <a:pt x="53" y="131"/>
                  </a:lnTo>
                  <a:lnTo>
                    <a:pt x="59" y="131"/>
                  </a:lnTo>
                  <a:lnTo>
                    <a:pt x="65" y="131"/>
                  </a:lnTo>
                  <a:lnTo>
                    <a:pt x="71" y="137"/>
                  </a:lnTo>
                  <a:lnTo>
                    <a:pt x="77" y="137"/>
                  </a:lnTo>
                  <a:lnTo>
                    <a:pt x="83" y="143"/>
                  </a:lnTo>
                  <a:lnTo>
                    <a:pt x="89" y="143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44" name="Freeform 490"/>
            <p:cNvSpPr>
              <a:spLocks/>
            </p:cNvSpPr>
            <p:nvPr/>
          </p:nvSpPr>
          <p:spPr bwMode="auto">
            <a:xfrm>
              <a:off x="4952" y="2049"/>
              <a:ext cx="173" cy="179"/>
            </a:xfrm>
            <a:custGeom>
              <a:avLst/>
              <a:gdLst>
                <a:gd name="T0" fmla="*/ 24 w 173"/>
                <a:gd name="T1" fmla="*/ 84 h 179"/>
                <a:gd name="T2" fmla="*/ 30 w 173"/>
                <a:gd name="T3" fmla="*/ 84 h 179"/>
                <a:gd name="T4" fmla="*/ 42 w 173"/>
                <a:gd name="T5" fmla="*/ 84 h 179"/>
                <a:gd name="T6" fmla="*/ 54 w 173"/>
                <a:gd name="T7" fmla="*/ 84 h 179"/>
                <a:gd name="T8" fmla="*/ 66 w 173"/>
                <a:gd name="T9" fmla="*/ 84 h 179"/>
                <a:gd name="T10" fmla="*/ 84 w 173"/>
                <a:gd name="T11" fmla="*/ 78 h 179"/>
                <a:gd name="T12" fmla="*/ 96 w 173"/>
                <a:gd name="T13" fmla="*/ 66 h 179"/>
                <a:gd name="T14" fmla="*/ 108 w 173"/>
                <a:gd name="T15" fmla="*/ 54 h 179"/>
                <a:gd name="T16" fmla="*/ 120 w 173"/>
                <a:gd name="T17" fmla="*/ 36 h 179"/>
                <a:gd name="T18" fmla="*/ 126 w 173"/>
                <a:gd name="T19" fmla="*/ 18 h 179"/>
                <a:gd name="T20" fmla="*/ 132 w 173"/>
                <a:gd name="T21" fmla="*/ 6 h 179"/>
                <a:gd name="T22" fmla="*/ 138 w 173"/>
                <a:gd name="T23" fmla="*/ 6 h 179"/>
                <a:gd name="T24" fmla="*/ 144 w 173"/>
                <a:gd name="T25" fmla="*/ 0 h 179"/>
                <a:gd name="T26" fmla="*/ 156 w 173"/>
                <a:gd name="T27" fmla="*/ 0 h 179"/>
                <a:gd name="T28" fmla="*/ 162 w 173"/>
                <a:gd name="T29" fmla="*/ 0 h 179"/>
                <a:gd name="T30" fmla="*/ 168 w 173"/>
                <a:gd name="T31" fmla="*/ 0 h 179"/>
                <a:gd name="T32" fmla="*/ 173 w 173"/>
                <a:gd name="T33" fmla="*/ 0 h 179"/>
                <a:gd name="T34" fmla="*/ 173 w 173"/>
                <a:gd name="T35" fmla="*/ 0 h 179"/>
                <a:gd name="T36" fmla="*/ 156 w 173"/>
                <a:gd name="T37" fmla="*/ 6 h 179"/>
                <a:gd name="T38" fmla="*/ 138 w 173"/>
                <a:gd name="T39" fmla="*/ 24 h 179"/>
                <a:gd name="T40" fmla="*/ 132 w 173"/>
                <a:gd name="T41" fmla="*/ 48 h 179"/>
                <a:gd name="T42" fmla="*/ 126 w 173"/>
                <a:gd name="T43" fmla="*/ 66 h 179"/>
                <a:gd name="T44" fmla="*/ 126 w 173"/>
                <a:gd name="T45" fmla="*/ 84 h 179"/>
                <a:gd name="T46" fmla="*/ 126 w 173"/>
                <a:gd name="T47" fmla="*/ 96 h 179"/>
                <a:gd name="T48" fmla="*/ 120 w 173"/>
                <a:gd name="T49" fmla="*/ 108 h 179"/>
                <a:gd name="T50" fmla="*/ 108 w 173"/>
                <a:gd name="T51" fmla="*/ 113 h 179"/>
                <a:gd name="T52" fmla="*/ 96 w 173"/>
                <a:gd name="T53" fmla="*/ 125 h 179"/>
                <a:gd name="T54" fmla="*/ 90 w 173"/>
                <a:gd name="T55" fmla="*/ 143 h 179"/>
                <a:gd name="T56" fmla="*/ 84 w 173"/>
                <a:gd name="T57" fmla="*/ 155 h 179"/>
                <a:gd name="T58" fmla="*/ 66 w 173"/>
                <a:gd name="T59" fmla="*/ 155 h 179"/>
                <a:gd name="T60" fmla="*/ 42 w 173"/>
                <a:gd name="T61" fmla="*/ 167 h 179"/>
                <a:gd name="T62" fmla="*/ 30 w 173"/>
                <a:gd name="T63" fmla="*/ 173 h 179"/>
                <a:gd name="T64" fmla="*/ 24 w 173"/>
                <a:gd name="T65" fmla="*/ 173 h 179"/>
                <a:gd name="T66" fmla="*/ 24 w 173"/>
                <a:gd name="T67" fmla="*/ 155 h 179"/>
                <a:gd name="T68" fmla="*/ 18 w 173"/>
                <a:gd name="T69" fmla="*/ 137 h 179"/>
                <a:gd name="T70" fmla="*/ 6 w 173"/>
                <a:gd name="T71" fmla="*/ 119 h 179"/>
                <a:gd name="T72" fmla="*/ 6 w 173"/>
                <a:gd name="T73" fmla="*/ 113 h 179"/>
                <a:gd name="T74" fmla="*/ 12 w 173"/>
                <a:gd name="T75" fmla="*/ 108 h 179"/>
                <a:gd name="T76" fmla="*/ 24 w 173"/>
                <a:gd name="T77" fmla="*/ 102 h 179"/>
                <a:gd name="T78" fmla="*/ 24 w 173"/>
                <a:gd name="T79" fmla="*/ 90 h 17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73"/>
                <a:gd name="T121" fmla="*/ 0 h 179"/>
                <a:gd name="T122" fmla="*/ 173 w 173"/>
                <a:gd name="T123" fmla="*/ 179 h 17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73" h="179">
                  <a:moveTo>
                    <a:pt x="24" y="84"/>
                  </a:moveTo>
                  <a:lnTo>
                    <a:pt x="24" y="84"/>
                  </a:lnTo>
                  <a:lnTo>
                    <a:pt x="30" y="84"/>
                  </a:lnTo>
                  <a:lnTo>
                    <a:pt x="36" y="84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78" y="78"/>
                  </a:lnTo>
                  <a:lnTo>
                    <a:pt x="84" y="78"/>
                  </a:lnTo>
                  <a:lnTo>
                    <a:pt x="90" y="72"/>
                  </a:lnTo>
                  <a:lnTo>
                    <a:pt x="96" y="66"/>
                  </a:lnTo>
                  <a:lnTo>
                    <a:pt x="102" y="60"/>
                  </a:lnTo>
                  <a:lnTo>
                    <a:pt x="108" y="54"/>
                  </a:lnTo>
                  <a:lnTo>
                    <a:pt x="114" y="42"/>
                  </a:lnTo>
                  <a:lnTo>
                    <a:pt x="120" y="36"/>
                  </a:lnTo>
                  <a:lnTo>
                    <a:pt x="126" y="24"/>
                  </a:lnTo>
                  <a:lnTo>
                    <a:pt x="126" y="18"/>
                  </a:lnTo>
                  <a:lnTo>
                    <a:pt x="132" y="12"/>
                  </a:lnTo>
                  <a:lnTo>
                    <a:pt x="132" y="6"/>
                  </a:lnTo>
                  <a:lnTo>
                    <a:pt x="138" y="6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73" y="0"/>
                  </a:lnTo>
                  <a:lnTo>
                    <a:pt x="156" y="6"/>
                  </a:lnTo>
                  <a:lnTo>
                    <a:pt x="150" y="12"/>
                  </a:lnTo>
                  <a:lnTo>
                    <a:pt x="138" y="24"/>
                  </a:lnTo>
                  <a:lnTo>
                    <a:pt x="132" y="36"/>
                  </a:lnTo>
                  <a:lnTo>
                    <a:pt x="132" y="48"/>
                  </a:lnTo>
                  <a:lnTo>
                    <a:pt x="126" y="60"/>
                  </a:lnTo>
                  <a:lnTo>
                    <a:pt x="126" y="66"/>
                  </a:lnTo>
                  <a:lnTo>
                    <a:pt x="126" y="72"/>
                  </a:lnTo>
                  <a:lnTo>
                    <a:pt x="126" y="84"/>
                  </a:lnTo>
                  <a:lnTo>
                    <a:pt x="126" y="90"/>
                  </a:lnTo>
                  <a:lnTo>
                    <a:pt x="126" y="96"/>
                  </a:lnTo>
                  <a:lnTo>
                    <a:pt x="126" y="108"/>
                  </a:lnTo>
                  <a:lnTo>
                    <a:pt x="120" y="108"/>
                  </a:lnTo>
                  <a:lnTo>
                    <a:pt x="114" y="108"/>
                  </a:lnTo>
                  <a:lnTo>
                    <a:pt x="108" y="113"/>
                  </a:lnTo>
                  <a:lnTo>
                    <a:pt x="102" y="119"/>
                  </a:lnTo>
                  <a:lnTo>
                    <a:pt x="96" y="125"/>
                  </a:lnTo>
                  <a:lnTo>
                    <a:pt x="90" y="137"/>
                  </a:lnTo>
                  <a:lnTo>
                    <a:pt x="90" y="143"/>
                  </a:lnTo>
                  <a:lnTo>
                    <a:pt x="90" y="155"/>
                  </a:lnTo>
                  <a:lnTo>
                    <a:pt x="84" y="155"/>
                  </a:lnTo>
                  <a:lnTo>
                    <a:pt x="72" y="155"/>
                  </a:lnTo>
                  <a:lnTo>
                    <a:pt x="66" y="155"/>
                  </a:lnTo>
                  <a:lnTo>
                    <a:pt x="54" y="161"/>
                  </a:lnTo>
                  <a:lnTo>
                    <a:pt x="42" y="167"/>
                  </a:lnTo>
                  <a:lnTo>
                    <a:pt x="36" y="167"/>
                  </a:lnTo>
                  <a:lnTo>
                    <a:pt x="30" y="173"/>
                  </a:lnTo>
                  <a:lnTo>
                    <a:pt x="24" y="179"/>
                  </a:lnTo>
                  <a:lnTo>
                    <a:pt x="24" y="173"/>
                  </a:lnTo>
                  <a:lnTo>
                    <a:pt x="24" y="161"/>
                  </a:lnTo>
                  <a:lnTo>
                    <a:pt x="24" y="155"/>
                  </a:lnTo>
                  <a:lnTo>
                    <a:pt x="18" y="143"/>
                  </a:lnTo>
                  <a:lnTo>
                    <a:pt x="18" y="137"/>
                  </a:lnTo>
                  <a:lnTo>
                    <a:pt x="12" y="125"/>
                  </a:lnTo>
                  <a:lnTo>
                    <a:pt x="6" y="119"/>
                  </a:lnTo>
                  <a:lnTo>
                    <a:pt x="0" y="113"/>
                  </a:lnTo>
                  <a:lnTo>
                    <a:pt x="6" y="113"/>
                  </a:lnTo>
                  <a:lnTo>
                    <a:pt x="12" y="108"/>
                  </a:lnTo>
                  <a:lnTo>
                    <a:pt x="18" y="108"/>
                  </a:lnTo>
                  <a:lnTo>
                    <a:pt x="24" y="102"/>
                  </a:lnTo>
                  <a:lnTo>
                    <a:pt x="24" y="96"/>
                  </a:lnTo>
                  <a:lnTo>
                    <a:pt x="24" y="90"/>
                  </a:lnTo>
                  <a:lnTo>
                    <a:pt x="24" y="84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45" name="Freeform 491"/>
            <p:cNvSpPr>
              <a:spLocks/>
            </p:cNvSpPr>
            <p:nvPr/>
          </p:nvSpPr>
          <p:spPr bwMode="auto">
            <a:xfrm>
              <a:off x="5060" y="2049"/>
              <a:ext cx="107" cy="185"/>
            </a:xfrm>
            <a:custGeom>
              <a:avLst/>
              <a:gdLst>
                <a:gd name="T0" fmla="*/ 65 w 107"/>
                <a:gd name="T1" fmla="*/ 6 h 185"/>
                <a:gd name="T2" fmla="*/ 71 w 107"/>
                <a:gd name="T3" fmla="*/ 12 h 185"/>
                <a:gd name="T4" fmla="*/ 83 w 107"/>
                <a:gd name="T5" fmla="*/ 12 h 185"/>
                <a:gd name="T6" fmla="*/ 83 w 107"/>
                <a:gd name="T7" fmla="*/ 12 h 185"/>
                <a:gd name="T8" fmla="*/ 83 w 107"/>
                <a:gd name="T9" fmla="*/ 18 h 185"/>
                <a:gd name="T10" fmla="*/ 77 w 107"/>
                <a:gd name="T11" fmla="*/ 24 h 185"/>
                <a:gd name="T12" fmla="*/ 71 w 107"/>
                <a:gd name="T13" fmla="*/ 24 h 185"/>
                <a:gd name="T14" fmla="*/ 65 w 107"/>
                <a:gd name="T15" fmla="*/ 24 h 185"/>
                <a:gd name="T16" fmla="*/ 60 w 107"/>
                <a:gd name="T17" fmla="*/ 24 h 185"/>
                <a:gd name="T18" fmla="*/ 60 w 107"/>
                <a:gd name="T19" fmla="*/ 30 h 185"/>
                <a:gd name="T20" fmla="*/ 54 w 107"/>
                <a:gd name="T21" fmla="*/ 30 h 185"/>
                <a:gd name="T22" fmla="*/ 54 w 107"/>
                <a:gd name="T23" fmla="*/ 36 h 185"/>
                <a:gd name="T24" fmla="*/ 54 w 107"/>
                <a:gd name="T25" fmla="*/ 42 h 185"/>
                <a:gd name="T26" fmla="*/ 54 w 107"/>
                <a:gd name="T27" fmla="*/ 42 h 185"/>
                <a:gd name="T28" fmla="*/ 60 w 107"/>
                <a:gd name="T29" fmla="*/ 48 h 185"/>
                <a:gd name="T30" fmla="*/ 60 w 107"/>
                <a:gd name="T31" fmla="*/ 48 h 185"/>
                <a:gd name="T32" fmla="*/ 65 w 107"/>
                <a:gd name="T33" fmla="*/ 48 h 185"/>
                <a:gd name="T34" fmla="*/ 71 w 107"/>
                <a:gd name="T35" fmla="*/ 48 h 185"/>
                <a:gd name="T36" fmla="*/ 77 w 107"/>
                <a:gd name="T37" fmla="*/ 48 h 185"/>
                <a:gd name="T38" fmla="*/ 77 w 107"/>
                <a:gd name="T39" fmla="*/ 42 h 185"/>
                <a:gd name="T40" fmla="*/ 83 w 107"/>
                <a:gd name="T41" fmla="*/ 36 h 185"/>
                <a:gd name="T42" fmla="*/ 89 w 107"/>
                <a:gd name="T43" fmla="*/ 30 h 185"/>
                <a:gd name="T44" fmla="*/ 95 w 107"/>
                <a:gd name="T45" fmla="*/ 30 h 185"/>
                <a:gd name="T46" fmla="*/ 95 w 107"/>
                <a:gd name="T47" fmla="*/ 36 h 185"/>
                <a:gd name="T48" fmla="*/ 95 w 107"/>
                <a:gd name="T49" fmla="*/ 36 h 185"/>
                <a:gd name="T50" fmla="*/ 89 w 107"/>
                <a:gd name="T51" fmla="*/ 48 h 185"/>
                <a:gd name="T52" fmla="*/ 89 w 107"/>
                <a:gd name="T53" fmla="*/ 48 h 185"/>
                <a:gd name="T54" fmla="*/ 83 w 107"/>
                <a:gd name="T55" fmla="*/ 54 h 185"/>
                <a:gd name="T56" fmla="*/ 77 w 107"/>
                <a:gd name="T57" fmla="*/ 60 h 185"/>
                <a:gd name="T58" fmla="*/ 77 w 107"/>
                <a:gd name="T59" fmla="*/ 60 h 185"/>
                <a:gd name="T60" fmla="*/ 83 w 107"/>
                <a:gd name="T61" fmla="*/ 66 h 185"/>
                <a:gd name="T62" fmla="*/ 83 w 107"/>
                <a:gd name="T63" fmla="*/ 72 h 185"/>
                <a:gd name="T64" fmla="*/ 89 w 107"/>
                <a:gd name="T65" fmla="*/ 72 h 185"/>
                <a:gd name="T66" fmla="*/ 95 w 107"/>
                <a:gd name="T67" fmla="*/ 72 h 185"/>
                <a:gd name="T68" fmla="*/ 101 w 107"/>
                <a:gd name="T69" fmla="*/ 72 h 185"/>
                <a:gd name="T70" fmla="*/ 101 w 107"/>
                <a:gd name="T71" fmla="*/ 72 h 185"/>
                <a:gd name="T72" fmla="*/ 107 w 107"/>
                <a:gd name="T73" fmla="*/ 78 h 185"/>
                <a:gd name="T74" fmla="*/ 107 w 107"/>
                <a:gd name="T75" fmla="*/ 96 h 185"/>
                <a:gd name="T76" fmla="*/ 101 w 107"/>
                <a:gd name="T77" fmla="*/ 113 h 185"/>
                <a:gd name="T78" fmla="*/ 89 w 107"/>
                <a:gd name="T79" fmla="*/ 131 h 185"/>
                <a:gd name="T80" fmla="*/ 71 w 107"/>
                <a:gd name="T81" fmla="*/ 149 h 185"/>
                <a:gd name="T82" fmla="*/ 60 w 107"/>
                <a:gd name="T83" fmla="*/ 161 h 185"/>
                <a:gd name="T84" fmla="*/ 42 w 107"/>
                <a:gd name="T85" fmla="*/ 173 h 185"/>
                <a:gd name="T86" fmla="*/ 24 w 107"/>
                <a:gd name="T87" fmla="*/ 179 h 185"/>
                <a:gd name="T88" fmla="*/ 12 w 107"/>
                <a:gd name="T89" fmla="*/ 185 h 185"/>
                <a:gd name="T90" fmla="*/ 12 w 107"/>
                <a:gd name="T91" fmla="*/ 185 h 185"/>
                <a:gd name="T92" fmla="*/ 6 w 107"/>
                <a:gd name="T93" fmla="*/ 185 h 185"/>
                <a:gd name="T94" fmla="*/ 0 w 107"/>
                <a:gd name="T95" fmla="*/ 185 h 185"/>
                <a:gd name="T96" fmla="*/ 6 w 107"/>
                <a:gd name="T97" fmla="*/ 179 h 185"/>
                <a:gd name="T98" fmla="*/ 12 w 107"/>
                <a:gd name="T99" fmla="*/ 173 h 185"/>
                <a:gd name="T100" fmla="*/ 18 w 107"/>
                <a:gd name="T101" fmla="*/ 161 h 185"/>
                <a:gd name="T102" fmla="*/ 24 w 107"/>
                <a:gd name="T103" fmla="*/ 149 h 185"/>
                <a:gd name="T104" fmla="*/ 24 w 107"/>
                <a:gd name="T105" fmla="*/ 137 h 185"/>
                <a:gd name="T106" fmla="*/ 24 w 107"/>
                <a:gd name="T107" fmla="*/ 119 h 185"/>
                <a:gd name="T108" fmla="*/ 18 w 107"/>
                <a:gd name="T109" fmla="*/ 96 h 185"/>
                <a:gd name="T110" fmla="*/ 18 w 107"/>
                <a:gd name="T111" fmla="*/ 84 h 185"/>
                <a:gd name="T112" fmla="*/ 18 w 107"/>
                <a:gd name="T113" fmla="*/ 66 h 185"/>
                <a:gd name="T114" fmla="*/ 24 w 107"/>
                <a:gd name="T115" fmla="*/ 48 h 185"/>
                <a:gd name="T116" fmla="*/ 30 w 107"/>
                <a:gd name="T117" fmla="*/ 24 h 185"/>
                <a:gd name="T118" fmla="*/ 48 w 107"/>
                <a:gd name="T119" fmla="*/ 6 h 18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7"/>
                <a:gd name="T181" fmla="*/ 0 h 185"/>
                <a:gd name="T182" fmla="*/ 107 w 107"/>
                <a:gd name="T183" fmla="*/ 185 h 18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7" h="185">
                  <a:moveTo>
                    <a:pt x="65" y="0"/>
                  </a:moveTo>
                  <a:lnTo>
                    <a:pt x="65" y="6"/>
                  </a:lnTo>
                  <a:lnTo>
                    <a:pt x="71" y="12"/>
                  </a:lnTo>
                  <a:lnTo>
                    <a:pt x="77" y="12"/>
                  </a:lnTo>
                  <a:lnTo>
                    <a:pt x="83" y="12"/>
                  </a:lnTo>
                  <a:lnTo>
                    <a:pt x="89" y="18"/>
                  </a:lnTo>
                  <a:lnTo>
                    <a:pt x="83" y="18"/>
                  </a:lnTo>
                  <a:lnTo>
                    <a:pt x="83" y="24"/>
                  </a:lnTo>
                  <a:lnTo>
                    <a:pt x="77" y="24"/>
                  </a:lnTo>
                  <a:lnTo>
                    <a:pt x="71" y="24"/>
                  </a:lnTo>
                  <a:lnTo>
                    <a:pt x="65" y="24"/>
                  </a:lnTo>
                  <a:lnTo>
                    <a:pt x="60" y="24"/>
                  </a:lnTo>
                  <a:lnTo>
                    <a:pt x="60" y="30"/>
                  </a:lnTo>
                  <a:lnTo>
                    <a:pt x="54" y="30"/>
                  </a:lnTo>
                  <a:lnTo>
                    <a:pt x="54" y="36"/>
                  </a:lnTo>
                  <a:lnTo>
                    <a:pt x="54" y="42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5" y="48"/>
                  </a:lnTo>
                  <a:lnTo>
                    <a:pt x="71" y="48"/>
                  </a:lnTo>
                  <a:lnTo>
                    <a:pt x="77" y="48"/>
                  </a:lnTo>
                  <a:lnTo>
                    <a:pt x="77" y="42"/>
                  </a:lnTo>
                  <a:lnTo>
                    <a:pt x="77" y="36"/>
                  </a:lnTo>
                  <a:lnTo>
                    <a:pt x="83" y="36"/>
                  </a:lnTo>
                  <a:lnTo>
                    <a:pt x="83" y="30"/>
                  </a:lnTo>
                  <a:lnTo>
                    <a:pt x="89" y="30"/>
                  </a:lnTo>
                  <a:lnTo>
                    <a:pt x="95" y="30"/>
                  </a:lnTo>
                  <a:lnTo>
                    <a:pt x="95" y="36"/>
                  </a:lnTo>
                  <a:lnTo>
                    <a:pt x="95" y="42"/>
                  </a:lnTo>
                  <a:lnTo>
                    <a:pt x="89" y="48"/>
                  </a:lnTo>
                  <a:lnTo>
                    <a:pt x="83" y="54"/>
                  </a:lnTo>
                  <a:lnTo>
                    <a:pt x="77" y="60"/>
                  </a:lnTo>
                  <a:lnTo>
                    <a:pt x="77" y="66"/>
                  </a:lnTo>
                  <a:lnTo>
                    <a:pt x="83" y="66"/>
                  </a:lnTo>
                  <a:lnTo>
                    <a:pt x="83" y="72"/>
                  </a:lnTo>
                  <a:lnTo>
                    <a:pt x="89" y="72"/>
                  </a:lnTo>
                  <a:lnTo>
                    <a:pt x="95" y="72"/>
                  </a:lnTo>
                  <a:lnTo>
                    <a:pt x="101" y="72"/>
                  </a:lnTo>
                  <a:lnTo>
                    <a:pt x="107" y="72"/>
                  </a:lnTo>
                  <a:lnTo>
                    <a:pt x="107" y="78"/>
                  </a:lnTo>
                  <a:lnTo>
                    <a:pt x="107" y="90"/>
                  </a:lnTo>
                  <a:lnTo>
                    <a:pt x="107" y="96"/>
                  </a:lnTo>
                  <a:lnTo>
                    <a:pt x="107" y="108"/>
                  </a:lnTo>
                  <a:lnTo>
                    <a:pt x="101" y="113"/>
                  </a:lnTo>
                  <a:lnTo>
                    <a:pt x="95" y="125"/>
                  </a:lnTo>
                  <a:lnTo>
                    <a:pt x="89" y="131"/>
                  </a:lnTo>
                  <a:lnTo>
                    <a:pt x="83" y="137"/>
                  </a:lnTo>
                  <a:lnTo>
                    <a:pt x="71" y="149"/>
                  </a:lnTo>
                  <a:lnTo>
                    <a:pt x="65" y="155"/>
                  </a:lnTo>
                  <a:lnTo>
                    <a:pt x="60" y="161"/>
                  </a:lnTo>
                  <a:lnTo>
                    <a:pt x="48" y="167"/>
                  </a:lnTo>
                  <a:lnTo>
                    <a:pt x="42" y="173"/>
                  </a:lnTo>
                  <a:lnTo>
                    <a:pt x="30" y="179"/>
                  </a:lnTo>
                  <a:lnTo>
                    <a:pt x="24" y="179"/>
                  </a:lnTo>
                  <a:lnTo>
                    <a:pt x="18" y="179"/>
                  </a:lnTo>
                  <a:lnTo>
                    <a:pt x="12" y="185"/>
                  </a:lnTo>
                  <a:lnTo>
                    <a:pt x="6" y="185"/>
                  </a:lnTo>
                  <a:lnTo>
                    <a:pt x="0" y="185"/>
                  </a:lnTo>
                  <a:lnTo>
                    <a:pt x="6" y="185"/>
                  </a:lnTo>
                  <a:lnTo>
                    <a:pt x="6" y="179"/>
                  </a:lnTo>
                  <a:lnTo>
                    <a:pt x="12" y="173"/>
                  </a:lnTo>
                  <a:lnTo>
                    <a:pt x="18" y="167"/>
                  </a:lnTo>
                  <a:lnTo>
                    <a:pt x="18" y="161"/>
                  </a:lnTo>
                  <a:lnTo>
                    <a:pt x="24" y="155"/>
                  </a:lnTo>
                  <a:lnTo>
                    <a:pt x="24" y="149"/>
                  </a:lnTo>
                  <a:lnTo>
                    <a:pt x="24" y="143"/>
                  </a:lnTo>
                  <a:lnTo>
                    <a:pt x="24" y="137"/>
                  </a:lnTo>
                  <a:lnTo>
                    <a:pt x="24" y="125"/>
                  </a:lnTo>
                  <a:lnTo>
                    <a:pt x="24" y="119"/>
                  </a:lnTo>
                  <a:lnTo>
                    <a:pt x="18" y="108"/>
                  </a:lnTo>
                  <a:lnTo>
                    <a:pt x="18" y="96"/>
                  </a:lnTo>
                  <a:lnTo>
                    <a:pt x="18" y="90"/>
                  </a:lnTo>
                  <a:lnTo>
                    <a:pt x="18" y="84"/>
                  </a:lnTo>
                  <a:lnTo>
                    <a:pt x="18" y="72"/>
                  </a:lnTo>
                  <a:lnTo>
                    <a:pt x="18" y="66"/>
                  </a:lnTo>
                  <a:lnTo>
                    <a:pt x="18" y="60"/>
                  </a:lnTo>
                  <a:lnTo>
                    <a:pt x="24" y="48"/>
                  </a:lnTo>
                  <a:lnTo>
                    <a:pt x="24" y="36"/>
                  </a:lnTo>
                  <a:lnTo>
                    <a:pt x="30" y="24"/>
                  </a:lnTo>
                  <a:lnTo>
                    <a:pt x="42" y="12"/>
                  </a:lnTo>
                  <a:lnTo>
                    <a:pt x="48" y="6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46" name="Freeform 492"/>
            <p:cNvSpPr>
              <a:spLocks/>
            </p:cNvSpPr>
            <p:nvPr/>
          </p:nvSpPr>
          <p:spPr bwMode="auto">
            <a:xfrm>
              <a:off x="4857" y="1828"/>
              <a:ext cx="477" cy="305"/>
            </a:xfrm>
            <a:custGeom>
              <a:avLst/>
              <a:gdLst>
                <a:gd name="T0" fmla="*/ 257 w 477"/>
                <a:gd name="T1" fmla="*/ 83 h 305"/>
                <a:gd name="T2" fmla="*/ 280 w 477"/>
                <a:gd name="T3" fmla="*/ 36 h 305"/>
                <a:gd name="T4" fmla="*/ 298 w 477"/>
                <a:gd name="T5" fmla="*/ 12 h 305"/>
                <a:gd name="T6" fmla="*/ 310 w 477"/>
                <a:gd name="T7" fmla="*/ 18 h 305"/>
                <a:gd name="T8" fmla="*/ 328 w 477"/>
                <a:gd name="T9" fmla="*/ 53 h 305"/>
                <a:gd name="T10" fmla="*/ 352 w 477"/>
                <a:gd name="T11" fmla="*/ 101 h 305"/>
                <a:gd name="T12" fmla="*/ 340 w 477"/>
                <a:gd name="T13" fmla="*/ 155 h 305"/>
                <a:gd name="T14" fmla="*/ 316 w 477"/>
                <a:gd name="T15" fmla="*/ 185 h 305"/>
                <a:gd name="T16" fmla="*/ 304 w 477"/>
                <a:gd name="T17" fmla="*/ 209 h 305"/>
                <a:gd name="T18" fmla="*/ 322 w 477"/>
                <a:gd name="T19" fmla="*/ 191 h 305"/>
                <a:gd name="T20" fmla="*/ 352 w 477"/>
                <a:gd name="T21" fmla="*/ 155 h 305"/>
                <a:gd name="T22" fmla="*/ 406 w 477"/>
                <a:gd name="T23" fmla="*/ 137 h 305"/>
                <a:gd name="T24" fmla="*/ 424 w 477"/>
                <a:gd name="T25" fmla="*/ 143 h 305"/>
                <a:gd name="T26" fmla="*/ 454 w 477"/>
                <a:gd name="T27" fmla="*/ 155 h 305"/>
                <a:gd name="T28" fmla="*/ 466 w 477"/>
                <a:gd name="T29" fmla="*/ 173 h 305"/>
                <a:gd name="T30" fmla="*/ 436 w 477"/>
                <a:gd name="T31" fmla="*/ 185 h 305"/>
                <a:gd name="T32" fmla="*/ 400 w 477"/>
                <a:gd name="T33" fmla="*/ 221 h 305"/>
                <a:gd name="T34" fmla="*/ 352 w 477"/>
                <a:gd name="T35" fmla="*/ 227 h 305"/>
                <a:gd name="T36" fmla="*/ 334 w 477"/>
                <a:gd name="T37" fmla="*/ 227 h 305"/>
                <a:gd name="T38" fmla="*/ 328 w 477"/>
                <a:gd name="T39" fmla="*/ 227 h 305"/>
                <a:gd name="T40" fmla="*/ 334 w 477"/>
                <a:gd name="T41" fmla="*/ 209 h 305"/>
                <a:gd name="T42" fmla="*/ 334 w 477"/>
                <a:gd name="T43" fmla="*/ 203 h 305"/>
                <a:gd name="T44" fmla="*/ 322 w 477"/>
                <a:gd name="T45" fmla="*/ 203 h 305"/>
                <a:gd name="T46" fmla="*/ 310 w 477"/>
                <a:gd name="T47" fmla="*/ 221 h 305"/>
                <a:gd name="T48" fmla="*/ 310 w 477"/>
                <a:gd name="T49" fmla="*/ 227 h 305"/>
                <a:gd name="T50" fmla="*/ 310 w 477"/>
                <a:gd name="T51" fmla="*/ 215 h 305"/>
                <a:gd name="T52" fmla="*/ 286 w 477"/>
                <a:gd name="T53" fmla="*/ 209 h 305"/>
                <a:gd name="T54" fmla="*/ 268 w 477"/>
                <a:gd name="T55" fmla="*/ 215 h 305"/>
                <a:gd name="T56" fmla="*/ 257 w 477"/>
                <a:gd name="T57" fmla="*/ 221 h 305"/>
                <a:gd name="T58" fmla="*/ 233 w 477"/>
                <a:gd name="T59" fmla="*/ 227 h 305"/>
                <a:gd name="T60" fmla="*/ 221 w 477"/>
                <a:gd name="T61" fmla="*/ 245 h 305"/>
                <a:gd name="T62" fmla="*/ 191 w 477"/>
                <a:gd name="T63" fmla="*/ 287 h 305"/>
                <a:gd name="T64" fmla="*/ 155 w 477"/>
                <a:gd name="T65" fmla="*/ 305 h 305"/>
                <a:gd name="T66" fmla="*/ 125 w 477"/>
                <a:gd name="T67" fmla="*/ 305 h 305"/>
                <a:gd name="T68" fmla="*/ 107 w 477"/>
                <a:gd name="T69" fmla="*/ 305 h 305"/>
                <a:gd name="T70" fmla="*/ 71 w 477"/>
                <a:gd name="T71" fmla="*/ 293 h 305"/>
                <a:gd name="T72" fmla="*/ 36 w 477"/>
                <a:gd name="T73" fmla="*/ 275 h 305"/>
                <a:gd name="T74" fmla="*/ 0 w 477"/>
                <a:gd name="T75" fmla="*/ 269 h 305"/>
                <a:gd name="T76" fmla="*/ 24 w 477"/>
                <a:gd name="T77" fmla="*/ 245 h 305"/>
                <a:gd name="T78" fmla="*/ 83 w 477"/>
                <a:gd name="T79" fmla="*/ 191 h 305"/>
                <a:gd name="T80" fmla="*/ 125 w 477"/>
                <a:gd name="T81" fmla="*/ 179 h 305"/>
                <a:gd name="T82" fmla="*/ 173 w 477"/>
                <a:gd name="T83" fmla="*/ 179 h 305"/>
                <a:gd name="T84" fmla="*/ 215 w 477"/>
                <a:gd name="T85" fmla="*/ 197 h 305"/>
                <a:gd name="T86" fmla="*/ 233 w 477"/>
                <a:gd name="T87" fmla="*/ 209 h 305"/>
                <a:gd name="T88" fmla="*/ 251 w 477"/>
                <a:gd name="T89" fmla="*/ 215 h 305"/>
                <a:gd name="T90" fmla="*/ 268 w 477"/>
                <a:gd name="T91" fmla="*/ 209 h 305"/>
                <a:gd name="T92" fmla="*/ 263 w 477"/>
                <a:gd name="T93" fmla="*/ 203 h 305"/>
                <a:gd name="T94" fmla="*/ 239 w 477"/>
                <a:gd name="T95" fmla="*/ 203 h 305"/>
                <a:gd name="T96" fmla="*/ 215 w 477"/>
                <a:gd name="T97" fmla="*/ 197 h 305"/>
                <a:gd name="T98" fmla="*/ 167 w 477"/>
                <a:gd name="T99" fmla="*/ 173 h 305"/>
                <a:gd name="T100" fmla="*/ 137 w 477"/>
                <a:gd name="T101" fmla="*/ 113 h 305"/>
                <a:gd name="T102" fmla="*/ 137 w 477"/>
                <a:gd name="T103" fmla="*/ 59 h 305"/>
                <a:gd name="T104" fmla="*/ 173 w 477"/>
                <a:gd name="T105" fmla="*/ 77 h 305"/>
                <a:gd name="T106" fmla="*/ 221 w 477"/>
                <a:gd name="T107" fmla="*/ 95 h 305"/>
                <a:gd name="T108" fmla="*/ 251 w 477"/>
                <a:gd name="T109" fmla="*/ 113 h 305"/>
                <a:gd name="T110" fmla="*/ 268 w 477"/>
                <a:gd name="T111" fmla="*/ 161 h 305"/>
                <a:gd name="T112" fmla="*/ 274 w 477"/>
                <a:gd name="T113" fmla="*/ 197 h 305"/>
                <a:gd name="T114" fmla="*/ 292 w 477"/>
                <a:gd name="T115" fmla="*/ 209 h 305"/>
                <a:gd name="T116" fmla="*/ 298 w 477"/>
                <a:gd name="T117" fmla="*/ 203 h 305"/>
                <a:gd name="T118" fmla="*/ 286 w 477"/>
                <a:gd name="T119" fmla="*/ 179 h 305"/>
                <a:gd name="T120" fmla="*/ 257 w 477"/>
                <a:gd name="T121" fmla="*/ 125 h 30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77"/>
                <a:gd name="T184" fmla="*/ 0 h 305"/>
                <a:gd name="T185" fmla="*/ 477 w 477"/>
                <a:gd name="T186" fmla="*/ 305 h 30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77" h="305">
                  <a:moveTo>
                    <a:pt x="257" y="125"/>
                  </a:moveTo>
                  <a:lnTo>
                    <a:pt x="257" y="113"/>
                  </a:lnTo>
                  <a:lnTo>
                    <a:pt x="257" y="101"/>
                  </a:lnTo>
                  <a:lnTo>
                    <a:pt x="257" y="95"/>
                  </a:lnTo>
                  <a:lnTo>
                    <a:pt x="257" y="83"/>
                  </a:lnTo>
                  <a:lnTo>
                    <a:pt x="263" y="71"/>
                  </a:lnTo>
                  <a:lnTo>
                    <a:pt x="263" y="59"/>
                  </a:lnTo>
                  <a:lnTo>
                    <a:pt x="268" y="53"/>
                  </a:lnTo>
                  <a:lnTo>
                    <a:pt x="274" y="42"/>
                  </a:lnTo>
                  <a:lnTo>
                    <a:pt x="280" y="36"/>
                  </a:lnTo>
                  <a:lnTo>
                    <a:pt x="286" y="30"/>
                  </a:lnTo>
                  <a:lnTo>
                    <a:pt x="292" y="24"/>
                  </a:lnTo>
                  <a:lnTo>
                    <a:pt x="292" y="18"/>
                  </a:lnTo>
                  <a:lnTo>
                    <a:pt x="298" y="12"/>
                  </a:lnTo>
                  <a:lnTo>
                    <a:pt x="298" y="6"/>
                  </a:lnTo>
                  <a:lnTo>
                    <a:pt x="304" y="0"/>
                  </a:lnTo>
                  <a:lnTo>
                    <a:pt x="304" y="6"/>
                  </a:lnTo>
                  <a:lnTo>
                    <a:pt x="304" y="12"/>
                  </a:lnTo>
                  <a:lnTo>
                    <a:pt x="310" y="18"/>
                  </a:lnTo>
                  <a:lnTo>
                    <a:pt x="310" y="24"/>
                  </a:lnTo>
                  <a:lnTo>
                    <a:pt x="316" y="36"/>
                  </a:lnTo>
                  <a:lnTo>
                    <a:pt x="322" y="42"/>
                  </a:lnTo>
                  <a:lnTo>
                    <a:pt x="328" y="47"/>
                  </a:lnTo>
                  <a:lnTo>
                    <a:pt x="328" y="53"/>
                  </a:lnTo>
                  <a:lnTo>
                    <a:pt x="334" y="59"/>
                  </a:lnTo>
                  <a:lnTo>
                    <a:pt x="340" y="65"/>
                  </a:lnTo>
                  <a:lnTo>
                    <a:pt x="346" y="71"/>
                  </a:lnTo>
                  <a:lnTo>
                    <a:pt x="346" y="77"/>
                  </a:lnTo>
                  <a:lnTo>
                    <a:pt x="352" y="101"/>
                  </a:lnTo>
                  <a:lnTo>
                    <a:pt x="352" y="113"/>
                  </a:lnTo>
                  <a:lnTo>
                    <a:pt x="352" y="131"/>
                  </a:lnTo>
                  <a:lnTo>
                    <a:pt x="346" y="143"/>
                  </a:lnTo>
                  <a:lnTo>
                    <a:pt x="340" y="149"/>
                  </a:lnTo>
                  <a:lnTo>
                    <a:pt x="340" y="155"/>
                  </a:lnTo>
                  <a:lnTo>
                    <a:pt x="334" y="161"/>
                  </a:lnTo>
                  <a:lnTo>
                    <a:pt x="328" y="167"/>
                  </a:lnTo>
                  <a:lnTo>
                    <a:pt x="322" y="173"/>
                  </a:lnTo>
                  <a:lnTo>
                    <a:pt x="316" y="179"/>
                  </a:lnTo>
                  <a:lnTo>
                    <a:pt x="316" y="185"/>
                  </a:lnTo>
                  <a:lnTo>
                    <a:pt x="310" y="197"/>
                  </a:lnTo>
                  <a:lnTo>
                    <a:pt x="304" y="197"/>
                  </a:lnTo>
                  <a:lnTo>
                    <a:pt x="304" y="203"/>
                  </a:lnTo>
                  <a:lnTo>
                    <a:pt x="304" y="209"/>
                  </a:lnTo>
                  <a:lnTo>
                    <a:pt x="310" y="209"/>
                  </a:lnTo>
                  <a:lnTo>
                    <a:pt x="316" y="203"/>
                  </a:lnTo>
                  <a:lnTo>
                    <a:pt x="316" y="197"/>
                  </a:lnTo>
                  <a:lnTo>
                    <a:pt x="322" y="191"/>
                  </a:lnTo>
                  <a:lnTo>
                    <a:pt x="322" y="179"/>
                  </a:lnTo>
                  <a:lnTo>
                    <a:pt x="328" y="179"/>
                  </a:lnTo>
                  <a:lnTo>
                    <a:pt x="328" y="173"/>
                  </a:lnTo>
                  <a:lnTo>
                    <a:pt x="340" y="161"/>
                  </a:lnTo>
                  <a:lnTo>
                    <a:pt x="352" y="155"/>
                  </a:lnTo>
                  <a:lnTo>
                    <a:pt x="358" y="143"/>
                  </a:lnTo>
                  <a:lnTo>
                    <a:pt x="370" y="143"/>
                  </a:lnTo>
                  <a:lnTo>
                    <a:pt x="382" y="137"/>
                  </a:lnTo>
                  <a:lnTo>
                    <a:pt x="394" y="137"/>
                  </a:lnTo>
                  <a:lnTo>
                    <a:pt x="406" y="137"/>
                  </a:lnTo>
                  <a:lnTo>
                    <a:pt x="412" y="137"/>
                  </a:lnTo>
                  <a:lnTo>
                    <a:pt x="418" y="137"/>
                  </a:lnTo>
                  <a:lnTo>
                    <a:pt x="424" y="137"/>
                  </a:lnTo>
                  <a:lnTo>
                    <a:pt x="424" y="143"/>
                  </a:lnTo>
                  <a:lnTo>
                    <a:pt x="430" y="143"/>
                  </a:lnTo>
                  <a:lnTo>
                    <a:pt x="436" y="149"/>
                  </a:lnTo>
                  <a:lnTo>
                    <a:pt x="442" y="149"/>
                  </a:lnTo>
                  <a:lnTo>
                    <a:pt x="448" y="155"/>
                  </a:lnTo>
                  <a:lnTo>
                    <a:pt x="454" y="155"/>
                  </a:lnTo>
                  <a:lnTo>
                    <a:pt x="460" y="161"/>
                  </a:lnTo>
                  <a:lnTo>
                    <a:pt x="466" y="167"/>
                  </a:lnTo>
                  <a:lnTo>
                    <a:pt x="477" y="167"/>
                  </a:lnTo>
                  <a:lnTo>
                    <a:pt x="472" y="173"/>
                  </a:lnTo>
                  <a:lnTo>
                    <a:pt x="466" y="173"/>
                  </a:lnTo>
                  <a:lnTo>
                    <a:pt x="460" y="173"/>
                  </a:lnTo>
                  <a:lnTo>
                    <a:pt x="454" y="173"/>
                  </a:lnTo>
                  <a:lnTo>
                    <a:pt x="448" y="179"/>
                  </a:lnTo>
                  <a:lnTo>
                    <a:pt x="442" y="179"/>
                  </a:lnTo>
                  <a:lnTo>
                    <a:pt x="436" y="185"/>
                  </a:lnTo>
                  <a:lnTo>
                    <a:pt x="430" y="191"/>
                  </a:lnTo>
                  <a:lnTo>
                    <a:pt x="424" y="197"/>
                  </a:lnTo>
                  <a:lnTo>
                    <a:pt x="418" y="203"/>
                  </a:lnTo>
                  <a:lnTo>
                    <a:pt x="406" y="215"/>
                  </a:lnTo>
                  <a:lnTo>
                    <a:pt x="400" y="221"/>
                  </a:lnTo>
                  <a:lnTo>
                    <a:pt x="388" y="227"/>
                  </a:lnTo>
                  <a:lnTo>
                    <a:pt x="376" y="233"/>
                  </a:lnTo>
                  <a:lnTo>
                    <a:pt x="364" y="233"/>
                  </a:lnTo>
                  <a:lnTo>
                    <a:pt x="352" y="227"/>
                  </a:lnTo>
                  <a:lnTo>
                    <a:pt x="346" y="227"/>
                  </a:lnTo>
                  <a:lnTo>
                    <a:pt x="340" y="227"/>
                  </a:lnTo>
                  <a:lnTo>
                    <a:pt x="334" y="227"/>
                  </a:lnTo>
                  <a:lnTo>
                    <a:pt x="328" y="227"/>
                  </a:lnTo>
                  <a:lnTo>
                    <a:pt x="322" y="227"/>
                  </a:lnTo>
                  <a:lnTo>
                    <a:pt x="328" y="227"/>
                  </a:lnTo>
                  <a:lnTo>
                    <a:pt x="334" y="221"/>
                  </a:lnTo>
                  <a:lnTo>
                    <a:pt x="334" y="215"/>
                  </a:lnTo>
                  <a:lnTo>
                    <a:pt x="334" y="209"/>
                  </a:lnTo>
                  <a:lnTo>
                    <a:pt x="334" y="203"/>
                  </a:lnTo>
                  <a:lnTo>
                    <a:pt x="328" y="203"/>
                  </a:lnTo>
                  <a:lnTo>
                    <a:pt x="322" y="203"/>
                  </a:lnTo>
                  <a:lnTo>
                    <a:pt x="316" y="203"/>
                  </a:lnTo>
                  <a:lnTo>
                    <a:pt x="316" y="209"/>
                  </a:lnTo>
                  <a:lnTo>
                    <a:pt x="310" y="215"/>
                  </a:lnTo>
                  <a:lnTo>
                    <a:pt x="310" y="221"/>
                  </a:lnTo>
                  <a:lnTo>
                    <a:pt x="316" y="221"/>
                  </a:lnTo>
                  <a:lnTo>
                    <a:pt x="316" y="227"/>
                  </a:lnTo>
                  <a:lnTo>
                    <a:pt x="310" y="227"/>
                  </a:lnTo>
                  <a:lnTo>
                    <a:pt x="310" y="221"/>
                  </a:lnTo>
                  <a:lnTo>
                    <a:pt x="310" y="215"/>
                  </a:lnTo>
                  <a:lnTo>
                    <a:pt x="304" y="215"/>
                  </a:lnTo>
                  <a:lnTo>
                    <a:pt x="292" y="215"/>
                  </a:lnTo>
                  <a:lnTo>
                    <a:pt x="286" y="209"/>
                  </a:lnTo>
                  <a:lnTo>
                    <a:pt x="280" y="209"/>
                  </a:lnTo>
                  <a:lnTo>
                    <a:pt x="274" y="209"/>
                  </a:lnTo>
                  <a:lnTo>
                    <a:pt x="268" y="215"/>
                  </a:lnTo>
                  <a:lnTo>
                    <a:pt x="268" y="221"/>
                  </a:lnTo>
                  <a:lnTo>
                    <a:pt x="263" y="221"/>
                  </a:lnTo>
                  <a:lnTo>
                    <a:pt x="257" y="221"/>
                  </a:lnTo>
                  <a:lnTo>
                    <a:pt x="251" y="221"/>
                  </a:lnTo>
                  <a:lnTo>
                    <a:pt x="245" y="221"/>
                  </a:lnTo>
                  <a:lnTo>
                    <a:pt x="239" y="221"/>
                  </a:lnTo>
                  <a:lnTo>
                    <a:pt x="233" y="227"/>
                  </a:lnTo>
                  <a:lnTo>
                    <a:pt x="227" y="227"/>
                  </a:lnTo>
                  <a:lnTo>
                    <a:pt x="227" y="233"/>
                  </a:lnTo>
                  <a:lnTo>
                    <a:pt x="221" y="239"/>
                  </a:lnTo>
                  <a:lnTo>
                    <a:pt x="221" y="245"/>
                  </a:lnTo>
                  <a:lnTo>
                    <a:pt x="215" y="257"/>
                  </a:lnTo>
                  <a:lnTo>
                    <a:pt x="209" y="263"/>
                  </a:lnTo>
                  <a:lnTo>
                    <a:pt x="203" y="275"/>
                  </a:lnTo>
                  <a:lnTo>
                    <a:pt x="197" y="281"/>
                  </a:lnTo>
                  <a:lnTo>
                    <a:pt x="191" y="287"/>
                  </a:lnTo>
                  <a:lnTo>
                    <a:pt x="185" y="293"/>
                  </a:lnTo>
                  <a:lnTo>
                    <a:pt x="179" y="299"/>
                  </a:lnTo>
                  <a:lnTo>
                    <a:pt x="173" y="299"/>
                  </a:lnTo>
                  <a:lnTo>
                    <a:pt x="161" y="305"/>
                  </a:lnTo>
                  <a:lnTo>
                    <a:pt x="155" y="305"/>
                  </a:lnTo>
                  <a:lnTo>
                    <a:pt x="149" y="305"/>
                  </a:lnTo>
                  <a:lnTo>
                    <a:pt x="143" y="305"/>
                  </a:lnTo>
                  <a:lnTo>
                    <a:pt x="137" y="305"/>
                  </a:lnTo>
                  <a:lnTo>
                    <a:pt x="131" y="305"/>
                  </a:lnTo>
                  <a:lnTo>
                    <a:pt x="125" y="305"/>
                  </a:lnTo>
                  <a:lnTo>
                    <a:pt x="119" y="305"/>
                  </a:lnTo>
                  <a:lnTo>
                    <a:pt x="113" y="305"/>
                  </a:lnTo>
                  <a:lnTo>
                    <a:pt x="107" y="305"/>
                  </a:lnTo>
                  <a:lnTo>
                    <a:pt x="101" y="305"/>
                  </a:lnTo>
                  <a:lnTo>
                    <a:pt x="95" y="299"/>
                  </a:lnTo>
                  <a:lnTo>
                    <a:pt x="83" y="299"/>
                  </a:lnTo>
                  <a:lnTo>
                    <a:pt x="77" y="293"/>
                  </a:lnTo>
                  <a:lnTo>
                    <a:pt x="71" y="293"/>
                  </a:lnTo>
                  <a:lnTo>
                    <a:pt x="65" y="287"/>
                  </a:lnTo>
                  <a:lnTo>
                    <a:pt x="59" y="281"/>
                  </a:lnTo>
                  <a:lnTo>
                    <a:pt x="54" y="281"/>
                  </a:lnTo>
                  <a:lnTo>
                    <a:pt x="42" y="275"/>
                  </a:lnTo>
                  <a:lnTo>
                    <a:pt x="36" y="275"/>
                  </a:lnTo>
                  <a:lnTo>
                    <a:pt x="30" y="275"/>
                  </a:lnTo>
                  <a:lnTo>
                    <a:pt x="18" y="269"/>
                  </a:lnTo>
                  <a:lnTo>
                    <a:pt x="12" y="269"/>
                  </a:lnTo>
                  <a:lnTo>
                    <a:pt x="6" y="269"/>
                  </a:lnTo>
                  <a:lnTo>
                    <a:pt x="0" y="269"/>
                  </a:lnTo>
                  <a:lnTo>
                    <a:pt x="6" y="263"/>
                  </a:lnTo>
                  <a:lnTo>
                    <a:pt x="12" y="251"/>
                  </a:lnTo>
                  <a:lnTo>
                    <a:pt x="24" y="245"/>
                  </a:lnTo>
                  <a:lnTo>
                    <a:pt x="36" y="233"/>
                  </a:lnTo>
                  <a:lnTo>
                    <a:pt x="48" y="221"/>
                  </a:lnTo>
                  <a:lnTo>
                    <a:pt x="59" y="209"/>
                  </a:lnTo>
                  <a:lnTo>
                    <a:pt x="71" y="197"/>
                  </a:lnTo>
                  <a:lnTo>
                    <a:pt x="83" y="191"/>
                  </a:lnTo>
                  <a:lnTo>
                    <a:pt x="95" y="185"/>
                  </a:lnTo>
                  <a:lnTo>
                    <a:pt x="101" y="185"/>
                  </a:lnTo>
                  <a:lnTo>
                    <a:pt x="107" y="185"/>
                  </a:lnTo>
                  <a:lnTo>
                    <a:pt x="119" y="185"/>
                  </a:lnTo>
                  <a:lnTo>
                    <a:pt x="125" y="179"/>
                  </a:lnTo>
                  <a:lnTo>
                    <a:pt x="137" y="179"/>
                  </a:lnTo>
                  <a:lnTo>
                    <a:pt x="149" y="179"/>
                  </a:lnTo>
                  <a:lnTo>
                    <a:pt x="155" y="179"/>
                  </a:lnTo>
                  <a:lnTo>
                    <a:pt x="167" y="179"/>
                  </a:lnTo>
                  <a:lnTo>
                    <a:pt x="173" y="179"/>
                  </a:lnTo>
                  <a:lnTo>
                    <a:pt x="185" y="179"/>
                  </a:lnTo>
                  <a:lnTo>
                    <a:pt x="191" y="185"/>
                  </a:lnTo>
                  <a:lnTo>
                    <a:pt x="203" y="191"/>
                  </a:lnTo>
                  <a:lnTo>
                    <a:pt x="209" y="191"/>
                  </a:lnTo>
                  <a:lnTo>
                    <a:pt x="215" y="197"/>
                  </a:lnTo>
                  <a:lnTo>
                    <a:pt x="221" y="197"/>
                  </a:lnTo>
                  <a:lnTo>
                    <a:pt x="227" y="203"/>
                  </a:lnTo>
                  <a:lnTo>
                    <a:pt x="233" y="209"/>
                  </a:lnTo>
                  <a:lnTo>
                    <a:pt x="239" y="215"/>
                  </a:lnTo>
                  <a:lnTo>
                    <a:pt x="245" y="215"/>
                  </a:lnTo>
                  <a:lnTo>
                    <a:pt x="251" y="215"/>
                  </a:lnTo>
                  <a:lnTo>
                    <a:pt x="257" y="215"/>
                  </a:lnTo>
                  <a:lnTo>
                    <a:pt x="263" y="215"/>
                  </a:lnTo>
                  <a:lnTo>
                    <a:pt x="263" y="209"/>
                  </a:lnTo>
                  <a:lnTo>
                    <a:pt x="268" y="209"/>
                  </a:lnTo>
                  <a:lnTo>
                    <a:pt x="268" y="203"/>
                  </a:lnTo>
                  <a:lnTo>
                    <a:pt x="263" y="203"/>
                  </a:lnTo>
                  <a:lnTo>
                    <a:pt x="257" y="203"/>
                  </a:lnTo>
                  <a:lnTo>
                    <a:pt x="251" y="203"/>
                  </a:lnTo>
                  <a:lnTo>
                    <a:pt x="245" y="203"/>
                  </a:lnTo>
                  <a:lnTo>
                    <a:pt x="239" y="203"/>
                  </a:lnTo>
                  <a:lnTo>
                    <a:pt x="233" y="203"/>
                  </a:lnTo>
                  <a:lnTo>
                    <a:pt x="227" y="203"/>
                  </a:lnTo>
                  <a:lnTo>
                    <a:pt x="221" y="203"/>
                  </a:lnTo>
                  <a:lnTo>
                    <a:pt x="215" y="197"/>
                  </a:lnTo>
                  <a:lnTo>
                    <a:pt x="209" y="197"/>
                  </a:lnTo>
                  <a:lnTo>
                    <a:pt x="197" y="191"/>
                  </a:lnTo>
                  <a:lnTo>
                    <a:pt x="191" y="185"/>
                  </a:lnTo>
                  <a:lnTo>
                    <a:pt x="179" y="179"/>
                  </a:lnTo>
                  <a:lnTo>
                    <a:pt x="167" y="173"/>
                  </a:lnTo>
                  <a:lnTo>
                    <a:pt x="161" y="161"/>
                  </a:lnTo>
                  <a:lnTo>
                    <a:pt x="155" y="155"/>
                  </a:lnTo>
                  <a:lnTo>
                    <a:pt x="149" y="143"/>
                  </a:lnTo>
                  <a:lnTo>
                    <a:pt x="143" y="125"/>
                  </a:lnTo>
                  <a:lnTo>
                    <a:pt x="137" y="113"/>
                  </a:lnTo>
                  <a:lnTo>
                    <a:pt x="137" y="101"/>
                  </a:lnTo>
                  <a:lnTo>
                    <a:pt x="137" y="89"/>
                  </a:lnTo>
                  <a:lnTo>
                    <a:pt x="137" y="77"/>
                  </a:lnTo>
                  <a:lnTo>
                    <a:pt x="137" y="71"/>
                  </a:lnTo>
                  <a:lnTo>
                    <a:pt x="137" y="59"/>
                  </a:lnTo>
                  <a:lnTo>
                    <a:pt x="143" y="53"/>
                  </a:lnTo>
                  <a:lnTo>
                    <a:pt x="143" y="59"/>
                  </a:lnTo>
                  <a:lnTo>
                    <a:pt x="155" y="65"/>
                  </a:lnTo>
                  <a:lnTo>
                    <a:pt x="161" y="71"/>
                  </a:lnTo>
                  <a:lnTo>
                    <a:pt x="173" y="77"/>
                  </a:lnTo>
                  <a:lnTo>
                    <a:pt x="185" y="83"/>
                  </a:lnTo>
                  <a:lnTo>
                    <a:pt x="197" y="89"/>
                  </a:lnTo>
                  <a:lnTo>
                    <a:pt x="203" y="89"/>
                  </a:lnTo>
                  <a:lnTo>
                    <a:pt x="215" y="95"/>
                  </a:lnTo>
                  <a:lnTo>
                    <a:pt x="221" y="95"/>
                  </a:lnTo>
                  <a:lnTo>
                    <a:pt x="227" y="95"/>
                  </a:lnTo>
                  <a:lnTo>
                    <a:pt x="233" y="101"/>
                  </a:lnTo>
                  <a:lnTo>
                    <a:pt x="239" y="101"/>
                  </a:lnTo>
                  <a:lnTo>
                    <a:pt x="245" y="107"/>
                  </a:lnTo>
                  <a:lnTo>
                    <a:pt x="251" y="113"/>
                  </a:lnTo>
                  <a:lnTo>
                    <a:pt x="257" y="119"/>
                  </a:lnTo>
                  <a:lnTo>
                    <a:pt x="257" y="131"/>
                  </a:lnTo>
                  <a:lnTo>
                    <a:pt x="263" y="143"/>
                  </a:lnTo>
                  <a:lnTo>
                    <a:pt x="268" y="149"/>
                  </a:lnTo>
                  <a:lnTo>
                    <a:pt x="268" y="161"/>
                  </a:lnTo>
                  <a:lnTo>
                    <a:pt x="268" y="179"/>
                  </a:lnTo>
                  <a:lnTo>
                    <a:pt x="268" y="185"/>
                  </a:lnTo>
                  <a:lnTo>
                    <a:pt x="274" y="191"/>
                  </a:lnTo>
                  <a:lnTo>
                    <a:pt x="274" y="197"/>
                  </a:lnTo>
                  <a:lnTo>
                    <a:pt x="280" y="197"/>
                  </a:lnTo>
                  <a:lnTo>
                    <a:pt x="280" y="203"/>
                  </a:lnTo>
                  <a:lnTo>
                    <a:pt x="286" y="203"/>
                  </a:lnTo>
                  <a:lnTo>
                    <a:pt x="292" y="209"/>
                  </a:lnTo>
                  <a:lnTo>
                    <a:pt x="298" y="209"/>
                  </a:lnTo>
                  <a:lnTo>
                    <a:pt x="298" y="203"/>
                  </a:lnTo>
                  <a:lnTo>
                    <a:pt x="298" y="197"/>
                  </a:lnTo>
                  <a:lnTo>
                    <a:pt x="298" y="191"/>
                  </a:lnTo>
                  <a:lnTo>
                    <a:pt x="292" y="185"/>
                  </a:lnTo>
                  <a:lnTo>
                    <a:pt x="286" y="179"/>
                  </a:lnTo>
                  <a:lnTo>
                    <a:pt x="280" y="173"/>
                  </a:lnTo>
                  <a:lnTo>
                    <a:pt x="274" y="161"/>
                  </a:lnTo>
                  <a:lnTo>
                    <a:pt x="268" y="149"/>
                  </a:lnTo>
                  <a:lnTo>
                    <a:pt x="263" y="137"/>
                  </a:lnTo>
                  <a:lnTo>
                    <a:pt x="257" y="125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47" name="Freeform 493"/>
            <p:cNvSpPr>
              <a:spLocks/>
            </p:cNvSpPr>
            <p:nvPr/>
          </p:nvSpPr>
          <p:spPr bwMode="auto">
            <a:xfrm>
              <a:off x="5179" y="2067"/>
              <a:ext cx="120" cy="149"/>
            </a:xfrm>
            <a:custGeom>
              <a:avLst/>
              <a:gdLst>
                <a:gd name="T0" fmla="*/ 30 w 120"/>
                <a:gd name="T1" fmla="*/ 6 h 149"/>
                <a:gd name="T2" fmla="*/ 24 w 120"/>
                <a:gd name="T3" fmla="*/ 12 h 149"/>
                <a:gd name="T4" fmla="*/ 18 w 120"/>
                <a:gd name="T5" fmla="*/ 12 h 149"/>
                <a:gd name="T6" fmla="*/ 12 w 120"/>
                <a:gd name="T7" fmla="*/ 12 h 149"/>
                <a:gd name="T8" fmla="*/ 12 w 120"/>
                <a:gd name="T9" fmla="*/ 6 h 149"/>
                <a:gd name="T10" fmla="*/ 6 w 120"/>
                <a:gd name="T11" fmla="*/ 6 h 149"/>
                <a:gd name="T12" fmla="*/ 0 w 120"/>
                <a:gd name="T13" fmla="*/ 0 h 149"/>
                <a:gd name="T14" fmla="*/ 0 w 120"/>
                <a:gd name="T15" fmla="*/ 0 h 149"/>
                <a:gd name="T16" fmla="*/ 0 w 120"/>
                <a:gd name="T17" fmla="*/ 6 h 149"/>
                <a:gd name="T18" fmla="*/ 6 w 120"/>
                <a:gd name="T19" fmla="*/ 12 h 149"/>
                <a:gd name="T20" fmla="*/ 12 w 120"/>
                <a:gd name="T21" fmla="*/ 12 h 149"/>
                <a:gd name="T22" fmla="*/ 18 w 120"/>
                <a:gd name="T23" fmla="*/ 12 h 149"/>
                <a:gd name="T24" fmla="*/ 18 w 120"/>
                <a:gd name="T25" fmla="*/ 18 h 149"/>
                <a:gd name="T26" fmla="*/ 24 w 120"/>
                <a:gd name="T27" fmla="*/ 24 h 149"/>
                <a:gd name="T28" fmla="*/ 18 w 120"/>
                <a:gd name="T29" fmla="*/ 30 h 149"/>
                <a:gd name="T30" fmla="*/ 18 w 120"/>
                <a:gd name="T31" fmla="*/ 36 h 149"/>
                <a:gd name="T32" fmla="*/ 12 w 120"/>
                <a:gd name="T33" fmla="*/ 36 h 149"/>
                <a:gd name="T34" fmla="*/ 6 w 120"/>
                <a:gd name="T35" fmla="*/ 36 h 149"/>
                <a:gd name="T36" fmla="*/ 0 w 120"/>
                <a:gd name="T37" fmla="*/ 54 h 149"/>
                <a:gd name="T38" fmla="*/ 0 w 120"/>
                <a:gd name="T39" fmla="*/ 78 h 149"/>
                <a:gd name="T40" fmla="*/ 18 w 120"/>
                <a:gd name="T41" fmla="*/ 101 h 149"/>
                <a:gd name="T42" fmla="*/ 48 w 120"/>
                <a:gd name="T43" fmla="*/ 119 h 149"/>
                <a:gd name="T44" fmla="*/ 78 w 120"/>
                <a:gd name="T45" fmla="*/ 131 h 149"/>
                <a:gd name="T46" fmla="*/ 90 w 120"/>
                <a:gd name="T47" fmla="*/ 137 h 149"/>
                <a:gd name="T48" fmla="*/ 108 w 120"/>
                <a:gd name="T49" fmla="*/ 143 h 149"/>
                <a:gd name="T50" fmla="*/ 120 w 120"/>
                <a:gd name="T51" fmla="*/ 149 h 149"/>
                <a:gd name="T52" fmla="*/ 120 w 120"/>
                <a:gd name="T53" fmla="*/ 143 h 149"/>
                <a:gd name="T54" fmla="*/ 114 w 120"/>
                <a:gd name="T55" fmla="*/ 125 h 149"/>
                <a:gd name="T56" fmla="*/ 108 w 120"/>
                <a:gd name="T57" fmla="*/ 107 h 149"/>
                <a:gd name="T58" fmla="*/ 102 w 120"/>
                <a:gd name="T59" fmla="*/ 84 h 149"/>
                <a:gd name="T60" fmla="*/ 102 w 120"/>
                <a:gd name="T61" fmla="*/ 72 h 149"/>
                <a:gd name="T62" fmla="*/ 96 w 120"/>
                <a:gd name="T63" fmla="*/ 48 h 149"/>
                <a:gd name="T64" fmla="*/ 78 w 120"/>
                <a:gd name="T65" fmla="*/ 24 h 149"/>
                <a:gd name="T66" fmla="*/ 54 w 120"/>
                <a:gd name="T67" fmla="*/ 6 h 14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0"/>
                <a:gd name="T103" fmla="*/ 0 h 149"/>
                <a:gd name="T104" fmla="*/ 120 w 120"/>
                <a:gd name="T105" fmla="*/ 149 h 14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0" h="149">
                  <a:moveTo>
                    <a:pt x="30" y="0"/>
                  </a:move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12" y="36"/>
                  </a:lnTo>
                  <a:lnTo>
                    <a:pt x="6" y="36"/>
                  </a:lnTo>
                  <a:lnTo>
                    <a:pt x="0" y="54"/>
                  </a:lnTo>
                  <a:lnTo>
                    <a:pt x="0" y="66"/>
                  </a:lnTo>
                  <a:lnTo>
                    <a:pt x="0" y="78"/>
                  </a:lnTo>
                  <a:lnTo>
                    <a:pt x="6" y="90"/>
                  </a:lnTo>
                  <a:lnTo>
                    <a:pt x="18" y="101"/>
                  </a:lnTo>
                  <a:lnTo>
                    <a:pt x="30" y="113"/>
                  </a:lnTo>
                  <a:lnTo>
                    <a:pt x="48" y="119"/>
                  </a:lnTo>
                  <a:lnTo>
                    <a:pt x="66" y="131"/>
                  </a:lnTo>
                  <a:lnTo>
                    <a:pt x="78" y="131"/>
                  </a:lnTo>
                  <a:lnTo>
                    <a:pt x="84" y="137"/>
                  </a:lnTo>
                  <a:lnTo>
                    <a:pt x="90" y="137"/>
                  </a:lnTo>
                  <a:lnTo>
                    <a:pt x="102" y="137"/>
                  </a:lnTo>
                  <a:lnTo>
                    <a:pt x="108" y="143"/>
                  </a:lnTo>
                  <a:lnTo>
                    <a:pt x="114" y="149"/>
                  </a:lnTo>
                  <a:lnTo>
                    <a:pt x="120" y="149"/>
                  </a:lnTo>
                  <a:lnTo>
                    <a:pt x="120" y="143"/>
                  </a:lnTo>
                  <a:lnTo>
                    <a:pt x="114" y="137"/>
                  </a:lnTo>
                  <a:lnTo>
                    <a:pt x="114" y="125"/>
                  </a:lnTo>
                  <a:lnTo>
                    <a:pt x="108" y="113"/>
                  </a:lnTo>
                  <a:lnTo>
                    <a:pt x="108" y="107"/>
                  </a:lnTo>
                  <a:lnTo>
                    <a:pt x="108" y="95"/>
                  </a:lnTo>
                  <a:lnTo>
                    <a:pt x="102" y="84"/>
                  </a:lnTo>
                  <a:lnTo>
                    <a:pt x="102" y="78"/>
                  </a:lnTo>
                  <a:lnTo>
                    <a:pt x="102" y="72"/>
                  </a:lnTo>
                  <a:lnTo>
                    <a:pt x="102" y="60"/>
                  </a:lnTo>
                  <a:lnTo>
                    <a:pt x="96" y="48"/>
                  </a:lnTo>
                  <a:lnTo>
                    <a:pt x="90" y="36"/>
                  </a:lnTo>
                  <a:lnTo>
                    <a:pt x="78" y="24"/>
                  </a:lnTo>
                  <a:lnTo>
                    <a:pt x="66" y="12"/>
                  </a:lnTo>
                  <a:lnTo>
                    <a:pt x="54" y="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48" name="Freeform 494"/>
            <p:cNvSpPr>
              <a:spLocks/>
            </p:cNvSpPr>
            <p:nvPr/>
          </p:nvSpPr>
          <p:spPr bwMode="auto">
            <a:xfrm>
              <a:off x="5149" y="2103"/>
              <a:ext cx="12" cy="12"/>
            </a:xfrm>
            <a:custGeom>
              <a:avLst/>
              <a:gdLst>
                <a:gd name="T0" fmla="*/ 12 w 12"/>
                <a:gd name="T1" fmla="*/ 6 h 12"/>
                <a:gd name="T2" fmla="*/ 12 w 12"/>
                <a:gd name="T3" fmla="*/ 12 h 12"/>
                <a:gd name="T4" fmla="*/ 12 w 12"/>
                <a:gd name="T5" fmla="*/ 12 h 12"/>
                <a:gd name="T6" fmla="*/ 6 w 12"/>
                <a:gd name="T7" fmla="*/ 12 h 12"/>
                <a:gd name="T8" fmla="*/ 6 w 12"/>
                <a:gd name="T9" fmla="*/ 12 h 12"/>
                <a:gd name="T10" fmla="*/ 0 w 12"/>
                <a:gd name="T11" fmla="*/ 12 h 12"/>
                <a:gd name="T12" fmla="*/ 0 w 12"/>
                <a:gd name="T13" fmla="*/ 12 h 12"/>
                <a:gd name="T14" fmla="*/ 0 w 12"/>
                <a:gd name="T15" fmla="*/ 6 h 12"/>
                <a:gd name="T16" fmla="*/ 0 w 12"/>
                <a:gd name="T17" fmla="*/ 6 h 12"/>
                <a:gd name="T18" fmla="*/ 0 w 12"/>
                <a:gd name="T19" fmla="*/ 6 h 12"/>
                <a:gd name="T20" fmla="*/ 0 w 12"/>
                <a:gd name="T21" fmla="*/ 0 h 12"/>
                <a:gd name="T22" fmla="*/ 6 w 12"/>
                <a:gd name="T23" fmla="*/ 0 h 12"/>
                <a:gd name="T24" fmla="*/ 6 w 12"/>
                <a:gd name="T25" fmla="*/ 0 h 12"/>
                <a:gd name="T26" fmla="*/ 6 w 12"/>
                <a:gd name="T27" fmla="*/ 0 h 12"/>
                <a:gd name="T28" fmla="*/ 12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12" y="6"/>
                  </a:move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49" name="Freeform 495"/>
            <p:cNvSpPr>
              <a:spLocks/>
            </p:cNvSpPr>
            <p:nvPr/>
          </p:nvSpPr>
          <p:spPr bwMode="auto">
            <a:xfrm>
              <a:off x="5120" y="2079"/>
              <a:ext cx="17" cy="12"/>
            </a:xfrm>
            <a:custGeom>
              <a:avLst/>
              <a:gdLst>
                <a:gd name="T0" fmla="*/ 11 w 17"/>
                <a:gd name="T1" fmla="*/ 12 h 12"/>
                <a:gd name="T2" fmla="*/ 11 w 17"/>
                <a:gd name="T3" fmla="*/ 12 h 12"/>
                <a:gd name="T4" fmla="*/ 5 w 17"/>
                <a:gd name="T5" fmla="*/ 12 h 12"/>
                <a:gd name="T6" fmla="*/ 5 w 17"/>
                <a:gd name="T7" fmla="*/ 12 h 12"/>
                <a:gd name="T8" fmla="*/ 0 w 17"/>
                <a:gd name="T9" fmla="*/ 12 h 12"/>
                <a:gd name="T10" fmla="*/ 0 w 17"/>
                <a:gd name="T11" fmla="*/ 6 h 12"/>
                <a:gd name="T12" fmla="*/ 0 w 17"/>
                <a:gd name="T13" fmla="*/ 6 h 12"/>
                <a:gd name="T14" fmla="*/ 0 w 17"/>
                <a:gd name="T15" fmla="*/ 0 h 12"/>
                <a:gd name="T16" fmla="*/ 0 w 17"/>
                <a:gd name="T17" fmla="*/ 0 h 12"/>
                <a:gd name="T18" fmla="*/ 5 w 17"/>
                <a:gd name="T19" fmla="*/ 0 h 12"/>
                <a:gd name="T20" fmla="*/ 5 w 17"/>
                <a:gd name="T21" fmla="*/ 0 h 12"/>
                <a:gd name="T22" fmla="*/ 11 w 17"/>
                <a:gd name="T23" fmla="*/ 0 h 12"/>
                <a:gd name="T24" fmla="*/ 11 w 17"/>
                <a:gd name="T25" fmla="*/ 0 h 12"/>
                <a:gd name="T26" fmla="*/ 11 w 17"/>
                <a:gd name="T27" fmla="*/ 6 h 12"/>
                <a:gd name="T28" fmla="*/ 17 w 17"/>
                <a:gd name="T29" fmla="*/ 6 h 12"/>
                <a:gd name="T30" fmla="*/ 17 w 17"/>
                <a:gd name="T31" fmla="*/ 12 h 12"/>
                <a:gd name="T32" fmla="*/ 11 w 17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"/>
                <a:gd name="T52" fmla="*/ 0 h 12"/>
                <a:gd name="T53" fmla="*/ 17 w 17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" h="12">
                  <a:moveTo>
                    <a:pt x="11" y="12"/>
                  </a:moveTo>
                  <a:lnTo>
                    <a:pt x="11" y="12"/>
                  </a:lnTo>
                  <a:lnTo>
                    <a:pt x="5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5" y="0"/>
                  </a:lnTo>
                  <a:lnTo>
                    <a:pt x="11" y="0"/>
                  </a:lnTo>
                  <a:lnTo>
                    <a:pt x="11" y="6"/>
                  </a:lnTo>
                  <a:lnTo>
                    <a:pt x="17" y="6"/>
                  </a:lnTo>
                  <a:lnTo>
                    <a:pt x="17" y="12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50" name="Freeform 496"/>
            <p:cNvSpPr>
              <a:spLocks/>
            </p:cNvSpPr>
            <p:nvPr/>
          </p:nvSpPr>
          <p:spPr bwMode="auto">
            <a:xfrm>
              <a:off x="5155" y="2061"/>
              <a:ext cx="18" cy="18"/>
            </a:xfrm>
            <a:custGeom>
              <a:avLst/>
              <a:gdLst>
                <a:gd name="T0" fmla="*/ 18 w 18"/>
                <a:gd name="T1" fmla="*/ 18 h 18"/>
                <a:gd name="T2" fmla="*/ 12 w 18"/>
                <a:gd name="T3" fmla="*/ 18 h 18"/>
                <a:gd name="T4" fmla="*/ 12 w 18"/>
                <a:gd name="T5" fmla="*/ 18 h 18"/>
                <a:gd name="T6" fmla="*/ 6 w 18"/>
                <a:gd name="T7" fmla="*/ 18 h 18"/>
                <a:gd name="T8" fmla="*/ 0 w 18"/>
                <a:gd name="T9" fmla="*/ 18 h 18"/>
                <a:gd name="T10" fmla="*/ 0 w 18"/>
                <a:gd name="T11" fmla="*/ 12 h 18"/>
                <a:gd name="T12" fmla="*/ 0 w 18"/>
                <a:gd name="T13" fmla="*/ 6 h 18"/>
                <a:gd name="T14" fmla="*/ 0 w 18"/>
                <a:gd name="T15" fmla="*/ 6 h 18"/>
                <a:gd name="T16" fmla="*/ 6 w 18"/>
                <a:gd name="T17" fmla="*/ 6 h 18"/>
                <a:gd name="T18" fmla="*/ 6 w 18"/>
                <a:gd name="T19" fmla="*/ 0 h 18"/>
                <a:gd name="T20" fmla="*/ 12 w 18"/>
                <a:gd name="T21" fmla="*/ 0 h 18"/>
                <a:gd name="T22" fmla="*/ 12 w 18"/>
                <a:gd name="T23" fmla="*/ 0 h 18"/>
                <a:gd name="T24" fmla="*/ 18 w 18"/>
                <a:gd name="T25" fmla="*/ 6 h 18"/>
                <a:gd name="T26" fmla="*/ 18 w 18"/>
                <a:gd name="T27" fmla="*/ 6 h 18"/>
                <a:gd name="T28" fmla="*/ 18 w 18"/>
                <a:gd name="T29" fmla="*/ 12 h 18"/>
                <a:gd name="T30" fmla="*/ 18 w 18"/>
                <a:gd name="T31" fmla="*/ 12 h 18"/>
                <a:gd name="T32" fmla="*/ 18 w 18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8"/>
                <a:gd name="T53" fmla="*/ 18 w 18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8">
                  <a:moveTo>
                    <a:pt x="18" y="18"/>
                  </a:move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8" y="1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51" name="Freeform 497"/>
            <p:cNvSpPr>
              <a:spLocks/>
            </p:cNvSpPr>
            <p:nvPr/>
          </p:nvSpPr>
          <p:spPr bwMode="auto">
            <a:xfrm>
              <a:off x="5179" y="2085"/>
              <a:ext cx="18" cy="18"/>
            </a:xfrm>
            <a:custGeom>
              <a:avLst/>
              <a:gdLst>
                <a:gd name="T0" fmla="*/ 12 w 18"/>
                <a:gd name="T1" fmla="*/ 18 h 18"/>
                <a:gd name="T2" fmla="*/ 12 w 18"/>
                <a:gd name="T3" fmla="*/ 12 h 18"/>
                <a:gd name="T4" fmla="*/ 18 w 18"/>
                <a:gd name="T5" fmla="*/ 12 h 18"/>
                <a:gd name="T6" fmla="*/ 18 w 18"/>
                <a:gd name="T7" fmla="*/ 6 h 18"/>
                <a:gd name="T8" fmla="*/ 18 w 18"/>
                <a:gd name="T9" fmla="*/ 6 h 18"/>
                <a:gd name="T10" fmla="*/ 12 w 18"/>
                <a:gd name="T11" fmla="*/ 0 h 18"/>
                <a:gd name="T12" fmla="*/ 12 w 18"/>
                <a:gd name="T13" fmla="*/ 0 h 18"/>
                <a:gd name="T14" fmla="*/ 6 w 18"/>
                <a:gd name="T15" fmla="*/ 0 h 18"/>
                <a:gd name="T16" fmla="*/ 0 w 18"/>
                <a:gd name="T17" fmla="*/ 0 h 18"/>
                <a:gd name="T18" fmla="*/ 0 w 18"/>
                <a:gd name="T19" fmla="*/ 6 h 18"/>
                <a:gd name="T20" fmla="*/ 0 w 18"/>
                <a:gd name="T21" fmla="*/ 6 h 18"/>
                <a:gd name="T22" fmla="*/ 0 w 18"/>
                <a:gd name="T23" fmla="*/ 6 h 18"/>
                <a:gd name="T24" fmla="*/ 0 w 18"/>
                <a:gd name="T25" fmla="*/ 12 h 18"/>
                <a:gd name="T26" fmla="*/ 0 w 18"/>
                <a:gd name="T27" fmla="*/ 12 h 18"/>
                <a:gd name="T28" fmla="*/ 6 w 18"/>
                <a:gd name="T29" fmla="*/ 12 h 18"/>
                <a:gd name="T30" fmla="*/ 12 w 18"/>
                <a:gd name="T31" fmla="*/ 18 h 18"/>
                <a:gd name="T32" fmla="*/ 12 w 18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8"/>
                <a:gd name="T53" fmla="*/ 18 w 18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8">
                  <a:moveTo>
                    <a:pt x="12" y="18"/>
                  </a:move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52" name="Freeform 498"/>
            <p:cNvSpPr>
              <a:spLocks/>
            </p:cNvSpPr>
            <p:nvPr/>
          </p:nvSpPr>
          <p:spPr bwMode="auto">
            <a:xfrm>
              <a:off x="5191" y="2061"/>
              <a:ext cx="18" cy="12"/>
            </a:xfrm>
            <a:custGeom>
              <a:avLst/>
              <a:gdLst>
                <a:gd name="T0" fmla="*/ 18 w 18"/>
                <a:gd name="T1" fmla="*/ 6 h 12"/>
                <a:gd name="T2" fmla="*/ 18 w 18"/>
                <a:gd name="T3" fmla="*/ 6 h 12"/>
                <a:gd name="T4" fmla="*/ 18 w 18"/>
                <a:gd name="T5" fmla="*/ 6 h 12"/>
                <a:gd name="T6" fmla="*/ 12 w 18"/>
                <a:gd name="T7" fmla="*/ 12 h 12"/>
                <a:gd name="T8" fmla="*/ 12 w 18"/>
                <a:gd name="T9" fmla="*/ 12 h 12"/>
                <a:gd name="T10" fmla="*/ 6 w 18"/>
                <a:gd name="T11" fmla="*/ 12 h 12"/>
                <a:gd name="T12" fmla="*/ 6 w 18"/>
                <a:gd name="T13" fmla="*/ 12 h 12"/>
                <a:gd name="T14" fmla="*/ 6 w 18"/>
                <a:gd name="T15" fmla="*/ 6 h 12"/>
                <a:gd name="T16" fmla="*/ 0 w 18"/>
                <a:gd name="T17" fmla="*/ 6 h 12"/>
                <a:gd name="T18" fmla="*/ 6 w 18"/>
                <a:gd name="T19" fmla="*/ 6 h 12"/>
                <a:gd name="T20" fmla="*/ 6 w 18"/>
                <a:gd name="T21" fmla="*/ 0 h 12"/>
                <a:gd name="T22" fmla="*/ 6 w 18"/>
                <a:gd name="T23" fmla="*/ 0 h 12"/>
                <a:gd name="T24" fmla="*/ 6 w 18"/>
                <a:gd name="T25" fmla="*/ 0 h 12"/>
                <a:gd name="T26" fmla="*/ 12 w 18"/>
                <a:gd name="T27" fmla="*/ 0 h 12"/>
                <a:gd name="T28" fmla="*/ 12 w 18"/>
                <a:gd name="T29" fmla="*/ 0 h 12"/>
                <a:gd name="T30" fmla="*/ 18 w 18"/>
                <a:gd name="T31" fmla="*/ 0 h 12"/>
                <a:gd name="T32" fmla="*/ 18 w 1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2"/>
                <a:gd name="T53" fmla="*/ 18 w 1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2">
                  <a:moveTo>
                    <a:pt x="18" y="6"/>
                  </a:moveTo>
                  <a:lnTo>
                    <a:pt x="18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53" name="Freeform 499"/>
            <p:cNvSpPr>
              <a:spLocks/>
            </p:cNvSpPr>
            <p:nvPr/>
          </p:nvSpPr>
          <p:spPr bwMode="auto">
            <a:xfrm>
              <a:off x="5173" y="2031"/>
              <a:ext cx="12" cy="18"/>
            </a:xfrm>
            <a:custGeom>
              <a:avLst/>
              <a:gdLst>
                <a:gd name="T0" fmla="*/ 12 w 12"/>
                <a:gd name="T1" fmla="*/ 0 h 18"/>
                <a:gd name="T2" fmla="*/ 12 w 12"/>
                <a:gd name="T3" fmla="*/ 6 h 18"/>
                <a:gd name="T4" fmla="*/ 12 w 12"/>
                <a:gd name="T5" fmla="*/ 6 h 18"/>
                <a:gd name="T6" fmla="*/ 12 w 12"/>
                <a:gd name="T7" fmla="*/ 6 h 18"/>
                <a:gd name="T8" fmla="*/ 12 w 12"/>
                <a:gd name="T9" fmla="*/ 12 h 18"/>
                <a:gd name="T10" fmla="*/ 12 w 12"/>
                <a:gd name="T11" fmla="*/ 12 h 18"/>
                <a:gd name="T12" fmla="*/ 6 w 12"/>
                <a:gd name="T13" fmla="*/ 18 h 18"/>
                <a:gd name="T14" fmla="*/ 6 w 12"/>
                <a:gd name="T15" fmla="*/ 18 h 18"/>
                <a:gd name="T16" fmla="*/ 6 w 12"/>
                <a:gd name="T17" fmla="*/ 18 h 18"/>
                <a:gd name="T18" fmla="*/ 0 w 12"/>
                <a:gd name="T19" fmla="*/ 18 h 18"/>
                <a:gd name="T20" fmla="*/ 0 w 12"/>
                <a:gd name="T21" fmla="*/ 12 h 18"/>
                <a:gd name="T22" fmla="*/ 0 w 12"/>
                <a:gd name="T23" fmla="*/ 12 h 18"/>
                <a:gd name="T24" fmla="*/ 0 w 12"/>
                <a:gd name="T25" fmla="*/ 6 h 18"/>
                <a:gd name="T26" fmla="*/ 0 w 12"/>
                <a:gd name="T27" fmla="*/ 6 h 18"/>
                <a:gd name="T28" fmla="*/ 6 w 12"/>
                <a:gd name="T29" fmla="*/ 6 h 18"/>
                <a:gd name="T30" fmla="*/ 6 w 12"/>
                <a:gd name="T31" fmla="*/ 0 h 18"/>
                <a:gd name="T32" fmla="*/ 12 w 12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12" y="0"/>
                  </a:moveTo>
                  <a:lnTo>
                    <a:pt x="12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54" name="Freeform 500"/>
            <p:cNvSpPr>
              <a:spLocks/>
            </p:cNvSpPr>
            <p:nvPr/>
          </p:nvSpPr>
          <p:spPr bwMode="auto">
            <a:xfrm>
              <a:off x="5149" y="2043"/>
              <a:ext cx="12" cy="18"/>
            </a:xfrm>
            <a:custGeom>
              <a:avLst/>
              <a:gdLst>
                <a:gd name="T0" fmla="*/ 12 w 12"/>
                <a:gd name="T1" fmla="*/ 12 h 18"/>
                <a:gd name="T2" fmla="*/ 12 w 12"/>
                <a:gd name="T3" fmla="*/ 12 h 18"/>
                <a:gd name="T4" fmla="*/ 12 w 12"/>
                <a:gd name="T5" fmla="*/ 18 h 18"/>
                <a:gd name="T6" fmla="*/ 6 w 12"/>
                <a:gd name="T7" fmla="*/ 18 h 18"/>
                <a:gd name="T8" fmla="*/ 6 w 12"/>
                <a:gd name="T9" fmla="*/ 18 h 18"/>
                <a:gd name="T10" fmla="*/ 0 w 12"/>
                <a:gd name="T11" fmla="*/ 18 h 18"/>
                <a:gd name="T12" fmla="*/ 0 w 12"/>
                <a:gd name="T13" fmla="*/ 12 h 18"/>
                <a:gd name="T14" fmla="*/ 0 w 12"/>
                <a:gd name="T15" fmla="*/ 12 h 18"/>
                <a:gd name="T16" fmla="*/ 0 w 12"/>
                <a:gd name="T17" fmla="*/ 6 h 18"/>
                <a:gd name="T18" fmla="*/ 0 w 12"/>
                <a:gd name="T19" fmla="*/ 6 h 18"/>
                <a:gd name="T20" fmla="*/ 6 w 12"/>
                <a:gd name="T21" fmla="*/ 0 h 18"/>
                <a:gd name="T22" fmla="*/ 6 w 12"/>
                <a:gd name="T23" fmla="*/ 0 h 18"/>
                <a:gd name="T24" fmla="*/ 12 w 12"/>
                <a:gd name="T25" fmla="*/ 0 h 18"/>
                <a:gd name="T26" fmla="*/ 12 w 12"/>
                <a:gd name="T27" fmla="*/ 0 h 18"/>
                <a:gd name="T28" fmla="*/ 12 w 12"/>
                <a:gd name="T29" fmla="*/ 6 h 18"/>
                <a:gd name="T30" fmla="*/ 12 w 12"/>
                <a:gd name="T31" fmla="*/ 6 h 18"/>
                <a:gd name="T32" fmla="*/ 12 w 12"/>
                <a:gd name="T33" fmla="*/ 12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12" y="12"/>
                  </a:move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55" name="Freeform 501"/>
            <p:cNvSpPr>
              <a:spLocks/>
            </p:cNvSpPr>
            <p:nvPr/>
          </p:nvSpPr>
          <p:spPr bwMode="auto">
            <a:xfrm>
              <a:off x="5131" y="2043"/>
              <a:ext cx="12" cy="12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6 h 12"/>
                <a:gd name="T4" fmla="*/ 0 w 12"/>
                <a:gd name="T5" fmla="*/ 6 h 12"/>
                <a:gd name="T6" fmla="*/ 0 w 12"/>
                <a:gd name="T7" fmla="*/ 6 h 12"/>
                <a:gd name="T8" fmla="*/ 0 w 12"/>
                <a:gd name="T9" fmla="*/ 0 h 12"/>
                <a:gd name="T10" fmla="*/ 0 w 12"/>
                <a:gd name="T11" fmla="*/ 0 h 12"/>
                <a:gd name="T12" fmla="*/ 6 w 12"/>
                <a:gd name="T13" fmla="*/ 0 h 12"/>
                <a:gd name="T14" fmla="*/ 6 w 12"/>
                <a:gd name="T15" fmla="*/ 0 h 12"/>
                <a:gd name="T16" fmla="*/ 12 w 12"/>
                <a:gd name="T17" fmla="*/ 0 h 12"/>
                <a:gd name="T18" fmla="*/ 12 w 12"/>
                <a:gd name="T19" fmla="*/ 0 h 12"/>
                <a:gd name="T20" fmla="*/ 12 w 12"/>
                <a:gd name="T21" fmla="*/ 0 h 12"/>
                <a:gd name="T22" fmla="*/ 12 w 12"/>
                <a:gd name="T23" fmla="*/ 6 h 12"/>
                <a:gd name="T24" fmla="*/ 12 w 12"/>
                <a:gd name="T25" fmla="*/ 6 h 12"/>
                <a:gd name="T26" fmla="*/ 12 w 12"/>
                <a:gd name="T27" fmla="*/ 12 h 12"/>
                <a:gd name="T28" fmla="*/ 6 w 12"/>
                <a:gd name="T29" fmla="*/ 12 h 12"/>
                <a:gd name="T30" fmla="*/ 6 w 12"/>
                <a:gd name="T31" fmla="*/ 12 h 12"/>
                <a:gd name="T32" fmla="*/ 0 w 12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12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56" name="Freeform 502"/>
            <p:cNvSpPr>
              <a:spLocks/>
            </p:cNvSpPr>
            <p:nvPr/>
          </p:nvSpPr>
          <p:spPr bwMode="auto">
            <a:xfrm>
              <a:off x="5191" y="1965"/>
              <a:ext cx="120" cy="84"/>
            </a:xfrm>
            <a:custGeom>
              <a:avLst/>
              <a:gdLst>
                <a:gd name="T0" fmla="*/ 0 w 120"/>
                <a:gd name="T1" fmla="*/ 66 h 84"/>
                <a:gd name="T2" fmla="*/ 0 w 120"/>
                <a:gd name="T3" fmla="*/ 72 h 84"/>
                <a:gd name="T4" fmla="*/ 0 w 120"/>
                <a:gd name="T5" fmla="*/ 72 h 84"/>
                <a:gd name="T6" fmla="*/ 6 w 120"/>
                <a:gd name="T7" fmla="*/ 66 h 84"/>
                <a:gd name="T8" fmla="*/ 18 w 120"/>
                <a:gd name="T9" fmla="*/ 72 h 84"/>
                <a:gd name="T10" fmla="*/ 42 w 120"/>
                <a:gd name="T11" fmla="*/ 78 h 84"/>
                <a:gd name="T12" fmla="*/ 66 w 120"/>
                <a:gd name="T13" fmla="*/ 84 h 84"/>
                <a:gd name="T14" fmla="*/ 66 w 120"/>
                <a:gd name="T15" fmla="*/ 78 h 84"/>
                <a:gd name="T16" fmla="*/ 48 w 120"/>
                <a:gd name="T17" fmla="*/ 78 h 84"/>
                <a:gd name="T18" fmla="*/ 30 w 120"/>
                <a:gd name="T19" fmla="*/ 72 h 84"/>
                <a:gd name="T20" fmla="*/ 18 w 120"/>
                <a:gd name="T21" fmla="*/ 60 h 84"/>
                <a:gd name="T22" fmla="*/ 18 w 120"/>
                <a:gd name="T23" fmla="*/ 60 h 84"/>
                <a:gd name="T24" fmla="*/ 30 w 120"/>
                <a:gd name="T25" fmla="*/ 54 h 84"/>
                <a:gd name="T26" fmla="*/ 36 w 120"/>
                <a:gd name="T27" fmla="*/ 54 h 84"/>
                <a:gd name="T28" fmla="*/ 54 w 120"/>
                <a:gd name="T29" fmla="*/ 60 h 84"/>
                <a:gd name="T30" fmla="*/ 78 w 120"/>
                <a:gd name="T31" fmla="*/ 66 h 84"/>
                <a:gd name="T32" fmla="*/ 84 w 120"/>
                <a:gd name="T33" fmla="*/ 60 h 84"/>
                <a:gd name="T34" fmla="*/ 78 w 120"/>
                <a:gd name="T35" fmla="*/ 60 h 84"/>
                <a:gd name="T36" fmla="*/ 72 w 120"/>
                <a:gd name="T37" fmla="*/ 60 h 84"/>
                <a:gd name="T38" fmla="*/ 60 w 120"/>
                <a:gd name="T39" fmla="*/ 60 h 84"/>
                <a:gd name="T40" fmla="*/ 48 w 120"/>
                <a:gd name="T41" fmla="*/ 54 h 84"/>
                <a:gd name="T42" fmla="*/ 42 w 120"/>
                <a:gd name="T43" fmla="*/ 48 h 84"/>
                <a:gd name="T44" fmla="*/ 54 w 120"/>
                <a:gd name="T45" fmla="*/ 48 h 84"/>
                <a:gd name="T46" fmla="*/ 60 w 120"/>
                <a:gd name="T47" fmla="*/ 42 h 84"/>
                <a:gd name="T48" fmla="*/ 66 w 120"/>
                <a:gd name="T49" fmla="*/ 42 h 84"/>
                <a:gd name="T50" fmla="*/ 78 w 120"/>
                <a:gd name="T51" fmla="*/ 48 h 84"/>
                <a:gd name="T52" fmla="*/ 84 w 120"/>
                <a:gd name="T53" fmla="*/ 48 h 84"/>
                <a:gd name="T54" fmla="*/ 96 w 120"/>
                <a:gd name="T55" fmla="*/ 54 h 84"/>
                <a:gd name="T56" fmla="*/ 90 w 120"/>
                <a:gd name="T57" fmla="*/ 48 h 84"/>
                <a:gd name="T58" fmla="*/ 78 w 120"/>
                <a:gd name="T59" fmla="*/ 42 h 84"/>
                <a:gd name="T60" fmla="*/ 72 w 120"/>
                <a:gd name="T61" fmla="*/ 42 h 84"/>
                <a:gd name="T62" fmla="*/ 90 w 120"/>
                <a:gd name="T63" fmla="*/ 36 h 84"/>
                <a:gd name="T64" fmla="*/ 108 w 120"/>
                <a:gd name="T65" fmla="*/ 36 h 84"/>
                <a:gd name="T66" fmla="*/ 120 w 120"/>
                <a:gd name="T67" fmla="*/ 30 h 84"/>
                <a:gd name="T68" fmla="*/ 114 w 120"/>
                <a:gd name="T69" fmla="*/ 30 h 84"/>
                <a:gd name="T70" fmla="*/ 96 w 120"/>
                <a:gd name="T71" fmla="*/ 30 h 84"/>
                <a:gd name="T72" fmla="*/ 78 w 120"/>
                <a:gd name="T73" fmla="*/ 30 h 84"/>
                <a:gd name="T74" fmla="*/ 72 w 120"/>
                <a:gd name="T75" fmla="*/ 30 h 84"/>
                <a:gd name="T76" fmla="*/ 84 w 120"/>
                <a:gd name="T77" fmla="*/ 6 h 84"/>
                <a:gd name="T78" fmla="*/ 84 w 120"/>
                <a:gd name="T79" fmla="*/ 0 h 84"/>
                <a:gd name="T80" fmla="*/ 78 w 120"/>
                <a:gd name="T81" fmla="*/ 12 h 84"/>
                <a:gd name="T82" fmla="*/ 66 w 120"/>
                <a:gd name="T83" fmla="*/ 24 h 84"/>
                <a:gd name="T84" fmla="*/ 60 w 120"/>
                <a:gd name="T85" fmla="*/ 36 h 84"/>
                <a:gd name="T86" fmla="*/ 54 w 120"/>
                <a:gd name="T87" fmla="*/ 36 h 84"/>
                <a:gd name="T88" fmla="*/ 36 w 120"/>
                <a:gd name="T89" fmla="*/ 42 h 84"/>
                <a:gd name="T90" fmla="*/ 36 w 120"/>
                <a:gd name="T91" fmla="*/ 36 h 84"/>
                <a:gd name="T92" fmla="*/ 42 w 120"/>
                <a:gd name="T93" fmla="*/ 12 h 84"/>
                <a:gd name="T94" fmla="*/ 42 w 120"/>
                <a:gd name="T95" fmla="*/ 6 h 84"/>
                <a:gd name="T96" fmla="*/ 30 w 120"/>
                <a:gd name="T97" fmla="*/ 24 h 84"/>
                <a:gd name="T98" fmla="*/ 24 w 120"/>
                <a:gd name="T99" fmla="*/ 48 h 84"/>
                <a:gd name="T100" fmla="*/ 12 w 120"/>
                <a:gd name="T101" fmla="*/ 60 h 84"/>
                <a:gd name="T102" fmla="*/ 6 w 120"/>
                <a:gd name="T103" fmla="*/ 60 h 84"/>
                <a:gd name="T104" fmla="*/ 12 w 120"/>
                <a:gd name="T105" fmla="*/ 36 h 84"/>
                <a:gd name="T106" fmla="*/ 6 w 120"/>
                <a:gd name="T107" fmla="*/ 30 h 84"/>
                <a:gd name="T108" fmla="*/ 0 w 120"/>
                <a:gd name="T109" fmla="*/ 66 h 8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0"/>
                <a:gd name="T166" fmla="*/ 0 h 84"/>
                <a:gd name="T167" fmla="*/ 120 w 120"/>
                <a:gd name="T168" fmla="*/ 84 h 8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0" h="84">
                  <a:moveTo>
                    <a:pt x="0" y="66"/>
                  </a:moveTo>
                  <a:lnTo>
                    <a:pt x="0" y="66"/>
                  </a:lnTo>
                  <a:lnTo>
                    <a:pt x="0" y="72"/>
                  </a:lnTo>
                  <a:lnTo>
                    <a:pt x="6" y="72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2" y="72"/>
                  </a:lnTo>
                  <a:lnTo>
                    <a:pt x="18" y="72"/>
                  </a:lnTo>
                  <a:lnTo>
                    <a:pt x="30" y="72"/>
                  </a:lnTo>
                  <a:lnTo>
                    <a:pt x="36" y="78"/>
                  </a:lnTo>
                  <a:lnTo>
                    <a:pt x="42" y="78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66" y="78"/>
                  </a:lnTo>
                  <a:lnTo>
                    <a:pt x="60" y="78"/>
                  </a:lnTo>
                  <a:lnTo>
                    <a:pt x="48" y="78"/>
                  </a:lnTo>
                  <a:lnTo>
                    <a:pt x="42" y="78"/>
                  </a:lnTo>
                  <a:lnTo>
                    <a:pt x="36" y="72"/>
                  </a:lnTo>
                  <a:lnTo>
                    <a:pt x="30" y="72"/>
                  </a:lnTo>
                  <a:lnTo>
                    <a:pt x="24" y="66"/>
                  </a:lnTo>
                  <a:lnTo>
                    <a:pt x="18" y="66"/>
                  </a:lnTo>
                  <a:lnTo>
                    <a:pt x="18" y="60"/>
                  </a:lnTo>
                  <a:lnTo>
                    <a:pt x="24" y="60"/>
                  </a:lnTo>
                  <a:lnTo>
                    <a:pt x="30" y="54"/>
                  </a:lnTo>
                  <a:lnTo>
                    <a:pt x="36" y="54"/>
                  </a:lnTo>
                  <a:lnTo>
                    <a:pt x="42" y="60"/>
                  </a:lnTo>
                  <a:lnTo>
                    <a:pt x="48" y="60"/>
                  </a:lnTo>
                  <a:lnTo>
                    <a:pt x="54" y="60"/>
                  </a:lnTo>
                  <a:lnTo>
                    <a:pt x="66" y="66"/>
                  </a:lnTo>
                  <a:lnTo>
                    <a:pt x="72" y="66"/>
                  </a:lnTo>
                  <a:lnTo>
                    <a:pt x="78" y="66"/>
                  </a:lnTo>
                  <a:lnTo>
                    <a:pt x="84" y="66"/>
                  </a:lnTo>
                  <a:lnTo>
                    <a:pt x="84" y="60"/>
                  </a:lnTo>
                  <a:lnTo>
                    <a:pt x="78" y="60"/>
                  </a:lnTo>
                  <a:lnTo>
                    <a:pt x="72" y="60"/>
                  </a:lnTo>
                  <a:lnTo>
                    <a:pt x="66" y="60"/>
                  </a:lnTo>
                  <a:lnTo>
                    <a:pt x="60" y="60"/>
                  </a:lnTo>
                  <a:lnTo>
                    <a:pt x="54" y="54"/>
                  </a:lnTo>
                  <a:lnTo>
                    <a:pt x="48" y="54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8" y="48"/>
                  </a:lnTo>
                  <a:lnTo>
                    <a:pt x="54" y="48"/>
                  </a:lnTo>
                  <a:lnTo>
                    <a:pt x="54" y="42"/>
                  </a:lnTo>
                  <a:lnTo>
                    <a:pt x="60" y="42"/>
                  </a:lnTo>
                  <a:lnTo>
                    <a:pt x="66" y="42"/>
                  </a:lnTo>
                  <a:lnTo>
                    <a:pt x="72" y="42"/>
                  </a:lnTo>
                  <a:lnTo>
                    <a:pt x="78" y="48"/>
                  </a:lnTo>
                  <a:lnTo>
                    <a:pt x="84" y="48"/>
                  </a:lnTo>
                  <a:lnTo>
                    <a:pt x="90" y="54"/>
                  </a:lnTo>
                  <a:lnTo>
                    <a:pt x="96" y="54"/>
                  </a:lnTo>
                  <a:lnTo>
                    <a:pt x="90" y="48"/>
                  </a:lnTo>
                  <a:lnTo>
                    <a:pt x="84" y="48"/>
                  </a:lnTo>
                  <a:lnTo>
                    <a:pt x="84" y="42"/>
                  </a:lnTo>
                  <a:lnTo>
                    <a:pt x="78" y="42"/>
                  </a:lnTo>
                  <a:lnTo>
                    <a:pt x="72" y="42"/>
                  </a:lnTo>
                  <a:lnTo>
                    <a:pt x="78" y="42"/>
                  </a:lnTo>
                  <a:lnTo>
                    <a:pt x="84" y="36"/>
                  </a:lnTo>
                  <a:lnTo>
                    <a:pt x="90" y="36"/>
                  </a:lnTo>
                  <a:lnTo>
                    <a:pt x="96" y="36"/>
                  </a:lnTo>
                  <a:lnTo>
                    <a:pt x="102" y="36"/>
                  </a:lnTo>
                  <a:lnTo>
                    <a:pt x="108" y="36"/>
                  </a:lnTo>
                  <a:lnTo>
                    <a:pt x="114" y="30"/>
                  </a:lnTo>
                  <a:lnTo>
                    <a:pt x="120" y="30"/>
                  </a:lnTo>
                  <a:lnTo>
                    <a:pt x="114" y="30"/>
                  </a:lnTo>
                  <a:lnTo>
                    <a:pt x="108" y="30"/>
                  </a:lnTo>
                  <a:lnTo>
                    <a:pt x="96" y="30"/>
                  </a:lnTo>
                  <a:lnTo>
                    <a:pt x="90" y="30"/>
                  </a:lnTo>
                  <a:lnTo>
                    <a:pt x="84" y="30"/>
                  </a:lnTo>
                  <a:lnTo>
                    <a:pt x="78" y="30"/>
                  </a:lnTo>
                  <a:lnTo>
                    <a:pt x="72" y="36"/>
                  </a:lnTo>
                  <a:lnTo>
                    <a:pt x="72" y="30"/>
                  </a:lnTo>
                  <a:lnTo>
                    <a:pt x="72" y="18"/>
                  </a:lnTo>
                  <a:lnTo>
                    <a:pt x="78" y="12"/>
                  </a:lnTo>
                  <a:lnTo>
                    <a:pt x="84" y="6"/>
                  </a:lnTo>
                  <a:lnTo>
                    <a:pt x="84" y="0"/>
                  </a:lnTo>
                  <a:lnTo>
                    <a:pt x="78" y="6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72" y="18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60" y="30"/>
                  </a:lnTo>
                  <a:lnTo>
                    <a:pt x="60" y="36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6" y="36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42" y="12"/>
                  </a:lnTo>
                  <a:lnTo>
                    <a:pt x="42" y="6"/>
                  </a:lnTo>
                  <a:lnTo>
                    <a:pt x="36" y="18"/>
                  </a:lnTo>
                  <a:lnTo>
                    <a:pt x="30" y="24"/>
                  </a:lnTo>
                  <a:lnTo>
                    <a:pt x="30" y="36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18" y="54"/>
                  </a:lnTo>
                  <a:lnTo>
                    <a:pt x="12" y="54"/>
                  </a:lnTo>
                  <a:lnTo>
                    <a:pt x="12" y="60"/>
                  </a:lnTo>
                  <a:lnTo>
                    <a:pt x="6" y="60"/>
                  </a:lnTo>
                  <a:lnTo>
                    <a:pt x="6" y="54"/>
                  </a:lnTo>
                  <a:lnTo>
                    <a:pt x="6" y="48"/>
                  </a:lnTo>
                  <a:lnTo>
                    <a:pt x="12" y="36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6" y="30"/>
                  </a:lnTo>
                  <a:lnTo>
                    <a:pt x="6" y="42"/>
                  </a:lnTo>
                  <a:lnTo>
                    <a:pt x="0" y="54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57" name="Freeform 503"/>
            <p:cNvSpPr>
              <a:spLocks/>
            </p:cNvSpPr>
            <p:nvPr/>
          </p:nvSpPr>
          <p:spPr bwMode="auto">
            <a:xfrm>
              <a:off x="5197" y="2097"/>
              <a:ext cx="84" cy="101"/>
            </a:xfrm>
            <a:custGeom>
              <a:avLst/>
              <a:gdLst>
                <a:gd name="T0" fmla="*/ 0 w 84"/>
                <a:gd name="T1" fmla="*/ 0 h 101"/>
                <a:gd name="T2" fmla="*/ 0 w 84"/>
                <a:gd name="T3" fmla="*/ 6 h 101"/>
                <a:gd name="T4" fmla="*/ 0 w 84"/>
                <a:gd name="T5" fmla="*/ 6 h 101"/>
                <a:gd name="T6" fmla="*/ 6 w 84"/>
                <a:gd name="T7" fmla="*/ 18 h 101"/>
                <a:gd name="T8" fmla="*/ 6 w 84"/>
                <a:gd name="T9" fmla="*/ 24 h 101"/>
                <a:gd name="T10" fmla="*/ 6 w 84"/>
                <a:gd name="T11" fmla="*/ 48 h 101"/>
                <a:gd name="T12" fmla="*/ 12 w 84"/>
                <a:gd name="T13" fmla="*/ 60 h 101"/>
                <a:gd name="T14" fmla="*/ 12 w 84"/>
                <a:gd name="T15" fmla="*/ 60 h 101"/>
                <a:gd name="T16" fmla="*/ 12 w 84"/>
                <a:gd name="T17" fmla="*/ 48 h 101"/>
                <a:gd name="T18" fmla="*/ 12 w 84"/>
                <a:gd name="T19" fmla="*/ 30 h 101"/>
                <a:gd name="T20" fmla="*/ 18 w 84"/>
                <a:gd name="T21" fmla="*/ 30 h 101"/>
                <a:gd name="T22" fmla="*/ 24 w 84"/>
                <a:gd name="T23" fmla="*/ 30 h 101"/>
                <a:gd name="T24" fmla="*/ 30 w 84"/>
                <a:gd name="T25" fmla="*/ 36 h 101"/>
                <a:gd name="T26" fmla="*/ 30 w 84"/>
                <a:gd name="T27" fmla="*/ 42 h 101"/>
                <a:gd name="T28" fmla="*/ 36 w 84"/>
                <a:gd name="T29" fmla="*/ 48 h 101"/>
                <a:gd name="T30" fmla="*/ 36 w 84"/>
                <a:gd name="T31" fmla="*/ 65 h 101"/>
                <a:gd name="T32" fmla="*/ 36 w 84"/>
                <a:gd name="T33" fmla="*/ 77 h 101"/>
                <a:gd name="T34" fmla="*/ 36 w 84"/>
                <a:gd name="T35" fmla="*/ 89 h 101"/>
                <a:gd name="T36" fmla="*/ 36 w 84"/>
                <a:gd name="T37" fmla="*/ 89 h 101"/>
                <a:gd name="T38" fmla="*/ 42 w 84"/>
                <a:gd name="T39" fmla="*/ 89 h 101"/>
                <a:gd name="T40" fmla="*/ 36 w 84"/>
                <a:gd name="T41" fmla="*/ 77 h 101"/>
                <a:gd name="T42" fmla="*/ 42 w 84"/>
                <a:gd name="T43" fmla="*/ 71 h 101"/>
                <a:gd name="T44" fmla="*/ 42 w 84"/>
                <a:gd name="T45" fmla="*/ 65 h 101"/>
                <a:gd name="T46" fmla="*/ 42 w 84"/>
                <a:gd name="T47" fmla="*/ 54 h 101"/>
                <a:gd name="T48" fmla="*/ 48 w 84"/>
                <a:gd name="T49" fmla="*/ 54 h 101"/>
                <a:gd name="T50" fmla="*/ 60 w 84"/>
                <a:gd name="T51" fmla="*/ 71 h 101"/>
                <a:gd name="T52" fmla="*/ 72 w 84"/>
                <a:gd name="T53" fmla="*/ 83 h 101"/>
                <a:gd name="T54" fmla="*/ 78 w 84"/>
                <a:gd name="T55" fmla="*/ 95 h 101"/>
                <a:gd name="T56" fmla="*/ 84 w 84"/>
                <a:gd name="T57" fmla="*/ 95 h 101"/>
                <a:gd name="T58" fmla="*/ 78 w 84"/>
                <a:gd name="T59" fmla="*/ 83 h 101"/>
                <a:gd name="T60" fmla="*/ 72 w 84"/>
                <a:gd name="T61" fmla="*/ 77 h 101"/>
                <a:gd name="T62" fmla="*/ 66 w 84"/>
                <a:gd name="T63" fmla="*/ 65 h 101"/>
                <a:gd name="T64" fmla="*/ 66 w 84"/>
                <a:gd name="T65" fmla="*/ 65 h 101"/>
                <a:gd name="T66" fmla="*/ 60 w 84"/>
                <a:gd name="T67" fmla="*/ 60 h 101"/>
                <a:gd name="T68" fmla="*/ 54 w 84"/>
                <a:gd name="T69" fmla="*/ 54 h 101"/>
                <a:gd name="T70" fmla="*/ 48 w 84"/>
                <a:gd name="T71" fmla="*/ 48 h 101"/>
                <a:gd name="T72" fmla="*/ 48 w 84"/>
                <a:gd name="T73" fmla="*/ 42 h 101"/>
                <a:gd name="T74" fmla="*/ 54 w 84"/>
                <a:gd name="T75" fmla="*/ 48 h 101"/>
                <a:gd name="T76" fmla="*/ 60 w 84"/>
                <a:gd name="T77" fmla="*/ 48 h 101"/>
                <a:gd name="T78" fmla="*/ 66 w 84"/>
                <a:gd name="T79" fmla="*/ 48 h 101"/>
                <a:gd name="T80" fmla="*/ 72 w 84"/>
                <a:gd name="T81" fmla="*/ 54 h 101"/>
                <a:gd name="T82" fmla="*/ 72 w 84"/>
                <a:gd name="T83" fmla="*/ 54 h 101"/>
                <a:gd name="T84" fmla="*/ 72 w 84"/>
                <a:gd name="T85" fmla="*/ 48 h 101"/>
                <a:gd name="T86" fmla="*/ 60 w 84"/>
                <a:gd name="T87" fmla="*/ 42 h 101"/>
                <a:gd name="T88" fmla="*/ 54 w 84"/>
                <a:gd name="T89" fmla="*/ 36 h 101"/>
                <a:gd name="T90" fmla="*/ 42 w 84"/>
                <a:gd name="T91" fmla="*/ 36 h 101"/>
                <a:gd name="T92" fmla="*/ 36 w 84"/>
                <a:gd name="T93" fmla="*/ 30 h 101"/>
                <a:gd name="T94" fmla="*/ 30 w 84"/>
                <a:gd name="T95" fmla="*/ 30 h 101"/>
                <a:gd name="T96" fmla="*/ 24 w 84"/>
                <a:gd name="T97" fmla="*/ 24 h 101"/>
                <a:gd name="T98" fmla="*/ 18 w 84"/>
                <a:gd name="T99" fmla="*/ 18 h 101"/>
                <a:gd name="T100" fmla="*/ 24 w 84"/>
                <a:gd name="T101" fmla="*/ 18 h 101"/>
                <a:gd name="T102" fmla="*/ 30 w 84"/>
                <a:gd name="T103" fmla="*/ 18 h 101"/>
                <a:gd name="T104" fmla="*/ 36 w 84"/>
                <a:gd name="T105" fmla="*/ 18 h 101"/>
                <a:gd name="T106" fmla="*/ 48 w 84"/>
                <a:gd name="T107" fmla="*/ 18 h 101"/>
                <a:gd name="T108" fmla="*/ 54 w 84"/>
                <a:gd name="T109" fmla="*/ 18 h 101"/>
                <a:gd name="T110" fmla="*/ 54 w 84"/>
                <a:gd name="T111" fmla="*/ 18 h 101"/>
                <a:gd name="T112" fmla="*/ 42 w 84"/>
                <a:gd name="T113" fmla="*/ 12 h 101"/>
                <a:gd name="T114" fmla="*/ 36 w 84"/>
                <a:gd name="T115" fmla="*/ 12 h 101"/>
                <a:gd name="T116" fmla="*/ 24 w 84"/>
                <a:gd name="T117" fmla="*/ 12 h 101"/>
                <a:gd name="T118" fmla="*/ 18 w 84"/>
                <a:gd name="T119" fmla="*/ 12 h 101"/>
                <a:gd name="T120" fmla="*/ 6 w 84"/>
                <a:gd name="T121" fmla="*/ 6 h 101"/>
                <a:gd name="T122" fmla="*/ 6 w 84"/>
                <a:gd name="T123" fmla="*/ 0 h 10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"/>
                <a:gd name="T187" fmla="*/ 0 h 101"/>
                <a:gd name="T188" fmla="*/ 84 w 84"/>
                <a:gd name="T189" fmla="*/ 101 h 10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" h="101"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6" y="36"/>
                  </a:lnTo>
                  <a:lnTo>
                    <a:pt x="6" y="48"/>
                  </a:lnTo>
                  <a:lnTo>
                    <a:pt x="12" y="54"/>
                  </a:lnTo>
                  <a:lnTo>
                    <a:pt x="12" y="60"/>
                  </a:lnTo>
                  <a:lnTo>
                    <a:pt x="12" y="48"/>
                  </a:lnTo>
                  <a:lnTo>
                    <a:pt x="12" y="42"/>
                  </a:lnTo>
                  <a:lnTo>
                    <a:pt x="12" y="30"/>
                  </a:lnTo>
                  <a:lnTo>
                    <a:pt x="18" y="24"/>
                  </a:lnTo>
                  <a:lnTo>
                    <a:pt x="18" y="30"/>
                  </a:lnTo>
                  <a:lnTo>
                    <a:pt x="24" y="30"/>
                  </a:lnTo>
                  <a:lnTo>
                    <a:pt x="24" y="36"/>
                  </a:lnTo>
                  <a:lnTo>
                    <a:pt x="30" y="36"/>
                  </a:lnTo>
                  <a:lnTo>
                    <a:pt x="30" y="42"/>
                  </a:lnTo>
                  <a:lnTo>
                    <a:pt x="36" y="48"/>
                  </a:lnTo>
                  <a:lnTo>
                    <a:pt x="36" y="54"/>
                  </a:lnTo>
                  <a:lnTo>
                    <a:pt x="36" y="65"/>
                  </a:lnTo>
                  <a:lnTo>
                    <a:pt x="36" y="71"/>
                  </a:lnTo>
                  <a:lnTo>
                    <a:pt x="36" y="77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42" y="89"/>
                  </a:lnTo>
                  <a:lnTo>
                    <a:pt x="36" y="83"/>
                  </a:lnTo>
                  <a:lnTo>
                    <a:pt x="36" y="77"/>
                  </a:lnTo>
                  <a:lnTo>
                    <a:pt x="42" y="77"/>
                  </a:lnTo>
                  <a:lnTo>
                    <a:pt x="42" y="71"/>
                  </a:lnTo>
                  <a:lnTo>
                    <a:pt x="42" y="65"/>
                  </a:lnTo>
                  <a:lnTo>
                    <a:pt x="42" y="60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8" y="54"/>
                  </a:lnTo>
                  <a:lnTo>
                    <a:pt x="54" y="60"/>
                  </a:lnTo>
                  <a:lnTo>
                    <a:pt x="60" y="71"/>
                  </a:lnTo>
                  <a:lnTo>
                    <a:pt x="66" y="77"/>
                  </a:lnTo>
                  <a:lnTo>
                    <a:pt x="72" y="83"/>
                  </a:lnTo>
                  <a:lnTo>
                    <a:pt x="78" y="89"/>
                  </a:lnTo>
                  <a:lnTo>
                    <a:pt x="78" y="95"/>
                  </a:lnTo>
                  <a:lnTo>
                    <a:pt x="84" y="101"/>
                  </a:lnTo>
                  <a:lnTo>
                    <a:pt x="84" y="95"/>
                  </a:lnTo>
                  <a:lnTo>
                    <a:pt x="78" y="89"/>
                  </a:lnTo>
                  <a:lnTo>
                    <a:pt x="78" y="83"/>
                  </a:lnTo>
                  <a:lnTo>
                    <a:pt x="72" y="77"/>
                  </a:lnTo>
                  <a:lnTo>
                    <a:pt x="66" y="71"/>
                  </a:lnTo>
                  <a:lnTo>
                    <a:pt x="66" y="65"/>
                  </a:lnTo>
                  <a:lnTo>
                    <a:pt x="60" y="60"/>
                  </a:lnTo>
                  <a:lnTo>
                    <a:pt x="54" y="54"/>
                  </a:lnTo>
                  <a:lnTo>
                    <a:pt x="48" y="48"/>
                  </a:lnTo>
                  <a:lnTo>
                    <a:pt x="48" y="42"/>
                  </a:lnTo>
                  <a:lnTo>
                    <a:pt x="54" y="42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6" y="48"/>
                  </a:lnTo>
                  <a:lnTo>
                    <a:pt x="66" y="54"/>
                  </a:lnTo>
                  <a:lnTo>
                    <a:pt x="72" y="54"/>
                  </a:lnTo>
                  <a:lnTo>
                    <a:pt x="72" y="48"/>
                  </a:lnTo>
                  <a:lnTo>
                    <a:pt x="66" y="48"/>
                  </a:lnTo>
                  <a:lnTo>
                    <a:pt x="60" y="42"/>
                  </a:lnTo>
                  <a:lnTo>
                    <a:pt x="54" y="42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2" y="36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18"/>
                  </a:lnTo>
                  <a:lnTo>
                    <a:pt x="36" y="18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54" y="18"/>
                  </a:lnTo>
                  <a:lnTo>
                    <a:pt x="48" y="12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58" name="Freeform 504"/>
            <p:cNvSpPr>
              <a:spLocks/>
            </p:cNvSpPr>
            <p:nvPr/>
          </p:nvSpPr>
          <p:spPr bwMode="auto">
            <a:xfrm>
              <a:off x="5090" y="2079"/>
              <a:ext cx="59" cy="131"/>
            </a:xfrm>
            <a:custGeom>
              <a:avLst/>
              <a:gdLst>
                <a:gd name="T0" fmla="*/ 53 w 59"/>
                <a:gd name="T1" fmla="*/ 24 h 131"/>
                <a:gd name="T2" fmla="*/ 47 w 59"/>
                <a:gd name="T3" fmla="*/ 30 h 131"/>
                <a:gd name="T4" fmla="*/ 47 w 59"/>
                <a:gd name="T5" fmla="*/ 24 h 131"/>
                <a:gd name="T6" fmla="*/ 41 w 59"/>
                <a:gd name="T7" fmla="*/ 36 h 131"/>
                <a:gd name="T8" fmla="*/ 47 w 59"/>
                <a:gd name="T9" fmla="*/ 60 h 131"/>
                <a:gd name="T10" fmla="*/ 53 w 59"/>
                <a:gd name="T11" fmla="*/ 78 h 131"/>
                <a:gd name="T12" fmla="*/ 53 w 59"/>
                <a:gd name="T13" fmla="*/ 78 h 131"/>
                <a:gd name="T14" fmla="*/ 41 w 59"/>
                <a:gd name="T15" fmla="*/ 54 h 131"/>
                <a:gd name="T16" fmla="*/ 30 w 59"/>
                <a:gd name="T17" fmla="*/ 72 h 131"/>
                <a:gd name="T18" fmla="*/ 30 w 59"/>
                <a:gd name="T19" fmla="*/ 95 h 131"/>
                <a:gd name="T20" fmla="*/ 30 w 59"/>
                <a:gd name="T21" fmla="*/ 119 h 131"/>
                <a:gd name="T22" fmla="*/ 24 w 59"/>
                <a:gd name="T23" fmla="*/ 119 h 131"/>
                <a:gd name="T24" fmla="*/ 24 w 59"/>
                <a:gd name="T25" fmla="*/ 101 h 131"/>
                <a:gd name="T26" fmla="*/ 24 w 59"/>
                <a:gd name="T27" fmla="*/ 95 h 131"/>
                <a:gd name="T28" fmla="*/ 18 w 59"/>
                <a:gd name="T29" fmla="*/ 113 h 131"/>
                <a:gd name="T30" fmla="*/ 6 w 59"/>
                <a:gd name="T31" fmla="*/ 125 h 131"/>
                <a:gd name="T32" fmla="*/ 0 w 59"/>
                <a:gd name="T33" fmla="*/ 131 h 131"/>
                <a:gd name="T34" fmla="*/ 6 w 59"/>
                <a:gd name="T35" fmla="*/ 119 h 131"/>
                <a:gd name="T36" fmla="*/ 18 w 59"/>
                <a:gd name="T37" fmla="*/ 95 h 131"/>
                <a:gd name="T38" fmla="*/ 12 w 59"/>
                <a:gd name="T39" fmla="*/ 95 h 131"/>
                <a:gd name="T40" fmla="*/ 6 w 59"/>
                <a:gd name="T41" fmla="*/ 95 h 131"/>
                <a:gd name="T42" fmla="*/ 0 w 59"/>
                <a:gd name="T43" fmla="*/ 101 h 131"/>
                <a:gd name="T44" fmla="*/ 0 w 59"/>
                <a:gd name="T45" fmla="*/ 95 h 131"/>
                <a:gd name="T46" fmla="*/ 6 w 59"/>
                <a:gd name="T47" fmla="*/ 89 h 131"/>
                <a:gd name="T48" fmla="*/ 18 w 59"/>
                <a:gd name="T49" fmla="*/ 89 h 131"/>
                <a:gd name="T50" fmla="*/ 24 w 59"/>
                <a:gd name="T51" fmla="*/ 78 h 131"/>
                <a:gd name="T52" fmla="*/ 35 w 59"/>
                <a:gd name="T53" fmla="*/ 48 h 131"/>
                <a:gd name="T54" fmla="*/ 18 w 59"/>
                <a:gd name="T55" fmla="*/ 48 h 131"/>
                <a:gd name="T56" fmla="*/ 6 w 59"/>
                <a:gd name="T57" fmla="*/ 48 h 131"/>
                <a:gd name="T58" fmla="*/ 0 w 59"/>
                <a:gd name="T59" fmla="*/ 54 h 131"/>
                <a:gd name="T60" fmla="*/ 0 w 59"/>
                <a:gd name="T61" fmla="*/ 48 h 131"/>
                <a:gd name="T62" fmla="*/ 12 w 59"/>
                <a:gd name="T63" fmla="*/ 48 h 131"/>
                <a:gd name="T64" fmla="*/ 24 w 59"/>
                <a:gd name="T65" fmla="*/ 42 h 131"/>
                <a:gd name="T66" fmla="*/ 35 w 59"/>
                <a:gd name="T67" fmla="*/ 36 h 131"/>
                <a:gd name="T68" fmla="*/ 41 w 59"/>
                <a:gd name="T69" fmla="*/ 24 h 131"/>
                <a:gd name="T70" fmla="*/ 30 w 59"/>
                <a:gd name="T71" fmla="*/ 18 h 131"/>
                <a:gd name="T72" fmla="*/ 24 w 59"/>
                <a:gd name="T73" fmla="*/ 24 h 131"/>
                <a:gd name="T74" fmla="*/ 12 w 59"/>
                <a:gd name="T75" fmla="*/ 30 h 131"/>
                <a:gd name="T76" fmla="*/ 6 w 59"/>
                <a:gd name="T77" fmla="*/ 30 h 131"/>
                <a:gd name="T78" fmla="*/ 0 w 59"/>
                <a:gd name="T79" fmla="*/ 30 h 131"/>
                <a:gd name="T80" fmla="*/ 6 w 59"/>
                <a:gd name="T81" fmla="*/ 24 h 131"/>
                <a:gd name="T82" fmla="*/ 18 w 59"/>
                <a:gd name="T83" fmla="*/ 12 h 131"/>
                <a:gd name="T84" fmla="*/ 24 w 59"/>
                <a:gd name="T85" fmla="*/ 6 h 131"/>
                <a:gd name="T86" fmla="*/ 24 w 59"/>
                <a:gd name="T87" fmla="*/ 12 h 131"/>
                <a:gd name="T88" fmla="*/ 30 w 59"/>
                <a:gd name="T89" fmla="*/ 18 h 131"/>
                <a:gd name="T90" fmla="*/ 35 w 59"/>
                <a:gd name="T91" fmla="*/ 18 h 131"/>
                <a:gd name="T92" fmla="*/ 47 w 59"/>
                <a:gd name="T93" fmla="*/ 18 h 131"/>
                <a:gd name="T94" fmla="*/ 47 w 59"/>
                <a:gd name="T95" fmla="*/ 12 h 131"/>
                <a:gd name="T96" fmla="*/ 53 w 59"/>
                <a:gd name="T97" fmla="*/ 0 h 131"/>
                <a:gd name="T98" fmla="*/ 59 w 59"/>
                <a:gd name="T99" fmla="*/ 6 h 131"/>
                <a:gd name="T100" fmla="*/ 53 w 59"/>
                <a:gd name="T101" fmla="*/ 12 h 131"/>
                <a:gd name="T102" fmla="*/ 59 w 59"/>
                <a:gd name="T103" fmla="*/ 18 h 13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"/>
                <a:gd name="T157" fmla="*/ 0 h 131"/>
                <a:gd name="T158" fmla="*/ 59 w 59"/>
                <a:gd name="T159" fmla="*/ 131 h 13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" h="131">
                  <a:moveTo>
                    <a:pt x="59" y="18"/>
                  </a:moveTo>
                  <a:lnTo>
                    <a:pt x="59" y="18"/>
                  </a:lnTo>
                  <a:lnTo>
                    <a:pt x="53" y="24"/>
                  </a:lnTo>
                  <a:lnTo>
                    <a:pt x="47" y="30"/>
                  </a:lnTo>
                  <a:lnTo>
                    <a:pt x="47" y="24"/>
                  </a:lnTo>
                  <a:lnTo>
                    <a:pt x="47" y="30"/>
                  </a:lnTo>
                  <a:lnTo>
                    <a:pt x="41" y="30"/>
                  </a:lnTo>
                  <a:lnTo>
                    <a:pt x="41" y="36"/>
                  </a:lnTo>
                  <a:lnTo>
                    <a:pt x="41" y="42"/>
                  </a:lnTo>
                  <a:lnTo>
                    <a:pt x="47" y="48"/>
                  </a:lnTo>
                  <a:lnTo>
                    <a:pt x="47" y="60"/>
                  </a:lnTo>
                  <a:lnTo>
                    <a:pt x="53" y="72"/>
                  </a:lnTo>
                  <a:lnTo>
                    <a:pt x="53" y="78"/>
                  </a:lnTo>
                  <a:lnTo>
                    <a:pt x="53" y="83"/>
                  </a:lnTo>
                  <a:lnTo>
                    <a:pt x="53" y="78"/>
                  </a:lnTo>
                  <a:lnTo>
                    <a:pt x="47" y="72"/>
                  </a:lnTo>
                  <a:lnTo>
                    <a:pt x="47" y="66"/>
                  </a:lnTo>
                  <a:lnTo>
                    <a:pt x="41" y="54"/>
                  </a:lnTo>
                  <a:lnTo>
                    <a:pt x="35" y="60"/>
                  </a:lnTo>
                  <a:lnTo>
                    <a:pt x="30" y="72"/>
                  </a:lnTo>
                  <a:lnTo>
                    <a:pt x="30" y="78"/>
                  </a:lnTo>
                  <a:lnTo>
                    <a:pt x="30" y="89"/>
                  </a:lnTo>
                  <a:lnTo>
                    <a:pt x="30" y="95"/>
                  </a:lnTo>
                  <a:lnTo>
                    <a:pt x="30" y="101"/>
                  </a:lnTo>
                  <a:lnTo>
                    <a:pt x="30" y="113"/>
                  </a:lnTo>
                  <a:lnTo>
                    <a:pt x="30" y="119"/>
                  </a:lnTo>
                  <a:lnTo>
                    <a:pt x="24" y="119"/>
                  </a:lnTo>
                  <a:lnTo>
                    <a:pt x="24" y="113"/>
                  </a:lnTo>
                  <a:lnTo>
                    <a:pt x="30" y="107"/>
                  </a:lnTo>
                  <a:lnTo>
                    <a:pt x="24" y="101"/>
                  </a:lnTo>
                  <a:lnTo>
                    <a:pt x="24" y="95"/>
                  </a:lnTo>
                  <a:lnTo>
                    <a:pt x="24" y="101"/>
                  </a:lnTo>
                  <a:lnTo>
                    <a:pt x="18" y="107"/>
                  </a:lnTo>
                  <a:lnTo>
                    <a:pt x="18" y="113"/>
                  </a:lnTo>
                  <a:lnTo>
                    <a:pt x="12" y="119"/>
                  </a:lnTo>
                  <a:lnTo>
                    <a:pt x="12" y="125"/>
                  </a:lnTo>
                  <a:lnTo>
                    <a:pt x="6" y="125"/>
                  </a:lnTo>
                  <a:lnTo>
                    <a:pt x="6" y="131"/>
                  </a:lnTo>
                  <a:lnTo>
                    <a:pt x="0" y="131"/>
                  </a:lnTo>
                  <a:lnTo>
                    <a:pt x="0" y="125"/>
                  </a:lnTo>
                  <a:lnTo>
                    <a:pt x="6" y="125"/>
                  </a:lnTo>
                  <a:lnTo>
                    <a:pt x="6" y="119"/>
                  </a:lnTo>
                  <a:lnTo>
                    <a:pt x="12" y="113"/>
                  </a:lnTo>
                  <a:lnTo>
                    <a:pt x="18" y="101"/>
                  </a:lnTo>
                  <a:lnTo>
                    <a:pt x="18" y="95"/>
                  </a:lnTo>
                  <a:lnTo>
                    <a:pt x="12" y="95"/>
                  </a:lnTo>
                  <a:lnTo>
                    <a:pt x="6" y="95"/>
                  </a:lnTo>
                  <a:lnTo>
                    <a:pt x="0" y="95"/>
                  </a:lnTo>
                  <a:lnTo>
                    <a:pt x="0" y="101"/>
                  </a:lnTo>
                  <a:lnTo>
                    <a:pt x="0" y="95"/>
                  </a:lnTo>
                  <a:lnTo>
                    <a:pt x="6" y="95"/>
                  </a:lnTo>
                  <a:lnTo>
                    <a:pt x="6" y="89"/>
                  </a:lnTo>
                  <a:lnTo>
                    <a:pt x="12" y="89"/>
                  </a:lnTo>
                  <a:lnTo>
                    <a:pt x="18" y="89"/>
                  </a:lnTo>
                  <a:lnTo>
                    <a:pt x="18" y="83"/>
                  </a:lnTo>
                  <a:lnTo>
                    <a:pt x="24" y="83"/>
                  </a:lnTo>
                  <a:lnTo>
                    <a:pt x="24" y="78"/>
                  </a:lnTo>
                  <a:lnTo>
                    <a:pt x="30" y="66"/>
                  </a:lnTo>
                  <a:lnTo>
                    <a:pt x="30" y="54"/>
                  </a:lnTo>
                  <a:lnTo>
                    <a:pt x="35" y="48"/>
                  </a:lnTo>
                  <a:lnTo>
                    <a:pt x="30" y="48"/>
                  </a:lnTo>
                  <a:lnTo>
                    <a:pt x="24" y="48"/>
                  </a:lnTo>
                  <a:lnTo>
                    <a:pt x="18" y="48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12" y="48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30" y="42"/>
                  </a:lnTo>
                  <a:lnTo>
                    <a:pt x="35" y="42"/>
                  </a:lnTo>
                  <a:lnTo>
                    <a:pt x="35" y="36"/>
                  </a:lnTo>
                  <a:lnTo>
                    <a:pt x="35" y="30"/>
                  </a:lnTo>
                  <a:lnTo>
                    <a:pt x="41" y="30"/>
                  </a:lnTo>
                  <a:lnTo>
                    <a:pt x="41" y="24"/>
                  </a:lnTo>
                  <a:lnTo>
                    <a:pt x="35" y="24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24" y="24"/>
                  </a:lnTo>
                  <a:lnTo>
                    <a:pt x="18" y="24"/>
                  </a:lnTo>
                  <a:lnTo>
                    <a:pt x="12" y="24"/>
                  </a:lnTo>
                  <a:lnTo>
                    <a:pt x="12" y="30"/>
                  </a:lnTo>
                  <a:lnTo>
                    <a:pt x="6" y="30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24" y="18"/>
                  </a:lnTo>
                  <a:lnTo>
                    <a:pt x="30" y="18"/>
                  </a:lnTo>
                  <a:lnTo>
                    <a:pt x="35" y="18"/>
                  </a:lnTo>
                  <a:lnTo>
                    <a:pt x="41" y="18"/>
                  </a:lnTo>
                  <a:lnTo>
                    <a:pt x="47" y="18"/>
                  </a:lnTo>
                  <a:lnTo>
                    <a:pt x="47" y="12"/>
                  </a:lnTo>
                  <a:lnTo>
                    <a:pt x="47" y="6"/>
                  </a:lnTo>
                  <a:lnTo>
                    <a:pt x="53" y="6"/>
                  </a:lnTo>
                  <a:lnTo>
                    <a:pt x="53" y="0"/>
                  </a:lnTo>
                  <a:lnTo>
                    <a:pt x="59" y="0"/>
                  </a:lnTo>
                  <a:lnTo>
                    <a:pt x="59" y="6"/>
                  </a:lnTo>
                  <a:lnTo>
                    <a:pt x="53" y="6"/>
                  </a:lnTo>
                  <a:lnTo>
                    <a:pt x="53" y="12"/>
                  </a:lnTo>
                  <a:lnTo>
                    <a:pt x="53" y="18"/>
                  </a:lnTo>
                  <a:lnTo>
                    <a:pt x="59" y="18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59" name="Freeform 505"/>
            <p:cNvSpPr>
              <a:spLocks/>
            </p:cNvSpPr>
            <p:nvPr/>
          </p:nvSpPr>
          <p:spPr bwMode="auto">
            <a:xfrm>
              <a:off x="5149" y="2121"/>
              <a:ext cx="12" cy="18"/>
            </a:xfrm>
            <a:custGeom>
              <a:avLst/>
              <a:gdLst>
                <a:gd name="T0" fmla="*/ 0 w 12"/>
                <a:gd name="T1" fmla="*/ 0 h 18"/>
                <a:gd name="T2" fmla="*/ 0 w 12"/>
                <a:gd name="T3" fmla="*/ 0 h 18"/>
                <a:gd name="T4" fmla="*/ 6 w 12"/>
                <a:gd name="T5" fmla="*/ 0 h 18"/>
                <a:gd name="T6" fmla="*/ 6 w 12"/>
                <a:gd name="T7" fmla="*/ 0 h 18"/>
                <a:gd name="T8" fmla="*/ 6 w 12"/>
                <a:gd name="T9" fmla="*/ 0 h 18"/>
                <a:gd name="T10" fmla="*/ 12 w 12"/>
                <a:gd name="T11" fmla="*/ 6 h 18"/>
                <a:gd name="T12" fmla="*/ 12 w 12"/>
                <a:gd name="T13" fmla="*/ 12 h 18"/>
                <a:gd name="T14" fmla="*/ 12 w 12"/>
                <a:gd name="T15" fmla="*/ 12 h 18"/>
                <a:gd name="T16" fmla="*/ 6 w 12"/>
                <a:gd name="T17" fmla="*/ 18 h 18"/>
                <a:gd name="T18" fmla="*/ 6 w 12"/>
                <a:gd name="T19" fmla="*/ 18 h 18"/>
                <a:gd name="T20" fmla="*/ 6 w 12"/>
                <a:gd name="T21" fmla="*/ 18 h 18"/>
                <a:gd name="T22" fmla="*/ 6 w 12"/>
                <a:gd name="T23" fmla="*/ 18 h 18"/>
                <a:gd name="T24" fmla="*/ 6 w 12"/>
                <a:gd name="T25" fmla="*/ 18 h 18"/>
                <a:gd name="T26" fmla="*/ 6 w 12"/>
                <a:gd name="T27" fmla="*/ 12 h 18"/>
                <a:gd name="T28" fmla="*/ 6 w 12"/>
                <a:gd name="T29" fmla="*/ 12 h 18"/>
                <a:gd name="T30" fmla="*/ 0 w 12"/>
                <a:gd name="T31" fmla="*/ 6 h 18"/>
                <a:gd name="T32" fmla="*/ 0 w 12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60" name="Freeform 506"/>
            <p:cNvSpPr>
              <a:spLocks/>
            </p:cNvSpPr>
            <p:nvPr/>
          </p:nvSpPr>
          <p:spPr bwMode="auto">
            <a:xfrm>
              <a:off x="4899" y="2013"/>
              <a:ext cx="191" cy="114"/>
            </a:xfrm>
            <a:custGeom>
              <a:avLst/>
              <a:gdLst>
                <a:gd name="T0" fmla="*/ 173 w 191"/>
                <a:gd name="T1" fmla="*/ 42 h 114"/>
                <a:gd name="T2" fmla="*/ 155 w 191"/>
                <a:gd name="T3" fmla="*/ 48 h 114"/>
                <a:gd name="T4" fmla="*/ 137 w 191"/>
                <a:gd name="T5" fmla="*/ 78 h 114"/>
                <a:gd name="T6" fmla="*/ 125 w 191"/>
                <a:gd name="T7" fmla="*/ 96 h 114"/>
                <a:gd name="T8" fmla="*/ 101 w 191"/>
                <a:gd name="T9" fmla="*/ 114 h 114"/>
                <a:gd name="T10" fmla="*/ 95 w 191"/>
                <a:gd name="T11" fmla="*/ 114 h 114"/>
                <a:gd name="T12" fmla="*/ 107 w 191"/>
                <a:gd name="T13" fmla="*/ 102 h 114"/>
                <a:gd name="T14" fmla="*/ 131 w 191"/>
                <a:gd name="T15" fmla="*/ 84 h 114"/>
                <a:gd name="T16" fmla="*/ 137 w 191"/>
                <a:gd name="T17" fmla="*/ 60 h 114"/>
                <a:gd name="T18" fmla="*/ 137 w 191"/>
                <a:gd name="T19" fmla="*/ 54 h 114"/>
                <a:gd name="T20" fmla="*/ 125 w 191"/>
                <a:gd name="T21" fmla="*/ 66 h 114"/>
                <a:gd name="T22" fmla="*/ 107 w 191"/>
                <a:gd name="T23" fmla="*/ 72 h 114"/>
                <a:gd name="T24" fmla="*/ 89 w 191"/>
                <a:gd name="T25" fmla="*/ 90 h 114"/>
                <a:gd name="T26" fmla="*/ 59 w 191"/>
                <a:gd name="T27" fmla="*/ 108 h 114"/>
                <a:gd name="T28" fmla="*/ 47 w 191"/>
                <a:gd name="T29" fmla="*/ 108 h 114"/>
                <a:gd name="T30" fmla="*/ 71 w 191"/>
                <a:gd name="T31" fmla="*/ 96 h 114"/>
                <a:gd name="T32" fmla="*/ 95 w 191"/>
                <a:gd name="T33" fmla="*/ 72 h 114"/>
                <a:gd name="T34" fmla="*/ 95 w 191"/>
                <a:gd name="T35" fmla="*/ 66 h 114"/>
                <a:gd name="T36" fmla="*/ 83 w 191"/>
                <a:gd name="T37" fmla="*/ 66 h 114"/>
                <a:gd name="T38" fmla="*/ 71 w 191"/>
                <a:gd name="T39" fmla="*/ 72 h 114"/>
                <a:gd name="T40" fmla="*/ 47 w 191"/>
                <a:gd name="T41" fmla="*/ 78 h 114"/>
                <a:gd name="T42" fmla="*/ 23 w 191"/>
                <a:gd name="T43" fmla="*/ 90 h 114"/>
                <a:gd name="T44" fmla="*/ 12 w 191"/>
                <a:gd name="T45" fmla="*/ 90 h 114"/>
                <a:gd name="T46" fmla="*/ 35 w 191"/>
                <a:gd name="T47" fmla="*/ 84 h 114"/>
                <a:gd name="T48" fmla="*/ 53 w 191"/>
                <a:gd name="T49" fmla="*/ 72 h 114"/>
                <a:gd name="T50" fmla="*/ 35 w 191"/>
                <a:gd name="T51" fmla="*/ 66 h 114"/>
                <a:gd name="T52" fmla="*/ 12 w 191"/>
                <a:gd name="T53" fmla="*/ 66 h 114"/>
                <a:gd name="T54" fmla="*/ 0 w 191"/>
                <a:gd name="T55" fmla="*/ 72 h 114"/>
                <a:gd name="T56" fmla="*/ 17 w 191"/>
                <a:gd name="T57" fmla="*/ 60 h 114"/>
                <a:gd name="T58" fmla="*/ 47 w 191"/>
                <a:gd name="T59" fmla="*/ 60 h 114"/>
                <a:gd name="T60" fmla="*/ 47 w 191"/>
                <a:gd name="T61" fmla="*/ 48 h 114"/>
                <a:gd name="T62" fmla="*/ 23 w 191"/>
                <a:gd name="T63" fmla="*/ 36 h 114"/>
                <a:gd name="T64" fmla="*/ 17 w 191"/>
                <a:gd name="T65" fmla="*/ 30 h 114"/>
                <a:gd name="T66" fmla="*/ 41 w 191"/>
                <a:gd name="T67" fmla="*/ 36 h 114"/>
                <a:gd name="T68" fmla="*/ 65 w 191"/>
                <a:gd name="T69" fmla="*/ 54 h 114"/>
                <a:gd name="T70" fmla="*/ 77 w 191"/>
                <a:gd name="T71" fmla="*/ 54 h 114"/>
                <a:gd name="T72" fmla="*/ 95 w 191"/>
                <a:gd name="T73" fmla="*/ 54 h 114"/>
                <a:gd name="T74" fmla="*/ 89 w 191"/>
                <a:gd name="T75" fmla="*/ 48 h 114"/>
                <a:gd name="T76" fmla="*/ 77 w 191"/>
                <a:gd name="T77" fmla="*/ 30 h 114"/>
                <a:gd name="T78" fmla="*/ 65 w 191"/>
                <a:gd name="T79" fmla="*/ 24 h 114"/>
                <a:gd name="T80" fmla="*/ 59 w 191"/>
                <a:gd name="T81" fmla="*/ 18 h 114"/>
                <a:gd name="T82" fmla="*/ 53 w 191"/>
                <a:gd name="T83" fmla="*/ 12 h 114"/>
                <a:gd name="T84" fmla="*/ 77 w 191"/>
                <a:gd name="T85" fmla="*/ 30 h 114"/>
                <a:gd name="T86" fmla="*/ 101 w 191"/>
                <a:gd name="T87" fmla="*/ 48 h 114"/>
                <a:gd name="T88" fmla="*/ 113 w 191"/>
                <a:gd name="T89" fmla="*/ 54 h 114"/>
                <a:gd name="T90" fmla="*/ 125 w 191"/>
                <a:gd name="T91" fmla="*/ 48 h 114"/>
                <a:gd name="T92" fmla="*/ 137 w 191"/>
                <a:gd name="T93" fmla="*/ 48 h 114"/>
                <a:gd name="T94" fmla="*/ 137 w 191"/>
                <a:gd name="T95" fmla="*/ 42 h 114"/>
                <a:gd name="T96" fmla="*/ 125 w 191"/>
                <a:gd name="T97" fmla="*/ 24 h 114"/>
                <a:gd name="T98" fmla="*/ 101 w 191"/>
                <a:gd name="T99" fmla="*/ 6 h 114"/>
                <a:gd name="T100" fmla="*/ 95 w 191"/>
                <a:gd name="T101" fmla="*/ 0 h 114"/>
                <a:gd name="T102" fmla="*/ 119 w 191"/>
                <a:gd name="T103" fmla="*/ 18 h 114"/>
                <a:gd name="T104" fmla="*/ 143 w 191"/>
                <a:gd name="T105" fmla="*/ 36 h 114"/>
                <a:gd name="T106" fmla="*/ 161 w 191"/>
                <a:gd name="T107" fmla="*/ 36 h 114"/>
                <a:gd name="T108" fmla="*/ 185 w 191"/>
                <a:gd name="T109" fmla="*/ 30 h 114"/>
                <a:gd name="T110" fmla="*/ 185 w 191"/>
                <a:gd name="T111" fmla="*/ 30 h 11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91"/>
                <a:gd name="T169" fmla="*/ 0 h 114"/>
                <a:gd name="T170" fmla="*/ 191 w 191"/>
                <a:gd name="T171" fmla="*/ 114 h 11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91" h="114">
                  <a:moveTo>
                    <a:pt x="185" y="36"/>
                  </a:moveTo>
                  <a:lnTo>
                    <a:pt x="179" y="36"/>
                  </a:lnTo>
                  <a:lnTo>
                    <a:pt x="173" y="42"/>
                  </a:lnTo>
                  <a:lnTo>
                    <a:pt x="167" y="42"/>
                  </a:lnTo>
                  <a:lnTo>
                    <a:pt x="161" y="48"/>
                  </a:lnTo>
                  <a:lnTo>
                    <a:pt x="155" y="48"/>
                  </a:lnTo>
                  <a:lnTo>
                    <a:pt x="149" y="54"/>
                  </a:lnTo>
                  <a:lnTo>
                    <a:pt x="149" y="60"/>
                  </a:lnTo>
                  <a:lnTo>
                    <a:pt x="143" y="66"/>
                  </a:lnTo>
                  <a:lnTo>
                    <a:pt x="137" y="78"/>
                  </a:lnTo>
                  <a:lnTo>
                    <a:pt x="131" y="84"/>
                  </a:lnTo>
                  <a:lnTo>
                    <a:pt x="131" y="90"/>
                  </a:lnTo>
                  <a:lnTo>
                    <a:pt x="125" y="90"/>
                  </a:lnTo>
                  <a:lnTo>
                    <a:pt x="125" y="96"/>
                  </a:lnTo>
                  <a:lnTo>
                    <a:pt x="119" y="102"/>
                  </a:lnTo>
                  <a:lnTo>
                    <a:pt x="113" y="108"/>
                  </a:lnTo>
                  <a:lnTo>
                    <a:pt x="107" y="108"/>
                  </a:lnTo>
                  <a:lnTo>
                    <a:pt x="101" y="114"/>
                  </a:lnTo>
                  <a:lnTo>
                    <a:pt x="95" y="114"/>
                  </a:lnTo>
                  <a:lnTo>
                    <a:pt x="101" y="108"/>
                  </a:lnTo>
                  <a:lnTo>
                    <a:pt x="107" y="102"/>
                  </a:lnTo>
                  <a:lnTo>
                    <a:pt x="113" y="96"/>
                  </a:lnTo>
                  <a:lnTo>
                    <a:pt x="119" y="90"/>
                  </a:lnTo>
                  <a:lnTo>
                    <a:pt x="125" y="84"/>
                  </a:lnTo>
                  <a:lnTo>
                    <a:pt x="131" y="84"/>
                  </a:lnTo>
                  <a:lnTo>
                    <a:pt x="131" y="78"/>
                  </a:lnTo>
                  <a:lnTo>
                    <a:pt x="131" y="72"/>
                  </a:lnTo>
                  <a:lnTo>
                    <a:pt x="137" y="66"/>
                  </a:lnTo>
                  <a:lnTo>
                    <a:pt x="137" y="60"/>
                  </a:lnTo>
                  <a:lnTo>
                    <a:pt x="137" y="54"/>
                  </a:lnTo>
                  <a:lnTo>
                    <a:pt x="131" y="60"/>
                  </a:lnTo>
                  <a:lnTo>
                    <a:pt x="125" y="60"/>
                  </a:lnTo>
                  <a:lnTo>
                    <a:pt x="125" y="66"/>
                  </a:lnTo>
                  <a:lnTo>
                    <a:pt x="119" y="66"/>
                  </a:lnTo>
                  <a:lnTo>
                    <a:pt x="113" y="72"/>
                  </a:lnTo>
                  <a:lnTo>
                    <a:pt x="107" y="72"/>
                  </a:lnTo>
                  <a:lnTo>
                    <a:pt x="101" y="78"/>
                  </a:lnTo>
                  <a:lnTo>
                    <a:pt x="95" y="84"/>
                  </a:lnTo>
                  <a:lnTo>
                    <a:pt x="89" y="90"/>
                  </a:lnTo>
                  <a:lnTo>
                    <a:pt x="83" y="96"/>
                  </a:lnTo>
                  <a:lnTo>
                    <a:pt x="71" y="102"/>
                  </a:lnTo>
                  <a:lnTo>
                    <a:pt x="65" y="102"/>
                  </a:lnTo>
                  <a:lnTo>
                    <a:pt x="59" y="108"/>
                  </a:lnTo>
                  <a:lnTo>
                    <a:pt x="53" y="108"/>
                  </a:lnTo>
                  <a:lnTo>
                    <a:pt x="47" y="108"/>
                  </a:lnTo>
                  <a:lnTo>
                    <a:pt x="53" y="108"/>
                  </a:lnTo>
                  <a:lnTo>
                    <a:pt x="59" y="102"/>
                  </a:lnTo>
                  <a:lnTo>
                    <a:pt x="65" y="96"/>
                  </a:lnTo>
                  <a:lnTo>
                    <a:pt x="71" y="96"/>
                  </a:lnTo>
                  <a:lnTo>
                    <a:pt x="83" y="90"/>
                  </a:lnTo>
                  <a:lnTo>
                    <a:pt x="89" y="84"/>
                  </a:lnTo>
                  <a:lnTo>
                    <a:pt x="95" y="78"/>
                  </a:lnTo>
                  <a:lnTo>
                    <a:pt x="95" y="72"/>
                  </a:lnTo>
                  <a:lnTo>
                    <a:pt x="101" y="72"/>
                  </a:lnTo>
                  <a:lnTo>
                    <a:pt x="101" y="66"/>
                  </a:lnTo>
                  <a:lnTo>
                    <a:pt x="95" y="66"/>
                  </a:lnTo>
                  <a:lnTo>
                    <a:pt x="89" y="66"/>
                  </a:lnTo>
                  <a:lnTo>
                    <a:pt x="83" y="66"/>
                  </a:lnTo>
                  <a:lnTo>
                    <a:pt x="77" y="66"/>
                  </a:lnTo>
                  <a:lnTo>
                    <a:pt x="77" y="72"/>
                  </a:lnTo>
                  <a:lnTo>
                    <a:pt x="71" y="72"/>
                  </a:lnTo>
                  <a:lnTo>
                    <a:pt x="65" y="72"/>
                  </a:lnTo>
                  <a:lnTo>
                    <a:pt x="59" y="78"/>
                  </a:lnTo>
                  <a:lnTo>
                    <a:pt x="47" y="78"/>
                  </a:lnTo>
                  <a:lnTo>
                    <a:pt x="41" y="84"/>
                  </a:lnTo>
                  <a:lnTo>
                    <a:pt x="35" y="84"/>
                  </a:lnTo>
                  <a:lnTo>
                    <a:pt x="29" y="90"/>
                  </a:lnTo>
                  <a:lnTo>
                    <a:pt x="23" y="90"/>
                  </a:lnTo>
                  <a:lnTo>
                    <a:pt x="17" y="90"/>
                  </a:lnTo>
                  <a:lnTo>
                    <a:pt x="12" y="90"/>
                  </a:lnTo>
                  <a:lnTo>
                    <a:pt x="17" y="90"/>
                  </a:lnTo>
                  <a:lnTo>
                    <a:pt x="23" y="84"/>
                  </a:lnTo>
                  <a:lnTo>
                    <a:pt x="29" y="84"/>
                  </a:lnTo>
                  <a:lnTo>
                    <a:pt x="35" y="84"/>
                  </a:lnTo>
                  <a:lnTo>
                    <a:pt x="41" y="78"/>
                  </a:lnTo>
                  <a:lnTo>
                    <a:pt x="47" y="78"/>
                  </a:lnTo>
                  <a:lnTo>
                    <a:pt x="53" y="72"/>
                  </a:lnTo>
                  <a:lnTo>
                    <a:pt x="59" y="66"/>
                  </a:lnTo>
                  <a:lnTo>
                    <a:pt x="53" y="66"/>
                  </a:lnTo>
                  <a:lnTo>
                    <a:pt x="41" y="66"/>
                  </a:lnTo>
                  <a:lnTo>
                    <a:pt x="35" y="66"/>
                  </a:lnTo>
                  <a:lnTo>
                    <a:pt x="29" y="66"/>
                  </a:lnTo>
                  <a:lnTo>
                    <a:pt x="23" y="66"/>
                  </a:lnTo>
                  <a:lnTo>
                    <a:pt x="12" y="66"/>
                  </a:lnTo>
                  <a:lnTo>
                    <a:pt x="6" y="72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7" y="60"/>
                  </a:lnTo>
                  <a:lnTo>
                    <a:pt x="23" y="60"/>
                  </a:lnTo>
                  <a:lnTo>
                    <a:pt x="29" y="60"/>
                  </a:lnTo>
                  <a:lnTo>
                    <a:pt x="41" y="60"/>
                  </a:lnTo>
                  <a:lnTo>
                    <a:pt x="47" y="60"/>
                  </a:lnTo>
                  <a:lnTo>
                    <a:pt x="53" y="60"/>
                  </a:lnTo>
                  <a:lnTo>
                    <a:pt x="53" y="54"/>
                  </a:lnTo>
                  <a:lnTo>
                    <a:pt x="47" y="54"/>
                  </a:lnTo>
                  <a:lnTo>
                    <a:pt x="47" y="48"/>
                  </a:lnTo>
                  <a:lnTo>
                    <a:pt x="41" y="42"/>
                  </a:lnTo>
                  <a:lnTo>
                    <a:pt x="35" y="42"/>
                  </a:lnTo>
                  <a:lnTo>
                    <a:pt x="29" y="36"/>
                  </a:lnTo>
                  <a:lnTo>
                    <a:pt x="23" y="36"/>
                  </a:lnTo>
                  <a:lnTo>
                    <a:pt x="17" y="30"/>
                  </a:lnTo>
                  <a:lnTo>
                    <a:pt x="23" y="30"/>
                  </a:lnTo>
                  <a:lnTo>
                    <a:pt x="29" y="30"/>
                  </a:lnTo>
                  <a:lnTo>
                    <a:pt x="35" y="36"/>
                  </a:lnTo>
                  <a:lnTo>
                    <a:pt x="41" y="36"/>
                  </a:lnTo>
                  <a:lnTo>
                    <a:pt x="47" y="42"/>
                  </a:lnTo>
                  <a:lnTo>
                    <a:pt x="53" y="48"/>
                  </a:lnTo>
                  <a:lnTo>
                    <a:pt x="59" y="48"/>
                  </a:lnTo>
                  <a:lnTo>
                    <a:pt x="65" y="54"/>
                  </a:lnTo>
                  <a:lnTo>
                    <a:pt x="71" y="54"/>
                  </a:lnTo>
                  <a:lnTo>
                    <a:pt x="77" y="54"/>
                  </a:lnTo>
                  <a:lnTo>
                    <a:pt x="83" y="54"/>
                  </a:lnTo>
                  <a:lnTo>
                    <a:pt x="89" y="54"/>
                  </a:lnTo>
                  <a:lnTo>
                    <a:pt x="95" y="54"/>
                  </a:lnTo>
                  <a:lnTo>
                    <a:pt x="89" y="48"/>
                  </a:lnTo>
                  <a:lnTo>
                    <a:pt x="83" y="42"/>
                  </a:lnTo>
                  <a:lnTo>
                    <a:pt x="83" y="36"/>
                  </a:lnTo>
                  <a:lnTo>
                    <a:pt x="77" y="36"/>
                  </a:lnTo>
                  <a:lnTo>
                    <a:pt x="77" y="30"/>
                  </a:lnTo>
                  <a:lnTo>
                    <a:pt x="71" y="30"/>
                  </a:lnTo>
                  <a:lnTo>
                    <a:pt x="71" y="24"/>
                  </a:lnTo>
                  <a:lnTo>
                    <a:pt x="65" y="24"/>
                  </a:lnTo>
                  <a:lnTo>
                    <a:pt x="59" y="24"/>
                  </a:lnTo>
                  <a:lnTo>
                    <a:pt x="59" y="18"/>
                  </a:lnTo>
                  <a:lnTo>
                    <a:pt x="53" y="18"/>
                  </a:lnTo>
                  <a:lnTo>
                    <a:pt x="53" y="12"/>
                  </a:lnTo>
                  <a:lnTo>
                    <a:pt x="59" y="18"/>
                  </a:lnTo>
                  <a:lnTo>
                    <a:pt x="65" y="18"/>
                  </a:lnTo>
                  <a:lnTo>
                    <a:pt x="71" y="24"/>
                  </a:lnTo>
                  <a:lnTo>
                    <a:pt x="77" y="30"/>
                  </a:lnTo>
                  <a:lnTo>
                    <a:pt x="83" y="36"/>
                  </a:lnTo>
                  <a:lnTo>
                    <a:pt x="89" y="36"/>
                  </a:lnTo>
                  <a:lnTo>
                    <a:pt x="95" y="42"/>
                  </a:lnTo>
                  <a:lnTo>
                    <a:pt x="101" y="48"/>
                  </a:lnTo>
                  <a:lnTo>
                    <a:pt x="107" y="54"/>
                  </a:lnTo>
                  <a:lnTo>
                    <a:pt x="113" y="54"/>
                  </a:lnTo>
                  <a:lnTo>
                    <a:pt x="119" y="54"/>
                  </a:lnTo>
                  <a:lnTo>
                    <a:pt x="125" y="48"/>
                  </a:lnTo>
                  <a:lnTo>
                    <a:pt x="131" y="48"/>
                  </a:lnTo>
                  <a:lnTo>
                    <a:pt x="137" y="48"/>
                  </a:lnTo>
                  <a:lnTo>
                    <a:pt x="137" y="42"/>
                  </a:lnTo>
                  <a:lnTo>
                    <a:pt x="137" y="36"/>
                  </a:lnTo>
                  <a:lnTo>
                    <a:pt x="131" y="36"/>
                  </a:lnTo>
                  <a:lnTo>
                    <a:pt x="125" y="30"/>
                  </a:lnTo>
                  <a:lnTo>
                    <a:pt x="125" y="24"/>
                  </a:lnTo>
                  <a:lnTo>
                    <a:pt x="119" y="18"/>
                  </a:lnTo>
                  <a:lnTo>
                    <a:pt x="113" y="12"/>
                  </a:lnTo>
                  <a:lnTo>
                    <a:pt x="107" y="12"/>
                  </a:lnTo>
                  <a:lnTo>
                    <a:pt x="101" y="6"/>
                  </a:lnTo>
                  <a:lnTo>
                    <a:pt x="95" y="6"/>
                  </a:lnTo>
                  <a:lnTo>
                    <a:pt x="95" y="0"/>
                  </a:lnTo>
                  <a:lnTo>
                    <a:pt x="101" y="6"/>
                  </a:lnTo>
                  <a:lnTo>
                    <a:pt x="107" y="6"/>
                  </a:lnTo>
                  <a:lnTo>
                    <a:pt x="113" y="12"/>
                  </a:lnTo>
                  <a:lnTo>
                    <a:pt x="119" y="18"/>
                  </a:lnTo>
                  <a:lnTo>
                    <a:pt x="125" y="24"/>
                  </a:lnTo>
                  <a:lnTo>
                    <a:pt x="131" y="30"/>
                  </a:lnTo>
                  <a:lnTo>
                    <a:pt x="137" y="30"/>
                  </a:lnTo>
                  <a:lnTo>
                    <a:pt x="143" y="36"/>
                  </a:lnTo>
                  <a:lnTo>
                    <a:pt x="149" y="36"/>
                  </a:lnTo>
                  <a:lnTo>
                    <a:pt x="155" y="36"/>
                  </a:lnTo>
                  <a:lnTo>
                    <a:pt x="161" y="36"/>
                  </a:lnTo>
                  <a:lnTo>
                    <a:pt x="167" y="36"/>
                  </a:lnTo>
                  <a:lnTo>
                    <a:pt x="173" y="30"/>
                  </a:lnTo>
                  <a:lnTo>
                    <a:pt x="179" y="30"/>
                  </a:lnTo>
                  <a:lnTo>
                    <a:pt x="185" y="30"/>
                  </a:lnTo>
                  <a:lnTo>
                    <a:pt x="191" y="30"/>
                  </a:lnTo>
                  <a:lnTo>
                    <a:pt x="185" y="30"/>
                  </a:lnTo>
                  <a:lnTo>
                    <a:pt x="185" y="36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61" name="Freeform 507"/>
            <p:cNvSpPr>
              <a:spLocks/>
            </p:cNvSpPr>
            <p:nvPr/>
          </p:nvSpPr>
          <p:spPr bwMode="auto">
            <a:xfrm>
              <a:off x="5000" y="1899"/>
              <a:ext cx="131" cy="126"/>
            </a:xfrm>
            <a:custGeom>
              <a:avLst/>
              <a:gdLst>
                <a:gd name="T0" fmla="*/ 120 w 131"/>
                <a:gd name="T1" fmla="*/ 120 h 126"/>
                <a:gd name="T2" fmla="*/ 114 w 131"/>
                <a:gd name="T3" fmla="*/ 114 h 126"/>
                <a:gd name="T4" fmla="*/ 102 w 131"/>
                <a:gd name="T5" fmla="*/ 114 h 126"/>
                <a:gd name="T6" fmla="*/ 78 w 131"/>
                <a:gd name="T7" fmla="*/ 114 h 126"/>
                <a:gd name="T8" fmla="*/ 54 w 131"/>
                <a:gd name="T9" fmla="*/ 114 h 126"/>
                <a:gd name="T10" fmla="*/ 36 w 131"/>
                <a:gd name="T11" fmla="*/ 108 h 126"/>
                <a:gd name="T12" fmla="*/ 48 w 131"/>
                <a:gd name="T13" fmla="*/ 108 h 126"/>
                <a:gd name="T14" fmla="*/ 66 w 131"/>
                <a:gd name="T15" fmla="*/ 108 h 126"/>
                <a:gd name="T16" fmla="*/ 90 w 131"/>
                <a:gd name="T17" fmla="*/ 108 h 126"/>
                <a:gd name="T18" fmla="*/ 96 w 131"/>
                <a:gd name="T19" fmla="*/ 102 h 126"/>
                <a:gd name="T20" fmla="*/ 84 w 131"/>
                <a:gd name="T21" fmla="*/ 96 h 126"/>
                <a:gd name="T22" fmla="*/ 72 w 131"/>
                <a:gd name="T23" fmla="*/ 90 h 126"/>
                <a:gd name="T24" fmla="*/ 60 w 131"/>
                <a:gd name="T25" fmla="*/ 90 h 126"/>
                <a:gd name="T26" fmla="*/ 30 w 131"/>
                <a:gd name="T27" fmla="*/ 84 h 126"/>
                <a:gd name="T28" fmla="*/ 12 w 131"/>
                <a:gd name="T29" fmla="*/ 72 h 126"/>
                <a:gd name="T30" fmla="*/ 12 w 131"/>
                <a:gd name="T31" fmla="*/ 72 h 126"/>
                <a:gd name="T32" fmla="*/ 24 w 131"/>
                <a:gd name="T33" fmla="*/ 78 h 126"/>
                <a:gd name="T34" fmla="*/ 48 w 131"/>
                <a:gd name="T35" fmla="*/ 84 h 126"/>
                <a:gd name="T36" fmla="*/ 66 w 131"/>
                <a:gd name="T37" fmla="*/ 84 h 126"/>
                <a:gd name="T38" fmla="*/ 48 w 131"/>
                <a:gd name="T39" fmla="*/ 72 h 126"/>
                <a:gd name="T40" fmla="*/ 36 w 131"/>
                <a:gd name="T41" fmla="*/ 66 h 126"/>
                <a:gd name="T42" fmla="*/ 18 w 131"/>
                <a:gd name="T43" fmla="*/ 60 h 126"/>
                <a:gd name="T44" fmla="*/ 0 w 131"/>
                <a:gd name="T45" fmla="*/ 36 h 126"/>
                <a:gd name="T46" fmla="*/ 18 w 131"/>
                <a:gd name="T47" fmla="*/ 48 h 126"/>
                <a:gd name="T48" fmla="*/ 30 w 131"/>
                <a:gd name="T49" fmla="*/ 54 h 126"/>
                <a:gd name="T50" fmla="*/ 36 w 131"/>
                <a:gd name="T51" fmla="*/ 54 h 126"/>
                <a:gd name="T52" fmla="*/ 18 w 131"/>
                <a:gd name="T53" fmla="*/ 30 h 126"/>
                <a:gd name="T54" fmla="*/ 12 w 131"/>
                <a:gd name="T55" fmla="*/ 18 h 126"/>
                <a:gd name="T56" fmla="*/ 6 w 131"/>
                <a:gd name="T57" fmla="*/ 12 h 126"/>
                <a:gd name="T58" fmla="*/ 12 w 131"/>
                <a:gd name="T59" fmla="*/ 6 h 126"/>
                <a:gd name="T60" fmla="*/ 24 w 131"/>
                <a:gd name="T61" fmla="*/ 30 h 126"/>
                <a:gd name="T62" fmla="*/ 42 w 131"/>
                <a:gd name="T63" fmla="*/ 54 h 126"/>
                <a:gd name="T64" fmla="*/ 48 w 131"/>
                <a:gd name="T65" fmla="*/ 54 h 126"/>
                <a:gd name="T66" fmla="*/ 48 w 131"/>
                <a:gd name="T67" fmla="*/ 42 h 126"/>
                <a:gd name="T68" fmla="*/ 42 w 131"/>
                <a:gd name="T69" fmla="*/ 18 h 126"/>
                <a:gd name="T70" fmla="*/ 42 w 131"/>
                <a:gd name="T71" fmla="*/ 18 h 126"/>
                <a:gd name="T72" fmla="*/ 54 w 131"/>
                <a:gd name="T73" fmla="*/ 42 h 126"/>
                <a:gd name="T74" fmla="*/ 60 w 131"/>
                <a:gd name="T75" fmla="*/ 66 h 126"/>
                <a:gd name="T76" fmla="*/ 66 w 131"/>
                <a:gd name="T77" fmla="*/ 72 h 126"/>
                <a:gd name="T78" fmla="*/ 72 w 131"/>
                <a:gd name="T79" fmla="*/ 78 h 126"/>
                <a:gd name="T80" fmla="*/ 78 w 131"/>
                <a:gd name="T81" fmla="*/ 84 h 126"/>
                <a:gd name="T82" fmla="*/ 84 w 131"/>
                <a:gd name="T83" fmla="*/ 72 h 126"/>
                <a:gd name="T84" fmla="*/ 72 w 131"/>
                <a:gd name="T85" fmla="*/ 36 h 126"/>
                <a:gd name="T86" fmla="*/ 72 w 131"/>
                <a:gd name="T87" fmla="*/ 30 h 126"/>
                <a:gd name="T88" fmla="*/ 78 w 131"/>
                <a:gd name="T89" fmla="*/ 42 h 126"/>
                <a:gd name="T90" fmla="*/ 84 w 131"/>
                <a:gd name="T91" fmla="*/ 60 h 126"/>
                <a:gd name="T92" fmla="*/ 84 w 131"/>
                <a:gd name="T93" fmla="*/ 84 h 126"/>
                <a:gd name="T94" fmla="*/ 90 w 131"/>
                <a:gd name="T95" fmla="*/ 96 h 126"/>
                <a:gd name="T96" fmla="*/ 102 w 131"/>
                <a:gd name="T97" fmla="*/ 96 h 126"/>
                <a:gd name="T98" fmla="*/ 108 w 131"/>
                <a:gd name="T99" fmla="*/ 96 h 126"/>
                <a:gd name="T100" fmla="*/ 108 w 131"/>
                <a:gd name="T101" fmla="*/ 72 h 126"/>
                <a:gd name="T102" fmla="*/ 102 w 131"/>
                <a:gd name="T103" fmla="*/ 48 h 126"/>
                <a:gd name="T104" fmla="*/ 102 w 131"/>
                <a:gd name="T105" fmla="*/ 42 h 126"/>
                <a:gd name="T106" fmla="*/ 108 w 131"/>
                <a:gd name="T107" fmla="*/ 60 h 126"/>
                <a:gd name="T108" fmla="*/ 114 w 131"/>
                <a:gd name="T109" fmla="*/ 102 h 126"/>
                <a:gd name="T110" fmla="*/ 120 w 131"/>
                <a:gd name="T111" fmla="*/ 114 h 126"/>
                <a:gd name="T112" fmla="*/ 125 w 131"/>
                <a:gd name="T113" fmla="*/ 126 h 126"/>
                <a:gd name="T114" fmla="*/ 131 w 131"/>
                <a:gd name="T115" fmla="*/ 126 h 126"/>
                <a:gd name="T116" fmla="*/ 125 w 131"/>
                <a:gd name="T117" fmla="*/ 126 h 12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1"/>
                <a:gd name="T178" fmla="*/ 0 h 126"/>
                <a:gd name="T179" fmla="*/ 131 w 131"/>
                <a:gd name="T180" fmla="*/ 126 h 12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1" h="126">
                  <a:moveTo>
                    <a:pt x="125" y="126"/>
                  </a:moveTo>
                  <a:lnTo>
                    <a:pt x="120" y="126"/>
                  </a:lnTo>
                  <a:lnTo>
                    <a:pt x="120" y="120"/>
                  </a:lnTo>
                  <a:lnTo>
                    <a:pt x="114" y="114"/>
                  </a:lnTo>
                  <a:lnTo>
                    <a:pt x="108" y="114"/>
                  </a:lnTo>
                  <a:lnTo>
                    <a:pt x="102" y="114"/>
                  </a:lnTo>
                  <a:lnTo>
                    <a:pt x="96" y="114"/>
                  </a:lnTo>
                  <a:lnTo>
                    <a:pt x="90" y="114"/>
                  </a:lnTo>
                  <a:lnTo>
                    <a:pt x="78" y="114"/>
                  </a:lnTo>
                  <a:lnTo>
                    <a:pt x="72" y="114"/>
                  </a:lnTo>
                  <a:lnTo>
                    <a:pt x="60" y="114"/>
                  </a:lnTo>
                  <a:lnTo>
                    <a:pt x="54" y="114"/>
                  </a:lnTo>
                  <a:lnTo>
                    <a:pt x="42" y="108"/>
                  </a:lnTo>
                  <a:lnTo>
                    <a:pt x="36" y="108"/>
                  </a:lnTo>
                  <a:lnTo>
                    <a:pt x="42" y="108"/>
                  </a:lnTo>
                  <a:lnTo>
                    <a:pt x="48" y="108"/>
                  </a:lnTo>
                  <a:lnTo>
                    <a:pt x="54" y="108"/>
                  </a:lnTo>
                  <a:lnTo>
                    <a:pt x="66" y="108"/>
                  </a:lnTo>
                  <a:lnTo>
                    <a:pt x="72" y="108"/>
                  </a:lnTo>
                  <a:lnTo>
                    <a:pt x="84" y="108"/>
                  </a:lnTo>
                  <a:lnTo>
                    <a:pt x="90" y="108"/>
                  </a:lnTo>
                  <a:lnTo>
                    <a:pt x="96" y="108"/>
                  </a:lnTo>
                  <a:lnTo>
                    <a:pt x="96" y="102"/>
                  </a:lnTo>
                  <a:lnTo>
                    <a:pt x="90" y="102"/>
                  </a:lnTo>
                  <a:lnTo>
                    <a:pt x="90" y="96"/>
                  </a:lnTo>
                  <a:lnTo>
                    <a:pt x="84" y="96"/>
                  </a:lnTo>
                  <a:lnTo>
                    <a:pt x="78" y="96"/>
                  </a:lnTo>
                  <a:lnTo>
                    <a:pt x="72" y="90"/>
                  </a:lnTo>
                  <a:lnTo>
                    <a:pt x="66" y="90"/>
                  </a:lnTo>
                  <a:lnTo>
                    <a:pt x="60" y="90"/>
                  </a:lnTo>
                  <a:lnTo>
                    <a:pt x="48" y="90"/>
                  </a:lnTo>
                  <a:lnTo>
                    <a:pt x="36" y="84"/>
                  </a:lnTo>
                  <a:lnTo>
                    <a:pt x="30" y="84"/>
                  </a:lnTo>
                  <a:lnTo>
                    <a:pt x="24" y="84"/>
                  </a:lnTo>
                  <a:lnTo>
                    <a:pt x="12" y="78"/>
                  </a:lnTo>
                  <a:lnTo>
                    <a:pt x="12" y="72"/>
                  </a:lnTo>
                  <a:lnTo>
                    <a:pt x="6" y="72"/>
                  </a:lnTo>
                  <a:lnTo>
                    <a:pt x="6" y="66"/>
                  </a:lnTo>
                  <a:lnTo>
                    <a:pt x="12" y="72"/>
                  </a:lnTo>
                  <a:lnTo>
                    <a:pt x="18" y="72"/>
                  </a:lnTo>
                  <a:lnTo>
                    <a:pt x="24" y="78"/>
                  </a:lnTo>
                  <a:lnTo>
                    <a:pt x="30" y="78"/>
                  </a:lnTo>
                  <a:lnTo>
                    <a:pt x="42" y="78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60" y="78"/>
                  </a:lnTo>
                  <a:lnTo>
                    <a:pt x="54" y="72"/>
                  </a:lnTo>
                  <a:lnTo>
                    <a:pt x="48" y="72"/>
                  </a:lnTo>
                  <a:lnTo>
                    <a:pt x="48" y="66"/>
                  </a:lnTo>
                  <a:lnTo>
                    <a:pt x="42" y="66"/>
                  </a:lnTo>
                  <a:lnTo>
                    <a:pt x="36" y="66"/>
                  </a:lnTo>
                  <a:lnTo>
                    <a:pt x="30" y="66"/>
                  </a:lnTo>
                  <a:lnTo>
                    <a:pt x="24" y="60"/>
                  </a:lnTo>
                  <a:lnTo>
                    <a:pt x="18" y="60"/>
                  </a:lnTo>
                  <a:lnTo>
                    <a:pt x="12" y="54"/>
                  </a:lnTo>
                  <a:lnTo>
                    <a:pt x="6" y="48"/>
                  </a:lnTo>
                  <a:lnTo>
                    <a:pt x="0" y="36"/>
                  </a:lnTo>
                  <a:lnTo>
                    <a:pt x="6" y="42"/>
                  </a:lnTo>
                  <a:lnTo>
                    <a:pt x="12" y="48"/>
                  </a:lnTo>
                  <a:lnTo>
                    <a:pt x="18" y="48"/>
                  </a:lnTo>
                  <a:lnTo>
                    <a:pt x="18" y="54"/>
                  </a:lnTo>
                  <a:lnTo>
                    <a:pt x="24" y="54"/>
                  </a:lnTo>
                  <a:lnTo>
                    <a:pt x="30" y="54"/>
                  </a:lnTo>
                  <a:lnTo>
                    <a:pt x="36" y="60"/>
                  </a:lnTo>
                  <a:lnTo>
                    <a:pt x="42" y="60"/>
                  </a:lnTo>
                  <a:lnTo>
                    <a:pt x="36" y="54"/>
                  </a:lnTo>
                  <a:lnTo>
                    <a:pt x="30" y="42"/>
                  </a:lnTo>
                  <a:lnTo>
                    <a:pt x="24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30" y="42"/>
                  </a:lnTo>
                  <a:lnTo>
                    <a:pt x="36" y="48"/>
                  </a:lnTo>
                  <a:lnTo>
                    <a:pt x="42" y="54"/>
                  </a:lnTo>
                  <a:lnTo>
                    <a:pt x="48" y="54"/>
                  </a:lnTo>
                  <a:lnTo>
                    <a:pt x="48" y="48"/>
                  </a:lnTo>
                  <a:lnTo>
                    <a:pt x="48" y="42"/>
                  </a:lnTo>
                  <a:lnTo>
                    <a:pt x="48" y="36"/>
                  </a:lnTo>
                  <a:lnTo>
                    <a:pt x="42" y="24"/>
                  </a:lnTo>
                  <a:lnTo>
                    <a:pt x="42" y="18"/>
                  </a:lnTo>
                  <a:lnTo>
                    <a:pt x="42" y="12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48" y="30"/>
                  </a:lnTo>
                  <a:lnTo>
                    <a:pt x="54" y="42"/>
                  </a:lnTo>
                  <a:lnTo>
                    <a:pt x="54" y="54"/>
                  </a:lnTo>
                  <a:lnTo>
                    <a:pt x="54" y="60"/>
                  </a:lnTo>
                  <a:lnTo>
                    <a:pt x="60" y="66"/>
                  </a:lnTo>
                  <a:lnTo>
                    <a:pt x="60" y="72"/>
                  </a:lnTo>
                  <a:lnTo>
                    <a:pt x="66" y="72"/>
                  </a:lnTo>
                  <a:lnTo>
                    <a:pt x="72" y="78"/>
                  </a:lnTo>
                  <a:lnTo>
                    <a:pt x="78" y="78"/>
                  </a:lnTo>
                  <a:lnTo>
                    <a:pt x="78" y="84"/>
                  </a:lnTo>
                  <a:lnTo>
                    <a:pt x="78" y="78"/>
                  </a:lnTo>
                  <a:lnTo>
                    <a:pt x="84" y="72"/>
                  </a:lnTo>
                  <a:lnTo>
                    <a:pt x="78" y="60"/>
                  </a:lnTo>
                  <a:lnTo>
                    <a:pt x="78" y="42"/>
                  </a:lnTo>
                  <a:lnTo>
                    <a:pt x="72" y="36"/>
                  </a:lnTo>
                  <a:lnTo>
                    <a:pt x="72" y="30"/>
                  </a:lnTo>
                  <a:lnTo>
                    <a:pt x="78" y="36"/>
                  </a:lnTo>
                  <a:lnTo>
                    <a:pt x="78" y="42"/>
                  </a:lnTo>
                  <a:lnTo>
                    <a:pt x="84" y="48"/>
                  </a:lnTo>
                  <a:lnTo>
                    <a:pt x="84" y="54"/>
                  </a:lnTo>
                  <a:lnTo>
                    <a:pt x="84" y="60"/>
                  </a:lnTo>
                  <a:lnTo>
                    <a:pt x="84" y="66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84" y="90"/>
                  </a:lnTo>
                  <a:lnTo>
                    <a:pt x="90" y="90"/>
                  </a:lnTo>
                  <a:lnTo>
                    <a:pt x="90" y="96"/>
                  </a:lnTo>
                  <a:lnTo>
                    <a:pt x="96" y="96"/>
                  </a:lnTo>
                  <a:lnTo>
                    <a:pt x="102" y="96"/>
                  </a:lnTo>
                  <a:lnTo>
                    <a:pt x="102" y="102"/>
                  </a:lnTo>
                  <a:lnTo>
                    <a:pt x="108" y="96"/>
                  </a:lnTo>
                  <a:lnTo>
                    <a:pt x="108" y="90"/>
                  </a:lnTo>
                  <a:lnTo>
                    <a:pt x="108" y="78"/>
                  </a:lnTo>
                  <a:lnTo>
                    <a:pt x="108" y="72"/>
                  </a:lnTo>
                  <a:lnTo>
                    <a:pt x="102" y="66"/>
                  </a:lnTo>
                  <a:lnTo>
                    <a:pt x="102" y="54"/>
                  </a:lnTo>
                  <a:lnTo>
                    <a:pt x="102" y="48"/>
                  </a:lnTo>
                  <a:lnTo>
                    <a:pt x="102" y="42"/>
                  </a:lnTo>
                  <a:lnTo>
                    <a:pt x="108" y="42"/>
                  </a:lnTo>
                  <a:lnTo>
                    <a:pt x="108" y="54"/>
                  </a:lnTo>
                  <a:lnTo>
                    <a:pt x="108" y="60"/>
                  </a:lnTo>
                  <a:lnTo>
                    <a:pt x="108" y="78"/>
                  </a:lnTo>
                  <a:lnTo>
                    <a:pt x="114" y="96"/>
                  </a:lnTo>
                  <a:lnTo>
                    <a:pt x="114" y="102"/>
                  </a:lnTo>
                  <a:lnTo>
                    <a:pt x="114" y="108"/>
                  </a:lnTo>
                  <a:lnTo>
                    <a:pt x="120" y="114"/>
                  </a:lnTo>
                  <a:lnTo>
                    <a:pt x="125" y="120"/>
                  </a:lnTo>
                  <a:lnTo>
                    <a:pt x="125" y="126"/>
                  </a:lnTo>
                  <a:lnTo>
                    <a:pt x="131" y="126"/>
                  </a:lnTo>
                  <a:lnTo>
                    <a:pt x="125" y="126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62" name="Freeform 508"/>
            <p:cNvSpPr>
              <a:spLocks/>
            </p:cNvSpPr>
            <p:nvPr/>
          </p:nvSpPr>
          <p:spPr bwMode="auto">
            <a:xfrm>
              <a:off x="5114" y="1864"/>
              <a:ext cx="95" cy="155"/>
            </a:xfrm>
            <a:custGeom>
              <a:avLst/>
              <a:gdLst>
                <a:gd name="T0" fmla="*/ 41 w 95"/>
                <a:gd name="T1" fmla="*/ 149 h 155"/>
                <a:gd name="T2" fmla="*/ 41 w 95"/>
                <a:gd name="T3" fmla="*/ 137 h 155"/>
                <a:gd name="T4" fmla="*/ 41 w 95"/>
                <a:gd name="T5" fmla="*/ 125 h 155"/>
                <a:gd name="T6" fmla="*/ 35 w 95"/>
                <a:gd name="T7" fmla="*/ 119 h 155"/>
                <a:gd name="T8" fmla="*/ 29 w 95"/>
                <a:gd name="T9" fmla="*/ 113 h 155"/>
                <a:gd name="T10" fmla="*/ 17 w 95"/>
                <a:gd name="T11" fmla="*/ 101 h 155"/>
                <a:gd name="T12" fmla="*/ 11 w 95"/>
                <a:gd name="T13" fmla="*/ 77 h 155"/>
                <a:gd name="T14" fmla="*/ 6 w 95"/>
                <a:gd name="T15" fmla="*/ 65 h 155"/>
                <a:gd name="T16" fmla="*/ 6 w 95"/>
                <a:gd name="T17" fmla="*/ 59 h 155"/>
                <a:gd name="T18" fmla="*/ 6 w 95"/>
                <a:gd name="T19" fmla="*/ 59 h 155"/>
                <a:gd name="T20" fmla="*/ 6 w 95"/>
                <a:gd name="T21" fmla="*/ 65 h 155"/>
                <a:gd name="T22" fmla="*/ 11 w 95"/>
                <a:gd name="T23" fmla="*/ 77 h 155"/>
                <a:gd name="T24" fmla="*/ 17 w 95"/>
                <a:gd name="T25" fmla="*/ 89 h 155"/>
                <a:gd name="T26" fmla="*/ 23 w 95"/>
                <a:gd name="T27" fmla="*/ 101 h 155"/>
                <a:gd name="T28" fmla="*/ 29 w 95"/>
                <a:gd name="T29" fmla="*/ 107 h 155"/>
                <a:gd name="T30" fmla="*/ 35 w 95"/>
                <a:gd name="T31" fmla="*/ 113 h 155"/>
                <a:gd name="T32" fmla="*/ 41 w 95"/>
                <a:gd name="T33" fmla="*/ 107 h 155"/>
                <a:gd name="T34" fmla="*/ 41 w 95"/>
                <a:gd name="T35" fmla="*/ 89 h 155"/>
                <a:gd name="T36" fmla="*/ 41 w 95"/>
                <a:gd name="T37" fmla="*/ 77 h 155"/>
                <a:gd name="T38" fmla="*/ 29 w 95"/>
                <a:gd name="T39" fmla="*/ 65 h 155"/>
                <a:gd name="T40" fmla="*/ 17 w 95"/>
                <a:gd name="T41" fmla="*/ 53 h 155"/>
                <a:gd name="T42" fmla="*/ 11 w 95"/>
                <a:gd name="T43" fmla="*/ 35 h 155"/>
                <a:gd name="T44" fmla="*/ 11 w 95"/>
                <a:gd name="T45" fmla="*/ 23 h 155"/>
                <a:gd name="T46" fmla="*/ 17 w 95"/>
                <a:gd name="T47" fmla="*/ 29 h 155"/>
                <a:gd name="T48" fmla="*/ 23 w 95"/>
                <a:gd name="T49" fmla="*/ 41 h 155"/>
                <a:gd name="T50" fmla="*/ 29 w 95"/>
                <a:gd name="T51" fmla="*/ 53 h 155"/>
                <a:gd name="T52" fmla="*/ 35 w 95"/>
                <a:gd name="T53" fmla="*/ 65 h 155"/>
                <a:gd name="T54" fmla="*/ 41 w 95"/>
                <a:gd name="T55" fmla="*/ 71 h 155"/>
                <a:gd name="T56" fmla="*/ 41 w 95"/>
                <a:gd name="T57" fmla="*/ 59 h 155"/>
                <a:gd name="T58" fmla="*/ 41 w 95"/>
                <a:gd name="T59" fmla="*/ 17 h 155"/>
                <a:gd name="T60" fmla="*/ 41 w 95"/>
                <a:gd name="T61" fmla="*/ 0 h 155"/>
                <a:gd name="T62" fmla="*/ 47 w 95"/>
                <a:gd name="T63" fmla="*/ 0 h 155"/>
                <a:gd name="T64" fmla="*/ 41 w 95"/>
                <a:gd name="T65" fmla="*/ 17 h 155"/>
                <a:gd name="T66" fmla="*/ 47 w 95"/>
                <a:gd name="T67" fmla="*/ 53 h 155"/>
                <a:gd name="T68" fmla="*/ 53 w 95"/>
                <a:gd name="T69" fmla="*/ 65 h 155"/>
                <a:gd name="T70" fmla="*/ 59 w 95"/>
                <a:gd name="T71" fmla="*/ 59 h 155"/>
                <a:gd name="T72" fmla="*/ 71 w 95"/>
                <a:gd name="T73" fmla="*/ 47 h 155"/>
                <a:gd name="T74" fmla="*/ 77 w 95"/>
                <a:gd name="T75" fmla="*/ 35 h 155"/>
                <a:gd name="T76" fmla="*/ 77 w 95"/>
                <a:gd name="T77" fmla="*/ 29 h 155"/>
                <a:gd name="T78" fmla="*/ 83 w 95"/>
                <a:gd name="T79" fmla="*/ 35 h 155"/>
                <a:gd name="T80" fmla="*/ 77 w 95"/>
                <a:gd name="T81" fmla="*/ 41 h 155"/>
                <a:gd name="T82" fmla="*/ 71 w 95"/>
                <a:gd name="T83" fmla="*/ 53 h 155"/>
                <a:gd name="T84" fmla="*/ 65 w 95"/>
                <a:gd name="T85" fmla="*/ 65 h 155"/>
                <a:gd name="T86" fmla="*/ 53 w 95"/>
                <a:gd name="T87" fmla="*/ 77 h 155"/>
                <a:gd name="T88" fmla="*/ 53 w 95"/>
                <a:gd name="T89" fmla="*/ 89 h 155"/>
                <a:gd name="T90" fmla="*/ 47 w 95"/>
                <a:gd name="T91" fmla="*/ 107 h 155"/>
                <a:gd name="T92" fmla="*/ 53 w 95"/>
                <a:gd name="T93" fmla="*/ 113 h 155"/>
                <a:gd name="T94" fmla="*/ 65 w 95"/>
                <a:gd name="T95" fmla="*/ 101 h 155"/>
                <a:gd name="T96" fmla="*/ 77 w 95"/>
                <a:gd name="T97" fmla="*/ 89 h 155"/>
                <a:gd name="T98" fmla="*/ 89 w 95"/>
                <a:gd name="T99" fmla="*/ 77 h 155"/>
                <a:gd name="T100" fmla="*/ 95 w 95"/>
                <a:gd name="T101" fmla="*/ 65 h 155"/>
                <a:gd name="T102" fmla="*/ 95 w 95"/>
                <a:gd name="T103" fmla="*/ 71 h 155"/>
                <a:gd name="T104" fmla="*/ 89 w 95"/>
                <a:gd name="T105" fmla="*/ 77 h 155"/>
                <a:gd name="T106" fmla="*/ 83 w 95"/>
                <a:gd name="T107" fmla="*/ 89 h 155"/>
                <a:gd name="T108" fmla="*/ 71 w 95"/>
                <a:gd name="T109" fmla="*/ 107 h 155"/>
                <a:gd name="T110" fmla="*/ 59 w 95"/>
                <a:gd name="T111" fmla="*/ 119 h 155"/>
                <a:gd name="T112" fmla="*/ 47 w 95"/>
                <a:gd name="T113" fmla="*/ 131 h 155"/>
                <a:gd name="T114" fmla="*/ 47 w 95"/>
                <a:gd name="T115" fmla="*/ 143 h 155"/>
                <a:gd name="T116" fmla="*/ 47 w 95"/>
                <a:gd name="T117" fmla="*/ 149 h 155"/>
                <a:gd name="T118" fmla="*/ 47 w 95"/>
                <a:gd name="T119" fmla="*/ 149 h 15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5"/>
                <a:gd name="T181" fmla="*/ 0 h 155"/>
                <a:gd name="T182" fmla="*/ 95 w 95"/>
                <a:gd name="T183" fmla="*/ 155 h 15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5" h="155">
                  <a:moveTo>
                    <a:pt x="47" y="155"/>
                  </a:moveTo>
                  <a:lnTo>
                    <a:pt x="41" y="149"/>
                  </a:lnTo>
                  <a:lnTo>
                    <a:pt x="41" y="143"/>
                  </a:lnTo>
                  <a:lnTo>
                    <a:pt x="41" y="137"/>
                  </a:lnTo>
                  <a:lnTo>
                    <a:pt x="41" y="131"/>
                  </a:lnTo>
                  <a:lnTo>
                    <a:pt x="41" y="125"/>
                  </a:lnTo>
                  <a:lnTo>
                    <a:pt x="35" y="119"/>
                  </a:lnTo>
                  <a:lnTo>
                    <a:pt x="29" y="119"/>
                  </a:lnTo>
                  <a:lnTo>
                    <a:pt x="29" y="113"/>
                  </a:lnTo>
                  <a:lnTo>
                    <a:pt x="23" y="107"/>
                  </a:lnTo>
                  <a:lnTo>
                    <a:pt x="17" y="101"/>
                  </a:lnTo>
                  <a:lnTo>
                    <a:pt x="17" y="89"/>
                  </a:lnTo>
                  <a:lnTo>
                    <a:pt x="11" y="77"/>
                  </a:lnTo>
                  <a:lnTo>
                    <a:pt x="6" y="71"/>
                  </a:lnTo>
                  <a:lnTo>
                    <a:pt x="6" y="65"/>
                  </a:lnTo>
                  <a:lnTo>
                    <a:pt x="0" y="59"/>
                  </a:lnTo>
                  <a:lnTo>
                    <a:pt x="6" y="59"/>
                  </a:lnTo>
                  <a:lnTo>
                    <a:pt x="6" y="65"/>
                  </a:lnTo>
                  <a:lnTo>
                    <a:pt x="11" y="71"/>
                  </a:lnTo>
                  <a:lnTo>
                    <a:pt x="11" y="77"/>
                  </a:lnTo>
                  <a:lnTo>
                    <a:pt x="17" y="83"/>
                  </a:lnTo>
                  <a:lnTo>
                    <a:pt x="17" y="89"/>
                  </a:lnTo>
                  <a:lnTo>
                    <a:pt x="23" y="95"/>
                  </a:lnTo>
                  <a:lnTo>
                    <a:pt x="23" y="101"/>
                  </a:lnTo>
                  <a:lnTo>
                    <a:pt x="29" y="107"/>
                  </a:lnTo>
                  <a:lnTo>
                    <a:pt x="35" y="113"/>
                  </a:lnTo>
                  <a:lnTo>
                    <a:pt x="41" y="113"/>
                  </a:lnTo>
                  <a:lnTo>
                    <a:pt x="41" y="107"/>
                  </a:lnTo>
                  <a:lnTo>
                    <a:pt x="41" y="95"/>
                  </a:lnTo>
                  <a:lnTo>
                    <a:pt x="41" y="89"/>
                  </a:lnTo>
                  <a:lnTo>
                    <a:pt x="41" y="83"/>
                  </a:lnTo>
                  <a:lnTo>
                    <a:pt x="41" y="77"/>
                  </a:lnTo>
                  <a:lnTo>
                    <a:pt x="35" y="77"/>
                  </a:lnTo>
                  <a:lnTo>
                    <a:pt x="29" y="65"/>
                  </a:lnTo>
                  <a:lnTo>
                    <a:pt x="23" y="59"/>
                  </a:lnTo>
                  <a:lnTo>
                    <a:pt x="17" y="53"/>
                  </a:lnTo>
                  <a:lnTo>
                    <a:pt x="17" y="41"/>
                  </a:lnTo>
                  <a:lnTo>
                    <a:pt x="11" y="35"/>
                  </a:lnTo>
                  <a:lnTo>
                    <a:pt x="11" y="23"/>
                  </a:lnTo>
                  <a:lnTo>
                    <a:pt x="17" y="29"/>
                  </a:lnTo>
                  <a:lnTo>
                    <a:pt x="17" y="35"/>
                  </a:lnTo>
                  <a:lnTo>
                    <a:pt x="23" y="41"/>
                  </a:lnTo>
                  <a:lnTo>
                    <a:pt x="23" y="47"/>
                  </a:lnTo>
                  <a:lnTo>
                    <a:pt x="29" y="53"/>
                  </a:lnTo>
                  <a:lnTo>
                    <a:pt x="29" y="59"/>
                  </a:lnTo>
                  <a:lnTo>
                    <a:pt x="35" y="65"/>
                  </a:lnTo>
                  <a:lnTo>
                    <a:pt x="41" y="71"/>
                  </a:lnTo>
                  <a:lnTo>
                    <a:pt x="41" y="59"/>
                  </a:lnTo>
                  <a:lnTo>
                    <a:pt x="35" y="35"/>
                  </a:lnTo>
                  <a:lnTo>
                    <a:pt x="41" y="17"/>
                  </a:lnTo>
                  <a:lnTo>
                    <a:pt x="41" y="0"/>
                  </a:lnTo>
                  <a:lnTo>
                    <a:pt x="47" y="0"/>
                  </a:lnTo>
                  <a:lnTo>
                    <a:pt x="41" y="6"/>
                  </a:lnTo>
                  <a:lnTo>
                    <a:pt x="41" y="17"/>
                  </a:lnTo>
                  <a:lnTo>
                    <a:pt x="47" y="35"/>
                  </a:lnTo>
                  <a:lnTo>
                    <a:pt x="47" y="53"/>
                  </a:lnTo>
                  <a:lnTo>
                    <a:pt x="47" y="65"/>
                  </a:lnTo>
                  <a:lnTo>
                    <a:pt x="53" y="65"/>
                  </a:lnTo>
                  <a:lnTo>
                    <a:pt x="59" y="59"/>
                  </a:lnTo>
                  <a:lnTo>
                    <a:pt x="65" y="53"/>
                  </a:lnTo>
                  <a:lnTo>
                    <a:pt x="71" y="47"/>
                  </a:lnTo>
                  <a:lnTo>
                    <a:pt x="71" y="41"/>
                  </a:lnTo>
                  <a:lnTo>
                    <a:pt x="77" y="35"/>
                  </a:lnTo>
                  <a:lnTo>
                    <a:pt x="77" y="29"/>
                  </a:lnTo>
                  <a:lnTo>
                    <a:pt x="83" y="29"/>
                  </a:lnTo>
                  <a:lnTo>
                    <a:pt x="83" y="35"/>
                  </a:lnTo>
                  <a:lnTo>
                    <a:pt x="77" y="41"/>
                  </a:lnTo>
                  <a:lnTo>
                    <a:pt x="77" y="47"/>
                  </a:lnTo>
                  <a:lnTo>
                    <a:pt x="71" y="53"/>
                  </a:lnTo>
                  <a:lnTo>
                    <a:pt x="65" y="59"/>
                  </a:lnTo>
                  <a:lnTo>
                    <a:pt x="65" y="65"/>
                  </a:lnTo>
                  <a:lnTo>
                    <a:pt x="59" y="71"/>
                  </a:lnTo>
                  <a:lnTo>
                    <a:pt x="53" y="77"/>
                  </a:lnTo>
                  <a:lnTo>
                    <a:pt x="53" y="89"/>
                  </a:lnTo>
                  <a:lnTo>
                    <a:pt x="47" y="95"/>
                  </a:lnTo>
                  <a:lnTo>
                    <a:pt x="47" y="107"/>
                  </a:lnTo>
                  <a:lnTo>
                    <a:pt x="47" y="113"/>
                  </a:lnTo>
                  <a:lnTo>
                    <a:pt x="53" y="113"/>
                  </a:lnTo>
                  <a:lnTo>
                    <a:pt x="59" y="107"/>
                  </a:lnTo>
                  <a:lnTo>
                    <a:pt x="65" y="101"/>
                  </a:lnTo>
                  <a:lnTo>
                    <a:pt x="71" y="95"/>
                  </a:lnTo>
                  <a:lnTo>
                    <a:pt x="77" y="89"/>
                  </a:lnTo>
                  <a:lnTo>
                    <a:pt x="83" y="83"/>
                  </a:lnTo>
                  <a:lnTo>
                    <a:pt x="89" y="77"/>
                  </a:lnTo>
                  <a:lnTo>
                    <a:pt x="89" y="71"/>
                  </a:lnTo>
                  <a:lnTo>
                    <a:pt x="95" y="65"/>
                  </a:lnTo>
                  <a:lnTo>
                    <a:pt x="95" y="71"/>
                  </a:lnTo>
                  <a:lnTo>
                    <a:pt x="89" y="77"/>
                  </a:lnTo>
                  <a:lnTo>
                    <a:pt x="89" y="83"/>
                  </a:lnTo>
                  <a:lnTo>
                    <a:pt x="83" y="89"/>
                  </a:lnTo>
                  <a:lnTo>
                    <a:pt x="77" y="101"/>
                  </a:lnTo>
                  <a:lnTo>
                    <a:pt x="71" y="107"/>
                  </a:lnTo>
                  <a:lnTo>
                    <a:pt x="65" y="113"/>
                  </a:lnTo>
                  <a:lnTo>
                    <a:pt x="59" y="119"/>
                  </a:lnTo>
                  <a:lnTo>
                    <a:pt x="53" y="125"/>
                  </a:lnTo>
                  <a:lnTo>
                    <a:pt x="47" y="131"/>
                  </a:lnTo>
                  <a:lnTo>
                    <a:pt x="47" y="137"/>
                  </a:lnTo>
                  <a:lnTo>
                    <a:pt x="47" y="143"/>
                  </a:lnTo>
                  <a:lnTo>
                    <a:pt x="47" y="149"/>
                  </a:lnTo>
                  <a:lnTo>
                    <a:pt x="47" y="155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63" name="Freeform 509"/>
            <p:cNvSpPr>
              <a:spLocks/>
            </p:cNvSpPr>
            <p:nvPr/>
          </p:nvSpPr>
          <p:spPr bwMode="auto">
            <a:xfrm>
              <a:off x="4976" y="2049"/>
              <a:ext cx="126" cy="149"/>
            </a:xfrm>
            <a:custGeom>
              <a:avLst/>
              <a:gdLst>
                <a:gd name="T0" fmla="*/ 126 w 126"/>
                <a:gd name="T1" fmla="*/ 6 h 149"/>
                <a:gd name="T2" fmla="*/ 120 w 126"/>
                <a:gd name="T3" fmla="*/ 12 h 149"/>
                <a:gd name="T4" fmla="*/ 114 w 126"/>
                <a:gd name="T5" fmla="*/ 24 h 149"/>
                <a:gd name="T6" fmla="*/ 108 w 126"/>
                <a:gd name="T7" fmla="*/ 36 h 149"/>
                <a:gd name="T8" fmla="*/ 102 w 126"/>
                <a:gd name="T9" fmla="*/ 42 h 149"/>
                <a:gd name="T10" fmla="*/ 102 w 126"/>
                <a:gd name="T11" fmla="*/ 48 h 149"/>
                <a:gd name="T12" fmla="*/ 96 w 126"/>
                <a:gd name="T13" fmla="*/ 60 h 149"/>
                <a:gd name="T14" fmla="*/ 90 w 126"/>
                <a:gd name="T15" fmla="*/ 66 h 149"/>
                <a:gd name="T16" fmla="*/ 90 w 126"/>
                <a:gd name="T17" fmla="*/ 72 h 149"/>
                <a:gd name="T18" fmla="*/ 96 w 126"/>
                <a:gd name="T19" fmla="*/ 84 h 149"/>
                <a:gd name="T20" fmla="*/ 96 w 126"/>
                <a:gd name="T21" fmla="*/ 90 h 149"/>
                <a:gd name="T22" fmla="*/ 96 w 126"/>
                <a:gd name="T23" fmla="*/ 90 h 149"/>
                <a:gd name="T24" fmla="*/ 90 w 126"/>
                <a:gd name="T25" fmla="*/ 84 h 149"/>
                <a:gd name="T26" fmla="*/ 84 w 126"/>
                <a:gd name="T27" fmla="*/ 78 h 149"/>
                <a:gd name="T28" fmla="*/ 78 w 126"/>
                <a:gd name="T29" fmla="*/ 84 h 149"/>
                <a:gd name="T30" fmla="*/ 66 w 126"/>
                <a:gd name="T31" fmla="*/ 90 h 149"/>
                <a:gd name="T32" fmla="*/ 60 w 126"/>
                <a:gd name="T33" fmla="*/ 102 h 149"/>
                <a:gd name="T34" fmla="*/ 54 w 126"/>
                <a:gd name="T35" fmla="*/ 108 h 149"/>
                <a:gd name="T36" fmla="*/ 48 w 126"/>
                <a:gd name="T37" fmla="*/ 113 h 149"/>
                <a:gd name="T38" fmla="*/ 54 w 126"/>
                <a:gd name="T39" fmla="*/ 131 h 149"/>
                <a:gd name="T40" fmla="*/ 60 w 126"/>
                <a:gd name="T41" fmla="*/ 143 h 149"/>
                <a:gd name="T42" fmla="*/ 60 w 126"/>
                <a:gd name="T43" fmla="*/ 149 h 149"/>
                <a:gd name="T44" fmla="*/ 54 w 126"/>
                <a:gd name="T45" fmla="*/ 137 h 149"/>
                <a:gd name="T46" fmla="*/ 48 w 126"/>
                <a:gd name="T47" fmla="*/ 119 h 149"/>
                <a:gd name="T48" fmla="*/ 42 w 126"/>
                <a:gd name="T49" fmla="*/ 119 h 149"/>
                <a:gd name="T50" fmla="*/ 36 w 126"/>
                <a:gd name="T51" fmla="*/ 131 h 149"/>
                <a:gd name="T52" fmla="*/ 30 w 126"/>
                <a:gd name="T53" fmla="*/ 137 h 149"/>
                <a:gd name="T54" fmla="*/ 24 w 126"/>
                <a:gd name="T55" fmla="*/ 149 h 149"/>
                <a:gd name="T56" fmla="*/ 12 w 126"/>
                <a:gd name="T57" fmla="*/ 149 h 149"/>
                <a:gd name="T58" fmla="*/ 18 w 126"/>
                <a:gd name="T59" fmla="*/ 149 h 149"/>
                <a:gd name="T60" fmla="*/ 18 w 126"/>
                <a:gd name="T61" fmla="*/ 143 h 149"/>
                <a:gd name="T62" fmla="*/ 24 w 126"/>
                <a:gd name="T63" fmla="*/ 131 h 149"/>
                <a:gd name="T64" fmla="*/ 36 w 126"/>
                <a:gd name="T65" fmla="*/ 119 h 149"/>
                <a:gd name="T66" fmla="*/ 42 w 126"/>
                <a:gd name="T67" fmla="*/ 108 h 149"/>
                <a:gd name="T68" fmla="*/ 36 w 126"/>
                <a:gd name="T69" fmla="*/ 108 h 149"/>
                <a:gd name="T70" fmla="*/ 24 w 126"/>
                <a:gd name="T71" fmla="*/ 113 h 149"/>
                <a:gd name="T72" fmla="*/ 18 w 126"/>
                <a:gd name="T73" fmla="*/ 113 h 149"/>
                <a:gd name="T74" fmla="*/ 12 w 126"/>
                <a:gd name="T75" fmla="*/ 113 h 149"/>
                <a:gd name="T76" fmla="*/ 6 w 126"/>
                <a:gd name="T77" fmla="*/ 119 h 149"/>
                <a:gd name="T78" fmla="*/ 0 w 126"/>
                <a:gd name="T79" fmla="*/ 119 h 149"/>
                <a:gd name="T80" fmla="*/ 6 w 126"/>
                <a:gd name="T81" fmla="*/ 113 h 149"/>
                <a:gd name="T82" fmla="*/ 18 w 126"/>
                <a:gd name="T83" fmla="*/ 108 h 149"/>
                <a:gd name="T84" fmla="*/ 30 w 126"/>
                <a:gd name="T85" fmla="*/ 102 h 149"/>
                <a:gd name="T86" fmla="*/ 42 w 126"/>
                <a:gd name="T87" fmla="*/ 102 h 149"/>
                <a:gd name="T88" fmla="*/ 48 w 126"/>
                <a:gd name="T89" fmla="*/ 102 h 149"/>
                <a:gd name="T90" fmla="*/ 54 w 126"/>
                <a:gd name="T91" fmla="*/ 96 h 149"/>
                <a:gd name="T92" fmla="*/ 60 w 126"/>
                <a:gd name="T93" fmla="*/ 90 h 149"/>
                <a:gd name="T94" fmla="*/ 66 w 126"/>
                <a:gd name="T95" fmla="*/ 84 h 149"/>
                <a:gd name="T96" fmla="*/ 66 w 126"/>
                <a:gd name="T97" fmla="*/ 78 h 149"/>
                <a:gd name="T98" fmla="*/ 60 w 126"/>
                <a:gd name="T99" fmla="*/ 78 h 149"/>
                <a:gd name="T100" fmla="*/ 60 w 126"/>
                <a:gd name="T101" fmla="*/ 78 h 149"/>
                <a:gd name="T102" fmla="*/ 66 w 126"/>
                <a:gd name="T103" fmla="*/ 72 h 149"/>
                <a:gd name="T104" fmla="*/ 72 w 126"/>
                <a:gd name="T105" fmla="*/ 72 h 149"/>
                <a:gd name="T106" fmla="*/ 72 w 126"/>
                <a:gd name="T107" fmla="*/ 72 h 149"/>
                <a:gd name="T108" fmla="*/ 78 w 126"/>
                <a:gd name="T109" fmla="*/ 66 h 149"/>
                <a:gd name="T110" fmla="*/ 84 w 126"/>
                <a:gd name="T111" fmla="*/ 54 h 149"/>
                <a:gd name="T112" fmla="*/ 96 w 126"/>
                <a:gd name="T113" fmla="*/ 36 h 149"/>
                <a:gd name="T114" fmla="*/ 102 w 126"/>
                <a:gd name="T115" fmla="*/ 24 h 149"/>
                <a:gd name="T116" fmla="*/ 108 w 126"/>
                <a:gd name="T117" fmla="*/ 12 h 149"/>
                <a:gd name="T118" fmla="*/ 108 w 126"/>
                <a:gd name="T119" fmla="*/ 6 h 149"/>
                <a:gd name="T120" fmla="*/ 114 w 126"/>
                <a:gd name="T121" fmla="*/ 6 h 149"/>
                <a:gd name="T122" fmla="*/ 126 w 126"/>
                <a:gd name="T123" fmla="*/ 0 h 14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6"/>
                <a:gd name="T187" fmla="*/ 0 h 149"/>
                <a:gd name="T188" fmla="*/ 126 w 126"/>
                <a:gd name="T189" fmla="*/ 149 h 14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6" h="149">
                  <a:moveTo>
                    <a:pt x="126" y="0"/>
                  </a:moveTo>
                  <a:lnTo>
                    <a:pt x="126" y="6"/>
                  </a:lnTo>
                  <a:lnTo>
                    <a:pt x="120" y="6"/>
                  </a:lnTo>
                  <a:lnTo>
                    <a:pt x="120" y="12"/>
                  </a:lnTo>
                  <a:lnTo>
                    <a:pt x="114" y="18"/>
                  </a:lnTo>
                  <a:lnTo>
                    <a:pt x="114" y="24"/>
                  </a:lnTo>
                  <a:lnTo>
                    <a:pt x="108" y="30"/>
                  </a:lnTo>
                  <a:lnTo>
                    <a:pt x="108" y="36"/>
                  </a:lnTo>
                  <a:lnTo>
                    <a:pt x="102" y="42"/>
                  </a:lnTo>
                  <a:lnTo>
                    <a:pt x="102" y="48"/>
                  </a:lnTo>
                  <a:lnTo>
                    <a:pt x="96" y="54"/>
                  </a:lnTo>
                  <a:lnTo>
                    <a:pt x="96" y="60"/>
                  </a:lnTo>
                  <a:lnTo>
                    <a:pt x="90" y="66"/>
                  </a:lnTo>
                  <a:lnTo>
                    <a:pt x="90" y="72"/>
                  </a:lnTo>
                  <a:lnTo>
                    <a:pt x="96" y="78"/>
                  </a:lnTo>
                  <a:lnTo>
                    <a:pt x="96" y="84"/>
                  </a:lnTo>
                  <a:lnTo>
                    <a:pt x="96" y="90"/>
                  </a:lnTo>
                  <a:lnTo>
                    <a:pt x="96" y="84"/>
                  </a:lnTo>
                  <a:lnTo>
                    <a:pt x="90" y="84"/>
                  </a:lnTo>
                  <a:lnTo>
                    <a:pt x="90" y="78"/>
                  </a:lnTo>
                  <a:lnTo>
                    <a:pt x="84" y="78"/>
                  </a:lnTo>
                  <a:lnTo>
                    <a:pt x="78" y="84"/>
                  </a:lnTo>
                  <a:lnTo>
                    <a:pt x="72" y="84"/>
                  </a:lnTo>
                  <a:lnTo>
                    <a:pt x="66" y="90"/>
                  </a:lnTo>
                  <a:lnTo>
                    <a:pt x="66" y="96"/>
                  </a:lnTo>
                  <a:lnTo>
                    <a:pt x="60" y="102"/>
                  </a:lnTo>
                  <a:lnTo>
                    <a:pt x="54" y="102"/>
                  </a:lnTo>
                  <a:lnTo>
                    <a:pt x="54" y="108"/>
                  </a:lnTo>
                  <a:lnTo>
                    <a:pt x="48" y="108"/>
                  </a:lnTo>
                  <a:lnTo>
                    <a:pt x="48" y="113"/>
                  </a:lnTo>
                  <a:lnTo>
                    <a:pt x="48" y="125"/>
                  </a:lnTo>
                  <a:lnTo>
                    <a:pt x="54" y="131"/>
                  </a:lnTo>
                  <a:lnTo>
                    <a:pt x="54" y="143"/>
                  </a:lnTo>
                  <a:lnTo>
                    <a:pt x="60" y="143"/>
                  </a:lnTo>
                  <a:lnTo>
                    <a:pt x="60" y="149"/>
                  </a:lnTo>
                  <a:lnTo>
                    <a:pt x="54" y="143"/>
                  </a:lnTo>
                  <a:lnTo>
                    <a:pt x="54" y="137"/>
                  </a:lnTo>
                  <a:lnTo>
                    <a:pt x="48" y="131"/>
                  </a:lnTo>
                  <a:lnTo>
                    <a:pt x="48" y="119"/>
                  </a:lnTo>
                  <a:lnTo>
                    <a:pt x="48" y="113"/>
                  </a:lnTo>
                  <a:lnTo>
                    <a:pt x="42" y="119"/>
                  </a:lnTo>
                  <a:lnTo>
                    <a:pt x="42" y="125"/>
                  </a:lnTo>
                  <a:lnTo>
                    <a:pt x="36" y="131"/>
                  </a:lnTo>
                  <a:lnTo>
                    <a:pt x="30" y="131"/>
                  </a:lnTo>
                  <a:lnTo>
                    <a:pt x="30" y="137"/>
                  </a:lnTo>
                  <a:lnTo>
                    <a:pt x="24" y="143"/>
                  </a:lnTo>
                  <a:lnTo>
                    <a:pt x="24" y="149"/>
                  </a:lnTo>
                  <a:lnTo>
                    <a:pt x="18" y="149"/>
                  </a:lnTo>
                  <a:lnTo>
                    <a:pt x="12" y="149"/>
                  </a:lnTo>
                  <a:lnTo>
                    <a:pt x="18" y="149"/>
                  </a:lnTo>
                  <a:lnTo>
                    <a:pt x="18" y="143"/>
                  </a:lnTo>
                  <a:lnTo>
                    <a:pt x="24" y="137"/>
                  </a:lnTo>
                  <a:lnTo>
                    <a:pt x="24" y="131"/>
                  </a:lnTo>
                  <a:lnTo>
                    <a:pt x="30" y="125"/>
                  </a:lnTo>
                  <a:lnTo>
                    <a:pt x="36" y="119"/>
                  </a:lnTo>
                  <a:lnTo>
                    <a:pt x="36" y="113"/>
                  </a:lnTo>
                  <a:lnTo>
                    <a:pt x="42" y="108"/>
                  </a:lnTo>
                  <a:lnTo>
                    <a:pt x="36" y="108"/>
                  </a:lnTo>
                  <a:lnTo>
                    <a:pt x="30" y="108"/>
                  </a:lnTo>
                  <a:lnTo>
                    <a:pt x="24" y="113"/>
                  </a:lnTo>
                  <a:lnTo>
                    <a:pt x="18" y="113"/>
                  </a:lnTo>
                  <a:lnTo>
                    <a:pt x="12" y="113"/>
                  </a:lnTo>
                  <a:lnTo>
                    <a:pt x="6" y="119"/>
                  </a:lnTo>
                  <a:lnTo>
                    <a:pt x="0" y="119"/>
                  </a:lnTo>
                  <a:lnTo>
                    <a:pt x="0" y="113"/>
                  </a:lnTo>
                  <a:lnTo>
                    <a:pt x="6" y="113"/>
                  </a:lnTo>
                  <a:lnTo>
                    <a:pt x="12" y="113"/>
                  </a:lnTo>
                  <a:lnTo>
                    <a:pt x="18" y="108"/>
                  </a:lnTo>
                  <a:lnTo>
                    <a:pt x="24" y="108"/>
                  </a:lnTo>
                  <a:lnTo>
                    <a:pt x="30" y="102"/>
                  </a:lnTo>
                  <a:lnTo>
                    <a:pt x="36" y="102"/>
                  </a:lnTo>
                  <a:lnTo>
                    <a:pt x="42" y="102"/>
                  </a:lnTo>
                  <a:lnTo>
                    <a:pt x="48" y="102"/>
                  </a:lnTo>
                  <a:lnTo>
                    <a:pt x="54" y="96"/>
                  </a:lnTo>
                  <a:lnTo>
                    <a:pt x="60" y="90"/>
                  </a:lnTo>
                  <a:lnTo>
                    <a:pt x="66" y="84"/>
                  </a:lnTo>
                  <a:lnTo>
                    <a:pt x="66" y="78"/>
                  </a:lnTo>
                  <a:lnTo>
                    <a:pt x="60" y="78"/>
                  </a:lnTo>
                  <a:lnTo>
                    <a:pt x="66" y="72"/>
                  </a:lnTo>
                  <a:lnTo>
                    <a:pt x="72" y="72"/>
                  </a:lnTo>
                  <a:lnTo>
                    <a:pt x="78" y="66"/>
                  </a:lnTo>
                  <a:lnTo>
                    <a:pt x="78" y="60"/>
                  </a:lnTo>
                  <a:lnTo>
                    <a:pt x="84" y="54"/>
                  </a:lnTo>
                  <a:lnTo>
                    <a:pt x="90" y="48"/>
                  </a:lnTo>
                  <a:lnTo>
                    <a:pt x="96" y="36"/>
                  </a:lnTo>
                  <a:lnTo>
                    <a:pt x="102" y="30"/>
                  </a:lnTo>
                  <a:lnTo>
                    <a:pt x="102" y="24"/>
                  </a:lnTo>
                  <a:lnTo>
                    <a:pt x="102" y="18"/>
                  </a:lnTo>
                  <a:lnTo>
                    <a:pt x="108" y="12"/>
                  </a:lnTo>
                  <a:lnTo>
                    <a:pt x="108" y="6"/>
                  </a:lnTo>
                  <a:lnTo>
                    <a:pt x="114" y="6"/>
                  </a:lnTo>
                  <a:lnTo>
                    <a:pt x="120" y="0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64" name="Freeform 510"/>
            <p:cNvSpPr>
              <a:spLocks/>
            </p:cNvSpPr>
            <p:nvPr/>
          </p:nvSpPr>
          <p:spPr bwMode="auto">
            <a:xfrm>
              <a:off x="5209" y="1846"/>
              <a:ext cx="72" cy="119"/>
            </a:xfrm>
            <a:custGeom>
              <a:avLst/>
              <a:gdLst>
                <a:gd name="T0" fmla="*/ 18 w 72"/>
                <a:gd name="T1" fmla="*/ 113 h 119"/>
                <a:gd name="T2" fmla="*/ 30 w 72"/>
                <a:gd name="T3" fmla="*/ 101 h 119"/>
                <a:gd name="T4" fmla="*/ 36 w 72"/>
                <a:gd name="T5" fmla="*/ 95 h 119"/>
                <a:gd name="T6" fmla="*/ 48 w 72"/>
                <a:gd name="T7" fmla="*/ 95 h 119"/>
                <a:gd name="T8" fmla="*/ 60 w 72"/>
                <a:gd name="T9" fmla="*/ 89 h 119"/>
                <a:gd name="T10" fmla="*/ 66 w 72"/>
                <a:gd name="T11" fmla="*/ 83 h 119"/>
                <a:gd name="T12" fmla="*/ 72 w 72"/>
                <a:gd name="T13" fmla="*/ 83 h 119"/>
                <a:gd name="T14" fmla="*/ 72 w 72"/>
                <a:gd name="T15" fmla="*/ 77 h 119"/>
                <a:gd name="T16" fmla="*/ 66 w 72"/>
                <a:gd name="T17" fmla="*/ 83 h 119"/>
                <a:gd name="T18" fmla="*/ 60 w 72"/>
                <a:gd name="T19" fmla="*/ 83 h 119"/>
                <a:gd name="T20" fmla="*/ 48 w 72"/>
                <a:gd name="T21" fmla="*/ 89 h 119"/>
                <a:gd name="T22" fmla="*/ 36 w 72"/>
                <a:gd name="T23" fmla="*/ 95 h 119"/>
                <a:gd name="T24" fmla="*/ 36 w 72"/>
                <a:gd name="T25" fmla="*/ 89 h 119"/>
                <a:gd name="T26" fmla="*/ 42 w 72"/>
                <a:gd name="T27" fmla="*/ 71 h 119"/>
                <a:gd name="T28" fmla="*/ 48 w 72"/>
                <a:gd name="T29" fmla="*/ 65 h 119"/>
                <a:gd name="T30" fmla="*/ 54 w 72"/>
                <a:gd name="T31" fmla="*/ 59 h 119"/>
                <a:gd name="T32" fmla="*/ 66 w 72"/>
                <a:gd name="T33" fmla="*/ 47 h 119"/>
                <a:gd name="T34" fmla="*/ 72 w 72"/>
                <a:gd name="T35" fmla="*/ 41 h 119"/>
                <a:gd name="T36" fmla="*/ 72 w 72"/>
                <a:gd name="T37" fmla="*/ 35 h 119"/>
                <a:gd name="T38" fmla="*/ 72 w 72"/>
                <a:gd name="T39" fmla="*/ 35 h 119"/>
                <a:gd name="T40" fmla="*/ 66 w 72"/>
                <a:gd name="T41" fmla="*/ 41 h 119"/>
                <a:gd name="T42" fmla="*/ 60 w 72"/>
                <a:gd name="T43" fmla="*/ 47 h 119"/>
                <a:gd name="T44" fmla="*/ 54 w 72"/>
                <a:gd name="T45" fmla="*/ 53 h 119"/>
                <a:gd name="T46" fmla="*/ 48 w 72"/>
                <a:gd name="T47" fmla="*/ 59 h 119"/>
                <a:gd name="T48" fmla="*/ 42 w 72"/>
                <a:gd name="T49" fmla="*/ 47 h 119"/>
                <a:gd name="T50" fmla="*/ 48 w 72"/>
                <a:gd name="T51" fmla="*/ 12 h 119"/>
                <a:gd name="T52" fmla="*/ 42 w 72"/>
                <a:gd name="T53" fmla="*/ 0 h 119"/>
                <a:gd name="T54" fmla="*/ 42 w 72"/>
                <a:gd name="T55" fmla="*/ 0 h 119"/>
                <a:gd name="T56" fmla="*/ 42 w 72"/>
                <a:gd name="T57" fmla="*/ 18 h 119"/>
                <a:gd name="T58" fmla="*/ 36 w 72"/>
                <a:gd name="T59" fmla="*/ 53 h 119"/>
                <a:gd name="T60" fmla="*/ 36 w 72"/>
                <a:gd name="T61" fmla="*/ 65 h 119"/>
                <a:gd name="T62" fmla="*/ 36 w 72"/>
                <a:gd name="T63" fmla="*/ 59 h 119"/>
                <a:gd name="T64" fmla="*/ 30 w 72"/>
                <a:gd name="T65" fmla="*/ 53 h 119"/>
                <a:gd name="T66" fmla="*/ 30 w 72"/>
                <a:gd name="T67" fmla="*/ 47 h 119"/>
                <a:gd name="T68" fmla="*/ 18 w 72"/>
                <a:gd name="T69" fmla="*/ 35 h 119"/>
                <a:gd name="T70" fmla="*/ 12 w 72"/>
                <a:gd name="T71" fmla="*/ 29 h 119"/>
                <a:gd name="T72" fmla="*/ 6 w 72"/>
                <a:gd name="T73" fmla="*/ 29 h 119"/>
                <a:gd name="T74" fmla="*/ 12 w 72"/>
                <a:gd name="T75" fmla="*/ 35 h 119"/>
                <a:gd name="T76" fmla="*/ 18 w 72"/>
                <a:gd name="T77" fmla="*/ 41 h 119"/>
                <a:gd name="T78" fmla="*/ 30 w 72"/>
                <a:gd name="T79" fmla="*/ 59 h 119"/>
                <a:gd name="T80" fmla="*/ 30 w 72"/>
                <a:gd name="T81" fmla="*/ 71 h 119"/>
                <a:gd name="T82" fmla="*/ 30 w 72"/>
                <a:gd name="T83" fmla="*/ 89 h 119"/>
                <a:gd name="T84" fmla="*/ 24 w 72"/>
                <a:gd name="T85" fmla="*/ 89 h 119"/>
                <a:gd name="T86" fmla="*/ 24 w 72"/>
                <a:gd name="T87" fmla="*/ 89 h 119"/>
                <a:gd name="T88" fmla="*/ 18 w 72"/>
                <a:gd name="T89" fmla="*/ 83 h 119"/>
                <a:gd name="T90" fmla="*/ 12 w 72"/>
                <a:gd name="T91" fmla="*/ 77 h 119"/>
                <a:gd name="T92" fmla="*/ 6 w 72"/>
                <a:gd name="T93" fmla="*/ 71 h 119"/>
                <a:gd name="T94" fmla="*/ 0 w 72"/>
                <a:gd name="T95" fmla="*/ 65 h 119"/>
                <a:gd name="T96" fmla="*/ 0 w 72"/>
                <a:gd name="T97" fmla="*/ 65 h 119"/>
                <a:gd name="T98" fmla="*/ 6 w 72"/>
                <a:gd name="T99" fmla="*/ 71 h 119"/>
                <a:gd name="T100" fmla="*/ 12 w 72"/>
                <a:gd name="T101" fmla="*/ 83 h 119"/>
                <a:gd name="T102" fmla="*/ 18 w 72"/>
                <a:gd name="T103" fmla="*/ 89 h 119"/>
                <a:gd name="T104" fmla="*/ 18 w 72"/>
                <a:gd name="T105" fmla="*/ 95 h 119"/>
                <a:gd name="T106" fmla="*/ 18 w 72"/>
                <a:gd name="T107" fmla="*/ 107 h 119"/>
                <a:gd name="T108" fmla="*/ 12 w 72"/>
                <a:gd name="T109" fmla="*/ 119 h 119"/>
                <a:gd name="T110" fmla="*/ 12 w 72"/>
                <a:gd name="T111" fmla="*/ 119 h 11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119"/>
                <a:gd name="T170" fmla="*/ 72 w 72"/>
                <a:gd name="T171" fmla="*/ 119 h 11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119">
                  <a:moveTo>
                    <a:pt x="18" y="119"/>
                  </a:moveTo>
                  <a:lnTo>
                    <a:pt x="18" y="113"/>
                  </a:lnTo>
                  <a:lnTo>
                    <a:pt x="24" y="107"/>
                  </a:lnTo>
                  <a:lnTo>
                    <a:pt x="30" y="101"/>
                  </a:lnTo>
                  <a:lnTo>
                    <a:pt x="30" y="95"/>
                  </a:lnTo>
                  <a:lnTo>
                    <a:pt x="36" y="95"/>
                  </a:lnTo>
                  <a:lnTo>
                    <a:pt x="42" y="95"/>
                  </a:lnTo>
                  <a:lnTo>
                    <a:pt x="48" y="95"/>
                  </a:lnTo>
                  <a:lnTo>
                    <a:pt x="54" y="95"/>
                  </a:lnTo>
                  <a:lnTo>
                    <a:pt x="60" y="89"/>
                  </a:lnTo>
                  <a:lnTo>
                    <a:pt x="66" y="89"/>
                  </a:lnTo>
                  <a:lnTo>
                    <a:pt x="66" y="83"/>
                  </a:lnTo>
                  <a:lnTo>
                    <a:pt x="72" y="83"/>
                  </a:lnTo>
                  <a:lnTo>
                    <a:pt x="72" y="77"/>
                  </a:lnTo>
                  <a:lnTo>
                    <a:pt x="66" y="83"/>
                  </a:lnTo>
                  <a:lnTo>
                    <a:pt x="60" y="83"/>
                  </a:lnTo>
                  <a:lnTo>
                    <a:pt x="54" y="89"/>
                  </a:lnTo>
                  <a:lnTo>
                    <a:pt x="48" y="89"/>
                  </a:lnTo>
                  <a:lnTo>
                    <a:pt x="42" y="89"/>
                  </a:lnTo>
                  <a:lnTo>
                    <a:pt x="36" y="95"/>
                  </a:lnTo>
                  <a:lnTo>
                    <a:pt x="36" y="89"/>
                  </a:lnTo>
                  <a:lnTo>
                    <a:pt x="36" y="77"/>
                  </a:lnTo>
                  <a:lnTo>
                    <a:pt x="42" y="71"/>
                  </a:lnTo>
                  <a:lnTo>
                    <a:pt x="42" y="65"/>
                  </a:lnTo>
                  <a:lnTo>
                    <a:pt x="48" y="65"/>
                  </a:lnTo>
                  <a:lnTo>
                    <a:pt x="48" y="59"/>
                  </a:lnTo>
                  <a:lnTo>
                    <a:pt x="54" y="59"/>
                  </a:lnTo>
                  <a:lnTo>
                    <a:pt x="60" y="53"/>
                  </a:lnTo>
                  <a:lnTo>
                    <a:pt x="66" y="47"/>
                  </a:lnTo>
                  <a:lnTo>
                    <a:pt x="72" y="41"/>
                  </a:lnTo>
                  <a:lnTo>
                    <a:pt x="72" y="35"/>
                  </a:lnTo>
                  <a:lnTo>
                    <a:pt x="72" y="41"/>
                  </a:lnTo>
                  <a:lnTo>
                    <a:pt x="66" y="41"/>
                  </a:lnTo>
                  <a:lnTo>
                    <a:pt x="60" y="47"/>
                  </a:lnTo>
                  <a:lnTo>
                    <a:pt x="54" y="53"/>
                  </a:lnTo>
                  <a:lnTo>
                    <a:pt x="48" y="53"/>
                  </a:lnTo>
                  <a:lnTo>
                    <a:pt x="48" y="59"/>
                  </a:lnTo>
                  <a:lnTo>
                    <a:pt x="42" y="59"/>
                  </a:lnTo>
                  <a:lnTo>
                    <a:pt x="42" y="47"/>
                  </a:lnTo>
                  <a:lnTo>
                    <a:pt x="42" y="29"/>
                  </a:lnTo>
                  <a:lnTo>
                    <a:pt x="48" y="12"/>
                  </a:lnTo>
                  <a:lnTo>
                    <a:pt x="42" y="6"/>
                  </a:lnTo>
                  <a:lnTo>
                    <a:pt x="42" y="0"/>
                  </a:lnTo>
                  <a:lnTo>
                    <a:pt x="42" y="6"/>
                  </a:lnTo>
                  <a:lnTo>
                    <a:pt x="42" y="18"/>
                  </a:lnTo>
                  <a:lnTo>
                    <a:pt x="42" y="35"/>
                  </a:lnTo>
                  <a:lnTo>
                    <a:pt x="36" y="53"/>
                  </a:lnTo>
                  <a:lnTo>
                    <a:pt x="36" y="65"/>
                  </a:lnTo>
                  <a:lnTo>
                    <a:pt x="36" y="59"/>
                  </a:lnTo>
                  <a:lnTo>
                    <a:pt x="30" y="59"/>
                  </a:lnTo>
                  <a:lnTo>
                    <a:pt x="30" y="53"/>
                  </a:lnTo>
                  <a:lnTo>
                    <a:pt x="30" y="47"/>
                  </a:lnTo>
                  <a:lnTo>
                    <a:pt x="24" y="41"/>
                  </a:lnTo>
                  <a:lnTo>
                    <a:pt x="18" y="35"/>
                  </a:lnTo>
                  <a:lnTo>
                    <a:pt x="12" y="29"/>
                  </a:lnTo>
                  <a:lnTo>
                    <a:pt x="6" y="29"/>
                  </a:lnTo>
                  <a:lnTo>
                    <a:pt x="12" y="29"/>
                  </a:lnTo>
                  <a:lnTo>
                    <a:pt x="12" y="35"/>
                  </a:lnTo>
                  <a:lnTo>
                    <a:pt x="18" y="41"/>
                  </a:lnTo>
                  <a:lnTo>
                    <a:pt x="24" y="53"/>
                  </a:lnTo>
                  <a:lnTo>
                    <a:pt x="30" y="59"/>
                  </a:lnTo>
                  <a:lnTo>
                    <a:pt x="30" y="65"/>
                  </a:lnTo>
                  <a:lnTo>
                    <a:pt x="30" y="71"/>
                  </a:lnTo>
                  <a:lnTo>
                    <a:pt x="30" y="77"/>
                  </a:lnTo>
                  <a:lnTo>
                    <a:pt x="30" y="89"/>
                  </a:lnTo>
                  <a:lnTo>
                    <a:pt x="24" y="89"/>
                  </a:lnTo>
                  <a:lnTo>
                    <a:pt x="18" y="89"/>
                  </a:lnTo>
                  <a:lnTo>
                    <a:pt x="18" y="83"/>
                  </a:lnTo>
                  <a:lnTo>
                    <a:pt x="12" y="77"/>
                  </a:lnTo>
                  <a:lnTo>
                    <a:pt x="6" y="71"/>
                  </a:lnTo>
                  <a:lnTo>
                    <a:pt x="0" y="65"/>
                  </a:lnTo>
                  <a:lnTo>
                    <a:pt x="6" y="71"/>
                  </a:lnTo>
                  <a:lnTo>
                    <a:pt x="6" y="77"/>
                  </a:lnTo>
                  <a:lnTo>
                    <a:pt x="12" y="83"/>
                  </a:lnTo>
                  <a:lnTo>
                    <a:pt x="12" y="89"/>
                  </a:lnTo>
                  <a:lnTo>
                    <a:pt x="18" y="89"/>
                  </a:lnTo>
                  <a:lnTo>
                    <a:pt x="18" y="95"/>
                  </a:lnTo>
                  <a:lnTo>
                    <a:pt x="18" y="101"/>
                  </a:lnTo>
                  <a:lnTo>
                    <a:pt x="18" y="107"/>
                  </a:lnTo>
                  <a:lnTo>
                    <a:pt x="12" y="113"/>
                  </a:lnTo>
                  <a:lnTo>
                    <a:pt x="12" y="119"/>
                  </a:lnTo>
                  <a:lnTo>
                    <a:pt x="18" y="119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65" name="Freeform 511"/>
            <p:cNvSpPr>
              <a:spLocks/>
            </p:cNvSpPr>
            <p:nvPr/>
          </p:nvSpPr>
          <p:spPr bwMode="auto">
            <a:xfrm>
              <a:off x="4875" y="1881"/>
              <a:ext cx="143" cy="114"/>
            </a:xfrm>
            <a:custGeom>
              <a:avLst/>
              <a:gdLst>
                <a:gd name="T0" fmla="*/ 137 w 143"/>
                <a:gd name="T1" fmla="*/ 102 h 114"/>
                <a:gd name="T2" fmla="*/ 125 w 143"/>
                <a:gd name="T3" fmla="*/ 96 h 114"/>
                <a:gd name="T4" fmla="*/ 119 w 143"/>
                <a:gd name="T5" fmla="*/ 96 h 114"/>
                <a:gd name="T6" fmla="*/ 113 w 143"/>
                <a:gd name="T7" fmla="*/ 90 h 114"/>
                <a:gd name="T8" fmla="*/ 113 w 143"/>
                <a:gd name="T9" fmla="*/ 66 h 114"/>
                <a:gd name="T10" fmla="*/ 113 w 143"/>
                <a:gd name="T11" fmla="*/ 42 h 114"/>
                <a:gd name="T12" fmla="*/ 113 w 143"/>
                <a:gd name="T13" fmla="*/ 48 h 114"/>
                <a:gd name="T14" fmla="*/ 107 w 143"/>
                <a:gd name="T15" fmla="*/ 78 h 114"/>
                <a:gd name="T16" fmla="*/ 101 w 143"/>
                <a:gd name="T17" fmla="*/ 78 h 114"/>
                <a:gd name="T18" fmla="*/ 89 w 143"/>
                <a:gd name="T19" fmla="*/ 66 h 114"/>
                <a:gd name="T20" fmla="*/ 77 w 143"/>
                <a:gd name="T21" fmla="*/ 60 h 114"/>
                <a:gd name="T22" fmla="*/ 77 w 143"/>
                <a:gd name="T23" fmla="*/ 12 h 114"/>
                <a:gd name="T24" fmla="*/ 71 w 143"/>
                <a:gd name="T25" fmla="*/ 0 h 114"/>
                <a:gd name="T26" fmla="*/ 71 w 143"/>
                <a:gd name="T27" fmla="*/ 18 h 114"/>
                <a:gd name="T28" fmla="*/ 71 w 143"/>
                <a:gd name="T29" fmla="*/ 54 h 114"/>
                <a:gd name="T30" fmla="*/ 47 w 143"/>
                <a:gd name="T31" fmla="*/ 36 h 114"/>
                <a:gd name="T32" fmla="*/ 18 w 143"/>
                <a:gd name="T33" fmla="*/ 18 h 114"/>
                <a:gd name="T34" fmla="*/ 6 w 143"/>
                <a:gd name="T35" fmla="*/ 6 h 114"/>
                <a:gd name="T36" fmla="*/ 12 w 143"/>
                <a:gd name="T37" fmla="*/ 12 h 114"/>
                <a:gd name="T38" fmla="*/ 30 w 143"/>
                <a:gd name="T39" fmla="*/ 30 h 114"/>
                <a:gd name="T40" fmla="*/ 59 w 143"/>
                <a:gd name="T41" fmla="*/ 54 h 114"/>
                <a:gd name="T42" fmla="*/ 71 w 143"/>
                <a:gd name="T43" fmla="*/ 60 h 114"/>
                <a:gd name="T44" fmla="*/ 65 w 143"/>
                <a:gd name="T45" fmla="*/ 60 h 114"/>
                <a:gd name="T46" fmla="*/ 41 w 143"/>
                <a:gd name="T47" fmla="*/ 66 h 114"/>
                <a:gd name="T48" fmla="*/ 18 w 143"/>
                <a:gd name="T49" fmla="*/ 60 h 114"/>
                <a:gd name="T50" fmla="*/ 0 w 143"/>
                <a:gd name="T51" fmla="*/ 54 h 114"/>
                <a:gd name="T52" fmla="*/ 6 w 143"/>
                <a:gd name="T53" fmla="*/ 66 h 114"/>
                <a:gd name="T54" fmla="*/ 30 w 143"/>
                <a:gd name="T55" fmla="*/ 66 h 114"/>
                <a:gd name="T56" fmla="*/ 59 w 143"/>
                <a:gd name="T57" fmla="*/ 72 h 114"/>
                <a:gd name="T58" fmla="*/ 71 w 143"/>
                <a:gd name="T59" fmla="*/ 72 h 114"/>
                <a:gd name="T60" fmla="*/ 83 w 143"/>
                <a:gd name="T61" fmla="*/ 78 h 114"/>
                <a:gd name="T62" fmla="*/ 95 w 143"/>
                <a:gd name="T63" fmla="*/ 90 h 114"/>
                <a:gd name="T64" fmla="*/ 83 w 143"/>
                <a:gd name="T65" fmla="*/ 96 h 114"/>
                <a:gd name="T66" fmla="*/ 65 w 143"/>
                <a:gd name="T67" fmla="*/ 102 h 114"/>
                <a:gd name="T68" fmla="*/ 53 w 143"/>
                <a:gd name="T69" fmla="*/ 108 h 114"/>
                <a:gd name="T70" fmla="*/ 53 w 143"/>
                <a:gd name="T71" fmla="*/ 108 h 114"/>
                <a:gd name="T72" fmla="*/ 65 w 143"/>
                <a:gd name="T73" fmla="*/ 108 h 114"/>
                <a:gd name="T74" fmla="*/ 89 w 143"/>
                <a:gd name="T75" fmla="*/ 102 h 114"/>
                <a:gd name="T76" fmla="*/ 101 w 143"/>
                <a:gd name="T77" fmla="*/ 96 h 114"/>
                <a:gd name="T78" fmla="*/ 113 w 143"/>
                <a:gd name="T79" fmla="*/ 96 h 114"/>
                <a:gd name="T80" fmla="*/ 125 w 143"/>
                <a:gd name="T81" fmla="*/ 102 h 114"/>
                <a:gd name="T82" fmla="*/ 131 w 143"/>
                <a:gd name="T83" fmla="*/ 108 h 114"/>
                <a:gd name="T84" fmla="*/ 143 w 143"/>
                <a:gd name="T85" fmla="*/ 114 h 11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"/>
                <a:gd name="T130" fmla="*/ 0 h 114"/>
                <a:gd name="T131" fmla="*/ 143 w 143"/>
                <a:gd name="T132" fmla="*/ 114 h 11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" h="114">
                  <a:moveTo>
                    <a:pt x="143" y="114"/>
                  </a:moveTo>
                  <a:lnTo>
                    <a:pt x="137" y="108"/>
                  </a:lnTo>
                  <a:lnTo>
                    <a:pt x="137" y="102"/>
                  </a:lnTo>
                  <a:lnTo>
                    <a:pt x="131" y="102"/>
                  </a:lnTo>
                  <a:lnTo>
                    <a:pt x="131" y="96"/>
                  </a:lnTo>
                  <a:lnTo>
                    <a:pt x="125" y="96"/>
                  </a:lnTo>
                  <a:lnTo>
                    <a:pt x="119" y="96"/>
                  </a:lnTo>
                  <a:lnTo>
                    <a:pt x="119" y="90"/>
                  </a:lnTo>
                  <a:lnTo>
                    <a:pt x="113" y="90"/>
                  </a:lnTo>
                  <a:lnTo>
                    <a:pt x="113" y="84"/>
                  </a:lnTo>
                  <a:lnTo>
                    <a:pt x="113" y="78"/>
                  </a:lnTo>
                  <a:lnTo>
                    <a:pt x="113" y="66"/>
                  </a:lnTo>
                  <a:lnTo>
                    <a:pt x="113" y="54"/>
                  </a:lnTo>
                  <a:lnTo>
                    <a:pt x="113" y="48"/>
                  </a:lnTo>
                  <a:lnTo>
                    <a:pt x="113" y="42"/>
                  </a:lnTo>
                  <a:lnTo>
                    <a:pt x="113" y="48"/>
                  </a:lnTo>
                  <a:lnTo>
                    <a:pt x="113" y="54"/>
                  </a:lnTo>
                  <a:lnTo>
                    <a:pt x="107" y="66"/>
                  </a:lnTo>
                  <a:lnTo>
                    <a:pt x="107" y="78"/>
                  </a:lnTo>
                  <a:lnTo>
                    <a:pt x="107" y="84"/>
                  </a:lnTo>
                  <a:lnTo>
                    <a:pt x="101" y="84"/>
                  </a:lnTo>
                  <a:lnTo>
                    <a:pt x="101" y="78"/>
                  </a:lnTo>
                  <a:lnTo>
                    <a:pt x="95" y="78"/>
                  </a:lnTo>
                  <a:lnTo>
                    <a:pt x="95" y="72"/>
                  </a:lnTo>
                  <a:lnTo>
                    <a:pt x="89" y="66"/>
                  </a:lnTo>
                  <a:lnTo>
                    <a:pt x="83" y="66"/>
                  </a:lnTo>
                  <a:lnTo>
                    <a:pt x="83" y="60"/>
                  </a:lnTo>
                  <a:lnTo>
                    <a:pt x="77" y="60"/>
                  </a:lnTo>
                  <a:lnTo>
                    <a:pt x="83" y="48"/>
                  </a:lnTo>
                  <a:lnTo>
                    <a:pt x="77" y="30"/>
                  </a:lnTo>
                  <a:lnTo>
                    <a:pt x="77" y="12"/>
                  </a:lnTo>
                  <a:lnTo>
                    <a:pt x="71" y="0"/>
                  </a:lnTo>
                  <a:lnTo>
                    <a:pt x="71" y="6"/>
                  </a:lnTo>
                  <a:lnTo>
                    <a:pt x="71" y="12"/>
                  </a:lnTo>
                  <a:lnTo>
                    <a:pt x="71" y="18"/>
                  </a:lnTo>
                  <a:lnTo>
                    <a:pt x="77" y="30"/>
                  </a:lnTo>
                  <a:lnTo>
                    <a:pt x="77" y="48"/>
                  </a:lnTo>
                  <a:lnTo>
                    <a:pt x="71" y="54"/>
                  </a:lnTo>
                  <a:lnTo>
                    <a:pt x="65" y="48"/>
                  </a:lnTo>
                  <a:lnTo>
                    <a:pt x="59" y="42"/>
                  </a:lnTo>
                  <a:lnTo>
                    <a:pt x="47" y="36"/>
                  </a:lnTo>
                  <a:lnTo>
                    <a:pt x="41" y="30"/>
                  </a:lnTo>
                  <a:lnTo>
                    <a:pt x="30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30" y="30"/>
                  </a:lnTo>
                  <a:lnTo>
                    <a:pt x="41" y="36"/>
                  </a:lnTo>
                  <a:lnTo>
                    <a:pt x="53" y="48"/>
                  </a:lnTo>
                  <a:lnTo>
                    <a:pt x="59" y="54"/>
                  </a:lnTo>
                  <a:lnTo>
                    <a:pt x="65" y="54"/>
                  </a:lnTo>
                  <a:lnTo>
                    <a:pt x="71" y="60"/>
                  </a:lnTo>
                  <a:lnTo>
                    <a:pt x="65" y="60"/>
                  </a:lnTo>
                  <a:lnTo>
                    <a:pt x="59" y="66"/>
                  </a:lnTo>
                  <a:lnTo>
                    <a:pt x="53" y="66"/>
                  </a:lnTo>
                  <a:lnTo>
                    <a:pt x="41" y="66"/>
                  </a:lnTo>
                  <a:lnTo>
                    <a:pt x="36" y="66"/>
                  </a:lnTo>
                  <a:lnTo>
                    <a:pt x="24" y="66"/>
                  </a:lnTo>
                  <a:lnTo>
                    <a:pt x="18" y="60"/>
                  </a:lnTo>
                  <a:lnTo>
                    <a:pt x="12" y="60"/>
                  </a:lnTo>
                  <a:lnTo>
                    <a:pt x="6" y="60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8" y="66"/>
                  </a:lnTo>
                  <a:lnTo>
                    <a:pt x="30" y="66"/>
                  </a:lnTo>
                  <a:lnTo>
                    <a:pt x="41" y="66"/>
                  </a:lnTo>
                  <a:lnTo>
                    <a:pt x="47" y="66"/>
                  </a:lnTo>
                  <a:lnTo>
                    <a:pt x="59" y="72"/>
                  </a:lnTo>
                  <a:lnTo>
                    <a:pt x="65" y="72"/>
                  </a:lnTo>
                  <a:lnTo>
                    <a:pt x="71" y="72"/>
                  </a:lnTo>
                  <a:lnTo>
                    <a:pt x="77" y="72"/>
                  </a:lnTo>
                  <a:lnTo>
                    <a:pt x="77" y="78"/>
                  </a:lnTo>
                  <a:lnTo>
                    <a:pt x="83" y="78"/>
                  </a:lnTo>
                  <a:lnTo>
                    <a:pt x="89" y="84"/>
                  </a:lnTo>
                  <a:lnTo>
                    <a:pt x="95" y="90"/>
                  </a:lnTo>
                  <a:lnTo>
                    <a:pt x="89" y="90"/>
                  </a:lnTo>
                  <a:lnTo>
                    <a:pt x="83" y="96"/>
                  </a:lnTo>
                  <a:lnTo>
                    <a:pt x="77" y="96"/>
                  </a:lnTo>
                  <a:lnTo>
                    <a:pt x="71" y="102"/>
                  </a:lnTo>
                  <a:lnTo>
                    <a:pt x="65" y="102"/>
                  </a:lnTo>
                  <a:lnTo>
                    <a:pt x="59" y="108"/>
                  </a:lnTo>
                  <a:lnTo>
                    <a:pt x="53" y="108"/>
                  </a:lnTo>
                  <a:lnTo>
                    <a:pt x="47" y="108"/>
                  </a:lnTo>
                  <a:lnTo>
                    <a:pt x="53" y="108"/>
                  </a:lnTo>
                  <a:lnTo>
                    <a:pt x="59" y="108"/>
                  </a:lnTo>
                  <a:lnTo>
                    <a:pt x="65" y="108"/>
                  </a:lnTo>
                  <a:lnTo>
                    <a:pt x="77" y="108"/>
                  </a:lnTo>
                  <a:lnTo>
                    <a:pt x="83" y="102"/>
                  </a:lnTo>
                  <a:lnTo>
                    <a:pt x="89" y="102"/>
                  </a:lnTo>
                  <a:lnTo>
                    <a:pt x="95" y="102"/>
                  </a:lnTo>
                  <a:lnTo>
                    <a:pt x="95" y="96"/>
                  </a:lnTo>
                  <a:lnTo>
                    <a:pt x="101" y="96"/>
                  </a:lnTo>
                  <a:lnTo>
                    <a:pt x="107" y="96"/>
                  </a:lnTo>
                  <a:lnTo>
                    <a:pt x="113" y="96"/>
                  </a:lnTo>
                  <a:lnTo>
                    <a:pt x="113" y="102"/>
                  </a:lnTo>
                  <a:lnTo>
                    <a:pt x="119" y="102"/>
                  </a:lnTo>
                  <a:lnTo>
                    <a:pt x="125" y="102"/>
                  </a:lnTo>
                  <a:lnTo>
                    <a:pt x="125" y="108"/>
                  </a:lnTo>
                  <a:lnTo>
                    <a:pt x="131" y="108"/>
                  </a:lnTo>
                  <a:lnTo>
                    <a:pt x="137" y="108"/>
                  </a:lnTo>
                  <a:lnTo>
                    <a:pt x="137" y="114"/>
                  </a:lnTo>
                  <a:lnTo>
                    <a:pt x="143" y="114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</p:grpSp>
      <p:pic>
        <p:nvPicPr>
          <p:cNvPr id="766" name="Picture 1024" descr="Daolua1-copy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rot="540861">
            <a:off x="1971675" y="5029200"/>
            <a:ext cx="1762125" cy="1905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67" name="Picture 1025" descr="Daolua1-copy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rot="1395113">
            <a:off x="990600" y="4495800"/>
            <a:ext cx="1409700" cy="1524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68" name="Picture 1026" descr="Daolua1-copy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rot="1395113">
            <a:off x="381000" y="4038600"/>
            <a:ext cx="1009650" cy="1092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69" name="Picture 1027" descr="Daolua1-copy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rot="1395113">
            <a:off x="46038" y="3403600"/>
            <a:ext cx="868362" cy="939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70" name="Picture 1028" descr="Daolua1-copy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1986617">
            <a:off x="0" y="2895600"/>
            <a:ext cx="633413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71" name="Picture 1029" descr="Daolua1-copy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 rot="1986617">
            <a:off x="0" y="2438400"/>
            <a:ext cx="492125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72" name="Picture 1030" descr="Daolua1-copy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 rot="3262906">
            <a:off x="43656" y="2158207"/>
            <a:ext cx="350837" cy="381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773" name="Group 772"/>
          <p:cNvGrpSpPr>
            <a:grpSpLocks/>
          </p:cNvGrpSpPr>
          <p:nvPr/>
        </p:nvGrpSpPr>
        <p:grpSpPr bwMode="auto">
          <a:xfrm rot="5060217">
            <a:off x="-18257" y="4529932"/>
            <a:ext cx="2366963" cy="2286000"/>
            <a:chOff x="4176" y="878"/>
            <a:chExt cx="1254" cy="1422"/>
          </a:xfrm>
        </p:grpSpPr>
        <p:sp>
          <p:nvSpPr>
            <p:cNvPr id="774" name="Freeform 5"/>
            <p:cNvSpPr>
              <a:spLocks/>
            </p:cNvSpPr>
            <p:nvPr/>
          </p:nvSpPr>
          <p:spPr bwMode="auto">
            <a:xfrm>
              <a:off x="5149" y="1189"/>
              <a:ext cx="54" cy="149"/>
            </a:xfrm>
            <a:custGeom>
              <a:avLst/>
              <a:gdLst>
                <a:gd name="T0" fmla="*/ 42 w 54"/>
                <a:gd name="T1" fmla="*/ 149 h 149"/>
                <a:gd name="T2" fmla="*/ 42 w 54"/>
                <a:gd name="T3" fmla="*/ 149 h 149"/>
                <a:gd name="T4" fmla="*/ 42 w 54"/>
                <a:gd name="T5" fmla="*/ 143 h 149"/>
                <a:gd name="T6" fmla="*/ 42 w 54"/>
                <a:gd name="T7" fmla="*/ 143 h 149"/>
                <a:gd name="T8" fmla="*/ 42 w 54"/>
                <a:gd name="T9" fmla="*/ 143 h 149"/>
                <a:gd name="T10" fmla="*/ 48 w 54"/>
                <a:gd name="T11" fmla="*/ 119 h 149"/>
                <a:gd name="T12" fmla="*/ 48 w 54"/>
                <a:gd name="T13" fmla="*/ 96 h 149"/>
                <a:gd name="T14" fmla="*/ 48 w 54"/>
                <a:gd name="T15" fmla="*/ 78 h 149"/>
                <a:gd name="T16" fmla="*/ 36 w 54"/>
                <a:gd name="T17" fmla="*/ 60 h 149"/>
                <a:gd name="T18" fmla="*/ 30 w 54"/>
                <a:gd name="T19" fmla="*/ 42 h 149"/>
                <a:gd name="T20" fmla="*/ 18 w 54"/>
                <a:gd name="T21" fmla="*/ 24 h 149"/>
                <a:gd name="T22" fmla="*/ 6 w 54"/>
                <a:gd name="T23" fmla="*/ 12 h 149"/>
                <a:gd name="T24" fmla="*/ 0 w 54"/>
                <a:gd name="T25" fmla="*/ 0 h 149"/>
                <a:gd name="T26" fmla="*/ 12 w 54"/>
                <a:gd name="T27" fmla="*/ 6 h 149"/>
                <a:gd name="T28" fmla="*/ 24 w 54"/>
                <a:gd name="T29" fmla="*/ 18 h 149"/>
                <a:gd name="T30" fmla="*/ 36 w 54"/>
                <a:gd name="T31" fmla="*/ 36 h 149"/>
                <a:gd name="T32" fmla="*/ 48 w 54"/>
                <a:gd name="T33" fmla="*/ 60 h 149"/>
                <a:gd name="T34" fmla="*/ 54 w 54"/>
                <a:gd name="T35" fmla="*/ 84 h 149"/>
                <a:gd name="T36" fmla="*/ 54 w 54"/>
                <a:gd name="T37" fmla="*/ 107 h 149"/>
                <a:gd name="T38" fmla="*/ 54 w 54"/>
                <a:gd name="T39" fmla="*/ 131 h 149"/>
                <a:gd name="T40" fmla="*/ 42 w 54"/>
                <a:gd name="T41" fmla="*/ 149 h 14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49"/>
                <a:gd name="T65" fmla="*/ 54 w 54"/>
                <a:gd name="T66" fmla="*/ 149 h 14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49">
                  <a:moveTo>
                    <a:pt x="42" y="149"/>
                  </a:moveTo>
                  <a:lnTo>
                    <a:pt x="42" y="149"/>
                  </a:lnTo>
                  <a:lnTo>
                    <a:pt x="42" y="143"/>
                  </a:lnTo>
                  <a:lnTo>
                    <a:pt x="48" y="119"/>
                  </a:lnTo>
                  <a:lnTo>
                    <a:pt x="48" y="96"/>
                  </a:lnTo>
                  <a:lnTo>
                    <a:pt x="48" y="78"/>
                  </a:lnTo>
                  <a:lnTo>
                    <a:pt x="36" y="60"/>
                  </a:lnTo>
                  <a:lnTo>
                    <a:pt x="30" y="42"/>
                  </a:lnTo>
                  <a:lnTo>
                    <a:pt x="18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12" y="6"/>
                  </a:lnTo>
                  <a:lnTo>
                    <a:pt x="24" y="18"/>
                  </a:lnTo>
                  <a:lnTo>
                    <a:pt x="36" y="36"/>
                  </a:lnTo>
                  <a:lnTo>
                    <a:pt x="48" y="60"/>
                  </a:lnTo>
                  <a:lnTo>
                    <a:pt x="54" y="84"/>
                  </a:lnTo>
                  <a:lnTo>
                    <a:pt x="54" y="107"/>
                  </a:lnTo>
                  <a:lnTo>
                    <a:pt x="54" y="131"/>
                  </a:lnTo>
                  <a:lnTo>
                    <a:pt x="42" y="14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775" name="Freeform 6"/>
            <p:cNvSpPr>
              <a:spLocks/>
            </p:cNvSpPr>
            <p:nvPr/>
          </p:nvSpPr>
          <p:spPr bwMode="auto">
            <a:xfrm>
              <a:off x="5125" y="1207"/>
              <a:ext cx="54" cy="12"/>
            </a:xfrm>
            <a:custGeom>
              <a:avLst/>
              <a:gdLst>
                <a:gd name="T0" fmla="*/ 0 w 54"/>
                <a:gd name="T1" fmla="*/ 6 h 12"/>
                <a:gd name="T2" fmla="*/ 6 w 54"/>
                <a:gd name="T3" fmla="*/ 0 h 12"/>
                <a:gd name="T4" fmla="*/ 12 w 54"/>
                <a:gd name="T5" fmla="*/ 0 h 12"/>
                <a:gd name="T6" fmla="*/ 18 w 54"/>
                <a:gd name="T7" fmla="*/ 0 h 12"/>
                <a:gd name="T8" fmla="*/ 24 w 54"/>
                <a:gd name="T9" fmla="*/ 0 h 12"/>
                <a:gd name="T10" fmla="*/ 30 w 54"/>
                <a:gd name="T11" fmla="*/ 6 h 12"/>
                <a:gd name="T12" fmla="*/ 42 w 54"/>
                <a:gd name="T13" fmla="*/ 6 h 12"/>
                <a:gd name="T14" fmla="*/ 48 w 54"/>
                <a:gd name="T15" fmla="*/ 12 h 12"/>
                <a:gd name="T16" fmla="*/ 54 w 54"/>
                <a:gd name="T17" fmla="*/ 12 h 12"/>
                <a:gd name="T18" fmla="*/ 48 w 54"/>
                <a:gd name="T19" fmla="*/ 12 h 12"/>
                <a:gd name="T20" fmla="*/ 42 w 54"/>
                <a:gd name="T21" fmla="*/ 12 h 12"/>
                <a:gd name="T22" fmla="*/ 30 w 54"/>
                <a:gd name="T23" fmla="*/ 12 h 12"/>
                <a:gd name="T24" fmla="*/ 24 w 54"/>
                <a:gd name="T25" fmla="*/ 6 h 12"/>
                <a:gd name="T26" fmla="*/ 18 w 54"/>
                <a:gd name="T27" fmla="*/ 6 h 12"/>
                <a:gd name="T28" fmla="*/ 12 w 54"/>
                <a:gd name="T29" fmla="*/ 6 h 12"/>
                <a:gd name="T30" fmla="*/ 6 w 54"/>
                <a:gd name="T31" fmla="*/ 6 h 12"/>
                <a:gd name="T32" fmla="*/ 0 w 54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12"/>
                <a:gd name="T53" fmla="*/ 54 w 5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12">
                  <a:moveTo>
                    <a:pt x="0" y="6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42" y="6"/>
                  </a:lnTo>
                  <a:lnTo>
                    <a:pt x="48" y="12"/>
                  </a:lnTo>
                  <a:lnTo>
                    <a:pt x="54" y="12"/>
                  </a:lnTo>
                  <a:lnTo>
                    <a:pt x="48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776" name="Freeform 7"/>
            <p:cNvSpPr>
              <a:spLocks/>
            </p:cNvSpPr>
            <p:nvPr/>
          </p:nvSpPr>
          <p:spPr bwMode="auto">
            <a:xfrm>
              <a:off x="5125" y="1219"/>
              <a:ext cx="60" cy="12"/>
            </a:xfrm>
            <a:custGeom>
              <a:avLst/>
              <a:gdLst>
                <a:gd name="T0" fmla="*/ 0 w 60"/>
                <a:gd name="T1" fmla="*/ 0 h 12"/>
                <a:gd name="T2" fmla="*/ 6 w 60"/>
                <a:gd name="T3" fmla="*/ 0 h 12"/>
                <a:gd name="T4" fmla="*/ 6 w 60"/>
                <a:gd name="T5" fmla="*/ 0 h 12"/>
                <a:gd name="T6" fmla="*/ 18 w 60"/>
                <a:gd name="T7" fmla="*/ 0 h 12"/>
                <a:gd name="T8" fmla="*/ 24 w 60"/>
                <a:gd name="T9" fmla="*/ 0 h 12"/>
                <a:gd name="T10" fmla="*/ 36 w 60"/>
                <a:gd name="T11" fmla="*/ 6 h 12"/>
                <a:gd name="T12" fmla="*/ 48 w 60"/>
                <a:gd name="T13" fmla="*/ 6 h 12"/>
                <a:gd name="T14" fmla="*/ 54 w 60"/>
                <a:gd name="T15" fmla="*/ 12 h 12"/>
                <a:gd name="T16" fmla="*/ 60 w 60"/>
                <a:gd name="T17" fmla="*/ 12 h 12"/>
                <a:gd name="T18" fmla="*/ 54 w 60"/>
                <a:gd name="T19" fmla="*/ 12 h 12"/>
                <a:gd name="T20" fmla="*/ 48 w 60"/>
                <a:gd name="T21" fmla="*/ 12 h 12"/>
                <a:gd name="T22" fmla="*/ 36 w 60"/>
                <a:gd name="T23" fmla="*/ 12 h 12"/>
                <a:gd name="T24" fmla="*/ 30 w 60"/>
                <a:gd name="T25" fmla="*/ 6 h 12"/>
                <a:gd name="T26" fmla="*/ 18 w 60"/>
                <a:gd name="T27" fmla="*/ 6 h 12"/>
                <a:gd name="T28" fmla="*/ 12 w 60"/>
                <a:gd name="T29" fmla="*/ 6 h 12"/>
                <a:gd name="T30" fmla="*/ 6 w 60"/>
                <a:gd name="T31" fmla="*/ 0 h 12"/>
                <a:gd name="T32" fmla="*/ 0 w 60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0"/>
                <a:gd name="T52" fmla="*/ 0 h 12"/>
                <a:gd name="T53" fmla="*/ 60 w 6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0" h="12">
                  <a:moveTo>
                    <a:pt x="0" y="0"/>
                  </a:move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6" y="6"/>
                  </a:lnTo>
                  <a:lnTo>
                    <a:pt x="48" y="6"/>
                  </a:lnTo>
                  <a:lnTo>
                    <a:pt x="54" y="12"/>
                  </a:lnTo>
                  <a:lnTo>
                    <a:pt x="60" y="12"/>
                  </a:lnTo>
                  <a:lnTo>
                    <a:pt x="54" y="12"/>
                  </a:lnTo>
                  <a:lnTo>
                    <a:pt x="48" y="12"/>
                  </a:lnTo>
                  <a:lnTo>
                    <a:pt x="36" y="12"/>
                  </a:lnTo>
                  <a:lnTo>
                    <a:pt x="30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777" name="Freeform 8"/>
            <p:cNvSpPr>
              <a:spLocks/>
            </p:cNvSpPr>
            <p:nvPr/>
          </p:nvSpPr>
          <p:spPr bwMode="auto">
            <a:xfrm>
              <a:off x="5131" y="1243"/>
              <a:ext cx="66" cy="12"/>
            </a:xfrm>
            <a:custGeom>
              <a:avLst/>
              <a:gdLst>
                <a:gd name="T0" fmla="*/ 0 w 66"/>
                <a:gd name="T1" fmla="*/ 0 h 12"/>
                <a:gd name="T2" fmla="*/ 6 w 66"/>
                <a:gd name="T3" fmla="*/ 0 h 12"/>
                <a:gd name="T4" fmla="*/ 12 w 66"/>
                <a:gd name="T5" fmla="*/ 0 h 12"/>
                <a:gd name="T6" fmla="*/ 18 w 66"/>
                <a:gd name="T7" fmla="*/ 0 h 12"/>
                <a:gd name="T8" fmla="*/ 30 w 66"/>
                <a:gd name="T9" fmla="*/ 0 h 12"/>
                <a:gd name="T10" fmla="*/ 42 w 66"/>
                <a:gd name="T11" fmla="*/ 6 h 12"/>
                <a:gd name="T12" fmla="*/ 54 w 66"/>
                <a:gd name="T13" fmla="*/ 6 h 12"/>
                <a:gd name="T14" fmla="*/ 60 w 66"/>
                <a:gd name="T15" fmla="*/ 6 h 12"/>
                <a:gd name="T16" fmla="*/ 66 w 66"/>
                <a:gd name="T17" fmla="*/ 12 h 12"/>
                <a:gd name="T18" fmla="*/ 60 w 66"/>
                <a:gd name="T19" fmla="*/ 12 h 12"/>
                <a:gd name="T20" fmla="*/ 54 w 66"/>
                <a:gd name="T21" fmla="*/ 12 h 12"/>
                <a:gd name="T22" fmla="*/ 42 w 66"/>
                <a:gd name="T23" fmla="*/ 12 h 12"/>
                <a:gd name="T24" fmla="*/ 30 w 66"/>
                <a:gd name="T25" fmla="*/ 12 h 12"/>
                <a:gd name="T26" fmla="*/ 18 w 66"/>
                <a:gd name="T27" fmla="*/ 6 h 12"/>
                <a:gd name="T28" fmla="*/ 12 w 66"/>
                <a:gd name="T29" fmla="*/ 6 h 12"/>
                <a:gd name="T30" fmla="*/ 6 w 66"/>
                <a:gd name="T31" fmla="*/ 6 h 12"/>
                <a:gd name="T32" fmla="*/ 0 w 66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12"/>
                <a:gd name="T53" fmla="*/ 66 w 6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12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2" y="6"/>
                  </a:lnTo>
                  <a:lnTo>
                    <a:pt x="54" y="6"/>
                  </a:lnTo>
                  <a:lnTo>
                    <a:pt x="60" y="6"/>
                  </a:lnTo>
                  <a:lnTo>
                    <a:pt x="66" y="12"/>
                  </a:lnTo>
                  <a:lnTo>
                    <a:pt x="60" y="12"/>
                  </a:lnTo>
                  <a:lnTo>
                    <a:pt x="54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778" name="Freeform 9"/>
            <p:cNvSpPr>
              <a:spLocks/>
            </p:cNvSpPr>
            <p:nvPr/>
          </p:nvSpPr>
          <p:spPr bwMode="auto">
            <a:xfrm>
              <a:off x="5143" y="1261"/>
              <a:ext cx="54" cy="6"/>
            </a:xfrm>
            <a:custGeom>
              <a:avLst/>
              <a:gdLst>
                <a:gd name="T0" fmla="*/ 0 w 54"/>
                <a:gd name="T1" fmla="*/ 0 h 6"/>
                <a:gd name="T2" fmla="*/ 0 w 54"/>
                <a:gd name="T3" fmla="*/ 0 h 6"/>
                <a:gd name="T4" fmla="*/ 6 w 54"/>
                <a:gd name="T5" fmla="*/ 0 h 6"/>
                <a:gd name="T6" fmla="*/ 18 w 54"/>
                <a:gd name="T7" fmla="*/ 0 h 6"/>
                <a:gd name="T8" fmla="*/ 24 w 54"/>
                <a:gd name="T9" fmla="*/ 0 h 6"/>
                <a:gd name="T10" fmla="*/ 36 w 54"/>
                <a:gd name="T11" fmla="*/ 0 h 6"/>
                <a:gd name="T12" fmla="*/ 42 w 54"/>
                <a:gd name="T13" fmla="*/ 0 h 6"/>
                <a:gd name="T14" fmla="*/ 54 w 54"/>
                <a:gd name="T15" fmla="*/ 6 h 6"/>
                <a:gd name="T16" fmla="*/ 54 w 54"/>
                <a:gd name="T17" fmla="*/ 6 h 6"/>
                <a:gd name="T18" fmla="*/ 54 w 54"/>
                <a:gd name="T19" fmla="*/ 6 h 6"/>
                <a:gd name="T20" fmla="*/ 42 w 54"/>
                <a:gd name="T21" fmla="*/ 6 h 6"/>
                <a:gd name="T22" fmla="*/ 36 w 54"/>
                <a:gd name="T23" fmla="*/ 6 h 6"/>
                <a:gd name="T24" fmla="*/ 24 w 54"/>
                <a:gd name="T25" fmla="*/ 6 h 6"/>
                <a:gd name="T26" fmla="*/ 18 w 54"/>
                <a:gd name="T27" fmla="*/ 6 h 6"/>
                <a:gd name="T28" fmla="*/ 6 w 54"/>
                <a:gd name="T29" fmla="*/ 6 h 6"/>
                <a:gd name="T30" fmla="*/ 0 w 54"/>
                <a:gd name="T31" fmla="*/ 0 h 6"/>
                <a:gd name="T32" fmla="*/ 0 w 54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6"/>
                <a:gd name="T53" fmla="*/ 54 w 5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54" y="6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779" name="Freeform 10"/>
            <p:cNvSpPr>
              <a:spLocks/>
            </p:cNvSpPr>
            <p:nvPr/>
          </p:nvSpPr>
          <p:spPr bwMode="auto">
            <a:xfrm>
              <a:off x="5155" y="1285"/>
              <a:ext cx="48" cy="5"/>
            </a:xfrm>
            <a:custGeom>
              <a:avLst/>
              <a:gdLst>
                <a:gd name="T0" fmla="*/ 0 w 48"/>
                <a:gd name="T1" fmla="*/ 5 h 5"/>
                <a:gd name="T2" fmla="*/ 0 w 48"/>
                <a:gd name="T3" fmla="*/ 5 h 5"/>
                <a:gd name="T4" fmla="*/ 6 w 48"/>
                <a:gd name="T5" fmla="*/ 0 h 5"/>
                <a:gd name="T6" fmla="*/ 12 w 48"/>
                <a:gd name="T7" fmla="*/ 0 h 5"/>
                <a:gd name="T8" fmla="*/ 18 w 48"/>
                <a:gd name="T9" fmla="*/ 0 h 5"/>
                <a:gd name="T10" fmla="*/ 30 w 48"/>
                <a:gd name="T11" fmla="*/ 0 h 5"/>
                <a:gd name="T12" fmla="*/ 36 w 48"/>
                <a:gd name="T13" fmla="*/ 0 h 5"/>
                <a:gd name="T14" fmla="*/ 42 w 48"/>
                <a:gd name="T15" fmla="*/ 5 h 5"/>
                <a:gd name="T16" fmla="*/ 48 w 48"/>
                <a:gd name="T17" fmla="*/ 5 h 5"/>
                <a:gd name="T18" fmla="*/ 42 w 48"/>
                <a:gd name="T19" fmla="*/ 5 h 5"/>
                <a:gd name="T20" fmla="*/ 36 w 48"/>
                <a:gd name="T21" fmla="*/ 5 h 5"/>
                <a:gd name="T22" fmla="*/ 30 w 48"/>
                <a:gd name="T23" fmla="*/ 5 h 5"/>
                <a:gd name="T24" fmla="*/ 18 w 48"/>
                <a:gd name="T25" fmla="*/ 5 h 5"/>
                <a:gd name="T26" fmla="*/ 12 w 48"/>
                <a:gd name="T27" fmla="*/ 5 h 5"/>
                <a:gd name="T28" fmla="*/ 6 w 48"/>
                <a:gd name="T29" fmla="*/ 5 h 5"/>
                <a:gd name="T30" fmla="*/ 0 w 48"/>
                <a:gd name="T31" fmla="*/ 5 h 5"/>
                <a:gd name="T32" fmla="*/ 0 w 48"/>
                <a:gd name="T33" fmla="*/ 5 h 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5"/>
                <a:gd name="T53" fmla="*/ 48 w 48"/>
                <a:gd name="T54" fmla="*/ 5 h 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5">
                  <a:moveTo>
                    <a:pt x="0" y="5"/>
                  </a:moveTo>
                  <a:lnTo>
                    <a:pt x="0" y="5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5"/>
                  </a:lnTo>
                  <a:lnTo>
                    <a:pt x="48" y="5"/>
                  </a:lnTo>
                  <a:lnTo>
                    <a:pt x="42" y="5"/>
                  </a:lnTo>
                  <a:lnTo>
                    <a:pt x="36" y="5"/>
                  </a:lnTo>
                  <a:lnTo>
                    <a:pt x="30" y="5"/>
                  </a:lnTo>
                  <a:lnTo>
                    <a:pt x="18" y="5"/>
                  </a:lnTo>
                  <a:lnTo>
                    <a:pt x="12" y="5"/>
                  </a:lnTo>
                  <a:lnTo>
                    <a:pt x="6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780" name="Freeform 11"/>
            <p:cNvSpPr>
              <a:spLocks/>
            </p:cNvSpPr>
            <p:nvPr/>
          </p:nvSpPr>
          <p:spPr bwMode="auto">
            <a:xfrm>
              <a:off x="5173" y="1326"/>
              <a:ext cx="24" cy="6"/>
            </a:xfrm>
            <a:custGeom>
              <a:avLst/>
              <a:gdLst>
                <a:gd name="T0" fmla="*/ 0 w 24"/>
                <a:gd name="T1" fmla="*/ 6 h 6"/>
                <a:gd name="T2" fmla="*/ 0 w 24"/>
                <a:gd name="T3" fmla="*/ 6 h 6"/>
                <a:gd name="T4" fmla="*/ 6 w 24"/>
                <a:gd name="T5" fmla="*/ 0 h 6"/>
                <a:gd name="T6" fmla="*/ 6 w 24"/>
                <a:gd name="T7" fmla="*/ 0 h 6"/>
                <a:gd name="T8" fmla="*/ 12 w 24"/>
                <a:gd name="T9" fmla="*/ 0 h 6"/>
                <a:gd name="T10" fmla="*/ 12 w 24"/>
                <a:gd name="T11" fmla="*/ 0 h 6"/>
                <a:gd name="T12" fmla="*/ 18 w 24"/>
                <a:gd name="T13" fmla="*/ 0 h 6"/>
                <a:gd name="T14" fmla="*/ 24 w 24"/>
                <a:gd name="T15" fmla="*/ 0 h 6"/>
                <a:gd name="T16" fmla="*/ 24 w 24"/>
                <a:gd name="T17" fmla="*/ 0 h 6"/>
                <a:gd name="T18" fmla="*/ 18 w 24"/>
                <a:gd name="T19" fmla="*/ 0 h 6"/>
                <a:gd name="T20" fmla="*/ 18 w 24"/>
                <a:gd name="T21" fmla="*/ 0 h 6"/>
                <a:gd name="T22" fmla="*/ 12 w 24"/>
                <a:gd name="T23" fmla="*/ 0 h 6"/>
                <a:gd name="T24" fmla="*/ 6 w 24"/>
                <a:gd name="T25" fmla="*/ 6 h 6"/>
                <a:gd name="T26" fmla="*/ 6 w 24"/>
                <a:gd name="T27" fmla="*/ 6 h 6"/>
                <a:gd name="T28" fmla="*/ 0 w 24"/>
                <a:gd name="T29" fmla="*/ 6 h 6"/>
                <a:gd name="T30" fmla="*/ 0 w 24"/>
                <a:gd name="T31" fmla="*/ 6 h 6"/>
                <a:gd name="T32" fmla="*/ 0 w 24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0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781" name="Freeform 12"/>
            <p:cNvSpPr>
              <a:spLocks/>
            </p:cNvSpPr>
            <p:nvPr/>
          </p:nvSpPr>
          <p:spPr bwMode="auto">
            <a:xfrm>
              <a:off x="5125" y="1195"/>
              <a:ext cx="42" cy="12"/>
            </a:xfrm>
            <a:custGeom>
              <a:avLst/>
              <a:gdLst>
                <a:gd name="T0" fmla="*/ 0 w 42"/>
                <a:gd name="T1" fmla="*/ 0 h 12"/>
                <a:gd name="T2" fmla="*/ 0 w 42"/>
                <a:gd name="T3" fmla="*/ 0 h 12"/>
                <a:gd name="T4" fmla="*/ 6 w 42"/>
                <a:gd name="T5" fmla="*/ 0 h 12"/>
                <a:gd name="T6" fmla="*/ 12 w 42"/>
                <a:gd name="T7" fmla="*/ 0 h 12"/>
                <a:gd name="T8" fmla="*/ 18 w 42"/>
                <a:gd name="T9" fmla="*/ 0 h 12"/>
                <a:gd name="T10" fmla="*/ 24 w 42"/>
                <a:gd name="T11" fmla="*/ 0 h 12"/>
                <a:gd name="T12" fmla="*/ 30 w 42"/>
                <a:gd name="T13" fmla="*/ 6 h 12"/>
                <a:gd name="T14" fmla="*/ 36 w 42"/>
                <a:gd name="T15" fmla="*/ 6 h 12"/>
                <a:gd name="T16" fmla="*/ 42 w 42"/>
                <a:gd name="T17" fmla="*/ 12 h 12"/>
                <a:gd name="T18" fmla="*/ 36 w 42"/>
                <a:gd name="T19" fmla="*/ 12 h 12"/>
                <a:gd name="T20" fmla="*/ 30 w 42"/>
                <a:gd name="T21" fmla="*/ 6 h 12"/>
                <a:gd name="T22" fmla="*/ 24 w 42"/>
                <a:gd name="T23" fmla="*/ 6 h 12"/>
                <a:gd name="T24" fmla="*/ 18 w 42"/>
                <a:gd name="T25" fmla="*/ 6 h 12"/>
                <a:gd name="T26" fmla="*/ 12 w 42"/>
                <a:gd name="T27" fmla="*/ 6 h 12"/>
                <a:gd name="T28" fmla="*/ 6 w 42"/>
                <a:gd name="T29" fmla="*/ 6 h 12"/>
                <a:gd name="T30" fmla="*/ 0 w 42"/>
                <a:gd name="T31" fmla="*/ 0 h 12"/>
                <a:gd name="T32" fmla="*/ 0 w 4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12"/>
                <a:gd name="T53" fmla="*/ 42 w 4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12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782" name="Freeform 13"/>
            <p:cNvSpPr>
              <a:spLocks/>
            </p:cNvSpPr>
            <p:nvPr/>
          </p:nvSpPr>
          <p:spPr bwMode="auto">
            <a:xfrm>
              <a:off x="5131" y="1231"/>
              <a:ext cx="60" cy="12"/>
            </a:xfrm>
            <a:custGeom>
              <a:avLst/>
              <a:gdLst>
                <a:gd name="T0" fmla="*/ 0 w 60"/>
                <a:gd name="T1" fmla="*/ 0 h 12"/>
                <a:gd name="T2" fmla="*/ 0 w 60"/>
                <a:gd name="T3" fmla="*/ 0 h 12"/>
                <a:gd name="T4" fmla="*/ 6 w 60"/>
                <a:gd name="T5" fmla="*/ 0 h 12"/>
                <a:gd name="T6" fmla="*/ 18 w 60"/>
                <a:gd name="T7" fmla="*/ 0 h 12"/>
                <a:gd name="T8" fmla="*/ 24 w 60"/>
                <a:gd name="T9" fmla="*/ 0 h 12"/>
                <a:gd name="T10" fmla="*/ 36 w 60"/>
                <a:gd name="T11" fmla="*/ 6 h 12"/>
                <a:gd name="T12" fmla="*/ 48 w 60"/>
                <a:gd name="T13" fmla="*/ 6 h 12"/>
                <a:gd name="T14" fmla="*/ 54 w 60"/>
                <a:gd name="T15" fmla="*/ 6 h 12"/>
                <a:gd name="T16" fmla="*/ 60 w 60"/>
                <a:gd name="T17" fmla="*/ 12 h 12"/>
                <a:gd name="T18" fmla="*/ 54 w 60"/>
                <a:gd name="T19" fmla="*/ 12 h 12"/>
                <a:gd name="T20" fmla="*/ 48 w 60"/>
                <a:gd name="T21" fmla="*/ 12 h 12"/>
                <a:gd name="T22" fmla="*/ 36 w 60"/>
                <a:gd name="T23" fmla="*/ 12 h 12"/>
                <a:gd name="T24" fmla="*/ 24 w 60"/>
                <a:gd name="T25" fmla="*/ 12 h 12"/>
                <a:gd name="T26" fmla="*/ 18 w 60"/>
                <a:gd name="T27" fmla="*/ 6 h 12"/>
                <a:gd name="T28" fmla="*/ 6 w 60"/>
                <a:gd name="T29" fmla="*/ 6 h 12"/>
                <a:gd name="T30" fmla="*/ 0 w 60"/>
                <a:gd name="T31" fmla="*/ 6 h 12"/>
                <a:gd name="T32" fmla="*/ 0 w 60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0"/>
                <a:gd name="T52" fmla="*/ 0 h 12"/>
                <a:gd name="T53" fmla="*/ 60 w 6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0" h="12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6" y="6"/>
                  </a:lnTo>
                  <a:lnTo>
                    <a:pt x="48" y="6"/>
                  </a:lnTo>
                  <a:lnTo>
                    <a:pt x="54" y="6"/>
                  </a:lnTo>
                  <a:lnTo>
                    <a:pt x="60" y="12"/>
                  </a:lnTo>
                  <a:lnTo>
                    <a:pt x="54" y="12"/>
                  </a:lnTo>
                  <a:lnTo>
                    <a:pt x="48" y="12"/>
                  </a:lnTo>
                  <a:lnTo>
                    <a:pt x="36" y="12"/>
                  </a:lnTo>
                  <a:lnTo>
                    <a:pt x="24" y="12"/>
                  </a:lnTo>
                  <a:lnTo>
                    <a:pt x="18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783" name="Freeform 14"/>
            <p:cNvSpPr>
              <a:spLocks/>
            </p:cNvSpPr>
            <p:nvPr/>
          </p:nvSpPr>
          <p:spPr bwMode="auto">
            <a:xfrm>
              <a:off x="5149" y="1273"/>
              <a:ext cx="54" cy="12"/>
            </a:xfrm>
            <a:custGeom>
              <a:avLst/>
              <a:gdLst>
                <a:gd name="T0" fmla="*/ 0 w 54"/>
                <a:gd name="T1" fmla="*/ 6 h 12"/>
                <a:gd name="T2" fmla="*/ 0 w 54"/>
                <a:gd name="T3" fmla="*/ 6 h 12"/>
                <a:gd name="T4" fmla="*/ 6 w 54"/>
                <a:gd name="T5" fmla="*/ 6 h 12"/>
                <a:gd name="T6" fmla="*/ 12 w 54"/>
                <a:gd name="T7" fmla="*/ 0 h 12"/>
                <a:gd name="T8" fmla="*/ 24 w 54"/>
                <a:gd name="T9" fmla="*/ 0 h 12"/>
                <a:gd name="T10" fmla="*/ 30 w 54"/>
                <a:gd name="T11" fmla="*/ 0 h 12"/>
                <a:gd name="T12" fmla="*/ 36 w 54"/>
                <a:gd name="T13" fmla="*/ 6 h 12"/>
                <a:gd name="T14" fmla="*/ 48 w 54"/>
                <a:gd name="T15" fmla="*/ 6 h 12"/>
                <a:gd name="T16" fmla="*/ 54 w 54"/>
                <a:gd name="T17" fmla="*/ 12 h 12"/>
                <a:gd name="T18" fmla="*/ 48 w 54"/>
                <a:gd name="T19" fmla="*/ 6 h 12"/>
                <a:gd name="T20" fmla="*/ 42 w 54"/>
                <a:gd name="T21" fmla="*/ 6 h 12"/>
                <a:gd name="T22" fmla="*/ 30 w 54"/>
                <a:gd name="T23" fmla="*/ 12 h 12"/>
                <a:gd name="T24" fmla="*/ 24 w 54"/>
                <a:gd name="T25" fmla="*/ 12 h 12"/>
                <a:gd name="T26" fmla="*/ 12 w 54"/>
                <a:gd name="T27" fmla="*/ 12 h 12"/>
                <a:gd name="T28" fmla="*/ 6 w 54"/>
                <a:gd name="T29" fmla="*/ 12 h 12"/>
                <a:gd name="T30" fmla="*/ 0 w 54"/>
                <a:gd name="T31" fmla="*/ 6 h 12"/>
                <a:gd name="T32" fmla="*/ 0 w 54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12"/>
                <a:gd name="T53" fmla="*/ 54 w 5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12">
                  <a:moveTo>
                    <a:pt x="0" y="6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48" y="6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784" name="Freeform 15"/>
            <p:cNvSpPr>
              <a:spLocks/>
            </p:cNvSpPr>
            <p:nvPr/>
          </p:nvSpPr>
          <p:spPr bwMode="auto">
            <a:xfrm>
              <a:off x="5155" y="1296"/>
              <a:ext cx="48" cy="6"/>
            </a:xfrm>
            <a:custGeom>
              <a:avLst/>
              <a:gdLst>
                <a:gd name="T0" fmla="*/ 0 w 48"/>
                <a:gd name="T1" fmla="*/ 6 h 6"/>
                <a:gd name="T2" fmla="*/ 6 w 48"/>
                <a:gd name="T3" fmla="*/ 0 h 6"/>
                <a:gd name="T4" fmla="*/ 6 w 48"/>
                <a:gd name="T5" fmla="*/ 0 h 6"/>
                <a:gd name="T6" fmla="*/ 18 w 48"/>
                <a:gd name="T7" fmla="*/ 0 h 6"/>
                <a:gd name="T8" fmla="*/ 24 w 48"/>
                <a:gd name="T9" fmla="*/ 0 h 6"/>
                <a:gd name="T10" fmla="*/ 30 w 48"/>
                <a:gd name="T11" fmla="*/ 0 h 6"/>
                <a:gd name="T12" fmla="*/ 36 w 48"/>
                <a:gd name="T13" fmla="*/ 6 h 6"/>
                <a:gd name="T14" fmla="*/ 42 w 48"/>
                <a:gd name="T15" fmla="*/ 6 h 6"/>
                <a:gd name="T16" fmla="*/ 48 w 48"/>
                <a:gd name="T17" fmla="*/ 6 h 6"/>
                <a:gd name="T18" fmla="*/ 42 w 48"/>
                <a:gd name="T19" fmla="*/ 6 h 6"/>
                <a:gd name="T20" fmla="*/ 36 w 48"/>
                <a:gd name="T21" fmla="*/ 6 h 6"/>
                <a:gd name="T22" fmla="*/ 30 w 48"/>
                <a:gd name="T23" fmla="*/ 6 h 6"/>
                <a:gd name="T24" fmla="*/ 24 w 48"/>
                <a:gd name="T25" fmla="*/ 6 h 6"/>
                <a:gd name="T26" fmla="*/ 18 w 48"/>
                <a:gd name="T27" fmla="*/ 6 h 6"/>
                <a:gd name="T28" fmla="*/ 12 w 48"/>
                <a:gd name="T29" fmla="*/ 6 h 6"/>
                <a:gd name="T30" fmla="*/ 6 w 48"/>
                <a:gd name="T31" fmla="*/ 6 h 6"/>
                <a:gd name="T32" fmla="*/ 0 w 48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6"/>
                <a:gd name="T53" fmla="*/ 48 w 48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6">
                  <a:moveTo>
                    <a:pt x="0" y="6"/>
                  </a:move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42" y="6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785" name="Freeform 16"/>
            <p:cNvSpPr>
              <a:spLocks/>
            </p:cNvSpPr>
            <p:nvPr/>
          </p:nvSpPr>
          <p:spPr bwMode="auto">
            <a:xfrm>
              <a:off x="5173" y="1308"/>
              <a:ext cx="24" cy="12"/>
            </a:xfrm>
            <a:custGeom>
              <a:avLst/>
              <a:gdLst>
                <a:gd name="T0" fmla="*/ 0 w 24"/>
                <a:gd name="T1" fmla="*/ 6 h 12"/>
                <a:gd name="T2" fmla="*/ 0 w 24"/>
                <a:gd name="T3" fmla="*/ 6 h 12"/>
                <a:gd name="T4" fmla="*/ 6 w 24"/>
                <a:gd name="T5" fmla="*/ 6 h 12"/>
                <a:gd name="T6" fmla="*/ 6 w 24"/>
                <a:gd name="T7" fmla="*/ 6 h 12"/>
                <a:gd name="T8" fmla="*/ 12 w 24"/>
                <a:gd name="T9" fmla="*/ 6 h 12"/>
                <a:gd name="T10" fmla="*/ 18 w 24"/>
                <a:gd name="T11" fmla="*/ 0 h 12"/>
                <a:gd name="T12" fmla="*/ 24 w 24"/>
                <a:gd name="T13" fmla="*/ 6 h 12"/>
                <a:gd name="T14" fmla="*/ 24 w 24"/>
                <a:gd name="T15" fmla="*/ 6 h 12"/>
                <a:gd name="T16" fmla="*/ 24 w 24"/>
                <a:gd name="T17" fmla="*/ 6 h 12"/>
                <a:gd name="T18" fmla="*/ 24 w 24"/>
                <a:gd name="T19" fmla="*/ 6 h 12"/>
                <a:gd name="T20" fmla="*/ 18 w 24"/>
                <a:gd name="T21" fmla="*/ 6 h 12"/>
                <a:gd name="T22" fmla="*/ 12 w 24"/>
                <a:gd name="T23" fmla="*/ 6 h 12"/>
                <a:gd name="T24" fmla="*/ 12 w 24"/>
                <a:gd name="T25" fmla="*/ 6 h 12"/>
                <a:gd name="T26" fmla="*/ 6 w 24"/>
                <a:gd name="T27" fmla="*/ 12 h 12"/>
                <a:gd name="T28" fmla="*/ 0 w 24"/>
                <a:gd name="T29" fmla="*/ 12 h 12"/>
                <a:gd name="T30" fmla="*/ 0 w 24"/>
                <a:gd name="T31" fmla="*/ 12 h 12"/>
                <a:gd name="T32" fmla="*/ 0 w 24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2"/>
                <a:gd name="T53" fmla="*/ 24 w 2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2">
                  <a:moveTo>
                    <a:pt x="0" y="6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786" name="Freeform 17"/>
            <p:cNvSpPr>
              <a:spLocks/>
            </p:cNvSpPr>
            <p:nvPr/>
          </p:nvSpPr>
          <p:spPr bwMode="auto">
            <a:xfrm>
              <a:off x="5131" y="1183"/>
              <a:ext cx="30" cy="12"/>
            </a:xfrm>
            <a:custGeom>
              <a:avLst/>
              <a:gdLst>
                <a:gd name="T0" fmla="*/ 30 w 30"/>
                <a:gd name="T1" fmla="*/ 12 h 12"/>
                <a:gd name="T2" fmla="*/ 24 w 30"/>
                <a:gd name="T3" fmla="*/ 12 h 12"/>
                <a:gd name="T4" fmla="*/ 24 w 30"/>
                <a:gd name="T5" fmla="*/ 12 h 12"/>
                <a:gd name="T6" fmla="*/ 18 w 30"/>
                <a:gd name="T7" fmla="*/ 6 h 12"/>
                <a:gd name="T8" fmla="*/ 12 w 30"/>
                <a:gd name="T9" fmla="*/ 6 h 12"/>
                <a:gd name="T10" fmla="*/ 6 w 30"/>
                <a:gd name="T11" fmla="*/ 6 h 12"/>
                <a:gd name="T12" fmla="*/ 0 w 30"/>
                <a:gd name="T13" fmla="*/ 6 h 12"/>
                <a:gd name="T14" fmla="*/ 0 w 30"/>
                <a:gd name="T15" fmla="*/ 6 h 12"/>
                <a:gd name="T16" fmla="*/ 0 w 30"/>
                <a:gd name="T17" fmla="*/ 0 h 12"/>
                <a:gd name="T18" fmla="*/ 0 w 30"/>
                <a:gd name="T19" fmla="*/ 0 h 12"/>
                <a:gd name="T20" fmla="*/ 6 w 30"/>
                <a:gd name="T21" fmla="*/ 0 h 12"/>
                <a:gd name="T22" fmla="*/ 6 w 30"/>
                <a:gd name="T23" fmla="*/ 0 h 12"/>
                <a:gd name="T24" fmla="*/ 12 w 30"/>
                <a:gd name="T25" fmla="*/ 0 h 12"/>
                <a:gd name="T26" fmla="*/ 18 w 30"/>
                <a:gd name="T27" fmla="*/ 6 h 12"/>
                <a:gd name="T28" fmla="*/ 24 w 30"/>
                <a:gd name="T29" fmla="*/ 6 h 12"/>
                <a:gd name="T30" fmla="*/ 24 w 30"/>
                <a:gd name="T31" fmla="*/ 12 h 12"/>
                <a:gd name="T32" fmla="*/ 30 w 30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2"/>
                <a:gd name="T53" fmla="*/ 30 w 3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2">
                  <a:moveTo>
                    <a:pt x="30" y="12"/>
                  </a:moveTo>
                  <a:lnTo>
                    <a:pt x="24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3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787" name="Freeform 18"/>
            <p:cNvSpPr>
              <a:spLocks/>
            </p:cNvSpPr>
            <p:nvPr/>
          </p:nvSpPr>
          <p:spPr bwMode="auto">
            <a:xfrm>
              <a:off x="5155" y="1171"/>
              <a:ext cx="6" cy="24"/>
            </a:xfrm>
            <a:custGeom>
              <a:avLst/>
              <a:gdLst>
                <a:gd name="T0" fmla="*/ 6 w 6"/>
                <a:gd name="T1" fmla="*/ 24 h 24"/>
                <a:gd name="T2" fmla="*/ 6 w 6"/>
                <a:gd name="T3" fmla="*/ 18 h 24"/>
                <a:gd name="T4" fmla="*/ 6 w 6"/>
                <a:gd name="T5" fmla="*/ 12 h 24"/>
                <a:gd name="T6" fmla="*/ 6 w 6"/>
                <a:gd name="T7" fmla="*/ 0 h 24"/>
                <a:gd name="T8" fmla="*/ 0 w 6"/>
                <a:gd name="T9" fmla="*/ 0 h 24"/>
                <a:gd name="T10" fmla="*/ 0 w 6"/>
                <a:gd name="T11" fmla="*/ 0 h 24"/>
                <a:gd name="T12" fmla="*/ 0 w 6"/>
                <a:gd name="T13" fmla="*/ 6 h 24"/>
                <a:gd name="T14" fmla="*/ 0 w 6"/>
                <a:gd name="T15" fmla="*/ 18 h 24"/>
                <a:gd name="T16" fmla="*/ 6 w 6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4"/>
                <a:gd name="T29" fmla="*/ 6 w 6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4">
                  <a:moveTo>
                    <a:pt x="6" y="24"/>
                  </a:moveTo>
                  <a:lnTo>
                    <a:pt x="6" y="18"/>
                  </a:lnTo>
                  <a:lnTo>
                    <a:pt x="6" y="1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8"/>
                  </a:lnTo>
                  <a:lnTo>
                    <a:pt x="6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788" name="Freeform 19"/>
            <p:cNvSpPr>
              <a:spLocks/>
            </p:cNvSpPr>
            <p:nvPr/>
          </p:nvSpPr>
          <p:spPr bwMode="auto">
            <a:xfrm>
              <a:off x="5137" y="1165"/>
              <a:ext cx="12" cy="24"/>
            </a:xfrm>
            <a:custGeom>
              <a:avLst/>
              <a:gdLst>
                <a:gd name="T0" fmla="*/ 12 w 12"/>
                <a:gd name="T1" fmla="*/ 24 h 24"/>
                <a:gd name="T2" fmla="*/ 12 w 12"/>
                <a:gd name="T3" fmla="*/ 18 h 24"/>
                <a:gd name="T4" fmla="*/ 6 w 12"/>
                <a:gd name="T5" fmla="*/ 6 h 24"/>
                <a:gd name="T6" fmla="*/ 6 w 12"/>
                <a:gd name="T7" fmla="*/ 0 h 24"/>
                <a:gd name="T8" fmla="*/ 0 w 12"/>
                <a:gd name="T9" fmla="*/ 0 h 24"/>
                <a:gd name="T10" fmla="*/ 0 w 12"/>
                <a:gd name="T11" fmla="*/ 0 h 24"/>
                <a:gd name="T12" fmla="*/ 0 w 12"/>
                <a:gd name="T13" fmla="*/ 6 h 24"/>
                <a:gd name="T14" fmla="*/ 0 w 12"/>
                <a:gd name="T15" fmla="*/ 6 h 24"/>
                <a:gd name="T16" fmla="*/ 0 w 12"/>
                <a:gd name="T17" fmla="*/ 12 h 24"/>
                <a:gd name="T18" fmla="*/ 6 w 12"/>
                <a:gd name="T19" fmla="*/ 12 h 24"/>
                <a:gd name="T20" fmla="*/ 6 w 12"/>
                <a:gd name="T21" fmla="*/ 18 h 24"/>
                <a:gd name="T22" fmla="*/ 12 w 12"/>
                <a:gd name="T23" fmla="*/ 18 h 24"/>
                <a:gd name="T24" fmla="*/ 12 w 12"/>
                <a:gd name="T25" fmla="*/ 24 h 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24"/>
                <a:gd name="T41" fmla="*/ 12 w 12"/>
                <a:gd name="T42" fmla="*/ 24 h 2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24">
                  <a:moveTo>
                    <a:pt x="12" y="24"/>
                  </a:moveTo>
                  <a:lnTo>
                    <a:pt x="12" y="18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789" name="Freeform 20"/>
            <p:cNvSpPr>
              <a:spLocks/>
            </p:cNvSpPr>
            <p:nvPr/>
          </p:nvSpPr>
          <p:spPr bwMode="auto">
            <a:xfrm>
              <a:off x="5197" y="1308"/>
              <a:ext cx="36" cy="6"/>
            </a:xfrm>
            <a:custGeom>
              <a:avLst/>
              <a:gdLst>
                <a:gd name="T0" fmla="*/ 0 w 36"/>
                <a:gd name="T1" fmla="*/ 6 h 6"/>
                <a:gd name="T2" fmla="*/ 6 w 36"/>
                <a:gd name="T3" fmla="*/ 6 h 6"/>
                <a:gd name="T4" fmla="*/ 6 w 36"/>
                <a:gd name="T5" fmla="*/ 0 h 6"/>
                <a:gd name="T6" fmla="*/ 12 w 36"/>
                <a:gd name="T7" fmla="*/ 0 h 6"/>
                <a:gd name="T8" fmla="*/ 18 w 36"/>
                <a:gd name="T9" fmla="*/ 0 h 6"/>
                <a:gd name="T10" fmla="*/ 24 w 36"/>
                <a:gd name="T11" fmla="*/ 0 h 6"/>
                <a:gd name="T12" fmla="*/ 30 w 36"/>
                <a:gd name="T13" fmla="*/ 0 h 6"/>
                <a:gd name="T14" fmla="*/ 30 w 36"/>
                <a:gd name="T15" fmla="*/ 6 h 6"/>
                <a:gd name="T16" fmla="*/ 36 w 36"/>
                <a:gd name="T17" fmla="*/ 6 h 6"/>
                <a:gd name="T18" fmla="*/ 36 w 36"/>
                <a:gd name="T19" fmla="*/ 6 h 6"/>
                <a:gd name="T20" fmla="*/ 30 w 36"/>
                <a:gd name="T21" fmla="*/ 6 h 6"/>
                <a:gd name="T22" fmla="*/ 24 w 36"/>
                <a:gd name="T23" fmla="*/ 6 h 6"/>
                <a:gd name="T24" fmla="*/ 18 w 36"/>
                <a:gd name="T25" fmla="*/ 6 h 6"/>
                <a:gd name="T26" fmla="*/ 18 w 36"/>
                <a:gd name="T27" fmla="*/ 6 h 6"/>
                <a:gd name="T28" fmla="*/ 12 w 36"/>
                <a:gd name="T29" fmla="*/ 6 h 6"/>
                <a:gd name="T30" fmla="*/ 6 w 36"/>
                <a:gd name="T31" fmla="*/ 6 h 6"/>
                <a:gd name="T32" fmla="*/ 0 w 36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6"/>
                <a:gd name="T53" fmla="*/ 36 w 36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6">
                  <a:moveTo>
                    <a:pt x="0" y="6"/>
                  </a:move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790" name="Freeform 21"/>
            <p:cNvSpPr>
              <a:spLocks/>
            </p:cNvSpPr>
            <p:nvPr/>
          </p:nvSpPr>
          <p:spPr bwMode="auto">
            <a:xfrm>
              <a:off x="5191" y="1326"/>
              <a:ext cx="30" cy="18"/>
            </a:xfrm>
            <a:custGeom>
              <a:avLst/>
              <a:gdLst>
                <a:gd name="T0" fmla="*/ 0 w 30"/>
                <a:gd name="T1" fmla="*/ 0 h 18"/>
                <a:gd name="T2" fmla="*/ 6 w 30"/>
                <a:gd name="T3" fmla="*/ 0 h 18"/>
                <a:gd name="T4" fmla="*/ 6 w 30"/>
                <a:gd name="T5" fmla="*/ 6 h 18"/>
                <a:gd name="T6" fmla="*/ 12 w 30"/>
                <a:gd name="T7" fmla="*/ 6 h 18"/>
                <a:gd name="T8" fmla="*/ 18 w 30"/>
                <a:gd name="T9" fmla="*/ 6 h 18"/>
                <a:gd name="T10" fmla="*/ 24 w 30"/>
                <a:gd name="T11" fmla="*/ 6 h 18"/>
                <a:gd name="T12" fmla="*/ 30 w 30"/>
                <a:gd name="T13" fmla="*/ 12 h 18"/>
                <a:gd name="T14" fmla="*/ 30 w 30"/>
                <a:gd name="T15" fmla="*/ 12 h 18"/>
                <a:gd name="T16" fmla="*/ 30 w 30"/>
                <a:gd name="T17" fmla="*/ 12 h 18"/>
                <a:gd name="T18" fmla="*/ 30 w 30"/>
                <a:gd name="T19" fmla="*/ 18 h 18"/>
                <a:gd name="T20" fmla="*/ 30 w 30"/>
                <a:gd name="T21" fmla="*/ 18 h 18"/>
                <a:gd name="T22" fmla="*/ 24 w 30"/>
                <a:gd name="T23" fmla="*/ 12 h 18"/>
                <a:gd name="T24" fmla="*/ 18 w 30"/>
                <a:gd name="T25" fmla="*/ 12 h 18"/>
                <a:gd name="T26" fmla="*/ 12 w 30"/>
                <a:gd name="T27" fmla="*/ 12 h 18"/>
                <a:gd name="T28" fmla="*/ 6 w 30"/>
                <a:gd name="T29" fmla="*/ 6 h 18"/>
                <a:gd name="T30" fmla="*/ 0 w 30"/>
                <a:gd name="T31" fmla="*/ 6 h 18"/>
                <a:gd name="T32" fmla="*/ 0 w 30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0" y="0"/>
                  </a:move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30" y="18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791" name="Freeform 22"/>
            <p:cNvSpPr>
              <a:spLocks/>
            </p:cNvSpPr>
            <p:nvPr/>
          </p:nvSpPr>
          <p:spPr bwMode="auto">
            <a:xfrm>
              <a:off x="5203" y="1296"/>
              <a:ext cx="30" cy="6"/>
            </a:xfrm>
            <a:custGeom>
              <a:avLst/>
              <a:gdLst>
                <a:gd name="T0" fmla="*/ 0 w 30"/>
                <a:gd name="T1" fmla="*/ 6 h 6"/>
                <a:gd name="T2" fmla="*/ 0 w 30"/>
                <a:gd name="T3" fmla="*/ 6 h 6"/>
                <a:gd name="T4" fmla="*/ 0 w 30"/>
                <a:gd name="T5" fmla="*/ 6 h 6"/>
                <a:gd name="T6" fmla="*/ 6 w 30"/>
                <a:gd name="T7" fmla="*/ 0 h 6"/>
                <a:gd name="T8" fmla="*/ 12 w 30"/>
                <a:gd name="T9" fmla="*/ 0 h 6"/>
                <a:gd name="T10" fmla="*/ 18 w 30"/>
                <a:gd name="T11" fmla="*/ 0 h 6"/>
                <a:gd name="T12" fmla="*/ 24 w 30"/>
                <a:gd name="T13" fmla="*/ 0 h 6"/>
                <a:gd name="T14" fmla="*/ 24 w 30"/>
                <a:gd name="T15" fmla="*/ 0 h 6"/>
                <a:gd name="T16" fmla="*/ 30 w 30"/>
                <a:gd name="T17" fmla="*/ 6 h 6"/>
                <a:gd name="T18" fmla="*/ 30 w 30"/>
                <a:gd name="T19" fmla="*/ 6 h 6"/>
                <a:gd name="T20" fmla="*/ 24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6 h 6"/>
                <a:gd name="T28" fmla="*/ 6 w 30"/>
                <a:gd name="T29" fmla="*/ 6 h 6"/>
                <a:gd name="T30" fmla="*/ 0 w 30"/>
                <a:gd name="T31" fmla="*/ 6 h 6"/>
                <a:gd name="T32" fmla="*/ 0 w 30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792" name="Freeform 23"/>
            <p:cNvSpPr>
              <a:spLocks/>
            </p:cNvSpPr>
            <p:nvPr/>
          </p:nvSpPr>
          <p:spPr bwMode="auto">
            <a:xfrm>
              <a:off x="5203" y="1285"/>
              <a:ext cx="30" cy="5"/>
            </a:xfrm>
            <a:custGeom>
              <a:avLst/>
              <a:gdLst>
                <a:gd name="T0" fmla="*/ 0 w 30"/>
                <a:gd name="T1" fmla="*/ 5 h 5"/>
                <a:gd name="T2" fmla="*/ 0 w 30"/>
                <a:gd name="T3" fmla="*/ 5 h 5"/>
                <a:gd name="T4" fmla="*/ 6 w 30"/>
                <a:gd name="T5" fmla="*/ 5 h 5"/>
                <a:gd name="T6" fmla="*/ 12 w 30"/>
                <a:gd name="T7" fmla="*/ 0 h 5"/>
                <a:gd name="T8" fmla="*/ 12 w 30"/>
                <a:gd name="T9" fmla="*/ 0 h 5"/>
                <a:gd name="T10" fmla="*/ 18 w 30"/>
                <a:gd name="T11" fmla="*/ 0 h 5"/>
                <a:gd name="T12" fmla="*/ 24 w 30"/>
                <a:gd name="T13" fmla="*/ 0 h 5"/>
                <a:gd name="T14" fmla="*/ 30 w 30"/>
                <a:gd name="T15" fmla="*/ 0 h 5"/>
                <a:gd name="T16" fmla="*/ 30 w 30"/>
                <a:gd name="T17" fmla="*/ 0 h 5"/>
                <a:gd name="T18" fmla="*/ 30 w 30"/>
                <a:gd name="T19" fmla="*/ 0 h 5"/>
                <a:gd name="T20" fmla="*/ 30 w 30"/>
                <a:gd name="T21" fmla="*/ 5 h 5"/>
                <a:gd name="T22" fmla="*/ 24 w 30"/>
                <a:gd name="T23" fmla="*/ 5 h 5"/>
                <a:gd name="T24" fmla="*/ 18 w 30"/>
                <a:gd name="T25" fmla="*/ 5 h 5"/>
                <a:gd name="T26" fmla="*/ 12 w 30"/>
                <a:gd name="T27" fmla="*/ 5 h 5"/>
                <a:gd name="T28" fmla="*/ 6 w 30"/>
                <a:gd name="T29" fmla="*/ 5 h 5"/>
                <a:gd name="T30" fmla="*/ 0 w 30"/>
                <a:gd name="T31" fmla="*/ 5 h 5"/>
                <a:gd name="T32" fmla="*/ 0 w 30"/>
                <a:gd name="T33" fmla="*/ 5 h 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5"/>
                <a:gd name="T53" fmla="*/ 30 w 30"/>
                <a:gd name="T54" fmla="*/ 5 h 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5">
                  <a:moveTo>
                    <a:pt x="0" y="5"/>
                  </a:moveTo>
                  <a:lnTo>
                    <a:pt x="0" y="5"/>
                  </a:lnTo>
                  <a:lnTo>
                    <a:pt x="6" y="5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5"/>
                  </a:lnTo>
                  <a:lnTo>
                    <a:pt x="24" y="5"/>
                  </a:lnTo>
                  <a:lnTo>
                    <a:pt x="18" y="5"/>
                  </a:lnTo>
                  <a:lnTo>
                    <a:pt x="12" y="5"/>
                  </a:lnTo>
                  <a:lnTo>
                    <a:pt x="6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793" name="Freeform 24"/>
            <p:cNvSpPr>
              <a:spLocks/>
            </p:cNvSpPr>
            <p:nvPr/>
          </p:nvSpPr>
          <p:spPr bwMode="auto">
            <a:xfrm>
              <a:off x="5197" y="1273"/>
              <a:ext cx="36" cy="12"/>
            </a:xfrm>
            <a:custGeom>
              <a:avLst/>
              <a:gdLst>
                <a:gd name="T0" fmla="*/ 0 w 36"/>
                <a:gd name="T1" fmla="*/ 12 h 12"/>
                <a:gd name="T2" fmla="*/ 6 w 36"/>
                <a:gd name="T3" fmla="*/ 6 h 12"/>
                <a:gd name="T4" fmla="*/ 12 w 36"/>
                <a:gd name="T5" fmla="*/ 6 h 12"/>
                <a:gd name="T6" fmla="*/ 18 w 36"/>
                <a:gd name="T7" fmla="*/ 0 h 12"/>
                <a:gd name="T8" fmla="*/ 18 w 36"/>
                <a:gd name="T9" fmla="*/ 0 h 12"/>
                <a:gd name="T10" fmla="*/ 24 w 36"/>
                <a:gd name="T11" fmla="*/ 0 h 12"/>
                <a:gd name="T12" fmla="*/ 30 w 36"/>
                <a:gd name="T13" fmla="*/ 0 h 12"/>
                <a:gd name="T14" fmla="*/ 36 w 36"/>
                <a:gd name="T15" fmla="*/ 0 h 12"/>
                <a:gd name="T16" fmla="*/ 36 w 36"/>
                <a:gd name="T17" fmla="*/ 0 h 12"/>
                <a:gd name="T18" fmla="*/ 36 w 36"/>
                <a:gd name="T19" fmla="*/ 0 h 12"/>
                <a:gd name="T20" fmla="*/ 30 w 36"/>
                <a:gd name="T21" fmla="*/ 0 h 12"/>
                <a:gd name="T22" fmla="*/ 30 w 36"/>
                <a:gd name="T23" fmla="*/ 6 h 12"/>
                <a:gd name="T24" fmla="*/ 24 w 36"/>
                <a:gd name="T25" fmla="*/ 6 h 12"/>
                <a:gd name="T26" fmla="*/ 18 w 36"/>
                <a:gd name="T27" fmla="*/ 6 h 12"/>
                <a:gd name="T28" fmla="*/ 12 w 36"/>
                <a:gd name="T29" fmla="*/ 6 h 12"/>
                <a:gd name="T30" fmla="*/ 6 w 36"/>
                <a:gd name="T31" fmla="*/ 12 h 12"/>
                <a:gd name="T32" fmla="*/ 0 w 36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2"/>
                <a:gd name="T53" fmla="*/ 36 w 3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2">
                  <a:moveTo>
                    <a:pt x="0" y="12"/>
                  </a:moveTo>
                  <a:lnTo>
                    <a:pt x="6" y="6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794" name="Freeform 25"/>
            <p:cNvSpPr>
              <a:spLocks/>
            </p:cNvSpPr>
            <p:nvPr/>
          </p:nvSpPr>
          <p:spPr bwMode="auto">
            <a:xfrm>
              <a:off x="5197" y="1249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6 w 36"/>
                <a:gd name="T3" fmla="*/ 18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6 h 24"/>
                <a:gd name="T10" fmla="*/ 24 w 36"/>
                <a:gd name="T11" fmla="*/ 6 h 24"/>
                <a:gd name="T12" fmla="*/ 30 w 36"/>
                <a:gd name="T13" fmla="*/ 6 h 24"/>
                <a:gd name="T14" fmla="*/ 30 w 36"/>
                <a:gd name="T15" fmla="*/ 0 h 24"/>
                <a:gd name="T16" fmla="*/ 36 w 36"/>
                <a:gd name="T17" fmla="*/ 6 h 24"/>
                <a:gd name="T18" fmla="*/ 36 w 36"/>
                <a:gd name="T19" fmla="*/ 6 h 24"/>
                <a:gd name="T20" fmla="*/ 30 w 36"/>
                <a:gd name="T21" fmla="*/ 12 h 24"/>
                <a:gd name="T22" fmla="*/ 24 w 36"/>
                <a:gd name="T23" fmla="*/ 12 h 24"/>
                <a:gd name="T24" fmla="*/ 18 w 36"/>
                <a:gd name="T25" fmla="*/ 12 h 24"/>
                <a:gd name="T26" fmla="*/ 18 w 36"/>
                <a:gd name="T27" fmla="*/ 18 h 24"/>
                <a:gd name="T28" fmla="*/ 12 w 36"/>
                <a:gd name="T29" fmla="*/ 18 h 24"/>
                <a:gd name="T30" fmla="*/ 6 w 36"/>
                <a:gd name="T31" fmla="*/ 18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6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795" name="Freeform 26"/>
            <p:cNvSpPr>
              <a:spLocks/>
            </p:cNvSpPr>
            <p:nvPr/>
          </p:nvSpPr>
          <p:spPr bwMode="auto">
            <a:xfrm>
              <a:off x="5191" y="1231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6 w 36"/>
                <a:gd name="T3" fmla="*/ 24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6 h 24"/>
                <a:gd name="T10" fmla="*/ 24 w 36"/>
                <a:gd name="T11" fmla="*/ 6 h 24"/>
                <a:gd name="T12" fmla="*/ 30 w 36"/>
                <a:gd name="T13" fmla="*/ 0 h 24"/>
                <a:gd name="T14" fmla="*/ 36 w 36"/>
                <a:gd name="T15" fmla="*/ 0 h 24"/>
                <a:gd name="T16" fmla="*/ 36 w 36"/>
                <a:gd name="T17" fmla="*/ 0 h 24"/>
                <a:gd name="T18" fmla="*/ 36 w 36"/>
                <a:gd name="T19" fmla="*/ 6 h 24"/>
                <a:gd name="T20" fmla="*/ 30 w 36"/>
                <a:gd name="T21" fmla="*/ 6 h 24"/>
                <a:gd name="T22" fmla="*/ 24 w 36"/>
                <a:gd name="T23" fmla="*/ 12 h 24"/>
                <a:gd name="T24" fmla="*/ 18 w 36"/>
                <a:gd name="T25" fmla="*/ 18 h 24"/>
                <a:gd name="T26" fmla="*/ 12 w 36"/>
                <a:gd name="T27" fmla="*/ 18 h 24"/>
                <a:gd name="T28" fmla="*/ 6 w 36"/>
                <a:gd name="T29" fmla="*/ 24 h 24"/>
                <a:gd name="T30" fmla="*/ 6 w 36"/>
                <a:gd name="T31" fmla="*/ 24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796" name="Freeform 27"/>
            <p:cNvSpPr>
              <a:spLocks/>
            </p:cNvSpPr>
            <p:nvPr/>
          </p:nvSpPr>
          <p:spPr bwMode="auto">
            <a:xfrm>
              <a:off x="5185" y="1213"/>
              <a:ext cx="36" cy="30"/>
            </a:xfrm>
            <a:custGeom>
              <a:avLst/>
              <a:gdLst>
                <a:gd name="T0" fmla="*/ 0 w 36"/>
                <a:gd name="T1" fmla="*/ 30 h 30"/>
                <a:gd name="T2" fmla="*/ 6 w 36"/>
                <a:gd name="T3" fmla="*/ 24 h 30"/>
                <a:gd name="T4" fmla="*/ 6 w 36"/>
                <a:gd name="T5" fmla="*/ 18 h 30"/>
                <a:gd name="T6" fmla="*/ 12 w 36"/>
                <a:gd name="T7" fmla="*/ 12 h 30"/>
                <a:gd name="T8" fmla="*/ 18 w 36"/>
                <a:gd name="T9" fmla="*/ 6 h 30"/>
                <a:gd name="T10" fmla="*/ 24 w 36"/>
                <a:gd name="T11" fmla="*/ 0 h 30"/>
                <a:gd name="T12" fmla="*/ 30 w 36"/>
                <a:gd name="T13" fmla="*/ 0 h 30"/>
                <a:gd name="T14" fmla="*/ 36 w 36"/>
                <a:gd name="T15" fmla="*/ 0 h 30"/>
                <a:gd name="T16" fmla="*/ 36 w 36"/>
                <a:gd name="T17" fmla="*/ 0 h 30"/>
                <a:gd name="T18" fmla="*/ 36 w 36"/>
                <a:gd name="T19" fmla="*/ 0 h 30"/>
                <a:gd name="T20" fmla="*/ 36 w 36"/>
                <a:gd name="T21" fmla="*/ 6 h 30"/>
                <a:gd name="T22" fmla="*/ 30 w 36"/>
                <a:gd name="T23" fmla="*/ 12 h 30"/>
                <a:gd name="T24" fmla="*/ 24 w 36"/>
                <a:gd name="T25" fmla="*/ 12 h 30"/>
                <a:gd name="T26" fmla="*/ 18 w 36"/>
                <a:gd name="T27" fmla="*/ 18 h 30"/>
                <a:gd name="T28" fmla="*/ 12 w 36"/>
                <a:gd name="T29" fmla="*/ 24 h 30"/>
                <a:gd name="T30" fmla="*/ 6 w 36"/>
                <a:gd name="T31" fmla="*/ 24 h 30"/>
                <a:gd name="T32" fmla="*/ 0 w 36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30"/>
                  </a:move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6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797" name="Freeform 28"/>
            <p:cNvSpPr>
              <a:spLocks/>
            </p:cNvSpPr>
            <p:nvPr/>
          </p:nvSpPr>
          <p:spPr bwMode="auto">
            <a:xfrm>
              <a:off x="5179" y="1195"/>
              <a:ext cx="36" cy="36"/>
            </a:xfrm>
            <a:custGeom>
              <a:avLst/>
              <a:gdLst>
                <a:gd name="T0" fmla="*/ 0 w 36"/>
                <a:gd name="T1" fmla="*/ 36 h 36"/>
                <a:gd name="T2" fmla="*/ 6 w 36"/>
                <a:gd name="T3" fmla="*/ 30 h 36"/>
                <a:gd name="T4" fmla="*/ 6 w 36"/>
                <a:gd name="T5" fmla="*/ 24 h 36"/>
                <a:gd name="T6" fmla="*/ 12 w 36"/>
                <a:gd name="T7" fmla="*/ 18 h 36"/>
                <a:gd name="T8" fmla="*/ 12 w 36"/>
                <a:gd name="T9" fmla="*/ 12 h 36"/>
                <a:gd name="T10" fmla="*/ 18 w 36"/>
                <a:gd name="T11" fmla="*/ 6 h 36"/>
                <a:gd name="T12" fmla="*/ 24 w 36"/>
                <a:gd name="T13" fmla="*/ 0 h 36"/>
                <a:gd name="T14" fmla="*/ 30 w 36"/>
                <a:gd name="T15" fmla="*/ 0 h 36"/>
                <a:gd name="T16" fmla="*/ 36 w 36"/>
                <a:gd name="T17" fmla="*/ 0 h 36"/>
                <a:gd name="T18" fmla="*/ 36 w 36"/>
                <a:gd name="T19" fmla="*/ 0 h 36"/>
                <a:gd name="T20" fmla="*/ 30 w 36"/>
                <a:gd name="T21" fmla="*/ 6 h 36"/>
                <a:gd name="T22" fmla="*/ 30 w 36"/>
                <a:gd name="T23" fmla="*/ 6 h 36"/>
                <a:gd name="T24" fmla="*/ 24 w 36"/>
                <a:gd name="T25" fmla="*/ 12 h 36"/>
                <a:gd name="T26" fmla="*/ 18 w 36"/>
                <a:gd name="T27" fmla="*/ 18 h 36"/>
                <a:gd name="T28" fmla="*/ 12 w 36"/>
                <a:gd name="T29" fmla="*/ 24 h 36"/>
                <a:gd name="T30" fmla="*/ 6 w 36"/>
                <a:gd name="T31" fmla="*/ 30 h 36"/>
                <a:gd name="T32" fmla="*/ 0 w 36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0" y="36"/>
                  </a:moveTo>
                  <a:lnTo>
                    <a:pt x="6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6" y="3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798" name="Freeform 29"/>
            <p:cNvSpPr>
              <a:spLocks/>
            </p:cNvSpPr>
            <p:nvPr/>
          </p:nvSpPr>
          <p:spPr bwMode="auto">
            <a:xfrm>
              <a:off x="5179" y="1183"/>
              <a:ext cx="12" cy="36"/>
            </a:xfrm>
            <a:custGeom>
              <a:avLst/>
              <a:gdLst>
                <a:gd name="T0" fmla="*/ 12 w 12"/>
                <a:gd name="T1" fmla="*/ 0 h 36"/>
                <a:gd name="T2" fmla="*/ 12 w 12"/>
                <a:gd name="T3" fmla="*/ 0 h 36"/>
                <a:gd name="T4" fmla="*/ 12 w 12"/>
                <a:gd name="T5" fmla="*/ 6 h 36"/>
                <a:gd name="T6" fmla="*/ 12 w 12"/>
                <a:gd name="T7" fmla="*/ 12 h 36"/>
                <a:gd name="T8" fmla="*/ 6 w 12"/>
                <a:gd name="T9" fmla="*/ 18 h 36"/>
                <a:gd name="T10" fmla="*/ 6 w 12"/>
                <a:gd name="T11" fmla="*/ 24 h 36"/>
                <a:gd name="T12" fmla="*/ 0 w 12"/>
                <a:gd name="T13" fmla="*/ 30 h 36"/>
                <a:gd name="T14" fmla="*/ 0 w 12"/>
                <a:gd name="T15" fmla="*/ 30 h 36"/>
                <a:gd name="T16" fmla="*/ 0 w 12"/>
                <a:gd name="T17" fmla="*/ 36 h 36"/>
                <a:gd name="T18" fmla="*/ 0 w 12"/>
                <a:gd name="T19" fmla="*/ 30 h 36"/>
                <a:gd name="T20" fmla="*/ 0 w 12"/>
                <a:gd name="T21" fmla="*/ 24 h 36"/>
                <a:gd name="T22" fmla="*/ 0 w 12"/>
                <a:gd name="T23" fmla="*/ 18 h 36"/>
                <a:gd name="T24" fmla="*/ 0 w 12"/>
                <a:gd name="T25" fmla="*/ 12 h 36"/>
                <a:gd name="T26" fmla="*/ 6 w 12"/>
                <a:gd name="T27" fmla="*/ 6 h 36"/>
                <a:gd name="T28" fmla="*/ 6 w 12"/>
                <a:gd name="T29" fmla="*/ 0 h 36"/>
                <a:gd name="T30" fmla="*/ 12 w 12"/>
                <a:gd name="T31" fmla="*/ 0 h 36"/>
                <a:gd name="T32" fmla="*/ 12 w 12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36"/>
                <a:gd name="T53" fmla="*/ 12 w 12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36">
                  <a:moveTo>
                    <a:pt x="12" y="0"/>
                  </a:move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799" name="Freeform 30"/>
            <p:cNvSpPr>
              <a:spLocks/>
            </p:cNvSpPr>
            <p:nvPr/>
          </p:nvSpPr>
          <p:spPr bwMode="auto">
            <a:xfrm>
              <a:off x="5167" y="1165"/>
              <a:ext cx="12" cy="42"/>
            </a:xfrm>
            <a:custGeom>
              <a:avLst/>
              <a:gdLst>
                <a:gd name="T0" fmla="*/ 12 w 12"/>
                <a:gd name="T1" fmla="*/ 0 h 42"/>
                <a:gd name="T2" fmla="*/ 12 w 12"/>
                <a:gd name="T3" fmla="*/ 6 h 42"/>
                <a:gd name="T4" fmla="*/ 12 w 12"/>
                <a:gd name="T5" fmla="*/ 6 h 42"/>
                <a:gd name="T6" fmla="*/ 12 w 12"/>
                <a:gd name="T7" fmla="*/ 12 h 42"/>
                <a:gd name="T8" fmla="*/ 6 w 12"/>
                <a:gd name="T9" fmla="*/ 18 h 42"/>
                <a:gd name="T10" fmla="*/ 6 w 12"/>
                <a:gd name="T11" fmla="*/ 30 h 42"/>
                <a:gd name="T12" fmla="*/ 6 w 12"/>
                <a:gd name="T13" fmla="*/ 36 h 42"/>
                <a:gd name="T14" fmla="*/ 0 w 12"/>
                <a:gd name="T15" fmla="*/ 36 h 42"/>
                <a:gd name="T16" fmla="*/ 0 w 12"/>
                <a:gd name="T17" fmla="*/ 42 h 42"/>
                <a:gd name="T18" fmla="*/ 0 w 12"/>
                <a:gd name="T19" fmla="*/ 36 h 42"/>
                <a:gd name="T20" fmla="*/ 0 w 12"/>
                <a:gd name="T21" fmla="*/ 30 h 42"/>
                <a:gd name="T22" fmla="*/ 0 w 12"/>
                <a:gd name="T23" fmla="*/ 24 h 42"/>
                <a:gd name="T24" fmla="*/ 0 w 12"/>
                <a:gd name="T25" fmla="*/ 18 h 42"/>
                <a:gd name="T26" fmla="*/ 6 w 12"/>
                <a:gd name="T27" fmla="*/ 12 h 42"/>
                <a:gd name="T28" fmla="*/ 6 w 12"/>
                <a:gd name="T29" fmla="*/ 6 h 42"/>
                <a:gd name="T30" fmla="*/ 12 w 12"/>
                <a:gd name="T31" fmla="*/ 0 h 42"/>
                <a:gd name="T32" fmla="*/ 12 w 12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42"/>
                <a:gd name="T53" fmla="*/ 12 w 12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42">
                  <a:moveTo>
                    <a:pt x="12" y="0"/>
                  </a:moveTo>
                  <a:lnTo>
                    <a:pt x="12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6" y="30"/>
                  </a:lnTo>
                  <a:lnTo>
                    <a:pt x="6" y="36"/>
                  </a:lnTo>
                  <a:lnTo>
                    <a:pt x="0" y="36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00" name="Freeform 31"/>
            <p:cNvSpPr>
              <a:spLocks/>
            </p:cNvSpPr>
            <p:nvPr/>
          </p:nvSpPr>
          <p:spPr bwMode="auto">
            <a:xfrm>
              <a:off x="5197" y="1051"/>
              <a:ext cx="42" cy="198"/>
            </a:xfrm>
            <a:custGeom>
              <a:avLst/>
              <a:gdLst>
                <a:gd name="T0" fmla="*/ 36 w 42"/>
                <a:gd name="T1" fmla="*/ 192 h 198"/>
                <a:gd name="T2" fmla="*/ 36 w 42"/>
                <a:gd name="T3" fmla="*/ 192 h 198"/>
                <a:gd name="T4" fmla="*/ 42 w 42"/>
                <a:gd name="T5" fmla="*/ 198 h 198"/>
                <a:gd name="T6" fmla="*/ 42 w 42"/>
                <a:gd name="T7" fmla="*/ 198 h 198"/>
                <a:gd name="T8" fmla="*/ 42 w 42"/>
                <a:gd name="T9" fmla="*/ 198 h 198"/>
                <a:gd name="T10" fmla="*/ 30 w 42"/>
                <a:gd name="T11" fmla="*/ 168 h 198"/>
                <a:gd name="T12" fmla="*/ 18 w 42"/>
                <a:gd name="T13" fmla="*/ 138 h 198"/>
                <a:gd name="T14" fmla="*/ 12 w 42"/>
                <a:gd name="T15" fmla="*/ 114 h 198"/>
                <a:gd name="T16" fmla="*/ 12 w 42"/>
                <a:gd name="T17" fmla="*/ 84 h 198"/>
                <a:gd name="T18" fmla="*/ 6 w 42"/>
                <a:gd name="T19" fmla="*/ 60 h 198"/>
                <a:gd name="T20" fmla="*/ 6 w 42"/>
                <a:gd name="T21" fmla="*/ 36 h 198"/>
                <a:gd name="T22" fmla="*/ 6 w 42"/>
                <a:gd name="T23" fmla="*/ 18 h 198"/>
                <a:gd name="T24" fmla="*/ 12 w 42"/>
                <a:gd name="T25" fmla="*/ 0 h 198"/>
                <a:gd name="T26" fmla="*/ 6 w 42"/>
                <a:gd name="T27" fmla="*/ 12 h 198"/>
                <a:gd name="T28" fmla="*/ 6 w 42"/>
                <a:gd name="T29" fmla="*/ 36 h 198"/>
                <a:gd name="T30" fmla="*/ 0 w 42"/>
                <a:gd name="T31" fmla="*/ 60 h 198"/>
                <a:gd name="T32" fmla="*/ 6 w 42"/>
                <a:gd name="T33" fmla="*/ 90 h 198"/>
                <a:gd name="T34" fmla="*/ 6 w 42"/>
                <a:gd name="T35" fmla="*/ 120 h 198"/>
                <a:gd name="T36" fmla="*/ 12 w 42"/>
                <a:gd name="T37" fmla="*/ 150 h 198"/>
                <a:gd name="T38" fmla="*/ 24 w 42"/>
                <a:gd name="T39" fmla="*/ 174 h 198"/>
                <a:gd name="T40" fmla="*/ 36 w 42"/>
                <a:gd name="T41" fmla="*/ 192 h 19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2"/>
                <a:gd name="T64" fmla="*/ 0 h 198"/>
                <a:gd name="T65" fmla="*/ 42 w 42"/>
                <a:gd name="T66" fmla="*/ 198 h 19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2" h="198">
                  <a:moveTo>
                    <a:pt x="36" y="192"/>
                  </a:moveTo>
                  <a:lnTo>
                    <a:pt x="36" y="192"/>
                  </a:lnTo>
                  <a:lnTo>
                    <a:pt x="42" y="198"/>
                  </a:lnTo>
                  <a:lnTo>
                    <a:pt x="30" y="168"/>
                  </a:lnTo>
                  <a:lnTo>
                    <a:pt x="18" y="138"/>
                  </a:lnTo>
                  <a:lnTo>
                    <a:pt x="12" y="114"/>
                  </a:lnTo>
                  <a:lnTo>
                    <a:pt x="12" y="84"/>
                  </a:lnTo>
                  <a:lnTo>
                    <a:pt x="6" y="60"/>
                  </a:lnTo>
                  <a:lnTo>
                    <a:pt x="6" y="36"/>
                  </a:lnTo>
                  <a:lnTo>
                    <a:pt x="6" y="18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6" y="36"/>
                  </a:lnTo>
                  <a:lnTo>
                    <a:pt x="0" y="60"/>
                  </a:lnTo>
                  <a:lnTo>
                    <a:pt x="6" y="90"/>
                  </a:lnTo>
                  <a:lnTo>
                    <a:pt x="6" y="120"/>
                  </a:lnTo>
                  <a:lnTo>
                    <a:pt x="12" y="150"/>
                  </a:lnTo>
                  <a:lnTo>
                    <a:pt x="24" y="174"/>
                  </a:lnTo>
                  <a:lnTo>
                    <a:pt x="36" y="19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01" name="Freeform 32"/>
            <p:cNvSpPr>
              <a:spLocks/>
            </p:cNvSpPr>
            <p:nvPr/>
          </p:nvSpPr>
          <p:spPr bwMode="auto">
            <a:xfrm>
              <a:off x="5203" y="1063"/>
              <a:ext cx="30" cy="30"/>
            </a:xfrm>
            <a:custGeom>
              <a:avLst/>
              <a:gdLst>
                <a:gd name="T0" fmla="*/ 30 w 30"/>
                <a:gd name="T1" fmla="*/ 0 h 30"/>
                <a:gd name="T2" fmla="*/ 30 w 30"/>
                <a:gd name="T3" fmla="*/ 0 h 30"/>
                <a:gd name="T4" fmla="*/ 24 w 30"/>
                <a:gd name="T5" fmla="*/ 0 h 30"/>
                <a:gd name="T6" fmla="*/ 18 w 30"/>
                <a:gd name="T7" fmla="*/ 0 h 30"/>
                <a:gd name="T8" fmla="*/ 18 w 30"/>
                <a:gd name="T9" fmla="*/ 6 h 30"/>
                <a:gd name="T10" fmla="*/ 12 w 30"/>
                <a:gd name="T11" fmla="*/ 12 h 30"/>
                <a:gd name="T12" fmla="*/ 6 w 30"/>
                <a:gd name="T13" fmla="*/ 12 h 30"/>
                <a:gd name="T14" fmla="*/ 0 w 30"/>
                <a:gd name="T15" fmla="*/ 24 h 30"/>
                <a:gd name="T16" fmla="*/ 0 w 30"/>
                <a:gd name="T17" fmla="*/ 30 h 30"/>
                <a:gd name="T18" fmla="*/ 6 w 30"/>
                <a:gd name="T19" fmla="*/ 24 h 30"/>
                <a:gd name="T20" fmla="*/ 6 w 30"/>
                <a:gd name="T21" fmla="*/ 18 h 30"/>
                <a:gd name="T22" fmla="*/ 12 w 30"/>
                <a:gd name="T23" fmla="*/ 18 h 30"/>
                <a:gd name="T24" fmla="*/ 18 w 30"/>
                <a:gd name="T25" fmla="*/ 12 h 30"/>
                <a:gd name="T26" fmla="*/ 24 w 30"/>
                <a:gd name="T27" fmla="*/ 12 h 30"/>
                <a:gd name="T28" fmla="*/ 24 w 30"/>
                <a:gd name="T29" fmla="*/ 6 h 30"/>
                <a:gd name="T30" fmla="*/ 30 w 30"/>
                <a:gd name="T31" fmla="*/ 0 h 30"/>
                <a:gd name="T32" fmla="*/ 30 w 30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0"/>
                <a:gd name="T53" fmla="*/ 30 w 30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0">
                  <a:moveTo>
                    <a:pt x="30" y="0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24" y="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02" name="Freeform 33"/>
            <p:cNvSpPr>
              <a:spLocks/>
            </p:cNvSpPr>
            <p:nvPr/>
          </p:nvSpPr>
          <p:spPr bwMode="auto">
            <a:xfrm>
              <a:off x="5203" y="1087"/>
              <a:ext cx="30" cy="36"/>
            </a:xfrm>
            <a:custGeom>
              <a:avLst/>
              <a:gdLst>
                <a:gd name="T0" fmla="*/ 30 w 30"/>
                <a:gd name="T1" fmla="*/ 6 h 36"/>
                <a:gd name="T2" fmla="*/ 30 w 30"/>
                <a:gd name="T3" fmla="*/ 0 h 36"/>
                <a:gd name="T4" fmla="*/ 24 w 30"/>
                <a:gd name="T5" fmla="*/ 6 h 36"/>
                <a:gd name="T6" fmla="*/ 24 w 30"/>
                <a:gd name="T7" fmla="*/ 6 h 36"/>
                <a:gd name="T8" fmla="*/ 18 w 30"/>
                <a:gd name="T9" fmla="*/ 12 h 36"/>
                <a:gd name="T10" fmla="*/ 12 w 30"/>
                <a:gd name="T11" fmla="*/ 18 h 36"/>
                <a:gd name="T12" fmla="*/ 6 w 30"/>
                <a:gd name="T13" fmla="*/ 24 h 36"/>
                <a:gd name="T14" fmla="*/ 0 w 30"/>
                <a:gd name="T15" fmla="*/ 30 h 36"/>
                <a:gd name="T16" fmla="*/ 0 w 30"/>
                <a:gd name="T17" fmla="*/ 36 h 36"/>
                <a:gd name="T18" fmla="*/ 0 w 30"/>
                <a:gd name="T19" fmla="*/ 36 h 36"/>
                <a:gd name="T20" fmla="*/ 6 w 30"/>
                <a:gd name="T21" fmla="*/ 30 h 36"/>
                <a:gd name="T22" fmla="*/ 12 w 30"/>
                <a:gd name="T23" fmla="*/ 30 h 36"/>
                <a:gd name="T24" fmla="*/ 18 w 30"/>
                <a:gd name="T25" fmla="*/ 24 h 36"/>
                <a:gd name="T26" fmla="*/ 24 w 30"/>
                <a:gd name="T27" fmla="*/ 18 h 36"/>
                <a:gd name="T28" fmla="*/ 30 w 30"/>
                <a:gd name="T29" fmla="*/ 12 h 36"/>
                <a:gd name="T30" fmla="*/ 30 w 30"/>
                <a:gd name="T31" fmla="*/ 6 h 36"/>
                <a:gd name="T32" fmla="*/ 30 w 30"/>
                <a:gd name="T33" fmla="*/ 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6"/>
                <a:gd name="T53" fmla="*/ 30 w 30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6">
                  <a:moveTo>
                    <a:pt x="30" y="6"/>
                  </a:moveTo>
                  <a:lnTo>
                    <a:pt x="30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8" y="24"/>
                  </a:lnTo>
                  <a:lnTo>
                    <a:pt x="24" y="18"/>
                  </a:lnTo>
                  <a:lnTo>
                    <a:pt x="30" y="12"/>
                  </a:lnTo>
                  <a:lnTo>
                    <a:pt x="3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03" name="Freeform 34"/>
            <p:cNvSpPr>
              <a:spLocks/>
            </p:cNvSpPr>
            <p:nvPr/>
          </p:nvSpPr>
          <p:spPr bwMode="auto">
            <a:xfrm>
              <a:off x="5203" y="1111"/>
              <a:ext cx="36" cy="30"/>
            </a:xfrm>
            <a:custGeom>
              <a:avLst/>
              <a:gdLst>
                <a:gd name="T0" fmla="*/ 36 w 36"/>
                <a:gd name="T1" fmla="*/ 0 h 30"/>
                <a:gd name="T2" fmla="*/ 36 w 36"/>
                <a:gd name="T3" fmla="*/ 0 h 30"/>
                <a:gd name="T4" fmla="*/ 30 w 36"/>
                <a:gd name="T5" fmla="*/ 0 h 30"/>
                <a:gd name="T6" fmla="*/ 24 w 36"/>
                <a:gd name="T7" fmla="*/ 6 h 30"/>
                <a:gd name="T8" fmla="*/ 18 w 36"/>
                <a:gd name="T9" fmla="*/ 6 h 30"/>
                <a:gd name="T10" fmla="*/ 12 w 36"/>
                <a:gd name="T11" fmla="*/ 12 h 30"/>
                <a:gd name="T12" fmla="*/ 6 w 36"/>
                <a:gd name="T13" fmla="*/ 18 h 30"/>
                <a:gd name="T14" fmla="*/ 0 w 36"/>
                <a:gd name="T15" fmla="*/ 24 h 30"/>
                <a:gd name="T16" fmla="*/ 0 w 36"/>
                <a:gd name="T17" fmla="*/ 30 h 30"/>
                <a:gd name="T18" fmla="*/ 0 w 36"/>
                <a:gd name="T19" fmla="*/ 30 h 30"/>
                <a:gd name="T20" fmla="*/ 6 w 36"/>
                <a:gd name="T21" fmla="*/ 30 h 30"/>
                <a:gd name="T22" fmla="*/ 12 w 36"/>
                <a:gd name="T23" fmla="*/ 24 h 30"/>
                <a:gd name="T24" fmla="*/ 24 w 36"/>
                <a:gd name="T25" fmla="*/ 18 h 30"/>
                <a:gd name="T26" fmla="*/ 30 w 36"/>
                <a:gd name="T27" fmla="*/ 12 h 30"/>
                <a:gd name="T28" fmla="*/ 36 w 36"/>
                <a:gd name="T29" fmla="*/ 6 h 30"/>
                <a:gd name="T30" fmla="*/ 36 w 36"/>
                <a:gd name="T31" fmla="*/ 6 h 30"/>
                <a:gd name="T32" fmla="*/ 36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36" y="0"/>
                  </a:moveTo>
                  <a:lnTo>
                    <a:pt x="36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24" y="18"/>
                  </a:lnTo>
                  <a:lnTo>
                    <a:pt x="30" y="12"/>
                  </a:lnTo>
                  <a:lnTo>
                    <a:pt x="36" y="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04" name="Freeform 35"/>
            <p:cNvSpPr>
              <a:spLocks/>
            </p:cNvSpPr>
            <p:nvPr/>
          </p:nvSpPr>
          <p:spPr bwMode="auto">
            <a:xfrm>
              <a:off x="5209" y="1147"/>
              <a:ext cx="36" cy="30"/>
            </a:xfrm>
            <a:custGeom>
              <a:avLst/>
              <a:gdLst>
                <a:gd name="T0" fmla="*/ 36 w 36"/>
                <a:gd name="T1" fmla="*/ 6 h 30"/>
                <a:gd name="T2" fmla="*/ 30 w 36"/>
                <a:gd name="T3" fmla="*/ 0 h 30"/>
                <a:gd name="T4" fmla="*/ 24 w 36"/>
                <a:gd name="T5" fmla="*/ 6 h 30"/>
                <a:gd name="T6" fmla="*/ 24 w 36"/>
                <a:gd name="T7" fmla="*/ 6 h 30"/>
                <a:gd name="T8" fmla="*/ 18 w 36"/>
                <a:gd name="T9" fmla="*/ 12 h 30"/>
                <a:gd name="T10" fmla="*/ 6 w 36"/>
                <a:gd name="T11" fmla="*/ 12 h 30"/>
                <a:gd name="T12" fmla="*/ 6 w 36"/>
                <a:gd name="T13" fmla="*/ 18 h 30"/>
                <a:gd name="T14" fmla="*/ 0 w 36"/>
                <a:gd name="T15" fmla="*/ 24 h 30"/>
                <a:gd name="T16" fmla="*/ 0 w 36"/>
                <a:gd name="T17" fmla="*/ 30 h 30"/>
                <a:gd name="T18" fmla="*/ 0 w 36"/>
                <a:gd name="T19" fmla="*/ 30 h 30"/>
                <a:gd name="T20" fmla="*/ 6 w 36"/>
                <a:gd name="T21" fmla="*/ 24 h 30"/>
                <a:gd name="T22" fmla="*/ 12 w 36"/>
                <a:gd name="T23" fmla="*/ 24 h 30"/>
                <a:gd name="T24" fmla="*/ 18 w 36"/>
                <a:gd name="T25" fmla="*/ 18 h 30"/>
                <a:gd name="T26" fmla="*/ 24 w 36"/>
                <a:gd name="T27" fmla="*/ 12 h 30"/>
                <a:gd name="T28" fmla="*/ 30 w 36"/>
                <a:gd name="T29" fmla="*/ 12 h 30"/>
                <a:gd name="T30" fmla="*/ 30 w 36"/>
                <a:gd name="T31" fmla="*/ 6 h 30"/>
                <a:gd name="T32" fmla="*/ 36 w 36"/>
                <a:gd name="T33" fmla="*/ 6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36" y="6"/>
                  </a:moveTo>
                  <a:lnTo>
                    <a:pt x="30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0" y="6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05" name="Freeform 36"/>
            <p:cNvSpPr>
              <a:spLocks/>
            </p:cNvSpPr>
            <p:nvPr/>
          </p:nvSpPr>
          <p:spPr bwMode="auto">
            <a:xfrm>
              <a:off x="5209" y="1171"/>
              <a:ext cx="36" cy="18"/>
            </a:xfrm>
            <a:custGeom>
              <a:avLst/>
              <a:gdLst>
                <a:gd name="T0" fmla="*/ 36 w 36"/>
                <a:gd name="T1" fmla="*/ 0 h 18"/>
                <a:gd name="T2" fmla="*/ 30 w 36"/>
                <a:gd name="T3" fmla="*/ 0 h 18"/>
                <a:gd name="T4" fmla="*/ 30 w 36"/>
                <a:gd name="T5" fmla="*/ 0 h 18"/>
                <a:gd name="T6" fmla="*/ 24 w 36"/>
                <a:gd name="T7" fmla="*/ 0 h 18"/>
                <a:gd name="T8" fmla="*/ 18 w 36"/>
                <a:gd name="T9" fmla="*/ 0 h 18"/>
                <a:gd name="T10" fmla="*/ 12 w 36"/>
                <a:gd name="T11" fmla="*/ 6 h 18"/>
                <a:gd name="T12" fmla="*/ 6 w 36"/>
                <a:gd name="T13" fmla="*/ 6 h 18"/>
                <a:gd name="T14" fmla="*/ 6 w 36"/>
                <a:gd name="T15" fmla="*/ 12 h 18"/>
                <a:gd name="T16" fmla="*/ 0 w 36"/>
                <a:gd name="T17" fmla="*/ 18 h 18"/>
                <a:gd name="T18" fmla="*/ 6 w 36"/>
                <a:gd name="T19" fmla="*/ 18 h 18"/>
                <a:gd name="T20" fmla="*/ 12 w 36"/>
                <a:gd name="T21" fmla="*/ 18 h 18"/>
                <a:gd name="T22" fmla="*/ 18 w 36"/>
                <a:gd name="T23" fmla="*/ 12 h 18"/>
                <a:gd name="T24" fmla="*/ 18 w 36"/>
                <a:gd name="T25" fmla="*/ 12 h 18"/>
                <a:gd name="T26" fmla="*/ 24 w 36"/>
                <a:gd name="T27" fmla="*/ 12 h 18"/>
                <a:gd name="T28" fmla="*/ 30 w 36"/>
                <a:gd name="T29" fmla="*/ 6 h 18"/>
                <a:gd name="T30" fmla="*/ 36 w 36"/>
                <a:gd name="T31" fmla="*/ 6 h 18"/>
                <a:gd name="T32" fmla="*/ 36 w 36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36" y="0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06" name="Freeform 37"/>
            <p:cNvSpPr>
              <a:spLocks/>
            </p:cNvSpPr>
            <p:nvPr/>
          </p:nvSpPr>
          <p:spPr bwMode="auto">
            <a:xfrm>
              <a:off x="5221" y="1207"/>
              <a:ext cx="24" cy="12"/>
            </a:xfrm>
            <a:custGeom>
              <a:avLst/>
              <a:gdLst>
                <a:gd name="T0" fmla="*/ 24 w 24"/>
                <a:gd name="T1" fmla="*/ 0 h 12"/>
                <a:gd name="T2" fmla="*/ 24 w 24"/>
                <a:gd name="T3" fmla="*/ 0 h 12"/>
                <a:gd name="T4" fmla="*/ 24 w 24"/>
                <a:gd name="T5" fmla="*/ 0 h 12"/>
                <a:gd name="T6" fmla="*/ 18 w 24"/>
                <a:gd name="T7" fmla="*/ 0 h 12"/>
                <a:gd name="T8" fmla="*/ 12 w 24"/>
                <a:gd name="T9" fmla="*/ 0 h 12"/>
                <a:gd name="T10" fmla="*/ 6 w 24"/>
                <a:gd name="T11" fmla="*/ 6 h 12"/>
                <a:gd name="T12" fmla="*/ 6 w 24"/>
                <a:gd name="T13" fmla="*/ 6 h 12"/>
                <a:gd name="T14" fmla="*/ 0 w 24"/>
                <a:gd name="T15" fmla="*/ 12 h 12"/>
                <a:gd name="T16" fmla="*/ 0 w 24"/>
                <a:gd name="T17" fmla="*/ 12 h 12"/>
                <a:gd name="T18" fmla="*/ 6 w 24"/>
                <a:gd name="T19" fmla="*/ 12 h 12"/>
                <a:gd name="T20" fmla="*/ 6 w 24"/>
                <a:gd name="T21" fmla="*/ 12 h 12"/>
                <a:gd name="T22" fmla="*/ 12 w 24"/>
                <a:gd name="T23" fmla="*/ 12 h 12"/>
                <a:gd name="T24" fmla="*/ 18 w 24"/>
                <a:gd name="T25" fmla="*/ 6 h 12"/>
                <a:gd name="T26" fmla="*/ 18 w 24"/>
                <a:gd name="T27" fmla="*/ 6 h 12"/>
                <a:gd name="T28" fmla="*/ 24 w 24"/>
                <a:gd name="T29" fmla="*/ 6 h 12"/>
                <a:gd name="T30" fmla="*/ 24 w 24"/>
                <a:gd name="T31" fmla="*/ 0 h 12"/>
                <a:gd name="T32" fmla="*/ 24 w 24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2"/>
                <a:gd name="T53" fmla="*/ 24 w 2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2">
                  <a:moveTo>
                    <a:pt x="24" y="0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07" name="Freeform 38"/>
            <p:cNvSpPr>
              <a:spLocks/>
            </p:cNvSpPr>
            <p:nvPr/>
          </p:nvSpPr>
          <p:spPr bwMode="auto">
            <a:xfrm>
              <a:off x="5227" y="1225"/>
              <a:ext cx="18" cy="12"/>
            </a:xfrm>
            <a:custGeom>
              <a:avLst/>
              <a:gdLst>
                <a:gd name="T0" fmla="*/ 18 w 18"/>
                <a:gd name="T1" fmla="*/ 0 h 12"/>
                <a:gd name="T2" fmla="*/ 12 w 18"/>
                <a:gd name="T3" fmla="*/ 0 h 12"/>
                <a:gd name="T4" fmla="*/ 12 w 18"/>
                <a:gd name="T5" fmla="*/ 0 h 12"/>
                <a:gd name="T6" fmla="*/ 12 w 18"/>
                <a:gd name="T7" fmla="*/ 0 h 12"/>
                <a:gd name="T8" fmla="*/ 6 w 18"/>
                <a:gd name="T9" fmla="*/ 0 h 12"/>
                <a:gd name="T10" fmla="*/ 6 w 18"/>
                <a:gd name="T11" fmla="*/ 0 h 12"/>
                <a:gd name="T12" fmla="*/ 0 w 18"/>
                <a:gd name="T13" fmla="*/ 6 h 12"/>
                <a:gd name="T14" fmla="*/ 0 w 18"/>
                <a:gd name="T15" fmla="*/ 6 h 12"/>
                <a:gd name="T16" fmla="*/ 0 w 18"/>
                <a:gd name="T17" fmla="*/ 12 h 12"/>
                <a:gd name="T18" fmla="*/ 0 w 18"/>
                <a:gd name="T19" fmla="*/ 6 h 12"/>
                <a:gd name="T20" fmla="*/ 6 w 18"/>
                <a:gd name="T21" fmla="*/ 6 h 12"/>
                <a:gd name="T22" fmla="*/ 6 w 18"/>
                <a:gd name="T23" fmla="*/ 6 h 12"/>
                <a:gd name="T24" fmla="*/ 12 w 18"/>
                <a:gd name="T25" fmla="*/ 6 h 12"/>
                <a:gd name="T26" fmla="*/ 12 w 18"/>
                <a:gd name="T27" fmla="*/ 0 h 12"/>
                <a:gd name="T28" fmla="*/ 18 w 18"/>
                <a:gd name="T29" fmla="*/ 0 h 12"/>
                <a:gd name="T30" fmla="*/ 18 w 18"/>
                <a:gd name="T31" fmla="*/ 0 h 12"/>
                <a:gd name="T32" fmla="*/ 18 w 18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2"/>
                <a:gd name="T53" fmla="*/ 18 w 1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2">
                  <a:moveTo>
                    <a:pt x="18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08" name="Freeform 39"/>
            <p:cNvSpPr>
              <a:spLocks/>
            </p:cNvSpPr>
            <p:nvPr/>
          </p:nvSpPr>
          <p:spPr bwMode="auto">
            <a:xfrm>
              <a:off x="5203" y="1075"/>
              <a:ext cx="30" cy="36"/>
            </a:xfrm>
            <a:custGeom>
              <a:avLst/>
              <a:gdLst>
                <a:gd name="T0" fmla="*/ 30 w 30"/>
                <a:gd name="T1" fmla="*/ 6 h 36"/>
                <a:gd name="T2" fmla="*/ 30 w 30"/>
                <a:gd name="T3" fmla="*/ 0 h 36"/>
                <a:gd name="T4" fmla="*/ 24 w 30"/>
                <a:gd name="T5" fmla="*/ 0 h 36"/>
                <a:gd name="T6" fmla="*/ 18 w 30"/>
                <a:gd name="T7" fmla="*/ 6 h 36"/>
                <a:gd name="T8" fmla="*/ 18 w 30"/>
                <a:gd name="T9" fmla="*/ 12 h 36"/>
                <a:gd name="T10" fmla="*/ 12 w 30"/>
                <a:gd name="T11" fmla="*/ 12 h 36"/>
                <a:gd name="T12" fmla="*/ 6 w 30"/>
                <a:gd name="T13" fmla="*/ 18 h 36"/>
                <a:gd name="T14" fmla="*/ 0 w 30"/>
                <a:gd name="T15" fmla="*/ 30 h 36"/>
                <a:gd name="T16" fmla="*/ 0 w 30"/>
                <a:gd name="T17" fmla="*/ 36 h 36"/>
                <a:gd name="T18" fmla="*/ 0 w 30"/>
                <a:gd name="T19" fmla="*/ 30 h 36"/>
                <a:gd name="T20" fmla="*/ 6 w 30"/>
                <a:gd name="T21" fmla="*/ 30 h 36"/>
                <a:gd name="T22" fmla="*/ 12 w 30"/>
                <a:gd name="T23" fmla="*/ 24 h 36"/>
                <a:gd name="T24" fmla="*/ 18 w 30"/>
                <a:gd name="T25" fmla="*/ 18 h 36"/>
                <a:gd name="T26" fmla="*/ 24 w 30"/>
                <a:gd name="T27" fmla="*/ 12 h 36"/>
                <a:gd name="T28" fmla="*/ 30 w 30"/>
                <a:gd name="T29" fmla="*/ 12 h 36"/>
                <a:gd name="T30" fmla="*/ 30 w 30"/>
                <a:gd name="T31" fmla="*/ 6 h 36"/>
                <a:gd name="T32" fmla="*/ 30 w 30"/>
                <a:gd name="T33" fmla="*/ 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6"/>
                <a:gd name="T53" fmla="*/ 30 w 30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6">
                  <a:moveTo>
                    <a:pt x="30" y="6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09" name="Freeform 40"/>
            <p:cNvSpPr>
              <a:spLocks/>
            </p:cNvSpPr>
            <p:nvPr/>
          </p:nvSpPr>
          <p:spPr bwMode="auto">
            <a:xfrm>
              <a:off x="5203" y="1051"/>
              <a:ext cx="24" cy="24"/>
            </a:xfrm>
            <a:custGeom>
              <a:avLst/>
              <a:gdLst>
                <a:gd name="T0" fmla="*/ 24 w 24"/>
                <a:gd name="T1" fmla="*/ 0 h 24"/>
                <a:gd name="T2" fmla="*/ 24 w 24"/>
                <a:gd name="T3" fmla="*/ 0 h 24"/>
                <a:gd name="T4" fmla="*/ 24 w 24"/>
                <a:gd name="T5" fmla="*/ 0 h 24"/>
                <a:gd name="T6" fmla="*/ 18 w 24"/>
                <a:gd name="T7" fmla="*/ 0 h 24"/>
                <a:gd name="T8" fmla="*/ 12 w 24"/>
                <a:gd name="T9" fmla="*/ 0 h 24"/>
                <a:gd name="T10" fmla="*/ 12 w 24"/>
                <a:gd name="T11" fmla="*/ 6 h 24"/>
                <a:gd name="T12" fmla="*/ 6 w 24"/>
                <a:gd name="T13" fmla="*/ 12 h 24"/>
                <a:gd name="T14" fmla="*/ 0 w 24"/>
                <a:gd name="T15" fmla="*/ 18 h 24"/>
                <a:gd name="T16" fmla="*/ 0 w 24"/>
                <a:gd name="T17" fmla="*/ 24 h 24"/>
                <a:gd name="T18" fmla="*/ 6 w 24"/>
                <a:gd name="T19" fmla="*/ 18 h 24"/>
                <a:gd name="T20" fmla="*/ 6 w 24"/>
                <a:gd name="T21" fmla="*/ 18 h 24"/>
                <a:gd name="T22" fmla="*/ 12 w 24"/>
                <a:gd name="T23" fmla="*/ 12 h 24"/>
                <a:gd name="T24" fmla="*/ 18 w 24"/>
                <a:gd name="T25" fmla="*/ 12 h 24"/>
                <a:gd name="T26" fmla="*/ 18 w 24"/>
                <a:gd name="T27" fmla="*/ 6 h 24"/>
                <a:gd name="T28" fmla="*/ 24 w 24"/>
                <a:gd name="T29" fmla="*/ 6 h 24"/>
                <a:gd name="T30" fmla="*/ 24 w 24"/>
                <a:gd name="T31" fmla="*/ 0 h 24"/>
                <a:gd name="T32" fmla="*/ 24 w 24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24" y="0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10" name="Freeform 41"/>
            <p:cNvSpPr>
              <a:spLocks/>
            </p:cNvSpPr>
            <p:nvPr/>
          </p:nvSpPr>
          <p:spPr bwMode="auto">
            <a:xfrm>
              <a:off x="5203" y="1135"/>
              <a:ext cx="36" cy="30"/>
            </a:xfrm>
            <a:custGeom>
              <a:avLst/>
              <a:gdLst>
                <a:gd name="T0" fmla="*/ 36 w 36"/>
                <a:gd name="T1" fmla="*/ 0 h 30"/>
                <a:gd name="T2" fmla="*/ 36 w 36"/>
                <a:gd name="T3" fmla="*/ 0 h 30"/>
                <a:gd name="T4" fmla="*/ 30 w 36"/>
                <a:gd name="T5" fmla="*/ 0 h 30"/>
                <a:gd name="T6" fmla="*/ 24 w 36"/>
                <a:gd name="T7" fmla="*/ 6 h 30"/>
                <a:gd name="T8" fmla="*/ 18 w 36"/>
                <a:gd name="T9" fmla="*/ 6 h 30"/>
                <a:gd name="T10" fmla="*/ 12 w 36"/>
                <a:gd name="T11" fmla="*/ 12 h 30"/>
                <a:gd name="T12" fmla="*/ 6 w 36"/>
                <a:gd name="T13" fmla="*/ 18 h 30"/>
                <a:gd name="T14" fmla="*/ 0 w 36"/>
                <a:gd name="T15" fmla="*/ 24 h 30"/>
                <a:gd name="T16" fmla="*/ 0 w 36"/>
                <a:gd name="T17" fmla="*/ 30 h 30"/>
                <a:gd name="T18" fmla="*/ 6 w 36"/>
                <a:gd name="T19" fmla="*/ 24 h 30"/>
                <a:gd name="T20" fmla="*/ 6 w 36"/>
                <a:gd name="T21" fmla="*/ 24 h 30"/>
                <a:gd name="T22" fmla="*/ 12 w 36"/>
                <a:gd name="T23" fmla="*/ 18 h 30"/>
                <a:gd name="T24" fmla="*/ 24 w 36"/>
                <a:gd name="T25" fmla="*/ 18 h 30"/>
                <a:gd name="T26" fmla="*/ 24 w 36"/>
                <a:gd name="T27" fmla="*/ 12 h 30"/>
                <a:gd name="T28" fmla="*/ 30 w 36"/>
                <a:gd name="T29" fmla="*/ 6 h 30"/>
                <a:gd name="T30" fmla="*/ 36 w 36"/>
                <a:gd name="T31" fmla="*/ 6 h 30"/>
                <a:gd name="T32" fmla="*/ 36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36" y="0"/>
                  </a:moveTo>
                  <a:lnTo>
                    <a:pt x="36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11" name="Freeform 42"/>
            <p:cNvSpPr>
              <a:spLocks/>
            </p:cNvSpPr>
            <p:nvPr/>
          </p:nvSpPr>
          <p:spPr bwMode="auto">
            <a:xfrm>
              <a:off x="5215" y="1189"/>
              <a:ext cx="30" cy="18"/>
            </a:xfrm>
            <a:custGeom>
              <a:avLst/>
              <a:gdLst>
                <a:gd name="T0" fmla="*/ 30 w 30"/>
                <a:gd name="T1" fmla="*/ 0 h 18"/>
                <a:gd name="T2" fmla="*/ 30 w 30"/>
                <a:gd name="T3" fmla="*/ 0 h 18"/>
                <a:gd name="T4" fmla="*/ 24 w 30"/>
                <a:gd name="T5" fmla="*/ 0 h 18"/>
                <a:gd name="T6" fmla="*/ 18 w 30"/>
                <a:gd name="T7" fmla="*/ 0 h 18"/>
                <a:gd name="T8" fmla="*/ 12 w 30"/>
                <a:gd name="T9" fmla="*/ 0 h 18"/>
                <a:gd name="T10" fmla="*/ 12 w 30"/>
                <a:gd name="T11" fmla="*/ 6 h 18"/>
                <a:gd name="T12" fmla="*/ 6 w 30"/>
                <a:gd name="T13" fmla="*/ 12 h 18"/>
                <a:gd name="T14" fmla="*/ 0 w 30"/>
                <a:gd name="T15" fmla="*/ 12 h 18"/>
                <a:gd name="T16" fmla="*/ 0 w 30"/>
                <a:gd name="T17" fmla="*/ 18 h 18"/>
                <a:gd name="T18" fmla="*/ 0 w 30"/>
                <a:gd name="T19" fmla="*/ 18 h 18"/>
                <a:gd name="T20" fmla="*/ 6 w 30"/>
                <a:gd name="T21" fmla="*/ 12 h 18"/>
                <a:gd name="T22" fmla="*/ 12 w 30"/>
                <a:gd name="T23" fmla="*/ 12 h 18"/>
                <a:gd name="T24" fmla="*/ 18 w 30"/>
                <a:gd name="T25" fmla="*/ 12 h 18"/>
                <a:gd name="T26" fmla="*/ 24 w 30"/>
                <a:gd name="T27" fmla="*/ 6 h 18"/>
                <a:gd name="T28" fmla="*/ 24 w 30"/>
                <a:gd name="T29" fmla="*/ 6 h 18"/>
                <a:gd name="T30" fmla="*/ 30 w 30"/>
                <a:gd name="T31" fmla="*/ 0 h 18"/>
                <a:gd name="T32" fmla="*/ 30 w 30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30" y="0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12" name="Freeform 43"/>
            <p:cNvSpPr>
              <a:spLocks/>
            </p:cNvSpPr>
            <p:nvPr/>
          </p:nvSpPr>
          <p:spPr bwMode="auto">
            <a:xfrm>
              <a:off x="5203" y="1033"/>
              <a:ext cx="6" cy="30"/>
            </a:xfrm>
            <a:custGeom>
              <a:avLst/>
              <a:gdLst>
                <a:gd name="T0" fmla="*/ 0 w 6"/>
                <a:gd name="T1" fmla="*/ 30 h 30"/>
                <a:gd name="T2" fmla="*/ 0 w 6"/>
                <a:gd name="T3" fmla="*/ 24 h 30"/>
                <a:gd name="T4" fmla="*/ 0 w 6"/>
                <a:gd name="T5" fmla="*/ 12 h 30"/>
                <a:gd name="T6" fmla="*/ 0 w 6"/>
                <a:gd name="T7" fmla="*/ 0 h 30"/>
                <a:gd name="T8" fmla="*/ 0 w 6"/>
                <a:gd name="T9" fmla="*/ 0 h 30"/>
                <a:gd name="T10" fmla="*/ 6 w 6"/>
                <a:gd name="T11" fmla="*/ 0 h 30"/>
                <a:gd name="T12" fmla="*/ 6 w 6"/>
                <a:gd name="T13" fmla="*/ 12 h 30"/>
                <a:gd name="T14" fmla="*/ 6 w 6"/>
                <a:gd name="T15" fmla="*/ 18 h 30"/>
                <a:gd name="T16" fmla="*/ 0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0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13" name="Freeform 44"/>
            <p:cNvSpPr>
              <a:spLocks/>
            </p:cNvSpPr>
            <p:nvPr/>
          </p:nvSpPr>
          <p:spPr bwMode="auto">
            <a:xfrm>
              <a:off x="5167" y="1051"/>
              <a:ext cx="36" cy="42"/>
            </a:xfrm>
            <a:custGeom>
              <a:avLst/>
              <a:gdLst>
                <a:gd name="T0" fmla="*/ 36 w 36"/>
                <a:gd name="T1" fmla="*/ 42 h 42"/>
                <a:gd name="T2" fmla="*/ 30 w 36"/>
                <a:gd name="T3" fmla="*/ 36 h 42"/>
                <a:gd name="T4" fmla="*/ 30 w 36"/>
                <a:gd name="T5" fmla="*/ 30 h 42"/>
                <a:gd name="T6" fmla="*/ 24 w 36"/>
                <a:gd name="T7" fmla="*/ 24 h 42"/>
                <a:gd name="T8" fmla="*/ 18 w 36"/>
                <a:gd name="T9" fmla="*/ 18 h 42"/>
                <a:gd name="T10" fmla="*/ 12 w 36"/>
                <a:gd name="T11" fmla="*/ 12 h 42"/>
                <a:gd name="T12" fmla="*/ 12 w 36"/>
                <a:gd name="T13" fmla="*/ 6 h 42"/>
                <a:gd name="T14" fmla="*/ 6 w 36"/>
                <a:gd name="T15" fmla="*/ 0 h 42"/>
                <a:gd name="T16" fmla="*/ 6 w 36"/>
                <a:gd name="T17" fmla="*/ 0 h 42"/>
                <a:gd name="T18" fmla="*/ 0 w 36"/>
                <a:gd name="T19" fmla="*/ 6 h 42"/>
                <a:gd name="T20" fmla="*/ 6 w 36"/>
                <a:gd name="T21" fmla="*/ 12 h 42"/>
                <a:gd name="T22" fmla="*/ 12 w 36"/>
                <a:gd name="T23" fmla="*/ 18 h 42"/>
                <a:gd name="T24" fmla="*/ 18 w 36"/>
                <a:gd name="T25" fmla="*/ 24 h 42"/>
                <a:gd name="T26" fmla="*/ 24 w 36"/>
                <a:gd name="T27" fmla="*/ 30 h 42"/>
                <a:gd name="T28" fmla="*/ 30 w 36"/>
                <a:gd name="T29" fmla="*/ 36 h 42"/>
                <a:gd name="T30" fmla="*/ 30 w 36"/>
                <a:gd name="T31" fmla="*/ 42 h 42"/>
                <a:gd name="T32" fmla="*/ 36 w 36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2"/>
                <a:gd name="T53" fmla="*/ 36 w 36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2">
                  <a:moveTo>
                    <a:pt x="36" y="42"/>
                  </a:moveTo>
                  <a:lnTo>
                    <a:pt x="30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30" y="36"/>
                  </a:lnTo>
                  <a:lnTo>
                    <a:pt x="30" y="42"/>
                  </a:lnTo>
                  <a:lnTo>
                    <a:pt x="36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14" name="Freeform 45"/>
            <p:cNvSpPr>
              <a:spLocks/>
            </p:cNvSpPr>
            <p:nvPr/>
          </p:nvSpPr>
          <p:spPr bwMode="auto">
            <a:xfrm>
              <a:off x="5167" y="1069"/>
              <a:ext cx="36" cy="42"/>
            </a:xfrm>
            <a:custGeom>
              <a:avLst/>
              <a:gdLst>
                <a:gd name="T0" fmla="*/ 36 w 36"/>
                <a:gd name="T1" fmla="*/ 42 h 42"/>
                <a:gd name="T2" fmla="*/ 30 w 36"/>
                <a:gd name="T3" fmla="*/ 36 h 42"/>
                <a:gd name="T4" fmla="*/ 30 w 36"/>
                <a:gd name="T5" fmla="*/ 30 h 42"/>
                <a:gd name="T6" fmla="*/ 24 w 36"/>
                <a:gd name="T7" fmla="*/ 24 h 42"/>
                <a:gd name="T8" fmla="*/ 18 w 36"/>
                <a:gd name="T9" fmla="*/ 12 h 42"/>
                <a:gd name="T10" fmla="*/ 12 w 36"/>
                <a:gd name="T11" fmla="*/ 6 h 42"/>
                <a:gd name="T12" fmla="*/ 6 w 36"/>
                <a:gd name="T13" fmla="*/ 6 h 42"/>
                <a:gd name="T14" fmla="*/ 6 w 36"/>
                <a:gd name="T15" fmla="*/ 0 h 42"/>
                <a:gd name="T16" fmla="*/ 0 w 36"/>
                <a:gd name="T17" fmla="*/ 0 h 42"/>
                <a:gd name="T18" fmla="*/ 0 w 36"/>
                <a:gd name="T19" fmla="*/ 6 h 42"/>
                <a:gd name="T20" fmla="*/ 6 w 36"/>
                <a:gd name="T21" fmla="*/ 12 h 42"/>
                <a:gd name="T22" fmla="*/ 12 w 36"/>
                <a:gd name="T23" fmla="*/ 18 h 42"/>
                <a:gd name="T24" fmla="*/ 18 w 36"/>
                <a:gd name="T25" fmla="*/ 24 h 42"/>
                <a:gd name="T26" fmla="*/ 24 w 36"/>
                <a:gd name="T27" fmla="*/ 30 h 42"/>
                <a:gd name="T28" fmla="*/ 30 w 36"/>
                <a:gd name="T29" fmla="*/ 36 h 42"/>
                <a:gd name="T30" fmla="*/ 30 w 36"/>
                <a:gd name="T31" fmla="*/ 36 h 42"/>
                <a:gd name="T32" fmla="*/ 36 w 36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2"/>
                <a:gd name="T53" fmla="*/ 36 w 36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2">
                  <a:moveTo>
                    <a:pt x="36" y="42"/>
                  </a:moveTo>
                  <a:lnTo>
                    <a:pt x="30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30" y="36"/>
                  </a:lnTo>
                  <a:lnTo>
                    <a:pt x="36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15" name="Freeform 46"/>
            <p:cNvSpPr>
              <a:spLocks/>
            </p:cNvSpPr>
            <p:nvPr/>
          </p:nvSpPr>
          <p:spPr bwMode="auto">
            <a:xfrm>
              <a:off x="5167" y="1093"/>
              <a:ext cx="36" cy="36"/>
            </a:xfrm>
            <a:custGeom>
              <a:avLst/>
              <a:gdLst>
                <a:gd name="T0" fmla="*/ 36 w 36"/>
                <a:gd name="T1" fmla="*/ 36 h 36"/>
                <a:gd name="T2" fmla="*/ 30 w 36"/>
                <a:gd name="T3" fmla="*/ 30 h 36"/>
                <a:gd name="T4" fmla="*/ 30 w 36"/>
                <a:gd name="T5" fmla="*/ 24 h 36"/>
                <a:gd name="T6" fmla="*/ 24 w 36"/>
                <a:gd name="T7" fmla="*/ 12 h 36"/>
                <a:gd name="T8" fmla="*/ 18 w 36"/>
                <a:gd name="T9" fmla="*/ 12 h 36"/>
                <a:gd name="T10" fmla="*/ 12 w 36"/>
                <a:gd name="T11" fmla="*/ 6 h 36"/>
                <a:gd name="T12" fmla="*/ 6 w 36"/>
                <a:gd name="T13" fmla="*/ 0 h 36"/>
                <a:gd name="T14" fmla="*/ 0 w 36"/>
                <a:gd name="T15" fmla="*/ 0 h 36"/>
                <a:gd name="T16" fmla="*/ 0 w 36"/>
                <a:gd name="T17" fmla="*/ 0 h 36"/>
                <a:gd name="T18" fmla="*/ 0 w 36"/>
                <a:gd name="T19" fmla="*/ 0 h 36"/>
                <a:gd name="T20" fmla="*/ 6 w 36"/>
                <a:gd name="T21" fmla="*/ 6 h 36"/>
                <a:gd name="T22" fmla="*/ 6 w 36"/>
                <a:gd name="T23" fmla="*/ 12 h 36"/>
                <a:gd name="T24" fmla="*/ 18 w 36"/>
                <a:gd name="T25" fmla="*/ 18 h 36"/>
                <a:gd name="T26" fmla="*/ 24 w 36"/>
                <a:gd name="T27" fmla="*/ 18 h 36"/>
                <a:gd name="T28" fmla="*/ 30 w 36"/>
                <a:gd name="T29" fmla="*/ 24 h 36"/>
                <a:gd name="T30" fmla="*/ 30 w 36"/>
                <a:gd name="T31" fmla="*/ 30 h 36"/>
                <a:gd name="T32" fmla="*/ 36 w 36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36" y="36"/>
                  </a:moveTo>
                  <a:lnTo>
                    <a:pt x="30" y="30"/>
                  </a:lnTo>
                  <a:lnTo>
                    <a:pt x="30" y="24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6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16" name="Freeform 47"/>
            <p:cNvSpPr>
              <a:spLocks/>
            </p:cNvSpPr>
            <p:nvPr/>
          </p:nvSpPr>
          <p:spPr bwMode="auto">
            <a:xfrm>
              <a:off x="5173" y="1117"/>
              <a:ext cx="30" cy="24"/>
            </a:xfrm>
            <a:custGeom>
              <a:avLst/>
              <a:gdLst>
                <a:gd name="T0" fmla="*/ 30 w 30"/>
                <a:gd name="T1" fmla="*/ 24 h 24"/>
                <a:gd name="T2" fmla="*/ 30 w 30"/>
                <a:gd name="T3" fmla="*/ 24 h 24"/>
                <a:gd name="T4" fmla="*/ 24 w 30"/>
                <a:gd name="T5" fmla="*/ 18 h 24"/>
                <a:gd name="T6" fmla="*/ 18 w 30"/>
                <a:gd name="T7" fmla="*/ 12 h 24"/>
                <a:gd name="T8" fmla="*/ 12 w 30"/>
                <a:gd name="T9" fmla="*/ 6 h 24"/>
                <a:gd name="T10" fmla="*/ 6 w 30"/>
                <a:gd name="T11" fmla="*/ 0 h 24"/>
                <a:gd name="T12" fmla="*/ 0 w 30"/>
                <a:gd name="T13" fmla="*/ 0 h 24"/>
                <a:gd name="T14" fmla="*/ 0 w 30"/>
                <a:gd name="T15" fmla="*/ 0 h 24"/>
                <a:gd name="T16" fmla="*/ 0 w 30"/>
                <a:gd name="T17" fmla="*/ 0 h 24"/>
                <a:gd name="T18" fmla="*/ 0 w 30"/>
                <a:gd name="T19" fmla="*/ 6 h 24"/>
                <a:gd name="T20" fmla="*/ 0 w 30"/>
                <a:gd name="T21" fmla="*/ 6 h 24"/>
                <a:gd name="T22" fmla="*/ 6 w 30"/>
                <a:gd name="T23" fmla="*/ 12 h 24"/>
                <a:gd name="T24" fmla="*/ 12 w 30"/>
                <a:gd name="T25" fmla="*/ 12 h 24"/>
                <a:gd name="T26" fmla="*/ 18 w 30"/>
                <a:gd name="T27" fmla="*/ 18 h 24"/>
                <a:gd name="T28" fmla="*/ 24 w 30"/>
                <a:gd name="T29" fmla="*/ 18 h 24"/>
                <a:gd name="T30" fmla="*/ 30 w 30"/>
                <a:gd name="T31" fmla="*/ 24 h 24"/>
                <a:gd name="T32" fmla="*/ 30 w 30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24"/>
                <a:gd name="T53" fmla="*/ 30 w 30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24">
                  <a:moveTo>
                    <a:pt x="30" y="24"/>
                  </a:moveTo>
                  <a:lnTo>
                    <a:pt x="30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17" name="Freeform 48"/>
            <p:cNvSpPr>
              <a:spLocks/>
            </p:cNvSpPr>
            <p:nvPr/>
          </p:nvSpPr>
          <p:spPr bwMode="auto">
            <a:xfrm>
              <a:off x="5173" y="1135"/>
              <a:ext cx="36" cy="24"/>
            </a:xfrm>
            <a:custGeom>
              <a:avLst/>
              <a:gdLst>
                <a:gd name="T0" fmla="*/ 36 w 36"/>
                <a:gd name="T1" fmla="*/ 24 h 24"/>
                <a:gd name="T2" fmla="*/ 30 w 36"/>
                <a:gd name="T3" fmla="*/ 24 h 24"/>
                <a:gd name="T4" fmla="*/ 24 w 36"/>
                <a:gd name="T5" fmla="*/ 18 h 24"/>
                <a:gd name="T6" fmla="*/ 18 w 36"/>
                <a:gd name="T7" fmla="*/ 12 h 24"/>
                <a:gd name="T8" fmla="*/ 12 w 36"/>
                <a:gd name="T9" fmla="*/ 12 h 24"/>
                <a:gd name="T10" fmla="*/ 6 w 36"/>
                <a:gd name="T11" fmla="*/ 6 h 24"/>
                <a:gd name="T12" fmla="*/ 6 w 36"/>
                <a:gd name="T13" fmla="*/ 6 h 24"/>
                <a:gd name="T14" fmla="*/ 0 w 36"/>
                <a:gd name="T15" fmla="*/ 0 h 24"/>
                <a:gd name="T16" fmla="*/ 0 w 36"/>
                <a:gd name="T17" fmla="*/ 6 h 24"/>
                <a:gd name="T18" fmla="*/ 0 w 36"/>
                <a:gd name="T19" fmla="*/ 6 h 24"/>
                <a:gd name="T20" fmla="*/ 6 w 36"/>
                <a:gd name="T21" fmla="*/ 12 h 24"/>
                <a:gd name="T22" fmla="*/ 12 w 36"/>
                <a:gd name="T23" fmla="*/ 18 h 24"/>
                <a:gd name="T24" fmla="*/ 18 w 36"/>
                <a:gd name="T25" fmla="*/ 18 h 24"/>
                <a:gd name="T26" fmla="*/ 24 w 36"/>
                <a:gd name="T27" fmla="*/ 24 h 24"/>
                <a:gd name="T28" fmla="*/ 24 w 36"/>
                <a:gd name="T29" fmla="*/ 24 h 24"/>
                <a:gd name="T30" fmla="*/ 30 w 36"/>
                <a:gd name="T31" fmla="*/ 24 h 24"/>
                <a:gd name="T32" fmla="*/ 36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36" y="24"/>
                  </a:moveTo>
                  <a:lnTo>
                    <a:pt x="30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6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18" name="Freeform 49"/>
            <p:cNvSpPr>
              <a:spLocks/>
            </p:cNvSpPr>
            <p:nvPr/>
          </p:nvSpPr>
          <p:spPr bwMode="auto">
            <a:xfrm>
              <a:off x="5179" y="1165"/>
              <a:ext cx="30" cy="12"/>
            </a:xfrm>
            <a:custGeom>
              <a:avLst/>
              <a:gdLst>
                <a:gd name="T0" fmla="*/ 30 w 30"/>
                <a:gd name="T1" fmla="*/ 12 h 12"/>
                <a:gd name="T2" fmla="*/ 24 w 30"/>
                <a:gd name="T3" fmla="*/ 12 h 12"/>
                <a:gd name="T4" fmla="*/ 24 w 30"/>
                <a:gd name="T5" fmla="*/ 6 h 12"/>
                <a:gd name="T6" fmla="*/ 18 w 30"/>
                <a:gd name="T7" fmla="*/ 6 h 12"/>
                <a:gd name="T8" fmla="*/ 12 w 30"/>
                <a:gd name="T9" fmla="*/ 6 h 12"/>
                <a:gd name="T10" fmla="*/ 6 w 30"/>
                <a:gd name="T11" fmla="*/ 0 h 12"/>
                <a:gd name="T12" fmla="*/ 6 w 30"/>
                <a:gd name="T13" fmla="*/ 0 h 12"/>
                <a:gd name="T14" fmla="*/ 0 w 30"/>
                <a:gd name="T15" fmla="*/ 0 h 12"/>
                <a:gd name="T16" fmla="*/ 0 w 30"/>
                <a:gd name="T17" fmla="*/ 6 h 12"/>
                <a:gd name="T18" fmla="*/ 0 w 30"/>
                <a:gd name="T19" fmla="*/ 6 h 12"/>
                <a:gd name="T20" fmla="*/ 6 w 30"/>
                <a:gd name="T21" fmla="*/ 12 h 12"/>
                <a:gd name="T22" fmla="*/ 6 w 30"/>
                <a:gd name="T23" fmla="*/ 12 h 12"/>
                <a:gd name="T24" fmla="*/ 12 w 30"/>
                <a:gd name="T25" fmla="*/ 12 h 12"/>
                <a:gd name="T26" fmla="*/ 18 w 30"/>
                <a:gd name="T27" fmla="*/ 12 h 12"/>
                <a:gd name="T28" fmla="*/ 24 w 30"/>
                <a:gd name="T29" fmla="*/ 12 h 12"/>
                <a:gd name="T30" fmla="*/ 30 w 30"/>
                <a:gd name="T31" fmla="*/ 12 h 12"/>
                <a:gd name="T32" fmla="*/ 30 w 30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2"/>
                <a:gd name="T53" fmla="*/ 30 w 3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2">
                  <a:moveTo>
                    <a:pt x="30" y="12"/>
                  </a:moveTo>
                  <a:lnTo>
                    <a:pt x="24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19" name="Freeform 50"/>
            <p:cNvSpPr>
              <a:spLocks/>
            </p:cNvSpPr>
            <p:nvPr/>
          </p:nvSpPr>
          <p:spPr bwMode="auto">
            <a:xfrm>
              <a:off x="5185" y="1189"/>
              <a:ext cx="30" cy="6"/>
            </a:xfrm>
            <a:custGeom>
              <a:avLst/>
              <a:gdLst>
                <a:gd name="T0" fmla="*/ 30 w 30"/>
                <a:gd name="T1" fmla="*/ 6 h 6"/>
                <a:gd name="T2" fmla="*/ 24 w 30"/>
                <a:gd name="T3" fmla="*/ 0 h 6"/>
                <a:gd name="T4" fmla="*/ 18 w 30"/>
                <a:gd name="T5" fmla="*/ 0 h 6"/>
                <a:gd name="T6" fmla="*/ 18 w 30"/>
                <a:gd name="T7" fmla="*/ 0 h 6"/>
                <a:gd name="T8" fmla="*/ 12 w 30"/>
                <a:gd name="T9" fmla="*/ 0 h 6"/>
                <a:gd name="T10" fmla="*/ 6 w 30"/>
                <a:gd name="T11" fmla="*/ 0 h 6"/>
                <a:gd name="T12" fmla="*/ 6 w 30"/>
                <a:gd name="T13" fmla="*/ 0 h 6"/>
                <a:gd name="T14" fmla="*/ 0 w 30"/>
                <a:gd name="T15" fmla="*/ 0 h 6"/>
                <a:gd name="T16" fmla="*/ 0 w 30"/>
                <a:gd name="T17" fmla="*/ 0 h 6"/>
                <a:gd name="T18" fmla="*/ 0 w 30"/>
                <a:gd name="T19" fmla="*/ 0 h 6"/>
                <a:gd name="T20" fmla="*/ 6 w 30"/>
                <a:gd name="T21" fmla="*/ 6 h 6"/>
                <a:gd name="T22" fmla="*/ 6 w 30"/>
                <a:gd name="T23" fmla="*/ 6 h 6"/>
                <a:gd name="T24" fmla="*/ 12 w 30"/>
                <a:gd name="T25" fmla="*/ 6 h 6"/>
                <a:gd name="T26" fmla="*/ 18 w 30"/>
                <a:gd name="T27" fmla="*/ 6 h 6"/>
                <a:gd name="T28" fmla="*/ 18 w 30"/>
                <a:gd name="T29" fmla="*/ 6 h 6"/>
                <a:gd name="T30" fmla="*/ 24 w 30"/>
                <a:gd name="T31" fmla="*/ 6 h 6"/>
                <a:gd name="T32" fmla="*/ 30 w 30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30" y="6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20" name="Freeform 51"/>
            <p:cNvSpPr>
              <a:spLocks/>
            </p:cNvSpPr>
            <p:nvPr/>
          </p:nvSpPr>
          <p:spPr bwMode="auto">
            <a:xfrm>
              <a:off x="5191" y="1201"/>
              <a:ext cx="24" cy="6"/>
            </a:xfrm>
            <a:custGeom>
              <a:avLst/>
              <a:gdLst>
                <a:gd name="T0" fmla="*/ 24 w 24"/>
                <a:gd name="T1" fmla="*/ 6 h 6"/>
                <a:gd name="T2" fmla="*/ 24 w 24"/>
                <a:gd name="T3" fmla="*/ 6 h 6"/>
                <a:gd name="T4" fmla="*/ 18 w 24"/>
                <a:gd name="T5" fmla="*/ 0 h 6"/>
                <a:gd name="T6" fmla="*/ 18 w 24"/>
                <a:gd name="T7" fmla="*/ 0 h 6"/>
                <a:gd name="T8" fmla="*/ 12 w 24"/>
                <a:gd name="T9" fmla="*/ 0 h 6"/>
                <a:gd name="T10" fmla="*/ 6 w 24"/>
                <a:gd name="T11" fmla="*/ 0 h 6"/>
                <a:gd name="T12" fmla="*/ 6 w 24"/>
                <a:gd name="T13" fmla="*/ 0 h 6"/>
                <a:gd name="T14" fmla="*/ 0 w 24"/>
                <a:gd name="T15" fmla="*/ 6 h 6"/>
                <a:gd name="T16" fmla="*/ 0 w 24"/>
                <a:gd name="T17" fmla="*/ 6 h 6"/>
                <a:gd name="T18" fmla="*/ 0 w 24"/>
                <a:gd name="T19" fmla="*/ 6 h 6"/>
                <a:gd name="T20" fmla="*/ 0 w 24"/>
                <a:gd name="T21" fmla="*/ 6 h 6"/>
                <a:gd name="T22" fmla="*/ 6 w 24"/>
                <a:gd name="T23" fmla="*/ 6 h 6"/>
                <a:gd name="T24" fmla="*/ 6 w 24"/>
                <a:gd name="T25" fmla="*/ 6 h 6"/>
                <a:gd name="T26" fmla="*/ 12 w 24"/>
                <a:gd name="T27" fmla="*/ 6 h 6"/>
                <a:gd name="T28" fmla="*/ 18 w 24"/>
                <a:gd name="T29" fmla="*/ 6 h 6"/>
                <a:gd name="T30" fmla="*/ 24 w 24"/>
                <a:gd name="T31" fmla="*/ 6 h 6"/>
                <a:gd name="T32" fmla="*/ 24 w 24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24" y="6"/>
                  </a:moveTo>
                  <a:lnTo>
                    <a:pt x="24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21" name="Freeform 52"/>
            <p:cNvSpPr>
              <a:spLocks/>
            </p:cNvSpPr>
            <p:nvPr/>
          </p:nvSpPr>
          <p:spPr bwMode="auto">
            <a:xfrm>
              <a:off x="5197" y="1213"/>
              <a:ext cx="24" cy="12"/>
            </a:xfrm>
            <a:custGeom>
              <a:avLst/>
              <a:gdLst>
                <a:gd name="T0" fmla="*/ 24 w 24"/>
                <a:gd name="T1" fmla="*/ 12 h 12"/>
                <a:gd name="T2" fmla="*/ 24 w 24"/>
                <a:gd name="T3" fmla="*/ 6 h 12"/>
                <a:gd name="T4" fmla="*/ 24 w 24"/>
                <a:gd name="T5" fmla="*/ 6 h 12"/>
                <a:gd name="T6" fmla="*/ 18 w 24"/>
                <a:gd name="T7" fmla="*/ 6 h 12"/>
                <a:gd name="T8" fmla="*/ 18 w 24"/>
                <a:gd name="T9" fmla="*/ 0 h 12"/>
                <a:gd name="T10" fmla="*/ 12 w 24"/>
                <a:gd name="T11" fmla="*/ 0 h 12"/>
                <a:gd name="T12" fmla="*/ 6 w 24"/>
                <a:gd name="T13" fmla="*/ 0 h 12"/>
                <a:gd name="T14" fmla="*/ 6 w 24"/>
                <a:gd name="T15" fmla="*/ 0 h 12"/>
                <a:gd name="T16" fmla="*/ 0 w 24"/>
                <a:gd name="T17" fmla="*/ 6 h 12"/>
                <a:gd name="T18" fmla="*/ 0 w 24"/>
                <a:gd name="T19" fmla="*/ 6 h 12"/>
                <a:gd name="T20" fmla="*/ 6 w 24"/>
                <a:gd name="T21" fmla="*/ 12 h 12"/>
                <a:gd name="T22" fmla="*/ 6 w 24"/>
                <a:gd name="T23" fmla="*/ 12 h 12"/>
                <a:gd name="T24" fmla="*/ 12 w 24"/>
                <a:gd name="T25" fmla="*/ 12 h 12"/>
                <a:gd name="T26" fmla="*/ 18 w 24"/>
                <a:gd name="T27" fmla="*/ 12 h 12"/>
                <a:gd name="T28" fmla="*/ 18 w 24"/>
                <a:gd name="T29" fmla="*/ 12 h 12"/>
                <a:gd name="T30" fmla="*/ 24 w 24"/>
                <a:gd name="T31" fmla="*/ 12 h 12"/>
                <a:gd name="T32" fmla="*/ 24 w 24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2"/>
                <a:gd name="T53" fmla="*/ 24 w 2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2">
                  <a:moveTo>
                    <a:pt x="24" y="12"/>
                  </a:moveTo>
                  <a:lnTo>
                    <a:pt x="24" y="6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22" name="Freeform 53"/>
            <p:cNvSpPr>
              <a:spLocks/>
            </p:cNvSpPr>
            <p:nvPr/>
          </p:nvSpPr>
          <p:spPr bwMode="auto">
            <a:xfrm>
              <a:off x="5203" y="1225"/>
              <a:ext cx="24" cy="6"/>
            </a:xfrm>
            <a:custGeom>
              <a:avLst/>
              <a:gdLst>
                <a:gd name="T0" fmla="*/ 24 w 24"/>
                <a:gd name="T1" fmla="*/ 6 h 6"/>
                <a:gd name="T2" fmla="*/ 24 w 24"/>
                <a:gd name="T3" fmla="*/ 6 h 6"/>
                <a:gd name="T4" fmla="*/ 18 w 24"/>
                <a:gd name="T5" fmla="*/ 6 h 6"/>
                <a:gd name="T6" fmla="*/ 18 w 24"/>
                <a:gd name="T7" fmla="*/ 0 h 6"/>
                <a:gd name="T8" fmla="*/ 12 w 24"/>
                <a:gd name="T9" fmla="*/ 0 h 6"/>
                <a:gd name="T10" fmla="*/ 6 w 24"/>
                <a:gd name="T11" fmla="*/ 0 h 6"/>
                <a:gd name="T12" fmla="*/ 6 w 24"/>
                <a:gd name="T13" fmla="*/ 0 h 6"/>
                <a:gd name="T14" fmla="*/ 0 w 24"/>
                <a:gd name="T15" fmla="*/ 0 h 6"/>
                <a:gd name="T16" fmla="*/ 0 w 24"/>
                <a:gd name="T17" fmla="*/ 0 h 6"/>
                <a:gd name="T18" fmla="*/ 0 w 24"/>
                <a:gd name="T19" fmla="*/ 6 h 6"/>
                <a:gd name="T20" fmla="*/ 0 w 24"/>
                <a:gd name="T21" fmla="*/ 6 h 6"/>
                <a:gd name="T22" fmla="*/ 6 w 24"/>
                <a:gd name="T23" fmla="*/ 6 h 6"/>
                <a:gd name="T24" fmla="*/ 6 w 24"/>
                <a:gd name="T25" fmla="*/ 6 h 6"/>
                <a:gd name="T26" fmla="*/ 12 w 24"/>
                <a:gd name="T27" fmla="*/ 6 h 6"/>
                <a:gd name="T28" fmla="*/ 18 w 24"/>
                <a:gd name="T29" fmla="*/ 6 h 6"/>
                <a:gd name="T30" fmla="*/ 24 w 24"/>
                <a:gd name="T31" fmla="*/ 6 h 6"/>
                <a:gd name="T32" fmla="*/ 24 w 24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24" y="6"/>
                  </a:moveTo>
                  <a:lnTo>
                    <a:pt x="24" y="6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23" name="Freeform 54"/>
            <p:cNvSpPr>
              <a:spLocks/>
            </p:cNvSpPr>
            <p:nvPr/>
          </p:nvSpPr>
          <p:spPr bwMode="auto">
            <a:xfrm>
              <a:off x="5179" y="1033"/>
              <a:ext cx="24" cy="48"/>
            </a:xfrm>
            <a:custGeom>
              <a:avLst/>
              <a:gdLst>
                <a:gd name="T0" fmla="*/ 0 w 24"/>
                <a:gd name="T1" fmla="*/ 6 h 48"/>
                <a:gd name="T2" fmla="*/ 0 w 24"/>
                <a:gd name="T3" fmla="*/ 6 h 48"/>
                <a:gd name="T4" fmla="*/ 0 w 24"/>
                <a:gd name="T5" fmla="*/ 12 h 48"/>
                <a:gd name="T6" fmla="*/ 6 w 24"/>
                <a:gd name="T7" fmla="*/ 18 h 48"/>
                <a:gd name="T8" fmla="*/ 12 w 24"/>
                <a:gd name="T9" fmla="*/ 24 h 48"/>
                <a:gd name="T10" fmla="*/ 18 w 24"/>
                <a:gd name="T11" fmla="*/ 30 h 48"/>
                <a:gd name="T12" fmla="*/ 18 w 24"/>
                <a:gd name="T13" fmla="*/ 36 h 48"/>
                <a:gd name="T14" fmla="*/ 24 w 24"/>
                <a:gd name="T15" fmla="*/ 42 h 48"/>
                <a:gd name="T16" fmla="*/ 24 w 24"/>
                <a:gd name="T17" fmla="*/ 48 h 48"/>
                <a:gd name="T18" fmla="*/ 24 w 24"/>
                <a:gd name="T19" fmla="*/ 36 h 48"/>
                <a:gd name="T20" fmla="*/ 18 w 24"/>
                <a:gd name="T21" fmla="*/ 30 h 48"/>
                <a:gd name="T22" fmla="*/ 18 w 24"/>
                <a:gd name="T23" fmla="*/ 24 h 48"/>
                <a:gd name="T24" fmla="*/ 12 w 24"/>
                <a:gd name="T25" fmla="*/ 18 h 48"/>
                <a:gd name="T26" fmla="*/ 6 w 24"/>
                <a:gd name="T27" fmla="*/ 12 h 48"/>
                <a:gd name="T28" fmla="*/ 6 w 24"/>
                <a:gd name="T29" fmla="*/ 6 h 48"/>
                <a:gd name="T30" fmla="*/ 0 w 24"/>
                <a:gd name="T31" fmla="*/ 0 h 48"/>
                <a:gd name="T32" fmla="*/ 0 w 24"/>
                <a:gd name="T33" fmla="*/ 6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8"/>
                <a:gd name="T53" fmla="*/ 24 w 24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8">
                  <a:moveTo>
                    <a:pt x="0" y="6"/>
                  </a:move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24" y="36"/>
                  </a:lnTo>
                  <a:lnTo>
                    <a:pt x="18" y="30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24" name="Freeform 55"/>
            <p:cNvSpPr>
              <a:spLocks/>
            </p:cNvSpPr>
            <p:nvPr/>
          </p:nvSpPr>
          <p:spPr bwMode="auto">
            <a:xfrm>
              <a:off x="5191" y="1027"/>
              <a:ext cx="12" cy="36"/>
            </a:xfrm>
            <a:custGeom>
              <a:avLst/>
              <a:gdLst>
                <a:gd name="T0" fmla="*/ 12 w 12"/>
                <a:gd name="T1" fmla="*/ 36 h 36"/>
                <a:gd name="T2" fmla="*/ 12 w 12"/>
                <a:gd name="T3" fmla="*/ 24 h 36"/>
                <a:gd name="T4" fmla="*/ 6 w 12"/>
                <a:gd name="T5" fmla="*/ 12 h 36"/>
                <a:gd name="T6" fmla="*/ 0 w 12"/>
                <a:gd name="T7" fmla="*/ 6 h 36"/>
                <a:gd name="T8" fmla="*/ 0 w 12"/>
                <a:gd name="T9" fmla="*/ 0 h 36"/>
                <a:gd name="T10" fmla="*/ 0 w 12"/>
                <a:gd name="T11" fmla="*/ 6 h 36"/>
                <a:gd name="T12" fmla="*/ 0 w 12"/>
                <a:gd name="T13" fmla="*/ 6 h 36"/>
                <a:gd name="T14" fmla="*/ 0 w 12"/>
                <a:gd name="T15" fmla="*/ 12 h 36"/>
                <a:gd name="T16" fmla="*/ 6 w 12"/>
                <a:gd name="T17" fmla="*/ 18 h 36"/>
                <a:gd name="T18" fmla="*/ 6 w 12"/>
                <a:gd name="T19" fmla="*/ 24 h 36"/>
                <a:gd name="T20" fmla="*/ 12 w 12"/>
                <a:gd name="T21" fmla="*/ 30 h 36"/>
                <a:gd name="T22" fmla="*/ 12 w 12"/>
                <a:gd name="T23" fmla="*/ 30 h 36"/>
                <a:gd name="T24" fmla="*/ 12 w 12"/>
                <a:gd name="T25" fmla="*/ 36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36"/>
                <a:gd name="T41" fmla="*/ 12 w 12"/>
                <a:gd name="T42" fmla="*/ 36 h 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36">
                  <a:moveTo>
                    <a:pt x="12" y="36"/>
                  </a:moveTo>
                  <a:lnTo>
                    <a:pt x="12" y="24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2" y="30"/>
                  </a:lnTo>
                  <a:lnTo>
                    <a:pt x="12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25" name="Freeform 56"/>
            <p:cNvSpPr>
              <a:spLocks/>
            </p:cNvSpPr>
            <p:nvPr/>
          </p:nvSpPr>
          <p:spPr bwMode="auto">
            <a:xfrm>
              <a:off x="5275" y="1147"/>
              <a:ext cx="48" cy="161"/>
            </a:xfrm>
            <a:custGeom>
              <a:avLst/>
              <a:gdLst>
                <a:gd name="T0" fmla="*/ 12 w 48"/>
                <a:gd name="T1" fmla="*/ 161 h 161"/>
                <a:gd name="T2" fmla="*/ 6 w 48"/>
                <a:gd name="T3" fmla="*/ 161 h 161"/>
                <a:gd name="T4" fmla="*/ 6 w 48"/>
                <a:gd name="T5" fmla="*/ 161 h 161"/>
                <a:gd name="T6" fmla="*/ 6 w 48"/>
                <a:gd name="T7" fmla="*/ 161 h 161"/>
                <a:gd name="T8" fmla="*/ 0 w 48"/>
                <a:gd name="T9" fmla="*/ 161 h 161"/>
                <a:gd name="T10" fmla="*/ 18 w 48"/>
                <a:gd name="T11" fmla="*/ 143 h 161"/>
                <a:gd name="T12" fmla="*/ 30 w 48"/>
                <a:gd name="T13" fmla="*/ 120 h 161"/>
                <a:gd name="T14" fmla="*/ 42 w 48"/>
                <a:gd name="T15" fmla="*/ 102 h 161"/>
                <a:gd name="T16" fmla="*/ 42 w 48"/>
                <a:gd name="T17" fmla="*/ 78 h 161"/>
                <a:gd name="T18" fmla="*/ 48 w 48"/>
                <a:gd name="T19" fmla="*/ 54 h 161"/>
                <a:gd name="T20" fmla="*/ 42 w 48"/>
                <a:gd name="T21" fmla="*/ 36 h 161"/>
                <a:gd name="T22" fmla="*/ 42 w 48"/>
                <a:gd name="T23" fmla="*/ 18 h 161"/>
                <a:gd name="T24" fmla="*/ 42 w 48"/>
                <a:gd name="T25" fmla="*/ 0 h 161"/>
                <a:gd name="T26" fmla="*/ 48 w 48"/>
                <a:gd name="T27" fmla="*/ 12 h 161"/>
                <a:gd name="T28" fmla="*/ 48 w 48"/>
                <a:gd name="T29" fmla="*/ 30 h 161"/>
                <a:gd name="T30" fmla="*/ 48 w 48"/>
                <a:gd name="T31" fmla="*/ 54 h 161"/>
                <a:gd name="T32" fmla="*/ 48 w 48"/>
                <a:gd name="T33" fmla="*/ 78 h 161"/>
                <a:gd name="T34" fmla="*/ 42 w 48"/>
                <a:gd name="T35" fmla="*/ 108 h 161"/>
                <a:gd name="T36" fmla="*/ 36 w 48"/>
                <a:gd name="T37" fmla="*/ 132 h 161"/>
                <a:gd name="T38" fmla="*/ 24 w 48"/>
                <a:gd name="T39" fmla="*/ 149 h 161"/>
                <a:gd name="T40" fmla="*/ 12 w 48"/>
                <a:gd name="T41" fmla="*/ 161 h 16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8"/>
                <a:gd name="T64" fmla="*/ 0 h 161"/>
                <a:gd name="T65" fmla="*/ 48 w 48"/>
                <a:gd name="T66" fmla="*/ 161 h 16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8" h="161">
                  <a:moveTo>
                    <a:pt x="12" y="161"/>
                  </a:moveTo>
                  <a:lnTo>
                    <a:pt x="6" y="161"/>
                  </a:lnTo>
                  <a:lnTo>
                    <a:pt x="0" y="161"/>
                  </a:lnTo>
                  <a:lnTo>
                    <a:pt x="18" y="143"/>
                  </a:lnTo>
                  <a:lnTo>
                    <a:pt x="30" y="120"/>
                  </a:lnTo>
                  <a:lnTo>
                    <a:pt x="42" y="102"/>
                  </a:lnTo>
                  <a:lnTo>
                    <a:pt x="42" y="78"/>
                  </a:lnTo>
                  <a:lnTo>
                    <a:pt x="48" y="54"/>
                  </a:lnTo>
                  <a:lnTo>
                    <a:pt x="42" y="36"/>
                  </a:lnTo>
                  <a:lnTo>
                    <a:pt x="42" y="18"/>
                  </a:lnTo>
                  <a:lnTo>
                    <a:pt x="42" y="0"/>
                  </a:lnTo>
                  <a:lnTo>
                    <a:pt x="48" y="12"/>
                  </a:lnTo>
                  <a:lnTo>
                    <a:pt x="48" y="30"/>
                  </a:lnTo>
                  <a:lnTo>
                    <a:pt x="48" y="54"/>
                  </a:lnTo>
                  <a:lnTo>
                    <a:pt x="48" y="78"/>
                  </a:lnTo>
                  <a:lnTo>
                    <a:pt x="42" y="108"/>
                  </a:lnTo>
                  <a:lnTo>
                    <a:pt x="36" y="132"/>
                  </a:lnTo>
                  <a:lnTo>
                    <a:pt x="24" y="149"/>
                  </a:lnTo>
                  <a:lnTo>
                    <a:pt x="12" y="161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26" name="Freeform 57"/>
            <p:cNvSpPr>
              <a:spLocks/>
            </p:cNvSpPr>
            <p:nvPr/>
          </p:nvSpPr>
          <p:spPr bwMode="auto">
            <a:xfrm>
              <a:off x="5287" y="1153"/>
              <a:ext cx="36" cy="18"/>
            </a:xfrm>
            <a:custGeom>
              <a:avLst/>
              <a:gdLst>
                <a:gd name="T0" fmla="*/ 36 w 36"/>
                <a:gd name="T1" fmla="*/ 18 h 18"/>
                <a:gd name="T2" fmla="*/ 30 w 36"/>
                <a:gd name="T3" fmla="*/ 18 h 18"/>
                <a:gd name="T4" fmla="*/ 30 w 36"/>
                <a:gd name="T5" fmla="*/ 12 h 18"/>
                <a:gd name="T6" fmla="*/ 24 w 36"/>
                <a:gd name="T7" fmla="*/ 6 h 18"/>
                <a:gd name="T8" fmla="*/ 18 w 36"/>
                <a:gd name="T9" fmla="*/ 6 h 18"/>
                <a:gd name="T10" fmla="*/ 12 w 36"/>
                <a:gd name="T11" fmla="*/ 0 h 18"/>
                <a:gd name="T12" fmla="*/ 6 w 36"/>
                <a:gd name="T13" fmla="*/ 0 h 18"/>
                <a:gd name="T14" fmla="*/ 6 w 36"/>
                <a:gd name="T15" fmla="*/ 0 h 18"/>
                <a:gd name="T16" fmla="*/ 0 w 36"/>
                <a:gd name="T17" fmla="*/ 0 h 18"/>
                <a:gd name="T18" fmla="*/ 0 w 36"/>
                <a:gd name="T19" fmla="*/ 0 h 18"/>
                <a:gd name="T20" fmla="*/ 6 w 36"/>
                <a:gd name="T21" fmla="*/ 0 h 18"/>
                <a:gd name="T22" fmla="*/ 6 w 36"/>
                <a:gd name="T23" fmla="*/ 6 h 18"/>
                <a:gd name="T24" fmla="*/ 12 w 36"/>
                <a:gd name="T25" fmla="*/ 6 h 18"/>
                <a:gd name="T26" fmla="*/ 18 w 36"/>
                <a:gd name="T27" fmla="*/ 12 h 18"/>
                <a:gd name="T28" fmla="*/ 24 w 36"/>
                <a:gd name="T29" fmla="*/ 12 h 18"/>
                <a:gd name="T30" fmla="*/ 30 w 36"/>
                <a:gd name="T31" fmla="*/ 18 h 18"/>
                <a:gd name="T32" fmla="*/ 36 w 36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36" y="18"/>
                  </a:moveTo>
                  <a:lnTo>
                    <a:pt x="30" y="18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27" name="Freeform 58"/>
            <p:cNvSpPr>
              <a:spLocks/>
            </p:cNvSpPr>
            <p:nvPr/>
          </p:nvSpPr>
          <p:spPr bwMode="auto">
            <a:xfrm>
              <a:off x="5287" y="1153"/>
              <a:ext cx="36" cy="36"/>
            </a:xfrm>
            <a:custGeom>
              <a:avLst/>
              <a:gdLst>
                <a:gd name="T0" fmla="*/ 0 w 36"/>
                <a:gd name="T1" fmla="*/ 6 h 36"/>
                <a:gd name="T2" fmla="*/ 0 w 36"/>
                <a:gd name="T3" fmla="*/ 0 h 36"/>
                <a:gd name="T4" fmla="*/ 6 w 36"/>
                <a:gd name="T5" fmla="*/ 6 h 36"/>
                <a:gd name="T6" fmla="*/ 6 w 36"/>
                <a:gd name="T7" fmla="*/ 6 h 36"/>
                <a:gd name="T8" fmla="*/ 18 w 36"/>
                <a:gd name="T9" fmla="*/ 12 h 36"/>
                <a:gd name="T10" fmla="*/ 24 w 36"/>
                <a:gd name="T11" fmla="*/ 18 h 36"/>
                <a:gd name="T12" fmla="*/ 30 w 36"/>
                <a:gd name="T13" fmla="*/ 24 h 36"/>
                <a:gd name="T14" fmla="*/ 30 w 36"/>
                <a:gd name="T15" fmla="*/ 30 h 36"/>
                <a:gd name="T16" fmla="*/ 36 w 36"/>
                <a:gd name="T17" fmla="*/ 36 h 36"/>
                <a:gd name="T18" fmla="*/ 30 w 36"/>
                <a:gd name="T19" fmla="*/ 30 h 36"/>
                <a:gd name="T20" fmla="*/ 24 w 36"/>
                <a:gd name="T21" fmla="*/ 30 h 36"/>
                <a:gd name="T22" fmla="*/ 18 w 36"/>
                <a:gd name="T23" fmla="*/ 24 h 36"/>
                <a:gd name="T24" fmla="*/ 12 w 36"/>
                <a:gd name="T25" fmla="*/ 18 h 36"/>
                <a:gd name="T26" fmla="*/ 6 w 36"/>
                <a:gd name="T27" fmla="*/ 12 h 36"/>
                <a:gd name="T28" fmla="*/ 0 w 36"/>
                <a:gd name="T29" fmla="*/ 6 h 36"/>
                <a:gd name="T30" fmla="*/ 0 w 36"/>
                <a:gd name="T31" fmla="*/ 6 h 36"/>
                <a:gd name="T32" fmla="*/ 0 w 36"/>
                <a:gd name="T33" fmla="*/ 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0" y="6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8" y="12"/>
                  </a:lnTo>
                  <a:lnTo>
                    <a:pt x="24" y="18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6" y="36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28" name="Freeform 59"/>
            <p:cNvSpPr>
              <a:spLocks/>
            </p:cNvSpPr>
            <p:nvPr/>
          </p:nvSpPr>
          <p:spPr bwMode="auto">
            <a:xfrm>
              <a:off x="5275" y="1177"/>
              <a:ext cx="48" cy="42"/>
            </a:xfrm>
            <a:custGeom>
              <a:avLst/>
              <a:gdLst>
                <a:gd name="T0" fmla="*/ 0 w 48"/>
                <a:gd name="T1" fmla="*/ 0 h 42"/>
                <a:gd name="T2" fmla="*/ 6 w 48"/>
                <a:gd name="T3" fmla="*/ 0 h 42"/>
                <a:gd name="T4" fmla="*/ 12 w 48"/>
                <a:gd name="T5" fmla="*/ 0 h 42"/>
                <a:gd name="T6" fmla="*/ 18 w 48"/>
                <a:gd name="T7" fmla="*/ 6 h 42"/>
                <a:gd name="T8" fmla="*/ 24 w 48"/>
                <a:gd name="T9" fmla="*/ 12 h 42"/>
                <a:gd name="T10" fmla="*/ 30 w 48"/>
                <a:gd name="T11" fmla="*/ 18 h 42"/>
                <a:gd name="T12" fmla="*/ 42 w 48"/>
                <a:gd name="T13" fmla="*/ 30 h 42"/>
                <a:gd name="T14" fmla="*/ 42 w 48"/>
                <a:gd name="T15" fmla="*/ 36 h 42"/>
                <a:gd name="T16" fmla="*/ 48 w 48"/>
                <a:gd name="T17" fmla="*/ 42 h 42"/>
                <a:gd name="T18" fmla="*/ 42 w 48"/>
                <a:gd name="T19" fmla="*/ 42 h 42"/>
                <a:gd name="T20" fmla="*/ 36 w 48"/>
                <a:gd name="T21" fmla="*/ 36 h 42"/>
                <a:gd name="T22" fmla="*/ 30 w 48"/>
                <a:gd name="T23" fmla="*/ 30 h 42"/>
                <a:gd name="T24" fmla="*/ 24 w 48"/>
                <a:gd name="T25" fmla="*/ 24 h 42"/>
                <a:gd name="T26" fmla="*/ 12 w 48"/>
                <a:gd name="T27" fmla="*/ 12 h 42"/>
                <a:gd name="T28" fmla="*/ 6 w 48"/>
                <a:gd name="T29" fmla="*/ 6 h 42"/>
                <a:gd name="T30" fmla="*/ 6 w 48"/>
                <a:gd name="T31" fmla="*/ 6 h 42"/>
                <a:gd name="T32" fmla="*/ 0 w 48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42"/>
                <a:gd name="T53" fmla="*/ 48 w 48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42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42" y="42"/>
                  </a:lnTo>
                  <a:lnTo>
                    <a:pt x="36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29" name="Freeform 60"/>
            <p:cNvSpPr>
              <a:spLocks/>
            </p:cNvSpPr>
            <p:nvPr/>
          </p:nvSpPr>
          <p:spPr bwMode="auto">
            <a:xfrm>
              <a:off x="5269" y="1213"/>
              <a:ext cx="48" cy="36"/>
            </a:xfrm>
            <a:custGeom>
              <a:avLst/>
              <a:gdLst>
                <a:gd name="T0" fmla="*/ 0 w 48"/>
                <a:gd name="T1" fmla="*/ 0 h 36"/>
                <a:gd name="T2" fmla="*/ 0 w 48"/>
                <a:gd name="T3" fmla="*/ 0 h 36"/>
                <a:gd name="T4" fmla="*/ 12 w 48"/>
                <a:gd name="T5" fmla="*/ 0 h 36"/>
                <a:gd name="T6" fmla="*/ 18 w 48"/>
                <a:gd name="T7" fmla="*/ 6 h 36"/>
                <a:gd name="T8" fmla="*/ 24 w 48"/>
                <a:gd name="T9" fmla="*/ 12 h 36"/>
                <a:gd name="T10" fmla="*/ 36 w 48"/>
                <a:gd name="T11" fmla="*/ 18 h 36"/>
                <a:gd name="T12" fmla="*/ 42 w 48"/>
                <a:gd name="T13" fmla="*/ 24 h 36"/>
                <a:gd name="T14" fmla="*/ 48 w 48"/>
                <a:gd name="T15" fmla="*/ 30 h 36"/>
                <a:gd name="T16" fmla="*/ 48 w 48"/>
                <a:gd name="T17" fmla="*/ 36 h 36"/>
                <a:gd name="T18" fmla="*/ 48 w 48"/>
                <a:gd name="T19" fmla="*/ 36 h 36"/>
                <a:gd name="T20" fmla="*/ 42 w 48"/>
                <a:gd name="T21" fmla="*/ 30 h 36"/>
                <a:gd name="T22" fmla="*/ 30 w 48"/>
                <a:gd name="T23" fmla="*/ 24 h 36"/>
                <a:gd name="T24" fmla="*/ 24 w 48"/>
                <a:gd name="T25" fmla="*/ 18 h 36"/>
                <a:gd name="T26" fmla="*/ 12 w 48"/>
                <a:gd name="T27" fmla="*/ 12 h 36"/>
                <a:gd name="T28" fmla="*/ 6 w 48"/>
                <a:gd name="T29" fmla="*/ 6 h 36"/>
                <a:gd name="T30" fmla="*/ 0 w 48"/>
                <a:gd name="T31" fmla="*/ 0 h 36"/>
                <a:gd name="T32" fmla="*/ 0 w 48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36"/>
                <a:gd name="T53" fmla="*/ 48 w 48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36">
                  <a:moveTo>
                    <a:pt x="0" y="0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42" y="30"/>
                  </a:lnTo>
                  <a:lnTo>
                    <a:pt x="30" y="24"/>
                  </a:lnTo>
                  <a:lnTo>
                    <a:pt x="24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30" name="Freeform 61"/>
            <p:cNvSpPr>
              <a:spLocks/>
            </p:cNvSpPr>
            <p:nvPr/>
          </p:nvSpPr>
          <p:spPr bwMode="auto">
            <a:xfrm>
              <a:off x="5269" y="1225"/>
              <a:ext cx="42" cy="36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6 w 42"/>
                <a:gd name="T5" fmla="*/ 6 h 36"/>
                <a:gd name="T6" fmla="*/ 12 w 42"/>
                <a:gd name="T7" fmla="*/ 6 h 36"/>
                <a:gd name="T8" fmla="*/ 24 w 42"/>
                <a:gd name="T9" fmla="*/ 12 h 36"/>
                <a:gd name="T10" fmla="*/ 30 w 42"/>
                <a:gd name="T11" fmla="*/ 18 h 36"/>
                <a:gd name="T12" fmla="*/ 36 w 42"/>
                <a:gd name="T13" fmla="*/ 24 h 36"/>
                <a:gd name="T14" fmla="*/ 42 w 42"/>
                <a:gd name="T15" fmla="*/ 30 h 36"/>
                <a:gd name="T16" fmla="*/ 42 w 42"/>
                <a:gd name="T17" fmla="*/ 36 h 36"/>
                <a:gd name="T18" fmla="*/ 42 w 42"/>
                <a:gd name="T19" fmla="*/ 36 h 36"/>
                <a:gd name="T20" fmla="*/ 30 w 42"/>
                <a:gd name="T21" fmla="*/ 30 h 36"/>
                <a:gd name="T22" fmla="*/ 24 w 42"/>
                <a:gd name="T23" fmla="*/ 24 h 36"/>
                <a:gd name="T24" fmla="*/ 18 w 42"/>
                <a:gd name="T25" fmla="*/ 18 h 36"/>
                <a:gd name="T26" fmla="*/ 6 w 42"/>
                <a:gd name="T27" fmla="*/ 12 h 36"/>
                <a:gd name="T28" fmla="*/ 0 w 42"/>
                <a:gd name="T29" fmla="*/ 12 h 36"/>
                <a:gd name="T30" fmla="*/ 0 w 42"/>
                <a:gd name="T31" fmla="*/ 6 h 36"/>
                <a:gd name="T32" fmla="*/ 0 w 42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6"/>
                <a:gd name="T53" fmla="*/ 42 w 42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6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31" name="Freeform 62"/>
            <p:cNvSpPr>
              <a:spLocks/>
            </p:cNvSpPr>
            <p:nvPr/>
          </p:nvSpPr>
          <p:spPr bwMode="auto">
            <a:xfrm>
              <a:off x="5269" y="1255"/>
              <a:ext cx="36" cy="30"/>
            </a:xfrm>
            <a:custGeom>
              <a:avLst/>
              <a:gdLst>
                <a:gd name="T0" fmla="*/ 0 w 36"/>
                <a:gd name="T1" fmla="*/ 0 h 30"/>
                <a:gd name="T2" fmla="*/ 0 w 36"/>
                <a:gd name="T3" fmla="*/ 0 h 30"/>
                <a:gd name="T4" fmla="*/ 6 w 36"/>
                <a:gd name="T5" fmla="*/ 0 h 30"/>
                <a:gd name="T6" fmla="*/ 12 w 36"/>
                <a:gd name="T7" fmla="*/ 6 h 30"/>
                <a:gd name="T8" fmla="*/ 18 w 36"/>
                <a:gd name="T9" fmla="*/ 6 h 30"/>
                <a:gd name="T10" fmla="*/ 24 w 36"/>
                <a:gd name="T11" fmla="*/ 12 h 30"/>
                <a:gd name="T12" fmla="*/ 30 w 36"/>
                <a:gd name="T13" fmla="*/ 18 h 30"/>
                <a:gd name="T14" fmla="*/ 36 w 36"/>
                <a:gd name="T15" fmla="*/ 24 h 30"/>
                <a:gd name="T16" fmla="*/ 36 w 36"/>
                <a:gd name="T17" fmla="*/ 30 h 30"/>
                <a:gd name="T18" fmla="*/ 30 w 36"/>
                <a:gd name="T19" fmla="*/ 30 h 30"/>
                <a:gd name="T20" fmla="*/ 30 w 36"/>
                <a:gd name="T21" fmla="*/ 24 h 30"/>
                <a:gd name="T22" fmla="*/ 18 w 36"/>
                <a:gd name="T23" fmla="*/ 18 h 30"/>
                <a:gd name="T24" fmla="*/ 12 w 36"/>
                <a:gd name="T25" fmla="*/ 18 h 30"/>
                <a:gd name="T26" fmla="*/ 6 w 36"/>
                <a:gd name="T27" fmla="*/ 12 h 30"/>
                <a:gd name="T28" fmla="*/ 0 w 36"/>
                <a:gd name="T29" fmla="*/ 6 h 30"/>
                <a:gd name="T30" fmla="*/ 0 w 36"/>
                <a:gd name="T31" fmla="*/ 6 h 30"/>
                <a:gd name="T32" fmla="*/ 0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24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30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32" name="Freeform 63"/>
            <p:cNvSpPr>
              <a:spLocks/>
            </p:cNvSpPr>
            <p:nvPr/>
          </p:nvSpPr>
          <p:spPr bwMode="auto">
            <a:xfrm>
              <a:off x="5257" y="1296"/>
              <a:ext cx="24" cy="6"/>
            </a:xfrm>
            <a:custGeom>
              <a:avLst/>
              <a:gdLst>
                <a:gd name="T0" fmla="*/ 0 w 24"/>
                <a:gd name="T1" fmla="*/ 0 h 6"/>
                <a:gd name="T2" fmla="*/ 6 w 24"/>
                <a:gd name="T3" fmla="*/ 0 h 6"/>
                <a:gd name="T4" fmla="*/ 6 w 24"/>
                <a:gd name="T5" fmla="*/ 0 h 6"/>
                <a:gd name="T6" fmla="*/ 12 w 24"/>
                <a:gd name="T7" fmla="*/ 0 h 6"/>
                <a:gd name="T8" fmla="*/ 12 w 24"/>
                <a:gd name="T9" fmla="*/ 0 h 6"/>
                <a:gd name="T10" fmla="*/ 18 w 24"/>
                <a:gd name="T11" fmla="*/ 0 h 6"/>
                <a:gd name="T12" fmla="*/ 24 w 24"/>
                <a:gd name="T13" fmla="*/ 0 h 6"/>
                <a:gd name="T14" fmla="*/ 24 w 24"/>
                <a:gd name="T15" fmla="*/ 6 h 6"/>
                <a:gd name="T16" fmla="*/ 24 w 24"/>
                <a:gd name="T17" fmla="*/ 6 h 6"/>
                <a:gd name="T18" fmla="*/ 24 w 24"/>
                <a:gd name="T19" fmla="*/ 6 h 6"/>
                <a:gd name="T20" fmla="*/ 18 w 24"/>
                <a:gd name="T21" fmla="*/ 6 h 6"/>
                <a:gd name="T22" fmla="*/ 12 w 24"/>
                <a:gd name="T23" fmla="*/ 6 h 6"/>
                <a:gd name="T24" fmla="*/ 12 w 24"/>
                <a:gd name="T25" fmla="*/ 6 h 6"/>
                <a:gd name="T26" fmla="*/ 6 w 24"/>
                <a:gd name="T27" fmla="*/ 6 h 6"/>
                <a:gd name="T28" fmla="*/ 6 w 24"/>
                <a:gd name="T29" fmla="*/ 6 h 6"/>
                <a:gd name="T30" fmla="*/ 0 w 24"/>
                <a:gd name="T31" fmla="*/ 6 h 6"/>
                <a:gd name="T32" fmla="*/ 0 w 24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33" name="Freeform 64"/>
            <p:cNvSpPr>
              <a:spLocks/>
            </p:cNvSpPr>
            <p:nvPr/>
          </p:nvSpPr>
          <p:spPr bwMode="auto">
            <a:xfrm>
              <a:off x="5281" y="1171"/>
              <a:ext cx="42" cy="36"/>
            </a:xfrm>
            <a:custGeom>
              <a:avLst/>
              <a:gdLst>
                <a:gd name="T0" fmla="*/ 0 w 42"/>
                <a:gd name="T1" fmla="*/ 0 h 36"/>
                <a:gd name="T2" fmla="*/ 6 w 42"/>
                <a:gd name="T3" fmla="*/ 0 h 36"/>
                <a:gd name="T4" fmla="*/ 6 w 42"/>
                <a:gd name="T5" fmla="*/ 0 h 36"/>
                <a:gd name="T6" fmla="*/ 12 w 42"/>
                <a:gd name="T7" fmla="*/ 0 h 36"/>
                <a:gd name="T8" fmla="*/ 18 w 42"/>
                <a:gd name="T9" fmla="*/ 6 h 36"/>
                <a:gd name="T10" fmla="*/ 30 w 42"/>
                <a:gd name="T11" fmla="*/ 12 h 36"/>
                <a:gd name="T12" fmla="*/ 36 w 42"/>
                <a:gd name="T13" fmla="*/ 24 h 36"/>
                <a:gd name="T14" fmla="*/ 42 w 42"/>
                <a:gd name="T15" fmla="*/ 30 h 36"/>
                <a:gd name="T16" fmla="*/ 42 w 42"/>
                <a:gd name="T17" fmla="*/ 36 h 36"/>
                <a:gd name="T18" fmla="*/ 42 w 42"/>
                <a:gd name="T19" fmla="*/ 30 h 36"/>
                <a:gd name="T20" fmla="*/ 36 w 42"/>
                <a:gd name="T21" fmla="*/ 30 h 36"/>
                <a:gd name="T22" fmla="*/ 24 w 42"/>
                <a:gd name="T23" fmla="*/ 24 h 36"/>
                <a:gd name="T24" fmla="*/ 18 w 42"/>
                <a:gd name="T25" fmla="*/ 18 h 36"/>
                <a:gd name="T26" fmla="*/ 12 w 42"/>
                <a:gd name="T27" fmla="*/ 12 h 36"/>
                <a:gd name="T28" fmla="*/ 6 w 42"/>
                <a:gd name="T29" fmla="*/ 6 h 36"/>
                <a:gd name="T30" fmla="*/ 0 w 42"/>
                <a:gd name="T31" fmla="*/ 0 h 36"/>
                <a:gd name="T32" fmla="*/ 0 w 42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6"/>
                <a:gd name="T53" fmla="*/ 42 w 42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30" y="12"/>
                  </a:lnTo>
                  <a:lnTo>
                    <a:pt x="36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2" y="30"/>
                  </a:lnTo>
                  <a:lnTo>
                    <a:pt x="36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34" name="Freeform 65"/>
            <p:cNvSpPr>
              <a:spLocks/>
            </p:cNvSpPr>
            <p:nvPr/>
          </p:nvSpPr>
          <p:spPr bwMode="auto">
            <a:xfrm>
              <a:off x="5275" y="1195"/>
              <a:ext cx="48" cy="42"/>
            </a:xfrm>
            <a:custGeom>
              <a:avLst/>
              <a:gdLst>
                <a:gd name="T0" fmla="*/ 0 w 48"/>
                <a:gd name="T1" fmla="*/ 0 h 42"/>
                <a:gd name="T2" fmla="*/ 0 w 48"/>
                <a:gd name="T3" fmla="*/ 0 h 42"/>
                <a:gd name="T4" fmla="*/ 6 w 48"/>
                <a:gd name="T5" fmla="*/ 6 h 42"/>
                <a:gd name="T6" fmla="*/ 12 w 48"/>
                <a:gd name="T7" fmla="*/ 6 h 42"/>
                <a:gd name="T8" fmla="*/ 24 w 48"/>
                <a:gd name="T9" fmla="*/ 12 h 42"/>
                <a:gd name="T10" fmla="*/ 30 w 48"/>
                <a:gd name="T11" fmla="*/ 18 h 42"/>
                <a:gd name="T12" fmla="*/ 36 w 48"/>
                <a:gd name="T13" fmla="*/ 24 h 42"/>
                <a:gd name="T14" fmla="*/ 42 w 48"/>
                <a:gd name="T15" fmla="*/ 30 h 42"/>
                <a:gd name="T16" fmla="*/ 48 w 48"/>
                <a:gd name="T17" fmla="*/ 42 h 42"/>
                <a:gd name="T18" fmla="*/ 42 w 48"/>
                <a:gd name="T19" fmla="*/ 36 h 42"/>
                <a:gd name="T20" fmla="*/ 36 w 48"/>
                <a:gd name="T21" fmla="*/ 30 h 42"/>
                <a:gd name="T22" fmla="*/ 30 w 48"/>
                <a:gd name="T23" fmla="*/ 24 h 42"/>
                <a:gd name="T24" fmla="*/ 18 w 48"/>
                <a:gd name="T25" fmla="*/ 18 h 42"/>
                <a:gd name="T26" fmla="*/ 12 w 48"/>
                <a:gd name="T27" fmla="*/ 12 h 42"/>
                <a:gd name="T28" fmla="*/ 6 w 48"/>
                <a:gd name="T29" fmla="*/ 6 h 42"/>
                <a:gd name="T30" fmla="*/ 0 w 48"/>
                <a:gd name="T31" fmla="*/ 6 h 42"/>
                <a:gd name="T32" fmla="*/ 0 w 48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42"/>
                <a:gd name="T53" fmla="*/ 48 w 48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42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24"/>
                  </a:lnTo>
                  <a:lnTo>
                    <a:pt x="42" y="30"/>
                  </a:lnTo>
                  <a:lnTo>
                    <a:pt x="48" y="42"/>
                  </a:lnTo>
                  <a:lnTo>
                    <a:pt x="42" y="36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35" name="Freeform 66"/>
            <p:cNvSpPr>
              <a:spLocks/>
            </p:cNvSpPr>
            <p:nvPr/>
          </p:nvSpPr>
          <p:spPr bwMode="auto">
            <a:xfrm>
              <a:off x="5263" y="1243"/>
              <a:ext cx="48" cy="30"/>
            </a:xfrm>
            <a:custGeom>
              <a:avLst/>
              <a:gdLst>
                <a:gd name="T0" fmla="*/ 0 w 48"/>
                <a:gd name="T1" fmla="*/ 0 h 30"/>
                <a:gd name="T2" fmla="*/ 6 w 48"/>
                <a:gd name="T3" fmla="*/ 0 h 30"/>
                <a:gd name="T4" fmla="*/ 12 w 48"/>
                <a:gd name="T5" fmla="*/ 6 h 30"/>
                <a:gd name="T6" fmla="*/ 18 w 48"/>
                <a:gd name="T7" fmla="*/ 6 h 30"/>
                <a:gd name="T8" fmla="*/ 24 w 48"/>
                <a:gd name="T9" fmla="*/ 12 h 30"/>
                <a:gd name="T10" fmla="*/ 30 w 48"/>
                <a:gd name="T11" fmla="*/ 12 h 30"/>
                <a:gd name="T12" fmla="*/ 42 w 48"/>
                <a:gd name="T13" fmla="*/ 18 h 30"/>
                <a:gd name="T14" fmla="*/ 48 w 48"/>
                <a:gd name="T15" fmla="*/ 24 h 30"/>
                <a:gd name="T16" fmla="*/ 48 w 48"/>
                <a:gd name="T17" fmla="*/ 30 h 30"/>
                <a:gd name="T18" fmla="*/ 42 w 48"/>
                <a:gd name="T19" fmla="*/ 30 h 30"/>
                <a:gd name="T20" fmla="*/ 36 w 48"/>
                <a:gd name="T21" fmla="*/ 24 h 30"/>
                <a:gd name="T22" fmla="*/ 30 w 48"/>
                <a:gd name="T23" fmla="*/ 18 h 30"/>
                <a:gd name="T24" fmla="*/ 24 w 48"/>
                <a:gd name="T25" fmla="*/ 18 h 30"/>
                <a:gd name="T26" fmla="*/ 12 w 48"/>
                <a:gd name="T27" fmla="*/ 12 h 30"/>
                <a:gd name="T28" fmla="*/ 6 w 48"/>
                <a:gd name="T29" fmla="*/ 6 h 30"/>
                <a:gd name="T30" fmla="*/ 6 w 48"/>
                <a:gd name="T31" fmla="*/ 6 h 30"/>
                <a:gd name="T32" fmla="*/ 0 w 4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30"/>
                <a:gd name="T53" fmla="*/ 48 w 4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30">
                  <a:moveTo>
                    <a:pt x="0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48" y="30"/>
                  </a:lnTo>
                  <a:lnTo>
                    <a:pt x="42" y="30"/>
                  </a:lnTo>
                  <a:lnTo>
                    <a:pt x="36" y="24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36" name="Freeform 67"/>
            <p:cNvSpPr>
              <a:spLocks/>
            </p:cNvSpPr>
            <p:nvPr/>
          </p:nvSpPr>
          <p:spPr bwMode="auto">
            <a:xfrm>
              <a:off x="5263" y="1267"/>
              <a:ext cx="36" cy="29"/>
            </a:xfrm>
            <a:custGeom>
              <a:avLst/>
              <a:gdLst>
                <a:gd name="T0" fmla="*/ 0 w 36"/>
                <a:gd name="T1" fmla="*/ 0 h 29"/>
                <a:gd name="T2" fmla="*/ 6 w 36"/>
                <a:gd name="T3" fmla="*/ 0 h 29"/>
                <a:gd name="T4" fmla="*/ 6 w 36"/>
                <a:gd name="T5" fmla="*/ 0 h 29"/>
                <a:gd name="T6" fmla="*/ 12 w 36"/>
                <a:gd name="T7" fmla="*/ 6 h 29"/>
                <a:gd name="T8" fmla="*/ 18 w 36"/>
                <a:gd name="T9" fmla="*/ 6 h 29"/>
                <a:gd name="T10" fmla="*/ 24 w 36"/>
                <a:gd name="T11" fmla="*/ 12 h 29"/>
                <a:gd name="T12" fmla="*/ 30 w 36"/>
                <a:gd name="T13" fmla="*/ 18 h 29"/>
                <a:gd name="T14" fmla="*/ 36 w 36"/>
                <a:gd name="T15" fmla="*/ 23 h 29"/>
                <a:gd name="T16" fmla="*/ 36 w 36"/>
                <a:gd name="T17" fmla="*/ 29 h 29"/>
                <a:gd name="T18" fmla="*/ 36 w 36"/>
                <a:gd name="T19" fmla="*/ 23 h 29"/>
                <a:gd name="T20" fmla="*/ 30 w 36"/>
                <a:gd name="T21" fmla="*/ 23 h 29"/>
                <a:gd name="T22" fmla="*/ 24 w 36"/>
                <a:gd name="T23" fmla="*/ 18 h 29"/>
                <a:gd name="T24" fmla="*/ 18 w 36"/>
                <a:gd name="T25" fmla="*/ 12 h 29"/>
                <a:gd name="T26" fmla="*/ 12 w 36"/>
                <a:gd name="T27" fmla="*/ 6 h 29"/>
                <a:gd name="T28" fmla="*/ 6 w 36"/>
                <a:gd name="T29" fmla="*/ 6 h 29"/>
                <a:gd name="T30" fmla="*/ 6 w 36"/>
                <a:gd name="T31" fmla="*/ 0 h 29"/>
                <a:gd name="T32" fmla="*/ 0 w 36"/>
                <a:gd name="T33" fmla="*/ 0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9"/>
                <a:gd name="T53" fmla="*/ 36 w 36"/>
                <a:gd name="T54" fmla="*/ 29 h 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9">
                  <a:moveTo>
                    <a:pt x="0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23"/>
                  </a:lnTo>
                  <a:lnTo>
                    <a:pt x="36" y="29"/>
                  </a:lnTo>
                  <a:lnTo>
                    <a:pt x="36" y="23"/>
                  </a:lnTo>
                  <a:lnTo>
                    <a:pt x="30" y="23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37" name="Freeform 68"/>
            <p:cNvSpPr>
              <a:spLocks/>
            </p:cNvSpPr>
            <p:nvPr/>
          </p:nvSpPr>
          <p:spPr bwMode="auto">
            <a:xfrm>
              <a:off x="5269" y="1285"/>
              <a:ext cx="24" cy="11"/>
            </a:xfrm>
            <a:custGeom>
              <a:avLst/>
              <a:gdLst>
                <a:gd name="T0" fmla="*/ 0 w 24"/>
                <a:gd name="T1" fmla="*/ 5 h 11"/>
                <a:gd name="T2" fmla="*/ 0 w 24"/>
                <a:gd name="T3" fmla="*/ 0 h 11"/>
                <a:gd name="T4" fmla="*/ 6 w 24"/>
                <a:gd name="T5" fmla="*/ 0 h 11"/>
                <a:gd name="T6" fmla="*/ 6 w 24"/>
                <a:gd name="T7" fmla="*/ 0 h 11"/>
                <a:gd name="T8" fmla="*/ 12 w 24"/>
                <a:gd name="T9" fmla="*/ 5 h 11"/>
                <a:gd name="T10" fmla="*/ 18 w 24"/>
                <a:gd name="T11" fmla="*/ 5 h 11"/>
                <a:gd name="T12" fmla="*/ 24 w 24"/>
                <a:gd name="T13" fmla="*/ 5 h 11"/>
                <a:gd name="T14" fmla="*/ 24 w 24"/>
                <a:gd name="T15" fmla="*/ 11 h 11"/>
                <a:gd name="T16" fmla="*/ 24 w 24"/>
                <a:gd name="T17" fmla="*/ 11 h 11"/>
                <a:gd name="T18" fmla="*/ 24 w 24"/>
                <a:gd name="T19" fmla="*/ 11 h 11"/>
                <a:gd name="T20" fmla="*/ 18 w 24"/>
                <a:gd name="T21" fmla="*/ 11 h 11"/>
                <a:gd name="T22" fmla="*/ 12 w 24"/>
                <a:gd name="T23" fmla="*/ 5 h 11"/>
                <a:gd name="T24" fmla="*/ 12 w 24"/>
                <a:gd name="T25" fmla="*/ 5 h 11"/>
                <a:gd name="T26" fmla="*/ 6 w 24"/>
                <a:gd name="T27" fmla="*/ 5 h 11"/>
                <a:gd name="T28" fmla="*/ 0 w 24"/>
                <a:gd name="T29" fmla="*/ 5 h 11"/>
                <a:gd name="T30" fmla="*/ 0 w 24"/>
                <a:gd name="T31" fmla="*/ 5 h 11"/>
                <a:gd name="T32" fmla="*/ 0 w 24"/>
                <a:gd name="T33" fmla="*/ 5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1"/>
                <a:gd name="T53" fmla="*/ 24 w 24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1">
                  <a:moveTo>
                    <a:pt x="0" y="5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5"/>
                  </a:lnTo>
                  <a:lnTo>
                    <a:pt x="18" y="5"/>
                  </a:lnTo>
                  <a:lnTo>
                    <a:pt x="24" y="5"/>
                  </a:lnTo>
                  <a:lnTo>
                    <a:pt x="24" y="11"/>
                  </a:lnTo>
                  <a:lnTo>
                    <a:pt x="18" y="11"/>
                  </a:lnTo>
                  <a:lnTo>
                    <a:pt x="12" y="5"/>
                  </a:lnTo>
                  <a:lnTo>
                    <a:pt x="6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38" name="Freeform 69"/>
            <p:cNvSpPr>
              <a:spLocks/>
            </p:cNvSpPr>
            <p:nvPr/>
          </p:nvSpPr>
          <p:spPr bwMode="auto">
            <a:xfrm>
              <a:off x="5299" y="1135"/>
              <a:ext cx="18" cy="24"/>
            </a:xfrm>
            <a:custGeom>
              <a:avLst/>
              <a:gdLst>
                <a:gd name="T0" fmla="*/ 18 w 18"/>
                <a:gd name="T1" fmla="*/ 24 h 24"/>
                <a:gd name="T2" fmla="*/ 18 w 18"/>
                <a:gd name="T3" fmla="*/ 24 h 24"/>
                <a:gd name="T4" fmla="*/ 12 w 18"/>
                <a:gd name="T5" fmla="*/ 24 h 24"/>
                <a:gd name="T6" fmla="*/ 12 w 18"/>
                <a:gd name="T7" fmla="*/ 18 h 24"/>
                <a:gd name="T8" fmla="*/ 6 w 18"/>
                <a:gd name="T9" fmla="*/ 12 h 24"/>
                <a:gd name="T10" fmla="*/ 0 w 18"/>
                <a:gd name="T11" fmla="*/ 12 h 24"/>
                <a:gd name="T12" fmla="*/ 0 w 18"/>
                <a:gd name="T13" fmla="*/ 6 h 24"/>
                <a:gd name="T14" fmla="*/ 0 w 18"/>
                <a:gd name="T15" fmla="*/ 6 h 24"/>
                <a:gd name="T16" fmla="*/ 0 w 18"/>
                <a:gd name="T17" fmla="*/ 0 h 24"/>
                <a:gd name="T18" fmla="*/ 0 w 18"/>
                <a:gd name="T19" fmla="*/ 0 h 24"/>
                <a:gd name="T20" fmla="*/ 6 w 18"/>
                <a:gd name="T21" fmla="*/ 6 h 24"/>
                <a:gd name="T22" fmla="*/ 6 w 18"/>
                <a:gd name="T23" fmla="*/ 6 h 24"/>
                <a:gd name="T24" fmla="*/ 12 w 18"/>
                <a:gd name="T25" fmla="*/ 12 h 24"/>
                <a:gd name="T26" fmla="*/ 12 w 18"/>
                <a:gd name="T27" fmla="*/ 12 h 24"/>
                <a:gd name="T28" fmla="*/ 18 w 18"/>
                <a:gd name="T29" fmla="*/ 18 h 24"/>
                <a:gd name="T30" fmla="*/ 18 w 18"/>
                <a:gd name="T31" fmla="*/ 24 h 24"/>
                <a:gd name="T32" fmla="*/ 18 w 18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24"/>
                <a:gd name="T53" fmla="*/ 18 w 18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24">
                  <a:moveTo>
                    <a:pt x="18" y="24"/>
                  </a:moveTo>
                  <a:lnTo>
                    <a:pt x="18" y="24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39" name="Freeform 70"/>
            <p:cNvSpPr>
              <a:spLocks/>
            </p:cNvSpPr>
            <p:nvPr/>
          </p:nvSpPr>
          <p:spPr bwMode="auto">
            <a:xfrm>
              <a:off x="5317" y="1129"/>
              <a:ext cx="1" cy="24"/>
            </a:xfrm>
            <a:custGeom>
              <a:avLst/>
              <a:gdLst>
                <a:gd name="T0" fmla="*/ 0 w 1"/>
                <a:gd name="T1" fmla="*/ 24 h 24"/>
                <a:gd name="T2" fmla="*/ 0 w 1"/>
                <a:gd name="T3" fmla="*/ 24 h 24"/>
                <a:gd name="T4" fmla="*/ 0 w 1"/>
                <a:gd name="T5" fmla="*/ 12 h 24"/>
                <a:gd name="T6" fmla="*/ 0 w 1"/>
                <a:gd name="T7" fmla="*/ 6 h 24"/>
                <a:gd name="T8" fmla="*/ 0 w 1"/>
                <a:gd name="T9" fmla="*/ 0 h 24"/>
                <a:gd name="T10" fmla="*/ 0 w 1"/>
                <a:gd name="T11" fmla="*/ 0 h 24"/>
                <a:gd name="T12" fmla="*/ 0 w 1"/>
                <a:gd name="T13" fmla="*/ 12 h 24"/>
                <a:gd name="T14" fmla="*/ 0 w 1"/>
                <a:gd name="T15" fmla="*/ 18 h 24"/>
                <a:gd name="T16" fmla="*/ 0 w 1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"/>
                <a:gd name="T28" fmla="*/ 0 h 24"/>
                <a:gd name="T29" fmla="*/ 1 w 1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" h="24">
                  <a:moveTo>
                    <a:pt x="0" y="24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40" name="Freeform 71"/>
            <p:cNvSpPr>
              <a:spLocks/>
            </p:cNvSpPr>
            <p:nvPr/>
          </p:nvSpPr>
          <p:spPr bwMode="auto">
            <a:xfrm>
              <a:off x="5317" y="1135"/>
              <a:ext cx="23" cy="24"/>
            </a:xfrm>
            <a:custGeom>
              <a:avLst/>
              <a:gdLst>
                <a:gd name="T0" fmla="*/ 0 w 23"/>
                <a:gd name="T1" fmla="*/ 24 h 24"/>
                <a:gd name="T2" fmla="*/ 0 w 23"/>
                <a:gd name="T3" fmla="*/ 24 h 24"/>
                <a:gd name="T4" fmla="*/ 6 w 23"/>
                <a:gd name="T5" fmla="*/ 18 h 24"/>
                <a:gd name="T6" fmla="*/ 12 w 23"/>
                <a:gd name="T7" fmla="*/ 12 h 24"/>
                <a:gd name="T8" fmla="*/ 12 w 23"/>
                <a:gd name="T9" fmla="*/ 12 h 24"/>
                <a:gd name="T10" fmla="*/ 17 w 23"/>
                <a:gd name="T11" fmla="*/ 6 h 24"/>
                <a:gd name="T12" fmla="*/ 17 w 23"/>
                <a:gd name="T13" fmla="*/ 0 h 24"/>
                <a:gd name="T14" fmla="*/ 23 w 23"/>
                <a:gd name="T15" fmla="*/ 0 h 24"/>
                <a:gd name="T16" fmla="*/ 23 w 23"/>
                <a:gd name="T17" fmla="*/ 0 h 24"/>
                <a:gd name="T18" fmla="*/ 23 w 23"/>
                <a:gd name="T19" fmla="*/ 6 h 24"/>
                <a:gd name="T20" fmla="*/ 23 w 23"/>
                <a:gd name="T21" fmla="*/ 6 h 24"/>
                <a:gd name="T22" fmla="*/ 17 w 23"/>
                <a:gd name="T23" fmla="*/ 12 h 24"/>
                <a:gd name="T24" fmla="*/ 12 w 23"/>
                <a:gd name="T25" fmla="*/ 12 h 24"/>
                <a:gd name="T26" fmla="*/ 12 w 23"/>
                <a:gd name="T27" fmla="*/ 18 h 24"/>
                <a:gd name="T28" fmla="*/ 6 w 23"/>
                <a:gd name="T29" fmla="*/ 18 h 24"/>
                <a:gd name="T30" fmla="*/ 0 w 23"/>
                <a:gd name="T31" fmla="*/ 24 h 24"/>
                <a:gd name="T32" fmla="*/ 0 w 23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4"/>
                <a:gd name="T53" fmla="*/ 23 w 23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4">
                  <a:moveTo>
                    <a:pt x="0" y="24"/>
                  </a:moveTo>
                  <a:lnTo>
                    <a:pt x="0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7" y="6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3" y="6"/>
                  </a:lnTo>
                  <a:lnTo>
                    <a:pt x="17" y="12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41" name="Freeform 72"/>
            <p:cNvSpPr>
              <a:spLocks/>
            </p:cNvSpPr>
            <p:nvPr/>
          </p:nvSpPr>
          <p:spPr bwMode="auto">
            <a:xfrm>
              <a:off x="5299" y="1290"/>
              <a:ext cx="30" cy="6"/>
            </a:xfrm>
            <a:custGeom>
              <a:avLst/>
              <a:gdLst>
                <a:gd name="T0" fmla="*/ 0 w 30"/>
                <a:gd name="T1" fmla="*/ 0 h 6"/>
                <a:gd name="T2" fmla="*/ 6 w 30"/>
                <a:gd name="T3" fmla="*/ 0 h 6"/>
                <a:gd name="T4" fmla="*/ 6 w 30"/>
                <a:gd name="T5" fmla="*/ 0 h 6"/>
                <a:gd name="T6" fmla="*/ 12 w 30"/>
                <a:gd name="T7" fmla="*/ 0 h 6"/>
                <a:gd name="T8" fmla="*/ 18 w 30"/>
                <a:gd name="T9" fmla="*/ 0 h 6"/>
                <a:gd name="T10" fmla="*/ 24 w 30"/>
                <a:gd name="T11" fmla="*/ 0 h 6"/>
                <a:gd name="T12" fmla="*/ 30 w 30"/>
                <a:gd name="T13" fmla="*/ 0 h 6"/>
                <a:gd name="T14" fmla="*/ 30 w 30"/>
                <a:gd name="T15" fmla="*/ 6 h 6"/>
                <a:gd name="T16" fmla="*/ 30 w 30"/>
                <a:gd name="T17" fmla="*/ 6 h 6"/>
                <a:gd name="T18" fmla="*/ 30 w 30"/>
                <a:gd name="T19" fmla="*/ 6 h 6"/>
                <a:gd name="T20" fmla="*/ 30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6 h 6"/>
                <a:gd name="T28" fmla="*/ 6 w 30"/>
                <a:gd name="T29" fmla="*/ 6 h 6"/>
                <a:gd name="T30" fmla="*/ 6 w 30"/>
                <a:gd name="T31" fmla="*/ 0 h 6"/>
                <a:gd name="T32" fmla="*/ 0 w 3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42" name="Freeform 73"/>
            <p:cNvSpPr>
              <a:spLocks/>
            </p:cNvSpPr>
            <p:nvPr/>
          </p:nvSpPr>
          <p:spPr bwMode="auto">
            <a:xfrm>
              <a:off x="5293" y="1296"/>
              <a:ext cx="30" cy="18"/>
            </a:xfrm>
            <a:custGeom>
              <a:avLst/>
              <a:gdLst>
                <a:gd name="T0" fmla="*/ 0 w 30"/>
                <a:gd name="T1" fmla="*/ 0 h 18"/>
                <a:gd name="T2" fmla="*/ 0 w 30"/>
                <a:gd name="T3" fmla="*/ 0 h 18"/>
                <a:gd name="T4" fmla="*/ 6 w 30"/>
                <a:gd name="T5" fmla="*/ 0 h 18"/>
                <a:gd name="T6" fmla="*/ 12 w 30"/>
                <a:gd name="T7" fmla="*/ 6 h 18"/>
                <a:gd name="T8" fmla="*/ 18 w 30"/>
                <a:gd name="T9" fmla="*/ 6 h 18"/>
                <a:gd name="T10" fmla="*/ 24 w 30"/>
                <a:gd name="T11" fmla="*/ 6 h 18"/>
                <a:gd name="T12" fmla="*/ 30 w 30"/>
                <a:gd name="T13" fmla="*/ 12 h 18"/>
                <a:gd name="T14" fmla="*/ 30 w 30"/>
                <a:gd name="T15" fmla="*/ 12 h 18"/>
                <a:gd name="T16" fmla="*/ 30 w 30"/>
                <a:gd name="T17" fmla="*/ 18 h 18"/>
                <a:gd name="T18" fmla="*/ 30 w 30"/>
                <a:gd name="T19" fmla="*/ 18 h 18"/>
                <a:gd name="T20" fmla="*/ 24 w 30"/>
                <a:gd name="T21" fmla="*/ 18 h 18"/>
                <a:gd name="T22" fmla="*/ 24 w 30"/>
                <a:gd name="T23" fmla="*/ 18 h 18"/>
                <a:gd name="T24" fmla="*/ 18 w 30"/>
                <a:gd name="T25" fmla="*/ 12 h 18"/>
                <a:gd name="T26" fmla="*/ 12 w 30"/>
                <a:gd name="T27" fmla="*/ 12 h 18"/>
                <a:gd name="T28" fmla="*/ 6 w 30"/>
                <a:gd name="T29" fmla="*/ 6 h 18"/>
                <a:gd name="T30" fmla="*/ 0 w 30"/>
                <a:gd name="T31" fmla="*/ 6 h 18"/>
                <a:gd name="T32" fmla="*/ 0 w 30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43" name="Freeform 74"/>
            <p:cNvSpPr>
              <a:spLocks/>
            </p:cNvSpPr>
            <p:nvPr/>
          </p:nvSpPr>
          <p:spPr bwMode="auto">
            <a:xfrm>
              <a:off x="5299" y="1279"/>
              <a:ext cx="35" cy="6"/>
            </a:xfrm>
            <a:custGeom>
              <a:avLst/>
              <a:gdLst>
                <a:gd name="T0" fmla="*/ 0 w 35"/>
                <a:gd name="T1" fmla="*/ 6 h 6"/>
                <a:gd name="T2" fmla="*/ 0 w 35"/>
                <a:gd name="T3" fmla="*/ 0 h 6"/>
                <a:gd name="T4" fmla="*/ 6 w 35"/>
                <a:gd name="T5" fmla="*/ 0 h 6"/>
                <a:gd name="T6" fmla="*/ 12 w 35"/>
                <a:gd name="T7" fmla="*/ 0 h 6"/>
                <a:gd name="T8" fmla="*/ 18 w 35"/>
                <a:gd name="T9" fmla="*/ 0 h 6"/>
                <a:gd name="T10" fmla="*/ 24 w 35"/>
                <a:gd name="T11" fmla="*/ 0 h 6"/>
                <a:gd name="T12" fmla="*/ 30 w 35"/>
                <a:gd name="T13" fmla="*/ 0 h 6"/>
                <a:gd name="T14" fmla="*/ 30 w 35"/>
                <a:gd name="T15" fmla="*/ 0 h 6"/>
                <a:gd name="T16" fmla="*/ 35 w 35"/>
                <a:gd name="T17" fmla="*/ 6 h 6"/>
                <a:gd name="T18" fmla="*/ 35 w 35"/>
                <a:gd name="T19" fmla="*/ 6 h 6"/>
                <a:gd name="T20" fmla="*/ 30 w 35"/>
                <a:gd name="T21" fmla="*/ 6 h 6"/>
                <a:gd name="T22" fmla="*/ 30 w 35"/>
                <a:gd name="T23" fmla="*/ 6 h 6"/>
                <a:gd name="T24" fmla="*/ 24 w 35"/>
                <a:gd name="T25" fmla="*/ 6 h 6"/>
                <a:gd name="T26" fmla="*/ 18 w 35"/>
                <a:gd name="T27" fmla="*/ 6 h 6"/>
                <a:gd name="T28" fmla="*/ 12 w 35"/>
                <a:gd name="T29" fmla="*/ 6 h 6"/>
                <a:gd name="T30" fmla="*/ 6 w 35"/>
                <a:gd name="T31" fmla="*/ 6 h 6"/>
                <a:gd name="T32" fmla="*/ 0 w 35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6"/>
                <a:gd name="T53" fmla="*/ 35 w 3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6">
                  <a:moveTo>
                    <a:pt x="0" y="6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5" y="6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44" name="Freeform 75"/>
            <p:cNvSpPr>
              <a:spLocks/>
            </p:cNvSpPr>
            <p:nvPr/>
          </p:nvSpPr>
          <p:spPr bwMode="auto">
            <a:xfrm>
              <a:off x="5305" y="1267"/>
              <a:ext cx="35" cy="6"/>
            </a:xfrm>
            <a:custGeom>
              <a:avLst/>
              <a:gdLst>
                <a:gd name="T0" fmla="*/ 0 w 35"/>
                <a:gd name="T1" fmla="*/ 6 h 6"/>
                <a:gd name="T2" fmla="*/ 6 w 35"/>
                <a:gd name="T3" fmla="*/ 6 h 6"/>
                <a:gd name="T4" fmla="*/ 12 w 35"/>
                <a:gd name="T5" fmla="*/ 0 h 6"/>
                <a:gd name="T6" fmla="*/ 12 w 35"/>
                <a:gd name="T7" fmla="*/ 0 h 6"/>
                <a:gd name="T8" fmla="*/ 18 w 35"/>
                <a:gd name="T9" fmla="*/ 0 h 6"/>
                <a:gd name="T10" fmla="*/ 24 w 35"/>
                <a:gd name="T11" fmla="*/ 0 h 6"/>
                <a:gd name="T12" fmla="*/ 29 w 35"/>
                <a:gd name="T13" fmla="*/ 0 h 6"/>
                <a:gd name="T14" fmla="*/ 35 w 35"/>
                <a:gd name="T15" fmla="*/ 0 h 6"/>
                <a:gd name="T16" fmla="*/ 35 w 35"/>
                <a:gd name="T17" fmla="*/ 0 h 6"/>
                <a:gd name="T18" fmla="*/ 35 w 35"/>
                <a:gd name="T19" fmla="*/ 6 h 6"/>
                <a:gd name="T20" fmla="*/ 35 w 35"/>
                <a:gd name="T21" fmla="*/ 6 h 6"/>
                <a:gd name="T22" fmla="*/ 29 w 35"/>
                <a:gd name="T23" fmla="*/ 6 h 6"/>
                <a:gd name="T24" fmla="*/ 24 w 35"/>
                <a:gd name="T25" fmla="*/ 6 h 6"/>
                <a:gd name="T26" fmla="*/ 18 w 35"/>
                <a:gd name="T27" fmla="*/ 6 h 6"/>
                <a:gd name="T28" fmla="*/ 12 w 35"/>
                <a:gd name="T29" fmla="*/ 6 h 6"/>
                <a:gd name="T30" fmla="*/ 6 w 35"/>
                <a:gd name="T31" fmla="*/ 6 h 6"/>
                <a:gd name="T32" fmla="*/ 0 w 35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6"/>
                <a:gd name="T53" fmla="*/ 35 w 3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6">
                  <a:moveTo>
                    <a:pt x="0" y="6"/>
                  </a:move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35" y="6"/>
                  </a:lnTo>
                  <a:lnTo>
                    <a:pt x="29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45" name="Freeform 76"/>
            <p:cNvSpPr>
              <a:spLocks/>
            </p:cNvSpPr>
            <p:nvPr/>
          </p:nvSpPr>
          <p:spPr bwMode="auto">
            <a:xfrm>
              <a:off x="5311" y="1255"/>
              <a:ext cx="35" cy="6"/>
            </a:xfrm>
            <a:custGeom>
              <a:avLst/>
              <a:gdLst>
                <a:gd name="T0" fmla="*/ 0 w 35"/>
                <a:gd name="T1" fmla="*/ 6 h 6"/>
                <a:gd name="T2" fmla="*/ 6 w 35"/>
                <a:gd name="T3" fmla="*/ 6 h 6"/>
                <a:gd name="T4" fmla="*/ 12 w 35"/>
                <a:gd name="T5" fmla="*/ 0 h 6"/>
                <a:gd name="T6" fmla="*/ 18 w 35"/>
                <a:gd name="T7" fmla="*/ 0 h 6"/>
                <a:gd name="T8" fmla="*/ 23 w 35"/>
                <a:gd name="T9" fmla="*/ 0 h 6"/>
                <a:gd name="T10" fmla="*/ 29 w 35"/>
                <a:gd name="T11" fmla="*/ 0 h 6"/>
                <a:gd name="T12" fmla="*/ 29 w 35"/>
                <a:gd name="T13" fmla="*/ 0 h 6"/>
                <a:gd name="T14" fmla="*/ 35 w 35"/>
                <a:gd name="T15" fmla="*/ 0 h 6"/>
                <a:gd name="T16" fmla="*/ 35 w 35"/>
                <a:gd name="T17" fmla="*/ 0 h 6"/>
                <a:gd name="T18" fmla="*/ 35 w 35"/>
                <a:gd name="T19" fmla="*/ 0 h 6"/>
                <a:gd name="T20" fmla="*/ 29 w 35"/>
                <a:gd name="T21" fmla="*/ 6 h 6"/>
                <a:gd name="T22" fmla="*/ 29 w 35"/>
                <a:gd name="T23" fmla="*/ 6 h 6"/>
                <a:gd name="T24" fmla="*/ 23 w 35"/>
                <a:gd name="T25" fmla="*/ 6 h 6"/>
                <a:gd name="T26" fmla="*/ 18 w 35"/>
                <a:gd name="T27" fmla="*/ 6 h 6"/>
                <a:gd name="T28" fmla="*/ 12 w 35"/>
                <a:gd name="T29" fmla="*/ 6 h 6"/>
                <a:gd name="T30" fmla="*/ 6 w 35"/>
                <a:gd name="T31" fmla="*/ 6 h 6"/>
                <a:gd name="T32" fmla="*/ 0 w 35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6"/>
                <a:gd name="T53" fmla="*/ 35 w 3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6">
                  <a:moveTo>
                    <a:pt x="0" y="6"/>
                  </a:move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46" name="Freeform 77"/>
            <p:cNvSpPr>
              <a:spLocks/>
            </p:cNvSpPr>
            <p:nvPr/>
          </p:nvSpPr>
          <p:spPr bwMode="auto">
            <a:xfrm>
              <a:off x="5317" y="1243"/>
              <a:ext cx="35" cy="6"/>
            </a:xfrm>
            <a:custGeom>
              <a:avLst/>
              <a:gdLst>
                <a:gd name="T0" fmla="*/ 0 w 35"/>
                <a:gd name="T1" fmla="*/ 6 h 6"/>
                <a:gd name="T2" fmla="*/ 6 w 35"/>
                <a:gd name="T3" fmla="*/ 6 h 6"/>
                <a:gd name="T4" fmla="*/ 12 w 35"/>
                <a:gd name="T5" fmla="*/ 0 h 6"/>
                <a:gd name="T6" fmla="*/ 17 w 35"/>
                <a:gd name="T7" fmla="*/ 0 h 6"/>
                <a:gd name="T8" fmla="*/ 23 w 35"/>
                <a:gd name="T9" fmla="*/ 0 h 6"/>
                <a:gd name="T10" fmla="*/ 29 w 35"/>
                <a:gd name="T11" fmla="*/ 0 h 6"/>
                <a:gd name="T12" fmla="*/ 35 w 35"/>
                <a:gd name="T13" fmla="*/ 0 h 6"/>
                <a:gd name="T14" fmla="*/ 35 w 35"/>
                <a:gd name="T15" fmla="*/ 0 h 6"/>
                <a:gd name="T16" fmla="*/ 35 w 35"/>
                <a:gd name="T17" fmla="*/ 0 h 6"/>
                <a:gd name="T18" fmla="*/ 35 w 35"/>
                <a:gd name="T19" fmla="*/ 0 h 6"/>
                <a:gd name="T20" fmla="*/ 35 w 35"/>
                <a:gd name="T21" fmla="*/ 6 h 6"/>
                <a:gd name="T22" fmla="*/ 29 w 35"/>
                <a:gd name="T23" fmla="*/ 6 h 6"/>
                <a:gd name="T24" fmla="*/ 23 w 35"/>
                <a:gd name="T25" fmla="*/ 6 h 6"/>
                <a:gd name="T26" fmla="*/ 17 w 35"/>
                <a:gd name="T27" fmla="*/ 6 h 6"/>
                <a:gd name="T28" fmla="*/ 12 w 35"/>
                <a:gd name="T29" fmla="*/ 6 h 6"/>
                <a:gd name="T30" fmla="*/ 6 w 35"/>
                <a:gd name="T31" fmla="*/ 6 h 6"/>
                <a:gd name="T32" fmla="*/ 0 w 35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6"/>
                <a:gd name="T53" fmla="*/ 35 w 3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6">
                  <a:moveTo>
                    <a:pt x="0" y="6"/>
                  </a:moveTo>
                  <a:lnTo>
                    <a:pt x="6" y="6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35" y="6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7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47" name="Freeform 78"/>
            <p:cNvSpPr>
              <a:spLocks/>
            </p:cNvSpPr>
            <p:nvPr/>
          </p:nvSpPr>
          <p:spPr bwMode="auto">
            <a:xfrm>
              <a:off x="5317" y="1225"/>
              <a:ext cx="41" cy="12"/>
            </a:xfrm>
            <a:custGeom>
              <a:avLst/>
              <a:gdLst>
                <a:gd name="T0" fmla="*/ 0 w 41"/>
                <a:gd name="T1" fmla="*/ 12 h 12"/>
                <a:gd name="T2" fmla="*/ 6 w 41"/>
                <a:gd name="T3" fmla="*/ 6 h 12"/>
                <a:gd name="T4" fmla="*/ 12 w 41"/>
                <a:gd name="T5" fmla="*/ 6 h 12"/>
                <a:gd name="T6" fmla="*/ 17 w 41"/>
                <a:gd name="T7" fmla="*/ 0 h 12"/>
                <a:gd name="T8" fmla="*/ 29 w 41"/>
                <a:gd name="T9" fmla="*/ 0 h 12"/>
                <a:gd name="T10" fmla="*/ 35 w 41"/>
                <a:gd name="T11" fmla="*/ 0 h 12"/>
                <a:gd name="T12" fmla="*/ 41 w 41"/>
                <a:gd name="T13" fmla="*/ 0 h 12"/>
                <a:gd name="T14" fmla="*/ 41 w 41"/>
                <a:gd name="T15" fmla="*/ 0 h 12"/>
                <a:gd name="T16" fmla="*/ 41 w 41"/>
                <a:gd name="T17" fmla="*/ 0 h 12"/>
                <a:gd name="T18" fmla="*/ 41 w 41"/>
                <a:gd name="T19" fmla="*/ 0 h 12"/>
                <a:gd name="T20" fmla="*/ 35 w 41"/>
                <a:gd name="T21" fmla="*/ 6 h 12"/>
                <a:gd name="T22" fmla="*/ 29 w 41"/>
                <a:gd name="T23" fmla="*/ 6 h 12"/>
                <a:gd name="T24" fmla="*/ 23 w 41"/>
                <a:gd name="T25" fmla="*/ 6 h 12"/>
                <a:gd name="T26" fmla="*/ 17 w 41"/>
                <a:gd name="T27" fmla="*/ 6 h 12"/>
                <a:gd name="T28" fmla="*/ 12 w 41"/>
                <a:gd name="T29" fmla="*/ 6 h 12"/>
                <a:gd name="T30" fmla="*/ 6 w 41"/>
                <a:gd name="T31" fmla="*/ 6 h 12"/>
                <a:gd name="T32" fmla="*/ 0 w 41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1"/>
                <a:gd name="T52" fmla="*/ 0 h 12"/>
                <a:gd name="T53" fmla="*/ 41 w 4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1" h="12">
                  <a:moveTo>
                    <a:pt x="0" y="12"/>
                  </a:moveTo>
                  <a:lnTo>
                    <a:pt x="6" y="6"/>
                  </a:lnTo>
                  <a:lnTo>
                    <a:pt x="12" y="6"/>
                  </a:lnTo>
                  <a:lnTo>
                    <a:pt x="17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35" y="6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7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48" name="Freeform 79"/>
            <p:cNvSpPr>
              <a:spLocks/>
            </p:cNvSpPr>
            <p:nvPr/>
          </p:nvSpPr>
          <p:spPr bwMode="auto">
            <a:xfrm>
              <a:off x="5317" y="1207"/>
              <a:ext cx="47" cy="18"/>
            </a:xfrm>
            <a:custGeom>
              <a:avLst/>
              <a:gdLst>
                <a:gd name="T0" fmla="*/ 0 w 47"/>
                <a:gd name="T1" fmla="*/ 18 h 18"/>
                <a:gd name="T2" fmla="*/ 6 w 47"/>
                <a:gd name="T3" fmla="*/ 12 h 18"/>
                <a:gd name="T4" fmla="*/ 12 w 47"/>
                <a:gd name="T5" fmla="*/ 12 h 18"/>
                <a:gd name="T6" fmla="*/ 17 w 47"/>
                <a:gd name="T7" fmla="*/ 6 h 18"/>
                <a:gd name="T8" fmla="*/ 29 w 47"/>
                <a:gd name="T9" fmla="*/ 6 h 18"/>
                <a:gd name="T10" fmla="*/ 35 w 47"/>
                <a:gd name="T11" fmla="*/ 0 h 18"/>
                <a:gd name="T12" fmla="*/ 41 w 47"/>
                <a:gd name="T13" fmla="*/ 0 h 18"/>
                <a:gd name="T14" fmla="*/ 47 w 47"/>
                <a:gd name="T15" fmla="*/ 0 h 18"/>
                <a:gd name="T16" fmla="*/ 47 w 47"/>
                <a:gd name="T17" fmla="*/ 6 h 18"/>
                <a:gd name="T18" fmla="*/ 47 w 47"/>
                <a:gd name="T19" fmla="*/ 6 h 18"/>
                <a:gd name="T20" fmla="*/ 41 w 47"/>
                <a:gd name="T21" fmla="*/ 12 h 18"/>
                <a:gd name="T22" fmla="*/ 35 w 47"/>
                <a:gd name="T23" fmla="*/ 12 h 18"/>
                <a:gd name="T24" fmla="*/ 29 w 47"/>
                <a:gd name="T25" fmla="*/ 12 h 18"/>
                <a:gd name="T26" fmla="*/ 23 w 47"/>
                <a:gd name="T27" fmla="*/ 12 h 18"/>
                <a:gd name="T28" fmla="*/ 12 w 47"/>
                <a:gd name="T29" fmla="*/ 18 h 18"/>
                <a:gd name="T30" fmla="*/ 6 w 47"/>
                <a:gd name="T31" fmla="*/ 18 h 18"/>
                <a:gd name="T32" fmla="*/ 0 w 47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18"/>
                <a:gd name="T53" fmla="*/ 47 w 47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18">
                  <a:moveTo>
                    <a:pt x="0" y="18"/>
                  </a:moveTo>
                  <a:lnTo>
                    <a:pt x="6" y="12"/>
                  </a:lnTo>
                  <a:lnTo>
                    <a:pt x="12" y="12"/>
                  </a:lnTo>
                  <a:lnTo>
                    <a:pt x="17" y="6"/>
                  </a:lnTo>
                  <a:lnTo>
                    <a:pt x="29" y="6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47" y="0"/>
                  </a:lnTo>
                  <a:lnTo>
                    <a:pt x="47" y="6"/>
                  </a:lnTo>
                  <a:lnTo>
                    <a:pt x="41" y="12"/>
                  </a:lnTo>
                  <a:lnTo>
                    <a:pt x="35" y="12"/>
                  </a:lnTo>
                  <a:lnTo>
                    <a:pt x="29" y="12"/>
                  </a:lnTo>
                  <a:lnTo>
                    <a:pt x="23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49" name="Freeform 80"/>
            <p:cNvSpPr>
              <a:spLocks/>
            </p:cNvSpPr>
            <p:nvPr/>
          </p:nvSpPr>
          <p:spPr bwMode="auto">
            <a:xfrm>
              <a:off x="5317" y="1177"/>
              <a:ext cx="47" cy="30"/>
            </a:xfrm>
            <a:custGeom>
              <a:avLst/>
              <a:gdLst>
                <a:gd name="T0" fmla="*/ 0 w 47"/>
                <a:gd name="T1" fmla="*/ 30 h 30"/>
                <a:gd name="T2" fmla="*/ 6 w 47"/>
                <a:gd name="T3" fmla="*/ 24 h 30"/>
                <a:gd name="T4" fmla="*/ 12 w 47"/>
                <a:gd name="T5" fmla="*/ 18 h 30"/>
                <a:gd name="T6" fmla="*/ 17 w 47"/>
                <a:gd name="T7" fmla="*/ 18 h 30"/>
                <a:gd name="T8" fmla="*/ 23 w 47"/>
                <a:gd name="T9" fmla="*/ 12 h 30"/>
                <a:gd name="T10" fmla="*/ 29 w 47"/>
                <a:gd name="T11" fmla="*/ 6 h 30"/>
                <a:gd name="T12" fmla="*/ 35 w 47"/>
                <a:gd name="T13" fmla="*/ 6 h 30"/>
                <a:gd name="T14" fmla="*/ 41 w 47"/>
                <a:gd name="T15" fmla="*/ 0 h 30"/>
                <a:gd name="T16" fmla="*/ 47 w 47"/>
                <a:gd name="T17" fmla="*/ 6 h 30"/>
                <a:gd name="T18" fmla="*/ 47 w 47"/>
                <a:gd name="T19" fmla="*/ 6 h 30"/>
                <a:gd name="T20" fmla="*/ 41 w 47"/>
                <a:gd name="T21" fmla="*/ 12 h 30"/>
                <a:gd name="T22" fmla="*/ 35 w 47"/>
                <a:gd name="T23" fmla="*/ 12 h 30"/>
                <a:gd name="T24" fmla="*/ 29 w 47"/>
                <a:gd name="T25" fmla="*/ 18 h 30"/>
                <a:gd name="T26" fmla="*/ 23 w 47"/>
                <a:gd name="T27" fmla="*/ 24 h 30"/>
                <a:gd name="T28" fmla="*/ 17 w 47"/>
                <a:gd name="T29" fmla="*/ 24 h 30"/>
                <a:gd name="T30" fmla="*/ 6 w 47"/>
                <a:gd name="T31" fmla="*/ 30 h 30"/>
                <a:gd name="T32" fmla="*/ 0 w 47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30"/>
                <a:gd name="T53" fmla="*/ 47 w 47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30">
                  <a:moveTo>
                    <a:pt x="0" y="30"/>
                  </a:moveTo>
                  <a:lnTo>
                    <a:pt x="6" y="24"/>
                  </a:lnTo>
                  <a:lnTo>
                    <a:pt x="12" y="18"/>
                  </a:lnTo>
                  <a:lnTo>
                    <a:pt x="17" y="18"/>
                  </a:lnTo>
                  <a:lnTo>
                    <a:pt x="23" y="12"/>
                  </a:lnTo>
                  <a:lnTo>
                    <a:pt x="29" y="6"/>
                  </a:lnTo>
                  <a:lnTo>
                    <a:pt x="35" y="6"/>
                  </a:lnTo>
                  <a:lnTo>
                    <a:pt x="41" y="0"/>
                  </a:lnTo>
                  <a:lnTo>
                    <a:pt x="47" y="6"/>
                  </a:lnTo>
                  <a:lnTo>
                    <a:pt x="41" y="12"/>
                  </a:lnTo>
                  <a:lnTo>
                    <a:pt x="35" y="12"/>
                  </a:lnTo>
                  <a:lnTo>
                    <a:pt x="29" y="18"/>
                  </a:lnTo>
                  <a:lnTo>
                    <a:pt x="23" y="24"/>
                  </a:lnTo>
                  <a:lnTo>
                    <a:pt x="17" y="24"/>
                  </a:lnTo>
                  <a:lnTo>
                    <a:pt x="6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50" name="Freeform 81"/>
            <p:cNvSpPr>
              <a:spLocks/>
            </p:cNvSpPr>
            <p:nvPr/>
          </p:nvSpPr>
          <p:spPr bwMode="auto">
            <a:xfrm>
              <a:off x="5317" y="1159"/>
              <a:ext cx="41" cy="30"/>
            </a:xfrm>
            <a:custGeom>
              <a:avLst/>
              <a:gdLst>
                <a:gd name="T0" fmla="*/ 0 w 41"/>
                <a:gd name="T1" fmla="*/ 30 h 30"/>
                <a:gd name="T2" fmla="*/ 6 w 41"/>
                <a:gd name="T3" fmla="*/ 30 h 30"/>
                <a:gd name="T4" fmla="*/ 12 w 41"/>
                <a:gd name="T5" fmla="*/ 24 h 30"/>
                <a:gd name="T6" fmla="*/ 17 w 41"/>
                <a:gd name="T7" fmla="*/ 18 h 30"/>
                <a:gd name="T8" fmla="*/ 23 w 41"/>
                <a:gd name="T9" fmla="*/ 12 h 30"/>
                <a:gd name="T10" fmla="*/ 29 w 41"/>
                <a:gd name="T11" fmla="*/ 6 h 30"/>
                <a:gd name="T12" fmla="*/ 29 w 41"/>
                <a:gd name="T13" fmla="*/ 0 h 30"/>
                <a:gd name="T14" fmla="*/ 35 w 41"/>
                <a:gd name="T15" fmla="*/ 0 h 30"/>
                <a:gd name="T16" fmla="*/ 41 w 41"/>
                <a:gd name="T17" fmla="*/ 0 h 30"/>
                <a:gd name="T18" fmla="*/ 41 w 41"/>
                <a:gd name="T19" fmla="*/ 0 h 30"/>
                <a:gd name="T20" fmla="*/ 35 w 41"/>
                <a:gd name="T21" fmla="*/ 6 h 30"/>
                <a:gd name="T22" fmla="*/ 29 w 41"/>
                <a:gd name="T23" fmla="*/ 12 h 30"/>
                <a:gd name="T24" fmla="*/ 23 w 41"/>
                <a:gd name="T25" fmla="*/ 18 h 30"/>
                <a:gd name="T26" fmla="*/ 17 w 41"/>
                <a:gd name="T27" fmla="*/ 24 h 30"/>
                <a:gd name="T28" fmla="*/ 12 w 41"/>
                <a:gd name="T29" fmla="*/ 30 h 30"/>
                <a:gd name="T30" fmla="*/ 6 w 41"/>
                <a:gd name="T31" fmla="*/ 30 h 30"/>
                <a:gd name="T32" fmla="*/ 0 w 41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1"/>
                <a:gd name="T52" fmla="*/ 0 h 30"/>
                <a:gd name="T53" fmla="*/ 41 w 41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1" h="30">
                  <a:moveTo>
                    <a:pt x="0" y="30"/>
                  </a:moveTo>
                  <a:lnTo>
                    <a:pt x="6" y="30"/>
                  </a:lnTo>
                  <a:lnTo>
                    <a:pt x="12" y="24"/>
                  </a:lnTo>
                  <a:lnTo>
                    <a:pt x="17" y="18"/>
                  </a:lnTo>
                  <a:lnTo>
                    <a:pt x="23" y="12"/>
                  </a:lnTo>
                  <a:lnTo>
                    <a:pt x="29" y="6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35" y="6"/>
                  </a:lnTo>
                  <a:lnTo>
                    <a:pt x="29" y="12"/>
                  </a:lnTo>
                  <a:lnTo>
                    <a:pt x="23" y="18"/>
                  </a:lnTo>
                  <a:lnTo>
                    <a:pt x="17" y="24"/>
                  </a:lnTo>
                  <a:lnTo>
                    <a:pt x="12" y="30"/>
                  </a:lnTo>
                  <a:lnTo>
                    <a:pt x="6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51" name="Freeform 82"/>
            <p:cNvSpPr>
              <a:spLocks/>
            </p:cNvSpPr>
            <p:nvPr/>
          </p:nvSpPr>
          <p:spPr bwMode="auto">
            <a:xfrm>
              <a:off x="5317" y="1147"/>
              <a:ext cx="35" cy="30"/>
            </a:xfrm>
            <a:custGeom>
              <a:avLst/>
              <a:gdLst>
                <a:gd name="T0" fmla="*/ 35 w 35"/>
                <a:gd name="T1" fmla="*/ 0 h 30"/>
                <a:gd name="T2" fmla="*/ 35 w 35"/>
                <a:gd name="T3" fmla="*/ 0 h 30"/>
                <a:gd name="T4" fmla="*/ 29 w 35"/>
                <a:gd name="T5" fmla="*/ 6 h 30"/>
                <a:gd name="T6" fmla="*/ 23 w 35"/>
                <a:gd name="T7" fmla="*/ 6 h 30"/>
                <a:gd name="T8" fmla="*/ 23 w 35"/>
                <a:gd name="T9" fmla="*/ 12 h 30"/>
                <a:gd name="T10" fmla="*/ 17 w 35"/>
                <a:gd name="T11" fmla="*/ 18 h 30"/>
                <a:gd name="T12" fmla="*/ 12 w 35"/>
                <a:gd name="T13" fmla="*/ 18 h 30"/>
                <a:gd name="T14" fmla="*/ 6 w 35"/>
                <a:gd name="T15" fmla="*/ 24 h 30"/>
                <a:gd name="T16" fmla="*/ 0 w 35"/>
                <a:gd name="T17" fmla="*/ 30 h 30"/>
                <a:gd name="T18" fmla="*/ 6 w 35"/>
                <a:gd name="T19" fmla="*/ 24 h 30"/>
                <a:gd name="T20" fmla="*/ 6 w 35"/>
                <a:gd name="T21" fmla="*/ 18 h 30"/>
                <a:gd name="T22" fmla="*/ 12 w 35"/>
                <a:gd name="T23" fmla="*/ 12 h 30"/>
                <a:gd name="T24" fmla="*/ 17 w 35"/>
                <a:gd name="T25" fmla="*/ 6 h 30"/>
                <a:gd name="T26" fmla="*/ 23 w 35"/>
                <a:gd name="T27" fmla="*/ 0 h 30"/>
                <a:gd name="T28" fmla="*/ 29 w 35"/>
                <a:gd name="T29" fmla="*/ 0 h 30"/>
                <a:gd name="T30" fmla="*/ 29 w 35"/>
                <a:gd name="T31" fmla="*/ 0 h 30"/>
                <a:gd name="T32" fmla="*/ 35 w 35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0"/>
                <a:gd name="T53" fmla="*/ 35 w 35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0">
                  <a:moveTo>
                    <a:pt x="35" y="0"/>
                  </a:moveTo>
                  <a:lnTo>
                    <a:pt x="35" y="0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23" y="12"/>
                  </a:lnTo>
                  <a:lnTo>
                    <a:pt x="17" y="18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7" y="6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52" name="Freeform 83"/>
            <p:cNvSpPr>
              <a:spLocks/>
            </p:cNvSpPr>
            <p:nvPr/>
          </p:nvSpPr>
          <p:spPr bwMode="auto">
            <a:xfrm>
              <a:off x="5251" y="986"/>
              <a:ext cx="42" cy="155"/>
            </a:xfrm>
            <a:custGeom>
              <a:avLst/>
              <a:gdLst>
                <a:gd name="T0" fmla="*/ 6 w 42"/>
                <a:gd name="T1" fmla="*/ 155 h 155"/>
                <a:gd name="T2" fmla="*/ 0 w 42"/>
                <a:gd name="T3" fmla="*/ 155 h 155"/>
                <a:gd name="T4" fmla="*/ 0 w 42"/>
                <a:gd name="T5" fmla="*/ 155 h 155"/>
                <a:gd name="T6" fmla="*/ 0 w 42"/>
                <a:gd name="T7" fmla="*/ 155 h 155"/>
                <a:gd name="T8" fmla="*/ 0 w 42"/>
                <a:gd name="T9" fmla="*/ 149 h 155"/>
                <a:gd name="T10" fmla="*/ 18 w 42"/>
                <a:gd name="T11" fmla="*/ 131 h 155"/>
                <a:gd name="T12" fmla="*/ 24 w 42"/>
                <a:gd name="T13" fmla="*/ 113 h 155"/>
                <a:gd name="T14" fmla="*/ 30 w 42"/>
                <a:gd name="T15" fmla="*/ 89 h 155"/>
                <a:gd name="T16" fmla="*/ 36 w 42"/>
                <a:gd name="T17" fmla="*/ 71 h 155"/>
                <a:gd name="T18" fmla="*/ 30 w 42"/>
                <a:gd name="T19" fmla="*/ 47 h 155"/>
                <a:gd name="T20" fmla="*/ 30 w 42"/>
                <a:gd name="T21" fmla="*/ 29 h 155"/>
                <a:gd name="T22" fmla="*/ 24 w 42"/>
                <a:gd name="T23" fmla="*/ 12 h 155"/>
                <a:gd name="T24" fmla="*/ 24 w 42"/>
                <a:gd name="T25" fmla="*/ 0 h 155"/>
                <a:gd name="T26" fmla="*/ 30 w 42"/>
                <a:gd name="T27" fmla="*/ 12 h 155"/>
                <a:gd name="T28" fmla="*/ 36 w 42"/>
                <a:gd name="T29" fmla="*/ 23 h 155"/>
                <a:gd name="T30" fmla="*/ 42 w 42"/>
                <a:gd name="T31" fmla="*/ 47 h 155"/>
                <a:gd name="T32" fmla="*/ 42 w 42"/>
                <a:gd name="T33" fmla="*/ 71 h 155"/>
                <a:gd name="T34" fmla="*/ 36 w 42"/>
                <a:gd name="T35" fmla="*/ 95 h 155"/>
                <a:gd name="T36" fmla="*/ 30 w 42"/>
                <a:gd name="T37" fmla="*/ 119 h 155"/>
                <a:gd name="T38" fmla="*/ 18 w 42"/>
                <a:gd name="T39" fmla="*/ 143 h 155"/>
                <a:gd name="T40" fmla="*/ 6 w 42"/>
                <a:gd name="T41" fmla="*/ 155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2"/>
                <a:gd name="T64" fmla="*/ 0 h 155"/>
                <a:gd name="T65" fmla="*/ 42 w 42"/>
                <a:gd name="T66" fmla="*/ 155 h 1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2" h="155">
                  <a:moveTo>
                    <a:pt x="6" y="155"/>
                  </a:moveTo>
                  <a:lnTo>
                    <a:pt x="0" y="155"/>
                  </a:lnTo>
                  <a:lnTo>
                    <a:pt x="0" y="149"/>
                  </a:lnTo>
                  <a:lnTo>
                    <a:pt x="18" y="131"/>
                  </a:lnTo>
                  <a:lnTo>
                    <a:pt x="24" y="113"/>
                  </a:lnTo>
                  <a:lnTo>
                    <a:pt x="30" y="89"/>
                  </a:lnTo>
                  <a:lnTo>
                    <a:pt x="36" y="71"/>
                  </a:lnTo>
                  <a:lnTo>
                    <a:pt x="30" y="47"/>
                  </a:lnTo>
                  <a:lnTo>
                    <a:pt x="30" y="29"/>
                  </a:lnTo>
                  <a:lnTo>
                    <a:pt x="24" y="12"/>
                  </a:lnTo>
                  <a:lnTo>
                    <a:pt x="24" y="0"/>
                  </a:lnTo>
                  <a:lnTo>
                    <a:pt x="30" y="12"/>
                  </a:lnTo>
                  <a:lnTo>
                    <a:pt x="36" y="23"/>
                  </a:lnTo>
                  <a:lnTo>
                    <a:pt x="42" y="47"/>
                  </a:lnTo>
                  <a:lnTo>
                    <a:pt x="42" y="71"/>
                  </a:lnTo>
                  <a:lnTo>
                    <a:pt x="36" y="95"/>
                  </a:lnTo>
                  <a:lnTo>
                    <a:pt x="30" y="119"/>
                  </a:lnTo>
                  <a:lnTo>
                    <a:pt x="18" y="143"/>
                  </a:lnTo>
                  <a:lnTo>
                    <a:pt x="6" y="15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53" name="Freeform 84"/>
            <p:cNvSpPr>
              <a:spLocks/>
            </p:cNvSpPr>
            <p:nvPr/>
          </p:nvSpPr>
          <p:spPr bwMode="auto">
            <a:xfrm>
              <a:off x="5251" y="986"/>
              <a:ext cx="30" cy="23"/>
            </a:xfrm>
            <a:custGeom>
              <a:avLst/>
              <a:gdLst>
                <a:gd name="T0" fmla="*/ 30 w 30"/>
                <a:gd name="T1" fmla="*/ 23 h 23"/>
                <a:gd name="T2" fmla="*/ 30 w 30"/>
                <a:gd name="T3" fmla="*/ 17 h 23"/>
                <a:gd name="T4" fmla="*/ 24 w 30"/>
                <a:gd name="T5" fmla="*/ 12 h 23"/>
                <a:gd name="T6" fmla="*/ 18 w 30"/>
                <a:gd name="T7" fmla="*/ 12 h 23"/>
                <a:gd name="T8" fmla="*/ 12 w 30"/>
                <a:gd name="T9" fmla="*/ 6 h 23"/>
                <a:gd name="T10" fmla="*/ 6 w 30"/>
                <a:gd name="T11" fmla="*/ 6 h 23"/>
                <a:gd name="T12" fmla="*/ 6 w 30"/>
                <a:gd name="T13" fmla="*/ 0 h 23"/>
                <a:gd name="T14" fmla="*/ 0 w 30"/>
                <a:gd name="T15" fmla="*/ 0 h 23"/>
                <a:gd name="T16" fmla="*/ 0 w 30"/>
                <a:gd name="T17" fmla="*/ 6 h 23"/>
                <a:gd name="T18" fmla="*/ 0 w 30"/>
                <a:gd name="T19" fmla="*/ 6 h 23"/>
                <a:gd name="T20" fmla="*/ 0 w 30"/>
                <a:gd name="T21" fmla="*/ 6 h 23"/>
                <a:gd name="T22" fmla="*/ 6 w 30"/>
                <a:gd name="T23" fmla="*/ 6 h 23"/>
                <a:gd name="T24" fmla="*/ 12 w 30"/>
                <a:gd name="T25" fmla="*/ 12 h 23"/>
                <a:gd name="T26" fmla="*/ 18 w 30"/>
                <a:gd name="T27" fmla="*/ 12 h 23"/>
                <a:gd name="T28" fmla="*/ 24 w 30"/>
                <a:gd name="T29" fmla="*/ 17 h 23"/>
                <a:gd name="T30" fmla="*/ 30 w 30"/>
                <a:gd name="T31" fmla="*/ 17 h 23"/>
                <a:gd name="T32" fmla="*/ 30 w 30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23"/>
                <a:gd name="T53" fmla="*/ 30 w 30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23">
                  <a:moveTo>
                    <a:pt x="30" y="23"/>
                  </a:moveTo>
                  <a:lnTo>
                    <a:pt x="30" y="17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7"/>
                  </a:lnTo>
                  <a:lnTo>
                    <a:pt x="30" y="17"/>
                  </a:lnTo>
                  <a:lnTo>
                    <a:pt x="30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54" name="Freeform 85"/>
            <p:cNvSpPr>
              <a:spLocks/>
            </p:cNvSpPr>
            <p:nvPr/>
          </p:nvSpPr>
          <p:spPr bwMode="auto">
            <a:xfrm>
              <a:off x="5251" y="998"/>
              <a:ext cx="36" cy="23"/>
            </a:xfrm>
            <a:custGeom>
              <a:avLst/>
              <a:gdLst>
                <a:gd name="T0" fmla="*/ 0 w 36"/>
                <a:gd name="T1" fmla="*/ 0 h 23"/>
                <a:gd name="T2" fmla="*/ 0 w 36"/>
                <a:gd name="T3" fmla="*/ 0 h 23"/>
                <a:gd name="T4" fmla="*/ 6 w 36"/>
                <a:gd name="T5" fmla="*/ 0 h 23"/>
                <a:gd name="T6" fmla="*/ 6 w 36"/>
                <a:gd name="T7" fmla="*/ 0 h 23"/>
                <a:gd name="T8" fmla="*/ 12 w 36"/>
                <a:gd name="T9" fmla="*/ 5 h 23"/>
                <a:gd name="T10" fmla="*/ 18 w 36"/>
                <a:gd name="T11" fmla="*/ 5 h 23"/>
                <a:gd name="T12" fmla="*/ 24 w 36"/>
                <a:gd name="T13" fmla="*/ 11 h 23"/>
                <a:gd name="T14" fmla="*/ 30 w 36"/>
                <a:gd name="T15" fmla="*/ 17 h 23"/>
                <a:gd name="T16" fmla="*/ 36 w 36"/>
                <a:gd name="T17" fmla="*/ 23 h 23"/>
                <a:gd name="T18" fmla="*/ 30 w 36"/>
                <a:gd name="T19" fmla="*/ 17 h 23"/>
                <a:gd name="T20" fmla="*/ 24 w 36"/>
                <a:gd name="T21" fmla="*/ 17 h 23"/>
                <a:gd name="T22" fmla="*/ 18 w 36"/>
                <a:gd name="T23" fmla="*/ 11 h 23"/>
                <a:gd name="T24" fmla="*/ 12 w 36"/>
                <a:gd name="T25" fmla="*/ 11 h 23"/>
                <a:gd name="T26" fmla="*/ 6 w 36"/>
                <a:gd name="T27" fmla="*/ 5 h 23"/>
                <a:gd name="T28" fmla="*/ 0 w 36"/>
                <a:gd name="T29" fmla="*/ 5 h 23"/>
                <a:gd name="T30" fmla="*/ 0 w 36"/>
                <a:gd name="T31" fmla="*/ 0 h 23"/>
                <a:gd name="T32" fmla="*/ 0 w 3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3"/>
                <a:gd name="T53" fmla="*/ 36 w 3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3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5"/>
                  </a:lnTo>
                  <a:lnTo>
                    <a:pt x="18" y="5"/>
                  </a:lnTo>
                  <a:lnTo>
                    <a:pt x="24" y="11"/>
                  </a:lnTo>
                  <a:lnTo>
                    <a:pt x="30" y="17"/>
                  </a:lnTo>
                  <a:lnTo>
                    <a:pt x="36" y="23"/>
                  </a:lnTo>
                  <a:lnTo>
                    <a:pt x="30" y="17"/>
                  </a:lnTo>
                  <a:lnTo>
                    <a:pt x="24" y="17"/>
                  </a:lnTo>
                  <a:lnTo>
                    <a:pt x="18" y="11"/>
                  </a:lnTo>
                  <a:lnTo>
                    <a:pt x="12" y="11"/>
                  </a:lnTo>
                  <a:lnTo>
                    <a:pt x="6" y="5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55" name="Freeform 86"/>
            <p:cNvSpPr>
              <a:spLocks/>
            </p:cNvSpPr>
            <p:nvPr/>
          </p:nvSpPr>
          <p:spPr bwMode="auto">
            <a:xfrm>
              <a:off x="5239" y="1021"/>
              <a:ext cx="48" cy="30"/>
            </a:xfrm>
            <a:custGeom>
              <a:avLst/>
              <a:gdLst>
                <a:gd name="T0" fmla="*/ 0 w 48"/>
                <a:gd name="T1" fmla="*/ 0 h 30"/>
                <a:gd name="T2" fmla="*/ 6 w 48"/>
                <a:gd name="T3" fmla="*/ 0 h 30"/>
                <a:gd name="T4" fmla="*/ 12 w 48"/>
                <a:gd name="T5" fmla="*/ 0 h 30"/>
                <a:gd name="T6" fmla="*/ 18 w 48"/>
                <a:gd name="T7" fmla="*/ 6 h 30"/>
                <a:gd name="T8" fmla="*/ 24 w 48"/>
                <a:gd name="T9" fmla="*/ 6 h 30"/>
                <a:gd name="T10" fmla="*/ 30 w 48"/>
                <a:gd name="T11" fmla="*/ 12 h 30"/>
                <a:gd name="T12" fmla="*/ 42 w 48"/>
                <a:gd name="T13" fmla="*/ 18 h 30"/>
                <a:gd name="T14" fmla="*/ 48 w 48"/>
                <a:gd name="T15" fmla="*/ 24 h 30"/>
                <a:gd name="T16" fmla="*/ 48 w 48"/>
                <a:gd name="T17" fmla="*/ 30 h 30"/>
                <a:gd name="T18" fmla="*/ 48 w 48"/>
                <a:gd name="T19" fmla="*/ 30 h 30"/>
                <a:gd name="T20" fmla="*/ 42 w 48"/>
                <a:gd name="T21" fmla="*/ 24 h 30"/>
                <a:gd name="T22" fmla="*/ 30 w 48"/>
                <a:gd name="T23" fmla="*/ 18 h 30"/>
                <a:gd name="T24" fmla="*/ 24 w 48"/>
                <a:gd name="T25" fmla="*/ 18 h 30"/>
                <a:gd name="T26" fmla="*/ 12 w 48"/>
                <a:gd name="T27" fmla="*/ 12 h 30"/>
                <a:gd name="T28" fmla="*/ 6 w 48"/>
                <a:gd name="T29" fmla="*/ 6 h 30"/>
                <a:gd name="T30" fmla="*/ 6 w 48"/>
                <a:gd name="T31" fmla="*/ 0 h 30"/>
                <a:gd name="T32" fmla="*/ 0 w 4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30"/>
                <a:gd name="T53" fmla="*/ 48 w 4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30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48" y="30"/>
                  </a:lnTo>
                  <a:lnTo>
                    <a:pt x="42" y="24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56" name="Freeform 87"/>
            <p:cNvSpPr>
              <a:spLocks/>
            </p:cNvSpPr>
            <p:nvPr/>
          </p:nvSpPr>
          <p:spPr bwMode="auto">
            <a:xfrm>
              <a:off x="5233" y="1045"/>
              <a:ext cx="54" cy="36"/>
            </a:xfrm>
            <a:custGeom>
              <a:avLst/>
              <a:gdLst>
                <a:gd name="T0" fmla="*/ 0 w 54"/>
                <a:gd name="T1" fmla="*/ 0 h 36"/>
                <a:gd name="T2" fmla="*/ 6 w 54"/>
                <a:gd name="T3" fmla="*/ 0 h 36"/>
                <a:gd name="T4" fmla="*/ 12 w 54"/>
                <a:gd name="T5" fmla="*/ 0 h 36"/>
                <a:gd name="T6" fmla="*/ 18 w 54"/>
                <a:gd name="T7" fmla="*/ 6 h 36"/>
                <a:gd name="T8" fmla="*/ 24 w 54"/>
                <a:gd name="T9" fmla="*/ 12 h 36"/>
                <a:gd name="T10" fmla="*/ 36 w 54"/>
                <a:gd name="T11" fmla="*/ 18 h 36"/>
                <a:gd name="T12" fmla="*/ 42 w 54"/>
                <a:gd name="T13" fmla="*/ 24 h 36"/>
                <a:gd name="T14" fmla="*/ 48 w 54"/>
                <a:gd name="T15" fmla="*/ 30 h 36"/>
                <a:gd name="T16" fmla="*/ 54 w 54"/>
                <a:gd name="T17" fmla="*/ 36 h 36"/>
                <a:gd name="T18" fmla="*/ 48 w 54"/>
                <a:gd name="T19" fmla="*/ 30 h 36"/>
                <a:gd name="T20" fmla="*/ 42 w 54"/>
                <a:gd name="T21" fmla="*/ 30 h 36"/>
                <a:gd name="T22" fmla="*/ 36 w 54"/>
                <a:gd name="T23" fmla="*/ 24 h 36"/>
                <a:gd name="T24" fmla="*/ 24 w 54"/>
                <a:gd name="T25" fmla="*/ 18 h 36"/>
                <a:gd name="T26" fmla="*/ 12 w 54"/>
                <a:gd name="T27" fmla="*/ 12 h 36"/>
                <a:gd name="T28" fmla="*/ 6 w 54"/>
                <a:gd name="T29" fmla="*/ 6 h 36"/>
                <a:gd name="T30" fmla="*/ 0 w 54"/>
                <a:gd name="T31" fmla="*/ 6 h 36"/>
                <a:gd name="T32" fmla="*/ 0 w 54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36"/>
                <a:gd name="T53" fmla="*/ 54 w 5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3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48" y="30"/>
                  </a:lnTo>
                  <a:lnTo>
                    <a:pt x="54" y="36"/>
                  </a:lnTo>
                  <a:lnTo>
                    <a:pt x="48" y="30"/>
                  </a:lnTo>
                  <a:lnTo>
                    <a:pt x="42" y="30"/>
                  </a:lnTo>
                  <a:lnTo>
                    <a:pt x="36" y="24"/>
                  </a:lnTo>
                  <a:lnTo>
                    <a:pt x="24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57" name="Freeform 88"/>
            <p:cNvSpPr>
              <a:spLocks/>
            </p:cNvSpPr>
            <p:nvPr/>
          </p:nvSpPr>
          <p:spPr bwMode="auto">
            <a:xfrm>
              <a:off x="5239" y="1063"/>
              <a:ext cx="42" cy="36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6 w 42"/>
                <a:gd name="T5" fmla="*/ 0 h 36"/>
                <a:gd name="T6" fmla="*/ 12 w 42"/>
                <a:gd name="T7" fmla="*/ 6 h 36"/>
                <a:gd name="T8" fmla="*/ 18 w 42"/>
                <a:gd name="T9" fmla="*/ 12 h 36"/>
                <a:gd name="T10" fmla="*/ 30 w 42"/>
                <a:gd name="T11" fmla="*/ 18 h 36"/>
                <a:gd name="T12" fmla="*/ 36 w 42"/>
                <a:gd name="T13" fmla="*/ 24 h 36"/>
                <a:gd name="T14" fmla="*/ 42 w 42"/>
                <a:gd name="T15" fmla="*/ 30 h 36"/>
                <a:gd name="T16" fmla="*/ 42 w 42"/>
                <a:gd name="T17" fmla="*/ 36 h 36"/>
                <a:gd name="T18" fmla="*/ 36 w 42"/>
                <a:gd name="T19" fmla="*/ 36 h 36"/>
                <a:gd name="T20" fmla="*/ 30 w 42"/>
                <a:gd name="T21" fmla="*/ 30 h 36"/>
                <a:gd name="T22" fmla="*/ 24 w 42"/>
                <a:gd name="T23" fmla="*/ 24 h 36"/>
                <a:gd name="T24" fmla="*/ 18 w 42"/>
                <a:gd name="T25" fmla="*/ 18 h 36"/>
                <a:gd name="T26" fmla="*/ 6 w 42"/>
                <a:gd name="T27" fmla="*/ 12 h 36"/>
                <a:gd name="T28" fmla="*/ 6 w 42"/>
                <a:gd name="T29" fmla="*/ 6 h 36"/>
                <a:gd name="T30" fmla="*/ 0 w 42"/>
                <a:gd name="T31" fmla="*/ 0 h 36"/>
                <a:gd name="T32" fmla="*/ 0 w 42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6"/>
                <a:gd name="T53" fmla="*/ 42 w 42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30" y="18"/>
                  </a:lnTo>
                  <a:lnTo>
                    <a:pt x="36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36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58" name="Freeform 89"/>
            <p:cNvSpPr>
              <a:spLocks/>
            </p:cNvSpPr>
            <p:nvPr/>
          </p:nvSpPr>
          <p:spPr bwMode="auto">
            <a:xfrm>
              <a:off x="5239" y="1081"/>
              <a:ext cx="36" cy="30"/>
            </a:xfrm>
            <a:custGeom>
              <a:avLst/>
              <a:gdLst>
                <a:gd name="T0" fmla="*/ 0 w 36"/>
                <a:gd name="T1" fmla="*/ 0 h 30"/>
                <a:gd name="T2" fmla="*/ 0 w 36"/>
                <a:gd name="T3" fmla="*/ 0 h 30"/>
                <a:gd name="T4" fmla="*/ 6 w 36"/>
                <a:gd name="T5" fmla="*/ 0 h 30"/>
                <a:gd name="T6" fmla="*/ 12 w 36"/>
                <a:gd name="T7" fmla="*/ 6 h 30"/>
                <a:gd name="T8" fmla="*/ 18 w 36"/>
                <a:gd name="T9" fmla="*/ 12 h 30"/>
                <a:gd name="T10" fmla="*/ 24 w 36"/>
                <a:gd name="T11" fmla="*/ 12 h 30"/>
                <a:gd name="T12" fmla="*/ 30 w 36"/>
                <a:gd name="T13" fmla="*/ 18 h 30"/>
                <a:gd name="T14" fmla="*/ 30 w 36"/>
                <a:gd name="T15" fmla="*/ 24 h 30"/>
                <a:gd name="T16" fmla="*/ 36 w 36"/>
                <a:gd name="T17" fmla="*/ 30 h 30"/>
                <a:gd name="T18" fmla="*/ 30 w 36"/>
                <a:gd name="T19" fmla="*/ 30 h 30"/>
                <a:gd name="T20" fmla="*/ 24 w 36"/>
                <a:gd name="T21" fmla="*/ 24 h 30"/>
                <a:gd name="T22" fmla="*/ 18 w 36"/>
                <a:gd name="T23" fmla="*/ 18 h 30"/>
                <a:gd name="T24" fmla="*/ 12 w 36"/>
                <a:gd name="T25" fmla="*/ 18 h 30"/>
                <a:gd name="T26" fmla="*/ 6 w 36"/>
                <a:gd name="T27" fmla="*/ 12 h 30"/>
                <a:gd name="T28" fmla="*/ 6 w 36"/>
                <a:gd name="T29" fmla="*/ 6 h 30"/>
                <a:gd name="T30" fmla="*/ 0 w 36"/>
                <a:gd name="T31" fmla="*/ 6 h 30"/>
                <a:gd name="T32" fmla="*/ 0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59" name="Freeform 90"/>
            <p:cNvSpPr>
              <a:spLocks/>
            </p:cNvSpPr>
            <p:nvPr/>
          </p:nvSpPr>
          <p:spPr bwMode="auto">
            <a:xfrm>
              <a:off x="5239" y="1099"/>
              <a:ext cx="24" cy="30"/>
            </a:xfrm>
            <a:custGeom>
              <a:avLst/>
              <a:gdLst>
                <a:gd name="T0" fmla="*/ 0 w 24"/>
                <a:gd name="T1" fmla="*/ 0 h 30"/>
                <a:gd name="T2" fmla="*/ 0 w 24"/>
                <a:gd name="T3" fmla="*/ 0 h 30"/>
                <a:gd name="T4" fmla="*/ 6 w 24"/>
                <a:gd name="T5" fmla="*/ 6 h 30"/>
                <a:gd name="T6" fmla="*/ 12 w 24"/>
                <a:gd name="T7" fmla="*/ 6 h 30"/>
                <a:gd name="T8" fmla="*/ 12 w 24"/>
                <a:gd name="T9" fmla="*/ 12 h 30"/>
                <a:gd name="T10" fmla="*/ 18 w 24"/>
                <a:gd name="T11" fmla="*/ 18 h 30"/>
                <a:gd name="T12" fmla="*/ 24 w 24"/>
                <a:gd name="T13" fmla="*/ 24 h 30"/>
                <a:gd name="T14" fmla="*/ 24 w 24"/>
                <a:gd name="T15" fmla="*/ 24 h 30"/>
                <a:gd name="T16" fmla="*/ 24 w 24"/>
                <a:gd name="T17" fmla="*/ 30 h 30"/>
                <a:gd name="T18" fmla="*/ 24 w 24"/>
                <a:gd name="T19" fmla="*/ 24 h 30"/>
                <a:gd name="T20" fmla="*/ 18 w 24"/>
                <a:gd name="T21" fmla="*/ 24 h 30"/>
                <a:gd name="T22" fmla="*/ 12 w 24"/>
                <a:gd name="T23" fmla="*/ 18 h 30"/>
                <a:gd name="T24" fmla="*/ 12 w 24"/>
                <a:gd name="T25" fmla="*/ 18 h 30"/>
                <a:gd name="T26" fmla="*/ 6 w 24"/>
                <a:gd name="T27" fmla="*/ 12 h 30"/>
                <a:gd name="T28" fmla="*/ 6 w 24"/>
                <a:gd name="T29" fmla="*/ 6 h 30"/>
                <a:gd name="T30" fmla="*/ 0 w 24"/>
                <a:gd name="T31" fmla="*/ 6 h 30"/>
                <a:gd name="T32" fmla="*/ 0 w 24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0"/>
                <a:gd name="T53" fmla="*/ 24 w 24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0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24" y="30"/>
                  </a:lnTo>
                  <a:lnTo>
                    <a:pt x="24" y="24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60" name="Freeform 91"/>
            <p:cNvSpPr>
              <a:spLocks/>
            </p:cNvSpPr>
            <p:nvPr/>
          </p:nvSpPr>
          <p:spPr bwMode="auto">
            <a:xfrm>
              <a:off x="5239" y="1117"/>
              <a:ext cx="18" cy="18"/>
            </a:xfrm>
            <a:custGeom>
              <a:avLst/>
              <a:gdLst>
                <a:gd name="T0" fmla="*/ 6 w 18"/>
                <a:gd name="T1" fmla="*/ 0 h 18"/>
                <a:gd name="T2" fmla="*/ 6 w 18"/>
                <a:gd name="T3" fmla="*/ 0 h 18"/>
                <a:gd name="T4" fmla="*/ 6 w 18"/>
                <a:gd name="T5" fmla="*/ 0 h 18"/>
                <a:gd name="T6" fmla="*/ 12 w 18"/>
                <a:gd name="T7" fmla="*/ 6 h 18"/>
                <a:gd name="T8" fmla="*/ 12 w 18"/>
                <a:gd name="T9" fmla="*/ 6 h 18"/>
                <a:gd name="T10" fmla="*/ 18 w 18"/>
                <a:gd name="T11" fmla="*/ 12 h 18"/>
                <a:gd name="T12" fmla="*/ 18 w 18"/>
                <a:gd name="T13" fmla="*/ 12 h 18"/>
                <a:gd name="T14" fmla="*/ 18 w 18"/>
                <a:gd name="T15" fmla="*/ 18 h 18"/>
                <a:gd name="T16" fmla="*/ 18 w 18"/>
                <a:gd name="T17" fmla="*/ 18 h 18"/>
                <a:gd name="T18" fmla="*/ 18 w 18"/>
                <a:gd name="T19" fmla="*/ 18 h 18"/>
                <a:gd name="T20" fmla="*/ 18 w 18"/>
                <a:gd name="T21" fmla="*/ 12 h 18"/>
                <a:gd name="T22" fmla="*/ 12 w 18"/>
                <a:gd name="T23" fmla="*/ 12 h 18"/>
                <a:gd name="T24" fmla="*/ 6 w 18"/>
                <a:gd name="T25" fmla="*/ 6 h 18"/>
                <a:gd name="T26" fmla="*/ 6 w 18"/>
                <a:gd name="T27" fmla="*/ 6 h 18"/>
                <a:gd name="T28" fmla="*/ 6 w 18"/>
                <a:gd name="T29" fmla="*/ 6 h 18"/>
                <a:gd name="T30" fmla="*/ 0 w 18"/>
                <a:gd name="T31" fmla="*/ 0 h 18"/>
                <a:gd name="T32" fmla="*/ 6 w 18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8"/>
                <a:gd name="T53" fmla="*/ 18 w 18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8">
                  <a:moveTo>
                    <a:pt x="6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61" name="Freeform 92"/>
            <p:cNvSpPr>
              <a:spLocks/>
            </p:cNvSpPr>
            <p:nvPr/>
          </p:nvSpPr>
          <p:spPr bwMode="auto">
            <a:xfrm>
              <a:off x="5257" y="974"/>
              <a:ext cx="18" cy="24"/>
            </a:xfrm>
            <a:custGeom>
              <a:avLst/>
              <a:gdLst>
                <a:gd name="T0" fmla="*/ 18 w 18"/>
                <a:gd name="T1" fmla="*/ 24 h 24"/>
                <a:gd name="T2" fmla="*/ 18 w 18"/>
                <a:gd name="T3" fmla="*/ 18 h 24"/>
                <a:gd name="T4" fmla="*/ 12 w 18"/>
                <a:gd name="T5" fmla="*/ 18 h 24"/>
                <a:gd name="T6" fmla="*/ 12 w 18"/>
                <a:gd name="T7" fmla="*/ 18 h 24"/>
                <a:gd name="T8" fmla="*/ 6 w 18"/>
                <a:gd name="T9" fmla="*/ 12 h 24"/>
                <a:gd name="T10" fmla="*/ 0 w 18"/>
                <a:gd name="T11" fmla="*/ 12 h 24"/>
                <a:gd name="T12" fmla="*/ 0 w 18"/>
                <a:gd name="T13" fmla="*/ 6 h 24"/>
                <a:gd name="T14" fmla="*/ 0 w 18"/>
                <a:gd name="T15" fmla="*/ 6 h 24"/>
                <a:gd name="T16" fmla="*/ 0 w 18"/>
                <a:gd name="T17" fmla="*/ 0 h 24"/>
                <a:gd name="T18" fmla="*/ 0 w 18"/>
                <a:gd name="T19" fmla="*/ 0 h 24"/>
                <a:gd name="T20" fmla="*/ 6 w 18"/>
                <a:gd name="T21" fmla="*/ 0 h 24"/>
                <a:gd name="T22" fmla="*/ 6 w 18"/>
                <a:gd name="T23" fmla="*/ 6 h 24"/>
                <a:gd name="T24" fmla="*/ 12 w 18"/>
                <a:gd name="T25" fmla="*/ 6 h 24"/>
                <a:gd name="T26" fmla="*/ 12 w 18"/>
                <a:gd name="T27" fmla="*/ 12 h 24"/>
                <a:gd name="T28" fmla="*/ 18 w 18"/>
                <a:gd name="T29" fmla="*/ 18 h 24"/>
                <a:gd name="T30" fmla="*/ 18 w 18"/>
                <a:gd name="T31" fmla="*/ 18 h 24"/>
                <a:gd name="T32" fmla="*/ 18 w 18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24"/>
                <a:gd name="T53" fmla="*/ 18 w 18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24">
                  <a:moveTo>
                    <a:pt x="18" y="24"/>
                  </a:move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62" name="Freeform 93"/>
            <p:cNvSpPr>
              <a:spLocks/>
            </p:cNvSpPr>
            <p:nvPr/>
          </p:nvSpPr>
          <p:spPr bwMode="auto">
            <a:xfrm>
              <a:off x="5275" y="974"/>
              <a:ext cx="12" cy="24"/>
            </a:xfrm>
            <a:custGeom>
              <a:avLst/>
              <a:gdLst>
                <a:gd name="T0" fmla="*/ 0 w 12"/>
                <a:gd name="T1" fmla="*/ 24 h 24"/>
                <a:gd name="T2" fmla="*/ 6 w 12"/>
                <a:gd name="T3" fmla="*/ 18 h 24"/>
                <a:gd name="T4" fmla="*/ 12 w 12"/>
                <a:gd name="T5" fmla="*/ 12 h 24"/>
                <a:gd name="T6" fmla="*/ 12 w 12"/>
                <a:gd name="T7" fmla="*/ 6 h 24"/>
                <a:gd name="T8" fmla="*/ 12 w 12"/>
                <a:gd name="T9" fmla="*/ 0 h 24"/>
                <a:gd name="T10" fmla="*/ 12 w 12"/>
                <a:gd name="T11" fmla="*/ 0 h 24"/>
                <a:gd name="T12" fmla="*/ 6 w 12"/>
                <a:gd name="T13" fmla="*/ 6 h 24"/>
                <a:gd name="T14" fmla="*/ 6 w 12"/>
                <a:gd name="T15" fmla="*/ 18 h 24"/>
                <a:gd name="T16" fmla="*/ 0 w 12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24"/>
                <a:gd name="T29" fmla="*/ 12 w 12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24">
                  <a:moveTo>
                    <a:pt x="0" y="24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63" name="Freeform 94"/>
            <p:cNvSpPr>
              <a:spLocks/>
            </p:cNvSpPr>
            <p:nvPr/>
          </p:nvSpPr>
          <p:spPr bwMode="auto">
            <a:xfrm>
              <a:off x="5269" y="968"/>
              <a:ext cx="6" cy="24"/>
            </a:xfrm>
            <a:custGeom>
              <a:avLst/>
              <a:gdLst>
                <a:gd name="T0" fmla="*/ 6 w 6"/>
                <a:gd name="T1" fmla="*/ 24 h 24"/>
                <a:gd name="T2" fmla="*/ 6 w 6"/>
                <a:gd name="T3" fmla="*/ 18 h 24"/>
                <a:gd name="T4" fmla="*/ 6 w 6"/>
                <a:gd name="T5" fmla="*/ 12 h 24"/>
                <a:gd name="T6" fmla="*/ 6 w 6"/>
                <a:gd name="T7" fmla="*/ 0 h 24"/>
                <a:gd name="T8" fmla="*/ 0 w 6"/>
                <a:gd name="T9" fmla="*/ 0 h 24"/>
                <a:gd name="T10" fmla="*/ 0 w 6"/>
                <a:gd name="T11" fmla="*/ 0 h 24"/>
                <a:gd name="T12" fmla="*/ 0 w 6"/>
                <a:gd name="T13" fmla="*/ 6 h 24"/>
                <a:gd name="T14" fmla="*/ 6 w 6"/>
                <a:gd name="T15" fmla="*/ 18 h 24"/>
                <a:gd name="T16" fmla="*/ 6 w 6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4"/>
                <a:gd name="T29" fmla="*/ 6 w 6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4">
                  <a:moveTo>
                    <a:pt x="6" y="24"/>
                  </a:moveTo>
                  <a:lnTo>
                    <a:pt x="6" y="18"/>
                  </a:lnTo>
                  <a:lnTo>
                    <a:pt x="6" y="1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8"/>
                  </a:lnTo>
                  <a:lnTo>
                    <a:pt x="6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64" name="Freeform 95"/>
            <p:cNvSpPr>
              <a:spLocks/>
            </p:cNvSpPr>
            <p:nvPr/>
          </p:nvSpPr>
          <p:spPr bwMode="auto">
            <a:xfrm>
              <a:off x="5281" y="980"/>
              <a:ext cx="18" cy="23"/>
            </a:xfrm>
            <a:custGeom>
              <a:avLst/>
              <a:gdLst>
                <a:gd name="T0" fmla="*/ 0 w 18"/>
                <a:gd name="T1" fmla="*/ 23 h 23"/>
                <a:gd name="T2" fmla="*/ 0 w 18"/>
                <a:gd name="T3" fmla="*/ 23 h 23"/>
                <a:gd name="T4" fmla="*/ 6 w 18"/>
                <a:gd name="T5" fmla="*/ 18 h 23"/>
                <a:gd name="T6" fmla="*/ 6 w 18"/>
                <a:gd name="T7" fmla="*/ 12 h 23"/>
                <a:gd name="T8" fmla="*/ 12 w 18"/>
                <a:gd name="T9" fmla="*/ 12 h 23"/>
                <a:gd name="T10" fmla="*/ 12 w 18"/>
                <a:gd name="T11" fmla="*/ 6 h 23"/>
                <a:gd name="T12" fmla="*/ 18 w 18"/>
                <a:gd name="T13" fmla="*/ 0 h 23"/>
                <a:gd name="T14" fmla="*/ 18 w 18"/>
                <a:gd name="T15" fmla="*/ 0 h 23"/>
                <a:gd name="T16" fmla="*/ 18 w 18"/>
                <a:gd name="T17" fmla="*/ 0 h 23"/>
                <a:gd name="T18" fmla="*/ 18 w 18"/>
                <a:gd name="T19" fmla="*/ 6 h 23"/>
                <a:gd name="T20" fmla="*/ 18 w 18"/>
                <a:gd name="T21" fmla="*/ 6 h 23"/>
                <a:gd name="T22" fmla="*/ 18 w 18"/>
                <a:gd name="T23" fmla="*/ 12 h 23"/>
                <a:gd name="T24" fmla="*/ 12 w 18"/>
                <a:gd name="T25" fmla="*/ 12 h 23"/>
                <a:gd name="T26" fmla="*/ 6 w 18"/>
                <a:gd name="T27" fmla="*/ 18 h 23"/>
                <a:gd name="T28" fmla="*/ 6 w 18"/>
                <a:gd name="T29" fmla="*/ 18 h 23"/>
                <a:gd name="T30" fmla="*/ 0 w 18"/>
                <a:gd name="T31" fmla="*/ 23 h 23"/>
                <a:gd name="T32" fmla="*/ 0 w 18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23"/>
                <a:gd name="T53" fmla="*/ 18 w 18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23">
                  <a:moveTo>
                    <a:pt x="0" y="23"/>
                  </a:moveTo>
                  <a:lnTo>
                    <a:pt x="0" y="23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65" name="Freeform 96"/>
            <p:cNvSpPr>
              <a:spLocks/>
            </p:cNvSpPr>
            <p:nvPr/>
          </p:nvSpPr>
          <p:spPr bwMode="auto">
            <a:xfrm>
              <a:off x="5263" y="1123"/>
              <a:ext cx="36" cy="12"/>
            </a:xfrm>
            <a:custGeom>
              <a:avLst/>
              <a:gdLst>
                <a:gd name="T0" fmla="*/ 0 w 36"/>
                <a:gd name="T1" fmla="*/ 6 h 12"/>
                <a:gd name="T2" fmla="*/ 6 w 36"/>
                <a:gd name="T3" fmla="*/ 0 h 12"/>
                <a:gd name="T4" fmla="*/ 6 w 36"/>
                <a:gd name="T5" fmla="*/ 0 h 12"/>
                <a:gd name="T6" fmla="*/ 12 w 36"/>
                <a:gd name="T7" fmla="*/ 0 h 12"/>
                <a:gd name="T8" fmla="*/ 18 w 36"/>
                <a:gd name="T9" fmla="*/ 0 h 12"/>
                <a:gd name="T10" fmla="*/ 24 w 36"/>
                <a:gd name="T11" fmla="*/ 0 h 12"/>
                <a:gd name="T12" fmla="*/ 30 w 36"/>
                <a:gd name="T13" fmla="*/ 6 h 12"/>
                <a:gd name="T14" fmla="*/ 30 w 36"/>
                <a:gd name="T15" fmla="*/ 6 h 12"/>
                <a:gd name="T16" fmla="*/ 36 w 36"/>
                <a:gd name="T17" fmla="*/ 6 h 12"/>
                <a:gd name="T18" fmla="*/ 30 w 36"/>
                <a:gd name="T19" fmla="*/ 6 h 12"/>
                <a:gd name="T20" fmla="*/ 30 w 36"/>
                <a:gd name="T21" fmla="*/ 12 h 12"/>
                <a:gd name="T22" fmla="*/ 24 w 36"/>
                <a:gd name="T23" fmla="*/ 6 h 12"/>
                <a:gd name="T24" fmla="*/ 18 w 36"/>
                <a:gd name="T25" fmla="*/ 6 h 12"/>
                <a:gd name="T26" fmla="*/ 12 w 36"/>
                <a:gd name="T27" fmla="*/ 6 h 12"/>
                <a:gd name="T28" fmla="*/ 6 w 36"/>
                <a:gd name="T29" fmla="*/ 6 h 12"/>
                <a:gd name="T30" fmla="*/ 6 w 36"/>
                <a:gd name="T31" fmla="*/ 6 h 12"/>
                <a:gd name="T32" fmla="*/ 0 w 36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2"/>
                <a:gd name="T53" fmla="*/ 36 w 3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2">
                  <a:moveTo>
                    <a:pt x="0" y="6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66" name="Freeform 97"/>
            <p:cNvSpPr>
              <a:spLocks/>
            </p:cNvSpPr>
            <p:nvPr/>
          </p:nvSpPr>
          <p:spPr bwMode="auto">
            <a:xfrm>
              <a:off x="5257" y="1135"/>
              <a:ext cx="30" cy="12"/>
            </a:xfrm>
            <a:custGeom>
              <a:avLst/>
              <a:gdLst>
                <a:gd name="T0" fmla="*/ 0 w 30"/>
                <a:gd name="T1" fmla="*/ 0 h 12"/>
                <a:gd name="T2" fmla="*/ 6 w 30"/>
                <a:gd name="T3" fmla="*/ 0 h 12"/>
                <a:gd name="T4" fmla="*/ 6 w 30"/>
                <a:gd name="T5" fmla="*/ 0 h 12"/>
                <a:gd name="T6" fmla="*/ 12 w 30"/>
                <a:gd name="T7" fmla="*/ 0 h 12"/>
                <a:gd name="T8" fmla="*/ 18 w 30"/>
                <a:gd name="T9" fmla="*/ 0 h 12"/>
                <a:gd name="T10" fmla="*/ 24 w 30"/>
                <a:gd name="T11" fmla="*/ 0 h 12"/>
                <a:gd name="T12" fmla="*/ 30 w 30"/>
                <a:gd name="T13" fmla="*/ 6 h 12"/>
                <a:gd name="T14" fmla="*/ 30 w 30"/>
                <a:gd name="T15" fmla="*/ 6 h 12"/>
                <a:gd name="T16" fmla="*/ 30 w 30"/>
                <a:gd name="T17" fmla="*/ 12 h 12"/>
                <a:gd name="T18" fmla="*/ 30 w 30"/>
                <a:gd name="T19" fmla="*/ 12 h 12"/>
                <a:gd name="T20" fmla="*/ 30 w 30"/>
                <a:gd name="T21" fmla="*/ 12 h 12"/>
                <a:gd name="T22" fmla="*/ 24 w 30"/>
                <a:gd name="T23" fmla="*/ 12 h 12"/>
                <a:gd name="T24" fmla="*/ 18 w 30"/>
                <a:gd name="T25" fmla="*/ 6 h 12"/>
                <a:gd name="T26" fmla="*/ 12 w 30"/>
                <a:gd name="T27" fmla="*/ 6 h 12"/>
                <a:gd name="T28" fmla="*/ 6 w 30"/>
                <a:gd name="T29" fmla="*/ 0 h 12"/>
                <a:gd name="T30" fmla="*/ 0 w 30"/>
                <a:gd name="T31" fmla="*/ 0 h 12"/>
                <a:gd name="T32" fmla="*/ 0 w 30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2"/>
                <a:gd name="T53" fmla="*/ 30 w 3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2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67" name="Freeform 98"/>
            <p:cNvSpPr>
              <a:spLocks/>
            </p:cNvSpPr>
            <p:nvPr/>
          </p:nvSpPr>
          <p:spPr bwMode="auto">
            <a:xfrm>
              <a:off x="5275" y="1111"/>
              <a:ext cx="30" cy="6"/>
            </a:xfrm>
            <a:custGeom>
              <a:avLst/>
              <a:gdLst>
                <a:gd name="T0" fmla="*/ 0 w 30"/>
                <a:gd name="T1" fmla="*/ 0 h 6"/>
                <a:gd name="T2" fmla="*/ 0 w 30"/>
                <a:gd name="T3" fmla="*/ 0 h 6"/>
                <a:gd name="T4" fmla="*/ 6 w 30"/>
                <a:gd name="T5" fmla="*/ 0 h 6"/>
                <a:gd name="T6" fmla="*/ 6 w 30"/>
                <a:gd name="T7" fmla="*/ 0 h 6"/>
                <a:gd name="T8" fmla="*/ 12 w 30"/>
                <a:gd name="T9" fmla="*/ 0 h 6"/>
                <a:gd name="T10" fmla="*/ 18 w 30"/>
                <a:gd name="T11" fmla="*/ 0 h 6"/>
                <a:gd name="T12" fmla="*/ 24 w 30"/>
                <a:gd name="T13" fmla="*/ 0 h 6"/>
                <a:gd name="T14" fmla="*/ 30 w 30"/>
                <a:gd name="T15" fmla="*/ 0 h 6"/>
                <a:gd name="T16" fmla="*/ 30 w 30"/>
                <a:gd name="T17" fmla="*/ 0 h 6"/>
                <a:gd name="T18" fmla="*/ 30 w 30"/>
                <a:gd name="T19" fmla="*/ 6 h 6"/>
                <a:gd name="T20" fmla="*/ 30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0 h 6"/>
                <a:gd name="T28" fmla="*/ 6 w 30"/>
                <a:gd name="T29" fmla="*/ 0 h 6"/>
                <a:gd name="T30" fmla="*/ 0 w 30"/>
                <a:gd name="T31" fmla="*/ 0 h 6"/>
                <a:gd name="T32" fmla="*/ 0 w 3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68" name="Freeform 99"/>
            <p:cNvSpPr>
              <a:spLocks/>
            </p:cNvSpPr>
            <p:nvPr/>
          </p:nvSpPr>
          <p:spPr bwMode="auto">
            <a:xfrm>
              <a:off x="5275" y="1087"/>
              <a:ext cx="42" cy="12"/>
            </a:xfrm>
            <a:custGeom>
              <a:avLst/>
              <a:gdLst>
                <a:gd name="T0" fmla="*/ 0 w 42"/>
                <a:gd name="T1" fmla="*/ 12 h 12"/>
                <a:gd name="T2" fmla="*/ 6 w 42"/>
                <a:gd name="T3" fmla="*/ 12 h 12"/>
                <a:gd name="T4" fmla="*/ 12 w 42"/>
                <a:gd name="T5" fmla="*/ 6 h 12"/>
                <a:gd name="T6" fmla="*/ 18 w 42"/>
                <a:gd name="T7" fmla="*/ 6 h 12"/>
                <a:gd name="T8" fmla="*/ 24 w 42"/>
                <a:gd name="T9" fmla="*/ 6 h 12"/>
                <a:gd name="T10" fmla="*/ 30 w 42"/>
                <a:gd name="T11" fmla="*/ 0 h 12"/>
                <a:gd name="T12" fmla="*/ 36 w 42"/>
                <a:gd name="T13" fmla="*/ 0 h 12"/>
                <a:gd name="T14" fmla="*/ 36 w 42"/>
                <a:gd name="T15" fmla="*/ 0 h 12"/>
                <a:gd name="T16" fmla="*/ 42 w 42"/>
                <a:gd name="T17" fmla="*/ 6 h 12"/>
                <a:gd name="T18" fmla="*/ 42 w 42"/>
                <a:gd name="T19" fmla="*/ 6 h 12"/>
                <a:gd name="T20" fmla="*/ 36 w 42"/>
                <a:gd name="T21" fmla="*/ 12 h 12"/>
                <a:gd name="T22" fmla="*/ 30 w 42"/>
                <a:gd name="T23" fmla="*/ 12 h 12"/>
                <a:gd name="T24" fmla="*/ 24 w 42"/>
                <a:gd name="T25" fmla="*/ 12 h 12"/>
                <a:gd name="T26" fmla="*/ 18 w 42"/>
                <a:gd name="T27" fmla="*/ 12 h 12"/>
                <a:gd name="T28" fmla="*/ 12 w 42"/>
                <a:gd name="T29" fmla="*/ 12 h 12"/>
                <a:gd name="T30" fmla="*/ 6 w 42"/>
                <a:gd name="T31" fmla="*/ 12 h 12"/>
                <a:gd name="T32" fmla="*/ 0 w 42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12"/>
                <a:gd name="T53" fmla="*/ 42 w 4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12">
                  <a:moveTo>
                    <a:pt x="0" y="12"/>
                  </a:moveTo>
                  <a:lnTo>
                    <a:pt x="6" y="12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6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69" name="Freeform 100"/>
            <p:cNvSpPr>
              <a:spLocks/>
            </p:cNvSpPr>
            <p:nvPr/>
          </p:nvSpPr>
          <p:spPr bwMode="auto">
            <a:xfrm>
              <a:off x="5287" y="1069"/>
              <a:ext cx="36" cy="12"/>
            </a:xfrm>
            <a:custGeom>
              <a:avLst/>
              <a:gdLst>
                <a:gd name="T0" fmla="*/ 0 w 36"/>
                <a:gd name="T1" fmla="*/ 12 h 12"/>
                <a:gd name="T2" fmla="*/ 0 w 36"/>
                <a:gd name="T3" fmla="*/ 12 h 12"/>
                <a:gd name="T4" fmla="*/ 6 w 36"/>
                <a:gd name="T5" fmla="*/ 12 h 12"/>
                <a:gd name="T6" fmla="*/ 12 w 36"/>
                <a:gd name="T7" fmla="*/ 6 h 12"/>
                <a:gd name="T8" fmla="*/ 18 w 36"/>
                <a:gd name="T9" fmla="*/ 6 h 12"/>
                <a:gd name="T10" fmla="*/ 30 w 36"/>
                <a:gd name="T11" fmla="*/ 6 h 12"/>
                <a:gd name="T12" fmla="*/ 36 w 36"/>
                <a:gd name="T13" fmla="*/ 0 h 12"/>
                <a:gd name="T14" fmla="*/ 36 w 36"/>
                <a:gd name="T15" fmla="*/ 0 h 12"/>
                <a:gd name="T16" fmla="*/ 36 w 36"/>
                <a:gd name="T17" fmla="*/ 6 h 12"/>
                <a:gd name="T18" fmla="*/ 36 w 36"/>
                <a:gd name="T19" fmla="*/ 6 h 12"/>
                <a:gd name="T20" fmla="*/ 30 w 36"/>
                <a:gd name="T21" fmla="*/ 6 h 12"/>
                <a:gd name="T22" fmla="*/ 24 w 36"/>
                <a:gd name="T23" fmla="*/ 12 h 12"/>
                <a:gd name="T24" fmla="*/ 18 w 36"/>
                <a:gd name="T25" fmla="*/ 12 h 12"/>
                <a:gd name="T26" fmla="*/ 12 w 36"/>
                <a:gd name="T27" fmla="*/ 12 h 12"/>
                <a:gd name="T28" fmla="*/ 6 w 36"/>
                <a:gd name="T29" fmla="*/ 12 h 12"/>
                <a:gd name="T30" fmla="*/ 0 w 36"/>
                <a:gd name="T31" fmla="*/ 12 h 12"/>
                <a:gd name="T32" fmla="*/ 0 w 36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2"/>
                <a:gd name="T53" fmla="*/ 36 w 3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2">
                  <a:moveTo>
                    <a:pt x="0" y="12"/>
                  </a:moveTo>
                  <a:lnTo>
                    <a:pt x="0" y="12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30" y="6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70" name="Freeform 101"/>
            <p:cNvSpPr>
              <a:spLocks/>
            </p:cNvSpPr>
            <p:nvPr/>
          </p:nvSpPr>
          <p:spPr bwMode="auto">
            <a:xfrm>
              <a:off x="5287" y="1033"/>
              <a:ext cx="42" cy="18"/>
            </a:xfrm>
            <a:custGeom>
              <a:avLst/>
              <a:gdLst>
                <a:gd name="T0" fmla="*/ 0 w 42"/>
                <a:gd name="T1" fmla="*/ 18 h 18"/>
                <a:gd name="T2" fmla="*/ 0 w 42"/>
                <a:gd name="T3" fmla="*/ 18 h 18"/>
                <a:gd name="T4" fmla="*/ 6 w 42"/>
                <a:gd name="T5" fmla="*/ 12 h 18"/>
                <a:gd name="T6" fmla="*/ 12 w 42"/>
                <a:gd name="T7" fmla="*/ 6 h 18"/>
                <a:gd name="T8" fmla="*/ 24 w 42"/>
                <a:gd name="T9" fmla="*/ 6 h 18"/>
                <a:gd name="T10" fmla="*/ 30 w 42"/>
                <a:gd name="T11" fmla="*/ 0 h 18"/>
                <a:gd name="T12" fmla="*/ 36 w 42"/>
                <a:gd name="T13" fmla="*/ 0 h 18"/>
                <a:gd name="T14" fmla="*/ 42 w 42"/>
                <a:gd name="T15" fmla="*/ 0 h 18"/>
                <a:gd name="T16" fmla="*/ 42 w 42"/>
                <a:gd name="T17" fmla="*/ 0 h 18"/>
                <a:gd name="T18" fmla="*/ 42 w 42"/>
                <a:gd name="T19" fmla="*/ 0 h 18"/>
                <a:gd name="T20" fmla="*/ 36 w 42"/>
                <a:gd name="T21" fmla="*/ 6 h 18"/>
                <a:gd name="T22" fmla="*/ 30 w 42"/>
                <a:gd name="T23" fmla="*/ 6 h 18"/>
                <a:gd name="T24" fmla="*/ 24 w 42"/>
                <a:gd name="T25" fmla="*/ 12 h 18"/>
                <a:gd name="T26" fmla="*/ 12 w 42"/>
                <a:gd name="T27" fmla="*/ 12 h 18"/>
                <a:gd name="T28" fmla="*/ 6 w 42"/>
                <a:gd name="T29" fmla="*/ 12 h 18"/>
                <a:gd name="T30" fmla="*/ 0 w 42"/>
                <a:gd name="T31" fmla="*/ 18 h 18"/>
                <a:gd name="T32" fmla="*/ 0 w 42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18"/>
                <a:gd name="T53" fmla="*/ 42 w 4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18">
                  <a:moveTo>
                    <a:pt x="0" y="18"/>
                  </a:moveTo>
                  <a:lnTo>
                    <a:pt x="0" y="18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71" name="Freeform 102"/>
            <p:cNvSpPr>
              <a:spLocks/>
            </p:cNvSpPr>
            <p:nvPr/>
          </p:nvSpPr>
          <p:spPr bwMode="auto">
            <a:xfrm>
              <a:off x="5281" y="992"/>
              <a:ext cx="42" cy="29"/>
            </a:xfrm>
            <a:custGeom>
              <a:avLst/>
              <a:gdLst>
                <a:gd name="T0" fmla="*/ 0 w 42"/>
                <a:gd name="T1" fmla="*/ 29 h 29"/>
                <a:gd name="T2" fmla="*/ 6 w 42"/>
                <a:gd name="T3" fmla="*/ 23 h 29"/>
                <a:gd name="T4" fmla="*/ 12 w 42"/>
                <a:gd name="T5" fmla="*/ 17 h 29"/>
                <a:gd name="T6" fmla="*/ 18 w 42"/>
                <a:gd name="T7" fmla="*/ 11 h 29"/>
                <a:gd name="T8" fmla="*/ 24 w 42"/>
                <a:gd name="T9" fmla="*/ 11 h 29"/>
                <a:gd name="T10" fmla="*/ 30 w 42"/>
                <a:gd name="T11" fmla="*/ 6 h 29"/>
                <a:gd name="T12" fmla="*/ 36 w 42"/>
                <a:gd name="T13" fmla="*/ 6 h 29"/>
                <a:gd name="T14" fmla="*/ 36 w 42"/>
                <a:gd name="T15" fmla="*/ 0 h 29"/>
                <a:gd name="T16" fmla="*/ 42 w 42"/>
                <a:gd name="T17" fmla="*/ 6 h 29"/>
                <a:gd name="T18" fmla="*/ 42 w 42"/>
                <a:gd name="T19" fmla="*/ 6 h 29"/>
                <a:gd name="T20" fmla="*/ 36 w 42"/>
                <a:gd name="T21" fmla="*/ 11 h 29"/>
                <a:gd name="T22" fmla="*/ 30 w 42"/>
                <a:gd name="T23" fmla="*/ 11 h 29"/>
                <a:gd name="T24" fmla="*/ 24 w 42"/>
                <a:gd name="T25" fmla="*/ 17 h 29"/>
                <a:gd name="T26" fmla="*/ 18 w 42"/>
                <a:gd name="T27" fmla="*/ 17 h 29"/>
                <a:gd name="T28" fmla="*/ 6 w 42"/>
                <a:gd name="T29" fmla="*/ 23 h 29"/>
                <a:gd name="T30" fmla="*/ 6 w 42"/>
                <a:gd name="T31" fmla="*/ 23 h 29"/>
                <a:gd name="T32" fmla="*/ 0 w 42"/>
                <a:gd name="T33" fmla="*/ 29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29"/>
                <a:gd name="T53" fmla="*/ 42 w 42"/>
                <a:gd name="T54" fmla="*/ 29 h 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29">
                  <a:moveTo>
                    <a:pt x="0" y="29"/>
                  </a:moveTo>
                  <a:lnTo>
                    <a:pt x="6" y="23"/>
                  </a:lnTo>
                  <a:lnTo>
                    <a:pt x="12" y="17"/>
                  </a:lnTo>
                  <a:lnTo>
                    <a:pt x="18" y="11"/>
                  </a:lnTo>
                  <a:lnTo>
                    <a:pt x="24" y="11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6" y="0"/>
                  </a:lnTo>
                  <a:lnTo>
                    <a:pt x="42" y="6"/>
                  </a:lnTo>
                  <a:lnTo>
                    <a:pt x="36" y="11"/>
                  </a:lnTo>
                  <a:lnTo>
                    <a:pt x="30" y="11"/>
                  </a:lnTo>
                  <a:lnTo>
                    <a:pt x="24" y="17"/>
                  </a:lnTo>
                  <a:lnTo>
                    <a:pt x="18" y="17"/>
                  </a:lnTo>
                  <a:lnTo>
                    <a:pt x="6" y="23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72" name="Freeform 103"/>
            <p:cNvSpPr>
              <a:spLocks/>
            </p:cNvSpPr>
            <p:nvPr/>
          </p:nvSpPr>
          <p:spPr bwMode="auto">
            <a:xfrm>
              <a:off x="5287" y="1045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0 w 36"/>
                <a:gd name="T3" fmla="*/ 18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6 h 24"/>
                <a:gd name="T10" fmla="*/ 24 w 36"/>
                <a:gd name="T11" fmla="*/ 6 h 24"/>
                <a:gd name="T12" fmla="*/ 30 w 36"/>
                <a:gd name="T13" fmla="*/ 0 h 24"/>
                <a:gd name="T14" fmla="*/ 36 w 36"/>
                <a:gd name="T15" fmla="*/ 0 h 24"/>
                <a:gd name="T16" fmla="*/ 36 w 36"/>
                <a:gd name="T17" fmla="*/ 6 h 24"/>
                <a:gd name="T18" fmla="*/ 36 w 36"/>
                <a:gd name="T19" fmla="*/ 6 h 24"/>
                <a:gd name="T20" fmla="*/ 30 w 36"/>
                <a:gd name="T21" fmla="*/ 12 h 24"/>
                <a:gd name="T22" fmla="*/ 24 w 36"/>
                <a:gd name="T23" fmla="*/ 12 h 24"/>
                <a:gd name="T24" fmla="*/ 18 w 36"/>
                <a:gd name="T25" fmla="*/ 18 h 24"/>
                <a:gd name="T26" fmla="*/ 12 w 36"/>
                <a:gd name="T27" fmla="*/ 18 h 24"/>
                <a:gd name="T28" fmla="*/ 6 w 36"/>
                <a:gd name="T29" fmla="*/ 18 h 24"/>
                <a:gd name="T30" fmla="*/ 0 w 36"/>
                <a:gd name="T31" fmla="*/ 24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0" y="18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73" name="Freeform 104"/>
            <p:cNvSpPr>
              <a:spLocks/>
            </p:cNvSpPr>
            <p:nvPr/>
          </p:nvSpPr>
          <p:spPr bwMode="auto">
            <a:xfrm>
              <a:off x="5239" y="1033"/>
              <a:ext cx="48" cy="30"/>
            </a:xfrm>
            <a:custGeom>
              <a:avLst/>
              <a:gdLst>
                <a:gd name="T0" fmla="*/ 0 w 48"/>
                <a:gd name="T1" fmla="*/ 0 h 30"/>
                <a:gd name="T2" fmla="*/ 0 w 48"/>
                <a:gd name="T3" fmla="*/ 0 h 30"/>
                <a:gd name="T4" fmla="*/ 6 w 48"/>
                <a:gd name="T5" fmla="*/ 0 h 30"/>
                <a:gd name="T6" fmla="*/ 12 w 48"/>
                <a:gd name="T7" fmla="*/ 6 h 30"/>
                <a:gd name="T8" fmla="*/ 24 w 48"/>
                <a:gd name="T9" fmla="*/ 12 h 30"/>
                <a:gd name="T10" fmla="*/ 30 w 48"/>
                <a:gd name="T11" fmla="*/ 12 h 30"/>
                <a:gd name="T12" fmla="*/ 42 w 48"/>
                <a:gd name="T13" fmla="*/ 24 h 30"/>
                <a:gd name="T14" fmla="*/ 48 w 48"/>
                <a:gd name="T15" fmla="*/ 30 h 30"/>
                <a:gd name="T16" fmla="*/ 48 w 48"/>
                <a:gd name="T17" fmla="*/ 30 h 30"/>
                <a:gd name="T18" fmla="*/ 48 w 48"/>
                <a:gd name="T19" fmla="*/ 30 h 30"/>
                <a:gd name="T20" fmla="*/ 36 w 48"/>
                <a:gd name="T21" fmla="*/ 30 h 30"/>
                <a:gd name="T22" fmla="*/ 30 w 48"/>
                <a:gd name="T23" fmla="*/ 24 h 30"/>
                <a:gd name="T24" fmla="*/ 18 w 48"/>
                <a:gd name="T25" fmla="*/ 18 h 30"/>
                <a:gd name="T26" fmla="*/ 12 w 48"/>
                <a:gd name="T27" fmla="*/ 12 h 30"/>
                <a:gd name="T28" fmla="*/ 6 w 48"/>
                <a:gd name="T29" fmla="*/ 6 h 30"/>
                <a:gd name="T30" fmla="*/ 0 w 48"/>
                <a:gd name="T31" fmla="*/ 0 h 30"/>
                <a:gd name="T32" fmla="*/ 0 w 4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30"/>
                <a:gd name="T53" fmla="*/ 48 w 4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30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42" y="24"/>
                  </a:lnTo>
                  <a:lnTo>
                    <a:pt x="48" y="30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74" name="Freeform 105"/>
            <p:cNvSpPr>
              <a:spLocks/>
            </p:cNvSpPr>
            <p:nvPr/>
          </p:nvSpPr>
          <p:spPr bwMode="auto">
            <a:xfrm>
              <a:off x="5245" y="1009"/>
              <a:ext cx="42" cy="30"/>
            </a:xfrm>
            <a:custGeom>
              <a:avLst/>
              <a:gdLst>
                <a:gd name="T0" fmla="*/ 0 w 42"/>
                <a:gd name="T1" fmla="*/ 0 h 30"/>
                <a:gd name="T2" fmla="*/ 6 w 42"/>
                <a:gd name="T3" fmla="*/ 0 h 30"/>
                <a:gd name="T4" fmla="*/ 6 w 42"/>
                <a:gd name="T5" fmla="*/ 0 h 30"/>
                <a:gd name="T6" fmla="*/ 12 w 42"/>
                <a:gd name="T7" fmla="*/ 6 h 30"/>
                <a:gd name="T8" fmla="*/ 18 w 42"/>
                <a:gd name="T9" fmla="*/ 6 h 30"/>
                <a:gd name="T10" fmla="*/ 24 w 42"/>
                <a:gd name="T11" fmla="*/ 12 h 30"/>
                <a:gd name="T12" fmla="*/ 36 w 42"/>
                <a:gd name="T13" fmla="*/ 18 h 30"/>
                <a:gd name="T14" fmla="*/ 42 w 42"/>
                <a:gd name="T15" fmla="*/ 24 h 30"/>
                <a:gd name="T16" fmla="*/ 42 w 42"/>
                <a:gd name="T17" fmla="*/ 30 h 30"/>
                <a:gd name="T18" fmla="*/ 36 w 42"/>
                <a:gd name="T19" fmla="*/ 24 h 30"/>
                <a:gd name="T20" fmla="*/ 30 w 42"/>
                <a:gd name="T21" fmla="*/ 24 h 30"/>
                <a:gd name="T22" fmla="*/ 24 w 42"/>
                <a:gd name="T23" fmla="*/ 18 h 30"/>
                <a:gd name="T24" fmla="*/ 18 w 42"/>
                <a:gd name="T25" fmla="*/ 12 h 30"/>
                <a:gd name="T26" fmla="*/ 12 w 42"/>
                <a:gd name="T27" fmla="*/ 12 h 30"/>
                <a:gd name="T28" fmla="*/ 6 w 42"/>
                <a:gd name="T29" fmla="*/ 6 h 30"/>
                <a:gd name="T30" fmla="*/ 0 w 42"/>
                <a:gd name="T31" fmla="*/ 0 h 30"/>
                <a:gd name="T32" fmla="*/ 0 w 42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0"/>
                <a:gd name="T53" fmla="*/ 42 w 42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0">
                  <a:moveTo>
                    <a:pt x="0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42" y="30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75" name="Freeform 106"/>
            <p:cNvSpPr>
              <a:spLocks/>
            </p:cNvSpPr>
            <p:nvPr/>
          </p:nvSpPr>
          <p:spPr bwMode="auto">
            <a:xfrm>
              <a:off x="5287" y="1009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0 w 36"/>
                <a:gd name="T3" fmla="*/ 24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12 h 24"/>
                <a:gd name="T10" fmla="*/ 24 w 36"/>
                <a:gd name="T11" fmla="*/ 6 h 24"/>
                <a:gd name="T12" fmla="*/ 30 w 36"/>
                <a:gd name="T13" fmla="*/ 0 h 24"/>
                <a:gd name="T14" fmla="*/ 36 w 36"/>
                <a:gd name="T15" fmla="*/ 0 h 24"/>
                <a:gd name="T16" fmla="*/ 36 w 36"/>
                <a:gd name="T17" fmla="*/ 0 h 24"/>
                <a:gd name="T18" fmla="*/ 36 w 36"/>
                <a:gd name="T19" fmla="*/ 6 h 24"/>
                <a:gd name="T20" fmla="*/ 36 w 36"/>
                <a:gd name="T21" fmla="*/ 6 h 24"/>
                <a:gd name="T22" fmla="*/ 30 w 36"/>
                <a:gd name="T23" fmla="*/ 12 h 24"/>
                <a:gd name="T24" fmla="*/ 18 w 36"/>
                <a:gd name="T25" fmla="*/ 18 h 24"/>
                <a:gd name="T26" fmla="*/ 12 w 36"/>
                <a:gd name="T27" fmla="*/ 18 h 24"/>
                <a:gd name="T28" fmla="*/ 6 w 36"/>
                <a:gd name="T29" fmla="*/ 24 h 24"/>
                <a:gd name="T30" fmla="*/ 0 w 36"/>
                <a:gd name="T31" fmla="*/ 24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0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76" name="Freeform 107"/>
            <p:cNvSpPr>
              <a:spLocks/>
            </p:cNvSpPr>
            <p:nvPr/>
          </p:nvSpPr>
          <p:spPr bwMode="auto">
            <a:xfrm>
              <a:off x="5197" y="884"/>
              <a:ext cx="36" cy="18"/>
            </a:xfrm>
            <a:custGeom>
              <a:avLst/>
              <a:gdLst>
                <a:gd name="T0" fmla="*/ 0 w 36"/>
                <a:gd name="T1" fmla="*/ 0 h 18"/>
                <a:gd name="T2" fmla="*/ 6 w 36"/>
                <a:gd name="T3" fmla="*/ 0 h 18"/>
                <a:gd name="T4" fmla="*/ 6 w 36"/>
                <a:gd name="T5" fmla="*/ 0 h 18"/>
                <a:gd name="T6" fmla="*/ 12 w 36"/>
                <a:gd name="T7" fmla="*/ 0 h 18"/>
                <a:gd name="T8" fmla="*/ 18 w 36"/>
                <a:gd name="T9" fmla="*/ 0 h 18"/>
                <a:gd name="T10" fmla="*/ 24 w 36"/>
                <a:gd name="T11" fmla="*/ 6 h 18"/>
                <a:gd name="T12" fmla="*/ 24 w 36"/>
                <a:gd name="T13" fmla="*/ 12 h 18"/>
                <a:gd name="T14" fmla="*/ 30 w 36"/>
                <a:gd name="T15" fmla="*/ 12 h 18"/>
                <a:gd name="T16" fmla="*/ 36 w 36"/>
                <a:gd name="T17" fmla="*/ 18 h 18"/>
                <a:gd name="T18" fmla="*/ 30 w 36"/>
                <a:gd name="T19" fmla="*/ 18 h 18"/>
                <a:gd name="T20" fmla="*/ 24 w 36"/>
                <a:gd name="T21" fmla="*/ 12 h 18"/>
                <a:gd name="T22" fmla="*/ 18 w 36"/>
                <a:gd name="T23" fmla="*/ 12 h 18"/>
                <a:gd name="T24" fmla="*/ 18 w 36"/>
                <a:gd name="T25" fmla="*/ 6 h 18"/>
                <a:gd name="T26" fmla="*/ 12 w 36"/>
                <a:gd name="T27" fmla="*/ 6 h 18"/>
                <a:gd name="T28" fmla="*/ 6 w 36"/>
                <a:gd name="T29" fmla="*/ 0 h 18"/>
                <a:gd name="T30" fmla="*/ 6 w 36"/>
                <a:gd name="T31" fmla="*/ 0 h 18"/>
                <a:gd name="T32" fmla="*/ 0 w 36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77" name="Freeform 108"/>
            <p:cNvSpPr>
              <a:spLocks/>
            </p:cNvSpPr>
            <p:nvPr/>
          </p:nvSpPr>
          <p:spPr bwMode="auto">
            <a:xfrm>
              <a:off x="5191" y="902"/>
              <a:ext cx="42" cy="24"/>
            </a:xfrm>
            <a:custGeom>
              <a:avLst/>
              <a:gdLst>
                <a:gd name="T0" fmla="*/ 0 w 42"/>
                <a:gd name="T1" fmla="*/ 0 h 24"/>
                <a:gd name="T2" fmla="*/ 6 w 42"/>
                <a:gd name="T3" fmla="*/ 0 h 24"/>
                <a:gd name="T4" fmla="*/ 6 w 42"/>
                <a:gd name="T5" fmla="*/ 0 h 24"/>
                <a:gd name="T6" fmla="*/ 12 w 42"/>
                <a:gd name="T7" fmla="*/ 6 h 24"/>
                <a:gd name="T8" fmla="*/ 18 w 42"/>
                <a:gd name="T9" fmla="*/ 6 h 24"/>
                <a:gd name="T10" fmla="*/ 30 w 42"/>
                <a:gd name="T11" fmla="*/ 12 h 24"/>
                <a:gd name="T12" fmla="*/ 36 w 42"/>
                <a:gd name="T13" fmla="*/ 18 h 24"/>
                <a:gd name="T14" fmla="*/ 36 w 42"/>
                <a:gd name="T15" fmla="*/ 24 h 24"/>
                <a:gd name="T16" fmla="*/ 42 w 42"/>
                <a:gd name="T17" fmla="*/ 24 h 24"/>
                <a:gd name="T18" fmla="*/ 42 w 42"/>
                <a:gd name="T19" fmla="*/ 24 h 24"/>
                <a:gd name="T20" fmla="*/ 36 w 42"/>
                <a:gd name="T21" fmla="*/ 24 h 24"/>
                <a:gd name="T22" fmla="*/ 24 w 42"/>
                <a:gd name="T23" fmla="*/ 18 h 24"/>
                <a:gd name="T24" fmla="*/ 18 w 42"/>
                <a:gd name="T25" fmla="*/ 12 h 24"/>
                <a:gd name="T26" fmla="*/ 12 w 42"/>
                <a:gd name="T27" fmla="*/ 6 h 24"/>
                <a:gd name="T28" fmla="*/ 6 w 42"/>
                <a:gd name="T29" fmla="*/ 6 h 24"/>
                <a:gd name="T30" fmla="*/ 6 w 42"/>
                <a:gd name="T31" fmla="*/ 0 h 24"/>
                <a:gd name="T32" fmla="*/ 0 w 42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24"/>
                <a:gd name="T53" fmla="*/ 42 w 42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24">
                  <a:moveTo>
                    <a:pt x="0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36" y="24"/>
                  </a:lnTo>
                  <a:lnTo>
                    <a:pt x="42" y="24"/>
                  </a:lnTo>
                  <a:lnTo>
                    <a:pt x="36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78" name="Freeform 109"/>
            <p:cNvSpPr>
              <a:spLocks/>
            </p:cNvSpPr>
            <p:nvPr/>
          </p:nvSpPr>
          <p:spPr bwMode="auto">
            <a:xfrm>
              <a:off x="5185" y="926"/>
              <a:ext cx="48" cy="24"/>
            </a:xfrm>
            <a:custGeom>
              <a:avLst/>
              <a:gdLst>
                <a:gd name="T0" fmla="*/ 0 w 48"/>
                <a:gd name="T1" fmla="*/ 0 h 24"/>
                <a:gd name="T2" fmla="*/ 6 w 48"/>
                <a:gd name="T3" fmla="*/ 0 h 24"/>
                <a:gd name="T4" fmla="*/ 12 w 48"/>
                <a:gd name="T5" fmla="*/ 0 h 24"/>
                <a:gd name="T6" fmla="*/ 18 w 48"/>
                <a:gd name="T7" fmla="*/ 0 h 24"/>
                <a:gd name="T8" fmla="*/ 24 w 48"/>
                <a:gd name="T9" fmla="*/ 6 h 24"/>
                <a:gd name="T10" fmla="*/ 30 w 48"/>
                <a:gd name="T11" fmla="*/ 12 h 24"/>
                <a:gd name="T12" fmla="*/ 36 w 48"/>
                <a:gd name="T13" fmla="*/ 18 h 24"/>
                <a:gd name="T14" fmla="*/ 42 w 48"/>
                <a:gd name="T15" fmla="*/ 24 h 24"/>
                <a:gd name="T16" fmla="*/ 48 w 48"/>
                <a:gd name="T17" fmla="*/ 24 h 24"/>
                <a:gd name="T18" fmla="*/ 42 w 48"/>
                <a:gd name="T19" fmla="*/ 24 h 24"/>
                <a:gd name="T20" fmla="*/ 36 w 48"/>
                <a:gd name="T21" fmla="*/ 24 h 24"/>
                <a:gd name="T22" fmla="*/ 30 w 48"/>
                <a:gd name="T23" fmla="*/ 18 h 24"/>
                <a:gd name="T24" fmla="*/ 24 w 48"/>
                <a:gd name="T25" fmla="*/ 12 h 24"/>
                <a:gd name="T26" fmla="*/ 12 w 48"/>
                <a:gd name="T27" fmla="*/ 6 h 24"/>
                <a:gd name="T28" fmla="*/ 6 w 48"/>
                <a:gd name="T29" fmla="*/ 6 h 24"/>
                <a:gd name="T30" fmla="*/ 0 w 48"/>
                <a:gd name="T31" fmla="*/ 0 h 24"/>
                <a:gd name="T32" fmla="*/ 0 w 48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24"/>
                <a:gd name="T53" fmla="*/ 48 w 48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24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48" y="24"/>
                  </a:lnTo>
                  <a:lnTo>
                    <a:pt x="42" y="24"/>
                  </a:lnTo>
                  <a:lnTo>
                    <a:pt x="36" y="24"/>
                  </a:lnTo>
                  <a:lnTo>
                    <a:pt x="30" y="18"/>
                  </a:lnTo>
                  <a:lnTo>
                    <a:pt x="24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79" name="Freeform 110"/>
            <p:cNvSpPr>
              <a:spLocks/>
            </p:cNvSpPr>
            <p:nvPr/>
          </p:nvSpPr>
          <p:spPr bwMode="auto">
            <a:xfrm>
              <a:off x="5191" y="938"/>
              <a:ext cx="36" cy="30"/>
            </a:xfrm>
            <a:custGeom>
              <a:avLst/>
              <a:gdLst>
                <a:gd name="T0" fmla="*/ 0 w 36"/>
                <a:gd name="T1" fmla="*/ 0 h 30"/>
                <a:gd name="T2" fmla="*/ 0 w 36"/>
                <a:gd name="T3" fmla="*/ 0 h 30"/>
                <a:gd name="T4" fmla="*/ 6 w 36"/>
                <a:gd name="T5" fmla="*/ 0 h 30"/>
                <a:gd name="T6" fmla="*/ 12 w 36"/>
                <a:gd name="T7" fmla="*/ 6 h 30"/>
                <a:gd name="T8" fmla="*/ 18 w 36"/>
                <a:gd name="T9" fmla="*/ 12 h 30"/>
                <a:gd name="T10" fmla="*/ 24 w 36"/>
                <a:gd name="T11" fmla="*/ 18 h 30"/>
                <a:gd name="T12" fmla="*/ 30 w 36"/>
                <a:gd name="T13" fmla="*/ 24 h 30"/>
                <a:gd name="T14" fmla="*/ 36 w 36"/>
                <a:gd name="T15" fmla="*/ 30 h 30"/>
                <a:gd name="T16" fmla="*/ 36 w 36"/>
                <a:gd name="T17" fmla="*/ 30 h 30"/>
                <a:gd name="T18" fmla="*/ 30 w 36"/>
                <a:gd name="T19" fmla="*/ 30 h 30"/>
                <a:gd name="T20" fmla="*/ 24 w 36"/>
                <a:gd name="T21" fmla="*/ 24 h 30"/>
                <a:gd name="T22" fmla="*/ 18 w 36"/>
                <a:gd name="T23" fmla="*/ 18 h 30"/>
                <a:gd name="T24" fmla="*/ 12 w 36"/>
                <a:gd name="T25" fmla="*/ 18 h 30"/>
                <a:gd name="T26" fmla="*/ 6 w 36"/>
                <a:gd name="T27" fmla="*/ 12 h 30"/>
                <a:gd name="T28" fmla="*/ 6 w 36"/>
                <a:gd name="T29" fmla="*/ 6 h 30"/>
                <a:gd name="T30" fmla="*/ 0 w 36"/>
                <a:gd name="T31" fmla="*/ 0 h 30"/>
                <a:gd name="T32" fmla="*/ 0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24" y="18"/>
                  </a:lnTo>
                  <a:lnTo>
                    <a:pt x="30" y="24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80" name="Freeform 111"/>
            <p:cNvSpPr>
              <a:spLocks/>
            </p:cNvSpPr>
            <p:nvPr/>
          </p:nvSpPr>
          <p:spPr bwMode="auto">
            <a:xfrm>
              <a:off x="5191" y="956"/>
              <a:ext cx="30" cy="24"/>
            </a:xfrm>
            <a:custGeom>
              <a:avLst/>
              <a:gdLst>
                <a:gd name="T0" fmla="*/ 0 w 30"/>
                <a:gd name="T1" fmla="*/ 0 h 24"/>
                <a:gd name="T2" fmla="*/ 0 w 30"/>
                <a:gd name="T3" fmla="*/ 0 h 24"/>
                <a:gd name="T4" fmla="*/ 6 w 30"/>
                <a:gd name="T5" fmla="*/ 0 h 24"/>
                <a:gd name="T6" fmla="*/ 12 w 30"/>
                <a:gd name="T7" fmla="*/ 0 h 24"/>
                <a:gd name="T8" fmla="*/ 18 w 30"/>
                <a:gd name="T9" fmla="*/ 6 h 24"/>
                <a:gd name="T10" fmla="*/ 18 w 30"/>
                <a:gd name="T11" fmla="*/ 12 h 24"/>
                <a:gd name="T12" fmla="*/ 24 w 30"/>
                <a:gd name="T13" fmla="*/ 12 h 24"/>
                <a:gd name="T14" fmla="*/ 30 w 30"/>
                <a:gd name="T15" fmla="*/ 18 h 24"/>
                <a:gd name="T16" fmla="*/ 30 w 30"/>
                <a:gd name="T17" fmla="*/ 24 h 24"/>
                <a:gd name="T18" fmla="*/ 30 w 30"/>
                <a:gd name="T19" fmla="*/ 24 h 24"/>
                <a:gd name="T20" fmla="*/ 24 w 30"/>
                <a:gd name="T21" fmla="*/ 18 h 24"/>
                <a:gd name="T22" fmla="*/ 18 w 30"/>
                <a:gd name="T23" fmla="*/ 12 h 24"/>
                <a:gd name="T24" fmla="*/ 12 w 30"/>
                <a:gd name="T25" fmla="*/ 12 h 24"/>
                <a:gd name="T26" fmla="*/ 6 w 30"/>
                <a:gd name="T27" fmla="*/ 6 h 24"/>
                <a:gd name="T28" fmla="*/ 6 w 30"/>
                <a:gd name="T29" fmla="*/ 6 h 24"/>
                <a:gd name="T30" fmla="*/ 0 w 30"/>
                <a:gd name="T31" fmla="*/ 0 h 24"/>
                <a:gd name="T32" fmla="*/ 0 w 30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24"/>
                <a:gd name="T53" fmla="*/ 30 w 30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24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81" name="Freeform 112"/>
            <p:cNvSpPr>
              <a:spLocks/>
            </p:cNvSpPr>
            <p:nvPr/>
          </p:nvSpPr>
          <p:spPr bwMode="auto">
            <a:xfrm>
              <a:off x="5191" y="968"/>
              <a:ext cx="24" cy="24"/>
            </a:xfrm>
            <a:custGeom>
              <a:avLst/>
              <a:gdLst>
                <a:gd name="T0" fmla="*/ 0 w 24"/>
                <a:gd name="T1" fmla="*/ 0 h 24"/>
                <a:gd name="T2" fmla="*/ 0 w 24"/>
                <a:gd name="T3" fmla="*/ 0 h 24"/>
                <a:gd name="T4" fmla="*/ 6 w 24"/>
                <a:gd name="T5" fmla="*/ 6 h 24"/>
                <a:gd name="T6" fmla="*/ 6 w 24"/>
                <a:gd name="T7" fmla="*/ 6 h 24"/>
                <a:gd name="T8" fmla="*/ 12 w 24"/>
                <a:gd name="T9" fmla="*/ 12 h 24"/>
                <a:gd name="T10" fmla="*/ 18 w 24"/>
                <a:gd name="T11" fmla="*/ 12 h 24"/>
                <a:gd name="T12" fmla="*/ 18 w 24"/>
                <a:gd name="T13" fmla="*/ 18 h 24"/>
                <a:gd name="T14" fmla="*/ 24 w 24"/>
                <a:gd name="T15" fmla="*/ 24 h 24"/>
                <a:gd name="T16" fmla="*/ 24 w 24"/>
                <a:gd name="T17" fmla="*/ 24 h 24"/>
                <a:gd name="T18" fmla="*/ 18 w 24"/>
                <a:gd name="T19" fmla="*/ 24 h 24"/>
                <a:gd name="T20" fmla="*/ 18 w 24"/>
                <a:gd name="T21" fmla="*/ 18 h 24"/>
                <a:gd name="T22" fmla="*/ 12 w 24"/>
                <a:gd name="T23" fmla="*/ 18 h 24"/>
                <a:gd name="T24" fmla="*/ 12 w 24"/>
                <a:gd name="T25" fmla="*/ 12 h 24"/>
                <a:gd name="T26" fmla="*/ 6 w 24"/>
                <a:gd name="T27" fmla="*/ 12 h 24"/>
                <a:gd name="T28" fmla="*/ 6 w 24"/>
                <a:gd name="T29" fmla="*/ 6 h 24"/>
                <a:gd name="T30" fmla="*/ 0 w 24"/>
                <a:gd name="T31" fmla="*/ 6 h 24"/>
                <a:gd name="T32" fmla="*/ 0 w 24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82" name="Freeform 113"/>
            <p:cNvSpPr>
              <a:spLocks/>
            </p:cNvSpPr>
            <p:nvPr/>
          </p:nvSpPr>
          <p:spPr bwMode="auto">
            <a:xfrm>
              <a:off x="5191" y="986"/>
              <a:ext cx="18" cy="12"/>
            </a:xfrm>
            <a:custGeom>
              <a:avLst/>
              <a:gdLst>
                <a:gd name="T0" fmla="*/ 6 w 18"/>
                <a:gd name="T1" fmla="*/ 0 h 12"/>
                <a:gd name="T2" fmla="*/ 6 w 18"/>
                <a:gd name="T3" fmla="*/ 0 h 12"/>
                <a:gd name="T4" fmla="*/ 12 w 18"/>
                <a:gd name="T5" fmla="*/ 6 h 12"/>
                <a:gd name="T6" fmla="*/ 18 w 18"/>
                <a:gd name="T7" fmla="*/ 12 h 12"/>
                <a:gd name="T8" fmla="*/ 18 w 18"/>
                <a:gd name="T9" fmla="*/ 12 h 12"/>
                <a:gd name="T10" fmla="*/ 18 w 18"/>
                <a:gd name="T11" fmla="*/ 12 h 12"/>
                <a:gd name="T12" fmla="*/ 12 w 18"/>
                <a:gd name="T13" fmla="*/ 12 h 12"/>
                <a:gd name="T14" fmla="*/ 12 w 18"/>
                <a:gd name="T15" fmla="*/ 6 h 12"/>
                <a:gd name="T16" fmla="*/ 6 w 18"/>
                <a:gd name="T17" fmla="*/ 6 h 12"/>
                <a:gd name="T18" fmla="*/ 6 w 18"/>
                <a:gd name="T19" fmla="*/ 6 h 12"/>
                <a:gd name="T20" fmla="*/ 6 w 18"/>
                <a:gd name="T21" fmla="*/ 0 h 12"/>
                <a:gd name="T22" fmla="*/ 0 w 18"/>
                <a:gd name="T23" fmla="*/ 0 h 12"/>
                <a:gd name="T24" fmla="*/ 6 w 18"/>
                <a:gd name="T25" fmla="*/ 0 h 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12"/>
                <a:gd name="T41" fmla="*/ 18 w 18"/>
                <a:gd name="T42" fmla="*/ 12 h 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12">
                  <a:moveTo>
                    <a:pt x="6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83" name="Freeform 114"/>
            <p:cNvSpPr>
              <a:spLocks/>
            </p:cNvSpPr>
            <p:nvPr/>
          </p:nvSpPr>
          <p:spPr bwMode="auto">
            <a:xfrm>
              <a:off x="5209" y="992"/>
              <a:ext cx="30" cy="6"/>
            </a:xfrm>
            <a:custGeom>
              <a:avLst/>
              <a:gdLst>
                <a:gd name="T0" fmla="*/ 0 w 30"/>
                <a:gd name="T1" fmla="*/ 0 h 6"/>
                <a:gd name="T2" fmla="*/ 6 w 30"/>
                <a:gd name="T3" fmla="*/ 0 h 6"/>
                <a:gd name="T4" fmla="*/ 12 w 30"/>
                <a:gd name="T5" fmla="*/ 0 h 6"/>
                <a:gd name="T6" fmla="*/ 12 w 30"/>
                <a:gd name="T7" fmla="*/ 0 h 6"/>
                <a:gd name="T8" fmla="*/ 18 w 30"/>
                <a:gd name="T9" fmla="*/ 0 h 6"/>
                <a:gd name="T10" fmla="*/ 24 w 30"/>
                <a:gd name="T11" fmla="*/ 0 h 6"/>
                <a:gd name="T12" fmla="*/ 30 w 30"/>
                <a:gd name="T13" fmla="*/ 0 h 6"/>
                <a:gd name="T14" fmla="*/ 30 w 30"/>
                <a:gd name="T15" fmla="*/ 0 h 6"/>
                <a:gd name="T16" fmla="*/ 30 w 30"/>
                <a:gd name="T17" fmla="*/ 0 h 6"/>
                <a:gd name="T18" fmla="*/ 30 w 30"/>
                <a:gd name="T19" fmla="*/ 6 h 6"/>
                <a:gd name="T20" fmla="*/ 30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0 h 6"/>
                <a:gd name="T28" fmla="*/ 12 w 30"/>
                <a:gd name="T29" fmla="*/ 0 h 6"/>
                <a:gd name="T30" fmla="*/ 6 w 30"/>
                <a:gd name="T31" fmla="*/ 0 h 6"/>
                <a:gd name="T32" fmla="*/ 0 w 3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84" name="Freeform 115"/>
            <p:cNvSpPr>
              <a:spLocks/>
            </p:cNvSpPr>
            <p:nvPr/>
          </p:nvSpPr>
          <p:spPr bwMode="auto">
            <a:xfrm>
              <a:off x="5209" y="998"/>
              <a:ext cx="24" cy="11"/>
            </a:xfrm>
            <a:custGeom>
              <a:avLst/>
              <a:gdLst>
                <a:gd name="T0" fmla="*/ 0 w 24"/>
                <a:gd name="T1" fmla="*/ 0 h 11"/>
                <a:gd name="T2" fmla="*/ 0 w 24"/>
                <a:gd name="T3" fmla="*/ 0 h 11"/>
                <a:gd name="T4" fmla="*/ 6 w 24"/>
                <a:gd name="T5" fmla="*/ 0 h 11"/>
                <a:gd name="T6" fmla="*/ 6 w 24"/>
                <a:gd name="T7" fmla="*/ 0 h 11"/>
                <a:gd name="T8" fmla="*/ 12 w 24"/>
                <a:gd name="T9" fmla="*/ 0 h 11"/>
                <a:gd name="T10" fmla="*/ 18 w 24"/>
                <a:gd name="T11" fmla="*/ 5 h 11"/>
                <a:gd name="T12" fmla="*/ 24 w 24"/>
                <a:gd name="T13" fmla="*/ 5 h 11"/>
                <a:gd name="T14" fmla="*/ 24 w 24"/>
                <a:gd name="T15" fmla="*/ 5 h 11"/>
                <a:gd name="T16" fmla="*/ 24 w 24"/>
                <a:gd name="T17" fmla="*/ 5 h 11"/>
                <a:gd name="T18" fmla="*/ 24 w 24"/>
                <a:gd name="T19" fmla="*/ 11 h 11"/>
                <a:gd name="T20" fmla="*/ 24 w 24"/>
                <a:gd name="T21" fmla="*/ 11 h 11"/>
                <a:gd name="T22" fmla="*/ 18 w 24"/>
                <a:gd name="T23" fmla="*/ 5 h 11"/>
                <a:gd name="T24" fmla="*/ 12 w 24"/>
                <a:gd name="T25" fmla="*/ 5 h 11"/>
                <a:gd name="T26" fmla="*/ 6 w 24"/>
                <a:gd name="T27" fmla="*/ 5 h 11"/>
                <a:gd name="T28" fmla="*/ 6 w 24"/>
                <a:gd name="T29" fmla="*/ 5 h 11"/>
                <a:gd name="T30" fmla="*/ 0 w 24"/>
                <a:gd name="T31" fmla="*/ 0 h 11"/>
                <a:gd name="T32" fmla="*/ 0 w 24"/>
                <a:gd name="T33" fmla="*/ 0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1"/>
                <a:gd name="T53" fmla="*/ 24 w 24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5"/>
                  </a:lnTo>
                  <a:lnTo>
                    <a:pt x="24" y="5"/>
                  </a:lnTo>
                  <a:lnTo>
                    <a:pt x="24" y="11"/>
                  </a:lnTo>
                  <a:lnTo>
                    <a:pt x="18" y="5"/>
                  </a:lnTo>
                  <a:lnTo>
                    <a:pt x="12" y="5"/>
                  </a:lnTo>
                  <a:lnTo>
                    <a:pt x="6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85" name="Freeform 116"/>
            <p:cNvSpPr>
              <a:spLocks/>
            </p:cNvSpPr>
            <p:nvPr/>
          </p:nvSpPr>
          <p:spPr bwMode="auto">
            <a:xfrm>
              <a:off x="5221" y="974"/>
              <a:ext cx="24" cy="6"/>
            </a:xfrm>
            <a:custGeom>
              <a:avLst/>
              <a:gdLst>
                <a:gd name="T0" fmla="*/ 0 w 24"/>
                <a:gd name="T1" fmla="*/ 6 h 6"/>
                <a:gd name="T2" fmla="*/ 0 w 24"/>
                <a:gd name="T3" fmla="*/ 6 h 6"/>
                <a:gd name="T4" fmla="*/ 6 w 24"/>
                <a:gd name="T5" fmla="*/ 6 h 6"/>
                <a:gd name="T6" fmla="*/ 6 w 24"/>
                <a:gd name="T7" fmla="*/ 6 h 6"/>
                <a:gd name="T8" fmla="*/ 12 w 24"/>
                <a:gd name="T9" fmla="*/ 0 h 6"/>
                <a:gd name="T10" fmla="*/ 18 w 24"/>
                <a:gd name="T11" fmla="*/ 6 h 6"/>
                <a:gd name="T12" fmla="*/ 24 w 24"/>
                <a:gd name="T13" fmla="*/ 6 h 6"/>
                <a:gd name="T14" fmla="*/ 24 w 24"/>
                <a:gd name="T15" fmla="*/ 6 h 6"/>
                <a:gd name="T16" fmla="*/ 24 w 24"/>
                <a:gd name="T17" fmla="*/ 6 h 6"/>
                <a:gd name="T18" fmla="*/ 24 w 24"/>
                <a:gd name="T19" fmla="*/ 6 h 6"/>
                <a:gd name="T20" fmla="*/ 24 w 24"/>
                <a:gd name="T21" fmla="*/ 6 h 6"/>
                <a:gd name="T22" fmla="*/ 24 w 24"/>
                <a:gd name="T23" fmla="*/ 6 h 6"/>
                <a:gd name="T24" fmla="*/ 18 w 24"/>
                <a:gd name="T25" fmla="*/ 6 h 6"/>
                <a:gd name="T26" fmla="*/ 12 w 24"/>
                <a:gd name="T27" fmla="*/ 6 h 6"/>
                <a:gd name="T28" fmla="*/ 6 w 24"/>
                <a:gd name="T29" fmla="*/ 6 h 6"/>
                <a:gd name="T30" fmla="*/ 6 w 24"/>
                <a:gd name="T31" fmla="*/ 6 h 6"/>
                <a:gd name="T32" fmla="*/ 0 w 24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0" y="6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86" name="Freeform 117"/>
            <p:cNvSpPr>
              <a:spLocks/>
            </p:cNvSpPr>
            <p:nvPr/>
          </p:nvSpPr>
          <p:spPr bwMode="auto">
            <a:xfrm>
              <a:off x="5227" y="962"/>
              <a:ext cx="30" cy="6"/>
            </a:xfrm>
            <a:custGeom>
              <a:avLst/>
              <a:gdLst>
                <a:gd name="T0" fmla="*/ 0 w 30"/>
                <a:gd name="T1" fmla="*/ 6 h 6"/>
                <a:gd name="T2" fmla="*/ 0 w 30"/>
                <a:gd name="T3" fmla="*/ 6 h 6"/>
                <a:gd name="T4" fmla="*/ 6 w 30"/>
                <a:gd name="T5" fmla="*/ 6 h 6"/>
                <a:gd name="T6" fmla="*/ 12 w 30"/>
                <a:gd name="T7" fmla="*/ 0 h 6"/>
                <a:gd name="T8" fmla="*/ 18 w 30"/>
                <a:gd name="T9" fmla="*/ 0 h 6"/>
                <a:gd name="T10" fmla="*/ 18 w 30"/>
                <a:gd name="T11" fmla="*/ 0 h 6"/>
                <a:gd name="T12" fmla="*/ 24 w 30"/>
                <a:gd name="T13" fmla="*/ 0 h 6"/>
                <a:gd name="T14" fmla="*/ 30 w 30"/>
                <a:gd name="T15" fmla="*/ 0 h 6"/>
                <a:gd name="T16" fmla="*/ 30 w 30"/>
                <a:gd name="T17" fmla="*/ 0 h 6"/>
                <a:gd name="T18" fmla="*/ 30 w 30"/>
                <a:gd name="T19" fmla="*/ 0 h 6"/>
                <a:gd name="T20" fmla="*/ 24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6 h 6"/>
                <a:gd name="T28" fmla="*/ 6 w 30"/>
                <a:gd name="T29" fmla="*/ 6 h 6"/>
                <a:gd name="T30" fmla="*/ 0 w 30"/>
                <a:gd name="T31" fmla="*/ 6 h 6"/>
                <a:gd name="T32" fmla="*/ 0 w 30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6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87" name="Freeform 118"/>
            <p:cNvSpPr>
              <a:spLocks/>
            </p:cNvSpPr>
            <p:nvPr/>
          </p:nvSpPr>
          <p:spPr bwMode="auto">
            <a:xfrm>
              <a:off x="5227" y="944"/>
              <a:ext cx="36" cy="12"/>
            </a:xfrm>
            <a:custGeom>
              <a:avLst/>
              <a:gdLst>
                <a:gd name="T0" fmla="*/ 0 w 36"/>
                <a:gd name="T1" fmla="*/ 12 h 12"/>
                <a:gd name="T2" fmla="*/ 6 w 36"/>
                <a:gd name="T3" fmla="*/ 12 h 12"/>
                <a:gd name="T4" fmla="*/ 12 w 36"/>
                <a:gd name="T5" fmla="*/ 6 h 12"/>
                <a:gd name="T6" fmla="*/ 18 w 36"/>
                <a:gd name="T7" fmla="*/ 6 h 12"/>
                <a:gd name="T8" fmla="*/ 24 w 36"/>
                <a:gd name="T9" fmla="*/ 6 h 12"/>
                <a:gd name="T10" fmla="*/ 30 w 36"/>
                <a:gd name="T11" fmla="*/ 0 h 12"/>
                <a:gd name="T12" fmla="*/ 30 w 36"/>
                <a:gd name="T13" fmla="*/ 0 h 12"/>
                <a:gd name="T14" fmla="*/ 36 w 36"/>
                <a:gd name="T15" fmla="*/ 0 h 12"/>
                <a:gd name="T16" fmla="*/ 36 w 36"/>
                <a:gd name="T17" fmla="*/ 0 h 12"/>
                <a:gd name="T18" fmla="*/ 36 w 36"/>
                <a:gd name="T19" fmla="*/ 6 h 12"/>
                <a:gd name="T20" fmla="*/ 30 w 36"/>
                <a:gd name="T21" fmla="*/ 6 h 12"/>
                <a:gd name="T22" fmla="*/ 30 w 36"/>
                <a:gd name="T23" fmla="*/ 6 h 12"/>
                <a:gd name="T24" fmla="*/ 24 w 36"/>
                <a:gd name="T25" fmla="*/ 6 h 12"/>
                <a:gd name="T26" fmla="*/ 18 w 36"/>
                <a:gd name="T27" fmla="*/ 12 h 12"/>
                <a:gd name="T28" fmla="*/ 12 w 36"/>
                <a:gd name="T29" fmla="*/ 12 h 12"/>
                <a:gd name="T30" fmla="*/ 6 w 36"/>
                <a:gd name="T31" fmla="*/ 12 h 12"/>
                <a:gd name="T32" fmla="*/ 0 w 36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2"/>
                <a:gd name="T53" fmla="*/ 36 w 3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2">
                  <a:moveTo>
                    <a:pt x="0" y="12"/>
                  </a:moveTo>
                  <a:lnTo>
                    <a:pt x="6" y="12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88" name="Freeform 119"/>
            <p:cNvSpPr>
              <a:spLocks/>
            </p:cNvSpPr>
            <p:nvPr/>
          </p:nvSpPr>
          <p:spPr bwMode="auto">
            <a:xfrm>
              <a:off x="5233" y="908"/>
              <a:ext cx="36" cy="18"/>
            </a:xfrm>
            <a:custGeom>
              <a:avLst/>
              <a:gdLst>
                <a:gd name="T0" fmla="*/ 0 w 36"/>
                <a:gd name="T1" fmla="*/ 18 h 18"/>
                <a:gd name="T2" fmla="*/ 0 w 36"/>
                <a:gd name="T3" fmla="*/ 18 h 18"/>
                <a:gd name="T4" fmla="*/ 6 w 36"/>
                <a:gd name="T5" fmla="*/ 12 h 18"/>
                <a:gd name="T6" fmla="*/ 12 w 36"/>
                <a:gd name="T7" fmla="*/ 12 h 18"/>
                <a:gd name="T8" fmla="*/ 18 w 36"/>
                <a:gd name="T9" fmla="*/ 6 h 18"/>
                <a:gd name="T10" fmla="*/ 24 w 36"/>
                <a:gd name="T11" fmla="*/ 6 h 18"/>
                <a:gd name="T12" fmla="*/ 30 w 36"/>
                <a:gd name="T13" fmla="*/ 6 h 18"/>
                <a:gd name="T14" fmla="*/ 30 w 36"/>
                <a:gd name="T15" fmla="*/ 0 h 18"/>
                <a:gd name="T16" fmla="*/ 36 w 36"/>
                <a:gd name="T17" fmla="*/ 6 h 18"/>
                <a:gd name="T18" fmla="*/ 36 w 36"/>
                <a:gd name="T19" fmla="*/ 6 h 18"/>
                <a:gd name="T20" fmla="*/ 30 w 36"/>
                <a:gd name="T21" fmla="*/ 6 h 18"/>
                <a:gd name="T22" fmla="*/ 24 w 36"/>
                <a:gd name="T23" fmla="*/ 12 h 18"/>
                <a:gd name="T24" fmla="*/ 18 w 36"/>
                <a:gd name="T25" fmla="*/ 12 h 18"/>
                <a:gd name="T26" fmla="*/ 12 w 36"/>
                <a:gd name="T27" fmla="*/ 12 h 18"/>
                <a:gd name="T28" fmla="*/ 6 w 36"/>
                <a:gd name="T29" fmla="*/ 18 h 18"/>
                <a:gd name="T30" fmla="*/ 0 w 36"/>
                <a:gd name="T31" fmla="*/ 18 h 18"/>
                <a:gd name="T32" fmla="*/ 0 w 36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0" y="18"/>
                  </a:moveTo>
                  <a:lnTo>
                    <a:pt x="0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6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89" name="Freeform 120"/>
            <p:cNvSpPr>
              <a:spLocks/>
            </p:cNvSpPr>
            <p:nvPr/>
          </p:nvSpPr>
          <p:spPr bwMode="auto">
            <a:xfrm>
              <a:off x="5227" y="878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6 w 36"/>
                <a:gd name="T3" fmla="*/ 18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6 h 24"/>
                <a:gd name="T10" fmla="*/ 24 w 36"/>
                <a:gd name="T11" fmla="*/ 6 h 24"/>
                <a:gd name="T12" fmla="*/ 30 w 36"/>
                <a:gd name="T13" fmla="*/ 0 h 24"/>
                <a:gd name="T14" fmla="*/ 36 w 36"/>
                <a:gd name="T15" fmla="*/ 0 h 24"/>
                <a:gd name="T16" fmla="*/ 36 w 36"/>
                <a:gd name="T17" fmla="*/ 0 h 24"/>
                <a:gd name="T18" fmla="*/ 36 w 36"/>
                <a:gd name="T19" fmla="*/ 6 h 24"/>
                <a:gd name="T20" fmla="*/ 30 w 36"/>
                <a:gd name="T21" fmla="*/ 6 h 24"/>
                <a:gd name="T22" fmla="*/ 24 w 36"/>
                <a:gd name="T23" fmla="*/ 12 h 24"/>
                <a:gd name="T24" fmla="*/ 18 w 36"/>
                <a:gd name="T25" fmla="*/ 12 h 24"/>
                <a:gd name="T26" fmla="*/ 12 w 36"/>
                <a:gd name="T27" fmla="*/ 18 h 24"/>
                <a:gd name="T28" fmla="*/ 6 w 36"/>
                <a:gd name="T29" fmla="*/ 18 h 24"/>
                <a:gd name="T30" fmla="*/ 6 w 36"/>
                <a:gd name="T31" fmla="*/ 18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90" name="Freeform 121"/>
            <p:cNvSpPr>
              <a:spLocks/>
            </p:cNvSpPr>
            <p:nvPr/>
          </p:nvSpPr>
          <p:spPr bwMode="auto">
            <a:xfrm>
              <a:off x="5233" y="926"/>
              <a:ext cx="30" cy="18"/>
            </a:xfrm>
            <a:custGeom>
              <a:avLst/>
              <a:gdLst>
                <a:gd name="T0" fmla="*/ 0 w 30"/>
                <a:gd name="T1" fmla="*/ 18 h 18"/>
                <a:gd name="T2" fmla="*/ 0 w 30"/>
                <a:gd name="T3" fmla="*/ 12 h 18"/>
                <a:gd name="T4" fmla="*/ 6 w 30"/>
                <a:gd name="T5" fmla="*/ 12 h 18"/>
                <a:gd name="T6" fmla="*/ 12 w 30"/>
                <a:gd name="T7" fmla="*/ 6 h 18"/>
                <a:gd name="T8" fmla="*/ 18 w 30"/>
                <a:gd name="T9" fmla="*/ 6 h 18"/>
                <a:gd name="T10" fmla="*/ 24 w 30"/>
                <a:gd name="T11" fmla="*/ 0 h 18"/>
                <a:gd name="T12" fmla="*/ 24 w 30"/>
                <a:gd name="T13" fmla="*/ 0 h 18"/>
                <a:gd name="T14" fmla="*/ 30 w 30"/>
                <a:gd name="T15" fmla="*/ 0 h 18"/>
                <a:gd name="T16" fmla="*/ 30 w 30"/>
                <a:gd name="T17" fmla="*/ 0 h 18"/>
                <a:gd name="T18" fmla="*/ 30 w 30"/>
                <a:gd name="T19" fmla="*/ 0 h 18"/>
                <a:gd name="T20" fmla="*/ 24 w 30"/>
                <a:gd name="T21" fmla="*/ 6 h 18"/>
                <a:gd name="T22" fmla="*/ 24 w 30"/>
                <a:gd name="T23" fmla="*/ 6 h 18"/>
                <a:gd name="T24" fmla="*/ 18 w 30"/>
                <a:gd name="T25" fmla="*/ 12 h 18"/>
                <a:gd name="T26" fmla="*/ 12 w 30"/>
                <a:gd name="T27" fmla="*/ 12 h 18"/>
                <a:gd name="T28" fmla="*/ 6 w 30"/>
                <a:gd name="T29" fmla="*/ 12 h 18"/>
                <a:gd name="T30" fmla="*/ 0 w 30"/>
                <a:gd name="T31" fmla="*/ 12 h 18"/>
                <a:gd name="T32" fmla="*/ 0 w 30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0" y="18"/>
                  </a:moveTo>
                  <a:lnTo>
                    <a:pt x="0" y="12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91" name="Freeform 122"/>
            <p:cNvSpPr>
              <a:spLocks/>
            </p:cNvSpPr>
            <p:nvPr/>
          </p:nvSpPr>
          <p:spPr bwMode="auto">
            <a:xfrm>
              <a:off x="5191" y="914"/>
              <a:ext cx="42" cy="24"/>
            </a:xfrm>
            <a:custGeom>
              <a:avLst/>
              <a:gdLst>
                <a:gd name="T0" fmla="*/ 0 w 42"/>
                <a:gd name="T1" fmla="*/ 0 h 24"/>
                <a:gd name="T2" fmla="*/ 0 w 42"/>
                <a:gd name="T3" fmla="*/ 0 h 24"/>
                <a:gd name="T4" fmla="*/ 6 w 42"/>
                <a:gd name="T5" fmla="*/ 0 h 24"/>
                <a:gd name="T6" fmla="*/ 12 w 42"/>
                <a:gd name="T7" fmla="*/ 0 h 24"/>
                <a:gd name="T8" fmla="*/ 18 w 42"/>
                <a:gd name="T9" fmla="*/ 6 h 24"/>
                <a:gd name="T10" fmla="*/ 30 w 42"/>
                <a:gd name="T11" fmla="*/ 12 h 24"/>
                <a:gd name="T12" fmla="*/ 36 w 42"/>
                <a:gd name="T13" fmla="*/ 18 h 24"/>
                <a:gd name="T14" fmla="*/ 42 w 42"/>
                <a:gd name="T15" fmla="*/ 24 h 24"/>
                <a:gd name="T16" fmla="*/ 42 w 42"/>
                <a:gd name="T17" fmla="*/ 24 h 24"/>
                <a:gd name="T18" fmla="*/ 42 w 42"/>
                <a:gd name="T19" fmla="*/ 24 h 24"/>
                <a:gd name="T20" fmla="*/ 36 w 42"/>
                <a:gd name="T21" fmla="*/ 24 h 24"/>
                <a:gd name="T22" fmla="*/ 24 w 42"/>
                <a:gd name="T23" fmla="*/ 18 h 24"/>
                <a:gd name="T24" fmla="*/ 18 w 42"/>
                <a:gd name="T25" fmla="*/ 12 h 24"/>
                <a:gd name="T26" fmla="*/ 12 w 42"/>
                <a:gd name="T27" fmla="*/ 6 h 24"/>
                <a:gd name="T28" fmla="*/ 6 w 42"/>
                <a:gd name="T29" fmla="*/ 6 h 24"/>
                <a:gd name="T30" fmla="*/ 0 w 42"/>
                <a:gd name="T31" fmla="*/ 0 h 24"/>
                <a:gd name="T32" fmla="*/ 0 w 42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24"/>
                <a:gd name="T53" fmla="*/ 42 w 42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24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36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92" name="Freeform 123"/>
            <p:cNvSpPr>
              <a:spLocks/>
            </p:cNvSpPr>
            <p:nvPr/>
          </p:nvSpPr>
          <p:spPr bwMode="auto">
            <a:xfrm>
              <a:off x="5197" y="890"/>
              <a:ext cx="36" cy="30"/>
            </a:xfrm>
            <a:custGeom>
              <a:avLst/>
              <a:gdLst>
                <a:gd name="T0" fmla="*/ 0 w 36"/>
                <a:gd name="T1" fmla="*/ 0 h 30"/>
                <a:gd name="T2" fmla="*/ 0 w 36"/>
                <a:gd name="T3" fmla="*/ 0 h 30"/>
                <a:gd name="T4" fmla="*/ 6 w 36"/>
                <a:gd name="T5" fmla="*/ 6 h 30"/>
                <a:gd name="T6" fmla="*/ 12 w 36"/>
                <a:gd name="T7" fmla="*/ 6 h 30"/>
                <a:gd name="T8" fmla="*/ 18 w 36"/>
                <a:gd name="T9" fmla="*/ 6 h 30"/>
                <a:gd name="T10" fmla="*/ 24 w 36"/>
                <a:gd name="T11" fmla="*/ 12 h 30"/>
                <a:gd name="T12" fmla="*/ 30 w 36"/>
                <a:gd name="T13" fmla="*/ 18 h 30"/>
                <a:gd name="T14" fmla="*/ 30 w 36"/>
                <a:gd name="T15" fmla="*/ 24 h 30"/>
                <a:gd name="T16" fmla="*/ 36 w 36"/>
                <a:gd name="T17" fmla="*/ 30 h 30"/>
                <a:gd name="T18" fmla="*/ 30 w 36"/>
                <a:gd name="T19" fmla="*/ 24 h 30"/>
                <a:gd name="T20" fmla="*/ 24 w 36"/>
                <a:gd name="T21" fmla="*/ 18 h 30"/>
                <a:gd name="T22" fmla="*/ 18 w 36"/>
                <a:gd name="T23" fmla="*/ 18 h 30"/>
                <a:gd name="T24" fmla="*/ 12 w 36"/>
                <a:gd name="T25" fmla="*/ 12 h 30"/>
                <a:gd name="T26" fmla="*/ 12 w 36"/>
                <a:gd name="T27" fmla="*/ 12 h 30"/>
                <a:gd name="T28" fmla="*/ 6 w 36"/>
                <a:gd name="T29" fmla="*/ 6 h 30"/>
                <a:gd name="T30" fmla="*/ 0 w 36"/>
                <a:gd name="T31" fmla="*/ 6 h 30"/>
                <a:gd name="T32" fmla="*/ 0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24" y="18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93" name="Freeform 124"/>
            <p:cNvSpPr>
              <a:spLocks/>
            </p:cNvSpPr>
            <p:nvPr/>
          </p:nvSpPr>
          <p:spPr bwMode="auto">
            <a:xfrm>
              <a:off x="5227" y="896"/>
              <a:ext cx="36" cy="18"/>
            </a:xfrm>
            <a:custGeom>
              <a:avLst/>
              <a:gdLst>
                <a:gd name="T0" fmla="*/ 0 w 36"/>
                <a:gd name="T1" fmla="*/ 18 h 18"/>
                <a:gd name="T2" fmla="*/ 6 w 36"/>
                <a:gd name="T3" fmla="*/ 18 h 18"/>
                <a:gd name="T4" fmla="*/ 12 w 36"/>
                <a:gd name="T5" fmla="*/ 12 h 18"/>
                <a:gd name="T6" fmla="*/ 18 w 36"/>
                <a:gd name="T7" fmla="*/ 6 h 18"/>
                <a:gd name="T8" fmla="*/ 24 w 36"/>
                <a:gd name="T9" fmla="*/ 6 h 18"/>
                <a:gd name="T10" fmla="*/ 24 w 36"/>
                <a:gd name="T11" fmla="*/ 0 h 18"/>
                <a:gd name="T12" fmla="*/ 30 w 36"/>
                <a:gd name="T13" fmla="*/ 0 h 18"/>
                <a:gd name="T14" fmla="*/ 36 w 36"/>
                <a:gd name="T15" fmla="*/ 0 h 18"/>
                <a:gd name="T16" fmla="*/ 36 w 36"/>
                <a:gd name="T17" fmla="*/ 0 h 18"/>
                <a:gd name="T18" fmla="*/ 36 w 36"/>
                <a:gd name="T19" fmla="*/ 0 h 18"/>
                <a:gd name="T20" fmla="*/ 36 w 36"/>
                <a:gd name="T21" fmla="*/ 6 h 18"/>
                <a:gd name="T22" fmla="*/ 30 w 36"/>
                <a:gd name="T23" fmla="*/ 6 h 18"/>
                <a:gd name="T24" fmla="*/ 24 w 36"/>
                <a:gd name="T25" fmla="*/ 12 h 18"/>
                <a:gd name="T26" fmla="*/ 18 w 36"/>
                <a:gd name="T27" fmla="*/ 12 h 18"/>
                <a:gd name="T28" fmla="*/ 12 w 36"/>
                <a:gd name="T29" fmla="*/ 12 h 18"/>
                <a:gd name="T30" fmla="*/ 6 w 36"/>
                <a:gd name="T31" fmla="*/ 18 h 18"/>
                <a:gd name="T32" fmla="*/ 0 w 36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0" y="18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94" name="Freeform 125"/>
            <p:cNvSpPr>
              <a:spLocks/>
            </p:cNvSpPr>
            <p:nvPr/>
          </p:nvSpPr>
          <p:spPr bwMode="auto">
            <a:xfrm>
              <a:off x="4588" y="2079"/>
              <a:ext cx="24" cy="36"/>
            </a:xfrm>
            <a:custGeom>
              <a:avLst/>
              <a:gdLst>
                <a:gd name="T0" fmla="*/ 0 w 24"/>
                <a:gd name="T1" fmla="*/ 36 h 36"/>
                <a:gd name="T2" fmla="*/ 0 w 24"/>
                <a:gd name="T3" fmla="*/ 36 h 36"/>
                <a:gd name="T4" fmla="*/ 0 w 24"/>
                <a:gd name="T5" fmla="*/ 30 h 36"/>
                <a:gd name="T6" fmla="*/ 6 w 24"/>
                <a:gd name="T7" fmla="*/ 24 h 36"/>
                <a:gd name="T8" fmla="*/ 6 w 24"/>
                <a:gd name="T9" fmla="*/ 18 h 36"/>
                <a:gd name="T10" fmla="*/ 12 w 24"/>
                <a:gd name="T11" fmla="*/ 12 h 36"/>
                <a:gd name="T12" fmla="*/ 18 w 24"/>
                <a:gd name="T13" fmla="*/ 6 h 36"/>
                <a:gd name="T14" fmla="*/ 24 w 24"/>
                <a:gd name="T15" fmla="*/ 6 h 36"/>
                <a:gd name="T16" fmla="*/ 24 w 24"/>
                <a:gd name="T17" fmla="*/ 0 h 36"/>
                <a:gd name="T18" fmla="*/ 24 w 24"/>
                <a:gd name="T19" fmla="*/ 6 h 36"/>
                <a:gd name="T20" fmla="*/ 18 w 24"/>
                <a:gd name="T21" fmla="*/ 12 h 36"/>
                <a:gd name="T22" fmla="*/ 18 w 24"/>
                <a:gd name="T23" fmla="*/ 18 h 36"/>
                <a:gd name="T24" fmla="*/ 12 w 24"/>
                <a:gd name="T25" fmla="*/ 24 h 36"/>
                <a:gd name="T26" fmla="*/ 6 w 24"/>
                <a:gd name="T27" fmla="*/ 30 h 36"/>
                <a:gd name="T28" fmla="*/ 6 w 24"/>
                <a:gd name="T29" fmla="*/ 36 h 36"/>
                <a:gd name="T30" fmla="*/ 0 w 24"/>
                <a:gd name="T31" fmla="*/ 36 h 36"/>
                <a:gd name="T32" fmla="*/ 0 w 24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6"/>
                <a:gd name="T53" fmla="*/ 24 w 2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6">
                  <a:moveTo>
                    <a:pt x="0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6" y="30"/>
                  </a:lnTo>
                  <a:lnTo>
                    <a:pt x="6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95" name="Freeform 126"/>
            <p:cNvSpPr>
              <a:spLocks/>
            </p:cNvSpPr>
            <p:nvPr/>
          </p:nvSpPr>
          <p:spPr bwMode="auto">
            <a:xfrm>
              <a:off x="4606" y="2085"/>
              <a:ext cx="12" cy="30"/>
            </a:xfrm>
            <a:custGeom>
              <a:avLst/>
              <a:gdLst>
                <a:gd name="T0" fmla="*/ 0 w 12"/>
                <a:gd name="T1" fmla="*/ 30 h 30"/>
                <a:gd name="T2" fmla="*/ 0 w 12"/>
                <a:gd name="T3" fmla="*/ 24 h 30"/>
                <a:gd name="T4" fmla="*/ 0 w 12"/>
                <a:gd name="T5" fmla="*/ 12 h 30"/>
                <a:gd name="T6" fmla="*/ 6 w 12"/>
                <a:gd name="T7" fmla="*/ 6 h 30"/>
                <a:gd name="T8" fmla="*/ 12 w 12"/>
                <a:gd name="T9" fmla="*/ 0 h 30"/>
                <a:gd name="T10" fmla="*/ 6 w 12"/>
                <a:gd name="T11" fmla="*/ 6 h 30"/>
                <a:gd name="T12" fmla="*/ 6 w 12"/>
                <a:gd name="T13" fmla="*/ 18 h 30"/>
                <a:gd name="T14" fmla="*/ 6 w 12"/>
                <a:gd name="T15" fmla="*/ 24 h 30"/>
                <a:gd name="T16" fmla="*/ 0 w 12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0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6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96" name="Freeform 127"/>
            <p:cNvSpPr>
              <a:spLocks/>
            </p:cNvSpPr>
            <p:nvPr/>
          </p:nvSpPr>
          <p:spPr bwMode="auto">
            <a:xfrm>
              <a:off x="4457" y="2067"/>
              <a:ext cx="24" cy="18"/>
            </a:xfrm>
            <a:custGeom>
              <a:avLst/>
              <a:gdLst>
                <a:gd name="T0" fmla="*/ 24 w 24"/>
                <a:gd name="T1" fmla="*/ 0 h 18"/>
                <a:gd name="T2" fmla="*/ 24 w 24"/>
                <a:gd name="T3" fmla="*/ 0 h 18"/>
                <a:gd name="T4" fmla="*/ 18 w 24"/>
                <a:gd name="T5" fmla="*/ 6 h 18"/>
                <a:gd name="T6" fmla="*/ 18 w 24"/>
                <a:gd name="T7" fmla="*/ 6 h 18"/>
                <a:gd name="T8" fmla="*/ 12 w 24"/>
                <a:gd name="T9" fmla="*/ 12 h 18"/>
                <a:gd name="T10" fmla="*/ 12 w 24"/>
                <a:gd name="T11" fmla="*/ 18 h 18"/>
                <a:gd name="T12" fmla="*/ 6 w 24"/>
                <a:gd name="T13" fmla="*/ 18 h 18"/>
                <a:gd name="T14" fmla="*/ 6 w 24"/>
                <a:gd name="T15" fmla="*/ 18 h 18"/>
                <a:gd name="T16" fmla="*/ 0 w 24"/>
                <a:gd name="T17" fmla="*/ 18 h 18"/>
                <a:gd name="T18" fmla="*/ 0 w 24"/>
                <a:gd name="T19" fmla="*/ 18 h 18"/>
                <a:gd name="T20" fmla="*/ 0 w 24"/>
                <a:gd name="T21" fmla="*/ 12 h 18"/>
                <a:gd name="T22" fmla="*/ 6 w 24"/>
                <a:gd name="T23" fmla="*/ 12 h 18"/>
                <a:gd name="T24" fmla="*/ 6 w 24"/>
                <a:gd name="T25" fmla="*/ 6 h 18"/>
                <a:gd name="T26" fmla="*/ 12 w 24"/>
                <a:gd name="T27" fmla="*/ 6 h 18"/>
                <a:gd name="T28" fmla="*/ 18 w 24"/>
                <a:gd name="T29" fmla="*/ 6 h 18"/>
                <a:gd name="T30" fmla="*/ 18 w 24"/>
                <a:gd name="T31" fmla="*/ 0 h 18"/>
                <a:gd name="T32" fmla="*/ 24 w 24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8"/>
                <a:gd name="T53" fmla="*/ 24 w 24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8">
                  <a:moveTo>
                    <a:pt x="24" y="0"/>
                  </a:moveTo>
                  <a:lnTo>
                    <a:pt x="24" y="0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97" name="Freeform 128"/>
            <p:cNvSpPr>
              <a:spLocks/>
            </p:cNvSpPr>
            <p:nvPr/>
          </p:nvSpPr>
          <p:spPr bwMode="auto">
            <a:xfrm>
              <a:off x="4451" y="2067"/>
              <a:ext cx="24" cy="6"/>
            </a:xfrm>
            <a:custGeom>
              <a:avLst/>
              <a:gdLst>
                <a:gd name="T0" fmla="*/ 24 w 24"/>
                <a:gd name="T1" fmla="*/ 0 h 6"/>
                <a:gd name="T2" fmla="*/ 24 w 24"/>
                <a:gd name="T3" fmla="*/ 0 h 6"/>
                <a:gd name="T4" fmla="*/ 18 w 24"/>
                <a:gd name="T5" fmla="*/ 0 h 6"/>
                <a:gd name="T6" fmla="*/ 12 w 24"/>
                <a:gd name="T7" fmla="*/ 0 h 6"/>
                <a:gd name="T8" fmla="*/ 12 w 24"/>
                <a:gd name="T9" fmla="*/ 0 h 6"/>
                <a:gd name="T10" fmla="*/ 6 w 24"/>
                <a:gd name="T11" fmla="*/ 0 h 6"/>
                <a:gd name="T12" fmla="*/ 0 w 24"/>
                <a:gd name="T13" fmla="*/ 0 h 6"/>
                <a:gd name="T14" fmla="*/ 0 w 24"/>
                <a:gd name="T15" fmla="*/ 0 h 6"/>
                <a:gd name="T16" fmla="*/ 0 w 24"/>
                <a:gd name="T17" fmla="*/ 0 h 6"/>
                <a:gd name="T18" fmla="*/ 0 w 24"/>
                <a:gd name="T19" fmla="*/ 6 h 6"/>
                <a:gd name="T20" fmla="*/ 0 w 24"/>
                <a:gd name="T21" fmla="*/ 6 h 6"/>
                <a:gd name="T22" fmla="*/ 6 w 24"/>
                <a:gd name="T23" fmla="*/ 6 h 6"/>
                <a:gd name="T24" fmla="*/ 6 w 24"/>
                <a:gd name="T25" fmla="*/ 6 h 6"/>
                <a:gd name="T26" fmla="*/ 12 w 24"/>
                <a:gd name="T27" fmla="*/ 0 h 6"/>
                <a:gd name="T28" fmla="*/ 18 w 24"/>
                <a:gd name="T29" fmla="*/ 0 h 6"/>
                <a:gd name="T30" fmla="*/ 24 w 24"/>
                <a:gd name="T31" fmla="*/ 0 h 6"/>
                <a:gd name="T32" fmla="*/ 24 w 24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24" y="0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98" name="Freeform 129"/>
            <p:cNvSpPr>
              <a:spLocks/>
            </p:cNvSpPr>
            <p:nvPr/>
          </p:nvSpPr>
          <p:spPr bwMode="auto">
            <a:xfrm>
              <a:off x="4457" y="2043"/>
              <a:ext cx="24" cy="24"/>
            </a:xfrm>
            <a:custGeom>
              <a:avLst/>
              <a:gdLst>
                <a:gd name="T0" fmla="*/ 24 w 24"/>
                <a:gd name="T1" fmla="*/ 24 h 24"/>
                <a:gd name="T2" fmla="*/ 18 w 24"/>
                <a:gd name="T3" fmla="*/ 24 h 24"/>
                <a:gd name="T4" fmla="*/ 18 w 24"/>
                <a:gd name="T5" fmla="*/ 18 h 24"/>
                <a:gd name="T6" fmla="*/ 12 w 24"/>
                <a:gd name="T7" fmla="*/ 18 h 24"/>
                <a:gd name="T8" fmla="*/ 6 w 24"/>
                <a:gd name="T9" fmla="*/ 12 h 24"/>
                <a:gd name="T10" fmla="*/ 0 w 24"/>
                <a:gd name="T11" fmla="*/ 6 h 24"/>
                <a:gd name="T12" fmla="*/ 0 w 24"/>
                <a:gd name="T13" fmla="*/ 6 h 24"/>
                <a:gd name="T14" fmla="*/ 0 w 24"/>
                <a:gd name="T15" fmla="*/ 6 h 24"/>
                <a:gd name="T16" fmla="*/ 0 w 24"/>
                <a:gd name="T17" fmla="*/ 0 h 24"/>
                <a:gd name="T18" fmla="*/ 0 w 24"/>
                <a:gd name="T19" fmla="*/ 0 h 24"/>
                <a:gd name="T20" fmla="*/ 6 w 24"/>
                <a:gd name="T21" fmla="*/ 6 h 24"/>
                <a:gd name="T22" fmla="*/ 6 w 24"/>
                <a:gd name="T23" fmla="*/ 6 h 24"/>
                <a:gd name="T24" fmla="*/ 12 w 24"/>
                <a:gd name="T25" fmla="*/ 12 h 24"/>
                <a:gd name="T26" fmla="*/ 18 w 24"/>
                <a:gd name="T27" fmla="*/ 12 h 24"/>
                <a:gd name="T28" fmla="*/ 18 w 24"/>
                <a:gd name="T29" fmla="*/ 18 h 24"/>
                <a:gd name="T30" fmla="*/ 24 w 24"/>
                <a:gd name="T31" fmla="*/ 24 h 24"/>
                <a:gd name="T32" fmla="*/ 24 w 24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24" y="24"/>
                  </a:moveTo>
                  <a:lnTo>
                    <a:pt x="18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99" name="Freeform 130"/>
            <p:cNvSpPr>
              <a:spLocks/>
            </p:cNvSpPr>
            <p:nvPr/>
          </p:nvSpPr>
          <p:spPr bwMode="auto">
            <a:xfrm>
              <a:off x="4612" y="2049"/>
              <a:ext cx="6" cy="36"/>
            </a:xfrm>
            <a:custGeom>
              <a:avLst/>
              <a:gdLst>
                <a:gd name="T0" fmla="*/ 0 w 6"/>
                <a:gd name="T1" fmla="*/ 36 h 36"/>
                <a:gd name="T2" fmla="*/ 0 w 6"/>
                <a:gd name="T3" fmla="*/ 24 h 36"/>
                <a:gd name="T4" fmla="*/ 0 w 6"/>
                <a:gd name="T5" fmla="*/ 12 h 36"/>
                <a:gd name="T6" fmla="*/ 0 w 6"/>
                <a:gd name="T7" fmla="*/ 6 h 36"/>
                <a:gd name="T8" fmla="*/ 6 w 6"/>
                <a:gd name="T9" fmla="*/ 0 h 36"/>
                <a:gd name="T10" fmla="*/ 6 w 6"/>
                <a:gd name="T11" fmla="*/ 6 h 36"/>
                <a:gd name="T12" fmla="*/ 6 w 6"/>
                <a:gd name="T13" fmla="*/ 12 h 36"/>
                <a:gd name="T14" fmla="*/ 0 w 6"/>
                <a:gd name="T15" fmla="*/ 24 h 36"/>
                <a:gd name="T16" fmla="*/ 0 w 6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6"/>
                <a:gd name="T29" fmla="*/ 6 w 6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6">
                  <a:moveTo>
                    <a:pt x="0" y="36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24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00" name="Freeform 131"/>
            <p:cNvSpPr>
              <a:spLocks/>
            </p:cNvSpPr>
            <p:nvPr/>
          </p:nvSpPr>
          <p:spPr bwMode="auto">
            <a:xfrm>
              <a:off x="4618" y="2055"/>
              <a:ext cx="18" cy="36"/>
            </a:xfrm>
            <a:custGeom>
              <a:avLst/>
              <a:gdLst>
                <a:gd name="T0" fmla="*/ 0 w 18"/>
                <a:gd name="T1" fmla="*/ 36 h 36"/>
                <a:gd name="T2" fmla="*/ 0 w 18"/>
                <a:gd name="T3" fmla="*/ 24 h 36"/>
                <a:gd name="T4" fmla="*/ 6 w 18"/>
                <a:gd name="T5" fmla="*/ 18 h 36"/>
                <a:gd name="T6" fmla="*/ 6 w 18"/>
                <a:gd name="T7" fmla="*/ 6 h 36"/>
                <a:gd name="T8" fmla="*/ 12 w 18"/>
                <a:gd name="T9" fmla="*/ 0 h 36"/>
                <a:gd name="T10" fmla="*/ 18 w 18"/>
                <a:gd name="T11" fmla="*/ 0 h 36"/>
                <a:gd name="T12" fmla="*/ 18 w 18"/>
                <a:gd name="T13" fmla="*/ 6 h 36"/>
                <a:gd name="T14" fmla="*/ 12 w 18"/>
                <a:gd name="T15" fmla="*/ 12 h 36"/>
                <a:gd name="T16" fmla="*/ 12 w 18"/>
                <a:gd name="T17" fmla="*/ 18 h 36"/>
                <a:gd name="T18" fmla="*/ 6 w 18"/>
                <a:gd name="T19" fmla="*/ 24 h 36"/>
                <a:gd name="T20" fmla="*/ 6 w 18"/>
                <a:gd name="T21" fmla="*/ 24 h 36"/>
                <a:gd name="T22" fmla="*/ 0 w 18"/>
                <a:gd name="T23" fmla="*/ 30 h 36"/>
                <a:gd name="T24" fmla="*/ 0 w 18"/>
                <a:gd name="T25" fmla="*/ 36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36"/>
                <a:gd name="T41" fmla="*/ 18 w 18"/>
                <a:gd name="T42" fmla="*/ 36 h 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36">
                  <a:moveTo>
                    <a:pt x="0" y="36"/>
                  </a:moveTo>
                  <a:lnTo>
                    <a:pt x="0" y="24"/>
                  </a:lnTo>
                  <a:lnTo>
                    <a:pt x="6" y="18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01" name="Freeform 132"/>
            <p:cNvSpPr>
              <a:spLocks/>
            </p:cNvSpPr>
            <p:nvPr/>
          </p:nvSpPr>
          <p:spPr bwMode="auto">
            <a:xfrm>
              <a:off x="4600" y="2049"/>
              <a:ext cx="6" cy="30"/>
            </a:xfrm>
            <a:custGeom>
              <a:avLst/>
              <a:gdLst>
                <a:gd name="T0" fmla="*/ 0 w 6"/>
                <a:gd name="T1" fmla="*/ 30 h 30"/>
                <a:gd name="T2" fmla="*/ 0 w 6"/>
                <a:gd name="T3" fmla="*/ 30 h 30"/>
                <a:gd name="T4" fmla="*/ 0 w 6"/>
                <a:gd name="T5" fmla="*/ 18 h 30"/>
                <a:gd name="T6" fmla="*/ 0 w 6"/>
                <a:gd name="T7" fmla="*/ 6 h 30"/>
                <a:gd name="T8" fmla="*/ 0 w 6"/>
                <a:gd name="T9" fmla="*/ 0 h 30"/>
                <a:gd name="T10" fmla="*/ 6 w 6"/>
                <a:gd name="T11" fmla="*/ 0 h 30"/>
                <a:gd name="T12" fmla="*/ 6 w 6"/>
                <a:gd name="T13" fmla="*/ 12 h 30"/>
                <a:gd name="T14" fmla="*/ 0 w 6"/>
                <a:gd name="T15" fmla="*/ 24 h 30"/>
                <a:gd name="T16" fmla="*/ 0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0" y="30"/>
                  </a:moveTo>
                  <a:lnTo>
                    <a:pt x="0" y="30"/>
                  </a:lnTo>
                  <a:lnTo>
                    <a:pt x="0" y="18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0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02" name="Freeform 133"/>
            <p:cNvSpPr>
              <a:spLocks/>
            </p:cNvSpPr>
            <p:nvPr/>
          </p:nvSpPr>
          <p:spPr bwMode="auto">
            <a:xfrm>
              <a:off x="4588" y="2043"/>
              <a:ext cx="6" cy="30"/>
            </a:xfrm>
            <a:custGeom>
              <a:avLst/>
              <a:gdLst>
                <a:gd name="T0" fmla="*/ 6 w 6"/>
                <a:gd name="T1" fmla="*/ 30 h 30"/>
                <a:gd name="T2" fmla="*/ 0 w 6"/>
                <a:gd name="T3" fmla="*/ 24 h 30"/>
                <a:gd name="T4" fmla="*/ 0 w 6"/>
                <a:gd name="T5" fmla="*/ 12 h 30"/>
                <a:gd name="T6" fmla="*/ 0 w 6"/>
                <a:gd name="T7" fmla="*/ 6 h 30"/>
                <a:gd name="T8" fmla="*/ 0 w 6"/>
                <a:gd name="T9" fmla="*/ 0 h 30"/>
                <a:gd name="T10" fmla="*/ 0 w 6"/>
                <a:gd name="T11" fmla="*/ 0 h 30"/>
                <a:gd name="T12" fmla="*/ 6 w 6"/>
                <a:gd name="T13" fmla="*/ 6 h 30"/>
                <a:gd name="T14" fmla="*/ 0 w 6"/>
                <a:gd name="T15" fmla="*/ 24 h 30"/>
                <a:gd name="T16" fmla="*/ 6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6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0" y="24"/>
                  </a:lnTo>
                  <a:lnTo>
                    <a:pt x="6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03" name="Freeform 134"/>
            <p:cNvSpPr>
              <a:spLocks/>
            </p:cNvSpPr>
            <p:nvPr/>
          </p:nvSpPr>
          <p:spPr bwMode="auto">
            <a:xfrm>
              <a:off x="4570" y="2037"/>
              <a:ext cx="12" cy="30"/>
            </a:xfrm>
            <a:custGeom>
              <a:avLst/>
              <a:gdLst>
                <a:gd name="T0" fmla="*/ 12 w 12"/>
                <a:gd name="T1" fmla="*/ 30 h 30"/>
                <a:gd name="T2" fmla="*/ 6 w 12"/>
                <a:gd name="T3" fmla="*/ 24 h 30"/>
                <a:gd name="T4" fmla="*/ 6 w 12"/>
                <a:gd name="T5" fmla="*/ 12 h 30"/>
                <a:gd name="T6" fmla="*/ 0 w 12"/>
                <a:gd name="T7" fmla="*/ 0 h 30"/>
                <a:gd name="T8" fmla="*/ 6 w 12"/>
                <a:gd name="T9" fmla="*/ 0 h 30"/>
                <a:gd name="T10" fmla="*/ 6 w 12"/>
                <a:gd name="T11" fmla="*/ 0 h 30"/>
                <a:gd name="T12" fmla="*/ 6 w 12"/>
                <a:gd name="T13" fmla="*/ 12 h 30"/>
                <a:gd name="T14" fmla="*/ 6 w 12"/>
                <a:gd name="T15" fmla="*/ 24 h 30"/>
                <a:gd name="T16" fmla="*/ 12 w 12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12" y="30"/>
                  </a:moveTo>
                  <a:lnTo>
                    <a:pt x="6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6" y="24"/>
                  </a:lnTo>
                  <a:lnTo>
                    <a:pt x="12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04" name="Freeform 135"/>
            <p:cNvSpPr>
              <a:spLocks/>
            </p:cNvSpPr>
            <p:nvPr/>
          </p:nvSpPr>
          <p:spPr bwMode="auto">
            <a:xfrm>
              <a:off x="4558" y="2025"/>
              <a:ext cx="12" cy="42"/>
            </a:xfrm>
            <a:custGeom>
              <a:avLst/>
              <a:gdLst>
                <a:gd name="T0" fmla="*/ 12 w 12"/>
                <a:gd name="T1" fmla="*/ 42 h 42"/>
                <a:gd name="T2" fmla="*/ 6 w 12"/>
                <a:gd name="T3" fmla="*/ 30 h 42"/>
                <a:gd name="T4" fmla="*/ 0 w 12"/>
                <a:gd name="T5" fmla="*/ 18 h 42"/>
                <a:gd name="T6" fmla="*/ 0 w 12"/>
                <a:gd name="T7" fmla="*/ 6 h 42"/>
                <a:gd name="T8" fmla="*/ 6 w 12"/>
                <a:gd name="T9" fmla="*/ 0 h 42"/>
                <a:gd name="T10" fmla="*/ 6 w 12"/>
                <a:gd name="T11" fmla="*/ 6 h 42"/>
                <a:gd name="T12" fmla="*/ 6 w 12"/>
                <a:gd name="T13" fmla="*/ 18 h 42"/>
                <a:gd name="T14" fmla="*/ 6 w 12"/>
                <a:gd name="T15" fmla="*/ 30 h 42"/>
                <a:gd name="T16" fmla="*/ 12 w 12"/>
                <a:gd name="T17" fmla="*/ 42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42"/>
                <a:gd name="T29" fmla="*/ 12 w 12"/>
                <a:gd name="T30" fmla="*/ 42 h 4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42">
                  <a:moveTo>
                    <a:pt x="12" y="42"/>
                  </a:moveTo>
                  <a:lnTo>
                    <a:pt x="6" y="30"/>
                  </a:lnTo>
                  <a:lnTo>
                    <a:pt x="0" y="18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6" y="30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05" name="Freeform 136"/>
            <p:cNvSpPr>
              <a:spLocks/>
            </p:cNvSpPr>
            <p:nvPr/>
          </p:nvSpPr>
          <p:spPr bwMode="auto">
            <a:xfrm>
              <a:off x="4540" y="2019"/>
              <a:ext cx="12" cy="42"/>
            </a:xfrm>
            <a:custGeom>
              <a:avLst/>
              <a:gdLst>
                <a:gd name="T0" fmla="*/ 12 w 12"/>
                <a:gd name="T1" fmla="*/ 42 h 42"/>
                <a:gd name="T2" fmla="*/ 12 w 12"/>
                <a:gd name="T3" fmla="*/ 42 h 42"/>
                <a:gd name="T4" fmla="*/ 12 w 12"/>
                <a:gd name="T5" fmla="*/ 36 h 42"/>
                <a:gd name="T6" fmla="*/ 6 w 12"/>
                <a:gd name="T7" fmla="*/ 30 h 42"/>
                <a:gd name="T8" fmla="*/ 6 w 12"/>
                <a:gd name="T9" fmla="*/ 18 h 42"/>
                <a:gd name="T10" fmla="*/ 0 w 12"/>
                <a:gd name="T11" fmla="*/ 12 h 42"/>
                <a:gd name="T12" fmla="*/ 0 w 12"/>
                <a:gd name="T13" fmla="*/ 6 h 42"/>
                <a:gd name="T14" fmla="*/ 0 w 12"/>
                <a:gd name="T15" fmla="*/ 6 h 42"/>
                <a:gd name="T16" fmla="*/ 0 w 12"/>
                <a:gd name="T17" fmla="*/ 0 h 42"/>
                <a:gd name="T18" fmla="*/ 6 w 12"/>
                <a:gd name="T19" fmla="*/ 6 h 42"/>
                <a:gd name="T20" fmla="*/ 12 w 12"/>
                <a:gd name="T21" fmla="*/ 24 h 42"/>
                <a:gd name="T22" fmla="*/ 12 w 12"/>
                <a:gd name="T23" fmla="*/ 36 h 42"/>
                <a:gd name="T24" fmla="*/ 12 w 12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42"/>
                <a:gd name="T41" fmla="*/ 12 w 12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42">
                  <a:moveTo>
                    <a:pt x="12" y="42"/>
                  </a:moveTo>
                  <a:lnTo>
                    <a:pt x="12" y="42"/>
                  </a:lnTo>
                  <a:lnTo>
                    <a:pt x="12" y="36"/>
                  </a:lnTo>
                  <a:lnTo>
                    <a:pt x="6" y="30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24"/>
                  </a:lnTo>
                  <a:lnTo>
                    <a:pt x="12" y="36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06" name="Freeform 137"/>
            <p:cNvSpPr>
              <a:spLocks/>
            </p:cNvSpPr>
            <p:nvPr/>
          </p:nvSpPr>
          <p:spPr bwMode="auto">
            <a:xfrm>
              <a:off x="4528" y="2019"/>
              <a:ext cx="12" cy="42"/>
            </a:xfrm>
            <a:custGeom>
              <a:avLst/>
              <a:gdLst>
                <a:gd name="T0" fmla="*/ 12 w 12"/>
                <a:gd name="T1" fmla="*/ 42 h 42"/>
                <a:gd name="T2" fmla="*/ 12 w 12"/>
                <a:gd name="T3" fmla="*/ 42 h 42"/>
                <a:gd name="T4" fmla="*/ 6 w 12"/>
                <a:gd name="T5" fmla="*/ 36 h 42"/>
                <a:gd name="T6" fmla="*/ 6 w 12"/>
                <a:gd name="T7" fmla="*/ 24 h 42"/>
                <a:gd name="T8" fmla="*/ 0 w 12"/>
                <a:gd name="T9" fmla="*/ 18 h 42"/>
                <a:gd name="T10" fmla="*/ 0 w 12"/>
                <a:gd name="T11" fmla="*/ 12 h 42"/>
                <a:gd name="T12" fmla="*/ 0 w 12"/>
                <a:gd name="T13" fmla="*/ 6 h 42"/>
                <a:gd name="T14" fmla="*/ 0 w 12"/>
                <a:gd name="T15" fmla="*/ 0 h 42"/>
                <a:gd name="T16" fmla="*/ 0 w 12"/>
                <a:gd name="T17" fmla="*/ 0 h 42"/>
                <a:gd name="T18" fmla="*/ 6 w 12"/>
                <a:gd name="T19" fmla="*/ 6 h 42"/>
                <a:gd name="T20" fmla="*/ 12 w 12"/>
                <a:gd name="T21" fmla="*/ 18 h 42"/>
                <a:gd name="T22" fmla="*/ 12 w 12"/>
                <a:gd name="T23" fmla="*/ 30 h 42"/>
                <a:gd name="T24" fmla="*/ 12 w 12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42"/>
                <a:gd name="T41" fmla="*/ 12 w 12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42">
                  <a:moveTo>
                    <a:pt x="12" y="42"/>
                  </a:moveTo>
                  <a:lnTo>
                    <a:pt x="12" y="42"/>
                  </a:lnTo>
                  <a:lnTo>
                    <a:pt x="6" y="36"/>
                  </a:lnTo>
                  <a:lnTo>
                    <a:pt x="6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8"/>
                  </a:lnTo>
                  <a:lnTo>
                    <a:pt x="12" y="30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07" name="Freeform 138"/>
            <p:cNvSpPr>
              <a:spLocks/>
            </p:cNvSpPr>
            <p:nvPr/>
          </p:nvSpPr>
          <p:spPr bwMode="auto">
            <a:xfrm>
              <a:off x="4498" y="2019"/>
              <a:ext cx="30" cy="48"/>
            </a:xfrm>
            <a:custGeom>
              <a:avLst/>
              <a:gdLst>
                <a:gd name="T0" fmla="*/ 30 w 30"/>
                <a:gd name="T1" fmla="*/ 48 h 48"/>
                <a:gd name="T2" fmla="*/ 24 w 30"/>
                <a:gd name="T3" fmla="*/ 42 h 48"/>
                <a:gd name="T4" fmla="*/ 18 w 30"/>
                <a:gd name="T5" fmla="*/ 36 h 48"/>
                <a:gd name="T6" fmla="*/ 12 w 30"/>
                <a:gd name="T7" fmla="*/ 30 h 48"/>
                <a:gd name="T8" fmla="*/ 6 w 30"/>
                <a:gd name="T9" fmla="*/ 24 h 48"/>
                <a:gd name="T10" fmla="*/ 6 w 30"/>
                <a:gd name="T11" fmla="*/ 18 h 48"/>
                <a:gd name="T12" fmla="*/ 0 w 30"/>
                <a:gd name="T13" fmla="*/ 12 h 48"/>
                <a:gd name="T14" fmla="*/ 0 w 30"/>
                <a:gd name="T15" fmla="*/ 6 h 48"/>
                <a:gd name="T16" fmla="*/ 0 w 30"/>
                <a:gd name="T17" fmla="*/ 0 h 48"/>
                <a:gd name="T18" fmla="*/ 6 w 30"/>
                <a:gd name="T19" fmla="*/ 0 h 48"/>
                <a:gd name="T20" fmla="*/ 6 w 30"/>
                <a:gd name="T21" fmla="*/ 6 h 48"/>
                <a:gd name="T22" fmla="*/ 12 w 30"/>
                <a:gd name="T23" fmla="*/ 12 h 48"/>
                <a:gd name="T24" fmla="*/ 18 w 30"/>
                <a:gd name="T25" fmla="*/ 18 h 48"/>
                <a:gd name="T26" fmla="*/ 18 w 30"/>
                <a:gd name="T27" fmla="*/ 24 h 48"/>
                <a:gd name="T28" fmla="*/ 24 w 30"/>
                <a:gd name="T29" fmla="*/ 30 h 48"/>
                <a:gd name="T30" fmla="*/ 24 w 30"/>
                <a:gd name="T31" fmla="*/ 36 h 48"/>
                <a:gd name="T32" fmla="*/ 30 w 30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48"/>
                <a:gd name="T53" fmla="*/ 30 w 30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48">
                  <a:moveTo>
                    <a:pt x="30" y="48"/>
                  </a:moveTo>
                  <a:lnTo>
                    <a:pt x="24" y="42"/>
                  </a:lnTo>
                  <a:lnTo>
                    <a:pt x="18" y="36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24" y="36"/>
                  </a:lnTo>
                  <a:lnTo>
                    <a:pt x="30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08" name="Freeform 139"/>
            <p:cNvSpPr>
              <a:spLocks/>
            </p:cNvSpPr>
            <p:nvPr/>
          </p:nvSpPr>
          <p:spPr bwMode="auto">
            <a:xfrm>
              <a:off x="4475" y="2031"/>
              <a:ext cx="35" cy="30"/>
            </a:xfrm>
            <a:custGeom>
              <a:avLst/>
              <a:gdLst>
                <a:gd name="T0" fmla="*/ 35 w 35"/>
                <a:gd name="T1" fmla="*/ 30 h 30"/>
                <a:gd name="T2" fmla="*/ 29 w 35"/>
                <a:gd name="T3" fmla="*/ 30 h 30"/>
                <a:gd name="T4" fmla="*/ 23 w 35"/>
                <a:gd name="T5" fmla="*/ 24 h 30"/>
                <a:gd name="T6" fmla="*/ 17 w 35"/>
                <a:gd name="T7" fmla="*/ 18 h 30"/>
                <a:gd name="T8" fmla="*/ 12 w 35"/>
                <a:gd name="T9" fmla="*/ 12 h 30"/>
                <a:gd name="T10" fmla="*/ 6 w 35"/>
                <a:gd name="T11" fmla="*/ 6 h 30"/>
                <a:gd name="T12" fmla="*/ 0 w 35"/>
                <a:gd name="T13" fmla="*/ 6 h 30"/>
                <a:gd name="T14" fmla="*/ 0 w 35"/>
                <a:gd name="T15" fmla="*/ 0 h 30"/>
                <a:gd name="T16" fmla="*/ 0 w 35"/>
                <a:gd name="T17" fmla="*/ 0 h 30"/>
                <a:gd name="T18" fmla="*/ 6 w 35"/>
                <a:gd name="T19" fmla="*/ 0 h 30"/>
                <a:gd name="T20" fmla="*/ 12 w 35"/>
                <a:gd name="T21" fmla="*/ 0 h 30"/>
                <a:gd name="T22" fmla="*/ 17 w 35"/>
                <a:gd name="T23" fmla="*/ 6 h 30"/>
                <a:gd name="T24" fmla="*/ 17 w 35"/>
                <a:gd name="T25" fmla="*/ 12 h 30"/>
                <a:gd name="T26" fmla="*/ 23 w 35"/>
                <a:gd name="T27" fmla="*/ 18 h 30"/>
                <a:gd name="T28" fmla="*/ 29 w 35"/>
                <a:gd name="T29" fmla="*/ 24 h 30"/>
                <a:gd name="T30" fmla="*/ 35 w 35"/>
                <a:gd name="T31" fmla="*/ 30 h 30"/>
                <a:gd name="T32" fmla="*/ 35 w 35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0"/>
                <a:gd name="T53" fmla="*/ 35 w 35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0">
                  <a:moveTo>
                    <a:pt x="35" y="30"/>
                  </a:moveTo>
                  <a:lnTo>
                    <a:pt x="29" y="30"/>
                  </a:lnTo>
                  <a:lnTo>
                    <a:pt x="23" y="24"/>
                  </a:lnTo>
                  <a:lnTo>
                    <a:pt x="17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7" y="6"/>
                  </a:lnTo>
                  <a:lnTo>
                    <a:pt x="17" y="12"/>
                  </a:lnTo>
                  <a:lnTo>
                    <a:pt x="23" y="18"/>
                  </a:lnTo>
                  <a:lnTo>
                    <a:pt x="29" y="24"/>
                  </a:lnTo>
                  <a:lnTo>
                    <a:pt x="35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09" name="Freeform 140"/>
            <p:cNvSpPr>
              <a:spLocks/>
            </p:cNvSpPr>
            <p:nvPr/>
          </p:nvSpPr>
          <p:spPr bwMode="auto">
            <a:xfrm>
              <a:off x="4463" y="2031"/>
              <a:ext cx="29" cy="36"/>
            </a:xfrm>
            <a:custGeom>
              <a:avLst/>
              <a:gdLst>
                <a:gd name="T0" fmla="*/ 0 w 29"/>
                <a:gd name="T1" fmla="*/ 0 h 36"/>
                <a:gd name="T2" fmla="*/ 6 w 29"/>
                <a:gd name="T3" fmla="*/ 0 h 36"/>
                <a:gd name="T4" fmla="*/ 6 w 29"/>
                <a:gd name="T5" fmla="*/ 6 h 36"/>
                <a:gd name="T6" fmla="*/ 12 w 29"/>
                <a:gd name="T7" fmla="*/ 12 h 36"/>
                <a:gd name="T8" fmla="*/ 18 w 29"/>
                <a:gd name="T9" fmla="*/ 18 h 36"/>
                <a:gd name="T10" fmla="*/ 18 w 29"/>
                <a:gd name="T11" fmla="*/ 18 h 36"/>
                <a:gd name="T12" fmla="*/ 24 w 29"/>
                <a:gd name="T13" fmla="*/ 24 h 36"/>
                <a:gd name="T14" fmla="*/ 29 w 29"/>
                <a:gd name="T15" fmla="*/ 30 h 36"/>
                <a:gd name="T16" fmla="*/ 29 w 29"/>
                <a:gd name="T17" fmla="*/ 36 h 36"/>
                <a:gd name="T18" fmla="*/ 29 w 29"/>
                <a:gd name="T19" fmla="*/ 30 h 36"/>
                <a:gd name="T20" fmla="*/ 18 w 29"/>
                <a:gd name="T21" fmla="*/ 30 h 36"/>
                <a:gd name="T22" fmla="*/ 18 w 29"/>
                <a:gd name="T23" fmla="*/ 24 h 36"/>
                <a:gd name="T24" fmla="*/ 12 w 29"/>
                <a:gd name="T25" fmla="*/ 18 h 36"/>
                <a:gd name="T26" fmla="*/ 6 w 29"/>
                <a:gd name="T27" fmla="*/ 12 h 36"/>
                <a:gd name="T28" fmla="*/ 0 w 29"/>
                <a:gd name="T29" fmla="*/ 6 h 36"/>
                <a:gd name="T30" fmla="*/ 0 w 29"/>
                <a:gd name="T31" fmla="*/ 6 h 36"/>
                <a:gd name="T32" fmla="*/ 0 w 2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9"/>
                <a:gd name="T52" fmla="*/ 0 h 36"/>
                <a:gd name="T53" fmla="*/ 29 w 2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9" h="36">
                  <a:moveTo>
                    <a:pt x="0" y="0"/>
                  </a:move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29" y="30"/>
                  </a:lnTo>
                  <a:lnTo>
                    <a:pt x="29" y="36"/>
                  </a:lnTo>
                  <a:lnTo>
                    <a:pt x="29" y="30"/>
                  </a:lnTo>
                  <a:lnTo>
                    <a:pt x="18" y="30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10" name="Freeform 141"/>
            <p:cNvSpPr>
              <a:spLocks/>
            </p:cNvSpPr>
            <p:nvPr/>
          </p:nvSpPr>
          <p:spPr bwMode="auto">
            <a:xfrm>
              <a:off x="4307" y="2097"/>
              <a:ext cx="156" cy="36"/>
            </a:xfrm>
            <a:custGeom>
              <a:avLst/>
              <a:gdLst>
                <a:gd name="T0" fmla="*/ 156 w 156"/>
                <a:gd name="T1" fmla="*/ 36 h 36"/>
                <a:gd name="T2" fmla="*/ 156 w 156"/>
                <a:gd name="T3" fmla="*/ 36 h 36"/>
                <a:gd name="T4" fmla="*/ 156 w 156"/>
                <a:gd name="T5" fmla="*/ 36 h 36"/>
                <a:gd name="T6" fmla="*/ 150 w 156"/>
                <a:gd name="T7" fmla="*/ 36 h 36"/>
                <a:gd name="T8" fmla="*/ 150 w 156"/>
                <a:gd name="T9" fmla="*/ 36 h 36"/>
                <a:gd name="T10" fmla="*/ 144 w 156"/>
                <a:gd name="T11" fmla="*/ 30 h 36"/>
                <a:gd name="T12" fmla="*/ 132 w 156"/>
                <a:gd name="T13" fmla="*/ 24 h 36"/>
                <a:gd name="T14" fmla="*/ 120 w 156"/>
                <a:gd name="T15" fmla="*/ 18 h 36"/>
                <a:gd name="T16" fmla="*/ 114 w 156"/>
                <a:gd name="T17" fmla="*/ 12 h 36"/>
                <a:gd name="T18" fmla="*/ 102 w 156"/>
                <a:gd name="T19" fmla="*/ 12 h 36"/>
                <a:gd name="T20" fmla="*/ 90 w 156"/>
                <a:gd name="T21" fmla="*/ 6 h 36"/>
                <a:gd name="T22" fmla="*/ 78 w 156"/>
                <a:gd name="T23" fmla="*/ 6 h 36"/>
                <a:gd name="T24" fmla="*/ 72 w 156"/>
                <a:gd name="T25" fmla="*/ 6 h 36"/>
                <a:gd name="T26" fmla="*/ 60 w 156"/>
                <a:gd name="T27" fmla="*/ 6 h 36"/>
                <a:gd name="T28" fmla="*/ 48 w 156"/>
                <a:gd name="T29" fmla="*/ 6 h 36"/>
                <a:gd name="T30" fmla="*/ 42 w 156"/>
                <a:gd name="T31" fmla="*/ 6 h 36"/>
                <a:gd name="T32" fmla="*/ 30 w 156"/>
                <a:gd name="T33" fmla="*/ 12 h 36"/>
                <a:gd name="T34" fmla="*/ 24 w 156"/>
                <a:gd name="T35" fmla="*/ 12 h 36"/>
                <a:gd name="T36" fmla="*/ 12 w 156"/>
                <a:gd name="T37" fmla="*/ 12 h 36"/>
                <a:gd name="T38" fmla="*/ 6 w 156"/>
                <a:gd name="T39" fmla="*/ 18 h 36"/>
                <a:gd name="T40" fmla="*/ 0 w 156"/>
                <a:gd name="T41" fmla="*/ 18 h 36"/>
                <a:gd name="T42" fmla="*/ 0 w 156"/>
                <a:gd name="T43" fmla="*/ 12 h 36"/>
                <a:gd name="T44" fmla="*/ 6 w 156"/>
                <a:gd name="T45" fmla="*/ 12 h 36"/>
                <a:gd name="T46" fmla="*/ 18 w 156"/>
                <a:gd name="T47" fmla="*/ 6 h 36"/>
                <a:gd name="T48" fmla="*/ 24 w 156"/>
                <a:gd name="T49" fmla="*/ 6 h 36"/>
                <a:gd name="T50" fmla="*/ 36 w 156"/>
                <a:gd name="T51" fmla="*/ 0 h 36"/>
                <a:gd name="T52" fmla="*/ 48 w 156"/>
                <a:gd name="T53" fmla="*/ 0 h 36"/>
                <a:gd name="T54" fmla="*/ 60 w 156"/>
                <a:gd name="T55" fmla="*/ 0 h 36"/>
                <a:gd name="T56" fmla="*/ 72 w 156"/>
                <a:gd name="T57" fmla="*/ 0 h 36"/>
                <a:gd name="T58" fmla="*/ 84 w 156"/>
                <a:gd name="T59" fmla="*/ 0 h 36"/>
                <a:gd name="T60" fmla="*/ 96 w 156"/>
                <a:gd name="T61" fmla="*/ 0 h 36"/>
                <a:gd name="T62" fmla="*/ 108 w 156"/>
                <a:gd name="T63" fmla="*/ 6 h 36"/>
                <a:gd name="T64" fmla="*/ 120 w 156"/>
                <a:gd name="T65" fmla="*/ 6 h 36"/>
                <a:gd name="T66" fmla="*/ 132 w 156"/>
                <a:gd name="T67" fmla="*/ 12 h 36"/>
                <a:gd name="T68" fmla="*/ 138 w 156"/>
                <a:gd name="T69" fmla="*/ 18 h 36"/>
                <a:gd name="T70" fmla="*/ 150 w 156"/>
                <a:gd name="T71" fmla="*/ 24 h 36"/>
                <a:gd name="T72" fmla="*/ 156 w 156"/>
                <a:gd name="T73" fmla="*/ 36 h 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6"/>
                <a:gd name="T112" fmla="*/ 0 h 36"/>
                <a:gd name="T113" fmla="*/ 156 w 156"/>
                <a:gd name="T114" fmla="*/ 36 h 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6" h="36">
                  <a:moveTo>
                    <a:pt x="156" y="36"/>
                  </a:moveTo>
                  <a:lnTo>
                    <a:pt x="156" y="36"/>
                  </a:lnTo>
                  <a:lnTo>
                    <a:pt x="150" y="36"/>
                  </a:lnTo>
                  <a:lnTo>
                    <a:pt x="144" y="30"/>
                  </a:lnTo>
                  <a:lnTo>
                    <a:pt x="132" y="24"/>
                  </a:lnTo>
                  <a:lnTo>
                    <a:pt x="120" y="18"/>
                  </a:lnTo>
                  <a:lnTo>
                    <a:pt x="114" y="12"/>
                  </a:lnTo>
                  <a:lnTo>
                    <a:pt x="102" y="12"/>
                  </a:lnTo>
                  <a:lnTo>
                    <a:pt x="90" y="6"/>
                  </a:lnTo>
                  <a:lnTo>
                    <a:pt x="78" y="6"/>
                  </a:lnTo>
                  <a:lnTo>
                    <a:pt x="72" y="6"/>
                  </a:lnTo>
                  <a:lnTo>
                    <a:pt x="60" y="6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6" y="0"/>
                  </a:lnTo>
                  <a:lnTo>
                    <a:pt x="48" y="0"/>
                  </a:lnTo>
                  <a:lnTo>
                    <a:pt x="60" y="0"/>
                  </a:lnTo>
                  <a:lnTo>
                    <a:pt x="72" y="0"/>
                  </a:lnTo>
                  <a:lnTo>
                    <a:pt x="84" y="0"/>
                  </a:lnTo>
                  <a:lnTo>
                    <a:pt x="96" y="0"/>
                  </a:lnTo>
                  <a:lnTo>
                    <a:pt x="108" y="6"/>
                  </a:lnTo>
                  <a:lnTo>
                    <a:pt x="120" y="6"/>
                  </a:lnTo>
                  <a:lnTo>
                    <a:pt x="132" y="12"/>
                  </a:lnTo>
                  <a:lnTo>
                    <a:pt x="138" y="18"/>
                  </a:lnTo>
                  <a:lnTo>
                    <a:pt x="150" y="24"/>
                  </a:lnTo>
                  <a:lnTo>
                    <a:pt x="156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11" name="Freeform 142"/>
            <p:cNvSpPr>
              <a:spLocks/>
            </p:cNvSpPr>
            <p:nvPr/>
          </p:nvSpPr>
          <p:spPr bwMode="auto">
            <a:xfrm>
              <a:off x="4307" y="2103"/>
              <a:ext cx="18" cy="36"/>
            </a:xfrm>
            <a:custGeom>
              <a:avLst/>
              <a:gdLst>
                <a:gd name="T0" fmla="*/ 18 w 18"/>
                <a:gd name="T1" fmla="*/ 0 h 36"/>
                <a:gd name="T2" fmla="*/ 18 w 18"/>
                <a:gd name="T3" fmla="*/ 6 h 36"/>
                <a:gd name="T4" fmla="*/ 12 w 18"/>
                <a:gd name="T5" fmla="*/ 12 h 36"/>
                <a:gd name="T6" fmla="*/ 12 w 18"/>
                <a:gd name="T7" fmla="*/ 18 h 36"/>
                <a:gd name="T8" fmla="*/ 6 w 18"/>
                <a:gd name="T9" fmla="*/ 18 h 36"/>
                <a:gd name="T10" fmla="*/ 6 w 18"/>
                <a:gd name="T11" fmla="*/ 24 h 36"/>
                <a:gd name="T12" fmla="*/ 0 w 18"/>
                <a:gd name="T13" fmla="*/ 30 h 36"/>
                <a:gd name="T14" fmla="*/ 0 w 18"/>
                <a:gd name="T15" fmla="*/ 36 h 36"/>
                <a:gd name="T16" fmla="*/ 0 w 18"/>
                <a:gd name="T17" fmla="*/ 36 h 36"/>
                <a:gd name="T18" fmla="*/ 6 w 18"/>
                <a:gd name="T19" fmla="*/ 36 h 36"/>
                <a:gd name="T20" fmla="*/ 6 w 18"/>
                <a:gd name="T21" fmla="*/ 30 h 36"/>
                <a:gd name="T22" fmla="*/ 6 w 18"/>
                <a:gd name="T23" fmla="*/ 30 h 36"/>
                <a:gd name="T24" fmla="*/ 12 w 18"/>
                <a:gd name="T25" fmla="*/ 24 h 36"/>
                <a:gd name="T26" fmla="*/ 12 w 18"/>
                <a:gd name="T27" fmla="*/ 18 h 36"/>
                <a:gd name="T28" fmla="*/ 12 w 18"/>
                <a:gd name="T29" fmla="*/ 12 h 36"/>
                <a:gd name="T30" fmla="*/ 18 w 18"/>
                <a:gd name="T31" fmla="*/ 6 h 36"/>
                <a:gd name="T32" fmla="*/ 18 w 18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6"/>
                <a:gd name="T53" fmla="*/ 18 w 18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6">
                  <a:moveTo>
                    <a:pt x="18" y="0"/>
                  </a:moveTo>
                  <a:lnTo>
                    <a:pt x="18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12" name="Freeform 143"/>
            <p:cNvSpPr>
              <a:spLocks/>
            </p:cNvSpPr>
            <p:nvPr/>
          </p:nvSpPr>
          <p:spPr bwMode="auto">
            <a:xfrm>
              <a:off x="4319" y="2103"/>
              <a:ext cx="24" cy="36"/>
            </a:xfrm>
            <a:custGeom>
              <a:avLst/>
              <a:gdLst>
                <a:gd name="T0" fmla="*/ 0 w 24"/>
                <a:gd name="T1" fmla="*/ 36 h 36"/>
                <a:gd name="T2" fmla="*/ 0 w 24"/>
                <a:gd name="T3" fmla="*/ 36 h 36"/>
                <a:gd name="T4" fmla="*/ 0 w 24"/>
                <a:gd name="T5" fmla="*/ 30 h 36"/>
                <a:gd name="T6" fmla="*/ 0 w 24"/>
                <a:gd name="T7" fmla="*/ 24 h 36"/>
                <a:gd name="T8" fmla="*/ 6 w 24"/>
                <a:gd name="T9" fmla="*/ 18 h 36"/>
                <a:gd name="T10" fmla="*/ 6 w 24"/>
                <a:gd name="T11" fmla="*/ 12 h 36"/>
                <a:gd name="T12" fmla="*/ 12 w 24"/>
                <a:gd name="T13" fmla="*/ 6 h 36"/>
                <a:gd name="T14" fmla="*/ 18 w 24"/>
                <a:gd name="T15" fmla="*/ 0 h 36"/>
                <a:gd name="T16" fmla="*/ 24 w 24"/>
                <a:gd name="T17" fmla="*/ 0 h 36"/>
                <a:gd name="T18" fmla="*/ 18 w 24"/>
                <a:gd name="T19" fmla="*/ 6 h 36"/>
                <a:gd name="T20" fmla="*/ 18 w 24"/>
                <a:gd name="T21" fmla="*/ 6 h 36"/>
                <a:gd name="T22" fmla="*/ 12 w 24"/>
                <a:gd name="T23" fmla="*/ 18 h 36"/>
                <a:gd name="T24" fmla="*/ 12 w 24"/>
                <a:gd name="T25" fmla="*/ 24 h 36"/>
                <a:gd name="T26" fmla="*/ 6 w 24"/>
                <a:gd name="T27" fmla="*/ 30 h 36"/>
                <a:gd name="T28" fmla="*/ 6 w 24"/>
                <a:gd name="T29" fmla="*/ 30 h 36"/>
                <a:gd name="T30" fmla="*/ 0 w 24"/>
                <a:gd name="T31" fmla="*/ 36 h 36"/>
                <a:gd name="T32" fmla="*/ 0 w 24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6"/>
                <a:gd name="T53" fmla="*/ 24 w 2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6">
                  <a:moveTo>
                    <a:pt x="0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12" y="18"/>
                  </a:lnTo>
                  <a:lnTo>
                    <a:pt x="12" y="24"/>
                  </a:lnTo>
                  <a:lnTo>
                    <a:pt x="6" y="3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13" name="Freeform 144"/>
            <p:cNvSpPr>
              <a:spLocks/>
            </p:cNvSpPr>
            <p:nvPr/>
          </p:nvSpPr>
          <p:spPr bwMode="auto">
            <a:xfrm>
              <a:off x="4343" y="2097"/>
              <a:ext cx="30" cy="48"/>
            </a:xfrm>
            <a:custGeom>
              <a:avLst/>
              <a:gdLst>
                <a:gd name="T0" fmla="*/ 0 w 30"/>
                <a:gd name="T1" fmla="*/ 48 h 48"/>
                <a:gd name="T2" fmla="*/ 0 w 30"/>
                <a:gd name="T3" fmla="*/ 48 h 48"/>
                <a:gd name="T4" fmla="*/ 0 w 30"/>
                <a:gd name="T5" fmla="*/ 42 h 48"/>
                <a:gd name="T6" fmla="*/ 6 w 30"/>
                <a:gd name="T7" fmla="*/ 36 h 48"/>
                <a:gd name="T8" fmla="*/ 6 w 30"/>
                <a:gd name="T9" fmla="*/ 24 h 48"/>
                <a:gd name="T10" fmla="*/ 12 w 30"/>
                <a:gd name="T11" fmla="*/ 18 h 48"/>
                <a:gd name="T12" fmla="*/ 18 w 30"/>
                <a:gd name="T13" fmla="*/ 12 h 48"/>
                <a:gd name="T14" fmla="*/ 24 w 30"/>
                <a:gd name="T15" fmla="*/ 6 h 48"/>
                <a:gd name="T16" fmla="*/ 30 w 30"/>
                <a:gd name="T17" fmla="*/ 0 h 48"/>
                <a:gd name="T18" fmla="*/ 24 w 30"/>
                <a:gd name="T19" fmla="*/ 6 h 48"/>
                <a:gd name="T20" fmla="*/ 24 w 30"/>
                <a:gd name="T21" fmla="*/ 12 h 48"/>
                <a:gd name="T22" fmla="*/ 18 w 30"/>
                <a:gd name="T23" fmla="*/ 18 h 48"/>
                <a:gd name="T24" fmla="*/ 12 w 30"/>
                <a:gd name="T25" fmla="*/ 30 h 48"/>
                <a:gd name="T26" fmla="*/ 12 w 30"/>
                <a:gd name="T27" fmla="*/ 36 h 48"/>
                <a:gd name="T28" fmla="*/ 6 w 30"/>
                <a:gd name="T29" fmla="*/ 42 h 48"/>
                <a:gd name="T30" fmla="*/ 0 w 30"/>
                <a:gd name="T31" fmla="*/ 48 h 48"/>
                <a:gd name="T32" fmla="*/ 0 w 30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48"/>
                <a:gd name="T53" fmla="*/ 30 w 30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48">
                  <a:moveTo>
                    <a:pt x="0" y="48"/>
                  </a:moveTo>
                  <a:lnTo>
                    <a:pt x="0" y="48"/>
                  </a:lnTo>
                  <a:lnTo>
                    <a:pt x="0" y="42"/>
                  </a:lnTo>
                  <a:lnTo>
                    <a:pt x="6" y="36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6" y="42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14" name="Freeform 145"/>
            <p:cNvSpPr>
              <a:spLocks/>
            </p:cNvSpPr>
            <p:nvPr/>
          </p:nvSpPr>
          <p:spPr bwMode="auto">
            <a:xfrm>
              <a:off x="4367" y="2103"/>
              <a:ext cx="36" cy="48"/>
            </a:xfrm>
            <a:custGeom>
              <a:avLst/>
              <a:gdLst>
                <a:gd name="T0" fmla="*/ 0 w 36"/>
                <a:gd name="T1" fmla="*/ 48 h 48"/>
                <a:gd name="T2" fmla="*/ 0 w 36"/>
                <a:gd name="T3" fmla="*/ 48 h 48"/>
                <a:gd name="T4" fmla="*/ 0 w 36"/>
                <a:gd name="T5" fmla="*/ 42 h 48"/>
                <a:gd name="T6" fmla="*/ 6 w 36"/>
                <a:gd name="T7" fmla="*/ 36 h 48"/>
                <a:gd name="T8" fmla="*/ 12 w 36"/>
                <a:gd name="T9" fmla="*/ 24 h 48"/>
                <a:gd name="T10" fmla="*/ 18 w 36"/>
                <a:gd name="T11" fmla="*/ 18 h 48"/>
                <a:gd name="T12" fmla="*/ 24 w 36"/>
                <a:gd name="T13" fmla="*/ 6 h 48"/>
                <a:gd name="T14" fmla="*/ 30 w 36"/>
                <a:gd name="T15" fmla="*/ 0 h 48"/>
                <a:gd name="T16" fmla="*/ 36 w 36"/>
                <a:gd name="T17" fmla="*/ 0 h 48"/>
                <a:gd name="T18" fmla="*/ 30 w 36"/>
                <a:gd name="T19" fmla="*/ 0 h 48"/>
                <a:gd name="T20" fmla="*/ 30 w 36"/>
                <a:gd name="T21" fmla="*/ 6 h 48"/>
                <a:gd name="T22" fmla="*/ 24 w 36"/>
                <a:gd name="T23" fmla="*/ 18 h 48"/>
                <a:gd name="T24" fmla="*/ 18 w 36"/>
                <a:gd name="T25" fmla="*/ 24 h 48"/>
                <a:gd name="T26" fmla="*/ 12 w 36"/>
                <a:gd name="T27" fmla="*/ 36 h 48"/>
                <a:gd name="T28" fmla="*/ 6 w 36"/>
                <a:gd name="T29" fmla="*/ 42 h 48"/>
                <a:gd name="T30" fmla="*/ 6 w 36"/>
                <a:gd name="T31" fmla="*/ 48 h 48"/>
                <a:gd name="T32" fmla="*/ 0 w 36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8"/>
                <a:gd name="T53" fmla="*/ 36 w 36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8">
                  <a:moveTo>
                    <a:pt x="0" y="48"/>
                  </a:moveTo>
                  <a:lnTo>
                    <a:pt x="0" y="48"/>
                  </a:lnTo>
                  <a:lnTo>
                    <a:pt x="0" y="42"/>
                  </a:lnTo>
                  <a:lnTo>
                    <a:pt x="6" y="36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18"/>
                  </a:lnTo>
                  <a:lnTo>
                    <a:pt x="18" y="24"/>
                  </a:lnTo>
                  <a:lnTo>
                    <a:pt x="12" y="36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15" name="Freeform 146"/>
            <p:cNvSpPr>
              <a:spLocks/>
            </p:cNvSpPr>
            <p:nvPr/>
          </p:nvSpPr>
          <p:spPr bwMode="auto">
            <a:xfrm>
              <a:off x="4385" y="2103"/>
              <a:ext cx="36" cy="48"/>
            </a:xfrm>
            <a:custGeom>
              <a:avLst/>
              <a:gdLst>
                <a:gd name="T0" fmla="*/ 0 w 36"/>
                <a:gd name="T1" fmla="*/ 48 h 48"/>
                <a:gd name="T2" fmla="*/ 0 w 36"/>
                <a:gd name="T3" fmla="*/ 42 h 48"/>
                <a:gd name="T4" fmla="*/ 0 w 36"/>
                <a:gd name="T5" fmla="*/ 36 h 48"/>
                <a:gd name="T6" fmla="*/ 6 w 36"/>
                <a:gd name="T7" fmla="*/ 30 h 48"/>
                <a:gd name="T8" fmla="*/ 12 w 36"/>
                <a:gd name="T9" fmla="*/ 24 h 48"/>
                <a:gd name="T10" fmla="*/ 18 w 36"/>
                <a:gd name="T11" fmla="*/ 18 h 48"/>
                <a:gd name="T12" fmla="*/ 24 w 36"/>
                <a:gd name="T13" fmla="*/ 12 h 48"/>
                <a:gd name="T14" fmla="*/ 30 w 36"/>
                <a:gd name="T15" fmla="*/ 6 h 48"/>
                <a:gd name="T16" fmla="*/ 36 w 36"/>
                <a:gd name="T17" fmla="*/ 0 h 48"/>
                <a:gd name="T18" fmla="*/ 30 w 36"/>
                <a:gd name="T19" fmla="*/ 6 h 48"/>
                <a:gd name="T20" fmla="*/ 30 w 36"/>
                <a:gd name="T21" fmla="*/ 12 h 48"/>
                <a:gd name="T22" fmla="*/ 24 w 36"/>
                <a:gd name="T23" fmla="*/ 18 h 48"/>
                <a:gd name="T24" fmla="*/ 18 w 36"/>
                <a:gd name="T25" fmla="*/ 30 h 48"/>
                <a:gd name="T26" fmla="*/ 12 w 36"/>
                <a:gd name="T27" fmla="*/ 36 h 48"/>
                <a:gd name="T28" fmla="*/ 6 w 36"/>
                <a:gd name="T29" fmla="*/ 42 h 48"/>
                <a:gd name="T30" fmla="*/ 0 w 36"/>
                <a:gd name="T31" fmla="*/ 48 h 48"/>
                <a:gd name="T32" fmla="*/ 0 w 36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8"/>
                <a:gd name="T53" fmla="*/ 36 w 36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8">
                  <a:moveTo>
                    <a:pt x="0" y="48"/>
                  </a:moveTo>
                  <a:lnTo>
                    <a:pt x="0" y="42"/>
                  </a:lnTo>
                  <a:lnTo>
                    <a:pt x="0" y="36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12"/>
                  </a:lnTo>
                  <a:lnTo>
                    <a:pt x="30" y="6"/>
                  </a:lnTo>
                  <a:lnTo>
                    <a:pt x="36" y="0"/>
                  </a:lnTo>
                  <a:lnTo>
                    <a:pt x="30" y="6"/>
                  </a:lnTo>
                  <a:lnTo>
                    <a:pt x="30" y="12"/>
                  </a:lnTo>
                  <a:lnTo>
                    <a:pt x="24" y="18"/>
                  </a:lnTo>
                  <a:lnTo>
                    <a:pt x="18" y="30"/>
                  </a:lnTo>
                  <a:lnTo>
                    <a:pt x="12" y="36"/>
                  </a:lnTo>
                  <a:lnTo>
                    <a:pt x="6" y="42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16" name="Freeform 147"/>
            <p:cNvSpPr>
              <a:spLocks/>
            </p:cNvSpPr>
            <p:nvPr/>
          </p:nvSpPr>
          <p:spPr bwMode="auto">
            <a:xfrm>
              <a:off x="4403" y="2109"/>
              <a:ext cx="30" cy="36"/>
            </a:xfrm>
            <a:custGeom>
              <a:avLst/>
              <a:gdLst>
                <a:gd name="T0" fmla="*/ 0 w 30"/>
                <a:gd name="T1" fmla="*/ 36 h 36"/>
                <a:gd name="T2" fmla="*/ 0 w 30"/>
                <a:gd name="T3" fmla="*/ 36 h 36"/>
                <a:gd name="T4" fmla="*/ 0 w 30"/>
                <a:gd name="T5" fmla="*/ 30 h 36"/>
                <a:gd name="T6" fmla="*/ 6 w 30"/>
                <a:gd name="T7" fmla="*/ 24 h 36"/>
                <a:gd name="T8" fmla="*/ 6 w 30"/>
                <a:gd name="T9" fmla="*/ 18 h 36"/>
                <a:gd name="T10" fmla="*/ 12 w 30"/>
                <a:gd name="T11" fmla="*/ 12 h 36"/>
                <a:gd name="T12" fmla="*/ 18 w 30"/>
                <a:gd name="T13" fmla="*/ 6 h 36"/>
                <a:gd name="T14" fmla="*/ 24 w 30"/>
                <a:gd name="T15" fmla="*/ 6 h 36"/>
                <a:gd name="T16" fmla="*/ 30 w 30"/>
                <a:gd name="T17" fmla="*/ 0 h 36"/>
                <a:gd name="T18" fmla="*/ 30 w 30"/>
                <a:gd name="T19" fmla="*/ 6 h 36"/>
                <a:gd name="T20" fmla="*/ 24 w 30"/>
                <a:gd name="T21" fmla="*/ 12 h 36"/>
                <a:gd name="T22" fmla="*/ 18 w 30"/>
                <a:gd name="T23" fmla="*/ 18 h 36"/>
                <a:gd name="T24" fmla="*/ 18 w 30"/>
                <a:gd name="T25" fmla="*/ 24 h 36"/>
                <a:gd name="T26" fmla="*/ 12 w 30"/>
                <a:gd name="T27" fmla="*/ 30 h 36"/>
                <a:gd name="T28" fmla="*/ 6 w 30"/>
                <a:gd name="T29" fmla="*/ 36 h 36"/>
                <a:gd name="T30" fmla="*/ 6 w 30"/>
                <a:gd name="T31" fmla="*/ 36 h 36"/>
                <a:gd name="T32" fmla="*/ 0 w 30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6"/>
                <a:gd name="T53" fmla="*/ 30 w 30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6">
                  <a:moveTo>
                    <a:pt x="0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12" y="30"/>
                  </a:lnTo>
                  <a:lnTo>
                    <a:pt x="6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17" name="Freeform 148"/>
            <p:cNvSpPr>
              <a:spLocks/>
            </p:cNvSpPr>
            <p:nvPr/>
          </p:nvSpPr>
          <p:spPr bwMode="auto">
            <a:xfrm>
              <a:off x="4421" y="2121"/>
              <a:ext cx="30" cy="24"/>
            </a:xfrm>
            <a:custGeom>
              <a:avLst/>
              <a:gdLst>
                <a:gd name="T0" fmla="*/ 0 w 30"/>
                <a:gd name="T1" fmla="*/ 24 h 24"/>
                <a:gd name="T2" fmla="*/ 0 w 30"/>
                <a:gd name="T3" fmla="*/ 24 h 24"/>
                <a:gd name="T4" fmla="*/ 6 w 30"/>
                <a:gd name="T5" fmla="*/ 18 h 24"/>
                <a:gd name="T6" fmla="*/ 6 w 30"/>
                <a:gd name="T7" fmla="*/ 18 h 24"/>
                <a:gd name="T8" fmla="*/ 12 w 30"/>
                <a:gd name="T9" fmla="*/ 12 h 24"/>
                <a:gd name="T10" fmla="*/ 18 w 30"/>
                <a:gd name="T11" fmla="*/ 6 h 24"/>
                <a:gd name="T12" fmla="*/ 18 w 30"/>
                <a:gd name="T13" fmla="*/ 0 h 24"/>
                <a:gd name="T14" fmla="*/ 24 w 30"/>
                <a:gd name="T15" fmla="*/ 0 h 24"/>
                <a:gd name="T16" fmla="*/ 30 w 30"/>
                <a:gd name="T17" fmla="*/ 0 h 24"/>
                <a:gd name="T18" fmla="*/ 24 w 30"/>
                <a:gd name="T19" fmla="*/ 0 h 24"/>
                <a:gd name="T20" fmla="*/ 24 w 30"/>
                <a:gd name="T21" fmla="*/ 6 h 24"/>
                <a:gd name="T22" fmla="*/ 18 w 30"/>
                <a:gd name="T23" fmla="*/ 12 h 24"/>
                <a:gd name="T24" fmla="*/ 12 w 30"/>
                <a:gd name="T25" fmla="*/ 12 h 24"/>
                <a:gd name="T26" fmla="*/ 12 w 30"/>
                <a:gd name="T27" fmla="*/ 18 h 24"/>
                <a:gd name="T28" fmla="*/ 6 w 30"/>
                <a:gd name="T29" fmla="*/ 24 h 24"/>
                <a:gd name="T30" fmla="*/ 6 w 30"/>
                <a:gd name="T31" fmla="*/ 24 h 24"/>
                <a:gd name="T32" fmla="*/ 0 w 30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24"/>
                <a:gd name="T53" fmla="*/ 30 w 30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24">
                  <a:moveTo>
                    <a:pt x="0" y="24"/>
                  </a:moveTo>
                  <a:lnTo>
                    <a:pt x="0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18" name="Freeform 149"/>
            <p:cNvSpPr>
              <a:spLocks/>
            </p:cNvSpPr>
            <p:nvPr/>
          </p:nvSpPr>
          <p:spPr bwMode="auto">
            <a:xfrm>
              <a:off x="4439" y="2127"/>
              <a:ext cx="18" cy="18"/>
            </a:xfrm>
            <a:custGeom>
              <a:avLst/>
              <a:gdLst>
                <a:gd name="T0" fmla="*/ 0 w 18"/>
                <a:gd name="T1" fmla="*/ 18 h 18"/>
                <a:gd name="T2" fmla="*/ 0 w 18"/>
                <a:gd name="T3" fmla="*/ 12 h 18"/>
                <a:gd name="T4" fmla="*/ 0 w 18"/>
                <a:gd name="T5" fmla="*/ 12 h 18"/>
                <a:gd name="T6" fmla="*/ 6 w 18"/>
                <a:gd name="T7" fmla="*/ 6 h 18"/>
                <a:gd name="T8" fmla="*/ 6 w 18"/>
                <a:gd name="T9" fmla="*/ 6 h 18"/>
                <a:gd name="T10" fmla="*/ 12 w 18"/>
                <a:gd name="T11" fmla="*/ 0 h 18"/>
                <a:gd name="T12" fmla="*/ 12 w 18"/>
                <a:gd name="T13" fmla="*/ 0 h 18"/>
                <a:gd name="T14" fmla="*/ 18 w 18"/>
                <a:gd name="T15" fmla="*/ 0 h 18"/>
                <a:gd name="T16" fmla="*/ 18 w 18"/>
                <a:gd name="T17" fmla="*/ 0 h 18"/>
                <a:gd name="T18" fmla="*/ 18 w 18"/>
                <a:gd name="T19" fmla="*/ 0 h 18"/>
                <a:gd name="T20" fmla="*/ 12 w 18"/>
                <a:gd name="T21" fmla="*/ 6 h 18"/>
                <a:gd name="T22" fmla="*/ 12 w 18"/>
                <a:gd name="T23" fmla="*/ 6 h 18"/>
                <a:gd name="T24" fmla="*/ 6 w 18"/>
                <a:gd name="T25" fmla="*/ 12 h 18"/>
                <a:gd name="T26" fmla="*/ 6 w 18"/>
                <a:gd name="T27" fmla="*/ 12 h 18"/>
                <a:gd name="T28" fmla="*/ 6 w 18"/>
                <a:gd name="T29" fmla="*/ 18 h 18"/>
                <a:gd name="T30" fmla="*/ 0 w 18"/>
                <a:gd name="T31" fmla="*/ 18 h 18"/>
                <a:gd name="T32" fmla="*/ 0 w 18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8"/>
                <a:gd name="T53" fmla="*/ 18 w 18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8">
                  <a:moveTo>
                    <a:pt x="0" y="18"/>
                  </a:moveTo>
                  <a:lnTo>
                    <a:pt x="0" y="12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19" name="Freeform 150"/>
            <p:cNvSpPr>
              <a:spLocks/>
            </p:cNvSpPr>
            <p:nvPr/>
          </p:nvSpPr>
          <p:spPr bwMode="auto">
            <a:xfrm>
              <a:off x="4295" y="2109"/>
              <a:ext cx="18" cy="24"/>
            </a:xfrm>
            <a:custGeom>
              <a:avLst/>
              <a:gdLst>
                <a:gd name="T0" fmla="*/ 18 w 18"/>
                <a:gd name="T1" fmla="*/ 0 h 24"/>
                <a:gd name="T2" fmla="*/ 18 w 18"/>
                <a:gd name="T3" fmla="*/ 6 h 24"/>
                <a:gd name="T4" fmla="*/ 18 w 18"/>
                <a:gd name="T5" fmla="*/ 6 h 24"/>
                <a:gd name="T6" fmla="*/ 12 w 18"/>
                <a:gd name="T7" fmla="*/ 12 h 24"/>
                <a:gd name="T8" fmla="*/ 12 w 18"/>
                <a:gd name="T9" fmla="*/ 18 h 24"/>
                <a:gd name="T10" fmla="*/ 12 w 18"/>
                <a:gd name="T11" fmla="*/ 18 h 24"/>
                <a:gd name="T12" fmla="*/ 6 w 18"/>
                <a:gd name="T13" fmla="*/ 24 h 24"/>
                <a:gd name="T14" fmla="*/ 6 w 18"/>
                <a:gd name="T15" fmla="*/ 24 h 24"/>
                <a:gd name="T16" fmla="*/ 0 w 18"/>
                <a:gd name="T17" fmla="*/ 24 h 24"/>
                <a:gd name="T18" fmla="*/ 0 w 18"/>
                <a:gd name="T19" fmla="*/ 24 h 24"/>
                <a:gd name="T20" fmla="*/ 0 w 18"/>
                <a:gd name="T21" fmla="*/ 18 h 24"/>
                <a:gd name="T22" fmla="*/ 6 w 18"/>
                <a:gd name="T23" fmla="*/ 18 h 24"/>
                <a:gd name="T24" fmla="*/ 6 w 18"/>
                <a:gd name="T25" fmla="*/ 12 h 24"/>
                <a:gd name="T26" fmla="*/ 12 w 18"/>
                <a:gd name="T27" fmla="*/ 12 h 24"/>
                <a:gd name="T28" fmla="*/ 18 w 18"/>
                <a:gd name="T29" fmla="*/ 6 h 24"/>
                <a:gd name="T30" fmla="*/ 18 w 18"/>
                <a:gd name="T31" fmla="*/ 6 h 24"/>
                <a:gd name="T32" fmla="*/ 18 w 18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24"/>
                <a:gd name="T53" fmla="*/ 18 w 18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24">
                  <a:moveTo>
                    <a:pt x="18" y="0"/>
                  </a:moveTo>
                  <a:lnTo>
                    <a:pt x="18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20" name="Freeform 151"/>
            <p:cNvSpPr>
              <a:spLocks/>
            </p:cNvSpPr>
            <p:nvPr/>
          </p:nvSpPr>
          <p:spPr bwMode="auto">
            <a:xfrm>
              <a:off x="4295" y="2097"/>
              <a:ext cx="24" cy="12"/>
            </a:xfrm>
            <a:custGeom>
              <a:avLst/>
              <a:gdLst>
                <a:gd name="T0" fmla="*/ 24 w 24"/>
                <a:gd name="T1" fmla="*/ 12 h 12"/>
                <a:gd name="T2" fmla="*/ 18 w 24"/>
                <a:gd name="T3" fmla="*/ 12 h 12"/>
                <a:gd name="T4" fmla="*/ 18 w 24"/>
                <a:gd name="T5" fmla="*/ 12 h 12"/>
                <a:gd name="T6" fmla="*/ 12 w 24"/>
                <a:gd name="T7" fmla="*/ 6 h 12"/>
                <a:gd name="T8" fmla="*/ 12 w 24"/>
                <a:gd name="T9" fmla="*/ 6 h 12"/>
                <a:gd name="T10" fmla="*/ 6 w 24"/>
                <a:gd name="T11" fmla="*/ 6 h 12"/>
                <a:gd name="T12" fmla="*/ 0 w 24"/>
                <a:gd name="T13" fmla="*/ 0 h 12"/>
                <a:gd name="T14" fmla="*/ 0 w 24"/>
                <a:gd name="T15" fmla="*/ 0 h 12"/>
                <a:gd name="T16" fmla="*/ 0 w 24"/>
                <a:gd name="T17" fmla="*/ 6 h 12"/>
                <a:gd name="T18" fmla="*/ 0 w 24"/>
                <a:gd name="T19" fmla="*/ 6 h 12"/>
                <a:gd name="T20" fmla="*/ 0 w 24"/>
                <a:gd name="T21" fmla="*/ 6 h 12"/>
                <a:gd name="T22" fmla="*/ 0 w 24"/>
                <a:gd name="T23" fmla="*/ 6 h 12"/>
                <a:gd name="T24" fmla="*/ 6 w 24"/>
                <a:gd name="T25" fmla="*/ 12 h 12"/>
                <a:gd name="T26" fmla="*/ 12 w 24"/>
                <a:gd name="T27" fmla="*/ 12 h 12"/>
                <a:gd name="T28" fmla="*/ 12 w 24"/>
                <a:gd name="T29" fmla="*/ 12 h 12"/>
                <a:gd name="T30" fmla="*/ 18 w 24"/>
                <a:gd name="T31" fmla="*/ 12 h 12"/>
                <a:gd name="T32" fmla="*/ 24 w 24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2"/>
                <a:gd name="T53" fmla="*/ 24 w 2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2">
                  <a:moveTo>
                    <a:pt x="24" y="12"/>
                  </a:move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21" name="Freeform 152"/>
            <p:cNvSpPr>
              <a:spLocks/>
            </p:cNvSpPr>
            <p:nvPr/>
          </p:nvSpPr>
          <p:spPr bwMode="auto">
            <a:xfrm>
              <a:off x="4283" y="2115"/>
              <a:ext cx="30" cy="6"/>
            </a:xfrm>
            <a:custGeom>
              <a:avLst/>
              <a:gdLst>
                <a:gd name="T0" fmla="*/ 30 w 30"/>
                <a:gd name="T1" fmla="*/ 0 h 6"/>
                <a:gd name="T2" fmla="*/ 24 w 30"/>
                <a:gd name="T3" fmla="*/ 0 h 6"/>
                <a:gd name="T4" fmla="*/ 24 w 30"/>
                <a:gd name="T5" fmla="*/ 0 h 6"/>
                <a:gd name="T6" fmla="*/ 18 w 30"/>
                <a:gd name="T7" fmla="*/ 0 h 6"/>
                <a:gd name="T8" fmla="*/ 12 w 30"/>
                <a:gd name="T9" fmla="*/ 0 h 6"/>
                <a:gd name="T10" fmla="*/ 12 w 30"/>
                <a:gd name="T11" fmla="*/ 0 h 6"/>
                <a:gd name="T12" fmla="*/ 6 w 30"/>
                <a:gd name="T13" fmla="*/ 0 h 6"/>
                <a:gd name="T14" fmla="*/ 6 w 30"/>
                <a:gd name="T15" fmla="*/ 0 h 6"/>
                <a:gd name="T16" fmla="*/ 0 w 30"/>
                <a:gd name="T17" fmla="*/ 0 h 6"/>
                <a:gd name="T18" fmla="*/ 6 w 30"/>
                <a:gd name="T19" fmla="*/ 6 h 6"/>
                <a:gd name="T20" fmla="*/ 6 w 30"/>
                <a:gd name="T21" fmla="*/ 6 h 6"/>
                <a:gd name="T22" fmla="*/ 6 w 30"/>
                <a:gd name="T23" fmla="*/ 6 h 6"/>
                <a:gd name="T24" fmla="*/ 12 w 30"/>
                <a:gd name="T25" fmla="*/ 0 h 6"/>
                <a:gd name="T26" fmla="*/ 18 w 30"/>
                <a:gd name="T27" fmla="*/ 0 h 6"/>
                <a:gd name="T28" fmla="*/ 24 w 30"/>
                <a:gd name="T29" fmla="*/ 0 h 6"/>
                <a:gd name="T30" fmla="*/ 24 w 30"/>
                <a:gd name="T31" fmla="*/ 0 h 6"/>
                <a:gd name="T32" fmla="*/ 30 w 3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30" y="0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22" name="Freeform 153"/>
            <p:cNvSpPr>
              <a:spLocks/>
            </p:cNvSpPr>
            <p:nvPr/>
          </p:nvSpPr>
          <p:spPr bwMode="auto">
            <a:xfrm>
              <a:off x="4301" y="2085"/>
              <a:ext cx="24" cy="24"/>
            </a:xfrm>
            <a:custGeom>
              <a:avLst/>
              <a:gdLst>
                <a:gd name="T0" fmla="*/ 24 w 24"/>
                <a:gd name="T1" fmla="*/ 24 h 24"/>
                <a:gd name="T2" fmla="*/ 18 w 24"/>
                <a:gd name="T3" fmla="*/ 18 h 24"/>
                <a:gd name="T4" fmla="*/ 18 w 24"/>
                <a:gd name="T5" fmla="*/ 18 h 24"/>
                <a:gd name="T6" fmla="*/ 12 w 24"/>
                <a:gd name="T7" fmla="*/ 12 h 24"/>
                <a:gd name="T8" fmla="*/ 6 w 24"/>
                <a:gd name="T9" fmla="*/ 12 h 24"/>
                <a:gd name="T10" fmla="*/ 6 w 24"/>
                <a:gd name="T11" fmla="*/ 6 h 24"/>
                <a:gd name="T12" fmla="*/ 0 w 24"/>
                <a:gd name="T13" fmla="*/ 6 h 24"/>
                <a:gd name="T14" fmla="*/ 0 w 24"/>
                <a:gd name="T15" fmla="*/ 6 h 24"/>
                <a:gd name="T16" fmla="*/ 0 w 24"/>
                <a:gd name="T17" fmla="*/ 0 h 24"/>
                <a:gd name="T18" fmla="*/ 0 w 24"/>
                <a:gd name="T19" fmla="*/ 0 h 24"/>
                <a:gd name="T20" fmla="*/ 6 w 24"/>
                <a:gd name="T21" fmla="*/ 6 h 24"/>
                <a:gd name="T22" fmla="*/ 6 w 24"/>
                <a:gd name="T23" fmla="*/ 6 h 24"/>
                <a:gd name="T24" fmla="*/ 12 w 24"/>
                <a:gd name="T25" fmla="*/ 6 h 24"/>
                <a:gd name="T26" fmla="*/ 18 w 24"/>
                <a:gd name="T27" fmla="*/ 12 h 24"/>
                <a:gd name="T28" fmla="*/ 18 w 24"/>
                <a:gd name="T29" fmla="*/ 18 h 24"/>
                <a:gd name="T30" fmla="*/ 24 w 24"/>
                <a:gd name="T31" fmla="*/ 18 h 24"/>
                <a:gd name="T32" fmla="*/ 24 w 24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24" y="24"/>
                  </a:moveTo>
                  <a:lnTo>
                    <a:pt x="18" y="18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23" name="Freeform 154"/>
            <p:cNvSpPr>
              <a:spLocks/>
            </p:cNvSpPr>
            <p:nvPr/>
          </p:nvSpPr>
          <p:spPr bwMode="auto">
            <a:xfrm>
              <a:off x="4445" y="2091"/>
              <a:ext cx="6" cy="30"/>
            </a:xfrm>
            <a:custGeom>
              <a:avLst/>
              <a:gdLst>
                <a:gd name="T0" fmla="*/ 0 w 6"/>
                <a:gd name="T1" fmla="*/ 30 h 30"/>
                <a:gd name="T2" fmla="*/ 0 w 6"/>
                <a:gd name="T3" fmla="*/ 24 h 30"/>
                <a:gd name="T4" fmla="*/ 0 w 6"/>
                <a:gd name="T5" fmla="*/ 12 h 30"/>
                <a:gd name="T6" fmla="*/ 0 w 6"/>
                <a:gd name="T7" fmla="*/ 0 h 30"/>
                <a:gd name="T8" fmla="*/ 6 w 6"/>
                <a:gd name="T9" fmla="*/ 0 h 30"/>
                <a:gd name="T10" fmla="*/ 6 w 6"/>
                <a:gd name="T11" fmla="*/ 0 h 30"/>
                <a:gd name="T12" fmla="*/ 6 w 6"/>
                <a:gd name="T13" fmla="*/ 12 h 30"/>
                <a:gd name="T14" fmla="*/ 6 w 6"/>
                <a:gd name="T15" fmla="*/ 24 h 30"/>
                <a:gd name="T16" fmla="*/ 0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0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6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24" name="Freeform 155"/>
            <p:cNvSpPr>
              <a:spLocks/>
            </p:cNvSpPr>
            <p:nvPr/>
          </p:nvSpPr>
          <p:spPr bwMode="auto">
            <a:xfrm>
              <a:off x="4457" y="2097"/>
              <a:ext cx="12" cy="30"/>
            </a:xfrm>
            <a:custGeom>
              <a:avLst/>
              <a:gdLst>
                <a:gd name="T0" fmla="*/ 0 w 12"/>
                <a:gd name="T1" fmla="*/ 30 h 30"/>
                <a:gd name="T2" fmla="*/ 0 w 12"/>
                <a:gd name="T3" fmla="*/ 24 h 30"/>
                <a:gd name="T4" fmla="*/ 0 w 12"/>
                <a:gd name="T5" fmla="*/ 12 h 30"/>
                <a:gd name="T6" fmla="*/ 6 w 12"/>
                <a:gd name="T7" fmla="*/ 0 h 30"/>
                <a:gd name="T8" fmla="*/ 6 w 12"/>
                <a:gd name="T9" fmla="*/ 0 h 30"/>
                <a:gd name="T10" fmla="*/ 12 w 12"/>
                <a:gd name="T11" fmla="*/ 0 h 30"/>
                <a:gd name="T12" fmla="*/ 6 w 12"/>
                <a:gd name="T13" fmla="*/ 12 h 30"/>
                <a:gd name="T14" fmla="*/ 0 w 12"/>
                <a:gd name="T15" fmla="*/ 24 h 30"/>
                <a:gd name="T16" fmla="*/ 0 w 12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0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0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25" name="Freeform 156"/>
            <p:cNvSpPr>
              <a:spLocks/>
            </p:cNvSpPr>
            <p:nvPr/>
          </p:nvSpPr>
          <p:spPr bwMode="auto">
            <a:xfrm>
              <a:off x="4427" y="2079"/>
              <a:ext cx="6" cy="30"/>
            </a:xfrm>
            <a:custGeom>
              <a:avLst/>
              <a:gdLst>
                <a:gd name="T0" fmla="*/ 6 w 6"/>
                <a:gd name="T1" fmla="*/ 30 h 30"/>
                <a:gd name="T2" fmla="*/ 6 w 6"/>
                <a:gd name="T3" fmla="*/ 30 h 30"/>
                <a:gd name="T4" fmla="*/ 0 w 6"/>
                <a:gd name="T5" fmla="*/ 18 h 30"/>
                <a:gd name="T6" fmla="*/ 0 w 6"/>
                <a:gd name="T7" fmla="*/ 6 h 30"/>
                <a:gd name="T8" fmla="*/ 6 w 6"/>
                <a:gd name="T9" fmla="*/ 0 h 30"/>
                <a:gd name="T10" fmla="*/ 6 w 6"/>
                <a:gd name="T11" fmla="*/ 6 h 30"/>
                <a:gd name="T12" fmla="*/ 6 w 6"/>
                <a:gd name="T13" fmla="*/ 12 h 30"/>
                <a:gd name="T14" fmla="*/ 6 w 6"/>
                <a:gd name="T15" fmla="*/ 24 h 30"/>
                <a:gd name="T16" fmla="*/ 6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6" y="30"/>
                  </a:moveTo>
                  <a:lnTo>
                    <a:pt x="6" y="30"/>
                  </a:lnTo>
                  <a:lnTo>
                    <a:pt x="0" y="18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6" y="24"/>
                  </a:lnTo>
                  <a:lnTo>
                    <a:pt x="6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26" name="Freeform 157"/>
            <p:cNvSpPr>
              <a:spLocks/>
            </p:cNvSpPr>
            <p:nvPr/>
          </p:nvSpPr>
          <p:spPr bwMode="auto">
            <a:xfrm>
              <a:off x="4409" y="2073"/>
              <a:ext cx="12" cy="36"/>
            </a:xfrm>
            <a:custGeom>
              <a:avLst/>
              <a:gdLst>
                <a:gd name="T0" fmla="*/ 12 w 12"/>
                <a:gd name="T1" fmla="*/ 36 h 36"/>
                <a:gd name="T2" fmla="*/ 6 w 12"/>
                <a:gd name="T3" fmla="*/ 24 h 36"/>
                <a:gd name="T4" fmla="*/ 0 w 12"/>
                <a:gd name="T5" fmla="*/ 12 h 36"/>
                <a:gd name="T6" fmla="*/ 0 w 12"/>
                <a:gd name="T7" fmla="*/ 6 h 36"/>
                <a:gd name="T8" fmla="*/ 0 w 12"/>
                <a:gd name="T9" fmla="*/ 0 h 36"/>
                <a:gd name="T10" fmla="*/ 6 w 12"/>
                <a:gd name="T11" fmla="*/ 0 h 36"/>
                <a:gd name="T12" fmla="*/ 12 w 12"/>
                <a:gd name="T13" fmla="*/ 12 h 36"/>
                <a:gd name="T14" fmla="*/ 12 w 12"/>
                <a:gd name="T15" fmla="*/ 24 h 36"/>
                <a:gd name="T16" fmla="*/ 12 w 12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6"/>
                <a:gd name="T29" fmla="*/ 12 w 1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6">
                  <a:moveTo>
                    <a:pt x="12" y="36"/>
                  </a:moveTo>
                  <a:lnTo>
                    <a:pt x="6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12"/>
                  </a:lnTo>
                  <a:lnTo>
                    <a:pt x="12" y="24"/>
                  </a:lnTo>
                  <a:lnTo>
                    <a:pt x="12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27" name="Freeform 158"/>
            <p:cNvSpPr>
              <a:spLocks/>
            </p:cNvSpPr>
            <p:nvPr/>
          </p:nvSpPr>
          <p:spPr bwMode="auto">
            <a:xfrm>
              <a:off x="4391" y="2061"/>
              <a:ext cx="12" cy="42"/>
            </a:xfrm>
            <a:custGeom>
              <a:avLst/>
              <a:gdLst>
                <a:gd name="T0" fmla="*/ 12 w 12"/>
                <a:gd name="T1" fmla="*/ 42 h 42"/>
                <a:gd name="T2" fmla="*/ 12 w 12"/>
                <a:gd name="T3" fmla="*/ 36 h 42"/>
                <a:gd name="T4" fmla="*/ 6 w 12"/>
                <a:gd name="T5" fmla="*/ 30 h 42"/>
                <a:gd name="T6" fmla="*/ 6 w 12"/>
                <a:gd name="T7" fmla="*/ 24 h 42"/>
                <a:gd name="T8" fmla="*/ 0 w 12"/>
                <a:gd name="T9" fmla="*/ 18 h 42"/>
                <a:gd name="T10" fmla="*/ 0 w 12"/>
                <a:gd name="T11" fmla="*/ 12 h 42"/>
                <a:gd name="T12" fmla="*/ 0 w 12"/>
                <a:gd name="T13" fmla="*/ 6 h 42"/>
                <a:gd name="T14" fmla="*/ 0 w 12"/>
                <a:gd name="T15" fmla="*/ 0 h 42"/>
                <a:gd name="T16" fmla="*/ 0 w 12"/>
                <a:gd name="T17" fmla="*/ 0 h 42"/>
                <a:gd name="T18" fmla="*/ 6 w 12"/>
                <a:gd name="T19" fmla="*/ 6 h 42"/>
                <a:gd name="T20" fmla="*/ 12 w 12"/>
                <a:gd name="T21" fmla="*/ 18 h 42"/>
                <a:gd name="T22" fmla="*/ 12 w 12"/>
                <a:gd name="T23" fmla="*/ 30 h 42"/>
                <a:gd name="T24" fmla="*/ 12 w 12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42"/>
                <a:gd name="T41" fmla="*/ 12 w 12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42">
                  <a:moveTo>
                    <a:pt x="12" y="42"/>
                  </a:moveTo>
                  <a:lnTo>
                    <a:pt x="12" y="36"/>
                  </a:lnTo>
                  <a:lnTo>
                    <a:pt x="6" y="30"/>
                  </a:lnTo>
                  <a:lnTo>
                    <a:pt x="6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8"/>
                  </a:lnTo>
                  <a:lnTo>
                    <a:pt x="12" y="30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28" name="Freeform 159"/>
            <p:cNvSpPr>
              <a:spLocks/>
            </p:cNvSpPr>
            <p:nvPr/>
          </p:nvSpPr>
          <p:spPr bwMode="auto">
            <a:xfrm>
              <a:off x="4349" y="2061"/>
              <a:ext cx="24" cy="42"/>
            </a:xfrm>
            <a:custGeom>
              <a:avLst/>
              <a:gdLst>
                <a:gd name="T0" fmla="*/ 24 w 24"/>
                <a:gd name="T1" fmla="*/ 42 h 42"/>
                <a:gd name="T2" fmla="*/ 18 w 24"/>
                <a:gd name="T3" fmla="*/ 36 h 42"/>
                <a:gd name="T4" fmla="*/ 18 w 24"/>
                <a:gd name="T5" fmla="*/ 30 h 42"/>
                <a:gd name="T6" fmla="*/ 12 w 24"/>
                <a:gd name="T7" fmla="*/ 24 h 42"/>
                <a:gd name="T8" fmla="*/ 6 w 24"/>
                <a:gd name="T9" fmla="*/ 18 h 42"/>
                <a:gd name="T10" fmla="*/ 6 w 24"/>
                <a:gd name="T11" fmla="*/ 12 h 42"/>
                <a:gd name="T12" fmla="*/ 0 w 24"/>
                <a:gd name="T13" fmla="*/ 6 h 42"/>
                <a:gd name="T14" fmla="*/ 0 w 24"/>
                <a:gd name="T15" fmla="*/ 0 h 42"/>
                <a:gd name="T16" fmla="*/ 0 w 24"/>
                <a:gd name="T17" fmla="*/ 0 h 42"/>
                <a:gd name="T18" fmla="*/ 6 w 24"/>
                <a:gd name="T19" fmla="*/ 0 h 42"/>
                <a:gd name="T20" fmla="*/ 6 w 24"/>
                <a:gd name="T21" fmla="*/ 6 h 42"/>
                <a:gd name="T22" fmla="*/ 12 w 24"/>
                <a:gd name="T23" fmla="*/ 12 h 42"/>
                <a:gd name="T24" fmla="*/ 12 w 24"/>
                <a:gd name="T25" fmla="*/ 18 h 42"/>
                <a:gd name="T26" fmla="*/ 18 w 24"/>
                <a:gd name="T27" fmla="*/ 24 h 42"/>
                <a:gd name="T28" fmla="*/ 18 w 24"/>
                <a:gd name="T29" fmla="*/ 30 h 42"/>
                <a:gd name="T30" fmla="*/ 24 w 24"/>
                <a:gd name="T31" fmla="*/ 36 h 42"/>
                <a:gd name="T32" fmla="*/ 24 w 24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2"/>
                <a:gd name="T53" fmla="*/ 24 w 24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2">
                  <a:moveTo>
                    <a:pt x="24" y="42"/>
                  </a:moveTo>
                  <a:lnTo>
                    <a:pt x="18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8" y="24"/>
                  </a:lnTo>
                  <a:lnTo>
                    <a:pt x="18" y="30"/>
                  </a:lnTo>
                  <a:lnTo>
                    <a:pt x="24" y="36"/>
                  </a:lnTo>
                  <a:lnTo>
                    <a:pt x="24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29" name="Freeform 160"/>
            <p:cNvSpPr>
              <a:spLocks/>
            </p:cNvSpPr>
            <p:nvPr/>
          </p:nvSpPr>
          <p:spPr bwMode="auto">
            <a:xfrm>
              <a:off x="4313" y="2067"/>
              <a:ext cx="24" cy="36"/>
            </a:xfrm>
            <a:custGeom>
              <a:avLst/>
              <a:gdLst>
                <a:gd name="T0" fmla="*/ 24 w 24"/>
                <a:gd name="T1" fmla="*/ 36 h 36"/>
                <a:gd name="T2" fmla="*/ 24 w 24"/>
                <a:gd name="T3" fmla="*/ 36 h 36"/>
                <a:gd name="T4" fmla="*/ 18 w 24"/>
                <a:gd name="T5" fmla="*/ 30 h 36"/>
                <a:gd name="T6" fmla="*/ 12 w 24"/>
                <a:gd name="T7" fmla="*/ 24 h 36"/>
                <a:gd name="T8" fmla="*/ 6 w 24"/>
                <a:gd name="T9" fmla="*/ 18 h 36"/>
                <a:gd name="T10" fmla="*/ 6 w 24"/>
                <a:gd name="T11" fmla="*/ 12 h 36"/>
                <a:gd name="T12" fmla="*/ 0 w 24"/>
                <a:gd name="T13" fmla="*/ 6 h 36"/>
                <a:gd name="T14" fmla="*/ 0 w 24"/>
                <a:gd name="T15" fmla="*/ 0 h 36"/>
                <a:gd name="T16" fmla="*/ 0 w 24"/>
                <a:gd name="T17" fmla="*/ 0 h 36"/>
                <a:gd name="T18" fmla="*/ 6 w 24"/>
                <a:gd name="T19" fmla="*/ 0 h 36"/>
                <a:gd name="T20" fmla="*/ 6 w 24"/>
                <a:gd name="T21" fmla="*/ 6 h 36"/>
                <a:gd name="T22" fmla="*/ 12 w 24"/>
                <a:gd name="T23" fmla="*/ 12 h 36"/>
                <a:gd name="T24" fmla="*/ 12 w 24"/>
                <a:gd name="T25" fmla="*/ 18 h 36"/>
                <a:gd name="T26" fmla="*/ 18 w 24"/>
                <a:gd name="T27" fmla="*/ 24 h 36"/>
                <a:gd name="T28" fmla="*/ 24 w 24"/>
                <a:gd name="T29" fmla="*/ 30 h 36"/>
                <a:gd name="T30" fmla="*/ 24 w 24"/>
                <a:gd name="T31" fmla="*/ 36 h 36"/>
                <a:gd name="T32" fmla="*/ 24 w 24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6"/>
                <a:gd name="T53" fmla="*/ 24 w 2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6">
                  <a:moveTo>
                    <a:pt x="24" y="36"/>
                  </a:moveTo>
                  <a:lnTo>
                    <a:pt x="24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24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30" name="Freeform 161"/>
            <p:cNvSpPr>
              <a:spLocks/>
            </p:cNvSpPr>
            <p:nvPr/>
          </p:nvSpPr>
          <p:spPr bwMode="auto">
            <a:xfrm>
              <a:off x="4367" y="2067"/>
              <a:ext cx="24" cy="36"/>
            </a:xfrm>
            <a:custGeom>
              <a:avLst/>
              <a:gdLst>
                <a:gd name="T0" fmla="*/ 24 w 24"/>
                <a:gd name="T1" fmla="*/ 36 h 36"/>
                <a:gd name="T2" fmla="*/ 18 w 24"/>
                <a:gd name="T3" fmla="*/ 30 h 36"/>
                <a:gd name="T4" fmla="*/ 12 w 24"/>
                <a:gd name="T5" fmla="*/ 24 h 36"/>
                <a:gd name="T6" fmla="*/ 12 w 24"/>
                <a:gd name="T7" fmla="*/ 18 h 36"/>
                <a:gd name="T8" fmla="*/ 6 w 24"/>
                <a:gd name="T9" fmla="*/ 12 h 36"/>
                <a:gd name="T10" fmla="*/ 0 w 24"/>
                <a:gd name="T11" fmla="*/ 6 h 36"/>
                <a:gd name="T12" fmla="*/ 0 w 24"/>
                <a:gd name="T13" fmla="*/ 0 h 36"/>
                <a:gd name="T14" fmla="*/ 0 w 24"/>
                <a:gd name="T15" fmla="*/ 0 h 36"/>
                <a:gd name="T16" fmla="*/ 0 w 24"/>
                <a:gd name="T17" fmla="*/ 0 h 36"/>
                <a:gd name="T18" fmla="*/ 6 w 24"/>
                <a:gd name="T19" fmla="*/ 0 h 36"/>
                <a:gd name="T20" fmla="*/ 6 w 24"/>
                <a:gd name="T21" fmla="*/ 0 h 36"/>
                <a:gd name="T22" fmla="*/ 12 w 24"/>
                <a:gd name="T23" fmla="*/ 6 h 36"/>
                <a:gd name="T24" fmla="*/ 12 w 24"/>
                <a:gd name="T25" fmla="*/ 12 h 36"/>
                <a:gd name="T26" fmla="*/ 18 w 24"/>
                <a:gd name="T27" fmla="*/ 18 h 36"/>
                <a:gd name="T28" fmla="*/ 18 w 24"/>
                <a:gd name="T29" fmla="*/ 24 h 36"/>
                <a:gd name="T30" fmla="*/ 18 w 24"/>
                <a:gd name="T31" fmla="*/ 30 h 36"/>
                <a:gd name="T32" fmla="*/ 24 w 24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6"/>
                <a:gd name="T53" fmla="*/ 24 w 2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6">
                  <a:moveTo>
                    <a:pt x="24" y="36"/>
                  </a:moveTo>
                  <a:lnTo>
                    <a:pt x="18" y="30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18" y="30"/>
                  </a:lnTo>
                  <a:lnTo>
                    <a:pt x="24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31" name="Freeform 162"/>
            <p:cNvSpPr>
              <a:spLocks/>
            </p:cNvSpPr>
            <p:nvPr/>
          </p:nvSpPr>
          <p:spPr bwMode="auto">
            <a:xfrm>
              <a:off x="4355" y="2097"/>
              <a:ext cx="30" cy="54"/>
            </a:xfrm>
            <a:custGeom>
              <a:avLst/>
              <a:gdLst>
                <a:gd name="T0" fmla="*/ 0 w 30"/>
                <a:gd name="T1" fmla="*/ 54 h 54"/>
                <a:gd name="T2" fmla="*/ 0 w 30"/>
                <a:gd name="T3" fmla="*/ 48 h 54"/>
                <a:gd name="T4" fmla="*/ 0 w 30"/>
                <a:gd name="T5" fmla="*/ 42 h 54"/>
                <a:gd name="T6" fmla="*/ 6 w 30"/>
                <a:gd name="T7" fmla="*/ 36 h 54"/>
                <a:gd name="T8" fmla="*/ 6 w 30"/>
                <a:gd name="T9" fmla="*/ 30 h 54"/>
                <a:gd name="T10" fmla="*/ 12 w 30"/>
                <a:gd name="T11" fmla="*/ 18 h 54"/>
                <a:gd name="T12" fmla="*/ 18 w 30"/>
                <a:gd name="T13" fmla="*/ 12 h 54"/>
                <a:gd name="T14" fmla="*/ 24 w 30"/>
                <a:gd name="T15" fmla="*/ 6 h 54"/>
                <a:gd name="T16" fmla="*/ 30 w 30"/>
                <a:gd name="T17" fmla="*/ 0 h 54"/>
                <a:gd name="T18" fmla="*/ 30 w 30"/>
                <a:gd name="T19" fmla="*/ 6 h 54"/>
                <a:gd name="T20" fmla="*/ 24 w 30"/>
                <a:gd name="T21" fmla="*/ 12 h 54"/>
                <a:gd name="T22" fmla="*/ 24 w 30"/>
                <a:gd name="T23" fmla="*/ 18 h 54"/>
                <a:gd name="T24" fmla="*/ 18 w 30"/>
                <a:gd name="T25" fmla="*/ 30 h 54"/>
                <a:gd name="T26" fmla="*/ 12 w 30"/>
                <a:gd name="T27" fmla="*/ 36 h 54"/>
                <a:gd name="T28" fmla="*/ 6 w 30"/>
                <a:gd name="T29" fmla="*/ 48 h 54"/>
                <a:gd name="T30" fmla="*/ 0 w 30"/>
                <a:gd name="T31" fmla="*/ 54 h 54"/>
                <a:gd name="T32" fmla="*/ 0 w 30"/>
                <a:gd name="T33" fmla="*/ 54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54"/>
                <a:gd name="T53" fmla="*/ 30 w 30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54">
                  <a:moveTo>
                    <a:pt x="0" y="54"/>
                  </a:moveTo>
                  <a:lnTo>
                    <a:pt x="0" y="48"/>
                  </a:lnTo>
                  <a:lnTo>
                    <a:pt x="0" y="42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24" y="18"/>
                  </a:lnTo>
                  <a:lnTo>
                    <a:pt x="18" y="30"/>
                  </a:lnTo>
                  <a:lnTo>
                    <a:pt x="12" y="36"/>
                  </a:lnTo>
                  <a:lnTo>
                    <a:pt x="6" y="48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32" name="Freeform 163"/>
            <p:cNvSpPr>
              <a:spLocks/>
            </p:cNvSpPr>
            <p:nvPr/>
          </p:nvSpPr>
          <p:spPr bwMode="auto">
            <a:xfrm>
              <a:off x="4331" y="2097"/>
              <a:ext cx="30" cy="42"/>
            </a:xfrm>
            <a:custGeom>
              <a:avLst/>
              <a:gdLst>
                <a:gd name="T0" fmla="*/ 0 w 30"/>
                <a:gd name="T1" fmla="*/ 42 h 42"/>
                <a:gd name="T2" fmla="*/ 0 w 30"/>
                <a:gd name="T3" fmla="*/ 42 h 42"/>
                <a:gd name="T4" fmla="*/ 0 w 30"/>
                <a:gd name="T5" fmla="*/ 36 h 42"/>
                <a:gd name="T6" fmla="*/ 6 w 30"/>
                <a:gd name="T7" fmla="*/ 30 h 42"/>
                <a:gd name="T8" fmla="*/ 6 w 30"/>
                <a:gd name="T9" fmla="*/ 24 h 42"/>
                <a:gd name="T10" fmla="*/ 12 w 30"/>
                <a:gd name="T11" fmla="*/ 18 h 42"/>
                <a:gd name="T12" fmla="*/ 18 w 30"/>
                <a:gd name="T13" fmla="*/ 12 h 42"/>
                <a:gd name="T14" fmla="*/ 24 w 30"/>
                <a:gd name="T15" fmla="*/ 6 h 42"/>
                <a:gd name="T16" fmla="*/ 30 w 30"/>
                <a:gd name="T17" fmla="*/ 0 h 42"/>
                <a:gd name="T18" fmla="*/ 24 w 30"/>
                <a:gd name="T19" fmla="*/ 6 h 42"/>
                <a:gd name="T20" fmla="*/ 18 w 30"/>
                <a:gd name="T21" fmla="*/ 12 h 42"/>
                <a:gd name="T22" fmla="*/ 18 w 30"/>
                <a:gd name="T23" fmla="*/ 18 h 42"/>
                <a:gd name="T24" fmla="*/ 12 w 30"/>
                <a:gd name="T25" fmla="*/ 30 h 42"/>
                <a:gd name="T26" fmla="*/ 6 w 30"/>
                <a:gd name="T27" fmla="*/ 36 h 42"/>
                <a:gd name="T28" fmla="*/ 6 w 30"/>
                <a:gd name="T29" fmla="*/ 42 h 42"/>
                <a:gd name="T30" fmla="*/ 0 w 30"/>
                <a:gd name="T31" fmla="*/ 42 h 42"/>
                <a:gd name="T32" fmla="*/ 0 w 30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42"/>
                <a:gd name="T53" fmla="*/ 30 w 30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42">
                  <a:moveTo>
                    <a:pt x="0" y="42"/>
                  </a:moveTo>
                  <a:lnTo>
                    <a:pt x="0" y="42"/>
                  </a:lnTo>
                  <a:lnTo>
                    <a:pt x="0" y="36"/>
                  </a:lnTo>
                  <a:lnTo>
                    <a:pt x="6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30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33" name="Freeform 164"/>
            <p:cNvSpPr>
              <a:spLocks/>
            </p:cNvSpPr>
            <p:nvPr/>
          </p:nvSpPr>
          <p:spPr bwMode="auto">
            <a:xfrm>
              <a:off x="4331" y="2061"/>
              <a:ext cx="24" cy="42"/>
            </a:xfrm>
            <a:custGeom>
              <a:avLst/>
              <a:gdLst>
                <a:gd name="T0" fmla="*/ 24 w 24"/>
                <a:gd name="T1" fmla="*/ 42 h 42"/>
                <a:gd name="T2" fmla="*/ 24 w 24"/>
                <a:gd name="T3" fmla="*/ 36 h 42"/>
                <a:gd name="T4" fmla="*/ 18 w 24"/>
                <a:gd name="T5" fmla="*/ 36 h 42"/>
                <a:gd name="T6" fmla="*/ 12 w 24"/>
                <a:gd name="T7" fmla="*/ 30 h 42"/>
                <a:gd name="T8" fmla="*/ 6 w 24"/>
                <a:gd name="T9" fmla="*/ 18 h 42"/>
                <a:gd name="T10" fmla="*/ 6 w 24"/>
                <a:gd name="T11" fmla="*/ 12 h 42"/>
                <a:gd name="T12" fmla="*/ 0 w 24"/>
                <a:gd name="T13" fmla="*/ 6 h 42"/>
                <a:gd name="T14" fmla="*/ 0 w 24"/>
                <a:gd name="T15" fmla="*/ 6 h 42"/>
                <a:gd name="T16" fmla="*/ 0 w 24"/>
                <a:gd name="T17" fmla="*/ 0 h 42"/>
                <a:gd name="T18" fmla="*/ 6 w 24"/>
                <a:gd name="T19" fmla="*/ 0 h 42"/>
                <a:gd name="T20" fmla="*/ 6 w 24"/>
                <a:gd name="T21" fmla="*/ 6 h 42"/>
                <a:gd name="T22" fmla="*/ 12 w 24"/>
                <a:gd name="T23" fmla="*/ 12 h 42"/>
                <a:gd name="T24" fmla="*/ 12 w 24"/>
                <a:gd name="T25" fmla="*/ 18 h 42"/>
                <a:gd name="T26" fmla="*/ 18 w 24"/>
                <a:gd name="T27" fmla="*/ 30 h 42"/>
                <a:gd name="T28" fmla="*/ 18 w 24"/>
                <a:gd name="T29" fmla="*/ 36 h 42"/>
                <a:gd name="T30" fmla="*/ 24 w 24"/>
                <a:gd name="T31" fmla="*/ 36 h 42"/>
                <a:gd name="T32" fmla="*/ 24 w 24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2"/>
                <a:gd name="T53" fmla="*/ 24 w 24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2">
                  <a:moveTo>
                    <a:pt x="24" y="42"/>
                  </a:moveTo>
                  <a:lnTo>
                    <a:pt x="24" y="36"/>
                  </a:lnTo>
                  <a:lnTo>
                    <a:pt x="18" y="36"/>
                  </a:lnTo>
                  <a:lnTo>
                    <a:pt x="12" y="30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24" y="36"/>
                  </a:lnTo>
                  <a:lnTo>
                    <a:pt x="24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34" name="Freeform 165"/>
            <p:cNvSpPr>
              <a:spLocks/>
            </p:cNvSpPr>
            <p:nvPr/>
          </p:nvSpPr>
          <p:spPr bwMode="auto">
            <a:xfrm>
              <a:off x="4194" y="2157"/>
              <a:ext cx="131" cy="29"/>
            </a:xfrm>
            <a:custGeom>
              <a:avLst/>
              <a:gdLst>
                <a:gd name="T0" fmla="*/ 131 w 131"/>
                <a:gd name="T1" fmla="*/ 23 h 29"/>
                <a:gd name="T2" fmla="*/ 131 w 131"/>
                <a:gd name="T3" fmla="*/ 29 h 29"/>
                <a:gd name="T4" fmla="*/ 131 w 131"/>
                <a:gd name="T5" fmla="*/ 29 h 29"/>
                <a:gd name="T6" fmla="*/ 131 w 131"/>
                <a:gd name="T7" fmla="*/ 29 h 29"/>
                <a:gd name="T8" fmla="*/ 125 w 131"/>
                <a:gd name="T9" fmla="*/ 29 h 29"/>
                <a:gd name="T10" fmla="*/ 119 w 131"/>
                <a:gd name="T11" fmla="*/ 23 h 29"/>
                <a:gd name="T12" fmla="*/ 113 w 131"/>
                <a:gd name="T13" fmla="*/ 17 h 29"/>
                <a:gd name="T14" fmla="*/ 101 w 131"/>
                <a:gd name="T15" fmla="*/ 11 h 29"/>
                <a:gd name="T16" fmla="*/ 95 w 131"/>
                <a:gd name="T17" fmla="*/ 5 h 29"/>
                <a:gd name="T18" fmla="*/ 84 w 131"/>
                <a:gd name="T19" fmla="*/ 5 h 29"/>
                <a:gd name="T20" fmla="*/ 78 w 131"/>
                <a:gd name="T21" fmla="*/ 5 h 29"/>
                <a:gd name="T22" fmla="*/ 66 w 131"/>
                <a:gd name="T23" fmla="*/ 5 h 29"/>
                <a:gd name="T24" fmla="*/ 60 w 131"/>
                <a:gd name="T25" fmla="*/ 5 h 29"/>
                <a:gd name="T26" fmla="*/ 54 w 131"/>
                <a:gd name="T27" fmla="*/ 5 h 29"/>
                <a:gd name="T28" fmla="*/ 42 w 131"/>
                <a:gd name="T29" fmla="*/ 5 h 29"/>
                <a:gd name="T30" fmla="*/ 36 w 131"/>
                <a:gd name="T31" fmla="*/ 5 h 29"/>
                <a:gd name="T32" fmla="*/ 24 w 131"/>
                <a:gd name="T33" fmla="*/ 5 h 29"/>
                <a:gd name="T34" fmla="*/ 18 w 131"/>
                <a:gd name="T35" fmla="*/ 5 h 29"/>
                <a:gd name="T36" fmla="*/ 12 w 131"/>
                <a:gd name="T37" fmla="*/ 11 h 29"/>
                <a:gd name="T38" fmla="*/ 6 w 131"/>
                <a:gd name="T39" fmla="*/ 11 h 29"/>
                <a:gd name="T40" fmla="*/ 0 w 131"/>
                <a:gd name="T41" fmla="*/ 11 h 29"/>
                <a:gd name="T42" fmla="*/ 6 w 131"/>
                <a:gd name="T43" fmla="*/ 11 h 29"/>
                <a:gd name="T44" fmla="*/ 6 w 131"/>
                <a:gd name="T45" fmla="*/ 5 h 29"/>
                <a:gd name="T46" fmla="*/ 12 w 131"/>
                <a:gd name="T47" fmla="*/ 5 h 29"/>
                <a:gd name="T48" fmla="*/ 24 w 131"/>
                <a:gd name="T49" fmla="*/ 0 h 29"/>
                <a:gd name="T50" fmla="*/ 30 w 131"/>
                <a:gd name="T51" fmla="*/ 0 h 29"/>
                <a:gd name="T52" fmla="*/ 42 w 131"/>
                <a:gd name="T53" fmla="*/ 0 h 29"/>
                <a:gd name="T54" fmla="*/ 54 w 131"/>
                <a:gd name="T55" fmla="*/ 0 h 29"/>
                <a:gd name="T56" fmla="*/ 60 w 131"/>
                <a:gd name="T57" fmla="*/ 0 h 29"/>
                <a:gd name="T58" fmla="*/ 72 w 131"/>
                <a:gd name="T59" fmla="*/ 0 h 29"/>
                <a:gd name="T60" fmla="*/ 84 w 131"/>
                <a:gd name="T61" fmla="*/ 0 h 29"/>
                <a:gd name="T62" fmla="*/ 95 w 131"/>
                <a:gd name="T63" fmla="*/ 0 h 29"/>
                <a:gd name="T64" fmla="*/ 101 w 131"/>
                <a:gd name="T65" fmla="*/ 5 h 29"/>
                <a:gd name="T66" fmla="*/ 113 w 131"/>
                <a:gd name="T67" fmla="*/ 5 h 29"/>
                <a:gd name="T68" fmla="*/ 119 w 131"/>
                <a:gd name="T69" fmla="*/ 11 h 29"/>
                <a:gd name="T70" fmla="*/ 125 w 131"/>
                <a:gd name="T71" fmla="*/ 17 h 29"/>
                <a:gd name="T72" fmla="*/ 131 w 131"/>
                <a:gd name="T73" fmla="*/ 23 h 2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31"/>
                <a:gd name="T112" fmla="*/ 0 h 29"/>
                <a:gd name="T113" fmla="*/ 131 w 131"/>
                <a:gd name="T114" fmla="*/ 29 h 2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31" h="29">
                  <a:moveTo>
                    <a:pt x="131" y="23"/>
                  </a:moveTo>
                  <a:lnTo>
                    <a:pt x="131" y="29"/>
                  </a:lnTo>
                  <a:lnTo>
                    <a:pt x="125" y="29"/>
                  </a:lnTo>
                  <a:lnTo>
                    <a:pt x="119" y="23"/>
                  </a:lnTo>
                  <a:lnTo>
                    <a:pt x="113" y="17"/>
                  </a:lnTo>
                  <a:lnTo>
                    <a:pt x="101" y="11"/>
                  </a:lnTo>
                  <a:lnTo>
                    <a:pt x="95" y="5"/>
                  </a:lnTo>
                  <a:lnTo>
                    <a:pt x="84" y="5"/>
                  </a:lnTo>
                  <a:lnTo>
                    <a:pt x="78" y="5"/>
                  </a:lnTo>
                  <a:lnTo>
                    <a:pt x="66" y="5"/>
                  </a:lnTo>
                  <a:lnTo>
                    <a:pt x="60" y="5"/>
                  </a:lnTo>
                  <a:lnTo>
                    <a:pt x="54" y="5"/>
                  </a:lnTo>
                  <a:lnTo>
                    <a:pt x="42" y="5"/>
                  </a:lnTo>
                  <a:lnTo>
                    <a:pt x="36" y="5"/>
                  </a:lnTo>
                  <a:lnTo>
                    <a:pt x="24" y="5"/>
                  </a:lnTo>
                  <a:lnTo>
                    <a:pt x="18" y="5"/>
                  </a:lnTo>
                  <a:lnTo>
                    <a:pt x="12" y="11"/>
                  </a:lnTo>
                  <a:lnTo>
                    <a:pt x="6" y="11"/>
                  </a:lnTo>
                  <a:lnTo>
                    <a:pt x="0" y="11"/>
                  </a:lnTo>
                  <a:lnTo>
                    <a:pt x="6" y="11"/>
                  </a:lnTo>
                  <a:lnTo>
                    <a:pt x="6" y="5"/>
                  </a:lnTo>
                  <a:lnTo>
                    <a:pt x="12" y="5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72" y="0"/>
                  </a:lnTo>
                  <a:lnTo>
                    <a:pt x="84" y="0"/>
                  </a:lnTo>
                  <a:lnTo>
                    <a:pt x="95" y="0"/>
                  </a:lnTo>
                  <a:lnTo>
                    <a:pt x="101" y="5"/>
                  </a:lnTo>
                  <a:lnTo>
                    <a:pt x="113" y="5"/>
                  </a:lnTo>
                  <a:lnTo>
                    <a:pt x="119" y="11"/>
                  </a:lnTo>
                  <a:lnTo>
                    <a:pt x="125" y="17"/>
                  </a:lnTo>
                  <a:lnTo>
                    <a:pt x="131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35" name="Freeform 166"/>
            <p:cNvSpPr>
              <a:spLocks/>
            </p:cNvSpPr>
            <p:nvPr/>
          </p:nvSpPr>
          <p:spPr bwMode="auto">
            <a:xfrm>
              <a:off x="4194" y="2162"/>
              <a:ext cx="18" cy="30"/>
            </a:xfrm>
            <a:custGeom>
              <a:avLst/>
              <a:gdLst>
                <a:gd name="T0" fmla="*/ 18 w 18"/>
                <a:gd name="T1" fmla="*/ 0 h 30"/>
                <a:gd name="T2" fmla="*/ 12 w 18"/>
                <a:gd name="T3" fmla="*/ 0 h 30"/>
                <a:gd name="T4" fmla="*/ 12 w 18"/>
                <a:gd name="T5" fmla="*/ 6 h 30"/>
                <a:gd name="T6" fmla="*/ 6 w 18"/>
                <a:gd name="T7" fmla="*/ 12 h 30"/>
                <a:gd name="T8" fmla="*/ 6 w 18"/>
                <a:gd name="T9" fmla="*/ 12 h 30"/>
                <a:gd name="T10" fmla="*/ 6 w 18"/>
                <a:gd name="T11" fmla="*/ 18 h 30"/>
                <a:gd name="T12" fmla="*/ 0 w 18"/>
                <a:gd name="T13" fmla="*/ 24 h 30"/>
                <a:gd name="T14" fmla="*/ 0 w 18"/>
                <a:gd name="T15" fmla="*/ 24 h 30"/>
                <a:gd name="T16" fmla="*/ 0 w 18"/>
                <a:gd name="T17" fmla="*/ 30 h 30"/>
                <a:gd name="T18" fmla="*/ 6 w 18"/>
                <a:gd name="T19" fmla="*/ 24 h 30"/>
                <a:gd name="T20" fmla="*/ 12 w 18"/>
                <a:gd name="T21" fmla="*/ 18 h 30"/>
                <a:gd name="T22" fmla="*/ 12 w 18"/>
                <a:gd name="T23" fmla="*/ 6 h 30"/>
                <a:gd name="T24" fmla="*/ 18 w 18"/>
                <a:gd name="T25" fmla="*/ 0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30"/>
                <a:gd name="T41" fmla="*/ 18 w 18"/>
                <a:gd name="T42" fmla="*/ 30 h 3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30">
                  <a:moveTo>
                    <a:pt x="18" y="0"/>
                  </a:moveTo>
                  <a:lnTo>
                    <a:pt x="12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2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36" name="Freeform 167"/>
            <p:cNvSpPr>
              <a:spLocks/>
            </p:cNvSpPr>
            <p:nvPr/>
          </p:nvSpPr>
          <p:spPr bwMode="auto">
            <a:xfrm>
              <a:off x="4206" y="2157"/>
              <a:ext cx="18" cy="35"/>
            </a:xfrm>
            <a:custGeom>
              <a:avLst/>
              <a:gdLst>
                <a:gd name="T0" fmla="*/ 0 w 18"/>
                <a:gd name="T1" fmla="*/ 35 h 35"/>
                <a:gd name="T2" fmla="*/ 0 w 18"/>
                <a:gd name="T3" fmla="*/ 29 h 35"/>
                <a:gd name="T4" fmla="*/ 0 w 18"/>
                <a:gd name="T5" fmla="*/ 29 h 35"/>
                <a:gd name="T6" fmla="*/ 0 w 18"/>
                <a:gd name="T7" fmla="*/ 23 h 35"/>
                <a:gd name="T8" fmla="*/ 0 w 18"/>
                <a:gd name="T9" fmla="*/ 17 h 35"/>
                <a:gd name="T10" fmla="*/ 6 w 18"/>
                <a:gd name="T11" fmla="*/ 17 h 35"/>
                <a:gd name="T12" fmla="*/ 12 w 18"/>
                <a:gd name="T13" fmla="*/ 11 h 35"/>
                <a:gd name="T14" fmla="*/ 12 w 18"/>
                <a:gd name="T15" fmla="*/ 5 h 35"/>
                <a:gd name="T16" fmla="*/ 18 w 18"/>
                <a:gd name="T17" fmla="*/ 0 h 35"/>
                <a:gd name="T18" fmla="*/ 18 w 18"/>
                <a:gd name="T19" fmla="*/ 5 h 35"/>
                <a:gd name="T20" fmla="*/ 12 w 18"/>
                <a:gd name="T21" fmla="*/ 11 h 35"/>
                <a:gd name="T22" fmla="*/ 12 w 18"/>
                <a:gd name="T23" fmla="*/ 17 h 35"/>
                <a:gd name="T24" fmla="*/ 6 w 18"/>
                <a:gd name="T25" fmla="*/ 17 h 35"/>
                <a:gd name="T26" fmla="*/ 6 w 18"/>
                <a:gd name="T27" fmla="*/ 23 h 35"/>
                <a:gd name="T28" fmla="*/ 0 w 18"/>
                <a:gd name="T29" fmla="*/ 29 h 35"/>
                <a:gd name="T30" fmla="*/ 0 w 18"/>
                <a:gd name="T31" fmla="*/ 29 h 35"/>
                <a:gd name="T32" fmla="*/ 0 w 18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5"/>
                <a:gd name="T53" fmla="*/ 18 w 18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5">
                  <a:moveTo>
                    <a:pt x="0" y="35"/>
                  </a:moveTo>
                  <a:lnTo>
                    <a:pt x="0" y="29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6" y="17"/>
                  </a:lnTo>
                  <a:lnTo>
                    <a:pt x="12" y="11"/>
                  </a:lnTo>
                  <a:lnTo>
                    <a:pt x="12" y="5"/>
                  </a:lnTo>
                  <a:lnTo>
                    <a:pt x="18" y="0"/>
                  </a:lnTo>
                  <a:lnTo>
                    <a:pt x="18" y="5"/>
                  </a:lnTo>
                  <a:lnTo>
                    <a:pt x="12" y="11"/>
                  </a:lnTo>
                  <a:lnTo>
                    <a:pt x="12" y="17"/>
                  </a:lnTo>
                  <a:lnTo>
                    <a:pt x="6" y="17"/>
                  </a:lnTo>
                  <a:lnTo>
                    <a:pt x="6" y="23"/>
                  </a:lnTo>
                  <a:lnTo>
                    <a:pt x="0" y="29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37" name="Freeform 168"/>
            <p:cNvSpPr>
              <a:spLocks/>
            </p:cNvSpPr>
            <p:nvPr/>
          </p:nvSpPr>
          <p:spPr bwMode="auto">
            <a:xfrm>
              <a:off x="4224" y="2157"/>
              <a:ext cx="24" cy="41"/>
            </a:xfrm>
            <a:custGeom>
              <a:avLst/>
              <a:gdLst>
                <a:gd name="T0" fmla="*/ 0 w 24"/>
                <a:gd name="T1" fmla="*/ 41 h 41"/>
                <a:gd name="T2" fmla="*/ 0 w 24"/>
                <a:gd name="T3" fmla="*/ 35 h 41"/>
                <a:gd name="T4" fmla="*/ 0 w 24"/>
                <a:gd name="T5" fmla="*/ 35 h 41"/>
                <a:gd name="T6" fmla="*/ 6 w 24"/>
                <a:gd name="T7" fmla="*/ 29 h 41"/>
                <a:gd name="T8" fmla="*/ 6 w 24"/>
                <a:gd name="T9" fmla="*/ 23 h 41"/>
                <a:gd name="T10" fmla="*/ 12 w 24"/>
                <a:gd name="T11" fmla="*/ 11 h 41"/>
                <a:gd name="T12" fmla="*/ 18 w 24"/>
                <a:gd name="T13" fmla="*/ 5 h 41"/>
                <a:gd name="T14" fmla="*/ 24 w 24"/>
                <a:gd name="T15" fmla="*/ 0 h 41"/>
                <a:gd name="T16" fmla="*/ 24 w 24"/>
                <a:gd name="T17" fmla="*/ 0 h 41"/>
                <a:gd name="T18" fmla="*/ 24 w 24"/>
                <a:gd name="T19" fmla="*/ 0 h 41"/>
                <a:gd name="T20" fmla="*/ 24 w 24"/>
                <a:gd name="T21" fmla="*/ 5 h 41"/>
                <a:gd name="T22" fmla="*/ 18 w 24"/>
                <a:gd name="T23" fmla="*/ 11 h 41"/>
                <a:gd name="T24" fmla="*/ 12 w 24"/>
                <a:gd name="T25" fmla="*/ 23 h 41"/>
                <a:gd name="T26" fmla="*/ 12 w 24"/>
                <a:gd name="T27" fmla="*/ 29 h 41"/>
                <a:gd name="T28" fmla="*/ 6 w 24"/>
                <a:gd name="T29" fmla="*/ 35 h 41"/>
                <a:gd name="T30" fmla="*/ 6 w 24"/>
                <a:gd name="T31" fmla="*/ 41 h 41"/>
                <a:gd name="T32" fmla="*/ 0 w 24"/>
                <a:gd name="T33" fmla="*/ 41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1"/>
                <a:gd name="T53" fmla="*/ 24 w 24"/>
                <a:gd name="T54" fmla="*/ 41 h 4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1">
                  <a:moveTo>
                    <a:pt x="0" y="41"/>
                  </a:moveTo>
                  <a:lnTo>
                    <a:pt x="0" y="35"/>
                  </a:lnTo>
                  <a:lnTo>
                    <a:pt x="6" y="29"/>
                  </a:lnTo>
                  <a:lnTo>
                    <a:pt x="6" y="23"/>
                  </a:lnTo>
                  <a:lnTo>
                    <a:pt x="12" y="11"/>
                  </a:lnTo>
                  <a:lnTo>
                    <a:pt x="18" y="5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18" y="11"/>
                  </a:lnTo>
                  <a:lnTo>
                    <a:pt x="12" y="23"/>
                  </a:lnTo>
                  <a:lnTo>
                    <a:pt x="12" y="29"/>
                  </a:lnTo>
                  <a:lnTo>
                    <a:pt x="6" y="35"/>
                  </a:lnTo>
                  <a:lnTo>
                    <a:pt x="6" y="41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38" name="Freeform 169"/>
            <p:cNvSpPr>
              <a:spLocks/>
            </p:cNvSpPr>
            <p:nvPr/>
          </p:nvSpPr>
          <p:spPr bwMode="auto">
            <a:xfrm>
              <a:off x="4248" y="2157"/>
              <a:ext cx="24" cy="47"/>
            </a:xfrm>
            <a:custGeom>
              <a:avLst/>
              <a:gdLst>
                <a:gd name="T0" fmla="*/ 0 w 24"/>
                <a:gd name="T1" fmla="*/ 47 h 47"/>
                <a:gd name="T2" fmla="*/ 0 w 24"/>
                <a:gd name="T3" fmla="*/ 41 h 47"/>
                <a:gd name="T4" fmla="*/ 0 w 24"/>
                <a:gd name="T5" fmla="*/ 35 h 47"/>
                <a:gd name="T6" fmla="*/ 0 w 24"/>
                <a:gd name="T7" fmla="*/ 29 h 47"/>
                <a:gd name="T8" fmla="*/ 6 w 24"/>
                <a:gd name="T9" fmla="*/ 23 h 47"/>
                <a:gd name="T10" fmla="*/ 12 w 24"/>
                <a:gd name="T11" fmla="*/ 17 h 47"/>
                <a:gd name="T12" fmla="*/ 18 w 24"/>
                <a:gd name="T13" fmla="*/ 11 h 47"/>
                <a:gd name="T14" fmla="*/ 24 w 24"/>
                <a:gd name="T15" fmla="*/ 5 h 47"/>
                <a:gd name="T16" fmla="*/ 24 w 24"/>
                <a:gd name="T17" fmla="*/ 0 h 47"/>
                <a:gd name="T18" fmla="*/ 24 w 24"/>
                <a:gd name="T19" fmla="*/ 5 h 47"/>
                <a:gd name="T20" fmla="*/ 24 w 24"/>
                <a:gd name="T21" fmla="*/ 11 h 47"/>
                <a:gd name="T22" fmla="*/ 18 w 24"/>
                <a:gd name="T23" fmla="*/ 17 h 47"/>
                <a:gd name="T24" fmla="*/ 12 w 24"/>
                <a:gd name="T25" fmla="*/ 23 h 47"/>
                <a:gd name="T26" fmla="*/ 6 w 24"/>
                <a:gd name="T27" fmla="*/ 35 h 47"/>
                <a:gd name="T28" fmla="*/ 6 w 24"/>
                <a:gd name="T29" fmla="*/ 41 h 47"/>
                <a:gd name="T30" fmla="*/ 0 w 24"/>
                <a:gd name="T31" fmla="*/ 41 h 47"/>
                <a:gd name="T32" fmla="*/ 0 w 24"/>
                <a:gd name="T33" fmla="*/ 47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7"/>
                <a:gd name="T53" fmla="*/ 24 w 24"/>
                <a:gd name="T54" fmla="*/ 47 h 4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7">
                  <a:moveTo>
                    <a:pt x="0" y="47"/>
                  </a:moveTo>
                  <a:lnTo>
                    <a:pt x="0" y="41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6" y="23"/>
                  </a:lnTo>
                  <a:lnTo>
                    <a:pt x="12" y="17"/>
                  </a:lnTo>
                  <a:lnTo>
                    <a:pt x="18" y="11"/>
                  </a:lnTo>
                  <a:lnTo>
                    <a:pt x="24" y="5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24" y="11"/>
                  </a:lnTo>
                  <a:lnTo>
                    <a:pt x="18" y="17"/>
                  </a:lnTo>
                  <a:lnTo>
                    <a:pt x="12" y="23"/>
                  </a:lnTo>
                  <a:lnTo>
                    <a:pt x="6" y="35"/>
                  </a:lnTo>
                  <a:lnTo>
                    <a:pt x="6" y="41"/>
                  </a:lnTo>
                  <a:lnTo>
                    <a:pt x="0" y="41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39" name="Freeform 170"/>
            <p:cNvSpPr>
              <a:spLocks/>
            </p:cNvSpPr>
            <p:nvPr/>
          </p:nvSpPr>
          <p:spPr bwMode="auto">
            <a:xfrm>
              <a:off x="4260" y="2162"/>
              <a:ext cx="29" cy="36"/>
            </a:xfrm>
            <a:custGeom>
              <a:avLst/>
              <a:gdLst>
                <a:gd name="T0" fmla="*/ 0 w 29"/>
                <a:gd name="T1" fmla="*/ 36 h 36"/>
                <a:gd name="T2" fmla="*/ 0 w 29"/>
                <a:gd name="T3" fmla="*/ 36 h 36"/>
                <a:gd name="T4" fmla="*/ 0 w 29"/>
                <a:gd name="T5" fmla="*/ 30 h 36"/>
                <a:gd name="T6" fmla="*/ 6 w 29"/>
                <a:gd name="T7" fmla="*/ 24 h 36"/>
                <a:gd name="T8" fmla="*/ 12 w 29"/>
                <a:gd name="T9" fmla="*/ 18 h 36"/>
                <a:gd name="T10" fmla="*/ 18 w 29"/>
                <a:gd name="T11" fmla="*/ 12 h 36"/>
                <a:gd name="T12" fmla="*/ 23 w 29"/>
                <a:gd name="T13" fmla="*/ 6 h 36"/>
                <a:gd name="T14" fmla="*/ 23 w 29"/>
                <a:gd name="T15" fmla="*/ 0 h 36"/>
                <a:gd name="T16" fmla="*/ 29 w 29"/>
                <a:gd name="T17" fmla="*/ 0 h 36"/>
                <a:gd name="T18" fmla="*/ 29 w 29"/>
                <a:gd name="T19" fmla="*/ 0 h 36"/>
                <a:gd name="T20" fmla="*/ 23 w 29"/>
                <a:gd name="T21" fmla="*/ 6 h 36"/>
                <a:gd name="T22" fmla="*/ 18 w 29"/>
                <a:gd name="T23" fmla="*/ 12 h 36"/>
                <a:gd name="T24" fmla="*/ 18 w 29"/>
                <a:gd name="T25" fmla="*/ 18 h 36"/>
                <a:gd name="T26" fmla="*/ 12 w 29"/>
                <a:gd name="T27" fmla="*/ 24 h 36"/>
                <a:gd name="T28" fmla="*/ 6 w 29"/>
                <a:gd name="T29" fmla="*/ 30 h 36"/>
                <a:gd name="T30" fmla="*/ 0 w 29"/>
                <a:gd name="T31" fmla="*/ 36 h 36"/>
                <a:gd name="T32" fmla="*/ 0 w 29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9"/>
                <a:gd name="T52" fmla="*/ 0 h 36"/>
                <a:gd name="T53" fmla="*/ 29 w 2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9" h="36">
                  <a:moveTo>
                    <a:pt x="0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3" y="6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23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6" y="3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40" name="Freeform 171"/>
            <p:cNvSpPr>
              <a:spLocks/>
            </p:cNvSpPr>
            <p:nvPr/>
          </p:nvSpPr>
          <p:spPr bwMode="auto">
            <a:xfrm>
              <a:off x="4278" y="2168"/>
              <a:ext cx="23" cy="30"/>
            </a:xfrm>
            <a:custGeom>
              <a:avLst/>
              <a:gdLst>
                <a:gd name="T0" fmla="*/ 0 w 23"/>
                <a:gd name="T1" fmla="*/ 30 h 30"/>
                <a:gd name="T2" fmla="*/ 0 w 23"/>
                <a:gd name="T3" fmla="*/ 24 h 30"/>
                <a:gd name="T4" fmla="*/ 0 w 23"/>
                <a:gd name="T5" fmla="*/ 24 h 30"/>
                <a:gd name="T6" fmla="*/ 0 w 23"/>
                <a:gd name="T7" fmla="*/ 18 h 30"/>
                <a:gd name="T8" fmla="*/ 5 w 23"/>
                <a:gd name="T9" fmla="*/ 12 h 30"/>
                <a:gd name="T10" fmla="*/ 11 w 23"/>
                <a:gd name="T11" fmla="*/ 6 h 30"/>
                <a:gd name="T12" fmla="*/ 11 w 23"/>
                <a:gd name="T13" fmla="*/ 6 h 30"/>
                <a:gd name="T14" fmla="*/ 17 w 23"/>
                <a:gd name="T15" fmla="*/ 0 h 30"/>
                <a:gd name="T16" fmla="*/ 23 w 23"/>
                <a:gd name="T17" fmla="*/ 0 h 30"/>
                <a:gd name="T18" fmla="*/ 23 w 23"/>
                <a:gd name="T19" fmla="*/ 0 h 30"/>
                <a:gd name="T20" fmla="*/ 17 w 23"/>
                <a:gd name="T21" fmla="*/ 6 h 30"/>
                <a:gd name="T22" fmla="*/ 11 w 23"/>
                <a:gd name="T23" fmla="*/ 12 h 30"/>
                <a:gd name="T24" fmla="*/ 11 w 23"/>
                <a:gd name="T25" fmla="*/ 18 h 30"/>
                <a:gd name="T26" fmla="*/ 5 w 23"/>
                <a:gd name="T27" fmla="*/ 24 h 30"/>
                <a:gd name="T28" fmla="*/ 5 w 23"/>
                <a:gd name="T29" fmla="*/ 24 h 30"/>
                <a:gd name="T30" fmla="*/ 0 w 23"/>
                <a:gd name="T31" fmla="*/ 30 h 30"/>
                <a:gd name="T32" fmla="*/ 0 w 23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30"/>
                <a:gd name="T53" fmla="*/ 23 w 23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30">
                  <a:moveTo>
                    <a:pt x="0" y="30"/>
                  </a:moveTo>
                  <a:lnTo>
                    <a:pt x="0" y="24"/>
                  </a:lnTo>
                  <a:lnTo>
                    <a:pt x="0" y="18"/>
                  </a:lnTo>
                  <a:lnTo>
                    <a:pt x="5" y="12"/>
                  </a:lnTo>
                  <a:lnTo>
                    <a:pt x="11" y="6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17" y="6"/>
                  </a:lnTo>
                  <a:lnTo>
                    <a:pt x="11" y="12"/>
                  </a:lnTo>
                  <a:lnTo>
                    <a:pt x="11" y="18"/>
                  </a:lnTo>
                  <a:lnTo>
                    <a:pt x="5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41" name="Freeform 172"/>
            <p:cNvSpPr>
              <a:spLocks/>
            </p:cNvSpPr>
            <p:nvPr/>
          </p:nvSpPr>
          <p:spPr bwMode="auto">
            <a:xfrm>
              <a:off x="4289" y="2174"/>
              <a:ext cx="24" cy="24"/>
            </a:xfrm>
            <a:custGeom>
              <a:avLst/>
              <a:gdLst>
                <a:gd name="T0" fmla="*/ 0 w 24"/>
                <a:gd name="T1" fmla="*/ 24 h 24"/>
                <a:gd name="T2" fmla="*/ 0 w 24"/>
                <a:gd name="T3" fmla="*/ 18 h 24"/>
                <a:gd name="T4" fmla="*/ 6 w 24"/>
                <a:gd name="T5" fmla="*/ 18 h 24"/>
                <a:gd name="T6" fmla="*/ 6 w 24"/>
                <a:gd name="T7" fmla="*/ 12 h 24"/>
                <a:gd name="T8" fmla="*/ 12 w 24"/>
                <a:gd name="T9" fmla="*/ 12 h 24"/>
                <a:gd name="T10" fmla="*/ 18 w 24"/>
                <a:gd name="T11" fmla="*/ 6 h 24"/>
                <a:gd name="T12" fmla="*/ 18 w 24"/>
                <a:gd name="T13" fmla="*/ 0 h 24"/>
                <a:gd name="T14" fmla="*/ 24 w 24"/>
                <a:gd name="T15" fmla="*/ 0 h 24"/>
                <a:gd name="T16" fmla="*/ 24 w 24"/>
                <a:gd name="T17" fmla="*/ 0 h 24"/>
                <a:gd name="T18" fmla="*/ 24 w 24"/>
                <a:gd name="T19" fmla="*/ 0 h 24"/>
                <a:gd name="T20" fmla="*/ 18 w 24"/>
                <a:gd name="T21" fmla="*/ 6 h 24"/>
                <a:gd name="T22" fmla="*/ 18 w 24"/>
                <a:gd name="T23" fmla="*/ 12 h 24"/>
                <a:gd name="T24" fmla="*/ 12 w 24"/>
                <a:gd name="T25" fmla="*/ 12 h 24"/>
                <a:gd name="T26" fmla="*/ 12 w 24"/>
                <a:gd name="T27" fmla="*/ 18 h 24"/>
                <a:gd name="T28" fmla="*/ 6 w 24"/>
                <a:gd name="T29" fmla="*/ 18 h 24"/>
                <a:gd name="T30" fmla="*/ 6 w 24"/>
                <a:gd name="T31" fmla="*/ 24 h 24"/>
                <a:gd name="T32" fmla="*/ 0 w 24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24"/>
                  </a:moveTo>
                  <a:lnTo>
                    <a:pt x="0" y="18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42" name="Freeform 173"/>
            <p:cNvSpPr>
              <a:spLocks/>
            </p:cNvSpPr>
            <p:nvPr/>
          </p:nvSpPr>
          <p:spPr bwMode="auto">
            <a:xfrm>
              <a:off x="4307" y="2180"/>
              <a:ext cx="12" cy="12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12 h 12"/>
                <a:gd name="T4" fmla="*/ 6 w 12"/>
                <a:gd name="T5" fmla="*/ 6 h 12"/>
                <a:gd name="T6" fmla="*/ 12 w 12"/>
                <a:gd name="T7" fmla="*/ 0 h 12"/>
                <a:gd name="T8" fmla="*/ 12 w 12"/>
                <a:gd name="T9" fmla="*/ 0 h 12"/>
                <a:gd name="T10" fmla="*/ 12 w 12"/>
                <a:gd name="T11" fmla="*/ 0 h 12"/>
                <a:gd name="T12" fmla="*/ 6 w 12"/>
                <a:gd name="T13" fmla="*/ 6 h 12"/>
                <a:gd name="T14" fmla="*/ 0 w 12"/>
                <a:gd name="T15" fmla="*/ 12 h 12"/>
                <a:gd name="T16" fmla="*/ 0 w 12"/>
                <a:gd name="T17" fmla="*/ 12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12"/>
                <a:gd name="T29" fmla="*/ 12 w 12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12">
                  <a:moveTo>
                    <a:pt x="0" y="12"/>
                  </a:moveTo>
                  <a:lnTo>
                    <a:pt x="0" y="12"/>
                  </a:lnTo>
                  <a:lnTo>
                    <a:pt x="6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43" name="Freeform 174"/>
            <p:cNvSpPr>
              <a:spLocks/>
            </p:cNvSpPr>
            <p:nvPr/>
          </p:nvSpPr>
          <p:spPr bwMode="auto">
            <a:xfrm>
              <a:off x="4182" y="2168"/>
              <a:ext cx="18" cy="18"/>
            </a:xfrm>
            <a:custGeom>
              <a:avLst/>
              <a:gdLst>
                <a:gd name="T0" fmla="*/ 18 w 18"/>
                <a:gd name="T1" fmla="*/ 0 h 18"/>
                <a:gd name="T2" fmla="*/ 18 w 18"/>
                <a:gd name="T3" fmla="*/ 0 h 18"/>
                <a:gd name="T4" fmla="*/ 12 w 18"/>
                <a:gd name="T5" fmla="*/ 12 h 18"/>
                <a:gd name="T6" fmla="*/ 6 w 18"/>
                <a:gd name="T7" fmla="*/ 18 h 18"/>
                <a:gd name="T8" fmla="*/ 6 w 18"/>
                <a:gd name="T9" fmla="*/ 18 h 18"/>
                <a:gd name="T10" fmla="*/ 0 w 18"/>
                <a:gd name="T11" fmla="*/ 12 h 18"/>
                <a:gd name="T12" fmla="*/ 6 w 18"/>
                <a:gd name="T13" fmla="*/ 12 h 18"/>
                <a:gd name="T14" fmla="*/ 6 w 18"/>
                <a:gd name="T15" fmla="*/ 6 h 18"/>
                <a:gd name="T16" fmla="*/ 6 w 18"/>
                <a:gd name="T17" fmla="*/ 6 h 18"/>
                <a:gd name="T18" fmla="*/ 12 w 18"/>
                <a:gd name="T19" fmla="*/ 6 h 18"/>
                <a:gd name="T20" fmla="*/ 18 w 18"/>
                <a:gd name="T21" fmla="*/ 0 h 18"/>
                <a:gd name="T22" fmla="*/ 18 w 18"/>
                <a:gd name="T23" fmla="*/ 0 h 18"/>
                <a:gd name="T24" fmla="*/ 18 w 18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18"/>
                <a:gd name="T41" fmla="*/ 18 w 18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18">
                  <a:moveTo>
                    <a:pt x="18" y="0"/>
                  </a:moveTo>
                  <a:lnTo>
                    <a:pt x="18" y="0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44" name="Freeform 175"/>
            <p:cNvSpPr>
              <a:spLocks/>
            </p:cNvSpPr>
            <p:nvPr/>
          </p:nvSpPr>
          <p:spPr bwMode="auto">
            <a:xfrm>
              <a:off x="4182" y="2157"/>
              <a:ext cx="18" cy="5"/>
            </a:xfrm>
            <a:custGeom>
              <a:avLst/>
              <a:gdLst>
                <a:gd name="T0" fmla="*/ 18 w 18"/>
                <a:gd name="T1" fmla="*/ 5 h 5"/>
                <a:gd name="T2" fmla="*/ 18 w 18"/>
                <a:gd name="T3" fmla="*/ 5 h 5"/>
                <a:gd name="T4" fmla="*/ 18 w 18"/>
                <a:gd name="T5" fmla="*/ 5 h 5"/>
                <a:gd name="T6" fmla="*/ 12 w 18"/>
                <a:gd name="T7" fmla="*/ 5 h 5"/>
                <a:gd name="T8" fmla="*/ 12 w 18"/>
                <a:gd name="T9" fmla="*/ 5 h 5"/>
                <a:gd name="T10" fmla="*/ 6 w 18"/>
                <a:gd name="T11" fmla="*/ 0 h 5"/>
                <a:gd name="T12" fmla="*/ 6 w 18"/>
                <a:gd name="T13" fmla="*/ 0 h 5"/>
                <a:gd name="T14" fmla="*/ 0 w 18"/>
                <a:gd name="T15" fmla="*/ 0 h 5"/>
                <a:gd name="T16" fmla="*/ 0 w 18"/>
                <a:gd name="T17" fmla="*/ 0 h 5"/>
                <a:gd name="T18" fmla="*/ 0 w 18"/>
                <a:gd name="T19" fmla="*/ 0 h 5"/>
                <a:gd name="T20" fmla="*/ 0 w 18"/>
                <a:gd name="T21" fmla="*/ 5 h 5"/>
                <a:gd name="T22" fmla="*/ 6 w 18"/>
                <a:gd name="T23" fmla="*/ 5 h 5"/>
                <a:gd name="T24" fmla="*/ 6 w 18"/>
                <a:gd name="T25" fmla="*/ 5 h 5"/>
                <a:gd name="T26" fmla="*/ 12 w 18"/>
                <a:gd name="T27" fmla="*/ 5 h 5"/>
                <a:gd name="T28" fmla="*/ 12 w 18"/>
                <a:gd name="T29" fmla="*/ 5 h 5"/>
                <a:gd name="T30" fmla="*/ 18 w 18"/>
                <a:gd name="T31" fmla="*/ 5 h 5"/>
                <a:gd name="T32" fmla="*/ 18 w 18"/>
                <a:gd name="T33" fmla="*/ 5 h 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5"/>
                <a:gd name="T53" fmla="*/ 18 w 18"/>
                <a:gd name="T54" fmla="*/ 5 h 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5">
                  <a:moveTo>
                    <a:pt x="18" y="5"/>
                  </a:moveTo>
                  <a:lnTo>
                    <a:pt x="18" y="5"/>
                  </a:lnTo>
                  <a:lnTo>
                    <a:pt x="12" y="5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6" y="5"/>
                  </a:lnTo>
                  <a:lnTo>
                    <a:pt x="12" y="5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45" name="Freeform 176"/>
            <p:cNvSpPr>
              <a:spLocks/>
            </p:cNvSpPr>
            <p:nvPr/>
          </p:nvSpPr>
          <p:spPr bwMode="auto">
            <a:xfrm>
              <a:off x="4176" y="2168"/>
              <a:ext cx="24" cy="6"/>
            </a:xfrm>
            <a:custGeom>
              <a:avLst/>
              <a:gdLst>
                <a:gd name="T0" fmla="*/ 24 w 24"/>
                <a:gd name="T1" fmla="*/ 0 h 6"/>
                <a:gd name="T2" fmla="*/ 18 w 24"/>
                <a:gd name="T3" fmla="*/ 0 h 6"/>
                <a:gd name="T4" fmla="*/ 18 w 24"/>
                <a:gd name="T5" fmla="*/ 0 h 6"/>
                <a:gd name="T6" fmla="*/ 12 w 24"/>
                <a:gd name="T7" fmla="*/ 0 h 6"/>
                <a:gd name="T8" fmla="*/ 12 w 24"/>
                <a:gd name="T9" fmla="*/ 0 h 6"/>
                <a:gd name="T10" fmla="*/ 6 w 24"/>
                <a:gd name="T11" fmla="*/ 0 h 6"/>
                <a:gd name="T12" fmla="*/ 6 w 24"/>
                <a:gd name="T13" fmla="*/ 0 h 6"/>
                <a:gd name="T14" fmla="*/ 0 w 24"/>
                <a:gd name="T15" fmla="*/ 0 h 6"/>
                <a:gd name="T16" fmla="*/ 0 w 24"/>
                <a:gd name="T17" fmla="*/ 0 h 6"/>
                <a:gd name="T18" fmla="*/ 0 w 24"/>
                <a:gd name="T19" fmla="*/ 6 h 6"/>
                <a:gd name="T20" fmla="*/ 0 w 24"/>
                <a:gd name="T21" fmla="*/ 6 h 6"/>
                <a:gd name="T22" fmla="*/ 6 w 24"/>
                <a:gd name="T23" fmla="*/ 6 h 6"/>
                <a:gd name="T24" fmla="*/ 12 w 24"/>
                <a:gd name="T25" fmla="*/ 6 h 6"/>
                <a:gd name="T26" fmla="*/ 12 w 24"/>
                <a:gd name="T27" fmla="*/ 0 h 6"/>
                <a:gd name="T28" fmla="*/ 18 w 24"/>
                <a:gd name="T29" fmla="*/ 0 h 6"/>
                <a:gd name="T30" fmla="*/ 18 w 24"/>
                <a:gd name="T31" fmla="*/ 0 h 6"/>
                <a:gd name="T32" fmla="*/ 24 w 24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24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46" name="Freeform 177"/>
            <p:cNvSpPr>
              <a:spLocks/>
            </p:cNvSpPr>
            <p:nvPr/>
          </p:nvSpPr>
          <p:spPr bwMode="auto">
            <a:xfrm>
              <a:off x="4188" y="2145"/>
              <a:ext cx="24" cy="17"/>
            </a:xfrm>
            <a:custGeom>
              <a:avLst/>
              <a:gdLst>
                <a:gd name="T0" fmla="*/ 24 w 24"/>
                <a:gd name="T1" fmla="*/ 17 h 17"/>
                <a:gd name="T2" fmla="*/ 18 w 24"/>
                <a:gd name="T3" fmla="*/ 17 h 17"/>
                <a:gd name="T4" fmla="*/ 18 w 24"/>
                <a:gd name="T5" fmla="*/ 12 h 17"/>
                <a:gd name="T6" fmla="*/ 12 w 24"/>
                <a:gd name="T7" fmla="*/ 12 h 17"/>
                <a:gd name="T8" fmla="*/ 6 w 24"/>
                <a:gd name="T9" fmla="*/ 12 h 17"/>
                <a:gd name="T10" fmla="*/ 6 w 24"/>
                <a:gd name="T11" fmla="*/ 6 h 17"/>
                <a:gd name="T12" fmla="*/ 0 w 24"/>
                <a:gd name="T13" fmla="*/ 6 h 17"/>
                <a:gd name="T14" fmla="*/ 0 w 24"/>
                <a:gd name="T15" fmla="*/ 0 h 17"/>
                <a:gd name="T16" fmla="*/ 0 w 24"/>
                <a:gd name="T17" fmla="*/ 0 h 17"/>
                <a:gd name="T18" fmla="*/ 0 w 24"/>
                <a:gd name="T19" fmla="*/ 0 h 17"/>
                <a:gd name="T20" fmla="*/ 6 w 24"/>
                <a:gd name="T21" fmla="*/ 0 h 17"/>
                <a:gd name="T22" fmla="*/ 6 w 24"/>
                <a:gd name="T23" fmla="*/ 6 h 17"/>
                <a:gd name="T24" fmla="*/ 12 w 24"/>
                <a:gd name="T25" fmla="*/ 6 h 17"/>
                <a:gd name="T26" fmla="*/ 12 w 24"/>
                <a:gd name="T27" fmla="*/ 12 h 17"/>
                <a:gd name="T28" fmla="*/ 18 w 24"/>
                <a:gd name="T29" fmla="*/ 12 h 17"/>
                <a:gd name="T30" fmla="*/ 18 w 24"/>
                <a:gd name="T31" fmla="*/ 17 h 17"/>
                <a:gd name="T32" fmla="*/ 24 w 24"/>
                <a:gd name="T33" fmla="*/ 17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7"/>
                <a:gd name="T53" fmla="*/ 24 w 24"/>
                <a:gd name="T54" fmla="*/ 17 h 1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7">
                  <a:moveTo>
                    <a:pt x="24" y="17"/>
                  </a:moveTo>
                  <a:lnTo>
                    <a:pt x="18" y="17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17"/>
                  </a:lnTo>
                  <a:lnTo>
                    <a:pt x="24" y="17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47" name="Freeform 178"/>
            <p:cNvSpPr>
              <a:spLocks/>
            </p:cNvSpPr>
            <p:nvPr/>
          </p:nvSpPr>
          <p:spPr bwMode="auto">
            <a:xfrm>
              <a:off x="4313" y="2151"/>
              <a:ext cx="6" cy="23"/>
            </a:xfrm>
            <a:custGeom>
              <a:avLst/>
              <a:gdLst>
                <a:gd name="T0" fmla="*/ 0 w 6"/>
                <a:gd name="T1" fmla="*/ 23 h 23"/>
                <a:gd name="T2" fmla="*/ 0 w 6"/>
                <a:gd name="T3" fmla="*/ 17 h 23"/>
                <a:gd name="T4" fmla="*/ 0 w 6"/>
                <a:gd name="T5" fmla="*/ 11 h 23"/>
                <a:gd name="T6" fmla="*/ 0 w 6"/>
                <a:gd name="T7" fmla="*/ 0 h 23"/>
                <a:gd name="T8" fmla="*/ 0 w 6"/>
                <a:gd name="T9" fmla="*/ 0 h 23"/>
                <a:gd name="T10" fmla="*/ 6 w 6"/>
                <a:gd name="T11" fmla="*/ 0 h 23"/>
                <a:gd name="T12" fmla="*/ 6 w 6"/>
                <a:gd name="T13" fmla="*/ 6 h 23"/>
                <a:gd name="T14" fmla="*/ 0 w 6"/>
                <a:gd name="T15" fmla="*/ 17 h 23"/>
                <a:gd name="T16" fmla="*/ 0 w 6"/>
                <a:gd name="T17" fmla="*/ 23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3"/>
                <a:gd name="T29" fmla="*/ 6 w 6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3">
                  <a:moveTo>
                    <a:pt x="0" y="23"/>
                  </a:moveTo>
                  <a:lnTo>
                    <a:pt x="0" y="17"/>
                  </a:lnTo>
                  <a:lnTo>
                    <a:pt x="0" y="11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17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48" name="Freeform 179"/>
            <p:cNvSpPr>
              <a:spLocks/>
            </p:cNvSpPr>
            <p:nvPr/>
          </p:nvSpPr>
          <p:spPr bwMode="auto">
            <a:xfrm>
              <a:off x="4319" y="2151"/>
              <a:ext cx="12" cy="29"/>
            </a:xfrm>
            <a:custGeom>
              <a:avLst/>
              <a:gdLst>
                <a:gd name="T0" fmla="*/ 0 w 12"/>
                <a:gd name="T1" fmla="*/ 29 h 29"/>
                <a:gd name="T2" fmla="*/ 0 w 12"/>
                <a:gd name="T3" fmla="*/ 23 h 29"/>
                <a:gd name="T4" fmla="*/ 0 w 12"/>
                <a:gd name="T5" fmla="*/ 11 h 29"/>
                <a:gd name="T6" fmla="*/ 6 w 12"/>
                <a:gd name="T7" fmla="*/ 6 h 29"/>
                <a:gd name="T8" fmla="*/ 6 w 12"/>
                <a:gd name="T9" fmla="*/ 0 h 29"/>
                <a:gd name="T10" fmla="*/ 12 w 12"/>
                <a:gd name="T11" fmla="*/ 6 h 29"/>
                <a:gd name="T12" fmla="*/ 6 w 12"/>
                <a:gd name="T13" fmla="*/ 11 h 29"/>
                <a:gd name="T14" fmla="*/ 6 w 12"/>
                <a:gd name="T15" fmla="*/ 23 h 29"/>
                <a:gd name="T16" fmla="*/ 0 w 12"/>
                <a:gd name="T17" fmla="*/ 29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29"/>
                <a:gd name="T29" fmla="*/ 12 w 12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29">
                  <a:moveTo>
                    <a:pt x="0" y="29"/>
                  </a:moveTo>
                  <a:lnTo>
                    <a:pt x="0" y="23"/>
                  </a:lnTo>
                  <a:lnTo>
                    <a:pt x="0" y="11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6"/>
                  </a:lnTo>
                  <a:lnTo>
                    <a:pt x="6" y="11"/>
                  </a:lnTo>
                  <a:lnTo>
                    <a:pt x="6" y="23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49" name="Freeform 180"/>
            <p:cNvSpPr>
              <a:spLocks/>
            </p:cNvSpPr>
            <p:nvPr/>
          </p:nvSpPr>
          <p:spPr bwMode="auto">
            <a:xfrm>
              <a:off x="4295" y="2139"/>
              <a:ext cx="6" cy="29"/>
            </a:xfrm>
            <a:custGeom>
              <a:avLst/>
              <a:gdLst>
                <a:gd name="T0" fmla="*/ 6 w 6"/>
                <a:gd name="T1" fmla="*/ 29 h 29"/>
                <a:gd name="T2" fmla="*/ 6 w 6"/>
                <a:gd name="T3" fmla="*/ 23 h 29"/>
                <a:gd name="T4" fmla="*/ 0 w 6"/>
                <a:gd name="T5" fmla="*/ 18 h 29"/>
                <a:gd name="T6" fmla="*/ 0 w 6"/>
                <a:gd name="T7" fmla="*/ 6 h 29"/>
                <a:gd name="T8" fmla="*/ 6 w 6"/>
                <a:gd name="T9" fmla="*/ 0 h 29"/>
                <a:gd name="T10" fmla="*/ 6 w 6"/>
                <a:gd name="T11" fmla="*/ 6 h 29"/>
                <a:gd name="T12" fmla="*/ 6 w 6"/>
                <a:gd name="T13" fmla="*/ 12 h 29"/>
                <a:gd name="T14" fmla="*/ 6 w 6"/>
                <a:gd name="T15" fmla="*/ 18 h 29"/>
                <a:gd name="T16" fmla="*/ 6 w 6"/>
                <a:gd name="T17" fmla="*/ 29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9"/>
                <a:gd name="T29" fmla="*/ 6 w 6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9">
                  <a:moveTo>
                    <a:pt x="6" y="29"/>
                  </a:moveTo>
                  <a:lnTo>
                    <a:pt x="6" y="23"/>
                  </a:lnTo>
                  <a:lnTo>
                    <a:pt x="0" y="18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6" y="2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50" name="Freeform 181"/>
            <p:cNvSpPr>
              <a:spLocks/>
            </p:cNvSpPr>
            <p:nvPr/>
          </p:nvSpPr>
          <p:spPr bwMode="auto">
            <a:xfrm>
              <a:off x="4283" y="2133"/>
              <a:ext cx="6" cy="29"/>
            </a:xfrm>
            <a:custGeom>
              <a:avLst/>
              <a:gdLst>
                <a:gd name="T0" fmla="*/ 6 w 6"/>
                <a:gd name="T1" fmla="*/ 29 h 29"/>
                <a:gd name="T2" fmla="*/ 6 w 6"/>
                <a:gd name="T3" fmla="*/ 24 h 29"/>
                <a:gd name="T4" fmla="*/ 0 w 6"/>
                <a:gd name="T5" fmla="*/ 12 h 29"/>
                <a:gd name="T6" fmla="*/ 0 w 6"/>
                <a:gd name="T7" fmla="*/ 6 h 29"/>
                <a:gd name="T8" fmla="*/ 0 w 6"/>
                <a:gd name="T9" fmla="*/ 0 h 29"/>
                <a:gd name="T10" fmla="*/ 6 w 6"/>
                <a:gd name="T11" fmla="*/ 6 h 29"/>
                <a:gd name="T12" fmla="*/ 6 w 6"/>
                <a:gd name="T13" fmla="*/ 12 h 29"/>
                <a:gd name="T14" fmla="*/ 6 w 6"/>
                <a:gd name="T15" fmla="*/ 24 h 29"/>
                <a:gd name="T16" fmla="*/ 6 w 6"/>
                <a:gd name="T17" fmla="*/ 29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9"/>
                <a:gd name="T29" fmla="*/ 6 w 6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9">
                  <a:moveTo>
                    <a:pt x="6" y="29"/>
                  </a:moveTo>
                  <a:lnTo>
                    <a:pt x="6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6" y="24"/>
                  </a:lnTo>
                  <a:lnTo>
                    <a:pt x="6" y="2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51" name="Freeform 182"/>
            <p:cNvSpPr>
              <a:spLocks/>
            </p:cNvSpPr>
            <p:nvPr/>
          </p:nvSpPr>
          <p:spPr bwMode="auto">
            <a:xfrm>
              <a:off x="4266" y="2127"/>
              <a:ext cx="12" cy="30"/>
            </a:xfrm>
            <a:custGeom>
              <a:avLst/>
              <a:gdLst>
                <a:gd name="T0" fmla="*/ 12 w 12"/>
                <a:gd name="T1" fmla="*/ 30 h 30"/>
                <a:gd name="T2" fmla="*/ 6 w 12"/>
                <a:gd name="T3" fmla="*/ 24 h 30"/>
                <a:gd name="T4" fmla="*/ 0 w 12"/>
                <a:gd name="T5" fmla="*/ 12 h 30"/>
                <a:gd name="T6" fmla="*/ 0 w 12"/>
                <a:gd name="T7" fmla="*/ 0 h 30"/>
                <a:gd name="T8" fmla="*/ 0 w 12"/>
                <a:gd name="T9" fmla="*/ 0 h 30"/>
                <a:gd name="T10" fmla="*/ 6 w 12"/>
                <a:gd name="T11" fmla="*/ 6 h 30"/>
                <a:gd name="T12" fmla="*/ 6 w 12"/>
                <a:gd name="T13" fmla="*/ 12 h 30"/>
                <a:gd name="T14" fmla="*/ 12 w 12"/>
                <a:gd name="T15" fmla="*/ 24 h 30"/>
                <a:gd name="T16" fmla="*/ 12 w 12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12" y="30"/>
                  </a:moveTo>
                  <a:lnTo>
                    <a:pt x="6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24"/>
                  </a:lnTo>
                  <a:lnTo>
                    <a:pt x="12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52" name="Freeform 183"/>
            <p:cNvSpPr>
              <a:spLocks/>
            </p:cNvSpPr>
            <p:nvPr/>
          </p:nvSpPr>
          <p:spPr bwMode="auto">
            <a:xfrm>
              <a:off x="4230" y="2121"/>
              <a:ext cx="18" cy="36"/>
            </a:xfrm>
            <a:custGeom>
              <a:avLst/>
              <a:gdLst>
                <a:gd name="T0" fmla="*/ 18 w 18"/>
                <a:gd name="T1" fmla="*/ 36 h 36"/>
                <a:gd name="T2" fmla="*/ 18 w 18"/>
                <a:gd name="T3" fmla="*/ 36 h 36"/>
                <a:gd name="T4" fmla="*/ 12 w 18"/>
                <a:gd name="T5" fmla="*/ 30 h 36"/>
                <a:gd name="T6" fmla="*/ 12 w 18"/>
                <a:gd name="T7" fmla="*/ 24 h 36"/>
                <a:gd name="T8" fmla="*/ 6 w 18"/>
                <a:gd name="T9" fmla="*/ 18 h 36"/>
                <a:gd name="T10" fmla="*/ 6 w 18"/>
                <a:gd name="T11" fmla="*/ 12 h 36"/>
                <a:gd name="T12" fmla="*/ 0 w 18"/>
                <a:gd name="T13" fmla="*/ 6 h 36"/>
                <a:gd name="T14" fmla="*/ 0 w 18"/>
                <a:gd name="T15" fmla="*/ 6 h 36"/>
                <a:gd name="T16" fmla="*/ 6 w 18"/>
                <a:gd name="T17" fmla="*/ 0 h 36"/>
                <a:gd name="T18" fmla="*/ 6 w 18"/>
                <a:gd name="T19" fmla="*/ 0 h 36"/>
                <a:gd name="T20" fmla="*/ 6 w 18"/>
                <a:gd name="T21" fmla="*/ 6 h 36"/>
                <a:gd name="T22" fmla="*/ 12 w 18"/>
                <a:gd name="T23" fmla="*/ 12 h 36"/>
                <a:gd name="T24" fmla="*/ 12 w 18"/>
                <a:gd name="T25" fmla="*/ 18 h 36"/>
                <a:gd name="T26" fmla="*/ 12 w 18"/>
                <a:gd name="T27" fmla="*/ 24 h 36"/>
                <a:gd name="T28" fmla="*/ 18 w 18"/>
                <a:gd name="T29" fmla="*/ 30 h 36"/>
                <a:gd name="T30" fmla="*/ 18 w 18"/>
                <a:gd name="T31" fmla="*/ 36 h 36"/>
                <a:gd name="T32" fmla="*/ 18 w 18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6"/>
                <a:gd name="T53" fmla="*/ 18 w 18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6">
                  <a:moveTo>
                    <a:pt x="18" y="36"/>
                  </a:moveTo>
                  <a:lnTo>
                    <a:pt x="18" y="36"/>
                  </a:lnTo>
                  <a:lnTo>
                    <a:pt x="12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2" y="24"/>
                  </a:lnTo>
                  <a:lnTo>
                    <a:pt x="18" y="30"/>
                  </a:lnTo>
                  <a:lnTo>
                    <a:pt x="18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53" name="Freeform 184"/>
            <p:cNvSpPr>
              <a:spLocks/>
            </p:cNvSpPr>
            <p:nvPr/>
          </p:nvSpPr>
          <p:spPr bwMode="auto">
            <a:xfrm>
              <a:off x="4200" y="2127"/>
              <a:ext cx="24" cy="35"/>
            </a:xfrm>
            <a:custGeom>
              <a:avLst/>
              <a:gdLst>
                <a:gd name="T0" fmla="*/ 24 w 24"/>
                <a:gd name="T1" fmla="*/ 35 h 35"/>
                <a:gd name="T2" fmla="*/ 18 w 24"/>
                <a:gd name="T3" fmla="*/ 30 h 35"/>
                <a:gd name="T4" fmla="*/ 18 w 24"/>
                <a:gd name="T5" fmla="*/ 30 h 35"/>
                <a:gd name="T6" fmla="*/ 12 w 24"/>
                <a:gd name="T7" fmla="*/ 24 h 35"/>
                <a:gd name="T8" fmla="*/ 6 w 24"/>
                <a:gd name="T9" fmla="*/ 18 h 35"/>
                <a:gd name="T10" fmla="*/ 6 w 24"/>
                <a:gd name="T11" fmla="*/ 12 h 35"/>
                <a:gd name="T12" fmla="*/ 0 w 24"/>
                <a:gd name="T13" fmla="*/ 6 h 35"/>
                <a:gd name="T14" fmla="*/ 0 w 24"/>
                <a:gd name="T15" fmla="*/ 6 h 35"/>
                <a:gd name="T16" fmla="*/ 0 w 24"/>
                <a:gd name="T17" fmla="*/ 0 h 35"/>
                <a:gd name="T18" fmla="*/ 6 w 24"/>
                <a:gd name="T19" fmla="*/ 0 h 35"/>
                <a:gd name="T20" fmla="*/ 6 w 24"/>
                <a:gd name="T21" fmla="*/ 6 h 35"/>
                <a:gd name="T22" fmla="*/ 6 w 24"/>
                <a:gd name="T23" fmla="*/ 12 h 35"/>
                <a:gd name="T24" fmla="*/ 12 w 24"/>
                <a:gd name="T25" fmla="*/ 18 h 35"/>
                <a:gd name="T26" fmla="*/ 12 w 24"/>
                <a:gd name="T27" fmla="*/ 24 h 35"/>
                <a:gd name="T28" fmla="*/ 18 w 24"/>
                <a:gd name="T29" fmla="*/ 30 h 35"/>
                <a:gd name="T30" fmla="*/ 18 w 24"/>
                <a:gd name="T31" fmla="*/ 35 h 35"/>
                <a:gd name="T32" fmla="*/ 24 w 24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5"/>
                <a:gd name="T53" fmla="*/ 24 w 24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5">
                  <a:moveTo>
                    <a:pt x="24" y="35"/>
                  </a:moveTo>
                  <a:lnTo>
                    <a:pt x="18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2" y="24"/>
                  </a:lnTo>
                  <a:lnTo>
                    <a:pt x="18" y="30"/>
                  </a:lnTo>
                  <a:lnTo>
                    <a:pt x="18" y="35"/>
                  </a:lnTo>
                  <a:lnTo>
                    <a:pt x="24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54" name="Freeform 185"/>
            <p:cNvSpPr>
              <a:spLocks/>
            </p:cNvSpPr>
            <p:nvPr/>
          </p:nvSpPr>
          <p:spPr bwMode="auto">
            <a:xfrm>
              <a:off x="4248" y="2127"/>
              <a:ext cx="18" cy="30"/>
            </a:xfrm>
            <a:custGeom>
              <a:avLst/>
              <a:gdLst>
                <a:gd name="T0" fmla="*/ 18 w 18"/>
                <a:gd name="T1" fmla="*/ 30 h 30"/>
                <a:gd name="T2" fmla="*/ 12 w 18"/>
                <a:gd name="T3" fmla="*/ 30 h 30"/>
                <a:gd name="T4" fmla="*/ 12 w 18"/>
                <a:gd name="T5" fmla="*/ 24 h 30"/>
                <a:gd name="T6" fmla="*/ 6 w 18"/>
                <a:gd name="T7" fmla="*/ 18 h 30"/>
                <a:gd name="T8" fmla="*/ 0 w 18"/>
                <a:gd name="T9" fmla="*/ 12 h 30"/>
                <a:gd name="T10" fmla="*/ 0 w 18"/>
                <a:gd name="T11" fmla="*/ 6 h 30"/>
                <a:gd name="T12" fmla="*/ 0 w 18"/>
                <a:gd name="T13" fmla="*/ 6 h 30"/>
                <a:gd name="T14" fmla="*/ 0 w 18"/>
                <a:gd name="T15" fmla="*/ 0 h 30"/>
                <a:gd name="T16" fmla="*/ 0 w 18"/>
                <a:gd name="T17" fmla="*/ 0 h 30"/>
                <a:gd name="T18" fmla="*/ 0 w 18"/>
                <a:gd name="T19" fmla="*/ 0 h 30"/>
                <a:gd name="T20" fmla="*/ 6 w 18"/>
                <a:gd name="T21" fmla="*/ 6 h 30"/>
                <a:gd name="T22" fmla="*/ 6 w 18"/>
                <a:gd name="T23" fmla="*/ 6 h 30"/>
                <a:gd name="T24" fmla="*/ 6 w 18"/>
                <a:gd name="T25" fmla="*/ 12 h 30"/>
                <a:gd name="T26" fmla="*/ 12 w 18"/>
                <a:gd name="T27" fmla="*/ 18 h 30"/>
                <a:gd name="T28" fmla="*/ 12 w 18"/>
                <a:gd name="T29" fmla="*/ 24 h 30"/>
                <a:gd name="T30" fmla="*/ 12 w 18"/>
                <a:gd name="T31" fmla="*/ 30 h 30"/>
                <a:gd name="T32" fmla="*/ 18 w 18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0"/>
                <a:gd name="T53" fmla="*/ 18 w 1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0">
                  <a:moveTo>
                    <a:pt x="18" y="30"/>
                  </a:moveTo>
                  <a:lnTo>
                    <a:pt x="12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2" y="24"/>
                  </a:lnTo>
                  <a:lnTo>
                    <a:pt x="12" y="30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55" name="Freeform 186"/>
            <p:cNvSpPr>
              <a:spLocks/>
            </p:cNvSpPr>
            <p:nvPr/>
          </p:nvSpPr>
          <p:spPr bwMode="auto">
            <a:xfrm>
              <a:off x="4236" y="2157"/>
              <a:ext cx="24" cy="41"/>
            </a:xfrm>
            <a:custGeom>
              <a:avLst/>
              <a:gdLst>
                <a:gd name="T0" fmla="*/ 0 w 24"/>
                <a:gd name="T1" fmla="*/ 41 h 41"/>
                <a:gd name="T2" fmla="*/ 0 w 24"/>
                <a:gd name="T3" fmla="*/ 41 h 41"/>
                <a:gd name="T4" fmla="*/ 0 w 24"/>
                <a:gd name="T5" fmla="*/ 35 h 41"/>
                <a:gd name="T6" fmla="*/ 0 w 24"/>
                <a:gd name="T7" fmla="*/ 29 h 41"/>
                <a:gd name="T8" fmla="*/ 6 w 24"/>
                <a:gd name="T9" fmla="*/ 23 h 41"/>
                <a:gd name="T10" fmla="*/ 12 w 24"/>
                <a:gd name="T11" fmla="*/ 11 h 41"/>
                <a:gd name="T12" fmla="*/ 18 w 24"/>
                <a:gd name="T13" fmla="*/ 5 h 41"/>
                <a:gd name="T14" fmla="*/ 24 w 24"/>
                <a:gd name="T15" fmla="*/ 0 h 41"/>
                <a:gd name="T16" fmla="*/ 24 w 24"/>
                <a:gd name="T17" fmla="*/ 0 h 41"/>
                <a:gd name="T18" fmla="*/ 24 w 24"/>
                <a:gd name="T19" fmla="*/ 0 h 41"/>
                <a:gd name="T20" fmla="*/ 24 w 24"/>
                <a:gd name="T21" fmla="*/ 5 h 41"/>
                <a:gd name="T22" fmla="*/ 18 w 24"/>
                <a:gd name="T23" fmla="*/ 17 h 41"/>
                <a:gd name="T24" fmla="*/ 12 w 24"/>
                <a:gd name="T25" fmla="*/ 23 h 41"/>
                <a:gd name="T26" fmla="*/ 6 w 24"/>
                <a:gd name="T27" fmla="*/ 29 h 41"/>
                <a:gd name="T28" fmla="*/ 6 w 24"/>
                <a:gd name="T29" fmla="*/ 35 h 41"/>
                <a:gd name="T30" fmla="*/ 0 w 24"/>
                <a:gd name="T31" fmla="*/ 41 h 41"/>
                <a:gd name="T32" fmla="*/ 0 w 24"/>
                <a:gd name="T33" fmla="*/ 41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1"/>
                <a:gd name="T53" fmla="*/ 24 w 24"/>
                <a:gd name="T54" fmla="*/ 41 h 4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1">
                  <a:moveTo>
                    <a:pt x="0" y="41"/>
                  </a:moveTo>
                  <a:lnTo>
                    <a:pt x="0" y="41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6" y="23"/>
                  </a:lnTo>
                  <a:lnTo>
                    <a:pt x="12" y="11"/>
                  </a:lnTo>
                  <a:lnTo>
                    <a:pt x="18" y="5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18" y="17"/>
                  </a:lnTo>
                  <a:lnTo>
                    <a:pt x="12" y="23"/>
                  </a:lnTo>
                  <a:lnTo>
                    <a:pt x="6" y="29"/>
                  </a:lnTo>
                  <a:lnTo>
                    <a:pt x="6" y="35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56" name="Freeform 187"/>
            <p:cNvSpPr>
              <a:spLocks/>
            </p:cNvSpPr>
            <p:nvPr/>
          </p:nvSpPr>
          <p:spPr bwMode="auto">
            <a:xfrm>
              <a:off x="4212" y="2157"/>
              <a:ext cx="24" cy="35"/>
            </a:xfrm>
            <a:custGeom>
              <a:avLst/>
              <a:gdLst>
                <a:gd name="T0" fmla="*/ 0 w 24"/>
                <a:gd name="T1" fmla="*/ 35 h 35"/>
                <a:gd name="T2" fmla="*/ 0 w 24"/>
                <a:gd name="T3" fmla="*/ 35 h 35"/>
                <a:gd name="T4" fmla="*/ 6 w 24"/>
                <a:gd name="T5" fmla="*/ 29 h 35"/>
                <a:gd name="T6" fmla="*/ 6 w 24"/>
                <a:gd name="T7" fmla="*/ 23 h 35"/>
                <a:gd name="T8" fmla="*/ 6 w 24"/>
                <a:gd name="T9" fmla="*/ 17 h 35"/>
                <a:gd name="T10" fmla="*/ 12 w 24"/>
                <a:gd name="T11" fmla="*/ 11 h 35"/>
                <a:gd name="T12" fmla="*/ 18 w 24"/>
                <a:gd name="T13" fmla="*/ 5 h 35"/>
                <a:gd name="T14" fmla="*/ 24 w 24"/>
                <a:gd name="T15" fmla="*/ 5 h 35"/>
                <a:gd name="T16" fmla="*/ 24 w 24"/>
                <a:gd name="T17" fmla="*/ 0 h 35"/>
                <a:gd name="T18" fmla="*/ 24 w 24"/>
                <a:gd name="T19" fmla="*/ 5 h 35"/>
                <a:gd name="T20" fmla="*/ 24 w 24"/>
                <a:gd name="T21" fmla="*/ 11 h 35"/>
                <a:gd name="T22" fmla="*/ 18 w 24"/>
                <a:gd name="T23" fmla="*/ 17 h 35"/>
                <a:gd name="T24" fmla="*/ 12 w 24"/>
                <a:gd name="T25" fmla="*/ 23 h 35"/>
                <a:gd name="T26" fmla="*/ 12 w 24"/>
                <a:gd name="T27" fmla="*/ 29 h 35"/>
                <a:gd name="T28" fmla="*/ 6 w 24"/>
                <a:gd name="T29" fmla="*/ 29 h 35"/>
                <a:gd name="T30" fmla="*/ 6 w 24"/>
                <a:gd name="T31" fmla="*/ 35 h 35"/>
                <a:gd name="T32" fmla="*/ 0 w 24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5"/>
                <a:gd name="T53" fmla="*/ 24 w 24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5">
                  <a:moveTo>
                    <a:pt x="0" y="35"/>
                  </a:moveTo>
                  <a:lnTo>
                    <a:pt x="0" y="35"/>
                  </a:lnTo>
                  <a:lnTo>
                    <a:pt x="6" y="29"/>
                  </a:lnTo>
                  <a:lnTo>
                    <a:pt x="6" y="23"/>
                  </a:lnTo>
                  <a:lnTo>
                    <a:pt x="6" y="17"/>
                  </a:lnTo>
                  <a:lnTo>
                    <a:pt x="12" y="11"/>
                  </a:lnTo>
                  <a:lnTo>
                    <a:pt x="18" y="5"/>
                  </a:lnTo>
                  <a:lnTo>
                    <a:pt x="24" y="5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24" y="11"/>
                  </a:lnTo>
                  <a:lnTo>
                    <a:pt x="18" y="17"/>
                  </a:lnTo>
                  <a:lnTo>
                    <a:pt x="12" y="23"/>
                  </a:lnTo>
                  <a:lnTo>
                    <a:pt x="12" y="29"/>
                  </a:lnTo>
                  <a:lnTo>
                    <a:pt x="6" y="29"/>
                  </a:lnTo>
                  <a:lnTo>
                    <a:pt x="6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57" name="Freeform 188"/>
            <p:cNvSpPr>
              <a:spLocks/>
            </p:cNvSpPr>
            <p:nvPr/>
          </p:nvSpPr>
          <p:spPr bwMode="auto">
            <a:xfrm>
              <a:off x="4212" y="2127"/>
              <a:ext cx="24" cy="35"/>
            </a:xfrm>
            <a:custGeom>
              <a:avLst/>
              <a:gdLst>
                <a:gd name="T0" fmla="*/ 24 w 24"/>
                <a:gd name="T1" fmla="*/ 35 h 35"/>
                <a:gd name="T2" fmla="*/ 24 w 24"/>
                <a:gd name="T3" fmla="*/ 30 h 35"/>
                <a:gd name="T4" fmla="*/ 18 w 24"/>
                <a:gd name="T5" fmla="*/ 24 h 35"/>
                <a:gd name="T6" fmla="*/ 12 w 24"/>
                <a:gd name="T7" fmla="*/ 18 h 35"/>
                <a:gd name="T8" fmla="*/ 12 w 24"/>
                <a:gd name="T9" fmla="*/ 18 h 35"/>
                <a:gd name="T10" fmla="*/ 6 w 24"/>
                <a:gd name="T11" fmla="*/ 12 h 35"/>
                <a:gd name="T12" fmla="*/ 6 w 24"/>
                <a:gd name="T13" fmla="*/ 6 h 35"/>
                <a:gd name="T14" fmla="*/ 0 w 24"/>
                <a:gd name="T15" fmla="*/ 0 h 35"/>
                <a:gd name="T16" fmla="*/ 6 w 24"/>
                <a:gd name="T17" fmla="*/ 0 h 35"/>
                <a:gd name="T18" fmla="*/ 6 w 24"/>
                <a:gd name="T19" fmla="*/ 0 h 35"/>
                <a:gd name="T20" fmla="*/ 6 w 24"/>
                <a:gd name="T21" fmla="*/ 0 h 35"/>
                <a:gd name="T22" fmla="*/ 12 w 24"/>
                <a:gd name="T23" fmla="*/ 6 h 35"/>
                <a:gd name="T24" fmla="*/ 12 w 24"/>
                <a:gd name="T25" fmla="*/ 12 h 35"/>
                <a:gd name="T26" fmla="*/ 18 w 24"/>
                <a:gd name="T27" fmla="*/ 18 h 35"/>
                <a:gd name="T28" fmla="*/ 18 w 24"/>
                <a:gd name="T29" fmla="*/ 24 h 35"/>
                <a:gd name="T30" fmla="*/ 24 w 24"/>
                <a:gd name="T31" fmla="*/ 30 h 35"/>
                <a:gd name="T32" fmla="*/ 24 w 24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5"/>
                <a:gd name="T53" fmla="*/ 24 w 24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5">
                  <a:moveTo>
                    <a:pt x="24" y="35"/>
                  </a:moveTo>
                  <a:lnTo>
                    <a:pt x="24" y="30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24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58" name="Freeform 189"/>
            <p:cNvSpPr>
              <a:spLocks/>
            </p:cNvSpPr>
            <p:nvPr/>
          </p:nvSpPr>
          <p:spPr bwMode="auto">
            <a:xfrm>
              <a:off x="5096" y="1636"/>
              <a:ext cx="89" cy="84"/>
            </a:xfrm>
            <a:custGeom>
              <a:avLst/>
              <a:gdLst>
                <a:gd name="T0" fmla="*/ 18 w 89"/>
                <a:gd name="T1" fmla="*/ 18 h 84"/>
                <a:gd name="T2" fmla="*/ 12 w 89"/>
                <a:gd name="T3" fmla="*/ 30 h 84"/>
                <a:gd name="T4" fmla="*/ 12 w 89"/>
                <a:gd name="T5" fmla="*/ 42 h 84"/>
                <a:gd name="T6" fmla="*/ 24 w 89"/>
                <a:gd name="T7" fmla="*/ 42 h 84"/>
                <a:gd name="T8" fmla="*/ 29 w 89"/>
                <a:gd name="T9" fmla="*/ 42 h 84"/>
                <a:gd name="T10" fmla="*/ 29 w 89"/>
                <a:gd name="T11" fmla="*/ 48 h 84"/>
                <a:gd name="T12" fmla="*/ 29 w 89"/>
                <a:gd name="T13" fmla="*/ 48 h 84"/>
                <a:gd name="T14" fmla="*/ 24 w 89"/>
                <a:gd name="T15" fmla="*/ 48 h 84"/>
                <a:gd name="T16" fmla="*/ 18 w 89"/>
                <a:gd name="T17" fmla="*/ 42 h 84"/>
                <a:gd name="T18" fmla="*/ 6 w 89"/>
                <a:gd name="T19" fmla="*/ 48 h 84"/>
                <a:gd name="T20" fmla="*/ 0 w 89"/>
                <a:gd name="T21" fmla="*/ 54 h 84"/>
                <a:gd name="T22" fmla="*/ 6 w 89"/>
                <a:gd name="T23" fmla="*/ 66 h 84"/>
                <a:gd name="T24" fmla="*/ 12 w 89"/>
                <a:gd name="T25" fmla="*/ 66 h 84"/>
                <a:gd name="T26" fmla="*/ 18 w 89"/>
                <a:gd name="T27" fmla="*/ 66 h 84"/>
                <a:gd name="T28" fmla="*/ 24 w 89"/>
                <a:gd name="T29" fmla="*/ 66 h 84"/>
                <a:gd name="T30" fmla="*/ 29 w 89"/>
                <a:gd name="T31" fmla="*/ 60 h 84"/>
                <a:gd name="T32" fmla="*/ 24 w 89"/>
                <a:gd name="T33" fmla="*/ 72 h 84"/>
                <a:gd name="T34" fmla="*/ 24 w 89"/>
                <a:gd name="T35" fmla="*/ 84 h 84"/>
                <a:gd name="T36" fmla="*/ 29 w 89"/>
                <a:gd name="T37" fmla="*/ 84 h 84"/>
                <a:gd name="T38" fmla="*/ 41 w 89"/>
                <a:gd name="T39" fmla="*/ 84 h 84"/>
                <a:gd name="T40" fmla="*/ 41 w 89"/>
                <a:gd name="T41" fmla="*/ 72 h 84"/>
                <a:gd name="T42" fmla="*/ 41 w 89"/>
                <a:gd name="T43" fmla="*/ 66 h 84"/>
                <a:gd name="T44" fmla="*/ 41 w 89"/>
                <a:gd name="T45" fmla="*/ 60 h 84"/>
                <a:gd name="T46" fmla="*/ 41 w 89"/>
                <a:gd name="T47" fmla="*/ 66 h 84"/>
                <a:gd name="T48" fmla="*/ 47 w 89"/>
                <a:gd name="T49" fmla="*/ 72 h 84"/>
                <a:gd name="T50" fmla="*/ 59 w 89"/>
                <a:gd name="T51" fmla="*/ 72 h 84"/>
                <a:gd name="T52" fmla="*/ 71 w 89"/>
                <a:gd name="T53" fmla="*/ 78 h 84"/>
                <a:gd name="T54" fmla="*/ 83 w 89"/>
                <a:gd name="T55" fmla="*/ 72 h 84"/>
                <a:gd name="T56" fmla="*/ 83 w 89"/>
                <a:gd name="T57" fmla="*/ 66 h 84"/>
                <a:gd name="T58" fmla="*/ 83 w 89"/>
                <a:gd name="T59" fmla="*/ 60 h 84"/>
                <a:gd name="T60" fmla="*/ 71 w 89"/>
                <a:gd name="T61" fmla="*/ 54 h 84"/>
                <a:gd name="T62" fmla="*/ 59 w 89"/>
                <a:gd name="T63" fmla="*/ 54 h 84"/>
                <a:gd name="T64" fmla="*/ 65 w 89"/>
                <a:gd name="T65" fmla="*/ 42 h 84"/>
                <a:gd name="T66" fmla="*/ 77 w 89"/>
                <a:gd name="T67" fmla="*/ 42 h 84"/>
                <a:gd name="T68" fmla="*/ 89 w 89"/>
                <a:gd name="T69" fmla="*/ 36 h 84"/>
                <a:gd name="T70" fmla="*/ 89 w 89"/>
                <a:gd name="T71" fmla="*/ 24 h 84"/>
                <a:gd name="T72" fmla="*/ 77 w 89"/>
                <a:gd name="T73" fmla="*/ 18 h 84"/>
                <a:gd name="T74" fmla="*/ 65 w 89"/>
                <a:gd name="T75" fmla="*/ 24 h 84"/>
                <a:gd name="T76" fmla="*/ 65 w 89"/>
                <a:gd name="T77" fmla="*/ 30 h 84"/>
                <a:gd name="T78" fmla="*/ 59 w 89"/>
                <a:gd name="T79" fmla="*/ 36 h 84"/>
                <a:gd name="T80" fmla="*/ 53 w 89"/>
                <a:gd name="T81" fmla="*/ 36 h 84"/>
                <a:gd name="T82" fmla="*/ 53 w 89"/>
                <a:gd name="T83" fmla="*/ 30 h 84"/>
                <a:gd name="T84" fmla="*/ 53 w 89"/>
                <a:gd name="T85" fmla="*/ 24 h 84"/>
                <a:gd name="T86" fmla="*/ 65 w 89"/>
                <a:gd name="T87" fmla="*/ 12 h 84"/>
                <a:gd name="T88" fmla="*/ 59 w 89"/>
                <a:gd name="T89" fmla="*/ 0 h 84"/>
                <a:gd name="T90" fmla="*/ 47 w 89"/>
                <a:gd name="T91" fmla="*/ 0 h 84"/>
                <a:gd name="T92" fmla="*/ 41 w 89"/>
                <a:gd name="T93" fmla="*/ 6 h 84"/>
                <a:gd name="T94" fmla="*/ 35 w 89"/>
                <a:gd name="T95" fmla="*/ 12 h 84"/>
                <a:gd name="T96" fmla="*/ 41 w 89"/>
                <a:gd name="T97" fmla="*/ 18 h 84"/>
                <a:gd name="T98" fmla="*/ 41 w 89"/>
                <a:gd name="T99" fmla="*/ 24 h 84"/>
                <a:gd name="T100" fmla="*/ 41 w 89"/>
                <a:gd name="T101" fmla="*/ 36 h 84"/>
                <a:gd name="T102" fmla="*/ 35 w 89"/>
                <a:gd name="T103" fmla="*/ 36 h 84"/>
                <a:gd name="T104" fmla="*/ 35 w 89"/>
                <a:gd name="T105" fmla="*/ 24 h 8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84"/>
                <a:gd name="T161" fmla="*/ 89 w 89"/>
                <a:gd name="T162" fmla="*/ 84 h 8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84">
                  <a:moveTo>
                    <a:pt x="24" y="18"/>
                  </a:moveTo>
                  <a:lnTo>
                    <a:pt x="18" y="18"/>
                  </a:lnTo>
                  <a:lnTo>
                    <a:pt x="12" y="24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12" y="42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9" y="42"/>
                  </a:lnTo>
                  <a:lnTo>
                    <a:pt x="29" y="48"/>
                  </a:lnTo>
                  <a:lnTo>
                    <a:pt x="24" y="48"/>
                  </a:lnTo>
                  <a:lnTo>
                    <a:pt x="18" y="48"/>
                  </a:lnTo>
                  <a:lnTo>
                    <a:pt x="18" y="42"/>
                  </a:lnTo>
                  <a:lnTo>
                    <a:pt x="12" y="42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8" y="66"/>
                  </a:lnTo>
                  <a:lnTo>
                    <a:pt x="24" y="66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29" y="66"/>
                  </a:lnTo>
                  <a:lnTo>
                    <a:pt x="24" y="72"/>
                  </a:lnTo>
                  <a:lnTo>
                    <a:pt x="24" y="78"/>
                  </a:lnTo>
                  <a:lnTo>
                    <a:pt x="24" y="84"/>
                  </a:lnTo>
                  <a:lnTo>
                    <a:pt x="29" y="84"/>
                  </a:lnTo>
                  <a:lnTo>
                    <a:pt x="35" y="84"/>
                  </a:lnTo>
                  <a:lnTo>
                    <a:pt x="41" y="84"/>
                  </a:lnTo>
                  <a:lnTo>
                    <a:pt x="41" y="78"/>
                  </a:lnTo>
                  <a:lnTo>
                    <a:pt x="41" y="72"/>
                  </a:lnTo>
                  <a:lnTo>
                    <a:pt x="41" y="66"/>
                  </a:lnTo>
                  <a:lnTo>
                    <a:pt x="41" y="60"/>
                  </a:lnTo>
                  <a:lnTo>
                    <a:pt x="41" y="66"/>
                  </a:lnTo>
                  <a:lnTo>
                    <a:pt x="47" y="66"/>
                  </a:lnTo>
                  <a:lnTo>
                    <a:pt x="47" y="72"/>
                  </a:lnTo>
                  <a:lnTo>
                    <a:pt x="53" y="72"/>
                  </a:lnTo>
                  <a:lnTo>
                    <a:pt x="59" y="72"/>
                  </a:lnTo>
                  <a:lnTo>
                    <a:pt x="65" y="72"/>
                  </a:lnTo>
                  <a:lnTo>
                    <a:pt x="65" y="78"/>
                  </a:lnTo>
                  <a:lnTo>
                    <a:pt x="71" y="78"/>
                  </a:lnTo>
                  <a:lnTo>
                    <a:pt x="77" y="78"/>
                  </a:lnTo>
                  <a:lnTo>
                    <a:pt x="77" y="72"/>
                  </a:lnTo>
                  <a:lnTo>
                    <a:pt x="83" y="72"/>
                  </a:lnTo>
                  <a:lnTo>
                    <a:pt x="83" y="66"/>
                  </a:lnTo>
                  <a:lnTo>
                    <a:pt x="83" y="60"/>
                  </a:lnTo>
                  <a:lnTo>
                    <a:pt x="77" y="54"/>
                  </a:lnTo>
                  <a:lnTo>
                    <a:pt x="71" y="54"/>
                  </a:lnTo>
                  <a:lnTo>
                    <a:pt x="65" y="54"/>
                  </a:lnTo>
                  <a:lnTo>
                    <a:pt x="59" y="54"/>
                  </a:lnTo>
                  <a:lnTo>
                    <a:pt x="59" y="48"/>
                  </a:lnTo>
                  <a:lnTo>
                    <a:pt x="65" y="48"/>
                  </a:lnTo>
                  <a:lnTo>
                    <a:pt x="65" y="42"/>
                  </a:lnTo>
                  <a:lnTo>
                    <a:pt x="71" y="42"/>
                  </a:lnTo>
                  <a:lnTo>
                    <a:pt x="77" y="42"/>
                  </a:lnTo>
                  <a:lnTo>
                    <a:pt x="83" y="36"/>
                  </a:lnTo>
                  <a:lnTo>
                    <a:pt x="89" y="36"/>
                  </a:lnTo>
                  <a:lnTo>
                    <a:pt x="89" y="30"/>
                  </a:lnTo>
                  <a:lnTo>
                    <a:pt x="89" y="24"/>
                  </a:lnTo>
                  <a:lnTo>
                    <a:pt x="83" y="18"/>
                  </a:lnTo>
                  <a:lnTo>
                    <a:pt x="77" y="18"/>
                  </a:lnTo>
                  <a:lnTo>
                    <a:pt x="71" y="18"/>
                  </a:lnTo>
                  <a:lnTo>
                    <a:pt x="65" y="24"/>
                  </a:lnTo>
                  <a:lnTo>
                    <a:pt x="65" y="30"/>
                  </a:lnTo>
                  <a:lnTo>
                    <a:pt x="65" y="36"/>
                  </a:lnTo>
                  <a:lnTo>
                    <a:pt x="59" y="36"/>
                  </a:lnTo>
                  <a:lnTo>
                    <a:pt x="53" y="42"/>
                  </a:lnTo>
                  <a:lnTo>
                    <a:pt x="53" y="36"/>
                  </a:lnTo>
                  <a:lnTo>
                    <a:pt x="47" y="36"/>
                  </a:lnTo>
                  <a:lnTo>
                    <a:pt x="53" y="30"/>
                  </a:lnTo>
                  <a:lnTo>
                    <a:pt x="53" y="24"/>
                  </a:lnTo>
                  <a:lnTo>
                    <a:pt x="59" y="18"/>
                  </a:lnTo>
                  <a:lnTo>
                    <a:pt x="65" y="12"/>
                  </a:lnTo>
                  <a:lnTo>
                    <a:pt x="59" y="6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1" y="0"/>
                  </a:lnTo>
                  <a:lnTo>
                    <a:pt x="41" y="6"/>
                  </a:lnTo>
                  <a:lnTo>
                    <a:pt x="35" y="6"/>
                  </a:lnTo>
                  <a:lnTo>
                    <a:pt x="35" y="12"/>
                  </a:lnTo>
                  <a:lnTo>
                    <a:pt x="41" y="18"/>
                  </a:lnTo>
                  <a:lnTo>
                    <a:pt x="41" y="24"/>
                  </a:lnTo>
                  <a:lnTo>
                    <a:pt x="41" y="30"/>
                  </a:lnTo>
                  <a:lnTo>
                    <a:pt x="41" y="36"/>
                  </a:lnTo>
                  <a:lnTo>
                    <a:pt x="35" y="36"/>
                  </a:lnTo>
                  <a:lnTo>
                    <a:pt x="35" y="30"/>
                  </a:lnTo>
                  <a:lnTo>
                    <a:pt x="35" y="24"/>
                  </a:lnTo>
                  <a:lnTo>
                    <a:pt x="29" y="18"/>
                  </a:lnTo>
                  <a:lnTo>
                    <a:pt x="24" y="18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59" name="Freeform 190"/>
            <p:cNvSpPr>
              <a:spLocks/>
            </p:cNvSpPr>
            <p:nvPr/>
          </p:nvSpPr>
          <p:spPr bwMode="auto">
            <a:xfrm>
              <a:off x="5036" y="1750"/>
              <a:ext cx="89" cy="155"/>
            </a:xfrm>
            <a:custGeom>
              <a:avLst/>
              <a:gdLst>
                <a:gd name="T0" fmla="*/ 89 w 89"/>
                <a:gd name="T1" fmla="*/ 0 h 155"/>
                <a:gd name="T2" fmla="*/ 84 w 89"/>
                <a:gd name="T3" fmla="*/ 12 h 155"/>
                <a:gd name="T4" fmla="*/ 72 w 89"/>
                <a:gd name="T5" fmla="*/ 18 h 155"/>
                <a:gd name="T6" fmla="*/ 66 w 89"/>
                <a:gd name="T7" fmla="*/ 24 h 155"/>
                <a:gd name="T8" fmla="*/ 54 w 89"/>
                <a:gd name="T9" fmla="*/ 30 h 155"/>
                <a:gd name="T10" fmla="*/ 48 w 89"/>
                <a:gd name="T11" fmla="*/ 36 h 155"/>
                <a:gd name="T12" fmla="*/ 36 w 89"/>
                <a:gd name="T13" fmla="*/ 36 h 155"/>
                <a:gd name="T14" fmla="*/ 30 w 89"/>
                <a:gd name="T15" fmla="*/ 42 h 155"/>
                <a:gd name="T16" fmla="*/ 18 w 89"/>
                <a:gd name="T17" fmla="*/ 42 h 155"/>
                <a:gd name="T18" fmla="*/ 18 w 89"/>
                <a:gd name="T19" fmla="*/ 42 h 155"/>
                <a:gd name="T20" fmla="*/ 18 w 89"/>
                <a:gd name="T21" fmla="*/ 48 h 155"/>
                <a:gd name="T22" fmla="*/ 18 w 89"/>
                <a:gd name="T23" fmla="*/ 54 h 155"/>
                <a:gd name="T24" fmla="*/ 18 w 89"/>
                <a:gd name="T25" fmla="*/ 54 h 155"/>
                <a:gd name="T26" fmla="*/ 12 w 89"/>
                <a:gd name="T27" fmla="*/ 60 h 155"/>
                <a:gd name="T28" fmla="*/ 12 w 89"/>
                <a:gd name="T29" fmla="*/ 66 h 155"/>
                <a:gd name="T30" fmla="*/ 6 w 89"/>
                <a:gd name="T31" fmla="*/ 66 h 155"/>
                <a:gd name="T32" fmla="*/ 0 w 89"/>
                <a:gd name="T33" fmla="*/ 72 h 155"/>
                <a:gd name="T34" fmla="*/ 6 w 89"/>
                <a:gd name="T35" fmla="*/ 84 h 155"/>
                <a:gd name="T36" fmla="*/ 12 w 89"/>
                <a:gd name="T37" fmla="*/ 96 h 155"/>
                <a:gd name="T38" fmla="*/ 12 w 89"/>
                <a:gd name="T39" fmla="*/ 108 h 155"/>
                <a:gd name="T40" fmla="*/ 6 w 89"/>
                <a:gd name="T41" fmla="*/ 114 h 155"/>
                <a:gd name="T42" fmla="*/ 12 w 89"/>
                <a:gd name="T43" fmla="*/ 120 h 155"/>
                <a:gd name="T44" fmla="*/ 18 w 89"/>
                <a:gd name="T45" fmla="*/ 120 h 155"/>
                <a:gd name="T46" fmla="*/ 24 w 89"/>
                <a:gd name="T47" fmla="*/ 125 h 155"/>
                <a:gd name="T48" fmla="*/ 30 w 89"/>
                <a:gd name="T49" fmla="*/ 125 h 155"/>
                <a:gd name="T50" fmla="*/ 30 w 89"/>
                <a:gd name="T51" fmla="*/ 131 h 155"/>
                <a:gd name="T52" fmla="*/ 36 w 89"/>
                <a:gd name="T53" fmla="*/ 137 h 155"/>
                <a:gd name="T54" fmla="*/ 42 w 89"/>
                <a:gd name="T55" fmla="*/ 143 h 155"/>
                <a:gd name="T56" fmla="*/ 42 w 89"/>
                <a:gd name="T57" fmla="*/ 155 h 155"/>
                <a:gd name="T58" fmla="*/ 48 w 89"/>
                <a:gd name="T59" fmla="*/ 149 h 155"/>
                <a:gd name="T60" fmla="*/ 48 w 89"/>
                <a:gd name="T61" fmla="*/ 143 h 155"/>
                <a:gd name="T62" fmla="*/ 54 w 89"/>
                <a:gd name="T63" fmla="*/ 137 h 155"/>
                <a:gd name="T64" fmla="*/ 60 w 89"/>
                <a:gd name="T65" fmla="*/ 131 h 155"/>
                <a:gd name="T66" fmla="*/ 60 w 89"/>
                <a:gd name="T67" fmla="*/ 125 h 155"/>
                <a:gd name="T68" fmla="*/ 66 w 89"/>
                <a:gd name="T69" fmla="*/ 125 h 155"/>
                <a:gd name="T70" fmla="*/ 78 w 89"/>
                <a:gd name="T71" fmla="*/ 120 h 155"/>
                <a:gd name="T72" fmla="*/ 84 w 89"/>
                <a:gd name="T73" fmla="*/ 120 h 155"/>
                <a:gd name="T74" fmla="*/ 78 w 89"/>
                <a:gd name="T75" fmla="*/ 114 h 155"/>
                <a:gd name="T76" fmla="*/ 78 w 89"/>
                <a:gd name="T77" fmla="*/ 102 h 155"/>
                <a:gd name="T78" fmla="*/ 78 w 89"/>
                <a:gd name="T79" fmla="*/ 96 h 155"/>
                <a:gd name="T80" fmla="*/ 84 w 89"/>
                <a:gd name="T81" fmla="*/ 84 h 155"/>
                <a:gd name="T82" fmla="*/ 78 w 89"/>
                <a:gd name="T83" fmla="*/ 66 h 155"/>
                <a:gd name="T84" fmla="*/ 78 w 89"/>
                <a:gd name="T85" fmla="*/ 54 h 155"/>
                <a:gd name="T86" fmla="*/ 78 w 89"/>
                <a:gd name="T87" fmla="*/ 36 h 155"/>
                <a:gd name="T88" fmla="*/ 78 w 89"/>
                <a:gd name="T89" fmla="*/ 24 h 155"/>
                <a:gd name="T90" fmla="*/ 84 w 89"/>
                <a:gd name="T91" fmla="*/ 18 h 155"/>
                <a:gd name="T92" fmla="*/ 84 w 89"/>
                <a:gd name="T93" fmla="*/ 12 h 155"/>
                <a:gd name="T94" fmla="*/ 89 w 89"/>
                <a:gd name="T95" fmla="*/ 6 h 155"/>
                <a:gd name="T96" fmla="*/ 89 w 89"/>
                <a:gd name="T97" fmla="*/ 6 h 155"/>
                <a:gd name="T98" fmla="*/ 89 w 89"/>
                <a:gd name="T99" fmla="*/ 6 h 155"/>
                <a:gd name="T100" fmla="*/ 89 w 89"/>
                <a:gd name="T101" fmla="*/ 6 h 155"/>
                <a:gd name="T102" fmla="*/ 89 w 89"/>
                <a:gd name="T103" fmla="*/ 0 h 155"/>
                <a:gd name="T104" fmla="*/ 89 w 89"/>
                <a:gd name="T105" fmla="*/ 0 h 155"/>
                <a:gd name="T106" fmla="*/ 89 w 89"/>
                <a:gd name="T107" fmla="*/ 0 h 15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9"/>
                <a:gd name="T163" fmla="*/ 0 h 155"/>
                <a:gd name="T164" fmla="*/ 89 w 89"/>
                <a:gd name="T165" fmla="*/ 155 h 15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9" h="155">
                  <a:moveTo>
                    <a:pt x="89" y="0"/>
                  </a:moveTo>
                  <a:lnTo>
                    <a:pt x="84" y="12"/>
                  </a:lnTo>
                  <a:lnTo>
                    <a:pt x="72" y="18"/>
                  </a:lnTo>
                  <a:lnTo>
                    <a:pt x="66" y="24"/>
                  </a:lnTo>
                  <a:lnTo>
                    <a:pt x="54" y="30"/>
                  </a:lnTo>
                  <a:lnTo>
                    <a:pt x="48" y="36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8" y="54"/>
                  </a:lnTo>
                  <a:lnTo>
                    <a:pt x="12" y="60"/>
                  </a:lnTo>
                  <a:lnTo>
                    <a:pt x="12" y="66"/>
                  </a:lnTo>
                  <a:lnTo>
                    <a:pt x="6" y="66"/>
                  </a:lnTo>
                  <a:lnTo>
                    <a:pt x="0" y="72"/>
                  </a:lnTo>
                  <a:lnTo>
                    <a:pt x="6" y="84"/>
                  </a:lnTo>
                  <a:lnTo>
                    <a:pt x="12" y="96"/>
                  </a:lnTo>
                  <a:lnTo>
                    <a:pt x="12" y="108"/>
                  </a:lnTo>
                  <a:lnTo>
                    <a:pt x="6" y="114"/>
                  </a:lnTo>
                  <a:lnTo>
                    <a:pt x="12" y="120"/>
                  </a:lnTo>
                  <a:lnTo>
                    <a:pt x="18" y="120"/>
                  </a:lnTo>
                  <a:lnTo>
                    <a:pt x="24" y="125"/>
                  </a:lnTo>
                  <a:lnTo>
                    <a:pt x="30" y="125"/>
                  </a:lnTo>
                  <a:lnTo>
                    <a:pt x="30" y="131"/>
                  </a:lnTo>
                  <a:lnTo>
                    <a:pt x="36" y="137"/>
                  </a:lnTo>
                  <a:lnTo>
                    <a:pt x="42" y="143"/>
                  </a:lnTo>
                  <a:lnTo>
                    <a:pt x="42" y="155"/>
                  </a:lnTo>
                  <a:lnTo>
                    <a:pt x="48" y="149"/>
                  </a:lnTo>
                  <a:lnTo>
                    <a:pt x="48" y="143"/>
                  </a:lnTo>
                  <a:lnTo>
                    <a:pt x="54" y="137"/>
                  </a:lnTo>
                  <a:lnTo>
                    <a:pt x="60" y="131"/>
                  </a:lnTo>
                  <a:lnTo>
                    <a:pt x="60" y="125"/>
                  </a:lnTo>
                  <a:lnTo>
                    <a:pt x="66" y="125"/>
                  </a:lnTo>
                  <a:lnTo>
                    <a:pt x="78" y="120"/>
                  </a:lnTo>
                  <a:lnTo>
                    <a:pt x="84" y="120"/>
                  </a:lnTo>
                  <a:lnTo>
                    <a:pt x="78" y="114"/>
                  </a:lnTo>
                  <a:lnTo>
                    <a:pt x="78" y="102"/>
                  </a:lnTo>
                  <a:lnTo>
                    <a:pt x="78" y="96"/>
                  </a:lnTo>
                  <a:lnTo>
                    <a:pt x="84" y="84"/>
                  </a:lnTo>
                  <a:lnTo>
                    <a:pt x="78" y="66"/>
                  </a:lnTo>
                  <a:lnTo>
                    <a:pt x="78" y="54"/>
                  </a:lnTo>
                  <a:lnTo>
                    <a:pt x="78" y="36"/>
                  </a:lnTo>
                  <a:lnTo>
                    <a:pt x="78" y="24"/>
                  </a:lnTo>
                  <a:lnTo>
                    <a:pt x="84" y="18"/>
                  </a:lnTo>
                  <a:lnTo>
                    <a:pt x="84" y="12"/>
                  </a:lnTo>
                  <a:lnTo>
                    <a:pt x="89" y="6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60" name="Freeform 191"/>
            <p:cNvSpPr>
              <a:spLocks/>
            </p:cNvSpPr>
            <p:nvPr/>
          </p:nvSpPr>
          <p:spPr bwMode="auto">
            <a:xfrm>
              <a:off x="5263" y="1714"/>
              <a:ext cx="167" cy="126"/>
            </a:xfrm>
            <a:custGeom>
              <a:avLst/>
              <a:gdLst>
                <a:gd name="T0" fmla="*/ 77 w 167"/>
                <a:gd name="T1" fmla="*/ 0 h 126"/>
                <a:gd name="T2" fmla="*/ 71 w 167"/>
                <a:gd name="T3" fmla="*/ 0 h 126"/>
                <a:gd name="T4" fmla="*/ 66 w 167"/>
                <a:gd name="T5" fmla="*/ 0 h 126"/>
                <a:gd name="T6" fmla="*/ 54 w 167"/>
                <a:gd name="T7" fmla="*/ 6 h 126"/>
                <a:gd name="T8" fmla="*/ 48 w 167"/>
                <a:gd name="T9" fmla="*/ 6 h 126"/>
                <a:gd name="T10" fmla="*/ 36 w 167"/>
                <a:gd name="T11" fmla="*/ 12 h 126"/>
                <a:gd name="T12" fmla="*/ 30 w 167"/>
                <a:gd name="T13" fmla="*/ 12 h 126"/>
                <a:gd name="T14" fmla="*/ 18 w 167"/>
                <a:gd name="T15" fmla="*/ 18 h 126"/>
                <a:gd name="T16" fmla="*/ 12 w 167"/>
                <a:gd name="T17" fmla="*/ 18 h 126"/>
                <a:gd name="T18" fmla="*/ 6 w 167"/>
                <a:gd name="T19" fmla="*/ 18 h 126"/>
                <a:gd name="T20" fmla="*/ 6 w 167"/>
                <a:gd name="T21" fmla="*/ 12 h 126"/>
                <a:gd name="T22" fmla="*/ 0 w 167"/>
                <a:gd name="T23" fmla="*/ 12 h 126"/>
                <a:gd name="T24" fmla="*/ 0 w 167"/>
                <a:gd name="T25" fmla="*/ 12 h 126"/>
                <a:gd name="T26" fmla="*/ 12 w 167"/>
                <a:gd name="T27" fmla="*/ 18 h 126"/>
                <a:gd name="T28" fmla="*/ 18 w 167"/>
                <a:gd name="T29" fmla="*/ 30 h 126"/>
                <a:gd name="T30" fmla="*/ 24 w 167"/>
                <a:gd name="T31" fmla="*/ 36 h 126"/>
                <a:gd name="T32" fmla="*/ 30 w 167"/>
                <a:gd name="T33" fmla="*/ 48 h 126"/>
                <a:gd name="T34" fmla="*/ 36 w 167"/>
                <a:gd name="T35" fmla="*/ 60 h 126"/>
                <a:gd name="T36" fmla="*/ 42 w 167"/>
                <a:gd name="T37" fmla="*/ 66 h 126"/>
                <a:gd name="T38" fmla="*/ 48 w 167"/>
                <a:gd name="T39" fmla="*/ 84 h 126"/>
                <a:gd name="T40" fmla="*/ 48 w 167"/>
                <a:gd name="T41" fmla="*/ 96 h 126"/>
                <a:gd name="T42" fmla="*/ 54 w 167"/>
                <a:gd name="T43" fmla="*/ 96 h 126"/>
                <a:gd name="T44" fmla="*/ 60 w 167"/>
                <a:gd name="T45" fmla="*/ 96 h 126"/>
                <a:gd name="T46" fmla="*/ 66 w 167"/>
                <a:gd name="T47" fmla="*/ 96 h 126"/>
                <a:gd name="T48" fmla="*/ 71 w 167"/>
                <a:gd name="T49" fmla="*/ 102 h 126"/>
                <a:gd name="T50" fmla="*/ 77 w 167"/>
                <a:gd name="T51" fmla="*/ 108 h 126"/>
                <a:gd name="T52" fmla="*/ 83 w 167"/>
                <a:gd name="T53" fmla="*/ 114 h 126"/>
                <a:gd name="T54" fmla="*/ 89 w 167"/>
                <a:gd name="T55" fmla="*/ 120 h 126"/>
                <a:gd name="T56" fmla="*/ 89 w 167"/>
                <a:gd name="T57" fmla="*/ 126 h 126"/>
                <a:gd name="T58" fmla="*/ 95 w 167"/>
                <a:gd name="T59" fmla="*/ 120 h 126"/>
                <a:gd name="T60" fmla="*/ 101 w 167"/>
                <a:gd name="T61" fmla="*/ 120 h 126"/>
                <a:gd name="T62" fmla="*/ 107 w 167"/>
                <a:gd name="T63" fmla="*/ 114 h 126"/>
                <a:gd name="T64" fmla="*/ 119 w 167"/>
                <a:gd name="T65" fmla="*/ 114 h 126"/>
                <a:gd name="T66" fmla="*/ 131 w 167"/>
                <a:gd name="T67" fmla="*/ 114 h 126"/>
                <a:gd name="T68" fmla="*/ 143 w 167"/>
                <a:gd name="T69" fmla="*/ 114 h 126"/>
                <a:gd name="T70" fmla="*/ 155 w 167"/>
                <a:gd name="T71" fmla="*/ 114 h 126"/>
                <a:gd name="T72" fmla="*/ 167 w 167"/>
                <a:gd name="T73" fmla="*/ 120 h 126"/>
                <a:gd name="T74" fmla="*/ 161 w 167"/>
                <a:gd name="T75" fmla="*/ 114 h 126"/>
                <a:gd name="T76" fmla="*/ 161 w 167"/>
                <a:gd name="T77" fmla="*/ 108 h 126"/>
                <a:gd name="T78" fmla="*/ 155 w 167"/>
                <a:gd name="T79" fmla="*/ 102 h 126"/>
                <a:gd name="T80" fmla="*/ 155 w 167"/>
                <a:gd name="T81" fmla="*/ 96 h 126"/>
                <a:gd name="T82" fmla="*/ 149 w 167"/>
                <a:gd name="T83" fmla="*/ 84 h 126"/>
                <a:gd name="T84" fmla="*/ 155 w 167"/>
                <a:gd name="T85" fmla="*/ 78 h 126"/>
                <a:gd name="T86" fmla="*/ 155 w 167"/>
                <a:gd name="T87" fmla="*/ 66 h 126"/>
                <a:gd name="T88" fmla="*/ 161 w 167"/>
                <a:gd name="T89" fmla="*/ 54 h 126"/>
                <a:gd name="T90" fmla="*/ 155 w 167"/>
                <a:gd name="T91" fmla="*/ 48 h 126"/>
                <a:gd name="T92" fmla="*/ 143 w 167"/>
                <a:gd name="T93" fmla="*/ 48 h 126"/>
                <a:gd name="T94" fmla="*/ 137 w 167"/>
                <a:gd name="T95" fmla="*/ 48 h 126"/>
                <a:gd name="T96" fmla="*/ 131 w 167"/>
                <a:gd name="T97" fmla="*/ 42 h 126"/>
                <a:gd name="T98" fmla="*/ 125 w 167"/>
                <a:gd name="T99" fmla="*/ 36 h 126"/>
                <a:gd name="T100" fmla="*/ 119 w 167"/>
                <a:gd name="T101" fmla="*/ 30 h 126"/>
                <a:gd name="T102" fmla="*/ 119 w 167"/>
                <a:gd name="T103" fmla="*/ 18 h 126"/>
                <a:gd name="T104" fmla="*/ 119 w 167"/>
                <a:gd name="T105" fmla="*/ 6 h 126"/>
                <a:gd name="T106" fmla="*/ 113 w 167"/>
                <a:gd name="T107" fmla="*/ 6 h 126"/>
                <a:gd name="T108" fmla="*/ 107 w 167"/>
                <a:gd name="T109" fmla="*/ 6 h 126"/>
                <a:gd name="T110" fmla="*/ 101 w 167"/>
                <a:gd name="T111" fmla="*/ 6 h 126"/>
                <a:gd name="T112" fmla="*/ 95 w 167"/>
                <a:gd name="T113" fmla="*/ 6 h 126"/>
                <a:gd name="T114" fmla="*/ 95 w 167"/>
                <a:gd name="T115" fmla="*/ 6 h 126"/>
                <a:gd name="T116" fmla="*/ 89 w 167"/>
                <a:gd name="T117" fmla="*/ 6 h 126"/>
                <a:gd name="T118" fmla="*/ 83 w 167"/>
                <a:gd name="T119" fmla="*/ 0 h 126"/>
                <a:gd name="T120" fmla="*/ 77 w 167"/>
                <a:gd name="T121" fmla="*/ 0 h 12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67"/>
                <a:gd name="T184" fmla="*/ 0 h 126"/>
                <a:gd name="T185" fmla="*/ 167 w 167"/>
                <a:gd name="T186" fmla="*/ 126 h 12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67" h="126">
                  <a:moveTo>
                    <a:pt x="77" y="0"/>
                  </a:moveTo>
                  <a:lnTo>
                    <a:pt x="71" y="0"/>
                  </a:lnTo>
                  <a:lnTo>
                    <a:pt x="66" y="0"/>
                  </a:lnTo>
                  <a:lnTo>
                    <a:pt x="54" y="6"/>
                  </a:lnTo>
                  <a:lnTo>
                    <a:pt x="48" y="6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12" y="18"/>
                  </a:lnTo>
                  <a:lnTo>
                    <a:pt x="18" y="30"/>
                  </a:lnTo>
                  <a:lnTo>
                    <a:pt x="24" y="36"/>
                  </a:lnTo>
                  <a:lnTo>
                    <a:pt x="30" y="48"/>
                  </a:lnTo>
                  <a:lnTo>
                    <a:pt x="36" y="60"/>
                  </a:lnTo>
                  <a:lnTo>
                    <a:pt x="42" y="66"/>
                  </a:lnTo>
                  <a:lnTo>
                    <a:pt x="48" y="84"/>
                  </a:lnTo>
                  <a:lnTo>
                    <a:pt x="48" y="96"/>
                  </a:lnTo>
                  <a:lnTo>
                    <a:pt x="54" y="96"/>
                  </a:lnTo>
                  <a:lnTo>
                    <a:pt x="60" y="96"/>
                  </a:lnTo>
                  <a:lnTo>
                    <a:pt x="66" y="96"/>
                  </a:lnTo>
                  <a:lnTo>
                    <a:pt x="71" y="102"/>
                  </a:lnTo>
                  <a:lnTo>
                    <a:pt x="77" y="108"/>
                  </a:lnTo>
                  <a:lnTo>
                    <a:pt x="83" y="114"/>
                  </a:lnTo>
                  <a:lnTo>
                    <a:pt x="89" y="120"/>
                  </a:lnTo>
                  <a:lnTo>
                    <a:pt x="89" y="126"/>
                  </a:lnTo>
                  <a:lnTo>
                    <a:pt x="95" y="120"/>
                  </a:lnTo>
                  <a:lnTo>
                    <a:pt x="101" y="120"/>
                  </a:lnTo>
                  <a:lnTo>
                    <a:pt x="107" y="114"/>
                  </a:lnTo>
                  <a:lnTo>
                    <a:pt x="119" y="114"/>
                  </a:lnTo>
                  <a:lnTo>
                    <a:pt x="131" y="114"/>
                  </a:lnTo>
                  <a:lnTo>
                    <a:pt x="143" y="114"/>
                  </a:lnTo>
                  <a:lnTo>
                    <a:pt x="155" y="114"/>
                  </a:lnTo>
                  <a:lnTo>
                    <a:pt x="167" y="120"/>
                  </a:lnTo>
                  <a:lnTo>
                    <a:pt x="161" y="114"/>
                  </a:lnTo>
                  <a:lnTo>
                    <a:pt x="161" y="108"/>
                  </a:lnTo>
                  <a:lnTo>
                    <a:pt x="155" y="102"/>
                  </a:lnTo>
                  <a:lnTo>
                    <a:pt x="155" y="96"/>
                  </a:lnTo>
                  <a:lnTo>
                    <a:pt x="149" y="84"/>
                  </a:lnTo>
                  <a:lnTo>
                    <a:pt x="155" y="78"/>
                  </a:lnTo>
                  <a:lnTo>
                    <a:pt x="155" y="66"/>
                  </a:lnTo>
                  <a:lnTo>
                    <a:pt x="161" y="54"/>
                  </a:lnTo>
                  <a:lnTo>
                    <a:pt x="155" y="48"/>
                  </a:lnTo>
                  <a:lnTo>
                    <a:pt x="143" y="48"/>
                  </a:lnTo>
                  <a:lnTo>
                    <a:pt x="137" y="48"/>
                  </a:lnTo>
                  <a:lnTo>
                    <a:pt x="131" y="42"/>
                  </a:lnTo>
                  <a:lnTo>
                    <a:pt x="125" y="36"/>
                  </a:lnTo>
                  <a:lnTo>
                    <a:pt x="119" y="30"/>
                  </a:lnTo>
                  <a:lnTo>
                    <a:pt x="119" y="18"/>
                  </a:lnTo>
                  <a:lnTo>
                    <a:pt x="119" y="6"/>
                  </a:lnTo>
                  <a:lnTo>
                    <a:pt x="113" y="6"/>
                  </a:lnTo>
                  <a:lnTo>
                    <a:pt x="107" y="6"/>
                  </a:lnTo>
                  <a:lnTo>
                    <a:pt x="101" y="6"/>
                  </a:lnTo>
                  <a:lnTo>
                    <a:pt x="95" y="6"/>
                  </a:lnTo>
                  <a:lnTo>
                    <a:pt x="89" y="6"/>
                  </a:lnTo>
                  <a:lnTo>
                    <a:pt x="8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61" name="Freeform 192"/>
            <p:cNvSpPr>
              <a:spLocks/>
            </p:cNvSpPr>
            <p:nvPr/>
          </p:nvSpPr>
          <p:spPr bwMode="auto">
            <a:xfrm>
              <a:off x="5179" y="1523"/>
              <a:ext cx="144" cy="179"/>
            </a:xfrm>
            <a:custGeom>
              <a:avLst/>
              <a:gdLst>
                <a:gd name="T0" fmla="*/ 120 w 144"/>
                <a:gd name="T1" fmla="*/ 83 h 179"/>
                <a:gd name="T2" fmla="*/ 102 w 144"/>
                <a:gd name="T3" fmla="*/ 89 h 179"/>
                <a:gd name="T4" fmla="*/ 78 w 144"/>
                <a:gd name="T5" fmla="*/ 95 h 179"/>
                <a:gd name="T6" fmla="*/ 54 w 144"/>
                <a:gd name="T7" fmla="*/ 113 h 179"/>
                <a:gd name="T8" fmla="*/ 42 w 144"/>
                <a:gd name="T9" fmla="*/ 143 h 179"/>
                <a:gd name="T10" fmla="*/ 42 w 144"/>
                <a:gd name="T11" fmla="*/ 155 h 179"/>
                <a:gd name="T12" fmla="*/ 36 w 144"/>
                <a:gd name="T13" fmla="*/ 167 h 179"/>
                <a:gd name="T14" fmla="*/ 30 w 144"/>
                <a:gd name="T15" fmla="*/ 173 h 179"/>
                <a:gd name="T16" fmla="*/ 24 w 144"/>
                <a:gd name="T17" fmla="*/ 173 h 179"/>
                <a:gd name="T18" fmla="*/ 12 w 144"/>
                <a:gd name="T19" fmla="*/ 173 h 179"/>
                <a:gd name="T20" fmla="*/ 6 w 144"/>
                <a:gd name="T21" fmla="*/ 173 h 179"/>
                <a:gd name="T22" fmla="*/ 0 w 144"/>
                <a:gd name="T23" fmla="*/ 179 h 179"/>
                <a:gd name="T24" fmla="*/ 0 w 144"/>
                <a:gd name="T25" fmla="*/ 179 h 179"/>
                <a:gd name="T26" fmla="*/ 0 w 144"/>
                <a:gd name="T27" fmla="*/ 179 h 179"/>
                <a:gd name="T28" fmla="*/ 12 w 144"/>
                <a:gd name="T29" fmla="*/ 167 h 179"/>
                <a:gd name="T30" fmla="*/ 24 w 144"/>
                <a:gd name="T31" fmla="*/ 155 h 179"/>
                <a:gd name="T32" fmla="*/ 36 w 144"/>
                <a:gd name="T33" fmla="*/ 131 h 179"/>
                <a:gd name="T34" fmla="*/ 36 w 144"/>
                <a:gd name="T35" fmla="*/ 113 h 179"/>
                <a:gd name="T36" fmla="*/ 36 w 144"/>
                <a:gd name="T37" fmla="*/ 101 h 179"/>
                <a:gd name="T38" fmla="*/ 30 w 144"/>
                <a:gd name="T39" fmla="*/ 83 h 179"/>
                <a:gd name="T40" fmla="*/ 36 w 144"/>
                <a:gd name="T41" fmla="*/ 71 h 179"/>
                <a:gd name="T42" fmla="*/ 48 w 144"/>
                <a:gd name="T43" fmla="*/ 65 h 179"/>
                <a:gd name="T44" fmla="*/ 54 w 144"/>
                <a:gd name="T45" fmla="*/ 54 h 179"/>
                <a:gd name="T46" fmla="*/ 60 w 144"/>
                <a:gd name="T47" fmla="*/ 36 h 179"/>
                <a:gd name="T48" fmla="*/ 66 w 144"/>
                <a:gd name="T49" fmla="*/ 30 h 179"/>
                <a:gd name="T50" fmla="*/ 78 w 144"/>
                <a:gd name="T51" fmla="*/ 24 h 179"/>
                <a:gd name="T52" fmla="*/ 102 w 144"/>
                <a:gd name="T53" fmla="*/ 18 h 179"/>
                <a:gd name="T54" fmla="*/ 114 w 144"/>
                <a:gd name="T55" fmla="*/ 6 h 179"/>
                <a:gd name="T56" fmla="*/ 120 w 144"/>
                <a:gd name="T57" fmla="*/ 6 h 179"/>
                <a:gd name="T58" fmla="*/ 120 w 144"/>
                <a:gd name="T59" fmla="*/ 24 h 179"/>
                <a:gd name="T60" fmla="*/ 126 w 144"/>
                <a:gd name="T61" fmla="*/ 42 h 179"/>
                <a:gd name="T62" fmla="*/ 138 w 144"/>
                <a:gd name="T63" fmla="*/ 54 h 179"/>
                <a:gd name="T64" fmla="*/ 144 w 144"/>
                <a:gd name="T65" fmla="*/ 60 h 179"/>
                <a:gd name="T66" fmla="*/ 132 w 144"/>
                <a:gd name="T67" fmla="*/ 60 h 179"/>
                <a:gd name="T68" fmla="*/ 126 w 144"/>
                <a:gd name="T69" fmla="*/ 71 h 179"/>
                <a:gd name="T70" fmla="*/ 126 w 144"/>
                <a:gd name="T71" fmla="*/ 77 h 17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44"/>
                <a:gd name="T109" fmla="*/ 0 h 179"/>
                <a:gd name="T110" fmla="*/ 144 w 144"/>
                <a:gd name="T111" fmla="*/ 179 h 17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44" h="179">
                  <a:moveTo>
                    <a:pt x="126" y="83"/>
                  </a:moveTo>
                  <a:lnTo>
                    <a:pt x="120" y="83"/>
                  </a:lnTo>
                  <a:lnTo>
                    <a:pt x="114" y="83"/>
                  </a:lnTo>
                  <a:lnTo>
                    <a:pt x="102" y="89"/>
                  </a:lnTo>
                  <a:lnTo>
                    <a:pt x="90" y="89"/>
                  </a:lnTo>
                  <a:lnTo>
                    <a:pt x="78" y="95"/>
                  </a:lnTo>
                  <a:lnTo>
                    <a:pt x="66" y="101"/>
                  </a:lnTo>
                  <a:lnTo>
                    <a:pt x="54" y="113"/>
                  </a:lnTo>
                  <a:lnTo>
                    <a:pt x="48" y="131"/>
                  </a:lnTo>
                  <a:lnTo>
                    <a:pt x="42" y="143"/>
                  </a:lnTo>
                  <a:lnTo>
                    <a:pt x="42" y="149"/>
                  </a:lnTo>
                  <a:lnTo>
                    <a:pt x="42" y="155"/>
                  </a:lnTo>
                  <a:lnTo>
                    <a:pt x="36" y="161"/>
                  </a:lnTo>
                  <a:lnTo>
                    <a:pt x="36" y="167"/>
                  </a:lnTo>
                  <a:lnTo>
                    <a:pt x="30" y="167"/>
                  </a:lnTo>
                  <a:lnTo>
                    <a:pt x="30" y="173"/>
                  </a:lnTo>
                  <a:lnTo>
                    <a:pt x="24" y="173"/>
                  </a:lnTo>
                  <a:lnTo>
                    <a:pt x="18" y="173"/>
                  </a:lnTo>
                  <a:lnTo>
                    <a:pt x="12" y="173"/>
                  </a:lnTo>
                  <a:lnTo>
                    <a:pt x="6" y="173"/>
                  </a:lnTo>
                  <a:lnTo>
                    <a:pt x="6" y="179"/>
                  </a:lnTo>
                  <a:lnTo>
                    <a:pt x="0" y="179"/>
                  </a:lnTo>
                  <a:lnTo>
                    <a:pt x="0" y="173"/>
                  </a:lnTo>
                  <a:lnTo>
                    <a:pt x="12" y="167"/>
                  </a:lnTo>
                  <a:lnTo>
                    <a:pt x="18" y="161"/>
                  </a:lnTo>
                  <a:lnTo>
                    <a:pt x="24" y="155"/>
                  </a:lnTo>
                  <a:lnTo>
                    <a:pt x="30" y="143"/>
                  </a:lnTo>
                  <a:lnTo>
                    <a:pt x="36" y="131"/>
                  </a:lnTo>
                  <a:lnTo>
                    <a:pt x="36" y="119"/>
                  </a:lnTo>
                  <a:lnTo>
                    <a:pt x="36" y="113"/>
                  </a:lnTo>
                  <a:lnTo>
                    <a:pt x="36" y="107"/>
                  </a:lnTo>
                  <a:lnTo>
                    <a:pt x="36" y="101"/>
                  </a:lnTo>
                  <a:lnTo>
                    <a:pt x="36" y="89"/>
                  </a:lnTo>
                  <a:lnTo>
                    <a:pt x="30" y="83"/>
                  </a:lnTo>
                  <a:lnTo>
                    <a:pt x="30" y="77"/>
                  </a:lnTo>
                  <a:lnTo>
                    <a:pt x="36" y="71"/>
                  </a:lnTo>
                  <a:lnTo>
                    <a:pt x="42" y="71"/>
                  </a:lnTo>
                  <a:lnTo>
                    <a:pt x="48" y="65"/>
                  </a:lnTo>
                  <a:lnTo>
                    <a:pt x="54" y="60"/>
                  </a:lnTo>
                  <a:lnTo>
                    <a:pt x="54" y="54"/>
                  </a:lnTo>
                  <a:lnTo>
                    <a:pt x="60" y="48"/>
                  </a:lnTo>
                  <a:lnTo>
                    <a:pt x="60" y="36"/>
                  </a:lnTo>
                  <a:lnTo>
                    <a:pt x="60" y="30"/>
                  </a:lnTo>
                  <a:lnTo>
                    <a:pt x="66" y="30"/>
                  </a:lnTo>
                  <a:lnTo>
                    <a:pt x="72" y="30"/>
                  </a:lnTo>
                  <a:lnTo>
                    <a:pt x="78" y="24"/>
                  </a:lnTo>
                  <a:lnTo>
                    <a:pt x="90" y="18"/>
                  </a:lnTo>
                  <a:lnTo>
                    <a:pt x="102" y="18"/>
                  </a:lnTo>
                  <a:lnTo>
                    <a:pt x="108" y="12"/>
                  </a:lnTo>
                  <a:lnTo>
                    <a:pt x="114" y="6"/>
                  </a:lnTo>
                  <a:lnTo>
                    <a:pt x="120" y="0"/>
                  </a:lnTo>
                  <a:lnTo>
                    <a:pt x="120" y="6"/>
                  </a:lnTo>
                  <a:lnTo>
                    <a:pt x="120" y="12"/>
                  </a:lnTo>
                  <a:lnTo>
                    <a:pt x="120" y="24"/>
                  </a:lnTo>
                  <a:lnTo>
                    <a:pt x="126" y="30"/>
                  </a:lnTo>
                  <a:lnTo>
                    <a:pt x="126" y="42"/>
                  </a:lnTo>
                  <a:lnTo>
                    <a:pt x="132" y="48"/>
                  </a:lnTo>
                  <a:lnTo>
                    <a:pt x="138" y="54"/>
                  </a:lnTo>
                  <a:lnTo>
                    <a:pt x="144" y="60"/>
                  </a:lnTo>
                  <a:lnTo>
                    <a:pt x="138" y="60"/>
                  </a:lnTo>
                  <a:lnTo>
                    <a:pt x="132" y="60"/>
                  </a:lnTo>
                  <a:lnTo>
                    <a:pt x="126" y="65"/>
                  </a:lnTo>
                  <a:lnTo>
                    <a:pt x="126" y="71"/>
                  </a:lnTo>
                  <a:lnTo>
                    <a:pt x="126" y="77"/>
                  </a:lnTo>
                  <a:lnTo>
                    <a:pt x="126" y="83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62" name="Freeform 193"/>
            <p:cNvSpPr>
              <a:spLocks/>
            </p:cNvSpPr>
            <p:nvPr/>
          </p:nvSpPr>
          <p:spPr bwMode="auto">
            <a:xfrm>
              <a:off x="5131" y="1523"/>
              <a:ext cx="84" cy="173"/>
            </a:xfrm>
            <a:custGeom>
              <a:avLst/>
              <a:gdLst>
                <a:gd name="T0" fmla="*/ 48 w 84"/>
                <a:gd name="T1" fmla="*/ 173 h 173"/>
                <a:gd name="T2" fmla="*/ 42 w 84"/>
                <a:gd name="T3" fmla="*/ 167 h 173"/>
                <a:gd name="T4" fmla="*/ 30 w 84"/>
                <a:gd name="T5" fmla="*/ 167 h 173"/>
                <a:gd name="T6" fmla="*/ 24 w 84"/>
                <a:gd name="T7" fmla="*/ 167 h 173"/>
                <a:gd name="T8" fmla="*/ 30 w 84"/>
                <a:gd name="T9" fmla="*/ 161 h 173"/>
                <a:gd name="T10" fmla="*/ 30 w 84"/>
                <a:gd name="T11" fmla="*/ 155 h 173"/>
                <a:gd name="T12" fmla="*/ 42 w 84"/>
                <a:gd name="T13" fmla="*/ 155 h 173"/>
                <a:gd name="T14" fmla="*/ 48 w 84"/>
                <a:gd name="T15" fmla="*/ 149 h 173"/>
                <a:gd name="T16" fmla="*/ 54 w 84"/>
                <a:gd name="T17" fmla="*/ 143 h 173"/>
                <a:gd name="T18" fmla="*/ 54 w 84"/>
                <a:gd name="T19" fmla="*/ 143 h 173"/>
                <a:gd name="T20" fmla="*/ 54 w 84"/>
                <a:gd name="T21" fmla="*/ 137 h 173"/>
                <a:gd name="T22" fmla="*/ 48 w 84"/>
                <a:gd name="T23" fmla="*/ 137 h 173"/>
                <a:gd name="T24" fmla="*/ 48 w 84"/>
                <a:gd name="T25" fmla="*/ 131 h 173"/>
                <a:gd name="T26" fmla="*/ 36 w 84"/>
                <a:gd name="T27" fmla="*/ 131 h 173"/>
                <a:gd name="T28" fmla="*/ 30 w 84"/>
                <a:gd name="T29" fmla="*/ 137 h 173"/>
                <a:gd name="T30" fmla="*/ 30 w 84"/>
                <a:gd name="T31" fmla="*/ 143 h 173"/>
                <a:gd name="T32" fmla="*/ 30 w 84"/>
                <a:gd name="T33" fmla="*/ 149 h 173"/>
                <a:gd name="T34" fmla="*/ 24 w 84"/>
                <a:gd name="T35" fmla="*/ 149 h 173"/>
                <a:gd name="T36" fmla="*/ 18 w 84"/>
                <a:gd name="T37" fmla="*/ 149 h 173"/>
                <a:gd name="T38" fmla="*/ 18 w 84"/>
                <a:gd name="T39" fmla="*/ 149 h 173"/>
                <a:gd name="T40" fmla="*/ 18 w 84"/>
                <a:gd name="T41" fmla="*/ 143 h 173"/>
                <a:gd name="T42" fmla="*/ 18 w 84"/>
                <a:gd name="T43" fmla="*/ 137 h 173"/>
                <a:gd name="T44" fmla="*/ 24 w 84"/>
                <a:gd name="T45" fmla="*/ 131 h 173"/>
                <a:gd name="T46" fmla="*/ 24 w 84"/>
                <a:gd name="T47" fmla="*/ 125 h 173"/>
                <a:gd name="T48" fmla="*/ 30 w 84"/>
                <a:gd name="T49" fmla="*/ 125 h 173"/>
                <a:gd name="T50" fmla="*/ 30 w 84"/>
                <a:gd name="T51" fmla="*/ 119 h 173"/>
                <a:gd name="T52" fmla="*/ 24 w 84"/>
                <a:gd name="T53" fmla="*/ 119 h 173"/>
                <a:gd name="T54" fmla="*/ 24 w 84"/>
                <a:gd name="T55" fmla="*/ 113 h 173"/>
                <a:gd name="T56" fmla="*/ 12 w 84"/>
                <a:gd name="T57" fmla="*/ 113 h 173"/>
                <a:gd name="T58" fmla="*/ 12 w 84"/>
                <a:gd name="T59" fmla="*/ 113 h 173"/>
                <a:gd name="T60" fmla="*/ 6 w 84"/>
                <a:gd name="T61" fmla="*/ 113 h 173"/>
                <a:gd name="T62" fmla="*/ 6 w 84"/>
                <a:gd name="T63" fmla="*/ 113 h 173"/>
                <a:gd name="T64" fmla="*/ 0 w 84"/>
                <a:gd name="T65" fmla="*/ 101 h 173"/>
                <a:gd name="T66" fmla="*/ 6 w 84"/>
                <a:gd name="T67" fmla="*/ 65 h 173"/>
                <a:gd name="T68" fmla="*/ 30 w 84"/>
                <a:gd name="T69" fmla="*/ 36 h 173"/>
                <a:gd name="T70" fmla="*/ 60 w 84"/>
                <a:gd name="T71" fmla="*/ 12 h 173"/>
                <a:gd name="T72" fmla="*/ 72 w 84"/>
                <a:gd name="T73" fmla="*/ 6 h 173"/>
                <a:gd name="T74" fmla="*/ 78 w 84"/>
                <a:gd name="T75" fmla="*/ 6 h 173"/>
                <a:gd name="T76" fmla="*/ 84 w 84"/>
                <a:gd name="T77" fmla="*/ 0 h 173"/>
                <a:gd name="T78" fmla="*/ 84 w 84"/>
                <a:gd name="T79" fmla="*/ 0 h 173"/>
                <a:gd name="T80" fmla="*/ 78 w 84"/>
                <a:gd name="T81" fmla="*/ 12 h 173"/>
                <a:gd name="T82" fmla="*/ 72 w 84"/>
                <a:gd name="T83" fmla="*/ 30 h 173"/>
                <a:gd name="T84" fmla="*/ 72 w 84"/>
                <a:gd name="T85" fmla="*/ 48 h 173"/>
                <a:gd name="T86" fmla="*/ 72 w 84"/>
                <a:gd name="T87" fmla="*/ 65 h 173"/>
                <a:gd name="T88" fmla="*/ 78 w 84"/>
                <a:gd name="T89" fmla="*/ 83 h 173"/>
                <a:gd name="T90" fmla="*/ 84 w 84"/>
                <a:gd name="T91" fmla="*/ 101 h 173"/>
                <a:gd name="T92" fmla="*/ 84 w 84"/>
                <a:gd name="T93" fmla="*/ 113 h 173"/>
                <a:gd name="T94" fmla="*/ 84 w 84"/>
                <a:gd name="T95" fmla="*/ 131 h 173"/>
                <a:gd name="T96" fmla="*/ 72 w 84"/>
                <a:gd name="T97" fmla="*/ 155 h 173"/>
                <a:gd name="T98" fmla="*/ 60 w 84"/>
                <a:gd name="T99" fmla="*/ 167 h 17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4"/>
                <a:gd name="T151" fmla="*/ 0 h 173"/>
                <a:gd name="T152" fmla="*/ 84 w 84"/>
                <a:gd name="T153" fmla="*/ 173 h 17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4" h="173">
                  <a:moveTo>
                    <a:pt x="48" y="173"/>
                  </a:moveTo>
                  <a:lnTo>
                    <a:pt x="48" y="173"/>
                  </a:lnTo>
                  <a:lnTo>
                    <a:pt x="42" y="167"/>
                  </a:lnTo>
                  <a:lnTo>
                    <a:pt x="36" y="167"/>
                  </a:lnTo>
                  <a:lnTo>
                    <a:pt x="30" y="167"/>
                  </a:lnTo>
                  <a:lnTo>
                    <a:pt x="24" y="167"/>
                  </a:lnTo>
                  <a:lnTo>
                    <a:pt x="24" y="161"/>
                  </a:lnTo>
                  <a:lnTo>
                    <a:pt x="30" y="161"/>
                  </a:lnTo>
                  <a:lnTo>
                    <a:pt x="30" y="155"/>
                  </a:lnTo>
                  <a:lnTo>
                    <a:pt x="36" y="155"/>
                  </a:lnTo>
                  <a:lnTo>
                    <a:pt x="42" y="155"/>
                  </a:lnTo>
                  <a:lnTo>
                    <a:pt x="48" y="149"/>
                  </a:lnTo>
                  <a:lnTo>
                    <a:pt x="54" y="149"/>
                  </a:lnTo>
                  <a:lnTo>
                    <a:pt x="54" y="143"/>
                  </a:lnTo>
                  <a:lnTo>
                    <a:pt x="54" y="137"/>
                  </a:lnTo>
                  <a:lnTo>
                    <a:pt x="48" y="137"/>
                  </a:lnTo>
                  <a:lnTo>
                    <a:pt x="48" y="131"/>
                  </a:lnTo>
                  <a:lnTo>
                    <a:pt x="42" y="131"/>
                  </a:lnTo>
                  <a:lnTo>
                    <a:pt x="36" y="131"/>
                  </a:lnTo>
                  <a:lnTo>
                    <a:pt x="30" y="137"/>
                  </a:lnTo>
                  <a:lnTo>
                    <a:pt x="30" y="143"/>
                  </a:lnTo>
                  <a:lnTo>
                    <a:pt x="30" y="149"/>
                  </a:lnTo>
                  <a:lnTo>
                    <a:pt x="24" y="149"/>
                  </a:lnTo>
                  <a:lnTo>
                    <a:pt x="18" y="155"/>
                  </a:lnTo>
                  <a:lnTo>
                    <a:pt x="18" y="149"/>
                  </a:lnTo>
                  <a:lnTo>
                    <a:pt x="12" y="149"/>
                  </a:lnTo>
                  <a:lnTo>
                    <a:pt x="18" y="143"/>
                  </a:lnTo>
                  <a:lnTo>
                    <a:pt x="18" y="137"/>
                  </a:lnTo>
                  <a:lnTo>
                    <a:pt x="24" y="131"/>
                  </a:lnTo>
                  <a:lnTo>
                    <a:pt x="24" y="125"/>
                  </a:lnTo>
                  <a:lnTo>
                    <a:pt x="30" y="125"/>
                  </a:lnTo>
                  <a:lnTo>
                    <a:pt x="30" y="119"/>
                  </a:lnTo>
                  <a:lnTo>
                    <a:pt x="24" y="119"/>
                  </a:lnTo>
                  <a:lnTo>
                    <a:pt x="24" y="113"/>
                  </a:lnTo>
                  <a:lnTo>
                    <a:pt x="18" y="113"/>
                  </a:lnTo>
                  <a:lnTo>
                    <a:pt x="12" y="113"/>
                  </a:lnTo>
                  <a:lnTo>
                    <a:pt x="6" y="113"/>
                  </a:lnTo>
                  <a:lnTo>
                    <a:pt x="6" y="119"/>
                  </a:lnTo>
                  <a:lnTo>
                    <a:pt x="0" y="101"/>
                  </a:lnTo>
                  <a:lnTo>
                    <a:pt x="0" y="83"/>
                  </a:lnTo>
                  <a:lnTo>
                    <a:pt x="6" y="65"/>
                  </a:lnTo>
                  <a:lnTo>
                    <a:pt x="18" y="54"/>
                  </a:lnTo>
                  <a:lnTo>
                    <a:pt x="30" y="36"/>
                  </a:lnTo>
                  <a:lnTo>
                    <a:pt x="42" y="24"/>
                  </a:lnTo>
                  <a:lnTo>
                    <a:pt x="60" y="12"/>
                  </a:lnTo>
                  <a:lnTo>
                    <a:pt x="72" y="6"/>
                  </a:lnTo>
                  <a:lnTo>
                    <a:pt x="78" y="6"/>
                  </a:lnTo>
                  <a:lnTo>
                    <a:pt x="84" y="0"/>
                  </a:lnTo>
                  <a:lnTo>
                    <a:pt x="84" y="6"/>
                  </a:lnTo>
                  <a:lnTo>
                    <a:pt x="78" y="12"/>
                  </a:lnTo>
                  <a:lnTo>
                    <a:pt x="72" y="24"/>
                  </a:lnTo>
                  <a:lnTo>
                    <a:pt x="72" y="30"/>
                  </a:lnTo>
                  <a:lnTo>
                    <a:pt x="66" y="42"/>
                  </a:lnTo>
                  <a:lnTo>
                    <a:pt x="72" y="48"/>
                  </a:lnTo>
                  <a:lnTo>
                    <a:pt x="72" y="60"/>
                  </a:lnTo>
                  <a:lnTo>
                    <a:pt x="72" y="65"/>
                  </a:lnTo>
                  <a:lnTo>
                    <a:pt x="78" y="77"/>
                  </a:lnTo>
                  <a:lnTo>
                    <a:pt x="78" y="83"/>
                  </a:lnTo>
                  <a:lnTo>
                    <a:pt x="84" y="89"/>
                  </a:lnTo>
                  <a:lnTo>
                    <a:pt x="84" y="101"/>
                  </a:lnTo>
                  <a:lnTo>
                    <a:pt x="84" y="107"/>
                  </a:lnTo>
                  <a:lnTo>
                    <a:pt x="84" y="113"/>
                  </a:lnTo>
                  <a:lnTo>
                    <a:pt x="84" y="119"/>
                  </a:lnTo>
                  <a:lnTo>
                    <a:pt x="84" y="131"/>
                  </a:lnTo>
                  <a:lnTo>
                    <a:pt x="78" y="143"/>
                  </a:lnTo>
                  <a:lnTo>
                    <a:pt x="72" y="155"/>
                  </a:lnTo>
                  <a:lnTo>
                    <a:pt x="66" y="161"/>
                  </a:lnTo>
                  <a:lnTo>
                    <a:pt x="60" y="167"/>
                  </a:lnTo>
                  <a:lnTo>
                    <a:pt x="48" y="173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63" name="Freeform 194"/>
            <p:cNvSpPr>
              <a:spLocks/>
            </p:cNvSpPr>
            <p:nvPr/>
          </p:nvSpPr>
          <p:spPr bwMode="auto">
            <a:xfrm>
              <a:off x="4994" y="1606"/>
              <a:ext cx="424" cy="299"/>
            </a:xfrm>
            <a:custGeom>
              <a:avLst/>
              <a:gdLst>
                <a:gd name="T0" fmla="*/ 197 w 424"/>
                <a:gd name="T1" fmla="*/ 252 h 299"/>
                <a:gd name="T2" fmla="*/ 179 w 424"/>
                <a:gd name="T3" fmla="*/ 281 h 299"/>
                <a:gd name="T4" fmla="*/ 173 w 424"/>
                <a:gd name="T5" fmla="*/ 287 h 299"/>
                <a:gd name="T6" fmla="*/ 149 w 424"/>
                <a:gd name="T7" fmla="*/ 252 h 299"/>
                <a:gd name="T8" fmla="*/ 131 w 424"/>
                <a:gd name="T9" fmla="*/ 240 h 299"/>
                <a:gd name="T10" fmla="*/ 120 w 424"/>
                <a:gd name="T11" fmla="*/ 210 h 299"/>
                <a:gd name="T12" fmla="*/ 126 w 424"/>
                <a:gd name="T13" fmla="*/ 162 h 299"/>
                <a:gd name="T14" fmla="*/ 149 w 424"/>
                <a:gd name="T15" fmla="*/ 126 h 299"/>
                <a:gd name="T16" fmla="*/ 149 w 424"/>
                <a:gd name="T17" fmla="*/ 108 h 299"/>
                <a:gd name="T18" fmla="*/ 137 w 424"/>
                <a:gd name="T19" fmla="*/ 126 h 299"/>
                <a:gd name="T20" fmla="*/ 114 w 424"/>
                <a:gd name="T21" fmla="*/ 162 h 299"/>
                <a:gd name="T22" fmla="*/ 72 w 424"/>
                <a:gd name="T23" fmla="*/ 186 h 299"/>
                <a:gd name="T24" fmla="*/ 48 w 424"/>
                <a:gd name="T25" fmla="*/ 180 h 299"/>
                <a:gd name="T26" fmla="*/ 24 w 424"/>
                <a:gd name="T27" fmla="*/ 168 h 299"/>
                <a:gd name="T28" fmla="*/ 12 w 424"/>
                <a:gd name="T29" fmla="*/ 156 h 299"/>
                <a:gd name="T30" fmla="*/ 36 w 424"/>
                <a:gd name="T31" fmla="*/ 144 h 299"/>
                <a:gd name="T32" fmla="*/ 66 w 424"/>
                <a:gd name="T33" fmla="*/ 108 h 299"/>
                <a:gd name="T34" fmla="*/ 108 w 424"/>
                <a:gd name="T35" fmla="*/ 96 h 299"/>
                <a:gd name="T36" fmla="*/ 120 w 424"/>
                <a:gd name="T37" fmla="*/ 96 h 299"/>
                <a:gd name="T38" fmla="*/ 131 w 424"/>
                <a:gd name="T39" fmla="*/ 90 h 299"/>
                <a:gd name="T40" fmla="*/ 126 w 424"/>
                <a:gd name="T41" fmla="*/ 108 h 299"/>
                <a:gd name="T42" fmla="*/ 126 w 424"/>
                <a:gd name="T43" fmla="*/ 114 h 299"/>
                <a:gd name="T44" fmla="*/ 137 w 424"/>
                <a:gd name="T45" fmla="*/ 114 h 299"/>
                <a:gd name="T46" fmla="*/ 143 w 424"/>
                <a:gd name="T47" fmla="*/ 102 h 299"/>
                <a:gd name="T48" fmla="*/ 143 w 424"/>
                <a:gd name="T49" fmla="*/ 90 h 299"/>
                <a:gd name="T50" fmla="*/ 149 w 424"/>
                <a:gd name="T51" fmla="*/ 102 h 299"/>
                <a:gd name="T52" fmla="*/ 167 w 424"/>
                <a:gd name="T53" fmla="*/ 102 h 299"/>
                <a:gd name="T54" fmla="*/ 185 w 424"/>
                <a:gd name="T55" fmla="*/ 102 h 299"/>
                <a:gd name="T56" fmla="*/ 197 w 424"/>
                <a:gd name="T57" fmla="*/ 90 h 299"/>
                <a:gd name="T58" fmla="*/ 215 w 424"/>
                <a:gd name="T59" fmla="*/ 90 h 299"/>
                <a:gd name="T60" fmla="*/ 227 w 424"/>
                <a:gd name="T61" fmla="*/ 66 h 299"/>
                <a:gd name="T62" fmla="*/ 263 w 424"/>
                <a:gd name="T63" fmla="*/ 12 h 299"/>
                <a:gd name="T64" fmla="*/ 311 w 424"/>
                <a:gd name="T65" fmla="*/ 0 h 299"/>
                <a:gd name="T66" fmla="*/ 340 w 424"/>
                <a:gd name="T67" fmla="*/ 6 h 299"/>
                <a:gd name="T68" fmla="*/ 376 w 424"/>
                <a:gd name="T69" fmla="*/ 18 h 299"/>
                <a:gd name="T70" fmla="*/ 406 w 424"/>
                <a:gd name="T71" fmla="*/ 24 h 299"/>
                <a:gd name="T72" fmla="*/ 418 w 424"/>
                <a:gd name="T73" fmla="*/ 30 h 299"/>
                <a:gd name="T74" fmla="*/ 376 w 424"/>
                <a:gd name="T75" fmla="*/ 84 h 299"/>
                <a:gd name="T76" fmla="*/ 335 w 424"/>
                <a:gd name="T77" fmla="*/ 108 h 299"/>
                <a:gd name="T78" fmla="*/ 287 w 424"/>
                <a:gd name="T79" fmla="*/ 126 h 299"/>
                <a:gd name="T80" fmla="*/ 251 w 424"/>
                <a:gd name="T81" fmla="*/ 114 h 299"/>
                <a:gd name="T82" fmla="*/ 221 w 424"/>
                <a:gd name="T83" fmla="*/ 102 h 299"/>
                <a:gd name="T84" fmla="*/ 209 w 424"/>
                <a:gd name="T85" fmla="*/ 96 h 299"/>
                <a:gd name="T86" fmla="*/ 191 w 424"/>
                <a:gd name="T87" fmla="*/ 102 h 299"/>
                <a:gd name="T88" fmla="*/ 185 w 424"/>
                <a:gd name="T89" fmla="*/ 108 h 299"/>
                <a:gd name="T90" fmla="*/ 203 w 424"/>
                <a:gd name="T91" fmla="*/ 108 h 299"/>
                <a:gd name="T92" fmla="*/ 227 w 424"/>
                <a:gd name="T93" fmla="*/ 108 h 299"/>
                <a:gd name="T94" fmla="*/ 257 w 424"/>
                <a:gd name="T95" fmla="*/ 114 h 299"/>
                <a:gd name="T96" fmla="*/ 299 w 424"/>
                <a:gd name="T97" fmla="*/ 156 h 299"/>
                <a:gd name="T98" fmla="*/ 317 w 424"/>
                <a:gd name="T99" fmla="*/ 210 h 299"/>
                <a:gd name="T100" fmla="*/ 305 w 424"/>
                <a:gd name="T101" fmla="*/ 222 h 299"/>
                <a:gd name="T102" fmla="*/ 257 w 424"/>
                <a:gd name="T103" fmla="*/ 204 h 299"/>
                <a:gd name="T104" fmla="*/ 221 w 424"/>
                <a:gd name="T105" fmla="*/ 198 h 299"/>
                <a:gd name="T106" fmla="*/ 197 w 424"/>
                <a:gd name="T107" fmla="*/ 168 h 299"/>
                <a:gd name="T108" fmla="*/ 185 w 424"/>
                <a:gd name="T109" fmla="*/ 126 h 299"/>
                <a:gd name="T110" fmla="*/ 167 w 424"/>
                <a:gd name="T111" fmla="*/ 108 h 299"/>
                <a:gd name="T112" fmla="*/ 155 w 424"/>
                <a:gd name="T113" fmla="*/ 108 h 299"/>
                <a:gd name="T114" fmla="*/ 161 w 424"/>
                <a:gd name="T115" fmla="*/ 126 h 299"/>
                <a:gd name="T116" fmla="*/ 191 w 424"/>
                <a:gd name="T117" fmla="*/ 156 h 29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24"/>
                <a:gd name="T178" fmla="*/ 0 h 299"/>
                <a:gd name="T179" fmla="*/ 424 w 424"/>
                <a:gd name="T180" fmla="*/ 299 h 29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24" h="299">
                  <a:moveTo>
                    <a:pt x="203" y="174"/>
                  </a:moveTo>
                  <a:lnTo>
                    <a:pt x="203" y="198"/>
                  </a:lnTo>
                  <a:lnTo>
                    <a:pt x="203" y="222"/>
                  </a:lnTo>
                  <a:lnTo>
                    <a:pt x="203" y="240"/>
                  </a:lnTo>
                  <a:lnTo>
                    <a:pt x="197" y="252"/>
                  </a:lnTo>
                  <a:lnTo>
                    <a:pt x="191" y="258"/>
                  </a:lnTo>
                  <a:lnTo>
                    <a:pt x="191" y="264"/>
                  </a:lnTo>
                  <a:lnTo>
                    <a:pt x="185" y="269"/>
                  </a:lnTo>
                  <a:lnTo>
                    <a:pt x="179" y="275"/>
                  </a:lnTo>
                  <a:lnTo>
                    <a:pt x="179" y="281"/>
                  </a:lnTo>
                  <a:lnTo>
                    <a:pt x="179" y="287"/>
                  </a:lnTo>
                  <a:lnTo>
                    <a:pt x="173" y="293"/>
                  </a:lnTo>
                  <a:lnTo>
                    <a:pt x="173" y="299"/>
                  </a:lnTo>
                  <a:lnTo>
                    <a:pt x="173" y="293"/>
                  </a:lnTo>
                  <a:lnTo>
                    <a:pt x="173" y="287"/>
                  </a:lnTo>
                  <a:lnTo>
                    <a:pt x="167" y="281"/>
                  </a:lnTo>
                  <a:lnTo>
                    <a:pt x="161" y="275"/>
                  </a:lnTo>
                  <a:lnTo>
                    <a:pt x="161" y="264"/>
                  </a:lnTo>
                  <a:lnTo>
                    <a:pt x="155" y="258"/>
                  </a:lnTo>
                  <a:lnTo>
                    <a:pt x="149" y="252"/>
                  </a:lnTo>
                  <a:lnTo>
                    <a:pt x="143" y="246"/>
                  </a:lnTo>
                  <a:lnTo>
                    <a:pt x="137" y="246"/>
                  </a:lnTo>
                  <a:lnTo>
                    <a:pt x="137" y="240"/>
                  </a:lnTo>
                  <a:lnTo>
                    <a:pt x="131" y="240"/>
                  </a:lnTo>
                  <a:lnTo>
                    <a:pt x="131" y="234"/>
                  </a:lnTo>
                  <a:lnTo>
                    <a:pt x="126" y="234"/>
                  </a:lnTo>
                  <a:lnTo>
                    <a:pt x="126" y="228"/>
                  </a:lnTo>
                  <a:lnTo>
                    <a:pt x="120" y="210"/>
                  </a:lnTo>
                  <a:lnTo>
                    <a:pt x="120" y="198"/>
                  </a:lnTo>
                  <a:lnTo>
                    <a:pt x="120" y="180"/>
                  </a:lnTo>
                  <a:lnTo>
                    <a:pt x="120" y="168"/>
                  </a:lnTo>
                  <a:lnTo>
                    <a:pt x="126" y="168"/>
                  </a:lnTo>
                  <a:lnTo>
                    <a:pt x="126" y="162"/>
                  </a:lnTo>
                  <a:lnTo>
                    <a:pt x="131" y="156"/>
                  </a:lnTo>
                  <a:lnTo>
                    <a:pt x="131" y="150"/>
                  </a:lnTo>
                  <a:lnTo>
                    <a:pt x="137" y="144"/>
                  </a:lnTo>
                  <a:lnTo>
                    <a:pt x="143" y="138"/>
                  </a:lnTo>
                  <a:lnTo>
                    <a:pt x="149" y="126"/>
                  </a:lnTo>
                  <a:lnTo>
                    <a:pt x="149" y="120"/>
                  </a:lnTo>
                  <a:lnTo>
                    <a:pt x="149" y="114"/>
                  </a:lnTo>
                  <a:lnTo>
                    <a:pt x="149" y="108"/>
                  </a:lnTo>
                  <a:lnTo>
                    <a:pt x="143" y="114"/>
                  </a:lnTo>
                  <a:lnTo>
                    <a:pt x="143" y="120"/>
                  </a:lnTo>
                  <a:lnTo>
                    <a:pt x="137" y="126"/>
                  </a:lnTo>
                  <a:lnTo>
                    <a:pt x="137" y="132"/>
                  </a:lnTo>
                  <a:lnTo>
                    <a:pt x="131" y="138"/>
                  </a:lnTo>
                  <a:lnTo>
                    <a:pt x="131" y="144"/>
                  </a:lnTo>
                  <a:lnTo>
                    <a:pt x="126" y="156"/>
                  </a:lnTo>
                  <a:lnTo>
                    <a:pt x="114" y="162"/>
                  </a:lnTo>
                  <a:lnTo>
                    <a:pt x="108" y="168"/>
                  </a:lnTo>
                  <a:lnTo>
                    <a:pt x="96" y="174"/>
                  </a:lnTo>
                  <a:lnTo>
                    <a:pt x="90" y="180"/>
                  </a:lnTo>
                  <a:lnTo>
                    <a:pt x="78" y="180"/>
                  </a:lnTo>
                  <a:lnTo>
                    <a:pt x="72" y="186"/>
                  </a:lnTo>
                  <a:lnTo>
                    <a:pt x="60" y="186"/>
                  </a:lnTo>
                  <a:lnTo>
                    <a:pt x="60" y="180"/>
                  </a:lnTo>
                  <a:lnTo>
                    <a:pt x="54" y="180"/>
                  </a:lnTo>
                  <a:lnTo>
                    <a:pt x="48" y="180"/>
                  </a:lnTo>
                  <a:lnTo>
                    <a:pt x="42" y="180"/>
                  </a:lnTo>
                  <a:lnTo>
                    <a:pt x="36" y="180"/>
                  </a:lnTo>
                  <a:lnTo>
                    <a:pt x="30" y="174"/>
                  </a:lnTo>
                  <a:lnTo>
                    <a:pt x="24" y="168"/>
                  </a:lnTo>
                  <a:lnTo>
                    <a:pt x="18" y="168"/>
                  </a:lnTo>
                  <a:lnTo>
                    <a:pt x="6" y="162"/>
                  </a:lnTo>
                  <a:lnTo>
                    <a:pt x="0" y="162"/>
                  </a:lnTo>
                  <a:lnTo>
                    <a:pt x="6" y="156"/>
                  </a:lnTo>
                  <a:lnTo>
                    <a:pt x="12" y="156"/>
                  </a:lnTo>
                  <a:lnTo>
                    <a:pt x="18" y="156"/>
                  </a:lnTo>
                  <a:lnTo>
                    <a:pt x="24" y="156"/>
                  </a:lnTo>
                  <a:lnTo>
                    <a:pt x="30" y="150"/>
                  </a:lnTo>
                  <a:lnTo>
                    <a:pt x="36" y="144"/>
                  </a:lnTo>
                  <a:lnTo>
                    <a:pt x="42" y="138"/>
                  </a:lnTo>
                  <a:lnTo>
                    <a:pt x="42" y="132"/>
                  </a:lnTo>
                  <a:lnTo>
                    <a:pt x="48" y="120"/>
                  </a:lnTo>
                  <a:lnTo>
                    <a:pt x="60" y="114"/>
                  </a:lnTo>
                  <a:lnTo>
                    <a:pt x="66" y="108"/>
                  </a:lnTo>
                  <a:lnTo>
                    <a:pt x="78" y="102"/>
                  </a:lnTo>
                  <a:lnTo>
                    <a:pt x="84" y="96"/>
                  </a:lnTo>
                  <a:lnTo>
                    <a:pt x="96" y="96"/>
                  </a:lnTo>
                  <a:lnTo>
                    <a:pt x="108" y="96"/>
                  </a:lnTo>
                  <a:lnTo>
                    <a:pt x="114" y="96"/>
                  </a:lnTo>
                  <a:lnTo>
                    <a:pt x="120" y="96"/>
                  </a:lnTo>
                  <a:lnTo>
                    <a:pt x="126" y="96"/>
                  </a:lnTo>
                  <a:lnTo>
                    <a:pt x="126" y="90"/>
                  </a:lnTo>
                  <a:lnTo>
                    <a:pt x="131" y="90"/>
                  </a:lnTo>
                  <a:lnTo>
                    <a:pt x="131" y="96"/>
                  </a:lnTo>
                  <a:lnTo>
                    <a:pt x="126" y="102"/>
                  </a:lnTo>
                  <a:lnTo>
                    <a:pt x="126" y="108"/>
                  </a:lnTo>
                  <a:lnTo>
                    <a:pt x="126" y="114"/>
                  </a:lnTo>
                  <a:lnTo>
                    <a:pt x="131" y="114"/>
                  </a:lnTo>
                  <a:lnTo>
                    <a:pt x="137" y="114"/>
                  </a:lnTo>
                  <a:lnTo>
                    <a:pt x="143" y="114"/>
                  </a:lnTo>
                  <a:lnTo>
                    <a:pt x="143" y="108"/>
                  </a:lnTo>
                  <a:lnTo>
                    <a:pt x="143" y="102"/>
                  </a:lnTo>
                  <a:lnTo>
                    <a:pt x="143" y="96"/>
                  </a:lnTo>
                  <a:lnTo>
                    <a:pt x="143" y="90"/>
                  </a:lnTo>
                  <a:lnTo>
                    <a:pt x="143" y="96"/>
                  </a:lnTo>
                  <a:lnTo>
                    <a:pt x="149" y="96"/>
                  </a:lnTo>
                  <a:lnTo>
                    <a:pt x="149" y="102"/>
                  </a:lnTo>
                  <a:lnTo>
                    <a:pt x="155" y="102"/>
                  </a:lnTo>
                  <a:lnTo>
                    <a:pt x="161" y="102"/>
                  </a:lnTo>
                  <a:lnTo>
                    <a:pt x="167" y="102"/>
                  </a:lnTo>
                  <a:lnTo>
                    <a:pt x="167" y="108"/>
                  </a:lnTo>
                  <a:lnTo>
                    <a:pt x="173" y="108"/>
                  </a:lnTo>
                  <a:lnTo>
                    <a:pt x="179" y="108"/>
                  </a:lnTo>
                  <a:lnTo>
                    <a:pt x="179" y="102"/>
                  </a:lnTo>
                  <a:lnTo>
                    <a:pt x="185" y="102"/>
                  </a:lnTo>
                  <a:lnTo>
                    <a:pt x="185" y="96"/>
                  </a:lnTo>
                  <a:lnTo>
                    <a:pt x="191" y="96"/>
                  </a:lnTo>
                  <a:lnTo>
                    <a:pt x="191" y="90"/>
                  </a:lnTo>
                  <a:lnTo>
                    <a:pt x="197" y="90"/>
                  </a:lnTo>
                  <a:lnTo>
                    <a:pt x="203" y="90"/>
                  </a:lnTo>
                  <a:lnTo>
                    <a:pt x="209" y="90"/>
                  </a:lnTo>
                  <a:lnTo>
                    <a:pt x="215" y="90"/>
                  </a:lnTo>
                  <a:lnTo>
                    <a:pt x="215" y="84"/>
                  </a:lnTo>
                  <a:lnTo>
                    <a:pt x="221" y="84"/>
                  </a:lnTo>
                  <a:lnTo>
                    <a:pt x="221" y="78"/>
                  </a:lnTo>
                  <a:lnTo>
                    <a:pt x="227" y="72"/>
                  </a:lnTo>
                  <a:lnTo>
                    <a:pt x="227" y="66"/>
                  </a:lnTo>
                  <a:lnTo>
                    <a:pt x="227" y="60"/>
                  </a:lnTo>
                  <a:lnTo>
                    <a:pt x="233" y="48"/>
                  </a:lnTo>
                  <a:lnTo>
                    <a:pt x="239" y="30"/>
                  </a:lnTo>
                  <a:lnTo>
                    <a:pt x="251" y="18"/>
                  </a:lnTo>
                  <a:lnTo>
                    <a:pt x="263" y="12"/>
                  </a:lnTo>
                  <a:lnTo>
                    <a:pt x="275" y="6"/>
                  </a:lnTo>
                  <a:lnTo>
                    <a:pt x="287" y="6"/>
                  </a:lnTo>
                  <a:lnTo>
                    <a:pt x="299" y="0"/>
                  </a:lnTo>
                  <a:lnTo>
                    <a:pt x="305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9" y="6"/>
                  </a:lnTo>
                  <a:lnTo>
                    <a:pt x="335" y="6"/>
                  </a:lnTo>
                  <a:lnTo>
                    <a:pt x="340" y="6"/>
                  </a:lnTo>
                  <a:lnTo>
                    <a:pt x="346" y="6"/>
                  </a:lnTo>
                  <a:lnTo>
                    <a:pt x="352" y="12"/>
                  </a:lnTo>
                  <a:lnTo>
                    <a:pt x="364" y="12"/>
                  </a:lnTo>
                  <a:lnTo>
                    <a:pt x="370" y="18"/>
                  </a:lnTo>
                  <a:lnTo>
                    <a:pt x="376" y="18"/>
                  </a:lnTo>
                  <a:lnTo>
                    <a:pt x="382" y="24"/>
                  </a:lnTo>
                  <a:lnTo>
                    <a:pt x="388" y="24"/>
                  </a:lnTo>
                  <a:lnTo>
                    <a:pt x="394" y="24"/>
                  </a:lnTo>
                  <a:lnTo>
                    <a:pt x="400" y="24"/>
                  </a:lnTo>
                  <a:lnTo>
                    <a:pt x="406" y="24"/>
                  </a:lnTo>
                  <a:lnTo>
                    <a:pt x="412" y="24"/>
                  </a:lnTo>
                  <a:lnTo>
                    <a:pt x="424" y="24"/>
                  </a:lnTo>
                  <a:lnTo>
                    <a:pt x="418" y="30"/>
                  </a:lnTo>
                  <a:lnTo>
                    <a:pt x="412" y="42"/>
                  </a:lnTo>
                  <a:lnTo>
                    <a:pt x="400" y="48"/>
                  </a:lnTo>
                  <a:lnTo>
                    <a:pt x="394" y="60"/>
                  </a:lnTo>
                  <a:lnTo>
                    <a:pt x="382" y="72"/>
                  </a:lnTo>
                  <a:lnTo>
                    <a:pt x="376" y="84"/>
                  </a:lnTo>
                  <a:lnTo>
                    <a:pt x="364" y="96"/>
                  </a:lnTo>
                  <a:lnTo>
                    <a:pt x="352" y="102"/>
                  </a:lnTo>
                  <a:lnTo>
                    <a:pt x="346" y="108"/>
                  </a:lnTo>
                  <a:lnTo>
                    <a:pt x="340" y="108"/>
                  </a:lnTo>
                  <a:lnTo>
                    <a:pt x="335" y="108"/>
                  </a:lnTo>
                  <a:lnTo>
                    <a:pt x="323" y="114"/>
                  </a:lnTo>
                  <a:lnTo>
                    <a:pt x="317" y="114"/>
                  </a:lnTo>
                  <a:lnTo>
                    <a:pt x="305" y="120"/>
                  </a:lnTo>
                  <a:lnTo>
                    <a:pt x="299" y="120"/>
                  </a:lnTo>
                  <a:lnTo>
                    <a:pt x="287" y="126"/>
                  </a:lnTo>
                  <a:lnTo>
                    <a:pt x="281" y="126"/>
                  </a:lnTo>
                  <a:lnTo>
                    <a:pt x="275" y="126"/>
                  </a:lnTo>
                  <a:lnTo>
                    <a:pt x="263" y="120"/>
                  </a:lnTo>
                  <a:lnTo>
                    <a:pt x="257" y="120"/>
                  </a:lnTo>
                  <a:lnTo>
                    <a:pt x="251" y="114"/>
                  </a:lnTo>
                  <a:lnTo>
                    <a:pt x="239" y="114"/>
                  </a:lnTo>
                  <a:lnTo>
                    <a:pt x="233" y="108"/>
                  </a:lnTo>
                  <a:lnTo>
                    <a:pt x="227" y="108"/>
                  </a:lnTo>
                  <a:lnTo>
                    <a:pt x="221" y="102"/>
                  </a:lnTo>
                  <a:lnTo>
                    <a:pt x="215" y="102"/>
                  </a:lnTo>
                  <a:lnTo>
                    <a:pt x="215" y="96"/>
                  </a:lnTo>
                  <a:lnTo>
                    <a:pt x="209" y="96"/>
                  </a:lnTo>
                  <a:lnTo>
                    <a:pt x="203" y="96"/>
                  </a:lnTo>
                  <a:lnTo>
                    <a:pt x="197" y="96"/>
                  </a:lnTo>
                  <a:lnTo>
                    <a:pt x="197" y="102"/>
                  </a:lnTo>
                  <a:lnTo>
                    <a:pt x="191" y="102"/>
                  </a:lnTo>
                  <a:lnTo>
                    <a:pt x="185" y="102"/>
                  </a:lnTo>
                  <a:lnTo>
                    <a:pt x="185" y="108"/>
                  </a:lnTo>
                  <a:lnTo>
                    <a:pt x="191" y="108"/>
                  </a:lnTo>
                  <a:lnTo>
                    <a:pt x="197" y="108"/>
                  </a:lnTo>
                  <a:lnTo>
                    <a:pt x="203" y="108"/>
                  </a:lnTo>
                  <a:lnTo>
                    <a:pt x="209" y="108"/>
                  </a:lnTo>
                  <a:lnTo>
                    <a:pt x="215" y="108"/>
                  </a:lnTo>
                  <a:lnTo>
                    <a:pt x="221" y="108"/>
                  </a:lnTo>
                  <a:lnTo>
                    <a:pt x="227" y="108"/>
                  </a:lnTo>
                  <a:lnTo>
                    <a:pt x="233" y="108"/>
                  </a:lnTo>
                  <a:lnTo>
                    <a:pt x="239" y="108"/>
                  </a:lnTo>
                  <a:lnTo>
                    <a:pt x="251" y="114"/>
                  </a:lnTo>
                  <a:lnTo>
                    <a:pt x="257" y="114"/>
                  </a:lnTo>
                  <a:lnTo>
                    <a:pt x="269" y="120"/>
                  </a:lnTo>
                  <a:lnTo>
                    <a:pt x="281" y="126"/>
                  </a:lnTo>
                  <a:lnTo>
                    <a:pt x="287" y="138"/>
                  </a:lnTo>
                  <a:lnTo>
                    <a:pt x="293" y="144"/>
                  </a:lnTo>
                  <a:lnTo>
                    <a:pt x="299" y="156"/>
                  </a:lnTo>
                  <a:lnTo>
                    <a:pt x="305" y="168"/>
                  </a:lnTo>
                  <a:lnTo>
                    <a:pt x="311" y="174"/>
                  </a:lnTo>
                  <a:lnTo>
                    <a:pt x="317" y="192"/>
                  </a:lnTo>
                  <a:lnTo>
                    <a:pt x="317" y="204"/>
                  </a:lnTo>
                  <a:lnTo>
                    <a:pt x="317" y="210"/>
                  </a:lnTo>
                  <a:lnTo>
                    <a:pt x="317" y="216"/>
                  </a:lnTo>
                  <a:lnTo>
                    <a:pt x="317" y="228"/>
                  </a:lnTo>
                  <a:lnTo>
                    <a:pt x="317" y="234"/>
                  </a:lnTo>
                  <a:lnTo>
                    <a:pt x="311" y="228"/>
                  </a:lnTo>
                  <a:lnTo>
                    <a:pt x="305" y="222"/>
                  </a:lnTo>
                  <a:lnTo>
                    <a:pt x="293" y="216"/>
                  </a:lnTo>
                  <a:lnTo>
                    <a:pt x="287" y="216"/>
                  </a:lnTo>
                  <a:lnTo>
                    <a:pt x="275" y="210"/>
                  </a:lnTo>
                  <a:lnTo>
                    <a:pt x="263" y="204"/>
                  </a:lnTo>
                  <a:lnTo>
                    <a:pt x="257" y="204"/>
                  </a:lnTo>
                  <a:lnTo>
                    <a:pt x="245" y="204"/>
                  </a:lnTo>
                  <a:lnTo>
                    <a:pt x="239" y="204"/>
                  </a:lnTo>
                  <a:lnTo>
                    <a:pt x="233" y="198"/>
                  </a:lnTo>
                  <a:lnTo>
                    <a:pt x="227" y="198"/>
                  </a:lnTo>
                  <a:lnTo>
                    <a:pt x="221" y="198"/>
                  </a:lnTo>
                  <a:lnTo>
                    <a:pt x="215" y="192"/>
                  </a:lnTo>
                  <a:lnTo>
                    <a:pt x="209" y="192"/>
                  </a:lnTo>
                  <a:lnTo>
                    <a:pt x="203" y="180"/>
                  </a:lnTo>
                  <a:lnTo>
                    <a:pt x="203" y="174"/>
                  </a:lnTo>
                  <a:lnTo>
                    <a:pt x="197" y="168"/>
                  </a:lnTo>
                  <a:lnTo>
                    <a:pt x="191" y="156"/>
                  </a:lnTo>
                  <a:lnTo>
                    <a:pt x="191" y="144"/>
                  </a:lnTo>
                  <a:lnTo>
                    <a:pt x="191" y="132"/>
                  </a:lnTo>
                  <a:lnTo>
                    <a:pt x="185" y="126"/>
                  </a:lnTo>
                  <a:lnTo>
                    <a:pt x="185" y="120"/>
                  </a:lnTo>
                  <a:lnTo>
                    <a:pt x="179" y="120"/>
                  </a:lnTo>
                  <a:lnTo>
                    <a:pt x="179" y="114"/>
                  </a:lnTo>
                  <a:lnTo>
                    <a:pt x="173" y="114"/>
                  </a:lnTo>
                  <a:lnTo>
                    <a:pt x="167" y="108"/>
                  </a:lnTo>
                  <a:lnTo>
                    <a:pt x="161" y="108"/>
                  </a:lnTo>
                  <a:lnTo>
                    <a:pt x="155" y="108"/>
                  </a:lnTo>
                  <a:lnTo>
                    <a:pt x="155" y="114"/>
                  </a:lnTo>
                  <a:lnTo>
                    <a:pt x="155" y="120"/>
                  </a:lnTo>
                  <a:lnTo>
                    <a:pt x="161" y="120"/>
                  </a:lnTo>
                  <a:lnTo>
                    <a:pt x="161" y="126"/>
                  </a:lnTo>
                  <a:lnTo>
                    <a:pt x="167" y="126"/>
                  </a:lnTo>
                  <a:lnTo>
                    <a:pt x="173" y="132"/>
                  </a:lnTo>
                  <a:lnTo>
                    <a:pt x="179" y="138"/>
                  </a:lnTo>
                  <a:lnTo>
                    <a:pt x="185" y="150"/>
                  </a:lnTo>
                  <a:lnTo>
                    <a:pt x="191" y="156"/>
                  </a:lnTo>
                  <a:lnTo>
                    <a:pt x="197" y="168"/>
                  </a:lnTo>
                  <a:lnTo>
                    <a:pt x="203" y="174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64" name="Freeform 195"/>
            <p:cNvSpPr>
              <a:spLocks/>
            </p:cNvSpPr>
            <p:nvPr/>
          </p:nvSpPr>
          <p:spPr bwMode="auto">
            <a:xfrm>
              <a:off x="5000" y="1565"/>
              <a:ext cx="125" cy="125"/>
            </a:xfrm>
            <a:custGeom>
              <a:avLst/>
              <a:gdLst>
                <a:gd name="T0" fmla="*/ 96 w 125"/>
                <a:gd name="T1" fmla="*/ 125 h 125"/>
                <a:gd name="T2" fmla="*/ 102 w 125"/>
                <a:gd name="T3" fmla="*/ 119 h 125"/>
                <a:gd name="T4" fmla="*/ 108 w 125"/>
                <a:gd name="T5" fmla="*/ 113 h 125"/>
                <a:gd name="T6" fmla="*/ 114 w 125"/>
                <a:gd name="T7" fmla="*/ 119 h 125"/>
                <a:gd name="T8" fmla="*/ 120 w 125"/>
                <a:gd name="T9" fmla="*/ 119 h 125"/>
                <a:gd name="T10" fmla="*/ 120 w 125"/>
                <a:gd name="T11" fmla="*/ 119 h 125"/>
                <a:gd name="T12" fmla="*/ 125 w 125"/>
                <a:gd name="T13" fmla="*/ 119 h 125"/>
                <a:gd name="T14" fmla="*/ 125 w 125"/>
                <a:gd name="T15" fmla="*/ 119 h 125"/>
                <a:gd name="T16" fmla="*/ 125 w 125"/>
                <a:gd name="T17" fmla="*/ 119 h 125"/>
                <a:gd name="T18" fmla="*/ 120 w 125"/>
                <a:gd name="T19" fmla="*/ 113 h 125"/>
                <a:gd name="T20" fmla="*/ 120 w 125"/>
                <a:gd name="T21" fmla="*/ 113 h 125"/>
                <a:gd name="T22" fmla="*/ 114 w 125"/>
                <a:gd name="T23" fmla="*/ 113 h 125"/>
                <a:gd name="T24" fmla="*/ 108 w 125"/>
                <a:gd name="T25" fmla="*/ 107 h 125"/>
                <a:gd name="T26" fmla="*/ 108 w 125"/>
                <a:gd name="T27" fmla="*/ 101 h 125"/>
                <a:gd name="T28" fmla="*/ 108 w 125"/>
                <a:gd name="T29" fmla="*/ 95 h 125"/>
                <a:gd name="T30" fmla="*/ 108 w 125"/>
                <a:gd name="T31" fmla="*/ 95 h 125"/>
                <a:gd name="T32" fmla="*/ 114 w 125"/>
                <a:gd name="T33" fmla="*/ 95 h 125"/>
                <a:gd name="T34" fmla="*/ 114 w 125"/>
                <a:gd name="T35" fmla="*/ 89 h 125"/>
                <a:gd name="T36" fmla="*/ 120 w 125"/>
                <a:gd name="T37" fmla="*/ 77 h 125"/>
                <a:gd name="T38" fmla="*/ 120 w 125"/>
                <a:gd name="T39" fmla="*/ 53 h 125"/>
                <a:gd name="T40" fmla="*/ 102 w 125"/>
                <a:gd name="T41" fmla="*/ 29 h 125"/>
                <a:gd name="T42" fmla="*/ 72 w 125"/>
                <a:gd name="T43" fmla="*/ 18 h 125"/>
                <a:gd name="T44" fmla="*/ 48 w 125"/>
                <a:gd name="T45" fmla="*/ 12 h 125"/>
                <a:gd name="T46" fmla="*/ 30 w 125"/>
                <a:gd name="T47" fmla="*/ 12 h 125"/>
                <a:gd name="T48" fmla="*/ 18 w 125"/>
                <a:gd name="T49" fmla="*/ 6 h 125"/>
                <a:gd name="T50" fmla="*/ 6 w 125"/>
                <a:gd name="T51" fmla="*/ 0 h 125"/>
                <a:gd name="T52" fmla="*/ 6 w 125"/>
                <a:gd name="T53" fmla="*/ 6 h 125"/>
                <a:gd name="T54" fmla="*/ 12 w 125"/>
                <a:gd name="T55" fmla="*/ 23 h 125"/>
                <a:gd name="T56" fmla="*/ 18 w 125"/>
                <a:gd name="T57" fmla="*/ 41 h 125"/>
                <a:gd name="T58" fmla="*/ 24 w 125"/>
                <a:gd name="T59" fmla="*/ 53 h 125"/>
                <a:gd name="T60" fmla="*/ 30 w 125"/>
                <a:gd name="T61" fmla="*/ 71 h 125"/>
                <a:gd name="T62" fmla="*/ 36 w 125"/>
                <a:gd name="T63" fmla="*/ 89 h 125"/>
                <a:gd name="T64" fmla="*/ 54 w 125"/>
                <a:gd name="T65" fmla="*/ 113 h 125"/>
                <a:gd name="T66" fmla="*/ 78 w 125"/>
                <a:gd name="T67" fmla="*/ 125 h 12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5"/>
                <a:gd name="T103" fmla="*/ 0 h 125"/>
                <a:gd name="T104" fmla="*/ 125 w 125"/>
                <a:gd name="T105" fmla="*/ 125 h 12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5" h="125">
                  <a:moveTo>
                    <a:pt x="96" y="125"/>
                  </a:moveTo>
                  <a:lnTo>
                    <a:pt x="96" y="125"/>
                  </a:lnTo>
                  <a:lnTo>
                    <a:pt x="102" y="119"/>
                  </a:lnTo>
                  <a:lnTo>
                    <a:pt x="108" y="113"/>
                  </a:lnTo>
                  <a:lnTo>
                    <a:pt x="114" y="113"/>
                  </a:lnTo>
                  <a:lnTo>
                    <a:pt x="114" y="119"/>
                  </a:lnTo>
                  <a:lnTo>
                    <a:pt x="120" y="119"/>
                  </a:lnTo>
                  <a:lnTo>
                    <a:pt x="125" y="119"/>
                  </a:lnTo>
                  <a:lnTo>
                    <a:pt x="125" y="113"/>
                  </a:lnTo>
                  <a:lnTo>
                    <a:pt x="120" y="113"/>
                  </a:lnTo>
                  <a:lnTo>
                    <a:pt x="114" y="113"/>
                  </a:lnTo>
                  <a:lnTo>
                    <a:pt x="108" y="113"/>
                  </a:lnTo>
                  <a:lnTo>
                    <a:pt x="108" y="107"/>
                  </a:lnTo>
                  <a:lnTo>
                    <a:pt x="108" y="101"/>
                  </a:lnTo>
                  <a:lnTo>
                    <a:pt x="108" y="95"/>
                  </a:lnTo>
                  <a:lnTo>
                    <a:pt x="114" y="95"/>
                  </a:lnTo>
                  <a:lnTo>
                    <a:pt x="114" y="89"/>
                  </a:lnTo>
                  <a:lnTo>
                    <a:pt x="120" y="89"/>
                  </a:lnTo>
                  <a:lnTo>
                    <a:pt x="120" y="77"/>
                  </a:lnTo>
                  <a:lnTo>
                    <a:pt x="120" y="65"/>
                  </a:lnTo>
                  <a:lnTo>
                    <a:pt x="120" y="53"/>
                  </a:lnTo>
                  <a:lnTo>
                    <a:pt x="114" y="41"/>
                  </a:lnTo>
                  <a:lnTo>
                    <a:pt x="102" y="29"/>
                  </a:lnTo>
                  <a:lnTo>
                    <a:pt x="90" y="23"/>
                  </a:lnTo>
                  <a:lnTo>
                    <a:pt x="72" y="18"/>
                  </a:lnTo>
                  <a:lnTo>
                    <a:pt x="54" y="12"/>
                  </a:lnTo>
                  <a:lnTo>
                    <a:pt x="48" y="12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23"/>
                  </a:lnTo>
                  <a:lnTo>
                    <a:pt x="18" y="29"/>
                  </a:lnTo>
                  <a:lnTo>
                    <a:pt x="18" y="41"/>
                  </a:lnTo>
                  <a:lnTo>
                    <a:pt x="24" y="47"/>
                  </a:lnTo>
                  <a:lnTo>
                    <a:pt x="24" y="53"/>
                  </a:lnTo>
                  <a:lnTo>
                    <a:pt x="24" y="65"/>
                  </a:lnTo>
                  <a:lnTo>
                    <a:pt x="30" y="71"/>
                  </a:lnTo>
                  <a:lnTo>
                    <a:pt x="30" y="83"/>
                  </a:lnTo>
                  <a:lnTo>
                    <a:pt x="36" y="89"/>
                  </a:lnTo>
                  <a:lnTo>
                    <a:pt x="42" y="101"/>
                  </a:lnTo>
                  <a:lnTo>
                    <a:pt x="54" y="113"/>
                  </a:lnTo>
                  <a:lnTo>
                    <a:pt x="66" y="119"/>
                  </a:lnTo>
                  <a:lnTo>
                    <a:pt x="78" y="125"/>
                  </a:lnTo>
                  <a:lnTo>
                    <a:pt x="96" y="125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65" name="Freeform 196"/>
            <p:cNvSpPr>
              <a:spLocks/>
            </p:cNvSpPr>
            <p:nvPr/>
          </p:nvSpPr>
          <p:spPr bwMode="auto">
            <a:xfrm>
              <a:off x="5137" y="1642"/>
              <a:ext cx="12" cy="12"/>
            </a:xfrm>
            <a:custGeom>
              <a:avLst/>
              <a:gdLst>
                <a:gd name="T0" fmla="*/ 0 w 12"/>
                <a:gd name="T1" fmla="*/ 6 h 12"/>
                <a:gd name="T2" fmla="*/ 0 w 12"/>
                <a:gd name="T3" fmla="*/ 0 h 12"/>
                <a:gd name="T4" fmla="*/ 6 w 12"/>
                <a:gd name="T5" fmla="*/ 0 h 12"/>
                <a:gd name="T6" fmla="*/ 6 w 12"/>
                <a:gd name="T7" fmla="*/ 0 h 12"/>
                <a:gd name="T8" fmla="*/ 6 w 12"/>
                <a:gd name="T9" fmla="*/ 0 h 12"/>
                <a:gd name="T10" fmla="*/ 12 w 12"/>
                <a:gd name="T11" fmla="*/ 0 h 12"/>
                <a:gd name="T12" fmla="*/ 12 w 12"/>
                <a:gd name="T13" fmla="*/ 0 h 12"/>
                <a:gd name="T14" fmla="*/ 12 w 12"/>
                <a:gd name="T15" fmla="*/ 0 h 12"/>
                <a:gd name="T16" fmla="*/ 12 w 12"/>
                <a:gd name="T17" fmla="*/ 6 h 12"/>
                <a:gd name="T18" fmla="*/ 12 w 12"/>
                <a:gd name="T19" fmla="*/ 6 h 12"/>
                <a:gd name="T20" fmla="*/ 12 w 12"/>
                <a:gd name="T21" fmla="*/ 12 h 12"/>
                <a:gd name="T22" fmla="*/ 12 w 12"/>
                <a:gd name="T23" fmla="*/ 12 h 12"/>
                <a:gd name="T24" fmla="*/ 6 w 12"/>
                <a:gd name="T25" fmla="*/ 12 h 12"/>
                <a:gd name="T26" fmla="*/ 6 w 12"/>
                <a:gd name="T27" fmla="*/ 12 h 12"/>
                <a:gd name="T28" fmla="*/ 6 w 12"/>
                <a:gd name="T29" fmla="*/ 12 h 12"/>
                <a:gd name="T30" fmla="*/ 0 w 12"/>
                <a:gd name="T31" fmla="*/ 6 h 12"/>
                <a:gd name="T32" fmla="*/ 0 w 12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6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66" name="Freeform 197"/>
            <p:cNvSpPr>
              <a:spLocks/>
            </p:cNvSpPr>
            <p:nvPr/>
          </p:nvSpPr>
          <p:spPr bwMode="auto">
            <a:xfrm>
              <a:off x="5167" y="1660"/>
              <a:ext cx="12" cy="12"/>
            </a:xfrm>
            <a:custGeom>
              <a:avLst/>
              <a:gdLst>
                <a:gd name="T0" fmla="*/ 0 w 12"/>
                <a:gd name="T1" fmla="*/ 0 h 12"/>
                <a:gd name="T2" fmla="*/ 0 w 12"/>
                <a:gd name="T3" fmla="*/ 0 h 12"/>
                <a:gd name="T4" fmla="*/ 6 w 12"/>
                <a:gd name="T5" fmla="*/ 0 h 12"/>
                <a:gd name="T6" fmla="*/ 6 w 12"/>
                <a:gd name="T7" fmla="*/ 0 h 12"/>
                <a:gd name="T8" fmla="*/ 12 w 12"/>
                <a:gd name="T9" fmla="*/ 0 h 12"/>
                <a:gd name="T10" fmla="*/ 12 w 12"/>
                <a:gd name="T11" fmla="*/ 6 h 12"/>
                <a:gd name="T12" fmla="*/ 12 w 12"/>
                <a:gd name="T13" fmla="*/ 6 h 12"/>
                <a:gd name="T14" fmla="*/ 12 w 12"/>
                <a:gd name="T15" fmla="*/ 12 h 12"/>
                <a:gd name="T16" fmla="*/ 12 w 12"/>
                <a:gd name="T17" fmla="*/ 12 h 12"/>
                <a:gd name="T18" fmla="*/ 6 w 12"/>
                <a:gd name="T19" fmla="*/ 12 h 12"/>
                <a:gd name="T20" fmla="*/ 6 w 12"/>
                <a:gd name="T21" fmla="*/ 12 h 12"/>
                <a:gd name="T22" fmla="*/ 0 w 12"/>
                <a:gd name="T23" fmla="*/ 12 h 12"/>
                <a:gd name="T24" fmla="*/ 0 w 12"/>
                <a:gd name="T25" fmla="*/ 12 h 12"/>
                <a:gd name="T26" fmla="*/ 0 w 12"/>
                <a:gd name="T27" fmla="*/ 6 h 12"/>
                <a:gd name="T28" fmla="*/ 0 w 12"/>
                <a:gd name="T29" fmla="*/ 6 h 12"/>
                <a:gd name="T30" fmla="*/ 0 w 12"/>
                <a:gd name="T31" fmla="*/ 6 h 12"/>
                <a:gd name="T32" fmla="*/ 0 w 1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67" name="Freeform 198"/>
            <p:cNvSpPr>
              <a:spLocks/>
            </p:cNvSpPr>
            <p:nvPr/>
          </p:nvSpPr>
          <p:spPr bwMode="auto">
            <a:xfrm>
              <a:off x="5131" y="1678"/>
              <a:ext cx="18" cy="12"/>
            </a:xfrm>
            <a:custGeom>
              <a:avLst/>
              <a:gdLst>
                <a:gd name="T0" fmla="*/ 0 w 18"/>
                <a:gd name="T1" fmla="*/ 0 h 12"/>
                <a:gd name="T2" fmla="*/ 6 w 18"/>
                <a:gd name="T3" fmla="*/ 0 h 12"/>
                <a:gd name="T4" fmla="*/ 6 w 18"/>
                <a:gd name="T5" fmla="*/ 0 h 12"/>
                <a:gd name="T6" fmla="*/ 12 w 18"/>
                <a:gd name="T7" fmla="*/ 0 h 12"/>
                <a:gd name="T8" fmla="*/ 12 w 18"/>
                <a:gd name="T9" fmla="*/ 0 h 12"/>
                <a:gd name="T10" fmla="*/ 18 w 18"/>
                <a:gd name="T11" fmla="*/ 0 h 12"/>
                <a:gd name="T12" fmla="*/ 18 w 18"/>
                <a:gd name="T13" fmla="*/ 6 h 12"/>
                <a:gd name="T14" fmla="*/ 12 w 18"/>
                <a:gd name="T15" fmla="*/ 6 h 12"/>
                <a:gd name="T16" fmla="*/ 12 w 18"/>
                <a:gd name="T17" fmla="*/ 12 h 12"/>
                <a:gd name="T18" fmla="*/ 12 w 18"/>
                <a:gd name="T19" fmla="*/ 12 h 12"/>
                <a:gd name="T20" fmla="*/ 6 w 18"/>
                <a:gd name="T21" fmla="*/ 12 h 12"/>
                <a:gd name="T22" fmla="*/ 6 w 18"/>
                <a:gd name="T23" fmla="*/ 12 h 12"/>
                <a:gd name="T24" fmla="*/ 6 w 18"/>
                <a:gd name="T25" fmla="*/ 12 h 12"/>
                <a:gd name="T26" fmla="*/ 0 w 18"/>
                <a:gd name="T27" fmla="*/ 6 h 12"/>
                <a:gd name="T28" fmla="*/ 0 w 18"/>
                <a:gd name="T29" fmla="*/ 6 h 12"/>
                <a:gd name="T30" fmla="*/ 0 w 18"/>
                <a:gd name="T31" fmla="*/ 0 h 12"/>
                <a:gd name="T32" fmla="*/ 0 w 18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2"/>
                <a:gd name="T53" fmla="*/ 18 w 1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2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68" name="Freeform 199"/>
            <p:cNvSpPr>
              <a:spLocks/>
            </p:cNvSpPr>
            <p:nvPr/>
          </p:nvSpPr>
          <p:spPr bwMode="auto">
            <a:xfrm>
              <a:off x="5108" y="1660"/>
              <a:ext cx="17" cy="12"/>
            </a:xfrm>
            <a:custGeom>
              <a:avLst/>
              <a:gdLst>
                <a:gd name="T0" fmla="*/ 6 w 17"/>
                <a:gd name="T1" fmla="*/ 0 h 12"/>
                <a:gd name="T2" fmla="*/ 6 w 17"/>
                <a:gd name="T3" fmla="*/ 0 h 12"/>
                <a:gd name="T4" fmla="*/ 0 w 17"/>
                <a:gd name="T5" fmla="*/ 6 h 12"/>
                <a:gd name="T6" fmla="*/ 0 w 17"/>
                <a:gd name="T7" fmla="*/ 6 h 12"/>
                <a:gd name="T8" fmla="*/ 6 w 17"/>
                <a:gd name="T9" fmla="*/ 12 h 12"/>
                <a:gd name="T10" fmla="*/ 6 w 17"/>
                <a:gd name="T11" fmla="*/ 12 h 12"/>
                <a:gd name="T12" fmla="*/ 12 w 17"/>
                <a:gd name="T13" fmla="*/ 12 h 12"/>
                <a:gd name="T14" fmla="*/ 12 w 17"/>
                <a:gd name="T15" fmla="*/ 12 h 12"/>
                <a:gd name="T16" fmla="*/ 17 w 17"/>
                <a:gd name="T17" fmla="*/ 12 h 12"/>
                <a:gd name="T18" fmla="*/ 17 w 17"/>
                <a:gd name="T19" fmla="*/ 12 h 12"/>
                <a:gd name="T20" fmla="*/ 17 w 17"/>
                <a:gd name="T21" fmla="*/ 6 h 12"/>
                <a:gd name="T22" fmla="*/ 17 w 17"/>
                <a:gd name="T23" fmla="*/ 6 h 12"/>
                <a:gd name="T24" fmla="*/ 17 w 17"/>
                <a:gd name="T25" fmla="*/ 0 h 12"/>
                <a:gd name="T26" fmla="*/ 12 w 17"/>
                <a:gd name="T27" fmla="*/ 0 h 12"/>
                <a:gd name="T28" fmla="*/ 12 w 17"/>
                <a:gd name="T29" fmla="*/ 0 h 12"/>
                <a:gd name="T30" fmla="*/ 6 w 17"/>
                <a:gd name="T31" fmla="*/ 0 h 12"/>
                <a:gd name="T32" fmla="*/ 6 w 17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"/>
                <a:gd name="T52" fmla="*/ 0 h 12"/>
                <a:gd name="T53" fmla="*/ 17 w 17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" h="12">
                  <a:moveTo>
                    <a:pt x="6" y="0"/>
                  </a:move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7" y="12"/>
                  </a:lnTo>
                  <a:lnTo>
                    <a:pt x="17" y="6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69" name="Freeform 200"/>
            <p:cNvSpPr>
              <a:spLocks/>
            </p:cNvSpPr>
            <p:nvPr/>
          </p:nvSpPr>
          <p:spPr bwMode="auto">
            <a:xfrm>
              <a:off x="5102" y="1684"/>
              <a:ext cx="12" cy="12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6 h 12"/>
                <a:gd name="T4" fmla="*/ 0 w 12"/>
                <a:gd name="T5" fmla="*/ 6 h 12"/>
                <a:gd name="T6" fmla="*/ 0 w 12"/>
                <a:gd name="T7" fmla="*/ 6 h 12"/>
                <a:gd name="T8" fmla="*/ 6 w 12"/>
                <a:gd name="T9" fmla="*/ 0 h 12"/>
                <a:gd name="T10" fmla="*/ 6 w 12"/>
                <a:gd name="T11" fmla="*/ 0 h 12"/>
                <a:gd name="T12" fmla="*/ 12 w 12"/>
                <a:gd name="T13" fmla="*/ 0 h 12"/>
                <a:gd name="T14" fmla="*/ 12 w 12"/>
                <a:gd name="T15" fmla="*/ 6 h 12"/>
                <a:gd name="T16" fmla="*/ 12 w 12"/>
                <a:gd name="T17" fmla="*/ 6 h 12"/>
                <a:gd name="T18" fmla="*/ 12 w 12"/>
                <a:gd name="T19" fmla="*/ 6 h 12"/>
                <a:gd name="T20" fmla="*/ 12 w 12"/>
                <a:gd name="T21" fmla="*/ 12 h 12"/>
                <a:gd name="T22" fmla="*/ 12 w 12"/>
                <a:gd name="T23" fmla="*/ 12 h 12"/>
                <a:gd name="T24" fmla="*/ 6 w 12"/>
                <a:gd name="T25" fmla="*/ 12 h 12"/>
                <a:gd name="T26" fmla="*/ 6 w 12"/>
                <a:gd name="T27" fmla="*/ 12 h 12"/>
                <a:gd name="T28" fmla="*/ 6 w 12"/>
                <a:gd name="T29" fmla="*/ 12 h 12"/>
                <a:gd name="T30" fmla="*/ 0 w 12"/>
                <a:gd name="T31" fmla="*/ 12 h 12"/>
                <a:gd name="T32" fmla="*/ 0 w 12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12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70" name="Freeform 201"/>
            <p:cNvSpPr>
              <a:spLocks/>
            </p:cNvSpPr>
            <p:nvPr/>
          </p:nvSpPr>
          <p:spPr bwMode="auto">
            <a:xfrm>
              <a:off x="5125" y="1708"/>
              <a:ext cx="12" cy="12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12 h 12"/>
                <a:gd name="T4" fmla="*/ 0 w 12"/>
                <a:gd name="T5" fmla="*/ 12 h 12"/>
                <a:gd name="T6" fmla="*/ 0 w 12"/>
                <a:gd name="T7" fmla="*/ 6 h 12"/>
                <a:gd name="T8" fmla="*/ 0 w 12"/>
                <a:gd name="T9" fmla="*/ 6 h 12"/>
                <a:gd name="T10" fmla="*/ 0 w 12"/>
                <a:gd name="T11" fmla="*/ 0 h 12"/>
                <a:gd name="T12" fmla="*/ 0 w 12"/>
                <a:gd name="T13" fmla="*/ 0 h 12"/>
                <a:gd name="T14" fmla="*/ 6 w 12"/>
                <a:gd name="T15" fmla="*/ 0 h 12"/>
                <a:gd name="T16" fmla="*/ 6 w 12"/>
                <a:gd name="T17" fmla="*/ 0 h 12"/>
                <a:gd name="T18" fmla="*/ 6 w 12"/>
                <a:gd name="T19" fmla="*/ 0 h 12"/>
                <a:gd name="T20" fmla="*/ 6 w 12"/>
                <a:gd name="T21" fmla="*/ 0 h 12"/>
                <a:gd name="T22" fmla="*/ 6 w 12"/>
                <a:gd name="T23" fmla="*/ 0 h 12"/>
                <a:gd name="T24" fmla="*/ 12 w 12"/>
                <a:gd name="T25" fmla="*/ 6 h 12"/>
                <a:gd name="T26" fmla="*/ 6 w 12"/>
                <a:gd name="T27" fmla="*/ 6 h 12"/>
                <a:gd name="T28" fmla="*/ 6 w 12"/>
                <a:gd name="T29" fmla="*/ 12 h 12"/>
                <a:gd name="T30" fmla="*/ 6 w 12"/>
                <a:gd name="T31" fmla="*/ 12 h 12"/>
                <a:gd name="T32" fmla="*/ 0 w 12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12"/>
                  </a:move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71" name="Freeform 202"/>
            <p:cNvSpPr>
              <a:spLocks/>
            </p:cNvSpPr>
            <p:nvPr/>
          </p:nvSpPr>
          <p:spPr bwMode="auto">
            <a:xfrm>
              <a:off x="5143" y="1690"/>
              <a:ext cx="12" cy="18"/>
            </a:xfrm>
            <a:custGeom>
              <a:avLst/>
              <a:gdLst>
                <a:gd name="T0" fmla="*/ 0 w 12"/>
                <a:gd name="T1" fmla="*/ 12 h 18"/>
                <a:gd name="T2" fmla="*/ 0 w 12"/>
                <a:gd name="T3" fmla="*/ 6 h 18"/>
                <a:gd name="T4" fmla="*/ 0 w 12"/>
                <a:gd name="T5" fmla="*/ 6 h 18"/>
                <a:gd name="T6" fmla="*/ 6 w 12"/>
                <a:gd name="T7" fmla="*/ 0 h 18"/>
                <a:gd name="T8" fmla="*/ 6 w 12"/>
                <a:gd name="T9" fmla="*/ 0 h 18"/>
                <a:gd name="T10" fmla="*/ 12 w 12"/>
                <a:gd name="T11" fmla="*/ 0 h 18"/>
                <a:gd name="T12" fmla="*/ 12 w 12"/>
                <a:gd name="T13" fmla="*/ 6 h 18"/>
                <a:gd name="T14" fmla="*/ 12 w 12"/>
                <a:gd name="T15" fmla="*/ 6 h 18"/>
                <a:gd name="T16" fmla="*/ 12 w 12"/>
                <a:gd name="T17" fmla="*/ 12 h 18"/>
                <a:gd name="T18" fmla="*/ 12 w 12"/>
                <a:gd name="T19" fmla="*/ 12 h 18"/>
                <a:gd name="T20" fmla="*/ 12 w 12"/>
                <a:gd name="T21" fmla="*/ 18 h 18"/>
                <a:gd name="T22" fmla="*/ 6 w 12"/>
                <a:gd name="T23" fmla="*/ 18 h 18"/>
                <a:gd name="T24" fmla="*/ 6 w 12"/>
                <a:gd name="T25" fmla="*/ 18 h 18"/>
                <a:gd name="T26" fmla="*/ 0 w 12"/>
                <a:gd name="T27" fmla="*/ 18 h 18"/>
                <a:gd name="T28" fmla="*/ 0 w 12"/>
                <a:gd name="T29" fmla="*/ 18 h 18"/>
                <a:gd name="T30" fmla="*/ 0 w 12"/>
                <a:gd name="T31" fmla="*/ 12 h 18"/>
                <a:gd name="T32" fmla="*/ 0 w 12"/>
                <a:gd name="T33" fmla="*/ 12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0" y="12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72" name="Freeform 203"/>
            <p:cNvSpPr>
              <a:spLocks/>
            </p:cNvSpPr>
            <p:nvPr/>
          </p:nvSpPr>
          <p:spPr bwMode="auto">
            <a:xfrm>
              <a:off x="5161" y="1696"/>
              <a:ext cx="12" cy="12"/>
            </a:xfrm>
            <a:custGeom>
              <a:avLst/>
              <a:gdLst>
                <a:gd name="T0" fmla="*/ 12 w 12"/>
                <a:gd name="T1" fmla="*/ 0 h 12"/>
                <a:gd name="T2" fmla="*/ 12 w 12"/>
                <a:gd name="T3" fmla="*/ 0 h 12"/>
                <a:gd name="T4" fmla="*/ 12 w 12"/>
                <a:gd name="T5" fmla="*/ 6 h 12"/>
                <a:gd name="T6" fmla="*/ 12 w 12"/>
                <a:gd name="T7" fmla="*/ 6 h 12"/>
                <a:gd name="T8" fmla="*/ 12 w 12"/>
                <a:gd name="T9" fmla="*/ 6 h 12"/>
                <a:gd name="T10" fmla="*/ 12 w 12"/>
                <a:gd name="T11" fmla="*/ 12 h 12"/>
                <a:gd name="T12" fmla="*/ 6 w 12"/>
                <a:gd name="T13" fmla="*/ 12 h 12"/>
                <a:gd name="T14" fmla="*/ 6 w 12"/>
                <a:gd name="T15" fmla="*/ 12 h 12"/>
                <a:gd name="T16" fmla="*/ 0 w 12"/>
                <a:gd name="T17" fmla="*/ 12 h 12"/>
                <a:gd name="T18" fmla="*/ 0 w 12"/>
                <a:gd name="T19" fmla="*/ 12 h 12"/>
                <a:gd name="T20" fmla="*/ 0 w 12"/>
                <a:gd name="T21" fmla="*/ 6 h 12"/>
                <a:gd name="T22" fmla="*/ 0 w 12"/>
                <a:gd name="T23" fmla="*/ 6 h 12"/>
                <a:gd name="T24" fmla="*/ 0 w 12"/>
                <a:gd name="T25" fmla="*/ 6 h 12"/>
                <a:gd name="T26" fmla="*/ 0 w 12"/>
                <a:gd name="T27" fmla="*/ 0 h 12"/>
                <a:gd name="T28" fmla="*/ 0 w 12"/>
                <a:gd name="T29" fmla="*/ 0 h 12"/>
                <a:gd name="T30" fmla="*/ 6 w 12"/>
                <a:gd name="T31" fmla="*/ 0 h 12"/>
                <a:gd name="T32" fmla="*/ 12 w 1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12" y="0"/>
                  </a:move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73" name="Freeform 204"/>
            <p:cNvSpPr>
              <a:spLocks/>
            </p:cNvSpPr>
            <p:nvPr/>
          </p:nvSpPr>
          <p:spPr bwMode="auto">
            <a:xfrm>
              <a:off x="5012" y="1714"/>
              <a:ext cx="108" cy="72"/>
            </a:xfrm>
            <a:custGeom>
              <a:avLst/>
              <a:gdLst>
                <a:gd name="T0" fmla="*/ 108 w 108"/>
                <a:gd name="T1" fmla="*/ 6 h 72"/>
                <a:gd name="T2" fmla="*/ 108 w 108"/>
                <a:gd name="T3" fmla="*/ 6 h 72"/>
                <a:gd name="T4" fmla="*/ 108 w 108"/>
                <a:gd name="T5" fmla="*/ 0 h 72"/>
                <a:gd name="T6" fmla="*/ 102 w 108"/>
                <a:gd name="T7" fmla="*/ 6 h 72"/>
                <a:gd name="T8" fmla="*/ 90 w 108"/>
                <a:gd name="T9" fmla="*/ 6 h 72"/>
                <a:gd name="T10" fmla="*/ 66 w 108"/>
                <a:gd name="T11" fmla="*/ 0 h 72"/>
                <a:gd name="T12" fmla="*/ 48 w 108"/>
                <a:gd name="T13" fmla="*/ 0 h 72"/>
                <a:gd name="T14" fmla="*/ 48 w 108"/>
                <a:gd name="T15" fmla="*/ 0 h 72"/>
                <a:gd name="T16" fmla="*/ 60 w 108"/>
                <a:gd name="T17" fmla="*/ 0 h 72"/>
                <a:gd name="T18" fmla="*/ 78 w 108"/>
                <a:gd name="T19" fmla="*/ 6 h 72"/>
                <a:gd name="T20" fmla="*/ 96 w 108"/>
                <a:gd name="T21" fmla="*/ 12 h 72"/>
                <a:gd name="T22" fmla="*/ 90 w 108"/>
                <a:gd name="T23" fmla="*/ 18 h 72"/>
                <a:gd name="T24" fmla="*/ 84 w 108"/>
                <a:gd name="T25" fmla="*/ 18 h 72"/>
                <a:gd name="T26" fmla="*/ 72 w 108"/>
                <a:gd name="T27" fmla="*/ 24 h 72"/>
                <a:gd name="T28" fmla="*/ 60 w 108"/>
                <a:gd name="T29" fmla="*/ 18 h 72"/>
                <a:gd name="T30" fmla="*/ 42 w 108"/>
                <a:gd name="T31" fmla="*/ 18 h 72"/>
                <a:gd name="T32" fmla="*/ 30 w 108"/>
                <a:gd name="T33" fmla="*/ 18 h 72"/>
                <a:gd name="T34" fmla="*/ 36 w 108"/>
                <a:gd name="T35" fmla="*/ 18 h 72"/>
                <a:gd name="T36" fmla="*/ 48 w 108"/>
                <a:gd name="T37" fmla="*/ 18 h 72"/>
                <a:gd name="T38" fmla="*/ 54 w 108"/>
                <a:gd name="T39" fmla="*/ 24 h 72"/>
                <a:gd name="T40" fmla="*/ 72 w 108"/>
                <a:gd name="T41" fmla="*/ 24 h 72"/>
                <a:gd name="T42" fmla="*/ 72 w 108"/>
                <a:gd name="T43" fmla="*/ 30 h 72"/>
                <a:gd name="T44" fmla="*/ 66 w 108"/>
                <a:gd name="T45" fmla="*/ 30 h 72"/>
                <a:gd name="T46" fmla="*/ 54 w 108"/>
                <a:gd name="T47" fmla="*/ 36 h 72"/>
                <a:gd name="T48" fmla="*/ 48 w 108"/>
                <a:gd name="T49" fmla="*/ 36 h 72"/>
                <a:gd name="T50" fmla="*/ 42 w 108"/>
                <a:gd name="T51" fmla="*/ 36 h 72"/>
                <a:gd name="T52" fmla="*/ 36 w 108"/>
                <a:gd name="T53" fmla="*/ 30 h 72"/>
                <a:gd name="T54" fmla="*/ 24 w 108"/>
                <a:gd name="T55" fmla="*/ 30 h 72"/>
                <a:gd name="T56" fmla="*/ 36 w 108"/>
                <a:gd name="T57" fmla="*/ 36 h 72"/>
                <a:gd name="T58" fmla="*/ 42 w 108"/>
                <a:gd name="T59" fmla="*/ 42 h 72"/>
                <a:gd name="T60" fmla="*/ 24 w 108"/>
                <a:gd name="T61" fmla="*/ 48 h 72"/>
                <a:gd name="T62" fmla="*/ 6 w 108"/>
                <a:gd name="T63" fmla="*/ 48 h 72"/>
                <a:gd name="T64" fmla="*/ 0 w 108"/>
                <a:gd name="T65" fmla="*/ 54 h 72"/>
                <a:gd name="T66" fmla="*/ 12 w 108"/>
                <a:gd name="T67" fmla="*/ 54 h 72"/>
                <a:gd name="T68" fmla="*/ 30 w 108"/>
                <a:gd name="T69" fmla="*/ 48 h 72"/>
                <a:gd name="T70" fmla="*/ 48 w 108"/>
                <a:gd name="T71" fmla="*/ 42 h 72"/>
                <a:gd name="T72" fmla="*/ 48 w 108"/>
                <a:gd name="T73" fmla="*/ 60 h 72"/>
                <a:gd name="T74" fmla="*/ 36 w 108"/>
                <a:gd name="T75" fmla="*/ 72 h 72"/>
                <a:gd name="T76" fmla="*/ 42 w 108"/>
                <a:gd name="T77" fmla="*/ 72 h 72"/>
                <a:gd name="T78" fmla="*/ 54 w 108"/>
                <a:gd name="T79" fmla="*/ 48 h 72"/>
                <a:gd name="T80" fmla="*/ 60 w 108"/>
                <a:gd name="T81" fmla="*/ 42 h 72"/>
                <a:gd name="T82" fmla="*/ 72 w 108"/>
                <a:gd name="T83" fmla="*/ 36 h 72"/>
                <a:gd name="T84" fmla="*/ 78 w 108"/>
                <a:gd name="T85" fmla="*/ 30 h 72"/>
                <a:gd name="T86" fmla="*/ 78 w 108"/>
                <a:gd name="T87" fmla="*/ 60 h 72"/>
                <a:gd name="T88" fmla="*/ 72 w 108"/>
                <a:gd name="T89" fmla="*/ 66 h 72"/>
                <a:gd name="T90" fmla="*/ 78 w 108"/>
                <a:gd name="T91" fmla="*/ 60 h 72"/>
                <a:gd name="T92" fmla="*/ 84 w 108"/>
                <a:gd name="T93" fmla="*/ 30 h 72"/>
                <a:gd name="T94" fmla="*/ 96 w 108"/>
                <a:gd name="T95" fmla="*/ 18 h 72"/>
                <a:gd name="T96" fmla="*/ 102 w 108"/>
                <a:gd name="T97" fmla="*/ 18 h 72"/>
                <a:gd name="T98" fmla="*/ 102 w 108"/>
                <a:gd name="T99" fmla="*/ 24 h 72"/>
                <a:gd name="T100" fmla="*/ 102 w 108"/>
                <a:gd name="T101" fmla="*/ 54 h 72"/>
                <a:gd name="T102" fmla="*/ 108 w 108"/>
                <a:gd name="T103" fmla="*/ 18 h 7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8"/>
                <a:gd name="T157" fmla="*/ 0 h 72"/>
                <a:gd name="T158" fmla="*/ 108 w 108"/>
                <a:gd name="T159" fmla="*/ 72 h 7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8" h="72">
                  <a:moveTo>
                    <a:pt x="108" y="6"/>
                  </a:moveTo>
                  <a:lnTo>
                    <a:pt x="108" y="6"/>
                  </a:lnTo>
                  <a:lnTo>
                    <a:pt x="108" y="0"/>
                  </a:lnTo>
                  <a:lnTo>
                    <a:pt x="102" y="6"/>
                  </a:lnTo>
                  <a:lnTo>
                    <a:pt x="96" y="6"/>
                  </a:lnTo>
                  <a:lnTo>
                    <a:pt x="90" y="6"/>
                  </a:lnTo>
                  <a:lnTo>
                    <a:pt x="84" y="6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6" y="6"/>
                  </a:lnTo>
                  <a:lnTo>
                    <a:pt x="72" y="6"/>
                  </a:lnTo>
                  <a:lnTo>
                    <a:pt x="78" y="6"/>
                  </a:lnTo>
                  <a:lnTo>
                    <a:pt x="84" y="6"/>
                  </a:lnTo>
                  <a:lnTo>
                    <a:pt x="90" y="12"/>
                  </a:lnTo>
                  <a:lnTo>
                    <a:pt x="96" y="12"/>
                  </a:lnTo>
                  <a:lnTo>
                    <a:pt x="96" y="18"/>
                  </a:lnTo>
                  <a:lnTo>
                    <a:pt x="90" y="18"/>
                  </a:lnTo>
                  <a:lnTo>
                    <a:pt x="84" y="18"/>
                  </a:lnTo>
                  <a:lnTo>
                    <a:pt x="78" y="24"/>
                  </a:lnTo>
                  <a:lnTo>
                    <a:pt x="72" y="24"/>
                  </a:lnTo>
                  <a:lnTo>
                    <a:pt x="72" y="18"/>
                  </a:lnTo>
                  <a:lnTo>
                    <a:pt x="66" y="18"/>
                  </a:lnTo>
                  <a:lnTo>
                    <a:pt x="60" y="18"/>
                  </a:lnTo>
                  <a:lnTo>
                    <a:pt x="48" y="18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36" y="18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54" y="18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72" y="30"/>
                  </a:lnTo>
                  <a:lnTo>
                    <a:pt x="66" y="30"/>
                  </a:lnTo>
                  <a:lnTo>
                    <a:pt x="60" y="30"/>
                  </a:lnTo>
                  <a:lnTo>
                    <a:pt x="60" y="36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2" y="36"/>
                  </a:lnTo>
                  <a:lnTo>
                    <a:pt x="42" y="30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30" y="36"/>
                  </a:lnTo>
                  <a:lnTo>
                    <a:pt x="36" y="36"/>
                  </a:lnTo>
                  <a:lnTo>
                    <a:pt x="42" y="36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0" y="42"/>
                  </a:lnTo>
                  <a:lnTo>
                    <a:pt x="24" y="48"/>
                  </a:lnTo>
                  <a:lnTo>
                    <a:pt x="18" y="48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6" y="54"/>
                  </a:lnTo>
                  <a:lnTo>
                    <a:pt x="12" y="54"/>
                  </a:lnTo>
                  <a:lnTo>
                    <a:pt x="18" y="48"/>
                  </a:lnTo>
                  <a:lnTo>
                    <a:pt x="24" y="48"/>
                  </a:lnTo>
                  <a:lnTo>
                    <a:pt x="30" y="48"/>
                  </a:lnTo>
                  <a:lnTo>
                    <a:pt x="36" y="48"/>
                  </a:lnTo>
                  <a:lnTo>
                    <a:pt x="42" y="48"/>
                  </a:lnTo>
                  <a:lnTo>
                    <a:pt x="48" y="42"/>
                  </a:lnTo>
                  <a:lnTo>
                    <a:pt x="48" y="48"/>
                  </a:lnTo>
                  <a:lnTo>
                    <a:pt x="48" y="60"/>
                  </a:lnTo>
                  <a:lnTo>
                    <a:pt x="42" y="66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42" y="72"/>
                  </a:lnTo>
                  <a:lnTo>
                    <a:pt x="48" y="66"/>
                  </a:lnTo>
                  <a:lnTo>
                    <a:pt x="48" y="60"/>
                  </a:lnTo>
                  <a:lnTo>
                    <a:pt x="54" y="48"/>
                  </a:lnTo>
                  <a:lnTo>
                    <a:pt x="54" y="42"/>
                  </a:lnTo>
                  <a:lnTo>
                    <a:pt x="60" y="42"/>
                  </a:lnTo>
                  <a:lnTo>
                    <a:pt x="66" y="42"/>
                  </a:lnTo>
                  <a:lnTo>
                    <a:pt x="66" y="36"/>
                  </a:lnTo>
                  <a:lnTo>
                    <a:pt x="72" y="36"/>
                  </a:lnTo>
                  <a:lnTo>
                    <a:pt x="78" y="36"/>
                  </a:lnTo>
                  <a:lnTo>
                    <a:pt x="78" y="30"/>
                  </a:lnTo>
                  <a:lnTo>
                    <a:pt x="78" y="42"/>
                  </a:lnTo>
                  <a:lnTo>
                    <a:pt x="78" y="48"/>
                  </a:lnTo>
                  <a:lnTo>
                    <a:pt x="78" y="60"/>
                  </a:lnTo>
                  <a:lnTo>
                    <a:pt x="78" y="66"/>
                  </a:lnTo>
                  <a:lnTo>
                    <a:pt x="72" y="66"/>
                  </a:lnTo>
                  <a:lnTo>
                    <a:pt x="78" y="66"/>
                  </a:lnTo>
                  <a:lnTo>
                    <a:pt x="78" y="60"/>
                  </a:lnTo>
                  <a:lnTo>
                    <a:pt x="84" y="48"/>
                  </a:lnTo>
                  <a:lnTo>
                    <a:pt x="84" y="36"/>
                  </a:lnTo>
                  <a:lnTo>
                    <a:pt x="84" y="30"/>
                  </a:lnTo>
                  <a:lnTo>
                    <a:pt x="90" y="24"/>
                  </a:lnTo>
                  <a:lnTo>
                    <a:pt x="96" y="24"/>
                  </a:lnTo>
                  <a:lnTo>
                    <a:pt x="96" y="18"/>
                  </a:lnTo>
                  <a:lnTo>
                    <a:pt x="102" y="18"/>
                  </a:lnTo>
                  <a:lnTo>
                    <a:pt x="102" y="24"/>
                  </a:lnTo>
                  <a:lnTo>
                    <a:pt x="102" y="36"/>
                  </a:lnTo>
                  <a:lnTo>
                    <a:pt x="102" y="48"/>
                  </a:lnTo>
                  <a:lnTo>
                    <a:pt x="102" y="54"/>
                  </a:lnTo>
                  <a:lnTo>
                    <a:pt x="102" y="42"/>
                  </a:lnTo>
                  <a:lnTo>
                    <a:pt x="108" y="30"/>
                  </a:lnTo>
                  <a:lnTo>
                    <a:pt x="108" y="18"/>
                  </a:lnTo>
                  <a:lnTo>
                    <a:pt x="108" y="6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74" name="Freeform 205"/>
            <p:cNvSpPr>
              <a:spLocks/>
            </p:cNvSpPr>
            <p:nvPr/>
          </p:nvSpPr>
          <p:spPr bwMode="auto">
            <a:xfrm>
              <a:off x="5024" y="1583"/>
              <a:ext cx="84" cy="83"/>
            </a:xfrm>
            <a:custGeom>
              <a:avLst/>
              <a:gdLst>
                <a:gd name="T0" fmla="*/ 84 w 84"/>
                <a:gd name="T1" fmla="*/ 77 h 83"/>
                <a:gd name="T2" fmla="*/ 84 w 84"/>
                <a:gd name="T3" fmla="*/ 77 h 83"/>
                <a:gd name="T4" fmla="*/ 84 w 84"/>
                <a:gd name="T5" fmla="*/ 71 h 83"/>
                <a:gd name="T6" fmla="*/ 78 w 84"/>
                <a:gd name="T7" fmla="*/ 65 h 83"/>
                <a:gd name="T8" fmla="*/ 72 w 84"/>
                <a:gd name="T9" fmla="*/ 59 h 83"/>
                <a:gd name="T10" fmla="*/ 72 w 84"/>
                <a:gd name="T11" fmla="*/ 35 h 83"/>
                <a:gd name="T12" fmla="*/ 66 w 84"/>
                <a:gd name="T13" fmla="*/ 29 h 83"/>
                <a:gd name="T14" fmla="*/ 66 w 84"/>
                <a:gd name="T15" fmla="*/ 29 h 83"/>
                <a:gd name="T16" fmla="*/ 66 w 84"/>
                <a:gd name="T17" fmla="*/ 35 h 83"/>
                <a:gd name="T18" fmla="*/ 66 w 84"/>
                <a:gd name="T19" fmla="*/ 53 h 83"/>
                <a:gd name="T20" fmla="*/ 66 w 84"/>
                <a:gd name="T21" fmla="*/ 59 h 83"/>
                <a:gd name="T22" fmla="*/ 60 w 84"/>
                <a:gd name="T23" fmla="*/ 53 h 83"/>
                <a:gd name="T24" fmla="*/ 54 w 84"/>
                <a:gd name="T25" fmla="*/ 53 h 83"/>
                <a:gd name="T26" fmla="*/ 54 w 84"/>
                <a:gd name="T27" fmla="*/ 47 h 83"/>
                <a:gd name="T28" fmla="*/ 48 w 84"/>
                <a:gd name="T29" fmla="*/ 41 h 83"/>
                <a:gd name="T30" fmla="*/ 48 w 84"/>
                <a:gd name="T31" fmla="*/ 23 h 83"/>
                <a:gd name="T32" fmla="*/ 42 w 84"/>
                <a:gd name="T33" fmla="*/ 11 h 83"/>
                <a:gd name="T34" fmla="*/ 42 w 84"/>
                <a:gd name="T35" fmla="*/ 5 h 83"/>
                <a:gd name="T36" fmla="*/ 42 w 84"/>
                <a:gd name="T37" fmla="*/ 0 h 83"/>
                <a:gd name="T38" fmla="*/ 42 w 84"/>
                <a:gd name="T39" fmla="*/ 5 h 83"/>
                <a:gd name="T40" fmla="*/ 42 w 84"/>
                <a:gd name="T41" fmla="*/ 11 h 83"/>
                <a:gd name="T42" fmla="*/ 42 w 84"/>
                <a:gd name="T43" fmla="*/ 17 h 83"/>
                <a:gd name="T44" fmla="*/ 42 w 84"/>
                <a:gd name="T45" fmla="*/ 23 h 83"/>
                <a:gd name="T46" fmla="*/ 42 w 84"/>
                <a:gd name="T47" fmla="*/ 35 h 83"/>
                <a:gd name="T48" fmla="*/ 36 w 84"/>
                <a:gd name="T49" fmla="*/ 35 h 83"/>
                <a:gd name="T50" fmla="*/ 24 w 84"/>
                <a:gd name="T51" fmla="*/ 23 h 83"/>
                <a:gd name="T52" fmla="*/ 12 w 84"/>
                <a:gd name="T53" fmla="*/ 11 h 83"/>
                <a:gd name="T54" fmla="*/ 0 w 84"/>
                <a:gd name="T55" fmla="*/ 0 h 83"/>
                <a:gd name="T56" fmla="*/ 0 w 84"/>
                <a:gd name="T57" fmla="*/ 5 h 83"/>
                <a:gd name="T58" fmla="*/ 6 w 84"/>
                <a:gd name="T59" fmla="*/ 11 h 83"/>
                <a:gd name="T60" fmla="*/ 12 w 84"/>
                <a:gd name="T61" fmla="*/ 17 h 83"/>
                <a:gd name="T62" fmla="*/ 18 w 84"/>
                <a:gd name="T63" fmla="*/ 23 h 83"/>
                <a:gd name="T64" fmla="*/ 18 w 84"/>
                <a:gd name="T65" fmla="*/ 29 h 83"/>
                <a:gd name="T66" fmla="*/ 24 w 84"/>
                <a:gd name="T67" fmla="*/ 35 h 83"/>
                <a:gd name="T68" fmla="*/ 30 w 84"/>
                <a:gd name="T69" fmla="*/ 41 h 83"/>
                <a:gd name="T70" fmla="*/ 36 w 84"/>
                <a:gd name="T71" fmla="*/ 41 h 83"/>
                <a:gd name="T72" fmla="*/ 36 w 84"/>
                <a:gd name="T73" fmla="*/ 47 h 83"/>
                <a:gd name="T74" fmla="*/ 30 w 84"/>
                <a:gd name="T75" fmla="*/ 47 h 83"/>
                <a:gd name="T76" fmla="*/ 24 w 84"/>
                <a:gd name="T77" fmla="*/ 41 h 83"/>
                <a:gd name="T78" fmla="*/ 18 w 84"/>
                <a:gd name="T79" fmla="*/ 41 h 83"/>
                <a:gd name="T80" fmla="*/ 18 w 84"/>
                <a:gd name="T81" fmla="*/ 41 h 83"/>
                <a:gd name="T82" fmla="*/ 12 w 84"/>
                <a:gd name="T83" fmla="*/ 41 h 83"/>
                <a:gd name="T84" fmla="*/ 18 w 84"/>
                <a:gd name="T85" fmla="*/ 47 h 83"/>
                <a:gd name="T86" fmla="*/ 24 w 84"/>
                <a:gd name="T87" fmla="*/ 47 h 83"/>
                <a:gd name="T88" fmla="*/ 36 w 84"/>
                <a:gd name="T89" fmla="*/ 53 h 83"/>
                <a:gd name="T90" fmla="*/ 42 w 84"/>
                <a:gd name="T91" fmla="*/ 53 h 83"/>
                <a:gd name="T92" fmla="*/ 48 w 84"/>
                <a:gd name="T93" fmla="*/ 53 h 83"/>
                <a:gd name="T94" fmla="*/ 54 w 84"/>
                <a:gd name="T95" fmla="*/ 59 h 83"/>
                <a:gd name="T96" fmla="*/ 60 w 84"/>
                <a:gd name="T97" fmla="*/ 59 h 83"/>
                <a:gd name="T98" fmla="*/ 66 w 84"/>
                <a:gd name="T99" fmla="*/ 65 h 83"/>
                <a:gd name="T100" fmla="*/ 66 w 84"/>
                <a:gd name="T101" fmla="*/ 65 h 83"/>
                <a:gd name="T102" fmla="*/ 54 w 84"/>
                <a:gd name="T103" fmla="*/ 71 h 83"/>
                <a:gd name="T104" fmla="*/ 48 w 84"/>
                <a:gd name="T105" fmla="*/ 71 h 83"/>
                <a:gd name="T106" fmla="*/ 42 w 84"/>
                <a:gd name="T107" fmla="*/ 71 h 83"/>
                <a:gd name="T108" fmla="*/ 36 w 84"/>
                <a:gd name="T109" fmla="*/ 71 h 83"/>
                <a:gd name="T110" fmla="*/ 36 w 84"/>
                <a:gd name="T111" fmla="*/ 71 h 83"/>
                <a:gd name="T112" fmla="*/ 42 w 84"/>
                <a:gd name="T113" fmla="*/ 71 h 83"/>
                <a:gd name="T114" fmla="*/ 54 w 84"/>
                <a:gd name="T115" fmla="*/ 77 h 83"/>
                <a:gd name="T116" fmla="*/ 60 w 84"/>
                <a:gd name="T117" fmla="*/ 71 h 83"/>
                <a:gd name="T118" fmla="*/ 72 w 84"/>
                <a:gd name="T119" fmla="*/ 71 h 83"/>
                <a:gd name="T120" fmla="*/ 78 w 84"/>
                <a:gd name="T121" fmla="*/ 71 h 83"/>
                <a:gd name="T122" fmla="*/ 78 w 84"/>
                <a:gd name="T123" fmla="*/ 77 h 8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"/>
                <a:gd name="T187" fmla="*/ 0 h 83"/>
                <a:gd name="T188" fmla="*/ 84 w 84"/>
                <a:gd name="T189" fmla="*/ 83 h 8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" h="83">
                  <a:moveTo>
                    <a:pt x="84" y="83"/>
                  </a:moveTo>
                  <a:lnTo>
                    <a:pt x="84" y="77"/>
                  </a:lnTo>
                  <a:lnTo>
                    <a:pt x="84" y="71"/>
                  </a:lnTo>
                  <a:lnTo>
                    <a:pt x="78" y="71"/>
                  </a:lnTo>
                  <a:lnTo>
                    <a:pt x="78" y="65"/>
                  </a:lnTo>
                  <a:lnTo>
                    <a:pt x="72" y="59"/>
                  </a:lnTo>
                  <a:lnTo>
                    <a:pt x="72" y="47"/>
                  </a:lnTo>
                  <a:lnTo>
                    <a:pt x="72" y="35"/>
                  </a:lnTo>
                  <a:lnTo>
                    <a:pt x="72" y="29"/>
                  </a:lnTo>
                  <a:lnTo>
                    <a:pt x="66" y="29"/>
                  </a:lnTo>
                  <a:lnTo>
                    <a:pt x="66" y="23"/>
                  </a:lnTo>
                  <a:lnTo>
                    <a:pt x="66" y="29"/>
                  </a:lnTo>
                  <a:lnTo>
                    <a:pt x="66" y="35"/>
                  </a:lnTo>
                  <a:lnTo>
                    <a:pt x="66" y="47"/>
                  </a:lnTo>
                  <a:lnTo>
                    <a:pt x="66" y="53"/>
                  </a:lnTo>
                  <a:lnTo>
                    <a:pt x="66" y="59"/>
                  </a:lnTo>
                  <a:lnTo>
                    <a:pt x="66" y="53"/>
                  </a:lnTo>
                  <a:lnTo>
                    <a:pt x="60" y="53"/>
                  </a:lnTo>
                  <a:lnTo>
                    <a:pt x="54" y="53"/>
                  </a:lnTo>
                  <a:lnTo>
                    <a:pt x="54" y="47"/>
                  </a:lnTo>
                  <a:lnTo>
                    <a:pt x="48" y="47"/>
                  </a:lnTo>
                  <a:lnTo>
                    <a:pt x="48" y="41"/>
                  </a:lnTo>
                  <a:lnTo>
                    <a:pt x="48" y="35"/>
                  </a:lnTo>
                  <a:lnTo>
                    <a:pt x="48" y="23"/>
                  </a:lnTo>
                  <a:lnTo>
                    <a:pt x="42" y="17"/>
                  </a:lnTo>
                  <a:lnTo>
                    <a:pt x="42" y="11"/>
                  </a:lnTo>
                  <a:lnTo>
                    <a:pt x="42" y="5"/>
                  </a:lnTo>
                  <a:lnTo>
                    <a:pt x="42" y="0"/>
                  </a:lnTo>
                  <a:lnTo>
                    <a:pt x="42" y="5"/>
                  </a:lnTo>
                  <a:lnTo>
                    <a:pt x="42" y="11"/>
                  </a:lnTo>
                  <a:lnTo>
                    <a:pt x="42" y="17"/>
                  </a:lnTo>
                  <a:lnTo>
                    <a:pt x="42" y="23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1"/>
                  </a:lnTo>
                  <a:lnTo>
                    <a:pt x="36" y="35"/>
                  </a:lnTo>
                  <a:lnTo>
                    <a:pt x="30" y="29"/>
                  </a:lnTo>
                  <a:lnTo>
                    <a:pt x="24" y="23"/>
                  </a:lnTo>
                  <a:lnTo>
                    <a:pt x="18" y="17"/>
                  </a:lnTo>
                  <a:lnTo>
                    <a:pt x="12" y="11"/>
                  </a:lnTo>
                  <a:lnTo>
                    <a:pt x="6" y="5"/>
                  </a:lnTo>
                  <a:lnTo>
                    <a:pt x="0" y="0"/>
                  </a:lnTo>
                  <a:lnTo>
                    <a:pt x="0" y="5"/>
                  </a:lnTo>
                  <a:lnTo>
                    <a:pt x="6" y="5"/>
                  </a:lnTo>
                  <a:lnTo>
                    <a:pt x="6" y="11"/>
                  </a:lnTo>
                  <a:lnTo>
                    <a:pt x="12" y="17"/>
                  </a:lnTo>
                  <a:lnTo>
                    <a:pt x="18" y="23"/>
                  </a:lnTo>
                  <a:lnTo>
                    <a:pt x="18" y="29"/>
                  </a:lnTo>
                  <a:lnTo>
                    <a:pt x="24" y="29"/>
                  </a:lnTo>
                  <a:lnTo>
                    <a:pt x="24" y="35"/>
                  </a:lnTo>
                  <a:lnTo>
                    <a:pt x="30" y="35"/>
                  </a:lnTo>
                  <a:lnTo>
                    <a:pt x="30" y="41"/>
                  </a:lnTo>
                  <a:lnTo>
                    <a:pt x="36" y="41"/>
                  </a:lnTo>
                  <a:lnTo>
                    <a:pt x="36" y="47"/>
                  </a:lnTo>
                  <a:lnTo>
                    <a:pt x="30" y="47"/>
                  </a:lnTo>
                  <a:lnTo>
                    <a:pt x="24" y="41"/>
                  </a:lnTo>
                  <a:lnTo>
                    <a:pt x="18" y="41"/>
                  </a:lnTo>
                  <a:lnTo>
                    <a:pt x="12" y="41"/>
                  </a:lnTo>
                  <a:lnTo>
                    <a:pt x="18" y="47"/>
                  </a:lnTo>
                  <a:lnTo>
                    <a:pt x="24" y="47"/>
                  </a:lnTo>
                  <a:lnTo>
                    <a:pt x="30" y="53"/>
                  </a:lnTo>
                  <a:lnTo>
                    <a:pt x="36" y="53"/>
                  </a:lnTo>
                  <a:lnTo>
                    <a:pt x="42" y="53"/>
                  </a:lnTo>
                  <a:lnTo>
                    <a:pt x="48" y="53"/>
                  </a:lnTo>
                  <a:lnTo>
                    <a:pt x="54" y="53"/>
                  </a:lnTo>
                  <a:lnTo>
                    <a:pt x="54" y="59"/>
                  </a:lnTo>
                  <a:lnTo>
                    <a:pt x="60" y="59"/>
                  </a:lnTo>
                  <a:lnTo>
                    <a:pt x="60" y="65"/>
                  </a:lnTo>
                  <a:lnTo>
                    <a:pt x="66" y="65"/>
                  </a:lnTo>
                  <a:lnTo>
                    <a:pt x="60" y="71"/>
                  </a:lnTo>
                  <a:lnTo>
                    <a:pt x="54" y="71"/>
                  </a:lnTo>
                  <a:lnTo>
                    <a:pt x="48" y="71"/>
                  </a:lnTo>
                  <a:lnTo>
                    <a:pt x="42" y="71"/>
                  </a:lnTo>
                  <a:lnTo>
                    <a:pt x="36" y="71"/>
                  </a:lnTo>
                  <a:lnTo>
                    <a:pt x="30" y="71"/>
                  </a:lnTo>
                  <a:lnTo>
                    <a:pt x="36" y="71"/>
                  </a:lnTo>
                  <a:lnTo>
                    <a:pt x="42" y="71"/>
                  </a:lnTo>
                  <a:lnTo>
                    <a:pt x="48" y="77"/>
                  </a:lnTo>
                  <a:lnTo>
                    <a:pt x="54" y="77"/>
                  </a:lnTo>
                  <a:lnTo>
                    <a:pt x="60" y="71"/>
                  </a:lnTo>
                  <a:lnTo>
                    <a:pt x="66" y="71"/>
                  </a:lnTo>
                  <a:lnTo>
                    <a:pt x="72" y="71"/>
                  </a:lnTo>
                  <a:lnTo>
                    <a:pt x="78" y="71"/>
                  </a:lnTo>
                  <a:lnTo>
                    <a:pt x="78" y="77"/>
                  </a:lnTo>
                  <a:lnTo>
                    <a:pt x="84" y="83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75" name="Freeform 206"/>
            <p:cNvSpPr>
              <a:spLocks/>
            </p:cNvSpPr>
            <p:nvPr/>
          </p:nvSpPr>
          <p:spPr bwMode="auto">
            <a:xfrm>
              <a:off x="5149" y="1553"/>
              <a:ext cx="54" cy="125"/>
            </a:xfrm>
            <a:custGeom>
              <a:avLst/>
              <a:gdLst>
                <a:gd name="T0" fmla="*/ 6 w 54"/>
                <a:gd name="T1" fmla="*/ 101 h 125"/>
                <a:gd name="T2" fmla="*/ 12 w 54"/>
                <a:gd name="T3" fmla="*/ 95 h 125"/>
                <a:gd name="T4" fmla="*/ 12 w 54"/>
                <a:gd name="T5" fmla="*/ 95 h 125"/>
                <a:gd name="T6" fmla="*/ 18 w 54"/>
                <a:gd name="T7" fmla="*/ 89 h 125"/>
                <a:gd name="T8" fmla="*/ 6 w 54"/>
                <a:gd name="T9" fmla="*/ 71 h 125"/>
                <a:gd name="T10" fmla="*/ 0 w 54"/>
                <a:gd name="T11" fmla="*/ 47 h 125"/>
                <a:gd name="T12" fmla="*/ 6 w 54"/>
                <a:gd name="T13" fmla="*/ 47 h 125"/>
                <a:gd name="T14" fmla="*/ 12 w 54"/>
                <a:gd name="T15" fmla="*/ 71 h 125"/>
                <a:gd name="T16" fmla="*/ 24 w 54"/>
                <a:gd name="T17" fmla="*/ 59 h 125"/>
                <a:gd name="T18" fmla="*/ 24 w 54"/>
                <a:gd name="T19" fmla="*/ 35 h 125"/>
                <a:gd name="T20" fmla="*/ 18 w 54"/>
                <a:gd name="T21" fmla="*/ 12 h 125"/>
                <a:gd name="T22" fmla="*/ 24 w 54"/>
                <a:gd name="T23" fmla="*/ 12 h 125"/>
                <a:gd name="T24" fmla="*/ 24 w 54"/>
                <a:gd name="T25" fmla="*/ 24 h 125"/>
                <a:gd name="T26" fmla="*/ 30 w 54"/>
                <a:gd name="T27" fmla="*/ 24 h 125"/>
                <a:gd name="T28" fmla="*/ 42 w 54"/>
                <a:gd name="T29" fmla="*/ 0 h 125"/>
                <a:gd name="T30" fmla="*/ 42 w 54"/>
                <a:gd name="T31" fmla="*/ 0 h 125"/>
                <a:gd name="T32" fmla="*/ 36 w 54"/>
                <a:gd name="T33" fmla="*/ 18 h 125"/>
                <a:gd name="T34" fmla="*/ 36 w 54"/>
                <a:gd name="T35" fmla="*/ 30 h 125"/>
                <a:gd name="T36" fmla="*/ 48 w 54"/>
                <a:gd name="T37" fmla="*/ 30 h 125"/>
                <a:gd name="T38" fmla="*/ 48 w 54"/>
                <a:gd name="T39" fmla="*/ 30 h 125"/>
                <a:gd name="T40" fmla="*/ 42 w 54"/>
                <a:gd name="T41" fmla="*/ 30 h 125"/>
                <a:gd name="T42" fmla="*/ 36 w 54"/>
                <a:gd name="T43" fmla="*/ 35 h 125"/>
                <a:gd name="T44" fmla="*/ 30 w 54"/>
                <a:gd name="T45" fmla="*/ 41 h 125"/>
                <a:gd name="T46" fmla="*/ 24 w 54"/>
                <a:gd name="T47" fmla="*/ 71 h 125"/>
                <a:gd name="T48" fmla="*/ 30 w 54"/>
                <a:gd name="T49" fmla="*/ 71 h 125"/>
                <a:gd name="T50" fmla="*/ 42 w 54"/>
                <a:gd name="T51" fmla="*/ 71 h 125"/>
                <a:gd name="T52" fmla="*/ 48 w 54"/>
                <a:gd name="T53" fmla="*/ 71 h 125"/>
                <a:gd name="T54" fmla="*/ 54 w 54"/>
                <a:gd name="T55" fmla="*/ 71 h 125"/>
                <a:gd name="T56" fmla="*/ 48 w 54"/>
                <a:gd name="T57" fmla="*/ 71 h 125"/>
                <a:gd name="T58" fmla="*/ 36 w 54"/>
                <a:gd name="T59" fmla="*/ 77 h 125"/>
                <a:gd name="T60" fmla="*/ 24 w 54"/>
                <a:gd name="T61" fmla="*/ 83 h 125"/>
                <a:gd name="T62" fmla="*/ 18 w 54"/>
                <a:gd name="T63" fmla="*/ 95 h 125"/>
                <a:gd name="T64" fmla="*/ 24 w 54"/>
                <a:gd name="T65" fmla="*/ 101 h 125"/>
                <a:gd name="T66" fmla="*/ 30 w 54"/>
                <a:gd name="T67" fmla="*/ 95 h 125"/>
                <a:gd name="T68" fmla="*/ 42 w 54"/>
                <a:gd name="T69" fmla="*/ 95 h 125"/>
                <a:gd name="T70" fmla="*/ 48 w 54"/>
                <a:gd name="T71" fmla="*/ 89 h 125"/>
                <a:gd name="T72" fmla="*/ 54 w 54"/>
                <a:gd name="T73" fmla="*/ 83 h 125"/>
                <a:gd name="T74" fmla="*/ 48 w 54"/>
                <a:gd name="T75" fmla="*/ 95 h 125"/>
                <a:gd name="T76" fmla="*/ 42 w 54"/>
                <a:gd name="T77" fmla="*/ 101 h 125"/>
                <a:gd name="T78" fmla="*/ 36 w 54"/>
                <a:gd name="T79" fmla="*/ 107 h 125"/>
                <a:gd name="T80" fmla="*/ 36 w 54"/>
                <a:gd name="T81" fmla="*/ 107 h 125"/>
                <a:gd name="T82" fmla="*/ 30 w 54"/>
                <a:gd name="T83" fmla="*/ 101 h 125"/>
                <a:gd name="T84" fmla="*/ 18 w 54"/>
                <a:gd name="T85" fmla="*/ 101 h 125"/>
                <a:gd name="T86" fmla="*/ 12 w 54"/>
                <a:gd name="T87" fmla="*/ 113 h 125"/>
                <a:gd name="T88" fmla="*/ 6 w 54"/>
                <a:gd name="T89" fmla="*/ 119 h 125"/>
                <a:gd name="T90" fmla="*/ 6 w 54"/>
                <a:gd name="T91" fmla="*/ 119 h 125"/>
                <a:gd name="T92" fmla="*/ 6 w 54"/>
                <a:gd name="T93" fmla="*/ 107 h 125"/>
                <a:gd name="T94" fmla="*/ 6 w 54"/>
                <a:gd name="T95" fmla="*/ 107 h 12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4"/>
                <a:gd name="T145" fmla="*/ 0 h 125"/>
                <a:gd name="T146" fmla="*/ 54 w 54"/>
                <a:gd name="T147" fmla="*/ 125 h 12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4" h="125">
                  <a:moveTo>
                    <a:pt x="0" y="107"/>
                  </a:moveTo>
                  <a:lnTo>
                    <a:pt x="6" y="101"/>
                  </a:lnTo>
                  <a:lnTo>
                    <a:pt x="6" y="95"/>
                  </a:lnTo>
                  <a:lnTo>
                    <a:pt x="12" y="95"/>
                  </a:lnTo>
                  <a:lnTo>
                    <a:pt x="18" y="89"/>
                  </a:lnTo>
                  <a:lnTo>
                    <a:pt x="12" y="83"/>
                  </a:lnTo>
                  <a:lnTo>
                    <a:pt x="12" y="77"/>
                  </a:lnTo>
                  <a:lnTo>
                    <a:pt x="6" y="71"/>
                  </a:lnTo>
                  <a:lnTo>
                    <a:pt x="0" y="59"/>
                  </a:lnTo>
                  <a:lnTo>
                    <a:pt x="0" y="53"/>
                  </a:lnTo>
                  <a:lnTo>
                    <a:pt x="0" y="47"/>
                  </a:lnTo>
                  <a:lnTo>
                    <a:pt x="6" y="47"/>
                  </a:lnTo>
                  <a:lnTo>
                    <a:pt x="6" y="53"/>
                  </a:lnTo>
                  <a:lnTo>
                    <a:pt x="6" y="65"/>
                  </a:lnTo>
                  <a:lnTo>
                    <a:pt x="12" y="71"/>
                  </a:lnTo>
                  <a:lnTo>
                    <a:pt x="18" y="71"/>
                  </a:lnTo>
                  <a:lnTo>
                    <a:pt x="18" y="65"/>
                  </a:lnTo>
                  <a:lnTo>
                    <a:pt x="24" y="59"/>
                  </a:lnTo>
                  <a:lnTo>
                    <a:pt x="24" y="47"/>
                  </a:lnTo>
                  <a:lnTo>
                    <a:pt x="24" y="41"/>
                  </a:lnTo>
                  <a:lnTo>
                    <a:pt x="24" y="35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24" y="18"/>
                  </a:lnTo>
                  <a:lnTo>
                    <a:pt x="24" y="24"/>
                  </a:lnTo>
                  <a:lnTo>
                    <a:pt x="24" y="30"/>
                  </a:lnTo>
                  <a:lnTo>
                    <a:pt x="24" y="35"/>
                  </a:lnTo>
                  <a:lnTo>
                    <a:pt x="30" y="24"/>
                  </a:lnTo>
                  <a:lnTo>
                    <a:pt x="30" y="18"/>
                  </a:lnTo>
                  <a:lnTo>
                    <a:pt x="36" y="6"/>
                  </a:lnTo>
                  <a:lnTo>
                    <a:pt x="42" y="0"/>
                  </a:lnTo>
                  <a:lnTo>
                    <a:pt x="36" y="6"/>
                  </a:lnTo>
                  <a:lnTo>
                    <a:pt x="36" y="18"/>
                  </a:lnTo>
                  <a:lnTo>
                    <a:pt x="30" y="30"/>
                  </a:lnTo>
                  <a:lnTo>
                    <a:pt x="30" y="35"/>
                  </a:lnTo>
                  <a:lnTo>
                    <a:pt x="36" y="30"/>
                  </a:lnTo>
                  <a:lnTo>
                    <a:pt x="42" y="30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48" y="30"/>
                  </a:lnTo>
                  <a:lnTo>
                    <a:pt x="42" y="30"/>
                  </a:lnTo>
                  <a:lnTo>
                    <a:pt x="42" y="35"/>
                  </a:lnTo>
                  <a:lnTo>
                    <a:pt x="36" y="35"/>
                  </a:lnTo>
                  <a:lnTo>
                    <a:pt x="36" y="41"/>
                  </a:lnTo>
                  <a:lnTo>
                    <a:pt x="30" y="41"/>
                  </a:lnTo>
                  <a:lnTo>
                    <a:pt x="30" y="47"/>
                  </a:lnTo>
                  <a:lnTo>
                    <a:pt x="24" y="59"/>
                  </a:lnTo>
                  <a:lnTo>
                    <a:pt x="24" y="71"/>
                  </a:lnTo>
                  <a:lnTo>
                    <a:pt x="24" y="77"/>
                  </a:lnTo>
                  <a:lnTo>
                    <a:pt x="30" y="71"/>
                  </a:lnTo>
                  <a:lnTo>
                    <a:pt x="36" y="71"/>
                  </a:lnTo>
                  <a:lnTo>
                    <a:pt x="42" y="71"/>
                  </a:lnTo>
                  <a:lnTo>
                    <a:pt x="48" y="71"/>
                  </a:lnTo>
                  <a:lnTo>
                    <a:pt x="54" y="71"/>
                  </a:lnTo>
                  <a:lnTo>
                    <a:pt x="48" y="71"/>
                  </a:lnTo>
                  <a:lnTo>
                    <a:pt x="42" y="77"/>
                  </a:lnTo>
                  <a:lnTo>
                    <a:pt x="36" y="77"/>
                  </a:lnTo>
                  <a:lnTo>
                    <a:pt x="30" y="83"/>
                  </a:lnTo>
                  <a:lnTo>
                    <a:pt x="24" y="83"/>
                  </a:lnTo>
                  <a:lnTo>
                    <a:pt x="18" y="89"/>
                  </a:lnTo>
                  <a:lnTo>
                    <a:pt x="18" y="95"/>
                  </a:lnTo>
                  <a:lnTo>
                    <a:pt x="18" y="101"/>
                  </a:lnTo>
                  <a:lnTo>
                    <a:pt x="24" y="101"/>
                  </a:lnTo>
                  <a:lnTo>
                    <a:pt x="30" y="101"/>
                  </a:lnTo>
                  <a:lnTo>
                    <a:pt x="30" y="95"/>
                  </a:lnTo>
                  <a:lnTo>
                    <a:pt x="36" y="95"/>
                  </a:lnTo>
                  <a:lnTo>
                    <a:pt x="42" y="95"/>
                  </a:lnTo>
                  <a:lnTo>
                    <a:pt x="48" y="95"/>
                  </a:lnTo>
                  <a:lnTo>
                    <a:pt x="48" y="89"/>
                  </a:lnTo>
                  <a:lnTo>
                    <a:pt x="54" y="89"/>
                  </a:lnTo>
                  <a:lnTo>
                    <a:pt x="54" y="83"/>
                  </a:lnTo>
                  <a:lnTo>
                    <a:pt x="54" y="89"/>
                  </a:lnTo>
                  <a:lnTo>
                    <a:pt x="48" y="95"/>
                  </a:lnTo>
                  <a:lnTo>
                    <a:pt x="42" y="101"/>
                  </a:lnTo>
                  <a:lnTo>
                    <a:pt x="42" y="107"/>
                  </a:lnTo>
                  <a:lnTo>
                    <a:pt x="36" y="107"/>
                  </a:lnTo>
                  <a:lnTo>
                    <a:pt x="36" y="113"/>
                  </a:lnTo>
                  <a:lnTo>
                    <a:pt x="36" y="107"/>
                  </a:lnTo>
                  <a:lnTo>
                    <a:pt x="30" y="107"/>
                  </a:lnTo>
                  <a:lnTo>
                    <a:pt x="30" y="101"/>
                  </a:lnTo>
                  <a:lnTo>
                    <a:pt x="24" y="101"/>
                  </a:lnTo>
                  <a:lnTo>
                    <a:pt x="18" y="101"/>
                  </a:lnTo>
                  <a:lnTo>
                    <a:pt x="12" y="107"/>
                  </a:lnTo>
                  <a:lnTo>
                    <a:pt x="12" y="113"/>
                  </a:lnTo>
                  <a:lnTo>
                    <a:pt x="12" y="119"/>
                  </a:lnTo>
                  <a:lnTo>
                    <a:pt x="6" y="119"/>
                  </a:lnTo>
                  <a:lnTo>
                    <a:pt x="0" y="125"/>
                  </a:lnTo>
                  <a:lnTo>
                    <a:pt x="6" y="119"/>
                  </a:lnTo>
                  <a:lnTo>
                    <a:pt x="6" y="113"/>
                  </a:lnTo>
                  <a:lnTo>
                    <a:pt x="12" y="113"/>
                  </a:lnTo>
                  <a:lnTo>
                    <a:pt x="6" y="107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76" name="Freeform 207"/>
            <p:cNvSpPr>
              <a:spLocks/>
            </p:cNvSpPr>
            <p:nvPr/>
          </p:nvSpPr>
          <p:spPr bwMode="auto">
            <a:xfrm>
              <a:off x="5137" y="1618"/>
              <a:ext cx="12" cy="18"/>
            </a:xfrm>
            <a:custGeom>
              <a:avLst/>
              <a:gdLst>
                <a:gd name="T0" fmla="*/ 12 w 12"/>
                <a:gd name="T1" fmla="*/ 18 h 18"/>
                <a:gd name="T2" fmla="*/ 6 w 12"/>
                <a:gd name="T3" fmla="*/ 18 h 18"/>
                <a:gd name="T4" fmla="*/ 6 w 12"/>
                <a:gd name="T5" fmla="*/ 18 h 18"/>
                <a:gd name="T6" fmla="*/ 6 w 12"/>
                <a:gd name="T7" fmla="*/ 18 h 18"/>
                <a:gd name="T8" fmla="*/ 6 w 12"/>
                <a:gd name="T9" fmla="*/ 18 h 18"/>
                <a:gd name="T10" fmla="*/ 0 w 12"/>
                <a:gd name="T11" fmla="*/ 12 h 18"/>
                <a:gd name="T12" fmla="*/ 0 w 12"/>
                <a:gd name="T13" fmla="*/ 12 h 18"/>
                <a:gd name="T14" fmla="*/ 0 w 12"/>
                <a:gd name="T15" fmla="*/ 6 h 18"/>
                <a:gd name="T16" fmla="*/ 0 w 12"/>
                <a:gd name="T17" fmla="*/ 6 h 18"/>
                <a:gd name="T18" fmla="*/ 0 w 12"/>
                <a:gd name="T19" fmla="*/ 0 h 18"/>
                <a:gd name="T20" fmla="*/ 0 w 12"/>
                <a:gd name="T21" fmla="*/ 0 h 18"/>
                <a:gd name="T22" fmla="*/ 6 w 12"/>
                <a:gd name="T23" fmla="*/ 6 h 18"/>
                <a:gd name="T24" fmla="*/ 6 w 12"/>
                <a:gd name="T25" fmla="*/ 6 h 18"/>
                <a:gd name="T26" fmla="*/ 6 w 12"/>
                <a:gd name="T27" fmla="*/ 6 h 18"/>
                <a:gd name="T28" fmla="*/ 6 w 12"/>
                <a:gd name="T29" fmla="*/ 12 h 18"/>
                <a:gd name="T30" fmla="*/ 6 w 12"/>
                <a:gd name="T31" fmla="*/ 12 h 18"/>
                <a:gd name="T32" fmla="*/ 12 w 12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12" y="18"/>
                  </a:moveTo>
                  <a:lnTo>
                    <a:pt x="6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77" name="Freeform 208"/>
            <p:cNvSpPr>
              <a:spLocks/>
            </p:cNvSpPr>
            <p:nvPr/>
          </p:nvSpPr>
          <p:spPr bwMode="auto">
            <a:xfrm>
              <a:off x="5209" y="1618"/>
              <a:ext cx="173" cy="102"/>
            </a:xfrm>
            <a:custGeom>
              <a:avLst/>
              <a:gdLst>
                <a:gd name="T0" fmla="*/ 18 w 173"/>
                <a:gd name="T1" fmla="*/ 72 h 102"/>
                <a:gd name="T2" fmla="*/ 36 w 173"/>
                <a:gd name="T3" fmla="*/ 60 h 102"/>
                <a:gd name="T4" fmla="*/ 42 w 173"/>
                <a:gd name="T5" fmla="*/ 36 h 102"/>
                <a:gd name="T6" fmla="*/ 60 w 173"/>
                <a:gd name="T7" fmla="*/ 18 h 102"/>
                <a:gd name="T8" fmla="*/ 72 w 173"/>
                <a:gd name="T9" fmla="*/ 0 h 102"/>
                <a:gd name="T10" fmla="*/ 78 w 173"/>
                <a:gd name="T11" fmla="*/ 0 h 102"/>
                <a:gd name="T12" fmla="*/ 66 w 173"/>
                <a:gd name="T13" fmla="*/ 12 h 102"/>
                <a:gd name="T14" fmla="*/ 54 w 173"/>
                <a:gd name="T15" fmla="*/ 30 h 102"/>
                <a:gd name="T16" fmla="*/ 48 w 173"/>
                <a:gd name="T17" fmla="*/ 48 h 102"/>
                <a:gd name="T18" fmla="*/ 48 w 173"/>
                <a:gd name="T19" fmla="*/ 54 h 102"/>
                <a:gd name="T20" fmla="*/ 60 w 173"/>
                <a:gd name="T21" fmla="*/ 48 h 102"/>
                <a:gd name="T22" fmla="*/ 72 w 173"/>
                <a:gd name="T23" fmla="*/ 36 h 102"/>
                <a:gd name="T24" fmla="*/ 90 w 173"/>
                <a:gd name="T25" fmla="*/ 18 h 102"/>
                <a:gd name="T26" fmla="*/ 114 w 173"/>
                <a:gd name="T27" fmla="*/ 0 h 102"/>
                <a:gd name="T28" fmla="*/ 120 w 173"/>
                <a:gd name="T29" fmla="*/ 0 h 102"/>
                <a:gd name="T30" fmla="*/ 102 w 173"/>
                <a:gd name="T31" fmla="*/ 12 h 102"/>
                <a:gd name="T32" fmla="*/ 84 w 173"/>
                <a:gd name="T33" fmla="*/ 36 h 102"/>
                <a:gd name="T34" fmla="*/ 84 w 173"/>
                <a:gd name="T35" fmla="*/ 42 h 102"/>
                <a:gd name="T36" fmla="*/ 96 w 173"/>
                <a:gd name="T37" fmla="*/ 36 h 102"/>
                <a:gd name="T38" fmla="*/ 108 w 173"/>
                <a:gd name="T39" fmla="*/ 36 h 102"/>
                <a:gd name="T40" fmla="*/ 125 w 173"/>
                <a:gd name="T41" fmla="*/ 24 h 102"/>
                <a:gd name="T42" fmla="*/ 149 w 173"/>
                <a:gd name="T43" fmla="*/ 12 h 102"/>
                <a:gd name="T44" fmla="*/ 155 w 173"/>
                <a:gd name="T45" fmla="*/ 12 h 102"/>
                <a:gd name="T46" fmla="*/ 137 w 173"/>
                <a:gd name="T47" fmla="*/ 18 h 102"/>
                <a:gd name="T48" fmla="*/ 120 w 173"/>
                <a:gd name="T49" fmla="*/ 36 h 102"/>
                <a:gd name="T50" fmla="*/ 137 w 173"/>
                <a:gd name="T51" fmla="*/ 36 h 102"/>
                <a:gd name="T52" fmla="*/ 161 w 173"/>
                <a:gd name="T53" fmla="*/ 30 h 102"/>
                <a:gd name="T54" fmla="*/ 173 w 173"/>
                <a:gd name="T55" fmla="*/ 30 h 102"/>
                <a:gd name="T56" fmla="*/ 155 w 173"/>
                <a:gd name="T57" fmla="*/ 36 h 102"/>
                <a:gd name="T58" fmla="*/ 125 w 173"/>
                <a:gd name="T59" fmla="*/ 42 h 102"/>
                <a:gd name="T60" fmla="*/ 131 w 173"/>
                <a:gd name="T61" fmla="*/ 54 h 102"/>
                <a:gd name="T62" fmla="*/ 149 w 173"/>
                <a:gd name="T63" fmla="*/ 60 h 102"/>
                <a:gd name="T64" fmla="*/ 155 w 173"/>
                <a:gd name="T65" fmla="*/ 66 h 102"/>
                <a:gd name="T66" fmla="*/ 137 w 173"/>
                <a:gd name="T67" fmla="*/ 60 h 102"/>
                <a:gd name="T68" fmla="*/ 114 w 173"/>
                <a:gd name="T69" fmla="*/ 48 h 102"/>
                <a:gd name="T70" fmla="*/ 102 w 173"/>
                <a:gd name="T71" fmla="*/ 48 h 102"/>
                <a:gd name="T72" fmla="*/ 84 w 173"/>
                <a:gd name="T73" fmla="*/ 48 h 102"/>
                <a:gd name="T74" fmla="*/ 90 w 173"/>
                <a:gd name="T75" fmla="*/ 60 h 102"/>
                <a:gd name="T76" fmla="*/ 108 w 173"/>
                <a:gd name="T77" fmla="*/ 72 h 102"/>
                <a:gd name="T78" fmla="*/ 120 w 173"/>
                <a:gd name="T79" fmla="*/ 78 h 102"/>
                <a:gd name="T80" fmla="*/ 125 w 173"/>
                <a:gd name="T81" fmla="*/ 84 h 102"/>
                <a:gd name="T82" fmla="*/ 108 w 173"/>
                <a:gd name="T83" fmla="*/ 72 h 102"/>
                <a:gd name="T84" fmla="*/ 84 w 173"/>
                <a:gd name="T85" fmla="*/ 60 h 102"/>
                <a:gd name="T86" fmla="*/ 72 w 173"/>
                <a:gd name="T87" fmla="*/ 54 h 102"/>
                <a:gd name="T88" fmla="*/ 60 w 173"/>
                <a:gd name="T89" fmla="*/ 60 h 102"/>
                <a:gd name="T90" fmla="*/ 48 w 173"/>
                <a:gd name="T91" fmla="*/ 60 h 102"/>
                <a:gd name="T92" fmla="*/ 48 w 173"/>
                <a:gd name="T93" fmla="*/ 66 h 102"/>
                <a:gd name="T94" fmla="*/ 66 w 173"/>
                <a:gd name="T95" fmla="*/ 78 h 102"/>
                <a:gd name="T96" fmla="*/ 84 w 173"/>
                <a:gd name="T97" fmla="*/ 96 h 102"/>
                <a:gd name="T98" fmla="*/ 90 w 173"/>
                <a:gd name="T99" fmla="*/ 102 h 102"/>
                <a:gd name="T100" fmla="*/ 66 w 173"/>
                <a:gd name="T101" fmla="*/ 90 h 102"/>
                <a:gd name="T102" fmla="*/ 42 w 173"/>
                <a:gd name="T103" fmla="*/ 72 h 102"/>
                <a:gd name="T104" fmla="*/ 30 w 173"/>
                <a:gd name="T105" fmla="*/ 78 h 102"/>
                <a:gd name="T106" fmla="*/ 6 w 173"/>
                <a:gd name="T107" fmla="*/ 84 h 102"/>
                <a:gd name="T108" fmla="*/ 6 w 173"/>
                <a:gd name="T109" fmla="*/ 78 h 10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73"/>
                <a:gd name="T166" fmla="*/ 0 h 102"/>
                <a:gd name="T167" fmla="*/ 173 w 173"/>
                <a:gd name="T168" fmla="*/ 102 h 10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73" h="102">
                  <a:moveTo>
                    <a:pt x="6" y="78"/>
                  </a:moveTo>
                  <a:lnTo>
                    <a:pt x="12" y="78"/>
                  </a:lnTo>
                  <a:lnTo>
                    <a:pt x="12" y="72"/>
                  </a:lnTo>
                  <a:lnTo>
                    <a:pt x="18" y="72"/>
                  </a:lnTo>
                  <a:lnTo>
                    <a:pt x="24" y="66"/>
                  </a:lnTo>
                  <a:lnTo>
                    <a:pt x="30" y="66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42" y="48"/>
                  </a:lnTo>
                  <a:lnTo>
                    <a:pt x="42" y="36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54" y="24"/>
                  </a:lnTo>
                  <a:lnTo>
                    <a:pt x="60" y="18"/>
                  </a:lnTo>
                  <a:lnTo>
                    <a:pt x="60" y="12"/>
                  </a:lnTo>
                  <a:lnTo>
                    <a:pt x="66" y="6"/>
                  </a:lnTo>
                  <a:lnTo>
                    <a:pt x="72" y="6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6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66" y="18"/>
                  </a:lnTo>
                  <a:lnTo>
                    <a:pt x="60" y="18"/>
                  </a:lnTo>
                  <a:lnTo>
                    <a:pt x="54" y="24"/>
                  </a:lnTo>
                  <a:lnTo>
                    <a:pt x="54" y="30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48" y="42"/>
                  </a:lnTo>
                  <a:lnTo>
                    <a:pt x="48" y="48"/>
                  </a:lnTo>
                  <a:lnTo>
                    <a:pt x="48" y="54"/>
                  </a:lnTo>
                  <a:lnTo>
                    <a:pt x="54" y="54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0" y="42"/>
                  </a:lnTo>
                  <a:lnTo>
                    <a:pt x="66" y="42"/>
                  </a:lnTo>
                  <a:lnTo>
                    <a:pt x="72" y="36"/>
                  </a:lnTo>
                  <a:lnTo>
                    <a:pt x="78" y="30"/>
                  </a:lnTo>
                  <a:lnTo>
                    <a:pt x="84" y="24"/>
                  </a:lnTo>
                  <a:lnTo>
                    <a:pt x="90" y="18"/>
                  </a:lnTo>
                  <a:lnTo>
                    <a:pt x="96" y="12"/>
                  </a:lnTo>
                  <a:lnTo>
                    <a:pt x="102" y="6"/>
                  </a:lnTo>
                  <a:lnTo>
                    <a:pt x="108" y="6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14" y="6"/>
                  </a:lnTo>
                  <a:lnTo>
                    <a:pt x="108" y="6"/>
                  </a:lnTo>
                  <a:lnTo>
                    <a:pt x="102" y="12"/>
                  </a:lnTo>
                  <a:lnTo>
                    <a:pt x="96" y="18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4" y="36"/>
                  </a:lnTo>
                  <a:lnTo>
                    <a:pt x="78" y="36"/>
                  </a:lnTo>
                  <a:lnTo>
                    <a:pt x="78" y="42"/>
                  </a:lnTo>
                  <a:lnTo>
                    <a:pt x="84" y="42"/>
                  </a:lnTo>
                  <a:lnTo>
                    <a:pt x="90" y="42"/>
                  </a:lnTo>
                  <a:lnTo>
                    <a:pt x="90" y="36"/>
                  </a:lnTo>
                  <a:lnTo>
                    <a:pt x="96" y="36"/>
                  </a:lnTo>
                  <a:lnTo>
                    <a:pt x="102" y="36"/>
                  </a:lnTo>
                  <a:lnTo>
                    <a:pt x="108" y="36"/>
                  </a:lnTo>
                  <a:lnTo>
                    <a:pt x="114" y="30"/>
                  </a:lnTo>
                  <a:lnTo>
                    <a:pt x="120" y="30"/>
                  </a:lnTo>
                  <a:lnTo>
                    <a:pt x="125" y="24"/>
                  </a:lnTo>
                  <a:lnTo>
                    <a:pt x="131" y="18"/>
                  </a:lnTo>
                  <a:lnTo>
                    <a:pt x="137" y="18"/>
                  </a:lnTo>
                  <a:lnTo>
                    <a:pt x="143" y="12"/>
                  </a:lnTo>
                  <a:lnTo>
                    <a:pt x="149" y="12"/>
                  </a:lnTo>
                  <a:lnTo>
                    <a:pt x="155" y="12"/>
                  </a:lnTo>
                  <a:lnTo>
                    <a:pt x="149" y="12"/>
                  </a:lnTo>
                  <a:lnTo>
                    <a:pt x="149" y="18"/>
                  </a:lnTo>
                  <a:lnTo>
                    <a:pt x="143" y="18"/>
                  </a:lnTo>
                  <a:lnTo>
                    <a:pt x="137" y="18"/>
                  </a:lnTo>
                  <a:lnTo>
                    <a:pt x="131" y="24"/>
                  </a:lnTo>
                  <a:lnTo>
                    <a:pt x="125" y="30"/>
                  </a:lnTo>
                  <a:lnTo>
                    <a:pt x="120" y="36"/>
                  </a:lnTo>
                  <a:lnTo>
                    <a:pt x="125" y="36"/>
                  </a:lnTo>
                  <a:lnTo>
                    <a:pt x="131" y="36"/>
                  </a:lnTo>
                  <a:lnTo>
                    <a:pt x="137" y="36"/>
                  </a:lnTo>
                  <a:lnTo>
                    <a:pt x="143" y="36"/>
                  </a:lnTo>
                  <a:lnTo>
                    <a:pt x="149" y="30"/>
                  </a:lnTo>
                  <a:lnTo>
                    <a:pt x="155" y="30"/>
                  </a:lnTo>
                  <a:lnTo>
                    <a:pt x="161" y="30"/>
                  </a:lnTo>
                  <a:lnTo>
                    <a:pt x="167" y="30"/>
                  </a:lnTo>
                  <a:lnTo>
                    <a:pt x="173" y="24"/>
                  </a:lnTo>
                  <a:lnTo>
                    <a:pt x="173" y="30"/>
                  </a:lnTo>
                  <a:lnTo>
                    <a:pt x="167" y="30"/>
                  </a:lnTo>
                  <a:lnTo>
                    <a:pt x="161" y="36"/>
                  </a:lnTo>
                  <a:lnTo>
                    <a:pt x="155" y="36"/>
                  </a:lnTo>
                  <a:lnTo>
                    <a:pt x="149" y="36"/>
                  </a:lnTo>
                  <a:lnTo>
                    <a:pt x="143" y="42"/>
                  </a:lnTo>
                  <a:lnTo>
                    <a:pt x="137" y="42"/>
                  </a:lnTo>
                  <a:lnTo>
                    <a:pt x="125" y="42"/>
                  </a:lnTo>
                  <a:lnTo>
                    <a:pt x="120" y="42"/>
                  </a:lnTo>
                  <a:lnTo>
                    <a:pt x="125" y="48"/>
                  </a:lnTo>
                  <a:lnTo>
                    <a:pt x="131" y="54"/>
                  </a:lnTo>
                  <a:lnTo>
                    <a:pt x="137" y="54"/>
                  </a:lnTo>
                  <a:lnTo>
                    <a:pt x="143" y="60"/>
                  </a:lnTo>
                  <a:lnTo>
                    <a:pt x="149" y="60"/>
                  </a:lnTo>
                  <a:lnTo>
                    <a:pt x="155" y="60"/>
                  </a:lnTo>
                  <a:lnTo>
                    <a:pt x="155" y="66"/>
                  </a:lnTo>
                  <a:lnTo>
                    <a:pt x="149" y="66"/>
                  </a:lnTo>
                  <a:lnTo>
                    <a:pt x="143" y="66"/>
                  </a:lnTo>
                  <a:lnTo>
                    <a:pt x="137" y="60"/>
                  </a:lnTo>
                  <a:lnTo>
                    <a:pt x="131" y="60"/>
                  </a:lnTo>
                  <a:lnTo>
                    <a:pt x="125" y="54"/>
                  </a:lnTo>
                  <a:lnTo>
                    <a:pt x="120" y="54"/>
                  </a:lnTo>
                  <a:lnTo>
                    <a:pt x="114" y="48"/>
                  </a:lnTo>
                  <a:lnTo>
                    <a:pt x="108" y="48"/>
                  </a:lnTo>
                  <a:lnTo>
                    <a:pt x="102" y="48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84" y="48"/>
                  </a:lnTo>
                  <a:lnTo>
                    <a:pt x="84" y="54"/>
                  </a:lnTo>
                  <a:lnTo>
                    <a:pt x="90" y="54"/>
                  </a:lnTo>
                  <a:lnTo>
                    <a:pt x="90" y="60"/>
                  </a:lnTo>
                  <a:lnTo>
                    <a:pt x="96" y="60"/>
                  </a:lnTo>
                  <a:lnTo>
                    <a:pt x="102" y="66"/>
                  </a:lnTo>
                  <a:lnTo>
                    <a:pt x="108" y="72"/>
                  </a:lnTo>
                  <a:lnTo>
                    <a:pt x="114" y="72"/>
                  </a:lnTo>
                  <a:lnTo>
                    <a:pt x="120" y="78"/>
                  </a:lnTo>
                  <a:lnTo>
                    <a:pt x="125" y="84"/>
                  </a:lnTo>
                  <a:lnTo>
                    <a:pt x="131" y="84"/>
                  </a:lnTo>
                  <a:lnTo>
                    <a:pt x="125" y="84"/>
                  </a:lnTo>
                  <a:lnTo>
                    <a:pt x="120" y="84"/>
                  </a:lnTo>
                  <a:lnTo>
                    <a:pt x="120" y="78"/>
                  </a:lnTo>
                  <a:lnTo>
                    <a:pt x="114" y="78"/>
                  </a:lnTo>
                  <a:lnTo>
                    <a:pt x="108" y="72"/>
                  </a:lnTo>
                  <a:lnTo>
                    <a:pt x="96" y="72"/>
                  </a:lnTo>
                  <a:lnTo>
                    <a:pt x="90" y="66"/>
                  </a:lnTo>
                  <a:lnTo>
                    <a:pt x="90" y="60"/>
                  </a:lnTo>
                  <a:lnTo>
                    <a:pt x="84" y="60"/>
                  </a:lnTo>
                  <a:lnTo>
                    <a:pt x="78" y="54"/>
                  </a:lnTo>
                  <a:lnTo>
                    <a:pt x="72" y="54"/>
                  </a:lnTo>
                  <a:lnTo>
                    <a:pt x="66" y="54"/>
                  </a:lnTo>
                  <a:lnTo>
                    <a:pt x="66" y="60"/>
                  </a:lnTo>
                  <a:lnTo>
                    <a:pt x="60" y="60"/>
                  </a:lnTo>
                  <a:lnTo>
                    <a:pt x="54" y="60"/>
                  </a:lnTo>
                  <a:lnTo>
                    <a:pt x="48" y="60"/>
                  </a:lnTo>
                  <a:lnTo>
                    <a:pt x="48" y="66"/>
                  </a:lnTo>
                  <a:lnTo>
                    <a:pt x="48" y="72"/>
                  </a:lnTo>
                  <a:lnTo>
                    <a:pt x="54" y="72"/>
                  </a:lnTo>
                  <a:lnTo>
                    <a:pt x="60" y="78"/>
                  </a:lnTo>
                  <a:lnTo>
                    <a:pt x="66" y="78"/>
                  </a:lnTo>
                  <a:lnTo>
                    <a:pt x="72" y="84"/>
                  </a:lnTo>
                  <a:lnTo>
                    <a:pt x="78" y="90"/>
                  </a:lnTo>
                  <a:lnTo>
                    <a:pt x="84" y="96"/>
                  </a:lnTo>
                  <a:lnTo>
                    <a:pt x="90" y="96"/>
                  </a:lnTo>
                  <a:lnTo>
                    <a:pt x="90" y="102"/>
                  </a:lnTo>
                  <a:lnTo>
                    <a:pt x="84" y="96"/>
                  </a:lnTo>
                  <a:lnTo>
                    <a:pt x="78" y="96"/>
                  </a:lnTo>
                  <a:lnTo>
                    <a:pt x="72" y="90"/>
                  </a:lnTo>
                  <a:lnTo>
                    <a:pt x="66" y="90"/>
                  </a:lnTo>
                  <a:lnTo>
                    <a:pt x="60" y="84"/>
                  </a:lnTo>
                  <a:lnTo>
                    <a:pt x="54" y="78"/>
                  </a:lnTo>
                  <a:lnTo>
                    <a:pt x="48" y="78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30" y="78"/>
                  </a:lnTo>
                  <a:lnTo>
                    <a:pt x="24" y="78"/>
                  </a:lnTo>
                  <a:lnTo>
                    <a:pt x="18" y="78"/>
                  </a:lnTo>
                  <a:lnTo>
                    <a:pt x="12" y="84"/>
                  </a:lnTo>
                  <a:lnTo>
                    <a:pt x="6" y="84"/>
                  </a:lnTo>
                  <a:lnTo>
                    <a:pt x="0" y="84"/>
                  </a:lnTo>
                  <a:lnTo>
                    <a:pt x="6" y="84"/>
                  </a:lnTo>
                  <a:lnTo>
                    <a:pt x="6" y="78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78" name="Freeform 209"/>
            <p:cNvSpPr>
              <a:spLocks/>
            </p:cNvSpPr>
            <p:nvPr/>
          </p:nvSpPr>
          <p:spPr bwMode="auto">
            <a:xfrm>
              <a:off x="5179" y="1720"/>
              <a:ext cx="120" cy="102"/>
            </a:xfrm>
            <a:custGeom>
              <a:avLst/>
              <a:gdLst>
                <a:gd name="T0" fmla="*/ 6 w 120"/>
                <a:gd name="T1" fmla="*/ 6 h 102"/>
                <a:gd name="T2" fmla="*/ 12 w 120"/>
                <a:gd name="T3" fmla="*/ 12 h 102"/>
                <a:gd name="T4" fmla="*/ 24 w 120"/>
                <a:gd name="T5" fmla="*/ 12 h 102"/>
                <a:gd name="T6" fmla="*/ 42 w 120"/>
                <a:gd name="T7" fmla="*/ 6 h 102"/>
                <a:gd name="T8" fmla="*/ 72 w 120"/>
                <a:gd name="T9" fmla="*/ 6 h 102"/>
                <a:gd name="T10" fmla="*/ 84 w 120"/>
                <a:gd name="T11" fmla="*/ 12 h 102"/>
                <a:gd name="T12" fmla="*/ 72 w 120"/>
                <a:gd name="T13" fmla="*/ 12 h 102"/>
                <a:gd name="T14" fmla="*/ 60 w 120"/>
                <a:gd name="T15" fmla="*/ 12 h 102"/>
                <a:gd name="T16" fmla="*/ 36 w 120"/>
                <a:gd name="T17" fmla="*/ 12 h 102"/>
                <a:gd name="T18" fmla="*/ 30 w 120"/>
                <a:gd name="T19" fmla="*/ 18 h 102"/>
                <a:gd name="T20" fmla="*/ 42 w 120"/>
                <a:gd name="T21" fmla="*/ 24 h 102"/>
                <a:gd name="T22" fmla="*/ 48 w 120"/>
                <a:gd name="T23" fmla="*/ 24 h 102"/>
                <a:gd name="T24" fmla="*/ 66 w 120"/>
                <a:gd name="T25" fmla="*/ 24 h 102"/>
                <a:gd name="T26" fmla="*/ 90 w 120"/>
                <a:gd name="T27" fmla="*/ 30 h 102"/>
                <a:gd name="T28" fmla="*/ 108 w 120"/>
                <a:gd name="T29" fmla="*/ 36 h 102"/>
                <a:gd name="T30" fmla="*/ 108 w 120"/>
                <a:gd name="T31" fmla="*/ 42 h 102"/>
                <a:gd name="T32" fmla="*/ 96 w 120"/>
                <a:gd name="T33" fmla="*/ 36 h 102"/>
                <a:gd name="T34" fmla="*/ 78 w 120"/>
                <a:gd name="T35" fmla="*/ 30 h 102"/>
                <a:gd name="T36" fmla="*/ 60 w 120"/>
                <a:gd name="T37" fmla="*/ 36 h 102"/>
                <a:gd name="T38" fmla="*/ 72 w 120"/>
                <a:gd name="T39" fmla="*/ 42 h 102"/>
                <a:gd name="T40" fmla="*/ 84 w 120"/>
                <a:gd name="T41" fmla="*/ 48 h 102"/>
                <a:gd name="T42" fmla="*/ 108 w 120"/>
                <a:gd name="T43" fmla="*/ 54 h 102"/>
                <a:gd name="T44" fmla="*/ 120 w 120"/>
                <a:gd name="T45" fmla="*/ 66 h 102"/>
                <a:gd name="T46" fmla="*/ 108 w 120"/>
                <a:gd name="T47" fmla="*/ 60 h 102"/>
                <a:gd name="T48" fmla="*/ 96 w 120"/>
                <a:gd name="T49" fmla="*/ 54 h 102"/>
                <a:gd name="T50" fmla="*/ 90 w 120"/>
                <a:gd name="T51" fmla="*/ 60 h 102"/>
                <a:gd name="T52" fmla="*/ 108 w 120"/>
                <a:gd name="T53" fmla="*/ 72 h 102"/>
                <a:gd name="T54" fmla="*/ 114 w 120"/>
                <a:gd name="T55" fmla="*/ 84 h 102"/>
                <a:gd name="T56" fmla="*/ 120 w 120"/>
                <a:gd name="T57" fmla="*/ 96 h 102"/>
                <a:gd name="T58" fmla="*/ 120 w 120"/>
                <a:gd name="T59" fmla="*/ 96 h 102"/>
                <a:gd name="T60" fmla="*/ 102 w 120"/>
                <a:gd name="T61" fmla="*/ 78 h 102"/>
                <a:gd name="T62" fmla="*/ 84 w 120"/>
                <a:gd name="T63" fmla="*/ 60 h 102"/>
                <a:gd name="T64" fmla="*/ 78 w 120"/>
                <a:gd name="T65" fmla="*/ 54 h 102"/>
                <a:gd name="T66" fmla="*/ 78 w 120"/>
                <a:gd name="T67" fmla="*/ 66 h 102"/>
                <a:gd name="T68" fmla="*/ 90 w 120"/>
                <a:gd name="T69" fmla="*/ 90 h 102"/>
                <a:gd name="T70" fmla="*/ 84 w 120"/>
                <a:gd name="T71" fmla="*/ 90 h 102"/>
                <a:gd name="T72" fmla="*/ 78 w 120"/>
                <a:gd name="T73" fmla="*/ 72 h 102"/>
                <a:gd name="T74" fmla="*/ 66 w 120"/>
                <a:gd name="T75" fmla="*/ 48 h 102"/>
                <a:gd name="T76" fmla="*/ 60 w 120"/>
                <a:gd name="T77" fmla="*/ 42 h 102"/>
                <a:gd name="T78" fmla="*/ 54 w 120"/>
                <a:gd name="T79" fmla="*/ 36 h 102"/>
                <a:gd name="T80" fmla="*/ 48 w 120"/>
                <a:gd name="T81" fmla="*/ 36 h 102"/>
                <a:gd name="T82" fmla="*/ 48 w 120"/>
                <a:gd name="T83" fmla="*/ 48 h 102"/>
                <a:gd name="T84" fmla="*/ 60 w 120"/>
                <a:gd name="T85" fmla="*/ 78 h 102"/>
                <a:gd name="T86" fmla="*/ 60 w 120"/>
                <a:gd name="T87" fmla="*/ 84 h 102"/>
                <a:gd name="T88" fmla="*/ 54 w 120"/>
                <a:gd name="T89" fmla="*/ 72 h 102"/>
                <a:gd name="T90" fmla="*/ 42 w 120"/>
                <a:gd name="T91" fmla="*/ 54 h 102"/>
                <a:gd name="T92" fmla="*/ 42 w 120"/>
                <a:gd name="T93" fmla="*/ 30 h 102"/>
                <a:gd name="T94" fmla="*/ 36 w 120"/>
                <a:gd name="T95" fmla="*/ 24 h 102"/>
                <a:gd name="T96" fmla="*/ 24 w 120"/>
                <a:gd name="T97" fmla="*/ 24 h 102"/>
                <a:gd name="T98" fmla="*/ 24 w 120"/>
                <a:gd name="T99" fmla="*/ 24 h 102"/>
                <a:gd name="T100" fmla="*/ 24 w 120"/>
                <a:gd name="T101" fmla="*/ 48 h 102"/>
                <a:gd name="T102" fmla="*/ 30 w 120"/>
                <a:gd name="T103" fmla="*/ 66 h 102"/>
                <a:gd name="T104" fmla="*/ 30 w 120"/>
                <a:gd name="T105" fmla="*/ 72 h 102"/>
                <a:gd name="T106" fmla="*/ 24 w 120"/>
                <a:gd name="T107" fmla="*/ 54 h 102"/>
                <a:gd name="T108" fmla="*/ 18 w 120"/>
                <a:gd name="T109" fmla="*/ 18 h 102"/>
                <a:gd name="T110" fmla="*/ 6 w 120"/>
                <a:gd name="T111" fmla="*/ 12 h 102"/>
                <a:gd name="T112" fmla="*/ 0 w 120"/>
                <a:gd name="T113" fmla="*/ 6 h 102"/>
                <a:gd name="T114" fmla="*/ 0 w 120"/>
                <a:gd name="T115" fmla="*/ 0 h 102"/>
                <a:gd name="T116" fmla="*/ 0 w 120"/>
                <a:gd name="T117" fmla="*/ 0 h 10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0"/>
                <a:gd name="T178" fmla="*/ 0 h 102"/>
                <a:gd name="T179" fmla="*/ 120 w 120"/>
                <a:gd name="T180" fmla="*/ 102 h 10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0" h="102">
                  <a:moveTo>
                    <a:pt x="0" y="0"/>
                  </a:move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6" y="12"/>
                  </a:lnTo>
                  <a:lnTo>
                    <a:pt x="42" y="6"/>
                  </a:lnTo>
                  <a:lnTo>
                    <a:pt x="54" y="6"/>
                  </a:lnTo>
                  <a:lnTo>
                    <a:pt x="60" y="6"/>
                  </a:lnTo>
                  <a:lnTo>
                    <a:pt x="72" y="6"/>
                  </a:lnTo>
                  <a:lnTo>
                    <a:pt x="78" y="6"/>
                  </a:lnTo>
                  <a:lnTo>
                    <a:pt x="84" y="12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66" y="12"/>
                  </a:lnTo>
                  <a:lnTo>
                    <a:pt x="60" y="12"/>
                  </a:lnTo>
                  <a:lnTo>
                    <a:pt x="48" y="12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30" y="18"/>
                  </a:lnTo>
                  <a:lnTo>
                    <a:pt x="36" y="18"/>
                  </a:lnTo>
                  <a:lnTo>
                    <a:pt x="36" y="24"/>
                  </a:lnTo>
                  <a:lnTo>
                    <a:pt x="42" y="24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84" y="30"/>
                  </a:lnTo>
                  <a:lnTo>
                    <a:pt x="90" y="30"/>
                  </a:lnTo>
                  <a:lnTo>
                    <a:pt x="102" y="30"/>
                  </a:lnTo>
                  <a:lnTo>
                    <a:pt x="108" y="36"/>
                  </a:lnTo>
                  <a:lnTo>
                    <a:pt x="114" y="42"/>
                  </a:lnTo>
                  <a:lnTo>
                    <a:pt x="108" y="42"/>
                  </a:lnTo>
                  <a:lnTo>
                    <a:pt x="108" y="36"/>
                  </a:lnTo>
                  <a:lnTo>
                    <a:pt x="102" y="36"/>
                  </a:lnTo>
                  <a:lnTo>
                    <a:pt x="96" y="36"/>
                  </a:lnTo>
                  <a:lnTo>
                    <a:pt x="90" y="36"/>
                  </a:lnTo>
                  <a:lnTo>
                    <a:pt x="84" y="36"/>
                  </a:lnTo>
                  <a:lnTo>
                    <a:pt x="78" y="30"/>
                  </a:lnTo>
                  <a:lnTo>
                    <a:pt x="72" y="30"/>
                  </a:lnTo>
                  <a:lnTo>
                    <a:pt x="66" y="30"/>
                  </a:lnTo>
                  <a:lnTo>
                    <a:pt x="60" y="36"/>
                  </a:lnTo>
                  <a:lnTo>
                    <a:pt x="66" y="36"/>
                  </a:lnTo>
                  <a:lnTo>
                    <a:pt x="72" y="42"/>
                  </a:lnTo>
                  <a:lnTo>
                    <a:pt x="78" y="48"/>
                  </a:lnTo>
                  <a:lnTo>
                    <a:pt x="84" y="48"/>
                  </a:lnTo>
                  <a:lnTo>
                    <a:pt x="90" y="48"/>
                  </a:lnTo>
                  <a:lnTo>
                    <a:pt x="102" y="48"/>
                  </a:lnTo>
                  <a:lnTo>
                    <a:pt x="108" y="54"/>
                  </a:lnTo>
                  <a:lnTo>
                    <a:pt x="114" y="54"/>
                  </a:lnTo>
                  <a:lnTo>
                    <a:pt x="120" y="60"/>
                  </a:lnTo>
                  <a:lnTo>
                    <a:pt x="120" y="66"/>
                  </a:lnTo>
                  <a:lnTo>
                    <a:pt x="114" y="60"/>
                  </a:lnTo>
                  <a:lnTo>
                    <a:pt x="108" y="60"/>
                  </a:lnTo>
                  <a:lnTo>
                    <a:pt x="102" y="54"/>
                  </a:lnTo>
                  <a:lnTo>
                    <a:pt x="96" y="54"/>
                  </a:lnTo>
                  <a:lnTo>
                    <a:pt x="90" y="54"/>
                  </a:lnTo>
                  <a:lnTo>
                    <a:pt x="84" y="54"/>
                  </a:lnTo>
                  <a:lnTo>
                    <a:pt x="90" y="60"/>
                  </a:lnTo>
                  <a:lnTo>
                    <a:pt x="96" y="66"/>
                  </a:lnTo>
                  <a:lnTo>
                    <a:pt x="102" y="72"/>
                  </a:lnTo>
                  <a:lnTo>
                    <a:pt x="108" y="72"/>
                  </a:lnTo>
                  <a:lnTo>
                    <a:pt x="108" y="78"/>
                  </a:lnTo>
                  <a:lnTo>
                    <a:pt x="114" y="84"/>
                  </a:lnTo>
                  <a:lnTo>
                    <a:pt x="114" y="90"/>
                  </a:lnTo>
                  <a:lnTo>
                    <a:pt x="120" y="90"/>
                  </a:lnTo>
                  <a:lnTo>
                    <a:pt x="120" y="96"/>
                  </a:lnTo>
                  <a:lnTo>
                    <a:pt x="120" y="102"/>
                  </a:lnTo>
                  <a:lnTo>
                    <a:pt x="120" y="96"/>
                  </a:lnTo>
                  <a:lnTo>
                    <a:pt x="114" y="90"/>
                  </a:lnTo>
                  <a:lnTo>
                    <a:pt x="108" y="84"/>
                  </a:lnTo>
                  <a:lnTo>
                    <a:pt x="102" y="78"/>
                  </a:lnTo>
                  <a:lnTo>
                    <a:pt x="96" y="66"/>
                  </a:lnTo>
                  <a:lnTo>
                    <a:pt x="90" y="60"/>
                  </a:lnTo>
                  <a:lnTo>
                    <a:pt x="84" y="60"/>
                  </a:lnTo>
                  <a:lnTo>
                    <a:pt x="78" y="54"/>
                  </a:lnTo>
                  <a:lnTo>
                    <a:pt x="78" y="60"/>
                  </a:lnTo>
                  <a:lnTo>
                    <a:pt x="78" y="66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90" y="90"/>
                  </a:lnTo>
                  <a:lnTo>
                    <a:pt x="90" y="96"/>
                  </a:lnTo>
                  <a:lnTo>
                    <a:pt x="84" y="90"/>
                  </a:lnTo>
                  <a:lnTo>
                    <a:pt x="78" y="84"/>
                  </a:lnTo>
                  <a:lnTo>
                    <a:pt x="78" y="72"/>
                  </a:lnTo>
                  <a:lnTo>
                    <a:pt x="72" y="60"/>
                  </a:lnTo>
                  <a:lnTo>
                    <a:pt x="72" y="48"/>
                  </a:lnTo>
                  <a:lnTo>
                    <a:pt x="66" y="48"/>
                  </a:lnTo>
                  <a:lnTo>
                    <a:pt x="60" y="42"/>
                  </a:lnTo>
                  <a:lnTo>
                    <a:pt x="54" y="42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8" y="42"/>
                  </a:lnTo>
                  <a:lnTo>
                    <a:pt x="48" y="48"/>
                  </a:lnTo>
                  <a:lnTo>
                    <a:pt x="48" y="54"/>
                  </a:lnTo>
                  <a:lnTo>
                    <a:pt x="54" y="66"/>
                  </a:lnTo>
                  <a:lnTo>
                    <a:pt x="60" y="78"/>
                  </a:lnTo>
                  <a:lnTo>
                    <a:pt x="60" y="84"/>
                  </a:lnTo>
                  <a:lnTo>
                    <a:pt x="54" y="84"/>
                  </a:lnTo>
                  <a:lnTo>
                    <a:pt x="54" y="78"/>
                  </a:lnTo>
                  <a:lnTo>
                    <a:pt x="54" y="72"/>
                  </a:lnTo>
                  <a:lnTo>
                    <a:pt x="48" y="66"/>
                  </a:lnTo>
                  <a:lnTo>
                    <a:pt x="48" y="60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42" y="30"/>
                  </a:lnTo>
                  <a:lnTo>
                    <a:pt x="36" y="30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4" y="24"/>
                  </a:lnTo>
                  <a:lnTo>
                    <a:pt x="24" y="36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24" y="54"/>
                  </a:lnTo>
                  <a:lnTo>
                    <a:pt x="30" y="60"/>
                  </a:lnTo>
                  <a:lnTo>
                    <a:pt x="30" y="66"/>
                  </a:lnTo>
                  <a:lnTo>
                    <a:pt x="30" y="72"/>
                  </a:lnTo>
                  <a:lnTo>
                    <a:pt x="30" y="78"/>
                  </a:lnTo>
                  <a:lnTo>
                    <a:pt x="30" y="72"/>
                  </a:lnTo>
                  <a:lnTo>
                    <a:pt x="24" y="72"/>
                  </a:lnTo>
                  <a:lnTo>
                    <a:pt x="24" y="66"/>
                  </a:lnTo>
                  <a:lnTo>
                    <a:pt x="24" y="54"/>
                  </a:lnTo>
                  <a:lnTo>
                    <a:pt x="18" y="42"/>
                  </a:lnTo>
                  <a:lnTo>
                    <a:pt x="18" y="30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79" name="Freeform 210"/>
            <p:cNvSpPr>
              <a:spLocks/>
            </p:cNvSpPr>
            <p:nvPr/>
          </p:nvSpPr>
          <p:spPr bwMode="auto">
            <a:xfrm>
              <a:off x="5114" y="1732"/>
              <a:ext cx="83" cy="138"/>
            </a:xfrm>
            <a:custGeom>
              <a:avLst/>
              <a:gdLst>
                <a:gd name="T0" fmla="*/ 35 w 83"/>
                <a:gd name="T1" fmla="*/ 0 h 138"/>
                <a:gd name="T2" fmla="*/ 41 w 83"/>
                <a:gd name="T3" fmla="*/ 18 h 138"/>
                <a:gd name="T4" fmla="*/ 41 w 83"/>
                <a:gd name="T5" fmla="*/ 24 h 138"/>
                <a:gd name="T6" fmla="*/ 47 w 83"/>
                <a:gd name="T7" fmla="*/ 30 h 138"/>
                <a:gd name="T8" fmla="*/ 53 w 83"/>
                <a:gd name="T9" fmla="*/ 36 h 138"/>
                <a:gd name="T10" fmla="*/ 65 w 83"/>
                <a:gd name="T11" fmla="*/ 42 h 138"/>
                <a:gd name="T12" fmla="*/ 77 w 83"/>
                <a:gd name="T13" fmla="*/ 60 h 138"/>
                <a:gd name="T14" fmla="*/ 83 w 83"/>
                <a:gd name="T15" fmla="*/ 78 h 138"/>
                <a:gd name="T16" fmla="*/ 83 w 83"/>
                <a:gd name="T17" fmla="*/ 84 h 138"/>
                <a:gd name="T18" fmla="*/ 83 w 83"/>
                <a:gd name="T19" fmla="*/ 84 h 138"/>
                <a:gd name="T20" fmla="*/ 77 w 83"/>
                <a:gd name="T21" fmla="*/ 72 h 138"/>
                <a:gd name="T22" fmla="*/ 71 w 83"/>
                <a:gd name="T23" fmla="*/ 66 h 138"/>
                <a:gd name="T24" fmla="*/ 65 w 83"/>
                <a:gd name="T25" fmla="*/ 54 h 138"/>
                <a:gd name="T26" fmla="*/ 59 w 83"/>
                <a:gd name="T27" fmla="*/ 42 h 138"/>
                <a:gd name="T28" fmla="*/ 53 w 83"/>
                <a:gd name="T29" fmla="*/ 36 h 138"/>
                <a:gd name="T30" fmla="*/ 47 w 83"/>
                <a:gd name="T31" fmla="*/ 36 h 138"/>
                <a:gd name="T32" fmla="*/ 41 w 83"/>
                <a:gd name="T33" fmla="*/ 42 h 138"/>
                <a:gd name="T34" fmla="*/ 47 w 83"/>
                <a:gd name="T35" fmla="*/ 54 h 138"/>
                <a:gd name="T36" fmla="*/ 47 w 83"/>
                <a:gd name="T37" fmla="*/ 66 h 138"/>
                <a:gd name="T38" fmla="*/ 59 w 83"/>
                <a:gd name="T39" fmla="*/ 72 h 138"/>
                <a:gd name="T40" fmla="*/ 71 w 83"/>
                <a:gd name="T41" fmla="*/ 90 h 138"/>
                <a:gd name="T42" fmla="*/ 77 w 83"/>
                <a:gd name="T43" fmla="*/ 102 h 138"/>
                <a:gd name="T44" fmla="*/ 77 w 83"/>
                <a:gd name="T45" fmla="*/ 114 h 138"/>
                <a:gd name="T46" fmla="*/ 77 w 83"/>
                <a:gd name="T47" fmla="*/ 108 h 138"/>
                <a:gd name="T48" fmla="*/ 71 w 83"/>
                <a:gd name="T49" fmla="*/ 96 h 138"/>
                <a:gd name="T50" fmla="*/ 65 w 83"/>
                <a:gd name="T51" fmla="*/ 84 h 138"/>
                <a:gd name="T52" fmla="*/ 53 w 83"/>
                <a:gd name="T53" fmla="*/ 78 h 138"/>
                <a:gd name="T54" fmla="*/ 47 w 83"/>
                <a:gd name="T55" fmla="*/ 72 h 138"/>
                <a:gd name="T56" fmla="*/ 53 w 83"/>
                <a:gd name="T57" fmla="*/ 84 h 138"/>
                <a:gd name="T58" fmla="*/ 53 w 83"/>
                <a:gd name="T59" fmla="*/ 120 h 138"/>
                <a:gd name="T60" fmla="*/ 53 w 83"/>
                <a:gd name="T61" fmla="*/ 138 h 138"/>
                <a:gd name="T62" fmla="*/ 53 w 83"/>
                <a:gd name="T63" fmla="*/ 138 h 138"/>
                <a:gd name="T64" fmla="*/ 53 w 83"/>
                <a:gd name="T65" fmla="*/ 126 h 138"/>
                <a:gd name="T66" fmla="*/ 41 w 83"/>
                <a:gd name="T67" fmla="*/ 90 h 138"/>
                <a:gd name="T68" fmla="*/ 35 w 83"/>
                <a:gd name="T69" fmla="*/ 84 h 138"/>
                <a:gd name="T70" fmla="*/ 29 w 83"/>
                <a:gd name="T71" fmla="*/ 90 h 138"/>
                <a:gd name="T72" fmla="*/ 23 w 83"/>
                <a:gd name="T73" fmla="*/ 96 h 138"/>
                <a:gd name="T74" fmla="*/ 17 w 83"/>
                <a:gd name="T75" fmla="*/ 108 h 138"/>
                <a:gd name="T76" fmla="*/ 17 w 83"/>
                <a:gd name="T77" fmla="*/ 114 h 138"/>
                <a:gd name="T78" fmla="*/ 17 w 83"/>
                <a:gd name="T79" fmla="*/ 114 h 138"/>
                <a:gd name="T80" fmla="*/ 17 w 83"/>
                <a:gd name="T81" fmla="*/ 102 h 138"/>
                <a:gd name="T82" fmla="*/ 23 w 83"/>
                <a:gd name="T83" fmla="*/ 90 h 138"/>
                <a:gd name="T84" fmla="*/ 29 w 83"/>
                <a:gd name="T85" fmla="*/ 78 h 138"/>
                <a:gd name="T86" fmla="*/ 35 w 83"/>
                <a:gd name="T87" fmla="*/ 72 h 138"/>
                <a:gd name="T88" fmla="*/ 35 w 83"/>
                <a:gd name="T89" fmla="*/ 60 h 138"/>
                <a:gd name="T90" fmla="*/ 35 w 83"/>
                <a:gd name="T91" fmla="*/ 42 h 138"/>
                <a:gd name="T92" fmla="*/ 35 w 83"/>
                <a:gd name="T93" fmla="*/ 36 h 138"/>
                <a:gd name="T94" fmla="*/ 23 w 83"/>
                <a:gd name="T95" fmla="*/ 48 h 138"/>
                <a:gd name="T96" fmla="*/ 11 w 83"/>
                <a:gd name="T97" fmla="*/ 60 h 138"/>
                <a:gd name="T98" fmla="*/ 6 w 83"/>
                <a:gd name="T99" fmla="*/ 72 h 138"/>
                <a:gd name="T100" fmla="*/ 0 w 83"/>
                <a:gd name="T101" fmla="*/ 84 h 138"/>
                <a:gd name="T102" fmla="*/ 0 w 83"/>
                <a:gd name="T103" fmla="*/ 78 h 138"/>
                <a:gd name="T104" fmla="*/ 0 w 83"/>
                <a:gd name="T105" fmla="*/ 72 h 138"/>
                <a:gd name="T106" fmla="*/ 11 w 83"/>
                <a:gd name="T107" fmla="*/ 60 h 138"/>
                <a:gd name="T108" fmla="*/ 17 w 83"/>
                <a:gd name="T109" fmla="*/ 42 h 138"/>
                <a:gd name="T110" fmla="*/ 29 w 83"/>
                <a:gd name="T111" fmla="*/ 30 h 138"/>
                <a:gd name="T112" fmla="*/ 35 w 83"/>
                <a:gd name="T113" fmla="*/ 24 h 138"/>
                <a:gd name="T114" fmla="*/ 35 w 83"/>
                <a:gd name="T115" fmla="*/ 12 h 138"/>
                <a:gd name="T116" fmla="*/ 35 w 83"/>
                <a:gd name="T117" fmla="*/ 6 h 138"/>
                <a:gd name="T118" fmla="*/ 35 w 83"/>
                <a:gd name="T119" fmla="*/ 0 h 13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3"/>
                <a:gd name="T181" fmla="*/ 0 h 138"/>
                <a:gd name="T182" fmla="*/ 83 w 83"/>
                <a:gd name="T183" fmla="*/ 138 h 13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3" h="138">
                  <a:moveTo>
                    <a:pt x="35" y="0"/>
                  </a:moveTo>
                  <a:lnTo>
                    <a:pt x="35" y="0"/>
                  </a:lnTo>
                  <a:lnTo>
                    <a:pt x="35" y="6"/>
                  </a:lnTo>
                  <a:lnTo>
                    <a:pt x="41" y="18"/>
                  </a:lnTo>
                  <a:lnTo>
                    <a:pt x="41" y="24"/>
                  </a:lnTo>
                  <a:lnTo>
                    <a:pt x="47" y="30"/>
                  </a:lnTo>
                  <a:lnTo>
                    <a:pt x="53" y="30"/>
                  </a:lnTo>
                  <a:lnTo>
                    <a:pt x="53" y="36"/>
                  </a:lnTo>
                  <a:lnTo>
                    <a:pt x="59" y="42"/>
                  </a:lnTo>
                  <a:lnTo>
                    <a:pt x="65" y="42"/>
                  </a:lnTo>
                  <a:lnTo>
                    <a:pt x="71" y="54"/>
                  </a:lnTo>
                  <a:lnTo>
                    <a:pt x="77" y="60"/>
                  </a:lnTo>
                  <a:lnTo>
                    <a:pt x="77" y="72"/>
                  </a:lnTo>
                  <a:lnTo>
                    <a:pt x="83" y="78"/>
                  </a:lnTo>
                  <a:lnTo>
                    <a:pt x="83" y="84"/>
                  </a:lnTo>
                  <a:lnTo>
                    <a:pt x="77" y="78"/>
                  </a:lnTo>
                  <a:lnTo>
                    <a:pt x="77" y="72"/>
                  </a:lnTo>
                  <a:lnTo>
                    <a:pt x="71" y="66"/>
                  </a:lnTo>
                  <a:lnTo>
                    <a:pt x="71" y="60"/>
                  </a:lnTo>
                  <a:lnTo>
                    <a:pt x="65" y="54"/>
                  </a:lnTo>
                  <a:lnTo>
                    <a:pt x="59" y="48"/>
                  </a:lnTo>
                  <a:lnTo>
                    <a:pt x="59" y="42"/>
                  </a:lnTo>
                  <a:lnTo>
                    <a:pt x="53" y="36"/>
                  </a:lnTo>
                  <a:lnTo>
                    <a:pt x="47" y="36"/>
                  </a:lnTo>
                  <a:lnTo>
                    <a:pt x="41" y="36"/>
                  </a:lnTo>
                  <a:lnTo>
                    <a:pt x="41" y="42"/>
                  </a:lnTo>
                  <a:lnTo>
                    <a:pt x="41" y="48"/>
                  </a:lnTo>
                  <a:lnTo>
                    <a:pt x="47" y="54"/>
                  </a:lnTo>
                  <a:lnTo>
                    <a:pt x="47" y="60"/>
                  </a:lnTo>
                  <a:lnTo>
                    <a:pt x="47" y="66"/>
                  </a:lnTo>
                  <a:lnTo>
                    <a:pt x="53" y="72"/>
                  </a:lnTo>
                  <a:lnTo>
                    <a:pt x="59" y="72"/>
                  </a:lnTo>
                  <a:lnTo>
                    <a:pt x="65" y="78"/>
                  </a:lnTo>
                  <a:lnTo>
                    <a:pt x="71" y="90"/>
                  </a:lnTo>
                  <a:lnTo>
                    <a:pt x="71" y="96"/>
                  </a:lnTo>
                  <a:lnTo>
                    <a:pt x="77" y="102"/>
                  </a:lnTo>
                  <a:lnTo>
                    <a:pt x="77" y="114"/>
                  </a:lnTo>
                  <a:lnTo>
                    <a:pt x="77" y="108"/>
                  </a:lnTo>
                  <a:lnTo>
                    <a:pt x="71" y="102"/>
                  </a:lnTo>
                  <a:lnTo>
                    <a:pt x="71" y="96"/>
                  </a:lnTo>
                  <a:lnTo>
                    <a:pt x="65" y="90"/>
                  </a:lnTo>
                  <a:lnTo>
                    <a:pt x="65" y="84"/>
                  </a:lnTo>
                  <a:lnTo>
                    <a:pt x="59" y="84"/>
                  </a:lnTo>
                  <a:lnTo>
                    <a:pt x="53" y="78"/>
                  </a:lnTo>
                  <a:lnTo>
                    <a:pt x="47" y="72"/>
                  </a:lnTo>
                  <a:lnTo>
                    <a:pt x="53" y="84"/>
                  </a:lnTo>
                  <a:lnTo>
                    <a:pt x="53" y="102"/>
                  </a:lnTo>
                  <a:lnTo>
                    <a:pt x="53" y="120"/>
                  </a:lnTo>
                  <a:lnTo>
                    <a:pt x="53" y="138"/>
                  </a:lnTo>
                  <a:lnTo>
                    <a:pt x="53" y="132"/>
                  </a:lnTo>
                  <a:lnTo>
                    <a:pt x="53" y="126"/>
                  </a:lnTo>
                  <a:lnTo>
                    <a:pt x="47" y="108"/>
                  </a:lnTo>
                  <a:lnTo>
                    <a:pt x="41" y="90"/>
                  </a:lnTo>
                  <a:lnTo>
                    <a:pt x="41" y="78"/>
                  </a:lnTo>
                  <a:lnTo>
                    <a:pt x="35" y="84"/>
                  </a:lnTo>
                  <a:lnTo>
                    <a:pt x="29" y="90"/>
                  </a:lnTo>
                  <a:lnTo>
                    <a:pt x="23" y="96"/>
                  </a:lnTo>
                  <a:lnTo>
                    <a:pt x="23" y="102"/>
                  </a:lnTo>
                  <a:lnTo>
                    <a:pt x="17" y="108"/>
                  </a:lnTo>
                  <a:lnTo>
                    <a:pt x="17" y="114"/>
                  </a:lnTo>
                  <a:lnTo>
                    <a:pt x="17" y="108"/>
                  </a:lnTo>
                  <a:lnTo>
                    <a:pt x="17" y="102"/>
                  </a:lnTo>
                  <a:lnTo>
                    <a:pt x="17" y="96"/>
                  </a:lnTo>
                  <a:lnTo>
                    <a:pt x="23" y="90"/>
                  </a:lnTo>
                  <a:lnTo>
                    <a:pt x="29" y="84"/>
                  </a:lnTo>
                  <a:lnTo>
                    <a:pt x="29" y="78"/>
                  </a:lnTo>
                  <a:lnTo>
                    <a:pt x="35" y="72"/>
                  </a:lnTo>
                  <a:lnTo>
                    <a:pt x="35" y="60"/>
                  </a:lnTo>
                  <a:lnTo>
                    <a:pt x="35" y="48"/>
                  </a:lnTo>
                  <a:lnTo>
                    <a:pt x="35" y="42"/>
                  </a:lnTo>
                  <a:lnTo>
                    <a:pt x="35" y="36"/>
                  </a:lnTo>
                  <a:lnTo>
                    <a:pt x="29" y="42"/>
                  </a:lnTo>
                  <a:lnTo>
                    <a:pt x="23" y="48"/>
                  </a:lnTo>
                  <a:lnTo>
                    <a:pt x="17" y="54"/>
                  </a:lnTo>
                  <a:lnTo>
                    <a:pt x="11" y="60"/>
                  </a:lnTo>
                  <a:lnTo>
                    <a:pt x="6" y="66"/>
                  </a:lnTo>
                  <a:lnTo>
                    <a:pt x="6" y="72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6" y="66"/>
                  </a:lnTo>
                  <a:lnTo>
                    <a:pt x="11" y="60"/>
                  </a:lnTo>
                  <a:lnTo>
                    <a:pt x="11" y="54"/>
                  </a:lnTo>
                  <a:lnTo>
                    <a:pt x="17" y="42"/>
                  </a:lnTo>
                  <a:lnTo>
                    <a:pt x="23" y="36"/>
                  </a:lnTo>
                  <a:lnTo>
                    <a:pt x="29" y="30"/>
                  </a:lnTo>
                  <a:lnTo>
                    <a:pt x="35" y="24"/>
                  </a:lnTo>
                  <a:lnTo>
                    <a:pt x="35" y="18"/>
                  </a:lnTo>
                  <a:lnTo>
                    <a:pt x="35" y="12"/>
                  </a:lnTo>
                  <a:lnTo>
                    <a:pt x="35" y="6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80" name="Freeform 211"/>
            <p:cNvSpPr>
              <a:spLocks/>
            </p:cNvSpPr>
            <p:nvPr/>
          </p:nvSpPr>
          <p:spPr bwMode="auto">
            <a:xfrm>
              <a:off x="5197" y="1553"/>
              <a:ext cx="102" cy="143"/>
            </a:xfrm>
            <a:custGeom>
              <a:avLst/>
              <a:gdLst>
                <a:gd name="T0" fmla="*/ 6 w 102"/>
                <a:gd name="T1" fmla="*/ 137 h 143"/>
                <a:gd name="T2" fmla="*/ 12 w 102"/>
                <a:gd name="T3" fmla="*/ 119 h 143"/>
                <a:gd name="T4" fmla="*/ 18 w 102"/>
                <a:gd name="T5" fmla="*/ 101 h 143"/>
                <a:gd name="T6" fmla="*/ 30 w 102"/>
                <a:gd name="T7" fmla="*/ 83 h 143"/>
                <a:gd name="T8" fmla="*/ 24 w 102"/>
                <a:gd name="T9" fmla="*/ 77 h 143"/>
                <a:gd name="T10" fmla="*/ 18 w 102"/>
                <a:gd name="T11" fmla="*/ 65 h 143"/>
                <a:gd name="T12" fmla="*/ 18 w 102"/>
                <a:gd name="T13" fmla="*/ 59 h 143"/>
                <a:gd name="T14" fmla="*/ 24 w 102"/>
                <a:gd name="T15" fmla="*/ 59 h 143"/>
                <a:gd name="T16" fmla="*/ 24 w 102"/>
                <a:gd name="T17" fmla="*/ 65 h 143"/>
                <a:gd name="T18" fmla="*/ 30 w 102"/>
                <a:gd name="T19" fmla="*/ 71 h 143"/>
                <a:gd name="T20" fmla="*/ 36 w 102"/>
                <a:gd name="T21" fmla="*/ 65 h 143"/>
                <a:gd name="T22" fmla="*/ 48 w 102"/>
                <a:gd name="T23" fmla="*/ 59 h 143"/>
                <a:gd name="T24" fmla="*/ 54 w 102"/>
                <a:gd name="T25" fmla="*/ 47 h 143"/>
                <a:gd name="T26" fmla="*/ 60 w 102"/>
                <a:gd name="T27" fmla="*/ 41 h 143"/>
                <a:gd name="T28" fmla="*/ 60 w 102"/>
                <a:gd name="T29" fmla="*/ 35 h 143"/>
                <a:gd name="T30" fmla="*/ 54 w 102"/>
                <a:gd name="T31" fmla="*/ 18 h 143"/>
                <a:gd name="T32" fmla="*/ 48 w 102"/>
                <a:gd name="T33" fmla="*/ 6 h 143"/>
                <a:gd name="T34" fmla="*/ 48 w 102"/>
                <a:gd name="T35" fmla="*/ 6 h 143"/>
                <a:gd name="T36" fmla="*/ 54 w 102"/>
                <a:gd name="T37" fmla="*/ 12 h 143"/>
                <a:gd name="T38" fmla="*/ 60 w 102"/>
                <a:gd name="T39" fmla="*/ 30 h 143"/>
                <a:gd name="T40" fmla="*/ 66 w 102"/>
                <a:gd name="T41" fmla="*/ 30 h 143"/>
                <a:gd name="T42" fmla="*/ 72 w 102"/>
                <a:gd name="T43" fmla="*/ 18 h 143"/>
                <a:gd name="T44" fmla="*/ 78 w 102"/>
                <a:gd name="T45" fmla="*/ 6 h 143"/>
                <a:gd name="T46" fmla="*/ 84 w 102"/>
                <a:gd name="T47" fmla="*/ 0 h 143"/>
                <a:gd name="T48" fmla="*/ 90 w 102"/>
                <a:gd name="T49" fmla="*/ 0 h 143"/>
                <a:gd name="T50" fmla="*/ 90 w 102"/>
                <a:gd name="T51" fmla="*/ 0 h 143"/>
                <a:gd name="T52" fmla="*/ 84 w 102"/>
                <a:gd name="T53" fmla="*/ 6 h 143"/>
                <a:gd name="T54" fmla="*/ 78 w 102"/>
                <a:gd name="T55" fmla="*/ 12 h 143"/>
                <a:gd name="T56" fmla="*/ 72 w 102"/>
                <a:gd name="T57" fmla="*/ 30 h 143"/>
                <a:gd name="T58" fmla="*/ 66 w 102"/>
                <a:gd name="T59" fmla="*/ 35 h 143"/>
                <a:gd name="T60" fmla="*/ 72 w 102"/>
                <a:gd name="T61" fmla="*/ 35 h 143"/>
                <a:gd name="T62" fmla="*/ 78 w 102"/>
                <a:gd name="T63" fmla="*/ 35 h 143"/>
                <a:gd name="T64" fmla="*/ 90 w 102"/>
                <a:gd name="T65" fmla="*/ 30 h 143"/>
                <a:gd name="T66" fmla="*/ 96 w 102"/>
                <a:gd name="T67" fmla="*/ 30 h 143"/>
                <a:gd name="T68" fmla="*/ 102 w 102"/>
                <a:gd name="T69" fmla="*/ 24 h 143"/>
                <a:gd name="T70" fmla="*/ 102 w 102"/>
                <a:gd name="T71" fmla="*/ 24 h 143"/>
                <a:gd name="T72" fmla="*/ 102 w 102"/>
                <a:gd name="T73" fmla="*/ 30 h 143"/>
                <a:gd name="T74" fmla="*/ 90 w 102"/>
                <a:gd name="T75" fmla="*/ 35 h 143"/>
                <a:gd name="T76" fmla="*/ 78 w 102"/>
                <a:gd name="T77" fmla="*/ 41 h 143"/>
                <a:gd name="T78" fmla="*/ 66 w 102"/>
                <a:gd name="T79" fmla="*/ 47 h 143"/>
                <a:gd name="T80" fmla="*/ 60 w 102"/>
                <a:gd name="T81" fmla="*/ 47 h 143"/>
                <a:gd name="T82" fmla="*/ 48 w 102"/>
                <a:gd name="T83" fmla="*/ 59 h 143"/>
                <a:gd name="T84" fmla="*/ 48 w 102"/>
                <a:gd name="T85" fmla="*/ 65 h 143"/>
                <a:gd name="T86" fmla="*/ 54 w 102"/>
                <a:gd name="T87" fmla="*/ 65 h 143"/>
                <a:gd name="T88" fmla="*/ 54 w 102"/>
                <a:gd name="T89" fmla="*/ 71 h 143"/>
                <a:gd name="T90" fmla="*/ 48 w 102"/>
                <a:gd name="T91" fmla="*/ 71 h 143"/>
                <a:gd name="T92" fmla="*/ 42 w 102"/>
                <a:gd name="T93" fmla="*/ 77 h 143"/>
                <a:gd name="T94" fmla="*/ 42 w 102"/>
                <a:gd name="T95" fmla="*/ 77 h 143"/>
                <a:gd name="T96" fmla="*/ 42 w 102"/>
                <a:gd name="T97" fmla="*/ 77 h 143"/>
                <a:gd name="T98" fmla="*/ 36 w 102"/>
                <a:gd name="T99" fmla="*/ 89 h 143"/>
                <a:gd name="T100" fmla="*/ 24 w 102"/>
                <a:gd name="T101" fmla="*/ 107 h 143"/>
                <a:gd name="T102" fmla="*/ 18 w 102"/>
                <a:gd name="T103" fmla="*/ 125 h 143"/>
                <a:gd name="T104" fmla="*/ 18 w 102"/>
                <a:gd name="T105" fmla="*/ 131 h 143"/>
                <a:gd name="T106" fmla="*/ 18 w 102"/>
                <a:gd name="T107" fmla="*/ 137 h 143"/>
                <a:gd name="T108" fmla="*/ 12 w 102"/>
                <a:gd name="T109" fmla="*/ 137 h 143"/>
                <a:gd name="T110" fmla="*/ 6 w 102"/>
                <a:gd name="T111" fmla="*/ 143 h 1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02"/>
                <a:gd name="T169" fmla="*/ 0 h 143"/>
                <a:gd name="T170" fmla="*/ 102 w 102"/>
                <a:gd name="T171" fmla="*/ 143 h 1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02" h="143">
                  <a:moveTo>
                    <a:pt x="0" y="143"/>
                  </a:moveTo>
                  <a:lnTo>
                    <a:pt x="6" y="137"/>
                  </a:lnTo>
                  <a:lnTo>
                    <a:pt x="12" y="125"/>
                  </a:lnTo>
                  <a:lnTo>
                    <a:pt x="12" y="119"/>
                  </a:lnTo>
                  <a:lnTo>
                    <a:pt x="18" y="107"/>
                  </a:lnTo>
                  <a:lnTo>
                    <a:pt x="18" y="101"/>
                  </a:lnTo>
                  <a:lnTo>
                    <a:pt x="24" y="95"/>
                  </a:lnTo>
                  <a:lnTo>
                    <a:pt x="30" y="83"/>
                  </a:lnTo>
                  <a:lnTo>
                    <a:pt x="30" y="77"/>
                  </a:lnTo>
                  <a:lnTo>
                    <a:pt x="24" y="77"/>
                  </a:lnTo>
                  <a:lnTo>
                    <a:pt x="24" y="71"/>
                  </a:lnTo>
                  <a:lnTo>
                    <a:pt x="18" y="65"/>
                  </a:lnTo>
                  <a:lnTo>
                    <a:pt x="18" y="59"/>
                  </a:lnTo>
                  <a:lnTo>
                    <a:pt x="24" y="59"/>
                  </a:lnTo>
                  <a:lnTo>
                    <a:pt x="24" y="65"/>
                  </a:lnTo>
                  <a:lnTo>
                    <a:pt x="30" y="65"/>
                  </a:lnTo>
                  <a:lnTo>
                    <a:pt x="30" y="71"/>
                  </a:lnTo>
                  <a:lnTo>
                    <a:pt x="36" y="71"/>
                  </a:lnTo>
                  <a:lnTo>
                    <a:pt x="36" y="65"/>
                  </a:lnTo>
                  <a:lnTo>
                    <a:pt x="42" y="59"/>
                  </a:lnTo>
                  <a:lnTo>
                    <a:pt x="48" y="59"/>
                  </a:lnTo>
                  <a:lnTo>
                    <a:pt x="48" y="53"/>
                  </a:lnTo>
                  <a:lnTo>
                    <a:pt x="54" y="47"/>
                  </a:lnTo>
                  <a:lnTo>
                    <a:pt x="54" y="41"/>
                  </a:lnTo>
                  <a:lnTo>
                    <a:pt x="60" y="41"/>
                  </a:lnTo>
                  <a:lnTo>
                    <a:pt x="60" y="35"/>
                  </a:lnTo>
                  <a:lnTo>
                    <a:pt x="60" y="24"/>
                  </a:lnTo>
                  <a:lnTo>
                    <a:pt x="54" y="18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54" y="12"/>
                  </a:lnTo>
                  <a:lnTo>
                    <a:pt x="60" y="18"/>
                  </a:lnTo>
                  <a:lnTo>
                    <a:pt x="60" y="30"/>
                  </a:lnTo>
                  <a:lnTo>
                    <a:pt x="66" y="35"/>
                  </a:lnTo>
                  <a:lnTo>
                    <a:pt x="66" y="30"/>
                  </a:lnTo>
                  <a:lnTo>
                    <a:pt x="66" y="24"/>
                  </a:lnTo>
                  <a:lnTo>
                    <a:pt x="72" y="18"/>
                  </a:lnTo>
                  <a:lnTo>
                    <a:pt x="72" y="12"/>
                  </a:lnTo>
                  <a:lnTo>
                    <a:pt x="78" y="6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84" y="6"/>
                  </a:lnTo>
                  <a:lnTo>
                    <a:pt x="84" y="12"/>
                  </a:lnTo>
                  <a:lnTo>
                    <a:pt x="78" y="12"/>
                  </a:lnTo>
                  <a:lnTo>
                    <a:pt x="78" y="24"/>
                  </a:lnTo>
                  <a:lnTo>
                    <a:pt x="72" y="30"/>
                  </a:lnTo>
                  <a:lnTo>
                    <a:pt x="66" y="35"/>
                  </a:lnTo>
                  <a:lnTo>
                    <a:pt x="72" y="35"/>
                  </a:lnTo>
                  <a:lnTo>
                    <a:pt x="78" y="35"/>
                  </a:lnTo>
                  <a:lnTo>
                    <a:pt x="84" y="35"/>
                  </a:lnTo>
                  <a:lnTo>
                    <a:pt x="90" y="30"/>
                  </a:lnTo>
                  <a:lnTo>
                    <a:pt x="96" y="30"/>
                  </a:lnTo>
                  <a:lnTo>
                    <a:pt x="102" y="24"/>
                  </a:lnTo>
                  <a:lnTo>
                    <a:pt x="102" y="30"/>
                  </a:lnTo>
                  <a:lnTo>
                    <a:pt x="96" y="30"/>
                  </a:lnTo>
                  <a:lnTo>
                    <a:pt x="90" y="35"/>
                  </a:lnTo>
                  <a:lnTo>
                    <a:pt x="84" y="41"/>
                  </a:lnTo>
                  <a:lnTo>
                    <a:pt x="78" y="41"/>
                  </a:lnTo>
                  <a:lnTo>
                    <a:pt x="72" y="41"/>
                  </a:lnTo>
                  <a:lnTo>
                    <a:pt x="66" y="47"/>
                  </a:lnTo>
                  <a:lnTo>
                    <a:pt x="60" y="47"/>
                  </a:lnTo>
                  <a:lnTo>
                    <a:pt x="54" y="53"/>
                  </a:lnTo>
                  <a:lnTo>
                    <a:pt x="48" y="59"/>
                  </a:lnTo>
                  <a:lnTo>
                    <a:pt x="48" y="65"/>
                  </a:lnTo>
                  <a:lnTo>
                    <a:pt x="54" y="65"/>
                  </a:lnTo>
                  <a:lnTo>
                    <a:pt x="54" y="71"/>
                  </a:lnTo>
                  <a:lnTo>
                    <a:pt x="48" y="71"/>
                  </a:lnTo>
                  <a:lnTo>
                    <a:pt x="48" y="77"/>
                  </a:lnTo>
                  <a:lnTo>
                    <a:pt x="42" y="77"/>
                  </a:lnTo>
                  <a:lnTo>
                    <a:pt x="42" y="71"/>
                  </a:lnTo>
                  <a:lnTo>
                    <a:pt x="42" y="77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0" y="101"/>
                  </a:lnTo>
                  <a:lnTo>
                    <a:pt x="24" y="107"/>
                  </a:lnTo>
                  <a:lnTo>
                    <a:pt x="24" y="113"/>
                  </a:lnTo>
                  <a:lnTo>
                    <a:pt x="18" y="125"/>
                  </a:lnTo>
                  <a:lnTo>
                    <a:pt x="18" y="131"/>
                  </a:lnTo>
                  <a:lnTo>
                    <a:pt x="18" y="137"/>
                  </a:lnTo>
                  <a:lnTo>
                    <a:pt x="12" y="137"/>
                  </a:lnTo>
                  <a:lnTo>
                    <a:pt x="6" y="143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81" name="Freeform 212"/>
            <p:cNvSpPr>
              <a:spLocks/>
            </p:cNvSpPr>
            <p:nvPr/>
          </p:nvSpPr>
          <p:spPr bwMode="auto">
            <a:xfrm>
              <a:off x="5048" y="1780"/>
              <a:ext cx="66" cy="113"/>
            </a:xfrm>
            <a:custGeom>
              <a:avLst/>
              <a:gdLst>
                <a:gd name="T0" fmla="*/ 48 w 66"/>
                <a:gd name="T1" fmla="*/ 6 h 113"/>
                <a:gd name="T2" fmla="*/ 36 w 66"/>
                <a:gd name="T3" fmla="*/ 24 h 113"/>
                <a:gd name="T4" fmla="*/ 36 w 66"/>
                <a:gd name="T5" fmla="*/ 24 h 113"/>
                <a:gd name="T6" fmla="*/ 24 w 66"/>
                <a:gd name="T7" fmla="*/ 30 h 113"/>
                <a:gd name="T8" fmla="*/ 12 w 66"/>
                <a:gd name="T9" fmla="*/ 36 h 113"/>
                <a:gd name="T10" fmla="*/ 6 w 66"/>
                <a:gd name="T11" fmla="*/ 42 h 113"/>
                <a:gd name="T12" fmla="*/ 0 w 66"/>
                <a:gd name="T13" fmla="*/ 42 h 113"/>
                <a:gd name="T14" fmla="*/ 0 w 66"/>
                <a:gd name="T15" fmla="*/ 48 h 113"/>
                <a:gd name="T16" fmla="*/ 6 w 66"/>
                <a:gd name="T17" fmla="*/ 42 h 113"/>
                <a:gd name="T18" fmla="*/ 12 w 66"/>
                <a:gd name="T19" fmla="*/ 36 h 113"/>
                <a:gd name="T20" fmla="*/ 24 w 66"/>
                <a:gd name="T21" fmla="*/ 36 h 113"/>
                <a:gd name="T22" fmla="*/ 30 w 66"/>
                <a:gd name="T23" fmla="*/ 30 h 113"/>
                <a:gd name="T24" fmla="*/ 36 w 66"/>
                <a:gd name="T25" fmla="*/ 36 h 113"/>
                <a:gd name="T26" fmla="*/ 30 w 66"/>
                <a:gd name="T27" fmla="*/ 48 h 113"/>
                <a:gd name="T28" fmla="*/ 24 w 66"/>
                <a:gd name="T29" fmla="*/ 60 h 113"/>
                <a:gd name="T30" fmla="*/ 18 w 66"/>
                <a:gd name="T31" fmla="*/ 66 h 113"/>
                <a:gd name="T32" fmla="*/ 12 w 66"/>
                <a:gd name="T33" fmla="*/ 72 h 113"/>
                <a:gd name="T34" fmla="*/ 6 w 66"/>
                <a:gd name="T35" fmla="*/ 78 h 113"/>
                <a:gd name="T36" fmla="*/ 6 w 66"/>
                <a:gd name="T37" fmla="*/ 84 h 113"/>
                <a:gd name="T38" fmla="*/ 6 w 66"/>
                <a:gd name="T39" fmla="*/ 84 h 113"/>
                <a:gd name="T40" fmla="*/ 6 w 66"/>
                <a:gd name="T41" fmla="*/ 84 h 113"/>
                <a:gd name="T42" fmla="*/ 12 w 66"/>
                <a:gd name="T43" fmla="*/ 78 h 113"/>
                <a:gd name="T44" fmla="*/ 24 w 66"/>
                <a:gd name="T45" fmla="*/ 72 h 113"/>
                <a:gd name="T46" fmla="*/ 30 w 66"/>
                <a:gd name="T47" fmla="*/ 66 h 113"/>
                <a:gd name="T48" fmla="*/ 30 w 66"/>
                <a:gd name="T49" fmla="*/ 72 h 113"/>
                <a:gd name="T50" fmla="*/ 30 w 66"/>
                <a:gd name="T51" fmla="*/ 101 h 113"/>
                <a:gd name="T52" fmla="*/ 36 w 66"/>
                <a:gd name="T53" fmla="*/ 113 h 113"/>
                <a:gd name="T54" fmla="*/ 36 w 66"/>
                <a:gd name="T55" fmla="*/ 113 h 113"/>
                <a:gd name="T56" fmla="*/ 36 w 66"/>
                <a:gd name="T57" fmla="*/ 101 h 113"/>
                <a:gd name="T58" fmla="*/ 36 w 66"/>
                <a:gd name="T59" fmla="*/ 66 h 113"/>
                <a:gd name="T60" fmla="*/ 36 w 66"/>
                <a:gd name="T61" fmla="*/ 54 h 113"/>
                <a:gd name="T62" fmla="*/ 36 w 66"/>
                <a:gd name="T63" fmla="*/ 60 h 113"/>
                <a:gd name="T64" fmla="*/ 42 w 66"/>
                <a:gd name="T65" fmla="*/ 66 h 113"/>
                <a:gd name="T66" fmla="*/ 48 w 66"/>
                <a:gd name="T67" fmla="*/ 72 h 113"/>
                <a:gd name="T68" fmla="*/ 54 w 66"/>
                <a:gd name="T69" fmla="*/ 78 h 113"/>
                <a:gd name="T70" fmla="*/ 60 w 66"/>
                <a:gd name="T71" fmla="*/ 84 h 113"/>
                <a:gd name="T72" fmla="*/ 66 w 66"/>
                <a:gd name="T73" fmla="*/ 84 h 113"/>
                <a:gd name="T74" fmla="*/ 60 w 66"/>
                <a:gd name="T75" fmla="*/ 84 h 113"/>
                <a:gd name="T76" fmla="*/ 54 w 66"/>
                <a:gd name="T77" fmla="*/ 78 h 113"/>
                <a:gd name="T78" fmla="*/ 48 w 66"/>
                <a:gd name="T79" fmla="*/ 72 h 113"/>
                <a:gd name="T80" fmla="*/ 48 w 66"/>
                <a:gd name="T81" fmla="*/ 60 h 113"/>
                <a:gd name="T82" fmla="*/ 42 w 66"/>
                <a:gd name="T83" fmla="*/ 54 h 113"/>
                <a:gd name="T84" fmla="*/ 42 w 66"/>
                <a:gd name="T85" fmla="*/ 48 h 113"/>
                <a:gd name="T86" fmla="*/ 42 w 66"/>
                <a:gd name="T87" fmla="*/ 36 h 113"/>
                <a:gd name="T88" fmla="*/ 42 w 66"/>
                <a:gd name="T89" fmla="*/ 30 h 113"/>
                <a:gd name="T90" fmla="*/ 48 w 66"/>
                <a:gd name="T91" fmla="*/ 30 h 113"/>
                <a:gd name="T92" fmla="*/ 48 w 66"/>
                <a:gd name="T93" fmla="*/ 36 h 113"/>
                <a:gd name="T94" fmla="*/ 54 w 66"/>
                <a:gd name="T95" fmla="*/ 42 h 113"/>
                <a:gd name="T96" fmla="*/ 60 w 66"/>
                <a:gd name="T97" fmla="*/ 48 h 113"/>
                <a:gd name="T98" fmla="*/ 66 w 66"/>
                <a:gd name="T99" fmla="*/ 48 h 113"/>
                <a:gd name="T100" fmla="*/ 66 w 66"/>
                <a:gd name="T101" fmla="*/ 54 h 113"/>
                <a:gd name="T102" fmla="*/ 66 w 66"/>
                <a:gd name="T103" fmla="*/ 48 h 113"/>
                <a:gd name="T104" fmla="*/ 60 w 66"/>
                <a:gd name="T105" fmla="*/ 36 h 113"/>
                <a:gd name="T106" fmla="*/ 48 w 66"/>
                <a:gd name="T107" fmla="*/ 30 h 113"/>
                <a:gd name="T108" fmla="*/ 48 w 66"/>
                <a:gd name="T109" fmla="*/ 24 h 113"/>
                <a:gd name="T110" fmla="*/ 48 w 66"/>
                <a:gd name="T111" fmla="*/ 12 h 113"/>
                <a:gd name="T112" fmla="*/ 54 w 66"/>
                <a:gd name="T113" fmla="*/ 6 h 113"/>
                <a:gd name="T114" fmla="*/ 48 w 66"/>
                <a:gd name="T115" fmla="*/ 0 h 11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6"/>
                <a:gd name="T175" fmla="*/ 0 h 113"/>
                <a:gd name="T176" fmla="*/ 66 w 66"/>
                <a:gd name="T177" fmla="*/ 113 h 11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6" h="113">
                  <a:moveTo>
                    <a:pt x="48" y="6"/>
                  </a:moveTo>
                  <a:lnTo>
                    <a:pt x="48" y="6"/>
                  </a:lnTo>
                  <a:lnTo>
                    <a:pt x="42" y="18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18" y="30"/>
                  </a:lnTo>
                  <a:lnTo>
                    <a:pt x="12" y="36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6" y="42"/>
                  </a:lnTo>
                  <a:lnTo>
                    <a:pt x="12" y="42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4" y="36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24" y="60"/>
                  </a:lnTo>
                  <a:lnTo>
                    <a:pt x="18" y="66"/>
                  </a:lnTo>
                  <a:lnTo>
                    <a:pt x="12" y="72"/>
                  </a:lnTo>
                  <a:lnTo>
                    <a:pt x="6" y="78"/>
                  </a:lnTo>
                  <a:lnTo>
                    <a:pt x="6" y="84"/>
                  </a:lnTo>
                  <a:lnTo>
                    <a:pt x="12" y="78"/>
                  </a:lnTo>
                  <a:lnTo>
                    <a:pt x="18" y="72"/>
                  </a:lnTo>
                  <a:lnTo>
                    <a:pt x="24" y="72"/>
                  </a:lnTo>
                  <a:lnTo>
                    <a:pt x="24" y="66"/>
                  </a:lnTo>
                  <a:lnTo>
                    <a:pt x="30" y="66"/>
                  </a:lnTo>
                  <a:lnTo>
                    <a:pt x="30" y="72"/>
                  </a:lnTo>
                  <a:lnTo>
                    <a:pt x="30" y="90"/>
                  </a:lnTo>
                  <a:lnTo>
                    <a:pt x="30" y="101"/>
                  </a:lnTo>
                  <a:lnTo>
                    <a:pt x="36" y="113"/>
                  </a:lnTo>
                  <a:lnTo>
                    <a:pt x="36" y="107"/>
                  </a:lnTo>
                  <a:lnTo>
                    <a:pt x="36" y="101"/>
                  </a:lnTo>
                  <a:lnTo>
                    <a:pt x="36" y="84"/>
                  </a:lnTo>
                  <a:lnTo>
                    <a:pt x="36" y="66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6" y="60"/>
                  </a:lnTo>
                  <a:lnTo>
                    <a:pt x="42" y="66"/>
                  </a:lnTo>
                  <a:lnTo>
                    <a:pt x="48" y="72"/>
                  </a:lnTo>
                  <a:lnTo>
                    <a:pt x="48" y="78"/>
                  </a:lnTo>
                  <a:lnTo>
                    <a:pt x="54" y="78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60" y="84"/>
                  </a:lnTo>
                  <a:lnTo>
                    <a:pt x="60" y="78"/>
                  </a:lnTo>
                  <a:lnTo>
                    <a:pt x="54" y="78"/>
                  </a:lnTo>
                  <a:lnTo>
                    <a:pt x="54" y="72"/>
                  </a:lnTo>
                  <a:lnTo>
                    <a:pt x="48" y="72"/>
                  </a:lnTo>
                  <a:lnTo>
                    <a:pt x="48" y="66"/>
                  </a:lnTo>
                  <a:lnTo>
                    <a:pt x="48" y="60"/>
                  </a:lnTo>
                  <a:lnTo>
                    <a:pt x="42" y="60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42" y="30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54" y="36"/>
                  </a:lnTo>
                  <a:lnTo>
                    <a:pt x="54" y="42"/>
                  </a:lnTo>
                  <a:lnTo>
                    <a:pt x="60" y="42"/>
                  </a:lnTo>
                  <a:lnTo>
                    <a:pt x="60" y="48"/>
                  </a:lnTo>
                  <a:lnTo>
                    <a:pt x="66" y="48"/>
                  </a:lnTo>
                  <a:lnTo>
                    <a:pt x="66" y="54"/>
                  </a:lnTo>
                  <a:lnTo>
                    <a:pt x="66" y="48"/>
                  </a:lnTo>
                  <a:lnTo>
                    <a:pt x="60" y="42"/>
                  </a:lnTo>
                  <a:lnTo>
                    <a:pt x="60" y="36"/>
                  </a:lnTo>
                  <a:lnTo>
                    <a:pt x="54" y="36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48" y="18"/>
                  </a:lnTo>
                  <a:lnTo>
                    <a:pt x="48" y="12"/>
                  </a:lnTo>
                  <a:lnTo>
                    <a:pt x="48" y="6"/>
                  </a:lnTo>
                  <a:lnTo>
                    <a:pt x="54" y="6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82" name="Freeform 213"/>
            <p:cNvSpPr>
              <a:spLocks/>
            </p:cNvSpPr>
            <p:nvPr/>
          </p:nvSpPr>
          <p:spPr bwMode="auto">
            <a:xfrm>
              <a:off x="5281" y="1732"/>
              <a:ext cx="131" cy="102"/>
            </a:xfrm>
            <a:custGeom>
              <a:avLst/>
              <a:gdLst>
                <a:gd name="T0" fmla="*/ 6 w 131"/>
                <a:gd name="T1" fmla="*/ 12 h 102"/>
                <a:gd name="T2" fmla="*/ 12 w 131"/>
                <a:gd name="T3" fmla="*/ 18 h 102"/>
                <a:gd name="T4" fmla="*/ 24 w 131"/>
                <a:gd name="T5" fmla="*/ 24 h 102"/>
                <a:gd name="T6" fmla="*/ 30 w 131"/>
                <a:gd name="T7" fmla="*/ 24 h 102"/>
                <a:gd name="T8" fmla="*/ 30 w 131"/>
                <a:gd name="T9" fmla="*/ 48 h 102"/>
                <a:gd name="T10" fmla="*/ 36 w 131"/>
                <a:gd name="T11" fmla="*/ 66 h 102"/>
                <a:gd name="T12" fmla="*/ 36 w 131"/>
                <a:gd name="T13" fmla="*/ 60 h 102"/>
                <a:gd name="T14" fmla="*/ 36 w 131"/>
                <a:gd name="T15" fmla="*/ 36 h 102"/>
                <a:gd name="T16" fmla="*/ 42 w 131"/>
                <a:gd name="T17" fmla="*/ 30 h 102"/>
                <a:gd name="T18" fmla="*/ 53 w 131"/>
                <a:gd name="T19" fmla="*/ 42 h 102"/>
                <a:gd name="T20" fmla="*/ 59 w 131"/>
                <a:gd name="T21" fmla="*/ 48 h 102"/>
                <a:gd name="T22" fmla="*/ 71 w 131"/>
                <a:gd name="T23" fmla="*/ 90 h 102"/>
                <a:gd name="T24" fmla="*/ 77 w 131"/>
                <a:gd name="T25" fmla="*/ 102 h 102"/>
                <a:gd name="T26" fmla="*/ 71 w 131"/>
                <a:gd name="T27" fmla="*/ 84 h 102"/>
                <a:gd name="T28" fmla="*/ 65 w 131"/>
                <a:gd name="T29" fmla="*/ 54 h 102"/>
                <a:gd name="T30" fmla="*/ 89 w 131"/>
                <a:gd name="T31" fmla="*/ 66 h 102"/>
                <a:gd name="T32" fmla="*/ 119 w 131"/>
                <a:gd name="T33" fmla="*/ 84 h 102"/>
                <a:gd name="T34" fmla="*/ 131 w 131"/>
                <a:gd name="T35" fmla="*/ 90 h 102"/>
                <a:gd name="T36" fmla="*/ 125 w 131"/>
                <a:gd name="T37" fmla="*/ 84 h 102"/>
                <a:gd name="T38" fmla="*/ 107 w 131"/>
                <a:gd name="T39" fmla="*/ 72 h 102"/>
                <a:gd name="T40" fmla="*/ 83 w 131"/>
                <a:gd name="T41" fmla="*/ 54 h 102"/>
                <a:gd name="T42" fmla="*/ 65 w 131"/>
                <a:gd name="T43" fmla="*/ 48 h 102"/>
                <a:gd name="T44" fmla="*/ 77 w 131"/>
                <a:gd name="T45" fmla="*/ 42 h 102"/>
                <a:gd name="T46" fmla="*/ 95 w 131"/>
                <a:gd name="T47" fmla="*/ 42 h 102"/>
                <a:gd name="T48" fmla="*/ 119 w 131"/>
                <a:gd name="T49" fmla="*/ 42 h 102"/>
                <a:gd name="T50" fmla="*/ 131 w 131"/>
                <a:gd name="T51" fmla="*/ 42 h 102"/>
                <a:gd name="T52" fmla="*/ 125 w 131"/>
                <a:gd name="T53" fmla="*/ 36 h 102"/>
                <a:gd name="T54" fmla="*/ 107 w 131"/>
                <a:gd name="T55" fmla="*/ 36 h 102"/>
                <a:gd name="T56" fmla="*/ 77 w 131"/>
                <a:gd name="T57" fmla="*/ 36 h 102"/>
                <a:gd name="T58" fmla="*/ 65 w 131"/>
                <a:gd name="T59" fmla="*/ 36 h 102"/>
                <a:gd name="T60" fmla="*/ 53 w 131"/>
                <a:gd name="T61" fmla="*/ 30 h 102"/>
                <a:gd name="T62" fmla="*/ 48 w 131"/>
                <a:gd name="T63" fmla="*/ 24 h 102"/>
                <a:gd name="T64" fmla="*/ 53 w 131"/>
                <a:gd name="T65" fmla="*/ 18 h 102"/>
                <a:gd name="T66" fmla="*/ 71 w 131"/>
                <a:gd name="T67" fmla="*/ 6 h 102"/>
                <a:gd name="T68" fmla="*/ 83 w 131"/>
                <a:gd name="T69" fmla="*/ 0 h 102"/>
                <a:gd name="T70" fmla="*/ 83 w 131"/>
                <a:gd name="T71" fmla="*/ 0 h 102"/>
                <a:gd name="T72" fmla="*/ 65 w 131"/>
                <a:gd name="T73" fmla="*/ 6 h 102"/>
                <a:gd name="T74" fmla="*/ 48 w 131"/>
                <a:gd name="T75" fmla="*/ 12 h 102"/>
                <a:gd name="T76" fmla="*/ 42 w 131"/>
                <a:gd name="T77" fmla="*/ 18 h 102"/>
                <a:gd name="T78" fmla="*/ 30 w 131"/>
                <a:gd name="T79" fmla="*/ 18 h 102"/>
                <a:gd name="T80" fmla="*/ 18 w 131"/>
                <a:gd name="T81" fmla="*/ 12 h 102"/>
                <a:gd name="T82" fmla="*/ 6 w 131"/>
                <a:gd name="T83" fmla="*/ 6 h 102"/>
                <a:gd name="T84" fmla="*/ 0 w 131"/>
                <a:gd name="T85" fmla="*/ 6 h 10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02"/>
                <a:gd name="T131" fmla="*/ 131 w 131"/>
                <a:gd name="T132" fmla="*/ 102 h 10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02">
                  <a:moveTo>
                    <a:pt x="0" y="6"/>
                  </a:moveTo>
                  <a:lnTo>
                    <a:pt x="6" y="12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0" y="36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30" y="66"/>
                  </a:lnTo>
                  <a:lnTo>
                    <a:pt x="36" y="66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6" y="42"/>
                  </a:lnTo>
                  <a:lnTo>
                    <a:pt x="36" y="36"/>
                  </a:lnTo>
                  <a:lnTo>
                    <a:pt x="36" y="30"/>
                  </a:lnTo>
                  <a:lnTo>
                    <a:pt x="42" y="30"/>
                  </a:lnTo>
                  <a:lnTo>
                    <a:pt x="48" y="36"/>
                  </a:lnTo>
                  <a:lnTo>
                    <a:pt x="53" y="42"/>
                  </a:lnTo>
                  <a:lnTo>
                    <a:pt x="59" y="48"/>
                  </a:lnTo>
                  <a:lnTo>
                    <a:pt x="59" y="60"/>
                  </a:lnTo>
                  <a:lnTo>
                    <a:pt x="65" y="78"/>
                  </a:lnTo>
                  <a:lnTo>
                    <a:pt x="71" y="90"/>
                  </a:lnTo>
                  <a:lnTo>
                    <a:pt x="71" y="102"/>
                  </a:lnTo>
                  <a:lnTo>
                    <a:pt x="77" y="102"/>
                  </a:lnTo>
                  <a:lnTo>
                    <a:pt x="71" y="96"/>
                  </a:lnTo>
                  <a:lnTo>
                    <a:pt x="71" y="90"/>
                  </a:lnTo>
                  <a:lnTo>
                    <a:pt x="71" y="84"/>
                  </a:lnTo>
                  <a:lnTo>
                    <a:pt x="71" y="72"/>
                  </a:lnTo>
                  <a:lnTo>
                    <a:pt x="65" y="60"/>
                  </a:lnTo>
                  <a:lnTo>
                    <a:pt x="65" y="54"/>
                  </a:lnTo>
                  <a:lnTo>
                    <a:pt x="71" y="54"/>
                  </a:lnTo>
                  <a:lnTo>
                    <a:pt x="83" y="60"/>
                  </a:lnTo>
                  <a:lnTo>
                    <a:pt x="89" y="66"/>
                  </a:lnTo>
                  <a:lnTo>
                    <a:pt x="101" y="72"/>
                  </a:lnTo>
                  <a:lnTo>
                    <a:pt x="113" y="78"/>
                  </a:lnTo>
                  <a:lnTo>
                    <a:pt x="119" y="84"/>
                  </a:lnTo>
                  <a:lnTo>
                    <a:pt x="125" y="84"/>
                  </a:lnTo>
                  <a:lnTo>
                    <a:pt x="131" y="90"/>
                  </a:lnTo>
                  <a:lnTo>
                    <a:pt x="131" y="84"/>
                  </a:lnTo>
                  <a:lnTo>
                    <a:pt x="125" y="84"/>
                  </a:lnTo>
                  <a:lnTo>
                    <a:pt x="125" y="78"/>
                  </a:lnTo>
                  <a:lnTo>
                    <a:pt x="113" y="72"/>
                  </a:lnTo>
                  <a:lnTo>
                    <a:pt x="107" y="72"/>
                  </a:lnTo>
                  <a:lnTo>
                    <a:pt x="101" y="66"/>
                  </a:lnTo>
                  <a:lnTo>
                    <a:pt x="89" y="60"/>
                  </a:lnTo>
                  <a:lnTo>
                    <a:pt x="83" y="54"/>
                  </a:lnTo>
                  <a:lnTo>
                    <a:pt x="77" y="48"/>
                  </a:lnTo>
                  <a:lnTo>
                    <a:pt x="71" y="48"/>
                  </a:lnTo>
                  <a:lnTo>
                    <a:pt x="65" y="48"/>
                  </a:lnTo>
                  <a:lnTo>
                    <a:pt x="71" y="42"/>
                  </a:lnTo>
                  <a:lnTo>
                    <a:pt x="77" y="42"/>
                  </a:lnTo>
                  <a:lnTo>
                    <a:pt x="83" y="42"/>
                  </a:lnTo>
                  <a:lnTo>
                    <a:pt x="89" y="42"/>
                  </a:lnTo>
                  <a:lnTo>
                    <a:pt x="95" y="42"/>
                  </a:lnTo>
                  <a:lnTo>
                    <a:pt x="101" y="42"/>
                  </a:lnTo>
                  <a:lnTo>
                    <a:pt x="107" y="42"/>
                  </a:lnTo>
                  <a:lnTo>
                    <a:pt x="119" y="42"/>
                  </a:lnTo>
                  <a:lnTo>
                    <a:pt x="125" y="42"/>
                  </a:lnTo>
                  <a:lnTo>
                    <a:pt x="131" y="42"/>
                  </a:lnTo>
                  <a:lnTo>
                    <a:pt x="125" y="36"/>
                  </a:lnTo>
                  <a:lnTo>
                    <a:pt x="119" y="36"/>
                  </a:lnTo>
                  <a:lnTo>
                    <a:pt x="113" y="36"/>
                  </a:lnTo>
                  <a:lnTo>
                    <a:pt x="107" y="36"/>
                  </a:lnTo>
                  <a:lnTo>
                    <a:pt x="95" y="36"/>
                  </a:lnTo>
                  <a:lnTo>
                    <a:pt x="89" y="36"/>
                  </a:lnTo>
                  <a:lnTo>
                    <a:pt x="77" y="36"/>
                  </a:lnTo>
                  <a:lnTo>
                    <a:pt x="71" y="36"/>
                  </a:lnTo>
                  <a:lnTo>
                    <a:pt x="65" y="36"/>
                  </a:lnTo>
                  <a:lnTo>
                    <a:pt x="59" y="36"/>
                  </a:lnTo>
                  <a:lnTo>
                    <a:pt x="53" y="30"/>
                  </a:lnTo>
                  <a:lnTo>
                    <a:pt x="48" y="24"/>
                  </a:lnTo>
                  <a:lnTo>
                    <a:pt x="48" y="18"/>
                  </a:lnTo>
                  <a:lnTo>
                    <a:pt x="53" y="18"/>
                  </a:lnTo>
                  <a:lnTo>
                    <a:pt x="59" y="12"/>
                  </a:lnTo>
                  <a:lnTo>
                    <a:pt x="65" y="12"/>
                  </a:lnTo>
                  <a:lnTo>
                    <a:pt x="71" y="6"/>
                  </a:lnTo>
                  <a:lnTo>
                    <a:pt x="77" y="6"/>
                  </a:lnTo>
                  <a:lnTo>
                    <a:pt x="77" y="0"/>
                  </a:lnTo>
                  <a:lnTo>
                    <a:pt x="83" y="0"/>
                  </a:lnTo>
                  <a:lnTo>
                    <a:pt x="77" y="0"/>
                  </a:lnTo>
                  <a:lnTo>
                    <a:pt x="71" y="0"/>
                  </a:lnTo>
                  <a:lnTo>
                    <a:pt x="65" y="6"/>
                  </a:lnTo>
                  <a:lnTo>
                    <a:pt x="59" y="6"/>
                  </a:lnTo>
                  <a:lnTo>
                    <a:pt x="53" y="12"/>
                  </a:lnTo>
                  <a:lnTo>
                    <a:pt x="48" y="12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83" name="Freeform 214"/>
            <p:cNvSpPr>
              <a:spLocks/>
            </p:cNvSpPr>
            <p:nvPr/>
          </p:nvSpPr>
          <p:spPr bwMode="auto">
            <a:xfrm>
              <a:off x="4564" y="1953"/>
              <a:ext cx="329" cy="329"/>
            </a:xfrm>
            <a:custGeom>
              <a:avLst/>
              <a:gdLst>
                <a:gd name="T0" fmla="*/ 132 w 329"/>
                <a:gd name="T1" fmla="*/ 72 h 329"/>
                <a:gd name="T2" fmla="*/ 90 w 329"/>
                <a:gd name="T3" fmla="*/ 48 h 329"/>
                <a:gd name="T4" fmla="*/ 36 w 329"/>
                <a:gd name="T5" fmla="*/ 36 h 329"/>
                <a:gd name="T6" fmla="*/ 18 w 329"/>
                <a:gd name="T7" fmla="*/ 30 h 329"/>
                <a:gd name="T8" fmla="*/ 30 w 329"/>
                <a:gd name="T9" fmla="*/ 72 h 329"/>
                <a:gd name="T10" fmla="*/ 48 w 329"/>
                <a:gd name="T11" fmla="*/ 114 h 329"/>
                <a:gd name="T12" fmla="*/ 90 w 329"/>
                <a:gd name="T13" fmla="*/ 138 h 329"/>
                <a:gd name="T14" fmla="*/ 120 w 329"/>
                <a:gd name="T15" fmla="*/ 156 h 329"/>
                <a:gd name="T16" fmla="*/ 108 w 329"/>
                <a:gd name="T17" fmla="*/ 162 h 329"/>
                <a:gd name="T18" fmla="*/ 84 w 329"/>
                <a:gd name="T19" fmla="*/ 156 h 329"/>
                <a:gd name="T20" fmla="*/ 48 w 329"/>
                <a:gd name="T21" fmla="*/ 174 h 329"/>
                <a:gd name="T22" fmla="*/ 24 w 329"/>
                <a:gd name="T23" fmla="*/ 204 h 329"/>
                <a:gd name="T24" fmla="*/ 0 w 329"/>
                <a:gd name="T25" fmla="*/ 215 h 329"/>
                <a:gd name="T26" fmla="*/ 6 w 329"/>
                <a:gd name="T27" fmla="*/ 227 h 329"/>
                <a:gd name="T28" fmla="*/ 24 w 329"/>
                <a:gd name="T29" fmla="*/ 233 h 329"/>
                <a:gd name="T30" fmla="*/ 66 w 329"/>
                <a:gd name="T31" fmla="*/ 239 h 329"/>
                <a:gd name="T32" fmla="*/ 114 w 329"/>
                <a:gd name="T33" fmla="*/ 215 h 329"/>
                <a:gd name="T34" fmla="*/ 120 w 329"/>
                <a:gd name="T35" fmla="*/ 192 h 329"/>
                <a:gd name="T36" fmla="*/ 137 w 329"/>
                <a:gd name="T37" fmla="*/ 174 h 329"/>
                <a:gd name="T38" fmla="*/ 143 w 329"/>
                <a:gd name="T39" fmla="*/ 180 h 329"/>
                <a:gd name="T40" fmla="*/ 132 w 329"/>
                <a:gd name="T41" fmla="*/ 209 h 329"/>
                <a:gd name="T42" fmla="*/ 120 w 329"/>
                <a:gd name="T43" fmla="*/ 215 h 329"/>
                <a:gd name="T44" fmla="*/ 102 w 329"/>
                <a:gd name="T45" fmla="*/ 233 h 329"/>
                <a:gd name="T46" fmla="*/ 90 w 329"/>
                <a:gd name="T47" fmla="*/ 269 h 329"/>
                <a:gd name="T48" fmla="*/ 96 w 329"/>
                <a:gd name="T49" fmla="*/ 293 h 329"/>
                <a:gd name="T50" fmla="*/ 90 w 329"/>
                <a:gd name="T51" fmla="*/ 329 h 329"/>
                <a:gd name="T52" fmla="*/ 120 w 329"/>
                <a:gd name="T53" fmla="*/ 323 h 329"/>
                <a:gd name="T54" fmla="*/ 161 w 329"/>
                <a:gd name="T55" fmla="*/ 293 h 329"/>
                <a:gd name="T56" fmla="*/ 179 w 329"/>
                <a:gd name="T57" fmla="*/ 251 h 329"/>
                <a:gd name="T58" fmla="*/ 167 w 329"/>
                <a:gd name="T59" fmla="*/ 209 h 329"/>
                <a:gd name="T60" fmla="*/ 167 w 329"/>
                <a:gd name="T61" fmla="*/ 186 h 329"/>
                <a:gd name="T62" fmla="*/ 179 w 329"/>
                <a:gd name="T63" fmla="*/ 209 h 329"/>
                <a:gd name="T64" fmla="*/ 191 w 329"/>
                <a:gd name="T65" fmla="*/ 251 h 329"/>
                <a:gd name="T66" fmla="*/ 227 w 329"/>
                <a:gd name="T67" fmla="*/ 275 h 329"/>
                <a:gd name="T68" fmla="*/ 269 w 329"/>
                <a:gd name="T69" fmla="*/ 293 h 329"/>
                <a:gd name="T70" fmla="*/ 287 w 329"/>
                <a:gd name="T71" fmla="*/ 269 h 329"/>
                <a:gd name="T72" fmla="*/ 245 w 329"/>
                <a:gd name="T73" fmla="*/ 204 h 329"/>
                <a:gd name="T74" fmla="*/ 221 w 329"/>
                <a:gd name="T75" fmla="*/ 198 h 329"/>
                <a:gd name="T76" fmla="*/ 215 w 329"/>
                <a:gd name="T77" fmla="*/ 186 h 329"/>
                <a:gd name="T78" fmla="*/ 251 w 329"/>
                <a:gd name="T79" fmla="*/ 198 h 329"/>
                <a:gd name="T80" fmla="*/ 293 w 329"/>
                <a:gd name="T81" fmla="*/ 192 h 329"/>
                <a:gd name="T82" fmla="*/ 323 w 329"/>
                <a:gd name="T83" fmla="*/ 186 h 329"/>
                <a:gd name="T84" fmla="*/ 317 w 329"/>
                <a:gd name="T85" fmla="*/ 174 h 329"/>
                <a:gd name="T86" fmla="*/ 293 w 329"/>
                <a:gd name="T87" fmla="*/ 150 h 329"/>
                <a:gd name="T88" fmla="*/ 257 w 329"/>
                <a:gd name="T89" fmla="*/ 126 h 329"/>
                <a:gd name="T90" fmla="*/ 215 w 329"/>
                <a:gd name="T91" fmla="*/ 126 h 329"/>
                <a:gd name="T92" fmla="*/ 203 w 329"/>
                <a:gd name="T93" fmla="*/ 138 h 329"/>
                <a:gd name="T94" fmla="*/ 197 w 329"/>
                <a:gd name="T95" fmla="*/ 126 h 329"/>
                <a:gd name="T96" fmla="*/ 209 w 329"/>
                <a:gd name="T97" fmla="*/ 120 h 329"/>
                <a:gd name="T98" fmla="*/ 227 w 329"/>
                <a:gd name="T99" fmla="*/ 114 h 329"/>
                <a:gd name="T100" fmla="*/ 245 w 329"/>
                <a:gd name="T101" fmla="*/ 60 h 329"/>
                <a:gd name="T102" fmla="*/ 233 w 329"/>
                <a:gd name="T103" fmla="*/ 6 h 329"/>
                <a:gd name="T104" fmla="*/ 215 w 329"/>
                <a:gd name="T105" fmla="*/ 24 h 329"/>
                <a:gd name="T106" fmla="*/ 179 w 329"/>
                <a:gd name="T107" fmla="*/ 36 h 329"/>
                <a:gd name="T108" fmla="*/ 149 w 329"/>
                <a:gd name="T109" fmla="*/ 90 h 329"/>
                <a:gd name="T110" fmla="*/ 143 w 329"/>
                <a:gd name="T111" fmla="*/ 120 h 32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29"/>
                <a:gd name="T169" fmla="*/ 0 h 329"/>
                <a:gd name="T170" fmla="*/ 329 w 329"/>
                <a:gd name="T171" fmla="*/ 329 h 32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29" h="329">
                  <a:moveTo>
                    <a:pt x="143" y="120"/>
                  </a:moveTo>
                  <a:lnTo>
                    <a:pt x="143" y="108"/>
                  </a:lnTo>
                  <a:lnTo>
                    <a:pt x="137" y="96"/>
                  </a:lnTo>
                  <a:lnTo>
                    <a:pt x="132" y="84"/>
                  </a:lnTo>
                  <a:lnTo>
                    <a:pt x="132" y="72"/>
                  </a:lnTo>
                  <a:lnTo>
                    <a:pt x="120" y="66"/>
                  </a:lnTo>
                  <a:lnTo>
                    <a:pt x="114" y="60"/>
                  </a:lnTo>
                  <a:lnTo>
                    <a:pt x="108" y="54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78" y="48"/>
                  </a:lnTo>
                  <a:lnTo>
                    <a:pt x="66" y="42"/>
                  </a:lnTo>
                  <a:lnTo>
                    <a:pt x="54" y="42"/>
                  </a:lnTo>
                  <a:lnTo>
                    <a:pt x="42" y="36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24" y="30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30" y="60"/>
                  </a:lnTo>
                  <a:lnTo>
                    <a:pt x="30" y="72"/>
                  </a:lnTo>
                  <a:lnTo>
                    <a:pt x="30" y="84"/>
                  </a:lnTo>
                  <a:lnTo>
                    <a:pt x="36" y="90"/>
                  </a:lnTo>
                  <a:lnTo>
                    <a:pt x="42" y="96"/>
                  </a:lnTo>
                  <a:lnTo>
                    <a:pt x="42" y="108"/>
                  </a:lnTo>
                  <a:lnTo>
                    <a:pt x="48" y="114"/>
                  </a:lnTo>
                  <a:lnTo>
                    <a:pt x="60" y="120"/>
                  </a:lnTo>
                  <a:lnTo>
                    <a:pt x="66" y="126"/>
                  </a:lnTo>
                  <a:lnTo>
                    <a:pt x="72" y="132"/>
                  </a:lnTo>
                  <a:lnTo>
                    <a:pt x="84" y="138"/>
                  </a:lnTo>
                  <a:lnTo>
                    <a:pt x="90" y="138"/>
                  </a:lnTo>
                  <a:lnTo>
                    <a:pt x="96" y="138"/>
                  </a:lnTo>
                  <a:lnTo>
                    <a:pt x="102" y="144"/>
                  </a:lnTo>
                  <a:lnTo>
                    <a:pt x="114" y="144"/>
                  </a:lnTo>
                  <a:lnTo>
                    <a:pt x="114" y="150"/>
                  </a:lnTo>
                  <a:lnTo>
                    <a:pt x="120" y="156"/>
                  </a:lnTo>
                  <a:lnTo>
                    <a:pt x="126" y="162"/>
                  </a:lnTo>
                  <a:lnTo>
                    <a:pt x="120" y="162"/>
                  </a:lnTo>
                  <a:lnTo>
                    <a:pt x="114" y="162"/>
                  </a:lnTo>
                  <a:lnTo>
                    <a:pt x="108" y="162"/>
                  </a:lnTo>
                  <a:lnTo>
                    <a:pt x="102" y="162"/>
                  </a:lnTo>
                  <a:lnTo>
                    <a:pt x="102" y="156"/>
                  </a:lnTo>
                  <a:lnTo>
                    <a:pt x="96" y="156"/>
                  </a:lnTo>
                  <a:lnTo>
                    <a:pt x="90" y="156"/>
                  </a:lnTo>
                  <a:lnTo>
                    <a:pt x="84" y="156"/>
                  </a:lnTo>
                  <a:lnTo>
                    <a:pt x="72" y="156"/>
                  </a:lnTo>
                  <a:lnTo>
                    <a:pt x="66" y="162"/>
                  </a:lnTo>
                  <a:lnTo>
                    <a:pt x="60" y="162"/>
                  </a:lnTo>
                  <a:lnTo>
                    <a:pt x="54" y="168"/>
                  </a:lnTo>
                  <a:lnTo>
                    <a:pt x="48" y="174"/>
                  </a:lnTo>
                  <a:lnTo>
                    <a:pt x="42" y="180"/>
                  </a:lnTo>
                  <a:lnTo>
                    <a:pt x="42" y="186"/>
                  </a:lnTo>
                  <a:lnTo>
                    <a:pt x="36" y="192"/>
                  </a:lnTo>
                  <a:lnTo>
                    <a:pt x="30" y="198"/>
                  </a:lnTo>
                  <a:lnTo>
                    <a:pt x="24" y="204"/>
                  </a:lnTo>
                  <a:lnTo>
                    <a:pt x="18" y="204"/>
                  </a:lnTo>
                  <a:lnTo>
                    <a:pt x="18" y="209"/>
                  </a:lnTo>
                  <a:lnTo>
                    <a:pt x="12" y="215"/>
                  </a:lnTo>
                  <a:lnTo>
                    <a:pt x="6" y="215"/>
                  </a:lnTo>
                  <a:lnTo>
                    <a:pt x="0" y="215"/>
                  </a:lnTo>
                  <a:lnTo>
                    <a:pt x="0" y="221"/>
                  </a:lnTo>
                  <a:lnTo>
                    <a:pt x="6" y="227"/>
                  </a:lnTo>
                  <a:lnTo>
                    <a:pt x="12" y="233"/>
                  </a:lnTo>
                  <a:lnTo>
                    <a:pt x="18" y="233"/>
                  </a:lnTo>
                  <a:lnTo>
                    <a:pt x="24" y="233"/>
                  </a:lnTo>
                  <a:lnTo>
                    <a:pt x="30" y="239"/>
                  </a:lnTo>
                  <a:lnTo>
                    <a:pt x="36" y="239"/>
                  </a:lnTo>
                  <a:lnTo>
                    <a:pt x="48" y="239"/>
                  </a:lnTo>
                  <a:lnTo>
                    <a:pt x="54" y="245"/>
                  </a:lnTo>
                  <a:lnTo>
                    <a:pt x="66" y="239"/>
                  </a:lnTo>
                  <a:lnTo>
                    <a:pt x="78" y="239"/>
                  </a:lnTo>
                  <a:lnTo>
                    <a:pt x="84" y="239"/>
                  </a:lnTo>
                  <a:lnTo>
                    <a:pt x="96" y="233"/>
                  </a:lnTo>
                  <a:lnTo>
                    <a:pt x="102" y="221"/>
                  </a:lnTo>
                  <a:lnTo>
                    <a:pt x="114" y="215"/>
                  </a:lnTo>
                  <a:lnTo>
                    <a:pt x="114" y="209"/>
                  </a:lnTo>
                  <a:lnTo>
                    <a:pt x="114" y="204"/>
                  </a:lnTo>
                  <a:lnTo>
                    <a:pt x="120" y="204"/>
                  </a:lnTo>
                  <a:lnTo>
                    <a:pt x="120" y="198"/>
                  </a:lnTo>
                  <a:lnTo>
                    <a:pt x="120" y="192"/>
                  </a:lnTo>
                  <a:lnTo>
                    <a:pt x="126" y="186"/>
                  </a:lnTo>
                  <a:lnTo>
                    <a:pt x="126" y="180"/>
                  </a:lnTo>
                  <a:lnTo>
                    <a:pt x="132" y="180"/>
                  </a:lnTo>
                  <a:lnTo>
                    <a:pt x="132" y="174"/>
                  </a:lnTo>
                  <a:lnTo>
                    <a:pt x="137" y="174"/>
                  </a:lnTo>
                  <a:lnTo>
                    <a:pt x="137" y="168"/>
                  </a:lnTo>
                  <a:lnTo>
                    <a:pt x="143" y="168"/>
                  </a:lnTo>
                  <a:lnTo>
                    <a:pt x="143" y="174"/>
                  </a:lnTo>
                  <a:lnTo>
                    <a:pt x="143" y="180"/>
                  </a:lnTo>
                  <a:lnTo>
                    <a:pt x="149" y="186"/>
                  </a:lnTo>
                  <a:lnTo>
                    <a:pt x="143" y="192"/>
                  </a:lnTo>
                  <a:lnTo>
                    <a:pt x="143" y="198"/>
                  </a:lnTo>
                  <a:lnTo>
                    <a:pt x="137" y="204"/>
                  </a:lnTo>
                  <a:lnTo>
                    <a:pt x="132" y="209"/>
                  </a:lnTo>
                  <a:lnTo>
                    <a:pt x="126" y="209"/>
                  </a:lnTo>
                  <a:lnTo>
                    <a:pt x="120" y="215"/>
                  </a:lnTo>
                  <a:lnTo>
                    <a:pt x="114" y="215"/>
                  </a:lnTo>
                  <a:lnTo>
                    <a:pt x="114" y="221"/>
                  </a:lnTo>
                  <a:lnTo>
                    <a:pt x="108" y="227"/>
                  </a:lnTo>
                  <a:lnTo>
                    <a:pt x="102" y="233"/>
                  </a:lnTo>
                  <a:lnTo>
                    <a:pt x="102" y="239"/>
                  </a:lnTo>
                  <a:lnTo>
                    <a:pt x="96" y="245"/>
                  </a:lnTo>
                  <a:lnTo>
                    <a:pt x="96" y="251"/>
                  </a:lnTo>
                  <a:lnTo>
                    <a:pt x="90" y="263"/>
                  </a:lnTo>
                  <a:lnTo>
                    <a:pt x="90" y="269"/>
                  </a:lnTo>
                  <a:lnTo>
                    <a:pt x="90" y="275"/>
                  </a:lnTo>
                  <a:lnTo>
                    <a:pt x="90" y="281"/>
                  </a:lnTo>
                  <a:lnTo>
                    <a:pt x="96" y="287"/>
                  </a:lnTo>
                  <a:lnTo>
                    <a:pt x="96" y="293"/>
                  </a:lnTo>
                  <a:lnTo>
                    <a:pt x="96" y="305"/>
                  </a:lnTo>
                  <a:lnTo>
                    <a:pt x="96" y="311"/>
                  </a:lnTo>
                  <a:lnTo>
                    <a:pt x="90" y="317"/>
                  </a:lnTo>
                  <a:lnTo>
                    <a:pt x="90" y="323"/>
                  </a:lnTo>
                  <a:lnTo>
                    <a:pt x="90" y="329"/>
                  </a:lnTo>
                  <a:lnTo>
                    <a:pt x="96" y="329"/>
                  </a:lnTo>
                  <a:lnTo>
                    <a:pt x="108" y="323"/>
                  </a:lnTo>
                  <a:lnTo>
                    <a:pt x="120" y="323"/>
                  </a:lnTo>
                  <a:lnTo>
                    <a:pt x="132" y="317"/>
                  </a:lnTo>
                  <a:lnTo>
                    <a:pt x="137" y="317"/>
                  </a:lnTo>
                  <a:lnTo>
                    <a:pt x="149" y="311"/>
                  </a:lnTo>
                  <a:lnTo>
                    <a:pt x="155" y="305"/>
                  </a:lnTo>
                  <a:lnTo>
                    <a:pt x="161" y="293"/>
                  </a:lnTo>
                  <a:lnTo>
                    <a:pt x="167" y="287"/>
                  </a:lnTo>
                  <a:lnTo>
                    <a:pt x="173" y="281"/>
                  </a:lnTo>
                  <a:lnTo>
                    <a:pt x="173" y="269"/>
                  </a:lnTo>
                  <a:lnTo>
                    <a:pt x="179" y="263"/>
                  </a:lnTo>
                  <a:lnTo>
                    <a:pt x="179" y="251"/>
                  </a:lnTo>
                  <a:lnTo>
                    <a:pt x="179" y="245"/>
                  </a:lnTo>
                  <a:lnTo>
                    <a:pt x="179" y="233"/>
                  </a:lnTo>
                  <a:lnTo>
                    <a:pt x="173" y="221"/>
                  </a:lnTo>
                  <a:lnTo>
                    <a:pt x="173" y="215"/>
                  </a:lnTo>
                  <a:lnTo>
                    <a:pt x="167" y="209"/>
                  </a:lnTo>
                  <a:lnTo>
                    <a:pt x="161" y="204"/>
                  </a:lnTo>
                  <a:lnTo>
                    <a:pt x="161" y="198"/>
                  </a:lnTo>
                  <a:lnTo>
                    <a:pt x="161" y="192"/>
                  </a:lnTo>
                  <a:lnTo>
                    <a:pt x="167" y="186"/>
                  </a:lnTo>
                  <a:lnTo>
                    <a:pt x="173" y="186"/>
                  </a:lnTo>
                  <a:lnTo>
                    <a:pt x="179" y="192"/>
                  </a:lnTo>
                  <a:lnTo>
                    <a:pt x="179" y="198"/>
                  </a:lnTo>
                  <a:lnTo>
                    <a:pt x="179" y="209"/>
                  </a:lnTo>
                  <a:lnTo>
                    <a:pt x="185" y="221"/>
                  </a:lnTo>
                  <a:lnTo>
                    <a:pt x="185" y="227"/>
                  </a:lnTo>
                  <a:lnTo>
                    <a:pt x="185" y="233"/>
                  </a:lnTo>
                  <a:lnTo>
                    <a:pt x="191" y="239"/>
                  </a:lnTo>
                  <a:lnTo>
                    <a:pt x="191" y="251"/>
                  </a:lnTo>
                  <a:lnTo>
                    <a:pt x="197" y="257"/>
                  </a:lnTo>
                  <a:lnTo>
                    <a:pt x="203" y="263"/>
                  </a:lnTo>
                  <a:lnTo>
                    <a:pt x="209" y="269"/>
                  </a:lnTo>
                  <a:lnTo>
                    <a:pt x="221" y="269"/>
                  </a:lnTo>
                  <a:lnTo>
                    <a:pt x="227" y="275"/>
                  </a:lnTo>
                  <a:lnTo>
                    <a:pt x="239" y="281"/>
                  </a:lnTo>
                  <a:lnTo>
                    <a:pt x="245" y="281"/>
                  </a:lnTo>
                  <a:lnTo>
                    <a:pt x="257" y="287"/>
                  </a:lnTo>
                  <a:lnTo>
                    <a:pt x="263" y="293"/>
                  </a:lnTo>
                  <a:lnTo>
                    <a:pt x="269" y="293"/>
                  </a:lnTo>
                  <a:lnTo>
                    <a:pt x="275" y="299"/>
                  </a:lnTo>
                  <a:lnTo>
                    <a:pt x="281" y="311"/>
                  </a:lnTo>
                  <a:lnTo>
                    <a:pt x="281" y="299"/>
                  </a:lnTo>
                  <a:lnTo>
                    <a:pt x="287" y="281"/>
                  </a:lnTo>
                  <a:lnTo>
                    <a:pt x="287" y="269"/>
                  </a:lnTo>
                  <a:lnTo>
                    <a:pt x="287" y="251"/>
                  </a:lnTo>
                  <a:lnTo>
                    <a:pt x="281" y="233"/>
                  </a:lnTo>
                  <a:lnTo>
                    <a:pt x="275" y="221"/>
                  </a:lnTo>
                  <a:lnTo>
                    <a:pt x="263" y="209"/>
                  </a:lnTo>
                  <a:lnTo>
                    <a:pt x="245" y="204"/>
                  </a:lnTo>
                  <a:lnTo>
                    <a:pt x="239" y="198"/>
                  </a:lnTo>
                  <a:lnTo>
                    <a:pt x="233" y="198"/>
                  </a:lnTo>
                  <a:lnTo>
                    <a:pt x="227" y="198"/>
                  </a:lnTo>
                  <a:lnTo>
                    <a:pt x="221" y="198"/>
                  </a:lnTo>
                  <a:lnTo>
                    <a:pt x="215" y="198"/>
                  </a:lnTo>
                  <a:lnTo>
                    <a:pt x="215" y="192"/>
                  </a:lnTo>
                  <a:lnTo>
                    <a:pt x="209" y="192"/>
                  </a:lnTo>
                  <a:lnTo>
                    <a:pt x="215" y="192"/>
                  </a:lnTo>
                  <a:lnTo>
                    <a:pt x="215" y="186"/>
                  </a:lnTo>
                  <a:lnTo>
                    <a:pt x="215" y="180"/>
                  </a:lnTo>
                  <a:lnTo>
                    <a:pt x="227" y="186"/>
                  </a:lnTo>
                  <a:lnTo>
                    <a:pt x="239" y="192"/>
                  </a:lnTo>
                  <a:lnTo>
                    <a:pt x="251" y="198"/>
                  </a:lnTo>
                  <a:lnTo>
                    <a:pt x="263" y="198"/>
                  </a:lnTo>
                  <a:lnTo>
                    <a:pt x="269" y="198"/>
                  </a:lnTo>
                  <a:lnTo>
                    <a:pt x="281" y="198"/>
                  </a:lnTo>
                  <a:lnTo>
                    <a:pt x="287" y="198"/>
                  </a:lnTo>
                  <a:lnTo>
                    <a:pt x="293" y="192"/>
                  </a:lnTo>
                  <a:lnTo>
                    <a:pt x="305" y="192"/>
                  </a:lnTo>
                  <a:lnTo>
                    <a:pt x="311" y="186"/>
                  </a:lnTo>
                  <a:lnTo>
                    <a:pt x="317" y="186"/>
                  </a:lnTo>
                  <a:lnTo>
                    <a:pt x="323" y="186"/>
                  </a:lnTo>
                  <a:lnTo>
                    <a:pt x="323" y="180"/>
                  </a:lnTo>
                  <a:lnTo>
                    <a:pt x="329" y="180"/>
                  </a:lnTo>
                  <a:lnTo>
                    <a:pt x="323" y="180"/>
                  </a:lnTo>
                  <a:lnTo>
                    <a:pt x="317" y="174"/>
                  </a:lnTo>
                  <a:lnTo>
                    <a:pt x="311" y="174"/>
                  </a:lnTo>
                  <a:lnTo>
                    <a:pt x="305" y="168"/>
                  </a:lnTo>
                  <a:lnTo>
                    <a:pt x="299" y="162"/>
                  </a:lnTo>
                  <a:lnTo>
                    <a:pt x="299" y="156"/>
                  </a:lnTo>
                  <a:lnTo>
                    <a:pt x="293" y="150"/>
                  </a:lnTo>
                  <a:lnTo>
                    <a:pt x="287" y="144"/>
                  </a:lnTo>
                  <a:lnTo>
                    <a:pt x="281" y="138"/>
                  </a:lnTo>
                  <a:lnTo>
                    <a:pt x="275" y="132"/>
                  </a:lnTo>
                  <a:lnTo>
                    <a:pt x="269" y="126"/>
                  </a:lnTo>
                  <a:lnTo>
                    <a:pt x="257" y="126"/>
                  </a:lnTo>
                  <a:lnTo>
                    <a:pt x="251" y="120"/>
                  </a:lnTo>
                  <a:lnTo>
                    <a:pt x="239" y="120"/>
                  </a:lnTo>
                  <a:lnTo>
                    <a:pt x="227" y="120"/>
                  </a:lnTo>
                  <a:lnTo>
                    <a:pt x="221" y="126"/>
                  </a:lnTo>
                  <a:lnTo>
                    <a:pt x="215" y="126"/>
                  </a:lnTo>
                  <a:lnTo>
                    <a:pt x="215" y="132"/>
                  </a:lnTo>
                  <a:lnTo>
                    <a:pt x="209" y="132"/>
                  </a:lnTo>
                  <a:lnTo>
                    <a:pt x="203" y="138"/>
                  </a:lnTo>
                  <a:lnTo>
                    <a:pt x="197" y="138"/>
                  </a:lnTo>
                  <a:lnTo>
                    <a:pt x="197" y="132"/>
                  </a:lnTo>
                  <a:lnTo>
                    <a:pt x="197" y="126"/>
                  </a:lnTo>
                  <a:lnTo>
                    <a:pt x="203" y="126"/>
                  </a:lnTo>
                  <a:lnTo>
                    <a:pt x="203" y="120"/>
                  </a:lnTo>
                  <a:lnTo>
                    <a:pt x="209" y="120"/>
                  </a:lnTo>
                  <a:lnTo>
                    <a:pt x="215" y="120"/>
                  </a:lnTo>
                  <a:lnTo>
                    <a:pt x="221" y="120"/>
                  </a:lnTo>
                  <a:lnTo>
                    <a:pt x="227" y="114"/>
                  </a:lnTo>
                  <a:lnTo>
                    <a:pt x="233" y="102"/>
                  </a:lnTo>
                  <a:lnTo>
                    <a:pt x="239" y="96"/>
                  </a:lnTo>
                  <a:lnTo>
                    <a:pt x="239" y="84"/>
                  </a:lnTo>
                  <a:lnTo>
                    <a:pt x="245" y="72"/>
                  </a:lnTo>
                  <a:lnTo>
                    <a:pt x="245" y="60"/>
                  </a:lnTo>
                  <a:lnTo>
                    <a:pt x="245" y="54"/>
                  </a:lnTo>
                  <a:lnTo>
                    <a:pt x="239" y="42"/>
                  </a:lnTo>
                  <a:lnTo>
                    <a:pt x="239" y="30"/>
                  </a:lnTo>
                  <a:lnTo>
                    <a:pt x="233" y="18"/>
                  </a:lnTo>
                  <a:lnTo>
                    <a:pt x="233" y="6"/>
                  </a:lnTo>
                  <a:lnTo>
                    <a:pt x="233" y="0"/>
                  </a:lnTo>
                  <a:lnTo>
                    <a:pt x="227" y="6"/>
                  </a:lnTo>
                  <a:lnTo>
                    <a:pt x="221" y="12"/>
                  </a:lnTo>
                  <a:lnTo>
                    <a:pt x="221" y="18"/>
                  </a:lnTo>
                  <a:lnTo>
                    <a:pt x="215" y="24"/>
                  </a:lnTo>
                  <a:lnTo>
                    <a:pt x="209" y="30"/>
                  </a:lnTo>
                  <a:lnTo>
                    <a:pt x="203" y="30"/>
                  </a:lnTo>
                  <a:lnTo>
                    <a:pt x="197" y="30"/>
                  </a:lnTo>
                  <a:lnTo>
                    <a:pt x="191" y="36"/>
                  </a:lnTo>
                  <a:lnTo>
                    <a:pt x="179" y="36"/>
                  </a:lnTo>
                  <a:lnTo>
                    <a:pt x="173" y="48"/>
                  </a:lnTo>
                  <a:lnTo>
                    <a:pt x="167" y="54"/>
                  </a:lnTo>
                  <a:lnTo>
                    <a:pt x="161" y="66"/>
                  </a:lnTo>
                  <a:lnTo>
                    <a:pt x="155" y="78"/>
                  </a:lnTo>
                  <a:lnTo>
                    <a:pt x="149" y="90"/>
                  </a:lnTo>
                  <a:lnTo>
                    <a:pt x="149" y="102"/>
                  </a:lnTo>
                  <a:lnTo>
                    <a:pt x="155" y="120"/>
                  </a:lnTo>
                  <a:lnTo>
                    <a:pt x="149" y="120"/>
                  </a:lnTo>
                  <a:lnTo>
                    <a:pt x="143" y="120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84" name="Freeform 215"/>
            <p:cNvSpPr>
              <a:spLocks/>
            </p:cNvSpPr>
            <p:nvPr/>
          </p:nvSpPr>
          <p:spPr bwMode="auto">
            <a:xfrm>
              <a:off x="4654" y="1929"/>
              <a:ext cx="101" cy="144"/>
            </a:xfrm>
            <a:custGeom>
              <a:avLst/>
              <a:gdLst>
                <a:gd name="T0" fmla="*/ 101 w 101"/>
                <a:gd name="T1" fmla="*/ 60 h 144"/>
                <a:gd name="T2" fmla="*/ 95 w 101"/>
                <a:gd name="T3" fmla="*/ 60 h 144"/>
                <a:gd name="T4" fmla="*/ 89 w 101"/>
                <a:gd name="T5" fmla="*/ 66 h 144"/>
                <a:gd name="T6" fmla="*/ 83 w 101"/>
                <a:gd name="T7" fmla="*/ 72 h 144"/>
                <a:gd name="T8" fmla="*/ 77 w 101"/>
                <a:gd name="T9" fmla="*/ 72 h 144"/>
                <a:gd name="T10" fmla="*/ 71 w 101"/>
                <a:gd name="T11" fmla="*/ 78 h 144"/>
                <a:gd name="T12" fmla="*/ 71 w 101"/>
                <a:gd name="T13" fmla="*/ 90 h 144"/>
                <a:gd name="T14" fmla="*/ 65 w 101"/>
                <a:gd name="T15" fmla="*/ 96 h 144"/>
                <a:gd name="T16" fmla="*/ 65 w 101"/>
                <a:gd name="T17" fmla="*/ 102 h 144"/>
                <a:gd name="T18" fmla="*/ 59 w 101"/>
                <a:gd name="T19" fmla="*/ 108 h 144"/>
                <a:gd name="T20" fmla="*/ 59 w 101"/>
                <a:gd name="T21" fmla="*/ 108 h 144"/>
                <a:gd name="T22" fmla="*/ 59 w 101"/>
                <a:gd name="T23" fmla="*/ 114 h 144"/>
                <a:gd name="T24" fmla="*/ 59 w 101"/>
                <a:gd name="T25" fmla="*/ 114 h 144"/>
                <a:gd name="T26" fmla="*/ 59 w 101"/>
                <a:gd name="T27" fmla="*/ 120 h 144"/>
                <a:gd name="T28" fmla="*/ 59 w 101"/>
                <a:gd name="T29" fmla="*/ 126 h 144"/>
                <a:gd name="T30" fmla="*/ 65 w 101"/>
                <a:gd name="T31" fmla="*/ 138 h 144"/>
                <a:gd name="T32" fmla="*/ 65 w 101"/>
                <a:gd name="T33" fmla="*/ 144 h 144"/>
                <a:gd name="T34" fmla="*/ 59 w 101"/>
                <a:gd name="T35" fmla="*/ 144 h 144"/>
                <a:gd name="T36" fmla="*/ 59 w 101"/>
                <a:gd name="T37" fmla="*/ 144 h 144"/>
                <a:gd name="T38" fmla="*/ 53 w 101"/>
                <a:gd name="T39" fmla="*/ 144 h 144"/>
                <a:gd name="T40" fmla="*/ 53 w 101"/>
                <a:gd name="T41" fmla="*/ 144 h 144"/>
                <a:gd name="T42" fmla="*/ 53 w 101"/>
                <a:gd name="T43" fmla="*/ 132 h 144"/>
                <a:gd name="T44" fmla="*/ 47 w 101"/>
                <a:gd name="T45" fmla="*/ 120 h 144"/>
                <a:gd name="T46" fmla="*/ 42 w 101"/>
                <a:gd name="T47" fmla="*/ 108 h 144"/>
                <a:gd name="T48" fmla="*/ 42 w 101"/>
                <a:gd name="T49" fmla="*/ 96 h 144"/>
                <a:gd name="T50" fmla="*/ 30 w 101"/>
                <a:gd name="T51" fmla="*/ 90 h 144"/>
                <a:gd name="T52" fmla="*/ 24 w 101"/>
                <a:gd name="T53" fmla="*/ 84 h 144"/>
                <a:gd name="T54" fmla="*/ 18 w 101"/>
                <a:gd name="T55" fmla="*/ 78 h 144"/>
                <a:gd name="T56" fmla="*/ 6 w 101"/>
                <a:gd name="T57" fmla="*/ 72 h 144"/>
                <a:gd name="T58" fmla="*/ 12 w 101"/>
                <a:gd name="T59" fmla="*/ 66 h 144"/>
                <a:gd name="T60" fmla="*/ 12 w 101"/>
                <a:gd name="T61" fmla="*/ 60 h 144"/>
                <a:gd name="T62" fmla="*/ 6 w 101"/>
                <a:gd name="T63" fmla="*/ 54 h 144"/>
                <a:gd name="T64" fmla="*/ 0 w 101"/>
                <a:gd name="T65" fmla="*/ 48 h 144"/>
                <a:gd name="T66" fmla="*/ 6 w 101"/>
                <a:gd name="T67" fmla="*/ 48 h 144"/>
                <a:gd name="T68" fmla="*/ 6 w 101"/>
                <a:gd name="T69" fmla="*/ 42 h 144"/>
                <a:gd name="T70" fmla="*/ 12 w 101"/>
                <a:gd name="T71" fmla="*/ 36 h 144"/>
                <a:gd name="T72" fmla="*/ 12 w 101"/>
                <a:gd name="T73" fmla="*/ 24 h 144"/>
                <a:gd name="T74" fmla="*/ 12 w 101"/>
                <a:gd name="T75" fmla="*/ 18 h 144"/>
                <a:gd name="T76" fmla="*/ 12 w 101"/>
                <a:gd name="T77" fmla="*/ 12 h 144"/>
                <a:gd name="T78" fmla="*/ 12 w 101"/>
                <a:gd name="T79" fmla="*/ 6 h 144"/>
                <a:gd name="T80" fmla="*/ 12 w 101"/>
                <a:gd name="T81" fmla="*/ 0 h 144"/>
                <a:gd name="T82" fmla="*/ 12 w 101"/>
                <a:gd name="T83" fmla="*/ 6 h 144"/>
                <a:gd name="T84" fmla="*/ 18 w 101"/>
                <a:gd name="T85" fmla="*/ 6 h 144"/>
                <a:gd name="T86" fmla="*/ 24 w 101"/>
                <a:gd name="T87" fmla="*/ 12 h 144"/>
                <a:gd name="T88" fmla="*/ 30 w 101"/>
                <a:gd name="T89" fmla="*/ 18 h 144"/>
                <a:gd name="T90" fmla="*/ 36 w 101"/>
                <a:gd name="T91" fmla="*/ 18 h 144"/>
                <a:gd name="T92" fmla="*/ 47 w 101"/>
                <a:gd name="T93" fmla="*/ 24 h 144"/>
                <a:gd name="T94" fmla="*/ 53 w 101"/>
                <a:gd name="T95" fmla="*/ 24 h 144"/>
                <a:gd name="T96" fmla="*/ 65 w 101"/>
                <a:gd name="T97" fmla="*/ 24 h 144"/>
                <a:gd name="T98" fmla="*/ 65 w 101"/>
                <a:gd name="T99" fmla="*/ 30 h 144"/>
                <a:gd name="T100" fmla="*/ 65 w 101"/>
                <a:gd name="T101" fmla="*/ 36 h 144"/>
                <a:gd name="T102" fmla="*/ 65 w 101"/>
                <a:gd name="T103" fmla="*/ 42 h 144"/>
                <a:gd name="T104" fmla="*/ 65 w 101"/>
                <a:gd name="T105" fmla="*/ 48 h 144"/>
                <a:gd name="T106" fmla="*/ 71 w 101"/>
                <a:gd name="T107" fmla="*/ 54 h 144"/>
                <a:gd name="T108" fmla="*/ 77 w 101"/>
                <a:gd name="T109" fmla="*/ 60 h 144"/>
                <a:gd name="T110" fmla="*/ 89 w 101"/>
                <a:gd name="T111" fmla="*/ 60 h 144"/>
                <a:gd name="T112" fmla="*/ 101 w 101"/>
                <a:gd name="T113" fmla="*/ 60 h 1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1"/>
                <a:gd name="T172" fmla="*/ 0 h 144"/>
                <a:gd name="T173" fmla="*/ 101 w 101"/>
                <a:gd name="T174" fmla="*/ 144 h 1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1" h="144">
                  <a:moveTo>
                    <a:pt x="101" y="60"/>
                  </a:moveTo>
                  <a:lnTo>
                    <a:pt x="95" y="60"/>
                  </a:lnTo>
                  <a:lnTo>
                    <a:pt x="89" y="66"/>
                  </a:lnTo>
                  <a:lnTo>
                    <a:pt x="83" y="72"/>
                  </a:lnTo>
                  <a:lnTo>
                    <a:pt x="77" y="72"/>
                  </a:lnTo>
                  <a:lnTo>
                    <a:pt x="71" y="78"/>
                  </a:lnTo>
                  <a:lnTo>
                    <a:pt x="71" y="90"/>
                  </a:lnTo>
                  <a:lnTo>
                    <a:pt x="65" y="96"/>
                  </a:lnTo>
                  <a:lnTo>
                    <a:pt x="65" y="102"/>
                  </a:lnTo>
                  <a:lnTo>
                    <a:pt x="59" y="108"/>
                  </a:lnTo>
                  <a:lnTo>
                    <a:pt x="59" y="114"/>
                  </a:lnTo>
                  <a:lnTo>
                    <a:pt x="59" y="120"/>
                  </a:lnTo>
                  <a:lnTo>
                    <a:pt x="59" y="126"/>
                  </a:lnTo>
                  <a:lnTo>
                    <a:pt x="65" y="138"/>
                  </a:lnTo>
                  <a:lnTo>
                    <a:pt x="65" y="144"/>
                  </a:lnTo>
                  <a:lnTo>
                    <a:pt x="59" y="144"/>
                  </a:lnTo>
                  <a:lnTo>
                    <a:pt x="53" y="144"/>
                  </a:lnTo>
                  <a:lnTo>
                    <a:pt x="53" y="132"/>
                  </a:lnTo>
                  <a:lnTo>
                    <a:pt x="47" y="120"/>
                  </a:lnTo>
                  <a:lnTo>
                    <a:pt x="42" y="108"/>
                  </a:lnTo>
                  <a:lnTo>
                    <a:pt x="42" y="96"/>
                  </a:lnTo>
                  <a:lnTo>
                    <a:pt x="30" y="90"/>
                  </a:lnTo>
                  <a:lnTo>
                    <a:pt x="24" y="84"/>
                  </a:lnTo>
                  <a:lnTo>
                    <a:pt x="18" y="78"/>
                  </a:lnTo>
                  <a:lnTo>
                    <a:pt x="6" y="72"/>
                  </a:lnTo>
                  <a:lnTo>
                    <a:pt x="12" y="66"/>
                  </a:lnTo>
                  <a:lnTo>
                    <a:pt x="12" y="60"/>
                  </a:lnTo>
                  <a:lnTo>
                    <a:pt x="6" y="54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6" y="42"/>
                  </a:lnTo>
                  <a:lnTo>
                    <a:pt x="12" y="36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18"/>
                  </a:lnTo>
                  <a:lnTo>
                    <a:pt x="47" y="24"/>
                  </a:lnTo>
                  <a:lnTo>
                    <a:pt x="53" y="24"/>
                  </a:lnTo>
                  <a:lnTo>
                    <a:pt x="65" y="24"/>
                  </a:lnTo>
                  <a:lnTo>
                    <a:pt x="65" y="30"/>
                  </a:lnTo>
                  <a:lnTo>
                    <a:pt x="65" y="36"/>
                  </a:lnTo>
                  <a:lnTo>
                    <a:pt x="65" y="42"/>
                  </a:lnTo>
                  <a:lnTo>
                    <a:pt x="65" y="48"/>
                  </a:lnTo>
                  <a:lnTo>
                    <a:pt x="71" y="54"/>
                  </a:lnTo>
                  <a:lnTo>
                    <a:pt x="77" y="60"/>
                  </a:lnTo>
                  <a:lnTo>
                    <a:pt x="89" y="60"/>
                  </a:lnTo>
                  <a:lnTo>
                    <a:pt x="101" y="6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85" name="Freeform 216"/>
            <p:cNvSpPr>
              <a:spLocks/>
            </p:cNvSpPr>
            <p:nvPr/>
          </p:nvSpPr>
          <p:spPr bwMode="auto">
            <a:xfrm>
              <a:off x="4564" y="2168"/>
              <a:ext cx="114" cy="132"/>
            </a:xfrm>
            <a:custGeom>
              <a:avLst/>
              <a:gdLst>
                <a:gd name="T0" fmla="*/ 42 w 114"/>
                <a:gd name="T1" fmla="*/ 24 h 132"/>
                <a:gd name="T2" fmla="*/ 48 w 114"/>
                <a:gd name="T3" fmla="*/ 24 h 132"/>
                <a:gd name="T4" fmla="*/ 54 w 114"/>
                <a:gd name="T5" fmla="*/ 24 h 132"/>
                <a:gd name="T6" fmla="*/ 60 w 114"/>
                <a:gd name="T7" fmla="*/ 24 h 132"/>
                <a:gd name="T8" fmla="*/ 66 w 114"/>
                <a:gd name="T9" fmla="*/ 24 h 132"/>
                <a:gd name="T10" fmla="*/ 78 w 114"/>
                <a:gd name="T11" fmla="*/ 24 h 132"/>
                <a:gd name="T12" fmla="*/ 84 w 114"/>
                <a:gd name="T13" fmla="*/ 24 h 132"/>
                <a:gd name="T14" fmla="*/ 90 w 114"/>
                <a:gd name="T15" fmla="*/ 18 h 132"/>
                <a:gd name="T16" fmla="*/ 102 w 114"/>
                <a:gd name="T17" fmla="*/ 12 h 132"/>
                <a:gd name="T18" fmla="*/ 108 w 114"/>
                <a:gd name="T19" fmla="*/ 6 h 132"/>
                <a:gd name="T20" fmla="*/ 114 w 114"/>
                <a:gd name="T21" fmla="*/ 0 h 132"/>
                <a:gd name="T22" fmla="*/ 114 w 114"/>
                <a:gd name="T23" fmla="*/ 6 h 132"/>
                <a:gd name="T24" fmla="*/ 108 w 114"/>
                <a:gd name="T25" fmla="*/ 12 h 132"/>
                <a:gd name="T26" fmla="*/ 102 w 114"/>
                <a:gd name="T27" fmla="*/ 24 h 132"/>
                <a:gd name="T28" fmla="*/ 96 w 114"/>
                <a:gd name="T29" fmla="*/ 36 h 132"/>
                <a:gd name="T30" fmla="*/ 90 w 114"/>
                <a:gd name="T31" fmla="*/ 54 h 132"/>
                <a:gd name="T32" fmla="*/ 90 w 114"/>
                <a:gd name="T33" fmla="*/ 66 h 132"/>
                <a:gd name="T34" fmla="*/ 96 w 114"/>
                <a:gd name="T35" fmla="*/ 78 h 132"/>
                <a:gd name="T36" fmla="*/ 90 w 114"/>
                <a:gd name="T37" fmla="*/ 78 h 132"/>
                <a:gd name="T38" fmla="*/ 84 w 114"/>
                <a:gd name="T39" fmla="*/ 84 h 132"/>
                <a:gd name="T40" fmla="*/ 72 w 114"/>
                <a:gd name="T41" fmla="*/ 96 h 132"/>
                <a:gd name="T42" fmla="*/ 72 w 114"/>
                <a:gd name="T43" fmla="*/ 114 h 132"/>
                <a:gd name="T44" fmla="*/ 66 w 114"/>
                <a:gd name="T45" fmla="*/ 120 h 132"/>
                <a:gd name="T46" fmla="*/ 48 w 114"/>
                <a:gd name="T47" fmla="*/ 114 h 132"/>
                <a:gd name="T48" fmla="*/ 36 w 114"/>
                <a:gd name="T49" fmla="*/ 114 h 132"/>
                <a:gd name="T50" fmla="*/ 24 w 114"/>
                <a:gd name="T51" fmla="*/ 126 h 132"/>
                <a:gd name="T52" fmla="*/ 18 w 114"/>
                <a:gd name="T53" fmla="*/ 126 h 132"/>
                <a:gd name="T54" fmla="*/ 18 w 114"/>
                <a:gd name="T55" fmla="*/ 108 h 132"/>
                <a:gd name="T56" fmla="*/ 12 w 114"/>
                <a:gd name="T57" fmla="*/ 96 h 132"/>
                <a:gd name="T58" fmla="*/ 6 w 114"/>
                <a:gd name="T59" fmla="*/ 84 h 132"/>
                <a:gd name="T60" fmla="*/ 6 w 114"/>
                <a:gd name="T61" fmla="*/ 72 h 132"/>
                <a:gd name="T62" fmla="*/ 12 w 114"/>
                <a:gd name="T63" fmla="*/ 54 h 132"/>
                <a:gd name="T64" fmla="*/ 12 w 114"/>
                <a:gd name="T65" fmla="*/ 48 h 132"/>
                <a:gd name="T66" fmla="*/ 24 w 114"/>
                <a:gd name="T67" fmla="*/ 42 h 132"/>
                <a:gd name="T68" fmla="*/ 30 w 114"/>
                <a:gd name="T69" fmla="*/ 36 h 132"/>
                <a:gd name="T70" fmla="*/ 36 w 114"/>
                <a:gd name="T71" fmla="*/ 30 h 1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4"/>
                <a:gd name="T109" fmla="*/ 0 h 132"/>
                <a:gd name="T110" fmla="*/ 114 w 114"/>
                <a:gd name="T111" fmla="*/ 132 h 1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4" h="132">
                  <a:moveTo>
                    <a:pt x="36" y="24"/>
                  </a:moveTo>
                  <a:lnTo>
                    <a:pt x="42" y="24"/>
                  </a:lnTo>
                  <a:lnTo>
                    <a:pt x="48" y="24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78" y="24"/>
                  </a:lnTo>
                  <a:lnTo>
                    <a:pt x="84" y="24"/>
                  </a:lnTo>
                  <a:lnTo>
                    <a:pt x="90" y="18"/>
                  </a:lnTo>
                  <a:lnTo>
                    <a:pt x="96" y="18"/>
                  </a:lnTo>
                  <a:lnTo>
                    <a:pt x="102" y="12"/>
                  </a:lnTo>
                  <a:lnTo>
                    <a:pt x="102" y="6"/>
                  </a:lnTo>
                  <a:lnTo>
                    <a:pt x="108" y="6"/>
                  </a:lnTo>
                  <a:lnTo>
                    <a:pt x="114" y="0"/>
                  </a:lnTo>
                  <a:lnTo>
                    <a:pt x="114" y="6"/>
                  </a:lnTo>
                  <a:lnTo>
                    <a:pt x="108" y="12"/>
                  </a:lnTo>
                  <a:lnTo>
                    <a:pt x="102" y="18"/>
                  </a:lnTo>
                  <a:lnTo>
                    <a:pt x="102" y="24"/>
                  </a:lnTo>
                  <a:lnTo>
                    <a:pt x="96" y="30"/>
                  </a:lnTo>
                  <a:lnTo>
                    <a:pt x="96" y="36"/>
                  </a:lnTo>
                  <a:lnTo>
                    <a:pt x="90" y="48"/>
                  </a:lnTo>
                  <a:lnTo>
                    <a:pt x="90" y="54"/>
                  </a:lnTo>
                  <a:lnTo>
                    <a:pt x="90" y="60"/>
                  </a:lnTo>
                  <a:lnTo>
                    <a:pt x="90" y="66"/>
                  </a:lnTo>
                  <a:lnTo>
                    <a:pt x="96" y="72"/>
                  </a:lnTo>
                  <a:lnTo>
                    <a:pt x="96" y="78"/>
                  </a:lnTo>
                  <a:lnTo>
                    <a:pt x="90" y="78"/>
                  </a:lnTo>
                  <a:lnTo>
                    <a:pt x="84" y="84"/>
                  </a:lnTo>
                  <a:lnTo>
                    <a:pt x="78" y="90"/>
                  </a:lnTo>
                  <a:lnTo>
                    <a:pt x="72" y="96"/>
                  </a:lnTo>
                  <a:lnTo>
                    <a:pt x="72" y="102"/>
                  </a:lnTo>
                  <a:lnTo>
                    <a:pt x="72" y="114"/>
                  </a:lnTo>
                  <a:lnTo>
                    <a:pt x="72" y="120"/>
                  </a:lnTo>
                  <a:lnTo>
                    <a:pt x="66" y="120"/>
                  </a:lnTo>
                  <a:lnTo>
                    <a:pt x="60" y="114"/>
                  </a:lnTo>
                  <a:lnTo>
                    <a:pt x="48" y="114"/>
                  </a:lnTo>
                  <a:lnTo>
                    <a:pt x="42" y="114"/>
                  </a:lnTo>
                  <a:lnTo>
                    <a:pt x="36" y="114"/>
                  </a:lnTo>
                  <a:lnTo>
                    <a:pt x="30" y="120"/>
                  </a:lnTo>
                  <a:lnTo>
                    <a:pt x="24" y="126"/>
                  </a:lnTo>
                  <a:lnTo>
                    <a:pt x="18" y="132"/>
                  </a:lnTo>
                  <a:lnTo>
                    <a:pt x="18" y="126"/>
                  </a:lnTo>
                  <a:lnTo>
                    <a:pt x="18" y="120"/>
                  </a:lnTo>
                  <a:lnTo>
                    <a:pt x="18" y="108"/>
                  </a:lnTo>
                  <a:lnTo>
                    <a:pt x="18" y="102"/>
                  </a:lnTo>
                  <a:lnTo>
                    <a:pt x="12" y="96"/>
                  </a:lnTo>
                  <a:lnTo>
                    <a:pt x="6" y="90"/>
                  </a:lnTo>
                  <a:lnTo>
                    <a:pt x="6" y="84"/>
                  </a:lnTo>
                  <a:lnTo>
                    <a:pt x="0" y="84"/>
                  </a:lnTo>
                  <a:lnTo>
                    <a:pt x="6" y="72"/>
                  </a:lnTo>
                  <a:lnTo>
                    <a:pt x="12" y="66"/>
                  </a:lnTo>
                  <a:lnTo>
                    <a:pt x="12" y="54"/>
                  </a:lnTo>
                  <a:lnTo>
                    <a:pt x="6" y="48"/>
                  </a:lnTo>
                  <a:lnTo>
                    <a:pt x="12" y="48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36"/>
                  </a:lnTo>
                  <a:lnTo>
                    <a:pt x="30" y="36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36" y="24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86" name="Freeform 217"/>
            <p:cNvSpPr>
              <a:spLocks/>
            </p:cNvSpPr>
            <p:nvPr/>
          </p:nvSpPr>
          <p:spPr bwMode="auto">
            <a:xfrm>
              <a:off x="4660" y="1947"/>
              <a:ext cx="71" cy="96"/>
            </a:xfrm>
            <a:custGeom>
              <a:avLst/>
              <a:gdLst>
                <a:gd name="T0" fmla="*/ 53 w 71"/>
                <a:gd name="T1" fmla="*/ 90 h 96"/>
                <a:gd name="T2" fmla="*/ 53 w 71"/>
                <a:gd name="T3" fmla="*/ 96 h 96"/>
                <a:gd name="T4" fmla="*/ 53 w 71"/>
                <a:gd name="T5" fmla="*/ 90 h 96"/>
                <a:gd name="T6" fmla="*/ 47 w 71"/>
                <a:gd name="T7" fmla="*/ 78 h 96"/>
                <a:gd name="T8" fmla="*/ 41 w 71"/>
                <a:gd name="T9" fmla="*/ 72 h 96"/>
                <a:gd name="T10" fmla="*/ 36 w 71"/>
                <a:gd name="T11" fmla="*/ 72 h 96"/>
                <a:gd name="T12" fmla="*/ 30 w 71"/>
                <a:gd name="T13" fmla="*/ 66 h 96"/>
                <a:gd name="T14" fmla="*/ 24 w 71"/>
                <a:gd name="T15" fmla="*/ 66 h 96"/>
                <a:gd name="T16" fmla="*/ 18 w 71"/>
                <a:gd name="T17" fmla="*/ 66 h 96"/>
                <a:gd name="T18" fmla="*/ 18 w 71"/>
                <a:gd name="T19" fmla="*/ 66 h 96"/>
                <a:gd name="T20" fmla="*/ 18 w 71"/>
                <a:gd name="T21" fmla="*/ 60 h 96"/>
                <a:gd name="T22" fmla="*/ 30 w 71"/>
                <a:gd name="T23" fmla="*/ 66 h 96"/>
                <a:gd name="T24" fmla="*/ 36 w 71"/>
                <a:gd name="T25" fmla="*/ 66 h 96"/>
                <a:gd name="T26" fmla="*/ 41 w 71"/>
                <a:gd name="T27" fmla="*/ 66 h 96"/>
                <a:gd name="T28" fmla="*/ 41 w 71"/>
                <a:gd name="T29" fmla="*/ 60 h 96"/>
                <a:gd name="T30" fmla="*/ 36 w 71"/>
                <a:gd name="T31" fmla="*/ 54 h 96"/>
                <a:gd name="T32" fmla="*/ 30 w 71"/>
                <a:gd name="T33" fmla="*/ 48 h 96"/>
                <a:gd name="T34" fmla="*/ 18 w 71"/>
                <a:gd name="T35" fmla="*/ 42 h 96"/>
                <a:gd name="T36" fmla="*/ 12 w 71"/>
                <a:gd name="T37" fmla="*/ 36 h 96"/>
                <a:gd name="T38" fmla="*/ 6 w 71"/>
                <a:gd name="T39" fmla="*/ 36 h 96"/>
                <a:gd name="T40" fmla="*/ 0 w 71"/>
                <a:gd name="T41" fmla="*/ 30 h 96"/>
                <a:gd name="T42" fmla="*/ 0 w 71"/>
                <a:gd name="T43" fmla="*/ 30 h 96"/>
                <a:gd name="T44" fmla="*/ 6 w 71"/>
                <a:gd name="T45" fmla="*/ 30 h 96"/>
                <a:gd name="T46" fmla="*/ 12 w 71"/>
                <a:gd name="T47" fmla="*/ 36 h 96"/>
                <a:gd name="T48" fmla="*/ 24 w 71"/>
                <a:gd name="T49" fmla="*/ 42 h 96"/>
                <a:gd name="T50" fmla="*/ 30 w 71"/>
                <a:gd name="T51" fmla="*/ 42 h 96"/>
                <a:gd name="T52" fmla="*/ 36 w 71"/>
                <a:gd name="T53" fmla="*/ 42 h 96"/>
                <a:gd name="T54" fmla="*/ 30 w 71"/>
                <a:gd name="T55" fmla="*/ 24 h 96"/>
                <a:gd name="T56" fmla="*/ 24 w 71"/>
                <a:gd name="T57" fmla="*/ 12 h 96"/>
                <a:gd name="T58" fmla="*/ 18 w 71"/>
                <a:gd name="T59" fmla="*/ 6 h 96"/>
                <a:gd name="T60" fmla="*/ 12 w 71"/>
                <a:gd name="T61" fmla="*/ 0 h 96"/>
                <a:gd name="T62" fmla="*/ 18 w 71"/>
                <a:gd name="T63" fmla="*/ 0 h 96"/>
                <a:gd name="T64" fmla="*/ 24 w 71"/>
                <a:gd name="T65" fmla="*/ 6 h 96"/>
                <a:gd name="T66" fmla="*/ 30 w 71"/>
                <a:gd name="T67" fmla="*/ 12 h 96"/>
                <a:gd name="T68" fmla="*/ 36 w 71"/>
                <a:gd name="T69" fmla="*/ 24 h 96"/>
                <a:gd name="T70" fmla="*/ 41 w 71"/>
                <a:gd name="T71" fmla="*/ 36 h 96"/>
                <a:gd name="T72" fmla="*/ 47 w 71"/>
                <a:gd name="T73" fmla="*/ 36 h 96"/>
                <a:gd name="T74" fmla="*/ 53 w 71"/>
                <a:gd name="T75" fmla="*/ 18 h 96"/>
                <a:gd name="T76" fmla="*/ 53 w 71"/>
                <a:gd name="T77" fmla="*/ 6 h 96"/>
                <a:gd name="T78" fmla="*/ 53 w 71"/>
                <a:gd name="T79" fmla="*/ 12 h 96"/>
                <a:gd name="T80" fmla="*/ 53 w 71"/>
                <a:gd name="T81" fmla="*/ 18 h 96"/>
                <a:gd name="T82" fmla="*/ 47 w 71"/>
                <a:gd name="T83" fmla="*/ 36 h 96"/>
                <a:gd name="T84" fmla="*/ 47 w 71"/>
                <a:gd name="T85" fmla="*/ 54 h 96"/>
                <a:gd name="T86" fmla="*/ 47 w 71"/>
                <a:gd name="T87" fmla="*/ 60 h 96"/>
                <a:gd name="T88" fmla="*/ 53 w 71"/>
                <a:gd name="T89" fmla="*/ 66 h 96"/>
                <a:gd name="T90" fmla="*/ 59 w 71"/>
                <a:gd name="T91" fmla="*/ 60 h 96"/>
                <a:gd name="T92" fmla="*/ 59 w 71"/>
                <a:gd name="T93" fmla="*/ 60 h 96"/>
                <a:gd name="T94" fmla="*/ 65 w 71"/>
                <a:gd name="T95" fmla="*/ 54 h 96"/>
                <a:gd name="T96" fmla="*/ 65 w 71"/>
                <a:gd name="T97" fmla="*/ 48 h 96"/>
                <a:gd name="T98" fmla="*/ 71 w 71"/>
                <a:gd name="T99" fmla="*/ 48 h 96"/>
                <a:gd name="T100" fmla="*/ 71 w 71"/>
                <a:gd name="T101" fmla="*/ 54 h 96"/>
                <a:gd name="T102" fmla="*/ 65 w 71"/>
                <a:gd name="T103" fmla="*/ 60 h 96"/>
                <a:gd name="T104" fmla="*/ 59 w 71"/>
                <a:gd name="T105" fmla="*/ 66 h 96"/>
                <a:gd name="T106" fmla="*/ 53 w 71"/>
                <a:gd name="T107" fmla="*/ 72 h 96"/>
                <a:gd name="T108" fmla="*/ 53 w 71"/>
                <a:gd name="T109" fmla="*/ 78 h 96"/>
                <a:gd name="T110" fmla="*/ 53 w 71"/>
                <a:gd name="T111" fmla="*/ 84 h 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1"/>
                <a:gd name="T169" fmla="*/ 0 h 96"/>
                <a:gd name="T170" fmla="*/ 71 w 71"/>
                <a:gd name="T171" fmla="*/ 96 h 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1" h="96">
                  <a:moveTo>
                    <a:pt x="59" y="84"/>
                  </a:moveTo>
                  <a:lnTo>
                    <a:pt x="53" y="90"/>
                  </a:lnTo>
                  <a:lnTo>
                    <a:pt x="53" y="96"/>
                  </a:lnTo>
                  <a:lnTo>
                    <a:pt x="53" y="90"/>
                  </a:lnTo>
                  <a:lnTo>
                    <a:pt x="47" y="84"/>
                  </a:lnTo>
                  <a:lnTo>
                    <a:pt x="47" y="78"/>
                  </a:lnTo>
                  <a:lnTo>
                    <a:pt x="47" y="72"/>
                  </a:lnTo>
                  <a:lnTo>
                    <a:pt x="41" y="72"/>
                  </a:lnTo>
                  <a:lnTo>
                    <a:pt x="36" y="72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18" y="66"/>
                  </a:lnTo>
                  <a:lnTo>
                    <a:pt x="18" y="60"/>
                  </a:lnTo>
                  <a:lnTo>
                    <a:pt x="24" y="66"/>
                  </a:lnTo>
                  <a:lnTo>
                    <a:pt x="30" y="66"/>
                  </a:lnTo>
                  <a:lnTo>
                    <a:pt x="36" y="66"/>
                  </a:lnTo>
                  <a:lnTo>
                    <a:pt x="41" y="66"/>
                  </a:lnTo>
                  <a:lnTo>
                    <a:pt x="41" y="60"/>
                  </a:lnTo>
                  <a:lnTo>
                    <a:pt x="41" y="54"/>
                  </a:lnTo>
                  <a:lnTo>
                    <a:pt x="36" y="54"/>
                  </a:lnTo>
                  <a:lnTo>
                    <a:pt x="36" y="48"/>
                  </a:lnTo>
                  <a:lnTo>
                    <a:pt x="30" y="48"/>
                  </a:lnTo>
                  <a:lnTo>
                    <a:pt x="24" y="48"/>
                  </a:lnTo>
                  <a:lnTo>
                    <a:pt x="18" y="42"/>
                  </a:lnTo>
                  <a:lnTo>
                    <a:pt x="12" y="36"/>
                  </a:lnTo>
                  <a:lnTo>
                    <a:pt x="6" y="36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4" y="42"/>
                  </a:lnTo>
                  <a:lnTo>
                    <a:pt x="30" y="42"/>
                  </a:lnTo>
                  <a:lnTo>
                    <a:pt x="36" y="42"/>
                  </a:lnTo>
                  <a:lnTo>
                    <a:pt x="36" y="36"/>
                  </a:lnTo>
                  <a:lnTo>
                    <a:pt x="30" y="24"/>
                  </a:lnTo>
                  <a:lnTo>
                    <a:pt x="30" y="18"/>
                  </a:lnTo>
                  <a:lnTo>
                    <a:pt x="24" y="12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36" y="24"/>
                  </a:lnTo>
                  <a:lnTo>
                    <a:pt x="36" y="30"/>
                  </a:lnTo>
                  <a:lnTo>
                    <a:pt x="41" y="36"/>
                  </a:lnTo>
                  <a:lnTo>
                    <a:pt x="41" y="42"/>
                  </a:lnTo>
                  <a:lnTo>
                    <a:pt x="47" y="36"/>
                  </a:lnTo>
                  <a:lnTo>
                    <a:pt x="47" y="24"/>
                  </a:lnTo>
                  <a:lnTo>
                    <a:pt x="53" y="18"/>
                  </a:lnTo>
                  <a:lnTo>
                    <a:pt x="53" y="12"/>
                  </a:lnTo>
                  <a:lnTo>
                    <a:pt x="53" y="6"/>
                  </a:lnTo>
                  <a:lnTo>
                    <a:pt x="53" y="12"/>
                  </a:lnTo>
                  <a:lnTo>
                    <a:pt x="53" y="18"/>
                  </a:lnTo>
                  <a:lnTo>
                    <a:pt x="53" y="30"/>
                  </a:lnTo>
                  <a:lnTo>
                    <a:pt x="47" y="36"/>
                  </a:lnTo>
                  <a:lnTo>
                    <a:pt x="41" y="48"/>
                  </a:lnTo>
                  <a:lnTo>
                    <a:pt x="47" y="54"/>
                  </a:lnTo>
                  <a:lnTo>
                    <a:pt x="47" y="60"/>
                  </a:lnTo>
                  <a:lnTo>
                    <a:pt x="47" y="66"/>
                  </a:lnTo>
                  <a:lnTo>
                    <a:pt x="53" y="66"/>
                  </a:lnTo>
                  <a:lnTo>
                    <a:pt x="59" y="60"/>
                  </a:lnTo>
                  <a:lnTo>
                    <a:pt x="65" y="54"/>
                  </a:lnTo>
                  <a:lnTo>
                    <a:pt x="65" y="48"/>
                  </a:lnTo>
                  <a:lnTo>
                    <a:pt x="71" y="48"/>
                  </a:lnTo>
                  <a:lnTo>
                    <a:pt x="71" y="54"/>
                  </a:lnTo>
                  <a:lnTo>
                    <a:pt x="65" y="60"/>
                  </a:lnTo>
                  <a:lnTo>
                    <a:pt x="65" y="66"/>
                  </a:lnTo>
                  <a:lnTo>
                    <a:pt x="59" y="66"/>
                  </a:lnTo>
                  <a:lnTo>
                    <a:pt x="59" y="72"/>
                  </a:lnTo>
                  <a:lnTo>
                    <a:pt x="53" y="72"/>
                  </a:lnTo>
                  <a:lnTo>
                    <a:pt x="53" y="78"/>
                  </a:lnTo>
                  <a:lnTo>
                    <a:pt x="53" y="84"/>
                  </a:lnTo>
                  <a:lnTo>
                    <a:pt x="59" y="84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87" name="Freeform 218"/>
            <p:cNvSpPr>
              <a:spLocks/>
            </p:cNvSpPr>
            <p:nvPr/>
          </p:nvSpPr>
          <p:spPr bwMode="auto">
            <a:xfrm>
              <a:off x="4576" y="2192"/>
              <a:ext cx="66" cy="90"/>
            </a:xfrm>
            <a:custGeom>
              <a:avLst/>
              <a:gdLst>
                <a:gd name="T0" fmla="*/ 66 w 66"/>
                <a:gd name="T1" fmla="*/ 0 h 90"/>
                <a:gd name="T2" fmla="*/ 54 w 66"/>
                <a:gd name="T3" fmla="*/ 0 h 90"/>
                <a:gd name="T4" fmla="*/ 54 w 66"/>
                <a:gd name="T5" fmla="*/ 6 h 90"/>
                <a:gd name="T6" fmla="*/ 48 w 66"/>
                <a:gd name="T7" fmla="*/ 12 h 90"/>
                <a:gd name="T8" fmla="*/ 42 w 66"/>
                <a:gd name="T9" fmla="*/ 18 h 90"/>
                <a:gd name="T10" fmla="*/ 30 w 66"/>
                <a:gd name="T11" fmla="*/ 18 h 90"/>
                <a:gd name="T12" fmla="*/ 18 w 66"/>
                <a:gd name="T13" fmla="*/ 24 h 90"/>
                <a:gd name="T14" fmla="*/ 12 w 66"/>
                <a:gd name="T15" fmla="*/ 24 h 90"/>
                <a:gd name="T16" fmla="*/ 6 w 66"/>
                <a:gd name="T17" fmla="*/ 30 h 90"/>
                <a:gd name="T18" fmla="*/ 6 w 66"/>
                <a:gd name="T19" fmla="*/ 30 h 90"/>
                <a:gd name="T20" fmla="*/ 12 w 66"/>
                <a:gd name="T21" fmla="*/ 24 h 90"/>
                <a:gd name="T22" fmla="*/ 18 w 66"/>
                <a:gd name="T23" fmla="*/ 24 h 90"/>
                <a:gd name="T24" fmla="*/ 30 w 66"/>
                <a:gd name="T25" fmla="*/ 24 h 90"/>
                <a:gd name="T26" fmla="*/ 36 w 66"/>
                <a:gd name="T27" fmla="*/ 24 h 90"/>
                <a:gd name="T28" fmla="*/ 36 w 66"/>
                <a:gd name="T29" fmla="*/ 30 h 90"/>
                <a:gd name="T30" fmla="*/ 30 w 66"/>
                <a:gd name="T31" fmla="*/ 42 h 90"/>
                <a:gd name="T32" fmla="*/ 24 w 66"/>
                <a:gd name="T33" fmla="*/ 48 h 90"/>
                <a:gd name="T34" fmla="*/ 18 w 66"/>
                <a:gd name="T35" fmla="*/ 48 h 90"/>
                <a:gd name="T36" fmla="*/ 12 w 66"/>
                <a:gd name="T37" fmla="*/ 48 h 90"/>
                <a:gd name="T38" fmla="*/ 0 w 66"/>
                <a:gd name="T39" fmla="*/ 54 h 90"/>
                <a:gd name="T40" fmla="*/ 0 w 66"/>
                <a:gd name="T41" fmla="*/ 54 h 90"/>
                <a:gd name="T42" fmla="*/ 0 w 66"/>
                <a:gd name="T43" fmla="*/ 54 h 90"/>
                <a:gd name="T44" fmla="*/ 6 w 66"/>
                <a:gd name="T45" fmla="*/ 54 h 90"/>
                <a:gd name="T46" fmla="*/ 12 w 66"/>
                <a:gd name="T47" fmla="*/ 54 h 90"/>
                <a:gd name="T48" fmla="*/ 18 w 66"/>
                <a:gd name="T49" fmla="*/ 54 h 90"/>
                <a:gd name="T50" fmla="*/ 24 w 66"/>
                <a:gd name="T51" fmla="*/ 54 h 90"/>
                <a:gd name="T52" fmla="*/ 24 w 66"/>
                <a:gd name="T53" fmla="*/ 54 h 90"/>
                <a:gd name="T54" fmla="*/ 12 w 66"/>
                <a:gd name="T55" fmla="*/ 72 h 90"/>
                <a:gd name="T56" fmla="*/ 12 w 66"/>
                <a:gd name="T57" fmla="*/ 84 h 90"/>
                <a:gd name="T58" fmla="*/ 18 w 66"/>
                <a:gd name="T59" fmla="*/ 78 h 90"/>
                <a:gd name="T60" fmla="*/ 24 w 66"/>
                <a:gd name="T61" fmla="*/ 66 h 90"/>
                <a:gd name="T62" fmla="*/ 30 w 66"/>
                <a:gd name="T63" fmla="*/ 54 h 90"/>
                <a:gd name="T64" fmla="*/ 36 w 66"/>
                <a:gd name="T65" fmla="*/ 60 h 90"/>
                <a:gd name="T66" fmla="*/ 42 w 66"/>
                <a:gd name="T67" fmla="*/ 78 h 90"/>
                <a:gd name="T68" fmla="*/ 48 w 66"/>
                <a:gd name="T69" fmla="*/ 84 h 90"/>
                <a:gd name="T70" fmla="*/ 48 w 66"/>
                <a:gd name="T71" fmla="*/ 84 h 90"/>
                <a:gd name="T72" fmla="*/ 42 w 66"/>
                <a:gd name="T73" fmla="*/ 72 h 90"/>
                <a:gd name="T74" fmla="*/ 36 w 66"/>
                <a:gd name="T75" fmla="*/ 54 h 90"/>
                <a:gd name="T76" fmla="*/ 42 w 66"/>
                <a:gd name="T77" fmla="*/ 42 h 90"/>
                <a:gd name="T78" fmla="*/ 48 w 66"/>
                <a:gd name="T79" fmla="*/ 30 h 90"/>
                <a:gd name="T80" fmla="*/ 54 w 66"/>
                <a:gd name="T81" fmla="*/ 30 h 90"/>
                <a:gd name="T82" fmla="*/ 60 w 66"/>
                <a:gd name="T83" fmla="*/ 42 h 90"/>
                <a:gd name="T84" fmla="*/ 66 w 66"/>
                <a:gd name="T85" fmla="*/ 60 h 90"/>
                <a:gd name="T86" fmla="*/ 66 w 66"/>
                <a:gd name="T87" fmla="*/ 54 h 90"/>
                <a:gd name="T88" fmla="*/ 66 w 66"/>
                <a:gd name="T89" fmla="*/ 42 h 90"/>
                <a:gd name="T90" fmla="*/ 60 w 66"/>
                <a:gd name="T91" fmla="*/ 24 h 90"/>
                <a:gd name="T92" fmla="*/ 60 w 66"/>
                <a:gd name="T93" fmla="*/ 18 h 90"/>
                <a:gd name="T94" fmla="*/ 66 w 66"/>
                <a:gd name="T95" fmla="*/ 6 h 90"/>
                <a:gd name="T96" fmla="*/ 66 w 66"/>
                <a:gd name="T97" fmla="*/ 0 h 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"/>
                <a:gd name="T148" fmla="*/ 0 h 90"/>
                <a:gd name="T149" fmla="*/ 66 w 66"/>
                <a:gd name="T150" fmla="*/ 90 h 9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" h="90">
                  <a:moveTo>
                    <a:pt x="66" y="0"/>
                  </a:moveTo>
                  <a:lnTo>
                    <a:pt x="66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54" y="6"/>
                  </a:lnTo>
                  <a:lnTo>
                    <a:pt x="48" y="12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8" y="24"/>
                  </a:lnTo>
                  <a:lnTo>
                    <a:pt x="12" y="24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6" y="24"/>
                  </a:lnTo>
                  <a:lnTo>
                    <a:pt x="42" y="24"/>
                  </a:lnTo>
                  <a:lnTo>
                    <a:pt x="36" y="30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24" y="48"/>
                  </a:lnTo>
                  <a:lnTo>
                    <a:pt x="18" y="48"/>
                  </a:lnTo>
                  <a:lnTo>
                    <a:pt x="12" y="48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6" y="54"/>
                  </a:lnTo>
                  <a:lnTo>
                    <a:pt x="12" y="54"/>
                  </a:lnTo>
                  <a:lnTo>
                    <a:pt x="18" y="54"/>
                  </a:lnTo>
                  <a:lnTo>
                    <a:pt x="24" y="54"/>
                  </a:lnTo>
                  <a:lnTo>
                    <a:pt x="30" y="48"/>
                  </a:lnTo>
                  <a:lnTo>
                    <a:pt x="24" y="54"/>
                  </a:lnTo>
                  <a:lnTo>
                    <a:pt x="18" y="60"/>
                  </a:lnTo>
                  <a:lnTo>
                    <a:pt x="12" y="72"/>
                  </a:lnTo>
                  <a:lnTo>
                    <a:pt x="12" y="90"/>
                  </a:lnTo>
                  <a:lnTo>
                    <a:pt x="12" y="84"/>
                  </a:lnTo>
                  <a:lnTo>
                    <a:pt x="18" y="84"/>
                  </a:lnTo>
                  <a:lnTo>
                    <a:pt x="18" y="78"/>
                  </a:lnTo>
                  <a:lnTo>
                    <a:pt x="24" y="72"/>
                  </a:lnTo>
                  <a:lnTo>
                    <a:pt x="24" y="66"/>
                  </a:lnTo>
                  <a:lnTo>
                    <a:pt x="30" y="60"/>
                  </a:lnTo>
                  <a:lnTo>
                    <a:pt x="30" y="54"/>
                  </a:lnTo>
                  <a:lnTo>
                    <a:pt x="36" y="60"/>
                  </a:lnTo>
                  <a:lnTo>
                    <a:pt x="36" y="66"/>
                  </a:lnTo>
                  <a:lnTo>
                    <a:pt x="42" y="78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42" y="78"/>
                  </a:lnTo>
                  <a:lnTo>
                    <a:pt x="42" y="72"/>
                  </a:lnTo>
                  <a:lnTo>
                    <a:pt x="42" y="60"/>
                  </a:lnTo>
                  <a:lnTo>
                    <a:pt x="36" y="54"/>
                  </a:lnTo>
                  <a:lnTo>
                    <a:pt x="36" y="48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36"/>
                  </a:lnTo>
                  <a:lnTo>
                    <a:pt x="60" y="42"/>
                  </a:lnTo>
                  <a:lnTo>
                    <a:pt x="66" y="54"/>
                  </a:lnTo>
                  <a:lnTo>
                    <a:pt x="66" y="60"/>
                  </a:lnTo>
                  <a:lnTo>
                    <a:pt x="66" y="54"/>
                  </a:lnTo>
                  <a:lnTo>
                    <a:pt x="66" y="42"/>
                  </a:lnTo>
                  <a:lnTo>
                    <a:pt x="60" y="30"/>
                  </a:lnTo>
                  <a:lnTo>
                    <a:pt x="60" y="24"/>
                  </a:lnTo>
                  <a:lnTo>
                    <a:pt x="54" y="18"/>
                  </a:lnTo>
                  <a:lnTo>
                    <a:pt x="60" y="18"/>
                  </a:lnTo>
                  <a:lnTo>
                    <a:pt x="60" y="12"/>
                  </a:lnTo>
                  <a:lnTo>
                    <a:pt x="66" y="6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88" name="Freeform 219"/>
            <p:cNvSpPr>
              <a:spLocks/>
            </p:cNvSpPr>
            <p:nvPr/>
          </p:nvSpPr>
          <p:spPr bwMode="auto">
            <a:xfrm>
              <a:off x="4684" y="2073"/>
              <a:ext cx="95" cy="72"/>
            </a:xfrm>
            <a:custGeom>
              <a:avLst/>
              <a:gdLst>
                <a:gd name="T0" fmla="*/ 59 w 95"/>
                <a:gd name="T1" fmla="*/ 0 h 72"/>
                <a:gd name="T2" fmla="*/ 65 w 95"/>
                <a:gd name="T3" fmla="*/ 0 h 72"/>
                <a:gd name="T4" fmla="*/ 77 w 95"/>
                <a:gd name="T5" fmla="*/ 6 h 72"/>
                <a:gd name="T6" fmla="*/ 77 w 95"/>
                <a:gd name="T7" fmla="*/ 12 h 72"/>
                <a:gd name="T8" fmla="*/ 77 w 95"/>
                <a:gd name="T9" fmla="*/ 24 h 72"/>
                <a:gd name="T10" fmla="*/ 59 w 95"/>
                <a:gd name="T11" fmla="*/ 24 h 72"/>
                <a:gd name="T12" fmla="*/ 53 w 95"/>
                <a:gd name="T13" fmla="*/ 30 h 72"/>
                <a:gd name="T14" fmla="*/ 53 w 95"/>
                <a:gd name="T15" fmla="*/ 30 h 72"/>
                <a:gd name="T16" fmla="*/ 59 w 95"/>
                <a:gd name="T17" fmla="*/ 30 h 72"/>
                <a:gd name="T18" fmla="*/ 65 w 95"/>
                <a:gd name="T19" fmla="*/ 30 h 72"/>
                <a:gd name="T20" fmla="*/ 71 w 95"/>
                <a:gd name="T21" fmla="*/ 30 h 72"/>
                <a:gd name="T22" fmla="*/ 77 w 95"/>
                <a:gd name="T23" fmla="*/ 36 h 72"/>
                <a:gd name="T24" fmla="*/ 77 w 95"/>
                <a:gd name="T25" fmla="*/ 42 h 72"/>
                <a:gd name="T26" fmla="*/ 71 w 95"/>
                <a:gd name="T27" fmla="*/ 48 h 72"/>
                <a:gd name="T28" fmla="*/ 77 w 95"/>
                <a:gd name="T29" fmla="*/ 48 h 72"/>
                <a:gd name="T30" fmla="*/ 83 w 95"/>
                <a:gd name="T31" fmla="*/ 48 h 72"/>
                <a:gd name="T32" fmla="*/ 89 w 95"/>
                <a:gd name="T33" fmla="*/ 48 h 72"/>
                <a:gd name="T34" fmla="*/ 95 w 95"/>
                <a:gd name="T35" fmla="*/ 48 h 72"/>
                <a:gd name="T36" fmla="*/ 95 w 95"/>
                <a:gd name="T37" fmla="*/ 66 h 72"/>
                <a:gd name="T38" fmla="*/ 89 w 95"/>
                <a:gd name="T39" fmla="*/ 72 h 72"/>
                <a:gd name="T40" fmla="*/ 83 w 95"/>
                <a:gd name="T41" fmla="*/ 72 h 72"/>
                <a:gd name="T42" fmla="*/ 77 w 95"/>
                <a:gd name="T43" fmla="*/ 72 h 72"/>
                <a:gd name="T44" fmla="*/ 71 w 95"/>
                <a:gd name="T45" fmla="*/ 60 h 72"/>
                <a:gd name="T46" fmla="*/ 65 w 95"/>
                <a:gd name="T47" fmla="*/ 48 h 72"/>
                <a:gd name="T48" fmla="*/ 53 w 95"/>
                <a:gd name="T49" fmla="*/ 42 h 72"/>
                <a:gd name="T50" fmla="*/ 53 w 95"/>
                <a:gd name="T51" fmla="*/ 48 h 72"/>
                <a:gd name="T52" fmla="*/ 53 w 95"/>
                <a:gd name="T53" fmla="*/ 60 h 72"/>
                <a:gd name="T54" fmla="*/ 47 w 95"/>
                <a:gd name="T55" fmla="*/ 66 h 72"/>
                <a:gd name="T56" fmla="*/ 35 w 95"/>
                <a:gd name="T57" fmla="*/ 72 h 72"/>
                <a:gd name="T58" fmla="*/ 29 w 95"/>
                <a:gd name="T59" fmla="*/ 66 h 72"/>
                <a:gd name="T60" fmla="*/ 23 w 95"/>
                <a:gd name="T61" fmla="*/ 54 h 72"/>
                <a:gd name="T62" fmla="*/ 29 w 95"/>
                <a:gd name="T63" fmla="*/ 48 h 72"/>
                <a:gd name="T64" fmla="*/ 29 w 95"/>
                <a:gd name="T65" fmla="*/ 42 h 72"/>
                <a:gd name="T66" fmla="*/ 17 w 95"/>
                <a:gd name="T67" fmla="*/ 36 h 72"/>
                <a:gd name="T68" fmla="*/ 12 w 95"/>
                <a:gd name="T69" fmla="*/ 42 h 72"/>
                <a:gd name="T70" fmla="*/ 0 w 95"/>
                <a:gd name="T71" fmla="*/ 36 h 72"/>
                <a:gd name="T72" fmla="*/ 0 w 95"/>
                <a:gd name="T73" fmla="*/ 30 h 72"/>
                <a:gd name="T74" fmla="*/ 6 w 95"/>
                <a:gd name="T75" fmla="*/ 18 h 72"/>
                <a:gd name="T76" fmla="*/ 6 w 95"/>
                <a:gd name="T77" fmla="*/ 18 h 72"/>
                <a:gd name="T78" fmla="*/ 12 w 95"/>
                <a:gd name="T79" fmla="*/ 12 h 72"/>
                <a:gd name="T80" fmla="*/ 17 w 95"/>
                <a:gd name="T81" fmla="*/ 12 h 72"/>
                <a:gd name="T82" fmla="*/ 23 w 95"/>
                <a:gd name="T83" fmla="*/ 0 h 72"/>
                <a:gd name="T84" fmla="*/ 29 w 95"/>
                <a:gd name="T85" fmla="*/ 0 h 72"/>
                <a:gd name="T86" fmla="*/ 41 w 95"/>
                <a:gd name="T87" fmla="*/ 6 h 72"/>
                <a:gd name="T88" fmla="*/ 41 w 95"/>
                <a:gd name="T89" fmla="*/ 18 h 72"/>
                <a:gd name="T90" fmla="*/ 47 w 95"/>
                <a:gd name="T91" fmla="*/ 24 h 72"/>
                <a:gd name="T92" fmla="*/ 47 w 95"/>
                <a:gd name="T93" fmla="*/ 30 h 72"/>
                <a:gd name="T94" fmla="*/ 53 w 95"/>
                <a:gd name="T95" fmla="*/ 24 h 72"/>
                <a:gd name="T96" fmla="*/ 53 w 95"/>
                <a:gd name="T97" fmla="*/ 18 h 72"/>
                <a:gd name="T98" fmla="*/ 53 w 95"/>
                <a:gd name="T99" fmla="*/ 6 h 7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5"/>
                <a:gd name="T151" fmla="*/ 0 h 72"/>
                <a:gd name="T152" fmla="*/ 95 w 95"/>
                <a:gd name="T153" fmla="*/ 72 h 7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5" h="72">
                  <a:moveTo>
                    <a:pt x="53" y="6"/>
                  </a:moveTo>
                  <a:lnTo>
                    <a:pt x="53" y="6"/>
                  </a:lnTo>
                  <a:lnTo>
                    <a:pt x="59" y="0"/>
                  </a:lnTo>
                  <a:lnTo>
                    <a:pt x="65" y="0"/>
                  </a:lnTo>
                  <a:lnTo>
                    <a:pt x="71" y="0"/>
                  </a:lnTo>
                  <a:lnTo>
                    <a:pt x="71" y="6"/>
                  </a:lnTo>
                  <a:lnTo>
                    <a:pt x="77" y="6"/>
                  </a:lnTo>
                  <a:lnTo>
                    <a:pt x="77" y="12"/>
                  </a:lnTo>
                  <a:lnTo>
                    <a:pt x="77" y="18"/>
                  </a:lnTo>
                  <a:lnTo>
                    <a:pt x="77" y="24"/>
                  </a:lnTo>
                  <a:lnTo>
                    <a:pt x="71" y="24"/>
                  </a:lnTo>
                  <a:lnTo>
                    <a:pt x="59" y="24"/>
                  </a:lnTo>
                  <a:lnTo>
                    <a:pt x="59" y="30"/>
                  </a:lnTo>
                  <a:lnTo>
                    <a:pt x="53" y="30"/>
                  </a:lnTo>
                  <a:lnTo>
                    <a:pt x="53" y="36"/>
                  </a:lnTo>
                  <a:lnTo>
                    <a:pt x="59" y="30"/>
                  </a:lnTo>
                  <a:lnTo>
                    <a:pt x="65" y="30"/>
                  </a:lnTo>
                  <a:lnTo>
                    <a:pt x="71" y="30"/>
                  </a:lnTo>
                  <a:lnTo>
                    <a:pt x="71" y="36"/>
                  </a:lnTo>
                  <a:lnTo>
                    <a:pt x="77" y="36"/>
                  </a:lnTo>
                  <a:lnTo>
                    <a:pt x="77" y="42"/>
                  </a:lnTo>
                  <a:lnTo>
                    <a:pt x="71" y="42"/>
                  </a:lnTo>
                  <a:lnTo>
                    <a:pt x="71" y="48"/>
                  </a:lnTo>
                  <a:lnTo>
                    <a:pt x="77" y="48"/>
                  </a:lnTo>
                  <a:lnTo>
                    <a:pt x="83" y="48"/>
                  </a:lnTo>
                  <a:lnTo>
                    <a:pt x="89" y="48"/>
                  </a:lnTo>
                  <a:lnTo>
                    <a:pt x="95" y="48"/>
                  </a:lnTo>
                  <a:lnTo>
                    <a:pt x="95" y="54"/>
                  </a:lnTo>
                  <a:lnTo>
                    <a:pt x="95" y="60"/>
                  </a:lnTo>
                  <a:lnTo>
                    <a:pt x="95" y="66"/>
                  </a:lnTo>
                  <a:lnTo>
                    <a:pt x="95" y="72"/>
                  </a:lnTo>
                  <a:lnTo>
                    <a:pt x="89" y="72"/>
                  </a:lnTo>
                  <a:lnTo>
                    <a:pt x="83" y="72"/>
                  </a:lnTo>
                  <a:lnTo>
                    <a:pt x="77" y="72"/>
                  </a:lnTo>
                  <a:lnTo>
                    <a:pt x="71" y="66"/>
                  </a:lnTo>
                  <a:lnTo>
                    <a:pt x="71" y="60"/>
                  </a:lnTo>
                  <a:lnTo>
                    <a:pt x="71" y="54"/>
                  </a:lnTo>
                  <a:lnTo>
                    <a:pt x="65" y="48"/>
                  </a:lnTo>
                  <a:lnTo>
                    <a:pt x="59" y="48"/>
                  </a:lnTo>
                  <a:lnTo>
                    <a:pt x="53" y="48"/>
                  </a:lnTo>
                  <a:lnTo>
                    <a:pt x="53" y="42"/>
                  </a:lnTo>
                  <a:lnTo>
                    <a:pt x="53" y="48"/>
                  </a:lnTo>
                  <a:lnTo>
                    <a:pt x="53" y="54"/>
                  </a:lnTo>
                  <a:lnTo>
                    <a:pt x="53" y="60"/>
                  </a:lnTo>
                  <a:lnTo>
                    <a:pt x="53" y="66"/>
                  </a:lnTo>
                  <a:lnTo>
                    <a:pt x="47" y="66"/>
                  </a:lnTo>
                  <a:lnTo>
                    <a:pt x="41" y="72"/>
                  </a:lnTo>
                  <a:lnTo>
                    <a:pt x="35" y="72"/>
                  </a:lnTo>
                  <a:lnTo>
                    <a:pt x="29" y="66"/>
                  </a:lnTo>
                  <a:lnTo>
                    <a:pt x="23" y="60"/>
                  </a:lnTo>
                  <a:lnTo>
                    <a:pt x="23" y="54"/>
                  </a:lnTo>
                  <a:lnTo>
                    <a:pt x="23" y="48"/>
                  </a:lnTo>
                  <a:lnTo>
                    <a:pt x="29" y="48"/>
                  </a:lnTo>
                  <a:lnTo>
                    <a:pt x="29" y="42"/>
                  </a:lnTo>
                  <a:lnTo>
                    <a:pt x="23" y="42"/>
                  </a:lnTo>
                  <a:lnTo>
                    <a:pt x="23" y="36"/>
                  </a:lnTo>
                  <a:lnTo>
                    <a:pt x="17" y="36"/>
                  </a:lnTo>
                  <a:lnTo>
                    <a:pt x="17" y="42"/>
                  </a:lnTo>
                  <a:lnTo>
                    <a:pt x="12" y="42"/>
                  </a:lnTo>
                  <a:lnTo>
                    <a:pt x="6" y="42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7" y="12"/>
                  </a:lnTo>
                  <a:lnTo>
                    <a:pt x="17" y="6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41" y="6"/>
                  </a:lnTo>
                  <a:lnTo>
                    <a:pt x="41" y="12"/>
                  </a:lnTo>
                  <a:lnTo>
                    <a:pt x="35" y="18"/>
                  </a:lnTo>
                  <a:lnTo>
                    <a:pt x="41" y="18"/>
                  </a:lnTo>
                  <a:lnTo>
                    <a:pt x="47" y="18"/>
                  </a:lnTo>
                  <a:lnTo>
                    <a:pt x="47" y="24"/>
                  </a:lnTo>
                  <a:lnTo>
                    <a:pt x="47" y="30"/>
                  </a:lnTo>
                  <a:lnTo>
                    <a:pt x="47" y="24"/>
                  </a:lnTo>
                  <a:lnTo>
                    <a:pt x="53" y="24"/>
                  </a:lnTo>
                  <a:lnTo>
                    <a:pt x="53" y="18"/>
                  </a:lnTo>
                  <a:lnTo>
                    <a:pt x="53" y="12"/>
                  </a:lnTo>
                  <a:lnTo>
                    <a:pt x="53" y="6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89" name="Freeform 220"/>
            <p:cNvSpPr>
              <a:spLocks/>
            </p:cNvSpPr>
            <p:nvPr/>
          </p:nvSpPr>
          <p:spPr bwMode="auto">
            <a:xfrm>
              <a:off x="4600" y="2001"/>
              <a:ext cx="96" cy="90"/>
            </a:xfrm>
            <a:custGeom>
              <a:avLst/>
              <a:gdLst>
                <a:gd name="T0" fmla="*/ 90 w 96"/>
                <a:gd name="T1" fmla="*/ 90 h 90"/>
                <a:gd name="T2" fmla="*/ 84 w 96"/>
                <a:gd name="T3" fmla="*/ 84 h 90"/>
                <a:gd name="T4" fmla="*/ 78 w 96"/>
                <a:gd name="T5" fmla="*/ 84 h 90"/>
                <a:gd name="T6" fmla="*/ 66 w 96"/>
                <a:gd name="T7" fmla="*/ 84 h 90"/>
                <a:gd name="T8" fmla="*/ 54 w 96"/>
                <a:gd name="T9" fmla="*/ 84 h 90"/>
                <a:gd name="T10" fmla="*/ 48 w 96"/>
                <a:gd name="T11" fmla="*/ 84 h 90"/>
                <a:gd name="T12" fmla="*/ 54 w 96"/>
                <a:gd name="T13" fmla="*/ 78 h 90"/>
                <a:gd name="T14" fmla="*/ 60 w 96"/>
                <a:gd name="T15" fmla="*/ 78 h 90"/>
                <a:gd name="T16" fmla="*/ 72 w 96"/>
                <a:gd name="T17" fmla="*/ 78 h 90"/>
                <a:gd name="T18" fmla="*/ 72 w 96"/>
                <a:gd name="T19" fmla="*/ 72 h 90"/>
                <a:gd name="T20" fmla="*/ 60 w 96"/>
                <a:gd name="T21" fmla="*/ 60 h 90"/>
                <a:gd name="T22" fmla="*/ 48 w 96"/>
                <a:gd name="T23" fmla="*/ 66 h 90"/>
                <a:gd name="T24" fmla="*/ 30 w 96"/>
                <a:gd name="T25" fmla="*/ 66 h 90"/>
                <a:gd name="T26" fmla="*/ 18 w 96"/>
                <a:gd name="T27" fmla="*/ 60 h 90"/>
                <a:gd name="T28" fmla="*/ 24 w 96"/>
                <a:gd name="T29" fmla="*/ 60 h 90"/>
                <a:gd name="T30" fmla="*/ 36 w 96"/>
                <a:gd name="T31" fmla="*/ 60 h 90"/>
                <a:gd name="T32" fmla="*/ 48 w 96"/>
                <a:gd name="T33" fmla="*/ 54 h 90"/>
                <a:gd name="T34" fmla="*/ 48 w 96"/>
                <a:gd name="T35" fmla="*/ 48 h 90"/>
                <a:gd name="T36" fmla="*/ 36 w 96"/>
                <a:gd name="T37" fmla="*/ 42 h 90"/>
                <a:gd name="T38" fmla="*/ 24 w 96"/>
                <a:gd name="T39" fmla="*/ 42 h 90"/>
                <a:gd name="T40" fmla="*/ 6 w 96"/>
                <a:gd name="T41" fmla="*/ 42 h 90"/>
                <a:gd name="T42" fmla="*/ 0 w 96"/>
                <a:gd name="T43" fmla="*/ 36 h 90"/>
                <a:gd name="T44" fmla="*/ 6 w 96"/>
                <a:gd name="T45" fmla="*/ 36 h 90"/>
                <a:gd name="T46" fmla="*/ 12 w 96"/>
                <a:gd name="T47" fmla="*/ 36 h 90"/>
                <a:gd name="T48" fmla="*/ 24 w 96"/>
                <a:gd name="T49" fmla="*/ 36 h 90"/>
                <a:gd name="T50" fmla="*/ 30 w 96"/>
                <a:gd name="T51" fmla="*/ 30 h 90"/>
                <a:gd name="T52" fmla="*/ 18 w 96"/>
                <a:gd name="T53" fmla="*/ 18 h 90"/>
                <a:gd name="T54" fmla="*/ 6 w 96"/>
                <a:gd name="T55" fmla="*/ 6 h 90"/>
                <a:gd name="T56" fmla="*/ 0 w 96"/>
                <a:gd name="T57" fmla="*/ 0 h 90"/>
                <a:gd name="T58" fmla="*/ 6 w 96"/>
                <a:gd name="T59" fmla="*/ 6 h 90"/>
                <a:gd name="T60" fmla="*/ 18 w 96"/>
                <a:gd name="T61" fmla="*/ 18 h 90"/>
                <a:gd name="T62" fmla="*/ 30 w 96"/>
                <a:gd name="T63" fmla="*/ 30 h 90"/>
                <a:gd name="T64" fmla="*/ 36 w 96"/>
                <a:gd name="T65" fmla="*/ 18 h 90"/>
                <a:gd name="T66" fmla="*/ 36 w 96"/>
                <a:gd name="T67" fmla="*/ 6 h 90"/>
                <a:gd name="T68" fmla="*/ 42 w 96"/>
                <a:gd name="T69" fmla="*/ 6 h 90"/>
                <a:gd name="T70" fmla="*/ 42 w 96"/>
                <a:gd name="T71" fmla="*/ 30 h 90"/>
                <a:gd name="T72" fmla="*/ 54 w 96"/>
                <a:gd name="T73" fmla="*/ 42 h 90"/>
                <a:gd name="T74" fmla="*/ 60 w 96"/>
                <a:gd name="T75" fmla="*/ 48 h 90"/>
                <a:gd name="T76" fmla="*/ 66 w 96"/>
                <a:gd name="T77" fmla="*/ 30 h 90"/>
                <a:gd name="T78" fmla="*/ 66 w 96"/>
                <a:gd name="T79" fmla="*/ 24 h 90"/>
                <a:gd name="T80" fmla="*/ 72 w 96"/>
                <a:gd name="T81" fmla="*/ 42 h 90"/>
                <a:gd name="T82" fmla="*/ 72 w 96"/>
                <a:gd name="T83" fmla="*/ 60 h 90"/>
                <a:gd name="T84" fmla="*/ 84 w 96"/>
                <a:gd name="T85" fmla="*/ 72 h 90"/>
                <a:gd name="T86" fmla="*/ 90 w 96"/>
                <a:gd name="T87" fmla="*/ 66 h 90"/>
                <a:gd name="T88" fmla="*/ 90 w 96"/>
                <a:gd name="T89" fmla="*/ 60 h 90"/>
                <a:gd name="T90" fmla="*/ 90 w 96"/>
                <a:gd name="T91" fmla="*/ 66 h 90"/>
                <a:gd name="T92" fmla="*/ 90 w 96"/>
                <a:gd name="T93" fmla="*/ 78 h 90"/>
                <a:gd name="T94" fmla="*/ 90 w 96"/>
                <a:gd name="T95" fmla="*/ 84 h 9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6"/>
                <a:gd name="T145" fmla="*/ 0 h 90"/>
                <a:gd name="T146" fmla="*/ 96 w 96"/>
                <a:gd name="T147" fmla="*/ 90 h 9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6" h="90">
                  <a:moveTo>
                    <a:pt x="96" y="90"/>
                  </a:moveTo>
                  <a:lnTo>
                    <a:pt x="90" y="90"/>
                  </a:lnTo>
                  <a:lnTo>
                    <a:pt x="84" y="84"/>
                  </a:lnTo>
                  <a:lnTo>
                    <a:pt x="78" y="84"/>
                  </a:lnTo>
                  <a:lnTo>
                    <a:pt x="72" y="84"/>
                  </a:lnTo>
                  <a:lnTo>
                    <a:pt x="66" y="84"/>
                  </a:lnTo>
                  <a:lnTo>
                    <a:pt x="60" y="84"/>
                  </a:lnTo>
                  <a:lnTo>
                    <a:pt x="54" y="84"/>
                  </a:lnTo>
                  <a:lnTo>
                    <a:pt x="48" y="84"/>
                  </a:lnTo>
                  <a:lnTo>
                    <a:pt x="48" y="78"/>
                  </a:lnTo>
                  <a:lnTo>
                    <a:pt x="54" y="78"/>
                  </a:lnTo>
                  <a:lnTo>
                    <a:pt x="60" y="78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72" y="72"/>
                  </a:lnTo>
                  <a:lnTo>
                    <a:pt x="66" y="66"/>
                  </a:lnTo>
                  <a:lnTo>
                    <a:pt x="60" y="66"/>
                  </a:lnTo>
                  <a:lnTo>
                    <a:pt x="60" y="60"/>
                  </a:lnTo>
                  <a:lnTo>
                    <a:pt x="54" y="60"/>
                  </a:lnTo>
                  <a:lnTo>
                    <a:pt x="48" y="66"/>
                  </a:lnTo>
                  <a:lnTo>
                    <a:pt x="42" y="66"/>
                  </a:lnTo>
                  <a:lnTo>
                    <a:pt x="36" y="66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24" y="60"/>
                  </a:lnTo>
                  <a:lnTo>
                    <a:pt x="18" y="60"/>
                  </a:lnTo>
                  <a:lnTo>
                    <a:pt x="24" y="54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2" y="60"/>
                  </a:lnTo>
                  <a:lnTo>
                    <a:pt x="48" y="54"/>
                  </a:lnTo>
                  <a:lnTo>
                    <a:pt x="54" y="54"/>
                  </a:lnTo>
                  <a:lnTo>
                    <a:pt x="48" y="48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0" y="42"/>
                  </a:lnTo>
                  <a:lnTo>
                    <a:pt x="24" y="42"/>
                  </a:lnTo>
                  <a:lnTo>
                    <a:pt x="18" y="42"/>
                  </a:lnTo>
                  <a:lnTo>
                    <a:pt x="12" y="42"/>
                  </a:lnTo>
                  <a:lnTo>
                    <a:pt x="6" y="42"/>
                  </a:lnTo>
                  <a:lnTo>
                    <a:pt x="6" y="36"/>
                  </a:lnTo>
                  <a:lnTo>
                    <a:pt x="0" y="36"/>
                  </a:lnTo>
                  <a:lnTo>
                    <a:pt x="6" y="36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4" y="36"/>
                  </a:lnTo>
                  <a:lnTo>
                    <a:pt x="30" y="36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36" y="24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6" y="6"/>
                  </a:lnTo>
                  <a:lnTo>
                    <a:pt x="42" y="6"/>
                  </a:lnTo>
                  <a:lnTo>
                    <a:pt x="42" y="18"/>
                  </a:lnTo>
                  <a:lnTo>
                    <a:pt x="42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8" y="36"/>
                  </a:lnTo>
                  <a:lnTo>
                    <a:pt x="54" y="42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6" y="42"/>
                  </a:lnTo>
                  <a:lnTo>
                    <a:pt x="66" y="36"/>
                  </a:lnTo>
                  <a:lnTo>
                    <a:pt x="66" y="30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72" y="36"/>
                  </a:lnTo>
                  <a:lnTo>
                    <a:pt x="72" y="42"/>
                  </a:lnTo>
                  <a:lnTo>
                    <a:pt x="72" y="48"/>
                  </a:lnTo>
                  <a:lnTo>
                    <a:pt x="66" y="54"/>
                  </a:lnTo>
                  <a:lnTo>
                    <a:pt x="72" y="60"/>
                  </a:lnTo>
                  <a:lnTo>
                    <a:pt x="78" y="66"/>
                  </a:lnTo>
                  <a:lnTo>
                    <a:pt x="84" y="72"/>
                  </a:lnTo>
                  <a:lnTo>
                    <a:pt x="84" y="66"/>
                  </a:lnTo>
                  <a:lnTo>
                    <a:pt x="90" y="66"/>
                  </a:lnTo>
                  <a:lnTo>
                    <a:pt x="90" y="60"/>
                  </a:lnTo>
                  <a:lnTo>
                    <a:pt x="96" y="60"/>
                  </a:lnTo>
                  <a:lnTo>
                    <a:pt x="90" y="66"/>
                  </a:lnTo>
                  <a:lnTo>
                    <a:pt x="90" y="72"/>
                  </a:lnTo>
                  <a:lnTo>
                    <a:pt x="90" y="78"/>
                  </a:lnTo>
                  <a:lnTo>
                    <a:pt x="90" y="84"/>
                  </a:lnTo>
                  <a:lnTo>
                    <a:pt x="96" y="9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90" name="Freeform 221"/>
            <p:cNvSpPr>
              <a:spLocks/>
            </p:cNvSpPr>
            <p:nvPr/>
          </p:nvSpPr>
          <p:spPr bwMode="auto">
            <a:xfrm>
              <a:off x="4719" y="1977"/>
              <a:ext cx="78" cy="102"/>
            </a:xfrm>
            <a:custGeom>
              <a:avLst/>
              <a:gdLst>
                <a:gd name="T0" fmla="*/ 18 w 78"/>
                <a:gd name="T1" fmla="*/ 102 h 102"/>
                <a:gd name="T2" fmla="*/ 12 w 78"/>
                <a:gd name="T3" fmla="*/ 90 h 102"/>
                <a:gd name="T4" fmla="*/ 6 w 78"/>
                <a:gd name="T5" fmla="*/ 84 h 102"/>
                <a:gd name="T6" fmla="*/ 0 w 78"/>
                <a:gd name="T7" fmla="*/ 72 h 102"/>
                <a:gd name="T8" fmla="*/ 6 w 78"/>
                <a:gd name="T9" fmla="*/ 60 h 102"/>
                <a:gd name="T10" fmla="*/ 6 w 78"/>
                <a:gd name="T11" fmla="*/ 60 h 102"/>
                <a:gd name="T12" fmla="*/ 6 w 78"/>
                <a:gd name="T13" fmla="*/ 72 h 102"/>
                <a:gd name="T14" fmla="*/ 12 w 78"/>
                <a:gd name="T15" fmla="*/ 90 h 102"/>
                <a:gd name="T16" fmla="*/ 24 w 78"/>
                <a:gd name="T17" fmla="*/ 90 h 102"/>
                <a:gd name="T18" fmla="*/ 24 w 78"/>
                <a:gd name="T19" fmla="*/ 90 h 102"/>
                <a:gd name="T20" fmla="*/ 24 w 78"/>
                <a:gd name="T21" fmla="*/ 78 h 102"/>
                <a:gd name="T22" fmla="*/ 18 w 78"/>
                <a:gd name="T23" fmla="*/ 54 h 102"/>
                <a:gd name="T24" fmla="*/ 18 w 78"/>
                <a:gd name="T25" fmla="*/ 48 h 102"/>
                <a:gd name="T26" fmla="*/ 24 w 78"/>
                <a:gd name="T27" fmla="*/ 42 h 102"/>
                <a:gd name="T28" fmla="*/ 24 w 78"/>
                <a:gd name="T29" fmla="*/ 54 h 102"/>
                <a:gd name="T30" fmla="*/ 24 w 78"/>
                <a:gd name="T31" fmla="*/ 72 h 102"/>
                <a:gd name="T32" fmla="*/ 30 w 78"/>
                <a:gd name="T33" fmla="*/ 72 h 102"/>
                <a:gd name="T34" fmla="*/ 36 w 78"/>
                <a:gd name="T35" fmla="*/ 60 h 102"/>
                <a:gd name="T36" fmla="*/ 36 w 78"/>
                <a:gd name="T37" fmla="*/ 48 h 102"/>
                <a:gd name="T38" fmla="*/ 36 w 78"/>
                <a:gd name="T39" fmla="*/ 24 h 102"/>
                <a:gd name="T40" fmla="*/ 42 w 78"/>
                <a:gd name="T41" fmla="*/ 12 h 102"/>
                <a:gd name="T42" fmla="*/ 42 w 78"/>
                <a:gd name="T43" fmla="*/ 12 h 102"/>
                <a:gd name="T44" fmla="*/ 42 w 78"/>
                <a:gd name="T45" fmla="*/ 24 h 102"/>
                <a:gd name="T46" fmla="*/ 42 w 78"/>
                <a:gd name="T47" fmla="*/ 42 h 102"/>
                <a:gd name="T48" fmla="*/ 48 w 78"/>
                <a:gd name="T49" fmla="*/ 42 h 102"/>
                <a:gd name="T50" fmla="*/ 54 w 78"/>
                <a:gd name="T51" fmla="*/ 30 h 102"/>
                <a:gd name="T52" fmla="*/ 54 w 78"/>
                <a:gd name="T53" fmla="*/ 18 h 102"/>
                <a:gd name="T54" fmla="*/ 60 w 78"/>
                <a:gd name="T55" fmla="*/ 6 h 102"/>
                <a:gd name="T56" fmla="*/ 66 w 78"/>
                <a:gd name="T57" fmla="*/ 0 h 102"/>
                <a:gd name="T58" fmla="*/ 72 w 78"/>
                <a:gd name="T59" fmla="*/ 0 h 102"/>
                <a:gd name="T60" fmla="*/ 66 w 78"/>
                <a:gd name="T61" fmla="*/ 12 h 102"/>
                <a:gd name="T62" fmla="*/ 54 w 78"/>
                <a:gd name="T63" fmla="*/ 24 h 102"/>
                <a:gd name="T64" fmla="*/ 54 w 78"/>
                <a:gd name="T65" fmla="*/ 36 h 102"/>
                <a:gd name="T66" fmla="*/ 48 w 78"/>
                <a:gd name="T67" fmla="*/ 48 h 102"/>
                <a:gd name="T68" fmla="*/ 54 w 78"/>
                <a:gd name="T69" fmla="*/ 48 h 102"/>
                <a:gd name="T70" fmla="*/ 60 w 78"/>
                <a:gd name="T71" fmla="*/ 48 h 102"/>
                <a:gd name="T72" fmla="*/ 66 w 78"/>
                <a:gd name="T73" fmla="*/ 42 h 102"/>
                <a:gd name="T74" fmla="*/ 72 w 78"/>
                <a:gd name="T75" fmla="*/ 36 h 102"/>
                <a:gd name="T76" fmla="*/ 78 w 78"/>
                <a:gd name="T77" fmla="*/ 36 h 102"/>
                <a:gd name="T78" fmla="*/ 78 w 78"/>
                <a:gd name="T79" fmla="*/ 36 h 102"/>
                <a:gd name="T80" fmla="*/ 72 w 78"/>
                <a:gd name="T81" fmla="*/ 42 h 102"/>
                <a:gd name="T82" fmla="*/ 66 w 78"/>
                <a:gd name="T83" fmla="*/ 48 h 102"/>
                <a:gd name="T84" fmla="*/ 60 w 78"/>
                <a:gd name="T85" fmla="*/ 54 h 102"/>
                <a:gd name="T86" fmla="*/ 48 w 78"/>
                <a:gd name="T87" fmla="*/ 54 h 102"/>
                <a:gd name="T88" fmla="*/ 42 w 78"/>
                <a:gd name="T89" fmla="*/ 60 h 102"/>
                <a:gd name="T90" fmla="*/ 36 w 78"/>
                <a:gd name="T91" fmla="*/ 78 h 102"/>
                <a:gd name="T92" fmla="*/ 36 w 78"/>
                <a:gd name="T93" fmla="*/ 84 h 102"/>
                <a:gd name="T94" fmla="*/ 48 w 78"/>
                <a:gd name="T95" fmla="*/ 84 h 102"/>
                <a:gd name="T96" fmla="*/ 54 w 78"/>
                <a:gd name="T97" fmla="*/ 84 h 102"/>
                <a:gd name="T98" fmla="*/ 60 w 78"/>
                <a:gd name="T99" fmla="*/ 78 h 102"/>
                <a:gd name="T100" fmla="*/ 66 w 78"/>
                <a:gd name="T101" fmla="*/ 72 h 102"/>
                <a:gd name="T102" fmla="*/ 66 w 78"/>
                <a:gd name="T103" fmla="*/ 72 h 102"/>
                <a:gd name="T104" fmla="*/ 66 w 78"/>
                <a:gd name="T105" fmla="*/ 78 h 102"/>
                <a:gd name="T106" fmla="*/ 54 w 78"/>
                <a:gd name="T107" fmla="*/ 84 h 102"/>
                <a:gd name="T108" fmla="*/ 48 w 78"/>
                <a:gd name="T109" fmla="*/ 90 h 102"/>
                <a:gd name="T110" fmla="*/ 36 w 78"/>
                <a:gd name="T111" fmla="*/ 90 h 102"/>
                <a:gd name="T112" fmla="*/ 30 w 78"/>
                <a:gd name="T113" fmla="*/ 90 h 102"/>
                <a:gd name="T114" fmla="*/ 30 w 78"/>
                <a:gd name="T115" fmla="*/ 96 h 102"/>
                <a:gd name="T116" fmla="*/ 24 w 78"/>
                <a:gd name="T117" fmla="*/ 96 h 102"/>
                <a:gd name="T118" fmla="*/ 18 w 78"/>
                <a:gd name="T119" fmla="*/ 102 h 10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8"/>
                <a:gd name="T181" fmla="*/ 0 h 102"/>
                <a:gd name="T182" fmla="*/ 78 w 78"/>
                <a:gd name="T183" fmla="*/ 102 h 10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8" h="102">
                  <a:moveTo>
                    <a:pt x="18" y="102"/>
                  </a:moveTo>
                  <a:lnTo>
                    <a:pt x="18" y="102"/>
                  </a:lnTo>
                  <a:lnTo>
                    <a:pt x="12" y="96"/>
                  </a:lnTo>
                  <a:lnTo>
                    <a:pt x="12" y="90"/>
                  </a:lnTo>
                  <a:lnTo>
                    <a:pt x="6" y="90"/>
                  </a:lnTo>
                  <a:lnTo>
                    <a:pt x="6" y="84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6" y="72"/>
                  </a:lnTo>
                  <a:lnTo>
                    <a:pt x="12" y="84"/>
                  </a:lnTo>
                  <a:lnTo>
                    <a:pt x="12" y="90"/>
                  </a:lnTo>
                  <a:lnTo>
                    <a:pt x="18" y="96"/>
                  </a:lnTo>
                  <a:lnTo>
                    <a:pt x="24" y="90"/>
                  </a:lnTo>
                  <a:lnTo>
                    <a:pt x="24" y="84"/>
                  </a:lnTo>
                  <a:lnTo>
                    <a:pt x="24" y="78"/>
                  </a:lnTo>
                  <a:lnTo>
                    <a:pt x="18" y="66"/>
                  </a:lnTo>
                  <a:lnTo>
                    <a:pt x="18" y="54"/>
                  </a:lnTo>
                  <a:lnTo>
                    <a:pt x="18" y="48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24" y="54"/>
                  </a:lnTo>
                  <a:lnTo>
                    <a:pt x="24" y="66"/>
                  </a:lnTo>
                  <a:lnTo>
                    <a:pt x="24" y="72"/>
                  </a:lnTo>
                  <a:lnTo>
                    <a:pt x="30" y="78"/>
                  </a:lnTo>
                  <a:lnTo>
                    <a:pt x="30" y="72"/>
                  </a:lnTo>
                  <a:lnTo>
                    <a:pt x="36" y="66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6" y="48"/>
                  </a:lnTo>
                  <a:lnTo>
                    <a:pt x="36" y="36"/>
                  </a:lnTo>
                  <a:lnTo>
                    <a:pt x="36" y="24"/>
                  </a:lnTo>
                  <a:lnTo>
                    <a:pt x="36" y="12"/>
                  </a:lnTo>
                  <a:lnTo>
                    <a:pt x="42" y="12"/>
                  </a:lnTo>
                  <a:lnTo>
                    <a:pt x="42" y="18"/>
                  </a:lnTo>
                  <a:lnTo>
                    <a:pt x="42" y="24"/>
                  </a:lnTo>
                  <a:lnTo>
                    <a:pt x="42" y="36"/>
                  </a:lnTo>
                  <a:lnTo>
                    <a:pt x="42" y="42"/>
                  </a:lnTo>
                  <a:lnTo>
                    <a:pt x="42" y="48"/>
                  </a:lnTo>
                  <a:lnTo>
                    <a:pt x="48" y="42"/>
                  </a:lnTo>
                  <a:lnTo>
                    <a:pt x="48" y="36"/>
                  </a:lnTo>
                  <a:lnTo>
                    <a:pt x="54" y="30"/>
                  </a:lnTo>
                  <a:lnTo>
                    <a:pt x="54" y="24"/>
                  </a:lnTo>
                  <a:lnTo>
                    <a:pt x="54" y="18"/>
                  </a:lnTo>
                  <a:lnTo>
                    <a:pt x="60" y="12"/>
                  </a:lnTo>
                  <a:lnTo>
                    <a:pt x="60" y="6"/>
                  </a:lnTo>
                  <a:lnTo>
                    <a:pt x="66" y="6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60" y="18"/>
                  </a:lnTo>
                  <a:lnTo>
                    <a:pt x="54" y="24"/>
                  </a:lnTo>
                  <a:lnTo>
                    <a:pt x="54" y="30"/>
                  </a:lnTo>
                  <a:lnTo>
                    <a:pt x="54" y="36"/>
                  </a:lnTo>
                  <a:lnTo>
                    <a:pt x="54" y="42"/>
                  </a:lnTo>
                  <a:lnTo>
                    <a:pt x="48" y="48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6" y="42"/>
                  </a:lnTo>
                  <a:lnTo>
                    <a:pt x="72" y="42"/>
                  </a:lnTo>
                  <a:lnTo>
                    <a:pt x="72" y="36"/>
                  </a:lnTo>
                  <a:lnTo>
                    <a:pt x="78" y="36"/>
                  </a:lnTo>
                  <a:lnTo>
                    <a:pt x="72" y="42"/>
                  </a:lnTo>
                  <a:lnTo>
                    <a:pt x="72" y="48"/>
                  </a:lnTo>
                  <a:lnTo>
                    <a:pt x="66" y="48"/>
                  </a:lnTo>
                  <a:lnTo>
                    <a:pt x="60" y="48"/>
                  </a:lnTo>
                  <a:lnTo>
                    <a:pt x="60" y="54"/>
                  </a:lnTo>
                  <a:lnTo>
                    <a:pt x="54" y="54"/>
                  </a:lnTo>
                  <a:lnTo>
                    <a:pt x="48" y="54"/>
                  </a:lnTo>
                  <a:lnTo>
                    <a:pt x="42" y="60"/>
                  </a:lnTo>
                  <a:lnTo>
                    <a:pt x="42" y="66"/>
                  </a:lnTo>
                  <a:lnTo>
                    <a:pt x="36" y="78"/>
                  </a:lnTo>
                  <a:lnTo>
                    <a:pt x="36" y="84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60" y="78"/>
                  </a:lnTo>
                  <a:lnTo>
                    <a:pt x="60" y="72"/>
                  </a:lnTo>
                  <a:lnTo>
                    <a:pt x="66" y="72"/>
                  </a:lnTo>
                  <a:lnTo>
                    <a:pt x="66" y="78"/>
                  </a:lnTo>
                  <a:lnTo>
                    <a:pt x="60" y="84"/>
                  </a:lnTo>
                  <a:lnTo>
                    <a:pt x="54" y="84"/>
                  </a:lnTo>
                  <a:lnTo>
                    <a:pt x="54" y="90"/>
                  </a:lnTo>
                  <a:lnTo>
                    <a:pt x="48" y="90"/>
                  </a:lnTo>
                  <a:lnTo>
                    <a:pt x="42" y="90"/>
                  </a:lnTo>
                  <a:lnTo>
                    <a:pt x="36" y="90"/>
                  </a:lnTo>
                  <a:lnTo>
                    <a:pt x="30" y="90"/>
                  </a:lnTo>
                  <a:lnTo>
                    <a:pt x="30" y="96"/>
                  </a:lnTo>
                  <a:lnTo>
                    <a:pt x="24" y="96"/>
                  </a:lnTo>
                  <a:lnTo>
                    <a:pt x="18" y="102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91" name="Freeform 222"/>
            <p:cNvSpPr>
              <a:spLocks/>
            </p:cNvSpPr>
            <p:nvPr/>
          </p:nvSpPr>
          <p:spPr bwMode="auto">
            <a:xfrm>
              <a:off x="4755" y="2091"/>
              <a:ext cx="120" cy="54"/>
            </a:xfrm>
            <a:custGeom>
              <a:avLst/>
              <a:gdLst>
                <a:gd name="T0" fmla="*/ 6 w 120"/>
                <a:gd name="T1" fmla="*/ 18 h 54"/>
                <a:gd name="T2" fmla="*/ 6 w 120"/>
                <a:gd name="T3" fmla="*/ 18 h 54"/>
                <a:gd name="T4" fmla="*/ 6 w 120"/>
                <a:gd name="T5" fmla="*/ 18 h 54"/>
                <a:gd name="T6" fmla="*/ 18 w 120"/>
                <a:gd name="T7" fmla="*/ 18 h 54"/>
                <a:gd name="T8" fmla="*/ 30 w 120"/>
                <a:gd name="T9" fmla="*/ 24 h 54"/>
                <a:gd name="T10" fmla="*/ 36 w 120"/>
                <a:gd name="T11" fmla="*/ 24 h 54"/>
                <a:gd name="T12" fmla="*/ 42 w 120"/>
                <a:gd name="T13" fmla="*/ 24 h 54"/>
                <a:gd name="T14" fmla="*/ 42 w 120"/>
                <a:gd name="T15" fmla="*/ 30 h 54"/>
                <a:gd name="T16" fmla="*/ 48 w 120"/>
                <a:gd name="T17" fmla="*/ 42 h 54"/>
                <a:gd name="T18" fmla="*/ 54 w 120"/>
                <a:gd name="T19" fmla="*/ 48 h 54"/>
                <a:gd name="T20" fmla="*/ 60 w 120"/>
                <a:gd name="T21" fmla="*/ 48 h 54"/>
                <a:gd name="T22" fmla="*/ 60 w 120"/>
                <a:gd name="T23" fmla="*/ 48 h 54"/>
                <a:gd name="T24" fmla="*/ 54 w 120"/>
                <a:gd name="T25" fmla="*/ 42 h 54"/>
                <a:gd name="T26" fmla="*/ 48 w 120"/>
                <a:gd name="T27" fmla="*/ 30 h 54"/>
                <a:gd name="T28" fmla="*/ 48 w 120"/>
                <a:gd name="T29" fmla="*/ 24 h 54"/>
                <a:gd name="T30" fmla="*/ 54 w 120"/>
                <a:gd name="T31" fmla="*/ 24 h 54"/>
                <a:gd name="T32" fmla="*/ 60 w 120"/>
                <a:gd name="T33" fmla="*/ 30 h 54"/>
                <a:gd name="T34" fmla="*/ 66 w 120"/>
                <a:gd name="T35" fmla="*/ 30 h 54"/>
                <a:gd name="T36" fmla="*/ 72 w 120"/>
                <a:gd name="T37" fmla="*/ 30 h 54"/>
                <a:gd name="T38" fmla="*/ 72 w 120"/>
                <a:gd name="T39" fmla="*/ 36 h 54"/>
                <a:gd name="T40" fmla="*/ 78 w 120"/>
                <a:gd name="T41" fmla="*/ 48 h 54"/>
                <a:gd name="T42" fmla="*/ 84 w 120"/>
                <a:gd name="T43" fmla="*/ 48 h 54"/>
                <a:gd name="T44" fmla="*/ 96 w 120"/>
                <a:gd name="T45" fmla="*/ 54 h 54"/>
                <a:gd name="T46" fmla="*/ 96 w 120"/>
                <a:gd name="T47" fmla="*/ 54 h 54"/>
                <a:gd name="T48" fmla="*/ 90 w 120"/>
                <a:gd name="T49" fmla="*/ 48 h 54"/>
                <a:gd name="T50" fmla="*/ 84 w 120"/>
                <a:gd name="T51" fmla="*/ 42 h 54"/>
                <a:gd name="T52" fmla="*/ 78 w 120"/>
                <a:gd name="T53" fmla="*/ 36 h 54"/>
                <a:gd name="T54" fmla="*/ 78 w 120"/>
                <a:gd name="T55" fmla="*/ 36 h 54"/>
                <a:gd name="T56" fmla="*/ 78 w 120"/>
                <a:gd name="T57" fmla="*/ 36 h 54"/>
                <a:gd name="T58" fmla="*/ 90 w 120"/>
                <a:gd name="T59" fmla="*/ 36 h 54"/>
                <a:gd name="T60" fmla="*/ 108 w 120"/>
                <a:gd name="T61" fmla="*/ 42 h 54"/>
                <a:gd name="T62" fmla="*/ 114 w 120"/>
                <a:gd name="T63" fmla="*/ 42 h 54"/>
                <a:gd name="T64" fmla="*/ 120 w 120"/>
                <a:gd name="T65" fmla="*/ 42 h 54"/>
                <a:gd name="T66" fmla="*/ 120 w 120"/>
                <a:gd name="T67" fmla="*/ 36 h 54"/>
                <a:gd name="T68" fmla="*/ 114 w 120"/>
                <a:gd name="T69" fmla="*/ 36 h 54"/>
                <a:gd name="T70" fmla="*/ 102 w 120"/>
                <a:gd name="T71" fmla="*/ 36 h 54"/>
                <a:gd name="T72" fmla="*/ 90 w 120"/>
                <a:gd name="T73" fmla="*/ 30 h 54"/>
                <a:gd name="T74" fmla="*/ 84 w 120"/>
                <a:gd name="T75" fmla="*/ 30 h 54"/>
                <a:gd name="T76" fmla="*/ 84 w 120"/>
                <a:gd name="T77" fmla="*/ 24 h 54"/>
                <a:gd name="T78" fmla="*/ 90 w 120"/>
                <a:gd name="T79" fmla="*/ 18 h 54"/>
                <a:gd name="T80" fmla="*/ 96 w 120"/>
                <a:gd name="T81" fmla="*/ 18 h 54"/>
                <a:gd name="T82" fmla="*/ 96 w 120"/>
                <a:gd name="T83" fmla="*/ 18 h 54"/>
                <a:gd name="T84" fmla="*/ 90 w 120"/>
                <a:gd name="T85" fmla="*/ 12 h 54"/>
                <a:gd name="T86" fmla="*/ 84 w 120"/>
                <a:gd name="T87" fmla="*/ 12 h 54"/>
                <a:gd name="T88" fmla="*/ 78 w 120"/>
                <a:gd name="T89" fmla="*/ 18 h 54"/>
                <a:gd name="T90" fmla="*/ 78 w 120"/>
                <a:gd name="T91" fmla="*/ 18 h 54"/>
                <a:gd name="T92" fmla="*/ 72 w 120"/>
                <a:gd name="T93" fmla="*/ 24 h 54"/>
                <a:gd name="T94" fmla="*/ 66 w 120"/>
                <a:gd name="T95" fmla="*/ 24 h 54"/>
                <a:gd name="T96" fmla="*/ 60 w 120"/>
                <a:gd name="T97" fmla="*/ 18 h 54"/>
                <a:gd name="T98" fmla="*/ 54 w 120"/>
                <a:gd name="T99" fmla="*/ 18 h 54"/>
                <a:gd name="T100" fmla="*/ 48 w 120"/>
                <a:gd name="T101" fmla="*/ 18 h 54"/>
                <a:gd name="T102" fmla="*/ 54 w 120"/>
                <a:gd name="T103" fmla="*/ 6 h 54"/>
                <a:gd name="T104" fmla="*/ 66 w 120"/>
                <a:gd name="T105" fmla="*/ 0 h 54"/>
                <a:gd name="T106" fmla="*/ 66 w 120"/>
                <a:gd name="T107" fmla="*/ 0 h 54"/>
                <a:gd name="T108" fmla="*/ 60 w 120"/>
                <a:gd name="T109" fmla="*/ 0 h 54"/>
                <a:gd name="T110" fmla="*/ 54 w 120"/>
                <a:gd name="T111" fmla="*/ 6 h 54"/>
                <a:gd name="T112" fmla="*/ 42 w 120"/>
                <a:gd name="T113" fmla="*/ 6 h 54"/>
                <a:gd name="T114" fmla="*/ 42 w 120"/>
                <a:gd name="T115" fmla="*/ 12 h 54"/>
                <a:gd name="T116" fmla="*/ 36 w 120"/>
                <a:gd name="T117" fmla="*/ 18 h 54"/>
                <a:gd name="T118" fmla="*/ 24 w 120"/>
                <a:gd name="T119" fmla="*/ 18 h 54"/>
                <a:gd name="T120" fmla="*/ 12 w 120"/>
                <a:gd name="T121" fmla="*/ 18 h 54"/>
                <a:gd name="T122" fmla="*/ 6 w 120"/>
                <a:gd name="T123" fmla="*/ 18 h 5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0"/>
                <a:gd name="T187" fmla="*/ 0 h 54"/>
                <a:gd name="T188" fmla="*/ 120 w 120"/>
                <a:gd name="T189" fmla="*/ 54 h 5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0" h="54">
                  <a:moveTo>
                    <a:pt x="0" y="18"/>
                  </a:moveTo>
                  <a:lnTo>
                    <a:pt x="6" y="18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24"/>
                  </a:lnTo>
                  <a:lnTo>
                    <a:pt x="36" y="24"/>
                  </a:lnTo>
                  <a:lnTo>
                    <a:pt x="42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54" y="42"/>
                  </a:lnTo>
                  <a:lnTo>
                    <a:pt x="48" y="36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0" y="30"/>
                  </a:lnTo>
                  <a:lnTo>
                    <a:pt x="66" y="30"/>
                  </a:lnTo>
                  <a:lnTo>
                    <a:pt x="72" y="30"/>
                  </a:lnTo>
                  <a:lnTo>
                    <a:pt x="72" y="36"/>
                  </a:lnTo>
                  <a:lnTo>
                    <a:pt x="78" y="42"/>
                  </a:lnTo>
                  <a:lnTo>
                    <a:pt x="78" y="48"/>
                  </a:lnTo>
                  <a:lnTo>
                    <a:pt x="84" y="48"/>
                  </a:lnTo>
                  <a:lnTo>
                    <a:pt x="90" y="54"/>
                  </a:lnTo>
                  <a:lnTo>
                    <a:pt x="96" y="54"/>
                  </a:lnTo>
                  <a:lnTo>
                    <a:pt x="90" y="48"/>
                  </a:lnTo>
                  <a:lnTo>
                    <a:pt x="84" y="42"/>
                  </a:lnTo>
                  <a:lnTo>
                    <a:pt x="78" y="36"/>
                  </a:lnTo>
                  <a:lnTo>
                    <a:pt x="78" y="30"/>
                  </a:lnTo>
                  <a:lnTo>
                    <a:pt x="78" y="36"/>
                  </a:lnTo>
                  <a:lnTo>
                    <a:pt x="84" y="36"/>
                  </a:lnTo>
                  <a:lnTo>
                    <a:pt x="90" y="36"/>
                  </a:lnTo>
                  <a:lnTo>
                    <a:pt x="96" y="36"/>
                  </a:lnTo>
                  <a:lnTo>
                    <a:pt x="108" y="42"/>
                  </a:lnTo>
                  <a:lnTo>
                    <a:pt x="114" y="42"/>
                  </a:lnTo>
                  <a:lnTo>
                    <a:pt x="120" y="42"/>
                  </a:lnTo>
                  <a:lnTo>
                    <a:pt x="120" y="36"/>
                  </a:lnTo>
                  <a:lnTo>
                    <a:pt x="114" y="36"/>
                  </a:lnTo>
                  <a:lnTo>
                    <a:pt x="108" y="36"/>
                  </a:lnTo>
                  <a:lnTo>
                    <a:pt x="102" y="36"/>
                  </a:lnTo>
                  <a:lnTo>
                    <a:pt x="96" y="30"/>
                  </a:lnTo>
                  <a:lnTo>
                    <a:pt x="90" y="30"/>
                  </a:lnTo>
                  <a:lnTo>
                    <a:pt x="84" y="30"/>
                  </a:lnTo>
                  <a:lnTo>
                    <a:pt x="78" y="24"/>
                  </a:lnTo>
                  <a:lnTo>
                    <a:pt x="84" y="24"/>
                  </a:lnTo>
                  <a:lnTo>
                    <a:pt x="90" y="18"/>
                  </a:lnTo>
                  <a:lnTo>
                    <a:pt x="96" y="18"/>
                  </a:lnTo>
                  <a:lnTo>
                    <a:pt x="96" y="12"/>
                  </a:lnTo>
                  <a:lnTo>
                    <a:pt x="90" y="12"/>
                  </a:lnTo>
                  <a:lnTo>
                    <a:pt x="84" y="12"/>
                  </a:lnTo>
                  <a:lnTo>
                    <a:pt x="84" y="18"/>
                  </a:lnTo>
                  <a:lnTo>
                    <a:pt x="78" y="18"/>
                  </a:lnTo>
                  <a:lnTo>
                    <a:pt x="72" y="24"/>
                  </a:lnTo>
                  <a:lnTo>
                    <a:pt x="66" y="24"/>
                  </a:lnTo>
                  <a:lnTo>
                    <a:pt x="60" y="24"/>
                  </a:lnTo>
                  <a:lnTo>
                    <a:pt x="60" y="18"/>
                  </a:lnTo>
                  <a:lnTo>
                    <a:pt x="54" y="18"/>
                  </a:lnTo>
                  <a:lnTo>
                    <a:pt x="48" y="18"/>
                  </a:lnTo>
                  <a:lnTo>
                    <a:pt x="54" y="12"/>
                  </a:lnTo>
                  <a:lnTo>
                    <a:pt x="54" y="6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54" y="6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42" y="12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92" name="Freeform 223"/>
            <p:cNvSpPr>
              <a:spLocks/>
            </p:cNvSpPr>
            <p:nvPr/>
          </p:nvSpPr>
          <p:spPr bwMode="auto">
            <a:xfrm>
              <a:off x="4743" y="2139"/>
              <a:ext cx="102" cy="107"/>
            </a:xfrm>
            <a:custGeom>
              <a:avLst/>
              <a:gdLst>
                <a:gd name="T0" fmla="*/ 6 w 102"/>
                <a:gd name="T1" fmla="*/ 6 h 107"/>
                <a:gd name="T2" fmla="*/ 18 w 102"/>
                <a:gd name="T3" fmla="*/ 12 h 107"/>
                <a:gd name="T4" fmla="*/ 18 w 102"/>
                <a:gd name="T5" fmla="*/ 23 h 107"/>
                <a:gd name="T6" fmla="*/ 18 w 102"/>
                <a:gd name="T7" fmla="*/ 47 h 107"/>
                <a:gd name="T8" fmla="*/ 18 w 102"/>
                <a:gd name="T9" fmla="*/ 47 h 107"/>
                <a:gd name="T10" fmla="*/ 24 w 102"/>
                <a:gd name="T11" fmla="*/ 29 h 107"/>
                <a:gd name="T12" fmla="*/ 24 w 102"/>
                <a:gd name="T13" fmla="*/ 23 h 107"/>
                <a:gd name="T14" fmla="*/ 30 w 102"/>
                <a:gd name="T15" fmla="*/ 23 h 107"/>
                <a:gd name="T16" fmla="*/ 36 w 102"/>
                <a:gd name="T17" fmla="*/ 29 h 107"/>
                <a:gd name="T18" fmla="*/ 42 w 102"/>
                <a:gd name="T19" fmla="*/ 41 h 107"/>
                <a:gd name="T20" fmla="*/ 48 w 102"/>
                <a:gd name="T21" fmla="*/ 53 h 107"/>
                <a:gd name="T22" fmla="*/ 48 w 102"/>
                <a:gd name="T23" fmla="*/ 71 h 107"/>
                <a:gd name="T24" fmla="*/ 48 w 102"/>
                <a:gd name="T25" fmla="*/ 71 h 107"/>
                <a:gd name="T26" fmla="*/ 54 w 102"/>
                <a:gd name="T27" fmla="*/ 53 h 107"/>
                <a:gd name="T28" fmla="*/ 60 w 102"/>
                <a:gd name="T29" fmla="*/ 53 h 107"/>
                <a:gd name="T30" fmla="*/ 72 w 102"/>
                <a:gd name="T31" fmla="*/ 65 h 107"/>
                <a:gd name="T32" fmla="*/ 84 w 102"/>
                <a:gd name="T33" fmla="*/ 83 h 107"/>
                <a:gd name="T34" fmla="*/ 90 w 102"/>
                <a:gd name="T35" fmla="*/ 101 h 107"/>
                <a:gd name="T36" fmla="*/ 96 w 102"/>
                <a:gd name="T37" fmla="*/ 107 h 107"/>
                <a:gd name="T38" fmla="*/ 102 w 102"/>
                <a:gd name="T39" fmla="*/ 107 h 107"/>
                <a:gd name="T40" fmla="*/ 96 w 102"/>
                <a:gd name="T41" fmla="*/ 101 h 107"/>
                <a:gd name="T42" fmla="*/ 90 w 102"/>
                <a:gd name="T43" fmla="*/ 83 h 107"/>
                <a:gd name="T44" fmla="*/ 78 w 102"/>
                <a:gd name="T45" fmla="*/ 65 h 107"/>
                <a:gd name="T46" fmla="*/ 66 w 102"/>
                <a:gd name="T47" fmla="*/ 53 h 107"/>
                <a:gd name="T48" fmla="*/ 66 w 102"/>
                <a:gd name="T49" fmla="*/ 47 h 107"/>
                <a:gd name="T50" fmla="*/ 72 w 102"/>
                <a:gd name="T51" fmla="*/ 41 h 107"/>
                <a:gd name="T52" fmla="*/ 78 w 102"/>
                <a:gd name="T53" fmla="*/ 41 h 107"/>
                <a:gd name="T54" fmla="*/ 78 w 102"/>
                <a:gd name="T55" fmla="*/ 41 h 107"/>
                <a:gd name="T56" fmla="*/ 90 w 102"/>
                <a:gd name="T57" fmla="*/ 47 h 107"/>
                <a:gd name="T58" fmla="*/ 90 w 102"/>
                <a:gd name="T59" fmla="*/ 47 h 107"/>
                <a:gd name="T60" fmla="*/ 84 w 102"/>
                <a:gd name="T61" fmla="*/ 41 h 107"/>
                <a:gd name="T62" fmla="*/ 78 w 102"/>
                <a:gd name="T63" fmla="*/ 35 h 107"/>
                <a:gd name="T64" fmla="*/ 66 w 102"/>
                <a:gd name="T65" fmla="*/ 35 h 107"/>
                <a:gd name="T66" fmla="*/ 60 w 102"/>
                <a:gd name="T67" fmla="*/ 35 h 107"/>
                <a:gd name="T68" fmla="*/ 54 w 102"/>
                <a:gd name="T69" fmla="*/ 35 h 107"/>
                <a:gd name="T70" fmla="*/ 48 w 102"/>
                <a:gd name="T71" fmla="*/ 35 h 107"/>
                <a:gd name="T72" fmla="*/ 42 w 102"/>
                <a:gd name="T73" fmla="*/ 29 h 107"/>
                <a:gd name="T74" fmla="*/ 36 w 102"/>
                <a:gd name="T75" fmla="*/ 23 h 107"/>
                <a:gd name="T76" fmla="*/ 36 w 102"/>
                <a:gd name="T77" fmla="*/ 23 h 107"/>
                <a:gd name="T78" fmla="*/ 42 w 102"/>
                <a:gd name="T79" fmla="*/ 18 h 107"/>
                <a:gd name="T80" fmla="*/ 48 w 102"/>
                <a:gd name="T81" fmla="*/ 18 h 107"/>
                <a:gd name="T82" fmla="*/ 54 w 102"/>
                <a:gd name="T83" fmla="*/ 18 h 107"/>
                <a:gd name="T84" fmla="*/ 60 w 102"/>
                <a:gd name="T85" fmla="*/ 18 h 107"/>
                <a:gd name="T86" fmla="*/ 60 w 102"/>
                <a:gd name="T87" fmla="*/ 18 h 107"/>
                <a:gd name="T88" fmla="*/ 54 w 102"/>
                <a:gd name="T89" fmla="*/ 18 h 107"/>
                <a:gd name="T90" fmla="*/ 48 w 102"/>
                <a:gd name="T91" fmla="*/ 18 h 107"/>
                <a:gd name="T92" fmla="*/ 36 w 102"/>
                <a:gd name="T93" fmla="*/ 18 h 107"/>
                <a:gd name="T94" fmla="*/ 30 w 102"/>
                <a:gd name="T95" fmla="*/ 18 h 107"/>
                <a:gd name="T96" fmla="*/ 24 w 102"/>
                <a:gd name="T97" fmla="*/ 18 h 107"/>
                <a:gd name="T98" fmla="*/ 18 w 102"/>
                <a:gd name="T99" fmla="*/ 12 h 107"/>
                <a:gd name="T100" fmla="*/ 12 w 102"/>
                <a:gd name="T101" fmla="*/ 6 h 107"/>
                <a:gd name="T102" fmla="*/ 6 w 102"/>
                <a:gd name="T103" fmla="*/ 0 h 10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2"/>
                <a:gd name="T157" fmla="*/ 0 h 107"/>
                <a:gd name="T158" fmla="*/ 102 w 102"/>
                <a:gd name="T159" fmla="*/ 107 h 10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2" h="107">
                  <a:moveTo>
                    <a:pt x="0" y="0"/>
                  </a:moveTo>
                  <a:lnTo>
                    <a:pt x="6" y="6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8" y="23"/>
                  </a:lnTo>
                  <a:lnTo>
                    <a:pt x="18" y="35"/>
                  </a:lnTo>
                  <a:lnTo>
                    <a:pt x="18" y="47"/>
                  </a:lnTo>
                  <a:lnTo>
                    <a:pt x="18" y="59"/>
                  </a:lnTo>
                  <a:lnTo>
                    <a:pt x="18" y="47"/>
                  </a:lnTo>
                  <a:lnTo>
                    <a:pt x="18" y="35"/>
                  </a:lnTo>
                  <a:lnTo>
                    <a:pt x="24" y="29"/>
                  </a:lnTo>
                  <a:lnTo>
                    <a:pt x="24" y="23"/>
                  </a:lnTo>
                  <a:lnTo>
                    <a:pt x="30" y="23"/>
                  </a:lnTo>
                  <a:lnTo>
                    <a:pt x="36" y="29"/>
                  </a:lnTo>
                  <a:lnTo>
                    <a:pt x="36" y="35"/>
                  </a:lnTo>
                  <a:lnTo>
                    <a:pt x="42" y="41"/>
                  </a:lnTo>
                  <a:lnTo>
                    <a:pt x="48" y="47"/>
                  </a:lnTo>
                  <a:lnTo>
                    <a:pt x="48" y="53"/>
                  </a:lnTo>
                  <a:lnTo>
                    <a:pt x="42" y="65"/>
                  </a:lnTo>
                  <a:lnTo>
                    <a:pt x="48" y="71"/>
                  </a:lnTo>
                  <a:lnTo>
                    <a:pt x="54" y="83"/>
                  </a:lnTo>
                  <a:lnTo>
                    <a:pt x="48" y="71"/>
                  </a:lnTo>
                  <a:lnTo>
                    <a:pt x="48" y="65"/>
                  </a:lnTo>
                  <a:lnTo>
                    <a:pt x="54" y="53"/>
                  </a:lnTo>
                  <a:lnTo>
                    <a:pt x="54" y="47"/>
                  </a:lnTo>
                  <a:lnTo>
                    <a:pt x="60" y="53"/>
                  </a:lnTo>
                  <a:lnTo>
                    <a:pt x="66" y="59"/>
                  </a:lnTo>
                  <a:lnTo>
                    <a:pt x="72" y="65"/>
                  </a:lnTo>
                  <a:lnTo>
                    <a:pt x="78" y="77"/>
                  </a:lnTo>
                  <a:lnTo>
                    <a:pt x="84" y="83"/>
                  </a:lnTo>
                  <a:lnTo>
                    <a:pt x="90" y="95"/>
                  </a:lnTo>
                  <a:lnTo>
                    <a:pt x="90" y="101"/>
                  </a:lnTo>
                  <a:lnTo>
                    <a:pt x="96" y="107"/>
                  </a:lnTo>
                  <a:lnTo>
                    <a:pt x="102" y="107"/>
                  </a:lnTo>
                  <a:lnTo>
                    <a:pt x="96" y="101"/>
                  </a:lnTo>
                  <a:lnTo>
                    <a:pt x="90" y="89"/>
                  </a:lnTo>
                  <a:lnTo>
                    <a:pt x="90" y="83"/>
                  </a:lnTo>
                  <a:lnTo>
                    <a:pt x="84" y="77"/>
                  </a:lnTo>
                  <a:lnTo>
                    <a:pt x="78" y="65"/>
                  </a:lnTo>
                  <a:lnTo>
                    <a:pt x="72" y="59"/>
                  </a:lnTo>
                  <a:lnTo>
                    <a:pt x="66" y="53"/>
                  </a:lnTo>
                  <a:lnTo>
                    <a:pt x="60" y="47"/>
                  </a:lnTo>
                  <a:lnTo>
                    <a:pt x="66" y="47"/>
                  </a:lnTo>
                  <a:lnTo>
                    <a:pt x="66" y="41"/>
                  </a:lnTo>
                  <a:lnTo>
                    <a:pt x="72" y="41"/>
                  </a:lnTo>
                  <a:lnTo>
                    <a:pt x="78" y="41"/>
                  </a:lnTo>
                  <a:lnTo>
                    <a:pt x="84" y="41"/>
                  </a:lnTo>
                  <a:lnTo>
                    <a:pt x="90" y="47"/>
                  </a:lnTo>
                  <a:lnTo>
                    <a:pt x="90" y="41"/>
                  </a:lnTo>
                  <a:lnTo>
                    <a:pt x="84" y="41"/>
                  </a:lnTo>
                  <a:lnTo>
                    <a:pt x="84" y="35"/>
                  </a:lnTo>
                  <a:lnTo>
                    <a:pt x="78" y="35"/>
                  </a:lnTo>
                  <a:lnTo>
                    <a:pt x="72" y="35"/>
                  </a:lnTo>
                  <a:lnTo>
                    <a:pt x="66" y="35"/>
                  </a:lnTo>
                  <a:lnTo>
                    <a:pt x="60" y="35"/>
                  </a:lnTo>
                  <a:lnTo>
                    <a:pt x="54" y="41"/>
                  </a:lnTo>
                  <a:lnTo>
                    <a:pt x="54" y="35"/>
                  </a:lnTo>
                  <a:lnTo>
                    <a:pt x="48" y="35"/>
                  </a:lnTo>
                  <a:lnTo>
                    <a:pt x="42" y="29"/>
                  </a:lnTo>
                  <a:lnTo>
                    <a:pt x="42" y="23"/>
                  </a:lnTo>
                  <a:lnTo>
                    <a:pt x="36" y="23"/>
                  </a:lnTo>
                  <a:lnTo>
                    <a:pt x="42" y="23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54" y="18"/>
                  </a:lnTo>
                  <a:lnTo>
                    <a:pt x="60" y="18"/>
                  </a:lnTo>
                  <a:lnTo>
                    <a:pt x="54" y="18"/>
                  </a:lnTo>
                  <a:lnTo>
                    <a:pt x="48" y="18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93" name="Freeform 224"/>
            <p:cNvSpPr>
              <a:spLocks/>
            </p:cNvSpPr>
            <p:nvPr/>
          </p:nvSpPr>
          <p:spPr bwMode="auto">
            <a:xfrm>
              <a:off x="4666" y="2151"/>
              <a:ext cx="71" cy="125"/>
            </a:xfrm>
            <a:custGeom>
              <a:avLst/>
              <a:gdLst>
                <a:gd name="T0" fmla="*/ 41 w 71"/>
                <a:gd name="T1" fmla="*/ 11 h 125"/>
                <a:gd name="T2" fmla="*/ 35 w 71"/>
                <a:gd name="T3" fmla="*/ 23 h 125"/>
                <a:gd name="T4" fmla="*/ 18 w 71"/>
                <a:gd name="T5" fmla="*/ 29 h 125"/>
                <a:gd name="T6" fmla="*/ 6 w 71"/>
                <a:gd name="T7" fmla="*/ 35 h 125"/>
                <a:gd name="T8" fmla="*/ 6 w 71"/>
                <a:gd name="T9" fmla="*/ 47 h 125"/>
                <a:gd name="T10" fmla="*/ 12 w 71"/>
                <a:gd name="T11" fmla="*/ 41 h 125"/>
                <a:gd name="T12" fmla="*/ 24 w 71"/>
                <a:gd name="T13" fmla="*/ 35 h 125"/>
                <a:gd name="T14" fmla="*/ 35 w 71"/>
                <a:gd name="T15" fmla="*/ 29 h 125"/>
                <a:gd name="T16" fmla="*/ 35 w 71"/>
                <a:gd name="T17" fmla="*/ 41 h 125"/>
                <a:gd name="T18" fmla="*/ 24 w 71"/>
                <a:gd name="T19" fmla="*/ 53 h 125"/>
                <a:gd name="T20" fmla="*/ 12 w 71"/>
                <a:gd name="T21" fmla="*/ 59 h 125"/>
                <a:gd name="T22" fmla="*/ 0 w 71"/>
                <a:gd name="T23" fmla="*/ 65 h 125"/>
                <a:gd name="T24" fmla="*/ 0 w 71"/>
                <a:gd name="T25" fmla="*/ 71 h 125"/>
                <a:gd name="T26" fmla="*/ 6 w 71"/>
                <a:gd name="T27" fmla="*/ 65 h 125"/>
                <a:gd name="T28" fmla="*/ 18 w 71"/>
                <a:gd name="T29" fmla="*/ 59 h 125"/>
                <a:gd name="T30" fmla="*/ 30 w 71"/>
                <a:gd name="T31" fmla="*/ 59 h 125"/>
                <a:gd name="T32" fmla="*/ 30 w 71"/>
                <a:gd name="T33" fmla="*/ 71 h 125"/>
                <a:gd name="T34" fmla="*/ 24 w 71"/>
                <a:gd name="T35" fmla="*/ 77 h 125"/>
                <a:gd name="T36" fmla="*/ 12 w 71"/>
                <a:gd name="T37" fmla="*/ 89 h 125"/>
                <a:gd name="T38" fmla="*/ 6 w 71"/>
                <a:gd name="T39" fmla="*/ 95 h 125"/>
                <a:gd name="T40" fmla="*/ 6 w 71"/>
                <a:gd name="T41" fmla="*/ 95 h 125"/>
                <a:gd name="T42" fmla="*/ 18 w 71"/>
                <a:gd name="T43" fmla="*/ 89 h 125"/>
                <a:gd name="T44" fmla="*/ 24 w 71"/>
                <a:gd name="T45" fmla="*/ 83 h 125"/>
                <a:gd name="T46" fmla="*/ 18 w 71"/>
                <a:gd name="T47" fmla="*/ 95 h 125"/>
                <a:gd name="T48" fmla="*/ 12 w 71"/>
                <a:gd name="T49" fmla="*/ 113 h 125"/>
                <a:gd name="T50" fmla="*/ 0 w 71"/>
                <a:gd name="T51" fmla="*/ 125 h 125"/>
                <a:gd name="T52" fmla="*/ 0 w 71"/>
                <a:gd name="T53" fmla="*/ 125 h 125"/>
                <a:gd name="T54" fmla="*/ 12 w 71"/>
                <a:gd name="T55" fmla="*/ 119 h 125"/>
                <a:gd name="T56" fmla="*/ 24 w 71"/>
                <a:gd name="T57" fmla="*/ 101 h 125"/>
                <a:gd name="T58" fmla="*/ 35 w 71"/>
                <a:gd name="T59" fmla="*/ 83 h 125"/>
                <a:gd name="T60" fmla="*/ 41 w 71"/>
                <a:gd name="T61" fmla="*/ 101 h 125"/>
                <a:gd name="T62" fmla="*/ 41 w 71"/>
                <a:gd name="T63" fmla="*/ 107 h 125"/>
                <a:gd name="T64" fmla="*/ 47 w 71"/>
                <a:gd name="T65" fmla="*/ 101 h 125"/>
                <a:gd name="T66" fmla="*/ 47 w 71"/>
                <a:gd name="T67" fmla="*/ 89 h 125"/>
                <a:gd name="T68" fmla="*/ 35 w 71"/>
                <a:gd name="T69" fmla="*/ 77 h 125"/>
                <a:gd name="T70" fmla="*/ 41 w 71"/>
                <a:gd name="T71" fmla="*/ 59 h 125"/>
                <a:gd name="T72" fmla="*/ 41 w 71"/>
                <a:gd name="T73" fmla="*/ 53 h 125"/>
                <a:gd name="T74" fmla="*/ 53 w 71"/>
                <a:gd name="T75" fmla="*/ 59 h 125"/>
                <a:gd name="T76" fmla="*/ 59 w 71"/>
                <a:gd name="T77" fmla="*/ 77 h 125"/>
                <a:gd name="T78" fmla="*/ 65 w 71"/>
                <a:gd name="T79" fmla="*/ 77 h 125"/>
                <a:gd name="T80" fmla="*/ 65 w 71"/>
                <a:gd name="T81" fmla="*/ 65 h 125"/>
                <a:gd name="T82" fmla="*/ 59 w 71"/>
                <a:gd name="T83" fmla="*/ 53 h 125"/>
                <a:gd name="T84" fmla="*/ 41 w 71"/>
                <a:gd name="T85" fmla="*/ 47 h 125"/>
                <a:gd name="T86" fmla="*/ 47 w 71"/>
                <a:gd name="T87" fmla="*/ 29 h 125"/>
                <a:gd name="T88" fmla="*/ 53 w 71"/>
                <a:gd name="T89" fmla="*/ 29 h 125"/>
                <a:gd name="T90" fmla="*/ 59 w 71"/>
                <a:gd name="T91" fmla="*/ 35 h 125"/>
                <a:gd name="T92" fmla="*/ 65 w 71"/>
                <a:gd name="T93" fmla="*/ 41 h 125"/>
                <a:gd name="T94" fmla="*/ 71 w 71"/>
                <a:gd name="T95" fmla="*/ 47 h 125"/>
                <a:gd name="T96" fmla="*/ 65 w 71"/>
                <a:gd name="T97" fmla="*/ 35 h 125"/>
                <a:gd name="T98" fmla="*/ 59 w 71"/>
                <a:gd name="T99" fmla="*/ 23 h 125"/>
                <a:gd name="T100" fmla="*/ 53 w 71"/>
                <a:gd name="T101" fmla="*/ 17 h 125"/>
                <a:gd name="T102" fmla="*/ 53 w 71"/>
                <a:gd name="T103" fmla="*/ 6 h 125"/>
                <a:gd name="T104" fmla="*/ 47 w 71"/>
                <a:gd name="T105" fmla="*/ 0 h 12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1"/>
                <a:gd name="T160" fmla="*/ 0 h 125"/>
                <a:gd name="T161" fmla="*/ 71 w 71"/>
                <a:gd name="T162" fmla="*/ 125 h 12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1" h="125">
                  <a:moveTo>
                    <a:pt x="47" y="6"/>
                  </a:moveTo>
                  <a:lnTo>
                    <a:pt x="41" y="11"/>
                  </a:lnTo>
                  <a:lnTo>
                    <a:pt x="41" y="17"/>
                  </a:lnTo>
                  <a:lnTo>
                    <a:pt x="35" y="23"/>
                  </a:lnTo>
                  <a:lnTo>
                    <a:pt x="30" y="23"/>
                  </a:lnTo>
                  <a:lnTo>
                    <a:pt x="24" y="23"/>
                  </a:lnTo>
                  <a:lnTo>
                    <a:pt x="18" y="29"/>
                  </a:lnTo>
                  <a:lnTo>
                    <a:pt x="12" y="29"/>
                  </a:lnTo>
                  <a:lnTo>
                    <a:pt x="12" y="35"/>
                  </a:lnTo>
                  <a:lnTo>
                    <a:pt x="6" y="35"/>
                  </a:lnTo>
                  <a:lnTo>
                    <a:pt x="6" y="41"/>
                  </a:lnTo>
                  <a:lnTo>
                    <a:pt x="6" y="47"/>
                  </a:lnTo>
                  <a:lnTo>
                    <a:pt x="6" y="41"/>
                  </a:lnTo>
                  <a:lnTo>
                    <a:pt x="12" y="41"/>
                  </a:lnTo>
                  <a:lnTo>
                    <a:pt x="12" y="35"/>
                  </a:lnTo>
                  <a:lnTo>
                    <a:pt x="18" y="35"/>
                  </a:lnTo>
                  <a:lnTo>
                    <a:pt x="24" y="35"/>
                  </a:lnTo>
                  <a:lnTo>
                    <a:pt x="24" y="29"/>
                  </a:lnTo>
                  <a:lnTo>
                    <a:pt x="30" y="29"/>
                  </a:lnTo>
                  <a:lnTo>
                    <a:pt x="35" y="29"/>
                  </a:lnTo>
                  <a:lnTo>
                    <a:pt x="35" y="35"/>
                  </a:lnTo>
                  <a:lnTo>
                    <a:pt x="35" y="41"/>
                  </a:lnTo>
                  <a:lnTo>
                    <a:pt x="35" y="47"/>
                  </a:lnTo>
                  <a:lnTo>
                    <a:pt x="30" y="47"/>
                  </a:lnTo>
                  <a:lnTo>
                    <a:pt x="24" y="53"/>
                  </a:lnTo>
                  <a:lnTo>
                    <a:pt x="18" y="53"/>
                  </a:lnTo>
                  <a:lnTo>
                    <a:pt x="12" y="59"/>
                  </a:lnTo>
                  <a:lnTo>
                    <a:pt x="6" y="59"/>
                  </a:lnTo>
                  <a:lnTo>
                    <a:pt x="6" y="65"/>
                  </a:lnTo>
                  <a:lnTo>
                    <a:pt x="0" y="65"/>
                  </a:lnTo>
                  <a:lnTo>
                    <a:pt x="0" y="71"/>
                  </a:lnTo>
                  <a:lnTo>
                    <a:pt x="6" y="71"/>
                  </a:lnTo>
                  <a:lnTo>
                    <a:pt x="6" y="65"/>
                  </a:lnTo>
                  <a:lnTo>
                    <a:pt x="12" y="65"/>
                  </a:lnTo>
                  <a:lnTo>
                    <a:pt x="18" y="59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0" y="65"/>
                  </a:lnTo>
                  <a:lnTo>
                    <a:pt x="30" y="71"/>
                  </a:lnTo>
                  <a:lnTo>
                    <a:pt x="30" y="77"/>
                  </a:lnTo>
                  <a:lnTo>
                    <a:pt x="24" y="77"/>
                  </a:lnTo>
                  <a:lnTo>
                    <a:pt x="18" y="83"/>
                  </a:lnTo>
                  <a:lnTo>
                    <a:pt x="12" y="83"/>
                  </a:lnTo>
                  <a:lnTo>
                    <a:pt x="12" y="89"/>
                  </a:lnTo>
                  <a:lnTo>
                    <a:pt x="6" y="89"/>
                  </a:lnTo>
                  <a:lnTo>
                    <a:pt x="6" y="95"/>
                  </a:lnTo>
                  <a:lnTo>
                    <a:pt x="0" y="101"/>
                  </a:lnTo>
                  <a:lnTo>
                    <a:pt x="6" y="95"/>
                  </a:lnTo>
                  <a:lnTo>
                    <a:pt x="12" y="89"/>
                  </a:lnTo>
                  <a:lnTo>
                    <a:pt x="18" y="89"/>
                  </a:lnTo>
                  <a:lnTo>
                    <a:pt x="18" y="83"/>
                  </a:lnTo>
                  <a:lnTo>
                    <a:pt x="24" y="83"/>
                  </a:lnTo>
                  <a:lnTo>
                    <a:pt x="24" y="89"/>
                  </a:lnTo>
                  <a:lnTo>
                    <a:pt x="24" y="95"/>
                  </a:lnTo>
                  <a:lnTo>
                    <a:pt x="18" y="95"/>
                  </a:lnTo>
                  <a:lnTo>
                    <a:pt x="18" y="101"/>
                  </a:lnTo>
                  <a:lnTo>
                    <a:pt x="12" y="107"/>
                  </a:lnTo>
                  <a:lnTo>
                    <a:pt x="12" y="113"/>
                  </a:lnTo>
                  <a:lnTo>
                    <a:pt x="6" y="119"/>
                  </a:lnTo>
                  <a:lnTo>
                    <a:pt x="0" y="119"/>
                  </a:lnTo>
                  <a:lnTo>
                    <a:pt x="0" y="125"/>
                  </a:lnTo>
                  <a:lnTo>
                    <a:pt x="6" y="125"/>
                  </a:lnTo>
                  <a:lnTo>
                    <a:pt x="6" y="119"/>
                  </a:lnTo>
                  <a:lnTo>
                    <a:pt x="12" y="119"/>
                  </a:lnTo>
                  <a:lnTo>
                    <a:pt x="18" y="113"/>
                  </a:lnTo>
                  <a:lnTo>
                    <a:pt x="24" y="107"/>
                  </a:lnTo>
                  <a:lnTo>
                    <a:pt x="24" y="101"/>
                  </a:lnTo>
                  <a:lnTo>
                    <a:pt x="30" y="89"/>
                  </a:lnTo>
                  <a:lnTo>
                    <a:pt x="30" y="83"/>
                  </a:lnTo>
                  <a:lnTo>
                    <a:pt x="35" y="83"/>
                  </a:lnTo>
                  <a:lnTo>
                    <a:pt x="41" y="89"/>
                  </a:lnTo>
                  <a:lnTo>
                    <a:pt x="41" y="95"/>
                  </a:lnTo>
                  <a:lnTo>
                    <a:pt x="41" y="101"/>
                  </a:lnTo>
                  <a:lnTo>
                    <a:pt x="41" y="107"/>
                  </a:lnTo>
                  <a:lnTo>
                    <a:pt x="47" y="107"/>
                  </a:lnTo>
                  <a:lnTo>
                    <a:pt x="47" y="101"/>
                  </a:lnTo>
                  <a:lnTo>
                    <a:pt x="47" y="95"/>
                  </a:lnTo>
                  <a:lnTo>
                    <a:pt x="47" y="89"/>
                  </a:lnTo>
                  <a:lnTo>
                    <a:pt x="41" y="83"/>
                  </a:lnTo>
                  <a:lnTo>
                    <a:pt x="35" y="77"/>
                  </a:lnTo>
                  <a:lnTo>
                    <a:pt x="35" y="71"/>
                  </a:lnTo>
                  <a:lnTo>
                    <a:pt x="41" y="65"/>
                  </a:lnTo>
                  <a:lnTo>
                    <a:pt x="41" y="59"/>
                  </a:lnTo>
                  <a:lnTo>
                    <a:pt x="41" y="53"/>
                  </a:lnTo>
                  <a:lnTo>
                    <a:pt x="47" y="53"/>
                  </a:lnTo>
                  <a:lnTo>
                    <a:pt x="53" y="59"/>
                  </a:lnTo>
                  <a:lnTo>
                    <a:pt x="59" y="59"/>
                  </a:lnTo>
                  <a:lnTo>
                    <a:pt x="59" y="65"/>
                  </a:lnTo>
                  <a:lnTo>
                    <a:pt x="59" y="77"/>
                  </a:lnTo>
                  <a:lnTo>
                    <a:pt x="65" y="77"/>
                  </a:lnTo>
                  <a:lnTo>
                    <a:pt x="65" y="71"/>
                  </a:lnTo>
                  <a:lnTo>
                    <a:pt x="65" y="65"/>
                  </a:lnTo>
                  <a:lnTo>
                    <a:pt x="59" y="65"/>
                  </a:lnTo>
                  <a:lnTo>
                    <a:pt x="59" y="59"/>
                  </a:lnTo>
                  <a:lnTo>
                    <a:pt x="59" y="53"/>
                  </a:lnTo>
                  <a:lnTo>
                    <a:pt x="53" y="53"/>
                  </a:lnTo>
                  <a:lnTo>
                    <a:pt x="47" y="47"/>
                  </a:lnTo>
                  <a:lnTo>
                    <a:pt x="41" y="47"/>
                  </a:lnTo>
                  <a:lnTo>
                    <a:pt x="41" y="41"/>
                  </a:lnTo>
                  <a:lnTo>
                    <a:pt x="47" y="35"/>
                  </a:lnTo>
                  <a:lnTo>
                    <a:pt x="47" y="29"/>
                  </a:lnTo>
                  <a:lnTo>
                    <a:pt x="53" y="29"/>
                  </a:lnTo>
                  <a:lnTo>
                    <a:pt x="59" y="29"/>
                  </a:lnTo>
                  <a:lnTo>
                    <a:pt x="59" y="35"/>
                  </a:lnTo>
                  <a:lnTo>
                    <a:pt x="65" y="35"/>
                  </a:lnTo>
                  <a:lnTo>
                    <a:pt x="65" y="41"/>
                  </a:lnTo>
                  <a:lnTo>
                    <a:pt x="65" y="47"/>
                  </a:lnTo>
                  <a:lnTo>
                    <a:pt x="71" y="47"/>
                  </a:lnTo>
                  <a:lnTo>
                    <a:pt x="71" y="41"/>
                  </a:lnTo>
                  <a:lnTo>
                    <a:pt x="71" y="35"/>
                  </a:lnTo>
                  <a:lnTo>
                    <a:pt x="65" y="35"/>
                  </a:lnTo>
                  <a:lnTo>
                    <a:pt x="65" y="29"/>
                  </a:lnTo>
                  <a:lnTo>
                    <a:pt x="59" y="23"/>
                  </a:lnTo>
                  <a:lnTo>
                    <a:pt x="53" y="23"/>
                  </a:lnTo>
                  <a:lnTo>
                    <a:pt x="53" y="17"/>
                  </a:lnTo>
                  <a:lnTo>
                    <a:pt x="53" y="11"/>
                  </a:lnTo>
                  <a:lnTo>
                    <a:pt x="53" y="6"/>
                  </a:lnTo>
                  <a:lnTo>
                    <a:pt x="47" y="0"/>
                  </a:lnTo>
                  <a:lnTo>
                    <a:pt x="47" y="6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94" name="Freeform 225"/>
            <p:cNvSpPr>
              <a:spLocks/>
            </p:cNvSpPr>
            <p:nvPr/>
          </p:nvSpPr>
          <p:spPr bwMode="auto">
            <a:xfrm>
              <a:off x="4582" y="2121"/>
              <a:ext cx="119" cy="65"/>
            </a:xfrm>
            <a:custGeom>
              <a:avLst/>
              <a:gdLst>
                <a:gd name="T0" fmla="*/ 102 w 119"/>
                <a:gd name="T1" fmla="*/ 0 h 65"/>
                <a:gd name="T2" fmla="*/ 90 w 119"/>
                <a:gd name="T3" fmla="*/ 6 h 65"/>
                <a:gd name="T4" fmla="*/ 78 w 119"/>
                <a:gd name="T5" fmla="*/ 12 h 65"/>
                <a:gd name="T6" fmla="*/ 72 w 119"/>
                <a:gd name="T7" fmla="*/ 12 h 65"/>
                <a:gd name="T8" fmla="*/ 66 w 119"/>
                <a:gd name="T9" fmla="*/ 12 h 65"/>
                <a:gd name="T10" fmla="*/ 60 w 119"/>
                <a:gd name="T11" fmla="*/ 12 h 65"/>
                <a:gd name="T12" fmla="*/ 54 w 119"/>
                <a:gd name="T13" fmla="*/ 12 h 65"/>
                <a:gd name="T14" fmla="*/ 42 w 119"/>
                <a:gd name="T15" fmla="*/ 12 h 65"/>
                <a:gd name="T16" fmla="*/ 36 w 119"/>
                <a:gd name="T17" fmla="*/ 12 h 65"/>
                <a:gd name="T18" fmla="*/ 42 w 119"/>
                <a:gd name="T19" fmla="*/ 12 h 65"/>
                <a:gd name="T20" fmla="*/ 48 w 119"/>
                <a:gd name="T21" fmla="*/ 12 h 65"/>
                <a:gd name="T22" fmla="*/ 54 w 119"/>
                <a:gd name="T23" fmla="*/ 12 h 65"/>
                <a:gd name="T24" fmla="*/ 60 w 119"/>
                <a:gd name="T25" fmla="*/ 18 h 65"/>
                <a:gd name="T26" fmla="*/ 60 w 119"/>
                <a:gd name="T27" fmla="*/ 18 h 65"/>
                <a:gd name="T28" fmla="*/ 60 w 119"/>
                <a:gd name="T29" fmla="*/ 24 h 65"/>
                <a:gd name="T30" fmla="*/ 54 w 119"/>
                <a:gd name="T31" fmla="*/ 30 h 65"/>
                <a:gd name="T32" fmla="*/ 48 w 119"/>
                <a:gd name="T33" fmla="*/ 30 h 65"/>
                <a:gd name="T34" fmla="*/ 36 w 119"/>
                <a:gd name="T35" fmla="*/ 30 h 65"/>
                <a:gd name="T36" fmla="*/ 30 w 119"/>
                <a:gd name="T37" fmla="*/ 30 h 65"/>
                <a:gd name="T38" fmla="*/ 18 w 119"/>
                <a:gd name="T39" fmla="*/ 30 h 65"/>
                <a:gd name="T40" fmla="*/ 18 w 119"/>
                <a:gd name="T41" fmla="*/ 30 h 65"/>
                <a:gd name="T42" fmla="*/ 24 w 119"/>
                <a:gd name="T43" fmla="*/ 30 h 65"/>
                <a:gd name="T44" fmla="*/ 36 w 119"/>
                <a:gd name="T45" fmla="*/ 30 h 65"/>
                <a:gd name="T46" fmla="*/ 42 w 119"/>
                <a:gd name="T47" fmla="*/ 36 h 65"/>
                <a:gd name="T48" fmla="*/ 42 w 119"/>
                <a:gd name="T49" fmla="*/ 41 h 65"/>
                <a:gd name="T50" fmla="*/ 30 w 119"/>
                <a:gd name="T51" fmla="*/ 47 h 65"/>
                <a:gd name="T52" fmla="*/ 18 w 119"/>
                <a:gd name="T53" fmla="*/ 47 h 65"/>
                <a:gd name="T54" fmla="*/ 12 w 119"/>
                <a:gd name="T55" fmla="*/ 47 h 65"/>
                <a:gd name="T56" fmla="*/ 0 w 119"/>
                <a:gd name="T57" fmla="*/ 47 h 65"/>
                <a:gd name="T58" fmla="*/ 0 w 119"/>
                <a:gd name="T59" fmla="*/ 53 h 65"/>
                <a:gd name="T60" fmla="*/ 6 w 119"/>
                <a:gd name="T61" fmla="*/ 53 h 65"/>
                <a:gd name="T62" fmla="*/ 18 w 119"/>
                <a:gd name="T63" fmla="*/ 53 h 65"/>
                <a:gd name="T64" fmla="*/ 30 w 119"/>
                <a:gd name="T65" fmla="*/ 47 h 65"/>
                <a:gd name="T66" fmla="*/ 42 w 119"/>
                <a:gd name="T67" fmla="*/ 41 h 65"/>
                <a:gd name="T68" fmla="*/ 54 w 119"/>
                <a:gd name="T69" fmla="*/ 47 h 65"/>
                <a:gd name="T70" fmla="*/ 54 w 119"/>
                <a:gd name="T71" fmla="*/ 53 h 65"/>
                <a:gd name="T72" fmla="*/ 48 w 119"/>
                <a:gd name="T73" fmla="*/ 65 h 65"/>
                <a:gd name="T74" fmla="*/ 48 w 119"/>
                <a:gd name="T75" fmla="*/ 65 h 65"/>
                <a:gd name="T76" fmla="*/ 54 w 119"/>
                <a:gd name="T77" fmla="*/ 59 h 65"/>
                <a:gd name="T78" fmla="*/ 60 w 119"/>
                <a:gd name="T79" fmla="*/ 47 h 65"/>
                <a:gd name="T80" fmla="*/ 60 w 119"/>
                <a:gd name="T81" fmla="*/ 36 h 65"/>
                <a:gd name="T82" fmla="*/ 66 w 119"/>
                <a:gd name="T83" fmla="*/ 30 h 65"/>
                <a:gd name="T84" fmla="*/ 72 w 119"/>
                <a:gd name="T85" fmla="*/ 24 h 65"/>
                <a:gd name="T86" fmla="*/ 78 w 119"/>
                <a:gd name="T87" fmla="*/ 24 h 65"/>
                <a:gd name="T88" fmla="*/ 84 w 119"/>
                <a:gd name="T89" fmla="*/ 24 h 65"/>
                <a:gd name="T90" fmla="*/ 84 w 119"/>
                <a:gd name="T91" fmla="*/ 41 h 65"/>
                <a:gd name="T92" fmla="*/ 84 w 119"/>
                <a:gd name="T93" fmla="*/ 47 h 65"/>
                <a:gd name="T94" fmla="*/ 84 w 119"/>
                <a:gd name="T95" fmla="*/ 47 h 65"/>
                <a:gd name="T96" fmla="*/ 84 w 119"/>
                <a:gd name="T97" fmla="*/ 41 h 65"/>
                <a:gd name="T98" fmla="*/ 90 w 119"/>
                <a:gd name="T99" fmla="*/ 24 h 65"/>
                <a:gd name="T100" fmla="*/ 90 w 119"/>
                <a:gd name="T101" fmla="*/ 18 h 65"/>
                <a:gd name="T102" fmla="*/ 96 w 119"/>
                <a:gd name="T103" fmla="*/ 12 h 65"/>
                <a:gd name="T104" fmla="*/ 108 w 119"/>
                <a:gd name="T105" fmla="*/ 6 h 65"/>
                <a:gd name="T106" fmla="*/ 114 w 119"/>
                <a:gd name="T107" fmla="*/ 0 h 65"/>
                <a:gd name="T108" fmla="*/ 114 w 119"/>
                <a:gd name="T109" fmla="*/ 0 h 65"/>
                <a:gd name="T110" fmla="*/ 108 w 119"/>
                <a:gd name="T111" fmla="*/ 0 h 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9"/>
                <a:gd name="T169" fmla="*/ 0 h 65"/>
                <a:gd name="T170" fmla="*/ 119 w 119"/>
                <a:gd name="T171" fmla="*/ 65 h 6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9" h="65">
                  <a:moveTo>
                    <a:pt x="102" y="0"/>
                  </a:moveTo>
                  <a:lnTo>
                    <a:pt x="102" y="0"/>
                  </a:lnTo>
                  <a:lnTo>
                    <a:pt x="96" y="0"/>
                  </a:lnTo>
                  <a:lnTo>
                    <a:pt x="90" y="6"/>
                  </a:lnTo>
                  <a:lnTo>
                    <a:pt x="84" y="6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72" y="18"/>
                  </a:lnTo>
                  <a:lnTo>
                    <a:pt x="66" y="12"/>
                  </a:lnTo>
                  <a:lnTo>
                    <a:pt x="60" y="12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42" y="12"/>
                  </a:lnTo>
                  <a:lnTo>
                    <a:pt x="48" y="12"/>
                  </a:lnTo>
                  <a:lnTo>
                    <a:pt x="54" y="12"/>
                  </a:lnTo>
                  <a:lnTo>
                    <a:pt x="54" y="18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0" y="24"/>
                  </a:lnTo>
                  <a:lnTo>
                    <a:pt x="60" y="30"/>
                  </a:lnTo>
                  <a:lnTo>
                    <a:pt x="54" y="30"/>
                  </a:lnTo>
                  <a:lnTo>
                    <a:pt x="48" y="30"/>
                  </a:lnTo>
                  <a:lnTo>
                    <a:pt x="42" y="30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18" y="30"/>
                  </a:lnTo>
                  <a:lnTo>
                    <a:pt x="24" y="30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42" y="36"/>
                  </a:lnTo>
                  <a:lnTo>
                    <a:pt x="42" y="41"/>
                  </a:lnTo>
                  <a:lnTo>
                    <a:pt x="36" y="41"/>
                  </a:lnTo>
                  <a:lnTo>
                    <a:pt x="30" y="47"/>
                  </a:lnTo>
                  <a:lnTo>
                    <a:pt x="24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6" y="47"/>
                  </a:lnTo>
                  <a:lnTo>
                    <a:pt x="0" y="47"/>
                  </a:lnTo>
                  <a:lnTo>
                    <a:pt x="0" y="53"/>
                  </a:lnTo>
                  <a:lnTo>
                    <a:pt x="6" y="53"/>
                  </a:lnTo>
                  <a:lnTo>
                    <a:pt x="12" y="53"/>
                  </a:lnTo>
                  <a:lnTo>
                    <a:pt x="18" y="53"/>
                  </a:lnTo>
                  <a:lnTo>
                    <a:pt x="24" y="53"/>
                  </a:lnTo>
                  <a:lnTo>
                    <a:pt x="30" y="47"/>
                  </a:lnTo>
                  <a:lnTo>
                    <a:pt x="36" y="47"/>
                  </a:lnTo>
                  <a:lnTo>
                    <a:pt x="42" y="41"/>
                  </a:lnTo>
                  <a:lnTo>
                    <a:pt x="48" y="41"/>
                  </a:lnTo>
                  <a:lnTo>
                    <a:pt x="54" y="47"/>
                  </a:lnTo>
                  <a:lnTo>
                    <a:pt x="54" y="53"/>
                  </a:lnTo>
                  <a:lnTo>
                    <a:pt x="48" y="59"/>
                  </a:lnTo>
                  <a:lnTo>
                    <a:pt x="48" y="65"/>
                  </a:lnTo>
                  <a:lnTo>
                    <a:pt x="54" y="59"/>
                  </a:lnTo>
                  <a:lnTo>
                    <a:pt x="54" y="53"/>
                  </a:lnTo>
                  <a:lnTo>
                    <a:pt x="60" y="47"/>
                  </a:lnTo>
                  <a:lnTo>
                    <a:pt x="54" y="41"/>
                  </a:lnTo>
                  <a:lnTo>
                    <a:pt x="60" y="36"/>
                  </a:lnTo>
                  <a:lnTo>
                    <a:pt x="66" y="30"/>
                  </a:lnTo>
                  <a:lnTo>
                    <a:pt x="72" y="24"/>
                  </a:lnTo>
                  <a:lnTo>
                    <a:pt x="78" y="24"/>
                  </a:lnTo>
                  <a:lnTo>
                    <a:pt x="84" y="24"/>
                  </a:lnTo>
                  <a:lnTo>
                    <a:pt x="84" y="30"/>
                  </a:lnTo>
                  <a:lnTo>
                    <a:pt x="84" y="41"/>
                  </a:lnTo>
                  <a:lnTo>
                    <a:pt x="84" y="47"/>
                  </a:lnTo>
                  <a:lnTo>
                    <a:pt x="84" y="41"/>
                  </a:lnTo>
                  <a:lnTo>
                    <a:pt x="90" y="36"/>
                  </a:lnTo>
                  <a:lnTo>
                    <a:pt x="90" y="24"/>
                  </a:lnTo>
                  <a:lnTo>
                    <a:pt x="84" y="18"/>
                  </a:lnTo>
                  <a:lnTo>
                    <a:pt x="90" y="18"/>
                  </a:lnTo>
                  <a:lnTo>
                    <a:pt x="90" y="12"/>
                  </a:lnTo>
                  <a:lnTo>
                    <a:pt x="96" y="12"/>
                  </a:lnTo>
                  <a:lnTo>
                    <a:pt x="102" y="6"/>
                  </a:lnTo>
                  <a:lnTo>
                    <a:pt x="108" y="6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9" y="0"/>
                  </a:lnTo>
                  <a:lnTo>
                    <a:pt x="114" y="0"/>
                  </a:lnTo>
                  <a:lnTo>
                    <a:pt x="108" y="0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95" name="Freeform 226"/>
            <p:cNvSpPr>
              <a:spLocks/>
            </p:cNvSpPr>
            <p:nvPr/>
          </p:nvSpPr>
          <p:spPr bwMode="auto">
            <a:xfrm>
              <a:off x="4743" y="2085"/>
              <a:ext cx="12" cy="6"/>
            </a:xfrm>
            <a:custGeom>
              <a:avLst/>
              <a:gdLst>
                <a:gd name="T0" fmla="*/ 0 w 12"/>
                <a:gd name="T1" fmla="*/ 0 h 6"/>
                <a:gd name="T2" fmla="*/ 6 w 12"/>
                <a:gd name="T3" fmla="*/ 0 h 6"/>
                <a:gd name="T4" fmla="*/ 6 w 12"/>
                <a:gd name="T5" fmla="*/ 0 h 6"/>
                <a:gd name="T6" fmla="*/ 12 w 12"/>
                <a:gd name="T7" fmla="*/ 0 h 6"/>
                <a:gd name="T8" fmla="*/ 12 w 12"/>
                <a:gd name="T9" fmla="*/ 0 h 6"/>
                <a:gd name="T10" fmla="*/ 12 w 12"/>
                <a:gd name="T11" fmla="*/ 0 h 6"/>
                <a:gd name="T12" fmla="*/ 12 w 12"/>
                <a:gd name="T13" fmla="*/ 6 h 6"/>
                <a:gd name="T14" fmla="*/ 12 w 12"/>
                <a:gd name="T15" fmla="*/ 6 h 6"/>
                <a:gd name="T16" fmla="*/ 12 w 12"/>
                <a:gd name="T17" fmla="*/ 6 h 6"/>
                <a:gd name="T18" fmla="*/ 12 w 12"/>
                <a:gd name="T19" fmla="*/ 6 h 6"/>
                <a:gd name="T20" fmla="*/ 6 w 12"/>
                <a:gd name="T21" fmla="*/ 6 h 6"/>
                <a:gd name="T22" fmla="*/ 6 w 12"/>
                <a:gd name="T23" fmla="*/ 6 h 6"/>
                <a:gd name="T24" fmla="*/ 0 w 12"/>
                <a:gd name="T25" fmla="*/ 6 h 6"/>
                <a:gd name="T26" fmla="*/ 0 w 12"/>
                <a:gd name="T27" fmla="*/ 6 h 6"/>
                <a:gd name="T28" fmla="*/ 0 w 12"/>
                <a:gd name="T29" fmla="*/ 0 h 6"/>
                <a:gd name="T30" fmla="*/ 0 w 12"/>
                <a:gd name="T31" fmla="*/ 0 h 6"/>
                <a:gd name="T32" fmla="*/ 0 w 12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6"/>
                <a:gd name="T53" fmla="*/ 12 w 12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96" name="Freeform 227"/>
            <p:cNvSpPr>
              <a:spLocks/>
            </p:cNvSpPr>
            <p:nvPr/>
          </p:nvSpPr>
          <p:spPr bwMode="auto">
            <a:xfrm>
              <a:off x="4743" y="2109"/>
              <a:ext cx="6" cy="6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0 h 6"/>
                <a:gd name="T4" fmla="*/ 6 w 6"/>
                <a:gd name="T5" fmla="*/ 0 h 6"/>
                <a:gd name="T6" fmla="*/ 6 w 6"/>
                <a:gd name="T7" fmla="*/ 0 h 6"/>
                <a:gd name="T8" fmla="*/ 6 w 6"/>
                <a:gd name="T9" fmla="*/ 0 h 6"/>
                <a:gd name="T10" fmla="*/ 6 w 6"/>
                <a:gd name="T11" fmla="*/ 0 h 6"/>
                <a:gd name="T12" fmla="*/ 6 w 6"/>
                <a:gd name="T13" fmla="*/ 6 h 6"/>
                <a:gd name="T14" fmla="*/ 6 w 6"/>
                <a:gd name="T15" fmla="*/ 6 h 6"/>
                <a:gd name="T16" fmla="*/ 6 w 6"/>
                <a:gd name="T17" fmla="*/ 6 h 6"/>
                <a:gd name="T18" fmla="*/ 6 w 6"/>
                <a:gd name="T19" fmla="*/ 6 h 6"/>
                <a:gd name="T20" fmla="*/ 0 w 6"/>
                <a:gd name="T21" fmla="*/ 6 h 6"/>
                <a:gd name="T22" fmla="*/ 0 w 6"/>
                <a:gd name="T23" fmla="*/ 6 h 6"/>
                <a:gd name="T24" fmla="*/ 0 w 6"/>
                <a:gd name="T25" fmla="*/ 6 h 6"/>
                <a:gd name="T26" fmla="*/ 0 w 6"/>
                <a:gd name="T27" fmla="*/ 6 h 6"/>
                <a:gd name="T28" fmla="*/ 0 w 6"/>
                <a:gd name="T29" fmla="*/ 6 h 6"/>
                <a:gd name="T30" fmla="*/ 0 w 6"/>
                <a:gd name="T31" fmla="*/ 0 h 6"/>
                <a:gd name="T32" fmla="*/ 0 w 6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"/>
                <a:gd name="T52" fmla="*/ 0 h 6"/>
                <a:gd name="T53" fmla="*/ 6 w 6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" h="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97" name="Freeform 228"/>
            <p:cNvSpPr>
              <a:spLocks/>
            </p:cNvSpPr>
            <p:nvPr/>
          </p:nvSpPr>
          <p:spPr bwMode="auto">
            <a:xfrm>
              <a:off x="4761" y="2127"/>
              <a:ext cx="12" cy="12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0 h 12"/>
                <a:gd name="T8" fmla="*/ 12 w 12"/>
                <a:gd name="T9" fmla="*/ 0 h 12"/>
                <a:gd name="T10" fmla="*/ 12 w 12"/>
                <a:gd name="T11" fmla="*/ 6 h 12"/>
                <a:gd name="T12" fmla="*/ 12 w 12"/>
                <a:gd name="T13" fmla="*/ 6 h 12"/>
                <a:gd name="T14" fmla="*/ 12 w 12"/>
                <a:gd name="T15" fmla="*/ 6 h 12"/>
                <a:gd name="T16" fmla="*/ 12 w 12"/>
                <a:gd name="T17" fmla="*/ 12 h 12"/>
                <a:gd name="T18" fmla="*/ 12 w 12"/>
                <a:gd name="T19" fmla="*/ 12 h 12"/>
                <a:gd name="T20" fmla="*/ 6 w 12"/>
                <a:gd name="T21" fmla="*/ 12 h 12"/>
                <a:gd name="T22" fmla="*/ 6 w 12"/>
                <a:gd name="T23" fmla="*/ 12 h 12"/>
                <a:gd name="T24" fmla="*/ 0 w 12"/>
                <a:gd name="T25" fmla="*/ 12 h 12"/>
                <a:gd name="T26" fmla="*/ 0 w 12"/>
                <a:gd name="T27" fmla="*/ 6 h 12"/>
                <a:gd name="T28" fmla="*/ 0 w 12"/>
                <a:gd name="T29" fmla="*/ 6 h 12"/>
                <a:gd name="T30" fmla="*/ 0 w 12"/>
                <a:gd name="T31" fmla="*/ 6 h 12"/>
                <a:gd name="T32" fmla="*/ 0 w 12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6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98" name="Freeform 229"/>
            <p:cNvSpPr>
              <a:spLocks/>
            </p:cNvSpPr>
            <p:nvPr/>
          </p:nvSpPr>
          <p:spPr bwMode="auto">
            <a:xfrm>
              <a:off x="4719" y="2121"/>
              <a:ext cx="12" cy="12"/>
            </a:xfrm>
            <a:custGeom>
              <a:avLst/>
              <a:gdLst>
                <a:gd name="T0" fmla="*/ 6 w 12"/>
                <a:gd name="T1" fmla="*/ 0 h 12"/>
                <a:gd name="T2" fmla="*/ 6 w 12"/>
                <a:gd name="T3" fmla="*/ 0 h 12"/>
                <a:gd name="T4" fmla="*/ 12 w 12"/>
                <a:gd name="T5" fmla="*/ 6 h 12"/>
                <a:gd name="T6" fmla="*/ 12 w 12"/>
                <a:gd name="T7" fmla="*/ 6 h 12"/>
                <a:gd name="T8" fmla="*/ 12 w 12"/>
                <a:gd name="T9" fmla="*/ 6 h 12"/>
                <a:gd name="T10" fmla="*/ 12 w 12"/>
                <a:gd name="T11" fmla="*/ 12 h 12"/>
                <a:gd name="T12" fmla="*/ 12 w 12"/>
                <a:gd name="T13" fmla="*/ 12 h 12"/>
                <a:gd name="T14" fmla="*/ 6 w 12"/>
                <a:gd name="T15" fmla="*/ 12 h 12"/>
                <a:gd name="T16" fmla="*/ 6 w 12"/>
                <a:gd name="T17" fmla="*/ 12 h 12"/>
                <a:gd name="T18" fmla="*/ 0 w 12"/>
                <a:gd name="T19" fmla="*/ 12 h 12"/>
                <a:gd name="T20" fmla="*/ 0 w 12"/>
                <a:gd name="T21" fmla="*/ 12 h 12"/>
                <a:gd name="T22" fmla="*/ 0 w 12"/>
                <a:gd name="T23" fmla="*/ 12 h 12"/>
                <a:gd name="T24" fmla="*/ 0 w 12"/>
                <a:gd name="T25" fmla="*/ 12 h 12"/>
                <a:gd name="T26" fmla="*/ 0 w 12"/>
                <a:gd name="T27" fmla="*/ 6 h 12"/>
                <a:gd name="T28" fmla="*/ 0 w 12"/>
                <a:gd name="T29" fmla="*/ 6 h 12"/>
                <a:gd name="T30" fmla="*/ 0 w 12"/>
                <a:gd name="T31" fmla="*/ 0 h 12"/>
                <a:gd name="T32" fmla="*/ 6 w 1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6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99" name="Freeform 230"/>
            <p:cNvSpPr>
              <a:spLocks/>
            </p:cNvSpPr>
            <p:nvPr/>
          </p:nvSpPr>
          <p:spPr bwMode="auto">
            <a:xfrm>
              <a:off x="4707" y="2097"/>
              <a:ext cx="18" cy="12"/>
            </a:xfrm>
            <a:custGeom>
              <a:avLst/>
              <a:gdLst>
                <a:gd name="T0" fmla="*/ 0 w 18"/>
                <a:gd name="T1" fmla="*/ 6 h 12"/>
                <a:gd name="T2" fmla="*/ 0 w 18"/>
                <a:gd name="T3" fmla="*/ 0 h 12"/>
                <a:gd name="T4" fmla="*/ 6 w 18"/>
                <a:gd name="T5" fmla="*/ 0 h 12"/>
                <a:gd name="T6" fmla="*/ 6 w 18"/>
                <a:gd name="T7" fmla="*/ 0 h 12"/>
                <a:gd name="T8" fmla="*/ 12 w 18"/>
                <a:gd name="T9" fmla="*/ 0 h 12"/>
                <a:gd name="T10" fmla="*/ 12 w 18"/>
                <a:gd name="T11" fmla="*/ 0 h 12"/>
                <a:gd name="T12" fmla="*/ 12 w 18"/>
                <a:gd name="T13" fmla="*/ 0 h 12"/>
                <a:gd name="T14" fmla="*/ 18 w 18"/>
                <a:gd name="T15" fmla="*/ 0 h 12"/>
                <a:gd name="T16" fmla="*/ 18 w 18"/>
                <a:gd name="T17" fmla="*/ 0 h 12"/>
                <a:gd name="T18" fmla="*/ 18 w 18"/>
                <a:gd name="T19" fmla="*/ 6 h 12"/>
                <a:gd name="T20" fmla="*/ 18 w 18"/>
                <a:gd name="T21" fmla="*/ 6 h 12"/>
                <a:gd name="T22" fmla="*/ 12 w 18"/>
                <a:gd name="T23" fmla="*/ 6 h 12"/>
                <a:gd name="T24" fmla="*/ 12 w 18"/>
                <a:gd name="T25" fmla="*/ 12 h 12"/>
                <a:gd name="T26" fmla="*/ 12 w 18"/>
                <a:gd name="T27" fmla="*/ 12 h 12"/>
                <a:gd name="T28" fmla="*/ 6 w 18"/>
                <a:gd name="T29" fmla="*/ 12 h 12"/>
                <a:gd name="T30" fmla="*/ 6 w 18"/>
                <a:gd name="T31" fmla="*/ 6 h 12"/>
                <a:gd name="T32" fmla="*/ 0 w 1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2"/>
                <a:gd name="T53" fmla="*/ 18 w 1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2">
                  <a:moveTo>
                    <a:pt x="0" y="6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000" name="Freeform 231"/>
            <p:cNvSpPr>
              <a:spLocks/>
            </p:cNvSpPr>
            <p:nvPr/>
          </p:nvSpPr>
          <p:spPr bwMode="auto">
            <a:xfrm>
              <a:off x="4690" y="2091"/>
              <a:ext cx="11" cy="12"/>
            </a:xfrm>
            <a:custGeom>
              <a:avLst/>
              <a:gdLst>
                <a:gd name="T0" fmla="*/ 0 w 11"/>
                <a:gd name="T1" fmla="*/ 12 h 12"/>
                <a:gd name="T2" fmla="*/ 0 w 11"/>
                <a:gd name="T3" fmla="*/ 6 h 12"/>
                <a:gd name="T4" fmla="*/ 0 w 11"/>
                <a:gd name="T5" fmla="*/ 6 h 12"/>
                <a:gd name="T6" fmla="*/ 6 w 11"/>
                <a:gd name="T7" fmla="*/ 6 h 12"/>
                <a:gd name="T8" fmla="*/ 6 w 11"/>
                <a:gd name="T9" fmla="*/ 0 h 12"/>
                <a:gd name="T10" fmla="*/ 6 w 11"/>
                <a:gd name="T11" fmla="*/ 0 h 12"/>
                <a:gd name="T12" fmla="*/ 11 w 11"/>
                <a:gd name="T13" fmla="*/ 6 h 12"/>
                <a:gd name="T14" fmla="*/ 11 w 11"/>
                <a:gd name="T15" fmla="*/ 6 h 12"/>
                <a:gd name="T16" fmla="*/ 11 w 11"/>
                <a:gd name="T17" fmla="*/ 6 h 12"/>
                <a:gd name="T18" fmla="*/ 11 w 11"/>
                <a:gd name="T19" fmla="*/ 12 h 12"/>
                <a:gd name="T20" fmla="*/ 11 w 11"/>
                <a:gd name="T21" fmla="*/ 12 h 12"/>
                <a:gd name="T22" fmla="*/ 6 w 11"/>
                <a:gd name="T23" fmla="*/ 12 h 12"/>
                <a:gd name="T24" fmla="*/ 6 w 11"/>
                <a:gd name="T25" fmla="*/ 12 h 12"/>
                <a:gd name="T26" fmla="*/ 6 w 11"/>
                <a:gd name="T27" fmla="*/ 12 h 12"/>
                <a:gd name="T28" fmla="*/ 0 w 11"/>
                <a:gd name="T29" fmla="*/ 12 h 12"/>
                <a:gd name="T30" fmla="*/ 0 w 11"/>
                <a:gd name="T31" fmla="*/ 12 h 12"/>
                <a:gd name="T32" fmla="*/ 0 w 11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"/>
                <a:gd name="T52" fmla="*/ 0 h 12"/>
                <a:gd name="T53" fmla="*/ 11 w 1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" h="12">
                  <a:moveTo>
                    <a:pt x="0" y="12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1" y="6"/>
                  </a:lnTo>
                  <a:lnTo>
                    <a:pt x="11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001" name="Freeform 232"/>
            <p:cNvSpPr>
              <a:spLocks/>
            </p:cNvSpPr>
            <p:nvPr/>
          </p:nvSpPr>
          <p:spPr bwMode="auto">
            <a:xfrm>
              <a:off x="4707" y="2073"/>
              <a:ext cx="12" cy="12"/>
            </a:xfrm>
            <a:custGeom>
              <a:avLst/>
              <a:gdLst>
                <a:gd name="T0" fmla="*/ 0 w 12"/>
                <a:gd name="T1" fmla="*/ 6 h 12"/>
                <a:gd name="T2" fmla="*/ 0 w 12"/>
                <a:gd name="T3" fmla="*/ 6 h 12"/>
                <a:gd name="T4" fmla="*/ 0 w 12"/>
                <a:gd name="T5" fmla="*/ 6 h 12"/>
                <a:gd name="T6" fmla="*/ 0 w 12"/>
                <a:gd name="T7" fmla="*/ 6 h 12"/>
                <a:gd name="T8" fmla="*/ 6 w 12"/>
                <a:gd name="T9" fmla="*/ 0 h 12"/>
                <a:gd name="T10" fmla="*/ 6 w 12"/>
                <a:gd name="T11" fmla="*/ 0 h 12"/>
                <a:gd name="T12" fmla="*/ 12 w 12"/>
                <a:gd name="T13" fmla="*/ 6 h 12"/>
                <a:gd name="T14" fmla="*/ 12 w 12"/>
                <a:gd name="T15" fmla="*/ 6 h 12"/>
                <a:gd name="T16" fmla="*/ 12 w 12"/>
                <a:gd name="T17" fmla="*/ 6 h 12"/>
                <a:gd name="T18" fmla="*/ 12 w 12"/>
                <a:gd name="T19" fmla="*/ 6 h 12"/>
                <a:gd name="T20" fmla="*/ 12 w 12"/>
                <a:gd name="T21" fmla="*/ 12 h 12"/>
                <a:gd name="T22" fmla="*/ 6 w 12"/>
                <a:gd name="T23" fmla="*/ 12 h 12"/>
                <a:gd name="T24" fmla="*/ 6 w 12"/>
                <a:gd name="T25" fmla="*/ 12 h 12"/>
                <a:gd name="T26" fmla="*/ 6 w 12"/>
                <a:gd name="T27" fmla="*/ 12 h 12"/>
                <a:gd name="T28" fmla="*/ 0 w 12"/>
                <a:gd name="T29" fmla="*/ 12 h 12"/>
                <a:gd name="T30" fmla="*/ 0 w 12"/>
                <a:gd name="T31" fmla="*/ 12 h 12"/>
                <a:gd name="T32" fmla="*/ 0 w 12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002" name="Freeform 233"/>
            <p:cNvSpPr>
              <a:spLocks/>
            </p:cNvSpPr>
            <p:nvPr/>
          </p:nvSpPr>
          <p:spPr bwMode="auto">
            <a:xfrm>
              <a:off x="5114" y="2031"/>
              <a:ext cx="95" cy="96"/>
            </a:xfrm>
            <a:custGeom>
              <a:avLst/>
              <a:gdLst>
                <a:gd name="T0" fmla="*/ 77 w 95"/>
                <a:gd name="T1" fmla="*/ 72 h 96"/>
                <a:gd name="T2" fmla="*/ 83 w 95"/>
                <a:gd name="T3" fmla="*/ 66 h 96"/>
                <a:gd name="T4" fmla="*/ 83 w 95"/>
                <a:gd name="T5" fmla="*/ 54 h 96"/>
                <a:gd name="T6" fmla="*/ 77 w 95"/>
                <a:gd name="T7" fmla="*/ 48 h 96"/>
                <a:gd name="T8" fmla="*/ 65 w 95"/>
                <a:gd name="T9" fmla="*/ 48 h 96"/>
                <a:gd name="T10" fmla="*/ 65 w 95"/>
                <a:gd name="T11" fmla="*/ 36 h 96"/>
                <a:gd name="T12" fmla="*/ 71 w 95"/>
                <a:gd name="T13" fmla="*/ 42 h 96"/>
                <a:gd name="T14" fmla="*/ 77 w 95"/>
                <a:gd name="T15" fmla="*/ 42 h 96"/>
                <a:gd name="T16" fmla="*/ 77 w 95"/>
                <a:gd name="T17" fmla="*/ 48 h 96"/>
                <a:gd name="T18" fmla="*/ 89 w 95"/>
                <a:gd name="T19" fmla="*/ 48 h 96"/>
                <a:gd name="T20" fmla="*/ 95 w 95"/>
                <a:gd name="T21" fmla="*/ 36 h 96"/>
                <a:gd name="T22" fmla="*/ 95 w 95"/>
                <a:gd name="T23" fmla="*/ 30 h 96"/>
                <a:gd name="T24" fmla="*/ 89 w 95"/>
                <a:gd name="T25" fmla="*/ 24 h 96"/>
                <a:gd name="T26" fmla="*/ 83 w 95"/>
                <a:gd name="T27" fmla="*/ 24 h 96"/>
                <a:gd name="T28" fmla="*/ 77 w 95"/>
                <a:gd name="T29" fmla="*/ 24 h 96"/>
                <a:gd name="T30" fmla="*/ 71 w 95"/>
                <a:gd name="T31" fmla="*/ 24 h 96"/>
                <a:gd name="T32" fmla="*/ 77 w 95"/>
                <a:gd name="T33" fmla="*/ 12 h 96"/>
                <a:gd name="T34" fmla="*/ 77 w 95"/>
                <a:gd name="T35" fmla="*/ 0 h 96"/>
                <a:gd name="T36" fmla="*/ 71 w 95"/>
                <a:gd name="T37" fmla="*/ 0 h 96"/>
                <a:gd name="T38" fmla="*/ 59 w 95"/>
                <a:gd name="T39" fmla="*/ 0 h 96"/>
                <a:gd name="T40" fmla="*/ 53 w 95"/>
                <a:gd name="T41" fmla="*/ 12 h 96"/>
                <a:gd name="T42" fmla="*/ 59 w 95"/>
                <a:gd name="T43" fmla="*/ 24 h 96"/>
                <a:gd name="T44" fmla="*/ 53 w 95"/>
                <a:gd name="T45" fmla="*/ 24 h 96"/>
                <a:gd name="T46" fmla="*/ 53 w 95"/>
                <a:gd name="T47" fmla="*/ 18 h 96"/>
                <a:gd name="T48" fmla="*/ 47 w 95"/>
                <a:gd name="T49" fmla="*/ 12 h 96"/>
                <a:gd name="T50" fmla="*/ 35 w 95"/>
                <a:gd name="T51" fmla="*/ 12 h 96"/>
                <a:gd name="T52" fmla="*/ 23 w 95"/>
                <a:gd name="T53" fmla="*/ 6 h 96"/>
                <a:gd name="T54" fmla="*/ 11 w 95"/>
                <a:gd name="T55" fmla="*/ 12 h 96"/>
                <a:gd name="T56" fmla="*/ 11 w 95"/>
                <a:gd name="T57" fmla="*/ 18 h 96"/>
                <a:gd name="T58" fmla="*/ 11 w 95"/>
                <a:gd name="T59" fmla="*/ 24 h 96"/>
                <a:gd name="T60" fmla="*/ 23 w 95"/>
                <a:gd name="T61" fmla="*/ 30 h 96"/>
                <a:gd name="T62" fmla="*/ 29 w 95"/>
                <a:gd name="T63" fmla="*/ 30 h 96"/>
                <a:gd name="T64" fmla="*/ 29 w 95"/>
                <a:gd name="T65" fmla="*/ 42 h 96"/>
                <a:gd name="T66" fmla="*/ 17 w 95"/>
                <a:gd name="T67" fmla="*/ 42 h 96"/>
                <a:gd name="T68" fmla="*/ 11 w 95"/>
                <a:gd name="T69" fmla="*/ 42 h 96"/>
                <a:gd name="T70" fmla="*/ 6 w 95"/>
                <a:gd name="T71" fmla="*/ 48 h 96"/>
                <a:gd name="T72" fmla="*/ 0 w 95"/>
                <a:gd name="T73" fmla="*/ 54 h 96"/>
                <a:gd name="T74" fmla="*/ 6 w 95"/>
                <a:gd name="T75" fmla="*/ 66 h 96"/>
                <a:gd name="T76" fmla="*/ 11 w 95"/>
                <a:gd name="T77" fmla="*/ 66 h 96"/>
                <a:gd name="T78" fmla="*/ 17 w 95"/>
                <a:gd name="T79" fmla="*/ 66 h 96"/>
                <a:gd name="T80" fmla="*/ 23 w 95"/>
                <a:gd name="T81" fmla="*/ 60 h 96"/>
                <a:gd name="T82" fmla="*/ 29 w 95"/>
                <a:gd name="T83" fmla="*/ 54 h 96"/>
                <a:gd name="T84" fmla="*/ 35 w 95"/>
                <a:gd name="T85" fmla="*/ 48 h 96"/>
                <a:gd name="T86" fmla="*/ 41 w 95"/>
                <a:gd name="T87" fmla="*/ 54 h 96"/>
                <a:gd name="T88" fmla="*/ 41 w 95"/>
                <a:gd name="T89" fmla="*/ 60 h 96"/>
                <a:gd name="T90" fmla="*/ 29 w 95"/>
                <a:gd name="T91" fmla="*/ 66 h 96"/>
                <a:gd name="T92" fmla="*/ 23 w 95"/>
                <a:gd name="T93" fmla="*/ 84 h 96"/>
                <a:gd name="T94" fmla="*/ 35 w 95"/>
                <a:gd name="T95" fmla="*/ 90 h 96"/>
                <a:gd name="T96" fmla="*/ 47 w 95"/>
                <a:gd name="T97" fmla="*/ 90 h 96"/>
                <a:gd name="T98" fmla="*/ 53 w 95"/>
                <a:gd name="T99" fmla="*/ 84 h 96"/>
                <a:gd name="T100" fmla="*/ 53 w 95"/>
                <a:gd name="T101" fmla="*/ 78 h 96"/>
                <a:gd name="T102" fmla="*/ 47 w 95"/>
                <a:gd name="T103" fmla="*/ 72 h 96"/>
                <a:gd name="T104" fmla="*/ 47 w 95"/>
                <a:gd name="T105" fmla="*/ 60 h 96"/>
                <a:gd name="T106" fmla="*/ 53 w 95"/>
                <a:gd name="T107" fmla="*/ 54 h 96"/>
                <a:gd name="T108" fmla="*/ 53 w 95"/>
                <a:gd name="T109" fmla="*/ 54 h 96"/>
                <a:gd name="T110" fmla="*/ 65 w 95"/>
                <a:gd name="T111" fmla="*/ 72 h 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5"/>
                <a:gd name="T169" fmla="*/ 0 h 96"/>
                <a:gd name="T170" fmla="*/ 95 w 95"/>
                <a:gd name="T171" fmla="*/ 96 h 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5" h="96">
                  <a:moveTo>
                    <a:pt x="71" y="72"/>
                  </a:moveTo>
                  <a:lnTo>
                    <a:pt x="71" y="72"/>
                  </a:lnTo>
                  <a:lnTo>
                    <a:pt x="77" y="72"/>
                  </a:lnTo>
                  <a:lnTo>
                    <a:pt x="83" y="72"/>
                  </a:lnTo>
                  <a:lnTo>
                    <a:pt x="83" y="66"/>
                  </a:lnTo>
                  <a:lnTo>
                    <a:pt x="89" y="60"/>
                  </a:lnTo>
                  <a:lnTo>
                    <a:pt x="83" y="60"/>
                  </a:lnTo>
                  <a:lnTo>
                    <a:pt x="83" y="54"/>
                  </a:lnTo>
                  <a:lnTo>
                    <a:pt x="83" y="48"/>
                  </a:lnTo>
                  <a:lnTo>
                    <a:pt x="77" y="48"/>
                  </a:lnTo>
                  <a:lnTo>
                    <a:pt x="71" y="48"/>
                  </a:lnTo>
                  <a:lnTo>
                    <a:pt x="65" y="48"/>
                  </a:lnTo>
                  <a:lnTo>
                    <a:pt x="65" y="42"/>
                  </a:lnTo>
                  <a:lnTo>
                    <a:pt x="65" y="36"/>
                  </a:lnTo>
                  <a:lnTo>
                    <a:pt x="71" y="42"/>
                  </a:lnTo>
                  <a:lnTo>
                    <a:pt x="77" y="42"/>
                  </a:lnTo>
                  <a:lnTo>
                    <a:pt x="77" y="48"/>
                  </a:lnTo>
                  <a:lnTo>
                    <a:pt x="83" y="48"/>
                  </a:lnTo>
                  <a:lnTo>
                    <a:pt x="89" y="48"/>
                  </a:lnTo>
                  <a:lnTo>
                    <a:pt x="95" y="42"/>
                  </a:lnTo>
                  <a:lnTo>
                    <a:pt x="95" y="36"/>
                  </a:lnTo>
                  <a:lnTo>
                    <a:pt x="95" y="30"/>
                  </a:lnTo>
                  <a:lnTo>
                    <a:pt x="95" y="24"/>
                  </a:lnTo>
                  <a:lnTo>
                    <a:pt x="89" y="24"/>
                  </a:lnTo>
                  <a:lnTo>
                    <a:pt x="83" y="24"/>
                  </a:lnTo>
                  <a:lnTo>
                    <a:pt x="77" y="24"/>
                  </a:lnTo>
                  <a:lnTo>
                    <a:pt x="71" y="24"/>
                  </a:lnTo>
                  <a:lnTo>
                    <a:pt x="65" y="24"/>
                  </a:lnTo>
                  <a:lnTo>
                    <a:pt x="71" y="18"/>
                  </a:lnTo>
                  <a:lnTo>
                    <a:pt x="77" y="12"/>
                  </a:lnTo>
                  <a:lnTo>
                    <a:pt x="77" y="6"/>
                  </a:lnTo>
                  <a:lnTo>
                    <a:pt x="77" y="0"/>
                  </a:lnTo>
                  <a:lnTo>
                    <a:pt x="71" y="0"/>
                  </a:lnTo>
                  <a:lnTo>
                    <a:pt x="65" y="0"/>
                  </a:lnTo>
                  <a:lnTo>
                    <a:pt x="59" y="0"/>
                  </a:lnTo>
                  <a:lnTo>
                    <a:pt x="59" y="6"/>
                  </a:lnTo>
                  <a:lnTo>
                    <a:pt x="53" y="12"/>
                  </a:lnTo>
                  <a:lnTo>
                    <a:pt x="53" y="18"/>
                  </a:lnTo>
                  <a:lnTo>
                    <a:pt x="59" y="18"/>
                  </a:lnTo>
                  <a:lnTo>
                    <a:pt x="59" y="24"/>
                  </a:lnTo>
                  <a:lnTo>
                    <a:pt x="53" y="24"/>
                  </a:lnTo>
                  <a:lnTo>
                    <a:pt x="53" y="18"/>
                  </a:lnTo>
                  <a:lnTo>
                    <a:pt x="53" y="12"/>
                  </a:lnTo>
                  <a:lnTo>
                    <a:pt x="47" y="12"/>
                  </a:lnTo>
                  <a:lnTo>
                    <a:pt x="35" y="12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7" y="6"/>
                  </a:lnTo>
                  <a:lnTo>
                    <a:pt x="11" y="12"/>
                  </a:lnTo>
                  <a:lnTo>
                    <a:pt x="11" y="18"/>
                  </a:lnTo>
                  <a:lnTo>
                    <a:pt x="11" y="24"/>
                  </a:lnTo>
                  <a:lnTo>
                    <a:pt x="17" y="30"/>
                  </a:lnTo>
                  <a:lnTo>
                    <a:pt x="23" y="30"/>
                  </a:lnTo>
                  <a:lnTo>
                    <a:pt x="29" y="30"/>
                  </a:lnTo>
                  <a:lnTo>
                    <a:pt x="35" y="36"/>
                  </a:lnTo>
                  <a:lnTo>
                    <a:pt x="29" y="36"/>
                  </a:lnTo>
                  <a:lnTo>
                    <a:pt x="29" y="42"/>
                  </a:lnTo>
                  <a:lnTo>
                    <a:pt x="23" y="42"/>
                  </a:lnTo>
                  <a:lnTo>
                    <a:pt x="17" y="42"/>
                  </a:lnTo>
                  <a:lnTo>
                    <a:pt x="11" y="42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6"/>
                  </a:lnTo>
                  <a:lnTo>
                    <a:pt x="6" y="66"/>
                  </a:lnTo>
                  <a:lnTo>
                    <a:pt x="11" y="66"/>
                  </a:lnTo>
                  <a:lnTo>
                    <a:pt x="17" y="66"/>
                  </a:lnTo>
                  <a:lnTo>
                    <a:pt x="23" y="66"/>
                  </a:lnTo>
                  <a:lnTo>
                    <a:pt x="23" y="60"/>
                  </a:lnTo>
                  <a:lnTo>
                    <a:pt x="23" y="54"/>
                  </a:lnTo>
                  <a:lnTo>
                    <a:pt x="29" y="54"/>
                  </a:lnTo>
                  <a:lnTo>
                    <a:pt x="29" y="48"/>
                  </a:lnTo>
                  <a:lnTo>
                    <a:pt x="35" y="48"/>
                  </a:lnTo>
                  <a:lnTo>
                    <a:pt x="41" y="48"/>
                  </a:lnTo>
                  <a:lnTo>
                    <a:pt x="41" y="54"/>
                  </a:lnTo>
                  <a:lnTo>
                    <a:pt x="41" y="60"/>
                  </a:lnTo>
                  <a:lnTo>
                    <a:pt x="35" y="66"/>
                  </a:lnTo>
                  <a:lnTo>
                    <a:pt x="29" y="66"/>
                  </a:lnTo>
                  <a:lnTo>
                    <a:pt x="29" y="72"/>
                  </a:lnTo>
                  <a:lnTo>
                    <a:pt x="23" y="78"/>
                  </a:lnTo>
                  <a:lnTo>
                    <a:pt x="23" y="84"/>
                  </a:lnTo>
                  <a:lnTo>
                    <a:pt x="29" y="84"/>
                  </a:lnTo>
                  <a:lnTo>
                    <a:pt x="29" y="90"/>
                  </a:lnTo>
                  <a:lnTo>
                    <a:pt x="35" y="90"/>
                  </a:lnTo>
                  <a:lnTo>
                    <a:pt x="41" y="96"/>
                  </a:lnTo>
                  <a:lnTo>
                    <a:pt x="41" y="90"/>
                  </a:lnTo>
                  <a:lnTo>
                    <a:pt x="47" y="90"/>
                  </a:lnTo>
                  <a:lnTo>
                    <a:pt x="53" y="90"/>
                  </a:lnTo>
                  <a:lnTo>
                    <a:pt x="53" y="84"/>
                  </a:lnTo>
                  <a:lnTo>
                    <a:pt x="53" y="78"/>
                  </a:lnTo>
                  <a:lnTo>
                    <a:pt x="53" y="72"/>
                  </a:lnTo>
                  <a:lnTo>
                    <a:pt x="47" y="72"/>
                  </a:lnTo>
                  <a:lnTo>
                    <a:pt x="47" y="66"/>
                  </a:lnTo>
                  <a:lnTo>
                    <a:pt x="47" y="60"/>
                  </a:lnTo>
                  <a:lnTo>
                    <a:pt x="47" y="54"/>
                  </a:lnTo>
                  <a:lnTo>
                    <a:pt x="53" y="54"/>
                  </a:lnTo>
                  <a:lnTo>
                    <a:pt x="59" y="60"/>
                  </a:lnTo>
                  <a:lnTo>
                    <a:pt x="59" y="66"/>
                  </a:lnTo>
                  <a:lnTo>
                    <a:pt x="65" y="72"/>
                  </a:lnTo>
                  <a:lnTo>
                    <a:pt x="71" y="72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003" name="Freeform 234"/>
            <p:cNvSpPr>
              <a:spLocks/>
            </p:cNvSpPr>
            <p:nvPr/>
          </p:nvSpPr>
          <p:spPr bwMode="auto">
            <a:xfrm>
              <a:off x="5185" y="1834"/>
              <a:ext cx="108" cy="167"/>
            </a:xfrm>
            <a:custGeom>
              <a:avLst/>
              <a:gdLst>
                <a:gd name="T0" fmla="*/ 0 w 108"/>
                <a:gd name="T1" fmla="*/ 167 h 167"/>
                <a:gd name="T2" fmla="*/ 12 w 108"/>
                <a:gd name="T3" fmla="*/ 155 h 167"/>
                <a:gd name="T4" fmla="*/ 24 w 108"/>
                <a:gd name="T5" fmla="*/ 149 h 167"/>
                <a:gd name="T6" fmla="*/ 30 w 108"/>
                <a:gd name="T7" fmla="*/ 137 h 167"/>
                <a:gd name="T8" fmla="*/ 42 w 108"/>
                <a:gd name="T9" fmla="*/ 137 h 167"/>
                <a:gd name="T10" fmla="*/ 54 w 108"/>
                <a:gd name="T11" fmla="*/ 131 h 167"/>
                <a:gd name="T12" fmla="*/ 66 w 108"/>
                <a:gd name="T13" fmla="*/ 131 h 167"/>
                <a:gd name="T14" fmla="*/ 78 w 108"/>
                <a:gd name="T15" fmla="*/ 131 h 167"/>
                <a:gd name="T16" fmla="*/ 84 w 108"/>
                <a:gd name="T17" fmla="*/ 131 h 167"/>
                <a:gd name="T18" fmla="*/ 84 w 108"/>
                <a:gd name="T19" fmla="*/ 125 h 167"/>
                <a:gd name="T20" fmla="*/ 84 w 108"/>
                <a:gd name="T21" fmla="*/ 125 h 167"/>
                <a:gd name="T22" fmla="*/ 90 w 108"/>
                <a:gd name="T23" fmla="*/ 119 h 167"/>
                <a:gd name="T24" fmla="*/ 90 w 108"/>
                <a:gd name="T25" fmla="*/ 113 h 167"/>
                <a:gd name="T26" fmla="*/ 90 w 108"/>
                <a:gd name="T27" fmla="*/ 107 h 167"/>
                <a:gd name="T28" fmla="*/ 96 w 108"/>
                <a:gd name="T29" fmla="*/ 107 h 167"/>
                <a:gd name="T30" fmla="*/ 102 w 108"/>
                <a:gd name="T31" fmla="*/ 101 h 167"/>
                <a:gd name="T32" fmla="*/ 108 w 108"/>
                <a:gd name="T33" fmla="*/ 95 h 167"/>
                <a:gd name="T34" fmla="*/ 102 w 108"/>
                <a:gd name="T35" fmla="*/ 89 h 167"/>
                <a:gd name="T36" fmla="*/ 102 w 108"/>
                <a:gd name="T37" fmla="*/ 71 h 167"/>
                <a:gd name="T38" fmla="*/ 102 w 108"/>
                <a:gd name="T39" fmla="*/ 59 h 167"/>
                <a:gd name="T40" fmla="*/ 108 w 108"/>
                <a:gd name="T41" fmla="*/ 47 h 167"/>
                <a:gd name="T42" fmla="*/ 102 w 108"/>
                <a:gd name="T43" fmla="*/ 47 h 167"/>
                <a:gd name="T44" fmla="*/ 96 w 108"/>
                <a:gd name="T45" fmla="*/ 41 h 167"/>
                <a:gd name="T46" fmla="*/ 90 w 108"/>
                <a:gd name="T47" fmla="*/ 41 h 167"/>
                <a:gd name="T48" fmla="*/ 84 w 108"/>
                <a:gd name="T49" fmla="*/ 36 h 167"/>
                <a:gd name="T50" fmla="*/ 84 w 108"/>
                <a:gd name="T51" fmla="*/ 30 h 167"/>
                <a:gd name="T52" fmla="*/ 78 w 108"/>
                <a:gd name="T53" fmla="*/ 24 h 167"/>
                <a:gd name="T54" fmla="*/ 72 w 108"/>
                <a:gd name="T55" fmla="*/ 12 h 167"/>
                <a:gd name="T56" fmla="*/ 72 w 108"/>
                <a:gd name="T57" fmla="*/ 0 h 167"/>
                <a:gd name="T58" fmla="*/ 66 w 108"/>
                <a:gd name="T59" fmla="*/ 6 h 167"/>
                <a:gd name="T60" fmla="*/ 66 w 108"/>
                <a:gd name="T61" fmla="*/ 12 h 167"/>
                <a:gd name="T62" fmla="*/ 60 w 108"/>
                <a:gd name="T63" fmla="*/ 18 h 167"/>
                <a:gd name="T64" fmla="*/ 54 w 108"/>
                <a:gd name="T65" fmla="*/ 24 h 167"/>
                <a:gd name="T66" fmla="*/ 48 w 108"/>
                <a:gd name="T67" fmla="*/ 30 h 167"/>
                <a:gd name="T68" fmla="*/ 42 w 108"/>
                <a:gd name="T69" fmla="*/ 36 h 167"/>
                <a:gd name="T70" fmla="*/ 36 w 108"/>
                <a:gd name="T71" fmla="*/ 36 h 167"/>
                <a:gd name="T72" fmla="*/ 24 w 108"/>
                <a:gd name="T73" fmla="*/ 36 h 167"/>
                <a:gd name="T74" fmla="*/ 30 w 108"/>
                <a:gd name="T75" fmla="*/ 41 h 167"/>
                <a:gd name="T76" fmla="*/ 30 w 108"/>
                <a:gd name="T77" fmla="*/ 53 h 167"/>
                <a:gd name="T78" fmla="*/ 30 w 108"/>
                <a:gd name="T79" fmla="*/ 65 h 167"/>
                <a:gd name="T80" fmla="*/ 18 w 108"/>
                <a:gd name="T81" fmla="*/ 71 h 167"/>
                <a:gd name="T82" fmla="*/ 24 w 108"/>
                <a:gd name="T83" fmla="*/ 95 h 167"/>
                <a:gd name="T84" fmla="*/ 24 w 108"/>
                <a:gd name="T85" fmla="*/ 107 h 167"/>
                <a:gd name="T86" fmla="*/ 24 w 108"/>
                <a:gd name="T87" fmla="*/ 125 h 167"/>
                <a:gd name="T88" fmla="*/ 18 w 108"/>
                <a:gd name="T89" fmla="*/ 137 h 167"/>
                <a:gd name="T90" fmla="*/ 12 w 108"/>
                <a:gd name="T91" fmla="*/ 143 h 167"/>
                <a:gd name="T92" fmla="*/ 12 w 108"/>
                <a:gd name="T93" fmla="*/ 149 h 167"/>
                <a:gd name="T94" fmla="*/ 6 w 108"/>
                <a:gd name="T95" fmla="*/ 155 h 167"/>
                <a:gd name="T96" fmla="*/ 6 w 108"/>
                <a:gd name="T97" fmla="*/ 161 h 167"/>
                <a:gd name="T98" fmla="*/ 0 w 108"/>
                <a:gd name="T99" fmla="*/ 161 h 167"/>
                <a:gd name="T100" fmla="*/ 0 w 108"/>
                <a:gd name="T101" fmla="*/ 161 h 167"/>
                <a:gd name="T102" fmla="*/ 0 w 108"/>
                <a:gd name="T103" fmla="*/ 161 h 167"/>
                <a:gd name="T104" fmla="*/ 6 w 108"/>
                <a:gd name="T105" fmla="*/ 161 h 167"/>
                <a:gd name="T106" fmla="*/ 0 w 108"/>
                <a:gd name="T107" fmla="*/ 167 h 16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8"/>
                <a:gd name="T163" fmla="*/ 0 h 167"/>
                <a:gd name="T164" fmla="*/ 108 w 108"/>
                <a:gd name="T165" fmla="*/ 167 h 16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8" h="167">
                  <a:moveTo>
                    <a:pt x="0" y="167"/>
                  </a:moveTo>
                  <a:lnTo>
                    <a:pt x="12" y="155"/>
                  </a:lnTo>
                  <a:lnTo>
                    <a:pt x="24" y="149"/>
                  </a:lnTo>
                  <a:lnTo>
                    <a:pt x="30" y="137"/>
                  </a:lnTo>
                  <a:lnTo>
                    <a:pt x="42" y="137"/>
                  </a:lnTo>
                  <a:lnTo>
                    <a:pt x="54" y="131"/>
                  </a:lnTo>
                  <a:lnTo>
                    <a:pt x="66" y="131"/>
                  </a:lnTo>
                  <a:lnTo>
                    <a:pt x="78" y="131"/>
                  </a:lnTo>
                  <a:lnTo>
                    <a:pt x="84" y="131"/>
                  </a:lnTo>
                  <a:lnTo>
                    <a:pt x="84" y="125"/>
                  </a:lnTo>
                  <a:lnTo>
                    <a:pt x="90" y="119"/>
                  </a:lnTo>
                  <a:lnTo>
                    <a:pt x="90" y="113"/>
                  </a:lnTo>
                  <a:lnTo>
                    <a:pt x="90" y="107"/>
                  </a:lnTo>
                  <a:lnTo>
                    <a:pt x="96" y="107"/>
                  </a:lnTo>
                  <a:lnTo>
                    <a:pt x="102" y="101"/>
                  </a:lnTo>
                  <a:lnTo>
                    <a:pt x="108" y="95"/>
                  </a:lnTo>
                  <a:lnTo>
                    <a:pt x="102" y="89"/>
                  </a:lnTo>
                  <a:lnTo>
                    <a:pt x="102" y="71"/>
                  </a:lnTo>
                  <a:lnTo>
                    <a:pt x="102" y="59"/>
                  </a:lnTo>
                  <a:lnTo>
                    <a:pt x="108" y="47"/>
                  </a:lnTo>
                  <a:lnTo>
                    <a:pt x="102" y="47"/>
                  </a:lnTo>
                  <a:lnTo>
                    <a:pt x="96" y="41"/>
                  </a:lnTo>
                  <a:lnTo>
                    <a:pt x="90" y="41"/>
                  </a:lnTo>
                  <a:lnTo>
                    <a:pt x="84" y="36"/>
                  </a:lnTo>
                  <a:lnTo>
                    <a:pt x="84" y="30"/>
                  </a:lnTo>
                  <a:lnTo>
                    <a:pt x="78" y="24"/>
                  </a:lnTo>
                  <a:lnTo>
                    <a:pt x="72" y="12"/>
                  </a:lnTo>
                  <a:lnTo>
                    <a:pt x="72" y="0"/>
                  </a:lnTo>
                  <a:lnTo>
                    <a:pt x="66" y="6"/>
                  </a:lnTo>
                  <a:lnTo>
                    <a:pt x="66" y="12"/>
                  </a:lnTo>
                  <a:lnTo>
                    <a:pt x="60" y="18"/>
                  </a:lnTo>
                  <a:lnTo>
                    <a:pt x="54" y="24"/>
                  </a:lnTo>
                  <a:lnTo>
                    <a:pt x="48" y="30"/>
                  </a:lnTo>
                  <a:lnTo>
                    <a:pt x="42" y="36"/>
                  </a:lnTo>
                  <a:lnTo>
                    <a:pt x="36" y="36"/>
                  </a:lnTo>
                  <a:lnTo>
                    <a:pt x="24" y="36"/>
                  </a:lnTo>
                  <a:lnTo>
                    <a:pt x="30" y="41"/>
                  </a:lnTo>
                  <a:lnTo>
                    <a:pt x="30" y="53"/>
                  </a:lnTo>
                  <a:lnTo>
                    <a:pt x="30" y="65"/>
                  </a:lnTo>
                  <a:lnTo>
                    <a:pt x="18" y="71"/>
                  </a:lnTo>
                  <a:lnTo>
                    <a:pt x="24" y="95"/>
                  </a:lnTo>
                  <a:lnTo>
                    <a:pt x="24" y="107"/>
                  </a:lnTo>
                  <a:lnTo>
                    <a:pt x="24" y="125"/>
                  </a:lnTo>
                  <a:lnTo>
                    <a:pt x="18" y="137"/>
                  </a:lnTo>
                  <a:lnTo>
                    <a:pt x="12" y="143"/>
                  </a:lnTo>
                  <a:lnTo>
                    <a:pt x="12" y="149"/>
                  </a:lnTo>
                  <a:lnTo>
                    <a:pt x="6" y="155"/>
                  </a:lnTo>
                  <a:lnTo>
                    <a:pt x="6" y="161"/>
                  </a:lnTo>
                  <a:lnTo>
                    <a:pt x="0" y="161"/>
                  </a:lnTo>
                  <a:lnTo>
                    <a:pt x="6" y="161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004" name="Freeform 235"/>
            <p:cNvSpPr>
              <a:spLocks/>
            </p:cNvSpPr>
            <p:nvPr/>
          </p:nvSpPr>
          <p:spPr bwMode="auto">
            <a:xfrm>
              <a:off x="4863" y="1870"/>
              <a:ext cx="173" cy="143"/>
            </a:xfrm>
            <a:custGeom>
              <a:avLst/>
              <a:gdLst>
                <a:gd name="T0" fmla="*/ 89 w 173"/>
                <a:gd name="T1" fmla="*/ 143 h 143"/>
                <a:gd name="T2" fmla="*/ 95 w 173"/>
                <a:gd name="T3" fmla="*/ 143 h 143"/>
                <a:gd name="T4" fmla="*/ 101 w 173"/>
                <a:gd name="T5" fmla="*/ 143 h 143"/>
                <a:gd name="T6" fmla="*/ 113 w 173"/>
                <a:gd name="T7" fmla="*/ 143 h 143"/>
                <a:gd name="T8" fmla="*/ 119 w 173"/>
                <a:gd name="T9" fmla="*/ 137 h 143"/>
                <a:gd name="T10" fmla="*/ 131 w 173"/>
                <a:gd name="T11" fmla="*/ 137 h 143"/>
                <a:gd name="T12" fmla="*/ 143 w 173"/>
                <a:gd name="T13" fmla="*/ 137 h 143"/>
                <a:gd name="T14" fmla="*/ 149 w 173"/>
                <a:gd name="T15" fmla="*/ 137 h 143"/>
                <a:gd name="T16" fmla="*/ 161 w 173"/>
                <a:gd name="T17" fmla="*/ 137 h 143"/>
                <a:gd name="T18" fmla="*/ 161 w 173"/>
                <a:gd name="T19" fmla="*/ 137 h 143"/>
                <a:gd name="T20" fmla="*/ 167 w 173"/>
                <a:gd name="T21" fmla="*/ 137 h 143"/>
                <a:gd name="T22" fmla="*/ 167 w 173"/>
                <a:gd name="T23" fmla="*/ 137 h 143"/>
                <a:gd name="T24" fmla="*/ 173 w 173"/>
                <a:gd name="T25" fmla="*/ 137 h 143"/>
                <a:gd name="T26" fmla="*/ 161 w 173"/>
                <a:gd name="T27" fmla="*/ 131 h 143"/>
                <a:gd name="T28" fmla="*/ 155 w 173"/>
                <a:gd name="T29" fmla="*/ 119 h 143"/>
                <a:gd name="T30" fmla="*/ 149 w 173"/>
                <a:gd name="T31" fmla="*/ 113 h 143"/>
                <a:gd name="T32" fmla="*/ 143 w 173"/>
                <a:gd name="T33" fmla="*/ 101 h 143"/>
                <a:gd name="T34" fmla="*/ 137 w 173"/>
                <a:gd name="T35" fmla="*/ 83 h 143"/>
                <a:gd name="T36" fmla="*/ 131 w 173"/>
                <a:gd name="T37" fmla="*/ 71 h 143"/>
                <a:gd name="T38" fmla="*/ 131 w 173"/>
                <a:gd name="T39" fmla="*/ 59 h 143"/>
                <a:gd name="T40" fmla="*/ 131 w 173"/>
                <a:gd name="T41" fmla="*/ 47 h 143"/>
                <a:gd name="T42" fmla="*/ 125 w 173"/>
                <a:gd name="T43" fmla="*/ 41 h 143"/>
                <a:gd name="T44" fmla="*/ 119 w 173"/>
                <a:gd name="T45" fmla="*/ 41 h 143"/>
                <a:gd name="T46" fmla="*/ 113 w 173"/>
                <a:gd name="T47" fmla="*/ 41 h 143"/>
                <a:gd name="T48" fmla="*/ 107 w 173"/>
                <a:gd name="T49" fmla="*/ 35 h 143"/>
                <a:gd name="T50" fmla="*/ 101 w 173"/>
                <a:gd name="T51" fmla="*/ 29 h 143"/>
                <a:gd name="T52" fmla="*/ 95 w 173"/>
                <a:gd name="T53" fmla="*/ 23 h 143"/>
                <a:gd name="T54" fmla="*/ 89 w 173"/>
                <a:gd name="T55" fmla="*/ 11 h 143"/>
                <a:gd name="T56" fmla="*/ 89 w 173"/>
                <a:gd name="T57" fmla="*/ 5 h 143"/>
                <a:gd name="T58" fmla="*/ 83 w 173"/>
                <a:gd name="T59" fmla="*/ 5 h 143"/>
                <a:gd name="T60" fmla="*/ 71 w 173"/>
                <a:gd name="T61" fmla="*/ 11 h 143"/>
                <a:gd name="T62" fmla="*/ 65 w 173"/>
                <a:gd name="T63" fmla="*/ 11 h 143"/>
                <a:gd name="T64" fmla="*/ 53 w 173"/>
                <a:gd name="T65" fmla="*/ 17 h 143"/>
                <a:gd name="T66" fmla="*/ 42 w 173"/>
                <a:gd name="T67" fmla="*/ 17 h 143"/>
                <a:gd name="T68" fmla="*/ 30 w 173"/>
                <a:gd name="T69" fmla="*/ 11 h 143"/>
                <a:gd name="T70" fmla="*/ 18 w 173"/>
                <a:gd name="T71" fmla="*/ 5 h 143"/>
                <a:gd name="T72" fmla="*/ 6 w 173"/>
                <a:gd name="T73" fmla="*/ 0 h 143"/>
                <a:gd name="T74" fmla="*/ 6 w 173"/>
                <a:gd name="T75" fmla="*/ 5 h 143"/>
                <a:gd name="T76" fmla="*/ 12 w 173"/>
                <a:gd name="T77" fmla="*/ 11 h 143"/>
                <a:gd name="T78" fmla="*/ 12 w 173"/>
                <a:gd name="T79" fmla="*/ 23 h 143"/>
                <a:gd name="T80" fmla="*/ 12 w 173"/>
                <a:gd name="T81" fmla="*/ 29 h 143"/>
                <a:gd name="T82" fmla="*/ 18 w 173"/>
                <a:gd name="T83" fmla="*/ 41 h 143"/>
                <a:gd name="T84" fmla="*/ 12 w 173"/>
                <a:gd name="T85" fmla="*/ 53 h 143"/>
                <a:gd name="T86" fmla="*/ 12 w 173"/>
                <a:gd name="T87" fmla="*/ 65 h 143"/>
                <a:gd name="T88" fmla="*/ 0 w 173"/>
                <a:gd name="T89" fmla="*/ 77 h 143"/>
                <a:gd name="T90" fmla="*/ 12 w 173"/>
                <a:gd name="T91" fmla="*/ 77 h 143"/>
                <a:gd name="T92" fmla="*/ 18 w 173"/>
                <a:gd name="T93" fmla="*/ 83 h 143"/>
                <a:gd name="T94" fmla="*/ 24 w 173"/>
                <a:gd name="T95" fmla="*/ 89 h 143"/>
                <a:gd name="T96" fmla="*/ 36 w 173"/>
                <a:gd name="T97" fmla="*/ 95 h 143"/>
                <a:gd name="T98" fmla="*/ 42 w 173"/>
                <a:gd name="T99" fmla="*/ 101 h 143"/>
                <a:gd name="T100" fmla="*/ 42 w 173"/>
                <a:gd name="T101" fmla="*/ 107 h 143"/>
                <a:gd name="T102" fmla="*/ 48 w 173"/>
                <a:gd name="T103" fmla="*/ 119 h 143"/>
                <a:gd name="T104" fmla="*/ 42 w 173"/>
                <a:gd name="T105" fmla="*/ 131 h 143"/>
                <a:gd name="T106" fmla="*/ 48 w 173"/>
                <a:gd name="T107" fmla="*/ 131 h 143"/>
                <a:gd name="T108" fmla="*/ 53 w 173"/>
                <a:gd name="T109" fmla="*/ 131 h 143"/>
                <a:gd name="T110" fmla="*/ 59 w 173"/>
                <a:gd name="T111" fmla="*/ 131 h 143"/>
                <a:gd name="T112" fmla="*/ 65 w 173"/>
                <a:gd name="T113" fmla="*/ 131 h 143"/>
                <a:gd name="T114" fmla="*/ 71 w 173"/>
                <a:gd name="T115" fmla="*/ 137 h 143"/>
                <a:gd name="T116" fmla="*/ 77 w 173"/>
                <a:gd name="T117" fmla="*/ 137 h 143"/>
                <a:gd name="T118" fmla="*/ 83 w 173"/>
                <a:gd name="T119" fmla="*/ 143 h 143"/>
                <a:gd name="T120" fmla="*/ 89 w 173"/>
                <a:gd name="T121" fmla="*/ 143 h 1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3"/>
                <a:gd name="T184" fmla="*/ 0 h 143"/>
                <a:gd name="T185" fmla="*/ 173 w 173"/>
                <a:gd name="T186" fmla="*/ 143 h 1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3" h="143">
                  <a:moveTo>
                    <a:pt x="89" y="143"/>
                  </a:moveTo>
                  <a:lnTo>
                    <a:pt x="95" y="143"/>
                  </a:lnTo>
                  <a:lnTo>
                    <a:pt x="101" y="143"/>
                  </a:lnTo>
                  <a:lnTo>
                    <a:pt x="113" y="143"/>
                  </a:lnTo>
                  <a:lnTo>
                    <a:pt x="119" y="137"/>
                  </a:lnTo>
                  <a:lnTo>
                    <a:pt x="131" y="137"/>
                  </a:lnTo>
                  <a:lnTo>
                    <a:pt x="143" y="137"/>
                  </a:lnTo>
                  <a:lnTo>
                    <a:pt x="149" y="137"/>
                  </a:lnTo>
                  <a:lnTo>
                    <a:pt x="161" y="137"/>
                  </a:lnTo>
                  <a:lnTo>
                    <a:pt x="167" y="137"/>
                  </a:lnTo>
                  <a:lnTo>
                    <a:pt x="173" y="137"/>
                  </a:lnTo>
                  <a:lnTo>
                    <a:pt x="161" y="131"/>
                  </a:lnTo>
                  <a:lnTo>
                    <a:pt x="155" y="119"/>
                  </a:lnTo>
                  <a:lnTo>
                    <a:pt x="149" y="113"/>
                  </a:lnTo>
                  <a:lnTo>
                    <a:pt x="143" y="101"/>
                  </a:lnTo>
                  <a:lnTo>
                    <a:pt x="137" y="83"/>
                  </a:lnTo>
                  <a:lnTo>
                    <a:pt x="131" y="71"/>
                  </a:lnTo>
                  <a:lnTo>
                    <a:pt x="131" y="59"/>
                  </a:lnTo>
                  <a:lnTo>
                    <a:pt x="131" y="47"/>
                  </a:lnTo>
                  <a:lnTo>
                    <a:pt x="125" y="41"/>
                  </a:lnTo>
                  <a:lnTo>
                    <a:pt x="119" y="41"/>
                  </a:lnTo>
                  <a:lnTo>
                    <a:pt x="113" y="41"/>
                  </a:lnTo>
                  <a:lnTo>
                    <a:pt x="107" y="35"/>
                  </a:lnTo>
                  <a:lnTo>
                    <a:pt x="101" y="29"/>
                  </a:lnTo>
                  <a:lnTo>
                    <a:pt x="95" y="23"/>
                  </a:lnTo>
                  <a:lnTo>
                    <a:pt x="89" y="11"/>
                  </a:lnTo>
                  <a:lnTo>
                    <a:pt x="89" y="5"/>
                  </a:lnTo>
                  <a:lnTo>
                    <a:pt x="83" y="5"/>
                  </a:lnTo>
                  <a:lnTo>
                    <a:pt x="71" y="11"/>
                  </a:lnTo>
                  <a:lnTo>
                    <a:pt x="65" y="11"/>
                  </a:lnTo>
                  <a:lnTo>
                    <a:pt x="53" y="17"/>
                  </a:lnTo>
                  <a:lnTo>
                    <a:pt x="42" y="17"/>
                  </a:lnTo>
                  <a:lnTo>
                    <a:pt x="30" y="11"/>
                  </a:lnTo>
                  <a:lnTo>
                    <a:pt x="18" y="5"/>
                  </a:lnTo>
                  <a:lnTo>
                    <a:pt x="6" y="0"/>
                  </a:lnTo>
                  <a:lnTo>
                    <a:pt x="6" y="5"/>
                  </a:lnTo>
                  <a:lnTo>
                    <a:pt x="12" y="11"/>
                  </a:lnTo>
                  <a:lnTo>
                    <a:pt x="12" y="23"/>
                  </a:lnTo>
                  <a:lnTo>
                    <a:pt x="12" y="29"/>
                  </a:lnTo>
                  <a:lnTo>
                    <a:pt x="18" y="41"/>
                  </a:lnTo>
                  <a:lnTo>
                    <a:pt x="12" y="53"/>
                  </a:lnTo>
                  <a:lnTo>
                    <a:pt x="12" y="65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18" y="83"/>
                  </a:lnTo>
                  <a:lnTo>
                    <a:pt x="24" y="89"/>
                  </a:lnTo>
                  <a:lnTo>
                    <a:pt x="36" y="95"/>
                  </a:lnTo>
                  <a:lnTo>
                    <a:pt x="42" y="101"/>
                  </a:lnTo>
                  <a:lnTo>
                    <a:pt x="42" y="107"/>
                  </a:lnTo>
                  <a:lnTo>
                    <a:pt x="48" y="119"/>
                  </a:lnTo>
                  <a:lnTo>
                    <a:pt x="42" y="131"/>
                  </a:lnTo>
                  <a:lnTo>
                    <a:pt x="48" y="131"/>
                  </a:lnTo>
                  <a:lnTo>
                    <a:pt x="53" y="131"/>
                  </a:lnTo>
                  <a:lnTo>
                    <a:pt x="59" y="131"/>
                  </a:lnTo>
                  <a:lnTo>
                    <a:pt x="65" y="131"/>
                  </a:lnTo>
                  <a:lnTo>
                    <a:pt x="71" y="137"/>
                  </a:lnTo>
                  <a:lnTo>
                    <a:pt x="77" y="137"/>
                  </a:lnTo>
                  <a:lnTo>
                    <a:pt x="83" y="143"/>
                  </a:lnTo>
                  <a:lnTo>
                    <a:pt x="89" y="143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005" name="Freeform 236"/>
            <p:cNvSpPr>
              <a:spLocks/>
            </p:cNvSpPr>
            <p:nvPr/>
          </p:nvSpPr>
          <p:spPr bwMode="auto">
            <a:xfrm>
              <a:off x="4952" y="2049"/>
              <a:ext cx="173" cy="179"/>
            </a:xfrm>
            <a:custGeom>
              <a:avLst/>
              <a:gdLst>
                <a:gd name="T0" fmla="*/ 24 w 173"/>
                <a:gd name="T1" fmla="*/ 84 h 179"/>
                <a:gd name="T2" fmla="*/ 30 w 173"/>
                <a:gd name="T3" fmla="*/ 84 h 179"/>
                <a:gd name="T4" fmla="*/ 42 w 173"/>
                <a:gd name="T5" fmla="*/ 84 h 179"/>
                <a:gd name="T6" fmla="*/ 54 w 173"/>
                <a:gd name="T7" fmla="*/ 84 h 179"/>
                <a:gd name="T8" fmla="*/ 66 w 173"/>
                <a:gd name="T9" fmla="*/ 84 h 179"/>
                <a:gd name="T10" fmla="*/ 84 w 173"/>
                <a:gd name="T11" fmla="*/ 78 h 179"/>
                <a:gd name="T12" fmla="*/ 96 w 173"/>
                <a:gd name="T13" fmla="*/ 66 h 179"/>
                <a:gd name="T14" fmla="*/ 108 w 173"/>
                <a:gd name="T15" fmla="*/ 54 h 179"/>
                <a:gd name="T16" fmla="*/ 120 w 173"/>
                <a:gd name="T17" fmla="*/ 36 h 179"/>
                <a:gd name="T18" fmla="*/ 126 w 173"/>
                <a:gd name="T19" fmla="*/ 18 h 179"/>
                <a:gd name="T20" fmla="*/ 132 w 173"/>
                <a:gd name="T21" fmla="*/ 6 h 179"/>
                <a:gd name="T22" fmla="*/ 138 w 173"/>
                <a:gd name="T23" fmla="*/ 6 h 179"/>
                <a:gd name="T24" fmla="*/ 144 w 173"/>
                <a:gd name="T25" fmla="*/ 0 h 179"/>
                <a:gd name="T26" fmla="*/ 156 w 173"/>
                <a:gd name="T27" fmla="*/ 0 h 179"/>
                <a:gd name="T28" fmla="*/ 162 w 173"/>
                <a:gd name="T29" fmla="*/ 0 h 179"/>
                <a:gd name="T30" fmla="*/ 168 w 173"/>
                <a:gd name="T31" fmla="*/ 0 h 179"/>
                <a:gd name="T32" fmla="*/ 173 w 173"/>
                <a:gd name="T33" fmla="*/ 0 h 179"/>
                <a:gd name="T34" fmla="*/ 173 w 173"/>
                <a:gd name="T35" fmla="*/ 0 h 179"/>
                <a:gd name="T36" fmla="*/ 156 w 173"/>
                <a:gd name="T37" fmla="*/ 6 h 179"/>
                <a:gd name="T38" fmla="*/ 138 w 173"/>
                <a:gd name="T39" fmla="*/ 24 h 179"/>
                <a:gd name="T40" fmla="*/ 132 w 173"/>
                <a:gd name="T41" fmla="*/ 48 h 179"/>
                <a:gd name="T42" fmla="*/ 126 w 173"/>
                <a:gd name="T43" fmla="*/ 66 h 179"/>
                <a:gd name="T44" fmla="*/ 126 w 173"/>
                <a:gd name="T45" fmla="*/ 84 h 179"/>
                <a:gd name="T46" fmla="*/ 126 w 173"/>
                <a:gd name="T47" fmla="*/ 96 h 179"/>
                <a:gd name="T48" fmla="*/ 120 w 173"/>
                <a:gd name="T49" fmla="*/ 108 h 179"/>
                <a:gd name="T50" fmla="*/ 108 w 173"/>
                <a:gd name="T51" fmla="*/ 113 h 179"/>
                <a:gd name="T52" fmla="*/ 96 w 173"/>
                <a:gd name="T53" fmla="*/ 125 h 179"/>
                <a:gd name="T54" fmla="*/ 90 w 173"/>
                <a:gd name="T55" fmla="*/ 143 h 179"/>
                <a:gd name="T56" fmla="*/ 84 w 173"/>
                <a:gd name="T57" fmla="*/ 155 h 179"/>
                <a:gd name="T58" fmla="*/ 66 w 173"/>
                <a:gd name="T59" fmla="*/ 155 h 179"/>
                <a:gd name="T60" fmla="*/ 42 w 173"/>
                <a:gd name="T61" fmla="*/ 167 h 179"/>
                <a:gd name="T62" fmla="*/ 30 w 173"/>
                <a:gd name="T63" fmla="*/ 173 h 179"/>
                <a:gd name="T64" fmla="*/ 24 w 173"/>
                <a:gd name="T65" fmla="*/ 173 h 179"/>
                <a:gd name="T66" fmla="*/ 24 w 173"/>
                <a:gd name="T67" fmla="*/ 155 h 179"/>
                <a:gd name="T68" fmla="*/ 18 w 173"/>
                <a:gd name="T69" fmla="*/ 137 h 179"/>
                <a:gd name="T70" fmla="*/ 6 w 173"/>
                <a:gd name="T71" fmla="*/ 119 h 179"/>
                <a:gd name="T72" fmla="*/ 6 w 173"/>
                <a:gd name="T73" fmla="*/ 113 h 179"/>
                <a:gd name="T74" fmla="*/ 12 w 173"/>
                <a:gd name="T75" fmla="*/ 108 h 179"/>
                <a:gd name="T76" fmla="*/ 24 w 173"/>
                <a:gd name="T77" fmla="*/ 102 h 179"/>
                <a:gd name="T78" fmla="*/ 24 w 173"/>
                <a:gd name="T79" fmla="*/ 90 h 17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73"/>
                <a:gd name="T121" fmla="*/ 0 h 179"/>
                <a:gd name="T122" fmla="*/ 173 w 173"/>
                <a:gd name="T123" fmla="*/ 179 h 17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73" h="179">
                  <a:moveTo>
                    <a:pt x="24" y="84"/>
                  </a:moveTo>
                  <a:lnTo>
                    <a:pt x="24" y="84"/>
                  </a:lnTo>
                  <a:lnTo>
                    <a:pt x="30" y="84"/>
                  </a:lnTo>
                  <a:lnTo>
                    <a:pt x="36" y="84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78" y="78"/>
                  </a:lnTo>
                  <a:lnTo>
                    <a:pt x="84" y="78"/>
                  </a:lnTo>
                  <a:lnTo>
                    <a:pt x="90" y="72"/>
                  </a:lnTo>
                  <a:lnTo>
                    <a:pt x="96" y="66"/>
                  </a:lnTo>
                  <a:lnTo>
                    <a:pt x="102" y="60"/>
                  </a:lnTo>
                  <a:lnTo>
                    <a:pt x="108" y="54"/>
                  </a:lnTo>
                  <a:lnTo>
                    <a:pt x="114" y="42"/>
                  </a:lnTo>
                  <a:lnTo>
                    <a:pt x="120" y="36"/>
                  </a:lnTo>
                  <a:lnTo>
                    <a:pt x="126" y="24"/>
                  </a:lnTo>
                  <a:lnTo>
                    <a:pt x="126" y="18"/>
                  </a:lnTo>
                  <a:lnTo>
                    <a:pt x="132" y="12"/>
                  </a:lnTo>
                  <a:lnTo>
                    <a:pt x="132" y="6"/>
                  </a:lnTo>
                  <a:lnTo>
                    <a:pt x="138" y="6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73" y="0"/>
                  </a:lnTo>
                  <a:lnTo>
                    <a:pt x="156" y="6"/>
                  </a:lnTo>
                  <a:lnTo>
                    <a:pt x="150" y="12"/>
                  </a:lnTo>
                  <a:lnTo>
                    <a:pt x="138" y="24"/>
                  </a:lnTo>
                  <a:lnTo>
                    <a:pt x="132" y="36"/>
                  </a:lnTo>
                  <a:lnTo>
                    <a:pt x="132" y="48"/>
                  </a:lnTo>
                  <a:lnTo>
                    <a:pt x="126" y="60"/>
                  </a:lnTo>
                  <a:lnTo>
                    <a:pt x="126" y="66"/>
                  </a:lnTo>
                  <a:lnTo>
                    <a:pt x="126" y="72"/>
                  </a:lnTo>
                  <a:lnTo>
                    <a:pt x="126" y="84"/>
                  </a:lnTo>
                  <a:lnTo>
                    <a:pt x="126" y="90"/>
                  </a:lnTo>
                  <a:lnTo>
                    <a:pt x="126" y="96"/>
                  </a:lnTo>
                  <a:lnTo>
                    <a:pt x="126" y="108"/>
                  </a:lnTo>
                  <a:lnTo>
                    <a:pt x="120" y="108"/>
                  </a:lnTo>
                  <a:lnTo>
                    <a:pt x="114" y="108"/>
                  </a:lnTo>
                  <a:lnTo>
                    <a:pt x="108" y="113"/>
                  </a:lnTo>
                  <a:lnTo>
                    <a:pt x="102" y="119"/>
                  </a:lnTo>
                  <a:lnTo>
                    <a:pt x="96" y="125"/>
                  </a:lnTo>
                  <a:lnTo>
                    <a:pt x="90" y="137"/>
                  </a:lnTo>
                  <a:lnTo>
                    <a:pt x="90" y="143"/>
                  </a:lnTo>
                  <a:lnTo>
                    <a:pt x="90" y="155"/>
                  </a:lnTo>
                  <a:lnTo>
                    <a:pt x="84" y="155"/>
                  </a:lnTo>
                  <a:lnTo>
                    <a:pt x="72" y="155"/>
                  </a:lnTo>
                  <a:lnTo>
                    <a:pt x="66" y="155"/>
                  </a:lnTo>
                  <a:lnTo>
                    <a:pt x="54" y="161"/>
                  </a:lnTo>
                  <a:lnTo>
                    <a:pt x="42" y="167"/>
                  </a:lnTo>
                  <a:lnTo>
                    <a:pt x="36" y="167"/>
                  </a:lnTo>
                  <a:lnTo>
                    <a:pt x="30" y="173"/>
                  </a:lnTo>
                  <a:lnTo>
                    <a:pt x="24" y="179"/>
                  </a:lnTo>
                  <a:lnTo>
                    <a:pt x="24" y="173"/>
                  </a:lnTo>
                  <a:lnTo>
                    <a:pt x="24" y="161"/>
                  </a:lnTo>
                  <a:lnTo>
                    <a:pt x="24" y="155"/>
                  </a:lnTo>
                  <a:lnTo>
                    <a:pt x="18" y="143"/>
                  </a:lnTo>
                  <a:lnTo>
                    <a:pt x="18" y="137"/>
                  </a:lnTo>
                  <a:lnTo>
                    <a:pt x="12" y="125"/>
                  </a:lnTo>
                  <a:lnTo>
                    <a:pt x="6" y="119"/>
                  </a:lnTo>
                  <a:lnTo>
                    <a:pt x="0" y="113"/>
                  </a:lnTo>
                  <a:lnTo>
                    <a:pt x="6" y="113"/>
                  </a:lnTo>
                  <a:lnTo>
                    <a:pt x="12" y="108"/>
                  </a:lnTo>
                  <a:lnTo>
                    <a:pt x="18" y="108"/>
                  </a:lnTo>
                  <a:lnTo>
                    <a:pt x="24" y="102"/>
                  </a:lnTo>
                  <a:lnTo>
                    <a:pt x="24" y="96"/>
                  </a:lnTo>
                  <a:lnTo>
                    <a:pt x="24" y="90"/>
                  </a:lnTo>
                  <a:lnTo>
                    <a:pt x="24" y="84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006" name="Freeform 237"/>
            <p:cNvSpPr>
              <a:spLocks/>
            </p:cNvSpPr>
            <p:nvPr/>
          </p:nvSpPr>
          <p:spPr bwMode="auto">
            <a:xfrm>
              <a:off x="5060" y="2049"/>
              <a:ext cx="107" cy="185"/>
            </a:xfrm>
            <a:custGeom>
              <a:avLst/>
              <a:gdLst>
                <a:gd name="T0" fmla="*/ 65 w 107"/>
                <a:gd name="T1" fmla="*/ 6 h 185"/>
                <a:gd name="T2" fmla="*/ 71 w 107"/>
                <a:gd name="T3" fmla="*/ 12 h 185"/>
                <a:gd name="T4" fmla="*/ 83 w 107"/>
                <a:gd name="T5" fmla="*/ 12 h 185"/>
                <a:gd name="T6" fmla="*/ 83 w 107"/>
                <a:gd name="T7" fmla="*/ 12 h 185"/>
                <a:gd name="T8" fmla="*/ 83 w 107"/>
                <a:gd name="T9" fmla="*/ 18 h 185"/>
                <a:gd name="T10" fmla="*/ 77 w 107"/>
                <a:gd name="T11" fmla="*/ 24 h 185"/>
                <a:gd name="T12" fmla="*/ 71 w 107"/>
                <a:gd name="T13" fmla="*/ 24 h 185"/>
                <a:gd name="T14" fmla="*/ 65 w 107"/>
                <a:gd name="T15" fmla="*/ 24 h 185"/>
                <a:gd name="T16" fmla="*/ 60 w 107"/>
                <a:gd name="T17" fmla="*/ 24 h 185"/>
                <a:gd name="T18" fmla="*/ 60 w 107"/>
                <a:gd name="T19" fmla="*/ 30 h 185"/>
                <a:gd name="T20" fmla="*/ 54 w 107"/>
                <a:gd name="T21" fmla="*/ 30 h 185"/>
                <a:gd name="T22" fmla="*/ 54 w 107"/>
                <a:gd name="T23" fmla="*/ 36 h 185"/>
                <a:gd name="T24" fmla="*/ 54 w 107"/>
                <a:gd name="T25" fmla="*/ 42 h 185"/>
                <a:gd name="T26" fmla="*/ 54 w 107"/>
                <a:gd name="T27" fmla="*/ 42 h 185"/>
                <a:gd name="T28" fmla="*/ 60 w 107"/>
                <a:gd name="T29" fmla="*/ 48 h 185"/>
                <a:gd name="T30" fmla="*/ 60 w 107"/>
                <a:gd name="T31" fmla="*/ 48 h 185"/>
                <a:gd name="T32" fmla="*/ 65 w 107"/>
                <a:gd name="T33" fmla="*/ 48 h 185"/>
                <a:gd name="T34" fmla="*/ 71 w 107"/>
                <a:gd name="T35" fmla="*/ 48 h 185"/>
                <a:gd name="T36" fmla="*/ 77 w 107"/>
                <a:gd name="T37" fmla="*/ 48 h 185"/>
                <a:gd name="T38" fmla="*/ 77 w 107"/>
                <a:gd name="T39" fmla="*/ 42 h 185"/>
                <a:gd name="T40" fmla="*/ 83 w 107"/>
                <a:gd name="T41" fmla="*/ 36 h 185"/>
                <a:gd name="T42" fmla="*/ 89 w 107"/>
                <a:gd name="T43" fmla="*/ 30 h 185"/>
                <a:gd name="T44" fmla="*/ 95 w 107"/>
                <a:gd name="T45" fmla="*/ 30 h 185"/>
                <a:gd name="T46" fmla="*/ 95 w 107"/>
                <a:gd name="T47" fmla="*/ 36 h 185"/>
                <a:gd name="T48" fmla="*/ 95 w 107"/>
                <a:gd name="T49" fmla="*/ 36 h 185"/>
                <a:gd name="T50" fmla="*/ 89 w 107"/>
                <a:gd name="T51" fmla="*/ 48 h 185"/>
                <a:gd name="T52" fmla="*/ 89 w 107"/>
                <a:gd name="T53" fmla="*/ 48 h 185"/>
                <a:gd name="T54" fmla="*/ 83 w 107"/>
                <a:gd name="T55" fmla="*/ 54 h 185"/>
                <a:gd name="T56" fmla="*/ 77 w 107"/>
                <a:gd name="T57" fmla="*/ 60 h 185"/>
                <a:gd name="T58" fmla="*/ 77 w 107"/>
                <a:gd name="T59" fmla="*/ 60 h 185"/>
                <a:gd name="T60" fmla="*/ 83 w 107"/>
                <a:gd name="T61" fmla="*/ 66 h 185"/>
                <a:gd name="T62" fmla="*/ 83 w 107"/>
                <a:gd name="T63" fmla="*/ 72 h 185"/>
                <a:gd name="T64" fmla="*/ 89 w 107"/>
                <a:gd name="T65" fmla="*/ 72 h 185"/>
                <a:gd name="T66" fmla="*/ 95 w 107"/>
                <a:gd name="T67" fmla="*/ 72 h 185"/>
                <a:gd name="T68" fmla="*/ 101 w 107"/>
                <a:gd name="T69" fmla="*/ 72 h 185"/>
                <a:gd name="T70" fmla="*/ 101 w 107"/>
                <a:gd name="T71" fmla="*/ 72 h 185"/>
                <a:gd name="T72" fmla="*/ 107 w 107"/>
                <a:gd name="T73" fmla="*/ 78 h 185"/>
                <a:gd name="T74" fmla="*/ 107 w 107"/>
                <a:gd name="T75" fmla="*/ 96 h 185"/>
                <a:gd name="T76" fmla="*/ 101 w 107"/>
                <a:gd name="T77" fmla="*/ 113 h 185"/>
                <a:gd name="T78" fmla="*/ 89 w 107"/>
                <a:gd name="T79" fmla="*/ 131 h 185"/>
                <a:gd name="T80" fmla="*/ 71 w 107"/>
                <a:gd name="T81" fmla="*/ 149 h 185"/>
                <a:gd name="T82" fmla="*/ 60 w 107"/>
                <a:gd name="T83" fmla="*/ 161 h 185"/>
                <a:gd name="T84" fmla="*/ 42 w 107"/>
                <a:gd name="T85" fmla="*/ 173 h 185"/>
                <a:gd name="T86" fmla="*/ 24 w 107"/>
                <a:gd name="T87" fmla="*/ 179 h 185"/>
                <a:gd name="T88" fmla="*/ 12 w 107"/>
                <a:gd name="T89" fmla="*/ 185 h 185"/>
                <a:gd name="T90" fmla="*/ 12 w 107"/>
                <a:gd name="T91" fmla="*/ 185 h 185"/>
                <a:gd name="T92" fmla="*/ 6 w 107"/>
                <a:gd name="T93" fmla="*/ 185 h 185"/>
                <a:gd name="T94" fmla="*/ 0 w 107"/>
                <a:gd name="T95" fmla="*/ 185 h 185"/>
                <a:gd name="T96" fmla="*/ 6 w 107"/>
                <a:gd name="T97" fmla="*/ 179 h 185"/>
                <a:gd name="T98" fmla="*/ 12 w 107"/>
                <a:gd name="T99" fmla="*/ 173 h 185"/>
                <a:gd name="T100" fmla="*/ 18 w 107"/>
                <a:gd name="T101" fmla="*/ 161 h 185"/>
                <a:gd name="T102" fmla="*/ 24 w 107"/>
                <a:gd name="T103" fmla="*/ 149 h 185"/>
                <a:gd name="T104" fmla="*/ 24 w 107"/>
                <a:gd name="T105" fmla="*/ 137 h 185"/>
                <a:gd name="T106" fmla="*/ 24 w 107"/>
                <a:gd name="T107" fmla="*/ 119 h 185"/>
                <a:gd name="T108" fmla="*/ 18 w 107"/>
                <a:gd name="T109" fmla="*/ 96 h 185"/>
                <a:gd name="T110" fmla="*/ 18 w 107"/>
                <a:gd name="T111" fmla="*/ 84 h 185"/>
                <a:gd name="T112" fmla="*/ 18 w 107"/>
                <a:gd name="T113" fmla="*/ 66 h 185"/>
                <a:gd name="T114" fmla="*/ 24 w 107"/>
                <a:gd name="T115" fmla="*/ 48 h 185"/>
                <a:gd name="T116" fmla="*/ 30 w 107"/>
                <a:gd name="T117" fmla="*/ 24 h 185"/>
                <a:gd name="T118" fmla="*/ 48 w 107"/>
                <a:gd name="T119" fmla="*/ 6 h 18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7"/>
                <a:gd name="T181" fmla="*/ 0 h 185"/>
                <a:gd name="T182" fmla="*/ 107 w 107"/>
                <a:gd name="T183" fmla="*/ 185 h 18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7" h="185">
                  <a:moveTo>
                    <a:pt x="65" y="0"/>
                  </a:moveTo>
                  <a:lnTo>
                    <a:pt x="65" y="6"/>
                  </a:lnTo>
                  <a:lnTo>
                    <a:pt x="71" y="12"/>
                  </a:lnTo>
                  <a:lnTo>
                    <a:pt x="77" y="12"/>
                  </a:lnTo>
                  <a:lnTo>
                    <a:pt x="83" y="12"/>
                  </a:lnTo>
                  <a:lnTo>
                    <a:pt x="89" y="18"/>
                  </a:lnTo>
                  <a:lnTo>
                    <a:pt x="83" y="18"/>
                  </a:lnTo>
                  <a:lnTo>
                    <a:pt x="83" y="24"/>
                  </a:lnTo>
                  <a:lnTo>
                    <a:pt x="77" y="24"/>
                  </a:lnTo>
                  <a:lnTo>
                    <a:pt x="71" y="24"/>
                  </a:lnTo>
                  <a:lnTo>
                    <a:pt x="65" y="24"/>
                  </a:lnTo>
                  <a:lnTo>
                    <a:pt x="60" y="24"/>
                  </a:lnTo>
                  <a:lnTo>
                    <a:pt x="60" y="30"/>
                  </a:lnTo>
                  <a:lnTo>
                    <a:pt x="54" y="30"/>
                  </a:lnTo>
                  <a:lnTo>
                    <a:pt x="54" y="36"/>
                  </a:lnTo>
                  <a:lnTo>
                    <a:pt x="54" y="42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5" y="48"/>
                  </a:lnTo>
                  <a:lnTo>
                    <a:pt x="71" y="48"/>
                  </a:lnTo>
                  <a:lnTo>
                    <a:pt x="77" y="48"/>
                  </a:lnTo>
                  <a:lnTo>
                    <a:pt x="77" y="42"/>
                  </a:lnTo>
                  <a:lnTo>
                    <a:pt x="77" y="36"/>
                  </a:lnTo>
                  <a:lnTo>
                    <a:pt x="83" y="36"/>
                  </a:lnTo>
                  <a:lnTo>
                    <a:pt x="83" y="30"/>
                  </a:lnTo>
                  <a:lnTo>
                    <a:pt x="89" y="30"/>
                  </a:lnTo>
                  <a:lnTo>
                    <a:pt x="95" y="30"/>
                  </a:lnTo>
                  <a:lnTo>
                    <a:pt x="95" y="36"/>
                  </a:lnTo>
                  <a:lnTo>
                    <a:pt x="95" y="42"/>
                  </a:lnTo>
                  <a:lnTo>
                    <a:pt x="89" y="48"/>
                  </a:lnTo>
                  <a:lnTo>
                    <a:pt x="83" y="54"/>
                  </a:lnTo>
                  <a:lnTo>
                    <a:pt x="77" y="60"/>
                  </a:lnTo>
                  <a:lnTo>
                    <a:pt x="77" y="66"/>
                  </a:lnTo>
                  <a:lnTo>
                    <a:pt x="83" y="66"/>
                  </a:lnTo>
                  <a:lnTo>
                    <a:pt x="83" y="72"/>
                  </a:lnTo>
                  <a:lnTo>
                    <a:pt x="89" y="72"/>
                  </a:lnTo>
                  <a:lnTo>
                    <a:pt x="95" y="72"/>
                  </a:lnTo>
                  <a:lnTo>
                    <a:pt x="101" y="72"/>
                  </a:lnTo>
                  <a:lnTo>
                    <a:pt x="107" y="72"/>
                  </a:lnTo>
                  <a:lnTo>
                    <a:pt x="107" y="78"/>
                  </a:lnTo>
                  <a:lnTo>
                    <a:pt x="107" y="90"/>
                  </a:lnTo>
                  <a:lnTo>
                    <a:pt x="107" y="96"/>
                  </a:lnTo>
                  <a:lnTo>
                    <a:pt x="107" y="108"/>
                  </a:lnTo>
                  <a:lnTo>
                    <a:pt x="101" y="113"/>
                  </a:lnTo>
                  <a:lnTo>
                    <a:pt x="95" y="125"/>
                  </a:lnTo>
                  <a:lnTo>
                    <a:pt x="89" y="131"/>
                  </a:lnTo>
                  <a:lnTo>
                    <a:pt x="83" y="137"/>
                  </a:lnTo>
                  <a:lnTo>
                    <a:pt x="71" y="149"/>
                  </a:lnTo>
                  <a:lnTo>
                    <a:pt x="65" y="155"/>
                  </a:lnTo>
                  <a:lnTo>
                    <a:pt x="60" y="161"/>
                  </a:lnTo>
                  <a:lnTo>
                    <a:pt x="48" y="167"/>
                  </a:lnTo>
                  <a:lnTo>
                    <a:pt x="42" y="173"/>
                  </a:lnTo>
                  <a:lnTo>
                    <a:pt x="30" y="179"/>
                  </a:lnTo>
                  <a:lnTo>
                    <a:pt x="24" y="179"/>
                  </a:lnTo>
                  <a:lnTo>
                    <a:pt x="18" y="179"/>
                  </a:lnTo>
                  <a:lnTo>
                    <a:pt x="12" y="185"/>
                  </a:lnTo>
                  <a:lnTo>
                    <a:pt x="6" y="185"/>
                  </a:lnTo>
                  <a:lnTo>
                    <a:pt x="0" y="185"/>
                  </a:lnTo>
                  <a:lnTo>
                    <a:pt x="6" y="185"/>
                  </a:lnTo>
                  <a:lnTo>
                    <a:pt x="6" y="179"/>
                  </a:lnTo>
                  <a:lnTo>
                    <a:pt x="12" y="173"/>
                  </a:lnTo>
                  <a:lnTo>
                    <a:pt x="18" y="167"/>
                  </a:lnTo>
                  <a:lnTo>
                    <a:pt x="18" y="161"/>
                  </a:lnTo>
                  <a:lnTo>
                    <a:pt x="24" y="155"/>
                  </a:lnTo>
                  <a:lnTo>
                    <a:pt x="24" y="149"/>
                  </a:lnTo>
                  <a:lnTo>
                    <a:pt x="24" y="143"/>
                  </a:lnTo>
                  <a:lnTo>
                    <a:pt x="24" y="137"/>
                  </a:lnTo>
                  <a:lnTo>
                    <a:pt x="24" y="125"/>
                  </a:lnTo>
                  <a:lnTo>
                    <a:pt x="24" y="119"/>
                  </a:lnTo>
                  <a:lnTo>
                    <a:pt x="18" y="108"/>
                  </a:lnTo>
                  <a:lnTo>
                    <a:pt x="18" y="96"/>
                  </a:lnTo>
                  <a:lnTo>
                    <a:pt x="18" y="90"/>
                  </a:lnTo>
                  <a:lnTo>
                    <a:pt x="18" y="84"/>
                  </a:lnTo>
                  <a:lnTo>
                    <a:pt x="18" y="72"/>
                  </a:lnTo>
                  <a:lnTo>
                    <a:pt x="18" y="66"/>
                  </a:lnTo>
                  <a:lnTo>
                    <a:pt x="18" y="60"/>
                  </a:lnTo>
                  <a:lnTo>
                    <a:pt x="24" y="48"/>
                  </a:lnTo>
                  <a:lnTo>
                    <a:pt x="24" y="36"/>
                  </a:lnTo>
                  <a:lnTo>
                    <a:pt x="30" y="24"/>
                  </a:lnTo>
                  <a:lnTo>
                    <a:pt x="42" y="12"/>
                  </a:lnTo>
                  <a:lnTo>
                    <a:pt x="48" y="6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007" name="Freeform 238"/>
            <p:cNvSpPr>
              <a:spLocks/>
            </p:cNvSpPr>
            <p:nvPr/>
          </p:nvSpPr>
          <p:spPr bwMode="auto">
            <a:xfrm>
              <a:off x="4857" y="1828"/>
              <a:ext cx="477" cy="305"/>
            </a:xfrm>
            <a:custGeom>
              <a:avLst/>
              <a:gdLst>
                <a:gd name="T0" fmla="*/ 257 w 477"/>
                <a:gd name="T1" fmla="*/ 83 h 305"/>
                <a:gd name="T2" fmla="*/ 280 w 477"/>
                <a:gd name="T3" fmla="*/ 36 h 305"/>
                <a:gd name="T4" fmla="*/ 298 w 477"/>
                <a:gd name="T5" fmla="*/ 12 h 305"/>
                <a:gd name="T6" fmla="*/ 310 w 477"/>
                <a:gd name="T7" fmla="*/ 18 h 305"/>
                <a:gd name="T8" fmla="*/ 328 w 477"/>
                <a:gd name="T9" fmla="*/ 53 h 305"/>
                <a:gd name="T10" fmla="*/ 352 w 477"/>
                <a:gd name="T11" fmla="*/ 101 h 305"/>
                <a:gd name="T12" fmla="*/ 340 w 477"/>
                <a:gd name="T13" fmla="*/ 155 h 305"/>
                <a:gd name="T14" fmla="*/ 316 w 477"/>
                <a:gd name="T15" fmla="*/ 185 h 305"/>
                <a:gd name="T16" fmla="*/ 304 w 477"/>
                <a:gd name="T17" fmla="*/ 209 h 305"/>
                <a:gd name="T18" fmla="*/ 322 w 477"/>
                <a:gd name="T19" fmla="*/ 191 h 305"/>
                <a:gd name="T20" fmla="*/ 352 w 477"/>
                <a:gd name="T21" fmla="*/ 155 h 305"/>
                <a:gd name="T22" fmla="*/ 406 w 477"/>
                <a:gd name="T23" fmla="*/ 137 h 305"/>
                <a:gd name="T24" fmla="*/ 424 w 477"/>
                <a:gd name="T25" fmla="*/ 143 h 305"/>
                <a:gd name="T26" fmla="*/ 454 w 477"/>
                <a:gd name="T27" fmla="*/ 155 h 305"/>
                <a:gd name="T28" fmla="*/ 466 w 477"/>
                <a:gd name="T29" fmla="*/ 173 h 305"/>
                <a:gd name="T30" fmla="*/ 436 w 477"/>
                <a:gd name="T31" fmla="*/ 185 h 305"/>
                <a:gd name="T32" fmla="*/ 400 w 477"/>
                <a:gd name="T33" fmla="*/ 221 h 305"/>
                <a:gd name="T34" fmla="*/ 352 w 477"/>
                <a:gd name="T35" fmla="*/ 227 h 305"/>
                <a:gd name="T36" fmla="*/ 334 w 477"/>
                <a:gd name="T37" fmla="*/ 227 h 305"/>
                <a:gd name="T38" fmla="*/ 328 w 477"/>
                <a:gd name="T39" fmla="*/ 227 h 305"/>
                <a:gd name="T40" fmla="*/ 334 w 477"/>
                <a:gd name="T41" fmla="*/ 209 h 305"/>
                <a:gd name="T42" fmla="*/ 334 w 477"/>
                <a:gd name="T43" fmla="*/ 203 h 305"/>
                <a:gd name="T44" fmla="*/ 322 w 477"/>
                <a:gd name="T45" fmla="*/ 203 h 305"/>
                <a:gd name="T46" fmla="*/ 310 w 477"/>
                <a:gd name="T47" fmla="*/ 221 h 305"/>
                <a:gd name="T48" fmla="*/ 310 w 477"/>
                <a:gd name="T49" fmla="*/ 227 h 305"/>
                <a:gd name="T50" fmla="*/ 310 w 477"/>
                <a:gd name="T51" fmla="*/ 215 h 305"/>
                <a:gd name="T52" fmla="*/ 286 w 477"/>
                <a:gd name="T53" fmla="*/ 209 h 305"/>
                <a:gd name="T54" fmla="*/ 268 w 477"/>
                <a:gd name="T55" fmla="*/ 215 h 305"/>
                <a:gd name="T56" fmla="*/ 257 w 477"/>
                <a:gd name="T57" fmla="*/ 221 h 305"/>
                <a:gd name="T58" fmla="*/ 233 w 477"/>
                <a:gd name="T59" fmla="*/ 227 h 305"/>
                <a:gd name="T60" fmla="*/ 221 w 477"/>
                <a:gd name="T61" fmla="*/ 245 h 305"/>
                <a:gd name="T62" fmla="*/ 191 w 477"/>
                <a:gd name="T63" fmla="*/ 287 h 305"/>
                <a:gd name="T64" fmla="*/ 155 w 477"/>
                <a:gd name="T65" fmla="*/ 305 h 305"/>
                <a:gd name="T66" fmla="*/ 125 w 477"/>
                <a:gd name="T67" fmla="*/ 305 h 305"/>
                <a:gd name="T68" fmla="*/ 107 w 477"/>
                <a:gd name="T69" fmla="*/ 305 h 305"/>
                <a:gd name="T70" fmla="*/ 71 w 477"/>
                <a:gd name="T71" fmla="*/ 293 h 305"/>
                <a:gd name="T72" fmla="*/ 36 w 477"/>
                <a:gd name="T73" fmla="*/ 275 h 305"/>
                <a:gd name="T74" fmla="*/ 0 w 477"/>
                <a:gd name="T75" fmla="*/ 269 h 305"/>
                <a:gd name="T76" fmla="*/ 24 w 477"/>
                <a:gd name="T77" fmla="*/ 245 h 305"/>
                <a:gd name="T78" fmla="*/ 83 w 477"/>
                <a:gd name="T79" fmla="*/ 191 h 305"/>
                <a:gd name="T80" fmla="*/ 125 w 477"/>
                <a:gd name="T81" fmla="*/ 179 h 305"/>
                <a:gd name="T82" fmla="*/ 173 w 477"/>
                <a:gd name="T83" fmla="*/ 179 h 305"/>
                <a:gd name="T84" fmla="*/ 215 w 477"/>
                <a:gd name="T85" fmla="*/ 197 h 305"/>
                <a:gd name="T86" fmla="*/ 233 w 477"/>
                <a:gd name="T87" fmla="*/ 209 h 305"/>
                <a:gd name="T88" fmla="*/ 251 w 477"/>
                <a:gd name="T89" fmla="*/ 215 h 305"/>
                <a:gd name="T90" fmla="*/ 268 w 477"/>
                <a:gd name="T91" fmla="*/ 209 h 305"/>
                <a:gd name="T92" fmla="*/ 263 w 477"/>
                <a:gd name="T93" fmla="*/ 203 h 305"/>
                <a:gd name="T94" fmla="*/ 239 w 477"/>
                <a:gd name="T95" fmla="*/ 203 h 305"/>
                <a:gd name="T96" fmla="*/ 215 w 477"/>
                <a:gd name="T97" fmla="*/ 197 h 305"/>
                <a:gd name="T98" fmla="*/ 167 w 477"/>
                <a:gd name="T99" fmla="*/ 173 h 305"/>
                <a:gd name="T100" fmla="*/ 137 w 477"/>
                <a:gd name="T101" fmla="*/ 113 h 305"/>
                <a:gd name="T102" fmla="*/ 137 w 477"/>
                <a:gd name="T103" fmla="*/ 59 h 305"/>
                <a:gd name="T104" fmla="*/ 173 w 477"/>
                <a:gd name="T105" fmla="*/ 77 h 305"/>
                <a:gd name="T106" fmla="*/ 221 w 477"/>
                <a:gd name="T107" fmla="*/ 95 h 305"/>
                <a:gd name="T108" fmla="*/ 251 w 477"/>
                <a:gd name="T109" fmla="*/ 113 h 305"/>
                <a:gd name="T110" fmla="*/ 268 w 477"/>
                <a:gd name="T111" fmla="*/ 161 h 305"/>
                <a:gd name="T112" fmla="*/ 274 w 477"/>
                <a:gd name="T113" fmla="*/ 197 h 305"/>
                <a:gd name="T114" fmla="*/ 292 w 477"/>
                <a:gd name="T115" fmla="*/ 209 h 305"/>
                <a:gd name="T116" fmla="*/ 298 w 477"/>
                <a:gd name="T117" fmla="*/ 203 h 305"/>
                <a:gd name="T118" fmla="*/ 286 w 477"/>
                <a:gd name="T119" fmla="*/ 179 h 305"/>
                <a:gd name="T120" fmla="*/ 257 w 477"/>
                <a:gd name="T121" fmla="*/ 125 h 30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77"/>
                <a:gd name="T184" fmla="*/ 0 h 305"/>
                <a:gd name="T185" fmla="*/ 477 w 477"/>
                <a:gd name="T186" fmla="*/ 305 h 30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77" h="305">
                  <a:moveTo>
                    <a:pt x="257" y="125"/>
                  </a:moveTo>
                  <a:lnTo>
                    <a:pt x="257" y="113"/>
                  </a:lnTo>
                  <a:lnTo>
                    <a:pt x="257" y="101"/>
                  </a:lnTo>
                  <a:lnTo>
                    <a:pt x="257" y="95"/>
                  </a:lnTo>
                  <a:lnTo>
                    <a:pt x="257" y="83"/>
                  </a:lnTo>
                  <a:lnTo>
                    <a:pt x="263" y="71"/>
                  </a:lnTo>
                  <a:lnTo>
                    <a:pt x="263" y="59"/>
                  </a:lnTo>
                  <a:lnTo>
                    <a:pt x="268" y="53"/>
                  </a:lnTo>
                  <a:lnTo>
                    <a:pt x="274" y="42"/>
                  </a:lnTo>
                  <a:lnTo>
                    <a:pt x="280" y="36"/>
                  </a:lnTo>
                  <a:lnTo>
                    <a:pt x="286" y="30"/>
                  </a:lnTo>
                  <a:lnTo>
                    <a:pt x="292" y="24"/>
                  </a:lnTo>
                  <a:lnTo>
                    <a:pt x="292" y="18"/>
                  </a:lnTo>
                  <a:lnTo>
                    <a:pt x="298" y="12"/>
                  </a:lnTo>
                  <a:lnTo>
                    <a:pt x="298" y="6"/>
                  </a:lnTo>
                  <a:lnTo>
                    <a:pt x="304" y="0"/>
                  </a:lnTo>
                  <a:lnTo>
                    <a:pt x="304" y="6"/>
                  </a:lnTo>
                  <a:lnTo>
                    <a:pt x="304" y="12"/>
                  </a:lnTo>
                  <a:lnTo>
                    <a:pt x="310" y="18"/>
                  </a:lnTo>
                  <a:lnTo>
                    <a:pt x="310" y="24"/>
                  </a:lnTo>
                  <a:lnTo>
                    <a:pt x="316" y="36"/>
                  </a:lnTo>
                  <a:lnTo>
                    <a:pt x="322" y="42"/>
                  </a:lnTo>
                  <a:lnTo>
                    <a:pt x="328" y="47"/>
                  </a:lnTo>
                  <a:lnTo>
                    <a:pt x="328" y="53"/>
                  </a:lnTo>
                  <a:lnTo>
                    <a:pt x="334" y="59"/>
                  </a:lnTo>
                  <a:lnTo>
                    <a:pt x="340" y="65"/>
                  </a:lnTo>
                  <a:lnTo>
                    <a:pt x="346" y="71"/>
                  </a:lnTo>
                  <a:lnTo>
                    <a:pt x="346" y="77"/>
                  </a:lnTo>
                  <a:lnTo>
                    <a:pt x="352" y="101"/>
                  </a:lnTo>
                  <a:lnTo>
                    <a:pt x="352" y="113"/>
                  </a:lnTo>
                  <a:lnTo>
                    <a:pt x="352" y="131"/>
                  </a:lnTo>
                  <a:lnTo>
                    <a:pt x="346" y="143"/>
                  </a:lnTo>
                  <a:lnTo>
                    <a:pt x="340" y="149"/>
                  </a:lnTo>
                  <a:lnTo>
                    <a:pt x="340" y="155"/>
                  </a:lnTo>
                  <a:lnTo>
                    <a:pt x="334" y="161"/>
                  </a:lnTo>
                  <a:lnTo>
                    <a:pt x="328" y="167"/>
                  </a:lnTo>
                  <a:lnTo>
                    <a:pt x="322" y="173"/>
                  </a:lnTo>
                  <a:lnTo>
                    <a:pt x="316" y="179"/>
                  </a:lnTo>
                  <a:lnTo>
                    <a:pt x="316" y="185"/>
                  </a:lnTo>
                  <a:lnTo>
                    <a:pt x="310" y="197"/>
                  </a:lnTo>
                  <a:lnTo>
                    <a:pt x="304" y="197"/>
                  </a:lnTo>
                  <a:lnTo>
                    <a:pt x="304" y="203"/>
                  </a:lnTo>
                  <a:lnTo>
                    <a:pt x="304" y="209"/>
                  </a:lnTo>
                  <a:lnTo>
                    <a:pt x="310" y="209"/>
                  </a:lnTo>
                  <a:lnTo>
                    <a:pt x="316" y="203"/>
                  </a:lnTo>
                  <a:lnTo>
                    <a:pt x="316" y="197"/>
                  </a:lnTo>
                  <a:lnTo>
                    <a:pt x="322" y="191"/>
                  </a:lnTo>
                  <a:lnTo>
                    <a:pt x="322" y="179"/>
                  </a:lnTo>
                  <a:lnTo>
                    <a:pt x="328" y="179"/>
                  </a:lnTo>
                  <a:lnTo>
                    <a:pt x="328" y="173"/>
                  </a:lnTo>
                  <a:lnTo>
                    <a:pt x="340" y="161"/>
                  </a:lnTo>
                  <a:lnTo>
                    <a:pt x="352" y="155"/>
                  </a:lnTo>
                  <a:lnTo>
                    <a:pt x="358" y="143"/>
                  </a:lnTo>
                  <a:lnTo>
                    <a:pt x="370" y="143"/>
                  </a:lnTo>
                  <a:lnTo>
                    <a:pt x="382" y="137"/>
                  </a:lnTo>
                  <a:lnTo>
                    <a:pt x="394" y="137"/>
                  </a:lnTo>
                  <a:lnTo>
                    <a:pt x="406" y="137"/>
                  </a:lnTo>
                  <a:lnTo>
                    <a:pt x="412" y="137"/>
                  </a:lnTo>
                  <a:lnTo>
                    <a:pt x="418" y="137"/>
                  </a:lnTo>
                  <a:lnTo>
                    <a:pt x="424" y="137"/>
                  </a:lnTo>
                  <a:lnTo>
                    <a:pt x="424" y="143"/>
                  </a:lnTo>
                  <a:lnTo>
                    <a:pt x="430" y="143"/>
                  </a:lnTo>
                  <a:lnTo>
                    <a:pt x="436" y="149"/>
                  </a:lnTo>
                  <a:lnTo>
                    <a:pt x="442" y="149"/>
                  </a:lnTo>
                  <a:lnTo>
                    <a:pt x="448" y="155"/>
                  </a:lnTo>
                  <a:lnTo>
                    <a:pt x="454" y="155"/>
                  </a:lnTo>
                  <a:lnTo>
                    <a:pt x="460" y="161"/>
                  </a:lnTo>
                  <a:lnTo>
                    <a:pt x="466" y="167"/>
                  </a:lnTo>
                  <a:lnTo>
                    <a:pt x="477" y="167"/>
                  </a:lnTo>
                  <a:lnTo>
                    <a:pt x="472" y="173"/>
                  </a:lnTo>
                  <a:lnTo>
                    <a:pt x="466" y="173"/>
                  </a:lnTo>
                  <a:lnTo>
                    <a:pt x="460" y="173"/>
                  </a:lnTo>
                  <a:lnTo>
                    <a:pt x="454" y="173"/>
                  </a:lnTo>
                  <a:lnTo>
                    <a:pt x="448" y="179"/>
                  </a:lnTo>
                  <a:lnTo>
                    <a:pt x="442" y="179"/>
                  </a:lnTo>
                  <a:lnTo>
                    <a:pt x="436" y="185"/>
                  </a:lnTo>
                  <a:lnTo>
                    <a:pt x="430" y="191"/>
                  </a:lnTo>
                  <a:lnTo>
                    <a:pt x="424" y="197"/>
                  </a:lnTo>
                  <a:lnTo>
                    <a:pt x="418" y="203"/>
                  </a:lnTo>
                  <a:lnTo>
                    <a:pt x="406" y="215"/>
                  </a:lnTo>
                  <a:lnTo>
                    <a:pt x="400" y="221"/>
                  </a:lnTo>
                  <a:lnTo>
                    <a:pt x="388" y="227"/>
                  </a:lnTo>
                  <a:lnTo>
                    <a:pt x="376" y="233"/>
                  </a:lnTo>
                  <a:lnTo>
                    <a:pt x="364" y="233"/>
                  </a:lnTo>
                  <a:lnTo>
                    <a:pt x="352" y="227"/>
                  </a:lnTo>
                  <a:lnTo>
                    <a:pt x="346" y="227"/>
                  </a:lnTo>
                  <a:lnTo>
                    <a:pt x="340" y="227"/>
                  </a:lnTo>
                  <a:lnTo>
                    <a:pt x="334" y="227"/>
                  </a:lnTo>
                  <a:lnTo>
                    <a:pt x="328" y="227"/>
                  </a:lnTo>
                  <a:lnTo>
                    <a:pt x="322" y="227"/>
                  </a:lnTo>
                  <a:lnTo>
                    <a:pt x="328" y="227"/>
                  </a:lnTo>
                  <a:lnTo>
                    <a:pt x="334" y="221"/>
                  </a:lnTo>
                  <a:lnTo>
                    <a:pt x="334" y="215"/>
                  </a:lnTo>
                  <a:lnTo>
                    <a:pt x="334" y="209"/>
                  </a:lnTo>
                  <a:lnTo>
                    <a:pt x="334" y="203"/>
                  </a:lnTo>
                  <a:lnTo>
                    <a:pt x="328" y="203"/>
                  </a:lnTo>
                  <a:lnTo>
                    <a:pt x="322" y="203"/>
                  </a:lnTo>
                  <a:lnTo>
                    <a:pt x="316" y="203"/>
                  </a:lnTo>
                  <a:lnTo>
                    <a:pt x="316" y="209"/>
                  </a:lnTo>
                  <a:lnTo>
                    <a:pt x="310" y="215"/>
                  </a:lnTo>
                  <a:lnTo>
                    <a:pt x="310" y="221"/>
                  </a:lnTo>
                  <a:lnTo>
                    <a:pt x="316" y="221"/>
                  </a:lnTo>
                  <a:lnTo>
                    <a:pt x="316" y="227"/>
                  </a:lnTo>
                  <a:lnTo>
                    <a:pt x="310" y="227"/>
                  </a:lnTo>
                  <a:lnTo>
                    <a:pt x="310" y="221"/>
                  </a:lnTo>
                  <a:lnTo>
                    <a:pt x="310" y="215"/>
                  </a:lnTo>
                  <a:lnTo>
                    <a:pt x="304" y="215"/>
                  </a:lnTo>
                  <a:lnTo>
                    <a:pt x="292" y="215"/>
                  </a:lnTo>
                  <a:lnTo>
                    <a:pt x="286" y="209"/>
                  </a:lnTo>
                  <a:lnTo>
                    <a:pt x="280" y="209"/>
                  </a:lnTo>
                  <a:lnTo>
                    <a:pt x="274" y="209"/>
                  </a:lnTo>
                  <a:lnTo>
                    <a:pt x="268" y="215"/>
                  </a:lnTo>
                  <a:lnTo>
                    <a:pt x="268" y="221"/>
                  </a:lnTo>
                  <a:lnTo>
                    <a:pt x="263" y="221"/>
                  </a:lnTo>
                  <a:lnTo>
                    <a:pt x="257" y="221"/>
                  </a:lnTo>
                  <a:lnTo>
                    <a:pt x="251" y="221"/>
                  </a:lnTo>
                  <a:lnTo>
                    <a:pt x="245" y="221"/>
                  </a:lnTo>
                  <a:lnTo>
                    <a:pt x="239" y="221"/>
                  </a:lnTo>
                  <a:lnTo>
                    <a:pt x="233" y="227"/>
                  </a:lnTo>
                  <a:lnTo>
                    <a:pt x="227" y="227"/>
                  </a:lnTo>
                  <a:lnTo>
                    <a:pt x="227" y="233"/>
                  </a:lnTo>
                  <a:lnTo>
                    <a:pt x="221" y="239"/>
                  </a:lnTo>
                  <a:lnTo>
                    <a:pt x="221" y="245"/>
                  </a:lnTo>
                  <a:lnTo>
                    <a:pt x="215" y="257"/>
                  </a:lnTo>
                  <a:lnTo>
                    <a:pt x="209" y="263"/>
                  </a:lnTo>
                  <a:lnTo>
                    <a:pt x="203" y="275"/>
                  </a:lnTo>
                  <a:lnTo>
                    <a:pt x="197" y="281"/>
                  </a:lnTo>
                  <a:lnTo>
                    <a:pt x="191" y="287"/>
                  </a:lnTo>
                  <a:lnTo>
                    <a:pt x="185" y="293"/>
                  </a:lnTo>
                  <a:lnTo>
                    <a:pt x="179" y="299"/>
                  </a:lnTo>
                  <a:lnTo>
                    <a:pt x="173" y="299"/>
                  </a:lnTo>
                  <a:lnTo>
                    <a:pt x="161" y="305"/>
                  </a:lnTo>
                  <a:lnTo>
                    <a:pt x="155" y="305"/>
                  </a:lnTo>
                  <a:lnTo>
                    <a:pt x="149" y="305"/>
                  </a:lnTo>
                  <a:lnTo>
                    <a:pt x="143" y="305"/>
                  </a:lnTo>
                  <a:lnTo>
                    <a:pt x="137" y="305"/>
                  </a:lnTo>
                  <a:lnTo>
                    <a:pt x="131" y="305"/>
                  </a:lnTo>
                  <a:lnTo>
                    <a:pt x="125" y="305"/>
                  </a:lnTo>
                  <a:lnTo>
                    <a:pt x="119" y="305"/>
                  </a:lnTo>
                  <a:lnTo>
                    <a:pt x="113" y="305"/>
                  </a:lnTo>
                  <a:lnTo>
                    <a:pt x="107" y="305"/>
                  </a:lnTo>
                  <a:lnTo>
                    <a:pt x="101" y="305"/>
                  </a:lnTo>
                  <a:lnTo>
                    <a:pt x="95" y="299"/>
                  </a:lnTo>
                  <a:lnTo>
                    <a:pt x="83" y="299"/>
                  </a:lnTo>
                  <a:lnTo>
                    <a:pt x="77" y="293"/>
                  </a:lnTo>
                  <a:lnTo>
                    <a:pt x="71" y="293"/>
                  </a:lnTo>
                  <a:lnTo>
                    <a:pt x="65" y="287"/>
                  </a:lnTo>
                  <a:lnTo>
                    <a:pt x="59" y="281"/>
                  </a:lnTo>
                  <a:lnTo>
                    <a:pt x="54" y="281"/>
                  </a:lnTo>
                  <a:lnTo>
                    <a:pt x="42" y="275"/>
                  </a:lnTo>
                  <a:lnTo>
                    <a:pt x="36" y="275"/>
                  </a:lnTo>
                  <a:lnTo>
                    <a:pt x="30" y="275"/>
                  </a:lnTo>
                  <a:lnTo>
                    <a:pt x="18" y="269"/>
                  </a:lnTo>
                  <a:lnTo>
                    <a:pt x="12" y="269"/>
                  </a:lnTo>
                  <a:lnTo>
                    <a:pt x="6" y="269"/>
                  </a:lnTo>
                  <a:lnTo>
                    <a:pt x="0" y="269"/>
                  </a:lnTo>
                  <a:lnTo>
                    <a:pt x="6" y="263"/>
                  </a:lnTo>
                  <a:lnTo>
                    <a:pt x="12" y="251"/>
                  </a:lnTo>
                  <a:lnTo>
                    <a:pt x="24" y="245"/>
                  </a:lnTo>
                  <a:lnTo>
                    <a:pt x="36" y="233"/>
                  </a:lnTo>
                  <a:lnTo>
                    <a:pt x="48" y="221"/>
                  </a:lnTo>
                  <a:lnTo>
                    <a:pt x="59" y="209"/>
                  </a:lnTo>
                  <a:lnTo>
                    <a:pt x="71" y="197"/>
                  </a:lnTo>
                  <a:lnTo>
                    <a:pt x="83" y="191"/>
                  </a:lnTo>
                  <a:lnTo>
                    <a:pt x="95" y="185"/>
                  </a:lnTo>
                  <a:lnTo>
                    <a:pt x="101" y="185"/>
                  </a:lnTo>
                  <a:lnTo>
                    <a:pt x="107" y="185"/>
                  </a:lnTo>
                  <a:lnTo>
                    <a:pt x="119" y="185"/>
                  </a:lnTo>
                  <a:lnTo>
                    <a:pt x="125" y="179"/>
                  </a:lnTo>
                  <a:lnTo>
                    <a:pt x="137" y="179"/>
                  </a:lnTo>
                  <a:lnTo>
                    <a:pt x="149" y="179"/>
                  </a:lnTo>
                  <a:lnTo>
                    <a:pt x="155" y="179"/>
                  </a:lnTo>
                  <a:lnTo>
                    <a:pt x="167" y="179"/>
                  </a:lnTo>
                  <a:lnTo>
                    <a:pt x="173" y="179"/>
                  </a:lnTo>
                  <a:lnTo>
                    <a:pt x="185" y="179"/>
                  </a:lnTo>
                  <a:lnTo>
                    <a:pt x="191" y="185"/>
                  </a:lnTo>
                  <a:lnTo>
                    <a:pt x="203" y="191"/>
                  </a:lnTo>
                  <a:lnTo>
                    <a:pt x="209" y="191"/>
                  </a:lnTo>
                  <a:lnTo>
                    <a:pt x="215" y="197"/>
                  </a:lnTo>
                  <a:lnTo>
                    <a:pt x="221" y="197"/>
                  </a:lnTo>
                  <a:lnTo>
                    <a:pt x="227" y="203"/>
                  </a:lnTo>
                  <a:lnTo>
                    <a:pt x="233" y="209"/>
                  </a:lnTo>
                  <a:lnTo>
                    <a:pt x="239" y="215"/>
                  </a:lnTo>
                  <a:lnTo>
                    <a:pt x="245" y="215"/>
                  </a:lnTo>
                  <a:lnTo>
                    <a:pt x="251" y="215"/>
                  </a:lnTo>
                  <a:lnTo>
                    <a:pt x="257" y="215"/>
                  </a:lnTo>
                  <a:lnTo>
                    <a:pt x="263" y="215"/>
                  </a:lnTo>
                  <a:lnTo>
                    <a:pt x="263" y="209"/>
                  </a:lnTo>
                  <a:lnTo>
                    <a:pt x="268" y="209"/>
                  </a:lnTo>
                  <a:lnTo>
                    <a:pt x="268" y="203"/>
                  </a:lnTo>
                  <a:lnTo>
                    <a:pt x="263" y="203"/>
                  </a:lnTo>
                  <a:lnTo>
                    <a:pt x="257" y="203"/>
                  </a:lnTo>
                  <a:lnTo>
                    <a:pt x="251" y="203"/>
                  </a:lnTo>
                  <a:lnTo>
                    <a:pt x="245" y="203"/>
                  </a:lnTo>
                  <a:lnTo>
                    <a:pt x="239" y="203"/>
                  </a:lnTo>
                  <a:lnTo>
                    <a:pt x="233" y="203"/>
                  </a:lnTo>
                  <a:lnTo>
                    <a:pt x="227" y="203"/>
                  </a:lnTo>
                  <a:lnTo>
                    <a:pt x="221" y="203"/>
                  </a:lnTo>
                  <a:lnTo>
                    <a:pt x="215" y="197"/>
                  </a:lnTo>
                  <a:lnTo>
                    <a:pt x="209" y="197"/>
                  </a:lnTo>
                  <a:lnTo>
                    <a:pt x="197" y="191"/>
                  </a:lnTo>
                  <a:lnTo>
                    <a:pt x="191" y="185"/>
                  </a:lnTo>
                  <a:lnTo>
                    <a:pt x="179" y="179"/>
                  </a:lnTo>
                  <a:lnTo>
                    <a:pt x="167" y="173"/>
                  </a:lnTo>
                  <a:lnTo>
                    <a:pt x="161" y="161"/>
                  </a:lnTo>
                  <a:lnTo>
                    <a:pt x="155" y="155"/>
                  </a:lnTo>
                  <a:lnTo>
                    <a:pt x="149" y="143"/>
                  </a:lnTo>
                  <a:lnTo>
                    <a:pt x="143" y="125"/>
                  </a:lnTo>
                  <a:lnTo>
                    <a:pt x="137" y="113"/>
                  </a:lnTo>
                  <a:lnTo>
                    <a:pt x="137" y="101"/>
                  </a:lnTo>
                  <a:lnTo>
                    <a:pt x="137" y="89"/>
                  </a:lnTo>
                  <a:lnTo>
                    <a:pt x="137" y="77"/>
                  </a:lnTo>
                  <a:lnTo>
                    <a:pt x="137" y="71"/>
                  </a:lnTo>
                  <a:lnTo>
                    <a:pt x="137" y="59"/>
                  </a:lnTo>
                  <a:lnTo>
                    <a:pt x="143" y="53"/>
                  </a:lnTo>
                  <a:lnTo>
                    <a:pt x="143" y="59"/>
                  </a:lnTo>
                  <a:lnTo>
                    <a:pt x="155" y="65"/>
                  </a:lnTo>
                  <a:lnTo>
                    <a:pt x="161" y="71"/>
                  </a:lnTo>
                  <a:lnTo>
                    <a:pt x="173" y="77"/>
                  </a:lnTo>
                  <a:lnTo>
                    <a:pt x="185" y="83"/>
                  </a:lnTo>
                  <a:lnTo>
                    <a:pt x="197" y="89"/>
                  </a:lnTo>
                  <a:lnTo>
                    <a:pt x="203" y="89"/>
                  </a:lnTo>
                  <a:lnTo>
                    <a:pt x="215" y="95"/>
                  </a:lnTo>
                  <a:lnTo>
                    <a:pt x="221" y="95"/>
                  </a:lnTo>
                  <a:lnTo>
                    <a:pt x="227" y="95"/>
                  </a:lnTo>
                  <a:lnTo>
                    <a:pt x="233" y="101"/>
                  </a:lnTo>
                  <a:lnTo>
                    <a:pt x="239" y="101"/>
                  </a:lnTo>
                  <a:lnTo>
                    <a:pt x="245" y="107"/>
                  </a:lnTo>
                  <a:lnTo>
                    <a:pt x="251" y="113"/>
                  </a:lnTo>
                  <a:lnTo>
                    <a:pt x="257" y="119"/>
                  </a:lnTo>
                  <a:lnTo>
                    <a:pt x="257" y="131"/>
                  </a:lnTo>
                  <a:lnTo>
                    <a:pt x="263" y="143"/>
                  </a:lnTo>
                  <a:lnTo>
                    <a:pt x="268" y="149"/>
                  </a:lnTo>
                  <a:lnTo>
                    <a:pt x="268" y="161"/>
                  </a:lnTo>
                  <a:lnTo>
                    <a:pt x="268" y="179"/>
                  </a:lnTo>
                  <a:lnTo>
                    <a:pt x="268" y="185"/>
                  </a:lnTo>
                  <a:lnTo>
                    <a:pt x="274" y="191"/>
                  </a:lnTo>
                  <a:lnTo>
                    <a:pt x="274" y="197"/>
                  </a:lnTo>
                  <a:lnTo>
                    <a:pt x="280" y="197"/>
                  </a:lnTo>
                  <a:lnTo>
                    <a:pt x="280" y="203"/>
                  </a:lnTo>
                  <a:lnTo>
                    <a:pt x="286" y="203"/>
                  </a:lnTo>
                  <a:lnTo>
                    <a:pt x="292" y="209"/>
                  </a:lnTo>
                  <a:lnTo>
                    <a:pt x="298" y="209"/>
                  </a:lnTo>
                  <a:lnTo>
                    <a:pt x="298" y="203"/>
                  </a:lnTo>
                  <a:lnTo>
                    <a:pt x="298" y="197"/>
                  </a:lnTo>
                  <a:lnTo>
                    <a:pt x="298" y="191"/>
                  </a:lnTo>
                  <a:lnTo>
                    <a:pt x="292" y="185"/>
                  </a:lnTo>
                  <a:lnTo>
                    <a:pt x="286" y="179"/>
                  </a:lnTo>
                  <a:lnTo>
                    <a:pt x="280" y="173"/>
                  </a:lnTo>
                  <a:lnTo>
                    <a:pt x="274" y="161"/>
                  </a:lnTo>
                  <a:lnTo>
                    <a:pt x="268" y="149"/>
                  </a:lnTo>
                  <a:lnTo>
                    <a:pt x="263" y="137"/>
                  </a:lnTo>
                  <a:lnTo>
                    <a:pt x="257" y="125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008" name="Freeform 239"/>
            <p:cNvSpPr>
              <a:spLocks/>
            </p:cNvSpPr>
            <p:nvPr/>
          </p:nvSpPr>
          <p:spPr bwMode="auto">
            <a:xfrm>
              <a:off x="5179" y="2067"/>
              <a:ext cx="120" cy="149"/>
            </a:xfrm>
            <a:custGeom>
              <a:avLst/>
              <a:gdLst>
                <a:gd name="T0" fmla="*/ 30 w 120"/>
                <a:gd name="T1" fmla="*/ 6 h 149"/>
                <a:gd name="T2" fmla="*/ 24 w 120"/>
                <a:gd name="T3" fmla="*/ 12 h 149"/>
                <a:gd name="T4" fmla="*/ 18 w 120"/>
                <a:gd name="T5" fmla="*/ 12 h 149"/>
                <a:gd name="T6" fmla="*/ 12 w 120"/>
                <a:gd name="T7" fmla="*/ 12 h 149"/>
                <a:gd name="T8" fmla="*/ 12 w 120"/>
                <a:gd name="T9" fmla="*/ 6 h 149"/>
                <a:gd name="T10" fmla="*/ 6 w 120"/>
                <a:gd name="T11" fmla="*/ 6 h 149"/>
                <a:gd name="T12" fmla="*/ 0 w 120"/>
                <a:gd name="T13" fmla="*/ 0 h 149"/>
                <a:gd name="T14" fmla="*/ 0 w 120"/>
                <a:gd name="T15" fmla="*/ 0 h 149"/>
                <a:gd name="T16" fmla="*/ 0 w 120"/>
                <a:gd name="T17" fmla="*/ 6 h 149"/>
                <a:gd name="T18" fmla="*/ 6 w 120"/>
                <a:gd name="T19" fmla="*/ 12 h 149"/>
                <a:gd name="T20" fmla="*/ 12 w 120"/>
                <a:gd name="T21" fmla="*/ 12 h 149"/>
                <a:gd name="T22" fmla="*/ 18 w 120"/>
                <a:gd name="T23" fmla="*/ 12 h 149"/>
                <a:gd name="T24" fmla="*/ 18 w 120"/>
                <a:gd name="T25" fmla="*/ 18 h 149"/>
                <a:gd name="T26" fmla="*/ 24 w 120"/>
                <a:gd name="T27" fmla="*/ 24 h 149"/>
                <a:gd name="T28" fmla="*/ 18 w 120"/>
                <a:gd name="T29" fmla="*/ 30 h 149"/>
                <a:gd name="T30" fmla="*/ 18 w 120"/>
                <a:gd name="T31" fmla="*/ 36 h 149"/>
                <a:gd name="T32" fmla="*/ 12 w 120"/>
                <a:gd name="T33" fmla="*/ 36 h 149"/>
                <a:gd name="T34" fmla="*/ 6 w 120"/>
                <a:gd name="T35" fmla="*/ 36 h 149"/>
                <a:gd name="T36" fmla="*/ 0 w 120"/>
                <a:gd name="T37" fmla="*/ 54 h 149"/>
                <a:gd name="T38" fmla="*/ 0 w 120"/>
                <a:gd name="T39" fmla="*/ 78 h 149"/>
                <a:gd name="T40" fmla="*/ 18 w 120"/>
                <a:gd name="T41" fmla="*/ 101 h 149"/>
                <a:gd name="T42" fmla="*/ 48 w 120"/>
                <a:gd name="T43" fmla="*/ 119 h 149"/>
                <a:gd name="T44" fmla="*/ 78 w 120"/>
                <a:gd name="T45" fmla="*/ 131 h 149"/>
                <a:gd name="T46" fmla="*/ 90 w 120"/>
                <a:gd name="T47" fmla="*/ 137 h 149"/>
                <a:gd name="T48" fmla="*/ 108 w 120"/>
                <a:gd name="T49" fmla="*/ 143 h 149"/>
                <a:gd name="T50" fmla="*/ 120 w 120"/>
                <a:gd name="T51" fmla="*/ 149 h 149"/>
                <a:gd name="T52" fmla="*/ 120 w 120"/>
                <a:gd name="T53" fmla="*/ 143 h 149"/>
                <a:gd name="T54" fmla="*/ 114 w 120"/>
                <a:gd name="T55" fmla="*/ 125 h 149"/>
                <a:gd name="T56" fmla="*/ 108 w 120"/>
                <a:gd name="T57" fmla="*/ 107 h 149"/>
                <a:gd name="T58" fmla="*/ 102 w 120"/>
                <a:gd name="T59" fmla="*/ 84 h 149"/>
                <a:gd name="T60" fmla="*/ 102 w 120"/>
                <a:gd name="T61" fmla="*/ 72 h 149"/>
                <a:gd name="T62" fmla="*/ 96 w 120"/>
                <a:gd name="T63" fmla="*/ 48 h 149"/>
                <a:gd name="T64" fmla="*/ 78 w 120"/>
                <a:gd name="T65" fmla="*/ 24 h 149"/>
                <a:gd name="T66" fmla="*/ 54 w 120"/>
                <a:gd name="T67" fmla="*/ 6 h 14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0"/>
                <a:gd name="T103" fmla="*/ 0 h 149"/>
                <a:gd name="T104" fmla="*/ 120 w 120"/>
                <a:gd name="T105" fmla="*/ 149 h 14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0" h="149">
                  <a:moveTo>
                    <a:pt x="30" y="0"/>
                  </a:move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12" y="36"/>
                  </a:lnTo>
                  <a:lnTo>
                    <a:pt x="6" y="36"/>
                  </a:lnTo>
                  <a:lnTo>
                    <a:pt x="0" y="54"/>
                  </a:lnTo>
                  <a:lnTo>
                    <a:pt x="0" y="66"/>
                  </a:lnTo>
                  <a:lnTo>
                    <a:pt x="0" y="78"/>
                  </a:lnTo>
                  <a:lnTo>
                    <a:pt x="6" y="90"/>
                  </a:lnTo>
                  <a:lnTo>
                    <a:pt x="18" y="101"/>
                  </a:lnTo>
                  <a:lnTo>
                    <a:pt x="30" y="113"/>
                  </a:lnTo>
                  <a:lnTo>
                    <a:pt x="48" y="119"/>
                  </a:lnTo>
                  <a:lnTo>
                    <a:pt x="66" y="131"/>
                  </a:lnTo>
                  <a:lnTo>
                    <a:pt x="78" y="131"/>
                  </a:lnTo>
                  <a:lnTo>
                    <a:pt x="84" y="137"/>
                  </a:lnTo>
                  <a:lnTo>
                    <a:pt x="90" y="137"/>
                  </a:lnTo>
                  <a:lnTo>
                    <a:pt x="102" y="137"/>
                  </a:lnTo>
                  <a:lnTo>
                    <a:pt x="108" y="143"/>
                  </a:lnTo>
                  <a:lnTo>
                    <a:pt x="114" y="149"/>
                  </a:lnTo>
                  <a:lnTo>
                    <a:pt x="120" y="149"/>
                  </a:lnTo>
                  <a:lnTo>
                    <a:pt x="120" y="143"/>
                  </a:lnTo>
                  <a:lnTo>
                    <a:pt x="114" y="137"/>
                  </a:lnTo>
                  <a:lnTo>
                    <a:pt x="114" y="125"/>
                  </a:lnTo>
                  <a:lnTo>
                    <a:pt x="108" y="113"/>
                  </a:lnTo>
                  <a:lnTo>
                    <a:pt x="108" y="107"/>
                  </a:lnTo>
                  <a:lnTo>
                    <a:pt x="108" y="95"/>
                  </a:lnTo>
                  <a:lnTo>
                    <a:pt x="102" y="84"/>
                  </a:lnTo>
                  <a:lnTo>
                    <a:pt x="102" y="78"/>
                  </a:lnTo>
                  <a:lnTo>
                    <a:pt x="102" y="72"/>
                  </a:lnTo>
                  <a:lnTo>
                    <a:pt x="102" y="60"/>
                  </a:lnTo>
                  <a:lnTo>
                    <a:pt x="96" y="48"/>
                  </a:lnTo>
                  <a:lnTo>
                    <a:pt x="90" y="36"/>
                  </a:lnTo>
                  <a:lnTo>
                    <a:pt x="78" y="24"/>
                  </a:lnTo>
                  <a:lnTo>
                    <a:pt x="66" y="12"/>
                  </a:lnTo>
                  <a:lnTo>
                    <a:pt x="54" y="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009" name="Freeform 240"/>
            <p:cNvSpPr>
              <a:spLocks/>
            </p:cNvSpPr>
            <p:nvPr/>
          </p:nvSpPr>
          <p:spPr bwMode="auto">
            <a:xfrm>
              <a:off x="5149" y="2103"/>
              <a:ext cx="12" cy="12"/>
            </a:xfrm>
            <a:custGeom>
              <a:avLst/>
              <a:gdLst>
                <a:gd name="T0" fmla="*/ 12 w 12"/>
                <a:gd name="T1" fmla="*/ 6 h 12"/>
                <a:gd name="T2" fmla="*/ 12 w 12"/>
                <a:gd name="T3" fmla="*/ 12 h 12"/>
                <a:gd name="T4" fmla="*/ 12 w 12"/>
                <a:gd name="T5" fmla="*/ 12 h 12"/>
                <a:gd name="T6" fmla="*/ 6 w 12"/>
                <a:gd name="T7" fmla="*/ 12 h 12"/>
                <a:gd name="T8" fmla="*/ 6 w 12"/>
                <a:gd name="T9" fmla="*/ 12 h 12"/>
                <a:gd name="T10" fmla="*/ 0 w 12"/>
                <a:gd name="T11" fmla="*/ 12 h 12"/>
                <a:gd name="T12" fmla="*/ 0 w 12"/>
                <a:gd name="T13" fmla="*/ 12 h 12"/>
                <a:gd name="T14" fmla="*/ 0 w 12"/>
                <a:gd name="T15" fmla="*/ 6 h 12"/>
                <a:gd name="T16" fmla="*/ 0 w 12"/>
                <a:gd name="T17" fmla="*/ 6 h 12"/>
                <a:gd name="T18" fmla="*/ 0 w 12"/>
                <a:gd name="T19" fmla="*/ 6 h 12"/>
                <a:gd name="T20" fmla="*/ 0 w 12"/>
                <a:gd name="T21" fmla="*/ 0 h 12"/>
                <a:gd name="T22" fmla="*/ 6 w 12"/>
                <a:gd name="T23" fmla="*/ 0 h 12"/>
                <a:gd name="T24" fmla="*/ 6 w 12"/>
                <a:gd name="T25" fmla="*/ 0 h 12"/>
                <a:gd name="T26" fmla="*/ 6 w 12"/>
                <a:gd name="T27" fmla="*/ 0 h 12"/>
                <a:gd name="T28" fmla="*/ 12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12" y="6"/>
                  </a:move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010" name="Freeform 241"/>
            <p:cNvSpPr>
              <a:spLocks/>
            </p:cNvSpPr>
            <p:nvPr/>
          </p:nvSpPr>
          <p:spPr bwMode="auto">
            <a:xfrm>
              <a:off x="5120" y="2079"/>
              <a:ext cx="17" cy="12"/>
            </a:xfrm>
            <a:custGeom>
              <a:avLst/>
              <a:gdLst>
                <a:gd name="T0" fmla="*/ 11 w 17"/>
                <a:gd name="T1" fmla="*/ 12 h 12"/>
                <a:gd name="T2" fmla="*/ 11 w 17"/>
                <a:gd name="T3" fmla="*/ 12 h 12"/>
                <a:gd name="T4" fmla="*/ 5 w 17"/>
                <a:gd name="T5" fmla="*/ 12 h 12"/>
                <a:gd name="T6" fmla="*/ 5 w 17"/>
                <a:gd name="T7" fmla="*/ 12 h 12"/>
                <a:gd name="T8" fmla="*/ 0 w 17"/>
                <a:gd name="T9" fmla="*/ 12 h 12"/>
                <a:gd name="T10" fmla="*/ 0 w 17"/>
                <a:gd name="T11" fmla="*/ 6 h 12"/>
                <a:gd name="T12" fmla="*/ 0 w 17"/>
                <a:gd name="T13" fmla="*/ 6 h 12"/>
                <a:gd name="T14" fmla="*/ 0 w 17"/>
                <a:gd name="T15" fmla="*/ 0 h 12"/>
                <a:gd name="T16" fmla="*/ 0 w 17"/>
                <a:gd name="T17" fmla="*/ 0 h 12"/>
                <a:gd name="T18" fmla="*/ 5 w 17"/>
                <a:gd name="T19" fmla="*/ 0 h 12"/>
                <a:gd name="T20" fmla="*/ 5 w 17"/>
                <a:gd name="T21" fmla="*/ 0 h 12"/>
                <a:gd name="T22" fmla="*/ 11 w 17"/>
                <a:gd name="T23" fmla="*/ 0 h 12"/>
                <a:gd name="T24" fmla="*/ 11 w 17"/>
                <a:gd name="T25" fmla="*/ 0 h 12"/>
                <a:gd name="T26" fmla="*/ 11 w 17"/>
                <a:gd name="T27" fmla="*/ 6 h 12"/>
                <a:gd name="T28" fmla="*/ 17 w 17"/>
                <a:gd name="T29" fmla="*/ 6 h 12"/>
                <a:gd name="T30" fmla="*/ 17 w 17"/>
                <a:gd name="T31" fmla="*/ 12 h 12"/>
                <a:gd name="T32" fmla="*/ 11 w 17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"/>
                <a:gd name="T52" fmla="*/ 0 h 12"/>
                <a:gd name="T53" fmla="*/ 17 w 17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" h="12">
                  <a:moveTo>
                    <a:pt x="11" y="12"/>
                  </a:moveTo>
                  <a:lnTo>
                    <a:pt x="11" y="12"/>
                  </a:lnTo>
                  <a:lnTo>
                    <a:pt x="5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5" y="0"/>
                  </a:lnTo>
                  <a:lnTo>
                    <a:pt x="11" y="0"/>
                  </a:lnTo>
                  <a:lnTo>
                    <a:pt x="11" y="6"/>
                  </a:lnTo>
                  <a:lnTo>
                    <a:pt x="17" y="6"/>
                  </a:lnTo>
                  <a:lnTo>
                    <a:pt x="17" y="12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011" name="Freeform 242"/>
            <p:cNvSpPr>
              <a:spLocks/>
            </p:cNvSpPr>
            <p:nvPr/>
          </p:nvSpPr>
          <p:spPr bwMode="auto">
            <a:xfrm>
              <a:off x="5155" y="2061"/>
              <a:ext cx="18" cy="18"/>
            </a:xfrm>
            <a:custGeom>
              <a:avLst/>
              <a:gdLst>
                <a:gd name="T0" fmla="*/ 18 w 18"/>
                <a:gd name="T1" fmla="*/ 18 h 18"/>
                <a:gd name="T2" fmla="*/ 12 w 18"/>
                <a:gd name="T3" fmla="*/ 18 h 18"/>
                <a:gd name="T4" fmla="*/ 12 w 18"/>
                <a:gd name="T5" fmla="*/ 18 h 18"/>
                <a:gd name="T6" fmla="*/ 6 w 18"/>
                <a:gd name="T7" fmla="*/ 18 h 18"/>
                <a:gd name="T8" fmla="*/ 0 w 18"/>
                <a:gd name="T9" fmla="*/ 18 h 18"/>
                <a:gd name="T10" fmla="*/ 0 w 18"/>
                <a:gd name="T11" fmla="*/ 12 h 18"/>
                <a:gd name="T12" fmla="*/ 0 w 18"/>
                <a:gd name="T13" fmla="*/ 6 h 18"/>
                <a:gd name="T14" fmla="*/ 0 w 18"/>
                <a:gd name="T15" fmla="*/ 6 h 18"/>
                <a:gd name="T16" fmla="*/ 6 w 18"/>
                <a:gd name="T17" fmla="*/ 6 h 18"/>
                <a:gd name="T18" fmla="*/ 6 w 18"/>
                <a:gd name="T19" fmla="*/ 0 h 18"/>
                <a:gd name="T20" fmla="*/ 12 w 18"/>
                <a:gd name="T21" fmla="*/ 0 h 18"/>
                <a:gd name="T22" fmla="*/ 12 w 18"/>
                <a:gd name="T23" fmla="*/ 0 h 18"/>
                <a:gd name="T24" fmla="*/ 18 w 18"/>
                <a:gd name="T25" fmla="*/ 6 h 18"/>
                <a:gd name="T26" fmla="*/ 18 w 18"/>
                <a:gd name="T27" fmla="*/ 6 h 18"/>
                <a:gd name="T28" fmla="*/ 18 w 18"/>
                <a:gd name="T29" fmla="*/ 12 h 18"/>
                <a:gd name="T30" fmla="*/ 18 w 18"/>
                <a:gd name="T31" fmla="*/ 12 h 18"/>
                <a:gd name="T32" fmla="*/ 18 w 18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8"/>
                <a:gd name="T53" fmla="*/ 18 w 18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8">
                  <a:moveTo>
                    <a:pt x="18" y="18"/>
                  </a:move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8" y="1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012" name="Freeform 243"/>
            <p:cNvSpPr>
              <a:spLocks/>
            </p:cNvSpPr>
            <p:nvPr/>
          </p:nvSpPr>
          <p:spPr bwMode="auto">
            <a:xfrm>
              <a:off x="5179" y="2085"/>
              <a:ext cx="18" cy="18"/>
            </a:xfrm>
            <a:custGeom>
              <a:avLst/>
              <a:gdLst>
                <a:gd name="T0" fmla="*/ 12 w 18"/>
                <a:gd name="T1" fmla="*/ 18 h 18"/>
                <a:gd name="T2" fmla="*/ 12 w 18"/>
                <a:gd name="T3" fmla="*/ 12 h 18"/>
                <a:gd name="T4" fmla="*/ 18 w 18"/>
                <a:gd name="T5" fmla="*/ 12 h 18"/>
                <a:gd name="T6" fmla="*/ 18 w 18"/>
                <a:gd name="T7" fmla="*/ 6 h 18"/>
                <a:gd name="T8" fmla="*/ 18 w 18"/>
                <a:gd name="T9" fmla="*/ 6 h 18"/>
                <a:gd name="T10" fmla="*/ 12 w 18"/>
                <a:gd name="T11" fmla="*/ 0 h 18"/>
                <a:gd name="T12" fmla="*/ 12 w 18"/>
                <a:gd name="T13" fmla="*/ 0 h 18"/>
                <a:gd name="T14" fmla="*/ 6 w 18"/>
                <a:gd name="T15" fmla="*/ 0 h 18"/>
                <a:gd name="T16" fmla="*/ 0 w 18"/>
                <a:gd name="T17" fmla="*/ 0 h 18"/>
                <a:gd name="T18" fmla="*/ 0 w 18"/>
                <a:gd name="T19" fmla="*/ 6 h 18"/>
                <a:gd name="T20" fmla="*/ 0 w 18"/>
                <a:gd name="T21" fmla="*/ 6 h 18"/>
                <a:gd name="T22" fmla="*/ 0 w 18"/>
                <a:gd name="T23" fmla="*/ 6 h 18"/>
                <a:gd name="T24" fmla="*/ 0 w 18"/>
                <a:gd name="T25" fmla="*/ 12 h 18"/>
                <a:gd name="T26" fmla="*/ 0 w 18"/>
                <a:gd name="T27" fmla="*/ 12 h 18"/>
                <a:gd name="T28" fmla="*/ 6 w 18"/>
                <a:gd name="T29" fmla="*/ 12 h 18"/>
                <a:gd name="T30" fmla="*/ 12 w 18"/>
                <a:gd name="T31" fmla="*/ 18 h 18"/>
                <a:gd name="T32" fmla="*/ 12 w 18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8"/>
                <a:gd name="T53" fmla="*/ 18 w 18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8">
                  <a:moveTo>
                    <a:pt x="12" y="18"/>
                  </a:move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013" name="Freeform 244"/>
            <p:cNvSpPr>
              <a:spLocks/>
            </p:cNvSpPr>
            <p:nvPr/>
          </p:nvSpPr>
          <p:spPr bwMode="auto">
            <a:xfrm>
              <a:off x="5191" y="2061"/>
              <a:ext cx="18" cy="12"/>
            </a:xfrm>
            <a:custGeom>
              <a:avLst/>
              <a:gdLst>
                <a:gd name="T0" fmla="*/ 18 w 18"/>
                <a:gd name="T1" fmla="*/ 6 h 12"/>
                <a:gd name="T2" fmla="*/ 18 w 18"/>
                <a:gd name="T3" fmla="*/ 6 h 12"/>
                <a:gd name="T4" fmla="*/ 18 w 18"/>
                <a:gd name="T5" fmla="*/ 6 h 12"/>
                <a:gd name="T6" fmla="*/ 12 w 18"/>
                <a:gd name="T7" fmla="*/ 12 h 12"/>
                <a:gd name="T8" fmla="*/ 12 w 18"/>
                <a:gd name="T9" fmla="*/ 12 h 12"/>
                <a:gd name="T10" fmla="*/ 6 w 18"/>
                <a:gd name="T11" fmla="*/ 12 h 12"/>
                <a:gd name="T12" fmla="*/ 6 w 18"/>
                <a:gd name="T13" fmla="*/ 12 h 12"/>
                <a:gd name="T14" fmla="*/ 6 w 18"/>
                <a:gd name="T15" fmla="*/ 6 h 12"/>
                <a:gd name="T16" fmla="*/ 0 w 18"/>
                <a:gd name="T17" fmla="*/ 6 h 12"/>
                <a:gd name="T18" fmla="*/ 6 w 18"/>
                <a:gd name="T19" fmla="*/ 6 h 12"/>
                <a:gd name="T20" fmla="*/ 6 w 18"/>
                <a:gd name="T21" fmla="*/ 0 h 12"/>
                <a:gd name="T22" fmla="*/ 6 w 18"/>
                <a:gd name="T23" fmla="*/ 0 h 12"/>
                <a:gd name="T24" fmla="*/ 6 w 18"/>
                <a:gd name="T25" fmla="*/ 0 h 12"/>
                <a:gd name="T26" fmla="*/ 12 w 18"/>
                <a:gd name="T27" fmla="*/ 0 h 12"/>
                <a:gd name="T28" fmla="*/ 12 w 18"/>
                <a:gd name="T29" fmla="*/ 0 h 12"/>
                <a:gd name="T30" fmla="*/ 18 w 18"/>
                <a:gd name="T31" fmla="*/ 0 h 12"/>
                <a:gd name="T32" fmla="*/ 18 w 1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2"/>
                <a:gd name="T53" fmla="*/ 18 w 1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2">
                  <a:moveTo>
                    <a:pt x="18" y="6"/>
                  </a:moveTo>
                  <a:lnTo>
                    <a:pt x="18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014" name="Freeform 245"/>
            <p:cNvSpPr>
              <a:spLocks/>
            </p:cNvSpPr>
            <p:nvPr/>
          </p:nvSpPr>
          <p:spPr bwMode="auto">
            <a:xfrm>
              <a:off x="5173" y="2031"/>
              <a:ext cx="12" cy="18"/>
            </a:xfrm>
            <a:custGeom>
              <a:avLst/>
              <a:gdLst>
                <a:gd name="T0" fmla="*/ 12 w 12"/>
                <a:gd name="T1" fmla="*/ 0 h 18"/>
                <a:gd name="T2" fmla="*/ 12 w 12"/>
                <a:gd name="T3" fmla="*/ 6 h 18"/>
                <a:gd name="T4" fmla="*/ 12 w 12"/>
                <a:gd name="T5" fmla="*/ 6 h 18"/>
                <a:gd name="T6" fmla="*/ 12 w 12"/>
                <a:gd name="T7" fmla="*/ 6 h 18"/>
                <a:gd name="T8" fmla="*/ 12 w 12"/>
                <a:gd name="T9" fmla="*/ 12 h 18"/>
                <a:gd name="T10" fmla="*/ 12 w 12"/>
                <a:gd name="T11" fmla="*/ 12 h 18"/>
                <a:gd name="T12" fmla="*/ 6 w 12"/>
                <a:gd name="T13" fmla="*/ 18 h 18"/>
                <a:gd name="T14" fmla="*/ 6 w 12"/>
                <a:gd name="T15" fmla="*/ 18 h 18"/>
                <a:gd name="T16" fmla="*/ 6 w 12"/>
                <a:gd name="T17" fmla="*/ 18 h 18"/>
                <a:gd name="T18" fmla="*/ 0 w 12"/>
                <a:gd name="T19" fmla="*/ 18 h 18"/>
                <a:gd name="T20" fmla="*/ 0 w 12"/>
                <a:gd name="T21" fmla="*/ 12 h 18"/>
                <a:gd name="T22" fmla="*/ 0 w 12"/>
                <a:gd name="T23" fmla="*/ 12 h 18"/>
                <a:gd name="T24" fmla="*/ 0 w 12"/>
                <a:gd name="T25" fmla="*/ 6 h 18"/>
                <a:gd name="T26" fmla="*/ 0 w 12"/>
                <a:gd name="T27" fmla="*/ 6 h 18"/>
                <a:gd name="T28" fmla="*/ 6 w 12"/>
                <a:gd name="T29" fmla="*/ 6 h 18"/>
                <a:gd name="T30" fmla="*/ 6 w 12"/>
                <a:gd name="T31" fmla="*/ 0 h 18"/>
                <a:gd name="T32" fmla="*/ 12 w 12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12" y="0"/>
                  </a:moveTo>
                  <a:lnTo>
                    <a:pt x="12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015" name="Freeform 246"/>
            <p:cNvSpPr>
              <a:spLocks/>
            </p:cNvSpPr>
            <p:nvPr/>
          </p:nvSpPr>
          <p:spPr bwMode="auto">
            <a:xfrm>
              <a:off x="5149" y="2043"/>
              <a:ext cx="12" cy="18"/>
            </a:xfrm>
            <a:custGeom>
              <a:avLst/>
              <a:gdLst>
                <a:gd name="T0" fmla="*/ 12 w 12"/>
                <a:gd name="T1" fmla="*/ 12 h 18"/>
                <a:gd name="T2" fmla="*/ 12 w 12"/>
                <a:gd name="T3" fmla="*/ 12 h 18"/>
                <a:gd name="T4" fmla="*/ 12 w 12"/>
                <a:gd name="T5" fmla="*/ 18 h 18"/>
                <a:gd name="T6" fmla="*/ 6 w 12"/>
                <a:gd name="T7" fmla="*/ 18 h 18"/>
                <a:gd name="T8" fmla="*/ 6 w 12"/>
                <a:gd name="T9" fmla="*/ 18 h 18"/>
                <a:gd name="T10" fmla="*/ 0 w 12"/>
                <a:gd name="T11" fmla="*/ 18 h 18"/>
                <a:gd name="T12" fmla="*/ 0 w 12"/>
                <a:gd name="T13" fmla="*/ 12 h 18"/>
                <a:gd name="T14" fmla="*/ 0 w 12"/>
                <a:gd name="T15" fmla="*/ 12 h 18"/>
                <a:gd name="T16" fmla="*/ 0 w 12"/>
                <a:gd name="T17" fmla="*/ 6 h 18"/>
                <a:gd name="T18" fmla="*/ 0 w 12"/>
                <a:gd name="T19" fmla="*/ 6 h 18"/>
                <a:gd name="T20" fmla="*/ 6 w 12"/>
                <a:gd name="T21" fmla="*/ 0 h 18"/>
                <a:gd name="T22" fmla="*/ 6 w 12"/>
                <a:gd name="T23" fmla="*/ 0 h 18"/>
                <a:gd name="T24" fmla="*/ 12 w 12"/>
                <a:gd name="T25" fmla="*/ 0 h 18"/>
                <a:gd name="T26" fmla="*/ 12 w 12"/>
                <a:gd name="T27" fmla="*/ 0 h 18"/>
                <a:gd name="T28" fmla="*/ 12 w 12"/>
                <a:gd name="T29" fmla="*/ 6 h 18"/>
                <a:gd name="T30" fmla="*/ 12 w 12"/>
                <a:gd name="T31" fmla="*/ 6 h 18"/>
                <a:gd name="T32" fmla="*/ 12 w 12"/>
                <a:gd name="T33" fmla="*/ 12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12" y="12"/>
                  </a:move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016" name="Freeform 247"/>
            <p:cNvSpPr>
              <a:spLocks/>
            </p:cNvSpPr>
            <p:nvPr/>
          </p:nvSpPr>
          <p:spPr bwMode="auto">
            <a:xfrm>
              <a:off x="5131" y="2043"/>
              <a:ext cx="12" cy="12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6 h 12"/>
                <a:gd name="T4" fmla="*/ 0 w 12"/>
                <a:gd name="T5" fmla="*/ 6 h 12"/>
                <a:gd name="T6" fmla="*/ 0 w 12"/>
                <a:gd name="T7" fmla="*/ 6 h 12"/>
                <a:gd name="T8" fmla="*/ 0 w 12"/>
                <a:gd name="T9" fmla="*/ 0 h 12"/>
                <a:gd name="T10" fmla="*/ 0 w 12"/>
                <a:gd name="T11" fmla="*/ 0 h 12"/>
                <a:gd name="T12" fmla="*/ 6 w 12"/>
                <a:gd name="T13" fmla="*/ 0 h 12"/>
                <a:gd name="T14" fmla="*/ 6 w 12"/>
                <a:gd name="T15" fmla="*/ 0 h 12"/>
                <a:gd name="T16" fmla="*/ 12 w 12"/>
                <a:gd name="T17" fmla="*/ 0 h 12"/>
                <a:gd name="T18" fmla="*/ 12 w 12"/>
                <a:gd name="T19" fmla="*/ 0 h 12"/>
                <a:gd name="T20" fmla="*/ 12 w 12"/>
                <a:gd name="T21" fmla="*/ 0 h 12"/>
                <a:gd name="T22" fmla="*/ 12 w 12"/>
                <a:gd name="T23" fmla="*/ 6 h 12"/>
                <a:gd name="T24" fmla="*/ 12 w 12"/>
                <a:gd name="T25" fmla="*/ 6 h 12"/>
                <a:gd name="T26" fmla="*/ 12 w 12"/>
                <a:gd name="T27" fmla="*/ 12 h 12"/>
                <a:gd name="T28" fmla="*/ 6 w 12"/>
                <a:gd name="T29" fmla="*/ 12 h 12"/>
                <a:gd name="T30" fmla="*/ 6 w 12"/>
                <a:gd name="T31" fmla="*/ 12 h 12"/>
                <a:gd name="T32" fmla="*/ 0 w 12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12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017" name="Freeform 248"/>
            <p:cNvSpPr>
              <a:spLocks/>
            </p:cNvSpPr>
            <p:nvPr/>
          </p:nvSpPr>
          <p:spPr bwMode="auto">
            <a:xfrm>
              <a:off x="5191" y="1965"/>
              <a:ext cx="120" cy="84"/>
            </a:xfrm>
            <a:custGeom>
              <a:avLst/>
              <a:gdLst>
                <a:gd name="T0" fmla="*/ 0 w 120"/>
                <a:gd name="T1" fmla="*/ 66 h 84"/>
                <a:gd name="T2" fmla="*/ 0 w 120"/>
                <a:gd name="T3" fmla="*/ 72 h 84"/>
                <a:gd name="T4" fmla="*/ 0 w 120"/>
                <a:gd name="T5" fmla="*/ 72 h 84"/>
                <a:gd name="T6" fmla="*/ 6 w 120"/>
                <a:gd name="T7" fmla="*/ 66 h 84"/>
                <a:gd name="T8" fmla="*/ 18 w 120"/>
                <a:gd name="T9" fmla="*/ 72 h 84"/>
                <a:gd name="T10" fmla="*/ 42 w 120"/>
                <a:gd name="T11" fmla="*/ 78 h 84"/>
                <a:gd name="T12" fmla="*/ 66 w 120"/>
                <a:gd name="T13" fmla="*/ 84 h 84"/>
                <a:gd name="T14" fmla="*/ 66 w 120"/>
                <a:gd name="T15" fmla="*/ 78 h 84"/>
                <a:gd name="T16" fmla="*/ 48 w 120"/>
                <a:gd name="T17" fmla="*/ 78 h 84"/>
                <a:gd name="T18" fmla="*/ 30 w 120"/>
                <a:gd name="T19" fmla="*/ 72 h 84"/>
                <a:gd name="T20" fmla="*/ 18 w 120"/>
                <a:gd name="T21" fmla="*/ 60 h 84"/>
                <a:gd name="T22" fmla="*/ 18 w 120"/>
                <a:gd name="T23" fmla="*/ 60 h 84"/>
                <a:gd name="T24" fmla="*/ 30 w 120"/>
                <a:gd name="T25" fmla="*/ 54 h 84"/>
                <a:gd name="T26" fmla="*/ 36 w 120"/>
                <a:gd name="T27" fmla="*/ 54 h 84"/>
                <a:gd name="T28" fmla="*/ 54 w 120"/>
                <a:gd name="T29" fmla="*/ 60 h 84"/>
                <a:gd name="T30" fmla="*/ 78 w 120"/>
                <a:gd name="T31" fmla="*/ 66 h 84"/>
                <a:gd name="T32" fmla="*/ 84 w 120"/>
                <a:gd name="T33" fmla="*/ 60 h 84"/>
                <a:gd name="T34" fmla="*/ 78 w 120"/>
                <a:gd name="T35" fmla="*/ 60 h 84"/>
                <a:gd name="T36" fmla="*/ 72 w 120"/>
                <a:gd name="T37" fmla="*/ 60 h 84"/>
                <a:gd name="T38" fmla="*/ 60 w 120"/>
                <a:gd name="T39" fmla="*/ 60 h 84"/>
                <a:gd name="T40" fmla="*/ 48 w 120"/>
                <a:gd name="T41" fmla="*/ 54 h 84"/>
                <a:gd name="T42" fmla="*/ 42 w 120"/>
                <a:gd name="T43" fmla="*/ 48 h 84"/>
                <a:gd name="T44" fmla="*/ 54 w 120"/>
                <a:gd name="T45" fmla="*/ 48 h 84"/>
                <a:gd name="T46" fmla="*/ 60 w 120"/>
                <a:gd name="T47" fmla="*/ 42 h 84"/>
                <a:gd name="T48" fmla="*/ 66 w 120"/>
                <a:gd name="T49" fmla="*/ 42 h 84"/>
                <a:gd name="T50" fmla="*/ 78 w 120"/>
                <a:gd name="T51" fmla="*/ 48 h 84"/>
                <a:gd name="T52" fmla="*/ 84 w 120"/>
                <a:gd name="T53" fmla="*/ 48 h 84"/>
                <a:gd name="T54" fmla="*/ 96 w 120"/>
                <a:gd name="T55" fmla="*/ 54 h 84"/>
                <a:gd name="T56" fmla="*/ 90 w 120"/>
                <a:gd name="T57" fmla="*/ 48 h 84"/>
                <a:gd name="T58" fmla="*/ 78 w 120"/>
                <a:gd name="T59" fmla="*/ 42 h 84"/>
                <a:gd name="T60" fmla="*/ 72 w 120"/>
                <a:gd name="T61" fmla="*/ 42 h 84"/>
                <a:gd name="T62" fmla="*/ 90 w 120"/>
                <a:gd name="T63" fmla="*/ 36 h 84"/>
                <a:gd name="T64" fmla="*/ 108 w 120"/>
                <a:gd name="T65" fmla="*/ 36 h 84"/>
                <a:gd name="T66" fmla="*/ 120 w 120"/>
                <a:gd name="T67" fmla="*/ 30 h 84"/>
                <a:gd name="T68" fmla="*/ 114 w 120"/>
                <a:gd name="T69" fmla="*/ 30 h 84"/>
                <a:gd name="T70" fmla="*/ 96 w 120"/>
                <a:gd name="T71" fmla="*/ 30 h 84"/>
                <a:gd name="T72" fmla="*/ 78 w 120"/>
                <a:gd name="T73" fmla="*/ 30 h 84"/>
                <a:gd name="T74" fmla="*/ 72 w 120"/>
                <a:gd name="T75" fmla="*/ 30 h 84"/>
                <a:gd name="T76" fmla="*/ 84 w 120"/>
                <a:gd name="T77" fmla="*/ 6 h 84"/>
                <a:gd name="T78" fmla="*/ 84 w 120"/>
                <a:gd name="T79" fmla="*/ 0 h 84"/>
                <a:gd name="T80" fmla="*/ 78 w 120"/>
                <a:gd name="T81" fmla="*/ 12 h 84"/>
                <a:gd name="T82" fmla="*/ 66 w 120"/>
                <a:gd name="T83" fmla="*/ 24 h 84"/>
                <a:gd name="T84" fmla="*/ 60 w 120"/>
                <a:gd name="T85" fmla="*/ 36 h 84"/>
                <a:gd name="T86" fmla="*/ 54 w 120"/>
                <a:gd name="T87" fmla="*/ 36 h 84"/>
                <a:gd name="T88" fmla="*/ 36 w 120"/>
                <a:gd name="T89" fmla="*/ 42 h 84"/>
                <a:gd name="T90" fmla="*/ 36 w 120"/>
                <a:gd name="T91" fmla="*/ 36 h 84"/>
                <a:gd name="T92" fmla="*/ 42 w 120"/>
                <a:gd name="T93" fmla="*/ 12 h 84"/>
                <a:gd name="T94" fmla="*/ 42 w 120"/>
                <a:gd name="T95" fmla="*/ 6 h 84"/>
                <a:gd name="T96" fmla="*/ 30 w 120"/>
                <a:gd name="T97" fmla="*/ 24 h 84"/>
                <a:gd name="T98" fmla="*/ 24 w 120"/>
                <a:gd name="T99" fmla="*/ 48 h 84"/>
                <a:gd name="T100" fmla="*/ 12 w 120"/>
                <a:gd name="T101" fmla="*/ 60 h 84"/>
                <a:gd name="T102" fmla="*/ 6 w 120"/>
                <a:gd name="T103" fmla="*/ 60 h 84"/>
                <a:gd name="T104" fmla="*/ 12 w 120"/>
                <a:gd name="T105" fmla="*/ 36 h 84"/>
                <a:gd name="T106" fmla="*/ 6 w 120"/>
                <a:gd name="T107" fmla="*/ 30 h 84"/>
                <a:gd name="T108" fmla="*/ 0 w 120"/>
                <a:gd name="T109" fmla="*/ 66 h 8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0"/>
                <a:gd name="T166" fmla="*/ 0 h 84"/>
                <a:gd name="T167" fmla="*/ 120 w 120"/>
                <a:gd name="T168" fmla="*/ 84 h 8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0" h="84">
                  <a:moveTo>
                    <a:pt x="0" y="66"/>
                  </a:moveTo>
                  <a:lnTo>
                    <a:pt x="0" y="66"/>
                  </a:lnTo>
                  <a:lnTo>
                    <a:pt x="0" y="72"/>
                  </a:lnTo>
                  <a:lnTo>
                    <a:pt x="6" y="72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2" y="72"/>
                  </a:lnTo>
                  <a:lnTo>
                    <a:pt x="18" y="72"/>
                  </a:lnTo>
                  <a:lnTo>
                    <a:pt x="30" y="72"/>
                  </a:lnTo>
                  <a:lnTo>
                    <a:pt x="36" y="78"/>
                  </a:lnTo>
                  <a:lnTo>
                    <a:pt x="42" y="78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66" y="78"/>
                  </a:lnTo>
                  <a:lnTo>
                    <a:pt x="60" y="78"/>
                  </a:lnTo>
                  <a:lnTo>
                    <a:pt x="48" y="78"/>
                  </a:lnTo>
                  <a:lnTo>
                    <a:pt x="42" y="78"/>
                  </a:lnTo>
                  <a:lnTo>
                    <a:pt x="36" y="72"/>
                  </a:lnTo>
                  <a:lnTo>
                    <a:pt x="30" y="72"/>
                  </a:lnTo>
                  <a:lnTo>
                    <a:pt x="24" y="66"/>
                  </a:lnTo>
                  <a:lnTo>
                    <a:pt x="18" y="66"/>
                  </a:lnTo>
                  <a:lnTo>
                    <a:pt x="18" y="60"/>
                  </a:lnTo>
                  <a:lnTo>
                    <a:pt x="24" y="60"/>
                  </a:lnTo>
                  <a:lnTo>
                    <a:pt x="30" y="54"/>
                  </a:lnTo>
                  <a:lnTo>
                    <a:pt x="36" y="54"/>
                  </a:lnTo>
                  <a:lnTo>
                    <a:pt x="42" y="60"/>
                  </a:lnTo>
                  <a:lnTo>
                    <a:pt x="48" y="60"/>
                  </a:lnTo>
                  <a:lnTo>
                    <a:pt x="54" y="60"/>
                  </a:lnTo>
                  <a:lnTo>
                    <a:pt x="66" y="66"/>
                  </a:lnTo>
                  <a:lnTo>
                    <a:pt x="72" y="66"/>
                  </a:lnTo>
                  <a:lnTo>
                    <a:pt x="78" y="66"/>
                  </a:lnTo>
                  <a:lnTo>
                    <a:pt x="84" y="66"/>
                  </a:lnTo>
                  <a:lnTo>
                    <a:pt x="84" y="60"/>
                  </a:lnTo>
                  <a:lnTo>
                    <a:pt x="78" y="60"/>
                  </a:lnTo>
                  <a:lnTo>
                    <a:pt x="72" y="60"/>
                  </a:lnTo>
                  <a:lnTo>
                    <a:pt x="66" y="60"/>
                  </a:lnTo>
                  <a:lnTo>
                    <a:pt x="60" y="60"/>
                  </a:lnTo>
                  <a:lnTo>
                    <a:pt x="54" y="54"/>
                  </a:lnTo>
                  <a:lnTo>
                    <a:pt x="48" y="54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8" y="48"/>
                  </a:lnTo>
                  <a:lnTo>
                    <a:pt x="54" y="48"/>
                  </a:lnTo>
                  <a:lnTo>
                    <a:pt x="54" y="42"/>
                  </a:lnTo>
                  <a:lnTo>
                    <a:pt x="60" y="42"/>
                  </a:lnTo>
                  <a:lnTo>
                    <a:pt x="66" y="42"/>
                  </a:lnTo>
                  <a:lnTo>
                    <a:pt x="72" y="42"/>
                  </a:lnTo>
                  <a:lnTo>
                    <a:pt x="78" y="48"/>
                  </a:lnTo>
                  <a:lnTo>
                    <a:pt x="84" y="48"/>
                  </a:lnTo>
                  <a:lnTo>
                    <a:pt x="90" y="54"/>
                  </a:lnTo>
                  <a:lnTo>
                    <a:pt x="96" y="54"/>
                  </a:lnTo>
                  <a:lnTo>
                    <a:pt x="90" y="48"/>
                  </a:lnTo>
                  <a:lnTo>
                    <a:pt x="84" y="48"/>
                  </a:lnTo>
                  <a:lnTo>
                    <a:pt x="84" y="42"/>
                  </a:lnTo>
                  <a:lnTo>
                    <a:pt x="78" y="42"/>
                  </a:lnTo>
                  <a:lnTo>
                    <a:pt x="72" y="42"/>
                  </a:lnTo>
                  <a:lnTo>
                    <a:pt x="78" y="42"/>
                  </a:lnTo>
                  <a:lnTo>
                    <a:pt x="84" y="36"/>
                  </a:lnTo>
                  <a:lnTo>
                    <a:pt x="90" y="36"/>
                  </a:lnTo>
                  <a:lnTo>
                    <a:pt x="96" y="36"/>
                  </a:lnTo>
                  <a:lnTo>
                    <a:pt x="102" y="36"/>
                  </a:lnTo>
                  <a:lnTo>
                    <a:pt x="108" y="36"/>
                  </a:lnTo>
                  <a:lnTo>
                    <a:pt x="114" y="30"/>
                  </a:lnTo>
                  <a:lnTo>
                    <a:pt x="120" y="30"/>
                  </a:lnTo>
                  <a:lnTo>
                    <a:pt x="114" y="30"/>
                  </a:lnTo>
                  <a:lnTo>
                    <a:pt x="108" y="30"/>
                  </a:lnTo>
                  <a:lnTo>
                    <a:pt x="96" y="30"/>
                  </a:lnTo>
                  <a:lnTo>
                    <a:pt x="90" y="30"/>
                  </a:lnTo>
                  <a:lnTo>
                    <a:pt x="84" y="30"/>
                  </a:lnTo>
                  <a:lnTo>
                    <a:pt x="78" y="30"/>
                  </a:lnTo>
                  <a:lnTo>
                    <a:pt x="72" y="36"/>
                  </a:lnTo>
                  <a:lnTo>
                    <a:pt x="72" y="30"/>
                  </a:lnTo>
                  <a:lnTo>
                    <a:pt x="72" y="18"/>
                  </a:lnTo>
                  <a:lnTo>
                    <a:pt x="78" y="12"/>
                  </a:lnTo>
                  <a:lnTo>
                    <a:pt x="84" y="6"/>
                  </a:lnTo>
                  <a:lnTo>
                    <a:pt x="84" y="0"/>
                  </a:lnTo>
                  <a:lnTo>
                    <a:pt x="78" y="6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72" y="18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60" y="30"/>
                  </a:lnTo>
                  <a:lnTo>
                    <a:pt x="60" y="36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6" y="36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42" y="12"/>
                  </a:lnTo>
                  <a:lnTo>
                    <a:pt x="42" y="6"/>
                  </a:lnTo>
                  <a:lnTo>
                    <a:pt x="36" y="18"/>
                  </a:lnTo>
                  <a:lnTo>
                    <a:pt x="30" y="24"/>
                  </a:lnTo>
                  <a:lnTo>
                    <a:pt x="30" y="36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18" y="54"/>
                  </a:lnTo>
                  <a:lnTo>
                    <a:pt x="12" y="54"/>
                  </a:lnTo>
                  <a:lnTo>
                    <a:pt x="12" y="60"/>
                  </a:lnTo>
                  <a:lnTo>
                    <a:pt x="6" y="60"/>
                  </a:lnTo>
                  <a:lnTo>
                    <a:pt x="6" y="54"/>
                  </a:lnTo>
                  <a:lnTo>
                    <a:pt x="6" y="48"/>
                  </a:lnTo>
                  <a:lnTo>
                    <a:pt x="12" y="36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6" y="30"/>
                  </a:lnTo>
                  <a:lnTo>
                    <a:pt x="6" y="42"/>
                  </a:lnTo>
                  <a:lnTo>
                    <a:pt x="0" y="54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018" name="Freeform 249"/>
            <p:cNvSpPr>
              <a:spLocks/>
            </p:cNvSpPr>
            <p:nvPr/>
          </p:nvSpPr>
          <p:spPr bwMode="auto">
            <a:xfrm>
              <a:off x="5197" y="2097"/>
              <a:ext cx="84" cy="101"/>
            </a:xfrm>
            <a:custGeom>
              <a:avLst/>
              <a:gdLst>
                <a:gd name="T0" fmla="*/ 0 w 84"/>
                <a:gd name="T1" fmla="*/ 0 h 101"/>
                <a:gd name="T2" fmla="*/ 0 w 84"/>
                <a:gd name="T3" fmla="*/ 6 h 101"/>
                <a:gd name="T4" fmla="*/ 0 w 84"/>
                <a:gd name="T5" fmla="*/ 6 h 101"/>
                <a:gd name="T6" fmla="*/ 6 w 84"/>
                <a:gd name="T7" fmla="*/ 18 h 101"/>
                <a:gd name="T8" fmla="*/ 6 w 84"/>
                <a:gd name="T9" fmla="*/ 24 h 101"/>
                <a:gd name="T10" fmla="*/ 6 w 84"/>
                <a:gd name="T11" fmla="*/ 48 h 101"/>
                <a:gd name="T12" fmla="*/ 12 w 84"/>
                <a:gd name="T13" fmla="*/ 60 h 101"/>
                <a:gd name="T14" fmla="*/ 12 w 84"/>
                <a:gd name="T15" fmla="*/ 60 h 101"/>
                <a:gd name="T16" fmla="*/ 12 w 84"/>
                <a:gd name="T17" fmla="*/ 48 h 101"/>
                <a:gd name="T18" fmla="*/ 12 w 84"/>
                <a:gd name="T19" fmla="*/ 30 h 101"/>
                <a:gd name="T20" fmla="*/ 18 w 84"/>
                <a:gd name="T21" fmla="*/ 30 h 101"/>
                <a:gd name="T22" fmla="*/ 24 w 84"/>
                <a:gd name="T23" fmla="*/ 30 h 101"/>
                <a:gd name="T24" fmla="*/ 30 w 84"/>
                <a:gd name="T25" fmla="*/ 36 h 101"/>
                <a:gd name="T26" fmla="*/ 30 w 84"/>
                <a:gd name="T27" fmla="*/ 42 h 101"/>
                <a:gd name="T28" fmla="*/ 36 w 84"/>
                <a:gd name="T29" fmla="*/ 48 h 101"/>
                <a:gd name="T30" fmla="*/ 36 w 84"/>
                <a:gd name="T31" fmla="*/ 65 h 101"/>
                <a:gd name="T32" fmla="*/ 36 w 84"/>
                <a:gd name="T33" fmla="*/ 77 h 101"/>
                <a:gd name="T34" fmla="*/ 36 w 84"/>
                <a:gd name="T35" fmla="*/ 89 h 101"/>
                <a:gd name="T36" fmla="*/ 36 w 84"/>
                <a:gd name="T37" fmla="*/ 89 h 101"/>
                <a:gd name="T38" fmla="*/ 42 w 84"/>
                <a:gd name="T39" fmla="*/ 89 h 101"/>
                <a:gd name="T40" fmla="*/ 36 w 84"/>
                <a:gd name="T41" fmla="*/ 77 h 101"/>
                <a:gd name="T42" fmla="*/ 42 w 84"/>
                <a:gd name="T43" fmla="*/ 71 h 101"/>
                <a:gd name="T44" fmla="*/ 42 w 84"/>
                <a:gd name="T45" fmla="*/ 65 h 101"/>
                <a:gd name="T46" fmla="*/ 42 w 84"/>
                <a:gd name="T47" fmla="*/ 54 h 101"/>
                <a:gd name="T48" fmla="*/ 48 w 84"/>
                <a:gd name="T49" fmla="*/ 54 h 101"/>
                <a:gd name="T50" fmla="*/ 60 w 84"/>
                <a:gd name="T51" fmla="*/ 71 h 101"/>
                <a:gd name="T52" fmla="*/ 72 w 84"/>
                <a:gd name="T53" fmla="*/ 83 h 101"/>
                <a:gd name="T54" fmla="*/ 78 w 84"/>
                <a:gd name="T55" fmla="*/ 95 h 101"/>
                <a:gd name="T56" fmla="*/ 84 w 84"/>
                <a:gd name="T57" fmla="*/ 95 h 101"/>
                <a:gd name="T58" fmla="*/ 78 w 84"/>
                <a:gd name="T59" fmla="*/ 83 h 101"/>
                <a:gd name="T60" fmla="*/ 72 w 84"/>
                <a:gd name="T61" fmla="*/ 77 h 101"/>
                <a:gd name="T62" fmla="*/ 66 w 84"/>
                <a:gd name="T63" fmla="*/ 65 h 101"/>
                <a:gd name="T64" fmla="*/ 66 w 84"/>
                <a:gd name="T65" fmla="*/ 65 h 101"/>
                <a:gd name="T66" fmla="*/ 60 w 84"/>
                <a:gd name="T67" fmla="*/ 60 h 101"/>
                <a:gd name="T68" fmla="*/ 54 w 84"/>
                <a:gd name="T69" fmla="*/ 54 h 101"/>
                <a:gd name="T70" fmla="*/ 48 w 84"/>
                <a:gd name="T71" fmla="*/ 48 h 101"/>
                <a:gd name="T72" fmla="*/ 48 w 84"/>
                <a:gd name="T73" fmla="*/ 42 h 101"/>
                <a:gd name="T74" fmla="*/ 54 w 84"/>
                <a:gd name="T75" fmla="*/ 48 h 101"/>
                <a:gd name="T76" fmla="*/ 60 w 84"/>
                <a:gd name="T77" fmla="*/ 48 h 101"/>
                <a:gd name="T78" fmla="*/ 66 w 84"/>
                <a:gd name="T79" fmla="*/ 48 h 101"/>
                <a:gd name="T80" fmla="*/ 72 w 84"/>
                <a:gd name="T81" fmla="*/ 54 h 101"/>
                <a:gd name="T82" fmla="*/ 72 w 84"/>
                <a:gd name="T83" fmla="*/ 54 h 101"/>
                <a:gd name="T84" fmla="*/ 72 w 84"/>
                <a:gd name="T85" fmla="*/ 48 h 101"/>
                <a:gd name="T86" fmla="*/ 60 w 84"/>
                <a:gd name="T87" fmla="*/ 42 h 101"/>
                <a:gd name="T88" fmla="*/ 54 w 84"/>
                <a:gd name="T89" fmla="*/ 36 h 101"/>
                <a:gd name="T90" fmla="*/ 42 w 84"/>
                <a:gd name="T91" fmla="*/ 36 h 101"/>
                <a:gd name="T92" fmla="*/ 36 w 84"/>
                <a:gd name="T93" fmla="*/ 30 h 101"/>
                <a:gd name="T94" fmla="*/ 30 w 84"/>
                <a:gd name="T95" fmla="*/ 30 h 101"/>
                <a:gd name="T96" fmla="*/ 24 w 84"/>
                <a:gd name="T97" fmla="*/ 24 h 101"/>
                <a:gd name="T98" fmla="*/ 18 w 84"/>
                <a:gd name="T99" fmla="*/ 18 h 101"/>
                <a:gd name="T100" fmla="*/ 24 w 84"/>
                <a:gd name="T101" fmla="*/ 18 h 101"/>
                <a:gd name="T102" fmla="*/ 30 w 84"/>
                <a:gd name="T103" fmla="*/ 18 h 101"/>
                <a:gd name="T104" fmla="*/ 36 w 84"/>
                <a:gd name="T105" fmla="*/ 18 h 101"/>
                <a:gd name="T106" fmla="*/ 48 w 84"/>
                <a:gd name="T107" fmla="*/ 18 h 101"/>
                <a:gd name="T108" fmla="*/ 54 w 84"/>
                <a:gd name="T109" fmla="*/ 18 h 101"/>
                <a:gd name="T110" fmla="*/ 54 w 84"/>
                <a:gd name="T111" fmla="*/ 18 h 101"/>
                <a:gd name="T112" fmla="*/ 42 w 84"/>
                <a:gd name="T113" fmla="*/ 12 h 101"/>
                <a:gd name="T114" fmla="*/ 36 w 84"/>
                <a:gd name="T115" fmla="*/ 12 h 101"/>
                <a:gd name="T116" fmla="*/ 24 w 84"/>
                <a:gd name="T117" fmla="*/ 12 h 101"/>
                <a:gd name="T118" fmla="*/ 18 w 84"/>
                <a:gd name="T119" fmla="*/ 12 h 101"/>
                <a:gd name="T120" fmla="*/ 6 w 84"/>
                <a:gd name="T121" fmla="*/ 6 h 101"/>
                <a:gd name="T122" fmla="*/ 6 w 84"/>
                <a:gd name="T123" fmla="*/ 0 h 10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"/>
                <a:gd name="T187" fmla="*/ 0 h 101"/>
                <a:gd name="T188" fmla="*/ 84 w 84"/>
                <a:gd name="T189" fmla="*/ 101 h 10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" h="101"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6" y="36"/>
                  </a:lnTo>
                  <a:lnTo>
                    <a:pt x="6" y="48"/>
                  </a:lnTo>
                  <a:lnTo>
                    <a:pt x="12" y="54"/>
                  </a:lnTo>
                  <a:lnTo>
                    <a:pt x="12" y="60"/>
                  </a:lnTo>
                  <a:lnTo>
                    <a:pt x="12" y="48"/>
                  </a:lnTo>
                  <a:lnTo>
                    <a:pt x="12" y="42"/>
                  </a:lnTo>
                  <a:lnTo>
                    <a:pt x="12" y="30"/>
                  </a:lnTo>
                  <a:lnTo>
                    <a:pt x="18" y="24"/>
                  </a:lnTo>
                  <a:lnTo>
                    <a:pt x="18" y="30"/>
                  </a:lnTo>
                  <a:lnTo>
                    <a:pt x="24" y="30"/>
                  </a:lnTo>
                  <a:lnTo>
                    <a:pt x="24" y="36"/>
                  </a:lnTo>
                  <a:lnTo>
                    <a:pt x="30" y="36"/>
                  </a:lnTo>
                  <a:lnTo>
                    <a:pt x="30" y="42"/>
                  </a:lnTo>
                  <a:lnTo>
                    <a:pt x="36" y="48"/>
                  </a:lnTo>
                  <a:lnTo>
                    <a:pt x="36" y="54"/>
                  </a:lnTo>
                  <a:lnTo>
                    <a:pt x="36" y="65"/>
                  </a:lnTo>
                  <a:lnTo>
                    <a:pt x="36" y="71"/>
                  </a:lnTo>
                  <a:lnTo>
                    <a:pt x="36" y="77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42" y="89"/>
                  </a:lnTo>
                  <a:lnTo>
                    <a:pt x="36" y="83"/>
                  </a:lnTo>
                  <a:lnTo>
                    <a:pt x="36" y="77"/>
                  </a:lnTo>
                  <a:lnTo>
                    <a:pt x="42" y="77"/>
                  </a:lnTo>
                  <a:lnTo>
                    <a:pt x="42" y="71"/>
                  </a:lnTo>
                  <a:lnTo>
                    <a:pt x="42" y="65"/>
                  </a:lnTo>
                  <a:lnTo>
                    <a:pt x="42" y="60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8" y="54"/>
                  </a:lnTo>
                  <a:lnTo>
                    <a:pt x="54" y="60"/>
                  </a:lnTo>
                  <a:lnTo>
                    <a:pt x="60" y="71"/>
                  </a:lnTo>
                  <a:lnTo>
                    <a:pt x="66" y="77"/>
                  </a:lnTo>
                  <a:lnTo>
                    <a:pt x="72" y="83"/>
                  </a:lnTo>
                  <a:lnTo>
                    <a:pt x="78" y="89"/>
                  </a:lnTo>
                  <a:lnTo>
                    <a:pt x="78" y="95"/>
                  </a:lnTo>
                  <a:lnTo>
                    <a:pt x="84" y="101"/>
                  </a:lnTo>
                  <a:lnTo>
                    <a:pt x="84" y="95"/>
                  </a:lnTo>
                  <a:lnTo>
                    <a:pt x="78" y="89"/>
                  </a:lnTo>
                  <a:lnTo>
                    <a:pt x="78" y="83"/>
                  </a:lnTo>
                  <a:lnTo>
                    <a:pt x="72" y="77"/>
                  </a:lnTo>
                  <a:lnTo>
                    <a:pt x="66" y="71"/>
                  </a:lnTo>
                  <a:lnTo>
                    <a:pt x="66" y="65"/>
                  </a:lnTo>
                  <a:lnTo>
                    <a:pt x="60" y="60"/>
                  </a:lnTo>
                  <a:lnTo>
                    <a:pt x="54" y="54"/>
                  </a:lnTo>
                  <a:lnTo>
                    <a:pt x="48" y="48"/>
                  </a:lnTo>
                  <a:lnTo>
                    <a:pt x="48" y="42"/>
                  </a:lnTo>
                  <a:lnTo>
                    <a:pt x="54" y="42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6" y="48"/>
                  </a:lnTo>
                  <a:lnTo>
                    <a:pt x="66" y="54"/>
                  </a:lnTo>
                  <a:lnTo>
                    <a:pt x="72" y="54"/>
                  </a:lnTo>
                  <a:lnTo>
                    <a:pt x="72" y="48"/>
                  </a:lnTo>
                  <a:lnTo>
                    <a:pt x="66" y="48"/>
                  </a:lnTo>
                  <a:lnTo>
                    <a:pt x="60" y="42"/>
                  </a:lnTo>
                  <a:lnTo>
                    <a:pt x="54" y="42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2" y="36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18"/>
                  </a:lnTo>
                  <a:lnTo>
                    <a:pt x="36" y="18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54" y="18"/>
                  </a:lnTo>
                  <a:lnTo>
                    <a:pt x="48" y="12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019" name="Freeform 250"/>
            <p:cNvSpPr>
              <a:spLocks/>
            </p:cNvSpPr>
            <p:nvPr/>
          </p:nvSpPr>
          <p:spPr bwMode="auto">
            <a:xfrm>
              <a:off x="5090" y="2079"/>
              <a:ext cx="59" cy="131"/>
            </a:xfrm>
            <a:custGeom>
              <a:avLst/>
              <a:gdLst>
                <a:gd name="T0" fmla="*/ 53 w 59"/>
                <a:gd name="T1" fmla="*/ 24 h 131"/>
                <a:gd name="T2" fmla="*/ 47 w 59"/>
                <a:gd name="T3" fmla="*/ 30 h 131"/>
                <a:gd name="T4" fmla="*/ 47 w 59"/>
                <a:gd name="T5" fmla="*/ 24 h 131"/>
                <a:gd name="T6" fmla="*/ 41 w 59"/>
                <a:gd name="T7" fmla="*/ 36 h 131"/>
                <a:gd name="T8" fmla="*/ 47 w 59"/>
                <a:gd name="T9" fmla="*/ 60 h 131"/>
                <a:gd name="T10" fmla="*/ 53 w 59"/>
                <a:gd name="T11" fmla="*/ 78 h 131"/>
                <a:gd name="T12" fmla="*/ 53 w 59"/>
                <a:gd name="T13" fmla="*/ 78 h 131"/>
                <a:gd name="T14" fmla="*/ 41 w 59"/>
                <a:gd name="T15" fmla="*/ 54 h 131"/>
                <a:gd name="T16" fmla="*/ 30 w 59"/>
                <a:gd name="T17" fmla="*/ 72 h 131"/>
                <a:gd name="T18" fmla="*/ 30 w 59"/>
                <a:gd name="T19" fmla="*/ 95 h 131"/>
                <a:gd name="T20" fmla="*/ 30 w 59"/>
                <a:gd name="T21" fmla="*/ 119 h 131"/>
                <a:gd name="T22" fmla="*/ 24 w 59"/>
                <a:gd name="T23" fmla="*/ 119 h 131"/>
                <a:gd name="T24" fmla="*/ 24 w 59"/>
                <a:gd name="T25" fmla="*/ 101 h 131"/>
                <a:gd name="T26" fmla="*/ 24 w 59"/>
                <a:gd name="T27" fmla="*/ 95 h 131"/>
                <a:gd name="T28" fmla="*/ 18 w 59"/>
                <a:gd name="T29" fmla="*/ 113 h 131"/>
                <a:gd name="T30" fmla="*/ 6 w 59"/>
                <a:gd name="T31" fmla="*/ 125 h 131"/>
                <a:gd name="T32" fmla="*/ 0 w 59"/>
                <a:gd name="T33" fmla="*/ 131 h 131"/>
                <a:gd name="T34" fmla="*/ 6 w 59"/>
                <a:gd name="T35" fmla="*/ 119 h 131"/>
                <a:gd name="T36" fmla="*/ 18 w 59"/>
                <a:gd name="T37" fmla="*/ 95 h 131"/>
                <a:gd name="T38" fmla="*/ 12 w 59"/>
                <a:gd name="T39" fmla="*/ 95 h 131"/>
                <a:gd name="T40" fmla="*/ 6 w 59"/>
                <a:gd name="T41" fmla="*/ 95 h 131"/>
                <a:gd name="T42" fmla="*/ 0 w 59"/>
                <a:gd name="T43" fmla="*/ 101 h 131"/>
                <a:gd name="T44" fmla="*/ 0 w 59"/>
                <a:gd name="T45" fmla="*/ 95 h 131"/>
                <a:gd name="T46" fmla="*/ 6 w 59"/>
                <a:gd name="T47" fmla="*/ 89 h 131"/>
                <a:gd name="T48" fmla="*/ 18 w 59"/>
                <a:gd name="T49" fmla="*/ 89 h 131"/>
                <a:gd name="T50" fmla="*/ 24 w 59"/>
                <a:gd name="T51" fmla="*/ 78 h 131"/>
                <a:gd name="T52" fmla="*/ 35 w 59"/>
                <a:gd name="T53" fmla="*/ 48 h 131"/>
                <a:gd name="T54" fmla="*/ 18 w 59"/>
                <a:gd name="T55" fmla="*/ 48 h 131"/>
                <a:gd name="T56" fmla="*/ 6 w 59"/>
                <a:gd name="T57" fmla="*/ 48 h 131"/>
                <a:gd name="T58" fmla="*/ 0 w 59"/>
                <a:gd name="T59" fmla="*/ 54 h 131"/>
                <a:gd name="T60" fmla="*/ 0 w 59"/>
                <a:gd name="T61" fmla="*/ 48 h 131"/>
                <a:gd name="T62" fmla="*/ 12 w 59"/>
                <a:gd name="T63" fmla="*/ 48 h 131"/>
                <a:gd name="T64" fmla="*/ 24 w 59"/>
                <a:gd name="T65" fmla="*/ 42 h 131"/>
                <a:gd name="T66" fmla="*/ 35 w 59"/>
                <a:gd name="T67" fmla="*/ 36 h 131"/>
                <a:gd name="T68" fmla="*/ 41 w 59"/>
                <a:gd name="T69" fmla="*/ 24 h 131"/>
                <a:gd name="T70" fmla="*/ 30 w 59"/>
                <a:gd name="T71" fmla="*/ 18 h 131"/>
                <a:gd name="T72" fmla="*/ 24 w 59"/>
                <a:gd name="T73" fmla="*/ 24 h 131"/>
                <a:gd name="T74" fmla="*/ 12 w 59"/>
                <a:gd name="T75" fmla="*/ 30 h 131"/>
                <a:gd name="T76" fmla="*/ 6 w 59"/>
                <a:gd name="T77" fmla="*/ 30 h 131"/>
                <a:gd name="T78" fmla="*/ 0 w 59"/>
                <a:gd name="T79" fmla="*/ 30 h 131"/>
                <a:gd name="T80" fmla="*/ 6 w 59"/>
                <a:gd name="T81" fmla="*/ 24 h 131"/>
                <a:gd name="T82" fmla="*/ 18 w 59"/>
                <a:gd name="T83" fmla="*/ 12 h 131"/>
                <a:gd name="T84" fmla="*/ 24 w 59"/>
                <a:gd name="T85" fmla="*/ 6 h 131"/>
                <a:gd name="T86" fmla="*/ 24 w 59"/>
                <a:gd name="T87" fmla="*/ 12 h 131"/>
                <a:gd name="T88" fmla="*/ 30 w 59"/>
                <a:gd name="T89" fmla="*/ 18 h 131"/>
                <a:gd name="T90" fmla="*/ 35 w 59"/>
                <a:gd name="T91" fmla="*/ 18 h 131"/>
                <a:gd name="T92" fmla="*/ 47 w 59"/>
                <a:gd name="T93" fmla="*/ 18 h 131"/>
                <a:gd name="T94" fmla="*/ 47 w 59"/>
                <a:gd name="T95" fmla="*/ 12 h 131"/>
                <a:gd name="T96" fmla="*/ 53 w 59"/>
                <a:gd name="T97" fmla="*/ 0 h 131"/>
                <a:gd name="T98" fmla="*/ 59 w 59"/>
                <a:gd name="T99" fmla="*/ 6 h 131"/>
                <a:gd name="T100" fmla="*/ 53 w 59"/>
                <a:gd name="T101" fmla="*/ 12 h 131"/>
                <a:gd name="T102" fmla="*/ 59 w 59"/>
                <a:gd name="T103" fmla="*/ 18 h 13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"/>
                <a:gd name="T157" fmla="*/ 0 h 131"/>
                <a:gd name="T158" fmla="*/ 59 w 59"/>
                <a:gd name="T159" fmla="*/ 131 h 13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" h="131">
                  <a:moveTo>
                    <a:pt x="59" y="18"/>
                  </a:moveTo>
                  <a:lnTo>
                    <a:pt x="59" y="18"/>
                  </a:lnTo>
                  <a:lnTo>
                    <a:pt x="53" y="24"/>
                  </a:lnTo>
                  <a:lnTo>
                    <a:pt x="47" y="30"/>
                  </a:lnTo>
                  <a:lnTo>
                    <a:pt x="47" y="24"/>
                  </a:lnTo>
                  <a:lnTo>
                    <a:pt x="47" y="30"/>
                  </a:lnTo>
                  <a:lnTo>
                    <a:pt x="41" y="30"/>
                  </a:lnTo>
                  <a:lnTo>
                    <a:pt x="41" y="36"/>
                  </a:lnTo>
                  <a:lnTo>
                    <a:pt x="41" y="42"/>
                  </a:lnTo>
                  <a:lnTo>
                    <a:pt x="47" y="48"/>
                  </a:lnTo>
                  <a:lnTo>
                    <a:pt x="47" y="60"/>
                  </a:lnTo>
                  <a:lnTo>
                    <a:pt x="53" y="72"/>
                  </a:lnTo>
                  <a:lnTo>
                    <a:pt x="53" y="78"/>
                  </a:lnTo>
                  <a:lnTo>
                    <a:pt x="53" y="83"/>
                  </a:lnTo>
                  <a:lnTo>
                    <a:pt x="53" y="78"/>
                  </a:lnTo>
                  <a:lnTo>
                    <a:pt x="47" y="72"/>
                  </a:lnTo>
                  <a:lnTo>
                    <a:pt x="47" y="66"/>
                  </a:lnTo>
                  <a:lnTo>
                    <a:pt x="41" y="54"/>
                  </a:lnTo>
                  <a:lnTo>
                    <a:pt x="35" y="60"/>
                  </a:lnTo>
                  <a:lnTo>
                    <a:pt x="30" y="72"/>
                  </a:lnTo>
                  <a:lnTo>
                    <a:pt x="30" y="78"/>
                  </a:lnTo>
                  <a:lnTo>
                    <a:pt x="30" y="89"/>
                  </a:lnTo>
                  <a:lnTo>
                    <a:pt x="30" y="95"/>
                  </a:lnTo>
                  <a:lnTo>
                    <a:pt x="30" y="101"/>
                  </a:lnTo>
                  <a:lnTo>
                    <a:pt x="30" y="113"/>
                  </a:lnTo>
                  <a:lnTo>
                    <a:pt x="30" y="119"/>
                  </a:lnTo>
                  <a:lnTo>
                    <a:pt x="24" y="119"/>
                  </a:lnTo>
                  <a:lnTo>
                    <a:pt x="24" y="113"/>
                  </a:lnTo>
                  <a:lnTo>
                    <a:pt x="30" y="107"/>
                  </a:lnTo>
                  <a:lnTo>
                    <a:pt x="24" y="101"/>
                  </a:lnTo>
                  <a:lnTo>
                    <a:pt x="24" y="95"/>
                  </a:lnTo>
                  <a:lnTo>
                    <a:pt x="24" y="101"/>
                  </a:lnTo>
                  <a:lnTo>
                    <a:pt x="18" y="107"/>
                  </a:lnTo>
                  <a:lnTo>
                    <a:pt x="18" y="113"/>
                  </a:lnTo>
                  <a:lnTo>
                    <a:pt x="12" y="119"/>
                  </a:lnTo>
                  <a:lnTo>
                    <a:pt x="12" y="125"/>
                  </a:lnTo>
                  <a:lnTo>
                    <a:pt x="6" y="125"/>
                  </a:lnTo>
                  <a:lnTo>
                    <a:pt x="6" y="131"/>
                  </a:lnTo>
                  <a:lnTo>
                    <a:pt x="0" y="131"/>
                  </a:lnTo>
                  <a:lnTo>
                    <a:pt x="0" y="125"/>
                  </a:lnTo>
                  <a:lnTo>
                    <a:pt x="6" y="125"/>
                  </a:lnTo>
                  <a:lnTo>
                    <a:pt x="6" y="119"/>
                  </a:lnTo>
                  <a:lnTo>
                    <a:pt x="12" y="113"/>
                  </a:lnTo>
                  <a:lnTo>
                    <a:pt x="18" y="101"/>
                  </a:lnTo>
                  <a:lnTo>
                    <a:pt x="18" y="95"/>
                  </a:lnTo>
                  <a:lnTo>
                    <a:pt x="12" y="95"/>
                  </a:lnTo>
                  <a:lnTo>
                    <a:pt x="6" y="95"/>
                  </a:lnTo>
                  <a:lnTo>
                    <a:pt x="0" y="95"/>
                  </a:lnTo>
                  <a:lnTo>
                    <a:pt x="0" y="101"/>
                  </a:lnTo>
                  <a:lnTo>
                    <a:pt x="0" y="95"/>
                  </a:lnTo>
                  <a:lnTo>
                    <a:pt x="6" y="95"/>
                  </a:lnTo>
                  <a:lnTo>
                    <a:pt x="6" y="89"/>
                  </a:lnTo>
                  <a:lnTo>
                    <a:pt x="12" y="89"/>
                  </a:lnTo>
                  <a:lnTo>
                    <a:pt x="18" y="89"/>
                  </a:lnTo>
                  <a:lnTo>
                    <a:pt x="18" y="83"/>
                  </a:lnTo>
                  <a:lnTo>
                    <a:pt x="24" y="83"/>
                  </a:lnTo>
                  <a:lnTo>
                    <a:pt x="24" y="78"/>
                  </a:lnTo>
                  <a:lnTo>
                    <a:pt x="30" y="66"/>
                  </a:lnTo>
                  <a:lnTo>
                    <a:pt x="30" y="54"/>
                  </a:lnTo>
                  <a:lnTo>
                    <a:pt x="35" y="48"/>
                  </a:lnTo>
                  <a:lnTo>
                    <a:pt x="30" y="48"/>
                  </a:lnTo>
                  <a:lnTo>
                    <a:pt x="24" y="48"/>
                  </a:lnTo>
                  <a:lnTo>
                    <a:pt x="18" y="48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12" y="48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30" y="42"/>
                  </a:lnTo>
                  <a:lnTo>
                    <a:pt x="35" y="42"/>
                  </a:lnTo>
                  <a:lnTo>
                    <a:pt x="35" y="36"/>
                  </a:lnTo>
                  <a:lnTo>
                    <a:pt x="35" y="30"/>
                  </a:lnTo>
                  <a:lnTo>
                    <a:pt x="41" y="30"/>
                  </a:lnTo>
                  <a:lnTo>
                    <a:pt x="41" y="24"/>
                  </a:lnTo>
                  <a:lnTo>
                    <a:pt x="35" y="24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24" y="24"/>
                  </a:lnTo>
                  <a:lnTo>
                    <a:pt x="18" y="24"/>
                  </a:lnTo>
                  <a:lnTo>
                    <a:pt x="12" y="24"/>
                  </a:lnTo>
                  <a:lnTo>
                    <a:pt x="12" y="30"/>
                  </a:lnTo>
                  <a:lnTo>
                    <a:pt x="6" y="30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24" y="18"/>
                  </a:lnTo>
                  <a:lnTo>
                    <a:pt x="30" y="18"/>
                  </a:lnTo>
                  <a:lnTo>
                    <a:pt x="35" y="18"/>
                  </a:lnTo>
                  <a:lnTo>
                    <a:pt x="41" y="18"/>
                  </a:lnTo>
                  <a:lnTo>
                    <a:pt x="47" y="18"/>
                  </a:lnTo>
                  <a:lnTo>
                    <a:pt x="47" y="12"/>
                  </a:lnTo>
                  <a:lnTo>
                    <a:pt x="47" y="6"/>
                  </a:lnTo>
                  <a:lnTo>
                    <a:pt x="53" y="6"/>
                  </a:lnTo>
                  <a:lnTo>
                    <a:pt x="53" y="0"/>
                  </a:lnTo>
                  <a:lnTo>
                    <a:pt x="59" y="0"/>
                  </a:lnTo>
                  <a:lnTo>
                    <a:pt x="59" y="6"/>
                  </a:lnTo>
                  <a:lnTo>
                    <a:pt x="53" y="6"/>
                  </a:lnTo>
                  <a:lnTo>
                    <a:pt x="53" y="12"/>
                  </a:lnTo>
                  <a:lnTo>
                    <a:pt x="53" y="18"/>
                  </a:lnTo>
                  <a:lnTo>
                    <a:pt x="59" y="18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020" name="Freeform 251"/>
            <p:cNvSpPr>
              <a:spLocks/>
            </p:cNvSpPr>
            <p:nvPr/>
          </p:nvSpPr>
          <p:spPr bwMode="auto">
            <a:xfrm>
              <a:off x="5149" y="2121"/>
              <a:ext cx="12" cy="18"/>
            </a:xfrm>
            <a:custGeom>
              <a:avLst/>
              <a:gdLst>
                <a:gd name="T0" fmla="*/ 0 w 12"/>
                <a:gd name="T1" fmla="*/ 0 h 18"/>
                <a:gd name="T2" fmla="*/ 0 w 12"/>
                <a:gd name="T3" fmla="*/ 0 h 18"/>
                <a:gd name="T4" fmla="*/ 6 w 12"/>
                <a:gd name="T5" fmla="*/ 0 h 18"/>
                <a:gd name="T6" fmla="*/ 6 w 12"/>
                <a:gd name="T7" fmla="*/ 0 h 18"/>
                <a:gd name="T8" fmla="*/ 6 w 12"/>
                <a:gd name="T9" fmla="*/ 0 h 18"/>
                <a:gd name="T10" fmla="*/ 12 w 12"/>
                <a:gd name="T11" fmla="*/ 6 h 18"/>
                <a:gd name="T12" fmla="*/ 12 w 12"/>
                <a:gd name="T13" fmla="*/ 12 h 18"/>
                <a:gd name="T14" fmla="*/ 12 w 12"/>
                <a:gd name="T15" fmla="*/ 12 h 18"/>
                <a:gd name="T16" fmla="*/ 6 w 12"/>
                <a:gd name="T17" fmla="*/ 18 h 18"/>
                <a:gd name="T18" fmla="*/ 6 w 12"/>
                <a:gd name="T19" fmla="*/ 18 h 18"/>
                <a:gd name="T20" fmla="*/ 6 w 12"/>
                <a:gd name="T21" fmla="*/ 18 h 18"/>
                <a:gd name="T22" fmla="*/ 6 w 12"/>
                <a:gd name="T23" fmla="*/ 18 h 18"/>
                <a:gd name="T24" fmla="*/ 6 w 12"/>
                <a:gd name="T25" fmla="*/ 18 h 18"/>
                <a:gd name="T26" fmla="*/ 6 w 12"/>
                <a:gd name="T27" fmla="*/ 12 h 18"/>
                <a:gd name="T28" fmla="*/ 6 w 12"/>
                <a:gd name="T29" fmla="*/ 12 h 18"/>
                <a:gd name="T30" fmla="*/ 0 w 12"/>
                <a:gd name="T31" fmla="*/ 6 h 18"/>
                <a:gd name="T32" fmla="*/ 0 w 12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021" name="Freeform 252"/>
            <p:cNvSpPr>
              <a:spLocks/>
            </p:cNvSpPr>
            <p:nvPr/>
          </p:nvSpPr>
          <p:spPr bwMode="auto">
            <a:xfrm>
              <a:off x="4899" y="2013"/>
              <a:ext cx="191" cy="114"/>
            </a:xfrm>
            <a:custGeom>
              <a:avLst/>
              <a:gdLst>
                <a:gd name="T0" fmla="*/ 173 w 191"/>
                <a:gd name="T1" fmla="*/ 42 h 114"/>
                <a:gd name="T2" fmla="*/ 155 w 191"/>
                <a:gd name="T3" fmla="*/ 48 h 114"/>
                <a:gd name="T4" fmla="*/ 137 w 191"/>
                <a:gd name="T5" fmla="*/ 78 h 114"/>
                <a:gd name="T6" fmla="*/ 125 w 191"/>
                <a:gd name="T7" fmla="*/ 96 h 114"/>
                <a:gd name="T8" fmla="*/ 101 w 191"/>
                <a:gd name="T9" fmla="*/ 114 h 114"/>
                <a:gd name="T10" fmla="*/ 95 w 191"/>
                <a:gd name="T11" fmla="*/ 114 h 114"/>
                <a:gd name="T12" fmla="*/ 107 w 191"/>
                <a:gd name="T13" fmla="*/ 102 h 114"/>
                <a:gd name="T14" fmla="*/ 131 w 191"/>
                <a:gd name="T15" fmla="*/ 84 h 114"/>
                <a:gd name="T16" fmla="*/ 137 w 191"/>
                <a:gd name="T17" fmla="*/ 60 h 114"/>
                <a:gd name="T18" fmla="*/ 137 w 191"/>
                <a:gd name="T19" fmla="*/ 54 h 114"/>
                <a:gd name="T20" fmla="*/ 125 w 191"/>
                <a:gd name="T21" fmla="*/ 66 h 114"/>
                <a:gd name="T22" fmla="*/ 107 w 191"/>
                <a:gd name="T23" fmla="*/ 72 h 114"/>
                <a:gd name="T24" fmla="*/ 89 w 191"/>
                <a:gd name="T25" fmla="*/ 90 h 114"/>
                <a:gd name="T26" fmla="*/ 59 w 191"/>
                <a:gd name="T27" fmla="*/ 108 h 114"/>
                <a:gd name="T28" fmla="*/ 47 w 191"/>
                <a:gd name="T29" fmla="*/ 108 h 114"/>
                <a:gd name="T30" fmla="*/ 71 w 191"/>
                <a:gd name="T31" fmla="*/ 96 h 114"/>
                <a:gd name="T32" fmla="*/ 95 w 191"/>
                <a:gd name="T33" fmla="*/ 72 h 114"/>
                <a:gd name="T34" fmla="*/ 95 w 191"/>
                <a:gd name="T35" fmla="*/ 66 h 114"/>
                <a:gd name="T36" fmla="*/ 83 w 191"/>
                <a:gd name="T37" fmla="*/ 66 h 114"/>
                <a:gd name="T38" fmla="*/ 71 w 191"/>
                <a:gd name="T39" fmla="*/ 72 h 114"/>
                <a:gd name="T40" fmla="*/ 47 w 191"/>
                <a:gd name="T41" fmla="*/ 78 h 114"/>
                <a:gd name="T42" fmla="*/ 23 w 191"/>
                <a:gd name="T43" fmla="*/ 90 h 114"/>
                <a:gd name="T44" fmla="*/ 12 w 191"/>
                <a:gd name="T45" fmla="*/ 90 h 114"/>
                <a:gd name="T46" fmla="*/ 35 w 191"/>
                <a:gd name="T47" fmla="*/ 84 h 114"/>
                <a:gd name="T48" fmla="*/ 53 w 191"/>
                <a:gd name="T49" fmla="*/ 72 h 114"/>
                <a:gd name="T50" fmla="*/ 35 w 191"/>
                <a:gd name="T51" fmla="*/ 66 h 114"/>
                <a:gd name="T52" fmla="*/ 12 w 191"/>
                <a:gd name="T53" fmla="*/ 66 h 114"/>
                <a:gd name="T54" fmla="*/ 0 w 191"/>
                <a:gd name="T55" fmla="*/ 72 h 114"/>
                <a:gd name="T56" fmla="*/ 17 w 191"/>
                <a:gd name="T57" fmla="*/ 60 h 114"/>
                <a:gd name="T58" fmla="*/ 47 w 191"/>
                <a:gd name="T59" fmla="*/ 60 h 114"/>
                <a:gd name="T60" fmla="*/ 47 w 191"/>
                <a:gd name="T61" fmla="*/ 48 h 114"/>
                <a:gd name="T62" fmla="*/ 23 w 191"/>
                <a:gd name="T63" fmla="*/ 36 h 114"/>
                <a:gd name="T64" fmla="*/ 17 w 191"/>
                <a:gd name="T65" fmla="*/ 30 h 114"/>
                <a:gd name="T66" fmla="*/ 41 w 191"/>
                <a:gd name="T67" fmla="*/ 36 h 114"/>
                <a:gd name="T68" fmla="*/ 65 w 191"/>
                <a:gd name="T69" fmla="*/ 54 h 114"/>
                <a:gd name="T70" fmla="*/ 77 w 191"/>
                <a:gd name="T71" fmla="*/ 54 h 114"/>
                <a:gd name="T72" fmla="*/ 95 w 191"/>
                <a:gd name="T73" fmla="*/ 54 h 114"/>
                <a:gd name="T74" fmla="*/ 89 w 191"/>
                <a:gd name="T75" fmla="*/ 48 h 114"/>
                <a:gd name="T76" fmla="*/ 77 w 191"/>
                <a:gd name="T77" fmla="*/ 30 h 114"/>
                <a:gd name="T78" fmla="*/ 65 w 191"/>
                <a:gd name="T79" fmla="*/ 24 h 114"/>
                <a:gd name="T80" fmla="*/ 59 w 191"/>
                <a:gd name="T81" fmla="*/ 18 h 114"/>
                <a:gd name="T82" fmla="*/ 53 w 191"/>
                <a:gd name="T83" fmla="*/ 12 h 114"/>
                <a:gd name="T84" fmla="*/ 77 w 191"/>
                <a:gd name="T85" fmla="*/ 30 h 114"/>
                <a:gd name="T86" fmla="*/ 101 w 191"/>
                <a:gd name="T87" fmla="*/ 48 h 114"/>
                <a:gd name="T88" fmla="*/ 113 w 191"/>
                <a:gd name="T89" fmla="*/ 54 h 114"/>
                <a:gd name="T90" fmla="*/ 125 w 191"/>
                <a:gd name="T91" fmla="*/ 48 h 114"/>
                <a:gd name="T92" fmla="*/ 137 w 191"/>
                <a:gd name="T93" fmla="*/ 48 h 114"/>
                <a:gd name="T94" fmla="*/ 137 w 191"/>
                <a:gd name="T95" fmla="*/ 42 h 114"/>
                <a:gd name="T96" fmla="*/ 125 w 191"/>
                <a:gd name="T97" fmla="*/ 24 h 114"/>
                <a:gd name="T98" fmla="*/ 101 w 191"/>
                <a:gd name="T99" fmla="*/ 6 h 114"/>
                <a:gd name="T100" fmla="*/ 95 w 191"/>
                <a:gd name="T101" fmla="*/ 0 h 114"/>
                <a:gd name="T102" fmla="*/ 119 w 191"/>
                <a:gd name="T103" fmla="*/ 18 h 114"/>
                <a:gd name="T104" fmla="*/ 143 w 191"/>
                <a:gd name="T105" fmla="*/ 36 h 114"/>
                <a:gd name="T106" fmla="*/ 161 w 191"/>
                <a:gd name="T107" fmla="*/ 36 h 114"/>
                <a:gd name="T108" fmla="*/ 185 w 191"/>
                <a:gd name="T109" fmla="*/ 30 h 114"/>
                <a:gd name="T110" fmla="*/ 185 w 191"/>
                <a:gd name="T111" fmla="*/ 30 h 11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91"/>
                <a:gd name="T169" fmla="*/ 0 h 114"/>
                <a:gd name="T170" fmla="*/ 191 w 191"/>
                <a:gd name="T171" fmla="*/ 114 h 11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91" h="114">
                  <a:moveTo>
                    <a:pt x="185" y="36"/>
                  </a:moveTo>
                  <a:lnTo>
                    <a:pt x="179" y="36"/>
                  </a:lnTo>
                  <a:lnTo>
                    <a:pt x="173" y="42"/>
                  </a:lnTo>
                  <a:lnTo>
                    <a:pt x="167" y="42"/>
                  </a:lnTo>
                  <a:lnTo>
                    <a:pt x="161" y="48"/>
                  </a:lnTo>
                  <a:lnTo>
                    <a:pt x="155" y="48"/>
                  </a:lnTo>
                  <a:lnTo>
                    <a:pt x="149" y="54"/>
                  </a:lnTo>
                  <a:lnTo>
                    <a:pt x="149" y="60"/>
                  </a:lnTo>
                  <a:lnTo>
                    <a:pt x="143" y="66"/>
                  </a:lnTo>
                  <a:lnTo>
                    <a:pt x="137" y="78"/>
                  </a:lnTo>
                  <a:lnTo>
                    <a:pt x="131" y="84"/>
                  </a:lnTo>
                  <a:lnTo>
                    <a:pt x="131" y="90"/>
                  </a:lnTo>
                  <a:lnTo>
                    <a:pt x="125" y="90"/>
                  </a:lnTo>
                  <a:lnTo>
                    <a:pt x="125" y="96"/>
                  </a:lnTo>
                  <a:lnTo>
                    <a:pt x="119" y="102"/>
                  </a:lnTo>
                  <a:lnTo>
                    <a:pt x="113" y="108"/>
                  </a:lnTo>
                  <a:lnTo>
                    <a:pt x="107" y="108"/>
                  </a:lnTo>
                  <a:lnTo>
                    <a:pt x="101" y="114"/>
                  </a:lnTo>
                  <a:lnTo>
                    <a:pt x="95" y="114"/>
                  </a:lnTo>
                  <a:lnTo>
                    <a:pt x="101" y="108"/>
                  </a:lnTo>
                  <a:lnTo>
                    <a:pt x="107" y="102"/>
                  </a:lnTo>
                  <a:lnTo>
                    <a:pt x="113" y="96"/>
                  </a:lnTo>
                  <a:lnTo>
                    <a:pt x="119" y="90"/>
                  </a:lnTo>
                  <a:lnTo>
                    <a:pt x="125" y="84"/>
                  </a:lnTo>
                  <a:lnTo>
                    <a:pt x="131" y="84"/>
                  </a:lnTo>
                  <a:lnTo>
                    <a:pt x="131" y="78"/>
                  </a:lnTo>
                  <a:lnTo>
                    <a:pt x="131" y="72"/>
                  </a:lnTo>
                  <a:lnTo>
                    <a:pt x="137" y="66"/>
                  </a:lnTo>
                  <a:lnTo>
                    <a:pt x="137" y="60"/>
                  </a:lnTo>
                  <a:lnTo>
                    <a:pt x="137" y="54"/>
                  </a:lnTo>
                  <a:lnTo>
                    <a:pt x="131" y="60"/>
                  </a:lnTo>
                  <a:lnTo>
                    <a:pt x="125" y="60"/>
                  </a:lnTo>
                  <a:lnTo>
                    <a:pt x="125" y="66"/>
                  </a:lnTo>
                  <a:lnTo>
                    <a:pt x="119" y="66"/>
                  </a:lnTo>
                  <a:lnTo>
                    <a:pt x="113" y="72"/>
                  </a:lnTo>
                  <a:lnTo>
                    <a:pt x="107" y="72"/>
                  </a:lnTo>
                  <a:lnTo>
                    <a:pt x="101" y="78"/>
                  </a:lnTo>
                  <a:lnTo>
                    <a:pt x="95" y="84"/>
                  </a:lnTo>
                  <a:lnTo>
                    <a:pt x="89" y="90"/>
                  </a:lnTo>
                  <a:lnTo>
                    <a:pt x="83" y="96"/>
                  </a:lnTo>
                  <a:lnTo>
                    <a:pt x="71" y="102"/>
                  </a:lnTo>
                  <a:lnTo>
                    <a:pt x="65" y="102"/>
                  </a:lnTo>
                  <a:lnTo>
                    <a:pt x="59" y="108"/>
                  </a:lnTo>
                  <a:lnTo>
                    <a:pt x="53" y="108"/>
                  </a:lnTo>
                  <a:lnTo>
                    <a:pt x="47" y="108"/>
                  </a:lnTo>
                  <a:lnTo>
                    <a:pt x="53" y="108"/>
                  </a:lnTo>
                  <a:lnTo>
                    <a:pt x="59" y="102"/>
                  </a:lnTo>
                  <a:lnTo>
                    <a:pt x="65" y="96"/>
                  </a:lnTo>
                  <a:lnTo>
                    <a:pt x="71" y="96"/>
                  </a:lnTo>
                  <a:lnTo>
                    <a:pt x="83" y="90"/>
                  </a:lnTo>
                  <a:lnTo>
                    <a:pt x="89" y="84"/>
                  </a:lnTo>
                  <a:lnTo>
                    <a:pt x="95" y="78"/>
                  </a:lnTo>
                  <a:lnTo>
                    <a:pt x="95" y="72"/>
                  </a:lnTo>
                  <a:lnTo>
                    <a:pt x="101" y="72"/>
                  </a:lnTo>
                  <a:lnTo>
                    <a:pt x="101" y="66"/>
                  </a:lnTo>
                  <a:lnTo>
                    <a:pt x="95" y="66"/>
                  </a:lnTo>
                  <a:lnTo>
                    <a:pt x="89" y="66"/>
                  </a:lnTo>
                  <a:lnTo>
                    <a:pt x="83" y="66"/>
                  </a:lnTo>
                  <a:lnTo>
                    <a:pt x="77" y="66"/>
                  </a:lnTo>
                  <a:lnTo>
                    <a:pt x="77" y="72"/>
                  </a:lnTo>
                  <a:lnTo>
                    <a:pt x="71" y="72"/>
                  </a:lnTo>
                  <a:lnTo>
                    <a:pt x="65" y="72"/>
                  </a:lnTo>
                  <a:lnTo>
                    <a:pt x="59" y="78"/>
                  </a:lnTo>
                  <a:lnTo>
                    <a:pt x="47" y="78"/>
                  </a:lnTo>
                  <a:lnTo>
                    <a:pt x="41" y="84"/>
                  </a:lnTo>
                  <a:lnTo>
                    <a:pt x="35" y="84"/>
                  </a:lnTo>
                  <a:lnTo>
                    <a:pt x="29" y="90"/>
                  </a:lnTo>
                  <a:lnTo>
                    <a:pt x="23" y="90"/>
                  </a:lnTo>
                  <a:lnTo>
                    <a:pt x="17" y="90"/>
                  </a:lnTo>
                  <a:lnTo>
                    <a:pt x="12" y="90"/>
                  </a:lnTo>
                  <a:lnTo>
                    <a:pt x="17" y="90"/>
                  </a:lnTo>
                  <a:lnTo>
                    <a:pt x="23" y="84"/>
                  </a:lnTo>
                  <a:lnTo>
                    <a:pt x="29" y="84"/>
                  </a:lnTo>
                  <a:lnTo>
                    <a:pt x="35" y="84"/>
                  </a:lnTo>
                  <a:lnTo>
                    <a:pt x="41" y="78"/>
                  </a:lnTo>
                  <a:lnTo>
                    <a:pt x="47" y="78"/>
                  </a:lnTo>
                  <a:lnTo>
                    <a:pt x="53" y="72"/>
                  </a:lnTo>
                  <a:lnTo>
                    <a:pt x="59" y="66"/>
                  </a:lnTo>
                  <a:lnTo>
                    <a:pt x="53" y="66"/>
                  </a:lnTo>
                  <a:lnTo>
                    <a:pt x="41" y="66"/>
                  </a:lnTo>
                  <a:lnTo>
                    <a:pt x="35" y="66"/>
                  </a:lnTo>
                  <a:lnTo>
                    <a:pt x="29" y="66"/>
                  </a:lnTo>
                  <a:lnTo>
                    <a:pt x="23" y="66"/>
                  </a:lnTo>
                  <a:lnTo>
                    <a:pt x="12" y="66"/>
                  </a:lnTo>
                  <a:lnTo>
                    <a:pt x="6" y="72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7" y="60"/>
                  </a:lnTo>
                  <a:lnTo>
                    <a:pt x="23" y="60"/>
                  </a:lnTo>
                  <a:lnTo>
                    <a:pt x="29" y="60"/>
                  </a:lnTo>
                  <a:lnTo>
                    <a:pt x="41" y="60"/>
                  </a:lnTo>
                  <a:lnTo>
                    <a:pt x="47" y="60"/>
                  </a:lnTo>
                  <a:lnTo>
                    <a:pt x="53" y="60"/>
                  </a:lnTo>
                  <a:lnTo>
                    <a:pt x="53" y="54"/>
                  </a:lnTo>
                  <a:lnTo>
                    <a:pt x="47" y="54"/>
                  </a:lnTo>
                  <a:lnTo>
                    <a:pt x="47" y="48"/>
                  </a:lnTo>
                  <a:lnTo>
                    <a:pt x="41" y="42"/>
                  </a:lnTo>
                  <a:lnTo>
                    <a:pt x="35" y="42"/>
                  </a:lnTo>
                  <a:lnTo>
                    <a:pt x="29" y="36"/>
                  </a:lnTo>
                  <a:lnTo>
                    <a:pt x="23" y="36"/>
                  </a:lnTo>
                  <a:lnTo>
                    <a:pt x="17" y="30"/>
                  </a:lnTo>
                  <a:lnTo>
                    <a:pt x="23" y="30"/>
                  </a:lnTo>
                  <a:lnTo>
                    <a:pt x="29" y="30"/>
                  </a:lnTo>
                  <a:lnTo>
                    <a:pt x="35" y="36"/>
                  </a:lnTo>
                  <a:lnTo>
                    <a:pt x="41" y="36"/>
                  </a:lnTo>
                  <a:lnTo>
                    <a:pt x="47" y="42"/>
                  </a:lnTo>
                  <a:lnTo>
                    <a:pt x="53" y="48"/>
                  </a:lnTo>
                  <a:lnTo>
                    <a:pt x="59" y="48"/>
                  </a:lnTo>
                  <a:lnTo>
                    <a:pt x="65" y="54"/>
                  </a:lnTo>
                  <a:lnTo>
                    <a:pt x="71" y="54"/>
                  </a:lnTo>
                  <a:lnTo>
                    <a:pt x="77" y="54"/>
                  </a:lnTo>
                  <a:lnTo>
                    <a:pt x="83" y="54"/>
                  </a:lnTo>
                  <a:lnTo>
                    <a:pt x="89" y="54"/>
                  </a:lnTo>
                  <a:lnTo>
                    <a:pt x="95" y="54"/>
                  </a:lnTo>
                  <a:lnTo>
                    <a:pt x="89" y="48"/>
                  </a:lnTo>
                  <a:lnTo>
                    <a:pt x="83" y="42"/>
                  </a:lnTo>
                  <a:lnTo>
                    <a:pt x="83" y="36"/>
                  </a:lnTo>
                  <a:lnTo>
                    <a:pt x="77" y="36"/>
                  </a:lnTo>
                  <a:lnTo>
                    <a:pt x="77" y="30"/>
                  </a:lnTo>
                  <a:lnTo>
                    <a:pt x="71" y="30"/>
                  </a:lnTo>
                  <a:lnTo>
                    <a:pt x="71" y="24"/>
                  </a:lnTo>
                  <a:lnTo>
                    <a:pt x="65" y="24"/>
                  </a:lnTo>
                  <a:lnTo>
                    <a:pt x="59" y="24"/>
                  </a:lnTo>
                  <a:lnTo>
                    <a:pt x="59" y="18"/>
                  </a:lnTo>
                  <a:lnTo>
                    <a:pt x="53" y="18"/>
                  </a:lnTo>
                  <a:lnTo>
                    <a:pt x="53" y="12"/>
                  </a:lnTo>
                  <a:lnTo>
                    <a:pt x="59" y="18"/>
                  </a:lnTo>
                  <a:lnTo>
                    <a:pt x="65" y="18"/>
                  </a:lnTo>
                  <a:lnTo>
                    <a:pt x="71" y="24"/>
                  </a:lnTo>
                  <a:lnTo>
                    <a:pt x="77" y="30"/>
                  </a:lnTo>
                  <a:lnTo>
                    <a:pt x="83" y="36"/>
                  </a:lnTo>
                  <a:lnTo>
                    <a:pt x="89" y="36"/>
                  </a:lnTo>
                  <a:lnTo>
                    <a:pt x="95" y="42"/>
                  </a:lnTo>
                  <a:lnTo>
                    <a:pt x="101" y="48"/>
                  </a:lnTo>
                  <a:lnTo>
                    <a:pt x="107" y="54"/>
                  </a:lnTo>
                  <a:lnTo>
                    <a:pt x="113" y="54"/>
                  </a:lnTo>
                  <a:lnTo>
                    <a:pt x="119" y="54"/>
                  </a:lnTo>
                  <a:lnTo>
                    <a:pt x="125" y="48"/>
                  </a:lnTo>
                  <a:lnTo>
                    <a:pt x="131" y="48"/>
                  </a:lnTo>
                  <a:lnTo>
                    <a:pt x="137" y="48"/>
                  </a:lnTo>
                  <a:lnTo>
                    <a:pt x="137" y="42"/>
                  </a:lnTo>
                  <a:lnTo>
                    <a:pt x="137" y="36"/>
                  </a:lnTo>
                  <a:lnTo>
                    <a:pt x="131" y="36"/>
                  </a:lnTo>
                  <a:lnTo>
                    <a:pt x="125" y="30"/>
                  </a:lnTo>
                  <a:lnTo>
                    <a:pt x="125" y="24"/>
                  </a:lnTo>
                  <a:lnTo>
                    <a:pt x="119" y="18"/>
                  </a:lnTo>
                  <a:lnTo>
                    <a:pt x="113" y="12"/>
                  </a:lnTo>
                  <a:lnTo>
                    <a:pt x="107" y="12"/>
                  </a:lnTo>
                  <a:lnTo>
                    <a:pt x="101" y="6"/>
                  </a:lnTo>
                  <a:lnTo>
                    <a:pt x="95" y="6"/>
                  </a:lnTo>
                  <a:lnTo>
                    <a:pt x="95" y="0"/>
                  </a:lnTo>
                  <a:lnTo>
                    <a:pt x="101" y="6"/>
                  </a:lnTo>
                  <a:lnTo>
                    <a:pt x="107" y="6"/>
                  </a:lnTo>
                  <a:lnTo>
                    <a:pt x="113" y="12"/>
                  </a:lnTo>
                  <a:lnTo>
                    <a:pt x="119" y="18"/>
                  </a:lnTo>
                  <a:lnTo>
                    <a:pt x="125" y="24"/>
                  </a:lnTo>
                  <a:lnTo>
                    <a:pt x="131" y="30"/>
                  </a:lnTo>
                  <a:lnTo>
                    <a:pt x="137" y="30"/>
                  </a:lnTo>
                  <a:lnTo>
                    <a:pt x="143" y="36"/>
                  </a:lnTo>
                  <a:lnTo>
                    <a:pt x="149" y="36"/>
                  </a:lnTo>
                  <a:lnTo>
                    <a:pt x="155" y="36"/>
                  </a:lnTo>
                  <a:lnTo>
                    <a:pt x="161" y="36"/>
                  </a:lnTo>
                  <a:lnTo>
                    <a:pt x="167" y="36"/>
                  </a:lnTo>
                  <a:lnTo>
                    <a:pt x="173" y="30"/>
                  </a:lnTo>
                  <a:lnTo>
                    <a:pt x="179" y="30"/>
                  </a:lnTo>
                  <a:lnTo>
                    <a:pt x="185" y="30"/>
                  </a:lnTo>
                  <a:lnTo>
                    <a:pt x="191" y="30"/>
                  </a:lnTo>
                  <a:lnTo>
                    <a:pt x="185" y="30"/>
                  </a:lnTo>
                  <a:lnTo>
                    <a:pt x="185" y="36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022" name="Freeform 253"/>
            <p:cNvSpPr>
              <a:spLocks/>
            </p:cNvSpPr>
            <p:nvPr/>
          </p:nvSpPr>
          <p:spPr bwMode="auto">
            <a:xfrm>
              <a:off x="5000" y="1899"/>
              <a:ext cx="131" cy="126"/>
            </a:xfrm>
            <a:custGeom>
              <a:avLst/>
              <a:gdLst>
                <a:gd name="T0" fmla="*/ 120 w 131"/>
                <a:gd name="T1" fmla="*/ 120 h 126"/>
                <a:gd name="T2" fmla="*/ 114 w 131"/>
                <a:gd name="T3" fmla="*/ 114 h 126"/>
                <a:gd name="T4" fmla="*/ 102 w 131"/>
                <a:gd name="T5" fmla="*/ 114 h 126"/>
                <a:gd name="T6" fmla="*/ 78 w 131"/>
                <a:gd name="T7" fmla="*/ 114 h 126"/>
                <a:gd name="T8" fmla="*/ 54 w 131"/>
                <a:gd name="T9" fmla="*/ 114 h 126"/>
                <a:gd name="T10" fmla="*/ 36 w 131"/>
                <a:gd name="T11" fmla="*/ 108 h 126"/>
                <a:gd name="T12" fmla="*/ 48 w 131"/>
                <a:gd name="T13" fmla="*/ 108 h 126"/>
                <a:gd name="T14" fmla="*/ 66 w 131"/>
                <a:gd name="T15" fmla="*/ 108 h 126"/>
                <a:gd name="T16" fmla="*/ 90 w 131"/>
                <a:gd name="T17" fmla="*/ 108 h 126"/>
                <a:gd name="T18" fmla="*/ 96 w 131"/>
                <a:gd name="T19" fmla="*/ 102 h 126"/>
                <a:gd name="T20" fmla="*/ 84 w 131"/>
                <a:gd name="T21" fmla="*/ 96 h 126"/>
                <a:gd name="T22" fmla="*/ 72 w 131"/>
                <a:gd name="T23" fmla="*/ 90 h 126"/>
                <a:gd name="T24" fmla="*/ 60 w 131"/>
                <a:gd name="T25" fmla="*/ 90 h 126"/>
                <a:gd name="T26" fmla="*/ 30 w 131"/>
                <a:gd name="T27" fmla="*/ 84 h 126"/>
                <a:gd name="T28" fmla="*/ 12 w 131"/>
                <a:gd name="T29" fmla="*/ 72 h 126"/>
                <a:gd name="T30" fmla="*/ 12 w 131"/>
                <a:gd name="T31" fmla="*/ 72 h 126"/>
                <a:gd name="T32" fmla="*/ 24 w 131"/>
                <a:gd name="T33" fmla="*/ 78 h 126"/>
                <a:gd name="T34" fmla="*/ 48 w 131"/>
                <a:gd name="T35" fmla="*/ 84 h 126"/>
                <a:gd name="T36" fmla="*/ 66 w 131"/>
                <a:gd name="T37" fmla="*/ 84 h 126"/>
                <a:gd name="T38" fmla="*/ 48 w 131"/>
                <a:gd name="T39" fmla="*/ 72 h 126"/>
                <a:gd name="T40" fmla="*/ 36 w 131"/>
                <a:gd name="T41" fmla="*/ 66 h 126"/>
                <a:gd name="T42" fmla="*/ 18 w 131"/>
                <a:gd name="T43" fmla="*/ 60 h 126"/>
                <a:gd name="T44" fmla="*/ 0 w 131"/>
                <a:gd name="T45" fmla="*/ 36 h 126"/>
                <a:gd name="T46" fmla="*/ 18 w 131"/>
                <a:gd name="T47" fmla="*/ 48 h 126"/>
                <a:gd name="T48" fmla="*/ 30 w 131"/>
                <a:gd name="T49" fmla="*/ 54 h 126"/>
                <a:gd name="T50" fmla="*/ 36 w 131"/>
                <a:gd name="T51" fmla="*/ 54 h 126"/>
                <a:gd name="T52" fmla="*/ 18 w 131"/>
                <a:gd name="T53" fmla="*/ 30 h 126"/>
                <a:gd name="T54" fmla="*/ 12 w 131"/>
                <a:gd name="T55" fmla="*/ 18 h 126"/>
                <a:gd name="T56" fmla="*/ 6 w 131"/>
                <a:gd name="T57" fmla="*/ 12 h 126"/>
                <a:gd name="T58" fmla="*/ 12 w 131"/>
                <a:gd name="T59" fmla="*/ 6 h 126"/>
                <a:gd name="T60" fmla="*/ 24 w 131"/>
                <a:gd name="T61" fmla="*/ 30 h 126"/>
                <a:gd name="T62" fmla="*/ 42 w 131"/>
                <a:gd name="T63" fmla="*/ 54 h 126"/>
                <a:gd name="T64" fmla="*/ 48 w 131"/>
                <a:gd name="T65" fmla="*/ 54 h 126"/>
                <a:gd name="T66" fmla="*/ 48 w 131"/>
                <a:gd name="T67" fmla="*/ 42 h 126"/>
                <a:gd name="T68" fmla="*/ 42 w 131"/>
                <a:gd name="T69" fmla="*/ 18 h 126"/>
                <a:gd name="T70" fmla="*/ 42 w 131"/>
                <a:gd name="T71" fmla="*/ 18 h 126"/>
                <a:gd name="T72" fmla="*/ 54 w 131"/>
                <a:gd name="T73" fmla="*/ 42 h 126"/>
                <a:gd name="T74" fmla="*/ 60 w 131"/>
                <a:gd name="T75" fmla="*/ 66 h 126"/>
                <a:gd name="T76" fmla="*/ 66 w 131"/>
                <a:gd name="T77" fmla="*/ 72 h 126"/>
                <a:gd name="T78" fmla="*/ 72 w 131"/>
                <a:gd name="T79" fmla="*/ 78 h 126"/>
                <a:gd name="T80" fmla="*/ 78 w 131"/>
                <a:gd name="T81" fmla="*/ 84 h 126"/>
                <a:gd name="T82" fmla="*/ 84 w 131"/>
                <a:gd name="T83" fmla="*/ 72 h 126"/>
                <a:gd name="T84" fmla="*/ 72 w 131"/>
                <a:gd name="T85" fmla="*/ 36 h 126"/>
                <a:gd name="T86" fmla="*/ 72 w 131"/>
                <a:gd name="T87" fmla="*/ 30 h 126"/>
                <a:gd name="T88" fmla="*/ 78 w 131"/>
                <a:gd name="T89" fmla="*/ 42 h 126"/>
                <a:gd name="T90" fmla="*/ 84 w 131"/>
                <a:gd name="T91" fmla="*/ 60 h 126"/>
                <a:gd name="T92" fmla="*/ 84 w 131"/>
                <a:gd name="T93" fmla="*/ 84 h 126"/>
                <a:gd name="T94" fmla="*/ 90 w 131"/>
                <a:gd name="T95" fmla="*/ 96 h 126"/>
                <a:gd name="T96" fmla="*/ 102 w 131"/>
                <a:gd name="T97" fmla="*/ 96 h 126"/>
                <a:gd name="T98" fmla="*/ 108 w 131"/>
                <a:gd name="T99" fmla="*/ 96 h 126"/>
                <a:gd name="T100" fmla="*/ 108 w 131"/>
                <a:gd name="T101" fmla="*/ 72 h 126"/>
                <a:gd name="T102" fmla="*/ 102 w 131"/>
                <a:gd name="T103" fmla="*/ 48 h 126"/>
                <a:gd name="T104" fmla="*/ 102 w 131"/>
                <a:gd name="T105" fmla="*/ 42 h 126"/>
                <a:gd name="T106" fmla="*/ 108 w 131"/>
                <a:gd name="T107" fmla="*/ 60 h 126"/>
                <a:gd name="T108" fmla="*/ 114 w 131"/>
                <a:gd name="T109" fmla="*/ 102 h 126"/>
                <a:gd name="T110" fmla="*/ 120 w 131"/>
                <a:gd name="T111" fmla="*/ 114 h 126"/>
                <a:gd name="T112" fmla="*/ 125 w 131"/>
                <a:gd name="T113" fmla="*/ 126 h 126"/>
                <a:gd name="T114" fmla="*/ 131 w 131"/>
                <a:gd name="T115" fmla="*/ 126 h 126"/>
                <a:gd name="T116" fmla="*/ 125 w 131"/>
                <a:gd name="T117" fmla="*/ 126 h 12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1"/>
                <a:gd name="T178" fmla="*/ 0 h 126"/>
                <a:gd name="T179" fmla="*/ 131 w 131"/>
                <a:gd name="T180" fmla="*/ 126 h 12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1" h="126">
                  <a:moveTo>
                    <a:pt x="125" y="126"/>
                  </a:moveTo>
                  <a:lnTo>
                    <a:pt x="120" y="126"/>
                  </a:lnTo>
                  <a:lnTo>
                    <a:pt x="120" y="120"/>
                  </a:lnTo>
                  <a:lnTo>
                    <a:pt x="114" y="114"/>
                  </a:lnTo>
                  <a:lnTo>
                    <a:pt x="108" y="114"/>
                  </a:lnTo>
                  <a:lnTo>
                    <a:pt x="102" y="114"/>
                  </a:lnTo>
                  <a:lnTo>
                    <a:pt x="96" y="114"/>
                  </a:lnTo>
                  <a:lnTo>
                    <a:pt x="90" y="114"/>
                  </a:lnTo>
                  <a:lnTo>
                    <a:pt x="78" y="114"/>
                  </a:lnTo>
                  <a:lnTo>
                    <a:pt x="72" y="114"/>
                  </a:lnTo>
                  <a:lnTo>
                    <a:pt x="60" y="114"/>
                  </a:lnTo>
                  <a:lnTo>
                    <a:pt x="54" y="114"/>
                  </a:lnTo>
                  <a:lnTo>
                    <a:pt x="42" y="108"/>
                  </a:lnTo>
                  <a:lnTo>
                    <a:pt x="36" y="108"/>
                  </a:lnTo>
                  <a:lnTo>
                    <a:pt x="42" y="108"/>
                  </a:lnTo>
                  <a:lnTo>
                    <a:pt x="48" y="108"/>
                  </a:lnTo>
                  <a:lnTo>
                    <a:pt x="54" y="108"/>
                  </a:lnTo>
                  <a:lnTo>
                    <a:pt x="66" y="108"/>
                  </a:lnTo>
                  <a:lnTo>
                    <a:pt x="72" y="108"/>
                  </a:lnTo>
                  <a:lnTo>
                    <a:pt x="84" y="108"/>
                  </a:lnTo>
                  <a:lnTo>
                    <a:pt x="90" y="108"/>
                  </a:lnTo>
                  <a:lnTo>
                    <a:pt x="96" y="108"/>
                  </a:lnTo>
                  <a:lnTo>
                    <a:pt x="96" y="102"/>
                  </a:lnTo>
                  <a:lnTo>
                    <a:pt x="90" y="102"/>
                  </a:lnTo>
                  <a:lnTo>
                    <a:pt x="90" y="96"/>
                  </a:lnTo>
                  <a:lnTo>
                    <a:pt x="84" y="96"/>
                  </a:lnTo>
                  <a:lnTo>
                    <a:pt x="78" y="96"/>
                  </a:lnTo>
                  <a:lnTo>
                    <a:pt x="72" y="90"/>
                  </a:lnTo>
                  <a:lnTo>
                    <a:pt x="66" y="90"/>
                  </a:lnTo>
                  <a:lnTo>
                    <a:pt x="60" y="90"/>
                  </a:lnTo>
                  <a:lnTo>
                    <a:pt x="48" y="90"/>
                  </a:lnTo>
                  <a:lnTo>
                    <a:pt x="36" y="84"/>
                  </a:lnTo>
                  <a:lnTo>
                    <a:pt x="30" y="84"/>
                  </a:lnTo>
                  <a:lnTo>
                    <a:pt x="24" y="84"/>
                  </a:lnTo>
                  <a:lnTo>
                    <a:pt x="12" y="78"/>
                  </a:lnTo>
                  <a:lnTo>
                    <a:pt x="12" y="72"/>
                  </a:lnTo>
                  <a:lnTo>
                    <a:pt x="6" y="72"/>
                  </a:lnTo>
                  <a:lnTo>
                    <a:pt x="6" y="66"/>
                  </a:lnTo>
                  <a:lnTo>
                    <a:pt x="12" y="72"/>
                  </a:lnTo>
                  <a:lnTo>
                    <a:pt x="18" y="72"/>
                  </a:lnTo>
                  <a:lnTo>
                    <a:pt x="24" y="78"/>
                  </a:lnTo>
                  <a:lnTo>
                    <a:pt x="30" y="78"/>
                  </a:lnTo>
                  <a:lnTo>
                    <a:pt x="42" y="78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60" y="78"/>
                  </a:lnTo>
                  <a:lnTo>
                    <a:pt x="54" y="72"/>
                  </a:lnTo>
                  <a:lnTo>
                    <a:pt x="48" y="72"/>
                  </a:lnTo>
                  <a:lnTo>
                    <a:pt x="48" y="66"/>
                  </a:lnTo>
                  <a:lnTo>
                    <a:pt x="42" y="66"/>
                  </a:lnTo>
                  <a:lnTo>
                    <a:pt x="36" y="66"/>
                  </a:lnTo>
                  <a:lnTo>
                    <a:pt x="30" y="66"/>
                  </a:lnTo>
                  <a:lnTo>
                    <a:pt x="24" y="60"/>
                  </a:lnTo>
                  <a:lnTo>
                    <a:pt x="18" y="60"/>
                  </a:lnTo>
                  <a:lnTo>
                    <a:pt x="12" y="54"/>
                  </a:lnTo>
                  <a:lnTo>
                    <a:pt x="6" y="48"/>
                  </a:lnTo>
                  <a:lnTo>
                    <a:pt x="0" y="36"/>
                  </a:lnTo>
                  <a:lnTo>
                    <a:pt x="6" y="42"/>
                  </a:lnTo>
                  <a:lnTo>
                    <a:pt x="12" y="48"/>
                  </a:lnTo>
                  <a:lnTo>
                    <a:pt x="18" y="48"/>
                  </a:lnTo>
                  <a:lnTo>
                    <a:pt x="18" y="54"/>
                  </a:lnTo>
                  <a:lnTo>
                    <a:pt x="24" y="54"/>
                  </a:lnTo>
                  <a:lnTo>
                    <a:pt x="30" y="54"/>
                  </a:lnTo>
                  <a:lnTo>
                    <a:pt x="36" y="60"/>
                  </a:lnTo>
                  <a:lnTo>
                    <a:pt x="42" y="60"/>
                  </a:lnTo>
                  <a:lnTo>
                    <a:pt x="36" y="54"/>
                  </a:lnTo>
                  <a:lnTo>
                    <a:pt x="30" y="42"/>
                  </a:lnTo>
                  <a:lnTo>
                    <a:pt x="24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30" y="42"/>
                  </a:lnTo>
                  <a:lnTo>
                    <a:pt x="36" y="48"/>
                  </a:lnTo>
                  <a:lnTo>
                    <a:pt x="42" y="54"/>
                  </a:lnTo>
                  <a:lnTo>
                    <a:pt x="48" y="54"/>
                  </a:lnTo>
                  <a:lnTo>
                    <a:pt x="48" y="48"/>
                  </a:lnTo>
                  <a:lnTo>
                    <a:pt x="48" y="42"/>
                  </a:lnTo>
                  <a:lnTo>
                    <a:pt x="48" y="36"/>
                  </a:lnTo>
                  <a:lnTo>
                    <a:pt x="42" y="24"/>
                  </a:lnTo>
                  <a:lnTo>
                    <a:pt x="42" y="18"/>
                  </a:lnTo>
                  <a:lnTo>
                    <a:pt x="42" y="12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48" y="30"/>
                  </a:lnTo>
                  <a:lnTo>
                    <a:pt x="54" y="42"/>
                  </a:lnTo>
                  <a:lnTo>
                    <a:pt x="54" y="54"/>
                  </a:lnTo>
                  <a:lnTo>
                    <a:pt x="54" y="60"/>
                  </a:lnTo>
                  <a:lnTo>
                    <a:pt x="60" y="66"/>
                  </a:lnTo>
                  <a:lnTo>
                    <a:pt x="60" y="72"/>
                  </a:lnTo>
                  <a:lnTo>
                    <a:pt x="66" y="72"/>
                  </a:lnTo>
                  <a:lnTo>
                    <a:pt x="72" y="78"/>
                  </a:lnTo>
                  <a:lnTo>
                    <a:pt x="78" y="78"/>
                  </a:lnTo>
                  <a:lnTo>
                    <a:pt x="78" y="84"/>
                  </a:lnTo>
                  <a:lnTo>
                    <a:pt x="78" y="78"/>
                  </a:lnTo>
                  <a:lnTo>
                    <a:pt x="84" y="72"/>
                  </a:lnTo>
                  <a:lnTo>
                    <a:pt x="78" y="60"/>
                  </a:lnTo>
                  <a:lnTo>
                    <a:pt x="78" y="42"/>
                  </a:lnTo>
                  <a:lnTo>
                    <a:pt x="72" y="36"/>
                  </a:lnTo>
                  <a:lnTo>
                    <a:pt x="72" y="30"/>
                  </a:lnTo>
                  <a:lnTo>
                    <a:pt x="78" y="36"/>
                  </a:lnTo>
                  <a:lnTo>
                    <a:pt x="78" y="42"/>
                  </a:lnTo>
                  <a:lnTo>
                    <a:pt x="84" y="48"/>
                  </a:lnTo>
                  <a:lnTo>
                    <a:pt x="84" y="54"/>
                  </a:lnTo>
                  <a:lnTo>
                    <a:pt x="84" y="60"/>
                  </a:lnTo>
                  <a:lnTo>
                    <a:pt x="84" y="66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84" y="90"/>
                  </a:lnTo>
                  <a:lnTo>
                    <a:pt x="90" y="90"/>
                  </a:lnTo>
                  <a:lnTo>
                    <a:pt x="90" y="96"/>
                  </a:lnTo>
                  <a:lnTo>
                    <a:pt x="96" y="96"/>
                  </a:lnTo>
                  <a:lnTo>
                    <a:pt x="102" y="96"/>
                  </a:lnTo>
                  <a:lnTo>
                    <a:pt x="102" y="102"/>
                  </a:lnTo>
                  <a:lnTo>
                    <a:pt x="108" y="96"/>
                  </a:lnTo>
                  <a:lnTo>
                    <a:pt x="108" y="90"/>
                  </a:lnTo>
                  <a:lnTo>
                    <a:pt x="108" y="78"/>
                  </a:lnTo>
                  <a:lnTo>
                    <a:pt x="108" y="72"/>
                  </a:lnTo>
                  <a:lnTo>
                    <a:pt x="102" y="66"/>
                  </a:lnTo>
                  <a:lnTo>
                    <a:pt x="102" y="54"/>
                  </a:lnTo>
                  <a:lnTo>
                    <a:pt x="102" y="48"/>
                  </a:lnTo>
                  <a:lnTo>
                    <a:pt x="102" y="42"/>
                  </a:lnTo>
                  <a:lnTo>
                    <a:pt x="108" y="42"/>
                  </a:lnTo>
                  <a:lnTo>
                    <a:pt x="108" y="54"/>
                  </a:lnTo>
                  <a:lnTo>
                    <a:pt x="108" y="60"/>
                  </a:lnTo>
                  <a:lnTo>
                    <a:pt x="108" y="78"/>
                  </a:lnTo>
                  <a:lnTo>
                    <a:pt x="114" y="96"/>
                  </a:lnTo>
                  <a:lnTo>
                    <a:pt x="114" y="102"/>
                  </a:lnTo>
                  <a:lnTo>
                    <a:pt x="114" y="108"/>
                  </a:lnTo>
                  <a:lnTo>
                    <a:pt x="120" y="114"/>
                  </a:lnTo>
                  <a:lnTo>
                    <a:pt x="125" y="120"/>
                  </a:lnTo>
                  <a:lnTo>
                    <a:pt x="125" y="126"/>
                  </a:lnTo>
                  <a:lnTo>
                    <a:pt x="131" y="126"/>
                  </a:lnTo>
                  <a:lnTo>
                    <a:pt x="125" y="126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023" name="Freeform 254"/>
            <p:cNvSpPr>
              <a:spLocks/>
            </p:cNvSpPr>
            <p:nvPr/>
          </p:nvSpPr>
          <p:spPr bwMode="auto">
            <a:xfrm>
              <a:off x="5114" y="1864"/>
              <a:ext cx="95" cy="155"/>
            </a:xfrm>
            <a:custGeom>
              <a:avLst/>
              <a:gdLst>
                <a:gd name="T0" fmla="*/ 41 w 95"/>
                <a:gd name="T1" fmla="*/ 149 h 155"/>
                <a:gd name="T2" fmla="*/ 41 w 95"/>
                <a:gd name="T3" fmla="*/ 137 h 155"/>
                <a:gd name="T4" fmla="*/ 41 w 95"/>
                <a:gd name="T5" fmla="*/ 125 h 155"/>
                <a:gd name="T6" fmla="*/ 35 w 95"/>
                <a:gd name="T7" fmla="*/ 119 h 155"/>
                <a:gd name="T8" fmla="*/ 29 w 95"/>
                <a:gd name="T9" fmla="*/ 113 h 155"/>
                <a:gd name="T10" fmla="*/ 17 w 95"/>
                <a:gd name="T11" fmla="*/ 101 h 155"/>
                <a:gd name="T12" fmla="*/ 11 w 95"/>
                <a:gd name="T13" fmla="*/ 77 h 155"/>
                <a:gd name="T14" fmla="*/ 6 w 95"/>
                <a:gd name="T15" fmla="*/ 65 h 155"/>
                <a:gd name="T16" fmla="*/ 6 w 95"/>
                <a:gd name="T17" fmla="*/ 59 h 155"/>
                <a:gd name="T18" fmla="*/ 6 w 95"/>
                <a:gd name="T19" fmla="*/ 59 h 155"/>
                <a:gd name="T20" fmla="*/ 6 w 95"/>
                <a:gd name="T21" fmla="*/ 65 h 155"/>
                <a:gd name="T22" fmla="*/ 11 w 95"/>
                <a:gd name="T23" fmla="*/ 77 h 155"/>
                <a:gd name="T24" fmla="*/ 17 w 95"/>
                <a:gd name="T25" fmla="*/ 89 h 155"/>
                <a:gd name="T26" fmla="*/ 23 w 95"/>
                <a:gd name="T27" fmla="*/ 101 h 155"/>
                <a:gd name="T28" fmla="*/ 29 w 95"/>
                <a:gd name="T29" fmla="*/ 107 h 155"/>
                <a:gd name="T30" fmla="*/ 35 w 95"/>
                <a:gd name="T31" fmla="*/ 113 h 155"/>
                <a:gd name="T32" fmla="*/ 41 w 95"/>
                <a:gd name="T33" fmla="*/ 107 h 155"/>
                <a:gd name="T34" fmla="*/ 41 w 95"/>
                <a:gd name="T35" fmla="*/ 89 h 155"/>
                <a:gd name="T36" fmla="*/ 41 w 95"/>
                <a:gd name="T37" fmla="*/ 77 h 155"/>
                <a:gd name="T38" fmla="*/ 29 w 95"/>
                <a:gd name="T39" fmla="*/ 65 h 155"/>
                <a:gd name="T40" fmla="*/ 17 w 95"/>
                <a:gd name="T41" fmla="*/ 53 h 155"/>
                <a:gd name="T42" fmla="*/ 11 w 95"/>
                <a:gd name="T43" fmla="*/ 35 h 155"/>
                <a:gd name="T44" fmla="*/ 11 w 95"/>
                <a:gd name="T45" fmla="*/ 23 h 155"/>
                <a:gd name="T46" fmla="*/ 17 w 95"/>
                <a:gd name="T47" fmla="*/ 29 h 155"/>
                <a:gd name="T48" fmla="*/ 23 w 95"/>
                <a:gd name="T49" fmla="*/ 41 h 155"/>
                <a:gd name="T50" fmla="*/ 29 w 95"/>
                <a:gd name="T51" fmla="*/ 53 h 155"/>
                <a:gd name="T52" fmla="*/ 35 w 95"/>
                <a:gd name="T53" fmla="*/ 65 h 155"/>
                <a:gd name="T54" fmla="*/ 41 w 95"/>
                <a:gd name="T55" fmla="*/ 71 h 155"/>
                <a:gd name="T56" fmla="*/ 41 w 95"/>
                <a:gd name="T57" fmla="*/ 59 h 155"/>
                <a:gd name="T58" fmla="*/ 41 w 95"/>
                <a:gd name="T59" fmla="*/ 17 h 155"/>
                <a:gd name="T60" fmla="*/ 41 w 95"/>
                <a:gd name="T61" fmla="*/ 0 h 155"/>
                <a:gd name="T62" fmla="*/ 47 w 95"/>
                <a:gd name="T63" fmla="*/ 0 h 155"/>
                <a:gd name="T64" fmla="*/ 41 w 95"/>
                <a:gd name="T65" fmla="*/ 17 h 155"/>
                <a:gd name="T66" fmla="*/ 47 w 95"/>
                <a:gd name="T67" fmla="*/ 53 h 155"/>
                <a:gd name="T68" fmla="*/ 53 w 95"/>
                <a:gd name="T69" fmla="*/ 65 h 155"/>
                <a:gd name="T70" fmla="*/ 59 w 95"/>
                <a:gd name="T71" fmla="*/ 59 h 155"/>
                <a:gd name="T72" fmla="*/ 71 w 95"/>
                <a:gd name="T73" fmla="*/ 47 h 155"/>
                <a:gd name="T74" fmla="*/ 77 w 95"/>
                <a:gd name="T75" fmla="*/ 35 h 155"/>
                <a:gd name="T76" fmla="*/ 77 w 95"/>
                <a:gd name="T77" fmla="*/ 29 h 155"/>
                <a:gd name="T78" fmla="*/ 83 w 95"/>
                <a:gd name="T79" fmla="*/ 35 h 155"/>
                <a:gd name="T80" fmla="*/ 77 w 95"/>
                <a:gd name="T81" fmla="*/ 41 h 155"/>
                <a:gd name="T82" fmla="*/ 71 w 95"/>
                <a:gd name="T83" fmla="*/ 53 h 155"/>
                <a:gd name="T84" fmla="*/ 65 w 95"/>
                <a:gd name="T85" fmla="*/ 65 h 155"/>
                <a:gd name="T86" fmla="*/ 53 w 95"/>
                <a:gd name="T87" fmla="*/ 77 h 155"/>
                <a:gd name="T88" fmla="*/ 53 w 95"/>
                <a:gd name="T89" fmla="*/ 89 h 155"/>
                <a:gd name="T90" fmla="*/ 47 w 95"/>
                <a:gd name="T91" fmla="*/ 107 h 155"/>
                <a:gd name="T92" fmla="*/ 53 w 95"/>
                <a:gd name="T93" fmla="*/ 113 h 155"/>
                <a:gd name="T94" fmla="*/ 65 w 95"/>
                <a:gd name="T95" fmla="*/ 101 h 155"/>
                <a:gd name="T96" fmla="*/ 77 w 95"/>
                <a:gd name="T97" fmla="*/ 89 h 155"/>
                <a:gd name="T98" fmla="*/ 89 w 95"/>
                <a:gd name="T99" fmla="*/ 77 h 155"/>
                <a:gd name="T100" fmla="*/ 95 w 95"/>
                <a:gd name="T101" fmla="*/ 65 h 155"/>
                <a:gd name="T102" fmla="*/ 95 w 95"/>
                <a:gd name="T103" fmla="*/ 71 h 155"/>
                <a:gd name="T104" fmla="*/ 89 w 95"/>
                <a:gd name="T105" fmla="*/ 77 h 155"/>
                <a:gd name="T106" fmla="*/ 83 w 95"/>
                <a:gd name="T107" fmla="*/ 89 h 155"/>
                <a:gd name="T108" fmla="*/ 71 w 95"/>
                <a:gd name="T109" fmla="*/ 107 h 155"/>
                <a:gd name="T110" fmla="*/ 59 w 95"/>
                <a:gd name="T111" fmla="*/ 119 h 155"/>
                <a:gd name="T112" fmla="*/ 47 w 95"/>
                <a:gd name="T113" fmla="*/ 131 h 155"/>
                <a:gd name="T114" fmla="*/ 47 w 95"/>
                <a:gd name="T115" fmla="*/ 143 h 155"/>
                <a:gd name="T116" fmla="*/ 47 w 95"/>
                <a:gd name="T117" fmla="*/ 149 h 155"/>
                <a:gd name="T118" fmla="*/ 47 w 95"/>
                <a:gd name="T119" fmla="*/ 149 h 15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5"/>
                <a:gd name="T181" fmla="*/ 0 h 155"/>
                <a:gd name="T182" fmla="*/ 95 w 95"/>
                <a:gd name="T183" fmla="*/ 155 h 15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5" h="155">
                  <a:moveTo>
                    <a:pt x="47" y="155"/>
                  </a:moveTo>
                  <a:lnTo>
                    <a:pt x="41" y="149"/>
                  </a:lnTo>
                  <a:lnTo>
                    <a:pt x="41" y="143"/>
                  </a:lnTo>
                  <a:lnTo>
                    <a:pt x="41" y="137"/>
                  </a:lnTo>
                  <a:lnTo>
                    <a:pt x="41" y="131"/>
                  </a:lnTo>
                  <a:lnTo>
                    <a:pt x="41" y="125"/>
                  </a:lnTo>
                  <a:lnTo>
                    <a:pt x="35" y="119"/>
                  </a:lnTo>
                  <a:lnTo>
                    <a:pt x="29" y="119"/>
                  </a:lnTo>
                  <a:lnTo>
                    <a:pt x="29" y="113"/>
                  </a:lnTo>
                  <a:lnTo>
                    <a:pt x="23" y="107"/>
                  </a:lnTo>
                  <a:lnTo>
                    <a:pt x="17" y="101"/>
                  </a:lnTo>
                  <a:lnTo>
                    <a:pt x="17" y="89"/>
                  </a:lnTo>
                  <a:lnTo>
                    <a:pt x="11" y="77"/>
                  </a:lnTo>
                  <a:lnTo>
                    <a:pt x="6" y="71"/>
                  </a:lnTo>
                  <a:lnTo>
                    <a:pt x="6" y="65"/>
                  </a:lnTo>
                  <a:lnTo>
                    <a:pt x="0" y="59"/>
                  </a:lnTo>
                  <a:lnTo>
                    <a:pt x="6" y="59"/>
                  </a:lnTo>
                  <a:lnTo>
                    <a:pt x="6" y="65"/>
                  </a:lnTo>
                  <a:lnTo>
                    <a:pt x="11" y="71"/>
                  </a:lnTo>
                  <a:lnTo>
                    <a:pt x="11" y="77"/>
                  </a:lnTo>
                  <a:lnTo>
                    <a:pt x="17" y="83"/>
                  </a:lnTo>
                  <a:lnTo>
                    <a:pt x="17" y="89"/>
                  </a:lnTo>
                  <a:lnTo>
                    <a:pt x="23" y="95"/>
                  </a:lnTo>
                  <a:lnTo>
                    <a:pt x="23" y="101"/>
                  </a:lnTo>
                  <a:lnTo>
                    <a:pt x="29" y="107"/>
                  </a:lnTo>
                  <a:lnTo>
                    <a:pt x="35" y="113"/>
                  </a:lnTo>
                  <a:lnTo>
                    <a:pt x="41" y="113"/>
                  </a:lnTo>
                  <a:lnTo>
                    <a:pt x="41" y="107"/>
                  </a:lnTo>
                  <a:lnTo>
                    <a:pt x="41" y="95"/>
                  </a:lnTo>
                  <a:lnTo>
                    <a:pt x="41" y="89"/>
                  </a:lnTo>
                  <a:lnTo>
                    <a:pt x="41" y="83"/>
                  </a:lnTo>
                  <a:lnTo>
                    <a:pt x="41" y="77"/>
                  </a:lnTo>
                  <a:lnTo>
                    <a:pt x="35" y="77"/>
                  </a:lnTo>
                  <a:lnTo>
                    <a:pt x="29" y="65"/>
                  </a:lnTo>
                  <a:lnTo>
                    <a:pt x="23" y="59"/>
                  </a:lnTo>
                  <a:lnTo>
                    <a:pt x="17" y="53"/>
                  </a:lnTo>
                  <a:lnTo>
                    <a:pt x="17" y="41"/>
                  </a:lnTo>
                  <a:lnTo>
                    <a:pt x="11" y="35"/>
                  </a:lnTo>
                  <a:lnTo>
                    <a:pt x="11" y="23"/>
                  </a:lnTo>
                  <a:lnTo>
                    <a:pt x="17" y="29"/>
                  </a:lnTo>
                  <a:lnTo>
                    <a:pt x="17" y="35"/>
                  </a:lnTo>
                  <a:lnTo>
                    <a:pt x="23" y="41"/>
                  </a:lnTo>
                  <a:lnTo>
                    <a:pt x="23" y="47"/>
                  </a:lnTo>
                  <a:lnTo>
                    <a:pt x="29" y="53"/>
                  </a:lnTo>
                  <a:lnTo>
                    <a:pt x="29" y="59"/>
                  </a:lnTo>
                  <a:lnTo>
                    <a:pt x="35" y="65"/>
                  </a:lnTo>
                  <a:lnTo>
                    <a:pt x="41" y="71"/>
                  </a:lnTo>
                  <a:lnTo>
                    <a:pt x="41" y="59"/>
                  </a:lnTo>
                  <a:lnTo>
                    <a:pt x="35" y="35"/>
                  </a:lnTo>
                  <a:lnTo>
                    <a:pt x="41" y="17"/>
                  </a:lnTo>
                  <a:lnTo>
                    <a:pt x="41" y="0"/>
                  </a:lnTo>
                  <a:lnTo>
                    <a:pt x="47" y="0"/>
                  </a:lnTo>
                  <a:lnTo>
                    <a:pt x="41" y="6"/>
                  </a:lnTo>
                  <a:lnTo>
                    <a:pt x="41" y="17"/>
                  </a:lnTo>
                  <a:lnTo>
                    <a:pt x="47" y="35"/>
                  </a:lnTo>
                  <a:lnTo>
                    <a:pt x="47" y="53"/>
                  </a:lnTo>
                  <a:lnTo>
                    <a:pt x="47" y="65"/>
                  </a:lnTo>
                  <a:lnTo>
                    <a:pt x="53" y="65"/>
                  </a:lnTo>
                  <a:lnTo>
                    <a:pt x="59" y="59"/>
                  </a:lnTo>
                  <a:lnTo>
                    <a:pt x="65" y="53"/>
                  </a:lnTo>
                  <a:lnTo>
                    <a:pt x="71" y="47"/>
                  </a:lnTo>
                  <a:lnTo>
                    <a:pt x="71" y="41"/>
                  </a:lnTo>
                  <a:lnTo>
                    <a:pt x="77" y="35"/>
                  </a:lnTo>
                  <a:lnTo>
                    <a:pt x="77" y="29"/>
                  </a:lnTo>
                  <a:lnTo>
                    <a:pt x="83" y="29"/>
                  </a:lnTo>
                  <a:lnTo>
                    <a:pt x="83" y="35"/>
                  </a:lnTo>
                  <a:lnTo>
                    <a:pt x="77" y="41"/>
                  </a:lnTo>
                  <a:lnTo>
                    <a:pt x="77" y="47"/>
                  </a:lnTo>
                  <a:lnTo>
                    <a:pt x="71" y="53"/>
                  </a:lnTo>
                  <a:lnTo>
                    <a:pt x="65" y="59"/>
                  </a:lnTo>
                  <a:lnTo>
                    <a:pt x="65" y="65"/>
                  </a:lnTo>
                  <a:lnTo>
                    <a:pt x="59" y="71"/>
                  </a:lnTo>
                  <a:lnTo>
                    <a:pt x="53" y="77"/>
                  </a:lnTo>
                  <a:lnTo>
                    <a:pt x="53" y="89"/>
                  </a:lnTo>
                  <a:lnTo>
                    <a:pt x="47" y="95"/>
                  </a:lnTo>
                  <a:lnTo>
                    <a:pt x="47" y="107"/>
                  </a:lnTo>
                  <a:lnTo>
                    <a:pt x="47" y="113"/>
                  </a:lnTo>
                  <a:lnTo>
                    <a:pt x="53" y="113"/>
                  </a:lnTo>
                  <a:lnTo>
                    <a:pt x="59" y="107"/>
                  </a:lnTo>
                  <a:lnTo>
                    <a:pt x="65" y="101"/>
                  </a:lnTo>
                  <a:lnTo>
                    <a:pt x="71" y="95"/>
                  </a:lnTo>
                  <a:lnTo>
                    <a:pt x="77" y="89"/>
                  </a:lnTo>
                  <a:lnTo>
                    <a:pt x="83" y="83"/>
                  </a:lnTo>
                  <a:lnTo>
                    <a:pt x="89" y="77"/>
                  </a:lnTo>
                  <a:lnTo>
                    <a:pt x="89" y="71"/>
                  </a:lnTo>
                  <a:lnTo>
                    <a:pt x="95" y="65"/>
                  </a:lnTo>
                  <a:lnTo>
                    <a:pt x="95" y="71"/>
                  </a:lnTo>
                  <a:lnTo>
                    <a:pt x="89" y="77"/>
                  </a:lnTo>
                  <a:lnTo>
                    <a:pt x="89" y="83"/>
                  </a:lnTo>
                  <a:lnTo>
                    <a:pt x="83" y="89"/>
                  </a:lnTo>
                  <a:lnTo>
                    <a:pt x="77" y="101"/>
                  </a:lnTo>
                  <a:lnTo>
                    <a:pt x="71" y="107"/>
                  </a:lnTo>
                  <a:lnTo>
                    <a:pt x="65" y="113"/>
                  </a:lnTo>
                  <a:lnTo>
                    <a:pt x="59" y="119"/>
                  </a:lnTo>
                  <a:lnTo>
                    <a:pt x="53" y="125"/>
                  </a:lnTo>
                  <a:lnTo>
                    <a:pt x="47" y="131"/>
                  </a:lnTo>
                  <a:lnTo>
                    <a:pt x="47" y="137"/>
                  </a:lnTo>
                  <a:lnTo>
                    <a:pt x="47" y="143"/>
                  </a:lnTo>
                  <a:lnTo>
                    <a:pt x="47" y="149"/>
                  </a:lnTo>
                  <a:lnTo>
                    <a:pt x="47" y="155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024" name="Freeform 255"/>
            <p:cNvSpPr>
              <a:spLocks/>
            </p:cNvSpPr>
            <p:nvPr/>
          </p:nvSpPr>
          <p:spPr bwMode="auto">
            <a:xfrm>
              <a:off x="4976" y="2049"/>
              <a:ext cx="126" cy="149"/>
            </a:xfrm>
            <a:custGeom>
              <a:avLst/>
              <a:gdLst>
                <a:gd name="T0" fmla="*/ 126 w 126"/>
                <a:gd name="T1" fmla="*/ 6 h 149"/>
                <a:gd name="T2" fmla="*/ 120 w 126"/>
                <a:gd name="T3" fmla="*/ 12 h 149"/>
                <a:gd name="T4" fmla="*/ 114 w 126"/>
                <a:gd name="T5" fmla="*/ 24 h 149"/>
                <a:gd name="T6" fmla="*/ 108 w 126"/>
                <a:gd name="T7" fmla="*/ 36 h 149"/>
                <a:gd name="T8" fmla="*/ 102 w 126"/>
                <a:gd name="T9" fmla="*/ 42 h 149"/>
                <a:gd name="T10" fmla="*/ 102 w 126"/>
                <a:gd name="T11" fmla="*/ 48 h 149"/>
                <a:gd name="T12" fmla="*/ 96 w 126"/>
                <a:gd name="T13" fmla="*/ 60 h 149"/>
                <a:gd name="T14" fmla="*/ 90 w 126"/>
                <a:gd name="T15" fmla="*/ 66 h 149"/>
                <a:gd name="T16" fmla="*/ 90 w 126"/>
                <a:gd name="T17" fmla="*/ 72 h 149"/>
                <a:gd name="T18" fmla="*/ 96 w 126"/>
                <a:gd name="T19" fmla="*/ 84 h 149"/>
                <a:gd name="T20" fmla="*/ 96 w 126"/>
                <a:gd name="T21" fmla="*/ 90 h 149"/>
                <a:gd name="T22" fmla="*/ 96 w 126"/>
                <a:gd name="T23" fmla="*/ 90 h 149"/>
                <a:gd name="T24" fmla="*/ 90 w 126"/>
                <a:gd name="T25" fmla="*/ 84 h 149"/>
                <a:gd name="T26" fmla="*/ 84 w 126"/>
                <a:gd name="T27" fmla="*/ 78 h 149"/>
                <a:gd name="T28" fmla="*/ 78 w 126"/>
                <a:gd name="T29" fmla="*/ 84 h 149"/>
                <a:gd name="T30" fmla="*/ 66 w 126"/>
                <a:gd name="T31" fmla="*/ 90 h 149"/>
                <a:gd name="T32" fmla="*/ 60 w 126"/>
                <a:gd name="T33" fmla="*/ 102 h 149"/>
                <a:gd name="T34" fmla="*/ 54 w 126"/>
                <a:gd name="T35" fmla="*/ 108 h 149"/>
                <a:gd name="T36" fmla="*/ 48 w 126"/>
                <a:gd name="T37" fmla="*/ 113 h 149"/>
                <a:gd name="T38" fmla="*/ 54 w 126"/>
                <a:gd name="T39" fmla="*/ 131 h 149"/>
                <a:gd name="T40" fmla="*/ 60 w 126"/>
                <a:gd name="T41" fmla="*/ 143 h 149"/>
                <a:gd name="T42" fmla="*/ 60 w 126"/>
                <a:gd name="T43" fmla="*/ 149 h 149"/>
                <a:gd name="T44" fmla="*/ 54 w 126"/>
                <a:gd name="T45" fmla="*/ 137 h 149"/>
                <a:gd name="T46" fmla="*/ 48 w 126"/>
                <a:gd name="T47" fmla="*/ 119 h 149"/>
                <a:gd name="T48" fmla="*/ 42 w 126"/>
                <a:gd name="T49" fmla="*/ 119 h 149"/>
                <a:gd name="T50" fmla="*/ 36 w 126"/>
                <a:gd name="T51" fmla="*/ 131 h 149"/>
                <a:gd name="T52" fmla="*/ 30 w 126"/>
                <a:gd name="T53" fmla="*/ 137 h 149"/>
                <a:gd name="T54" fmla="*/ 24 w 126"/>
                <a:gd name="T55" fmla="*/ 149 h 149"/>
                <a:gd name="T56" fmla="*/ 12 w 126"/>
                <a:gd name="T57" fmla="*/ 149 h 149"/>
                <a:gd name="T58" fmla="*/ 18 w 126"/>
                <a:gd name="T59" fmla="*/ 149 h 149"/>
                <a:gd name="T60" fmla="*/ 18 w 126"/>
                <a:gd name="T61" fmla="*/ 143 h 149"/>
                <a:gd name="T62" fmla="*/ 24 w 126"/>
                <a:gd name="T63" fmla="*/ 131 h 149"/>
                <a:gd name="T64" fmla="*/ 36 w 126"/>
                <a:gd name="T65" fmla="*/ 119 h 149"/>
                <a:gd name="T66" fmla="*/ 42 w 126"/>
                <a:gd name="T67" fmla="*/ 108 h 149"/>
                <a:gd name="T68" fmla="*/ 36 w 126"/>
                <a:gd name="T69" fmla="*/ 108 h 149"/>
                <a:gd name="T70" fmla="*/ 24 w 126"/>
                <a:gd name="T71" fmla="*/ 113 h 149"/>
                <a:gd name="T72" fmla="*/ 18 w 126"/>
                <a:gd name="T73" fmla="*/ 113 h 149"/>
                <a:gd name="T74" fmla="*/ 12 w 126"/>
                <a:gd name="T75" fmla="*/ 113 h 149"/>
                <a:gd name="T76" fmla="*/ 6 w 126"/>
                <a:gd name="T77" fmla="*/ 119 h 149"/>
                <a:gd name="T78" fmla="*/ 0 w 126"/>
                <a:gd name="T79" fmla="*/ 119 h 149"/>
                <a:gd name="T80" fmla="*/ 6 w 126"/>
                <a:gd name="T81" fmla="*/ 113 h 149"/>
                <a:gd name="T82" fmla="*/ 18 w 126"/>
                <a:gd name="T83" fmla="*/ 108 h 149"/>
                <a:gd name="T84" fmla="*/ 30 w 126"/>
                <a:gd name="T85" fmla="*/ 102 h 149"/>
                <a:gd name="T86" fmla="*/ 42 w 126"/>
                <a:gd name="T87" fmla="*/ 102 h 149"/>
                <a:gd name="T88" fmla="*/ 48 w 126"/>
                <a:gd name="T89" fmla="*/ 102 h 149"/>
                <a:gd name="T90" fmla="*/ 54 w 126"/>
                <a:gd name="T91" fmla="*/ 96 h 149"/>
                <a:gd name="T92" fmla="*/ 60 w 126"/>
                <a:gd name="T93" fmla="*/ 90 h 149"/>
                <a:gd name="T94" fmla="*/ 66 w 126"/>
                <a:gd name="T95" fmla="*/ 84 h 149"/>
                <a:gd name="T96" fmla="*/ 66 w 126"/>
                <a:gd name="T97" fmla="*/ 78 h 149"/>
                <a:gd name="T98" fmla="*/ 60 w 126"/>
                <a:gd name="T99" fmla="*/ 78 h 149"/>
                <a:gd name="T100" fmla="*/ 60 w 126"/>
                <a:gd name="T101" fmla="*/ 78 h 149"/>
                <a:gd name="T102" fmla="*/ 66 w 126"/>
                <a:gd name="T103" fmla="*/ 72 h 149"/>
                <a:gd name="T104" fmla="*/ 72 w 126"/>
                <a:gd name="T105" fmla="*/ 72 h 149"/>
                <a:gd name="T106" fmla="*/ 72 w 126"/>
                <a:gd name="T107" fmla="*/ 72 h 149"/>
                <a:gd name="T108" fmla="*/ 78 w 126"/>
                <a:gd name="T109" fmla="*/ 66 h 149"/>
                <a:gd name="T110" fmla="*/ 84 w 126"/>
                <a:gd name="T111" fmla="*/ 54 h 149"/>
                <a:gd name="T112" fmla="*/ 96 w 126"/>
                <a:gd name="T113" fmla="*/ 36 h 149"/>
                <a:gd name="T114" fmla="*/ 102 w 126"/>
                <a:gd name="T115" fmla="*/ 24 h 149"/>
                <a:gd name="T116" fmla="*/ 108 w 126"/>
                <a:gd name="T117" fmla="*/ 12 h 149"/>
                <a:gd name="T118" fmla="*/ 108 w 126"/>
                <a:gd name="T119" fmla="*/ 6 h 149"/>
                <a:gd name="T120" fmla="*/ 114 w 126"/>
                <a:gd name="T121" fmla="*/ 6 h 149"/>
                <a:gd name="T122" fmla="*/ 126 w 126"/>
                <a:gd name="T123" fmla="*/ 0 h 14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6"/>
                <a:gd name="T187" fmla="*/ 0 h 149"/>
                <a:gd name="T188" fmla="*/ 126 w 126"/>
                <a:gd name="T189" fmla="*/ 149 h 14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6" h="149">
                  <a:moveTo>
                    <a:pt x="126" y="0"/>
                  </a:moveTo>
                  <a:lnTo>
                    <a:pt x="126" y="6"/>
                  </a:lnTo>
                  <a:lnTo>
                    <a:pt x="120" y="6"/>
                  </a:lnTo>
                  <a:lnTo>
                    <a:pt x="120" y="12"/>
                  </a:lnTo>
                  <a:lnTo>
                    <a:pt x="114" y="18"/>
                  </a:lnTo>
                  <a:lnTo>
                    <a:pt x="114" y="24"/>
                  </a:lnTo>
                  <a:lnTo>
                    <a:pt x="108" y="30"/>
                  </a:lnTo>
                  <a:lnTo>
                    <a:pt x="108" y="36"/>
                  </a:lnTo>
                  <a:lnTo>
                    <a:pt x="102" y="42"/>
                  </a:lnTo>
                  <a:lnTo>
                    <a:pt x="102" y="48"/>
                  </a:lnTo>
                  <a:lnTo>
                    <a:pt x="96" y="54"/>
                  </a:lnTo>
                  <a:lnTo>
                    <a:pt x="96" y="60"/>
                  </a:lnTo>
                  <a:lnTo>
                    <a:pt x="90" y="66"/>
                  </a:lnTo>
                  <a:lnTo>
                    <a:pt x="90" y="72"/>
                  </a:lnTo>
                  <a:lnTo>
                    <a:pt x="96" y="78"/>
                  </a:lnTo>
                  <a:lnTo>
                    <a:pt x="96" y="84"/>
                  </a:lnTo>
                  <a:lnTo>
                    <a:pt x="96" y="90"/>
                  </a:lnTo>
                  <a:lnTo>
                    <a:pt x="96" y="84"/>
                  </a:lnTo>
                  <a:lnTo>
                    <a:pt x="90" y="84"/>
                  </a:lnTo>
                  <a:lnTo>
                    <a:pt x="90" y="78"/>
                  </a:lnTo>
                  <a:lnTo>
                    <a:pt x="84" y="78"/>
                  </a:lnTo>
                  <a:lnTo>
                    <a:pt x="78" y="84"/>
                  </a:lnTo>
                  <a:lnTo>
                    <a:pt x="72" y="84"/>
                  </a:lnTo>
                  <a:lnTo>
                    <a:pt x="66" y="90"/>
                  </a:lnTo>
                  <a:lnTo>
                    <a:pt x="66" y="96"/>
                  </a:lnTo>
                  <a:lnTo>
                    <a:pt x="60" y="102"/>
                  </a:lnTo>
                  <a:lnTo>
                    <a:pt x="54" y="102"/>
                  </a:lnTo>
                  <a:lnTo>
                    <a:pt x="54" y="108"/>
                  </a:lnTo>
                  <a:lnTo>
                    <a:pt x="48" y="108"/>
                  </a:lnTo>
                  <a:lnTo>
                    <a:pt x="48" y="113"/>
                  </a:lnTo>
                  <a:lnTo>
                    <a:pt x="48" y="125"/>
                  </a:lnTo>
                  <a:lnTo>
                    <a:pt x="54" y="131"/>
                  </a:lnTo>
                  <a:lnTo>
                    <a:pt x="54" y="143"/>
                  </a:lnTo>
                  <a:lnTo>
                    <a:pt x="60" y="143"/>
                  </a:lnTo>
                  <a:lnTo>
                    <a:pt x="60" y="149"/>
                  </a:lnTo>
                  <a:lnTo>
                    <a:pt x="54" y="143"/>
                  </a:lnTo>
                  <a:lnTo>
                    <a:pt x="54" y="137"/>
                  </a:lnTo>
                  <a:lnTo>
                    <a:pt x="48" y="131"/>
                  </a:lnTo>
                  <a:lnTo>
                    <a:pt x="48" y="119"/>
                  </a:lnTo>
                  <a:lnTo>
                    <a:pt x="48" y="113"/>
                  </a:lnTo>
                  <a:lnTo>
                    <a:pt x="42" y="119"/>
                  </a:lnTo>
                  <a:lnTo>
                    <a:pt x="42" y="125"/>
                  </a:lnTo>
                  <a:lnTo>
                    <a:pt x="36" y="131"/>
                  </a:lnTo>
                  <a:lnTo>
                    <a:pt x="30" y="131"/>
                  </a:lnTo>
                  <a:lnTo>
                    <a:pt x="30" y="137"/>
                  </a:lnTo>
                  <a:lnTo>
                    <a:pt x="24" y="143"/>
                  </a:lnTo>
                  <a:lnTo>
                    <a:pt x="24" y="149"/>
                  </a:lnTo>
                  <a:lnTo>
                    <a:pt x="18" y="149"/>
                  </a:lnTo>
                  <a:lnTo>
                    <a:pt x="12" y="149"/>
                  </a:lnTo>
                  <a:lnTo>
                    <a:pt x="18" y="149"/>
                  </a:lnTo>
                  <a:lnTo>
                    <a:pt x="18" y="143"/>
                  </a:lnTo>
                  <a:lnTo>
                    <a:pt x="24" y="137"/>
                  </a:lnTo>
                  <a:lnTo>
                    <a:pt x="24" y="131"/>
                  </a:lnTo>
                  <a:lnTo>
                    <a:pt x="30" y="125"/>
                  </a:lnTo>
                  <a:lnTo>
                    <a:pt x="36" y="119"/>
                  </a:lnTo>
                  <a:lnTo>
                    <a:pt x="36" y="113"/>
                  </a:lnTo>
                  <a:lnTo>
                    <a:pt x="42" y="108"/>
                  </a:lnTo>
                  <a:lnTo>
                    <a:pt x="36" y="108"/>
                  </a:lnTo>
                  <a:lnTo>
                    <a:pt x="30" y="108"/>
                  </a:lnTo>
                  <a:lnTo>
                    <a:pt x="24" y="113"/>
                  </a:lnTo>
                  <a:lnTo>
                    <a:pt x="18" y="113"/>
                  </a:lnTo>
                  <a:lnTo>
                    <a:pt x="12" y="113"/>
                  </a:lnTo>
                  <a:lnTo>
                    <a:pt x="6" y="119"/>
                  </a:lnTo>
                  <a:lnTo>
                    <a:pt x="0" y="119"/>
                  </a:lnTo>
                  <a:lnTo>
                    <a:pt x="0" y="113"/>
                  </a:lnTo>
                  <a:lnTo>
                    <a:pt x="6" y="113"/>
                  </a:lnTo>
                  <a:lnTo>
                    <a:pt x="12" y="113"/>
                  </a:lnTo>
                  <a:lnTo>
                    <a:pt x="18" y="108"/>
                  </a:lnTo>
                  <a:lnTo>
                    <a:pt x="24" y="108"/>
                  </a:lnTo>
                  <a:lnTo>
                    <a:pt x="30" y="102"/>
                  </a:lnTo>
                  <a:lnTo>
                    <a:pt x="36" y="102"/>
                  </a:lnTo>
                  <a:lnTo>
                    <a:pt x="42" y="102"/>
                  </a:lnTo>
                  <a:lnTo>
                    <a:pt x="48" y="102"/>
                  </a:lnTo>
                  <a:lnTo>
                    <a:pt x="54" y="96"/>
                  </a:lnTo>
                  <a:lnTo>
                    <a:pt x="60" y="90"/>
                  </a:lnTo>
                  <a:lnTo>
                    <a:pt x="66" y="84"/>
                  </a:lnTo>
                  <a:lnTo>
                    <a:pt x="66" y="78"/>
                  </a:lnTo>
                  <a:lnTo>
                    <a:pt x="60" y="78"/>
                  </a:lnTo>
                  <a:lnTo>
                    <a:pt x="66" y="72"/>
                  </a:lnTo>
                  <a:lnTo>
                    <a:pt x="72" y="72"/>
                  </a:lnTo>
                  <a:lnTo>
                    <a:pt x="78" y="66"/>
                  </a:lnTo>
                  <a:lnTo>
                    <a:pt x="78" y="60"/>
                  </a:lnTo>
                  <a:lnTo>
                    <a:pt x="84" y="54"/>
                  </a:lnTo>
                  <a:lnTo>
                    <a:pt x="90" y="48"/>
                  </a:lnTo>
                  <a:lnTo>
                    <a:pt x="96" y="36"/>
                  </a:lnTo>
                  <a:lnTo>
                    <a:pt x="102" y="30"/>
                  </a:lnTo>
                  <a:lnTo>
                    <a:pt x="102" y="24"/>
                  </a:lnTo>
                  <a:lnTo>
                    <a:pt x="102" y="18"/>
                  </a:lnTo>
                  <a:lnTo>
                    <a:pt x="108" y="12"/>
                  </a:lnTo>
                  <a:lnTo>
                    <a:pt x="108" y="6"/>
                  </a:lnTo>
                  <a:lnTo>
                    <a:pt x="114" y="6"/>
                  </a:lnTo>
                  <a:lnTo>
                    <a:pt x="120" y="0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025" name="Freeform 256"/>
            <p:cNvSpPr>
              <a:spLocks/>
            </p:cNvSpPr>
            <p:nvPr/>
          </p:nvSpPr>
          <p:spPr bwMode="auto">
            <a:xfrm>
              <a:off x="5209" y="1846"/>
              <a:ext cx="72" cy="119"/>
            </a:xfrm>
            <a:custGeom>
              <a:avLst/>
              <a:gdLst>
                <a:gd name="T0" fmla="*/ 18 w 72"/>
                <a:gd name="T1" fmla="*/ 113 h 119"/>
                <a:gd name="T2" fmla="*/ 30 w 72"/>
                <a:gd name="T3" fmla="*/ 101 h 119"/>
                <a:gd name="T4" fmla="*/ 36 w 72"/>
                <a:gd name="T5" fmla="*/ 95 h 119"/>
                <a:gd name="T6" fmla="*/ 48 w 72"/>
                <a:gd name="T7" fmla="*/ 95 h 119"/>
                <a:gd name="T8" fmla="*/ 60 w 72"/>
                <a:gd name="T9" fmla="*/ 89 h 119"/>
                <a:gd name="T10" fmla="*/ 66 w 72"/>
                <a:gd name="T11" fmla="*/ 83 h 119"/>
                <a:gd name="T12" fmla="*/ 72 w 72"/>
                <a:gd name="T13" fmla="*/ 83 h 119"/>
                <a:gd name="T14" fmla="*/ 72 w 72"/>
                <a:gd name="T15" fmla="*/ 77 h 119"/>
                <a:gd name="T16" fmla="*/ 66 w 72"/>
                <a:gd name="T17" fmla="*/ 83 h 119"/>
                <a:gd name="T18" fmla="*/ 60 w 72"/>
                <a:gd name="T19" fmla="*/ 83 h 119"/>
                <a:gd name="T20" fmla="*/ 48 w 72"/>
                <a:gd name="T21" fmla="*/ 89 h 119"/>
                <a:gd name="T22" fmla="*/ 36 w 72"/>
                <a:gd name="T23" fmla="*/ 95 h 119"/>
                <a:gd name="T24" fmla="*/ 36 w 72"/>
                <a:gd name="T25" fmla="*/ 89 h 119"/>
                <a:gd name="T26" fmla="*/ 42 w 72"/>
                <a:gd name="T27" fmla="*/ 71 h 119"/>
                <a:gd name="T28" fmla="*/ 48 w 72"/>
                <a:gd name="T29" fmla="*/ 65 h 119"/>
                <a:gd name="T30" fmla="*/ 54 w 72"/>
                <a:gd name="T31" fmla="*/ 59 h 119"/>
                <a:gd name="T32" fmla="*/ 66 w 72"/>
                <a:gd name="T33" fmla="*/ 47 h 119"/>
                <a:gd name="T34" fmla="*/ 72 w 72"/>
                <a:gd name="T35" fmla="*/ 41 h 119"/>
                <a:gd name="T36" fmla="*/ 72 w 72"/>
                <a:gd name="T37" fmla="*/ 35 h 119"/>
                <a:gd name="T38" fmla="*/ 72 w 72"/>
                <a:gd name="T39" fmla="*/ 35 h 119"/>
                <a:gd name="T40" fmla="*/ 66 w 72"/>
                <a:gd name="T41" fmla="*/ 41 h 119"/>
                <a:gd name="T42" fmla="*/ 60 w 72"/>
                <a:gd name="T43" fmla="*/ 47 h 119"/>
                <a:gd name="T44" fmla="*/ 54 w 72"/>
                <a:gd name="T45" fmla="*/ 53 h 119"/>
                <a:gd name="T46" fmla="*/ 48 w 72"/>
                <a:gd name="T47" fmla="*/ 59 h 119"/>
                <a:gd name="T48" fmla="*/ 42 w 72"/>
                <a:gd name="T49" fmla="*/ 47 h 119"/>
                <a:gd name="T50" fmla="*/ 48 w 72"/>
                <a:gd name="T51" fmla="*/ 12 h 119"/>
                <a:gd name="T52" fmla="*/ 42 w 72"/>
                <a:gd name="T53" fmla="*/ 0 h 119"/>
                <a:gd name="T54" fmla="*/ 42 w 72"/>
                <a:gd name="T55" fmla="*/ 0 h 119"/>
                <a:gd name="T56" fmla="*/ 42 w 72"/>
                <a:gd name="T57" fmla="*/ 18 h 119"/>
                <a:gd name="T58" fmla="*/ 36 w 72"/>
                <a:gd name="T59" fmla="*/ 53 h 119"/>
                <a:gd name="T60" fmla="*/ 36 w 72"/>
                <a:gd name="T61" fmla="*/ 65 h 119"/>
                <a:gd name="T62" fmla="*/ 36 w 72"/>
                <a:gd name="T63" fmla="*/ 59 h 119"/>
                <a:gd name="T64" fmla="*/ 30 w 72"/>
                <a:gd name="T65" fmla="*/ 53 h 119"/>
                <a:gd name="T66" fmla="*/ 30 w 72"/>
                <a:gd name="T67" fmla="*/ 47 h 119"/>
                <a:gd name="T68" fmla="*/ 18 w 72"/>
                <a:gd name="T69" fmla="*/ 35 h 119"/>
                <a:gd name="T70" fmla="*/ 12 w 72"/>
                <a:gd name="T71" fmla="*/ 29 h 119"/>
                <a:gd name="T72" fmla="*/ 6 w 72"/>
                <a:gd name="T73" fmla="*/ 29 h 119"/>
                <a:gd name="T74" fmla="*/ 12 w 72"/>
                <a:gd name="T75" fmla="*/ 35 h 119"/>
                <a:gd name="T76" fmla="*/ 18 w 72"/>
                <a:gd name="T77" fmla="*/ 41 h 119"/>
                <a:gd name="T78" fmla="*/ 30 w 72"/>
                <a:gd name="T79" fmla="*/ 59 h 119"/>
                <a:gd name="T80" fmla="*/ 30 w 72"/>
                <a:gd name="T81" fmla="*/ 71 h 119"/>
                <a:gd name="T82" fmla="*/ 30 w 72"/>
                <a:gd name="T83" fmla="*/ 89 h 119"/>
                <a:gd name="T84" fmla="*/ 24 w 72"/>
                <a:gd name="T85" fmla="*/ 89 h 119"/>
                <a:gd name="T86" fmla="*/ 24 w 72"/>
                <a:gd name="T87" fmla="*/ 89 h 119"/>
                <a:gd name="T88" fmla="*/ 18 w 72"/>
                <a:gd name="T89" fmla="*/ 83 h 119"/>
                <a:gd name="T90" fmla="*/ 12 w 72"/>
                <a:gd name="T91" fmla="*/ 77 h 119"/>
                <a:gd name="T92" fmla="*/ 6 w 72"/>
                <a:gd name="T93" fmla="*/ 71 h 119"/>
                <a:gd name="T94" fmla="*/ 0 w 72"/>
                <a:gd name="T95" fmla="*/ 65 h 119"/>
                <a:gd name="T96" fmla="*/ 0 w 72"/>
                <a:gd name="T97" fmla="*/ 65 h 119"/>
                <a:gd name="T98" fmla="*/ 6 w 72"/>
                <a:gd name="T99" fmla="*/ 71 h 119"/>
                <a:gd name="T100" fmla="*/ 12 w 72"/>
                <a:gd name="T101" fmla="*/ 83 h 119"/>
                <a:gd name="T102" fmla="*/ 18 w 72"/>
                <a:gd name="T103" fmla="*/ 89 h 119"/>
                <a:gd name="T104" fmla="*/ 18 w 72"/>
                <a:gd name="T105" fmla="*/ 95 h 119"/>
                <a:gd name="T106" fmla="*/ 18 w 72"/>
                <a:gd name="T107" fmla="*/ 107 h 119"/>
                <a:gd name="T108" fmla="*/ 12 w 72"/>
                <a:gd name="T109" fmla="*/ 119 h 119"/>
                <a:gd name="T110" fmla="*/ 12 w 72"/>
                <a:gd name="T111" fmla="*/ 119 h 11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119"/>
                <a:gd name="T170" fmla="*/ 72 w 72"/>
                <a:gd name="T171" fmla="*/ 119 h 11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119">
                  <a:moveTo>
                    <a:pt x="18" y="119"/>
                  </a:moveTo>
                  <a:lnTo>
                    <a:pt x="18" y="113"/>
                  </a:lnTo>
                  <a:lnTo>
                    <a:pt x="24" y="107"/>
                  </a:lnTo>
                  <a:lnTo>
                    <a:pt x="30" y="101"/>
                  </a:lnTo>
                  <a:lnTo>
                    <a:pt x="30" y="95"/>
                  </a:lnTo>
                  <a:lnTo>
                    <a:pt x="36" y="95"/>
                  </a:lnTo>
                  <a:lnTo>
                    <a:pt x="42" y="95"/>
                  </a:lnTo>
                  <a:lnTo>
                    <a:pt x="48" y="95"/>
                  </a:lnTo>
                  <a:lnTo>
                    <a:pt x="54" y="95"/>
                  </a:lnTo>
                  <a:lnTo>
                    <a:pt x="60" y="89"/>
                  </a:lnTo>
                  <a:lnTo>
                    <a:pt x="66" y="89"/>
                  </a:lnTo>
                  <a:lnTo>
                    <a:pt x="66" y="83"/>
                  </a:lnTo>
                  <a:lnTo>
                    <a:pt x="72" y="83"/>
                  </a:lnTo>
                  <a:lnTo>
                    <a:pt x="72" y="77"/>
                  </a:lnTo>
                  <a:lnTo>
                    <a:pt x="66" y="83"/>
                  </a:lnTo>
                  <a:lnTo>
                    <a:pt x="60" y="83"/>
                  </a:lnTo>
                  <a:lnTo>
                    <a:pt x="54" y="89"/>
                  </a:lnTo>
                  <a:lnTo>
                    <a:pt x="48" y="89"/>
                  </a:lnTo>
                  <a:lnTo>
                    <a:pt x="42" y="89"/>
                  </a:lnTo>
                  <a:lnTo>
                    <a:pt x="36" y="95"/>
                  </a:lnTo>
                  <a:lnTo>
                    <a:pt x="36" y="89"/>
                  </a:lnTo>
                  <a:lnTo>
                    <a:pt x="36" y="77"/>
                  </a:lnTo>
                  <a:lnTo>
                    <a:pt x="42" y="71"/>
                  </a:lnTo>
                  <a:lnTo>
                    <a:pt x="42" y="65"/>
                  </a:lnTo>
                  <a:lnTo>
                    <a:pt x="48" y="65"/>
                  </a:lnTo>
                  <a:lnTo>
                    <a:pt x="48" y="59"/>
                  </a:lnTo>
                  <a:lnTo>
                    <a:pt x="54" y="59"/>
                  </a:lnTo>
                  <a:lnTo>
                    <a:pt x="60" y="53"/>
                  </a:lnTo>
                  <a:lnTo>
                    <a:pt x="66" y="47"/>
                  </a:lnTo>
                  <a:lnTo>
                    <a:pt x="72" y="41"/>
                  </a:lnTo>
                  <a:lnTo>
                    <a:pt x="72" y="35"/>
                  </a:lnTo>
                  <a:lnTo>
                    <a:pt x="72" y="41"/>
                  </a:lnTo>
                  <a:lnTo>
                    <a:pt x="66" y="41"/>
                  </a:lnTo>
                  <a:lnTo>
                    <a:pt x="60" y="47"/>
                  </a:lnTo>
                  <a:lnTo>
                    <a:pt x="54" y="53"/>
                  </a:lnTo>
                  <a:lnTo>
                    <a:pt x="48" y="53"/>
                  </a:lnTo>
                  <a:lnTo>
                    <a:pt x="48" y="59"/>
                  </a:lnTo>
                  <a:lnTo>
                    <a:pt x="42" y="59"/>
                  </a:lnTo>
                  <a:lnTo>
                    <a:pt x="42" y="47"/>
                  </a:lnTo>
                  <a:lnTo>
                    <a:pt x="42" y="29"/>
                  </a:lnTo>
                  <a:lnTo>
                    <a:pt x="48" y="12"/>
                  </a:lnTo>
                  <a:lnTo>
                    <a:pt x="42" y="6"/>
                  </a:lnTo>
                  <a:lnTo>
                    <a:pt x="42" y="0"/>
                  </a:lnTo>
                  <a:lnTo>
                    <a:pt x="42" y="6"/>
                  </a:lnTo>
                  <a:lnTo>
                    <a:pt x="42" y="18"/>
                  </a:lnTo>
                  <a:lnTo>
                    <a:pt x="42" y="35"/>
                  </a:lnTo>
                  <a:lnTo>
                    <a:pt x="36" y="53"/>
                  </a:lnTo>
                  <a:lnTo>
                    <a:pt x="36" y="65"/>
                  </a:lnTo>
                  <a:lnTo>
                    <a:pt x="36" y="59"/>
                  </a:lnTo>
                  <a:lnTo>
                    <a:pt x="30" y="59"/>
                  </a:lnTo>
                  <a:lnTo>
                    <a:pt x="30" y="53"/>
                  </a:lnTo>
                  <a:lnTo>
                    <a:pt x="30" y="47"/>
                  </a:lnTo>
                  <a:lnTo>
                    <a:pt x="24" y="41"/>
                  </a:lnTo>
                  <a:lnTo>
                    <a:pt x="18" y="35"/>
                  </a:lnTo>
                  <a:lnTo>
                    <a:pt x="12" y="29"/>
                  </a:lnTo>
                  <a:lnTo>
                    <a:pt x="6" y="29"/>
                  </a:lnTo>
                  <a:lnTo>
                    <a:pt x="12" y="29"/>
                  </a:lnTo>
                  <a:lnTo>
                    <a:pt x="12" y="35"/>
                  </a:lnTo>
                  <a:lnTo>
                    <a:pt x="18" y="41"/>
                  </a:lnTo>
                  <a:lnTo>
                    <a:pt x="24" y="53"/>
                  </a:lnTo>
                  <a:lnTo>
                    <a:pt x="30" y="59"/>
                  </a:lnTo>
                  <a:lnTo>
                    <a:pt x="30" y="65"/>
                  </a:lnTo>
                  <a:lnTo>
                    <a:pt x="30" y="71"/>
                  </a:lnTo>
                  <a:lnTo>
                    <a:pt x="30" y="77"/>
                  </a:lnTo>
                  <a:lnTo>
                    <a:pt x="30" y="89"/>
                  </a:lnTo>
                  <a:lnTo>
                    <a:pt x="24" y="89"/>
                  </a:lnTo>
                  <a:lnTo>
                    <a:pt x="18" y="89"/>
                  </a:lnTo>
                  <a:lnTo>
                    <a:pt x="18" y="83"/>
                  </a:lnTo>
                  <a:lnTo>
                    <a:pt x="12" y="77"/>
                  </a:lnTo>
                  <a:lnTo>
                    <a:pt x="6" y="71"/>
                  </a:lnTo>
                  <a:lnTo>
                    <a:pt x="0" y="65"/>
                  </a:lnTo>
                  <a:lnTo>
                    <a:pt x="6" y="71"/>
                  </a:lnTo>
                  <a:lnTo>
                    <a:pt x="6" y="77"/>
                  </a:lnTo>
                  <a:lnTo>
                    <a:pt x="12" y="83"/>
                  </a:lnTo>
                  <a:lnTo>
                    <a:pt x="12" y="89"/>
                  </a:lnTo>
                  <a:lnTo>
                    <a:pt x="18" y="89"/>
                  </a:lnTo>
                  <a:lnTo>
                    <a:pt x="18" y="95"/>
                  </a:lnTo>
                  <a:lnTo>
                    <a:pt x="18" y="101"/>
                  </a:lnTo>
                  <a:lnTo>
                    <a:pt x="18" y="107"/>
                  </a:lnTo>
                  <a:lnTo>
                    <a:pt x="12" y="113"/>
                  </a:lnTo>
                  <a:lnTo>
                    <a:pt x="12" y="119"/>
                  </a:lnTo>
                  <a:lnTo>
                    <a:pt x="18" y="119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026" name="Freeform 257"/>
            <p:cNvSpPr>
              <a:spLocks/>
            </p:cNvSpPr>
            <p:nvPr/>
          </p:nvSpPr>
          <p:spPr bwMode="auto">
            <a:xfrm>
              <a:off x="4875" y="1881"/>
              <a:ext cx="143" cy="114"/>
            </a:xfrm>
            <a:custGeom>
              <a:avLst/>
              <a:gdLst>
                <a:gd name="T0" fmla="*/ 137 w 143"/>
                <a:gd name="T1" fmla="*/ 102 h 114"/>
                <a:gd name="T2" fmla="*/ 125 w 143"/>
                <a:gd name="T3" fmla="*/ 96 h 114"/>
                <a:gd name="T4" fmla="*/ 119 w 143"/>
                <a:gd name="T5" fmla="*/ 96 h 114"/>
                <a:gd name="T6" fmla="*/ 113 w 143"/>
                <a:gd name="T7" fmla="*/ 90 h 114"/>
                <a:gd name="T8" fmla="*/ 113 w 143"/>
                <a:gd name="T9" fmla="*/ 66 h 114"/>
                <a:gd name="T10" fmla="*/ 113 w 143"/>
                <a:gd name="T11" fmla="*/ 42 h 114"/>
                <a:gd name="T12" fmla="*/ 113 w 143"/>
                <a:gd name="T13" fmla="*/ 48 h 114"/>
                <a:gd name="T14" fmla="*/ 107 w 143"/>
                <a:gd name="T15" fmla="*/ 78 h 114"/>
                <a:gd name="T16" fmla="*/ 101 w 143"/>
                <a:gd name="T17" fmla="*/ 78 h 114"/>
                <a:gd name="T18" fmla="*/ 89 w 143"/>
                <a:gd name="T19" fmla="*/ 66 h 114"/>
                <a:gd name="T20" fmla="*/ 77 w 143"/>
                <a:gd name="T21" fmla="*/ 60 h 114"/>
                <a:gd name="T22" fmla="*/ 77 w 143"/>
                <a:gd name="T23" fmla="*/ 12 h 114"/>
                <a:gd name="T24" fmla="*/ 71 w 143"/>
                <a:gd name="T25" fmla="*/ 0 h 114"/>
                <a:gd name="T26" fmla="*/ 71 w 143"/>
                <a:gd name="T27" fmla="*/ 18 h 114"/>
                <a:gd name="T28" fmla="*/ 71 w 143"/>
                <a:gd name="T29" fmla="*/ 54 h 114"/>
                <a:gd name="T30" fmla="*/ 47 w 143"/>
                <a:gd name="T31" fmla="*/ 36 h 114"/>
                <a:gd name="T32" fmla="*/ 18 w 143"/>
                <a:gd name="T33" fmla="*/ 18 h 114"/>
                <a:gd name="T34" fmla="*/ 6 w 143"/>
                <a:gd name="T35" fmla="*/ 6 h 114"/>
                <a:gd name="T36" fmla="*/ 12 w 143"/>
                <a:gd name="T37" fmla="*/ 12 h 114"/>
                <a:gd name="T38" fmla="*/ 30 w 143"/>
                <a:gd name="T39" fmla="*/ 30 h 114"/>
                <a:gd name="T40" fmla="*/ 59 w 143"/>
                <a:gd name="T41" fmla="*/ 54 h 114"/>
                <a:gd name="T42" fmla="*/ 71 w 143"/>
                <a:gd name="T43" fmla="*/ 60 h 114"/>
                <a:gd name="T44" fmla="*/ 65 w 143"/>
                <a:gd name="T45" fmla="*/ 60 h 114"/>
                <a:gd name="T46" fmla="*/ 41 w 143"/>
                <a:gd name="T47" fmla="*/ 66 h 114"/>
                <a:gd name="T48" fmla="*/ 18 w 143"/>
                <a:gd name="T49" fmla="*/ 60 h 114"/>
                <a:gd name="T50" fmla="*/ 0 w 143"/>
                <a:gd name="T51" fmla="*/ 54 h 114"/>
                <a:gd name="T52" fmla="*/ 6 w 143"/>
                <a:gd name="T53" fmla="*/ 66 h 114"/>
                <a:gd name="T54" fmla="*/ 30 w 143"/>
                <a:gd name="T55" fmla="*/ 66 h 114"/>
                <a:gd name="T56" fmla="*/ 59 w 143"/>
                <a:gd name="T57" fmla="*/ 72 h 114"/>
                <a:gd name="T58" fmla="*/ 71 w 143"/>
                <a:gd name="T59" fmla="*/ 72 h 114"/>
                <a:gd name="T60" fmla="*/ 83 w 143"/>
                <a:gd name="T61" fmla="*/ 78 h 114"/>
                <a:gd name="T62" fmla="*/ 95 w 143"/>
                <a:gd name="T63" fmla="*/ 90 h 114"/>
                <a:gd name="T64" fmla="*/ 83 w 143"/>
                <a:gd name="T65" fmla="*/ 96 h 114"/>
                <a:gd name="T66" fmla="*/ 65 w 143"/>
                <a:gd name="T67" fmla="*/ 102 h 114"/>
                <a:gd name="T68" fmla="*/ 53 w 143"/>
                <a:gd name="T69" fmla="*/ 108 h 114"/>
                <a:gd name="T70" fmla="*/ 53 w 143"/>
                <a:gd name="T71" fmla="*/ 108 h 114"/>
                <a:gd name="T72" fmla="*/ 65 w 143"/>
                <a:gd name="T73" fmla="*/ 108 h 114"/>
                <a:gd name="T74" fmla="*/ 89 w 143"/>
                <a:gd name="T75" fmla="*/ 102 h 114"/>
                <a:gd name="T76" fmla="*/ 101 w 143"/>
                <a:gd name="T77" fmla="*/ 96 h 114"/>
                <a:gd name="T78" fmla="*/ 113 w 143"/>
                <a:gd name="T79" fmla="*/ 96 h 114"/>
                <a:gd name="T80" fmla="*/ 125 w 143"/>
                <a:gd name="T81" fmla="*/ 102 h 114"/>
                <a:gd name="T82" fmla="*/ 131 w 143"/>
                <a:gd name="T83" fmla="*/ 108 h 114"/>
                <a:gd name="T84" fmla="*/ 143 w 143"/>
                <a:gd name="T85" fmla="*/ 114 h 11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"/>
                <a:gd name="T130" fmla="*/ 0 h 114"/>
                <a:gd name="T131" fmla="*/ 143 w 143"/>
                <a:gd name="T132" fmla="*/ 114 h 11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" h="114">
                  <a:moveTo>
                    <a:pt x="143" y="114"/>
                  </a:moveTo>
                  <a:lnTo>
                    <a:pt x="137" y="108"/>
                  </a:lnTo>
                  <a:lnTo>
                    <a:pt x="137" y="102"/>
                  </a:lnTo>
                  <a:lnTo>
                    <a:pt x="131" y="102"/>
                  </a:lnTo>
                  <a:lnTo>
                    <a:pt x="131" y="96"/>
                  </a:lnTo>
                  <a:lnTo>
                    <a:pt x="125" y="96"/>
                  </a:lnTo>
                  <a:lnTo>
                    <a:pt x="119" y="96"/>
                  </a:lnTo>
                  <a:lnTo>
                    <a:pt x="119" y="90"/>
                  </a:lnTo>
                  <a:lnTo>
                    <a:pt x="113" y="90"/>
                  </a:lnTo>
                  <a:lnTo>
                    <a:pt x="113" y="84"/>
                  </a:lnTo>
                  <a:lnTo>
                    <a:pt x="113" y="78"/>
                  </a:lnTo>
                  <a:lnTo>
                    <a:pt x="113" y="66"/>
                  </a:lnTo>
                  <a:lnTo>
                    <a:pt x="113" y="54"/>
                  </a:lnTo>
                  <a:lnTo>
                    <a:pt x="113" y="48"/>
                  </a:lnTo>
                  <a:lnTo>
                    <a:pt x="113" y="42"/>
                  </a:lnTo>
                  <a:lnTo>
                    <a:pt x="113" y="48"/>
                  </a:lnTo>
                  <a:lnTo>
                    <a:pt x="113" y="54"/>
                  </a:lnTo>
                  <a:lnTo>
                    <a:pt x="107" y="66"/>
                  </a:lnTo>
                  <a:lnTo>
                    <a:pt x="107" y="78"/>
                  </a:lnTo>
                  <a:lnTo>
                    <a:pt x="107" y="84"/>
                  </a:lnTo>
                  <a:lnTo>
                    <a:pt x="101" y="84"/>
                  </a:lnTo>
                  <a:lnTo>
                    <a:pt x="101" y="78"/>
                  </a:lnTo>
                  <a:lnTo>
                    <a:pt x="95" y="78"/>
                  </a:lnTo>
                  <a:lnTo>
                    <a:pt x="95" y="72"/>
                  </a:lnTo>
                  <a:lnTo>
                    <a:pt x="89" y="66"/>
                  </a:lnTo>
                  <a:lnTo>
                    <a:pt x="83" y="66"/>
                  </a:lnTo>
                  <a:lnTo>
                    <a:pt x="83" y="60"/>
                  </a:lnTo>
                  <a:lnTo>
                    <a:pt x="77" y="60"/>
                  </a:lnTo>
                  <a:lnTo>
                    <a:pt x="83" y="48"/>
                  </a:lnTo>
                  <a:lnTo>
                    <a:pt x="77" y="30"/>
                  </a:lnTo>
                  <a:lnTo>
                    <a:pt x="77" y="12"/>
                  </a:lnTo>
                  <a:lnTo>
                    <a:pt x="71" y="0"/>
                  </a:lnTo>
                  <a:lnTo>
                    <a:pt x="71" y="6"/>
                  </a:lnTo>
                  <a:lnTo>
                    <a:pt x="71" y="12"/>
                  </a:lnTo>
                  <a:lnTo>
                    <a:pt x="71" y="18"/>
                  </a:lnTo>
                  <a:lnTo>
                    <a:pt x="77" y="30"/>
                  </a:lnTo>
                  <a:lnTo>
                    <a:pt x="77" y="48"/>
                  </a:lnTo>
                  <a:lnTo>
                    <a:pt x="71" y="54"/>
                  </a:lnTo>
                  <a:lnTo>
                    <a:pt x="65" y="48"/>
                  </a:lnTo>
                  <a:lnTo>
                    <a:pt x="59" y="42"/>
                  </a:lnTo>
                  <a:lnTo>
                    <a:pt x="47" y="36"/>
                  </a:lnTo>
                  <a:lnTo>
                    <a:pt x="41" y="30"/>
                  </a:lnTo>
                  <a:lnTo>
                    <a:pt x="30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30" y="30"/>
                  </a:lnTo>
                  <a:lnTo>
                    <a:pt x="41" y="36"/>
                  </a:lnTo>
                  <a:lnTo>
                    <a:pt x="53" y="48"/>
                  </a:lnTo>
                  <a:lnTo>
                    <a:pt x="59" y="54"/>
                  </a:lnTo>
                  <a:lnTo>
                    <a:pt x="65" y="54"/>
                  </a:lnTo>
                  <a:lnTo>
                    <a:pt x="71" y="60"/>
                  </a:lnTo>
                  <a:lnTo>
                    <a:pt x="65" y="60"/>
                  </a:lnTo>
                  <a:lnTo>
                    <a:pt x="59" y="66"/>
                  </a:lnTo>
                  <a:lnTo>
                    <a:pt x="53" y="66"/>
                  </a:lnTo>
                  <a:lnTo>
                    <a:pt x="41" y="66"/>
                  </a:lnTo>
                  <a:lnTo>
                    <a:pt x="36" y="66"/>
                  </a:lnTo>
                  <a:lnTo>
                    <a:pt x="24" y="66"/>
                  </a:lnTo>
                  <a:lnTo>
                    <a:pt x="18" y="60"/>
                  </a:lnTo>
                  <a:lnTo>
                    <a:pt x="12" y="60"/>
                  </a:lnTo>
                  <a:lnTo>
                    <a:pt x="6" y="60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8" y="66"/>
                  </a:lnTo>
                  <a:lnTo>
                    <a:pt x="30" y="66"/>
                  </a:lnTo>
                  <a:lnTo>
                    <a:pt x="41" y="66"/>
                  </a:lnTo>
                  <a:lnTo>
                    <a:pt x="47" y="66"/>
                  </a:lnTo>
                  <a:lnTo>
                    <a:pt x="59" y="72"/>
                  </a:lnTo>
                  <a:lnTo>
                    <a:pt x="65" y="72"/>
                  </a:lnTo>
                  <a:lnTo>
                    <a:pt x="71" y="72"/>
                  </a:lnTo>
                  <a:lnTo>
                    <a:pt x="77" y="72"/>
                  </a:lnTo>
                  <a:lnTo>
                    <a:pt x="77" y="78"/>
                  </a:lnTo>
                  <a:lnTo>
                    <a:pt x="83" y="78"/>
                  </a:lnTo>
                  <a:lnTo>
                    <a:pt x="89" y="84"/>
                  </a:lnTo>
                  <a:lnTo>
                    <a:pt x="95" y="90"/>
                  </a:lnTo>
                  <a:lnTo>
                    <a:pt x="89" y="90"/>
                  </a:lnTo>
                  <a:lnTo>
                    <a:pt x="83" y="96"/>
                  </a:lnTo>
                  <a:lnTo>
                    <a:pt x="77" y="96"/>
                  </a:lnTo>
                  <a:lnTo>
                    <a:pt x="71" y="102"/>
                  </a:lnTo>
                  <a:lnTo>
                    <a:pt x="65" y="102"/>
                  </a:lnTo>
                  <a:lnTo>
                    <a:pt x="59" y="108"/>
                  </a:lnTo>
                  <a:lnTo>
                    <a:pt x="53" y="108"/>
                  </a:lnTo>
                  <a:lnTo>
                    <a:pt x="47" y="108"/>
                  </a:lnTo>
                  <a:lnTo>
                    <a:pt x="53" y="108"/>
                  </a:lnTo>
                  <a:lnTo>
                    <a:pt x="59" y="108"/>
                  </a:lnTo>
                  <a:lnTo>
                    <a:pt x="65" y="108"/>
                  </a:lnTo>
                  <a:lnTo>
                    <a:pt x="77" y="108"/>
                  </a:lnTo>
                  <a:lnTo>
                    <a:pt x="83" y="102"/>
                  </a:lnTo>
                  <a:lnTo>
                    <a:pt x="89" y="102"/>
                  </a:lnTo>
                  <a:lnTo>
                    <a:pt x="95" y="102"/>
                  </a:lnTo>
                  <a:lnTo>
                    <a:pt x="95" y="96"/>
                  </a:lnTo>
                  <a:lnTo>
                    <a:pt x="101" y="96"/>
                  </a:lnTo>
                  <a:lnTo>
                    <a:pt x="107" y="96"/>
                  </a:lnTo>
                  <a:lnTo>
                    <a:pt x="113" y="96"/>
                  </a:lnTo>
                  <a:lnTo>
                    <a:pt x="113" y="102"/>
                  </a:lnTo>
                  <a:lnTo>
                    <a:pt x="119" y="102"/>
                  </a:lnTo>
                  <a:lnTo>
                    <a:pt x="125" y="102"/>
                  </a:lnTo>
                  <a:lnTo>
                    <a:pt x="125" y="108"/>
                  </a:lnTo>
                  <a:lnTo>
                    <a:pt x="131" y="108"/>
                  </a:lnTo>
                  <a:lnTo>
                    <a:pt x="137" y="108"/>
                  </a:lnTo>
                  <a:lnTo>
                    <a:pt x="137" y="114"/>
                  </a:lnTo>
                  <a:lnTo>
                    <a:pt x="143" y="114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</p:grpSp>
      <p:grpSp>
        <p:nvGrpSpPr>
          <p:cNvPr id="1029" name="Group 1290"/>
          <p:cNvGrpSpPr>
            <a:grpSpLocks/>
          </p:cNvGrpSpPr>
          <p:nvPr/>
        </p:nvGrpSpPr>
        <p:grpSpPr bwMode="auto">
          <a:xfrm>
            <a:off x="0" y="0"/>
            <a:ext cx="9144000" cy="6878638"/>
            <a:chOff x="0" y="0"/>
            <a:chExt cx="5760" cy="4333"/>
          </a:xfrm>
        </p:grpSpPr>
        <p:pic>
          <p:nvPicPr>
            <p:cNvPr id="1030" name="Picture 1291" descr="N3"/>
            <p:cNvPicPr>
              <a:picLocks noChangeAspect="1" noChangeArrowheads="1"/>
            </p:cNvPicPr>
            <p:nvPr/>
          </p:nvPicPr>
          <p:blipFill>
            <a:blip r:embed="rId6"/>
            <a:srcRect/>
            <a:stretch>
              <a:fillRect/>
            </a:stretch>
          </p:blipFill>
          <p:spPr bwMode="auto">
            <a:xfrm flipV="1">
              <a:off x="0" y="4214"/>
              <a:ext cx="5747" cy="1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31" name="Picture 1292" descr="N3"/>
            <p:cNvPicPr>
              <a:picLocks noChangeAspect="1" noChangeArrowheads="1"/>
            </p:cNvPicPr>
            <p:nvPr/>
          </p:nvPicPr>
          <p:blipFill>
            <a:blip r:embed="rId6"/>
            <a:srcRect/>
            <a:stretch>
              <a:fillRect/>
            </a:stretch>
          </p:blipFill>
          <p:spPr bwMode="auto">
            <a:xfrm rot="5400000" flipH="1" flipV="1">
              <a:off x="3562" y="2109"/>
              <a:ext cx="4283" cy="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32" name="Picture 1293" descr="N3"/>
            <p:cNvPicPr>
              <a:picLocks noChangeAspect="1" noChangeArrowheads="1"/>
            </p:cNvPicPr>
            <p:nvPr/>
          </p:nvPicPr>
          <p:blipFill>
            <a:blip r:embed="rId6"/>
            <a:srcRect/>
            <a:stretch>
              <a:fillRect/>
            </a:stretch>
          </p:blipFill>
          <p:spPr bwMode="auto">
            <a:xfrm rot="5400000" flipH="1" flipV="1">
              <a:off x="-2085" y="2122"/>
              <a:ext cx="4283" cy="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33" name="Picture 1294" descr="N3"/>
            <p:cNvPicPr>
              <a:picLocks noChangeAspect="1" noChangeArrowheads="1"/>
            </p:cNvPicPr>
            <p:nvPr/>
          </p:nvPicPr>
          <p:blipFill>
            <a:blip r:embed="rId6"/>
            <a:srcRect/>
            <a:stretch>
              <a:fillRect/>
            </a:stretch>
          </p:blipFill>
          <p:spPr bwMode="auto">
            <a:xfrm flipV="1">
              <a:off x="0" y="0"/>
              <a:ext cx="5747" cy="1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1034" name="AutoShape 1295"/>
          <p:cNvSpPr>
            <a:spLocks noChangeArrowheads="1"/>
          </p:cNvSpPr>
          <p:nvPr/>
        </p:nvSpPr>
        <p:spPr bwMode="auto">
          <a:xfrm>
            <a:off x="3670300" y="1225550"/>
            <a:ext cx="671513" cy="554038"/>
          </a:xfrm>
          <a:prstGeom prst="star32">
            <a:avLst>
              <a:gd name="adj" fmla="val 21352"/>
            </a:avLst>
          </a:prstGeom>
          <a:solidFill>
            <a:srgbClr val="FFFF00"/>
          </a:solidFill>
          <a:ln w="9525">
            <a:solidFill>
              <a:srgbClr val="FF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vi-VN"/>
          </a:p>
        </p:txBody>
      </p:sp>
      <p:sp>
        <p:nvSpPr>
          <p:cNvPr id="1035" name="AutoShape 1296"/>
          <p:cNvSpPr>
            <a:spLocks noChangeArrowheads="1"/>
          </p:cNvSpPr>
          <p:nvPr/>
        </p:nvSpPr>
        <p:spPr bwMode="auto">
          <a:xfrm>
            <a:off x="5076825" y="1239838"/>
            <a:ext cx="671513" cy="554037"/>
          </a:xfrm>
          <a:prstGeom prst="star32">
            <a:avLst>
              <a:gd name="adj" fmla="val 21352"/>
            </a:avLst>
          </a:prstGeom>
          <a:solidFill>
            <a:srgbClr val="FFFF00"/>
          </a:solidFill>
          <a:ln w="9525">
            <a:solidFill>
              <a:srgbClr val="FF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vi-VN"/>
          </a:p>
        </p:txBody>
      </p:sp>
      <p:sp>
        <p:nvSpPr>
          <p:cNvPr id="1036" name="AutoShape 1298"/>
          <p:cNvSpPr>
            <a:spLocks noChangeArrowheads="1"/>
          </p:cNvSpPr>
          <p:nvPr/>
        </p:nvSpPr>
        <p:spPr bwMode="auto">
          <a:xfrm>
            <a:off x="4327525" y="1301750"/>
            <a:ext cx="671513" cy="554038"/>
          </a:xfrm>
          <a:prstGeom prst="star32">
            <a:avLst>
              <a:gd name="adj" fmla="val 21352"/>
            </a:avLst>
          </a:prstGeom>
          <a:solidFill>
            <a:srgbClr val="FFFF00"/>
          </a:solidFill>
          <a:ln w="9525">
            <a:solidFill>
              <a:srgbClr val="FF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vi-VN"/>
          </a:p>
        </p:txBody>
      </p:sp>
      <p:sp>
        <p:nvSpPr>
          <p:cNvPr id="1037" name="Rectangle 1036"/>
          <p:cNvSpPr/>
          <p:nvPr/>
        </p:nvSpPr>
        <p:spPr>
          <a:xfrm>
            <a:off x="714348" y="1928802"/>
            <a:ext cx="8001056" cy="1214446"/>
          </a:xfrm>
          <a:prstGeom prst="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6600" b="1" dirty="0" smtClean="0">
                <a:solidFill>
                  <a:srgbClr val="FF0000"/>
                </a:solidFill>
              </a:rPr>
              <a:t>ỔN ĐỊNH TỔ CHỨC</a:t>
            </a:r>
            <a:endParaRPr lang="vi-VN" sz="6600" b="1" dirty="0">
              <a:solidFill>
                <a:srgbClr val="FF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2000" fill="hold"/>
                                        <p:tgtEl>
                                          <p:spTgt spid="10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2000" fill="hold"/>
                                        <p:tgtEl>
                                          <p:spTgt spid="10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2000" fill="hold"/>
                                        <p:tgtEl>
                                          <p:spTgt spid="10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4" grpId="0" animBg="1"/>
      <p:bldP spid="1035" grpId="0" animBg="1"/>
      <p:bldP spid="1036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0" y="0"/>
            <a:ext cx="9144000" cy="7017306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endParaRPr lang="en-US" dirty="0" smtClean="0"/>
          </a:p>
          <a:p>
            <a:endParaRPr lang="en-US" dirty="0" smtClean="0"/>
          </a:p>
          <a:p>
            <a:endParaRPr lang="en-US" dirty="0" smtClean="0"/>
          </a:p>
          <a:p>
            <a:endParaRPr lang="en-US" dirty="0" smtClean="0"/>
          </a:p>
          <a:p>
            <a:endParaRPr lang="en-US" dirty="0" smtClean="0"/>
          </a:p>
          <a:p>
            <a:endParaRPr lang="en-US" dirty="0" smtClean="0"/>
          </a:p>
          <a:p>
            <a:endParaRPr lang="en-US" dirty="0" smtClean="0"/>
          </a:p>
          <a:p>
            <a:endParaRPr lang="en-US" dirty="0" smtClean="0"/>
          </a:p>
          <a:p>
            <a:endParaRPr lang="en-US" dirty="0" smtClean="0"/>
          </a:p>
          <a:p>
            <a:endParaRPr lang="en-US" dirty="0" smtClean="0"/>
          </a:p>
          <a:p>
            <a:endParaRPr lang="en-US" dirty="0" smtClean="0"/>
          </a:p>
          <a:p>
            <a:endParaRPr lang="en-US" dirty="0" smtClean="0"/>
          </a:p>
          <a:p>
            <a:endParaRPr lang="en-US" dirty="0" smtClean="0"/>
          </a:p>
          <a:p>
            <a:endParaRPr lang="en-US" dirty="0" smtClean="0"/>
          </a:p>
          <a:p>
            <a:endParaRPr lang="en-US" dirty="0" smtClean="0"/>
          </a:p>
          <a:p>
            <a:endParaRPr lang="en-US" dirty="0" smtClean="0"/>
          </a:p>
          <a:p>
            <a:endParaRPr lang="en-US" dirty="0" smtClean="0"/>
          </a:p>
          <a:p>
            <a:endParaRPr lang="en-US" dirty="0" smtClean="0"/>
          </a:p>
          <a:p>
            <a:endParaRPr lang="en-US" dirty="0" smtClean="0"/>
          </a:p>
          <a:p>
            <a:endParaRPr lang="en-US" dirty="0" smtClean="0"/>
          </a:p>
          <a:p>
            <a:endParaRPr lang="en-US" dirty="0" smtClean="0"/>
          </a:p>
          <a:p>
            <a:endParaRPr lang="en-US" dirty="0" smtClean="0"/>
          </a:p>
          <a:p>
            <a:endParaRPr lang="en-US" dirty="0" smtClean="0"/>
          </a:p>
          <a:p>
            <a:endParaRPr lang="en-US" dirty="0" smtClean="0"/>
          </a:p>
          <a:p>
            <a:endParaRPr lang="en-US" dirty="0" smtClean="0"/>
          </a:p>
        </p:txBody>
      </p:sp>
      <p:pic>
        <p:nvPicPr>
          <p:cNvPr id="10" name="trong.wav">
            <a:hlinkClick r:id="" action="ppaction://media"/>
          </p:cNvPr>
          <p:cNvPicPr>
            <a:picLocks noRot="1" noChangeAspect="1"/>
          </p:cNvPicPr>
          <p:nvPr>
            <a:audioFile r:link="rId1"/>
          </p:nvPr>
        </p:nvPicPr>
        <p:blipFill>
          <a:blip r:embed="rId4"/>
          <a:stretch>
            <a:fillRect/>
          </a:stretch>
        </p:blipFill>
        <p:spPr>
          <a:xfrm>
            <a:off x="8899525" y="6735762"/>
            <a:ext cx="244475" cy="244475"/>
          </a:xfrm>
          <a:prstGeom prst="rect">
            <a:avLst/>
          </a:prstGeom>
        </p:spPr>
      </p:pic>
      <p:sp>
        <p:nvSpPr>
          <p:cNvPr id="5" name="AutoShape 1295"/>
          <p:cNvSpPr>
            <a:spLocks noChangeArrowheads="1"/>
          </p:cNvSpPr>
          <p:nvPr/>
        </p:nvSpPr>
        <p:spPr bwMode="auto">
          <a:xfrm>
            <a:off x="285720" y="1785926"/>
            <a:ext cx="671513" cy="554038"/>
          </a:xfrm>
          <a:prstGeom prst="star32">
            <a:avLst>
              <a:gd name="adj" fmla="val 21352"/>
            </a:avLst>
          </a:prstGeom>
          <a:solidFill>
            <a:srgbClr val="FFFF00"/>
          </a:solidFill>
          <a:ln w="9525">
            <a:solidFill>
              <a:srgbClr val="FF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vi-VN"/>
          </a:p>
        </p:txBody>
      </p:sp>
      <p:sp>
        <p:nvSpPr>
          <p:cNvPr id="7" name="AutoShape 1296"/>
          <p:cNvSpPr>
            <a:spLocks noChangeArrowheads="1"/>
          </p:cNvSpPr>
          <p:nvPr/>
        </p:nvSpPr>
        <p:spPr bwMode="auto">
          <a:xfrm>
            <a:off x="8215338" y="1643050"/>
            <a:ext cx="671513" cy="554037"/>
          </a:xfrm>
          <a:prstGeom prst="star32">
            <a:avLst>
              <a:gd name="adj" fmla="val 21352"/>
            </a:avLst>
          </a:prstGeom>
          <a:solidFill>
            <a:srgbClr val="FFFF00"/>
          </a:solidFill>
          <a:ln w="9525">
            <a:solidFill>
              <a:srgbClr val="FF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vi-VN"/>
          </a:p>
        </p:txBody>
      </p:sp>
      <p:sp>
        <p:nvSpPr>
          <p:cNvPr id="8" name="AutoShape 1298"/>
          <p:cNvSpPr>
            <a:spLocks noChangeArrowheads="1"/>
          </p:cNvSpPr>
          <p:nvPr/>
        </p:nvSpPr>
        <p:spPr bwMode="auto">
          <a:xfrm>
            <a:off x="428596" y="6072206"/>
            <a:ext cx="671513" cy="554038"/>
          </a:xfrm>
          <a:prstGeom prst="star32">
            <a:avLst>
              <a:gd name="adj" fmla="val 21352"/>
            </a:avLst>
          </a:prstGeom>
          <a:solidFill>
            <a:srgbClr val="FFFF00"/>
          </a:solidFill>
          <a:ln w="9525">
            <a:solidFill>
              <a:srgbClr val="FF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vi-VN"/>
          </a:p>
        </p:txBody>
      </p:sp>
      <p:sp>
        <p:nvSpPr>
          <p:cNvPr id="11" name="AutoShape 1295"/>
          <p:cNvSpPr>
            <a:spLocks noChangeArrowheads="1"/>
          </p:cNvSpPr>
          <p:nvPr/>
        </p:nvSpPr>
        <p:spPr bwMode="auto">
          <a:xfrm>
            <a:off x="4143372" y="5286388"/>
            <a:ext cx="671513" cy="554038"/>
          </a:xfrm>
          <a:prstGeom prst="star32">
            <a:avLst>
              <a:gd name="adj" fmla="val 21352"/>
            </a:avLst>
          </a:prstGeom>
          <a:solidFill>
            <a:srgbClr val="FFFF00"/>
          </a:solidFill>
          <a:ln w="9525">
            <a:solidFill>
              <a:srgbClr val="FF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vi-VN"/>
          </a:p>
        </p:txBody>
      </p:sp>
      <p:sp>
        <p:nvSpPr>
          <p:cNvPr id="12" name="AutoShape 1296"/>
          <p:cNvSpPr>
            <a:spLocks noChangeArrowheads="1"/>
          </p:cNvSpPr>
          <p:nvPr/>
        </p:nvSpPr>
        <p:spPr bwMode="auto">
          <a:xfrm>
            <a:off x="8472487" y="6580981"/>
            <a:ext cx="671513" cy="554037"/>
          </a:xfrm>
          <a:prstGeom prst="star32">
            <a:avLst>
              <a:gd name="adj" fmla="val 21352"/>
            </a:avLst>
          </a:prstGeom>
          <a:solidFill>
            <a:srgbClr val="FFFF00"/>
          </a:solidFill>
          <a:ln w="9525">
            <a:solidFill>
              <a:srgbClr val="FF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vi-VN"/>
          </a:p>
        </p:txBody>
      </p:sp>
      <p:sp>
        <p:nvSpPr>
          <p:cNvPr id="13" name="AutoShape 1298"/>
          <p:cNvSpPr>
            <a:spLocks noChangeArrowheads="1"/>
          </p:cNvSpPr>
          <p:nvPr/>
        </p:nvSpPr>
        <p:spPr bwMode="auto">
          <a:xfrm>
            <a:off x="4429124" y="2143116"/>
            <a:ext cx="671513" cy="554038"/>
          </a:xfrm>
          <a:prstGeom prst="star32">
            <a:avLst>
              <a:gd name="adj" fmla="val 21352"/>
            </a:avLst>
          </a:prstGeom>
          <a:solidFill>
            <a:srgbClr val="FFFF00"/>
          </a:solidFill>
          <a:ln w="9525">
            <a:solidFill>
              <a:srgbClr val="FF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vi-VN"/>
          </a:p>
        </p:txBody>
      </p:sp>
      <p:pic>
        <p:nvPicPr>
          <p:cNvPr id="16" name="nhac ca vang (1).mp3">
            <a:hlinkClick r:id="" action="ppaction://media"/>
          </p:cNvPr>
          <p:cNvPicPr>
            <a:picLocks noRot="1" noChangeAspect="1"/>
          </p:cNvPicPr>
          <p:nvPr>
            <a:audioFile r:link="rId2"/>
          </p:nvPr>
        </p:nvPicPr>
        <p:blipFill>
          <a:blip r:embed="rId5"/>
          <a:stretch>
            <a:fillRect/>
          </a:stretch>
        </p:blipFill>
        <p:spPr>
          <a:xfrm>
            <a:off x="4449763" y="3306763"/>
            <a:ext cx="244475" cy="244475"/>
          </a:xfrm>
          <a:prstGeom prst="rect">
            <a:avLst/>
          </a:prstGeom>
        </p:spPr>
      </p:pic>
      <p:sp>
        <p:nvSpPr>
          <p:cNvPr id="17" name="Rectangle 16"/>
          <p:cNvSpPr/>
          <p:nvPr/>
        </p:nvSpPr>
        <p:spPr>
          <a:xfrm>
            <a:off x="500034" y="428604"/>
            <a:ext cx="8286808" cy="1143008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7200" b="1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chemeClr val="tx2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NDTT: BÉ XẾP AO CÁ</a:t>
            </a:r>
            <a:endParaRPr lang="vi-VN" sz="7200" b="1" dirty="0">
              <a:ln w="18415" cmpd="sng">
                <a:solidFill>
                  <a:srgbClr val="FFFFFF"/>
                </a:solidFill>
                <a:prstDash val="solid"/>
              </a:ln>
              <a:solidFill>
                <a:schemeClr val="tx2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17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2" dur="254146" fill="hold"/>
                                        <p:tgtEl>
                                          <p:spTgt spid="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audio>
              <p:cMediaNode>
                <p:cTn id="23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6"/>
                </p:tgtEl>
              </p:cMediaNode>
            </p:audio>
          </p:childTnLst>
        </p:cTn>
      </p:par>
    </p:tnLst>
    <p:bldLst>
      <p:bldP spid="5" grpId="0" animBg="1"/>
      <p:bldP spid="7" grpId="0" animBg="1"/>
      <p:bldP spid="8" grpId="0" animBg="1"/>
      <p:bldP spid="11" grpId="0" animBg="1"/>
      <p:bldP spid="12" grpId="0" animBg="1"/>
      <p:bldP spid="13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/>
          </p:cNvGrpSpPr>
          <p:nvPr/>
        </p:nvGrpSpPr>
        <p:grpSpPr bwMode="auto">
          <a:xfrm rot="10800000">
            <a:off x="0" y="0"/>
            <a:ext cx="1990725" cy="2266950"/>
            <a:chOff x="4176" y="878"/>
            <a:chExt cx="1254" cy="1422"/>
          </a:xfrm>
        </p:grpSpPr>
        <p:sp>
          <p:nvSpPr>
            <p:cNvPr id="4" name="Freeform 5"/>
            <p:cNvSpPr>
              <a:spLocks/>
            </p:cNvSpPr>
            <p:nvPr/>
          </p:nvSpPr>
          <p:spPr bwMode="auto">
            <a:xfrm>
              <a:off x="5149" y="1189"/>
              <a:ext cx="54" cy="149"/>
            </a:xfrm>
            <a:custGeom>
              <a:avLst/>
              <a:gdLst>
                <a:gd name="T0" fmla="*/ 42 w 54"/>
                <a:gd name="T1" fmla="*/ 149 h 149"/>
                <a:gd name="T2" fmla="*/ 42 w 54"/>
                <a:gd name="T3" fmla="*/ 149 h 149"/>
                <a:gd name="T4" fmla="*/ 42 w 54"/>
                <a:gd name="T5" fmla="*/ 143 h 149"/>
                <a:gd name="T6" fmla="*/ 42 w 54"/>
                <a:gd name="T7" fmla="*/ 143 h 149"/>
                <a:gd name="T8" fmla="*/ 42 w 54"/>
                <a:gd name="T9" fmla="*/ 143 h 149"/>
                <a:gd name="T10" fmla="*/ 48 w 54"/>
                <a:gd name="T11" fmla="*/ 119 h 149"/>
                <a:gd name="T12" fmla="*/ 48 w 54"/>
                <a:gd name="T13" fmla="*/ 96 h 149"/>
                <a:gd name="T14" fmla="*/ 48 w 54"/>
                <a:gd name="T15" fmla="*/ 78 h 149"/>
                <a:gd name="T16" fmla="*/ 36 w 54"/>
                <a:gd name="T17" fmla="*/ 60 h 149"/>
                <a:gd name="T18" fmla="*/ 30 w 54"/>
                <a:gd name="T19" fmla="*/ 42 h 149"/>
                <a:gd name="T20" fmla="*/ 18 w 54"/>
                <a:gd name="T21" fmla="*/ 24 h 149"/>
                <a:gd name="T22" fmla="*/ 6 w 54"/>
                <a:gd name="T23" fmla="*/ 12 h 149"/>
                <a:gd name="T24" fmla="*/ 0 w 54"/>
                <a:gd name="T25" fmla="*/ 0 h 149"/>
                <a:gd name="T26" fmla="*/ 12 w 54"/>
                <a:gd name="T27" fmla="*/ 6 h 149"/>
                <a:gd name="T28" fmla="*/ 24 w 54"/>
                <a:gd name="T29" fmla="*/ 18 h 149"/>
                <a:gd name="T30" fmla="*/ 36 w 54"/>
                <a:gd name="T31" fmla="*/ 36 h 149"/>
                <a:gd name="T32" fmla="*/ 48 w 54"/>
                <a:gd name="T33" fmla="*/ 60 h 149"/>
                <a:gd name="T34" fmla="*/ 54 w 54"/>
                <a:gd name="T35" fmla="*/ 84 h 149"/>
                <a:gd name="T36" fmla="*/ 54 w 54"/>
                <a:gd name="T37" fmla="*/ 107 h 149"/>
                <a:gd name="T38" fmla="*/ 54 w 54"/>
                <a:gd name="T39" fmla="*/ 131 h 149"/>
                <a:gd name="T40" fmla="*/ 42 w 54"/>
                <a:gd name="T41" fmla="*/ 149 h 14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49"/>
                <a:gd name="T65" fmla="*/ 54 w 54"/>
                <a:gd name="T66" fmla="*/ 149 h 14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49">
                  <a:moveTo>
                    <a:pt x="42" y="149"/>
                  </a:moveTo>
                  <a:lnTo>
                    <a:pt x="42" y="149"/>
                  </a:lnTo>
                  <a:lnTo>
                    <a:pt x="42" y="143"/>
                  </a:lnTo>
                  <a:lnTo>
                    <a:pt x="48" y="119"/>
                  </a:lnTo>
                  <a:lnTo>
                    <a:pt x="48" y="96"/>
                  </a:lnTo>
                  <a:lnTo>
                    <a:pt x="48" y="78"/>
                  </a:lnTo>
                  <a:lnTo>
                    <a:pt x="36" y="60"/>
                  </a:lnTo>
                  <a:lnTo>
                    <a:pt x="30" y="42"/>
                  </a:lnTo>
                  <a:lnTo>
                    <a:pt x="18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12" y="6"/>
                  </a:lnTo>
                  <a:lnTo>
                    <a:pt x="24" y="18"/>
                  </a:lnTo>
                  <a:lnTo>
                    <a:pt x="36" y="36"/>
                  </a:lnTo>
                  <a:lnTo>
                    <a:pt x="48" y="60"/>
                  </a:lnTo>
                  <a:lnTo>
                    <a:pt x="54" y="84"/>
                  </a:lnTo>
                  <a:lnTo>
                    <a:pt x="54" y="107"/>
                  </a:lnTo>
                  <a:lnTo>
                    <a:pt x="54" y="131"/>
                  </a:lnTo>
                  <a:lnTo>
                    <a:pt x="42" y="14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5125" y="1207"/>
              <a:ext cx="54" cy="12"/>
            </a:xfrm>
            <a:custGeom>
              <a:avLst/>
              <a:gdLst>
                <a:gd name="T0" fmla="*/ 0 w 54"/>
                <a:gd name="T1" fmla="*/ 6 h 12"/>
                <a:gd name="T2" fmla="*/ 6 w 54"/>
                <a:gd name="T3" fmla="*/ 0 h 12"/>
                <a:gd name="T4" fmla="*/ 12 w 54"/>
                <a:gd name="T5" fmla="*/ 0 h 12"/>
                <a:gd name="T6" fmla="*/ 18 w 54"/>
                <a:gd name="T7" fmla="*/ 0 h 12"/>
                <a:gd name="T8" fmla="*/ 24 w 54"/>
                <a:gd name="T9" fmla="*/ 0 h 12"/>
                <a:gd name="T10" fmla="*/ 30 w 54"/>
                <a:gd name="T11" fmla="*/ 6 h 12"/>
                <a:gd name="T12" fmla="*/ 42 w 54"/>
                <a:gd name="T13" fmla="*/ 6 h 12"/>
                <a:gd name="T14" fmla="*/ 48 w 54"/>
                <a:gd name="T15" fmla="*/ 12 h 12"/>
                <a:gd name="T16" fmla="*/ 54 w 54"/>
                <a:gd name="T17" fmla="*/ 12 h 12"/>
                <a:gd name="T18" fmla="*/ 48 w 54"/>
                <a:gd name="T19" fmla="*/ 12 h 12"/>
                <a:gd name="T20" fmla="*/ 42 w 54"/>
                <a:gd name="T21" fmla="*/ 12 h 12"/>
                <a:gd name="T22" fmla="*/ 30 w 54"/>
                <a:gd name="T23" fmla="*/ 12 h 12"/>
                <a:gd name="T24" fmla="*/ 24 w 54"/>
                <a:gd name="T25" fmla="*/ 6 h 12"/>
                <a:gd name="T26" fmla="*/ 18 w 54"/>
                <a:gd name="T27" fmla="*/ 6 h 12"/>
                <a:gd name="T28" fmla="*/ 12 w 54"/>
                <a:gd name="T29" fmla="*/ 6 h 12"/>
                <a:gd name="T30" fmla="*/ 6 w 54"/>
                <a:gd name="T31" fmla="*/ 6 h 12"/>
                <a:gd name="T32" fmla="*/ 0 w 54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12"/>
                <a:gd name="T53" fmla="*/ 54 w 5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12">
                  <a:moveTo>
                    <a:pt x="0" y="6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42" y="6"/>
                  </a:lnTo>
                  <a:lnTo>
                    <a:pt x="48" y="12"/>
                  </a:lnTo>
                  <a:lnTo>
                    <a:pt x="54" y="12"/>
                  </a:lnTo>
                  <a:lnTo>
                    <a:pt x="48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5125" y="1219"/>
              <a:ext cx="60" cy="12"/>
            </a:xfrm>
            <a:custGeom>
              <a:avLst/>
              <a:gdLst>
                <a:gd name="T0" fmla="*/ 0 w 60"/>
                <a:gd name="T1" fmla="*/ 0 h 12"/>
                <a:gd name="T2" fmla="*/ 6 w 60"/>
                <a:gd name="T3" fmla="*/ 0 h 12"/>
                <a:gd name="T4" fmla="*/ 6 w 60"/>
                <a:gd name="T5" fmla="*/ 0 h 12"/>
                <a:gd name="T6" fmla="*/ 18 w 60"/>
                <a:gd name="T7" fmla="*/ 0 h 12"/>
                <a:gd name="T8" fmla="*/ 24 w 60"/>
                <a:gd name="T9" fmla="*/ 0 h 12"/>
                <a:gd name="T10" fmla="*/ 36 w 60"/>
                <a:gd name="T11" fmla="*/ 6 h 12"/>
                <a:gd name="T12" fmla="*/ 48 w 60"/>
                <a:gd name="T13" fmla="*/ 6 h 12"/>
                <a:gd name="T14" fmla="*/ 54 w 60"/>
                <a:gd name="T15" fmla="*/ 12 h 12"/>
                <a:gd name="T16" fmla="*/ 60 w 60"/>
                <a:gd name="T17" fmla="*/ 12 h 12"/>
                <a:gd name="T18" fmla="*/ 54 w 60"/>
                <a:gd name="T19" fmla="*/ 12 h 12"/>
                <a:gd name="T20" fmla="*/ 48 w 60"/>
                <a:gd name="T21" fmla="*/ 12 h 12"/>
                <a:gd name="T22" fmla="*/ 36 w 60"/>
                <a:gd name="T23" fmla="*/ 12 h 12"/>
                <a:gd name="T24" fmla="*/ 30 w 60"/>
                <a:gd name="T25" fmla="*/ 6 h 12"/>
                <a:gd name="T26" fmla="*/ 18 w 60"/>
                <a:gd name="T27" fmla="*/ 6 h 12"/>
                <a:gd name="T28" fmla="*/ 12 w 60"/>
                <a:gd name="T29" fmla="*/ 6 h 12"/>
                <a:gd name="T30" fmla="*/ 6 w 60"/>
                <a:gd name="T31" fmla="*/ 0 h 12"/>
                <a:gd name="T32" fmla="*/ 0 w 60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0"/>
                <a:gd name="T52" fmla="*/ 0 h 12"/>
                <a:gd name="T53" fmla="*/ 60 w 6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0" h="12">
                  <a:moveTo>
                    <a:pt x="0" y="0"/>
                  </a:move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6" y="6"/>
                  </a:lnTo>
                  <a:lnTo>
                    <a:pt x="48" y="6"/>
                  </a:lnTo>
                  <a:lnTo>
                    <a:pt x="54" y="12"/>
                  </a:lnTo>
                  <a:lnTo>
                    <a:pt x="60" y="12"/>
                  </a:lnTo>
                  <a:lnTo>
                    <a:pt x="54" y="12"/>
                  </a:lnTo>
                  <a:lnTo>
                    <a:pt x="48" y="12"/>
                  </a:lnTo>
                  <a:lnTo>
                    <a:pt x="36" y="12"/>
                  </a:lnTo>
                  <a:lnTo>
                    <a:pt x="30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5131" y="1243"/>
              <a:ext cx="66" cy="12"/>
            </a:xfrm>
            <a:custGeom>
              <a:avLst/>
              <a:gdLst>
                <a:gd name="T0" fmla="*/ 0 w 66"/>
                <a:gd name="T1" fmla="*/ 0 h 12"/>
                <a:gd name="T2" fmla="*/ 6 w 66"/>
                <a:gd name="T3" fmla="*/ 0 h 12"/>
                <a:gd name="T4" fmla="*/ 12 w 66"/>
                <a:gd name="T5" fmla="*/ 0 h 12"/>
                <a:gd name="T6" fmla="*/ 18 w 66"/>
                <a:gd name="T7" fmla="*/ 0 h 12"/>
                <a:gd name="T8" fmla="*/ 30 w 66"/>
                <a:gd name="T9" fmla="*/ 0 h 12"/>
                <a:gd name="T10" fmla="*/ 42 w 66"/>
                <a:gd name="T11" fmla="*/ 6 h 12"/>
                <a:gd name="T12" fmla="*/ 54 w 66"/>
                <a:gd name="T13" fmla="*/ 6 h 12"/>
                <a:gd name="T14" fmla="*/ 60 w 66"/>
                <a:gd name="T15" fmla="*/ 6 h 12"/>
                <a:gd name="T16" fmla="*/ 66 w 66"/>
                <a:gd name="T17" fmla="*/ 12 h 12"/>
                <a:gd name="T18" fmla="*/ 60 w 66"/>
                <a:gd name="T19" fmla="*/ 12 h 12"/>
                <a:gd name="T20" fmla="*/ 54 w 66"/>
                <a:gd name="T21" fmla="*/ 12 h 12"/>
                <a:gd name="T22" fmla="*/ 42 w 66"/>
                <a:gd name="T23" fmla="*/ 12 h 12"/>
                <a:gd name="T24" fmla="*/ 30 w 66"/>
                <a:gd name="T25" fmla="*/ 12 h 12"/>
                <a:gd name="T26" fmla="*/ 18 w 66"/>
                <a:gd name="T27" fmla="*/ 6 h 12"/>
                <a:gd name="T28" fmla="*/ 12 w 66"/>
                <a:gd name="T29" fmla="*/ 6 h 12"/>
                <a:gd name="T30" fmla="*/ 6 w 66"/>
                <a:gd name="T31" fmla="*/ 6 h 12"/>
                <a:gd name="T32" fmla="*/ 0 w 66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12"/>
                <a:gd name="T53" fmla="*/ 66 w 6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12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2" y="6"/>
                  </a:lnTo>
                  <a:lnTo>
                    <a:pt x="54" y="6"/>
                  </a:lnTo>
                  <a:lnTo>
                    <a:pt x="60" y="6"/>
                  </a:lnTo>
                  <a:lnTo>
                    <a:pt x="66" y="12"/>
                  </a:lnTo>
                  <a:lnTo>
                    <a:pt x="60" y="12"/>
                  </a:lnTo>
                  <a:lnTo>
                    <a:pt x="54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5143" y="1261"/>
              <a:ext cx="54" cy="6"/>
            </a:xfrm>
            <a:custGeom>
              <a:avLst/>
              <a:gdLst>
                <a:gd name="T0" fmla="*/ 0 w 54"/>
                <a:gd name="T1" fmla="*/ 0 h 6"/>
                <a:gd name="T2" fmla="*/ 0 w 54"/>
                <a:gd name="T3" fmla="*/ 0 h 6"/>
                <a:gd name="T4" fmla="*/ 6 w 54"/>
                <a:gd name="T5" fmla="*/ 0 h 6"/>
                <a:gd name="T6" fmla="*/ 18 w 54"/>
                <a:gd name="T7" fmla="*/ 0 h 6"/>
                <a:gd name="T8" fmla="*/ 24 w 54"/>
                <a:gd name="T9" fmla="*/ 0 h 6"/>
                <a:gd name="T10" fmla="*/ 36 w 54"/>
                <a:gd name="T11" fmla="*/ 0 h 6"/>
                <a:gd name="T12" fmla="*/ 42 w 54"/>
                <a:gd name="T13" fmla="*/ 0 h 6"/>
                <a:gd name="T14" fmla="*/ 54 w 54"/>
                <a:gd name="T15" fmla="*/ 6 h 6"/>
                <a:gd name="T16" fmla="*/ 54 w 54"/>
                <a:gd name="T17" fmla="*/ 6 h 6"/>
                <a:gd name="T18" fmla="*/ 54 w 54"/>
                <a:gd name="T19" fmla="*/ 6 h 6"/>
                <a:gd name="T20" fmla="*/ 42 w 54"/>
                <a:gd name="T21" fmla="*/ 6 h 6"/>
                <a:gd name="T22" fmla="*/ 36 w 54"/>
                <a:gd name="T23" fmla="*/ 6 h 6"/>
                <a:gd name="T24" fmla="*/ 24 w 54"/>
                <a:gd name="T25" fmla="*/ 6 h 6"/>
                <a:gd name="T26" fmla="*/ 18 w 54"/>
                <a:gd name="T27" fmla="*/ 6 h 6"/>
                <a:gd name="T28" fmla="*/ 6 w 54"/>
                <a:gd name="T29" fmla="*/ 6 h 6"/>
                <a:gd name="T30" fmla="*/ 0 w 54"/>
                <a:gd name="T31" fmla="*/ 0 h 6"/>
                <a:gd name="T32" fmla="*/ 0 w 54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6"/>
                <a:gd name="T53" fmla="*/ 54 w 5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54" y="6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5155" y="1285"/>
              <a:ext cx="48" cy="5"/>
            </a:xfrm>
            <a:custGeom>
              <a:avLst/>
              <a:gdLst>
                <a:gd name="T0" fmla="*/ 0 w 48"/>
                <a:gd name="T1" fmla="*/ 5 h 5"/>
                <a:gd name="T2" fmla="*/ 0 w 48"/>
                <a:gd name="T3" fmla="*/ 5 h 5"/>
                <a:gd name="T4" fmla="*/ 6 w 48"/>
                <a:gd name="T5" fmla="*/ 0 h 5"/>
                <a:gd name="T6" fmla="*/ 12 w 48"/>
                <a:gd name="T7" fmla="*/ 0 h 5"/>
                <a:gd name="T8" fmla="*/ 18 w 48"/>
                <a:gd name="T9" fmla="*/ 0 h 5"/>
                <a:gd name="T10" fmla="*/ 30 w 48"/>
                <a:gd name="T11" fmla="*/ 0 h 5"/>
                <a:gd name="T12" fmla="*/ 36 w 48"/>
                <a:gd name="T13" fmla="*/ 0 h 5"/>
                <a:gd name="T14" fmla="*/ 42 w 48"/>
                <a:gd name="T15" fmla="*/ 5 h 5"/>
                <a:gd name="T16" fmla="*/ 48 w 48"/>
                <a:gd name="T17" fmla="*/ 5 h 5"/>
                <a:gd name="T18" fmla="*/ 42 w 48"/>
                <a:gd name="T19" fmla="*/ 5 h 5"/>
                <a:gd name="T20" fmla="*/ 36 w 48"/>
                <a:gd name="T21" fmla="*/ 5 h 5"/>
                <a:gd name="T22" fmla="*/ 30 w 48"/>
                <a:gd name="T23" fmla="*/ 5 h 5"/>
                <a:gd name="T24" fmla="*/ 18 w 48"/>
                <a:gd name="T25" fmla="*/ 5 h 5"/>
                <a:gd name="T26" fmla="*/ 12 w 48"/>
                <a:gd name="T27" fmla="*/ 5 h 5"/>
                <a:gd name="T28" fmla="*/ 6 w 48"/>
                <a:gd name="T29" fmla="*/ 5 h 5"/>
                <a:gd name="T30" fmla="*/ 0 w 48"/>
                <a:gd name="T31" fmla="*/ 5 h 5"/>
                <a:gd name="T32" fmla="*/ 0 w 48"/>
                <a:gd name="T33" fmla="*/ 5 h 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5"/>
                <a:gd name="T53" fmla="*/ 48 w 48"/>
                <a:gd name="T54" fmla="*/ 5 h 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5">
                  <a:moveTo>
                    <a:pt x="0" y="5"/>
                  </a:moveTo>
                  <a:lnTo>
                    <a:pt x="0" y="5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5"/>
                  </a:lnTo>
                  <a:lnTo>
                    <a:pt x="48" y="5"/>
                  </a:lnTo>
                  <a:lnTo>
                    <a:pt x="42" y="5"/>
                  </a:lnTo>
                  <a:lnTo>
                    <a:pt x="36" y="5"/>
                  </a:lnTo>
                  <a:lnTo>
                    <a:pt x="30" y="5"/>
                  </a:lnTo>
                  <a:lnTo>
                    <a:pt x="18" y="5"/>
                  </a:lnTo>
                  <a:lnTo>
                    <a:pt x="12" y="5"/>
                  </a:lnTo>
                  <a:lnTo>
                    <a:pt x="6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5173" y="1326"/>
              <a:ext cx="24" cy="6"/>
            </a:xfrm>
            <a:custGeom>
              <a:avLst/>
              <a:gdLst>
                <a:gd name="T0" fmla="*/ 0 w 24"/>
                <a:gd name="T1" fmla="*/ 6 h 6"/>
                <a:gd name="T2" fmla="*/ 0 w 24"/>
                <a:gd name="T3" fmla="*/ 6 h 6"/>
                <a:gd name="T4" fmla="*/ 6 w 24"/>
                <a:gd name="T5" fmla="*/ 0 h 6"/>
                <a:gd name="T6" fmla="*/ 6 w 24"/>
                <a:gd name="T7" fmla="*/ 0 h 6"/>
                <a:gd name="T8" fmla="*/ 12 w 24"/>
                <a:gd name="T9" fmla="*/ 0 h 6"/>
                <a:gd name="T10" fmla="*/ 12 w 24"/>
                <a:gd name="T11" fmla="*/ 0 h 6"/>
                <a:gd name="T12" fmla="*/ 18 w 24"/>
                <a:gd name="T13" fmla="*/ 0 h 6"/>
                <a:gd name="T14" fmla="*/ 24 w 24"/>
                <a:gd name="T15" fmla="*/ 0 h 6"/>
                <a:gd name="T16" fmla="*/ 24 w 24"/>
                <a:gd name="T17" fmla="*/ 0 h 6"/>
                <a:gd name="T18" fmla="*/ 18 w 24"/>
                <a:gd name="T19" fmla="*/ 0 h 6"/>
                <a:gd name="T20" fmla="*/ 18 w 24"/>
                <a:gd name="T21" fmla="*/ 0 h 6"/>
                <a:gd name="T22" fmla="*/ 12 w 24"/>
                <a:gd name="T23" fmla="*/ 0 h 6"/>
                <a:gd name="T24" fmla="*/ 6 w 24"/>
                <a:gd name="T25" fmla="*/ 6 h 6"/>
                <a:gd name="T26" fmla="*/ 6 w 24"/>
                <a:gd name="T27" fmla="*/ 6 h 6"/>
                <a:gd name="T28" fmla="*/ 0 w 24"/>
                <a:gd name="T29" fmla="*/ 6 h 6"/>
                <a:gd name="T30" fmla="*/ 0 w 24"/>
                <a:gd name="T31" fmla="*/ 6 h 6"/>
                <a:gd name="T32" fmla="*/ 0 w 24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0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auto">
            <a:xfrm>
              <a:off x="5125" y="1195"/>
              <a:ext cx="42" cy="12"/>
            </a:xfrm>
            <a:custGeom>
              <a:avLst/>
              <a:gdLst>
                <a:gd name="T0" fmla="*/ 0 w 42"/>
                <a:gd name="T1" fmla="*/ 0 h 12"/>
                <a:gd name="T2" fmla="*/ 0 w 42"/>
                <a:gd name="T3" fmla="*/ 0 h 12"/>
                <a:gd name="T4" fmla="*/ 6 w 42"/>
                <a:gd name="T5" fmla="*/ 0 h 12"/>
                <a:gd name="T6" fmla="*/ 12 w 42"/>
                <a:gd name="T7" fmla="*/ 0 h 12"/>
                <a:gd name="T8" fmla="*/ 18 w 42"/>
                <a:gd name="T9" fmla="*/ 0 h 12"/>
                <a:gd name="T10" fmla="*/ 24 w 42"/>
                <a:gd name="T11" fmla="*/ 0 h 12"/>
                <a:gd name="T12" fmla="*/ 30 w 42"/>
                <a:gd name="T13" fmla="*/ 6 h 12"/>
                <a:gd name="T14" fmla="*/ 36 w 42"/>
                <a:gd name="T15" fmla="*/ 6 h 12"/>
                <a:gd name="T16" fmla="*/ 42 w 42"/>
                <a:gd name="T17" fmla="*/ 12 h 12"/>
                <a:gd name="T18" fmla="*/ 36 w 42"/>
                <a:gd name="T19" fmla="*/ 12 h 12"/>
                <a:gd name="T20" fmla="*/ 30 w 42"/>
                <a:gd name="T21" fmla="*/ 6 h 12"/>
                <a:gd name="T22" fmla="*/ 24 w 42"/>
                <a:gd name="T23" fmla="*/ 6 h 12"/>
                <a:gd name="T24" fmla="*/ 18 w 42"/>
                <a:gd name="T25" fmla="*/ 6 h 12"/>
                <a:gd name="T26" fmla="*/ 12 w 42"/>
                <a:gd name="T27" fmla="*/ 6 h 12"/>
                <a:gd name="T28" fmla="*/ 6 w 42"/>
                <a:gd name="T29" fmla="*/ 6 h 12"/>
                <a:gd name="T30" fmla="*/ 0 w 42"/>
                <a:gd name="T31" fmla="*/ 0 h 12"/>
                <a:gd name="T32" fmla="*/ 0 w 4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12"/>
                <a:gd name="T53" fmla="*/ 42 w 4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12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5131" y="1231"/>
              <a:ext cx="60" cy="12"/>
            </a:xfrm>
            <a:custGeom>
              <a:avLst/>
              <a:gdLst>
                <a:gd name="T0" fmla="*/ 0 w 60"/>
                <a:gd name="T1" fmla="*/ 0 h 12"/>
                <a:gd name="T2" fmla="*/ 0 w 60"/>
                <a:gd name="T3" fmla="*/ 0 h 12"/>
                <a:gd name="T4" fmla="*/ 6 w 60"/>
                <a:gd name="T5" fmla="*/ 0 h 12"/>
                <a:gd name="T6" fmla="*/ 18 w 60"/>
                <a:gd name="T7" fmla="*/ 0 h 12"/>
                <a:gd name="T8" fmla="*/ 24 w 60"/>
                <a:gd name="T9" fmla="*/ 0 h 12"/>
                <a:gd name="T10" fmla="*/ 36 w 60"/>
                <a:gd name="T11" fmla="*/ 6 h 12"/>
                <a:gd name="T12" fmla="*/ 48 w 60"/>
                <a:gd name="T13" fmla="*/ 6 h 12"/>
                <a:gd name="T14" fmla="*/ 54 w 60"/>
                <a:gd name="T15" fmla="*/ 6 h 12"/>
                <a:gd name="T16" fmla="*/ 60 w 60"/>
                <a:gd name="T17" fmla="*/ 12 h 12"/>
                <a:gd name="T18" fmla="*/ 54 w 60"/>
                <a:gd name="T19" fmla="*/ 12 h 12"/>
                <a:gd name="T20" fmla="*/ 48 w 60"/>
                <a:gd name="T21" fmla="*/ 12 h 12"/>
                <a:gd name="T22" fmla="*/ 36 w 60"/>
                <a:gd name="T23" fmla="*/ 12 h 12"/>
                <a:gd name="T24" fmla="*/ 24 w 60"/>
                <a:gd name="T25" fmla="*/ 12 h 12"/>
                <a:gd name="T26" fmla="*/ 18 w 60"/>
                <a:gd name="T27" fmla="*/ 6 h 12"/>
                <a:gd name="T28" fmla="*/ 6 w 60"/>
                <a:gd name="T29" fmla="*/ 6 h 12"/>
                <a:gd name="T30" fmla="*/ 0 w 60"/>
                <a:gd name="T31" fmla="*/ 6 h 12"/>
                <a:gd name="T32" fmla="*/ 0 w 60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0"/>
                <a:gd name="T52" fmla="*/ 0 h 12"/>
                <a:gd name="T53" fmla="*/ 60 w 6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0" h="12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6" y="6"/>
                  </a:lnTo>
                  <a:lnTo>
                    <a:pt x="48" y="6"/>
                  </a:lnTo>
                  <a:lnTo>
                    <a:pt x="54" y="6"/>
                  </a:lnTo>
                  <a:lnTo>
                    <a:pt x="60" y="12"/>
                  </a:lnTo>
                  <a:lnTo>
                    <a:pt x="54" y="12"/>
                  </a:lnTo>
                  <a:lnTo>
                    <a:pt x="48" y="12"/>
                  </a:lnTo>
                  <a:lnTo>
                    <a:pt x="36" y="12"/>
                  </a:lnTo>
                  <a:lnTo>
                    <a:pt x="24" y="12"/>
                  </a:lnTo>
                  <a:lnTo>
                    <a:pt x="18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5149" y="1273"/>
              <a:ext cx="54" cy="12"/>
            </a:xfrm>
            <a:custGeom>
              <a:avLst/>
              <a:gdLst>
                <a:gd name="T0" fmla="*/ 0 w 54"/>
                <a:gd name="T1" fmla="*/ 6 h 12"/>
                <a:gd name="T2" fmla="*/ 0 w 54"/>
                <a:gd name="T3" fmla="*/ 6 h 12"/>
                <a:gd name="T4" fmla="*/ 6 w 54"/>
                <a:gd name="T5" fmla="*/ 6 h 12"/>
                <a:gd name="T6" fmla="*/ 12 w 54"/>
                <a:gd name="T7" fmla="*/ 0 h 12"/>
                <a:gd name="T8" fmla="*/ 24 w 54"/>
                <a:gd name="T9" fmla="*/ 0 h 12"/>
                <a:gd name="T10" fmla="*/ 30 w 54"/>
                <a:gd name="T11" fmla="*/ 0 h 12"/>
                <a:gd name="T12" fmla="*/ 36 w 54"/>
                <a:gd name="T13" fmla="*/ 6 h 12"/>
                <a:gd name="T14" fmla="*/ 48 w 54"/>
                <a:gd name="T15" fmla="*/ 6 h 12"/>
                <a:gd name="T16" fmla="*/ 54 w 54"/>
                <a:gd name="T17" fmla="*/ 12 h 12"/>
                <a:gd name="T18" fmla="*/ 48 w 54"/>
                <a:gd name="T19" fmla="*/ 6 h 12"/>
                <a:gd name="T20" fmla="*/ 42 w 54"/>
                <a:gd name="T21" fmla="*/ 6 h 12"/>
                <a:gd name="T22" fmla="*/ 30 w 54"/>
                <a:gd name="T23" fmla="*/ 12 h 12"/>
                <a:gd name="T24" fmla="*/ 24 w 54"/>
                <a:gd name="T25" fmla="*/ 12 h 12"/>
                <a:gd name="T26" fmla="*/ 12 w 54"/>
                <a:gd name="T27" fmla="*/ 12 h 12"/>
                <a:gd name="T28" fmla="*/ 6 w 54"/>
                <a:gd name="T29" fmla="*/ 12 h 12"/>
                <a:gd name="T30" fmla="*/ 0 w 54"/>
                <a:gd name="T31" fmla="*/ 6 h 12"/>
                <a:gd name="T32" fmla="*/ 0 w 54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12"/>
                <a:gd name="T53" fmla="*/ 54 w 5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12">
                  <a:moveTo>
                    <a:pt x="0" y="6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48" y="6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5155" y="1296"/>
              <a:ext cx="48" cy="6"/>
            </a:xfrm>
            <a:custGeom>
              <a:avLst/>
              <a:gdLst>
                <a:gd name="T0" fmla="*/ 0 w 48"/>
                <a:gd name="T1" fmla="*/ 6 h 6"/>
                <a:gd name="T2" fmla="*/ 6 w 48"/>
                <a:gd name="T3" fmla="*/ 0 h 6"/>
                <a:gd name="T4" fmla="*/ 6 w 48"/>
                <a:gd name="T5" fmla="*/ 0 h 6"/>
                <a:gd name="T6" fmla="*/ 18 w 48"/>
                <a:gd name="T7" fmla="*/ 0 h 6"/>
                <a:gd name="T8" fmla="*/ 24 w 48"/>
                <a:gd name="T9" fmla="*/ 0 h 6"/>
                <a:gd name="T10" fmla="*/ 30 w 48"/>
                <a:gd name="T11" fmla="*/ 0 h 6"/>
                <a:gd name="T12" fmla="*/ 36 w 48"/>
                <a:gd name="T13" fmla="*/ 6 h 6"/>
                <a:gd name="T14" fmla="*/ 42 w 48"/>
                <a:gd name="T15" fmla="*/ 6 h 6"/>
                <a:gd name="T16" fmla="*/ 48 w 48"/>
                <a:gd name="T17" fmla="*/ 6 h 6"/>
                <a:gd name="T18" fmla="*/ 42 w 48"/>
                <a:gd name="T19" fmla="*/ 6 h 6"/>
                <a:gd name="T20" fmla="*/ 36 w 48"/>
                <a:gd name="T21" fmla="*/ 6 h 6"/>
                <a:gd name="T22" fmla="*/ 30 w 48"/>
                <a:gd name="T23" fmla="*/ 6 h 6"/>
                <a:gd name="T24" fmla="*/ 24 w 48"/>
                <a:gd name="T25" fmla="*/ 6 h 6"/>
                <a:gd name="T26" fmla="*/ 18 w 48"/>
                <a:gd name="T27" fmla="*/ 6 h 6"/>
                <a:gd name="T28" fmla="*/ 12 w 48"/>
                <a:gd name="T29" fmla="*/ 6 h 6"/>
                <a:gd name="T30" fmla="*/ 6 w 48"/>
                <a:gd name="T31" fmla="*/ 6 h 6"/>
                <a:gd name="T32" fmla="*/ 0 w 48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6"/>
                <a:gd name="T53" fmla="*/ 48 w 48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6">
                  <a:moveTo>
                    <a:pt x="0" y="6"/>
                  </a:move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42" y="6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5173" y="1308"/>
              <a:ext cx="24" cy="12"/>
            </a:xfrm>
            <a:custGeom>
              <a:avLst/>
              <a:gdLst>
                <a:gd name="T0" fmla="*/ 0 w 24"/>
                <a:gd name="T1" fmla="*/ 6 h 12"/>
                <a:gd name="T2" fmla="*/ 0 w 24"/>
                <a:gd name="T3" fmla="*/ 6 h 12"/>
                <a:gd name="T4" fmla="*/ 6 w 24"/>
                <a:gd name="T5" fmla="*/ 6 h 12"/>
                <a:gd name="T6" fmla="*/ 6 w 24"/>
                <a:gd name="T7" fmla="*/ 6 h 12"/>
                <a:gd name="T8" fmla="*/ 12 w 24"/>
                <a:gd name="T9" fmla="*/ 6 h 12"/>
                <a:gd name="T10" fmla="*/ 18 w 24"/>
                <a:gd name="T11" fmla="*/ 0 h 12"/>
                <a:gd name="T12" fmla="*/ 24 w 24"/>
                <a:gd name="T13" fmla="*/ 6 h 12"/>
                <a:gd name="T14" fmla="*/ 24 w 24"/>
                <a:gd name="T15" fmla="*/ 6 h 12"/>
                <a:gd name="T16" fmla="*/ 24 w 24"/>
                <a:gd name="T17" fmla="*/ 6 h 12"/>
                <a:gd name="T18" fmla="*/ 24 w 24"/>
                <a:gd name="T19" fmla="*/ 6 h 12"/>
                <a:gd name="T20" fmla="*/ 18 w 24"/>
                <a:gd name="T21" fmla="*/ 6 h 12"/>
                <a:gd name="T22" fmla="*/ 12 w 24"/>
                <a:gd name="T23" fmla="*/ 6 h 12"/>
                <a:gd name="T24" fmla="*/ 12 w 24"/>
                <a:gd name="T25" fmla="*/ 6 h 12"/>
                <a:gd name="T26" fmla="*/ 6 w 24"/>
                <a:gd name="T27" fmla="*/ 12 h 12"/>
                <a:gd name="T28" fmla="*/ 0 w 24"/>
                <a:gd name="T29" fmla="*/ 12 h 12"/>
                <a:gd name="T30" fmla="*/ 0 w 24"/>
                <a:gd name="T31" fmla="*/ 12 h 12"/>
                <a:gd name="T32" fmla="*/ 0 w 24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2"/>
                <a:gd name="T53" fmla="*/ 24 w 2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2">
                  <a:moveTo>
                    <a:pt x="0" y="6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5131" y="1183"/>
              <a:ext cx="30" cy="12"/>
            </a:xfrm>
            <a:custGeom>
              <a:avLst/>
              <a:gdLst>
                <a:gd name="T0" fmla="*/ 30 w 30"/>
                <a:gd name="T1" fmla="*/ 12 h 12"/>
                <a:gd name="T2" fmla="*/ 24 w 30"/>
                <a:gd name="T3" fmla="*/ 12 h 12"/>
                <a:gd name="T4" fmla="*/ 24 w 30"/>
                <a:gd name="T5" fmla="*/ 12 h 12"/>
                <a:gd name="T6" fmla="*/ 18 w 30"/>
                <a:gd name="T7" fmla="*/ 6 h 12"/>
                <a:gd name="T8" fmla="*/ 12 w 30"/>
                <a:gd name="T9" fmla="*/ 6 h 12"/>
                <a:gd name="T10" fmla="*/ 6 w 30"/>
                <a:gd name="T11" fmla="*/ 6 h 12"/>
                <a:gd name="T12" fmla="*/ 0 w 30"/>
                <a:gd name="T13" fmla="*/ 6 h 12"/>
                <a:gd name="T14" fmla="*/ 0 w 30"/>
                <a:gd name="T15" fmla="*/ 6 h 12"/>
                <a:gd name="T16" fmla="*/ 0 w 30"/>
                <a:gd name="T17" fmla="*/ 0 h 12"/>
                <a:gd name="T18" fmla="*/ 0 w 30"/>
                <a:gd name="T19" fmla="*/ 0 h 12"/>
                <a:gd name="T20" fmla="*/ 6 w 30"/>
                <a:gd name="T21" fmla="*/ 0 h 12"/>
                <a:gd name="T22" fmla="*/ 6 w 30"/>
                <a:gd name="T23" fmla="*/ 0 h 12"/>
                <a:gd name="T24" fmla="*/ 12 w 30"/>
                <a:gd name="T25" fmla="*/ 0 h 12"/>
                <a:gd name="T26" fmla="*/ 18 w 30"/>
                <a:gd name="T27" fmla="*/ 6 h 12"/>
                <a:gd name="T28" fmla="*/ 24 w 30"/>
                <a:gd name="T29" fmla="*/ 6 h 12"/>
                <a:gd name="T30" fmla="*/ 24 w 30"/>
                <a:gd name="T31" fmla="*/ 12 h 12"/>
                <a:gd name="T32" fmla="*/ 30 w 30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2"/>
                <a:gd name="T53" fmla="*/ 30 w 3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2">
                  <a:moveTo>
                    <a:pt x="30" y="12"/>
                  </a:moveTo>
                  <a:lnTo>
                    <a:pt x="24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3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5155" y="1171"/>
              <a:ext cx="6" cy="24"/>
            </a:xfrm>
            <a:custGeom>
              <a:avLst/>
              <a:gdLst>
                <a:gd name="T0" fmla="*/ 6 w 6"/>
                <a:gd name="T1" fmla="*/ 24 h 24"/>
                <a:gd name="T2" fmla="*/ 6 w 6"/>
                <a:gd name="T3" fmla="*/ 18 h 24"/>
                <a:gd name="T4" fmla="*/ 6 w 6"/>
                <a:gd name="T5" fmla="*/ 12 h 24"/>
                <a:gd name="T6" fmla="*/ 6 w 6"/>
                <a:gd name="T7" fmla="*/ 0 h 24"/>
                <a:gd name="T8" fmla="*/ 0 w 6"/>
                <a:gd name="T9" fmla="*/ 0 h 24"/>
                <a:gd name="T10" fmla="*/ 0 w 6"/>
                <a:gd name="T11" fmla="*/ 0 h 24"/>
                <a:gd name="T12" fmla="*/ 0 w 6"/>
                <a:gd name="T13" fmla="*/ 6 h 24"/>
                <a:gd name="T14" fmla="*/ 0 w 6"/>
                <a:gd name="T15" fmla="*/ 18 h 24"/>
                <a:gd name="T16" fmla="*/ 6 w 6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4"/>
                <a:gd name="T29" fmla="*/ 6 w 6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4">
                  <a:moveTo>
                    <a:pt x="6" y="24"/>
                  </a:moveTo>
                  <a:lnTo>
                    <a:pt x="6" y="18"/>
                  </a:lnTo>
                  <a:lnTo>
                    <a:pt x="6" y="1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8"/>
                  </a:lnTo>
                  <a:lnTo>
                    <a:pt x="6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5137" y="1165"/>
              <a:ext cx="12" cy="24"/>
            </a:xfrm>
            <a:custGeom>
              <a:avLst/>
              <a:gdLst>
                <a:gd name="T0" fmla="*/ 12 w 12"/>
                <a:gd name="T1" fmla="*/ 24 h 24"/>
                <a:gd name="T2" fmla="*/ 12 w 12"/>
                <a:gd name="T3" fmla="*/ 18 h 24"/>
                <a:gd name="T4" fmla="*/ 6 w 12"/>
                <a:gd name="T5" fmla="*/ 6 h 24"/>
                <a:gd name="T6" fmla="*/ 6 w 12"/>
                <a:gd name="T7" fmla="*/ 0 h 24"/>
                <a:gd name="T8" fmla="*/ 0 w 12"/>
                <a:gd name="T9" fmla="*/ 0 h 24"/>
                <a:gd name="T10" fmla="*/ 0 w 12"/>
                <a:gd name="T11" fmla="*/ 0 h 24"/>
                <a:gd name="T12" fmla="*/ 0 w 12"/>
                <a:gd name="T13" fmla="*/ 6 h 24"/>
                <a:gd name="T14" fmla="*/ 0 w 12"/>
                <a:gd name="T15" fmla="*/ 6 h 24"/>
                <a:gd name="T16" fmla="*/ 0 w 12"/>
                <a:gd name="T17" fmla="*/ 12 h 24"/>
                <a:gd name="T18" fmla="*/ 6 w 12"/>
                <a:gd name="T19" fmla="*/ 12 h 24"/>
                <a:gd name="T20" fmla="*/ 6 w 12"/>
                <a:gd name="T21" fmla="*/ 18 h 24"/>
                <a:gd name="T22" fmla="*/ 12 w 12"/>
                <a:gd name="T23" fmla="*/ 18 h 24"/>
                <a:gd name="T24" fmla="*/ 12 w 12"/>
                <a:gd name="T25" fmla="*/ 24 h 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24"/>
                <a:gd name="T41" fmla="*/ 12 w 12"/>
                <a:gd name="T42" fmla="*/ 24 h 2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24">
                  <a:moveTo>
                    <a:pt x="12" y="24"/>
                  </a:moveTo>
                  <a:lnTo>
                    <a:pt x="12" y="18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5197" y="1308"/>
              <a:ext cx="36" cy="6"/>
            </a:xfrm>
            <a:custGeom>
              <a:avLst/>
              <a:gdLst>
                <a:gd name="T0" fmla="*/ 0 w 36"/>
                <a:gd name="T1" fmla="*/ 6 h 6"/>
                <a:gd name="T2" fmla="*/ 6 w 36"/>
                <a:gd name="T3" fmla="*/ 6 h 6"/>
                <a:gd name="T4" fmla="*/ 6 w 36"/>
                <a:gd name="T5" fmla="*/ 0 h 6"/>
                <a:gd name="T6" fmla="*/ 12 w 36"/>
                <a:gd name="T7" fmla="*/ 0 h 6"/>
                <a:gd name="T8" fmla="*/ 18 w 36"/>
                <a:gd name="T9" fmla="*/ 0 h 6"/>
                <a:gd name="T10" fmla="*/ 24 w 36"/>
                <a:gd name="T11" fmla="*/ 0 h 6"/>
                <a:gd name="T12" fmla="*/ 30 w 36"/>
                <a:gd name="T13" fmla="*/ 0 h 6"/>
                <a:gd name="T14" fmla="*/ 30 w 36"/>
                <a:gd name="T15" fmla="*/ 6 h 6"/>
                <a:gd name="T16" fmla="*/ 36 w 36"/>
                <a:gd name="T17" fmla="*/ 6 h 6"/>
                <a:gd name="T18" fmla="*/ 36 w 36"/>
                <a:gd name="T19" fmla="*/ 6 h 6"/>
                <a:gd name="T20" fmla="*/ 30 w 36"/>
                <a:gd name="T21" fmla="*/ 6 h 6"/>
                <a:gd name="T22" fmla="*/ 24 w 36"/>
                <a:gd name="T23" fmla="*/ 6 h 6"/>
                <a:gd name="T24" fmla="*/ 18 w 36"/>
                <a:gd name="T25" fmla="*/ 6 h 6"/>
                <a:gd name="T26" fmla="*/ 18 w 36"/>
                <a:gd name="T27" fmla="*/ 6 h 6"/>
                <a:gd name="T28" fmla="*/ 12 w 36"/>
                <a:gd name="T29" fmla="*/ 6 h 6"/>
                <a:gd name="T30" fmla="*/ 6 w 36"/>
                <a:gd name="T31" fmla="*/ 6 h 6"/>
                <a:gd name="T32" fmla="*/ 0 w 36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6"/>
                <a:gd name="T53" fmla="*/ 36 w 36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6">
                  <a:moveTo>
                    <a:pt x="0" y="6"/>
                  </a:move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5191" y="1326"/>
              <a:ext cx="30" cy="18"/>
            </a:xfrm>
            <a:custGeom>
              <a:avLst/>
              <a:gdLst>
                <a:gd name="T0" fmla="*/ 0 w 30"/>
                <a:gd name="T1" fmla="*/ 0 h 18"/>
                <a:gd name="T2" fmla="*/ 6 w 30"/>
                <a:gd name="T3" fmla="*/ 0 h 18"/>
                <a:gd name="T4" fmla="*/ 6 w 30"/>
                <a:gd name="T5" fmla="*/ 6 h 18"/>
                <a:gd name="T6" fmla="*/ 12 w 30"/>
                <a:gd name="T7" fmla="*/ 6 h 18"/>
                <a:gd name="T8" fmla="*/ 18 w 30"/>
                <a:gd name="T9" fmla="*/ 6 h 18"/>
                <a:gd name="T10" fmla="*/ 24 w 30"/>
                <a:gd name="T11" fmla="*/ 6 h 18"/>
                <a:gd name="T12" fmla="*/ 30 w 30"/>
                <a:gd name="T13" fmla="*/ 12 h 18"/>
                <a:gd name="T14" fmla="*/ 30 w 30"/>
                <a:gd name="T15" fmla="*/ 12 h 18"/>
                <a:gd name="T16" fmla="*/ 30 w 30"/>
                <a:gd name="T17" fmla="*/ 12 h 18"/>
                <a:gd name="T18" fmla="*/ 30 w 30"/>
                <a:gd name="T19" fmla="*/ 18 h 18"/>
                <a:gd name="T20" fmla="*/ 30 w 30"/>
                <a:gd name="T21" fmla="*/ 18 h 18"/>
                <a:gd name="T22" fmla="*/ 24 w 30"/>
                <a:gd name="T23" fmla="*/ 12 h 18"/>
                <a:gd name="T24" fmla="*/ 18 w 30"/>
                <a:gd name="T25" fmla="*/ 12 h 18"/>
                <a:gd name="T26" fmla="*/ 12 w 30"/>
                <a:gd name="T27" fmla="*/ 12 h 18"/>
                <a:gd name="T28" fmla="*/ 6 w 30"/>
                <a:gd name="T29" fmla="*/ 6 h 18"/>
                <a:gd name="T30" fmla="*/ 0 w 30"/>
                <a:gd name="T31" fmla="*/ 6 h 18"/>
                <a:gd name="T32" fmla="*/ 0 w 30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0" y="0"/>
                  </a:move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30" y="18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5203" y="1296"/>
              <a:ext cx="30" cy="6"/>
            </a:xfrm>
            <a:custGeom>
              <a:avLst/>
              <a:gdLst>
                <a:gd name="T0" fmla="*/ 0 w 30"/>
                <a:gd name="T1" fmla="*/ 6 h 6"/>
                <a:gd name="T2" fmla="*/ 0 w 30"/>
                <a:gd name="T3" fmla="*/ 6 h 6"/>
                <a:gd name="T4" fmla="*/ 0 w 30"/>
                <a:gd name="T5" fmla="*/ 6 h 6"/>
                <a:gd name="T6" fmla="*/ 6 w 30"/>
                <a:gd name="T7" fmla="*/ 0 h 6"/>
                <a:gd name="T8" fmla="*/ 12 w 30"/>
                <a:gd name="T9" fmla="*/ 0 h 6"/>
                <a:gd name="T10" fmla="*/ 18 w 30"/>
                <a:gd name="T11" fmla="*/ 0 h 6"/>
                <a:gd name="T12" fmla="*/ 24 w 30"/>
                <a:gd name="T13" fmla="*/ 0 h 6"/>
                <a:gd name="T14" fmla="*/ 24 w 30"/>
                <a:gd name="T15" fmla="*/ 0 h 6"/>
                <a:gd name="T16" fmla="*/ 30 w 30"/>
                <a:gd name="T17" fmla="*/ 6 h 6"/>
                <a:gd name="T18" fmla="*/ 30 w 30"/>
                <a:gd name="T19" fmla="*/ 6 h 6"/>
                <a:gd name="T20" fmla="*/ 24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6 h 6"/>
                <a:gd name="T28" fmla="*/ 6 w 30"/>
                <a:gd name="T29" fmla="*/ 6 h 6"/>
                <a:gd name="T30" fmla="*/ 0 w 30"/>
                <a:gd name="T31" fmla="*/ 6 h 6"/>
                <a:gd name="T32" fmla="*/ 0 w 30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5203" y="1285"/>
              <a:ext cx="30" cy="5"/>
            </a:xfrm>
            <a:custGeom>
              <a:avLst/>
              <a:gdLst>
                <a:gd name="T0" fmla="*/ 0 w 30"/>
                <a:gd name="T1" fmla="*/ 5 h 5"/>
                <a:gd name="T2" fmla="*/ 0 w 30"/>
                <a:gd name="T3" fmla="*/ 5 h 5"/>
                <a:gd name="T4" fmla="*/ 6 w 30"/>
                <a:gd name="T5" fmla="*/ 5 h 5"/>
                <a:gd name="T6" fmla="*/ 12 w 30"/>
                <a:gd name="T7" fmla="*/ 0 h 5"/>
                <a:gd name="T8" fmla="*/ 12 w 30"/>
                <a:gd name="T9" fmla="*/ 0 h 5"/>
                <a:gd name="T10" fmla="*/ 18 w 30"/>
                <a:gd name="T11" fmla="*/ 0 h 5"/>
                <a:gd name="T12" fmla="*/ 24 w 30"/>
                <a:gd name="T13" fmla="*/ 0 h 5"/>
                <a:gd name="T14" fmla="*/ 30 w 30"/>
                <a:gd name="T15" fmla="*/ 0 h 5"/>
                <a:gd name="T16" fmla="*/ 30 w 30"/>
                <a:gd name="T17" fmla="*/ 0 h 5"/>
                <a:gd name="T18" fmla="*/ 30 w 30"/>
                <a:gd name="T19" fmla="*/ 0 h 5"/>
                <a:gd name="T20" fmla="*/ 30 w 30"/>
                <a:gd name="T21" fmla="*/ 5 h 5"/>
                <a:gd name="T22" fmla="*/ 24 w 30"/>
                <a:gd name="T23" fmla="*/ 5 h 5"/>
                <a:gd name="T24" fmla="*/ 18 w 30"/>
                <a:gd name="T25" fmla="*/ 5 h 5"/>
                <a:gd name="T26" fmla="*/ 12 w 30"/>
                <a:gd name="T27" fmla="*/ 5 h 5"/>
                <a:gd name="T28" fmla="*/ 6 w 30"/>
                <a:gd name="T29" fmla="*/ 5 h 5"/>
                <a:gd name="T30" fmla="*/ 0 w 30"/>
                <a:gd name="T31" fmla="*/ 5 h 5"/>
                <a:gd name="T32" fmla="*/ 0 w 30"/>
                <a:gd name="T33" fmla="*/ 5 h 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5"/>
                <a:gd name="T53" fmla="*/ 30 w 30"/>
                <a:gd name="T54" fmla="*/ 5 h 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5">
                  <a:moveTo>
                    <a:pt x="0" y="5"/>
                  </a:moveTo>
                  <a:lnTo>
                    <a:pt x="0" y="5"/>
                  </a:lnTo>
                  <a:lnTo>
                    <a:pt x="6" y="5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5"/>
                  </a:lnTo>
                  <a:lnTo>
                    <a:pt x="24" y="5"/>
                  </a:lnTo>
                  <a:lnTo>
                    <a:pt x="18" y="5"/>
                  </a:lnTo>
                  <a:lnTo>
                    <a:pt x="12" y="5"/>
                  </a:lnTo>
                  <a:lnTo>
                    <a:pt x="6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5197" y="1273"/>
              <a:ext cx="36" cy="12"/>
            </a:xfrm>
            <a:custGeom>
              <a:avLst/>
              <a:gdLst>
                <a:gd name="T0" fmla="*/ 0 w 36"/>
                <a:gd name="T1" fmla="*/ 12 h 12"/>
                <a:gd name="T2" fmla="*/ 6 w 36"/>
                <a:gd name="T3" fmla="*/ 6 h 12"/>
                <a:gd name="T4" fmla="*/ 12 w 36"/>
                <a:gd name="T5" fmla="*/ 6 h 12"/>
                <a:gd name="T6" fmla="*/ 18 w 36"/>
                <a:gd name="T7" fmla="*/ 0 h 12"/>
                <a:gd name="T8" fmla="*/ 18 w 36"/>
                <a:gd name="T9" fmla="*/ 0 h 12"/>
                <a:gd name="T10" fmla="*/ 24 w 36"/>
                <a:gd name="T11" fmla="*/ 0 h 12"/>
                <a:gd name="T12" fmla="*/ 30 w 36"/>
                <a:gd name="T13" fmla="*/ 0 h 12"/>
                <a:gd name="T14" fmla="*/ 36 w 36"/>
                <a:gd name="T15" fmla="*/ 0 h 12"/>
                <a:gd name="T16" fmla="*/ 36 w 36"/>
                <a:gd name="T17" fmla="*/ 0 h 12"/>
                <a:gd name="T18" fmla="*/ 36 w 36"/>
                <a:gd name="T19" fmla="*/ 0 h 12"/>
                <a:gd name="T20" fmla="*/ 30 w 36"/>
                <a:gd name="T21" fmla="*/ 0 h 12"/>
                <a:gd name="T22" fmla="*/ 30 w 36"/>
                <a:gd name="T23" fmla="*/ 6 h 12"/>
                <a:gd name="T24" fmla="*/ 24 w 36"/>
                <a:gd name="T25" fmla="*/ 6 h 12"/>
                <a:gd name="T26" fmla="*/ 18 w 36"/>
                <a:gd name="T27" fmla="*/ 6 h 12"/>
                <a:gd name="T28" fmla="*/ 12 w 36"/>
                <a:gd name="T29" fmla="*/ 6 h 12"/>
                <a:gd name="T30" fmla="*/ 6 w 36"/>
                <a:gd name="T31" fmla="*/ 12 h 12"/>
                <a:gd name="T32" fmla="*/ 0 w 36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2"/>
                <a:gd name="T53" fmla="*/ 36 w 3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2">
                  <a:moveTo>
                    <a:pt x="0" y="12"/>
                  </a:moveTo>
                  <a:lnTo>
                    <a:pt x="6" y="6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5197" y="1249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6 w 36"/>
                <a:gd name="T3" fmla="*/ 18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6 h 24"/>
                <a:gd name="T10" fmla="*/ 24 w 36"/>
                <a:gd name="T11" fmla="*/ 6 h 24"/>
                <a:gd name="T12" fmla="*/ 30 w 36"/>
                <a:gd name="T13" fmla="*/ 6 h 24"/>
                <a:gd name="T14" fmla="*/ 30 w 36"/>
                <a:gd name="T15" fmla="*/ 0 h 24"/>
                <a:gd name="T16" fmla="*/ 36 w 36"/>
                <a:gd name="T17" fmla="*/ 6 h 24"/>
                <a:gd name="T18" fmla="*/ 36 w 36"/>
                <a:gd name="T19" fmla="*/ 6 h 24"/>
                <a:gd name="T20" fmla="*/ 30 w 36"/>
                <a:gd name="T21" fmla="*/ 12 h 24"/>
                <a:gd name="T22" fmla="*/ 24 w 36"/>
                <a:gd name="T23" fmla="*/ 12 h 24"/>
                <a:gd name="T24" fmla="*/ 18 w 36"/>
                <a:gd name="T25" fmla="*/ 12 h 24"/>
                <a:gd name="T26" fmla="*/ 18 w 36"/>
                <a:gd name="T27" fmla="*/ 18 h 24"/>
                <a:gd name="T28" fmla="*/ 12 w 36"/>
                <a:gd name="T29" fmla="*/ 18 h 24"/>
                <a:gd name="T30" fmla="*/ 6 w 36"/>
                <a:gd name="T31" fmla="*/ 18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6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5191" y="1231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6 w 36"/>
                <a:gd name="T3" fmla="*/ 24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6 h 24"/>
                <a:gd name="T10" fmla="*/ 24 w 36"/>
                <a:gd name="T11" fmla="*/ 6 h 24"/>
                <a:gd name="T12" fmla="*/ 30 w 36"/>
                <a:gd name="T13" fmla="*/ 0 h 24"/>
                <a:gd name="T14" fmla="*/ 36 w 36"/>
                <a:gd name="T15" fmla="*/ 0 h 24"/>
                <a:gd name="T16" fmla="*/ 36 w 36"/>
                <a:gd name="T17" fmla="*/ 0 h 24"/>
                <a:gd name="T18" fmla="*/ 36 w 36"/>
                <a:gd name="T19" fmla="*/ 6 h 24"/>
                <a:gd name="T20" fmla="*/ 30 w 36"/>
                <a:gd name="T21" fmla="*/ 6 h 24"/>
                <a:gd name="T22" fmla="*/ 24 w 36"/>
                <a:gd name="T23" fmla="*/ 12 h 24"/>
                <a:gd name="T24" fmla="*/ 18 w 36"/>
                <a:gd name="T25" fmla="*/ 18 h 24"/>
                <a:gd name="T26" fmla="*/ 12 w 36"/>
                <a:gd name="T27" fmla="*/ 18 h 24"/>
                <a:gd name="T28" fmla="*/ 6 w 36"/>
                <a:gd name="T29" fmla="*/ 24 h 24"/>
                <a:gd name="T30" fmla="*/ 6 w 36"/>
                <a:gd name="T31" fmla="*/ 24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auto">
            <a:xfrm>
              <a:off x="5185" y="1213"/>
              <a:ext cx="36" cy="30"/>
            </a:xfrm>
            <a:custGeom>
              <a:avLst/>
              <a:gdLst>
                <a:gd name="T0" fmla="*/ 0 w 36"/>
                <a:gd name="T1" fmla="*/ 30 h 30"/>
                <a:gd name="T2" fmla="*/ 6 w 36"/>
                <a:gd name="T3" fmla="*/ 24 h 30"/>
                <a:gd name="T4" fmla="*/ 6 w 36"/>
                <a:gd name="T5" fmla="*/ 18 h 30"/>
                <a:gd name="T6" fmla="*/ 12 w 36"/>
                <a:gd name="T7" fmla="*/ 12 h 30"/>
                <a:gd name="T8" fmla="*/ 18 w 36"/>
                <a:gd name="T9" fmla="*/ 6 h 30"/>
                <a:gd name="T10" fmla="*/ 24 w 36"/>
                <a:gd name="T11" fmla="*/ 0 h 30"/>
                <a:gd name="T12" fmla="*/ 30 w 36"/>
                <a:gd name="T13" fmla="*/ 0 h 30"/>
                <a:gd name="T14" fmla="*/ 36 w 36"/>
                <a:gd name="T15" fmla="*/ 0 h 30"/>
                <a:gd name="T16" fmla="*/ 36 w 36"/>
                <a:gd name="T17" fmla="*/ 0 h 30"/>
                <a:gd name="T18" fmla="*/ 36 w 36"/>
                <a:gd name="T19" fmla="*/ 0 h 30"/>
                <a:gd name="T20" fmla="*/ 36 w 36"/>
                <a:gd name="T21" fmla="*/ 6 h 30"/>
                <a:gd name="T22" fmla="*/ 30 w 36"/>
                <a:gd name="T23" fmla="*/ 12 h 30"/>
                <a:gd name="T24" fmla="*/ 24 w 36"/>
                <a:gd name="T25" fmla="*/ 12 h 30"/>
                <a:gd name="T26" fmla="*/ 18 w 36"/>
                <a:gd name="T27" fmla="*/ 18 h 30"/>
                <a:gd name="T28" fmla="*/ 12 w 36"/>
                <a:gd name="T29" fmla="*/ 24 h 30"/>
                <a:gd name="T30" fmla="*/ 6 w 36"/>
                <a:gd name="T31" fmla="*/ 24 h 30"/>
                <a:gd name="T32" fmla="*/ 0 w 36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30"/>
                  </a:move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6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5179" y="1195"/>
              <a:ext cx="36" cy="36"/>
            </a:xfrm>
            <a:custGeom>
              <a:avLst/>
              <a:gdLst>
                <a:gd name="T0" fmla="*/ 0 w 36"/>
                <a:gd name="T1" fmla="*/ 36 h 36"/>
                <a:gd name="T2" fmla="*/ 6 w 36"/>
                <a:gd name="T3" fmla="*/ 30 h 36"/>
                <a:gd name="T4" fmla="*/ 6 w 36"/>
                <a:gd name="T5" fmla="*/ 24 h 36"/>
                <a:gd name="T6" fmla="*/ 12 w 36"/>
                <a:gd name="T7" fmla="*/ 18 h 36"/>
                <a:gd name="T8" fmla="*/ 12 w 36"/>
                <a:gd name="T9" fmla="*/ 12 h 36"/>
                <a:gd name="T10" fmla="*/ 18 w 36"/>
                <a:gd name="T11" fmla="*/ 6 h 36"/>
                <a:gd name="T12" fmla="*/ 24 w 36"/>
                <a:gd name="T13" fmla="*/ 0 h 36"/>
                <a:gd name="T14" fmla="*/ 30 w 36"/>
                <a:gd name="T15" fmla="*/ 0 h 36"/>
                <a:gd name="T16" fmla="*/ 36 w 36"/>
                <a:gd name="T17" fmla="*/ 0 h 36"/>
                <a:gd name="T18" fmla="*/ 36 w 36"/>
                <a:gd name="T19" fmla="*/ 0 h 36"/>
                <a:gd name="T20" fmla="*/ 30 w 36"/>
                <a:gd name="T21" fmla="*/ 6 h 36"/>
                <a:gd name="T22" fmla="*/ 30 w 36"/>
                <a:gd name="T23" fmla="*/ 6 h 36"/>
                <a:gd name="T24" fmla="*/ 24 w 36"/>
                <a:gd name="T25" fmla="*/ 12 h 36"/>
                <a:gd name="T26" fmla="*/ 18 w 36"/>
                <a:gd name="T27" fmla="*/ 18 h 36"/>
                <a:gd name="T28" fmla="*/ 12 w 36"/>
                <a:gd name="T29" fmla="*/ 24 h 36"/>
                <a:gd name="T30" fmla="*/ 6 w 36"/>
                <a:gd name="T31" fmla="*/ 30 h 36"/>
                <a:gd name="T32" fmla="*/ 0 w 36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0" y="36"/>
                  </a:moveTo>
                  <a:lnTo>
                    <a:pt x="6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6" y="3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5179" y="1183"/>
              <a:ext cx="12" cy="36"/>
            </a:xfrm>
            <a:custGeom>
              <a:avLst/>
              <a:gdLst>
                <a:gd name="T0" fmla="*/ 12 w 12"/>
                <a:gd name="T1" fmla="*/ 0 h 36"/>
                <a:gd name="T2" fmla="*/ 12 w 12"/>
                <a:gd name="T3" fmla="*/ 0 h 36"/>
                <a:gd name="T4" fmla="*/ 12 w 12"/>
                <a:gd name="T5" fmla="*/ 6 h 36"/>
                <a:gd name="T6" fmla="*/ 12 w 12"/>
                <a:gd name="T7" fmla="*/ 12 h 36"/>
                <a:gd name="T8" fmla="*/ 6 w 12"/>
                <a:gd name="T9" fmla="*/ 18 h 36"/>
                <a:gd name="T10" fmla="*/ 6 w 12"/>
                <a:gd name="T11" fmla="*/ 24 h 36"/>
                <a:gd name="T12" fmla="*/ 0 w 12"/>
                <a:gd name="T13" fmla="*/ 30 h 36"/>
                <a:gd name="T14" fmla="*/ 0 w 12"/>
                <a:gd name="T15" fmla="*/ 30 h 36"/>
                <a:gd name="T16" fmla="*/ 0 w 12"/>
                <a:gd name="T17" fmla="*/ 36 h 36"/>
                <a:gd name="T18" fmla="*/ 0 w 12"/>
                <a:gd name="T19" fmla="*/ 30 h 36"/>
                <a:gd name="T20" fmla="*/ 0 w 12"/>
                <a:gd name="T21" fmla="*/ 24 h 36"/>
                <a:gd name="T22" fmla="*/ 0 w 12"/>
                <a:gd name="T23" fmla="*/ 18 h 36"/>
                <a:gd name="T24" fmla="*/ 0 w 12"/>
                <a:gd name="T25" fmla="*/ 12 h 36"/>
                <a:gd name="T26" fmla="*/ 6 w 12"/>
                <a:gd name="T27" fmla="*/ 6 h 36"/>
                <a:gd name="T28" fmla="*/ 6 w 12"/>
                <a:gd name="T29" fmla="*/ 0 h 36"/>
                <a:gd name="T30" fmla="*/ 12 w 12"/>
                <a:gd name="T31" fmla="*/ 0 h 36"/>
                <a:gd name="T32" fmla="*/ 12 w 12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36"/>
                <a:gd name="T53" fmla="*/ 12 w 12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36">
                  <a:moveTo>
                    <a:pt x="12" y="0"/>
                  </a:move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9" name="Freeform 30"/>
            <p:cNvSpPr>
              <a:spLocks/>
            </p:cNvSpPr>
            <p:nvPr/>
          </p:nvSpPr>
          <p:spPr bwMode="auto">
            <a:xfrm>
              <a:off x="5167" y="1165"/>
              <a:ext cx="12" cy="42"/>
            </a:xfrm>
            <a:custGeom>
              <a:avLst/>
              <a:gdLst>
                <a:gd name="T0" fmla="*/ 12 w 12"/>
                <a:gd name="T1" fmla="*/ 0 h 42"/>
                <a:gd name="T2" fmla="*/ 12 w 12"/>
                <a:gd name="T3" fmla="*/ 6 h 42"/>
                <a:gd name="T4" fmla="*/ 12 w 12"/>
                <a:gd name="T5" fmla="*/ 6 h 42"/>
                <a:gd name="T6" fmla="*/ 12 w 12"/>
                <a:gd name="T7" fmla="*/ 12 h 42"/>
                <a:gd name="T8" fmla="*/ 6 w 12"/>
                <a:gd name="T9" fmla="*/ 18 h 42"/>
                <a:gd name="T10" fmla="*/ 6 w 12"/>
                <a:gd name="T11" fmla="*/ 30 h 42"/>
                <a:gd name="T12" fmla="*/ 6 w 12"/>
                <a:gd name="T13" fmla="*/ 36 h 42"/>
                <a:gd name="T14" fmla="*/ 0 w 12"/>
                <a:gd name="T15" fmla="*/ 36 h 42"/>
                <a:gd name="T16" fmla="*/ 0 w 12"/>
                <a:gd name="T17" fmla="*/ 42 h 42"/>
                <a:gd name="T18" fmla="*/ 0 w 12"/>
                <a:gd name="T19" fmla="*/ 36 h 42"/>
                <a:gd name="T20" fmla="*/ 0 w 12"/>
                <a:gd name="T21" fmla="*/ 30 h 42"/>
                <a:gd name="T22" fmla="*/ 0 w 12"/>
                <a:gd name="T23" fmla="*/ 24 h 42"/>
                <a:gd name="T24" fmla="*/ 0 w 12"/>
                <a:gd name="T25" fmla="*/ 18 h 42"/>
                <a:gd name="T26" fmla="*/ 6 w 12"/>
                <a:gd name="T27" fmla="*/ 12 h 42"/>
                <a:gd name="T28" fmla="*/ 6 w 12"/>
                <a:gd name="T29" fmla="*/ 6 h 42"/>
                <a:gd name="T30" fmla="*/ 12 w 12"/>
                <a:gd name="T31" fmla="*/ 0 h 42"/>
                <a:gd name="T32" fmla="*/ 12 w 12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42"/>
                <a:gd name="T53" fmla="*/ 12 w 12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42">
                  <a:moveTo>
                    <a:pt x="12" y="0"/>
                  </a:moveTo>
                  <a:lnTo>
                    <a:pt x="12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6" y="30"/>
                  </a:lnTo>
                  <a:lnTo>
                    <a:pt x="6" y="36"/>
                  </a:lnTo>
                  <a:lnTo>
                    <a:pt x="0" y="36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auto">
            <a:xfrm>
              <a:off x="5197" y="1051"/>
              <a:ext cx="42" cy="198"/>
            </a:xfrm>
            <a:custGeom>
              <a:avLst/>
              <a:gdLst>
                <a:gd name="T0" fmla="*/ 36 w 42"/>
                <a:gd name="T1" fmla="*/ 192 h 198"/>
                <a:gd name="T2" fmla="*/ 36 w 42"/>
                <a:gd name="T3" fmla="*/ 192 h 198"/>
                <a:gd name="T4" fmla="*/ 42 w 42"/>
                <a:gd name="T5" fmla="*/ 198 h 198"/>
                <a:gd name="T6" fmla="*/ 42 w 42"/>
                <a:gd name="T7" fmla="*/ 198 h 198"/>
                <a:gd name="T8" fmla="*/ 42 w 42"/>
                <a:gd name="T9" fmla="*/ 198 h 198"/>
                <a:gd name="T10" fmla="*/ 30 w 42"/>
                <a:gd name="T11" fmla="*/ 168 h 198"/>
                <a:gd name="T12" fmla="*/ 18 w 42"/>
                <a:gd name="T13" fmla="*/ 138 h 198"/>
                <a:gd name="T14" fmla="*/ 12 w 42"/>
                <a:gd name="T15" fmla="*/ 114 h 198"/>
                <a:gd name="T16" fmla="*/ 12 w 42"/>
                <a:gd name="T17" fmla="*/ 84 h 198"/>
                <a:gd name="T18" fmla="*/ 6 w 42"/>
                <a:gd name="T19" fmla="*/ 60 h 198"/>
                <a:gd name="T20" fmla="*/ 6 w 42"/>
                <a:gd name="T21" fmla="*/ 36 h 198"/>
                <a:gd name="T22" fmla="*/ 6 w 42"/>
                <a:gd name="T23" fmla="*/ 18 h 198"/>
                <a:gd name="T24" fmla="*/ 12 w 42"/>
                <a:gd name="T25" fmla="*/ 0 h 198"/>
                <a:gd name="T26" fmla="*/ 6 w 42"/>
                <a:gd name="T27" fmla="*/ 12 h 198"/>
                <a:gd name="T28" fmla="*/ 6 w 42"/>
                <a:gd name="T29" fmla="*/ 36 h 198"/>
                <a:gd name="T30" fmla="*/ 0 w 42"/>
                <a:gd name="T31" fmla="*/ 60 h 198"/>
                <a:gd name="T32" fmla="*/ 6 w 42"/>
                <a:gd name="T33" fmla="*/ 90 h 198"/>
                <a:gd name="T34" fmla="*/ 6 w 42"/>
                <a:gd name="T35" fmla="*/ 120 h 198"/>
                <a:gd name="T36" fmla="*/ 12 w 42"/>
                <a:gd name="T37" fmla="*/ 150 h 198"/>
                <a:gd name="T38" fmla="*/ 24 w 42"/>
                <a:gd name="T39" fmla="*/ 174 h 198"/>
                <a:gd name="T40" fmla="*/ 36 w 42"/>
                <a:gd name="T41" fmla="*/ 192 h 19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2"/>
                <a:gd name="T64" fmla="*/ 0 h 198"/>
                <a:gd name="T65" fmla="*/ 42 w 42"/>
                <a:gd name="T66" fmla="*/ 198 h 19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2" h="198">
                  <a:moveTo>
                    <a:pt x="36" y="192"/>
                  </a:moveTo>
                  <a:lnTo>
                    <a:pt x="36" y="192"/>
                  </a:lnTo>
                  <a:lnTo>
                    <a:pt x="42" y="198"/>
                  </a:lnTo>
                  <a:lnTo>
                    <a:pt x="30" y="168"/>
                  </a:lnTo>
                  <a:lnTo>
                    <a:pt x="18" y="138"/>
                  </a:lnTo>
                  <a:lnTo>
                    <a:pt x="12" y="114"/>
                  </a:lnTo>
                  <a:lnTo>
                    <a:pt x="12" y="84"/>
                  </a:lnTo>
                  <a:lnTo>
                    <a:pt x="6" y="60"/>
                  </a:lnTo>
                  <a:lnTo>
                    <a:pt x="6" y="36"/>
                  </a:lnTo>
                  <a:lnTo>
                    <a:pt x="6" y="18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6" y="36"/>
                  </a:lnTo>
                  <a:lnTo>
                    <a:pt x="0" y="60"/>
                  </a:lnTo>
                  <a:lnTo>
                    <a:pt x="6" y="90"/>
                  </a:lnTo>
                  <a:lnTo>
                    <a:pt x="6" y="120"/>
                  </a:lnTo>
                  <a:lnTo>
                    <a:pt x="12" y="150"/>
                  </a:lnTo>
                  <a:lnTo>
                    <a:pt x="24" y="174"/>
                  </a:lnTo>
                  <a:lnTo>
                    <a:pt x="36" y="19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1" name="Freeform 32"/>
            <p:cNvSpPr>
              <a:spLocks/>
            </p:cNvSpPr>
            <p:nvPr/>
          </p:nvSpPr>
          <p:spPr bwMode="auto">
            <a:xfrm>
              <a:off x="5203" y="1063"/>
              <a:ext cx="30" cy="30"/>
            </a:xfrm>
            <a:custGeom>
              <a:avLst/>
              <a:gdLst>
                <a:gd name="T0" fmla="*/ 30 w 30"/>
                <a:gd name="T1" fmla="*/ 0 h 30"/>
                <a:gd name="T2" fmla="*/ 30 w 30"/>
                <a:gd name="T3" fmla="*/ 0 h 30"/>
                <a:gd name="T4" fmla="*/ 24 w 30"/>
                <a:gd name="T5" fmla="*/ 0 h 30"/>
                <a:gd name="T6" fmla="*/ 18 w 30"/>
                <a:gd name="T7" fmla="*/ 0 h 30"/>
                <a:gd name="T8" fmla="*/ 18 w 30"/>
                <a:gd name="T9" fmla="*/ 6 h 30"/>
                <a:gd name="T10" fmla="*/ 12 w 30"/>
                <a:gd name="T11" fmla="*/ 12 h 30"/>
                <a:gd name="T12" fmla="*/ 6 w 30"/>
                <a:gd name="T13" fmla="*/ 12 h 30"/>
                <a:gd name="T14" fmla="*/ 0 w 30"/>
                <a:gd name="T15" fmla="*/ 24 h 30"/>
                <a:gd name="T16" fmla="*/ 0 w 30"/>
                <a:gd name="T17" fmla="*/ 30 h 30"/>
                <a:gd name="T18" fmla="*/ 6 w 30"/>
                <a:gd name="T19" fmla="*/ 24 h 30"/>
                <a:gd name="T20" fmla="*/ 6 w 30"/>
                <a:gd name="T21" fmla="*/ 18 h 30"/>
                <a:gd name="T22" fmla="*/ 12 w 30"/>
                <a:gd name="T23" fmla="*/ 18 h 30"/>
                <a:gd name="T24" fmla="*/ 18 w 30"/>
                <a:gd name="T25" fmla="*/ 12 h 30"/>
                <a:gd name="T26" fmla="*/ 24 w 30"/>
                <a:gd name="T27" fmla="*/ 12 h 30"/>
                <a:gd name="T28" fmla="*/ 24 w 30"/>
                <a:gd name="T29" fmla="*/ 6 h 30"/>
                <a:gd name="T30" fmla="*/ 30 w 30"/>
                <a:gd name="T31" fmla="*/ 0 h 30"/>
                <a:gd name="T32" fmla="*/ 30 w 30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0"/>
                <a:gd name="T53" fmla="*/ 30 w 30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0">
                  <a:moveTo>
                    <a:pt x="30" y="0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24" y="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2" name="Freeform 33"/>
            <p:cNvSpPr>
              <a:spLocks/>
            </p:cNvSpPr>
            <p:nvPr/>
          </p:nvSpPr>
          <p:spPr bwMode="auto">
            <a:xfrm>
              <a:off x="5203" y="1087"/>
              <a:ext cx="30" cy="36"/>
            </a:xfrm>
            <a:custGeom>
              <a:avLst/>
              <a:gdLst>
                <a:gd name="T0" fmla="*/ 30 w 30"/>
                <a:gd name="T1" fmla="*/ 6 h 36"/>
                <a:gd name="T2" fmla="*/ 30 w 30"/>
                <a:gd name="T3" fmla="*/ 0 h 36"/>
                <a:gd name="T4" fmla="*/ 24 w 30"/>
                <a:gd name="T5" fmla="*/ 6 h 36"/>
                <a:gd name="T6" fmla="*/ 24 w 30"/>
                <a:gd name="T7" fmla="*/ 6 h 36"/>
                <a:gd name="T8" fmla="*/ 18 w 30"/>
                <a:gd name="T9" fmla="*/ 12 h 36"/>
                <a:gd name="T10" fmla="*/ 12 w 30"/>
                <a:gd name="T11" fmla="*/ 18 h 36"/>
                <a:gd name="T12" fmla="*/ 6 w 30"/>
                <a:gd name="T13" fmla="*/ 24 h 36"/>
                <a:gd name="T14" fmla="*/ 0 w 30"/>
                <a:gd name="T15" fmla="*/ 30 h 36"/>
                <a:gd name="T16" fmla="*/ 0 w 30"/>
                <a:gd name="T17" fmla="*/ 36 h 36"/>
                <a:gd name="T18" fmla="*/ 0 w 30"/>
                <a:gd name="T19" fmla="*/ 36 h 36"/>
                <a:gd name="T20" fmla="*/ 6 w 30"/>
                <a:gd name="T21" fmla="*/ 30 h 36"/>
                <a:gd name="T22" fmla="*/ 12 w 30"/>
                <a:gd name="T23" fmla="*/ 30 h 36"/>
                <a:gd name="T24" fmla="*/ 18 w 30"/>
                <a:gd name="T25" fmla="*/ 24 h 36"/>
                <a:gd name="T26" fmla="*/ 24 w 30"/>
                <a:gd name="T27" fmla="*/ 18 h 36"/>
                <a:gd name="T28" fmla="*/ 30 w 30"/>
                <a:gd name="T29" fmla="*/ 12 h 36"/>
                <a:gd name="T30" fmla="*/ 30 w 30"/>
                <a:gd name="T31" fmla="*/ 6 h 36"/>
                <a:gd name="T32" fmla="*/ 30 w 30"/>
                <a:gd name="T33" fmla="*/ 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6"/>
                <a:gd name="T53" fmla="*/ 30 w 30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6">
                  <a:moveTo>
                    <a:pt x="30" y="6"/>
                  </a:moveTo>
                  <a:lnTo>
                    <a:pt x="30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8" y="24"/>
                  </a:lnTo>
                  <a:lnTo>
                    <a:pt x="24" y="18"/>
                  </a:lnTo>
                  <a:lnTo>
                    <a:pt x="30" y="12"/>
                  </a:lnTo>
                  <a:lnTo>
                    <a:pt x="3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3" name="Freeform 34"/>
            <p:cNvSpPr>
              <a:spLocks/>
            </p:cNvSpPr>
            <p:nvPr/>
          </p:nvSpPr>
          <p:spPr bwMode="auto">
            <a:xfrm>
              <a:off x="5203" y="1111"/>
              <a:ext cx="36" cy="30"/>
            </a:xfrm>
            <a:custGeom>
              <a:avLst/>
              <a:gdLst>
                <a:gd name="T0" fmla="*/ 36 w 36"/>
                <a:gd name="T1" fmla="*/ 0 h 30"/>
                <a:gd name="T2" fmla="*/ 36 w 36"/>
                <a:gd name="T3" fmla="*/ 0 h 30"/>
                <a:gd name="T4" fmla="*/ 30 w 36"/>
                <a:gd name="T5" fmla="*/ 0 h 30"/>
                <a:gd name="T6" fmla="*/ 24 w 36"/>
                <a:gd name="T7" fmla="*/ 6 h 30"/>
                <a:gd name="T8" fmla="*/ 18 w 36"/>
                <a:gd name="T9" fmla="*/ 6 h 30"/>
                <a:gd name="T10" fmla="*/ 12 w 36"/>
                <a:gd name="T11" fmla="*/ 12 h 30"/>
                <a:gd name="T12" fmla="*/ 6 w 36"/>
                <a:gd name="T13" fmla="*/ 18 h 30"/>
                <a:gd name="T14" fmla="*/ 0 w 36"/>
                <a:gd name="T15" fmla="*/ 24 h 30"/>
                <a:gd name="T16" fmla="*/ 0 w 36"/>
                <a:gd name="T17" fmla="*/ 30 h 30"/>
                <a:gd name="T18" fmla="*/ 0 w 36"/>
                <a:gd name="T19" fmla="*/ 30 h 30"/>
                <a:gd name="T20" fmla="*/ 6 w 36"/>
                <a:gd name="T21" fmla="*/ 30 h 30"/>
                <a:gd name="T22" fmla="*/ 12 w 36"/>
                <a:gd name="T23" fmla="*/ 24 h 30"/>
                <a:gd name="T24" fmla="*/ 24 w 36"/>
                <a:gd name="T25" fmla="*/ 18 h 30"/>
                <a:gd name="T26" fmla="*/ 30 w 36"/>
                <a:gd name="T27" fmla="*/ 12 h 30"/>
                <a:gd name="T28" fmla="*/ 36 w 36"/>
                <a:gd name="T29" fmla="*/ 6 h 30"/>
                <a:gd name="T30" fmla="*/ 36 w 36"/>
                <a:gd name="T31" fmla="*/ 6 h 30"/>
                <a:gd name="T32" fmla="*/ 36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36" y="0"/>
                  </a:moveTo>
                  <a:lnTo>
                    <a:pt x="36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24" y="18"/>
                  </a:lnTo>
                  <a:lnTo>
                    <a:pt x="30" y="12"/>
                  </a:lnTo>
                  <a:lnTo>
                    <a:pt x="36" y="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4" name="Freeform 35"/>
            <p:cNvSpPr>
              <a:spLocks/>
            </p:cNvSpPr>
            <p:nvPr/>
          </p:nvSpPr>
          <p:spPr bwMode="auto">
            <a:xfrm>
              <a:off x="5209" y="1147"/>
              <a:ext cx="36" cy="30"/>
            </a:xfrm>
            <a:custGeom>
              <a:avLst/>
              <a:gdLst>
                <a:gd name="T0" fmla="*/ 36 w 36"/>
                <a:gd name="T1" fmla="*/ 6 h 30"/>
                <a:gd name="T2" fmla="*/ 30 w 36"/>
                <a:gd name="T3" fmla="*/ 0 h 30"/>
                <a:gd name="T4" fmla="*/ 24 w 36"/>
                <a:gd name="T5" fmla="*/ 6 h 30"/>
                <a:gd name="T6" fmla="*/ 24 w 36"/>
                <a:gd name="T7" fmla="*/ 6 h 30"/>
                <a:gd name="T8" fmla="*/ 18 w 36"/>
                <a:gd name="T9" fmla="*/ 12 h 30"/>
                <a:gd name="T10" fmla="*/ 6 w 36"/>
                <a:gd name="T11" fmla="*/ 12 h 30"/>
                <a:gd name="T12" fmla="*/ 6 w 36"/>
                <a:gd name="T13" fmla="*/ 18 h 30"/>
                <a:gd name="T14" fmla="*/ 0 w 36"/>
                <a:gd name="T15" fmla="*/ 24 h 30"/>
                <a:gd name="T16" fmla="*/ 0 w 36"/>
                <a:gd name="T17" fmla="*/ 30 h 30"/>
                <a:gd name="T18" fmla="*/ 0 w 36"/>
                <a:gd name="T19" fmla="*/ 30 h 30"/>
                <a:gd name="T20" fmla="*/ 6 w 36"/>
                <a:gd name="T21" fmla="*/ 24 h 30"/>
                <a:gd name="T22" fmla="*/ 12 w 36"/>
                <a:gd name="T23" fmla="*/ 24 h 30"/>
                <a:gd name="T24" fmla="*/ 18 w 36"/>
                <a:gd name="T25" fmla="*/ 18 h 30"/>
                <a:gd name="T26" fmla="*/ 24 w 36"/>
                <a:gd name="T27" fmla="*/ 12 h 30"/>
                <a:gd name="T28" fmla="*/ 30 w 36"/>
                <a:gd name="T29" fmla="*/ 12 h 30"/>
                <a:gd name="T30" fmla="*/ 30 w 36"/>
                <a:gd name="T31" fmla="*/ 6 h 30"/>
                <a:gd name="T32" fmla="*/ 36 w 36"/>
                <a:gd name="T33" fmla="*/ 6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36" y="6"/>
                  </a:moveTo>
                  <a:lnTo>
                    <a:pt x="30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0" y="6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5" name="Freeform 36"/>
            <p:cNvSpPr>
              <a:spLocks/>
            </p:cNvSpPr>
            <p:nvPr/>
          </p:nvSpPr>
          <p:spPr bwMode="auto">
            <a:xfrm>
              <a:off x="5209" y="1171"/>
              <a:ext cx="36" cy="18"/>
            </a:xfrm>
            <a:custGeom>
              <a:avLst/>
              <a:gdLst>
                <a:gd name="T0" fmla="*/ 36 w 36"/>
                <a:gd name="T1" fmla="*/ 0 h 18"/>
                <a:gd name="T2" fmla="*/ 30 w 36"/>
                <a:gd name="T3" fmla="*/ 0 h 18"/>
                <a:gd name="T4" fmla="*/ 30 w 36"/>
                <a:gd name="T5" fmla="*/ 0 h 18"/>
                <a:gd name="T6" fmla="*/ 24 w 36"/>
                <a:gd name="T7" fmla="*/ 0 h 18"/>
                <a:gd name="T8" fmla="*/ 18 w 36"/>
                <a:gd name="T9" fmla="*/ 0 h 18"/>
                <a:gd name="T10" fmla="*/ 12 w 36"/>
                <a:gd name="T11" fmla="*/ 6 h 18"/>
                <a:gd name="T12" fmla="*/ 6 w 36"/>
                <a:gd name="T13" fmla="*/ 6 h 18"/>
                <a:gd name="T14" fmla="*/ 6 w 36"/>
                <a:gd name="T15" fmla="*/ 12 h 18"/>
                <a:gd name="T16" fmla="*/ 0 w 36"/>
                <a:gd name="T17" fmla="*/ 18 h 18"/>
                <a:gd name="T18" fmla="*/ 6 w 36"/>
                <a:gd name="T19" fmla="*/ 18 h 18"/>
                <a:gd name="T20" fmla="*/ 12 w 36"/>
                <a:gd name="T21" fmla="*/ 18 h 18"/>
                <a:gd name="T22" fmla="*/ 18 w 36"/>
                <a:gd name="T23" fmla="*/ 12 h 18"/>
                <a:gd name="T24" fmla="*/ 18 w 36"/>
                <a:gd name="T25" fmla="*/ 12 h 18"/>
                <a:gd name="T26" fmla="*/ 24 w 36"/>
                <a:gd name="T27" fmla="*/ 12 h 18"/>
                <a:gd name="T28" fmla="*/ 30 w 36"/>
                <a:gd name="T29" fmla="*/ 6 h 18"/>
                <a:gd name="T30" fmla="*/ 36 w 36"/>
                <a:gd name="T31" fmla="*/ 6 h 18"/>
                <a:gd name="T32" fmla="*/ 36 w 36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36" y="0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6" name="Freeform 37"/>
            <p:cNvSpPr>
              <a:spLocks/>
            </p:cNvSpPr>
            <p:nvPr/>
          </p:nvSpPr>
          <p:spPr bwMode="auto">
            <a:xfrm>
              <a:off x="5221" y="1207"/>
              <a:ext cx="24" cy="12"/>
            </a:xfrm>
            <a:custGeom>
              <a:avLst/>
              <a:gdLst>
                <a:gd name="T0" fmla="*/ 24 w 24"/>
                <a:gd name="T1" fmla="*/ 0 h 12"/>
                <a:gd name="T2" fmla="*/ 24 w 24"/>
                <a:gd name="T3" fmla="*/ 0 h 12"/>
                <a:gd name="T4" fmla="*/ 24 w 24"/>
                <a:gd name="T5" fmla="*/ 0 h 12"/>
                <a:gd name="T6" fmla="*/ 18 w 24"/>
                <a:gd name="T7" fmla="*/ 0 h 12"/>
                <a:gd name="T8" fmla="*/ 12 w 24"/>
                <a:gd name="T9" fmla="*/ 0 h 12"/>
                <a:gd name="T10" fmla="*/ 6 w 24"/>
                <a:gd name="T11" fmla="*/ 6 h 12"/>
                <a:gd name="T12" fmla="*/ 6 w 24"/>
                <a:gd name="T13" fmla="*/ 6 h 12"/>
                <a:gd name="T14" fmla="*/ 0 w 24"/>
                <a:gd name="T15" fmla="*/ 12 h 12"/>
                <a:gd name="T16" fmla="*/ 0 w 24"/>
                <a:gd name="T17" fmla="*/ 12 h 12"/>
                <a:gd name="T18" fmla="*/ 6 w 24"/>
                <a:gd name="T19" fmla="*/ 12 h 12"/>
                <a:gd name="T20" fmla="*/ 6 w 24"/>
                <a:gd name="T21" fmla="*/ 12 h 12"/>
                <a:gd name="T22" fmla="*/ 12 w 24"/>
                <a:gd name="T23" fmla="*/ 12 h 12"/>
                <a:gd name="T24" fmla="*/ 18 w 24"/>
                <a:gd name="T25" fmla="*/ 6 h 12"/>
                <a:gd name="T26" fmla="*/ 18 w 24"/>
                <a:gd name="T27" fmla="*/ 6 h 12"/>
                <a:gd name="T28" fmla="*/ 24 w 24"/>
                <a:gd name="T29" fmla="*/ 6 h 12"/>
                <a:gd name="T30" fmla="*/ 24 w 24"/>
                <a:gd name="T31" fmla="*/ 0 h 12"/>
                <a:gd name="T32" fmla="*/ 24 w 24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2"/>
                <a:gd name="T53" fmla="*/ 24 w 2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2">
                  <a:moveTo>
                    <a:pt x="24" y="0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7" name="Freeform 38"/>
            <p:cNvSpPr>
              <a:spLocks/>
            </p:cNvSpPr>
            <p:nvPr/>
          </p:nvSpPr>
          <p:spPr bwMode="auto">
            <a:xfrm>
              <a:off x="5227" y="1225"/>
              <a:ext cx="18" cy="12"/>
            </a:xfrm>
            <a:custGeom>
              <a:avLst/>
              <a:gdLst>
                <a:gd name="T0" fmla="*/ 18 w 18"/>
                <a:gd name="T1" fmla="*/ 0 h 12"/>
                <a:gd name="T2" fmla="*/ 12 w 18"/>
                <a:gd name="T3" fmla="*/ 0 h 12"/>
                <a:gd name="T4" fmla="*/ 12 w 18"/>
                <a:gd name="T5" fmla="*/ 0 h 12"/>
                <a:gd name="T6" fmla="*/ 12 w 18"/>
                <a:gd name="T7" fmla="*/ 0 h 12"/>
                <a:gd name="T8" fmla="*/ 6 w 18"/>
                <a:gd name="T9" fmla="*/ 0 h 12"/>
                <a:gd name="T10" fmla="*/ 6 w 18"/>
                <a:gd name="T11" fmla="*/ 0 h 12"/>
                <a:gd name="T12" fmla="*/ 0 w 18"/>
                <a:gd name="T13" fmla="*/ 6 h 12"/>
                <a:gd name="T14" fmla="*/ 0 w 18"/>
                <a:gd name="T15" fmla="*/ 6 h 12"/>
                <a:gd name="T16" fmla="*/ 0 w 18"/>
                <a:gd name="T17" fmla="*/ 12 h 12"/>
                <a:gd name="T18" fmla="*/ 0 w 18"/>
                <a:gd name="T19" fmla="*/ 6 h 12"/>
                <a:gd name="T20" fmla="*/ 6 w 18"/>
                <a:gd name="T21" fmla="*/ 6 h 12"/>
                <a:gd name="T22" fmla="*/ 6 w 18"/>
                <a:gd name="T23" fmla="*/ 6 h 12"/>
                <a:gd name="T24" fmla="*/ 12 w 18"/>
                <a:gd name="T25" fmla="*/ 6 h 12"/>
                <a:gd name="T26" fmla="*/ 12 w 18"/>
                <a:gd name="T27" fmla="*/ 0 h 12"/>
                <a:gd name="T28" fmla="*/ 18 w 18"/>
                <a:gd name="T29" fmla="*/ 0 h 12"/>
                <a:gd name="T30" fmla="*/ 18 w 18"/>
                <a:gd name="T31" fmla="*/ 0 h 12"/>
                <a:gd name="T32" fmla="*/ 18 w 18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2"/>
                <a:gd name="T53" fmla="*/ 18 w 1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2">
                  <a:moveTo>
                    <a:pt x="18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8" name="Freeform 39"/>
            <p:cNvSpPr>
              <a:spLocks/>
            </p:cNvSpPr>
            <p:nvPr/>
          </p:nvSpPr>
          <p:spPr bwMode="auto">
            <a:xfrm>
              <a:off x="5203" y="1075"/>
              <a:ext cx="30" cy="36"/>
            </a:xfrm>
            <a:custGeom>
              <a:avLst/>
              <a:gdLst>
                <a:gd name="T0" fmla="*/ 30 w 30"/>
                <a:gd name="T1" fmla="*/ 6 h 36"/>
                <a:gd name="T2" fmla="*/ 30 w 30"/>
                <a:gd name="T3" fmla="*/ 0 h 36"/>
                <a:gd name="T4" fmla="*/ 24 w 30"/>
                <a:gd name="T5" fmla="*/ 0 h 36"/>
                <a:gd name="T6" fmla="*/ 18 w 30"/>
                <a:gd name="T7" fmla="*/ 6 h 36"/>
                <a:gd name="T8" fmla="*/ 18 w 30"/>
                <a:gd name="T9" fmla="*/ 12 h 36"/>
                <a:gd name="T10" fmla="*/ 12 w 30"/>
                <a:gd name="T11" fmla="*/ 12 h 36"/>
                <a:gd name="T12" fmla="*/ 6 w 30"/>
                <a:gd name="T13" fmla="*/ 18 h 36"/>
                <a:gd name="T14" fmla="*/ 0 w 30"/>
                <a:gd name="T15" fmla="*/ 30 h 36"/>
                <a:gd name="T16" fmla="*/ 0 w 30"/>
                <a:gd name="T17" fmla="*/ 36 h 36"/>
                <a:gd name="T18" fmla="*/ 0 w 30"/>
                <a:gd name="T19" fmla="*/ 30 h 36"/>
                <a:gd name="T20" fmla="*/ 6 w 30"/>
                <a:gd name="T21" fmla="*/ 30 h 36"/>
                <a:gd name="T22" fmla="*/ 12 w 30"/>
                <a:gd name="T23" fmla="*/ 24 h 36"/>
                <a:gd name="T24" fmla="*/ 18 w 30"/>
                <a:gd name="T25" fmla="*/ 18 h 36"/>
                <a:gd name="T26" fmla="*/ 24 w 30"/>
                <a:gd name="T27" fmla="*/ 12 h 36"/>
                <a:gd name="T28" fmla="*/ 30 w 30"/>
                <a:gd name="T29" fmla="*/ 12 h 36"/>
                <a:gd name="T30" fmla="*/ 30 w 30"/>
                <a:gd name="T31" fmla="*/ 6 h 36"/>
                <a:gd name="T32" fmla="*/ 30 w 30"/>
                <a:gd name="T33" fmla="*/ 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6"/>
                <a:gd name="T53" fmla="*/ 30 w 30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6">
                  <a:moveTo>
                    <a:pt x="30" y="6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9" name="Freeform 40"/>
            <p:cNvSpPr>
              <a:spLocks/>
            </p:cNvSpPr>
            <p:nvPr/>
          </p:nvSpPr>
          <p:spPr bwMode="auto">
            <a:xfrm>
              <a:off x="5203" y="1051"/>
              <a:ext cx="24" cy="24"/>
            </a:xfrm>
            <a:custGeom>
              <a:avLst/>
              <a:gdLst>
                <a:gd name="T0" fmla="*/ 24 w 24"/>
                <a:gd name="T1" fmla="*/ 0 h 24"/>
                <a:gd name="T2" fmla="*/ 24 w 24"/>
                <a:gd name="T3" fmla="*/ 0 h 24"/>
                <a:gd name="T4" fmla="*/ 24 w 24"/>
                <a:gd name="T5" fmla="*/ 0 h 24"/>
                <a:gd name="T6" fmla="*/ 18 w 24"/>
                <a:gd name="T7" fmla="*/ 0 h 24"/>
                <a:gd name="T8" fmla="*/ 12 w 24"/>
                <a:gd name="T9" fmla="*/ 0 h 24"/>
                <a:gd name="T10" fmla="*/ 12 w 24"/>
                <a:gd name="T11" fmla="*/ 6 h 24"/>
                <a:gd name="T12" fmla="*/ 6 w 24"/>
                <a:gd name="T13" fmla="*/ 12 h 24"/>
                <a:gd name="T14" fmla="*/ 0 w 24"/>
                <a:gd name="T15" fmla="*/ 18 h 24"/>
                <a:gd name="T16" fmla="*/ 0 w 24"/>
                <a:gd name="T17" fmla="*/ 24 h 24"/>
                <a:gd name="T18" fmla="*/ 6 w 24"/>
                <a:gd name="T19" fmla="*/ 18 h 24"/>
                <a:gd name="T20" fmla="*/ 6 w 24"/>
                <a:gd name="T21" fmla="*/ 18 h 24"/>
                <a:gd name="T22" fmla="*/ 12 w 24"/>
                <a:gd name="T23" fmla="*/ 12 h 24"/>
                <a:gd name="T24" fmla="*/ 18 w 24"/>
                <a:gd name="T25" fmla="*/ 12 h 24"/>
                <a:gd name="T26" fmla="*/ 18 w 24"/>
                <a:gd name="T27" fmla="*/ 6 h 24"/>
                <a:gd name="T28" fmla="*/ 24 w 24"/>
                <a:gd name="T29" fmla="*/ 6 h 24"/>
                <a:gd name="T30" fmla="*/ 24 w 24"/>
                <a:gd name="T31" fmla="*/ 0 h 24"/>
                <a:gd name="T32" fmla="*/ 24 w 24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24" y="0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0" name="Freeform 41"/>
            <p:cNvSpPr>
              <a:spLocks/>
            </p:cNvSpPr>
            <p:nvPr/>
          </p:nvSpPr>
          <p:spPr bwMode="auto">
            <a:xfrm>
              <a:off x="5203" y="1135"/>
              <a:ext cx="36" cy="30"/>
            </a:xfrm>
            <a:custGeom>
              <a:avLst/>
              <a:gdLst>
                <a:gd name="T0" fmla="*/ 36 w 36"/>
                <a:gd name="T1" fmla="*/ 0 h 30"/>
                <a:gd name="T2" fmla="*/ 36 w 36"/>
                <a:gd name="T3" fmla="*/ 0 h 30"/>
                <a:gd name="T4" fmla="*/ 30 w 36"/>
                <a:gd name="T5" fmla="*/ 0 h 30"/>
                <a:gd name="T6" fmla="*/ 24 w 36"/>
                <a:gd name="T7" fmla="*/ 6 h 30"/>
                <a:gd name="T8" fmla="*/ 18 w 36"/>
                <a:gd name="T9" fmla="*/ 6 h 30"/>
                <a:gd name="T10" fmla="*/ 12 w 36"/>
                <a:gd name="T11" fmla="*/ 12 h 30"/>
                <a:gd name="T12" fmla="*/ 6 w 36"/>
                <a:gd name="T13" fmla="*/ 18 h 30"/>
                <a:gd name="T14" fmla="*/ 0 w 36"/>
                <a:gd name="T15" fmla="*/ 24 h 30"/>
                <a:gd name="T16" fmla="*/ 0 w 36"/>
                <a:gd name="T17" fmla="*/ 30 h 30"/>
                <a:gd name="T18" fmla="*/ 6 w 36"/>
                <a:gd name="T19" fmla="*/ 24 h 30"/>
                <a:gd name="T20" fmla="*/ 6 w 36"/>
                <a:gd name="T21" fmla="*/ 24 h 30"/>
                <a:gd name="T22" fmla="*/ 12 w 36"/>
                <a:gd name="T23" fmla="*/ 18 h 30"/>
                <a:gd name="T24" fmla="*/ 24 w 36"/>
                <a:gd name="T25" fmla="*/ 18 h 30"/>
                <a:gd name="T26" fmla="*/ 24 w 36"/>
                <a:gd name="T27" fmla="*/ 12 h 30"/>
                <a:gd name="T28" fmla="*/ 30 w 36"/>
                <a:gd name="T29" fmla="*/ 6 h 30"/>
                <a:gd name="T30" fmla="*/ 36 w 36"/>
                <a:gd name="T31" fmla="*/ 6 h 30"/>
                <a:gd name="T32" fmla="*/ 36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36" y="0"/>
                  </a:moveTo>
                  <a:lnTo>
                    <a:pt x="36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1" name="Freeform 42"/>
            <p:cNvSpPr>
              <a:spLocks/>
            </p:cNvSpPr>
            <p:nvPr/>
          </p:nvSpPr>
          <p:spPr bwMode="auto">
            <a:xfrm>
              <a:off x="5215" y="1189"/>
              <a:ext cx="30" cy="18"/>
            </a:xfrm>
            <a:custGeom>
              <a:avLst/>
              <a:gdLst>
                <a:gd name="T0" fmla="*/ 30 w 30"/>
                <a:gd name="T1" fmla="*/ 0 h 18"/>
                <a:gd name="T2" fmla="*/ 30 w 30"/>
                <a:gd name="T3" fmla="*/ 0 h 18"/>
                <a:gd name="T4" fmla="*/ 24 w 30"/>
                <a:gd name="T5" fmla="*/ 0 h 18"/>
                <a:gd name="T6" fmla="*/ 18 w 30"/>
                <a:gd name="T7" fmla="*/ 0 h 18"/>
                <a:gd name="T8" fmla="*/ 12 w 30"/>
                <a:gd name="T9" fmla="*/ 0 h 18"/>
                <a:gd name="T10" fmla="*/ 12 w 30"/>
                <a:gd name="T11" fmla="*/ 6 h 18"/>
                <a:gd name="T12" fmla="*/ 6 w 30"/>
                <a:gd name="T13" fmla="*/ 12 h 18"/>
                <a:gd name="T14" fmla="*/ 0 w 30"/>
                <a:gd name="T15" fmla="*/ 12 h 18"/>
                <a:gd name="T16" fmla="*/ 0 w 30"/>
                <a:gd name="T17" fmla="*/ 18 h 18"/>
                <a:gd name="T18" fmla="*/ 0 w 30"/>
                <a:gd name="T19" fmla="*/ 18 h 18"/>
                <a:gd name="T20" fmla="*/ 6 w 30"/>
                <a:gd name="T21" fmla="*/ 12 h 18"/>
                <a:gd name="T22" fmla="*/ 12 w 30"/>
                <a:gd name="T23" fmla="*/ 12 h 18"/>
                <a:gd name="T24" fmla="*/ 18 w 30"/>
                <a:gd name="T25" fmla="*/ 12 h 18"/>
                <a:gd name="T26" fmla="*/ 24 w 30"/>
                <a:gd name="T27" fmla="*/ 6 h 18"/>
                <a:gd name="T28" fmla="*/ 24 w 30"/>
                <a:gd name="T29" fmla="*/ 6 h 18"/>
                <a:gd name="T30" fmla="*/ 30 w 30"/>
                <a:gd name="T31" fmla="*/ 0 h 18"/>
                <a:gd name="T32" fmla="*/ 30 w 30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30" y="0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2" name="Freeform 43"/>
            <p:cNvSpPr>
              <a:spLocks/>
            </p:cNvSpPr>
            <p:nvPr/>
          </p:nvSpPr>
          <p:spPr bwMode="auto">
            <a:xfrm>
              <a:off x="5203" y="1033"/>
              <a:ext cx="6" cy="30"/>
            </a:xfrm>
            <a:custGeom>
              <a:avLst/>
              <a:gdLst>
                <a:gd name="T0" fmla="*/ 0 w 6"/>
                <a:gd name="T1" fmla="*/ 30 h 30"/>
                <a:gd name="T2" fmla="*/ 0 w 6"/>
                <a:gd name="T3" fmla="*/ 24 h 30"/>
                <a:gd name="T4" fmla="*/ 0 w 6"/>
                <a:gd name="T5" fmla="*/ 12 h 30"/>
                <a:gd name="T6" fmla="*/ 0 w 6"/>
                <a:gd name="T7" fmla="*/ 0 h 30"/>
                <a:gd name="T8" fmla="*/ 0 w 6"/>
                <a:gd name="T9" fmla="*/ 0 h 30"/>
                <a:gd name="T10" fmla="*/ 6 w 6"/>
                <a:gd name="T11" fmla="*/ 0 h 30"/>
                <a:gd name="T12" fmla="*/ 6 w 6"/>
                <a:gd name="T13" fmla="*/ 12 h 30"/>
                <a:gd name="T14" fmla="*/ 6 w 6"/>
                <a:gd name="T15" fmla="*/ 18 h 30"/>
                <a:gd name="T16" fmla="*/ 0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0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3" name="Freeform 44"/>
            <p:cNvSpPr>
              <a:spLocks/>
            </p:cNvSpPr>
            <p:nvPr/>
          </p:nvSpPr>
          <p:spPr bwMode="auto">
            <a:xfrm>
              <a:off x="5167" y="1051"/>
              <a:ext cx="36" cy="42"/>
            </a:xfrm>
            <a:custGeom>
              <a:avLst/>
              <a:gdLst>
                <a:gd name="T0" fmla="*/ 36 w 36"/>
                <a:gd name="T1" fmla="*/ 42 h 42"/>
                <a:gd name="T2" fmla="*/ 30 w 36"/>
                <a:gd name="T3" fmla="*/ 36 h 42"/>
                <a:gd name="T4" fmla="*/ 30 w 36"/>
                <a:gd name="T5" fmla="*/ 30 h 42"/>
                <a:gd name="T6" fmla="*/ 24 w 36"/>
                <a:gd name="T7" fmla="*/ 24 h 42"/>
                <a:gd name="T8" fmla="*/ 18 w 36"/>
                <a:gd name="T9" fmla="*/ 18 h 42"/>
                <a:gd name="T10" fmla="*/ 12 w 36"/>
                <a:gd name="T11" fmla="*/ 12 h 42"/>
                <a:gd name="T12" fmla="*/ 12 w 36"/>
                <a:gd name="T13" fmla="*/ 6 h 42"/>
                <a:gd name="T14" fmla="*/ 6 w 36"/>
                <a:gd name="T15" fmla="*/ 0 h 42"/>
                <a:gd name="T16" fmla="*/ 6 w 36"/>
                <a:gd name="T17" fmla="*/ 0 h 42"/>
                <a:gd name="T18" fmla="*/ 0 w 36"/>
                <a:gd name="T19" fmla="*/ 6 h 42"/>
                <a:gd name="T20" fmla="*/ 6 w 36"/>
                <a:gd name="T21" fmla="*/ 12 h 42"/>
                <a:gd name="T22" fmla="*/ 12 w 36"/>
                <a:gd name="T23" fmla="*/ 18 h 42"/>
                <a:gd name="T24" fmla="*/ 18 w 36"/>
                <a:gd name="T25" fmla="*/ 24 h 42"/>
                <a:gd name="T26" fmla="*/ 24 w 36"/>
                <a:gd name="T27" fmla="*/ 30 h 42"/>
                <a:gd name="T28" fmla="*/ 30 w 36"/>
                <a:gd name="T29" fmla="*/ 36 h 42"/>
                <a:gd name="T30" fmla="*/ 30 w 36"/>
                <a:gd name="T31" fmla="*/ 42 h 42"/>
                <a:gd name="T32" fmla="*/ 36 w 36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2"/>
                <a:gd name="T53" fmla="*/ 36 w 36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2">
                  <a:moveTo>
                    <a:pt x="36" y="42"/>
                  </a:moveTo>
                  <a:lnTo>
                    <a:pt x="30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30" y="36"/>
                  </a:lnTo>
                  <a:lnTo>
                    <a:pt x="30" y="42"/>
                  </a:lnTo>
                  <a:lnTo>
                    <a:pt x="36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4" name="Freeform 45"/>
            <p:cNvSpPr>
              <a:spLocks/>
            </p:cNvSpPr>
            <p:nvPr/>
          </p:nvSpPr>
          <p:spPr bwMode="auto">
            <a:xfrm>
              <a:off x="5167" y="1069"/>
              <a:ext cx="36" cy="42"/>
            </a:xfrm>
            <a:custGeom>
              <a:avLst/>
              <a:gdLst>
                <a:gd name="T0" fmla="*/ 36 w 36"/>
                <a:gd name="T1" fmla="*/ 42 h 42"/>
                <a:gd name="T2" fmla="*/ 30 w 36"/>
                <a:gd name="T3" fmla="*/ 36 h 42"/>
                <a:gd name="T4" fmla="*/ 30 w 36"/>
                <a:gd name="T5" fmla="*/ 30 h 42"/>
                <a:gd name="T6" fmla="*/ 24 w 36"/>
                <a:gd name="T7" fmla="*/ 24 h 42"/>
                <a:gd name="T8" fmla="*/ 18 w 36"/>
                <a:gd name="T9" fmla="*/ 12 h 42"/>
                <a:gd name="T10" fmla="*/ 12 w 36"/>
                <a:gd name="T11" fmla="*/ 6 h 42"/>
                <a:gd name="T12" fmla="*/ 6 w 36"/>
                <a:gd name="T13" fmla="*/ 6 h 42"/>
                <a:gd name="T14" fmla="*/ 6 w 36"/>
                <a:gd name="T15" fmla="*/ 0 h 42"/>
                <a:gd name="T16" fmla="*/ 0 w 36"/>
                <a:gd name="T17" fmla="*/ 0 h 42"/>
                <a:gd name="T18" fmla="*/ 0 w 36"/>
                <a:gd name="T19" fmla="*/ 6 h 42"/>
                <a:gd name="T20" fmla="*/ 6 w 36"/>
                <a:gd name="T21" fmla="*/ 12 h 42"/>
                <a:gd name="T22" fmla="*/ 12 w 36"/>
                <a:gd name="T23" fmla="*/ 18 h 42"/>
                <a:gd name="T24" fmla="*/ 18 w 36"/>
                <a:gd name="T25" fmla="*/ 24 h 42"/>
                <a:gd name="T26" fmla="*/ 24 w 36"/>
                <a:gd name="T27" fmla="*/ 30 h 42"/>
                <a:gd name="T28" fmla="*/ 30 w 36"/>
                <a:gd name="T29" fmla="*/ 36 h 42"/>
                <a:gd name="T30" fmla="*/ 30 w 36"/>
                <a:gd name="T31" fmla="*/ 36 h 42"/>
                <a:gd name="T32" fmla="*/ 36 w 36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2"/>
                <a:gd name="T53" fmla="*/ 36 w 36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2">
                  <a:moveTo>
                    <a:pt x="36" y="42"/>
                  </a:moveTo>
                  <a:lnTo>
                    <a:pt x="30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30" y="36"/>
                  </a:lnTo>
                  <a:lnTo>
                    <a:pt x="36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5" name="Freeform 46"/>
            <p:cNvSpPr>
              <a:spLocks/>
            </p:cNvSpPr>
            <p:nvPr/>
          </p:nvSpPr>
          <p:spPr bwMode="auto">
            <a:xfrm>
              <a:off x="5167" y="1093"/>
              <a:ext cx="36" cy="36"/>
            </a:xfrm>
            <a:custGeom>
              <a:avLst/>
              <a:gdLst>
                <a:gd name="T0" fmla="*/ 36 w 36"/>
                <a:gd name="T1" fmla="*/ 36 h 36"/>
                <a:gd name="T2" fmla="*/ 30 w 36"/>
                <a:gd name="T3" fmla="*/ 30 h 36"/>
                <a:gd name="T4" fmla="*/ 30 w 36"/>
                <a:gd name="T5" fmla="*/ 24 h 36"/>
                <a:gd name="T6" fmla="*/ 24 w 36"/>
                <a:gd name="T7" fmla="*/ 12 h 36"/>
                <a:gd name="T8" fmla="*/ 18 w 36"/>
                <a:gd name="T9" fmla="*/ 12 h 36"/>
                <a:gd name="T10" fmla="*/ 12 w 36"/>
                <a:gd name="T11" fmla="*/ 6 h 36"/>
                <a:gd name="T12" fmla="*/ 6 w 36"/>
                <a:gd name="T13" fmla="*/ 0 h 36"/>
                <a:gd name="T14" fmla="*/ 0 w 36"/>
                <a:gd name="T15" fmla="*/ 0 h 36"/>
                <a:gd name="T16" fmla="*/ 0 w 36"/>
                <a:gd name="T17" fmla="*/ 0 h 36"/>
                <a:gd name="T18" fmla="*/ 0 w 36"/>
                <a:gd name="T19" fmla="*/ 0 h 36"/>
                <a:gd name="T20" fmla="*/ 6 w 36"/>
                <a:gd name="T21" fmla="*/ 6 h 36"/>
                <a:gd name="T22" fmla="*/ 6 w 36"/>
                <a:gd name="T23" fmla="*/ 12 h 36"/>
                <a:gd name="T24" fmla="*/ 18 w 36"/>
                <a:gd name="T25" fmla="*/ 18 h 36"/>
                <a:gd name="T26" fmla="*/ 24 w 36"/>
                <a:gd name="T27" fmla="*/ 18 h 36"/>
                <a:gd name="T28" fmla="*/ 30 w 36"/>
                <a:gd name="T29" fmla="*/ 24 h 36"/>
                <a:gd name="T30" fmla="*/ 30 w 36"/>
                <a:gd name="T31" fmla="*/ 30 h 36"/>
                <a:gd name="T32" fmla="*/ 36 w 36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36" y="36"/>
                  </a:moveTo>
                  <a:lnTo>
                    <a:pt x="30" y="30"/>
                  </a:lnTo>
                  <a:lnTo>
                    <a:pt x="30" y="24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6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6" name="Freeform 47"/>
            <p:cNvSpPr>
              <a:spLocks/>
            </p:cNvSpPr>
            <p:nvPr/>
          </p:nvSpPr>
          <p:spPr bwMode="auto">
            <a:xfrm>
              <a:off x="5173" y="1117"/>
              <a:ext cx="30" cy="24"/>
            </a:xfrm>
            <a:custGeom>
              <a:avLst/>
              <a:gdLst>
                <a:gd name="T0" fmla="*/ 30 w 30"/>
                <a:gd name="T1" fmla="*/ 24 h 24"/>
                <a:gd name="T2" fmla="*/ 30 w 30"/>
                <a:gd name="T3" fmla="*/ 24 h 24"/>
                <a:gd name="T4" fmla="*/ 24 w 30"/>
                <a:gd name="T5" fmla="*/ 18 h 24"/>
                <a:gd name="T6" fmla="*/ 18 w 30"/>
                <a:gd name="T7" fmla="*/ 12 h 24"/>
                <a:gd name="T8" fmla="*/ 12 w 30"/>
                <a:gd name="T9" fmla="*/ 6 h 24"/>
                <a:gd name="T10" fmla="*/ 6 w 30"/>
                <a:gd name="T11" fmla="*/ 0 h 24"/>
                <a:gd name="T12" fmla="*/ 0 w 30"/>
                <a:gd name="T13" fmla="*/ 0 h 24"/>
                <a:gd name="T14" fmla="*/ 0 w 30"/>
                <a:gd name="T15" fmla="*/ 0 h 24"/>
                <a:gd name="T16" fmla="*/ 0 w 30"/>
                <a:gd name="T17" fmla="*/ 0 h 24"/>
                <a:gd name="T18" fmla="*/ 0 w 30"/>
                <a:gd name="T19" fmla="*/ 6 h 24"/>
                <a:gd name="T20" fmla="*/ 0 w 30"/>
                <a:gd name="T21" fmla="*/ 6 h 24"/>
                <a:gd name="T22" fmla="*/ 6 w 30"/>
                <a:gd name="T23" fmla="*/ 12 h 24"/>
                <a:gd name="T24" fmla="*/ 12 w 30"/>
                <a:gd name="T25" fmla="*/ 12 h 24"/>
                <a:gd name="T26" fmla="*/ 18 w 30"/>
                <a:gd name="T27" fmla="*/ 18 h 24"/>
                <a:gd name="T28" fmla="*/ 24 w 30"/>
                <a:gd name="T29" fmla="*/ 18 h 24"/>
                <a:gd name="T30" fmla="*/ 30 w 30"/>
                <a:gd name="T31" fmla="*/ 24 h 24"/>
                <a:gd name="T32" fmla="*/ 30 w 30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24"/>
                <a:gd name="T53" fmla="*/ 30 w 30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24">
                  <a:moveTo>
                    <a:pt x="30" y="24"/>
                  </a:moveTo>
                  <a:lnTo>
                    <a:pt x="30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7" name="Freeform 48"/>
            <p:cNvSpPr>
              <a:spLocks/>
            </p:cNvSpPr>
            <p:nvPr/>
          </p:nvSpPr>
          <p:spPr bwMode="auto">
            <a:xfrm>
              <a:off x="5173" y="1135"/>
              <a:ext cx="36" cy="24"/>
            </a:xfrm>
            <a:custGeom>
              <a:avLst/>
              <a:gdLst>
                <a:gd name="T0" fmla="*/ 36 w 36"/>
                <a:gd name="T1" fmla="*/ 24 h 24"/>
                <a:gd name="T2" fmla="*/ 30 w 36"/>
                <a:gd name="T3" fmla="*/ 24 h 24"/>
                <a:gd name="T4" fmla="*/ 24 w 36"/>
                <a:gd name="T5" fmla="*/ 18 h 24"/>
                <a:gd name="T6" fmla="*/ 18 w 36"/>
                <a:gd name="T7" fmla="*/ 12 h 24"/>
                <a:gd name="T8" fmla="*/ 12 w 36"/>
                <a:gd name="T9" fmla="*/ 12 h 24"/>
                <a:gd name="T10" fmla="*/ 6 w 36"/>
                <a:gd name="T11" fmla="*/ 6 h 24"/>
                <a:gd name="T12" fmla="*/ 6 w 36"/>
                <a:gd name="T13" fmla="*/ 6 h 24"/>
                <a:gd name="T14" fmla="*/ 0 w 36"/>
                <a:gd name="T15" fmla="*/ 0 h 24"/>
                <a:gd name="T16" fmla="*/ 0 w 36"/>
                <a:gd name="T17" fmla="*/ 6 h 24"/>
                <a:gd name="T18" fmla="*/ 0 w 36"/>
                <a:gd name="T19" fmla="*/ 6 h 24"/>
                <a:gd name="T20" fmla="*/ 6 w 36"/>
                <a:gd name="T21" fmla="*/ 12 h 24"/>
                <a:gd name="T22" fmla="*/ 12 w 36"/>
                <a:gd name="T23" fmla="*/ 18 h 24"/>
                <a:gd name="T24" fmla="*/ 18 w 36"/>
                <a:gd name="T25" fmla="*/ 18 h 24"/>
                <a:gd name="T26" fmla="*/ 24 w 36"/>
                <a:gd name="T27" fmla="*/ 24 h 24"/>
                <a:gd name="T28" fmla="*/ 24 w 36"/>
                <a:gd name="T29" fmla="*/ 24 h 24"/>
                <a:gd name="T30" fmla="*/ 30 w 36"/>
                <a:gd name="T31" fmla="*/ 24 h 24"/>
                <a:gd name="T32" fmla="*/ 36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36" y="24"/>
                  </a:moveTo>
                  <a:lnTo>
                    <a:pt x="30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6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8" name="Freeform 49"/>
            <p:cNvSpPr>
              <a:spLocks/>
            </p:cNvSpPr>
            <p:nvPr/>
          </p:nvSpPr>
          <p:spPr bwMode="auto">
            <a:xfrm>
              <a:off x="5179" y="1165"/>
              <a:ext cx="30" cy="12"/>
            </a:xfrm>
            <a:custGeom>
              <a:avLst/>
              <a:gdLst>
                <a:gd name="T0" fmla="*/ 30 w 30"/>
                <a:gd name="T1" fmla="*/ 12 h 12"/>
                <a:gd name="T2" fmla="*/ 24 w 30"/>
                <a:gd name="T3" fmla="*/ 12 h 12"/>
                <a:gd name="T4" fmla="*/ 24 w 30"/>
                <a:gd name="T5" fmla="*/ 6 h 12"/>
                <a:gd name="T6" fmla="*/ 18 w 30"/>
                <a:gd name="T7" fmla="*/ 6 h 12"/>
                <a:gd name="T8" fmla="*/ 12 w 30"/>
                <a:gd name="T9" fmla="*/ 6 h 12"/>
                <a:gd name="T10" fmla="*/ 6 w 30"/>
                <a:gd name="T11" fmla="*/ 0 h 12"/>
                <a:gd name="T12" fmla="*/ 6 w 30"/>
                <a:gd name="T13" fmla="*/ 0 h 12"/>
                <a:gd name="T14" fmla="*/ 0 w 30"/>
                <a:gd name="T15" fmla="*/ 0 h 12"/>
                <a:gd name="T16" fmla="*/ 0 w 30"/>
                <a:gd name="T17" fmla="*/ 6 h 12"/>
                <a:gd name="T18" fmla="*/ 0 w 30"/>
                <a:gd name="T19" fmla="*/ 6 h 12"/>
                <a:gd name="T20" fmla="*/ 6 w 30"/>
                <a:gd name="T21" fmla="*/ 12 h 12"/>
                <a:gd name="T22" fmla="*/ 6 w 30"/>
                <a:gd name="T23" fmla="*/ 12 h 12"/>
                <a:gd name="T24" fmla="*/ 12 w 30"/>
                <a:gd name="T25" fmla="*/ 12 h 12"/>
                <a:gd name="T26" fmla="*/ 18 w 30"/>
                <a:gd name="T27" fmla="*/ 12 h 12"/>
                <a:gd name="T28" fmla="*/ 24 w 30"/>
                <a:gd name="T29" fmla="*/ 12 h 12"/>
                <a:gd name="T30" fmla="*/ 30 w 30"/>
                <a:gd name="T31" fmla="*/ 12 h 12"/>
                <a:gd name="T32" fmla="*/ 30 w 30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2"/>
                <a:gd name="T53" fmla="*/ 30 w 3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2">
                  <a:moveTo>
                    <a:pt x="30" y="12"/>
                  </a:moveTo>
                  <a:lnTo>
                    <a:pt x="24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9" name="Freeform 50"/>
            <p:cNvSpPr>
              <a:spLocks/>
            </p:cNvSpPr>
            <p:nvPr/>
          </p:nvSpPr>
          <p:spPr bwMode="auto">
            <a:xfrm>
              <a:off x="5185" y="1189"/>
              <a:ext cx="30" cy="6"/>
            </a:xfrm>
            <a:custGeom>
              <a:avLst/>
              <a:gdLst>
                <a:gd name="T0" fmla="*/ 30 w 30"/>
                <a:gd name="T1" fmla="*/ 6 h 6"/>
                <a:gd name="T2" fmla="*/ 24 w 30"/>
                <a:gd name="T3" fmla="*/ 0 h 6"/>
                <a:gd name="T4" fmla="*/ 18 w 30"/>
                <a:gd name="T5" fmla="*/ 0 h 6"/>
                <a:gd name="T6" fmla="*/ 18 w 30"/>
                <a:gd name="T7" fmla="*/ 0 h 6"/>
                <a:gd name="T8" fmla="*/ 12 w 30"/>
                <a:gd name="T9" fmla="*/ 0 h 6"/>
                <a:gd name="T10" fmla="*/ 6 w 30"/>
                <a:gd name="T11" fmla="*/ 0 h 6"/>
                <a:gd name="T12" fmla="*/ 6 w 30"/>
                <a:gd name="T13" fmla="*/ 0 h 6"/>
                <a:gd name="T14" fmla="*/ 0 w 30"/>
                <a:gd name="T15" fmla="*/ 0 h 6"/>
                <a:gd name="T16" fmla="*/ 0 w 30"/>
                <a:gd name="T17" fmla="*/ 0 h 6"/>
                <a:gd name="T18" fmla="*/ 0 w 30"/>
                <a:gd name="T19" fmla="*/ 0 h 6"/>
                <a:gd name="T20" fmla="*/ 6 w 30"/>
                <a:gd name="T21" fmla="*/ 6 h 6"/>
                <a:gd name="T22" fmla="*/ 6 w 30"/>
                <a:gd name="T23" fmla="*/ 6 h 6"/>
                <a:gd name="T24" fmla="*/ 12 w 30"/>
                <a:gd name="T25" fmla="*/ 6 h 6"/>
                <a:gd name="T26" fmla="*/ 18 w 30"/>
                <a:gd name="T27" fmla="*/ 6 h 6"/>
                <a:gd name="T28" fmla="*/ 18 w 30"/>
                <a:gd name="T29" fmla="*/ 6 h 6"/>
                <a:gd name="T30" fmla="*/ 24 w 30"/>
                <a:gd name="T31" fmla="*/ 6 h 6"/>
                <a:gd name="T32" fmla="*/ 30 w 30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30" y="6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50" name="Freeform 51"/>
            <p:cNvSpPr>
              <a:spLocks/>
            </p:cNvSpPr>
            <p:nvPr/>
          </p:nvSpPr>
          <p:spPr bwMode="auto">
            <a:xfrm>
              <a:off x="5191" y="1201"/>
              <a:ext cx="24" cy="6"/>
            </a:xfrm>
            <a:custGeom>
              <a:avLst/>
              <a:gdLst>
                <a:gd name="T0" fmla="*/ 24 w 24"/>
                <a:gd name="T1" fmla="*/ 6 h 6"/>
                <a:gd name="T2" fmla="*/ 24 w 24"/>
                <a:gd name="T3" fmla="*/ 6 h 6"/>
                <a:gd name="T4" fmla="*/ 18 w 24"/>
                <a:gd name="T5" fmla="*/ 0 h 6"/>
                <a:gd name="T6" fmla="*/ 18 w 24"/>
                <a:gd name="T7" fmla="*/ 0 h 6"/>
                <a:gd name="T8" fmla="*/ 12 w 24"/>
                <a:gd name="T9" fmla="*/ 0 h 6"/>
                <a:gd name="T10" fmla="*/ 6 w 24"/>
                <a:gd name="T11" fmla="*/ 0 h 6"/>
                <a:gd name="T12" fmla="*/ 6 w 24"/>
                <a:gd name="T13" fmla="*/ 0 h 6"/>
                <a:gd name="T14" fmla="*/ 0 w 24"/>
                <a:gd name="T15" fmla="*/ 6 h 6"/>
                <a:gd name="T16" fmla="*/ 0 w 24"/>
                <a:gd name="T17" fmla="*/ 6 h 6"/>
                <a:gd name="T18" fmla="*/ 0 w 24"/>
                <a:gd name="T19" fmla="*/ 6 h 6"/>
                <a:gd name="T20" fmla="*/ 0 w 24"/>
                <a:gd name="T21" fmla="*/ 6 h 6"/>
                <a:gd name="T22" fmla="*/ 6 w 24"/>
                <a:gd name="T23" fmla="*/ 6 h 6"/>
                <a:gd name="T24" fmla="*/ 6 w 24"/>
                <a:gd name="T25" fmla="*/ 6 h 6"/>
                <a:gd name="T26" fmla="*/ 12 w 24"/>
                <a:gd name="T27" fmla="*/ 6 h 6"/>
                <a:gd name="T28" fmla="*/ 18 w 24"/>
                <a:gd name="T29" fmla="*/ 6 h 6"/>
                <a:gd name="T30" fmla="*/ 24 w 24"/>
                <a:gd name="T31" fmla="*/ 6 h 6"/>
                <a:gd name="T32" fmla="*/ 24 w 24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24" y="6"/>
                  </a:moveTo>
                  <a:lnTo>
                    <a:pt x="24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51" name="Freeform 52"/>
            <p:cNvSpPr>
              <a:spLocks/>
            </p:cNvSpPr>
            <p:nvPr/>
          </p:nvSpPr>
          <p:spPr bwMode="auto">
            <a:xfrm>
              <a:off x="5197" y="1213"/>
              <a:ext cx="24" cy="12"/>
            </a:xfrm>
            <a:custGeom>
              <a:avLst/>
              <a:gdLst>
                <a:gd name="T0" fmla="*/ 24 w 24"/>
                <a:gd name="T1" fmla="*/ 12 h 12"/>
                <a:gd name="T2" fmla="*/ 24 w 24"/>
                <a:gd name="T3" fmla="*/ 6 h 12"/>
                <a:gd name="T4" fmla="*/ 24 w 24"/>
                <a:gd name="T5" fmla="*/ 6 h 12"/>
                <a:gd name="T6" fmla="*/ 18 w 24"/>
                <a:gd name="T7" fmla="*/ 6 h 12"/>
                <a:gd name="T8" fmla="*/ 18 w 24"/>
                <a:gd name="T9" fmla="*/ 0 h 12"/>
                <a:gd name="T10" fmla="*/ 12 w 24"/>
                <a:gd name="T11" fmla="*/ 0 h 12"/>
                <a:gd name="T12" fmla="*/ 6 w 24"/>
                <a:gd name="T13" fmla="*/ 0 h 12"/>
                <a:gd name="T14" fmla="*/ 6 w 24"/>
                <a:gd name="T15" fmla="*/ 0 h 12"/>
                <a:gd name="T16" fmla="*/ 0 w 24"/>
                <a:gd name="T17" fmla="*/ 6 h 12"/>
                <a:gd name="T18" fmla="*/ 0 w 24"/>
                <a:gd name="T19" fmla="*/ 6 h 12"/>
                <a:gd name="T20" fmla="*/ 6 w 24"/>
                <a:gd name="T21" fmla="*/ 12 h 12"/>
                <a:gd name="T22" fmla="*/ 6 w 24"/>
                <a:gd name="T23" fmla="*/ 12 h 12"/>
                <a:gd name="T24" fmla="*/ 12 w 24"/>
                <a:gd name="T25" fmla="*/ 12 h 12"/>
                <a:gd name="T26" fmla="*/ 18 w 24"/>
                <a:gd name="T27" fmla="*/ 12 h 12"/>
                <a:gd name="T28" fmla="*/ 18 w 24"/>
                <a:gd name="T29" fmla="*/ 12 h 12"/>
                <a:gd name="T30" fmla="*/ 24 w 24"/>
                <a:gd name="T31" fmla="*/ 12 h 12"/>
                <a:gd name="T32" fmla="*/ 24 w 24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2"/>
                <a:gd name="T53" fmla="*/ 24 w 2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2">
                  <a:moveTo>
                    <a:pt x="24" y="12"/>
                  </a:moveTo>
                  <a:lnTo>
                    <a:pt x="24" y="6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52" name="Freeform 53"/>
            <p:cNvSpPr>
              <a:spLocks/>
            </p:cNvSpPr>
            <p:nvPr/>
          </p:nvSpPr>
          <p:spPr bwMode="auto">
            <a:xfrm>
              <a:off x="5203" y="1225"/>
              <a:ext cx="24" cy="6"/>
            </a:xfrm>
            <a:custGeom>
              <a:avLst/>
              <a:gdLst>
                <a:gd name="T0" fmla="*/ 24 w 24"/>
                <a:gd name="T1" fmla="*/ 6 h 6"/>
                <a:gd name="T2" fmla="*/ 24 w 24"/>
                <a:gd name="T3" fmla="*/ 6 h 6"/>
                <a:gd name="T4" fmla="*/ 18 w 24"/>
                <a:gd name="T5" fmla="*/ 6 h 6"/>
                <a:gd name="T6" fmla="*/ 18 w 24"/>
                <a:gd name="T7" fmla="*/ 0 h 6"/>
                <a:gd name="T8" fmla="*/ 12 w 24"/>
                <a:gd name="T9" fmla="*/ 0 h 6"/>
                <a:gd name="T10" fmla="*/ 6 w 24"/>
                <a:gd name="T11" fmla="*/ 0 h 6"/>
                <a:gd name="T12" fmla="*/ 6 w 24"/>
                <a:gd name="T13" fmla="*/ 0 h 6"/>
                <a:gd name="T14" fmla="*/ 0 w 24"/>
                <a:gd name="T15" fmla="*/ 0 h 6"/>
                <a:gd name="T16" fmla="*/ 0 w 24"/>
                <a:gd name="T17" fmla="*/ 0 h 6"/>
                <a:gd name="T18" fmla="*/ 0 w 24"/>
                <a:gd name="T19" fmla="*/ 6 h 6"/>
                <a:gd name="T20" fmla="*/ 0 w 24"/>
                <a:gd name="T21" fmla="*/ 6 h 6"/>
                <a:gd name="T22" fmla="*/ 6 w 24"/>
                <a:gd name="T23" fmla="*/ 6 h 6"/>
                <a:gd name="T24" fmla="*/ 6 w 24"/>
                <a:gd name="T25" fmla="*/ 6 h 6"/>
                <a:gd name="T26" fmla="*/ 12 w 24"/>
                <a:gd name="T27" fmla="*/ 6 h 6"/>
                <a:gd name="T28" fmla="*/ 18 w 24"/>
                <a:gd name="T29" fmla="*/ 6 h 6"/>
                <a:gd name="T30" fmla="*/ 24 w 24"/>
                <a:gd name="T31" fmla="*/ 6 h 6"/>
                <a:gd name="T32" fmla="*/ 24 w 24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24" y="6"/>
                  </a:moveTo>
                  <a:lnTo>
                    <a:pt x="24" y="6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53" name="Freeform 54"/>
            <p:cNvSpPr>
              <a:spLocks/>
            </p:cNvSpPr>
            <p:nvPr/>
          </p:nvSpPr>
          <p:spPr bwMode="auto">
            <a:xfrm>
              <a:off x="5179" y="1033"/>
              <a:ext cx="24" cy="48"/>
            </a:xfrm>
            <a:custGeom>
              <a:avLst/>
              <a:gdLst>
                <a:gd name="T0" fmla="*/ 0 w 24"/>
                <a:gd name="T1" fmla="*/ 6 h 48"/>
                <a:gd name="T2" fmla="*/ 0 w 24"/>
                <a:gd name="T3" fmla="*/ 6 h 48"/>
                <a:gd name="T4" fmla="*/ 0 w 24"/>
                <a:gd name="T5" fmla="*/ 12 h 48"/>
                <a:gd name="T6" fmla="*/ 6 w 24"/>
                <a:gd name="T7" fmla="*/ 18 h 48"/>
                <a:gd name="T8" fmla="*/ 12 w 24"/>
                <a:gd name="T9" fmla="*/ 24 h 48"/>
                <a:gd name="T10" fmla="*/ 18 w 24"/>
                <a:gd name="T11" fmla="*/ 30 h 48"/>
                <a:gd name="T12" fmla="*/ 18 w 24"/>
                <a:gd name="T13" fmla="*/ 36 h 48"/>
                <a:gd name="T14" fmla="*/ 24 w 24"/>
                <a:gd name="T15" fmla="*/ 42 h 48"/>
                <a:gd name="T16" fmla="*/ 24 w 24"/>
                <a:gd name="T17" fmla="*/ 48 h 48"/>
                <a:gd name="T18" fmla="*/ 24 w 24"/>
                <a:gd name="T19" fmla="*/ 36 h 48"/>
                <a:gd name="T20" fmla="*/ 18 w 24"/>
                <a:gd name="T21" fmla="*/ 30 h 48"/>
                <a:gd name="T22" fmla="*/ 18 w 24"/>
                <a:gd name="T23" fmla="*/ 24 h 48"/>
                <a:gd name="T24" fmla="*/ 12 w 24"/>
                <a:gd name="T25" fmla="*/ 18 h 48"/>
                <a:gd name="T26" fmla="*/ 6 w 24"/>
                <a:gd name="T27" fmla="*/ 12 h 48"/>
                <a:gd name="T28" fmla="*/ 6 w 24"/>
                <a:gd name="T29" fmla="*/ 6 h 48"/>
                <a:gd name="T30" fmla="*/ 0 w 24"/>
                <a:gd name="T31" fmla="*/ 0 h 48"/>
                <a:gd name="T32" fmla="*/ 0 w 24"/>
                <a:gd name="T33" fmla="*/ 6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8"/>
                <a:gd name="T53" fmla="*/ 24 w 24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8">
                  <a:moveTo>
                    <a:pt x="0" y="6"/>
                  </a:move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24" y="36"/>
                  </a:lnTo>
                  <a:lnTo>
                    <a:pt x="18" y="30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54" name="Freeform 55"/>
            <p:cNvSpPr>
              <a:spLocks/>
            </p:cNvSpPr>
            <p:nvPr/>
          </p:nvSpPr>
          <p:spPr bwMode="auto">
            <a:xfrm>
              <a:off x="5191" y="1027"/>
              <a:ext cx="12" cy="36"/>
            </a:xfrm>
            <a:custGeom>
              <a:avLst/>
              <a:gdLst>
                <a:gd name="T0" fmla="*/ 12 w 12"/>
                <a:gd name="T1" fmla="*/ 36 h 36"/>
                <a:gd name="T2" fmla="*/ 12 w 12"/>
                <a:gd name="T3" fmla="*/ 24 h 36"/>
                <a:gd name="T4" fmla="*/ 6 w 12"/>
                <a:gd name="T5" fmla="*/ 12 h 36"/>
                <a:gd name="T6" fmla="*/ 0 w 12"/>
                <a:gd name="T7" fmla="*/ 6 h 36"/>
                <a:gd name="T8" fmla="*/ 0 w 12"/>
                <a:gd name="T9" fmla="*/ 0 h 36"/>
                <a:gd name="T10" fmla="*/ 0 w 12"/>
                <a:gd name="T11" fmla="*/ 6 h 36"/>
                <a:gd name="T12" fmla="*/ 0 w 12"/>
                <a:gd name="T13" fmla="*/ 6 h 36"/>
                <a:gd name="T14" fmla="*/ 0 w 12"/>
                <a:gd name="T15" fmla="*/ 12 h 36"/>
                <a:gd name="T16" fmla="*/ 6 w 12"/>
                <a:gd name="T17" fmla="*/ 18 h 36"/>
                <a:gd name="T18" fmla="*/ 6 w 12"/>
                <a:gd name="T19" fmla="*/ 24 h 36"/>
                <a:gd name="T20" fmla="*/ 12 w 12"/>
                <a:gd name="T21" fmla="*/ 30 h 36"/>
                <a:gd name="T22" fmla="*/ 12 w 12"/>
                <a:gd name="T23" fmla="*/ 30 h 36"/>
                <a:gd name="T24" fmla="*/ 12 w 12"/>
                <a:gd name="T25" fmla="*/ 36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36"/>
                <a:gd name="T41" fmla="*/ 12 w 12"/>
                <a:gd name="T42" fmla="*/ 36 h 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36">
                  <a:moveTo>
                    <a:pt x="12" y="36"/>
                  </a:moveTo>
                  <a:lnTo>
                    <a:pt x="12" y="24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2" y="30"/>
                  </a:lnTo>
                  <a:lnTo>
                    <a:pt x="12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55" name="Freeform 56"/>
            <p:cNvSpPr>
              <a:spLocks/>
            </p:cNvSpPr>
            <p:nvPr/>
          </p:nvSpPr>
          <p:spPr bwMode="auto">
            <a:xfrm>
              <a:off x="5275" y="1147"/>
              <a:ext cx="48" cy="161"/>
            </a:xfrm>
            <a:custGeom>
              <a:avLst/>
              <a:gdLst>
                <a:gd name="T0" fmla="*/ 12 w 48"/>
                <a:gd name="T1" fmla="*/ 161 h 161"/>
                <a:gd name="T2" fmla="*/ 6 w 48"/>
                <a:gd name="T3" fmla="*/ 161 h 161"/>
                <a:gd name="T4" fmla="*/ 6 w 48"/>
                <a:gd name="T5" fmla="*/ 161 h 161"/>
                <a:gd name="T6" fmla="*/ 6 w 48"/>
                <a:gd name="T7" fmla="*/ 161 h 161"/>
                <a:gd name="T8" fmla="*/ 0 w 48"/>
                <a:gd name="T9" fmla="*/ 161 h 161"/>
                <a:gd name="T10" fmla="*/ 18 w 48"/>
                <a:gd name="T11" fmla="*/ 143 h 161"/>
                <a:gd name="T12" fmla="*/ 30 w 48"/>
                <a:gd name="T13" fmla="*/ 120 h 161"/>
                <a:gd name="T14" fmla="*/ 42 w 48"/>
                <a:gd name="T15" fmla="*/ 102 h 161"/>
                <a:gd name="T16" fmla="*/ 42 w 48"/>
                <a:gd name="T17" fmla="*/ 78 h 161"/>
                <a:gd name="T18" fmla="*/ 48 w 48"/>
                <a:gd name="T19" fmla="*/ 54 h 161"/>
                <a:gd name="T20" fmla="*/ 42 w 48"/>
                <a:gd name="T21" fmla="*/ 36 h 161"/>
                <a:gd name="T22" fmla="*/ 42 w 48"/>
                <a:gd name="T23" fmla="*/ 18 h 161"/>
                <a:gd name="T24" fmla="*/ 42 w 48"/>
                <a:gd name="T25" fmla="*/ 0 h 161"/>
                <a:gd name="T26" fmla="*/ 48 w 48"/>
                <a:gd name="T27" fmla="*/ 12 h 161"/>
                <a:gd name="T28" fmla="*/ 48 w 48"/>
                <a:gd name="T29" fmla="*/ 30 h 161"/>
                <a:gd name="T30" fmla="*/ 48 w 48"/>
                <a:gd name="T31" fmla="*/ 54 h 161"/>
                <a:gd name="T32" fmla="*/ 48 w 48"/>
                <a:gd name="T33" fmla="*/ 78 h 161"/>
                <a:gd name="T34" fmla="*/ 42 w 48"/>
                <a:gd name="T35" fmla="*/ 108 h 161"/>
                <a:gd name="T36" fmla="*/ 36 w 48"/>
                <a:gd name="T37" fmla="*/ 132 h 161"/>
                <a:gd name="T38" fmla="*/ 24 w 48"/>
                <a:gd name="T39" fmla="*/ 149 h 161"/>
                <a:gd name="T40" fmla="*/ 12 w 48"/>
                <a:gd name="T41" fmla="*/ 161 h 16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8"/>
                <a:gd name="T64" fmla="*/ 0 h 161"/>
                <a:gd name="T65" fmla="*/ 48 w 48"/>
                <a:gd name="T66" fmla="*/ 161 h 16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8" h="161">
                  <a:moveTo>
                    <a:pt x="12" y="161"/>
                  </a:moveTo>
                  <a:lnTo>
                    <a:pt x="6" y="161"/>
                  </a:lnTo>
                  <a:lnTo>
                    <a:pt x="0" y="161"/>
                  </a:lnTo>
                  <a:lnTo>
                    <a:pt x="18" y="143"/>
                  </a:lnTo>
                  <a:lnTo>
                    <a:pt x="30" y="120"/>
                  </a:lnTo>
                  <a:lnTo>
                    <a:pt x="42" y="102"/>
                  </a:lnTo>
                  <a:lnTo>
                    <a:pt x="42" y="78"/>
                  </a:lnTo>
                  <a:lnTo>
                    <a:pt x="48" y="54"/>
                  </a:lnTo>
                  <a:lnTo>
                    <a:pt x="42" y="36"/>
                  </a:lnTo>
                  <a:lnTo>
                    <a:pt x="42" y="18"/>
                  </a:lnTo>
                  <a:lnTo>
                    <a:pt x="42" y="0"/>
                  </a:lnTo>
                  <a:lnTo>
                    <a:pt x="48" y="12"/>
                  </a:lnTo>
                  <a:lnTo>
                    <a:pt x="48" y="30"/>
                  </a:lnTo>
                  <a:lnTo>
                    <a:pt x="48" y="54"/>
                  </a:lnTo>
                  <a:lnTo>
                    <a:pt x="48" y="78"/>
                  </a:lnTo>
                  <a:lnTo>
                    <a:pt x="42" y="108"/>
                  </a:lnTo>
                  <a:lnTo>
                    <a:pt x="36" y="132"/>
                  </a:lnTo>
                  <a:lnTo>
                    <a:pt x="24" y="149"/>
                  </a:lnTo>
                  <a:lnTo>
                    <a:pt x="12" y="161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56" name="Freeform 57"/>
            <p:cNvSpPr>
              <a:spLocks/>
            </p:cNvSpPr>
            <p:nvPr/>
          </p:nvSpPr>
          <p:spPr bwMode="auto">
            <a:xfrm>
              <a:off x="5287" y="1153"/>
              <a:ext cx="36" cy="18"/>
            </a:xfrm>
            <a:custGeom>
              <a:avLst/>
              <a:gdLst>
                <a:gd name="T0" fmla="*/ 36 w 36"/>
                <a:gd name="T1" fmla="*/ 18 h 18"/>
                <a:gd name="T2" fmla="*/ 30 w 36"/>
                <a:gd name="T3" fmla="*/ 18 h 18"/>
                <a:gd name="T4" fmla="*/ 30 w 36"/>
                <a:gd name="T5" fmla="*/ 12 h 18"/>
                <a:gd name="T6" fmla="*/ 24 w 36"/>
                <a:gd name="T7" fmla="*/ 6 h 18"/>
                <a:gd name="T8" fmla="*/ 18 w 36"/>
                <a:gd name="T9" fmla="*/ 6 h 18"/>
                <a:gd name="T10" fmla="*/ 12 w 36"/>
                <a:gd name="T11" fmla="*/ 0 h 18"/>
                <a:gd name="T12" fmla="*/ 6 w 36"/>
                <a:gd name="T13" fmla="*/ 0 h 18"/>
                <a:gd name="T14" fmla="*/ 6 w 36"/>
                <a:gd name="T15" fmla="*/ 0 h 18"/>
                <a:gd name="T16" fmla="*/ 0 w 36"/>
                <a:gd name="T17" fmla="*/ 0 h 18"/>
                <a:gd name="T18" fmla="*/ 0 w 36"/>
                <a:gd name="T19" fmla="*/ 0 h 18"/>
                <a:gd name="T20" fmla="*/ 6 w 36"/>
                <a:gd name="T21" fmla="*/ 0 h 18"/>
                <a:gd name="T22" fmla="*/ 6 w 36"/>
                <a:gd name="T23" fmla="*/ 6 h 18"/>
                <a:gd name="T24" fmla="*/ 12 w 36"/>
                <a:gd name="T25" fmla="*/ 6 h 18"/>
                <a:gd name="T26" fmla="*/ 18 w 36"/>
                <a:gd name="T27" fmla="*/ 12 h 18"/>
                <a:gd name="T28" fmla="*/ 24 w 36"/>
                <a:gd name="T29" fmla="*/ 12 h 18"/>
                <a:gd name="T30" fmla="*/ 30 w 36"/>
                <a:gd name="T31" fmla="*/ 18 h 18"/>
                <a:gd name="T32" fmla="*/ 36 w 36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36" y="18"/>
                  </a:moveTo>
                  <a:lnTo>
                    <a:pt x="30" y="18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57" name="Freeform 58"/>
            <p:cNvSpPr>
              <a:spLocks/>
            </p:cNvSpPr>
            <p:nvPr/>
          </p:nvSpPr>
          <p:spPr bwMode="auto">
            <a:xfrm>
              <a:off x="5287" y="1153"/>
              <a:ext cx="36" cy="36"/>
            </a:xfrm>
            <a:custGeom>
              <a:avLst/>
              <a:gdLst>
                <a:gd name="T0" fmla="*/ 0 w 36"/>
                <a:gd name="T1" fmla="*/ 6 h 36"/>
                <a:gd name="T2" fmla="*/ 0 w 36"/>
                <a:gd name="T3" fmla="*/ 0 h 36"/>
                <a:gd name="T4" fmla="*/ 6 w 36"/>
                <a:gd name="T5" fmla="*/ 6 h 36"/>
                <a:gd name="T6" fmla="*/ 6 w 36"/>
                <a:gd name="T7" fmla="*/ 6 h 36"/>
                <a:gd name="T8" fmla="*/ 18 w 36"/>
                <a:gd name="T9" fmla="*/ 12 h 36"/>
                <a:gd name="T10" fmla="*/ 24 w 36"/>
                <a:gd name="T11" fmla="*/ 18 h 36"/>
                <a:gd name="T12" fmla="*/ 30 w 36"/>
                <a:gd name="T13" fmla="*/ 24 h 36"/>
                <a:gd name="T14" fmla="*/ 30 w 36"/>
                <a:gd name="T15" fmla="*/ 30 h 36"/>
                <a:gd name="T16" fmla="*/ 36 w 36"/>
                <a:gd name="T17" fmla="*/ 36 h 36"/>
                <a:gd name="T18" fmla="*/ 30 w 36"/>
                <a:gd name="T19" fmla="*/ 30 h 36"/>
                <a:gd name="T20" fmla="*/ 24 w 36"/>
                <a:gd name="T21" fmla="*/ 30 h 36"/>
                <a:gd name="T22" fmla="*/ 18 w 36"/>
                <a:gd name="T23" fmla="*/ 24 h 36"/>
                <a:gd name="T24" fmla="*/ 12 w 36"/>
                <a:gd name="T25" fmla="*/ 18 h 36"/>
                <a:gd name="T26" fmla="*/ 6 w 36"/>
                <a:gd name="T27" fmla="*/ 12 h 36"/>
                <a:gd name="T28" fmla="*/ 0 w 36"/>
                <a:gd name="T29" fmla="*/ 6 h 36"/>
                <a:gd name="T30" fmla="*/ 0 w 36"/>
                <a:gd name="T31" fmla="*/ 6 h 36"/>
                <a:gd name="T32" fmla="*/ 0 w 36"/>
                <a:gd name="T33" fmla="*/ 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0" y="6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8" y="12"/>
                  </a:lnTo>
                  <a:lnTo>
                    <a:pt x="24" y="18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6" y="36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58" name="Freeform 59"/>
            <p:cNvSpPr>
              <a:spLocks/>
            </p:cNvSpPr>
            <p:nvPr/>
          </p:nvSpPr>
          <p:spPr bwMode="auto">
            <a:xfrm>
              <a:off x="5275" y="1177"/>
              <a:ext cx="48" cy="42"/>
            </a:xfrm>
            <a:custGeom>
              <a:avLst/>
              <a:gdLst>
                <a:gd name="T0" fmla="*/ 0 w 48"/>
                <a:gd name="T1" fmla="*/ 0 h 42"/>
                <a:gd name="T2" fmla="*/ 6 w 48"/>
                <a:gd name="T3" fmla="*/ 0 h 42"/>
                <a:gd name="T4" fmla="*/ 12 w 48"/>
                <a:gd name="T5" fmla="*/ 0 h 42"/>
                <a:gd name="T6" fmla="*/ 18 w 48"/>
                <a:gd name="T7" fmla="*/ 6 h 42"/>
                <a:gd name="T8" fmla="*/ 24 w 48"/>
                <a:gd name="T9" fmla="*/ 12 h 42"/>
                <a:gd name="T10" fmla="*/ 30 w 48"/>
                <a:gd name="T11" fmla="*/ 18 h 42"/>
                <a:gd name="T12" fmla="*/ 42 w 48"/>
                <a:gd name="T13" fmla="*/ 30 h 42"/>
                <a:gd name="T14" fmla="*/ 42 w 48"/>
                <a:gd name="T15" fmla="*/ 36 h 42"/>
                <a:gd name="T16" fmla="*/ 48 w 48"/>
                <a:gd name="T17" fmla="*/ 42 h 42"/>
                <a:gd name="T18" fmla="*/ 42 w 48"/>
                <a:gd name="T19" fmla="*/ 42 h 42"/>
                <a:gd name="T20" fmla="*/ 36 w 48"/>
                <a:gd name="T21" fmla="*/ 36 h 42"/>
                <a:gd name="T22" fmla="*/ 30 w 48"/>
                <a:gd name="T23" fmla="*/ 30 h 42"/>
                <a:gd name="T24" fmla="*/ 24 w 48"/>
                <a:gd name="T25" fmla="*/ 24 h 42"/>
                <a:gd name="T26" fmla="*/ 12 w 48"/>
                <a:gd name="T27" fmla="*/ 12 h 42"/>
                <a:gd name="T28" fmla="*/ 6 w 48"/>
                <a:gd name="T29" fmla="*/ 6 h 42"/>
                <a:gd name="T30" fmla="*/ 6 w 48"/>
                <a:gd name="T31" fmla="*/ 6 h 42"/>
                <a:gd name="T32" fmla="*/ 0 w 48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42"/>
                <a:gd name="T53" fmla="*/ 48 w 48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42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42" y="42"/>
                  </a:lnTo>
                  <a:lnTo>
                    <a:pt x="36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59" name="Freeform 60"/>
            <p:cNvSpPr>
              <a:spLocks/>
            </p:cNvSpPr>
            <p:nvPr/>
          </p:nvSpPr>
          <p:spPr bwMode="auto">
            <a:xfrm>
              <a:off x="5269" y="1213"/>
              <a:ext cx="48" cy="36"/>
            </a:xfrm>
            <a:custGeom>
              <a:avLst/>
              <a:gdLst>
                <a:gd name="T0" fmla="*/ 0 w 48"/>
                <a:gd name="T1" fmla="*/ 0 h 36"/>
                <a:gd name="T2" fmla="*/ 0 w 48"/>
                <a:gd name="T3" fmla="*/ 0 h 36"/>
                <a:gd name="T4" fmla="*/ 12 w 48"/>
                <a:gd name="T5" fmla="*/ 0 h 36"/>
                <a:gd name="T6" fmla="*/ 18 w 48"/>
                <a:gd name="T7" fmla="*/ 6 h 36"/>
                <a:gd name="T8" fmla="*/ 24 w 48"/>
                <a:gd name="T9" fmla="*/ 12 h 36"/>
                <a:gd name="T10" fmla="*/ 36 w 48"/>
                <a:gd name="T11" fmla="*/ 18 h 36"/>
                <a:gd name="T12" fmla="*/ 42 w 48"/>
                <a:gd name="T13" fmla="*/ 24 h 36"/>
                <a:gd name="T14" fmla="*/ 48 w 48"/>
                <a:gd name="T15" fmla="*/ 30 h 36"/>
                <a:gd name="T16" fmla="*/ 48 w 48"/>
                <a:gd name="T17" fmla="*/ 36 h 36"/>
                <a:gd name="T18" fmla="*/ 48 w 48"/>
                <a:gd name="T19" fmla="*/ 36 h 36"/>
                <a:gd name="T20" fmla="*/ 42 w 48"/>
                <a:gd name="T21" fmla="*/ 30 h 36"/>
                <a:gd name="T22" fmla="*/ 30 w 48"/>
                <a:gd name="T23" fmla="*/ 24 h 36"/>
                <a:gd name="T24" fmla="*/ 24 w 48"/>
                <a:gd name="T25" fmla="*/ 18 h 36"/>
                <a:gd name="T26" fmla="*/ 12 w 48"/>
                <a:gd name="T27" fmla="*/ 12 h 36"/>
                <a:gd name="T28" fmla="*/ 6 w 48"/>
                <a:gd name="T29" fmla="*/ 6 h 36"/>
                <a:gd name="T30" fmla="*/ 0 w 48"/>
                <a:gd name="T31" fmla="*/ 0 h 36"/>
                <a:gd name="T32" fmla="*/ 0 w 48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36"/>
                <a:gd name="T53" fmla="*/ 48 w 48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36">
                  <a:moveTo>
                    <a:pt x="0" y="0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42" y="30"/>
                  </a:lnTo>
                  <a:lnTo>
                    <a:pt x="30" y="24"/>
                  </a:lnTo>
                  <a:lnTo>
                    <a:pt x="24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60" name="Freeform 61"/>
            <p:cNvSpPr>
              <a:spLocks/>
            </p:cNvSpPr>
            <p:nvPr/>
          </p:nvSpPr>
          <p:spPr bwMode="auto">
            <a:xfrm>
              <a:off x="5269" y="1225"/>
              <a:ext cx="42" cy="36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6 w 42"/>
                <a:gd name="T5" fmla="*/ 6 h 36"/>
                <a:gd name="T6" fmla="*/ 12 w 42"/>
                <a:gd name="T7" fmla="*/ 6 h 36"/>
                <a:gd name="T8" fmla="*/ 24 w 42"/>
                <a:gd name="T9" fmla="*/ 12 h 36"/>
                <a:gd name="T10" fmla="*/ 30 w 42"/>
                <a:gd name="T11" fmla="*/ 18 h 36"/>
                <a:gd name="T12" fmla="*/ 36 w 42"/>
                <a:gd name="T13" fmla="*/ 24 h 36"/>
                <a:gd name="T14" fmla="*/ 42 w 42"/>
                <a:gd name="T15" fmla="*/ 30 h 36"/>
                <a:gd name="T16" fmla="*/ 42 w 42"/>
                <a:gd name="T17" fmla="*/ 36 h 36"/>
                <a:gd name="T18" fmla="*/ 42 w 42"/>
                <a:gd name="T19" fmla="*/ 36 h 36"/>
                <a:gd name="T20" fmla="*/ 30 w 42"/>
                <a:gd name="T21" fmla="*/ 30 h 36"/>
                <a:gd name="T22" fmla="*/ 24 w 42"/>
                <a:gd name="T23" fmla="*/ 24 h 36"/>
                <a:gd name="T24" fmla="*/ 18 w 42"/>
                <a:gd name="T25" fmla="*/ 18 h 36"/>
                <a:gd name="T26" fmla="*/ 6 w 42"/>
                <a:gd name="T27" fmla="*/ 12 h 36"/>
                <a:gd name="T28" fmla="*/ 0 w 42"/>
                <a:gd name="T29" fmla="*/ 12 h 36"/>
                <a:gd name="T30" fmla="*/ 0 w 42"/>
                <a:gd name="T31" fmla="*/ 6 h 36"/>
                <a:gd name="T32" fmla="*/ 0 w 42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6"/>
                <a:gd name="T53" fmla="*/ 42 w 42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6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61" name="Freeform 62"/>
            <p:cNvSpPr>
              <a:spLocks/>
            </p:cNvSpPr>
            <p:nvPr/>
          </p:nvSpPr>
          <p:spPr bwMode="auto">
            <a:xfrm>
              <a:off x="5269" y="1255"/>
              <a:ext cx="36" cy="30"/>
            </a:xfrm>
            <a:custGeom>
              <a:avLst/>
              <a:gdLst>
                <a:gd name="T0" fmla="*/ 0 w 36"/>
                <a:gd name="T1" fmla="*/ 0 h 30"/>
                <a:gd name="T2" fmla="*/ 0 w 36"/>
                <a:gd name="T3" fmla="*/ 0 h 30"/>
                <a:gd name="T4" fmla="*/ 6 w 36"/>
                <a:gd name="T5" fmla="*/ 0 h 30"/>
                <a:gd name="T6" fmla="*/ 12 w 36"/>
                <a:gd name="T7" fmla="*/ 6 h 30"/>
                <a:gd name="T8" fmla="*/ 18 w 36"/>
                <a:gd name="T9" fmla="*/ 6 h 30"/>
                <a:gd name="T10" fmla="*/ 24 w 36"/>
                <a:gd name="T11" fmla="*/ 12 h 30"/>
                <a:gd name="T12" fmla="*/ 30 w 36"/>
                <a:gd name="T13" fmla="*/ 18 h 30"/>
                <a:gd name="T14" fmla="*/ 36 w 36"/>
                <a:gd name="T15" fmla="*/ 24 h 30"/>
                <a:gd name="T16" fmla="*/ 36 w 36"/>
                <a:gd name="T17" fmla="*/ 30 h 30"/>
                <a:gd name="T18" fmla="*/ 30 w 36"/>
                <a:gd name="T19" fmla="*/ 30 h 30"/>
                <a:gd name="T20" fmla="*/ 30 w 36"/>
                <a:gd name="T21" fmla="*/ 24 h 30"/>
                <a:gd name="T22" fmla="*/ 18 w 36"/>
                <a:gd name="T23" fmla="*/ 18 h 30"/>
                <a:gd name="T24" fmla="*/ 12 w 36"/>
                <a:gd name="T25" fmla="*/ 18 h 30"/>
                <a:gd name="T26" fmla="*/ 6 w 36"/>
                <a:gd name="T27" fmla="*/ 12 h 30"/>
                <a:gd name="T28" fmla="*/ 0 w 36"/>
                <a:gd name="T29" fmla="*/ 6 h 30"/>
                <a:gd name="T30" fmla="*/ 0 w 36"/>
                <a:gd name="T31" fmla="*/ 6 h 30"/>
                <a:gd name="T32" fmla="*/ 0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24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30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62" name="Freeform 63"/>
            <p:cNvSpPr>
              <a:spLocks/>
            </p:cNvSpPr>
            <p:nvPr/>
          </p:nvSpPr>
          <p:spPr bwMode="auto">
            <a:xfrm>
              <a:off x="5257" y="1296"/>
              <a:ext cx="24" cy="6"/>
            </a:xfrm>
            <a:custGeom>
              <a:avLst/>
              <a:gdLst>
                <a:gd name="T0" fmla="*/ 0 w 24"/>
                <a:gd name="T1" fmla="*/ 0 h 6"/>
                <a:gd name="T2" fmla="*/ 6 w 24"/>
                <a:gd name="T3" fmla="*/ 0 h 6"/>
                <a:gd name="T4" fmla="*/ 6 w 24"/>
                <a:gd name="T5" fmla="*/ 0 h 6"/>
                <a:gd name="T6" fmla="*/ 12 w 24"/>
                <a:gd name="T7" fmla="*/ 0 h 6"/>
                <a:gd name="T8" fmla="*/ 12 w 24"/>
                <a:gd name="T9" fmla="*/ 0 h 6"/>
                <a:gd name="T10" fmla="*/ 18 w 24"/>
                <a:gd name="T11" fmla="*/ 0 h 6"/>
                <a:gd name="T12" fmla="*/ 24 w 24"/>
                <a:gd name="T13" fmla="*/ 0 h 6"/>
                <a:gd name="T14" fmla="*/ 24 w 24"/>
                <a:gd name="T15" fmla="*/ 6 h 6"/>
                <a:gd name="T16" fmla="*/ 24 w 24"/>
                <a:gd name="T17" fmla="*/ 6 h 6"/>
                <a:gd name="T18" fmla="*/ 24 w 24"/>
                <a:gd name="T19" fmla="*/ 6 h 6"/>
                <a:gd name="T20" fmla="*/ 18 w 24"/>
                <a:gd name="T21" fmla="*/ 6 h 6"/>
                <a:gd name="T22" fmla="*/ 12 w 24"/>
                <a:gd name="T23" fmla="*/ 6 h 6"/>
                <a:gd name="T24" fmla="*/ 12 w 24"/>
                <a:gd name="T25" fmla="*/ 6 h 6"/>
                <a:gd name="T26" fmla="*/ 6 w 24"/>
                <a:gd name="T27" fmla="*/ 6 h 6"/>
                <a:gd name="T28" fmla="*/ 6 w 24"/>
                <a:gd name="T29" fmla="*/ 6 h 6"/>
                <a:gd name="T30" fmla="*/ 0 w 24"/>
                <a:gd name="T31" fmla="*/ 6 h 6"/>
                <a:gd name="T32" fmla="*/ 0 w 24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63" name="Freeform 64"/>
            <p:cNvSpPr>
              <a:spLocks/>
            </p:cNvSpPr>
            <p:nvPr/>
          </p:nvSpPr>
          <p:spPr bwMode="auto">
            <a:xfrm>
              <a:off x="5281" y="1171"/>
              <a:ext cx="42" cy="36"/>
            </a:xfrm>
            <a:custGeom>
              <a:avLst/>
              <a:gdLst>
                <a:gd name="T0" fmla="*/ 0 w 42"/>
                <a:gd name="T1" fmla="*/ 0 h 36"/>
                <a:gd name="T2" fmla="*/ 6 w 42"/>
                <a:gd name="T3" fmla="*/ 0 h 36"/>
                <a:gd name="T4" fmla="*/ 6 w 42"/>
                <a:gd name="T5" fmla="*/ 0 h 36"/>
                <a:gd name="T6" fmla="*/ 12 w 42"/>
                <a:gd name="T7" fmla="*/ 0 h 36"/>
                <a:gd name="T8" fmla="*/ 18 w 42"/>
                <a:gd name="T9" fmla="*/ 6 h 36"/>
                <a:gd name="T10" fmla="*/ 30 w 42"/>
                <a:gd name="T11" fmla="*/ 12 h 36"/>
                <a:gd name="T12" fmla="*/ 36 w 42"/>
                <a:gd name="T13" fmla="*/ 24 h 36"/>
                <a:gd name="T14" fmla="*/ 42 w 42"/>
                <a:gd name="T15" fmla="*/ 30 h 36"/>
                <a:gd name="T16" fmla="*/ 42 w 42"/>
                <a:gd name="T17" fmla="*/ 36 h 36"/>
                <a:gd name="T18" fmla="*/ 42 w 42"/>
                <a:gd name="T19" fmla="*/ 30 h 36"/>
                <a:gd name="T20" fmla="*/ 36 w 42"/>
                <a:gd name="T21" fmla="*/ 30 h 36"/>
                <a:gd name="T22" fmla="*/ 24 w 42"/>
                <a:gd name="T23" fmla="*/ 24 h 36"/>
                <a:gd name="T24" fmla="*/ 18 w 42"/>
                <a:gd name="T25" fmla="*/ 18 h 36"/>
                <a:gd name="T26" fmla="*/ 12 w 42"/>
                <a:gd name="T27" fmla="*/ 12 h 36"/>
                <a:gd name="T28" fmla="*/ 6 w 42"/>
                <a:gd name="T29" fmla="*/ 6 h 36"/>
                <a:gd name="T30" fmla="*/ 0 w 42"/>
                <a:gd name="T31" fmla="*/ 0 h 36"/>
                <a:gd name="T32" fmla="*/ 0 w 42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6"/>
                <a:gd name="T53" fmla="*/ 42 w 42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30" y="12"/>
                  </a:lnTo>
                  <a:lnTo>
                    <a:pt x="36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2" y="30"/>
                  </a:lnTo>
                  <a:lnTo>
                    <a:pt x="36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64" name="Freeform 65"/>
            <p:cNvSpPr>
              <a:spLocks/>
            </p:cNvSpPr>
            <p:nvPr/>
          </p:nvSpPr>
          <p:spPr bwMode="auto">
            <a:xfrm>
              <a:off x="5275" y="1195"/>
              <a:ext cx="48" cy="42"/>
            </a:xfrm>
            <a:custGeom>
              <a:avLst/>
              <a:gdLst>
                <a:gd name="T0" fmla="*/ 0 w 48"/>
                <a:gd name="T1" fmla="*/ 0 h 42"/>
                <a:gd name="T2" fmla="*/ 0 w 48"/>
                <a:gd name="T3" fmla="*/ 0 h 42"/>
                <a:gd name="T4" fmla="*/ 6 w 48"/>
                <a:gd name="T5" fmla="*/ 6 h 42"/>
                <a:gd name="T6" fmla="*/ 12 w 48"/>
                <a:gd name="T7" fmla="*/ 6 h 42"/>
                <a:gd name="T8" fmla="*/ 24 w 48"/>
                <a:gd name="T9" fmla="*/ 12 h 42"/>
                <a:gd name="T10" fmla="*/ 30 w 48"/>
                <a:gd name="T11" fmla="*/ 18 h 42"/>
                <a:gd name="T12" fmla="*/ 36 w 48"/>
                <a:gd name="T13" fmla="*/ 24 h 42"/>
                <a:gd name="T14" fmla="*/ 42 w 48"/>
                <a:gd name="T15" fmla="*/ 30 h 42"/>
                <a:gd name="T16" fmla="*/ 48 w 48"/>
                <a:gd name="T17" fmla="*/ 42 h 42"/>
                <a:gd name="T18" fmla="*/ 42 w 48"/>
                <a:gd name="T19" fmla="*/ 36 h 42"/>
                <a:gd name="T20" fmla="*/ 36 w 48"/>
                <a:gd name="T21" fmla="*/ 30 h 42"/>
                <a:gd name="T22" fmla="*/ 30 w 48"/>
                <a:gd name="T23" fmla="*/ 24 h 42"/>
                <a:gd name="T24" fmla="*/ 18 w 48"/>
                <a:gd name="T25" fmla="*/ 18 h 42"/>
                <a:gd name="T26" fmla="*/ 12 w 48"/>
                <a:gd name="T27" fmla="*/ 12 h 42"/>
                <a:gd name="T28" fmla="*/ 6 w 48"/>
                <a:gd name="T29" fmla="*/ 6 h 42"/>
                <a:gd name="T30" fmla="*/ 0 w 48"/>
                <a:gd name="T31" fmla="*/ 6 h 42"/>
                <a:gd name="T32" fmla="*/ 0 w 48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42"/>
                <a:gd name="T53" fmla="*/ 48 w 48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42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24"/>
                  </a:lnTo>
                  <a:lnTo>
                    <a:pt x="42" y="30"/>
                  </a:lnTo>
                  <a:lnTo>
                    <a:pt x="48" y="42"/>
                  </a:lnTo>
                  <a:lnTo>
                    <a:pt x="42" y="36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65" name="Freeform 66"/>
            <p:cNvSpPr>
              <a:spLocks/>
            </p:cNvSpPr>
            <p:nvPr/>
          </p:nvSpPr>
          <p:spPr bwMode="auto">
            <a:xfrm>
              <a:off x="5263" y="1243"/>
              <a:ext cx="48" cy="30"/>
            </a:xfrm>
            <a:custGeom>
              <a:avLst/>
              <a:gdLst>
                <a:gd name="T0" fmla="*/ 0 w 48"/>
                <a:gd name="T1" fmla="*/ 0 h 30"/>
                <a:gd name="T2" fmla="*/ 6 w 48"/>
                <a:gd name="T3" fmla="*/ 0 h 30"/>
                <a:gd name="T4" fmla="*/ 12 w 48"/>
                <a:gd name="T5" fmla="*/ 6 h 30"/>
                <a:gd name="T6" fmla="*/ 18 w 48"/>
                <a:gd name="T7" fmla="*/ 6 h 30"/>
                <a:gd name="T8" fmla="*/ 24 w 48"/>
                <a:gd name="T9" fmla="*/ 12 h 30"/>
                <a:gd name="T10" fmla="*/ 30 w 48"/>
                <a:gd name="T11" fmla="*/ 12 h 30"/>
                <a:gd name="T12" fmla="*/ 42 w 48"/>
                <a:gd name="T13" fmla="*/ 18 h 30"/>
                <a:gd name="T14" fmla="*/ 48 w 48"/>
                <a:gd name="T15" fmla="*/ 24 h 30"/>
                <a:gd name="T16" fmla="*/ 48 w 48"/>
                <a:gd name="T17" fmla="*/ 30 h 30"/>
                <a:gd name="T18" fmla="*/ 42 w 48"/>
                <a:gd name="T19" fmla="*/ 30 h 30"/>
                <a:gd name="T20" fmla="*/ 36 w 48"/>
                <a:gd name="T21" fmla="*/ 24 h 30"/>
                <a:gd name="T22" fmla="*/ 30 w 48"/>
                <a:gd name="T23" fmla="*/ 18 h 30"/>
                <a:gd name="T24" fmla="*/ 24 w 48"/>
                <a:gd name="T25" fmla="*/ 18 h 30"/>
                <a:gd name="T26" fmla="*/ 12 w 48"/>
                <a:gd name="T27" fmla="*/ 12 h 30"/>
                <a:gd name="T28" fmla="*/ 6 w 48"/>
                <a:gd name="T29" fmla="*/ 6 h 30"/>
                <a:gd name="T30" fmla="*/ 6 w 48"/>
                <a:gd name="T31" fmla="*/ 6 h 30"/>
                <a:gd name="T32" fmla="*/ 0 w 4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30"/>
                <a:gd name="T53" fmla="*/ 48 w 4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30">
                  <a:moveTo>
                    <a:pt x="0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48" y="30"/>
                  </a:lnTo>
                  <a:lnTo>
                    <a:pt x="42" y="30"/>
                  </a:lnTo>
                  <a:lnTo>
                    <a:pt x="36" y="24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66" name="Freeform 67"/>
            <p:cNvSpPr>
              <a:spLocks/>
            </p:cNvSpPr>
            <p:nvPr/>
          </p:nvSpPr>
          <p:spPr bwMode="auto">
            <a:xfrm>
              <a:off x="5263" y="1267"/>
              <a:ext cx="36" cy="29"/>
            </a:xfrm>
            <a:custGeom>
              <a:avLst/>
              <a:gdLst>
                <a:gd name="T0" fmla="*/ 0 w 36"/>
                <a:gd name="T1" fmla="*/ 0 h 29"/>
                <a:gd name="T2" fmla="*/ 6 w 36"/>
                <a:gd name="T3" fmla="*/ 0 h 29"/>
                <a:gd name="T4" fmla="*/ 6 w 36"/>
                <a:gd name="T5" fmla="*/ 0 h 29"/>
                <a:gd name="T6" fmla="*/ 12 w 36"/>
                <a:gd name="T7" fmla="*/ 6 h 29"/>
                <a:gd name="T8" fmla="*/ 18 w 36"/>
                <a:gd name="T9" fmla="*/ 6 h 29"/>
                <a:gd name="T10" fmla="*/ 24 w 36"/>
                <a:gd name="T11" fmla="*/ 12 h 29"/>
                <a:gd name="T12" fmla="*/ 30 w 36"/>
                <a:gd name="T13" fmla="*/ 18 h 29"/>
                <a:gd name="T14" fmla="*/ 36 w 36"/>
                <a:gd name="T15" fmla="*/ 23 h 29"/>
                <a:gd name="T16" fmla="*/ 36 w 36"/>
                <a:gd name="T17" fmla="*/ 29 h 29"/>
                <a:gd name="T18" fmla="*/ 36 w 36"/>
                <a:gd name="T19" fmla="*/ 23 h 29"/>
                <a:gd name="T20" fmla="*/ 30 w 36"/>
                <a:gd name="T21" fmla="*/ 23 h 29"/>
                <a:gd name="T22" fmla="*/ 24 w 36"/>
                <a:gd name="T23" fmla="*/ 18 h 29"/>
                <a:gd name="T24" fmla="*/ 18 w 36"/>
                <a:gd name="T25" fmla="*/ 12 h 29"/>
                <a:gd name="T26" fmla="*/ 12 w 36"/>
                <a:gd name="T27" fmla="*/ 6 h 29"/>
                <a:gd name="T28" fmla="*/ 6 w 36"/>
                <a:gd name="T29" fmla="*/ 6 h 29"/>
                <a:gd name="T30" fmla="*/ 6 w 36"/>
                <a:gd name="T31" fmla="*/ 0 h 29"/>
                <a:gd name="T32" fmla="*/ 0 w 36"/>
                <a:gd name="T33" fmla="*/ 0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9"/>
                <a:gd name="T53" fmla="*/ 36 w 36"/>
                <a:gd name="T54" fmla="*/ 29 h 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9">
                  <a:moveTo>
                    <a:pt x="0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23"/>
                  </a:lnTo>
                  <a:lnTo>
                    <a:pt x="36" y="29"/>
                  </a:lnTo>
                  <a:lnTo>
                    <a:pt x="36" y="23"/>
                  </a:lnTo>
                  <a:lnTo>
                    <a:pt x="30" y="23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67" name="Freeform 68"/>
            <p:cNvSpPr>
              <a:spLocks/>
            </p:cNvSpPr>
            <p:nvPr/>
          </p:nvSpPr>
          <p:spPr bwMode="auto">
            <a:xfrm>
              <a:off x="5269" y="1285"/>
              <a:ext cx="24" cy="11"/>
            </a:xfrm>
            <a:custGeom>
              <a:avLst/>
              <a:gdLst>
                <a:gd name="T0" fmla="*/ 0 w 24"/>
                <a:gd name="T1" fmla="*/ 5 h 11"/>
                <a:gd name="T2" fmla="*/ 0 w 24"/>
                <a:gd name="T3" fmla="*/ 0 h 11"/>
                <a:gd name="T4" fmla="*/ 6 w 24"/>
                <a:gd name="T5" fmla="*/ 0 h 11"/>
                <a:gd name="T6" fmla="*/ 6 w 24"/>
                <a:gd name="T7" fmla="*/ 0 h 11"/>
                <a:gd name="T8" fmla="*/ 12 w 24"/>
                <a:gd name="T9" fmla="*/ 5 h 11"/>
                <a:gd name="T10" fmla="*/ 18 w 24"/>
                <a:gd name="T11" fmla="*/ 5 h 11"/>
                <a:gd name="T12" fmla="*/ 24 w 24"/>
                <a:gd name="T13" fmla="*/ 5 h 11"/>
                <a:gd name="T14" fmla="*/ 24 w 24"/>
                <a:gd name="T15" fmla="*/ 11 h 11"/>
                <a:gd name="T16" fmla="*/ 24 w 24"/>
                <a:gd name="T17" fmla="*/ 11 h 11"/>
                <a:gd name="T18" fmla="*/ 24 w 24"/>
                <a:gd name="T19" fmla="*/ 11 h 11"/>
                <a:gd name="T20" fmla="*/ 18 w 24"/>
                <a:gd name="T21" fmla="*/ 11 h 11"/>
                <a:gd name="T22" fmla="*/ 12 w 24"/>
                <a:gd name="T23" fmla="*/ 5 h 11"/>
                <a:gd name="T24" fmla="*/ 12 w 24"/>
                <a:gd name="T25" fmla="*/ 5 h 11"/>
                <a:gd name="T26" fmla="*/ 6 w 24"/>
                <a:gd name="T27" fmla="*/ 5 h 11"/>
                <a:gd name="T28" fmla="*/ 0 w 24"/>
                <a:gd name="T29" fmla="*/ 5 h 11"/>
                <a:gd name="T30" fmla="*/ 0 w 24"/>
                <a:gd name="T31" fmla="*/ 5 h 11"/>
                <a:gd name="T32" fmla="*/ 0 w 24"/>
                <a:gd name="T33" fmla="*/ 5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1"/>
                <a:gd name="T53" fmla="*/ 24 w 24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1">
                  <a:moveTo>
                    <a:pt x="0" y="5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5"/>
                  </a:lnTo>
                  <a:lnTo>
                    <a:pt x="18" y="5"/>
                  </a:lnTo>
                  <a:lnTo>
                    <a:pt x="24" y="5"/>
                  </a:lnTo>
                  <a:lnTo>
                    <a:pt x="24" y="11"/>
                  </a:lnTo>
                  <a:lnTo>
                    <a:pt x="18" y="11"/>
                  </a:lnTo>
                  <a:lnTo>
                    <a:pt x="12" y="5"/>
                  </a:lnTo>
                  <a:lnTo>
                    <a:pt x="6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68" name="Freeform 69"/>
            <p:cNvSpPr>
              <a:spLocks/>
            </p:cNvSpPr>
            <p:nvPr/>
          </p:nvSpPr>
          <p:spPr bwMode="auto">
            <a:xfrm>
              <a:off x="5299" y="1135"/>
              <a:ext cx="18" cy="24"/>
            </a:xfrm>
            <a:custGeom>
              <a:avLst/>
              <a:gdLst>
                <a:gd name="T0" fmla="*/ 18 w 18"/>
                <a:gd name="T1" fmla="*/ 24 h 24"/>
                <a:gd name="T2" fmla="*/ 18 w 18"/>
                <a:gd name="T3" fmla="*/ 24 h 24"/>
                <a:gd name="T4" fmla="*/ 12 w 18"/>
                <a:gd name="T5" fmla="*/ 24 h 24"/>
                <a:gd name="T6" fmla="*/ 12 w 18"/>
                <a:gd name="T7" fmla="*/ 18 h 24"/>
                <a:gd name="T8" fmla="*/ 6 w 18"/>
                <a:gd name="T9" fmla="*/ 12 h 24"/>
                <a:gd name="T10" fmla="*/ 0 w 18"/>
                <a:gd name="T11" fmla="*/ 12 h 24"/>
                <a:gd name="T12" fmla="*/ 0 w 18"/>
                <a:gd name="T13" fmla="*/ 6 h 24"/>
                <a:gd name="T14" fmla="*/ 0 w 18"/>
                <a:gd name="T15" fmla="*/ 6 h 24"/>
                <a:gd name="T16" fmla="*/ 0 w 18"/>
                <a:gd name="T17" fmla="*/ 0 h 24"/>
                <a:gd name="T18" fmla="*/ 0 w 18"/>
                <a:gd name="T19" fmla="*/ 0 h 24"/>
                <a:gd name="T20" fmla="*/ 6 w 18"/>
                <a:gd name="T21" fmla="*/ 6 h 24"/>
                <a:gd name="T22" fmla="*/ 6 w 18"/>
                <a:gd name="T23" fmla="*/ 6 h 24"/>
                <a:gd name="T24" fmla="*/ 12 w 18"/>
                <a:gd name="T25" fmla="*/ 12 h 24"/>
                <a:gd name="T26" fmla="*/ 12 w 18"/>
                <a:gd name="T27" fmla="*/ 12 h 24"/>
                <a:gd name="T28" fmla="*/ 18 w 18"/>
                <a:gd name="T29" fmla="*/ 18 h 24"/>
                <a:gd name="T30" fmla="*/ 18 w 18"/>
                <a:gd name="T31" fmla="*/ 24 h 24"/>
                <a:gd name="T32" fmla="*/ 18 w 18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24"/>
                <a:gd name="T53" fmla="*/ 18 w 18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24">
                  <a:moveTo>
                    <a:pt x="18" y="24"/>
                  </a:moveTo>
                  <a:lnTo>
                    <a:pt x="18" y="24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69" name="Freeform 70"/>
            <p:cNvSpPr>
              <a:spLocks/>
            </p:cNvSpPr>
            <p:nvPr/>
          </p:nvSpPr>
          <p:spPr bwMode="auto">
            <a:xfrm>
              <a:off x="5317" y="1129"/>
              <a:ext cx="1" cy="24"/>
            </a:xfrm>
            <a:custGeom>
              <a:avLst/>
              <a:gdLst>
                <a:gd name="T0" fmla="*/ 0 w 1"/>
                <a:gd name="T1" fmla="*/ 24 h 24"/>
                <a:gd name="T2" fmla="*/ 0 w 1"/>
                <a:gd name="T3" fmla="*/ 24 h 24"/>
                <a:gd name="T4" fmla="*/ 0 w 1"/>
                <a:gd name="T5" fmla="*/ 12 h 24"/>
                <a:gd name="T6" fmla="*/ 0 w 1"/>
                <a:gd name="T7" fmla="*/ 6 h 24"/>
                <a:gd name="T8" fmla="*/ 0 w 1"/>
                <a:gd name="T9" fmla="*/ 0 h 24"/>
                <a:gd name="T10" fmla="*/ 0 w 1"/>
                <a:gd name="T11" fmla="*/ 0 h 24"/>
                <a:gd name="T12" fmla="*/ 0 w 1"/>
                <a:gd name="T13" fmla="*/ 12 h 24"/>
                <a:gd name="T14" fmla="*/ 0 w 1"/>
                <a:gd name="T15" fmla="*/ 18 h 24"/>
                <a:gd name="T16" fmla="*/ 0 w 1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"/>
                <a:gd name="T28" fmla="*/ 0 h 24"/>
                <a:gd name="T29" fmla="*/ 1 w 1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" h="24">
                  <a:moveTo>
                    <a:pt x="0" y="24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70" name="Freeform 71"/>
            <p:cNvSpPr>
              <a:spLocks/>
            </p:cNvSpPr>
            <p:nvPr/>
          </p:nvSpPr>
          <p:spPr bwMode="auto">
            <a:xfrm>
              <a:off x="5317" y="1135"/>
              <a:ext cx="23" cy="24"/>
            </a:xfrm>
            <a:custGeom>
              <a:avLst/>
              <a:gdLst>
                <a:gd name="T0" fmla="*/ 0 w 23"/>
                <a:gd name="T1" fmla="*/ 24 h 24"/>
                <a:gd name="T2" fmla="*/ 0 w 23"/>
                <a:gd name="T3" fmla="*/ 24 h 24"/>
                <a:gd name="T4" fmla="*/ 6 w 23"/>
                <a:gd name="T5" fmla="*/ 18 h 24"/>
                <a:gd name="T6" fmla="*/ 12 w 23"/>
                <a:gd name="T7" fmla="*/ 12 h 24"/>
                <a:gd name="T8" fmla="*/ 12 w 23"/>
                <a:gd name="T9" fmla="*/ 12 h 24"/>
                <a:gd name="T10" fmla="*/ 17 w 23"/>
                <a:gd name="T11" fmla="*/ 6 h 24"/>
                <a:gd name="T12" fmla="*/ 17 w 23"/>
                <a:gd name="T13" fmla="*/ 0 h 24"/>
                <a:gd name="T14" fmla="*/ 23 w 23"/>
                <a:gd name="T15" fmla="*/ 0 h 24"/>
                <a:gd name="T16" fmla="*/ 23 w 23"/>
                <a:gd name="T17" fmla="*/ 0 h 24"/>
                <a:gd name="T18" fmla="*/ 23 w 23"/>
                <a:gd name="T19" fmla="*/ 6 h 24"/>
                <a:gd name="T20" fmla="*/ 23 w 23"/>
                <a:gd name="T21" fmla="*/ 6 h 24"/>
                <a:gd name="T22" fmla="*/ 17 w 23"/>
                <a:gd name="T23" fmla="*/ 12 h 24"/>
                <a:gd name="T24" fmla="*/ 12 w 23"/>
                <a:gd name="T25" fmla="*/ 12 h 24"/>
                <a:gd name="T26" fmla="*/ 12 w 23"/>
                <a:gd name="T27" fmla="*/ 18 h 24"/>
                <a:gd name="T28" fmla="*/ 6 w 23"/>
                <a:gd name="T29" fmla="*/ 18 h 24"/>
                <a:gd name="T30" fmla="*/ 0 w 23"/>
                <a:gd name="T31" fmla="*/ 24 h 24"/>
                <a:gd name="T32" fmla="*/ 0 w 23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4"/>
                <a:gd name="T53" fmla="*/ 23 w 23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4">
                  <a:moveTo>
                    <a:pt x="0" y="24"/>
                  </a:moveTo>
                  <a:lnTo>
                    <a:pt x="0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7" y="6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3" y="6"/>
                  </a:lnTo>
                  <a:lnTo>
                    <a:pt x="17" y="12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71" name="Freeform 72"/>
            <p:cNvSpPr>
              <a:spLocks/>
            </p:cNvSpPr>
            <p:nvPr/>
          </p:nvSpPr>
          <p:spPr bwMode="auto">
            <a:xfrm>
              <a:off x="5299" y="1290"/>
              <a:ext cx="30" cy="6"/>
            </a:xfrm>
            <a:custGeom>
              <a:avLst/>
              <a:gdLst>
                <a:gd name="T0" fmla="*/ 0 w 30"/>
                <a:gd name="T1" fmla="*/ 0 h 6"/>
                <a:gd name="T2" fmla="*/ 6 w 30"/>
                <a:gd name="T3" fmla="*/ 0 h 6"/>
                <a:gd name="T4" fmla="*/ 6 w 30"/>
                <a:gd name="T5" fmla="*/ 0 h 6"/>
                <a:gd name="T6" fmla="*/ 12 w 30"/>
                <a:gd name="T7" fmla="*/ 0 h 6"/>
                <a:gd name="T8" fmla="*/ 18 w 30"/>
                <a:gd name="T9" fmla="*/ 0 h 6"/>
                <a:gd name="T10" fmla="*/ 24 w 30"/>
                <a:gd name="T11" fmla="*/ 0 h 6"/>
                <a:gd name="T12" fmla="*/ 30 w 30"/>
                <a:gd name="T13" fmla="*/ 0 h 6"/>
                <a:gd name="T14" fmla="*/ 30 w 30"/>
                <a:gd name="T15" fmla="*/ 6 h 6"/>
                <a:gd name="T16" fmla="*/ 30 w 30"/>
                <a:gd name="T17" fmla="*/ 6 h 6"/>
                <a:gd name="T18" fmla="*/ 30 w 30"/>
                <a:gd name="T19" fmla="*/ 6 h 6"/>
                <a:gd name="T20" fmla="*/ 30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6 h 6"/>
                <a:gd name="T28" fmla="*/ 6 w 30"/>
                <a:gd name="T29" fmla="*/ 6 h 6"/>
                <a:gd name="T30" fmla="*/ 6 w 30"/>
                <a:gd name="T31" fmla="*/ 0 h 6"/>
                <a:gd name="T32" fmla="*/ 0 w 3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72" name="Freeform 73"/>
            <p:cNvSpPr>
              <a:spLocks/>
            </p:cNvSpPr>
            <p:nvPr/>
          </p:nvSpPr>
          <p:spPr bwMode="auto">
            <a:xfrm>
              <a:off x="5293" y="1296"/>
              <a:ext cx="30" cy="18"/>
            </a:xfrm>
            <a:custGeom>
              <a:avLst/>
              <a:gdLst>
                <a:gd name="T0" fmla="*/ 0 w 30"/>
                <a:gd name="T1" fmla="*/ 0 h 18"/>
                <a:gd name="T2" fmla="*/ 0 w 30"/>
                <a:gd name="T3" fmla="*/ 0 h 18"/>
                <a:gd name="T4" fmla="*/ 6 w 30"/>
                <a:gd name="T5" fmla="*/ 0 h 18"/>
                <a:gd name="T6" fmla="*/ 12 w 30"/>
                <a:gd name="T7" fmla="*/ 6 h 18"/>
                <a:gd name="T8" fmla="*/ 18 w 30"/>
                <a:gd name="T9" fmla="*/ 6 h 18"/>
                <a:gd name="T10" fmla="*/ 24 w 30"/>
                <a:gd name="T11" fmla="*/ 6 h 18"/>
                <a:gd name="T12" fmla="*/ 30 w 30"/>
                <a:gd name="T13" fmla="*/ 12 h 18"/>
                <a:gd name="T14" fmla="*/ 30 w 30"/>
                <a:gd name="T15" fmla="*/ 12 h 18"/>
                <a:gd name="T16" fmla="*/ 30 w 30"/>
                <a:gd name="T17" fmla="*/ 18 h 18"/>
                <a:gd name="T18" fmla="*/ 30 w 30"/>
                <a:gd name="T19" fmla="*/ 18 h 18"/>
                <a:gd name="T20" fmla="*/ 24 w 30"/>
                <a:gd name="T21" fmla="*/ 18 h 18"/>
                <a:gd name="T22" fmla="*/ 24 w 30"/>
                <a:gd name="T23" fmla="*/ 18 h 18"/>
                <a:gd name="T24" fmla="*/ 18 w 30"/>
                <a:gd name="T25" fmla="*/ 12 h 18"/>
                <a:gd name="T26" fmla="*/ 12 w 30"/>
                <a:gd name="T27" fmla="*/ 12 h 18"/>
                <a:gd name="T28" fmla="*/ 6 w 30"/>
                <a:gd name="T29" fmla="*/ 6 h 18"/>
                <a:gd name="T30" fmla="*/ 0 w 30"/>
                <a:gd name="T31" fmla="*/ 6 h 18"/>
                <a:gd name="T32" fmla="*/ 0 w 30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73" name="Freeform 74"/>
            <p:cNvSpPr>
              <a:spLocks/>
            </p:cNvSpPr>
            <p:nvPr/>
          </p:nvSpPr>
          <p:spPr bwMode="auto">
            <a:xfrm>
              <a:off x="5299" y="1279"/>
              <a:ext cx="35" cy="6"/>
            </a:xfrm>
            <a:custGeom>
              <a:avLst/>
              <a:gdLst>
                <a:gd name="T0" fmla="*/ 0 w 35"/>
                <a:gd name="T1" fmla="*/ 6 h 6"/>
                <a:gd name="T2" fmla="*/ 0 w 35"/>
                <a:gd name="T3" fmla="*/ 0 h 6"/>
                <a:gd name="T4" fmla="*/ 6 w 35"/>
                <a:gd name="T5" fmla="*/ 0 h 6"/>
                <a:gd name="T6" fmla="*/ 12 w 35"/>
                <a:gd name="T7" fmla="*/ 0 h 6"/>
                <a:gd name="T8" fmla="*/ 18 w 35"/>
                <a:gd name="T9" fmla="*/ 0 h 6"/>
                <a:gd name="T10" fmla="*/ 24 w 35"/>
                <a:gd name="T11" fmla="*/ 0 h 6"/>
                <a:gd name="T12" fmla="*/ 30 w 35"/>
                <a:gd name="T13" fmla="*/ 0 h 6"/>
                <a:gd name="T14" fmla="*/ 30 w 35"/>
                <a:gd name="T15" fmla="*/ 0 h 6"/>
                <a:gd name="T16" fmla="*/ 35 w 35"/>
                <a:gd name="T17" fmla="*/ 6 h 6"/>
                <a:gd name="T18" fmla="*/ 35 w 35"/>
                <a:gd name="T19" fmla="*/ 6 h 6"/>
                <a:gd name="T20" fmla="*/ 30 w 35"/>
                <a:gd name="T21" fmla="*/ 6 h 6"/>
                <a:gd name="T22" fmla="*/ 30 w 35"/>
                <a:gd name="T23" fmla="*/ 6 h 6"/>
                <a:gd name="T24" fmla="*/ 24 w 35"/>
                <a:gd name="T25" fmla="*/ 6 h 6"/>
                <a:gd name="T26" fmla="*/ 18 w 35"/>
                <a:gd name="T27" fmla="*/ 6 h 6"/>
                <a:gd name="T28" fmla="*/ 12 w 35"/>
                <a:gd name="T29" fmla="*/ 6 h 6"/>
                <a:gd name="T30" fmla="*/ 6 w 35"/>
                <a:gd name="T31" fmla="*/ 6 h 6"/>
                <a:gd name="T32" fmla="*/ 0 w 35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6"/>
                <a:gd name="T53" fmla="*/ 35 w 3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6">
                  <a:moveTo>
                    <a:pt x="0" y="6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5" y="6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74" name="Freeform 75"/>
            <p:cNvSpPr>
              <a:spLocks/>
            </p:cNvSpPr>
            <p:nvPr/>
          </p:nvSpPr>
          <p:spPr bwMode="auto">
            <a:xfrm>
              <a:off x="5305" y="1267"/>
              <a:ext cx="35" cy="6"/>
            </a:xfrm>
            <a:custGeom>
              <a:avLst/>
              <a:gdLst>
                <a:gd name="T0" fmla="*/ 0 w 35"/>
                <a:gd name="T1" fmla="*/ 6 h 6"/>
                <a:gd name="T2" fmla="*/ 6 w 35"/>
                <a:gd name="T3" fmla="*/ 6 h 6"/>
                <a:gd name="T4" fmla="*/ 12 w 35"/>
                <a:gd name="T5" fmla="*/ 0 h 6"/>
                <a:gd name="T6" fmla="*/ 12 w 35"/>
                <a:gd name="T7" fmla="*/ 0 h 6"/>
                <a:gd name="T8" fmla="*/ 18 w 35"/>
                <a:gd name="T9" fmla="*/ 0 h 6"/>
                <a:gd name="T10" fmla="*/ 24 w 35"/>
                <a:gd name="T11" fmla="*/ 0 h 6"/>
                <a:gd name="T12" fmla="*/ 29 w 35"/>
                <a:gd name="T13" fmla="*/ 0 h 6"/>
                <a:gd name="T14" fmla="*/ 35 w 35"/>
                <a:gd name="T15" fmla="*/ 0 h 6"/>
                <a:gd name="T16" fmla="*/ 35 w 35"/>
                <a:gd name="T17" fmla="*/ 0 h 6"/>
                <a:gd name="T18" fmla="*/ 35 w 35"/>
                <a:gd name="T19" fmla="*/ 6 h 6"/>
                <a:gd name="T20" fmla="*/ 35 w 35"/>
                <a:gd name="T21" fmla="*/ 6 h 6"/>
                <a:gd name="T22" fmla="*/ 29 w 35"/>
                <a:gd name="T23" fmla="*/ 6 h 6"/>
                <a:gd name="T24" fmla="*/ 24 w 35"/>
                <a:gd name="T25" fmla="*/ 6 h 6"/>
                <a:gd name="T26" fmla="*/ 18 w 35"/>
                <a:gd name="T27" fmla="*/ 6 h 6"/>
                <a:gd name="T28" fmla="*/ 12 w 35"/>
                <a:gd name="T29" fmla="*/ 6 h 6"/>
                <a:gd name="T30" fmla="*/ 6 w 35"/>
                <a:gd name="T31" fmla="*/ 6 h 6"/>
                <a:gd name="T32" fmla="*/ 0 w 35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6"/>
                <a:gd name="T53" fmla="*/ 35 w 3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6">
                  <a:moveTo>
                    <a:pt x="0" y="6"/>
                  </a:move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35" y="6"/>
                  </a:lnTo>
                  <a:lnTo>
                    <a:pt x="29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75" name="Freeform 76"/>
            <p:cNvSpPr>
              <a:spLocks/>
            </p:cNvSpPr>
            <p:nvPr/>
          </p:nvSpPr>
          <p:spPr bwMode="auto">
            <a:xfrm>
              <a:off x="5311" y="1255"/>
              <a:ext cx="35" cy="6"/>
            </a:xfrm>
            <a:custGeom>
              <a:avLst/>
              <a:gdLst>
                <a:gd name="T0" fmla="*/ 0 w 35"/>
                <a:gd name="T1" fmla="*/ 6 h 6"/>
                <a:gd name="T2" fmla="*/ 6 w 35"/>
                <a:gd name="T3" fmla="*/ 6 h 6"/>
                <a:gd name="T4" fmla="*/ 12 w 35"/>
                <a:gd name="T5" fmla="*/ 0 h 6"/>
                <a:gd name="T6" fmla="*/ 18 w 35"/>
                <a:gd name="T7" fmla="*/ 0 h 6"/>
                <a:gd name="T8" fmla="*/ 23 w 35"/>
                <a:gd name="T9" fmla="*/ 0 h 6"/>
                <a:gd name="T10" fmla="*/ 29 w 35"/>
                <a:gd name="T11" fmla="*/ 0 h 6"/>
                <a:gd name="T12" fmla="*/ 29 w 35"/>
                <a:gd name="T13" fmla="*/ 0 h 6"/>
                <a:gd name="T14" fmla="*/ 35 w 35"/>
                <a:gd name="T15" fmla="*/ 0 h 6"/>
                <a:gd name="T16" fmla="*/ 35 w 35"/>
                <a:gd name="T17" fmla="*/ 0 h 6"/>
                <a:gd name="T18" fmla="*/ 35 w 35"/>
                <a:gd name="T19" fmla="*/ 0 h 6"/>
                <a:gd name="T20" fmla="*/ 29 w 35"/>
                <a:gd name="T21" fmla="*/ 6 h 6"/>
                <a:gd name="T22" fmla="*/ 29 w 35"/>
                <a:gd name="T23" fmla="*/ 6 h 6"/>
                <a:gd name="T24" fmla="*/ 23 w 35"/>
                <a:gd name="T25" fmla="*/ 6 h 6"/>
                <a:gd name="T26" fmla="*/ 18 w 35"/>
                <a:gd name="T27" fmla="*/ 6 h 6"/>
                <a:gd name="T28" fmla="*/ 12 w 35"/>
                <a:gd name="T29" fmla="*/ 6 h 6"/>
                <a:gd name="T30" fmla="*/ 6 w 35"/>
                <a:gd name="T31" fmla="*/ 6 h 6"/>
                <a:gd name="T32" fmla="*/ 0 w 35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6"/>
                <a:gd name="T53" fmla="*/ 35 w 3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6">
                  <a:moveTo>
                    <a:pt x="0" y="6"/>
                  </a:move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76" name="Freeform 77"/>
            <p:cNvSpPr>
              <a:spLocks/>
            </p:cNvSpPr>
            <p:nvPr/>
          </p:nvSpPr>
          <p:spPr bwMode="auto">
            <a:xfrm>
              <a:off x="5317" y="1243"/>
              <a:ext cx="35" cy="6"/>
            </a:xfrm>
            <a:custGeom>
              <a:avLst/>
              <a:gdLst>
                <a:gd name="T0" fmla="*/ 0 w 35"/>
                <a:gd name="T1" fmla="*/ 6 h 6"/>
                <a:gd name="T2" fmla="*/ 6 w 35"/>
                <a:gd name="T3" fmla="*/ 6 h 6"/>
                <a:gd name="T4" fmla="*/ 12 w 35"/>
                <a:gd name="T5" fmla="*/ 0 h 6"/>
                <a:gd name="T6" fmla="*/ 17 w 35"/>
                <a:gd name="T7" fmla="*/ 0 h 6"/>
                <a:gd name="T8" fmla="*/ 23 w 35"/>
                <a:gd name="T9" fmla="*/ 0 h 6"/>
                <a:gd name="T10" fmla="*/ 29 w 35"/>
                <a:gd name="T11" fmla="*/ 0 h 6"/>
                <a:gd name="T12" fmla="*/ 35 w 35"/>
                <a:gd name="T13" fmla="*/ 0 h 6"/>
                <a:gd name="T14" fmla="*/ 35 w 35"/>
                <a:gd name="T15" fmla="*/ 0 h 6"/>
                <a:gd name="T16" fmla="*/ 35 w 35"/>
                <a:gd name="T17" fmla="*/ 0 h 6"/>
                <a:gd name="T18" fmla="*/ 35 w 35"/>
                <a:gd name="T19" fmla="*/ 0 h 6"/>
                <a:gd name="T20" fmla="*/ 35 w 35"/>
                <a:gd name="T21" fmla="*/ 6 h 6"/>
                <a:gd name="T22" fmla="*/ 29 w 35"/>
                <a:gd name="T23" fmla="*/ 6 h 6"/>
                <a:gd name="T24" fmla="*/ 23 w 35"/>
                <a:gd name="T25" fmla="*/ 6 h 6"/>
                <a:gd name="T26" fmla="*/ 17 w 35"/>
                <a:gd name="T27" fmla="*/ 6 h 6"/>
                <a:gd name="T28" fmla="*/ 12 w 35"/>
                <a:gd name="T29" fmla="*/ 6 h 6"/>
                <a:gd name="T30" fmla="*/ 6 w 35"/>
                <a:gd name="T31" fmla="*/ 6 h 6"/>
                <a:gd name="T32" fmla="*/ 0 w 35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6"/>
                <a:gd name="T53" fmla="*/ 35 w 3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6">
                  <a:moveTo>
                    <a:pt x="0" y="6"/>
                  </a:moveTo>
                  <a:lnTo>
                    <a:pt x="6" y="6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35" y="6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7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77" name="Freeform 78"/>
            <p:cNvSpPr>
              <a:spLocks/>
            </p:cNvSpPr>
            <p:nvPr/>
          </p:nvSpPr>
          <p:spPr bwMode="auto">
            <a:xfrm>
              <a:off x="5317" y="1225"/>
              <a:ext cx="41" cy="12"/>
            </a:xfrm>
            <a:custGeom>
              <a:avLst/>
              <a:gdLst>
                <a:gd name="T0" fmla="*/ 0 w 41"/>
                <a:gd name="T1" fmla="*/ 12 h 12"/>
                <a:gd name="T2" fmla="*/ 6 w 41"/>
                <a:gd name="T3" fmla="*/ 6 h 12"/>
                <a:gd name="T4" fmla="*/ 12 w 41"/>
                <a:gd name="T5" fmla="*/ 6 h 12"/>
                <a:gd name="T6" fmla="*/ 17 w 41"/>
                <a:gd name="T7" fmla="*/ 0 h 12"/>
                <a:gd name="T8" fmla="*/ 29 w 41"/>
                <a:gd name="T9" fmla="*/ 0 h 12"/>
                <a:gd name="T10" fmla="*/ 35 w 41"/>
                <a:gd name="T11" fmla="*/ 0 h 12"/>
                <a:gd name="T12" fmla="*/ 41 w 41"/>
                <a:gd name="T13" fmla="*/ 0 h 12"/>
                <a:gd name="T14" fmla="*/ 41 w 41"/>
                <a:gd name="T15" fmla="*/ 0 h 12"/>
                <a:gd name="T16" fmla="*/ 41 w 41"/>
                <a:gd name="T17" fmla="*/ 0 h 12"/>
                <a:gd name="T18" fmla="*/ 41 w 41"/>
                <a:gd name="T19" fmla="*/ 0 h 12"/>
                <a:gd name="T20" fmla="*/ 35 w 41"/>
                <a:gd name="T21" fmla="*/ 6 h 12"/>
                <a:gd name="T22" fmla="*/ 29 w 41"/>
                <a:gd name="T23" fmla="*/ 6 h 12"/>
                <a:gd name="T24" fmla="*/ 23 w 41"/>
                <a:gd name="T25" fmla="*/ 6 h 12"/>
                <a:gd name="T26" fmla="*/ 17 w 41"/>
                <a:gd name="T27" fmla="*/ 6 h 12"/>
                <a:gd name="T28" fmla="*/ 12 w 41"/>
                <a:gd name="T29" fmla="*/ 6 h 12"/>
                <a:gd name="T30" fmla="*/ 6 w 41"/>
                <a:gd name="T31" fmla="*/ 6 h 12"/>
                <a:gd name="T32" fmla="*/ 0 w 41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1"/>
                <a:gd name="T52" fmla="*/ 0 h 12"/>
                <a:gd name="T53" fmla="*/ 41 w 4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1" h="12">
                  <a:moveTo>
                    <a:pt x="0" y="12"/>
                  </a:moveTo>
                  <a:lnTo>
                    <a:pt x="6" y="6"/>
                  </a:lnTo>
                  <a:lnTo>
                    <a:pt x="12" y="6"/>
                  </a:lnTo>
                  <a:lnTo>
                    <a:pt x="17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35" y="6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7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78" name="Freeform 79"/>
            <p:cNvSpPr>
              <a:spLocks/>
            </p:cNvSpPr>
            <p:nvPr/>
          </p:nvSpPr>
          <p:spPr bwMode="auto">
            <a:xfrm>
              <a:off x="5317" y="1207"/>
              <a:ext cx="47" cy="18"/>
            </a:xfrm>
            <a:custGeom>
              <a:avLst/>
              <a:gdLst>
                <a:gd name="T0" fmla="*/ 0 w 47"/>
                <a:gd name="T1" fmla="*/ 18 h 18"/>
                <a:gd name="T2" fmla="*/ 6 w 47"/>
                <a:gd name="T3" fmla="*/ 12 h 18"/>
                <a:gd name="T4" fmla="*/ 12 w 47"/>
                <a:gd name="T5" fmla="*/ 12 h 18"/>
                <a:gd name="T6" fmla="*/ 17 w 47"/>
                <a:gd name="T7" fmla="*/ 6 h 18"/>
                <a:gd name="T8" fmla="*/ 29 w 47"/>
                <a:gd name="T9" fmla="*/ 6 h 18"/>
                <a:gd name="T10" fmla="*/ 35 w 47"/>
                <a:gd name="T11" fmla="*/ 0 h 18"/>
                <a:gd name="T12" fmla="*/ 41 w 47"/>
                <a:gd name="T13" fmla="*/ 0 h 18"/>
                <a:gd name="T14" fmla="*/ 47 w 47"/>
                <a:gd name="T15" fmla="*/ 0 h 18"/>
                <a:gd name="T16" fmla="*/ 47 w 47"/>
                <a:gd name="T17" fmla="*/ 6 h 18"/>
                <a:gd name="T18" fmla="*/ 47 w 47"/>
                <a:gd name="T19" fmla="*/ 6 h 18"/>
                <a:gd name="T20" fmla="*/ 41 w 47"/>
                <a:gd name="T21" fmla="*/ 12 h 18"/>
                <a:gd name="T22" fmla="*/ 35 w 47"/>
                <a:gd name="T23" fmla="*/ 12 h 18"/>
                <a:gd name="T24" fmla="*/ 29 w 47"/>
                <a:gd name="T25" fmla="*/ 12 h 18"/>
                <a:gd name="T26" fmla="*/ 23 w 47"/>
                <a:gd name="T27" fmla="*/ 12 h 18"/>
                <a:gd name="T28" fmla="*/ 12 w 47"/>
                <a:gd name="T29" fmla="*/ 18 h 18"/>
                <a:gd name="T30" fmla="*/ 6 w 47"/>
                <a:gd name="T31" fmla="*/ 18 h 18"/>
                <a:gd name="T32" fmla="*/ 0 w 47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18"/>
                <a:gd name="T53" fmla="*/ 47 w 47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18">
                  <a:moveTo>
                    <a:pt x="0" y="18"/>
                  </a:moveTo>
                  <a:lnTo>
                    <a:pt x="6" y="12"/>
                  </a:lnTo>
                  <a:lnTo>
                    <a:pt x="12" y="12"/>
                  </a:lnTo>
                  <a:lnTo>
                    <a:pt x="17" y="6"/>
                  </a:lnTo>
                  <a:lnTo>
                    <a:pt x="29" y="6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47" y="0"/>
                  </a:lnTo>
                  <a:lnTo>
                    <a:pt x="47" y="6"/>
                  </a:lnTo>
                  <a:lnTo>
                    <a:pt x="41" y="12"/>
                  </a:lnTo>
                  <a:lnTo>
                    <a:pt x="35" y="12"/>
                  </a:lnTo>
                  <a:lnTo>
                    <a:pt x="29" y="12"/>
                  </a:lnTo>
                  <a:lnTo>
                    <a:pt x="23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79" name="Freeform 80"/>
            <p:cNvSpPr>
              <a:spLocks/>
            </p:cNvSpPr>
            <p:nvPr/>
          </p:nvSpPr>
          <p:spPr bwMode="auto">
            <a:xfrm>
              <a:off x="5317" y="1177"/>
              <a:ext cx="47" cy="30"/>
            </a:xfrm>
            <a:custGeom>
              <a:avLst/>
              <a:gdLst>
                <a:gd name="T0" fmla="*/ 0 w 47"/>
                <a:gd name="T1" fmla="*/ 30 h 30"/>
                <a:gd name="T2" fmla="*/ 6 w 47"/>
                <a:gd name="T3" fmla="*/ 24 h 30"/>
                <a:gd name="T4" fmla="*/ 12 w 47"/>
                <a:gd name="T5" fmla="*/ 18 h 30"/>
                <a:gd name="T6" fmla="*/ 17 w 47"/>
                <a:gd name="T7" fmla="*/ 18 h 30"/>
                <a:gd name="T8" fmla="*/ 23 w 47"/>
                <a:gd name="T9" fmla="*/ 12 h 30"/>
                <a:gd name="T10" fmla="*/ 29 w 47"/>
                <a:gd name="T11" fmla="*/ 6 h 30"/>
                <a:gd name="T12" fmla="*/ 35 w 47"/>
                <a:gd name="T13" fmla="*/ 6 h 30"/>
                <a:gd name="T14" fmla="*/ 41 w 47"/>
                <a:gd name="T15" fmla="*/ 0 h 30"/>
                <a:gd name="T16" fmla="*/ 47 w 47"/>
                <a:gd name="T17" fmla="*/ 6 h 30"/>
                <a:gd name="T18" fmla="*/ 47 w 47"/>
                <a:gd name="T19" fmla="*/ 6 h 30"/>
                <a:gd name="T20" fmla="*/ 41 w 47"/>
                <a:gd name="T21" fmla="*/ 12 h 30"/>
                <a:gd name="T22" fmla="*/ 35 w 47"/>
                <a:gd name="T23" fmla="*/ 12 h 30"/>
                <a:gd name="T24" fmla="*/ 29 w 47"/>
                <a:gd name="T25" fmla="*/ 18 h 30"/>
                <a:gd name="T26" fmla="*/ 23 w 47"/>
                <a:gd name="T27" fmla="*/ 24 h 30"/>
                <a:gd name="T28" fmla="*/ 17 w 47"/>
                <a:gd name="T29" fmla="*/ 24 h 30"/>
                <a:gd name="T30" fmla="*/ 6 w 47"/>
                <a:gd name="T31" fmla="*/ 30 h 30"/>
                <a:gd name="T32" fmla="*/ 0 w 47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30"/>
                <a:gd name="T53" fmla="*/ 47 w 47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30">
                  <a:moveTo>
                    <a:pt x="0" y="30"/>
                  </a:moveTo>
                  <a:lnTo>
                    <a:pt x="6" y="24"/>
                  </a:lnTo>
                  <a:lnTo>
                    <a:pt x="12" y="18"/>
                  </a:lnTo>
                  <a:lnTo>
                    <a:pt x="17" y="18"/>
                  </a:lnTo>
                  <a:lnTo>
                    <a:pt x="23" y="12"/>
                  </a:lnTo>
                  <a:lnTo>
                    <a:pt x="29" y="6"/>
                  </a:lnTo>
                  <a:lnTo>
                    <a:pt x="35" y="6"/>
                  </a:lnTo>
                  <a:lnTo>
                    <a:pt x="41" y="0"/>
                  </a:lnTo>
                  <a:lnTo>
                    <a:pt x="47" y="6"/>
                  </a:lnTo>
                  <a:lnTo>
                    <a:pt x="41" y="12"/>
                  </a:lnTo>
                  <a:lnTo>
                    <a:pt x="35" y="12"/>
                  </a:lnTo>
                  <a:lnTo>
                    <a:pt x="29" y="18"/>
                  </a:lnTo>
                  <a:lnTo>
                    <a:pt x="23" y="24"/>
                  </a:lnTo>
                  <a:lnTo>
                    <a:pt x="17" y="24"/>
                  </a:lnTo>
                  <a:lnTo>
                    <a:pt x="6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80" name="Freeform 81"/>
            <p:cNvSpPr>
              <a:spLocks/>
            </p:cNvSpPr>
            <p:nvPr/>
          </p:nvSpPr>
          <p:spPr bwMode="auto">
            <a:xfrm>
              <a:off x="5317" y="1159"/>
              <a:ext cx="41" cy="30"/>
            </a:xfrm>
            <a:custGeom>
              <a:avLst/>
              <a:gdLst>
                <a:gd name="T0" fmla="*/ 0 w 41"/>
                <a:gd name="T1" fmla="*/ 30 h 30"/>
                <a:gd name="T2" fmla="*/ 6 w 41"/>
                <a:gd name="T3" fmla="*/ 30 h 30"/>
                <a:gd name="T4" fmla="*/ 12 w 41"/>
                <a:gd name="T5" fmla="*/ 24 h 30"/>
                <a:gd name="T6" fmla="*/ 17 w 41"/>
                <a:gd name="T7" fmla="*/ 18 h 30"/>
                <a:gd name="T8" fmla="*/ 23 w 41"/>
                <a:gd name="T9" fmla="*/ 12 h 30"/>
                <a:gd name="T10" fmla="*/ 29 w 41"/>
                <a:gd name="T11" fmla="*/ 6 h 30"/>
                <a:gd name="T12" fmla="*/ 29 w 41"/>
                <a:gd name="T13" fmla="*/ 0 h 30"/>
                <a:gd name="T14" fmla="*/ 35 w 41"/>
                <a:gd name="T15" fmla="*/ 0 h 30"/>
                <a:gd name="T16" fmla="*/ 41 w 41"/>
                <a:gd name="T17" fmla="*/ 0 h 30"/>
                <a:gd name="T18" fmla="*/ 41 w 41"/>
                <a:gd name="T19" fmla="*/ 0 h 30"/>
                <a:gd name="T20" fmla="*/ 35 w 41"/>
                <a:gd name="T21" fmla="*/ 6 h 30"/>
                <a:gd name="T22" fmla="*/ 29 w 41"/>
                <a:gd name="T23" fmla="*/ 12 h 30"/>
                <a:gd name="T24" fmla="*/ 23 w 41"/>
                <a:gd name="T25" fmla="*/ 18 h 30"/>
                <a:gd name="T26" fmla="*/ 17 w 41"/>
                <a:gd name="T27" fmla="*/ 24 h 30"/>
                <a:gd name="T28" fmla="*/ 12 w 41"/>
                <a:gd name="T29" fmla="*/ 30 h 30"/>
                <a:gd name="T30" fmla="*/ 6 w 41"/>
                <a:gd name="T31" fmla="*/ 30 h 30"/>
                <a:gd name="T32" fmla="*/ 0 w 41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1"/>
                <a:gd name="T52" fmla="*/ 0 h 30"/>
                <a:gd name="T53" fmla="*/ 41 w 41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1" h="30">
                  <a:moveTo>
                    <a:pt x="0" y="30"/>
                  </a:moveTo>
                  <a:lnTo>
                    <a:pt x="6" y="30"/>
                  </a:lnTo>
                  <a:lnTo>
                    <a:pt x="12" y="24"/>
                  </a:lnTo>
                  <a:lnTo>
                    <a:pt x="17" y="18"/>
                  </a:lnTo>
                  <a:lnTo>
                    <a:pt x="23" y="12"/>
                  </a:lnTo>
                  <a:lnTo>
                    <a:pt x="29" y="6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35" y="6"/>
                  </a:lnTo>
                  <a:lnTo>
                    <a:pt x="29" y="12"/>
                  </a:lnTo>
                  <a:lnTo>
                    <a:pt x="23" y="18"/>
                  </a:lnTo>
                  <a:lnTo>
                    <a:pt x="17" y="24"/>
                  </a:lnTo>
                  <a:lnTo>
                    <a:pt x="12" y="30"/>
                  </a:lnTo>
                  <a:lnTo>
                    <a:pt x="6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81" name="Freeform 82"/>
            <p:cNvSpPr>
              <a:spLocks/>
            </p:cNvSpPr>
            <p:nvPr/>
          </p:nvSpPr>
          <p:spPr bwMode="auto">
            <a:xfrm>
              <a:off x="5317" y="1147"/>
              <a:ext cx="35" cy="30"/>
            </a:xfrm>
            <a:custGeom>
              <a:avLst/>
              <a:gdLst>
                <a:gd name="T0" fmla="*/ 35 w 35"/>
                <a:gd name="T1" fmla="*/ 0 h 30"/>
                <a:gd name="T2" fmla="*/ 35 w 35"/>
                <a:gd name="T3" fmla="*/ 0 h 30"/>
                <a:gd name="T4" fmla="*/ 29 w 35"/>
                <a:gd name="T5" fmla="*/ 6 h 30"/>
                <a:gd name="T6" fmla="*/ 23 w 35"/>
                <a:gd name="T7" fmla="*/ 6 h 30"/>
                <a:gd name="T8" fmla="*/ 23 w 35"/>
                <a:gd name="T9" fmla="*/ 12 h 30"/>
                <a:gd name="T10" fmla="*/ 17 w 35"/>
                <a:gd name="T11" fmla="*/ 18 h 30"/>
                <a:gd name="T12" fmla="*/ 12 w 35"/>
                <a:gd name="T13" fmla="*/ 18 h 30"/>
                <a:gd name="T14" fmla="*/ 6 w 35"/>
                <a:gd name="T15" fmla="*/ 24 h 30"/>
                <a:gd name="T16" fmla="*/ 0 w 35"/>
                <a:gd name="T17" fmla="*/ 30 h 30"/>
                <a:gd name="T18" fmla="*/ 6 w 35"/>
                <a:gd name="T19" fmla="*/ 24 h 30"/>
                <a:gd name="T20" fmla="*/ 6 w 35"/>
                <a:gd name="T21" fmla="*/ 18 h 30"/>
                <a:gd name="T22" fmla="*/ 12 w 35"/>
                <a:gd name="T23" fmla="*/ 12 h 30"/>
                <a:gd name="T24" fmla="*/ 17 w 35"/>
                <a:gd name="T25" fmla="*/ 6 h 30"/>
                <a:gd name="T26" fmla="*/ 23 w 35"/>
                <a:gd name="T27" fmla="*/ 0 h 30"/>
                <a:gd name="T28" fmla="*/ 29 w 35"/>
                <a:gd name="T29" fmla="*/ 0 h 30"/>
                <a:gd name="T30" fmla="*/ 29 w 35"/>
                <a:gd name="T31" fmla="*/ 0 h 30"/>
                <a:gd name="T32" fmla="*/ 35 w 35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0"/>
                <a:gd name="T53" fmla="*/ 35 w 35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0">
                  <a:moveTo>
                    <a:pt x="35" y="0"/>
                  </a:moveTo>
                  <a:lnTo>
                    <a:pt x="35" y="0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23" y="12"/>
                  </a:lnTo>
                  <a:lnTo>
                    <a:pt x="17" y="18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7" y="6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82" name="Freeform 83"/>
            <p:cNvSpPr>
              <a:spLocks/>
            </p:cNvSpPr>
            <p:nvPr/>
          </p:nvSpPr>
          <p:spPr bwMode="auto">
            <a:xfrm>
              <a:off x="5251" y="986"/>
              <a:ext cx="42" cy="155"/>
            </a:xfrm>
            <a:custGeom>
              <a:avLst/>
              <a:gdLst>
                <a:gd name="T0" fmla="*/ 6 w 42"/>
                <a:gd name="T1" fmla="*/ 155 h 155"/>
                <a:gd name="T2" fmla="*/ 0 w 42"/>
                <a:gd name="T3" fmla="*/ 155 h 155"/>
                <a:gd name="T4" fmla="*/ 0 w 42"/>
                <a:gd name="T5" fmla="*/ 155 h 155"/>
                <a:gd name="T6" fmla="*/ 0 w 42"/>
                <a:gd name="T7" fmla="*/ 155 h 155"/>
                <a:gd name="T8" fmla="*/ 0 w 42"/>
                <a:gd name="T9" fmla="*/ 149 h 155"/>
                <a:gd name="T10" fmla="*/ 18 w 42"/>
                <a:gd name="T11" fmla="*/ 131 h 155"/>
                <a:gd name="T12" fmla="*/ 24 w 42"/>
                <a:gd name="T13" fmla="*/ 113 h 155"/>
                <a:gd name="T14" fmla="*/ 30 w 42"/>
                <a:gd name="T15" fmla="*/ 89 h 155"/>
                <a:gd name="T16" fmla="*/ 36 w 42"/>
                <a:gd name="T17" fmla="*/ 71 h 155"/>
                <a:gd name="T18" fmla="*/ 30 w 42"/>
                <a:gd name="T19" fmla="*/ 47 h 155"/>
                <a:gd name="T20" fmla="*/ 30 w 42"/>
                <a:gd name="T21" fmla="*/ 29 h 155"/>
                <a:gd name="T22" fmla="*/ 24 w 42"/>
                <a:gd name="T23" fmla="*/ 12 h 155"/>
                <a:gd name="T24" fmla="*/ 24 w 42"/>
                <a:gd name="T25" fmla="*/ 0 h 155"/>
                <a:gd name="T26" fmla="*/ 30 w 42"/>
                <a:gd name="T27" fmla="*/ 12 h 155"/>
                <a:gd name="T28" fmla="*/ 36 w 42"/>
                <a:gd name="T29" fmla="*/ 23 h 155"/>
                <a:gd name="T30" fmla="*/ 42 w 42"/>
                <a:gd name="T31" fmla="*/ 47 h 155"/>
                <a:gd name="T32" fmla="*/ 42 w 42"/>
                <a:gd name="T33" fmla="*/ 71 h 155"/>
                <a:gd name="T34" fmla="*/ 36 w 42"/>
                <a:gd name="T35" fmla="*/ 95 h 155"/>
                <a:gd name="T36" fmla="*/ 30 w 42"/>
                <a:gd name="T37" fmla="*/ 119 h 155"/>
                <a:gd name="T38" fmla="*/ 18 w 42"/>
                <a:gd name="T39" fmla="*/ 143 h 155"/>
                <a:gd name="T40" fmla="*/ 6 w 42"/>
                <a:gd name="T41" fmla="*/ 155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2"/>
                <a:gd name="T64" fmla="*/ 0 h 155"/>
                <a:gd name="T65" fmla="*/ 42 w 42"/>
                <a:gd name="T66" fmla="*/ 155 h 1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2" h="155">
                  <a:moveTo>
                    <a:pt x="6" y="155"/>
                  </a:moveTo>
                  <a:lnTo>
                    <a:pt x="0" y="155"/>
                  </a:lnTo>
                  <a:lnTo>
                    <a:pt x="0" y="149"/>
                  </a:lnTo>
                  <a:lnTo>
                    <a:pt x="18" y="131"/>
                  </a:lnTo>
                  <a:lnTo>
                    <a:pt x="24" y="113"/>
                  </a:lnTo>
                  <a:lnTo>
                    <a:pt x="30" y="89"/>
                  </a:lnTo>
                  <a:lnTo>
                    <a:pt x="36" y="71"/>
                  </a:lnTo>
                  <a:lnTo>
                    <a:pt x="30" y="47"/>
                  </a:lnTo>
                  <a:lnTo>
                    <a:pt x="30" y="29"/>
                  </a:lnTo>
                  <a:lnTo>
                    <a:pt x="24" y="12"/>
                  </a:lnTo>
                  <a:lnTo>
                    <a:pt x="24" y="0"/>
                  </a:lnTo>
                  <a:lnTo>
                    <a:pt x="30" y="12"/>
                  </a:lnTo>
                  <a:lnTo>
                    <a:pt x="36" y="23"/>
                  </a:lnTo>
                  <a:lnTo>
                    <a:pt x="42" y="47"/>
                  </a:lnTo>
                  <a:lnTo>
                    <a:pt x="42" y="71"/>
                  </a:lnTo>
                  <a:lnTo>
                    <a:pt x="36" y="95"/>
                  </a:lnTo>
                  <a:lnTo>
                    <a:pt x="30" y="119"/>
                  </a:lnTo>
                  <a:lnTo>
                    <a:pt x="18" y="143"/>
                  </a:lnTo>
                  <a:lnTo>
                    <a:pt x="6" y="15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83" name="Freeform 84"/>
            <p:cNvSpPr>
              <a:spLocks/>
            </p:cNvSpPr>
            <p:nvPr/>
          </p:nvSpPr>
          <p:spPr bwMode="auto">
            <a:xfrm>
              <a:off x="5251" y="986"/>
              <a:ext cx="30" cy="23"/>
            </a:xfrm>
            <a:custGeom>
              <a:avLst/>
              <a:gdLst>
                <a:gd name="T0" fmla="*/ 30 w 30"/>
                <a:gd name="T1" fmla="*/ 23 h 23"/>
                <a:gd name="T2" fmla="*/ 30 w 30"/>
                <a:gd name="T3" fmla="*/ 17 h 23"/>
                <a:gd name="T4" fmla="*/ 24 w 30"/>
                <a:gd name="T5" fmla="*/ 12 h 23"/>
                <a:gd name="T6" fmla="*/ 18 w 30"/>
                <a:gd name="T7" fmla="*/ 12 h 23"/>
                <a:gd name="T8" fmla="*/ 12 w 30"/>
                <a:gd name="T9" fmla="*/ 6 h 23"/>
                <a:gd name="T10" fmla="*/ 6 w 30"/>
                <a:gd name="T11" fmla="*/ 6 h 23"/>
                <a:gd name="T12" fmla="*/ 6 w 30"/>
                <a:gd name="T13" fmla="*/ 0 h 23"/>
                <a:gd name="T14" fmla="*/ 0 w 30"/>
                <a:gd name="T15" fmla="*/ 0 h 23"/>
                <a:gd name="T16" fmla="*/ 0 w 30"/>
                <a:gd name="T17" fmla="*/ 6 h 23"/>
                <a:gd name="T18" fmla="*/ 0 w 30"/>
                <a:gd name="T19" fmla="*/ 6 h 23"/>
                <a:gd name="T20" fmla="*/ 0 w 30"/>
                <a:gd name="T21" fmla="*/ 6 h 23"/>
                <a:gd name="T22" fmla="*/ 6 w 30"/>
                <a:gd name="T23" fmla="*/ 6 h 23"/>
                <a:gd name="T24" fmla="*/ 12 w 30"/>
                <a:gd name="T25" fmla="*/ 12 h 23"/>
                <a:gd name="T26" fmla="*/ 18 w 30"/>
                <a:gd name="T27" fmla="*/ 12 h 23"/>
                <a:gd name="T28" fmla="*/ 24 w 30"/>
                <a:gd name="T29" fmla="*/ 17 h 23"/>
                <a:gd name="T30" fmla="*/ 30 w 30"/>
                <a:gd name="T31" fmla="*/ 17 h 23"/>
                <a:gd name="T32" fmla="*/ 30 w 30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23"/>
                <a:gd name="T53" fmla="*/ 30 w 30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23">
                  <a:moveTo>
                    <a:pt x="30" y="23"/>
                  </a:moveTo>
                  <a:lnTo>
                    <a:pt x="30" y="17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7"/>
                  </a:lnTo>
                  <a:lnTo>
                    <a:pt x="30" y="17"/>
                  </a:lnTo>
                  <a:lnTo>
                    <a:pt x="30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84" name="Freeform 85"/>
            <p:cNvSpPr>
              <a:spLocks/>
            </p:cNvSpPr>
            <p:nvPr/>
          </p:nvSpPr>
          <p:spPr bwMode="auto">
            <a:xfrm>
              <a:off x="5251" y="998"/>
              <a:ext cx="36" cy="23"/>
            </a:xfrm>
            <a:custGeom>
              <a:avLst/>
              <a:gdLst>
                <a:gd name="T0" fmla="*/ 0 w 36"/>
                <a:gd name="T1" fmla="*/ 0 h 23"/>
                <a:gd name="T2" fmla="*/ 0 w 36"/>
                <a:gd name="T3" fmla="*/ 0 h 23"/>
                <a:gd name="T4" fmla="*/ 6 w 36"/>
                <a:gd name="T5" fmla="*/ 0 h 23"/>
                <a:gd name="T6" fmla="*/ 6 w 36"/>
                <a:gd name="T7" fmla="*/ 0 h 23"/>
                <a:gd name="T8" fmla="*/ 12 w 36"/>
                <a:gd name="T9" fmla="*/ 5 h 23"/>
                <a:gd name="T10" fmla="*/ 18 w 36"/>
                <a:gd name="T11" fmla="*/ 5 h 23"/>
                <a:gd name="T12" fmla="*/ 24 w 36"/>
                <a:gd name="T13" fmla="*/ 11 h 23"/>
                <a:gd name="T14" fmla="*/ 30 w 36"/>
                <a:gd name="T15" fmla="*/ 17 h 23"/>
                <a:gd name="T16" fmla="*/ 36 w 36"/>
                <a:gd name="T17" fmla="*/ 23 h 23"/>
                <a:gd name="T18" fmla="*/ 30 w 36"/>
                <a:gd name="T19" fmla="*/ 17 h 23"/>
                <a:gd name="T20" fmla="*/ 24 w 36"/>
                <a:gd name="T21" fmla="*/ 17 h 23"/>
                <a:gd name="T22" fmla="*/ 18 w 36"/>
                <a:gd name="T23" fmla="*/ 11 h 23"/>
                <a:gd name="T24" fmla="*/ 12 w 36"/>
                <a:gd name="T25" fmla="*/ 11 h 23"/>
                <a:gd name="T26" fmla="*/ 6 w 36"/>
                <a:gd name="T27" fmla="*/ 5 h 23"/>
                <a:gd name="T28" fmla="*/ 0 w 36"/>
                <a:gd name="T29" fmla="*/ 5 h 23"/>
                <a:gd name="T30" fmla="*/ 0 w 36"/>
                <a:gd name="T31" fmla="*/ 0 h 23"/>
                <a:gd name="T32" fmla="*/ 0 w 3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3"/>
                <a:gd name="T53" fmla="*/ 36 w 3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3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5"/>
                  </a:lnTo>
                  <a:lnTo>
                    <a:pt x="18" y="5"/>
                  </a:lnTo>
                  <a:lnTo>
                    <a:pt x="24" y="11"/>
                  </a:lnTo>
                  <a:lnTo>
                    <a:pt x="30" y="17"/>
                  </a:lnTo>
                  <a:lnTo>
                    <a:pt x="36" y="23"/>
                  </a:lnTo>
                  <a:lnTo>
                    <a:pt x="30" y="17"/>
                  </a:lnTo>
                  <a:lnTo>
                    <a:pt x="24" y="17"/>
                  </a:lnTo>
                  <a:lnTo>
                    <a:pt x="18" y="11"/>
                  </a:lnTo>
                  <a:lnTo>
                    <a:pt x="12" y="11"/>
                  </a:lnTo>
                  <a:lnTo>
                    <a:pt x="6" y="5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85" name="Freeform 86"/>
            <p:cNvSpPr>
              <a:spLocks/>
            </p:cNvSpPr>
            <p:nvPr/>
          </p:nvSpPr>
          <p:spPr bwMode="auto">
            <a:xfrm>
              <a:off x="5239" y="1021"/>
              <a:ext cx="48" cy="30"/>
            </a:xfrm>
            <a:custGeom>
              <a:avLst/>
              <a:gdLst>
                <a:gd name="T0" fmla="*/ 0 w 48"/>
                <a:gd name="T1" fmla="*/ 0 h 30"/>
                <a:gd name="T2" fmla="*/ 6 w 48"/>
                <a:gd name="T3" fmla="*/ 0 h 30"/>
                <a:gd name="T4" fmla="*/ 12 w 48"/>
                <a:gd name="T5" fmla="*/ 0 h 30"/>
                <a:gd name="T6" fmla="*/ 18 w 48"/>
                <a:gd name="T7" fmla="*/ 6 h 30"/>
                <a:gd name="T8" fmla="*/ 24 w 48"/>
                <a:gd name="T9" fmla="*/ 6 h 30"/>
                <a:gd name="T10" fmla="*/ 30 w 48"/>
                <a:gd name="T11" fmla="*/ 12 h 30"/>
                <a:gd name="T12" fmla="*/ 42 w 48"/>
                <a:gd name="T13" fmla="*/ 18 h 30"/>
                <a:gd name="T14" fmla="*/ 48 w 48"/>
                <a:gd name="T15" fmla="*/ 24 h 30"/>
                <a:gd name="T16" fmla="*/ 48 w 48"/>
                <a:gd name="T17" fmla="*/ 30 h 30"/>
                <a:gd name="T18" fmla="*/ 48 w 48"/>
                <a:gd name="T19" fmla="*/ 30 h 30"/>
                <a:gd name="T20" fmla="*/ 42 w 48"/>
                <a:gd name="T21" fmla="*/ 24 h 30"/>
                <a:gd name="T22" fmla="*/ 30 w 48"/>
                <a:gd name="T23" fmla="*/ 18 h 30"/>
                <a:gd name="T24" fmla="*/ 24 w 48"/>
                <a:gd name="T25" fmla="*/ 18 h 30"/>
                <a:gd name="T26" fmla="*/ 12 w 48"/>
                <a:gd name="T27" fmla="*/ 12 h 30"/>
                <a:gd name="T28" fmla="*/ 6 w 48"/>
                <a:gd name="T29" fmla="*/ 6 h 30"/>
                <a:gd name="T30" fmla="*/ 6 w 48"/>
                <a:gd name="T31" fmla="*/ 0 h 30"/>
                <a:gd name="T32" fmla="*/ 0 w 4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30"/>
                <a:gd name="T53" fmla="*/ 48 w 4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30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48" y="30"/>
                  </a:lnTo>
                  <a:lnTo>
                    <a:pt x="42" y="24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86" name="Freeform 87"/>
            <p:cNvSpPr>
              <a:spLocks/>
            </p:cNvSpPr>
            <p:nvPr/>
          </p:nvSpPr>
          <p:spPr bwMode="auto">
            <a:xfrm>
              <a:off x="5233" y="1045"/>
              <a:ext cx="54" cy="36"/>
            </a:xfrm>
            <a:custGeom>
              <a:avLst/>
              <a:gdLst>
                <a:gd name="T0" fmla="*/ 0 w 54"/>
                <a:gd name="T1" fmla="*/ 0 h 36"/>
                <a:gd name="T2" fmla="*/ 6 w 54"/>
                <a:gd name="T3" fmla="*/ 0 h 36"/>
                <a:gd name="T4" fmla="*/ 12 w 54"/>
                <a:gd name="T5" fmla="*/ 0 h 36"/>
                <a:gd name="T6" fmla="*/ 18 w 54"/>
                <a:gd name="T7" fmla="*/ 6 h 36"/>
                <a:gd name="T8" fmla="*/ 24 w 54"/>
                <a:gd name="T9" fmla="*/ 12 h 36"/>
                <a:gd name="T10" fmla="*/ 36 w 54"/>
                <a:gd name="T11" fmla="*/ 18 h 36"/>
                <a:gd name="T12" fmla="*/ 42 w 54"/>
                <a:gd name="T13" fmla="*/ 24 h 36"/>
                <a:gd name="T14" fmla="*/ 48 w 54"/>
                <a:gd name="T15" fmla="*/ 30 h 36"/>
                <a:gd name="T16" fmla="*/ 54 w 54"/>
                <a:gd name="T17" fmla="*/ 36 h 36"/>
                <a:gd name="T18" fmla="*/ 48 w 54"/>
                <a:gd name="T19" fmla="*/ 30 h 36"/>
                <a:gd name="T20" fmla="*/ 42 w 54"/>
                <a:gd name="T21" fmla="*/ 30 h 36"/>
                <a:gd name="T22" fmla="*/ 36 w 54"/>
                <a:gd name="T23" fmla="*/ 24 h 36"/>
                <a:gd name="T24" fmla="*/ 24 w 54"/>
                <a:gd name="T25" fmla="*/ 18 h 36"/>
                <a:gd name="T26" fmla="*/ 12 w 54"/>
                <a:gd name="T27" fmla="*/ 12 h 36"/>
                <a:gd name="T28" fmla="*/ 6 w 54"/>
                <a:gd name="T29" fmla="*/ 6 h 36"/>
                <a:gd name="T30" fmla="*/ 0 w 54"/>
                <a:gd name="T31" fmla="*/ 6 h 36"/>
                <a:gd name="T32" fmla="*/ 0 w 54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36"/>
                <a:gd name="T53" fmla="*/ 54 w 5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3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48" y="30"/>
                  </a:lnTo>
                  <a:lnTo>
                    <a:pt x="54" y="36"/>
                  </a:lnTo>
                  <a:lnTo>
                    <a:pt x="48" y="30"/>
                  </a:lnTo>
                  <a:lnTo>
                    <a:pt x="42" y="30"/>
                  </a:lnTo>
                  <a:lnTo>
                    <a:pt x="36" y="24"/>
                  </a:lnTo>
                  <a:lnTo>
                    <a:pt x="24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87" name="Freeform 88"/>
            <p:cNvSpPr>
              <a:spLocks/>
            </p:cNvSpPr>
            <p:nvPr/>
          </p:nvSpPr>
          <p:spPr bwMode="auto">
            <a:xfrm>
              <a:off x="5239" y="1063"/>
              <a:ext cx="42" cy="36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6 w 42"/>
                <a:gd name="T5" fmla="*/ 0 h 36"/>
                <a:gd name="T6" fmla="*/ 12 w 42"/>
                <a:gd name="T7" fmla="*/ 6 h 36"/>
                <a:gd name="T8" fmla="*/ 18 w 42"/>
                <a:gd name="T9" fmla="*/ 12 h 36"/>
                <a:gd name="T10" fmla="*/ 30 w 42"/>
                <a:gd name="T11" fmla="*/ 18 h 36"/>
                <a:gd name="T12" fmla="*/ 36 w 42"/>
                <a:gd name="T13" fmla="*/ 24 h 36"/>
                <a:gd name="T14" fmla="*/ 42 w 42"/>
                <a:gd name="T15" fmla="*/ 30 h 36"/>
                <a:gd name="T16" fmla="*/ 42 w 42"/>
                <a:gd name="T17" fmla="*/ 36 h 36"/>
                <a:gd name="T18" fmla="*/ 36 w 42"/>
                <a:gd name="T19" fmla="*/ 36 h 36"/>
                <a:gd name="T20" fmla="*/ 30 w 42"/>
                <a:gd name="T21" fmla="*/ 30 h 36"/>
                <a:gd name="T22" fmla="*/ 24 w 42"/>
                <a:gd name="T23" fmla="*/ 24 h 36"/>
                <a:gd name="T24" fmla="*/ 18 w 42"/>
                <a:gd name="T25" fmla="*/ 18 h 36"/>
                <a:gd name="T26" fmla="*/ 6 w 42"/>
                <a:gd name="T27" fmla="*/ 12 h 36"/>
                <a:gd name="T28" fmla="*/ 6 w 42"/>
                <a:gd name="T29" fmla="*/ 6 h 36"/>
                <a:gd name="T30" fmla="*/ 0 w 42"/>
                <a:gd name="T31" fmla="*/ 0 h 36"/>
                <a:gd name="T32" fmla="*/ 0 w 42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6"/>
                <a:gd name="T53" fmla="*/ 42 w 42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30" y="18"/>
                  </a:lnTo>
                  <a:lnTo>
                    <a:pt x="36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36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88" name="Freeform 89"/>
            <p:cNvSpPr>
              <a:spLocks/>
            </p:cNvSpPr>
            <p:nvPr/>
          </p:nvSpPr>
          <p:spPr bwMode="auto">
            <a:xfrm>
              <a:off x="5239" y="1081"/>
              <a:ext cx="36" cy="30"/>
            </a:xfrm>
            <a:custGeom>
              <a:avLst/>
              <a:gdLst>
                <a:gd name="T0" fmla="*/ 0 w 36"/>
                <a:gd name="T1" fmla="*/ 0 h 30"/>
                <a:gd name="T2" fmla="*/ 0 w 36"/>
                <a:gd name="T3" fmla="*/ 0 h 30"/>
                <a:gd name="T4" fmla="*/ 6 w 36"/>
                <a:gd name="T5" fmla="*/ 0 h 30"/>
                <a:gd name="T6" fmla="*/ 12 w 36"/>
                <a:gd name="T7" fmla="*/ 6 h 30"/>
                <a:gd name="T8" fmla="*/ 18 w 36"/>
                <a:gd name="T9" fmla="*/ 12 h 30"/>
                <a:gd name="T10" fmla="*/ 24 w 36"/>
                <a:gd name="T11" fmla="*/ 12 h 30"/>
                <a:gd name="T12" fmla="*/ 30 w 36"/>
                <a:gd name="T13" fmla="*/ 18 h 30"/>
                <a:gd name="T14" fmla="*/ 30 w 36"/>
                <a:gd name="T15" fmla="*/ 24 h 30"/>
                <a:gd name="T16" fmla="*/ 36 w 36"/>
                <a:gd name="T17" fmla="*/ 30 h 30"/>
                <a:gd name="T18" fmla="*/ 30 w 36"/>
                <a:gd name="T19" fmla="*/ 30 h 30"/>
                <a:gd name="T20" fmla="*/ 24 w 36"/>
                <a:gd name="T21" fmla="*/ 24 h 30"/>
                <a:gd name="T22" fmla="*/ 18 w 36"/>
                <a:gd name="T23" fmla="*/ 18 h 30"/>
                <a:gd name="T24" fmla="*/ 12 w 36"/>
                <a:gd name="T25" fmla="*/ 18 h 30"/>
                <a:gd name="T26" fmla="*/ 6 w 36"/>
                <a:gd name="T27" fmla="*/ 12 h 30"/>
                <a:gd name="T28" fmla="*/ 6 w 36"/>
                <a:gd name="T29" fmla="*/ 6 h 30"/>
                <a:gd name="T30" fmla="*/ 0 w 36"/>
                <a:gd name="T31" fmla="*/ 6 h 30"/>
                <a:gd name="T32" fmla="*/ 0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89" name="Freeform 90"/>
            <p:cNvSpPr>
              <a:spLocks/>
            </p:cNvSpPr>
            <p:nvPr/>
          </p:nvSpPr>
          <p:spPr bwMode="auto">
            <a:xfrm>
              <a:off x="5239" y="1099"/>
              <a:ext cx="24" cy="30"/>
            </a:xfrm>
            <a:custGeom>
              <a:avLst/>
              <a:gdLst>
                <a:gd name="T0" fmla="*/ 0 w 24"/>
                <a:gd name="T1" fmla="*/ 0 h 30"/>
                <a:gd name="T2" fmla="*/ 0 w 24"/>
                <a:gd name="T3" fmla="*/ 0 h 30"/>
                <a:gd name="T4" fmla="*/ 6 w 24"/>
                <a:gd name="T5" fmla="*/ 6 h 30"/>
                <a:gd name="T6" fmla="*/ 12 w 24"/>
                <a:gd name="T7" fmla="*/ 6 h 30"/>
                <a:gd name="T8" fmla="*/ 12 w 24"/>
                <a:gd name="T9" fmla="*/ 12 h 30"/>
                <a:gd name="T10" fmla="*/ 18 w 24"/>
                <a:gd name="T11" fmla="*/ 18 h 30"/>
                <a:gd name="T12" fmla="*/ 24 w 24"/>
                <a:gd name="T13" fmla="*/ 24 h 30"/>
                <a:gd name="T14" fmla="*/ 24 w 24"/>
                <a:gd name="T15" fmla="*/ 24 h 30"/>
                <a:gd name="T16" fmla="*/ 24 w 24"/>
                <a:gd name="T17" fmla="*/ 30 h 30"/>
                <a:gd name="T18" fmla="*/ 24 w 24"/>
                <a:gd name="T19" fmla="*/ 24 h 30"/>
                <a:gd name="T20" fmla="*/ 18 w 24"/>
                <a:gd name="T21" fmla="*/ 24 h 30"/>
                <a:gd name="T22" fmla="*/ 12 w 24"/>
                <a:gd name="T23" fmla="*/ 18 h 30"/>
                <a:gd name="T24" fmla="*/ 12 w 24"/>
                <a:gd name="T25" fmla="*/ 18 h 30"/>
                <a:gd name="T26" fmla="*/ 6 w 24"/>
                <a:gd name="T27" fmla="*/ 12 h 30"/>
                <a:gd name="T28" fmla="*/ 6 w 24"/>
                <a:gd name="T29" fmla="*/ 6 h 30"/>
                <a:gd name="T30" fmla="*/ 0 w 24"/>
                <a:gd name="T31" fmla="*/ 6 h 30"/>
                <a:gd name="T32" fmla="*/ 0 w 24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0"/>
                <a:gd name="T53" fmla="*/ 24 w 24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0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24" y="30"/>
                  </a:lnTo>
                  <a:lnTo>
                    <a:pt x="24" y="24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90" name="Freeform 91"/>
            <p:cNvSpPr>
              <a:spLocks/>
            </p:cNvSpPr>
            <p:nvPr/>
          </p:nvSpPr>
          <p:spPr bwMode="auto">
            <a:xfrm>
              <a:off x="5239" y="1117"/>
              <a:ext cx="18" cy="18"/>
            </a:xfrm>
            <a:custGeom>
              <a:avLst/>
              <a:gdLst>
                <a:gd name="T0" fmla="*/ 6 w 18"/>
                <a:gd name="T1" fmla="*/ 0 h 18"/>
                <a:gd name="T2" fmla="*/ 6 w 18"/>
                <a:gd name="T3" fmla="*/ 0 h 18"/>
                <a:gd name="T4" fmla="*/ 6 w 18"/>
                <a:gd name="T5" fmla="*/ 0 h 18"/>
                <a:gd name="T6" fmla="*/ 12 w 18"/>
                <a:gd name="T7" fmla="*/ 6 h 18"/>
                <a:gd name="T8" fmla="*/ 12 w 18"/>
                <a:gd name="T9" fmla="*/ 6 h 18"/>
                <a:gd name="T10" fmla="*/ 18 w 18"/>
                <a:gd name="T11" fmla="*/ 12 h 18"/>
                <a:gd name="T12" fmla="*/ 18 w 18"/>
                <a:gd name="T13" fmla="*/ 12 h 18"/>
                <a:gd name="T14" fmla="*/ 18 w 18"/>
                <a:gd name="T15" fmla="*/ 18 h 18"/>
                <a:gd name="T16" fmla="*/ 18 w 18"/>
                <a:gd name="T17" fmla="*/ 18 h 18"/>
                <a:gd name="T18" fmla="*/ 18 w 18"/>
                <a:gd name="T19" fmla="*/ 18 h 18"/>
                <a:gd name="T20" fmla="*/ 18 w 18"/>
                <a:gd name="T21" fmla="*/ 12 h 18"/>
                <a:gd name="T22" fmla="*/ 12 w 18"/>
                <a:gd name="T23" fmla="*/ 12 h 18"/>
                <a:gd name="T24" fmla="*/ 6 w 18"/>
                <a:gd name="T25" fmla="*/ 6 h 18"/>
                <a:gd name="T26" fmla="*/ 6 w 18"/>
                <a:gd name="T27" fmla="*/ 6 h 18"/>
                <a:gd name="T28" fmla="*/ 6 w 18"/>
                <a:gd name="T29" fmla="*/ 6 h 18"/>
                <a:gd name="T30" fmla="*/ 0 w 18"/>
                <a:gd name="T31" fmla="*/ 0 h 18"/>
                <a:gd name="T32" fmla="*/ 6 w 18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8"/>
                <a:gd name="T53" fmla="*/ 18 w 18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8">
                  <a:moveTo>
                    <a:pt x="6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91" name="Freeform 92"/>
            <p:cNvSpPr>
              <a:spLocks/>
            </p:cNvSpPr>
            <p:nvPr/>
          </p:nvSpPr>
          <p:spPr bwMode="auto">
            <a:xfrm>
              <a:off x="5257" y="974"/>
              <a:ext cx="18" cy="24"/>
            </a:xfrm>
            <a:custGeom>
              <a:avLst/>
              <a:gdLst>
                <a:gd name="T0" fmla="*/ 18 w 18"/>
                <a:gd name="T1" fmla="*/ 24 h 24"/>
                <a:gd name="T2" fmla="*/ 18 w 18"/>
                <a:gd name="T3" fmla="*/ 18 h 24"/>
                <a:gd name="T4" fmla="*/ 12 w 18"/>
                <a:gd name="T5" fmla="*/ 18 h 24"/>
                <a:gd name="T6" fmla="*/ 12 w 18"/>
                <a:gd name="T7" fmla="*/ 18 h 24"/>
                <a:gd name="T8" fmla="*/ 6 w 18"/>
                <a:gd name="T9" fmla="*/ 12 h 24"/>
                <a:gd name="T10" fmla="*/ 0 w 18"/>
                <a:gd name="T11" fmla="*/ 12 h 24"/>
                <a:gd name="T12" fmla="*/ 0 w 18"/>
                <a:gd name="T13" fmla="*/ 6 h 24"/>
                <a:gd name="T14" fmla="*/ 0 w 18"/>
                <a:gd name="T15" fmla="*/ 6 h 24"/>
                <a:gd name="T16" fmla="*/ 0 w 18"/>
                <a:gd name="T17" fmla="*/ 0 h 24"/>
                <a:gd name="T18" fmla="*/ 0 w 18"/>
                <a:gd name="T19" fmla="*/ 0 h 24"/>
                <a:gd name="T20" fmla="*/ 6 w 18"/>
                <a:gd name="T21" fmla="*/ 0 h 24"/>
                <a:gd name="T22" fmla="*/ 6 w 18"/>
                <a:gd name="T23" fmla="*/ 6 h 24"/>
                <a:gd name="T24" fmla="*/ 12 w 18"/>
                <a:gd name="T25" fmla="*/ 6 h 24"/>
                <a:gd name="T26" fmla="*/ 12 w 18"/>
                <a:gd name="T27" fmla="*/ 12 h 24"/>
                <a:gd name="T28" fmla="*/ 18 w 18"/>
                <a:gd name="T29" fmla="*/ 18 h 24"/>
                <a:gd name="T30" fmla="*/ 18 w 18"/>
                <a:gd name="T31" fmla="*/ 18 h 24"/>
                <a:gd name="T32" fmla="*/ 18 w 18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24"/>
                <a:gd name="T53" fmla="*/ 18 w 18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24">
                  <a:moveTo>
                    <a:pt x="18" y="24"/>
                  </a:move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92" name="Freeform 93"/>
            <p:cNvSpPr>
              <a:spLocks/>
            </p:cNvSpPr>
            <p:nvPr/>
          </p:nvSpPr>
          <p:spPr bwMode="auto">
            <a:xfrm>
              <a:off x="5275" y="974"/>
              <a:ext cx="12" cy="24"/>
            </a:xfrm>
            <a:custGeom>
              <a:avLst/>
              <a:gdLst>
                <a:gd name="T0" fmla="*/ 0 w 12"/>
                <a:gd name="T1" fmla="*/ 24 h 24"/>
                <a:gd name="T2" fmla="*/ 6 w 12"/>
                <a:gd name="T3" fmla="*/ 18 h 24"/>
                <a:gd name="T4" fmla="*/ 12 w 12"/>
                <a:gd name="T5" fmla="*/ 12 h 24"/>
                <a:gd name="T6" fmla="*/ 12 w 12"/>
                <a:gd name="T7" fmla="*/ 6 h 24"/>
                <a:gd name="T8" fmla="*/ 12 w 12"/>
                <a:gd name="T9" fmla="*/ 0 h 24"/>
                <a:gd name="T10" fmla="*/ 12 w 12"/>
                <a:gd name="T11" fmla="*/ 0 h 24"/>
                <a:gd name="T12" fmla="*/ 6 w 12"/>
                <a:gd name="T13" fmla="*/ 6 h 24"/>
                <a:gd name="T14" fmla="*/ 6 w 12"/>
                <a:gd name="T15" fmla="*/ 18 h 24"/>
                <a:gd name="T16" fmla="*/ 0 w 12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24"/>
                <a:gd name="T29" fmla="*/ 12 w 12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24">
                  <a:moveTo>
                    <a:pt x="0" y="24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93" name="Freeform 94"/>
            <p:cNvSpPr>
              <a:spLocks/>
            </p:cNvSpPr>
            <p:nvPr/>
          </p:nvSpPr>
          <p:spPr bwMode="auto">
            <a:xfrm>
              <a:off x="5269" y="968"/>
              <a:ext cx="6" cy="24"/>
            </a:xfrm>
            <a:custGeom>
              <a:avLst/>
              <a:gdLst>
                <a:gd name="T0" fmla="*/ 6 w 6"/>
                <a:gd name="T1" fmla="*/ 24 h 24"/>
                <a:gd name="T2" fmla="*/ 6 w 6"/>
                <a:gd name="T3" fmla="*/ 18 h 24"/>
                <a:gd name="T4" fmla="*/ 6 w 6"/>
                <a:gd name="T5" fmla="*/ 12 h 24"/>
                <a:gd name="T6" fmla="*/ 6 w 6"/>
                <a:gd name="T7" fmla="*/ 0 h 24"/>
                <a:gd name="T8" fmla="*/ 0 w 6"/>
                <a:gd name="T9" fmla="*/ 0 h 24"/>
                <a:gd name="T10" fmla="*/ 0 w 6"/>
                <a:gd name="T11" fmla="*/ 0 h 24"/>
                <a:gd name="T12" fmla="*/ 0 w 6"/>
                <a:gd name="T13" fmla="*/ 6 h 24"/>
                <a:gd name="T14" fmla="*/ 6 w 6"/>
                <a:gd name="T15" fmla="*/ 18 h 24"/>
                <a:gd name="T16" fmla="*/ 6 w 6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4"/>
                <a:gd name="T29" fmla="*/ 6 w 6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4">
                  <a:moveTo>
                    <a:pt x="6" y="24"/>
                  </a:moveTo>
                  <a:lnTo>
                    <a:pt x="6" y="18"/>
                  </a:lnTo>
                  <a:lnTo>
                    <a:pt x="6" y="1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8"/>
                  </a:lnTo>
                  <a:lnTo>
                    <a:pt x="6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94" name="Freeform 95"/>
            <p:cNvSpPr>
              <a:spLocks/>
            </p:cNvSpPr>
            <p:nvPr/>
          </p:nvSpPr>
          <p:spPr bwMode="auto">
            <a:xfrm>
              <a:off x="5281" y="980"/>
              <a:ext cx="18" cy="23"/>
            </a:xfrm>
            <a:custGeom>
              <a:avLst/>
              <a:gdLst>
                <a:gd name="T0" fmla="*/ 0 w 18"/>
                <a:gd name="T1" fmla="*/ 23 h 23"/>
                <a:gd name="T2" fmla="*/ 0 w 18"/>
                <a:gd name="T3" fmla="*/ 23 h 23"/>
                <a:gd name="T4" fmla="*/ 6 w 18"/>
                <a:gd name="T5" fmla="*/ 18 h 23"/>
                <a:gd name="T6" fmla="*/ 6 w 18"/>
                <a:gd name="T7" fmla="*/ 12 h 23"/>
                <a:gd name="T8" fmla="*/ 12 w 18"/>
                <a:gd name="T9" fmla="*/ 12 h 23"/>
                <a:gd name="T10" fmla="*/ 12 w 18"/>
                <a:gd name="T11" fmla="*/ 6 h 23"/>
                <a:gd name="T12" fmla="*/ 18 w 18"/>
                <a:gd name="T13" fmla="*/ 0 h 23"/>
                <a:gd name="T14" fmla="*/ 18 w 18"/>
                <a:gd name="T15" fmla="*/ 0 h 23"/>
                <a:gd name="T16" fmla="*/ 18 w 18"/>
                <a:gd name="T17" fmla="*/ 0 h 23"/>
                <a:gd name="T18" fmla="*/ 18 w 18"/>
                <a:gd name="T19" fmla="*/ 6 h 23"/>
                <a:gd name="T20" fmla="*/ 18 w 18"/>
                <a:gd name="T21" fmla="*/ 6 h 23"/>
                <a:gd name="T22" fmla="*/ 18 w 18"/>
                <a:gd name="T23" fmla="*/ 12 h 23"/>
                <a:gd name="T24" fmla="*/ 12 w 18"/>
                <a:gd name="T25" fmla="*/ 12 h 23"/>
                <a:gd name="T26" fmla="*/ 6 w 18"/>
                <a:gd name="T27" fmla="*/ 18 h 23"/>
                <a:gd name="T28" fmla="*/ 6 w 18"/>
                <a:gd name="T29" fmla="*/ 18 h 23"/>
                <a:gd name="T30" fmla="*/ 0 w 18"/>
                <a:gd name="T31" fmla="*/ 23 h 23"/>
                <a:gd name="T32" fmla="*/ 0 w 18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23"/>
                <a:gd name="T53" fmla="*/ 18 w 18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23">
                  <a:moveTo>
                    <a:pt x="0" y="23"/>
                  </a:moveTo>
                  <a:lnTo>
                    <a:pt x="0" y="23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95" name="Freeform 96"/>
            <p:cNvSpPr>
              <a:spLocks/>
            </p:cNvSpPr>
            <p:nvPr/>
          </p:nvSpPr>
          <p:spPr bwMode="auto">
            <a:xfrm>
              <a:off x="5263" y="1123"/>
              <a:ext cx="36" cy="12"/>
            </a:xfrm>
            <a:custGeom>
              <a:avLst/>
              <a:gdLst>
                <a:gd name="T0" fmla="*/ 0 w 36"/>
                <a:gd name="T1" fmla="*/ 6 h 12"/>
                <a:gd name="T2" fmla="*/ 6 w 36"/>
                <a:gd name="T3" fmla="*/ 0 h 12"/>
                <a:gd name="T4" fmla="*/ 6 w 36"/>
                <a:gd name="T5" fmla="*/ 0 h 12"/>
                <a:gd name="T6" fmla="*/ 12 w 36"/>
                <a:gd name="T7" fmla="*/ 0 h 12"/>
                <a:gd name="T8" fmla="*/ 18 w 36"/>
                <a:gd name="T9" fmla="*/ 0 h 12"/>
                <a:gd name="T10" fmla="*/ 24 w 36"/>
                <a:gd name="T11" fmla="*/ 0 h 12"/>
                <a:gd name="T12" fmla="*/ 30 w 36"/>
                <a:gd name="T13" fmla="*/ 6 h 12"/>
                <a:gd name="T14" fmla="*/ 30 w 36"/>
                <a:gd name="T15" fmla="*/ 6 h 12"/>
                <a:gd name="T16" fmla="*/ 36 w 36"/>
                <a:gd name="T17" fmla="*/ 6 h 12"/>
                <a:gd name="T18" fmla="*/ 30 w 36"/>
                <a:gd name="T19" fmla="*/ 6 h 12"/>
                <a:gd name="T20" fmla="*/ 30 w 36"/>
                <a:gd name="T21" fmla="*/ 12 h 12"/>
                <a:gd name="T22" fmla="*/ 24 w 36"/>
                <a:gd name="T23" fmla="*/ 6 h 12"/>
                <a:gd name="T24" fmla="*/ 18 w 36"/>
                <a:gd name="T25" fmla="*/ 6 h 12"/>
                <a:gd name="T26" fmla="*/ 12 w 36"/>
                <a:gd name="T27" fmla="*/ 6 h 12"/>
                <a:gd name="T28" fmla="*/ 6 w 36"/>
                <a:gd name="T29" fmla="*/ 6 h 12"/>
                <a:gd name="T30" fmla="*/ 6 w 36"/>
                <a:gd name="T31" fmla="*/ 6 h 12"/>
                <a:gd name="T32" fmla="*/ 0 w 36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2"/>
                <a:gd name="T53" fmla="*/ 36 w 3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2">
                  <a:moveTo>
                    <a:pt x="0" y="6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96" name="Freeform 97"/>
            <p:cNvSpPr>
              <a:spLocks/>
            </p:cNvSpPr>
            <p:nvPr/>
          </p:nvSpPr>
          <p:spPr bwMode="auto">
            <a:xfrm>
              <a:off x="5257" y="1135"/>
              <a:ext cx="30" cy="12"/>
            </a:xfrm>
            <a:custGeom>
              <a:avLst/>
              <a:gdLst>
                <a:gd name="T0" fmla="*/ 0 w 30"/>
                <a:gd name="T1" fmla="*/ 0 h 12"/>
                <a:gd name="T2" fmla="*/ 6 w 30"/>
                <a:gd name="T3" fmla="*/ 0 h 12"/>
                <a:gd name="T4" fmla="*/ 6 w 30"/>
                <a:gd name="T5" fmla="*/ 0 h 12"/>
                <a:gd name="T6" fmla="*/ 12 w 30"/>
                <a:gd name="T7" fmla="*/ 0 h 12"/>
                <a:gd name="T8" fmla="*/ 18 w 30"/>
                <a:gd name="T9" fmla="*/ 0 h 12"/>
                <a:gd name="T10" fmla="*/ 24 w 30"/>
                <a:gd name="T11" fmla="*/ 0 h 12"/>
                <a:gd name="T12" fmla="*/ 30 w 30"/>
                <a:gd name="T13" fmla="*/ 6 h 12"/>
                <a:gd name="T14" fmla="*/ 30 w 30"/>
                <a:gd name="T15" fmla="*/ 6 h 12"/>
                <a:gd name="T16" fmla="*/ 30 w 30"/>
                <a:gd name="T17" fmla="*/ 12 h 12"/>
                <a:gd name="T18" fmla="*/ 30 w 30"/>
                <a:gd name="T19" fmla="*/ 12 h 12"/>
                <a:gd name="T20" fmla="*/ 30 w 30"/>
                <a:gd name="T21" fmla="*/ 12 h 12"/>
                <a:gd name="T22" fmla="*/ 24 w 30"/>
                <a:gd name="T23" fmla="*/ 12 h 12"/>
                <a:gd name="T24" fmla="*/ 18 w 30"/>
                <a:gd name="T25" fmla="*/ 6 h 12"/>
                <a:gd name="T26" fmla="*/ 12 w 30"/>
                <a:gd name="T27" fmla="*/ 6 h 12"/>
                <a:gd name="T28" fmla="*/ 6 w 30"/>
                <a:gd name="T29" fmla="*/ 0 h 12"/>
                <a:gd name="T30" fmla="*/ 0 w 30"/>
                <a:gd name="T31" fmla="*/ 0 h 12"/>
                <a:gd name="T32" fmla="*/ 0 w 30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2"/>
                <a:gd name="T53" fmla="*/ 30 w 3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2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97" name="Freeform 98"/>
            <p:cNvSpPr>
              <a:spLocks/>
            </p:cNvSpPr>
            <p:nvPr/>
          </p:nvSpPr>
          <p:spPr bwMode="auto">
            <a:xfrm>
              <a:off x="5275" y="1111"/>
              <a:ext cx="30" cy="6"/>
            </a:xfrm>
            <a:custGeom>
              <a:avLst/>
              <a:gdLst>
                <a:gd name="T0" fmla="*/ 0 w 30"/>
                <a:gd name="T1" fmla="*/ 0 h 6"/>
                <a:gd name="T2" fmla="*/ 0 w 30"/>
                <a:gd name="T3" fmla="*/ 0 h 6"/>
                <a:gd name="T4" fmla="*/ 6 w 30"/>
                <a:gd name="T5" fmla="*/ 0 h 6"/>
                <a:gd name="T6" fmla="*/ 6 w 30"/>
                <a:gd name="T7" fmla="*/ 0 h 6"/>
                <a:gd name="T8" fmla="*/ 12 w 30"/>
                <a:gd name="T9" fmla="*/ 0 h 6"/>
                <a:gd name="T10" fmla="*/ 18 w 30"/>
                <a:gd name="T11" fmla="*/ 0 h 6"/>
                <a:gd name="T12" fmla="*/ 24 w 30"/>
                <a:gd name="T13" fmla="*/ 0 h 6"/>
                <a:gd name="T14" fmla="*/ 30 w 30"/>
                <a:gd name="T15" fmla="*/ 0 h 6"/>
                <a:gd name="T16" fmla="*/ 30 w 30"/>
                <a:gd name="T17" fmla="*/ 0 h 6"/>
                <a:gd name="T18" fmla="*/ 30 w 30"/>
                <a:gd name="T19" fmla="*/ 6 h 6"/>
                <a:gd name="T20" fmla="*/ 30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0 h 6"/>
                <a:gd name="T28" fmla="*/ 6 w 30"/>
                <a:gd name="T29" fmla="*/ 0 h 6"/>
                <a:gd name="T30" fmla="*/ 0 w 30"/>
                <a:gd name="T31" fmla="*/ 0 h 6"/>
                <a:gd name="T32" fmla="*/ 0 w 3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98" name="Freeform 99"/>
            <p:cNvSpPr>
              <a:spLocks/>
            </p:cNvSpPr>
            <p:nvPr/>
          </p:nvSpPr>
          <p:spPr bwMode="auto">
            <a:xfrm>
              <a:off x="5275" y="1087"/>
              <a:ext cx="42" cy="12"/>
            </a:xfrm>
            <a:custGeom>
              <a:avLst/>
              <a:gdLst>
                <a:gd name="T0" fmla="*/ 0 w 42"/>
                <a:gd name="T1" fmla="*/ 12 h 12"/>
                <a:gd name="T2" fmla="*/ 6 w 42"/>
                <a:gd name="T3" fmla="*/ 12 h 12"/>
                <a:gd name="T4" fmla="*/ 12 w 42"/>
                <a:gd name="T5" fmla="*/ 6 h 12"/>
                <a:gd name="T6" fmla="*/ 18 w 42"/>
                <a:gd name="T7" fmla="*/ 6 h 12"/>
                <a:gd name="T8" fmla="*/ 24 w 42"/>
                <a:gd name="T9" fmla="*/ 6 h 12"/>
                <a:gd name="T10" fmla="*/ 30 w 42"/>
                <a:gd name="T11" fmla="*/ 0 h 12"/>
                <a:gd name="T12" fmla="*/ 36 w 42"/>
                <a:gd name="T13" fmla="*/ 0 h 12"/>
                <a:gd name="T14" fmla="*/ 36 w 42"/>
                <a:gd name="T15" fmla="*/ 0 h 12"/>
                <a:gd name="T16" fmla="*/ 42 w 42"/>
                <a:gd name="T17" fmla="*/ 6 h 12"/>
                <a:gd name="T18" fmla="*/ 42 w 42"/>
                <a:gd name="T19" fmla="*/ 6 h 12"/>
                <a:gd name="T20" fmla="*/ 36 w 42"/>
                <a:gd name="T21" fmla="*/ 12 h 12"/>
                <a:gd name="T22" fmla="*/ 30 w 42"/>
                <a:gd name="T23" fmla="*/ 12 h 12"/>
                <a:gd name="T24" fmla="*/ 24 w 42"/>
                <a:gd name="T25" fmla="*/ 12 h 12"/>
                <a:gd name="T26" fmla="*/ 18 w 42"/>
                <a:gd name="T27" fmla="*/ 12 h 12"/>
                <a:gd name="T28" fmla="*/ 12 w 42"/>
                <a:gd name="T29" fmla="*/ 12 h 12"/>
                <a:gd name="T30" fmla="*/ 6 w 42"/>
                <a:gd name="T31" fmla="*/ 12 h 12"/>
                <a:gd name="T32" fmla="*/ 0 w 42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12"/>
                <a:gd name="T53" fmla="*/ 42 w 4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12">
                  <a:moveTo>
                    <a:pt x="0" y="12"/>
                  </a:moveTo>
                  <a:lnTo>
                    <a:pt x="6" y="12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6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99" name="Freeform 100"/>
            <p:cNvSpPr>
              <a:spLocks/>
            </p:cNvSpPr>
            <p:nvPr/>
          </p:nvSpPr>
          <p:spPr bwMode="auto">
            <a:xfrm>
              <a:off x="5287" y="1069"/>
              <a:ext cx="36" cy="12"/>
            </a:xfrm>
            <a:custGeom>
              <a:avLst/>
              <a:gdLst>
                <a:gd name="T0" fmla="*/ 0 w 36"/>
                <a:gd name="T1" fmla="*/ 12 h 12"/>
                <a:gd name="T2" fmla="*/ 0 w 36"/>
                <a:gd name="T3" fmla="*/ 12 h 12"/>
                <a:gd name="T4" fmla="*/ 6 w 36"/>
                <a:gd name="T5" fmla="*/ 12 h 12"/>
                <a:gd name="T6" fmla="*/ 12 w 36"/>
                <a:gd name="T7" fmla="*/ 6 h 12"/>
                <a:gd name="T8" fmla="*/ 18 w 36"/>
                <a:gd name="T9" fmla="*/ 6 h 12"/>
                <a:gd name="T10" fmla="*/ 30 w 36"/>
                <a:gd name="T11" fmla="*/ 6 h 12"/>
                <a:gd name="T12" fmla="*/ 36 w 36"/>
                <a:gd name="T13" fmla="*/ 0 h 12"/>
                <a:gd name="T14" fmla="*/ 36 w 36"/>
                <a:gd name="T15" fmla="*/ 0 h 12"/>
                <a:gd name="T16" fmla="*/ 36 w 36"/>
                <a:gd name="T17" fmla="*/ 6 h 12"/>
                <a:gd name="T18" fmla="*/ 36 w 36"/>
                <a:gd name="T19" fmla="*/ 6 h 12"/>
                <a:gd name="T20" fmla="*/ 30 w 36"/>
                <a:gd name="T21" fmla="*/ 6 h 12"/>
                <a:gd name="T22" fmla="*/ 24 w 36"/>
                <a:gd name="T23" fmla="*/ 12 h 12"/>
                <a:gd name="T24" fmla="*/ 18 w 36"/>
                <a:gd name="T25" fmla="*/ 12 h 12"/>
                <a:gd name="T26" fmla="*/ 12 w 36"/>
                <a:gd name="T27" fmla="*/ 12 h 12"/>
                <a:gd name="T28" fmla="*/ 6 w 36"/>
                <a:gd name="T29" fmla="*/ 12 h 12"/>
                <a:gd name="T30" fmla="*/ 0 w 36"/>
                <a:gd name="T31" fmla="*/ 12 h 12"/>
                <a:gd name="T32" fmla="*/ 0 w 36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2"/>
                <a:gd name="T53" fmla="*/ 36 w 3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2">
                  <a:moveTo>
                    <a:pt x="0" y="12"/>
                  </a:moveTo>
                  <a:lnTo>
                    <a:pt x="0" y="12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30" y="6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00" name="Freeform 101"/>
            <p:cNvSpPr>
              <a:spLocks/>
            </p:cNvSpPr>
            <p:nvPr/>
          </p:nvSpPr>
          <p:spPr bwMode="auto">
            <a:xfrm>
              <a:off x="5287" y="1033"/>
              <a:ext cx="42" cy="18"/>
            </a:xfrm>
            <a:custGeom>
              <a:avLst/>
              <a:gdLst>
                <a:gd name="T0" fmla="*/ 0 w 42"/>
                <a:gd name="T1" fmla="*/ 18 h 18"/>
                <a:gd name="T2" fmla="*/ 0 w 42"/>
                <a:gd name="T3" fmla="*/ 18 h 18"/>
                <a:gd name="T4" fmla="*/ 6 w 42"/>
                <a:gd name="T5" fmla="*/ 12 h 18"/>
                <a:gd name="T6" fmla="*/ 12 w 42"/>
                <a:gd name="T7" fmla="*/ 6 h 18"/>
                <a:gd name="T8" fmla="*/ 24 w 42"/>
                <a:gd name="T9" fmla="*/ 6 h 18"/>
                <a:gd name="T10" fmla="*/ 30 w 42"/>
                <a:gd name="T11" fmla="*/ 0 h 18"/>
                <a:gd name="T12" fmla="*/ 36 w 42"/>
                <a:gd name="T13" fmla="*/ 0 h 18"/>
                <a:gd name="T14" fmla="*/ 42 w 42"/>
                <a:gd name="T15" fmla="*/ 0 h 18"/>
                <a:gd name="T16" fmla="*/ 42 w 42"/>
                <a:gd name="T17" fmla="*/ 0 h 18"/>
                <a:gd name="T18" fmla="*/ 42 w 42"/>
                <a:gd name="T19" fmla="*/ 0 h 18"/>
                <a:gd name="T20" fmla="*/ 36 w 42"/>
                <a:gd name="T21" fmla="*/ 6 h 18"/>
                <a:gd name="T22" fmla="*/ 30 w 42"/>
                <a:gd name="T23" fmla="*/ 6 h 18"/>
                <a:gd name="T24" fmla="*/ 24 w 42"/>
                <a:gd name="T25" fmla="*/ 12 h 18"/>
                <a:gd name="T26" fmla="*/ 12 w 42"/>
                <a:gd name="T27" fmla="*/ 12 h 18"/>
                <a:gd name="T28" fmla="*/ 6 w 42"/>
                <a:gd name="T29" fmla="*/ 12 h 18"/>
                <a:gd name="T30" fmla="*/ 0 w 42"/>
                <a:gd name="T31" fmla="*/ 18 h 18"/>
                <a:gd name="T32" fmla="*/ 0 w 42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18"/>
                <a:gd name="T53" fmla="*/ 42 w 4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18">
                  <a:moveTo>
                    <a:pt x="0" y="18"/>
                  </a:moveTo>
                  <a:lnTo>
                    <a:pt x="0" y="18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01" name="Freeform 102"/>
            <p:cNvSpPr>
              <a:spLocks/>
            </p:cNvSpPr>
            <p:nvPr/>
          </p:nvSpPr>
          <p:spPr bwMode="auto">
            <a:xfrm>
              <a:off x="5281" y="992"/>
              <a:ext cx="42" cy="29"/>
            </a:xfrm>
            <a:custGeom>
              <a:avLst/>
              <a:gdLst>
                <a:gd name="T0" fmla="*/ 0 w 42"/>
                <a:gd name="T1" fmla="*/ 29 h 29"/>
                <a:gd name="T2" fmla="*/ 6 w 42"/>
                <a:gd name="T3" fmla="*/ 23 h 29"/>
                <a:gd name="T4" fmla="*/ 12 w 42"/>
                <a:gd name="T5" fmla="*/ 17 h 29"/>
                <a:gd name="T6" fmla="*/ 18 w 42"/>
                <a:gd name="T7" fmla="*/ 11 h 29"/>
                <a:gd name="T8" fmla="*/ 24 w 42"/>
                <a:gd name="T9" fmla="*/ 11 h 29"/>
                <a:gd name="T10" fmla="*/ 30 w 42"/>
                <a:gd name="T11" fmla="*/ 6 h 29"/>
                <a:gd name="T12" fmla="*/ 36 w 42"/>
                <a:gd name="T13" fmla="*/ 6 h 29"/>
                <a:gd name="T14" fmla="*/ 36 w 42"/>
                <a:gd name="T15" fmla="*/ 0 h 29"/>
                <a:gd name="T16" fmla="*/ 42 w 42"/>
                <a:gd name="T17" fmla="*/ 6 h 29"/>
                <a:gd name="T18" fmla="*/ 42 w 42"/>
                <a:gd name="T19" fmla="*/ 6 h 29"/>
                <a:gd name="T20" fmla="*/ 36 w 42"/>
                <a:gd name="T21" fmla="*/ 11 h 29"/>
                <a:gd name="T22" fmla="*/ 30 w 42"/>
                <a:gd name="T23" fmla="*/ 11 h 29"/>
                <a:gd name="T24" fmla="*/ 24 w 42"/>
                <a:gd name="T25" fmla="*/ 17 h 29"/>
                <a:gd name="T26" fmla="*/ 18 w 42"/>
                <a:gd name="T27" fmla="*/ 17 h 29"/>
                <a:gd name="T28" fmla="*/ 6 w 42"/>
                <a:gd name="T29" fmla="*/ 23 h 29"/>
                <a:gd name="T30" fmla="*/ 6 w 42"/>
                <a:gd name="T31" fmla="*/ 23 h 29"/>
                <a:gd name="T32" fmla="*/ 0 w 42"/>
                <a:gd name="T33" fmla="*/ 29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29"/>
                <a:gd name="T53" fmla="*/ 42 w 42"/>
                <a:gd name="T54" fmla="*/ 29 h 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29">
                  <a:moveTo>
                    <a:pt x="0" y="29"/>
                  </a:moveTo>
                  <a:lnTo>
                    <a:pt x="6" y="23"/>
                  </a:lnTo>
                  <a:lnTo>
                    <a:pt x="12" y="17"/>
                  </a:lnTo>
                  <a:lnTo>
                    <a:pt x="18" y="11"/>
                  </a:lnTo>
                  <a:lnTo>
                    <a:pt x="24" y="11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6" y="0"/>
                  </a:lnTo>
                  <a:lnTo>
                    <a:pt x="42" y="6"/>
                  </a:lnTo>
                  <a:lnTo>
                    <a:pt x="36" y="11"/>
                  </a:lnTo>
                  <a:lnTo>
                    <a:pt x="30" y="11"/>
                  </a:lnTo>
                  <a:lnTo>
                    <a:pt x="24" y="17"/>
                  </a:lnTo>
                  <a:lnTo>
                    <a:pt x="18" y="17"/>
                  </a:lnTo>
                  <a:lnTo>
                    <a:pt x="6" y="23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02" name="Freeform 103"/>
            <p:cNvSpPr>
              <a:spLocks/>
            </p:cNvSpPr>
            <p:nvPr/>
          </p:nvSpPr>
          <p:spPr bwMode="auto">
            <a:xfrm>
              <a:off x="5287" y="1045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0 w 36"/>
                <a:gd name="T3" fmla="*/ 18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6 h 24"/>
                <a:gd name="T10" fmla="*/ 24 w 36"/>
                <a:gd name="T11" fmla="*/ 6 h 24"/>
                <a:gd name="T12" fmla="*/ 30 w 36"/>
                <a:gd name="T13" fmla="*/ 0 h 24"/>
                <a:gd name="T14" fmla="*/ 36 w 36"/>
                <a:gd name="T15" fmla="*/ 0 h 24"/>
                <a:gd name="T16" fmla="*/ 36 w 36"/>
                <a:gd name="T17" fmla="*/ 6 h 24"/>
                <a:gd name="T18" fmla="*/ 36 w 36"/>
                <a:gd name="T19" fmla="*/ 6 h 24"/>
                <a:gd name="T20" fmla="*/ 30 w 36"/>
                <a:gd name="T21" fmla="*/ 12 h 24"/>
                <a:gd name="T22" fmla="*/ 24 w 36"/>
                <a:gd name="T23" fmla="*/ 12 h 24"/>
                <a:gd name="T24" fmla="*/ 18 w 36"/>
                <a:gd name="T25" fmla="*/ 18 h 24"/>
                <a:gd name="T26" fmla="*/ 12 w 36"/>
                <a:gd name="T27" fmla="*/ 18 h 24"/>
                <a:gd name="T28" fmla="*/ 6 w 36"/>
                <a:gd name="T29" fmla="*/ 18 h 24"/>
                <a:gd name="T30" fmla="*/ 0 w 36"/>
                <a:gd name="T31" fmla="*/ 24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0" y="18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03" name="Freeform 104"/>
            <p:cNvSpPr>
              <a:spLocks/>
            </p:cNvSpPr>
            <p:nvPr/>
          </p:nvSpPr>
          <p:spPr bwMode="auto">
            <a:xfrm>
              <a:off x="5239" y="1033"/>
              <a:ext cx="48" cy="30"/>
            </a:xfrm>
            <a:custGeom>
              <a:avLst/>
              <a:gdLst>
                <a:gd name="T0" fmla="*/ 0 w 48"/>
                <a:gd name="T1" fmla="*/ 0 h 30"/>
                <a:gd name="T2" fmla="*/ 0 w 48"/>
                <a:gd name="T3" fmla="*/ 0 h 30"/>
                <a:gd name="T4" fmla="*/ 6 w 48"/>
                <a:gd name="T5" fmla="*/ 0 h 30"/>
                <a:gd name="T6" fmla="*/ 12 w 48"/>
                <a:gd name="T7" fmla="*/ 6 h 30"/>
                <a:gd name="T8" fmla="*/ 24 w 48"/>
                <a:gd name="T9" fmla="*/ 12 h 30"/>
                <a:gd name="T10" fmla="*/ 30 w 48"/>
                <a:gd name="T11" fmla="*/ 12 h 30"/>
                <a:gd name="T12" fmla="*/ 42 w 48"/>
                <a:gd name="T13" fmla="*/ 24 h 30"/>
                <a:gd name="T14" fmla="*/ 48 w 48"/>
                <a:gd name="T15" fmla="*/ 30 h 30"/>
                <a:gd name="T16" fmla="*/ 48 w 48"/>
                <a:gd name="T17" fmla="*/ 30 h 30"/>
                <a:gd name="T18" fmla="*/ 48 w 48"/>
                <a:gd name="T19" fmla="*/ 30 h 30"/>
                <a:gd name="T20" fmla="*/ 36 w 48"/>
                <a:gd name="T21" fmla="*/ 30 h 30"/>
                <a:gd name="T22" fmla="*/ 30 w 48"/>
                <a:gd name="T23" fmla="*/ 24 h 30"/>
                <a:gd name="T24" fmla="*/ 18 w 48"/>
                <a:gd name="T25" fmla="*/ 18 h 30"/>
                <a:gd name="T26" fmla="*/ 12 w 48"/>
                <a:gd name="T27" fmla="*/ 12 h 30"/>
                <a:gd name="T28" fmla="*/ 6 w 48"/>
                <a:gd name="T29" fmla="*/ 6 h 30"/>
                <a:gd name="T30" fmla="*/ 0 w 48"/>
                <a:gd name="T31" fmla="*/ 0 h 30"/>
                <a:gd name="T32" fmla="*/ 0 w 4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30"/>
                <a:gd name="T53" fmla="*/ 48 w 4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30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42" y="24"/>
                  </a:lnTo>
                  <a:lnTo>
                    <a:pt x="48" y="30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04" name="Freeform 105"/>
            <p:cNvSpPr>
              <a:spLocks/>
            </p:cNvSpPr>
            <p:nvPr/>
          </p:nvSpPr>
          <p:spPr bwMode="auto">
            <a:xfrm>
              <a:off x="5245" y="1009"/>
              <a:ext cx="42" cy="30"/>
            </a:xfrm>
            <a:custGeom>
              <a:avLst/>
              <a:gdLst>
                <a:gd name="T0" fmla="*/ 0 w 42"/>
                <a:gd name="T1" fmla="*/ 0 h 30"/>
                <a:gd name="T2" fmla="*/ 6 w 42"/>
                <a:gd name="T3" fmla="*/ 0 h 30"/>
                <a:gd name="T4" fmla="*/ 6 w 42"/>
                <a:gd name="T5" fmla="*/ 0 h 30"/>
                <a:gd name="T6" fmla="*/ 12 w 42"/>
                <a:gd name="T7" fmla="*/ 6 h 30"/>
                <a:gd name="T8" fmla="*/ 18 w 42"/>
                <a:gd name="T9" fmla="*/ 6 h 30"/>
                <a:gd name="T10" fmla="*/ 24 w 42"/>
                <a:gd name="T11" fmla="*/ 12 h 30"/>
                <a:gd name="T12" fmla="*/ 36 w 42"/>
                <a:gd name="T13" fmla="*/ 18 h 30"/>
                <a:gd name="T14" fmla="*/ 42 w 42"/>
                <a:gd name="T15" fmla="*/ 24 h 30"/>
                <a:gd name="T16" fmla="*/ 42 w 42"/>
                <a:gd name="T17" fmla="*/ 30 h 30"/>
                <a:gd name="T18" fmla="*/ 36 w 42"/>
                <a:gd name="T19" fmla="*/ 24 h 30"/>
                <a:gd name="T20" fmla="*/ 30 w 42"/>
                <a:gd name="T21" fmla="*/ 24 h 30"/>
                <a:gd name="T22" fmla="*/ 24 w 42"/>
                <a:gd name="T23" fmla="*/ 18 h 30"/>
                <a:gd name="T24" fmla="*/ 18 w 42"/>
                <a:gd name="T25" fmla="*/ 12 h 30"/>
                <a:gd name="T26" fmla="*/ 12 w 42"/>
                <a:gd name="T27" fmla="*/ 12 h 30"/>
                <a:gd name="T28" fmla="*/ 6 w 42"/>
                <a:gd name="T29" fmla="*/ 6 h 30"/>
                <a:gd name="T30" fmla="*/ 0 w 42"/>
                <a:gd name="T31" fmla="*/ 0 h 30"/>
                <a:gd name="T32" fmla="*/ 0 w 42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0"/>
                <a:gd name="T53" fmla="*/ 42 w 42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0">
                  <a:moveTo>
                    <a:pt x="0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42" y="30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05" name="Freeform 106"/>
            <p:cNvSpPr>
              <a:spLocks/>
            </p:cNvSpPr>
            <p:nvPr/>
          </p:nvSpPr>
          <p:spPr bwMode="auto">
            <a:xfrm>
              <a:off x="5287" y="1009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0 w 36"/>
                <a:gd name="T3" fmla="*/ 24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12 h 24"/>
                <a:gd name="T10" fmla="*/ 24 w 36"/>
                <a:gd name="T11" fmla="*/ 6 h 24"/>
                <a:gd name="T12" fmla="*/ 30 w 36"/>
                <a:gd name="T13" fmla="*/ 0 h 24"/>
                <a:gd name="T14" fmla="*/ 36 w 36"/>
                <a:gd name="T15" fmla="*/ 0 h 24"/>
                <a:gd name="T16" fmla="*/ 36 w 36"/>
                <a:gd name="T17" fmla="*/ 0 h 24"/>
                <a:gd name="T18" fmla="*/ 36 w 36"/>
                <a:gd name="T19" fmla="*/ 6 h 24"/>
                <a:gd name="T20" fmla="*/ 36 w 36"/>
                <a:gd name="T21" fmla="*/ 6 h 24"/>
                <a:gd name="T22" fmla="*/ 30 w 36"/>
                <a:gd name="T23" fmla="*/ 12 h 24"/>
                <a:gd name="T24" fmla="*/ 18 w 36"/>
                <a:gd name="T25" fmla="*/ 18 h 24"/>
                <a:gd name="T26" fmla="*/ 12 w 36"/>
                <a:gd name="T27" fmla="*/ 18 h 24"/>
                <a:gd name="T28" fmla="*/ 6 w 36"/>
                <a:gd name="T29" fmla="*/ 24 h 24"/>
                <a:gd name="T30" fmla="*/ 0 w 36"/>
                <a:gd name="T31" fmla="*/ 24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0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06" name="Freeform 107"/>
            <p:cNvSpPr>
              <a:spLocks/>
            </p:cNvSpPr>
            <p:nvPr/>
          </p:nvSpPr>
          <p:spPr bwMode="auto">
            <a:xfrm>
              <a:off x="5197" y="884"/>
              <a:ext cx="36" cy="18"/>
            </a:xfrm>
            <a:custGeom>
              <a:avLst/>
              <a:gdLst>
                <a:gd name="T0" fmla="*/ 0 w 36"/>
                <a:gd name="T1" fmla="*/ 0 h 18"/>
                <a:gd name="T2" fmla="*/ 6 w 36"/>
                <a:gd name="T3" fmla="*/ 0 h 18"/>
                <a:gd name="T4" fmla="*/ 6 w 36"/>
                <a:gd name="T5" fmla="*/ 0 h 18"/>
                <a:gd name="T6" fmla="*/ 12 w 36"/>
                <a:gd name="T7" fmla="*/ 0 h 18"/>
                <a:gd name="T8" fmla="*/ 18 w 36"/>
                <a:gd name="T9" fmla="*/ 0 h 18"/>
                <a:gd name="T10" fmla="*/ 24 w 36"/>
                <a:gd name="T11" fmla="*/ 6 h 18"/>
                <a:gd name="T12" fmla="*/ 24 w 36"/>
                <a:gd name="T13" fmla="*/ 12 h 18"/>
                <a:gd name="T14" fmla="*/ 30 w 36"/>
                <a:gd name="T15" fmla="*/ 12 h 18"/>
                <a:gd name="T16" fmla="*/ 36 w 36"/>
                <a:gd name="T17" fmla="*/ 18 h 18"/>
                <a:gd name="T18" fmla="*/ 30 w 36"/>
                <a:gd name="T19" fmla="*/ 18 h 18"/>
                <a:gd name="T20" fmla="*/ 24 w 36"/>
                <a:gd name="T21" fmla="*/ 12 h 18"/>
                <a:gd name="T22" fmla="*/ 18 w 36"/>
                <a:gd name="T23" fmla="*/ 12 h 18"/>
                <a:gd name="T24" fmla="*/ 18 w 36"/>
                <a:gd name="T25" fmla="*/ 6 h 18"/>
                <a:gd name="T26" fmla="*/ 12 w 36"/>
                <a:gd name="T27" fmla="*/ 6 h 18"/>
                <a:gd name="T28" fmla="*/ 6 w 36"/>
                <a:gd name="T29" fmla="*/ 0 h 18"/>
                <a:gd name="T30" fmla="*/ 6 w 36"/>
                <a:gd name="T31" fmla="*/ 0 h 18"/>
                <a:gd name="T32" fmla="*/ 0 w 36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07" name="Freeform 108"/>
            <p:cNvSpPr>
              <a:spLocks/>
            </p:cNvSpPr>
            <p:nvPr/>
          </p:nvSpPr>
          <p:spPr bwMode="auto">
            <a:xfrm>
              <a:off x="5191" y="902"/>
              <a:ext cx="42" cy="24"/>
            </a:xfrm>
            <a:custGeom>
              <a:avLst/>
              <a:gdLst>
                <a:gd name="T0" fmla="*/ 0 w 42"/>
                <a:gd name="T1" fmla="*/ 0 h 24"/>
                <a:gd name="T2" fmla="*/ 6 w 42"/>
                <a:gd name="T3" fmla="*/ 0 h 24"/>
                <a:gd name="T4" fmla="*/ 6 w 42"/>
                <a:gd name="T5" fmla="*/ 0 h 24"/>
                <a:gd name="T6" fmla="*/ 12 w 42"/>
                <a:gd name="T7" fmla="*/ 6 h 24"/>
                <a:gd name="T8" fmla="*/ 18 w 42"/>
                <a:gd name="T9" fmla="*/ 6 h 24"/>
                <a:gd name="T10" fmla="*/ 30 w 42"/>
                <a:gd name="T11" fmla="*/ 12 h 24"/>
                <a:gd name="T12" fmla="*/ 36 w 42"/>
                <a:gd name="T13" fmla="*/ 18 h 24"/>
                <a:gd name="T14" fmla="*/ 36 w 42"/>
                <a:gd name="T15" fmla="*/ 24 h 24"/>
                <a:gd name="T16" fmla="*/ 42 w 42"/>
                <a:gd name="T17" fmla="*/ 24 h 24"/>
                <a:gd name="T18" fmla="*/ 42 w 42"/>
                <a:gd name="T19" fmla="*/ 24 h 24"/>
                <a:gd name="T20" fmla="*/ 36 w 42"/>
                <a:gd name="T21" fmla="*/ 24 h 24"/>
                <a:gd name="T22" fmla="*/ 24 w 42"/>
                <a:gd name="T23" fmla="*/ 18 h 24"/>
                <a:gd name="T24" fmla="*/ 18 w 42"/>
                <a:gd name="T25" fmla="*/ 12 h 24"/>
                <a:gd name="T26" fmla="*/ 12 w 42"/>
                <a:gd name="T27" fmla="*/ 6 h 24"/>
                <a:gd name="T28" fmla="*/ 6 w 42"/>
                <a:gd name="T29" fmla="*/ 6 h 24"/>
                <a:gd name="T30" fmla="*/ 6 w 42"/>
                <a:gd name="T31" fmla="*/ 0 h 24"/>
                <a:gd name="T32" fmla="*/ 0 w 42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24"/>
                <a:gd name="T53" fmla="*/ 42 w 42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24">
                  <a:moveTo>
                    <a:pt x="0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36" y="24"/>
                  </a:lnTo>
                  <a:lnTo>
                    <a:pt x="42" y="24"/>
                  </a:lnTo>
                  <a:lnTo>
                    <a:pt x="36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08" name="Freeform 109"/>
            <p:cNvSpPr>
              <a:spLocks/>
            </p:cNvSpPr>
            <p:nvPr/>
          </p:nvSpPr>
          <p:spPr bwMode="auto">
            <a:xfrm>
              <a:off x="5185" y="926"/>
              <a:ext cx="48" cy="24"/>
            </a:xfrm>
            <a:custGeom>
              <a:avLst/>
              <a:gdLst>
                <a:gd name="T0" fmla="*/ 0 w 48"/>
                <a:gd name="T1" fmla="*/ 0 h 24"/>
                <a:gd name="T2" fmla="*/ 6 w 48"/>
                <a:gd name="T3" fmla="*/ 0 h 24"/>
                <a:gd name="T4" fmla="*/ 12 w 48"/>
                <a:gd name="T5" fmla="*/ 0 h 24"/>
                <a:gd name="T6" fmla="*/ 18 w 48"/>
                <a:gd name="T7" fmla="*/ 0 h 24"/>
                <a:gd name="T8" fmla="*/ 24 w 48"/>
                <a:gd name="T9" fmla="*/ 6 h 24"/>
                <a:gd name="T10" fmla="*/ 30 w 48"/>
                <a:gd name="T11" fmla="*/ 12 h 24"/>
                <a:gd name="T12" fmla="*/ 36 w 48"/>
                <a:gd name="T13" fmla="*/ 18 h 24"/>
                <a:gd name="T14" fmla="*/ 42 w 48"/>
                <a:gd name="T15" fmla="*/ 24 h 24"/>
                <a:gd name="T16" fmla="*/ 48 w 48"/>
                <a:gd name="T17" fmla="*/ 24 h 24"/>
                <a:gd name="T18" fmla="*/ 42 w 48"/>
                <a:gd name="T19" fmla="*/ 24 h 24"/>
                <a:gd name="T20" fmla="*/ 36 w 48"/>
                <a:gd name="T21" fmla="*/ 24 h 24"/>
                <a:gd name="T22" fmla="*/ 30 w 48"/>
                <a:gd name="T23" fmla="*/ 18 h 24"/>
                <a:gd name="T24" fmla="*/ 24 w 48"/>
                <a:gd name="T25" fmla="*/ 12 h 24"/>
                <a:gd name="T26" fmla="*/ 12 w 48"/>
                <a:gd name="T27" fmla="*/ 6 h 24"/>
                <a:gd name="T28" fmla="*/ 6 w 48"/>
                <a:gd name="T29" fmla="*/ 6 h 24"/>
                <a:gd name="T30" fmla="*/ 0 w 48"/>
                <a:gd name="T31" fmla="*/ 0 h 24"/>
                <a:gd name="T32" fmla="*/ 0 w 48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24"/>
                <a:gd name="T53" fmla="*/ 48 w 48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24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48" y="24"/>
                  </a:lnTo>
                  <a:lnTo>
                    <a:pt x="42" y="24"/>
                  </a:lnTo>
                  <a:lnTo>
                    <a:pt x="36" y="24"/>
                  </a:lnTo>
                  <a:lnTo>
                    <a:pt x="30" y="18"/>
                  </a:lnTo>
                  <a:lnTo>
                    <a:pt x="24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09" name="Freeform 110"/>
            <p:cNvSpPr>
              <a:spLocks/>
            </p:cNvSpPr>
            <p:nvPr/>
          </p:nvSpPr>
          <p:spPr bwMode="auto">
            <a:xfrm>
              <a:off x="5191" y="938"/>
              <a:ext cx="36" cy="30"/>
            </a:xfrm>
            <a:custGeom>
              <a:avLst/>
              <a:gdLst>
                <a:gd name="T0" fmla="*/ 0 w 36"/>
                <a:gd name="T1" fmla="*/ 0 h 30"/>
                <a:gd name="T2" fmla="*/ 0 w 36"/>
                <a:gd name="T3" fmla="*/ 0 h 30"/>
                <a:gd name="T4" fmla="*/ 6 w 36"/>
                <a:gd name="T5" fmla="*/ 0 h 30"/>
                <a:gd name="T6" fmla="*/ 12 w 36"/>
                <a:gd name="T7" fmla="*/ 6 h 30"/>
                <a:gd name="T8" fmla="*/ 18 w 36"/>
                <a:gd name="T9" fmla="*/ 12 h 30"/>
                <a:gd name="T10" fmla="*/ 24 w 36"/>
                <a:gd name="T11" fmla="*/ 18 h 30"/>
                <a:gd name="T12" fmla="*/ 30 w 36"/>
                <a:gd name="T13" fmla="*/ 24 h 30"/>
                <a:gd name="T14" fmla="*/ 36 w 36"/>
                <a:gd name="T15" fmla="*/ 30 h 30"/>
                <a:gd name="T16" fmla="*/ 36 w 36"/>
                <a:gd name="T17" fmla="*/ 30 h 30"/>
                <a:gd name="T18" fmla="*/ 30 w 36"/>
                <a:gd name="T19" fmla="*/ 30 h 30"/>
                <a:gd name="T20" fmla="*/ 24 w 36"/>
                <a:gd name="T21" fmla="*/ 24 h 30"/>
                <a:gd name="T22" fmla="*/ 18 w 36"/>
                <a:gd name="T23" fmla="*/ 18 h 30"/>
                <a:gd name="T24" fmla="*/ 12 w 36"/>
                <a:gd name="T25" fmla="*/ 18 h 30"/>
                <a:gd name="T26" fmla="*/ 6 w 36"/>
                <a:gd name="T27" fmla="*/ 12 h 30"/>
                <a:gd name="T28" fmla="*/ 6 w 36"/>
                <a:gd name="T29" fmla="*/ 6 h 30"/>
                <a:gd name="T30" fmla="*/ 0 w 36"/>
                <a:gd name="T31" fmla="*/ 0 h 30"/>
                <a:gd name="T32" fmla="*/ 0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24" y="18"/>
                  </a:lnTo>
                  <a:lnTo>
                    <a:pt x="30" y="24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10" name="Freeform 111"/>
            <p:cNvSpPr>
              <a:spLocks/>
            </p:cNvSpPr>
            <p:nvPr/>
          </p:nvSpPr>
          <p:spPr bwMode="auto">
            <a:xfrm>
              <a:off x="5191" y="956"/>
              <a:ext cx="30" cy="24"/>
            </a:xfrm>
            <a:custGeom>
              <a:avLst/>
              <a:gdLst>
                <a:gd name="T0" fmla="*/ 0 w 30"/>
                <a:gd name="T1" fmla="*/ 0 h 24"/>
                <a:gd name="T2" fmla="*/ 0 w 30"/>
                <a:gd name="T3" fmla="*/ 0 h 24"/>
                <a:gd name="T4" fmla="*/ 6 w 30"/>
                <a:gd name="T5" fmla="*/ 0 h 24"/>
                <a:gd name="T6" fmla="*/ 12 w 30"/>
                <a:gd name="T7" fmla="*/ 0 h 24"/>
                <a:gd name="T8" fmla="*/ 18 w 30"/>
                <a:gd name="T9" fmla="*/ 6 h 24"/>
                <a:gd name="T10" fmla="*/ 18 w 30"/>
                <a:gd name="T11" fmla="*/ 12 h 24"/>
                <a:gd name="T12" fmla="*/ 24 w 30"/>
                <a:gd name="T13" fmla="*/ 12 h 24"/>
                <a:gd name="T14" fmla="*/ 30 w 30"/>
                <a:gd name="T15" fmla="*/ 18 h 24"/>
                <a:gd name="T16" fmla="*/ 30 w 30"/>
                <a:gd name="T17" fmla="*/ 24 h 24"/>
                <a:gd name="T18" fmla="*/ 30 w 30"/>
                <a:gd name="T19" fmla="*/ 24 h 24"/>
                <a:gd name="T20" fmla="*/ 24 w 30"/>
                <a:gd name="T21" fmla="*/ 18 h 24"/>
                <a:gd name="T22" fmla="*/ 18 w 30"/>
                <a:gd name="T23" fmla="*/ 12 h 24"/>
                <a:gd name="T24" fmla="*/ 12 w 30"/>
                <a:gd name="T25" fmla="*/ 12 h 24"/>
                <a:gd name="T26" fmla="*/ 6 w 30"/>
                <a:gd name="T27" fmla="*/ 6 h 24"/>
                <a:gd name="T28" fmla="*/ 6 w 30"/>
                <a:gd name="T29" fmla="*/ 6 h 24"/>
                <a:gd name="T30" fmla="*/ 0 w 30"/>
                <a:gd name="T31" fmla="*/ 0 h 24"/>
                <a:gd name="T32" fmla="*/ 0 w 30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24"/>
                <a:gd name="T53" fmla="*/ 30 w 30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24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11" name="Freeform 112"/>
            <p:cNvSpPr>
              <a:spLocks/>
            </p:cNvSpPr>
            <p:nvPr/>
          </p:nvSpPr>
          <p:spPr bwMode="auto">
            <a:xfrm>
              <a:off x="5191" y="968"/>
              <a:ext cx="24" cy="24"/>
            </a:xfrm>
            <a:custGeom>
              <a:avLst/>
              <a:gdLst>
                <a:gd name="T0" fmla="*/ 0 w 24"/>
                <a:gd name="T1" fmla="*/ 0 h 24"/>
                <a:gd name="T2" fmla="*/ 0 w 24"/>
                <a:gd name="T3" fmla="*/ 0 h 24"/>
                <a:gd name="T4" fmla="*/ 6 w 24"/>
                <a:gd name="T5" fmla="*/ 6 h 24"/>
                <a:gd name="T6" fmla="*/ 6 w 24"/>
                <a:gd name="T7" fmla="*/ 6 h 24"/>
                <a:gd name="T8" fmla="*/ 12 w 24"/>
                <a:gd name="T9" fmla="*/ 12 h 24"/>
                <a:gd name="T10" fmla="*/ 18 w 24"/>
                <a:gd name="T11" fmla="*/ 12 h 24"/>
                <a:gd name="T12" fmla="*/ 18 w 24"/>
                <a:gd name="T13" fmla="*/ 18 h 24"/>
                <a:gd name="T14" fmla="*/ 24 w 24"/>
                <a:gd name="T15" fmla="*/ 24 h 24"/>
                <a:gd name="T16" fmla="*/ 24 w 24"/>
                <a:gd name="T17" fmla="*/ 24 h 24"/>
                <a:gd name="T18" fmla="*/ 18 w 24"/>
                <a:gd name="T19" fmla="*/ 24 h 24"/>
                <a:gd name="T20" fmla="*/ 18 w 24"/>
                <a:gd name="T21" fmla="*/ 18 h 24"/>
                <a:gd name="T22" fmla="*/ 12 w 24"/>
                <a:gd name="T23" fmla="*/ 18 h 24"/>
                <a:gd name="T24" fmla="*/ 12 w 24"/>
                <a:gd name="T25" fmla="*/ 12 h 24"/>
                <a:gd name="T26" fmla="*/ 6 w 24"/>
                <a:gd name="T27" fmla="*/ 12 h 24"/>
                <a:gd name="T28" fmla="*/ 6 w 24"/>
                <a:gd name="T29" fmla="*/ 6 h 24"/>
                <a:gd name="T30" fmla="*/ 0 w 24"/>
                <a:gd name="T31" fmla="*/ 6 h 24"/>
                <a:gd name="T32" fmla="*/ 0 w 24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12" name="Freeform 113"/>
            <p:cNvSpPr>
              <a:spLocks/>
            </p:cNvSpPr>
            <p:nvPr/>
          </p:nvSpPr>
          <p:spPr bwMode="auto">
            <a:xfrm>
              <a:off x="5191" y="986"/>
              <a:ext cx="18" cy="12"/>
            </a:xfrm>
            <a:custGeom>
              <a:avLst/>
              <a:gdLst>
                <a:gd name="T0" fmla="*/ 6 w 18"/>
                <a:gd name="T1" fmla="*/ 0 h 12"/>
                <a:gd name="T2" fmla="*/ 6 w 18"/>
                <a:gd name="T3" fmla="*/ 0 h 12"/>
                <a:gd name="T4" fmla="*/ 12 w 18"/>
                <a:gd name="T5" fmla="*/ 6 h 12"/>
                <a:gd name="T6" fmla="*/ 18 w 18"/>
                <a:gd name="T7" fmla="*/ 12 h 12"/>
                <a:gd name="T8" fmla="*/ 18 w 18"/>
                <a:gd name="T9" fmla="*/ 12 h 12"/>
                <a:gd name="T10" fmla="*/ 18 w 18"/>
                <a:gd name="T11" fmla="*/ 12 h 12"/>
                <a:gd name="T12" fmla="*/ 12 w 18"/>
                <a:gd name="T13" fmla="*/ 12 h 12"/>
                <a:gd name="T14" fmla="*/ 12 w 18"/>
                <a:gd name="T15" fmla="*/ 6 h 12"/>
                <a:gd name="T16" fmla="*/ 6 w 18"/>
                <a:gd name="T17" fmla="*/ 6 h 12"/>
                <a:gd name="T18" fmla="*/ 6 w 18"/>
                <a:gd name="T19" fmla="*/ 6 h 12"/>
                <a:gd name="T20" fmla="*/ 6 w 18"/>
                <a:gd name="T21" fmla="*/ 0 h 12"/>
                <a:gd name="T22" fmla="*/ 0 w 18"/>
                <a:gd name="T23" fmla="*/ 0 h 12"/>
                <a:gd name="T24" fmla="*/ 6 w 18"/>
                <a:gd name="T25" fmla="*/ 0 h 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12"/>
                <a:gd name="T41" fmla="*/ 18 w 18"/>
                <a:gd name="T42" fmla="*/ 12 h 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12">
                  <a:moveTo>
                    <a:pt x="6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13" name="Freeform 114"/>
            <p:cNvSpPr>
              <a:spLocks/>
            </p:cNvSpPr>
            <p:nvPr/>
          </p:nvSpPr>
          <p:spPr bwMode="auto">
            <a:xfrm>
              <a:off x="5209" y="992"/>
              <a:ext cx="30" cy="6"/>
            </a:xfrm>
            <a:custGeom>
              <a:avLst/>
              <a:gdLst>
                <a:gd name="T0" fmla="*/ 0 w 30"/>
                <a:gd name="T1" fmla="*/ 0 h 6"/>
                <a:gd name="T2" fmla="*/ 6 w 30"/>
                <a:gd name="T3" fmla="*/ 0 h 6"/>
                <a:gd name="T4" fmla="*/ 12 w 30"/>
                <a:gd name="T5" fmla="*/ 0 h 6"/>
                <a:gd name="T6" fmla="*/ 12 w 30"/>
                <a:gd name="T7" fmla="*/ 0 h 6"/>
                <a:gd name="T8" fmla="*/ 18 w 30"/>
                <a:gd name="T9" fmla="*/ 0 h 6"/>
                <a:gd name="T10" fmla="*/ 24 w 30"/>
                <a:gd name="T11" fmla="*/ 0 h 6"/>
                <a:gd name="T12" fmla="*/ 30 w 30"/>
                <a:gd name="T13" fmla="*/ 0 h 6"/>
                <a:gd name="T14" fmla="*/ 30 w 30"/>
                <a:gd name="T15" fmla="*/ 0 h 6"/>
                <a:gd name="T16" fmla="*/ 30 w 30"/>
                <a:gd name="T17" fmla="*/ 0 h 6"/>
                <a:gd name="T18" fmla="*/ 30 w 30"/>
                <a:gd name="T19" fmla="*/ 6 h 6"/>
                <a:gd name="T20" fmla="*/ 30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0 h 6"/>
                <a:gd name="T28" fmla="*/ 12 w 30"/>
                <a:gd name="T29" fmla="*/ 0 h 6"/>
                <a:gd name="T30" fmla="*/ 6 w 30"/>
                <a:gd name="T31" fmla="*/ 0 h 6"/>
                <a:gd name="T32" fmla="*/ 0 w 3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14" name="Freeform 115"/>
            <p:cNvSpPr>
              <a:spLocks/>
            </p:cNvSpPr>
            <p:nvPr/>
          </p:nvSpPr>
          <p:spPr bwMode="auto">
            <a:xfrm>
              <a:off x="5209" y="998"/>
              <a:ext cx="24" cy="11"/>
            </a:xfrm>
            <a:custGeom>
              <a:avLst/>
              <a:gdLst>
                <a:gd name="T0" fmla="*/ 0 w 24"/>
                <a:gd name="T1" fmla="*/ 0 h 11"/>
                <a:gd name="T2" fmla="*/ 0 w 24"/>
                <a:gd name="T3" fmla="*/ 0 h 11"/>
                <a:gd name="T4" fmla="*/ 6 w 24"/>
                <a:gd name="T5" fmla="*/ 0 h 11"/>
                <a:gd name="T6" fmla="*/ 6 w 24"/>
                <a:gd name="T7" fmla="*/ 0 h 11"/>
                <a:gd name="T8" fmla="*/ 12 w 24"/>
                <a:gd name="T9" fmla="*/ 0 h 11"/>
                <a:gd name="T10" fmla="*/ 18 w 24"/>
                <a:gd name="T11" fmla="*/ 5 h 11"/>
                <a:gd name="T12" fmla="*/ 24 w 24"/>
                <a:gd name="T13" fmla="*/ 5 h 11"/>
                <a:gd name="T14" fmla="*/ 24 w 24"/>
                <a:gd name="T15" fmla="*/ 5 h 11"/>
                <a:gd name="T16" fmla="*/ 24 w 24"/>
                <a:gd name="T17" fmla="*/ 5 h 11"/>
                <a:gd name="T18" fmla="*/ 24 w 24"/>
                <a:gd name="T19" fmla="*/ 11 h 11"/>
                <a:gd name="T20" fmla="*/ 24 w 24"/>
                <a:gd name="T21" fmla="*/ 11 h 11"/>
                <a:gd name="T22" fmla="*/ 18 w 24"/>
                <a:gd name="T23" fmla="*/ 5 h 11"/>
                <a:gd name="T24" fmla="*/ 12 w 24"/>
                <a:gd name="T25" fmla="*/ 5 h 11"/>
                <a:gd name="T26" fmla="*/ 6 w 24"/>
                <a:gd name="T27" fmla="*/ 5 h 11"/>
                <a:gd name="T28" fmla="*/ 6 w 24"/>
                <a:gd name="T29" fmla="*/ 5 h 11"/>
                <a:gd name="T30" fmla="*/ 0 w 24"/>
                <a:gd name="T31" fmla="*/ 0 h 11"/>
                <a:gd name="T32" fmla="*/ 0 w 24"/>
                <a:gd name="T33" fmla="*/ 0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1"/>
                <a:gd name="T53" fmla="*/ 24 w 24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5"/>
                  </a:lnTo>
                  <a:lnTo>
                    <a:pt x="24" y="5"/>
                  </a:lnTo>
                  <a:lnTo>
                    <a:pt x="24" y="11"/>
                  </a:lnTo>
                  <a:lnTo>
                    <a:pt x="18" y="5"/>
                  </a:lnTo>
                  <a:lnTo>
                    <a:pt x="12" y="5"/>
                  </a:lnTo>
                  <a:lnTo>
                    <a:pt x="6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15" name="Freeform 116"/>
            <p:cNvSpPr>
              <a:spLocks/>
            </p:cNvSpPr>
            <p:nvPr/>
          </p:nvSpPr>
          <p:spPr bwMode="auto">
            <a:xfrm>
              <a:off x="5221" y="974"/>
              <a:ext cx="24" cy="6"/>
            </a:xfrm>
            <a:custGeom>
              <a:avLst/>
              <a:gdLst>
                <a:gd name="T0" fmla="*/ 0 w 24"/>
                <a:gd name="T1" fmla="*/ 6 h 6"/>
                <a:gd name="T2" fmla="*/ 0 w 24"/>
                <a:gd name="T3" fmla="*/ 6 h 6"/>
                <a:gd name="T4" fmla="*/ 6 w 24"/>
                <a:gd name="T5" fmla="*/ 6 h 6"/>
                <a:gd name="T6" fmla="*/ 6 w 24"/>
                <a:gd name="T7" fmla="*/ 6 h 6"/>
                <a:gd name="T8" fmla="*/ 12 w 24"/>
                <a:gd name="T9" fmla="*/ 0 h 6"/>
                <a:gd name="T10" fmla="*/ 18 w 24"/>
                <a:gd name="T11" fmla="*/ 6 h 6"/>
                <a:gd name="T12" fmla="*/ 24 w 24"/>
                <a:gd name="T13" fmla="*/ 6 h 6"/>
                <a:gd name="T14" fmla="*/ 24 w 24"/>
                <a:gd name="T15" fmla="*/ 6 h 6"/>
                <a:gd name="T16" fmla="*/ 24 w 24"/>
                <a:gd name="T17" fmla="*/ 6 h 6"/>
                <a:gd name="T18" fmla="*/ 24 w 24"/>
                <a:gd name="T19" fmla="*/ 6 h 6"/>
                <a:gd name="T20" fmla="*/ 24 w 24"/>
                <a:gd name="T21" fmla="*/ 6 h 6"/>
                <a:gd name="T22" fmla="*/ 24 w 24"/>
                <a:gd name="T23" fmla="*/ 6 h 6"/>
                <a:gd name="T24" fmla="*/ 18 w 24"/>
                <a:gd name="T25" fmla="*/ 6 h 6"/>
                <a:gd name="T26" fmla="*/ 12 w 24"/>
                <a:gd name="T27" fmla="*/ 6 h 6"/>
                <a:gd name="T28" fmla="*/ 6 w 24"/>
                <a:gd name="T29" fmla="*/ 6 h 6"/>
                <a:gd name="T30" fmla="*/ 6 w 24"/>
                <a:gd name="T31" fmla="*/ 6 h 6"/>
                <a:gd name="T32" fmla="*/ 0 w 24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0" y="6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16" name="Freeform 117"/>
            <p:cNvSpPr>
              <a:spLocks/>
            </p:cNvSpPr>
            <p:nvPr/>
          </p:nvSpPr>
          <p:spPr bwMode="auto">
            <a:xfrm>
              <a:off x="5227" y="962"/>
              <a:ext cx="30" cy="6"/>
            </a:xfrm>
            <a:custGeom>
              <a:avLst/>
              <a:gdLst>
                <a:gd name="T0" fmla="*/ 0 w 30"/>
                <a:gd name="T1" fmla="*/ 6 h 6"/>
                <a:gd name="T2" fmla="*/ 0 w 30"/>
                <a:gd name="T3" fmla="*/ 6 h 6"/>
                <a:gd name="T4" fmla="*/ 6 w 30"/>
                <a:gd name="T5" fmla="*/ 6 h 6"/>
                <a:gd name="T6" fmla="*/ 12 w 30"/>
                <a:gd name="T7" fmla="*/ 0 h 6"/>
                <a:gd name="T8" fmla="*/ 18 w 30"/>
                <a:gd name="T9" fmla="*/ 0 h 6"/>
                <a:gd name="T10" fmla="*/ 18 w 30"/>
                <a:gd name="T11" fmla="*/ 0 h 6"/>
                <a:gd name="T12" fmla="*/ 24 w 30"/>
                <a:gd name="T13" fmla="*/ 0 h 6"/>
                <a:gd name="T14" fmla="*/ 30 w 30"/>
                <a:gd name="T15" fmla="*/ 0 h 6"/>
                <a:gd name="T16" fmla="*/ 30 w 30"/>
                <a:gd name="T17" fmla="*/ 0 h 6"/>
                <a:gd name="T18" fmla="*/ 30 w 30"/>
                <a:gd name="T19" fmla="*/ 0 h 6"/>
                <a:gd name="T20" fmla="*/ 24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6 h 6"/>
                <a:gd name="T28" fmla="*/ 6 w 30"/>
                <a:gd name="T29" fmla="*/ 6 h 6"/>
                <a:gd name="T30" fmla="*/ 0 w 30"/>
                <a:gd name="T31" fmla="*/ 6 h 6"/>
                <a:gd name="T32" fmla="*/ 0 w 30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6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17" name="Freeform 118"/>
            <p:cNvSpPr>
              <a:spLocks/>
            </p:cNvSpPr>
            <p:nvPr/>
          </p:nvSpPr>
          <p:spPr bwMode="auto">
            <a:xfrm>
              <a:off x="5227" y="944"/>
              <a:ext cx="36" cy="12"/>
            </a:xfrm>
            <a:custGeom>
              <a:avLst/>
              <a:gdLst>
                <a:gd name="T0" fmla="*/ 0 w 36"/>
                <a:gd name="T1" fmla="*/ 12 h 12"/>
                <a:gd name="T2" fmla="*/ 6 w 36"/>
                <a:gd name="T3" fmla="*/ 12 h 12"/>
                <a:gd name="T4" fmla="*/ 12 w 36"/>
                <a:gd name="T5" fmla="*/ 6 h 12"/>
                <a:gd name="T6" fmla="*/ 18 w 36"/>
                <a:gd name="T7" fmla="*/ 6 h 12"/>
                <a:gd name="T8" fmla="*/ 24 w 36"/>
                <a:gd name="T9" fmla="*/ 6 h 12"/>
                <a:gd name="T10" fmla="*/ 30 w 36"/>
                <a:gd name="T11" fmla="*/ 0 h 12"/>
                <a:gd name="T12" fmla="*/ 30 w 36"/>
                <a:gd name="T13" fmla="*/ 0 h 12"/>
                <a:gd name="T14" fmla="*/ 36 w 36"/>
                <a:gd name="T15" fmla="*/ 0 h 12"/>
                <a:gd name="T16" fmla="*/ 36 w 36"/>
                <a:gd name="T17" fmla="*/ 0 h 12"/>
                <a:gd name="T18" fmla="*/ 36 w 36"/>
                <a:gd name="T19" fmla="*/ 6 h 12"/>
                <a:gd name="T20" fmla="*/ 30 w 36"/>
                <a:gd name="T21" fmla="*/ 6 h 12"/>
                <a:gd name="T22" fmla="*/ 30 w 36"/>
                <a:gd name="T23" fmla="*/ 6 h 12"/>
                <a:gd name="T24" fmla="*/ 24 w 36"/>
                <a:gd name="T25" fmla="*/ 6 h 12"/>
                <a:gd name="T26" fmla="*/ 18 w 36"/>
                <a:gd name="T27" fmla="*/ 12 h 12"/>
                <a:gd name="T28" fmla="*/ 12 w 36"/>
                <a:gd name="T29" fmla="*/ 12 h 12"/>
                <a:gd name="T30" fmla="*/ 6 w 36"/>
                <a:gd name="T31" fmla="*/ 12 h 12"/>
                <a:gd name="T32" fmla="*/ 0 w 36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2"/>
                <a:gd name="T53" fmla="*/ 36 w 3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2">
                  <a:moveTo>
                    <a:pt x="0" y="12"/>
                  </a:moveTo>
                  <a:lnTo>
                    <a:pt x="6" y="12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18" name="Freeform 119"/>
            <p:cNvSpPr>
              <a:spLocks/>
            </p:cNvSpPr>
            <p:nvPr/>
          </p:nvSpPr>
          <p:spPr bwMode="auto">
            <a:xfrm>
              <a:off x="5233" y="908"/>
              <a:ext cx="36" cy="18"/>
            </a:xfrm>
            <a:custGeom>
              <a:avLst/>
              <a:gdLst>
                <a:gd name="T0" fmla="*/ 0 w 36"/>
                <a:gd name="T1" fmla="*/ 18 h 18"/>
                <a:gd name="T2" fmla="*/ 0 w 36"/>
                <a:gd name="T3" fmla="*/ 18 h 18"/>
                <a:gd name="T4" fmla="*/ 6 w 36"/>
                <a:gd name="T5" fmla="*/ 12 h 18"/>
                <a:gd name="T6" fmla="*/ 12 w 36"/>
                <a:gd name="T7" fmla="*/ 12 h 18"/>
                <a:gd name="T8" fmla="*/ 18 w 36"/>
                <a:gd name="T9" fmla="*/ 6 h 18"/>
                <a:gd name="T10" fmla="*/ 24 w 36"/>
                <a:gd name="T11" fmla="*/ 6 h 18"/>
                <a:gd name="T12" fmla="*/ 30 w 36"/>
                <a:gd name="T13" fmla="*/ 6 h 18"/>
                <a:gd name="T14" fmla="*/ 30 w 36"/>
                <a:gd name="T15" fmla="*/ 0 h 18"/>
                <a:gd name="T16" fmla="*/ 36 w 36"/>
                <a:gd name="T17" fmla="*/ 6 h 18"/>
                <a:gd name="T18" fmla="*/ 36 w 36"/>
                <a:gd name="T19" fmla="*/ 6 h 18"/>
                <a:gd name="T20" fmla="*/ 30 w 36"/>
                <a:gd name="T21" fmla="*/ 6 h 18"/>
                <a:gd name="T22" fmla="*/ 24 w 36"/>
                <a:gd name="T23" fmla="*/ 12 h 18"/>
                <a:gd name="T24" fmla="*/ 18 w 36"/>
                <a:gd name="T25" fmla="*/ 12 h 18"/>
                <a:gd name="T26" fmla="*/ 12 w 36"/>
                <a:gd name="T27" fmla="*/ 12 h 18"/>
                <a:gd name="T28" fmla="*/ 6 w 36"/>
                <a:gd name="T29" fmla="*/ 18 h 18"/>
                <a:gd name="T30" fmla="*/ 0 w 36"/>
                <a:gd name="T31" fmla="*/ 18 h 18"/>
                <a:gd name="T32" fmla="*/ 0 w 36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0" y="18"/>
                  </a:moveTo>
                  <a:lnTo>
                    <a:pt x="0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6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19" name="Freeform 120"/>
            <p:cNvSpPr>
              <a:spLocks/>
            </p:cNvSpPr>
            <p:nvPr/>
          </p:nvSpPr>
          <p:spPr bwMode="auto">
            <a:xfrm>
              <a:off x="5227" y="878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6 w 36"/>
                <a:gd name="T3" fmla="*/ 18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6 h 24"/>
                <a:gd name="T10" fmla="*/ 24 w 36"/>
                <a:gd name="T11" fmla="*/ 6 h 24"/>
                <a:gd name="T12" fmla="*/ 30 w 36"/>
                <a:gd name="T13" fmla="*/ 0 h 24"/>
                <a:gd name="T14" fmla="*/ 36 w 36"/>
                <a:gd name="T15" fmla="*/ 0 h 24"/>
                <a:gd name="T16" fmla="*/ 36 w 36"/>
                <a:gd name="T17" fmla="*/ 0 h 24"/>
                <a:gd name="T18" fmla="*/ 36 w 36"/>
                <a:gd name="T19" fmla="*/ 6 h 24"/>
                <a:gd name="T20" fmla="*/ 30 w 36"/>
                <a:gd name="T21" fmla="*/ 6 h 24"/>
                <a:gd name="T22" fmla="*/ 24 w 36"/>
                <a:gd name="T23" fmla="*/ 12 h 24"/>
                <a:gd name="T24" fmla="*/ 18 w 36"/>
                <a:gd name="T25" fmla="*/ 12 h 24"/>
                <a:gd name="T26" fmla="*/ 12 w 36"/>
                <a:gd name="T27" fmla="*/ 18 h 24"/>
                <a:gd name="T28" fmla="*/ 6 w 36"/>
                <a:gd name="T29" fmla="*/ 18 h 24"/>
                <a:gd name="T30" fmla="*/ 6 w 36"/>
                <a:gd name="T31" fmla="*/ 18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0" name="Freeform 121"/>
            <p:cNvSpPr>
              <a:spLocks/>
            </p:cNvSpPr>
            <p:nvPr/>
          </p:nvSpPr>
          <p:spPr bwMode="auto">
            <a:xfrm>
              <a:off x="5233" y="926"/>
              <a:ext cx="30" cy="18"/>
            </a:xfrm>
            <a:custGeom>
              <a:avLst/>
              <a:gdLst>
                <a:gd name="T0" fmla="*/ 0 w 30"/>
                <a:gd name="T1" fmla="*/ 18 h 18"/>
                <a:gd name="T2" fmla="*/ 0 w 30"/>
                <a:gd name="T3" fmla="*/ 12 h 18"/>
                <a:gd name="T4" fmla="*/ 6 w 30"/>
                <a:gd name="T5" fmla="*/ 12 h 18"/>
                <a:gd name="T6" fmla="*/ 12 w 30"/>
                <a:gd name="T7" fmla="*/ 6 h 18"/>
                <a:gd name="T8" fmla="*/ 18 w 30"/>
                <a:gd name="T9" fmla="*/ 6 h 18"/>
                <a:gd name="T10" fmla="*/ 24 w 30"/>
                <a:gd name="T11" fmla="*/ 0 h 18"/>
                <a:gd name="T12" fmla="*/ 24 w 30"/>
                <a:gd name="T13" fmla="*/ 0 h 18"/>
                <a:gd name="T14" fmla="*/ 30 w 30"/>
                <a:gd name="T15" fmla="*/ 0 h 18"/>
                <a:gd name="T16" fmla="*/ 30 w 30"/>
                <a:gd name="T17" fmla="*/ 0 h 18"/>
                <a:gd name="T18" fmla="*/ 30 w 30"/>
                <a:gd name="T19" fmla="*/ 0 h 18"/>
                <a:gd name="T20" fmla="*/ 24 w 30"/>
                <a:gd name="T21" fmla="*/ 6 h 18"/>
                <a:gd name="T22" fmla="*/ 24 w 30"/>
                <a:gd name="T23" fmla="*/ 6 h 18"/>
                <a:gd name="T24" fmla="*/ 18 w 30"/>
                <a:gd name="T25" fmla="*/ 12 h 18"/>
                <a:gd name="T26" fmla="*/ 12 w 30"/>
                <a:gd name="T27" fmla="*/ 12 h 18"/>
                <a:gd name="T28" fmla="*/ 6 w 30"/>
                <a:gd name="T29" fmla="*/ 12 h 18"/>
                <a:gd name="T30" fmla="*/ 0 w 30"/>
                <a:gd name="T31" fmla="*/ 12 h 18"/>
                <a:gd name="T32" fmla="*/ 0 w 30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0" y="18"/>
                  </a:moveTo>
                  <a:lnTo>
                    <a:pt x="0" y="12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1" name="Freeform 122"/>
            <p:cNvSpPr>
              <a:spLocks/>
            </p:cNvSpPr>
            <p:nvPr/>
          </p:nvSpPr>
          <p:spPr bwMode="auto">
            <a:xfrm>
              <a:off x="5191" y="914"/>
              <a:ext cx="42" cy="24"/>
            </a:xfrm>
            <a:custGeom>
              <a:avLst/>
              <a:gdLst>
                <a:gd name="T0" fmla="*/ 0 w 42"/>
                <a:gd name="T1" fmla="*/ 0 h 24"/>
                <a:gd name="T2" fmla="*/ 0 w 42"/>
                <a:gd name="T3" fmla="*/ 0 h 24"/>
                <a:gd name="T4" fmla="*/ 6 w 42"/>
                <a:gd name="T5" fmla="*/ 0 h 24"/>
                <a:gd name="T6" fmla="*/ 12 w 42"/>
                <a:gd name="T7" fmla="*/ 0 h 24"/>
                <a:gd name="T8" fmla="*/ 18 w 42"/>
                <a:gd name="T9" fmla="*/ 6 h 24"/>
                <a:gd name="T10" fmla="*/ 30 w 42"/>
                <a:gd name="T11" fmla="*/ 12 h 24"/>
                <a:gd name="T12" fmla="*/ 36 w 42"/>
                <a:gd name="T13" fmla="*/ 18 h 24"/>
                <a:gd name="T14" fmla="*/ 42 w 42"/>
                <a:gd name="T15" fmla="*/ 24 h 24"/>
                <a:gd name="T16" fmla="*/ 42 w 42"/>
                <a:gd name="T17" fmla="*/ 24 h 24"/>
                <a:gd name="T18" fmla="*/ 42 w 42"/>
                <a:gd name="T19" fmla="*/ 24 h 24"/>
                <a:gd name="T20" fmla="*/ 36 w 42"/>
                <a:gd name="T21" fmla="*/ 24 h 24"/>
                <a:gd name="T22" fmla="*/ 24 w 42"/>
                <a:gd name="T23" fmla="*/ 18 h 24"/>
                <a:gd name="T24" fmla="*/ 18 w 42"/>
                <a:gd name="T25" fmla="*/ 12 h 24"/>
                <a:gd name="T26" fmla="*/ 12 w 42"/>
                <a:gd name="T27" fmla="*/ 6 h 24"/>
                <a:gd name="T28" fmla="*/ 6 w 42"/>
                <a:gd name="T29" fmla="*/ 6 h 24"/>
                <a:gd name="T30" fmla="*/ 0 w 42"/>
                <a:gd name="T31" fmla="*/ 0 h 24"/>
                <a:gd name="T32" fmla="*/ 0 w 42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24"/>
                <a:gd name="T53" fmla="*/ 42 w 42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24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36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2" name="Freeform 123"/>
            <p:cNvSpPr>
              <a:spLocks/>
            </p:cNvSpPr>
            <p:nvPr/>
          </p:nvSpPr>
          <p:spPr bwMode="auto">
            <a:xfrm>
              <a:off x="5197" y="890"/>
              <a:ext cx="36" cy="30"/>
            </a:xfrm>
            <a:custGeom>
              <a:avLst/>
              <a:gdLst>
                <a:gd name="T0" fmla="*/ 0 w 36"/>
                <a:gd name="T1" fmla="*/ 0 h 30"/>
                <a:gd name="T2" fmla="*/ 0 w 36"/>
                <a:gd name="T3" fmla="*/ 0 h 30"/>
                <a:gd name="T4" fmla="*/ 6 w 36"/>
                <a:gd name="T5" fmla="*/ 6 h 30"/>
                <a:gd name="T6" fmla="*/ 12 w 36"/>
                <a:gd name="T7" fmla="*/ 6 h 30"/>
                <a:gd name="T8" fmla="*/ 18 w 36"/>
                <a:gd name="T9" fmla="*/ 6 h 30"/>
                <a:gd name="T10" fmla="*/ 24 w 36"/>
                <a:gd name="T11" fmla="*/ 12 h 30"/>
                <a:gd name="T12" fmla="*/ 30 w 36"/>
                <a:gd name="T13" fmla="*/ 18 h 30"/>
                <a:gd name="T14" fmla="*/ 30 w 36"/>
                <a:gd name="T15" fmla="*/ 24 h 30"/>
                <a:gd name="T16" fmla="*/ 36 w 36"/>
                <a:gd name="T17" fmla="*/ 30 h 30"/>
                <a:gd name="T18" fmla="*/ 30 w 36"/>
                <a:gd name="T19" fmla="*/ 24 h 30"/>
                <a:gd name="T20" fmla="*/ 24 w 36"/>
                <a:gd name="T21" fmla="*/ 18 h 30"/>
                <a:gd name="T22" fmla="*/ 18 w 36"/>
                <a:gd name="T23" fmla="*/ 18 h 30"/>
                <a:gd name="T24" fmla="*/ 12 w 36"/>
                <a:gd name="T25" fmla="*/ 12 h 30"/>
                <a:gd name="T26" fmla="*/ 12 w 36"/>
                <a:gd name="T27" fmla="*/ 12 h 30"/>
                <a:gd name="T28" fmla="*/ 6 w 36"/>
                <a:gd name="T29" fmla="*/ 6 h 30"/>
                <a:gd name="T30" fmla="*/ 0 w 36"/>
                <a:gd name="T31" fmla="*/ 6 h 30"/>
                <a:gd name="T32" fmla="*/ 0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24" y="18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3" name="Freeform 124"/>
            <p:cNvSpPr>
              <a:spLocks/>
            </p:cNvSpPr>
            <p:nvPr/>
          </p:nvSpPr>
          <p:spPr bwMode="auto">
            <a:xfrm>
              <a:off x="5227" y="896"/>
              <a:ext cx="36" cy="18"/>
            </a:xfrm>
            <a:custGeom>
              <a:avLst/>
              <a:gdLst>
                <a:gd name="T0" fmla="*/ 0 w 36"/>
                <a:gd name="T1" fmla="*/ 18 h 18"/>
                <a:gd name="T2" fmla="*/ 6 w 36"/>
                <a:gd name="T3" fmla="*/ 18 h 18"/>
                <a:gd name="T4" fmla="*/ 12 w 36"/>
                <a:gd name="T5" fmla="*/ 12 h 18"/>
                <a:gd name="T6" fmla="*/ 18 w 36"/>
                <a:gd name="T7" fmla="*/ 6 h 18"/>
                <a:gd name="T8" fmla="*/ 24 w 36"/>
                <a:gd name="T9" fmla="*/ 6 h 18"/>
                <a:gd name="T10" fmla="*/ 24 w 36"/>
                <a:gd name="T11" fmla="*/ 0 h 18"/>
                <a:gd name="T12" fmla="*/ 30 w 36"/>
                <a:gd name="T13" fmla="*/ 0 h 18"/>
                <a:gd name="T14" fmla="*/ 36 w 36"/>
                <a:gd name="T15" fmla="*/ 0 h 18"/>
                <a:gd name="T16" fmla="*/ 36 w 36"/>
                <a:gd name="T17" fmla="*/ 0 h 18"/>
                <a:gd name="T18" fmla="*/ 36 w 36"/>
                <a:gd name="T19" fmla="*/ 0 h 18"/>
                <a:gd name="T20" fmla="*/ 36 w 36"/>
                <a:gd name="T21" fmla="*/ 6 h 18"/>
                <a:gd name="T22" fmla="*/ 30 w 36"/>
                <a:gd name="T23" fmla="*/ 6 h 18"/>
                <a:gd name="T24" fmla="*/ 24 w 36"/>
                <a:gd name="T25" fmla="*/ 12 h 18"/>
                <a:gd name="T26" fmla="*/ 18 w 36"/>
                <a:gd name="T27" fmla="*/ 12 h 18"/>
                <a:gd name="T28" fmla="*/ 12 w 36"/>
                <a:gd name="T29" fmla="*/ 12 h 18"/>
                <a:gd name="T30" fmla="*/ 6 w 36"/>
                <a:gd name="T31" fmla="*/ 18 h 18"/>
                <a:gd name="T32" fmla="*/ 0 w 36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0" y="18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4" name="Freeform 125"/>
            <p:cNvSpPr>
              <a:spLocks/>
            </p:cNvSpPr>
            <p:nvPr/>
          </p:nvSpPr>
          <p:spPr bwMode="auto">
            <a:xfrm>
              <a:off x="4588" y="2079"/>
              <a:ext cx="24" cy="36"/>
            </a:xfrm>
            <a:custGeom>
              <a:avLst/>
              <a:gdLst>
                <a:gd name="T0" fmla="*/ 0 w 24"/>
                <a:gd name="T1" fmla="*/ 36 h 36"/>
                <a:gd name="T2" fmla="*/ 0 w 24"/>
                <a:gd name="T3" fmla="*/ 36 h 36"/>
                <a:gd name="T4" fmla="*/ 0 w 24"/>
                <a:gd name="T5" fmla="*/ 30 h 36"/>
                <a:gd name="T6" fmla="*/ 6 w 24"/>
                <a:gd name="T7" fmla="*/ 24 h 36"/>
                <a:gd name="T8" fmla="*/ 6 w 24"/>
                <a:gd name="T9" fmla="*/ 18 h 36"/>
                <a:gd name="T10" fmla="*/ 12 w 24"/>
                <a:gd name="T11" fmla="*/ 12 h 36"/>
                <a:gd name="T12" fmla="*/ 18 w 24"/>
                <a:gd name="T13" fmla="*/ 6 h 36"/>
                <a:gd name="T14" fmla="*/ 24 w 24"/>
                <a:gd name="T15" fmla="*/ 6 h 36"/>
                <a:gd name="T16" fmla="*/ 24 w 24"/>
                <a:gd name="T17" fmla="*/ 0 h 36"/>
                <a:gd name="T18" fmla="*/ 24 w 24"/>
                <a:gd name="T19" fmla="*/ 6 h 36"/>
                <a:gd name="T20" fmla="*/ 18 w 24"/>
                <a:gd name="T21" fmla="*/ 12 h 36"/>
                <a:gd name="T22" fmla="*/ 18 w 24"/>
                <a:gd name="T23" fmla="*/ 18 h 36"/>
                <a:gd name="T24" fmla="*/ 12 w 24"/>
                <a:gd name="T25" fmla="*/ 24 h 36"/>
                <a:gd name="T26" fmla="*/ 6 w 24"/>
                <a:gd name="T27" fmla="*/ 30 h 36"/>
                <a:gd name="T28" fmla="*/ 6 w 24"/>
                <a:gd name="T29" fmla="*/ 36 h 36"/>
                <a:gd name="T30" fmla="*/ 0 w 24"/>
                <a:gd name="T31" fmla="*/ 36 h 36"/>
                <a:gd name="T32" fmla="*/ 0 w 24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6"/>
                <a:gd name="T53" fmla="*/ 24 w 2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6">
                  <a:moveTo>
                    <a:pt x="0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6" y="30"/>
                  </a:lnTo>
                  <a:lnTo>
                    <a:pt x="6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5" name="Freeform 126"/>
            <p:cNvSpPr>
              <a:spLocks/>
            </p:cNvSpPr>
            <p:nvPr/>
          </p:nvSpPr>
          <p:spPr bwMode="auto">
            <a:xfrm>
              <a:off x="4606" y="2085"/>
              <a:ext cx="12" cy="30"/>
            </a:xfrm>
            <a:custGeom>
              <a:avLst/>
              <a:gdLst>
                <a:gd name="T0" fmla="*/ 0 w 12"/>
                <a:gd name="T1" fmla="*/ 30 h 30"/>
                <a:gd name="T2" fmla="*/ 0 w 12"/>
                <a:gd name="T3" fmla="*/ 24 h 30"/>
                <a:gd name="T4" fmla="*/ 0 w 12"/>
                <a:gd name="T5" fmla="*/ 12 h 30"/>
                <a:gd name="T6" fmla="*/ 6 w 12"/>
                <a:gd name="T7" fmla="*/ 6 h 30"/>
                <a:gd name="T8" fmla="*/ 12 w 12"/>
                <a:gd name="T9" fmla="*/ 0 h 30"/>
                <a:gd name="T10" fmla="*/ 6 w 12"/>
                <a:gd name="T11" fmla="*/ 6 h 30"/>
                <a:gd name="T12" fmla="*/ 6 w 12"/>
                <a:gd name="T13" fmla="*/ 18 h 30"/>
                <a:gd name="T14" fmla="*/ 6 w 12"/>
                <a:gd name="T15" fmla="*/ 24 h 30"/>
                <a:gd name="T16" fmla="*/ 0 w 12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0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6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6" name="Freeform 127"/>
            <p:cNvSpPr>
              <a:spLocks/>
            </p:cNvSpPr>
            <p:nvPr/>
          </p:nvSpPr>
          <p:spPr bwMode="auto">
            <a:xfrm>
              <a:off x="4457" y="2067"/>
              <a:ext cx="24" cy="18"/>
            </a:xfrm>
            <a:custGeom>
              <a:avLst/>
              <a:gdLst>
                <a:gd name="T0" fmla="*/ 24 w 24"/>
                <a:gd name="T1" fmla="*/ 0 h 18"/>
                <a:gd name="T2" fmla="*/ 24 w 24"/>
                <a:gd name="T3" fmla="*/ 0 h 18"/>
                <a:gd name="T4" fmla="*/ 18 w 24"/>
                <a:gd name="T5" fmla="*/ 6 h 18"/>
                <a:gd name="T6" fmla="*/ 18 w 24"/>
                <a:gd name="T7" fmla="*/ 6 h 18"/>
                <a:gd name="T8" fmla="*/ 12 w 24"/>
                <a:gd name="T9" fmla="*/ 12 h 18"/>
                <a:gd name="T10" fmla="*/ 12 w 24"/>
                <a:gd name="T11" fmla="*/ 18 h 18"/>
                <a:gd name="T12" fmla="*/ 6 w 24"/>
                <a:gd name="T13" fmla="*/ 18 h 18"/>
                <a:gd name="T14" fmla="*/ 6 w 24"/>
                <a:gd name="T15" fmla="*/ 18 h 18"/>
                <a:gd name="T16" fmla="*/ 0 w 24"/>
                <a:gd name="T17" fmla="*/ 18 h 18"/>
                <a:gd name="T18" fmla="*/ 0 w 24"/>
                <a:gd name="T19" fmla="*/ 18 h 18"/>
                <a:gd name="T20" fmla="*/ 0 w 24"/>
                <a:gd name="T21" fmla="*/ 12 h 18"/>
                <a:gd name="T22" fmla="*/ 6 w 24"/>
                <a:gd name="T23" fmla="*/ 12 h 18"/>
                <a:gd name="T24" fmla="*/ 6 w 24"/>
                <a:gd name="T25" fmla="*/ 6 h 18"/>
                <a:gd name="T26" fmla="*/ 12 w 24"/>
                <a:gd name="T27" fmla="*/ 6 h 18"/>
                <a:gd name="T28" fmla="*/ 18 w 24"/>
                <a:gd name="T29" fmla="*/ 6 h 18"/>
                <a:gd name="T30" fmla="*/ 18 w 24"/>
                <a:gd name="T31" fmla="*/ 0 h 18"/>
                <a:gd name="T32" fmla="*/ 24 w 24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8"/>
                <a:gd name="T53" fmla="*/ 24 w 24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8">
                  <a:moveTo>
                    <a:pt x="24" y="0"/>
                  </a:moveTo>
                  <a:lnTo>
                    <a:pt x="24" y="0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7" name="Freeform 128"/>
            <p:cNvSpPr>
              <a:spLocks/>
            </p:cNvSpPr>
            <p:nvPr/>
          </p:nvSpPr>
          <p:spPr bwMode="auto">
            <a:xfrm>
              <a:off x="4451" y="2067"/>
              <a:ext cx="24" cy="6"/>
            </a:xfrm>
            <a:custGeom>
              <a:avLst/>
              <a:gdLst>
                <a:gd name="T0" fmla="*/ 24 w 24"/>
                <a:gd name="T1" fmla="*/ 0 h 6"/>
                <a:gd name="T2" fmla="*/ 24 w 24"/>
                <a:gd name="T3" fmla="*/ 0 h 6"/>
                <a:gd name="T4" fmla="*/ 18 w 24"/>
                <a:gd name="T5" fmla="*/ 0 h 6"/>
                <a:gd name="T6" fmla="*/ 12 w 24"/>
                <a:gd name="T7" fmla="*/ 0 h 6"/>
                <a:gd name="T8" fmla="*/ 12 w 24"/>
                <a:gd name="T9" fmla="*/ 0 h 6"/>
                <a:gd name="T10" fmla="*/ 6 w 24"/>
                <a:gd name="T11" fmla="*/ 0 h 6"/>
                <a:gd name="T12" fmla="*/ 0 w 24"/>
                <a:gd name="T13" fmla="*/ 0 h 6"/>
                <a:gd name="T14" fmla="*/ 0 w 24"/>
                <a:gd name="T15" fmla="*/ 0 h 6"/>
                <a:gd name="T16" fmla="*/ 0 w 24"/>
                <a:gd name="T17" fmla="*/ 0 h 6"/>
                <a:gd name="T18" fmla="*/ 0 w 24"/>
                <a:gd name="T19" fmla="*/ 6 h 6"/>
                <a:gd name="T20" fmla="*/ 0 w 24"/>
                <a:gd name="T21" fmla="*/ 6 h 6"/>
                <a:gd name="T22" fmla="*/ 6 w 24"/>
                <a:gd name="T23" fmla="*/ 6 h 6"/>
                <a:gd name="T24" fmla="*/ 6 w 24"/>
                <a:gd name="T25" fmla="*/ 6 h 6"/>
                <a:gd name="T26" fmla="*/ 12 w 24"/>
                <a:gd name="T27" fmla="*/ 0 h 6"/>
                <a:gd name="T28" fmla="*/ 18 w 24"/>
                <a:gd name="T29" fmla="*/ 0 h 6"/>
                <a:gd name="T30" fmla="*/ 24 w 24"/>
                <a:gd name="T31" fmla="*/ 0 h 6"/>
                <a:gd name="T32" fmla="*/ 24 w 24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24" y="0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" name="Freeform 129"/>
            <p:cNvSpPr>
              <a:spLocks/>
            </p:cNvSpPr>
            <p:nvPr/>
          </p:nvSpPr>
          <p:spPr bwMode="auto">
            <a:xfrm>
              <a:off x="4457" y="2043"/>
              <a:ext cx="24" cy="24"/>
            </a:xfrm>
            <a:custGeom>
              <a:avLst/>
              <a:gdLst>
                <a:gd name="T0" fmla="*/ 24 w 24"/>
                <a:gd name="T1" fmla="*/ 24 h 24"/>
                <a:gd name="T2" fmla="*/ 18 w 24"/>
                <a:gd name="T3" fmla="*/ 24 h 24"/>
                <a:gd name="T4" fmla="*/ 18 w 24"/>
                <a:gd name="T5" fmla="*/ 18 h 24"/>
                <a:gd name="T6" fmla="*/ 12 w 24"/>
                <a:gd name="T7" fmla="*/ 18 h 24"/>
                <a:gd name="T8" fmla="*/ 6 w 24"/>
                <a:gd name="T9" fmla="*/ 12 h 24"/>
                <a:gd name="T10" fmla="*/ 0 w 24"/>
                <a:gd name="T11" fmla="*/ 6 h 24"/>
                <a:gd name="T12" fmla="*/ 0 w 24"/>
                <a:gd name="T13" fmla="*/ 6 h 24"/>
                <a:gd name="T14" fmla="*/ 0 w 24"/>
                <a:gd name="T15" fmla="*/ 6 h 24"/>
                <a:gd name="T16" fmla="*/ 0 w 24"/>
                <a:gd name="T17" fmla="*/ 0 h 24"/>
                <a:gd name="T18" fmla="*/ 0 w 24"/>
                <a:gd name="T19" fmla="*/ 0 h 24"/>
                <a:gd name="T20" fmla="*/ 6 w 24"/>
                <a:gd name="T21" fmla="*/ 6 h 24"/>
                <a:gd name="T22" fmla="*/ 6 w 24"/>
                <a:gd name="T23" fmla="*/ 6 h 24"/>
                <a:gd name="T24" fmla="*/ 12 w 24"/>
                <a:gd name="T25" fmla="*/ 12 h 24"/>
                <a:gd name="T26" fmla="*/ 18 w 24"/>
                <a:gd name="T27" fmla="*/ 12 h 24"/>
                <a:gd name="T28" fmla="*/ 18 w 24"/>
                <a:gd name="T29" fmla="*/ 18 h 24"/>
                <a:gd name="T30" fmla="*/ 24 w 24"/>
                <a:gd name="T31" fmla="*/ 24 h 24"/>
                <a:gd name="T32" fmla="*/ 24 w 24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24" y="24"/>
                  </a:moveTo>
                  <a:lnTo>
                    <a:pt x="18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" name="Freeform 130"/>
            <p:cNvSpPr>
              <a:spLocks/>
            </p:cNvSpPr>
            <p:nvPr/>
          </p:nvSpPr>
          <p:spPr bwMode="auto">
            <a:xfrm>
              <a:off x="4612" y="2049"/>
              <a:ext cx="6" cy="36"/>
            </a:xfrm>
            <a:custGeom>
              <a:avLst/>
              <a:gdLst>
                <a:gd name="T0" fmla="*/ 0 w 6"/>
                <a:gd name="T1" fmla="*/ 36 h 36"/>
                <a:gd name="T2" fmla="*/ 0 w 6"/>
                <a:gd name="T3" fmla="*/ 24 h 36"/>
                <a:gd name="T4" fmla="*/ 0 w 6"/>
                <a:gd name="T5" fmla="*/ 12 h 36"/>
                <a:gd name="T6" fmla="*/ 0 w 6"/>
                <a:gd name="T7" fmla="*/ 6 h 36"/>
                <a:gd name="T8" fmla="*/ 6 w 6"/>
                <a:gd name="T9" fmla="*/ 0 h 36"/>
                <a:gd name="T10" fmla="*/ 6 w 6"/>
                <a:gd name="T11" fmla="*/ 6 h 36"/>
                <a:gd name="T12" fmla="*/ 6 w 6"/>
                <a:gd name="T13" fmla="*/ 12 h 36"/>
                <a:gd name="T14" fmla="*/ 0 w 6"/>
                <a:gd name="T15" fmla="*/ 24 h 36"/>
                <a:gd name="T16" fmla="*/ 0 w 6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6"/>
                <a:gd name="T29" fmla="*/ 6 w 6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6">
                  <a:moveTo>
                    <a:pt x="0" y="36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24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" name="Freeform 131"/>
            <p:cNvSpPr>
              <a:spLocks/>
            </p:cNvSpPr>
            <p:nvPr/>
          </p:nvSpPr>
          <p:spPr bwMode="auto">
            <a:xfrm>
              <a:off x="4618" y="2055"/>
              <a:ext cx="18" cy="36"/>
            </a:xfrm>
            <a:custGeom>
              <a:avLst/>
              <a:gdLst>
                <a:gd name="T0" fmla="*/ 0 w 18"/>
                <a:gd name="T1" fmla="*/ 36 h 36"/>
                <a:gd name="T2" fmla="*/ 0 w 18"/>
                <a:gd name="T3" fmla="*/ 24 h 36"/>
                <a:gd name="T4" fmla="*/ 6 w 18"/>
                <a:gd name="T5" fmla="*/ 18 h 36"/>
                <a:gd name="T6" fmla="*/ 6 w 18"/>
                <a:gd name="T7" fmla="*/ 6 h 36"/>
                <a:gd name="T8" fmla="*/ 12 w 18"/>
                <a:gd name="T9" fmla="*/ 0 h 36"/>
                <a:gd name="T10" fmla="*/ 18 w 18"/>
                <a:gd name="T11" fmla="*/ 0 h 36"/>
                <a:gd name="T12" fmla="*/ 18 w 18"/>
                <a:gd name="T13" fmla="*/ 6 h 36"/>
                <a:gd name="T14" fmla="*/ 12 w 18"/>
                <a:gd name="T15" fmla="*/ 12 h 36"/>
                <a:gd name="T16" fmla="*/ 12 w 18"/>
                <a:gd name="T17" fmla="*/ 18 h 36"/>
                <a:gd name="T18" fmla="*/ 6 w 18"/>
                <a:gd name="T19" fmla="*/ 24 h 36"/>
                <a:gd name="T20" fmla="*/ 6 w 18"/>
                <a:gd name="T21" fmla="*/ 24 h 36"/>
                <a:gd name="T22" fmla="*/ 0 w 18"/>
                <a:gd name="T23" fmla="*/ 30 h 36"/>
                <a:gd name="T24" fmla="*/ 0 w 18"/>
                <a:gd name="T25" fmla="*/ 36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36"/>
                <a:gd name="T41" fmla="*/ 18 w 18"/>
                <a:gd name="T42" fmla="*/ 36 h 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36">
                  <a:moveTo>
                    <a:pt x="0" y="36"/>
                  </a:moveTo>
                  <a:lnTo>
                    <a:pt x="0" y="24"/>
                  </a:lnTo>
                  <a:lnTo>
                    <a:pt x="6" y="18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" name="Freeform 132"/>
            <p:cNvSpPr>
              <a:spLocks/>
            </p:cNvSpPr>
            <p:nvPr/>
          </p:nvSpPr>
          <p:spPr bwMode="auto">
            <a:xfrm>
              <a:off x="4600" y="2049"/>
              <a:ext cx="6" cy="30"/>
            </a:xfrm>
            <a:custGeom>
              <a:avLst/>
              <a:gdLst>
                <a:gd name="T0" fmla="*/ 0 w 6"/>
                <a:gd name="T1" fmla="*/ 30 h 30"/>
                <a:gd name="T2" fmla="*/ 0 w 6"/>
                <a:gd name="T3" fmla="*/ 30 h 30"/>
                <a:gd name="T4" fmla="*/ 0 w 6"/>
                <a:gd name="T5" fmla="*/ 18 h 30"/>
                <a:gd name="T6" fmla="*/ 0 w 6"/>
                <a:gd name="T7" fmla="*/ 6 h 30"/>
                <a:gd name="T8" fmla="*/ 0 w 6"/>
                <a:gd name="T9" fmla="*/ 0 h 30"/>
                <a:gd name="T10" fmla="*/ 6 w 6"/>
                <a:gd name="T11" fmla="*/ 0 h 30"/>
                <a:gd name="T12" fmla="*/ 6 w 6"/>
                <a:gd name="T13" fmla="*/ 12 h 30"/>
                <a:gd name="T14" fmla="*/ 0 w 6"/>
                <a:gd name="T15" fmla="*/ 24 h 30"/>
                <a:gd name="T16" fmla="*/ 0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0" y="30"/>
                  </a:moveTo>
                  <a:lnTo>
                    <a:pt x="0" y="30"/>
                  </a:lnTo>
                  <a:lnTo>
                    <a:pt x="0" y="18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0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" name="Freeform 133"/>
            <p:cNvSpPr>
              <a:spLocks/>
            </p:cNvSpPr>
            <p:nvPr/>
          </p:nvSpPr>
          <p:spPr bwMode="auto">
            <a:xfrm>
              <a:off x="4588" y="2043"/>
              <a:ext cx="6" cy="30"/>
            </a:xfrm>
            <a:custGeom>
              <a:avLst/>
              <a:gdLst>
                <a:gd name="T0" fmla="*/ 6 w 6"/>
                <a:gd name="T1" fmla="*/ 30 h 30"/>
                <a:gd name="T2" fmla="*/ 0 w 6"/>
                <a:gd name="T3" fmla="*/ 24 h 30"/>
                <a:gd name="T4" fmla="*/ 0 w 6"/>
                <a:gd name="T5" fmla="*/ 12 h 30"/>
                <a:gd name="T6" fmla="*/ 0 w 6"/>
                <a:gd name="T7" fmla="*/ 6 h 30"/>
                <a:gd name="T8" fmla="*/ 0 w 6"/>
                <a:gd name="T9" fmla="*/ 0 h 30"/>
                <a:gd name="T10" fmla="*/ 0 w 6"/>
                <a:gd name="T11" fmla="*/ 0 h 30"/>
                <a:gd name="T12" fmla="*/ 6 w 6"/>
                <a:gd name="T13" fmla="*/ 6 h 30"/>
                <a:gd name="T14" fmla="*/ 0 w 6"/>
                <a:gd name="T15" fmla="*/ 24 h 30"/>
                <a:gd name="T16" fmla="*/ 6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6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0" y="24"/>
                  </a:lnTo>
                  <a:lnTo>
                    <a:pt x="6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3" name="Freeform 134"/>
            <p:cNvSpPr>
              <a:spLocks/>
            </p:cNvSpPr>
            <p:nvPr/>
          </p:nvSpPr>
          <p:spPr bwMode="auto">
            <a:xfrm>
              <a:off x="4570" y="2037"/>
              <a:ext cx="12" cy="30"/>
            </a:xfrm>
            <a:custGeom>
              <a:avLst/>
              <a:gdLst>
                <a:gd name="T0" fmla="*/ 12 w 12"/>
                <a:gd name="T1" fmla="*/ 30 h 30"/>
                <a:gd name="T2" fmla="*/ 6 w 12"/>
                <a:gd name="T3" fmla="*/ 24 h 30"/>
                <a:gd name="T4" fmla="*/ 6 w 12"/>
                <a:gd name="T5" fmla="*/ 12 h 30"/>
                <a:gd name="T6" fmla="*/ 0 w 12"/>
                <a:gd name="T7" fmla="*/ 0 h 30"/>
                <a:gd name="T8" fmla="*/ 6 w 12"/>
                <a:gd name="T9" fmla="*/ 0 h 30"/>
                <a:gd name="T10" fmla="*/ 6 w 12"/>
                <a:gd name="T11" fmla="*/ 0 h 30"/>
                <a:gd name="T12" fmla="*/ 6 w 12"/>
                <a:gd name="T13" fmla="*/ 12 h 30"/>
                <a:gd name="T14" fmla="*/ 6 w 12"/>
                <a:gd name="T15" fmla="*/ 24 h 30"/>
                <a:gd name="T16" fmla="*/ 12 w 12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12" y="30"/>
                  </a:moveTo>
                  <a:lnTo>
                    <a:pt x="6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6" y="24"/>
                  </a:lnTo>
                  <a:lnTo>
                    <a:pt x="12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4" name="Freeform 135"/>
            <p:cNvSpPr>
              <a:spLocks/>
            </p:cNvSpPr>
            <p:nvPr/>
          </p:nvSpPr>
          <p:spPr bwMode="auto">
            <a:xfrm>
              <a:off x="4558" y="2025"/>
              <a:ext cx="12" cy="42"/>
            </a:xfrm>
            <a:custGeom>
              <a:avLst/>
              <a:gdLst>
                <a:gd name="T0" fmla="*/ 12 w 12"/>
                <a:gd name="T1" fmla="*/ 42 h 42"/>
                <a:gd name="T2" fmla="*/ 6 w 12"/>
                <a:gd name="T3" fmla="*/ 30 h 42"/>
                <a:gd name="T4" fmla="*/ 0 w 12"/>
                <a:gd name="T5" fmla="*/ 18 h 42"/>
                <a:gd name="T6" fmla="*/ 0 w 12"/>
                <a:gd name="T7" fmla="*/ 6 h 42"/>
                <a:gd name="T8" fmla="*/ 6 w 12"/>
                <a:gd name="T9" fmla="*/ 0 h 42"/>
                <a:gd name="T10" fmla="*/ 6 w 12"/>
                <a:gd name="T11" fmla="*/ 6 h 42"/>
                <a:gd name="T12" fmla="*/ 6 w 12"/>
                <a:gd name="T13" fmla="*/ 18 h 42"/>
                <a:gd name="T14" fmla="*/ 6 w 12"/>
                <a:gd name="T15" fmla="*/ 30 h 42"/>
                <a:gd name="T16" fmla="*/ 12 w 12"/>
                <a:gd name="T17" fmla="*/ 42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42"/>
                <a:gd name="T29" fmla="*/ 12 w 12"/>
                <a:gd name="T30" fmla="*/ 42 h 4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42">
                  <a:moveTo>
                    <a:pt x="12" y="42"/>
                  </a:moveTo>
                  <a:lnTo>
                    <a:pt x="6" y="30"/>
                  </a:lnTo>
                  <a:lnTo>
                    <a:pt x="0" y="18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6" y="30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5" name="Freeform 136"/>
            <p:cNvSpPr>
              <a:spLocks/>
            </p:cNvSpPr>
            <p:nvPr/>
          </p:nvSpPr>
          <p:spPr bwMode="auto">
            <a:xfrm>
              <a:off x="4540" y="2019"/>
              <a:ext cx="12" cy="42"/>
            </a:xfrm>
            <a:custGeom>
              <a:avLst/>
              <a:gdLst>
                <a:gd name="T0" fmla="*/ 12 w 12"/>
                <a:gd name="T1" fmla="*/ 42 h 42"/>
                <a:gd name="T2" fmla="*/ 12 w 12"/>
                <a:gd name="T3" fmla="*/ 42 h 42"/>
                <a:gd name="T4" fmla="*/ 12 w 12"/>
                <a:gd name="T5" fmla="*/ 36 h 42"/>
                <a:gd name="T6" fmla="*/ 6 w 12"/>
                <a:gd name="T7" fmla="*/ 30 h 42"/>
                <a:gd name="T8" fmla="*/ 6 w 12"/>
                <a:gd name="T9" fmla="*/ 18 h 42"/>
                <a:gd name="T10" fmla="*/ 0 w 12"/>
                <a:gd name="T11" fmla="*/ 12 h 42"/>
                <a:gd name="T12" fmla="*/ 0 w 12"/>
                <a:gd name="T13" fmla="*/ 6 h 42"/>
                <a:gd name="T14" fmla="*/ 0 w 12"/>
                <a:gd name="T15" fmla="*/ 6 h 42"/>
                <a:gd name="T16" fmla="*/ 0 w 12"/>
                <a:gd name="T17" fmla="*/ 0 h 42"/>
                <a:gd name="T18" fmla="*/ 6 w 12"/>
                <a:gd name="T19" fmla="*/ 6 h 42"/>
                <a:gd name="T20" fmla="*/ 12 w 12"/>
                <a:gd name="T21" fmla="*/ 24 h 42"/>
                <a:gd name="T22" fmla="*/ 12 w 12"/>
                <a:gd name="T23" fmla="*/ 36 h 42"/>
                <a:gd name="T24" fmla="*/ 12 w 12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42"/>
                <a:gd name="T41" fmla="*/ 12 w 12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42">
                  <a:moveTo>
                    <a:pt x="12" y="42"/>
                  </a:moveTo>
                  <a:lnTo>
                    <a:pt x="12" y="42"/>
                  </a:lnTo>
                  <a:lnTo>
                    <a:pt x="12" y="36"/>
                  </a:lnTo>
                  <a:lnTo>
                    <a:pt x="6" y="30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24"/>
                  </a:lnTo>
                  <a:lnTo>
                    <a:pt x="12" y="36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6" name="Freeform 137"/>
            <p:cNvSpPr>
              <a:spLocks/>
            </p:cNvSpPr>
            <p:nvPr/>
          </p:nvSpPr>
          <p:spPr bwMode="auto">
            <a:xfrm>
              <a:off x="4528" y="2019"/>
              <a:ext cx="12" cy="42"/>
            </a:xfrm>
            <a:custGeom>
              <a:avLst/>
              <a:gdLst>
                <a:gd name="T0" fmla="*/ 12 w 12"/>
                <a:gd name="T1" fmla="*/ 42 h 42"/>
                <a:gd name="T2" fmla="*/ 12 w 12"/>
                <a:gd name="T3" fmla="*/ 42 h 42"/>
                <a:gd name="T4" fmla="*/ 6 w 12"/>
                <a:gd name="T5" fmla="*/ 36 h 42"/>
                <a:gd name="T6" fmla="*/ 6 w 12"/>
                <a:gd name="T7" fmla="*/ 24 h 42"/>
                <a:gd name="T8" fmla="*/ 0 w 12"/>
                <a:gd name="T9" fmla="*/ 18 h 42"/>
                <a:gd name="T10" fmla="*/ 0 w 12"/>
                <a:gd name="T11" fmla="*/ 12 h 42"/>
                <a:gd name="T12" fmla="*/ 0 w 12"/>
                <a:gd name="T13" fmla="*/ 6 h 42"/>
                <a:gd name="T14" fmla="*/ 0 w 12"/>
                <a:gd name="T15" fmla="*/ 0 h 42"/>
                <a:gd name="T16" fmla="*/ 0 w 12"/>
                <a:gd name="T17" fmla="*/ 0 h 42"/>
                <a:gd name="T18" fmla="*/ 6 w 12"/>
                <a:gd name="T19" fmla="*/ 6 h 42"/>
                <a:gd name="T20" fmla="*/ 12 w 12"/>
                <a:gd name="T21" fmla="*/ 18 h 42"/>
                <a:gd name="T22" fmla="*/ 12 w 12"/>
                <a:gd name="T23" fmla="*/ 30 h 42"/>
                <a:gd name="T24" fmla="*/ 12 w 12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42"/>
                <a:gd name="T41" fmla="*/ 12 w 12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42">
                  <a:moveTo>
                    <a:pt x="12" y="42"/>
                  </a:moveTo>
                  <a:lnTo>
                    <a:pt x="12" y="42"/>
                  </a:lnTo>
                  <a:lnTo>
                    <a:pt x="6" y="36"/>
                  </a:lnTo>
                  <a:lnTo>
                    <a:pt x="6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8"/>
                  </a:lnTo>
                  <a:lnTo>
                    <a:pt x="12" y="30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7" name="Freeform 138"/>
            <p:cNvSpPr>
              <a:spLocks/>
            </p:cNvSpPr>
            <p:nvPr/>
          </p:nvSpPr>
          <p:spPr bwMode="auto">
            <a:xfrm>
              <a:off x="4498" y="2019"/>
              <a:ext cx="30" cy="48"/>
            </a:xfrm>
            <a:custGeom>
              <a:avLst/>
              <a:gdLst>
                <a:gd name="T0" fmla="*/ 30 w 30"/>
                <a:gd name="T1" fmla="*/ 48 h 48"/>
                <a:gd name="T2" fmla="*/ 24 w 30"/>
                <a:gd name="T3" fmla="*/ 42 h 48"/>
                <a:gd name="T4" fmla="*/ 18 w 30"/>
                <a:gd name="T5" fmla="*/ 36 h 48"/>
                <a:gd name="T6" fmla="*/ 12 w 30"/>
                <a:gd name="T7" fmla="*/ 30 h 48"/>
                <a:gd name="T8" fmla="*/ 6 w 30"/>
                <a:gd name="T9" fmla="*/ 24 h 48"/>
                <a:gd name="T10" fmla="*/ 6 w 30"/>
                <a:gd name="T11" fmla="*/ 18 h 48"/>
                <a:gd name="T12" fmla="*/ 0 w 30"/>
                <a:gd name="T13" fmla="*/ 12 h 48"/>
                <a:gd name="T14" fmla="*/ 0 w 30"/>
                <a:gd name="T15" fmla="*/ 6 h 48"/>
                <a:gd name="T16" fmla="*/ 0 w 30"/>
                <a:gd name="T17" fmla="*/ 0 h 48"/>
                <a:gd name="T18" fmla="*/ 6 w 30"/>
                <a:gd name="T19" fmla="*/ 0 h 48"/>
                <a:gd name="T20" fmla="*/ 6 w 30"/>
                <a:gd name="T21" fmla="*/ 6 h 48"/>
                <a:gd name="T22" fmla="*/ 12 w 30"/>
                <a:gd name="T23" fmla="*/ 12 h 48"/>
                <a:gd name="T24" fmla="*/ 18 w 30"/>
                <a:gd name="T25" fmla="*/ 18 h 48"/>
                <a:gd name="T26" fmla="*/ 18 w 30"/>
                <a:gd name="T27" fmla="*/ 24 h 48"/>
                <a:gd name="T28" fmla="*/ 24 w 30"/>
                <a:gd name="T29" fmla="*/ 30 h 48"/>
                <a:gd name="T30" fmla="*/ 24 w 30"/>
                <a:gd name="T31" fmla="*/ 36 h 48"/>
                <a:gd name="T32" fmla="*/ 30 w 30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48"/>
                <a:gd name="T53" fmla="*/ 30 w 30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48">
                  <a:moveTo>
                    <a:pt x="30" y="48"/>
                  </a:moveTo>
                  <a:lnTo>
                    <a:pt x="24" y="42"/>
                  </a:lnTo>
                  <a:lnTo>
                    <a:pt x="18" y="36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24" y="36"/>
                  </a:lnTo>
                  <a:lnTo>
                    <a:pt x="30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8" name="Freeform 139"/>
            <p:cNvSpPr>
              <a:spLocks/>
            </p:cNvSpPr>
            <p:nvPr/>
          </p:nvSpPr>
          <p:spPr bwMode="auto">
            <a:xfrm>
              <a:off x="4475" y="2031"/>
              <a:ext cx="35" cy="30"/>
            </a:xfrm>
            <a:custGeom>
              <a:avLst/>
              <a:gdLst>
                <a:gd name="T0" fmla="*/ 35 w 35"/>
                <a:gd name="T1" fmla="*/ 30 h 30"/>
                <a:gd name="T2" fmla="*/ 29 w 35"/>
                <a:gd name="T3" fmla="*/ 30 h 30"/>
                <a:gd name="T4" fmla="*/ 23 w 35"/>
                <a:gd name="T5" fmla="*/ 24 h 30"/>
                <a:gd name="T6" fmla="*/ 17 w 35"/>
                <a:gd name="T7" fmla="*/ 18 h 30"/>
                <a:gd name="T8" fmla="*/ 12 w 35"/>
                <a:gd name="T9" fmla="*/ 12 h 30"/>
                <a:gd name="T10" fmla="*/ 6 w 35"/>
                <a:gd name="T11" fmla="*/ 6 h 30"/>
                <a:gd name="T12" fmla="*/ 0 w 35"/>
                <a:gd name="T13" fmla="*/ 6 h 30"/>
                <a:gd name="T14" fmla="*/ 0 w 35"/>
                <a:gd name="T15" fmla="*/ 0 h 30"/>
                <a:gd name="T16" fmla="*/ 0 w 35"/>
                <a:gd name="T17" fmla="*/ 0 h 30"/>
                <a:gd name="T18" fmla="*/ 6 w 35"/>
                <a:gd name="T19" fmla="*/ 0 h 30"/>
                <a:gd name="T20" fmla="*/ 12 w 35"/>
                <a:gd name="T21" fmla="*/ 0 h 30"/>
                <a:gd name="T22" fmla="*/ 17 w 35"/>
                <a:gd name="T23" fmla="*/ 6 h 30"/>
                <a:gd name="T24" fmla="*/ 17 w 35"/>
                <a:gd name="T25" fmla="*/ 12 h 30"/>
                <a:gd name="T26" fmla="*/ 23 w 35"/>
                <a:gd name="T27" fmla="*/ 18 h 30"/>
                <a:gd name="T28" fmla="*/ 29 w 35"/>
                <a:gd name="T29" fmla="*/ 24 h 30"/>
                <a:gd name="T30" fmla="*/ 35 w 35"/>
                <a:gd name="T31" fmla="*/ 30 h 30"/>
                <a:gd name="T32" fmla="*/ 35 w 35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0"/>
                <a:gd name="T53" fmla="*/ 35 w 35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0">
                  <a:moveTo>
                    <a:pt x="35" y="30"/>
                  </a:moveTo>
                  <a:lnTo>
                    <a:pt x="29" y="30"/>
                  </a:lnTo>
                  <a:lnTo>
                    <a:pt x="23" y="24"/>
                  </a:lnTo>
                  <a:lnTo>
                    <a:pt x="17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7" y="6"/>
                  </a:lnTo>
                  <a:lnTo>
                    <a:pt x="17" y="12"/>
                  </a:lnTo>
                  <a:lnTo>
                    <a:pt x="23" y="18"/>
                  </a:lnTo>
                  <a:lnTo>
                    <a:pt x="29" y="24"/>
                  </a:lnTo>
                  <a:lnTo>
                    <a:pt x="35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9" name="Freeform 140"/>
            <p:cNvSpPr>
              <a:spLocks/>
            </p:cNvSpPr>
            <p:nvPr/>
          </p:nvSpPr>
          <p:spPr bwMode="auto">
            <a:xfrm>
              <a:off x="4463" y="2031"/>
              <a:ext cx="29" cy="36"/>
            </a:xfrm>
            <a:custGeom>
              <a:avLst/>
              <a:gdLst>
                <a:gd name="T0" fmla="*/ 0 w 29"/>
                <a:gd name="T1" fmla="*/ 0 h 36"/>
                <a:gd name="T2" fmla="*/ 6 w 29"/>
                <a:gd name="T3" fmla="*/ 0 h 36"/>
                <a:gd name="T4" fmla="*/ 6 w 29"/>
                <a:gd name="T5" fmla="*/ 6 h 36"/>
                <a:gd name="T6" fmla="*/ 12 w 29"/>
                <a:gd name="T7" fmla="*/ 12 h 36"/>
                <a:gd name="T8" fmla="*/ 18 w 29"/>
                <a:gd name="T9" fmla="*/ 18 h 36"/>
                <a:gd name="T10" fmla="*/ 18 w 29"/>
                <a:gd name="T11" fmla="*/ 18 h 36"/>
                <a:gd name="T12" fmla="*/ 24 w 29"/>
                <a:gd name="T13" fmla="*/ 24 h 36"/>
                <a:gd name="T14" fmla="*/ 29 w 29"/>
                <a:gd name="T15" fmla="*/ 30 h 36"/>
                <a:gd name="T16" fmla="*/ 29 w 29"/>
                <a:gd name="T17" fmla="*/ 36 h 36"/>
                <a:gd name="T18" fmla="*/ 29 w 29"/>
                <a:gd name="T19" fmla="*/ 30 h 36"/>
                <a:gd name="T20" fmla="*/ 18 w 29"/>
                <a:gd name="T21" fmla="*/ 30 h 36"/>
                <a:gd name="T22" fmla="*/ 18 w 29"/>
                <a:gd name="T23" fmla="*/ 24 h 36"/>
                <a:gd name="T24" fmla="*/ 12 w 29"/>
                <a:gd name="T25" fmla="*/ 18 h 36"/>
                <a:gd name="T26" fmla="*/ 6 w 29"/>
                <a:gd name="T27" fmla="*/ 12 h 36"/>
                <a:gd name="T28" fmla="*/ 0 w 29"/>
                <a:gd name="T29" fmla="*/ 6 h 36"/>
                <a:gd name="T30" fmla="*/ 0 w 29"/>
                <a:gd name="T31" fmla="*/ 6 h 36"/>
                <a:gd name="T32" fmla="*/ 0 w 2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9"/>
                <a:gd name="T52" fmla="*/ 0 h 36"/>
                <a:gd name="T53" fmla="*/ 29 w 2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9" h="36">
                  <a:moveTo>
                    <a:pt x="0" y="0"/>
                  </a:move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29" y="30"/>
                  </a:lnTo>
                  <a:lnTo>
                    <a:pt x="29" y="36"/>
                  </a:lnTo>
                  <a:lnTo>
                    <a:pt x="29" y="30"/>
                  </a:lnTo>
                  <a:lnTo>
                    <a:pt x="18" y="30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40" name="Freeform 141"/>
            <p:cNvSpPr>
              <a:spLocks/>
            </p:cNvSpPr>
            <p:nvPr/>
          </p:nvSpPr>
          <p:spPr bwMode="auto">
            <a:xfrm>
              <a:off x="4307" y="2097"/>
              <a:ext cx="156" cy="36"/>
            </a:xfrm>
            <a:custGeom>
              <a:avLst/>
              <a:gdLst>
                <a:gd name="T0" fmla="*/ 156 w 156"/>
                <a:gd name="T1" fmla="*/ 36 h 36"/>
                <a:gd name="T2" fmla="*/ 156 w 156"/>
                <a:gd name="T3" fmla="*/ 36 h 36"/>
                <a:gd name="T4" fmla="*/ 156 w 156"/>
                <a:gd name="T5" fmla="*/ 36 h 36"/>
                <a:gd name="T6" fmla="*/ 150 w 156"/>
                <a:gd name="T7" fmla="*/ 36 h 36"/>
                <a:gd name="T8" fmla="*/ 150 w 156"/>
                <a:gd name="T9" fmla="*/ 36 h 36"/>
                <a:gd name="T10" fmla="*/ 144 w 156"/>
                <a:gd name="T11" fmla="*/ 30 h 36"/>
                <a:gd name="T12" fmla="*/ 132 w 156"/>
                <a:gd name="T13" fmla="*/ 24 h 36"/>
                <a:gd name="T14" fmla="*/ 120 w 156"/>
                <a:gd name="T15" fmla="*/ 18 h 36"/>
                <a:gd name="T16" fmla="*/ 114 w 156"/>
                <a:gd name="T17" fmla="*/ 12 h 36"/>
                <a:gd name="T18" fmla="*/ 102 w 156"/>
                <a:gd name="T19" fmla="*/ 12 h 36"/>
                <a:gd name="T20" fmla="*/ 90 w 156"/>
                <a:gd name="T21" fmla="*/ 6 h 36"/>
                <a:gd name="T22" fmla="*/ 78 w 156"/>
                <a:gd name="T23" fmla="*/ 6 h 36"/>
                <a:gd name="T24" fmla="*/ 72 w 156"/>
                <a:gd name="T25" fmla="*/ 6 h 36"/>
                <a:gd name="T26" fmla="*/ 60 w 156"/>
                <a:gd name="T27" fmla="*/ 6 h 36"/>
                <a:gd name="T28" fmla="*/ 48 w 156"/>
                <a:gd name="T29" fmla="*/ 6 h 36"/>
                <a:gd name="T30" fmla="*/ 42 w 156"/>
                <a:gd name="T31" fmla="*/ 6 h 36"/>
                <a:gd name="T32" fmla="*/ 30 w 156"/>
                <a:gd name="T33" fmla="*/ 12 h 36"/>
                <a:gd name="T34" fmla="*/ 24 w 156"/>
                <a:gd name="T35" fmla="*/ 12 h 36"/>
                <a:gd name="T36" fmla="*/ 12 w 156"/>
                <a:gd name="T37" fmla="*/ 12 h 36"/>
                <a:gd name="T38" fmla="*/ 6 w 156"/>
                <a:gd name="T39" fmla="*/ 18 h 36"/>
                <a:gd name="T40" fmla="*/ 0 w 156"/>
                <a:gd name="T41" fmla="*/ 18 h 36"/>
                <a:gd name="T42" fmla="*/ 0 w 156"/>
                <a:gd name="T43" fmla="*/ 12 h 36"/>
                <a:gd name="T44" fmla="*/ 6 w 156"/>
                <a:gd name="T45" fmla="*/ 12 h 36"/>
                <a:gd name="T46" fmla="*/ 18 w 156"/>
                <a:gd name="T47" fmla="*/ 6 h 36"/>
                <a:gd name="T48" fmla="*/ 24 w 156"/>
                <a:gd name="T49" fmla="*/ 6 h 36"/>
                <a:gd name="T50" fmla="*/ 36 w 156"/>
                <a:gd name="T51" fmla="*/ 0 h 36"/>
                <a:gd name="T52" fmla="*/ 48 w 156"/>
                <a:gd name="T53" fmla="*/ 0 h 36"/>
                <a:gd name="T54" fmla="*/ 60 w 156"/>
                <a:gd name="T55" fmla="*/ 0 h 36"/>
                <a:gd name="T56" fmla="*/ 72 w 156"/>
                <a:gd name="T57" fmla="*/ 0 h 36"/>
                <a:gd name="T58" fmla="*/ 84 w 156"/>
                <a:gd name="T59" fmla="*/ 0 h 36"/>
                <a:gd name="T60" fmla="*/ 96 w 156"/>
                <a:gd name="T61" fmla="*/ 0 h 36"/>
                <a:gd name="T62" fmla="*/ 108 w 156"/>
                <a:gd name="T63" fmla="*/ 6 h 36"/>
                <a:gd name="T64" fmla="*/ 120 w 156"/>
                <a:gd name="T65" fmla="*/ 6 h 36"/>
                <a:gd name="T66" fmla="*/ 132 w 156"/>
                <a:gd name="T67" fmla="*/ 12 h 36"/>
                <a:gd name="T68" fmla="*/ 138 w 156"/>
                <a:gd name="T69" fmla="*/ 18 h 36"/>
                <a:gd name="T70" fmla="*/ 150 w 156"/>
                <a:gd name="T71" fmla="*/ 24 h 36"/>
                <a:gd name="T72" fmla="*/ 156 w 156"/>
                <a:gd name="T73" fmla="*/ 36 h 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6"/>
                <a:gd name="T112" fmla="*/ 0 h 36"/>
                <a:gd name="T113" fmla="*/ 156 w 156"/>
                <a:gd name="T114" fmla="*/ 36 h 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6" h="36">
                  <a:moveTo>
                    <a:pt x="156" y="36"/>
                  </a:moveTo>
                  <a:lnTo>
                    <a:pt x="156" y="36"/>
                  </a:lnTo>
                  <a:lnTo>
                    <a:pt x="150" y="36"/>
                  </a:lnTo>
                  <a:lnTo>
                    <a:pt x="144" y="30"/>
                  </a:lnTo>
                  <a:lnTo>
                    <a:pt x="132" y="24"/>
                  </a:lnTo>
                  <a:lnTo>
                    <a:pt x="120" y="18"/>
                  </a:lnTo>
                  <a:lnTo>
                    <a:pt x="114" y="12"/>
                  </a:lnTo>
                  <a:lnTo>
                    <a:pt x="102" y="12"/>
                  </a:lnTo>
                  <a:lnTo>
                    <a:pt x="90" y="6"/>
                  </a:lnTo>
                  <a:lnTo>
                    <a:pt x="78" y="6"/>
                  </a:lnTo>
                  <a:lnTo>
                    <a:pt x="72" y="6"/>
                  </a:lnTo>
                  <a:lnTo>
                    <a:pt x="60" y="6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6" y="0"/>
                  </a:lnTo>
                  <a:lnTo>
                    <a:pt x="48" y="0"/>
                  </a:lnTo>
                  <a:lnTo>
                    <a:pt x="60" y="0"/>
                  </a:lnTo>
                  <a:lnTo>
                    <a:pt x="72" y="0"/>
                  </a:lnTo>
                  <a:lnTo>
                    <a:pt x="84" y="0"/>
                  </a:lnTo>
                  <a:lnTo>
                    <a:pt x="96" y="0"/>
                  </a:lnTo>
                  <a:lnTo>
                    <a:pt x="108" y="6"/>
                  </a:lnTo>
                  <a:lnTo>
                    <a:pt x="120" y="6"/>
                  </a:lnTo>
                  <a:lnTo>
                    <a:pt x="132" y="12"/>
                  </a:lnTo>
                  <a:lnTo>
                    <a:pt x="138" y="18"/>
                  </a:lnTo>
                  <a:lnTo>
                    <a:pt x="150" y="24"/>
                  </a:lnTo>
                  <a:lnTo>
                    <a:pt x="156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41" name="Freeform 142"/>
            <p:cNvSpPr>
              <a:spLocks/>
            </p:cNvSpPr>
            <p:nvPr/>
          </p:nvSpPr>
          <p:spPr bwMode="auto">
            <a:xfrm>
              <a:off x="4307" y="2103"/>
              <a:ext cx="18" cy="36"/>
            </a:xfrm>
            <a:custGeom>
              <a:avLst/>
              <a:gdLst>
                <a:gd name="T0" fmla="*/ 18 w 18"/>
                <a:gd name="T1" fmla="*/ 0 h 36"/>
                <a:gd name="T2" fmla="*/ 18 w 18"/>
                <a:gd name="T3" fmla="*/ 6 h 36"/>
                <a:gd name="T4" fmla="*/ 12 w 18"/>
                <a:gd name="T5" fmla="*/ 12 h 36"/>
                <a:gd name="T6" fmla="*/ 12 w 18"/>
                <a:gd name="T7" fmla="*/ 18 h 36"/>
                <a:gd name="T8" fmla="*/ 6 w 18"/>
                <a:gd name="T9" fmla="*/ 18 h 36"/>
                <a:gd name="T10" fmla="*/ 6 w 18"/>
                <a:gd name="T11" fmla="*/ 24 h 36"/>
                <a:gd name="T12" fmla="*/ 0 w 18"/>
                <a:gd name="T13" fmla="*/ 30 h 36"/>
                <a:gd name="T14" fmla="*/ 0 w 18"/>
                <a:gd name="T15" fmla="*/ 36 h 36"/>
                <a:gd name="T16" fmla="*/ 0 w 18"/>
                <a:gd name="T17" fmla="*/ 36 h 36"/>
                <a:gd name="T18" fmla="*/ 6 w 18"/>
                <a:gd name="T19" fmla="*/ 36 h 36"/>
                <a:gd name="T20" fmla="*/ 6 w 18"/>
                <a:gd name="T21" fmla="*/ 30 h 36"/>
                <a:gd name="T22" fmla="*/ 6 w 18"/>
                <a:gd name="T23" fmla="*/ 30 h 36"/>
                <a:gd name="T24" fmla="*/ 12 w 18"/>
                <a:gd name="T25" fmla="*/ 24 h 36"/>
                <a:gd name="T26" fmla="*/ 12 w 18"/>
                <a:gd name="T27" fmla="*/ 18 h 36"/>
                <a:gd name="T28" fmla="*/ 12 w 18"/>
                <a:gd name="T29" fmla="*/ 12 h 36"/>
                <a:gd name="T30" fmla="*/ 18 w 18"/>
                <a:gd name="T31" fmla="*/ 6 h 36"/>
                <a:gd name="T32" fmla="*/ 18 w 18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6"/>
                <a:gd name="T53" fmla="*/ 18 w 18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6">
                  <a:moveTo>
                    <a:pt x="18" y="0"/>
                  </a:moveTo>
                  <a:lnTo>
                    <a:pt x="18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42" name="Freeform 143"/>
            <p:cNvSpPr>
              <a:spLocks/>
            </p:cNvSpPr>
            <p:nvPr/>
          </p:nvSpPr>
          <p:spPr bwMode="auto">
            <a:xfrm>
              <a:off x="4319" y="2103"/>
              <a:ext cx="24" cy="36"/>
            </a:xfrm>
            <a:custGeom>
              <a:avLst/>
              <a:gdLst>
                <a:gd name="T0" fmla="*/ 0 w 24"/>
                <a:gd name="T1" fmla="*/ 36 h 36"/>
                <a:gd name="T2" fmla="*/ 0 w 24"/>
                <a:gd name="T3" fmla="*/ 36 h 36"/>
                <a:gd name="T4" fmla="*/ 0 w 24"/>
                <a:gd name="T5" fmla="*/ 30 h 36"/>
                <a:gd name="T6" fmla="*/ 0 w 24"/>
                <a:gd name="T7" fmla="*/ 24 h 36"/>
                <a:gd name="T8" fmla="*/ 6 w 24"/>
                <a:gd name="T9" fmla="*/ 18 h 36"/>
                <a:gd name="T10" fmla="*/ 6 w 24"/>
                <a:gd name="T11" fmla="*/ 12 h 36"/>
                <a:gd name="T12" fmla="*/ 12 w 24"/>
                <a:gd name="T13" fmla="*/ 6 h 36"/>
                <a:gd name="T14" fmla="*/ 18 w 24"/>
                <a:gd name="T15" fmla="*/ 0 h 36"/>
                <a:gd name="T16" fmla="*/ 24 w 24"/>
                <a:gd name="T17" fmla="*/ 0 h 36"/>
                <a:gd name="T18" fmla="*/ 18 w 24"/>
                <a:gd name="T19" fmla="*/ 6 h 36"/>
                <a:gd name="T20" fmla="*/ 18 w 24"/>
                <a:gd name="T21" fmla="*/ 6 h 36"/>
                <a:gd name="T22" fmla="*/ 12 w 24"/>
                <a:gd name="T23" fmla="*/ 18 h 36"/>
                <a:gd name="T24" fmla="*/ 12 w 24"/>
                <a:gd name="T25" fmla="*/ 24 h 36"/>
                <a:gd name="T26" fmla="*/ 6 w 24"/>
                <a:gd name="T27" fmla="*/ 30 h 36"/>
                <a:gd name="T28" fmla="*/ 6 w 24"/>
                <a:gd name="T29" fmla="*/ 30 h 36"/>
                <a:gd name="T30" fmla="*/ 0 w 24"/>
                <a:gd name="T31" fmla="*/ 36 h 36"/>
                <a:gd name="T32" fmla="*/ 0 w 24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6"/>
                <a:gd name="T53" fmla="*/ 24 w 2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6">
                  <a:moveTo>
                    <a:pt x="0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12" y="18"/>
                  </a:lnTo>
                  <a:lnTo>
                    <a:pt x="12" y="24"/>
                  </a:lnTo>
                  <a:lnTo>
                    <a:pt x="6" y="3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43" name="Freeform 144"/>
            <p:cNvSpPr>
              <a:spLocks/>
            </p:cNvSpPr>
            <p:nvPr/>
          </p:nvSpPr>
          <p:spPr bwMode="auto">
            <a:xfrm>
              <a:off x="4343" y="2097"/>
              <a:ext cx="30" cy="48"/>
            </a:xfrm>
            <a:custGeom>
              <a:avLst/>
              <a:gdLst>
                <a:gd name="T0" fmla="*/ 0 w 30"/>
                <a:gd name="T1" fmla="*/ 48 h 48"/>
                <a:gd name="T2" fmla="*/ 0 w 30"/>
                <a:gd name="T3" fmla="*/ 48 h 48"/>
                <a:gd name="T4" fmla="*/ 0 w 30"/>
                <a:gd name="T5" fmla="*/ 42 h 48"/>
                <a:gd name="T6" fmla="*/ 6 w 30"/>
                <a:gd name="T7" fmla="*/ 36 h 48"/>
                <a:gd name="T8" fmla="*/ 6 w 30"/>
                <a:gd name="T9" fmla="*/ 24 h 48"/>
                <a:gd name="T10" fmla="*/ 12 w 30"/>
                <a:gd name="T11" fmla="*/ 18 h 48"/>
                <a:gd name="T12" fmla="*/ 18 w 30"/>
                <a:gd name="T13" fmla="*/ 12 h 48"/>
                <a:gd name="T14" fmla="*/ 24 w 30"/>
                <a:gd name="T15" fmla="*/ 6 h 48"/>
                <a:gd name="T16" fmla="*/ 30 w 30"/>
                <a:gd name="T17" fmla="*/ 0 h 48"/>
                <a:gd name="T18" fmla="*/ 24 w 30"/>
                <a:gd name="T19" fmla="*/ 6 h 48"/>
                <a:gd name="T20" fmla="*/ 24 w 30"/>
                <a:gd name="T21" fmla="*/ 12 h 48"/>
                <a:gd name="T22" fmla="*/ 18 w 30"/>
                <a:gd name="T23" fmla="*/ 18 h 48"/>
                <a:gd name="T24" fmla="*/ 12 w 30"/>
                <a:gd name="T25" fmla="*/ 30 h 48"/>
                <a:gd name="T26" fmla="*/ 12 w 30"/>
                <a:gd name="T27" fmla="*/ 36 h 48"/>
                <a:gd name="T28" fmla="*/ 6 w 30"/>
                <a:gd name="T29" fmla="*/ 42 h 48"/>
                <a:gd name="T30" fmla="*/ 0 w 30"/>
                <a:gd name="T31" fmla="*/ 48 h 48"/>
                <a:gd name="T32" fmla="*/ 0 w 30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48"/>
                <a:gd name="T53" fmla="*/ 30 w 30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48">
                  <a:moveTo>
                    <a:pt x="0" y="48"/>
                  </a:moveTo>
                  <a:lnTo>
                    <a:pt x="0" y="48"/>
                  </a:lnTo>
                  <a:lnTo>
                    <a:pt x="0" y="42"/>
                  </a:lnTo>
                  <a:lnTo>
                    <a:pt x="6" y="36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6" y="42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44" name="Freeform 145"/>
            <p:cNvSpPr>
              <a:spLocks/>
            </p:cNvSpPr>
            <p:nvPr/>
          </p:nvSpPr>
          <p:spPr bwMode="auto">
            <a:xfrm>
              <a:off x="4367" y="2103"/>
              <a:ext cx="36" cy="48"/>
            </a:xfrm>
            <a:custGeom>
              <a:avLst/>
              <a:gdLst>
                <a:gd name="T0" fmla="*/ 0 w 36"/>
                <a:gd name="T1" fmla="*/ 48 h 48"/>
                <a:gd name="T2" fmla="*/ 0 w 36"/>
                <a:gd name="T3" fmla="*/ 48 h 48"/>
                <a:gd name="T4" fmla="*/ 0 w 36"/>
                <a:gd name="T5" fmla="*/ 42 h 48"/>
                <a:gd name="T6" fmla="*/ 6 w 36"/>
                <a:gd name="T7" fmla="*/ 36 h 48"/>
                <a:gd name="T8" fmla="*/ 12 w 36"/>
                <a:gd name="T9" fmla="*/ 24 h 48"/>
                <a:gd name="T10" fmla="*/ 18 w 36"/>
                <a:gd name="T11" fmla="*/ 18 h 48"/>
                <a:gd name="T12" fmla="*/ 24 w 36"/>
                <a:gd name="T13" fmla="*/ 6 h 48"/>
                <a:gd name="T14" fmla="*/ 30 w 36"/>
                <a:gd name="T15" fmla="*/ 0 h 48"/>
                <a:gd name="T16" fmla="*/ 36 w 36"/>
                <a:gd name="T17" fmla="*/ 0 h 48"/>
                <a:gd name="T18" fmla="*/ 30 w 36"/>
                <a:gd name="T19" fmla="*/ 0 h 48"/>
                <a:gd name="T20" fmla="*/ 30 w 36"/>
                <a:gd name="T21" fmla="*/ 6 h 48"/>
                <a:gd name="T22" fmla="*/ 24 w 36"/>
                <a:gd name="T23" fmla="*/ 18 h 48"/>
                <a:gd name="T24" fmla="*/ 18 w 36"/>
                <a:gd name="T25" fmla="*/ 24 h 48"/>
                <a:gd name="T26" fmla="*/ 12 w 36"/>
                <a:gd name="T27" fmla="*/ 36 h 48"/>
                <a:gd name="T28" fmla="*/ 6 w 36"/>
                <a:gd name="T29" fmla="*/ 42 h 48"/>
                <a:gd name="T30" fmla="*/ 6 w 36"/>
                <a:gd name="T31" fmla="*/ 48 h 48"/>
                <a:gd name="T32" fmla="*/ 0 w 36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8"/>
                <a:gd name="T53" fmla="*/ 36 w 36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8">
                  <a:moveTo>
                    <a:pt x="0" y="48"/>
                  </a:moveTo>
                  <a:lnTo>
                    <a:pt x="0" y="48"/>
                  </a:lnTo>
                  <a:lnTo>
                    <a:pt x="0" y="42"/>
                  </a:lnTo>
                  <a:lnTo>
                    <a:pt x="6" y="36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18"/>
                  </a:lnTo>
                  <a:lnTo>
                    <a:pt x="18" y="24"/>
                  </a:lnTo>
                  <a:lnTo>
                    <a:pt x="12" y="36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45" name="Freeform 146"/>
            <p:cNvSpPr>
              <a:spLocks/>
            </p:cNvSpPr>
            <p:nvPr/>
          </p:nvSpPr>
          <p:spPr bwMode="auto">
            <a:xfrm>
              <a:off x="4385" y="2103"/>
              <a:ext cx="36" cy="48"/>
            </a:xfrm>
            <a:custGeom>
              <a:avLst/>
              <a:gdLst>
                <a:gd name="T0" fmla="*/ 0 w 36"/>
                <a:gd name="T1" fmla="*/ 48 h 48"/>
                <a:gd name="T2" fmla="*/ 0 w 36"/>
                <a:gd name="T3" fmla="*/ 42 h 48"/>
                <a:gd name="T4" fmla="*/ 0 w 36"/>
                <a:gd name="T5" fmla="*/ 36 h 48"/>
                <a:gd name="T6" fmla="*/ 6 w 36"/>
                <a:gd name="T7" fmla="*/ 30 h 48"/>
                <a:gd name="T8" fmla="*/ 12 w 36"/>
                <a:gd name="T9" fmla="*/ 24 h 48"/>
                <a:gd name="T10" fmla="*/ 18 w 36"/>
                <a:gd name="T11" fmla="*/ 18 h 48"/>
                <a:gd name="T12" fmla="*/ 24 w 36"/>
                <a:gd name="T13" fmla="*/ 12 h 48"/>
                <a:gd name="T14" fmla="*/ 30 w 36"/>
                <a:gd name="T15" fmla="*/ 6 h 48"/>
                <a:gd name="T16" fmla="*/ 36 w 36"/>
                <a:gd name="T17" fmla="*/ 0 h 48"/>
                <a:gd name="T18" fmla="*/ 30 w 36"/>
                <a:gd name="T19" fmla="*/ 6 h 48"/>
                <a:gd name="T20" fmla="*/ 30 w 36"/>
                <a:gd name="T21" fmla="*/ 12 h 48"/>
                <a:gd name="T22" fmla="*/ 24 w 36"/>
                <a:gd name="T23" fmla="*/ 18 h 48"/>
                <a:gd name="T24" fmla="*/ 18 w 36"/>
                <a:gd name="T25" fmla="*/ 30 h 48"/>
                <a:gd name="T26" fmla="*/ 12 w 36"/>
                <a:gd name="T27" fmla="*/ 36 h 48"/>
                <a:gd name="T28" fmla="*/ 6 w 36"/>
                <a:gd name="T29" fmla="*/ 42 h 48"/>
                <a:gd name="T30" fmla="*/ 0 w 36"/>
                <a:gd name="T31" fmla="*/ 48 h 48"/>
                <a:gd name="T32" fmla="*/ 0 w 36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8"/>
                <a:gd name="T53" fmla="*/ 36 w 36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8">
                  <a:moveTo>
                    <a:pt x="0" y="48"/>
                  </a:moveTo>
                  <a:lnTo>
                    <a:pt x="0" y="42"/>
                  </a:lnTo>
                  <a:lnTo>
                    <a:pt x="0" y="36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12"/>
                  </a:lnTo>
                  <a:lnTo>
                    <a:pt x="30" y="6"/>
                  </a:lnTo>
                  <a:lnTo>
                    <a:pt x="36" y="0"/>
                  </a:lnTo>
                  <a:lnTo>
                    <a:pt x="30" y="6"/>
                  </a:lnTo>
                  <a:lnTo>
                    <a:pt x="30" y="12"/>
                  </a:lnTo>
                  <a:lnTo>
                    <a:pt x="24" y="18"/>
                  </a:lnTo>
                  <a:lnTo>
                    <a:pt x="18" y="30"/>
                  </a:lnTo>
                  <a:lnTo>
                    <a:pt x="12" y="36"/>
                  </a:lnTo>
                  <a:lnTo>
                    <a:pt x="6" y="42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46" name="Freeform 147"/>
            <p:cNvSpPr>
              <a:spLocks/>
            </p:cNvSpPr>
            <p:nvPr/>
          </p:nvSpPr>
          <p:spPr bwMode="auto">
            <a:xfrm>
              <a:off x="4403" y="2109"/>
              <a:ext cx="30" cy="36"/>
            </a:xfrm>
            <a:custGeom>
              <a:avLst/>
              <a:gdLst>
                <a:gd name="T0" fmla="*/ 0 w 30"/>
                <a:gd name="T1" fmla="*/ 36 h 36"/>
                <a:gd name="T2" fmla="*/ 0 w 30"/>
                <a:gd name="T3" fmla="*/ 36 h 36"/>
                <a:gd name="T4" fmla="*/ 0 w 30"/>
                <a:gd name="T5" fmla="*/ 30 h 36"/>
                <a:gd name="T6" fmla="*/ 6 w 30"/>
                <a:gd name="T7" fmla="*/ 24 h 36"/>
                <a:gd name="T8" fmla="*/ 6 w 30"/>
                <a:gd name="T9" fmla="*/ 18 h 36"/>
                <a:gd name="T10" fmla="*/ 12 w 30"/>
                <a:gd name="T11" fmla="*/ 12 h 36"/>
                <a:gd name="T12" fmla="*/ 18 w 30"/>
                <a:gd name="T13" fmla="*/ 6 h 36"/>
                <a:gd name="T14" fmla="*/ 24 w 30"/>
                <a:gd name="T15" fmla="*/ 6 h 36"/>
                <a:gd name="T16" fmla="*/ 30 w 30"/>
                <a:gd name="T17" fmla="*/ 0 h 36"/>
                <a:gd name="T18" fmla="*/ 30 w 30"/>
                <a:gd name="T19" fmla="*/ 6 h 36"/>
                <a:gd name="T20" fmla="*/ 24 w 30"/>
                <a:gd name="T21" fmla="*/ 12 h 36"/>
                <a:gd name="T22" fmla="*/ 18 w 30"/>
                <a:gd name="T23" fmla="*/ 18 h 36"/>
                <a:gd name="T24" fmla="*/ 18 w 30"/>
                <a:gd name="T25" fmla="*/ 24 h 36"/>
                <a:gd name="T26" fmla="*/ 12 w 30"/>
                <a:gd name="T27" fmla="*/ 30 h 36"/>
                <a:gd name="T28" fmla="*/ 6 w 30"/>
                <a:gd name="T29" fmla="*/ 36 h 36"/>
                <a:gd name="T30" fmla="*/ 6 w 30"/>
                <a:gd name="T31" fmla="*/ 36 h 36"/>
                <a:gd name="T32" fmla="*/ 0 w 30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6"/>
                <a:gd name="T53" fmla="*/ 30 w 30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6">
                  <a:moveTo>
                    <a:pt x="0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12" y="30"/>
                  </a:lnTo>
                  <a:lnTo>
                    <a:pt x="6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47" name="Freeform 148"/>
            <p:cNvSpPr>
              <a:spLocks/>
            </p:cNvSpPr>
            <p:nvPr/>
          </p:nvSpPr>
          <p:spPr bwMode="auto">
            <a:xfrm>
              <a:off x="4421" y="2121"/>
              <a:ext cx="30" cy="24"/>
            </a:xfrm>
            <a:custGeom>
              <a:avLst/>
              <a:gdLst>
                <a:gd name="T0" fmla="*/ 0 w 30"/>
                <a:gd name="T1" fmla="*/ 24 h 24"/>
                <a:gd name="T2" fmla="*/ 0 w 30"/>
                <a:gd name="T3" fmla="*/ 24 h 24"/>
                <a:gd name="T4" fmla="*/ 6 w 30"/>
                <a:gd name="T5" fmla="*/ 18 h 24"/>
                <a:gd name="T6" fmla="*/ 6 w 30"/>
                <a:gd name="T7" fmla="*/ 18 h 24"/>
                <a:gd name="T8" fmla="*/ 12 w 30"/>
                <a:gd name="T9" fmla="*/ 12 h 24"/>
                <a:gd name="T10" fmla="*/ 18 w 30"/>
                <a:gd name="T11" fmla="*/ 6 h 24"/>
                <a:gd name="T12" fmla="*/ 18 w 30"/>
                <a:gd name="T13" fmla="*/ 0 h 24"/>
                <a:gd name="T14" fmla="*/ 24 w 30"/>
                <a:gd name="T15" fmla="*/ 0 h 24"/>
                <a:gd name="T16" fmla="*/ 30 w 30"/>
                <a:gd name="T17" fmla="*/ 0 h 24"/>
                <a:gd name="T18" fmla="*/ 24 w 30"/>
                <a:gd name="T19" fmla="*/ 0 h 24"/>
                <a:gd name="T20" fmla="*/ 24 w 30"/>
                <a:gd name="T21" fmla="*/ 6 h 24"/>
                <a:gd name="T22" fmla="*/ 18 w 30"/>
                <a:gd name="T23" fmla="*/ 12 h 24"/>
                <a:gd name="T24" fmla="*/ 12 w 30"/>
                <a:gd name="T25" fmla="*/ 12 h 24"/>
                <a:gd name="T26" fmla="*/ 12 w 30"/>
                <a:gd name="T27" fmla="*/ 18 h 24"/>
                <a:gd name="T28" fmla="*/ 6 w 30"/>
                <a:gd name="T29" fmla="*/ 24 h 24"/>
                <a:gd name="T30" fmla="*/ 6 w 30"/>
                <a:gd name="T31" fmla="*/ 24 h 24"/>
                <a:gd name="T32" fmla="*/ 0 w 30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24"/>
                <a:gd name="T53" fmla="*/ 30 w 30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24">
                  <a:moveTo>
                    <a:pt x="0" y="24"/>
                  </a:moveTo>
                  <a:lnTo>
                    <a:pt x="0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48" name="Freeform 149"/>
            <p:cNvSpPr>
              <a:spLocks/>
            </p:cNvSpPr>
            <p:nvPr/>
          </p:nvSpPr>
          <p:spPr bwMode="auto">
            <a:xfrm>
              <a:off x="4439" y="2127"/>
              <a:ext cx="18" cy="18"/>
            </a:xfrm>
            <a:custGeom>
              <a:avLst/>
              <a:gdLst>
                <a:gd name="T0" fmla="*/ 0 w 18"/>
                <a:gd name="T1" fmla="*/ 18 h 18"/>
                <a:gd name="T2" fmla="*/ 0 w 18"/>
                <a:gd name="T3" fmla="*/ 12 h 18"/>
                <a:gd name="T4" fmla="*/ 0 w 18"/>
                <a:gd name="T5" fmla="*/ 12 h 18"/>
                <a:gd name="T6" fmla="*/ 6 w 18"/>
                <a:gd name="T7" fmla="*/ 6 h 18"/>
                <a:gd name="T8" fmla="*/ 6 w 18"/>
                <a:gd name="T9" fmla="*/ 6 h 18"/>
                <a:gd name="T10" fmla="*/ 12 w 18"/>
                <a:gd name="T11" fmla="*/ 0 h 18"/>
                <a:gd name="T12" fmla="*/ 12 w 18"/>
                <a:gd name="T13" fmla="*/ 0 h 18"/>
                <a:gd name="T14" fmla="*/ 18 w 18"/>
                <a:gd name="T15" fmla="*/ 0 h 18"/>
                <a:gd name="T16" fmla="*/ 18 w 18"/>
                <a:gd name="T17" fmla="*/ 0 h 18"/>
                <a:gd name="T18" fmla="*/ 18 w 18"/>
                <a:gd name="T19" fmla="*/ 0 h 18"/>
                <a:gd name="T20" fmla="*/ 12 w 18"/>
                <a:gd name="T21" fmla="*/ 6 h 18"/>
                <a:gd name="T22" fmla="*/ 12 w 18"/>
                <a:gd name="T23" fmla="*/ 6 h 18"/>
                <a:gd name="T24" fmla="*/ 6 w 18"/>
                <a:gd name="T25" fmla="*/ 12 h 18"/>
                <a:gd name="T26" fmla="*/ 6 w 18"/>
                <a:gd name="T27" fmla="*/ 12 h 18"/>
                <a:gd name="T28" fmla="*/ 6 w 18"/>
                <a:gd name="T29" fmla="*/ 18 h 18"/>
                <a:gd name="T30" fmla="*/ 0 w 18"/>
                <a:gd name="T31" fmla="*/ 18 h 18"/>
                <a:gd name="T32" fmla="*/ 0 w 18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8"/>
                <a:gd name="T53" fmla="*/ 18 w 18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8">
                  <a:moveTo>
                    <a:pt x="0" y="18"/>
                  </a:moveTo>
                  <a:lnTo>
                    <a:pt x="0" y="12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49" name="Freeform 150"/>
            <p:cNvSpPr>
              <a:spLocks/>
            </p:cNvSpPr>
            <p:nvPr/>
          </p:nvSpPr>
          <p:spPr bwMode="auto">
            <a:xfrm>
              <a:off x="4295" y="2109"/>
              <a:ext cx="18" cy="24"/>
            </a:xfrm>
            <a:custGeom>
              <a:avLst/>
              <a:gdLst>
                <a:gd name="T0" fmla="*/ 18 w 18"/>
                <a:gd name="T1" fmla="*/ 0 h 24"/>
                <a:gd name="T2" fmla="*/ 18 w 18"/>
                <a:gd name="T3" fmla="*/ 6 h 24"/>
                <a:gd name="T4" fmla="*/ 18 w 18"/>
                <a:gd name="T5" fmla="*/ 6 h 24"/>
                <a:gd name="T6" fmla="*/ 12 w 18"/>
                <a:gd name="T7" fmla="*/ 12 h 24"/>
                <a:gd name="T8" fmla="*/ 12 w 18"/>
                <a:gd name="T9" fmla="*/ 18 h 24"/>
                <a:gd name="T10" fmla="*/ 12 w 18"/>
                <a:gd name="T11" fmla="*/ 18 h 24"/>
                <a:gd name="T12" fmla="*/ 6 w 18"/>
                <a:gd name="T13" fmla="*/ 24 h 24"/>
                <a:gd name="T14" fmla="*/ 6 w 18"/>
                <a:gd name="T15" fmla="*/ 24 h 24"/>
                <a:gd name="T16" fmla="*/ 0 w 18"/>
                <a:gd name="T17" fmla="*/ 24 h 24"/>
                <a:gd name="T18" fmla="*/ 0 w 18"/>
                <a:gd name="T19" fmla="*/ 24 h 24"/>
                <a:gd name="T20" fmla="*/ 0 w 18"/>
                <a:gd name="T21" fmla="*/ 18 h 24"/>
                <a:gd name="T22" fmla="*/ 6 w 18"/>
                <a:gd name="T23" fmla="*/ 18 h 24"/>
                <a:gd name="T24" fmla="*/ 6 w 18"/>
                <a:gd name="T25" fmla="*/ 12 h 24"/>
                <a:gd name="T26" fmla="*/ 12 w 18"/>
                <a:gd name="T27" fmla="*/ 12 h 24"/>
                <a:gd name="T28" fmla="*/ 18 w 18"/>
                <a:gd name="T29" fmla="*/ 6 h 24"/>
                <a:gd name="T30" fmla="*/ 18 w 18"/>
                <a:gd name="T31" fmla="*/ 6 h 24"/>
                <a:gd name="T32" fmla="*/ 18 w 18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24"/>
                <a:gd name="T53" fmla="*/ 18 w 18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24">
                  <a:moveTo>
                    <a:pt x="18" y="0"/>
                  </a:moveTo>
                  <a:lnTo>
                    <a:pt x="18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50" name="Freeform 151"/>
            <p:cNvSpPr>
              <a:spLocks/>
            </p:cNvSpPr>
            <p:nvPr/>
          </p:nvSpPr>
          <p:spPr bwMode="auto">
            <a:xfrm>
              <a:off x="4295" y="2097"/>
              <a:ext cx="24" cy="12"/>
            </a:xfrm>
            <a:custGeom>
              <a:avLst/>
              <a:gdLst>
                <a:gd name="T0" fmla="*/ 24 w 24"/>
                <a:gd name="T1" fmla="*/ 12 h 12"/>
                <a:gd name="T2" fmla="*/ 18 w 24"/>
                <a:gd name="T3" fmla="*/ 12 h 12"/>
                <a:gd name="T4" fmla="*/ 18 w 24"/>
                <a:gd name="T5" fmla="*/ 12 h 12"/>
                <a:gd name="T6" fmla="*/ 12 w 24"/>
                <a:gd name="T7" fmla="*/ 6 h 12"/>
                <a:gd name="T8" fmla="*/ 12 w 24"/>
                <a:gd name="T9" fmla="*/ 6 h 12"/>
                <a:gd name="T10" fmla="*/ 6 w 24"/>
                <a:gd name="T11" fmla="*/ 6 h 12"/>
                <a:gd name="T12" fmla="*/ 0 w 24"/>
                <a:gd name="T13" fmla="*/ 0 h 12"/>
                <a:gd name="T14" fmla="*/ 0 w 24"/>
                <a:gd name="T15" fmla="*/ 0 h 12"/>
                <a:gd name="T16" fmla="*/ 0 w 24"/>
                <a:gd name="T17" fmla="*/ 6 h 12"/>
                <a:gd name="T18" fmla="*/ 0 w 24"/>
                <a:gd name="T19" fmla="*/ 6 h 12"/>
                <a:gd name="T20" fmla="*/ 0 w 24"/>
                <a:gd name="T21" fmla="*/ 6 h 12"/>
                <a:gd name="T22" fmla="*/ 0 w 24"/>
                <a:gd name="T23" fmla="*/ 6 h 12"/>
                <a:gd name="T24" fmla="*/ 6 w 24"/>
                <a:gd name="T25" fmla="*/ 12 h 12"/>
                <a:gd name="T26" fmla="*/ 12 w 24"/>
                <a:gd name="T27" fmla="*/ 12 h 12"/>
                <a:gd name="T28" fmla="*/ 12 w 24"/>
                <a:gd name="T29" fmla="*/ 12 h 12"/>
                <a:gd name="T30" fmla="*/ 18 w 24"/>
                <a:gd name="T31" fmla="*/ 12 h 12"/>
                <a:gd name="T32" fmla="*/ 24 w 24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2"/>
                <a:gd name="T53" fmla="*/ 24 w 2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2">
                  <a:moveTo>
                    <a:pt x="24" y="12"/>
                  </a:move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51" name="Freeform 152"/>
            <p:cNvSpPr>
              <a:spLocks/>
            </p:cNvSpPr>
            <p:nvPr/>
          </p:nvSpPr>
          <p:spPr bwMode="auto">
            <a:xfrm>
              <a:off x="4283" y="2115"/>
              <a:ext cx="30" cy="6"/>
            </a:xfrm>
            <a:custGeom>
              <a:avLst/>
              <a:gdLst>
                <a:gd name="T0" fmla="*/ 30 w 30"/>
                <a:gd name="T1" fmla="*/ 0 h 6"/>
                <a:gd name="T2" fmla="*/ 24 w 30"/>
                <a:gd name="T3" fmla="*/ 0 h 6"/>
                <a:gd name="T4" fmla="*/ 24 w 30"/>
                <a:gd name="T5" fmla="*/ 0 h 6"/>
                <a:gd name="T6" fmla="*/ 18 w 30"/>
                <a:gd name="T7" fmla="*/ 0 h 6"/>
                <a:gd name="T8" fmla="*/ 12 w 30"/>
                <a:gd name="T9" fmla="*/ 0 h 6"/>
                <a:gd name="T10" fmla="*/ 12 w 30"/>
                <a:gd name="T11" fmla="*/ 0 h 6"/>
                <a:gd name="T12" fmla="*/ 6 w 30"/>
                <a:gd name="T13" fmla="*/ 0 h 6"/>
                <a:gd name="T14" fmla="*/ 6 w 30"/>
                <a:gd name="T15" fmla="*/ 0 h 6"/>
                <a:gd name="T16" fmla="*/ 0 w 30"/>
                <a:gd name="T17" fmla="*/ 0 h 6"/>
                <a:gd name="T18" fmla="*/ 6 w 30"/>
                <a:gd name="T19" fmla="*/ 6 h 6"/>
                <a:gd name="T20" fmla="*/ 6 w 30"/>
                <a:gd name="T21" fmla="*/ 6 h 6"/>
                <a:gd name="T22" fmla="*/ 6 w 30"/>
                <a:gd name="T23" fmla="*/ 6 h 6"/>
                <a:gd name="T24" fmla="*/ 12 w 30"/>
                <a:gd name="T25" fmla="*/ 0 h 6"/>
                <a:gd name="T26" fmla="*/ 18 w 30"/>
                <a:gd name="T27" fmla="*/ 0 h 6"/>
                <a:gd name="T28" fmla="*/ 24 w 30"/>
                <a:gd name="T29" fmla="*/ 0 h 6"/>
                <a:gd name="T30" fmla="*/ 24 w 30"/>
                <a:gd name="T31" fmla="*/ 0 h 6"/>
                <a:gd name="T32" fmla="*/ 30 w 3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30" y="0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52" name="Freeform 153"/>
            <p:cNvSpPr>
              <a:spLocks/>
            </p:cNvSpPr>
            <p:nvPr/>
          </p:nvSpPr>
          <p:spPr bwMode="auto">
            <a:xfrm>
              <a:off x="4301" y="2085"/>
              <a:ext cx="24" cy="24"/>
            </a:xfrm>
            <a:custGeom>
              <a:avLst/>
              <a:gdLst>
                <a:gd name="T0" fmla="*/ 24 w 24"/>
                <a:gd name="T1" fmla="*/ 24 h 24"/>
                <a:gd name="T2" fmla="*/ 18 w 24"/>
                <a:gd name="T3" fmla="*/ 18 h 24"/>
                <a:gd name="T4" fmla="*/ 18 w 24"/>
                <a:gd name="T5" fmla="*/ 18 h 24"/>
                <a:gd name="T6" fmla="*/ 12 w 24"/>
                <a:gd name="T7" fmla="*/ 12 h 24"/>
                <a:gd name="T8" fmla="*/ 6 w 24"/>
                <a:gd name="T9" fmla="*/ 12 h 24"/>
                <a:gd name="T10" fmla="*/ 6 w 24"/>
                <a:gd name="T11" fmla="*/ 6 h 24"/>
                <a:gd name="T12" fmla="*/ 0 w 24"/>
                <a:gd name="T13" fmla="*/ 6 h 24"/>
                <a:gd name="T14" fmla="*/ 0 w 24"/>
                <a:gd name="T15" fmla="*/ 6 h 24"/>
                <a:gd name="T16" fmla="*/ 0 w 24"/>
                <a:gd name="T17" fmla="*/ 0 h 24"/>
                <a:gd name="T18" fmla="*/ 0 w 24"/>
                <a:gd name="T19" fmla="*/ 0 h 24"/>
                <a:gd name="T20" fmla="*/ 6 w 24"/>
                <a:gd name="T21" fmla="*/ 6 h 24"/>
                <a:gd name="T22" fmla="*/ 6 w 24"/>
                <a:gd name="T23" fmla="*/ 6 h 24"/>
                <a:gd name="T24" fmla="*/ 12 w 24"/>
                <a:gd name="T25" fmla="*/ 6 h 24"/>
                <a:gd name="T26" fmla="*/ 18 w 24"/>
                <a:gd name="T27" fmla="*/ 12 h 24"/>
                <a:gd name="T28" fmla="*/ 18 w 24"/>
                <a:gd name="T29" fmla="*/ 18 h 24"/>
                <a:gd name="T30" fmla="*/ 24 w 24"/>
                <a:gd name="T31" fmla="*/ 18 h 24"/>
                <a:gd name="T32" fmla="*/ 24 w 24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24" y="24"/>
                  </a:moveTo>
                  <a:lnTo>
                    <a:pt x="18" y="18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53" name="Freeform 154"/>
            <p:cNvSpPr>
              <a:spLocks/>
            </p:cNvSpPr>
            <p:nvPr/>
          </p:nvSpPr>
          <p:spPr bwMode="auto">
            <a:xfrm>
              <a:off x="4445" y="2091"/>
              <a:ext cx="6" cy="30"/>
            </a:xfrm>
            <a:custGeom>
              <a:avLst/>
              <a:gdLst>
                <a:gd name="T0" fmla="*/ 0 w 6"/>
                <a:gd name="T1" fmla="*/ 30 h 30"/>
                <a:gd name="T2" fmla="*/ 0 w 6"/>
                <a:gd name="T3" fmla="*/ 24 h 30"/>
                <a:gd name="T4" fmla="*/ 0 w 6"/>
                <a:gd name="T5" fmla="*/ 12 h 30"/>
                <a:gd name="T6" fmla="*/ 0 w 6"/>
                <a:gd name="T7" fmla="*/ 0 h 30"/>
                <a:gd name="T8" fmla="*/ 6 w 6"/>
                <a:gd name="T9" fmla="*/ 0 h 30"/>
                <a:gd name="T10" fmla="*/ 6 w 6"/>
                <a:gd name="T11" fmla="*/ 0 h 30"/>
                <a:gd name="T12" fmla="*/ 6 w 6"/>
                <a:gd name="T13" fmla="*/ 12 h 30"/>
                <a:gd name="T14" fmla="*/ 6 w 6"/>
                <a:gd name="T15" fmla="*/ 24 h 30"/>
                <a:gd name="T16" fmla="*/ 0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0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6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54" name="Freeform 155"/>
            <p:cNvSpPr>
              <a:spLocks/>
            </p:cNvSpPr>
            <p:nvPr/>
          </p:nvSpPr>
          <p:spPr bwMode="auto">
            <a:xfrm>
              <a:off x="4457" y="2097"/>
              <a:ext cx="12" cy="30"/>
            </a:xfrm>
            <a:custGeom>
              <a:avLst/>
              <a:gdLst>
                <a:gd name="T0" fmla="*/ 0 w 12"/>
                <a:gd name="T1" fmla="*/ 30 h 30"/>
                <a:gd name="T2" fmla="*/ 0 w 12"/>
                <a:gd name="T3" fmla="*/ 24 h 30"/>
                <a:gd name="T4" fmla="*/ 0 w 12"/>
                <a:gd name="T5" fmla="*/ 12 h 30"/>
                <a:gd name="T6" fmla="*/ 6 w 12"/>
                <a:gd name="T7" fmla="*/ 0 h 30"/>
                <a:gd name="T8" fmla="*/ 6 w 12"/>
                <a:gd name="T9" fmla="*/ 0 h 30"/>
                <a:gd name="T10" fmla="*/ 12 w 12"/>
                <a:gd name="T11" fmla="*/ 0 h 30"/>
                <a:gd name="T12" fmla="*/ 6 w 12"/>
                <a:gd name="T13" fmla="*/ 12 h 30"/>
                <a:gd name="T14" fmla="*/ 0 w 12"/>
                <a:gd name="T15" fmla="*/ 24 h 30"/>
                <a:gd name="T16" fmla="*/ 0 w 12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0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0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55" name="Freeform 156"/>
            <p:cNvSpPr>
              <a:spLocks/>
            </p:cNvSpPr>
            <p:nvPr/>
          </p:nvSpPr>
          <p:spPr bwMode="auto">
            <a:xfrm>
              <a:off x="4427" y="2079"/>
              <a:ext cx="6" cy="30"/>
            </a:xfrm>
            <a:custGeom>
              <a:avLst/>
              <a:gdLst>
                <a:gd name="T0" fmla="*/ 6 w 6"/>
                <a:gd name="T1" fmla="*/ 30 h 30"/>
                <a:gd name="T2" fmla="*/ 6 w 6"/>
                <a:gd name="T3" fmla="*/ 30 h 30"/>
                <a:gd name="T4" fmla="*/ 0 w 6"/>
                <a:gd name="T5" fmla="*/ 18 h 30"/>
                <a:gd name="T6" fmla="*/ 0 w 6"/>
                <a:gd name="T7" fmla="*/ 6 h 30"/>
                <a:gd name="T8" fmla="*/ 6 w 6"/>
                <a:gd name="T9" fmla="*/ 0 h 30"/>
                <a:gd name="T10" fmla="*/ 6 w 6"/>
                <a:gd name="T11" fmla="*/ 6 h 30"/>
                <a:gd name="T12" fmla="*/ 6 w 6"/>
                <a:gd name="T13" fmla="*/ 12 h 30"/>
                <a:gd name="T14" fmla="*/ 6 w 6"/>
                <a:gd name="T15" fmla="*/ 24 h 30"/>
                <a:gd name="T16" fmla="*/ 6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6" y="30"/>
                  </a:moveTo>
                  <a:lnTo>
                    <a:pt x="6" y="30"/>
                  </a:lnTo>
                  <a:lnTo>
                    <a:pt x="0" y="18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6" y="24"/>
                  </a:lnTo>
                  <a:lnTo>
                    <a:pt x="6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56" name="Freeform 157"/>
            <p:cNvSpPr>
              <a:spLocks/>
            </p:cNvSpPr>
            <p:nvPr/>
          </p:nvSpPr>
          <p:spPr bwMode="auto">
            <a:xfrm>
              <a:off x="4409" y="2073"/>
              <a:ext cx="12" cy="36"/>
            </a:xfrm>
            <a:custGeom>
              <a:avLst/>
              <a:gdLst>
                <a:gd name="T0" fmla="*/ 12 w 12"/>
                <a:gd name="T1" fmla="*/ 36 h 36"/>
                <a:gd name="T2" fmla="*/ 6 w 12"/>
                <a:gd name="T3" fmla="*/ 24 h 36"/>
                <a:gd name="T4" fmla="*/ 0 w 12"/>
                <a:gd name="T5" fmla="*/ 12 h 36"/>
                <a:gd name="T6" fmla="*/ 0 w 12"/>
                <a:gd name="T7" fmla="*/ 6 h 36"/>
                <a:gd name="T8" fmla="*/ 0 w 12"/>
                <a:gd name="T9" fmla="*/ 0 h 36"/>
                <a:gd name="T10" fmla="*/ 6 w 12"/>
                <a:gd name="T11" fmla="*/ 0 h 36"/>
                <a:gd name="T12" fmla="*/ 12 w 12"/>
                <a:gd name="T13" fmla="*/ 12 h 36"/>
                <a:gd name="T14" fmla="*/ 12 w 12"/>
                <a:gd name="T15" fmla="*/ 24 h 36"/>
                <a:gd name="T16" fmla="*/ 12 w 12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6"/>
                <a:gd name="T29" fmla="*/ 12 w 1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6">
                  <a:moveTo>
                    <a:pt x="12" y="36"/>
                  </a:moveTo>
                  <a:lnTo>
                    <a:pt x="6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12"/>
                  </a:lnTo>
                  <a:lnTo>
                    <a:pt x="12" y="24"/>
                  </a:lnTo>
                  <a:lnTo>
                    <a:pt x="12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57" name="Freeform 158"/>
            <p:cNvSpPr>
              <a:spLocks/>
            </p:cNvSpPr>
            <p:nvPr/>
          </p:nvSpPr>
          <p:spPr bwMode="auto">
            <a:xfrm>
              <a:off x="4391" y="2061"/>
              <a:ext cx="12" cy="42"/>
            </a:xfrm>
            <a:custGeom>
              <a:avLst/>
              <a:gdLst>
                <a:gd name="T0" fmla="*/ 12 w 12"/>
                <a:gd name="T1" fmla="*/ 42 h 42"/>
                <a:gd name="T2" fmla="*/ 12 w 12"/>
                <a:gd name="T3" fmla="*/ 36 h 42"/>
                <a:gd name="T4" fmla="*/ 6 w 12"/>
                <a:gd name="T5" fmla="*/ 30 h 42"/>
                <a:gd name="T6" fmla="*/ 6 w 12"/>
                <a:gd name="T7" fmla="*/ 24 h 42"/>
                <a:gd name="T8" fmla="*/ 0 w 12"/>
                <a:gd name="T9" fmla="*/ 18 h 42"/>
                <a:gd name="T10" fmla="*/ 0 w 12"/>
                <a:gd name="T11" fmla="*/ 12 h 42"/>
                <a:gd name="T12" fmla="*/ 0 w 12"/>
                <a:gd name="T13" fmla="*/ 6 h 42"/>
                <a:gd name="T14" fmla="*/ 0 w 12"/>
                <a:gd name="T15" fmla="*/ 0 h 42"/>
                <a:gd name="T16" fmla="*/ 0 w 12"/>
                <a:gd name="T17" fmla="*/ 0 h 42"/>
                <a:gd name="T18" fmla="*/ 6 w 12"/>
                <a:gd name="T19" fmla="*/ 6 h 42"/>
                <a:gd name="T20" fmla="*/ 12 w 12"/>
                <a:gd name="T21" fmla="*/ 18 h 42"/>
                <a:gd name="T22" fmla="*/ 12 w 12"/>
                <a:gd name="T23" fmla="*/ 30 h 42"/>
                <a:gd name="T24" fmla="*/ 12 w 12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42"/>
                <a:gd name="T41" fmla="*/ 12 w 12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42">
                  <a:moveTo>
                    <a:pt x="12" y="42"/>
                  </a:moveTo>
                  <a:lnTo>
                    <a:pt x="12" y="36"/>
                  </a:lnTo>
                  <a:lnTo>
                    <a:pt x="6" y="30"/>
                  </a:lnTo>
                  <a:lnTo>
                    <a:pt x="6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8"/>
                  </a:lnTo>
                  <a:lnTo>
                    <a:pt x="12" y="30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58" name="Freeform 159"/>
            <p:cNvSpPr>
              <a:spLocks/>
            </p:cNvSpPr>
            <p:nvPr/>
          </p:nvSpPr>
          <p:spPr bwMode="auto">
            <a:xfrm>
              <a:off x="4349" y="2061"/>
              <a:ext cx="24" cy="42"/>
            </a:xfrm>
            <a:custGeom>
              <a:avLst/>
              <a:gdLst>
                <a:gd name="T0" fmla="*/ 24 w 24"/>
                <a:gd name="T1" fmla="*/ 42 h 42"/>
                <a:gd name="T2" fmla="*/ 18 w 24"/>
                <a:gd name="T3" fmla="*/ 36 h 42"/>
                <a:gd name="T4" fmla="*/ 18 w 24"/>
                <a:gd name="T5" fmla="*/ 30 h 42"/>
                <a:gd name="T6" fmla="*/ 12 w 24"/>
                <a:gd name="T7" fmla="*/ 24 h 42"/>
                <a:gd name="T8" fmla="*/ 6 w 24"/>
                <a:gd name="T9" fmla="*/ 18 h 42"/>
                <a:gd name="T10" fmla="*/ 6 w 24"/>
                <a:gd name="T11" fmla="*/ 12 h 42"/>
                <a:gd name="T12" fmla="*/ 0 w 24"/>
                <a:gd name="T13" fmla="*/ 6 h 42"/>
                <a:gd name="T14" fmla="*/ 0 w 24"/>
                <a:gd name="T15" fmla="*/ 0 h 42"/>
                <a:gd name="T16" fmla="*/ 0 w 24"/>
                <a:gd name="T17" fmla="*/ 0 h 42"/>
                <a:gd name="T18" fmla="*/ 6 w 24"/>
                <a:gd name="T19" fmla="*/ 0 h 42"/>
                <a:gd name="T20" fmla="*/ 6 w 24"/>
                <a:gd name="T21" fmla="*/ 6 h 42"/>
                <a:gd name="T22" fmla="*/ 12 w 24"/>
                <a:gd name="T23" fmla="*/ 12 h 42"/>
                <a:gd name="T24" fmla="*/ 12 w 24"/>
                <a:gd name="T25" fmla="*/ 18 h 42"/>
                <a:gd name="T26" fmla="*/ 18 w 24"/>
                <a:gd name="T27" fmla="*/ 24 h 42"/>
                <a:gd name="T28" fmla="*/ 18 w 24"/>
                <a:gd name="T29" fmla="*/ 30 h 42"/>
                <a:gd name="T30" fmla="*/ 24 w 24"/>
                <a:gd name="T31" fmla="*/ 36 h 42"/>
                <a:gd name="T32" fmla="*/ 24 w 24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2"/>
                <a:gd name="T53" fmla="*/ 24 w 24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2">
                  <a:moveTo>
                    <a:pt x="24" y="42"/>
                  </a:moveTo>
                  <a:lnTo>
                    <a:pt x="18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8" y="24"/>
                  </a:lnTo>
                  <a:lnTo>
                    <a:pt x="18" y="30"/>
                  </a:lnTo>
                  <a:lnTo>
                    <a:pt x="24" y="36"/>
                  </a:lnTo>
                  <a:lnTo>
                    <a:pt x="24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59" name="Freeform 160"/>
            <p:cNvSpPr>
              <a:spLocks/>
            </p:cNvSpPr>
            <p:nvPr/>
          </p:nvSpPr>
          <p:spPr bwMode="auto">
            <a:xfrm>
              <a:off x="4313" y="2067"/>
              <a:ext cx="24" cy="36"/>
            </a:xfrm>
            <a:custGeom>
              <a:avLst/>
              <a:gdLst>
                <a:gd name="T0" fmla="*/ 24 w 24"/>
                <a:gd name="T1" fmla="*/ 36 h 36"/>
                <a:gd name="T2" fmla="*/ 24 w 24"/>
                <a:gd name="T3" fmla="*/ 36 h 36"/>
                <a:gd name="T4" fmla="*/ 18 w 24"/>
                <a:gd name="T5" fmla="*/ 30 h 36"/>
                <a:gd name="T6" fmla="*/ 12 w 24"/>
                <a:gd name="T7" fmla="*/ 24 h 36"/>
                <a:gd name="T8" fmla="*/ 6 w 24"/>
                <a:gd name="T9" fmla="*/ 18 h 36"/>
                <a:gd name="T10" fmla="*/ 6 w 24"/>
                <a:gd name="T11" fmla="*/ 12 h 36"/>
                <a:gd name="T12" fmla="*/ 0 w 24"/>
                <a:gd name="T13" fmla="*/ 6 h 36"/>
                <a:gd name="T14" fmla="*/ 0 w 24"/>
                <a:gd name="T15" fmla="*/ 0 h 36"/>
                <a:gd name="T16" fmla="*/ 0 w 24"/>
                <a:gd name="T17" fmla="*/ 0 h 36"/>
                <a:gd name="T18" fmla="*/ 6 w 24"/>
                <a:gd name="T19" fmla="*/ 0 h 36"/>
                <a:gd name="T20" fmla="*/ 6 w 24"/>
                <a:gd name="T21" fmla="*/ 6 h 36"/>
                <a:gd name="T22" fmla="*/ 12 w 24"/>
                <a:gd name="T23" fmla="*/ 12 h 36"/>
                <a:gd name="T24" fmla="*/ 12 w 24"/>
                <a:gd name="T25" fmla="*/ 18 h 36"/>
                <a:gd name="T26" fmla="*/ 18 w 24"/>
                <a:gd name="T27" fmla="*/ 24 h 36"/>
                <a:gd name="T28" fmla="*/ 24 w 24"/>
                <a:gd name="T29" fmla="*/ 30 h 36"/>
                <a:gd name="T30" fmla="*/ 24 w 24"/>
                <a:gd name="T31" fmla="*/ 36 h 36"/>
                <a:gd name="T32" fmla="*/ 24 w 24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6"/>
                <a:gd name="T53" fmla="*/ 24 w 2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6">
                  <a:moveTo>
                    <a:pt x="24" y="36"/>
                  </a:moveTo>
                  <a:lnTo>
                    <a:pt x="24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24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60" name="Freeform 161"/>
            <p:cNvSpPr>
              <a:spLocks/>
            </p:cNvSpPr>
            <p:nvPr/>
          </p:nvSpPr>
          <p:spPr bwMode="auto">
            <a:xfrm>
              <a:off x="4367" y="2067"/>
              <a:ext cx="24" cy="36"/>
            </a:xfrm>
            <a:custGeom>
              <a:avLst/>
              <a:gdLst>
                <a:gd name="T0" fmla="*/ 24 w 24"/>
                <a:gd name="T1" fmla="*/ 36 h 36"/>
                <a:gd name="T2" fmla="*/ 18 w 24"/>
                <a:gd name="T3" fmla="*/ 30 h 36"/>
                <a:gd name="T4" fmla="*/ 12 w 24"/>
                <a:gd name="T5" fmla="*/ 24 h 36"/>
                <a:gd name="T6" fmla="*/ 12 w 24"/>
                <a:gd name="T7" fmla="*/ 18 h 36"/>
                <a:gd name="T8" fmla="*/ 6 w 24"/>
                <a:gd name="T9" fmla="*/ 12 h 36"/>
                <a:gd name="T10" fmla="*/ 0 w 24"/>
                <a:gd name="T11" fmla="*/ 6 h 36"/>
                <a:gd name="T12" fmla="*/ 0 w 24"/>
                <a:gd name="T13" fmla="*/ 0 h 36"/>
                <a:gd name="T14" fmla="*/ 0 w 24"/>
                <a:gd name="T15" fmla="*/ 0 h 36"/>
                <a:gd name="T16" fmla="*/ 0 w 24"/>
                <a:gd name="T17" fmla="*/ 0 h 36"/>
                <a:gd name="T18" fmla="*/ 6 w 24"/>
                <a:gd name="T19" fmla="*/ 0 h 36"/>
                <a:gd name="T20" fmla="*/ 6 w 24"/>
                <a:gd name="T21" fmla="*/ 0 h 36"/>
                <a:gd name="T22" fmla="*/ 12 w 24"/>
                <a:gd name="T23" fmla="*/ 6 h 36"/>
                <a:gd name="T24" fmla="*/ 12 w 24"/>
                <a:gd name="T25" fmla="*/ 12 h 36"/>
                <a:gd name="T26" fmla="*/ 18 w 24"/>
                <a:gd name="T27" fmla="*/ 18 h 36"/>
                <a:gd name="T28" fmla="*/ 18 w 24"/>
                <a:gd name="T29" fmla="*/ 24 h 36"/>
                <a:gd name="T30" fmla="*/ 18 w 24"/>
                <a:gd name="T31" fmla="*/ 30 h 36"/>
                <a:gd name="T32" fmla="*/ 24 w 24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6"/>
                <a:gd name="T53" fmla="*/ 24 w 2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6">
                  <a:moveTo>
                    <a:pt x="24" y="36"/>
                  </a:moveTo>
                  <a:lnTo>
                    <a:pt x="18" y="30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18" y="30"/>
                  </a:lnTo>
                  <a:lnTo>
                    <a:pt x="24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61" name="Freeform 162"/>
            <p:cNvSpPr>
              <a:spLocks/>
            </p:cNvSpPr>
            <p:nvPr/>
          </p:nvSpPr>
          <p:spPr bwMode="auto">
            <a:xfrm>
              <a:off x="4355" y="2097"/>
              <a:ext cx="30" cy="54"/>
            </a:xfrm>
            <a:custGeom>
              <a:avLst/>
              <a:gdLst>
                <a:gd name="T0" fmla="*/ 0 w 30"/>
                <a:gd name="T1" fmla="*/ 54 h 54"/>
                <a:gd name="T2" fmla="*/ 0 w 30"/>
                <a:gd name="T3" fmla="*/ 48 h 54"/>
                <a:gd name="T4" fmla="*/ 0 w 30"/>
                <a:gd name="T5" fmla="*/ 42 h 54"/>
                <a:gd name="T6" fmla="*/ 6 w 30"/>
                <a:gd name="T7" fmla="*/ 36 h 54"/>
                <a:gd name="T8" fmla="*/ 6 w 30"/>
                <a:gd name="T9" fmla="*/ 30 h 54"/>
                <a:gd name="T10" fmla="*/ 12 w 30"/>
                <a:gd name="T11" fmla="*/ 18 h 54"/>
                <a:gd name="T12" fmla="*/ 18 w 30"/>
                <a:gd name="T13" fmla="*/ 12 h 54"/>
                <a:gd name="T14" fmla="*/ 24 w 30"/>
                <a:gd name="T15" fmla="*/ 6 h 54"/>
                <a:gd name="T16" fmla="*/ 30 w 30"/>
                <a:gd name="T17" fmla="*/ 0 h 54"/>
                <a:gd name="T18" fmla="*/ 30 w 30"/>
                <a:gd name="T19" fmla="*/ 6 h 54"/>
                <a:gd name="T20" fmla="*/ 24 w 30"/>
                <a:gd name="T21" fmla="*/ 12 h 54"/>
                <a:gd name="T22" fmla="*/ 24 w 30"/>
                <a:gd name="T23" fmla="*/ 18 h 54"/>
                <a:gd name="T24" fmla="*/ 18 w 30"/>
                <a:gd name="T25" fmla="*/ 30 h 54"/>
                <a:gd name="T26" fmla="*/ 12 w 30"/>
                <a:gd name="T27" fmla="*/ 36 h 54"/>
                <a:gd name="T28" fmla="*/ 6 w 30"/>
                <a:gd name="T29" fmla="*/ 48 h 54"/>
                <a:gd name="T30" fmla="*/ 0 w 30"/>
                <a:gd name="T31" fmla="*/ 54 h 54"/>
                <a:gd name="T32" fmla="*/ 0 w 30"/>
                <a:gd name="T33" fmla="*/ 54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54"/>
                <a:gd name="T53" fmla="*/ 30 w 30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54">
                  <a:moveTo>
                    <a:pt x="0" y="54"/>
                  </a:moveTo>
                  <a:lnTo>
                    <a:pt x="0" y="48"/>
                  </a:lnTo>
                  <a:lnTo>
                    <a:pt x="0" y="42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24" y="18"/>
                  </a:lnTo>
                  <a:lnTo>
                    <a:pt x="18" y="30"/>
                  </a:lnTo>
                  <a:lnTo>
                    <a:pt x="12" y="36"/>
                  </a:lnTo>
                  <a:lnTo>
                    <a:pt x="6" y="48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62" name="Freeform 163"/>
            <p:cNvSpPr>
              <a:spLocks/>
            </p:cNvSpPr>
            <p:nvPr/>
          </p:nvSpPr>
          <p:spPr bwMode="auto">
            <a:xfrm>
              <a:off x="4331" y="2097"/>
              <a:ext cx="30" cy="42"/>
            </a:xfrm>
            <a:custGeom>
              <a:avLst/>
              <a:gdLst>
                <a:gd name="T0" fmla="*/ 0 w 30"/>
                <a:gd name="T1" fmla="*/ 42 h 42"/>
                <a:gd name="T2" fmla="*/ 0 w 30"/>
                <a:gd name="T3" fmla="*/ 42 h 42"/>
                <a:gd name="T4" fmla="*/ 0 w 30"/>
                <a:gd name="T5" fmla="*/ 36 h 42"/>
                <a:gd name="T6" fmla="*/ 6 w 30"/>
                <a:gd name="T7" fmla="*/ 30 h 42"/>
                <a:gd name="T8" fmla="*/ 6 w 30"/>
                <a:gd name="T9" fmla="*/ 24 h 42"/>
                <a:gd name="T10" fmla="*/ 12 w 30"/>
                <a:gd name="T11" fmla="*/ 18 h 42"/>
                <a:gd name="T12" fmla="*/ 18 w 30"/>
                <a:gd name="T13" fmla="*/ 12 h 42"/>
                <a:gd name="T14" fmla="*/ 24 w 30"/>
                <a:gd name="T15" fmla="*/ 6 h 42"/>
                <a:gd name="T16" fmla="*/ 30 w 30"/>
                <a:gd name="T17" fmla="*/ 0 h 42"/>
                <a:gd name="T18" fmla="*/ 24 w 30"/>
                <a:gd name="T19" fmla="*/ 6 h 42"/>
                <a:gd name="T20" fmla="*/ 18 w 30"/>
                <a:gd name="T21" fmla="*/ 12 h 42"/>
                <a:gd name="T22" fmla="*/ 18 w 30"/>
                <a:gd name="T23" fmla="*/ 18 h 42"/>
                <a:gd name="T24" fmla="*/ 12 w 30"/>
                <a:gd name="T25" fmla="*/ 30 h 42"/>
                <a:gd name="T26" fmla="*/ 6 w 30"/>
                <a:gd name="T27" fmla="*/ 36 h 42"/>
                <a:gd name="T28" fmla="*/ 6 w 30"/>
                <a:gd name="T29" fmla="*/ 42 h 42"/>
                <a:gd name="T30" fmla="*/ 0 w 30"/>
                <a:gd name="T31" fmla="*/ 42 h 42"/>
                <a:gd name="T32" fmla="*/ 0 w 30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42"/>
                <a:gd name="T53" fmla="*/ 30 w 30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42">
                  <a:moveTo>
                    <a:pt x="0" y="42"/>
                  </a:moveTo>
                  <a:lnTo>
                    <a:pt x="0" y="42"/>
                  </a:lnTo>
                  <a:lnTo>
                    <a:pt x="0" y="36"/>
                  </a:lnTo>
                  <a:lnTo>
                    <a:pt x="6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30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63" name="Freeform 164"/>
            <p:cNvSpPr>
              <a:spLocks/>
            </p:cNvSpPr>
            <p:nvPr/>
          </p:nvSpPr>
          <p:spPr bwMode="auto">
            <a:xfrm>
              <a:off x="4331" y="2061"/>
              <a:ext cx="24" cy="42"/>
            </a:xfrm>
            <a:custGeom>
              <a:avLst/>
              <a:gdLst>
                <a:gd name="T0" fmla="*/ 24 w 24"/>
                <a:gd name="T1" fmla="*/ 42 h 42"/>
                <a:gd name="T2" fmla="*/ 24 w 24"/>
                <a:gd name="T3" fmla="*/ 36 h 42"/>
                <a:gd name="T4" fmla="*/ 18 w 24"/>
                <a:gd name="T5" fmla="*/ 36 h 42"/>
                <a:gd name="T6" fmla="*/ 12 w 24"/>
                <a:gd name="T7" fmla="*/ 30 h 42"/>
                <a:gd name="T8" fmla="*/ 6 w 24"/>
                <a:gd name="T9" fmla="*/ 18 h 42"/>
                <a:gd name="T10" fmla="*/ 6 w 24"/>
                <a:gd name="T11" fmla="*/ 12 h 42"/>
                <a:gd name="T12" fmla="*/ 0 w 24"/>
                <a:gd name="T13" fmla="*/ 6 h 42"/>
                <a:gd name="T14" fmla="*/ 0 w 24"/>
                <a:gd name="T15" fmla="*/ 6 h 42"/>
                <a:gd name="T16" fmla="*/ 0 w 24"/>
                <a:gd name="T17" fmla="*/ 0 h 42"/>
                <a:gd name="T18" fmla="*/ 6 w 24"/>
                <a:gd name="T19" fmla="*/ 0 h 42"/>
                <a:gd name="T20" fmla="*/ 6 w 24"/>
                <a:gd name="T21" fmla="*/ 6 h 42"/>
                <a:gd name="T22" fmla="*/ 12 w 24"/>
                <a:gd name="T23" fmla="*/ 12 h 42"/>
                <a:gd name="T24" fmla="*/ 12 w 24"/>
                <a:gd name="T25" fmla="*/ 18 h 42"/>
                <a:gd name="T26" fmla="*/ 18 w 24"/>
                <a:gd name="T27" fmla="*/ 30 h 42"/>
                <a:gd name="T28" fmla="*/ 18 w 24"/>
                <a:gd name="T29" fmla="*/ 36 h 42"/>
                <a:gd name="T30" fmla="*/ 24 w 24"/>
                <a:gd name="T31" fmla="*/ 36 h 42"/>
                <a:gd name="T32" fmla="*/ 24 w 24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2"/>
                <a:gd name="T53" fmla="*/ 24 w 24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2">
                  <a:moveTo>
                    <a:pt x="24" y="42"/>
                  </a:moveTo>
                  <a:lnTo>
                    <a:pt x="24" y="36"/>
                  </a:lnTo>
                  <a:lnTo>
                    <a:pt x="18" y="36"/>
                  </a:lnTo>
                  <a:lnTo>
                    <a:pt x="12" y="30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24" y="36"/>
                  </a:lnTo>
                  <a:lnTo>
                    <a:pt x="24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64" name="Freeform 165"/>
            <p:cNvSpPr>
              <a:spLocks/>
            </p:cNvSpPr>
            <p:nvPr/>
          </p:nvSpPr>
          <p:spPr bwMode="auto">
            <a:xfrm>
              <a:off x="4194" y="2157"/>
              <a:ext cx="131" cy="29"/>
            </a:xfrm>
            <a:custGeom>
              <a:avLst/>
              <a:gdLst>
                <a:gd name="T0" fmla="*/ 131 w 131"/>
                <a:gd name="T1" fmla="*/ 23 h 29"/>
                <a:gd name="T2" fmla="*/ 131 w 131"/>
                <a:gd name="T3" fmla="*/ 29 h 29"/>
                <a:gd name="T4" fmla="*/ 131 w 131"/>
                <a:gd name="T5" fmla="*/ 29 h 29"/>
                <a:gd name="T6" fmla="*/ 131 w 131"/>
                <a:gd name="T7" fmla="*/ 29 h 29"/>
                <a:gd name="T8" fmla="*/ 125 w 131"/>
                <a:gd name="T9" fmla="*/ 29 h 29"/>
                <a:gd name="T10" fmla="*/ 119 w 131"/>
                <a:gd name="T11" fmla="*/ 23 h 29"/>
                <a:gd name="T12" fmla="*/ 113 w 131"/>
                <a:gd name="T13" fmla="*/ 17 h 29"/>
                <a:gd name="T14" fmla="*/ 101 w 131"/>
                <a:gd name="T15" fmla="*/ 11 h 29"/>
                <a:gd name="T16" fmla="*/ 95 w 131"/>
                <a:gd name="T17" fmla="*/ 5 h 29"/>
                <a:gd name="T18" fmla="*/ 84 w 131"/>
                <a:gd name="T19" fmla="*/ 5 h 29"/>
                <a:gd name="T20" fmla="*/ 78 w 131"/>
                <a:gd name="T21" fmla="*/ 5 h 29"/>
                <a:gd name="T22" fmla="*/ 66 w 131"/>
                <a:gd name="T23" fmla="*/ 5 h 29"/>
                <a:gd name="T24" fmla="*/ 60 w 131"/>
                <a:gd name="T25" fmla="*/ 5 h 29"/>
                <a:gd name="T26" fmla="*/ 54 w 131"/>
                <a:gd name="T27" fmla="*/ 5 h 29"/>
                <a:gd name="T28" fmla="*/ 42 w 131"/>
                <a:gd name="T29" fmla="*/ 5 h 29"/>
                <a:gd name="T30" fmla="*/ 36 w 131"/>
                <a:gd name="T31" fmla="*/ 5 h 29"/>
                <a:gd name="T32" fmla="*/ 24 w 131"/>
                <a:gd name="T33" fmla="*/ 5 h 29"/>
                <a:gd name="T34" fmla="*/ 18 w 131"/>
                <a:gd name="T35" fmla="*/ 5 h 29"/>
                <a:gd name="T36" fmla="*/ 12 w 131"/>
                <a:gd name="T37" fmla="*/ 11 h 29"/>
                <a:gd name="T38" fmla="*/ 6 w 131"/>
                <a:gd name="T39" fmla="*/ 11 h 29"/>
                <a:gd name="T40" fmla="*/ 0 w 131"/>
                <a:gd name="T41" fmla="*/ 11 h 29"/>
                <a:gd name="T42" fmla="*/ 6 w 131"/>
                <a:gd name="T43" fmla="*/ 11 h 29"/>
                <a:gd name="T44" fmla="*/ 6 w 131"/>
                <a:gd name="T45" fmla="*/ 5 h 29"/>
                <a:gd name="T46" fmla="*/ 12 w 131"/>
                <a:gd name="T47" fmla="*/ 5 h 29"/>
                <a:gd name="T48" fmla="*/ 24 w 131"/>
                <a:gd name="T49" fmla="*/ 0 h 29"/>
                <a:gd name="T50" fmla="*/ 30 w 131"/>
                <a:gd name="T51" fmla="*/ 0 h 29"/>
                <a:gd name="T52" fmla="*/ 42 w 131"/>
                <a:gd name="T53" fmla="*/ 0 h 29"/>
                <a:gd name="T54" fmla="*/ 54 w 131"/>
                <a:gd name="T55" fmla="*/ 0 h 29"/>
                <a:gd name="T56" fmla="*/ 60 w 131"/>
                <a:gd name="T57" fmla="*/ 0 h 29"/>
                <a:gd name="T58" fmla="*/ 72 w 131"/>
                <a:gd name="T59" fmla="*/ 0 h 29"/>
                <a:gd name="T60" fmla="*/ 84 w 131"/>
                <a:gd name="T61" fmla="*/ 0 h 29"/>
                <a:gd name="T62" fmla="*/ 95 w 131"/>
                <a:gd name="T63" fmla="*/ 0 h 29"/>
                <a:gd name="T64" fmla="*/ 101 w 131"/>
                <a:gd name="T65" fmla="*/ 5 h 29"/>
                <a:gd name="T66" fmla="*/ 113 w 131"/>
                <a:gd name="T67" fmla="*/ 5 h 29"/>
                <a:gd name="T68" fmla="*/ 119 w 131"/>
                <a:gd name="T69" fmla="*/ 11 h 29"/>
                <a:gd name="T70" fmla="*/ 125 w 131"/>
                <a:gd name="T71" fmla="*/ 17 h 29"/>
                <a:gd name="T72" fmla="*/ 131 w 131"/>
                <a:gd name="T73" fmla="*/ 23 h 2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31"/>
                <a:gd name="T112" fmla="*/ 0 h 29"/>
                <a:gd name="T113" fmla="*/ 131 w 131"/>
                <a:gd name="T114" fmla="*/ 29 h 2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31" h="29">
                  <a:moveTo>
                    <a:pt x="131" y="23"/>
                  </a:moveTo>
                  <a:lnTo>
                    <a:pt x="131" y="29"/>
                  </a:lnTo>
                  <a:lnTo>
                    <a:pt x="125" y="29"/>
                  </a:lnTo>
                  <a:lnTo>
                    <a:pt x="119" y="23"/>
                  </a:lnTo>
                  <a:lnTo>
                    <a:pt x="113" y="17"/>
                  </a:lnTo>
                  <a:lnTo>
                    <a:pt x="101" y="11"/>
                  </a:lnTo>
                  <a:lnTo>
                    <a:pt x="95" y="5"/>
                  </a:lnTo>
                  <a:lnTo>
                    <a:pt x="84" y="5"/>
                  </a:lnTo>
                  <a:lnTo>
                    <a:pt x="78" y="5"/>
                  </a:lnTo>
                  <a:lnTo>
                    <a:pt x="66" y="5"/>
                  </a:lnTo>
                  <a:lnTo>
                    <a:pt x="60" y="5"/>
                  </a:lnTo>
                  <a:lnTo>
                    <a:pt x="54" y="5"/>
                  </a:lnTo>
                  <a:lnTo>
                    <a:pt x="42" y="5"/>
                  </a:lnTo>
                  <a:lnTo>
                    <a:pt x="36" y="5"/>
                  </a:lnTo>
                  <a:lnTo>
                    <a:pt x="24" y="5"/>
                  </a:lnTo>
                  <a:lnTo>
                    <a:pt x="18" y="5"/>
                  </a:lnTo>
                  <a:lnTo>
                    <a:pt x="12" y="11"/>
                  </a:lnTo>
                  <a:lnTo>
                    <a:pt x="6" y="11"/>
                  </a:lnTo>
                  <a:lnTo>
                    <a:pt x="0" y="11"/>
                  </a:lnTo>
                  <a:lnTo>
                    <a:pt x="6" y="11"/>
                  </a:lnTo>
                  <a:lnTo>
                    <a:pt x="6" y="5"/>
                  </a:lnTo>
                  <a:lnTo>
                    <a:pt x="12" y="5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72" y="0"/>
                  </a:lnTo>
                  <a:lnTo>
                    <a:pt x="84" y="0"/>
                  </a:lnTo>
                  <a:lnTo>
                    <a:pt x="95" y="0"/>
                  </a:lnTo>
                  <a:lnTo>
                    <a:pt x="101" y="5"/>
                  </a:lnTo>
                  <a:lnTo>
                    <a:pt x="113" y="5"/>
                  </a:lnTo>
                  <a:lnTo>
                    <a:pt x="119" y="11"/>
                  </a:lnTo>
                  <a:lnTo>
                    <a:pt x="125" y="17"/>
                  </a:lnTo>
                  <a:lnTo>
                    <a:pt x="131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65" name="Freeform 166"/>
            <p:cNvSpPr>
              <a:spLocks/>
            </p:cNvSpPr>
            <p:nvPr/>
          </p:nvSpPr>
          <p:spPr bwMode="auto">
            <a:xfrm>
              <a:off x="4194" y="2162"/>
              <a:ext cx="18" cy="30"/>
            </a:xfrm>
            <a:custGeom>
              <a:avLst/>
              <a:gdLst>
                <a:gd name="T0" fmla="*/ 18 w 18"/>
                <a:gd name="T1" fmla="*/ 0 h 30"/>
                <a:gd name="T2" fmla="*/ 12 w 18"/>
                <a:gd name="T3" fmla="*/ 0 h 30"/>
                <a:gd name="T4" fmla="*/ 12 w 18"/>
                <a:gd name="T5" fmla="*/ 6 h 30"/>
                <a:gd name="T6" fmla="*/ 6 w 18"/>
                <a:gd name="T7" fmla="*/ 12 h 30"/>
                <a:gd name="T8" fmla="*/ 6 w 18"/>
                <a:gd name="T9" fmla="*/ 12 h 30"/>
                <a:gd name="T10" fmla="*/ 6 w 18"/>
                <a:gd name="T11" fmla="*/ 18 h 30"/>
                <a:gd name="T12" fmla="*/ 0 w 18"/>
                <a:gd name="T13" fmla="*/ 24 h 30"/>
                <a:gd name="T14" fmla="*/ 0 w 18"/>
                <a:gd name="T15" fmla="*/ 24 h 30"/>
                <a:gd name="T16" fmla="*/ 0 w 18"/>
                <a:gd name="T17" fmla="*/ 30 h 30"/>
                <a:gd name="T18" fmla="*/ 6 w 18"/>
                <a:gd name="T19" fmla="*/ 24 h 30"/>
                <a:gd name="T20" fmla="*/ 12 w 18"/>
                <a:gd name="T21" fmla="*/ 18 h 30"/>
                <a:gd name="T22" fmla="*/ 12 w 18"/>
                <a:gd name="T23" fmla="*/ 6 h 30"/>
                <a:gd name="T24" fmla="*/ 18 w 18"/>
                <a:gd name="T25" fmla="*/ 0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30"/>
                <a:gd name="T41" fmla="*/ 18 w 18"/>
                <a:gd name="T42" fmla="*/ 30 h 3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30">
                  <a:moveTo>
                    <a:pt x="18" y="0"/>
                  </a:moveTo>
                  <a:lnTo>
                    <a:pt x="12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2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66" name="Freeform 167"/>
            <p:cNvSpPr>
              <a:spLocks/>
            </p:cNvSpPr>
            <p:nvPr/>
          </p:nvSpPr>
          <p:spPr bwMode="auto">
            <a:xfrm>
              <a:off x="4206" y="2157"/>
              <a:ext cx="18" cy="35"/>
            </a:xfrm>
            <a:custGeom>
              <a:avLst/>
              <a:gdLst>
                <a:gd name="T0" fmla="*/ 0 w 18"/>
                <a:gd name="T1" fmla="*/ 35 h 35"/>
                <a:gd name="T2" fmla="*/ 0 w 18"/>
                <a:gd name="T3" fmla="*/ 29 h 35"/>
                <a:gd name="T4" fmla="*/ 0 w 18"/>
                <a:gd name="T5" fmla="*/ 29 h 35"/>
                <a:gd name="T6" fmla="*/ 0 w 18"/>
                <a:gd name="T7" fmla="*/ 23 h 35"/>
                <a:gd name="T8" fmla="*/ 0 w 18"/>
                <a:gd name="T9" fmla="*/ 17 h 35"/>
                <a:gd name="T10" fmla="*/ 6 w 18"/>
                <a:gd name="T11" fmla="*/ 17 h 35"/>
                <a:gd name="T12" fmla="*/ 12 w 18"/>
                <a:gd name="T13" fmla="*/ 11 h 35"/>
                <a:gd name="T14" fmla="*/ 12 w 18"/>
                <a:gd name="T15" fmla="*/ 5 h 35"/>
                <a:gd name="T16" fmla="*/ 18 w 18"/>
                <a:gd name="T17" fmla="*/ 0 h 35"/>
                <a:gd name="T18" fmla="*/ 18 w 18"/>
                <a:gd name="T19" fmla="*/ 5 h 35"/>
                <a:gd name="T20" fmla="*/ 12 w 18"/>
                <a:gd name="T21" fmla="*/ 11 h 35"/>
                <a:gd name="T22" fmla="*/ 12 w 18"/>
                <a:gd name="T23" fmla="*/ 17 h 35"/>
                <a:gd name="T24" fmla="*/ 6 w 18"/>
                <a:gd name="T25" fmla="*/ 17 h 35"/>
                <a:gd name="T26" fmla="*/ 6 w 18"/>
                <a:gd name="T27" fmla="*/ 23 h 35"/>
                <a:gd name="T28" fmla="*/ 0 w 18"/>
                <a:gd name="T29" fmla="*/ 29 h 35"/>
                <a:gd name="T30" fmla="*/ 0 w 18"/>
                <a:gd name="T31" fmla="*/ 29 h 35"/>
                <a:gd name="T32" fmla="*/ 0 w 18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5"/>
                <a:gd name="T53" fmla="*/ 18 w 18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5">
                  <a:moveTo>
                    <a:pt x="0" y="35"/>
                  </a:moveTo>
                  <a:lnTo>
                    <a:pt x="0" y="29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6" y="17"/>
                  </a:lnTo>
                  <a:lnTo>
                    <a:pt x="12" y="11"/>
                  </a:lnTo>
                  <a:lnTo>
                    <a:pt x="12" y="5"/>
                  </a:lnTo>
                  <a:lnTo>
                    <a:pt x="18" y="0"/>
                  </a:lnTo>
                  <a:lnTo>
                    <a:pt x="18" y="5"/>
                  </a:lnTo>
                  <a:lnTo>
                    <a:pt x="12" y="11"/>
                  </a:lnTo>
                  <a:lnTo>
                    <a:pt x="12" y="17"/>
                  </a:lnTo>
                  <a:lnTo>
                    <a:pt x="6" y="17"/>
                  </a:lnTo>
                  <a:lnTo>
                    <a:pt x="6" y="23"/>
                  </a:lnTo>
                  <a:lnTo>
                    <a:pt x="0" y="29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67" name="Freeform 168"/>
            <p:cNvSpPr>
              <a:spLocks/>
            </p:cNvSpPr>
            <p:nvPr/>
          </p:nvSpPr>
          <p:spPr bwMode="auto">
            <a:xfrm>
              <a:off x="4224" y="2157"/>
              <a:ext cx="24" cy="41"/>
            </a:xfrm>
            <a:custGeom>
              <a:avLst/>
              <a:gdLst>
                <a:gd name="T0" fmla="*/ 0 w 24"/>
                <a:gd name="T1" fmla="*/ 41 h 41"/>
                <a:gd name="T2" fmla="*/ 0 w 24"/>
                <a:gd name="T3" fmla="*/ 35 h 41"/>
                <a:gd name="T4" fmla="*/ 0 w 24"/>
                <a:gd name="T5" fmla="*/ 35 h 41"/>
                <a:gd name="T6" fmla="*/ 6 w 24"/>
                <a:gd name="T7" fmla="*/ 29 h 41"/>
                <a:gd name="T8" fmla="*/ 6 w 24"/>
                <a:gd name="T9" fmla="*/ 23 h 41"/>
                <a:gd name="T10" fmla="*/ 12 w 24"/>
                <a:gd name="T11" fmla="*/ 11 h 41"/>
                <a:gd name="T12" fmla="*/ 18 w 24"/>
                <a:gd name="T13" fmla="*/ 5 h 41"/>
                <a:gd name="T14" fmla="*/ 24 w 24"/>
                <a:gd name="T15" fmla="*/ 0 h 41"/>
                <a:gd name="T16" fmla="*/ 24 w 24"/>
                <a:gd name="T17" fmla="*/ 0 h 41"/>
                <a:gd name="T18" fmla="*/ 24 w 24"/>
                <a:gd name="T19" fmla="*/ 0 h 41"/>
                <a:gd name="T20" fmla="*/ 24 w 24"/>
                <a:gd name="T21" fmla="*/ 5 h 41"/>
                <a:gd name="T22" fmla="*/ 18 w 24"/>
                <a:gd name="T23" fmla="*/ 11 h 41"/>
                <a:gd name="T24" fmla="*/ 12 w 24"/>
                <a:gd name="T25" fmla="*/ 23 h 41"/>
                <a:gd name="T26" fmla="*/ 12 w 24"/>
                <a:gd name="T27" fmla="*/ 29 h 41"/>
                <a:gd name="T28" fmla="*/ 6 w 24"/>
                <a:gd name="T29" fmla="*/ 35 h 41"/>
                <a:gd name="T30" fmla="*/ 6 w 24"/>
                <a:gd name="T31" fmla="*/ 41 h 41"/>
                <a:gd name="T32" fmla="*/ 0 w 24"/>
                <a:gd name="T33" fmla="*/ 41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1"/>
                <a:gd name="T53" fmla="*/ 24 w 24"/>
                <a:gd name="T54" fmla="*/ 41 h 4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1">
                  <a:moveTo>
                    <a:pt x="0" y="41"/>
                  </a:moveTo>
                  <a:lnTo>
                    <a:pt x="0" y="35"/>
                  </a:lnTo>
                  <a:lnTo>
                    <a:pt x="6" y="29"/>
                  </a:lnTo>
                  <a:lnTo>
                    <a:pt x="6" y="23"/>
                  </a:lnTo>
                  <a:lnTo>
                    <a:pt x="12" y="11"/>
                  </a:lnTo>
                  <a:lnTo>
                    <a:pt x="18" y="5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18" y="11"/>
                  </a:lnTo>
                  <a:lnTo>
                    <a:pt x="12" y="23"/>
                  </a:lnTo>
                  <a:lnTo>
                    <a:pt x="12" y="29"/>
                  </a:lnTo>
                  <a:lnTo>
                    <a:pt x="6" y="35"/>
                  </a:lnTo>
                  <a:lnTo>
                    <a:pt x="6" y="41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68" name="Freeform 169"/>
            <p:cNvSpPr>
              <a:spLocks/>
            </p:cNvSpPr>
            <p:nvPr/>
          </p:nvSpPr>
          <p:spPr bwMode="auto">
            <a:xfrm>
              <a:off x="4248" y="2157"/>
              <a:ext cx="24" cy="47"/>
            </a:xfrm>
            <a:custGeom>
              <a:avLst/>
              <a:gdLst>
                <a:gd name="T0" fmla="*/ 0 w 24"/>
                <a:gd name="T1" fmla="*/ 47 h 47"/>
                <a:gd name="T2" fmla="*/ 0 w 24"/>
                <a:gd name="T3" fmla="*/ 41 h 47"/>
                <a:gd name="T4" fmla="*/ 0 w 24"/>
                <a:gd name="T5" fmla="*/ 35 h 47"/>
                <a:gd name="T6" fmla="*/ 0 w 24"/>
                <a:gd name="T7" fmla="*/ 29 h 47"/>
                <a:gd name="T8" fmla="*/ 6 w 24"/>
                <a:gd name="T9" fmla="*/ 23 h 47"/>
                <a:gd name="T10" fmla="*/ 12 w 24"/>
                <a:gd name="T11" fmla="*/ 17 h 47"/>
                <a:gd name="T12" fmla="*/ 18 w 24"/>
                <a:gd name="T13" fmla="*/ 11 h 47"/>
                <a:gd name="T14" fmla="*/ 24 w 24"/>
                <a:gd name="T15" fmla="*/ 5 h 47"/>
                <a:gd name="T16" fmla="*/ 24 w 24"/>
                <a:gd name="T17" fmla="*/ 0 h 47"/>
                <a:gd name="T18" fmla="*/ 24 w 24"/>
                <a:gd name="T19" fmla="*/ 5 h 47"/>
                <a:gd name="T20" fmla="*/ 24 w 24"/>
                <a:gd name="T21" fmla="*/ 11 h 47"/>
                <a:gd name="T22" fmla="*/ 18 w 24"/>
                <a:gd name="T23" fmla="*/ 17 h 47"/>
                <a:gd name="T24" fmla="*/ 12 w 24"/>
                <a:gd name="T25" fmla="*/ 23 h 47"/>
                <a:gd name="T26" fmla="*/ 6 w 24"/>
                <a:gd name="T27" fmla="*/ 35 h 47"/>
                <a:gd name="T28" fmla="*/ 6 w 24"/>
                <a:gd name="T29" fmla="*/ 41 h 47"/>
                <a:gd name="T30" fmla="*/ 0 w 24"/>
                <a:gd name="T31" fmla="*/ 41 h 47"/>
                <a:gd name="T32" fmla="*/ 0 w 24"/>
                <a:gd name="T33" fmla="*/ 47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7"/>
                <a:gd name="T53" fmla="*/ 24 w 24"/>
                <a:gd name="T54" fmla="*/ 47 h 4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7">
                  <a:moveTo>
                    <a:pt x="0" y="47"/>
                  </a:moveTo>
                  <a:lnTo>
                    <a:pt x="0" y="41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6" y="23"/>
                  </a:lnTo>
                  <a:lnTo>
                    <a:pt x="12" y="17"/>
                  </a:lnTo>
                  <a:lnTo>
                    <a:pt x="18" y="11"/>
                  </a:lnTo>
                  <a:lnTo>
                    <a:pt x="24" y="5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24" y="11"/>
                  </a:lnTo>
                  <a:lnTo>
                    <a:pt x="18" y="17"/>
                  </a:lnTo>
                  <a:lnTo>
                    <a:pt x="12" y="23"/>
                  </a:lnTo>
                  <a:lnTo>
                    <a:pt x="6" y="35"/>
                  </a:lnTo>
                  <a:lnTo>
                    <a:pt x="6" y="41"/>
                  </a:lnTo>
                  <a:lnTo>
                    <a:pt x="0" y="41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69" name="Freeform 170"/>
            <p:cNvSpPr>
              <a:spLocks/>
            </p:cNvSpPr>
            <p:nvPr/>
          </p:nvSpPr>
          <p:spPr bwMode="auto">
            <a:xfrm>
              <a:off x="4260" y="2162"/>
              <a:ext cx="29" cy="36"/>
            </a:xfrm>
            <a:custGeom>
              <a:avLst/>
              <a:gdLst>
                <a:gd name="T0" fmla="*/ 0 w 29"/>
                <a:gd name="T1" fmla="*/ 36 h 36"/>
                <a:gd name="T2" fmla="*/ 0 w 29"/>
                <a:gd name="T3" fmla="*/ 36 h 36"/>
                <a:gd name="T4" fmla="*/ 0 w 29"/>
                <a:gd name="T5" fmla="*/ 30 h 36"/>
                <a:gd name="T6" fmla="*/ 6 w 29"/>
                <a:gd name="T7" fmla="*/ 24 h 36"/>
                <a:gd name="T8" fmla="*/ 12 w 29"/>
                <a:gd name="T9" fmla="*/ 18 h 36"/>
                <a:gd name="T10" fmla="*/ 18 w 29"/>
                <a:gd name="T11" fmla="*/ 12 h 36"/>
                <a:gd name="T12" fmla="*/ 23 w 29"/>
                <a:gd name="T13" fmla="*/ 6 h 36"/>
                <a:gd name="T14" fmla="*/ 23 w 29"/>
                <a:gd name="T15" fmla="*/ 0 h 36"/>
                <a:gd name="T16" fmla="*/ 29 w 29"/>
                <a:gd name="T17" fmla="*/ 0 h 36"/>
                <a:gd name="T18" fmla="*/ 29 w 29"/>
                <a:gd name="T19" fmla="*/ 0 h 36"/>
                <a:gd name="T20" fmla="*/ 23 w 29"/>
                <a:gd name="T21" fmla="*/ 6 h 36"/>
                <a:gd name="T22" fmla="*/ 18 w 29"/>
                <a:gd name="T23" fmla="*/ 12 h 36"/>
                <a:gd name="T24" fmla="*/ 18 w 29"/>
                <a:gd name="T25" fmla="*/ 18 h 36"/>
                <a:gd name="T26" fmla="*/ 12 w 29"/>
                <a:gd name="T27" fmla="*/ 24 h 36"/>
                <a:gd name="T28" fmla="*/ 6 w 29"/>
                <a:gd name="T29" fmla="*/ 30 h 36"/>
                <a:gd name="T30" fmla="*/ 0 w 29"/>
                <a:gd name="T31" fmla="*/ 36 h 36"/>
                <a:gd name="T32" fmla="*/ 0 w 29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9"/>
                <a:gd name="T52" fmla="*/ 0 h 36"/>
                <a:gd name="T53" fmla="*/ 29 w 2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9" h="36">
                  <a:moveTo>
                    <a:pt x="0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3" y="6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23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6" y="3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70" name="Freeform 171"/>
            <p:cNvSpPr>
              <a:spLocks/>
            </p:cNvSpPr>
            <p:nvPr/>
          </p:nvSpPr>
          <p:spPr bwMode="auto">
            <a:xfrm>
              <a:off x="4278" y="2168"/>
              <a:ext cx="23" cy="30"/>
            </a:xfrm>
            <a:custGeom>
              <a:avLst/>
              <a:gdLst>
                <a:gd name="T0" fmla="*/ 0 w 23"/>
                <a:gd name="T1" fmla="*/ 30 h 30"/>
                <a:gd name="T2" fmla="*/ 0 w 23"/>
                <a:gd name="T3" fmla="*/ 24 h 30"/>
                <a:gd name="T4" fmla="*/ 0 w 23"/>
                <a:gd name="T5" fmla="*/ 24 h 30"/>
                <a:gd name="T6" fmla="*/ 0 w 23"/>
                <a:gd name="T7" fmla="*/ 18 h 30"/>
                <a:gd name="T8" fmla="*/ 5 w 23"/>
                <a:gd name="T9" fmla="*/ 12 h 30"/>
                <a:gd name="T10" fmla="*/ 11 w 23"/>
                <a:gd name="T11" fmla="*/ 6 h 30"/>
                <a:gd name="T12" fmla="*/ 11 w 23"/>
                <a:gd name="T13" fmla="*/ 6 h 30"/>
                <a:gd name="T14" fmla="*/ 17 w 23"/>
                <a:gd name="T15" fmla="*/ 0 h 30"/>
                <a:gd name="T16" fmla="*/ 23 w 23"/>
                <a:gd name="T17" fmla="*/ 0 h 30"/>
                <a:gd name="T18" fmla="*/ 23 w 23"/>
                <a:gd name="T19" fmla="*/ 0 h 30"/>
                <a:gd name="T20" fmla="*/ 17 w 23"/>
                <a:gd name="T21" fmla="*/ 6 h 30"/>
                <a:gd name="T22" fmla="*/ 11 w 23"/>
                <a:gd name="T23" fmla="*/ 12 h 30"/>
                <a:gd name="T24" fmla="*/ 11 w 23"/>
                <a:gd name="T25" fmla="*/ 18 h 30"/>
                <a:gd name="T26" fmla="*/ 5 w 23"/>
                <a:gd name="T27" fmla="*/ 24 h 30"/>
                <a:gd name="T28" fmla="*/ 5 w 23"/>
                <a:gd name="T29" fmla="*/ 24 h 30"/>
                <a:gd name="T30" fmla="*/ 0 w 23"/>
                <a:gd name="T31" fmla="*/ 30 h 30"/>
                <a:gd name="T32" fmla="*/ 0 w 23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30"/>
                <a:gd name="T53" fmla="*/ 23 w 23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30">
                  <a:moveTo>
                    <a:pt x="0" y="30"/>
                  </a:moveTo>
                  <a:lnTo>
                    <a:pt x="0" y="24"/>
                  </a:lnTo>
                  <a:lnTo>
                    <a:pt x="0" y="18"/>
                  </a:lnTo>
                  <a:lnTo>
                    <a:pt x="5" y="12"/>
                  </a:lnTo>
                  <a:lnTo>
                    <a:pt x="11" y="6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17" y="6"/>
                  </a:lnTo>
                  <a:lnTo>
                    <a:pt x="11" y="12"/>
                  </a:lnTo>
                  <a:lnTo>
                    <a:pt x="11" y="18"/>
                  </a:lnTo>
                  <a:lnTo>
                    <a:pt x="5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71" name="Freeform 172"/>
            <p:cNvSpPr>
              <a:spLocks/>
            </p:cNvSpPr>
            <p:nvPr/>
          </p:nvSpPr>
          <p:spPr bwMode="auto">
            <a:xfrm>
              <a:off x="4289" y="2174"/>
              <a:ext cx="24" cy="24"/>
            </a:xfrm>
            <a:custGeom>
              <a:avLst/>
              <a:gdLst>
                <a:gd name="T0" fmla="*/ 0 w 24"/>
                <a:gd name="T1" fmla="*/ 24 h 24"/>
                <a:gd name="T2" fmla="*/ 0 w 24"/>
                <a:gd name="T3" fmla="*/ 18 h 24"/>
                <a:gd name="T4" fmla="*/ 6 w 24"/>
                <a:gd name="T5" fmla="*/ 18 h 24"/>
                <a:gd name="T6" fmla="*/ 6 w 24"/>
                <a:gd name="T7" fmla="*/ 12 h 24"/>
                <a:gd name="T8" fmla="*/ 12 w 24"/>
                <a:gd name="T9" fmla="*/ 12 h 24"/>
                <a:gd name="T10" fmla="*/ 18 w 24"/>
                <a:gd name="T11" fmla="*/ 6 h 24"/>
                <a:gd name="T12" fmla="*/ 18 w 24"/>
                <a:gd name="T13" fmla="*/ 0 h 24"/>
                <a:gd name="T14" fmla="*/ 24 w 24"/>
                <a:gd name="T15" fmla="*/ 0 h 24"/>
                <a:gd name="T16" fmla="*/ 24 w 24"/>
                <a:gd name="T17" fmla="*/ 0 h 24"/>
                <a:gd name="T18" fmla="*/ 24 w 24"/>
                <a:gd name="T19" fmla="*/ 0 h 24"/>
                <a:gd name="T20" fmla="*/ 18 w 24"/>
                <a:gd name="T21" fmla="*/ 6 h 24"/>
                <a:gd name="T22" fmla="*/ 18 w 24"/>
                <a:gd name="T23" fmla="*/ 12 h 24"/>
                <a:gd name="T24" fmla="*/ 12 w 24"/>
                <a:gd name="T25" fmla="*/ 12 h 24"/>
                <a:gd name="T26" fmla="*/ 12 w 24"/>
                <a:gd name="T27" fmla="*/ 18 h 24"/>
                <a:gd name="T28" fmla="*/ 6 w 24"/>
                <a:gd name="T29" fmla="*/ 18 h 24"/>
                <a:gd name="T30" fmla="*/ 6 w 24"/>
                <a:gd name="T31" fmla="*/ 24 h 24"/>
                <a:gd name="T32" fmla="*/ 0 w 24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24"/>
                  </a:moveTo>
                  <a:lnTo>
                    <a:pt x="0" y="18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72" name="Freeform 173"/>
            <p:cNvSpPr>
              <a:spLocks/>
            </p:cNvSpPr>
            <p:nvPr/>
          </p:nvSpPr>
          <p:spPr bwMode="auto">
            <a:xfrm>
              <a:off x="4307" y="2180"/>
              <a:ext cx="12" cy="12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12 h 12"/>
                <a:gd name="T4" fmla="*/ 6 w 12"/>
                <a:gd name="T5" fmla="*/ 6 h 12"/>
                <a:gd name="T6" fmla="*/ 12 w 12"/>
                <a:gd name="T7" fmla="*/ 0 h 12"/>
                <a:gd name="T8" fmla="*/ 12 w 12"/>
                <a:gd name="T9" fmla="*/ 0 h 12"/>
                <a:gd name="T10" fmla="*/ 12 w 12"/>
                <a:gd name="T11" fmla="*/ 0 h 12"/>
                <a:gd name="T12" fmla="*/ 6 w 12"/>
                <a:gd name="T13" fmla="*/ 6 h 12"/>
                <a:gd name="T14" fmla="*/ 0 w 12"/>
                <a:gd name="T15" fmla="*/ 12 h 12"/>
                <a:gd name="T16" fmla="*/ 0 w 12"/>
                <a:gd name="T17" fmla="*/ 12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12"/>
                <a:gd name="T29" fmla="*/ 12 w 12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12">
                  <a:moveTo>
                    <a:pt x="0" y="12"/>
                  </a:moveTo>
                  <a:lnTo>
                    <a:pt x="0" y="12"/>
                  </a:lnTo>
                  <a:lnTo>
                    <a:pt x="6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73" name="Freeform 174"/>
            <p:cNvSpPr>
              <a:spLocks/>
            </p:cNvSpPr>
            <p:nvPr/>
          </p:nvSpPr>
          <p:spPr bwMode="auto">
            <a:xfrm>
              <a:off x="4182" y="2168"/>
              <a:ext cx="18" cy="18"/>
            </a:xfrm>
            <a:custGeom>
              <a:avLst/>
              <a:gdLst>
                <a:gd name="T0" fmla="*/ 18 w 18"/>
                <a:gd name="T1" fmla="*/ 0 h 18"/>
                <a:gd name="T2" fmla="*/ 18 w 18"/>
                <a:gd name="T3" fmla="*/ 0 h 18"/>
                <a:gd name="T4" fmla="*/ 12 w 18"/>
                <a:gd name="T5" fmla="*/ 12 h 18"/>
                <a:gd name="T6" fmla="*/ 6 w 18"/>
                <a:gd name="T7" fmla="*/ 18 h 18"/>
                <a:gd name="T8" fmla="*/ 6 w 18"/>
                <a:gd name="T9" fmla="*/ 18 h 18"/>
                <a:gd name="T10" fmla="*/ 0 w 18"/>
                <a:gd name="T11" fmla="*/ 12 h 18"/>
                <a:gd name="T12" fmla="*/ 6 w 18"/>
                <a:gd name="T13" fmla="*/ 12 h 18"/>
                <a:gd name="T14" fmla="*/ 6 w 18"/>
                <a:gd name="T15" fmla="*/ 6 h 18"/>
                <a:gd name="T16" fmla="*/ 6 w 18"/>
                <a:gd name="T17" fmla="*/ 6 h 18"/>
                <a:gd name="T18" fmla="*/ 12 w 18"/>
                <a:gd name="T19" fmla="*/ 6 h 18"/>
                <a:gd name="T20" fmla="*/ 18 w 18"/>
                <a:gd name="T21" fmla="*/ 0 h 18"/>
                <a:gd name="T22" fmla="*/ 18 w 18"/>
                <a:gd name="T23" fmla="*/ 0 h 18"/>
                <a:gd name="T24" fmla="*/ 18 w 18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18"/>
                <a:gd name="T41" fmla="*/ 18 w 18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18">
                  <a:moveTo>
                    <a:pt x="18" y="0"/>
                  </a:moveTo>
                  <a:lnTo>
                    <a:pt x="18" y="0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74" name="Freeform 175"/>
            <p:cNvSpPr>
              <a:spLocks/>
            </p:cNvSpPr>
            <p:nvPr/>
          </p:nvSpPr>
          <p:spPr bwMode="auto">
            <a:xfrm>
              <a:off x="4182" y="2157"/>
              <a:ext cx="18" cy="5"/>
            </a:xfrm>
            <a:custGeom>
              <a:avLst/>
              <a:gdLst>
                <a:gd name="T0" fmla="*/ 18 w 18"/>
                <a:gd name="T1" fmla="*/ 5 h 5"/>
                <a:gd name="T2" fmla="*/ 18 w 18"/>
                <a:gd name="T3" fmla="*/ 5 h 5"/>
                <a:gd name="T4" fmla="*/ 18 w 18"/>
                <a:gd name="T5" fmla="*/ 5 h 5"/>
                <a:gd name="T6" fmla="*/ 12 w 18"/>
                <a:gd name="T7" fmla="*/ 5 h 5"/>
                <a:gd name="T8" fmla="*/ 12 w 18"/>
                <a:gd name="T9" fmla="*/ 5 h 5"/>
                <a:gd name="T10" fmla="*/ 6 w 18"/>
                <a:gd name="T11" fmla="*/ 0 h 5"/>
                <a:gd name="T12" fmla="*/ 6 w 18"/>
                <a:gd name="T13" fmla="*/ 0 h 5"/>
                <a:gd name="T14" fmla="*/ 0 w 18"/>
                <a:gd name="T15" fmla="*/ 0 h 5"/>
                <a:gd name="T16" fmla="*/ 0 w 18"/>
                <a:gd name="T17" fmla="*/ 0 h 5"/>
                <a:gd name="T18" fmla="*/ 0 w 18"/>
                <a:gd name="T19" fmla="*/ 0 h 5"/>
                <a:gd name="T20" fmla="*/ 0 w 18"/>
                <a:gd name="T21" fmla="*/ 5 h 5"/>
                <a:gd name="T22" fmla="*/ 6 w 18"/>
                <a:gd name="T23" fmla="*/ 5 h 5"/>
                <a:gd name="T24" fmla="*/ 6 w 18"/>
                <a:gd name="T25" fmla="*/ 5 h 5"/>
                <a:gd name="T26" fmla="*/ 12 w 18"/>
                <a:gd name="T27" fmla="*/ 5 h 5"/>
                <a:gd name="T28" fmla="*/ 12 w 18"/>
                <a:gd name="T29" fmla="*/ 5 h 5"/>
                <a:gd name="T30" fmla="*/ 18 w 18"/>
                <a:gd name="T31" fmla="*/ 5 h 5"/>
                <a:gd name="T32" fmla="*/ 18 w 18"/>
                <a:gd name="T33" fmla="*/ 5 h 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5"/>
                <a:gd name="T53" fmla="*/ 18 w 18"/>
                <a:gd name="T54" fmla="*/ 5 h 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5">
                  <a:moveTo>
                    <a:pt x="18" y="5"/>
                  </a:moveTo>
                  <a:lnTo>
                    <a:pt x="18" y="5"/>
                  </a:lnTo>
                  <a:lnTo>
                    <a:pt x="12" y="5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6" y="5"/>
                  </a:lnTo>
                  <a:lnTo>
                    <a:pt x="12" y="5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75" name="Freeform 176"/>
            <p:cNvSpPr>
              <a:spLocks/>
            </p:cNvSpPr>
            <p:nvPr/>
          </p:nvSpPr>
          <p:spPr bwMode="auto">
            <a:xfrm>
              <a:off x="4176" y="2168"/>
              <a:ext cx="24" cy="6"/>
            </a:xfrm>
            <a:custGeom>
              <a:avLst/>
              <a:gdLst>
                <a:gd name="T0" fmla="*/ 24 w 24"/>
                <a:gd name="T1" fmla="*/ 0 h 6"/>
                <a:gd name="T2" fmla="*/ 18 w 24"/>
                <a:gd name="T3" fmla="*/ 0 h 6"/>
                <a:gd name="T4" fmla="*/ 18 w 24"/>
                <a:gd name="T5" fmla="*/ 0 h 6"/>
                <a:gd name="T6" fmla="*/ 12 w 24"/>
                <a:gd name="T7" fmla="*/ 0 h 6"/>
                <a:gd name="T8" fmla="*/ 12 w 24"/>
                <a:gd name="T9" fmla="*/ 0 h 6"/>
                <a:gd name="T10" fmla="*/ 6 w 24"/>
                <a:gd name="T11" fmla="*/ 0 h 6"/>
                <a:gd name="T12" fmla="*/ 6 w 24"/>
                <a:gd name="T13" fmla="*/ 0 h 6"/>
                <a:gd name="T14" fmla="*/ 0 w 24"/>
                <a:gd name="T15" fmla="*/ 0 h 6"/>
                <a:gd name="T16" fmla="*/ 0 w 24"/>
                <a:gd name="T17" fmla="*/ 0 h 6"/>
                <a:gd name="T18" fmla="*/ 0 w 24"/>
                <a:gd name="T19" fmla="*/ 6 h 6"/>
                <a:gd name="T20" fmla="*/ 0 w 24"/>
                <a:gd name="T21" fmla="*/ 6 h 6"/>
                <a:gd name="T22" fmla="*/ 6 w 24"/>
                <a:gd name="T23" fmla="*/ 6 h 6"/>
                <a:gd name="T24" fmla="*/ 12 w 24"/>
                <a:gd name="T25" fmla="*/ 6 h 6"/>
                <a:gd name="T26" fmla="*/ 12 w 24"/>
                <a:gd name="T27" fmla="*/ 0 h 6"/>
                <a:gd name="T28" fmla="*/ 18 w 24"/>
                <a:gd name="T29" fmla="*/ 0 h 6"/>
                <a:gd name="T30" fmla="*/ 18 w 24"/>
                <a:gd name="T31" fmla="*/ 0 h 6"/>
                <a:gd name="T32" fmla="*/ 24 w 24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24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76" name="Freeform 177"/>
            <p:cNvSpPr>
              <a:spLocks/>
            </p:cNvSpPr>
            <p:nvPr/>
          </p:nvSpPr>
          <p:spPr bwMode="auto">
            <a:xfrm>
              <a:off x="4188" y="2145"/>
              <a:ext cx="24" cy="17"/>
            </a:xfrm>
            <a:custGeom>
              <a:avLst/>
              <a:gdLst>
                <a:gd name="T0" fmla="*/ 24 w 24"/>
                <a:gd name="T1" fmla="*/ 17 h 17"/>
                <a:gd name="T2" fmla="*/ 18 w 24"/>
                <a:gd name="T3" fmla="*/ 17 h 17"/>
                <a:gd name="T4" fmla="*/ 18 w 24"/>
                <a:gd name="T5" fmla="*/ 12 h 17"/>
                <a:gd name="T6" fmla="*/ 12 w 24"/>
                <a:gd name="T7" fmla="*/ 12 h 17"/>
                <a:gd name="T8" fmla="*/ 6 w 24"/>
                <a:gd name="T9" fmla="*/ 12 h 17"/>
                <a:gd name="T10" fmla="*/ 6 w 24"/>
                <a:gd name="T11" fmla="*/ 6 h 17"/>
                <a:gd name="T12" fmla="*/ 0 w 24"/>
                <a:gd name="T13" fmla="*/ 6 h 17"/>
                <a:gd name="T14" fmla="*/ 0 w 24"/>
                <a:gd name="T15" fmla="*/ 0 h 17"/>
                <a:gd name="T16" fmla="*/ 0 w 24"/>
                <a:gd name="T17" fmla="*/ 0 h 17"/>
                <a:gd name="T18" fmla="*/ 0 w 24"/>
                <a:gd name="T19" fmla="*/ 0 h 17"/>
                <a:gd name="T20" fmla="*/ 6 w 24"/>
                <a:gd name="T21" fmla="*/ 0 h 17"/>
                <a:gd name="T22" fmla="*/ 6 w 24"/>
                <a:gd name="T23" fmla="*/ 6 h 17"/>
                <a:gd name="T24" fmla="*/ 12 w 24"/>
                <a:gd name="T25" fmla="*/ 6 h 17"/>
                <a:gd name="T26" fmla="*/ 12 w 24"/>
                <a:gd name="T27" fmla="*/ 12 h 17"/>
                <a:gd name="T28" fmla="*/ 18 w 24"/>
                <a:gd name="T29" fmla="*/ 12 h 17"/>
                <a:gd name="T30" fmla="*/ 18 w 24"/>
                <a:gd name="T31" fmla="*/ 17 h 17"/>
                <a:gd name="T32" fmla="*/ 24 w 24"/>
                <a:gd name="T33" fmla="*/ 17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7"/>
                <a:gd name="T53" fmla="*/ 24 w 24"/>
                <a:gd name="T54" fmla="*/ 17 h 1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7">
                  <a:moveTo>
                    <a:pt x="24" y="17"/>
                  </a:moveTo>
                  <a:lnTo>
                    <a:pt x="18" y="17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17"/>
                  </a:lnTo>
                  <a:lnTo>
                    <a:pt x="24" y="17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77" name="Freeform 178"/>
            <p:cNvSpPr>
              <a:spLocks/>
            </p:cNvSpPr>
            <p:nvPr/>
          </p:nvSpPr>
          <p:spPr bwMode="auto">
            <a:xfrm>
              <a:off x="4313" y="2151"/>
              <a:ext cx="6" cy="23"/>
            </a:xfrm>
            <a:custGeom>
              <a:avLst/>
              <a:gdLst>
                <a:gd name="T0" fmla="*/ 0 w 6"/>
                <a:gd name="T1" fmla="*/ 23 h 23"/>
                <a:gd name="T2" fmla="*/ 0 w 6"/>
                <a:gd name="T3" fmla="*/ 17 h 23"/>
                <a:gd name="T4" fmla="*/ 0 w 6"/>
                <a:gd name="T5" fmla="*/ 11 h 23"/>
                <a:gd name="T6" fmla="*/ 0 w 6"/>
                <a:gd name="T7" fmla="*/ 0 h 23"/>
                <a:gd name="T8" fmla="*/ 0 w 6"/>
                <a:gd name="T9" fmla="*/ 0 h 23"/>
                <a:gd name="T10" fmla="*/ 6 w 6"/>
                <a:gd name="T11" fmla="*/ 0 h 23"/>
                <a:gd name="T12" fmla="*/ 6 w 6"/>
                <a:gd name="T13" fmla="*/ 6 h 23"/>
                <a:gd name="T14" fmla="*/ 0 w 6"/>
                <a:gd name="T15" fmla="*/ 17 h 23"/>
                <a:gd name="T16" fmla="*/ 0 w 6"/>
                <a:gd name="T17" fmla="*/ 23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3"/>
                <a:gd name="T29" fmla="*/ 6 w 6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3">
                  <a:moveTo>
                    <a:pt x="0" y="23"/>
                  </a:moveTo>
                  <a:lnTo>
                    <a:pt x="0" y="17"/>
                  </a:lnTo>
                  <a:lnTo>
                    <a:pt x="0" y="11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17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78" name="Freeform 179"/>
            <p:cNvSpPr>
              <a:spLocks/>
            </p:cNvSpPr>
            <p:nvPr/>
          </p:nvSpPr>
          <p:spPr bwMode="auto">
            <a:xfrm>
              <a:off x="4319" y="2151"/>
              <a:ext cx="12" cy="29"/>
            </a:xfrm>
            <a:custGeom>
              <a:avLst/>
              <a:gdLst>
                <a:gd name="T0" fmla="*/ 0 w 12"/>
                <a:gd name="T1" fmla="*/ 29 h 29"/>
                <a:gd name="T2" fmla="*/ 0 w 12"/>
                <a:gd name="T3" fmla="*/ 23 h 29"/>
                <a:gd name="T4" fmla="*/ 0 w 12"/>
                <a:gd name="T5" fmla="*/ 11 h 29"/>
                <a:gd name="T6" fmla="*/ 6 w 12"/>
                <a:gd name="T7" fmla="*/ 6 h 29"/>
                <a:gd name="T8" fmla="*/ 6 w 12"/>
                <a:gd name="T9" fmla="*/ 0 h 29"/>
                <a:gd name="T10" fmla="*/ 12 w 12"/>
                <a:gd name="T11" fmla="*/ 6 h 29"/>
                <a:gd name="T12" fmla="*/ 6 w 12"/>
                <a:gd name="T13" fmla="*/ 11 h 29"/>
                <a:gd name="T14" fmla="*/ 6 w 12"/>
                <a:gd name="T15" fmla="*/ 23 h 29"/>
                <a:gd name="T16" fmla="*/ 0 w 12"/>
                <a:gd name="T17" fmla="*/ 29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29"/>
                <a:gd name="T29" fmla="*/ 12 w 12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29">
                  <a:moveTo>
                    <a:pt x="0" y="29"/>
                  </a:moveTo>
                  <a:lnTo>
                    <a:pt x="0" y="23"/>
                  </a:lnTo>
                  <a:lnTo>
                    <a:pt x="0" y="11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6"/>
                  </a:lnTo>
                  <a:lnTo>
                    <a:pt x="6" y="11"/>
                  </a:lnTo>
                  <a:lnTo>
                    <a:pt x="6" y="23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79" name="Freeform 180"/>
            <p:cNvSpPr>
              <a:spLocks/>
            </p:cNvSpPr>
            <p:nvPr/>
          </p:nvSpPr>
          <p:spPr bwMode="auto">
            <a:xfrm>
              <a:off x="4295" y="2139"/>
              <a:ext cx="6" cy="29"/>
            </a:xfrm>
            <a:custGeom>
              <a:avLst/>
              <a:gdLst>
                <a:gd name="T0" fmla="*/ 6 w 6"/>
                <a:gd name="T1" fmla="*/ 29 h 29"/>
                <a:gd name="T2" fmla="*/ 6 w 6"/>
                <a:gd name="T3" fmla="*/ 23 h 29"/>
                <a:gd name="T4" fmla="*/ 0 w 6"/>
                <a:gd name="T5" fmla="*/ 18 h 29"/>
                <a:gd name="T6" fmla="*/ 0 w 6"/>
                <a:gd name="T7" fmla="*/ 6 h 29"/>
                <a:gd name="T8" fmla="*/ 6 w 6"/>
                <a:gd name="T9" fmla="*/ 0 h 29"/>
                <a:gd name="T10" fmla="*/ 6 w 6"/>
                <a:gd name="T11" fmla="*/ 6 h 29"/>
                <a:gd name="T12" fmla="*/ 6 w 6"/>
                <a:gd name="T13" fmla="*/ 12 h 29"/>
                <a:gd name="T14" fmla="*/ 6 w 6"/>
                <a:gd name="T15" fmla="*/ 18 h 29"/>
                <a:gd name="T16" fmla="*/ 6 w 6"/>
                <a:gd name="T17" fmla="*/ 29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9"/>
                <a:gd name="T29" fmla="*/ 6 w 6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9">
                  <a:moveTo>
                    <a:pt x="6" y="29"/>
                  </a:moveTo>
                  <a:lnTo>
                    <a:pt x="6" y="23"/>
                  </a:lnTo>
                  <a:lnTo>
                    <a:pt x="0" y="18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6" y="2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80" name="Freeform 181"/>
            <p:cNvSpPr>
              <a:spLocks/>
            </p:cNvSpPr>
            <p:nvPr/>
          </p:nvSpPr>
          <p:spPr bwMode="auto">
            <a:xfrm>
              <a:off x="4283" y="2133"/>
              <a:ext cx="6" cy="29"/>
            </a:xfrm>
            <a:custGeom>
              <a:avLst/>
              <a:gdLst>
                <a:gd name="T0" fmla="*/ 6 w 6"/>
                <a:gd name="T1" fmla="*/ 29 h 29"/>
                <a:gd name="T2" fmla="*/ 6 w 6"/>
                <a:gd name="T3" fmla="*/ 24 h 29"/>
                <a:gd name="T4" fmla="*/ 0 w 6"/>
                <a:gd name="T5" fmla="*/ 12 h 29"/>
                <a:gd name="T6" fmla="*/ 0 w 6"/>
                <a:gd name="T7" fmla="*/ 6 h 29"/>
                <a:gd name="T8" fmla="*/ 0 w 6"/>
                <a:gd name="T9" fmla="*/ 0 h 29"/>
                <a:gd name="T10" fmla="*/ 6 w 6"/>
                <a:gd name="T11" fmla="*/ 6 h 29"/>
                <a:gd name="T12" fmla="*/ 6 w 6"/>
                <a:gd name="T13" fmla="*/ 12 h 29"/>
                <a:gd name="T14" fmla="*/ 6 w 6"/>
                <a:gd name="T15" fmla="*/ 24 h 29"/>
                <a:gd name="T16" fmla="*/ 6 w 6"/>
                <a:gd name="T17" fmla="*/ 29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9"/>
                <a:gd name="T29" fmla="*/ 6 w 6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9">
                  <a:moveTo>
                    <a:pt x="6" y="29"/>
                  </a:moveTo>
                  <a:lnTo>
                    <a:pt x="6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6" y="24"/>
                  </a:lnTo>
                  <a:lnTo>
                    <a:pt x="6" y="2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81" name="Freeform 182"/>
            <p:cNvSpPr>
              <a:spLocks/>
            </p:cNvSpPr>
            <p:nvPr/>
          </p:nvSpPr>
          <p:spPr bwMode="auto">
            <a:xfrm>
              <a:off x="4266" y="2127"/>
              <a:ext cx="12" cy="30"/>
            </a:xfrm>
            <a:custGeom>
              <a:avLst/>
              <a:gdLst>
                <a:gd name="T0" fmla="*/ 12 w 12"/>
                <a:gd name="T1" fmla="*/ 30 h 30"/>
                <a:gd name="T2" fmla="*/ 6 w 12"/>
                <a:gd name="T3" fmla="*/ 24 h 30"/>
                <a:gd name="T4" fmla="*/ 0 w 12"/>
                <a:gd name="T5" fmla="*/ 12 h 30"/>
                <a:gd name="T6" fmla="*/ 0 w 12"/>
                <a:gd name="T7" fmla="*/ 0 h 30"/>
                <a:gd name="T8" fmla="*/ 0 w 12"/>
                <a:gd name="T9" fmla="*/ 0 h 30"/>
                <a:gd name="T10" fmla="*/ 6 w 12"/>
                <a:gd name="T11" fmla="*/ 6 h 30"/>
                <a:gd name="T12" fmla="*/ 6 w 12"/>
                <a:gd name="T13" fmla="*/ 12 h 30"/>
                <a:gd name="T14" fmla="*/ 12 w 12"/>
                <a:gd name="T15" fmla="*/ 24 h 30"/>
                <a:gd name="T16" fmla="*/ 12 w 12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12" y="30"/>
                  </a:moveTo>
                  <a:lnTo>
                    <a:pt x="6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24"/>
                  </a:lnTo>
                  <a:lnTo>
                    <a:pt x="12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82" name="Freeform 183"/>
            <p:cNvSpPr>
              <a:spLocks/>
            </p:cNvSpPr>
            <p:nvPr/>
          </p:nvSpPr>
          <p:spPr bwMode="auto">
            <a:xfrm>
              <a:off x="4230" y="2121"/>
              <a:ext cx="18" cy="36"/>
            </a:xfrm>
            <a:custGeom>
              <a:avLst/>
              <a:gdLst>
                <a:gd name="T0" fmla="*/ 18 w 18"/>
                <a:gd name="T1" fmla="*/ 36 h 36"/>
                <a:gd name="T2" fmla="*/ 18 w 18"/>
                <a:gd name="T3" fmla="*/ 36 h 36"/>
                <a:gd name="T4" fmla="*/ 12 w 18"/>
                <a:gd name="T5" fmla="*/ 30 h 36"/>
                <a:gd name="T6" fmla="*/ 12 w 18"/>
                <a:gd name="T7" fmla="*/ 24 h 36"/>
                <a:gd name="T8" fmla="*/ 6 w 18"/>
                <a:gd name="T9" fmla="*/ 18 h 36"/>
                <a:gd name="T10" fmla="*/ 6 w 18"/>
                <a:gd name="T11" fmla="*/ 12 h 36"/>
                <a:gd name="T12" fmla="*/ 0 w 18"/>
                <a:gd name="T13" fmla="*/ 6 h 36"/>
                <a:gd name="T14" fmla="*/ 0 w 18"/>
                <a:gd name="T15" fmla="*/ 6 h 36"/>
                <a:gd name="T16" fmla="*/ 6 w 18"/>
                <a:gd name="T17" fmla="*/ 0 h 36"/>
                <a:gd name="T18" fmla="*/ 6 w 18"/>
                <a:gd name="T19" fmla="*/ 0 h 36"/>
                <a:gd name="T20" fmla="*/ 6 w 18"/>
                <a:gd name="T21" fmla="*/ 6 h 36"/>
                <a:gd name="T22" fmla="*/ 12 w 18"/>
                <a:gd name="T23" fmla="*/ 12 h 36"/>
                <a:gd name="T24" fmla="*/ 12 w 18"/>
                <a:gd name="T25" fmla="*/ 18 h 36"/>
                <a:gd name="T26" fmla="*/ 12 w 18"/>
                <a:gd name="T27" fmla="*/ 24 h 36"/>
                <a:gd name="T28" fmla="*/ 18 w 18"/>
                <a:gd name="T29" fmla="*/ 30 h 36"/>
                <a:gd name="T30" fmla="*/ 18 w 18"/>
                <a:gd name="T31" fmla="*/ 36 h 36"/>
                <a:gd name="T32" fmla="*/ 18 w 18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6"/>
                <a:gd name="T53" fmla="*/ 18 w 18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6">
                  <a:moveTo>
                    <a:pt x="18" y="36"/>
                  </a:moveTo>
                  <a:lnTo>
                    <a:pt x="18" y="36"/>
                  </a:lnTo>
                  <a:lnTo>
                    <a:pt x="12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2" y="24"/>
                  </a:lnTo>
                  <a:lnTo>
                    <a:pt x="18" y="30"/>
                  </a:lnTo>
                  <a:lnTo>
                    <a:pt x="18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83" name="Freeform 184"/>
            <p:cNvSpPr>
              <a:spLocks/>
            </p:cNvSpPr>
            <p:nvPr/>
          </p:nvSpPr>
          <p:spPr bwMode="auto">
            <a:xfrm>
              <a:off x="4200" y="2127"/>
              <a:ext cx="24" cy="35"/>
            </a:xfrm>
            <a:custGeom>
              <a:avLst/>
              <a:gdLst>
                <a:gd name="T0" fmla="*/ 24 w 24"/>
                <a:gd name="T1" fmla="*/ 35 h 35"/>
                <a:gd name="T2" fmla="*/ 18 w 24"/>
                <a:gd name="T3" fmla="*/ 30 h 35"/>
                <a:gd name="T4" fmla="*/ 18 w 24"/>
                <a:gd name="T5" fmla="*/ 30 h 35"/>
                <a:gd name="T6" fmla="*/ 12 w 24"/>
                <a:gd name="T7" fmla="*/ 24 h 35"/>
                <a:gd name="T8" fmla="*/ 6 w 24"/>
                <a:gd name="T9" fmla="*/ 18 h 35"/>
                <a:gd name="T10" fmla="*/ 6 w 24"/>
                <a:gd name="T11" fmla="*/ 12 h 35"/>
                <a:gd name="T12" fmla="*/ 0 w 24"/>
                <a:gd name="T13" fmla="*/ 6 h 35"/>
                <a:gd name="T14" fmla="*/ 0 w 24"/>
                <a:gd name="T15" fmla="*/ 6 h 35"/>
                <a:gd name="T16" fmla="*/ 0 w 24"/>
                <a:gd name="T17" fmla="*/ 0 h 35"/>
                <a:gd name="T18" fmla="*/ 6 w 24"/>
                <a:gd name="T19" fmla="*/ 0 h 35"/>
                <a:gd name="T20" fmla="*/ 6 w 24"/>
                <a:gd name="T21" fmla="*/ 6 h 35"/>
                <a:gd name="T22" fmla="*/ 6 w 24"/>
                <a:gd name="T23" fmla="*/ 12 h 35"/>
                <a:gd name="T24" fmla="*/ 12 w 24"/>
                <a:gd name="T25" fmla="*/ 18 h 35"/>
                <a:gd name="T26" fmla="*/ 12 w 24"/>
                <a:gd name="T27" fmla="*/ 24 h 35"/>
                <a:gd name="T28" fmla="*/ 18 w 24"/>
                <a:gd name="T29" fmla="*/ 30 h 35"/>
                <a:gd name="T30" fmla="*/ 18 w 24"/>
                <a:gd name="T31" fmla="*/ 35 h 35"/>
                <a:gd name="T32" fmla="*/ 24 w 24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5"/>
                <a:gd name="T53" fmla="*/ 24 w 24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5">
                  <a:moveTo>
                    <a:pt x="24" y="35"/>
                  </a:moveTo>
                  <a:lnTo>
                    <a:pt x="18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2" y="24"/>
                  </a:lnTo>
                  <a:lnTo>
                    <a:pt x="18" y="30"/>
                  </a:lnTo>
                  <a:lnTo>
                    <a:pt x="18" y="35"/>
                  </a:lnTo>
                  <a:lnTo>
                    <a:pt x="24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84" name="Freeform 185"/>
            <p:cNvSpPr>
              <a:spLocks/>
            </p:cNvSpPr>
            <p:nvPr/>
          </p:nvSpPr>
          <p:spPr bwMode="auto">
            <a:xfrm>
              <a:off x="4248" y="2127"/>
              <a:ext cx="18" cy="30"/>
            </a:xfrm>
            <a:custGeom>
              <a:avLst/>
              <a:gdLst>
                <a:gd name="T0" fmla="*/ 18 w 18"/>
                <a:gd name="T1" fmla="*/ 30 h 30"/>
                <a:gd name="T2" fmla="*/ 12 w 18"/>
                <a:gd name="T3" fmla="*/ 30 h 30"/>
                <a:gd name="T4" fmla="*/ 12 w 18"/>
                <a:gd name="T5" fmla="*/ 24 h 30"/>
                <a:gd name="T6" fmla="*/ 6 w 18"/>
                <a:gd name="T7" fmla="*/ 18 h 30"/>
                <a:gd name="T8" fmla="*/ 0 w 18"/>
                <a:gd name="T9" fmla="*/ 12 h 30"/>
                <a:gd name="T10" fmla="*/ 0 w 18"/>
                <a:gd name="T11" fmla="*/ 6 h 30"/>
                <a:gd name="T12" fmla="*/ 0 w 18"/>
                <a:gd name="T13" fmla="*/ 6 h 30"/>
                <a:gd name="T14" fmla="*/ 0 w 18"/>
                <a:gd name="T15" fmla="*/ 0 h 30"/>
                <a:gd name="T16" fmla="*/ 0 w 18"/>
                <a:gd name="T17" fmla="*/ 0 h 30"/>
                <a:gd name="T18" fmla="*/ 0 w 18"/>
                <a:gd name="T19" fmla="*/ 0 h 30"/>
                <a:gd name="T20" fmla="*/ 6 w 18"/>
                <a:gd name="T21" fmla="*/ 6 h 30"/>
                <a:gd name="T22" fmla="*/ 6 w 18"/>
                <a:gd name="T23" fmla="*/ 6 h 30"/>
                <a:gd name="T24" fmla="*/ 6 w 18"/>
                <a:gd name="T25" fmla="*/ 12 h 30"/>
                <a:gd name="T26" fmla="*/ 12 w 18"/>
                <a:gd name="T27" fmla="*/ 18 h 30"/>
                <a:gd name="T28" fmla="*/ 12 w 18"/>
                <a:gd name="T29" fmla="*/ 24 h 30"/>
                <a:gd name="T30" fmla="*/ 12 w 18"/>
                <a:gd name="T31" fmla="*/ 30 h 30"/>
                <a:gd name="T32" fmla="*/ 18 w 18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0"/>
                <a:gd name="T53" fmla="*/ 18 w 1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0">
                  <a:moveTo>
                    <a:pt x="18" y="30"/>
                  </a:moveTo>
                  <a:lnTo>
                    <a:pt x="12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2" y="24"/>
                  </a:lnTo>
                  <a:lnTo>
                    <a:pt x="12" y="30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85" name="Freeform 186"/>
            <p:cNvSpPr>
              <a:spLocks/>
            </p:cNvSpPr>
            <p:nvPr/>
          </p:nvSpPr>
          <p:spPr bwMode="auto">
            <a:xfrm>
              <a:off x="4236" y="2157"/>
              <a:ext cx="24" cy="41"/>
            </a:xfrm>
            <a:custGeom>
              <a:avLst/>
              <a:gdLst>
                <a:gd name="T0" fmla="*/ 0 w 24"/>
                <a:gd name="T1" fmla="*/ 41 h 41"/>
                <a:gd name="T2" fmla="*/ 0 w 24"/>
                <a:gd name="T3" fmla="*/ 41 h 41"/>
                <a:gd name="T4" fmla="*/ 0 w 24"/>
                <a:gd name="T5" fmla="*/ 35 h 41"/>
                <a:gd name="T6" fmla="*/ 0 w 24"/>
                <a:gd name="T7" fmla="*/ 29 h 41"/>
                <a:gd name="T8" fmla="*/ 6 w 24"/>
                <a:gd name="T9" fmla="*/ 23 h 41"/>
                <a:gd name="T10" fmla="*/ 12 w 24"/>
                <a:gd name="T11" fmla="*/ 11 h 41"/>
                <a:gd name="T12" fmla="*/ 18 w 24"/>
                <a:gd name="T13" fmla="*/ 5 h 41"/>
                <a:gd name="T14" fmla="*/ 24 w 24"/>
                <a:gd name="T15" fmla="*/ 0 h 41"/>
                <a:gd name="T16" fmla="*/ 24 w 24"/>
                <a:gd name="T17" fmla="*/ 0 h 41"/>
                <a:gd name="T18" fmla="*/ 24 w 24"/>
                <a:gd name="T19" fmla="*/ 0 h 41"/>
                <a:gd name="T20" fmla="*/ 24 w 24"/>
                <a:gd name="T21" fmla="*/ 5 h 41"/>
                <a:gd name="T22" fmla="*/ 18 w 24"/>
                <a:gd name="T23" fmla="*/ 17 h 41"/>
                <a:gd name="T24" fmla="*/ 12 w 24"/>
                <a:gd name="T25" fmla="*/ 23 h 41"/>
                <a:gd name="T26" fmla="*/ 6 w 24"/>
                <a:gd name="T27" fmla="*/ 29 h 41"/>
                <a:gd name="T28" fmla="*/ 6 w 24"/>
                <a:gd name="T29" fmla="*/ 35 h 41"/>
                <a:gd name="T30" fmla="*/ 0 w 24"/>
                <a:gd name="T31" fmla="*/ 41 h 41"/>
                <a:gd name="T32" fmla="*/ 0 w 24"/>
                <a:gd name="T33" fmla="*/ 41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1"/>
                <a:gd name="T53" fmla="*/ 24 w 24"/>
                <a:gd name="T54" fmla="*/ 41 h 4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1">
                  <a:moveTo>
                    <a:pt x="0" y="41"/>
                  </a:moveTo>
                  <a:lnTo>
                    <a:pt x="0" y="41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6" y="23"/>
                  </a:lnTo>
                  <a:lnTo>
                    <a:pt x="12" y="11"/>
                  </a:lnTo>
                  <a:lnTo>
                    <a:pt x="18" y="5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18" y="17"/>
                  </a:lnTo>
                  <a:lnTo>
                    <a:pt x="12" y="23"/>
                  </a:lnTo>
                  <a:lnTo>
                    <a:pt x="6" y="29"/>
                  </a:lnTo>
                  <a:lnTo>
                    <a:pt x="6" y="35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86" name="Freeform 187"/>
            <p:cNvSpPr>
              <a:spLocks/>
            </p:cNvSpPr>
            <p:nvPr/>
          </p:nvSpPr>
          <p:spPr bwMode="auto">
            <a:xfrm>
              <a:off x="4212" y="2157"/>
              <a:ext cx="24" cy="35"/>
            </a:xfrm>
            <a:custGeom>
              <a:avLst/>
              <a:gdLst>
                <a:gd name="T0" fmla="*/ 0 w 24"/>
                <a:gd name="T1" fmla="*/ 35 h 35"/>
                <a:gd name="T2" fmla="*/ 0 w 24"/>
                <a:gd name="T3" fmla="*/ 35 h 35"/>
                <a:gd name="T4" fmla="*/ 6 w 24"/>
                <a:gd name="T5" fmla="*/ 29 h 35"/>
                <a:gd name="T6" fmla="*/ 6 w 24"/>
                <a:gd name="T7" fmla="*/ 23 h 35"/>
                <a:gd name="T8" fmla="*/ 6 w 24"/>
                <a:gd name="T9" fmla="*/ 17 h 35"/>
                <a:gd name="T10" fmla="*/ 12 w 24"/>
                <a:gd name="T11" fmla="*/ 11 h 35"/>
                <a:gd name="T12" fmla="*/ 18 w 24"/>
                <a:gd name="T13" fmla="*/ 5 h 35"/>
                <a:gd name="T14" fmla="*/ 24 w 24"/>
                <a:gd name="T15" fmla="*/ 5 h 35"/>
                <a:gd name="T16" fmla="*/ 24 w 24"/>
                <a:gd name="T17" fmla="*/ 0 h 35"/>
                <a:gd name="T18" fmla="*/ 24 w 24"/>
                <a:gd name="T19" fmla="*/ 5 h 35"/>
                <a:gd name="T20" fmla="*/ 24 w 24"/>
                <a:gd name="T21" fmla="*/ 11 h 35"/>
                <a:gd name="T22" fmla="*/ 18 w 24"/>
                <a:gd name="T23" fmla="*/ 17 h 35"/>
                <a:gd name="T24" fmla="*/ 12 w 24"/>
                <a:gd name="T25" fmla="*/ 23 h 35"/>
                <a:gd name="T26" fmla="*/ 12 w 24"/>
                <a:gd name="T27" fmla="*/ 29 h 35"/>
                <a:gd name="T28" fmla="*/ 6 w 24"/>
                <a:gd name="T29" fmla="*/ 29 h 35"/>
                <a:gd name="T30" fmla="*/ 6 w 24"/>
                <a:gd name="T31" fmla="*/ 35 h 35"/>
                <a:gd name="T32" fmla="*/ 0 w 24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5"/>
                <a:gd name="T53" fmla="*/ 24 w 24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5">
                  <a:moveTo>
                    <a:pt x="0" y="35"/>
                  </a:moveTo>
                  <a:lnTo>
                    <a:pt x="0" y="35"/>
                  </a:lnTo>
                  <a:lnTo>
                    <a:pt x="6" y="29"/>
                  </a:lnTo>
                  <a:lnTo>
                    <a:pt x="6" y="23"/>
                  </a:lnTo>
                  <a:lnTo>
                    <a:pt x="6" y="17"/>
                  </a:lnTo>
                  <a:lnTo>
                    <a:pt x="12" y="11"/>
                  </a:lnTo>
                  <a:lnTo>
                    <a:pt x="18" y="5"/>
                  </a:lnTo>
                  <a:lnTo>
                    <a:pt x="24" y="5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24" y="11"/>
                  </a:lnTo>
                  <a:lnTo>
                    <a:pt x="18" y="17"/>
                  </a:lnTo>
                  <a:lnTo>
                    <a:pt x="12" y="23"/>
                  </a:lnTo>
                  <a:lnTo>
                    <a:pt x="12" y="29"/>
                  </a:lnTo>
                  <a:lnTo>
                    <a:pt x="6" y="29"/>
                  </a:lnTo>
                  <a:lnTo>
                    <a:pt x="6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87" name="Freeform 188"/>
            <p:cNvSpPr>
              <a:spLocks/>
            </p:cNvSpPr>
            <p:nvPr/>
          </p:nvSpPr>
          <p:spPr bwMode="auto">
            <a:xfrm>
              <a:off x="4212" y="2127"/>
              <a:ext cx="24" cy="35"/>
            </a:xfrm>
            <a:custGeom>
              <a:avLst/>
              <a:gdLst>
                <a:gd name="T0" fmla="*/ 24 w 24"/>
                <a:gd name="T1" fmla="*/ 35 h 35"/>
                <a:gd name="T2" fmla="*/ 24 w 24"/>
                <a:gd name="T3" fmla="*/ 30 h 35"/>
                <a:gd name="T4" fmla="*/ 18 w 24"/>
                <a:gd name="T5" fmla="*/ 24 h 35"/>
                <a:gd name="T6" fmla="*/ 12 w 24"/>
                <a:gd name="T7" fmla="*/ 18 h 35"/>
                <a:gd name="T8" fmla="*/ 12 w 24"/>
                <a:gd name="T9" fmla="*/ 18 h 35"/>
                <a:gd name="T10" fmla="*/ 6 w 24"/>
                <a:gd name="T11" fmla="*/ 12 h 35"/>
                <a:gd name="T12" fmla="*/ 6 w 24"/>
                <a:gd name="T13" fmla="*/ 6 h 35"/>
                <a:gd name="T14" fmla="*/ 0 w 24"/>
                <a:gd name="T15" fmla="*/ 0 h 35"/>
                <a:gd name="T16" fmla="*/ 6 w 24"/>
                <a:gd name="T17" fmla="*/ 0 h 35"/>
                <a:gd name="T18" fmla="*/ 6 w 24"/>
                <a:gd name="T19" fmla="*/ 0 h 35"/>
                <a:gd name="T20" fmla="*/ 6 w 24"/>
                <a:gd name="T21" fmla="*/ 0 h 35"/>
                <a:gd name="T22" fmla="*/ 12 w 24"/>
                <a:gd name="T23" fmla="*/ 6 h 35"/>
                <a:gd name="T24" fmla="*/ 12 w 24"/>
                <a:gd name="T25" fmla="*/ 12 h 35"/>
                <a:gd name="T26" fmla="*/ 18 w 24"/>
                <a:gd name="T27" fmla="*/ 18 h 35"/>
                <a:gd name="T28" fmla="*/ 18 w 24"/>
                <a:gd name="T29" fmla="*/ 24 h 35"/>
                <a:gd name="T30" fmla="*/ 24 w 24"/>
                <a:gd name="T31" fmla="*/ 30 h 35"/>
                <a:gd name="T32" fmla="*/ 24 w 24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5"/>
                <a:gd name="T53" fmla="*/ 24 w 24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5">
                  <a:moveTo>
                    <a:pt x="24" y="35"/>
                  </a:moveTo>
                  <a:lnTo>
                    <a:pt x="24" y="30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24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88" name="Freeform 189"/>
            <p:cNvSpPr>
              <a:spLocks/>
            </p:cNvSpPr>
            <p:nvPr/>
          </p:nvSpPr>
          <p:spPr bwMode="auto">
            <a:xfrm>
              <a:off x="5096" y="1636"/>
              <a:ext cx="89" cy="84"/>
            </a:xfrm>
            <a:custGeom>
              <a:avLst/>
              <a:gdLst>
                <a:gd name="T0" fmla="*/ 18 w 89"/>
                <a:gd name="T1" fmla="*/ 18 h 84"/>
                <a:gd name="T2" fmla="*/ 12 w 89"/>
                <a:gd name="T3" fmla="*/ 30 h 84"/>
                <a:gd name="T4" fmla="*/ 12 w 89"/>
                <a:gd name="T5" fmla="*/ 42 h 84"/>
                <a:gd name="T6" fmla="*/ 24 w 89"/>
                <a:gd name="T7" fmla="*/ 42 h 84"/>
                <a:gd name="T8" fmla="*/ 29 w 89"/>
                <a:gd name="T9" fmla="*/ 42 h 84"/>
                <a:gd name="T10" fmla="*/ 29 w 89"/>
                <a:gd name="T11" fmla="*/ 48 h 84"/>
                <a:gd name="T12" fmla="*/ 29 w 89"/>
                <a:gd name="T13" fmla="*/ 48 h 84"/>
                <a:gd name="T14" fmla="*/ 24 w 89"/>
                <a:gd name="T15" fmla="*/ 48 h 84"/>
                <a:gd name="T16" fmla="*/ 18 w 89"/>
                <a:gd name="T17" fmla="*/ 42 h 84"/>
                <a:gd name="T18" fmla="*/ 6 w 89"/>
                <a:gd name="T19" fmla="*/ 48 h 84"/>
                <a:gd name="T20" fmla="*/ 0 w 89"/>
                <a:gd name="T21" fmla="*/ 54 h 84"/>
                <a:gd name="T22" fmla="*/ 6 w 89"/>
                <a:gd name="T23" fmla="*/ 66 h 84"/>
                <a:gd name="T24" fmla="*/ 12 w 89"/>
                <a:gd name="T25" fmla="*/ 66 h 84"/>
                <a:gd name="T26" fmla="*/ 18 w 89"/>
                <a:gd name="T27" fmla="*/ 66 h 84"/>
                <a:gd name="T28" fmla="*/ 24 w 89"/>
                <a:gd name="T29" fmla="*/ 66 h 84"/>
                <a:gd name="T30" fmla="*/ 29 w 89"/>
                <a:gd name="T31" fmla="*/ 60 h 84"/>
                <a:gd name="T32" fmla="*/ 24 w 89"/>
                <a:gd name="T33" fmla="*/ 72 h 84"/>
                <a:gd name="T34" fmla="*/ 24 w 89"/>
                <a:gd name="T35" fmla="*/ 84 h 84"/>
                <a:gd name="T36" fmla="*/ 29 w 89"/>
                <a:gd name="T37" fmla="*/ 84 h 84"/>
                <a:gd name="T38" fmla="*/ 41 w 89"/>
                <a:gd name="T39" fmla="*/ 84 h 84"/>
                <a:gd name="T40" fmla="*/ 41 w 89"/>
                <a:gd name="T41" fmla="*/ 72 h 84"/>
                <a:gd name="T42" fmla="*/ 41 w 89"/>
                <a:gd name="T43" fmla="*/ 66 h 84"/>
                <a:gd name="T44" fmla="*/ 41 w 89"/>
                <a:gd name="T45" fmla="*/ 60 h 84"/>
                <a:gd name="T46" fmla="*/ 41 w 89"/>
                <a:gd name="T47" fmla="*/ 66 h 84"/>
                <a:gd name="T48" fmla="*/ 47 w 89"/>
                <a:gd name="T49" fmla="*/ 72 h 84"/>
                <a:gd name="T50" fmla="*/ 59 w 89"/>
                <a:gd name="T51" fmla="*/ 72 h 84"/>
                <a:gd name="T52" fmla="*/ 71 w 89"/>
                <a:gd name="T53" fmla="*/ 78 h 84"/>
                <a:gd name="T54" fmla="*/ 83 w 89"/>
                <a:gd name="T55" fmla="*/ 72 h 84"/>
                <a:gd name="T56" fmla="*/ 83 w 89"/>
                <a:gd name="T57" fmla="*/ 66 h 84"/>
                <a:gd name="T58" fmla="*/ 83 w 89"/>
                <a:gd name="T59" fmla="*/ 60 h 84"/>
                <a:gd name="T60" fmla="*/ 71 w 89"/>
                <a:gd name="T61" fmla="*/ 54 h 84"/>
                <a:gd name="T62" fmla="*/ 59 w 89"/>
                <a:gd name="T63" fmla="*/ 54 h 84"/>
                <a:gd name="T64" fmla="*/ 65 w 89"/>
                <a:gd name="T65" fmla="*/ 42 h 84"/>
                <a:gd name="T66" fmla="*/ 77 w 89"/>
                <a:gd name="T67" fmla="*/ 42 h 84"/>
                <a:gd name="T68" fmla="*/ 89 w 89"/>
                <a:gd name="T69" fmla="*/ 36 h 84"/>
                <a:gd name="T70" fmla="*/ 89 w 89"/>
                <a:gd name="T71" fmla="*/ 24 h 84"/>
                <a:gd name="T72" fmla="*/ 77 w 89"/>
                <a:gd name="T73" fmla="*/ 18 h 84"/>
                <a:gd name="T74" fmla="*/ 65 w 89"/>
                <a:gd name="T75" fmla="*/ 24 h 84"/>
                <a:gd name="T76" fmla="*/ 65 w 89"/>
                <a:gd name="T77" fmla="*/ 30 h 84"/>
                <a:gd name="T78" fmla="*/ 59 w 89"/>
                <a:gd name="T79" fmla="*/ 36 h 84"/>
                <a:gd name="T80" fmla="*/ 53 w 89"/>
                <a:gd name="T81" fmla="*/ 36 h 84"/>
                <a:gd name="T82" fmla="*/ 53 w 89"/>
                <a:gd name="T83" fmla="*/ 30 h 84"/>
                <a:gd name="T84" fmla="*/ 53 w 89"/>
                <a:gd name="T85" fmla="*/ 24 h 84"/>
                <a:gd name="T86" fmla="*/ 65 w 89"/>
                <a:gd name="T87" fmla="*/ 12 h 84"/>
                <a:gd name="T88" fmla="*/ 59 w 89"/>
                <a:gd name="T89" fmla="*/ 0 h 84"/>
                <a:gd name="T90" fmla="*/ 47 w 89"/>
                <a:gd name="T91" fmla="*/ 0 h 84"/>
                <a:gd name="T92" fmla="*/ 41 w 89"/>
                <a:gd name="T93" fmla="*/ 6 h 84"/>
                <a:gd name="T94" fmla="*/ 35 w 89"/>
                <a:gd name="T95" fmla="*/ 12 h 84"/>
                <a:gd name="T96" fmla="*/ 41 w 89"/>
                <a:gd name="T97" fmla="*/ 18 h 84"/>
                <a:gd name="T98" fmla="*/ 41 w 89"/>
                <a:gd name="T99" fmla="*/ 24 h 84"/>
                <a:gd name="T100" fmla="*/ 41 w 89"/>
                <a:gd name="T101" fmla="*/ 36 h 84"/>
                <a:gd name="T102" fmla="*/ 35 w 89"/>
                <a:gd name="T103" fmla="*/ 36 h 84"/>
                <a:gd name="T104" fmla="*/ 35 w 89"/>
                <a:gd name="T105" fmla="*/ 24 h 8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84"/>
                <a:gd name="T161" fmla="*/ 89 w 89"/>
                <a:gd name="T162" fmla="*/ 84 h 8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84">
                  <a:moveTo>
                    <a:pt x="24" y="18"/>
                  </a:moveTo>
                  <a:lnTo>
                    <a:pt x="18" y="18"/>
                  </a:lnTo>
                  <a:lnTo>
                    <a:pt x="12" y="24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12" y="42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9" y="42"/>
                  </a:lnTo>
                  <a:lnTo>
                    <a:pt x="29" y="48"/>
                  </a:lnTo>
                  <a:lnTo>
                    <a:pt x="24" y="48"/>
                  </a:lnTo>
                  <a:lnTo>
                    <a:pt x="18" y="48"/>
                  </a:lnTo>
                  <a:lnTo>
                    <a:pt x="18" y="42"/>
                  </a:lnTo>
                  <a:lnTo>
                    <a:pt x="12" y="42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8" y="66"/>
                  </a:lnTo>
                  <a:lnTo>
                    <a:pt x="24" y="66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29" y="66"/>
                  </a:lnTo>
                  <a:lnTo>
                    <a:pt x="24" y="72"/>
                  </a:lnTo>
                  <a:lnTo>
                    <a:pt x="24" y="78"/>
                  </a:lnTo>
                  <a:lnTo>
                    <a:pt x="24" y="84"/>
                  </a:lnTo>
                  <a:lnTo>
                    <a:pt x="29" y="84"/>
                  </a:lnTo>
                  <a:lnTo>
                    <a:pt x="35" y="84"/>
                  </a:lnTo>
                  <a:lnTo>
                    <a:pt x="41" y="84"/>
                  </a:lnTo>
                  <a:lnTo>
                    <a:pt x="41" y="78"/>
                  </a:lnTo>
                  <a:lnTo>
                    <a:pt x="41" y="72"/>
                  </a:lnTo>
                  <a:lnTo>
                    <a:pt x="41" y="66"/>
                  </a:lnTo>
                  <a:lnTo>
                    <a:pt x="41" y="60"/>
                  </a:lnTo>
                  <a:lnTo>
                    <a:pt x="41" y="66"/>
                  </a:lnTo>
                  <a:lnTo>
                    <a:pt x="47" y="66"/>
                  </a:lnTo>
                  <a:lnTo>
                    <a:pt x="47" y="72"/>
                  </a:lnTo>
                  <a:lnTo>
                    <a:pt x="53" y="72"/>
                  </a:lnTo>
                  <a:lnTo>
                    <a:pt x="59" y="72"/>
                  </a:lnTo>
                  <a:lnTo>
                    <a:pt x="65" y="72"/>
                  </a:lnTo>
                  <a:lnTo>
                    <a:pt x="65" y="78"/>
                  </a:lnTo>
                  <a:lnTo>
                    <a:pt x="71" y="78"/>
                  </a:lnTo>
                  <a:lnTo>
                    <a:pt x="77" y="78"/>
                  </a:lnTo>
                  <a:lnTo>
                    <a:pt x="77" y="72"/>
                  </a:lnTo>
                  <a:lnTo>
                    <a:pt x="83" y="72"/>
                  </a:lnTo>
                  <a:lnTo>
                    <a:pt x="83" y="66"/>
                  </a:lnTo>
                  <a:lnTo>
                    <a:pt x="83" y="60"/>
                  </a:lnTo>
                  <a:lnTo>
                    <a:pt x="77" y="54"/>
                  </a:lnTo>
                  <a:lnTo>
                    <a:pt x="71" y="54"/>
                  </a:lnTo>
                  <a:lnTo>
                    <a:pt x="65" y="54"/>
                  </a:lnTo>
                  <a:lnTo>
                    <a:pt x="59" y="54"/>
                  </a:lnTo>
                  <a:lnTo>
                    <a:pt x="59" y="48"/>
                  </a:lnTo>
                  <a:lnTo>
                    <a:pt x="65" y="48"/>
                  </a:lnTo>
                  <a:lnTo>
                    <a:pt x="65" y="42"/>
                  </a:lnTo>
                  <a:lnTo>
                    <a:pt x="71" y="42"/>
                  </a:lnTo>
                  <a:lnTo>
                    <a:pt x="77" y="42"/>
                  </a:lnTo>
                  <a:lnTo>
                    <a:pt x="83" y="36"/>
                  </a:lnTo>
                  <a:lnTo>
                    <a:pt x="89" y="36"/>
                  </a:lnTo>
                  <a:lnTo>
                    <a:pt x="89" y="30"/>
                  </a:lnTo>
                  <a:lnTo>
                    <a:pt x="89" y="24"/>
                  </a:lnTo>
                  <a:lnTo>
                    <a:pt x="83" y="18"/>
                  </a:lnTo>
                  <a:lnTo>
                    <a:pt x="77" y="18"/>
                  </a:lnTo>
                  <a:lnTo>
                    <a:pt x="71" y="18"/>
                  </a:lnTo>
                  <a:lnTo>
                    <a:pt x="65" y="24"/>
                  </a:lnTo>
                  <a:lnTo>
                    <a:pt x="65" y="30"/>
                  </a:lnTo>
                  <a:lnTo>
                    <a:pt x="65" y="36"/>
                  </a:lnTo>
                  <a:lnTo>
                    <a:pt x="59" y="36"/>
                  </a:lnTo>
                  <a:lnTo>
                    <a:pt x="53" y="42"/>
                  </a:lnTo>
                  <a:lnTo>
                    <a:pt x="53" y="36"/>
                  </a:lnTo>
                  <a:lnTo>
                    <a:pt x="47" y="36"/>
                  </a:lnTo>
                  <a:lnTo>
                    <a:pt x="53" y="30"/>
                  </a:lnTo>
                  <a:lnTo>
                    <a:pt x="53" y="24"/>
                  </a:lnTo>
                  <a:lnTo>
                    <a:pt x="59" y="18"/>
                  </a:lnTo>
                  <a:lnTo>
                    <a:pt x="65" y="12"/>
                  </a:lnTo>
                  <a:lnTo>
                    <a:pt x="59" y="6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1" y="0"/>
                  </a:lnTo>
                  <a:lnTo>
                    <a:pt x="41" y="6"/>
                  </a:lnTo>
                  <a:lnTo>
                    <a:pt x="35" y="6"/>
                  </a:lnTo>
                  <a:lnTo>
                    <a:pt x="35" y="12"/>
                  </a:lnTo>
                  <a:lnTo>
                    <a:pt x="41" y="18"/>
                  </a:lnTo>
                  <a:lnTo>
                    <a:pt x="41" y="24"/>
                  </a:lnTo>
                  <a:lnTo>
                    <a:pt x="41" y="30"/>
                  </a:lnTo>
                  <a:lnTo>
                    <a:pt x="41" y="36"/>
                  </a:lnTo>
                  <a:lnTo>
                    <a:pt x="35" y="36"/>
                  </a:lnTo>
                  <a:lnTo>
                    <a:pt x="35" y="30"/>
                  </a:lnTo>
                  <a:lnTo>
                    <a:pt x="35" y="24"/>
                  </a:lnTo>
                  <a:lnTo>
                    <a:pt x="29" y="18"/>
                  </a:lnTo>
                  <a:lnTo>
                    <a:pt x="24" y="18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89" name="Freeform 190"/>
            <p:cNvSpPr>
              <a:spLocks/>
            </p:cNvSpPr>
            <p:nvPr/>
          </p:nvSpPr>
          <p:spPr bwMode="auto">
            <a:xfrm>
              <a:off x="5036" y="1750"/>
              <a:ext cx="89" cy="155"/>
            </a:xfrm>
            <a:custGeom>
              <a:avLst/>
              <a:gdLst>
                <a:gd name="T0" fmla="*/ 89 w 89"/>
                <a:gd name="T1" fmla="*/ 0 h 155"/>
                <a:gd name="T2" fmla="*/ 84 w 89"/>
                <a:gd name="T3" fmla="*/ 12 h 155"/>
                <a:gd name="T4" fmla="*/ 72 w 89"/>
                <a:gd name="T5" fmla="*/ 18 h 155"/>
                <a:gd name="T6" fmla="*/ 66 w 89"/>
                <a:gd name="T7" fmla="*/ 24 h 155"/>
                <a:gd name="T8" fmla="*/ 54 w 89"/>
                <a:gd name="T9" fmla="*/ 30 h 155"/>
                <a:gd name="T10" fmla="*/ 48 w 89"/>
                <a:gd name="T11" fmla="*/ 36 h 155"/>
                <a:gd name="T12" fmla="*/ 36 w 89"/>
                <a:gd name="T13" fmla="*/ 36 h 155"/>
                <a:gd name="T14" fmla="*/ 30 w 89"/>
                <a:gd name="T15" fmla="*/ 42 h 155"/>
                <a:gd name="T16" fmla="*/ 18 w 89"/>
                <a:gd name="T17" fmla="*/ 42 h 155"/>
                <a:gd name="T18" fmla="*/ 18 w 89"/>
                <a:gd name="T19" fmla="*/ 42 h 155"/>
                <a:gd name="T20" fmla="*/ 18 w 89"/>
                <a:gd name="T21" fmla="*/ 48 h 155"/>
                <a:gd name="T22" fmla="*/ 18 w 89"/>
                <a:gd name="T23" fmla="*/ 54 h 155"/>
                <a:gd name="T24" fmla="*/ 18 w 89"/>
                <a:gd name="T25" fmla="*/ 54 h 155"/>
                <a:gd name="T26" fmla="*/ 12 w 89"/>
                <a:gd name="T27" fmla="*/ 60 h 155"/>
                <a:gd name="T28" fmla="*/ 12 w 89"/>
                <a:gd name="T29" fmla="*/ 66 h 155"/>
                <a:gd name="T30" fmla="*/ 6 w 89"/>
                <a:gd name="T31" fmla="*/ 66 h 155"/>
                <a:gd name="T32" fmla="*/ 0 w 89"/>
                <a:gd name="T33" fmla="*/ 72 h 155"/>
                <a:gd name="T34" fmla="*/ 6 w 89"/>
                <a:gd name="T35" fmla="*/ 84 h 155"/>
                <a:gd name="T36" fmla="*/ 12 w 89"/>
                <a:gd name="T37" fmla="*/ 96 h 155"/>
                <a:gd name="T38" fmla="*/ 12 w 89"/>
                <a:gd name="T39" fmla="*/ 108 h 155"/>
                <a:gd name="T40" fmla="*/ 6 w 89"/>
                <a:gd name="T41" fmla="*/ 114 h 155"/>
                <a:gd name="T42" fmla="*/ 12 w 89"/>
                <a:gd name="T43" fmla="*/ 120 h 155"/>
                <a:gd name="T44" fmla="*/ 18 w 89"/>
                <a:gd name="T45" fmla="*/ 120 h 155"/>
                <a:gd name="T46" fmla="*/ 24 w 89"/>
                <a:gd name="T47" fmla="*/ 125 h 155"/>
                <a:gd name="T48" fmla="*/ 30 w 89"/>
                <a:gd name="T49" fmla="*/ 125 h 155"/>
                <a:gd name="T50" fmla="*/ 30 w 89"/>
                <a:gd name="T51" fmla="*/ 131 h 155"/>
                <a:gd name="T52" fmla="*/ 36 w 89"/>
                <a:gd name="T53" fmla="*/ 137 h 155"/>
                <a:gd name="T54" fmla="*/ 42 w 89"/>
                <a:gd name="T55" fmla="*/ 143 h 155"/>
                <a:gd name="T56" fmla="*/ 42 w 89"/>
                <a:gd name="T57" fmla="*/ 155 h 155"/>
                <a:gd name="T58" fmla="*/ 48 w 89"/>
                <a:gd name="T59" fmla="*/ 149 h 155"/>
                <a:gd name="T60" fmla="*/ 48 w 89"/>
                <a:gd name="T61" fmla="*/ 143 h 155"/>
                <a:gd name="T62" fmla="*/ 54 w 89"/>
                <a:gd name="T63" fmla="*/ 137 h 155"/>
                <a:gd name="T64" fmla="*/ 60 w 89"/>
                <a:gd name="T65" fmla="*/ 131 h 155"/>
                <a:gd name="T66" fmla="*/ 60 w 89"/>
                <a:gd name="T67" fmla="*/ 125 h 155"/>
                <a:gd name="T68" fmla="*/ 66 w 89"/>
                <a:gd name="T69" fmla="*/ 125 h 155"/>
                <a:gd name="T70" fmla="*/ 78 w 89"/>
                <a:gd name="T71" fmla="*/ 120 h 155"/>
                <a:gd name="T72" fmla="*/ 84 w 89"/>
                <a:gd name="T73" fmla="*/ 120 h 155"/>
                <a:gd name="T74" fmla="*/ 78 w 89"/>
                <a:gd name="T75" fmla="*/ 114 h 155"/>
                <a:gd name="T76" fmla="*/ 78 w 89"/>
                <a:gd name="T77" fmla="*/ 102 h 155"/>
                <a:gd name="T78" fmla="*/ 78 w 89"/>
                <a:gd name="T79" fmla="*/ 96 h 155"/>
                <a:gd name="T80" fmla="*/ 84 w 89"/>
                <a:gd name="T81" fmla="*/ 84 h 155"/>
                <a:gd name="T82" fmla="*/ 78 w 89"/>
                <a:gd name="T83" fmla="*/ 66 h 155"/>
                <a:gd name="T84" fmla="*/ 78 w 89"/>
                <a:gd name="T85" fmla="*/ 54 h 155"/>
                <a:gd name="T86" fmla="*/ 78 w 89"/>
                <a:gd name="T87" fmla="*/ 36 h 155"/>
                <a:gd name="T88" fmla="*/ 78 w 89"/>
                <a:gd name="T89" fmla="*/ 24 h 155"/>
                <a:gd name="T90" fmla="*/ 84 w 89"/>
                <a:gd name="T91" fmla="*/ 18 h 155"/>
                <a:gd name="T92" fmla="*/ 84 w 89"/>
                <a:gd name="T93" fmla="*/ 12 h 155"/>
                <a:gd name="T94" fmla="*/ 89 w 89"/>
                <a:gd name="T95" fmla="*/ 6 h 155"/>
                <a:gd name="T96" fmla="*/ 89 w 89"/>
                <a:gd name="T97" fmla="*/ 6 h 155"/>
                <a:gd name="T98" fmla="*/ 89 w 89"/>
                <a:gd name="T99" fmla="*/ 6 h 155"/>
                <a:gd name="T100" fmla="*/ 89 w 89"/>
                <a:gd name="T101" fmla="*/ 6 h 155"/>
                <a:gd name="T102" fmla="*/ 89 w 89"/>
                <a:gd name="T103" fmla="*/ 0 h 155"/>
                <a:gd name="T104" fmla="*/ 89 w 89"/>
                <a:gd name="T105" fmla="*/ 0 h 155"/>
                <a:gd name="T106" fmla="*/ 89 w 89"/>
                <a:gd name="T107" fmla="*/ 0 h 15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9"/>
                <a:gd name="T163" fmla="*/ 0 h 155"/>
                <a:gd name="T164" fmla="*/ 89 w 89"/>
                <a:gd name="T165" fmla="*/ 155 h 15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9" h="155">
                  <a:moveTo>
                    <a:pt x="89" y="0"/>
                  </a:moveTo>
                  <a:lnTo>
                    <a:pt x="84" y="12"/>
                  </a:lnTo>
                  <a:lnTo>
                    <a:pt x="72" y="18"/>
                  </a:lnTo>
                  <a:lnTo>
                    <a:pt x="66" y="24"/>
                  </a:lnTo>
                  <a:lnTo>
                    <a:pt x="54" y="30"/>
                  </a:lnTo>
                  <a:lnTo>
                    <a:pt x="48" y="36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8" y="54"/>
                  </a:lnTo>
                  <a:lnTo>
                    <a:pt x="12" y="60"/>
                  </a:lnTo>
                  <a:lnTo>
                    <a:pt x="12" y="66"/>
                  </a:lnTo>
                  <a:lnTo>
                    <a:pt x="6" y="66"/>
                  </a:lnTo>
                  <a:lnTo>
                    <a:pt x="0" y="72"/>
                  </a:lnTo>
                  <a:lnTo>
                    <a:pt x="6" y="84"/>
                  </a:lnTo>
                  <a:lnTo>
                    <a:pt x="12" y="96"/>
                  </a:lnTo>
                  <a:lnTo>
                    <a:pt x="12" y="108"/>
                  </a:lnTo>
                  <a:lnTo>
                    <a:pt x="6" y="114"/>
                  </a:lnTo>
                  <a:lnTo>
                    <a:pt x="12" y="120"/>
                  </a:lnTo>
                  <a:lnTo>
                    <a:pt x="18" y="120"/>
                  </a:lnTo>
                  <a:lnTo>
                    <a:pt x="24" y="125"/>
                  </a:lnTo>
                  <a:lnTo>
                    <a:pt x="30" y="125"/>
                  </a:lnTo>
                  <a:lnTo>
                    <a:pt x="30" y="131"/>
                  </a:lnTo>
                  <a:lnTo>
                    <a:pt x="36" y="137"/>
                  </a:lnTo>
                  <a:lnTo>
                    <a:pt x="42" y="143"/>
                  </a:lnTo>
                  <a:lnTo>
                    <a:pt x="42" y="155"/>
                  </a:lnTo>
                  <a:lnTo>
                    <a:pt x="48" y="149"/>
                  </a:lnTo>
                  <a:lnTo>
                    <a:pt x="48" y="143"/>
                  </a:lnTo>
                  <a:lnTo>
                    <a:pt x="54" y="137"/>
                  </a:lnTo>
                  <a:lnTo>
                    <a:pt x="60" y="131"/>
                  </a:lnTo>
                  <a:lnTo>
                    <a:pt x="60" y="125"/>
                  </a:lnTo>
                  <a:lnTo>
                    <a:pt x="66" y="125"/>
                  </a:lnTo>
                  <a:lnTo>
                    <a:pt x="78" y="120"/>
                  </a:lnTo>
                  <a:lnTo>
                    <a:pt x="84" y="120"/>
                  </a:lnTo>
                  <a:lnTo>
                    <a:pt x="78" y="114"/>
                  </a:lnTo>
                  <a:lnTo>
                    <a:pt x="78" y="102"/>
                  </a:lnTo>
                  <a:lnTo>
                    <a:pt x="78" y="96"/>
                  </a:lnTo>
                  <a:lnTo>
                    <a:pt x="84" y="84"/>
                  </a:lnTo>
                  <a:lnTo>
                    <a:pt x="78" y="66"/>
                  </a:lnTo>
                  <a:lnTo>
                    <a:pt x="78" y="54"/>
                  </a:lnTo>
                  <a:lnTo>
                    <a:pt x="78" y="36"/>
                  </a:lnTo>
                  <a:lnTo>
                    <a:pt x="78" y="24"/>
                  </a:lnTo>
                  <a:lnTo>
                    <a:pt x="84" y="18"/>
                  </a:lnTo>
                  <a:lnTo>
                    <a:pt x="84" y="12"/>
                  </a:lnTo>
                  <a:lnTo>
                    <a:pt x="89" y="6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90" name="Freeform 191"/>
            <p:cNvSpPr>
              <a:spLocks/>
            </p:cNvSpPr>
            <p:nvPr/>
          </p:nvSpPr>
          <p:spPr bwMode="auto">
            <a:xfrm>
              <a:off x="5263" y="1714"/>
              <a:ext cx="167" cy="126"/>
            </a:xfrm>
            <a:custGeom>
              <a:avLst/>
              <a:gdLst>
                <a:gd name="T0" fmla="*/ 77 w 167"/>
                <a:gd name="T1" fmla="*/ 0 h 126"/>
                <a:gd name="T2" fmla="*/ 71 w 167"/>
                <a:gd name="T3" fmla="*/ 0 h 126"/>
                <a:gd name="T4" fmla="*/ 66 w 167"/>
                <a:gd name="T5" fmla="*/ 0 h 126"/>
                <a:gd name="T6" fmla="*/ 54 w 167"/>
                <a:gd name="T7" fmla="*/ 6 h 126"/>
                <a:gd name="T8" fmla="*/ 48 w 167"/>
                <a:gd name="T9" fmla="*/ 6 h 126"/>
                <a:gd name="T10" fmla="*/ 36 w 167"/>
                <a:gd name="T11" fmla="*/ 12 h 126"/>
                <a:gd name="T12" fmla="*/ 30 w 167"/>
                <a:gd name="T13" fmla="*/ 12 h 126"/>
                <a:gd name="T14" fmla="*/ 18 w 167"/>
                <a:gd name="T15" fmla="*/ 18 h 126"/>
                <a:gd name="T16" fmla="*/ 12 w 167"/>
                <a:gd name="T17" fmla="*/ 18 h 126"/>
                <a:gd name="T18" fmla="*/ 6 w 167"/>
                <a:gd name="T19" fmla="*/ 18 h 126"/>
                <a:gd name="T20" fmla="*/ 6 w 167"/>
                <a:gd name="T21" fmla="*/ 12 h 126"/>
                <a:gd name="T22" fmla="*/ 0 w 167"/>
                <a:gd name="T23" fmla="*/ 12 h 126"/>
                <a:gd name="T24" fmla="*/ 0 w 167"/>
                <a:gd name="T25" fmla="*/ 12 h 126"/>
                <a:gd name="T26" fmla="*/ 12 w 167"/>
                <a:gd name="T27" fmla="*/ 18 h 126"/>
                <a:gd name="T28" fmla="*/ 18 w 167"/>
                <a:gd name="T29" fmla="*/ 30 h 126"/>
                <a:gd name="T30" fmla="*/ 24 w 167"/>
                <a:gd name="T31" fmla="*/ 36 h 126"/>
                <a:gd name="T32" fmla="*/ 30 w 167"/>
                <a:gd name="T33" fmla="*/ 48 h 126"/>
                <a:gd name="T34" fmla="*/ 36 w 167"/>
                <a:gd name="T35" fmla="*/ 60 h 126"/>
                <a:gd name="T36" fmla="*/ 42 w 167"/>
                <a:gd name="T37" fmla="*/ 66 h 126"/>
                <a:gd name="T38" fmla="*/ 48 w 167"/>
                <a:gd name="T39" fmla="*/ 84 h 126"/>
                <a:gd name="T40" fmla="*/ 48 w 167"/>
                <a:gd name="T41" fmla="*/ 96 h 126"/>
                <a:gd name="T42" fmla="*/ 54 w 167"/>
                <a:gd name="T43" fmla="*/ 96 h 126"/>
                <a:gd name="T44" fmla="*/ 60 w 167"/>
                <a:gd name="T45" fmla="*/ 96 h 126"/>
                <a:gd name="T46" fmla="*/ 66 w 167"/>
                <a:gd name="T47" fmla="*/ 96 h 126"/>
                <a:gd name="T48" fmla="*/ 71 w 167"/>
                <a:gd name="T49" fmla="*/ 102 h 126"/>
                <a:gd name="T50" fmla="*/ 77 w 167"/>
                <a:gd name="T51" fmla="*/ 108 h 126"/>
                <a:gd name="T52" fmla="*/ 83 w 167"/>
                <a:gd name="T53" fmla="*/ 114 h 126"/>
                <a:gd name="T54" fmla="*/ 89 w 167"/>
                <a:gd name="T55" fmla="*/ 120 h 126"/>
                <a:gd name="T56" fmla="*/ 89 w 167"/>
                <a:gd name="T57" fmla="*/ 126 h 126"/>
                <a:gd name="T58" fmla="*/ 95 w 167"/>
                <a:gd name="T59" fmla="*/ 120 h 126"/>
                <a:gd name="T60" fmla="*/ 101 w 167"/>
                <a:gd name="T61" fmla="*/ 120 h 126"/>
                <a:gd name="T62" fmla="*/ 107 w 167"/>
                <a:gd name="T63" fmla="*/ 114 h 126"/>
                <a:gd name="T64" fmla="*/ 119 w 167"/>
                <a:gd name="T65" fmla="*/ 114 h 126"/>
                <a:gd name="T66" fmla="*/ 131 w 167"/>
                <a:gd name="T67" fmla="*/ 114 h 126"/>
                <a:gd name="T68" fmla="*/ 143 w 167"/>
                <a:gd name="T69" fmla="*/ 114 h 126"/>
                <a:gd name="T70" fmla="*/ 155 w 167"/>
                <a:gd name="T71" fmla="*/ 114 h 126"/>
                <a:gd name="T72" fmla="*/ 167 w 167"/>
                <a:gd name="T73" fmla="*/ 120 h 126"/>
                <a:gd name="T74" fmla="*/ 161 w 167"/>
                <a:gd name="T75" fmla="*/ 114 h 126"/>
                <a:gd name="T76" fmla="*/ 161 w 167"/>
                <a:gd name="T77" fmla="*/ 108 h 126"/>
                <a:gd name="T78" fmla="*/ 155 w 167"/>
                <a:gd name="T79" fmla="*/ 102 h 126"/>
                <a:gd name="T80" fmla="*/ 155 w 167"/>
                <a:gd name="T81" fmla="*/ 96 h 126"/>
                <a:gd name="T82" fmla="*/ 149 w 167"/>
                <a:gd name="T83" fmla="*/ 84 h 126"/>
                <a:gd name="T84" fmla="*/ 155 w 167"/>
                <a:gd name="T85" fmla="*/ 78 h 126"/>
                <a:gd name="T86" fmla="*/ 155 w 167"/>
                <a:gd name="T87" fmla="*/ 66 h 126"/>
                <a:gd name="T88" fmla="*/ 161 w 167"/>
                <a:gd name="T89" fmla="*/ 54 h 126"/>
                <a:gd name="T90" fmla="*/ 155 w 167"/>
                <a:gd name="T91" fmla="*/ 48 h 126"/>
                <a:gd name="T92" fmla="*/ 143 w 167"/>
                <a:gd name="T93" fmla="*/ 48 h 126"/>
                <a:gd name="T94" fmla="*/ 137 w 167"/>
                <a:gd name="T95" fmla="*/ 48 h 126"/>
                <a:gd name="T96" fmla="*/ 131 w 167"/>
                <a:gd name="T97" fmla="*/ 42 h 126"/>
                <a:gd name="T98" fmla="*/ 125 w 167"/>
                <a:gd name="T99" fmla="*/ 36 h 126"/>
                <a:gd name="T100" fmla="*/ 119 w 167"/>
                <a:gd name="T101" fmla="*/ 30 h 126"/>
                <a:gd name="T102" fmla="*/ 119 w 167"/>
                <a:gd name="T103" fmla="*/ 18 h 126"/>
                <a:gd name="T104" fmla="*/ 119 w 167"/>
                <a:gd name="T105" fmla="*/ 6 h 126"/>
                <a:gd name="T106" fmla="*/ 113 w 167"/>
                <a:gd name="T107" fmla="*/ 6 h 126"/>
                <a:gd name="T108" fmla="*/ 107 w 167"/>
                <a:gd name="T109" fmla="*/ 6 h 126"/>
                <a:gd name="T110" fmla="*/ 101 w 167"/>
                <a:gd name="T111" fmla="*/ 6 h 126"/>
                <a:gd name="T112" fmla="*/ 95 w 167"/>
                <a:gd name="T113" fmla="*/ 6 h 126"/>
                <a:gd name="T114" fmla="*/ 95 w 167"/>
                <a:gd name="T115" fmla="*/ 6 h 126"/>
                <a:gd name="T116" fmla="*/ 89 w 167"/>
                <a:gd name="T117" fmla="*/ 6 h 126"/>
                <a:gd name="T118" fmla="*/ 83 w 167"/>
                <a:gd name="T119" fmla="*/ 0 h 126"/>
                <a:gd name="T120" fmla="*/ 77 w 167"/>
                <a:gd name="T121" fmla="*/ 0 h 12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67"/>
                <a:gd name="T184" fmla="*/ 0 h 126"/>
                <a:gd name="T185" fmla="*/ 167 w 167"/>
                <a:gd name="T186" fmla="*/ 126 h 12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67" h="126">
                  <a:moveTo>
                    <a:pt x="77" y="0"/>
                  </a:moveTo>
                  <a:lnTo>
                    <a:pt x="71" y="0"/>
                  </a:lnTo>
                  <a:lnTo>
                    <a:pt x="66" y="0"/>
                  </a:lnTo>
                  <a:lnTo>
                    <a:pt x="54" y="6"/>
                  </a:lnTo>
                  <a:lnTo>
                    <a:pt x="48" y="6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12" y="18"/>
                  </a:lnTo>
                  <a:lnTo>
                    <a:pt x="18" y="30"/>
                  </a:lnTo>
                  <a:lnTo>
                    <a:pt x="24" y="36"/>
                  </a:lnTo>
                  <a:lnTo>
                    <a:pt x="30" y="48"/>
                  </a:lnTo>
                  <a:lnTo>
                    <a:pt x="36" y="60"/>
                  </a:lnTo>
                  <a:lnTo>
                    <a:pt x="42" y="66"/>
                  </a:lnTo>
                  <a:lnTo>
                    <a:pt x="48" y="84"/>
                  </a:lnTo>
                  <a:lnTo>
                    <a:pt x="48" y="96"/>
                  </a:lnTo>
                  <a:lnTo>
                    <a:pt x="54" y="96"/>
                  </a:lnTo>
                  <a:lnTo>
                    <a:pt x="60" y="96"/>
                  </a:lnTo>
                  <a:lnTo>
                    <a:pt x="66" y="96"/>
                  </a:lnTo>
                  <a:lnTo>
                    <a:pt x="71" y="102"/>
                  </a:lnTo>
                  <a:lnTo>
                    <a:pt x="77" y="108"/>
                  </a:lnTo>
                  <a:lnTo>
                    <a:pt x="83" y="114"/>
                  </a:lnTo>
                  <a:lnTo>
                    <a:pt x="89" y="120"/>
                  </a:lnTo>
                  <a:lnTo>
                    <a:pt x="89" y="126"/>
                  </a:lnTo>
                  <a:lnTo>
                    <a:pt x="95" y="120"/>
                  </a:lnTo>
                  <a:lnTo>
                    <a:pt x="101" y="120"/>
                  </a:lnTo>
                  <a:lnTo>
                    <a:pt x="107" y="114"/>
                  </a:lnTo>
                  <a:lnTo>
                    <a:pt x="119" y="114"/>
                  </a:lnTo>
                  <a:lnTo>
                    <a:pt x="131" y="114"/>
                  </a:lnTo>
                  <a:lnTo>
                    <a:pt x="143" y="114"/>
                  </a:lnTo>
                  <a:lnTo>
                    <a:pt x="155" y="114"/>
                  </a:lnTo>
                  <a:lnTo>
                    <a:pt x="167" y="120"/>
                  </a:lnTo>
                  <a:lnTo>
                    <a:pt x="161" y="114"/>
                  </a:lnTo>
                  <a:lnTo>
                    <a:pt x="161" y="108"/>
                  </a:lnTo>
                  <a:lnTo>
                    <a:pt x="155" y="102"/>
                  </a:lnTo>
                  <a:lnTo>
                    <a:pt x="155" y="96"/>
                  </a:lnTo>
                  <a:lnTo>
                    <a:pt x="149" y="84"/>
                  </a:lnTo>
                  <a:lnTo>
                    <a:pt x="155" y="78"/>
                  </a:lnTo>
                  <a:lnTo>
                    <a:pt x="155" y="66"/>
                  </a:lnTo>
                  <a:lnTo>
                    <a:pt x="161" y="54"/>
                  </a:lnTo>
                  <a:lnTo>
                    <a:pt x="155" y="48"/>
                  </a:lnTo>
                  <a:lnTo>
                    <a:pt x="143" y="48"/>
                  </a:lnTo>
                  <a:lnTo>
                    <a:pt x="137" y="48"/>
                  </a:lnTo>
                  <a:lnTo>
                    <a:pt x="131" y="42"/>
                  </a:lnTo>
                  <a:lnTo>
                    <a:pt x="125" y="36"/>
                  </a:lnTo>
                  <a:lnTo>
                    <a:pt x="119" y="30"/>
                  </a:lnTo>
                  <a:lnTo>
                    <a:pt x="119" y="18"/>
                  </a:lnTo>
                  <a:lnTo>
                    <a:pt x="119" y="6"/>
                  </a:lnTo>
                  <a:lnTo>
                    <a:pt x="113" y="6"/>
                  </a:lnTo>
                  <a:lnTo>
                    <a:pt x="107" y="6"/>
                  </a:lnTo>
                  <a:lnTo>
                    <a:pt x="101" y="6"/>
                  </a:lnTo>
                  <a:lnTo>
                    <a:pt x="95" y="6"/>
                  </a:lnTo>
                  <a:lnTo>
                    <a:pt x="89" y="6"/>
                  </a:lnTo>
                  <a:lnTo>
                    <a:pt x="8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91" name="Freeform 192"/>
            <p:cNvSpPr>
              <a:spLocks/>
            </p:cNvSpPr>
            <p:nvPr/>
          </p:nvSpPr>
          <p:spPr bwMode="auto">
            <a:xfrm>
              <a:off x="5179" y="1523"/>
              <a:ext cx="144" cy="179"/>
            </a:xfrm>
            <a:custGeom>
              <a:avLst/>
              <a:gdLst>
                <a:gd name="T0" fmla="*/ 120 w 144"/>
                <a:gd name="T1" fmla="*/ 83 h 179"/>
                <a:gd name="T2" fmla="*/ 102 w 144"/>
                <a:gd name="T3" fmla="*/ 89 h 179"/>
                <a:gd name="T4" fmla="*/ 78 w 144"/>
                <a:gd name="T5" fmla="*/ 95 h 179"/>
                <a:gd name="T6" fmla="*/ 54 w 144"/>
                <a:gd name="T7" fmla="*/ 113 h 179"/>
                <a:gd name="T8" fmla="*/ 42 w 144"/>
                <a:gd name="T9" fmla="*/ 143 h 179"/>
                <a:gd name="T10" fmla="*/ 42 w 144"/>
                <a:gd name="T11" fmla="*/ 155 h 179"/>
                <a:gd name="T12" fmla="*/ 36 w 144"/>
                <a:gd name="T13" fmla="*/ 167 h 179"/>
                <a:gd name="T14" fmla="*/ 30 w 144"/>
                <a:gd name="T15" fmla="*/ 173 h 179"/>
                <a:gd name="T16" fmla="*/ 24 w 144"/>
                <a:gd name="T17" fmla="*/ 173 h 179"/>
                <a:gd name="T18" fmla="*/ 12 w 144"/>
                <a:gd name="T19" fmla="*/ 173 h 179"/>
                <a:gd name="T20" fmla="*/ 6 w 144"/>
                <a:gd name="T21" fmla="*/ 173 h 179"/>
                <a:gd name="T22" fmla="*/ 0 w 144"/>
                <a:gd name="T23" fmla="*/ 179 h 179"/>
                <a:gd name="T24" fmla="*/ 0 w 144"/>
                <a:gd name="T25" fmla="*/ 179 h 179"/>
                <a:gd name="T26" fmla="*/ 0 w 144"/>
                <a:gd name="T27" fmla="*/ 179 h 179"/>
                <a:gd name="T28" fmla="*/ 12 w 144"/>
                <a:gd name="T29" fmla="*/ 167 h 179"/>
                <a:gd name="T30" fmla="*/ 24 w 144"/>
                <a:gd name="T31" fmla="*/ 155 h 179"/>
                <a:gd name="T32" fmla="*/ 36 w 144"/>
                <a:gd name="T33" fmla="*/ 131 h 179"/>
                <a:gd name="T34" fmla="*/ 36 w 144"/>
                <a:gd name="T35" fmla="*/ 113 h 179"/>
                <a:gd name="T36" fmla="*/ 36 w 144"/>
                <a:gd name="T37" fmla="*/ 101 h 179"/>
                <a:gd name="T38" fmla="*/ 30 w 144"/>
                <a:gd name="T39" fmla="*/ 83 h 179"/>
                <a:gd name="T40" fmla="*/ 36 w 144"/>
                <a:gd name="T41" fmla="*/ 71 h 179"/>
                <a:gd name="T42" fmla="*/ 48 w 144"/>
                <a:gd name="T43" fmla="*/ 65 h 179"/>
                <a:gd name="T44" fmla="*/ 54 w 144"/>
                <a:gd name="T45" fmla="*/ 54 h 179"/>
                <a:gd name="T46" fmla="*/ 60 w 144"/>
                <a:gd name="T47" fmla="*/ 36 h 179"/>
                <a:gd name="T48" fmla="*/ 66 w 144"/>
                <a:gd name="T49" fmla="*/ 30 h 179"/>
                <a:gd name="T50" fmla="*/ 78 w 144"/>
                <a:gd name="T51" fmla="*/ 24 h 179"/>
                <a:gd name="T52" fmla="*/ 102 w 144"/>
                <a:gd name="T53" fmla="*/ 18 h 179"/>
                <a:gd name="T54" fmla="*/ 114 w 144"/>
                <a:gd name="T55" fmla="*/ 6 h 179"/>
                <a:gd name="T56" fmla="*/ 120 w 144"/>
                <a:gd name="T57" fmla="*/ 6 h 179"/>
                <a:gd name="T58" fmla="*/ 120 w 144"/>
                <a:gd name="T59" fmla="*/ 24 h 179"/>
                <a:gd name="T60" fmla="*/ 126 w 144"/>
                <a:gd name="T61" fmla="*/ 42 h 179"/>
                <a:gd name="T62" fmla="*/ 138 w 144"/>
                <a:gd name="T63" fmla="*/ 54 h 179"/>
                <a:gd name="T64" fmla="*/ 144 w 144"/>
                <a:gd name="T65" fmla="*/ 60 h 179"/>
                <a:gd name="T66" fmla="*/ 132 w 144"/>
                <a:gd name="T67" fmla="*/ 60 h 179"/>
                <a:gd name="T68" fmla="*/ 126 w 144"/>
                <a:gd name="T69" fmla="*/ 71 h 179"/>
                <a:gd name="T70" fmla="*/ 126 w 144"/>
                <a:gd name="T71" fmla="*/ 77 h 17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44"/>
                <a:gd name="T109" fmla="*/ 0 h 179"/>
                <a:gd name="T110" fmla="*/ 144 w 144"/>
                <a:gd name="T111" fmla="*/ 179 h 17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44" h="179">
                  <a:moveTo>
                    <a:pt x="126" y="83"/>
                  </a:moveTo>
                  <a:lnTo>
                    <a:pt x="120" y="83"/>
                  </a:lnTo>
                  <a:lnTo>
                    <a:pt x="114" y="83"/>
                  </a:lnTo>
                  <a:lnTo>
                    <a:pt x="102" y="89"/>
                  </a:lnTo>
                  <a:lnTo>
                    <a:pt x="90" y="89"/>
                  </a:lnTo>
                  <a:lnTo>
                    <a:pt x="78" y="95"/>
                  </a:lnTo>
                  <a:lnTo>
                    <a:pt x="66" y="101"/>
                  </a:lnTo>
                  <a:lnTo>
                    <a:pt x="54" y="113"/>
                  </a:lnTo>
                  <a:lnTo>
                    <a:pt x="48" y="131"/>
                  </a:lnTo>
                  <a:lnTo>
                    <a:pt x="42" y="143"/>
                  </a:lnTo>
                  <a:lnTo>
                    <a:pt x="42" y="149"/>
                  </a:lnTo>
                  <a:lnTo>
                    <a:pt x="42" y="155"/>
                  </a:lnTo>
                  <a:lnTo>
                    <a:pt x="36" y="161"/>
                  </a:lnTo>
                  <a:lnTo>
                    <a:pt x="36" y="167"/>
                  </a:lnTo>
                  <a:lnTo>
                    <a:pt x="30" y="167"/>
                  </a:lnTo>
                  <a:lnTo>
                    <a:pt x="30" y="173"/>
                  </a:lnTo>
                  <a:lnTo>
                    <a:pt x="24" y="173"/>
                  </a:lnTo>
                  <a:lnTo>
                    <a:pt x="18" y="173"/>
                  </a:lnTo>
                  <a:lnTo>
                    <a:pt x="12" y="173"/>
                  </a:lnTo>
                  <a:lnTo>
                    <a:pt x="6" y="173"/>
                  </a:lnTo>
                  <a:lnTo>
                    <a:pt x="6" y="179"/>
                  </a:lnTo>
                  <a:lnTo>
                    <a:pt x="0" y="179"/>
                  </a:lnTo>
                  <a:lnTo>
                    <a:pt x="0" y="173"/>
                  </a:lnTo>
                  <a:lnTo>
                    <a:pt x="12" y="167"/>
                  </a:lnTo>
                  <a:lnTo>
                    <a:pt x="18" y="161"/>
                  </a:lnTo>
                  <a:lnTo>
                    <a:pt x="24" y="155"/>
                  </a:lnTo>
                  <a:lnTo>
                    <a:pt x="30" y="143"/>
                  </a:lnTo>
                  <a:lnTo>
                    <a:pt x="36" y="131"/>
                  </a:lnTo>
                  <a:lnTo>
                    <a:pt x="36" y="119"/>
                  </a:lnTo>
                  <a:lnTo>
                    <a:pt x="36" y="113"/>
                  </a:lnTo>
                  <a:lnTo>
                    <a:pt x="36" y="107"/>
                  </a:lnTo>
                  <a:lnTo>
                    <a:pt x="36" y="101"/>
                  </a:lnTo>
                  <a:lnTo>
                    <a:pt x="36" y="89"/>
                  </a:lnTo>
                  <a:lnTo>
                    <a:pt x="30" y="83"/>
                  </a:lnTo>
                  <a:lnTo>
                    <a:pt x="30" y="77"/>
                  </a:lnTo>
                  <a:lnTo>
                    <a:pt x="36" y="71"/>
                  </a:lnTo>
                  <a:lnTo>
                    <a:pt x="42" y="71"/>
                  </a:lnTo>
                  <a:lnTo>
                    <a:pt x="48" y="65"/>
                  </a:lnTo>
                  <a:lnTo>
                    <a:pt x="54" y="60"/>
                  </a:lnTo>
                  <a:lnTo>
                    <a:pt x="54" y="54"/>
                  </a:lnTo>
                  <a:lnTo>
                    <a:pt x="60" y="48"/>
                  </a:lnTo>
                  <a:lnTo>
                    <a:pt x="60" y="36"/>
                  </a:lnTo>
                  <a:lnTo>
                    <a:pt x="60" y="30"/>
                  </a:lnTo>
                  <a:lnTo>
                    <a:pt x="66" y="30"/>
                  </a:lnTo>
                  <a:lnTo>
                    <a:pt x="72" y="30"/>
                  </a:lnTo>
                  <a:lnTo>
                    <a:pt x="78" y="24"/>
                  </a:lnTo>
                  <a:lnTo>
                    <a:pt x="90" y="18"/>
                  </a:lnTo>
                  <a:lnTo>
                    <a:pt x="102" y="18"/>
                  </a:lnTo>
                  <a:lnTo>
                    <a:pt x="108" y="12"/>
                  </a:lnTo>
                  <a:lnTo>
                    <a:pt x="114" y="6"/>
                  </a:lnTo>
                  <a:lnTo>
                    <a:pt x="120" y="0"/>
                  </a:lnTo>
                  <a:lnTo>
                    <a:pt x="120" y="6"/>
                  </a:lnTo>
                  <a:lnTo>
                    <a:pt x="120" y="12"/>
                  </a:lnTo>
                  <a:lnTo>
                    <a:pt x="120" y="24"/>
                  </a:lnTo>
                  <a:lnTo>
                    <a:pt x="126" y="30"/>
                  </a:lnTo>
                  <a:lnTo>
                    <a:pt x="126" y="42"/>
                  </a:lnTo>
                  <a:lnTo>
                    <a:pt x="132" y="48"/>
                  </a:lnTo>
                  <a:lnTo>
                    <a:pt x="138" y="54"/>
                  </a:lnTo>
                  <a:lnTo>
                    <a:pt x="144" y="60"/>
                  </a:lnTo>
                  <a:lnTo>
                    <a:pt x="138" y="60"/>
                  </a:lnTo>
                  <a:lnTo>
                    <a:pt x="132" y="60"/>
                  </a:lnTo>
                  <a:lnTo>
                    <a:pt x="126" y="65"/>
                  </a:lnTo>
                  <a:lnTo>
                    <a:pt x="126" y="71"/>
                  </a:lnTo>
                  <a:lnTo>
                    <a:pt x="126" y="77"/>
                  </a:lnTo>
                  <a:lnTo>
                    <a:pt x="126" y="83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92" name="Freeform 193"/>
            <p:cNvSpPr>
              <a:spLocks/>
            </p:cNvSpPr>
            <p:nvPr/>
          </p:nvSpPr>
          <p:spPr bwMode="auto">
            <a:xfrm>
              <a:off x="5131" y="1523"/>
              <a:ext cx="84" cy="173"/>
            </a:xfrm>
            <a:custGeom>
              <a:avLst/>
              <a:gdLst>
                <a:gd name="T0" fmla="*/ 48 w 84"/>
                <a:gd name="T1" fmla="*/ 173 h 173"/>
                <a:gd name="T2" fmla="*/ 42 w 84"/>
                <a:gd name="T3" fmla="*/ 167 h 173"/>
                <a:gd name="T4" fmla="*/ 30 w 84"/>
                <a:gd name="T5" fmla="*/ 167 h 173"/>
                <a:gd name="T6" fmla="*/ 24 w 84"/>
                <a:gd name="T7" fmla="*/ 167 h 173"/>
                <a:gd name="T8" fmla="*/ 30 w 84"/>
                <a:gd name="T9" fmla="*/ 161 h 173"/>
                <a:gd name="T10" fmla="*/ 30 w 84"/>
                <a:gd name="T11" fmla="*/ 155 h 173"/>
                <a:gd name="T12" fmla="*/ 42 w 84"/>
                <a:gd name="T13" fmla="*/ 155 h 173"/>
                <a:gd name="T14" fmla="*/ 48 w 84"/>
                <a:gd name="T15" fmla="*/ 149 h 173"/>
                <a:gd name="T16" fmla="*/ 54 w 84"/>
                <a:gd name="T17" fmla="*/ 143 h 173"/>
                <a:gd name="T18" fmla="*/ 54 w 84"/>
                <a:gd name="T19" fmla="*/ 143 h 173"/>
                <a:gd name="T20" fmla="*/ 54 w 84"/>
                <a:gd name="T21" fmla="*/ 137 h 173"/>
                <a:gd name="T22" fmla="*/ 48 w 84"/>
                <a:gd name="T23" fmla="*/ 137 h 173"/>
                <a:gd name="T24" fmla="*/ 48 w 84"/>
                <a:gd name="T25" fmla="*/ 131 h 173"/>
                <a:gd name="T26" fmla="*/ 36 w 84"/>
                <a:gd name="T27" fmla="*/ 131 h 173"/>
                <a:gd name="T28" fmla="*/ 30 w 84"/>
                <a:gd name="T29" fmla="*/ 137 h 173"/>
                <a:gd name="T30" fmla="*/ 30 w 84"/>
                <a:gd name="T31" fmla="*/ 143 h 173"/>
                <a:gd name="T32" fmla="*/ 30 w 84"/>
                <a:gd name="T33" fmla="*/ 149 h 173"/>
                <a:gd name="T34" fmla="*/ 24 w 84"/>
                <a:gd name="T35" fmla="*/ 149 h 173"/>
                <a:gd name="T36" fmla="*/ 18 w 84"/>
                <a:gd name="T37" fmla="*/ 149 h 173"/>
                <a:gd name="T38" fmla="*/ 18 w 84"/>
                <a:gd name="T39" fmla="*/ 149 h 173"/>
                <a:gd name="T40" fmla="*/ 18 w 84"/>
                <a:gd name="T41" fmla="*/ 143 h 173"/>
                <a:gd name="T42" fmla="*/ 18 w 84"/>
                <a:gd name="T43" fmla="*/ 137 h 173"/>
                <a:gd name="T44" fmla="*/ 24 w 84"/>
                <a:gd name="T45" fmla="*/ 131 h 173"/>
                <a:gd name="T46" fmla="*/ 24 w 84"/>
                <a:gd name="T47" fmla="*/ 125 h 173"/>
                <a:gd name="T48" fmla="*/ 30 w 84"/>
                <a:gd name="T49" fmla="*/ 125 h 173"/>
                <a:gd name="T50" fmla="*/ 30 w 84"/>
                <a:gd name="T51" fmla="*/ 119 h 173"/>
                <a:gd name="T52" fmla="*/ 24 w 84"/>
                <a:gd name="T53" fmla="*/ 119 h 173"/>
                <a:gd name="T54" fmla="*/ 24 w 84"/>
                <a:gd name="T55" fmla="*/ 113 h 173"/>
                <a:gd name="T56" fmla="*/ 12 w 84"/>
                <a:gd name="T57" fmla="*/ 113 h 173"/>
                <a:gd name="T58" fmla="*/ 12 w 84"/>
                <a:gd name="T59" fmla="*/ 113 h 173"/>
                <a:gd name="T60" fmla="*/ 6 w 84"/>
                <a:gd name="T61" fmla="*/ 113 h 173"/>
                <a:gd name="T62" fmla="*/ 6 w 84"/>
                <a:gd name="T63" fmla="*/ 113 h 173"/>
                <a:gd name="T64" fmla="*/ 0 w 84"/>
                <a:gd name="T65" fmla="*/ 101 h 173"/>
                <a:gd name="T66" fmla="*/ 6 w 84"/>
                <a:gd name="T67" fmla="*/ 65 h 173"/>
                <a:gd name="T68" fmla="*/ 30 w 84"/>
                <a:gd name="T69" fmla="*/ 36 h 173"/>
                <a:gd name="T70" fmla="*/ 60 w 84"/>
                <a:gd name="T71" fmla="*/ 12 h 173"/>
                <a:gd name="T72" fmla="*/ 72 w 84"/>
                <a:gd name="T73" fmla="*/ 6 h 173"/>
                <a:gd name="T74" fmla="*/ 78 w 84"/>
                <a:gd name="T75" fmla="*/ 6 h 173"/>
                <a:gd name="T76" fmla="*/ 84 w 84"/>
                <a:gd name="T77" fmla="*/ 0 h 173"/>
                <a:gd name="T78" fmla="*/ 84 w 84"/>
                <a:gd name="T79" fmla="*/ 0 h 173"/>
                <a:gd name="T80" fmla="*/ 78 w 84"/>
                <a:gd name="T81" fmla="*/ 12 h 173"/>
                <a:gd name="T82" fmla="*/ 72 w 84"/>
                <a:gd name="T83" fmla="*/ 30 h 173"/>
                <a:gd name="T84" fmla="*/ 72 w 84"/>
                <a:gd name="T85" fmla="*/ 48 h 173"/>
                <a:gd name="T86" fmla="*/ 72 w 84"/>
                <a:gd name="T87" fmla="*/ 65 h 173"/>
                <a:gd name="T88" fmla="*/ 78 w 84"/>
                <a:gd name="T89" fmla="*/ 83 h 173"/>
                <a:gd name="T90" fmla="*/ 84 w 84"/>
                <a:gd name="T91" fmla="*/ 101 h 173"/>
                <a:gd name="T92" fmla="*/ 84 w 84"/>
                <a:gd name="T93" fmla="*/ 113 h 173"/>
                <a:gd name="T94" fmla="*/ 84 w 84"/>
                <a:gd name="T95" fmla="*/ 131 h 173"/>
                <a:gd name="T96" fmla="*/ 72 w 84"/>
                <a:gd name="T97" fmla="*/ 155 h 173"/>
                <a:gd name="T98" fmla="*/ 60 w 84"/>
                <a:gd name="T99" fmla="*/ 167 h 17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4"/>
                <a:gd name="T151" fmla="*/ 0 h 173"/>
                <a:gd name="T152" fmla="*/ 84 w 84"/>
                <a:gd name="T153" fmla="*/ 173 h 17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4" h="173">
                  <a:moveTo>
                    <a:pt x="48" y="173"/>
                  </a:moveTo>
                  <a:lnTo>
                    <a:pt x="48" y="173"/>
                  </a:lnTo>
                  <a:lnTo>
                    <a:pt x="42" y="167"/>
                  </a:lnTo>
                  <a:lnTo>
                    <a:pt x="36" y="167"/>
                  </a:lnTo>
                  <a:lnTo>
                    <a:pt x="30" y="167"/>
                  </a:lnTo>
                  <a:lnTo>
                    <a:pt x="24" y="167"/>
                  </a:lnTo>
                  <a:lnTo>
                    <a:pt x="24" y="161"/>
                  </a:lnTo>
                  <a:lnTo>
                    <a:pt x="30" y="161"/>
                  </a:lnTo>
                  <a:lnTo>
                    <a:pt x="30" y="155"/>
                  </a:lnTo>
                  <a:lnTo>
                    <a:pt x="36" y="155"/>
                  </a:lnTo>
                  <a:lnTo>
                    <a:pt x="42" y="155"/>
                  </a:lnTo>
                  <a:lnTo>
                    <a:pt x="48" y="149"/>
                  </a:lnTo>
                  <a:lnTo>
                    <a:pt x="54" y="149"/>
                  </a:lnTo>
                  <a:lnTo>
                    <a:pt x="54" y="143"/>
                  </a:lnTo>
                  <a:lnTo>
                    <a:pt x="54" y="137"/>
                  </a:lnTo>
                  <a:lnTo>
                    <a:pt x="48" y="137"/>
                  </a:lnTo>
                  <a:lnTo>
                    <a:pt x="48" y="131"/>
                  </a:lnTo>
                  <a:lnTo>
                    <a:pt x="42" y="131"/>
                  </a:lnTo>
                  <a:lnTo>
                    <a:pt x="36" y="131"/>
                  </a:lnTo>
                  <a:lnTo>
                    <a:pt x="30" y="137"/>
                  </a:lnTo>
                  <a:lnTo>
                    <a:pt x="30" y="143"/>
                  </a:lnTo>
                  <a:lnTo>
                    <a:pt x="30" y="149"/>
                  </a:lnTo>
                  <a:lnTo>
                    <a:pt x="24" y="149"/>
                  </a:lnTo>
                  <a:lnTo>
                    <a:pt x="18" y="155"/>
                  </a:lnTo>
                  <a:lnTo>
                    <a:pt x="18" y="149"/>
                  </a:lnTo>
                  <a:lnTo>
                    <a:pt x="12" y="149"/>
                  </a:lnTo>
                  <a:lnTo>
                    <a:pt x="18" y="143"/>
                  </a:lnTo>
                  <a:lnTo>
                    <a:pt x="18" y="137"/>
                  </a:lnTo>
                  <a:lnTo>
                    <a:pt x="24" y="131"/>
                  </a:lnTo>
                  <a:lnTo>
                    <a:pt x="24" y="125"/>
                  </a:lnTo>
                  <a:lnTo>
                    <a:pt x="30" y="125"/>
                  </a:lnTo>
                  <a:lnTo>
                    <a:pt x="30" y="119"/>
                  </a:lnTo>
                  <a:lnTo>
                    <a:pt x="24" y="119"/>
                  </a:lnTo>
                  <a:lnTo>
                    <a:pt x="24" y="113"/>
                  </a:lnTo>
                  <a:lnTo>
                    <a:pt x="18" y="113"/>
                  </a:lnTo>
                  <a:lnTo>
                    <a:pt x="12" y="113"/>
                  </a:lnTo>
                  <a:lnTo>
                    <a:pt x="6" y="113"/>
                  </a:lnTo>
                  <a:lnTo>
                    <a:pt x="6" y="119"/>
                  </a:lnTo>
                  <a:lnTo>
                    <a:pt x="0" y="101"/>
                  </a:lnTo>
                  <a:lnTo>
                    <a:pt x="0" y="83"/>
                  </a:lnTo>
                  <a:lnTo>
                    <a:pt x="6" y="65"/>
                  </a:lnTo>
                  <a:lnTo>
                    <a:pt x="18" y="54"/>
                  </a:lnTo>
                  <a:lnTo>
                    <a:pt x="30" y="36"/>
                  </a:lnTo>
                  <a:lnTo>
                    <a:pt x="42" y="24"/>
                  </a:lnTo>
                  <a:lnTo>
                    <a:pt x="60" y="12"/>
                  </a:lnTo>
                  <a:lnTo>
                    <a:pt x="72" y="6"/>
                  </a:lnTo>
                  <a:lnTo>
                    <a:pt x="78" y="6"/>
                  </a:lnTo>
                  <a:lnTo>
                    <a:pt x="84" y="0"/>
                  </a:lnTo>
                  <a:lnTo>
                    <a:pt x="84" y="6"/>
                  </a:lnTo>
                  <a:lnTo>
                    <a:pt x="78" y="12"/>
                  </a:lnTo>
                  <a:lnTo>
                    <a:pt x="72" y="24"/>
                  </a:lnTo>
                  <a:lnTo>
                    <a:pt x="72" y="30"/>
                  </a:lnTo>
                  <a:lnTo>
                    <a:pt x="66" y="42"/>
                  </a:lnTo>
                  <a:lnTo>
                    <a:pt x="72" y="48"/>
                  </a:lnTo>
                  <a:lnTo>
                    <a:pt x="72" y="60"/>
                  </a:lnTo>
                  <a:lnTo>
                    <a:pt x="72" y="65"/>
                  </a:lnTo>
                  <a:lnTo>
                    <a:pt x="78" y="77"/>
                  </a:lnTo>
                  <a:lnTo>
                    <a:pt x="78" y="83"/>
                  </a:lnTo>
                  <a:lnTo>
                    <a:pt x="84" y="89"/>
                  </a:lnTo>
                  <a:lnTo>
                    <a:pt x="84" y="101"/>
                  </a:lnTo>
                  <a:lnTo>
                    <a:pt x="84" y="107"/>
                  </a:lnTo>
                  <a:lnTo>
                    <a:pt x="84" y="113"/>
                  </a:lnTo>
                  <a:lnTo>
                    <a:pt x="84" y="119"/>
                  </a:lnTo>
                  <a:lnTo>
                    <a:pt x="84" y="131"/>
                  </a:lnTo>
                  <a:lnTo>
                    <a:pt x="78" y="143"/>
                  </a:lnTo>
                  <a:lnTo>
                    <a:pt x="72" y="155"/>
                  </a:lnTo>
                  <a:lnTo>
                    <a:pt x="66" y="161"/>
                  </a:lnTo>
                  <a:lnTo>
                    <a:pt x="60" y="167"/>
                  </a:lnTo>
                  <a:lnTo>
                    <a:pt x="48" y="173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93" name="Freeform 194"/>
            <p:cNvSpPr>
              <a:spLocks/>
            </p:cNvSpPr>
            <p:nvPr/>
          </p:nvSpPr>
          <p:spPr bwMode="auto">
            <a:xfrm>
              <a:off x="4994" y="1606"/>
              <a:ext cx="424" cy="299"/>
            </a:xfrm>
            <a:custGeom>
              <a:avLst/>
              <a:gdLst>
                <a:gd name="T0" fmla="*/ 197 w 424"/>
                <a:gd name="T1" fmla="*/ 252 h 299"/>
                <a:gd name="T2" fmla="*/ 179 w 424"/>
                <a:gd name="T3" fmla="*/ 281 h 299"/>
                <a:gd name="T4" fmla="*/ 173 w 424"/>
                <a:gd name="T5" fmla="*/ 287 h 299"/>
                <a:gd name="T6" fmla="*/ 149 w 424"/>
                <a:gd name="T7" fmla="*/ 252 h 299"/>
                <a:gd name="T8" fmla="*/ 131 w 424"/>
                <a:gd name="T9" fmla="*/ 240 h 299"/>
                <a:gd name="T10" fmla="*/ 120 w 424"/>
                <a:gd name="T11" fmla="*/ 210 h 299"/>
                <a:gd name="T12" fmla="*/ 126 w 424"/>
                <a:gd name="T13" fmla="*/ 162 h 299"/>
                <a:gd name="T14" fmla="*/ 149 w 424"/>
                <a:gd name="T15" fmla="*/ 126 h 299"/>
                <a:gd name="T16" fmla="*/ 149 w 424"/>
                <a:gd name="T17" fmla="*/ 108 h 299"/>
                <a:gd name="T18" fmla="*/ 137 w 424"/>
                <a:gd name="T19" fmla="*/ 126 h 299"/>
                <a:gd name="T20" fmla="*/ 114 w 424"/>
                <a:gd name="T21" fmla="*/ 162 h 299"/>
                <a:gd name="T22" fmla="*/ 72 w 424"/>
                <a:gd name="T23" fmla="*/ 186 h 299"/>
                <a:gd name="T24" fmla="*/ 48 w 424"/>
                <a:gd name="T25" fmla="*/ 180 h 299"/>
                <a:gd name="T26" fmla="*/ 24 w 424"/>
                <a:gd name="T27" fmla="*/ 168 h 299"/>
                <a:gd name="T28" fmla="*/ 12 w 424"/>
                <a:gd name="T29" fmla="*/ 156 h 299"/>
                <a:gd name="T30" fmla="*/ 36 w 424"/>
                <a:gd name="T31" fmla="*/ 144 h 299"/>
                <a:gd name="T32" fmla="*/ 66 w 424"/>
                <a:gd name="T33" fmla="*/ 108 h 299"/>
                <a:gd name="T34" fmla="*/ 108 w 424"/>
                <a:gd name="T35" fmla="*/ 96 h 299"/>
                <a:gd name="T36" fmla="*/ 120 w 424"/>
                <a:gd name="T37" fmla="*/ 96 h 299"/>
                <a:gd name="T38" fmla="*/ 131 w 424"/>
                <a:gd name="T39" fmla="*/ 90 h 299"/>
                <a:gd name="T40" fmla="*/ 126 w 424"/>
                <a:gd name="T41" fmla="*/ 108 h 299"/>
                <a:gd name="T42" fmla="*/ 126 w 424"/>
                <a:gd name="T43" fmla="*/ 114 h 299"/>
                <a:gd name="T44" fmla="*/ 137 w 424"/>
                <a:gd name="T45" fmla="*/ 114 h 299"/>
                <a:gd name="T46" fmla="*/ 143 w 424"/>
                <a:gd name="T47" fmla="*/ 102 h 299"/>
                <a:gd name="T48" fmla="*/ 143 w 424"/>
                <a:gd name="T49" fmla="*/ 90 h 299"/>
                <a:gd name="T50" fmla="*/ 149 w 424"/>
                <a:gd name="T51" fmla="*/ 102 h 299"/>
                <a:gd name="T52" fmla="*/ 167 w 424"/>
                <a:gd name="T53" fmla="*/ 102 h 299"/>
                <a:gd name="T54" fmla="*/ 185 w 424"/>
                <a:gd name="T55" fmla="*/ 102 h 299"/>
                <a:gd name="T56" fmla="*/ 197 w 424"/>
                <a:gd name="T57" fmla="*/ 90 h 299"/>
                <a:gd name="T58" fmla="*/ 215 w 424"/>
                <a:gd name="T59" fmla="*/ 90 h 299"/>
                <a:gd name="T60" fmla="*/ 227 w 424"/>
                <a:gd name="T61" fmla="*/ 66 h 299"/>
                <a:gd name="T62" fmla="*/ 263 w 424"/>
                <a:gd name="T63" fmla="*/ 12 h 299"/>
                <a:gd name="T64" fmla="*/ 311 w 424"/>
                <a:gd name="T65" fmla="*/ 0 h 299"/>
                <a:gd name="T66" fmla="*/ 340 w 424"/>
                <a:gd name="T67" fmla="*/ 6 h 299"/>
                <a:gd name="T68" fmla="*/ 376 w 424"/>
                <a:gd name="T69" fmla="*/ 18 h 299"/>
                <a:gd name="T70" fmla="*/ 406 w 424"/>
                <a:gd name="T71" fmla="*/ 24 h 299"/>
                <a:gd name="T72" fmla="*/ 418 w 424"/>
                <a:gd name="T73" fmla="*/ 30 h 299"/>
                <a:gd name="T74" fmla="*/ 376 w 424"/>
                <a:gd name="T75" fmla="*/ 84 h 299"/>
                <a:gd name="T76" fmla="*/ 335 w 424"/>
                <a:gd name="T77" fmla="*/ 108 h 299"/>
                <a:gd name="T78" fmla="*/ 287 w 424"/>
                <a:gd name="T79" fmla="*/ 126 h 299"/>
                <a:gd name="T80" fmla="*/ 251 w 424"/>
                <a:gd name="T81" fmla="*/ 114 h 299"/>
                <a:gd name="T82" fmla="*/ 221 w 424"/>
                <a:gd name="T83" fmla="*/ 102 h 299"/>
                <a:gd name="T84" fmla="*/ 209 w 424"/>
                <a:gd name="T85" fmla="*/ 96 h 299"/>
                <a:gd name="T86" fmla="*/ 191 w 424"/>
                <a:gd name="T87" fmla="*/ 102 h 299"/>
                <a:gd name="T88" fmla="*/ 185 w 424"/>
                <a:gd name="T89" fmla="*/ 108 h 299"/>
                <a:gd name="T90" fmla="*/ 203 w 424"/>
                <a:gd name="T91" fmla="*/ 108 h 299"/>
                <a:gd name="T92" fmla="*/ 227 w 424"/>
                <a:gd name="T93" fmla="*/ 108 h 299"/>
                <a:gd name="T94" fmla="*/ 257 w 424"/>
                <a:gd name="T95" fmla="*/ 114 h 299"/>
                <a:gd name="T96" fmla="*/ 299 w 424"/>
                <a:gd name="T97" fmla="*/ 156 h 299"/>
                <a:gd name="T98" fmla="*/ 317 w 424"/>
                <a:gd name="T99" fmla="*/ 210 h 299"/>
                <a:gd name="T100" fmla="*/ 305 w 424"/>
                <a:gd name="T101" fmla="*/ 222 h 299"/>
                <a:gd name="T102" fmla="*/ 257 w 424"/>
                <a:gd name="T103" fmla="*/ 204 h 299"/>
                <a:gd name="T104" fmla="*/ 221 w 424"/>
                <a:gd name="T105" fmla="*/ 198 h 299"/>
                <a:gd name="T106" fmla="*/ 197 w 424"/>
                <a:gd name="T107" fmla="*/ 168 h 299"/>
                <a:gd name="T108" fmla="*/ 185 w 424"/>
                <a:gd name="T109" fmla="*/ 126 h 299"/>
                <a:gd name="T110" fmla="*/ 167 w 424"/>
                <a:gd name="T111" fmla="*/ 108 h 299"/>
                <a:gd name="T112" fmla="*/ 155 w 424"/>
                <a:gd name="T113" fmla="*/ 108 h 299"/>
                <a:gd name="T114" fmla="*/ 161 w 424"/>
                <a:gd name="T115" fmla="*/ 126 h 299"/>
                <a:gd name="T116" fmla="*/ 191 w 424"/>
                <a:gd name="T117" fmla="*/ 156 h 29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24"/>
                <a:gd name="T178" fmla="*/ 0 h 299"/>
                <a:gd name="T179" fmla="*/ 424 w 424"/>
                <a:gd name="T180" fmla="*/ 299 h 29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24" h="299">
                  <a:moveTo>
                    <a:pt x="203" y="174"/>
                  </a:moveTo>
                  <a:lnTo>
                    <a:pt x="203" y="198"/>
                  </a:lnTo>
                  <a:lnTo>
                    <a:pt x="203" y="222"/>
                  </a:lnTo>
                  <a:lnTo>
                    <a:pt x="203" y="240"/>
                  </a:lnTo>
                  <a:lnTo>
                    <a:pt x="197" y="252"/>
                  </a:lnTo>
                  <a:lnTo>
                    <a:pt x="191" y="258"/>
                  </a:lnTo>
                  <a:lnTo>
                    <a:pt x="191" y="264"/>
                  </a:lnTo>
                  <a:lnTo>
                    <a:pt x="185" y="269"/>
                  </a:lnTo>
                  <a:lnTo>
                    <a:pt x="179" y="275"/>
                  </a:lnTo>
                  <a:lnTo>
                    <a:pt x="179" y="281"/>
                  </a:lnTo>
                  <a:lnTo>
                    <a:pt x="179" y="287"/>
                  </a:lnTo>
                  <a:lnTo>
                    <a:pt x="173" y="293"/>
                  </a:lnTo>
                  <a:lnTo>
                    <a:pt x="173" y="299"/>
                  </a:lnTo>
                  <a:lnTo>
                    <a:pt x="173" y="293"/>
                  </a:lnTo>
                  <a:lnTo>
                    <a:pt x="173" y="287"/>
                  </a:lnTo>
                  <a:lnTo>
                    <a:pt x="167" y="281"/>
                  </a:lnTo>
                  <a:lnTo>
                    <a:pt x="161" y="275"/>
                  </a:lnTo>
                  <a:lnTo>
                    <a:pt x="161" y="264"/>
                  </a:lnTo>
                  <a:lnTo>
                    <a:pt x="155" y="258"/>
                  </a:lnTo>
                  <a:lnTo>
                    <a:pt x="149" y="252"/>
                  </a:lnTo>
                  <a:lnTo>
                    <a:pt x="143" y="246"/>
                  </a:lnTo>
                  <a:lnTo>
                    <a:pt x="137" y="246"/>
                  </a:lnTo>
                  <a:lnTo>
                    <a:pt x="137" y="240"/>
                  </a:lnTo>
                  <a:lnTo>
                    <a:pt x="131" y="240"/>
                  </a:lnTo>
                  <a:lnTo>
                    <a:pt x="131" y="234"/>
                  </a:lnTo>
                  <a:lnTo>
                    <a:pt x="126" y="234"/>
                  </a:lnTo>
                  <a:lnTo>
                    <a:pt x="126" y="228"/>
                  </a:lnTo>
                  <a:lnTo>
                    <a:pt x="120" y="210"/>
                  </a:lnTo>
                  <a:lnTo>
                    <a:pt x="120" y="198"/>
                  </a:lnTo>
                  <a:lnTo>
                    <a:pt x="120" y="180"/>
                  </a:lnTo>
                  <a:lnTo>
                    <a:pt x="120" y="168"/>
                  </a:lnTo>
                  <a:lnTo>
                    <a:pt x="126" y="168"/>
                  </a:lnTo>
                  <a:lnTo>
                    <a:pt x="126" y="162"/>
                  </a:lnTo>
                  <a:lnTo>
                    <a:pt x="131" y="156"/>
                  </a:lnTo>
                  <a:lnTo>
                    <a:pt x="131" y="150"/>
                  </a:lnTo>
                  <a:lnTo>
                    <a:pt x="137" y="144"/>
                  </a:lnTo>
                  <a:lnTo>
                    <a:pt x="143" y="138"/>
                  </a:lnTo>
                  <a:lnTo>
                    <a:pt x="149" y="126"/>
                  </a:lnTo>
                  <a:lnTo>
                    <a:pt x="149" y="120"/>
                  </a:lnTo>
                  <a:lnTo>
                    <a:pt x="149" y="114"/>
                  </a:lnTo>
                  <a:lnTo>
                    <a:pt x="149" y="108"/>
                  </a:lnTo>
                  <a:lnTo>
                    <a:pt x="143" y="114"/>
                  </a:lnTo>
                  <a:lnTo>
                    <a:pt x="143" y="120"/>
                  </a:lnTo>
                  <a:lnTo>
                    <a:pt x="137" y="126"/>
                  </a:lnTo>
                  <a:lnTo>
                    <a:pt x="137" y="132"/>
                  </a:lnTo>
                  <a:lnTo>
                    <a:pt x="131" y="138"/>
                  </a:lnTo>
                  <a:lnTo>
                    <a:pt x="131" y="144"/>
                  </a:lnTo>
                  <a:lnTo>
                    <a:pt x="126" y="156"/>
                  </a:lnTo>
                  <a:lnTo>
                    <a:pt x="114" y="162"/>
                  </a:lnTo>
                  <a:lnTo>
                    <a:pt x="108" y="168"/>
                  </a:lnTo>
                  <a:lnTo>
                    <a:pt x="96" y="174"/>
                  </a:lnTo>
                  <a:lnTo>
                    <a:pt x="90" y="180"/>
                  </a:lnTo>
                  <a:lnTo>
                    <a:pt x="78" y="180"/>
                  </a:lnTo>
                  <a:lnTo>
                    <a:pt x="72" y="186"/>
                  </a:lnTo>
                  <a:lnTo>
                    <a:pt x="60" y="186"/>
                  </a:lnTo>
                  <a:lnTo>
                    <a:pt x="60" y="180"/>
                  </a:lnTo>
                  <a:lnTo>
                    <a:pt x="54" y="180"/>
                  </a:lnTo>
                  <a:lnTo>
                    <a:pt x="48" y="180"/>
                  </a:lnTo>
                  <a:lnTo>
                    <a:pt x="42" y="180"/>
                  </a:lnTo>
                  <a:lnTo>
                    <a:pt x="36" y="180"/>
                  </a:lnTo>
                  <a:lnTo>
                    <a:pt x="30" y="174"/>
                  </a:lnTo>
                  <a:lnTo>
                    <a:pt x="24" y="168"/>
                  </a:lnTo>
                  <a:lnTo>
                    <a:pt x="18" y="168"/>
                  </a:lnTo>
                  <a:lnTo>
                    <a:pt x="6" y="162"/>
                  </a:lnTo>
                  <a:lnTo>
                    <a:pt x="0" y="162"/>
                  </a:lnTo>
                  <a:lnTo>
                    <a:pt x="6" y="156"/>
                  </a:lnTo>
                  <a:lnTo>
                    <a:pt x="12" y="156"/>
                  </a:lnTo>
                  <a:lnTo>
                    <a:pt x="18" y="156"/>
                  </a:lnTo>
                  <a:lnTo>
                    <a:pt x="24" y="156"/>
                  </a:lnTo>
                  <a:lnTo>
                    <a:pt x="30" y="150"/>
                  </a:lnTo>
                  <a:lnTo>
                    <a:pt x="36" y="144"/>
                  </a:lnTo>
                  <a:lnTo>
                    <a:pt x="42" y="138"/>
                  </a:lnTo>
                  <a:lnTo>
                    <a:pt x="42" y="132"/>
                  </a:lnTo>
                  <a:lnTo>
                    <a:pt x="48" y="120"/>
                  </a:lnTo>
                  <a:lnTo>
                    <a:pt x="60" y="114"/>
                  </a:lnTo>
                  <a:lnTo>
                    <a:pt x="66" y="108"/>
                  </a:lnTo>
                  <a:lnTo>
                    <a:pt x="78" y="102"/>
                  </a:lnTo>
                  <a:lnTo>
                    <a:pt x="84" y="96"/>
                  </a:lnTo>
                  <a:lnTo>
                    <a:pt x="96" y="96"/>
                  </a:lnTo>
                  <a:lnTo>
                    <a:pt x="108" y="96"/>
                  </a:lnTo>
                  <a:lnTo>
                    <a:pt x="114" y="96"/>
                  </a:lnTo>
                  <a:lnTo>
                    <a:pt x="120" y="96"/>
                  </a:lnTo>
                  <a:lnTo>
                    <a:pt x="126" y="96"/>
                  </a:lnTo>
                  <a:lnTo>
                    <a:pt x="126" y="90"/>
                  </a:lnTo>
                  <a:lnTo>
                    <a:pt x="131" y="90"/>
                  </a:lnTo>
                  <a:lnTo>
                    <a:pt x="131" y="96"/>
                  </a:lnTo>
                  <a:lnTo>
                    <a:pt x="126" y="102"/>
                  </a:lnTo>
                  <a:lnTo>
                    <a:pt x="126" y="108"/>
                  </a:lnTo>
                  <a:lnTo>
                    <a:pt x="126" y="114"/>
                  </a:lnTo>
                  <a:lnTo>
                    <a:pt x="131" y="114"/>
                  </a:lnTo>
                  <a:lnTo>
                    <a:pt x="137" y="114"/>
                  </a:lnTo>
                  <a:lnTo>
                    <a:pt x="143" y="114"/>
                  </a:lnTo>
                  <a:lnTo>
                    <a:pt x="143" y="108"/>
                  </a:lnTo>
                  <a:lnTo>
                    <a:pt x="143" y="102"/>
                  </a:lnTo>
                  <a:lnTo>
                    <a:pt x="143" y="96"/>
                  </a:lnTo>
                  <a:lnTo>
                    <a:pt x="143" y="90"/>
                  </a:lnTo>
                  <a:lnTo>
                    <a:pt x="143" y="96"/>
                  </a:lnTo>
                  <a:lnTo>
                    <a:pt x="149" y="96"/>
                  </a:lnTo>
                  <a:lnTo>
                    <a:pt x="149" y="102"/>
                  </a:lnTo>
                  <a:lnTo>
                    <a:pt x="155" y="102"/>
                  </a:lnTo>
                  <a:lnTo>
                    <a:pt x="161" y="102"/>
                  </a:lnTo>
                  <a:lnTo>
                    <a:pt x="167" y="102"/>
                  </a:lnTo>
                  <a:lnTo>
                    <a:pt x="167" y="108"/>
                  </a:lnTo>
                  <a:lnTo>
                    <a:pt x="173" y="108"/>
                  </a:lnTo>
                  <a:lnTo>
                    <a:pt x="179" y="108"/>
                  </a:lnTo>
                  <a:lnTo>
                    <a:pt x="179" y="102"/>
                  </a:lnTo>
                  <a:lnTo>
                    <a:pt x="185" y="102"/>
                  </a:lnTo>
                  <a:lnTo>
                    <a:pt x="185" y="96"/>
                  </a:lnTo>
                  <a:lnTo>
                    <a:pt x="191" y="96"/>
                  </a:lnTo>
                  <a:lnTo>
                    <a:pt x="191" y="90"/>
                  </a:lnTo>
                  <a:lnTo>
                    <a:pt x="197" y="90"/>
                  </a:lnTo>
                  <a:lnTo>
                    <a:pt x="203" y="90"/>
                  </a:lnTo>
                  <a:lnTo>
                    <a:pt x="209" y="90"/>
                  </a:lnTo>
                  <a:lnTo>
                    <a:pt x="215" y="90"/>
                  </a:lnTo>
                  <a:lnTo>
                    <a:pt x="215" y="84"/>
                  </a:lnTo>
                  <a:lnTo>
                    <a:pt x="221" y="84"/>
                  </a:lnTo>
                  <a:lnTo>
                    <a:pt x="221" y="78"/>
                  </a:lnTo>
                  <a:lnTo>
                    <a:pt x="227" y="72"/>
                  </a:lnTo>
                  <a:lnTo>
                    <a:pt x="227" y="66"/>
                  </a:lnTo>
                  <a:lnTo>
                    <a:pt x="227" y="60"/>
                  </a:lnTo>
                  <a:lnTo>
                    <a:pt x="233" y="48"/>
                  </a:lnTo>
                  <a:lnTo>
                    <a:pt x="239" y="30"/>
                  </a:lnTo>
                  <a:lnTo>
                    <a:pt x="251" y="18"/>
                  </a:lnTo>
                  <a:lnTo>
                    <a:pt x="263" y="12"/>
                  </a:lnTo>
                  <a:lnTo>
                    <a:pt x="275" y="6"/>
                  </a:lnTo>
                  <a:lnTo>
                    <a:pt x="287" y="6"/>
                  </a:lnTo>
                  <a:lnTo>
                    <a:pt x="299" y="0"/>
                  </a:lnTo>
                  <a:lnTo>
                    <a:pt x="305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9" y="6"/>
                  </a:lnTo>
                  <a:lnTo>
                    <a:pt x="335" y="6"/>
                  </a:lnTo>
                  <a:lnTo>
                    <a:pt x="340" y="6"/>
                  </a:lnTo>
                  <a:lnTo>
                    <a:pt x="346" y="6"/>
                  </a:lnTo>
                  <a:lnTo>
                    <a:pt x="352" y="12"/>
                  </a:lnTo>
                  <a:lnTo>
                    <a:pt x="364" y="12"/>
                  </a:lnTo>
                  <a:lnTo>
                    <a:pt x="370" y="18"/>
                  </a:lnTo>
                  <a:lnTo>
                    <a:pt x="376" y="18"/>
                  </a:lnTo>
                  <a:lnTo>
                    <a:pt x="382" y="24"/>
                  </a:lnTo>
                  <a:lnTo>
                    <a:pt x="388" y="24"/>
                  </a:lnTo>
                  <a:lnTo>
                    <a:pt x="394" y="24"/>
                  </a:lnTo>
                  <a:lnTo>
                    <a:pt x="400" y="24"/>
                  </a:lnTo>
                  <a:lnTo>
                    <a:pt x="406" y="24"/>
                  </a:lnTo>
                  <a:lnTo>
                    <a:pt x="412" y="24"/>
                  </a:lnTo>
                  <a:lnTo>
                    <a:pt x="424" y="24"/>
                  </a:lnTo>
                  <a:lnTo>
                    <a:pt x="418" y="30"/>
                  </a:lnTo>
                  <a:lnTo>
                    <a:pt x="412" y="42"/>
                  </a:lnTo>
                  <a:lnTo>
                    <a:pt x="400" y="48"/>
                  </a:lnTo>
                  <a:lnTo>
                    <a:pt x="394" y="60"/>
                  </a:lnTo>
                  <a:lnTo>
                    <a:pt x="382" y="72"/>
                  </a:lnTo>
                  <a:lnTo>
                    <a:pt x="376" y="84"/>
                  </a:lnTo>
                  <a:lnTo>
                    <a:pt x="364" y="96"/>
                  </a:lnTo>
                  <a:lnTo>
                    <a:pt x="352" y="102"/>
                  </a:lnTo>
                  <a:lnTo>
                    <a:pt x="346" y="108"/>
                  </a:lnTo>
                  <a:lnTo>
                    <a:pt x="340" y="108"/>
                  </a:lnTo>
                  <a:lnTo>
                    <a:pt x="335" y="108"/>
                  </a:lnTo>
                  <a:lnTo>
                    <a:pt x="323" y="114"/>
                  </a:lnTo>
                  <a:lnTo>
                    <a:pt x="317" y="114"/>
                  </a:lnTo>
                  <a:lnTo>
                    <a:pt x="305" y="120"/>
                  </a:lnTo>
                  <a:lnTo>
                    <a:pt x="299" y="120"/>
                  </a:lnTo>
                  <a:lnTo>
                    <a:pt x="287" y="126"/>
                  </a:lnTo>
                  <a:lnTo>
                    <a:pt x="281" y="126"/>
                  </a:lnTo>
                  <a:lnTo>
                    <a:pt x="275" y="126"/>
                  </a:lnTo>
                  <a:lnTo>
                    <a:pt x="263" y="120"/>
                  </a:lnTo>
                  <a:lnTo>
                    <a:pt x="257" y="120"/>
                  </a:lnTo>
                  <a:lnTo>
                    <a:pt x="251" y="114"/>
                  </a:lnTo>
                  <a:lnTo>
                    <a:pt x="239" y="114"/>
                  </a:lnTo>
                  <a:lnTo>
                    <a:pt x="233" y="108"/>
                  </a:lnTo>
                  <a:lnTo>
                    <a:pt x="227" y="108"/>
                  </a:lnTo>
                  <a:lnTo>
                    <a:pt x="221" y="102"/>
                  </a:lnTo>
                  <a:lnTo>
                    <a:pt x="215" y="102"/>
                  </a:lnTo>
                  <a:lnTo>
                    <a:pt x="215" y="96"/>
                  </a:lnTo>
                  <a:lnTo>
                    <a:pt x="209" y="96"/>
                  </a:lnTo>
                  <a:lnTo>
                    <a:pt x="203" y="96"/>
                  </a:lnTo>
                  <a:lnTo>
                    <a:pt x="197" y="96"/>
                  </a:lnTo>
                  <a:lnTo>
                    <a:pt x="197" y="102"/>
                  </a:lnTo>
                  <a:lnTo>
                    <a:pt x="191" y="102"/>
                  </a:lnTo>
                  <a:lnTo>
                    <a:pt x="185" y="102"/>
                  </a:lnTo>
                  <a:lnTo>
                    <a:pt x="185" y="108"/>
                  </a:lnTo>
                  <a:lnTo>
                    <a:pt x="191" y="108"/>
                  </a:lnTo>
                  <a:lnTo>
                    <a:pt x="197" y="108"/>
                  </a:lnTo>
                  <a:lnTo>
                    <a:pt x="203" y="108"/>
                  </a:lnTo>
                  <a:lnTo>
                    <a:pt x="209" y="108"/>
                  </a:lnTo>
                  <a:lnTo>
                    <a:pt x="215" y="108"/>
                  </a:lnTo>
                  <a:lnTo>
                    <a:pt x="221" y="108"/>
                  </a:lnTo>
                  <a:lnTo>
                    <a:pt x="227" y="108"/>
                  </a:lnTo>
                  <a:lnTo>
                    <a:pt x="233" y="108"/>
                  </a:lnTo>
                  <a:lnTo>
                    <a:pt x="239" y="108"/>
                  </a:lnTo>
                  <a:lnTo>
                    <a:pt x="251" y="114"/>
                  </a:lnTo>
                  <a:lnTo>
                    <a:pt x="257" y="114"/>
                  </a:lnTo>
                  <a:lnTo>
                    <a:pt x="269" y="120"/>
                  </a:lnTo>
                  <a:lnTo>
                    <a:pt x="281" y="126"/>
                  </a:lnTo>
                  <a:lnTo>
                    <a:pt x="287" y="138"/>
                  </a:lnTo>
                  <a:lnTo>
                    <a:pt x="293" y="144"/>
                  </a:lnTo>
                  <a:lnTo>
                    <a:pt x="299" y="156"/>
                  </a:lnTo>
                  <a:lnTo>
                    <a:pt x="305" y="168"/>
                  </a:lnTo>
                  <a:lnTo>
                    <a:pt x="311" y="174"/>
                  </a:lnTo>
                  <a:lnTo>
                    <a:pt x="317" y="192"/>
                  </a:lnTo>
                  <a:lnTo>
                    <a:pt x="317" y="204"/>
                  </a:lnTo>
                  <a:lnTo>
                    <a:pt x="317" y="210"/>
                  </a:lnTo>
                  <a:lnTo>
                    <a:pt x="317" y="216"/>
                  </a:lnTo>
                  <a:lnTo>
                    <a:pt x="317" y="228"/>
                  </a:lnTo>
                  <a:lnTo>
                    <a:pt x="317" y="234"/>
                  </a:lnTo>
                  <a:lnTo>
                    <a:pt x="311" y="228"/>
                  </a:lnTo>
                  <a:lnTo>
                    <a:pt x="305" y="222"/>
                  </a:lnTo>
                  <a:lnTo>
                    <a:pt x="293" y="216"/>
                  </a:lnTo>
                  <a:lnTo>
                    <a:pt x="287" y="216"/>
                  </a:lnTo>
                  <a:lnTo>
                    <a:pt x="275" y="210"/>
                  </a:lnTo>
                  <a:lnTo>
                    <a:pt x="263" y="204"/>
                  </a:lnTo>
                  <a:lnTo>
                    <a:pt x="257" y="204"/>
                  </a:lnTo>
                  <a:lnTo>
                    <a:pt x="245" y="204"/>
                  </a:lnTo>
                  <a:lnTo>
                    <a:pt x="239" y="204"/>
                  </a:lnTo>
                  <a:lnTo>
                    <a:pt x="233" y="198"/>
                  </a:lnTo>
                  <a:lnTo>
                    <a:pt x="227" y="198"/>
                  </a:lnTo>
                  <a:lnTo>
                    <a:pt x="221" y="198"/>
                  </a:lnTo>
                  <a:lnTo>
                    <a:pt x="215" y="192"/>
                  </a:lnTo>
                  <a:lnTo>
                    <a:pt x="209" y="192"/>
                  </a:lnTo>
                  <a:lnTo>
                    <a:pt x="203" y="180"/>
                  </a:lnTo>
                  <a:lnTo>
                    <a:pt x="203" y="174"/>
                  </a:lnTo>
                  <a:lnTo>
                    <a:pt x="197" y="168"/>
                  </a:lnTo>
                  <a:lnTo>
                    <a:pt x="191" y="156"/>
                  </a:lnTo>
                  <a:lnTo>
                    <a:pt x="191" y="144"/>
                  </a:lnTo>
                  <a:lnTo>
                    <a:pt x="191" y="132"/>
                  </a:lnTo>
                  <a:lnTo>
                    <a:pt x="185" y="126"/>
                  </a:lnTo>
                  <a:lnTo>
                    <a:pt x="185" y="120"/>
                  </a:lnTo>
                  <a:lnTo>
                    <a:pt x="179" y="120"/>
                  </a:lnTo>
                  <a:lnTo>
                    <a:pt x="179" y="114"/>
                  </a:lnTo>
                  <a:lnTo>
                    <a:pt x="173" y="114"/>
                  </a:lnTo>
                  <a:lnTo>
                    <a:pt x="167" y="108"/>
                  </a:lnTo>
                  <a:lnTo>
                    <a:pt x="161" y="108"/>
                  </a:lnTo>
                  <a:lnTo>
                    <a:pt x="155" y="108"/>
                  </a:lnTo>
                  <a:lnTo>
                    <a:pt x="155" y="114"/>
                  </a:lnTo>
                  <a:lnTo>
                    <a:pt x="155" y="120"/>
                  </a:lnTo>
                  <a:lnTo>
                    <a:pt x="161" y="120"/>
                  </a:lnTo>
                  <a:lnTo>
                    <a:pt x="161" y="126"/>
                  </a:lnTo>
                  <a:lnTo>
                    <a:pt x="167" y="126"/>
                  </a:lnTo>
                  <a:lnTo>
                    <a:pt x="173" y="132"/>
                  </a:lnTo>
                  <a:lnTo>
                    <a:pt x="179" y="138"/>
                  </a:lnTo>
                  <a:lnTo>
                    <a:pt x="185" y="150"/>
                  </a:lnTo>
                  <a:lnTo>
                    <a:pt x="191" y="156"/>
                  </a:lnTo>
                  <a:lnTo>
                    <a:pt x="197" y="168"/>
                  </a:lnTo>
                  <a:lnTo>
                    <a:pt x="203" y="174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94" name="Freeform 195"/>
            <p:cNvSpPr>
              <a:spLocks/>
            </p:cNvSpPr>
            <p:nvPr/>
          </p:nvSpPr>
          <p:spPr bwMode="auto">
            <a:xfrm>
              <a:off x="5000" y="1565"/>
              <a:ext cx="125" cy="125"/>
            </a:xfrm>
            <a:custGeom>
              <a:avLst/>
              <a:gdLst>
                <a:gd name="T0" fmla="*/ 96 w 125"/>
                <a:gd name="T1" fmla="*/ 125 h 125"/>
                <a:gd name="T2" fmla="*/ 102 w 125"/>
                <a:gd name="T3" fmla="*/ 119 h 125"/>
                <a:gd name="T4" fmla="*/ 108 w 125"/>
                <a:gd name="T5" fmla="*/ 113 h 125"/>
                <a:gd name="T6" fmla="*/ 114 w 125"/>
                <a:gd name="T7" fmla="*/ 119 h 125"/>
                <a:gd name="T8" fmla="*/ 120 w 125"/>
                <a:gd name="T9" fmla="*/ 119 h 125"/>
                <a:gd name="T10" fmla="*/ 120 w 125"/>
                <a:gd name="T11" fmla="*/ 119 h 125"/>
                <a:gd name="T12" fmla="*/ 125 w 125"/>
                <a:gd name="T13" fmla="*/ 119 h 125"/>
                <a:gd name="T14" fmla="*/ 125 w 125"/>
                <a:gd name="T15" fmla="*/ 119 h 125"/>
                <a:gd name="T16" fmla="*/ 125 w 125"/>
                <a:gd name="T17" fmla="*/ 119 h 125"/>
                <a:gd name="T18" fmla="*/ 120 w 125"/>
                <a:gd name="T19" fmla="*/ 113 h 125"/>
                <a:gd name="T20" fmla="*/ 120 w 125"/>
                <a:gd name="T21" fmla="*/ 113 h 125"/>
                <a:gd name="T22" fmla="*/ 114 w 125"/>
                <a:gd name="T23" fmla="*/ 113 h 125"/>
                <a:gd name="T24" fmla="*/ 108 w 125"/>
                <a:gd name="T25" fmla="*/ 107 h 125"/>
                <a:gd name="T26" fmla="*/ 108 w 125"/>
                <a:gd name="T27" fmla="*/ 101 h 125"/>
                <a:gd name="T28" fmla="*/ 108 w 125"/>
                <a:gd name="T29" fmla="*/ 95 h 125"/>
                <a:gd name="T30" fmla="*/ 108 w 125"/>
                <a:gd name="T31" fmla="*/ 95 h 125"/>
                <a:gd name="T32" fmla="*/ 114 w 125"/>
                <a:gd name="T33" fmla="*/ 95 h 125"/>
                <a:gd name="T34" fmla="*/ 114 w 125"/>
                <a:gd name="T35" fmla="*/ 89 h 125"/>
                <a:gd name="T36" fmla="*/ 120 w 125"/>
                <a:gd name="T37" fmla="*/ 77 h 125"/>
                <a:gd name="T38" fmla="*/ 120 w 125"/>
                <a:gd name="T39" fmla="*/ 53 h 125"/>
                <a:gd name="T40" fmla="*/ 102 w 125"/>
                <a:gd name="T41" fmla="*/ 29 h 125"/>
                <a:gd name="T42" fmla="*/ 72 w 125"/>
                <a:gd name="T43" fmla="*/ 18 h 125"/>
                <a:gd name="T44" fmla="*/ 48 w 125"/>
                <a:gd name="T45" fmla="*/ 12 h 125"/>
                <a:gd name="T46" fmla="*/ 30 w 125"/>
                <a:gd name="T47" fmla="*/ 12 h 125"/>
                <a:gd name="T48" fmla="*/ 18 w 125"/>
                <a:gd name="T49" fmla="*/ 6 h 125"/>
                <a:gd name="T50" fmla="*/ 6 w 125"/>
                <a:gd name="T51" fmla="*/ 0 h 125"/>
                <a:gd name="T52" fmla="*/ 6 w 125"/>
                <a:gd name="T53" fmla="*/ 6 h 125"/>
                <a:gd name="T54" fmla="*/ 12 w 125"/>
                <a:gd name="T55" fmla="*/ 23 h 125"/>
                <a:gd name="T56" fmla="*/ 18 w 125"/>
                <a:gd name="T57" fmla="*/ 41 h 125"/>
                <a:gd name="T58" fmla="*/ 24 w 125"/>
                <a:gd name="T59" fmla="*/ 53 h 125"/>
                <a:gd name="T60" fmla="*/ 30 w 125"/>
                <a:gd name="T61" fmla="*/ 71 h 125"/>
                <a:gd name="T62" fmla="*/ 36 w 125"/>
                <a:gd name="T63" fmla="*/ 89 h 125"/>
                <a:gd name="T64" fmla="*/ 54 w 125"/>
                <a:gd name="T65" fmla="*/ 113 h 125"/>
                <a:gd name="T66" fmla="*/ 78 w 125"/>
                <a:gd name="T67" fmla="*/ 125 h 12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5"/>
                <a:gd name="T103" fmla="*/ 0 h 125"/>
                <a:gd name="T104" fmla="*/ 125 w 125"/>
                <a:gd name="T105" fmla="*/ 125 h 12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5" h="125">
                  <a:moveTo>
                    <a:pt x="96" y="125"/>
                  </a:moveTo>
                  <a:lnTo>
                    <a:pt x="96" y="125"/>
                  </a:lnTo>
                  <a:lnTo>
                    <a:pt x="102" y="119"/>
                  </a:lnTo>
                  <a:lnTo>
                    <a:pt x="108" y="113"/>
                  </a:lnTo>
                  <a:lnTo>
                    <a:pt x="114" y="113"/>
                  </a:lnTo>
                  <a:lnTo>
                    <a:pt x="114" y="119"/>
                  </a:lnTo>
                  <a:lnTo>
                    <a:pt x="120" y="119"/>
                  </a:lnTo>
                  <a:lnTo>
                    <a:pt x="125" y="119"/>
                  </a:lnTo>
                  <a:lnTo>
                    <a:pt x="125" y="113"/>
                  </a:lnTo>
                  <a:lnTo>
                    <a:pt x="120" y="113"/>
                  </a:lnTo>
                  <a:lnTo>
                    <a:pt x="114" y="113"/>
                  </a:lnTo>
                  <a:lnTo>
                    <a:pt x="108" y="113"/>
                  </a:lnTo>
                  <a:lnTo>
                    <a:pt x="108" y="107"/>
                  </a:lnTo>
                  <a:lnTo>
                    <a:pt x="108" y="101"/>
                  </a:lnTo>
                  <a:lnTo>
                    <a:pt x="108" y="95"/>
                  </a:lnTo>
                  <a:lnTo>
                    <a:pt x="114" y="95"/>
                  </a:lnTo>
                  <a:lnTo>
                    <a:pt x="114" y="89"/>
                  </a:lnTo>
                  <a:lnTo>
                    <a:pt x="120" y="89"/>
                  </a:lnTo>
                  <a:lnTo>
                    <a:pt x="120" y="77"/>
                  </a:lnTo>
                  <a:lnTo>
                    <a:pt x="120" y="65"/>
                  </a:lnTo>
                  <a:lnTo>
                    <a:pt x="120" y="53"/>
                  </a:lnTo>
                  <a:lnTo>
                    <a:pt x="114" y="41"/>
                  </a:lnTo>
                  <a:lnTo>
                    <a:pt x="102" y="29"/>
                  </a:lnTo>
                  <a:lnTo>
                    <a:pt x="90" y="23"/>
                  </a:lnTo>
                  <a:lnTo>
                    <a:pt x="72" y="18"/>
                  </a:lnTo>
                  <a:lnTo>
                    <a:pt x="54" y="12"/>
                  </a:lnTo>
                  <a:lnTo>
                    <a:pt x="48" y="12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23"/>
                  </a:lnTo>
                  <a:lnTo>
                    <a:pt x="18" y="29"/>
                  </a:lnTo>
                  <a:lnTo>
                    <a:pt x="18" y="41"/>
                  </a:lnTo>
                  <a:lnTo>
                    <a:pt x="24" y="47"/>
                  </a:lnTo>
                  <a:lnTo>
                    <a:pt x="24" y="53"/>
                  </a:lnTo>
                  <a:lnTo>
                    <a:pt x="24" y="65"/>
                  </a:lnTo>
                  <a:lnTo>
                    <a:pt x="30" y="71"/>
                  </a:lnTo>
                  <a:lnTo>
                    <a:pt x="30" y="83"/>
                  </a:lnTo>
                  <a:lnTo>
                    <a:pt x="36" y="89"/>
                  </a:lnTo>
                  <a:lnTo>
                    <a:pt x="42" y="101"/>
                  </a:lnTo>
                  <a:lnTo>
                    <a:pt x="54" y="113"/>
                  </a:lnTo>
                  <a:lnTo>
                    <a:pt x="66" y="119"/>
                  </a:lnTo>
                  <a:lnTo>
                    <a:pt x="78" y="125"/>
                  </a:lnTo>
                  <a:lnTo>
                    <a:pt x="96" y="125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95" name="Freeform 196"/>
            <p:cNvSpPr>
              <a:spLocks/>
            </p:cNvSpPr>
            <p:nvPr/>
          </p:nvSpPr>
          <p:spPr bwMode="auto">
            <a:xfrm>
              <a:off x="5137" y="1642"/>
              <a:ext cx="12" cy="12"/>
            </a:xfrm>
            <a:custGeom>
              <a:avLst/>
              <a:gdLst>
                <a:gd name="T0" fmla="*/ 0 w 12"/>
                <a:gd name="T1" fmla="*/ 6 h 12"/>
                <a:gd name="T2" fmla="*/ 0 w 12"/>
                <a:gd name="T3" fmla="*/ 0 h 12"/>
                <a:gd name="T4" fmla="*/ 6 w 12"/>
                <a:gd name="T5" fmla="*/ 0 h 12"/>
                <a:gd name="T6" fmla="*/ 6 w 12"/>
                <a:gd name="T7" fmla="*/ 0 h 12"/>
                <a:gd name="T8" fmla="*/ 6 w 12"/>
                <a:gd name="T9" fmla="*/ 0 h 12"/>
                <a:gd name="T10" fmla="*/ 12 w 12"/>
                <a:gd name="T11" fmla="*/ 0 h 12"/>
                <a:gd name="T12" fmla="*/ 12 w 12"/>
                <a:gd name="T13" fmla="*/ 0 h 12"/>
                <a:gd name="T14" fmla="*/ 12 w 12"/>
                <a:gd name="T15" fmla="*/ 0 h 12"/>
                <a:gd name="T16" fmla="*/ 12 w 12"/>
                <a:gd name="T17" fmla="*/ 6 h 12"/>
                <a:gd name="T18" fmla="*/ 12 w 12"/>
                <a:gd name="T19" fmla="*/ 6 h 12"/>
                <a:gd name="T20" fmla="*/ 12 w 12"/>
                <a:gd name="T21" fmla="*/ 12 h 12"/>
                <a:gd name="T22" fmla="*/ 12 w 12"/>
                <a:gd name="T23" fmla="*/ 12 h 12"/>
                <a:gd name="T24" fmla="*/ 6 w 12"/>
                <a:gd name="T25" fmla="*/ 12 h 12"/>
                <a:gd name="T26" fmla="*/ 6 w 12"/>
                <a:gd name="T27" fmla="*/ 12 h 12"/>
                <a:gd name="T28" fmla="*/ 6 w 12"/>
                <a:gd name="T29" fmla="*/ 12 h 12"/>
                <a:gd name="T30" fmla="*/ 0 w 12"/>
                <a:gd name="T31" fmla="*/ 6 h 12"/>
                <a:gd name="T32" fmla="*/ 0 w 12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6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96" name="Freeform 197"/>
            <p:cNvSpPr>
              <a:spLocks/>
            </p:cNvSpPr>
            <p:nvPr/>
          </p:nvSpPr>
          <p:spPr bwMode="auto">
            <a:xfrm>
              <a:off x="5167" y="1660"/>
              <a:ext cx="12" cy="12"/>
            </a:xfrm>
            <a:custGeom>
              <a:avLst/>
              <a:gdLst>
                <a:gd name="T0" fmla="*/ 0 w 12"/>
                <a:gd name="T1" fmla="*/ 0 h 12"/>
                <a:gd name="T2" fmla="*/ 0 w 12"/>
                <a:gd name="T3" fmla="*/ 0 h 12"/>
                <a:gd name="T4" fmla="*/ 6 w 12"/>
                <a:gd name="T5" fmla="*/ 0 h 12"/>
                <a:gd name="T6" fmla="*/ 6 w 12"/>
                <a:gd name="T7" fmla="*/ 0 h 12"/>
                <a:gd name="T8" fmla="*/ 12 w 12"/>
                <a:gd name="T9" fmla="*/ 0 h 12"/>
                <a:gd name="T10" fmla="*/ 12 w 12"/>
                <a:gd name="T11" fmla="*/ 6 h 12"/>
                <a:gd name="T12" fmla="*/ 12 w 12"/>
                <a:gd name="T13" fmla="*/ 6 h 12"/>
                <a:gd name="T14" fmla="*/ 12 w 12"/>
                <a:gd name="T15" fmla="*/ 12 h 12"/>
                <a:gd name="T16" fmla="*/ 12 w 12"/>
                <a:gd name="T17" fmla="*/ 12 h 12"/>
                <a:gd name="T18" fmla="*/ 6 w 12"/>
                <a:gd name="T19" fmla="*/ 12 h 12"/>
                <a:gd name="T20" fmla="*/ 6 w 12"/>
                <a:gd name="T21" fmla="*/ 12 h 12"/>
                <a:gd name="T22" fmla="*/ 0 w 12"/>
                <a:gd name="T23" fmla="*/ 12 h 12"/>
                <a:gd name="T24" fmla="*/ 0 w 12"/>
                <a:gd name="T25" fmla="*/ 12 h 12"/>
                <a:gd name="T26" fmla="*/ 0 w 12"/>
                <a:gd name="T27" fmla="*/ 6 h 12"/>
                <a:gd name="T28" fmla="*/ 0 w 12"/>
                <a:gd name="T29" fmla="*/ 6 h 12"/>
                <a:gd name="T30" fmla="*/ 0 w 12"/>
                <a:gd name="T31" fmla="*/ 6 h 12"/>
                <a:gd name="T32" fmla="*/ 0 w 1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97" name="Freeform 198"/>
            <p:cNvSpPr>
              <a:spLocks/>
            </p:cNvSpPr>
            <p:nvPr/>
          </p:nvSpPr>
          <p:spPr bwMode="auto">
            <a:xfrm>
              <a:off x="5131" y="1678"/>
              <a:ext cx="18" cy="12"/>
            </a:xfrm>
            <a:custGeom>
              <a:avLst/>
              <a:gdLst>
                <a:gd name="T0" fmla="*/ 0 w 18"/>
                <a:gd name="T1" fmla="*/ 0 h 12"/>
                <a:gd name="T2" fmla="*/ 6 w 18"/>
                <a:gd name="T3" fmla="*/ 0 h 12"/>
                <a:gd name="T4" fmla="*/ 6 w 18"/>
                <a:gd name="T5" fmla="*/ 0 h 12"/>
                <a:gd name="T6" fmla="*/ 12 w 18"/>
                <a:gd name="T7" fmla="*/ 0 h 12"/>
                <a:gd name="T8" fmla="*/ 12 w 18"/>
                <a:gd name="T9" fmla="*/ 0 h 12"/>
                <a:gd name="T10" fmla="*/ 18 w 18"/>
                <a:gd name="T11" fmla="*/ 0 h 12"/>
                <a:gd name="T12" fmla="*/ 18 w 18"/>
                <a:gd name="T13" fmla="*/ 6 h 12"/>
                <a:gd name="T14" fmla="*/ 12 w 18"/>
                <a:gd name="T15" fmla="*/ 6 h 12"/>
                <a:gd name="T16" fmla="*/ 12 w 18"/>
                <a:gd name="T17" fmla="*/ 12 h 12"/>
                <a:gd name="T18" fmla="*/ 12 w 18"/>
                <a:gd name="T19" fmla="*/ 12 h 12"/>
                <a:gd name="T20" fmla="*/ 6 w 18"/>
                <a:gd name="T21" fmla="*/ 12 h 12"/>
                <a:gd name="T22" fmla="*/ 6 w 18"/>
                <a:gd name="T23" fmla="*/ 12 h 12"/>
                <a:gd name="T24" fmla="*/ 6 w 18"/>
                <a:gd name="T25" fmla="*/ 12 h 12"/>
                <a:gd name="T26" fmla="*/ 0 w 18"/>
                <a:gd name="T27" fmla="*/ 6 h 12"/>
                <a:gd name="T28" fmla="*/ 0 w 18"/>
                <a:gd name="T29" fmla="*/ 6 h 12"/>
                <a:gd name="T30" fmla="*/ 0 w 18"/>
                <a:gd name="T31" fmla="*/ 0 h 12"/>
                <a:gd name="T32" fmla="*/ 0 w 18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2"/>
                <a:gd name="T53" fmla="*/ 18 w 1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2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98" name="Freeform 199"/>
            <p:cNvSpPr>
              <a:spLocks/>
            </p:cNvSpPr>
            <p:nvPr/>
          </p:nvSpPr>
          <p:spPr bwMode="auto">
            <a:xfrm>
              <a:off x="5108" y="1660"/>
              <a:ext cx="17" cy="12"/>
            </a:xfrm>
            <a:custGeom>
              <a:avLst/>
              <a:gdLst>
                <a:gd name="T0" fmla="*/ 6 w 17"/>
                <a:gd name="T1" fmla="*/ 0 h 12"/>
                <a:gd name="T2" fmla="*/ 6 w 17"/>
                <a:gd name="T3" fmla="*/ 0 h 12"/>
                <a:gd name="T4" fmla="*/ 0 w 17"/>
                <a:gd name="T5" fmla="*/ 6 h 12"/>
                <a:gd name="T6" fmla="*/ 0 w 17"/>
                <a:gd name="T7" fmla="*/ 6 h 12"/>
                <a:gd name="T8" fmla="*/ 6 w 17"/>
                <a:gd name="T9" fmla="*/ 12 h 12"/>
                <a:gd name="T10" fmla="*/ 6 w 17"/>
                <a:gd name="T11" fmla="*/ 12 h 12"/>
                <a:gd name="T12" fmla="*/ 12 w 17"/>
                <a:gd name="T13" fmla="*/ 12 h 12"/>
                <a:gd name="T14" fmla="*/ 12 w 17"/>
                <a:gd name="T15" fmla="*/ 12 h 12"/>
                <a:gd name="T16" fmla="*/ 17 w 17"/>
                <a:gd name="T17" fmla="*/ 12 h 12"/>
                <a:gd name="T18" fmla="*/ 17 w 17"/>
                <a:gd name="T19" fmla="*/ 12 h 12"/>
                <a:gd name="T20" fmla="*/ 17 w 17"/>
                <a:gd name="T21" fmla="*/ 6 h 12"/>
                <a:gd name="T22" fmla="*/ 17 w 17"/>
                <a:gd name="T23" fmla="*/ 6 h 12"/>
                <a:gd name="T24" fmla="*/ 17 w 17"/>
                <a:gd name="T25" fmla="*/ 0 h 12"/>
                <a:gd name="T26" fmla="*/ 12 w 17"/>
                <a:gd name="T27" fmla="*/ 0 h 12"/>
                <a:gd name="T28" fmla="*/ 12 w 17"/>
                <a:gd name="T29" fmla="*/ 0 h 12"/>
                <a:gd name="T30" fmla="*/ 6 w 17"/>
                <a:gd name="T31" fmla="*/ 0 h 12"/>
                <a:gd name="T32" fmla="*/ 6 w 17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"/>
                <a:gd name="T52" fmla="*/ 0 h 12"/>
                <a:gd name="T53" fmla="*/ 17 w 17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" h="12">
                  <a:moveTo>
                    <a:pt x="6" y="0"/>
                  </a:move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7" y="12"/>
                  </a:lnTo>
                  <a:lnTo>
                    <a:pt x="17" y="6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99" name="Freeform 200"/>
            <p:cNvSpPr>
              <a:spLocks/>
            </p:cNvSpPr>
            <p:nvPr/>
          </p:nvSpPr>
          <p:spPr bwMode="auto">
            <a:xfrm>
              <a:off x="5102" y="1684"/>
              <a:ext cx="12" cy="12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6 h 12"/>
                <a:gd name="T4" fmla="*/ 0 w 12"/>
                <a:gd name="T5" fmla="*/ 6 h 12"/>
                <a:gd name="T6" fmla="*/ 0 w 12"/>
                <a:gd name="T7" fmla="*/ 6 h 12"/>
                <a:gd name="T8" fmla="*/ 6 w 12"/>
                <a:gd name="T9" fmla="*/ 0 h 12"/>
                <a:gd name="T10" fmla="*/ 6 w 12"/>
                <a:gd name="T11" fmla="*/ 0 h 12"/>
                <a:gd name="T12" fmla="*/ 12 w 12"/>
                <a:gd name="T13" fmla="*/ 0 h 12"/>
                <a:gd name="T14" fmla="*/ 12 w 12"/>
                <a:gd name="T15" fmla="*/ 6 h 12"/>
                <a:gd name="T16" fmla="*/ 12 w 12"/>
                <a:gd name="T17" fmla="*/ 6 h 12"/>
                <a:gd name="T18" fmla="*/ 12 w 12"/>
                <a:gd name="T19" fmla="*/ 6 h 12"/>
                <a:gd name="T20" fmla="*/ 12 w 12"/>
                <a:gd name="T21" fmla="*/ 12 h 12"/>
                <a:gd name="T22" fmla="*/ 12 w 12"/>
                <a:gd name="T23" fmla="*/ 12 h 12"/>
                <a:gd name="T24" fmla="*/ 6 w 12"/>
                <a:gd name="T25" fmla="*/ 12 h 12"/>
                <a:gd name="T26" fmla="*/ 6 w 12"/>
                <a:gd name="T27" fmla="*/ 12 h 12"/>
                <a:gd name="T28" fmla="*/ 6 w 12"/>
                <a:gd name="T29" fmla="*/ 12 h 12"/>
                <a:gd name="T30" fmla="*/ 0 w 12"/>
                <a:gd name="T31" fmla="*/ 12 h 12"/>
                <a:gd name="T32" fmla="*/ 0 w 12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12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00" name="Freeform 201"/>
            <p:cNvSpPr>
              <a:spLocks/>
            </p:cNvSpPr>
            <p:nvPr/>
          </p:nvSpPr>
          <p:spPr bwMode="auto">
            <a:xfrm>
              <a:off x="5125" y="1708"/>
              <a:ext cx="12" cy="12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12 h 12"/>
                <a:gd name="T4" fmla="*/ 0 w 12"/>
                <a:gd name="T5" fmla="*/ 12 h 12"/>
                <a:gd name="T6" fmla="*/ 0 w 12"/>
                <a:gd name="T7" fmla="*/ 6 h 12"/>
                <a:gd name="T8" fmla="*/ 0 w 12"/>
                <a:gd name="T9" fmla="*/ 6 h 12"/>
                <a:gd name="T10" fmla="*/ 0 w 12"/>
                <a:gd name="T11" fmla="*/ 0 h 12"/>
                <a:gd name="T12" fmla="*/ 0 w 12"/>
                <a:gd name="T13" fmla="*/ 0 h 12"/>
                <a:gd name="T14" fmla="*/ 6 w 12"/>
                <a:gd name="T15" fmla="*/ 0 h 12"/>
                <a:gd name="T16" fmla="*/ 6 w 12"/>
                <a:gd name="T17" fmla="*/ 0 h 12"/>
                <a:gd name="T18" fmla="*/ 6 w 12"/>
                <a:gd name="T19" fmla="*/ 0 h 12"/>
                <a:gd name="T20" fmla="*/ 6 w 12"/>
                <a:gd name="T21" fmla="*/ 0 h 12"/>
                <a:gd name="T22" fmla="*/ 6 w 12"/>
                <a:gd name="T23" fmla="*/ 0 h 12"/>
                <a:gd name="T24" fmla="*/ 12 w 12"/>
                <a:gd name="T25" fmla="*/ 6 h 12"/>
                <a:gd name="T26" fmla="*/ 6 w 12"/>
                <a:gd name="T27" fmla="*/ 6 h 12"/>
                <a:gd name="T28" fmla="*/ 6 w 12"/>
                <a:gd name="T29" fmla="*/ 12 h 12"/>
                <a:gd name="T30" fmla="*/ 6 w 12"/>
                <a:gd name="T31" fmla="*/ 12 h 12"/>
                <a:gd name="T32" fmla="*/ 0 w 12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12"/>
                  </a:move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01" name="Freeform 202"/>
            <p:cNvSpPr>
              <a:spLocks/>
            </p:cNvSpPr>
            <p:nvPr/>
          </p:nvSpPr>
          <p:spPr bwMode="auto">
            <a:xfrm>
              <a:off x="5143" y="1690"/>
              <a:ext cx="12" cy="18"/>
            </a:xfrm>
            <a:custGeom>
              <a:avLst/>
              <a:gdLst>
                <a:gd name="T0" fmla="*/ 0 w 12"/>
                <a:gd name="T1" fmla="*/ 12 h 18"/>
                <a:gd name="T2" fmla="*/ 0 w 12"/>
                <a:gd name="T3" fmla="*/ 6 h 18"/>
                <a:gd name="T4" fmla="*/ 0 w 12"/>
                <a:gd name="T5" fmla="*/ 6 h 18"/>
                <a:gd name="T6" fmla="*/ 6 w 12"/>
                <a:gd name="T7" fmla="*/ 0 h 18"/>
                <a:gd name="T8" fmla="*/ 6 w 12"/>
                <a:gd name="T9" fmla="*/ 0 h 18"/>
                <a:gd name="T10" fmla="*/ 12 w 12"/>
                <a:gd name="T11" fmla="*/ 0 h 18"/>
                <a:gd name="T12" fmla="*/ 12 w 12"/>
                <a:gd name="T13" fmla="*/ 6 h 18"/>
                <a:gd name="T14" fmla="*/ 12 w 12"/>
                <a:gd name="T15" fmla="*/ 6 h 18"/>
                <a:gd name="T16" fmla="*/ 12 w 12"/>
                <a:gd name="T17" fmla="*/ 12 h 18"/>
                <a:gd name="T18" fmla="*/ 12 w 12"/>
                <a:gd name="T19" fmla="*/ 12 h 18"/>
                <a:gd name="T20" fmla="*/ 12 w 12"/>
                <a:gd name="T21" fmla="*/ 18 h 18"/>
                <a:gd name="T22" fmla="*/ 6 w 12"/>
                <a:gd name="T23" fmla="*/ 18 h 18"/>
                <a:gd name="T24" fmla="*/ 6 w 12"/>
                <a:gd name="T25" fmla="*/ 18 h 18"/>
                <a:gd name="T26" fmla="*/ 0 w 12"/>
                <a:gd name="T27" fmla="*/ 18 h 18"/>
                <a:gd name="T28" fmla="*/ 0 w 12"/>
                <a:gd name="T29" fmla="*/ 18 h 18"/>
                <a:gd name="T30" fmla="*/ 0 w 12"/>
                <a:gd name="T31" fmla="*/ 12 h 18"/>
                <a:gd name="T32" fmla="*/ 0 w 12"/>
                <a:gd name="T33" fmla="*/ 12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0" y="12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02" name="Freeform 203"/>
            <p:cNvSpPr>
              <a:spLocks/>
            </p:cNvSpPr>
            <p:nvPr/>
          </p:nvSpPr>
          <p:spPr bwMode="auto">
            <a:xfrm>
              <a:off x="5161" y="1696"/>
              <a:ext cx="12" cy="12"/>
            </a:xfrm>
            <a:custGeom>
              <a:avLst/>
              <a:gdLst>
                <a:gd name="T0" fmla="*/ 12 w 12"/>
                <a:gd name="T1" fmla="*/ 0 h 12"/>
                <a:gd name="T2" fmla="*/ 12 w 12"/>
                <a:gd name="T3" fmla="*/ 0 h 12"/>
                <a:gd name="T4" fmla="*/ 12 w 12"/>
                <a:gd name="T5" fmla="*/ 6 h 12"/>
                <a:gd name="T6" fmla="*/ 12 w 12"/>
                <a:gd name="T7" fmla="*/ 6 h 12"/>
                <a:gd name="T8" fmla="*/ 12 w 12"/>
                <a:gd name="T9" fmla="*/ 6 h 12"/>
                <a:gd name="T10" fmla="*/ 12 w 12"/>
                <a:gd name="T11" fmla="*/ 12 h 12"/>
                <a:gd name="T12" fmla="*/ 6 w 12"/>
                <a:gd name="T13" fmla="*/ 12 h 12"/>
                <a:gd name="T14" fmla="*/ 6 w 12"/>
                <a:gd name="T15" fmla="*/ 12 h 12"/>
                <a:gd name="T16" fmla="*/ 0 w 12"/>
                <a:gd name="T17" fmla="*/ 12 h 12"/>
                <a:gd name="T18" fmla="*/ 0 w 12"/>
                <a:gd name="T19" fmla="*/ 12 h 12"/>
                <a:gd name="T20" fmla="*/ 0 w 12"/>
                <a:gd name="T21" fmla="*/ 6 h 12"/>
                <a:gd name="T22" fmla="*/ 0 w 12"/>
                <a:gd name="T23" fmla="*/ 6 h 12"/>
                <a:gd name="T24" fmla="*/ 0 w 12"/>
                <a:gd name="T25" fmla="*/ 6 h 12"/>
                <a:gd name="T26" fmla="*/ 0 w 12"/>
                <a:gd name="T27" fmla="*/ 0 h 12"/>
                <a:gd name="T28" fmla="*/ 0 w 12"/>
                <a:gd name="T29" fmla="*/ 0 h 12"/>
                <a:gd name="T30" fmla="*/ 6 w 12"/>
                <a:gd name="T31" fmla="*/ 0 h 12"/>
                <a:gd name="T32" fmla="*/ 12 w 1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12" y="0"/>
                  </a:move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03" name="Freeform 204"/>
            <p:cNvSpPr>
              <a:spLocks/>
            </p:cNvSpPr>
            <p:nvPr/>
          </p:nvSpPr>
          <p:spPr bwMode="auto">
            <a:xfrm>
              <a:off x="5012" y="1714"/>
              <a:ext cx="108" cy="72"/>
            </a:xfrm>
            <a:custGeom>
              <a:avLst/>
              <a:gdLst>
                <a:gd name="T0" fmla="*/ 108 w 108"/>
                <a:gd name="T1" fmla="*/ 6 h 72"/>
                <a:gd name="T2" fmla="*/ 108 w 108"/>
                <a:gd name="T3" fmla="*/ 6 h 72"/>
                <a:gd name="T4" fmla="*/ 108 w 108"/>
                <a:gd name="T5" fmla="*/ 0 h 72"/>
                <a:gd name="T6" fmla="*/ 102 w 108"/>
                <a:gd name="T7" fmla="*/ 6 h 72"/>
                <a:gd name="T8" fmla="*/ 90 w 108"/>
                <a:gd name="T9" fmla="*/ 6 h 72"/>
                <a:gd name="T10" fmla="*/ 66 w 108"/>
                <a:gd name="T11" fmla="*/ 0 h 72"/>
                <a:gd name="T12" fmla="*/ 48 w 108"/>
                <a:gd name="T13" fmla="*/ 0 h 72"/>
                <a:gd name="T14" fmla="*/ 48 w 108"/>
                <a:gd name="T15" fmla="*/ 0 h 72"/>
                <a:gd name="T16" fmla="*/ 60 w 108"/>
                <a:gd name="T17" fmla="*/ 0 h 72"/>
                <a:gd name="T18" fmla="*/ 78 w 108"/>
                <a:gd name="T19" fmla="*/ 6 h 72"/>
                <a:gd name="T20" fmla="*/ 96 w 108"/>
                <a:gd name="T21" fmla="*/ 12 h 72"/>
                <a:gd name="T22" fmla="*/ 90 w 108"/>
                <a:gd name="T23" fmla="*/ 18 h 72"/>
                <a:gd name="T24" fmla="*/ 84 w 108"/>
                <a:gd name="T25" fmla="*/ 18 h 72"/>
                <a:gd name="T26" fmla="*/ 72 w 108"/>
                <a:gd name="T27" fmla="*/ 24 h 72"/>
                <a:gd name="T28" fmla="*/ 60 w 108"/>
                <a:gd name="T29" fmla="*/ 18 h 72"/>
                <a:gd name="T30" fmla="*/ 42 w 108"/>
                <a:gd name="T31" fmla="*/ 18 h 72"/>
                <a:gd name="T32" fmla="*/ 30 w 108"/>
                <a:gd name="T33" fmla="*/ 18 h 72"/>
                <a:gd name="T34" fmla="*/ 36 w 108"/>
                <a:gd name="T35" fmla="*/ 18 h 72"/>
                <a:gd name="T36" fmla="*/ 48 w 108"/>
                <a:gd name="T37" fmla="*/ 18 h 72"/>
                <a:gd name="T38" fmla="*/ 54 w 108"/>
                <a:gd name="T39" fmla="*/ 24 h 72"/>
                <a:gd name="T40" fmla="*/ 72 w 108"/>
                <a:gd name="T41" fmla="*/ 24 h 72"/>
                <a:gd name="T42" fmla="*/ 72 w 108"/>
                <a:gd name="T43" fmla="*/ 30 h 72"/>
                <a:gd name="T44" fmla="*/ 66 w 108"/>
                <a:gd name="T45" fmla="*/ 30 h 72"/>
                <a:gd name="T46" fmla="*/ 54 w 108"/>
                <a:gd name="T47" fmla="*/ 36 h 72"/>
                <a:gd name="T48" fmla="*/ 48 w 108"/>
                <a:gd name="T49" fmla="*/ 36 h 72"/>
                <a:gd name="T50" fmla="*/ 42 w 108"/>
                <a:gd name="T51" fmla="*/ 36 h 72"/>
                <a:gd name="T52" fmla="*/ 36 w 108"/>
                <a:gd name="T53" fmla="*/ 30 h 72"/>
                <a:gd name="T54" fmla="*/ 24 w 108"/>
                <a:gd name="T55" fmla="*/ 30 h 72"/>
                <a:gd name="T56" fmla="*/ 36 w 108"/>
                <a:gd name="T57" fmla="*/ 36 h 72"/>
                <a:gd name="T58" fmla="*/ 42 w 108"/>
                <a:gd name="T59" fmla="*/ 42 h 72"/>
                <a:gd name="T60" fmla="*/ 24 w 108"/>
                <a:gd name="T61" fmla="*/ 48 h 72"/>
                <a:gd name="T62" fmla="*/ 6 w 108"/>
                <a:gd name="T63" fmla="*/ 48 h 72"/>
                <a:gd name="T64" fmla="*/ 0 w 108"/>
                <a:gd name="T65" fmla="*/ 54 h 72"/>
                <a:gd name="T66" fmla="*/ 12 w 108"/>
                <a:gd name="T67" fmla="*/ 54 h 72"/>
                <a:gd name="T68" fmla="*/ 30 w 108"/>
                <a:gd name="T69" fmla="*/ 48 h 72"/>
                <a:gd name="T70" fmla="*/ 48 w 108"/>
                <a:gd name="T71" fmla="*/ 42 h 72"/>
                <a:gd name="T72" fmla="*/ 48 w 108"/>
                <a:gd name="T73" fmla="*/ 60 h 72"/>
                <a:gd name="T74" fmla="*/ 36 w 108"/>
                <a:gd name="T75" fmla="*/ 72 h 72"/>
                <a:gd name="T76" fmla="*/ 42 w 108"/>
                <a:gd name="T77" fmla="*/ 72 h 72"/>
                <a:gd name="T78" fmla="*/ 54 w 108"/>
                <a:gd name="T79" fmla="*/ 48 h 72"/>
                <a:gd name="T80" fmla="*/ 60 w 108"/>
                <a:gd name="T81" fmla="*/ 42 h 72"/>
                <a:gd name="T82" fmla="*/ 72 w 108"/>
                <a:gd name="T83" fmla="*/ 36 h 72"/>
                <a:gd name="T84" fmla="*/ 78 w 108"/>
                <a:gd name="T85" fmla="*/ 30 h 72"/>
                <a:gd name="T86" fmla="*/ 78 w 108"/>
                <a:gd name="T87" fmla="*/ 60 h 72"/>
                <a:gd name="T88" fmla="*/ 72 w 108"/>
                <a:gd name="T89" fmla="*/ 66 h 72"/>
                <a:gd name="T90" fmla="*/ 78 w 108"/>
                <a:gd name="T91" fmla="*/ 60 h 72"/>
                <a:gd name="T92" fmla="*/ 84 w 108"/>
                <a:gd name="T93" fmla="*/ 30 h 72"/>
                <a:gd name="T94" fmla="*/ 96 w 108"/>
                <a:gd name="T95" fmla="*/ 18 h 72"/>
                <a:gd name="T96" fmla="*/ 102 w 108"/>
                <a:gd name="T97" fmla="*/ 18 h 72"/>
                <a:gd name="T98" fmla="*/ 102 w 108"/>
                <a:gd name="T99" fmla="*/ 24 h 72"/>
                <a:gd name="T100" fmla="*/ 102 w 108"/>
                <a:gd name="T101" fmla="*/ 54 h 72"/>
                <a:gd name="T102" fmla="*/ 108 w 108"/>
                <a:gd name="T103" fmla="*/ 18 h 7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8"/>
                <a:gd name="T157" fmla="*/ 0 h 72"/>
                <a:gd name="T158" fmla="*/ 108 w 108"/>
                <a:gd name="T159" fmla="*/ 72 h 7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8" h="72">
                  <a:moveTo>
                    <a:pt x="108" y="6"/>
                  </a:moveTo>
                  <a:lnTo>
                    <a:pt x="108" y="6"/>
                  </a:lnTo>
                  <a:lnTo>
                    <a:pt x="108" y="0"/>
                  </a:lnTo>
                  <a:lnTo>
                    <a:pt x="102" y="6"/>
                  </a:lnTo>
                  <a:lnTo>
                    <a:pt x="96" y="6"/>
                  </a:lnTo>
                  <a:lnTo>
                    <a:pt x="90" y="6"/>
                  </a:lnTo>
                  <a:lnTo>
                    <a:pt x="84" y="6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6" y="6"/>
                  </a:lnTo>
                  <a:lnTo>
                    <a:pt x="72" y="6"/>
                  </a:lnTo>
                  <a:lnTo>
                    <a:pt x="78" y="6"/>
                  </a:lnTo>
                  <a:lnTo>
                    <a:pt x="84" y="6"/>
                  </a:lnTo>
                  <a:lnTo>
                    <a:pt x="90" y="12"/>
                  </a:lnTo>
                  <a:lnTo>
                    <a:pt x="96" y="12"/>
                  </a:lnTo>
                  <a:lnTo>
                    <a:pt x="96" y="18"/>
                  </a:lnTo>
                  <a:lnTo>
                    <a:pt x="90" y="18"/>
                  </a:lnTo>
                  <a:lnTo>
                    <a:pt x="84" y="18"/>
                  </a:lnTo>
                  <a:lnTo>
                    <a:pt x="78" y="24"/>
                  </a:lnTo>
                  <a:lnTo>
                    <a:pt x="72" y="24"/>
                  </a:lnTo>
                  <a:lnTo>
                    <a:pt x="72" y="18"/>
                  </a:lnTo>
                  <a:lnTo>
                    <a:pt x="66" y="18"/>
                  </a:lnTo>
                  <a:lnTo>
                    <a:pt x="60" y="18"/>
                  </a:lnTo>
                  <a:lnTo>
                    <a:pt x="48" y="18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36" y="18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54" y="18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72" y="30"/>
                  </a:lnTo>
                  <a:lnTo>
                    <a:pt x="66" y="30"/>
                  </a:lnTo>
                  <a:lnTo>
                    <a:pt x="60" y="30"/>
                  </a:lnTo>
                  <a:lnTo>
                    <a:pt x="60" y="36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2" y="36"/>
                  </a:lnTo>
                  <a:lnTo>
                    <a:pt x="42" y="30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30" y="36"/>
                  </a:lnTo>
                  <a:lnTo>
                    <a:pt x="36" y="36"/>
                  </a:lnTo>
                  <a:lnTo>
                    <a:pt x="42" y="36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0" y="42"/>
                  </a:lnTo>
                  <a:lnTo>
                    <a:pt x="24" y="48"/>
                  </a:lnTo>
                  <a:lnTo>
                    <a:pt x="18" y="48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6" y="54"/>
                  </a:lnTo>
                  <a:lnTo>
                    <a:pt x="12" y="54"/>
                  </a:lnTo>
                  <a:lnTo>
                    <a:pt x="18" y="48"/>
                  </a:lnTo>
                  <a:lnTo>
                    <a:pt x="24" y="48"/>
                  </a:lnTo>
                  <a:lnTo>
                    <a:pt x="30" y="48"/>
                  </a:lnTo>
                  <a:lnTo>
                    <a:pt x="36" y="48"/>
                  </a:lnTo>
                  <a:lnTo>
                    <a:pt x="42" y="48"/>
                  </a:lnTo>
                  <a:lnTo>
                    <a:pt x="48" y="42"/>
                  </a:lnTo>
                  <a:lnTo>
                    <a:pt x="48" y="48"/>
                  </a:lnTo>
                  <a:lnTo>
                    <a:pt x="48" y="60"/>
                  </a:lnTo>
                  <a:lnTo>
                    <a:pt x="42" y="66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42" y="72"/>
                  </a:lnTo>
                  <a:lnTo>
                    <a:pt x="48" y="66"/>
                  </a:lnTo>
                  <a:lnTo>
                    <a:pt x="48" y="60"/>
                  </a:lnTo>
                  <a:lnTo>
                    <a:pt x="54" y="48"/>
                  </a:lnTo>
                  <a:lnTo>
                    <a:pt x="54" y="42"/>
                  </a:lnTo>
                  <a:lnTo>
                    <a:pt x="60" y="42"/>
                  </a:lnTo>
                  <a:lnTo>
                    <a:pt x="66" y="42"/>
                  </a:lnTo>
                  <a:lnTo>
                    <a:pt x="66" y="36"/>
                  </a:lnTo>
                  <a:lnTo>
                    <a:pt x="72" y="36"/>
                  </a:lnTo>
                  <a:lnTo>
                    <a:pt x="78" y="36"/>
                  </a:lnTo>
                  <a:lnTo>
                    <a:pt x="78" y="30"/>
                  </a:lnTo>
                  <a:lnTo>
                    <a:pt x="78" y="42"/>
                  </a:lnTo>
                  <a:lnTo>
                    <a:pt x="78" y="48"/>
                  </a:lnTo>
                  <a:lnTo>
                    <a:pt x="78" y="60"/>
                  </a:lnTo>
                  <a:lnTo>
                    <a:pt x="78" y="66"/>
                  </a:lnTo>
                  <a:lnTo>
                    <a:pt x="72" y="66"/>
                  </a:lnTo>
                  <a:lnTo>
                    <a:pt x="78" y="66"/>
                  </a:lnTo>
                  <a:lnTo>
                    <a:pt x="78" y="60"/>
                  </a:lnTo>
                  <a:lnTo>
                    <a:pt x="84" y="48"/>
                  </a:lnTo>
                  <a:lnTo>
                    <a:pt x="84" y="36"/>
                  </a:lnTo>
                  <a:lnTo>
                    <a:pt x="84" y="30"/>
                  </a:lnTo>
                  <a:lnTo>
                    <a:pt x="90" y="24"/>
                  </a:lnTo>
                  <a:lnTo>
                    <a:pt x="96" y="24"/>
                  </a:lnTo>
                  <a:lnTo>
                    <a:pt x="96" y="18"/>
                  </a:lnTo>
                  <a:lnTo>
                    <a:pt x="102" y="18"/>
                  </a:lnTo>
                  <a:lnTo>
                    <a:pt x="102" y="24"/>
                  </a:lnTo>
                  <a:lnTo>
                    <a:pt x="102" y="36"/>
                  </a:lnTo>
                  <a:lnTo>
                    <a:pt x="102" y="48"/>
                  </a:lnTo>
                  <a:lnTo>
                    <a:pt x="102" y="54"/>
                  </a:lnTo>
                  <a:lnTo>
                    <a:pt x="102" y="42"/>
                  </a:lnTo>
                  <a:lnTo>
                    <a:pt x="108" y="30"/>
                  </a:lnTo>
                  <a:lnTo>
                    <a:pt x="108" y="18"/>
                  </a:lnTo>
                  <a:lnTo>
                    <a:pt x="108" y="6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04" name="Freeform 205"/>
            <p:cNvSpPr>
              <a:spLocks/>
            </p:cNvSpPr>
            <p:nvPr/>
          </p:nvSpPr>
          <p:spPr bwMode="auto">
            <a:xfrm>
              <a:off x="5024" y="1583"/>
              <a:ext cx="84" cy="83"/>
            </a:xfrm>
            <a:custGeom>
              <a:avLst/>
              <a:gdLst>
                <a:gd name="T0" fmla="*/ 84 w 84"/>
                <a:gd name="T1" fmla="*/ 77 h 83"/>
                <a:gd name="T2" fmla="*/ 84 w 84"/>
                <a:gd name="T3" fmla="*/ 77 h 83"/>
                <a:gd name="T4" fmla="*/ 84 w 84"/>
                <a:gd name="T5" fmla="*/ 71 h 83"/>
                <a:gd name="T6" fmla="*/ 78 w 84"/>
                <a:gd name="T7" fmla="*/ 65 h 83"/>
                <a:gd name="T8" fmla="*/ 72 w 84"/>
                <a:gd name="T9" fmla="*/ 59 h 83"/>
                <a:gd name="T10" fmla="*/ 72 w 84"/>
                <a:gd name="T11" fmla="*/ 35 h 83"/>
                <a:gd name="T12" fmla="*/ 66 w 84"/>
                <a:gd name="T13" fmla="*/ 29 h 83"/>
                <a:gd name="T14" fmla="*/ 66 w 84"/>
                <a:gd name="T15" fmla="*/ 29 h 83"/>
                <a:gd name="T16" fmla="*/ 66 w 84"/>
                <a:gd name="T17" fmla="*/ 35 h 83"/>
                <a:gd name="T18" fmla="*/ 66 w 84"/>
                <a:gd name="T19" fmla="*/ 53 h 83"/>
                <a:gd name="T20" fmla="*/ 66 w 84"/>
                <a:gd name="T21" fmla="*/ 59 h 83"/>
                <a:gd name="T22" fmla="*/ 60 w 84"/>
                <a:gd name="T23" fmla="*/ 53 h 83"/>
                <a:gd name="T24" fmla="*/ 54 w 84"/>
                <a:gd name="T25" fmla="*/ 53 h 83"/>
                <a:gd name="T26" fmla="*/ 54 w 84"/>
                <a:gd name="T27" fmla="*/ 47 h 83"/>
                <a:gd name="T28" fmla="*/ 48 w 84"/>
                <a:gd name="T29" fmla="*/ 41 h 83"/>
                <a:gd name="T30" fmla="*/ 48 w 84"/>
                <a:gd name="T31" fmla="*/ 23 h 83"/>
                <a:gd name="T32" fmla="*/ 42 w 84"/>
                <a:gd name="T33" fmla="*/ 11 h 83"/>
                <a:gd name="T34" fmla="*/ 42 w 84"/>
                <a:gd name="T35" fmla="*/ 5 h 83"/>
                <a:gd name="T36" fmla="*/ 42 w 84"/>
                <a:gd name="T37" fmla="*/ 0 h 83"/>
                <a:gd name="T38" fmla="*/ 42 w 84"/>
                <a:gd name="T39" fmla="*/ 5 h 83"/>
                <a:gd name="T40" fmla="*/ 42 w 84"/>
                <a:gd name="T41" fmla="*/ 11 h 83"/>
                <a:gd name="T42" fmla="*/ 42 w 84"/>
                <a:gd name="T43" fmla="*/ 17 h 83"/>
                <a:gd name="T44" fmla="*/ 42 w 84"/>
                <a:gd name="T45" fmla="*/ 23 h 83"/>
                <a:gd name="T46" fmla="*/ 42 w 84"/>
                <a:gd name="T47" fmla="*/ 35 h 83"/>
                <a:gd name="T48" fmla="*/ 36 w 84"/>
                <a:gd name="T49" fmla="*/ 35 h 83"/>
                <a:gd name="T50" fmla="*/ 24 w 84"/>
                <a:gd name="T51" fmla="*/ 23 h 83"/>
                <a:gd name="T52" fmla="*/ 12 w 84"/>
                <a:gd name="T53" fmla="*/ 11 h 83"/>
                <a:gd name="T54" fmla="*/ 0 w 84"/>
                <a:gd name="T55" fmla="*/ 0 h 83"/>
                <a:gd name="T56" fmla="*/ 0 w 84"/>
                <a:gd name="T57" fmla="*/ 5 h 83"/>
                <a:gd name="T58" fmla="*/ 6 w 84"/>
                <a:gd name="T59" fmla="*/ 11 h 83"/>
                <a:gd name="T60" fmla="*/ 12 w 84"/>
                <a:gd name="T61" fmla="*/ 17 h 83"/>
                <a:gd name="T62" fmla="*/ 18 w 84"/>
                <a:gd name="T63" fmla="*/ 23 h 83"/>
                <a:gd name="T64" fmla="*/ 18 w 84"/>
                <a:gd name="T65" fmla="*/ 29 h 83"/>
                <a:gd name="T66" fmla="*/ 24 w 84"/>
                <a:gd name="T67" fmla="*/ 35 h 83"/>
                <a:gd name="T68" fmla="*/ 30 w 84"/>
                <a:gd name="T69" fmla="*/ 41 h 83"/>
                <a:gd name="T70" fmla="*/ 36 w 84"/>
                <a:gd name="T71" fmla="*/ 41 h 83"/>
                <a:gd name="T72" fmla="*/ 36 w 84"/>
                <a:gd name="T73" fmla="*/ 47 h 83"/>
                <a:gd name="T74" fmla="*/ 30 w 84"/>
                <a:gd name="T75" fmla="*/ 47 h 83"/>
                <a:gd name="T76" fmla="*/ 24 w 84"/>
                <a:gd name="T77" fmla="*/ 41 h 83"/>
                <a:gd name="T78" fmla="*/ 18 w 84"/>
                <a:gd name="T79" fmla="*/ 41 h 83"/>
                <a:gd name="T80" fmla="*/ 18 w 84"/>
                <a:gd name="T81" fmla="*/ 41 h 83"/>
                <a:gd name="T82" fmla="*/ 12 w 84"/>
                <a:gd name="T83" fmla="*/ 41 h 83"/>
                <a:gd name="T84" fmla="*/ 18 w 84"/>
                <a:gd name="T85" fmla="*/ 47 h 83"/>
                <a:gd name="T86" fmla="*/ 24 w 84"/>
                <a:gd name="T87" fmla="*/ 47 h 83"/>
                <a:gd name="T88" fmla="*/ 36 w 84"/>
                <a:gd name="T89" fmla="*/ 53 h 83"/>
                <a:gd name="T90" fmla="*/ 42 w 84"/>
                <a:gd name="T91" fmla="*/ 53 h 83"/>
                <a:gd name="T92" fmla="*/ 48 w 84"/>
                <a:gd name="T93" fmla="*/ 53 h 83"/>
                <a:gd name="T94" fmla="*/ 54 w 84"/>
                <a:gd name="T95" fmla="*/ 59 h 83"/>
                <a:gd name="T96" fmla="*/ 60 w 84"/>
                <a:gd name="T97" fmla="*/ 59 h 83"/>
                <a:gd name="T98" fmla="*/ 66 w 84"/>
                <a:gd name="T99" fmla="*/ 65 h 83"/>
                <a:gd name="T100" fmla="*/ 66 w 84"/>
                <a:gd name="T101" fmla="*/ 65 h 83"/>
                <a:gd name="T102" fmla="*/ 54 w 84"/>
                <a:gd name="T103" fmla="*/ 71 h 83"/>
                <a:gd name="T104" fmla="*/ 48 w 84"/>
                <a:gd name="T105" fmla="*/ 71 h 83"/>
                <a:gd name="T106" fmla="*/ 42 w 84"/>
                <a:gd name="T107" fmla="*/ 71 h 83"/>
                <a:gd name="T108" fmla="*/ 36 w 84"/>
                <a:gd name="T109" fmla="*/ 71 h 83"/>
                <a:gd name="T110" fmla="*/ 36 w 84"/>
                <a:gd name="T111" fmla="*/ 71 h 83"/>
                <a:gd name="T112" fmla="*/ 42 w 84"/>
                <a:gd name="T113" fmla="*/ 71 h 83"/>
                <a:gd name="T114" fmla="*/ 54 w 84"/>
                <a:gd name="T115" fmla="*/ 77 h 83"/>
                <a:gd name="T116" fmla="*/ 60 w 84"/>
                <a:gd name="T117" fmla="*/ 71 h 83"/>
                <a:gd name="T118" fmla="*/ 72 w 84"/>
                <a:gd name="T119" fmla="*/ 71 h 83"/>
                <a:gd name="T120" fmla="*/ 78 w 84"/>
                <a:gd name="T121" fmla="*/ 71 h 83"/>
                <a:gd name="T122" fmla="*/ 78 w 84"/>
                <a:gd name="T123" fmla="*/ 77 h 8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"/>
                <a:gd name="T187" fmla="*/ 0 h 83"/>
                <a:gd name="T188" fmla="*/ 84 w 84"/>
                <a:gd name="T189" fmla="*/ 83 h 8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" h="83">
                  <a:moveTo>
                    <a:pt x="84" y="83"/>
                  </a:moveTo>
                  <a:lnTo>
                    <a:pt x="84" y="77"/>
                  </a:lnTo>
                  <a:lnTo>
                    <a:pt x="84" y="71"/>
                  </a:lnTo>
                  <a:lnTo>
                    <a:pt x="78" y="71"/>
                  </a:lnTo>
                  <a:lnTo>
                    <a:pt x="78" y="65"/>
                  </a:lnTo>
                  <a:lnTo>
                    <a:pt x="72" y="59"/>
                  </a:lnTo>
                  <a:lnTo>
                    <a:pt x="72" y="47"/>
                  </a:lnTo>
                  <a:lnTo>
                    <a:pt x="72" y="35"/>
                  </a:lnTo>
                  <a:lnTo>
                    <a:pt x="72" y="29"/>
                  </a:lnTo>
                  <a:lnTo>
                    <a:pt x="66" y="29"/>
                  </a:lnTo>
                  <a:lnTo>
                    <a:pt x="66" y="23"/>
                  </a:lnTo>
                  <a:lnTo>
                    <a:pt x="66" y="29"/>
                  </a:lnTo>
                  <a:lnTo>
                    <a:pt x="66" y="35"/>
                  </a:lnTo>
                  <a:lnTo>
                    <a:pt x="66" y="47"/>
                  </a:lnTo>
                  <a:lnTo>
                    <a:pt x="66" y="53"/>
                  </a:lnTo>
                  <a:lnTo>
                    <a:pt x="66" y="59"/>
                  </a:lnTo>
                  <a:lnTo>
                    <a:pt x="66" y="53"/>
                  </a:lnTo>
                  <a:lnTo>
                    <a:pt x="60" y="53"/>
                  </a:lnTo>
                  <a:lnTo>
                    <a:pt x="54" y="53"/>
                  </a:lnTo>
                  <a:lnTo>
                    <a:pt x="54" y="47"/>
                  </a:lnTo>
                  <a:lnTo>
                    <a:pt x="48" y="47"/>
                  </a:lnTo>
                  <a:lnTo>
                    <a:pt x="48" y="41"/>
                  </a:lnTo>
                  <a:lnTo>
                    <a:pt x="48" y="35"/>
                  </a:lnTo>
                  <a:lnTo>
                    <a:pt x="48" y="23"/>
                  </a:lnTo>
                  <a:lnTo>
                    <a:pt x="42" y="17"/>
                  </a:lnTo>
                  <a:lnTo>
                    <a:pt x="42" y="11"/>
                  </a:lnTo>
                  <a:lnTo>
                    <a:pt x="42" y="5"/>
                  </a:lnTo>
                  <a:lnTo>
                    <a:pt x="42" y="0"/>
                  </a:lnTo>
                  <a:lnTo>
                    <a:pt x="42" y="5"/>
                  </a:lnTo>
                  <a:lnTo>
                    <a:pt x="42" y="11"/>
                  </a:lnTo>
                  <a:lnTo>
                    <a:pt x="42" y="17"/>
                  </a:lnTo>
                  <a:lnTo>
                    <a:pt x="42" y="23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1"/>
                  </a:lnTo>
                  <a:lnTo>
                    <a:pt x="36" y="35"/>
                  </a:lnTo>
                  <a:lnTo>
                    <a:pt x="30" y="29"/>
                  </a:lnTo>
                  <a:lnTo>
                    <a:pt x="24" y="23"/>
                  </a:lnTo>
                  <a:lnTo>
                    <a:pt x="18" y="17"/>
                  </a:lnTo>
                  <a:lnTo>
                    <a:pt x="12" y="11"/>
                  </a:lnTo>
                  <a:lnTo>
                    <a:pt x="6" y="5"/>
                  </a:lnTo>
                  <a:lnTo>
                    <a:pt x="0" y="0"/>
                  </a:lnTo>
                  <a:lnTo>
                    <a:pt x="0" y="5"/>
                  </a:lnTo>
                  <a:lnTo>
                    <a:pt x="6" y="5"/>
                  </a:lnTo>
                  <a:lnTo>
                    <a:pt x="6" y="11"/>
                  </a:lnTo>
                  <a:lnTo>
                    <a:pt x="12" y="17"/>
                  </a:lnTo>
                  <a:lnTo>
                    <a:pt x="18" y="23"/>
                  </a:lnTo>
                  <a:lnTo>
                    <a:pt x="18" y="29"/>
                  </a:lnTo>
                  <a:lnTo>
                    <a:pt x="24" y="29"/>
                  </a:lnTo>
                  <a:lnTo>
                    <a:pt x="24" y="35"/>
                  </a:lnTo>
                  <a:lnTo>
                    <a:pt x="30" y="35"/>
                  </a:lnTo>
                  <a:lnTo>
                    <a:pt x="30" y="41"/>
                  </a:lnTo>
                  <a:lnTo>
                    <a:pt x="36" y="41"/>
                  </a:lnTo>
                  <a:lnTo>
                    <a:pt x="36" y="47"/>
                  </a:lnTo>
                  <a:lnTo>
                    <a:pt x="30" y="47"/>
                  </a:lnTo>
                  <a:lnTo>
                    <a:pt x="24" y="41"/>
                  </a:lnTo>
                  <a:lnTo>
                    <a:pt x="18" y="41"/>
                  </a:lnTo>
                  <a:lnTo>
                    <a:pt x="12" y="41"/>
                  </a:lnTo>
                  <a:lnTo>
                    <a:pt x="18" y="47"/>
                  </a:lnTo>
                  <a:lnTo>
                    <a:pt x="24" y="47"/>
                  </a:lnTo>
                  <a:lnTo>
                    <a:pt x="30" y="53"/>
                  </a:lnTo>
                  <a:lnTo>
                    <a:pt x="36" y="53"/>
                  </a:lnTo>
                  <a:lnTo>
                    <a:pt x="42" y="53"/>
                  </a:lnTo>
                  <a:lnTo>
                    <a:pt x="48" y="53"/>
                  </a:lnTo>
                  <a:lnTo>
                    <a:pt x="54" y="53"/>
                  </a:lnTo>
                  <a:lnTo>
                    <a:pt x="54" y="59"/>
                  </a:lnTo>
                  <a:lnTo>
                    <a:pt x="60" y="59"/>
                  </a:lnTo>
                  <a:lnTo>
                    <a:pt x="60" y="65"/>
                  </a:lnTo>
                  <a:lnTo>
                    <a:pt x="66" y="65"/>
                  </a:lnTo>
                  <a:lnTo>
                    <a:pt x="60" y="71"/>
                  </a:lnTo>
                  <a:lnTo>
                    <a:pt x="54" y="71"/>
                  </a:lnTo>
                  <a:lnTo>
                    <a:pt x="48" y="71"/>
                  </a:lnTo>
                  <a:lnTo>
                    <a:pt x="42" y="71"/>
                  </a:lnTo>
                  <a:lnTo>
                    <a:pt x="36" y="71"/>
                  </a:lnTo>
                  <a:lnTo>
                    <a:pt x="30" y="71"/>
                  </a:lnTo>
                  <a:lnTo>
                    <a:pt x="36" y="71"/>
                  </a:lnTo>
                  <a:lnTo>
                    <a:pt x="42" y="71"/>
                  </a:lnTo>
                  <a:lnTo>
                    <a:pt x="48" y="77"/>
                  </a:lnTo>
                  <a:lnTo>
                    <a:pt x="54" y="77"/>
                  </a:lnTo>
                  <a:lnTo>
                    <a:pt x="60" y="71"/>
                  </a:lnTo>
                  <a:lnTo>
                    <a:pt x="66" y="71"/>
                  </a:lnTo>
                  <a:lnTo>
                    <a:pt x="72" y="71"/>
                  </a:lnTo>
                  <a:lnTo>
                    <a:pt x="78" y="71"/>
                  </a:lnTo>
                  <a:lnTo>
                    <a:pt x="78" y="77"/>
                  </a:lnTo>
                  <a:lnTo>
                    <a:pt x="84" y="83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05" name="Freeform 206"/>
            <p:cNvSpPr>
              <a:spLocks/>
            </p:cNvSpPr>
            <p:nvPr/>
          </p:nvSpPr>
          <p:spPr bwMode="auto">
            <a:xfrm>
              <a:off x="5149" y="1553"/>
              <a:ext cx="54" cy="125"/>
            </a:xfrm>
            <a:custGeom>
              <a:avLst/>
              <a:gdLst>
                <a:gd name="T0" fmla="*/ 6 w 54"/>
                <a:gd name="T1" fmla="*/ 101 h 125"/>
                <a:gd name="T2" fmla="*/ 12 w 54"/>
                <a:gd name="T3" fmla="*/ 95 h 125"/>
                <a:gd name="T4" fmla="*/ 12 w 54"/>
                <a:gd name="T5" fmla="*/ 95 h 125"/>
                <a:gd name="T6" fmla="*/ 18 w 54"/>
                <a:gd name="T7" fmla="*/ 89 h 125"/>
                <a:gd name="T8" fmla="*/ 6 w 54"/>
                <a:gd name="T9" fmla="*/ 71 h 125"/>
                <a:gd name="T10" fmla="*/ 0 w 54"/>
                <a:gd name="T11" fmla="*/ 47 h 125"/>
                <a:gd name="T12" fmla="*/ 6 w 54"/>
                <a:gd name="T13" fmla="*/ 47 h 125"/>
                <a:gd name="T14" fmla="*/ 12 w 54"/>
                <a:gd name="T15" fmla="*/ 71 h 125"/>
                <a:gd name="T16" fmla="*/ 24 w 54"/>
                <a:gd name="T17" fmla="*/ 59 h 125"/>
                <a:gd name="T18" fmla="*/ 24 w 54"/>
                <a:gd name="T19" fmla="*/ 35 h 125"/>
                <a:gd name="T20" fmla="*/ 18 w 54"/>
                <a:gd name="T21" fmla="*/ 12 h 125"/>
                <a:gd name="T22" fmla="*/ 24 w 54"/>
                <a:gd name="T23" fmla="*/ 12 h 125"/>
                <a:gd name="T24" fmla="*/ 24 w 54"/>
                <a:gd name="T25" fmla="*/ 24 h 125"/>
                <a:gd name="T26" fmla="*/ 30 w 54"/>
                <a:gd name="T27" fmla="*/ 24 h 125"/>
                <a:gd name="T28" fmla="*/ 42 w 54"/>
                <a:gd name="T29" fmla="*/ 0 h 125"/>
                <a:gd name="T30" fmla="*/ 42 w 54"/>
                <a:gd name="T31" fmla="*/ 0 h 125"/>
                <a:gd name="T32" fmla="*/ 36 w 54"/>
                <a:gd name="T33" fmla="*/ 18 h 125"/>
                <a:gd name="T34" fmla="*/ 36 w 54"/>
                <a:gd name="T35" fmla="*/ 30 h 125"/>
                <a:gd name="T36" fmla="*/ 48 w 54"/>
                <a:gd name="T37" fmla="*/ 30 h 125"/>
                <a:gd name="T38" fmla="*/ 48 w 54"/>
                <a:gd name="T39" fmla="*/ 30 h 125"/>
                <a:gd name="T40" fmla="*/ 42 w 54"/>
                <a:gd name="T41" fmla="*/ 30 h 125"/>
                <a:gd name="T42" fmla="*/ 36 w 54"/>
                <a:gd name="T43" fmla="*/ 35 h 125"/>
                <a:gd name="T44" fmla="*/ 30 w 54"/>
                <a:gd name="T45" fmla="*/ 41 h 125"/>
                <a:gd name="T46" fmla="*/ 24 w 54"/>
                <a:gd name="T47" fmla="*/ 71 h 125"/>
                <a:gd name="T48" fmla="*/ 30 w 54"/>
                <a:gd name="T49" fmla="*/ 71 h 125"/>
                <a:gd name="T50" fmla="*/ 42 w 54"/>
                <a:gd name="T51" fmla="*/ 71 h 125"/>
                <a:gd name="T52" fmla="*/ 48 w 54"/>
                <a:gd name="T53" fmla="*/ 71 h 125"/>
                <a:gd name="T54" fmla="*/ 54 w 54"/>
                <a:gd name="T55" fmla="*/ 71 h 125"/>
                <a:gd name="T56" fmla="*/ 48 w 54"/>
                <a:gd name="T57" fmla="*/ 71 h 125"/>
                <a:gd name="T58" fmla="*/ 36 w 54"/>
                <a:gd name="T59" fmla="*/ 77 h 125"/>
                <a:gd name="T60" fmla="*/ 24 w 54"/>
                <a:gd name="T61" fmla="*/ 83 h 125"/>
                <a:gd name="T62" fmla="*/ 18 w 54"/>
                <a:gd name="T63" fmla="*/ 95 h 125"/>
                <a:gd name="T64" fmla="*/ 24 w 54"/>
                <a:gd name="T65" fmla="*/ 101 h 125"/>
                <a:gd name="T66" fmla="*/ 30 w 54"/>
                <a:gd name="T67" fmla="*/ 95 h 125"/>
                <a:gd name="T68" fmla="*/ 42 w 54"/>
                <a:gd name="T69" fmla="*/ 95 h 125"/>
                <a:gd name="T70" fmla="*/ 48 w 54"/>
                <a:gd name="T71" fmla="*/ 89 h 125"/>
                <a:gd name="T72" fmla="*/ 54 w 54"/>
                <a:gd name="T73" fmla="*/ 83 h 125"/>
                <a:gd name="T74" fmla="*/ 48 w 54"/>
                <a:gd name="T75" fmla="*/ 95 h 125"/>
                <a:gd name="T76" fmla="*/ 42 w 54"/>
                <a:gd name="T77" fmla="*/ 101 h 125"/>
                <a:gd name="T78" fmla="*/ 36 w 54"/>
                <a:gd name="T79" fmla="*/ 107 h 125"/>
                <a:gd name="T80" fmla="*/ 36 w 54"/>
                <a:gd name="T81" fmla="*/ 107 h 125"/>
                <a:gd name="T82" fmla="*/ 30 w 54"/>
                <a:gd name="T83" fmla="*/ 101 h 125"/>
                <a:gd name="T84" fmla="*/ 18 w 54"/>
                <a:gd name="T85" fmla="*/ 101 h 125"/>
                <a:gd name="T86" fmla="*/ 12 w 54"/>
                <a:gd name="T87" fmla="*/ 113 h 125"/>
                <a:gd name="T88" fmla="*/ 6 w 54"/>
                <a:gd name="T89" fmla="*/ 119 h 125"/>
                <a:gd name="T90" fmla="*/ 6 w 54"/>
                <a:gd name="T91" fmla="*/ 119 h 125"/>
                <a:gd name="T92" fmla="*/ 6 w 54"/>
                <a:gd name="T93" fmla="*/ 107 h 125"/>
                <a:gd name="T94" fmla="*/ 6 w 54"/>
                <a:gd name="T95" fmla="*/ 107 h 12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4"/>
                <a:gd name="T145" fmla="*/ 0 h 125"/>
                <a:gd name="T146" fmla="*/ 54 w 54"/>
                <a:gd name="T147" fmla="*/ 125 h 12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4" h="125">
                  <a:moveTo>
                    <a:pt x="0" y="107"/>
                  </a:moveTo>
                  <a:lnTo>
                    <a:pt x="6" y="101"/>
                  </a:lnTo>
                  <a:lnTo>
                    <a:pt x="6" y="95"/>
                  </a:lnTo>
                  <a:lnTo>
                    <a:pt x="12" y="95"/>
                  </a:lnTo>
                  <a:lnTo>
                    <a:pt x="18" y="89"/>
                  </a:lnTo>
                  <a:lnTo>
                    <a:pt x="12" y="83"/>
                  </a:lnTo>
                  <a:lnTo>
                    <a:pt x="12" y="77"/>
                  </a:lnTo>
                  <a:lnTo>
                    <a:pt x="6" y="71"/>
                  </a:lnTo>
                  <a:lnTo>
                    <a:pt x="0" y="59"/>
                  </a:lnTo>
                  <a:lnTo>
                    <a:pt x="0" y="53"/>
                  </a:lnTo>
                  <a:lnTo>
                    <a:pt x="0" y="47"/>
                  </a:lnTo>
                  <a:lnTo>
                    <a:pt x="6" y="47"/>
                  </a:lnTo>
                  <a:lnTo>
                    <a:pt x="6" y="53"/>
                  </a:lnTo>
                  <a:lnTo>
                    <a:pt x="6" y="65"/>
                  </a:lnTo>
                  <a:lnTo>
                    <a:pt x="12" y="71"/>
                  </a:lnTo>
                  <a:lnTo>
                    <a:pt x="18" y="71"/>
                  </a:lnTo>
                  <a:lnTo>
                    <a:pt x="18" y="65"/>
                  </a:lnTo>
                  <a:lnTo>
                    <a:pt x="24" y="59"/>
                  </a:lnTo>
                  <a:lnTo>
                    <a:pt x="24" y="47"/>
                  </a:lnTo>
                  <a:lnTo>
                    <a:pt x="24" y="41"/>
                  </a:lnTo>
                  <a:lnTo>
                    <a:pt x="24" y="35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24" y="18"/>
                  </a:lnTo>
                  <a:lnTo>
                    <a:pt x="24" y="24"/>
                  </a:lnTo>
                  <a:lnTo>
                    <a:pt x="24" y="30"/>
                  </a:lnTo>
                  <a:lnTo>
                    <a:pt x="24" y="35"/>
                  </a:lnTo>
                  <a:lnTo>
                    <a:pt x="30" y="24"/>
                  </a:lnTo>
                  <a:lnTo>
                    <a:pt x="30" y="18"/>
                  </a:lnTo>
                  <a:lnTo>
                    <a:pt x="36" y="6"/>
                  </a:lnTo>
                  <a:lnTo>
                    <a:pt x="42" y="0"/>
                  </a:lnTo>
                  <a:lnTo>
                    <a:pt x="36" y="6"/>
                  </a:lnTo>
                  <a:lnTo>
                    <a:pt x="36" y="18"/>
                  </a:lnTo>
                  <a:lnTo>
                    <a:pt x="30" y="30"/>
                  </a:lnTo>
                  <a:lnTo>
                    <a:pt x="30" y="35"/>
                  </a:lnTo>
                  <a:lnTo>
                    <a:pt x="36" y="30"/>
                  </a:lnTo>
                  <a:lnTo>
                    <a:pt x="42" y="30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48" y="30"/>
                  </a:lnTo>
                  <a:lnTo>
                    <a:pt x="42" y="30"/>
                  </a:lnTo>
                  <a:lnTo>
                    <a:pt x="42" y="35"/>
                  </a:lnTo>
                  <a:lnTo>
                    <a:pt x="36" y="35"/>
                  </a:lnTo>
                  <a:lnTo>
                    <a:pt x="36" y="41"/>
                  </a:lnTo>
                  <a:lnTo>
                    <a:pt x="30" y="41"/>
                  </a:lnTo>
                  <a:lnTo>
                    <a:pt x="30" y="47"/>
                  </a:lnTo>
                  <a:lnTo>
                    <a:pt x="24" y="59"/>
                  </a:lnTo>
                  <a:lnTo>
                    <a:pt x="24" y="71"/>
                  </a:lnTo>
                  <a:lnTo>
                    <a:pt x="24" y="77"/>
                  </a:lnTo>
                  <a:lnTo>
                    <a:pt x="30" y="71"/>
                  </a:lnTo>
                  <a:lnTo>
                    <a:pt x="36" y="71"/>
                  </a:lnTo>
                  <a:lnTo>
                    <a:pt x="42" y="71"/>
                  </a:lnTo>
                  <a:lnTo>
                    <a:pt x="48" y="71"/>
                  </a:lnTo>
                  <a:lnTo>
                    <a:pt x="54" y="71"/>
                  </a:lnTo>
                  <a:lnTo>
                    <a:pt x="48" y="71"/>
                  </a:lnTo>
                  <a:lnTo>
                    <a:pt x="42" y="77"/>
                  </a:lnTo>
                  <a:lnTo>
                    <a:pt x="36" y="77"/>
                  </a:lnTo>
                  <a:lnTo>
                    <a:pt x="30" y="83"/>
                  </a:lnTo>
                  <a:lnTo>
                    <a:pt x="24" y="83"/>
                  </a:lnTo>
                  <a:lnTo>
                    <a:pt x="18" y="89"/>
                  </a:lnTo>
                  <a:lnTo>
                    <a:pt x="18" y="95"/>
                  </a:lnTo>
                  <a:lnTo>
                    <a:pt x="18" y="101"/>
                  </a:lnTo>
                  <a:lnTo>
                    <a:pt x="24" y="101"/>
                  </a:lnTo>
                  <a:lnTo>
                    <a:pt x="30" y="101"/>
                  </a:lnTo>
                  <a:lnTo>
                    <a:pt x="30" y="95"/>
                  </a:lnTo>
                  <a:lnTo>
                    <a:pt x="36" y="95"/>
                  </a:lnTo>
                  <a:lnTo>
                    <a:pt x="42" y="95"/>
                  </a:lnTo>
                  <a:lnTo>
                    <a:pt x="48" y="95"/>
                  </a:lnTo>
                  <a:lnTo>
                    <a:pt x="48" y="89"/>
                  </a:lnTo>
                  <a:lnTo>
                    <a:pt x="54" y="89"/>
                  </a:lnTo>
                  <a:lnTo>
                    <a:pt x="54" y="83"/>
                  </a:lnTo>
                  <a:lnTo>
                    <a:pt x="54" y="89"/>
                  </a:lnTo>
                  <a:lnTo>
                    <a:pt x="48" y="95"/>
                  </a:lnTo>
                  <a:lnTo>
                    <a:pt x="42" y="101"/>
                  </a:lnTo>
                  <a:lnTo>
                    <a:pt x="42" y="107"/>
                  </a:lnTo>
                  <a:lnTo>
                    <a:pt x="36" y="107"/>
                  </a:lnTo>
                  <a:lnTo>
                    <a:pt x="36" y="113"/>
                  </a:lnTo>
                  <a:lnTo>
                    <a:pt x="36" y="107"/>
                  </a:lnTo>
                  <a:lnTo>
                    <a:pt x="30" y="107"/>
                  </a:lnTo>
                  <a:lnTo>
                    <a:pt x="30" y="101"/>
                  </a:lnTo>
                  <a:lnTo>
                    <a:pt x="24" y="101"/>
                  </a:lnTo>
                  <a:lnTo>
                    <a:pt x="18" y="101"/>
                  </a:lnTo>
                  <a:lnTo>
                    <a:pt x="12" y="107"/>
                  </a:lnTo>
                  <a:lnTo>
                    <a:pt x="12" y="113"/>
                  </a:lnTo>
                  <a:lnTo>
                    <a:pt x="12" y="119"/>
                  </a:lnTo>
                  <a:lnTo>
                    <a:pt x="6" y="119"/>
                  </a:lnTo>
                  <a:lnTo>
                    <a:pt x="0" y="125"/>
                  </a:lnTo>
                  <a:lnTo>
                    <a:pt x="6" y="119"/>
                  </a:lnTo>
                  <a:lnTo>
                    <a:pt x="6" y="113"/>
                  </a:lnTo>
                  <a:lnTo>
                    <a:pt x="12" y="113"/>
                  </a:lnTo>
                  <a:lnTo>
                    <a:pt x="6" y="107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06" name="Freeform 207"/>
            <p:cNvSpPr>
              <a:spLocks/>
            </p:cNvSpPr>
            <p:nvPr/>
          </p:nvSpPr>
          <p:spPr bwMode="auto">
            <a:xfrm>
              <a:off x="5137" y="1618"/>
              <a:ext cx="12" cy="18"/>
            </a:xfrm>
            <a:custGeom>
              <a:avLst/>
              <a:gdLst>
                <a:gd name="T0" fmla="*/ 12 w 12"/>
                <a:gd name="T1" fmla="*/ 18 h 18"/>
                <a:gd name="T2" fmla="*/ 6 w 12"/>
                <a:gd name="T3" fmla="*/ 18 h 18"/>
                <a:gd name="T4" fmla="*/ 6 w 12"/>
                <a:gd name="T5" fmla="*/ 18 h 18"/>
                <a:gd name="T6" fmla="*/ 6 w 12"/>
                <a:gd name="T7" fmla="*/ 18 h 18"/>
                <a:gd name="T8" fmla="*/ 6 w 12"/>
                <a:gd name="T9" fmla="*/ 18 h 18"/>
                <a:gd name="T10" fmla="*/ 0 w 12"/>
                <a:gd name="T11" fmla="*/ 12 h 18"/>
                <a:gd name="T12" fmla="*/ 0 w 12"/>
                <a:gd name="T13" fmla="*/ 12 h 18"/>
                <a:gd name="T14" fmla="*/ 0 w 12"/>
                <a:gd name="T15" fmla="*/ 6 h 18"/>
                <a:gd name="T16" fmla="*/ 0 w 12"/>
                <a:gd name="T17" fmla="*/ 6 h 18"/>
                <a:gd name="T18" fmla="*/ 0 w 12"/>
                <a:gd name="T19" fmla="*/ 0 h 18"/>
                <a:gd name="T20" fmla="*/ 0 w 12"/>
                <a:gd name="T21" fmla="*/ 0 h 18"/>
                <a:gd name="T22" fmla="*/ 6 w 12"/>
                <a:gd name="T23" fmla="*/ 6 h 18"/>
                <a:gd name="T24" fmla="*/ 6 w 12"/>
                <a:gd name="T25" fmla="*/ 6 h 18"/>
                <a:gd name="T26" fmla="*/ 6 w 12"/>
                <a:gd name="T27" fmla="*/ 6 h 18"/>
                <a:gd name="T28" fmla="*/ 6 w 12"/>
                <a:gd name="T29" fmla="*/ 12 h 18"/>
                <a:gd name="T30" fmla="*/ 6 w 12"/>
                <a:gd name="T31" fmla="*/ 12 h 18"/>
                <a:gd name="T32" fmla="*/ 12 w 12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12" y="18"/>
                  </a:moveTo>
                  <a:lnTo>
                    <a:pt x="6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07" name="Freeform 208"/>
            <p:cNvSpPr>
              <a:spLocks/>
            </p:cNvSpPr>
            <p:nvPr/>
          </p:nvSpPr>
          <p:spPr bwMode="auto">
            <a:xfrm>
              <a:off x="5209" y="1618"/>
              <a:ext cx="173" cy="102"/>
            </a:xfrm>
            <a:custGeom>
              <a:avLst/>
              <a:gdLst>
                <a:gd name="T0" fmla="*/ 18 w 173"/>
                <a:gd name="T1" fmla="*/ 72 h 102"/>
                <a:gd name="T2" fmla="*/ 36 w 173"/>
                <a:gd name="T3" fmla="*/ 60 h 102"/>
                <a:gd name="T4" fmla="*/ 42 w 173"/>
                <a:gd name="T5" fmla="*/ 36 h 102"/>
                <a:gd name="T6" fmla="*/ 60 w 173"/>
                <a:gd name="T7" fmla="*/ 18 h 102"/>
                <a:gd name="T8" fmla="*/ 72 w 173"/>
                <a:gd name="T9" fmla="*/ 0 h 102"/>
                <a:gd name="T10" fmla="*/ 78 w 173"/>
                <a:gd name="T11" fmla="*/ 0 h 102"/>
                <a:gd name="T12" fmla="*/ 66 w 173"/>
                <a:gd name="T13" fmla="*/ 12 h 102"/>
                <a:gd name="T14" fmla="*/ 54 w 173"/>
                <a:gd name="T15" fmla="*/ 30 h 102"/>
                <a:gd name="T16" fmla="*/ 48 w 173"/>
                <a:gd name="T17" fmla="*/ 48 h 102"/>
                <a:gd name="T18" fmla="*/ 48 w 173"/>
                <a:gd name="T19" fmla="*/ 54 h 102"/>
                <a:gd name="T20" fmla="*/ 60 w 173"/>
                <a:gd name="T21" fmla="*/ 48 h 102"/>
                <a:gd name="T22" fmla="*/ 72 w 173"/>
                <a:gd name="T23" fmla="*/ 36 h 102"/>
                <a:gd name="T24" fmla="*/ 90 w 173"/>
                <a:gd name="T25" fmla="*/ 18 h 102"/>
                <a:gd name="T26" fmla="*/ 114 w 173"/>
                <a:gd name="T27" fmla="*/ 0 h 102"/>
                <a:gd name="T28" fmla="*/ 120 w 173"/>
                <a:gd name="T29" fmla="*/ 0 h 102"/>
                <a:gd name="T30" fmla="*/ 102 w 173"/>
                <a:gd name="T31" fmla="*/ 12 h 102"/>
                <a:gd name="T32" fmla="*/ 84 w 173"/>
                <a:gd name="T33" fmla="*/ 36 h 102"/>
                <a:gd name="T34" fmla="*/ 84 w 173"/>
                <a:gd name="T35" fmla="*/ 42 h 102"/>
                <a:gd name="T36" fmla="*/ 96 w 173"/>
                <a:gd name="T37" fmla="*/ 36 h 102"/>
                <a:gd name="T38" fmla="*/ 108 w 173"/>
                <a:gd name="T39" fmla="*/ 36 h 102"/>
                <a:gd name="T40" fmla="*/ 125 w 173"/>
                <a:gd name="T41" fmla="*/ 24 h 102"/>
                <a:gd name="T42" fmla="*/ 149 w 173"/>
                <a:gd name="T43" fmla="*/ 12 h 102"/>
                <a:gd name="T44" fmla="*/ 155 w 173"/>
                <a:gd name="T45" fmla="*/ 12 h 102"/>
                <a:gd name="T46" fmla="*/ 137 w 173"/>
                <a:gd name="T47" fmla="*/ 18 h 102"/>
                <a:gd name="T48" fmla="*/ 120 w 173"/>
                <a:gd name="T49" fmla="*/ 36 h 102"/>
                <a:gd name="T50" fmla="*/ 137 w 173"/>
                <a:gd name="T51" fmla="*/ 36 h 102"/>
                <a:gd name="T52" fmla="*/ 161 w 173"/>
                <a:gd name="T53" fmla="*/ 30 h 102"/>
                <a:gd name="T54" fmla="*/ 173 w 173"/>
                <a:gd name="T55" fmla="*/ 30 h 102"/>
                <a:gd name="T56" fmla="*/ 155 w 173"/>
                <a:gd name="T57" fmla="*/ 36 h 102"/>
                <a:gd name="T58" fmla="*/ 125 w 173"/>
                <a:gd name="T59" fmla="*/ 42 h 102"/>
                <a:gd name="T60" fmla="*/ 131 w 173"/>
                <a:gd name="T61" fmla="*/ 54 h 102"/>
                <a:gd name="T62" fmla="*/ 149 w 173"/>
                <a:gd name="T63" fmla="*/ 60 h 102"/>
                <a:gd name="T64" fmla="*/ 155 w 173"/>
                <a:gd name="T65" fmla="*/ 66 h 102"/>
                <a:gd name="T66" fmla="*/ 137 w 173"/>
                <a:gd name="T67" fmla="*/ 60 h 102"/>
                <a:gd name="T68" fmla="*/ 114 w 173"/>
                <a:gd name="T69" fmla="*/ 48 h 102"/>
                <a:gd name="T70" fmla="*/ 102 w 173"/>
                <a:gd name="T71" fmla="*/ 48 h 102"/>
                <a:gd name="T72" fmla="*/ 84 w 173"/>
                <a:gd name="T73" fmla="*/ 48 h 102"/>
                <a:gd name="T74" fmla="*/ 90 w 173"/>
                <a:gd name="T75" fmla="*/ 60 h 102"/>
                <a:gd name="T76" fmla="*/ 108 w 173"/>
                <a:gd name="T77" fmla="*/ 72 h 102"/>
                <a:gd name="T78" fmla="*/ 120 w 173"/>
                <a:gd name="T79" fmla="*/ 78 h 102"/>
                <a:gd name="T80" fmla="*/ 125 w 173"/>
                <a:gd name="T81" fmla="*/ 84 h 102"/>
                <a:gd name="T82" fmla="*/ 108 w 173"/>
                <a:gd name="T83" fmla="*/ 72 h 102"/>
                <a:gd name="T84" fmla="*/ 84 w 173"/>
                <a:gd name="T85" fmla="*/ 60 h 102"/>
                <a:gd name="T86" fmla="*/ 72 w 173"/>
                <a:gd name="T87" fmla="*/ 54 h 102"/>
                <a:gd name="T88" fmla="*/ 60 w 173"/>
                <a:gd name="T89" fmla="*/ 60 h 102"/>
                <a:gd name="T90" fmla="*/ 48 w 173"/>
                <a:gd name="T91" fmla="*/ 60 h 102"/>
                <a:gd name="T92" fmla="*/ 48 w 173"/>
                <a:gd name="T93" fmla="*/ 66 h 102"/>
                <a:gd name="T94" fmla="*/ 66 w 173"/>
                <a:gd name="T95" fmla="*/ 78 h 102"/>
                <a:gd name="T96" fmla="*/ 84 w 173"/>
                <a:gd name="T97" fmla="*/ 96 h 102"/>
                <a:gd name="T98" fmla="*/ 90 w 173"/>
                <a:gd name="T99" fmla="*/ 102 h 102"/>
                <a:gd name="T100" fmla="*/ 66 w 173"/>
                <a:gd name="T101" fmla="*/ 90 h 102"/>
                <a:gd name="T102" fmla="*/ 42 w 173"/>
                <a:gd name="T103" fmla="*/ 72 h 102"/>
                <a:gd name="T104" fmla="*/ 30 w 173"/>
                <a:gd name="T105" fmla="*/ 78 h 102"/>
                <a:gd name="T106" fmla="*/ 6 w 173"/>
                <a:gd name="T107" fmla="*/ 84 h 102"/>
                <a:gd name="T108" fmla="*/ 6 w 173"/>
                <a:gd name="T109" fmla="*/ 78 h 10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73"/>
                <a:gd name="T166" fmla="*/ 0 h 102"/>
                <a:gd name="T167" fmla="*/ 173 w 173"/>
                <a:gd name="T168" fmla="*/ 102 h 10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73" h="102">
                  <a:moveTo>
                    <a:pt x="6" y="78"/>
                  </a:moveTo>
                  <a:lnTo>
                    <a:pt x="12" y="78"/>
                  </a:lnTo>
                  <a:lnTo>
                    <a:pt x="12" y="72"/>
                  </a:lnTo>
                  <a:lnTo>
                    <a:pt x="18" y="72"/>
                  </a:lnTo>
                  <a:lnTo>
                    <a:pt x="24" y="66"/>
                  </a:lnTo>
                  <a:lnTo>
                    <a:pt x="30" y="66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42" y="48"/>
                  </a:lnTo>
                  <a:lnTo>
                    <a:pt x="42" y="36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54" y="24"/>
                  </a:lnTo>
                  <a:lnTo>
                    <a:pt x="60" y="18"/>
                  </a:lnTo>
                  <a:lnTo>
                    <a:pt x="60" y="12"/>
                  </a:lnTo>
                  <a:lnTo>
                    <a:pt x="66" y="6"/>
                  </a:lnTo>
                  <a:lnTo>
                    <a:pt x="72" y="6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6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66" y="18"/>
                  </a:lnTo>
                  <a:lnTo>
                    <a:pt x="60" y="18"/>
                  </a:lnTo>
                  <a:lnTo>
                    <a:pt x="54" y="24"/>
                  </a:lnTo>
                  <a:lnTo>
                    <a:pt x="54" y="30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48" y="42"/>
                  </a:lnTo>
                  <a:lnTo>
                    <a:pt x="48" y="48"/>
                  </a:lnTo>
                  <a:lnTo>
                    <a:pt x="48" y="54"/>
                  </a:lnTo>
                  <a:lnTo>
                    <a:pt x="54" y="54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0" y="42"/>
                  </a:lnTo>
                  <a:lnTo>
                    <a:pt x="66" y="42"/>
                  </a:lnTo>
                  <a:lnTo>
                    <a:pt x="72" y="36"/>
                  </a:lnTo>
                  <a:lnTo>
                    <a:pt x="78" y="30"/>
                  </a:lnTo>
                  <a:lnTo>
                    <a:pt x="84" y="24"/>
                  </a:lnTo>
                  <a:lnTo>
                    <a:pt x="90" y="18"/>
                  </a:lnTo>
                  <a:lnTo>
                    <a:pt x="96" y="12"/>
                  </a:lnTo>
                  <a:lnTo>
                    <a:pt x="102" y="6"/>
                  </a:lnTo>
                  <a:lnTo>
                    <a:pt x="108" y="6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14" y="6"/>
                  </a:lnTo>
                  <a:lnTo>
                    <a:pt x="108" y="6"/>
                  </a:lnTo>
                  <a:lnTo>
                    <a:pt x="102" y="12"/>
                  </a:lnTo>
                  <a:lnTo>
                    <a:pt x="96" y="18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4" y="36"/>
                  </a:lnTo>
                  <a:lnTo>
                    <a:pt x="78" y="36"/>
                  </a:lnTo>
                  <a:lnTo>
                    <a:pt x="78" y="42"/>
                  </a:lnTo>
                  <a:lnTo>
                    <a:pt x="84" y="42"/>
                  </a:lnTo>
                  <a:lnTo>
                    <a:pt x="90" y="42"/>
                  </a:lnTo>
                  <a:lnTo>
                    <a:pt x="90" y="36"/>
                  </a:lnTo>
                  <a:lnTo>
                    <a:pt x="96" y="36"/>
                  </a:lnTo>
                  <a:lnTo>
                    <a:pt x="102" y="36"/>
                  </a:lnTo>
                  <a:lnTo>
                    <a:pt x="108" y="36"/>
                  </a:lnTo>
                  <a:lnTo>
                    <a:pt x="114" y="30"/>
                  </a:lnTo>
                  <a:lnTo>
                    <a:pt x="120" y="30"/>
                  </a:lnTo>
                  <a:lnTo>
                    <a:pt x="125" y="24"/>
                  </a:lnTo>
                  <a:lnTo>
                    <a:pt x="131" y="18"/>
                  </a:lnTo>
                  <a:lnTo>
                    <a:pt x="137" y="18"/>
                  </a:lnTo>
                  <a:lnTo>
                    <a:pt x="143" y="12"/>
                  </a:lnTo>
                  <a:lnTo>
                    <a:pt x="149" y="12"/>
                  </a:lnTo>
                  <a:lnTo>
                    <a:pt x="155" y="12"/>
                  </a:lnTo>
                  <a:lnTo>
                    <a:pt x="149" y="12"/>
                  </a:lnTo>
                  <a:lnTo>
                    <a:pt x="149" y="18"/>
                  </a:lnTo>
                  <a:lnTo>
                    <a:pt x="143" y="18"/>
                  </a:lnTo>
                  <a:lnTo>
                    <a:pt x="137" y="18"/>
                  </a:lnTo>
                  <a:lnTo>
                    <a:pt x="131" y="24"/>
                  </a:lnTo>
                  <a:lnTo>
                    <a:pt x="125" y="30"/>
                  </a:lnTo>
                  <a:lnTo>
                    <a:pt x="120" y="36"/>
                  </a:lnTo>
                  <a:lnTo>
                    <a:pt x="125" y="36"/>
                  </a:lnTo>
                  <a:lnTo>
                    <a:pt x="131" y="36"/>
                  </a:lnTo>
                  <a:lnTo>
                    <a:pt x="137" y="36"/>
                  </a:lnTo>
                  <a:lnTo>
                    <a:pt x="143" y="36"/>
                  </a:lnTo>
                  <a:lnTo>
                    <a:pt x="149" y="30"/>
                  </a:lnTo>
                  <a:lnTo>
                    <a:pt x="155" y="30"/>
                  </a:lnTo>
                  <a:lnTo>
                    <a:pt x="161" y="30"/>
                  </a:lnTo>
                  <a:lnTo>
                    <a:pt x="167" y="30"/>
                  </a:lnTo>
                  <a:lnTo>
                    <a:pt x="173" y="24"/>
                  </a:lnTo>
                  <a:lnTo>
                    <a:pt x="173" y="30"/>
                  </a:lnTo>
                  <a:lnTo>
                    <a:pt x="167" y="30"/>
                  </a:lnTo>
                  <a:lnTo>
                    <a:pt x="161" y="36"/>
                  </a:lnTo>
                  <a:lnTo>
                    <a:pt x="155" y="36"/>
                  </a:lnTo>
                  <a:lnTo>
                    <a:pt x="149" y="36"/>
                  </a:lnTo>
                  <a:lnTo>
                    <a:pt x="143" y="42"/>
                  </a:lnTo>
                  <a:lnTo>
                    <a:pt x="137" y="42"/>
                  </a:lnTo>
                  <a:lnTo>
                    <a:pt x="125" y="42"/>
                  </a:lnTo>
                  <a:lnTo>
                    <a:pt x="120" y="42"/>
                  </a:lnTo>
                  <a:lnTo>
                    <a:pt x="125" y="48"/>
                  </a:lnTo>
                  <a:lnTo>
                    <a:pt x="131" y="54"/>
                  </a:lnTo>
                  <a:lnTo>
                    <a:pt x="137" y="54"/>
                  </a:lnTo>
                  <a:lnTo>
                    <a:pt x="143" y="60"/>
                  </a:lnTo>
                  <a:lnTo>
                    <a:pt x="149" y="60"/>
                  </a:lnTo>
                  <a:lnTo>
                    <a:pt x="155" y="60"/>
                  </a:lnTo>
                  <a:lnTo>
                    <a:pt x="155" y="66"/>
                  </a:lnTo>
                  <a:lnTo>
                    <a:pt x="149" y="66"/>
                  </a:lnTo>
                  <a:lnTo>
                    <a:pt x="143" y="66"/>
                  </a:lnTo>
                  <a:lnTo>
                    <a:pt x="137" y="60"/>
                  </a:lnTo>
                  <a:lnTo>
                    <a:pt x="131" y="60"/>
                  </a:lnTo>
                  <a:lnTo>
                    <a:pt x="125" y="54"/>
                  </a:lnTo>
                  <a:lnTo>
                    <a:pt x="120" y="54"/>
                  </a:lnTo>
                  <a:lnTo>
                    <a:pt x="114" y="48"/>
                  </a:lnTo>
                  <a:lnTo>
                    <a:pt x="108" y="48"/>
                  </a:lnTo>
                  <a:lnTo>
                    <a:pt x="102" y="48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84" y="48"/>
                  </a:lnTo>
                  <a:lnTo>
                    <a:pt x="84" y="54"/>
                  </a:lnTo>
                  <a:lnTo>
                    <a:pt x="90" y="54"/>
                  </a:lnTo>
                  <a:lnTo>
                    <a:pt x="90" y="60"/>
                  </a:lnTo>
                  <a:lnTo>
                    <a:pt x="96" y="60"/>
                  </a:lnTo>
                  <a:lnTo>
                    <a:pt x="102" y="66"/>
                  </a:lnTo>
                  <a:lnTo>
                    <a:pt x="108" y="72"/>
                  </a:lnTo>
                  <a:lnTo>
                    <a:pt x="114" y="72"/>
                  </a:lnTo>
                  <a:lnTo>
                    <a:pt x="120" y="78"/>
                  </a:lnTo>
                  <a:lnTo>
                    <a:pt x="125" y="84"/>
                  </a:lnTo>
                  <a:lnTo>
                    <a:pt x="131" y="84"/>
                  </a:lnTo>
                  <a:lnTo>
                    <a:pt x="125" y="84"/>
                  </a:lnTo>
                  <a:lnTo>
                    <a:pt x="120" y="84"/>
                  </a:lnTo>
                  <a:lnTo>
                    <a:pt x="120" y="78"/>
                  </a:lnTo>
                  <a:lnTo>
                    <a:pt x="114" y="78"/>
                  </a:lnTo>
                  <a:lnTo>
                    <a:pt x="108" y="72"/>
                  </a:lnTo>
                  <a:lnTo>
                    <a:pt x="96" y="72"/>
                  </a:lnTo>
                  <a:lnTo>
                    <a:pt x="90" y="66"/>
                  </a:lnTo>
                  <a:lnTo>
                    <a:pt x="90" y="60"/>
                  </a:lnTo>
                  <a:lnTo>
                    <a:pt x="84" y="60"/>
                  </a:lnTo>
                  <a:lnTo>
                    <a:pt x="78" y="54"/>
                  </a:lnTo>
                  <a:lnTo>
                    <a:pt x="72" y="54"/>
                  </a:lnTo>
                  <a:lnTo>
                    <a:pt x="66" y="54"/>
                  </a:lnTo>
                  <a:lnTo>
                    <a:pt x="66" y="60"/>
                  </a:lnTo>
                  <a:lnTo>
                    <a:pt x="60" y="60"/>
                  </a:lnTo>
                  <a:lnTo>
                    <a:pt x="54" y="60"/>
                  </a:lnTo>
                  <a:lnTo>
                    <a:pt x="48" y="60"/>
                  </a:lnTo>
                  <a:lnTo>
                    <a:pt x="48" y="66"/>
                  </a:lnTo>
                  <a:lnTo>
                    <a:pt x="48" y="72"/>
                  </a:lnTo>
                  <a:lnTo>
                    <a:pt x="54" y="72"/>
                  </a:lnTo>
                  <a:lnTo>
                    <a:pt x="60" y="78"/>
                  </a:lnTo>
                  <a:lnTo>
                    <a:pt x="66" y="78"/>
                  </a:lnTo>
                  <a:lnTo>
                    <a:pt x="72" y="84"/>
                  </a:lnTo>
                  <a:lnTo>
                    <a:pt x="78" y="90"/>
                  </a:lnTo>
                  <a:lnTo>
                    <a:pt x="84" y="96"/>
                  </a:lnTo>
                  <a:lnTo>
                    <a:pt x="90" y="96"/>
                  </a:lnTo>
                  <a:lnTo>
                    <a:pt x="90" y="102"/>
                  </a:lnTo>
                  <a:lnTo>
                    <a:pt x="84" y="96"/>
                  </a:lnTo>
                  <a:lnTo>
                    <a:pt x="78" y="96"/>
                  </a:lnTo>
                  <a:lnTo>
                    <a:pt x="72" y="90"/>
                  </a:lnTo>
                  <a:lnTo>
                    <a:pt x="66" y="90"/>
                  </a:lnTo>
                  <a:lnTo>
                    <a:pt x="60" y="84"/>
                  </a:lnTo>
                  <a:lnTo>
                    <a:pt x="54" y="78"/>
                  </a:lnTo>
                  <a:lnTo>
                    <a:pt x="48" y="78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30" y="78"/>
                  </a:lnTo>
                  <a:lnTo>
                    <a:pt x="24" y="78"/>
                  </a:lnTo>
                  <a:lnTo>
                    <a:pt x="18" y="78"/>
                  </a:lnTo>
                  <a:lnTo>
                    <a:pt x="12" y="84"/>
                  </a:lnTo>
                  <a:lnTo>
                    <a:pt x="6" y="84"/>
                  </a:lnTo>
                  <a:lnTo>
                    <a:pt x="0" y="84"/>
                  </a:lnTo>
                  <a:lnTo>
                    <a:pt x="6" y="84"/>
                  </a:lnTo>
                  <a:lnTo>
                    <a:pt x="6" y="78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08" name="Freeform 209"/>
            <p:cNvSpPr>
              <a:spLocks/>
            </p:cNvSpPr>
            <p:nvPr/>
          </p:nvSpPr>
          <p:spPr bwMode="auto">
            <a:xfrm>
              <a:off x="5179" y="1720"/>
              <a:ext cx="120" cy="102"/>
            </a:xfrm>
            <a:custGeom>
              <a:avLst/>
              <a:gdLst>
                <a:gd name="T0" fmla="*/ 6 w 120"/>
                <a:gd name="T1" fmla="*/ 6 h 102"/>
                <a:gd name="T2" fmla="*/ 12 w 120"/>
                <a:gd name="T3" fmla="*/ 12 h 102"/>
                <a:gd name="T4" fmla="*/ 24 w 120"/>
                <a:gd name="T5" fmla="*/ 12 h 102"/>
                <a:gd name="T6" fmla="*/ 42 w 120"/>
                <a:gd name="T7" fmla="*/ 6 h 102"/>
                <a:gd name="T8" fmla="*/ 72 w 120"/>
                <a:gd name="T9" fmla="*/ 6 h 102"/>
                <a:gd name="T10" fmla="*/ 84 w 120"/>
                <a:gd name="T11" fmla="*/ 12 h 102"/>
                <a:gd name="T12" fmla="*/ 72 w 120"/>
                <a:gd name="T13" fmla="*/ 12 h 102"/>
                <a:gd name="T14" fmla="*/ 60 w 120"/>
                <a:gd name="T15" fmla="*/ 12 h 102"/>
                <a:gd name="T16" fmla="*/ 36 w 120"/>
                <a:gd name="T17" fmla="*/ 12 h 102"/>
                <a:gd name="T18" fmla="*/ 30 w 120"/>
                <a:gd name="T19" fmla="*/ 18 h 102"/>
                <a:gd name="T20" fmla="*/ 42 w 120"/>
                <a:gd name="T21" fmla="*/ 24 h 102"/>
                <a:gd name="T22" fmla="*/ 48 w 120"/>
                <a:gd name="T23" fmla="*/ 24 h 102"/>
                <a:gd name="T24" fmla="*/ 66 w 120"/>
                <a:gd name="T25" fmla="*/ 24 h 102"/>
                <a:gd name="T26" fmla="*/ 90 w 120"/>
                <a:gd name="T27" fmla="*/ 30 h 102"/>
                <a:gd name="T28" fmla="*/ 108 w 120"/>
                <a:gd name="T29" fmla="*/ 36 h 102"/>
                <a:gd name="T30" fmla="*/ 108 w 120"/>
                <a:gd name="T31" fmla="*/ 42 h 102"/>
                <a:gd name="T32" fmla="*/ 96 w 120"/>
                <a:gd name="T33" fmla="*/ 36 h 102"/>
                <a:gd name="T34" fmla="*/ 78 w 120"/>
                <a:gd name="T35" fmla="*/ 30 h 102"/>
                <a:gd name="T36" fmla="*/ 60 w 120"/>
                <a:gd name="T37" fmla="*/ 36 h 102"/>
                <a:gd name="T38" fmla="*/ 72 w 120"/>
                <a:gd name="T39" fmla="*/ 42 h 102"/>
                <a:gd name="T40" fmla="*/ 84 w 120"/>
                <a:gd name="T41" fmla="*/ 48 h 102"/>
                <a:gd name="T42" fmla="*/ 108 w 120"/>
                <a:gd name="T43" fmla="*/ 54 h 102"/>
                <a:gd name="T44" fmla="*/ 120 w 120"/>
                <a:gd name="T45" fmla="*/ 66 h 102"/>
                <a:gd name="T46" fmla="*/ 108 w 120"/>
                <a:gd name="T47" fmla="*/ 60 h 102"/>
                <a:gd name="T48" fmla="*/ 96 w 120"/>
                <a:gd name="T49" fmla="*/ 54 h 102"/>
                <a:gd name="T50" fmla="*/ 90 w 120"/>
                <a:gd name="T51" fmla="*/ 60 h 102"/>
                <a:gd name="T52" fmla="*/ 108 w 120"/>
                <a:gd name="T53" fmla="*/ 72 h 102"/>
                <a:gd name="T54" fmla="*/ 114 w 120"/>
                <a:gd name="T55" fmla="*/ 84 h 102"/>
                <a:gd name="T56" fmla="*/ 120 w 120"/>
                <a:gd name="T57" fmla="*/ 96 h 102"/>
                <a:gd name="T58" fmla="*/ 120 w 120"/>
                <a:gd name="T59" fmla="*/ 96 h 102"/>
                <a:gd name="T60" fmla="*/ 102 w 120"/>
                <a:gd name="T61" fmla="*/ 78 h 102"/>
                <a:gd name="T62" fmla="*/ 84 w 120"/>
                <a:gd name="T63" fmla="*/ 60 h 102"/>
                <a:gd name="T64" fmla="*/ 78 w 120"/>
                <a:gd name="T65" fmla="*/ 54 h 102"/>
                <a:gd name="T66" fmla="*/ 78 w 120"/>
                <a:gd name="T67" fmla="*/ 66 h 102"/>
                <a:gd name="T68" fmla="*/ 90 w 120"/>
                <a:gd name="T69" fmla="*/ 90 h 102"/>
                <a:gd name="T70" fmla="*/ 84 w 120"/>
                <a:gd name="T71" fmla="*/ 90 h 102"/>
                <a:gd name="T72" fmla="*/ 78 w 120"/>
                <a:gd name="T73" fmla="*/ 72 h 102"/>
                <a:gd name="T74" fmla="*/ 66 w 120"/>
                <a:gd name="T75" fmla="*/ 48 h 102"/>
                <a:gd name="T76" fmla="*/ 60 w 120"/>
                <a:gd name="T77" fmla="*/ 42 h 102"/>
                <a:gd name="T78" fmla="*/ 54 w 120"/>
                <a:gd name="T79" fmla="*/ 36 h 102"/>
                <a:gd name="T80" fmla="*/ 48 w 120"/>
                <a:gd name="T81" fmla="*/ 36 h 102"/>
                <a:gd name="T82" fmla="*/ 48 w 120"/>
                <a:gd name="T83" fmla="*/ 48 h 102"/>
                <a:gd name="T84" fmla="*/ 60 w 120"/>
                <a:gd name="T85" fmla="*/ 78 h 102"/>
                <a:gd name="T86" fmla="*/ 60 w 120"/>
                <a:gd name="T87" fmla="*/ 84 h 102"/>
                <a:gd name="T88" fmla="*/ 54 w 120"/>
                <a:gd name="T89" fmla="*/ 72 h 102"/>
                <a:gd name="T90" fmla="*/ 42 w 120"/>
                <a:gd name="T91" fmla="*/ 54 h 102"/>
                <a:gd name="T92" fmla="*/ 42 w 120"/>
                <a:gd name="T93" fmla="*/ 30 h 102"/>
                <a:gd name="T94" fmla="*/ 36 w 120"/>
                <a:gd name="T95" fmla="*/ 24 h 102"/>
                <a:gd name="T96" fmla="*/ 24 w 120"/>
                <a:gd name="T97" fmla="*/ 24 h 102"/>
                <a:gd name="T98" fmla="*/ 24 w 120"/>
                <a:gd name="T99" fmla="*/ 24 h 102"/>
                <a:gd name="T100" fmla="*/ 24 w 120"/>
                <a:gd name="T101" fmla="*/ 48 h 102"/>
                <a:gd name="T102" fmla="*/ 30 w 120"/>
                <a:gd name="T103" fmla="*/ 66 h 102"/>
                <a:gd name="T104" fmla="*/ 30 w 120"/>
                <a:gd name="T105" fmla="*/ 72 h 102"/>
                <a:gd name="T106" fmla="*/ 24 w 120"/>
                <a:gd name="T107" fmla="*/ 54 h 102"/>
                <a:gd name="T108" fmla="*/ 18 w 120"/>
                <a:gd name="T109" fmla="*/ 18 h 102"/>
                <a:gd name="T110" fmla="*/ 6 w 120"/>
                <a:gd name="T111" fmla="*/ 12 h 102"/>
                <a:gd name="T112" fmla="*/ 0 w 120"/>
                <a:gd name="T113" fmla="*/ 6 h 102"/>
                <a:gd name="T114" fmla="*/ 0 w 120"/>
                <a:gd name="T115" fmla="*/ 0 h 102"/>
                <a:gd name="T116" fmla="*/ 0 w 120"/>
                <a:gd name="T117" fmla="*/ 0 h 10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0"/>
                <a:gd name="T178" fmla="*/ 0 h 102"/>
                <a:gd name="T179" fmla="*/ 120 w 120"/>
                <a:gd name="T180" fmla="*/ 102 h 10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0" h="102">
                  <a:moveTo>
                    <a:pt x="0" y="0"/>
                  </a:move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6" y="12"/>
                  </a:lnTo>
                  <a:lnTo>
                    <a:pt x="42" y="6"/>
                  </a:lnTo>
                  <a:lnTo>
                    <a:pt x="54" y="6"/>
                  </a:lnTo>
                  <a:lnTo>
                    <a:pt x="60" y="6"/>
                  </a:lnTo>
                  <a:lnTo>
                    <a:pt x="72" y="6"/>
                  </a:lnTo>
                  <a:lnTo>
                    <a:pt x="78" y="6"/>
                  </a:lnTo>
                  <a:lnTo>
                    <a:pt x="84" y="12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66" y="12"/>
                  </a:lnTo>
                  <a:lnTo>
                    <a:pt x="60" y="12"/>
                  </a:lnTo>
                  <a:lnTo>
                    <a:pt x="48" y="12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30" y="18"/>
                  </a:lnTo>
                  <a:lnTo>
                    <a:pt x="36" y="18"/>
                  </a:lnTo>
                  <a:lnTo>
                    <a:pt x="36" y="24"/>
                  </a:lnTo>
                  <a:lnTo>
                    <a:pt x="42" y="24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84" y="30"/>
                  </a:lnTo>
                  <a:lnTo>
                    <a:pt x="90" y="30"/>
                  </a:lnTo>
                  <a:lnTo>
                    <a:pt x="102" y="30"/>
                  </a:lnTo>
                  <a:lnTo>
                    <a:pt x="108" y="36"/>
                  </a:lnTo>
                  <a:lnTo>
                    <a:pt x="114" y="42"/>
                  </a:lnTo>
                  <a:lnTo>
                    <a:pt x="108" y="42"/>
                  </a:lnTo>
                  <a:lnTo>
                    <a:pt x="108" y="36"/>
                  </a:lnTo>
                  <a:lnTo>
                    <a:pt x="102" y="36"/>
                  </a:lnTo>
                  <a:lnTo>
                    <a:pt x="96" y="36"/>
                  </a:lnTo>
                  <a:lnTo>
                    <a:pt x="90" y="36"/>
                  </a:lnTo>
                  <a:lnTo>
                    <a:pt x="84" y="36"/>
                  </a:lnTo>
                  <a:lnTo>
                    <a:pt x="78" y="30"/>
                  </a:lnTo>
                  <a:lnTo>
                    <a:pt x="72" y="30"/>
                  </a:lnTo>
                  <a:lnTo>
                    <a:pt x="66" y="30"/>
                  </a:lnTo>
                  <a:lnTo>
                    <a:pt x="60" y="36"/>
                  </a:lnTo>
                  <a:lnTo>
                    <a:pt x="66" y="36"/>
                  </a:lnTo>
                  <a:lnTo>
                    <a:pt x="72" y="42"/>
                  </a:lnTo>
                  <a:lnTo>
                    <a:pt x="78" y="48"/>
                  </a:lnTo>
                  <a:lnTo>
                    <a:pt x="84" y="48"/>
                  </a:lnTo>
                  <a:lnTo>
                    <a:pt x="90" y="48"/>
                  </a:lnTo>
                  <a:lnTo>
                    <a:pt x="102" y="48"/>
                  </a:lnTo>
                  <a:lnTo>
                    <a:pt x="108" y="54"/>
                  </a:lnTo>
                  <a:lnTo>
                    <a:pt x="114" y="54"/>
                  </a:lnTo>
                  <a:lnTo>
                    <a:pt x="120" y="60"/>
                  </a:lnTo>
                  <a:lnTo>
                    <a:pt x="120" y="66"/>
                  </a:lnTo>
                  <a:lnTo>
                    <a:pt x="114" y="60"/>
                  </a:lnTo>
                  <a:lnTo>
                    <a:pt x="108" y="60"/>
                  </a:lnTo>
                  <a:lnTo>
                    <a:pt x="102" y="54"/>
                  </a:lnTo>
                  <a:lnTo>
                    <a:pt x="96" y="54"/>
                  </a:lnTo>
                  <a:lnTo>
                    <a:pt x="90" y="54"/>
                  </a:lnTo>
                  <a:lnTo>
                    <a:pt x="84" y="54"/>
                  </a:lnTo>
                  <a:lnTo>
                    <a:pt x="90" y="60"/>
                  </a:lnTo>
                  <a:lnTo>
                    <a:pt x="96" y="66"/>
                  </a:lnTo>
                  <a:lnTo>
                    <a:pt x="102" y="72"/>
                  </a:lnTo>
                  <a:lnTo>
                    <a:pt x="108" y="72"/>
                  </a:lnTo>
                  <a:lnTo>
                    <a:pt x="108" y="78"/>
                  </a:lnTo>
                  <a:lnTo>
                    <a:pt x="114" y="84"/>
                  </a:lnTo>
                  <a:lnTo>
                    <a:pt x="114" y="90"/>
                  </a:lnTo>
                  <a:lnTo>
                    <a:pt x="120" y="90"/>
                  </a:lnTo>
                  <a:lnTo>
                    <a:pt x="120" y="96"/>
                  </a:lnTo>
                  <a:lnTo>
                    <a:pt x="120" y="102"/>
                  </a:lnTo>
                  <a:lnTo>
                    <a:pt x="120" y="96"/>
                  </a:lnTo>
                  <a:lnTo>
                    <a:pt x="114" y="90"/>
                  </a:lnTo>
                  <a:lnTo>
                    <a:pt x="108" y="84"/>
                  </a:lnTo>
                  <a:lnTo>
                    <a:pt x="102" y="78"/>
                  </a:lnTo>
                  <a:lnTo>
                    <a:pt x="96" y="66"/>
                  </a:lnTo>
                  <a:lnTo>
                    <a:pt x="90" y="60"/>
                  </a:lnTo>
                  <a:lnTo>
                    <a:pt x="84" y="60"/>
                  </a:lnTo>
                  <a:lnTo>
                    <a:pt x="78" y="54"/>
                  </a:lnTo>
                  <a:lnTo>
                    <a:pt x="78" y="60"/>
                  </a:lnTo>
                  <a:lnTo>
                    <a:pt x="78" y="66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90" y="90"/>
                  </a:lnTo>
                  <a:lnTo>
                    <a:pt x="90" y="96"/>
                  </a:lnTo>
                  <a:lnTo>
                    <a:pt x="84" y="90"/>
                  </a:lnTo>
                  <a:lnTo>
                    <a:pt x="78" y="84"/>
                  </a:lnTo>
                  <a:lnTo>
                    <a:pt x="78" y="72"/>
                  </a:lnTo>
                  <a:lnTo>
                    <a:pt x="72" y="60"/>
                  </a:lnTo>
                  <a:lnTo>
                    <a:pt x="72" y="48"/>
                  </a:lnTo>
                  <a:lnTo>
                    <a:pt x="66" y="48"/>
                  </a:lnTo>
                  <a:lnTo>
                    <a:pt x="60" y="42"/>
                  </a:lnTo>
                  <a:lnTo>
                    <a:pt x="54" y="42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8" y="42"/>
                  </a:lnTo>
                  <a:lnTo>
                    <a:pt x="48" y="48"/>
                  </a:lnTo>
                  <a:lnTo>
                    <a:pt x="48" y="54"/>
                  </a:lnTo>
                  <a:lnTo>
                    <a:pt x="54" y="66"/>
                  </a:lnTo>
                  <a:lnTo>
                    <a:pt x="60" y="78"/>
                  </a:lnTo>
                  <a:lnTo>
                    <a:pt x="60" y="84"/>
                  </a:lnTo>
                  <a:lnTo>
                    <a:pt x="54" y="84"/>
                  </a:lnTo>
                  <a:lnTo>
                    <a:pt x="54" y="78"/>
                  </a:lnTo>
                  <a:lnTo>
                    <a:pt x="54" y="72"/>
                  </a:lnTo>
                  <a:lnTo>
                    <a:pt x="48" y="66"/>
                  </a:lnTo>
                  <a:lnTo>
                    <a:pt x="48" y="60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42" y="30"/>
                  </a:lnTo>
                  <a:lnTo>
                    <a:pt x="36" y="30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4" y="24"/>
                  </a:lnTo>
                  <a:lnTo>
                    <a:pt x="24" y="36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24" y="54"/>
                  </a:lnTo>
                  <a:lnTo>
                    <a:pt x="30" y="60"/>
                  </a:lnTo>
                  <a:lnTo>
                    <a:pt x="30" y="66"/>
                  </a:lnTo>
                  <a:lnTo>
                    <a:pt x="30" y="72"/>
                  </a:lnTo>
                  <a:lnTo>
                    <a:pt x="30" y="78"/>
                  </a:lnTo>
                  <a:lnTo>
                    <a:pt x="30" y="72"/>
                  </a:lnTo>
                  <a:lnTo>
                    <a:pt x="24" y="72"/>
                  </a:lnTo>
                  <a:lnTo>
                    <a:pt x="24" y="66"/>
                  </a:lnTo>
                  <a:lnTo>
                    <a:pt x="24" y="54"/>
                  </a:lnTo>
                  <a:lnTo>
                    <a:pt x="18" y="42"/>
                  </a:lnTo>
                  <a:lnTo>
                    <a:pt x="18" y="30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09" name="Freeform 210"/>
            <p:cNvSpPr>
              <a:spLocks/>
            </p:cNvSpPr>
            <p:nvPr/>
          </p:nvSpPr>
          <p:spPr bwMode="auto">
            <a:xfrm>
              <a:off x="5114" y="1732"/>
              <a:ext cx="83" cy="138"/>
            </a:xfrm>
            <a:custGeom>
              <a:avLst/>
              <a:gdLst>
                <a:gd name="T0" fmla="*/ 35 w 83"/>
                <a:gd name="T1" fmla="*/ 0 h 138"/>
                <a:gd name="T2" fmla="*/ 41 w 83"/>
                <a:gd name="T3" fmla="*/ 18 h 138"/>
                <a:gd name="T4" fmla="*/ 41 w 83"/>
                <a:gd name="T5" fmla="*/ 24 h 138"/>
                <a:gd name="T6" fmla="*/ 47 w 83"/>
                <a:gd name="T7" fmla="*/ 30 h 138"/>
                <a:gd name="T8" fmla="*/ 53 w 83"/>
                <a:gd name="T9" fmla="*/ 36 h 138"/>
                <a:gd name="T10" fmla="*/ 65 w 83"/>
                <a:gd name="T11" fmla="*/ 42 h 138"/>
                <a:gd name="T12" fmla="*/ 77 w 83"/>
                <a:gd name="T13" fmla="*/ 60 h 138"/>
                <a:gd name="T14" fmla="*/ 83 w 83"/>
                <a:gd name="T15" fmla="*/ 78 h 138"/>
                <a:gd name="T16" fmla="*/ 83 w 83"/>
                <a:gd name="T17" fmla="*/ 84 h 138"/>
                <a:gd name="T18" fmla="*/ 83 w 83"/>
                <a:gd name="T19" fmla="*/ 84 h 138"/>
                <a:gd name="T20" fmla="*/ 77 w 83"/>
                <a:gd name="T21" fmla="*/ 72 h 138"/>
                <a:gd name="T22" fmla="*/ 71 w 83"/>
                <a:gd name="T23" fmla="*/ 66 h 138"/>
                <a:gd name="T24" fmla="*/ 65 w 83"/>
                <a:gd name="T25" fmla="*/ 54 h 138"/>
                <a:gd name="T26" fmla="*/ 59 w 83"/>
                <a:gd name="T27" fmla="*/ 42 h 138"/>
                <a:gd name="T28" fmla="*/ 53 w 83"/>
                <a:gd name="T29" fmla="*/ 36 h 138"/>
                <a:gd name="T30" fmla="*/ 47 w 83"/>
                <a:gd name="T31" fmla="*/ 36 h 138"/>
                <a:gd name="T32" fmla="*/ 41 w 83"/>
                <a:gd name="T33" fmla="*/ 42 h 138"/>
                <a:gd name="T34" fmla="*/ 47 w 83"/>
                <a:gd name="T35" fmla="*/ 54 h 138"/>
                <a:gd name="T36" fmla="*/ 47 w 83"/>
                <a:gd name="T37" fmla="*/ 66 h 138"/>
                <a:gd name="T38" fmla="*/ 59 w 83"/>
                <a:gd name="T39" fmla="*/ 72 h 138"/>
                <a:gd name="T40" fmla="*/ 71 w 83"/>
                <a:gd name="T41" fmla="*/ 90 h 138"/>
                <a:gd name="T42" fmla="*/ 77 w 83"/>
                <a:gd name="T43" fmla="*/ 102 h 138"/>
                <a:gd name="T44" fmla="*/ 77 w 83"/>
                <a:gd name="T45" fmla="*/ 114 h 138"/>
                <a:gd name="T46" fmla="*/ 77 w 83"/>
                <a:gd name="T47" fmla="*/ 108 h 138"/>
                <a:gd name="T48" fmla="*/ 71 w 83"/>
                <a:gd name="T49" fmla="*/ 96 h 138"/>
                <a:gd name="T50" fmla="*/ 65 w 83"/>
                <a:gd name="T51" fmla="*/ 84 h 138"/>
                <a:gd name="T52" fmla="*/ 53 w 83"/>
                <a:gd name="T53" fmla="*/ 78 h 138"/>
                <a:gd name="T54" fmla="*/ 47 w 83"/>
                <a:gd name="T55" fmla="*/ 72 h 138"/>
                <a:gd name="T56" fmla="*/ 53 w 83"/>
                <a:gd name="T57" fmla="*/ 84 h 138"/>
                <a:gd name="T58" fmla="*/ 53 w 83"/>
                <a:gd name="T59" fmla="*/ 120 h 138"/>
                <a:gd name="T60" fmla="*/ 53 w 83"/>
                <a:gd name="T61" fmla="*/ 138 h 138"/>
                <a:gd name="T62" fmla="*/ 53 w 83"/>
                <a:gd name="T63" fmla="*/ 138 h 138"/>
                <a:gd name="T64" fmla="*/ 53 w 83"/>
                <a:gd name="T65" fmla="*/ 126 h 138"/>
                <a:gd name="T66" fmla="*/ 41 w 83"/>
                <a:gd name="T67" fmla="*/ 90 h 138"/>
                <a:gd name="T68" fmla="*/ 35 w 83"/>
                <a:gd name="T69" fmla="*/ 84 h 138"/>
                <a:gd name="T70" fmla="*/ 29 w 83"/>
                <a:gd name="T71" fmla="*/ 90 h 138"/>
                <a:gd name="T72" fmla="*/ 23 w 83"/>
                <a:gd name="T73" fmla="*/ 96 h 138"/>
                <a:gd name="T74" fmla="*/ 17 w 83"/>
                <a:gd name="T75" fmla="*/ 108 h 138"/>
                <a:gd name="T76" fmla="*/ 17 w 83"/>
                <a:gd name="T77" fmla="*/ 114 h 138"/>
                <a:gd name="T78" fmla="*/ 17 w 83"/>
                <a:gd name="T79" fmla="*/ 114 h 138"/>
                <a:gd name="T80" fmla="*/ 17 w 83"/>
                <a:gd name="T81" fmla="*/ 102 h 138"/>
                <a:gd name="T82" fmla="*/ 23 w 83"/>
                <a:gd name="T83" fmla="*/ 90 h 138"/>
                <a:gd name="T84" fmla="*/ 29 w 83"/>
                <a:gd name="T85" fmla="*/ 78 h 138"/>
                <a:gd name="T86" fmla="*/ 35 w 83"/>
                <a:gd name="T87" fmla="*/ 72 h 138"/>
                <a:gd name="T88" fmla="*/ 35 w 83"/>
                <a:gd name="T89" fmla="*/ 60 h 138"/>
                <a:gd name="T90" fmla="*/ 35 w 83"/>
                <a:gd name="T91" fmla="*/ 42 h 138"/>
                <a:gd name="T92" fmla="*/ 35 w 83"/>
                <a:gd name="T93" fmla="*/ 36 h 138"/>
                <a:gd name="T94" fmla="*/ 23 w 83"/>
                <a:gd name="T95" fmla="*/ 48 h 138"/>
                <a:gd name="T96" fmla="*/ 11 w 83"/>
                <a:gd name="T97" fmla="*/ 60 h 138"/>
                <a:gd name="T98" fmla="*/ 6 w 83"/>
                <a:gd name="T99" fmla="*/ 72 h 138"/>
                <a:gd name="T100" fmla="*/ 0 w 83"/>
                <a:gd name="T101" fmla="*/ 84 h 138"/>
                <a:gd name="T102" fmla="*/ 0 w 83"/>
                <a:gd name="T103" fmla="*/ 78 h 138"/>
                <a:gd name="T104" fmla="*/ 0 w 83"/>
                <a:gd name="T105" fmla="*/ 72 h 138"/>
                <a:gd name="T106" fmla="*/ 11 w 83"/>
                <a:gd name="T107" fmla="*/ 60 h 138"/>
                <a:gd name="T108" fmla="*/ 17 w 83"/>
                <a:gd name="T109" fmla="*/ 42 h 138"/>
                <a:gd name="T110" fmla="*/ 29 w 83"/>
                <a:gd name="T111" fmla="*/ 30 h 138"/>
                <a:gd name="T112" fmla="*/ 35 w 83"/>
                <a:gd name="T113" fmla="*/ 24 h 138"/>
                <a:gd name="T114" fmla="*/ 35 w 83"/>
                <a:gd name="T115" fmla="*/ 12 h 138"/>
                <a:gd name="T116" fmla="*/ 35 w 83"/>
                <a:gd name="T117" fmla="*/ 6 h 138"/>
                <a:gd name="T118" fmla="*/ 35 w 83"/>
                <a:gd name="T119" fmla="*/ 0 h 13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3"/>
                <a:gd name="T181" fmla="*/ 0 h 138"/>
                <a:gd name="T182" fmla="*/ 83 w 83"/>
                <a:gd name="T183" fmla="*/ 138 h 13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3" h="138">
                  <a:moveTo>
                    <a:pt x="35" y="0"/>
                  </a:moveTo>
                  <a:lnTo>
                    <a:pt x="35" y="0"/>
                  </a:lnTo>
                  <a:lnTo>
                    <a:pt x="35" y="6"/>
                  </a:lnTo>
                  <a:lnTo>
                    <a:pt x="41" y="18"/>
                  </a:lnTo>
                  <a:lnTo>
                    <a:pt x="41" y="24"/>
                  </a:lnTo>
                  <a:lnTo>
                    <a:pt x="47" y="30"/>
                  </a:lnTo>
                  <a:lnTo>
                    <a:pt x="53" y="30"/>
                  </a:lnTo>
                  <a:lnTo>
                    <a:pt x="53" y="36"/>
                  </a:lnTo>
                  <a:lnTo>
                    <a:pt x="59" y="42"/>
                  </a:lnTo>
                  <a:lnTo>
                    <a:pt x="65" y="42"/>
                  </a:lnTo>
                  <a:lnTo>
                    <a:pt x="71" y="54"/>
                  </a:lnTo>
                  <a:lnTo>
                    <a:pt x="77" y="60"/>
                  </a:lnTo>
                  <a:lnTo>
                    <a:pt x="77" y="72"/>
                  </a:lnTo>
                  <a:lnTo>
                    <a:pt x="83" y="78"/>
                  </a:lnTo>
                  <a:lnTo>
                    <a:pt x="83" y="84"/>
                  </a:lnTo>
                  <a:lnTo>
                    <a:pt x="77" y="78"/>
                  </a:lnTo>
                  <a:lnTo>
                    <a:pt x="77" y="72"/>
                  </a:lnTo>
                  <a:lnTo>
                    <a:pt x="71" y="66"/>
                  </a:lnTo>
                  <a:lnTo>
                    <a:pt x="71" y="60"/>
                  </a:lnTo>
                  <a:lnTo>
                    <a:pt x="65" y="54"/>
                  </a:lnTo>
                  <a:lnTo>
                    <a:pt x="59" y="48"/>
                  </a:lnTo>
                  <a:lnTo>
                    <a:pt x="59" y="42"/>
                  </a:lnTo>
                  <a:lnTo>
                    <a:pt x="53" y="36"/>
                  </a:lnTo>
                  <a:lnTo>
                    <a:pt x="47" y="36"/>
                  </a:lnTo>
                  <a:lnTo>
                    <a:pt x="41" y="36"/>
                  </a:lnTo>
                  <a:lnTo>
                    <a:pt x="41" y="42"/>
                  </a:lnTo>
                  <a:lnTo>
                    <a:pt x="41" y="48"/>
                  </a:lnTo>
                  <a:lnTo>
                    <a:pt x="47" y="54"/>
                  </a:lnTo>
                  <a:lnTo>
                    <a:pt x="47" y="60"/>
                  </a:lnTo>
                  <a:lnTo>
                    <a:pt x="47" y="66"/>
                  </a:lnTo>
                  <a:lnTo>
                    <a:pt x="53" y="72"/>
                  </a:lnTo>
                  <a:lnTo>
                    <a:pt x="59" y="72"/>
                  </a:lnTo>
                  <a:lnTo>
                    <a:pt x="65" y="78"/>
                  </a:lnTo>
                  <a:lnTo>
                    <a:pt x="71" y="90"/>
                  </a:lnTo>
                  <a:lnTo>
                    <a:pt x="71" y="96"/>
                  </a:lnTo>
                  <a:lnTo>
                    <a:pt x="77" y="102"/>
                  </a:lnTo>
                  <a:lnTo>
                    <a:pt x="77" y="114"/>
                  </a:lnTo>
                  <a:lnTo>
                    <a:pt x="77" y="108"/>
                  </a:lnTo>
                  <a:lnTo>
                    <a:pt x="71" y="102"/>
                  </a:lnTo>
                  <a:lnTo>
                    <a:pt x="71" y="96"/>
                  </a:lnTo>
                  <a:lnTo>
                    <a:pt x="65" y="90"/>
                  </a:lnTo>
                  <a:lnTo>
                    <a:pt x="65" y="84"/>
                  </a:lnTo>
                  <a:lnTo>
                    <a:pt x="59" y="84"/>
                  </a:lnTo>
                  <a:lnTo>
                    <a:pt x="53" y="78"/>
                  </a:lnTo>
                  <a:lnTo>
                    <a:pt x="47" y="72"/>
                  </a:lnTo>
                  <a:lnTo>
                    <a:pt x="53" y="84"/>
                  </a:lnTo>
                  <a:lnTo>
                    <a:pt x="53" y="102"/>
                  </a:lnTo>
                  <a:lnTo>
                    <a:pt x="53" y="120"/>
                  </a:lnTo>
                  <a:lnTo>
                    <a:pt x="53" y="138"/>
                  </a:lnTo>
                  <a:lnTo>
                    <a:pt x="53" y="132"/>
                  </a:lnTo>
                  <a:lnTo>
                    <a:pt x="53" y="126"/>
                  </a:lnTo>
                  <a:lnTo>
                    <a:pt x="47" y="108"/>
                  </a:lnTo>
                  <a:lnTo>
                    <a:pt x="41" y="90"/>
                  </a:lnTo>
                  <a:lnTo>
                    <a:pt x="41" y="78"/>
                  </a:lnTo>
                  <a:lnTo>
                    <a:pt x="35" y="84"/>
                  </a:lnTo>
                  <a:lnTo>
                    <a:pt x="29" y="90"/>
                  </a:lnTo>
                  <a:lnTo>
                    <a:pt x="23" y="96"/>
                  </a:lnTo>
                  <a:lnTo>
                    <a:pt x="23" y="102"/>
                  </a:lnTo>
                  <a:lnTo>
                    <a:pt x="17" y="108"/>
                  </a:lnTo>
                  <a:lnTo>
                    <a:pt x="17" y="114"/>
                  </a:lnTo>
                  <a:lnTo>
                    <a:pt x="17" y="108"/>
                  </a:lnTo>
                  <a:lnTo>
                    <a:pt x="17" y="102"/>
                  </a:lnTo>
                  <a:lnTo>
                    <a:pt x="17" y="96"/>
                  </a:lnTo>
                  <a:lnTo>
                    <a:pt x="23" y="90"/>
                  </a:lnTo>
                  <a:lnTo>
                    <a:pt x="29" y="84"/>
                  </a:lnTo>
                  <a:lnTo>
                    <a:pt x="29" y="78"/>
                  </a:lnTo>
                  <a:lnTo>
                    <a:pt x="35" y="72"/>
                  </a:lnTo>
                  <a:lnTo>
                    <a:pt x="35" y="60"/>
                  </a:lnTo>
                  <a:lnTo>
                    <a:pt x="35" y="48"/>
                  </a:lnTo>
                  <a:lnTo>
                    <a:pt x="35" y="42"/>
                  </a:lnTo>
                  <a:lnTo>
                    <a:pt x="35" y="36"/>
                  </a:lnTo>
                  <a:lnTo>
                    <a:pt x="29" y="42"/>
                  </a:lnTo>
                  <a:lnTo>
                    <a:pt x="23" y="48"/>
                  </a:lnTo>
                  <a:lnTo>
                    <a:pt x="17" y="54"/>
                  </a:lnTo>
                  <a:lnTo>
                    <a:pt x="11" y="60"/>
                  </a:lnTo>
                  <a:lnTo>
                    <a:pt x="6" y="66"/>
                  </a:lnTo>
                  <a:lnTo>
                    <a:pt x="6" y="72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6" y="66"/>
                  </a:lnTo>
                  <a:lnTo>
                    <a:pt x="11" y="60"/>
                  </a:lnTo>
                  <a:lnTo>
                    <a:pt x="11" y="54"/>
                  </a:lnTo>
                  <a:lnTo>
                    <a:pt x="17" y="42"/>
                  </a:lnTo>
                  <a:lnTo>
                    <a:pt x="23" y="36"/>
                  </a:lnTo>
                  <a:lnTo>
                    <a:pt x="29" y="30"/>
                  </a:lnTo>
                  <a:lnTo>
                    <a:pt x="35" y="24"/>
                  </a:lnTo>
                  <a:lnTo>
                    <a:pt x="35" y="18"/>
                  </a:lnTo>
                  <a:lnTo>
                    <a:pt x="35" y="12"/>
                  </a:lnTo>
                  <a:lnTo>
                    <a:pt x="35" y="6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10" name="Freeform 211"/>
            <p:cNvSpPr>
              <a:spLocks/>
            </p:cNvSpPr>
            <p:nvPr/>
          </p:nvSpPr>
          <p:spPr bwMode="auto">
            <a:xfrm>
              <a:off x="5197" y="1553"/>
              <a:ext cx="102" cy="143"/>
            </a:xfrm>
            <a:custGeom>
              <a:avLst/>
              <a:gdLst>
                <a:gd name="T0" fmla="*/ 6 w 102"/>
                <a:gd name="T1" fmla="*/ 137 h 143"/>
                <a:gd name="T2" fmla="*/ 12 w 102"/>
                <a:gd name="T3" fmla="*/ 119 h 143"/>
                <a:gd name="T4" fmla="*/ 18 w 102"/>
                <a:gd name="T5" fmla="*/ 101 h 143"/>
                <a:gd name="T6" fmla="*/ 30 w 102"/>
                <a:gd name="T7" fmla="*/ 83 h 143"/>
                <a:gd name="T8" fmla="*/ 24 w 102"/>
                <a:gd name="T9" fmla="*/ 77 h 143"/>
                <a:gd name="T10" fmla="*/ 18 w 102"/>
                <a:gd name="T11" fmla="*/ 65 h 143"/>
                <a:gd name="T12" fmla="*/ 18 w 102"/>
                <a:gd name="T13" fmla="*/ 59 h 143"/>
                <a:gd name="T14" fmla="*/ 24 w 102"/>
                <a:gd name="T15" fmla="*/ 59 h 143"/>
                <a:gd name="T16" fmla="*/ 24 w 102"/>
                <a:gd name="T17" fmla="*/ 65 h 143"/>
                <a:gd name="T18" fmla="*/ 30 w 102"/>
                <a:gd name="T19" fmla="*/ 71 h 143"/>
                <a:gd name="T20" fmla="*/ 36 w 102"/>
                <a:gd name="T21" fmla="*/ 65 h 143"/>
                <a:gd name="T22" fmla="*/ 48 w 102"/>
                <a:gd name="T23" fmla="*/ 59 h 143"/>
                <a:gd name="T24" fmla="*/ 54 w 102"/>
                <a:gd name="T25" fmla="*/ 47 h 143"/>
                <a:gd name="T26" fmla="*/ 60 w 102"/>
                <a:gd name="T27" fmla="*/ 41 h 143"/>
                <a:gd name="T28" fmla="*/ 60 w 102"/>
                <a:gd name="T29" fmla="*/ 35 h 143"/>
                <a:gd name="T30" fmla="*/ 54 w 102"/>
                <a:gd name="T31" fmla="*/ 18 h 143"/>
                <a:gd name="T32" fmla="*/ 48 w 102"/>
                <a:gd name="T33" fmla="*/ 6 h 143"/>
                <a:gd name="T34" fmla="*/ 48 w 102"/>
                <a:gd name="T35" fmla="*/ 6 h 143"/>
                <a:gd name="T36" fmla="*/ 54 w 102"/>
                <a:gd name="T37" fmla="*/ 12 h 143"/>
                <a:gd name="T38" fmla="*/ 60 w 102"/>
                <a:gd name="T39" fmla="*/ 30 h 143"/>
                <a:gd name="T40" fmla="*/ 66 w 102"/>
                <a:gd name="T41" fmla="*/ 30 h 143"/>
                <a:gd name="T42" fmla="*/ 72 w 102"/>
                <a:gd name="T43" fmla="*/ 18 h 143"/>
                <a:gd name="T44" fmla="*/ 78 w 102"/>
                <a:gd name="T45" fmla="*/ 6 h 143"/>
                <a:gd name="T46" fmla="*/ 84 w 102"/>
                <a:gd name="T47" fmla="*/ 0 h 143"/>
                <a:gd name="T48" fmla="*/ 90 w 102"/>
                <a:gd name="T49" fmla="*/ 0 h 143"/>
                <a:gd name="T50" fmla="*/ 90 w 102"/>
                <a:gd name="T51" fmla="*/ 0 h 143"/>
                <a:gd name="T52" fmla="*/ 84 w 102"/>
                <a:gd name="T53" fmla="*/ 6 h 143"/>
                <a:gd name="T54" fmla="*/ 78 w 102"/>
                <a:gd name="T55" fmla="*/ 12 h 143"/>
                <a:gd name="T56" fmla="*/ 72 w 102"/>
                <a:gd name="T57" fmla="*/ 30 h 143"/>
                <a:gd name="T58" fmla="*/ 66 w 102"/>
                <a:gd name="T59" fmla="*/ 35 h 143"/>
                <a:gd name="T60" fmla="*/ 72 w 102"/>
                <a:gd name="T61" fmla="*/ 35 h 143"/>
                <a:gd name="T62" fmla="*/ 78 w 102"/>
                <a:gd name="T63" fmla="*/ 35 h 143"/>
                <a:gd name="T64" fmla="*/ 90 w 102"/>
                <a:gd name="T65" fmla="*/ 30 h 143"/>
                <a:gd name="T66" fmla="*/ 96 w 102"/>
                <a:gd name="T67" fmla="*/ 30 h 143"/>
                <a:gd name="T68" fmla="*/ 102 w 102"/>
                <a:gd name="T69" fmla="*/ 24 h 143"/>
                <a:gd name="T70" fmla="*/ 102 w 102"/>
                <a:gd name="T71" fmla="*/ 24 h 143"/>
                <a:gd name="T72" fmla="*/ 102 w 102"/>
                <a:gd name="T73" fmla="*/ 30 h 143"/>
                <a:gd name="T74" fmla="*/ 90 w 102"/>
                <a:gd name="T75" fmla="*/ 35 h 143"/>
                <a:gd name="T76" fmla="*/ 78 w 102"/>
                <a:gd name="T77" fmla="*/ 41 h 143"/>
                <a:gd name="T78" fmla="*/ 66 w 102"/>
                <a:gd name="T79" fmla="*/ 47 h 143"/>
                <a:gd name="T80" fmla="*/ 60 w 102"/>
                <a:gd name="T81" fmla="*/ 47 h 143"/>
                <a:gd name="T82" fmla="*/ 48 w 102"/>
                <a:gd name="T83" fmla="*/ 59 h 143"/>
                <a:gd name="T84" fmla="*/ 48 w 102"/>
                <a:gd name="T85" fmla="*/ 65 h 143"/>
                <a:gd name="T86" fmla="*/ 54 w 102"/>
                <a:gd name="T87" fmla="*/ 65 h 143"/>
                <a:gd name="T88" fmla="*/ 54 w 102"/>
                <a:gd name="T89" fmla="*/ 71 h 143"/>
                <a:gd name="T90" fmla="*/ 48 w 102"/>
                <a:gd name="T91" fmla="*/ 71 h 143"/>
                <a:gd name="T92" fmla="*/ 42 w 102"/>
                <a:gd name="T93" fmla="*/ 77 h 143"/>
                <a:gd name="T94" fmla="*/ 42 w 102"/>
                <a:gd name="T95" fmla="*/ 77 h 143"/>
                <a:gd name="T96" fmla="*/ 42 w 102"/>
                <a:gd name="T97" fmla="*/ 77 h 143"/>
                <a:gd name="T98" fmla="*/ 36 w 102"/>
                <a:gd name="T99" fmla="*/ 89 h 143"/>
                <a:gd name="T100" fmla="*/ 24 w 102"/>
                <a:gd name="T101" fmla="*/ 107 h 143"/>
                <a:gd name="T102" fmla="*/ 18 w 102"/>
                <a:gd name="T103" fmla="*/ 125 h 143"/>
                <a:gd name="T104" fmla="*/ 18 w 102"/>
                <a:gd name="T105" fmla="*/ 131 h 143"/>
                <a:gd name="T106" fmla="*/ 18 w 102"/>
                <a:gd name="T107" fmla="*/ 137 h 143"/>
                <a:gd name="T108" fmla="*/ 12 w 102"/>
                <a:gd name="T109" fmla="*/ 137 h 143"/>
                <a:gd name="T110" fmla="*/ 6 w 102"/>
                <a:gd name="T111" fmla="*/ 143 h 1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02"/>
                <a:gd name="T169" fmla="*/ 0 h 143"/>
                <a:gd name="T170" fmla="*/ 102 w 102"/>
                <a:gd name="T171" fmla="*/ 143 h 1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02" h="143">
                  <a:moveTo>
                    <a:pt x="0" y="143"/>
                  </a:moveTo>
                  <a:lnTo>
                    <a:pt x="6" y="137"/>
                  </a:lnTo>
                  <a:lnTo>
                    <a:pt x="12" y="125"/>
                  </a:lnTo>
                  <a:lnTo>
                    <a:pt x="12" y="119"/>
                  </a:lnTo>
                  <a:lnTo>
                    <a:pt x="18" y="107"/>
                  </a:lnTo>
                  <a:lnTo>
                    <a:pt x="18" y="101"/>
                  </a:lnTo>
                  <a:lnTo>
                    <a:pt x="24" y="95"/>
                  </a:lnTo>
                  <a:lnTo>
                    <a:pt x="30" y="83"/>
                  </a:lnTo>
                  <a:lnTo>
                    <a:pt x="30" y="77"/>
                  </a:lnTo>
                  <a:lnTo>
                    <a:pt x="24" y="77"/>
                  </a:lnTo>
                  <a:lnTo>
                    <a:pt x="24" y="71"/>
                  </a:lnTo>
                  <a:lnTo>
                    <a:pt x="18" y="65"/>
                  </a:lnTo>
                  <a:lnTo>
                    <a:pt x="18" y="59"/>
                  </a:lnTo>
                  <a:lnTo>
                    <a:pt x="24" y="59"/>
                  </a:lnTo>
                  <a:lnTo>
                    <a:pt x="24" y="65"/>
                  </a:lnTo>
                  <a:lnTo>
                    <a:pt x="30" y="65"/>
                  </a:lnTo>
                  <a:lnTo>
                    <a:pt x="30" y="71"/>
                  </a:lnTo>
                  <a:lnTo>
                    <a:pt x="36" y="71"/>
                  </a:lnTo>
                  <a:lnTo>
                    <a:pt x="36" y="65"/>
                  </a:lnTo>
                  <a:lnTo>
                    <a:pt x="42" y="59"/>
                  </a:lnTo>
                  <a:lnTo>
                    <a:pt x="48" y="59"/>
                  </a:lnTo>
                  <a:lnTo>
                    <a:pt x="48" y="53"/>
                  </a:lnTo>
                  <a:lnTo>
                    <a:pt x="54" y="47"/>
                  </a:lnTo>
                  <a:lnTo>
                    <a:pt x="54" y="41"/>
                  </a:lnTo>
                  <a:lnTo>
                    <a:pt x="60" y="41"/>
                  </a:lnTo>
                  <a:lnTo>
                    <a:pt x="60" y="35"/>
                  </a:lnTo>
                  <a:lnTo>
                    <a:pt x="60" y="24"/>
                  </a:lnTo>
                  <a:lnTo>
                    <a:pt x="54" y="18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54" y="12"/>
                  </a:lnTo>
                  <a:lnTo>
                    <a:pt x="60" y="18"/>
                  </a:lnTo>
                  <a:lnTo>
                    <a:pt x="60" y="30"/>
                  </a:lnTo>
                  <a:lnTo>
                    <a:pt x="66" y="35"/>
                  </a:lnTo>
                  <a:lnTo>
                    <a:pt x="66" y="30"/>
                  </a:lnTo>
                  <a:lnTo>
                    <a:pt x="66" y="24"/>
                  </a:lnTo>
                  <a:lnTo>
                    <a:pt x="72" y="18"/>
                  </a:lnTo>
                  <a:lnTo>
                    <a:pt x="72" y="12"/>
                  </a:lnTo>
                  <a:lnTo>
                    <a:pt x="78" y="6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84" y="6"/>
                  </a:lnTo>
                  <a:lnTo>
                    <a:pt x="84" y="12"/>
                  </a:lnTo>
                  <a:lnTo>
                    <a:pt x="78" y="12"/>
                  </a:lnTo>
                  <a:lnTo>
                    <a:pt x="78" y="24"/>
                  </a:lnTo>
                  <a:lnTo>
                    <a:pt x="72" y="30"/>
                  </a:lnTo>
                  <a:lnTo>
                    <a:pt x="66" y="35"/>
                  </a:lnTo>
                  <a:lnTo>
                    <a:pt x="72" y="35"/>
                  </a:lnTo>
                  <a:lnTo>
                    <a:pt x="78" y="35"/>
                  </a:lnTo>
                  <a:lnTo>
                    <a:pt x="84" y="35"/>
                  </a:lnTo>
                  <a:lnTo>
                    <a:pt x="90" y="30"/>
                  </a:lnTo>
                  <a:lnTo>
                    <a:pt x="96" y="30"/>
                  </a:lnTo>
                  <a:lnTo>
                    <a:pt x="102" y="24"/>
                  </a:lnTo>
                  <a:lnTo>
                    <a:pt x="102" y="30"/>
                  </a:lnTo>
                  <a:lnTo>
                    <a:pt x="96" y="30"/>
                  </a:lnTo>
                  <a:lnTo>
                    <a:pt x="90" y="35"/>
                  </a:lnTo>
                  <a:lnTo>
                    <a:pt x="84" y="41"/>
                  </a:lnTo>
                  <a:lnTo>
                    <a:pt x="78" y="41"/>
                  </a:lnTo>
                  <a:lnTo>
                    <a:pt x="72" y="41"/>
                  </a:lnTo>
                  <a:lnTo>
                    <a:pt x="66" y="47"/>
                  </a:lnTo>
                  <a:lnTo>
                    <a:pt x="60" y="47"/>
                  </a:lnTo>
                  <a:lnTo>
                    <a:pt x="54" y="53"/>
                  </a:lnTo>
                  <a:lnTo>
                    <a:pt x="48" y="59"/>
                  </a:lnTo>
                  <a:lnTo>
                    <a:pt x="48" y="65"/>
                  </a:lnTo>
                  <a:lnTo>
                    <a:pt x="54" y="65"/>
                  </a:lnTo>
                  <a:lnTo>
                    <a:pt x="54" y="71"/>
                  </a:lnTo>
                  <a:lnTo>
                    <a:pt x="48" y="71"/>
                  </a:lnTo>
                  <a:lnTo>
                    <a:pt x="48" y="77"/>
                  </a:lnTo>
                  <a:lnTo>
                    <a:pt x="42" y="77"/>
                  </a:lnTo>
                  <a:lnTo>
                    <a:pt x="42" y="71"/>
                  </a:lnTo>
                  <a:lnTo>
                    <a:pt x="42" y="77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0" y="101"/>
                  </a:lnTo>
                  <a:lnTo>
                    <a:pt x="24" y="107"/>
                  </a:lnTo>
                  <a:lnTo>
                    <a:pt x="24" y="113"/>
                  </a:lnTo>
                  <a:lnTo>
                    <a:pt x="18" y="125"/>
                  </a:lnTo>
                  <a:lnTo>
                    <a:pt x="18" y="131"/>
                  </a:lnTo>
                  <a:lnTo>
                    <a:pt x="18" y="137"/>
                  </a:lnTo>
                  <a:lnTo>
                    <a:pt x="12" y="137"/>
                  </a:lnTo>
                  <a:lnTo>
                    <a:pt x="6" y="143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11" name="Freeform 212"/>
            <p:cNvSpPr>
              <a:spLocks/>
            </p:cNvSpPr>
            <p:nvPr/>
          </p:nvSpPr>
          <p:spPr bwMode="auto">
            <a:xfrm>
              <a:off x="5048" y="1780"/>
              <a:ext cx="66" cy="113"/>
            </a:xfrm>
            <a:custGeom>
              <a:avLst/>
              <a:gdLst>
                <a:gd name="T0" fmla="*/ 48 w 66"/>
                <a:gd name="T1" fmla="*/ 6 h 113"/>
                <a:gd name="T2" fmla="*/ 36 w 66"/>
                <a:gd name="T3" fmla="*/ 24 h 113"/>
                <a:gd name="T4" fmla="*/ 36 w 66"/>
                <a:gd name="T5" fmla="*/ 24 h 113"/>
                <a:gd name="T6" fmla="*/ 24 w 66"/>
                <a:gd name="T7" fmla="*/ 30 h 113"/>
                <a:gd name="T8" fmla="*/ 12 w 66"/>
                <a:gd name="T9" fmla="*/ 36 h 113"/>
                <a:gd name="T10" fmla="*/ 6 w 66"/>
                <a:gd name="T11" fmla="*/ 42 h 113"/>
                <a:gd name="T12" fmla="*/ 0 w 66"/>
                <a:gd name="T13" fmla="*/ 42 h 113"/>
                <a:gd name="T14" fmla="*/ 0 w 66"/>
                <a:gd name="T15" fmla="*/ 48 h 113"/>
                <a:gd name="T16" fmla="*/ 6 w 66"/>
                <a:gd name="T17" fmla="*/ 42 h 113"/>
                <a:gd name="T18" fmla="*/ 12 w 66"/>
                <a:gd name="T19" fmla="*/ 36 h 113"/>
                <a:gd name="T20" fmla="*/ 24 w 66"/>
                <a:gd name="T21" fmla="*/ 36 h 113"/>
                <a:gd name="T22" fmla="*/ 30 w 66"/>
                <a:gd name="T23" fmla="*/ 30 h 113"/>
                <a:gd name="T24" fmla="*/ 36 w 66"/>
                <a:gd name="T25" fmla="*/ 36 h 113"/>
                <a:gd name="T26" fmla="*/ 30 w 66"/>
                <a:gd name="T27" fmla="*/ 48 h 113"/>
                <a:gd name="T28" fmla="*/ 24 w 66"/>
                <a:gd name="T29" fmla="*/ 60 h 113"/>
                <a:gd name="T30" fmla="*/ 18 w 66"/>
                <a:gd name="T31" fmla="*/ 66 h 113"/>
                <a:gd name="T32" fmla="*/ 12 w 66"/>
                <a:gd name="T33" fmla="*/ 72 h 113"/>
                <a:gd name="T34" fmla="*/ 6 w 66"/>
                <a:gd name="T35" fmla="*/ 78 h 113"/>
                <a:gd name="T36" fmla="*/ 6 w 66"/>
                <a:gd name="T37" fmla="*/ 84 h 113"/>
                <a:gd name="T38" fmla="*/ 6 w 66"/>
                <a:gd name="T39" fmla="*/ 84 h 113"/>
                <a:gd name="T40" fmla="*/ 6 w 66"/>
                <a:gd name="T41" fmla="*/ 84 h 113"/>
                <a:gd name="T42" fmla="*/ 12 w 66"/>
                <a:gd name="T43" fmla="*/ 78 h 113"/>
                <a:gd name="T44" fmla="*/ 24 w 66"/>
                <a:gd name="T45" fmla="*/ 72 h 113"/>
                <a:gd name="T46" fmla="*/ 30 w 66"/>
                <a:gd name="T47" fmla="*/ 66 h 113"/>
                <a:gd name="T48" fmla="*/ 30 w 66"/>
                <a:gd name="T49" fmla="*/ 72 h 113"/>
                <a:gd name="T50" fmla="*/ 30 w 66"/>
                <a:gd name="T51" fmla="*/ 101 h 113"/>
                <a:gd name="T52" fmla="*/ 36 w 66"/>
                <a:gd name="T53" fmla="*/ 113 h 113"/>
                <a:gd name="T54" fmla="*/ 36 w 66"/>
                <a:gd name="T55" fmla="*/ 113 h 113"/>
                <a:gd name="T56" fmla="*/ 36 w 66"/>
                <a:gd name="T57" fmla="*/ 101 h 113"/>
                <a:gd name="T58" fmla="*/ 36 w 66"/>
                <a:gd name="T59" fmla="*/ 66 h 113"/>
                <a:gd name="T60" fmla="*/ 36 w 66"/>
                <a:gd name="T61" fmla="*/ 54 h 113"/>
                <a:gd name="T62" fmla="*/ 36 w 66"/>
                <a:gd name="T63" fmla="*/ 60 h 113"/>
                <a:gd name="T64" fmla="*/ 42 w 66"/>
                <a:gd name="T65" fmla="*/ 66 h 113"/>
                <a:gd name="T66" fmla="*/ 48 w 66"/>
                <a:gd name="T67" fmla="*/ 72 h 113"/>
                <a:gd name="T68" fmla="*/ 54 w 66"/>
                <a:gd name="T69" fmla="*/ 78 h 113"/>
                <a:gd name="T70" fmla="*/ 60 w 66"/>
                <a:gd name="T71" fmla="*/ 84 h 113"/>
                <a:gd name="T72" fmla="*/ 66 w 66"/>
                <a:gd name="T73" fmla="*/ 84 h 113"/>
                <a:gd name="T74" fmla="*/ 60 w 66"/>
                <a:gd name="T75" fmla="*/ 84 h 113"/>
                <a:gd name="T76" fmla="*/ 54 w 66"/>
                <a:gd name="T77" fmla="*/ 78 h 113"/>
                <a:gd name="T78" fmla="*/ 48 w 66"/>
                <a:gd name="T79" fmla="*/ 72 h 113"/>
                <a:gd name="T80" fmla="*/ 48 w 66"/>
                <a:gd name="T81" fmla="*/ 60 h 113"/>
                <a:gd name="T82" fmla="*/ 42 w 66"/>
                <a:gd name="T83" fmla="*/ 54 h 113"/>
                <a:gd name="T84" fmla="*/ 42 w 66"/>
                <a:gd name="T85" fmla="*/ 48 h 113"/>
                <a:gd name="T86" fmla="*/ 42 w 66"/>
                <a:gd name="T87" fmla="*/ 36 h 113"/>
                <a:gd name="T88" fmla="*/ 42 w 66"/>
                <a:gd name="T89" fmla="*/ 30 h 113"/>
                <a:gd name="T90" fmla="*/ 48 w 66"/>
                <a:gd name="T91" fmla="*/ 30 h 113"/>
                <a:gd name="T92" fmla="*/ 48 w 66"/>
                <a:gd name="T93" fmla="*/ 36 h 113"/>
                <a:gd name="T94" fmla="*/ 54 w 66"/>
                <a:gd name="T95" fmla="*/ 42 h 113"/>
                <a:gd name="T96" fmla="*/ 60 w 66"/>
                <a:gd name="T97" fmla="*/ 48 h 113"/>
                <a:gd name="T98" fmla="*/ 66 w 66"/>
                <a:gd name="T99" fmla="*/ 48 h 113"/>
                <a:gd name="T100" fmla="*/ 66 w 66"/>
                <a:gd name="T101" fmla="*/ 54 h 113"/>
                <a:gd name="T102" fmla="*/ 66 w 66"/>
                <a:gd name="T103" fmla="*/ 48 h 113"/>
                <a:gd name="T104" fmla="*/ 60 w 66"/>
                <a:gd name="T105" fmla="*/ 36 h 113"/>
                <a:gd name="T106" fmla="*/ 48 w 66"/>
                <a:gd name="T107" fmla="*/ 30 h 113"/>
                <a:gd name="T108" fmla="*/ 48 w 66"/>
                <a:gd name="T109" fmla="*/ 24 h 113"/>
                <a:gd name="T110" fmla="*/ 48 w 66"/>
                <a:gd name="T111" fmla="*/ 12 h 113"/>
                <a:gd name="T112" fmla="*/ 54 w 66"/>
                <a:gd name="T113" fmla="*/ 6 h 113"/>
                <a:gd name="T114" fmla="*/ 48 w 66"/>
                <a:gd name="T115" fmla="*/ 0 h 11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6"/>
                <a:gd name="T175" fmla="*/ 0 h 113"/>
                <a:gd name="T176" fmla="*/ 66 w 66"/>
                <a:gd name="T177" fmla="*/ 113 h 11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6" h="113">
                  <a:moveTo>
                    <a:pt x="48" y="6"/>
                  </a:moveTo>
                  <a:lnTo>
                    <a:pt x="48" y="6"/>
                  </a:lnTo>
                  <a:lnTo>
                    <a:pt x="42" y="18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18" y="30"/>
                  </a:lnTo>
                  <a:lnTo>
                    <a:pt x="12" y="36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6" y="42"/>
                  </a:lnTo>
                  <a:lnTo>
                    <a:pt x="12" y="42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4" y="36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24" y="60"/>
                  </a:lnTo>
                  <a:lnTo>
                    <a:pt x="18" y="66"/>
                  </a:lnTo>
                  <a:lnTo>
                    <a:pt x="12" y="72"/>
                  </a:lnTo>
                  <a:lnTo>
                    <a:pt x="6" y="78"/>
                  </a:lnTo>
                  <a:lnTo>
                    <a:pt x="6" y="84"/>
                  </a:lnTo>
                  <a:lnTo>
                    <a:pt x="12" y="78"/>
                  </a:lnTo>
                  <a:lnTo>
                    <a:pt x="18" y="72"/>
                  </a:lnTo>
                  <a:lnTo>
                    <a:pt x="24" y="72"/>
                  </a:lnTo>
                  <a:lnTo>
                    <a:pt x="24" y="66"/>
                  </a:lnTo>
                  <a:lnTo>
                    <a:pt x="30" y="66"/>
                  </a:lnTo>
                  <a:lnTo>
                    <a:pt x="30" y="72"/>
                  </a:lnTo>
                  <a:lnTo>
                    <a:pt x="30" y="90"/>
                  </a:lnTo>
                  <a:lnTo>
                    <a:pt x="30" y="101"/>
                  </a:lnTo>
                  <a:lnTo>
                    <a:pt x="36" y="113"/>
                  </a:lnTo>
                  <a:lnTo>
                    <a:pt x="36" y="107"/>
                  </a:lnTo>
                  <a:lnTo>
                    <a:pt x="36" y="101"/>
                  </a:lnTo>
                  <a:lnTo>
                    <a:pt x="36" y="84"/>
                  </a:lnTo>
                  <a:lnTo>
                    <a:pt x="36" y="66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6" y="60"/>
                  </a:lnTo>
                  <a:lnTo>
                    <a:pt x="42" y="66"/>
                  </a:lnTo>
                  <a:lnTo>
                    <a:pt x="48" y="72"/>
                  </a:lnTo>
                  <a:lnTo>
                    <a:pt x="48" y="78"/>
                  </a:lnTo>
                  <a:lnTo>
                    <a:pt x="54" y="78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60" y="84"/>
                  </a:lnTo>
                  <a:lnTo>
                    <a:pt x="60" y="78"/>
                  </a:lnTo>
                  <a:lnTo>
                    <a:pt x="54" y="78"/>
                  </a:lnTo>
                  <a:lnTo>
                    <a:pt x="54" y="72"/>
                  </a:lnTo>
                  <a:lnTo>
                    <a:pt x="48" y="72"/>
                  </a:lnTo>
                  <a:lnTo>
                    <a:pt x="48" y="66"/>
                  </a:lnTo>
                  <a:lnTo>
                    <a:pt x="48" y="60"/>
                  </a:lnTo>
                  <a:lnTo>
                    <a:pt x="42" y="60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42" y="30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54" y="36"/>
                  </a:lnTo>
                  <a:lnTo>
                    <a:pt x="54" y="42"/>
                  </a:lnTo>
                  <a:lnTo>
                    <a:pt x="60" y="42"/>
                  </a:lnTo>
                  <a:lnTo>
                    <a:pt x="60" y="48"/>
                  </a:lnTo>
                  <a:lnTo>
                    <a:pt x="66" y="48"/>
                  </a:lnTo>
                  <a:lnTo>
                    <a:pt x="66" y="54"/>
                  </a:lnTo>
                  <a:lnTo>
                    <a:pt x="66" y="48"/>
                  </a:lnTo>
                  <a:lnTo>
                    <a:pt x="60" y="42"/>
                  </a:lnTo>
                  <a:lnTo>
                    <a:pt x="60" y="36"/>
                  </a:lnTo>
                  <a:lnTo>
                    <a:pt x="54" y="36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48" y="18"/>
                  </a:lnTo>
                  <a:lnTo>
                    <a:pt x="48" y="12"/>
                  </a:lnTo>
                  <a:lnTo>
                    <a:pt x="48" y="6"/>
                  </a:lnTo>
                  <a:lnTo>
                    <a:pt x="54" y="6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12" name="Freeform 213"/>
            <p:cNvSpPr>
              <a:spLocks/>
            </p:cNvSpPr>
            <p:nvPr/>
          </p:nvSpPr>
          <p:spPr bwMode="auto">
            <a:xfrm>
              <a:off x="5281" y="1732"/>
              <a:ext cx="131" cy="102"/>
            </a:xfrm>
            <a:custGeom>
              <a:avLst/>
              <a:gdLst>
                <a:gd name="T0" fmla="*/ 6 w 131"/>
                <a:gd name="T1" fmla="*/ 12 h 102"/>
                <a:gd name="T2" fmla="*/ 12 w 131"/>
                <a:gd name="T3" fmla="*/ 18 h 102"/>
                <a:gd name="T4" fmla="*/ 24 w 131"/>
                <a:gd name="T5" fmla="*/ 24 h 102"/>
                <a:gd name="T6" fmla="*/ 30 w 131"/>
                <a:gd name="T7" fmla="*/ 24 h 102"/>
                <a:gd name="T8" fmla="*/ 30 w 131"/>
                <a:gd name="T9" fmla="*/ 48 h 102"/>
                <a:gd name="T10" fmla="*/ 36 w 131"/>
                <a:gd name="T11" fmla="*/ 66 h 102"/>
                <a:gd name="T12" fmla="*/ 36 w 131"/>
                <a:gd name="T13" fmla="*/ 60 h 102"/>
                <a:gd name="T14" fmla="*/ 36 w 131"/>
                <a:gd name="T15" fmla="*/ 36 h 102"/>
                <a:gd name="T16" fmla="*/ 42 w 131"/>
                <a:gd name="T17" fmla="*/ 30 h 102"/>
                <a:gd name="T18" fmla="*/ 53 w 131"/>
                <a:gd name="T19" fmla="*/ 42 h 102"/>
                <a:gd name="T20" fmla="*/ 59 w 131"/>
                <a:gd name="T21" fmla="*/ 48 h 102"/>
                <a:gd name="T22" fmla="*/ 71 w 131"/>
                <a:gd name="T23" fmla="*/ 90 h 102"/>
                <a:gd name="T24" fmla="*/ 77 w 131"/>
                <a:gd name="T25" fmla="*/ 102 h 102"/>
                <a:gd name="T26" fmla="*/ 71 w 131"/>
                <a:gd name="T27" fmla="*/ 84 h 102"/>
                <a:gd name="T28" fmla="*/ 65 w 131"/>
                <a:gd name="T29" fmla="*/ 54 h 102"/>
                <a:gd name="T30" fmla="*/ 89 w 131"/>
                <a:gd name="T31" fmla="*/ 66 h 102"/>
                <a:gd name="T32" fmla="*/ 119 w 131"/>
                <a:gd name="T33" fmla="*/ 84 h 102"/>
                <a:gd name="T34" fmla="*/ 131 w 131"/>
                <a:gd name="T35" fmla="*/ 90 h 102"/>
                <a:gd name="T36" fmla="*/ 125 w 131"/>
                <a:gd name="T37" fmla="*/ 84 h 102"/>
                <a:gd name="T38" fmla="*/ 107 w 131"/>
                <a:gd name="T39" fmla="*/ 72 h 102"/>
                <a:gd name="T40" fmla="*/ 83 w 131"/>
                <a:gd name="T41" fmla="*/ 54 h 102"/>
                <a:gd name="T42" fmla="*/ 65 w 131"/>
                <a:gd name="T43" fmla="*/ 48 h 102"/>
                <a:gd name="T44" fmla="*/ 77 w 131"/>
                <a:gd name="T45" fmla="*/ 42 h 102"/>
                <a:gd name="T46" fmla="*/ 95 w 131"/>
                <a:gd name="T47" fmla="*/ 42 h 102"/>
                <a:gd name="T48" fmla="*/ 119 w 131"/>
                <a:gd name="T49" fmla="*/ 42 h 102"/>
                <a:gd name="T50" fmla="*/ 131 w 131"/>
                <a:gd name="T51" fmla="*/ 42 h 102"/>
                <a:gd name="T52" fmla="*/ 125 w 131"/>
                <a:gd name="T53" fmla="*/ 36 h 102"/>
                <a:gd name="T54" fmla="*/ 107 w 131"/>
                <a:gd name="T55" fmla="*/ 36 h 102"/>
                <a:gd name="T56" fmla="*/ 77 w 131"/>
                <a:gd name="T57" fmla="*/ 36 h 102"/>
                <a:gd name="T58" fmla="*/ 65 w 131"/>
                <a:gd name="T59" fmla="*/ 36 h 102"/>
                <a:gd name="T60" fmla="*/ 53 w 131"/>
                <a:gd name="T61" fmla="*/ 30 h 102"/>
                <a:gd name="T62" fmla="*/ 48 w 131"/>
                <a:gd name="T63" fmla="*/ 24 h 102"/>
                <a:gd name="T64" fmla="*/ 53 w 131"/>
                <a:gd name="T65" fmla="*/ 18 h 102"/>
                <a:gd name="T66" fmla="*/ 71 w 131"/>
                <a:gd name="T67" fmla="*/ 6 h 102"/>
                <a:gd name="T68" fmla="*/ 83 w 131"/>
                <a:gd name="T69" fmla="*/ 0 h 102"/>
                <a:gd name="T70" fmla="*/ 83 w 131"/>
                <a:gd name="T71" fmla="*/ 0 h 102"/>
                <a:gd name="T72" fmla="*/ 65 w 131"/>
                <a:gd name="T73" fmla="*/ 6 h 102"/>
                <a:gd name="T74" fmla="*/ 48 w 131"/>
                <a:gd name="T75" fmla="*/ 12 h 102"/>
                <a:gd name="T76" fmla="*/ 42 w 131"/>
                <a:gd name="T77" fmla="*/ 18 h 102"/>
                <a:gd name="T78" fmla="*/ 30 w 131"/>
                <a:gd name="T79" fmla="*/ 18 h 102"/>
                <a:gd name="T80" fmla="*/ 18 w 131"/>
                <a:gd name="T81" fmla="*/ 12 h 102"/>
                <a:gd name="T82" fmla="*/ 6 w 131"/>
                <a:gd name="T83" fmla="*/ 6 h 102"/>
                <a:gd name="T84" fmla="*/ 0 w 131"/>
                <a:gd name="T85" fmla="*/ 6 h 10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02"/>
                <a:gd name="T131" fmla="*/ 131 w 131"/>
                <a:gd name="T132" fmla="*/ 102 h 10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02">
                  <a:moveTo>
                    <a:pt x="0" y="6"/>
                  </a:moveTo>
                  <a:lnTo>
                    <a:pt x="6" y="12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0" y="36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30" y="66"/>
                  </a:lnTo>
                  <a:lnTo>
                    <a:pt x="36" y="66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6" y="42"/>
                  </a:lnTo>
                  <a:lnTo>
                    <a:pt x="36" y="36"/>
                  </a:lnTo>
                  <a:lnTo>
                    <a:pt x="36" y="30"/>
                  </a:lnTo>
                  <a:lnTo>
                    <a:pt x="42" y="30"/>
                  </a:lnTo>
                  <a:lnTo>
                    <a:pt x="48" y="36"/>
                  </a:lnTo>
                  <a:lnTo>
                    <a:pt x="53" y="42"/>
                  </a:lnTo>
                  <a:lnTo>
                    <a:pt x="59" y="48"/>
                  </a:lnTo>
                  <a:lnTo>
                    <a:pt x="59" y="60"/>
                  </a:lnTo>
                  <a:lnTo>
                    <a:pt x="65" y="78"/>
                  </a:lnTo>
                  <a:lnTo>
                    <a:pt x="71" y="90"/>
                  </a:lnTo>
                  <a:lnTo>
                    <a:pt x="71" y="102"/>
                  </a:lnTo>
                  <a:lnTo>
                    <a:pt x="77" y="102"/>
                  </a:lnTo>
                  <a:lnTo>
                    <a:pt x="71" y="96"/>
                  </a:lnTo>
                  <a:lnTo>
                    <a:pt x="71" y="90"/>
                  </a:lnTo>
                  <a:lnTo>
                    <a:pt x="71" y="84"/>
                  </a:lnTo>
                  <a:lnTo>
                    <a:pt x="71" y="72"/>
                  </a:lnTo>
                  <a:lnTo>
                    <a:pt x="65" y="60"/>
                  </a:lnTo>
                  <a:lnTo>
                    <a:pt x="65" y="54"/>
                  </a:lnTo>
                  <a:lnTo>
                    <a:pt x="71" y="54"/>
                  </a:lnTo>
                  <a:lnTo>
                    <a:pt x="83" y="60"/>
                  </a:lnTo>
                  <a:lnTo>
                    <a:pt x="89" y="66"/>
                  </a:lnTo>
                  <a:lnTo>
                    <a:pt x="101" y="72"/>
                  </a:lnTo>
                  <a:lnTo>
                    <a:pt x="113" y="78"/>
                  </a:lnTo>
                  <a:lnTo>
                    <a:pt x="119" y="84"/>
                  </a:lnTo>
                  <a:lnTo>
                    <a:pt x="125" y="84"/>
                  </a:lnTo>
                  <a:lnTo>
                    <a:pt x="131" y="90"/>
                  </a:lnTo>
                  <a:lnTo>
                    <a:pt x="131" y="84"/>
                  </a:lnTo>
                  <a:lnTo>
                    <a:pt x="125" y="84"/>
                  </a:lnTo>
                  <a:lnTo>
                    <a:pt x="125" y="78"/>
                  </a:lnTo>
                  <a:lnTo>
                    <a:pt x="113" y="72"/>
                  </a:lnTo>
                  <a:lnTo>
                    <a:pt x="107" y="72"/>
                  </a:lnTo>
                  <a:lnTo>
                    <a:pt x="101" y="66"/>
                  </a:lnTo>
                  <a:lnTo>
                    <a:pt x="89" y="60"/>
                  </a:lnTo>
                  <a:lnTo>
                    <a:pt x="83" y="54"/>
                  </a:lnTo>
                  <a:lnTo>
                    <a:pt x="77" y="48"/>
                  </a:lnTo>
                  <a:lnTo>
                    <a:pt x="71" y="48"/>
                  </a:lnTo>
                  <a:lnTo>
                    <a:pt x="65" y="48"/>
                  </a:lnTo>
                  <a:lnTo>
                    <a:pt x="71" y="42"/>
                  </a:lnTo>
                  <a:lnTo>
                    <a:pt x="77" y="42"/>
                  </a:lnTo>
                  <a:lnTo>
                    <a:pt x="83" y="42"/>
                  </a:lnTo>
                  <a:lnTo>
                    <a:pt x="89" y="42"/>
                  </a:lnTo>
                  <a:lnTo>
                    <a:pt x="95" y="42"/>
                  </a:lnTo>
                  <a:lnTo>
                    <a:pt x="101" y="42"/>
                  </a:lnTo>
                  <a:lnTo>
                    <a:pt x="107" y="42"/>
                  </a:lnTo>
                  <a:lnTo>
                    <a:pt x="119" y="42"/>
                  </a:lnTo>
                  <a:lnTo>
                    <a:pt x="125" y="42"/>
                  </a:lnTo>
                  <a:lnTo>
                    <a:pt x="131" y="42"/>
                  </a:lnTo>
                  <a:lnTo>
                    <a:pt x="125" y="36"/>
                  </a:lnTo>
                  <a:lnTo>
                    <a:pt x="119" y="36"/>
                  </a:lnTo>
                  <a:lnTo>
                    <a:pt x="113" y="36"/>
                  </a:lnTo>
                  <a:lnTo>
                    <a:pt x="107" y="36"/>
                  </a:lnTo>
                  <a:lnTo>
                    <a:pt x="95" y="36"/>
                  </a:lnTo>
                  <a:lnTo>
                    <a:pt x="89" y="36"/>
                  </a:lnTo>
                  <a:lnTo>
                    <a:pt x="77" y="36"/>
                  </a:lnTo>
                  <a:lnTo>
                    <a:pt x="71" y="36"/>
                  </a:lnTo>
                  <a:lnTo>
                    <a:pt x="65" y="36"/>
                  </a:lnTo>
                  <a:lnTo>
                    <a:pt x="59" y="36"/>
                  </a:lnTo>
                  <a:lnTo>
                    <a:pt x="53" y="30"/>
                  </a:lnTo>
                  <a:lnTo>
                    <a:pt x="48" y="24"/>
                  </a:lnTo>
                  <a:lnTo>
                    <a:pt x="48" y="18"/>
                  </a:lnTo>
                  <a:lnTo>
                    <a:pt x="53" y="18"/>
                  </a:lnTo>
                  <a:lnTo>
                    <a:pt x="59" y="12"/>
                  </a:lnTo>
                  <a:lnTo>
                    <a:pt x="65" y="12"/>
                  </a:lnTo>
                  <a:lnTo>
                    <a:pt x="71" y="6"/>
                  </a:lnTo>
                  <a:lnTo>
                    <a:pt x="77" y="6"/>
                  </a:lnTo>
                  <a:lnTo>
                    <a:pt x="77" y="0"/>
                  </a:lnTo>
                  <a:lnTo>
                    <a:pt x="83" y="0"/>
                  </a:lnTo>
                  <a:lnTo>
                    <a:pt x="77" y="0"/>
                  </a:lnTo>
                  <a:lnTo>
                    <a:pt x="71" y="0"/>
                  </a:lnTo>
                  <a:lnTo>
                    <a:pt x="65" y="6"/>
                  </a:lnTo>
                  <a:lnTo>
                    <a:pt x="59" y="6"/>
                  </a:lnTo>
                  <a:lnTo>
                    <a:pt x="53" y="12"/>
                  </a:lnTo>
                  <a:lnTo>
                    <a:pt x="48" y="12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13" name="Freeform 214"/>
            <p:cNvSpPr>
              <a:spLocks/>
            </p:cNvSpPr>
            <p:nvPr/>
          </p:nvSpPr>
          <p:spPr bwMode="auto">
            <a:xfrm>
              <a:off x="4564" y="1953"/>
              <a:ext cx="329" cy="329"/>
            </a:xfrm>
            <a:custGeom>
              <a:avLst/>
              <a:gdLst>
                <a:gd name="T0" fmla="*/ 132 w 329"/>
                <a:gd name="T1" fmla="*/ 72 h 329"/>
                <a:gd name="T2" fmla="*/ 90 w 329"/>
                <a:gd name="T3" fmla="*/ 48 h 329"/>
                <a:gd name="T4" fmla="*/ 36 w 329"/>
                <a:gd name="T5" fmla="*/ 36 h 329"/>
                <a:gd name="T6" fmla="*/ 18 w 329"/>
                <a:gd name="T7" fmla="*/ 30 h 329"/>
                <a:gd name="T8" fmla="*/ 30 w 329"/>
                <a:gd name="T9" fmla="*/ 72 h 329"/>
                <a:gd name="T10" fmla="*/ 48 w 329"/>
                <a:gd name="T11" fmla="*/ 114 h 329"/>
                <a:gd name="T12" fmla="*/ 90 w 329"/>
                <a:gd name="T13" fmla="*/ 138 h 329"/>
                <a:gd name="T14" fmla="*/ 120 w 329"/>
                <a:gd name="T15" fmla="*/ 156 h 329"/>
                <a:gd name="T16" fmla="*/ 108 w 329"/>
                <a:gd name="T17" fmla="*/ 162 h 329"/>
                <a:gd name="T18" fmla="*/ 84 w 329"/>
                <a:gd name="T19" fmla="*/ 156 h 329"/>
                <a:gd name="T20" fmla="*/ 48 w 329"/>
                <a:gd name="T21" fmla="*/ 174 h 329"/>
                <a:gd name="T22" fmla="*/ 24 w 329"/>
                <a:gd name="T23" fmla="*/ 204 h 329"/>
                <a:gd name="T24" fmla="*/ 0 w 329"/>
                <a:gd name="T25" fmla="*/ 215 h 329"/>
                <a:gd name="T26" fmla="*/ 6 w 329"/>
                <a:gd name="T27" fmla="*/ 227 h 329"/>
                <a:gd name="T28" fmla="*/ 24 w 329"/>
                <a:gd name="T29" fmla="*/ 233 h 329"/>
                <a:gd name="T30" fmla="*/ 66 w 329"/>
                <a:gd name="T31" fmla="*/ 239 h 329"/>
                <a:gd name="T32" fmla="*/ 114 w 329"/>
                <a:gd name="T33" fmla="*/ 215 h 329"/>
                <a:gd name="T34" fmla="*/ 120 w 329"/>
                <a:gd name="T35" fmla="*/ 192 h 329"/>
                <a:gd name="T36" fmla="*/ 137 w 329"/>
                <a:gd name="T37" fmla="*/ 174 h 329"/>
                <a:gd name="T38" fmla="*/ 143 w 329"/>
                <a:gd name="T39" fmla="*/ 180 h 329"/>
                <a:gd name="T40" fmla="*/ 132 w 329"/>
                <a:gd name="T41" fmla="*/ 209 h 329"/>
                <a:gd name="T42" fmla="*/ 120 w 329"/>
                <a:gd name="T43" fmla="*/ 215 h 329"/>
                <a:gd name="T44" fmla="*/ 102 w 329"/>
                <a:gd name="T45" fmla="*/ 233 h 329"/>
                <a:gd name="T46" fmla="*/ 90 w 329"/>
                <a:gd name="T47" fmla="*/ 269 h 329"/>
                <a:gd name="T48" fmla="*/ 96 w 329"/>
                <a:gd name="T49" fmla="*/ 293 h 329"/>
                <a:gd name="T50" fmla="*/ 90 w 329"/>
                <a:gd name="T51" fmla="*/ 329 h 329"/>
                <a:gd name="T52" fmla="*/ 120 w 329"/>
                <a:gd name="T53" fmla="*/ 323 h 329"/>
                <a:gd name="T54" fmla="*/ 161 w 329"/>
                <a:gd name="T55" fmla="*/ 293 h 329"/>
                <a:gd name="T56" fmla="*/ 179 w 329"/>
                <a:gd name="T57" fmla="*/ 251 h 329"/>
                <a:gd name="T58" fmla="*/ 167 w 329"/>
                <a:gd name="T59" fmla="*/ 209 h 329"/>
                <a:gd name="T60" fmla="*/ 167 w 329"/>
                <a:gd name="T61" fmla="*/ 186 h 329"/>
                <a:gd name="T62" fmla="*/ 179 w 329"/>
                <a:gd name="T63" fmla="*/ 209 h 329"/>
                <a:gd name="T64" fmla="*/ 191 w 329"/>
                <a:gd name="T65" fmla="*/ 251 h 329"/>
                <a:gd name="T66" fmla="*/ 227 w 329"/>
                <a:gd name="T67" fmla="*/ 275 h 329"/>
                <a:gd name="T68" fmla="*/ 269 w 329"/>
                <a:gd name="T69" fmla="*/ 293 h 329"/>
                <a:gd name="T70" fmla="*/ 287 w 329"/>
                <a:gd name="T71" fmla="*/ 269 h 329"/>
                <a:gd name="T72" fmla="*/ 245 w 329"/>
                <a:gd name="T73" fmla="*/ 204 h 329"/>
                <a:gd name="T74" fmla="*/ 221 w 329"/>
                <a:gd name="T75" fmla="*/ 198 h 329"/>
                <a:gd name="T76" fmla="*/ 215 w 329"/>
                <a:gd name="T77" fmla="*/ 186 h 329"/>
                <a:gd name="T78" fmla="*/ 251 w 329"/>
                <a:gd name="T79" fmla="*/ 198 h 329"/>
                <a:gd name="T80" fmla="*/ 293 w 329"/>
                <a:gd name="T81" fmla="*/ 192 h 329"/>
                <a:gd name="T82" fmla="*/ 323 w 329"/>
                <a:gd name="T83" fmla="*/ 186 h 329"/>
                <a:gd name="T84" fmla="*/ 317 w 329"/>
                <a:gd name="T85" fmla="*/ 174 h 329"/>
                <a:gd name="T86" fmla="*/ 293 w 329"/>
                <a:gd name="T87" fmla="*/ 150 h 329"/>
                <a:gd name="T88" fmla="*/ 257 w 329"/>
                <a:gd name="T89" fmla="*/ 126 h 329"/>
                <a:gd name="T90" fmla="*/ 215 w 329"/>
                <a:gd name="T91" fmla="*/ 126 h 329"/>
                <a:gd name="T92" fmla="*/ 203 w 329"/>
                <a:gd name="T93" fmla="*/ 138 h 329"/>
                <a:gd name="T94" fmla="*/ 197 w 329"/>
                <a:gd name="T95" fmla="*/ 126 h 329"/>
                <a:gd name="T96" fmla="*/ 209 w 329"/>
                <a:gd name="T97" fmla="*/ 120 h 329"/>
                <a:gd name="T98" fmla="*/ 227 w 329"/>
                <a:gd name="T99" fmla="*/ 114 h 329"/>
                <a:gd name="T100" fmla="*/ 245 w 329"/>
                <a:gd name="T101" fmla="*/ 60 h 329"/>
                <a:gd name="T102" fmla="*/ 233 w 329"/>
                <a:gd name="T103" fmla="*/ 6 h 329"/>
                <a:gd name="T104" fmla="*/ 215 w 329"/>
                <a:gd name="T105" fmla="*/ 24 h 329"/>
                <a:gd name="T106" fmla="*/ 179 w 329"/>
                <a:gd name="T107" fmla="*/ 36 h 329"/>
                <a:gd name="T108" fmla="*/ 149 w 329"/>
                <a:gd name="T109" fmla="*/ 90 h 329"/>
                <a:gd name="T110" fmla="*/ 143 w 329"/>
                <a:gd name="T111" fmla="*/ 120 h 32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29"/>
                <a:gd name="T169" fmla="*/ 0 h 329"/>
                <a:gd name="T170" fmla="*/ 329 w 329"/>
                <a:gd name="T171" fmla="*/ 329 h 32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29" h="329">
                  <a:moveTo>
                    <a:pt x="143" y="120"/>
                  </a:moveTo>
                  <a:lnTo>
                    <a:pt x="143" y="108"/>
                  </a:lnTo>
                  <a:lnTo>
                    <a:pt x="137" y="96"/>
                  </a:lnTo>
                  <a:lnTo>
                    <a:pt x="132" y="84"/>
                  </a:lnTo>
                  <a:lnTo>
                    <a:pt x="132" y="72"/>
                  </a:lnTo>
                  <a:lnTo>
                    <a:pt x="120" y="66"/>
                  </a:lnTo>
                  <a:lnTo>
                    <a:pt x="114" y="60"/>
                  </a:lnTo>
                  <a:lnTo>
                    <a:pt x="108" y="54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78" y="48"/>
                  </a:lnTo>
                  <a:lnTo>
                    <a:pt x="66" y="42"/>
                  </a:lnTo>
                  <a:lnTo>
                    <a:pt x="54" y="42"/>
                  </a:lnTo>
                  <a:lnTo>
                    <a:pt x="42" y="36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24" y="30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30" y="60"/>
                  </a:lnTo>
                  <a:lnTo>
                    <a:pt x="30" y="72"/>
                  </a:lnTo>
                  <a:lnTo>
                    <a:pt x="30" y="84"/>
                  </a:lnTo>
                  <a:lnTo>
                    <a:pt x="36" y="90"/>
                  </a:lnTo>
                  <a:lnTo>
                    <a:pt x="42" y="96"/>
                  </a:lnTo>
                  <a:lnTo>
                    <a:pt x="42" y="108"/>
                  </a:lnTo>
                  <a:lnTo>
                    <a:pt x="48" y="114"/>
                  </a:lnTo>
                  <a:lnTo>
                    <a:pt x="60" y="120"/>
                  </a:lnTo>
                  <a:lnTo>
                    <a:pt x="66" y="126"/>
                  </a:lnTo>
                  <a:lnTo>
                    <a:pt x="72" y="132"/>
                  </a:lnTo>
                  <a:lnTo>
                    <a:pt x="84" y="138"/>
                  </a:lnTo>
                  <a:lnTo>
                    <a:pt x="90" y="138"/>
                  </a:lnTo>
                  <a:lnTo>
                    <a:pt x="96" y="138"/>
                  </a:lnTo>
                  <a:lnTo>
                    <a:pt x="102" y="144"/>
                  </a:lnTo>
                  <a:lnTo>
                    <a:pt x="114" y="144"/>
                  </a:lnTo>
                  <a:lnTo>
                    <a:pt x="114" y="150"/>
                  </a:lnTo>
                  <a:lnTo>
                    <a:pt x="120" y="156"/>
                  </a:lnTo>
                  <a:lnTo>
                    <a:pt x="126" y="162"/>
                  </a:lnTo>
                  <a:lnTo>
                    <a:pt x="120" y="162"/>
                  </a:lnTo>
                  <a:lnTo>
                    <a:pt x="114" y="162"/>
                  </a:lnTo>
                  <a:lnTo>
                    <a:pt x="108" y="162"/>
                  </a:lnTo>
                  <a:lnTo>
                    <a:pt x="102" y="162"/>
                  </a:lnTo>
                  <a:lnTo>
                    <a:pt x="102" y="156"/>
                  </a:lnTo>
                  <a:lnTo>
                    <a:pt x="96" y="156"/>
                  </a:lnTo>
                  <a:lnTo>
                    <a:pt x="90" y="156"/>
                  </a:lnTo>
                  <a:lnTo>
                    <a:pt x="84" y="156"/>
                  </a:lnTo>
                  <a:lnTo>
                    <a:pt x="72" y="156"/>
                  </a:lnTo>
                  <a:lnTo>
                    <a:pt x="66" y="162"/>
                  </a:lnTo>
                  <a:lnTo>
                    <a:pt x="60" y="162"/>
                  </a:lnTo>
                  <a:lnTo>
                    <a:pt x="54" y="168"/>
                  </a:lnTo>
                  <a:lnTo>
                    <a:pt x="48" y="174"/>
                  </a:lnTo>
                  <a:lnTo>
                    <a:pt x="42" y="180"/>
                  </a:lnTo>
                  <a:lnTo>
                    <a:pt x="42" y="186"/>
                  </a:lnTo>
                  <a:lnTo>
                    <a:pt x="36" y="192"/>
                  </a:lnTo>
                  <a:lnTo>
                    <a:pt x="30" y="198"/>
                  </a:lnTo>
                  <a:lnTo>
                    <a:pt x="24" y="204"/>
                  </a:lnTo>
                  <a:lnTo>
                    <a:pt x="18" y="204"/>
                  </a:lnTo>
                  <a:lnTo>
                    <a:pt x="18" y="209"/>
                  </a:lnTo>
                  <a:lnTo>
                    <a:pt x="12" y="215"/>
                  </a:lnTo>
                  <a:lnTo>
                    <a:pt x="6" y="215"/>
                  </a:lnTo>
                  <a:lnTo>
                    <a:pt x="0" y="215"/>
                  </a:lnTo>
                  <a:lnTo>
                    <a:pt x="0" y="221"/>
                  </a:lnTo>
                  <a:lnTo>
                    <a:pt x="6" y="227"/>
                  </a:lnTo>
                  <a:lnTo>
                    <a:pt x="12" y="233"/>
                  </a:lnTo>
                  <a:lnTo>
                    <a:pt x="18" y="233"/>
                  </a:lnTo>
                  <a:lnTo>
                    <a:pt x="24" y="233"/>
                  </a:lnTo>
                  <a:lnTo>
                    <a:pt x="30" y="239"/>
                  </a:lnTo>
                  <a:lnTo>
                    <a:pt x="36" y="239"/>
                  </a:lnTo>
                  <a:lnTo>
                    <a:pt x="48" y="239"/>
                  </a:lnTo>
                  <a:lnTo>
                    <a:pt x="54" y="245"/>
                  </a:lnTo>
                  <a:lnTo>
                    <a:pt x="66" y="239"/>
                  </a:lnTo>
                  <a:lnTo>
                    <a:pt x="78" y="239"/>
                  </a:lnTo>
                  <a:lnTo>
                    <a:pt x="84" y="239"/>
                  </a:lnTo>
                  <a:lnTo>
                    <a:pt x="96" y="233"/>
                  </a:lnTo>
                  <a:lnTo>
                    <a:pt x="102" y="221"/>
                  </a:lnTo>
                  <a:lnTo>
                    <a:pt x="114" y="215"/>
                  </a:lnTo>
                  <a:lnTo>
                    <a:pt x="114" y="209"/>
                  </a:lnTo>
                  <a:lnTo>
                    <a:pt x="114" y="204"/>
                  </a:lnTo>
                  <a:lnTo>
                    <a:pt x="120" y="204"/>
                  </a:lnTo>
                  <a:lnTo>
                    <a:pt x="120" y="198"/>
                  </a:lnTo>
                  <a:lnTo>
                    <a:pt x="120" y="192"/>
                  </a:lnTo>
                  <a:lnTo>
                    <a:pt x="126" y="186"/>
                  </a:lnTo>
                  <a:lnTo>
                    <a:pt x="126" y="180"/>
                  </a:lnTo>
                  <a:lnTo>
                    <a:pt x="132" y="180"/>
                  </a:lnTo>
                  <a:lnTo>
                    <a:pt x="132" y="174"/>
                  </a:lnTo>
                  <a:lnTo>
                    <a:pt x="137" y="174"/>
                  </a:lnTo>
                  <a:lnTo>
                    <a:pt x="137" y="168"/>
                  </a:lnTo>
                  <a:lnTo>
                    <a:pt x="143" y="168"/>
                  </a:lnTo>
                  <a:lnTo>
                    <a:pt x="143" y="174"/>
                  </a:lnTo>
                  <a:lnTo>
                    <a:pt x="143" y="180"/>
                  </a:lnTo>
                  <a:lnTo>
                    <a:pt x="149" y="186"/>
                  </a:lnTo>
                  <a:lnTo>
                    <a:pt x="143" y="192"/>
                  </a:lnTo>
                  <a:lnTo>
                    <a:pt x="143" y="198"/>
                  </a:lnTo>
                  <a:lnTo>
                    <a:pt x="137" y="204"/>
                  </a:lnTo>
                  <a:lnTo>
                    <a:pt x="132" y="209"/>
                  </a:lnTo>
                  <a:lnTo>
                    <a:pt x="126" y="209"/>
                  </a:lnTo>
                  <a:lnTo>
                    <a:pt x="120" y="215"/>
                  </a:lnTo>
                  <a:lnTo>
                    <a:pt x="114" y="215"/>
                  </a:lnTo>
                  <a:lnTo>
                    <a:pt x="114" y="221"/>
                  </a:lnTo>
                  <a:lnTo>
                    <a:pt x="108" y="227"/>
                  </a:lnTo>
                  <a:lnTo>
                    <a:pt x="102" y="233"/>
                  </a:lnTo>
                  <a:lnTo>
                    <a:pt x="102" y="239"/>
                  </a:lnTo>
                  <a:lnTo>
                    <a:pt x="96" y="245"/>
                  </a:lnTo>
                  <a:lnTo>
                    <a:pt x="96" y="251"/>
                  </a:lnTo>
                  <a:lnTo>
                    <a:pt x="90" y="263"/>
                  </a:lnTo>
                  <a:lnTo>
                    <a:pt x="90" y="269"/>
                  </a:lnTo>
                  <a:lnTo>
                    <a:pt x="90" y="275"/>
                  </a:lnTo>
                  <a:lnTo>
                    <a:pt x="90" y="281"/>
                  </a:lnTo>
                  <a:lnTo>
                    <a:pt x="96" y="287"/>
                  </a:lnTo>
                  <a:lnTo>
                    <a:pt x="96" y="293"/>
                  </a:lnTo>
                  <a:lnTo>
                    <a:pt x="96" y="305"/>
                  </a:lnTo>
                  <a:lnTo>
                    <a:pt x="96" y="311"/>
                  </a:lnTo>
                  <a:lnTo>
                    <a:pt x="90" y="317"/>
                  </a:lnTo>
                  <a:lnTo>
                    <a:pt x="90" y="323"/>
                  </a:lnTo>
                  <a:lnTo>
                    <a:pt x="90" y="329"/>
                  </a:lnTo>
                  <a:lnTo>
                    <a:pt x="96" y="329"/>
                  </a:lnTo>
                  <a:lnTo>
                    <a:pt x="108" y="323"/>
                  </a:lnTo>
                  <a:lnTo>
                    <a:pt x="120" y="323"/>
                  </a:lnTo>
                  <a:lnTo>
                    <a:pt x="132" y="317"/>
                  </a:lnTo>
                  <a:lnTo>
                    <a:pt x="137" y="317"/>
                  </a:lnTo>
                  <a:lnTo>
                    <a:pt x="149" y="311"/>
                  </a:lnTo>
                  <a:lnTo>
                    <a:pt x="155" y="305"/>
                  </a:lnTo>
                  <a:lnTo>
                    <a:pt x="161" y="293"/>
                  </a:lnTo>
                  <a:lnTo>
                    <a:pt x="167" y="287"/>
                  </a:lnTo>
                  <a:lnTo>
                    <a:pt x="173" y="281"/>
                  </a:lnTo>
                  <a:lnTo>
                    <a:pt x="173" y="269"/>
                  </a:lnTo>
                  <a:lnTo>
                    <a:pt x="179" y="263"/>
                  </a:lnTo>
                  <a:lnTo>
                    <a:pt x="179" y="251"/>
                  </a:lnTo>
                  <a:lnTo>
                    <a:pt x="179" y="245"/>
                  </a:lnTo>
                  <a:lnTo>
                    <a:pt x="179" y="233"/>
                  </a:lnTo>
                  <a:lnTo>
                    <a:pt x="173" y="221"/>
                  </a:lnTo>
                  <a:lnTo>
                    <a:pt x="173" y="215"/>
                  </a:lnTo>
                  <a:lnTo>
                    <a:pt x="167" y="209"/>
                  </a:lnTo>
                  <a:lnTo>
                    <a:pt x="161" y="204"/>
                  </a:lnTo>
                  <a:lnTo>
                    <a:pt x="161" y="198"/>
                  </a:lnTo>
                  <a:lnTo>
                    <a:pt x="161" y="192"/>
                  </a:lnTo>
                  <a:lnTo>
                    <a:pt x="167" y="186"/>
                  </a:lnTo>
                  <a:lnTo>
                    <a:pt x="173" y="186"/>
                  </a:lnTo>
                  <a:lnTo>
                    <a:pt x="179" y="192"/>
                  </a:lnTo>
                  <a:lnTo>
                    <a:pt x="179" y="198"/>
                  </a:lnTo>
                  <a:lnTo>
                    <a:pt x="179" y="209"/>
                  </a:lnTo>
                  <a:lnTo>
                    <a:pt x="185" y="221"/>
                  </a:lnTo>
                  <a:lnTo>
                    <a:pt x="185" y="227"/>
                  </a:lnTo>
                  <a:lnTo>
                    <a:pt x="185" y="233"/>
                  </a:lnTo>
                  <a:lnTo>
                    <a:pt x="191" y="239"/>
                  </a:lnTo>
                  <a:lnTo>
                    <a:pt x="191" y="251"/>
                  </a:lnTo>
                  <a:lnTo>
                    <a:pt x="197" y="257"/>
                  </a:lnTo>
                  <a:lnTo>
                    <a:pt x="203" y="263"/>
                  </a:lnTo>
                  <a:lnTo>
                    <a:pt x="209" y="269"/>
                  </a:lnTo>
                  <a:lnTo>
                    <a:pt x="221" y="269"/>
                  </a:lnTo>
                  <a:lnTo>
                    <a:pt x="227" y="275"/>
                  </a:lnTo>
                  <a:lnTo>
                    <a:pt x="239" y="281"/>
                  </a:lnTo>
                  <a:lnTo>
                    <a:pt x="245" y="281"/>
                  </a:lnTo>
                  <a:lnTo>
                    <a:pt x="257" y="287"/>
                  </a:lnTo>
                  <a:lnTo>
                    <a:pt x="263" y="293"/>
                  </a:lnTo>
                  <a:lnTo>
                    <a:pt x="269" y="293"/>
                  </a:lnTo>
                  <a:lnTo>
                    <a:pt x="275" y="299"/>
                  </a:lnTo>
                  <a:lnTo>
                    <a:pt x="281" y="311"/>
                  </a:lnTo>
                  <a:lnTo>
                    <a:pt x="281" y="299"/>
                  </a:lnTo>
                  <a:lnTo>
                    <a:pt x="287" y="281"/>
                  </a:lnTo>
                  <a:lnTo>
                    <a:pt x="287" y="269"/>
                  </a:lnTo>
                  <a:lnTo>
                    <a:pt x="287" y="251"/>
                  </a:lnTo>
                  <a:lnTo>
                    <a:pt x="281" y="233"/>
                  </a:lnTo>
                  <a:lnTo>
                    <a:pt x="275" y="221"/>
                  </a:lnTo>
                  <a:lnTo>
                    <a:pt x="263" y="209"/>
                  </a:lnTo>
                  <a:lnTo>
                    <a:pt x="245" y="204"/>
                  </a:lnTo>
                  <a:lnTo>
                    <a:pt x="239" y="198"/>
                  </a:lnTo>
                  <a:lnTo>
                    <a:pt x="233" y="198"/>
                  </a:lnTo>
                  <a:lnTo>
                    <a:pt x="227" y="198"/>
                  </a:lnTo>
                  <a:lnTo>
                    <a:pt x="221" y="198"/>
                  </a:lnTo>
                  <a:lnTo>
                    <a:pt x="215" y="198"/>
                  </a:lnTo>
                  <a:lnTo>
                    <a:pt x="215" y="192"/>
                  </a:lnTo>
                  <a:lnTo>
                    <a:pt x="209" y="192"/>
                  </a:lnTo>
                  <a:lnTo>
                    <a:pt x="215" y="192"/>
                  </a:lnTo>
                  <a:lnTo>
                    <a:pt x="215" y="186"/>
                  </a:lnTo>
                  <a:lnTo>
                    <a:pt x="215" y="180"/>
                  </a:lnTo>
                  <a:lnTo>
                    <a:pt x="227" y="186"/>
                  </a:lnTo>
                  <a:lnTo>
                    <a:pt x="239" y="192"/>
                  </a:lnTo>
                  <a:lnTo>
                    <a:pt x="251" y="198"/>
                  </a:lnTo>
                  <a:lnTo>
                    <a:pt x="263" y="198"/>
                  </a:lnTo>
                  <a:lnTo>
                    <a:pt x="269" y="198"/>
                  </a:lnTo>
                  <a:lnTo>
                    <a:pt x="281" y="198"/>
                  </a:lnTo>
                  <a:lnTo>
                    <a:pt x="287" y="198"/>
                  </a:lnTo>
                  <a:lnTo>
                    <a:pt x="293" y="192"/>
                  </a:lnTo>
                  <a:lnTo>
                    <a:pt x="305" y="192"/>
                  </a:lnTo>
                  <a:lnTo>
                    <a:pt x="311" y="186"/>
                  </a:lnTo>
                  <a:lnTo>
                    <a:pt x="317" y="186"/>
                  </a:lnTo>
                  <a:lnTo>
                    <a:pt x="323" y="186"/>
                  </a:lnTo>
                  <a:lnTo>
                    <a:pt x="323" y="180"/>
                  </a:lnTo>
                  <a:lnTo>
                    <a:pt x="329" y="180"/>
                  </a:lnTo>
                  <a:lnTo>
                    <a:pt x="323" y="180"/>
                  </a:lnTo>
                  <a:lnTo>
                    <a:pt x="317" y="174"/>
                  </a:lnTo>
                  <a:lnTo>
                    <a:pt x="311" y="174"/>
                  </a:lnTo>
                  <a:lnTo>
                    <a:pt x="305" y="168"/>
                  </a:lnTo>
                  <a:lnTo>
                    <a:pt x="299" y="162"/>
                  </a:lnTo>
                  <a:lnTo>
                    <a:pt x="299" y="156"/>
                  </a:lnTo>
                  <a:lnTo>
                    <a:pt x="293" y="150"/>
                  </a:lnTo>
                  <a:lnTo>
                    <a:pt x="287" y="144"/>
                  </a:lnTo>
                  <a:lnTo>
                    <a:pt x="281" y="138"/>
                  </a:lnTo>
                  <a:lnTo>
                    <a:pt x="275" y="132"/>
                  </a:lnTo>
                  <a:lnTo>
                    <a:pt x="269" y="126"/>
                  </a:lnTo>
                  <a:lnTo>
                    <a:pt x="257" y="126"/>
                  </a:lnTo>
                  <a:lnTo>
                    <a:pt x="251" y="120"/>
                  </a:lnTo>
                  <a:lnTo>
                    <a:pt x="239" y="120"/>
                  </a:lnTo>
                  <a:lnTo>
                    <a:pt x="227" y="120"/>
                  </a:lnTo>
                  <a:lnTo>
                    <a:pt x="221" y="126"/>
                  </a:lnTo>
                  <a:lnTo>
                    <a:pt x="215" y="126"/>
                  </a:lnTo>
                  <a:lnTo>
                    <a:pt x="215" y="132"/>
                  </a:lnTo>
                  <a:lnTo>
                    <a:pt x="209" y="132"/>
                  </a:lnTo>
                  <a:lnTo>
                    <a:pt x="203" y="138"/>
                  </a:lnTo>
                  <a:lnTo>
                    <a:pt x="197" y="138"/>
                  </a:lnTo>
                  <a:lnTo>
                    <a:pt x="197" y="132"/>
                  </a:lnTo>
                  <a:lnTo>
                    <a:pt x="197" y="126"/>
                  </a:lnTo>
                  <a:lnTo>
                    <a:pt x="203" y="126"/>
                  </a:lnTo>
                  <a:lnTo>
                    <a:pt x="203" y="120"/>
                  </a:lnTo>
                  <a:lnTo>
                    <a:pt x="209" y="120"/>
                  </a:lnTo>
                  <a:lnTo>
                    <a:pt x="215" y="120"/>
                  </a:lnTo>
                  <a:lnTo>
                    <a:pt x="221" y="120"/>
                  </a:lnTo>
                  <a:lnTo>
                    <a:pt x="227" y="114"/>
                  </a:lnTo>
                  <a:lnTo>
                    <a:pt x="233" y="102"/>
                  </a:lnTo>
                  <a:lnTo>
                    <a:pt x="239" y="96"/>
                  </a:lnTo>
                  <a:lnTo>
                    <a:pt x="239" y="84"/>
                  </a:lnTo>
                  <a:lnTo>
                    <a:pt x="245" y="72"/>
                  </a:lnTo>
                  <a:lnTo>
                    <a:pt x="245" y="60"/>
                  </a:lnTo>
                  <a:lnTo>
                    <a:pt x="245" y="54"/>
                  </a:lnTo>
                  <a:lnTo>
                    <a:pt x="239" y="42"/>
                  </a:lnTo>
                  <a:lnTo>
                    <a:pt x="239" y="30"/>
                  </a:lnTo>
                  <a:lnTo>
                    <a:pt x="233" y="18"/>
                  </a:lnTo>
                  <a:lnTo>
                    <a:pt x="233" y="6"/>
                  </a:lnTo>
                  <a:lnTo>
                    <a:pt x="233" y="0"/>
                  </a:lnTo>
                  <a:lnTo>
                    <a:pt x="227" y="6"/>
                  </a:lnTo>
                  <a:lnTo>
                    <a:pt x="221" y="12"/>
                  </a:lnTo>
                  <a:lnTo>
                    <a:pt x="221" y="18"/>
                  </a:lnTo>
                  <a:lnTo>
                    <a:pt x="215" y="24"/>
                  </a:lnTo>
                  <a:lnTo>
                    <a:pt x="209" y="30"/>
                  </a:lnTo>
                  <a:lnTo>
                    <a:pt x="203" y="30"/>
                  </a:lnTo>
                  <a:lnTo>
                    <a:pt x="197" y="30"/>
                  </a:lnTo>
                  <a:lnTo>
                    <a:pt x="191" y="36"/>
                  </a:lnTo>
                  <a:lnTo>
                    <a:pt x="179" y="36"/>
                  </a:lnTo>
                  <a:lnTo>
                    <a:pt x="173" y="48"/>
                  </a:lnTo>
                  <a:lnTo>
                    <a:pt x="167" y="54"/>
                  </a:lnTo>
                  <a:lnTo>
                    <a:pt x="161" y="66"/>
                  </a:lnTo>
                  <a:lnTo>
                    <a:pt x="155" y="78"/>
                  </a:lnTo>
                  <a:lnTo>
                    <a:pt x="149" y="90"/>
                  </a:lnTo>
                  <a:lnTo>
                    <a:pt x="149" y="102"/>
                  </a:lnTo>
                  <a:lnTo>
                    <a:pt x="155" y="120"/>
                  </a:lnTo>
                  <a:lnTo>
                    <a:pt x="149" y="120"/>
                  </a:lnTo>
                  <a:lnTo>
                    <a:pt x="143" y="120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14" name="Freeform 215"/>
            <p:cNvSpPr>
              <a:spLocks/>
            </p:cNvSpPr>
            <p:nvPr/>
          </p:nvSpPr>
          <p:spPr bwMode="auto">
            <a:xfrm>
              <a:off x="4654" y="1929"/>
              <a:ext cx="101" cy="144"/>
            </a:xfrm>
            <a:custGeom>
              <a:avLst/>
              <a:gdLst>
                <a:gd name="T0" fmla="*/ 101 w 101"/>
                <a:gd name="T1" fmla="*/ 60 h 144"/>
                <a:gd name="T2" fmla="*/ 95 w 101"/>
                <a:gd name="T3" fmla="*/ 60 h 144"/>
                <a:gd name="T4" fmla="*/ 89 w 101"/>
                <a:gd name="T5" fmla="*/ 66 h 144"/>
                <a:gd name="T6" fmla="*/ 83 w 101"/>
                <a:gd name="T7" fmla="*/ 72 h 144"/>
                <a:gd name="T8" fmla="*/ 77 w 101"/>
                <a:gd name="T9" fmla="*/ 72 h 144"/>
                <a:gd name="T10" fmla="*/ 71 w 101"/>
                <a:gd name="T11" fmla="*/ 78 h 144"/>
                <a:gd name="T12" fmla="*/ 71 w 101"/>
                <a:gd name="T13" fmla="*/ 90 h 144"/>
                <a:gd name="T14" fmla="*/ 65 w 101"/>
                <a:gd name="T15" fmla="*/ 96 h 144"/>
                <a:gd name="T16" fmla="*/ 65 w 101"/>
                <a:gd name="T17" fmla="*/ 102 h 144"/>
                <a:gd name="T18" fmla="*/ 59 w 101"/>
                <a:gd name="T19" fmla="*/ 108 h 144"/>
                <a:gd name="T20" fmla="*/ 59 w 101"/>
                <a:gd name="T21" fmla="*/ 108 h 144"/>
                <a:gd name="T22" fmla="*/ 59 w 101"/>
                <a:gd name="T23" fmla="*/ 114 h 144"/>
                <a:gd name="T24" fmla="*/ 59 w 101"/>
                <a:gd name="T25" fmla="*/ 114 h 144"/>
                <a:gd name="T26" fmla="*/ 59 w 101"/>
                <a:gd name="T27" fmla="*/ 120 h 144"/>
                <a:gd name="T28" fmla="*/ 59 w 101"/>
                <a:gd name="T29" fmla="*/ 126 h 144"/>
                <a:gd name="T30" fmla="*/ 65 w 101"/>
                <a:gd name="T31" fmla="*/ 138 h 144"/>
                <a:gd name="T32" fmla="*/ 65 w 101"/>
                <a:gd name="T33" fmla="*/ 144 h 144"/>
                <a:gd name="T34" fmla="*/ 59 w 101"/>
                <a:gd name="T35" fmla="*/ 144 h 144"/>
                <a:gd name="T36" fmla="*/ 59 w 101"/>
                <a:gd name="T37" fmla="*/ 144 h 144"/>
                <a:gd name="T38" fmla="*/ 53 w 101"/>
                <a:gd name="T39" fmla="*/ 144 h 144"/>
                <a:gd name="T40" fmla="*/ 53 w 101"/>
                <a:gd name="T41" fmla="*/ 144 h 144"/>
                <a:gd name="T42" fmla="*/ 53 w 101"/>
                <a:gd name="T43" fmla="*/ 132 h 144"/>
                <a:gd name="T44" fmla="*/ 47 w 101"/>
                <a:gd name="T45" fmla="*/ 120 h 144"/>
                <a:gd name="T46" fmla="*/ 42 w 101"/>
                <a:gd name="T47" fmla="*/ 108 h 144"/>
                <a:gd name="T48" fmla="*/ 42 w 101"/>
                <a:gd name="T49" fmla="*/ 96 h 144"/>
                <a:gd name="T50" fmla="*/ 30 w 101"/>
                <a:gd name="T51" fmla="*/ 90 h 144"/>
                <a:gd name="T52" fmla="*/ 24 w 101"/>
                <a:gd name="T53" fmla="*/ 84 h 144"/>
                <a:gd name="T54" fmla="*/ 18 w 101"/>
                <a:gd name="T55" fmla="*/ 78 h 144"/>
                <a:gd name="T56" fmla="*/ 6 w 101"/>
                <a:gd name="T57" fmla="*/ 72 h 144"/>
                <a:gd name="T58" fmla="*/ 12 w 101"/>
                <a:gd name="T59" fmla="*/ 66 h 144"/>
                <a:gd name="T60" fmla="*/ 12 w 101"/>
                <a:gd name="T61" fmla="*/ 60 h 144"/>
                <a:gd name="T62" fmla="*/ 6 w 101"/>
                <a:gd name="T63" fmla="*/ 54 h 144"/>
                <a:gd name="T64" fmla="*/ 0 w 101"/>
                <a:gd name="T65" fmla="*/ 48 h 144"/>
                <a:gd name="T66" fmla="*/ 6 w 101"/>
                <a:gd name="T67" fmla="*/ 48 h 144"/>
                <a:gd name="T68" fmla="*/ 6 w 101"/>
                <a:gd name="T69" fmla="*/ 42 h 144"/>
                <a:gd name="T70" fmla="*/ 12 w 101"/>
                <a:gd name="T71" fmla="*/ 36 h 144"/>
                <a:gd name="T72" fmla="*/ 12 w 101"/>
                <a:gd name="T73" fmla="*/ 24 h 144"/>
                <a:gd name="T74" fmla="*/ 12 w 101"/>
                <a:gd name="T75" fmla="*/ 18 h 144"/>
                <a:gd name="T76" fmla="*/ 12 w 101"/>
                <a:gd name="T77" fmla="*/ 12 h 144"/>
                <a:gd name="T78" fmla="*/ 12 w 101"/>
                <a:gd name="T79" fmla="*/ 6 h 144"/>
                <a:gd name="T80" fmla="*/ 12 w 101"/>
                <a:gd name="T81" fmla="*/ 0 h 144"/>
                <a:gd name="T82" fmla="*/ 12 w 101"/>
                <a:gd name="T83" fmla="*/ 6 h 144"/>
                <a:gd name="T84" fmla="*/ 18 w 101"/>
                <a:gd name="T85" fmla="*/ 6 h 144"/>
                <a:gd name="T86" fmla="*/ 24 w 101"/>
                <a:gd name="T87" fmla="*/ 12 h 144"/>
                <a:gd name="T88" fmla="*/ 30 w 101"/>
                <a:gd name="T89" fmla="*/ 18 h 144"/>
                <a:gd name="T90" fmla="*/ 36 w 101"/>
                <a:gd name="T91" fmla="*/ 18 h 144"/>
                <a:gd name="T92" fmla="*/ 47 w 101"/>
                <a:gd name="T93" fmla="*/ 24 h 144"/>
                <a:gd name="T94" fmla="*/ 53 w 101"/>
                <a:gd name="T95" fmla="*/ 24 h 144"/>
                <a:gd name="T96" fmla="*/ 65 w 101"/>
                <a:gd name="T97" fmla="*/ 24 h 144"/>
                <a:gd name="T98" fmla="*/ 65 w 101"/>
                <a:gd name="T99" fmla="*/ 30 h 144"/>
                <a:gd name="T100" fmla="*/ 65 w 101"/>
                <a:gd name="T101" fmla="*/ 36 h 144"/>
                <a:gd name="T102" fmla="*/ 65 w 101"/>
                <a:gd name="T103" fmla="*/ 42 h 144"/>
                <a:gd name="T104" fmla="*/ 65 w 101"/>
                <a:gd name="T105" fmla="*/ 48 h 144"/>
                <a:gd name="T106" fmla="*/ 71 w 101"/>
                <a:gd name="T107" fmla="*/ 54 h 144"/>
                <a:gd name="T108" fmla="*/ 77 w 101"/>
                <a:gd name="T109" fmla="*/ 60 h 144"/>
                <a:gd name="T110" fmla="*/ 89 w 101"/>
                <a:gd name="T111" fmla="*/ 60 h 144"/>
                <a:gd name="T112" fmla="*/ 101 w 101"/>
                <a:gd name="T113" fmla="*/ 60 h 1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1"/>
                <a:gd name="T172" fmla="*/ 0 h 144"/>
                <a:gd name="T173" fmla="*/ 101 w 101"/>
                <a:gd name="T174" fmla="*/ 144 h 1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1" h="144">
                  <a:moveTo>
                    <a:pt x="101" y="60"/>
                  </a:moveTo>
                  <a:lnTo>
                    <a:pt x="95" y="60"/>
                  </a:lnTo>
                  <a:lnTo>
                    <a:pt x="89" y="66"/>
                  </a:lnTo>
                  <a:lnTo>
                    <a:pt x="83" y="72"/>
                  </a:lnTo>
                  <a:lnTo>
                    <a:pt x="77" y="72"/>
                  </a:lnTo>
                  <a:lnTo>
                    <a:pt x="71" y="78"/>
                  </a:lnTo>
                  <a:lnTo>
                    <a:pt x="71" y="90"/>
                  </a:lnTo>
                  <a:lnTo>
                    <a:pt x="65" y="96"/>
                  </a:lnTo>
                  <a:lnTo>
                    <a:pt x="65" y="102"/>
                  </a:lnTo>
                  <a:lnTo>
                    <a:pt x="59" y="108"/>
                  </a:lnTo>
                  <a:lnTo>
                    <a:pt x="59" y="114"/>
                  </a:lnTo>
                  <a:lnTo>
                    <a:pt x="59" y="120"/>
                  </a:lnTo>
                  <a:lnTo>
                    <a:pt x="59" y="126"/>
                  </a:lnTo>
                  <a:lnTo>
                    <a:pt x="65" y="138"/>
                  </a:lnTo>
                  <a:lnTo>
                    <a:pt x="65" y="144"/>
                  </a:lnTo>
                  <a:lnTo>
                    <a:pt x="59" y="144"/>
                  </a:lnTo>
                  <a:lnTo>
                    <a:pt x="53" y="144"/>
                  </a:lnTo>
                  <a:lnTo>
                    <a:pt x="53" y="132"/>
                  </a:lnTo>
                  <a:lnTo>
                    <a:pt x="47" y="120"/>
                  </a:lnTo>
                  <a:lnTo>
                    <a:pt x="42" y="108"/>
                  </a:lnTo>
                  <a:lnTo>
                    <a:pt x="42" y="96"/>
                  </a:lnTo>
                  <a:lnTo>
                    <a:pt x="30" y="90"/>
                  </a:lnTo>
                  <a:lnTo>
                    <a:pt x="24" y="84"/>
                  </a:lnTo>
                  <a:lnTo>
                    <a:pt x="18" y="78"/>
                  </a:lnTo>
                  <a:lnTo>
                    <a:pt x="6" y="72"/>
                  </a:lnTo>
                  <a:lnTo>
                    <a:pt x="12" y="66"/>
                  </a:lnTo>
                  <a:lnTo>
                    <a:pt x="12" y="60"/>
                  </a:lnTo>
                  <a:lnTo>
                    <a:pt x="6" y="54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6" y="42"/>
                  </a:lnTo>
                  <a:lnTo>
                    <a:pt x="12" y="36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18"/>
                  </a:lnTo>
                  <a:lnTo>
                    <a:pt x="47" y="24"/>
                  </a:lnTo>
                  <a:lnTo>
                    <a:pt x="53" y="24"/>
                  </a:lnTo>
                  <a:lnTo>
                    <a:pt x="65" y="24"/>
                  </a:lnTo>
                  <a:lnTo>
                    <a:pt x="65" y="30"/>
                  </a:lnTo>
                  <a:lnTo>
                    <a:pt x="65" y="36"/>
                  </a:lnTo>
                  <a:lnTo>
                    <a:pt x="65" y="42"/>
                  </a:lnTo>
                  <a:lnTo>
                    <a:pt x="65" y="48"/>
                  </a:lnTo>
                  <a:lnTo>
                    <a:pt x="71" y="54"/>
                  </a:lnTo>
                  <a:lnTo>
                    <a:pt x="77" y="60"/>
                  </a:lnTo>
                  <a:lnTo>
                    <a:pt x="89" y="60"/>
                  </a:lnTo>
                  <a:lnTo>
                    <a:pt x="101" y="6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15" name="Freeform 216"/>
            <p:cNvSpPr>
              <a:spLocks/>
            </p:cNvSpPr>
            <p:nvPr/>
          </p:nvSpPr>
          <p:spPr bwMode="auto">
            <a:xfrm>
              <a:off x="4564" y="2168"/>
              <a:ext cx="114" cy="132"/>
            </a:xfrm>
            <a:custGeom>
              <a:avLst/>
              <a:gdLst>
                <a:gd name="T0" fmla="*/ 42 w 114"/>
                <a:gd name="T1" fmla="*/ 24 h 132"/>
                <a:gd name="T2" fmla="*/ 48 w 114"/>
                <a:gd name="T3" fmla="*/ 24 h 132"/>
                <a:gd name="T4" fmla="*/ 54 w 114"/>
                <a:gd name="T5" fmla="*/ 24 h 132"/>
                <a:gd name="T6" fmla="*/ 60 w 114"/>
                <a:gd name="T7" fmla="*/ 24 h 132"/>
                <a:gd name="T8" fmla="*/ 66 w 114"/>
                <a:gd name="T9" fmla="*/ 24 h 132"/>
                <a:gd name="T10" fmla="*/ 78 w 114"/>
                <a:gd name="T11" fmla="*/ 24 h 132"/>
                <a:gd name="T12" fmla="*/ 84 w 114"/>
                <a:gd name="T13" fmla="*/ 24 h 132"/>
                <a:gd name="T14" fmla="*/ 90 w 114"/>
                <a:gd name="T15" fmla="*/ 18 h 132"/>
                <a:gd name="T16" fmla="*/ 102 w 114"/>
                <a:gd name="T17" fmla="*/ 12 h 132"/>
                <a:gd name="T18" fmla="*/ 108 w 114"/>
                <a:gd name="T19" fmla="*/ 6 h 132"/>
                <a:gd name="T20" fmla="*/ 114 w 114"/>
                <a:gd name="T21" fmla="*/ 0 h 132"/>
                <a:gd name="T22" fmla="*/ 114 w 114"/>
                <a:gd name="T23" fmla="*/ 6 h 132"/>
                <a:gd name="T24" fmla="*/ 108 w 114"/>
                <a:gd name="T25" fmla="*/ 12 h 132"/>
                <a:gd name="T26" fmla="*/ 102 w 114"/>
                <a:gd name="T27" fmla="*/ 24 h 132"/>
                <a:gd name="T28" fmla="*/ 96 w 114"/>
                <a:gd name="T29" fmla="*/ 36 h 132"/>
                <a:gd name="T30" fmla="*/ 90 w 114"/>
                <a:gd name="T31" fmla="*/ 54 h 132"/>
                <a:gd name="T32" fmla="*/ 90 w 114"/>
                <a:gd name="T33" fmla="*/ 66 h 132"/>
                <a:gd name="T34" fmla="*/ 96 w 114"/>
                <a:gd name="T35" fmla="*/ 78 h 132"/>
                <a:gd name="T36" fmla="*/ 90 w 114"/>
                <a:gd name="T37" fmla="*/ 78 h 132"/>
                <a:gd name="T38" fmla="*/ 84 w 114"/>
                <a:gd name="T39" fmla="*/ 84 h 132"/>
                <a:gd name="T40" fmla="*/ 72 w 114"/>
                <a:gd name="T41" fmla="*/ 96 h 132"/>
                <a:gd name="T42" fmla="*/ 72 w 114"/>
                <a:gd name="T43" fmla="*/ 114 h 132"/>
                <a:gd name="T44" fmla="*/ 66 w 114"/>
                <a:gd name="T45" fmla="*/ 120 h 132"/>
                <a:gd name="T46" fmla="*/ 48 w 114"/>
                <a:gd name="T47" fmla="*/ 114 h 132"/>
                <a:gd name="T48" fmla="*/ 36 w 114"/>
                <a:gd name="T49" fmla="*/ 114 h 132"/>
                <a:gd name="T50" fmla="*/ 24 w 114"/>
                <a:gd name="T51" fmla="*/ 126 h 132"/>
                <a:gd name="T52" fmla="*/ 18 w 114"/>
                <a:gd name="T53" fmla="*/ 126 h 132"/>
                <a:gd name="T54" fmla="*/ 18 w 114"/>
                <a:gd name="T55" fmla="*/ 108 h 132"/>
                <a:gd name="T56" fmla="*/ 12 w 114"/>
                <a:gd name="T57" fmla="*/ 96 h 132"/>
                <a:gd name="T58" fmla="*/ 6 w 114"/>
                <a:gd name="T59" fmla="*/ 84 h 132"/>
                <a:gd name="T60" fmla="*/ 6 w 114"/>
                <a:gd name="T61" fmla="*/ 72 h 132"/>
                <a:gd name="T62" fmla="*/ 12 w 114"/>
                <a:gd name="T63" fmla="*/ 54 h 132"/>
                <a:gd name="T64" fmla="*/ 12 w 114"/>
                <a:gd name="T65" fmla="*/ 48 h 132"/>
                <a:gd name="T66" fmla="*/ 24 w 114"/>
                <a:gd name="T67" fmla="*/ 42 h 132"/>
                <a:gd name="T68" fmla="*/ 30 w 114"/>
                <a:gd name="T69" fmla="*/ 36 h 132"/>
                <a:gd name="T70" fmla="*/ 36 w 114"/>
                <a:gd name="T71" fmla="*/ 30 h 1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4"/>
                <a:gd name="T109" fmla="*/ 0 h 132"/>
                <a:gd name="T110" fmla="*/ 114 w 114"/>
                <a:gd name="T111" fmla="*/ 132 h 1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4" h="132">
                  <a:moveTo>
                    <a:pt x="36" y="24"/>
                  </a:moveTo>
                  <a:lnTo>
                    <a:pt x="42" y="24"/>
                  </a:lnTo>
                  <a:lnTo>
                    <a:pt x="48" y="24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78" y="24"/>
                  </a:lnTo>
                  <a:lnTo>
                    <a:pt x="84" y="24"/>
                  </a:lnTo>
                  <a:lnTo>
                    <a:pt x="90" y="18"/>
                  </a:lnTo>
                  <a:lnTo>
                    <a:pt x="96" y="18"/>
                  </a:lnTo>
                  <a:lnTo>
                    <a:pt x="102" y="12"/>
                  </a:lnTo>
                  <a:lnTo>
                    <a:pt x="102" y="6"/>
                  </a:lnTo>
                  <a:lnTo>
                    <a:pt x="108" y="6"/>
                  </a:lnTo>
                  <a:lnTo>
                    <a:pt x="114" y="0"/>
                  </a:lnTo>
                  <a:lnTo>
                    <a:pt x="114" y="6"/>
                  </a:lnTo>
                  <a:lnTo>
                    <a:pt x="108" y="12"/>
                  </a:lnTo>
                  <a:lnTo>
                    <a:pt x="102" y="18"/>
                  </a:lnTo>
                  <a:lnTo>
                    <a:pt x="102" y="24"/>
                  </a:lnTo>
                  <a:lnTo>
                    <a:pt x="96" y="30"/>
                  </a:lnTo>
                  <a:lnTo>
                    <a:pt x="96" y="36"/>
                  </a:lnTo>
                  <a:lnTo>
                    <a:pt x="90" y="48"/>
                  </a:lnTo>
                  <a:lnTo>
                    <a:pt x="90" y="54"/>
                  </a:lnTo>
                  <a:lnTo>
                    <a:pt x="90" y="60"/>
                  </a:lnTo>
                  <a:lnTo>
                    <a:pt x="90" y="66"/>
                  </a:lnTo>
                  <a:lnTo>
                    <a:pt x="96" y="72"/>
                  </a:lnTo>
                  <a:lnTo>
                    <a:pt x="96" y="78"/>
                  </a:lnTo>
                  <a:lnTo>
                    <a:pt x="90" y="78"/>
                  </a:lnTo>
                  <a:lnTo>
                    <a:pt x="84" y="84"/>
                  </a:lnTo>
                  <a:lnTo>
                    <a:pt x="78" y="90"/>
                  </a:lnTo>
                  <a:lnTo>
                    <a:pt x="72" y="96"/>
                  </a:lnTo>
                  <a:lnTo>
                    <a:pt x="72" y="102"/>
                  </a:lnTo>
                  <a:lnTo>
                    <a:pt x="72" y="114"/>
                  </a:lnTo>
                  <a:lnTo>
                    <a:pt x="72" y="120"/>
                  </a:lnTo>
                  <a:lnTo>
                    <a:pt x="66" y="120"/>
                  </a:lnTo>
                  <a:lnTo>
                    <a:pt x="60" y="114"/>
                  </a:lnTo>
                  <a:lnTo>
                    <a:pt x="48" y="114"/>
                  </a:lnTo>
                  <a:lnTo>
                    <a:pt x="42" y="114"/>
                  </a:lnTo>
                  <a:lnTo>
                    <a:pt x="36" y="114"/>
                  </a:lnTo>
                  <a:lnTo>
                    <a:pt x="30" y="120"/>
                  </a:lnTo>
                  <a:lnTo>
                    <a:pt x="24" y="126"/>
                  </a:lnTo>
                  <a:lnTo>
                    <a:pt x="18" y="132"/>
                  </a:lnTo>
                  <a:lnTo>
                    <a:pt x="18" y="126"/>
                  </a:lnTo>
                  <a:lnTo>
                    <a:pt x="18" y="120"/>
                  </a:lnTo>
                  <a:lnTo>
                    <a:pt x="18" y="108"/>
                  </a:lnTo>
                  <a:lnTo>
                    <a:pt x="18" y="102"/>
                  </a:lnTo>
                  <a:lnTo>
                    <a:pt x="12" y="96"/>
                  </a:lnTo>
                  <a:lnTo>
                    <a:pt x="6" y="90"/>
                  </a:lnTo>
                  <a:lnTo>
                    <a:pt x="6" y="84"/>
                  </a:lnTo>
                  <a:lnTo>
                    <a:pt x="0" y="84"/>
                  </a:lnTo>
                  <a:lnTo>
                    <a:pt x="6" y="72"/>
                  </a:lnTo>
                  <a:lnTo>
                    <a:pt x="12" y="66"/>
                  </a:lnTo>
                  <a:lnTo>
                    <a:pt x="12" y="54"/>
                  </a:lnTo>
                  <a:lnTo>
                    <a:pt x="6" y="48"/>
                  </a:lnTo>
                  <a:lnTo>
                    <a:pt x="12" y="48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36"/>
                  </a:lnTo>
                  <a:lnTo>
                    <a:pt x="30" y="36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36" y="24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16" name="Freeform 217"/>
            <p:cNvSpPr>
              <a:spLocks/>
            </p:cNvSpPr>
            <p:nvPr/>
          </p:nvSpPr>
          <p:spPr bwMode="auto">
            <a:xfrm>
              <a:off x="4660" y="1947"/>
              <a:ext cx="71" cy="96"/>
            </a:xfrm>
            <a:custGeom>
              <a:avLst/>
              <a:gdLst>
                <a:gd name="T0" fmla="*/ 53 w 71"/>
                <a:gd name="T1" fmla="*/ 90 h 96"/>
                <a:gd name="T2" fmla="*/ 53 w 71"/>
                <a:gd name="T3" fmla="*/ 96 h 96"/>
                <a:gd name="T4" fmla="*/ 53 w 71"/>
                <a:gd name="T5" fmla="*/ 90 h 96"/>
                <a:gd name="T6" fmla="*/ 47 w 71"/>
                <a:gd name="T7" fmla="*/ 78 h 96"/>
                <a:gd name="T8" fmla="*/ 41 w 71"/>
                <a:gd name="T9" fmla="*/ 72 h 96"/>
                <a:gd name="T10" fmla="*/ 36 w 71"/>
                <a:gd name="T11" fmla="*/ 72 h 96"/>
                <a:gd name="T12" fmla="*/ 30 w 71"/>
                <a:gd name="T13" fmla="*/ 66 h 96"/>
                <a:gd name="T14" fmla="*/ 24 w 71"/>
                <a:gd name="T15" fmla="*/ 66 h 96"/>
                <a:gd name="T16" fmla="*/ 18 w 71"/>
                <a:gd name="T17" fmla="*/ 66 h 96"/>
                <a:gd name="T18" fmla="*/ 18 w 71"/>
                <a:gd name="T19" fmla="*/ 66 h 96"/>
                <a:gd name="T20" fmla="*/ 18 w 71"/>
                <a:gd name="T21" fmla="*/ 60 h 96"/>
                <a:gd name="T22" fmla="*/ 30 w 71"/>
                <a:gd name="T23" fmla="*/ 66 h 96"/>
                <a:gd name="T24" fmla="*/ 36 w 71"/>
                <a:gd name="T25" fmla="*/ 66 h 96"/>
                <a:gd name="T26" fmla="*/ 41 w 71"/>
                <a:gd name="T27" fmla="*/ 66 h 96"/>
                <a:gd name="T28" fmla="*/ 41 w 71"/>
                <a:gd name="T29" fmla="*/ 60 h 96"/>
                <a:gd name="T30" fmla="*/ 36 w 71"/>
                <a:gd name="T31" fmla="*/ 54 h 96"/>
                <a:gd name="T32" fmla="*/ 30 w 71"/>
                <a:gd name="T33" fmla="*/ 48 h 96"/>
                <a:gd name="T34" fmla="*/ 18 w 71"/>
                <a:gd name="T35" fmla="*/ 42 h 96"/>
                <a:gd name="T36" fmla="*/ 12 w 71"/>
                <a:gd name="T37" fmla="*/ 36 h 96"/>
                <a:gd name="T38" fmla="*/ 6 w 71"/>
                <a:gd name="T39" fmla="*/ 36 h 96"/>
                <a:gd name="T40" fmla="*/ 0 w 71"/>
                <a:gd name="T41" fmla="*/ 30 h 96"/>
                <a:gd name="T42" fmla="*/ 0 w 71"/>
                <a:gd name="T43" fmla="*/ 30 h 96"/>
                <a:gd name="T44" fmla="*/ 6 w 71"/>
                <a:gd name="T45" fmla="*/ 30 h 96"/>
                <a:gd name="T46" fmla="*/ 12 w 71"/>
                <a:gd name="T47" fmla="*/ 36 h 96"/>
                <a:gd name="T48" fmla="*/ 24 w 71"/>
                <a:gd name="T49" fmla="*/ 42 h 96"/>
                <a:gd name="T50" fmla="*/ 30 w 71"/>
                <a:gd name="T51" fmla="*/ 42 h 96"/>
                <a:gd name="T52" fmla="*/ 36 w 71"/>
                <a:gd name="T53" fmla="*/ 42 h 96"/>
                <a:gd name="T54" fmla="*/ 30 w 71"/>
                <a:gd name="T55" fmla="*/ 24 h 96"/>
                <a:gd name="T56" fmla="*/ 24 w 71"/>
                <a:gd name="T57" fmla="*/ 12 h 96"/>
                <a:gd name="T58" fmla="*/ 18 w 71"/>
                <a:gd name="T59" fmla="*/ 6 h 96"/>
                <a:gd name="T60" fmla="*/ 12 w 71"/>
                <a:gd name="T61" fmla="*/ 0 h 96"/>
                <a:gd name="T62" fmla="*/ 18 w 71"/>
                <a:gd name="T63" fmla="*/ 0 h 96"/>
                <a:gd name="T64" fmla="*/ 24 w 71"/>
                <a:gd name="T65" fmla="*/ 6 h 96"/>
                <a:gd name="T66" fmla="*/ 30 w 71"/>
                <a:gd name="T67" fmla="*/ 12 h 96"/>
                <a:gd name="T68" fmla="*/ 36 w 71"/>
                <a:gd name="T69" fmla="*/ 24 h 96"/>
                <a:gd name="T70" fmla="*/ 41 w 71"/>
                <a:gd name="T71" fmla="*/ 36 h 96"/>
                <a:gd name="T72" fmla="*/ 47 w 71"/>
                <a:gd name="T73" fmla="*/ 36 h 96"/>
                <a:gd name="T74" fmla="*/ 53 w 71"/>
                <a:gd name="T75" fmla="*/ 18 h 96"/>
                <a:gd name="T76" fmla="*/ 53 w 71"/>
                <a:gd name="T77" fmla="*/ 6 h 96"/>
                <a:gd name="T78" fmla="*/ 53 w 71"/>
                <a:gd name="T79" fmla="*/ 12 h 96"/>
                <a:gd name="T80" fmla="*/ 53 w 71"/>
                <a:gd name="T81" fmla="*/ 18 h 96"/>
                <a:gd name="T82" fmla="*/ 47 w 71"/>
                <a:gd name="T83" fmla="*/ 36 h 96"/>
                <a:gd name="T84" fmla="*/ 47 w 71"/>
                <a:gd name="T85" fmla="*/ 54 h 96"/>
                <a:gd name="T86" fmla="*/ 47 w 71"/>
                <a:gd name="T87" fmla="*/ 60 h 96"/>
                <a:gd name="T88" fmla="*/ 53 w 71"/>
                <a:gd name="T89" fmla="*/ 66 h 96"/>
                <a:gd name="T90" fmla="*/ 59 w 71"/>
                <a:gd name="T91" fmla="*/ 60 h 96"/>
                <a:gd name="T92" fmla="*/ 59 w 71"/>
                <a:gd name="T93" fmla="*/ 60 h 96"/>
                <a:gd name="T94" fmla="*/ 65 w 71"/>
                <a:gd name="T95" fmla="*/ 54 h 96"/>
                <a:gd name="T96" fmla="*/ 65 w 71"/>
                <a:gd name="T97" fmla="*/ 48 h 96"/>
                <a:gd name="T98" fmla="*/ 71 w 71"/>
                <a:gd name="T99" fmla="*/ 48 h 96"/>
                <a:gd name="T100" fmla="*/ 71 w 71"/>
                <a:gd name="T101" fmla="*/ 54 h 96"/>
                <a:gd name="T102" fmla="*/ 65 w 71"/>
                <a:gd name="T103" fmla="*/ 60 h 96"/>
                <a:gd name="T104" fmla="*/ 59 w 71"/>
                <a:gd name="T105" fmla="*/ 66 h 96"/>
                <a:gd name="T106" fmla="*/ 53 w 71"/>
                <a:gd name="T107" fmla="*/ 72 h 96"/>
                <a:gd name="T108" fmla="*/ 53 w 71"/>
                <a:gd name="T109" fmla="*/ 78 h 96"/>
                <a:gd name="T110" fmla="*/ 53 w 71"/>
                <a:gd name="T111" fmla="*/ 84 h 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1"/>
                <a:gd name="T169" fmla="*/ 0 h 96"/>
                <a:gd name="T170" fmla="*/ 71 w 71"/>
                <a:gd name="T171" fmla="*/ 96 h 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1" h="96">
                  <a:moveTo>
                    <a:pt x="59" y="84"/>
                  </a:moveTo>
                  <a:lnTo>
                    <a:pt x="53" y="90"/>
                  </a:lnTo>
                  <a:lnTo>
                    <a:pt x="53" y="96"/>
                  </a:lnTo>
                  <a:lnTo>
                    <a:pt x="53" y="90"/>
                  </a:lnTo>
                  <a:lnTo>
                    <a:pt x="47" y="84"/>
                  </a:lnTo>
                  <a:lnTo>
                    <a:pt x="47" y="78"/>
                  </a:lnTo>
                  <a:lnTo>
                    <a:pt x="47" y="72"/>
                  </a:lnTo>
                  <a:lnTo>
                    <a:pt x="41" y="72"/>
                  </a:lnTo>
                  <a:lnTo>
                    <a:pt x="36" y="72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18" y="66"/>
                  </a:lnTo>
                  <a:lnTo>
                    <a:pt x="18" y="60"/>
                  </a:lnTo>
                  <a:lnTo>
                    <a:pt x="24" y="66"/>
                  </a:lnTo>
                  <a:lnTo>
                    <a:pt x="30" y="66"/>
                  </a:lnTo>
                  <a:lnTo>
                    <a:pt x="36" y="66"/>
                  </a:lnTo>
                  <a:lnTo>
                    <a:pt x="41" y="66"/>
                  </a:lnTo>
                  <a:lnTo>
                    <a:pt x="41" y="60"/>
                  </a:lnTo>
                  <a:lnTo>
                    <a:pt x="41" y="54"/>
                  </a:lnTo>
                  <a:lnTo>
                    <a:pt x="36" y="54"/>
                  </a:lnTo>
                  <a:lnTo>
                    <a:pt x="36" y="48"/>
                  </a:lnTo>
                  <a:lnTo>
                    <a:pt x="30" y="48"/>
                  </a:lnTo>
                  <a:lnTo>
                    <a:pt x="24" y="48"/>
                  </a:lnTo>
                  <a:lnTo>
                    <a:pt x="18" y="42"/>
                  </a:lnTo>
                  <a:lnTo>
                    <a:pt x="12" y="36"/>
                  </a:lnTo>
                  <a:lnTo>
                    <a:pt x="6" y="36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4" y="42"/>
                  </a:lnTo>
                  <a:lnTo>
                    <a:pt x="30" y="42"/>
                  </a:lnTo>
                  <a:lnTo>
                    <a:pt x="36" y="42"/>
                  </a:lnTo>
                  <a:lnTo>
                    <a:pt x="36" y="36"/>
                  </a:lnTo>
                  <a:lnTo>
                    <a:pt x="30" y="24"/>
                  </a:lnTo>
                  <a:lnTo>
                    <a:pt x="30" y="18"/>
                  </a:lnTo>
                  <a:lnTo>
                    <a:pt x="24" y="12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36" y="24"/>
                  </a:lnTo>
                  <a:lnTo>
                    <a:pt x="36" y="30"/>
                  </a:lnTo>
                  <a:lnTo>
                    <a:pt x="41" y="36"/>
                  </a:lnTo>
                  <a:lnTo>
                    <a:pt x="41" y="42"/>
                  </a:lnTo>
                  <a:lnTo>
                    <a:pt x="47" y="36"/>
                  </a:lnTo>
                  <a:lnTo>
                    <a:pt x="47" y="24"/>
                  </a:lnTo>
                  <a:lnTo>
                    <a:pt x="53" y="18"/>
                  </a:lnTo>
                  <a:lnTo>
                    <a:pt x="53" y="12"/>
                  </a:lnTo>
                  <a:lnTo>
                    <a:pt x="53" y="6"/>
                  </a:lnTo>
                  <a:lnTo>
                    <a:pt x="53" y="12"/>
                  </a:lnTo>
                  <a:lnTo>
                    <a:pt x="53" y="18"/>
                  </a:lnTo>
                  <a:lnTo>
                    <a:pt x="53" y="30"/>
                  </a:lnTo>
                  <a:lnTo>
                    <a:pt x="47" y="36"/>
                  </a:lnTo>
                  <a:lnTo>
                    <a:pt x="41" y="48"/>
                  </a:lnTo>
                  <a:lnTo>
                    <a:pt x="47" y="54"/>
                  </a:lnTo>
                  <a:lnTo>
                    <a:pt x="47" y="60"/>
                  </a:lnTo>
                  <a:lnTo>
                    <a:pt x="47" y="66"/>
                  </a:lnTo>
                  <a:lnTo>
                    <a:pt x="53" y="66"/>
                  </a:lnTo>
                  <a:lnTo>
                    <a:pt x="59" y="60"/>
                  </a:lnTo>
                  <a:lnTo>
                    <a:pt x="65" y="54"/>
                  </a:lnTo>
                  <a:lnTo>
                    <a:pt x="65" y="48"/>
                  </a:lnTo>
                  <a:lnTo>
                    <a:pt x="71" y="48"/>
                  </a:lnTo>
                  <a:lnTo>
                    <a:pt x="71" y="54"/>
                  </a:lnTo>
                  <a:lnTo>
                    <a:pt x="65" y="60"/>
                  </a:lnTo>
                  <a:lnTo>
                    <a:pt x="65" y="66"/>
                  </a:lnTo>
                  <a:lnTo>
                    <a:pt x="59" y="66"/>
                  </a:lnTo>
                  <a:lnTo>
                    <a:pt x="59" y="72"/>
                  </a:lnTo>
                  <a:lnTo>
                    <a:pt x="53" y="72"/>
                  </a:lnTo>
                  <a:lnTo>
                    <a:pt x="53" y="78"/>
                  </a:lnTo>
                  <a:lnTo>
                    <a:pt x="53" y="84"/>
                  </a:lnTo>
                  <a:lnTo>
                    <a:pt x="59" y="84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17" name="Freeform 218"/>
            <p:cNvSpPr>
              <a:spLocks/>
            </p:cNvSpPr>
            <p:nvPr/>
          </p:nvSpPr>
          <p:spPr bwMode="auto">
            <a:xfrm>
              <a:off x="4576" y="2192"/>
              <a:ext cx="66" cy="90"/>
            </a:xfrm>
            <a:custGeom>
              <a:avLst/>
              <a:gdLst>
                <a:gd name="T0" fmla="*/ 66 w 66"/>
                <a:gd name="T1" fmla="*/ 0 h 90"/>
                <a:gd name="T2" fmla="*/ 54 w 66"/>
                <a:gd name="T3" fmla="*/ 0 h 90"/>
                <a:gd name="T4" fmla="*/ 54 w 66"/>
                <a:gd name="T5" fmla="*/ 6 h 90"/>
                <a:gd name="T6" fmla="*/ 48 w 66"/>
                <a:gd name="T7" fmla="*/ 12 h 90"/>
                <a:gd name="T8" fmla="*/ 42 w 66"/>
                <a:gd name="T9" fmla="*/ 18 h 90"/>
                <a:gd name="T10" fmla="*/ 30 w 66"/>
                <a:gd name="T11" fmla="*/ 18 h 90"/>
                <a:gd name="T12" fmla="*/ 18 w 66"/>
                <a:gd name="T13" fmla="*/ 24 h 90"/>
                <a:gd name="T14" fmla="*/ 12 w 66"/>
                <a:gd name="T15" fmla="*/ 24 h 90"/>
                <a:gd name="T16" fmla="*/ 6 w 66"/>
                <a:gd name="T17" fmla="*/ 30 h 90"/>
                <a:gd name="T18" fmla="*/ 6 w 66"/>
                <a:gd name="T19" fmla="*/ 30 h 90"/>
                <a:gd name="T20" fmla="*/ 12 w 66"/>
                <a:gd name="T21" fmla="*/ 24 h 90"/>
                <a:gd name="T22" fmla="*/ 18 w 66"/>
                <a:gd name="T23" fmla="*/ 24 h 90"/>
                <a:gd name="T24" fmla="*/ 30 w 66"/>
                <a:gd name="T25" fmla="*/ 24 h 90"/>
                <a:gd name="T26" fmla="*/ 36 w 66"/>
                <a:gd name="T27" fmla="*/ 24 h 90"/>
                <a:gd name="T28" fmla="*/ 36 w 66"/>
                <a:gd name="T29" fmla="*/ 30 h 90"/>
                <a:gd name="T30" fmla="*/ 30 w 66"/>
                <a:gd name="T31" fmla="*/ 42 h 90"/>
                <a:gd name="T32" fmla="*/ 24 w 66"/>
                <a:gd name="T33" fmla="*/ 48 h 90"/>
                <a:gd name="T34" fmla="*/ 18 w 66"/>
                <a:gd name="T35" fmla="*/ 48 h 90"/>
                <a:gd name="T36" fmla="*/ 12 w 66"/>
                <a:gd name="T37" fmla="*/ 48 h 90"/>
                <a:gd name="T38" fmla="*/ 0 w 66"/>
                <a:gd name="T39" fmla="*/ 54 h 90"/>
                <a:gd name="T40" fmla="*/ 0 w 66"/>
                <a:gd name="T41" fmla="*/ 54 h 90"/>
                <a:gd name="T42" fmla="*/ 0 w 66"/>
                <a:gd name="T43" fmla="*/ 54 h 90"/>
                <a:gd name="T44" fmla="*/ 6 w 66"/>
                <a:gd name="T45" fmla="*/ 54 h 90"/>
                <a:gd name="T46" fmla="*/ 12 w 66"/>
                <a:gd name="T47" fmla="*/ 54 h 90"/>
                <a:gd name="T48" fmla="*/ 18 w 66"/>
                <a:gd name="T49" fmla="*/ 54 h 90"/>
                <a:gd name="T50" fmla="*/ 24 w 66"/>
                <a:gd name="T51" fmla="*/ 54 h 90"/>
                <a:gd name="T52" fmla="*/ 24 w 66"/>
                <a:gd name="T53" fmla="*/ 54 h 90"/>
                <a:gd name="T54" fmla="*/ 12 w 66"/>
                <a:gd name="T55" fmla="*/ 72 h 90"/>
                <a:gd name="T56" fmla="*/ 12 w 66"/>
                <a:gd name="T57" fmla="*/ 84 h 90"/>
                <a:gd name="T58" fmla="*/ 18 w 66"/>
                <a:gd name="T59" fmla="*/ 78 h 90"/>
                <a:gd name="T60" fmla="*/ 24 w 66"/>
                <a:gd name="T61" fmla="*/ 66 h 90"/>
                <a:gd name="T62" fmla="*/ 30 w 66"/>
                <a:gd name="T63" fmla="*/ 54 h 90"/>
                <a:gd name="T64" fmla="*/ 36 w 66"/>
                <a:gd name="T65" fmla="*/ 60 h 90"/>
                <a:gd name="T66" fmla="*/ 42 w 66"/>
                <a:gd name="T67" fmla="*/ 78 h 90"/>
                <a:gd name="T68" fmla="*/ 48 w 66"/>
                <a:gd name="T69" fmla="*/ 84 h 90"/>
                <a:gd name="T70" fmla="*/ 48 w 66"/>
                <a:gd name="T71" fmla="*/ 84 h 90"/>
                <a:gd name="T72" fmla="*/ 42 w 66"/>
                <a:gd name="T73" fmla="*/ 72 h 90"/>
                <a:gd name="T74" fmla="*/ 36 w 66"/>
                <a:gd name="T75" fmla="*/ 54 h 90"/>
                <a:gd name="T76" fmla="*/ 42 w 66"/>
                <a:gd name="T77" fmla="*/ 42 h 90"/>
                <a:gd name="T78" fmla="*/ 48 w 66"/>
                <a:gd name="T79" fmla="*/ 30 h 90"/>
                <a:gd name="T80" fmla="*/ 54 w 66"/>
                <a:gd name="T81" fmla="*/ 30 h 90"/>
                <a:gd name="T82" fmla="*/ 60 w 66"/>
                <a:gd name="T83" fmla="*/ 42 h 90"/>
                <a:gd name="T84" fmla="*/ 66 w 66"/>
                <a:gd name="T85" fmla="*/ 60 h 90"/>
                <a:gd name="T86" fmla="*/ 66 w 66"/>
                <a:gd name="T87" fmla="*/ 54 h 90"/>
                <a:gd name="T88" fmla="*/ 66 w 66"/>
                <a:gd name="T89" fmla="*/ 42 h 90"/>
                <a:gd name="T90" fmla="*/ 60 w 66"/>
                <a:gd name="T91" fmla="*/ 24 h 90"/>
                <a:gd name="T92" fmla="*/ 60 w 66"/>
                <a:gd name="T93" fmla="*/ 18 h 90"/>
                <a:gd name="T94" fmla="*/ 66 w 66"/>
                <a:gd name="T95" fmla="*/ 6 h 90"/>
                <a:gd name="T96" fmla="*/ 66 w 66"/>
                <a:gd name="T97" fmla="*/ 0 h 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"/>
                <a:gd name="T148" fmla="*/ 0 h 90"/>
                <a:gd name="T149" fmla="*/ 66 w 66"/>
                <a:gd name="T150" fmla="*/ 90 h 9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" h="90">
                  <a:moveTo>
                    <a:pt x="66" y="0"/>
                  </a:moveTo>
                  <a:lnTo>
                    <a:pt x="66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54" y="6"/>
                  </a:lnTo>
                  <a:lnTo>
                    <a:pt x="48" y="12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8" y="24"/>
                  </a:lnTo>
                  <a:lnTo>
                    <a:pt x="12" y="24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6" y="24"/>
                  </a:lnTo>
                  <a:lnTo>
                    <a:pt x="42" y="24"/>
                  </a:lnTo>
                  <a:lnTo>
                    <a:pt x="36" y="30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24" y="48"/>
                  </a:lnTo>
                  <a:lnTo>
                    <a:pt x="18" y="48"/>
                  </a:lnTo>
                  <a:lnTo>
                    <a:pt x="12" y="48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6" y="54"/>
                  </a:lnTo>
                  <a:lnTo>
                    <a:pt x="12" y="54"/>
                  </a:lnTo>
                  <a:lnTo>
                    <a:pt x="18" y="54"/>
                  </a:lnTo>
                  <a:lnTo>
                    <a:pt x="24" y="54"/>
                  </a:lnTo>
                  <a:lnTo>
                    <a:pt x="30" y="48"/>
                  </a:lnTo>
                  <a:lnTo>
                    <a:pt x="24" y="54"/>
                  </a:lnTo>
                  <a:lnTo>
                    <a:pt x="18" y="60"/>
                  </a:lnTo>
                  <a:lnTo>
                    <a:pt x="12" y="72"/>
                  </a:lnTo>
                  <a:lnTo>
                    <a:pt x="12" y="90"/>
                  </a:lnTo>
                  <a:lnTo>
                    <a:pt x="12" y="84"/>
                  </a:lnTo>
                  <a:lnTo>
                    <a:pt x="18" y="84"/>
                  </a:lnTo>
                  <a:lnTo>
                    <a:pt x="18" y="78"/>
                  </a:lnTo>
                  <a:lnTo>
                    <a:pt x="24" y="72"/>
                  </a:lnTo>
                  <a:lnTo>
                    <a:pt x="24" y="66"/>
                  </a:lnTo>
                  <a:lnTo>
                    <a:pt x="30" y="60"/>
                  </a:lnTo>
                  <a:lnTo>
                    <a:pt x="30" y="54"/>
                  </a:lnTo>
                  <a:lnTo>
                    <a:pt x="36" y="60"/>
                  </a:lnTo>
                  <a:lnTo>
                    <a:pt x="36" y="66"/>
                  </a:lnTo>
                  <a:lnTo>
                    <a:pt x="42" y="78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42" y="78"/>
                  </a:lnTo>
                  <a:lnTo>
                    <a:pt x="42" y="72"/>
                  </a:lnTo>
                  <a:lnTo>
                    <a:pt x="42" y="60"/>
                  </a:lnTo>
                  <a:lnTo>
                    <a:pt x="36" y="54"/>
                  </a:lnTo>
                  <a:lnTo>
                    <a:pt x="36" y="48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36"/>
                  </a:lnTo>
                  <a:lnTo>
                    <a:pt x="60" y="42"/>
                  </a:lnTo>
                  <a:lnTo>
                    <a:pt x="66" y="54"/>
                  </a:lnTo>
                  <a:lnTo>
                    <a:pt x="66" y="60"/>
                  </a:lnTo>
                  <a:lnTo>
                    <a:pt x="66" y="54"/>
                  </a:lnTo>
                  <a:lnTo>
                    <a:pt x="66" y="42"/>
                  </a:lnTo>
                  <a:lnTo>
                    <a:pt x="60" y="30"/>
                  </a:lnTo>
                  <a:lnTo>
                    <a:pt x="60" y="24"/>
                  </a:lnTo>
                  <a:lnTo>
                    <a:pt x="54" y="18"/>
                  </a:lnTo>
                  <a:lnTo>
                    <a:pt x="60" y="18"/>
                  </a:lnTo>
                  <a:lnTo>
                    <a:pt x="60" y="12"/>
                  </a:lnTo>
                  <a:lnTo>
                    <a:pt x="66" y="6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18" name="Freeform 219"/>
            <p:cNvSpPr>
              <a:spLocks/>
            </p:cNvSpPr>
            <p:nvPr/>
          </p:nvSpPr>
          <p:spPr bwMode="auto">
            <a:xfrm>
              <a:off x="4684" y="2073"/>
              <a:ext cx="95" cy="72"/>
            </a:xfrm>
            <a:custGeom>
              <a:avLst/>
              <a:gdLst>
                <a:gd name="T0" fmla="*/ 59 w 95"/>
                <a:gd name="T1" fmla="*/ 0 h 72"/>
                <a:gd name="T2" fmla="*/ 65 w 95"/>
                <a:gd name="T3" fmla="*/ 0 h 72"/>
                <a:gd name="T4" fmla="*/ 77 w 95"/>
                <a:gd name="T5" fmla="*/ 6 h 72"/>
                <a:gd name="T6" fmla="*/ 77 w 95"/>
                <a:gd name="T7" fmla="*/ 12 h 72"/>
                <a:gd name="T8" fmla="*/ 77 w 95"/>
                <a:gd name="T9" fmla="*/ 24 h 72"/>
                <a:gd name="T10" fmla="*/ 59 w 95"/>
                <a:gd name="T11" fmla="*/ 24 h 72"/>
                <a:gd name="T12" fmla="*/ 53 w 95"/>
                <a:gd name="T13" fmla="*/ 30 h 72"/>
                <a:gd name="T14" fmla="*/ 53 w 95"/>
                <a:gd name="T15" fmla="*/ 30 h 72"/>
                <a:gd name="T16" fmla="*/ 59 w 95"/>
                <a:gd name="T17" fmla="*/ 30 h 72"/>
                <a:gd name="T18" fmla="*/ 65 w 95"/>
                <a:gd name="T19" fmla="*/ 30 h 72"/>
                <a:gd name="T20" fmla="*/ 71 w 95"/>
                <a:gd name="T21" fmla="*/ 30 h 72"/>
                <a:gd name="T22" fmla="*/ 77 w 95"/>
                <a:gd name="T23" fmla="*/ 36 h 72"/>
                <a:gd name="T24" fmla="*/ 77 w 95"/>
                <a:gd name="T25" fmla="*/ 42 h 72"/>
                <a:gd name="T26" fmla="*/ 71 w 95"/>
                <a:gd name="T27" fmla="*/ 48 h 72"/>
                <a:gd name="T28" fmla="*/ 77 w 95"/>
                <a:gd name="T29" fmla="*/ 48 h 72"/>
                <a:gd name="T30" fmla="*/ 83 w 95"/>
                <a:gd name="T31" fmla="*/ 48 h 72"/>
                <a:gd name="T32" fmla="*/ 89 w 95"/>
                <a:gd name="T33" fmla="*/ 48 h 72"/>
                <a:gd name="T34" fmla="*/ 95 w 95"/>
                <a:gd name="T35" fmla="*/ 48 h 72"/>
                <a:gd name="T36" fmla="*/ 95 w 95"/>
                <a:gd name="T37" fmla="*/ 66 h 72"/>
                <a:gd name="T38" fmla="*/ 89 w 95"/>
                <a:gd name="T39" fmla="*/ 72 h 72"/>
                <a:gd name="T40" fmla="*/ 83 w 95"/>
                <a:gd name="T41" fmla="*/ 72 h 72"/>
                <a:gd name="T42" fmla="*/ 77 w 95"/>
                <a:gd name="T43" fmla="*/ 72 h 72"/>
                <a:gd name="T44" fmla="*/ 71 w 95"/>
                <a:gd name="T45" fmla="*/ 60 h 72"/>
                <a:gd name="T46" fmla="*/ 65 w 95"/>
                <a:gd name="T47" fmla="*/ 48 h 72"/>
                <a:gd name="T48" fmla="*/ 53 w 95"/>
                <a:gd name="T49" fmla="*/ 42 h 72"/>
                <a:gd name="T50" fmla="*/ 53 w 95"/>
                <a:gd name="T51" fmla="*/ 48 h 72"/>
                <a:gd name="T52" fmla="*/ 53 w 95"/>
                <a:gd name="T53" fmla="*/ 60 h 72"/>
                <a:gd name="T54" fmla="*/ 47 w 95"/>
                <a:gd name="T55" fmla="*/ 66 h 72"/>
                <a:gd name="T56" fmla="*/ 35 w 95"/>
                <a:gd name="T57" fmla="*/ 72 h 72"/>
                <a:gd name="T58" fmla="*/ 29 w 95"/>
                <a:gd name="T59" fmla="*/ 66 h 72"/>
                <a:gd name="T60" fmla="*/ 23 w 95"/>
                <a:gd name="T61" fmla="*/ 54 h 72"/>
                <a:gd name="T62" fmla="*/ 29 w 95"/>
                <a:gd name="T63" fmla="*/ 48 h 72"/>
                <a:gd name="T64" fmla="*/ 29 w 95"/>
                <a:gd name="T65" fmla="*/ 42 h 72"/>
                <a:gd name="T66" fmla="*/ 17 w 95"/>
                <a:gd name="T67" fmla="*/ 36 h 72"/>
                <a:gd name="T68" fmla="*/ 12 w 95"/>
                <a:gd name="T69" fmla="*/ 42 h 72"/>
                <a:gd name="T70" fmla="*/ 0 w 95"/>
                <a:gd name="T71" fmla="*/ 36 h 72"/>
                <a:gd name="T72" fmla="*/ 0 w 95"/>
                <a:gd name="T73" fmla="*/ 30 h 72"/>
                <a:gd name="T74" fmla="*/ 6 w 95"/>
                <a:gd name="T75" fmla="*/ 18 h 72"/>
                <a:gd name="T76" fmla="*/ 6 w 95"/>
                <a:gd name="T77" fmla="*/ 18 h 72"/>
                <a:gd name="T78" fmla="*/ 12 w 95"/>
                <a:gd name="T79" fmla="*/ 12 h 72"/>
                <a:gd name="T80" fmla="*/ 17 w 95"/>
                <a:gd name="T81" fmla="*/ 12 h 72"/>
                <a:gd name="T82" fmla="*/ 23 w 95"/>
                <a:gd name="T83" fmla="*/ 0 h 72"/>
                <a:gd name="T84" fmla="*/ 29 w 95"/>
                <a:gd name="T85" fmla="*/ 0 h 72"/>
                <a:gd name="T86" fmla="*/ 41 w 95"/>
                <a:gd name="T87" fmla="*/ 6 h 72"/>
                <a:gd name="T88" fmla="*/ 41 w 95"/>
                <a:gd name="T89" fmla="*/ 18 h 72"/>
                <a:gd name="T90" fmla="*/ 47 w 95"/>
                <a:gd name="T91" fmla="*/ 24 h 72"/>
                <a:gd name="T92" fmla="*/ 47 w 95"/>
                <a:gd name="T93" fmla="*/ 30 h 72"/>
                <a:gd name="T94" fmla="*/ 53 w 95"/>
                <a:gd name="T95" fmla="*/ 24 h 72"/>
                <a:gd name="T96" fmla="*/ 53 w 95"/>
                <a:gd name="T97" fmla="*/ 18 h 72"/>
                <a:gd name="T98" fmla="*/ 53 w 95"/>
                <a:gd name="T99" fmla="*/ 6 h 7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5"/>
                <a:gd name="T151" fmla="*/ 0 h 72"/>
                <a:gd name="T152" fmla="*/ 95 w 95"/>
                <a:gd name="T153" fmla="*/ 72 h 7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5" h="72">
                  <a:moveTo>
                    <a:pt x="53" y="6"/>
                  </a:moveTo>
                  <a:lnTo>
                    <a:pt x="53" y="6"/>
                  </a:lnTo>
                  <a:lnTo>
                    <a:pt x="59" y="0"/>
                  </a:lnTo>
                  <a:lnTo>
                    <a:pt x="65" y="0"/>
                  </a:lnTo>
                  <a:lnTo>
                    <a:pt x="71" y="0"/>
                  </a:lnTo>
                  <a:lnTo>
                    <a:pt x="71" y="6"/>
                  </a:lnTo>
                  <a:lnTo>
                    <a:pt x="77" y="6"/>
                  </a:lnTo>
                  <a:lnTo>
                    <a:pt x="77" y="12"/>
                  </a:lnTo>
                  <a:lnTo>
                    <a:pt x="77" y="18"/>
                  </a:lnTo>
                  <a:lnTo>
                    <a:pt x="77" y="24"/>
                  </a:lnTo>
                  <a:lnTo>
                    <a:pt x="71" y="24"/>
                  </a:lnTo>
                  <a:lnTo>
                    <a:pt x="59" y="24"/>
                  </a:lnTo>
                  <a:lnTo>
                    <a:pt x="59" y="30"/>
                  </a:lnTo>
                  <a:lnTo>
                    <a:pt x="53" y="30"/>
                  </a:lnTo>
                  <a:lnTo>
                    <a:pt x="53" y="36"/>
                  </a:lnTo>
                  <a:lnTo>
                    <a:pt x="59" y="30"/>
                  </a:lnTo>
                  <a:lnTo>
                    <a:pt x="65" y="30"/>
                  </a:lnTo>
                  <a:lnTo>
                    <a:pt x="71" y="30"/>
                  </a:lnTo>
                  <a:lnTo>
                    <a:pt x="71" y="36"/>
                  </a:lnTo>
                  <a:lnTo>
                    <a:pt x="77" y="36"/>
                  </a:lnTo>
                  <a:lnTo>
                    <a:pt x="77" y="42"/>
                  </a:lnTo>
                  <a:lnTo>
                    <a:pt x="71" y="42"/>
                  </a:lnTo>
                  <a:lnTo>
                    <a:pt x="71" y="48"/>
                  </a:lnTo>
                  <a:lnTo>
                    <a:pt x="77" y="48"/>
                  </a:lnTo>
                  <a:lnTo>
                    <a:pt x="83" y="48"/>
                  </a:lnTo>
                  <a:lnTo>
                    <a:pt x="89" y="48"/>
                  </a:lnTo>
                  <a:lnTo>
                    <a:pt x="95" y="48"/>
                  </a:lnTo>
                  <a:lnTo>
                    <a:pt x="95" y="54"/>
                  </a:lnTo>
                  <a:lnTo>
                    <a:pt x="95" y="60"/>
                  </a:lnTo>
                  <a:lnTo>
                    <a:pt x="95" y="66"/>
                  </a:lnTo>
                  <a:lnTo>
                    <a:pt x="95" y="72"/>
                  </a:lnTo>
                  <a:lnTo>
                    <a:pt x="89" y="72"/>
                  </a:lnTo>
                  <a:lnTo>
                    <a:pt x="83" y="72"/>
                  </a:lnTo>
                  <a:lnTo>
                    <a:pt x="77" y="72"/>
                  </a:lnTo>
                  <a:lnTo>
                    <a:pt x="71" y="66"/>
                  </a:lnTo>
                  <a:lnTo>
                    <a:pt x="71" y="60"/>
                  </a:lnTo>
                  <a:lnTo>
                    <a:pt x="71" y="54"/>
                  </a:lnTo>
                  <a:lnTo>
                    <a:pt x="65" y="48"/>
                  </a:lnTo>
                  <a:lnTo>
                    <a:pt x="59" y="48"/>
                  </a:lnTo>
                  <a:lnTo>
                    <a:pt x="53" y="48"/>
                  </a:lnTo>
                  <a:lnTo>
                    <a:pt x="53" y="42"/>
                  </a:lnTo>
                  <a:lnTo>
                    <a:pt x="53" y="48"/>
                  </a:lnTo>
                  <a:lnTo>
                    <a:pt x="53" y="54"/>
                  </a:lnTo>
                  <a:lnTo>
                    <a:pt x="53" y="60"/>
                  </a:lnTo>
                  <a:lnTo>
                    <a:pt x="53" y="66"/>
                  </a:lnTo>
                  <a:lnTo>
                    <a:pt x="47" y="66"/>
                  </a:lnTo>
                  <a:lnTo>
                    <a:pt x="41" y="72"/>
                  </a:lnTo>
                  <a:lnTo>
                    <a:pt x="35" y="72"/>
                  </a:lnTo>
                  <a:lnTo>
                    <a:pt x="29" y="66"/>
                  </a:lnTo>
                  <a:lnTo>
                    <a:pt x="23" y="60"/>
                  </a:lnTo>
                  <a:lnTo>
                    <a:pt x="23" y="54"/>
                  </a:lnTo>
                  <a:lnTo>
                    <a:pt x="23" y="48"/>
                  </a:lnTo>
                  <a:lnTo>
                    <a:pt x="29" y="48"/>
                  </a:lnTo>
                  <a:lnTo>
                    <a:pt x="29" y="42"/>
                  </a:lnTo>
                  <a:lnTo>
                    <a:pt x="23" y="42"/>
                  </a:lnTo>
                  <a:lnTo>
                    <a:pt x="23" y="36"/>
                  </a:lnTo>
                  <a:lnTo>
                    <a:pt x="17" y="36"/>
                  </a:lnTo>
                  <a:lnTo>
                    <a:pt x="17" y="42"/>
                  </a:lnTo>
                  <a:lnTo>
                    <a:pt x="12" y="42"/>
                  </a:lnTo>
                  <a:lnTo>
                    <a:pt x="6" y="42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7" y="12"/>
                  </a:lnTo>
                  <a:lnTo>
                    <a:pt x="17" y="6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41" y="6"/>
                  </a:lnTo>
                  <a:lnTo>
                    <a:pt x="41" y="12"/>
                  </a:lnTo>
                  <a:lnTo>
                    <a:pt x="35" y="18"/>
                  </a:lnTo>
                  <a:lnTo>
                    <a:pt x="41" y="18"/>
                  </a:lnTo>
                  <a:lnTo>
                    <a:pt x="47" y="18"/>
                  </a:lnTo>
                  <a:lnTo>
                    <a:pt x="47" y="24"/>
                  </a:lnTo>
                  <a:lnTo>
                    <a:pt x="47" y="30"/>
                  </a:lnTo>
                  <a:lnTo>
                    <a:pt x="47" y="24"/>
                  </a:lnTo>
                  <a:lnTo>
                    <a:pt x="53" y="24"/>
                  </a:lnTo>
                  <a:lnTo>
                    <a:pt x="53" y="18"/>
                  </a:lnTo>
                  <a:lnTo>
                    <a:pt x="53" y="12"/>
                  </a:lnTo>
                  <a:lnTo>
                    <a:pt x="53" y="6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19" name="Freeform 220"/>
            <p:cNvSpPr>
              <a:spLocks/>
            </p:cNvSpPr>
            <p:nvPr/>
          </p:nvSpPr>
          <p:spPr bwMode="auto">
            <a:xfrm>
              <a:off x="4600" y="2001"/>
              <a:ext cx="96" cy="90"/>
            </a:xfrm>
            <a:custGeom>
              <a:avLst/>
              <a:gdLst>
                <a:gd name="T0" fmla="*/ 90 w 96"/>
                <a:gd name="T1" fmla="*/ 90 h 90"/>
                <a:gd name="T2" fmla="*/ 84 w 96"/>
                <a:gd name="T3" fmla="*/ 84 h 90"/>
                <a:gd name="T4" fmla="*/ 78 w 96"/>
                <a:gd name="T5" fmla="*/ 84 h 90"/>
                <a:gd name="T6" fmla="*/ 66 w 96"/>
                <a:gd name="T7" fmla="*/ 84 h 90"/>
                <a:gd name="T8" fmla="*/ 54 w 96"/>
                <a:gd name="T9" fmla="*/ 84 h 90"/>
                <a:gd name="T10" fmla="*/ 48 w 96"/>
                <a:gd name="T11" fmla="*/ 84 h 90"/>
                <a:gd name="T12" fmla="*/ 54 w 96"/>
                <a:gd name="T13" fmla="*/ 78 h 90"/>
                <a:gd name="T14" fmla="*/ 60 w 96"/>
                <a:gd name="T15" fmla="*/ 78 h 90"/>
                <a:gd name="T16" fmla="*/ 72 w 96"/>
                <a:gd name="T17" fmla="*/ 78 h 90"/>
                <a:gd name="T18" fmla="*/ 72 w 96"/>
                <a:gd name="T19" fmla="*/ 72 h 90"/>
                <a:gd name="T20" fmla="*/ 60 w 96"/>
                <a:gd name="T21" fmla="*/ 60 h 90"/>
                <a:gd name="T22" fmla="*/ 48 w 96"/>
                <a:gd name="T23" fmla="*/ 66 h 90"/>
                <a:gd name="T24" fmla="*/ 30 w 96"/>
                <a:gd name="T25" fmla="*/ 66 h 90"/>
                <a:gd name="T26" fmla="*/ 18 w 96"/>
                <a:gd name="T27" fmla="*/ 60 h 90"/>
                <a:gd name="T28" fmla="*/ 24 w 96"/>
                <a:gd name="T29" fmla="*/ 60 h 90"/>
                <a:gd name="T30" fmla="*/ 36 w 96"/>
                <a:gd name="T31" fmla="*/ 60 h 90"/>
                <a:gd name="T32" fmla="*/ 48 w 96"/>
                <a:gd name="T33" fmla="*/ 54 h 90"/>
                <a:gd name="T34" fmla="*/ 48 w 96"/>
                <a:gd name="T35" fmla="*/ 48 h 90"/>
                <a:gd name="T36" fmla="*/ 36 w 96"/>
                <a:gd name="T37" fmla="*/ 42 h 90"/>
                <a:gd name="T38" fmla="*/ 24 w 96"/>
                <a:gd name="T39" fmla="*/ 42 h 90"/>
                <a:gd name="T40" fmla="*/ 6 w 96"/>
                <a:gd name="T41" fmla="*/ 42 h 90"/>
                <a:gd name="T42" fmla="*/ 0 w 96"/>
                <a:gd name="T43" fmla="*/ 36 h 90"/>
                <a:gd name="T44" fmla="*/ 6 w 96"/>
                <a:gd name="T45" fmla="*/ 36 h 90"/>
                <a:gd name="T46" fmla="*/ 12 w 96"/>
                <a:gd name="T47" fmla="*/ 36 h 90"/>
                <a:gd name="T48" fmla="*/ 24 w 96"/>
                <a:gd name="T49" fmla="*/ 36 h 90"/>
                <a:gd name="T50" fmla="*/ 30 w 96"/>
                <a:gd name="T51" fmla="*/ 30 h 90"/>
                <a:gd name="T52" fmla="*/ 18 w 96"/>
                <a:gd name="T53" fmla="*/ 18 h 90"/>
                <a:gd name="T54" fmla="*/ 6 w 96"/>
                <a:gd name="T55" fmla="*/ 6 h 90"/>
                <a:gd name="T56" fmla="*/ 0 w 96"/>
                <a:gd name="T57" fmla="*/ 0 h 90"/>
                <a:gd name="T58" fmla="*/ 6 w 96"/>
                <a:gd name="T59" fmla="*/ 6 h 90"/>
                <a:gd name="T60" fmla="*/ 18 w 96"/>
                <a:gd name="T61" fmla="*/ 18 h 90"/>
                <a:gd name="T62" fmla="*/ 30 w 96"/>
                <a:gd name="T63" fmla="*/ 30 h 90"/>
                <a:gd name="T64" fmla="*/ 36 w 96"/>
                <a:gd name="T65" fmla="*/ 18 h 90"/>
                <a:gd name="T66" fmla="*/ 36 w 96"/>
                <a:gd name="T67" fmla="*/ 6 h 90"/>
                <a:gd name="T68" fmla="*/ 42 w 96"/>
                <a:gd name="T69" fmla="*/ 6 h 90"/>
                <a:gd name="T70" fmla="*/ 42 w 96"/>
                <a:gd name="T71" fmla="*/ 30 h 90"/>
                <a:gd name="T72" fmla="*/ 54 w 96"/>
                <a:gd name="T73" fmla="*/ 42 h 90"/>
                <a:gd name="T74" fmla="*/ 60 w 96"/>
                <a:gd name="T75" fmla="*/ 48 h 90"/>
                <a:gd name="T76" fmla="*/ 66 w 96"/>
                <a:gd name="T77" fmla="*/ 30 h 90"/>
                <a:gd name="T78" fmla="*/ 66 w 96"/>
                <a:gd name="T79" fmla="*/ 24 h 90"/>
                <a:gd name="T80" fmla="*/ 72 w 96"/>
                <a:gd name="T81" fmla="*/ 42 h 90"/>
                <a:gd name="T82" fmla="*/ 72 w 96"/>
                <a:gd name="T83" fmla="*/ 60 h 90"/>
                <a:gd name="T84" fmla="*/ 84 w 96"/>
                <a:gd name="T85" fmla="*/ 72 h 90"/>
                <a:gd name="T86" fmla="*/ 90 w 96"/>
                <a:gd name="T87" fmla="*/ 66 h 90"/>
                <a:gd name="T88" fmla="*/ 90 w 96"/>
                <a:gd name="T89" fmla="*/ 60 h 90"/>
                <a:gd name="T90" fmla="*/ 90 w 96"/>
                <a:gd name="T91" fmla="*/ 66 h 90"/>
                <a:gd name="T92" fmla="*/ 90 w 96"/>
                <a:gd name="T93" fmla="*/ 78 h 90"/>
                <a:gd name="T94" fmla="*/ 90 w 96"/>
                <a:gd name="T95" fmla="*/ 84 h 9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6"/>
                <a:gd name="T145" fmla="*/ 0 h 90"/>
                <a:gd name="T146" fmla="*/ 96 w 96"/>
                <a:gd name="T147" fmla="*/ 90 h 9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6" h="90">
                  <a:moveTo>
                    <a:pt x="96" y="90"/>
                  </a:moveTo>
                  <a:lnTo>
                    <a:pt x="90" y="90"/>
                  </a:lnTo>
                  <a:lnTo>
                    <a:pt x="84" y="84"/>
                  </a:lnTo>
                  <a:lnTo>
                    <a:pt x="78" y="84"/>
                  </a:lnTo>
                  <a:lnTo>
                    <a:pt x="72" y="84"/>
                  </a:lnTo>
                  <a:lnTo>
                    <a:pt x="66" y="84"/>
                  </a:lnTo>
                  <a:lnTo>
                    <a:pt x="60" y="84"/>
                  </a:lnTo>
                  <a:lnTo>
                    <a:pt x="54" y="84"/>
                  </a:lnTo>
                  <a:lnTo>
                    <a:pt x="48" y="84"/>
                  </a:lnTo>
                  <a:lnTo>
                    <a:pt x="48" y="78"/>
                  </a:lnTo>
                  <a:lnTo>
                    <a:pt x="54" y="78"/>
                  </a:lnTo>
                  <a:lnTo>
                    <a:pt x="60" y="78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72" y="72"/>
                  </a:lnTo>
                  <a:lnTo>
                    <a:pt x="66" y="66"/>
                  </a:lnTo>
                  <a:lnTo>
                    <a:pt x="60" y="66"/>
                  </a:lnTo>
                  <a:lnTo>
                    <a:pt x="60" y="60"/>
                  </a:lnTo>
                  <a:lnTo>
                    <a:pt x="54" y="60"/>
                  </a:lnTo>
                  <a:lnTo>
                    <a:pt x="48" y="66"/>
                  </a:lnTo>
                  <a:lnTo>
                    <a:pt x="42" y="66"/>
                  </a:lnTo>
                  <a:lnTo>
                    <a:pt x="36" y="66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24" y="60"/>
                  </a:lnTo>
                  <a:lnTo>
                    <a:pt x="18" y="60"/>
                  </a:lnTo>
                  <a:lnTo>
                    <a:pt x="24" y="54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2" y="60"/>
                  </a:lnTo>
                  <a:lnTo>
                    <a:pt x="48" y="54"/>
                  </a:lnTo>
                  <a:lnTo>
                    <a:pt x="54" y="54"/>
                  </a:lnTo>
                  <a:lnTo>
                    <a:pt x="48" y="48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0" y="42"/>
                  </a:lnTo>
                  <a:lnTo>
                    <a:pt x="24" y="42"/>
                  </a:lnTo>
                  <a:lnTo>
                    <a:pt x="18" y="42"/>
                  </a:lnTo>
                  <a:lnTo>
                    <a:pt x="12" y="42"/>
                  </a:lnTo>
                  <a:lnTo>
                    <a:pt x="6" y="42"/>
                  </a:lnTo>
                  <a:lnTo>
                    <a:pt x="6" y="36"/>
                  </a:lnTo>
                  <a:lnTo>
                    <a:pt x="0" y="36"/>
                  </a:lnTo>
                  <a:lnTo>
                    <a:pt x="6" y="36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4" y="36"/>
                  </a:lnTo>
                  <a:lnTo>
                    <a:pt x="30" y="36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36" y="24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6" y="6"/>
                  </a:lnTo>
                  <a:lnTo>
                    <a:pt x="42" y="6"/>
                  </a:lnTo>
                  <a:lnTo>
                    <a:pt x="42" y="18"/>
                  </a:lnTo>
                  <a:lnTo>
                    <a:pt x="42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8" y="36"/>
                  </a:lnTo>
                  <a:lnTo>
                    <a:pt x="54" y="42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6" y="42"/>
                  </a:lnTo>
                  <a:lnTo>
                    <a:pt x="66" y="36"/>
                  </a:lnTo>
                  <a:lnTo>
                    <a:pt x="66" y="30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72" y="36"/>
                  </a:lnTo>
                  <a:lnTo>
                    <a:pt x="72" y="42"/>
                  </a:lnTo>
                  <a:lnTo>
                    <a:pt x="72" y="48"/>
                  </a:lnTo>
                  <a:lnTo>
                    <a:pt x="66" y="54"/>
                  </a:lnTo>
                  <a:lnTo>
                    <a:pt x="72" y="60"/>
                  </a:lnTo>
                  <a:lnTo>
                    <a:pt x="78" y="66"/>
                  </a:lnTo>
                  <a:lnTo>
                    <a:pt x="84" y="72"/>
                  </a:lnTo>
                  <a:lnTo>
                    <a:pt x="84" y="66"/>
                  </a:lnTo>
                  <a:lnTo>
                    <a:pt x="90" y="66"/>
                  </a:lnTo>
                  <a:lnTo>
                    <a:pt x="90" y="60"/>
                  </a:lnTo>
                  <a:lnTo>
                    <a:pt x="96" y="60"/>
                  </a:lnTo>
                  <a:lnTo>
                    <a:pt x="90" y="66"/>
                  </a:lnTo>
                  <a:lnTo>
                    <a:pt x="90" y="72"/>
                  </a:lnTo>
                  <a:lnTo>
                    <a:pt x="90" y="78"/>
                  </a:lnTo>
                  <a:lnTo>
                    <a:pt x="90" y="84"/>
                  </a:lnTo>
                  <a:lnTo>
                    <a:pt x="96" y="9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20" name="Freeform 221"/>
            <p:cNvSpPr>
              <a:spLocks/>
            </p:cNvSpPr>
            <p:nvPr/>
          </p:nvSpPr>
          <p:spPr bwMode="auto">
            <a:xfrm>
              <a:off x="4719" y="1977"/>
              <a:ext cx="78" cy="102"/>
            </a:xfrm>
            <a:custGeom>
              <a:avLst/>
              <a:gdLst>
                <a:gd name="T0" fmla="*/ 18 w 78"/>
                <a:gd name="T1" fmla="*/ 102 h 102"/>
                <a:gd name="T2" fmla="*/ 12 w 78"/>
                <a:gd name="T3" fmla="*/ 90 h 102"/>
                <a:gd name="T4" fmla="*/ 6 w 78"/>
                <a:gd name="T5" fmla="*/ 84 h 102"/>
                <a:gd name="T6" fmla="*/ 0 w 78"/>
                <a:gd name="T7" fmla="*/ 72 h 102"/>
                <a:gd name="T8" fmla="*/ 6 w 78"/>
                <a:gd name="T9" fmla="*/ 60 h 102"/>
                <a:gd name="T10" fmla="*/ 6 w 78"/>
                <a:gd name="T11" fmla="*/ 60 h 102"/>
                <a:gd name="T12" fmla="*/ 6 w 78"/>
                <a:gd name="T13" fmla="*/ 72 h 102"/>
                <a:gd name="T14" fmla="*/ 12 w 78"/>
                <a:gd name="T15" fmla="*/ 90 h 102"/>
                <a:gd name="T16" fmla="*/ 24 w 78"/>
                <a:gd name="T17" fmla="*/ 90 h 102"/>
                <a:gd name="T18" fmla="*/ 24 w 78"/>
                <a:gd name="T19" fmla="*/ 90 h 102"/>
                <a:gd name="T20" fmla="*/ 24 w 78"/>
                <a:gd name="T21" fmla="*/ 78 h 102"/>
                <a:gd name="T22" fmla="*/ 18 w 78"/>
                <a:gd name="T23" fmla="*/ 54 h 102"/>
                <a:gd name="T24" fmla="*/ 18 w 78"/>
                <a:gd name="T25" fmla="*/ 48 h 102"/>
                <a:gd name="T26" fmla="*/ 24 w 78"/>
                <a:gd name="T27" fmla="*/ 42 h 102"/>
                <a:gd name="T28" fmla="*/ 24 w 78"/>
                <a:gd name="T29" fmla="*/ 54 h 102"/>
                <a:gd name="T30" fmla="*/ 24 w 78"/>
                <a:gd name="T31" fmla="*/ 72 h 102"/>
                <a:gd name="T32" fmla="*/ 30 w 78"/>
                <a:gd name="T33" fmla="*/ 72 h 102"/>
                <a:gd name="T34" fmla="*/ 36 w 78"/>
                <a:gd name="T35" fmla="*/ 60 h 102"/>
                <a:gd name="T36" fmla="*/ 36 w 78"/>
                <a:gd name="T37" fmla="*/ 48 h 102"/>
                <a:gd name="T38" fmla="*/ 36 w 78"/>
                <a:gd name="T39" fmla="*/ 24 h 102"/>
                <a:gd name="T40" fmla="*/ 42 w 78"/>
                <a:gd name="T41" fmla="*/ 12 h 102"/>
                <a:gd name="T42" fmla="*/ 42 w 78"/>
                <a:gd name="T43" fmla="*/ 12 h 102"/>
                <a:gd name="T44" fmla="*/ 42 w 78"/>
                <a:gd name="T45" fmla="*/ 24 h 102"/>
                <a:gd name="T46" fmla="*/ 42 w 78"/>
                <a:gd name="T47" fmla="*/ 42 h 102"/>
                <a:gd name="T48" fmla="*/ 48 w 78"/>
                <a:gd name="T49" fmla="*/ 42 h 102"/>
                <a:gd name="T50" fmla="*/ 54 w 78"/>
                <a:gd name="T51" fmla="*/ 30 h 102"/>
                <a:gd name="T52" fmla="*/ 54 w 78"/>
                <a:gd name="T53" fmla="*/ 18 h 102"/>
                <a:gd name="T54" fmla="*/ 60 w 78"/>
                <a:gd name="T55" fmla="*/ 6 h 102"/>
                <a:gd name="T56" fmla="*/ 66 w 78"/>
                <a:gd name="T57" fmla="*/ 0 h 102"/>
                <a:gd name="T58" fmla="*/ 72 w 78"/>
                <a:gd name="T59" fmla="*/ 0 h 102"/>
                <a:gd name="T60" fmla="*/ 66 w 78"/>
                <a:gd name="T61" fmla="*/ 12 h 102"/>
                <a:gd name="T62" fmla="*/ 54 w 78"/>
                <a:gd name="T63" fmla="*/ 24 h 102"/>
                <a:gd name="T64" fmla="*/ 54 w 78"/>
                <a:gd name="T65" fmla="*/ 36 h 102"/>
                <a:gd name="T66" fmla="*/ 48 w 78"/>
                <a:gd name="T67" fmla="*/ 48 h 102"/>
                <a:gd name="T68" fmla="*/ 54 w 78"/>
                <a:gd name="T69" fmla="*/ 48 h 102"/>
                <a:gd name="T70" fmla="*/ 60 w 78"/>
                <a:gd name="T71" fmla="*/ 48 h 102"/>
                <a:gd name="T72" fmla="*/ 66 w 78"/>
                <a:gd name="T73" fmla="*/ 42 h 102"/>
                <a:gd name="T74" fmla="*/ 72 w 78"/>
                <a:gd name="T75" fmla="*/ 36 h 102"/>
                <a:gd name="T76" fmla="*/ 78 w 78"/>
                <a:gd name="T77" fmla="*/ 36 h 102"/>
                <a:gd name="T78" fmla="*/ 78 w 78"/>
                <a:gd name="T79" fmla="*/ 36 h 102"/>
                <a:gd name="T80" fmla="*/ 72 w 78"/>
                <a:gd name="T81" fmla="*/ 42 h 102"/>
                <a:gd name="T82" fmla="*/ 66 w 78"/>
                <a:gd name="T83" fmla="*/ 48 h 102"/>
                <a:gd name="T84" fmla="*/ 60 w 78"/>
                <a:gd name="T85" fmla="*/ 54 h 102"/>
                <a:gd name="T86" fmla="*/ 48 w 78"/>
                <a:gd name="T87" fmla="*/ 54 h 102"/>
                <a:gd name="T88" fmla="*/ 42 w 78"/>
                <a:gd name="T89" fmla="*/ 60 h 102"/>
                <a:gd name="T90" fmla="*/ 36 w 78"/>
                <a:gd name="T91" fmla="*/ 78 h 102"/>
                <a:gd name="T92" fmla="*/ 36 w 78"/>
                <a:gd name="T93" fmla="*/ 84 h 102"/>
                <a:gd name="T94" fmla="*/ 48 w 78"/>
                <a:gd name="T95" fmla="*/ 84 h 102"/>
                <a:gd name="T96" fmla="*/ 54 w 78"/>
                <a:gd name="T97" fmla="*/ 84 h 102"/>
                <a:gd name="T98" fmla="*/ 60 w 78"/>
                <a:gd name="T99" fmla="*/ 78 h 102"/>
                <a:gd name="T100" fmla="*/ 66 w 78"/>
                <a:gd name="T101" fmla="*/ 72 h 102"/>
                <a:gd name="T102" fmla="*/ 66 w 78"/>
                <a:gd name="T103" fmla="*/ 72 h 102"/>
                <a:gd name="T104" fmla="*/ 66 w 78"/>
                <a:gd name="T105" fmla="*/ 78 h 102"/>
                <a:gd name="T106" fmla="*/ 54 w 78"/>
                <a:gd name="T107" fmla="*/ 84 h 102"/>
                <a:gd name="T108" fmla="*/ 48 w 78"/>
                <a:gd name="T109" fmla="*/ 90 h 102"/>
                <a:gd name="T110" fmla="*/ 36 w 78"/>
                <a:gd name="T111" fmla="*/ 90 h 102"/>
                <a:gd name="T112" fmla="*/ 30 w 78"/>
                <a:gd name="T113" fmla="*/ 90 h 102"/>
                <a:gd name="T114" fmla="*/ 30 w 78"/>
                <a:gd name="T115" fmla="*/ 96 h 102"/>
                <a:gd name="T116" fmla="*/ 24 w 78"/>
                <a:gd name="T117" fmla="*/ 96 h 102"/>
                <a:gd name="T118" fmla="*/ 18 w 78"/>
                <a:gd name="T119" fmla="*/ 102 h 10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8"/>
                <a:gd name="T181" fmla="*/ 0 h 102"/>
                <a:gd name="T182" fmla="*/ 78 w 78"/>
                <a:gd name="T183" fmla="*/ 102 h 10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8" h="102">
                  <a:moveTo>
                    <a:pt x="18" y="102"/>
                  </a:moveTo>
                  <a:lnTo>
                    <a:pt x="18" y="102"/>
                  </a:lnTo>
                  <a:lnTo>
                    <a:pt x="12" y="96"/>
                  </a:lnTo>
                  <a:lnTo>
                    <a:pt x="12" y="90"/>
                  </a:lnTo>
                  <a:lnTo>
                    <a:pt x="6" y="90"/>
                  </a:lnTo>
                  <a:lnTo>
                    <a:pt x="6" y="84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6" y="72"/>
                  </a:lnTo>
                  <a:lnTo>
                    <a:pt x="12" y="84"/>
                  </a:lnTo>
                  <a:lnTo>
                    <a:pt x="12" y="90"/>
                  </a:lnTo>
                  <a:lnTo>
                    <a:pt x="18" y="96"/>
                  </a:lnTo>
                  <a:lnTo>
                    <a:pt x="24" y="90"/>
                  </a:lnTo>
                  <a:lnTo>
                    <a:pt x="24" y="84"/>
                  </a:lnTo>
                  <a:lnTo>
                    <a:pt x="24" y="78"/>
                  </a:lnTo>
                  <a:lnTo>
                    <a:pt x="18" y="66"/>
                  </a:lnTo>
                  <a:lnTo>
                    <a:pt x="18" y="54"/>
                  </a:lnTo>
                  <a:lnTo>
                    <a:pt x="18" y="48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24" y="54"/>
                  </a:lnTo>
                  <a:lnTo>
                    <a:pt x="24" y="66"/>
                  </a:lnTo>
                  <a:lnTo>
                    <a:pt x="24" y="72"/>
                  </a:lnTo>
                  <a:lnTo>
                    <a:pt x="30" y="78"/>
                  </a:lnTo>
                  <a:lnTo>
                    <a:pt x="30" y="72"/>
                  </a:lnTo>
                  <a:lnTo>
                    <a:pt x="36" y="66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6" y="48"/>
                  </a:lnTo>
                  <a:lnTo>
                    <a:pt x="36" y="36"/>
                  </a:lnTo>
                  <a:lnTo>
                    <a:pt x="36" y="24"/>
                  </a:lnTo>
                  <a:lnTo>
                    <a:pt x="36" y="12"/>
                  </a:lnTo>
                  <a:lnTo>
                    <a:pt x="42" y="12"/>
                  </a:lnTo>
                  <a:lnTo>
                    <a:pt x="42" y="18"/>
                  </a:lnTo>
                  <a:lnTo>
                    <a:pt x="42" y="24"/>
                  </a:lnTo>
                  <a:lnTo>
                    <a:pt x="42" y="36"/>
                  </a:lnTo>
                  <a:lnTo>
                    <a:pt x="42" y="42"/>
                  </a:lnTo>
                  <a:lnTo>
                    <a:pt x="42" y="48"/>
                  </a:lnTo>
                  <a:lnTo>
                    <a:pt x="48" y="42"/>
                  </a:lnTo>
                  <a:lnTo>
                    <a:pt x="48" y="36"/>
                  </a:lnTo>
                  <a:lnTo>
                    <a:pt x="54" y="30"/>
                  </a:lnTo>
                  <a:lnTo>
                    <a:pt x="54" y="24"/>
                  </a:lnTo>
                  <a:lnTo>
                    <a:pt x="54" y="18"/>
                  </a:lnTo>
                  <a:lnTo>
                    <a:pt x="60" y="12"/>
                  </a:lnTo>
                  <a:lnTo>
                    <a:pt x="60" y="6"/>
                  </a:lnTo>
                  <a:lnTo>
                    <a:pt x="66" y="6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60" y="18"/>
                  </a:lnTo>
                  <a:lnTo>
                    <a:pt x="54" y="24"/>
                  </a:lnTo>
                  <a:lnTo>
                    <a:pt x="54" y="30"/>
                  </a:lnTo>
                  <a:lnTo>
                    <a:pt x="54" y="36"/>
                  </a:lnTo>
                  <a:lnTo>
                    <a:pt x="54" y="42"/>
                  </a:lnTo>
                  <a:lnTo>
                    <a:pt x="48" y="48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6" y="42"/>
                  </a:lnTo>
                  <a:lnTo>
                    <a:pt x="72" y="42"/>
                  </a:lnTo>
                  <a:lnTo>
                    <a:pt x="72" y="36"/>
                  </a:lnTo>
                  <a:lnTo>
                    <a:pt x="78" y="36"/>
                  </a:lnTo>
                  <a:lnTo>
                    <a:pt x="72" y="42"/>
                  </a:lnTo>
                  <a:lnTo>
                    <a:pt x="72" y="48"/>
                  </a:lnTo>
                  <a:lnTo>
                    <a:pt x="66" y="48"/>
                  </a:lnTo>
                  <a:lnTo>
                    <a:pt x="60" y="48"/>
                  </a:lnTo>
                  <a:lnTo>
                    <a:pt x="60" y="54"/>
                  </a:lnTo>
                  <a:lnTo>
                    <a:pt x="54" y="54"/>
                  </a:lnTo>
                  <a:lnTo>
                    <a:pt x="48" y="54"/>
                  </a:lnTo>
                  <a:lnTo>
                    <a:pt x="42" y="60"/>
                  </a:lnTo>
                  <a:lnTo>
                    <a:pt x="42" y="66"/>
                  </a:lnTo>
                  <a:lnTo>
                    <a:pt x="36" y="78"/>
                  </a:lnTo>
                  <a:lnTo>
                    <a:pt x="36" y="84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60" y="78"/>
                  </a:lnTo>
                  <a:lnTo>
                    <a:pt x="60" y="72"/>
                  </a:lnTo>
                  <a:lnTo>
                    <a:pt x="66" y="72"/>
                  </a:lnTo>
                  <a:lnTo>
                    <a:pt x="66" y="78"/>
                  </a:lnTo>
                  <a:lnTo>
                    <a:pt x="60" y="84"/>
                  </a:lnTo>
                  <a:lnTo>
                    <a:pt x="54" y="84"/>
                  </a:lnTo>
                  <a:lnTo>
                    <a:pt x="54" y="90"/>
                  </a:lnTo>
                  <a:lnTo>
                    <a:pt x="48" y="90"/>
                  </a:lnTo>
                  <a:lnTo>
                    <a:pt x="42" y="90"/>
                  </a:lnTo>
                  <a:lnTo>
                    <a:pt x="36" y="90"/>
                  </a:lnTo>
                  <a:lnTo>
                    <a:pt x="30" y="90"/>
                  </a:lnTo>
                  <a:lnTo>
                    <a:pt x="30" y="96"/>
                  </a:lnTo>
                  <a:lnTo>
                    <a:pt x="24" y="96"/>
                  </a:lnTo>
                  <a:lnTo>
                    <a:pt x="18" y="102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21" name="Freeform 222"/>
            <p:cNvSpPr>
              <a:spLocks/>
            </p:cNvSpPr>
            <p:nvPr/>
          </p:nvSpPr>
          <p:spPr bwMode="auto">
            <a:xfrm>
              <a:off x="4755" y="2091"/>
              <a:ext cx="120" cy="54"/>
            </a:xfrm>
            <a:custGeom>
              <a:avLst/>
              <a:gdLst>
                <a:gd name="T0" fmla="*/ 6 w 120"/>
                <a:gd name="T1" fmla="*/ 18 h 54"/>
                <a:gd name="T2" fmla="*/ 6 w 120"/>
                <a:gd name="T3" fmla="*/ 18 h 54"/>
                <a:gd name="T4" fmla="*/ 6 w 120"/>
                <a:gd name="T5" fmla="*/ 18 h 54"/>
                <a:gd name="T6" fmla="*/ 18 w 120"/>
                <a:gd name="T7" fmla="*/ 18 h 54"/>
                <a:gd name="T8" fmla="*/ 30 w 120"/>
                <a:gd name="T9" fmla="*/ 24 h 54"/>
                <a:gd name="T10" fmla="*/ 36 w 120"/>
                <a:gd name="T11" fmla="*/ 24 h 54"/>
                <a:gd name="T12" fmla="*/ 42 w 120"/>
                <a:gd name="T13" fmla="*/ 24 h 54"/>
                <a:gd name="T14" fmla="*/ 42 w 120"/>
                <a:gd name="T15" fmla="*/ 30 h 54"/>
                <a:gd name="T16" fmla="*/ 48 w 120"/>
                <a:gd name="T17" fmla="*/ 42 h 54"/>
                <a:gd name="T18" fmla="*/ 54 w 120"/>
                <a:gd name="T19" fmla="*/ 48 h 54"/>
                <a:gd name="T20" fmla="*/ 60 w 120"/>
                <a:gd name="T21" fmla="*/ 48 h 54"/>
                <a:gd name="T22" fmla="*/ 60 w 120"/>
                <a:gd name="T23" fmla="*/ 48 h 54"/>
                <a:gd name="T24" fmla="*/ 54 w 120"/>
                <a:gd name="T25" fmla="*/ 42 h 54"/>
                <a:gd name="T26" fmla="*/ 48 w 120"/>
                <a:gd name="T27" fmla="*/ 30 h 54"/>
                <a:gd name="T28" fmla="*/ 48 w 120"/>
                <a:gd name="T29" fmla="*/ 24 h 54"/>
                <a:gd name="T30" fmla="*/ 54 w 120"/>
                <a:gd name="T31" fmla="*/ 24 h 54"/>
                <a:gd name="T32" fmla="*/ 60 w 120"/>
                <a:gd name="T33" fmla="*/ 30 h 54"/>
                <a:gd name="T34" fmla="*/ 66 w 120"/>
                <a:gd name="T35" fmla="*/ 30 h 54"/>
                <a:gd name="T36" fmla="*/ 72 w 120"/>
                <a:gd name="T37" fmla="*/ 30 h 54"/>
                <a:gd name="T38" fmla="*/ 72 w 120"/>
                <a:gd name="T39" fmla="*/ 36 h 54"/>
                <a:gd name="T40" fmla="*/ 78 w 120"/>
                <a:gd name="T41" fmla="*/ 48 h 54"/>
                <a:gd name="T42" fmla="*/ 84 w 120"/>
                <a:gd name="T43" fmla="*/ 48 h 54"/>
                <a:gd name="T44" fmla="*/ 96 w 120"/>
                <a:gd name="T45" fmla="*/ 54 h 54"/>
                <a:gd name="T46" fmla="*/ 96 w 120"/>
                <a:gd name="T47" fmla="*/ 54 h 54"/>
                <a:gd name="T48" fmla="*/ 90 w 120"/>
                <a:gd name="T49" fmla="*/ 48 h 54"/>
                <a:gd name="T50" fmla="*/ 84 w 120"/>
                <a:gd name="T51" fmla="*/ 42 h 54"/>
                <a:gd name="T52" fmla="*/ 78 w 120"/>
                <a:gd name="T53" fmla="*/ 36 h 54"/>
                <a:gd name="T54" fmla="*/ 78 w 120"/>
                <a:gd name="T55" fmla="*/ 36 h 54"/>
                <a:gd name="T56" fmla="*/ 78 w 120"/>
                <a:gd name="T57" fmla="*/ 36 h 54"/>
                <a:gd name="T58" fmla="*/ 90 w 120"/>
                <a:gd name="T59" fmla="*/ 36 h 54"/>
                <a:gd name="T60" fmla="*/ 108 w 120"/>
                <a:gd name="T61" fmla="*/ 42 h 54"/>
                <a:gd name="T62" fmla="*/ 114 w 120"/>
                <a:gd name="T63" fmla="*/ 42 h 54"/>
                <a:gd name="T64" fmla="*/ 120 w 120"/>
                <a:gd name="T65" fmla="*/ 42 h 54"/>
                <a:gd name="T66" fmla="*/ 120 w 120"/>
                <a:gd name="T67" fmla="*/ 36 h 54"/>
                <a:gd name="T68" fmla="*/ 114 w 120"/>
                <a:gd name="T69" fmla="*/ 36 h 54"/>
                <a:gd name="T70" fmla="*/ 102 w 120"/>
                <a:gd name="T71" fmla="*/ 36 h 54"/>
                <a:gd name="T72" fmla="*/ 90 w 120"/>
                <a:gd name="T73" fmla="*/ 30 h 54"/>
                <a:gd name="T74" fmla="*/ 84 w 120"/>
                <a:gd name="T75" fmla="*/ 30 h 54"/>
                <a:gd name="T76" fmla="*/ 84 w 120"/>
                <a:gd name="T77" fmla="*/ 24 h 54"/>
                <a:gd name="T78" fmla="*/ 90 w 120"/>
                <a:gd name="T79" fmla="*/ 18 h 54"/>
                <a:gd name="T80" fmla="*/ 96 w 120"/>
                <a:gd name="T81" fmla="*/ 18 h 54"/>
                <a:gd name="T82" fmla="*/ 96 w 120"/>
                <a:gd name="T83" fmla="*/ 18 h 54"/>
                <a:gd name="T84" fmla="*/ 90 w 120"/>
                <a:gd name="T85" fmla="*/ 12 h 54"/>
                <a:gd name="T86" fmla="*/ 84 w 120"/>
                <a:gd name="T87" fmla="*/ 12 h 54"/>
                <a:gd name="T88" fmla="*/ 78 w 120"/>
                <a:gd name="T89" fmla="*/ 18 h 54"/>
                <a:gd name="T90" fmla="*/ 78 w 120"/>
                <a:gd name="T91" fmla="*/ 18 h 54"/>
                <a:gd name="T92" fmla="*/ 72 w 120"/>
                <a:gd name="T93" fmla="*/ 24 h 54"/>
                <a:gd name="T94" fmla="*/ 66 w 120"/>
                <a:gd name="T95" fmla="*/ 24 h 54"/>
                <a:gd name="T96" fmla="*/ 60 w 120"/>
                <a:gd name="T97" fmla="*/ 18 h 54"/>
                <a:gd name="T98" fmla="*/ 54 w 120"/>
                <a:gd name="T99" fmla="*/ 18 h 54"/>
                <a:gd name="T100" fmla="*/ 48 w 120"/>
                <a:gd name="T101" fmla="*/ 18 h 54"/>
                <a:gd name="T102" fmla="*/ 54 w 120"/>
                <a:gd name="T103" fmla="*/ 6 h 54"/>
                <a:gd name="T104" fmla="*/ 66 w 120"/>
                <a:gd name="T105" fmla="*/ 0 h 54"/>
                <a:gd name="T106" fmla="*/ 66 w 120"/>
                <a:gd name="T107" fmla="*/ 0 h 54"/>
                <a:gd name="T108" fmla="*/ 60 w 120"/>
                <a:gd name="T109" fmla="*/ 0 h 54"/>
                <a:gd name="T110" fmla="*/ 54 w 120"/>
                <a:gd name="T111" fmla="*/ 6 h 54"/>
                <a:gd name="T112" fmla="*/ 42 w 120"/>
                <a:gd name="T113" fmla="*/ 6 h 54"/>
                <a:gd name="T114" fmla="*/ 42 w 120"/>
                <a:gd name="T115" fmla="*/ 12 h 54"/>
                <a:gd name="T116" fmla="*/ 36 w 120"/>
                <a:gd name="T117" fmla="*/ 18 h 54"/>
                <a:gd name="T118" fmla="*/ 24 w 120"/>
                <a:gd name="T119" fmla="*/ 18 h 54"/>
                <a:gd name="T120" fmla="*/ 12 w 120"/>
                <a:gd name="T121" fmla="*/ 18 h 54"/>
                <a:gd name="T122" fmla="*/ 6 w 120"/>
                <a:gd name="T123" fmla="*/ 18 h 5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0"/>
                <a:gd name="T187" fmla="*/ 0 h 54"/>
                <a:gd name="T188" fmla="*/ 120 w 120"/>
                <a:gd name="T189" fmla="*/ 54 h 5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0" h="54">
                  <a:moveTo>
                    <a:pt x="0" y="18"/>
                  </a:moveTo>
                  <a:lnTo>
                    <a:pt x="6" y="18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24"/>
                  </a:lnTo>
                  <a:lnTo>
                    <a:pt x="36" y="24"/>
                  </a:lnTo>
                  <a:lnTo>
                    <a:pt x="42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54" y="42"/>
                  </a:lnTo>
                  <a:lnTo>
                    <a:pt x="48" y="36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0" y="30"/>
                  </a:lnTo>
                  <a:lnTo>
                    <a:pt x="66" y="30"/>
                  </a:lnTo>
                  <a:lnTo>
                    <a:pt x="72" y="30"/>
                  </a:lnTo>
                  <a:lnTo>
                    <a:pt x="72" y="36"/>
                  </a:lnTo>
                  <a:lnTo>
                    <a:pt x="78" y="42"/>
                  </a:lnTo>
                  <a:lnTo>
                    <a:pt x="78" y="48"/>
                  </a:lnTo>
                  <a:lnTo>
                    <a:pt x="84" y="48"/>
                  </a:lnTo>
                  <a:lnTo>
                    <a:pt x="90" y="54"/>
                  </a:lnTo>
                  <a:lnTo>
                    <a:pt x="96" y="54"/>
                  </a:lnTo>
                  <a:lnTo>
                    <a:pt x="90" y="48"/>
                  </a:lnTo>
                  <a:lnTo>
                    <a:pt x="84" y="42"/>
                  </a:lnTo>
                  <a:lnTo>
                    <a:pt x="78" y="36"/>
                  </a:lnTo>
                  <a:lnTo>
                    <a:pt x="78" y="30"/>
                  </a:lnTo>
                  <a:lnTo>
                    <a:pt x="78" y="36"/>
                  </a:lnTo>
                  <a:lnTo>
                    <a:pt x="84" y="36"/>
                  </a:lnTo>
                  <a:lnTo>
                    <a:pt x="90" y="36"/>
                  </a:lnTo>
                  <a:lnTo>
                    <a:pt x="96" y="36"/>
                  </a:lnTo>
                  <a:lnTo>
                    <a:pt x="108" y="42"/>
                  </a:lnTo>
                  <a:lnTo>
                    <a:pt x="114" y="42"/>
                  </a:lnTo>
                  <a:lnTo>
                    <a:pt x="120" y="42"/>
                  </a:lnTo>
                  <a:lnTo>
                    <a:pt x="120" y="36"/>
                  </a:lnTo>
                  <a:lnTo>
                    <a:pt x="114" y="36"/>
                  </a:lnTo>
                  <a:lnTo>
                    <a:pt x="108" y="36"/>
                  </a:lnTo>
                  <a:lnTo>
                    <a:pt x="102" y="36"/>
                  </a:lnTo>
                  <a:lnTo>
                    <a:pt x="96" y="30"/>
                  </a:lnTo>
                  <a:lnTo>
                    <a:pt x="90" y="30"/>
                  </a:lnTo>
                  <a:lnTo>
                    <a:pt x="84" y="30"/>
                  </a:lnTo>
                  <a:lnTo>
                    <a:pt x="78" y="24"/>
                  </a:lnTo>
                  <a:lnTo>
                    <a:pt x="84" y="24"/>
                  </a:lnTo>
                  <a:lnTo>
                    <a:pt x="90" y="18"/>
                  </a:lnTo>
                  <a:lnTo>
                    <a:pt x="96" y="18"/>
                  </a:lnTo>
                  <a:lnTo>
                    <a:pt x="96" y="12"/>
                  </a:lnTo>
                  <a:lnTo>
                    <a:pt x="90" y="12"/>
                  </a:lnTo>
                  <a:lnTo>
                    <a:pt x="84" y="12"/>
                  </a:lnTo>
                  <a:lnTo>
                    <a:pt x="84" y="18"/>
                  </a:lnTo>
                  <a:lnTo>
                    <a:pt x="78" y="18"/>
                  </a:lnTo>
                  <a:lnTo>
                    <a:pt x="72" y="24"/>
                  </a:lnTo>
                  <a:lnTo>
                    <a:pt x="66" y="24"/>
                  </a:lnTo>
                  <a:lnTo>
                    <a:pt x="60" y="24"/>
                  </a:lnTo>
                  <a:lnTo>
                    <a:pt x="60" y="18"/>
                  </a:lnTo>
                  <a:lnTo>
                    <a:pt x="54" y="18"/>
                  </a:lnTo>
                  <a:lnTo>
                    <a:pt x="48" y="18"/>
                  </a:lnTo>
                  <a:lnTo>
                    <a:pt x="54" y="12"/>
                  </a:lnTo>
                  <a:lnTo>
                    <a:pt x="54" y="6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54" y="6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42" y="12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22" name="Freeform 223"/>
            <p:cNvSpPr>
              <a:spLocks/>
            </p:cNvSpPr>
            <p:nvPr/>
          </p:nvSpPr>
          <p:spPr bwMode="auto">
            <a:xfrm>
              <a:off x="4743" y="2139"/>
              <a:ext cx="102" cy="107"/>
            </a:xfrm>
            <a:custGeom>
              <a:avLst/>
              <a:gdLst>
                <a:gd name="T0" fmla="*/ 6 w 102"/>
                <a:gd name="T1" fmla="*/ 6 h 107"/>
                <a:gd name="T2" fmla="*/ 18 w 102"/>
                <a:gd name="T3" fmla="*/ 12 h 107"/>
                <a:gd name="T4" fmla="*/ 18 w 102"/>
                <a:gd name="T5" fmla="*/ 23 h 107"/>
                <a:gd name="T6" fmla="*/ 18 w 102"/>
                <a:gd name="T7" fmla="*/ 47 h 107"/>
                <a:gd name="T8" fmla="*/ 18 w 102"/>
                <a:gd name="T9" fmla="*/ 47 h 107"/>
                <a:gd name="T10" fmla="*/ 24 w 102"/>
                <a:gd name="T11" fmla="*/ 29 h 107"/>
                <a:gd name="T12" fmla="*/ 24 w 102"/>
                <a:gd name="T13" fmla="*/ 23 h 107"/>
                <a:gd name="T14" fmla="*/ 30 w 102"/>
                <a:gd name="T15" fmla="*/ 23 h 107"/>
                <a:gd name="T16" fmla="*/ 36 w 102"/>
                <a:gd name="T17" fmla="*/ 29 h 107"/>
                <a:gd name="T18" fmla="*/ 42 w 102"/>
                <a:gd name="T19" fmla="*/ 41 h 107"/>
                <a:gd name="T20" fmla="*/ 48 w 102"/>
                <a:gd name="T21" fmla="*/ 53 h 107"/>
                <a:gd name="T22" fmla="*/ 48 w 102"/>
                <a:gd name="T23" fmla="*/ 71 h 107"/>
                <a:gd name="T24" fmla="*/ 48 w 102"/>
                <a:gd name="T25" fmla="*/ 71 h 107"/>
                <a:gd name="T26" fmla="*/ 54 w 102"/>
                <a:gd name="T27" fmla="*/ 53 h 107"/>
                <a:gd name="T28" fmla="*/ 60 w 102"/>
                <a:gd name="T29" fmla="*/ 53 h 107"/>
                <a:gd name="T30" fmla="*/ 72 w 102"/>
                <a:gd name="T31" fmla="*/ 65 h 107"/>
                <a:gd name="T32" fmla="*/ 84 w 102"/>
                <a:gd name="T33" fmla="*/ 83 h 107"/>
                <a:gd name="T34" fmla="*/ 90 w 102"/>
                <a:gd name="T35" fmla="*/ 101 h 107"/>
                <a:gd name="T36" fmla="*/ 96 w 102"/>
                <a:gd name="T37" fmla="*/ 107 h 107"/>
                <a:gd name="T38" fmla="*/ 102 w 102"/>
                <a:gd name="T39" fmla="*/ 107 h 107"/>
                <a:gd name="T40" fmla="*/ 96 w 102"/>
                <a:gd name="T41" fmla="*/ 101 h 107"/>
                <a:gd name="T42" fmla="*/ 90 w 102"/>
                <a:gd name="T43" fmla="*/ 83 h 107"/>
                <a:gd name="T44" fmla="*/ 78 w 102"/>
                <a:gd name="T45" fmla="*/ 65 h 107"/>
                <a:gd name="T46" fmla="*/ 66 w 102"/>
                <a:gd name="T47" fmla="*/ 53 h 107"/>
                <a:gd name="T48" fmla="*/ 66 w 102"/>
                <a:gd name="T49" fmla="*/ 47 h 107"/>
                <a:gd name="T50" fmla="*/ 72 w 102"/>
                <a:gd name="T51" fmla="*/ 41 h 107"/>
                <a:gd name="T52" fmla="*/ 78 w 102"/>
                <a:gd name="T53" fmla="*/ 41 h 107"/>
                <a:gd name="T54" fmla="*/ 78 w 102"/>
                <a:gd name="T55" fmla="*/ 41 h 107"/>
                <a:gd name="T56" fmla="*/ 90 w 102"/>
                <a:gd name="T57" fmla="*/ 47 h 107"/>
                <a:gd name="T58" fmla="*/ 90 w 102"/>
                <a:gd name="T59" fmla="*/ 47 h 107"/>
                <a:gd name="T60" fmla="*/ 84 w 102"/>
                <a:gd name="T61" fmla="*/ 41 h 107"/>
                <a:gd name="T62" fmla="*/ 78 w 102"/>
                <a:gd name="T63" fmla="*/ 35 h 107"/>
                <a:gd name="T64" fmla="*/ 66 w 102"/>
                <a:gd name="T65" fmla="*/ 35 h 107"/>
                <a:gd name="T66" fmla="*/ 60 w 102"/>
                <a:gd name="T67" fmla="*/ 35 h 107"/>
                <a:gd name="T68" fmla="*/ 54 w 102"/>
                <a:gd name="T69" fmla="*/ 35 h 107"/>
                <a:gd name="T70" fmla="*/ 48 w 102"/>
                <a:gd name="T71" fmla="*/ 35 h 107"/>
                <a:gd name="T72" fmla="*/ 42 w 102"/>
                <a:gd name="T73" fmla="*/ 29 h 107"/>
                <a:gd name="T74" fmla="*/ 36 w 102"/>
                <a:gd name="T75" fmla="*/ 23 h 107"/>
                <a:gd name="T76" fmla="*/ 36 w 102"/>
                <a:gd name="T77" fmla="*/ 23 h 107"/>
                <a:gd name="T78" fmla="*/ 42 w 102"/>
                <a:gd name="T79" fmla="*/ 18 h 107"/>
                <a:gd name="T80" fmla="*/ 48 w 102"/>
                <a:gd name="T81" fmla="*/ 18 h 107"/>
                <a:gd name="T82" fmla="*/ 54 w 102"/>
                <a:gd name="T83" fmla="*/ 18 h 107"/>
                <a:gd name="T84" fmla="*/ 60 w 102"/>
                <a:gd name="T85" fmla="*/ 18 h 107"/>
                <a:gd name="T86" fmla="*/ 60 w 102"/>
                <a:gd name="T87" fmla="*/ 18 h 107"/>
                <a:gd name="T88" fmla="*/ 54 w 102"/>
                <a:gd name="T89" fmla="*/ 18 h 107"/>
                <a:gd name="T90" fmla="*/ 48 w 102"/>
                <a:gd name="T91" fmla="*/ 18 h 107"/>
                <a:gd name="T92" fmla="*/ 36 w 102"/>
                <a:gd name="T93" fmla="*/ 18 h 107"/>
                <a:gd name="T94" fmla="*/ 30 w 102"/>
                <a:gd name="T95" fmla="*/ 18 h 107"/>
                <a:gd name="T96" fmla="*/ 24 w 102"/>
                <a:gd name="T97" fmla="*/ 18 h 107"/>
                <a:gd name="T98" fmla="*/ 18 w 102"/>
                <a:gd name="T99" fmla="*/ 12 h 107"/>
                <a:gd name="T100" fmla="*/ 12 w 102"/>
                <a:gd name="T101" fmla="*/ 6 h 107"/>
                <a:gd name="T102" fmla="*/ 6 w 102"/>
                <a:gd name="T103" fmla="*/ 0 h 10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2"/>
                <a:gd name="T157" fmla="*/ 0 h 107"/>
                <a:gd name="T158" fmla="*/ 102 w 102"/>
                <a:gd name="T159" fmla="*/ 107 h 10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2" h="107">
                  <a:moveTo>
                    <a:pt x="0" y="0"/>
                  </a:moveTo>
                  <a:lnTo>
                    <a:pt x="6" y="6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8" y="23"/>
                  </a:lnTo>
                  <a:lnTo>
                    <a:pt x="18" y="35"/>
                  </a:lnTo>
                  <a:lnTo>
                    <a:pt x="18" y="47"/>
                  </a:lnTo>
                  <a:lnTo>
                    <a:pt x="18" y="59"/>
                  </a:lnTo>
                  <a:lnTo>
                    <a:pt x="18" y="47"/>
                  </a:lnTo>
                  <a:lnTo>
                    <a:pt x="18" y="35"/>
                  </a:lnTo>
                  <a:lnTo>
                    <a:pt x="24" y="29"/>
                  </a:lnTo>
                  <a:lnTo>
                    <a:pt x="24" y="23"/>
                  </a:lnTo>
                  <a:lnTo>
                    <a:pt x="30" y="23"/>
                  </a:lnTo>
                  <a:lnTo>
                    <a:pt x="36" y="29"/>
                  </a:lnTo>
                  <a:lnTo>
                    <a:pt x="36" y="35"/>
                  </a:lnTo>
                  <a:lnTo>
                    <a:pt x="42" y="41"/>
                  </a:lnTo>
                  <a:lnTo>
                    <a:pt x="48" y="47"/>
                  </a:lnTo>
                  <a:lnTo>
                    <a:pt x="48" y="53"/>
                  </a:lnTo>
                  <a:lnTo>
                    <a:pt x="42" y="65"/>
                  </a:lnTo>
                  <a:lnTo>
                    <a:pt x="48" y="71"/>
                  </a:lnTo>
                  <a:lnTo>
                    <a:pt x="54" y="83"/>
                  </a:lnTo>
                  <a:lnTo>
                    <a:pt x="48" y="71"/>
                  </a:lnTo>
                  <a:lnTo>
                    <a:pt x="48" y="65"/>
                  </a:lnTo>
                  <a:lnTo>
                    <a:pt x="54" y="53"/>
                  </a:lnTo>
                  <a:lnTo>
                    <a:pt x="54" y="47"/>
                  </a:lnTo>
                  <a:lnTo>
                    <a:pt x="60" y="53"/>
                  </a:lnTo>
                  <a:lnTo>
                    <a:pt x="66" y="59"/>
                  </a:lnTo>
                  <a:lnTo>
                    <a:pt x="72" y="65"/>
                  </a:lnTo>
                  <a:lnTo>
                    <a:pt x="78" y="77"/>
                  </a:lnTo>
                  <a:lnTo>
                    <a:pt x="84" y="83"/>
                  </a:lnTo>
                  <a:lnTo>
                    <a:pt x="90" y="95"/>
                  </a:lnTo>
                  <a:lnTo>
                    <a:pt x="90" y="101"/>
                  </a:lnTo>
                  <a:lnTo>
                    <a:pt x="96" y="107"/>
                  </a:lnTo>
                  <a:lnTo>
                    <a:pt x="102" y="107"/>
                  </a:lnTo>
                  <a:lnTo>
                    <a:pt x="96" y="101"/>
                  </a:lnTo>
                  <a:lnTo>
                    <a:pt x="90" y="89"/>
                  </a:lnTo>
                  <a:lnTo>
                    <a:pt x="90" y="83"/>
                  </a:lnTo>
                  <a:lnTo>
                    <a:pt x="84" y="77"/>
                  </a:lnTo>
                  <a:lnTo>
                    <a:pt x="78" y="65"/>
                  </a:lnTo>
                  <a:lnTo>
                    <a:pt x="72" y="59"/>
                  </a:lnTo>
                  <a:lnTo>
                    <a:pt x="66" y="53"/>
                  </a:lnTo>
                  <a:lnTo>
                    <a:pt x="60" y="47"/>
                  </a:lnTo>
                  <a:lnTo>
                    <a:pt x="66" y="47"/>
                  </a:lnTo>
                  <a:lnTo>
                    <a:pt x="66" y="41"/>
                  </a:lnTo>
                  <a:lnTo>
                    <a:pt x="72" y="41"/>
                  </a:lnTo>
                  <a:lnTo>
                    <a:pt x="78" y="41"/>
                  </a:lnTo>
                  <a:lnTo>
                    <a:pt x="84" y="41"/>
                  </a:lnTo>
                  <a:lnTo>
                    <a:pt x="90" y="47"/>
                  </a:lnTo>
                  <a:lnTo>
                    <a:pt x="90" y="41"/>
                  </a:lnTo>
                  <a:lnTo>
                    <a:pt x="84" y="41"/>
                  </a:lnTo>
                  <a:lnTo>
                    <a:pt x="84" y="35"/>
                  </a:lnTo>
                  <a:lnTo>
                    <a:pt x="78" y="35"/>
                  </a:lnTo>
                  <a:lnTo>
                    <a:pt x="72" y="35"/>
                  </a:lnTo>
                  <a:lnTo>
                    <a:pt x="66" y="35"/>
                  </a:lnTo>
                  <a:lnTo>
                    <a:pt x="60" y="35"/>
                  </a:lnTo>
                  <a:lnTo>
                    <a:pt x="54" y="41"/>
                  </a:lnTo>
                  <a:lnTo>
                    <a:pt x="54" y="35"/>
                  </a:lnTo>
                  <a:lnTo>
                    <a:pt x="48" y="35"/>
                  </a:lnTo>
                  <a:lnTo>
                    <a:pt x="42" y="29"/>
                  </a:lnTo>
                  <a:lnTo>
                    <a:pt x="42" y="23"/>
                  </a:lnTo>
                  <a:lnTo>
                    <a:pt x="36" y="23"/>
                  </a:lnTo>
                  <a:lnTo>
                    <a:pt x="42" y="23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54" y="18"/>
                  </a:lnTo>
                  <a:lnTo>
                    <a:pt x="60" y="18"/>
                  </a:lnTo>
                  <a:lnTo>
                    <a:pt x="54" y="18"/>
                  </a:lnTo>
                  <a:lnTo>
                    <a:pt x="48" y="18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23" name="Freeform 224"/>
            <p:cNvSpPr>
              <a:spLocks/>
            </p:cNvSpPr>
            <p:nvPr/>
          </p:nvSpPr>
          <p:spPr bwMode="auto">
            <a:xfrm>
              <a:off x="4666" y="2151"/>
              <a:ext cx="71" cy="125"/>
            </a:xfrm>
            <a:custGeom>
              <a:avLst/>
              <a:gdLst>
                <a:gd name="T0" fmla="*/ 41 w 71"/>
                <a:gd name="T1" fmla="*/ 11 h 125"/>
                <a:gd name="T2" fmla="*/ 35 w 71"/>
                <a:gd name="T3" fmla="*/ 23 h 125"/>
                <a:gd name="T4" fmla="*/ 18 w 71"/>
                <a:gd name="T5" fmla="*/ 29 h 125"/>
                <a:gd name="T6" fmla="*/ 6 w 71"/>
                <a:gd name="T7" fmla="*/ 35 h 125"/>
                <a:gd name="T8" fmla="*/ 6 w 71"/>
                <a:gd name="T9" fmla="*/ 47 h 125"/>
                <a:gd name="T10" fmla="*/ 12 w 71"/>
                <a:gd name="T11" fmla="*/ 41 h 125"/>
                <a:gd name="T12" fmla="*/ 24 w 71"/>
                <a:gd name="T13" fmla="*/ 35 h 125"/>
                <a:gd name="T14" fmla="*/ 35 w 71"/>
                <a:gd name="T15" fmla="*/ 29 h 125"/>
                <a:gd name="T16" fmla="*/ 35 w 71"/>
                <a:gd name="T17" fmla="*/ 41 h 125"/>
                <a:gd name="T18" fmla="*/ 24 w 71"/>
                <a:gd name="T19" fmla="*/ 53 h 125"/>
                <a:gd name="T20" fmla="*/ 12 w 71"/>
                <a:gd name="T21" fmla="*/ 59 h 125"/>
                <a:gd name="T22" fmla="*/ 0 w 71"/>
                <a:gd name="T23" fmla="*/ 65 h 125"/>
                <a:gd name="T24" fmla="*/ 0 w 71"/>
                <a:gd name="T25" fmla="*/ 71 h 125"/>
                <a:gd name="T26" fmla="*/ 6 w 71"/>
                <a:gd name="T27" fmla="*/ 65 h 125"/>
                <a:gd name="T28" fmla="*/ 18 w 71"/>
                <a:gd name="T29" fmla="*/ 59 h 125"/>
                <a:gd name="T30" fmla="*/ 30 w 71"/>
                <a:gd name="T31" fmla="*/ 59 h 125"/>
                <a:gd name="T32" fmla="*/ 30 w 71"/>
                <a:gd name="T33" fmla="*/ 71 h 125"/>
                <a:gd name="T34" fmla="*/ 24 w 71"/>
                <a:gd name="T35" fmla="*/ 77 h 125"/>
                <a:gd name="T36" fmla="*/ 12 w 71"/>
                <a:gd name="T37" fmla="*/ 89 h 125"/>
                <a:gd name="T38" fmla="*/ 6 w 71"/>
                <a:gd name="T39" fmla="*/ 95 h 125"/>
                <a:gd name="T40" fmla="*/ 6 w 71"/>
                <a:gd name="T41" fmla="*/ 95 h 125"/>
                <a:gd name="T42" fmla="*/ 18 w 71"/>
                <a:gd name="T43" fmla="*/ 89 h 125"/>
                <a:gd name="T44" fmla="*/ 24 w 71"/>
                <a:gd name="T45" fmla="*/ 83 h 125"/>
                <a:gd name="T46" fmla="*/ 18 w 71"/>
                <a:gd name="T47" fmla="*/ 95 h 125"/>
                <a:gd name="T48" fmla="*/ 12 w 71"/>
                <a:gd name="T49" fmla="*/ 113 h 125"/>
                <a:gd name="T50" fmla="*/ 0 w 71"/>
                <a:gd name="T51" fmla="*/ 125 h 125"/>
                <a:gd name="T52" fmla="*/ 0 w 71"/>
                <a:gd name="T53" fmla="*/ 125 h 125"/>
                <a:gd name="T54" fmla="*/ 12 w 71"/>
                <a:gd name="T55" fmla="*/ 119 h 125"/>
                <a:gd name="T56" fmla="*/ 24 w 71"/>
                <a:gd name="T57" fmla="*/ 101 h 125"/>
                <a:gd name="T58" fmla="*/ 35 w 71"/>
                <a:gd name="T59" fmla="*/ 83 h 125"/>
                <a:gd name="T60" fmla="*/ 41 w 71"/>
                <a:gd name="T61" fmla="*/ 101 h 125"/>
                <a:gd name="T62" fmla="*/ 41 w 71"/>
                <a:gd name="T63" fmla="*/ 107 h 125"/>
                <a:gd name="T64" fmla="*/ 47 w 71"/>
                <a:gd name="T65" fmla="*/ 101 h 125"/>
                <a:gd name="T66" fmla="*/ 47 w 71"/>
                <a:gd name="T67" fmla="*/ 89 h 125"/>
                <a:gd name="T68" fmla="*/ 35 w 71"/>
                <a:gd name="T69" fmla="*/ 77 h 125"/>
                <a:gd name="T70" fmla="*/ 41 w 71"/>
                <a:gd name="T71" fmla="*/ 59 h 125"/>
                <a:gd name="T72" fmla="*/ 41 w 71"/>
                <a:gd name="T73" fmla="*/ 53 h 125"/>
                <a:gd name="T74" fmla="*/ 53 w 71"/>
                <a:gd name="T75" fmla="*/ 59 h 125"/>
                <a:gd name="T76" fmla="*/ 59 w 71"/>
                <a:gd name="T77" fmla="*/ 77 h 125"/>
                <a:gd name="T78" fmla="*/ 65 w 71"/>
                <a:gd name="T79" fmla="*/ 77 h 125"/>
                <a:gd name="T80" fmla="*/ 65 w 71"/>
                <a:gd name="T81" fmla="*/ 65 h 125"/>
                <a:gd name="T82" fmla="*/ 59 w 71"/>
                <a:gd name="T83" fmla="*/ 53 h 125"/>
                <a:gd name="T84" fmla="*/ 41 w 71"/>
                <a:gd name="T85" fmla="*/ 47 h 125"/>
                <a:gd name="T86" fmla="*/ 47 w 71"/>
                <a:gd name="T87" fmla="*/ 29 h 125"/>
                <a:gd name="T88" fmla="*/ 53 w 71"/>
                <a:gd name="T89" fmla="*/ 29 h 125"/>
                <a:gd name="T90" fmla="*/ 59 w 71"/>
                <a:gd name="T91" fmla="*/ 35 h 125"/>
                <a:gd name="T92" fmla="*/ 65 w 71"/>
                <a:gd name="T93" fmla="*/ 41 h 125"/>
                <a:gd name="T94" fmla="*/ 71 w 71"/>
                <a:gd name="T95" fmla="*/ 47 h 125"/>
                <a:gd name="T96" fmla="*/ 65 w 71"/>
                <a:gd name="T97" fmla="*/ 35 h 125"/>
                <a:gd name="T98" fmla="*/ 59 w 71"/>
                <a:gd name="T99" fmla="*/ 23 h 125"/>
                <a:gd name="T100" fmla="*/ 53 w 71"/>
                <a:gd name="T101" fmla="*/ 17 h 125"/>
                <a:gd name="T102" fmla="*/ 53 w 71"/>
                <a:gd name="T103" fmla="*/ 6 h 125"/>
                <a:gd name="T104" fmla="*/ 47 w 71"/>
                <a:gd name="T105" fmla="*/ 0 h 12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1"/>
                <a:gd name="T160" fmla="*/ 0 h 125"/>
                <a:gd name="T161" fmla="*/ 71 w 71"/>
                <a:gd name="T162" fmla="*/ 125 h 12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1" h="125">
                  <a:moveTo>
                    <a:pt x="47" y="6"/>
                  </a:moveTo>
                  <a:lnTo>
                    <a:pt x="41" y="11"/>
                  </a:lnTo>
                  <a:lnTo>
                    <a:pt x="41" y="17"/>
                  </a:lnTo>
                  <a:lnTo>
                    <a:pt x="35" y="23"/>
                  </a:lnTo>
                  <a:lnTo>
                    <a:pt x="30" y="23"/>
                  </a:lnTo>
                  <a:lnTo>
                    <a:pt x="24" y="23"/>
                  </a:lnTo>
                  <a:lnTo>
                    <a:pt x="18" y="29"/>
                  </a:lnTo>
                  <a:lnTo>
                    <a:pt x="12" y="29"/>
                  </a:lnTo>
                  <a:lnTo>
                    <a:pt x="12" y="35"/>
                  </a:lnTo>
                  <a:lnTo>
                    <a:pt x="6" y="35"/>
                  </a:lnTo>
                  <a:lnTo>
                    <a:pt x="6" y="41"/>
                  </a:lnTo>
                  <a:lnTo>
                    <a:pt x="6" y="47"/>
                  </a:lnTo>
                  <a:lnTo>
                    <a:pt x="6" y="41"/>
                  </a:lnTo>
                  <a:lnTo>
                    <a:pt x="12" y="41"/>
                  </a:lnTo>
                  <a:lnTo>
                    <a:pt x="12" y="35"/>
                  </a:lnTo>
                  <a:lnTo>
                    <a:pt x="18" y="35"/>
                  </a:lnTo>
                  <a:lnTo>
                    <a:pt x="24" y="35"/>
                  </a:lnTo>
                  <a:lnTo>
                    <a:pt x="24" y="29"/>
                  </a:lnTo>
                  <a:lnTo>
                    <a:pt x="30" y="29"/>
                  </a:lnTo>
                  <a:lnTo>
                    <a:pt x="35" y="29"/>
                  </a:lnTo>
                  <a:lnTo>
                    <a:pt x="35" y="35"/>
                  </a:lnTo>
                  <a:lnTo>
                    <a:pt x="35" y="41"/>
                  </a:lnTo>
                  <a:lnTo>
                    <a:pt x="35" y="47"/>
                  </a:lnTo>
                  <a:lnTo>
                    <a:pt x="30" y="47"/>
                  </a:lnTo>
                  <a:lnTo>
                    <a:pt x="24" y="53"/>
                  </a:lnTo>
                  <a:lnTo>
                    <a:pt x="18" y="53"/>
                  </a:lnTo>
                  <a:lnTo>
                    <a:pt x="12" y="59"/>
                  </a:lnTo>
                  <a:lnTo>
                    <a:pt x="6" y="59"/>
                  </a:lnTo>
                  <a:lnTo>
                    <a:pt x="6" y="65"/>
                  </a:lnTo>
                  <a:lnTo>
                    <a:pt x="0" y="65"/>
                  </a:lnTo>
                  <a:lnTo>
                    <a:pt x="0" y="71"/>
                  </a:lnTo>
                  <a:lnTo>
                    <a:pt x="6" y="71"/>
                  </a:lnTo>
                  <a:lnTo>
                    <a:pt x="6" y="65"/>
                  </a:lnTo>
                  <a:lnTo>
                    <a:pt x="12" y="65"/>
                  </a:lnTo>
                  <a:lnTo>
                    <a:pt x="18" y="59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0" y="65"/>
                  </a:lnTo>
                  <a:lnTo>
                    <a:pt x="30" y="71"/>
                  </a:lnTo>
                  <a:lnTo>
                    <a:pt x="30" y="77"/>
                  </a:lnTo>
                  <a:lnTo>
                    <a:pt x="24" y="77"/>
                  </a:lnTo>
                  <a:lnTo>
                    <a:pt x="18" y="83"/>
                  </a:lnTo>
                  <a:lnTo>
                    <a:pt x="12" y="83"/>
                  </a:lnTo>
                  <a:lnTo>
                    <a:pt x="12" y="89"/>
                  </a:lnTo>
                  <a:lnTo>
                    <a:pt x="6" y="89"/>
                  </a:lnTo>
                  <a:lnTo>
                    <a:pt x="6" y="95"/>
                  </a:lnTo>
                  <a:lnTo>
                    <a:pt x="0" y="101"/>
                  </a:lnTo>
                  <a:lnTo>
                    <a:pt x="6" y="95"/>
                  </a:lnTo>
                  <a:lnTo>
                    <a:pt x="12" y="89"/>
                  </a:lnTo>
                  <a:lnTo>
                    <a:pt x="18" y="89"/>
                  </a:lnTo>
                  <a:lnTo>
                    <a:pt x="18" y="83"/>
                  </a:lnTo>
                  <a:lnTo>
                    <a:pt x="24" y="83"/>
                  </a:lnTo>
                  <a:lnTo>
                    <a:pt x="24" y="89"/>
                  </a:lnTo>
                  <a:lnTo>
                    <a:pt x="24" y="95"/>
                  </a:lnTo>
                  <a:lnTo>
                    <a:pt x="18" y="95"/>
                  </a:lnTo>
                  <a:lnTo>
                    <a:pt x="18" y="101"/>
                  </a:lnTo>
                  <a:lnTo>
                    <a:pt x="12" y="107"/>
                  </a:lnTo>
                  <a:lnTo>
                    <a:pt x="12" y="113"/>
                  </a:lnTo>
                  <a:lnTo>
                    <a:pt x="6" y="119"/>
                  </a:lnTo>
                  <a:lnTo>
                    <a:pt x="0" y="119"/>
                  </a:lnTo>
                  <a:lnTo>
                    <a:pt x="0" y="125"/>
                  </a:lnTo>
                  <a:lnTo>
                    <a:pt x="6" y="125"/>
                  </a:lnTo>
                  <a:lnTo>
                    <a:pt x="6" y="119"/>
                  </a:lnTo>
                  <a:lnTo>
                    <a:pt x="12" y="119"/>
                  </a:lnTo>
                  <a:lnTo>
                    <a:pt x="18" y="113"/>
                  </a:lnTo>
                  <a:lnTo>
                    <a:pt x="24" y="107"/>
                  </a:lnTo>
                  <a:lnTo>
                    <a:pt x="24" y="101"/>
                  </a:lnTo>
                  <a:lnTo>
                    <a:pt x="30" y="89"/>
                  </a:lnTo>
                  <a:lnTo>
                    <a:pt x="30" y="83"/>
                  </a:lnTo>
                  <a:lnTo>
                    <a:pt x="35" y="83"/>
                  </a:lnTo>
                  <a:lnTo>
                    <a:pt x="41" y="89"/>
                  </a:lnTo>
                  <a:lnTo>
                    <a:pt x="41" y="95"/>
                  </a:lnTo>
                  <a:lnTo>
                    <a:pt x="41" y="101"/>
                  </a:lnTo>
                  <a:lnTo>
                    <a:pt x="41" y="107"/>
                  </a:lnTo>
                  <a:lnTo>
                    <a:pt x="47" y="107"/>
                  </a:lnTo>
                  <a:lnTo>
                    <a:pt x="47" y="101"/>
                  </a:lnTo>
                  <a:lnTo>
                    <a:pt x="47" y="95"/>
                  </a:lnTo>
                  <a:lnTo>
                    <a:pt x="47" y="89"/>
                  </a:lnTo>
                  <a:lnTo>
                    <a:pt x="41" y="83"/>
                  </a:lnTo>
                  <a:lnTo>
                    <a:pt x="35" y="77"/>
                  </a:lnTo>
                  <a:lnTo>
                    <a:pt x="35" y="71"/>
                  </a:lnTo>
                  <a:lnTo>
                    <a:pt x="41" y="65"/>
                  </a:lnTo>
                  <a:lnTo>
                    <a:pt x="41" y="59"/>
                  </a:lnTo>
                  <a:lnTo>
                    <a:pt x="41" y="53"/>
                  </a:lnTo>
                  <a:lnTo>
                    <a:pt x="47" y="53"/>
                  </a:lnTo>
                  <a:lnTo>
                    <a:pt x="53" y="59"/>
                  </a:lnTo>
                  <a:lnTo>
                    <a:pt x="59" y="59"/>
                  </a:lnTo>
                  <a:lnTo>
                    <a:pt x="59" y="65"/>
                  </a:lnTo>
                  <a:lnTo>
                    <a:pt x="59" y="77"/>
                  </a:lnTo>
                  <a:lnTo>
                    <a:pt x="65" y="77"/>
                  </a:lnTo>
                  <a:lnTo>
                    <a:pt x="65" y="71"/>
                  </a:lnTo>
                  <a:lnTo>
                    <a:pt x="65" y="65"/>
                  </a:lnTo>
                  <a:lnTo>
                    <a:pt x="59" y="65"/>
                  </a:lnTo>
                  <a:lnTo>
                    <a:pt x="59" y="59"/>
                  </a:lnTo>
                  <a:lnTo>
                    <a:pt x="59" y="53"/>
                  </a:lnTo>
                  <a:lnTo>
                    <a:pt x="53" y="53"/>
                  </a:lnTo>
                  <a:lnTo>
                    <a:pt x="47" y="47"/>
                  </a:lnTo>
                  <a:lnTo>
                    <a:pt x="41" y="47"/>
                  </a:lnTo>
                  <a:lnTo>
                    <a:pt x="41" y="41"/>
                  </a:lnTo>
                  <a:lnTo>
                    <a:pt x="47" y="35"/>
                  </a:lnTo>
                  <a:lnTo>
                    <a:pt x="47" y="29"/>
                  </a:lnTo>
                  <a:lnTo>
                    <a:pt x="53" y="29"/>
                  </a:lnTo>
                  <a:lnTo>
                    <a:pt x="59" y="29"/>
                  </a:lnTo>
                  <a:lnTo>
                    <a:pt x="59" y="35"/>
                  </a:lnTo>
                  <a:lnTo>
                    <a:pt x="65" y="35"/>
                  </a:lnTo>
                  <a:lnTo>
                    <a:pt x="65" y="41"/>
                  </a:lnTo>
                  <a:lnTo>
                    <a:pt x="65" y="47"/>
                  </a:lnTo>
                  <a:lnTo>
                    <a:pt x="71" y="47"/>
                  </a:lnTo>
                  <a:lnTo>
                    <a:pt x="71" y="41"/>
                  </a:lnTo>
                  <a:lnTo>
                    <a:pt x="71" y="35"/>
                  </a:lnTo>
                  <a:lnTo>
                    <a:pt x="65" y="35"/>
                  </a:lnTo>
                  <a:lnTo>
                    <a:pt x="65" y="29"/>
                  </a:lnTo>
                  <a:lnTo>
                    <a:pt x="59" y="23"/>
                  </a:lnTo>
                  <a:lnTo>
                    <a:pt x="53" y="23"/>
                  </a:lnTo>
                  <a:lnTo>
                    <a:pt x="53" y="17"/>
                  </a:lnTo>
                  <a:lnTo>
                    <a:pt x="53" y="11"/>
                  </a:lnTo>
                  <a:lnTo>
                    <a:pt x="53" y="6"/>
                  </a:lnTo>
                  <a:lnTo>
                    <a:pt x="47" y="0"/>
                  </a:lnTo>
                  <a:lnTo>
                    <a:pt x="47" y="6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24" name="Freeform 225"/>
            <p:cNvSpPr>
              <a:spLocks/>
            </p:cNvSpPr>
            <p:nvPr/>
          </p:nvSpPr>
          <p:spPr bwMode="auto">
            <a:xfrm>
              <a:off x="4582" y="2121"/>
              <a:ext cx="119" cy="65"/>
            </a:xfrm>
            <a:custGeom>
              <a:avLst/>
              <a:gdLst>
                <a:gd name="T0" fmla="*/ 102 w 119"/>
                <a:gd name="T1" fmla="*/ 0 h 65"/>
                <a:gd name="T2" fmla="*/ 90 w 119"/>
                <a:gd name="T3" fmla="*/ 6 h 65"/>
                <a:gd name="T4" fmla="*/ 78 w 119"/>
                <a:gd name="T5" fmla="*/ 12 h 65"/>
                <a:gd name="T6" fmla="*/ 72 w 119"/>
                <a:gd name="T7" fmla="*/ 12 h 65"/>
                <a:gd name="T8" fmla="*/ 66 w 119"/>
                <a:gd name="T9" fmla="*/ 12 h 65"/>
                <a:gd name="T10" fmla="*/ 60 w 119"/>
                <a:gd name="T11" fmla="*/ 12 h 65"/>
                <a:gd name="T12" fmla="*/ 54 w 119"/>
                <a:gd name="T13" fmla="*/ 12 h 65"/>
                <a:gd name="T14" fmla="*/ 42 w 119"/>
                <a:gd name="T15" fmla="*/ 12 h 65"/>
                <a:gd name="T16" fmla="*/ 36 w 119"/>
                <a:gd name="T17" fmla="*/ 12 h 65"/>
                <a:gd name="T18" fmla="*/ 42 w 119"/>
                <a:gd name="T19" fmla="*/ 12 h 65"/>
                <a:gd name="T20" fmla="*/ 48 w 119"/>
                <a:gd name="T21" fmla="*/ 12 h 65"/>
                <a:gd name="T22" fmla="*/ 54 w 119"/>
                <a:gd name="T23" fmla="*/ 12 h 65"/>
                <a:gd name="T24" fmla="*/ 60 w 119"/>
                <a:gd name="T25" fmla="*/ 18 h 65"/>
                <a:gd name="T26" fmla="*/ 60 w 119"/>
                <a:gd name="T27" fmla="*/ 18 h 65"/>
                <a:gd name="T28" fmla="*/ 60 w 119"/>
                <a:gd name="T29" fmla="*/ 24 h 65"/>
                <a:gd name="T30" fmla="*/ 54 w 119"/>
                <a:gd name="T31" fmla="*/ 30 h 65"/>
                <a:gd name="T32" fmla="*/ 48 w 119"/>
                <a:gd name="T33" fmla="*/ 30 h 65"/>
                <a:gd name="T34" fmla="*/ 36 w 119"/>
                <a:gd name="T35" fmla="*/ 30 h 65"/>
                <a:gd name="T36" fmla="*/ 30 w 119"/>
                <a:gd name="T37" fmla="*/ 30 h 65"/>
                <a:gd name="T38" fmla="*/ 18 w 119"/>
                <a:gd name="T39" fmla="*/ 30 h 65"/>
                <a:gd name="T40" fmla="*/ 18 w 119"/>
                <a:gd name="T41" fmla="*/ 30 h 65"/>
                <a:gd name="T42" fmla="*/ 24 w 119"/>
                <a:gd name="T43" fmla="*/ 30 h 65"/>
                <a:gd name="T44" fmla="*/ 36 w 119"/>
                <a:gd name="T45" fmla="*/ 30 h 65"/>
                <a:gd name="T46" fmla="*/ 42 w 119"/>
                <a:gd name="T47" fmla="*/ 36 h 65"/>
                <a:gd name="T48" fmla="*/ 42 w 119"/>
                <a:gd name="T49" fmla="*/ 41 h 65"/>
                <a:gd name="T50" fmla="*/ 30 w 119"/>
                <a:gd name="T51" fmla="*/ 47 h 65"/>
                <a:gd name="T52" fmla="*/ 18 w 119"/>
                <a:gd name="T53" fmla="*/ 47 h 65"/>
                <a:gd name="T54" fmla="*/ 12 w 119"/>
                <a:gd name="T55" fmla="*/ 47 h 65"/>
                <a:gd name="T56" fmla="*/ 0 w 119"/>
                <a:gd name="T57" fmla="*/ 47 h 65"/>
                <a:gd name="T58" fmla="*/ 0 w 119"/>
                <a:gd name="T59" fmla="*/ 53 h 65"/>
                <a:gd name="T60" fmla="*/ 6 w 119"/>
                <a:gd name="T61" fmla="*/ 53 h 65"/>
                <a:gd name="T62" fmla="*/ 18 w 119"/>
                <a:gd name="T63" fmla="*/ 53 h 65"/>
                <a:gd name="T64" fmla="*/ 30 w 119"/>
                <a:gd name="T65" fmla="*/ 47 h 65"/>
                <a:gd name="T66" fmla="*/ 42 w 119"/>
                <a:gd name="T67" fmla="*/ 41 h 65"/>
                <a:gd name="T68" fmla="*/ 54 w 119"/>
                <a:gd name="T69" fmla="*/ 47 h 65"/>
                <a:gd name="T70" fmla="*/ 54 w 119"/>
                <a:gd name="T71" fmla="*/ 53 h 65"/>
                <a:gd name="T72" fmla="*/ 48 w 119"/>
                <a:gd name="T73" fmla="*/ 65 h 65"/>
                <a:gd name="T74" fmla="*/ 48 w 119"/>
                <a:gd name="T75" fmla="*/ 65 h 65"/>
                <a:gd name="T76" fmla="*/ 54 w 119"/>
                <a:gd name="T77" fmla="*/ 59 h 65"/>
                <a:gd name="T78" fmla="*/ 60 w 119"/>
                <a:gd name="T79" fmla="*/ 47 h 65"/>
                <a:gd name="T80" fmla="*/ 60 w 119"/>
                <a:gd name="T81" fmla="*/ 36 h 65"/>
                <a:gd name="T82" fmla="*/ 66 w 119"/>
                <a:gd name="T83" fmla="*/ 30 h 65"/>
                <a:gd name="T84" fmla="*/ 72 w 119"/>
                <a:gd name="T85" fmla="*/ 24 h 65"/>
                <a:gd name="T86" fmla="*/ 78 w 119"/>
                <a:gd name="T87" fmla="*/ 24 h 65"/>
                <a:gd name="T88" fmla="*/ 84 w 119"/>
                <a:gd name="T89" fmla="*/ 24 h 65"/>
                <a:gd name="T90" fmla="*/ 84 w 119"/>
                <a:gd name="T91" fmla="*/ 41 h 65"/>
                <a:gd name="T92" fmla="*/ 84 w 119"/>
                <a:gd name="T93" fmla="*/ 47 h 65"/>
                <a:gd name="T94" fmla="*/ 84 w 119"/>
                <a:gd name="T95" fmla="*/ 47 h 65"/>
                <a:gd name="T96" fmla="*/ 84 w 119"/>
                <a:gd name="T97" fmla="*/ 41 h 65"/>
                <a:gd name="T98" fmla="*/ 90 w 119"/>
                <a:gd name="T99" fmla="*/ 24 h 65"/>
                <a:gd name="T100" fmla="*/ 90 w 119"/>
                <a:gd name="T101" fmla="*/ 18 h 65"/>
                <a:gd name="T102" fmla="*/ 96 w 119"/>
                <a:gd name="T103" fmla="*/ 12 h 65"/>
                <a:gd name="T104" fmla="*/ 108 w 119"/>
                <a:gd name="T105" fmla="*/ 6 h 65"/>
                <a:gd name="T106" fmla="*/ 114 w 119"/>
                <a:gd name="T107" fmla="*/ 0 h 65"/>
                <a:gd name="T108" fmla="*/ 114 w 119"/>
                <a:gd name="T109" fmla="*/ 0 h 65"/>
                <a:gd name="T110" fmla="*/ 108 w 119"/>
                <a:gd name="T111" fmla="*/ 0 h 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9"/>
                <a:gd name="T169" fmla="*/ 0 h 65"/>
                <a:gd name="T170" fmla="*/ 119 w 119"/>
                <a:gd name="T171" fmla="*/ 65 h 6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9" h="65">
                  <a:moveTo>
                    <a:pt x="102" y="0"/>
                  </a:moveTo>
                  <a:lnTo>
                    <a:pt x="102" y="0"/>
                  </a:lnTo>
                  <a:lnTo>
                    <a:pt x="96" y="0"/>
                  </a:lnTo>
                  <a:lnTo>
                    <a:pt x="90" y="6"/>
                  </a:lnTo>
                  <a:lnTo>
                    <a:pt x="84" y="6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72" y="18"/>
                  </a:lnTo>
                  <a:lnTo>
                    <a:pt x="66" y="12"/>
                  </a:lnTo>
                  <a:lnTo>
                    <a:pt x="60" y="12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42" y="12"/>
                  </a:lnTo>
                  <a:lnTo>
                    <a:pt x="48" y="12"/>
                  </a:lnTo>
                  <a:lnTo>
                    <a:pt x="54" y="12"/>
                  </a:lnTo>
                  <a:lnTo>
                    <a:pt x="54" y="18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0" y="24"/>
                  </a:lnTo>
                  <a:lnTo>
                    <a:pt x="60" y="30"/>
                  </a:lnTo>
                  <a:lnTo>
                    <a:pt x="54" y="30"/>
                  </a:lnTo>
                  <a:lnTo>
                    <a:pt x="48" y="30"/>
                  </a:lnTo>
                  <a:lnTo>
                    <a:pt x="42" y="30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18" y="30"/>
                  </a:lnTo>
                  <a:lnTo>
                    <a:pt x="24" y="30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42" y="36"/>
                  </a:lnTo>
                  <a:lnTo>
                    <a:pt x="42" y="41"/>
                  </a:lnTo>
                  <a:lnTo>
                    <a:pt x="36" y="41"/>
                  </a:lnTo>
                  <a:lnTo>
                    <a:pt x="30" y="47"/>
                  </a:lnTo>
                  <a:lnTo>
                    <a:pt x="24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6" y="47"/>
                  </a:lnTo>
                  <a:lnTo>
                    <a:pt x="0" y="47"/>
                  </a:lnTo>
                  <a:lnTo>
                    <a:pt x="0" y="53"/>
                  </a:lnTo>
                  <a:lnTo>
                    <a:pt x="6" y="53"/>
                  </a:lnTo>
                  <a:lnTo>
                    <a:pt x="12" y="53"/>
                  </a:lnTo>
                  <a:lnTo>
                    <a:pt x="18" y="53"/>
                  </a:lnTo>
                  <a:lnTo>
                    <a:pt x="24" y="53"/>
                  </a:lnTo>
                  <a:lnTo>
                    <a:pt x="30" y="47"/>
                  </a:lnTo>
                  <a:lnTo>
                    <a:pt x="36" y="47"/>
                  </a:lnTo>
                  <a:lnTo>
                    <a:pt x="42" y="41"/>
                  </a:lnTo>
                  <a:lnTo>
                    <a:pt x="48" y="41"/>
                  </a:lnTo>
                  <a:lnTo>
                    <a:pt x="54" y="47"/>
                  </a:lnTo>
                  <a:lnTo>
                    <a:pt x="54" y="53"/>
                  </a:lnTo>
                  <a:lnTo>
                    <a:pt x="48" y="59"/>
                  </a:lnTo>
                  <a:lnTo>
                    <a:pt x="48" y="65"/>
                  </a:lnTo>
                  <a:lnTo>
                    <a:pt x="54" y="59"/>
                  </a:lnTo>
                  <a:lnTo>
                    <a:pt x="54" y="53"/>
                  </a:lnTo>
                  <a:lnTo>
                    <a:pt x="60" y="47"/>
                  </a:lnTo>
                  <a:lnTo>
                    <a:pt x="54" y="41"/>
                  </a:lnTo>
                  <a:lnTo>
                    <a:pt x="60" y="36"/>
                  </a:lnTo>
                  <a:lnTo>
                    <a:pt x="66" y="30"/>
                  </a:lnTo>
                  <a:lnTo>
                    <a:pt x="72" y="24"/>
                  </a:lnTo>
                  <a:lnTo>
                    <a:pt x="78" y="24"/>
                  </a:lnTo>
                  <a:lnTo>
                    <a:pt x="84" y="24"/>
                  </a:lnTo>
                  <a:lnTo>
                    <a:pt x="84" y="30"/>
                  </a:lnTo>
                  <a:lnTo>
                    <a:pt x="84" y="41"/>
                  </a:lnTo>
                  <a:lnTo>
                    <a:pt x="84" y="47"/>
                  </a:lnTo>
                  <a:lnTo>
                    <a:pt x="84" y="41"/>
                  </a:lnTo>
                  <a:lnTo>
                    <a:pt x="90" y="36"/>
                  </a:lnTo>
                  <a:lnTo>
                    <a:pt x="90" y="24"/>
                  </a:lnTo>
                  <a:lnTo>
                    <a:pt x="84" y="18"/>
                  </a:lnTo>
                  <a:lnTo>
                    <a:pt x="90" y="18"/>
                  </a:lnTo>
                  <a:lnTo>
                    <a:pt x="90" y="12"/>
                  </a:lnTo>
                  <a:lnTo>
                    <a:pt x="96" y="12"/>
                  </a:lnTo>
                  <a:lnTo>
                    <a:pt x="102" y="6"/>
                  </a:lnTo>
                  <a:lnTo>
                    <a:pt x="108" y="6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9" y="0"/>
                  </a:lnTo>
                  <a:lnTo>
                    <a:pt x="114" y="0"/>
                  </a:lnTo>
                  <a:lnTo>
                    <a:pt x="108" y="0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25" name="Freeform 226"/>
            <p:cNvSpPr>
              <a:spLocks/>
            </p:cNvSpPr>
            <p:nvPr/>
          </p:nvSpPr>
          <p:spPr bwMode="auto">
            <a:xfrm>
              <a:off x="4743" y="2085"/>
              <a:ext cx="12" cy="6"/>
            </a:xfrm>
            <a:custGeom>
              <a:avLst/>
              <a:gdLst>
                <a:gd name="T0" fmla="*/ 0 w 12"/>
                <a:gd name="T1" fmla="*/ 0 h 6"/>
                <a:gd name="T2" fmla="*/ 6 w 12"/>
                <a:gd name="T3" fmla="*/ 0 h 6"/>
                <a:gd name="T4" fmla="*/ 6 w 12"/>
                <a:gd name="T5" fmla="*/ 0 h 6"/>
                <a:gd name="T6" fmla="*/ 12 w 12"/>
                <a:gd name="T7" fmla="*/ 0 h 6"/>
                <a:gd name="T8" fmla="*/ 12 w 12"/>
                <a:gd name="T9" fmla="*/ 0 h 6"/>
                <a:gd name="T10" fmla="*/ 12 w 12"/>
                <a:gd name="T11" fmla="*/ 0 h 6"/>
                <a:gd name="T12" fmla="*/ 12 w 12"/>
                <a:gd name="T13" fmla="*/ 6 h 6"/>
                <a:gd name="T14" fmla="*/ 12 w 12"/>
                <a:gd name="T15" fmla="*/ 6 h 6"/>
                <a:gd name="T16" fmla="*/ 12 w 12"/>
                <a:gd name="T17" fmla="*/ 6 h 6"/>
                <a:gd name="T18" fmla="*/ 12 w 12"/>
                <a:gd name="T19" fmla="*/ 6 h 6"/>
                <a:gd name="T20" fmla="*/ 6 w 12"/>
                <a:gd name="T21" fmla="*/ 6 h 6"/>
                <a:gd name="T22" fmla="*/ 6 w 12"/>
                <a:gd name="T23" fmla="*/ 6 h 6"/>
                <a:gd name="T24" fmla="*/ 0 w 12"/>
                <a:gd name="T25" fmla="*/ 6 h 6"/>
                <a:gd name="T26" fmla="*/ 0 w 12"/>
                <a:gd name="T27" fmla="*/ 6 h 6"/>
                <a:gd name="T28" fmla="*/ 0 w 12"/>
                <a:gd name="T29" fmla="*/ 0 h 6"/>
                <a:gd name="T30" fmla="*/ 0 w 12"/>
                <a:gd name="T31" fmla="*/ 0 h 6"/>
                <a:gd name="T32" fmla="*/ 0 w 12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6"/>
                <a:gd name="T53" fmla="*/ 12 w 12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26" name="Freeform 227"/>
            <p:cNvSpPr>
              <a:spLocks/>
            </p:cNvSpPr>
            <p:nvPr/>
          </p:nvSpPr>
          <p:spPr bwMode="auto">
            <a:xfrm>
              <a:off x="4743" y="2109"/>
              <a:ext cx="6" cy="6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0 h 6"/>
                <a:gd name="T4" fmla="*/ 6 w 6"/>
                <a:gd name="T5" fmla="*/ 0 h 6"/>
                <a:gd name="T6" fmla="*/ 6 w 6"/>
                <a:gd name="T7" fmla="*/ 0 h 6"/>
                <a:gd name="T8" fmla="*/ 6 w 6"/>
                <a:gd name="T9" fmla="*/ 0 h 6"/>
                <a:gd name="T10" fmla="*/ 6 w 6"/>
                <a:gd name="T11" fmla="*/ 0 h 6"/>
                <a:gd name="T12" fmla="*/ 6 w 6"/>
                <a:gd name="T13" fmla="*/ 6 h 6"/>
                <a:gd name="T14" fmla="*/ 6 w 6"/>
                <a:gd name="T15" fmla="*/ 6 h 6"/>
                <a:gd name="T16" fmla="*/ 6 w 6"/>
                <a:gd name="T17" fmla="*/ 6 h 6"/>
                <a:gd name="T18" fmla="*/ 6 w 6"/>
                <a:gd name="T19" fmla="*/ 6 h 6"/>
                <a:gd name="T20" fmla="*/ 0 w 6"/>
                <a:gd name="T21" fmla="*/ 6 h 6"/>
                <a:gd name="T22" fmla="*/ 0 w 6"/>
                <a:gd name="T23" fmla="*/ 6 h 6"/>
                <a:gd name="T24" fmla="*/ 0 w 6"/>
                <a:gd name="T25" fmla="*/ 6 h 6"/>
                <a:gd name="T26" fmla="*/ 0 w 6"/>
                <a:gd name="T27" fmla="*/ 6 h 6"/>
                <a:gd name="T28" fmla="*/ 0 w 6"/>
                <a:gd name="T29" fmla="*/ 6 h 6"/>
                <a:gd name="T30" fmla="*/ 0 w 6"/>
                <a:gd name="T31" fmla="*/ 0 h 6"/>
                <a:gd name="T32" fmla="*/ 0 w 6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"/>
                <a:gd name="T52" fmla="*/ 0 h 6"/>
                <a:gd name="T53" fmla="*/ 6 w 6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" h="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27" name="Freeform 228"/>
            <p:cNvSpPr>
              <a:spLocks/>
            </p:cNvSpPr>
            <p:nvPr/>
          </p:nvSpPr>
          <p:spPr bwMode="auto">
            <a:xfrm>
              <a:off x="4761" y="2127"/>
              <a:ext cx="12" cy="12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0 h 12"/>
                <a:gd name="T8" fmla="*/ 12 w 12"/>
                <a:gd name="T9" fmla="*/ 0 h 12"/>
                <a:gd name="T10" fmla="*/ 12 w 12"/>
                <a:gd name="T11" fmla="*/ 6 h 12"/>
                <a:gd name="T12" fmla="*/ 12 w 12"/>
                <a:gd name="T13" fmla="*/ 6 h 12"/>
                <a:gd name="T14" fmla="*/ 12 w 12"/>
                <a:gd name="T15" fmla="*/ 6 h 12"/>
                <a:gd name="T16" fmla="*/ 12 w 12"/>
                <a:gd name="T17" fmla="*/ 12 h 12"/>
                <a:gd name="T18" fmla="*/ 12 w 12"/>
                <a:gd name="T19" fmla="*/ 12 h 12"/>
                <a:gd name="T20" fmla="*/ 6 w 12"/>
                <a:gd name="T21" fmla="*/ 12 h 12"/>
                <a:gd name="T22" fmla="*/ 6 w 12"/>
                <a:gd name="T23" fmla="*/ 12 h 12"/>
                <a:gd name="T24" fmla="*/ 0 w 12"/>
                <a:gd name="T25" fmla="*/ 12 h 12"/>
                <a:gd name="T26" fmla="*/ 0 w 12"/>
                <a:gd name="T27" fmla="*/ 6 h 12"/>
                <a:gd name="T28" fmla="*/ 0 w 12"/>
                <a:gd name="T29" fmla="*/ 6 h 12"/>
                <a:gd name="T30" fmla="*/ 0 w 12"/>
                <a:gd name="T31" fmla="*/ 6 h 12"/>
                <a:gd name="T32" fmla="*/ 0 w 12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6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28" name="Freeform 229"/>
            <p:cNvSpPr>
              <a:spLocks/>
            </p:cNvSpPr>
            <p:nvPr/>
          </p:nvSpPr>
          <p:spPr bwMode="auto">
            <a:xfrm>
              <a:off x="4719" y="2121"/>
              <a:ext cx="12" cy="12"/>
            </a:xfrm>
            <a:custGeom>
              <a:avLst/>
              <a:gdLst>
                <a:gd name="T0" fmla="*/ 6 w 12"/>
                <a:gd name="T1" fmla="*/ 0 h 12"/>
                <a:gd name="T2" fmla="*/ 6 w 12"/>
                <a:gd name="T3" fmla="*/ 0 h 12"/>
                <a:gd name="T4" fmla="*/ 12 w 12"/>
                <a:gd name="T5" fmla="*/ 6 h 12"/>
                <a:gd name="T6" fmla="*/ 12 w 12"/>
                <a:gd name="T7" fmla="*/ 6 h 12"/>
                <a:gd name="T8" fmla="*/ 12 w 12"/>
                <a:gd name="T9" fmla="*/ 6 h 12"/>
                <a:gd name="T10" fmla="*/ 12 w 12"/>
                <a:gd name="T11" fmla="*/ 12 h 12"/>
                <a:gd name="T12" fmla="*/ 12 w 12"/>
                <a:gd name="T13" fmla="*/ 12 h 12"/>
                <a:gd name="T14" fmla="*/ 6 w 12"/>
                <a:gd name="T15" fmla="*/ 12 h 12"/>
                <a:gd name="T16" fmla="*/ 6 w 12"/>
                <a:gd name="T17" fmla="*/ 12 h 12"/>
                <a:gd name="T18" fmla="*/ 0 w 12"/>
                <a:gd name="T19" fmla="*/ 12 h 12"/>
                <a:gd name="T20" fmla="*/ 0 w 12"/>
                <a:gd name="T21" fmla="*/ 12 h 12"/>
                <a:gd name="T22" fmla="*/ 0 w 12"/>
                <a:gd name="T23" fmla="*/ 12 h 12"/>
                <a:gd name="T24" fmla="*/ 0 w 12"/>
                <a:gd name="T25" fmla="*/ 12 h 12"/>
                <a:gd name="T26" fmla="*/ 0 w 12"/>
                <a:gd name="T27" fmla="*/ 6 h 12"/>
                <a:gd name="T28" fmla="*/ 0 w 12"/>
                <a:gd name="T29" fmla="*/ 6 h 12"/>
                <a:gd name="T30" fmla="*/ 0 w 12"/>
                <a:gd name="T31" fmla="*/ 0 h 12"/>
                <a:gd name="T32" fmla="*/ 6 w 1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6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29" name="Freeform 230"/>
            <p:cNvSpPr>
              <a:spLocks/>
            </p:cNvSpPr>
            <p:nvPr/>
          </p:nvSpPr>
          <p:spPr bwMode="auto">
            <a:xfrm>
              <a:off x="4707" y="2097"/>
              <a:ext cx="18" cy="12"/>
            </a:xfrm>
            <a:custGeom>
              <a:avLst/>
              <a:gdLst>
                <a:gd name="T0" fmla="*/ 0 w 18"/>
                <a:gd name="T1" fmla="*/ 6 h 12"/>
                <a:gd name="T2" fmla="*/ 0 w 18"/>
                <a:gd name="T3" fmla="*/ 0 h 12"/>
                <a:gd name="T4" fmla="*/ 6 w 18"/>
                <a:gd name="T5" fmla="*/ 0 h 12"/>
                <a:gd name="T6" fmla="*/ 6 w 18"/>
                <a:gd name="T7" fmla="*/ 0 h 12"/>
                <a:gd name="T8" fmla="*/ 12 w 18"/>
                <a:gd name="T9" fmla="*/ 0 h 12"/>
                <a:gd name="T10" fmla="*/ 12 w 18"/>
                <a:gd name="T11" fmla="*/ 0 h 12"/>
                <a:gd name="T12" fmla="*/ 12 w 18"/>
                <a:gd name="T13" fmla="*/ 0 h 12"/>
                <a:gd name="T14" fmla="*/ 18 w 18"/>
                <a:gd name="T15" fmla="*/ 0 h 12"/>
                <a:gd name="T16" fmla="*/ 18 w 18"/>
                <a:gd name="T17" fmla="*/ 0 h 12"/>
                <a:gd name="T18" fmla="*/ 18 w 18"/>
                <a:gd name="T19" fmla="*/ 6 h 12"/>
                <a:gd name="T20" fmla="*/ 18 w 18"/>
                <a:gd name="T21" fmla="*/ 6 h 12"/>
                <a:gd name="T22" fmla="*/ 12 w 18"/>
                <a:gd name="T23" fmla="*/ 6 h 12"/>
                <a:gd name="T24" fmla="*/ 12 w 18"/>
                <a:gd name="T25" fmla="*/ 12 h 12"/>
                <a:gd name="T26" fmla="*/ 12 w 18"/>
                <a:gd name="T27" fmla="*/ 12 h 12"/>
                <a:gd name="T28" fmla="*/ 6 w 18"/>
                <a:gd name="T29" fmla="*/ 12 h 12"/>
                <a:gd name="T30" fmla="*/ 6 w 18"/>
                <a:gd name="T31" fmla="*/ 6 h 12"/>
                <a:gd name="T32" fmla="*/ 0 w 1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2"/>
                <a:gd name="T53" fmla="*/ 18 w 1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2">
                  <a:moveTo>
                    <a:pt x="0" y="6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30" name="Freeform 231"/>
            <p:cNvSpPr>
              <a:spLocks/>
            </p:cNvSpPr>
            <p:nvPr/>
          </p:nvSpPr>
          <p:spPr bwMode="auto">
            <a:xfrm>
              <a:off x="4690" y="2091"/>
              <a:ext cx="11" cy="12"/>
            </a:xfrm>
            <a:custGeom>
              <a:avLst/>
              <a:gdLst>
                <a:gd name="T0" fmla="*/ 0 w 11"/>
                <a:gd name="T1" fmla="*/ 12 h 12"/>
                <a:gd name="T2" fmla="*/ 0 w 11"/>
                <a:gd name="T3" fmla="*/ 6 h 12"/>
                <a:gd name="T4" fmla="*/ 0 w 11"/>
                <a:gd name="T5" fmla="*/ 6 h 12"/>
                <a:gd name="T6" fmla="*/ 6 w 11"/>
                <a:gd name="T7" fmla="*/ 6 h 12"/>
                <a:gd name="T8" fmla="*/ 6 w 11"/>
                <a:gd name="T9" fmla="*/ 0 h 12"/>
                <a:gd name="T10" fmla="*/ 6 w 11"/>
                <a:gd name="T11" fmla="*/ 0 h 12"/>
                <a:gd name="T12" fmla="*/ 11 w 11"/>
                <a:gd name="T13" fmla="*/ 6 h 12"/>
                <a:gd name="T14" fmla="*/ 11 w 11"/>
                <a:gd name="T15" fmla="*/ 6 h 12"/>
                <a:gd name="T16" fmla="*/ 11 w 11"/>
                <a:gd name="T17" fmla="*/ 6 h 12"/>
                <a:gd name="T18" fmla="*/ 11 w 11"/>
                <a:gd name="T19" fmla="*/ 12 h 12"/>
                <a:gd name="T20" fmla="*/ 11 w 11"/>
                <a:gd name="T21" fmla="*/ 12 h 12"/>
                <a:gd name="T22" fmla="*/ 6 w 11"/>
                <a:gd name="T23" fmla="*/ 12 h 12"/>
                <a:gd name="T24" fmla="*/ 6 w 11"/>
                <a:gd name="T25" fmla="*/ 12 h 12"/>
                <a:gd name="T26" fmla="*/ 6 w 11"/>
                <a:gd name="T27" fmla="*/ 12 h 12"/>
                <a:gd name="T28" fmla="*/ 0 w 11"/>
                <a:gd name="T29" fmla="*/ 12 h 12"/>
                <a:gd name="T30" fmla="*/ 0 w 11"/>
                <a:gd name="T31" fmla="*/ 12 h 12"/>
                <a:gd name="T32" fmla="*/ 0 w 11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"/>
                <a:gd name="T52" fmla="*/ 0 h 12"/>
                <a:gd name="T53" fmla="*/ 11 w 1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" h="12">
                  <a:moveTo>
                    <a:pt x="0" y="12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1" y="6"/>
                  </a:lnTo>
                  <a:lnTo>
                    <a:pt x="11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31" name="Freeform 232"/>
            <p:cNvSpPr>
              <a:spLocks/>
            </p:cNvSpPr>
            <p:nvPr/>
          </p:nvSpPr>
          <p:spPr bwMode="auto">
            <a:xfrm>
              <a:off x="4707" y="2073"/>
              <a:ext cx="12" cy="12"/>
            </a:xfrm>
            <a:custGeom>
              <a:avLst/>
              <a:gdLst>
                <a:gd name="T0" fmla="*/ 0 w 12"/>
                <a:gd name="T1" fmla="*/ 6 h 12"/>
                <a:gd name="T2" fmla="*/ 0 w 12"/>
                <a:gd name="T3" fmla="*/ 6 h 12"/>
                <a:gd name="T4" fmla="*/ 0 w 12"/>
                <a:gd name="T5" fmla="*/ 6 h 12"/>
                <a:gd name="T6" fmla="*/ 0 w 12"/>
                <a:gd name="T7" fmla="*/ 6 h 12"/>
                <a:gd name="T8" fmla="*/ 6 w 12"/>
                <a:gd name="T9" fmla="*/ 0 h 12"/>
                <a:gd name="T10" fmla="*/ 6 w 12"/>
                <a:gd name="T11" fmla="*/ 0 h 12"/>
                <a:gd name="T12" fmla="*/ 12 w 12"/>
                <a:gd name="T13" fmla="*/ 6 h 12"/>
                <a:gd name="T14" fmla="*/ 12 w 12"/>
                <a:gd name="T15" fmla="*/ 6 h 12"/>
                <a:gd name="T16" fmla="*/ 12 w 12"/>
                <a:gd name="T17" fmla="*/ 6 h 12"/>
                <a:gd name="T18" fmla="*/ 12 w 12"/>
                <a:gd name="T19" fmla="*/ 6 h 12"/>
                <a:gd name="T20" fmla="*/ 12 w 12"/>
                <a:gd name="T21" fmla="*/ 12 h 12"/>
                <a:gd name="T22" fmla="*/ 6 w 12"/>
                <a:gd name="T23" fmla="*/ 12 h 12"/>
                <a:gd name="T24" fmla="*/ 6 w 12"/>
                <a:gd name="T25" fmla="*/ 12 h 12"/>
                <a:gd name="T26" fmla="*/ 6 w 12"/>
                <a:gd name="T27" fmla="*/ 12 h 12"/>
                <a:gd name="T28" fmla="*/ 0 w 12"/>
                <a:gd name="T29" fmla="*/ 12 h 12"/>
                <a:gd name="T30" fmla="*/ 0 w 12"/>
                <a:gd name="T31" fmla="*/ 12 h 12"/>
                <a:gd name="T32" fmla="*/ 0 w 12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32" name="Freeform 233"/>
            <p:cNvSpPr>
              <a:spLocks/>
            </p:cNvSpPr>
            <p:nvPr/>
          </p:nvSpPr>
          <p:spPr bwMode="auto">
            <a:xfrm>
              <a:off x="5114" y="2031"/>
              <a:ext cx="95" cy="96"/>
            </a:xfrm>
            <a:custGeom>
              <a:avLst/>
              <a:gdLst>
                <a:gd name="T0" fmla="*/ 77 w 95"/>
                <a:gd name="T1" fmla="*/ 72 h 96"/>
                <a:gd name="T2" fmla="*/ 83 w 95"/>
                <a:gd name="T3" fmla="*/ 66 h 96"/>
                <a:gd name="T4" fmla="*/ 83 w 95"/>
                <a:gd name="T5" fmla="*/ 54 h 96"/>
                <a:gd name="T6" fmla="*/ 77 w 95"/>
                <a:gd name="T7" fmla="*/ 48 h 96"/>
                <a:gd name="T8" fmla="*/ 65 w 95"/>
                <a:gd name="T9" fmla="*/ 48 h 96"/>
                <a:gd name="T10" fmla="*/ 65 w 95"/>
                <a:gd name="T11" fmla="*/ 36 h 96"/>
                <a:gd name="T12" fmla="*/ 71 w 95"/>
                <a:gd name="T13" fmla="*/ 42 h 96"/>
                <a:gd name="T14" fmla="*/ 77 w 95"/>
                <a:gd name="T15" fmla="*/ 42 h 96"/>
                <a:gd name="T16" fmla="*/ 77 w 95"/>
                <a:gd name="T17" fmla="*/ 48 h 96"/>
                <a:gd name="T18" fmla="*/ 89 w 95"/>
                <a:gd name="T19" fmla="*/ 48 h 96"/>
                <a:gd name="T20" fmla="*/ 95 w 95"/>
                <a:gd name="T21" fmla="*/ 36 h 96"/>
                <a:gd name="T22" fmla="*/ 95 w 95"/>
                <a:gd name="T23" fmla="*/ 30 h 96"/>
                <a:gd name="T24" fmla="*/ 89 w 95"/>
                <a:gd name="T25" fmla="*/ 24 h 96"/>
                <a:gd name="T26" fmla="*/ 83 w 95"/>
                <a:gd name="T27" fmla="*/ 24 h 96"/>
                <a:gd name="T28" fmla="*/ 77 w 95"/>
                <a:gd name="T29" fmla="*/ 24 h 96"/>
                <a:gd name="T30" fmla="*/ 71 w 95"/>
                <a:gd name="T31" fmla="*/ 24 h 96"/>
                <a:gd name="T32" fmla="*/ 77 w 95"/>
                <a:gd name="T33" fmla="*/ 12 h 96"/>
                <a:gd name="T34" fmla="*/ 77 w 95"/>
                <a:gd name="T35" fmla="*/ 0 h 96"/>
                <a:gd name="T36" fmla="*/ 71 w 95"/>
                <a:gd name="T37" fmla="*/ 0 h 96"/>
                <a:gd name="T38" fmla="*/ 59 w 95"/>
                <a:gd name="T39" fmla="*/ 0 h 96"/>
                <a:gd name="T40" fmla="*/ 53 w 95"/>
                <a:gd name="T41" fmla="*/ 12 h 96"/>
                <a:gd name="T42" fmla="*/ 59 w 95"/>
                <a:gd name="T43" fmla="*/ 24 h 96"/>
                <a:gd name="T44" fmla="*/ 53 w 95"/>
                <a:gd name="T45" fmla="*/ 24 h 96"/>
                <a:gd name="T46" fmla="*/ 53 w 95"/>
                <a:gd name="T47" fmla="*/ 18 h 96"/>
                <a:gd name="T48" fmla="*/ 47 w 95"/>
                <a:gd name="T49" fmla="*/ 12 h 96"/>
                <a:gd name="T50" fmla="*/ 35 w 95"/>
                <a:gd name="T51" fmla="*/ 12 h 96"/>
                <a:gd name="T52" fmla="*/ 23 w 95"/>
                <a:gd name="T53" fmla="*/ 6 h 96"/>
                <a:gd name="T54" fmla="*/ 11 w 95"/>
                <a:gd name="T55" fmla="*/ 12 h 96"/>
                <a:gd name="T56" fmla="*/ 11 w 95"/>
                <a:gd name="T57" fmla="*/ 18 h 96"/>
                <a:gd name="T58" fmla="*/ 11 w 95"/>
                <a:gd name="T59" fmla="*/ 24 h 96"/>
                <a:gd name="T60" fmla="*/ 23 w 95"/>
                <a:gd name="T61" fmla="*/ 30 h 96"/>
                <a:gd name="T62" fmla="*/ 29 w 95"/>
                <a:gd name="T63" fmla="*/ 30 h 96"/>
                <a:gd name="T64" fmla="*/ 29 w 95"/>
                <a:gd name="T65" fmla="*/ 42 h 96"/>
                <a:gd name="T66" fmla="*/ 17 w 95"/>
                <a:gd name="T67" fmla="*/ 42 h 96"/>
                <a:gd name="T68" fmla="*/ 11 w 95"/>
                <a:gd name="T69" fmla="*/ 42 h 96"/>
                <a:gd name="T70" fmla="*/ 6 w 95"/>
                <a:gd name="T71" fmla="*/ 48 h 96"/>
                <a:gd name="T72" fmla="*/ 0 w 95"/>
                <a:gd name="T73" fmla="*/ 54 h 96"/>
                <a:gd name="T74" fmla="*/ 6 w 95"/>
                <a:gd name="T75" fmla="*/ 66 h 96"/>
                <a:gd name="T76" fmla="*/ 11 w 95"/>
                <a:gd name="T77" fmla="*/ 66 h 96"/>
                <a:gd name="T78" fmla="*/ 17 w 95"/>
                <a:gd name="T79" fmla="*/ 66 h 96"/>
                <a:gd name="T80" fmla="*/ 23 w 95"/>
                <a:gd name="T81" fmla="*/ 60 h 96"/>
                <a:gd name="T82" fmla="*/ 29 w 95"/>
                <a:gd name="T83" fmla="*/ 54 h 96"/>
                <a:gd name="T84" fmla="*/ 35 w 95"/>
                <a:gd name="T85" fmla="*/ 48 h 96"/>
                <a:gd name="T86" fmla="*/ 41 w 95"/>
                <a:gd name="T87" fmla="*/ 54 h 96"/>
                <a:gd name="T88" fmla="*/ 41 w 95"/>
                <a:gd name="T89" fmla="*/ 60 h 96"/>
                <a:gd name="T90" fmla="*/ 29 w 95"/>
                <a:gd name="T91" fmla="*/ 66 h 96"/>
                <a:gd name="T92" fmla="*/ 23 w 95"/>
                <a:gd name="T93" fmla="*/ 84 h 96"/>
                <a:gd name="T94" fmla="*/ 35 w 95"/>
                <a:gd name="T95" fmla="*/ 90 h 96"/>
                <a:gd name="T96" fmla="*/ 47 w 95"/>
                <a:gd name="T97" fmla="*/ 90 h 96"/>
                <a:gd name="T98" fmla="*/ 53 w 95"/>
                <a:gd name="T99" fmla="*/ 84 h 96"/>
                <a:gd name="T100" fmla="*/ 53 w 95"/>
                <a:gd name="T101" fmla="*/ 78 h 96"/>
                <a:gd name="T102" fmla="*/ 47 w 95"/>
                <a:gd name="T103" fmla="*/ 72 h 96"/>
                <a:gd name="T104" fmla="*/ 47 w 95"/>
                <a:gd name="T105" fmla="*/ 60 h 96"/>
                <a:gd name="T106" fmla="*/ 53 w 95"/>
                <a:gd name="T107" fmla="*/ 54 h 96"/>
                <a:gd name="T108" fmla="*/ 53 w 95"/>
                <a:gd name="T109" fmla="*/ 54 h 96"/>
                <a:gd name="T110" fmla="*/ 65 w 95"/>
                <a:gd name="T111" fmla="*/ 72 h 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5"/>
                <a:gd name="T169" fmla="*/ 0 h 96"/>
                <a:gd name="T170" fmla="*/ 95 w 95"/>
                <a:gd name="T171" fmla="*/ 96 h 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5" h="96">
                  <a:moveTo>
                    <a:pt x="71" y="72"/>
                  </a:moveTo>
                  <a:lnTo>
                    <a:pt x="71" y="72"/>
                  </a:lnTo>
                  <a:lnTo>
                    <a:pt x="77" y="72"/>
                  </a:lnTo>
                  <a:lnTo>
                    <a:pt x="83" y="72"/>
                  </a:lnTo>
                  <a:lnTo>
                    <a:pt x="83" y="66"/>
                  </a:lnTo>
                  <a:lnTo>
                    <a:pt x="89" y="60"/>
                  </a:lnTo>
                  <a:lnTo>
                    <a:pt x="83" y="60"/>
                  </a:lnTo>
                  <a:lnTo>
                    <a:pt x="83" y="54"/>
                  </a:lnTo>
                  <a:lnTo>
                    <a:pt x="83" y="48"/>
                  </a:lnTo>
                  <a:lnTo>
                    <a:pt x="77" y="48"/>
                  </a:lnTo>
                  <a:lnTo>
                    <a:pt x="71" y="48"/>
                  </a:lnTo>
                  <a:lnTo>
                    <a:pt x="65" y="48"/>
                  </a:lnTo>
                  <a:lnTo>
                    <a:pt x="65" y="42"/>
                  </a:lnTo>
                  <a:lnTo>
                    <a:pt x="65" y="36"/>
                  </a:lnTo>
                  <a:lnTo>
                    <a:pt x="71" y="42"/>
                  </a:lnTo>
                  <a:lnTo>
                    <a:pt x="77" y="42"/>
                  </a:lnTo>
                  <a:lnTo>
                    <a:pt x="77" y="48"/>
                  </a:lnTo>
                  <a:lnTo>
                    <a:pt x="83" y="48"/>
                  </a:lnTo>
                  <a:lnTo>
                    <a:pt x="89" y="48"/>
                  </a:lnTo>
                  <a:lnTo>
                    <a:pt x="95" y="42"/>
                  </a:lnTo>
                  <a:lnTo>
                    <a:pt x="95" y="36"/>
                  </a:lnTo>
                  <a:lnTo>
                    <a:pt x="95" y="30"/>
                  </a:lnTo>
                  <a:lnTo>
                    <a:pt x="95" y="24"/>
                  </a:lnTo>
                  <a:lnTo>
                    <a:pt x="89" y="24"/>
                  </a:lnTo>
                  <a:lnTo>
                    <a:pt x="83" y="24"/>
                  </a:lnTo>
                  <a:lnTo>
                    <a:pt x="77" y="24"/>
                  </a:lnTo>
                  <a:lnTo>
                    <a:pt x="71" y="24"/>
                  </a:lnTo>
                  <a:lnTo>
                    <a:pt x="65" y="24"/>
                  </a:lnTo>
                  <a:lnTo>
                    <a:pt x="71" y="18"/>
                  </a:lnTo>
                  <a:lnTo>
                    <a:pt x="77" y="12"/>
                  </a:lnTo>
                  <a:lnTo>
                    <a:pt x="77" y="6"/>
                  </a:lnTo>
                  <a:lnTo>
                    <a:pt x="77" y="0"/>
                  </a:lnTo>
                  <a:lnTo>
                    <a:pt x="71" y="0"/>
                  </a:lnTo>
                  <a:lnTo>
                    <a:pt x="65" y="0"/>
                  </a:lnTo>
                  <a:lnTo>
                    <a:pt x="59" y="0"/>
                  </a:lnTo>
                  <a:lnTo>
                    <a:pt x="59" y="6"/>
                  </a:lnTo>
                  <a:lnTo>
                    <a:pt x="53" y="12"/>
                  </a:lnTo>
                  <a:lnTo>
                    <a:pt x="53" y="18"/>
                  </a:lnTo>
                  <a:lnTo>
                    <a:pt x="59" y="18"/>
                  </a:lnTo>
                  <a:lnTo>
                    <a:pt x="59" y="24"/>
                  </a:lnTo>
                  <a:lnTo>
                    <a:pt x="53" y="24"/>
                  </a:lnTo>
                  <a:lnTo>
                    <a:pt x="53" y="18"/>
                  </a:lnTo>
                  <a:lnTo>
                    <a:pt x="53" y="12"/>
                  </a:lnTo>
                  <a:lnTo>
                    <a:pt x="47" y="12"/>
                  </a:lnTo>
                  <a:lnTo>
                    <a:pt x="35" y="12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7" y="6"/>
                  </a:lnTo>
                  <a:lnTo>
                    <a:pt x="11" y="12"/>
                  </a:lnTo>
                  <a:lnTo>
                    <a:pt x="11" y="18"/>
                  </a:lnTo>
                  <a:lnTo>
                    <a:pt x="11" y="24"/>
                  </a:lnTo>
                  <a:lnTo>
                    <a:pt x="17" y="30"/>
                  </a:lnTo>
                  <a:lnTo>
                    <a:pt x="23" y="30"/>
                  </a:lnTo>
                  <a:lnTo>
                    <a:pt x="29" y="30"/>
                  </a:lnTo>
                  <a:lnTo>
                    <a:pt x="35" y="36"/>
                  </a:lnTo>
                  <a:lnTo>
                    <a:pt x="29" y="36"/>
                  </a:lnTo>
                  <a:lnTo>
                    <a:pt x="29" y="42"/>
                  </a:lnTo>
                  <a:lnTo>
                    <a:pt x="23" y="42"/>
                  </a:lnTo>
                  <a:lnTo>
                    <a:pt x="17" y="42"/>
                  </a:lnTo>
                  <a:lnTo>
                    <a:pt x="11" y="42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6"/>
                  </a:lnTo>
                  <a:lnTo>
                    <a:pt x="6" y="66"/>
                  </a:lnTo>
                  <a:lnTo>
                    <a:pt x="11" y="66"/>
                  </a:lnTo>
                  <a:lnTo>
                    <a:pt x="17" y="66"/>
                  </a:lnTo>
                  <a:lnTo>
                    <a:pt x="23" y="66"/>
                  </a:lnTo>
                  <a:lnTo>
                    <a:pt x="23" y="60"/>
                  </a:lnTo>
                  <a:lnTo>
                    <a:pt x="23" y="54"/>
                  </a:lnTo>
                  <a:lnTo>
                    <a:pt x="29" y="54"/>
                  </a:lnTo>
                  <a:lnTo>
                    <a:pt x="29" y="48"/>
                  </a:lnTo>
                  <a:lnTo>
                    <a:pt x="35" y="48"/>
                  </a:lnTo>
                  <a:lnTo>
                    <a:pt x="41" y="48"/>
                  </a:lnTo>
                  <a:lnTo>
                    <a:pt x="41" y="54"/>
                  </a:lnTo>
                  <a:lnTo>
                    <a:pt x="41" y="60"/>
                  </a:lnTo>
                  <a:lnTo>
                    <a:pt x="35" y="66"/>
                  </a:lnTo>
                  <a:lnTo>
                    <a:pt x="29" y="66"/>
                  </a:lnTo>
                  <a:lnTo>
                    <a:pt x="29" y="72"/>
                  </a:lnTo>
                  <a:lnTo>
                    <a:pt x="23" y="78"/>
                  </a:lnTo>
                  <a:lnTo>
                    <a:pt x="23" y="84"/>
                  </a:lnTo>
                  <a:lnTo>
                    <a:pt x="29" y="84"/>
                  </a:lnTo>
                  <a:lnTo>
                    <a:pt x="29" y="90"/>
                  </a:lnTo>
                  <a:lnTo>
                    <a:pt x="35" y="90"/>
                  </a:lnTo>
                  <a:lnTo>
                    <a:pt x="41" y="96"/>
                  </a:lnTo>
                  <a:lnTo>
                    <a:pt x="41" y="90"/>
                  </a:lnTo>
                  <a:lnTo>
                    <a:pt x="47" y="90"/>
                  </a:lnTo>
                  <a:lnTo>
                    <a:pt x="53" y="90"/>
                  </a:lnTo>
                  <a:lnTo>
                    <a:pt x="53" y="84"/>
                  </a:lnTo>
                  <a:lnTo>
                    <a:pt x="53" y="78"/>
                  </a:lnTo>
                  <a:lnTo>
                    <a:pt x="53" y="72"/>
                  </a:lnTo>
                  <a:lnTo>
                    <a:pt x="47" y="72"/>
                  </a:lnTo>
                  <a:lnTo>
                    <a:pt x="47" y="66"/>
                  </a:lnTo>
                  <a:lnTo>
                    <a:pt x="47" y="60"/>
                  </a:lnTo>
                  <a:lnTo>
                    <a:pt x="47" y="54"/>
                  </a:lnTo>
                  <a:lnTo>
                    <a:pt x="53" y="54"/>
                  </a:lnTo>
                  <a:lnTo>
                    <a:pt x="59" y="60"/>
                  </a:lnTo>
                  <a:lnTo>
                    <a:pt x="59" y="66"/>
                  </a:lnTo>
                  <a:lnTo>
                    <a:pt x="65" y="72"/>
                  </a:lnTo>
                  <a:lnTo>
                    <a:pt x="71" y="72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33" name="Freeform 234"/>
            <p:cNvSpPr>
              <a:spLocks/>
            </p:cNvSpPr>
            <p:nvPr/>
          </p:nvSpPr>
          <p:spPr bwMode="auto">
            <a:xfrm>
              <a:off x="5185" y="1834"/>
              <a:ext cx="108" cy="167"/>
            </a:xfrm>
            <a:custGeom>
              <a:avLst/>
              <a:gdLst>
                <a:gd name="T0" fmla="*/ 0 w 108"/>
                <a:gd name="T1" fmla="*/ 167 h 167"/>
                <a:gd name="T2" fmla="*/ 12 w 108"/>
                <a:gd name="T3" fmla="*/ 155 h 167"/>
                <a:gd name="T4" fmla="*/ 24 w 108"/>
                <a:gd name="T5" fmla="*/ 149 h 167"/>
                <a:gd name="T6" fmla="*/ 30 w 108"/>
                <a:gd name="T7" fmla="*/ 137 h 167"/>
                <a:gd name="T8" fmla="*/ 42 w 108"/>
                <a:gd name="T9" fmla="*/ 137 h 167"/>
                <a:gd name="T10" fmla="*/ 54 w 108"/>
                <a:gd name="T11" fmla="*/ 131 h 167"/>
                <a:gd name="T12" fmla="*/ 66 w 108"/>
                <a:gd name="T13" fmla="*/ 131 h 167"/>
                <a:gd name="T14" fmla="*/ 78 w 108"/>
                <a:gd name="T15" fmla="*/ 131 h 167"/>
                <a:gd name="T16" fmla="*/ 84 w 108"/>
                <a:gd name="T17" fmla="*/ 131 h 167"/>
                <a:gd name="T18" fmla="*/ 84 w 108"/>
                <a:gd name="T19" fmla="*/ 125 h 167"/>
                <a:gd name="T20" fmla="*/ 84 w 108"/>
                <a:gd name="T21" fmla="*/ 125 h 167"/>
                <a:gd name="T22" fmla="*/ 90 w 108"/>
                <a:gd name="T23" fmla="*/ 119 h 167"/>
                <a:gd name="T24" fmla="*/ 90 w 108"/>
                <a:gd name="T25" fmla="*/ 113 h 167"/>
                <a:gd name="T26" fmla="*/ 90 w 108"/>
                <a:gd name="T27" fmla="*/ 107 h 167"/>
                <a:gd name="T28" fmla="*/ 96 w 108"/>
                <a:gd name="T29" fmla="*/ 107 h 167"/>
                <a:gd name="T30" fmla="*/ 102 w 108"/>
                <a:gd name="T31" fmla="*/ 101 h 167"/>
                <a:gd name="T32" fmla="*/ 108 w 108"/>
                <a:gd name="T33" fmla="*/ 95 h 167"/>
                <a:gd name="T34" fmla="*/ 102 w 108"/>
                <a:gd name="T35" fmla="*/ 89 h 167"/>
                <a:gd name="T36" fmla="*/ 102 w 108"/>
                <a:gd name="T37" fmla="*/ 71 h 167"/>
                <a:gd name="T38" fmla="*/ 102 w 108"/>
                <a:gd name="T39" fmla="*/ 59 h 167"/>
                <a:gd name="T40" fmla="*/ 108 w 108"/>
                <a:gd name="T41" fmla="*/ 47 h 167"/>
                <a:gd name="T42" fmla="*/ 102 w 108"/>
                <a:gd name="T43" fmla="*/ 47 h 167"/>
                <a:gd name="T44" fmla="*/ 96 w 108"/>
                <a:gd name="T45" fmla="*/ 41 h 167"/>
                <a:gd name="T46" fmla="*/ 90 w 108"/>
                <a:gd name="T47" fmla="*/ 41 h 167"/>
                <a:gd name="T48" fmla="*/ 84 w 108"/>
                <a:gd name="T49" fmla="*/ 36 h 167"/>
                <a:gd name="T50" fmla="*/ 84 w 108"/>
                <a:gd name="T51" fmla="*/ 30 h 167"/>
                <a:gd name="T52" fmla="*/ 78 w 108"/>
                <a:gd name="T53" fmla="*/ 24 h 167"/>
                <a:gd name="T54" fmla="*/ 72 w 108"/>
                <a:gd name="T55" fmla="*/ 12 h 167"/>
                <a:gd name="T56" fmla="*/ 72 w 108"/>
                <a:gd name="T57" fmla="*/ 0 h 167"/>
                <a:gd name="T58" fmla="*/ 66 w 108"/>
                <a:gd name="T59" fmla="*/ 6 h 167"/>
                <a:gd name="T60" fmla="*/ 66 w 108"/>
                <a:gd name="T61" fmla="*/ 12 h 167"/>
                <a:gd name="T62" fmla="*/ 60 w 108"/>
                <a:gd name="T63" fmla="*/ 18 h 167"/>
                <a:gd name="T64" fmla="*/ 54 w 108"/>
                <a:gd name="T65" fmla="*/ 24 h 167"/>
                <a:gd name="T66" fmla="*/ 48 w 108"/>
                <a:gd name="T67" fmla="*/ 30 h 167"/>
                <a:gd name="T68" fmla="*/ 42 w 108"/>
                <a:gd name="T69" fmla="*/ 36 h 167"/>
                <a:gd name="T70" fmla="*/ 36 w 108"/>
                <a:gd name="T71" fmla="*/ 36 h 167"/>
                <a:gd name="T72" fmla="*/ 24 w 108"/>
                <a:gd name="T73" fmla="*/ 36 h 167"/>
                <a:gd name="T74" fmla="*/ 30 w 108"/>
                <a:gd name="T75" fmla="*/ 41 h 167"/>
                <a:gd name="T76" fmla="*/ 30 w 108"/>
                <a:gd name="T77" fmla="*/ 53 h 167"/>
                <a:gd name="T78" fmla="*/ 30 w 108"/>
                <a:gd name="T79" fmla="*/ 65 h 167"/>
                <a:gd name="T80" fmla="*/ 18 w 108"/>
                <a:gd name="T81" fmla="*/ 71 h 167"/>
                <a:gd name="T82" fmla="*/ 24 w 108"/>
                <a:gd name="T83" fmla="*/ 95 h 167"/>
                <a:gd name="T84" fmla="*/ 24 w 108"/>
                <a:gd name="T85" fmla="*/ 107 h 167"/>
                <a:gd name="T86" fmla="*/ 24 w 108"/>
                <a:gd name="T87" fmla="*/ 125 h 167"/>
                <a:gd name="T88" fmla="*/ 18 w 108"/>
                <a:gd name="T89" fmla="*/ 137 h 167"/>
                <a:gd name="T90" fmla="*/ 12 w 108"/>
                <a:gd name="T91" fmla="*/ 143 h 167"/>
                <a:gd name="T92" fmla="*/ 12 w 108"/>
                <a:gd name="T93" fmla="*/ 149 h 167"/>
                <a:gd name="T94" fmla="*/ 6 w 108"/>
                <a:gd name="T95" fmla="*/ 155 h 167"/>
                <a:gd name="T96" fmla="*/ 6 w 108"/>
                <a:gd name="T97" fmla="*/ 161 h 167"/>
                <a:gd name="T98" fmla="*/ 0 w 108"/>
                <a:gd name="T99" fmla="*/ 161 h 167"/>
                <a:gd name="T100" fmla="*/ 0 w 108"/>
                <a:gd name="T101" fmla="*/ 161 h 167"/>
                <a:gd name="T102" fmla="*/ 0 w 108"/>
                <a:gd name="T103" fmla="*/ 161 h 167"/>
                <a:gd name="T104" fmla="*/ 6 w 108"/>
                <a:gd name="T105" fmla="*/ 161 h 167"/>
                <a:gd name="T106" fmla="*/ 0 w 108"/>
                <a:gd name="T107" fmla="*/ 167 h 16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8"/>
                <a:gd name="T163" fmla="*/ 0 h 167"/>
                <a:gd name="T164" fmla="*/ 108 w 108"/>
                <a:gd name="T165" fmla="*/ 167 h 16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8" h="167">
                  <a:moveTo>
                    <a:pt x="0" y="167"/>
                  </a:moveTo>
                  <a:lnTo>
                    <a:pt x="12" y="155"/>
                  </a:lnTo>
                  <a:lnTo>
                    <a:pt x="24" y="149"/>
                  </a:lnTo>
                  <a:lnTo>
                    <a:pt x="30" y="137"/>
                  </a:lnTo>
                  <a:lnTo>
                    <a:pt x="42" y="137"/>
                  </a:lnTo>
                  <a:lnTo>
                    <a:pt x="54" y="131"/>
                  </a:lnTo>
                  <a:lnTo>
                    <a:pt x="66" y="131"/>
                  </a:lnTo>
                  <a:lnTo>
                    <a:pt x="78" y="131"/>
                  </a:lnTo>
                  <a:lnTo>
                    <a:pt x="84" y="131"/>
                  </a:lnTo>
                  <a:lnTo>
                    <a:pt x="84" y="125"/>
                  </a:lnTo>
                  <a:lnTo>
                    <a:pt x="90" y="119"/>
                  </a:lnTo>
                  <a:lnTo>
                    <a:pt x="90" y="113"/>
                  </a:lnTo>
                  <a:lnTo>
                    <a:pt x="90" y="107"/>
                  </a:lnTo>
                  <a:lnTo>
                    <a:pt x="96" y="107"/>
                  </a:lnTo>
                  <a:lnTo>
                    <a:pt x="102" y="101"/>
                  </a:lnTo>
                  <a:lnTo>
                    <a:pt x="108" y="95"/>
                  </a:lnTo>
                  <a:lnTo>
                    <a:pt x="102" y="89"/>
                  </a:lnTo>
                  <a:lnTo>
                    <a:pt x="102" y="71"/>
                  </a:lnTo>
                  <a:lnTo>
                    <a:pt x="102" y="59"/>
                  </a:lnTo>
                  <a:lnTo>
                    <a:pt x="108" y="47"/>
                  </a:lnTo>
                  <a:lnTo>
                    <a:pt x="102" y="47"/>
                  </a:lnTo>
                  <a:lnTo>
                    <a:pt x="96" y="41"/>
                  </a:lnTo>
                  <a:lnTo>
                    <a:pt x="90" y="41"/>
                  </a:lnTo>
                  <a:lnTo>
                    <a:pt x="84" y="36"/>
                  </a:lnTo>
                  <a:lnTo>
                    <a:pt x="84" y="30"/>
                  </a:lnTo>
                  <a:lnTo>
                    <a:pt x="78" y="24"/>
                  </a:lnTo>
                  <a:lnTo>
                    <a:pt x="72" y="12"/>
                  </a:lnTo>
                  <a:lnTo>
                    <a:pt x="72" y="0"/>
                  </a:lnTo>
                  <a:lnTo>
                    <a:pt x="66" y="6"/>
                  </a:lnTo>
                  <a:lnTo>
                    <a:pt x="66" y="12"/>
                  </a:lnTo>
                  <a:lnTo>
                    <a:pt x="60" y="18"/>
                  </a:lnTo>
                  <a:lnTo>
                    <a:pt x="54" y="24"/>
                  </a:lnTo>
                  <a:lnTo>
                    <a:pt x="48" y="30"/>
                  </a:lnTo>
                  <a:lnTo>
                    <a:pt x="42" y="36"/>
                  </a:lnTo>
                  <a:lnTo>
                    <a:pt x="36" y="36"/>
                  </a:lnTo>
                  <a:lnTo>
                    <a:pt x="24" y="36"/>
                  </a:lnTo>
                  <a:lnTo>
                    <a:pt x="30" y="41"/>
                  </a:lnTo>
                  <a:lnTo>
                    <a:pt x="30" y="53"/>
                  </a:lnTo>
                  <a:lnTo>
                    <a:pt x="30" y="65"/>
                  </a:lnTo>
                  <a:lnTo>
                    <a:pt x="18" y="71"/>
                  </a:lnTo>
                  <a:lnTo>
                    <a:pt x="24" y="95"/>
                  </a:lnTo>
                  <a:lnTo>
                    <a:pt x="24" y="107"/>
                  </a:lnTo>
                  <a:lnTo>
                    <a:pt x="24" y="125"/>
                  </a:lnTo>
                  <a:lnTo>
                    <a:pt x="18" y="137"/>
                  </a:lnTo>
                  <a:lnTo>
                    <a:pt x="12" y="143"/>
                  </a:lnTo>
                  <a:lnTo>
                    <a:pt x="12" y="149"/>
                  </a:lnTo>
                  <a:lnTo>
                    <a:pt x="6" y="155"/>
                  </a:lnTo>
                  <a:lnTo>
                    <a:pt x="6" y="161"/>
                  </a:lnTo>
                  <a:lnTo>
                    <a:pt x="0" y="161"/>
                  </a:lnTo>
                  <a:lnTo>
                    <a:pt x="6" y="161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34" name="Freeform 235"/>
            <p:cNvSpPr>
              <a:spLocks/>
            </p:cNvSpPr>
            <p:nvPr/>
          </p:nvSpPr>
          <p:spPr bwMode="auto">
            <a:xfrm>
              <a:off x="4863" y="1870"/>
              <a:ext cx="173" cy="143"/>
            </a:xfrm>
            <a:custGeom>
              <a:avLst/>
              <a:gdLst>
                <a:gd name="T0" fmla="*/ 89 w 173"/>
                <a:gd name="T1" fmla="*/ 143 h 143"/>
                <a:gd name="T2" fmla="*/ 95 w 173"/>
                <a:gd name="T3" fmla="*/ 143 h 143"/>
                <a:gd name="T4" fmla="*/ 101 w 173"/>
                <a:gd name="T5" fmla="*/ 143 h 143"/>
                <a:gd name="T6" fmla="*/ 113 w 173"/>
                <a:gd name="T7" fmla="*/ 143 h 143"/>
                <a:gd name="T8" fmla="*/ 119 w 173"/>
                <a:gd name="T9" fmla="*/ 137 h 143"/>
                <a:gd name="T10" fmla="*/ 131 w 173"/>
                <a:gd name="T11" fmla="*/ 137 h 143"/>
                <a:gd name="T12" fmla="*/ 143 w 173"/>
                <a:gd name="T13" fmla="*/ 137 h 143"/>
                <a:gd name="T14" fmla="*/ 149 w 173"/>
                <a:gd name="T15" fmla="*/ 137 h 143"/>
                <a:gd name="T16" fmla="*/ 161 w 173"/>
                <a:gd name="T17" fmla="*/ 137 h 143"/>
                <a:gd name="T18" fmla="*/ 161 w 173"/>
                <a:gd name="T19" fmla="*/ 137 h 143"/>
                <a:gd name="T20" fmla="*/ 167 w 173"/>
                <a:gd name="T21" fmla="*/ 137 h 143"/>
                <a:gd name="T22" fmla="*/ 167 w 173"/>
                <a:gd name="T23" fmla="*/ 137 h 143"/>
                <a:gd name="T24" fmla="*/ 173 w 173"/>
                <a:gd name="T25" fmla="*/ 137 h 143"/>
                <a:gd name="T26" fmla="*/ 161 w 173"/>
                <a:gd name="T27" fmla="*/ 131 h 143"/>
                <a:gd name="T28" fmla="*/ 155 w 173"/>
                <a:gd name="T29" fmla="*/ 119 h 143"/>
                <a:gd name="T30" fmla="*/ 149 w 173"/>
                <a:gd name="T31" fmla="*/ 113 h 143"/>
                <a:gd name="T32" fmla="*/ 143 w 173"/>
                <a:gd name="T33" fmla="*/ 101 h 143"/>
                <a:gd name="T34" fmla="*/ 137 w 173"/>
                <a:gd name="T35" fmla="*/ 83 h 143"/>
                <a:gd name="T36" fmla="*/ 131 w 173"/>
                <a:gd name="T37" fmla="*/ 71 h 143"/>
                <a:gd name="T38" fmla="*/ 131 w 173"/>
                <a:gd name="T39" fmla="*/ 59 h 143"/>
                <a:gd name="T40" fmla="*/ 131 w 173"/>
                <a:gd name="T41" fmla="*/ 47 h 143"/>
                <a:gd name="T42" fmla="*/ 125 w 173"/>
                <a:gd name="T43" fmla="*/ 41 h 143"/>
                <a:gd name="T44" fmla="*/ 119 w 173"/>
                <a:gd name="T45" fmla="*/ 41 h 143"/>
                <a:gd name="T46" fmla="*/ 113 w 173"/>
                <a:gd name="T47" fmla="*/ 41 h 143"/>
                <a:gd name="T48" fmla="*/ 107 w 173"/>
                <a:gd name="T49" fmla="*/ 35 h 143"/>
                <a:gd name="T50" fmla="*/ 101 w 173"/>
                <a:gd name="T51" fmla="*/ 29 h 143"/>
                <a:gd name="T52" fmla="*/ 95 w 173"/>
                <a:gd name="T53" fmla="*/ 23 h 143"/>
                <a:gd name="T54" fmla="*/ 89 w 173"/>
                <a:gd name="T55" fmla="*/ 11 h 143"/>
                <a:gd name="T56" fmla="*/ 89 w 173"/>
                <a:gd name="T57" fmla="*/ 5 h 143"/>
                <a:gd name="T58" fmla="*/ 83 w 173"/>
                <a:gd name="T59" fmla="*/ 5 h 143"/>
                <a:gd name="T60" fmla="*/ 71 w 173"/>
                <a:gd name="T61" fmla="*/ 11 h 143"/>
                <a:gd name="T62" fmla="*/ 65 w 173"/>
                <a:gd name="T63" fmla="*/ 11 h 143"/>
                <a:gd name="T64" fmla="*/ 53 w 173"/>
                <a:gd name="T65" fmla="*/ 17 h 143"/>
                <a:gd name="T66" fmla="*/ 42 w 173"/>
                <a:gd name="T67" fmla="*/ 17 h 143"/>
                <a:gd name="T68" fmla="*/ 30 w 173"/>
                <a:gd name="T69" fmla="*/ 11 h 143"/>
                <a:gd name="T70" fmla="*/ 18 w 173"/>
                <a:gd name="T71" fmla="*/ 5 h 143"/>
                <a:gd name="T72" fmla="*/ 6 w 173"/>
                <a:gd name="T73" fmla="*/ 0 h 143"/>
                <a:gd name="T74" fmla="*/ 6 w 173"/>
                <a:gd name="T75" fmla="*/ 5 h 143"/>
                <a:gd name="T76" fmla="*/ 12 w 173"/>
                <a:gd name="T77" fmla="*/ 11 h 143"/>
                <a:gd name="T78" fmla="*/ 12 w 173"/>
                <a:gd name="T79" fmla="*/ 23 h 143"/>
                <a:gd name="T80" fmla="*/ 12 w 173"/>
                <a:gd name="T81" fmla="*/ 29 h 143"/>
                <a:gd name="T82" fmla="*/ 18 w 173"/>
                <a:gd name="T83" fmla="*/ 41 h 143"/>
                <a:gd name="T84" fmla="*/ 12 w 173"/>
                <a:gd name="T85" fmla="*/ 53 h 143"/>
                <a:gd name="T86" fmla="*/ 12 w 173"/>
                <a:gd name="T87" fmla="*/ 65 h 143"/>
                <a:gd name="T88" fmla="*/ 0 w 173"/>
                <a:gd name="T89" fmla="*/ 77 h 143"/>
                <a:gd name="T90" fmla="*/ 12 w 173"/>
                <a:gd name="T91" fmla="*/ 77 h 143"/>
                <a:gd name="T92" fmla="*/ 18 w 173"/>
                <a:gd name="T93" fmla="*/ 83 h 143"/>
                <a:gd name="T94" fmla="*/ 24 w 173"/>
                <a:gd name="T95" fmla="*/ 89 h 143"/>
                <a:gd name="T96" fmla="*/ 36 w 173"/>
                <a:gd name="T97" fmla="*/ 95 h 143"/>
                <a:gd name="T98" fmla="*/ 42 w 173"/>
                <a:gd name="T99" fmla="*/ 101 h 143"/>
                <a:gd name="T100" fmla="*/ 42 w 173"/>
                <a:gd name="T101" fmla="*/ 107 h 143"/>
                <a:gd name="T102" fmla="*/ 48 w 173"/>
                <a:gd name="T103" fmla="*/ 119 h 143"/>
                <a:gd name="T104" fmla="*/ 42 w 173"/>
                <a:gd name="T105" fmla="*/ 131 h 143"/>
                <a:gd name="T106" fmla="*/ 48 w 173"/>
                <a:gd name="T107" fmla="*/ 131 h 143"/>
                <a:gd name="T108" fmla="*/ 53 w 173"/>
                <a:gd name="T109" fmla="*/ 131 h 143"/>
                <a:gd name="T110" fmla="*/ 59 w 173"/>
                <a:gd name="T111" fmla="*/ 131 h 143"/>
                <a:gd name="T112" fmla="*/ 65 w 173"/>
                <a:gd name="T113" fmla="*/ 131 h 143"/>
                <a:gd name="T114" fmla="*/ 71 w 173"/>
                <a:gd name="T115" fmla="*/ 137 h 143"/>
                <a:gd name="T116" fmla="*/ 77 w 173"/>
                <a:gd name="T117" fmla="*/ 137 h 143"/>
                <a:gd name="T118" fmla="*/ 83 w 173"/>
                <a:gd name="T119" fmla="*/ 143 h 143"/>
                <a:gd name="T120" fmla="*/ 89 w 173"/>
                <a:gd name="T121" fmla="*/ 143 h 1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3"/>
                <a:gd name="T184" fmla="*/ 0 h 143"/>
                <a:gd name="T185" fmla="*/ 173 w 173"/>
                <a:gd name="T186" fmla="*/ 143 h 1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3" h="143">
                  <a:moveTo>
                    <a:pt x="89" y="143"/>
                  </a:moveTo>
                  <a:lnTo>
                    <a:pt x="95" y="143"/>
                  </a:lnTo>
                  <a:lnTo>
                    <a:pt x="101" y="143"/>
                  </a:lnTo>
                  <a:lnTo>
                    <a:pt x="113" y="143"/>
                  </a:lnTo>
                  <a:lnTo>
                    <a:pt x="119" y="137"/>
                  </a:lnTo>
                  <a:lnTo>
                    <a:pt x="131" y="137"/>
                  </a:lnTo>
                  <a:lnTo>
                    <a:pt x="143" y="137"/>
                  </a:lnTo>
                  <a:lnTo>
                    <a:pt x="149" y="137"/>
                  </a:lnTo>
                  <a:lnTo>
                    <a:pt x="161" y="137"/>
                  </a:lnTo>
                  <a:lnTo>
                    <a:pt x="167" y="137"/>
                  </a:lnTo>
                  <a:lnTo>
                    <a:pt x="173" y="137"/>
                  </a:lnTo>
                  <a:lnTo>
                    <a:pt x="161" y="131"/>
                  </a:lnTo>
                  <a:lnTo>
                    <a:pt x="155" y="119"/>
                  </a:lnTo>
                  <a:lnTo>
                    <a:pt x="149" y="113"/>
                  </a:lnTo>
                  <a:lnTo>
                    <a:pt x="143" y="101"/>
                  </a:lnTo>
                  <a:lnTo>
                    <a:pt x="137" y="83"/>
                  </a:lnTo>
                  <a:lnTo>
                    <a:pt x="131" y="71"/>
                  </a:lnTo>
                  <a:lnTo>
                    <a:pt x="131" y="59"/>
                  </a:lnTo>
                  <a:lnTo>
                    <a:pt x="131" y="47"/>
                  </a:lnTo>
                  <a:lnTo>
                    <a:pt x="125" y="41"/>
                  </a:lnTo>
                  <a:lnTo>
                    <a:pt x="119" y="41"/>
                  </a:lnTo>
                  <a:lnTo>
                    <a:pt x="113" y="41"/>
                  </a:lnTo>
                  <a:lnTo>
                    <a:pt x="107" y="35"/>
                  </a:lnTo>
                  <a:lnTo>
                    <a:pt x="101" y="29"/>
                  </a:lnTo>
                  <a:lnTo>
                    <a:pt x="95" y="23"/>
                  </a:lnTo>
                  <a:lnTo>
                    <a:pt x="89" y="11"/>
                  </a:lnTo>
                  <a:lnTo>
                    <a:pt x="89" y="5"/>
                  </a:lnTo>
                  <a:lnTo>
                    <a:pt x="83" y="5"/>
                  </a:lnTo>
                  <a:lnTo>
                    <a:pt x="71" y="11"/>
                  </a:lnTo>
                  <a:lnTo>
                    <a:pt x="65" y="11"/>
                  </a:lnTo>
                  <a:lnTo>
                    <a:pt x="53" y="17"/>
                  </a:lnTo>
                  <a:lnTo>
                    <a:pt x="42" y="17"/>
                  </a:lnTo>
                  <a:lnTo>
                    <a:pt x="30" y="11"/>
                  </a:lnTo>
                  <a:lnTo>
                    <a:pt x="18" y="5"/>
                  </a:lnTo>
                  <a:lnTo>
                    <a:pt x="6" y="0"/>
                  </a:lnTo>
                  <a:lnTo>
                    <a:pt x="6" y="5"/>
                  </a:lnTo>
                  <a:lnTo>
                    <a:pt x="12" y="11"/>
                  </a:lnTo>
                  <a:lnTo>
                    <a:pt x="12" y="23"/>
                  </a:lnTo>
                  <a:lnTo>
                    <a:pt x="12" y="29"/>
                  </a:lnTo>
                  <a:lnTo>
                    <a:pt x="18" y="41"/>
                  </a:lnTo>
                  <a:lnTo>
                    <a:pt x="12" y="53"/>
                  </a:lnTo>
                  <a:lnTo>
                    <a:pt x="12" y="65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18" y="83"/>
                  </a:lnTo>
                  <a:lnTo>
                    <a:pt x="24" y="89"/>
                  </a:lnTo>
                  <a:lnTo>
                    <a:pt x="36" y="95"/>
                  </a:lnTo>
                  <a:lnTo>
                    <a:pt x="42" y="101"/>
                  </a:lnTo>
                  <a:lnTo>
                    <a:pt x="42" y="107"/>
                  </a:lnTo>
                  <a:lnTo>
                    <a:pt x="48" y="119"/>
                  </a:lnTo>
                  <a:lnTo>
                    <a:pt x="42" y="131"/>
                  </a:lnTo>
                  <a:lnTo>
                    <a:pt x="48" y="131"/>
                  </a:lnTo>
                  <a:lnTo>
                    <a:pt x="53" y="131"/>
                  </a:lnTo>
                  <a:lnTo>
                    <a:pt x="59" y="131"/>
                  </a:lnTo>
                  <a:lnTo>
                    <a:pt x="65" y="131"/>
                  </a:lnTo>
                  <a:lnTo>
                    <a:pt x="71" y="137"/>
                  </a:lnTo>
                  <a:lnTo>
                    <a:pt x="77" y="137"/>
                  </a:lnTo>
                  <a:lnTo>
                    <a:pt x="83" y="143"/>
                  </a:lnTo>
                  <a:lnTo>
                    <a:pt x="89" y="143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35" name="Freeform 236"/>
            <p:cNvSpPr>
              <a:spLocks/>
            </p:cNvSpPr>
            <p:nvPr/>
          </p:nvSpPr>
          <p:spPr bwMode="auto">
            <a:xfrm>
              <a:off x="4952" y="2049"/>
              <a:ext cx="173" cy="179"/>
            </a:xfrm>
            <a:custGeom>
              <a:avLst/>
              <a:gdLst>
                <a:gd name="T0" fmla="*/ 24 w 173"/>
                <a:gd name="T1" fmla="*/ 84 h 179"/>
                <a:gd name="T2" fmla="*/ 30 w 173"/>
                <a:gd name="T3" fmla="*/ 84 h 179"/>
                <a:gd name="T4" fmla="*/ 42 w 173"/>
                <a:gd name="T5" fmla="*/ 84 h 179"/>
                <a:gd name="T6" fmla="*/ 54 w 173"/>
                <a:gd name="T7" fmla="*/ 84 h 179"/>
                <a:gd name="T8" fmla="*/ 66 w 173"/>
                <a:gd name="T9" fmla="*/ 84 h 179"/>
                <a:gd name="T10" fmla="*/ 84 w 173"/>
                <a:gd name="T11" fmla="*/ 78 h 179"/>
                <a:gd name="T12" fmla="*/ 96 w 173"/>
                <a:gd name="T13" fmla="*/ 66 h 179"/>
                <a:gd name="T14" fmla="*/ 108 w 173"/>
                <a:gd name="T15" fmla="*/ 54 h 179"/>
                <a:gd name="T16" fmla="*/ 120 w 173"/>
                <a:gd name="T17" fmla="*/ 36 h 179"/>
                <a:gd name="T18" fmla="*/ 126 w 173"/>
                <a:gd name="T19" fmla="*/ 18 h 179"/>
                <a:gd name="T20" fmla="*/ 132 w 173"/>
                <a:gd name="T21" fmla="*/ 6 h 179"/>
                <a:gd name="T22" fmla="*/ 138 w 173"/>
                <a:gd name="T23" fmla="*/ 6 h 179"/>
                <a:gd name="T24" fmla="*/ 144 w 173"/>
                <a:gd name="T25" fmla="*/ 0 h 179"/>
                <a:gd name="T26" fmla="*/ 156 w 173"/>
                <a:gd name="T27" fmla="*/ 0 h 179"/>
                <a:gd name="T28" fmla="*/ 162 w 173"/>
                <a:gd name="T29" fmla="*/ 0 h 179"/>
                <a:gd name="T30" fmla="*/ 168 w 173"/>
                <a:gd name="T31" fmla="*/ 0 h 179"/>
                <a:gd name="T32" fmla="*/ 173 w 173"/>
                <a:gd name="T33" fmla="*/ 0 h 179"/>
                <a:gd name="T34" fmla="*/ 173 w 173"/>
                <a:gd name="T35" fmla="*/ 0 h 179"/>
                <a:gd name="T36" fmla="*/ 156 w 173"/>
                <a:gd name="T37" fmla="*/ 6 h 179"/>
                <a:gd name="T38" fmla="*/ 138 w 173"/>
                <a:gd name="T39" fmla="*/ 24 h 179"/>
                <a:gd name="T40" fmla="*/ 132 w 173"/>
                <a:gd name="T41" fmla="*/ 48 h 179"/>
                <a:gd name="T42" fmla="*/ 126 w 173"/>
                <a:gd name="T43" fmla="*/ 66 h 179"/>
                <a:gd name="T44" fmla="*/ 126 w 173"/>
                <a:gd name="T45" fmla="*/ 84 h 179"/>
                <a:gd name="T46" fmla="*/ 126 w 173"/>
                <a:gd name="T47" fmla="*/ 96 h 179"/>
                <a:gd name="T48" fmla="*/ 120 w 173"/>
                <a:gd name="T49" fmla="*/ 108 h 179"/>
                <a:gd name="T50" fmla="*/ 108 w 173"/>
                <a:gd name="T51" fmla="*/ 113 h 179"/>
                <a:gd name="T52" fmla="*/ 96 w 173"/>
                <a:gd name="T53" fmla="*/ 125 h 179"/>
                <a:gd name="T54" fmla="*/ 90 w 173"/>
                <a:gd name="T55" fmla="*/ 143 h 179"/>
                <a:gd name="T56" fmla="*/ 84 w 173"/>
                <a:gd name="T57" fmla="*/ 155 h 179"/>
                <a:gd name="T58" fmla="*/ 66 w 173"/>
                <a:gd name="T59" fmla="*/ 155 h 179"/>
                <a:gd name="T60" fmla="*/ 42 w 173"/>
                <a:gd name="T61" fmla="*/ 167 h 179"/>
                <a:gd name="T62" fmla="*/ 30 w 173"/>
                <a:gd name="T63" fmla="*/ 173 h 179"/>
                <a:gd name="T64" fmla="*/ 24 w 173"/>
                <a:gd name="T65" fmla="*/ 173 h 179"/>
                <a:gd name="T66" fmla="*/ 24 w 173"/>
                <a:gd name="T67" fmla="*/ 155 h 179"/>
                <a:gd name="T68" fmla="*/ 18 w 173"/>
                <a:gd name="T69" fmla="*/ 137 h 179"/>
                <a:gd name="T70" fmla="*/ 6 w 173"/>
                <a:gd name="T71" fmla="*/ 119 h 179"/>
                <a:gd name="T72" fmla="*/ 6 w 173"/>
                <a:gd name="T73" fmla="*/ 113 h 179"/>
                <a:gd name="T74" fmla="*/ 12 w 173"/>
                <a:gd name="T75" fmla="*/ 108 h 179"/>
                <a:gd name="T76" fmla="*/ 24 w 173"/>
                <a:gd name="T77" fmla="*/ 102 h 179"/>
                <a:gd name="T78" fmla="*/ 24 w 173"/>
                <a:gd name="T79" fmla="*/ 90 h 17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73"/>
                <a:gd name="T121" fmla="*/ 0 h 179"/>
                <a:gd name="T122" fmla="*/ 173 w 173"/>
                <a:gd name="T123" fmla="*/ 179 h 17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73" h="179">
                  <a:moveTo>
                    <a:pt x="24" y="84"/>
                  </a:moveTo>
                  <a:lnTo>
                    <a:pt x="24" y="84"/>
                  </a:lnTo>
                  <a:lnTo>
                    <a:pt x="30" y="84"/>
                  </a:lnTo>
                  <a:lnTo>
                    <a:pt x="36" y="84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78" y="78"/>
                  </a:lnTo>
                  <a:lnTo>
                    <a:pt x="84" y="78"/>
                  </a:lnTo>
                  <a:lnTo>
                    <a:pt x="90" y="72"/>
                  </a:lnTo>
                  <a:lnTo>
                    <a:pt x="96" y="66"/>
                  </a:lnTo>
                  <a:lnTo>
                    <a:pt x="102" y="60"/>
                  </a:lnTo>
                  <a:lnTo>
                    <a:pt x="108" y="54"/>
                  </a:lnTo>
                  <a:lnTo>
                    <a:pt x="114" y="42"/>
                  </a:lnTo>
                  <a:lnTo>
                    <a:pt x="120" y="36"/>
                  </a:lnTo>
                  <a:lnTo>
                    <a:pt x="126" y="24"/>
                  </a:lnTo>
                  <a:lnTo>
                    <a:pt x="126" y="18"/>
                  </a:lnTo>
                  <a:lnTo>
                    <a:pt x="132" y="12"/>
                  </a:lnTo>
                  <a:lnTo>
                    <a:pt x="132" y="6"/>
                  </a:lnTo>
                  <a:lnTo>
                    <a:pt x="138" y="6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73" y="0"/>
                  </a:lnTo>
                  <a:lnTo>
                    <a:pt x="156" y="6"/>
                  </a:lnTo>
                  <a:lnTo>
                    <a:pt x="150" y="12"/>
                  </a:lnTo>
                  <a:lnTo>
                    <a:pt x="138" y="24"/>
                  </a:lnTo>
                  <a:lnTo>
                    <a:pt x="132" y="36"/>
                  </a:lnTo>
                  <a:lnTo>
                    <a:pt x="132" y="48"/>
                  </a:lnTo>
                  <a:lnTo>
                    <a:pt x="126" y="60"/>
                  </a:lnTo>
                  <a:lnTo>
                    <a:pt x="126" y="66"/>
                  </a:lnTo>
                  <a:lnTo>
                    <a:pt x="126" y="72"/>
                  </a:lnTo>
                  <a:lnTo>
                    <a:pt x="126" y="84"/>
                  </a:lnTo>
                  <a:lnTo>
                    <a:pt x="126" y="90"/>
                  </a:lnTo>
                  <a:lnTo>
                    <a:pt x="126" y="96"/>
                  </a:lnTo>
                  <a:lnTo>
                    <a:pt x="126" y="108"/>
                  </a:lnTo>
                  <a:lnTo>
                    <a:pt x="120" y="108"/>
                  </a:lnTo>
                  <a:lnTo>
                    <a:pt x="114" y="108"/>
                  </a:lnTo>
                  <a:lnTo>
                    <a:pt x="108" y="113"/>
                  </a:lnTo>
                  <a:lnTo>
                    <a:pt x="102" y="119"/>
                  </a:lnTo>
                  <a:lnTo>
                    <a:pt x="96" y="125"/>
                  </a:lnTo>
                  <a:lnTo>
                    <a:pt x="90" y="137"/>
                  </a:lnTo>
                  <a:lnTo>
                    <a:pt x="90" y="143"/>
                  </a:lnTo>
                  <a:lnTo>
                    <a:pt x="90" y="155"/>
                  </a:lnTo>
                  <a:lnTo>
                    <a:pt x="84" y="155"/>
                  </a:lnTo>
                  <a:lnTo>
                    <a:pt x="72" y="155"/>
                  </a:lnTo>
                  <a:lnTo>
                    <a:pt x="66" y="155"/>
                  </a:lnTo>
                  <a:lnTo>
                    <a:pt x="54" y="161"/>
                  </a:lnTo>
                  <a:lnTo>
                    <a:pt x="42" y="167"/>
                  </a:lnTo>
                  <a:lnTo>
                    <a:pt x="36" y="167"/>
                  </a:lnTo>
                  <a:lnTo>
                    <a:pt x="30" y="173"/>
                  </a:lnTo>
                  <a:lnTo>
                    <a:pt x="24" y="179"/>
                  </a:lnTo>
                  <a:lnTo>
                    <a:pt x="24" y="173"/>
                  </a:lnTo>
                  <a:lnTo>
                    <a:pt x="24" y="161"/>
                  </a:lnTo>
                  <a:lnTo>
                    <a:pt x="24" y="155"/>
                  </a:lnTo>
                  <a:lnTo>
                    <a:pt x="18" y="143"/>
                  </a:lnTo>
                  <a:lnTo>
                    <a:pt x="18" y="137"/>
                  </a:lnTo>
                  <a:lnTo>
                    <a:pt x="12" y="125"/>
                  </a:lnTo>
                  <a:lnTo>
                    <a:pt x="6" y="119"/>
                  </a:lnTo>
                  <a:lnTo>
                    <a:pt x="0" y="113"/>
                  </a:lnTo>
                  <a:lnTo>
                    <a:pt x="6" y="113"/>
                  </a:lnTo>
                  <a:lnTo>
                    <a:pt x="12" y="108"/>
                  </a:lnTo>
                  <a:lnTo>
                    <a:pt x="18" y="108"/>
                  </a:lnTo>
                  <a:lnTo>
                    <a:pt x="24" y="102"/>
                  </a:lnTo>
                  <a:lnTo>
                    <a:pt x="24" y="96"/>
                  </a:lnTo>
                  <a:lnTo>
                    <a:pt x="24" y="90"/>
                  </a:lnTo>
                  <a:lnTo>
                    <a:pt x="24" y="84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36" name="Freeform 237"/>
            <p:cNvSpPr>
              <a:spLocks/>
            </p:cNvSpPr>
            <p:nvPr/>
          </p:nvSpPr>
          <p:spPr bwMode="auto">
            <a:xfrm>
              <a:off x="5060" y="2049"/>
              <a:ext cx="107" cy="185"/>
            </a:xfrm>
            <a:custGeom>
              <a:avLst/>
              <a:gdLst>
                <a:gd name="T0" fmla="*/ 65 w 107"/>
                <a:gd name="T1" fmla="*/ 6 h 185"/>
                <a:gd name="T2" fmla="*/ 71 w 107"/>
                <a:gd name="T3" fmla="*/ 12 h 185"/>
                <a:gd name="T4" fmla="*/ 83 w 107"/>
                <a:gd name="T5" fmla="*/ 12 h 185"/>
                <a:gd name="T6" fmla="*/ 83 w 107"/>
                <a:gd name="T7" fmla="*/ 12 h 185"/>
                <a:gd name="T8" fmla="*/ 83 w 107"/>
                <a:gd name="T9" fmla="*/ 18 h 185"/>
                <a:gd name="T10" fmla="*/ 77 w 107"/>
                <a:gd name="T11" fmla="*/ 24 h 185"/>
                <a:gd name="T12" fmla="*/ 71 w 107"/>
                <a:gd name="T13" fmla="*/ 24 h 185"/>
                <a:gd name="T14" fmla="*/ 65 w 107"/>
                <a:gd name="T15" fmla="*/ 24 h 185"/>
                <a:gd name="T16" fmla="*/ 60 w 107"/>
                <a:gd name="T17" fmla="*/ 24 h 185"/>
                <a:gd name="T18" fmla="*/ 60 w 107"/>
                <a:gd name="T19" fmla="*/ 30 h 185"/>
                <a:gd name="T20" fmla="*/ 54 w 107"/>
                <a:gd name="T21" fmla="*/ 30 h 185"/>
                <a:gd name="T22" fmla="*/ 54 w 107"/>
                <a:gd name="T23" fmla="*/ 36 h 185"/>
                <a:gd name="T24" fmla="*/ 54 w 107"/>
                <a:gd name="T25" fmla="*/ 42 h 185"/>
                <a:gd name="T26" fmla="*/ 54 w 107"/>
                <a:gd name="T27" fmla="*/ 42 h 185"/>
                <a:gd name="T28" fmla="*/ 60 w 107"/>
                <a:gd name="T29" fmla="*/ 48 h 185"/>
                <a:gd name="T30" fmla="*/ 60 w 107"/>
                <a:gd name="T31" fmla="*/ 48 h 185"/>
                <a:gd name="T32" fmla="*/ 65 w 107"/>
                <a:gd name="T33" fmla="*/ 48 h 185"/>
                <a:gd name="T34" fmla="*/ 71 w 107"/>
                <a:gd name="T35" fmla="*/ 48 h 185"/>
                <a:gd name="T36" fmla="*/ 77 w 107"/>
                <a:gd name="T37" fmla="*/ 48 h 185"/>
                <a:gd name="T38" fmla="*/ 77 w 107"/>
                <a:gd name="T39" fmla="*/ 42 h 185"/>
                <a:gd name="T40" fmla="*/ 83 w 107"/>
                <a:gd name="T41" fmla="*/ 36 h 185"/>
                <a:gd name="T42" fmla="*/ 89 w 107"/>
                <a:gd name="T43" fmla="*/ 30 h 185"/>
                <a:gd name="T44" fmla="*/ 95 w 107"/>
                <a:gd name="T45" fmla="*/ 30 h 185"/>
                <a:gd name="T46" fmla="*/ 95 w 107"/>
                <a:gd name="T47" fmla="*/ 36 h 185"/>
                <a:gd name="T48" fmla="*/ 95 w 107"/>
                <a:gd name="T49" fmla="*/ 36 h 185"/>
                <a:gd name="T50" fmla="*/ 89 w 107"/>
                <a:gd name="T51" fmla="*/ 48 h 185"/>
                <a:gd name="T52" fmla="*/ 89 w 107"/>
                <a:gd name="T53" fmla="*/ 48 h 185"/>
                <a:gd name="T54" fmla="*/ 83 w 107"/>
                <a:gd name="T55" fmla="*/ 54 h 185"/>
                <a:gd name="T56" fmla="*/ 77 w 107"/>
                <a:gd name="T57" fmla="*/ 60 h 185"/>
                <a:gd name="T58" fmla="*/ 77 w 107"/>
                <a:gd name="T59" fmla="*/ 60 h 185"/>
                <a:gd name="T60" fmla="*/ 83 w 107"/>
                <a:gd name="T61" fmla="*/ 66 h 185"/>
                <a:gd name="T62" fmla="*/ 83 w 107"/>
                <a:gd name="T63" fmla="*/ 72 h 185"/>
                <a:gd name="T64" fmla="*/ 89 w 107"/>
                <a:gd name="T65" fmla="*/ 72 h 185"/>
                <a:gd name="T66" fmla="*/ 95 w 107"/>
                <a:gd name="T67" fmla="*/ 72 h 185"/>
                <a:gd name="T68" fmla="*/ 101 w 107"/>
                <a:gd name="T69" fmla="*/ 72 h 185"/>
                <a:gd name="T70" fmla="*/ 101 w 107"/>
                <a:gd name="T71" fmla="*/ 72 h 185"/>
                <a:gd name="T72" fmla="*/ 107 w 107"/>
                <a:gd name="T73" fmla="*/ 78 h 185"/>
                <a:gd name="T74" fmla="*/ 107 w 107"/>
                <a:gd name="T75" fmla="*/ 96 h 185"/>
                <a:gd name="T76" fmla="*/ 101 w 107"/>
                <a:gd name="T77" fmla="*/ 113 h 185"/>
                <a:gd name="T78" fmla="*/ 89 w 107"/>
                <a:gd name="T79" fmla="*/ 131 h 185"/>
                <a:gd name="T80" fmla="*/ 71 w 107"/>
                <a:gd name="T81" fmla="*/ 149 h 185"/>
                <a:gd name="T82" fmla="*/ 60 w 107"/>
                <a:gd name="T83" fmla="*/ 161 h 185"/>
                <a:gd name="T84" fmla="*/ 42 w 107"/>
                <a:gd name="T85" fmla="*/ 173 h 185"/>
                <a:gd name="T86" fmla="*/ 24 w 107"/>
                <a:gd name="T87" fmla="*/ 179 h 185"/>
                <a:gd name="T88" fmla="*/ 12 w 107"/>
                <a:gd name="T89" fmla="*/ 185 h 185"/>
                <a:gd name="T90" fmla="*/ 12 w 107"/>
                <a:gd name="T91" fmla="*/ 185 h 185"/>
                <a:gd name="T92" fmla="*/ 6 w 107"/>
                <a:gd name="T93" fmla="*/ 185 h 185"/>
                <a:gd name="T94" fmla="*/ 0 w 107"/>
                <a:gd name="T95" fmla="*/ 185 h 185"/>
                <a:gd name="T96" fmla="*/ 6 w 107"/>
                <a:gd name="T97" fmla="*/ 179 h 185"/>
                <a:gd name="T98" fmla="*/ 12 w 107"/>
                <a:gd name="T99" fmla="*/ 173 h 185"/>
                <a:gd name="T100" fmla="*/ 18 w 107"/>
                <a:gd name="T101" fmla="*/ 161 h 185"/>
                <a:gd name="T102" fmla="*/ 24 w 107"/>
                <a:gd name="T103" fmla="*/ 149 h 185"/>
                <a:gd name="T104" fmla="*/ 24 w 107"/>
                <a:gd name="T105" fmla="*/ 137 h 185"/>
                <a:gd name="T106" fmla="*/ 24 w 107"/>
                <a:gd name="T107" fmla="*/ 119 h 185"/>
                <a:gd name="T108" fmla="*/ 18 w 107"/>
                <a:gd name="T109" fmla="*/ 96 h 185"/>
                <a:gd name="T110" fmla="*/ 18 w 107"/>
                <a:gd name="T111" fmla="*/ 84 h 185"/>
                <a:gd name="T112" fmla="*/ 18 w 107"/>
                <a:gd name="T113" fmla="*/ 66 h 185"/>
                <a:gd name="T114" fmla="*/ 24 w 107"/>
                <a:gd name="T115" fmla="*/ 48 h 185"/>
                <a:gd name="T116" fmla="*/ 30 w 107"/>
                <a:gd name="T117" fmla="*/ 24 h 185"/>
                <a:gd name="T118" fmla="*/ 48 w 107"/>
                <a:gd name="T119" fmla="*/ 6 h 18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7"/>
                <a:gd name="T181" fmla="*/ 0 h 185"/>
                <a:gd name="T182" fmla="*/ 107 w 107"/>
                <a:gd name="T183" fmla="*/ 185 h 18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7" h="185">
                  <a:moveTo>
                    <a:pt x="65" y="0"/>
                  </a:moveTo>
                  <a:lnTo>
                    <a:pt x="65" y="6"/>
                  </a:lnTo>
                  <a:lnTo>
                    <a:pt x="71" y="12"/>
                  </a:lnTo>
                  <a:lnTo>
                    <a:pt x="77" y="12"/>
                  </a:lnTo>
                  <a:lnTo>
                    <a:pt x="83" y="12"/>
                  </a:lnTo>
                  <a:lnTo>
                    <a:pt x="89" y="18"/>
                  </a:lnTo>
                  <a:lnTo>
                    <a:pt x="83" y="18"/>
                  </a:lnTo>
                  <a:lnTo>
                    <a:pt x="83" y="24"/>
                  </a:lnTo>
                  <a:lnTo>
                    <a:pt x="77" y="24"/>
                  </a:lnTo>
                  <a:lnTo>
                    <a:pt x="71" y="24"/>
                  </a:lnTo>
                  <a:lnTo>
                    <a:pt x="65" y="24"/>
                  </a:lnTo>
                  <a:lnTo>
                    <a:pt x="60" y="24"/>
                  </a:lnTo>
                  <a:lnTo>
                    <a:pt x="60" y="30"/>
                  </a:lnTo>
                  <a:lnTo>
                    <a:pt x="54" y="30"/>
                  </a:lnTo>
                  <a:lnTo>
                    <a:pt x="54" y="36"/>
                  </a:lnTo>
                  <a:lnTo>
                    <a:pt x="54" y="42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5" y="48"/>
                  </a:lnTo>
                  <a:lnTo>
                    <a:pt x="71" y="48"/>
                  </a:lnTo>
                  <a:lnTo>
                    <a:pt x="77" y="48"/>
                  </a:lnTo>
                  <a:lnTo>
                    <a:pt x="77" y="42"/>
                  </a:lnTo>
                  <a:lnTo>
                    <a:pt x="77" y="36"/>
                  </a:lnTo>
                  <a:lnTo>
                    <a:pt x="83" y="36"/>
                  </a:lnTo>
                  <a:lnTo>
                    <a:pt x="83" y="30"/>
                  </a:lnTo>
                  <a:lnTo>
                    <a:pt x="89" y="30"/>
                  </a:lnTo>
                  <a:lnTo>
                    <a:pt x="95" y="30"/>
                  </a:lnTo>
                  <a:lnTo>
                    <a:pt x="95" y="36"/>
                  </a:lnTo>
                  <a:lnTo>
                    <a:pt x="95" y="42"/>
                  </a:lnTo>
                  <a:lnTo>
                    <a:pt x="89" y="48"/>
                  </a:lnTo>
                  <a:lnTo>
                    <a:pt x="83" y="54"/>
                  </a:lnTo>
                  <a:lnTo>
                    <a:pt x="77" y="60"/>
                  </a:lnTo>
                  <a:lnTo>
                    <a:pt x="77" y="66"/>
                  </a:lnTo>
                  <a:lnTo>
                    <a:pt x="83" y="66"/>
                  </a:lnTo>
                  <a:lnTo>
                    <a:pt x="83" y="72"/>
                  </a:lnTo>
                  <a:lnTo>
                    <a:pt x="89" y="72"/>
                  </a:lnTo>
                  <a:lnTo>
                    <a:pt x="95" y="72"/>
                  </a:lnTo>
                  <a:lnTo>
                    <a:pt x="101" y="72"/>
                  </a:lnTo>
                  <a:lnTo>
                    <a:pt x="107" y="72"/>
                  </a:lnTo>
                  <a:lnTo>
                    <a:pt x="107" y="78"/>
                  </a:lnTo>
                  <a:lnTo>
                    <a:pt x="107" y="90"/>
                  </a:lnTo>
                  <a:lnTo>
                    <a:pt x="107" y="96"/>
                  </a:lnTo>
                  <a:lnTo>
                    <a:pt x="107" y="108"/>
                  </a:lnTo>
                  <a:lnTo>
                    <a:pt x="101" y="113"/>
                  </a:lnTo>
                  <a:lnTo>
                    <a:pt x="95" y="125"/>
                  </a:lnTo>
                  <a:lnTo>
                    <a:pt x="89" y="131"/>
                  </a:lnTo>
                  <a:lnTo>
                    <a:pt x="83" y="137"/>
                  </a:lnTo>
                  <a:lnTo>
                    <a:pt x="71" y="149"/>
                  </a:lnTo>
                  <a:lnTo>
                    <a:pt x="65" y="155"/>
                  </a:lnTo>
                  <a:lnTo>
                    <a:pt x="60" y="161"/>
                  </a:lnTo>
                  <a:lnTo>
                    <a:pt x="48" y="167"/>
                  </a:lnTo>
                  <a:lnTo>
                    <a:pt x="42" y="173"/>
                  </a:lnTo>
                  <a:lnTo>
                    <a:pt x="30" y="179"/>
                  </a:lnTo>
                  <a:lnTo>
                    <a:pt x="24" y="179"/>
                  </a:lnTo>
                  <a:lnTo>
                    <a:pt x="18" y="179"/>
                  </a:lnTo>
                  <a:lnTo>
                    <a:pt x="12" y="185"/>
                  </a:lnTo>
                  <a:lnTo>
                    <a:pt x="6" y="185"/>
                  </a:lnTo>
                  <a:lnTo>
                    <a:pt x="0" y="185"/>
                  </a:lnTo>
                  <a:lnTo>
                    <a:pt x="6" y="185"/>
                  </a:lnTo>
                  <a:lnTo>
                    <a:pt x="6" y="179"/>
                  </a:lnTo>
                  <a:lnTo>
                    <a:pt x="12" y="173"/>
                  </a:lnTo>
                  <a:lnTo>
                    <a:pt x="18" y="167"/>
                  </a:lnTo>
                  <a:lnTo>
                    <a:pt x="18" y="161"/>
                  </a:lnTo>
                  <a:lnTo>
                    <a:pt x="24" y="155"/>
                  </a:lnTo>
                  <a:lnTo>
                    <a:pt x="24" y="149"/>
                  </a:lnTo>
                  <a:lnTo>
                    <a:pt x="24" y="143"/>
                  </a:lnTo>
                  <a:lnTo>
                    <a:pt x="24" y="137"/>
                  </a:lnTo>
                  <a:lnTo>
                    <a:pt x="24" y="125"/>
                  </a:lnTo>
                  <a:lnTo>
                    <a:pt x="24" y="119"/>
                  </a:lnTo>
                  <a:lnTo>
                    <a:pt x="18" y="108"/>
                  </a:lnTo>
                  <a:lnTo>
                    <a:pt x="18" y="96"/>
                  </a:lnTo>
                  <a:lnTo>
                    <a:pt x="18" y="90"/>
                  </a:lnTo>
                  <a:lnTo>
                    <a:pt x="18" y="84"/>
                  </a:lnTo>
                  <a:lnTo>
                    <a:pt x="18" y="72"/>
                  </a:lnTo>
                  <a:lnTo>
                    <a:pt x="18" y="66"/>
                  </a:lnTo>
                  <a:lnTo>
                    <a:pt x="18" y="60"/>
                  </a:lnTo>
                  <a:lnTo>
                    <a:pt x="24" y="48"/>
                  </a:lnTo>
                  <a:lnTo>
                    <a:pt x="24" y="36"/>
                  </a:lnTo>
                  <a:lnTo>
                    <a:pt x="30" y="24"/>
                  </a:lnTo>
                  <a:lnTo>
                    <a:pt x="42" y="12"/>
                  </a:lnTo>
                  <a:lnTo>
                    <a:pt x="48" y="6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37" name="Freeform 238"/>
            <p:cNvSpPr>
              <a:spLocks/>
            </p:cNvSpPr>
            <p:nvPr/>
          </p:nvSpPr>
          <p:spPr bwMode="auto">
            <a:xfrm>
              <a:off x="4857" y="1828"/>
              <a:ext cx="477" cy="305"/>
            </a:xfrm>
            <a:custGeom>
              <a:avLst/>
              <a:gdLst>
                <a:gd name="T0" fmla="*/ 257 w 477"/>
                <a:gd name="T1" fmla="*/ 83 h 305"/>
                <a:gd name="T2" fmla="*/ 280 w 477"/>
                <a:gd name="T3" fmla="*/ 36 h 305"/>
                <a:gd name="T4" fmla="*/ 298 w 477"/>
                <a:gd name="T5" fmla="*/ 12 h 305"/>
                <a:gd name="T6" fmla="*/ 310 w 477"/>
                <a:gd name="T7" fmla="*/ 18 h 305"/>
                <a:gd name="T8" fmla="*/ 328 w 477"/>
                <a:gd name="T9" fmla="*/ 53 h 305"/>
                <a:gd name="T10" fmla="*/ 352 w 477"/>
                <a:gd name="T11" fmla="*/ 101 h 305"/>
                <a:gd name="T12" fmla="*/ 340 w 477"/>
                <a:gd name="T13" fmla="*/ 155 h 305"/>
                <a:gd name="T14" fmla="*/ 316 w 477"/>
                <a:gd name="T15" fmla="*/ 185 h 305"/>
                <a:gd name="T16" fmla="*/ 304 w 477"/>
                <a:gd name="T17" fmla="*/ 209 h 305"/>
                <a:gd name="T18" fmla="*/ 322 w 477"/>
                <a:gd name="T19" fmla="*/ 191 h 305"/>
                <a:gd name="T20" fmla="*/ 352 w 477"/>
                <a:gd name="T21" fmla="*/ 155 h 305"/>
                <a:gd name="T22" fmla="*/ 406 w 477"/>
                <a:gd name="T23" fmla="*/ 137 h 305"/>
                <a:gd name="T24" fmla="*/ 424 w 477"/>
                <a:gd name="T25" fmla="*/ 143 h 305"/>
                <a:gd name="T26" fmla="*/ 454 w 477"/>
                <a:gd name="T27" fmla="*/ 155 h 305"/>
                <a:gd name="T28" fmla="*/ 466 w 477"/>
                <a:gd name="T29" fmla="*/ 173 h 305"/>
                <a:gd name="T30" fmla="*/ 436 w 477"/>
                <a:gd name="T31" fmla="*/ 185 h 305"/>
                <a:gd name="T32" fmla="*/ 400 w 477"/>
                <a:gd name="T33" fmla="*/ 221 h 305"/>
                <a:gd name="T34" fmla="*/ 352 w 477"/>
                <a:gd name="T35" fmla="*/ 227 h 305"/>
                <a:gd name="T36" fmla="*/ 334 w 477"/>
                <a:gd name="T37" fmla="*/ 227 h 305"/>
                <a:gd name="T38" fmla="*/ 328 w 477"/>
                <a:gd name="T39" fmla="*/ 227 h 305"/>
                <a:gd name="T40" fmla="*/ 334 w 477"/>
                <a:gd name="T41" fmla="*/ 209 h 305"/>
                <a:gd name="T42" fmla="*/ 334 w 477"/>
                <a:gd name="T43" fmla="*/ 203 h 305"/>
                <a:gd name="T44" fmla="*/ 322 w 477"/>
                <a:gd name="T45" fmla="*/ 203 h 305"/>
                <a:gd name="T46" fmla="*/ 310 w 477"/>
                <a:gd name="T47" fmla="*/ 221 h 305"/>
                <a:gd name="T48" fmla="*/ 310 w 477"/>
                <a:gd name="T49" fmla="*/ 227 h 305"/>
                <a:gd name="T50" fmla="*/ 310 w 477"/>
                <a:gd name="T51" fmla="*/ 215 h 305"/>
                <a:gd name="T52" fmla="*/ 286 w 477"/>
                <a:gd name="T53" fmla="*/ 209 h 305"/>
                <a:gd name="T54" fmla="*/ 268 w 477"/>
                <a:gd name="T55" fmla="*/ 215 h 305"/>
                <a:gd name="T56" fmla="*/ 257 w 477"/>
                <a:gd name="T57" fmla="*/ 221 h 305"/>
                <a:gd name="T58" fmla="*/ 233 w 477"/>
                <a:gd name="T59" fmla="*/ 227 h 305"/>
                <a:gd name="T60" fmla="*/ 221 w 477"/>
                <a:gd name="T61" fmla="*/ 245 h 305"/>
                <a:gd name="T62" fmla="*/ 191 w 477"/>
                <a:gd name="T63" fmla="*/ 287 h 305"/>
                <a:gd name="T64" fmla="*/ 155 w 477"/>
                <a:gd name="T65" fmla="*/ 305 h 305"/>
                <a:gd name="T66" fmla="*/ 125 w 477"/>
                <a:gd name="T67" fmla="*/ 305 h 305"/>
                <a:gd name="T68" fmla="*/ 107 w 477"/>
                <a:gd name="T69" fmla="*/ 305 h 305"/>
                <a:gd name="T70" fmla="*/ 71 w 477"/>
                <a:gd name="T71" fmla="*/ 293 h 305"/>
                <a:gd name="T72" fmla="*/ 36 w 477"/>
                <a:gd name="T73" fmla="*/ 275 h 305"/>
                <a:gd name="T74" fmla="*/ 0 w 477"/>
                <a:gd name="T75" fmla="*/ 269 h 305"/>
                <a:gd name="T76" fmla="*/ 24 w 477"/>
                <a:gd name="T77" fmla="*/ 245 h 305"/>
                <a:gd name="T78" fmla="*/ 83 w 477"/>
                <a:gd name="T79" fmla="*/ 191 h 305"/>
                <a:gd name="T80" fmla="*/ 125 w 477"/>
                <a:gd name="T81" fmla="*/ 179 h 305"/>
                <a:gd name="T82" fmla="*/ 173 w 477"/>
                <a:gd name="T83" fmla="*/ 179 h 305"/>
                <a:gd name="T84" fmla="*/ 215 w 477"/>
                <a:gd name="T85" fmla="*/ 197 h 305"/>
                <a:gd name="T86" fmla="*/ 233 w 477"/>
                <a:gd name="T87" fmla="*/ 209 h 305"/>
                <a:gd name="T88" fmla="*/ 251 w 477"/>
                <a:gd name="T89" fmla="*/ 215 h 305"/>
                <a:gd name="T90" fmla="*/ 268 w 477"/>
                <a:gd name="T91" fmla="*/ 209 h 305"/>
                <a:gd name="T92" fmla="*/ 263 w 477"/>
                <a:gd name="T93" fmla="*/ 203 h 305"/>
                <a:gd name="T94" fmla="*/ 239 w 477"/>
                <a:gd name="T95" fmla="*/ 203 h 305"/>
                <a:gd name="T96" fmla="*/ 215 w 477"/>
                <a:gd name="T97" fmla="*/ 197 h 305"/>
                <a:gd name="T98" fmla="*/ 167 w 477"/>
                <a:gd name="T99" fmla="*/ 173 h 305"/>
                <a:gd name="T100" fmla="*/ 137 w 477"/>
                <a:gd name="T101" fmla="*/ 113 h 305"/>
                <a:gd name="T102" fmla="*/ 137 w 477"/>
                <a:gd name="T103" fmla="*/ 59 h 305"/>
                <a:gd name="T104" fmla="*/ 173 w 477"/>
                <a:gd name="T105" fmla="*/ 77 h 305"/>
                <a:gd name="T106" fmla="*/ 221 w 477"/>
                <a:gd name="T107" fmla="*/ 95 h 305"/>
                <a:gd name="T108" fmla="*/ 251 w 477"/>
                <a:gd name="T109" fmla="*/ 113 h 305"/>
                <a:gd name="T110" fmla="*/ 268 w 477"/>
                <a:gd name="T111" fmla="*/ 161 h 305"/>
                <a:gd name="T112" fmla="*/ 274 w 477"/>
                <a:gd name="T113" fmla="*/ 197 h 305"/>
                <a:gd name="T114" fmla="*/ 292 w 477"/>
                <a:gd name="T115" fmla="*/ 209 h 305"/>
                <a:gd name="T116" fmla="*/ 298 w 477"/>
                <a:gd name="T117" fmla="*/ 203 h 305"/>
                <a:gd name="T118" fmla="*/ 286 w 477"/>
                <a:gd name="T119" fmla="*/ 179 h 305"/>
                <a:gd name="T120" fmla="*/ 257 w 477"/>
                <a:gd name="T121" fmla="*/ 125 h 30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77"/>
                <a:gd name="T184" fmla="*/ 0 h 305"/>
                <a:gd name="T185" fmla="*/ 477 w 477"/>
                <a:gd name="T186" fmla="*/ 305 h 30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77" h="305">
                  <a:moveTo>
                    <a:pt x="257" y="125"/>
                  </a:moveTo>
                  <a:lnTo>
                    <a:pt x="257" y="113"/>
                  </a:lnTo>
                  <a:lnTo>
                    <a:pt x="257" y="101"/>
                  </a:lnTo>
                  <a:lnTo>
                    <a:pt x="257" y="95"/>
                  </a:lnTo>
                  <a:lnTo>
                    <a:pt x="257" y="83"/>
                  </a:lnTo>
                  <a:lnTo>
                    <a:pt x="263" y="71"/>
                  </a:lnTo>
                  <a:lnTo>
                    <a:pt x="263" y="59"/>
                  </a:lnTo>
                  <a:lnTo>
                    <a:pt x="268" y="53"/>
                  </a:lnTo>
                  <a:lnTo>
                    <a:pt x="274" y="42"/>
                  </a:lnTo>
                  <a:lnTo>
                    <a:pt x="280" y="36"/>
                  </a:lnTo>
                  <a:lnTo>
                    <a:pt x="286" y="30"/>
                  </a:lnTo>
                  <a:lnTo>
                    <a:pt x="292" y="24"/>
                  </a:lnTo>
                  <a:lnTo>
                    <a:pt x="292" y="18"/>
                  </a:lnTo>
                  <a:lnTo>
                    <a:pt x="298" y="12"/>
                  </a:lnTo>
                  <a:lnTo>
                    <a:pt x="298" y="6"/>
                  </a:lnTo>
                  <a:lnTo>
                    <a:pt x="304" y="0"/>
                  </a:lnTo>
                  <a:lnTo>
                    <a:pt x="304" y="6"/>
                  </a:lnTo>
                  <a:lnTo>
                    <a:pt x="304" y="12"/>
                  </a:lnTo>
                  <a:lnTo>
                    <a:pt x="310" y="18"/>
                  </a:lnTo>
                  <a:lnTo>
                    <a:pt x="310" y="24"/>
                  </a:lnTo>
                  <a:lnTo>
                    <a:pt x="316" y="36"/>
                  </a:lnTo>
                  <a:lnTo>
                    <a:pt x="322" y="42"/>
                  </a:lnTo>
                  <a:lnTo>
                    <a:pt x="328" y="47"/>
                  </a:lnTo>
                  <a:lnTo>
                    <a:pt x="328" y="53"/>
                  </a:lnTo>
                  <a:lnTo>
                    <a:pt x="334" y="59"/>
                  </a:lnTo>
                  <a:lnTo>
                    <a:pt x="340" y="65"/>
                  </a:lnTo>
                  <a:lnTo>
                    <a:pt x="346" y="71"/>
                  </a:lnTo>
                  <a:lnTo>
                    <a:pt x="346" y="77"/>
                  </a:lnTo>
                  <a:lnTo>
                    <a:pt x="352" y="101"/>
                  </a:lnTo>
                  <a:lnTo>
                    <a:pt x="352" y="113"/>
                  </a:lnTo>
                  <a:lnTo>
                    <a:pt x="352" y="131"/>
                  </a:lnTo>
                  <a:lnTo>
                    <a:pt x="346" y="143"/>
                  </a:lnTo>
                  <a:lnTo>
                    <a:pt x="340" y="149"/>
                  </a:lnTo>
                  <a:lnTo>
                    <a:pt x="340" y="155"/>
                  </a:lnTo>
                  <a:lnTo>
                    <a:pt x="334" y="161"/>
                  </a:lnTo>
                  <a:lnTo>
                    <a:pt x="328" y="167"/>
                  </a:lnTo>
                  <a:lnTo>
                    <a:pt x="322" y="173"/>
                  </a:lnTo>
                  <a:lnTo>
                    <a:pt x="316" y="179"/>
                  </a:lnTo>
                  <a:lnTo>
                    <a:pt x="316" y="185"/>
                  </a:lnTo>
                  <a:lnTo>
                    <a:pt x="310" y="197"/>
                  </a:lnTo>
                  <a:lnTo>
                    <a:pt x="304" y="197"/>
                  </a:lnTo>
                  <a:lnTo>
                    <a:pt x="304" y="203"/>
                  </a:lnTo>
                  <a:lnTo>
                    <a:pt x="304" y="209"/>
                  </a:lnTo>
                  <a:lnTo>
                    <a:pt x="310" y="209"/>
                  </a:lnTo>
                  <a:lnTo>
                    <a:pt x="316" y="203"/>
                  </a:lnTo>
                  <a:lnTo>
                    <a:pt x="316" y="197"/>
                  </a:lnTo>
                  <a:lnTo>
                    <a:pt x="322" y="191"/>
                  </a:lnTo>
                  <a:lnTo>
                    <a:pt x="322" y="179"/>
                  </a:lnTo>
                  <a:lnTo>
                    <a:pt x="328" y="179"/>
                  </a:lnTo>
                  <a:lnTo>
                    <a:pt x="328" y="173"/>
                  </a:lnTo>
                  <a:lnTo>
                    <a:pt x="340" y="161"/>
                  </a:lnTo>
                  <a:lnTo>
                    <a:pt x="352" y="155"/>
                  </a:lnTo>
                  <a:lnTo>
                    <a:pt x="358" y="143"/>
                  </a:lnTo>
                  <a:lnTo>
                    <a:pt x="370" y="143"/>
                  </a:lnTo>
                  <a:lnTo>
                    <a:pt x="382" y="137"/>
                  </a:lnTo>
                  <a:lnTo>
                    <a:pt x="394" y="137"/>
                  </a:lnTo>
                  <a:lnTo>
                    <a:pt x="406" y="137"/>
                  </a:lnTo>
                  <a:lnTo>
                    <a:pt x="412" y="137"/>
                  </a:lnTo>
                  <a:lnTo>
                    <a:pt x="418" y="137"/>
                  </a:lnTo>
                  <a:lnTo>
                    <a:pt x="424" y="137"/>
                  </a:lnTo>
                  <a:lnTo>
                    <a:pt x="424" y="143"/>
                  </a:lnTo>
                  <a:lnTo>
                    <a:pt x="430" y="143"/>
                  </a:lnTo>
                  <a:lnTo>
                    <a:pt x="436" y="149"/>
                  </a:lnTo>
                  <a:lnTo>
                    <a:pt x="442" y="149"/>
                  </a:lnTo>
                  <a:lnTo>
                    <a:pt x="448" y="155"/>
                  </a:lnTo>
                  <a:lnTo>
                    <a:pt x="454" y="155"/>
                  </a:lnTo>
                  <a:lnTo>
                    <a:pt x="460" y="161"/>
                  </a:lnTo>
                  <a:lnTo>
                    <a:pt x="466" y="167"/>
                  </a:lnTo>
                  <a:lnTo>
                    <a:pt x="477" y="167"/>
                  </a:lnTo>
                  <a:lnTo>
                    <a:pt x="472" y="173"/>
                  </a:lnTo>
                  <a:lnTo>
                    <a:pt x="466" y="173"/>
                  </a:lnTo>
                  <a:lnTo>
                    <a:pt x="460" y="173"/>
                  </a:lnTo>
                  <a:lnTo>
                    <a:pt x="454" y="173"/>
                  </a:lnTo>
                  <a:lnTo>
                    <a:pt x="448" y="179"/>
                  </a:lnTo>
                  <a:lnTo>
                    <a:pt x="442" y="179"/>
                  </a:lnTo>
                  <a:lnTo>
                    <a:pt x="436" y="185"/>
                  </a:lnTo>
                  <a:lnTo>
                    <a:pt x="430" y="191"/>
                  </a:lnTo>
                  <a:lnTo>
                    <a:pt x="424" y="197"/>
                  </a:lnTo>
                  <a:lnTo>
                    <a:pt x="418" y="203"/>
                  </a:lnTo>
                  <a:lnTo>
                    <a:pt x="406" y="215"/>
                  </a:lnTo>
                  <a:lnTo>
                    <a:pt x="400" y="221"/>
                  </a:lnTo>
                  <a:lnTo>
                    <a:pt x="388" y="227"/>
                  </a:lnTo>
                  <a:lnTo>
                    <a:pt x="376" y="233"/>
                  </a:lnTo>
                  <a:lnTo>
                    <a:pt x="364" y="233"/>
                  </a:lnTo>
                  <a:lnTo>
                    <a:pt x="352" y="227"/>
                  </a:lnTo>
                  <a:lnTo>
                    <a:pt x="346" y="227"/>
                  </a:lnTo>
                  <a:lnTo>
                    <a:pt x="340" y="227"/>
                  </a:lnTo>
                  <a:lnTo>
                    <a:pt x="334" y="227"/>
                  </a:lnTo>
                  <a:lnTo>
                    <a:pt x="328" y="227"/>
                  </a:lnTo>
                  <a:lnTo>
                    <a:pt x="322" y="227"/>
                  </a:lnTo>
                  <a:lnTo>
                    <a:pt x="328" y="227"/>
                  </a:lnTo>
                  <a:lnTo>
                    <a:pt x="334" y="221"/>
                  </a:lnTo>
                  <a:lnTo>
                    <a:pt x="334" y="215"/>
                  </a:lnTo>
                  <a:lnTo>
                    <a:pt x="334" y="209"/>
                  </a:lnTo>
                  <a:lnTo>
                    <a:pt x="334" y="203"/>
                  </a:lnTo>
                  <a:lnTo>
                    <a:pt x="328" y="203"/>
                  </a:lnTo>
                  <a:lnTo>
                    <a:pt x="322" y="203"/>
                  </a:lnTo>
                  <a:lnTo>
                    <a:pt x="316" y="203"/>
                  </a:lnTo>
                  <a:lnTo>
                    <a:pt x="316" y="209"/>
                  </a:lnTo>
                  <a:lnTo>
                    <a:pt x="310" y="215"/>
                  </a:lnTo>
                  <a:lnTo>
                    <a:pt x="310" y="221"/>
                  </a:lnTo>
                  <a:lnTo>
                    <a:pt x="316" y="221"/>
                  </a:lnTo>
                  <a:lnTo>
                    <a:pt x="316" y="227"/>
                  </a:lnTo>
                  <a:lnTo>
                    <a:pt x="310" y="227"/>
                  </a:lnTo>
                  <a:lnTo>
                    <a:pt x="310" y="221"/>
                  </a:lnTo>
                  <a:lnTo>
                    <a:pt x="310" y="215"/>
                  </a:lnTo>
                  <a:lnTo>
                    <a:pt x="304" y="215"/>
                  </a:lnTo>
                  <a:lnTo>
                    <a:pt x="292" y="215"/>
                  </a:lnTo>
                  <a:lnTo>
                    <a:pt x="286" y="209"/>
                  </a:lnTo>
                  <a:lnTo>
                    <a:pt x="280" y="209"/>
                  </a:lnTo>
                  <a:lnTo>
                    <a:pt x="274" y="209"/>
                  </a:lnTo>
                  <a:lnTo>
                    <a:pt x="268" y="215"/>
                  </a:lnTo>
                  <a:lnTo>
                    <a:pt x="268" y="221"/>
                  </a:lnTo>
                  <a:lnTo>
                    <a:pt x="263" y="221"/>
                  </a:lnTo>
                  <a:lnTo>
                    <a:pt x="257" y="221"/>
                  </a:lnTo>
                  <a:lnTo>
                    <a:pt x="251" y="221"/>
                  </a:lnTo>
                  <a:lnTo>
                    <a:pt x="245" y="221"/>
                  </a:lnTo>
                  <a:lnTo>
                    <a:pt x="239" y="221"/>
                  </a:lnTo>
                  <a:lnTo>
                    <a:pt x="233" y="227"/>
                  </a:lnTo>
                  <a:lnTo>
                    <a:pt x="227" y="227"/>
                  </a:lnTo>
                  <a:lnTo>
                    <a:pt x="227" y="233"/>
                  </a:lnTo>
                  <a:lnTo>
                    <a:pt x="221" y="239"/>
                  </a:lnTo>
                  <a:lnTo>
                    <a:pt x="221" y="245"/>
                  </a:lnTo>
                  <a:lnTo>
                    <a:pt x="215" y="257"/>
                  </a:lnTo>
                  <a:lnTo>
                    <a:pt x="209" y="263"/>
                  </a:lnTo>
                  <a:lnTo>
                    <a:pt x="203" y="275"/>
                  </a:lnTo>
                  <a:lnTo>
                    <a:pt x="197" y="281"/>
                  </a:lnTo>
                  <a:lnTo>
                    <a:pt x="191" y="287"/>
                  </a:lnTo>
                  <a:lnTo>
                    <a:pt x="185" y="293"/>
                  </a:lnTo>
                  <a:lnTo>
                    <a:pt x="179" y="299"/>
                  </a:lnTo>
                  <a:lnTo>
                    <a:pt x="173" y="299"/>
                  </a:lnTo>
                  <a:lnTo>
                    <a:pt x="161" y="305"/>
                  </a:lnTo>
                  <a:lnTo>
                    <a:pt x="155" y="305"/>
                  </a:lnTo>
                  <a:lnTo>
                    <a:pt x="149" y="305"/>
                  </a:lnTo>
                  <a:lnTo>
                    <a:pt x="143" y="305"/>
                  </a:lnTo>
                  <a:lnTo>
                    <a:pt x="137" y="305"/>
                  </a:lnTo>
                  <a:lnTo>
                    <a:pt x="131" y="305"/>
                  </a:lnTo>
                  <a:lnTo>
                    <a:pt x="125" y="305"/>
                  </a:lnTo>
                  <a:lnTo>
                    <a:pt x="119" y="305"/>
                  </a:lnTo>
                  <a:lnTo>
                    <a:pt x="113" y="305"/>
                  </a:lnTo>
                  <a:lnTo>
                    <a:pt x="107" y="305"/>
                  </a:lnTo>
                  <a:lnTo>
                    <a:pt x="101" y="305"/>
                  </a:lnTo>
                  <a:lnTo>
                    <a:pt x="95" y="299"/>
                  </a:lnTo>
                  <a:lnTo>
                    <a:pt x="83" y="299"/>
                  </a:lnTo>
                  <a:lnTo>
                    <a:pt x="77" y="293"/>
                  </a:lnTo>
                  <a:lnTo>
                    <a:pt x="71" y="293"/>
                  </a:lnTo>
                  <a:lnTo>
                    <a:pt x="65" y="287"/>
                  </a:lnTo>
                  <a:lnTo>
                    <a:pt x="59" y="281"/>
                  </a:lnTo>
                  <a:lnTo>
                    <a:pt x="54" y="281"/>
                  </a:lnTo>
                  <a:lnTo>
                    <a:pt x="42" y="275"/>
                  </a:lnTo>
                  <a:lnTo>
                    <a:pt x="36" y="275"/>
                  </a:lnTo>
                  <a:lnTo>
                    <a:pt x="30" y="275"/>
                  </a:lnTo>
                  <a:lnTo>
                    <a:pt x="18" y="269"/>
                  </a:lnTo>
                  <a:lnTo>
                    <a:pt x="12" y="269"/>
                  </a:lnTo>
                  <a:lnTo>
                    <a:pt x="6" y="269"/>
                  </a:lnTo>
                  <a:lnTo>
                    <a:pt x="0" y="269"/>
                  </a:lnTo>
                  <a:lnTo>
                    <a:pt x="6" y="263"/>
                  </a:lnTo>
                  <a:lnTo>
                    <a:pt x="12" y="251"/>
                  </a:lnTo>
                  <a:lnTo>
                    <a:pt x="24" y="245"/>
                  </a:lnTo>
                  <a:lnTo>
                    <a:pt x="36" y="233"/>
                  </a:lnTo>
                  <a:lnTo>
                    <a:pt x="48" y="221"/>
                  </a:lnTo>
                  <a:lnTo>
                    <a:pt x="59" y="209"/>
                  </a:lnTo>
                  <a:lnTo>
                    <a:pt x="71" y="197"/>
                  </a:lnTo>
                  <a:lnTo>
                    <a:pt x="83" y="191"/>
                  </a:lnTo>
                  <a:lnTo>
                    <a:pt x="95" y="185"/>
                  </a:lnTo>
                  <a:lnTo>
                    <a:pt x="101" y="185"/>
                  </a:lnTo>
                  <a:lnTo>
                    <a:pt x="107" y="185"/>
                  </a:lnTo>
                  <a:lnTo>
                    <a:pt x="119" y="185"/>
                  </a:lnTo>
                  <a:lnTo>
                    <a:pt x="125" y="179"/>
                  </a:lnTo>
                  <a:lnTo>
                    <a:pt x="137" y="179"/>
                  </a:lnTo>
                  <a:lnTo>
                    <a:pt x="149" y="179"/>
                  </a:lnTo>
                  <a:lnTo>
                    <a:pt x="155" y="179"/>
                  </a:lnTo>
                  <a:lnTo>
                    <a:pt x="167" y="179"/>
                  </a:lnTo>
                  <a:lnTo>
                    <a:pt x="173" y="179"/>
                  </a:lnTo>
                  <a:lnTo>
                    <a:pt x="185" y="179"/>
                  </a:lnTo>
                  <a:lnTo>
                    <a:pt x="191" y="185"/>
                  </a:lnTo>
                  <a:lnTo>
                    <a:pt x="203" y="191"/>
                  </a:lnTo>
                  <a:lnTo>
                    <a:pt x="209" y="191"/>
                  </a:lnTo>
                  <a:lnTo>
                    <a:pt x="215" y="197"/>
                  </a:lnTo>
                  <a:lnTo>
                    <a:pt x="221" y="197"/>
                  </a:lnTo>
                  <a:lnTo>
                    <a:pt x="227" y="203"/>
                  </a:lnTo>
                  <a:lnTo>
                    <a:pt x="233" y="209"/>
                  </a:lnTo>
                  <a:lnTo>
                    <a:pt x="239" y="215"/>
                  </a:lnTo>
                  <a:lnTo>
                    <a:pt x="245" y="215"/>
                  </a:lnTo>
                  <a:lnTo>
                    <a:pt x="251" y="215"/>
                  </a:lnTo>
                  <a:lnTo>
                    <a:pt x="257" y="215"/>
                  </a:lnTo>
                  <a:lnTo>
                    <a:pt x="263" y="215"/>
                  </a:lnTo>
                  <a:lnTo>
                    <a:pt x="263" y="209"/>
                  </a:lnTo>
                  <a:lnTo>
                    <a:pt x="268" y="209"/>
                  </a:lnTo>
                  <a:lnTo>
                    <a:pt x="268" y="203"/>
                  </a:lnTo>
                  <a:lnTo>
                    <a:pt x="263" y="203"/>
                  </a:lnTo>
                  <a:lnTo>
                    <a:pt x="257" y="203"/>
                  </a:lnTo>
                  <a:lnTo>
                    <a:pt x="251" y="203"/>
                  </a:lnTo>
                  <a:lnTo>
                    <a:pt x="245" y="203"/>
                  </a:lnTo>
                  <a:lnTo>
                    <a:pt x="239" y="203"/>
                  </a:lnTo>
                  <a:lnTo>
                    <a:pt x="233" y="203"/>
                  </a:lnTo>
                  <a:lnTo>
                    <a:pt x="227" y="203"/>
                  </a:lnTo>
                  <a:lnTo>
                    <a:pt x="221" y="203"/>
                  </a:lnTo>
                  <a:lnTo>
                    <a:pt x="215" y="197"/>
                  </a:lnTo>
                  <a:lnTo>
                    <a:pt x="209" y="197"/>
                  </a:lnTo>
                  <a:lnTo>
                    <a:pt x="197" y="191"/>
                  </a:lnTo>
                  <a:lnTo>
                    <a:pt x="191" y="185"/>
                  </a:lnTo>
                  <a:lnTo>
                    <a:pt x="179" y="179"/>
                  </a:lnTo>
                  <a:lnTo>
                    <a:pt x="167" y="173"/>
                  </a:lnTo>
                  <a:lnTo>
                    <a:pt x="161" y="161"/>
                  </a:lnTo>
                  <a:lnTo>
                    <a:pt x="155" y="155"/>
                  </a:lnTo>
                  <a:lnTo>
                    <a:pt x="149" y="143"/>
                  </a:lnTo>
                  <a:lnTo>
                    <a:pt x="143" y="125"/>
                  </a:lnTo>
                  <a:lnTo>
                    <a:pt x="137" y="113"/>
                  </a:lnTo>
                  <a:lnTo>
                    <a:pt x="137" y="101"/>
                  </a:lnTo>
                  <a:lnTo>
                    <a:pt x="137" y="89"/>
                  </a:lnTo>
                  <a:lnTo>
                    <a:pt x="137" y="77"/>
                  </a:lnTo>
                  <a:lnTo>
                    <a:pt x="137" y="71"/>
                  </a:lnTo>
                  <a:lnTo>
                    <a:pt x="137" y="59"/>
                  </a:lnTo>
                  <a:lnTo>
                    <a:pt x="143" y="53"/>
                  </a:lnTo>
                  <a:lnTo>
                    <a:pt x="143" y="59"/>
                  </a:lnTo>
                  <a:lnTo>
                    <a:pt x="155" y="65"/>
                  </a:lnTo>
                  <a:lnTo>
                    <a:pt x="161" y="71"/>
                  </a:lnTo>
                  <a:lnTo>
                    <a:pt x="173" y="77"/>
                  </a:lnTo>
                  <a:lnTo>
                    <a:pt x="185" y="83"/>
                  </a:lnTo>
                  <a:lnTo>
                    <a:pt x="197" y="89"/>
                  </a:lnTo>
                  <a:lnTo>
                    <a:pt x="203" y="89"/>
                  </a:lnTo>
                  <a:lnTo>
                    <a:pt x="215" y="95"/>
                  </a:lnTo>
                  <a:lnTo>
                    <a:pt x="221" y="95"/>
                  </a:lnTo>
                  <a:lnTo>
                    <a:pt x="227" y="95"/>
                  </a:lnTo>
                  <a:lnTo>
                    <a:pt x="233" y="101"/>
                  </a:lnTo>
                  <a:lnTo>
                    <a:pt x="239" y="101"/>
                  </a:lnTo>
                  <a:lnTo>
                    <a:pt x="245" y="107"/>
                  </a:lnTo>
                  <a:lnTo>
                    <a:pt x="251" y="113"/>
                  </a:lnTo>
                  <a:lnTo>
                    <a:pt x="257" y="119"/>
                  </a:lnTo>
                  <a:lnTo>
                    <a:pt x="257" y="131"/>
                  </a:lnTo>
                  <a:lnTo>
                    <a:pt x="263" y="143"/>
                  </a:lnTo>
                  <a:lnTo>
                    <a:pt x="268" y="149"/>
                  </a:lnTo>
                  <a:lnTo>
                    <a:pt x="268" y="161"/>
                  </a:lnTo>
                  <a:lnTo>
                    <a:pt x="268" y="179"/>
                  </a:lnTo>
                  <a:lnTo>
                    <a:pt x="268" y="185"/>
                  </a:lnTo>
                  <a:lnTo>
                    <a:pt x="274" y="191"/>
                  </a:lnTo>
                  <a:lnTo>
                    <a:pt x="274" y="197"/>
                  </a:lnTo>
                  <a:lnTo>
                    <a:pt x="280" y="197"/>
                  </a:lnTo>
                  <a:lnTo>
                    <a:pt x="280" y="203"/>
                  </a:lnTo>
                  <a:lnTo>
                    <a:pt x="286" y="203"/>
                  </a:lnTo>
                  <a:lnTo>
                    <a:pt x="292" y="209"/>
                  </a:lnTo>
                  <a:lnTo>
                    <a:pt x="298" y="209"/>
                  </a:lnTo>
                  <a:lnTo>
                    <a:pt x="298" y="203"/>
                  </a:lnTo>
                  <a:lnTo>
                    <a:pt x="298" y="197"/>
                  </a:lnTo>
                  <a:lnTo>
                    <a:pt x="298" y="191"/>
                  </a:lnTo>
                  <a:lnTo>
                    <a:pt x="292" y="185"/>
                  </a:lnTo>
                  <a:lnTo>
                    <a:pt x="286" y="179"/>
                  </a:lnTo>
                  <a:lnTo>
                    <a:pt x="280" y="173"/>
                  </a:lnTo>
                  <a:lnTo>
                    <a:pt x="274" y="161"/>
                  </a:lnTo>
                  <a:lnTo>
                    <a:pt x="268" y="149"/>
                  </a:lnTo>
                  <a:lnTo>
                    <a:pt x="263" y="137"/>
                  </a:lnTo>
                  <a:lnTo>
                    <a:pt x="257" y="125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38" name="Freeform 239"/>
            <p:cNvSpPr>
              <a:spLocks/>
            </p:cNvSpPr>
            <p:nvPr/>
          </p:nvSpPr>
          <p:spPr bwMode="auto">
            <a:xfrm>
              <a:off x="5179" y="2067"/>
              <a:ext cx="120" cy="149"/>
            </a:xfrm>
            <a:custGeom>
              <a:avLst/>
              <a:gdLst>
                <a:gd name="T0" fmla="*/ 30 w 120"/>
                <a:gd name="T1" fmla="*/ 6 h 149"/>
                <a:gd name="T2" fmla="*/ 24 w 120"/>
                <a:gd name="T3" fmla="*/ 12 h 149"/>
                <a:gd name="T4" fmla="*/ 18 w 120"/>
                <a:gd name="T5" fmla="*/ 12 h 149"/>
                <a:gd name="T6" fmla="*/ 12 w 120"/>
                <a:gd name="T7" fmla="*/ 12 h 149"/>
                <a:gd name="T8" fmla="*/ 12 w 120"/>
                <a:gd name="T9" fmla="*/ 6 h 149"/>
                <a:gd name="T10" fmla="*/ 6 w 120"/>
                <a:gd name="T11" fmla="*/ 6 h 149"/>
                <a:gd name="T12" fmla="*/ 0 w 120"/>
                <a:gd name="T13" fmla="*/ 0 h 149"/>
                <a:gd name="T14" fmla="*/ 0 w 120"/>
                <a:gd name="T15" fmla="*/ 0 h 149"/>
                <a:gd name="T16" fmla="*/ 0 w 120"/>
                <a:gd name="T17" fmla="*/ 6 h 149"/>
                <a:gd name="T18" fmla="*/ 6 w 120"/>
                <a:gd name="T19" fmla="*/ 12 h 149"/>
                <a:gd name="T20" fmla="*/ 12 w 120"/>
                <a:gd name="T21" fmla="*/ 12 h 149"/>
                <a:gd name="T22" fmla="*/ 18 w 120"/>
                <a:gd name="T23" fmla="*/ 12 h 149"/>
                <a:gd name="T24" fmla="*/ 18 w 120"/>
                <a:gd name="T25" fmla="*/ 18 h 149"/>
                <a:gd name="T26" fmla="*/ 24 w 120"/>
                <a:gd name="T27" fmla="*/ 24 h 149"/>
                <a:gd name="T28" fmla="*/ 18 w 120"/>
                <a:gd name="T29" fmla="*/ 30 h 149"/>
                <a:gd name="T30" fmla="*/ 18 w 120"/>
                <a:gd name="T31" fmla="*/ 36 h 149"/>
                <a:gd name="T32" fmla="*/ 12 w 120"/>
                <a:gd name="T33" fmla="*/ 36 h 149"/>
                <a:gd name="T34" fmla="*/ 6 w 120"/>
                <a:gd name="T35" fmla="*/ 36 h 149"/>
                <a:gd name="T36" fmla="*/ 0 w 120"/>
                <a:gd name="T37" fmla="*/ 54 h 149"/>
                <a:gd name="T38" fmla="*/ 0 w 120"/>
                <a:gd name="T39" fmla="*/ 78 h 149"/>
                <a:gd name="T40" fmla="*/ 18 w 120"/>
                <a:gd name="T41" fmla="*/ 101 h 149"/>
                <a:gd name="T42" fmla="*/ 48 w 120"/>
                <a:gd name="T43" fmla="*/ 119 h 149"/>
                <a:gd name="T44" fmla="*/ 78 w 120"/>
                <a:gd name="T45" fmla="*/ 131 h 149"/>
                <a:gd name="T46" fmla="*/ 90 w 120"/>
                <a:gd name="T47" fmla="*/ 137 h 149"/>
                <a:gd name="T48" fmla="*/ 108 w 120"/>
                <a:gd name="T49" fmla="*/ 143 h 149"/>
                <a:gd name="T50" fmla="*/ 120 w 120"/>
                <a:gd name="T51" fmla="*/ 149 h 149"/>
                <a:gd name="T52" fmla="*/ 120 w 120"/>
                <a:gd name="T53" fmla="*/ 143 h 149"/>
                <a:gd name="T54" fmla="*/ 114 w 120"/>
                <a:gd name="T55" fmla="*/ 125 h 149"/>
                <a:gd name="T56" fmla="*/ 108 w 120"/>
                <a:gd name="T57" fmla="*/ 107 h 149"/>
                <a:gd name="T58" fmla="*/ 102 w 120"/>
                <a:gd name="T59" fmla="*/ 84 h 149"/>
                <a:gd name="T60" fmla="*/ 102 w 120"/>
                <a:gd name="T61" fmla="*/ 72 h 149"/>
                <a:gd name="T62" fmla="*/ 96 w 120"/>
                <a:gd name="T63" fmla="*/ 48 h 149"/>
                <a:gd name="T64" fmla="*/ 78 w 120"/>
                <a:gd name="T65" fmla="*/ 24 h 149"/>
                <a:gd name="T66" fmla="*/ 54 w 120"/>
                <a:gd name="T67" fmla="*/ 6 h 14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0"/>
                <a:gd name="T103" fmla="*/ 0 h 149"/>
                <a:gd name="T104" fmla="*/ 120 w 120"/>
                <a:gd name="T105" fmla="*/ 149 h 14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0" h="149">
                  <a:moveTo>
                    <a:pt x="30" y="0"/>
                  </a:move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12" y="36"/>
                  </a:lnTo>
                  <a:lnTo>
                    <a:pt x="6" y="36"/>
                  </a:lnTo>
                  <a:lnTo>
                    <a:pt x="0" y="54"/>
                  </a:lnTo>
                  <a:lnTo>
                    <a:pt x="0" y="66"/>
                  </a:lnTo>
                  <a:lnTo>
                    <a:pt x="0" y="78"/>
                  </a:lnTo>
                  <a:lnTo>
                    <a:pt x="6" y="90"/>
                  </a:lnTo>
                  <a:lnTo>
                    <a:pt x="18" y="101"/>
                  </a:lnTo>
                  <a:lnTo>
                    <a:pt x="30" y="113"/>
                  </a:lnTo>
                  <a:lnTo>
                    <a:pt x="48" y="119"/>
                  </a:lnTo>
                  <a:lnTo>
                    <a:pt x="66" y="131"/>
                  </a:lnTo>
                  <a:lnTo>
                    <a:pt x="78" y="131"/>
                  </a:lnTo>
                  <a:lnTo>
                    <a:pt x="84" y="137"/>
                  </a:lnTo>
                  <a:lnTo>
                    <a:pt x="90" y="137"/>
                  </a:lnTo>
                  <a:lnTo>
                    <a:pt x="102" y="137"/>
                  </a:lnTo>
                  <a:lnTo>
                    <a:pt x="108" y="143"/>
                  </a:lnTo>
                  <a:lnTo>
                    <a:pt x="114" y="149"/>
                  </a:lnTo>
                  <a:lnTo>
                    <a:pt x="120" y="149"/>
                  </a:lnTo>
                  <a:lnTo>
                    <a:pt x="120" y="143"/>
                  </a:lnTo>
                  <a:lnTo>
                    <a:pt x="114" y="137"/>
                  </a:lnTo>
                  <a:lnTo>
                    <a:pt x="114" y="125"/>
                  </a:lnTo>
                  <a:lnTo>
                    <a:pt x="108" y="113"/>
                  </a:lnTo>
                  <a:lnTo>
                    <a:pt x="108" y="107"/>
                  </a:lnTo>
                  <a:lnTo>
                    <a:pt x="108" y="95"/>
                  </a:lnTo>
                  <a:lnTo>
                    <a:pt x="102" y="84"/>
                  </a:lnTo>
                  <a:lnTo>
                    <a:pt x="102" y="78"/>
                  </a:lnTo>
                  <a:lnTo>
                    <a:pt x="102" y="72"/>
                  </a:lnTo>
                  <a:lnTo>
                    <a:pt x="102" y="60"/>
                  </a:lnTo>
                  <a:lnTo>
                    <a:pt x="96" y="48"/>
                  </a:lnTo>
                  <a:lnTo>
                    <a:pt x="90" y="36"/>
                  </a:lnTo>
                  <a:lnTo>
                    <a:pt x="78" y="24"/>
                  </a:lnTo>
                  <a:lnTo>
                    <a:pt x="66" y="12"/>
                  </a:lnTo>
                  <a:lnTo>
                    <a:pt x="54" y="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39" name="Freeform 240"/>
            <p:cNvSpPr>
              <a:spLocks/>
            </p:cNvSpPr>
            <p:nvPr/>
          </p:nvSpPr>
          <p:spPr bwMode="auto">
            <a:xfrm>
              <a:off x="5149" y="2103"/>
              <a:ext cx="12" cy="12"/>
            </a:xfrm>
            <a:custGeom>
              <a:avLst/>
              <a:gdLst>
                <a:gd name="T0" fmla="*/ 12 w 12"/>
                <a:gd name="T1" fmla="*/ 6 h 12"/>
                <a:gd name="T2" fmla="*/ 12 w 12"/>
                <a:gd name="T3" fmla="*/ 12 h 12"/>
                <a:gd name="T4" fmla="*/ 12 w 12"/>
                <a:gd name="T5" fmla="*/ 12 h 12"/>
                <a:gd name="T6" fmla="*/ 6 w 12"/>
                <a:gd name="T7" fmla="*/ 12 h 12"/>
                <a:gd name="T8" fmla="*/ 6 w 12"/>
                <a:gd name="T9" fmla="*/ 12 h 12"/>
                <a:gd name="T10" fmla="*/ 0 w 12"/>
                <a:gd name="T11" fmla="*/ 12 h 12"/>
                <a:gd name="T12" fmla="*/ 0 w 12"/>
                <a:gd name="T13" fmla="*/ 12 h 12"/>
                <a:gd name="T14" fmla="*/ 0 w 12"/>
                <a:gd name="T15" fmla="*/ 6 h 12"/>
                <a:gd name="T16" fmla="*/ 0 w 12"/>
                <a:gd name="T17" fmla="*/ 6 h 12"/>
                <a:gd name="T18" fmla="*/ 0 w 12"/>
                <a:gd name="T19" fmla="*/ 6 h 12"/>
                <a:gd name="T20" fmla="*/ 0 w 12"/>
                <a:gd name="T21" fmla="*/ 0 h 12"/>
                <a:gd name="T22" fmla="*/ 6 w 12"/>
                <a:gd name="T23" fmla="*/ 0 h 12"/>
                <a:gd name="T24" fmla="*/ 6 w 12"/>
                <a:gd name="T25" fmla="*/ 0 h 12"/>
                <a:gd name="T26" fmla="*/ 6 w 12"/>
                <a:gd name="T27" fmla="*/ 0 h 12"/>
                <a:gd name="T28" fmla="*/ 12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12" y="6"/>
                  </a:move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40" name="Freeform 241"/>
            <p:cNvSpPr>
              <a:spLocks/>
            </p:cNvSpPr>
            <p:nvPr/>
          </p:nvSpPr>
          <p:spPr bwMode="auto">
            <a:xfrm>
              <a:off x="5120" y="2079"/>
              <a:ext cx="17" cy="12"/>
            </a:xfrm>
            <a:custGeom>
              <a:avLst/>
              <a:gdLst>
                <a:gd name="T0" fmla="*/ 11 w 17"/>
                <a:gd name="T1" fmla="*/ 12 h 12"/>
                <a:gd name="T2" fmla="*/ 11 w 17"/>
                <a:gd name="T3" fmla="*/ 12 h 12"/>
                <a:gd name="T4" fmla="*/ 5 w 17"/>
                <a:gd name="T5" fmla="*/ 12 h 12"/>
                <a:gd name="T6" fmla="*/ 5 w 17"/>
                <a:gd name="T7" fmla="*/ 12 h 12"/>
                <a:gd name="T8" fmla="*/ 0 w 17"/>
                <a:gd name="T9" fmla="*/ 12 h 12"/>
                <a:gd name="T10" fmla="*/ 0 w 17"/>
                <a:gd name="T11" fmla="*/ 6 h 12"/>
                <a:gd name="T12" fmla="*/ 0 w 17"/>
                <a:gd name="T13" fmla="*/ 6 h 12"/>
                <a:gd name="T14" fmla="*/ 0 w 17"/>
                <a:gd name="T15" fmla="*/ 0 h 12"/>
                <a:gd name="T16" fmla="*/ 0 w 17"/>
                <a:gd name="T17" fmla="*/ 0 h 12"/>
                <a:gd name="T18" fmla="*/ 5 w 17"/>
                <a:gd name="T19" fmla="*/ 0 h 12"/>
                <a:gd name="T20" fmla="*/ 5 w 17"/>
                <a:gd name="T21" fmla="*/ 0 h 12"/>
                <a:gd name="T22" fmla="*/ 11 w 17"/>
                <a:gd name="T23" fmla="*/ 0 h 12"/>
                <a:gd name="T24" fmla="*/ 11 w 17"/>
                <a:gd name="T25" fmla="*/ 0 h 12"/>
                <a:gd name="T26" fmla="*/ 11 w 17"/>
                <a:gd name="T27" fmla="*/ 6 h 12"/>
                <a:gd name="T28" fmla="*/ 17 w 17"/>
                <a:gd name="T29" fmla="*/ 6 h 12"/>
                <a:gd name="T30" fmla="*/ 17 w 17"/>
                <a:gd name="T31" fmla="*/ 12 h 12"/>
                <a:gd name="T32" fmla="*/ 11 w 17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"/>
                <a:gd name="T52" fmla="*/ 0 h 12"/>
                <a:gd name="T53" fmla="*/ 17 w 17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" h="12">
                  <a:moveTo>
                    <a:pt x="11" y="12"/>
                  </a:moveTo>
                  <a:lnTo>
                    <a:pt x="11" y="12"/>
                  </a:lnTo>
                  <a:lnTo>
                    <a:pt x="5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5" y="0"/>
                  </a:lnTo>
                  <a:lnTo>
                    <a:pt x="11" y="0"/>
                  </a:lnTo>
                  <a:lnTo>
                    <a:pt x="11" y="6"/>
                  </a:lnTo>
                  <a:lnTo>
                    <a:pt x="17" y="6"/>
                  </a:lnTo>
                  <a:lnTo>
                    <a:pt x="17" y="12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41" name="Freeform 242"/>
            <p:cNvSpPr>
              <a:spLocks/>
            </p:cNvSpPr>
            <p:nvPr/>
          </p:nvSpPr>
          <p:spPr bwMode="auto">
            <a:xfrm>
              <a:off x="5155" y="2061"/>
              <a:ext cx="18" cy="18"/>
            </a:xfrm>
            <a:custGeom>
              <a:avLst/>
              <a:gdLst>
                <a:gd name="T0" fmla="*/ 18 w 18"/>
                <a:gd name="T1" fmla="*/ 18 h 18"/>
                <a:gd name="T2" fmla="*/ 12 w 18"/>
                <a:gd name="T3" fmla="*/ 18 h 18"/>
                <a:gd name="T4" fmla="*/ 12 w 18"/>
                <a:gd name="T5" fmla="*/ 18 h 18"/>
                <a:gd name="T6" fmla="*/ 6 w 18"/>
                <a:gd name="T7" fmla="*/ 18 h 18"/>
                <a:gd name="T8" fmla="*/ 0 w 18"/>
                <a:gd name="T9" fmla="*/ 18 h 18"/>
                <a:gd name="T10" fmla="*/ 0 w 18"/>
                <a:gd name="T11" fmla="*/ 12 h 18"/>
                <a:gd name="T12" fmla="*/ 0 w 18"/>
                <a:gd name="T13" fmla="*/ 6 h 18"/>
                <a:gd name="T14" fmla="*/ 0 w 18"/>
                <a:gd name="T15" fmla="*/ 6 h 18"/>
                <a:gd name="T16" fmla="*/ 6 w 18"/>
                <a:gd name="T17" fmla="*/ 6 h 18"/>
                <a:gd name="T18" fmla="*/ 6 w 18"/>
                <a:gd name="T19" fmla="*/ 0 h 18"/>
                <a:gd name="T20" fmla="*/ 12 w 18"/>
                <a:gd name="T21" fmla="*/ 0 h 18"/>
                <a:gd name="T22" fmla="*/ 12 w 18"/>
                <a:gd name="T23" fmla="*/ 0 h 18"/>
                <a:gd name="T24" fmla="*/ 18 w 18"/>
                <a:gd name="T25" fmla="*/ 6 h 18"/>
                <a:gd name="T26" fmla="*/ 18 w 18"/>
                <a:gd name="T27" fmla="*/ 6 h 18"/>
                <a:gd name="T28" fmla="*/ 18 w 18"/>
                <a:gd name="T29" fmla="*/ 12 h 18"/>
                <a:gd name="T30" fmla="*/ 18 w 18"/>
                <a:gd name="T31" fmla="*/ 12 h 18"/>
                <a:gd name="T32" fmla="*/ 18 w 18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8"/>
                <a:gd name="T53" fmla="*/ 18 w 18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8">
                  <a:moveTo>
                    <a:pt x="18" y="18"/>
                  </a:move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8" y="1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42" name="Freeform 243"/>
            <p:cNvSpPr>
              <a:spLocks/>
            </p:cNvSpPr>
            <p:nvPr/>
          </p:nvSpPr>
          <p:spPr bwMode="auto">
            <a:xfrm>
              <a:off x="5179" y="2085"/>
              <a:ext cx="18" cy="18"/>
            </a:xfrm>
            <a:custGeom>
              <a:avLst/>
              <a:gdLst>
                <a:gd name="T0" fmla="*/ 12 w 18"/>
                <a:gd name="T1" fmla="*/ 18 h 18"/>
                <a:gd name="T2" fmla="*/ 12 w 18"/>
                <a:gd name="T3" fmla="*/ 12 h 18"/>
                <a:gd name="T4" fmla="*/ 18 w 18"/>
                <a:gd name="T5" fmla="*/ 12 h 18"/>
                <a:gd name="T6" fmla="*/ 18 w 18"/>
                <a:gd name="T7" fmla="*/ 6 h 18"/>
                <a:gd name="T8" fmla="*/ 18 w 18"/>
                <a:gd name="T9" fmla="*/ 6 h 18"/>
                <a:gd name="T10" fmla="*/ 12 w 18"/>
                <a:gd name="T11" fmla="*/ 0 h 18"/>
                <a:gd name="T12" fmla="*/ 12 w 18"/>
                <a:gd name="T13" fmla="*/ 0 h 18"/>
                <a:gd name="T14" fmla="*/ 6 w 18"/>
                <a:gd name="T15" fmla="*/ 0 h 18"/>
                <a:gd name="T16" fmla="*/ 0 w 18"/>
                <a:gd name="T17" fmla="*/ 0 h 18"/>
                <a:gd name="T18" fmla="*/ 0 w 18"/>
                <a:gd name="T19" fmla="*/ 6 h 18"/>
                <a:gd name="T20" fmla="*/ 0 w 18"/>
                <a:gd name="T21" fmla="*/ 6 h 18"/>
                <a:gd name="T22" fmla="*/ 0 w 18"/>
                <a:gd name="T23" fmla="*/ 6 h 18"/>
                <a:gd name="T24" fmla="*/ 0 w 18"/>
                <a:gd name="T25" fmla="*/ 12 h 18"/>
                <a:gd name="T26" fmla="*/ 0 w 18"/>
                <a:gd name="T27" fmla="*/ 12 h 18"/>
                <a:gd name="T28" fmla="*/ 6 w 18"/>
                <a:gd name="T29" fmla="*/ 12 h 18"/>
                <a:gd name="T30" fmla="*/ 12 w 18"/>
                <a:gd name="T31" fmla="*/ 18 h 18"/>
                <a:gd name="T32" fmla="*/ 12 w 18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8"/>
                <a:gd name="T53" fmla="*/ 18 w 18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8">
                  <a:moveTo>
                    <a:pt x="12" y="18"/>
                  </a:move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43" name="Freeform 244"/>
            <p:cNvSpPr>
              <a:spLocks/>
            </p:cNvSpPr>
            <p:nvPr/>
          </p:nvSpPr>
          <p:spPr bwMode="auto">
            <a:xfrm>
              <a:off x="5191" y="2061"/>
              <a:ext cx="18" cy="12"/>
            </a:xfrm>
            <a:custGeom>
              <a:avLst/>
              <a:gdLst>
                <a:gd name="T0" fmla="*/ 18 w 18"/>
                <a:gd name="T1" fmla="*/ 6 h 12"/>
                <a:gd name="T2" fmla="*/ 18 w 18"/>
                <a:gd name="T3" fmla="*/ 6 h 12"/>
                <a:gd name="T4" fmla="*/ 18 w 18"/>
                <a:gd name="T5" fmla="*/ 6 h 12"/>
                <a:gd name="T6" fmla="*/ 12 w 18"/>
                <a:gd name="T7" fmla="*/ 12 h 12"/>
                <a:gd name="T8" fmla="*/ 12 w 18"/>
                <a:gd name="T9" fmla="*/ 12 h 12"/>
                <a:gd name="T10" fmla="*/ 6 w 18"/>
                <a:gd name="T11" fmla="*/ 12 h 12"/>
                <a:gd name="T12" fmla="*/ 6 w 18"/>
                <a:gd name="T13" fmla="*/ 12 h 12"/>
                <a:gd name="T14" fmla="*/ 6 w 18"/>
                <a:gd name="T15" fmla="*/ 6 h 12"/>
                <a:gd name="T16" fmla="*/ 0 w 18"/>
                <a:gd name="T17" fmla="*/ 6 h 12"/>
                <a:gd name="T18" fmla="*/ 6 w 18"/>
                <a:gd name="T19" fmla="*/ 6 h 12"/>
                <a:gd name="T20" fmla="*/ 6 w 18"/>
                <a:gd name="T21" fmla="*/ 0 h 12"/>
                <a:gd name="T22" fmla="*/ 6 w 18"/>
                <a:gd name="T23" fmla="*/ 0 h 12"/>
                <a:gd name="T24" fmla="*/ 6 w 18"/>
                <a:gd name="T25" fmla="*/ 0 h 12"/>
                <a:gd name="T26" fmla="*/ 12 w 18"/>
                <a:gd name="T27" fmla="*/ 0 h 12"/>
                <a:gd name="T28" fmla="*/ 12 w 18"/>
                <a:gd name="T29" fmla="*/ 0 h 12"/>
                <a:gd name="T30" fmla="*/ 18 w 18"/>
                <a:gd name="T31" fmla="*/ 0 h 12"/>
                <a:gd name="T32" fmla="*/ 18 w 1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2"/>
                <a:gd name="T53" fmla="*/ 18 w 1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2">
                  <a:moveTo>
                    <a:pt x="18" y="6"/>
                  </a:moveTo>
                  <a:lnTo>
                    <a:pt x="18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44" name="Freeform 245"/>
            <p:cNvSpPr>
              <a:spLocks/>
            </p:cNvSpPr>
            <p:nvPr/>
          </p:nvSpPr>
          <p:spPr bwMode="auto">
            <a:xfrm>
              <a:off x="5173" y="2031"/>
              <a:ext cx="12" cy="18"/>
            </a:xfrm>
            <a:custGeom>
              <a:avLst/>
              <a:gdLst>
                <a:gd name="T0" fmla="*/ 12 w 12"/>
                <a:gd name="T1" fmla="*/ 0 h 18"/>
                <a:gd name="T2" fmla="*/ 12 w 12"/>
                <a:gd name="T3" fmla="*/ 6 h 18"/>
                <a:gd name="T4" fmla="*/ 12 w 12"/>
                <a:gd name="T5" fmla="*/ 6 h 18"/>
                <a:gd name="T6" fmla="*/ 12 w 12"/>
                <a:gd name="T7" fmla="*/ 6 h 18"/>
                <a:gd name="T8" fmla="*/ 12 w 12"/>
                <a:gd name="T9" fmla="*/ 12 h 18"/>
                <a:gd name="T10" fmla="*/ 12 w 12"/>
                <a:gd name="T11" fmla="*/ 12 h 18"/>
                <a:gd name="T12" fmla="*/ 6 w 12"/>
                <a:gd name="T13" fmla="*/ 18 h 18"/>
                <a:gd name="T14" fmla="*/ 6 w 12"/>
                <a:gd name="T15" fmla="*/ 18 h 18"/>
                <a:gd name="T16" fmla="*/ 6 w 12"/>
                <a:gd name="T17" fmla="*/ 18 h 18"/>
                <a:gd name="T18" fmla="*/ 0 w 12"/>
                <a:gd name="T19" fmla="*/ 18 h 18"/>
                <a:gd name="T20" fmla="*/ 0 w 12"/>
                <a:gd name="T21" fmla="*/ 12 h 18"/>
                <a:gd name="T22" fmla="*/ 0 w 12"/>
                <a:gd name="T23" fmla="*/ 12 h 18"/>
                <a:gd name="T24" fmla="*/ 0 w 12"/>
                <a:gd name="T25" fmla="*/ 6 h 18"/>
                <a:gd name="T26" fmla="*/ 0 w 12"/>
                <a:gd name="T27" fmla="*/ 6 h 18"/>
                <a:gd name="T28" fmla="*/ 6 w 12"/>
                <a:gd name="T29" fmla="*/ 6 h 18"/>
                <a:gd name="T30" fmla="*/ 6 w 12"/>
                <a:gd name="T31" fmla="*/ 0 h 18"/>
                <a:gd name="T32" fmla="*/ 12 w 12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12" y="0"/>
                  </a:moveTo>
                  <a:lnTo>
                    <a:pt x="12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45" name="Freeform 246"/>
            <p:cNvSpPr>
              <a:spLocks/>
            </p:cNvSpPr>
            <p:nvPr/>
          </p:nvSpPr>
          <p:spPr bwMode="auto">
            <a:xfrm>
              <a:off x="5149" y="2043"/>
              <a:ext cx="12" cy="18"/>
            </a:xfrm>
            <a:custGeom>
              <a:avLst/>
              <a:gdLst>
                <a:gd name="T0" fmla="*/ 12 w 12"/>
                <a:gd name="T1" fmla="*/ 12 h 18"/>
                <a:gd name="T2" fmla="*/ 12 w 12"/>
                <a:gd name="T3" fmla="*/ 12 h 18"/>
                <a:gd name="T4" fmla="*/ 12 w 12"/>
                <a:gd name="T5" fmla="*/ 18 h 18"/>
                <a:gd name="T6" fmla="*/ 6 w 12"/>
                <a:gd name="T7" fmla="*/ 18 h 18"/>
                <a:gd name="T8" fmla="*/ 6 w 12"/>
                <a:gd name="T9" fmla="*/ 18 h 18"/>
                <a:gd name="T10" fmla="*/ 0 w 12"/>
                <a:gd name="T11" fmla="*/ 18 h 18"/>
                <a:gd name="T12" fmla="*/ 0 w 12"/>
                <a:gd name="T13" fmla="*/ 12 h 18"/>
                <a:gd name="T14" fmla="*/ 0 w 12"/>
                <a:gd name="T15" fmla="*/ 12 h 18"/>
                <a:gd name="T16" fmla="*/ 0 w 12"/>
                <a:gd name="T17" fmla="*/ 6 h 18"/>
                <a:gd name="T18" fmla="*/ 0 w 12"/>
                <a:gd name="T19" fmla="*/ 6 h 18"/>
                <a:gd name="T20" fmla="*/ 6 w 12"/>
                <a:gd name="T21" fmla="*/ 0 h 18"/>
                <a:gd name="T22" fmla="*/ 6 w 12"/>
                <a:gd name="T23" fmla="*/ 0 h 18"/>
                <a:gd name="T24" fmla="*/ 12 w 12"/>
                <a:gd name="T25" fmla="*/ 0 h 18"/>
                <a:gd name="T26" fmla="*/ 12 w 12"/>
                <a:gd name="T27" fmla="*/ 0 h 18"/>
                <a:gd name="T28" fmla="*/ 12 w 12"/>
                <a:gd name="T29" fmla="*/ 6 h 18"/>
                <a:gd name="T30" fmla="*/ 12 w 12"/>
                <a:gd name="T31" fmla="*/ 6 h 18"/>
                <a:gd name="T32" fmla="*/ 12 w 12"/>
                <a:gd name="T33" fmla="*/ 12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12" y="12"/>
                  </a:move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46" name="Freeform 247"/>
            <p:cNvSpPr>
              <a:spLocks/>
            </p:cNvSpPr>
            <p:nvPr/>
          </p:nvSpPr>
          <p:spPr bwMode="auto">
            <a:xfrm>
              <a:off x="5131" y="2043"/>
              <a:ext cx="12" cy="12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6 h 12"/>
                <a:gd name="T4" fmla="*/ 0 w 12"/>
                <a:gd name="T5" fmla="*/ 6 h 12"/>
                <a:gd name="T6" fmla="*/ 0 w 12"/>
                <a:gd name="T7" fmla="*/ 6 h 12"/>
                <a:gd name="T8" fmla="*/ 0 w 12"/>
                <a:gd name="T9" fmla="*/ 0 h 12"/>
                <a:gd name="T10" fmla="*/ 0 w 12"/>
                <a:gd name="T11" fmla="*/ 0 h 12"/>
                <a:gd name="T12" fmla="*/ 6 w 12"/>
                <a:gd name="T13" fmla="*/ 0 h 12"/>
                <a:gd name="T14" fmla="*/ 6 w 12"/>
                <a:gd name="T15" fmla="*/ 0 h 12"/>
                <a:gd name="T16" fmla="*/ 12 w 12"/>
                <a:gd name="T17" fmla="*/ 0 h 12"/>
                <a:gd name="T18" fmla="*/ 12 w 12"/>
                <a:gd name="T19" fmla="*/ 0 h 12"/>
                <a:gd name="T20" fmla="*/ 12 w 12"/>
                <a:gd name="T21" fmla="*/ 0 h 12"/>
                <a:gd name="T22" fmla="*/ 12 w 12"/>
                <a:gd name="T23" fmla="*/ 6 h 12"/>
                <a:gd name="T24" fmla="*/ 12 w 12"/>
                <a:gd name="T25" fmla="*/ 6 h 12"/>
                <a:gd name="T26" fmla="*/ 12 w 12"/>
                <a:gd name="T27" fmla="*/ 12 h 12"/>
                <a:gd name="T28" fmla="*/ 6 w 12"/>
                <a:gd name="T29" fmla="*/ 12 h 12"/>
                <a:gd name="T30" fmla="*/ 6 w 12"/>
                <a:gd name="T31" fmla="*/ 12 h 12"/>
                <a:gd name="T32" fmla="*/ 0 w 12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12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47" name="Freeform 248"/>
            <p:cNvSpPr>
              <a:spLocks/>
            </p:cNvSpPr>
            <p:nvPr/>
          </p:nvSpPr>
          <p:spPr bwMode="auto">
            <a:xfrm>
              <a:off x="5191" y="1965"/>
              <a:ext cx="120" cy="84"/>
            </a:xfrm>
            <a:custGeom>
              <a:avLst/>
              <a:gdLst>
                <a:gd name="T0" fmla="*/ 0 w 120"/>
                <a:gd name="T1" fmla="*/ 66 h 84"/>
                <a:gd name="T2" fmla="*/ 0 w 120"/>
                <a:gd name="T3" fmla="*/ 72 h 84"/>
                <a:gd name="T4" fmla="*/ 0 w 120"/>
                <a:gd name="T5" fmla="*/ 72 h 84"/>
                <a:gd name="T6" fmla="*/ 6 w 120"/>
                <a:gd name="T7" fmla="*/ 66 h 84"/>
                <a:gd name="T8" fmla="*/ 18 w 120"/>
                <a:gd name="T9" fmla="*/ 72 h 84"/>
                <a:gd name="T10" fmla="*/ 42 w 120"/>
                <a:gd name="T11" fmla="*/ 78 h 84"/>
                <a:gd name="T12" fmla="*/ 66 w 120"/>
                <a:gd name="T13" fmla="*/ 84 h 84"/>
                <a:gd name="T14" fmla="*/ 66 w 120"/>
                <a:gd name="T15" fmla="*/ 78 h 84"/>
                <a:gd name="T16" fmla="*/ 48 w 120"/>
                <a:gd name="T17" fmla="*/ 78 h 84"/>
                <a:gd name="T18" fmla="*/ 30 w 120"/>
                <a:gd name="T19" fmla="*/ 72 h 84"/>
                <a:gd name="T20" fmla="*/ 18 w 120"/>
                <a:gd name="T21" fmla="*/ 60 h 84"/>
                <a:gd name="T22" fmla="*/ 18 w 120"/>
                <a:gd name="T23" fmla="*/ 60 h 84"/>
                <a:gd name="T24" fmla="*/ 30 w 120"/>
                <a:gd name="T25" fmla="*/ 54 h 84"/>
                <a:gd name="T26" fmla="*/ 36 w 120"/>
                <a:gd name="T27" fmla="*/ 54 h 84"/>
                <a:gd name="T28" fmla="*/ 54 w 120"/>
                <a:gd name="T29" fmla="*/ 60 h 84"/>
                <a:gd name="T30" fmla="*/ 78 w 120"/>
                <a:gd name="T31" fmla="*/ 66 h 84"/>
                <a:gd name="T32" fmla="*/ 84 w 120"/>
                <a:gd name="T33" fmla="*/ 60 h 84"/>
                <a:gd name="T34" fmla="*/ 78 w 120"/>
                <a:gd name="T35" fmla="*/ 60 h 84"/>
                <a:gd name="T36" fmla="*/ 72 w 120"/>
                <a:gd name="T37" fmla="*/ 60 h 84"/>
                <a:gd name="T38" fmla="*/ 60 w 120"/>
                <a:gd name="T39" fmla="*/ 60 h 84"/>
                <a:gd name="T40" fmla="*/ 48 w 120"/>
                <a:gd name="T41" fmla="*/ 54 h 84"/>
                <a:gd name="T42" fmla="*/ 42 w 120"/>
                <a:gd name="T43" fmla="*/ 48 h 84"/>
                <a:gd name="T44" fmla="*/ 54 w 120"/>
                <a:gd name="T45" fmla="*/ 48 h 84"/>
                <a:gd name="T46" fmla="*/ 60 w 120"/>
                <a:gd name="T47" fmla="*/ 42 h 84"/>
                <a:gd name="T48" fmla="*/ 66 w 120"/>
                <a:gd name="T49" fmla="*/ 42 h 84"/>
                <a:gd name="T50" fmla="*/ 78 w 120"/>
                <a:gd name="T51" fmla="*/ 48 h 84"/>
                <a:gd name="T52" fmla="*/ 84 w 120"/>
                <a:gd name="T53" fmla="*/ 48 h 84"/>
                <a:gd name="T54" fmla="*/ 96 w 120"/>
                <a:gd name="T55" fmla="*/ 54 h 84"/>
                <a:gd name="T56" fmla="*/ 90 w 120"/>
                <a:gd name="T57" fmla="*/ 48 h 84"/>
                <a:gd name="T58" fmla="*/ 78 w 120"/>
                <a:gd name="T59" fmla="*/ 42 h 84"/>
                <a:gd name="T60" fmla="*/ 72 w 120"/>
                <a:gd name="T61" fmla="*/ 42 h 84"/>
                <a:gd name="T62" fmla="*/ 90 w 120"/>
                <a:gd name="T63" fmla="*/ 36 h 84"/>
                <a:gd name="T64" fmla="*/ 108 w 120"/>
                <a:gd name="T65" fmla="*/ 36 h 84"/>
                <a:gd name="T66" fmla="*/ 120 w 120"/>
                <a:gd name="T67" fmla="*/ 30 h 84"/>
                <a:gd name="T68" fmla="*/ 114 w 120"/>
                <a:gd name="T69" fmla="*/ 30 h 84"/>
                <a:gd name="T70" fmla="*/ 96 w 120"/>
                <a:gd name="T71" fmla="*/ 30 h 84"/>
                <a:gd name="T72" fmla="*/ 78 w 120"/>
                <a:gd name="T73" fmla="*/ 30 h 84"/>
                <a:gd name="T74" fmla="*/ 72 w 120"/>
                <a:gd name="T75" fmla="*/ 30 h 84"/>
                <a:gd name="T76" fmla="*/ 84 w 120"/>
                <a:gd name="T77" fmla="*/ 6 h 84"/>
                <a:gd name="T78" fmla="*/ 84 w 120"/>
                <a:gd name="T79" fmla="*/ 0 h 84"/>
                <a:gd name="T80" fmla="*/ 78 w 120"/>
                <a:gd name="T81" fmla="*/ 12 h 84"/>
                <a:gd name="T82" fmla="*/ 66 w 120"/>
                <a:gd name="T83" fmla="*/ 24 h 84"/>
                <a:gd name="T84" fmla="*/ 60 w 120"/>
                <a:gd name="T85" fmla="*/ 36 h 84"/>
                <a:gd name="T86" fmla="*/ 54 w 120"/>
                <a:gd name="T87" fmla="*/ 36 h 84"/>
                <a:gd name="T88" fmla="*/ 36 w 120"/>
                <a:gd name="T89" fmla="*/ 42 h 84"/>
                <a:gd name="T90" fmla="*/ 36 w 120"/>
                <a:gd name="T91" fmla="*/ 36 h 84"/>
                <a:gd name="T92" fmla="*/ 42 w 120"/>
                <a:gd name="T93" fmla="*/ 12 h 84"/>
                <a:gd name="T94" fmla="*/ 42 w 120"/>
                <a:gd name="T95" fmla="*/ 6 h 84"/>
                <a:gd name="T96" fmla="*/ 30 w 120"/>
                <a:gd name="T97" fmla="*/ 24 h 84"/>
                <a:gd name="T98" fmla="*/ 24 w 120"/>
                <a:gd name="T99" fmla="*/ 48 h 84"/>
                <a:gd name="T100" fmla="*/ 12 w 120"/>
                <a:gd name="T101" fmla="*/ 60 h 84"/>
                <a:gd name="T102" fmla="*/ 6 w 120"/>
                <a:gd name="T103" fmla="*/ 60 h 84"/>
                <a:gd name="T104" fmla="*/ 12 w 120"/>
                <a:gd name="T105" fmla="*/ 36 h 84"/>
                <a:gd name="T106" fmla="*/ 6 w 120"/>
                <a:gd name="T107" fmla="*/ 30 h 84"/>
                <a:gd name="T108" fmla="*/ 0 w 120"/>
                <a:gd name="T109" fmla="*/ 66 h 8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0"/>
                <a:gd name="T166" fmla="*/ 0 h 84"/>
                <a:gd name="T167" fmla="*/ 120 w 120"/>
                <a:gd name="T168" fmla="*/ 84 h 8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0" h="84">
                  <a:moveTo>
                    <a:pt x="0" y="66"/>
                  </a:moveTo>
                  <a:lnTo>
                    <a:pt x="0" y="66"/>
                  </a:lnTo>
                  <a:lnTo>
                    <a:pt x="0" y="72"/>
                  </a:lnTo>
                  <a:lnTo>
                    <a:pt x="6" y="72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2" y="72"/>
                  </a:lnTo>
                  <a:lnTo>
                    <a:pt x="18" y="72"/>
                  </a:lnTo>
                  <a:lnTo>
                    <a:pt x="30" y="72"/>
                  </a:lnTo>
                  <a:lnTo>
                    <a:pt x="36" y="78"/>
                  </a:lnTo>
                  <a:lnTo>
                    <a:pt x="42" y="78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66" y="78"/>
                  </a:lnTo>
                  <a:lnTo>
                    <a:pt x="60" y="78"/>
                  </a:lnTo>
                  <a:lnTo>
                    <a:pt x="48" y="78"/>
                  </a:lnTo>
                  <a:lnTo>
                    <a:pt x="42" y="78"/>
                  </a:lnTo>
                  <a:lnTo>
                    <a:pt x="36" y="72"/>
                  </a:lnTo>
                  <a:lnTo>
                    <a:pt x="30" y="72"/>
                  </a:lnTo>
                  <a:lnTo>
                    <a:pt x="24" y="66"/>
                  </a:lnTo>
                  <a:lnTo>
                    <a:pt x="18" y="66"/>
                  </a:lnTo>
                  <a:lnTo>
                    <a:pt x="18" y="60"/>
                  </a:lnTo>
                  <a:lnTo>
                    <a:pt x="24" y="60"/>
                  </a:lnTo>
                  <a:lnTo>
                    <a:pt x="30" y="54"/>
                  </a:lnTo>
                  <a:lnTo>
                    <a:pt x="36" y="54"/>
                  </a:lnTo>
                  <a:lnTo>
                    <a:pt x="42" y="60"/>
                  </a:lnTo>
                  <a:lnTo>
                    <a:pt x="48" y="60"/>
                  </a:lnTo>
                  <a:lnTo>
                    <a:pt x="54" y="60"/>
                  </a:lnTo>
                  <a:lnTo>
                    <a:pt x="66" y="66"/>
                  </a:lnTo>
                  <a:lnTo>
                    <a:pt x="72" y="66"/>
                  </a:lnTo>
                  <a:lnTo>
                    <a:pt x="78" y="66"/>
                  </a:lnTo>
                  <a:lnTo>
                    <a:pt x="84" y="66"/>
                  </a:lnTo>
                  <a:lnTo>
                    <a:pt x="84" y="60"/>
                  </a:lnTo>
                  <a:lnTo>
                    <a:pt x="78" y="60"/>
                  </a:lnTo>
                  <a:lnTo>
                    <a:pt x="72" y="60"/>
                  </a:lnTo>
                  <a:lnTo>
                    <a:pt x="66" y="60"/>
                  </a:lnTo>
                  <a:lnTo>
                    <a:pt x="60" y="60"/>
                  </a:lnTo>
                  <a:lnTo>
                    <a:pt x="54" y="54"/>
                  </a:lnTo>
                  <a:lnTo>
                    <a:pt x="48" y="54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8" y="48"/>
                  </a:lnTo>
                  <a:lnTo>
                    <a:pt x="54" y="48"/>
                  </a:lnTo>
                  <a:lnTo>
                    <a:pt x="54" y="42"/>
                  </a:lnTo>
                  <a:lnTo>
                    <a:pt x="60" y="42"/>
                  </a:lnTo>
                  <a:lnTo>
                    <a:pt x="66" y="42"/>
                  </a:lnTo>
                  <a:lnTo>
                    <a:pt x="72" y="42"/>
                  </a:lnTo>
                  <a:lnTo>
                    <a:pt x="78" y="48"/>
                  </a:lnTo>
                  <a:lnTo>
                    <a:pt x="84" y="48"/>
                  </a:lnTo>
                  <a:lnTo>
                    <a:pt x="90" y="54"/>
                  </a:lnTo>
                  <a:lnTo>
                    <a:pt x="96" y="54"/>
                  </a:lnTo>
                  <a:lnTo>
                    <a:pt x="90" y="48"/>
                  </a:lnTo>
                  <a:lnTo>
                    <a:pt x="84" y="48"/>
                  </a:lnTo>
                  <a:lnTo>
                    <a:pt x="84" y="42"/>
                  </a:lnTo>
                  <a:lnTo>
                    <a:pt x="78" y="42"/>
                  </a:lnTo>
                  <a:lnTo>
                    <a:pt x="72" y="42"/>
                  </a:lnTo>
                  <a:lnTo>
                    <a:pt x="78" y="42"/>
                  </a:lnTo>
                  <a:lnTo>
                    <a:pt x="84" y="36"/>
                  </a:lnTo>
                  <a:lnTo>
                    <a:pt x="90" y="36"/>
                  </a:lnTo>
                  <a:lnTo>
                    <a:pt x="96" y="36"/>
                  </a:lnTo>
                  <a:lnTo>
                    <a:pt x="102" y="36"/>
                  </a:lnTo>
                  <a:lnTo>
                    <a:pt x="108" y="36"/>
                  </a:lnTo>
                  <a:lnTo>
                    <a:pt x="114" y="30"/>
                  </a:lnTo>
                  <a:lnTo>
                    <a:pt x="120" y="30"/>
                  </a:lnTo>
                  <a:lnTo>
                    <a:pt x="114" y="30"/>
                  </a:lnTo>
                  <a:lnTo>
                    <a:pt x="108" y="30"/>
                  </a:lnTo>
                  <a:lnTo>
                    <a:pt x="96" y="30"/>
                  </a:lnTo>
                  <a:lnTo>
                    <a:pt x="90" y="30"/>
                  </a:lnTo>
                  <a:lnTo>
                    <a:pt x="84" y="30"/>
                  </a:lnTo>
                  <a:lnTo>
                    <a:pt x="78" y="30"/>
                  </a:lnTo>
                  <a:lnTo>
                    <a:pt x="72" y="36"/>
                  </a:lnTo>
                  <a:lnTo>
                    <a:pt x="72" y="30"/>
                  </a:lnTo>
                  <a:lnTo>
                    <a:pt x="72" y="18"/>
                  </a:lnTo>
                  <a:lnTo>
                    <a:pt x="78" y="12"/>
                  </a:lnTo>
                  <a:lnTo>
                    <a:pt x="84" y="6"/>
                  </a:lnTo>
                  <a:lnTo>
                    <a:pt x="84" y="0"/>
                  </a:lnTo>
                  <a:lnTo>
                    <a:pt x="78" y="6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72" y="18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60" y="30"/>
                  </a:lnTo>
                  <a:lnTo>
                    <a:pt x="60" y="36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6" y="36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42" y="12"/>
                  </a:lnTo>
                  <a:lnTo>
                    <a:pt x="42" y="6"/>
                  </a:lnTo>
                  <a:lnTo>
                    <a:pt x="36" y="18"/>
                  </a:lnTo>
                  <a:lnTo>
                    <a:pt x="30" y="24"/>
                  </a:lnTo>
                  <a:lnTo>
                    <a:pt x="30" y="36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18" y="54"/>
                  </a:lnTo>
                  <a:lnTo>
                    <a:pt x="12" y="54"/>
                  </a:lnTo>
                  <a:lnTo>
                    <a:pt x="12" y="60"/>
                  </a:lnTo>
                  <a:lnTo>
                    <a:pt x="6" y="60"/>
                  </a:lnTo>
                  <a:lnTo>
                    <a:pt x="6" y="54"/>
                  </a:lnTo>
                  <a:lnTo>
                    <a:pt x="6" y="48"/>
                  </a:lnTo>
                  <a:lnTo>
                    <a:pt x="12" y="36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6" y="30"/>
                  </a:lnTo>
                  <a:lnTo>
                    <a:pt x="6" y="42"/>
                  </a:lnTo>
                  <a:lnTo>
                    <a:pt x="0" y="54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48" name="Freeform 249"/>
            <p:cNvSpPr>
              <a:spLocks/>
            </p:cNvSpPr>
            <p:nvPr/>
          </p:nvSpPr>
          <p:spPr bwMode="auto">
            <a:xfrm>
              <a:off x="5197" y="2097"/>
              <a:ext cx="84" cy="101"/>
            </a:xfrm>
            <a:custGeom>
              <a:avLst/>
              <a:gdLst>
                <a:gd name="T0" fmla="*/ 0 w 84"/>
                <a:gd name="T1" fmla="*/ 0 h 101"/>
                <a:gd name="T2" fmla="*/ 0 w 84"/>
                <a:gd name="T3" fmla="*/ 6 h 101"/>
                <a:gd name="T4" fmla="*/ 0 w 84"/>
                <a:gd name="T5" fmla="*/ 6 h 101"/>
                <a:gd name="T6" fmla="*/ 6 w 84"/>
                <a:gd name="T7" fmla="*/ 18 h 101"/>
                <a:gd name="T8" fmla="*/ 6 w 84"/>
                <a:gd name="T9" fmla="*/ 24 h 101"/>
                <a:gd name="T10" fmla="*/ 6 w 84"/>
                <a:gd name="T11" fmla="*/ 48 h 101"/>
                <a:gd name="T12" fmla="*/ 12 w 84"/>
                <a:gd name="T13" fmla="*/ 60 h 101"/>
                <a:gd name="T14" fmla="*/ 12 w 84"/>
                <a:gd name="T15" fmla="*/ 60 h 101"/>
                <a:gd name="T16" fmla="*/ 12 w 84"/>
                <a:gd name="T17" fmla="*/ 48 h 101"/>
                <a:gd name="T18" fmla="*/ 12 w 84"/>
                <a:gd name="T19" fmla="*/ 30 h 101"/>
                <a:gd name="T20" fmla="*/ 18 w 84"/>
                <a:gd name="T21" fmla="*/ 30 h 101"/>
                <a:gd name="T22" fmla="*/ 24 w 84"/>
                <a:gd name="T23" fmla="*/ 30 h 101"/>
                <a:gd name="T24" fmla="*/ 30 w 84"/>
                <a:gd name="T25" fmla="*/ 36 h 101"/>
                <a:gd name="T26" fmla="*/ 30 w 84"/>
                <a:gd name="T27" fmla="*/ 42 h 101"/>
                <a:gd name="T28" fmla="*/ 36 w 84"/>
                <a:gd name="T29" fmla="*/ 48 h 101"/>
                <a:gd name="T30" fmla="*/ 36 w 84"/>
                <a:gd name="T31" fmla="*/ 65 h 101"/>
                <a:gd name="T32" fmla="*/ 36 w 84"/>
                <a:gd name="T33" fmla="*/ 77 h 101"/>
                <a:gd name="T34" fmla="*/ 36 w 84"/>
                <a:gd name="T35" fmla="*/ 89 h 101"/>
                <a:gd name="T36" fmla="*/ 36 w 84"/>
                <a:gd name="T37" fmla="*/ 89 h 101"/>
                <a:gd name="T38" fmla="*/ 42 w 84"/>
                <a:gd name="T39" fmla="*/ 89 h 101"/>
                <a:gd name="T40" fmla="*/ 36 w 84"/>
                <a:gd name="T41" fmla="*/ 77 h 101"/>
                <a:gd name="T42" fmla="*/ 42 w 84"/>
                <a:gd name="T43" fmla="*/ 71 h 101"/>
                <a:gd name="T44" fmla="*/ 42 w 84"/>
                <a:gd name="T45" fmla="*/ 65 h 101"/>
                <a:gd name="T46" fmla="*/ 42 w 84"/>
                <a:gd name="T47" fmla="*/ 54 h 101"/>
                <a:gd name="T48" fmla="*/ 48 w 84"/>
                <a:gd name="T49" fmla="*/ 54 h 101"/>
                <a:gd name="T50" fmla="*/ 60 w 84"/>
                <a:gd name="T51" fmla="*/ 71 h 101"/>
                <a:gd name="T52" fmla="*/ 72 w 84"/>
                <a:gd name="T53" fmla="*/ 83 h 101"/>
                <a:gd name="T54" fmla="*/ 78 w 84"/>
                <a:gd name="T55" fmla="*/ 95 h 101"/>
                <a:gd name="T56" fmla="*/ 84 w 84"/>
                <a:gd name="T57" fmla="*/ 95 h 101"/>
                <a:gd name="T58" fmla="*/ 78 w 84"/>
                <a:gd name="T59" fmla="*/ 83 h 101"/>
                <a:gd name="T60" fmla="*/ 72 w 84"/>
                <a:gd name="T61" fmla="*/ 77 h 101"/>
                <a:gd name="T62" fmla="*/ 66 w 84"/>
                <a:gd name="T63" fmla="*/ 65 h 101"/>
                <a:gd name="T64" fmla="*/ 66 w 84"/>
                <a:gd name="T65" fmla="*/ 65 h 101"/>
                <a:gd name="T66" fmla="*/ 60 w 84"/>
                <a:gd name="T67" fmla="*/ 60 h 101"/>
                <a:gd name="T68" fmla="*/ 54 w 84"/>
                <a:gd name="T69" fmla="*/ 54 h 101"/>
                <a:gd name="T70" fmla="*/ 48 w 84"/>
                <a:gd name="T71" fmla="*/ 48 h 101"/>
                <a:gd name="T72" fmla="*/ 48 w 84"/>
                <a:gd name="T73" fmla="*/ 42 h 101"/>
                <a:gd name="T74" fmla="*/ 54 w 84"/>
                <a:gd name="T75" fmla="*/ 48 h 101"/>
                <a:gd name="T76" fmla="*/ 60 w 84"/>
                <a:gd name="T77" fmla="*/ 48 h 101"/>
                <a:gd name="T78" fmla="*/ 66 w 84"/>
                <a:gd name="T79" fmla="*/ 48 h 101"/>
                <a:gd name="T80" fmla="*/ 72 w 84"/>
                <a:gd name="T81" fmla="*/ 54 h 101"/>
                <a:gd name="T82" fmla="*/ 72 w 84"/>
                <a:gd name="T83" fmla="*/ 54 h 101"/>
                <a:gd name="T84" fmla="*/ 72 w 84"/>
                <a:gd name="T85" fmla="*/ 48 h 101"/>
                <a:gd name="T86" fmla="*/ 60 w 84"/>
                <a:gd name="T87" fmla="*/ 42 h 101"/>
                <a:gd name="T88" fmla="*/ 54 w 84"/>
                <a:gd name="T89" fmla="*/ 36 h 101"/>
                <a:gd name="T90" fmla="*/ 42 w 84"/>
                <a:gd name="T91" fmla="*/ 36 h 101"/>
                <a:gd name="T92" fmla="*/ 36 w 84"/>
                <a:gd name="T93" fmla="*/ 30 h 101"/>
                <a:gd name="T94" fmla="*/ 30 w 84"/>
                <a:gd name="T95" fmla="*/ 30 h 101"/>
                <a:gd name="T96" fmla="*/ 24 w 84"/>
                <a:gd name="T97" fmla="*/ 24 h 101"/>
                <a:gd name="T98" fmla="*/ 18 w 84"/>
                <a:gd name="T99" fmla="*/ 18 h 101"/>
                <a:gd name="T100" fmla="*/ 24 w 84"/>
                <a:gd name="T101" fmla="*/ 18 h 101"/>
                <a:gd name="T102" fmla="*/ 30 w 84"/>
                <a:gd name="T103" fmla="*/ 18 h 101"/>
                <a:gd name="T104" fmla="*/ 36 w 84"/>
                <a:gd name="T105" fmla="*/ 18 h 101"/>
                <a:gd name="T106" fmla="*/ 48 w 84"/>
                <a:gd name="T107" fmla="*/ 18 h 101"/>
                <a:gd name="T108" fmla="*/ 54 w 84"/>
                <a:gd name="T109" fmla="*/ 18 h 101"/>
                <a:gd name="T110" fmla="*/ 54 w 84"/>
                <a:gd name="T111" fmla="*/ 18 h 101"/>
                <a:gd name="T112" fmla="*/ 42 w 84"/>
                <a:gd name="T113" fmla="*/ 12 h 101"/>
                <a:gd name="T114" fmla="*/ 36 w 84"/>
                <a:gd name="T115" fmla="*/ 12 h 101"/>
                <a:gd name="T116" fmla="*/ 24 w 84"/>
                <a:gd name="T117" fmla="*/ 12 h 101"/>
                <a:gd name="T118" fmla="*/ 18 w 84"/>
                <a:gd name="T119" fmla="*/ 12 h 101"/>
                <a:gd name="T120" fmla="*/ 6 w 84"/>
                <a:gd name="T121" fmla="*/ 6 h 101"/>
                <a:gd name="T122" fmla="*/ 6 w 84"/>
                <a:gd name="T123" fmla="*/ 0 h 10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"/>
                <a:gd name="T187" fmla="*/ 0 h 101"/>
                <a:gd name="T188" fmla="*/ 84 w 84"/>
                <a:gd name="T189" fmla="*/ 101 h 10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" h="101"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6" y="36"/>
                  </a:lnTo>
                  <a:lnTo>
                    <a:pt x="6" y="48"/>
                  </a:lnTo>
                  <a:lnTo>
                    <a:pt x="12" y="54"/>
                  </a:lnTo>
                  <a:lnTo>
                    <a:pt x="12" y="60"/>
                  </a:lnTo>
                  <a:lnTo>
                    <a:pt x="12" y="48"/>
                  </a:lnTo>
                  <a:lnTo>
                    <a:pt x="12" y="42"/>
                  </a:lnTo>
                  <a:lnTo>
                    <a:pt x="12" y="30"/>
                  </a:lnTo>
                  <a:lnTo>
                    <a:pt x="18" y="24"/>
                  </a:lnTo>
                  <a:lnTo>
                    <a:pt x="18" y="30"/>
                  </a:lnTo>
                  <a:lnTo>
                    <a:pt x="24" y="30"/>
                  </a:lnTo>
                  <a:lnTo>
                    <a:pt x="24" y="36"/>
                  </a:lnTo>
                  <a:lnTo>
                    <a:pt x="30" y="36"/>
                  </a:lnTo>
                  <a:lnTo>
                    <a:pt x="30" y="42"/>
                  </a:lnTo>
                  <a:lnTo>
                    <a:pt x="36" y="48"/>
                  </a:lnTo>
                  <a:lnTo>
                    <a:pt x="36" y="54"/>
                  </a:lnTo>
                  <a:lnTo>
                    <a:pt x="36" y="65"/>
                  </a:lnTo>
                  <a:lnTo>
                    <a:pt x="36" y="71"/>
                  </a:lnTo>
                  <a:lnTo>
                    <a:pt x="36" y="77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42" y="89"/>
                  </a:lnTo>
                  <a:lnTo>
                    <a:pt x="36" y="83"/>
                  </a:lnTo>
                  <a:lnTo>
                    <a:pt x="36" y="77"/>
                  </a:lnTo>
                  <a:lnTo>
                    <a:pt x="42" y="77"/>
                  </a:lnTo>
                  <a:lnTo>
                    <a:pt x="42" y="71"/>
                  </a:lnTo>
                  <a:lnTo>
                    <a:pt x="42" y="65"/>
                  </a:lnTo>
                  <a:lnTo>
                    <a:pt x="42" y="60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8" y="54"/>
                  </a:lnTo>
                  <a:lnTo>
                    <a:pt x="54" y="60"/>
                  </a:lnTo>
                  <a:lnTo>
                    <a:pt x="60" y="71"/>
                  </a:lnTo>
                  <a:lnTo>
                    <a:pt x="66" y="77"/>
                  </a:lnTo>
                  <a:lnTo>
                    <a:pt x="72" y="83"/>
                  </a:lnTo>
                  <a:lnTo>
                    <a:pt x="78" y="89"/>
                  </a:lnTo>
                  <a:lnTo>
                    <a:pt x="78" y="95"/>
                  </a:lnTo>
                  <a:lnTo>
                    <a:pt x="84" y="101"/>
                  </a:lnTo>
                  <a:lnTo>
                    <a:pt x="84" y="95"/>
                  </a:lnTo>
                  <a:lnTo>
                    <a:pt x="78" y="89"/>
                  </a:lnTo>
                  <a:lnTo>
                    <a:pt x="78" y="83"/>
                  </a:lnTo>
                  <a:lnTo>
                    <a:pt x="72" y="77"/>
                  </a:lnTo>
                  <a:lnTo>
                    <a:pt x="66" y="71"/>
                  </a:lnTo>
                  <a:lnTo>
                    <a:pt x="66" y="65"/>
                  </a:lnTo>
                  <a:lnTo>
                    <a:pt x="60" y="60"/>
                  </a:lnTo>
                  <a:lnTo>
                    <a:pt x="54" y="54"/>
                  </a:lnTo>
                  <a:lnTo>
                    <a:pt x="48" y="48"/>
                  </a:lnTo>
                  <a:lnTo>
                    <a:pt x="48" y="42"/>
                  </a:lnTo>
                  <a:lnTo>
                    <a:pt x="54" y="42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6" y="48"/>
                  </a:lnTo>
                  <a:lnTo>
                    <a:pt x="66" y="54"/>
                  </a:lnTo>
                  <a:lnTo>
                    <a:pt x="72" y="54"/>
                  </a:lnTo>
                  <a:lnTo>
                    <a:pt x="72" y="48"/>
                  </a:lnTo>
                  <a:lnTo>
                    <a:pt x="66" y="48"/>
                  </a:lnTo>
                  <a:lnTo>
                    <a:pt x="60" y="42"/>
                  </a:lnTo>
                  <a:lnTo>
                    <a:pt x="54" y="42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2" y="36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18"/>
                  </a:lnTo>
                  <a:lnTo>
                    <a:pt x="36" y="18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54" y="18"/>
                  </a:lnTo>
                  <a:lnTo>
                    <a:pt x="48" y="12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49" name="Freeform 250"/>
            <p:cNvSpPr>
              <a:spLocks/>
            </p:cNvSpPr>
            <p:nvPr/>
          </p:nvSpPr>
          <p:spPr bwMode="auto">
            <a:xfrm>
              <a:off x="5090" y="2079"/>
              <a:ext cx="59" cy="131"/>
            </a:xfrm>
            <a:custGeom>
              <a:avLst/>
              <a:gdLst>
                <a:gd name="T0" fmla="*/ 53 w 59"/>
                <a:gd name="T1" fmla="*/ 24 h 131"/>
                <a:gd name="T2" fmla="*/ 47 w 59"/>
                <a:gd name="T3" fmla="*/ 30 h 131"/>
                <a:gd name="T4" fmla="*/ 47 w 59"/>
                <a:gd name="T5" fmla="*/ 24 h 131"/>
                <a:gd name="T6" fmla="*/ 41 w 59"/>
                <a:gd name="T7" fmla="*/ 36 h 131"/>
                <a:gd name="T8" fmla="*/ 47 w 59"/>
                <a:gd name="T9" fmla="*/ 60 h 131"/>
                <a:gd name="T10" fmla="*/ 53 w 59"/>
                <a:gd name="T11" fmla="*/ 78 h 131"/>
                <a:gd name="T12" fmla="*/ 53 w 59"/>
                <a:gd name="T13" fmla="*/ 78 h 131"/>
                <a:gd name="T14" fmla="*/ 41 w 59"/>
                <a:gd name="T15" fmla="*/ 54 h 131"/>
                <a:gd name="T16" fmla="*/ 30 w 59"/>
                <a:gd name="T17" fmla="*/ 72 h 131"/>
                <a:gd name="T18" fmla="*/ 30 w 59"/>
                <a:gd name="T19" fmla="*/ 95 h 131"/>
                <a:gd name="T20" fmla="*/ 30 w 59"/>
                <a:gd name="T21" fmla="*/ 119 h 131"/>
                <a:gd name="T22" fmla="*/ 24 w 59"/>
                <a:gd name="T23" fmla="*/ 119 h 131"/>
                <a:gd name="T24" fmla="*/ 24 w 59"/>
                <a:gd name="T25" fmla="*/ 101 h 131"/>
                <a:gd name="T26" fmla="*/ 24 w 59"/>
                <a:gd name="T27" fmla="*/ 95 h 131"/>
                <a:gd name="T28" fmla="*/ 18 w 59"/>
                <a:gd name="T29" fmla="*/ 113 h 131"/>
                <a:gd name="T30" fmla="*/ 6 w 59"/>
                <a:gd name="T31" fmla="*/ 125 h 131"/>
                <a:gd name="T32" fmla="*/ 0 w 59"/>
                <a:gd name="T33" fmla="*/ 131 h 131"/>
                <a:gd name="T34" fmla="*/ 6 w 59"/>
                <a:gd name="T35" fmla="*/ 119 h 131"/>
                <a:gd name="T36" fmla="*/ 18 w 59"/>
                <a:gd name="T37" fmla="*/ 95 h 131"/>
                <a:gd name="T38" fmla="*/ 12 w 59"/>
                <a:gd name="T39" fmla="*/ 95 h 131"/>
                <a:gd name="T40" fmla="*/ 6 w 59"/>
                <a:gd name="T41" fmla="*/ 95 h 131"/>
                <a:gd name="T42" fmla="*/ 0 w 59"/>
                <a:gd name="T43" fmla="*/ 101 h 131"/>
                <a:gd name="T44" fmla="*/ 0 w 59"/>
                <a:gd name="T45" fmla="*/ 95 h 131"/>
                <a:gd name="T46" fmla="*/ 6 w 59"/>
                <a:gd name="T47" fmla="*/ 89 h 131"/>
                <a:gd name="T48" fmla="*/ 18 w 59"/>
                <a:gd name="T49" fmla="*/ 89 h 131"/>
                <a:gd name="T50" fmla="*/ 24 w 59"/>
                <a:gd name="T51" fmla="*/ 78 h 131"/>
                <a:gd name="T52" fmla="*/ 35 w 59"/>
                <a:gd name="T53" fmla="*/ 48 h 131"/>
                <a:gd name="T54" fmla="*/ 18 w 59"/>
                <a:gd name="T55" fmla="*/ 48 h 131"/>
                <a:gd name="T56" fmla="*/ 6 w 59"/>
                <a:gd name="T57" fmla="*/ 48 h 131"/>
                <a:gd name="T58" fmla="*/ 0 w 59"/>
                <a:gd name="T59" fmla="*/ 54 h 131"/>
                <a:gd name="T60" fmla="*/ 0 w 59"/>
                <a:gd name="T61" fmla="*/ 48 h 131"/>
                <a:gd name="T62" fmla="*/ 12 w 59"/>
                <a:gd name="T63" fmla="*/ 48 h 131"/>
                <a:gd name="T64" fmla="*/ 24 w 59"/>
                <a:gd name="T65" fmla="*/ 42 h 131"/>
                <a:gd name="T66" fmla="*/ 35 w 59"/>
                <a:gd name="T67" fmla="*/ 36 h 131"/>
                <a:gd name="T68" fmla="*/ 41 w 59"/>
                <a:gd name="T69" fmla="*/ 24 h 131"/>
                <a:gd name="T70" fmla="*/ 30 w 59"/>
                <a:gd name="T71" fmla="*/ 18 h 131"/>
                <a:gd name="T72" fmla="*/ 24 w 59"/>
                <a:gd name="T73" fmla="*/ 24 h 131"/>
                <a:gd name="T74" fmla="*/ 12 w 59"/>
                <a:gd name="T75" fmla="*/ 30 h 131"/>
                <a:gd name="T76" fmla="*/ 6 w 59"/>
                <a:gd name="T77" fmla="*/ 30 h 131"/>
                <a:gd name="T78" fmla="*/ 0 w 59"/>
                <a:gd name="T79" fmla="*/ 30 h 131"/>
                <a:gd name="T80" fmla="*/ 6 w 59"/>
                <a:gd name="T81" fmla="*/ 24 h 131"/>
                <a:gd name="T82" fmla="*/ 18 w 59"/>
                <a:gd name="T83" fmla="*/ 12 h 131"/>
                <a:gd name="T84" fmla="*/ 24 w 59"/>
                <a:gd name="T85" fmla="*/ 6 h 131"/>
                <a:gd name="T86" fmla="*/ 24 w 59"/>
                <a:gd name="T87" fmla="*/ 12 h 131"/>
                <a:gd name="T88" fmla="*/ 30 w 59"/>
                <a:gd name="T89" fmla="*/ 18 h 131"/>
                <a:gd name="T90" fmla="*/ 35 w 59"/>
                <a:gd name="T91" fmla="*/ 18 h 131"/>
                <a:gd name="T92" fmla="*/ 47 w 59"/>
                <a:gd name="T93" fmla="*/ 18 h 131"/>
                <a:gd name="T94" fmla="*/ 47 w 59"/>
                <a:gd name="T95" fmla="*/ 12 h 131"/>
                <a:gd name="T96" fmla="*/ 53 w 59"/>
                <a:gd name="T97" fmla="*/ 0 h 131"/>
                <a:gd name="T98" fmla="*/ 59 w 59"/>
                <a:gd name="T99" fmla="*/ 6 h 131"/>
                <a:gd name="T100" fmla="*/ 53 w 59"/>
                <a:gd name="T101" fmla="*/ 12 h 131"/>
                <a:gd name="T102" fmla="*/ 59 w 59"/>
                <a:gd name="T103" fmla="*/ 18 h 13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"/>
                <a:gd name="T157" fmla="*/ 0 h 131"/>
                <a:gd name="T158" fmla="*/ 59 w 59"/>
                <a:gd name="T159" fmla="*/ 131 h 13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" h="131">
                  <a:moveTo>
                    <a:pt x="59" y="18"/>
                  </a:moveTo>
                  <a:lnTo>
                    <a:pt x="59" y="18"/>
                  </a:lnTo>
                  <a:lnTo>
                    <a:pt x="53" y="24"/>
                  </a:lnTo>
                  <a:lnTo>
                    <a:pt x="47" y="30"/>
                  </a:lnTo>
                  <a:lnTo>
                    <a:pt x="47" y="24"/>
                  </a:lnTo>
                  <a:lnTo>
                    <a:pt x="47" y="30"/>
                  </a:lnTo>
                  <a:lnTo>
                    <a:pt x="41" y="30"/>
                  </a:lnTo>
                  <a:lnTo>
                    <a:pt x="41" y="36"/>
                  </a:lnTo>
                  <a:lnTo>
                    <a:pt x="41" y="42"/>
                  </a:lnTo>
                  <a:lnTo>
                    <a:pt x="47" y="48"/>
                  </a:lnTo>
                  <a:lnTo>
                    <a:pt x="47" y="60"/>
                  </a:lnTo>
                  <a:lnTo>
                    <a:pt x="53" y="72"/>
                  </a:lnTo>
                  <a:lnTo>
                    <a:pt x="53" y="78"/>
                  </a:lnTo>
                  <a:lnTo>
                    <a:pt x="53" y="83"/>
                  </a:lnTo>
                  <a:lnTo>
                    <a:pt x="53" y="78"/>
                  </a:lnTo>
                  <a:lnTo>
                    <a:pt x="47" y="72"/>
                  </a:lnTo>
                  <a:lnTo>
                    <a:pt x="47" y="66"/>
                  </a:lnTo>
                  <a:lnTo>
                    <a:pt x="41" y="54"/>
                  </a:lnTo>
                  <a:lnTo>
                    <a:pt x="35" y="60"/>
                  </a:lnTo>
                  <a:lnTo>
                    <a:pt x="30" y="72"/>
                  </a:lnTo>
                  <a:lnTo>
                    <a:pt x="30" y="78"/>
                  </a:lnTo>
                  <a:lnTo>
                    <a:pt x="30" y="89"/>
                  </a:lnTo>
                  <a:lnTo>
                    <a:pt x="30" y="95"/>
                  </a:lnTo>
                  <a:lnTo>
                    <a:pt x="30" y="101"/>
                  </a:lnTo>
                  <a:lnTo>
                    <a:pt x="30" y="113"/>
                  </a:lnTo>
                  <a:lnTo>
                    <a:pt x="30" y="119"/>
                  </a:lnTo>
                  <a:lnTo>
                    <a:pt x="24" y="119"/>
                  </a:lnTo>
                  <a:lnTo>
                    <a:pt x="24" y="113"/>
                  </a:lnTo>
                  <a:lnTo>
                    <a:pt x="30" y="107"/>
                  </a:lnTo>
                  <a:lnTo>
                    <a:pt x="24" y="101"/>
                  </a:lnTo>
                  <a:lnTo>
                    <a:pt x="24" y="95"/>
                  </a:lnTo>
                  <a:lnTo>
                    <a:pt x="24" y="101"/>
                  </a:lnTo>
                  <a:lnTo>
                    <a:pt x="18" y="107"/>
                  </a:lnTo>
                  <a:lnTo>
                    <a:pt x="18" y="113"/>
                  </a:lnTo>
                  <a:lnTo>
                    <a:pt x="12" y="119"/>
                  </a:lnTo>
                  <a:lnTo>
                    <a:pt x="12" y="125"/>
                  </a:lnTo>
                  <a:lnTo>
                    <a:pt x="6" y="125"/>
                  </a:lnTo>
                  <a:lnTo>
                    <a:pt x="6" y="131"/>
                  </a:lnTo>
                  <a:lnTo>
                    <a:pt x="0" y="131"/>
                  </a:lnTo>
                  <a:lnTo>
                    <a:pt x="0" y="125"/>
                  </a:lnTo>
                  <a:lnTo>
                    <a:pt x="6" y="125"/>
                  </a:lnTo>
                  <a:lnTo>
                    <a:pt x="6" y="119"/>
                  </a:lnTo>
                  <a:lnTo>
                    <a:pt x="12" y="113"/>
                  </a:lnTo>
                  <a:lnTo>
                    <a:pt x="18" y="101"/>
                  </a:lnTo>
                  <a:lnTo>
                    <a:pt x="18" y="95"/>
                  </a:lnTo>
                  <a:lnTo>
                    <a:pt x="12" y="95"/>
                  </a:lnTo>
                  <a:lnTo>
                    <a:pt x="6" y="95"/>
                  </a:lnTo>
                  <a:lnTo>
                    <a:pt x="0" y="95"/>
                  </a:lnTo>
                  <a:lnTo>
                    <a:pt x="0" y="101"/>
                  </a:lnTo>
                  <a:lnTo>
                    <a:pt x="0" y="95"/>
                  </a:lnTo>
                  <a:lnTo>
                    <a:pt x="6" y="95"/>
                  </a:lnTo>
                  <a:lnTo>
                    <a:pt x="6" y="89"/>
                  </a:lnTo>
                  <a:lnTo>
                    <a:pt x="12" y="89"/>
                  </a:lnTo>
                  <a:lnTo>
                    <a:pt x="18" y="89"/>
                  </a:lnTo>
                  <a:lnTo>
                    <a:pt x="18" y="83"/>
                  </a:lnTo>
                  <a:lnTo>
                    <a:pt x="24" y="83"/>
                  </a:lnTo>
                  <a:lnTo>
                    <a:pt x="24" y="78"/>
                  </a:lnTo>
                  <a:lnTo>
                    <a:pt x="30" y="66"/>
                  </a:lnTo>
                  <a:lnTo>
                    <a:pt x="30" y="54"/>
                  </a:lnTo>
                  <a:lnTo>
                    <a:pt x="35" y="48"/>
                  </a:lnTo>
                  <a:lnTo>
                    <a:pt x="30" y="48"/>
                  </a:lnTo>
                  <a:lnTo>
                    <a:pt x="24" y="48"/>
                  </a:lnTo>
                  <a:lnTo>
                    <a:pt x="18" y="48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12" y="48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30" y="42"/>
                  </a:lnTo>
                  <a:lnTo>
                    <a:pt x="35" y="42"/>
                  </a:lnTo>
                  <a:lnTo>
                    <a:pt x="35" y="36"/>
                  </a:lnTo>
                  <a:lnTo>
                    <a:pt x="35" y="30"/>
                  </a:lnTo>
                  <a:lnTo>
                    <a:pt x="41" y="30"/>
                  </a:lnTo>
                  <a:lnTo>
                    <a:pt x="41" y="24"/>
                  </a:lnTo>
                  <a:lnTo>
                    <a:pt x="35" y="24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24" y="24"/>
                  </a:lnTo>
                  <a:lnTo>
                    <a:pt x="18" y="24"/>
                  </a:lnTo>
                  <a:lnTo>
                    <a:pt x="12" y="24"/>
                  </a:lnTo>
                  <a:lnTo>
                    <a:pt x="12" y="30"/>
                  </a:lnTo>
                  <a:lnTo>
                    <a:pt x="6" y="30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24" y="18"/>
                  </a:lnTo>
                  <a:lnTo>
                    <a:pt x="30" y="18"/>
                  </a:lnTo>
                  <a:lnTo>
                    <a:pt x="35" y="18"/>
                  </a:lnTo>
                  <a:lnTo>
                    <a:pt x="41" y="18"/>
                  </a:lnTo>
                  <a:lnTo>
                    <a:pt x="47" y="18"/>
                  </a:lnTo>
                  <a:lnTo>
                    <a:pt x="47" y="12"/>
                  </a:lnTo>
                  <a:lnTo>
                    <a:pt x="47" y="6"/>
                  </a:lnTo>
                  <a:lnTo>
                    <a:pt x="53" y="6"/>
                  </a:lnTo>
                  <a:lnTo>
                    <a:pt x="53" y="0"/>
                  </a:lnTo>
                  <a:lnTo>
                    <a:pt x="59" y="0"/>
                  </a:lnTo>
                  <a:lnTo>
                    <a:pt x="59" y="6"/>
                  </a:lnTo>
                  <a:lnTo>
                    <a:pt x="53" y="6"/>
                  </a:lnTo>
                  <a:lnTo>
                    <a:pt x="53" y="12"/>
                  </a:lnTo>
                  <a:lnTo>
                    <a:pt x="53" y="18"/>
                  </a:lnTo>
                  <a:lnTo>
                    <a:pt x="59" y="18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50" name="Freeform 251"/>
            <p:cNvSpPr>
              <a:spLocks/>
            </p:cNvSpPr>
            <p:nvPr/>
          </p:nvSpPr>
          <p:spPr bwMode="auto">
            <a:xfrm>
              <a:off x="5149" y="2121"/>
              <a:ext cx="12" cy="18"/>
            </a:xfrm>
            <a:custGeom>
              <a:avLst/>
              <a:gdLst>
                <a:gd name="T0" fmla="*/ 0 w 12"/>
                <a:gd name="T1" fmla="*/ 0 h 18"/>
                <a:gd name="T2" fmla="*/ 0 w 12"/>
                <a:gd name="T3" fmla="*/ 0 h 18"/>
                <a:gd name="T4" fmla="*/ 6 w 12"/>
                <a:gd name="T5" fmla="*/ 0 h 18"/>
                <a:gd name="T6" fmla="*/ 6 w 12"/>
                <a:gd name="T7" fmla="*/ 0 h 18"/>
                <a:gd name="T8" fmla="*/ 6 w 12"/>
                <a:gd name="T9" fmla="*/ 0 h 18"/>
                <a:gd name="T10" fmla="*/ 12 w 12"/>
                <a:gd name="T11" fmla="*/ 6 h 18"/>
                <a:gd name="T12" fmla="*/ 12 w 12"/>
                <a:gd name="T13" fmla="*/ 12 h 18"/>
                <a:gd name="T14" fmla="*/ 12 w 12"/>
                <a:gd name="T15" fmla="*/ 12 h 18"/>
                <a:gd name="T16" fmla="*/ 6 w 12"/>
                <a:gd name="T17" fmla="*/ 18 h 18"/>
                <a:gd name="T18" fmla="*/ 6 w 12"/>
                <a:gd name="T19" fmla="*/ 18 h 18"/>
                <a:gd name="T20" fmla="*/ 6 w 12"/>
                <a:gd name="T21" fmla="*/ 18 h 18"/>
                <a:gd name="T22" fmla="*/ 6 w 12"/>
                <a:gd name="T23" fmla="*/ 18 h 18"/>
                <a:gd name="T24" fmla="*/ 6 w 12"/>
                <a:gd name="T25" fmla="*/ 18 h 18"/>
                <a:gd name="T26" fmla="*/ 6 w 12"/>
                <a:gd name="T27" fmla="*/ 12 h 18"/>
                <a:gd name="T28" fmla="*/ 6 w 12"/>
                <a:gd name="T29" fmla="*/ 12 h 18"/>
                <a:gd name="T30" fmla="*/ 0 w 12"/>
                <a:gd name="T31" fmla="*/ 6 h 18"/>
                <a:gd name="T32" fmla="*/ 0 w 12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51" name="Freeform 252"/>
            <p:cNvSpPr>
              <a:spLocks/>
            </p:cNvSpPr>
            <p:nvPr/>
          </p:nvSpPr>
          <p:spPr bwMode="auto">
            <a:xfrm>
              <a:off x="4899" y="2013"/>
              <a:ext cx="191" cy="114"/>
            </a:xfrm>
            <a:custGeom>
              <a:avLst/>
              <a:gdLst>
                <a:gd name="T0" fmla="*/ 173 w 191"/>
                <a:gd name="T1" fmla="*/ 42 h 114"/>
                <a:gd name="T2" fmla="*/ 155 w 191"/>
                <a:gd name="T3" fmla="*/ 48 h 114"/>
                <a:gd name="T4" fmla="*/ 137 w 191"/>
                <a:gd name="T5" fmla="*/ 78 h 114"/>
                <a:gd name="T6" fmla="*/ 125 w 191"/>
                <a:gd name="T7" fmla="*/ 96 h 114"/>
                <a:gd name="T8" fmla="*/ 101 w 191"/>
                <a:gd name="T9" fmla="*/ 114 h 114"/>
                <a:gd name="T10" fmla="*/ 95 w 191"/>
                <a:gd name="T11" fmla="*/ 114 h 114"/>
                <a:gd name="T12" fmla="*/ 107 w 191"/>
                <a:gd name="T13" fmla="*/ 102 h 114"/>
                <a:gd name="T14" fmla="*/ 131 w 191"/>
                <a:gd name="T15" fmla="*/ 84 h 114"/>
                <a:gd name="T16" fmla="*/ 137 w 191"/>
                <a:gd name="T17" fmla="*/ 60 h 114"/>
                <a:gd name="T18" fmla="*/ 137 w 191"/>
                <a:gd name="T19" fmla="*/ 54 h 114"/>
                <a:gd name="T20" fmla="*/ 125 w 191"/>
                <a:gd name="T21" fmla="*/ 66 h 114"/>
                <a:gd name="T22" fmla="*/ 107 w 191"/>
                <a:gd name="T23" fmla="*/ 72 h 114"/>
                <a:gd name="T24" fmla="*/ 89 w 191"/>
                <a:gd name="T25" fmla="*/ 90 h 114"/>
                <a:gd name="T26" fmla="*/ 59 w 191"/>
                <a:gd name="T27" fmla="*/ 108 h 114"/>
                <a:gd name="T28" fmla="*/ 47 w 191"/>
                <a:gd name="T29" fmla="*/ 108 h 114"/>
                <a:gd name="T30" fmla="*/ 71 w 191"/>
                <a:gd name="T31" fmla="*/ 96 h 114"/>
                <a:gd name="T32" fmla="*/ 95 w 191"/>
                <a:gd name="T33" fmla="*/ 72 h 114"/>
                <a:gd name="T34" fmla="*/ 95 w 191"/>
                <a:gd name="T35" fmla="*/ 66 h 114"/>
                <a:gd name="T36" fmla="*/ 83 w 191"/>
                <a:gd name="T37" fmla="*/ 66 h 114"/>
                <a:gd name="T38" fmla="*/ 71 w 191"/>
                <a:gd name="T39" fmla="*/ 72 h 114"/>
                <a:gd name="T40" fmla="*/ 47 w 191"/>
                <a:gd name="T41" fmla="*/ 78 h 114"/>
                <a:gd name="T42" fmla="*/ 23 w 191"/>
                <a:gd name="T43" fmla="*/ 90 h 114"/>
                <a:gd name="T44" fmla="*/ 12 w 191"/>
                <a:gd name="T45" fmla="*/ 90 h 114"/>
                <a:gd name="T46" fmla="*/ 35 w 191"/>
                <a:gd name="T47" fmla="*/ 84 h 114"/>
                <a:gd name="T48" fmla="*/ 53 w 191"/>
                <a:gd name="T49" fmla="*/ 72 h 114"/>
                <a:gd name="T50" fmla="*/ 35 w 191"/>
                <a:gd name="T51" fmla="*/ 66 h 114"/>
                <a:gd name="T52" fmla="*/ 12 w 191"/>
                <a:gd name="T53" fmla="*/ 66 h 114"/>
                <a:gd name="T54" fmla="*/ 0 w 191"/>
                <a:gd name="T55" fmla="*/ 72 h 114"/>
                <a:gd name="T56" fmla="*/ 17 w 191"/>
                <a:gd name="T57" fmla="*/ 60 h 114"/>
                <a:gd name="T58" fmla="*/ 47 w 191"/>
                <a:gd name="T59" fmla="*/ 60 h 114"/>
                <a:gd name="T60" fmla="*/ 47 w 191"/>
                <a:gd name="T61" fmla="*/ 48 h 114"/>
                <a:gd name="T62" fmla="*/ 23 w 191"/>
                <a:gd name="T63" fmla="*/ 36 h 114"/>
                <a:gd name="T64" fmla="*/ 17 w 191"/>
                <a:gd name="T65" fmla="*/ 30 h 114"/>
                <a:gd name="T66" fmla="*/ 41 w 191"/>
                <a:gd name="T67" fmla="*/ 36 h 114"/>
                <a:gd name="T68" fmla="*/ 65 w 191"/>
                <a:gd name="T69" fmla="*/ 54 h 114"/>
                <a:gd name="T70" fmla="*/ 77 w 191"/>
                <a:gd name="T71" fmla="*/ 54 h 114"/>
                <a:gd name="T72" fmla="*/ 95 w 191"/>
                <a:gd name="T73" fmla="*/ 54 h 114"/>
                <a:gd name="T74" fmla="*/ 89 w 191"/>
                <a:gd name="T75" fmla="*/ 48 h 114"/>
                <a:gd name="T76" fmla="*/ 77 w 191"/>
                <a:gd name="T77" fmla="*/ 30 h 114"/>
                <a:gd name="T78" fmla="*/ 65 w 191"/>
                <a:gd name="T79" fmla="*/ 24 h 114"/>
                <a:gd name="T80" fmla="*/ 59 w 191"/>
                <a:gd name="T81" fmla="*/ 18 h 114"/>
                <a:gd name="T82" fmla="*/ 53 w 191"/>
                <a:gd name="T83" fmla="*/ 12 h 114"/>
                <a:gd name="T84" fmla="*/ 77 w 191"/>
                <a:gd name="T85" fmla="*/ 30 h 114"/>
                <a:gd name="T86" fmla="*/ 101 w 191"/>
                <a:gd name="T87" fmla="*/ 48 h 114"/>
                <a:gd name="T88" fmla="*/ 113 w 191"/>
                <a:gd name="T89" fmla="*/ 54 h 114"/>
                <a:gd name="T90" fmla="*/ 125 w 191"/>
                <a:gd name="T91" fmla="*/ 48 h 114"/>
                <a:gd name="T92" fmla="*/ 137 w 191"/>
                <a:gd name="T93" fmla="*/ 48 h 114"/>
                <a:gd name="T94" fmla="*/ 137 w 191"/>
                <a:gd name="T95" fmla="*/ 42 h 114"/>
                <a:gd name="T96" fmla="*/ 125 w 191"/>
                <a:gd name="T97" fmla="*/ 24 h 114"/>
                <a:gd name="T98" fmla="*/ 101 w 191"/>
                <a:gd name="T99" fmla="*/ 6 h 114"/>
                <a:gd name="T100" fmla="*/ 95 w 191"/>
                <a:gd name="T101" fmla="*/ 0 h 114"/>
                <a:gd name="T102" fmla="*/ 119 w 191"/>
                <a:gd name="T103" fmla="*/ 18 h 114"/>
                <a:gd name="T104" fmla="*/ 143 w 191"/>
                <a:gd name="T105" fmla="*/ 36 h 114"/>
                <a:gd name="T106" fmla="*/ 161 w 191"/>
                <a:gd name="T107" fmla="*/ 36 h 114"/>
                <a:gd name="T108" fmla="*/ 185 w 191"/>
                <a:gd name="T109" fmla="*/ 30 h 114"/>
                <a:gd name="T110" fmla="*/ 185 w 191"/>
                <a:gd name="T111" fmla="*/ 30 h 11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91"/>
                <a:gd name="T169" fmla="*/ 0 h 114"/>
                <a:gd name="T170" fmla="*/ 191 w 191"/>
                <a:gd name="T171" fmla="*/ 114 h 11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91" h="114">
                  <a:moveTo>
                    <a:pt x="185" y="36"/>
                  </a:moveTo>
                  <a:lnTo>
                    <a:pt x="179" y="36"/>
                  </a:lnTo>
                  <a:lnTo>
                    <a:pt x="173" y="42"/>
                  </a:lnTo>
                  <a:lnTo>
                    <a:pt x="167" y="42"/>
                  </a:lnTo>
                  <a:lnTo>
                    <a:pt x="161" y="48"/>
                  </a:lnTo>
                  <a:lnTo>
                    <a:pt x="155" y="48"/>
                  </a:lnTo>
                  <a:lnTo>
                    <a:pt x="149" y="54"/>
                  </a:lnTo>
                  <a:lnTo>
                    <a:pt x="149" y="60"/>
                  </a:lnTo>
                  <a:lnTo>
                    <a:pt x="143" y="66"/>
                  </a:lnTo>
                  <a:lnTo>
                    <a:pt x="137" y="78"/>
                  </a:lnTo>
                  <a:lnTo>
                    <a:pt x="131" y="84"/>
                  </a:lnTo>
                  <a:lnTo>
                    <a:pt x="131" y="90"/>
                  </a:lnTo>
                  <a:lnTo>
                    <a:pt x="125" y="90"/>
                  </a:lnTo>
                  <a:lnTo>
                    <a:pt x="125" y="96"/>
                  </a:lnTo>
                  <a:lnTo>
                    <a:pt x="119" y="102"/>
                  </a:lnTo>
                  <a:lnTo>
                    <a:pt x="113" y="108"/>
                  </a:lnTo>
                  <a:lnTo>
                    <a:pt x="107" y="108"/>
                  </a:lnTo>
                  <a:lnTo>
                    <a:pt x="101" y="114"/>
                  </a:lnTo>
                  <a:lnTo>
                    <a:pt x="95" y="114"/>
                  </a:lnTo>
                  <a:lnTo>
                    <a:pt x="101" y="108"/>
                  </a:lnTo>
                  <a:lnTo>
                    <a:pt x="107" y="102"/>
                  </a:lnTo>
                  <a:lnTo>
                    <a:pt x="113" y="96"/>
                  </a:lnTo>
                  <a:lnTo>
                    <a:pt x="119" y="90"/>
                  </a:lnTo>
                  <a:lnTo>
                    <a:pt x="125" y="84"/>
                  </a:lnTo>
                  <a:lnTo>
                    <a:pt x="131" y="84"/>
                  </a:lnTo>
                  <a:lnTo>
                    <a:pt x="131" y="78"/>
                  </a:lnTo>
                  <a:lnTo>
                    <a:pt x="131" y="72"/>
                  </a:lnTo>
                  <a:lnTo>
                    <a:pt x="137" y="66"/>
                  </a:lnTo>
                  <a:lnTo>
                    <a:pt x="137" y="60"/>
                  </a:lnTo>
                  <a:lnTo>
                    <a:pt x="137" y="54"/>
                  </a:lnTo>
                  <a:lnTo>
                    <a:pt x="131" y="60"/>
                  </a:lnTo>
                  <a:lnTo>
                    <a:pt x="125" y="60"/>
                  </a:lnTo>
                  <a:lnTo>
                    <a:pt x="125" y="66"/>
                  </a:lnTo>
                  <a:lnTo>
                    <a:pt x="119" y="66"/>
                  </a:lnTo>
                  <a:lnTo>
                    <a:pt x="113" y="72"/>
                  </a:lnTo>
                  <a:lnTo>
                    <a:pt x="107" y="72"/>
                  </a:lnTo>
                  <a:lnTo>
                    <a:pt x="101" y="78"/>
                  </a:lnTo>
                  <a:lnTo>
                    <a:pt x="95" y="84"/>
                  </a:lnTo>
                  <a:lnTo>
                    <a:pt x="89" y="90"/>
                  </a:lnTo>
                  <a:lnTo>
                    <a:pt x="83" y="96"/>
                  </a:lnTo>
                  <a:lnTo>
                    <a:pt x="71" y="102"/>
                  </a:lnTo>
                  <a:lnTo>
                    <a:pt x="65" y="102"/>
                  </a:lnTo>
                  <a:lnTo>
                    <a:pt x="59" y="108"/>
                  </a:lnTo>
                  <a:lnTo>
                    <a:pt x="53" y="108"/>
                  </a:lnTo>
                  <a:lnTo>
                    <a:pt x="47" y="108"/>
                  </a:lnTo>
                  <a:lnTo>
                    <a:pt x="53" y="108"/>
                  </a:lnTo>
                  <a:lnTo>
                    <a:pt x="59" y="102"/>
                  </a:lnTo>
                  <a:lnTo>
                    <a:pt x="65" y="96"/>
                  </a:lnTo>
                  <a:lnTo>
                    <a:pt x="71" y="96"/>
                  </a:lnTo>
                  <a:lnTo>
                    <a:pt x="83" y="90"/>
                  </a:lnTo>
                  <a:lnTo>
                    <a:pt x="89" y="84"/>
                  </a:lnTo>
                  <a:lnTo>
                    <a:pt x="95" y="78"/>
                  </a:lnTo>
                  <a:lnTo>
                    <a:pt x="95" y="72"/>
                  </a:lnTo>
                  <a:lnTo>
                    <a:pt x="101" y="72"/>
                  </a:lnTo>
                  <a:lnTo>
                    <a:pt x="101" y="66"/>
                  </a:lnTo>
                  <a:lnTo>
                    <a:pt x="95" y="66"/>
                  </a:lnTo>
                  <a:lnTo>
                    <a:pt x="89" y="66"/>
                  </a:lnTo>
                  <a:lnTo>
                    <a:pt x="83" y="66"/>
                  </a:lnTo>
                  <a:lnTo>
                    <a:pt x="77" y="66"/>
                  </a:lnTo>
                  <a:lnTo>
                    <a:pt x="77" y="72"/>
                  </a:lnTo>
                  <a:lnTo>
                    <a:pt x="71" y="72"/>
                  </a:lnTo>
                  <a:lnTo>
                    <a:pt x="65" y="72"/>
                  </a:lnTo>
                  <a:lnTo>
                    <a:pt x="59" y="78"/>
                  </a:lnTo>
                  <a:lnTo>
                    <a:pt x="47" y="78"/>
                  </a:lnTo>
                  <a:lnTo>
                    <a:pt x="41" y="84"/>
                  </a:lnTo>
                  <a:lnTo>
                    <a:pt x="35" y="84"/>
                  </a:lnTo>
                  <a:lnTo>
                    <a:pt x="29" y="90"/>
                  </a:lnTo>
                  <a:lnTo>
                    <a:pt x="23" y="90"/>
                  </a:lnTo>
                  <a:lnTo>
                    <a:pt x="17" y="90"/>
                  </a:lnTo>
                  <a:lnTo>
                    <a:pt x="12" y="90"/>
                  </a:lnTo>
                  <a:lnTo>
                    <a:pt x="17" y="90"/>
                  </a:lnTo>
                  <a:lnTo>
                    <a:pt x="23" y="84"/>
                  </a:lnTo>
                  <a:lnTo>
                    <a:pt x="29" y="84"/>
                  </a:lnTo>
                  <a:lnTo>
                    <a:pt x="35" y="84"/>
                  </a:lnTo>
                  <a:lnTo>
                    <a:pt x="41" y="78"/>
                  </a:lnTo>
                  <a:lnTo>
                    <a:pt x="47" y="78"/>
                  </a:lnTo>
                  <a:lnTo>
                    <a:pt x="53" y="72"/>
                  </a:lnTo>
                  <a:lnTo>
                    <a:pt x="59" y="66"/>
                  </a:lnTo>
                  <a:lnTo>
                    <a:pt x="53" y="66"/>
                  </a:lnTo>
                  <a:lnTo>
                    <a:pt x="41" y="66"/>
                  </a:lnTo>
                  <a:lnTo>
                    <a:pt x="35" y="66"/>
                  </a:lnTo>
                  <a:lnTo>
                    <a:pt x="29" y="66"/>
                  </a:lnTo>
                  <a:lnTo>
                    <a:pt x="23" y="66"/>
                  </a:lnTo>
                  <a:lnTo>
                    <a:pt x="12" y="66"/>
                  </a:lnTo>
                  <a:lnTo>
                    <a:pt x="6" y="72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7" y="60"/>
                  </a:lnTo>
                  <a:lnTo>
                    <a:pt x="23" y="60"/>
                  </a:lnTo>
                  <a:lnTo>
                    <a:pt x="29" y="60"/>
                  </a:lnTo>
                  <a:lnTo>
                    <a:pt x="41" y="60"/>
                  </a:lnTo>
                  <a:lnTo>
                    <a:pt x="47" y="60"/>
                  </a:lnTo>
                  <a:lnTo>
                    <a:pt x="53" y="60"/>
                  </a:lnTo>
                  <a:lnTo>
                    <a:pt x="53" y="54"/>
                  </a:lnTo>
                  <a:lnTo>
                    <a:pt x="47" y="54"/>
                  </a:lnTo>
                  <a:lnTo>
                    <a:pt x="47" y="48"/>
                  </a:lnTo>
                  <a:lnTo>
                    <a:pt x="41" y="42"/>
                  </a:lnTo>
                  <a:lnTo>
                    <a:pt x="35" y="42"/>
                  </a:lnTo>
                  <a:lnTo>
                    <a:pt x="29" y="36"/>
                  </a:lnTo>
                  <a:lnTo>
                    <a:pt x="23" y="36"/>
                  </a:lnTo>
                  <a:lnTo>
                    <a:pt x="17" y="30"/>
                  </a:lnTo>
                  <a:lnTo>
                    <a:pt x="23" y="30"/>
                  </a:lnTo>
                  <a:lnTo>
                    <a:pt x="29" y="30"/>
                  </a:lnTo>
                  <a:lnTo>
                    <a:pt x="35" y="36"/>
                  </a:lnTo>
                  <a:lnTo>
                    <a:pt x="41" y="36"/>
                  </a:lnTo>
                  <a:lnTo>
                    <a:pt x="47" y="42"/>
                  </a:lnTo>
                  <a:lnTo>
                    <a:pt x="53" y="48"/>
                  </a:lnTo>
                  <a:lnTo>
                    <a:pt x="59" y="48"/>
                  </a:lnTo>
                  <a:lnTo>
                    <a:pt x="65" y="54"/>
                  </a:lnTo>
                  <a:lnTo>
                    <a:pt x="71" y="54"/>
                  </a:lnTo>
                  <a:lnTo>
                    <a:pt x="77" y="54"/>
                  </a:lnTo>
                  <a:lnTo>
                    <a:pt x="83" y="54"/>
                  </a:lnTo>
                  <a:lnTo>
                    <a:pt x="89" y="54"/>
                  </a:lnTo>
                  <a:lnTo>
                    <a:pt x="95" y="54"/>
                  </a:lnTo>
                  <a:lnTo>
                    <a:pt x="89" y="48"/>
                  </a:lnTo>
                  <a:lnTo>
                    <a:pt x="83" y="42"/>
                  </a:lnTo>
                  <a:lnTo>
                    <a:pt x="83" y="36"/>
                  </a:lnTo>
                  <a:lnTo>
                    <a:pt x="77" y="36"/>
                  </a:lnTo>
                  <a:lnTo>
                    <a:pt x="77" y="30"/>
                  </a:lnTo>
                  <a:lnTo>
                    <a:pt x="71" y="30"/>
                  </a:lnTo>
                  <a:lnTo>
                    <a:pt x="71" y="24"/>
                  </a:lnTo>
                  <a:lnTo>
                    <a:pt x="65" y="24"/>
                  </a:lnTo>
                  <a:lnTo>
                    <a:pt x="59" y="24"/>
                  </a:lnTo>
                  <a:lnTo>
                    <a:pt x="59" y="18"/>
                  </a:lnTo>
                  <a:lnTo>
                    <a:pt x="53" y="18"/>
                  </a:lnTo>
                  <a:lnTo>
                    <a:pt x="53" y="12"/>
                  </a:lnTo>
                  <a:lnTo>
                    <a:pt x="59" y="18"/>
                  </a:lnTo>
                  <a:lnTo>
                    <a:pt x="65" y="18"/>
                  </a:lnTo>
                  <a:lnTo>
                    <a:pt x="71" y="24"/>
                  </a:lnTo>
                  <a:lnTo>
                    <a:pt x="77" y="30"/>
                  </a:lnTo>
                  <a:lnTo>
                    <a:pt x="83" y="36"/>
                  </a:lnTo>
                  <a:lnTo>
                    <a:pt x="89" y="36"/>
                  </a:lnTo>
                  <a:lnTo>
                    <a:pt x="95" y="42"/>
                  </a:lnTo>
                  <a:lnTo>
                    <a:pt x="101" y="48"/>
                  </a:lnTo>
                  <a:lnTo>
                    <a:pt x="107" y="54"/>
                  </a:lnTo>
                  <a:lnTo>
                    <a:pt x="113" y="54"/>
                  </a:lnTo>
                  <a:lnTo>
                    <a:pt x="119" y="54"/>
                  </a:lnTo>
                  <a:lnTo>
                    <a:pt x="125" y="48"/>
                  </a:lnTo>
                  <a:lnTo>
                    <a:pt x="131" y="48"/>
                  </a:lnTo>
                  <a:lnTo>
                    <a:pt x="137" y="48"/>
                  </a:lnTo>
                  <a:lnTo>
                    <a:pt x="137" y="42"/>
                  </a:lnTo>
                  <a:lnTo>
                    <a:pt x="137" y="36"/>
                  </a:lnTo>
                  <a:lnTo>
                    <a:pt x="131" y="36"/>
                  </a:lnTo>
                  <a:lnTo>
                    <a:pt x="125" y="30"/>
                  </a:lnTo>
                  <a:lnTo>
                    <a:pt x="125" y="24"/>
                  </a:lnTo>
                  <a:lnTo>
                    <a:pt x="119" y="18"/>
                  </a:lnTo>
                  <a:lnTo>
                    <a:pt x="113" y="12"/>
                  </a:lnTo>
                  <a:lnTo>
                    <a:pt x="107" y="12"/>
                  </a:lnTo>
                  <a:lnTo>
                    <a:pt x="101" y="6"/>
                  </a:lnTo>
                  <a:lnTo>
                    <a:pt x="95" y="6"/>
                  </a:lnTo>
                  <a:lnTo>
                    <a:pt x="95" y="0"/>
                  </a:lnTo>
                  <a:lnTo>
                    <a:pt x="101" y="6"/>
                  </a:lnTo>
                  <a:lnTo>
                    <a:pt x="107" y="6"/>
                  </a:lnTo>
                  <a:lnTo>
                    <a:pt x="113" y="12"/>
                  </a:lnTo>
                  <a:lnTo>
                    <a:pt x="119" y="18"/>
                  </a:lnTo>
                  <a:lnTo>
                    <a:pt x="125" y="24"/>
                  </a:lnTo>
                  <a:lnTo>
                    <a:pt x="131" y="30"/>
                  </a:lnTo>
                  <a:lnTo>
                    <a:pt x="137" y="30"/>
                  </a:lnTo>
                  <a:lnTo>
                    <a:pt x="143" y="36"/>
                  </a:lnTo>
                  <a:lnTo>
                    <a:pt x="149" y="36"/>
                  </a:lnTo>
                  <a:lnTo>
                    <a:pt x="155" y="36"/>
                  </a:lnTo>
                  <a:lnTo>
                    <a:pt x="161" y="36"/>
                  </a:lnTo>
                  <a:lnTo>
                    <a:pt x="167" y="36"/>
                  </a:lnTo>
                  <a:lnTo>
                    <a:pt x="173" y="30"/>
                  </a:lnTo>
                  <a:lnTo>
                    <a:pt x="179" y="30"/>
                  </a:lnTo>
                  <a:lnTo>
                    <a:pt x="185" y="30"/>
                  </a:lnTo>
                  <a:lnTo>
                    <a:pt x="191" y="30"/>
                  </a:lnTo>
                  <a:lnTo>
                    <a:pt x="185" y="30"/>
                  </a:lnTo>
                  <a:lnTo>
                    <a:pt x="185" y="36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52" name="Freeform 253"/>
            <p:cNvSpPr>
              <a:spLocks/>
            </p:cNvSpPr>
            <p:nvPr/>
          </p:nvSpPr>
          <p:spPr bwMode="auto">
            <a:xfrm>
              <a:off x="5000" y="1899"/>
              <a:ext cx="131" cy="126"/>
            </a:xfrm>
            <a:custGeom>
              <a:avLst/>
              <a:gdLst>
                <a:gd name="T0" fmla="*/ 120 w 131"/>
                <a:gd name="T1" fmla="*/ 120 h 126"/>
                <a:gd name="T2" fmla="*/ 114 w 131"/>
                <a:gd name="T3" fmla="*/ 114 h 126"/>
                <a:gd name="T4" fmla="*/ 102 w 131"/>
                <a:gd name="T5" fmla="*/ 114 h 126"/>
                <a:gd name="T6" fmla="*/ 78 w 131"/>
                <a:gd name="T7" fmla="*/ 114 h 126"/>
                <a:gd name="T8" fmla="*/ 54 w 131"/>
                <a:gd name="T9" fmla="*/ 114 h 126"/>
                <a:gd name="T10" fmla="*/ 36 w 131"/>
                <a:gd name="T11" fmla="*/ 108 h 126"/>
                <a:gd name="T12" fmla="*/ 48 w 131"/>
                <a:gd name="T13" fmla="*/ 108 h 126"/>
                <a:gd name="T14" fmla="*/ 66 w 131"/>
                <a:gd name="T15" fmla="*/ 108 h 126"/>
                <a:gd name="T16" fmla="*/ 90 w 131"/>
                <a:gd name="T17" fmla="*/ 108 h 126"/>
                <a:gd name="T18" fmla="*/ 96 w 131"/>
                <a:gd name="T19" fmla="*/ 102 h 126"/>
                <a:gd name="T20" fmla="*/ 84 w 131"/>
                <a:gd name="T21" fmla="*/ 96 h 126"/>
                <a:gd name="T22" fmla="*/ 72 w 131"/>
                <a:gd name="T23" fmla="*/ 90 h 126"/>
                <a:gd name="T24" fmla="*/ 60 w 131"/>
                <a:gd name="T25" fmla="*/ 90 h 126"/>
                <a:gd name="T26" fmla="*/ 30 w 131"/>
                <a:gd name="T27" fmla="*/ 84 h 126"/>
                <a:gd name="T28" fmla="*/ 12 w 131"/>
                <a:gd name="T29" fmla="*/ 72 h 126"/>
                <a:gd name="T30" fmla="*/ 12 w 131"/>
                <a:gd name="T31" fmla="*/ 72 h 126"/>
                <a:gd name="T32" fmla="*/ 24 w 131"/>
                <a:gd name="T33" fmla="*/ 78 h 126"/>
                <a:gd name="T34" fmla="*/ 48 w 131"/>
                <a:gd name="T35" fmla="*/ 84 h 126"/>
                <a:gd name="T36" fmla="*/ 66 w 131"/>
                <a:gd name="T37" fmla="*/ 84 h 126"/>
                <a:gd name="T38" fmla="*/ 48 w 131"/>
                <a:gd name="T39" fmla="*/ 72 h 126"/>
                <a:gd name="T40" fmla="*/ 36 w 131"/>
                <a:gd name="T41" fmla="*/ 66 h 126"/>
                <a:gd name="T42" fmla="*/ 18 w 131"/>
                <a:gd name="T43" fmla="*/ 60 h 126"/>
                <a:gd name="T44" fmla="*/ 0 w 131"/>
                <a:gd name="T45" fmla="*/ 36 h 126"/>
                <a:gd name="T46" fmla="*/ 18 w 131"/>
                <a:gd name="T47" fmla="*/ 48 h 126"/>
                <a:gd name="T48" fmla="*/ 30 w 131"/>
                <a:gd name="T49" fmla="*/ 54 h 126"/>
                <a:gd name="T50" fmla="*/ 36 w 131"/>
                <a:gd name="T51" fmla="*/ 54 h 126"/>
                <a:gd name="T52" fmla="*/ 18 w 131"/>
                <a:gd name="T53" fmla="*/ 30 h 126"/>
                <a:gd name="T54" fmla="*/ 12 w 131"/>
                <a:gd name="T55" fmla="*/ 18 h 126"/>
                <a:gd name="T56" fmla="*/ 6 w 131"/>
                <a:gd name="T57" fmla="*/ 12 h 126"/>
                <a:gd name="T58" fmla="*/ 12 w 131"/>
                <a:gd name="T59" fmla="*/ 6 h 126"/>
                <a:gd name="T60" fmla="*/ 24 w 131"/>
                <a:gd name="T61" fmla="*/ 30 h 126"/>
                <a:gd name="T62" fmla="*/ 42 w 131"/>
                <a:gd name="T63" fmla="*/ 54 h 126"/>
                <a:gd name="T64" fmla="*/ 48 w 131"/>
                <a:gd name="T65" fmla="*/ 54 h 126"/>
                <a:gd name="T66" fmla="*/ 48 w 131"/>
                <a:gd name="T67" fmla="*/ 42 h 126"/>
                <a:gd name="T68" fmla="*/ 42 w 131"/>
                <a:gd name="T69" fmla="*/ 18 h 126"/>
                <a:gd name="T70" fmla="*/ 42 w 131"/>
                <a:gd name="T71" fmla="*/ 18 h 126"/>
                <a:gd name="T72" fmla="*/ 54 w 131"/>
                <a:gd name="T73" fmla="*/ 42 h 126"/>
                <a:gd name="T74" fmla="*/ 60 w 131"/>
                <a:gd name="T75" fmla="*/ 66 h 126"/>
                <a:gd name="T76" fmla="*/ 66 w 131"/>
                <a:gd name="T77" fmla="*/ 72 h 126"/>
                <a:gd name="T78" fmla="*/ 72 w 131"/>
                <a:gd name="T79" fmla="*/ 78 h 126"/>
                <a:gd name="T80" fmla="*/ 78 w 131"/>
                <a:gd name="T81" fmla="*/ 84 h 126"/>
                <a:gd name="T82" fmla="*/ 84 w 131"/>
                <a:gd name="T83" fmla="*/ 72 h 126"/>
                <a:gd name="T84" fmla="*/ 72 w 131"/>
                <a:gd name="T85" fmla="*/ 36 h 126"/>
                <a:gd name="T86" fmla="*/ 72 w 131"/>
                <a:gd name="T87" fmla="*/ 30 h 126"/>
                <a:gd name="T88" fmla="*/ 78 w 131"/>
                <a:gd name="T89" fmla="*/ 42 h 126"/>
                <a:gd name="T90" fmla="*/ 84 w 131"/>
                <a:gd name="T91" fmla="*/ 60 h 126"/>
                <a:gd name="T92" fmla="*/ 84 w 131"/>
                <a:gd name="T93" fmla="*/ 84 h 126"/>
                <a:gd name="T94" fmla="*/ 90 w 131"/>
                <a:gd name="T95" fmla="*/ 96 h 126"/>
                <a:gd name="T96" fmla="*/ 102 w 131"/>
                <a:gd name="T97" fmla="*/ 96 h 126"/>
                <a:gd name="T98" fmla="*/ 108 w 131"/>
                <a:gd name="T99" fmla="*/ 96 h 126"/>
                <a:gd name="T100" fmla="*/ 108 w 131"/>
                <a:gd name="T101" fmla="*/ 72 h 126"/>
                <a:gd name="T102" fmla="*/ 102 w 131"/>
                <a:gd name="T103" fmla="*/ 48 h 126"/>
                <a:gd name="T104" fmla="*/ 102 w 131"/>
                <a:gd name="T105" fmla="*/ 42 h 126"/>
                <a:gd name="T106" fmla="*/ 108 w 131"/>
                <a:gd name="T107" fmla="*/ 60 h 126"/>
                <a:gd name="T108" fmla="*/ 114 w 131"/>
                <a:gd name="T109" fmla="*/ 102 h 126"/>
                <a:gd name="T110" fmla="*/ 120 w 131"/>
                <a:gd name="T111" fmla="*/ 114 h 126"/>
                <a:gd name="T112" fmla="*/ 125 w 131"/>
                <a:gd name="T113" fmla="*/ 126 h 126"/>
                <a:gd name="T114" fmla="*/ 131 w 131"/>
                <a:gd name="T115" fmla="*/ 126 h 126"/>
                <a:gd name="T116" fmla="*/ 125 w 131"/>
                <a:gd name="T117" fmla="*/ 126 h 12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1"/>
                <a:gd name="T178" fmla="*/ 0 h 126"/>
                <a:gd name="T179" fmla="*/ 131 w 131"/>
                <a:gd name="T180" fmla="*/ 126 h 12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1" h="126">
                  <a:moveTo>
                    <a:pt x="125" y="126"/>
                  </a:moveTo>
                  <a:lnTo>
                    <a:pt x="120" y="126"/>
                  </a:lnTo>
                  <a:lnTo>
                    <a:pt x="120" y="120"/>
                  </a:lnTo>
                  <a:lnTo>
                    <a:pt x="114" y="114"/>
                  </a:lnTo>
                  <a:lnTo>
                    <a:pt x="108" y="114"/>
                  </a:lnTo>
                  <a:lnTo>
                    <a:pt x="102" y="114"/>
                  </a:lnTo>
                  <a:lnTo>
                    <a:pt x="96" y="114"/>
                  </a:lnTo>
                  <a:lnTo>
                    <a:pt x="90" y="114"/>
                  </a:lnTo>
                  <a:lnTo>
                    <a:pt x="78" y="114"/>
                  </a:lnTo>
                  <a:lnTo>
                    <a:pt x="72" y="114"/>
                  </a:lnTo>
                  <a:lnTo>
                    <a:pt x="60" y="114"/>
                  </a:lnTo>
                  <a:lnTo>
                    <a:pt x="54" y="114"/>
                  </a:lnTo>
                  <a:lnTo>
                    <a:pt x="42" y="108"/>
                  </a:lnTo>
                  <a:lnTo>
                    <a:pt x="36" y="108"/>
                  </a:lnTo>
                  <a:lnTo>
                    <a:pt x="42" y="108"/>
                  </a:lnTo>
                  <a:lnTo>
                    <a:pt x="48" y="108"/>
                  </a:lnTo>
                  <a:lnTo>
                    <a:pt x="54" y="108"/>
                  </a:lnTo>
                  <a:lnTo>
                    <a:pt x="66" y="108"/>
                  </a:lnTo>
                  <a:lnTo>
                    <a:pt x="72" y="108"/>
                  </a:lnTo>
                  <a:lnTo>
                    <a:pt x="84" y="108"/>
                  </a:lnTo>
                  <a:lnTo>
                    <a:pt x="90" y="108"/>
                  </a:lnTo>
                  <a:lnTo>
                    <a:pt x="96" y="108"/>
                  </a:lnTo>
                  <a:lnTo>
                    <a:pt x="96" y="102"/>
                  </a:lnTo>
                  <a:lnTo>
                    <a:pt x="90" y="102"/>
                  </a:lnTo>
                  <a:lnTo>
                    <a:pt x="90" y="96"/>
                  </a:lnTo>
                  <a:lnTo>
                    <a:pt x="84" y="96"/>
                  </a:lnTo>
                  <a:lnTo>
                    <a:pt x="78" y="96"/>
                  </a:lnTo>
                  <a:lnTo>
                    <a:pt x="72" y="90"/>
                  </a:lnTo>
                  <a:lnTo>
                    <a:pt x="66" y="90"/>
                  </a:lnTo>
                  <a:lnTo>
                    <a:pt x="60" y="90"/>
                  </a:lnTo>
                  <a:lnTo>
                    <a:pt x="48" y="90"/>
                  </a:lnTo>
                  <a:lnTo>
                    <a:pt x="36" y="84"/>
                  </a:lnTo>
                  <a:lnTo>
                    <a:pt x="30" y="84"/>
                  </a:lnTo>
                  <a:lnTo>
                    <a:pt x="24" y="84"/>
                  </a:lnTo>
                  <a:lnTo>
                    <a:pt x="12" y="78"/>
                  </a:lnTo>
                  <a:lnTo>
                    <a:pt x="12" y="72"/>
                  </a:lnTo>
                  <a:lnTo>
                    <a:pt x="6" y="72"/>
                  </a:lnTo>
                  <a:lnTo>
                    <a:pt x="6" y="66"/>
                  </a:lnTo>
                  <a:lnTo>
                    <a:pt x="12" y="72"/>
                  </a:lnTo>
                  <a:lnTo>
                    <a:pt x="18" y="72"/>
                  </a:lnTo>
                  <a:lnTo>
                    <a:pt x="24" y="78"/>
                  </a:lnTo>
                  <a:lnTo>
                    <a:pt x="30" y="78"/>
                  </a:lnTo>
                  <a:lnTo>
                    <a:pt x="42" y="78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60" y="78"/>
                  </a:lnTo>
                  <a:lnTo>
                    <a:pt x="54" y="72"/>
                  </a:lnTo>
                  <a:lnTo>
                    <a:pt x="48" y="72"/>
                  </a:lnTo>
                  <a:lnTo>
                    <a:pt x="48" y="66"/>
                  </a:lnTo>
                  <a:lnTo>
                    <a:pt x="42" y="66"/>
                  </a:lnTo>
                  <a:lnTo>
                    <a:pt x="36" y="66"/>
                  </a:lnTo>
                  <a:lnTo>
                    <a:pt x="30" y="66"/>
                  </a:lnTo>
                  <a:lnTo>
                    <a:pt x="24" y="60"/>
                  </a:lnTo>
                  <a:lnTo>
                    <a:pt x="18" y="60"/>
                  </a:lnTo>
                  <a:lnTo>
                    <a:pt x="12" y="54"/>
                  </a:lnTo>
                  <a:lnTo>
                    <a:pt x="6" y="48"/>
                  </a:lnTo>
                  <a:lnTo>
                    <a:pt x="0" y="36"/>
                  </a:lnTo>
                  <a:lnTo>
                    <a:pt x="6" y="42"/>
                  </a:lnTo>
                  <a:lnTo>
                    <a:pt x="12" y="48"/>
                  </a:lnTo>
                  <a:lnTo>
                    <a:pt x="18" y="48"/>
                  </a:lnTo>
                  <a:lnTo>
                    <a:pt x="18" y="54"/>
                  </a:lnTo>
                  <a:lnTo>
                    <a:pt x="24" y="54"/>
                  </a:lnTo>
                  <a:lnTo>
                    <a:pt x="30" y="54"/>
                  </a:lnTo>
                  <a:lnTo>
                    <a:pt x="36" y="60"/>
                  </a:lnTo>
                  <a:lnTo>
                    <a:pt x="42" y="60"/>
                  </a:lnTo>
                  <a:lnTo>
                    <a:pt x="36" y="54"/>
                  </a:lnTo>
                  <a:lnTo>
                    <a:pt x="30" y="42"/>
                  </a:lnTo>
                  <a:lnTo>
                    <a:pt x="24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30" y="42"/>
                  </a:lnTo>
                  <a:lnTo>
                    <a:pt x="36" y="48"/>
                  </a:lnTo>
                  <a:lnTo>
                    <a:pt x="42" y="54"/>
                  </a:lnTo>
                  <a:lnTo>
                    <a:pt x="48" y="54"/>
                  </a:lnTo>
                  <a:lnTo>
                    <a:pt x="48" y="48"/>
                  </a:lnTo>
                  <a:lnTo>
                    <a:pt x="48" y="42"/>
                  </a:lnTo>
                  <a:lnTo>
                    <a:pt x="48" y="36"/>
                  </a:lnTo>
                  <a:lnTo>
                    <a:pt x="42" y="24"/>
                  </a:lnTo>
                  <a:lnTo>
                    <a:pt x="42" y="18"/>
                  </a:lnTo>
                  <a:lnTo>
                    <a:pt x="42" y="12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48" y="30"/>
                  </a:lnTo>
                  <a:lnTo>
                    <a:pt x="54" y="42"/>
                  </a:lnTo>
                  <a:lnTo>
                    <a:pt x="54" y="54"/>
                  </a:lnTo>
                  <a:lnTo>
                    <a:pt x="54" y="60"/>
                  </a:lnTo>
                  <a:lnTo>
                    <a:pt x="60" y="66"/>
                  </a:lnTo>
                  <a:lnTo>
                    <a:pt x="60" y="72"/>
                  </a:lnTo>
                  <a:lnTo>
                    <a:pt x="66" y="72"/>
                  </a:lnTo>
                  <a:lnTo>
                    <a:pt x="72" y="78"/>
                  </a:lnTo>
                  <a:lnTo>
                    <a:pt x="78" y="78"/>
                  </a:lnTo>
                  <a:lnTo>
                    <a:pt x="78" y="84"/>
                  </a:lnTo>
                  <a:lnTo>
                    <a:pt x="78" y="78"/>
                  </a:lnTo>
                  <a:lnTo>
                    <a:pt x="84" y="72"/>
                  </a:lnTo>
                  <a:lnTo>
                    <a:pt x="78" y="60"/>
                  </a:lnTo>
                  <a:lnTo>
                    <a:pt x="78" y="42"/>
                  </a:lnTo>
                  <a:lnTo>
                    <a:pt x="72" y="36"/>
                  </a:lnTo>
                  <a:lnTo>
                    <a:pt x="72" y="30"/>
                  </a:lnTo>
                  <a:lnTo>
                    <a:pt x="78" y="36"/>
                  </a:lnTo>
                  <a:lnTo>
                    <a:pt x="78" y="42"/>
                  </a:lnTo>
                  <a:lnTo>
                    <a:pt x="84" y="48"/>
                  </a:lnTo>
                  <a:lnTo>
                    <a:pt x="84" y="54"/>
                  </a:lnTo>
                  <a:lnTo>
                    <a:pt x="84" y="60"/>
                  </a:lnTo>
                  <a:lnTo>
                    <a:pt x="84" y="66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84" y="90"/>
                  </a:lnTo>
                  <a:lnTo>
                    <a:pt x="90" y="90"/>
                  </a:lnTo>
                  <a:lnTo>
                    <a:pt x="90" y="96"/>
                  </a:lnTo>
                  <a:lnTo>
                    <a:pt x="96" y="96"/>
                  </a:lnTo>
                  <a:lnTo>
                    <a:pt x="102" y="96"/>
                  </a:lnTo>
                  <a:lnTo>
                    <a:pt x="102" y="102"/>
                  </a:lnTo>
                  <a:lnTo>
                    <a:pt x="108" y="96"/>
                  </a:lnTo>
                  <a:lnTo>
                    <a:pt x="108" y="90"/>
                  </a:lnTo>
                  <a:lnTo>
                    <a:pt x="108" y="78"/>
                  </a:lnTo>
                  <a:lnTo>
                    <a:pt x="108" y="72"/>
                  </a:lnTo>
                  <a:lnTo>
                    <a:pt x="102" y="66"/>
                  </a:lnTo>
                  <a:lnTo>
                    <a:pt x="102" y="54"/>
                  </a:lnTo>
                  <a:lnTo>
                    <a:pt x="102" y="48"/>
                  </a:lnTo>
                  <a:lnTo>
                    <a:pt x="102" y="42"/>
                  </a:lnTo>
                  <a:lnTo>
                    <a:pt x="108" y="42"/>
                  </a:lnTo>
                  <a:lnTo>
                    <a:pt x="108" y="54"/>
                  </a:lnTo>
                  <a:lnTo>
                    <a:pt x="108" y="60"/>
                  </a:lnTo>
                  <a:lnTo>
                    <a:pt x="108" y="78"/>
                  </a:lnTo>
                  <a:lnTo>
                    <a:pt x="114" y="96"/>
                  </a:lnTo>
                  <a:lnTo>
                    <a:pt x="114" y="102"/>
                  </a:lnTo>
                  <a:lnTo>
                    <a:pt x="114" y="108"/>
                  </a:lnTo>
                  <a:lnTo>
                    <a:pt x="120" y="114"/>
                  </a:lnTo>
                  <a:lnTo>
                    <a:pt x="125" y="120"/>
                  </a:lnTo>
                  <a:lnTo>
                    <a:pt x="125" y="126"/>
                  </a:lnTo>
                  <a:lnTo>
                    <a:pt x="131" y="126"/>
                  </a:lnTo>
                  <a:lnTo>
                    <a:pt x="125" y="126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53" name="Freeform 254"/>
            <p:cNvSpPr>
              <a:spLocks/>
            </p:cNvSpPr>
            <p:nvPr/>
          </p:nvSpPr>
          <p:spPr bwMode="auto">
            <a:xfrm>
              <a:off x="5114" y="1864"/>
              <a:ext cx="95" cy="155"/>
            </a:xfrm>
            <a:custGeom>
              <a:avLst/>
              <a:gdLst>
                <a:gd name="T0" fmla="*/ 41 w 95"/>
                <a:gd name="T1" fmla="*/ 149 h 155"/>
                <a:gd name="T2" fmla="*/ 41 w 95"/>
                <a:gd name="T3" fmla="*/ 137 h 155"/>
                <a:gd name="T4" fmla="*/ 41 w 95"/>
                <a:gd name="T5" fmla="*/ 125 h 155"/>
                <a:gd name="T6" fmla="*/ 35 w 95"/>
                <a:gd name="T7" fmla="*/ 119 h 155"/>
                <a:gd name="T8" fmla="*/ 29 w 95"/>
                <a:gd name="T9" fmla="*/ 113 h 155"/>
                <a:gd name="T10" fmla="*/ 17 w 95"/>
                <a:gd name="T11" fmla="*/ 101 h 155"/>
                <a:gd name="T12" fmla="*/ 11 w 95"/>
                <a:gd name="T13" fmla="*/ 77 h 155"/>
                <a:gd name="T14" fmla="*/ 6 w 95"/>
                <a:gd name="T15" fmla="*/ 65 h 155"/>
                <a:gd name="T16" fmla="*/ 6 w 95"/>
                <a:gd name="T17" fmla="*/ 59 h 155"/>
                <a:gd name="T18" fmla="*/ 6 w 95"/>
                <a:gd name="T19" fmla="*/ 59 h 155"/>
                <a:gd name="T20" fmla="*/ 6 w 95"/>
                <a:gd name="T21" fmla="*/ 65 h 155"/>
                <a:gd name="T22" fmla="*/ 11 w 95"/>
                <a:gd name="T23" fmla="*/ 77 h 155"/>
                <a:gd name="T24" fmla="*/ 17 w 95"/>
                <a:gd name="T25" fmla="*/ 89 h 155"/>
                <a:gd name="T26" fmla="*/ 23 w 95"/>
                <a:gd name="T27" fmla="*/ 101 h 155"/>
                <a:gd name="T28" fmla="*/ 29 w 95"/>
                <a:gd name="T29" fmla="*/ 107 h 155"/>
                <a:gd name="T30" fmla="*/ 35 w 95"/>
                <a:gd name="T31" fmla="*/ 113 h 155"/>
                <a:gd name="T32" fmla="*/ 41 w 95"/>
                <a:gd name="T33" fmla="*/ 107 h 155"/>
                <a:gd name="T34" fmla="*/ 41 w 95"/>
                <a:gd name="T35" fmla="*/ 89 h 155"/>
                <a:gd name="T36" fmla="*/ 41 w 95"/>
                <a:gd name="T37" fmla="*/ 77 h 155"/>
                <a:gd name="T38" fmla="*/ 29 w 95"/>
                <a:gd name="T39" fmla="*/ 65 h 155"/>
                <a:gd name="T40" fmla="*/ 17 w 95"/>
                <a:gd name="T41" fmla="*/ 53 h 155"/>
                <a:gd name="T42" fmla="*/ 11 w 95"/>
                <a:gd name="T43" fmla="*/ 35 h 155"/>
                <a:gd name="T44" fmla="*/ 11 w 95"/>
                <a:gd name="T45" fmla="*/ 23 h 155"/>
                <a:gd name="T46" fmla="*/ 17 w 95"/>
                <a:gd name="T47" fmla="*/ 29 h 155"/>
                <a:gd name="T48" fmla="*/ 23 w 95"/>
                <a:gd name="T49" fmla="*/ 41 h 155"/>
                <a:gd name="T50" fmla="*/ 29 w 95"/>
                <a:gd name="T51" fmla="*/ 53 h 155"/>
                <a:gd name="T52" fmla="*/ 35 w 95"/>
                <a:gd name="T53" fmla="*/ 65 h 155"/>
                <a:gd name="T54" fmla="*/ 41 w 95"/>
                <a:gd name="T55" fmla="*/ 71 h 155"/>
                <a:gd name="T56" fmla="*/ 41 w 95"/>
                <a:gd name="T57" fmla="*/ 59 h 155"/>
                <a:gd name="T58" fmla="*/ 41 w 95"/>
                <a:gd name="T59" fmla="*/ 17 h 155"/>
                <a:gd name="T60" fmla="*/ 41 w 95"/>
                <a:gd name="T61" fmla="*/ 0 h 155"/>
                <a:gd name="T62" fmla="*/ 47 w 95"/>
                <a:gd name="T63" fmla="*/ 0 h 155"/>
                <a:gd name="T64" fmla="*/ 41 w 95"/>
                <a:gd name="T65" fmla="*/ 17 h 155"/>
                <a:gd name="T66" fmla="*/ 47 w 95"/>
                <a:gd name="T67" fmla="*/ 53 h 155"/>
                <a:gd name="T68" fmla="*/ 53 w 95"/>
                <a:gd name="T69" fmla="*/ 65 h 155"/>
                <a:gd name="T70" fmla="*/ 59 w 95"/>
                <a:gd name="T71" fmla="*/ 59 h 155"/>
                <a:gd name="T72" fmla="*/ 71 w 95"/>
                <a:gd name="T73" fmla="*/ 47 h 155"/>
                <a:gd name="T74" fmla="*/ 77 w 95"/>
                <a:gd name="T75" fmla="*/ 35 h 155"/>
                <a:gd name="T76" fmla="*/ 77 w 95"/>
                <a:gd name="T77" fmla="*/ 29 h 155"/>
                <a:gd name="T78" fmla="*/ 83 w 95"/>
                <a:gd name="T79" fmla="*/ 35 h 155"/>
                <a:gd name="T80" fmla="*/ 77 w 95"/>
                <a:gd name="T81" fmla="*/ 41 h 155"/>
                <a:gd name="T82" fmla="*/ 71 w 95"/>
                <a:gd name="T83" fmla="*/ 53 h 155"/>
                <a:gd name="T84" fmla="*/ 65 w 95"/>
                <a:gd name="T85" fmla="*/ 65 h 155"/>
                <a:gd name="T86" fmla="*/ 53 w 95"/>
                <a:gd name="T87" fmla="*/ 77 h 155"/>
                <a:gd name="T88" fmla="*/ 53 w 95"/>
                <a:gd name="T89" fmla="*/ 89 h 155"/>
                <a:gd name="T90" fmla="*/ 47 w 95"/>
                <a:gd name="T91" fmla="*/ 107 h 155"/>
                <a:gd name="T92" fmla="*/ 53 w 95"/>
                <a:gd name="T93" fmla="*/ 113 h 155"/>
                <a:gd name="T94" fmla="*/ 65 w 95"/>
                <a:gd name="T95" fmla="*/ 101 h 155"/>
                <a:gd name="T96" fmla="*/ 77 w 95"/>
                <a:gd name="T97" fmla="*/ 89 h 155"/>
                <a:gd name="T98" fmla="*/ 89 w 95"/>
                <a:gd name="T99" fmla="*/ 77 h 155"/>
                <a:gd name="T100" fmla="*/ 95 w 95"/>
                <a:gd name="T101" fmla="*/ 65 h 155"/>
                <a:gd name="T102" fmla="*/ 95 w 95"/>
                <a:gd name="T103" fmla="*/ 71 h 155"/>
                <a:gd name="T104" fmla="*/ 89 w 95"/>
                <a:gd name="T105" fmla="*/ 77 h 155"/>
                <a:gd name="T106" fmla="*/ 83 w 95"/>
                <a:gd name="T107" fmla="*/ 89 h 155"/>
                <a:gd name="T108" fmla="*/ 71 w 95"/>
                <a:gd name="T109" fmla="*/ 107 h 155"/>
                <a:gd name="T110" fmla="*/ 59 w 95"/>
                <a:gd name="T111" fmla="*/ 119 h 155"/>
                <a:gd name="T112" fmla="*/ 47 w 95"/>
                <a:gd name="T113" fmla="*/ 131 h 155"/>
                <a:gd name="T114" fmla="*/ 47 w 95"/>
                <a:gd name="T115" fmla="*/ 143 h 155"/>
                <a:gd name="T116" fmla="*/ 47 w 95"/>
                <a:gd name="T117" fmla="*/ 149 h 155"/>
                <a:gd name="T118" fmla="*/ 47 w 95"/>
                <a:gd name="T119" fmla="*/ 149 h 15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5"/>
                <a:gd name="T181" fmla="*/ 0 h 155"/>
                <a:gd name="T182" fmla="*/ 95 w 95"/>
                <a:gd name="T183" fmla="*/ 155 h 15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5" h="155">
                  <a:moveTo>
                    <a:pt x="47" y="155"/>
                  </a:moveTo>
                  <a:lnTo>
                    <a:pt x="41" y="149"/>
                  </a:lnTo>
                  <a:lnTo>
                    <a:pt x="41" y="143"/>
                  </a:lnTo>
                  <a:lnTo>
                    <a:pt x="41" y="137"/>
                  </a:lnTo>
                  <a:lnTo>
                    <a:pt x="41" y="131"/>
                  </a:lnTo>
                  <a:lnTo>
                    <a:pt x="41" y="125"/>
                  </a:lnTo>
                  <a:lnTo>
                    <a:pt x="35" y="119"/>
                  </a:lnTo>
                  <a:lnTo>
                    <a:pt x="29" y="119"/>
                  </a:lnTo>
                  <a:lnTo>
                    <a:pt x="29" y="113"/>
                  </a:lnTo>
                  <a:lnTo>
                    <a:pt x="23" y="107"/>
                  </a:lnTo>
                  <a:lnTo>
                    <a:pt x="17" y="101"/>
                  </a:lnTo>
                  <a:lnTo>
                    <a:pt x="17" y="89"/>
                  </a:lnTo>
                  <a:lnTo>
                    <a:pt x="11" y="77"/>
                  </a:lnTo>
                  <a:lnTo>
                    <a:pt x="6" y="71"/>
                  </a:lnTo>
                  <a:lnTo>
                    <a:pt x="6" y="65"/>
                  </a:lnTo>
                  <a:lnTo>
                    <a:pt x="0" y="59"/>
                  </a:lnTo>
                  <a:lnTo>
                    <a:pt x="6" y="59"/>
                  </a:lnTo>
                  <a:lnTo>
                    <a:pt x="6" y="65"/>
                  </a:lnTo>
                  <a:lnTo>
                    <a:pt x="11" y="71"/>
                  </a:lnTo>
                  <a:lnTo>
                    <a:pt x="11" y="77"/>
                  </a:lnTo>
                  <a:lnTo>
                    <a:pt x="17" y="83"/>
                  </a:lnTo>
                  <a:lnTo>
                    <a:pt x="17" y="89"/>
                  </a:lnTo>
                  <a:lnTo>
                    <a:pt x="23" y="95"/>
                  </a:lnTo>
                  <a:lnTo>
                    <a:pt x="23" y="101"/>
                  </a:lnTo>
                  <a:lnTo>
                    <a:pt x="29" y="107"/>
                  </a:lnTo>
                  <a:lnTo>
                    <a:pt x="35" y="113"/>
                  </a:lnTo>
                  <a:lnTo>
                    <a:pt x="41" y="113"/>
                  </a:lnTo>
                  <a:lnTo>
                    <a:pt x="41" y="107"/>
                  </a:lnTo>
                  <a:lnTo>
                    <a:pt x="41" y="95"/>
                  </a:lnTo>
                  <a:lnTo>
                    <a:pt x="41" y="89"/>
                  </a:lnTo>
                  <a:lnTo>
                    <a:pt x="41" y="83"/>
                  </a:lnTo>
                  <a:lnTo>
                    <a:pt x="41" y="77"/>
                  </a:lnTo>
                  <a:lnTo>
                    <a:pt x="35" y="77"/>
                  </a:lnTo>
                  <a:lnTo>
                    <a:pt x="29" y="65"/>
                  </a:lnTo>
                  <a:lnTo>
                    <a:pt x="23" y="59"/>
                  </a:lnTo>
                  <a:lnTo>
                    <a:pt x="17" y="53"/>
                  </a:lnTo>
                  <a:lnTo>
                    <a:pt x="17" y="41"/>
                  </a:lnTo>
                  <a:lnTo>
                    <a:pt x="11" y="35"/>
                  </a:lnTo>
                  <a:lnTo>
                    <a:pt x="11" y="23"/>
                  </a:lnTo>
                  <a:lnTo>
                    <a:pt x="17" y="29"/>
                  </a:lnTo>
                  <a:lnTo>
                    <a:pt x="17" y="35"/>
                  </a:lnTo>
                  <a:lnTo>
                    <a:pt x="23" y="41"/>
                  </a:lnTo>
                  <a:lnTo>
                    <a:pt x="23" y="47"/>
                  </a:lnTo>
                  <a:lnTo>
                    <a:pt x="29" y="53"/>
                  </a:lnTo>
                  <a:lnTo>
                    <a:pt x="29" y="59"/>
                  </a:lnTo>
                  <a:lnTo>
                    <a:pt x="35" y="65"/>
                  </a:lnTo>
                  <a:lnTo>
                    <a:pt x="41" y="71"/>
                  </a:lnTo>
                  <a:lnTo>
                    <a:pt x="41" y="59"/>
                  </a:lnTo>
                  <a:lnTo>
                    <a:pt x="35" y="35"/>
                  </a:lnTo>
                  <a:lnTo>
                    <a:pt x="41" y="17"/>
                  </a:lnTo>
                  <a:lnTo>
                    <a:pt x="41" y="0"/>
                  </a:lnTo>
                  <a:lnTo>
                    <a:pt x="47" y="0"/>
                  </a:lnTo>
                  <a:lnTo>
                    <a:pt x="41" y="6"/>
                  </a:lnTo>
                  <a:lnTo>
                    <a:pt x="41" y="17"/>
                  </a:lnTo>
                  <a:lnTo>
                    <a:pt x="47" y="35"/>
                  </a:lnTo>
                  <a:lnTo>
                    <a:pt x="47" y="53"/>
                  </a:lnTo>
                  <a:lnTo>
                    <a:pt x="47" y="65"/>
                  </a:lnTo>
                  <a:lnTo>
                    <a:pt x="53" y="65"/>
                  </a:lnTo>
                  <a:lnTo>
                    <a:pt x="59" y="59"/>
                  </a:lnTo>
                  <a:lnTo>
                    <a:pt x="65" y="53"/>
                  </a:lnTo>
                  <a:lnTo>
                    <a:pt x="71" y="47"/>
                  </a:lnTo>
                  <a:lnTo>
                    <a:pt x="71" y="41"/>
                  </a:lnTo>
                  <a:lnTo>
                    <a:pt x="77" y="35"/>
                  </a:lnTo>
                  <a:lnTo>
                    <a:pt x="77" y="29"/>
                  </a:lnTo>
                  <a:lnTo>
                    <a:pt x="83" y="29"/>
                  </a:lnTo>
                  <a:lnTo>
                    <a:pt x="83" y="35"/>
                  </a:lnTo>
                  <a:lnTo>
                    <a:pt x="77" y="41"/>
                  </a:lnTo>
                  <a:lnTo>
                    <a:pt x="77" y="47"/>
                  </a:lnTo>
                  <a:lnTo>
                    <a:pt x="71" y="53"/>
                  </a:lnTo>
                  <a:lnTo>
                    <a:pt x="65" y="59"/>
                  </a:lnTo>
                  <a:lnTo>
                    <a:pt x="65" y="65"/>
                  </a:lnTo>
                  <a:lnTo>
                    <a:pt x="59" y="71"/>
                  </a:lnTo>
                  <a:lnTo>
                    <a:pt x="53" y="77"/>
                  </a:lnTo>
                  <a:lnTo>
                    <a:pt x="53" y="89"/>
                  </a:lnTo>
                  <a:lnTo>
                    <a:pt x="47" y="95"/>
                  </a:lnTo>
                  <a:lnTo>
                    <a:pt x="47" y="107"/>
                  </a:lnTo>
                  <a:lnTo>
                    <a:pt x="47" y="113"/>
                  </a:lnTo>
                  <a:lnTo>
                    <a:pt x="53" y="113"/>
                  </a:lnTo>
                  <a:lnTo>
                    <a:pt x="59" y="107"/>
                  </a:lnTo>
                  <a:lnTo>
                    <a:pt x="65" y="101"/>
                  </a:lnTo>
                  <a:lnTo>
                    <a:pt x="71" y="95"/>
                  </a:lnTo>
                  <a:lnTo>
                    <a:pt x="77" y="89"/>
                  </a:lnTo>
                  <a:lnTo>
                    <a:pt x="83" y="83"/>
                  </a:lnTo>
                  <a:lnTo>
                    <a:pt x="89" y="77"/>
                  </a:lnTo>
                  <a:lnTo>
                    <a:pt x="89" y="71"/>
                  </a:lnTo>
                  <a:lnTo>
                    <a:pt x="95" y="65"/>
                  </a:lnTo>
                  <a:lnTo>
                    <a:pt x="95" y="71"/>
                  </a:lnTo>
                  <a:lnTo>
                    <a:pt x="89" y="77"/>
                  </a:lnTo>
                  <a:lnTo>
                    <a:pt x="89" y="83"/>
                  </a:lnTo>
                  <a:lnTo>
                    <a:pt x="83" y="89"/>
                  </a:lnTo>
                  <a:lnTo>
                    <a:pt x="77" y="101"/>
                  </a:lnTo>
                  <a:lnTo>
                    <a:pt x="71" y="107"/>
                  </a:lnTo>
                  <a:lnTo>
                    <a:pt x="65" y="113"/>
                  </a:lnTo>
                  <a:lnTo>
                    <a:pt x="59" y="119"/>
                  </a:lnTo>
                  <a:lnTo>
                    <a:pt x="53" y="125"/>
                  </a:lnTo>
                  <a:lnTo>
                    <a:pt x="47" y="131"/>
                  </a:lnTo>
                  <a:lnTo>
                    <a:pt x="47" y="137"/>
                  </a:lnTo>
                  <a:lnTo>
                    <a:pt x="47" y="143"/>
                  </a:lnTo>
                  <a:lnTo>
                    <a:pt x="47" y="149"/>
                  </a:lnTo>
                  <a:lnTo>
                    <a:pt x="47" y="155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54" name="Freeform 255"/>
            <p:cNvSpPr>
              <a:spLocks/>
            </p:cNvSpPr>
            <p:nvPr/>
          </p:nvSpPr>
          <p:spPr bwMode="auto">
            <a:xfrm>
              <a:off x="4976" y="2049"/>
              <a:ext cx="126" cy="149"/>
            </a:xfrm>
            <a:custGeom>
              <a:avLst/>
              <a:gdLst>
                <a:gd name="T0" fmla="*/ 126 w 126"/>
                <a:gd name="T1" fmla="*/ 6 h 149"/>
                <a:gd name="T2" fmla="*/ 120 w 126"/>
                <a:gd name="T3" fmla="*/ 12 h 149"/>
                <a:gd name="T4" fmla="*/ 114 w 126"/>
                <a:gd name="T5" fmla="*/ 24 h 149"/>
                <a:gd name="T6" fmla="*/ 108 w 126"/>
                <a:gd name="T7" fmla="*/ 36 h 149"/>
                <a:gd name="T8" fmla="*/ 102 w 126"/>
                <a:gd name="T9" fmla="*/ 42 h 149"/>
                <a:gd name="T10" fmla="*/ 102 w 126"/>
                <a:gd name="T11" fmla="*/ 48 h 149"/>
                <a:gd name="T12" fmla="*/ 96 w 126"/>
                <a:gd name="T13" fmla="*/ 60 h 149"/>
                <a:gd name="T14" fmla="*/ 90 w 126"/>
                <a:gd name="T15" fmla="*/ 66 h 149"/>
                <a:gd name="T16" fmla="*/ 90 w 126"/>
                <a:gd name="T17" fmla="*/ 72 h 149"/>
                <a:gd name="T18" fmla="*/ 96 w 126"/>
                <a:gd name="T19" fmla="*/ 84 h 149"/>
                <a:gd name="T20" fmla="*/ 96 w 126"/>
                <a:gd name="T21" fmla="*/ 90 h 149"/>
                <a:gd name="T22" fmla="*/ 96 w 126"/>
                <a:gd name="T23" fmla="*/ 90 h 149"/>
                <a:gd name="T24" fmla="*/ 90 w 126"/>
                <a:gd name="T25" fmla="*/ 84 h 149"/>
                <a:gd name="T26" fmla="*/ 84 w 126"/>
                <a:gd name="T27" fmla="*/ 78 h 149"/>
                <a:gd name="T28" fmla="*/ 78 w 126"/>
                <a:gd name="T29" fmla="*/ 84 h 149"/>
                <a:gd name="T30" fmla="*/ 66 w 126"/>
                <a:gd name="T31" fmla="*/ 90 h 149"/>
                <a:gd name="T32" fmla="*/ 60 w 126"/>
                <a:gd name="T33" fmla="*/ 102 h 149"/>
                <a:gd name="T34" fmla="*/ 54 w 126"/>
                <a:gd name="T35" fmla="*/ 108 h 149"/>
                <a:gd name="T36" fmla="*/ 48 w 126"/>
                <a:gd name="T37" fmla="*/ 113 h 149"/>
                <a:gd name="T38" fmla="*/ 54 w 126"/>
                <a:gd name="T39" fmla="*/ 131 h 149"/>
                <a:gd name="T40" fmla="*/ 60 w 126"/>
                <a:gd name="T41" fmla="*/ 143 h 149"/>
                <a:gd name="T42" fmla="*/ 60 w 126"/>
                <a:gd name="T43" fmla="*/ 149 h 149"/>
                <a:gd name="T44" fmla="*/ 54 w 126"/>
                <a:gd name="T45" fmla="*/ 137 h 149"/>
                <a:gd name="T46" fmla="*/ 48 w 126"/>
                <a:gd name="T47" fmla="*/ 119 h 149"/>
                <a:gd name="T48" fmla="*/ 42 w 126"/>
                <a:gd name="T49" fmla="*/ 119 h 149"/>
                <a:gd name="T50" fmla="*/ 36 w 126"/>
                <a:gd name="T51" fmla="*/ 131 h 149"/>
                <a:gd name="T52" fmla="*/ 30 w 126"/>
                <a:gd name="T53" fmla="*/ 137 h 149"/>
                <a:gd name="T54" fmla="*/ 24 w 126"/>
                <a:gd name="T55" fmla="*/ 149 h 149"/>
                <a:gd name="T56" fmla="*/ 12 w 126"/>
                <a:gd name="T57" fmla="*/ 149 h 149"/>
                <a:gd name="T58" fmla="*/ 18 w 126"/>
                <a:gd name="T59" fmla="*/ 149 h 149"/>
                <a:gd name="T60" fmla="*/ 18 w 126"/>
                <a:gd name="T61" fmla="*/ 143 h 149"/>
                <a:gd name="T62" fmla="*/ 24 w 126"/>
                <a:gd name="T63" fmla="*/ 131 h 149"/>
                <a:gd name="T64" fmla="*/ 36 w 126"/>
                <a:gd name="T65" fmla="*/ 119 h 149"/>
                <a:gd name="T66" fmla="*/ 42 w 126"/>
                <a:gd name="T67" fmla="*/ 108 h 149"/>
                <a:gd name="T68" fmla="*/ 36 w 126"/>
                <a:gd name="T69" fmla="*/ 108 h 149"/>
                <a:gd name="T70" fmla="*/ 24 w 126"/>
                <a:gd name="T71" fmla="*/ 113 h 149"/>
                <a:gd name="T72" fmla="*/ 18 w 126"/>
                <a:gd name="T73" fmla="*/ 113 h 149"/>
                <a:gd name="T74" fmla="*/ 12 w 126"/>
                <a:gd name="T75" fmla="*/ 113 h 149"/>
                <a:gd name="T76" fmla="*/ 6 w 126"/>
                <a:gd name="T77" fmla="*/ 119 h 149"/>
                <a:gd name="T78" fmla="*/ 0 w 126"/>
                <a:gd name="T79" fmla="*/ 119 h 149"/>
                <a:gd name="T80" fmla="*/ 6 w 126"/>
                <a:gd name="T81" fmla="*/ 113 h 149"/>
                <a:gd name="T82" fmla="*/ 18 w 126"/>
                <a:gd name="T83" fmla="*/ 108 h 149"/>
                <a:gd name="T84" fmla="*/ 30 w 126"/>
                <a:gd name="T85" fmla="*/ 102 h 149"/>
                <a:gd name="T86" fmla="*/ 42 w 126"/>
                <a:gd name="T87" fmla="*/ 102 h 149"/>
                <a:gd name="T88" fmla="*/ 48 w 126"/>
                <a:gd name="T89" fmla="*/ 102 h 149"/>
                <a:gd name="T90" fmla="*/ 54 w 126"/>
                <a:gd name="T91" fmla="*/ 96 h 149"/>
                <a:gd name="T92" fmla="*/ 60 w 126"/>
                <a:gd name="T93" fmla="*/ 90 h 149"/>
                <a:gd name="T94" fmla="*/ 66 w 126"/>
                <a:gd name="T95" fmla="*/ 84 h 149"/>
                <a:gd name="T96" fmla="*/ 66 w 126"/>
                <a:gd name="T97" fmla="*/ 78 h 149"/>
                <a:gd name="T98" fmla="*/ 60 w 126"/>
                <a:gd name="T99" fmla="*/ 78 h 149"/>
                <a:gd name="T100" fmla="*/ 60 w 126"/>
                <a:gd name="T101" fmla="*/ 78 h 149"/>
                <a:gd name="T102" fmla="*/ 66 w 126"/>
                <a:gd name="T103" fmla="*/ 72 h 149"/>
                <a:gd name="T104" fmla="*/ 72 w 126"/>
                <a:gd name="T105" fmla="*/ 72 h 149"/>
                <a:gd name="T106" fmla="*/ 72 w 126"/>
                <a:gd name="T107" fmla="*/ 72 h 149"/>
                <a:gd name="T108" fmla="*/ 78 w 126"/>
                <a:gd name="T109" fmla="*/ 66 h 149"/>
                <a:gd name="T110" fmla="*/ 84 w 126"/>
                <a:gd name="T111" fmla="*/ 54 h 149"/>
                <a:gd name="T112" fmla="*/ 96 w 126"/>
                <a:gd name="T113" fmla="*/ 36 h 149"/>
                <a:gd name="T114" fmla="*/ 102 w 126"/>
                <a:gd name="T115" fmla="*/ 24 h 149"/>
                <a:gd name="T116" fmla="*/ 108 w 126"/>
                <a:gd name="T117" fmla="*/ 12 h 149"/>
                <a:gd name="T118" fmla="*/ 108 w 126"/>
                <a:gd name="T119" fmla="*/ 6 h 149"/>
                <a:gd name="T120" fmla="*/ 114 w 126"/>
                <a:gd name="T121" fmla="*/ 6 h 149"/>
                <a:gd name="T122" fmla="*/ 126 w 126"/>
                <a:gd name="T123" fmla="*/ 0 h 14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6"/>
                <a:gd name="T187" fmla="*/ 0 h 149"/>
                <a:gd name="T188" fmla="*/ 126 w 126"/>
                <a:gd name="T189" fmla="*/ 149 h 14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6" h="149">
                  <a:moveTo>
                    <a:pt x="126" y="0"/>
                  </a:moveTo>
                  <a:lnTo>
                    <a:pt x="126" y="6"/>
                  </a:lnTo>
                  <a:lnTo>
                    <a:pt x="120" y="6"/>
                  </a:lnTo>
                  <a:lnTo>
                    <a:pt x="120" y="12"/>
                  </a:lnTo>
                  <a:lnTo>
                    <a:pt x="114" y="18"/>
                  </a:lnTo>
                  <a:lnTo>
                    <a:pt x="114" y="24"/>
                  </a:lnTo>
                  <a:lnTo>
                    <a:pt x="108" y="30"/>
                  </a:lnTo>
                  <a:lnTo>
                    <a:pt x="108" y="36"/>
                  </a:lnTo>
                  <a:lnTo>
                    <a:pt x="102" y="42"/>
                  </a:lnTo>
                  <a:lnTo>
                    <a:pt x="102" y="48"/>
                  </a:lnTo>
                  <a:lnTo>
                    <a:pt x="96" y="54"/>
                  </a:lnTo>
                  <a:lnTo>
                    <a:pt x="96" y="60"/>
                  </a:lnTo>
                  <a:lnTo>
                    <a:pt x="90" y="66"/>
                  </a:lnTo>
                  <a:lnTo>
                    <a:pt x="90" y="72"/>
                  </a:lnTo>
                  <a:lnTo>
                    <a:pt x="96" y="78"/>
                  </a:lnTo>
                  <a:lnTo>
                    <a:pt x="96" y="84"/>
                  </a:lnTo>
                  <a:lnTo>
                    <a:pt x="96" y="90"/>
                  </a:lnTo>
                  <a:lnTo>
                    <a:pt x="96" y="84"/>
                  </a:lnTo>
                  <a:lnTo>
                    <a:pt x="90" y="84"/>
                  </a:lnTo>
                  <a:lnTo>
                    <a:pt x="90" y="78"/>
                  </a:lnTo>
                  <a:lnTo>
                    <a:pt x="84" y="78"/>
                  </a:lnTo>
                  <a:lnTo>
                    <a:pt x="78" y="84"/>
                  </a:lnTo>
                  <a:lnTo>
                    <a:pt x="72" y="84"/>
                  </a:lnTo>
                  <a:lnTo>
                    <a:pt x="66" y="90"/>
                  </a:lnTo>
                  <a:lnTo>
                    <a:pt x="66" y="96"/>
                  </a:lnTo>
                  <a:lnTo>
                    <a:pt x="60" y="102"/>
                  </a:lnTo>
                  <a:lnTo>
                    <a:pt x="54" y="102"/>
                  </a:lnTo>
                  <a:lnTo>
                    <a:pt x="54" y="108"/>
                  </a:lnTo>
                  <a:lnTo>
                    <a:pt x="48" y="108"/>
                  </a:lnTo>
                  <a:lnTo>
                    <a:pt x="48" y="113"/>
                  </a:lnTo>
                  <a:lnTo>
                    <a:pt x="48" y="125"/>
                  </a:lnTo>
                  <a:lnTo>
                    <a:pt x="54" y="131"/>
                  </a:lnTo>
                  <a:lnTo>
                    <a:pt x="54" y="143"/>
                  </a:lnTo>
                  <a:lnTo>
                    <a:pt x="60" y="143"/>
                  </a:lnTo>
                  <a:lnTo>
                    <a:pt x="60" y="149"/>
                  </a:lnTo>
                  <a:lnTo>
                    <a:pt x="54" y="143"/>
                  </a:lnTo>
                  <a:lnTo>
                    <a:pt x="54" y="137"/>
                  </a:lnTo>
                  <a:lnTo>
                    <a:pt x="48" y="131"/>
                  </a:lnTo>
                  <a:lnTo>
                    <a:pt x="48" y="119"/>
                  </a:lnTo>
                  <a:lnTo>
                    <a:pt x="48" y="113"/>
                  </a:lnTo>
                  <a:lnTo>
                    <a:pt x="42" y="119"/>
                  </a:lnTo>
                  <a:lnTo>
                    <a:pt x="42" y="125"/>
                  </a:lnTo>
                  <a:lnTo>
                    <a:pt x="36" y="131"/>
                  </a:lnTo>
                  <a:lnTo>
                    <a:pt x="30" y="131"/>
                  </a:lnTo>
                  <a:lnTo>
                    <a:pt x="30" y="137"/>
                  </a:lnTo>
                  <a:lnTo>
                    <a:pt x="24" y="143"/>
                  </a:lnTo>
                  <a:lnTo>
                    <a:pt x="24" y="149"/>
                  </a:lnTo>
                  <a:lnTo>
                    <a:pt x="18" y="149"/>
                  </a:lnTo>
                  <a:lnTo>
                    <a:pt x="12" y="149"/>
                  </a:lnTo>
                  <a:lnTo>
                    <a:pt x="18" y="149"/>
                  </a:lnTo>
                  <a:lnTo>
                    <a:pt x="18" y="143"/>
                  </a:lnTo>
                  <a:lnTo>
                    <a:pt x="24" y="137"/>
                  </a:lnTo>
                  <a:lnTo>
                    <a:pt x="24" y="131"/>
                  </a:lnTo>
                  <a:lnTo>
                    <a:pt x="30" y="125"/>
                  </a:lnTo>
                  <a:lnTo>
                    <a:pt x="36" y="119"/>
                  </a:lnTo>
                  <a:lnTo>
                    <a:pt x="36" y="113"/>
                  </a:lnTo>
                  <a:lnTo>
                    <a:pt x="42" y="108"/>
                  </a:lnTo>
                  <a:lnTo>
                    <a:pt x="36" y="108"/>
                  </a:lnTo>
                  <a:lnTo>
                    <a:pt x="30" y="108"/>
                  </a:lnTo>
                  <a:lnTo>
                    <a:pt x="24" y="113"/>
                  </a:lnTo>
                  <a:lnTo>
                    <a:pt x="18" y="113"/>
                  </a:lnTo>
                  <a:lnTo>
                    <a:pt x="12" y="113"/>
                  </a:lnTo>
                  <a:lnTo>
                    <a:pt x="6" y="119"/>
                  </a:lnTo>
                  <a:lnTo>
                    <a:pt x="0" y="119"/>
                  </a:lnTo>
                  <a:lnTo>
                    <a:pt x="0" y="113"/>
                  </a:lnTo>
                  <a:lnTo>
                    <a:pt x="6" y="113"/>
                  </a:lnTo>
                  <a:lnTo>
                    <a:pt x="12" y="113"/>
                  </a:lnTo>
                  <a:lnTo>
                    <a:pt x="18" y="108"/>
                  </a:lnTo>
                  <a:lnTo>
                    <a:pt x="24" y="108"/>
                  </a:lnTo>
                  <a:lnTo>
                    <a:pt x="30" y="102"/>
                  </a:lnTo>
                  <a:lnTo>
                    <a:pt x="36" y="102"/>
                  </a:lnTo>
                  <a:lnTo>
                    <a:pt x="42" y="102"/>
                  </a:lnTo>
                  <a:lnTo>
                    <a:pt x="48" y="102"/>
                  </a:lnTo>
                  <a:lnTo>
                    <a:pt x="54" y="96"/>
                  </a:lnTo>
                  <a:lnTo>
                    <a:pt x="60" y="90"/>
                  </a:lnTo>
                  <a:lnTo>
                    <a:pt x="66" y="84"/>
                  </a:lnTo>
                  <a:lnTo>
                    <a:pt x="66" y="78"/>
                  </a:lnTo>
                  <a:lnTo>
                    <a:pt x="60" y="78"/>
                  </a:lnTo>
                  <a:lnTo>
                    <a:pt x="66" y="72"/>
                  </a:lnTo>
                  <a:lnTo>
                    <a:pt x="72" y="72"/>
                  </a:lnTo>
                  <a:lnTo>
                    <a:pt x="78" y="66"/>
                  </a:lnTo>
                  <a:lnTo>
                    <a:pt x="78" y="60"/>
                  </a:lnTo>
                  <a:lnTo>
                    <a:pt x="84" y="54"/>
                  </a:lnTo>
                  <a:lnTo>
                    <a:pt x="90" y="48"/>
                  </a:lnTo>
                  <a:lnTo>
                    <a:pt x="96" y="36"/>
                  </a:lnTo>
                  <a:lnTo>
                    <a:pt x="102" y="30"/>
                  </a:lnTo>
                  <a:lnTo>
                    <a:pt x="102" y="24"/>
                  </a:lnTo>
                  <a:lnTo>
                    <a:pt x="102" y="18"/>
                  </a:lnTo>
                  <a:lnTo>
                    <a:pt x="108" y="12"/>
                  </a:lnTo>
                  <a:lnTo>
                    <a:pt x="108" y="6"/>
                  </a:lnTo>
                  <a:lnTo>
                    <a:pt x="114" y="6"/>
                  </a:lnTo>
                  <a:lnTo>
                    <a:pt x="120" y="0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55" name="Freeform 256"/>
            <p:cNvSpPr>
              <a:spLocks/>
            </p:cNvSpPr>
            <p:nvPr/>
          </p:nvSpPr>
          <p:spPr bwMode="auto">
            <a:xfrm>
              <a:off x="5209" y="1846"/>
              <a:ext cx="72" cy="119"/>
            </a:xfrm>
            <a:custGeom>
              <a:avLst/>
              <a:gdLst>
                <a:gd name="T0" fmla="*/ 18 w 72"/>
                <a:gd name="T1" fmla="*/ 113 h 119"/>
                <a:gd name="T2" fmla="*/ 30 w 72"/>
                <a:gd name="T3" fmla="*/ 101 h 119"/>
                <a:gd name="T4" fmla="*/ 36 w 72"/>
                <a:gd name="T5" fmla="*/ 95 h 119"/>
                <a:gd name="T6" fmla="*/ 48 w 72"/>
                <a:gd name="T7" fmla="*/ 95 h 119"/>
                <a:gd name="T8" fmla="*/ 60 w 72"/>
                <a:gd name="T9" fmla="*/ 89 h 119"/>
                <a:gd name="T10" fmla="*/ 66 w 72"/>
                <a:gd name="T11" fmla="*/ 83 h 119"/>
                <a:gd name="T12" fmla="*/ 72 w 72"/>
                <a:gd name="T13" fmla="*/ 83 h 119"/>
                <a:gd name="T14" fmla="*/ 72 w 72"/>
                <a:gd name="T15" fmla="*/ 77 h 119"/>
                <a:gd name="T16" fmla="*/ 66 w 72"/>
                <a:gd name="T17" fmla="*/ 83 h 119"/>
                <a:gd name="T18" fmla="*/ 60 w 72"/>
                <a:gd name="T19" fmla="*/ 83 h 119"/>
                <a:gd name="T20" fmla="*/ 48 w 72"/>
                <a:gd name="T21" fmla="*/ 89 h 119"/>
                <a:gd name="T22" fmla="*/ 36 w 72"/>
                <a:gd name="T23" fmla="*/ 95 h 119"/>
                <a:gd name="T24" fmla="*/ 36 w 72"/>
                <a:gd name="T25" fmla="*/ 89 h 119"/>
                <a:gd name="T26" fmla="*/ 42 w 72"/>
                <a:gd name="T27" fmla="*/ 71 h 119"/>
                <a:gd name="T28" fmla="*/ 48 w 72"/>
                <a:gd name="T29" fmla="*/ 65 h 119"/>
                <a:gd name="T30" fmla="*/ 54 w 72"/>
                <a:gd name="T31" fmla="*/ 59 h 119"/>
                <a:gd name="T32" fmla="*/ 66 w 72"/>
                <a:gd name="T33" fmla="*/ 47 h 119"/>
                <a:gd name="T34" fmla="*/ 72 w 72"/>
                <a:gd name="T35" fmla="*/ 41 h 119"/>
                <a:gd name="T36" fmla="*/ 72 w 72"/>
                <a:gd name="T37" fmla="*/ 35 h 119"/>
                <a:gd name="T38" fmla="*/ 72 w 72"/>
                <a:gd name="T39" fmla="*/ 35 h 119"/>
                <a:gd name="T40" fmla="*/ 66 w 72"/>
                <a:gd name="T41" fmla="*/ 41 h 119"/>
                <a:gd name="T42" fmla="*/ 60 w 72"/>
                <a:gd name="T43" fmla="*/ 47 h 119"/>
                <a:gd name="T44" fmla="*/ 54 w 72"/>
                <a:gd name="T45" fmla="*/ 53 h 119"/>
                <a:gd name="T46" fmla="*/ 48 w 72"/>
                <a:gd name="T47" fmla="*/ 59 h 119"/>
                <a:gd name="T48" fmla="*/ 42 w 72"/>
                <a:gd name="T49" fmla="*/ 47 h 119"/>
                <a:gd name="T50" fmla="*/ 48 w 72"/>
                <a:gd name="T51" fmla="*/ 12 h 119"/>
                <a:gd name="T52" fmla="*/ 42 w 72"/>
                <a:gd name="T53" fmla="*/ 0 h 119"/>
                <a:gd name="T54" fmla="*/ 42 w 72"/>
                <a:gd name="T55" fmla="*/ 0 h 119"/>
                <a:gd name="T56" fmla="*/ 42 w 72"/>
                <a:gd name="T57" fmla="*/ 18 h 119"/>
                <a:gd name="T58" fmla="*/ 36 w 72"/>
                <a:gd name="T59" fmla="*/ 53 h 119"/>
                <a:gd name="T60" fmla="*/ 36 w 72"/>
                <a:gd name="T61" fmla="*/ 65 h 119"/>
                <a:gd name="T62" fmla="*/ 36 w 72"/>
                <a:gd name="T63" fmla="*/ 59 h 119"/>
                <a:gd name="T64" fmla="*/ 30 w 72"/>
                <a:gd name="T65" fmla="*/ 53 h 119"/>
                <a:gd name="T66" fmla="*/ 30 w 72"/>
                <a:gd name="T67" fmla="*/ 47 h 119"/>
                <a:gd name="T68" fmla="*/ 18 w 72"/>
                <a:gd name="T69" fmla="*/ 35 h 119"/>
                <a:gd name="T70" fmla="*/ 12 w 72"/>
                <a:gd name="T71" fmla="*/ 29 h 119"/>
                <a:gd name="T72" fmla="*/ 6 w 72"/>
                <a:gd name="T73" fmla="*/ 29 h 119"/>
                <a:gd name="T74" fmla="*/ 12 w 72"/>
                <a:gd name="T75" fmla="*/ 35 h 119"/>
                <a:gd name="T76" fmla="*/ 18 w 72"/>
                <a:gd name="T77" fmla="*/ 41 h 119"/>
                <a:gd name="T78" fmla="*/ 30 w 72"/>
                <a:gd name="T79" fmla="*/ 59 h 119"/>
                <a:gd name="T80" fmla="*/ 30 w 72"/>
                <a:gd name="T81" fmla="*/ 71 h 119"/>
                <a:gd name="T82" fmla="*/ 30 w 72"/>
                <a:gd name="T83" fmla="*/ 89 h 119"/>
                <a:gd name="T84" fmla="*/ 24 w 72"/>
                <a:gd name="T85" fmla="*/ 89 h 119"/>
                <a:gd name="T86" fmla="*/ 24 w 72"/>
                <a:gd name="T87" fmla="*/ 89 h 119"/>
                <a:gd name="T88" fmla="*/ 18 w 72"/>
                <a:gd name="T89" fmla="*/ 83 h 119"/>
                <a:gd name="T90" fmla="*/ 12 w 72"/>
                <a:gd name="T91" fmla="*/ 77 h 119"/>
                <a:gd name="T92" fmla="*/ 6 w 72"/>
                <a:gd name="T93" fmla="*/ 71 h 119"/>
                <a:gd name="T94" fmla="*/ 0 w 72"/>
                <a:gd name="T95" fmla="*/ 65 h 119"/>
                <a:gd name="T96" fmla="*/ 0 w 72"/>
                <a:gd name="T97" fmla="*/ 65 h 119"/>
                <a:gd name="T98" fmla="*/ 6 w 72"/>
                <a:gd name="T99" fmla="*/ 71 h 119"/>
                <a:gd name="T100" fmla="*/ 12 w 72"/>
                <a:gd name="T101" fmla="*/ 83 h 119"/>
                <a:gd name="T102" fmla="*/ 18 w 72"/>
                <a:gd name="T103" fmla="*/ 89 h 119"/>
                <a:gd name="T104" fmla="*/ 18 w 72"/>
                <a:gd name="T105" fmla="*/ 95 h 119"/>
                <a:gd name="T106" fmla="*/ 18 w 72"/>
                <a:gd name="T107" fmla="*/ 107 h 119"/>
                <a:gd name="T108" fmla="*/ 12 w 72"/>
                <a:gd name="T109" fmla="*/ 119 h 119"/>
                <a:gd name="T110" fmla="*/ 12 w 72"/>
                <a:gd name="T111" fmla="*/ 119 h 11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119"/>
                <a:gd name="T170" fmla="*/ 72 w 72"/>
                <a:gd name="T171" fmla="*/ 119 h 11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119">
                  <a:moveTo>
                    <a:pt x="18" y="119"/>
                  </a:moveTo>
                  <a:lnTo>
                    <a:pt x="18" y="113"/>
                  </a:lnTo>
                  <a:lnTo>
                    <a:pt x="24" y="107"/>
                  </a:lnTo>
                  <a:lnTo>
                    <a:pt x="30" y="101"/>
                  </a:lnTo>
                  <a:lnTo>
                    <a:pt x="30" y="95"/>
                  </a:lnTo>
                  <a:lnTo>
                    <a:pt x="36" y="95"/>
                  </a:lnTo>
                  <a:lnTo>
                    <a:pt x="42" y="95"/>
                  </a:lnTo>
                  <a:lnTo>
                    <a:pt x="48" y="95"/>
                  </a:lnTo>
                  <a:lnTo>
                    <a:pt x="54" y="95"/>
                  </a:lnTo>
                  <a:lnTo>
                    <a:pt x="60" y="89"/>
                  </a:lnTo>
                  <a:lnTo>
                    <a:pt x="66" y="89"/>
                  </a:lnTo>
                  <a:lnTo>
                    <a:pt x="66" y="83"/>
                  </a:lnTo>
                  <a:lnTo>
                    <a:pt x="72" y="83"/>
                  </a:lnTo>
                  <a:lnTo>
                    <a:pt x="72" y="77"/>
                  </a:lnTo>
                  <a:lnTo>
                    <a:pt x="66" y="83"/>
                  </a:lnTo>
                  <a:lnTo>
                    <a:pt x="60" y="83"/>
                  </a:lnTo>
                  <a:lnTo>
                    <a:pt x="54" y="89"/>
                  </a:lnTo>
                  <a:lnTo>
                    <a:pt x="48" y="89"/>
                  </a:lnTo>
                  <a:lnTo>
                    <a:pt x="42" y="89"/>
                  </a:lnTo>
                  <a:lnTo>
                    <a:pt x="36" y="95"/>
                  </a:lnTo>
                  <a:lnTo>
                    <a:pt x="36" y="89"/>
                  </a:lnTo>
                  <a:lnTo>
                    <a:pt x="36" y="77"/>
                  </a:lnTo>
                  <a:lnTo>
                    <a:pt x="42" y="71"/>
                  </a:lnTo>
                  <a:lnTo>
                    <a:pt x="42" y="65"/>
                  </a:lnTo>
                  <a:lnTo>
                    <a:pt x="48" y="65"/>
                  </a:lnTo>
                  <a:lnTo>
                    <a:pt x="48" y="59"/>
                  </a:lnTo>
                  <a:lnTo>
                    <a:pt x="54" y="59"/>
                  </a:lnTo>
                  <a:lnTo>
                    <a:pt x="60" y="53"/>
                  </a:lnTo>
                  <a:lnTo>
                    <a:pt x="66" y="47"/>
                  </a:lnTo>
                  <a:lnTo>
                    <a:pt x="72" y="41"/>
                  </a:lnTo>
                  <a:lnTo>
                    <a:pt x="72" y="35"/>
                  </a:lnTo>
                  <a:lnTo>
                    <a:pt x="72" y="41"/>
                  </a:lnTo>
                  <a:lnTo>
                    <a:pt x="66" y="41"/>
                  </a:lnTo>
                  <a:lnTo>
                    <a:pt x="60" y="47"/>
                  </a:lnTo>
                  <a:lnTo>
                    <a:pt x="54" y="53"/>
                  </a:lnTo>
                  <a:lnTo>
                    <a:pt x="48" y="53"/>
                  </a:lnTo>
                  <a:lnTo>
                    <a:pt x="48" y="59"/>
                  </a:lnTo>
                  <a:lnTo>
                    <a:pt x="42" y="59"/>
                  </a:lnTo>
                  <a:lnTo>
                    <a:pt x="42" y="47"/>
                  </a:lnTo>
                  <a:lnTo>
                    <a:pt x="42" y="29"/>
                  </a:lnTo>
                  <a:lnTo>
                    <a:pt x="48" y="12"/>
                  </a:lnTo>
                  <a:lnTo>
                    <a:pt x="42" y="6"/>
                  </a:lnTo>
                  <a:lnTo>
                    <a:pt x="42" y="0"/>
                  </a:lnTo>
                  <a:lnTo>
                    <a:pt x="42" y="6"/>
                  </a:lnTo>
                  <a:lnTo>
                    <a:pt x="42" y="18"/>
                  </a:lnTo>
                  <a:lnTo>
                    <a:pt x="42" y="35"/>
                  </a:lnTo>
                  <a:lnTo>
                    <a:pt x="36" y="53"/>
                  </a:lnTo>
                  <a:lnTo>
                    <a:pt x="36" y="65"/>
                  </a:lnTo>
                  <a:lnTo>
                    <a:pt x="36" y="59"/>
                  </a:lnTo>
                  <a:lnTo>
                    <a:pt x="30" y="59"/>
                  </a:lnTo>
                  <a:lnTo>
                    <a:pt x="30" y="53"/>
                  </a:lnTo>
                  <a:lnTo>
                    <a:pt x="30" y="47"/>
                  </a:lnTo>
                  <a:lnTo>
                    <a:pt x="24" y="41"/>
                  </a:lnTo>
                  <a:lnTo>
                    <a:pt x="18" y="35"/>
                  </a:lnTo>
                  <a:lnTo>
                    <a:pt x="12" y="29"/>
                  </a:lnTo>
                  <a:lnTo>
                    <a:pt x="6" y="29"/>
                  </a:lnTo>
                  <a:lnTo>
                    <a:pt x="12" y="29"/>
                  </a:lnTo>
                  <a:lnTo>
                    <a:pt x="12" y="35"/>
                  </a:lnTo>
                  <a:lnTo>
                    <a:pt x="18" y="41"/>
                  </a:lnTo>
                  <a:lnTo>
                    <a:pt x="24" y="53"/>
                  </a:lnTo>
                  <a:lnTo>
                    <a:pt x="30" y="59"/>
                  </a:lnTo>
                  <a:lnTo>
                    <a:pt x="30" y="65"/>
                  </a:lnTo>
                  <a:lnTo>
                    <a:pt x="30" y="71"/>
                  </a:lnTo>
                  <a:lnTo>
                    <a:pt x="30" y="77"/>
                  </a:lnTo>
                  <a:lnTo>
                    <a:pt x="30" y="89"/>
                  </a:lnTo>
                  <a:lnTo>
                    <a:pt x="24" y="89"/>
                  </a:lnTo>
                  <a:lnTo>
                    <a:pt x="18" y="89"/>
                  </a:lnTo>
                  <a:lnTo>
                    <a:pt x="18" y="83"/>
                  </a:lnTo>
                  <a:lnTo>
                    <a:pt x="12" y="77"/>
                  </a:lnTo>
                  <a:lnTo>
                    <a:pt x="6" y="71"/>
                  </a:lnTo>
                  <a:lnTo>
                    <a:pt x="0" y="65"/>
                  </a:lnTo>
                  <a:lnTo>
                    <a:pt x="6" y="71"/>
                  </a:lnTo>
                  <a:lnTo>
                    <a:pt x="6" y="77"/>
                  </a:lnTo>
                  <a:lnTo>
                    <a:pt x="12" y="83"/>
                  </a:lnTo>
                  <a:lnTo>
                    <a:pt x="12" y="89"/>
                  </a:lnTo>
                  <a:lnTo>
                    <a:pt x="18" y="89"/>
                  </a:lnTo>
                  <a:lnTo>
                    <a:pt x="18" y="95"/>
                  </a:lnTo>
                  <a:lnTo>
                    <a:pt x="18" y="101"/>
                  </a:lnTo>
                  <a:lnTo>
                    <a:pt x="18" y="107"/>
                  </a:lnTo>
                  <a:lnTo>
                    <a:pt x="12" y="113"/>
                  </a:lnTo>
                  <a:lnTo>
                    <a:pt x="12" y="119"/>
                  </a:lnTo>
                  <a:lnTo>
                    <a:pt x="18" y="119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56" name="Freeform 257"/>
            <p:cNvSpPr>
              <a:spLocks/>
            </p:cNvSpPr>
            <p:nvPr/>
          </p:nvSpPr>
          <p:spPr bwMode="auto">
            <a:xfrm>
              <a:off x="4875" y="1881"/>
              <a:ext cx="143" cy="114"/>
            </a:xfrm>
            <a:custGeom>
              <a:avLst/>
              <a:gdLst>
                <a:gd name="T0" fmla="*/ 137 w 143"/>
                <a:gd name="T1" fmla="*/ 102 h 114"/>
                <a:gd name="T2" fmla="*/ 125 w 143"/>
                <a:gd name="T3" fmla="*/ 96 h 114"/>
                <a:gd name="T4" fmla="*/ 119 w 143"/>
                <a:gd name="T5" fmla="*/ 96 h 114"/>
                <a:gd name="T6" fmla="*/ 113 w 143"/>
                <a:gd name="T7" fmla="*/ 90 h 114"/>
                <a:gd name="T8" fmla="*/ 113 w 143"/>
                <a:gd name="T9" fmla="*/ 66 h 114"/>
                <a:gd name="T10" fmla="*/ 113 w 143"/>
                <a:gd name="T11" fmla="*/ 42 h 114"/>
                <a:gd name="T12" fmla="*/ 113 w 143"/>
                <a:gd name="T13" fmla="*/ 48 h 114"/>
                <a:gd name="T14" fmla="*/ 107 w 143"/>
                <a:gd name="T15" fmla="*/ 78 h 114"/>
                <a:gd name="T16" fmla="*/ 101 w 143"/>
                <a:gd name="T17" fmla="*/ 78 h 114"/>
                <a:gd name="T18" fmla="*/ 89 w 143"/>
                <a:gd name="T19" fmla="*/ 66 h 114"/>
                <a:gd name="T20" fmla="*/ 77 w 143"/>
                <a:gd name="T21" fmla="*/ 60 h 114"/>
                <a:gd name="T22" fmla="*/ 77 w 143"/>
                <a:gd name="T23" fmla="*/ 12 h 114"/>
                <a:gd name="T24" fmla="*/ 71 w 143"/>
                <a:gd name="T25" fmla="*/ 0 h 114"/>
                <a:gd name="T26" fmla="*/ 71 w 143"/>
                <a:gd name="T27" fmla="*/ 18 h 114"/>
                <a:gd name="T28" fmla="*/ 71 w 143"/>
                <a:gd name="T29" fmla="*/ 54 h 114"/>
                <a:gd name="T30" fmla="*/ 47 w 143"/>
                <a:gd name="T31" fmla="*/ 36 h 114"/>
                <a:gd name="T32" fmla="*/ 18 w 143"/>
                <a:gd name="T33" fmla="*/ 18 h 114"/>
                <a:gd name="T34" fmla="*/ 6 w 143"/>
                <a:gd name="T35" fmla="*/ 6 h 114"/>
                <a:gd name="T36" fmla="*/ 12 w 143"/>
                <a:gd name="T37" fmla="*/ 12 h 114"/>
                <a:gd name="T38" fmla="*/ 30 w 143"/>
                <a:gd name="T39" fmla="*/ 30 h 114"/>
                <a:gd name="T40" fmla="*/ 59 w 143"/>
                <a:gd name="T41" fmla="*/ 54 h 114"/>
                <a:gd name="T42" fmla="*/ 71 w 143"/>
                <a:gd name="T43" fmla="*/ 60 h 114"/>
                <a:gd name="T44" fmla="*/ 65 w 143"/>
                <a:gd name="T45" fmla="*/ 60 h 114"/>
                <a:gd name="T46" fmla="*/ 41 w 143"/>
                <a:gd name="T47" fmla="*/ 66 h 114"/>
                <a:gd name="T48" fmla="*/ 18 w 143"/>
                <a:gd name="T49" fmla="*/ 60 h 114"/>
                <a:gd name="T50" fmla="*/ 0 w 143"/>
                <a:gd name="T51" fmla="*/ 54 h 114"/>
                <a:gd name="T52" fmla="*/ 6 w 143"/>
                <a:gd name="T53" fmla="*/ 66 h 114"/>
                <a:gd name="T54" fmla="*/ 30 w 143"/>
                <a:gd name="T55" fmla="*/ 66 h 114"/>
                <a:gd name="T56" fmla="*/ 59 w 143"/>
                <a:gd name="T57" fmla="*/ 72 h 114"/>
                <a:gd name="T58" fmla="*/ 71 w 143"/>
                <a:gd name="T59" fmla="*/ 72 h 114"/>
                <a:gd name="T60" fmla="*/ 83 w 143"/>
                <a:gd name="T61" fmla="*/ 78 h 114"/>
                <a:gd name="T62" fmla="*/ 95 w 143"/>
                <a:gd name="T63" fmla="*/ 90 h 114"/>
                <a:gd name="T64" fmla="*/ 83 w 143"/>
                <a:gd name="T65" fmla="*/ 96 h 114"/>
                <a:gd name="T66" fmla="*/ 65 w 143"/>
                <a:gd name="T67" fmla="*/ 102 h 114"/>
                <a:gd name="T68" fmla="*/ 53 w 143"/>
                <a:gd name="T69" fmla="*/ 108 h 114"/>
                <a:gd name="T70" fmla="*/ 53 w 143"/>
                <a:gd name="T71" fmla="*/ 108 h 114"/>
                <a:gd name="T72" fmla="*/ 65 w 143"/>
                <a:gd name="T73" fmla="*/ 108 h 114"/>
                <a:gd name="T74" fmla="*/ 89 w 143"/>
                <a:gd name="T75" fmla="*/ 102 h 114"/>
                <a:gd name="T76" fmla="*/ 101 w 143"/>
                <a:gd name="T77" fmla="*/ 96 h 114"/>
                <a:gd name="T78" fmla="*/ 113 w 143"/>
                <a:gd name="T79" fmla="*/ 96 h 114"/>
                <a:gd name="T80" fmla="*/ 125 w 143"/>
                <a:gd name="T81" fmla="*/ 102 h 114"/>
                <a:gd name="T82" fmla="*/ 131 w 143"/>
                <a:gd name="T83" fmla="*/ 108 h 114"/>
                <a:gd name="T84" fmla="*/ 143 w 143"/>
                <a:gd name="T85" fmla="*/ 114 h 11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"/>
                <a:gd name="T130" fmla="*/ 0 h 114"/>
                <a:gd name="T131" fmla="*/ 143 w 143"/>
                <a:gd name="T132" fmla="*/ 114 h 11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" h="114">
                  <a:moveTo>
                    <a:pt x="143" y="114"/>
                  </a:moveTo>
                  <a:lnTo>
                    <a:pt x="137" y="108"/>
                  </a:lnTo>
                  <a:lnTo>
                    <a:pt x="137" y="102"/>
                  </a:lnTo>
                  <a:lnTo>
                    <a:pt x="131" y="102"/>
                  </a:lnTo>
                  <a:lnTo>
                    <a:pt x="131" y="96"/>
                  </a:lnTo>
                  <a:lnTo>
                    <a:pt x="125" y="96"/>
                  </a:lnTo>
                  <a:lnTo>
                    <a:pt x="119" y="96"/>
                  </a:lnTo>
                  <a:lnTo>
                    <a:pt x="119" y="90"/>
                  </a:lnTo>
                  <a:lnTo>
                    <a:pt x="113" y="90"/>
                  </a:lnTo>
                  <a:lnTo>
                    <a:pt x="113" y="84"/>
                  </a:lnTo>
                  <a:lnTo>
                    <a:pt x="113" y="78"/>
                  </a:lnTo>
                  <a:lnTo>
                    <a:pt x="113" y="66"/>
                  </a:lnTo>
                  <a:lnTo>
                    <a:pt x="113" y="54"/>
                  </a:lnTo>
                  <a:lnTo>
                    <a:pt x="113" y="48"/>
                  </a:lnTo>
                  <a:lnTo>
                    <a:pt x="113" y="42"/>
                  </a:lnTo>
                  <a:lnTo>
                    <a:pt x="113" y="48"/>
                  </a:lnTo>
                  <a:lnTo>
                    <a:pt x="113" y="54"/>
                  </a:lnTo>
                  <a:lnTo>
                    <a:pt x="107" y="66"/>
                  </a:lnTo>
                  <a:lnTo>
                    <a:pt x="107" y="78"/>
                  </a:lnTo>
                  <a:lnTo>
                    <a:pt x="107" y="84"/>
                  </a:lnTo>
                  <a:lnTo>
                    <a:pt x="101" y="84"/>
                  </a:lnTo>
                  <a:lnTo>
                    <a:pt x="101" y="78"/>
                  </a:lnTo>
                  <a:lnTo>
                    <a:pt x="95" y="78"/>
                  </a:lnTo>
                  <a:lnTo>
                    <a:pt x="95" y="72"/>
                  </a:lnTo>
                  <a:lnTo>
                    <a:pt x="89" y="66"/>
                  </a:lnTo>
                  <a:lnTo>
                    <a:pt x="83" y="66"/>
                  </a:lnTo>
                  <a:lnTo>
                    <a:pt x="83" y="60"/>
                  </a:lnTo>
                  <a:lnTo>
                    <a:pt x="77" y="60"/>
                  </a:lnTo>
                  <a:lnTo>
                    <a:pt x="83" y="48"/>
                  </a:lnTo>
                  <a:lnTo>
                    <a:pt x="77" y="30"/>
                  </a:lnTo>
                  <a:lnTo>
                    <a:pt x="77" y="12"/>
                  </a:lnTo>
                  <a:lnTo>
                    <a:pt x="71" y="0"/>
                  </a:lnTo>
                  <a:lnTo>
                    <a:pt x="71" y="6"/>
                  </a:lnTo>
                  <a:lnTo>
                    <a:pt x="71" y="12"/>
                  </a:lnTo>
                  <a:lnTo>
                    <a:pt x="71" y="18"/>
                  </a:lnTo>
                  <a:lnTo>
                    <a:pt x="77" y="30"/>
                  </a:lnTo>
                  <a:lnTo>
                    <a:pt x="77" y="48"/>
                  </a:lnTo>
                  <a:lnTo>
                    <a:pt x="71" y="54"/>
                  </a:lnTo>
                  <a:lnTo>
                    <a:pt x="65" y="48"/>
                  </a:lnTo>
                  <a:lnTo>
                    <a:pt x="59" y="42"/>
                  </a:lnTo>
                  <a:lnTo>
                    <a:pt x="47" y="36"/>
                  </a:lnTo>
                  <a:lnTo>
                    <a:pt x="41" y="30"/>
                  </a:lnTo>
                  <a:lnTo>
                    <a:pt x="30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30" y="30"/>
                  </a:lnTo>
                  <a:lnTo>
                    <a:pt x="41" y="36"/>
                  </a:lnTo>
                  <a:lnTo>
                    <a:pt x="53" y="48"/>
                  </a:lnTo>
                  <a:lnTo>
                    <a:pt x="59" y="54"/>
                  </a:lnTo>
                  <a:lnTo>
                    <a:pt x="65" y="54"/>
                  </a:lnTo>
                  <a:lnTo>
                    <a:pt x="71" y="60"/>
                  </a:lnTo>
                  <a:lnTo>
                    <a:pt x="65" y="60"/>
                  </a:lnTo>
                  <a:lnTo>
                    <a:pt x="59" y="66"/>
                  </a:lnTo>
                  <a:lnTo>
                    <a:pt x="53" y="66"/>
                  </a:lnTo>
                  <a:lnTo>
                    <a:pt x="41" y="66"/>
                  </a:lnTo>
                  <a:lnTo>
                    <a:pt x="36" y="66"/>
                  </a:lnTo>
                  <a:lnTo>
                    <a:pt x="24" y="66"/>
                  </a:lnTo>
                  <a:lnTo>
                    <a:pt x="18" y="60"/>
                  </a:lnTo>
                  <a:lnTo>
                    <a:pt x="12" y="60"/>
                  </a:lnTo>
                  <a:lnTo>
                    <a:pt x="6" y="60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8" y="66"/>
                  </a:lnTo>
                  <a:lnTo>
                    <a:pt x="30" y="66"/>
                  </a:lnTo>
                  <a:lnTo>
                    <a:pt x="41" y="66"/>
                  </a:lnTo>
                  <a:lnTo>
                    <a:pt x="47" y="66"/>
                  </a:lnTo>
                  <a:lnTo>
                    <a:pt x="59" y="72"/>
                  </a:lnTo>
                  <a:lnTo>
                    <a:pt x="65" y="72"/>
                  </a:lnTo>
                  <a:lnTo>
                    <a:pt x="71" y="72"/>
                  </a:lnTo>
                  <a:lnTo>
                    <a:pt x="77" y="72"/>
                  </a:lnTo>
                  <a:lnTo>
                    <a:pt x="77" y="78"/>
                  </a:lnTo>
                  <a:lnTo>
                    <a:pt x="83" y="78"/>
                  </a:lnTo>
                  <a:lnTo>
                    <a:pt x="89" y="84"/>
                  </a:lnTo>
                  <a:lnTo>
                    <a:pt x="95" y="90"/>
                  </a:lnTo>
                  <a:lnTo>
                    <a:pt x="89" y="90"/>
                  </a:lnTo>
                  <a:lnTo>
                    <a:pt x="83" y="96"/>
                  </a:lnTo>
                  <a:lnTo>
                    <a:pt x="77" y="96"/>
                  </a:lnTo>
                  <a:lnTo>
                    <a:pt x="71" y="102"/>
                  </a:lnTo>
                  <a:lnTo>
                    <a:pt x="65" y="102"/>
                  </a:lnTo>
                  <a:lnTo>
                    <a:pt x="59" y="108"/>
                  </a:lnTo>
                  <a:lnTo>
                    <a:pt x="53" y="108"/>
                  </a:lnTo>
                  <a:lnTo>
                    <a:pt x="47" y="108"/>
                  </a:lnTo>
                  <a:lnTo>
                    <a:pt x="53" y="108"/>
                  </a:lnTo>
                  <a:lnTo>
                    <a:pt x="59" y="108"/>
                  </a:lnTo>
                  <a:lnTo>
                    <a:pt x="65" y="108"/>
                  </a:lnTo>
                  <a:lnTo>
                    <a:pt x="77" y="108"/>
                  </a:lnTo>
                  <a:lnTo>
                    <a:pt x="83" y="102"/>
                  </a:lnTo>
                  <a:lnTo>
                    <a:pt x="89" y="102"/>
                  </a:lnTo>
                  <a:lnTo>
                    <a:pt x="95" y="102"/>
                  </a:lnTo>
                  <a:lnTo>
                    <a:pt x="95" y="96"/>
                  </a:lnTo>
                  <a:lnTo>
                    <a:pt x="101" y="96"/>
                  </a:lnTo>
                  <a:lnTo>
                    <a:pt x="107" y="96"/>
                  </a:lnTo>
                  <a:lnTo>
                    <a:pt x="113" y="96"/>
                  </a:lnTo>
                  <a:lnTo>
                    <a:pt x="113" y="102"/>
                  </a:lnTo>
                  <a:lnTo>
                    <a:pt x="119" y="102"/>
                  </a:lnTo>
                  <a:lnTo>
                    <a:pt x="125" y="102"/>
                  </a:lnTo>
                  <a:lnTo>
                    <a:pt x="125" y="108"/>
                  </a:lnTo>
                  <a:lnTo>
                    <a:pt x="131" y="108"/>
                  </a:lnTo>
                  <a:lnTo>
                    <a:pt x="137" y="108"/>
                  </a:lnTo>
                  <a:lnTo>
                    <a:pt x="137" y="114"/>
                  </a:lnTo>
                  <a:lnTo>
                    <a:pt x="143" y="114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</p:grpSp>
      <p:grpSp>
        <p:nvGrpSpPr>
          <p:cNvPr id="257" name="Group 258"/>
          <p:cNvGrpSpPr>
            <a:grpSpLocks/>
          </p:cNvGrpSpPr>
          <p:nvPr/>
        </p:nvGrpSpPr>
        <p:grpSpPr bwMode="auto">
          <a:xfrm rot="-4516406">
            <a:off x="7015163" y="23812"/>
            <a:ext cx="2000250" cy="2257425"/>
            <a:chOff x="4176" y="878"/>
            <a:chExt cx="1254" cy="1422"/>
          </a:xfrm>
        </p:grpSpPr>
        <p:sp>
          <p:nvSpPr>
            <p:cNvPr id="258" name="Freeform 259"/>
            <p:cNvSpPr>
              <a:spLocks/>
            </p:cNvSpPr>
            <p:nvPr/>
          </p:nvSpPr>
          <p:spPr bwMode="auto">
            <a:xfrm>
              <a:off x="5149" y="1189"/>
              <a:ext cx="54" cy="149"/>
            </a:xfrm>
            <a:custGeom>
              <a:avLst/>
              <a:gdLst>
                <a:gd name="T0" fmla="*/ 42 w 54"/>
                <a:gd name="T1" fmla="*/ 149 h 149"/>
                <a:gd name="T2" fmla="*/ 42 w 54"/>
                <a:gd name="T3" fmla="*/ 149 h 149"/>
                <a:gd name="T4" fmla="*/ 42 w 54"/>
                <a:gd name="T5" fmla="*/ 143 h 149"/>
                <a:gd name="T6" fmla="*/ 42 w 54"/>
                <a:gd name="T7" fmla="*/ 143 h 149"/>
                <a:gd name="T8" fmla="*/ 42 w 54"/>
                <a:gd name="T9" fmla="*/ 143 h 149"/>
                <a:gd name="T10" fmla="*/ 48 w 54"/>
                <a:gd name="T11" fmla="*/ 119 h 149"/>
                <a:gd name="T12" fmla="*/ 48 w 54"/>
                <a:gd name="T13" fmla="*/ 96 h 149"/>
                <a:gd name="T14" fmla="*/ 48 w 54"/>
                <a:gd name="T15" fmla="*/ 78 h 149"/>
                <a:gd name="T16" fmla="*/ 36 w 54"/>
                <a:gd name="T17" fmla="*/ 60 h 149"/>
                <a:gd name="T18" fmla="*/ 30 w 54"/>
                <a:gd name="T19" fmla="*/ 42 h 149"/>
                <a:gd name="T20" fmla="*/ 18 w 54"/>
                <a:gd name="T21" fmla="*/ 24 h 149"/>
                <a:gd name="T22" fmla="*/ 6 w 54"/>
                <a:gd name="T23" fmla="*/ 12 h 149"/>
                <a:gd name="T24" fmla="*/ 0 w 54"/>
                <a:gd name="T25" fmla="*/ 0 h 149"/>
                <a:gd name="T26" fmla="*/ 12 w 54"/>
                <a:gd name="T27" fmla="*/ 6 h 149"/>
                <a:gd name="T28" fmla="*/ 24 w 54"/>
                <a:gd name="T29" fmla="*/ 18 h 149"/>
                <a:gd name="T30" fmla="*/ 36 w 54"/>
                <a:gd name="T31" fmla="*/ 36 h 149"/>
                <a:gd name="T32" fmla="*/ 48 w 54"/>
                <a:gd name="T33" fmla="*/ 60 h 149"/>
                <a:gd name="T34" fmla="*/ 54 w 54"/>
                <a:gd name="T35" fmla="*/ 84 h 149"/>
                <a:gd name="T36" fmla="*/ 54 w 54"/>
                <a:gd name="T37" fmla="*/ 107 h 149"/>
                <a:gd name="T38" fmla="*/ 54 w 54"/>
                <a:gd name="T39" fmla="*/ 131 h 149"/>
                <a:gd name="T40" fmla="*/ 42 w 54"/>
                <a:gd name="T41" fmla="*/ 149 h 14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49"/>
                <a:gd name="T65" fmla="*/ 54 w 54"/>
                <a:gd name="T66" fmla="*/ 149 h 14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49">
                  <a:moveTo>
                    <a:pt x="42" y="149"/>
                  </a:moveTo>
                  <a:lnTo>
                    <a:pt x="42" y="149"/>
                  </a:lnTo>
                  <a:lnTo>
                    <a:pt x="42" y="143"/>
                  </a:lnTo>
                  <a:lnTo>
                    <a:pt x="48" y="119"/>
                  </a:lnTo>
                  <a:lnTo>
                    <a:pt x="48" y="96"/>
                  </a:lnTo>
                  <a:lnTo>
                    <a:pt x="48" y="78"/>
                  </a:lnTo>
                  <a:lnTo>
                    <a:pt x="36" y="60"/>
                  </a:lnTo>
                  <a:lnTo>
                    <a:pt x="30" y="42"/>
                  </a:lnTo>
                  <a:lnTo>
                    <a:pt x="18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12" y="6"/>
                  </a:lnTo>
                  <a:lnTo>
                    <a:pt x="24" y="18"/>
                  </a:lnTo>
                  <a:lnTo>
                    <a:pt x="36" y="36"/>
                  </a:lnTo>
                  <a:lnTo>
                    <a:pt x="48" y="60"/>
                  </a:lnTo>
                  <a:lnTo>
                    <a:pt x="54" y="84"/>
                  </a:lnTo>
                  <a:lnTo>
                    <a:pt x="54" y="107"/>
                  </a:lnTo>
                  <a:lnTo>
                    <a:pt x="54" y="131"/>
                  </a:lnTo>
                  <a:lnTo>
                    <a:pt x="42" y="14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59" name="Freeform 260"/>
            <p:cNvSpPr>
              <a:spLocks/>
            </p:cNvSpPr>
            <p:nvPr/>
          </p:nvSpPr>
          <p:spPr bwMode="auto">
            <a:xfrm>
              <a:off x="5125" y="1207"/>
              <a:ext cx="54" cy="12"/>
            </a:xfrm>
            <a:custGeom>
              <a:avLst/>
              <a:gdLst>
                <a:gd name="T0" fmla="*/ 0 w 54"/>
                <a:gd name="T1" fmla="*/ 6 h 12"/>
                <a:gd name="T2" fmla="*/ 6 w 54"/>
                <a:gd name="T3" fmla="*/ 0 h 12"/>
                <a:gd name="T4" fmla="*/ 12 w 54"/>
                <a:gd name="T5" fmla="*/ 0 h 12"/>
                <a:gd name="T6" fmla="*/ 18 w 54"/>
                <a:gd name="T7" fmla="*/ 0 h 12"/>
                <a:gd name="T8" fmla="*/ 24 w 54"/>
                <a:gd name="T9" fmla="*/ 0 h 12"/>
                <a:gd name="T10" fmla="*/ 30 w 54"/>
                <a:gd name="T11" fmla="*/ 6 h 12"/>
                <a:gd name="T12" fmla="*/ 42 w 54"/>
                <a:gd name="T13" fmla="*/ 6 h 12"/>
                <a:gd name="T14" fmla="*/ 48 w 54"/>
                <a:gd name="T15" fmla="*/ 12 h 12"/>
                <a:gd name="T16" fmla="*/ 54 w 54"/>
                <a:gd name="T17" fmla="*/ 12 h 12"/>
                <a:gd name="T18" fmla="*/ 48 w 54"/>
                <a:gd name="T19" fmla="*/ 12 h 12"/>
                <a:gd name="T20" fmla="*/ 42 w 54"/>
                <a:gd name="T21" fmla="*/ 12 h 12"/>
                <a:gd name="T22" fmla="*/ 30 w 54"/>
                <a:gd name="T23" fmla="*/ 12 h 12"/>
                <a:gd name="T24" fmla="*/ 24 w 54"/>
                <a:gd name="T25" fmla="*/ 6 h 12"/>
                <a:gd name="T26" fmla="*/ 18 w 54"/>
                <a:gd name="T27" fmla="*/ 6 h 12"/>
                <a:gd name="T28" fmla="*/ 12 w 54"/>
                <a:gd name="T29" fmla="*/ 6 h 12"/>
                <a:gd name="T30" fmla="*/ 6 w 54"/>
                <a:gd name="T31" fmla="*/ 6 h 12"/>
                <a:gd name="T32" fmla="*/ 0 w 54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12"/>
                <a:gd name="T53" fmla="*/ 54 w 5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12">
                  <a:moveTo>
                    <a:pt x="0" y="6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42" y="6"/>
                  </a:lnTo>
                  <a:lnTo>
                    <a:pt x="48" y="12"/>
                  </a:lnTo>
                  <a:lnTo>
                    <a:pt x="54" y="12"/>
                  </a:lnTo>
                  <a:lnTo>
                    <a:pt x="48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60" name="Freeform 261"/>
            <p:cNvSpPr>
              <a:spLocks/>
            </p:cNvSpPr>
            <p:nvPr/>
          </p:nvSpPr>
          <p:spPr bwMode="auto">
            <a:xfrm>
              <a:off x="5125" y="1219"/>
              <a:ext cx="60" cy="12"/>
            </a:xfrm>
            <a:custGeom>
              <a:avLst/>
              <a:gdLst>
                <a:gd name="T0" fmla="*/ 0 w 60"/>
                <a:gd name="T1" fmla="*/ 0 h 12"/>
                <a:gd name="T2" fmla="*/ 6 w 60"/>
                <a:gd name="T3" fmla="*/ 0 h 12"/>
                <a:gd name="T4" fmla="*/ 6 w 60"/>
                <a:gd name="T5" fmla="*/ 0 h 12"/>
                <a:gd name="T6" fmla="*/ 18 w 60"/>
                <a:gd name="T7" fmla="*/ 0 h 12"/>
                <a:gd name="T8" fmla="*/ 24 w 60"/>
                <a:gd name="T9" fmla="*/ 0 h 12"/>
                <a:gd name="T10" fmla="*/ 36 w 60"/>
                <a:gd name="T11" fmla="*/ 6 h 12"/>
                <a:gd name="T12" fmla="*/ 48 w 60"/>
                <a:gd name="T13" fmla="*/ 6 h 12"/>
                <a:gd name="T14" fmla="*/ 54 w 60"/>
                <a:gd name="T15" fmla="*/ 12 h 12"/>
                <a:gd name="T16" fmla="*/ 60 w 60"/>
                <a:gd name="T17" fmla="*/ 12 h 12"/>
                <a:gd name="T18" fmla="*/ 54 w 60"/>
                <a:gd name="T19" fmla="*/ 12 h 12"/>
                <a:gd name="T20" fmla="*/ 48 w 60"/>
                <a:gd name="T21" fmla="*/ 12 h 12"/>
                <a:gd name="T22" fmla="*/ 36 w 60"/>
                <a:gd name="T23" fmla="*/ 12 h 12"/>
                <a:gd name="T24" fmla="*/ 30 w 60"/>
                <a:gd name="T25" fmla="*/ 6 h 12"/>
                <a:gd name="T26" fmla="*/ 18 w 60"/>
                <a:gd name="T27" fmla="*/ 6 h 12"/>
                <a:gd name="T28" fmla="*/ 12 w 60"/>
                <a:gd name="T29" fmla="*/ 6 h 12"/>
                <a:gd name="T30" fmla="*/ 6 w 60"/>
                <a:gd name="T31" fmla="*/ 0 h 12"/>
                <a:gd name="T32" fmla="*/ 0 w 60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0"/>
                <a:gd name="T52" fmla="*/ 0 h 12"/>
                <a:gd name="T53" fmla="*/ 60 w 6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0" h="12">
                  <a:moveTo>
                    <a:pt x="0" y="0"/>
                  </a:move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6" y="6"/>
                  </a:lnTo>
                  <a:lnTo>
                    <a:pt x="48" y="6"/>
                  </a:lnTo>
                  <a:lnTo>
                    <a:pt x="54" y="12"/>
                  </a:lnTo>
                  <a:lnTo>
                    <a:pt x="60" y="12"/>
                  </a:lnTo>
                  <a:lnTo>
                    <a:pt x="54" y="12"/>
                  </a:lnTo>
                  <a:lnTo>
                    <a:pt x="48" y="12"/>
                  </a:lnTo>
                  <a:lnTo>
                    <a:pt x="36" y="12"/>
                  </a:lnTo>
                  <a:lnTo>
                    <a:pt x="30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61" name="Freeform 262"/>
            <p:cNvSpPr>
              <a:spLocks/>
            </p:cNvSpPr>
            <p:nvPr/>
          </p:nvSpPr>
          <p:spPr bwMode="auto">
            <a:xfrm>
              <a:off x="5131" y="1243"/>
              <a:ext cx="66" cy="12"/>
            </a:xfrm>
            <a:custGeom>
              <a:avLst/>
              <a:gdLst>
                <a:gd name="T0" fmla="*/ 0 w 66"/>
                <a:gd name="T1" fmla="*/ 0 h 12"/>
                <a:gd name="T2" fmla="*/ 6 w 66"/>
                <a:gd name="T3" fmla="*/ 0 h 12"/>
                <a:gd name="T4" fmla="*/ 12 w 66"/>
                <a:gd name="T5" fmla="*/ 0 h 12"/>
                <a:gd name="T6" fmla="*/ 18 w 66"/>
                <a:gd name="T7" fmla="*/ 0 h 12"/>
                <a:gd name="T8" fmla="*/ 30 w 66"/>
                <a:gd name="T9" fmla="*/ 0 h 12"/>
                <a:gd name="T10" fmla="*/ 42 w 66"/>
                <a:gd name="T11" fmla="*/ 6 h 12"/>
                <a:gd name="T12" fmla="*/ 54 w 66"/>
                <a:gd name="T13" fmla="*/ 6 h 12"/>
                <a:gd name="T14" fmla="*/ 60 w 66"/>
                <a:gd name="T15" fmla="*/ 6 h 12"/>
                <a:gd name="T16" fmla="*/ 66 w 66"/>
                <a:gd name="T17" fmla="*/ 12 h 12"/>
                <a:gd name="T18" fmla="*/ 60 w 66"/>
                <a:gd name="T19" fmla="*/ 12 h 12"/>
                <a:gd name="T20" fmla="*/ 54 w 66"/>
                <a:gd name="T21" fmla="*/ 12 h 12"/>
                <a:gd name="T22" fmla="*/ 42 w 66"/>
                <a:gd name="T23" fmla="*/ 12 h 12"/>
                <a:gd name="T24" fmla="*/ 30 w 66"/>
                <a:gd name="T25" fmla="*/ 12 h 12"/>
                <a:gd name="T26" fmla="*/ 18 w 66"/>
                <a:gd name="T27" fmla="*/ 6 h 12"/>
                <a:gd name="T28" fmla="*/ 12 w 66"/>
                <a:gd name="T29" fmla="*/ 6 h 12"/>
                <a:gd name="T30" fmla="*/ 6 w 66"/>
                <a:gd name="T31" fmla="*/ 6 h 12"/>
                <a:gd name="T32" fmla="*/ 0 w 66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12"/>
                <a:gd name="T53" fmla="*/ 66 w 6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12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2" y="6"/>
                  </a:lnTo>
                  <a:lnTo>
                    <a:pt x="54" y="6"/>
                  </a:lnTo>
                  <a:lnTo>
                    <a:pt x="60" y="6"/>
                  </a:lnTo>
                  <a:lnTo>
                    <a:pt x="66" y="12"/>
                  </a:lnTo>
                  <a:lnTo>
                    <a:pt x="60" y="12"/>
                  </a:lnTo>
                  <a:lnTo>
                    <a:pt x="54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62" name="Freeform 263"/>
            <p:cNvSpPr>
              <a:spLocks/>
            </p:cNvSpPr>
            <p:nvPr/>
          </p:nvSpPr>
          <p:spPr bwMode="auto">
            <a:xfrm>
              <a:off x="5143" y="1261"/>
              <a:ext cx="54" cy="6"/>
            </a:xfrm>
            <a:custGeom>
              <a:avLst/>
              <a:gdLst>
                <a:gd name="T0" fmla="*/ 0 w 54"/>
                <a:gd name="T1" fmla="*/ 0 h 6"/>
                <a:gd name="T2" fmla="*/ 0 w 54"/>
                <a:gd name="T3" fmla="*/ 0 h 6"/>
                <a:gd name="T4" fmla="*/ 6 w 54"/>
                <a:gd name="T5" fmla="*/ 0 h 6"/>
                <a:gd name="T6" fmla="*/ 18 w 54"/>
                <a:gd name="T7" fmla="*/ 0 h 6"/>
                <a:gd name="T8" fmla="*/ 24 w 54"/>
                <a:gd name="T9" fmla="*/ 0 h 6"/>
                <a:gd name="T10" fmla="*/ 36 w 54"/>
                <a:gd name="T11" fmla="*/ 0 h 6"/>
                <a:gd name="T12" fmla="*/ 42 w 54"/>
                <a:gd name="T13" fmla="*/ 0 h 6"/>
                <a:gd name="T14" fmla="*/ 54 w 54"/>
                <a:gd name="T15" fmla="*/ 6 h 6"/>
                <a:gd name="T16" fmla="*/ 54 w 54"/>
                <a:gd name="T17" fmla="*/ 6 h 6"/>
                <a:gd name="T18" fmla="*/ 54 w 54"/>
                <a:gd name="T19" fmla="*/ 6 h 6"/>
                <a:gd name="T20" fmla="*/ 42 w 54"/>
                <a:gd name="T21" fmla="*/ 6 h 6"/>
                <a:gd name="T22" fmla="*/ 36 w 54"/>
                <a:gd name="T23" fmla="*/ 6 h 6"/>
                <a:gd name="T24" fmla="*/ 24 w 54"/>
                <a:gd name="T25" fmla="*/ 6 h 6"/>
                <a:gd name="T26" fmla="*/ 18 w 54"/>
                <a:gd name="T27" fmla="*/ 6 h 6"/>
                <a:gd name="T28" fmla="*/ 6 w 54"/>
                <a:gd name="T29" fmla="*/ 6 h 6"/>
                <a:gd name="T30" fmla="*/ 0 w 54"/>
                <a:gd name="T31" fmla="*/ 0 h 6"/>
                <a:gd name="T32" fmla="*/ 0 w 54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6"/>
                <a:gd name="T53" fmla="*/ 54 w 5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54" y="6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63" name="Freeform 264"/>
            <p:cNvSpPr>
              <a:spLocks/>
            </p:cNvSpPr>
            <p:nvPr/>
          </p:nvSpPr>
          <p:spPr bwMode="auto">
            <a:xfrm>
              <a:off x="5155" y="1285"/>
              <a:ext cx="48" cy="5"/>
            </a:xfrm>
            <a:custGeom>
              <a:avLst/>
              <a:gdLst>
                <a:gd name="T0" fmla="*/ 0 w 48"/>
                <a:gd name="T1" fmla="*/ 5 h 5"/>
                <a:gd name="T2" fmla="*/ 0 w 48"/>
                <a:gd name="T3" fmla="*/ 5 h 5"/>
                <a:gd name="T4" fmla="*/ 6 w 48"/>
                <a:gd name="T5" fmla="*/ 0 h 5"/>
                <a:gd name="T6" fmla="*/ 12 w 48"/>
                <a:gd name="T7" fmla="*/ 0 h 5"/>
                <a:gd name="T8" fmla="*/ 18 w 48"/>
                <a:gd name="T9" fmla="*/ 0 h 5"/>
                <a:gd name="T10" fmla="*/ 30 w 48"/>
                <a:gd name="T11" fmla="*/ 0 h 5"/>
                <a:gd name="T12" fmla="*/ 36 w 48"/>
                <a:gd name="T13" fmla="*/ 0 h 5"/>
                <a:gd name="T14" fmla="*/ 42 w 48"/>
                <a:gd name="T15" fmla="*/ 5 h 5"/>
                <a:gd name="T16" fmla="*/ 48 w 48"/>
                <a:gd name="T17" fmla="*/ 5 h 5"/>
                <a:gd name="T18" fmla="*/ 42 w 48"/>
                <a:gd name="T19" fmla="*/ 5 h 5"/>
                <a:gd name="T20" fmla="*/ 36 w 48"/>
                <a:gd name="T21" fmla="*/ 5 h 5"/>
                <a:gd name="T22" fmla="*/ 30 w 48"/>
                <a:gd name="T23" fmla="*/ 5 h 5"/>
                <a:gd name="T24" fmla="*/ 18 w 48"/>
                <a:gd name="T25" fmla="*/ 5 h 5"/>
                <a:gd name="T26" fmla="*/ 12 w 48"/>
                <a:gd name="T27" fmla="*/ 5 h 5"/>
                <a:gd name="T28" fmla="*/ 6 w 48"/>
                <a:gd name="T29" fmla="*/ 5 h 5"/>
                <a:gd name="T30" fmla="*/ 0 w 48"/>
                <a:gd name="T31" fmla="*/ 5 h 5"/>
                <a:gd name="T32" fmla="*/ 0 w 48"/>
                <a:gd name="T33" fmla="*/ 5 h 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5"/>
                <a:gd name="T53" fmla="*/ 48 w 48"/>
                <a:gd name="T54" fmla="*/ 5 h 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5">
                  <a:moveTo>
                    <a:pt x="0" y="5"/>
                  </a:moveTo>
                  <a:lnTo>
                    <a:pt x="0" y="5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5"/>
                  </a:lnTo>
                  <a:lnTo>
                    <a:pt x="48" y="5"/>
                  </a:lnTo>
                  <a:lnTo>
                    <a:pt x="42" y="5"/>
                  </a:lnTo>
                  <a:lnTo>
                    <a:pt x="36" y="5"/>
                  </a:lnTo>
                  <a:lnTo>
                    <a:pt x="30" y="5"/>
                  </a:lnTo>
                  <a:lnTo>
                    <a:pt x="18" y="5"/>
                  </a:lnTo>
                  <a:lnTo>
                    <a:pt x="12" y="5"/>
                  </a:lnTo>
                  <a:lnTo>
                    <a:pt x="6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64" name="Freeform 265"/>
            <p:cNvSpPr>
              <a:spLocks/>
            </p:cNvSpPr>
            <p:nvPr/>
          </p:nvSpPr>
          <p:spPr bwMode="auto">
            <a:xfrm>
              <a:off x="5173" y="1326"/>
              <a:ext cx="24" cy="6"/>
            </a:xfrm>
            <a:custGeom>
              <a:avLst/>
              <a:gdLst>
                <a:gd name="T0" fmla="*/ 0 w 24"/>
                <a:gd name="T1" fmla="*/ 6 h 6"/>
                <a:gd name="T2" fmla="*/ 0 w 24"/>
                <a:gd name="T3" fmla="*/ 6 h 6"/>
                <a:gd name="T4" fmla="*/ 6 w 24"/>
                <a:gd name="T5" fmla="*/ 0 h 6"/>
                <a:gd name="T6" fmla="*/ 6 w 24"/>
                <a:gd name="T7" fmla="*/ 0 h 6"/>
                <a:gd name="T8" fmla="*/ 12 w 24"/>
                <a:gd name="T9" fmla="*/ 0 h 6"/>
                <a:gd name="T10" fmla="*/ 12 w 24"/>
                <a:gd name="T11" fmla="*/ 0 h 6"/>
                <a:gd name="T12" fmla="*/ 18 w 24"/>
                <a:gd name="T13" fmla="*/ 0 h 6"/>
                <a:gd name="T14" fmla="*/ 24 w 24"/>
                <a:gd name="T15" fmla="*/ 0 h 6"/>
                <a:gd name="T16" fmla="*/ 24 w 24"/>
                <a:gd name="T17" fmla="*/ 0 h 6"/>
                <a:gd name="T18" fmla="*/ 18 w 24"/>
                <a:gd name="T19" fmla="*/ 0 h 6"/>
                <a:gd name="T20" fmla="*/ 18 w 24"/>
                <a:gd name="T21" fmla="*/ 0 h 6"/>
                <a:gd name="T22" fmla="*/ 12 w 24"/>
                <a:gd name="T23" fmla="*/ 0 h 6"/>
                <a:gd name="T24" fmla="*/ 6 w 24"/>
                <a:gd name="T25" fmla="*/ 6 h 6"/>
                <a:gd name="T26" fmla="*/ 6 w 24"/>
                <a:gd name="T27" fmla="*/ 6 h 6"/>
                <a:gd name="T28" fmla="*/ 0 w 24"/>
                <a:gd name="T29" fmla="*/ 6 h 6"/>
                <a:gd name="T30" fmla="*/ 0 w 24"/>
                <a:gd name="T31" fmla="*/ 6 h 6"/>
                <a:gd name="T32" fmla="*/ 0 w 24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0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65" name="Freeform 266"/>
            <p:cNvSpPr>
              <a:spLocks/>
            </p:cNvSpPr>
            <p:nvPr/>
          </p:nvSpPr>
          <p:spPr bwMode="auto">
            <a:xfrm>
              <a:off x="5125" y="1195"/>
              <a:ext cx="42" cy="12"/>
            </a:xfrm>
            <a:custGeom>
              <a:avLst/>
              <a:gdLst>
                <a:gd name="T0" fmla="*/ 0 w 42"/>
                <a:gd name="T1" fmla="*/ 0 h 12"/>
                <a:gd name="T2" fmla="*/ 0 w 42"/>
                <a:gd name="T3" fmla="*/ 0 h 12"/>
                <a:gd name="T4" fmla="*/ 6 w 42"/>
                <a:gd name="T5" fmla="*/ 0 h 12"/>
                <a:gd name="T6" fmla="*/ 12 w 42"/>
                <a:gd name="T7" fmla="*/ 0 h 12"/>
                <a:gd name="T8" fmla="*/ 18 w 42"/>
                <a:gd name="T9" fmla="*/ 0 h 12"/>
                <a:gd name="T10" fmla="*/ 24 w 42"/>
                <a:gd name="T11" fmla="*/ 0 h 12"/>
                <a:gd name="T12" fmla="*/ 30 w 42"/>
                <a:gd name="T13" fmla="*/ 6 h 12"/>
                <a:gd name="T14" fmla="*/ 36 w 42"/>
                <a:gd name="T15" fmla="*/ 6 h 12"/>
                <a:gd name="T16" fmla="*/ 42 w 42"/>
                <a:gd name="T17" fmla="*/ 12 h 12"/>
                <a:gd name="T18" fmla="*/ 36 w 42"/>
                <a:gd name="T19" fmla="*/ 12 h 12"/>
                <a:gd name="T20" fmla="*/ 30 w 42"/>
                <a:gd name="T21" fmla="*/ 6 h 12"/>
                <a:gd name="T22" fmla="*/ 24 w 42"/>
                <a:gd name="T23" fmla="*/ 6 h 12"/>
                <a:gd name="T24" fmla="*/ 18 w 42"/>
                <a:gd name="T25" fmla="*/ 6 h 12"/>
                <a:gd name="T26" fmla="*/ 12 w 42"/>
                <a:gd name="T27" fmla="*/ 6 h 12"/>
                <a:gd name="T28" fmla="*/ 6 w 42"/>
                <a:gd name="T29" fmla="*/ 6 h 12"/>
                <a:gd name="T30" fmla="*/ 0 w 42"/>
                <a:gd name="T31" fmla="*/ 0 h 12"/>
                <a:gd name="T32" fmla="*/ 0 w 4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12"/>
                <a:gd name="T53" fmla="*/ 42 w 4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12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66" name="Freeform 267"/>
            <p:cNvSpPr>
              <a:spLocks/>
            </p:cNvSpPr>
            <p:nvPr/>
          </p:nvSpPr>
          <p:spPr bwMode="auto">
            <a:xfrm>
              <a:off x="5131" y="1231"/>
              <a:ext cx="60" cy="12"/>
            </a:xfrm>
            <a:custGeom>
              <a:avLst/>
              <a:gdLst>
                <a:gd name="T0" fmla="*/ 0 w 60"/>
                <a:gd name="T1" fmla="*/ 0 h 12"/>
                <a:gd name="T2" fmla="*/ 0 w 60"/>
                <a:gd name="T3" fmla="*/ 0 h 12"/>
                <a:gd name="T4" fmla="*/ 6 w 60"/>
                <a:gd name="T5" fmla="*/ 0 h 12"/>
                <a:gd name="T6" fmla="*/ 18 w 60"/>
                <a:gd name="T7" fmla="*/ 0 h 12"/>
                <a:gd name="T8" fmla="*/ 24 w 60"/>
                <a:gd name="T9" fmla="*/ 0 h 12"/>
                <a:gd name="T10" fmla="*/ 36 w 60"/>
                <a:gd name="T11" fmla="*/ 6 h 12"/>
                <a:gd name="T12" fmla="*/ 48 w 60"/>
                <a:gd name="T13" fmla="*/ 6 h 12"/>
                <a:gd name="T14" fmla="*/ 54 w 60"/>
                <a:gd name="T15" fmla="*/ 6 h 12"/>
                <a:gd name="T16" fmla="*/ 60 w 60"/>
                <a:gd name="T17" fmla="*/ 12 h 12"/>
                <a:gd name="T18" fmla="*/ 54 w 60"/>
                <a:gd name="T19" fmla="*/ 12 h 12"/>
                <a:gd name="T20" fmla="*/ 48 w 60"/>
                <a:gd name="T21" fmla="*/ 12 h 12"/>
                <a:gd name="T22" fmla="*/ 36 w 60"/>
                <a:gd name="T23" fmla="*/ 12 h 12"/>
                <a:gd name="T24" fmla="*/ 24 w 60"/>
                <a:gd name="T25" fmla="*/ 12 h 12"/>
                <a:gd name="T26" fmla="*/ 18 w 60"/>
                <a:gd name="T27" fmla="*/ 6 h 12"/>
                <a:gd name="T28" fmla="*/ 6 w 60"/>
                <a:gd name="T29" fmla="*/ 6 h 12"/>
                <a:gd name="T30" fmla="*/ 0 w 60"/>
                <a:gd name="T31" fmla="*/ 6 h 12"/>
                <a:gd name="T32" fmla="*/ 0 w 60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0"/>
                <a:gd name="T52" fmla="*/ 0 h 12"/>
                <a:gd name="T53" fmla="*/ 60 w 6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0" h="12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6" y="6"/>
                  </a:lnTo>
                  <a:lnTo>
                    <a:pt x="48" y="6"/>
                  </a:lnTo>
                  <a:lnTo>
                    <a:pt x="54" y="6"/>
                  </a:lnTo>
                  <a:lnTo>
                    <a:pt x="60" y="12"/>
                  </a:lnTo>
                  <a:lnTo>
                    <a:pt x="54" y="12"/>
                  </a:lnTo>
                  <a:lnTo>
                    <a:pt x="48" y="12"/>
                  </a:lnTo>
                  <a:lnTo>
                    <a:pt x="36" y="12"/>
                  </a:lnTo>
                  <a:lnTo>
                    <a:pt x="24" y="12"/>
                  </a:lnTo>
                  <a:lnTo>
                    <a:pt x="18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67" name="Freeform 268"/>
            <p:cNvSpPr>
              <a:spLocks/>
            </p:cNvSpPr>
            <p:nvPr/>
          </p:nvSpPr>
          <p:spPr bwMode="auto">
            <a:xfrm>
              <a:off x="5149" y="1273"/>
              <a:ext cx="54" cy="12"/>
            </a:xfrm>
            <a:custGeom>
              <a:avLst/>
              <a:gdLst>
                <a:gd name="T0" fmla="*/ 0 w 54"/>
                <a:gd name="T1" fmla="*/ 6 h 12"/>
                <a:gd name="T2" fmla="*/ 0 w 54"/>
                <a:gd name="T3" fmla="*/ 6 h 12"/>
                <a:gd name="T4" fmla="*/ 6 w 54"/>
                <a:gd name="T5" fmla="*/ 6 h 12"/>
                <a:gd name="T6" fmla="*/ 12 w 54"/>
                <a:gd name="T7" fmla="*/ 0 h 12"/>
                <a:gd name="T8" fmla="*/ 24 w 54"/>
                <a:gd name="T9" fmla="*/ 0 h 12"/>
                <a:gd name="T10" fmla="*/ 30 w 54"/>
                <a:gd name="T11" fmla="*/ 0 h 12"/>
                <a:gd name="T12" fmla="*/ 36 w 54"/>
                <a:gd name="T13" fmla="*/ 6 h 12"/>
                <a:gd name="T14" fmla="*/ 48 w 54"/>
                <a:gd name="T15" fmla="*/ 6 h 12"/>
                <a:gd name="T16" fmla="*/ 54 w 54"/>
                <a:gd name="T17" fmla="*/ 12 h 12"/>
                <a:gd name="T18" fmla="*/ 48 w 54"/>
                <a:gd name="T19" fmla="*/ 6 h 12"/>
                <a:gd name="T20" fmla="*/ 42 w 54"/>
                <a:gd name="T21" fmla="*/ 6 h 12"/>
                <a:gd name="T22" fmla="*/ 30 w 54"/>
                <a:gd name="T23" fmla="*/ 12 h 12"/>
                <a:gd name="T24" fmla="*/ 24 w 54"/>
                <a:gd name="T25" fmla="*/ 12 h 12"/>
                <a:gd name="T26" fmla="*/ 12 w 54"/>
                <a:gd name="T27" fmla="*/ 12 h 12"/>
                <a:gd name="T28" fmla="*/ 6 w 54"/>
                <a:gd name="T29" fmla="*/ 12 h 12"/>
                <a:gd name="T30" fmla="*/ 0 w 54"/>
                <a:gd name="T31" fmla="*/ 6 h 12"/>
                <a:gd name="T32" fmla="*/ 0 w 54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12"/>
                <a:gd name="T53" fmla="*/ 54 w 5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12">
                  <a:moveTo>
                    <a:pt x="0" y="6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48" y="6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68" name="Freeform 269"/>
            <p:cNvSpPr>
              <a:spLocks/>
            </p:cNvSpPr>
            <p:nvPr/>
          </p:nvSpPr>
          <p:spPr bwMode="auto">
            <a:xfrm>
              <a:off x="5155" y="1296"/>
              <a:ext cx="48" cy="6"/>
            </a:xfrm>
            <a:custGeom>
              <a:avLst/>
              <a:gdLst>
                <a:gd name="T0" fmla="*/ 0 w 48"/>
                <a:gd name="T1" fmla="*/ 6 h 6"/>
                <a:gd name="T2" fmla="*/ 6 w 48"/>
                <a:gd name="T3" fmla="*/ 0 h 6"/>
                <a:gd name="T4" fmla="*/ 6 w 48"/>
                <a:gd name="T5" fmla="*/ 0 h 6"/>
                <a:gd name="T6" fmla="*/ 18 w 48"/>
                <a:gd name="T7" fmla="*/ 0 h 6"/>
                <a:gd name="T8" fmla="*/ 24 w 48"/>
                <a:gd name="T9" fmla="*/ 0 h 6"/>
                <a:gd name="T10" fmla="*/ 30 w 48"/>
                <a:gd name="T11" fmla="*/ 0 h 6"/>
                <a:gd name="T12" fmla="*/ 36 w 48"/>
                <a:gd name="T13" fmla="*/ 6 h 6"/>
                <a:gd name="T14" fmla="*/ 42 w 48"/>
                <a:gd name="T15" fmla="*/ 6 h 6"/>
                <a:gd name="T16" fmla="*/ 48 w 48"/>
                <a:gd name="T17" fmla="*/ 6 h 6"/>
                <a:gd name="T18" fmla="*/ 42 w 48"/>
                <a:gd name="T19" fmla="*/ 6 h 6"/>
                <a:gd name="T20" fmla="*/ 36 w 48"/>
                <a:gd name="T21" fmla="*/ 6 h 6"/>
                <a:gd name="T22" fmla="*/ 30 w 48"/>
                <a:gd name="T23" fmla="*/ 6 h 6"/>
                <a:gd name="T24" fmla="*/ 24 w 48"/>
                <a:gd name="T25" fmla="*/ 6 h 6"/>
                <a:gd name="T26" fmla="*/ 18 w 48"/>
                <a:gd name="T27" fmla="*/ 6 h 6"/>
                <a:gd name="T28" fmla="*/ 12 w 48"/>
                <a:gd name="T29" fmla="*/ 6 h 6"/>
                <a:gd name="T30" fmla="*/ 6 w 48"/>
                <a:gd name="T31" fmla="*/ 6 h 6"/>
                <a:gd name="T32" fmla="*/ 0 w 48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6"/>
                <a:gd name="T53" fmla="*/ 48 w 48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6">
                  <a:moveTo>
                    <a:pt x="0" y="6"/>
                  </a:move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42" y="6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69" name="Freeform 270"/>
            <p:cNvSpPr>
              <a:spLocks/>
            </p:cNvSpPr>
            <p:nvPr/>
          </p:nvSpPr>
          <p:spPr bwMode="auto">
            <a:xfrm>
              <a:off x="5173" y="1308"/>
              <a:ext cx="24" cy="12"/>
            </a:xfrm>
            <a:custGeom>
              <a:avLst/>
              <a:gdLst>
                <a:gd name="T0" fmla="*/ 0 w 24"/>
                <a:gd name="T1" fmla="*/ 6 h 12"/>
                <a:gd name="T2" fmla="*/ 0 w 24"/>
                <a:gd name="T3" fmla="*/ 6 h 12"/>
                <a:gd name="T4" fmla="*/ 6 w 24"/>
                <a:gd name="T5" fmla="*/ 6 h 12"/>
                <a:gd name="T6" fmla="*/ 6 w 24"/>
                <a:gd name="T7" fmla="*/ 6 h 12"/>
                <a:gd name="T8" fmla="*/ 12 w 24"/>
                <a:gd name="T9" fmla="*/ 6 h 12"/>
                <a:gd name="T10" fmla="*/ 18 w 24"/>
                <a:gd name="T11" fmla="*/ 0 h 12"/>
                <a:gd name="T12" fmla="*/ 24 w 24"/>
                <a:gd name="T13" fmla="*/ 6 h 12"/>
                <a:gd name="T14" fmla="*/ 24 w 24"/>
                <a:gd name="T15" fmla="*/ 6 h 12"/>
                <a:gd name="T16" fmla="*/ 24 w 24"/>
                <a:gd name="T17" fmla="*/ 6 h 12"/>
                <a:gd name="T18" fmla="*/ 24 w 24"/>
                <a:gd name="T19" fmla="*/ 6 h 12"/>
                <a:gd name="T20" fmla="*/ 18 w 24"/>
                <a:gd name="T21" fmla="*/ 6 h 12"/>
                <a:gd name="T22" fmla="*/ 12 w 24"/>
                <a:gd name="T23" fmla="*/ 6 h 12"/>
                <a:gd name="T24" fmla="*/ 12 w 24"/>
                <a:gd name="T25" fmla="*/ 6 h 12"/>
                <a:gd name="T26" fmla="*/ 6 w 24"/>
                <a:gd name="T27" fmla="*/ 12 h 12"/>
                <a:gd name="T28" fmla="*/ 0 w 24"/>
                <a:gd name="T29" fmla="*/ 12 h 12"/>
                <a:gd name="T30" fmla="*/ 0 w 24"/>
                <a:gd name="T31" fmla="*/ 12 h 12"/>
                <a:gd name="T32" fmla="*/ 0 w 24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2"/>
                <a:gd name="T53" fmla="*/ 24 w 2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2">
                  <a:moveTo>
                    <a:pt x="0" y="6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70" name="Freeform 271"/>
            <p:cNvSpPr>
              <a:spLocks/>
            </p:cNvSpPr>
            <p:nvPr/>
          </p:nvSpPr>
          <p:spPr bwMode="auto">
            <a:xfrm>
              <a:off x="5131" y="1183"/>
              <a:ext cx="30" cy="12"/>
            </a:xfrm>
            <a:custGeom>
              <a:avLst/>
              <a:gdLst>
                <a:gd name="T0" fmla="*/ 30 w 30"/>
                <a:gd name="T1" fmla="*/ 12 h 12"/>
                <a:gd name="T2" fmla="*/ 24 w 30"/>
                <a:gd name="T3" fmla="*/ 12 h 12"/>
                <a:gd name="T4" fmla="*/ 24 w 30"/>
                <a:gd name="T5" fmla="*/ 12 h 12"/>
                <a:gd name="T6" fmla="*/ 18 w 30"/>
                <a:gd name="T7" fmla="*/ 6 h 12"/>
                <a:gd name="T8" fmla="*/ 12 w 30"/>
                <a:gd name="T9" fmla="*/ 6 h 12"/>
                <a:gd name="T10" fmla="*/ 6 w 30"/>
                <a:gd name="T11" fmla="*/ 6 h 12"/>
                <a:gd name="T12" fmla="*/ 0 w 30"/>
                <a:gd name="T13" fmla="*/ 6 h 12"/>
                <a:gd name="T14" fmla="*/ 0 w 30"/>
                <a:gd name="T15" fmla="*/ 6 h 12"/>
                <a:gd name="T16" fmla="*/ 0 w 30"/>
                <a:gd name="T17" fmla="*/ 0 h 12"/>
                <a:gd name="T18" fmla="*/ 0 w 30"/>
                <a:gd name="T19" fmla="*/ 0 h 12"/>
                <a:gd name="T20" fmla="*/ 6 w 30"/>
                <a:gd name="T21" fmla="*/ 0 h 12"/>
                <a:gd name="T22" fmla="*/ 6 w 30"/>
                <a:gd name="T23" fmla="*/ 0 h 12"/>
                <a:gd name="T24" fmla="*/ 12 w 30"/>
                <a:gd name="T25" fmla="*/ 0 h 12"/>
                <a:gd name="T26" fmla="*/ 18 w 30"/>
                <a:gd name="T27" fmla="*/ 6 h 12"/>
                <a:gd name="T28" fmla="*/ 24 w 30"/>
                <a:gd name="T29" fmla="*/ 6 h 12"/>
                <a:gd name="T30" fmla="*/ 24 w 30"/>
                <a:gd name="T31" fmla="*/ 12 h 12"/>
                <a:gd name="T32" fmla="*/ 30 w 30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2"/>
                <a:gd name="T53" fmla="*/ 30 w 3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2">
                  <a:moveTo>
                    <a:pt x="30" y="12"/>
                  </a:moveTo>
                  <a:lnTo>
                    <a:pt x="24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3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71" name="Freeform 272"/>
            <p:cNvSpPr>
              <a:spLocks/>
            </p:cNvSpPr>
            <p:nvPr/>
          </p:nvSpPr>
          <p:spPr bwMode="auto">
            <a:xfrm>
              <a:off x="5155" y="1171"/>
              <a:ext cx="6" cy="24"/>
            </a:xfrm>
            <a:custGeom>
              <a:avLst/>
              <a:gdLst>
                <a:gd name="T0" fmla="*/ 6 w 6"/>
                <a:gd name="T1" fmla="*/ 24 h 24"/>
                <a:gd name="T2" fmla="*/ 6 w 6"/>
                <a:gd name="T3" fmla="*/ 18 h 24"/>
                <a:gd name="T4" fmla="*/ 6 w 6"/>
                <a:gd name="T5" fmla="*/ 12 h 24"/>
                <a:gd name="T6" fmla="*/ 6 w 6"/>
                <a:gd name="T7" fmla="*/ 0 h 24"/>
                <a:gd name="T8" fmla="*/ 0 w 6"/>
                <a:gd name="T9" fmla="*/ 0 h 24"/>
                <a:gd name="T10" fmla="*/ 0 w 6"/>
                <a:gd name="T11" fmla="*/ 0 h 24"/>
                <a:gd name="T12" fmla="*/ 0 w 6"/>
                <a:gd name="T13" fmla="*/ 6 h 24"/>
                <a:gd name="T14" fmla="*/ 0 w 6"/>
                <a:gd name="T15" fmla="*/ 18 h 24"/>
                <a:gd name="T16" fmla="*/ 6 w 6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4"/>
                <a:gd name="T29" fmla="*/ 6 w 6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4">
                  <a:moveTo>
                    <a:pt x="6" y="24"/>
                  </a:moveTo>
                  <a:lnTo>
                    <a:pt x="6" y="18"/>
                  </a:lnTo>
                  <a:lnTo>
                    <a:pt x="6" y="1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8"/>
                  </a:lnTo>
                  <a:lnTo>
                    <a:pt x="6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72" name="Freeform 273"/>
            <p:cNvSpPr>
              <a:spLocks/>
            </p:cNvSpPr>
            <p:nvPr/>
          </p:nvSpPr>
          <p:spPr bwMode="auto">
            <a:xfrm>
              <a:off x="5137" y="1165"/>
              <a:ext cx="12" cy="24"/>
            </a:xfrm>
            <a:custGeom>
              <a:avLst/>
              <a:gdLst>
                <a:gd name="T0" fmla="*/ 12 w 12"/>
                <a:gd name="T1" fmla="*/ 24 h 24"/>
                <a:gd name="T2" fmla="*/ 12 w 12"/>
                <a:gd name="T3" fmla="*/ 18 h 24"/>
                <a:gd name="T4" fmla="*/ 6 w 12"/>
                <a:gd name="T5" fmla="*/ 6 h 24"/>
                <a:gd name="T6" fmla="*/ 6 w 12"/>
                <a:gd name="T7" fmla="*/ 0 h 24"/>
                <a:gd name="T8" fmla="*/ 0 w 12"/>
                <a:gd name="T9" fmla="*/ 0 h 24"/>
                <a:gd name="T10" fmla="*/ 0 w 12"/>
                <a:gd name="T11" fmla="*/ 0 h 24"/>
                <a:gd name="T12" fmla="*/ 0 w 12"/>
                <a:gd name="T13" fmla="*/ 6 h 24"/>
                <a:gd name="T14" fmla="*/ 0 w 12"/>
                <a:gd name="T15" fmla="*/ 6 h 24"/>
                <a:gd name="T16" fmla="*/ 0 w 12"/>
                <a:gd name="T17" fmla="*/ 12 h 24"/>
                <a:gd name="T18" fmla="*/ 6 w 12"/>
                <a:gd name="T19" fmla="*/ 12 h 24"/>
                <a:gd name="T20" fmla="*/ 6 w 12"/>
                <a:gd name="T21" fmla="*/ 18 h 24"/>
                <a:gd name="T22" fmla="*/ 12 w 12"/>
                <a:gd name="T23" fmla="*/ 18 h 24"/>
                <a:gd name="T24" fmla="*/ 12 w 12"/>
                <a:gd name="T25" fmla="*/ 24 h 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24"/>
                <a:gd name="T41" fmla="*/ 12 w 12"/>
                <a:gd name="T42" fmla="*/ 24 h 2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24">
                  <a:moveTo>
                    <a:pt x="12" y="24"/>
                  </a:moveTo>
                  <a:lnTo>
                    <a:pt x="12" y="18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73" name="Freeform 274"/>
            <p:cNvSpPr>
              <a:spLocks/>
            </p:cNvSpPr>
            <p:nvPr/>
          </p:nvSpPr>
          <p:spPr bwMode="auto">
            <a:xfrm>
              <a:off x="5197" y="1308"/>
              <a:ext cx="36" cy="6"/>
            </a:xfrm>
            <a:custGeom>
              <a:avLst/>
              <a:gdLst>
                <a:gd name="T0" fmla="*/ 0 w 36"/>
                <a:gd name="T1" fmla="*/ 6 h 6"/>
                <a:gd name="T2" fmla="*/ 6 w 36"/>
                <a:gd name="T3" fmla="*/ 6 h 6"/>
                <a:gd name="T4" fmla="*/ 6 w 36"/>
                <a:gd name="T5" fmla="*/ 0 h 6"/>
                <a:gd name="T6" fmla="*/ 12 w 36"/>
                <a:gd name="T7" fmla="*/ 0 h 6"/>
                <a:gd name="T8" fmla="*/ 18 w 36"/>
                <a:gd name="T9" fmla="*/ 0 h 6"/>
                <a:gd name="T10" fmla="*/ 24 w 36"/>
                <a:gd name="T11" fmla="*/ 0 h 6"/>
                <a:gd name="T12" fmla="*/ 30 w 36"/>
                <a:gd name="T13" fmla="*/ 0 h 6"/>
                <a:gd name="T14" fmla="*/ 30 w 36"/>
                <a:gd name="T15" fmla="*/ 6 h 6"/>
                <a:gd name="T16" fmla="*/ 36 w 36"/>
                <a:gd name="T17" fmla="*/ 6 h 6"/>
                <a:gd name="T18" fmla="*/ 36 w 36"/>
                <a:gd name="T19" fmla="*/ 6 h 6"/>
                <a:gd name="T20" fmla="*/ 30 w 36"/>
                <a:gd name="T21" fmla="*/ 6 h 6"/>
                <a:gd name="T22" fmla="*/ 24 w 36"/>
                <a:gd name="T23" fmla="*/ 6 h 6"/>
                <a:gd name="T24" fmla="*/ 18 w 36"/>
                <a:gd name="T25" fmla="*/ 6 h 6"/>
                <a:gd name="T26" fmla="*/ 18 w 36"/>
                <a:gd name="T27" fmla="*/ 6 h 6"/>
                <a:gd name="T28" fmla="*/ 12 w 36"/>
                <a:gd name="T29" fmla="*/ 6 h 6"/>
                <a:gd name="T30" fmla="*/ 6 w 36"/>
                <a:gd name="T31" fmla="*/ 6 h 6"/>
                <a:gd name="T32" fmla="*/ 0 w 36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6"/>
                <a:gd name="T53" fmla="*/ 36 w 36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6">
                  <a:moveTo>
                    <a:pt x="0" y="6"/>
                  </a:move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74" name="Freeform 275"/>
            <p:cNvSpPr>
              <a:spLocks/>
            </p:cNvSpPr>
            <p:nvPr/>
          </p:nvSpPr>
          <p:spPr bwMode="auto">
            <a:xfrm>
              <a:off x="5191" y="1326"/>
              <a:ext cx="30" cy="18"/>
            </a:xfrm>
            <a:custGeom>
              <a:avLst/>
              <a:gdLst>
                <a:gd name="T0" fmla="*/ 0 w 30"/>
                <a:gd name="T1" fmla="*/ 0 h 18"/>
                <a:gd name="T2" fmla="*/ 6 w 30"/>
                <a:gd name="T3" fmla="*/ 0 h 18"/>
                <a:gd name="T4" fmla="*/ 6 w 30"/>
                <a:gd name="T5" fmla="*/ 6 h 18"/>
                <a:gd name="T6" fmla="*/ 12 w 30"/>
                <a:gd name="T7" fmla="*/ 6 h 18"/>
                <a:gd name="T8" fmla="*/ 18 w 30"/>
                <a:gd name="T9" fmla="*/ 6 h 18"/>
                <a:gd name="T10" fmla="*/ 24 w 30"/>
                <a:gd name="T11" fmla="*/ 6 h 18"/>
                <a:gd name="T12" fmla="*/ 30 w 30"/>
                <a:gd name="T13" fmla="*/ 12 h 18"/>
                <a:gd name="T14" fmla="*/ 30 w 30"/>
                <a:gd name="T15" fmla="*/ 12 h 18"/>
                <a:gd name="T16" fmla="*/ 30 w 30"/>
                <a:gd name="T17" fmla="*/ 12 h 18"/>
                <a:gd name="T18" fmla="*/ 30 w 30"/>
                <a:gd name="T19" fmla="*/ 18 h 18"/>
                <a:gd name="T20" fmla="*/ 30 w 30"/>
                <a:gd name="T21" fmla="*/ 18 h 18"/>
                <a:gd name="T22" fmla="*/ 24 w 30"/>
                <a:gd name="T23" fmla="*/ 12 h 18"/>
                <a:gd name="T24" fmla="*/ 18 w 30"/>
                <a:gd name="T25" fmla="*/ 12 h 18"/>
                <a:gd name="T26" fmla="*/ 12 w 30"/>
                <a:gd name="T27" fmla="*/ 12 h 18"/>
                <a:gd name="T28" fmla="*/ 6 w 30"/>
                <a:gd name="T29" fmla="*/ 6 h 18"/>
                <a:gd name="T30" fmla="*/ 0 w 30"/>
                <a:gd name="T31" fmla="*/ 6 h 18"/>
                <a:gd name="T32" fmla="*/ 0 w 30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0" y="0"/>
                  </a:move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30" y="18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75" name="Freeform 276"/>
            <p:cNvSpPr>
              <a:spLocks/>
            </p:cNvSpPr>
            <p:nvPr/>
          </p:nvSpPr>
          <p:spPr bwMode="auto">
            <a:xfrm>
              <a:off x="5203" y="1296"/>
              <a:ext cx="30" cy="6"/>
            </a:xfrm>
            <a:custGeom>
              <a:avLst/>
              <a:gdLst>
                <a:gd name="T0" fmla="*/ 0 w 30"/>
                <a:gd name="T1" fmla="*/ 6 h 6"/>
                <a:gd name="T2" fmla="*/ 0 w 30"/>
                <a:gd name="T3" fmla="*/ 6 h 6"/>
                <a:gd name="T4" fmla="*/ 0 w 30"/>
                <a:gd name="T5" fmla="*/ 6 h 6"/>
                <a:gd name="T6" fmla="*/ 6 w 30"/>
                <a:gd name="T7" fmla="*/ 0 h 6"/>
                <a:gd name="T8" fmla="*/ 12 w 30"/>
                <a:gd name="T9" fmla="*/ 0 h 6"/>
                <a:gd name="T10" fmla="*/ 18 w 30"/>
                <a:gd name="T11" fmla="*/ 0 h 6"/>
                <a:gd name="T12" fmla="*/ 24 w 30"/>
                <a:gd name="T13" fmla="*/ 0 h 6"/>
                <a:gd name="T14" fmla="*/ 24 w 30"/>
                <a:gd name="T15" fmla="*/ 0 h 6"/>
                <a:gd name="T16" fmla="*/ 30 w 30"/>
                <a:gd name="T17" fmla="*/ 6 h 6"/>
                <a:gd name="T18" fmla="*/ 30 w 30"/>
                <a:gd name="T19" fmla="*/ 6 h 6"/>
                <a:gd name="T20" fmla="*/ 24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6 h 6"/>
                <a:gd name="T28" fmla="*/ 6 w 30"/>
                <a:gd name="T29" fmla="*/ 6 h 6"/>
                <a:gd name="T30" fmla="*/ 0 w 30"/>
                <a:gd name="T31" fmla="*/ 6 h 6"/>
                <a:gd name="T32" fmla="*/ 0 w 30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76" name="Freeform 277"/>
            <p:cNvSpPr>
              <a:spLocks/>
            </p:cNvSpPr>
            <p:nvPr/>
          </p:nvSpPr>
          <p:spPr bwMode="auto">
            <a:xfrm>
              <a:off x="5203" y="1285"/>
              <a:ext cx="30" cy="5"/>
            </a:xfrm>
            <a:custGeom>
              <a:avLst/>
              <a:gdLst>
                <a:gd name="T0" fmla="*/ 0 w 30"/>
                <a:gd name="T1" fmla="*/ 5 h 5"/>
                <a:gd name="T2" fmla="*/ 0 w 30"/>
                <a:gd name="T3" fmla="*/ 5 h 5"/>
                <a:gd name="T4" fmla="*/ 6 w 30"/>
                <a:gd name="T5" fmla="*/ 5 h 5"/>
                <a:gd name="T6" fmla="*/ 12 w 30"/>
                <a:gd name="T7" fmla="*/ 0 h 5"/>
                <a:gd name="T8" fmla="*/ 12 w 30"/>
                <a:gd name="T9" fmla="*/ 0 h 5"/>
                <a:gd name="T10" fmla="*/ 18 w 30"/>
                <a:gd name="T11" fmla="*/ 0 h 5"/>
                <a:gd name="T12" fmla="*/ 24 w 30"/>
                <a:gd name="T13" fmla="*/ 0 h 5"/>
                <a:gd name="T14" fmla="*/ 30 w 30"/>
                <a:gd name="T15" fmla="*/ 0 h 5"/>
                <a:gd name="T16" fmla="*/ 30 w 30"/>
                <a:gd name="T17" fmla="*/ 0 h 5"/>
                <a:gd name="T18" fmla="*/ 30 w 30"/>
                <a:gd name="T19" fmla="*/ 0 h 5"/>
                <a:gd name="T20" fmla="*/ 30 w 30"/>
                <a:gd name="T21" fmla="*/ 5 h 5"/>
                <a:gd name="T22" fmla="*/ 24 w 30"/>
                <a:gd name="T23" fmla="*/ 5 h 5"/>
                <a:gd name="T24" fmla="*/ 18 w 30"/>
                <a:gd name="T25" fmla="*/ 5 h 5"/>
                <a:gd name="T26" fmla="*/ 12 w 30"/>
                <a:gd name="T27" fmla="*/ 5 h 5"/>
                <a:gd name="T28" fmla="*/ 6 w 30"/>
                <a:gd name="T29" fmla="*/ 5 h 5"/>
                <a:gd name="T30" fmla="*/ 0 w 30"/>
                <a:gd name="T31" fmla="*/ 5 h 5"/>
                <a:gd name="T32" fmla="*/ 0 w 30"/>
                <a:gd name="T33" fmla="*/ 5 h 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5"/>
                <a:gd name="T53" fmla="*/ 30 w 30"/>
                <a:gd name="T54" fmla="*/ 5 h 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5">
                  <a:moveTo>
                    <a:pt x="0" y="5"/>
                  </a:moveTo>
                  <a:lnTo>
                    <a:pt x="0" y="5"/>
                  </a:lnTo>
                  <a:lnTo>
                    <a:pt x="6" y="5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5"/>
                  </a:lnTo>
                  <a:lnTo>
                    <a:pt x="24" y="5"/>
                  </a:lnTo>
                  <a:lnTo>
                    <a:pt x="18" y="5"/>
                  </a:lnTo>
                  <a:lnTo>
                    <a:pt x="12" y="5"/>
                  </a:lnTo>
                  <a:lnTo>
                    <a:pt x="6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77" name="Freeform 278"/>
            <p:cNvSpPr>
              <a:spLocks/>
            </p:cNvSpPr>
            <p:nvPr/>
          </p:nvSpPr>
          <p:spPr bwMode="auto">
            <a:xfrm>
              <a:off x="5197" y="1273"/>
              <a:ext cx="36" cy="12"/>
            </a:xfrm>
            <a:custGeom>
              <a:avLst/>
              <a:gdLst>
                <a:gd name="T0" fmla="*/ 0 w 36"/>
                <a:gd name="T1" fmla="*/ 12 h 12"/>
                <a:gd name="T2" fmla="*/ 6 w 36"/>
                <a:gd name="T3" fmla="*/ 6 h 12"/>
                <a:gd name="T4" fmla="*/ 12 w 36"/>
                <a:gd name="T5" fmla="*/ 6 h 12"/>
                <a:gd name="T6" fmla="*/ 18 w 36"/>
                <a:gd name="T7" fmla="*/ 0 h 12"/>
                <a:gd name="T8" fmla="*/ 18 w 36"/>
                <a:gd name="T9" fmla="*/ 0 h 12"/>
                <a:gd name="T10" fmla="*/ 24 w 36"/>
                <a:gd name="T11" fmla="*/ 0 h 12"/>
                <a:gd name="T12" fmla="*/ 30 w 36"/>
                <a:gd name="T13" fmla="*/ 0 h 12"/>
                <a:gd name="T14" fmla="*/ 36 w 36"/>
                <a:gd name="T15" fmla="*/ 0 h 12"/>
                <a:gd name="T16" fmla="*/ 36 w 36"/>
                <a:gd name="T17" fmla="*/ 0 h 12"/>
                <a:gd name="T18" fmla="*/ 36 w 36"/>
                <a:gd name="T19" fmla="*/ 0 h 12"/>
                <a:gd name="T20" fmla="*/ 30 w 36"/>
                <a:gd name="T21" fmla="*/ 0 h 12"/>
                <a:gd name="T22" fmla="*/ 30 w 36"/>
                <a:gd name="T23" fmla="*/ 6 h 12"/>
                <a:gd name="T24" fmla="*/ 24 w 36"/>
                <a:gd name="T25" fmla="*/ 6 h 12"/>
                <a:gd name="T26" fmla="*/ 18 w 36"/>
                <a:gd name="T27" fmla="*/ 6 h 12"/>
                <a:gd name="T28" fmla="*/ 12 w 36"/>
                <a:gd name="T29" fmla="*/ 6 h 12"/>
                <a:gd name="T30" fmla="*/ 6 w 36"/>
                <a:gd name="T31" fmla="*/ 12 h 12"/>
                <a:gd name="T32" fmla="*/ 0 w 36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2"/>
                <a:gd name="T53" fmla="*/ 36 w 3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2">
                  <a:moveTo>
                    <a:pt x="0" y="12"/>
                  </a:moveTo>
                  <a:lnTo>
                    <a:pt x="6" y="6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78" name="Freeform 279"/>
            <p:cNvSpPr>
              <a:spLocks/>
            </p:cNvSpPr>
            <p:nvPr/>
          </p:nvSpPr>
          <p:spPr bwMode="auto">
            <a:xfrm>
              <a:off x="5197" y="1249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6 w 36"/>
                <a:gd name="T3" fmla="*/ 18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6 h 24"/>
                <a:gd name="T10" fmla="*/ 24 w 36"/>
                <a:gd name="T11" fmla="*/ 6 h 24"/>
                <a:gd name="T12" fmla="*/ 30 w 36"/>
                <a:gd name="T13" fmla="*/ 6 h 24"/>
                <a:gd name="T14" fmla="*/ 30 w 36"/>
                <a:gd name="T15" fmla="*/ 0 h 24"/>
                <a:gd name="T16" fmla="*/ 36 w 36"/>
                <a:gd name="T17" fmla="*/ 6 h 24"/>
                <a:gd name="T18" fmla="*/ 36 w 36"/>
                <a:gd name="T19" fmla="*/ 6 h 24"/>
                <a:gd name="T20" fmla="*/ 30 w 36"/>
                <a:gd name="T21" fmla="*/ 12 h 24"/>
                <a:gd name="T22" fmla="*/ 24 w 36"/>
                <a:gd name="T23" fmla="*/ 12 h 24"/>
                <a:gd name="T24" fmla="*/ 18 w 36"/>
                <a:gd name="T25" fmla="*/ 12 h 24"/>
                <a:gd name="T26" fmla="*/ 18 w 36"/>
                <a:gd name="T27" fmla="*/ 18 h 24"/>
                <a:gd name="T28" fmla="*/ 12 w 36"/>
                <a:gd name="T29" fmla="*/ 18 h 24"/>
                <a:gd name="T30" fmla="*/ 6 w 36"/>
                <a:gd name="T31" fmla="*/ 18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6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79" name="Freeform 280"/>
            <p:cNvSpPr>
              <a:spLocks/>
            </p:cNvSpPr>
            <p:nvPr/>
          </p:nvSpPr>
          <p:spPr bwMode="auto">
            <a:xfrm>
              <a:off x="5191" y="1231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6 w 36"/>
                <a:gd name="T3" fmla="*/ 24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6 h 24"/>
                <a:gd name="T10" fmla="*/ 24 w 36"/>
                <a:gd name="T11" fmla="*/ 6 h 24"/>
                <a:gd name="T12" fmla="*/ 30 w 36"/>
                <a:gd name="T13" fmla="*/ 0 h 24"/>
                <a:gd name="T14" fmla="*/ 36 w 36"/>
                <a:gd name="T15" fmla="*/ 0 h 24"/>
                <a:gd name="T16" fmla="*/ 36 w 36"/>
                <a:gd name="T17" fmla="*/ 0 h 24"/>
                <a:gd name="T18" fmla="*/ 36 w 36"/>
                <a:gd name="T19" fmla="*/ 6 h 24"/>
                <a:gd name="T20" fmla="*/ 30 w 36"/>
                <a:gd name="T21" fmla="*/ 6 h 24"/>
                <a:gd name="T22" fmla="*/ 24 w 36"/>
                <a:gd name="T23" fmla="*/ 12 h 24"/>
                <a:gd name="T24" fmla="*/ 18 w 36"/>
                <a:gd name="T25" fmla="*/ 18 h 24"/>
                <a:gd name="T26" fmla="*/ 12 w 36"/>
                <a:gd name="T27" fmla="*/ 18 h 24"/>
                <a:gd name="T28" fmla="*/ 6 w 36"/>
                <a:gd name="T29" fmla="*/ 24 h 24"/>
                <a:gd name="T30" fmla="*/ 6 w 36"/>
                <a:gd name="T31" fmla="*/ 24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80" name="Freeform 281"/>
            <p:cNvSpPr>
              <a:spLocks/>
            </p:cNvSpPr>
            <p:nvPr/>
          </p:nvSpPr>
          <p:spPr bwMode="auto">
            <a:xfrm>
              <a:off x="5185" y="1213"/>
              <a:ext cx="36" cy="30"/>
            </a:xfrm>
            <a:custGeom>
              <a:avLst/>
              <a:gdLst>
                <a:gd name="T0" fmla="*/ 0 w 36"/>
                <a:gd name="T1" fmla="*/ 30 h 30"/>
                <a:gd name="T2" fmla="*/ 6 w 36"/>
                <a:gd name="T3" fmla="*/ 24 h 30"/>
                <a:gd name="T4" fmla="*/ 6 w 36"/>
                <a:gd name="T5" fmla="*/ 18 h 30"/>
                <a:gd name="T6" fmla="*/ 12 w 36"/>
                <a:gd name="T7" fmla="*/ 12 h 30"/>
                <a:gd name="T8" fmla="*/ 18 w 36"/>
                <a:gd name="T9" fmla="*/ 6 h 30"/>
                <a:gd name="T10" fmla="*/ 24 w 36"/>
                <a:gd name="T11" fmla="*/ 0 h 30"/>
                <a:gd name="T12" fmla="*/ 30 w 36"/>
                <a:gd name="T13" fmla="*/ 0 h 30"/>
                <a:gd name="T14" fmla="*/ 36 w 36"/>
                <a:gd name="T15" fmla="*/ 0 h 30"/>
                <a:gd name="T16" fmla="*/ 36 w 36"/>
                <a:gd name="T17" fmla="*/ 0 h 30"/>
                <a:gd name="T18" fmla="*/ 36 w 36"/>
                <a:gd name="T19" fmla="*/ 0 h 30"/>
                <a:gd name="T20" fmla="*/ 36 w 36"/>
                <a:gd name="T21" fmla="*/ 6 h 30"/>
                <a:gd name="T22" fmla="*/ 30 w 36"/>
                <a:gd name="T23" fmla="*/ 12 h 30"/>
                <a:gd name="T24" fmla="*/ 24 w 36"/>
                <a:gd name="T25" fmla="*/ 12 h 30"/>
                <a:gd name="T26" fmla="*/ 18 w 36"/>
                <a:gd name="T27" fmla="*/ 18 h 30"/>
                <a:gd name="T28" fmla="*/ 12 w 36"/>
                <a:gd name="T29" fmla="*/ 24 h 30"/>
                <a:gd name="T30" fmla="*/ 6 w 36"/>
                <a:gd name="T31" fmla="*/ 24 h 30"/>
                <a:gd name="T32" fmla="*/ 0 w 36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30"/>
                  </a:move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6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81" name="Freeform 282"/>
            <p:cNvSpPr>
              <a:spLocks/>
            </p:cNvSpPr>
            <p:nvPr/>
          </p:nvSpPr>
          <p:spPr bwMode="auto">
            <a:xfrm>
              <a:off x="5179" y="1195"/>
              <a:ext cx="36" cy="36"/>
            </a:xfrm>
            <a:custGeom>
              <a:avLst/>
              <a:gdLst>
                <a:gd name="T0" fmla="*/ 0 w 36"/>
                <a:gd name="T1" fmla="*/ 36 h 36"/>
                <a:gd name="T2" fmla="*/ 6 w 36"/>
                <a:gd name="T3" fmla="*/ 30 h 36"/>
                <a:gd name="T4" fmla="*/ 6 w 36"/>
                <a:gd name="T5" fmla="*/ 24 h 36"/>
                <a:gd name="T6" fmla="*/ 12 w 36"/>
                <a:gd name="T7" fmla="*/ 18 h 36"/>
                <a:gd name="T8" fmla="*/ 12 w 36"/>
                <a:gd name="T9" fmla="*/ 12 h 36"/>
                <a:gd name="T10" fmla="*/ 18 w 36"/>
                <a:gd name="T11" fmla="*/ 6 h 36"/>
                <a:gd name="T12" fmla="*/ 24 w 36"/>
                <a:gd name="T13" fmla="*/ 0 h 36"/>
                <a:gd name="T14" fmla="*/ 30 w 36"/>
                <a:gd name="T15" fmla="*/ 0 h 36"/>
                <a:gd name="T16" fmla="*/ 36 w 36"/>
                <a:gd name="T17" fmla="*/ 0 h 36"/>
                <a:gd name="T18" fmla="*/ 36 w 36"/>
                <a:gd name="T19" fmla="*/ 0 h 36"/>
                <a:gd name="T20" fmla="*/ 30 w 36"/>
                <a:gd name="T21" fmla="*/ 6 h 36"/>
                <a:gd name="T22" fmla="*/ 30 w 36"/>
                <a:gd name="T23" fmla="*/ 6 h 36"/>
                <a:gd name="T24" fmla="*/ 24 w 36"/>
                <a:gd name="T25" fmla="*/ 12 h 36"/>
                <a:gd name="T26" fmla="*/ 18 w 36"/>
                <a:gd name="T27" fmla="*/ 18 h 36"/>
                <a:gd name="T28" fmla="*/ 12 w 36"/>
                <a:gd name="T29" fmla="*/ 24 h 36"/>
                <a:gd name="T30" fmla="*/ 6 w 36"/>
                <a:gd name="T31" fmla="*/ 30 h 36"/>
                <a:gd name="T32" fmla="*/ 0 w 36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0" y="36"/>
                  </a:moveTo>
                  <a:lnTo>
                    <a:pt x="6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6" y="3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82" name="Freeform 283"/>
            <p:cNvSpPr>
              <a:spLocks/>
            </p:cNvSpPr>
            <p:nvPr/>
          </p:nvSpPr>
          <p:spPr bwMode="auto">
            <a:xfrm>
              <a:off x="5179" y="1183"/>
              <a:ext cx="12" cy="36"/>
            </a:xfrm>
            <a:custGeom>
              <a:avLst/>
              <a:gdLst>
                <a:gd name="T0" fmla="*/ 12 w 12"/>
                <a:gd name="T1" fmla="*/ 0 h 36"/>
                <a:gd name="T2" fmla="*/ 12 w 12"/>
                <a:gd name="T3" fmla="*/ 0 h 36"/>
                <a:gd name="T4" fmla="*/ 12 w 12"/>
                <a:gd name="T5" fmla="*/ 6 h 36"/>
                <a:gd name="T6" fmla="*/ 12 w 12"/>
                <a:gd name="T7" fmla="*/ 12 h 36"/>
                <a:gd name="T8" fmla="*/ 6 w 12"/>
                <a:gd name="T9" fmla="*/ 18 h 36"/>
                <a:gd name="T10" fmla="*/ 6 w 12"/>
                <a:gd name="T11" fmla="*/ 24 h 36"/>
                <a:gd name="T12" fmla="*/ 0 w 12"/>
                <a:gd name="T13" fmla="*/ 30 h 36"/>
                <a:gd name="T14" fmla="*/ 0 w 12"/>
                <a:gd name="T15" fmla="*/ 30 h 36"/>
                <a:gd name="T16" fmla="*/ 0 w 12"/>
                <a:gd name="T17" fmla="*/ 36 h 36"/>
                <a:gd name="T18" fmla="*/ 0 w 12"/>
                <a:gd name="T19" fmla="*/ 30 h 36"/>
                <a:gd name="T20" fmla="*/ 0 w 12"/>
                <a:gd name="T21" fmla="*/ 24 h 36"/>
                <a:gd name="T22" fmla="*/ 0 w 12"/>
                <a:gd name="T23" fmla="*/ 18 h 36"/>
                <a:gd name="T24" fmla="*/ 0 w 12"/>
                <a:gd name="T25" fmla="*/ 12 h 36"/>
                <a:gd name="T26" fmla="*/ 6 w 12"/>
                <a:gd name="T27" fmla="*/ 6 h 36"/>
                <a:gd name="T28" fmla="*/ 6 w 12"/>
                <a:gd name="T29" fmla="*/ 0 h 36"/>
                <a:gd name="T30" fmla="*/ 12 w 12"/>
                <a:gd name="T31" fmla="*/ 0 h 36"/>
                <a:gd name="T32" fmla="*/ 12 w 12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36"/>
                <a:gd name="T53" fmla="*/ 12 w 12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36">
                  <a:moveTo>
                    <a:pt x="12" y="0"/>
                  </a:move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83" name="Freeform 284"/>
            <p:cNvSpPr>
              <a:spLocks/>
            </p:cNvSpPr>
            <p:nvPr/>
          </p:nvSpPr>
          <p:spPr bwMode="auto">
            <a:xfrm>
              <a:off x="5167" y="1165"/>
              <a:ext cx="12" cy="42"/>
            </a:xfrm>
            <a:custGeom>
              <a:avLst/>
              <a:gdLst>
                <a:gd name="T0" fmla="*/ 12 w 12"/>
                <a:gd name="T1" fmla="*/ 0 h 42"/>
                <a:gd name="T2" fmla="*/ 12 w 12"/>
                <a:gd name="T3" fmla="*/ 6 h 42"/>
                <a:gd name="T4" fmla="*/ 12 w 12"/>
                <a:gd name="T5" fmla="*/ 6 h 42"/>
                <a:gd name="T6" fmla="*/ 12 w 12"/>
                <a:gd name="T7" fmla="*/ 12 h 42"/>
                <a:gd name="T8" fmla="*/ 6 w 12"/>
                <a:gd name="T9" fmla="*/ 18 h 42"/>
                <a:gd name="T10" fmla="*/ 6 w 12"/>
                <a:gd name="T11" fmla="*/ 30 h 42"/>
                <a:gd name="T12" fmla="*/ 6 w 12"/>
                <a:gd name="T13" fmla="*/ 36 h 42"/>
                <a:gd name="T14" fmla="*/ 0 w 12"/>
                <a:gd name="T15" fmla="*/ 36 h 42"/>
                <a:gd name="T16" fmla="*/ 0 w 12"/>
                <a:gd name="T17" fmla="*/ 42 h 42"/>
                <a:gd name="T18" fmla="*/ 0 w 12"/>
                <a:gd name="T19" fmla="*/ 36 h 42"/>
                <a:gd name="T20" fmla="*/ 0 w 12"/>
                <a:gd name="T21" fmla="*/ 30 h 42"/>
                <a:gd name="T22" fmla="*/ 0 w 12"/>
                <a:gd name="T23" fmla="*/ 24 h 42"/>
                <a:gd name="T24" fmla="*/ 0 w 12"/>
                <a:gd name="T25" fmla="*/ 18 h 42"/>
                <a:gd name="T26" fmla="*/ 6 w 12"/>
                <a:gd name="T27" fmla="*/ 12 h 42"/>
                <a:gd name="T28" fmla="*/ 6 w 12"/>
                <a:gd name="T29" fmla="*/ 6 h 42"/>
                <a:gd name="T30" fmla="*/ 12 w 12"/>
                <a:gd name="T31" fmla="*/ 0 h 42"/>
                <a:gd name="T32" fmla="*/ 12 w 12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42"/>
                <a:gd name="T53" fmla="*/ 12 w 12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42">
                  <a:moveTo>
                    <a:pt x="12" y="0"/>
                  </a:moveTo>
                  <a:lnTo>
                    <a:pt x="12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6" y="30"/>
                  </a:lnTo>
                  <a:lnTo>
                    <a:pt x="6" y="36"/>
                  </a:lnTo>
                  <a:lnTo>
                    <a:pt x="0" y="36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84" name="Freeform 285"/>
            <p:cNvSpPr>
              <a:spLocks/>
            </p:cNvSpPr>
            <p:nvPr/>
          </p:nvSpPr>
          <p:spPr bwMode="auto">
            <a:xfrm>
              <a:off x="5197" y="1051"/>
              <a:ext cx="42" cy="198"/>
            </a:xfrm>
            <a:custGeom>
              <a:avLst/>
              <a:gdLst>
                <a:gd name="T0" fmla="*/ 36 w 42"/>
                <a:gd name="T1" fmla="*/ 192 h 198"/>
                <a:gd name="T2" fmla="*/ 36 w 42"/>
                <a:gd name="T3" fmla="*/ 192 h 198"/>
                <a:gd name="T4" fmla="*/ 42 w 42"/>
                <a:gd name="T5" fmla="*/ 198 h 198"/>
                <a:gd name="T6" fmla="*/ 42 w 42"/>
                <a:gd name="T7" fmla="*/ 198 h 198"/>
                <a:gd name="T8" fmla="*/ 42 w 42"/>
                <a:gd name="T9" fmla="*/ 198 h 198"/>
                <a:gd name="T10" fmla="*/ 30 w 42"/>
                <a:gd name="T11" fmla="*/ 168 h 198"/>
                <a:gd name="T12" fmla="*/ 18 w 42"/>
                <a:gd name="T13" fmla="*/ 138 h 198"/>
                <a:gd name="T14" fmla="*/ 12 w 42"/>
                <a:gd name="T15" fmla="*/ 114 h 198"/>
                <a:gd name="T16" fmla="*/ 12 w 42"/>
                <a:gd name="T17" fmla="*/ 84 h 198"/>
                <a:gd name="T18" fmla="*/ 6 w 42"/>
                <a:gd name="T19" fmla="*/ 60 h 198"/>
                <a:gd name="T20" fmla="*/ 6 w 42"/>
                <a:gd name="T21" fmla="*/ 36 h 198"/>
                <a:gd name="T22" fmla="*/ 6 w 42"/>
                <a:gd name="T23" fmla="*/ 18 h 198"/>
                <a:gd name="T24" fmla="*/ 12 w 42"/>
                <a:gd name="T25" fmla="*/ 0 h 198"/>
                <a:gd name="T26" fmla="*/ 6 w 42"/>
                <a:gd name="T27" fmla="*/ 12 h 198"/>
                <a:gd name="T28" fmla="*/ 6 w 42"/>
                <a:gd name="T29" fmla="*/ 36 h 198"/>
                <a:gd name="T30" fmla="*/ 0 w 42"/>
                <a:gd name="T31" fmla="*/ 60 h 198"/>
                <a:gd name="T32" fmla="*/ 6 w 42"/>
                <a:gd name="T33" fmla="*/ 90 h 198"/>
                <a:gd name="T34" fmla="*/ 6 w 42"/>
                <a:gd name="T35" fmla="*/ 120 h 198"/>
                <a:gd name="T36" fmla="*/ 12 w 42"/>
                <a:gd name="T37" fmla="*/ 150 h 198"/>
                <a:gd name="T38" fmla="*/ 24 w 42"/>
                <a:gd name="T39" fmla="*/ 174 h 198"/>
                <a:gd name="T40" fmla="*/ 36 w 42"/>
                <a:gd name="T41" fmla="*/ 192 h 19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2"/>
                <a:gd name="T64" fmla="*/ 0 h 198"/>
                <a:gd name="T65" fmla="*/ 42 w 42"/>
                <a:gd name="T66" fmla="*/ 198 h 19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2" h="198">
                  <a:moveTo>
                    <a:pt x="36" y="192"/>
                  </a:moveTo>
                  <a:lnTo>
                    <a:pt x="36" y="192"/>
                  </a:lnTo>
                  <a:lnTo>
                    <a:pt x="42" y="198"/>
                  </a:lnTo>
                  <a:lnTo>
                    <a:pt x="30" y="168"/>
                  </a:lnTo>
                  <a:lnTo>
                    <a:pt x="18" y="138"/>
                  </a:lnTo>
                  <a:lnTo>
                    <a:pt x="12" y="114"/>
                  </a:lnTo>
                  <a:lnTo>
                    <a:pt x="12" y="84"/>
                  </a:lnTo>
                  <a:lnTo>
                    <a:pt x="6" y="60"/>
                  </a:lnTo>
                  <a:lnTo>
                    <a:pt x="6" y="36"/>
                  </a:lnTo>
                  <a:lnTo>
                    <a:pt x="6" y="18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6" y="36"/>
                  </a:lnTo>
                  <a:lnTo>
                    <a:pt x="0" y="60"/>
                  </a:lnTo>
                  <a:lnTo>
                    <a:pt x="6" y="90"/>
                  </a:lnTo>
                  <a:lnTo>
                    <a:pt x="6" y="120"/>
                  </a:lnTo>
                  <a:lnTo>
                    <a:pt x="12" y="150"/>
                  </a:lnTo>
                  <a:lnTo>
                    <a:pt x="24" y="174"/>
                  </a:lnTo>
                  <a:lnTo>
                    <a:pt x="36" y="19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85" name="Freeform 286"/>
            <p:cNvSpPr>
              <a:spLocks/>
            </p:cNvSpPr>
            <p:nvPr/>
          </p:nvSpPr>
          <p:spPr bwMode="auto">
            <a:xfrm>
              <a:off x="5203" y="1063"/>
              <a:ext cx="30" cy="30"/>
            </a:xfrm>
            <a:custGeom>
              <a:avLst/>
              <a:gdLst>
                <a:gd name="T0" fmla="*/ 30 w 30"/>
                <a:gd name="T1" fmla="*/ 0 h 30"/>
                <a:gd name="T2" fmla="*/ 30 w 30"/>
                <a:gd name="T3" fmla="*/ 0 h 30"/>
                <a:gd name="T4" fmla="*/ 24 w 30"/>
                <a:gd name="T5" fmla="*/ 0 h 30"/>
                <a:gd name="T6" fmla="*/ 18 w 30"/>
                <a:gd name="T7" fmla="*/ 0 h 30"/>
                <a:gd name="T8" fmla="*/ 18 w 30"/>
                <a:gd name="T9" fmla="*/ 6 h 30"/>
                <a:gd name="T10" fmla="*/ 12 w 30"/>
                <a:gd name="T11" fmla="*/ 12 h 30"/>
                <a:gd name="T12" fmla="*/ 6 w 30"/>
                <a:gd name="T13" fmla="*/ 12 h 30"/>
                <a:gd name="T14" fmla="*/ 0 w 30"/>
                <a:gd name="T15" fmla="*/ 24 h 30"/>
                <a:gd name="T16" fmla="*/ 0 w 30"/>
                <a:gd name="T17" fmla="*/ 30 h 30"/>
                <a:gd name="T18" fmla="*/ 6 w 30"/>
                <a:gd name="T19" fmla="*/ 24 h 30"/>
                <a:gd name="T20" fmla="*/ 6 w 30"/>
                <a:gd name="T21" fmla="*/ 18 h 30"/>
                <a:gd name="T22" fmla="*/ 12 w 30"/>
                <a:gd name="T23" fmla="*/ 18 h 30"/>
                <a:gd name="T24" fmla="*/ 18 w 30"/>
                <a:gd name="T25" fmla="*/ 12 h 30"/>
                <a:gd name="T26" fmla="*/ 24 w 30"/>
                <a:gd name="T27" fmla="*/ 12 h 30"/>
                <a:gd name="T28" fmla="*/ 24 w 30"/>
                <a:gd name="T29" fmla="*/ 6 h 30"/>
                <a:gd name="T30" fmla="*/ 30 w 30"/>
                <a:gd name="T31" fmla="*/ 0 h 30"/>
                <a:gd name="T32" fmla="*/ 30 w 30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0"/>
                <a:gd name="T53" fmla="*/ 30 w 30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0">
                  <a:moveTo>
                    <a:pt x="30" y="0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24" y="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86" name="Freeform 287"/>
            <p:cNvSpPr>
              <a:spLocks/>
            </p:cNvSpPr>
            <p:nvPr/>
          </p:nvSpPr>
          <p:spPr bwMode="auto">
            <a:xfrm>
              <a:off x="5203" y="1087"/>
              <a:ext cx="30" cy="36"/>
            </a:xfrm>
            <a:custGeom>
              <a:avLst/>
              <a:gdLst>
                <a:gd name="T0" fmla="*/ 30 w 30"/>
                <a:gd name="T1" fmla="*/ 6 h 36"/>
                <a:gd name="T2" fmla="*/ 30 w 30"/>
                <a:gd name="T3" fmla="*/ 0 h 36"/>
                <a:gd name="T4" fmla="*/ 24 w 30"/>
                <a:gd name="T5" fmla="*/ 6 h 36"/>
                <a:gd name="T6" fmla="*/ 24 w 30"/>
                <a:gd name="T7" fmla="*/ 6 h 36"/>
                <a:gd name="T8" fmla="*/ 18 w 30"/>
                <a:gd name="T9" fmla="*/ 12 h 36"/>
                <a:gd name="T10" fmla="*/ 12 w 30"/>
                <a:gd name="T11" fmla="*/ 18 h 36"/>
                <a:gd name="T12" fmla="*/ 6 w 30"/>
                <a:gd name="T13" fmla="*/ 24 h 36"/>
                <a:gd name="T14" fmla="*/ 0 w 30"/>
                <a:gd name="T15" fmla="*/ 30 h 36"/>
                <a:gd name="T16" fmla="*/ 0 w 30"/>
                <a:gd name="T17" fmla="*/ 36 h 36"/>
                <a:gd name="T18" fmla="*/ 0 w 30"/>
                <a:gd name="T19" fmla="*/ 36 h 36"/>
                <a:gd name="T20" fmla="*/ 6 w 30"/>
                <a:gd name="T21" fmla="*/ 30 h 36"/>
                <a:gd name="T22" fmla="*/ 12 w 30"/>
                <a:gd name="T23" fmla="*/ 30 h 36"/>
                <a:gd name="T24" fmla="*/ 18 w 30"/>
                <a:gd name="T25" fmla="*/ 24 h 36"/>
                <a:gd name="T26" fmla="*/ 24 w 30"/>
                <a:gd name="T27" fmla="*/ 18 h 36"/>
                <a:gd name="T28" fmla="*/ 30 w 30"/>
                <a:gd name="T29" fmla="*/ 12 h 36"/>
                <a:gd name="T30" fmla="*/ 30 w 30"/>
                <a:gd name="T31" fmla="*/ 6 h 36"/>
                <a:gd name="T32" fmla="*/ 30 w 30"/>
                <a:gd name="T33" fmla="*/ 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6"/>
                <a:gd name="T53" fmla="*/ 30 w 30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6">
                  <a:moveTo>
                    <a:pt x="30" y="6"/>
                  </a:moveTo>
                  <a:lnTo>
                    <a:pt x="30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8" y="24"/>
                  </a:lnTo>
                  <a:lnTo>
                    <a:pt x="24" y="18"/>
                  </a:lnTo>
                  <a:lnTo>
                    <a:pt x="30" y="12"/>
                  </a:lnTo>
                  <a:lnTo>
                    <a:pt x="3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87" name="Freeform 288"/>
            <p:cNvSpPr>
              <a:spLocks/>
            </p:cNvSpPr>
            <p:nvPr/>
          </p:nvSpPr>
          <p:spPr bwMode="auto">
            <a:xfrm>
              <a:off x="5203" y="1111"/>
              <a:ext cx="36" cy="30"/>
            </a:xfrm>
            <a:custGeom>
              <a:avLst/>
              <a:gdLst>
                <a:gd name="T0" fmla="*/ 36 w 36"/>
                <a:gd name="T1" fmla="*/ 0 h 30"/>
                <a:gd name="T2" fmla="*/ 36 w 36"/>
                <a:gd name="T3" fmla="*/ 0 h 30"/>
                <a:gd name="T4" fmla="*/ 30 w 36"/>
                <a:gd name="T5" fmla="*/ 0 h 30"/>
                <a:gd name="T6" fmla="*/ 24 w 36"/>
                <a:gd name="T7" fmla="*/ 6 h 30"/>
                <a:gd name="T8" fmla="*/ 18 w 36"/>
                <a:gd name="T9" fmla="*/ 6 h 30"/>
                <a:gd name="T10" fmla="*/ 12 w 36"/>
                <a:gd name="T11" fmla="*/ 12 h 30"/>
                <a:gd name="T12" fmla="*/ 6 w 36"/>
                <a:gd name="T13" fmla="*/ 18 h 30"/>
                <a:gd name="T14" fmla="*/ 0 w 36"/>
                <a:gd name="T15" fmla="*/ 24 h 30"/>
                <a:gd name="T16" fmla="*/ 0 w 36"/>
                <a:gd name="T17" fmla="*/ 30 h 30"/>
                <a:gd name="T18" fmla="*/ 0 w 36"/>
                <a:gd name="T19" fmla="*/ 30 h 30"/>
                <a:gd name="T20" fmla="*/ 6 w 36"/>
                <a:gd name="T21" fmla="*/ 30 h 30"/>
                <a:gd name="T22" fmla="*/ 12 w 36"/>
                <a:gd name="T23" fmla="*/ 24 h 30"/>
                <a:gd name="T24" fmla="*/ 24 w 36"/>
                <a:gd name="T25" fmla="*/ 18 h 30"/>
                <a:gd name="T26" fmla="*/ 30 w 36"/>
                <a:gd name="T27" fmla="*/ 12 h 30"/>
                <a:gd name="T28" fmla="*/ 36 w 36"/>
                <a:gd name="T29" fmla="*/ 6 h 30"/>
                <a:gd name="T30" fmla="*/ 36 w 36"/>
                <a:gd name="T31" fmla="*/ 6 h 30"/>
                <a:gd name="T32" fmla="*/ 36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36" y="0"/>
                  </a:moveTo>
                  <a:lnTo>
                    <a:pt x="36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24" y="18"/>
                  </a:lnTo>
                  <a:lnTo>
                    <a:pt x="30" y="12"/>
                  </a:lnTo>
                  <a:lnTo>
                    <a:pt x="36" y="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88" name="Freeform 289"/>
            <p:cNvSpPr>
              <a:spLocks/>
            </p:cNvSpPr>
            <p:nvPr/>
          </p:nvSpPr>
          <p:spPr bwMode="auto">
            <a:xfrm>
              <a:off x="5209" y="1147"/>
              <a:ext cx="36" cy="30"/>
            </a:xfrm>
            <a:custGeom>
              <a:avLst/>
              <a:gdLst>
                <a:gd name="T0" fmla="*/ 36 w 36"/>
                <a:gd name="T1" fmla="*/ 6 h 30"/>
                <a:gd name="T2" fmla="*/ 30 w 36"/>
                <a:gd name="T3" fmla="*/ 0 h 30"/>
                <a:gd name="T4" fmla="*/ 24 w 36"/>
                <a:gd name="T5" fmla="*/ 6 h 30"/>
                <a:gd name="T6" fmla="*/ 24 w 36"/>
                <a:gd name="T7" fmla="*/ 6 h 30"/>
                <a:gd name="T8" fmla="*/ 18 w 36"/>
                <a:gd name="T9" fmla="*/ 12 h 30"/>
                <a:gd name="T10" fmla="*/ 6 w 36"/>
                <a:gd name="T11" fmla="*/ 12 h 30"/>
                <a:gd name="T12" fmla="*/ 6 w 36"/>
                <a:gd name="T13" fmla="*/ 18 h 30"/>
                <a:gd name="T14" fmla="*/ 0 w 36"/>
                <a:gd name="T15" fmla="*/ 24 h 30"/>
                <a:gd name="T16" fmla="*/ 0 w 36"/>
                <a:gd name="T17" fmla="*/ 30 h 30"/>
                <a:gd name="T18" fmla="*/ 0 w 36"/>
                <a:gd name="T19" fmla="*/ 30 h 30"/>
                <a:gd name="T20" fmla="*/ 6 w 36"/>
                <a:gd name="T21" fmla="*/ 24 h 30"/>
                <a:gd name="T22" fmla="*/ 12 w 36"/>
                <a:gd name="T23" fmla="*/ 24 h 30"/>
                <a:gd name="T24" fmla="*/ 18 w 36"/>
                <a:gd name="T25" fmla="*/ 18 h 30"/>
                <a:gd name="T26" fmla="*/ 24 w 36"/>
                <a:gd name="T27" fmla="*/ 12 h 30"/>
                <a:gd name="T28" fmla="*/ 30 w 36"/>
                <a:gd name="T29" fmla="*/ 12 h 30"/>
                <a:gd name="T30" fmla="*/ 30 w 36"/>
                <a:gd name="T31" fmla="*/ 6 h 30"/>
                <a:gd name="T32" fmla="*/ 36 w 36"/>
                <a:gd name="T33" fmla="*/ 6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36" y="6"/>
                  </a:moveTo>
                  <a:lnTo>
                    <a:pt x="30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0" y="6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89" name="Freeform 290"/>
            <p:cNvSpPr>
              <a:spLocks/>
            </p:cNvSpPr>
            <p:nvPr/>
          </p:nvSpPr>
          <p:spPr bwMode="auto">
            <a:xfrm>
              <a:off x="5209" y="1171"/>
              <a:ext cx="36" cy="18"/>
            </a:xfrm>
            <a:custGeom>
              <a:avLst/>
              <a:gdLst>
                <a:gd name="T0" fmla="*/ 36 w 36"/>
                <a:gd name="T1" fmla="*/ 0 h 18"/>
                <a:gd name="T2" fmla="*/ 30 w 36"/>
                <a:gd name="T3" fmla="*/ 0 h 18"/>
                <a:gd name="T4" fmla="*/ 30 w 36"/>
                <a:gd name="T5" fmla="*/ 0 h 18"/>
                <a:gd name="T6" fmla="*/ 24 w 36"/>
                <a:gd name="T7" fmla="*/ 0 h 18"/>
                <a:gd name="T8" fmla="*/ 18 w 36"/>
                <a:gd name="T9" fmla="*/ 0 h 18"/>
                <a:gd name="T10" fmla="*/ 12 w 36"/>
                <a:gd name="T11" fmla="*/ 6 h 18"/>
                <a:gd name="T12" fmla="*/ 6 w 36"/>
                <a:gd name="T13" fmla="*/ 6 h 18"/>
                <a:gd name="T14" fmla="*/ 6 w 36"/>
                <a:gd name="T15" fmla="*/ 12 h 18"/>
                <a:gd name="T16" fmla="*/ 0 w 36"/>
                <a:gd name="T17" fmla="*/ 18 h 18"/>
                <a:gd name="T18" fmla="*/ 6 w 36"/>
                <a:gd name="T19" fmla="*/ 18 h 18"/>
                <a:gd name="T20" fmla="*/ 12 w 36"/>
                <a:gd name="T21" fmla="*/ 18 h 18"/>
                <a:gd name="T22" fmla="*/ 18 w 36"/>
                <a:gd name="T23" fmla="*/ 12 h 18"/>
                <a:gd name="T24" fmla="*/ 18 w 36"/>
                <a:gd name="T25" fmla="*/ 12 h 18"/>
                <a:gd name="T26" fmla="*/ 24 w 36"/>
                <a:gd name="T27" fmla="*/ 12 h 18"/>
                <a:gd name="T28" fmla="*/ 30 w 36"/>
                <a:gd name="T29" fmla="*/ 6 h 18"/>
                <a:gd name="T30" fmla="*/ 36 w 36"/>
                <a:gd name="T31" fmla="*/ 6 h 18"/>
                <a:gd name="T32" fmla="*/ 36 w 36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36" y="0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90" name="Freeform 291"/>
            <p:cNvSpPr>
              <a:spLocks/>
            </p:cNvSpPr>
            <p:nvPr/>
          </p:nvSpPr>
          <p:spPr bwMode="auto">
            <a:xfrm>
              <a:off x="5221" y="1207"/>
              <a:ext cx="24" cy="12"/>
            </a:xfrm>
            <a:custGeom>
              <a:avLst/>
              <a:gdLst>
                <a:gd name="T0" fmla="*/ 24 w 24"/>
                <a:gd name="T1" fmla="*/ 0 h 12"/>
                <a:gd name="T2" fmla="*/ 24 w 24"/>
                <a:gd name="T3" fmla="*/ 0 h 12"/>
                <a:gd name="T4" fmla="*/ 24 w 24"/>
                <a:gd name="T5" fmla="*/ 0 h 12"/>
                <a:gd name="T6" fmla="*/ 18 w 24"/>
                <a:gd name="T7" fmla="*/ 0 h 12"/>
                <a:gd name="T8" fmla="*/ 12 w 24"/>
                <a:gd name="T9" fmla="*/ 0 h 12"/>
                <a:gd name="T10" fmla="*/ 6 w 24"/>
                <a:gd name="T11" fmla="*/ 6 h 12"/>
                <a:gd name="T12" fmla="*/ 6 w 24"/>
                <a:gd name="T13" fmla="*/ 6 h 12"/>
                <a:gd name="T14" fmla="*/ 0 w 24"/>
                <a:gd name="T15" fmla="*/ 12 h 12"/>
                <a:gd name="T16" fmla="*/ 0 w 24"/>
                <a:gd name="T17" fmla="*/ 12 h 12"/>
                <a:gd name="T18" fmla="*/ 6 w 24"/>
                <a:gd name="T19" fmla="*/ 12 h 12"/>
                <a:gd name="T20" fmla="*/ 6 w 24"/>
                <a:gd name="T21" fmla="*/ 12 h 12"/>
                <a:gd name="T22" fmla="*/ 12 w 24"/>
                <a:gd name="T23" fmla="*/ 12 h 12"/>
                <a:gd name="T24" fmla="*/ 18 w 24"/>
                <a:gd name="T25" fmla="*/ 6 h 12"/>
                <a:gd name="T26" fmla="*/ 18 w 24"/>
                <a:gd name="T27" fmla="*/ 6 h 12"/>
                <a:gd name="T28" fmla="*/ 24 w 24"/>
                <a:gd name="T29" fmla="*/ 6 h 12"/>
                <a:gd name="T30" fmla="*/ 24 w 24"/>
                <a:gd name="T31" fmla="*/ 0 h 12"/>
                <a:gd name="T32" fmla="*/ 24 w 24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2"/>
                <a:gd name="T53" fmla="*/ 24 w 2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2">
                  <a:moveTo>
                    <a:pt x="24" y="0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91" name="Freeform 292"/>
            <p:cNvSpPr>
              <a:spLocks/>
            </p:cNvSpPr>
            <p:nvPr/>
          </p:nvSpPr>
          <p:spPr bwMode="auto">
            <a:xfrm>
              <a:off x="5227" y="1225"/>
              <a:ext cx="18" cy="12"/>
            </a:xfrm>
            <a:custGeom>
              <a:avLst/>
              <a:gdLst>
                <a:gd name="T0" fmla="*/ 18 w 18"/>
                <a:gd name="T1" fmla="*/ 0 h 12"/>
                <a:gd name="T2" fmla="*/ 12 w 18"/>
                <a:gd name="T3" fmla="*/ 0 h 12"/>
                <a:gd name="T4" fmla="*/ 12 w 18"/>
                <a:gd name="T5" fmla="*/ 0 h 12"/>
                <a:gd name="T6" fmla="*/ 12 w 18"/>
                <a:gd name="T7" fmla="*/ 0 h 12"/>
                <a:gd name="T8" fmla="*/ 6 w 18"/>
                <a:gd name="T9" fmla="*/ 0 h 12"/>
                <a:gd name="T10" fmla="*/ 6 w 18"/>
                <a:gd name="T11" fmla="*/ 0 h 12"/>
                <a:gd name="T12" fmla="*/ 0 w 18"/>
                <a:gd name="T13" fmla="*/ 6 h 12"/>
                <a:gd name="T14" fmla="*/ 0 w 18"/>
                <a:gd name="T15" fmla="*/ 6 h 12"/>
                <a:gd name="T16" fmla="*/ 0 w 18"/>
                <a:gd name="T17" fmla="*/ 12 h 12"/>
                <a:gd name="T18" fmla="*/ 0 w 18"/>
                <a:gd name="T19" fmla="*/ 6 h 12"/>
                <a:gd name="T20" fmla="*/ 6 w 18"/>
                <a:gd name="T21" fmla="*/ 6 h 12"/>
                <a:gd name="T22" fmla="*/ 6 w 18"/>
                <a:gd name="T23" fmla="*/ 6 h 12"/>
                <a:gd name="T24" fmla="*/ 12 w 18"/>
                <a:gd name="T25" fmla="*/ 6 h 12"/>
                <a:gd name="T26" fmla="*/ 12 w 18"/>
                <a:gd name="T27" fmla="*/ 0 h 12"/>
                <a:gd name="T28" fmla="*/ 18 w 18"/>
                <a:gd name="T29" fmla="*/ 0 h 12"/>
                <a:gd name="T30" fmla="*/ 18 w 18"/>
                <a:gd name="T31" fmla="*/ 0 h 12"/>
                <a:gd name="T32" fmla="*/ 18 w 18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2"/>
                <a:gd name="T53" fmla="*/ 18 w 1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2">
                  <a:moveTo>
                    <a:pt x="18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92" name="Freeform 293"/>
            <p:cNvSpPr>
              <a:spLocks/>
            </p:cNvSpPr>
            <p:nvPr/>
          </p:nvSpPr>
          <p:spPr bwMode="auto">
            <a:xfrm>
              <a:off x="5203" y="1075"/>
              <a:ext cx="30" cy="36"/>
            </a:xfrm>
            <a:custGeom>
              <a:avLst/>
              <a:gdLst>
                <a:gd name="T0" fmla="*/ 30 w 30"/>
                <a:gd name="T1" fmla="*/ 6 h 36"/>
                <a:gd name="T2" fmla="*/ 30 w 30"/>
                <a:gd name="T3" fmla="*/ 0 h 36"/>
                <a:gd name="T4" fmla="*/ 24 w 30"/>
                <a:gd name="T5" fmla="*/ 0 h 36"/>
                <a:gd name="T6" fmla="*/ 18 w 30"/>
                <a:gd name="T7" fmla="*/ 6 h 36"/>
                <a:gd name="T8" fmla="*/ 18 w 30"/>
                <a:gd name="T9" fmla="*/ 12 h 36"/>
                <a:gd name="T10" fmla="*/ 12 w 30"/>
                <a:gd name="T11" fmla="*/ 12 h 36"/>
                <a:gd name="T12" fmla="*/ 6 w 30"/>
                <a:gd name="T13" fmla="*/ 18 h 36"/>
                <a:gd name="T14" fmla="*/ 0 w 30"/>
                <a:gd name="T15" fmla="*/ 30 h 36"/>
                <a:gd name="T16" fmla="*/ 0 w 30"/>
                <a:gd name="T17" fmla="*/ 36 h 36"/>
                <a:gd name="T18" fmla="*/ 0 w 30"/>
                <a:gd name="T19" fmla="*/ 30 h 36"/>
                <a:gd name="T20" fmla="*/ 6 w 30"/>
                <a:gd name="T21" fmla="*/ 30 h 36"/>
                <a:gd name="T22" fmla="*/ 12 w 30"/>
                <a:gd name="T23" fmla="*/ 24 h 36"/>
                <a:gd name="T24" fmla="*/ 18 w 30"/>
                <a:gd name="T25" fmla="*/ 18 h 36"/>
                <a:gd name="T26" fmla="*/ 24 w 30"/>
                <a:gd name="T27" fmla="*/ 12 h 36"/>
                <a:gd name="T28" fmla="*/ 30 w 30"/>
                <a:gd name="T29" fmla="*/ 12 h 36"/>
                <a:gd name="T30" fmla="*/ 30 w 30"/>
                <a:gd name="T31" fmla="*/ 6 h 36"/>
                <a:gd name="T32" fmla="*/ 30 w 30"/>
                <a:gd name="T33" fmla="*/ 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6"/>
                <a:gd name="T53" fmla="*/ 30 w 30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6">
                  <a:moveTo>
                    <a:pt x="30" y="6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93" name="Freeform 294"/>
            <p:cNvSpPr>
              <a:spLocks/>
            </p:cNvSpPr>
            <p:nvPr/>
          </p:nvSpPr>
          <p:spPr bwMode="auto">
            <a:xfrm>
              <a:off x="5203" y="1051"/>
              <a:ext cx="24" cy="24"/>
            </a:xfrm>
            <a:custGeom>
              <a:avLst/>
              <a:gdLst>
                <a:gd name="T0" fmla="*/ 24 w 24"/>
                <a:gd name="T1" fmla="*/ 0 h 24"/>
                <a:gd name="T2" fmla="*/ 24 w 24"/>
                <a:gd name="T3" fmla="*/ 0 h 24"/>
                <a:gd name="T4" fmla="*/ 24 w 24"/>
                <a:gd name="T5" fmla="*/ 0 h 24"/>
                <a:gd name="T6" fmla="*/ 18 w 24"/>
                <a:gd name="T7" fmla="*/ 0 h 24"/>
                <a:gd name="T8" fmla="*/ 12 w 24"/>
                <a:gd name="T9" fmla="*/ 0 h 24"/>
                <a:gd name="T10" fmla="*/ 12 w 24"/>
                <a:gd name="T11" fmla="*/ 6 h 24"/>
                <a:gd name="T12" fmla="*/ 6 w 24"/>
                <a:gd name="T13" fmla="*/ 12 h 24"/>
                <a:gd name="T14" fmla="*/ 0 w 24"/>
                <a:gd name="T15" fmla="*/ 18 h 24"/>
                <a:gd name="T16" fmla="*/ 0 w 24"/>
                <a:gd name="T17" fmla="*/ 24 h 24"/>
                <a:gd name="T18" fmla="*/ 6 w 24"/>
                <a:gd name="T19" fmla="*/ 18 h 24"/>
                <a:gd name="T20" fmla="*/ 6 w 24"/>
                <a:gd name="T21" fmla="*/ 18 h 24"/>
                <a:gd name="T22" fmla="*/ 12 w 24"/>
                <a:gd name="T23" fmla="*/ 12 h 24"/>
                <a:gd name="T24" fmla="*/ 18 w 24"/>
                <a:gd name="T25" fmla="*/ 12 h 24"/>
                <a:gd name="T26" fmla="*/ 18 w 24"/>
                <a:gd name="T27" fmla="*/ 6 h 24"/>
                <a:gd name="T28" fmla="*/ 24 w 24"/>
                <a:gd name="T29" fmla="*/ 6 h 24"/>
                <a:gd name="T30" fmla="*/ 24 w 24"/>
                <a:gd name="T31" fmla="*/ 0 h 24"/>
                <a:gd name="T32" fmla="*/ 24 w 24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24" y="0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94" name="Freeform 295"/>
            <p:cNvSpPr>
              <a:spLocks/>
            </p:cNvSpPr>
            <p:nvPr/>
          </p:nvSpPr>
          <p:spPr bwMode="auto">
            <a:xfrm>
              <a:off x="5203" y="1135"/>
              <a:ext cx="36" cy="30"/>
            </a:xfrm>
            <a:custGeom>
              <a:avLst/>
              <a:gdLst>
                <a:gd name="T0" fmla="*/ 36 w 36"/>
                <a:gd name="T1" fmla="*/ 0 h 30"/>
                <a:gd name="T2" fmla="*/ 36 w 36"/>
                <a:gd name="T3" fmla="*/ 0 h 30"/>
                <a:gd name="T4" fmla="*/ 30 w 36"/>
                <a:gd name="T5" fmla="*/ 0 h 30"/>
                <a:gd name="T6" fmla="*/ 24 w 36"/>
                <a:gd name="T7" fmla="*/ 6 h 30"/>
                <a:gd name="T8" fmla="*/ 18 w 36"/>
                <a:gd name="T9" fmla="*/ 6 h 30"/>
                <a:gd name="T10" fmla="*/ 12 w 36"/>
                <a:gd name="T11" fmla="*/ 12 h 30"/>
                <a:gd name="T12" fmla="*/ 6 w 36"/>
                <a:gd name="T13" fmla="*/ 18 h 30"/>
                <a:gd name="T14" fmla="*/ 0 w 36"/>
                <a:gd name="T15" fmla="*/ 24 h 30"/>
                <a:gd name="T16" fmla="*/ 0 w 36"/>
                <a:gd name="T17" fmla="*/ 30 h 30"/>
                <a:gd name="T18" fmla="*/ 6 w 36"/>
                <a:gd name="T19" fmla="*/ 24 h 30"/>
                <a:gd name="T20" fmla="*/ 6 w 36"/>
                <a:gd name="T21" fmla="*/ 24 h 30"/>
                <a:gd name="T22" fmla="*/ 12 w 36"/>
                <a:gd name="T23" fmla="*/ 18 h 30"/>
                <a:gd name="T24" fmla="*/ 24 w 36"/>
                <a:gd name="T25" fmla="*/ 18 h 30"/>
                <a:gd name="T26" fmla="*/ 24 w 36"/>
                <a:gd name="T27" fmla="*/ 12 h 30"/>
                <a:gd name="T28" fmla="*/ 30 w 36"/>
                <a:gd name="T29" fmla="*/ 6 h 30"/>
                <a:gd name="T30" fmla="*/ 36 w 36"/>
                <a:gd name="T31" fmla="*/ 6 h 30"/>
                <a:gd name="T32" fmla="*/ 36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36" y="0"/>
                  </a:moveTo>
                  <a:lnTo>
                    <a:pt x="36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95" name="Freeform 296"/>
            <p:cNvSpPr>
              <a:spLocks/>
            </p:cNvSpPr>
            <p:nvPr/>
          </p:nvSpPr>
          <p:spPr bwMode="auto">
            <a:xfrm>
              <a:off x="5215" y="1189"/>
              <a:ext cx="30" cy="18"/>
            </a:xfrm>
            <a:custGeom>
              <a:avLst/>
              <a:gdLst>
                <a:gd name="T0" fmla="*/ 30 w 30"/>
                <a:gd name="T1" fmla="*/ 0 h 18"/>
                <a:gd name="T2" fmla="*/ 30 w 30"/>
                <a:gd name="T3" fmla="*/ 0 h 18"/>
                <a:gd name="T4" fmla="*/ 24 w 30"/>
                <a:gd name="T5" fmla="*/ 0 h 18"/>
                <a:gd name="T6" fmla="*/ 18 w 30"/>
                <a:gd name="T7" fmla="*/ 0 h 18"/>
                <a:gd name="T8" fmla="*/ 12 w 30"/>
                <a:gd name="T9" fmla="*/ 0 h 18"/>
                <a:gd name="T10" fmla="*/ 12 w 30"/>
                <a:gd name="T11" fmla="*/ 6 h 18"/>
                <a:gd name="T12" fmla="*/ 6 w 30"/>
                <a:gd name="T13" fmla="*/ 12 h 18"/>
                <a:gd name="T14" fmla="*/ 0 w 30"/>
                <a:gd name="T15" fmla="*/ 12 h 18"/>
                <a:gd name="T16" fmla="*/ 0 w 30"/>
                <a:gd name="T17" fmla="*/ 18 h 18"/>
                <a:gd name="T18" fmla="*/ 0 w 30"/>
                <a:gd name="T19" fmla="*/ 18 h 18"/>
                <a:gd name="T20" fmla="*/ 6 w 30"/>
                <a:gd name="T21" fmla="*/ 12 h 18"/>
                <a:gd name="T22" fmla="*/ 12 w 30"/>
                <a:gd name="T23" fmla="*/ 12 h 18"/>
                <a:gd name="T24" fmla="*/ 18 w 30"/>
                <a:gd name="T25" fmla="*/ 12 h 18"/>
                <a:gd name="T26" fmla="*/ 24 w 30"/>
                <a:gd name="T27" fmla="*/ 6 h 18"/>
                <a:gd name="T28" fmla="*/ 24 w 30"/>
                <a:gd name="T29" fmla="*/ 6 h 18"/>
                <a:gd name="T30" fmla="*/ 30 w 30"/>
                <a:gd name="T31" fmla="*/ 0 h 18"/>
                <a:gd name="T32" fmla="*/ 30 w 30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30" y="0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96" name="Freeform 297"/>
            <p:cNvSpPr>
              <a:spLocks/>
            </p:cNvSpPr>
            <p:nvPr/>
          </p:nvSpPr>
          <p:spPr bwMode="auto">
            <a:xfrm>
              <a:off x="5203" y="1033"/>
              <a:ext cx="6" cy="30"/>
            </a:xfrm>
            <a:custGeom>
              <a:avLst/>
              <a:gdLst>
                <a:gd name="T0" fmla="*/ 0 w 6"/>
                <a:gd name="T1" fmla="*/ 30 h 30"/>
                <a:gd name="T2" fmla="*/ 0 w 6"/>
                <a:gd name="T3" fmla="*/ 24 h 30"/>
                <a:gd name="T4" fmla="*/ 0 w 6"/>
                <a:gd name="T5" fmla="*/ 12 h 30"/>
                <a:gd name="T6" fmla="*/ 0 w 6"/>
                <a:gd name="T7" fmla="*/ 0 h 30"/>
                <a:gd name="T8" fmla="*/ 0 w 6"/>
                <a:gd name="T9" fmla="*/ 0 h 30"/>
                <a:gd name="T10" fmla="*/ 6 w 6"/>
                <a:gd name="T11" fmla="*/ 0 h 30"/>
                <a:gd name="T12" fmla="*/ 6 w 6"/>
                <a:gd name="T13" fmla="*/ 12 h 30"/>
                <a:gd name="T14" fmla="*/ 6 w 6"/>
                <a:gd name="T15" fmla="*/ 18 h 30"/>
                <a:gd name="T16" fmla="*/ 0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0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97" name="Freeform 298"/>
            <p:cNvSpPr>
              <a:spLocks/>
            </p:cNvSpPr>
            <p:nvPr/>
          </p:nvSpPr>
          <p:spPr bwMode="auto">
            <a:xfrm>
              <a:off x="5167" y="1051"/>
              <a:ext cx="36" cy="42"/>
            </a:xfrm>
            <a:custGeom>
              <a:avLst/>
              <a:gdLst>
                <a:gd name="T0" fmla="*/ 36 w 36"/>
                <a:gd name="T1" fmla="*/ 42 h 42"/>
                <a:gd name="T2" fmla="*/ 30 w 36"/>
                <a:gd name="T3" fmla="*/ 36 h 42"/>
                <a:gd name="T4" fmla="*/ 30 w 36"/>
                <a:gd name="T5" fmla="*/ 30 h 42"/>
                <a:gd name="T6" fmla="*/ 24 w 36"/>
                <a:gd name="T7" fmla="*/ 24 h 42"/>
                <a:gd name="T8" fmla="*/ 18 w 36"/>
                <a:gd name="T9" fmla="*/ 18 h 42"/>
                <a:gd name="T10" fmla="*/ 12 w 36"/>
                <a:gd name="T11" fmla="*/ 12 h 42"/>
                <a:gd name="T12" fmla="*/ 12 w 36"/>
                <a:gd name="T13" fmla="*/ 6 h 42"/>
                <a:gd name="T14" fmla="*/ 6 w 36"/>
                <a:gd name="T15" fmla="*/ 0 h 42"/>
                <a:gd name="T16" fmla="*/ 6 w 36"/>
                <a:gd name="T17" fmla="*/ 0 h 42"/>
                <a:gd name="T18" fmla="*/ 0 w 36"/>
                <a:gd name="T19" fmla="*/ 6 h 42"/>
                <a:gd name="T20" fmla="*/ 6 w 36"/>
                <a:gd name="T21" fmla="*/ 12 h 42"/>
                <a:gd name="T22" fmla="*/ 12 w 36"/>
                <a:gd name="T23" fmla="*/ 18 h 42"/>
                <a:gd name="T24" fmla="*/ 18 w 36"/>
                <a:gd name="T25" fmla="*/ 24 h 42"/>
                <a:gd name="T26" fmla="*/ 24 w 36"/>
                <a:gd name="T27" fmla="*/ 30 h 42"/>
                <a:gd name="T28" fmla="*/ 30 w 36"/>
                <a:gd name="T29" fmla="*/ 36 h 42"/>
                <a:gd name="T30" fmla="*/ 30 w 36"/>
                <a:gd name="T31" fmla="*/ 42 h 42"/>
                <a:gd name="T32" fmla="*/ 36 w 36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2"/>
                <a:gd name="T53" fmla="*/ 36 w 36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2">
                  <a:moveTo>
                    <a:pt x="36" y="42"/>
                  </a:moveTo>
                  <a:lnTo>
                    <a:pt x="30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30" y="36"/>
                  </a:lnTo>
                  <a:lnTo>
                    <a:pt x="30" y="42"/>
                  </a:lnTo>
                  <a:lnTo>
                    <a:pt x="36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98" name="Freeform 299"/>
            <p:cNvSpPr>
              <a:spLocks/>
            </p:cNvSpPr>
            <p:nvPr/>
          </p:nvSpPr>
          <p:spPr bwMode="auto">
            <a:xfrm>
              <a:off x="5167" y="1069"/>
              <a:ext cx="36" cy="42"/>
            </a:xfrm>
            <a:custGeom>
              <a:avLst/>
              <a:gdLst>
                <a:gd name="T0" fmla="*/ 36 w 36"/>
                <a:gd name="T1" fmla="*/ 42 h 42"/>
                <a:gd name="T2" fmla="*/ 30 w 36"/>
                <a:gd name="T3" fmla="*/ 36 h 42"/>
                <a:gd name="T4" fmla="*/ 30 w 36"/>
                <a:gd name="T5" fmla="*/ 30 h 42"/>
                <a:gd name="T6" fmla="*/ 24 w 36"/>
                <a:gd name="T7" fmla="*/ 24 h 42"/>
                <a:gd name="T8" fmla="*/ 18 w 36"/>
                <a:gd name="T9" fmla="*/ 12 h 42"/>
                <a:gd name="T10" fmla="*/ 12 w 36"/>
                <a:gd name="T11" fmla="*/ 6 h 42"/>
                <a:gd name="T12" fmla="*/ 6 w 36"/>
                <a:gd name="T13" fmla="*/ 6 h 42"/>
                <a:gd name="T14" fmla="*/ 6 w 36"/>
                <a:gd name="T15" fmla="*/ 0 h 42"/>
                <a:gd name="T16" fmla="*/ 0 w 36"/>
                <a:gd name="T17" fmla="*/ 0 h 42"/>
                <a:gd name="T18" fmla="*/ 0 w 36"/>
                <a:gd name="T19" fmla="*/ 6 h 42"/>
                <a:gd name="T20" fmla="*/ 6 w 36"/>
                <a:gd name="T21" fmla="*/ 12 h 42"/>
                <a:gd name="T22" fmla="*/ 12 w 36"/>
                <a:gd name="T23" fmla="*/ 18 h 42"/>
                <a:gd name="T24" fmla="*/ 18 w 36"/>
                <a:gd name="T25" fmla="*/ 24 h 42"/>
                <a:gd name="T26" fmla="*/ 24 w 36"/>
                <a:gd name="T27" fmla="*/ 30 h 42"/>
                <a:gd name="T28" fmla="*/ 30 w 36"/>
                <a:gd name="T29" fmla="*/ 36 h 42"/>
                <a:gd name="T30" fmla="*/ 30 w 36"/>
                <a:gd name="T31" fmla="*/ 36 h 42"/>
                <a:gd name="T32" fmla="*/ 36 w 36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2"/>
                <a:gd name="T53" fmla="*/ 36 w 36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2">
                  <a:moveTo>
                    <a:pt x="36" y="42"/>
                  </a:moveTo>
                  <a:lnTo>
                    <a:pt x="30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30" y="36"/>
                  </a:lnTo>
                  <a:lnTo>
                    <a:pt x="36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299" name="Freeform 300"/>
            <p:cNvSpPr>
              <a:spLocks/>
            </p:cNvSpPr>
            <p:nvPr/>
          </p:nvSpPr>
          <p:spPr bwMode="auto">
            <a:xfrm>
              <a:off x="5167" y="1093"/>
              <a:ext cx="36" cy="36"/>
            </a:xfrm>
            <a:custGeom>
              <a:avLst/>
              <a:gdLst>
                <a:gd name="T0" fmla="*/ 36 w 36"/>
                <a:gd name="T1" fmla="*/ 36 h 36"/>
                <a:gd name="T2" fmla="*/ 30 w 36"/>
                <a:gd name="T3" fmla="*/ 30 h 36"/>
                <a:gd name="T4" fmla="*/ 30 w 36"/>
                <a:gd name="T5" fmla="*/ 24 h 36"/>
                <a:gd name="T6" fmla="*/ 24 w 36"/>
                <a:gd name="T7" fmla="*/ 12 h 36"/>
                <a:gd name="T8" fmla="*/ 18 w 36"/>
                <a:gd name="T9" fmla="*/ 12 h 36"/>
                <a:gd name="T10" fmla="*/ 12 w 36"/>
                <a:gd name="T11" fmla="*/ 6 h 36"/>
                <a:gd name="T12" fmla="*/ 6 w 36"/>
                <a:gd name="T13" fmla="*/ 0 h 36"/>
                <a:gd name="T14" fmla="*/ 0 w 36"/>
                <a:gd name="T15" fmla="*/ 0 h 36"/>
                <a:gd name="T16" fmla="*/ 0 w 36"/>
                <a:gd name="T17" fmla="*/ 0 h 36"/>
                <a:gd name="T18" fmla="*/ 0 w 36"/>
                <a:gd name="T19" fmla="*/ 0 h 36"/>
                <a:gd name="T20" fmla="*/ 6 w 36"/>
                <a:gd name="T21" fmla="*/ 6 h 36"/>
                <a:gd name="T22" fmla="*/ 6 w 36"/>
                <a:gd name="T23" fmla="*/ 12 h 36"/>
                <a:gd name="T24" fmla="*/ 18 w 36"/>
                <a:gd name="T25" fmla="*/ 18 h 36"/>
                <a:gd name="T26" fmla="*/ 24 w 36"/>
                <a:gd name="T27" fmla="*/ 18 h 36"/>
                <a:gd name="T28" fmla="*/ 30 w 36"/>
                <a:gd name="T29" fmla="*/ 24 h 36"/>
                <a:gd name="T30" fmla="*/ 30 w 36"/>
                <a:gd name="T31" fmla="*/ 30 h 36"/>
                <a:gd name="T32" fmla="*/ 36 w 36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36" y="36"/>
                  </a:moveTo>
                  <a:lnTo>
                    <a:pt x="30" y="30"/>
                  </a:lnTo>
                  <a:lnTo>
                    <a:pt x="30" y="24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6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00" name="Freeform 301"/>
            <p:cNvSpPr>
              <a:spLocks/>
            </p:cNvSpPr>
            <p:nvPr/>
          </p:nvSpPr>
          <p:spPr bwMode="auto">
            <a:xfrm>
              <a:off x="5173" y="1117"/>
              <a:ext cx="30" cy="24"/>
            </a:xfrm>
            <a:custGeom>
              <a:avLst/>
              <a:gdLst>
                <a:gd name="T0" fmla="*/ 30 w 30"/>
                <a:gd name="T1" fmla="*/ 24 h 24"/>
                <a:gd name="T2" fmla="*/ 30 w 30"/>
                <a:gd name="T3" fmla="*/ 24 h 24"/>
                <a:gd name="T4" fmla="*/ 24 w 30"/>
                <a:gd name="T5" fmla="*/ 18 h 24"/>
                <a:gd name="T6" fmla="*/ 18 w 30"/>
                <a:gd name="T7" fmla="*/ 12 h 24"/>
                <a:gd name="T8" fmla="*/ 12 w 30"/>
                <a:gd name="T9" fmla="*/ 6 h 24"/>
                <a:gd name="T10" fmla="*/ 6 w 30"/>
                <a:gd name="T11" fmla="*/ 0 h 24"/>
                <a:gd name="T12" fmla="*/ 0 w 30"/>
                <a:gd name="T13" fmla="*/ 0 h 24"/>
                <a:gd name="T14" fmla="*/ 0 w 30"/>
                <a:gd name="T15" fmla="*/ 0 h 24"/>
                <a:gd name="T16" fmla="*/ 0 w 30"/>
                <a:gd name="T17" fmla="*/ 0 h 24"/>
                <a:gd name="T18" fmla="*/ 0 w 30"/>
                <a:gd name="T19" fmla="*/ 6 h 24"/>
                <a:gd name="T20" fmla="*/ 0 w 30"/>
                <a:gd name="T21" fmla="*/ 6 h 24"/>
                <a:gd name="T22" fmla="*/ 6 w 30"/>
                <a:gd name="T23" fmla="*/ 12 h 24"/>
                <a:gd name="T24" fmla="*/ 12 w 30"/>
                <a:gd name="T25" fmla="*/ 12 h 24"/>
                <a:gd name="T26" fmla="*/ 18 w 30"/>
                <a:gd name="T27" fmla="*/ 18 h 24"/>
                <a:gd name="T28" fmla="*/ 24 w 30"/>
                <a:gd name="T29" fmla="*/ 18 h 24"/>
                <a:gd name="T30" fmla="*/ 30 w 30"/>
                <a:gd name="T31" fmla="*/ 24 h 24"/>
                <a:gd name="T32" fmla="*/ 30 w 30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24"/>
                <a:gd name="T53" fmla="*/ 30 w 30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24">
                  <a:moveTo>
                    <a:pt x="30" y="24"/>
                  </a:moveTo>
                  <a:lnTo>
                    <a:pt x="30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01" name="Freeform 302"/>
            <p:cNvSpPr>
              <a:spLocks/>
            </p:cNvSpPr>
            <p:nvPr/>
          </p:nvSpPr>
          <p:spPr bwMode="auto">
            <a:xfrm>
              <a:off x="5173" y="1135"/>
              <a:ext cx="36" cy="24"/>
            </a:xfrm>
            <a:custGeom>
              <a:avLst/>
              <a:gdLst>
                <a:gd name="T0" fmla="*/ 36 w 36"/>
                <a:gd name="T1" fmla="*/ 24 h 24"/>
                <a:gd name="T2" fmla="*/ 30 w 36"/>
                <a:gd name="T3" fmla="*/ 24 h 24"/>
                <a:gd name="T4" fmla="*/ 24 w 36"/>
                <a:gd name="T5" fmla="*/ 18 h 24"/>
                <a:gd name="T6" fmla="*/ 18 w 36"/>
                <a:gd name="T7" fmla="*/ 12 h 24"/>
                <a:gd name="T8" fmla="*/ 12 w 36"/>
                <a:gd name="T9" fmla="*/ 12 h 24"/>
                <a:gd name="T10" fmla="*/ 6 w 36"/>
                <a:gd name="T11" fmla="*/ 6 h 24"/>
                <a:gd name="T12" fmla="*/ 6 w 36"/>
                <a:gd name="T13" fmla="*/ 6 h 24"/>
                <a:gd name="T14" fmla="*/ 0 w 36"/>
                <a:gd name="T15" fmla="*/ 0 h 24"/>
                <a:gd name="T16" fmla="*/ 0 w 36"/>
                <a:gd name="T17" fmla="*/ 6 h 24"/>
                <a:gd name="T18" fmla="*/ 0 w 36"/>
                <a:gd name="T19" fmla="*/ 6 h 24"/>
                <a:gd name="T20" fmla="*/ 6 w 36"/>
                <a:gd name="T21" fmla="*/ 12 h 24"/>
                <a:gd name="T22" fmla="*/ 12 w 36"/>
                <a:gd name="T23" fmla="*/ 18 h 24"/>
                <a:gd name="T24" fmla="*/ 18 w 36"/>
                <a:gd name="T25" fmla="*/ 18 h 24"/>
                <a:gd name="T26" fmla="*/ 24 w 36"/>
                <a:gd name="T27" fmla="*/ 24 h 24"/>
                <a:gd name="T28" fmla="*/ 24 w 36"/>
                <a:gd name="T29" fmla="*/ 24 h 24"/>
                <a:gd name="T30" fmla="*/ 30 w 36"/>
                <a:gd name="T31" fmla="*/ 24 h 24"/>
                <a:gd name="T32" fmla="*/ 36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36" y="24"/>
                  </a:moveTo>
                  <a:lnTo>
                    <a:pt x="30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6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02" name="Freeform 303"/>
            <p:cNvSpPr>
              <a:spLocks/>
            </p:cNvSpPr>
            <p:nvPr/>
          </p:nvSpPr>
          <p:spPr bwMode="auto">
            <a:xfrm>
              <a:off x="5179" y="1165"/>
              <a:ext cx="30" cy="12"/>
            </a:xfrm>
            <a:custGeom>
              <a:avLst/>
              <a:gdLst>
                <a:gd name="T0" fmla="*/ 30 w 30"/>
                <a:gd name="T1" fmla="*/ 12 h 12"/>
                <a:gd name="T2" fmla="*/ 24 w 30"/>
                <a:gd name="T3" fmla="*/ 12 h 12"/>
                <a:gd name="T4" fmla="*/ 24 w 30"/>
                <a:gd name="T5" fmla="*/ 6 h 12"/>
                <a:gd name="T6" fmla="*/ 18 w 30"/>
                <a:gd name="T7" fmla="*/ 6 h 12"/>
                <a:gd name="T8" fmla="*/ 12 w 30"/>
                <a:gd name="T9" fmla="*/ 6 h 12"/>
                <a:gd name="T10" fmla="*/ 6 w 30"/>
                <a:gd name="T11" fmla="*/ 0 h 12"/>
                <a:gd name="T12" fmla="*/ 6 w 30"/>
                <a:gd name="T13" fmla="*/ 0 h 12"/>
                <a:gd name="T14" fmla="*/ 0 w 30"/>
                <a:gd name="T15" fmla="*/ 0 h 12"/>
                <a:gd name="T16" fmla="*/ 0 w 30"/>
                <a:gd name="T17" fmla="*/ 6 h 12"/>
                <a:gd name="T18" fmla="*/ 0 w 30"/>
                <a:gd name="T19" fmla="*/ 6 h 12"/>
                <a:gd name="T20" fmla="*/ 6 w 30"/>
                <a:gd name="T21" fmla="*/ 12 h 12"/>
                <a:gd name="T22" fmla="*/ 6 w 30"/>
                <a:gd name="T23" fmla="*/ 12 h 12"/>
                <a:gd name="T24" fmla="*/ 12 w 30"/>
                <a:gd name="T25" fmla="*/ 12 h 12"/>
                <a:gd name="T26" fmla="*/ 18 w 30"/>
                <a:gd name="T27" fmla="*/ 12 h 12"/>
                <a:gd name="T28" fmla="*/ 24 w 30"/>
                <a:gd name="T29" fmla="*/ 12 h 12"/>
                <a:gd name="T30" fmla="*/ 30 w 30"/>
                <a:gd name="T31" fmla="*/ 12 h 12"/>
                <a:gd name="T32" fmla="*/ 30 w 30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2"/>
                <a:gd name="T53" fmla="*/ 30 w 3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2">
                  <a:moveTo>
                    <a:pt x="30" y="12"/>
                  </a:moveTo>
                  <a:lnTo>
                    <a:pt x="24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03" name="Freeform 304"/>
            <p:cNvSpPr>
              <a:spLocks/>
            </p:cNvSpPr>
            <p:nvPr/>
          </p:nvSpPr>
          <p:spPr bwMode="auto">
            <a:xfrm>
              <a:off x="5185" y="1189"/>
              <a:ext cx="30" cy="6"/>
            </a:xfrm>
            <a:custGeom>
              <a:avLst/>
              <a:gdLst>
                <a:gd name="T0" fmla="*/ 30 w 30"/>
                <a:gd name="T1" fmla="*/ 6 h 6"/>
                <a:gd name="T2" fmla="*/ 24 w 30"/>
                <a:gd name="T3" fmla="*/ 0 h 6"/>
                <a:gd name="T4" fmla="*/ 18 w 30"/>
                <a:gd name="T5" fmla="*/ 0 h 6"/>
                <a:gd name="T6" fmla="*/ 18 w 30"/>
                <a:gd name="T7" fmla="*/ 0 h 6"/>
                <a:gd name="T8" fmla="*/ 12 w 30"/>
                <a:gd name="T9" fmla="*/ 0 h 6"/>
                <a:gd name="T10" fmla="*/ 6 w 30"/>
                <a:gd name="T11" fmla="*/ 0 h 6"/>
                <a:gd name="T12" fmla="*/ 6 w 30"/>
                <a:gd name="T13" fmla="*/ 0 h 6"/>
                <a:gd name="T14" fmla="*/ 0 w 30"/>
                <a:gd name="T15" fmla="*/ 0 h 6"/>
                <a:gd name="T16" fmla="*/ 0 w 30"/>
                <a:gd name="T17" fmla="*/ 0 h 6"/>
                <a:gd name="T18" fmla="*/ 0 w 30"/>
                <a:gd name="T19" fmla="*/ 0 h 6"/>
                <a:gd name="T20" fmla="*/ 6 w 30"/>
                <a:gd name="T21" fmla="*/ 6 h 6"/>
                <a:gd name="T22" fmla="*/ 6 w 30"/>
                <a:gd name="T23" fmla="*/ 6 h 6"/>
                <a:gd name="T24" fmla="*/ 12 w 30"/>
                <a:gd name="T25" fmla="*/ 6 h 6"/>
                <a:gd name="T26" fmla="*/ 18 w 30"/>
                <a:gd name="T27" fmla="*/ 6 h 6"/>
                <a:gd name="T28" fmla="*/ 18 w 30"/>
                <a:gd name="T29" fmla="*/ 6 h 6"/>
                <a:gd name="T30" fmla="*/ 24 w 30"/>
                <a:gd name="T31" fmla="*/ 6 h 6"/>
                <a:gd name="T32" fmla="*/ 30 w 30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30" y="6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04" name="Freeform 305"/>
            <p:cNvSpPr>
              <a:spLocks/>
            </p:cNvSpPr>
            <p:nvPr/>
          </p:nvSpPr>
          <p:spPr bwMode="auto">
            <a:xfrm>
              <a:off x="5191" y="1201"/>
              <a:ext cx="24" cy="6"/>
            </a:xfrm>
            <a:custGeom>
              <a:avLst/>
              <a:gdLst>
                <a:gd name="T0" fmla="*/ 24 w 24"/>
                <a:gd name="T1" fmla="*/ 6 h 6"/>
                <a:gd name="T2" fmla="*/ 24 w 24"/>
                <a:gd name="T3" fmla="*/ 6 h 6"/>
                <a:gd name="T4" fmla="*/ 18 w 24"/>
                <a:gd name="T5" fmla="*/ 0 h 6"/>
                <a:gd name="T6" fmla="*/ 18 w 24"/>
                <a:gd name="T7" fmla="*/ 0 h 6"/>
                <a:gd name="T8" fmla="*/ 12 w 24"/>
                <a:gd name="T9" fmla="*/ 0 h 6"/>
                <a:gd name="T10" fmla="*/ 6 w 24"/>
                <a:gd name="T11" fmla="*/ 0 h 6"/>
                <a:gd name="T12" fmla="*/ 6 w 24"/>
                <a:gd name="T13" fmla="*/ 0 h 6"/>
                <a:gd name="T14" fmla="*/ 0 w 24"/>
                <a:gd name="T15" fmla="*/ 6 h 6"/>
                <a:gd name="T16" fmla="*/ 0 w 24"/>
                <a:gd name="T17" fmla="*/ 6 h 6"/>
                <a:gd name="T18" fmla="*/ 0 w 24"/>
                <a:gd name="T19" fmla="*/ 6 h 6"/>
                <a:gd name="T20" fmla="*/ 0 w 24"/>
                <a:gd name="T21" fmla="*/ 6 h 6"/>
                <a:gd name="T22" fmla="*/ 6 w 24"/>
                <a:gd name="T23" fmla="*/ 6 h 6"/>
                <a:gd name="T24" fmla="*/ 6 w 24"/>
                <a:gd name="T25" fmla="*/ 6 h 6"/>
                <a:gd name="T26" fmla="*/ 12 w 24"/>
                <a:gd name="T27" fmla="*/ 6 h 6"/>
                <a:gd name="T28" fmla="*/ 18 w 24"/>
                <a:gd name="T29" fmla="*/ 6 h 6"/>
                <a:gd name="T30" fmla="*/ 24 w 24"/>
                <a:gd name="T31" fmla="*/ 6 h 6"/>
                <a:gd name="T32" fmla="*/ 24 w 24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24" y="6"/>
                  </a:moveTo>
                  <a:lnTo>
                    <a:pt x="24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05" name="Freeform 306"/>
            <p:cNvSpPr>
              <a:spLocks/>
            </p:cNvSpPr>
            <p:nvPr/>
          </p:nvSpPr>
          <p:spPr bwMode="auto">
            <a:xfrm>
              <a:off x="5197" y="1213"/>
              <a:ext cx="24" cy="12"/>
            </a:xfrm>
            <a:custGeom>
              <a:avLst/>
              <a:gdLst>
                <a:gd name="T0" fmla="*/ 24 w 24"/>
                <a:gd name="T1" fmla="*/ 12 h 12"/>
                <a:gd name="T2" fmla="*/ 24 w 24"/>
                <a:gd name="T3" fmla="*/ 6 h 12"/>
                <a:gd name="T4" fmla="*/ 24 w 24"/>
                <a:gd name="T5" fmla="*/ 6 h 12"/>
                <a:gd name="T6" fmla="*/ 18 w 24"/>
                <a:gd name="T7" fmla="*/ 6 h 12"/>
                <a:gd name="T8" fmla="*/ 18 w 24"/>
                <a:gd name="T9" fmla="*/ 0 h 12"/>
                <a:gd name="T10" fmla="*/ 12 w 24"/>
                <a:gd name="T11" fmla="*/ 0 h 12"/>
                <a:gd name="T12" fmla="*/ 6 w 24"/>
                <a:gd name="T13" fmla="*/ 0 h 12"/>
                <a:gd name="T14" fmla="*/ 6 w 24"/>
                <a:gd name="T15" fmla="*/ 0 h 12"/>
                <a:gd name="T16" fmla="*/ 0 w 24"/>
                <a:gd name="T17" fmla="*/ 6 h 12"/>
                <a:gd name="T18" fmla="*/ 0 w 24"/>
                <a:gd name="T19" fmla="*/ 6 h 12"/>
                <a:gd name="T20" fmla="*/ 6 w 24"/>
                <a:gd name="T21" fmla="*/ 12 h 12"/>
                <a:gd name="T22" fmla="*/ 6 w 24"/>
                <a:gd name="T23" fmla="*/ 12 h 12"/>
                <a:gd name="T24" fmla="*/ 12 w 24"/>
                <a:gd name="T25" fmla="*/ 12 h 12"/>
                <a:gd name="T26" fmla="*/ 18 w 24"/>
                <a:gd name="T27" fmla="*/ 12 h 12"/>
                <a:gd name="T28" fmla="*/ 18 w 24"/>
                <a:gd name="T29" fmla="*/ 12 h 12"/>
                <a:gd name="T30" fmla="*/ 24 w 24"/>
                <a:gd name="T31" fmla="*/ 12 h 12"/>
                <a:gd name="T32" fmla="*/ 24 w 24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2"/>
                <a:gd name="T53" fmla="*/ 24 w 2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2">
                  <a:moveTo>
                    <a:pt x="24" y="12"/>
                  </a:moveTo>
                  <a:lnTo>
                    <a:pt x="24" y="6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06" name="Freeform 307"/>
            <p:cNvSpPr>
              <a:spLocks/>
            </p:cNvSpPr>
            <p:nvPr/>
          </p:nvSpPr>
          <p:spPr bwMode="auto">
            <a:xfrm>
              <a:off x="5203" y="1225"/>
              <a:ext cx="24" cy="6"/>
            </a:xfrm>
            <a:custGeom>
              <a:avLst/>
              <a:gdLst>
                <a:gd name="T0" fmla="*/ 24 w 24"/>
                <a:gd name="T1" fmla="*/ 6 h 6"/>
                <a:gd name="T2" fmla="*/ 24 w 24"/>
                <a:gd name="T3" fmla="*/ 6 h 6"/>
                <a:gd name="T4" fmla="*/ 18 w 24"/>
                <a:gd name="T5" fmla="*/ 6 h 6"/>
                <a:gd name="T6" fmla="*/ 18 w 24"/>
                <a:gd name="T7" fmla="*/ 0 h 6"/>
                <a:gd name="T8" fmla="*/ 12 w 24"/>
                <a:gd name="T9" fmla="*/ 0 h 6"/>
                <a:gd name="T10" fmla="*/ 6 w 24"/>
                <a:gd name="T11" fmla="*/ 0 h 6"/>
                <a:gd name="T12" fmla="*/ 6 w 24"/>
                <a:gd name="T13" fmla="*/ 0 h 6"/>
                <a:gd name="T14" fmla="*/ 0 w 24"/>
                <a:gd name="T15" fmla="*/ 0 h 6"/>
                <a:gd name="T16" fmla="*/ 0 w 24"/>
                <a:gd name="T17" fmla="*/ 0 h 6"/>
                <a:gd name="T18" fmla="*/ 0 w 24"/>
                <a:gd name="T19" fmla="*/ 6 h 6"/>
                <a:gd name="T20" fmla="*/ 0 w 24"/>
                <a:gd name="T21" fmla="*/ 6 h 6"/>
                <a:gd name="T22" fmla="*/ 6 w 24"/>
                <a:gd name="T23" fmla="*/ 6 h 6"/>
                <a:gd name="T24" fmla="*/ 6 w 24"/>
                <a:gd name="T25" fmla="*/ 6 h 6"/>
                <a:gd name="T26" fmla="*/ 12 w 24"/>
                <a:gd name="T27" fmla="*/ 6 h 6"/>
                <a:gd name="T28" fmla="*/ 18 w 24"/>
                <a:gd name="T29" fmla="*/ 6 h 6"/>
                <a:gd name="T30" fmla="*/ 24 w 24"/>
                <a:gd name="T31" fmla="*/ 6 h 6"/>
                <a:gd name="T32" fmla="*/ 24 w 24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24" y="6"/>
                  </a:moveTo>
                  <a:lnTo>
                    <a:pt x="24" y="6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07" name="Freeform 308"/>
            <p:cNvSpPr>
              <a:spLocks/>
            </p:cNvSpPr>
            <p:nvPr/>
          </p:nvSpPr>
          <p:spPr bwMode="auto">
            <a:xfrm>
              <a:off x="5179" y="1033"/>
              <a:ext cx="24" cy="48"/>
            </a:xfrm>
            <a:custGeom>
              <a:avLst/>
              <a:gdLst>
                <a:gd name="T0" fmla="*/ 0 w 24"/>
                <a:gd name="T1" fmla="*/ 6 h 48"/>
                <a:gd name="T2" fmla="*/ 0 w 24"/>
                <a:gd name="T3" fmla="*/ 6 h 48"/>
                <a:gd name="T4" fmla="*/ 0 w 24"/>
                <a:gd name="T5" fmla="*/ 12 h 48"/>
                <a:gd name="T6" fmla="*/ 6 w 24"/>
                <a:gd name="T7" fmla="*/ 18 h 48"/>
                <a:gd name="T8" fmla="*/ 12 w 24"/>
                <a:gd name="T9" fmla="*/ 24 h 48"/>
                <a:gd name="T10" fmla="*/ 18 w 24"/>
                <a:gd name="T11" fmla="*/ 30 h 48"/>
                <a:gd name="T12" fmla="*/ 18 w 24"/>
                <a:gd name="T13" fmla="*/ 36 h 48"/>
                <a:gd name="T14" fmla="*/ 24 w 24"/>
                <a:gd name="T15" fmla="*/ 42 h 48"/>
                <a:gd name="T16" fmla="*/ 24 w 24"/>
                <a:gd name="T17" fmla="*/ 48 h 48"/>
                <a:gd name="T18" fmla="*/ 24 w 24"/>
                <a:gd name="T19" fmla="*/ 36 h 48"/>
                <a:gd name="T20" fmla="*/ 18 w 24"/>
                <a:gd name="T21" fmla="*/ 30 h 48"/>
                <a:gd name="T22" fmla="*/ 18 w 24"/>
                <a:gd name="T23" fmla="*/ 24 h 48"/>
                <a:gd name="T24" fmla="*/ 12 w 24"/>
                <a:gd name="T25" fmla="*/ 18 h 48"/>
                <a:gd name="T26" fmla="*/ 6 w 24"/>
                <a:gd name="T27" fmla="*/ 12 h 48"/>
                <a:gd name="T28" fmla="*/ 6 w 24"/>
                <a:gd name="T29" fmla="*/ 6 h 48"/>
                <a:gd name="T30" fmla="*/ 0 w 24"/>
                <a:gd name="T31" fmla="*/ 0 h 48"/>
                <a:gd name="T32" fmla="*/ 0 w 24"/>
                <a:gd name="T33" fmla="*/ 6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8"/>
                <a:gd name="T53" fmla="*/ 24 w 24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8">
                  <a:moveTo>
                    <a:pt x="0" y="6"/>
                  </a:move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24" y="36"/>
                  </a:lnTo>
                  <a:lnTo>
                    <a:pt x="18" y="30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08" name="Freeform 309"/>
            <p:cNvSpPr>
              <a:spLocks/>
            </p:cNvSpPr>
            <p:nvPr/>
          </p:nvSpPr>
          <p:spPr bwMode="auto">
            <a:xfrm>
              <a:off x="5191" y="1027"/>
              <a:ext cx="12" cy="36"/>
            </a:xfrm>
            <a:custGeom>
              <a:avLst/>
              <a:gdLst>
                <a:gd name="T0" fmla="*/ 12 w 12"/>
                <a:gd name="T1" fmla="*/ 36 h 36"/>
                <a:gd name="T2" fmla="*/ 12 w 12"/>
                <a:gd name="T3" fmla="*/ 24 h 36"/>
                <a:gd name="T4" fmla="*/ 6 w 12"/>
                <a:gd name="T5" fmla="*/ 12 h 36"/>
                <a:gd name="T6" fmla="*/ 0 w 12"/>
                <a:gd name="T7" fmla="*/ 6 h 36"/>
                <a:gd name="T8" fmla="*/ 0 w 12"/>
                <a:gd name="T9" fmla="*/ 0 h 36"/>
                <a:gd name="T10" fmla="*/ 0 w 12"/>
                <a:gd name="T11" fmla="*/ 6 h 36"/>
                <a:gd name="T12" fmla="*/ 0 w 12"/>
                <a:gd name="T13" fmla="*/ 6 h 36"/>
                <a:gd name="T14" fmla="*/ 0 w 12"/>
                <a:gd name="T15" fmla="*/ 12 h 36"/>
                <a:gd name="T16" fmla="*/ 6 w 12"/>
                <a:gd name="T17" fmla="*/ 18 h 36"/>
                <a:gd name="T18" fmla="*/ 6 w 12"/>
                <a:gd name="T19" fmla="*/ 24 h 36"/>
                <a:gd name="T20" fmla="*/ 12 w 12"/>
                <a:gd name="T21" fmla="*/ 30 h 36"/>
                <a:gd name="T22" fmla="*/ 12 w 12"/>
                <a:gd name="T23" fmla="*/ 30 h 36"/>
                <a:gd name="T24" fmla="*/ 12 w 12"/>
                <a:gd name="T25" fmla="*/ 36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36"/>
                <a:gd name="T41" fmla="*/ 12 w 12"/>
                <a:gd name="T42" fmla="*/ 36 h 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36">
                  <a:moveTo>
                    <a:pt x="12" y="36"/>
                  </a:moveTo>
                  <a:lnTo>
                    <a:pt x="12" y="24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2" y="30"/>
                  </a:lnTo>
                  <a:lnTo>
                    <a:pt x="12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09" name="Freeform 310"/>
            <p:cNvSpPr>
              <a:spLocks/>
            </p:cNvSpPr>
            <p:nvPr/>
          </p:nvSpPr>
          <p:spPr bwMode="auto">
            <a:xfrm>
              <a:off x="5275" y="1147"/>
              <a:ext cx="48" cy="161"/>
            </a:xfrm>
            <a:custGeom>
              <a:avLst/>
              <a:gdLst>
                <a:gd name="T0" fmla="*/ 12 w 48"/>
                <a:gd name="T1" fmla="*/ 161 h 161"/>
                <a:gd name="T2" fmla="*/ 6 w 48"/>
                <a:gd name="T3" fmla="*/ 161 h 161"/>
                <a:gd name="T4" fmla="*/ 6 w 48"/>
                <a:gd name="T5" fmla="*/ 161 h 161"/>
                <a:gd name="T6" fmla="*/ 6 w 48"/>
                <a:gd name="T7" fmla="*/ 161 h 161"/>
                <a:gd name="T8" fmla="*/ 0 w 48"/>
                <a:gd name="T9" fmla="*/ 161 h 161"/>
                <a:gd name="T10" fmla="*/ 18 w 48"/>
                <a:gd name="T11" fmla="*/ 143 h 161"/>
                <a:gd name="T12" fmla="*/ 30 w 48"/>
                <a:gd name="T13" fmla="*/ 120 h 161"/>
                <a:gd name="T14" fmla="*/ 42 w 48"/>
                <a:gd name="T15" fmla="*/ 102 h 161"/>
                <a:gd name="T16" fmla="*/ 42 w 48"/>
                <a:gd name="T17" fmla="*/ 78 h 161"/>
                <a:gd name="T18" fmla="*/ 48 w 48"/>
                <a:gd name="T19" fmla="*/ 54 h 161"/>
                <a:gd name="T20" fmla="*/ 42 w 48"/>
                <a:gd name="T21" fmla="*/ 36 h 161"/>
                <a:gd name="T22" fmla="*/ 42 w 48"/>
                <a:gd name="T23" fmla="*/ 18 h 161"/>
                <a:gd name="T24" fmla="*/ 42 w 48"/>
                <a:gd name="T25" fmla="*/ 0 h 161"/>
                <a:gd name="T26" fmla="*/ 48 w 48"/>
                <a:gd name="T27" fmla="*/ 12 h 161"/>
                <a:gd name="T28" fmla="*/ 48 w 48"/>
                <a:gd name="T29" fmla="*/ 30 h 161"/>
                <a:gd name="T30" fmla="*/ 48 w 48"/>
                <a:gd name="T31" fmla="*/ 54 h 161"/>
                <a:gd name="T32" fmla="*/ 48 w 48"/>
                <a:gd name="T33" fmla="*/ 78 h 161"/>
                <a:gd name="T34" fmla="*/ 42 w 48"/>
                <a:gd name="T35" fmla="*/ 108 h 161"/>
                <a:gd name="T36" fmla="*/ 36 w 48"/>
                <a:gd name="T37" fmla="*/ 132 h 161"/>
                <a:gd name="T38" fmla="*/ 24 w 48"/>
                <a:gd name="T39" fmla="*/ 149 h 161"/>
                <a:gd name="T40" fmla="*/ 12 w 48"/>
                <a:gd name="T41" fmla="*/ 161 h 16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8"/>
                <a:gd name="T64" fmla="*/ 0 h 161"/>
                <a:gd name="T65" fmla="*/ 48 w 48"/>
                <a:gd name="T66" fmla="*/ 161 h 16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8" h="161">
                  <a:moveTo>
                    <a:pt x="12" y="161"/>
                  </a:moveTo>
                  <a:lnTo>
                    <a:pt x="6" y="161"/>
                  </a:lnTo>
                  <a:lnTo>
                    <a:pt x="0" y="161"/>
                  </a:lnTo>
                  <a:lnTo>
                    <a:pt x="18" y="143"/>
                  </a:lnTo>
                  <a:lnTo>
                    <a:pt x="30" y="120"/>
                  </a:lnTo>
                  <a:lnTo>
                    <a:pt x="42" y="102"/>
                  </a:lnTo>
                  <a:lnTo>
                    <a:pt x="42" y="78"/>
                  </a:lnTo>
                  <a:lnTo>
                    <a:pt x="48" y="54"/>
                  </a:lnTo>
                  <a:lnTo>
                    <a:pt x="42" y="36"/>
                  </a:lnTo>
                  <a:lnTo>
                    <a:pt x="42" y="18"/>
                  </a:lnTo>
                  <a:lnTo>
                    <a:pt x="42" y="0"/>
                  </a:lnTo>
                  <a:lnTo>
                    <a:pt x="48" y="12"/>
                  </a:lnTo>
                  <a:lnTo>
                    <a:pt x="48" y="30"/>
                  </a:lnTo>
                  <a:lnTo>
                    <a:pt x="48" y="54"/>
                  </a:lnTo>
                  <a:lnTo>
                    <a:pt x="48" y="78"/>
                  </a:lnTo>
                  <a:lnTo>
                    <a:pt x="42" y="108"/>
                  </a:lnTo>
                  <a:lnTo>
                    <a:pt x="36" y="132"/>
                  </a:lnTo>
                  <a:lnTo>
                    <a:pt x="24" y="149"/>
                  </a:lnTo>
                  <a:lnTo>
                    <a:pt x="12" y="161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10" name="Freeform 311"/>
            <p:cNvSpPr>
              <a:spLocks/>
            </p:cNvSpPr>
            <p:nvPr/>
          </p:nvSpPr>
          <p:spPr bwMode="auto">
            <a:xfrm>
              <a:off x="5287" y="1153"/>
              <a:ext cx="36" cy="18"/>
            </a:xfrm>
            <a:custGeom>
              <a:avLst/>
              <a:gdLst>
                <a:gd name="T0" fmla="*/ 36 w 36"/>
                <a:gd name="T1" fmla="*/ 18 h 18"/>
                <a:gd name="T2" fmla="*/ 30 w 36"/>
                <a:gd name="T3" fmla="*/ 18 h 18"/>
                <a:gd name="T4" fmla="*/ 30 w 36"/>
                <a:gd name="T5" fmla="*/ 12 h 18"/>
                <a:gd name="T6" fmla="*/ 24 w 36"/>
                <a:gd name="T7" fmla="*/ 6 h 18"/>
                <a:gd name="T8" fmla="*/ 18 w 36"/>
                <a:gd name="T9" fmla="*/ 6 h 18"/>
                <a:gd name="T10" fmla="*/ 12 w 36"/>
                <a:gd name="T11" fmla="*/ 0 h 18"/>
                <a:gd name="T12" fmla="*/ 6 w 36"/>
                <a:gd name="T13" fmla="*/ 0 h 18"/>
                <a:gd name="T14" fmla="*/ 6 w 36"/>
                <a:gd name="T15" fmla="*/ 0 h 18"/>
                <a:gd name="T16" fmla="*/ 0 w 36"/>
                <a:gd name="T17" fmla="*/ 0 h 18"/>
                <a:gd name="T18" fmla="*/ 0 w 36"/>
                <a:gd name="T19" fmla="*/ 0 h 18"/>
                <a:gd name="T20" fmla="*/ 6 w 36"/>
                <a:gd name="T21" fmla="*/ 0 h 18"/>
                <a:gd name="T22" fmla="*/ 6 w 36"/>
                <a:gd name="T23" fmla="*/ 6 h 18"/>
                <a:gd name="T24" fmla="*/ 12 w 36"/>
                <a:gd name="T25" fmla="*/ 6 h 18"/>
                <a:gd name="T26" fmla="*/ 18 w 36"/>
                <a:gd name="T27" fmla="*/ 12 h 18"/>
                <a:gd name="T28" fmla="*/ 24 w 36"/>
                <a:gd name="T29" fmla="*/ 12 h 18"/>
                <a:gd name="T30" fmla="*/ 30 w 36"/>
                <a:gd name="T31" fmla="*/ 18 h 18"/>
                <a:gd name="T32" fmla="*/ 36 w 36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36" y="18"/>
                  </a:moveTo>
                  <a:lnTo>
                    <a:pt x="30" y="18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11" name="Freeform 312"/>
            <p:cNvSpPr>
              <a:spLocks/>
            </p:cNvSpPr>
            <p:nvPr/>
          </p:nvSpPr>
          <p:spPr bwMode="auto">
            <a:xfrm>
              <a:off x="5287" y="1153"/>
              <a:ext cx="36" cy="36"/>
            </a:xfrm>
            <a:custGeom>
              <a:avLst/>
              <a:gdLst>
                <a:gd name="T0" fmla="*/ 0 w 36"/>
                <a:gd name="T1" fmla="*/ 6 h 36"/>
                <a:gd name="T2" fmla="*/ 0 w 36"/>
                <a:gd name="T3" fmla="*/ 0 h 36"/>
                <a:gd name="T4" fmla="*/ 6 w 36"/>
                <a:gd name="T5" fmla="*/ 6 h 36"/>
                <a:gd name="T6" fmla="*/ 6 w 36"/>
                <a:gd name="T7" fmla="*/ 6 h 36"/>
                <a:gd name="T8" fmla="*/ 18 w 36"/>
                <a:gd name="T9" fmla="*/ 12 h 36"/>
                <a:gd name="T10" fmla="*/ 24 w 36"/>
                <a:gd name="T11" fmla="*/ 18 h 36"/>
                <a:gd name="T12" fmla="*/ 30 w 36"/>
                <a:gd name="T13" fmla="*/ 24 h 36"/>
                <a:gd name="T14" fmla="*/ 30 w 36"/>
                <a:gd name="T15" fmla="*/ 30 h 36"/>
                <a:gd name="T16" fmla="*/ 36 w 36"/>
                <a:gd name="T17" fmla="*/ 36 h 36"/>
                <a:gd name="T18" fmla="*/ 30 w 36"/>
                <a:gd name="T19" fmla="*/ 30 h 36"/>
                <a:gd name="T20" fmla="*/ 24 w 36"/>
                <a:gd name="T21" fmla="*/ 30 h 36"/>
                <a:gd name="T22" fmla="*/ 18 w 36"/>
                <a:gd name="T23" fmla="*/ 24 h 36"/>
                <a:gd name="T24" fmla="*/ 12 w 36"/>
                <a:gd name="T25" fmla="*/ 18 h 36"/>
                <a:gd name="T26" fmla="*/ 6 w 36"/>
                <a:gd name="T27" fmla="*/ 12 h 36"/>
                <a:gd name="T28" fmla="*/ 0 w 36"/>
                <a:gd name="T29" fmla="*/ 6 h 36"/>
                <a:gd name="T30" fmla="*/ 0 w 36"/>
                <a:gd name="T31" fmla="*/ 6 h 36"/>
                <a:gd name="T32" fmla="*/ 0 w 36"/>
                <a:gd name="T33" fmla="*/ 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0" y="6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8" y="12"/>
                  </a:lnTo>
                  <a:lnTo>
                    <a:pt x="24" y="18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6" y="36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12" name="Freeform 313"/>
            <p:cNvSpPr>
              <a:spLocks/>
            </p:cNvSpPr>
            <p:nvPr/>
          </p:nvSpPr>
          <p:spPr bwMode="auto">
            <a:xfrm>
              <a:off x="5275" y="1177"/>
              <a:ext cx="48" cy="42"/>
            </a:xfrm>
            <a:custGeom>
              <a:avLst/>
              <a:gdLst>
                <a:gd name="T0" fmla="*/ 0 w 48"/>
                <a:gd name="T1" fmla="*/ 0 h 42"/>
                <a:gd name="T2" fmla="*/ 6 w 48"/>
                <a:gd name="T3" fmla="*/ 0 h 42"/>
                <a:gd name="T4" fmla="*/ 12 w 48"/>
                <a:gd name="T5" fmla="*/ 0 h 42"/>
                <a:gd name="T6" fmla="*/ 18 w 48"/>
                <a:gd name="T7" fmla="*/ 6 h 42"/>
                <a:gd name="T8" fmla="*/ 24 w 48"/>
                <a:gd name="T9" fmla="*/ 12 h 42"/>
                <a:gd name="T10" fmla="*/ 30 w 48"/>
                <a:gd name="T11" fmla="*/ 18 h 42"/>
                <a:gd name="T12" fmla="*/ 42 w 48"/>
                <a:gd name="T13" fmla="*/ 30 h 42"/>
                <a:gd name="T14" fmla="*/ 42 w 48"/>
                <a:gd name="T15" fmla="*/ 36 h 42"/>
                <a:gd name="T16" fmla="*/ 48 w 48"/>
                <a:gd name="T17" fmla="*/ 42 h 42"/>
                <a:gd name="T18" fmla="*/ 42 w 48"/>
                <a:gd name="T19" fmla="*/ 42 h 42"/>
                <a:gd name="T20" fmla="*/ 36 w 48"/>
                <a:gd name="T21" fmla="*/ 36 h 42"/>
                <a:gd name="T22" fmla="*/ 30 w 48"/>
                <a:gd name="T23" fmla="*/ 30 h 42"/>
                <a:gd name="T24" fmla="*/ 24 w 48"/>
                <a:gd name="T25" fmla="*/ 24 h 42"/>
                <a:gd name="T26" fmla="*/ 12 w 48"/>
                <a:gd name="T27" fmla="*/ 12 h 42"/>
                <a:gd name="T28" fmla="*/ 6 w 48"/>
                <a:gd name="T29" fmla="*/ 6 h 42"/>
                <a:gd name="T30" fmla="*/ 6 w 48"/>
                <a:gd name="T31" fmla="*/ 6 h 42"/>
                <a:gd name="T32" fmla="*/ 0 w 48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42"/>
                <a:gd name="T53" fmla="*/ 48 w 48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42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42" y="42"/>
                  </a:lnTo>
                  <a:lnTo>
                    <a:pt x="36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13" name="Freeform 314"/>
            <p:cNvSpPr>
              <a:spLocks/>
            </p:cNvSpPr>
            <p:nvPr/>
          </p:nvSpPr>
          <p:spPr bwMode="auto">
            <a:xfrm>
              <a:off x="5269" y="1213"/>
              <a:ext cx="48" cy="36"/>
            </a:xfrm>
            <a:custGeom>
              <a:avLst/>
              <a:gdLst>
                <a:gd name="T0" fmla="*/ 0 w 48"/>
                <a:gd name="T1" fmla="*/ 0 h 36"/>
                <a:gd name="T2" fmla="*/ 0 w 48"/>
                <a:gd name="T3" fmla="*/ 0 h 36"/>
                <a:gd name="T4" fmla="*/ 12 w 48"/>
                <a:gd name="T5" fmla="*/ 0 h 36"/>
                <a:gd name="T6" fmla="*/ 18 w 48"/>
                <a:gd name="T7" fmla="*/ 6 h 36"/>
                <a:gd name="T8" fmla="*/ 24 w 48"/>
                <a:gd name="T9" fmla="*/ 12 h 36"/>
                <a:gd name="T10" fmla="*/ 36 w 48"/>
                <a:gd name="T11" fmla="*/ 18 h 36"/>
                <a:gd name="T12" fmla="*/ 42 w 48"/>
                <a:gd name="T13" fmla="*/ 24 h 36"/>
                <a:gd name="T14" fmla="*/ 48 w 48"/>
                <a:gd name="T15" fmla="*/ 30 h 36"/>
                <a:gd name="T16" fmla="*/ 48 w 48"/>
                <a:gd name="T17" fmla="*/ 36 h 36"/>
                <a:gd name="T18" fmla="*/ 48 w 48"/>
                <a:gd name="T19" fmla="*/ 36 h 36"/>
                <a:gd name="T20" fmla="*/ 42 w 48"/>
                <a:gd name="T21" fmla="*/ 30 h 36"/>
                <a:gd name="T22" fmla="*/ 30 w 48"/>
                <a:gd name="T23" fmla="*/ 24 h 36"/>
                <a:gd name="T24" fmla="*/ 24 w 48"/>
                <a:gd name="T25" fmla="*/ 18 h 36"/>
                <a:gd name="T26" fmla="*/ 12 w 48"/>
                <a:gd name="T27" fmla="*/ 12 h 36"/>
                <a:gd name="T28" fmla="*/ 6 w 48"/>
                <a:gd name="T29" fmla="*/ 6 h 36"/>
                <a:gd name="T30" fmla="*/ 0 w 48"/>
                <a:gd name="T31" fmla="*/ 0 h 36"/>
                <a:gd name="T32" fmla="*/ 0 w 48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36"/>
                <a:gd name="T53" fmla="*/ 48 w 48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36">
                  <a:moveTo>
                    <a:pt x="0" y="0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42" y="30"/>
                  </a:lnTo>
                  <a:lnTo>
                    <a:pt x="30" y="24"/>
                  </a:lnTo>
                  <a:lnTo>
                    <a:pt x="24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14" name="Freeform 315"/>
            <p:cNvSpPr>
              <a:spLocks/>
            </p:cNvSpPr>
            <p:nvPr/>
          </p:nvSpPr>
          <p:spPr bwMode="auto">
            <a:xfrm>
              <a:off x="5269" y="1225"/>
              <a:ext cx="42" cy="36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6 w 42"/>
                <a:gd name="T5" fmla="*/ 6 h 36"/>
                <a:gd name="T6" fmla="*/ 12 w 42"/>
                <a:gd name="T7" fmla="*/ 6 h 36"/>
                <a:gd name="T8" fmla="*/ 24 w 42"/>
                <a:gd name="T9" fmla="*/ 12 h 36"/>
                <a:gd name="T10" fmla="*/ 30 w 42"/>
                <a:gd name="T11" fmla="*/ 18 h 36"/>
                <a:gd name="T12" fmla="*/ 36 w 42"/>
                <a:gd name="T13" fmla="*/ 24 h 36"/>
                <a:gd name="T14" fmla="*/ 42 w 42"/>
                <a:gd name="T15" fmla="*/ 30 h 36"/>
                <a:gd name="T16" fmla="*/ 42 w 42"/>
                <a:gd name="T17" fmla="*/ 36 h 36"/>
                <a:gd name="T18" fmla="*/ 42 w 42"/>
                <a:gd name="T19" fmla="*/ 36 h 36"/>
                <a:gd name="T20" fmla="*/ 30 w 42"/>
                <a:gd name="T21" fmla="*/ 30 h 36"/>
                <a:gd name="T22" fmla="*/ 24 w 42"/>
                <a:gd name="T23" fmla="*/ 24 h 36"/>
                <a:gd name="T24" fmla="*/ 18 w 42"/>
                <a:gd name="T25" fmla="*/ 18 h 36"/>
                <a:gd name="T26" fmla="*/ 6 w 42"/>
                <a:gd name="T27" fmla="*/ 12 h 36"/>
                <a:gd name="T28" fmla="*/ 0 w 42"/>
                <a:gd name="T29" fmla="*/ 12 h 36"/>
                <a:gd name="T30" fmla="*/ 0 w 42"/>
                <a:gd name="T31" fmla="*/ 6 h 36"/>
                <a:gd name="T32" fmla="*/ 0 w 42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6"/>
                <a:gd name="T53" fmla="*/ 42 w 42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6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15" name="Freeform 316"/>
            <p:cNvSpPr>
              <a:spLocks/>
            </p:cNvSpPr>
            <p:nvPr/>
          </p:nvSpPr>
          <p:spPr bwMode="auto">
            <a:xfrm>
              <a:off x="5269" y="1255"/>
              <a:ext cx="36" cy="30"/>
            </a:xfrm>
            <a:custGeom>
              <a:avLst/>
              <a:gdLst>
                <a:gd name="T0" fmla="*/ 0 w 36"/>
                <a:gd name="T1" fmla="*/ 0 h 30"/>
                <a:gd name="T2" fmla="*/ 0 w 36"/>
                <a:gd name="T3" fmla="*/ 0 h 30"/>
                <a:gd name="T4" fmla="*/ 6 w 36"/>
                <a:gd name="T5" fmla="*/ 0 h 30"/>
                <a:gd name="T6" fmla="*/ 12 w 36"/>
                <a:gd name="T7" fmla="*/ 6 h 30"/>
                <a:gd name="T8" fmla="*/ 18 w 36"/>
                <a:gd name="T9" fmla="*/ 6 h 30"/>
                <a:gd name="T10" fmla="*/ 24 w 36"/>
                <a:gd name="T11" fmla="*/ 12 h 30"/>
                <a:gd name="T12" fmla="*/ 30 w 36"/>
                <a:gd name="T13" fmla="*/ 18 h 30"/>
                <a:gd name="T14" fmla="*/ 36 w 36"/>
                <a:gd name="T15" fmla="*/ 24 h 30"/>
                <a:gd name="T16" fmla="*/ 36 w 36"/>
                <a:gd name="T17" fmla="*/ 30 h 30"/>
                <a:gd name="T18" fmla="*/ 30 w 36"/>
                <a:gd name="T19" fmla="*/ 30 h 30"/>
                <a:gd name="T20" fmla="*/ 30 w 36"/>
                <a:gd name="T21" fmla="*/ 24 h 30"/>
                <a:gd name="T22" fmla="*/ 18 w 36"/>
                <a:gd name="T23" fmla="*/ 18 h 30"/>
                <a:gd name="T24" fmla="*/ 12 w 36"/>
                <a:gd name="T25" fmla="*/ 18 h 30"/>
                <a:gd name="T26" fmla="*/ 6 w 36"/>
                <a:gd name="T27" fmla="*/ 12 h 30"/>
                <a:gd name="T28" fmla="*/ 0 w 36"/>
                <a:gd name="T29" fmla="*/ 6 h 30"/>
                <a:gd name="T30" fmla="*/ 0 w 36"/>
                <a:gd name="T31" fmla="*/ 6 h 30"/>
                <a:gd name="T32" fmla="*/ 0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24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30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16" name="Freeform 317"/>
            <p:cNvSpPr>
              <a:spLocks/>
            </p:cNvSpPr>
            <p:nvPr/>
          </p:nvSpPr>
          <p:spPr bwMode="auto">
            <a:xfrm>
              <a:off x="5257" y="1296"/>
              <a:ext cx="24" cy="6"/>
            </a:xfrm>
            <a:custGeom>
              <a:avLst/>
              <a:gdLst>
                <a:gd name="T0" fmla="*/ 0 w 24"/>
                <a:gd name="T1" fmla="*/ 0 h 6"/>
                <a:gd name="T2" fmla="*/ 6 w 24"/>
                <a:gd name="T3" fmla="*/ 0 h 6"/>
                <a:gd name="T4" fmla="*/ 6 w 24"/>
                <a:gd name="T5" fmla="*/ 0 h 6"/>
                <a:gd name="T6" fmla="*/ 12 w 24"/>
                <a:gd name="T7" fmla="*/ 0 h 6"/>
                <a:gd name="T8" fmla="*/ 12 w 24"/>
                <a:gd name="T9" fmla="*/ 0 h 6"/>
                <a:gd name="T10" fmla="*/ 18 w 24"/>
                <a:gd name="T11" fmla="*/ 0 h 6"/>
                <a:gd name="T12" fmla="*/ 24 w 24"/>
                <a:gd name="T13" fmla="*/ 0 h 6"/>
                <a:gd name="T14" fmla="*/ 24 w 24"/>
                <a:gd name="T15" fmla="*/ 6 h 6"/>
                <a:gd name="T16" fmla="*/ 24 w 24"/>
                <a:gd name="T17" fmla="*/ 6 h 6"/>
                <a:gd name="T18" fmla="*/ 24 w 24"/>
                <a:gd name="T19" fmla="*/ 6 h 6"/>
                <a:gd name="T20" fmla="*/ 18 w 24"/>
                <a:gd name="T21" fmla="*/ 6 h 6"/>
                <a:gd name="T22" fmla="*/ 12 w 24"/>
                <a:gd name="T23" fmla="*/ 6 h 6"/>
                <a:gd name="T24" fmla="*/ 12 w 24"/>
                <a:gd name="T25" fmla="*/ 6 h 6"/>
                <a:gd name="T26" fmla="*/ 6 w 24"/>
                <a:gd name="T27" fmla="*/ 6 h 6"/>
                <a:gd name="T28" fmla="*/ 6 w 24"/>
                <a:gd name="T29" fmla="*/ 6 h 6"/>
                <a:gd name="T30" fmla="*/ 0 w 24"/>
                <a:gd name="T31" fmla="*/ 6 h 6"/>
                <a:gd name="T32" fmla="*/ 0 w 24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17" name="Freeform 318"/>
            <p:cNvSpPr>
              <a:spLocks/>
            </p:cNvSpPr>
            <p:nvPr/>
          </p:nvSpPr>
          <p:spPr bwMode="auto">
            <a:xfrm>
              <a:off x="5281" y="1171"/>
              <a:ext cx="42" cy="36"/>
            </a:xfrm>
            <a:custGeom>
              <a:avLst/>
              <a:gdLst>
                <a:gd name="T0" fmla="*/ 0 w 42"/>
                <a:gd name="T1" fmla="*/ 0 h 36"/>
                <a:gd name="T2" fmla="*/ 6 w 42"/>
                <a:gd name="T3" fmla="*/ 0 h 36"/>
                <a:gd name="T4" fmla="*/ 6 w 42"/>
                <a:gd name="T5" fmla="*/ 0 h 36"/>
                <a:gd name="T6" fmla="*/ 12 w 42"/>
                <a:gd name="T7" fmla="*/ 0 h 36"/>
                <a:gd name="T8" fmla="*/ 18 w 42"/>
                <a:gd name="T9" fmla="*/ 6 h 36"/>
                <a:gd name="T10" fmla="*/ 30 w 42"/>
                <a:gd name="T11" fmla="*/ 12 h 36"/>
                <a:gd name="T12" fmla="*/ 36 w 42"/>
                <a:gd name="T13" fmla="*/ 24 h 36"/>
                <a:gd name="T14" fmla="*/ 42 w 42"/>
                <a:gd name="T15" fmla="*/ 30 h 36"/>
                <a:gd name="T16" fmla="*/ 42 w 42"/>
                <a:gd name="T17" fmla="*/ 36 h 36"/>
                <a:gd name="T18" fmla="*/ 42 w 42"/>
                <a:gd name="T19" fmla="*/ 30 h 36"/>
                <a:gd name="T20" fmla="*/ 36 w 42"/>
                <a:gd name="T21" fmla="*/ 30 h 36"/>
                <a:gd name="T22" fmla="*/ 24 w 42"/>
                <a:gd name="T23" fmla="*/ 24 h 36"/>
                <a:gd name="T24" fmla="*/ 18 w 42"/>
                <a:gd name="T25" fmla="*/ 18 h 36"/>
                <a:gd name="T26" fmla="*/ 12 w 42"/>
                <a:gd name="T27" fmla="*/ 12 h 36"/>
                <a:gd name="T28" fmla="*/ 6 w 42"/>
                <a:gd name="T29" fmla="*/ 6 h 36"/>
                <a:gd name="T30" fmla="*/ 0 w 42"/>
                <a:gd name="T31" fmla="*/ 0 h 36"/>
                <a:gd name="T32" fmla="*/ 0 w 42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6"/>
                <a:gd name="T53" fmla="*/ 42 w 42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30" y="12"/>
                  </a:lnTo>
                  <a:lnTo>
                    <a:pt x="36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2" y="30"/>
                  </a:lnTo>
                  <a:lnTo>
                    <a:pt x="36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18" name="Freeform 319"/>
            <p:cNvSpPr>
              <a:spLocks/>
            </p:cNvSpPr>
            <p:nvPr/>
          </p:nvSpPr>
          <p:spPr bwMode="auto">
            <a:xfrm>
              <a:off x="5275" y="1195"/>
              <a:ext cx="48" cy="42"/>
            </a:xfrm>
            <a:custGeom>
              <a:avLst/>
              <a:gdLst>
                <a:gd name="T0" fmla="*/ 0 w 48"/>
                <a:gd name="T1" fmla="*/ 0 h 42"/>
                <a:gd name="T2" fmla="*/ 0 w 48"/>
                <a:gd name="T3" fmla="*/ 0 h 42"/>
                <a:gd name="T4" fmla="*/ 6 w 48"/>
                <a:gd name="T5" fmla="*/ 6 h 42"/>
                <a:gd name="T6" fmla="*/ 12 w 48"/>
                <a:gd name="T7" fmla="*/ 6 h 42"/>
                <a:gd name="T8" fmla="*/ 24 w 48"/>
                <a:gd name="T9" fmla="*/ 12 h 42"/>
                <a:gd name="T10" fmla="*/ 30 w 48"/>
                <a:gd name="T11" fmla="*/ 18 h 42"/>
                <a:gd name="T12" fmla="*/ 36 w 48"/>
                <a:gd name="T13" fmla="*/ 24 h 42"/>
                <a:gd name="T14" fmla="*/ 42 w 48"/>
                <a:gd name="T15" fmla="*/ 30 h 42"/>
                <a:gd name="T16" fmla="*/ 48 w 48"/>
                <a:gd name="T17" fmla="*/ 42 h 42"/>
                <a:gd name="T18" fmla="*/ 42 w 48"/>
                <a:gd name="T19" fmla="*/ 36 h 42"/>
                <a:gd name="T20" fmla="*/ 36 w 48"/>
                <a:gd name="T21" fmla="*/ 30 h 42"/>
                <a:gd name="T22" fmla="*/ 30 w 48"/>
                <a:gd name="T23" fmla="*/ 24 h 42"/>
                <a:gd name="T24" fmla="*/ 18 w 48"/>
                <a:gd name="T25" fmla="*/ 18 h 42"/>
                <a:gd name="T26" fmla="*/ 12 w 48"/>
                <a:gd name="T27" fmla="*/ 12 h 42"/>
                <a:gd name="T28" fmla="*/ 6 w 48"/>
                <a:gd name="T29" fmla="*/ 6 h 42"/>
                <a:gd name="T30" fmla="*/ 0 w 48"/>
                <a:gd name="T31" fmla="*/ 6 h 42"/>
                <a:gd name="T32" fmla="*/ 0 w 48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42"/>
                <a:gd name="T53" fmla="*/ 48 w 48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42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24"/>
                  </a:lnTo>
                  <a:lnTo>
                    <a:pt x="42" y="30"/>
                  </a:lnTo>
                  <a:lnTo>
                    <a:pt x="48" y="42"/>
                  </a:lnTo>
                  <a:lnTo>
                    <a:pt x="42" y="36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19" name="Freeform 320"/>
            <p:cNvSpPr>
              <a:spLocks/>
            </p:cNvSpPr>
            <p:nvPr/>
          </p:nvSpPr>
          <p:spPr bwMode="auto">
            <a:xfrm>
              <a:off x="5263" y="1243"/>
              <a:ext cx="48" cy="30"/>
            </a:xfrm>
            <a:custGeom>
              <a:avLst/>
              <a:gdLst>
                <a:gd name="T0" fmla="*/ 0 w 48"/>
                <a:gd name="T1" fmla="*/ 0 h 30"/>
                <a:gd name="T2" fmla="*/ 6 w 48"/>
                <a:gd name="T3" fmla="*/ 0 h 30"/>
                <a:gd name="T4" fmla="*/ 12 w 48"/>
                <a:gd name="T5" fmla="*/ 6 h 30"/>
                <a:gd name="T6" fmla="*/ 18 w 48"/>
                <a:gd name="T7" fmla="*/ 6 h 30"/>
                <a:gd name="T8" fmla="*/ 24 w 48"/>
                <a:gd name="T9" fmla="*/ 12 h 30"/>
                <a:gd name="T10" fmla="*/ 30 w 48"/>
                <a:gd name="T11" fmla="*/ 12 h 30"/>
                <a:gd name="T12" fmla="*/ 42 w 48"/>
                <a:gd name="T13" fmla="*/ 18 h 30"/>
                <a:gd name="T14" fmla="*/ 48 w 48"/>
                <a:gd name="T15" fmla="*/ 24 h 30"/>
                <a:gd name="T16" fmla="*/ 48 w 48"/>
                <a:gd name="T17" fmla="*/ 30 h 30"/>
                <a:gd name="T18" fmla="*/ 42 w 48"/>
                <a:gd name="T19" fmla="*/ 30 h 30"/>
                <a:gd name="T20" fmla="*/ 36 w 48"/>
                <a:gd name="T21" fmla="*/ 24 h 30"/>
                <a:gd name="T22" fmla="*/ 30 w 48"/>
                <a:gd name="T23" fmla="*/ 18 h 30"/>
                <a:gd name="T24" fmla="*/ 24 w 48"/>
                <a:gd name="T25" fmla="*/ 18 h 30"/>
                <a:gd name="T26" fmla="*/ 12 w 48"/>
                <a:gd name="T27" fmla="*/ 12 h 30"/>
                <a:gd name="T28" fmla="*/ 6 w 48"/>
                <a:gd name="T29" fmla="*/ 6 h 30"/>
                <a:gd name="T30" fmla="*/ 6 w 48"/>
                <a:gd name="T31" fmla="*/ 6 h 30"/>
                <a:gd name="T32" fmla="*/ 0 w 4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30"/>
                <a:gd name="T53" fmla="*/ 48 w 4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30">
                  <a:moveTo>
                    <a:pt x="0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48" y="30"/>
                  </a:lnTo>
                  <a:lnTo>
                    <a:pt x="42" y="30"/>
                  </a:lnTo>
                  <a:lnTo>
                    <a:pt x="36" y="24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20" name="Freeform 321"/>
            <p:cNvSpPr>
              <a:spLocks/>
            </p:cNvSpPr>
            <p:nvPr/>
          </p:nvSpPr>
          <p:spPr bwMode="auto">
            <a:xfrm>
              <a:off x="5263" y="1267"/>
              <a:ext cx="36" cy="29"/>
            </a:xfrm>
            <a:custGeom>
              <a:avLst/>
              <a:gdLst>
                <a:gd name="T0" fmla="*/ 0 w 36"/>
                <a:gd name="T1" fmla="*/ 0 h 29"/>
                <a:gd name="T2" fmla="*/ 6 w 36"/>
                <a:gd name="T3" fmla="*/ 0 h 29"/>
                <a:gd name="T4" fmla="*/ 6 w 36"/>
                <a:gd name="T5" fmla="*/ 0 h 29"/>
                <a:gd name="T6" fmla="*/ 12 w 36"/>
                <a:gd name="T7" fmla="*/ 6 h 29"/>
                <a:gd name="T8" fmla="*/ 18 w 36"/>
                <a:gd name="T9" fmla="*/ 6 h 29"/>
                <a:gd name="T10" fmla="*/ 24 w 36"/>
                <a:gd name="T11" fmla="*/ 12 h 29"/>
                <a:gd name="T12" fmla="*/ 30 w 36"/>
                <a:gd name="T13" fmla="*/ 18 h 29"/>
                <a:gd name="T14" fmla="*/ 36 w 36"/>
                <a:gd name="T15" fmla="*/ 23 h 29"/>
                <a:gd name="T16" fmla="*/ 36 w 36"/>
                <a:gd name="T17" fmla="*/ 29 h 29"/>
                <a:gd name="T18" fmla="*/ 36 w 36"/>
                <a:gd name="T19" fmla="*/ 23 h 29"/>
                <a:gd name="T20" fmla="*/ 30 w 36"/>
                <a:gd name="T21" fmla="*/ 23 h 29"/>
                <a:gd name="T22" fmla="*/ 24 w 36"/>
                <a:gd name="T23" fmla="*/ 18 h 29"/>
                <a:gd name="T24" fmla="*/ 18 w 36"/>
                <a:gd name="T25" fmla="*/ 12 h 29"/>
                <a:gd name="T26" fmla="*/ 12 w 36"/>
                <a:gd name="T27" fmla="*/ 6 h 29"/>
                <a:gd name="T28" fmla="*/ 6 w 36"/>
                <a:gd name="T29" fmla="*/ 6 h 29"/>
                <a:gd name="T30" fmla="*/ 6 w 36"/>
                <a:gd name="T31" fmla="*/ 0 h 29"/>
                <a:gd name="T32" fmla="*/ 0 w 36"/>
                <a:gd name="T33" fmla="*/ 0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9"/>
                <a:gd name="T53" fmla="*/ 36 w 36"/>
                <a:gd name="T54" fmla="*/ 29 h 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9">
                  <a:moveTo>
                    <a:pt x="0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23"/>
                  </a:lnTo>
                  <a:lnTo>
                    <a:pt x="36" y="29"/>
                  </a:lnTo>
                  <a:lnTo>
                    <a:pt x="36" y="23"/>
                  </a:lnTo>
                  <a:lnTo>
                    <a:pt x="30" y="23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21" name="Freeform 322"/>
            <p:cNvSpPr>
              <a:spLocks/>
            </p:cNvSpPr>
            <p:nvPr/>
          </p:nvSpPr>
          <p:spPr bwMode="auto">
            <a:xfrm>
              <a:off x="5269" y="1285"/>
              <a:ext cx="24" cy="11"/>
            </a:xfrm>
            <a:custGeom>
              <a:avLst/>
              <a:gdLst>
                <a:gd name="T0" fmla="*/ 0 w 24"/>
                <a:gd name="T1" fmla="*/ 5 h 11"/>
                <a:gd name="T2" fmla="*/ 0 w 24"/>
                <a:gd name="T3" fmla="*/ 0 h 11"/>
                <a:gd name="T4" fmla="*/ 6 w 24"/>
                <a:gd name="T5" fmla="*/ 0 h 11"/>
                <a:gd name="T6" fmla="*/ 6 w 24"/>
                <a:gd name="T7" fmla="*/ 0 h 11"/>
                <a:gd name="T8" fmla="*/ 12 w 24"/>
                <a:gd name="T9" fmla="*/ 5 h 11"/>
                <a:gd name="T10" fmla="*/ 18 w 24"/>
                <a:gd name="T11" fmla="*/ 5 h 11"/>
                <a:gd name="T12" fmla="*/ 24 w 24"/>
                <a:gd name="T13" fmla="*/ 5 h 11"/>
                <a:gd name="T14" fmla="*/ 24 w 24"/>
                <a:gd name="T15" fmla="*/ 11 h 11"/>
                <a:gd name="T16" fmla="*/ 24 w 24"/>
                <a:gd name="T17" fmla="*/ 11 h 11"/>
                <a:gd name="T18" fmla="*/ 24 w 24"/>
                <a:gd name="T19" fmla="*/ 11 h 11"/>
                <a:gd name="T20" fmla="*/ 18 w 24"/>
                <a:gd name="T21" fmla="*/ 11 h 11"/>
                <a:gd name="T22" fmla="*/ 12 w 24"/>
                <a:gd name="T23" fmla="*/ 5 h 11"/>
                <a:gd name="T24" fmla="*/ 12 w 24"/>
                <a:gd name="T25" fmla="*/ 5 h 11"/>
                <a:gd name="T26" fmla="*/ 6 w 24"/>
                <a:gd name="T27" fmla="*/ 5 h 11"/>
                <a:gd name="T28" fmla="*/ 0 w 24"/>
                <a:gd name="T29" fmla="*/ 5 h 11"/>
                <a:gd name="T30" fmla="*/ 0 w 24"/>
                <a:gd name="T31" fmla="*/ 5 h 11"/>
                <a:gd name="T32" fmla="*/ 0 w 24"/>
                <a:gd name="T33" fmla="*/ 5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1"/>
                <a:gd name="T53" fmla="*/ 24 w 24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1">
                  <a:moveTo>
                    <a:pt x="0" y="5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5"/>
                  </a:lnTo>
                  <a:lnTo>
                    <a:pt x="18" y="5"/>
                  </a:lnTo>
                  <a:lnTo>
                    <a:pt x="24" y="5"/>
                  </a:lnTo>
                  <a:lnTo>
                    <a:pt x="24" y="11"/>
                  </a:lnTo>
                  <a:lnTo>
                    <a:pt x="18" y="11"/>
                  </a:lnTo>
                  <a:lnTo>
                    <a:pt x="12" y="5"/>
                  </a:lnTo>
                  <a:lnTo>
                    <a:pt x="6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22" name="Freeform 323"/>
            <p:cNvSpPr>
              <a:spLocks/>
            </p:cNvSpPr>
            <p:nvPr/>
          </p:nvSpPr>
          <p:spPr bwMode="auto">
            <a:xfrm>
              <a:off x="5299" y="1135"/>
              <a:ext cx="18" cy="24"/>
            </a:xfrm>
            <a:custGeom>
              <a:avLst/>
              <a:gdLst>
                <a:gd name="T0" fmla="*/ 18 w 18"/>
                <a:gd name="T1" fmla="*/ 24 h 24"/>
                <a:gd name="T2" fmla="*/ 18 w 18"/>
                <a:gd name="T3" fmla="*/ 24 h 24"/>
                <a:gd name="T4" fmla="*/ 12 w 18"/>
                <a:gd name="T5" fmla="*/ 24 h 24"/>
                <a:gd name="T6" fmla="*/ 12 w 18"/>
                <a:gd name="T7" fmla="*/ 18 h 24"/>
                <a:gd name="T8" fmla="*/ 6 w 18"/>
                <a:gd name="T9" fmla="*/ 12 h 24"/>
                <a:gd name="T10" fmla="*/ 0 w 18"/>
                <a:gd name="T11" fmla="*/ 12 h 24"/>
                <a:gd name="T12" fmla="*/ 0 w 18"/>
                <a:gd name="T13" fmla="*/ 6 h 24"/>
                <a:gd name="T14" fmla="*/ 0 w 18"/>
                <a:gd name="T15" fmla="*/ 6 h 24"/>
                <a:gd name="T16" fmla="*/ 0 w 18"/>
                <a:gd name="T17" fmla="*/ 0 h 24"/>
                <a:gd name="T18" fmla="*/ 0 w 18"/>
                <a:gd name="T19" fmla="*/ 0 h 24"/>
                <a:gd name="T20" fmla="*/ 6 w 18"/>
                <a:gd name="T21" fmla="*/ 6 h 24"/>
                <a:gd name="T22" fmla="*/ 6 w 18"/>
                <a:gd name="T23" fmla="*/ 6 h 24"/>
                <a:gd name="T24" fmla="*/ 12 w 18"/>
                <a:gd name="T25" fmla="*/ 12 h 24"/>
                <a:gd name="T26" fmla="*/ 12 w 18"/>
                <a:gd name="T27" fmla="*/ 12 h 24"/>
                <a:gd name="T28" fmla="*/ 18 w 18"/>
                <a:gd name="T29" fmla="*/ 18 h 24"/>
                <a:gd name="T30" fmla="*/ 18 w 18"/>
                <a:gd name="T31" fmla="*/ 24 h 24"/>
                <a:gd name="T32" fmla="*/ 18 w 18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24"/>
                <a:gd name="T53" fmla="*/ 18 w 18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24">
                  <a:moveTo>
                    <a:pt x="18" y="24"/>
                  </a:moveTo>
                  <a:lnTo>
                    <a:pt x="18" y="24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23" name="Freeform 324"/>
            <p:cNvSpPr>
              <a:spLocks/>
            </p:cNvSpPr>
            <p:nvPr/>
          </p:nvSpPr>
          <p:spPr bwMode="auto">
            <a:xfrm>
              <a:off x="5317" y="1129"/>
              <a:ext cx="1" cy="24"/>
            </a:xfrm>
            <a:custGeom>
              <a:avLst/>
              <a:gdLst>
                <a:gd name="T0" fmla="*/ 0 w 1"/>
                <a:gd name="T1" fmla="*/ 24 h 24"/>
                <a:gd name="T2" fmla="*/ 0 w 1"/>
                <a:gd name="T3" fmla="*/ 24 h 24"/>
                <a:gd name="T4" fmla="*/ 0 w 1"/>
                <a:gd name="T5" fmla="*/ 12 h 24"/>
                <a:gd name="T6" fmla="*/ 0 w 1"/>
                <a:gd name="T7" fmla="*/ 6 h 24"/>
                <a:gd name="T8" fmla="*/ 0 w 1"/>
                <a:gd name="T9" fmla="*/ 0 h 24"/>
                <a:gd name="T10" fmla="*/ 0 w 1"/>
                <a:gd name="T11" fmla="*/ 0 h 24"/>
                <a:gd name="T12" fmla="*/ 0 w 1"/>
                <a:gd name="T13" fmla="*/ 12 h 24"/>
                <a:gd name="T14" fmla="*/ 0 w 1"/>
                <a:gd name="T15" fmla="*/ 18 h 24"/>
                <a:gd name="T16" fmla="*/ 0 w 1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"/>
                <a:gd name="T28" fmla="*/ 0 h 24"/>
                <a:gd name="T29" fmla="*/ 1 w 1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" h="24">
                  <a:moveTo>
                    <a:pt x="0" y="24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24" name="Freeform 325"/>
            <p:cNvSpPr>
              <a:spLocks/>
            </p:cNvSpPr>
            <p:nvPr/>
          </p:nvSpPr>
          <p:spPr bwMode="auto">
            <a:xfrm>
              <a:off x="5317" y="1135"/>
              <a:ext cx="23" cy="24"/>
            </a:xfrm>
            <a:custGeom>
              <a:avLst/>
              <a:gdLst>
                <a:gd name="T0" fmla="*/ 0 w 23"/>
                <a:gd name="T1" fmla="*/ 24 h 24"/>
                <a:gd name="T2" fmla="*/ 0 w 23"/>
                <a:gd name="T3" fmla="*/ 24 h 24"/>
                <a:gd name="T4" fmla="*/ 6 w 23"/>
                <a:gd name="T5" fmla="*/ 18 h 24"/>
                <a:gd name="T6" fmla="*/ 12 w 23"/>
                <a:gd name="T7" fmla="*/ 12 h 24"/>
                <a:gd name="T8" fmla="*/ 12 w 23"/>
                <a:gd name="T9" fmla="*/ 12 h 24"/>
                <a:gd name="T10" fmla="*/ 17 w 23"/>
                <a:gd name="T11" fmla="*/ 6 h 24"/>
                <a:gd name="T12" fmla="*/ 17 w 23"/>
                <a:gd name="T13" fmla="*/ 0 h 24"/>
                <a:gd name="T14" fmla="*/ 23 w 23"/>
                <a:gd name="T15" fmla="*/ 0 h 24"/>
                <a:gd name="T16" fmla="*/ 23 w 23"/>
                <a:gd name="T17" fmla="*/ 0 h 24"/>
                <a:gd name="T18" fmla="*/ 23 w 23"/>
                <a:gd name="T19" fmla="*/ 6 h 24"/>
                <a:gd name="T20" fmla="*/ 23 w 23"/>
                <a:gd name="T21" fmla="*/ 6 h 24"/>
                <a:gd name="T22" fmla="*/ 17 w 23"/>
                <a:gd name="T23" fmla="*/ 12 h 24"/>
                <a:gd name="T24" fmla="*/ 12 w 23"/>
                <a:gd name="T25" fmla="*/ 12 h 24"/>
                <a:gd name="T26" fmla="*/ 12 w 23"/>
                <a:gd name="T27" fmla="*/ 18 h 24"/>
                <a:gd name="T28" fmla="*/ 6 w 23"/>
                <a:gd name="T29" fmla="*/ 18 h 24"/>
                <a:gd name="T30" fmla="*/ 0 w 23"/>
                <a:gd name="T31" fmla="*/ 24 h 24"/>
                <a:gd name="T32" fmla="*/ 0 w 23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4"/>
                <a:gd name="T53" fmla="*/ 23 w 23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4">
                  <a:moveTo>
                    <a:pt x="0" y="24"/>
                  </a:moveTo>
                  <a:lnTo>
                    <a:pt x="0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7" y="6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3" y="6"/>
                  </a:lnTo>
                  <a:lnTo>
                    <a:pt x="17" y="12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25" name="Freeform 326"/>
            <p:cNvSpPr>
              <a:spLocks/>
            </p:cNvSpPr>
            <p:nvPr/>
          </p:nvSpPr>
          <p:spPr bwMode="auto">
            <a:xfrm>
              <a:off x="5299" y="1290"/>
              <a:ext cx="30" cy="6"/>
            </a:xfrm>
            <a:custGeom>
              <a:avLst/>
              <a:gdLst>
                <a:gd name="T0" fmla="*/ 0 w 30"/>
                <a:gd name="T1" fmla="*/ 0 h 6"/>
                <a:gd name="T2" fmla="*/ 6 w 30"/>
                <a:gd name="T3" fmla="*/ 0 h 6"/>
                <a:gd name="T4" fmla="*/ 6 w 30"/>
                <a:gd name="T5" fmla="*/ 0 h 6"/>
                <a:gd name="T6" fmla="*/ 12 w 30"/>
                <a:gd name="T7" fmla="*/ 0 h 6"/>
                <a:gd name="T8" fmla="*/ 18 w 30"/>
                <a:gd name="T9" fmla="*/ 0 h 6"/>
                <a:gd name="T10" fmla="*/ 24 w 30"/>
                <a:gd name="T11" fmla="*/ 0 h 6"/>
                <a:gd name="T12" fmla="*/ 30 w 30"/>
                <a:gd name="T13" fmla="*/ 0 h 6"/>
                <a:gd name="T14" fmla="*/ 30 w 30"/>
                <a:gd name="T15" fmla="*/ 6 h 6"/>
                <a:gd name="T16" fmla="*/ 30 w 30"/>
                <a:gd name="T17" fmla="*/ 6 h 6"/>
                <a:gd name="T18" fmla="*/ 30 w 30"/>
                <a:gd name="T19" fmla="*/ 6 h 6"/>
                <a:gd name="T20" fmla="*/ 30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6 h 6"/>
                <a:gd name="T28" fmla="*/ 6 w 30"/>
                <a:gd name="T29" fmla="*/ 6 h 6"/>
                <a:gd name="T30" fmla="*/ 6 w 30"/>
                <a:gd name="T31" fmla="*/ 0 h 6"/>
                <a:gd name="T32" fmla="*/ 0 w 3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26" name="Freeform 327"/>
            <p:cNvSpPr>
              <a:spLocks/>
            </p:cNvSpPr>
            <p:nvPr/>
          </p:nvSpPr>
          <p:spPr bwMode="auto">
            <a:xfrm>
              <a:off x="5293" y="1296"/>
              <a:ext cx="30" cy="18"/>
            </a:xfrm>
            <a:custGeom>
              <a:avLst/>
              <a:gdLst>
                <a:gd name="T0" fmla="*/ 0 w 30"/>
                <a:gd name="T1" fmla="*/ 0 h 18"/>
                <a:gd name="T2" fmla="*/ 0 w 30"/>
                <a:gd name="T3" fmla="*/ 0 h 18"/>
                <a:gd name="T4" fmla="*/ 6 w 30"/>
                <a:gd name="T5" fmla="*/ 0 h 18"/>
                <a:gd name="T6" fmla="*/ 12 w 30"/>
                <a:gd name="T7" fmla="*/ 6 h 18"/>
                <a:gd name="T8" fmla="*/ 18 w 30"/>
                <a:gd name="T9" fmla="*/ 6 h 18"/>
                <a:gd name="T10" fmla="*/ 24 w 30"/>
                <a:gd name="T11" fmla="*/ 6 h 18"/>
                <a:gd name="T12" fmla="*/ 30 w 30"/>
                <a:gd name="T13" fmla="*/ 12 h 18"/>
                <a:gd name="T14" fmla="*/ 30 w 30"/>
                <a:gd name="T15" fmla="*/ 12 h 18"/>
                <a:gd name="T16" fmla="*/ 30 w 30"/>
                <a:gd name="T17" fmla="*/ 18 h 18"/>
                <a:gd name="T18" fmla="*/ 30 w 30"/>
                <a:gd name="T19" fmla="*/ 18 h 18"/>
                <a:gd name="T20" fmla="*/ 24 w 30"/>
                <a:gd name="T21" fmla="*/ 18 h 18"/>
                <a:gd name="T22" fmla="*/ 24 w 30"/>
                <a:gd name="T23" fmla="*/ 18 h 18"/>
                <a:gd name="T24" fmla="*/ 18 w 30"/>
                <a:gd name="T25" fmla="*/ 12 h 18"/>
                <a:gd name="T26" fmla="*/ 12 w 30"/>
                <a:gd name="T27" fmla="*/ 12 h 18"/>
                <a:gd name="T28" fmla="*/ 6 w 30"/>
                <a:gd name="T29" fmla="*/ 6 h 18"/>
                <a:gd name="T30" fmla="*/ 0 w 30"/>
                <a:gd name="T31" fmla="*/ 6 h 18"/>
                <a:gd name="T32" fmla="*/ 0 w 30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27" name="Freeform 328"/>
            <p:cNvSpPr>
              <a:spLocks/>
            </p:cNvSpPr>
            <p:nvPr/>
          </p:nvSpPr>
          <p:spPr bwMode="auto">
            <a:xfrm>
              <a:off x="5299" y="1279"/>
              <a:ext cx="35" cy="6"/>
            </a:xfrm>
            <a:custGeom>
              <a:avLst/>
              <a:gdLst>
                <a:gd name="T0" fmla="*/ 0 w 35"/>
                <a:gd name="T1" fmla="*/ 6 h 6"/>
                <a:gd name="T2" fmla="*/ 0 w 35"/>
                <a:gd name="T3" fmla="*/ 0 h 6"/>
                <a:gd name="T4" fmla="*/ 6 w 35"/>
                <a:gd name="T5" fmla="*/ 0 h 6"/>
                <a:gd name="T6" fmla="*/ 12 w 35"/>
                <a:gd name="T7" fmla="*/ 0 h 6"/>
                <a:gd name="T8" fmla="*/ 18 w 35"/>
                <a:gd name="T9" fmla="*/ 0 h 6"/>
                <a:gd name="T10" fmla="*/ 24 w 35"/>
                <a:gd name="T11" fmla="*/ 0 h 6"/>
                <a:gd name="T12" fmla="*/ 30 w 35"/>
                <a:gd name="T13" fmla="*/ 0 h 6"/>
                <a:gd name="T14" fmla="*/ 30 w 35"/>
                <a:gd name="T15" fmla="*/ 0 h 6"/>
                <a:gd name="T16" fmla="*/ 35 w 35"/>
                <a:gd name="T17" fmla="*/ 6 h 6"/>
                <a:gd name="T18" fmla="*/ 35 w 35"/>
                <a:gd name="T19" fmla="*/ 6 h 6"/>
                <a:gd name="T20" fmla="*/ 30 w 35"/>
                <a:gd name="T21" fmla="*/ 6 h 6"/>
                <a:gd name="T22" fmla="*/ 30 w 35"/>
                <a:gd name="T23" fmla="*/ 6 h 6"/>
                <a:gd name="T24" fmla="*/ 24 w 35"/>
                <a:gd name="T25" fmla="*/ 6 h 6"/>
                <a:gd name="T26" fmla="*/ 18 w 35"/>
                <a:gd name="T27" fmla="*/ 6 h 6"/>
                <a:gd name="T28" fmla="*/ 12 w 35"/>
                <a:gd name="T29" fmla="*/ 6 h 6"/>
                <a:gd name="T30" fmla="*/ 6 w 35"/>
                <a:gd name="T31" fmla="*/ 6 h 6"/>
                <a:gd name="T32" fmla="*/ 0 w 35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6"/>
                <a:gd name="T53" fmla="*/ 35 w 3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6">
                  <a:moveTo>
                    <a:pt x="0" y="6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5" y="6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28" name="Freeform 329"/>
            <p:cNvSpPr>
              <a:spLocks/>
            </p:cNvSpPr>
            <p:nvPr/>
          </p:nvSpPr>
          <p:spPr bwMode="auto">
            <a:xfrm>
              <a:off x="5305" y="1267"/>
              <a:ext cx="35" cy="6"/>
            </a:xfrm>
            <a:custGeom>
              <a:avLst/>
              <a:gdLst>
                <a:gd name="T0" fmla="*/ 0 w 35"/>
                <a:gd name="T1" fmla="*/ 6 h 6"/>
                <a:gd name="T2" fmla="*/ 6 w 35"/>
                <a:gd name="T3" fmla="*/ 6 h 6"/>
                <a:gd name="T4" fmla="*/ 12 w 35"/>
                <a:gd name="T5" fmla="*/ 0 h 6"/>
                <a:gd name="T6" fmla="*/ 12 w 35"/>
                <a:gd name="T7" fmla="*/ 0 h 6"/>
                <a:gd name="T8" fmla="*/ 18 w 35"/>
                <a:gd name="T9" fmla="*/ 0 h 6"/>
                <a:gd name="T10" fmla="*/ 24 w 35"/>
                <a:gd name="T11" fmla="*/ 0 h 6"/>
                <a:gd name="T12" fmla="*/ 29 w 35"/>
                <a:gd name="T13" fmla="*/ 0 h 6"/>
                <a:gd name="T14" fmla="*/ 35 w 35"/>
                <a:gd name="T15" fmla="*/ 0 h 6"/>
                <a:gd name="T16" fmla="*/ 35 w 35"/>
                <a:gd name="T17" fmla="*/ 0 h 6"/>
                <a:gd name="T18" fmla="*/ 35 w 35"/>
                <a:gd name="T19" fmla="*/ 6 h 6"/>
                <a:gd name="T20" fmla="*/ 35 w 35"/>
                <a:gd name="T21" fmla="*/ 6 h 6"/>
                <a:gd name="T22" fmla="*/ 29 w 35"/>
                <a:gd name="T23" fmla="*/ 6 h 6"/>
                <a:gd name="T24" fmla="*/ 24 w 35"/>
                <a:gd name="T25" fmla="*/ 6 h 6"/>
                <a:gd name="T26" fmla="*/ 18 w 35"/>
                <a:gd name="T27" fmla="*/ 6 h 6"/>
                <a:gd name="T28" fmla="*/ 12 w 35"/>
                <a:gd name="T29" fmla="*/ 6 h 6"/>
                <a:gd name="T30" fmla="*/ 6 w 35"/>
                <a:gd name="T31" fmla="*/ 6 h 6"/>
                <a:gd name="T32" fmla="*/ 0 w 35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6"/>
                <a:gd name="T53" fmla="*/ 35 w 3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6">
                  <a:moveTo>
                    <a:pt x="0" y="6"/>
                  </a:move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35" y="6"/>
                  </a:lnTo>
                  <a:lnTo>
                    <a:pt x="29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29" name="Freeform 330"/>
            <p:cNvSpPr>
              <a:spLocks/>
            </p:cNvSpPr>
            <p:nvPr/>
          </p:nvSpPr>
          <p:spPr bwMode="auto">
            <a:xfrm>
              <a:off x="5311" y="1255"/>
              <a:ext cx="35" cy="6"/>
            </a:xfrm>
            <a:custGeom>
              <a:avLst/>
              <a:gdLst>
                <a:gd name="T0" fmla="*/ 0 w 35"/>
                <a:gd name="T1" fmla="*/ 6 h 6"/>
                <a:gd name="T2" fmla="*/ 6 w 35"/>
                <a:gd name="T3" fmla="*/ 6 h 6"/>
                <a:gd name="T4" fmla="*/ 12 w 35"/>
                <a:gd name="T5" fmla="*/ 0 h 6"/>
                <a:gd name="T6" fmla="*/ 18 w 35"/>
                <a:gd name="T7" fmla="*/ 0 h 6"/>
                <a:gd name="T8" fmla="*/ 23 w 35"/>
                <a:gd name="T9" fmla="*/ 0 h 6"/>
                <a:gd name="T10" fmla="*/ 29 w 35"/>
                <a:gd name="T11" fmla="*/ 0 h 6"/>
                <a:gd name="T12" fmla="*/ 29 w 35"/>
                <a:gd name="T13" fmla="*/ 0 h 6"/>
                <a:gd name="T14" fmla="*/ 35 w 35"/>
                <a:gd name="T15" fmla="*/ 0 h 6"/>
                <a:gd name="T16" fmla="*/ 35 w 35"/>
                <a:gd name="T17" fmla="*/ 0 h 6"/>
                <a:gd name="T18" fmla="*/ 35 w 35"/>
                <a:gd name="T19" fmla="*/ 0 h 6"/>
                <a:gd name="T20" fmla="*/ 29 w 35"/>
                <a:gd name="T21" fmla="*/ 6 h 6"/>
                <a:gd name="T22" fmla="*/ 29 w 35"/>
                <a:gd name="T23" fmla="*/ 6 h 6"/>
                <a:gd name="T24" fmla="*/ 23 w 35"/>
                <a:gd name="T25" fmla="*/ 6 h 6"/>
                <a:gd name="T26" fmla="*/ 18 w 35"/>
                <a:gd name="T27" fmla="*/ 6 h 6"/>
                <a:gd name="T28" fmla="*/ 12 w 35"/>
                <a:gd name="T29" fmla="*/ 6 h 6"/>
                <a:gd name="T30" fmla="*/ 6 w 35"/>
                <a:gd name="T31" fmla="*/ 6 h 6"/>
                <a:gd name="T32" fmla="*/ 0 w 35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6"/>
                <a:gd name="T53" fmla="*/ 35 w 3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6">
                  <a:moveTo>
                    <a:pt x="0" y="6"/>
                  </a:move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30" name="Freeform 331"/>
            <p:cNvSpPr>
              <a:spLocks/>
            </p:cNvSpPr>
            <p:nvPr/>
          </p:nvSpPr>
          <p:spPr bwMode="auto">
            <a:xfrm>
              <a:off x="5317" y="1243"/>
              <a:ext cx="35" cy="6"/>
            </a:xfrm>
            <a:custGeom>
              <a:avLst/>
              <a:gdLst>
                <a:gd name="T0" fmla="*/ 0 w 35"/>
                <a:gd name="T1" fmla="*/ 6 h 6"/>
                <a:gd name="T2" fmla="*/ 6 w 35"/>
                <a:gd name="T3" fmla="*/ 6 h 6"/>
                <a:gd name="T4" fmla="*/ 12 w 35"/>
                <a:gd name="T5" fmla="*/ 0 h 6"/>
                <a:gd name="T6" fmla="*/ 17 w 35"/>
                <a:gd name="T7" fmla="*/ 0 h 6"/>
                <a:gd name="T8" fmla="*/ 23 w 35"/>
                <a:gd name="T9" fmla="*/ 0 h 6"/>
                <a:gd name="T10" fmla="*/ 29 w 35"/>
                <a:gd name="T11" fmla="*/ 0 h 6"/>
                <a:gd name="T12" fmla="*/ 35 w 35"/>
                <a:gd name="T13" fmla="*/ 0 h 6"/>
                <a:gd name="T14" fmla="*/ 35 w 35"/>
                <a:gd name="T15" fmla="*/ 0 h 6"/>
                <a:gd name="T16" fmla="*/ 35 w 35"/>
                <a:gd name="T17" fmla="*/ 0 h 6"/>
                <a:gd name="T18" fmla="*/ 35 w 35"/>
                <a:gd name="T19" fmla="*/ 0 h 6"/>
                <a:gd name="T20" fmla="*/ 35 w 35"/>
                <a:gd name="T21" fmla="*/ 6 h 6"/>
                <a:gd name="T22" fmla="*/ 29 w 35"/>
                <a:gd name="T23" fmla="*/ 6 h 6"/>
                <a:gd name="T24" fmla="*/ 23 w 35"/>
                <a:gd name="T25" fmla="*/ 6 h 6"/>
                <a:gd name="T26" fmla="*/ 17 w 35"/>
                <a:gd name="T27" fmla="*/ 6 h 6"/>
                <a:gd name="T28" fmla="*/ 12 w 35"/>
                <a:gd name="T29" fmla="*/ 6 h 6"/>
                <a:gd name="T30" fmla="*/ 6 w 35"/>
                <a:gd name="T31" fmla="*/ 6 h 6"/>
                <a:gd name="T32" fmla="*/ 0 w 35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6"/>
                <a:gd name="T53" fmla="*/ 35 w 3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6">
                  <a:moveTo>
                    <a:pt x="0" y="6"/>
                  </a:moveTo>
                  <a:lnTo>
                    <a:pt x="6" y="6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35" y="6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7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31" name="Freeform 332"/>
            <p:cNvSpPr>
              <a:spLocks/>
            </p:cNvSpPr>
            <p:nvPr/>
          </p:nvSpPr>
          <p:spPr bwMode="auto">
            <a:xfrm>
              <a:off x="5317" y="1225"/>
              <a:ext cx="41" cy="12"/>
            </a:xfrm>
            <a:custGeom>
              <a:avLst/>
              <a:gdLst>
                <a:gd name="T0" fmla="*/ 0 w 41"/>
                <a:gd name="T1" fmla="*/ 12 h 12"/>
                <a:gd name="T2" fmla="*/ 6 w 41"/>
                <a:gd name="T3" fmla="*/ 6 h 12"/>
                <a:gd name="T4" fmla="*/ 12 w 41"/>
                <a:gd name="T5" fmla="*/ 6 h 12"/>
                <a:gd name="T6" fmla="*/ 17 w 41"/>
                <a:gd name="T7" fmla="*/ 0 h 12"/>
                <a:gd name="T8" fmla="*/ 29 w 41"/>
                <a:gd name="T9" fmla="*/ 0 h 12"/>
                <a:gd name="T10" fmla="*/ 35 w 41"/>
                <a:gd name="T11" fmla="*/ 0 h 12"/>
                <a:gd name="T12" fmla="*/ 41 w 41"/>
                <a:gd name="T13" fmla="*/ 0 h 12"/>
                <a:gd name="T14" fmla="*/ 41 w 41"/>
                <a:gd name="T15" fmla="*/ 0 h 12"/>
                <a:gd name="T16" fmla="*/ 41 w 41"/>
                <a:gd name="T17" fmla="*/ 0 h 12"/>
                <a:gd name="T18" fmla="*/ 41 w 41"/>
                <a:gd name="T19" fmla="*/ 0 h 12"/>
                <a:gd name="T20" fmla="*/ 35 w 41"/>
                <a:gd name="T21" fmla="*/ 6 h 12"/>
                <a:gd name="T22" fmla="*/ 29 w 41"/>
                <a:gd name="T23" fmla="*/ 6 h 12"/>
                <a:gd name="T24" fmla="*/ 23 w 41"/>
                <a:gd name="T25" fmla="*/ 6 h 12"/>
                <a:gd name="T26" fmla="*/ 17 w 41"/>
                <a:gd name="T27" fmla="*/ 6 h 12"/>
                <a:gd name="T28" fmla="*/ 12 w 41"/>
                <a:gd name="T29" fmla="*/ 6 h 12"/>
                <a:gd name="T30" fmla="*/ 6 w 41"/>
                <a:gd name="T31" fmla="*/ 6 h 12"/>
                <a:gd name="T32" fmla="*/ 0 w 41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1"/>
                <a:gd name="T52" fmla="*/ 0 h 12"/>
                <a:gd name="T53" fmla="*/ 41 w 4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1" h="12">
                  <a:moveTo>
                    <a:pt x="0" y="12"/>
                  </a:moveTo>
                  <a:lnTo>
                    <a:pt x="6" y="6"/>
                  </a:lnTo>
                  <a:lnTo>
                    <a:pt x="12" y="6"/>
                  </a:lnTo>
                  <a:lnTo>
                    <a:pt x="17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35" y="6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7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32" name="Freeform 333"/>
            <p:cNvSpPr>
              <a:spLocks/>
            </p:cNvSpPr>
            <p:nvPr/>
          </p:nvSpPr>
          <p:spPr bwMode="auto">
            <a:xfrm>
              <a:off x="5317" y="1207"/>
              <a:ext cx="47" cy="18"/>
            </a:xfrm>
            <a:custGeom>
              <a:avLst/>
              <a:gdLst>
                <a:gd name="T0" fmla="*/ 0 w 47"/>
                <a:gd name="T1" fmla="*/ 18 h 18"/>
                <a:gd name="T2" fmla="*/ 6 w 47"/>
                <a:gd name="T3" fmla="*/ 12 h 18"/>
                <a:gd name="T4" fmla="*/ 12 w 47"/>
                <a:gd name="T5" fmla="*/ 12 h 18"/>
                <a:gd name="T6" fmla="*/ 17 w 47"/>
                <a:gd name="T7" fmla="*/ 6 h 18"/>
                <a:gd name="T8" fmla="*/ 29 w 47"/>
                <a:gd name="T9" fmla="*/ 6 h 18"/>
                <a:gd name="T10" fmla="*/ 35 w 47"/>
                <a:gd name="T11" fmla="*/ 0 h 18"/>
                <a:gd name="T12" fmla="*/ 41 w 47"/>
                <a:gd name="T13" fmla="*/ 0 h 18"/>
                <a:gd name="T14" fmla="*/ 47 w 47"/>
                <a:gd name="T15" fmla="*/ 0 h 18"/>
                <a:gd name="T16" fmla="*/ 47 w 47"/>
                <a:gd name="T17" fmla="*/ 6 h 18"/>
                <a:gd name="T18" fmla="*/ 47 w 47"/>
                <a:gd name="T19" fmla="*/ 6 h 18"/>
                <a:gd name="T20" fmla="*/ 41 w 47"/>
                <a:gd name="T21" fmla="*/ 12 h 18"/>
                <a:gd name="T22" fmla="*/ 35 w 47"/>
                <a:gd name="T23" fmla="*/ 12 h 18"/>
                <a:gd name="T24" fmla="*/ 29 w 47"/>
                <a:gd name="T25" fmla="*/ 12 h 18"/>
                <a:gd name="T26" fmla="*/ 23 w 47"/>
                <a:gd name="T27" fmla="*/ 12 h 18"/>
                <a:gd name="T28" fmla="*/ 12 w 47"/>
                <a:gd name="T29" fmla="*/ 18 h 18"/>
                <a:gd name="T30" fmla="*/ 6 w 47"/>
                <a:gd name="T31" fmla="*/ 18 h 18"/>
                <a:gd name="T32" fmla="*/ 0 w 47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18"/>
                <a:gd name="T53" fmla="*/ 47 w 47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18">
                  <a:moveTo>
                    <a:pt x="0" y="18"/>
                  </a:moveTo>
                  <a:lnTo>
                    <a:pt x="6" y="12"/>
                  </a:lnTo>
                  <a:lnTo>
                    <a:pt x="12" y="12"/>
                  </a:lnTo>
                  <a:lnTo>
                    <a:pt x="17" y="6"/>
                  </a:lnTo>
                  <a:lnTo>
                    <a:pt x="29" y="6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47" y="0"/>
                  </a:lnTo>
                  <a:lnTo>
                    <a:pt x="47" y="6"/>
                  </a:lnTo>
                  <a:lnTo>
                    <a:pt x="41" y="12"/>
                  </a:lnTo>
                  <a:lnTo>
                    <a:pt x="35" y="12"/>
                  </a:lnTo>
                  <a:lnTo>
                    <a:pt x="29" y="12"/>
                  </a:lnTo>
                  <a:lnTo>
                    <a:pt x="23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33" name="Freeform 334"/>
            <p:cNvSpPr>
              <a:spLocks/>
            </p:cNvSpPr>
            <p:nvPr/>
          </p:nvSpPr>
          <p:spPr bwMode="auto">
            <a:xfrm>
              <a:off x="5317" y="1177"/>
              <a:ext cx="47" cy="30"/>
            </a:xfrm>
            <a:custGeom>
              <a:avLst/>
              <a:gdLst>
                <a:gd name="T0" fmla="*/ 0 w 47"/>
                <a:gd name="T1" fmla="*/ 30 h 30"/>
                <a:gd name="T2" fmla="*/ 6 w 47"/>
                <a:gd name="T3" fmla="*/ 24 h 30"/>
                <a:gd name="T4" fmla="*/ 12 w 47"/>
                <a:gd name="T5" fmla="*/ 18 h 30"/>
                <a:gd name="T6" fmla="*/ 17 w 47"/>
                <a:gd name="T7" fmla="*/ 18 h 30"/>
                <a:gd name="T8" fmla="*/ 23 w 47"/>
                <a:gd name="T9" fmla="*/ 12 h 30"/>
                <a:gd name="T10" fmla="*/ 29 w 47"/>
                <a:gd name="T11" fmla="*/ 6 h 30"/>
                <a:gd name="T12" fmla="*/ 35 w 47"/>
                <a:gd name="T13" fmla="*/ 6 h 30"/>
                <a:gd name="T14" fmla="*/ 41 w 47"/>
                <a:gd name="T15" fmla="*/ 0 h 30"/>
                <a:gd name="T16" fmla="*/ 47 w 47"/>
                <a:gd name="T17" fmla="*/ 6 h 30"/>
                <a:gd name="T18" fmla="*/ 47 w 47"/>
                <a:gd name="T19" fmla="*/ 6 h 30"/>
                <a:gd name="T20" fmla="*/ 41 w 47"/>
                <a:gd name="T21" fmla="*/ 12 h 30"/>
                <a:gd name="T22" fmla="*/ 35 w 47"/>
                <a:gd name="T23" fmla="*/ 12 h 30"/>
                <a:gd name="T24" fmla="*/ 29 w 47"/>
                <a:gd name="T25" fmla="*/ 18 h 30"/>
                <a:gd name="T26" fmla="*/ 23 w 47"/>
                <a:gd name="T27" fmla="*/ 24 h 30"/>
                <a:gd name="T28" fmla="*/ 17 w 47"/>
                <a:gd name="T29" fmla="*/ 24 h 30"/>
                <a:gd name="T30" fmla="*/ 6 w 47"/>
                <a:gd name="T31" fmla="*/ 30 h 30"/>
                <a:gd name="T32" fmla="*/ 0 w 47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30"/>
                <a:gd name="T53" fmla="*/ 47 w 47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30">
                  <a:moveTo>
                    <a:pt x="0" y="30"/>
                  </a:moveTo>
                  <a:lnTo>
                    <a:pt x="6" y="24"/>
                  </a:lnTo>
                  <a:lnTo>
                    <a:pt x="12" y="18"/>
                  </a:lnTo>
                  <a:lnTo>
                    <a:pt x="17" y="18"/>
                  </a:lnTo>
                  <a:lnTo>
                    <a:pt x="23" y="12"/>
                  </a:lnTo>
                  <a:lnTo>
                    <a:pt x="29" y="6"/>
                  </a:lnTo>
                  <a:lnTo>
                    <a:pt x="35" y="6"/>
                  </a:lnTo>
                  <a:lnTo>
                    <a:pt x="41" y="0"/>
                  </a:lnTo>
                  <a:lnTo>
                    <a:pt x="47" y="6"/>
                  </a:lnTo>
                  <a:lnTo>
                    <a:pt x="41" y="12"/>
                  </a:lnTo>
                  <a:lnTo>
                    <a:pt x="35" y="12"/>
                  </a:lnTo>
                  <a:lnTo>
                    <a:pt x="29" y="18"/>
                  </a:lnTo>
                  <a:lnTo>
                    <a:pt x="23" y="24"/>
                  </a:lnTo>
                  <a:lnTo>
                    <a:pt x="17" y="24"/>
                  </a:lnTo>
                  <a:lnTo>
                    <a:pt x="6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34" name="Freeform 335"/>
            <p:cNvSpPr>
              <a:spLocks/>
            </p:cNvSpPr>
            <p:nvPr/>
          </p:nvSpPr>
          <p:spPr bwMode="auto">
            <a:xfrm>
              <a:off x="5317" y="1159"/>
              <a:ext cx="41" cy="30"/>
            </a:xfrm>
            <a:custGeom>
              <a:avLst/>
              <a:gdLst>
                <a:gd name="T0" fmla="*/ 0 w 41"/>
                <a:gd name="T1" fmla="*/ 30 h 30"/>
                <a:gd name="T2" fmla="*/ 6 w 41"/>
                <a:gd name="T3" fmla="*/ 30 h 30"/>
                <a:gd name="T4" fmla="*/ 12 w 41"/>
                <a:gd name="T5" fmla="*/ 24 h 30"/>
                <a:gd name="T6" fmla="*/ 17 w 41"/>
                <a:gd name="T7" fmla="*/ 18 h 30"/>
                <a:gd name="T8" fmla="*/ 23 w 41"/>
                <a:gd name="T9" fmla="*/ 12 h 30"/>
                <a:gd name="T10" fmla="*/ 29 w 41"/>
                <a:gd name="T11" fmla="*/ 6 h 30"/>
                <a:gd name="T12" fmla="*/ 29 w 41"/>
                <a:gd name="T13" fmla="*/ 0 h 30"/>
                <a:gd name="T14" fmla="*/ 35 w 41"/>
                <a:gd name="T15" fmla="*/ 0 h 30"/>
                <a:gd name="T16" fmla="*/ 41 w 41"/>
                <a:gd name="T17" fmla="*/ 0 h 30"/>
                <a:gd name="T18" fmla="*/ 41 w 41"/>
                <a:gd name="T19" fmla="*/ 0 h 30"/>
                <a:gd name="T20" fmla="*/ 35 w 41"/>
                <a:gd name="T21" fmla="*/ 6 h 30"/>
                <a:gd name="T22" fmla="*/ 29 w 41"/>
                <a:gd name="T23" fmla="*/ 12 h 30"/>
                <a:gd name="T24" fmla="*/ 23 w 41"/>
                <a:gd name="T25" fmla="*/ 18 h 30"/>
                <a:gd name="T26" fmla="*/ 17 w 41"/>
                <a:gd name="T27" fmla="*/ 24 h 30"/>
                <a:gd name="T28" fmla="*/ 12 w 41"/>
                <a:gd name="T29" fmla="*/ 30 h 30"/>
                <a:gd name="T30" fmla="*/ 6 w 41"/>
                <a:gd name="T31" fmla="*/ 30 h 30"/>
                <a:gd name="T32" fmla="*/ 0 w 41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1"/>
                <a:gd name="T52" fmla="*/ 0 h 30"/>
                <a:gd name="T53" fmla="*/ 41 w 41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1" h="30">
                  <a:moveTo>
                    <a:pt x="0" y="30"/>
                  </a:moveTo>
                  <a:lnTo>
                    <a:pt x="6" y="30"/>
                  </a:lnTo>
                  <a:lnTo>
                    <a:pt x="12" y="24"/>
                  </a:lnTo>
                  <a:lnTo>
                    <a:pt x="17" y="18"/>
                  </a:lnTo>
                  <a:lnTo>
                    <a:pt x="23" y="12"/>
                  </a:lnTo>
                  <a:lnTo>
                    <a:pt x="29" y="6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35" y="6"/>
                  </a:lnTo>
                  <a:lnTo>
                    <a:pt x="29" y="12"/>
                  </a:lnTo>
                  <a:lnTo>
                    <a:pt x="23" y="18"/>
                  </a:lnTo>
                  <a:lnTo>
                    <a:pt x="17" y="24"/>
                  </a:lnTo>
                  <a:lnTo>
                    <a:pt x="12" y="30"/>
                  </a:lnTo>
                  <a:lnTo>
                    <a:pt x="6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35" name="Freeform 336"/>
            <p:cNvSpPr>
              <a:spLocks/>
            </p:cNvSpPr>
            <p:nvPr/>
          </p:nvSpPr>
          <p:spPr bwMode="auto">
            <a:xfrm>
              <a:off x="5317" y="1147"/>
              <a:ext cx="35" cy="30"/>
            </a:xfrm>
            <a:custGeom>
              <a:avLst/>
              <a:gdLst>
                <a:gd name="T0" fmla="*/ 35 w 35"/>
                <a:gd name="T1" fmla="*/ 0 h 30"/>
                <a:gd name="T2" fmla="*/ 35 w 35"/>
                <a:gd name="T3" fmla="*/ 0 h 30"/>
                <a:gd name="T4" fmla="*/ 29 w 35"/>
                <a:gd name="T5" fmla="*/ 6 h 30"/>
                <a:gd name="T6" fmla="*/ 23 w 35"/>
                <a:gd name="T7" fmla="*/ 6 h 30"/>
                <a:gd name="T8" fmla="*/ 23 w 35"/>
                <a:gd name="T9" fmla="*/ 12 h 30"/>
                <a:gd name="T10" fmla="*/ 17 w 35"/>
                <a:gd name="T11" fmla="*/ 18 h 30"/>
                <a:gd name="T12" fmla="*/ 12 w 35"/>
                <a:gd name="T13" fmla="*/ 18 h 30"/>
                <a:gd name="T14" fmla="*/ 6 w 35"/>
                <a:gd name="T15" fmla="*/ 24 h 30"/>
                <a:gd name="T16" fmla="*/ 0 w 35"/>
                <a:gd name="T17" fmla="*/ 30 h 30"/>
                <a:gd name="T18" fmla="*/ 6 w 35"/>
                <a:gd name="T19" fmla="*/ 24 h 30"/>
                <a:gd name="T20" fmla="*/ 6 w 35"/>
                <a:gd name="T21" fmla="*/ 18 h 30"/>
                <a:gd name="T22" fmla="*/ 12 w 35"/>
                <a:gd name="T23" fmla="*/ 12 h 30"/>
                <a:gd name="T24" fmla="*/ 17 w 35"/>
                <a:gd name="T25" fmla="*/ 6 h 30"/>
                <a:gd name="T26" fmla="*/ 23 w 35"/>
                <a:gd name="T27" fmla="*/ 0 h 30"/>
                <a:gd name="T28" fmla="*/ 29 w 35"/>
                <a:gd name="T29" fmla="*/ 0 h 30"/>
                <a:gd name="T30" fmla="*/ 29 w 35"/>
                <a:gd name="T31" fmla="*/ 0 h 30"/>
                <a:gd name="T32" fmla="*/ 35 w 35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0"/>
                <a:gd name="T53" fmla="*/ 35 w 35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0">
                  <a:moveTo>
                    <a:pt x="35" y="0"/>
                  </a:moveTo>
                  <a:lnTo>
                    <a:pt x="35" y="0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23" y="12"/>
                  </a:lnTo>
                  <a:lnTo>
                    <a:pt x="17" y="18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7" y="6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36" name="Freeform 337"/>
            <p:cNvSpPr>
              <a:spLocks/>
            </p:cNvSpPr>
            <p:nvPr/>
          </p:nvSpPr>
          <p:spPr bwMode="auto">
            <a:xfrm>
              <a:off x="5251" y="986"/>
              <a:ext cx="42" cy="155"/>
            </a:xfrm>
            <a:custGeom>
              <a:avLst/>
              <a:gdLst>
                <a:gd name="T0" fmla="*/ 6 w 42"/>
                <a:gd name="T1" fmla="*/ 155 h 155"/>
                <a:gd name="T2" fmla="*/ 0 w 42"/>
                <a:gd name="T3" fmla="*/ 155 h 155"/>
                <a:gd name="T4" fmla="*/ 0 w 42"/>
                <a:gd name="T5" fmla="*/ 155 h 155"/>
                <a:gd name="T6" fmla="*/ 0 w 42"/>
                <a:gd name="T7" fmla="*/ 155 h 155"/>
                <a:gd name="T8" fmla="*/ 0 w 42"/>
                <a:gd name="T9" fmla="*/ 149 h 155"/>
                <a:gd name="T10" fmla="*/ 18 w 42"/>
                <a:gd name="T11" fmla="*/ 131 h 155"/>
                <a:gd name="T12" fmla="*/ 24 w 42"/>
                <a:gd name="T13" fmla="*/ 113 h 155"/>
                <a:gd name="T14" fmla="*/ 30 w 42"/>
                <a:gd name="T15" fmla="*/ 89 h 155"/>
                <a:gd name="T16" fmla="*/ 36 w 42"/>
                <a:gd name="T17" fmla="*/ 71 h 155"/>
                <a:gd name="T18" fmla="*/ 30 w 42"/>
                <a:gd name="T19" fmla="*/ 47 h 155"/>
                <a:gd name="T20" fmla="*/ 30 w 42"/>
                <a:gd name="T21" fmla="*/ 29 h 155"/>
                <a:gd name="T22" fmla="*/ 24 w 42"/>
                <a:gd name="T23" fmla="*/ 12 h 155"/>
                <a:gd name="T24" fmla="*/ 24 w 42"/>
                <a:gd name="T25" fmla="*/ 0 h 155"/>
                <a:gd name="T26" fmla="*/ 30 w 42"/>
                <a:gd name="T27" fmla="*/ 12 h 155"/>
                <a:gd name="T28" fmla="*/ 36 w 42"/>
                <a:gd name="T29" fmla="*/ 23 h 155"/>
                <a:gd name="T30" fmla="*/ 42 w 42"/>
                <a:gd name="T31" fmla="*/ 47 h 155"/>
                <a:gd name="T32" fmla="*/ 42 w 42"/>
                <a:gd name="T33" fmla="*/ 71 h 155"/>
                <a:gd name="T34" fmla="*/ 36 w 42"/>
                <a:gd name="T35" fmla="*/ 95 h 155"/>
                <a:gd name="T36" fmla="*/ 30 w 42"/>
                <a:gd name="T37" fmla="*/ 119 h 155"/>
                <a:gd name="T38" fmla="*/ 18 w 42"/>
                <a:gd name="T39" fmla="*/ 143 h 155"/>
                <a:gd name="T40" fmla="*/ 6 w 42"/>
                <a:gd name="T41" fmla="*/ 155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2"/>
                <a:gd name="T64" fmla="*/ 0 h 155"/>
                <a:gd name="T65" fmla="*/ 42 w 42"/>
                <a:gd name="T66" fmla="*/ 155 h 1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2" h="155">
                  <a:moveTo>
                    <a:pt x="6" y="155"/>
                  </a:moveTo>
                  <a:lnTo>
                    <a:pt x="0" y="155"/>
                  </a:lnTo>
                  <a:lnTo>
                    <a:pt x="0" y="149"/>
                  </a:lnTo>
                  <a:lnTo>
                    <a:pt x="18" y="131"/>
                  </a:lnTo>
                  <a:lnTo>
                    <a:pt x="24" y="113"/>
                  </a:lnTo>
                  <a:lnTo>
                    <a:pt x="30" y="89"/>
                  </a:lnTo>
                  <a:lnTo>
                    <a:pt x="36" y="71"/>
                  </a:lnTo>
                  <a:lnTo>
                    <a:pt x="30" y="47"/>
                  </a:lnTo>
                  <a:lnTo>
                    <a:pt x="30" y="29"/>
                  </a:lnTo>
                  <a:lnTo>
                    <a:pt x="24" y="12"/>
                  </a:lnTo>
                  <a:lnTo>
                    <a:pt x="24" y="0"/>
                  </a:lnTo>
                  <a:lnTo>
                    <a:pt x="30" y="12"/>
                  </a:lnTo>
                  <a:lnTo>
                    <a:pt x="36" y="23"/>
                  </a:lnTo>
                  <a:lnTo>
                    <a:pt x="42" y="47"/>
                  </a:lnTo>
                  <a:lnTo>
                    <a:pt x="42" y="71"/>
                  </a:lnTo>
                  <a:lnTo>
                    <a:pt x="36" y="95"/>
                  </a:lnTo>
                  <a:lnTo>
                    <a:pt x="30" y="119"/>
                  </a:lnTo>
                  <a:lnTo>
                    <a:pt x="18" y="143"/>
                  </a:lnTo>
                  <a:lnTo>
                    <a:pt x="6" y="15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37" name="Freeform 338"/>
            <p:cNvSpPr>
              <a:spLocks/>
            </p:cNvSpPr>
            <p:nvPr/>
          </p:nvSpPr>
          <p:spPr bwMode="auto">
            <a:xfrm>
              <a:off x="5251" y="986"/>
              <a:ext cx="30" cy="23"/>
            </a:xfrm>
            <a:custGeom>
              <a:avLst/>
              <a:gdLst>
                <a:gd name="T0" fmla="*/ 30 w 30"/>
                <a:gd name="T1" fmla="*/ 23 h 23"/>
                <a:gd name="T2" fmla="*/ 30 w 30"/>
                <a:gd name="T3" fmla="*/ 17 h 23"/>
                <a:gd name="T4" fmla="*/ 24 w 30"/>
                <a:gd name="T5" fmla="*/ 12 h 23"/>
                <a:gd name="T6" fmla="*/ 18 w 30"/>
                <a:gd name="T7" fmla="*/ 12 h 23"/>
                <a:gd name="T8" fmla="*/ 12 w 30"/>
                <a:gd name="T9" fmla="*/ 6 h 23"/>
                <a:gd name="T10" fmla="*/ 6 w 30"/>
                <a:gd name="T11" fmla="*/ 6 h 23"/>
                <a:gd name="T12" fmla="*/ 6 w 30"/>
                <a:gd name="T13" fmla="*/ 0 h 23"/>
                <a:gd name="T14" fmla="*/ 0 w 30"/>
                <a:gd name="T15" fmla="*/ 0 h 23"/>
                <a:gd name="T16" fmla="*/ 0 w 30"/>
                <a:gd name="T17" fmla="*/ 6 h 23"/>
                <a:gd name="T18" fmla="*/ 0 w 30"/>
                <a:gd name="T19" fmla="*/ 6 h 23"/>
                <a:gd name="T20" fmla="*/ 0 w 30"/>
                <a:gd name="T21" fmla="*/ 6 h 23"/>
                <a:gd name="T22" fmla="*/ 6 w 30"/>
                <a:gd name="T23" fmla="*/ 6 h 23"/>
                <a:gd name="T24" fmla="*/ 12 w 30"/>
                <a:gd name="T25" fmla="*/ 12 h 23"/>
                <a:gd name="T26" fmla="*/ 18 w 30"/>
                <a:gd name="T27" fmla="*/ 12 h 23"/>
                <a:gd name="T28" fmla="*/ 24 w 30"/>
                <a:gd name="T29" fmla="*/ 17 h 23"/>
                <a:gd name="T30" fmla="*/ 30 w 30"/>
                <a:gd name="T31" fmla="*/ 17 h 23"/>
                <a:gd name="T32" fmla="*/ 30 w 30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23"/>
                <a:gd name="T53" fmla="*/ 30 w 30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23">
                  <a:moveTo>
                    <a:pt x="30" y="23"/>
                  </a:moveTo>
                  <a:lnTo>
                    <a:pt x="30" y="17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7"/>
                  </a:lnTo>
                  <a:lnTo>
                    <a:pt x="30" y="17"/>
                  </a:lnTo>
                  <a:lnTo>
                    <a:pt x="30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38" name="Freeform 339"/>
            <p:cNvSpPr>
              <a:spLocks/>
            </p:cNvSpPr>
            <p:nvPr/>
          </p:nvSpPr>
          <p:spPr bwMode="auto">
            <a:xfrm>
              <a:off x="5251" y="998"/>
              <a:ext cx="36" cy="23"/>
            </a:xfrm>
            <a:custGeom>
              <a:avLst/>
              <a:gdLst>
                <a:gd name="T0" fmla="*/ 0 w 36"/>
                <a:gd name="T1" fmla="*/ 0 h 23"/>
                <a:gd name="T2" fmla="*/ 0 w 36"/>
                <a:gd name="T3" fmla="*/ 0 h 23"/>
                <a:gd name="T4" fmla="*/ 6 w 36"/>
                <a:gd name="T5" fmla="*/ 0 h 23"/>
                <a:gd name="T6" fmla="*/ 6 w 36"/>
                <a:gd name="T7" fmla="*/ 0 h 23"/>
                <a:gd name="T8" fmla="*/ 12 w 36"/>
                <a:gd name="T9" fmla="*/ 5 h 23"/>
                <a:gd name="T10" fmla="*/ 18 w 36"/>
                <a:gd name="T11" fmla="*/ 5 h 23"/>
                <a:gd name="T12" fmla="*/ 24 w 36"/>
                <a:gd name="T13" fmla="*/ 11 h 23"/>
                <a:gd name="T14" fmla="*/ 30 w 36"/>
                <a:gd name="T15" fmla="*/ 17 h 23"/>
                <a:gd name="T16" fmla="*/ 36 w 36"/>
                <a:gd name="T17" fmla="*/ 23 h 23"/>
                <a:gd name="T18" fmla="*/ 30 w 36"/>
                <a:gd name="T19" fmla="*/ 17 h 23"/>
                <a:gd name="T20" fmla="*/ 24 w 36"/>
                <a:gd name="T21" fmla="*/ 17 h 23"/>
                <a:gd name="T22" fmla="*/ 18 w 36"/>
                <a:gd name="T23" fmla="*/ 11 h 23"/>
                <a:gd name="T24" fmla="*/ 12 w 36"/>
                <a:gd name="T25" fmla="*/ 11 h 23"/>
                <a:gd name="T26" fmla="*/ 6 w 36"/>
                <a:gd name="T27" fmla="*/ 5 h 23"/>
                <a:gd name="T28" fmla="*/ 0 w 36"/>
                <a:gd name="T29" fmla="*/ 5 h 23"/>
                <a:gd name="T30" fmla="*/ 0 w 36"/>
                <a:gd name="T31" fmla="*/ 0 h 23"/>
                <a:gd name="T32" fmla="*/ 0 w 3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3"/>
                <a:gd name="T53" fmla="*/ 36 w 3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3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5"/>
                  </a:lnTo>
                  <a:lnTo>
                    <a:pt x="18" y="5"/>
                  </a:lnTo>
                  <a:lnTo>
                    <a:pt x="24" y="11"/>
                  </a:lnTo>
                  <a:lnTo>
                    <a:pt x="30" y="17"/>
                  </a:lnTo>
                  <a:lnTo>
                    <a:pt x="36" y="23"/>
                  </a:lnTo>
                  <a:lnTo>
                    <a:pt x="30" y="17"/>
                  </a:lnTo>
                  <a:lnTo>
                    <a:pt x="24" y="17"/>
                  </a:lnTo>
                  <a:lnTo>
                    <a:pt x="18" y="11"/>
                  </a:lnTo>
                  <a:lnTo>
                    <a:pt x="12" y="11"/>
                  </a:lnTo>
                  <a:lnTo>
                    <a:pt x="6" y="5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39" name="Freeform 340"/>
            <p:cNvSpPr>
              <a:spLocks/>
            </p:cNvSpPr>
            <p:nvPr/>
          </p:nvSpPr>
          <p:spPr bwMode="auto">
            <a:xfrm>
              <a:off x="5239" y="1021"/>
              <a:ext cx="48" cy="30"/>
            </a:xfrm>
            <a:custGeom>
              <a:avLst/>
              <a:gdLst>
                <a:gd name="T0" fmla="*/ 0 w 48"/>
                <a:gd name="T1" fmla="*/ 0 h 30"/>
                <a:gd name="T2" fmla="*/ 6 w 48"/>
                <a:gd name="T3" fmla="*/ 0 h 30"/>
                <a:gd name="T4" fmla="*/ 12 w 48"/>
                <a:gd name="T5" fmla="*/ 0 h 30"/>
                <a:gd name="T6" fmla="*/ 18 w 48"/>
                <a:gd name="T7" fmla="*/ 6 h 30"/>
                <a:gd name="T8" fmla="*/ 24 w 48"/>
                <a:gd name="T9" fmla="*/ 6 h 30"/>
                <a:gd name="T10" fmla="*/ 30 w 48"/>
                <a:gd name="T11" fmla="*/ 12 h 30"/>
                <a:gd name="T12" fmla="*/ 42 w 48"/>
                <a:gd name="T13" fmla="*/ 18 h 30"/>
                <a:gd name="T14" fmla="*/ 48 w 48"/>
                <a:gd name="T15" fmla="*/ 24 h 30"/>
                <a:gd name="T16" fmla="*/ 48 w 48"/>
                <a:gd name="T17" fmla="*/ 30 h 30"/>
                <a:gd name="T18" fmla="*/ 48 w 48"/>
                <a:gd name="T19" fmla="*/ 30 h 30"/>
                <a:gd name="T20" fmla="*/ 42 w 48"/>
                <a:gd name="T21" fmla="*/ 24 h 30"/>
                <a:gd name="T22" fmla="*/ 30 w 48"/>
                <a:gd name="T23" fmla="*/ 18 h 30"/>
                <a:gd name="T24" fmla="*/ 24 w 48"/>
                <a:gd name="T25" fmla="*/ 18 h 30"/>
                <a:gd name="T26" fmla="*/ 12 w 48"/>
                <a:gd name="T27" fmla="*/ 12 h 30"/>
                <a:gd name="T28" fmla="*/ 6 w 48"/>
                <a:gd name="T29" fmla="*/ 6 h 30"/>
                <a:gd name="T30" fmla="*/ 6 w 48"/>
                <a:gd name="T31" fmla="*/ 0 h 30"/>
                <a:gd name="T32" fmla="*/ 0 w 4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30"/>
                <a:gd name="T53" fmla="*/ 48 w 4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30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48" y="30"/>
                  </a:lnTo>
                  <a:lnTo>
                    <a:pt x="42" y="24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40" name="Freeform 341"/>
            <p:cNvSpPr>
              <a:spLocks/>
            </p:cNvSpPr>
            <p:nvPr/>
          </p:nvSpPr>
          <p:spPr bwMode="auto">
            <a:xfrm>
              <a:off x="5233" y="1045"/>
              <a:ext cx="54" cy="36"/>
            </a:xfrm>
            <a:custGeom>
              <a:avLst/>
              <a:gdLst>
                <a:gd name="T0" fmla="*/ 0 w 54"/>
                <a:gd name="T1" fmla="*/ 0 h 36"/>
                <a:gd name="T2" fmla="*/ 6 w 54"/>
                <a:gd name="T3" fmla="*/ 0 h 36"/>
                <a:gd name="T4" fmla="*/ 12 w 54"/>
                <a:gd name="T5" fmla="*/ 0 h 36"/>
                <a:gd name="T6" fmla="*/ 18 w 54"/>
                <a:gd name="T7" fmla="*/ 6 h 36"/>
                <a:gd name="T8" fmla="*/ 24 w 54"/>
                <a:gd name="T9" fmla="*/ 12 h 36"/>
                <a:gd name="T10" fmla="*/ 36 w 54"/>
                <a:gd name="T11" fmla="*/ 18 h 36"/>
                <a:gd name="T12" fmla="*/ 42 w 54"/>
                <a:gd name="T13" fmla="*/ 24 h 36"/>
                <a:gd name="T14" fmla="*/ 48 w 54"/>
                <a:gd name="T15" fmla="*/ 30 h 36"/>
                <a:gd name="T16" fmla="*/ 54 w 54"/>
                <a:gd name="T17" fmla="*/ 36 h 36"/>
                <a:gd name="T18" fmla="*/ 48 w 54"/>
                <a:gd name="T19" fmla="*/ 30 h 36"/>
                <a:gd name="T20" fmla="*/ 42 w 54"/>
                <a:gd name="T21" fmla="*/ 30 h 36"/>
                <a:gd name="T22" fmla="*/ 36 w 54"/>
                <a:gd name="T23" fmla="*/ 24 h 36"/>
                <a:gd name="T24" fmla="*/ 24 w 54"/>
                <a:gd name="T25" fmla="*/ 18 h 36"/>
                <a:gd name="T26" fmla="*/ 12 w 54"/>
                <a:gd name="T27" fmla="*/ 12 h 36"/>
                <a:gd name="T28" fmla="*/ 6 w 54"/>
                <a:gd name="T29" fmla="*/ 6 h 36"/>
                <a:gd name="T30" fmla="*/ 0 w 54"/>
                <a:gd name="T31" fmla="*/ 6 h 36"/>
                <a:gd name="T32" fmla="*/ 0 w 54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36"/>
                <a:gd name="T53" fmla="*/ 54 w 5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3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48" y="30"/>
                  </a:lnTo>
                  <a:lnTo>
                    <a:pt x="54" y="36"/>
                  </a:lnTo>
                  <a:lnTo>
                    <a:pt x="48" y="30"/>
                  </a:lnTo>
                  <a:lnTo>
                    <a:pt x="42" y="30"/>
                  </a:lnTo>
                  <a:lnTo>
                    <a:pt x="36" y="24"/>
                  </a:lnTo>
                  <a:lnTo>
                    <a:pt x="24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41" name="Freeform 342"/>
            <p:cNvSpPr>
              <a:spLocks/>
            </p:cNvSpPr>
            <p:nvPr/>
          </p:nvSpPr>
          <p:spPr bwMode="auto">
            <a:xfrm>
              <a:off x="5239" y="1063"/>
              <a:ext cx="42" cy="36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6 w 42"/>
                <a:gd name="T5" fmla="*/ 0 h 36"/>
                <a:gd name="T6" fmla="*/ 12 w 42"/>
                <a:gd name="T7" fmla="*/ 6 h 36"/>
                <a:gd name="T8" fmla="*/ 18 w 42"/>
                <a:gd name="T9" fmla="*/ 12 h 36"/>
                <a:gd name="T10" fmla="*/ 30 w 42"/>
                <a:gd name="T11" fmla="*/ 18 h 36"/>
                <a:gd name="T12" fmla="*/ 36 w 42"/>
                <a:gd name="T13" fmla="*/ 24 h 36"/>
                <a:gd name="T14" fmla="*/ 42 w 42"/>
                <a:gd name="T15" fmla="*/ 30 h 36"/>
                <a:gd name="T16" fmla="*/ 42 w 42"/>
                <a:gd name="T17" fmla="*/ 36 h 36"/>
                <a:gd name="T18" fmla="*/ 36 w 42"/>
                <a:gd name="T19" fmla="*/ 36 h 36"/>
                <a:gd name="T20" fmla="*/ 30 w 42"/>
                <a:gd name="T21" fmla="*/ 30 h 36"/>
                <a:gd name="T22" fmla="*/ 24 w 42"/>
                <a:gd name="T23" fmla="*/ 24 h 36"/>
                <a:gd name="T24" fmla="*/ 18 w 42"/>
                <a:gd name="T25" fmla="*/ 18 h 36"/>
                <a:gd name="T26" fmla="*/ 6 w 42"/>
                <a:gd name="T27" fmla="*/ 12 h 36"/>
                <a:gd name="T28" fmla="*/ 6 w 42"/>
                <a:gd name="T29" fmla="*/ 6 h 36"/>
                <a:gd name="T30" fmla="*/ 0 w 42"/>
                <a:gd name="T31" fmla="*/ 0 h 36"/>
                <a:gd name="T32" fmla="*/ 0 w 42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6"/>
                <a:gd name="T53" fmla="*/ 42 w 42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30" y="18"/>
                  </a:lnTo>
                  <a:lnTo>
                    <a:pt x="36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36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42" name="Freeform 343"/>
            <p:cNvSpPr>
              <a:spLocks/>
            </p:cNvSpPr>
            <p:nvPr/>
          </p:nvSpPr>
          <p:spPr bwMode="auto">
            <a:xfrm>
              <a:off x="5239" y="1081"/>
              <a:ext cx="36" cy="30"/>
            </a:xfrm>
            <a:custGeom>
              <a:avLst/>
              <a:gdLst>
                <a:gd name="T0" fmla="*/ 0 w 36"/>
                <a:gd name="T1" fmla="*/ 0 h 30"/>
                <a:gd name="T2" fmla="*/ 0 w 36"/>
                <a:gd name="T3" fmla="*/ 0 h 30"/>
                <a:gd name="T4" fmla="*/ 6 w 36"/>
                <a:gd name="T5" fmla="*/ 0 h 30"/>
                <a:gd name="T6" fmla="*/ 12 w 36"/>
                <a:gd name="T7" fmla="*/ 6 h 30"/>
                <a:gd name="T8" fmla="*/ 18 w 36"/>
                <a:gd name="T9" fmla="*/ 12 h 30"/>
                <a:gd name="T10" fmla="*/ 24 w 36"/>
                <a:gd name="T11" fmla="*/ 12 h 30"/>
                <a:gd name="T12" fmla="*/ 30 w 36"/>
                <a:gd name="T13" fmla="*/ 18 h 30"/>
                <a:gd name="T14" fmla="*/ 30 w 36"/>
                <a:gd name="T15" fmla="*/ 24 h 30"/>
                <a:gd name="T16" fmla="*/ 36 w 36"/>
                <a:gd name="T17" fmla="*/ 30 h 30"/>
                <a:gd name="T18" fmla="*/ 30 w 36"/>
                <a:gd name="T19" fmla="*/ 30 h 30"/>
                <a:gd name="T20" fmla="*/ 24 w 36"/>
                <a:gd name="T21" fmla="*/ 24 h 30"/>
                <a:gd name="T22" fmla="*/ 18 w 36"/>
                <a:gd name="T23" fmla="*/ 18 h 30"/>
                <a:gd name="T24" fmla="*/ 12 w 36"/>
                <a:gd name="T25" fmla="*/ 18 h 30"/>
                <a:gd name="T26" fmla="*/ 6 w 36"/>
                <a:gd name="T27" fmla="*/ 12 h 30"/>
                <a:gd name="T28" fmla="*/ 6 w 36"/>
                <a:gd name="T29" fmla="*/ 6 h 30"/>
                <a:gd name="T30" fmla="*/ 0 w 36"/>
                <a:gd name="T31" fmla="*/ 6 h 30"/>
                <a:gd name="T32" fmla="*/ 0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43" name="Freeform 344"/>
            <p:cNvSpPr>
              <a:spLocks/>
            </p:cNvSpPr>
            <p:nvPr/>
          </p:nvSpPr>
          <p:spPr bwMode="auto">
            <a:xfrm>
              <a:off x="5239" y="1099"/>
              <a:ext cx="24" cy="30"/>
            </a:xfrm>
            <a:custGeom>
              <a:avLst/>
              <a:gdLst>
                <a:gd name="T0" fmla="*/ 0 w 24"/>
                <a:gd name="T1" fmla="*/ 0 h 30"/>
                <a:gd name="T2" fmla="*/ 0 w 24"/>
                <a:gd name="T3" fmla="*/ 0 h 30"/>
                <a:gd name="T4" fmla="*/ 6 w 24"/>
                <a:gd name="T5" fmla="*/ 6 h 30"/>
                <a:gd name="T6" fmla="*/ 12 w 24"/>
                <a:gd name="T7" fmla="*/ 6 h 30"/>
                <a:gd name="T8" fmla="*/ 12 w 24"/>
                <a:gd name="T9" fmla="*/ 12 h 30"/>
                <a:gd name="T10" fmla="*/ 18 w 24"/>
                <a:gd name="T11" fmla="*/ 18 h 30"/>
                <a:gd name="T12" fmla="*/ 24 w 24"/>
                <a:gd name="T13" fmla="*/ 24 h 30"/>
                <a:gd name="T14" fmla="*/ 24 w 24"/>
                <a:gd name="T15" fmla="*/ 24 h 30"/>
                <a:gd name="T16" fmla="*/ 24 w 24"/>
                <a:gd name="T17" fmla="*/ 30 h 30"/>
                <a:gd name="T18" fmla="*/ 24 w 24"/>
                <a:gd name="T19" fmla="*/ 24 h 30"/>
                <a:gd name="T20" fmla="*/ 18 w 24"/>
                <a:gd name="T21" fmla="*/ 24 h 30"/>
                <a:gd name="T22" fmla="*/ 12 w 24"/>
                <a:gd name="T23" fmla="*/ 18 h 30"/>
                <a:gd name="T24" fmla="*/ 12 w 24"/>
                <a:gd name="T25" fmla="*/ 18 h 30"/>
                <a:gd name="T26" fmla="*/ 6 w 24"/>
                <a:gd name="T27" fmla="*/ 12 h 30"/>
                <a:gd name="T28" fmla="*/ 6 w 24"/>
                <a:gd name="T29" fmla="*/ 6 h 30"/>
                <a:gd name="T30" fmla="*/ 0 w 24"/>
                <a:gd name="T31" fmla="*/ 6 h 30"/>
                <a:gd name="T32" fmla="*/ 0 w 24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0"/>
                <a:gd name="T53" fmla="*/ 24 w 24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0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24" y="30"/>
                  </a:lnTo>
                  <a:lnTo>
                    <a:pt x="24" y="24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44" name="Freeform 345"/>
            <p:cNvSpPr>
              <a:spLocks/>
            </p:cNvSpPr>
            <p:nvPr/>
          </p:nvSpPr>
          <p:spPr bwMode="auto">
            <a:xfrm>
              <a:off x="5239" y="1117"/>
              <a:ext cx="18" cy="18"/>
            </a:xfrm>
            <a:custGeom>
              <a:avLst/>
              <a:gdLst>
                <a:gd name="T0" fmla="*/ 6 w 18"/>
                <a:gd name="T1" fmla="*/ 0 h 18"/>
                <a:gd name="T2" fmla="*/ 6 w 18"/>
                <a:gd name="T3" fmla="*/ 0 h 18"/>
                <a:gd name="T4" fmla="*/ 6 w 18"/>
                <a:gd name="T5" fmla="*/ 0 h 18"/>
                <a:gd name="T6" fmla="*/ 12 w 18"/>
                <a:gd name="T7" fmla="*/ 6 h 18"/>
                <a:gd name="T8" fmla="*/ 12 w 18"/>
                <a:gd name="T9" fmla="*/ 6 h 18"/>
                <a:gd name="T10" fmla="*/ 18 w 18"/>
                <a:gd name="T11" fmla="*/ 12 h 18"/>
                <a:gd name="T12" fmla="*/ 18 w 18"/>
                <a:gd name="T13" fmla="*/ 12 h 18"/>
                <a:gd name="T14" fmla="*/ 18 w 18"/>
                <a:gd name="T15" fmla="*/ 18 h 18"/>
                <a:gd name="T16" fmla="*/ 18 w 18"/>
                <a:gd name="T17" fmla="*/ 18 h 18"/>
                <a:gd name="T18" fmla="*/ 18 w 18"/>
                <a:gd name="T19" fmla="*/ 18 h 18"/>
                <a:gd name="T20" fmla="*/ 18 w 18"/>
                <a:gd name="T21" fmla="*/ 12 h 18"/>
                <a:gd name="T22" fmla="*/ 12 w 18"/>
                <a:gd name="T23" fmla="*/ 12 h 18"/>
                <a:gd name="T24" fmla="*/ 6 w 18"/>
                <a:gd name="T25" fmla="*/ 6 h 18"/>
                <a:gd name="T26" fmla="*/ 6 w 18"/>
                <a:gd name="T27" fmla="*/ 6 h 18"/>
                <a:gd name="T28" fmla="*/ 6 w 18"/>
                <a:gd name="T29" fmla="*/ 6 h 18"/>
                <a:gd name="T30" fmla="*/ 0 w 18"/>
                <a:gd name="T31" fmla="*/ 0 h 18"/>
                <a:gd name="T32" fmla="*/ 6 w 18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8"/>
                <a:gd name="T53" fmla="*/ 18 w 18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8">
                  <a:moveTo>
                    <a:pt x="6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45" name="Freeform 346"/>
            <p:cNvSpPr>
              <a:spLocks/>
            </p:cNvSpPr>
            <p:nvPr/>
          </p:nvSpPr>
          <p:spPr bwMode="auto">
            <a:xfrm>
              <a:off x="5257" y="974"/>
              <a:ext cx="18" cy="24"/>
            </a:xfrm>
            <a:custGeom>
              <a:avLst/>
              <a:gdLst>
                <a:gd name="T0" fmla="*/ 18 w 18"/>
                <a:gd name="T1" fmla="*/ 24 h 24"/>
                <a:gd name="T2" fmla="*/ 18 w 18"/>
                <a:gd name="T3" fmla="*/ 18 h 24"/>
                <a:gd name="T4" fmla="*/ 12 w 18"/>
                <a:gd name="T5" fmla="*/ 18 h 24"/>
                <a:gd name="T6" fmla="*/ 12 w 18"/>
                <a:gd name="T7" fmla="*/ 18 h 24"/>
                <a:gd name="T8" fmla="*/ 6 w 18"/>
                <a:gd name="T9" fmla="*/ 12 h 24"/>
                <a:gd name="T10" fmla="*/ 0 w 18"/>
                <a:gd name="T11" fmla="*/ 12 h 24"/>
                <a:gd name="T12" fmla="*/ 0 w 18"/>
                <a:gd name="T13" fmla="*/ 6 h 24"/>
                <a:gd name="T14" fmla="*/ 0 w 18"/>
                <a:gd name="T15" fmla="*/ 6 h 24"/>
                <a:gd name="T16" fmla="*/ 0 w 18"/>
                <a:gd name="T17" fmla="*/ 0 h 24"/>
                <a:gd name="T18" fmla="*/ 0 w 18"/>
                <a:gd name="T19" fmla="*/ 0 h 24"/>
                <a:gd name="T20" fmla="*/ 6 w 18"/>
                <a:gd name="T21" fmla="*/ 0 h 24"/>
                <a:gd name="T22" fmla="*/ 6 w 18"/>
                <a:gd name="T23" fmla="*/ 6 h 24"/>
                <a:gd name="T24" fmla="*/ 12 w 18"/>
                <a:gd name="T25" fmla="*/ 6 h 24"/>
                <a:gd name="T26" fmla="*/ 12 w 18"/>
                <a:gd name="T27" fmla="*/ 12 h 24"/>
                <a:gd name="T28" fmla="*/ 18 w 18"/>
                <a:gd name="T29" fmla="*/ 18 h 24"/>
                <a:gd name="T30" fmla="*/ 18 w 18"/>
                <a:gd name="T31" fmla="*/ 18 h 24"/>
                <a:gd name="T32" fmla="*/ 18 w 18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24"/>
                <a:gd name="T53" fmla="*/ 18 w 18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24">
                  <a:moveTo>
                    <a:pt x="18" y="24"/>
                  </a:move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46" name="Freeform 347"/>
            <p:cNvSpPr>
              <a:spLocks/>
            </p:cNvSpPr>
            <p:nvPr/>
          </p:nvSpPr>
          <p:spPr bwMode="auto">
            <a:xfrm>
              <a:off x="5275" y="974"/>
              <a:ext cx="12" cy="24"/>
            </a:xfrm>
            <a:custGeom>
              <a:avLst/>
              <a:gdLst>
                <a:gd name="T0" fmla="*/ 0 w 12"/>
                <a:gd name="T1" fmla="*/ 24 h 24"/>
                <a:gd name="T2" fmla="*/ 6 w 12"/>
                <a:gd name="T3" fmla="*/ 18 h 24"/>
                <a:gd name="T4" fmla="*/ 12 w 12"/>
                <a:gd name="T5" fmla="*/ 12 h 24"/>
                <a:gd name="T6" fmla="*/ 12 w 12"/>
                <a:gd name="T7" fmla="*/ 6 h 24"/>
                <a:gd name="T8" fmla="*/ 12 w 12"/>
                <a:gd name="T9" fmla="*/ 0 h 24"/>
                <a:gd name="T10" fmla="*/ 12 w 12"/>
                <a:gd name="T11" fmla="*/ 0 h 24"/>
                <a:gd name="T12" fmla="*/ 6 w 12"/>
                <a:gd name="T13" fmla="*/ 6 h 24"/>
                <a:gd name="T14" fmla="*/ 6 w 12"/>
                <a:gd name="T15" fmla="*/ 18 h 24"/>
                <a:gd name="T16" fmla="*/ 0 w 12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24"/>
                <a:gd name="T29" fmla="*/ 12 w 12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24">
                  <a:moveTo>
                    <a:pt x="0" y="24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47" name="Freeform 348"/>
            <p:cNvSpPr>
              <a:spLocks/>
            </p:cNvSpPr>
            <p:nvPr/>
          </p:nvSpPr>
          <p:spPr bwMode="auto">
            <a:xfrm>
              <a:off x="5269" y="968"/>
              <a:ext cx="6" cy="24"/>
            </a:xfrm>
            <a:custGeom>
              <a:avLst/>
              <a:gdLst>
                <a:gd name="T0" fmla="*/ 6 w 6"/>
                <a:gd name="T1" fmla="*/ 24 h 24"/>
                <a:gd name="T2" fmla="*/ 6 w 6"/>
                <a:gd name="T3" fmla="*/ 18 h 24"/>
                <a:gd name="T4" fmla="*/ 6 w 6"/>
                <a:gd name="T5" fmla="*/ 12 h 24"/>
                <a:gd name="T6" fmla="*/ 6 w 6"/>
                <a:gd name="T7" fmla="*/ 0 h 24"/>
                <a:gd name="T8" fmla="*/ 0 w 6"/>
                <a:gd name="T9" fmla="*/ 0 h 24"/>
                <a:gd name="T10" fmla="*/ 0 w 6"/>
                <a:gd name="T11" fmla="*/ 0 h 24"/>
                <a:gd name="T12" fmla="*/ 0 w 6"/>
                <a:gd name="T13" fmla="*/ 6 h 24"/>
                <a:gd name="T14" fmla="*/ 6 w 6"/>
                <a:gd name="T15" fmla="*/ 18 h 24"/>
                <a:gd name="T16" fmla="*/ 6 w 6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4"/>
                <a:gd name="T29" fmla="*/ 6 w 6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4">
                  <a:moveTo>
                    <a:pt x="6" y="24"/>
                  </a:moveTo>
                  <a:lnTo>
                    <a:pt x="6" y="18"/>
                  </a:lnTo>
                  <a:lnTo>
                    <a:pt x="6" y="1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8"/>
                  </a:lnTo>
                  <a:lnTo>
                    <a:pt x="6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48" name="Freeform 349"/>
            <p:cNvSpPr>
              <a:spLocks/>
            </p:cNvSpPr>
            <p:nvPr/>
          </p:nvSpPr>
          <p:spPr bwMode="auto">
            <a:xfrm>
              <a:off x="5281" y="980"/>
              <a:ext cx="18" cy="23"/>
            </a:xfrm>
            <a:custGeom>
              <a:avLst/>
              <a:gdLst>
                <a:gd name="T0" fmla="*/ 0 w 18"/>
                <a:gd name="T1" fmla="*/ 23 h 23"/>
                <a:gd name="T2" fmla="*/ 0 w 18"/>
                <a:gd name="T3" fmla="*/ 23 h 23"/>
                <a:gd name="T4" fmla="*/ 6 w 18"/>
                <a:gd name="T5" fmla="*/ 18 h 23"/>
                <a:gd name="T6" fmla="*/ 6 w 18"/>
                <a:gd name="T7" fmla="*/ 12 h 23"/>
                <a:gd name="T8" fmla="*/ 12 w 18"/>
                <a:gd name="T9" fmla="*/ 12 h 23"/>
                <a:gd name="T10" fmla="*/ 12 w 18"/>
                <a:gd name="T11" fmla="*/ 6 h 23"/>
                <a:gd name="T12" fmla="*/ 18 w 18"/>
                <a:gd name="T13" fmla="*/ 0 h 23"/>
                <a:gd name="T14" fmla="*/ 18 w 18"/>
                <a:gd name="T15" fmla="*/ 0 h 23"/>
                <a:gd name="T16" fmla="*/ 18 w 18"/>
                <a:gd name="T17" fmla="*/ 0 h 23"/>
                <a:gd name="T18" fmla="*/ 18 w 18"/>
                <a:gd name="T19" fmla="*/ 6 h 23"/>
                <a:gd name="T20" fmla="*/ 18 w 18"/>
                <a:gd name="T21" fmla="*/ 6 h 23"/>
                <a:gd name="T22" fmla="*/ 18 w 18"/>
                <a:gd name="T23" fmla="*/ 12 h 23"/>
                <a:gd name="T24" fmla="*/ 12 w 18"/>
                <a:gd name="T25" fmla="*/ 12 h 23"/>
                <a:gd name="T26" fmla="*/ 6 w 18"/>
                <a:gd name="T27" fmla="*/ 18 h 23"/>
                <a:gd name="T28" fmla="*/ 6 w 18"/>
                <a:gd name="T29" fmla="*/ 18 h 23"/>
                <a:gd name="T30" fmla="*/ 0 w 18"/>
                <a:gd name="T31" fmla="*/ 23 h 23"/>
                <a:gd name="T32" fmla="*/ 0 w 18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23"/>
                <a:gd name="T53" fmla="*/ 18 w 18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23">
                  <a:moveTo>
                    <a:pt x="0" y="23"/>
                  </a:moveTo>
                  <a:lnTo>
                    <a:pt x="0" y="23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49" name="Freeform 350"/>
            <p:cNvSpPr>
              <a:spLocks/>
            </p:cNvSpPr>
            <p:nvPr/>
          </p:nvSpPr>
          <p:spPr bwMode="auto">
            <a:xfrm>
              <a:off x="5263" y="1123"/>
              <a:ext cx="36" cy="12"/>
            </a:xfrm>
            <a:custGeom>
              <a:avLst/>
              <a:gdLst>
                <a:gd name="T0" fmla="*/ 0 w 36"/>
                <a:gd name="T1" fmla="*/ 6 h 12"/>
                <a:gd name="T2" fmla="*/ 6 w 36"/>
                <a:gd name="T3" fmla="*/ 0 h 12"/>
                <a:gd name="T4" fmla="*/ 6 w 36"/>
                <a:gd name="T5" fmla="*/ 0 h 12"/>
                <a:gd name="T6" fmla="*/ 12 w 36"/>
                <a:gd name="T7" fmla="*/ 0 h 12"/>
                <a:gd name="T8" fmla="*/ 18 w 36"/>
                <a:gd name="T9" fmla="*/ 0 h 12"/>
                <a:gd name="T10" fmla="*/ 24 w 36"/>
                <a:gd name="T11" fmla="*/ 0 h 12"/>
                <a:gd name="T12" fmla="*/ 30 w 36"/>
                <a:gd name="T13" fmla="*/ 6 h 12"/>
                <a:gd name="T14" fmla="*/ 30 w 36"/>
                <a:gd name="T15" fmla="*/ 6 h 12"/>
                <a:gd name="T16" fmla="*/ 36 w 36"/>
                <a:gd name="T17" fmla="*/ 6 h 12"/>
                <a:gd name="T18" fmla="*/ 30 w 36"/>
                <a:gd name="T19" fmla="*/ 6 h 12"/>
                <a:gd name="T20" fmla="*/ 30 w 36"/>
                <a:gd name="T21" fmla="*/ 12 h 12"/>
                <a:gd name="T22" fmla="*/ 24 w 36"/>
                <a:gd name="T23" fmla="*/ 6 h 12"/>
                <a:gd name="T24" fmla="*/ 18 w 36"/>
                <a:gd name="T25" fmla="*/ 6 h 12"/>
                <a:gd name="T26" fmla="*/ 12 w 36"/>
                <a:gd name="T27" fmla="*/ 6 h 12"/>
                <a:gd name="T28" fmla="*/ 6 w 36"/>
                <a:gd name="T29" fmla="*/ 6 h 12"/>
                <a:gd name="T30" fmla="*/ 6 w 36"/>
                <a:gd name="T31" fmla="*/ 6 h 12"/>
                <a:gd name="T32" fmla="*/ 0 w 36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2"/>
                <a:gd name="T53" fmla="*/ 36 w 3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2">
                  <a:moveTo>
                    <a:pt x="0" y="6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50" name="Freeform 351"/>
            <p:cNvSpPr>
              <a:spLocks/>
            </p:cNvSpPr>
            <p:nvPr/>
          </p:nvSpPr>
          <p:spPr bwMode="auto">
            <a:xfrm>
              <a:off x="5257" y="1135"/>
              <a:ext cx="30" cy="12"/>
            </a:xfrm>
            <a:custGeom>
              <a:avLst/>
              <a:gdLst>
                <a:gd name="T0" fmla="*/ 0 w 30"/>
                <a:gd name="T1" fmla="*/ 0 h 12"/>
                <a:gd name="T2" fmla="*/ 6 w 30"/>
                <a:gd name="T3" fmla="*/ 0 h 12"/>
                <a:gd name="T4" fmla="*/ 6 w 30"/>
                <a:gd name="T5" fmla="*/ 0 h 12"/>
                <a:gd name="T6" fmla="*/ 12 w 30"/>
                <a:gd name="T7" fmla="*/ 0 h 12"/>
                <a:gd name="T8" fmla="*/ 18 w 30"/>
                <a:gd name="T9" fmla="*/ 0 h 12"/>
                <a:gd name="T10" fmla="*/ 24 w 30"/>
                <a:gd name="T11" fmla="*/ 0 h 12"/>
                <a:gd name="T12" fmla="*/ 30 w 30"/>
                <a:gd name="T13" fmla="*/ 6 h 12"/>
                <a:gd name="T14" fmla="*/ 30 w 30"/>
                <a:gd name="T15" fmla="*/ 6 h 12"/>
                <a:gd name="T16" fmla="*/ 30 w 30"/>
                <a:gd name="T17" fmla="*/ 12 h 12"/>
                <a:gd name="T18" fmla="*/ 30 w 30"/>
                <a:gd name="T19" fmla="*/ 12 h 12"/>
                <a:gd name="T20" fmla="*/ 30 w 30"/>
                <a:gd name="T21" fmla="*/ 12 h 12"/>
                <a:gd name="T22" fmla="*/ 24 w 30"/>
                <a:gd name="T23" fmla="*/ 12 h 12"/>
                <a:gd name="T24" fmla="*/ 18 w 30"/>
                <a:gd name="T25" fmla="*/ 6 h 12"/>
                <a:gd name="T26" fmla="*/ 12 w 30"/>
                <a:gd name="T27" fmla="*/ 6 h 12"/>
                <a:gd name="T28" fmla="*/ 6 w 30"/>
                <a:gd name="T29" fmla="*/ 0 h 12"/>
                <a:gd name="T30" fmla="*/ 0 w 30"/>
                <a:gd name="T31" fmla="*/ 0 h 12"/>
                <a:gd name="T32" fmla="*/ 0 w 30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2"/>
                <a:gd name="T53" fmla="*/ 30 w 3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2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51" name="Freeform 352"/>
            <p:cNvSpPr>
              <a:spLocks/>
            </p:cNvSpPr>
            <p:nvPr/>
          </p:nvSpPr>
          <p:spPr bwMode="auto">
            <a:xfrm>
              <a:off x="5275" y="1111"/>
              <a:ext cx="30" cy="6"/>
            </a:xfrm>
            <a:custGeom>
              <a:avLst/>
              <a:gdLst>
                <a:gd name="T0" fmla="*/ 0 w 30"/>
                <a:gd name="T1" fmla="*/ 0 h 6"/>
                <a:gd name="T2" fmla="*/ 0 w 30"/>
                <a:gd name="T3" fmla="*/ 0 h 6"/>
                <a:gd name="T4" fmla="*/ 6 w 30"/>
                <a:gd name="T5" fmla="*/ 0 h 6"/>
                <a:gd name="T6" fmla="*/ 6 w 30"/>
                <a:gd name="T7" fmla="*/ 0 h 6"/>
                <a:gd name="T8" fmla="*/ 12 w 30"/>
                <a:gd name="T9" fmla="*/ 0 h 6"/>
                <a:gd name="T10" fmla="*/ 18 w 30"/>
                <a:gd name="T11" fmla="*/ 0 h 6"/>
                <a:gd name="T12" fmla="*/ 24 w 30"/>
                <a:gd name="T13" fmla="*/ 0 h 6"/>
                <a:gd name="T14" fmla="*/ 30 w 30"/>
                <a:gd name="T15" fmla="*/ 0 h 6"/>
                <a:gd name="T16" fmla="*/ 30 w 30"/>
                <a:gd name="T17" fmla="*/ 0 h 6"/>
                <a:gd name="T18" fmla="*/ 30 w 30"/>
                <a:gd name="T19" fmla="*/ 6 h 6"/>
                <a:gd name="T20" fmla="*/ 30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0 h 6"/>
                <a:gd name="T28" fmla="*/ 6 w 30"/>
                <a:gd name="T29" fmla="*/ 0 h 6"/>
                <a:gd name="T30" fmla="*/ 0 w 30"/>
                <a:gd name="T31" fmla="*/ 0 h 6"/>
                <a:gd name="T32" fmla="*/ 0 w 3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52" name="Freeform 353"/>
            <p:cNvSpPr>
              <a:spLocks/>
            </p:cNvSpPr>
            <p:nvPr/>
          </p:nvSpPr>
          <p:spPr bwMode="auto">
            <a:xfrm>
              <a:off x="5275" y="1087"/>
              <a:ext cx="42" cy="12"/>
            </a:xfrm>
            <a:custGeom>
              <a:avLst/>
              <a:gdLst>
                <a:gd name="T0" fmla="*/ 0 w 42"/>
                <a:gd name="T1" fmla="*/ 12 h 12"/>
                <a:gd name="T2" fmla="*/ 6 w 42"/>
                <a:gd name="T3" fmla="*/ 12 h 12"/>
                <a:gd name="T4" fmla="*/ 12 w 42"/>
                <a:gd name="T5" fmla="*/ 6 h 12"/>
                <a:gd name="T6" fmla="*/ 18 w 42"/>
                <a:gd name="T7" fmla="*/ 6 h 12"/>
                <a:gd name="T8" fmla="*/ 24 w 42"/>
                <a:gd name="T9" fmla="*/ 6 h 12"/>
                <a:gd name="T10" fmla="*/ 30 w 42"/>
                <a:gd name="T11" fmla="*/ 0 h 12"/>
                <a:gd name="T12" fmla="*/ 36 w 42"/>
                <a:gd name="T13" fmla="*/ 0 h 12"/>
                <a:gd name="T14" fmla="*/ 36 w 42"/>
                <a:gd name="T15" fmla="*/ 0 h 12"/>
                <a:gd name="T16" fmla="*/ 42 w 42"/>
                <a:gd name="T17" fmla="*/ 6 h 12"/>
                <a:gd name="T18" fmla="*/ 42 w 42"/>
                <a:gd name="T19" fmla="*/ 6 h 12"/>
                <a:gd name="T20" fmla="*/ 36 w 42"/>
                <a:gd name="T21" fmla="*/ 12 h 12"/>
                <a:gd name="T22" fmla="*/ 30 w 42"/>
                <a:gd name="T23" fmla="*/ 12 h 12"/>
                <a:gd name="T24" fmla="*/ 24 w 42"/>
                <a:gd name="T25" fmla="*/ 12 h 12"/>
                <a:gd name="T26" fmla="*/ 18 w 42"/>
                <a:gd name="T27" fmla="*/ 12 h 12"/>
                <a:gd name="T28" fmla="*/ 12 w 42"/>
                <a:gd name="T29" fmla="*/ 12 h 12"/>
                <a:gd name="T30" fmla="*/ 6 w 42"/>
                <a:gd name="T31" fmla="*/ 12 h 12"/>
                <a:gd name="T32" fmla="*/ 0 w 42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12"/>
                <a:gd name="T53" fmla="*/ 42 w 4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12">
                  <a:moveTo>
                    <a:pt x="0" y="12"/>
                  </a:moveTo>
                  <a:lnTo>
                    <a:pt x="6" y="12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6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53" name="Freeform 354"/>
            <p:cNvSpPr>
              <a:spLocks/>
            </p:cNvSpPr>
            <p:nvPr/>
          </p:nvSpPr>
          <p:spPr bwMode="auto">
            <a:xfrm>
              <a:off x="5287" y="1069"/>
              <a:ext cx="36" cy="12"/>
            </a:xfrm>
            <a:custGeom>
              <a:avLst/>
              <a:gdLst>
                <a:gd name="T0" fmla="*/ 0 w 36"/>
                <a:gd name="T1" fmla="*/ 12 h 12"/>
                <a:gd name="T2" fmla="*/ 0 w 36"/>
                <a:gd name="T3" fmla="*/ 12 h 12"/>
                <a:gd name="T4" fmla="*/ 6 w 36"/>
                <a:gd name="T5" fmla="*/ 12 h 12"/>
                <a:gd name="T6" fmla="*/ 12 w 36"/>
                <a:gd name="T7" fmla="*/ 6 h 12"/>
                <a:gd name="T8" fmla="*/ 18 w 36"/>
                <a:gd name="T9" fmla="*/ 6 h 12"/>
                <a:gd name="T10" fmla="*/ 30 w 36"/>
                <a:gd name="T11" fmla="*/ 6 h 12"/>
                <a:gd name="T12" fmla="*/ 36 w 36"/>
                <a:gd name="T13" fmla="*/ 0 h 12"/>
                <a:gd name="T14" fmla="*/ 36 w 36"/>
                <a:gd name="T15" fmla="*/ 0 h 12"/>
                <a:gd name="T16" fmla="*/ 36 w 36"/>
                <a:gd name="T17" fmla="*/ 6 h 12"/>
                <a:gd name="T18" fmla="*/ 36 w 36"/>
                <a:gd name="T19" fmla="*/ 6 h 12"/>
                <a:gd name="T20" fmla="*/ 30 w 36"/>
                <a:gd name="T21" fmla="*/ 6 h 12"/>
                <a:gd name="T22" fmla="*/ 24 w 36"/>
                <a:gd name="T23" fmla="*/ 12 h 12"/>
                <a:gd name="T24" fmla="*/ 18 w 36"/>
                <a:gd name="T25" fmla="*/ 12 h 12"/>
                <a:gd name="T26" fmla="*/ 12 w 36"/>
                <a:gd name="T27" fmla="*/ 12 h 12"/>
                <a:gd name="T28" fmla="*/ 6 w 36"/>
                <a:gd name="T29" fmla="*/ 12 h 12"/>
                <a:gd name="T30" fmla="*/ 0 w 36"/>
                <a:gd name="T31" fmla="*/ 12 h 12"/>
                <a:gd name="T32" fmla="*/ 0 w 36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2"/>
                <a:gd name="T53" fmla="*/ 36 w 3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2">
                  <a:moveTo>
                    <a:pt x="0" y="12"/>
                  </a:moveTo>
                  <a:lnTo>
                    <a:pt x="0" y="12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30" y="6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54" name="Freeform 355"/>
            <p:cNvSpPr>
              <a:spLocks/>
            </p:cNvSpPr>
            <p:nvPr/>
          </p:nvSpPr>
          <p:spPr bwMode="auto">
            <a:xfrm>
              <a:off x="5287" y="1033"/>
              <a:ext cx="42" cy="18"/>
            </a:xfrm>
            <a:custGeom>
              <a:avLst/>
              <a:gdLst>
                <a:gd name="T0" fmla="*/ 0 w 42"/>
                <a:gd name="T1" fmla="*/ 18 h 18"/>
                <a:gd name="T2" fmla="*/ 0 w 42"/>
                <a:gd name="T3" fmla="*/ 18 h 18"/>
                <a:gd name="T4" fmla="*/ 6 w 42"/>
                <a:gd name="T5" fmla="*/ 12 h 18"/>
                <a:gd name="T6" fmla="*/ 12 w 42"/>
                <a:gd name="T7" fmla="*/ 6 h 18"/>
                <a:gd name="T8" fmla="*/ 24 w 42"/>
                <a:gd name="T9" fmla="*/ 6 h 18"/>
                <a:gd name="T10" fmla="*/ 30 w 42"/>
                <a:gd name="T11" fmla="*/ 0 h 18"/>
                <a:gd name="T12" fmla="*/ 36 w 42"/>
                <a:gd name="T13" fmla="*/ 0 h 18"/>
                <a:gd name="T14" fmla="*/ 42 w 42"/>
                <a:gd name="T15" fmla="*/ 0 h 18"/>
                <a:gd name="T16" fmla="*/ 42 w 42"/>
                <a:gd name="T17" fmla="*/ 0 h 18"/>
                <a:gd name="T18" fmla="*/ 42 w 42"/>
                <a:gd name="T19" fmla="*/ 0 h 18"/>
                <a:gd name="T20" fmla="*/ 36 w 42"/>
                <a:gd name="T21" fmla="*/ 6 h 18"/>
                <a:gd name="T22" fmla="*/ 30 w 42"/>
                <a:gd name="T23" fmla="*/ 6 h 18"/>
                <a:gd name="T24" fmla="*/ 24 w 42"/>
                <a:gd name="T25" fmla="*/ 12 h 18"/>
                <a:gd name="T26" fmla="*/ 12 w 42"/>
                <a:gd name="T27" fmla="*/ 12 h 18"/>
                <a:gd name="T28" fmla="*/ 6 w 42"/>
                <a:gd name="T29" fmla="*/ 12 h 18"/>
                <a:gd name="T30" fmla="*/ 0 w 42"/>
                <a:gd name="T31" fmla="*/ 18 h 18"/>
                <a:gd name="T32" fmla="*/ 0 w 42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18"/>
                <a:gd name="T53" fmla="*/ 42 w 4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18">
                  <a:moveTo>
                    <a:pt x="0" y="18"/>
                  </a:moveTo>
                  <a:lnTo>
                    <a:pt x="0" y="18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55" name="Freeform 356"/>
            <p:cNvSpPr>
              <a:spLocks/>
            </p:cNvSpPr>
            <p:nvPr/>
          </p:nvSpPr>
          <p:spPr bwMode="auto">
            <a:xfrm>
              <a:off x="5281" y="992"/>
              <a:ext cx="42" cy="29"/>
            </a:xfrm>
            <a:custGeom>
              <a:avLst/>
              <a:gdLst>
                <a:gd name="T0" fmla="*/ 0 w 42"/>
                <a:gd name="T1" fmla="*/ 29 h 29"/>
                <a:gd name="T2" fmla="*/ 6 w 42"/>
                <a:gd name="T3" fmla="*/ 23 h 29"/>
                <a:gd name="T4" fmla="*/ 12 w 42"/>
                <a:gd name="T5" fmla="*/ 17 h 29"/>
                <a:gd name="T6" fmla="*/ 18 w 42"/>
                <a:gd name="T7" fmla="*/ 11 h 29"/>
                <a:gd name="T8" fmla="*/ 24 w 42"/>
                <a:gd name="T9" fmla="*/ 11 h 29"/>
                <a:gd name="T10" fmla="*/ 30 w 42"/>
                <a:gd name="T11" fmla="*/ 6 h 29"/>
                <a:gd name="T12" fmla="*/ 36 w 42"/>
                <a:gd name="T13" fmla="*/ 6 h 29"/>
                <a:gd name="T14" fmla="*/ 36 w 42"/>
                <a:gd name="T15" fmla="*/ 0 h 29"/>
                <a:gd name="T16" fmla="*/ 42 w 42"/>
                <a:gd name="T17" fmla="*/ 6 h 29"/>
                <a:gd name="T18" fmla="*/ 42 w 42"/>
                <a:gd name="T19" fmla="*/ 6 h 29"/>
                <a:gd name="T20" fmla="*/ 36 w 42"/>
                <a:gd name="T21" fmla="*/ 11 h 29"/>
                <a:gd name="T22" fmla="*/ 30 w 42"/>
                <a:gd name="T23" fmla="*/ 11 h 29"/>
                <a:gd name="T24" fmla="*/ 24 w 42"/>
                <a:gd name="T25" fmla="*/ 17 h 29"/>
                <a:gd name="T26" fmla="*/ 18 w 42"/>
                <a:gd name="T27" fmla="*/ 17 h 29"/>
                <a:gd name="T28" fmla="*/ 6 w 42"/>
                <a:gd name="T29" fmla="*/ 23 h 29"/>
                <a:gd name="T30" fmla="*/ 6 w 42"/>
                <a:gd name="T31" fmla="*/ 23 h 29"/>
                <a:gd name="T32" fmla="*/ 0 w 42"/>
                <a:gd name="T33" fmla="*/ 29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29"/>
                <a:gd name="T53" fmla="*/ 42 w 42"/>
                <a:gd name="T54" fmla="*/ 29 h 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29">
                  <a:moveTo>
                    <a:pt x="0" y="29"/>
                  </a:moveTo>
                  <a:lnTo>
                    <a:pt x="6" y="23"/>
                  </a:lnTo>
                  <a:lnTo>
                    <a:pt x="12" y="17"/>
                  </a:lnTo>
                  <a:lnTo>
                    <a:pt x="18" y="11"/>
                  </a:lnTo>
                  <a:lnTo>
                    <a:pt x="24" y="11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6" y="0"/>
                  </a:lnTo>
                  <a:lnTo>
                    <a:pt x="42" y="6"/>
                  </a:lnTo>
                  <a:lnTo>
                    <a:pt x="36" y="11"/>
                  </a:lnTo>
                  <a:lnTo>
                    <a:pt x="30" y="11"/>
                  </a:lnTo>
                  <a:lnTo>
                    <a:pt x="24" y="17"/>
                  </a:lnTo>
                  <a:lnTo>
                    <a:pt x="18" y="17"/>
                  </a:lnTo>
                  <a:lnTo>
                    <a:pt x="6" y="23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56" name="Freeform 357"/>
            <p:cNvSpPr>
              <a:spLocks/>
            </p:cNvSpPr>
            <p:nvPr/>
          </p:nvSpPr>
          <p:spPr bwMode="auto">
            <a:xfrm>
              <a:off x="5287" y="1045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0 w 36"/>
                <a:gd name="T3" fmla="*/ 18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6 h 24"/>
                <a:gd name="T10" fmla="*/ 24 w 36"/>
                <a:gd name="T11" fmla="*/ 6 h 24"/>
                <a:gd name="T12" fmla="*/ 30 w 36"/>
                <a:gd name="T13" fmla="*/ 0 h 24"/>
                <a:gd name="T14" fmla="*/ 36 w 36"/>
                <a:gd name="T15" fmla="*/ 0 h 24"/>
                <a:gd name="T16" fmla="*/ 36 w 36"/>
                <a:gd name="T17" fmla="*/ 6 h 24"/>
                <a:gd name="T18" fmla="*/ 36 w 36"/>
                <a:gd name="T19" fmla="*/ 6 h 24"/>
                <a:gd name="T20" fmla="*/ 30 w 36"/>
                <a:gd name="T21" fmla="*/ 12 h 24"/>
                <a:gd name="T22" fmla="*/ 24 w 36"/>
                <a:gd name="T23" fmla="*/ 12 h 24"/>
                <a:gd name="T24" fmla="*/ 18 w 36"/>
                <a:gd name="T25" fmla="*/ 18 h 24"/>
                <a:gd name="T26" fmla="*/ 12 w 36"/>
                <a:gd name="T27" fmla="*/ 18 h 24"/>
                <a:gd name="T28" fmla="*/ 6 w 36"/>
                <a:gd name="T29" fmla="*/ 18 h 24"/>
                <a:gd name="T30" fmla="*/ 0 w 36"/>
                <a:gd name="T31" fmla="*/ 24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0" y="18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57" name="Freeform 358"/>
            <p:cNvSpPr>
              <a:spLocks/>
            </p:cNvSpPr>
            <p:nvPr/>
          </p:nvSpPr>
          <p:spPr bwMode="auto">
            <a:xfrm>
              <a:off x="5239" y="1033"/>
              <a:ext cx="48" cy="30"/>
            </a:xfrm>
            <a:custGeom>
              <a:avLst/>
              <a:gdLst>
                <a:gd name="T0" fmla="*/ 0 w 48"/>
                <a:gd name="T1" fmla="*/ 0 h 30"/>
                <a:gd name="T2" fmla="*/ 0 w 48"/>
                <a:gd name="T3" fmla="*/ 0 h 30"/>
                <a:gd name="T4" fmla="*/ 6 w 48"/>
                <a:gd name="T5" fmla="*/ 0 h 30"/>
                <a:gd name="T6" fmla="*/ 12 w 48"/>
                <a:gd name="T7" fmla="*/ 6 h 30"/>
                <a:gd name="T8" fmla="*/ 24 w 48"/>
                <a:gd name="T9" fmla="*/ 12 h 30"/>
                <a:gd name="T10" fmla="*/ 30 w 48"/>
                <a:gd name="T11" fmla="*/ 12 h 30"/>
                <a:gd name="T12" fmla="*/ 42 w 48"/>
                <a:gd name="T13" fmla="*/ 24 h 30"/>
                <a:gd name="T14" fmla="*/ 48 w 48"/>
                <a:gd name="T15" fmla="*/ 30 h 30"/>
                <a:gd name="T16" fmla="*/ 48 w 48"/>
                <a:gd name="T17" fmla="*/ 30 h 30"/>
                <a:gd name="T18" fmla="*/ 48 w 48"/>
                <a:gd name="T19" fmla="*/ 30 h 30"/>
                <a:gd name="T20" fmla="*/ 36 w 48"/>
                <a:gd name="T21" fmla="*/ 30 h 30"/>
                <a:gd name="T22" fmla="*/ 30 w 48"/>
                <a:gd name="T23" fmla="*/ 24 h 30"/>
                <a:gd name="T24" fmla="*/ 18 w 48"/>
                <a:gd name="T25" fmla="*/ 18 h 30"/>
                <a:gd name="T26" fmla="*/ 12 w 48"/>
                <a:gd name="T27" fmla="*/ 12 h 30"/>
                <a:gd name="T28" fmla="*/ 6 w 48"/>
                <a:gd name="T29" fmla="*/ 6 h 30"/>
                <a:gd name="T30" fmla="*/ 0 w 48"/>
                <a:gd name="T31" fmla="*/ 0 h 30"/>
                <a:gd name="T32" fmla="*/ 0 w 4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30"/>
                <a:gd name="T53" fmla="*/ 48 w 4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30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42" y="24"/>
                  </a:lnTo>
                  <a:lnTo>
                    <a:pt x="48" y="30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58" name="Freeform 359"/>
            <p:cNvSpPr>
              <a:spLocks/>
            </p:cNvSpPr>
            <p:nvPr/>
          </p:nvSpPr>
          <p:spPr bwMode="auto">
            <a:xfrm>
              <a:off x="5245" y="1009"/>
              <a:ext cx="42" cy="30"/>
            </a:xfrm>
            <a:custGeom>
              <a:avLst/>
              <a:gdLst>
                <a:gd name="T0" fmla="*/ 0 w 42"/>
                <a:gd name="T1" fmla="*/ 0 h 30"/>
                <a:gd name="T2" fmla="*/ 6 w 42"/>
                <a:gd name="T3" fmla="*/ 0 h 30"/>
                <a:gd name="T4" fmla="*/ 6 w 42"/>
                <a:gd name="T5" fmla="*/ 0 h 30"/>
                <a:gd name="T6" fmla="*/ 12 w 42"/>
                <a:gd name="T7" fmla="*/ 6 h 30"/>
                <a:gd name="T8" fmla="*/ 18 w 42"/>
                <a:gd name="T9" fmla="*/ 6 h 30"/>
                <a:gd name="T10" fmla="*/ 24 w 42"/>
                <a:gd name="T11" fmla="*/ 12 h 30"/>
                <a:gd name="T12" fmla="*/ 36 w 42"/>
                <a:gd name="T13" fmla="*/ 18 h 30"/>
                <a:gd name="T14" fmla="*/ 42 w 42"/>
                <a:gd name="T15" fmla="*/ 24 h 30"/>
                <a:gd name="T16" fmla="*/ 42 w 42"/>
                <a:gd name="T17" fmla="*/ 30 h 30"/>
                <a:gd name="T18" fmla="*/ 36 w 42"/>
                <a:gd name="T19" fmla="*/ 24 h 30"/>
                <a:gd name="T20" fmla="*/ 30 w 42"/>
                <a:gd name="T21" fmla="*/ 24 h 30"/>
                <a:gd name="T22" fmla="*/ 24 w 42"/>
                <a:gd name="T23" fmla="*/ 18 h 30"/>
                <a:gd name="T24" fmla="*/ 18 w 42"/>
                <a:gd name="T25" fmla="*/ 12 h 30"/>
                <a:gd name="T26" fmla="*/ 12 w 42"/>
                <a:gd name="T27" fmla="*/ 12 h 30"/>
                <a:gd name="T28" fmla="*/ 6 w 42"/>
                <a:gd name="T29" fmla="*/ 6 h 30"/>
                <a:gd name="T30" fmla="*/ 0 w 42"/>
                <a:gd name="T31" fmla="*/ 0 h 30"/>
                <a:gd name="T32" fmla="*/ 0 w 42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0"/>
                <a:gd name="T53" fmla="*/ 42 w 42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0">
                  <a:moveTo>
                    <a:pt x="0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42" y="30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59" name="Freeform 360"/>
            <p:cNvSpPr>
              <a:spLocks/>
            </p:cNvSpPr>
            <p:nvPr/>
          </p:nvSpPr>
          <p:spPr bwMode="auto">
            <a:xfrm>
              <a:off x="5287" y="1009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0 w 36"/>
                <a:gd name="T3" fmla="*/ 24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12 h 24"/>
                <a:gd name="T10" fmla="*/ 24 w 36"/>
                <a:gd name="T11" fmla="*/ 6 h 24"/>
                <a:gd name="T12" fmla="*/ 30 w 36"/>
                <a:gd name="T13" fmla="*/ 0 h 24"/>
                <a:gd name="T14" fmla="*/ 36 w 36"/>
                <a:gd name="T15" fmla="*/ 0 h 24"/>
                <a:gd name="T16" fmla="*/ 36 w 36"/>
                <a:gd name="T17" fmla="*/ 0 h 24"/>
                <a:gd name="T18" fmla="*/ 36 w 36"/>
                <a:gd name="T19" fmla="*/ 6 h 24"/>
                <a:gd name="T20" fmla="*/ 36 w 36"/>
                <a:gd name="T21" fmla="*/ 6 h 24"/>
                <a:gd name="T22" fmla="*/ 30 w 36"/>
                <a:gd name="T23" fmla="*/ 12 h 24"/>
                <a:gd name="T24" fmla="*/ 18 w 36"/>
                <a:gd name="T25" fmla="*/ 18 h 24"/>
                <a:gd name="T26" fmla="*/ 12 w 36"/>
                <a:gd name="T27" fmla="*/ 18 h 24"/>
                <a:gd name="T28" fmla="*/ 6 w 36"/>
                <a:gd name="T29" fmla="*/ 24 h 24"/>
                <a:gd name="T30" fmla="*/ 0 w 36"/>
                <a:gd name="T31" fmla="*/ 24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0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60" name="Freeform 361"/>
            <p:cNvSpPr>
              <a:spLocks/>
            </p:cNvSpPr>
            <p:nvPr/>
          </p:nvSpPr>
          <p:spPr bwMode="auto">
            <a:xfrm>
              <a:off x="5197" y="884"/>
              <a:ext cx="36" cy="18"/>
            </a:xfrm>
            <a:custGeom>
              <a:avLst/>
              <a:gdLst>
                <a:gd name="T0" fmla="*/ 0 w 36"/>
                <a:gd name="T1" fmla="*/ 0 h 18"/>
                <a:gd name="T2" fmla="*/ 6 w 36"/>
                <a:gd name="T3" fmla="*/ 0 h 18"/>
                <a:gd name="T4" fmla="*/ 6 w 36"/>
                <a:gd name="T5" fmla="*/ 0 h 18"/>
                <a:gd name="T6" fmla="*/ 12 w 36"/>
                <a:gd name="T7" fmla="*/ 0 h 18"/>
                <a:gd name="T8" fmla="*/ 18 w 36"/>
                <a:gd name="T9" fmla="*/ 0 h 18"/>
                <a:gd name="T10" fmla="*/ 24 w 36"/>
                <a:gd name="T11" fmla="*/ 6 h 18"/>
                <a:gd name="T12" fmla="*/ 24 w 36"/>
                <a:gd name="T13" fmla="*/ 12 h 18"/>
                <a:gd name="T14" fmla="*/ 30 w 36"/>
                <a:gd name="T15" fmla="*/ 12 h 18"/>
                <a:gd name="T16" fmla="*/ 36 w 36"/>
                <a:gd name="T17" fmla="*/ 18 h 18"/>
                <a:gd name="T18" fmla="*/ 30 w 36"/>
                <a:gd name="T19" fmla="*/ 18 h 18"/>
                <a:gd name="T20" fmla="*/ 24 w 36"/>
                <a:gd name="T21" fmla="*/ 12 h 18"/>
                <a:gd name="T22" fmla="*/ 18 w 36"/>
                <a:gd name="T23" fmla="*/ 12 h 18"/>
                <a:gd name="T24" fmla="*/ 18 w 36"/>
                <a:gd name="T25" fmla="*/ 6 h 18"/>
                <a:gd name="T26" fmla="*/ 12 w 36"/>
                <a:gd name="T27" fmla="*/ 6 h 18"/>
                <a:gd name="T28" fmla="*/ 6 w 36"/>
                <a:gd name="T29" fmla="*/ 0 h 18"/>
                <a:gd name="T30" fmla="*/ 6 w 36"/>
                <a:gd name="T31" fmla="*/ 0 h 18"/>
                <a:gd name="T32" fmla="*/ 0 w 36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61" name="Freeform 362"/>
            <p:cNvSpPr>
              <a:spLocks/>
            </p:cNvSpPr>
            <p:nvPr/>
          </p:nvSpPr>
          <p:spPr bwMode="auto">
            <a:xfrm>
              <a:off x="5191" y="902"/>
              <a:ext cx="42" cy="24"/>
            </a:xfrm>
            <a:custGeom>
              <a:avLst/>
              <a:gdLst>
                <a:gd name="T0" fmla="*/ 0 w 42"/>
                <a:gd name="T1" fmla="*/ 0 h 24"/>
                <a:gd name="T2" fmla="*/ 6 w 42"/>
                <a:gd name="T3" fmla="*/ 0 h 24"/>
                <a:gd name="T4" fmla="*/ 6 w 42"/>
                <a:gd name="T5" fmla="*/ 0 h 24"/>
                <a:gd name="T6" fmla="*/ 12 w 42"/>
                <a:gd name="T7" fmla="*/ 6 h 24"/>
                <a:gd name="T8" fmla="*/ 18 w 42"/>
                <a:gd name="T9" fmla="*/ 6 h 24"/>
                <a:gd name="T10" fmla="*/ 30 w 42"/>
                <a:gd name="T11" fmla="*/ 12 h 24"/>
                <a:gd name="T12" fmla="*/ 36 w 42"/>
                <a:gd name="T13" fmla="*/ 18 h 24"/>
                <a:gd name="T14" fmla="*/ 36 w 42"/>
                <a:gd name="T15" fmla="*/ 24 h 24"/>
                <a:gd name="T16" fmla="*/ 42 w 42"/>
                <a:gd name="T17" fmla="*/ 24 h 24"/>
                <a:gd name="T18" fmla="*/ 42 w 42"/>
                <a:gd name="T19" fmla="*/ 24 h 24"/>
                <a:gd name="T20" fmla="*/ 36 w 42"/>
                <a:gd name="T21" fmla="*/ 24 h 24"/>
                <a:gd name="T22" fmla="*/ 24 w 42"/>
                <a:gd name="T23" fmla="*/ 18 h 24"/>
                <a:gd name="T24" fmla="*/ 18 w 42"/>
                <a:gd name="T25" fmla="*/ 12 h 24"/>
                <a:gd name="T26" fmla="*/ 12 w 42"/>
                <a:gd name="T27" fmla="*/ 6 h 24"/>
                <a:gd name="T28" fmla="*/ 6 w 42"/>
                <a:gd name="T29" fmla="*/ 6 h 24"/>
                <a:gd name="T30" fmla="*/ 6 w 42"/>
                <a:gd name="T31" fmla="*/ 0 h 24"/>
                <a:gd name="T32" fmla="*/ 0 w 42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24"/>
                <a:gd name="T53" fmla="*/ 42 w 42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24">
                  <a:moveTo>
                    <a:pt x="0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36" y="24"/>
                  </a:lnTo>
                  <a:lnTo>
                    <a:pt x="42" y="24"/>
                  </a:lnTo>
                  <a:lnTo>
                    <a:pt x="36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62" name="Freeform 363"/>
            <p:cNvSpPr>
              <a:spLocks/>
            </p:cNvSpPr>
            <p:nvPr/>
          </p:nvSpPr>
          <p:spPr bwMode="auto">
            <a:xfrm>
              <a:off x="5185" y="926"/>
              <a:ext cx="48" cy="24"/>
            </a:xfrm>
            <a:custGeom>
              <a:avLst/>
              <a:gdLst>
                <a:gd name="T0" fmla="*/ 0 w 48"/>
                <a:gd name="T1" fmla="*/ 0 h 24"/>
                <a:gd name="T2" fmla="*/ 6 w 48"/>
                <a:gd name="T3" fmla="*/ 0 h 24"/>
                <a:gd name="T4" fmla="*/ 12 w 48"/>
                <a:gd name="T5" fmla="*/ 0 h 24"/>
                <a:gd name="T6" fmla="*/ 18 w 48"/>
                <a:gd name="T7" fmla="*/ 0 h 24"/>
                <a:gd name="T8" fmla="*/ 24 w 48"/>
                <a:gd name="T9" fmla="*/ 6 h 24"/>
                <a:gd name="T10" fmla="*/ 30 w 48"/>
                <a:gd name="T11" fmla="*/ 12 h 24"/>
                <a:gd name="T12" fmla="*/ 36 w 48"/>
                <a:gd name="T13" fmla="*/ 18 h 24"/>
                <a:gd name="T14" fmla="*/ 42 w 48"/>
                <a:gd name="T15" fmla="*/ 24 h 24"/>
                <a:gd name="T16" fmla="*/ 48 w 48"/>
                <a:gd name="T17" fmla="*/ 24 h 24"/>
                <a:gd name="T18" fmla="*/ 42 w 48"/>
                <a:gd name="T19" fmla="*/ 24 h 24"/>
                <a:gd name="T20" fmla="*/ 36 w 48"/>
                <a:gd name="T21" fmla="*/ 24 h 24"/>
                <a:gd name="T22" fmla="*/ 30 w 48"/>
                <a:gd name="T23" fmla="*/ 18 h 24"/>
                <a:gd name="T24" fmla="*/ 24 w 48"/>
                <a:gd name="T25" fmla="*/ 12 h 24"/>
                <a:gd name="T26" fmla="*/ 12 w 48"/>
                <a:gd name="T27" fmla="*/ 6 h 24"/>
                <a:gd name="T28" fmla="*/ 6 w 48"/>
                <a:gd name="T29" fmla="*/ 6 h 24"/>
                <a:gd name="T30" fmla="*/ 0 w 48"/>
                <a:gd name="T31" fmla="*/ 0 h 24"/>
                <a:gd name="T32" fmla="*/ 0 w 48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24"/>
                <a:gd name="T53" fmla="*/ 48 w 48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24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48" y="24"/>
                  </a:lnTo>
                  <a:lnTo>
                    <a:pt x="42" y="24"/>
                  </a:lnTo>
                  <a:lnTo>
                    <a:pt x="36" y="24"/>
                  </a:lnTo>
                  <a:lnTo>
                    <a:pt x="30" y="18"/>
                  </a:lnTo>
                  <a:lnTo>
                    <a:pt x="24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63" name="Freeform 364"/>
            <p:cNvSpPr>
              <a:spLocks/>
            </p:cNvSpPr>
            <p:nvPr/>
          </p:nvSpPr>
          <p:spPr bwMode="auto">
            <a:xfrm>
              <a:off x="5191" y="938"/>
              <a:ext cx="36" cy="30"/>
            </a:xfrm>
            <a:custGeom>
              <a:avLst/>
              <a:gdLst>
                <a:gd name="T0" fmla="*/ 0 w 36"/>
                <a:gd name="T1" fmla="*/ 0 h 30"/>
                <a:gd name="T2" fmla="*/ 0 w 36"/>
                <a:gd name="T3" fmla="*/ 0 h 30"/>
                <a:gd name="T4" fmla="*/ 6 w 36"/>
                <a:gd name="T5" fmla="*/ 0 h 30"/>
                <a:gd name="T6" fmla="*/ 12 w 36"/>
                <a:gd name="T7" fmla="*/ 6 h 30"/>
                <a:gd name="T8" fmla="*/ 18 w 36"/>
                <a:gd name="T9" fmla="*/ 12 h 30"/>
                <a:gd name="T10" fmla="*/ 24 w 36"/>
                <a:gd name="T11" fmla="*/ 18 h 30"/>
                <a:gd name="T12" fmla="*/ 30 w 36"/>
                <a:gd name="T13" fmla="*/ 24 h 30"/>
                <a:gd name="T14" fmla="*/ 36 w 36"/>
                <a:gd name="T15" fmla="*/ 30 h 30"/>
                <a:gd name="T16" fmla="*/ 36 w 36"/>
                <a:gd name="T17" fmla="*/ 30 h 30"/>
                <a:gd name="T18" fmla="*/ 30 w 36"/>
                <a:gd name="T19" fmla="*/ 30 h 30"/>
                <a:gd name="T20" fmla="*/ 24 w 36"/>
                <a:gd name="T21" fmla="*/ 24 h 30"/>
                <a:gd name="T22" fmla="*/ 18 w 36"/>
                <a:gd name="T23" fmla="*/ 18 h 30"/>
                <a:gd name="T24" fmla="*/ 12 w 36"/>
                <a:gd name="T25" fmla="*/ 18 h 30"/>
                <a:gd name="T26" fmla="*/ 6 w 36"/>
                <a:gd name="T27" fmla="*/ 12 h 30"/>
                <a:gd name="T28" fmla="*/ 6 w 36"/>
                <a:gd name="T29" fmla="*/ 6 h 30"/>
                <a:gd name="T30" fmla="*/ 0 w 36"/>
                <a:gd name="T31" fmla="*/ 0 h 30"/>
                <a:gd name="T32" fmla="*/ 0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24" y="18"/>
                  </a:lnTo>
                  <a:lnTo>
                    <a:pt x="30" y="24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64" name="Freeform 365"/>
            <p:cNvSpPr>
              <a:spLocks/>
            </p:cNvSpPr>
            <p:nvPr/>
          </p:nvSpPr>
          <p:spPr bwMode="auto">
            <a:xfrm>
              <a:off x="5191" y="956"/>
              <a:ext cx="30" cy="24"/>
            </a:xfrm>
            <a:custGeom>
              <a:avLst/>
              <a:gdLst>
                <a:gd name="T0" fmla="*/ 0 w 30"/>
                <a:gd name="T1" fmla="*/ 0 h 24"/>
                <a:gd name="T2" fmla="*/ 0 w 30"/>
                <a:gd name="T3" fmla="*/ 0 h 24"/>
                <a:gd name="T4" fmla="*/ 6 w 30"/>
                <a:gd name="T5" fmla="*/ 0 h 24"/>
                <a:gd name="T6" fmla="*/ 12 w 30"/>
                <a:gd name="T7" fmla="*/ 0 h 24"/>
                <a:gd name="T8" fmla="*/ 18 w 30"/>
                <a:gd name="T9" fmla="*/ 6 h 24"/>
                <a:gd name="T10" fmla="*/ 18 w 30"/>
                <a:gd name="T11" fmla="*/ 12 h 24"/>
                <a:gd name="T12" fmla="*/ 24 w 30"/>
                <a:gd name="T13" fmla="*/ 12 h 24"/>
                <a:gd name="T14" fmla="*/ 30 w 30"/>
                <a:gd name="T15" fmla="*/ 18 h 24"/>
                <a:gd name="T16" fmla="*/ 30 w 30"/>
                <a:gd name="T17" fmla="*/ 24 h 24"/>
                <a:gd name="T18" fmla="*/ 30 w 30"/>
                <a:gd name="T19" fmla="*/ 24 h 24"/>
                <a:gd name="T20" fmla="*/ 24 w 30"/>
                <a:gd name="T21" fmla="*/ 18 h 24"/>
                <a:gd name="T22" fmla="*/ 18 w 30"/>
                <a:gd name="T23" fmla="*/ 12 h 24"/>
                <a:gd name="T24" fmla="*/ 12 w 30"/>
                <a:gd name="T25" fmla="*/ 12 h 24"/>
                <a:gd name="T26" fmla="*/ 6 w 30"/>
                <a:gd name="T27" fmla="*/ 6 h 24"/>
                <a:gd name="T28" fmla="*/ 6 w 30"/>
                <a:gd name="T29" fmla="*/ 6 h 24"/>
                <a:gd name="T30" fmla="*/ 0 w 30"/>
                <a:gd name="T31" fmla="*/ 0 h 24"/>
                <a:gd name="T32" fmla="*/ 0 w 30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24"/>
                <a:gd name="T53" fmla="*/ 30 w 30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24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65" name="Freeform 366"/>
            <p:cNvSpPr>
              <a:spLocks/>
            </p:cNvSpPr>
            <p:nvPr/>
          </p:nvSpPr>
          <p:spPr bwMode="auto">
            <a:xfrm>
              <a:off x="5191" y="968"/>
              <a:ext cx="24" cy="24"/>
            </a:xfrm>
            <a:custGeom>
              <a:avLst/>
              <a:gdLst>
                <a:gd name="T0" fmla="*/ 0 w 24"/>
                <a:gd name="T1" fmla="*/ 0 h 24"/>
                <a:gd name="T2" fmla="*/ 0 w 24"/>
                <a:gd name="T3" fmla="*/ 0 h 24"/>
                <a:gd name="T4" fmla="*/ 6 w 24"/>
                <a:gd name="T5" fmla="*/ 6 h 24"/>
                <a:gd name="T6" fmla="*/ 6 w 24"/>
                <a:gd name="T7" fmla="*/ 6 h 24"/>
                <a:gd name="T8" fmla="*/ 12 w 24"/>
                <a:gd name="T9" fmla="*/ 12 h 24"/>
                <a:gd name="T10" fmla="*/ 18 w 24"/>
                <a:gd name="T11" fmla="*/ 12 h 24"/>
                <a:gd name="T12" fmla="*/ 18 w 24"/>
                <a:gd name="T13" fmla="*/ 18 h 24"/>
                <a:gd name="T14" fmla="*/ 24 w 24"/>
                <a:gd name="T15" fmla="*/ 24 h 24"/>
                <a:gd name="T16" fmla="*/ 24 w 24"/>
                <a:gd name="T17" fmla="*/ 24 h 24"/>
                <a:gd name="T18" fmla="*/ 18 w 24"/>
                <a:gd name="T19" fmla="*/ 24 h 24"/>
                <a:gd name="T20" fmla="*/ 18 w 24"/>
                <a:gd name="T21" fmla="*/ 18 h 24"/>
                <a:gd name="T22" fmla="*/ 12 w 24"/>
                <a:gd name="T23" fmla="*/ 18 h 24"/>
                <a:gd name="T24" fmla="*/ 12 w 24"/>
                <a:gd name="T25" fmla="*/ 12 h 24"/>
                <a:gd name="T26" fmla="*/ 6 w 24"/>
                <a:gd name="T27" fmla="*/ 12 h 24"/>
                <a:gd name="T28" fmla="*/ 6 w 24"/>
                <a:gd name="T29" fmla="*/ 6 h 24"/>
                <a:gd name="T30" fmla="*/ 0 w 24"/>
                <a:gd name="T31" fmla="*/ 6 h 24"/>
                <a:gd name="T32" fmla="*/ 0 w 24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66" name="Freeform 367"/>
            <p:cNvSpPr>
              <a:spLocks/>
            </p:cNvSpPr>
            <p:nvPr/>
          </p:nvSpPr>
          <p:spPr bwMode="auto">
            <a:xfrm>
              <a:off x="5191" y="986"/>
              <a:ext cx="18" cy="12"/>
            </a:xfrm>
            <a:custGeom>
              <a:avLst/>
              <a:gdLst>
                <a:gd name="T0" fmla="*/ 6 w 18"/>
                <a:gd name="T1" fmla="*/ 0 h 12"/>
                <a:gd name="T2" fmla="*/ 6 w 18"/>
                <a:gd name="T3" fmla="*/ 0 h 12"/>
                <a:gd name="T4" fmla="*/ 12 w 18"/>
                <a:gd name="T5" fmla="*/ 6 h 12"/>
                <a:gd name="T6" fmla="*/ 18 w 18"/>
                <a:gd name="T7" fmla="*/ 12 h 12"/>
                <a:gd name="T8" fmla="*/ 18 w 18"/>
                <a:gd name="T9" fmla="*/ 12 h 12"/>
                <a:gd name="T10" fmla="*/ 18 w 18"/>
                <a:gd name="T11" fmla="*/ 12 h 12"/>
                <a:gd name="T12" fmla="*/ 12 w 18"/>
                <a:gd name="T13" fmla="*/ 12 h 12"/>
                <a:gd name="T14" fmla="*/ 12 w 18"/>
                <a:gd name="T15" fmla="*/ 6 h 12"/>
                <a:gd name="T16" fmla="*/ 6 w 18"/>
                <a:gd name="T17" fmla="*/ 6 h 12"/>
                <a:gd name="T18" fmla="*/ 6 w 18"/>
                <a:gd name="T19" fmla="*/ 6 h 12"/>
                <a:gd name="T20" fmla="*/ 6 w 18"/>
                <a:gd name="T21" fmla="*/ 0 h 12"/>
                <a:gd name="T22" fmla="*/ 0 w 18"/>
                <a:gd name="T23" fmla="*/ 0 h 12"/>
                <a:gd name="T24" fmla="*/ 6 w 18"/>
                <a:gd name="T25" fmla="*/ 0 h 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12"/>
                <a:gd name="T41" fmla="*/ 18 w 18"/>
                <a:gd name="T42" fmla="*/ 12 h 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12">
                  <a:moveTo>
                    <a:pt x="6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67" name="Freeform 368"/>
            <p:cNvSpPr>
              <a:spLocks/>
            </p:cNvSpPr>
            <p:nvPr/>
          </p:nvSpPr>
          <p:spPr bwMode="auto">
            <a:xfrm>
              <a:off x="5209" y="992"/>
              <a:ext cx="30" cy="6"/>
            </a:xfrm>
            <a:custGeom>
              <a:avLst/>
              <a:gdLst>
                <a:gd name="T0" fmla="*/ 0 w 30"/>
                <a:gd name="T1" fmla="*/ 0 h 6"/>
                <a:gd name="T2" fmla="*/ 6 w 30"/>
                <a:gd name="T3" fmla="*/ 0 h 6"/>
                <a:gd name="T4" fmla="*/ 12 w 30"/>
                <a:gd name="T5" fmla="*/ 0 h 6"/>
                <a:gd name="T6" fmla="*/ 12 w 30"/>
                <a:gd name="T7" fmla="*/ 0 h 6"/>
                <a:gd name="T8" fmla="*/ 18 w 30"/>
                <a:gd name="T9" fmla="*/ 0 h 6"/>
                <a:gd name="T10" fmla="*/ 24 w 30"/>
                <a:gd name="T11" fmla="*/ 0 h 6"/>
                <a:gd name="T12" fmla="*/ 30 w 30"/>
                <a:gd name="T13" fmla="*/ 0 h 6"/>
                <a:gd name="T14" fmla="*/ 30 w 30"/>
                <a:gd name="T15" fmla="*/ 0 h 6"/>
                <a:gd name="T16" fmla="*/ 30 w 30"/>
                <a:gd name="T17" fmla="*/ 0 h 6"/>
                <a:gd name="T18" fmla="*/ 30 w 30"/>
                <a:gd name="T19" fmla="*/ 6 h 6"/>
                <a:gd name="T20" fmla="*/ 30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0 h 6"/>
                <a:gd name="T28" fmla="*/ 12 w 30"/>
                <a:gd name="T29" fmla="*/ 0 h 6"/>
                <a:gd name="T30" fmla="*/ 6 w 30"/>
                <a:gd name="T31" fmla="*/ 0 h 6"/>
                <a:gd name="T32" fmla="*/ 0 w 3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68" name="Freeform 369"/>
            <p:cNvSpPr>
              <a:spLocks/>
            </p:cNvSpPr>
            <p:nvPr/>
          </p:nvSpPr>
          <p:spPr bwMode="auto">
            <a:xfrm>
              <a:off x="5209" y="998"/>
              <a:ext cx="24" cy="11"/>
            </a:xfrm>
            <a:custGeom>
              <a:avLst/>
              <a:gdLst>
                <a:gd name="T0" fmla="*/ 0 w 24"/>
                <a:gd name="T1" fmla="*/ 0 h 11"/>
                <a:gd name="T2" fmla="*/ 0 w 24"/>
                <a:gd name="T3" fmla="*/ 0 h 11"/>
                <a:gd name="T4" fmla="*/ 6 w 24"/>
                <a:gd name="T5" fmla="*/ 0 h 11"/>
                <a:gd name="T6" fmla="*/ 6 w 24"/>
                <a:gd name="T7" fmla="*/ 0 h 11"/>
                <a:gd name="T8" fmla="*/ 12 w 24"/>
                <a:gd name="T9" fmla="*/ 0 h 11"/>
                <a:gd name="T10" fmla="*/ 18 w 24"/>
                <a:gd name="T11" fmla="*/ 5 h 11"/>
                <a:gd name="T12" fmla="*/ 24 w 24"/>
                <a:gd name="T13" fmla="*/ 5 h 11"/>
                <a:gd name="T14" fmla="*/ 24 w 24"/>
                <a:gd name="T15" fmla="*/ 5 h 11"/>
                <a:gd name="T16" fmla="*/ 24 w 24"/>
                <a:gd name="T17" fmla="*/ 5 h 11"/>
                <a:gd name="T18" fmla="*/ 24 w 24"/>
                <a:gd name="T19" fmla="*/ 11 h 11"/>
                <a:gd name="T20" fmla="*/ 24 w 24"/>
                <a:gd name="T21" fmla="*/ 11 h 11"/>
                <a:gd name="T22" fmla="*/ 18 w 24"/>
                <a:gd name="T23" fmla="*/ 5 h 11"/>
                <a:gd name="T24" fmla="*/ 12 w 24"/>
                <a:gd name="T25" fmla="*/ 5 h 11"/>
                <a:gd name="T26" fmla="*/ 6 w 24"/>
                <a:gd name="T27" fmla="*/ 5 h 11"/>
                <a:gd name="T28" fmla="*/ 6 w 24"/>
                <a:gd name="T29" fmla="*/ 5 h 11"/>
                <a:gd name="T30" fmla="*/ 0 w 24"/>
                <a:gd name="T31" fmla="*/ 0 h 11"/>
                <a:gd name="T32" fmla="*/ 0 w 24"/>
                <a:gd name="T33" fmla="*/ 0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1"/>
                <a:gd name="T53" fmla="*/ 24 w 24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5"/>
                  </a:lnTo>
                  <a:lnTo>
                    <a:pt x="24" y="5"/>
                  </a:lnTo>
                  <a:lnTo>
                    <a:pt x="24" y="11"/>
                  </a:lnTo>
                  <a:lnTo>
                    <a:pt x="18" y="5"/>
                  </a:lnTo>
                  <a:lnTo>
                    <a:pt x="12" y="5"/>
                  </a:lnTo>
                  <a:lnTo>
                    <a:pt x="6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69" name="Freeform 370"/>
            <p:cNvSpPr>
              <a:spLocks/>
            </p:cNvSpPr>
            <p:nvPr/>
          </p:nvSpPr>
          <p:spPr bwMode="auto">
            <a:xfrm>
              <a:off x="5221" y="974"/>
              <a:ext cx="24" cy="6"/>
            </a:xfrm>
            <a:custGeom>
              <a:avLst/>
              <a:gdLst>
                <a:gd name="T0" fmla="*/ 0 w 24"/>
                <a:gd name="T1" fmla="*/ 6 h 6"/>
                <a:gd name="T2" fmla="*/ 0 w 24"/>
                <a:gd name="T3" fmla="*/ 6 h 6"/>
                <a:gd name="T4" fmla="*/ 6 w 24"/>
                <a:gd name="T5" fmla="*/ 6 h 6"/>
                <a:gd name="T6" fmla="*/ 6 w 24"/>
                <a:gd name="T7" fmla="*/ 6 h 6"/>
                <a:gd name="T8" fmla="*/ 12 w 24"/>
                <a:gd name="T9" fmla="*/ 0 h 6"/>
                <a:gd name="T10" fmla="*/ 18 w 24"/>
                <a:gd name="T11" fmla="*/ 6 h 6"/>
                <a:gd name="T12" fmla="*/ 24 w 24"/>
                <a:gd name="T13" fmla="*/ 6 h 6"/>
                <a:gd name="T14" fmla="*/ 24 w 24"/>
                <a:gd name="T15" fmla="*/ 6 h 6"/>
                <a:gd name="T16" fmla="*/ 24 w 24"/>
                <a:gd name="T17" fmla="*/ 6 h 6"/>
                <a:gd name="T18" fmla="*/ 24 w 24"/>
                <a:gd name="T19" fmla="*/ 6 h 6"/>
                <a:gd name="T20" fmla="*/ 24 w 24"/>
                <a:gd name="T21" fmla="*/ 6 h 6"/>
                <a:gd name="T22" fmla="*/ 24 w 24"/>
                <a:gd name="T23" fmla="*/ 6 h 6"/>
                <a:gd name="T24" fmla="*/ 18 w 24"/>
                <a:gd name="T25" fmla="*/ 6 h 6"/>
                <a:gd name="T26" fmla="*/ 12 w 24"/>
                <a:gd name="T27" fmla="*/ 6 h 6"/>
                <a:gd name="T28" fmla="*/ 6 w 24"/>
                <a:gd name="T29" fmla="*/ 6 h 6"/>
                <a:gd name="T30" fmla="*/ 6 w 24"/>
                <a:gd name="T31" fmla="*/ 6 h 6"/>
                <a:gd name="T32" fmla="*/ 0 w 24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0" y="6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70" name="Freeform 371"/>
            <p:cNvSpPr>
              <a:spLocks/>
            </p:cNvSpPr>
            <p:nvPr/>
          </p:nvSpPr>
          <p:spPr bwMode="auto">
            <a:xfrm>
              <a:off x="5227" y="962"/>
              <a:ext cx="30" cy="6"/>
            </a:xfrm>
            <a:custGeom>
              <a:avLst/>
              <a:gdLst>
                <a:gd name="T0" fmla="*/ 0 w 30"/>
                <a:gd name="T1" fmla="*/ 6 h 6"/>
                <a:gd name="T2" fmla="*/ 0 w 30"/>
                <a:gd name="T3" fmla="*/ 6 h 6"/>
                <a:gd name="T4" fmla="*/ 6 w 30"/>
                <a:gd name="T5" fmla="*/ 6 h 6"/>
                <a:gd name="T6" fmla="*/ 12 w 30"/>
                <a:gd name="T7" fmla="*/ 0 h 6"/>
                <a:gd name="T8" fmla="*/ 18 w 30"/>
                <a:gd name="T9" fmla="*/ 0 h 6"/>
                <a:gd name="T10" fmla="*/ 18 w 30"/>
                <a:gd name="T11" fmla="*/ 0 h 6"/>
                <a:gd name="T12" fmla="*/ 24 w 30"/>
                <a:gd name="T13" fmla="*/ 0 h 6"/>
                <a:gd name="T14" fmla="*/ 30 w 30"/>
                <a:gd name="T15" fmla="*/ 0 h 6"/>
                <a:gd name="T16" fmla="*/ 30 w 30"/>
                <a:gd name="T17" fmla="*/ 0 h 6"/>
                <a:gd name="T18" fmla="*/ 30 w 30"/>
                <a:gd name="T19" fmla="*/ 0 h 6"/>
                <a:gd name="T20" fmla="*/ 24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6 h 6"/>
                <a:gd name="T28" fmla="*/ 6 w 30"/>
                <a:gd name="T29" fmla="*/ 6 h 6"/>
                <a:gd name="T30" fmla="*/ 0 w 30"/>
                <a:gd name="T31" fmla="*/ 6 h 6"/>
                <a:gd name="T32" fmla="*/ 0 w 30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6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71" name="Freeform 372"/>
            <p:cNvSpPr>
              <a:spLocks/>
            </p:cNvSpPr>
            <p:nvPr/>
          </p:nvSpPr>
          <p:spPr bwMode="auto">
            <a:xfrm>
              <a:off x="5227" y="944"/>
              <a:ext cx="36" cy="12"/>
            </a:xfrm>
            <a:custGeom>
              <a:avLst/>
              <a:gdLst>
                <a:gd name="T0" fmla="*/ 0 w 36"/>
                <a:gd name="T1" fmla="*/ 12 h 12"/>
                <a:gd name="T2" fmla="*/ 6 w 36"/>
                <a:gd name="T3" fmla="*/ 12 h 12"/>
                <a:gd name="T4" fmla="*/ 12 w 36"/>
                <a:gd name="T5" fmla="*/ 6 h 12"/>
                <a:gd name="T6" fmla="*/ 18 w 36"/>
                <a:gd name="T7" fmla="*/ 6 h 12"/>
                <a:gd name="T8" fmla="*/ 24 w 36"/>
                <a:gd name="T9" fmla="*/ 6 h 12"/>
                <a:gd name="T10" fmla="*/ 30 w 36"/>
                <a:gd name="T11" fmla="*/ 0 h 12"/>
                <a:gd name="T12" fmla="*/ 30 w 36"/>
                <a:gd name="T13" fmla="*/ 0 h 12"/>
                <a:gd name="T14" fmla="*/ 36 w 36"/>
                <a:gd name="T15" fmla="*/ 0 h 12"/>
                <a:gd name="T16" fmla="*/ 36 w 36"/>
                <a:gd name="T17" fmla="*/ 0 h 12"/>
                <a:gd name="T18" fmla="*/ 36 w 36"/>
                <a:gd name="T19" fmla="*/ 6 h 12"/>
                <a:gd name="T20" fmla="*/ 30 w 36"/>
                <a:gd name="T21" fmla="*/ 6 h 12"/>
                <a:gd name="T22" fmla="*/ 30 w 36"/>
                <a:gd name="T23" fmla="*/ 6 h 12"/>
                <a:gd name="T24" fmla="*/ 24 w 36"/>
                <a:gd name="T25" fmla="*/ 6 h 12"/>
                <a:gd name="T26" fmla="*/ 18 w 36"/>
                <a:gd name="T27" fmla="*/ 12 h 12"/>
                <a:gd name="T28" fmla="*/ 12 w 36"/>
                <a:gd name="T29" fmla="*/ 12 h 12"/>
                <a:gd name="T30" fmla="*/ 6 w 36"/>
                <a:gd name="T31" fmla="*/ 12 h 12"/>
                <a:gd name="T32" fmla="*/ 0 w 36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2"/>
                <a:gd name="T53" fmla="*/ 36 w 3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2">
                  <a:moveTo>
                    <a:pt x="0" y="12"/>
                  </a:moveTo>
                  <a:lnTo>
                    <a:pt x="6" y="12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72" name="Freeform 373"/>
            <p:cNvSpPr>
              <a:spLocks/>
            </p:cNvSpPr>
            <p:nvPr/>
          </p:nvSpPr>
          <p:spPr bwMode="auto">
            <a:xfrm>
              <a:off x="5233" y="908"/>
              <a:ext cx="36" cy="18"/>
            </a:xfrm>
            <a:custGeom>
              <a:avLst/>
              <a:gdLst>
                <a:gd name="T0" fmla="*/ 0 w 36"/>
                <a:gd name="T1" fmla="*/ 18 h 18"/>
                <a:gd name="T2" fmla="*/ 0 w 36"/>
                <a:gd name="T3" fmla="*/ 18 h 18"/>
                <a:gd name="T4" fmla="*/ 6 w 36"/>
                <a:gd name="T5" fmla="*/ 12 h 18"/>
                <a:gd name="T6" fmla="*/ 12 w 36"/>
                <a:gd name="T7" fmla="*/ 12 h 18"/>
                <a:gd name="T8" fmla="*/ 18 w 36"/>
                <a:gd name="T9" fmla="*/ 6 h 18"/>
                <a:gd name="T10" fmla="*/ 24 w 36"/>
                <a:gd name="T11" fmla="*/ 6 h 18"/>
                <a:gd name="T12" fmla="*/ 30 w 36"/>
                <a:gd name="T13" fmla="*/ 6 h 18"/>
                <a:gd name="T14" fmla="*/ 30 w 36"/>
                <a:gd name="T15" fmla="*/ 0 h 18"/>
                <a:gd name="T16" fmla="*/ 36 w 36"/>
                <a:gd name="T17" fmla="*/ 6 h 18"/>
                <a:gd name="T18" fmla="*/ 36 w 36"/>
                <a:gd name="T19" fmla="*/ 6 h 18"/>
                <a:gd name="T20" fmla="*/ 30 w 36"/>
                <a:gd name="T21" fmla="*/ 6 h 18"/>
                <a:gd name="T22" fmla="*/ 24 w 36"/>
                <a:gd name="T23" fmla="*/ 12 h 18"/>
                <a:gd name="T24" fmla="*/ 18 w 36"/>
                <a:gd name="T25" fmla="*/ 12 h 18"/>
                <a:gd name="T26" fmla="*/ 12 w 36"/>
                <a:gd name="T27" fmla="*/ 12 h 18"/>
                <a:gd name="T28" fmla="*/ 6 w 36"/>
                <a:gd name="T29" fmla="*/ 18 h 18"/>
                <a:gd name="T30" fmla="*/ 0 w 36"/>
                <a:gd name="T31" fmla="*/ 18 h 18"/>
                <a:gd name="T32" fmla="*/ 0 w 36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0" y="18"/>
                  </a:moveTo>
                  <a:lnTo>
                    <a:pt x="0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6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73" name="Freeform 374"/>
            <p:cNvSpPr>
              <a:spLocks/>
            </p:cNvSpPr>
            <p:nvPr/>
          </p:nvSpPr>
          <p:spPr bwMode="auto">
            <a:xfrm>
              <a:off x="5227" y="878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6 w 36"/>
                <a:gd name="T3" fmla="*/ 18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6 h 24"/>
                <a:gd name="T10" fmla="*/ 24 w 36"/>
                <a:gd name="T11" fmla="*/ 6 h 24"/>
                <a:gd name="T12" fmla="*/ 30 w 36"/>
                <a:gd name="T13" fmla="*/ 0 h 24"/>
                <a:gd name="T14" fmla="*/ 36 w 36"/>
                <a:gd name="T15" fmla="*/ 0 h 24"/>
                <a:gd name="T16" fmla="*/ 36 w 36"/>
                <a:gd name="T17" fmla="*/ 0 h 24"/>
                <a:gd name="T18" fmla="*/ 36 w 36"/>
                <a:gd name="T19" fmla="*/ 6 h 24"/>
                <a:gd name="T20" fmla="*/ 30 w 36"/>
                <a:gd name="T21" fmla="*/ 6 h 24"/>
                <a:gd name="T22" fmla="*/ 24 w 36"/>
                <a:gd name="T23" fmla="*/ 12 h 24"/>
                <a:gd name="T24" fmla="*/ 18 w 36"/>
                <a:gd name="T25" fmla="*/ 12 h 24"/>
                <a:gd name="T26" fmla="*/ 12 w 36"/>
                <a:gd name="T27" fmla="*/ 18 h 24"/>
                <a:gd name="T28" fmla="*/ 6 w 36"/>
                <a:gd name="T29" fmla="*/ 18 h 24"/>
                <a:gd name="T30" fmla="*/ 6 w 36"/>
                <a:gd name="T31" fmla="*/ 18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74" name="Freeform 375"/>
            <p:cNvSpPr>
              <a:spLocks/>
            </p:cNvSpPr>
            <p:nvPr/>
          </p:nvSpPr>
          <p:spPr bwMode="auto">
            <a:xfrm>
              <a:off x="5233" y="926"/>
              <a:ext cx="30" cy="18"/>
            </a:xfrm>
            <a:custGeom>
              <a:avLst/>
              <a:gdLst>
                <a:gd name="T0" fmla="*/ 0 w 30"/>
                <a:gd name="T1" fmla="*/ 18 h 18"/>
                <a:gd name="T2" fmla="*/ 0 w 30"/>
                <a:gd name="T3" fmla="*/ 12 h 18"/>
                <a:gd name="T4" fmla="*/ 6 w 30"/>
                <a:gd name="T5" fmla="*/ 12 h 18"/>
                <a:gd name="T6" fmla="*/ 12 w 30"/>
                <a:gd name="T7" fmla="*/ 6 h 18"/>
                <a:gd name="T8" fmla="*/ 18 w 30"/>
                <a:gd name="T9" fmla="*/ 6 h 18"/>
                <a:gd name="T10" fmla="*/ 24 w 30"/>
                <a:gd name="T11" fmla="*/ 0 h 18"/>
                <a:gd name="T12" fmla="*/ 24 w 30"/>
                <a:gd name="T13" fmla="*/ 0 h 18"/>
                <a:gd name="T14" fmla="*/ 30 w 30"/>
                <a:gd name="T15" fmla="*/ 0 h 18"/>
                <a:gd name="T16" fmla="*/ 30 w 30"/>
                <a:gd name="T17" fmla="*/ 0 h 18"/>
                <a:gd name="T18" fmla="*/ 30 w 30"/>
                <a:gd name="T19" fmla="*/ 0 h 18"/>
                <a:gd name="T20" fmla="*/ 24 w 30"/>
                <a:gd name="T21" fmla="*/ 6 h 18"/>
                <a:gd name="T22" fmla="*/ 24 w 30"/>
                <a:gd name="T23" fmla="*/ 6 h 18"/>
                <a:gd name="T24" fmla="*/ 18 w 30"/>
                <a:gd name="T25" fmla="*/ 12 h 18"/>
                <a:gd name="T26" fmla="*/ 12 w 30"/>
                <a:gd name="T27" fmla="*/ 12 h 18"/>
                <a:gd name="T28" fmla="*/ 6 w 30"/>
                <a:gd name="T29" fmla="*/ 12 h 18"/>
                <a:gd name="T30" fmla="*/ 0 w 30"/>
                <a:gd name="T31" fmla="*/ 12 h 18"/>
                <a:gd name="T32" fmla="*/ 0 w 30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0" y="18"/>
                  </a:moveTo>
                  <a:lnTo>
                    <a:pt x="0" y="12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75" name="Freeform 376"/>
            <p:cNvSpPr>
              <a:spLocks/>
            </p:cNvSpPr>
            <p:nvPr/>
          </p:nvSpPr>
          <p:spPr bwMode="auto">
            <a:xfrm>
              <a:off x="5191" y="914"/>
              <a:ext cx="42" cy="24"/>
            </a:xfrm>
            <a:custGeom>
              <a:avLst/>
              <a:gdLst>
                <a:gd name="T0" fmla="*/ 0 w 42"/>
                <a:gd name="T1" fmla="*/ 0 h 24"/>
                <a:gd name="T2" fmla="*/ 0 w 42"/>
                <a:gd name="T3" fmla="*/ 0 h 24"/>
                <a:gd name="T4" fmla="*/ 6 w 42"/>
                <a:gd name="T5" fmla="*/ 0 h 24"/>
                <a:gd name="T6" fmla="*/ 12 w 42"/>
                <a:gd name="T7" fmla="*/ 0 h 24"/>
                <a:gd name="T8" fmla="*/ 18 w 42"/>
                <a:gd name="T9" fmla="*/ 6 h 24"/>
                <a:gd name="T10" fmla="*/ 30 w 42"/>
                <a:gd name="T11" fmla="*/ 12 h 24"/>
                <a:gd name="T12" fmla="*/ 36 w 42"/>
                <a:gd name="T13" fmla="*/ 18 h 24"/>
                <a:gd name="T14" fmla="*/ 42 w 42"/>
                <a:gd name="T15" fmla="*/ 24 h 24"/>
                <a:gd name="T16" fmla="*/ 42 w 42"/>
                <a:gd name="T17" fmla="*/ 24 h 24"/>
                <a:gd name="T18" fmla="*/ 42 w 42"/>
                <a:gd name="T19" fmla="*/ 24 h 24"/>
                <a:gd name="T20" fmla="*/ 36 w 42"/>
                <a:gd name="T21" fmla="*/ 24 h 24"/>
                <a:gd name="T22" fmla="*/ 24 w 42"/>
                <a:gd name="T23" fmla="*/ 18 h 24"/>
                <a:gd name="T24" fmla="*/ 18 w 42"/>
                <a:gd name="T25" fmla="*/ 12 h 24"/>
                <a:gd name="T26" fmla="*/ 12 w 42"/>
                <a:gd name="T27" fmla="*/ 6 h 24"/>
                <a:gd name="T28" fmla="*/ 6 w 42"/>
                <a:gd name="T29" fmla="*/ 6 h 24"/>
                <a:gd name="T30" fmla="*/ 0 w 42"/>
                <a:gd name="T31" fmla="*/ 0 h 24"/>
                <a:gd name="T32" fmla="*/ 0 w 42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24"/>
                <a:gd name="T53" fmla="*/ 42 w 42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24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36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76" name="Freeform 377"/>
            <p:cNvSpPr>
              <a:spLocks/>
            </p:cNvSpPr>
            <p:nvPr/>
          </p:nvSpPr>
          <p:spPr bwMode="auto">
            <a:xfrm>
              <a:off x="5197" y="890"/>
              <a:ext cx="36" cy="30"/>
            </a:xfrm>
            <a:custGeom>
              <a:avLst/>
              <a:gdLst>
                <a:gd name="T0" fmla="*/ 0 w 36"/>
                <a:gd name="T1" fmla="*/ 0 h 30"/>
                <a:gd name="T2" fmla="*/ 0 w 36"/>
                <a:gd name="T3" fmla="*/ 0 h 30"/>
                <a:gd name="T4" fmla="*/ 6 w 36"/>
                <a:gd name="T5" fmla="*/ 6 h 30"/>
                <a:gd name="T6" fmla="*/ 12 w 36"/>
                <a:gd name="T7" fmla="*/ 6 h 30"/>
                <a:gd name="T8" fmla="*/ 18 w 36"/>
                <a:gd name="T9" fmla="*/ 6 h 30"/>
                <a:gd name="T10" fmla="*/ 24 w 36"/>
                <a:gd name="T11" fmla="*/ 12 h 30"/>
                <a:gd name="T12" fmla="*/ 30 w 36"/>
                <a:gd name="T13" fmla="*/ 18 h 30"/>
                <a:gd name="T14" fmla="*/ 30 w 36"/>
                <a:gd name="T15" fmla="*/ 24 h 30"/>
                <a:gd name="T16" fmla="*/ 36 w 36"/>
                <a:gd name="T17" fmla="*/ 30 h 30"/>
                <a:gd name="T18" fmla="*/ 30 w 36"/>
                <a:gd name="T19" fmla="*/ 24 h 30"/>
                <a:gd name="T20" fmla="*/ 24 w 36"/>
                <a:gd name="T21" fmla="*/ 18 h 30"/>
                <a:gd name="T22" fmla="*/ 18 w 36"/>
                <a:gd name="T23" fmla="*/ 18 h 30"/>
                <a:gd name="T24" fmla="*/ 12 w 36"/>
                <a:gd name="T25" fmla="*/ 12 h 30"/>
                <a:gd name="T26" fmla="*/ 12 w 36"/>
                <a:gd name="T27" fmla="*/ 12 h 30"/>
                <a:gd name="T28" fmla="*/ 6 w 36"/>
                <a:gd name="T29" fmla="*/ 6 h 30"/>
                <a:gd name="T30" fmla="*/ 0 w 36"/>
                <a:gd name="T31" fmla="*/ 6 h 30"/>
                <a:gd name="T32" fmla="*/ 0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24" y="18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77" name="Freeform 378"/>
            <p:cNvSpPr>
              <a:spLocks/>
            </p:cNvSpPr>
            <p:nvPr/>
          </p:nvSpPr>
          <p:spPr bwMode="auto">
            <a:xfrm>
              <a:off x="5227" y="896"/>
              <a:ext cx="36" cy="18"/>
            </a:xfrm>
            <a:custGeom>
              <a:avLst/>
              <a:gdLst>
                <a:gd name="T0" fmla="*/ 0 w 36"/>
                <a:gd name="T1" fmla="*/ 18 h 18"/>
                <a:gd name="T2" fmla="*/ 6 w 36"/>
                <a:gd name="T3" fmla="*/ 18 h 18"/>
                <a:gd name="T4" fmla="*/ 12 w 36"/>
                <a:gd name="T5" fmla="*/ 12 h 18"/>
                <a:gd name="T6" fmla="*/ 18 w 36"/>
                <a:gd name="T7" fmla="*/ 6 h 18"/>
                <a:gd name="T8" fmla="*/ 24 w 36"/>
                <a:gd name="T9" fmla="*/ 6 h 18"/>
                <a:gd name="T10" fmla="*/ 24 w 36"/>
                <a:gd name="T11" fmla="*/ 0 h 18"/>
                <a:gd name="T12" fmla="*/ 30 w 36"/>
                <a:gd name="T13" fmla="*/ 0 h 18"/>
                <a:gd name="T14" fmla="*/ 36 w 36"/>
                <a:gd name="T15" fmla="*/ 0 h 18"/>
                <a:gd name="T16" fmla="*/ 36 w 36"/>
                <a:gd name="T17" fmla="*/ 0 h 18"/>
                <a:gd name="T18" fmla="*/ 36 w 36"/>
                <a:gd name="T19" fmla="*/ 0 h 18"/>
                <a:gd name="T20" fmla="*/ 36 w 36"/>
                <a:gd name="T21" fmla="*/ 6 h 18"/>
                <a:gd name="T22" fmla="*/ 30 w 36"/>
                <a:gd name="T23" fmla="*/ 6 h 18"/>
                <a:gd name="T24" fmla="*/ 24 w 36"/>
                <a:gd name="T25" fmla="*/ 12 h 18"/>
                <a:gd name="T26" fmla="*/ 18 w 36"/>
                <a:gd name="T27" fmla="*/ 12 h 18"/>
                <a:gd name="T28" fmla="*/ 12 w 36"/>
                <a:gd name="T29" fmla="*/ 12 h 18"/>
                <a:gd name="T30" fmla="*/ 6 w 36"/>
                <a:gd name="T31" fmla="*/ 18 h 18"/>
                <a:gd name="T32" fmla="*/ 0 w 36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0" y="18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78" name="Freeform 379"/>
            <p:cNvSpPr>
              <a:spLocks/>
            </p:cNvSpPr>
            <p:nvPr/>
          </p:nvSpPr>
          <p:spPr bwMode="auto">
            <a:xfrm>
              <a:off x="4588" y="2079"/>
              <a:ext cx="24" cy="36"/>
            </a:xfrm>
            <a:custGeom>
              <a:avLst/>
              <a:gdLst>
                <a:gd name="T0" fmla="*/ 0 w 24"/>
                <a:gd name="T1" fmla="*/ 36 h 36"/>
                <a:gd name="T2" fmla="*/ 0 w 24"/>
                <a:gd name="T3" fmla="*/ 36 h 36"/>
                <a:gd name="T4" fmla="*/ 0 w 24"/>
                <a:gd name="T5" fmla="*/ 30 h 36"/>
                <a:gd name="T6" fmla="*/ 6 w 24"/>
                <a:gd name="T7" fmla="*/ 24 h 36"/>
                <a:gd name="T8" fmla="*/ 6 w 24"/>
                <a:gd name="T9" fmla="*/ 18 h 36"/>
                <a:gd name="T10" fmla="*/ 12 w 24"/>
                <a:gd name="T11" fmla="*/ 12 h 36"/>
                <a:gd name="T12" fmla="*/ 18 w 24"/>
                <a:gd name="T13" fmla="*/ 6 h 36"/>
                <a:gd name="T14" fmla="*/ 24 w 24"/>
                <a:gd name="T15" fmla="*/ 6 h 36"/>
                <a:gd name="T16" fmla="*/ 24 w 24"/>
                <a:gd name="T17" fmla="*/ 0 h 36"/>
                <a:gd name="T18" fmla="*/ 24 w 24"/>
                <a:gd name="T19" fmla="*/ 6 h 36"/>
                <a:gd name="T20" fmla="*/ 18 w 24"/>
                <a:gd name="T21" fmla="*/ 12 h 36"/>
                <a:gd name="T22" fmla="*/ 18 w 24"/>
                <a:gd name="T23" fmla="*/ 18 h 36"/>
                <a:gd name="T24" fmla="*/ 12 w 24"/>
                <a:gd name="T25" fmla="*/ 24 h 36"/>
                <a:gd name="T26" fmla="*/ 6 w 24"/>
                <a:gd name="T27" fmla="*/ 30 h 36"/>
                <a:gd name="T28" fmla="*/ 6 w 24"/>
                <a:gd name="T29" fmla="*/ 36 h 36"/>
                <a:gd name="T30" fmla="*/ 0 w 24"/>
                <a:gd name="T31" fmla="*/ 36 h 36"/>
                <a:gd name="T32" fmla="*/ 0 w 24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6"/>
                <a:gd name="T53" fmla="*/ 24 w 2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6">
                  <a:moveTo>
                    <a:pt x="0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6" y="30"/>
                  </a:lnTo>
                  <a:lnTo>
                    <a:pt x="6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79" name="Freeform 380"/>
            <p:cNvSpPr>
              <a:spLocks/>
            </p:cNvSpPr>
            <p:nvPr/>
          </p:nvSpPr>
          <p:spPr bwMode="auto">
            <a:xfrm>
              <a:off x="4606" y="2085"/>
              <a:ext cx="12" cy="30"/>
            </a:xfrm>
            <a:custGeom>
              <a:avLst/>
              <a:gdLst>
                <a:gd name="T0" fmla="*/ 0 w 12"/>
                <a:gd name="T1" fmla="*/ 30 h 30"/>
                <a:gd name="T2" fmla="*/ 0 w 12"/>
                <a:gd name="T3" fmla="*/ 24 h 30"/>
                <a:gd name="T4" fmla="*/ 0 w 12"/>
                <a:gd name="T5" fmla="*/ 12 h 30"/>
                <a:gd name="T6" fmla="*/ 6 w 12"/>
                <a:gd name="T7" fmla="*/ 6 h 30"/>
                <a:gd name="T8" fmla="*/ 12 w 12"/>
                <a:gd name="T9" fmla="*/ 0 h 30"/>
                <a:gd name="T10" fmla="*/ 6 w 12"/>
                <a:gd name="T11" fmla="*/ 6 h 30"/>
                <a:gd name="T12" fmla="*/ 6 w 12"/>
                <a:gd name="T13" fmla="*/ 18 h 30"/>
                <a:gd name="T14" fmla="*/ 6 w 12"/>
                <a:gd name="T15" fmla="*/ 24 h 30"/>
                <a:gd name="T16" fmla="*/ 0 w 12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0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6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80" name="Freeform 381"/>
            <p:cNvSpPr>
              <a:spLocks/>
            </p:cNvSpPr>
            <p:nvPr/>
          </p:nvSpPr>
          <p:spPr bwMode="auto">
            <a:xfrm>
              <a:off x="4457" y="2067"/>
              <a:ext cx="24" cy="18"/>
            </a:xfrm>
            <a:custGeom>
              <a:avLst/>
              <a:gdLst>
                <a:gd name="T0" fmla="*/ 24 w 24"/>
                <a:gd name="T1" fmla="*/ 0 h 18"/>
                <a:gd name="T2" fmla="*/ 24 w 24"/>
                <a:gd name="T3" fmla="*/ 0 h 18"/>
                <a:gd name="T4" fmla="*/ 18 w 24"/>
                <a:gd name="T5" fmla="*/ 6 h 18"/>
                <a:gd name="T6" fmla="*/ 18 w 24"/>
                <a:gd name="T7" fmla="*/ 6 h 18"/>
                <a:gd name="T8" fmla="*/ 12 w 24"/>
                <a:gd name="T9" fmla="*/ 12 h 18"/>
                <a:gd name="T10" fmla="*/ 12 w 24"/>
                <a:gd name="T11" fmla="*/ 18 h 18"/>
                <a:gd name="T12" fmla="*/ 6 w 24"/>
                <a:gd name="T13" fmla="*/ 18 h 18"/>
                <a:gd name="T14" fmla="*/ 6 w 24"/>
                <a:gd name="T15" fmla="*/ 18 h 18"/>
                <a:gd name="T16" fmla="*/ 0 w 24"/>
                <a:gd name="T17" fmla="*/ 18 h 18"/>
                <a:gd name="T18" fmla="*/ 0 w 24"/>
                <a:gd name="T19" fmla="*/ 18 h 18"/>
                <a:gd name="T20" fmla="*/ 0 w 24"/>
                <a:gd name="T21" fmla="*/ 12 h 18"/>
                <a:gd name="T22" fmla="*/ 6 w 24"/>
                <a:gd name="T23" fmla="*/ 12 h 18"/>
                <a:gd name="T24" fmla="*/ 6 w 24"/>
                <a:gd name="T25" fmla="*/ 6 h 18"/>
                <a:gd name="T26" fmla="*/ 12 w 24"/>
                <a:gd name="T27" fmla="*/ 6 h 18"/>
                <a:gd name="T28" fmla="*/ 18 w 24"/>
                <a:gd name="T29" fmla="*/ 6 h 18"/>
                <a:gd name="T30" fmla="*/ 18 w 24"/>
                <a:gd name="T31" fmla="*/ 0 h 18"/>
                <a:gd name="T32" fmla="*/ 24 w 24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8"/>
                <a:gd name="T53" fmla="*/ 24 w 24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8">
                  <a:moveTo>
                    <a:pt x="24" y="0"/>
                  </a:moveTo>
                  <a:lnTo>
                    <a:pt x="24" y="0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81" name="Freeform 382"/>
            <p:cNvSpPr>
              <a:spLocks/>
            </p:cNvSpPr>
            <p:nvPr/>
          </p:nvSpPr>
          <p:spPr bwMode="auto">
            <a:xfrm>
              <a:off x="4451" y="2067"/>
              <a:ext cx="24" cy="6"/>
            </a:xfrm>
            <a:custGeom>
              <a:avLst/>
              <a:gdLst>
                <a:gd name="T0" fmla="*/ 24 w 24"/>
                <a:gd name="T1" fmla="*/ 0 h 6"/>
                <a:gd name="T2" fmla="*/ 24 w 24"/>
                <a:gd name="T3" fmla="*/ 0 h 6"/>
                <a:gd name="T4" fmla="*/ 18 w 24"/>
                <a:gd name="T5" fmla="*/ 0 h 6"/>
                <a:gd name="T6" fmla="*/ 12 w 24"/>
                <a:gd name="T7" fmla="*/ 0 h 6"/>
                <a:gd name="T8" fmla="*/ 12 w 24"/>
                <a:gd name="T9" fmla="*/ 0 h 6"/>
                <a:gd name="T10" fmla="*/ 6 w 24"/>
                <a:gd name="T11" fmla="*/ 0 h 6"/>
                <a:gd name="T12" fmla="*/ 0 w 24"/>
                <a:gd name="T13" fmla="*/ 0 h 6"/>
                <a:gd name="T14" fmla="*/ 0 w 24"/>
                <a:gd name="T15" fmla="*/ 0 h 6"/>
                <a:gd name="T16" fmla="*/ 0 w 24"/>
                <a:gd name="T17" fmla="*/ 0 h 6"/>
                <a:gd name="T18" fmla="*/ 0 w 24"/>
                <a:gd name="T19" fmla="*/ 6 h 6"/>
                <a:gd name="T20" fmla="*/ 0 w 24"/>
                <a:gd name="T21" fmla="*/ 6 h 6"/>
                <a:gd name="T22" fmla="*/ 6 w 24"/>
                <a:gd name="T23" fmla="*/ 6 h 6"/>
                <a:gd name="T24" fmla="*/ 6 w 24"/>
                <a:gd name="T25" fmla="*/ 6 h 6"/>
                <a:gd name="T26" fmla="*/ 12 w 24"/>
                <a:gd name="T27" fmla="*/ 0 h 6"/>
                <a:gd name="T28" fmla="*/ 18 w 24"/>
                <a:gd name="T29" fmla="*/ 0 h 6"/>
                <a:gd name="T30" fmla="*/ 24 w 24"/>
                <a:gd name="T31" fmla="*/ 0 h 6"/>
                <a:gd name="T32" fmla="*/ 24 w 24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24" y="0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82" name="Freeform 383"/>
            <p:cNvSpPr>
              <a:spLocks/>
            </p:cNvSpPr>
            <p:nvPr/>
          </p:nvSpPr>
          <p:spPr bwMode="auto">
            <a:xfrm>
              <a:off x="4457" y="2043"/>
              <a:ext cx="24" cy="24"/>
            </a:xfrm>
            <a:custGeom>
              <a:avLst/>
              <a:gdLst>
                <a:gd name="T0" fmla="*/ 24 w 24"/>
                <a:gd name="T1" fmla="*/ 24 h 24"/>
                <a:gd name="T2" fmla="*/ 18 w 24"/>
                <a:gd name="T3" fmla="*/ 24 h 24"/>
                <a:gd name="T4" fmla="*/ 18 w 24"/>
                <a:gd name="T5" fmla="*/ 18 h 24"/>
                <a:gd name="T6" fmla="*/ 12 w 24"/>
                <a:gd name="T7" fmla="*/ 18 h 24"/>
                <a:gd name="T8" fmla="*/ 6 w 24"/>
                <a:gd name="T9" fmla="*/ 12 h 24"/>
                <a:gd name="T10" fmla="*/ 0 w 24"/>
                <a:gd name="T11" fmla="*/ 6 h 24"/>
                <a:gd name="T12" fmla="*/ 0 w 24"/>
                <a:gd name="T13" fmla="*/ 6 h 24"/>
                <a:gd name="T14" fmla="*/ 0 w 24"/>
                <a:gd name="T15" fmla="*/ 6 h 24"/>
                <a:gd name="T16" fmla="*/ 0 w 24"/>
                <a:gd name="T17" fmla="*/ 0 h 24"/>
                <a:gd name="T18" fmla="*/ 0 w 24"/>
                <a:gd name="T19" fmla="*/ 0 h 24"/>
                <a:gd name="T20" fmla="*/ 6 w 24"/>
                <a:gd name="T21" fmla="*/ 6 h 24"/>
                <a:gd name="T22" fmla="*/ 6 w 24"/>
                <a:gd name="T23" fmla="*/ 6 h 24"/>
                <a:gd name="T24" fmla="*/ 12 w 24"/>
                <a:gd name="T25" fmla="*/ 12 h 24"/>
                <a:gd name="T26" fmla="*/ 18 w 24"/>
                <a:gd name="T27" fmla="*/ 12 h 24"/>
                <a:gd name="T28" fmla="*/ 18 w 24"/>
                <a:gd name="T29" fmla="*/ 18 h 24"/>
                <a:gd name="T30" fmla="*/ 24 w 24"/>
                <a:gd name="T31" fmla="*/ 24 h 24"/>
                <a:gd name="T32" fmla="*/ 24 w 24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24" y="24"/>
                  </a:moveTo>
                  <a:lnTo>
                    <a:pt x="18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83" name="Freeform 384"/>
            <p:cNvSpPr>
              <a:spLocks/>
            </p:cNvSpPr>
            <p:nvPr/>
          </p:nvSpPr>
          <p:spPr bwMode="auto">
            <a:xfrm>
              <a:off x="4612" y="2049"/>
              <a:ext cx="6" cy="36"/>
            </a:xfrm>
            <a:custGeom>
              <a:avLst/>
              <a:gdLst>
                <a:gd name="T0" fmla="*/ 0 w 6"/>
                <a:gd name="T1" fmla="*/ 36 h 36"/>
                <a:gd name="T2" fmla="*/ 0 w 6"/>
                <a:gd name="T3" fmla="*/ 24 h 36"/>
                <a:gd name="T4" fmla="*/ 0 w 6"/>
                <a:gd name="T5" fmla="*/ 12 h 36"/>
                <a:gd name="T6" fmla="*/ 0 w 6"/>
                <a:gd name="T7" fmla="*/ 6 h 36"/>
                <a:gd name="T8" fmla="*/ 6 w 6"/>
                <a:gd name="T9" fmla="*/ 0 h 36"/>
                <a:gd name="T10" fmla="*/ 6 w 6"/>
                <a:gd name="T11" fmla="*/ 6 h 36"/>
                <a:gd name="T12" fmla="*/ 6 w 6"/>
                <a:gd name="T13" fmla="*/ 12 h 36"/>
                <a:gd name="T14" fmla="*/ 0 w 6"/>
                <a:gd name="T15" fmla="*/ 24 h 36"/>
                <a:gd name="T16" fmla="*/ 0 w 6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6"/>
                <a:gd name="T29" fmla="*/ 6 w 6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6">
                  <a:moveTo>
                    <a:pt x="0" y="36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24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84" name="Freeform 385"/>
            <p:cNvSpPr>
              <a:spLocks/>
            </p:cNvSpPr>
            <p:nvPr/>
          </p:nvSpPr>
          <p:spPr bwMode="auto">
            <a:xfrm>
              <a:off x="4618" y="2055"/>
              <a:ext cx="18" cy="36"/>
            </a:xfrm>
            <a:custGeom>
              <a:avLst/>
              <a:gdLst>
                <a:gd name="T0" fmla="*/ 0 w 18"/>
                <a:gd name="T1" fmla="*/ 36 h 36"/>
                <a:gd name="T2" fmla="*/ 0 w 18"/>
                <a:gd name="T3" fmla="*/ 24 h 36"/>
                <a:gd name="T4" fmla="*/ 6 w 18"/>
                <a:gd name="T5" fmla="*/ 18 h 36"/>
                <a:gd name="T6" fmla="*/ 6 w 18"/>
                <a:gd name="T7" fmla="*/ 6 h 36"/>
                <a:gd name="T8" fmla="*/ 12 w 18"/>
                <a:gd name="T9" fmla="*/ 0 h 36"/>
                <a:gd name="T10" fmla="*/ 18 w 18"/>
                <a:gd name="T11" fmla="*/ 0 h 36"/>
                <a:gd name="T12" fmla="*/ 18 w 18"/>
                <a:gd name="T13" fmla="*/ 6 h 36"/>
                <a:gd name="T14" fmla="*/ 12 w 18"/>
                <a:gd name="T15" fmla="*/ 12 h 36"/>
                <a:gd name="T16" fmla="*/ 12 w 18"/>
                <a:gd name="T17" fmla="*/ 18 h 36"/>
                <a:gd name="T18" fmla="*/ 6 w 18"/>
                <a:gd name="T19" fmla="*/ 24 h 36"/>
                <a:gd name="T20" fmla="*/ 6 w 18"/>
                <a:gd name="T21" fmla="*/ 24 h 36"/>
                <a:gd name="T22" fmla="*/ 0 w 18"/>
                <a:gd name="T23" fmla="*/ 30 h 36"/>
                <a:gd name="T24" fmla="*/ 0 w 18"/>
                <a:gd name="T25" fmla="*/ 36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36"/>
                <a:gd name="T41" fmla="*/ 18 w 18"/>
                <a:gd name="T42" fmla="*/ 36 h 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36">
                  <a:moveTo>
                    <a:pt x="0" y="36"/>
                  </a:moveTo>
                  <a:lnTo>
                    <a:pt x="0" y="24"/>
                  </a:lnTo>
                  <a:lnTo>
                    <a:pt x="6" y="18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85" name="Freeform 386"/>
            <p:cNvSpPr>
              <a:spLocks/>
            </p:cNvSpPr>
            <p:nvPr/>
          </p:nvSpPr>
          <p:spPr bwMode="auto">
            <a:xfrm>
              <a:off x="4600" y="2049"/>
              <a:ext cx="6" cy="30"/>
            </a:xfrm>
            <a:custGeom>
              <a:avLst/>
              <a:gdLst>
                <a:gd name="T0" fmla="*/ 0 w 6"/>
                <a:gd name="T1" fmla="*/ 30 h 30"/>
                <a:gd name="T2" fmla="*/ 0 w 6"/>
                <a:gd name="T3" fmla="*/ 30 h 30"/>
                <a:gd name="T4" fmla="*/ 0 w 6"/>
                <a:gd name="T5" fmla="*/ 18 h 30"/>
                <a:gd name="T6" fmla="*/ 0 w 6"/>
                <a:gd name="T7" fmla="*/ 6 h 30"/>
                <a:gd name="T8" fmla="*/ 0 w 6"/>
                <a:gd name="T9" fmla="*/ 0 h 30"/>
                <a:gd name="T10" fmla="*/ 6 w 6"/>
                <a:gd name="T11" fmla="*/ 0 h 30"/>
                <a:gd name="T12" fmla="*/ 6 w 6"/>
                <a:gd name="T13" fmla="*/ 12 h 30"/>
                <a:gd name="T14" fmla="*/ 0 w 6"/>
                <a:gd name="T15" fmla="*/ 24 h 30"/>
                <a:gd name="T16" fmla="*/ 0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0" y="30"/>
                  </a:moveTo>
                  <a:lnTo>
                    <a:pt x="0" y="30"/>
                  </a:lnTo>
                  <a:lnTo>
                    <a:pt x="0" y="18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0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86" name="Freeform 387"/>
            <p:cNvSpPr>
              <a:spLocks/>
            </p:cNvSpPr>
            <p:nvPr/>
          </p:nvSpPr>
          <p:spPr bwMode="auto">
            <a:xfrm>
              <a:off x="4588" y="2043"/>
              <a:ext cx="6" cy="30"/>
            </a:xfrm>
            <a:custGeom>
              <a:avLst/>
              <a:gdLst>
                <a:gd name="T0" fmla="*/ 6 w 6"/>
                <a:gd name="T1" fmla="*/ 30 h 30"/>
                <a:gd name="T2" fmla="*/ 0 w 6"/>
                <a:gd name="T3" fmla="*/ 24 h 30"/>
                <a:gd name="T4" fmla="*/ 0 w 6"/>
                <a:gd name="T5" fmla="*/ 12 h 30"/>
                <a:gd name="T6" fmla="*/ 0 w 6"/>
                <a:gd name="T7" fmla="*/ 6 h 30"/>
                <a:gd name="T8" fmla="*/ 0 w 6"/>
                <a:gd name="T9" fmla="*/ 0 h 30"/>
                <a:gd name="T10" fmla="*/ 0 w 6"/>
                <a:gd name="T11" fmla="*/ 0 h 30"/>
                <a:gd name="T12" fmla="*/ 6 w 6"/>
                <a:gd name="T13" fmla="*/ 6 h 30"/>
                <a:gd name="T14" fmla="*/ 0 w 6"/>
                <a:gd name="T15" fmla="*/ 24 h 30"/>
                <a:gd name="T16" fmla="*/ 6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6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0" y="24"/>
                  </a:lnTo>
                  <a:lnTo>
                    <a:pt x="6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87" name="Freeform 388"/>
            <p:cNvSpPr>
              <a:spLocks/>
            </p:cNvSpPr>
            <p:nvPr/>
          </p:nvSpPr>
          <p:spPr bwMode="auto">
            <a:xfrm>
              <a:off x="4570" y="2037"/>
              <a:ext cx="12" cy="30"/>
            </a:xfrm>
            <a:custGeom>
              <a:avLst/>
              <a:gdLst>
                <a:gd name="T0" fmla="*/ 12 w 12"/>
                <a:gd name="T1" fmla="*/ 30 h 30"/>
                <a:gd name="T2" fmla="*/ 6 w 12"/>
                <a:gd name="T3" fmla="*/ 24 h 30"/>
                <a:gd name="T4" fmla="*/ 6 w 12"/>
                <a:gd name="T5" fmla="*/ 12 h 30"/>
                <a:gd name="T6" fmla="*/ 0 w 12"/>
                <a:gd name="T7" fmla="*/ 0 h 30"/>
                <a:gd name="T8" fmla="*/ 6 w 12"/>
                <a:gd name="T9" fmla="*/ 0 h 30"/>
                <a:gd name="T10" fmla="*/ 6 w 12"/>
                <a:gd name="T11" fmla="*/ 0 h 30"/>
                <a:gd name="T12" fmla="*/ 6 w 12"/>
                <a:gd name="T13" fmla="*/ 12 h 30"/>
                <a:gd name="T14" fmla="*/ 6 w 12"/>
                <a:gd name="T15" fmla="*/ 24 h 30"/>
                <a:gd name="T16" fmla="*/ 12 w 12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12" y="30"/>
                  </a:moveTo>
                  <a:lnTo>
                    <a:pt x="6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6" y="24"/>
                  </a:lnTo>
                  <a:lnTo>
                    <a:pt x="12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88" name="Freeform 389"/>
            <p:cNvSpPr>
              <a:spLocks/>
            </p:cNvSpPr>
            <p:nvPr/>
          </p:nvSpPr>
          <p:spPr bwMode="auto">
            <a:xfrm>
              <a:off x="4558" y="2025"/>
              <a:ext cx="12" cy="42"/>
            </a:xfrm>
            <a:custGeom>
              <a:avLst/>
              <a:gdLst>
                <a:gd name="T0" fmla="*/ 12 w 12"/>
                <a:gd name="T1" fmla="*/ 42 h 42"/>
                <a:gd name="T2" fmla="*/ 6 w 12"/>
                <a:gd name="T3" fmla="*/ 30 h 42"/>
                <a:gd name="T4" fmla="*/ 0 w 12"/>
                <a:gd name="T5" fmla="*/ 18 h 42"/>
                <a:gd name="T6" fmla="*/ 0 w 12"/>
                <a:gd name="T7" fmla="*/ 6 h 42"/>
                <a:gd name="T8" fmla="*/ 6 w 12"/>
                <a:gd name="T9" fmla="*/ 0 h 42"/>
                <a:gd name="T10" fmla="*/ 6 w 12"/>
                <a:gd name="T11" fmla="*/ 6 h 42"/>
                <a:gd name="T12" fmla="*/ 6 w 12"/>
                <a:gd name="T13" fmla="*/ 18 h 42"/>
                <a:gd name="T14" fmla="*/ 6 w 12"/>
                <a:gd name="T15" fmla="*/ 30 h 42"/>
                <a:gd name="T16" fmla="*/ 12 w 12"/>
                <a:gd name="T17" fmla="*/ 42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42"/>
                <a:gd name="T29" fmla="*/ 12 w 12"/>
                <a:gd name="T30" fmla="*/ 42 h 4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42">
                  <a:moveTo>
                    <a:pt x="12" y="42"/>
                  </a:moveTo>
                  <a:lnTo>
                    <a:pt x="6" y="30"/>
                  </a:lnTo>
                  <a:lnTo>
                    <a:pt x="0" y="18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6" y="30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89" name="Freeform 390"/>
            <p:cNvSpPr>
              <a:spLocks/>
            </p:cNvSpPr>
            <p:nvPr/>
          </p:nvSpPr>
          <p:spPr bwMode="auto">
            <a:xfrm>
              <a:off x="4540" y="2019"/>
              <a:ext cx="12" cy="42"/>
            </a:xfrm>
            <a:custGeom>
              <a:avLst/>
              <a:gdLst>
                <a:gd name="T0" fmla="*/ 12 w 12"/>
                <a:gd name="T1" fmla="*/ 42 h 42"/>
                <a:gd name="T2" fmla="*/ 12 w 12"/>
                <a:gd name="T3" fmla="*/ 42 h 42"/>
                <a:gd name="T4" fmla="*/ 12 w 12"/>
                <a:gd name="T5" fmla="*/ 36 h 42"/>
                <a:gd name="T6" fmla="*/ 6 w 12"/>
                <a:gd name="T7" fmla="*/ 30 h 42"/>
                <a:gd name="T8" fmla="*/ 6 w 12"/>
                <a:gd name="T9" fmla="*/ 18 h 42"/>
                <a:gd name="T10" fmla="*/ 0 w 12"/>
                <a:gd name="T11" fmla="*/ 12 h 42"/>
                <a:gd name="T12" fmla="*/ 0 w 12"/>
                <a:gd name="T13" fmla="*/ 6 h 42"/>
                <a:gd name="T14" fmla="*/ 0 w 12"/>
                <a:gd name="T15" fmla="*/ 6 h 42"/>
                <a:gd name="T16" fmla="*/ 0 w 12"/>
                <a:gd name="T17" fmla="*/ 0 h 42"/>
                <a:gd name="T18" fmla="*/ 6 w 12"/>
                <a:gd name="T19" fmla="*/ 6 h 42"/>
                <a:gd name="T20" fmla="*/ 12 w 12"/>
                <a:gd name="T21" fmla="*/ 24 h 42"/>
                <a:gd name="T22" fmla="*/ 12 w 12"/>
                <a:gd name="T23" fmla="*/ 36 h 42"/>
                <a:gd name="T24" fmla="*/ 12 w 12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42"/>
                <a:gd name="T41" fmla="*/ 12 w 12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42">
                  <a:moveTo>
                    <a:pt x="12" y="42"/>
                  </a:moveTo>
                  <a:lnTo>
                    <a:pt x="12" y="42"/>
                  </a:lnTo>
                  <a:lnTo>
                    <a:pt x="12" y="36"/>
                  </a:lnTo>
                  <a:lnTo>
                    <a:pt x="6" y="30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24"/>
                  </a:lnTo>
                  <a:lnTo>
                    <a:pt x="12" y="36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90" name="Freeform 391"/>
            <p:cNvSpPr>
              <a:spLocks/>
            </p:cNvSpPr>
            <p:nvPr/>
          </p:nvSpPr>
          <p:spPr bwMode="auto">
            <a:xfrm>
              <a:off x="4528" y="2019"/>
              <a:ext cx="12" cy="42"/>
            </a:xfrm>
            <a:custGeom>
              <a:avLst/>
              <a:gdLst>
                <a:gd name="T0" fmla="*/ 12 w 12"/>
                <a:gd name="T1" fmla="*/ 42 h 42"/>
                <a:gd name="T2" fmla="*/ 12 w 12"/>
                <a:gd name="T3" fmla="*/ 42 h 42"/>
                <a:gd name="T4" fmla="*/ 6 w 12"/>
                <a:gd name="T5" fmla="*/ 36 h 42"/>
                <a:gd name="T6" fmla="*/ 6 w 12"/>
                <a:gd name="T7" fmla="*/ 24 h 42"/>
                <a:gd name="T8" fmla="*/ 0 w 12"/>
                <a:gd name="T9" fmla="*/ 18 h 42"/>
                <a:gd name="T10" fmla="*/ 0 w 12"/>
                <a:gd name="T11" fmla="*/ 12 h 42"/>
                <a:gd name="T12" fmla="*/ 0 w 12"/>
                <a:gd name="T13" fmla="*/ 6 h 42"/>
                <a:gd name="T14" fmla="*/ 0 w 12"/>
                <a:gd name="T15" fmla="*/ 0 h 42"/>
                <a:gd name="T16" fmla="*/ 0 w 12"/>
                <a:gd name="T17" fmla="*/ 0 h 42"/>
                <a:gd name="T18" fmla="*/ 6 w 12"/>
                <a:gd name="T19" fmla="*/ 6 h 42"/>
                <a:gd name="T20" fmla="*/ 12 w 12"/>
                <a:gd name="T21" fmla="*/ 18 h 42"/>
                <a:gd name="T22" fmla="*/ 12 w 12"/>
                <a:gd name="T23" fmla="*/ 30 h 42"/>
                <a:gd name="T24" fmla="*/ 12 w 12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42"/>
                <a:gd name="T41" fmla="*/ 12 w 12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42">
                  <a:moveTo>
                    <a:pt x="12" y="42"/>
                  </a:moveTo>
                  <a:lnTo>
                    <a:pt x="12" y="42"/>
                  </a:lnTo>
                  <a:lnTo>
                    <a:pt x="6" y="36"/>
                  </a:lnTo>
                  <a:lnTo>
                    <a:pt x="6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8"/>
                  </a:lnTo>
                  <a:lnTo>
                    <a:pt x="12" y="30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91" name="Freeform 392"/>
            <p:cNvSpPr>
              <a:spLocks/>
            </p:cNvSpPr>
            <p:nvPr/>
          </p:nvSpPr>
          <p:spPr bwMode="auto">
            <a:xfrm>
              <a:off x="4498" y="2019"/>
              <a:ext cx="30" cy="48"/>
            </a:xfrm>
            <a:custGeom>
              <a:avLst/>
              <a:gdLst>
                <a:gd name="T0" fmla="*/ 30 w 30"/>
                <a:gd name="T1" fmla="*/ 48 h 48"/>
                <a:gd name="T2" fmla="*/ 24 w 30"/>
                <a:gd name="T3" fmla="*/ 42 h 48"/>
                <a:gd name="T4" fmla="*/ 18 w 30"/>
                <a:gd name="T5" fmla="*/ 36 h 48"/>
                <a:gd name="T6" fmla="*/ 12 w 30"/>
                <a:gd name="T7" fmla="*/ 30 h 48"/>
                <a:gd name="T8" fmla="*/ 6 w 30"/>
                <a:gd name="T9" fmla="*/ 24 h 48"/>
                <a:gd name="T10" fmla="*/ 6 w 30"/>
                <a:gd name="T11" fmla="*/ 18 h 48"/>
                <a:gd name="T12" fmla="*/ 0 w 30"/>
                <a:gd name="T13" fmla="*/ 12 h 48"/>
                <a:gd name="T14" fmla="*/ 0 w 30"/>
                <a:gd name="T15" fmla="*/ 6 h 48"/>
                <a:gd name="T16" fmla="*/ 0 w 30"/>
                <a:gd name="T17" fmla="*/ 0 h 48"/>
                <a:gd name="T18" fmla="*/ 6 w 30"/>
                <a:gd name="T19" fmla="*/ 0 h 48"/>
                <a:gd name="T20" fmla="*/ 6 w 30"/>
                <a:gd name="T21" fmla="*/ 6 h 48"/>
                <a:gd name="T22" fmla="*/ 12 w 30"/>
                <a:gd name="T23" fmla="*/ 12 h 48"/>
                <a:gd name="T24" fmla="*/ 18 w 30"/>
                <a:gd name="T25" fmla="*/ 18 h 48"/>
                <a:gd name="T26" fmla="*/ 18 w 30"/>
                <a:gd name="T27" fmla="*/ 24 h 48"/>
                <a:gd name="T28" fmla="*/ 24 w 30"/>
                <a:gd name="T29" fmla="*/ 30 h 48"/>
                <a:gd name="T30" fmla="*/ 24 w 30"/>
                <a:gd name="T31" fmla="*/ 36 h 48"/>
                <a:gd name="T32" fmla="*/ 30 w 30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48"/>
                <a:gd name="T53" fmla="*/ 30 w 30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48">
                  <a:moveTo>
                    <a:pt x="30" y="48"/>
                  </a:moveTo>
                  <a:lnTo>
                    <a:pt x="24" y="42"/>
                  </a:lnTo>
                  <a:lnTo>
                    <a:pt x="18" y="36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24" y="36"/>
                  </a:lnTo>
                  <a:lnTo>
                    <a:pt x="30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92" name="Freeform 393"/>
            <p:cNvSpPr>
              <a:spLocks/>
            </p:cNvSpPr>
            <p:nvPr/>
          </p:nvSpPr>
          <p:spPr bwMode="auto">
            <a:xfrm>
              <a:off x="4475" y="2031"/>
              <a:ext cx="35" cy="30"/>
            </a:xfrm>
            <a:custGeom>
              <a:avLst/>
              <a:gdLst>
                <a:gd name="T0" fmla="*/ 35 w 35"/>
                <a:gd name="T1" fmla="*/ 30 h 30"/>
                <a:gd name="T2" fmla="*/ 29 w 35"/>
                <a:gd name="T3" fmla="*/ 30 h 30"/>
                <a:gd name="T4" fmla="*/ 23 w 35"/>
                <a:gd name="T5" fmla="*/ 24 h 30"/>
                <a:gd name="T6" fmla="*/ 17 w 35"/>
                <a:gd name="T7" fmla="*/ 18 h 30"/>
                <a:gd name="T8" fmla="*/ 12 w 35"/>
                <a:gd name="T9" fmla="*/ 12 h 30"/>
                <a:gd name="T10" fmla="*/ 6 w 35"/>
                <a:gd name="T11" fmla="*/ 6 h 30"/>
                <a:gd name="T12" fmla="*/ 0 w 35"/>
                <a:gd name="T13" fmla="*/ 6 h 30"/>
                <a:gd name="T14" fmla="*/ 0 w 35"/>
                <a:gd name="T15" fmla="*/ 0 h 30"/>
                <a:gd name="T16" fmla="*/ 0 w 35"/>
                <a:gd name="T17" fmla="*/ 0 h 30"/>
                <a:gd name="T18" fmla="*/ 6 w 35"/>
                <a:gd name="T19" fmla="*/ 0 h 30"/>
                <a:gd name="T20" fmla="*/ 12 w 35"/>
                <a:gd name="T21" fmla="*/ 0 h 30"/>
                <a:gd name="T22" fmla="*/ 17 w 35"/>
                <a:gd name="T23" fmla="*/ 6 h 30"/>
                <a:gd name="T24" fmla="*/ 17 w 35"/>
                <a:gd name="T25" fmla="*/ 12 h 30"/>
                <a:gd name="T26" fmla="*/ 23 w 35"/>
                <a:gd name="T27" fmla="*/ 18 h 30"/>
                <a:gd name="T28" fmla="*/ 29 w 35"/>
                <a:gd name="T29" fmla="*/ 24 h 30"/>
                <a:gd name="T30" fmla="*/ 35 w 35"/>
                <a:gd name="T31" fmla="*/ 30 h 30"/>
                <a:gd name="T32" fmla="*/ 35 w 35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0"/>
                <a:gd name="T53" fmla="*/ 35 w 35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0">
                  <a:moveTo>
                    <a:pt x="35" y="30"/>
                  </a:moveTo>
                  <a:lnTo>
                    <a:pt x="29" y="30"/>
                  </a:lnTo>
                  <a:lnTo>
                    <a:pt x="23" y="24"/>
                  </a:lnTo>
                  <a:lnTo>
                    <a:pt x="17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7" y="6"/>
                  </a:lnTo>
                  <a:lnTo>
                    <a:pt x="17" y="12"/>
                  </a:lnTo>
                  <a:lnTo>
                    <a:pt x="23" y="18"/>
                  </a:lnTo>
                  <a:lnTo>
                    <a:pt x="29" y="24"/>
                  </a:lnTo>
                  <a:lnTo>
                    <a:pt x="35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93" name="Freeform 394"/>
            <p:cNvSpPr>
              <a:spLocks/>
            </p:cNvSpPr>
            <p:nvPr/>
          </p:nvSpPr>
          <p:spPr bwMode="auto">
            <a:xfrm>
              <a:off x="4463" y="2031"/>
              <a:ext cx="29" cy="36"/>
            </a:xfrm>
            <a:custGeom>
              <a:avLst/>
              <a:gdLst>
                <a:gd name="T0" fmla="*/ 0 w 29"/>
                <a:gd name="T1" fmla="*/ 0 h 36"/>
                <a:gd name="T2" fmla="*/ 6 w 29"/>
                <a:gd name="T3" fmla="*/ 0 h 36"/>
                <a:gd name="T4" fmla="*/ 6 w 29"/>
                <a:gd name="T5" fmla="*/ 6 h 36"/>
                <a:gd name="T6" fmla="*/ 12 w 29"/>
                <a:gd name="T7" fmla="*/ 12 h 36"/>
                <a:gd name="T8" fmla="*/ 18 w 29"/>
                <a:gd name="T9" fmla="*/ 18 h 36"/>
                <a:gd name="T10" fmla="*/ 18 w 29"/>
                <a:gd name="T11" fmla="*/ 18 h 36"/>
                <a:gd name="T12" fmla="*/ 24 w 29"/>
                <a:gd name="T13" fmla="*/ 24 h 36"/>
                <a:gd name="T14" fmla="*/ 29 w 29"/>
                <a:gd name="T15" fmla="*/ 30 h 36"/>
                <a:gd name="T16" fmla="*/ 29 w 29"/>
                <a:gd name="T17" fmla="*/ 36 h 36"/>
                <a:gd name="T18" fmla="*/ 29 w 29"/>
                <a:gd name="T19" fmla="*/ 30 h 36"/>
                <a:gd name="T20" fmla="*/ 18 w 29"/>
                <a:gd name="T21" fmla="*/ 30 h 36"/>
                <a:gd name="T22" fmla="*/ 18 w 29"/>
                <a:gd name="T23" fmla="*/ 24 h 36"/>
                <a:gd name="T24" fmla="*/ 12 w 29"/>
                <a:gd name="T25" fmla="*/ 18 h 36"/>
                <a:gd name="T26" fmla="*/ 6 w 29"/>
                <a:gd name="T27" fmla="*/ 12 h 36"/>
                <a:gd name="T28" fmla="*/ 0 w 29"/>
                <a:gd name="T29" fmla="*/ 6 h 36"/>
                <a:gd name="T30" fmla="*/ 0 w 29"/>
                <a:gd name="T31" fmla="*/ 6 h 36"/>
                <a:gd name="T32" fmla="*/ 0 w 2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9"/>
                <a:gd name="T52" fmla="*/ 0 h 36"/>
                <a:gd name="T53" fmla="*/ 29 w 2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9" h="36">
                  <a:moveTo>
                    <a:pt x="0" y="0"/>
                  </a:move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29" y="30"/>
                  </a:lnTo>
                  <a:lnTo>
                    <a:pt x="29" y="36"/>
                  </a:lnTo>
                  <a:lnTo>
                    <a:pt x="29" y="30"/>
                  </a:lnTo>
                  <a:lnTo>
                    <a:pt x="18" y="30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94" name="Freeform 395"/>
            <p:cNvSpPr>
              <a:spLocks/>
            </p:cNvSpPr>
            <p:nvPr/>
          </p:nvSpPr>
          <p:spPr bwMode="auto">
            <a:xfrm>
              <a:off x="4307" y="2097"/>
              <a:ext cx="156" cy="36"/>
            </a:xfrm>
            <a:custGeom>
              <a:avLst/>
              <a:gdLst>
                <a:gd name="T0" fmla="*/ 156 w 156"/>
                <a:gd name="T1" fmla="*/ 36 h 36"/>
                <a:gd name="T2" fmla="*/ 156 w 156"/>
                <a:gd name="T3" fmla="*/ 36 h 36"/>
                <a:gd name="T4" fmla="*/ 156 w 156"/>
                <a:gd name="T5" fmla="*/ 36 h 36"/>
                <a:gd name="T6" fmla="*/ 150 w 156"/>
                <a:gd name="T7" fmla="*/ 36 h 36"/>
                <a:gd name="T8" fmla="*/ 150 w 156"/>
                <a:gd name="T9" fmla="*/ 36 h 36"/>
                <a:gd name="T10" fmla="*/ 144 w 156"/>
                <a:gd name="T11" fmla="*/ 30 h 36"/>
                <a:gd name="T12" fmla="*/ 132 w 156"/>
                <a:gd name="T13" fmla="*/ 24 h 36"/>
                <a:gd name="T14" fmla="*/ 120 w 156"/>
                <a:gd name="T15" fmla="*/ 18 h 36"/>
                <a:gd name="T16" fmla="*/ 114 w 156"/>
                <a:gd name="T17" fmla="*/ 12 h 36"/>
                <a:gd name="T18" fmla="*/ 102 w 156"/>
                <a:gd name="T19" fmla="*/ 12 h 36"/>
                <a:gd name="T20" fmla="*/ 90 w 156"/>
                <a:gd name="T21" fmla="*/ 6 h 36"/>
                <a:gd name="T22" fmla="*/ 78 w 156"/>
                <a:gd name="T23" fmla="*/ 6 h 36"/>
                <a:gd name="T24" fmla="*/ 72 w 156"/>
                <a:gd name="T25" fmla="*/ 6 h 36"/>
                <a:gd name="T26" fmla="*/ 60 w 156"/>
                <a:gd name="T27" fmla="*/ 6 h 36"/>
                <a:gd name="T28" fmla="*/ 48 w 156"/>
                <a:gd name="T29" fmla="*/ 6 h 36"/>
                <a:gd name="T30" fmla="*/ 42 w 156"/>
                <a:gd name="T31" fmla="*/ 6 h 36"/>
                <a:gd name="T32" fmla="*/ 30 w 156"/>
                <a:gd name="T33" fmla="*/ 12 h 36"/>
                <a:gd name="T34" fmla="*/ 24 w 156"/>
                <a:gd name="T35" fmla="*/ 12 h 36"/>
                <a:gd name="T36" fmla="*/ 12 w 156"/>
                <a:gd name="T37" fmla="*/ 12 h 36"/>
                <a:gd name="T38" fmla="*/ 6 w 156"/>
                <a:gd name="T39" fmla="*/ 18 h 36"/>
                <a:gd name="T40" fmla="*/ 0 w 156"/>
                <a:gd name="T41" fmla="*/ 18 h 36"/>
                <a:gd name="T42" fmla="*/ 0 w 156"/>
                <a:gd name="T43" fmla="*/ 12 h 36"/>
                <a:gd name="T44" fmla="*/ 6 w 156"/>
                <a:gd name="T45" fmla="*/ 12 h 36"/>
                <a:gd name="T46" fmla="*/ 18 w 156"/>
                <a:gd name="T47" fmla="*/ 6 h 36"/>
                <a:gd name="T48" fmla="*/ 24 w 156"/>
                <a:gd name="T49" fmla="*/ 6 h 36"/>
                <a:gd name="T50" fmla="*/ 36 w 156"/>
                <a:gd name="T51" fmla="*/ 0 h 36"/>
                <a:gd name="T52" fmla="*/ 48 w 156"/>
                <a:gd name="T53" fmla="*/ 0 h 36"/>
                <a:gd name="T54" fmla="*/ 60 w 156"/>
                <a:gd name="T55" fmla="*/ 0 h 36"/>
                <a:gd name="T56" fmla="*/ 72 w 156"/>
                <a:gd name="T57" fmla="*/ 0 h 36"/>
                <a:gd name="T58" fmla="*/ 84 w 156"/>
                <a:gd name="T59" fmla="*/ 0 h 36"/>
                <a:gd name="T60" fmla="*/ 96 w 156"/>
                <a:gd name="T61" fmla="*/ 0 h 36"/>
                <a:gd name="T62" fmla="*/ 108 w 156"/>
                <a:gd name="T63" fmla="*/ 6 h 36"/>
                <a:gd name="T64" fmla="*/ 120 w 156"/>
                <a:gd name="T65" fmla="*/ 6 h 36"/>
                <a:gd name="T66" fmla="*/ 132 w 156"/>
                <a:gd name="T67" fmla="*/ 12 h 36"/>
                <a:gd name="T68" fmla="*/ 138 w 156"/>
                <a:gd name="T69" fmla="*/ 18 h 36"/>
                <a:gd name="T70" fmla="*/ 150 w 156"/>
                <a:gd name="T71" fmla="*/ 24 h 36"/>
                <a:gd name="T72" fmla="*/ 156 w 156"/>
                <a:gd name="T73" fmla="*/ 36 h 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6"/>
                <a:gd name="T112" fmla="*/ 0 h 36"/>
                <a:gd name="T113" fmla="*/ 156 w 156"/>
                <a:gd name="T114" fmla="*/ 36 h 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6" h="36">
                  <a:moveTo>
                    <a:pt x="156" y="36"/>
                  </a:moveTo>
                  <a:lnTo>
                    <a:pt x="156" y="36"/>
                  </a:lnTo>
                  <a:lnTo>
                    <a:pt x="150" y="36"/>
                  </a:lnTo>
                  <a:lnTo>
                    <a:pt x="144" y="30"/>
                  </a:lnTo>
                  <a:lnTo>
                    <a:pt x="132" y="24"/>
                  </a:lnTo>
                  <a:lnTo>
                    <a:pt x="120" y="18"/>
                  </a:lnTo>
                  <a:lnTo>
                    <a:pt x="114" y="12"/>
                  </a:lnTo>
                  <a:lnTo>
                    <a:pt x="102" y="12"/>
                  </a:lnTo>
                  <a:lnTo>
                    <a:pt x="90" y="6"/>
                  </a:lnTo>
                  <a:lnTo>
                    <a:pt x="78" y="6"/>
                  </a:lnTo>
                  <a:lnTo>
                    <a:pt x="72" y="6"/>
                  </a:lnTo>
                  <a:lnTo>
                    <a:pt x="60" y="6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6" y="0"/>
                  </a:lnTo>
                  <a:lnTo>
                    <a:pt x="48" y="0"/>
                  </a:lnTo>
                  <a:lnTo>
                    <a:pt x="60" y="0"/>
                  </a:lnTo>
                  <a:lnTo>
                    <a:pt x="72" y="0"/>
                  </a:lnTo>
                  <a:lnTo>
                    <a:pt x="84" y="0"/>
                  </a:lnTo>
                  <a:lnTo>
                    <a:pt x="96" y="0"/>
                  </a:lnTo>
                  <a:lnTo>
                    <a:pt x="108" y="6"/>
                  </a:lnTo>
                  <a:lnTo>
                    <a:pt x="120" y="6"/>
                  </a:lnTo>
                  <a:lnTo>
                    <a:pt x="132" y="12"/>
                  </a:lnTo>
                  <a:lnTo>
                    <a:pt x="138" y="18"/>
                  </a:lnTo>
                  <a:lnTo>
                    <a:pt x="150" y="24"/>
                  </a:lnTo>
                  <a:lnTo>
                    <a:pt x="156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95" name="Freeform 396"/>
            <p:cNvSpPr>
              <a:spLocks/>
            </p:cNvSpPr>
            <p:nvPr/>
          </p:nvSpPr>
          <p:spPr bwMode="auto">
            <a:xfrm>
              <a:off x="4307" y="2103"/>
              <a:ext cx="18" cy="36"/>
            </a:xfrm>
            <a:custGeom>
              <a:avLst/>
              <a:gdLst>
                <a:gd name="T0" fmla="*/ 18 w 18"/>
                <a:gd name="T1" fmla="*/ 0 h 36"/>
                <a:gd name="T2" fmla="*/ 18 w 18"/>
                <a:gd name="T3" fmla="*/ 6 h 36"/>
                <a:gd name="T4" fmla="*/ 12 w 18"/>
                <a:gd name="T5" fmla="*/ 12 h 36"/>
                <a:gd name="T6" fmla="*/ 12 w 18"/>
                <a:gd name="T7" fmla="*/ 18 h 36"/>
                <a:gd name="T8" fmla="*/ 6 w 18"/>
                <a:gd name="T9" fmla="*/ 18 h 36"/>
                <a:gd name="T10" fmla="*/ 6 w 18"/>
                <a:gd name="T11" fmla="*/ 24 h 36"/>
                <a:gd name="T12" fmla="*/ 0 w 18"/>
                <a:gd name="T13" fmla="*/ 30 h 36"/>
                <a:gd name="T14" fmla="*/ 0 w 18"/>
                <a:gd name="T15" fmla="*/ 36 h 36"/>
                <a:gd name="T16" fmla="*/ 0 w 18"/>
                <a:gd name="T17" fmla="*/ 36 h 36"/>
                <a:gd name="T18" fmla="*/ 6 w 18"/>
                <a:gd name="T19" fmla="*/ 36 h 36"/>
                <a:gd name="T20" fmla="*/ 6 w 18"/>
                <a:gd name="T21" fmla="*/ 30 h 36"/>
                <a:gd name="T22" fmla="*/ 6 w 18"/>
                <a:gd name="T23" fmla="*/ 30 h 36"/>
                <a:gd name="T24" fmla="*/ 12 w 18"/>
                <a:gd name="T25" fmla="*/ 24 h 36"/>
                <a:gd name="T26" fmla="*/ 12 w 18"/>
                <a:gd name="T27" fmla="*/ 18 h 36"/>
                <a:gd name="T28" fmla="*/ 12 w 18"/>
                <a:gd name="T29" fmla="*/ 12 h 36"/>
                <a:gd name="T30" fmla="*/ 18 w 18"/>
                <a:gd name="T31" fmla="*/ 6 h 36"/>
                <a:gd name="T32" fmla="*/ 18 w 18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6"/>
                <a:gd name="T53" fmla="*/ 18 w 18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6">
                  <a:moveTo>
                    <a:pt x="18" y="0"/>
                  </a:moveTo>
                  <a:lnTo>
                    <a:pt x="18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96" name="Freeform 397"/>
            <p:cNvSpPr>
              <a:spLocks/>
            </p:cNvSpPr>
            <p:nvPr/>
          </p:nvSpPr>
          <p:spPr bwMode="auto">
            <a:xfrm>
              <a:off x="4319" y="2103"/>
              <a:ext cx="24" cy="36"/>
            </a:xfrm>
            <a:custGeom>
              <a:avLst/>
              <a:gdLst>
                <a:gd name="T0" fmla="*/ 0 w 24"/>
                <a:gd name="T1" fmla="*/ 36 h 36"/>
                <a:gd name="T2" fmla="*/ 0 w 24"/>
                <a:gd name="T3" fmla="*/ 36 h 36"/>
                <a:gd name="T4" fmla="*/ 0 w 24"/>
                <a:gd name="T5" fmla="*/ 30 h 36"/>
                <a:gd name="T6" fmla="*/ 0 w 24"/>
                <a:gd name="T7" fmla="*/ 24 h 36"/>
                <a:gd name="T8" fmla="*/ 6 w 24"/>
                <a:gd name="T9" fmla="*/ 18 h 36"/>
                <a:gd name="T10" fmla="*/ 6 w 24"/>
                <a:gd name="T11" fmla="*/ 12 h 36"/>
                <a:gd name="T12" fmla="*/ 12 w 24"/>
                <a:gd name="T13" fmla="*/ 6 h 36"/>
                <a:gd name="T14" fmla="*/ 18 w 24"/>
                <a:gd name="T15" fmla="*/ 0 h 36"/>
                <a:gd name="T16" fmla="*/ 24 w 24"/>
                <a:gd name="T17" fmla="*/ 0 h 36"/>
                <a:gd name="T18" fmla="*/ 18 w 24"/>
                <a:gd name="T19" fmla="*/ 6 h 36"/>
                <a:gd name="T20" fmla="*/ 18 w 24"/>
                <a:gd name="T21" fmla="*/ 6 h 36"/>
                <a:gd name="T22" fmla="*/ 12 w 24"/>
                <a:gd name="T23" fmla="*/ 18 h 36"/>
                <a:gd name="T24" fmla="*/ 12 w 24"/>
                <a:gd name="T25" fmla="*/ 24 h 36"/>
                <a:gd name="T26" fmla="*/ 6 w 24"/>
                <a:gd name="T27" fmla="*/ 30 h 36"/>
                <a:gd name="T28" fmla="*/ 6 w 24"/>
                <a:gd name="T29" fmla="*/ 30 h 36"/>
                <a:gd name="T30" fmla="*/ 0 w 24"/>
                <a:gd name="T31" fmla="*/ 36 h 36"/>
                <a:gd name="T32" fmla="*/ 0 w 24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6"/>
                <a:gd name="T53" fmla="*/ 24 w 2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6">
                  <a:moveTo>
                    <a:pt x="0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12" y="18"/>
                  </a:lnTo>
                  <a:lnTo>
                    <a:pt x="12" y="24"/>
                  </a:lnTo>
                  <a:lnTo>
                    <a:pt x="6" y="3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97" name="Freeform 398"/>
            <p:cNvSpPr>
              <a:spLocks/>
            </p:cNvSpPr>
            <p:nvPr/>
          </p:nvSpPr>
          <p:spPr bwMode="auto">
            <a:xfrm>
              <a:off x="4343" y="2097"/>
              <a:ext cx="30" cy="48"/>
            </a:xfrm>
            <a:custGeom>
              <a:avLst/>
              <a:gdLst>
                <a:gd name="T0" fmla="*/ 0 w 30"/>
                <a:gd name="T1" fmla="*/ 48 h 48"/>
                <a:gd name="T2" fmla="*/ 0 w 30"/>
                <a:gd name="T3" fmla="*/ 48 h 48"/>
                <a:gd name="T4" fmla="*/ 0 w 30"/>
                <a:gd name="T5" fmla="*/ 42 h 48"/>
                <a:gd name="T6" fmla="*/ 6 w 30"/>
                <a:gd name="T7" fmla="*/ 36 h 48"/>
                <a:gd name="T8" fmla="*/ 6 w 30"/>
                <a:gd name="T9" fmla="*/ 24 h 48"/>
                <a:gd name="T10" fmla="*/ 12 w 30"/>
                <a:gd name="T11" fmla="*/ 18 h 48"/>
                <a:gd name="T12" fmla="*/ 18 w 30"/>
                <a:gd name="T13" fmla="*/ 12 h 48"/>
                <a:gd name="T14" fmla="*/ 24 w 30"/>
                <a:gd name="T15" fmla="*/ 6 h 48"/>
                <a:gd name="T16" fmla="*/ 30 w 30"/>
                <a:gd name="T17" fmla="*/ 0 h 48"/>
                <a:gd name="T18" fmla="*/ 24 w 30"/>
                <a:gd name="T19" fmla="*/ 6 h 48"/>
                <a:gd name="T20" fmla="*/ 24 w 30"/>
                <a:gd name="T21" fmla="*/ 12 h 48"/>
                <a:gd name="T22" fmla="*/ 18 w 30"/>
                <a:gd name="T23" fmla="*/ 18 h 48"/>
                <a:gd name="T24" fmla="*/ 12 w 30"/>
                <a:gd name="T25" fmla="*/ 30 h 48"/>
                <a:gd name="T26" fmla="*/ 12 w 30"/>
                <a:gd name="T27" fmla="*/ 36 h 48"/>
                <a:gd name="T28" fmla="*/ 6 w 30"/>
                <a:gd name="T29" fmla="*/ 42 h 48"/>
                <a:gd name="T30" fmla="*/ 0 w 30"/>
                <a:gd name="T31" fmla="*/ 48 h 48"/>
                <a:gd name="T32" fmla="*/ 0 w 30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48"/>
                <a:gd name="T53" fmla="*/ 30 w 30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48">
                  <a:moveTo>
                    <a:pt x="0" y="48"/>
                  </a:moveTo>
                  <a:lnTo>
                    <a:pt x="0" y="48"/>
                  </a:lnTo>
                  <a:lnTo>
                    <a:pt x="0" y="42"/>
                  </a:lnTo>
                  <a:lnTo>
                    <a:pt x="6" y="36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6" y="42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98" name="Freeform 399"/>
            <p:cNvSpPr>
              <a:spLocks/>
            </p:cNvSpPr>
            <p:nvPr/>
          </p:nvSpPr>
          <p:spPr bwMode="auto">
            <a:xfrm>
              <a:off x="4367" y="2103"/>
              <a:ext cx="36" cy="48"/>
            </a:xfrm>
            <a:custGeom>
              <a:avLst/>
              <a:gdLst>
                <a:gd name="T0" fmla="*/ 0 w 36"/>
                <a:gd name="T1" fmla="*/ 48 h 48"/>
                <a:gd name="T2" fmla="*/ 0 w 36"/>
                <a:gd name="T3" fmla="*/ 48 h 48"/>
                <a:gd name="T4" fmla="*/ 0 w 36"/>
                <a:gd name="T5" fmla="*/ 42 h 48"/>
                <a:gd name="T6" fmla="*/ 6 w 36"/>
                <a:gd name="T7" fmla="*/ 36 h 48"/>
                <a:gd name="T8" fmla="*/ 12 w 36"/>
                <a:gd name="T9" fmla="*/ 24 h 48"/>
                <a:gd name="T10" fmla="*/ 18 w 36"/>
                <a:gd name="T11" fmla="*/ 18 h 48"/>
                <a:gd name="T12" fmla="*/ 24 w 36"/>
                <a:gd name="T13" fmla="*/ 6 h 48"/>
                <a:gd name="T14" fmla="*/ 30 w 36"/>
                <a:gd name="T15" fmla="*/ 0 h 48"/>
                <a:gd name="T16" fmla="*/ 36 w 36"/>
                <a:gd name="T17" fmla="*/ 0 h 48"/>
                <a:gd name="T18" fmla="*/ 30 w 36"/>
                <a:gd name="T19" fmla="*/ 0 h 48"/>
                <a:gd name="T20" fmla="*/ 30 w 36"/>
                <a:gd name="T21" fmla="*/ 6 h 48"/>
                <a:gd name="T22" fmla="*/ 24 w 36"/>
                <a:gd name="T23" fmla="*/ 18 h 48"/>
                <a:gd name="T24" fmla="*/ 18 w 36"/>
                <a:gd name="T25" fmla="*/ 24 h 48"/>
                <a:gd name="T26" fmla="*/ 12 w 36"/>
                <a:gd name="T27" fmla="*/ 36 h 48"/>
                <a:gd name="T28" fmla="*/ 6 w 36"/>
                <a:gd name="T29" fmla="*/ 42 h 48"/>
                <a:gd name="T30" fmla="*/ 6 w 36"/>
                <a:gd name="T31" fmla="*/ 48 h 48"/>
                <a:gd name="T32" fmla="*/ 0 w 36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8"/>
                <a:gd name="T53" fmla="*/ 36 w 36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8">
                  <a:moveTo>
                    <a:pt x="0" y="48"/>
                  </a:moveTo>
                  <a:lnTo>
                    <a:pt x="0" y="48"/>
                  </a:lnTo>
                  <a:lnTo>
                    <a:pt x="0" y="42"/>
                  </a:lnTo>
                  <a:lnTo>
                    <a:pt x="6" y="36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18"/>
                  </a:lnTo>
                  <a:lnTo>
                    <a:pt x="18" y="24"/>
                  </a:lnTo>
                  <a:lnTo>
                    <a:pt x="12" y="36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399" name="Freeform 400"/>
            <p:cNvSpPr>
              <a:spLocks/>
            </p:cNvSpPr>
            <p:nvPr/>
          </p:nvSpPr>
          <p:spPr bwMode="auto">
            <a:xfrm>
              <a:off x="4385" y="2103"/>
              <a:ext cx="36" cy="48"/>
            </a:xfrm>
            <a:custGeom>
              <a:avLst/>
              <a:gdLst>
                <a:gd name="T0" fmla="*/ 0 w 36"/>
                <a:gd name="T1" fmla="*/ 48 h 48"/>
                <a:gd name="T2" fmla="*/ 0 w 36"/>
                <a:gd name="T3" fmla="*/ 42 h 48"/>
                <a:gd name="T4" fmla="*/ 0 w 36"/>
                <a:gd name="T5" fmla="*/ 36 h 48"/>
                <a:gd name="T6" fmla="*/ 6 w 36"/>
                <a:gd name="T7" fmla="*/ 30 h 48"/>
                <a:gd name="T8" fmla="*/ 12 w 36"/>
                <a:gd name="T9" fmla="*/ 24 h 48"/>
                <a:gd name="T10" fmla="*/ 18 w 36"/>
                <a:gd name="T11" fmla="*/ 18 h 48"/>
                <a:gd name="T12" fmla="*/ 24 w 36"/>
                <a:gd name="T13" fmla="*/ 12 h 48"/>
                <a:gd name="T14" fmla="*/ 30 w 36"/>
                <a:gd name="T15" fmla="*/ 6 h 48"/>
                <a:gd name="T16" fmla="*/ 36 w 36"/>
                <a:gd name="T17" fmla="*/ 0 h 48"/>
                <a:gd name="T18" fmla="*/ 30 w 36"/>
                <a:gd name="T19" fmla="*/ 6 h 48"/>
                <a:gd name="T20" fmla="*/ 30 w 36"/>
                <a:gd name="T21" fmla="*/ 12 h 48"/>
                <a:gd name="T22" fmla="*/ 24 w 36"/>
                <a:gd name="T23" fmla="*/ 18 h 48"/>
                <a:gd name="T24" fmla="*/ 18 w 36"/>
                <a:gd name="T25" fmla="*/ 30 h 48"/>
                <a:gd name="T26" fmla="*/ 12 w 36"/>
                <a:gd name="T27" fmla="*/ 36 h 48"/>
                <a:gd name="T28" fmla="*/ 6 w 36"/>
                <a:gd name="T29" fmla="*/ 42 h 48"/>
                <a:gd name="T30" fmla="*/ 0 w 36"/>
                <a:gd name="T31" fmla="*/ 48 h 48"/>
                <a:gd name="T32" fmla="*/ 0 w 36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8"/>
                <a:gd name="T53" fmla="*/ 36 w 36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8">
                  <a:moveTo>
                    <a:pt x="0" y="48"/>
                  </a:moveTo>
                  <a:lnTo>
                    <a:pt x="0" y="42"/>
                  </a:lnTo>
                  <a:lnTo>
                    <a:pt x="0" y="36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12"/>
                  </a:lnTo>
                  <a:lnTo>
                    <a:pt x="30" y="6"/>
                  </a:lnTo>
                  <a:lnTo>
                    <a:pt x="36" y="0"/>
                  </a:lnTo>
                  <a:lnTo>
                    <a:pt x="30" y="6"/>
                  </a:lnTo>
                  <a:lnTo>
                    <a:pt x="30" y="12"/>
                  </a:lnTo>
                  <a:lnTo>
                    <a:pt x="24" y="18"/>
                  </a:lnTo>
                  <a:lnTo>
                    <a:pt x="18" y="30"/>
                  </a:lnTo>
                  <a:lnTo>
                    <a:pt x="12" y="36"/>
                  </a:lnTo>
                  <a:lnTo>
                    <a:pt x="6" y="42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00" name="Freeform 401"/>
            <p:cNvSpPr>
              <a:spLocks/>
            </p:cNvSpPr>
            <p:nvPr/>
          </p:nvSpPr>
          <p:spPr bwMode="auto">
            <a:xfrm>
              <a:off x="4403" y="2109"/>
              <a:ext cx="30" cy="36"/>
            </a:xfrm>
            <a:custGeom>
              <a:avLst/>
              <a:gdLst>
                <a:gd name="T0" fmla="*/ 0 w 30"/>
                <a:gd name="T1" fmla="*/ 36 h 36"/>
                <a:gd name="T2" fmla="*/ 0 w 30"/>
                <a:gd name="T3" fmla="*/ 36 h 36"/>
                <a:gd name="T4" fmla="*/ 0 w 30"/>
                <a:gd name="T5" fmla="*/ 30 h 36"/>
                <a:gd name="T6" fmla="*/ 6 w 30"/>
                <a:gd name="T7" fmla="*/ 24 h 36"/>
                <a:gd name="T8" fmla="*/ 6 w 30"/>
                <a:gd name="T9" fmla="*/ 18 h 36"/>
                <a:gd name="T10" fmla="*/ 12 w 30"/>
                <a:gd name="T11" fmla="*/ 12 h 36"/>
                <a:gd name="T12" fmla="*/ 18 w 30"/>
                <a:gd name="T13" fmla="*/ 6 h 36"/>
                <a:gd name="T14" fmla="*/ 24 w 30"/>
                <a:gd name="T15" fmla="*/ 6 h 36"/>
                <a:gd name="T16" fmla="*/ 30 w 30"/>
                <a:gd name="T17" fmla="*/ 0 h 36"/>
                <a:gd name="T18" fmla="*/ 30 w 30"/>
                <a:gd name="T19" fmla="*/ 6 h 36"/>
                <a:gd name="T20" fmla="*/ 24 w 30"/>
                <a:gd name="T21" fmla="*/ 12 h 36"/>
                <a:gd name="T22" fmla="*/ 18 w 30"/>
                <a:gd name="T23" fmla="*/ 18 h 36"/>
                <a:gd name="T24" fmla="*/ 18 w 30"/>
                <a:gd name="T25" fmla="*/ 24 h 36"/>
                <a:gd name="T26" fmla="*/ 12 w 30"/>
                <a:gd name="T27" fmla="*/ 30 h 36"/>
                <a:gd name="T28" fmla="*/ 6 w 30"/>
                <a:gd name="T29" fmla="*/ 36 h 36"/>
                <a:gd name="T30" fmla="*/ 6 w 30"/>
                <a:gd name="T31" fmla="*/ 36 h 36"/>
                <a:gd name="T32" fmla="*/ 0 w 30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6"/>
                <a:gd name="T53" fmla="*/ 30 w 30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6">
                  <a:moveTo>
                    <a:pt x="0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12" y="30"/>
                  </a:lnTo>
                  <a:lnTo>
                    <a:pt x="6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01" name="Freeform 402"/>
            <p:cNvSpPr>
              <a:spLocks/>
            </p:cNvSpPr>
            <p:nvPr/>
          </p:nvSpPr>
          <p:spPr bwMode="auto">
            <a:xfrm>
              <a:off x="4421" y="2121"/>
              <a:ext cx="30" cy="24"/>
            </a:xfrm>
            <a:custGeom>
              <a:avLst/>
              <a:gdLst>
                <a:gd name="T0" fmla="*/ 0 w 30"/>
                <a:gd name="T1" fmla="*/ 24 h 24"/>
                <a:gd name="T2" fmla="*/ 0 w 30"/>
                <a:gd name="T3" fmla="*/ 24 h 24"/>
                <a:gd name="T4" fmla="*/ 6 w 30"/>
                <a:gd name="T5" fmla="*/ 18 h 24"/>
                <a:gd name="T6" fmla="*/ 6 w 30"/>
                <a:gd name="T7" fmla="*/ 18 h 24"/>
                <a:gd name="T8" fmla="*/ 12 w 30"/>
                <a:gd name="T9" fmla="*/ 12 h 24"/>
                <a:gd name="T10" fmla="*/ 18 w 30"/>
                <a:gd name="T11" fmla="*/ 6 h 24"/>
                <a:gd name="T12" fmla="*/ 18 w 30"/>
                <a:gd name="T13" fmla="*/ 0 h 24"/>
                <a:gd name="T14" fmla="*/ 24 w 30"/>
                <a:gd name="T15" fmla="*/ 0 h 24"/>
                <a:gd name="T16" fmla="*/ 30 w 30"/>
                <a:gd name="T17" fmla="*/ 0 h 24"/>
                <a:gd name="T18" fmla="*/ 24 w 30"/>
                <a:gd name="T19" fmla="*/ 0 h 24"/>
                <a:gd name="T20" fmla="*/ 24 w 30"/>
                <a:gd name="T21" fmla="*/ 6 h 24"/>
                <a:gd name="T22" fmla="*/ 18 w 30"/>
                <a:gd name="T23" fmla="*/ 12 h 24"/>
                <a:gd name="T24" fmla="*/ 12 w 30"/>
                <a:gd name="T25" fmla="*/ 12 h 24"/>
                <a:gd name="T26" fmla="*/ 12 w 30"/>
                <a:gd name="T27" fmla="*/ 18 h 24"/>
                <a:gd name="T28" fmla="*/ 6 w 30"/>
                <a:gd name="T29" fmla="*/ 24 h 24"/>
                <a:gd name="T30" fmla="*/ 6 w 30"/>
                <a:gd name="T31" fmla="*/ 24 h 24"/>
                <a:gd name="T32" fmla="*/ 0 w 30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24"/>
                <a:gd name="T53" fmla="*/ 30 w 30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24">
                  <a:moveTo>
                    <a:pt x="0" y="24"/>
                  </a:moveTo>
                  <a:lnTo>
                    <a:pt x="0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02" name="Freeform 403"/>
            <p:cNvSpPr>
              <a:spLocks/>
            </p:cNvSpPr>
            <p:nvPr/>
          </p:nvSpPr>
          <p:spPr bwMode="auto">
            <a:xfrm>
              <a:off x="4439" y="2127"/>
              <a:ext cx="18" cy="18"/>
            </a:xfrm>
            <a:custGeom>
              <a:avLst/>
              <a:gdLst>
                <a:gd name="T0" fmla="*/ 0 w 18"/>
                <a:gd name="T1" fmla="*/ 18 h 18"/>
                <a:gd name="T2" fmla="*/ 0 w 18"/>
                <a:gd name="T3" fmla="*/ 12 h 18"/>
                <a:gd name="T4" fmla="*/ 0 w 18"/>
                <a:gd name="T5" fmla="*/ 12 h 18"/>
                <a:gd name="T6" fmla="*/ 6 w 18"/>
                <a:gd name="T7" fmla="*/ 6 h 18"/>
                <a:gd name="T8" fmla="*/ 6 w 18"/>
                <a:gd name="T9" fmla="*/ 6 h 18"/>
                <a:gd name="T10" fmla="*/ 12 w 18"/>
                <a:gd name="T11" fmla="*/ 0 h 18"/>
                <a:gd name="T12" fmla="*/ 12 w 18"/>
                <a:gd name="T13" fmla="*/ 0 h 18"/>
                <a:gd name="T14" fmla="*/ 18 w 18"/>
                <a:gd name="T15" fmla="*/ 0 h 18"/>
                <a:gd name="T16" fmla="*/ 18 w 18"/>
                <a:gd name="T17" fmla="*/ 0 h 18"/>
                <a:gd name="T18" fmla="*/ 18 w 18"/>
                <a:gd name="T19" fmla="*/ 0 h 18"/>
                <a:gd name="T20" fmla="*/ 12 w 18"/>
                <a:gd name="T21" fmla="*/ 6 h 18"/>
                <a:gd name="T22" fmla="*/ 12 w 18"/>
                <a:gd name="T23" fmla="*/ 6 h 18"/>
                <a:gd name="T24" fmla="*/ 6 w 18"/>
                <a:gd name="T25" fmla="*/ 12 h 18"/>
                <a:gd name="T26" fmla="*/ 6 w 18"/>
                <a:gd name="T27" fmla="*/ 12 h 18"/>
                <a:gd name="T28" fmla="*/ 6 w 18"/>
                <a:gd name="T29" fmla="*/ 18 h 18"/>
                <a:gd name="T30" fmla="*/ 0 w 18"/>
                <a:gd name="T31" fmla="*/ 18 h 18"/>
                <a:gd name="T32" fmla="*/ 0 w 18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8"/>
                <a:gd name="T53" fmla="*/ 18 w 18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8">
                  <a:moveTo>
                    <a:pt x="0" y="18"/>
                  </a:moveTo>
                  <a:lnTo>
                    <a:pt x="0" y="12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03" name="Freeform 404"/>
            <p:cNvSpPr>
              <a:spLocks/>
            </p:cNvSpPr>
            <p:nvPr/>
          </p:nvSpPr>
          <p:spPr bwMode="auto">
            <a:xfrm>
              <a:off x="4295" y="2109"/>
              <a:ext cx="18" cy="24"/>
            </a:xfrm>
            <a:custGeom>
              <a:avLst/>
              <a:gdLst>
                <a:gd name="T0" fmla="*/ 18 w 18"/>
                <a:gd name="T1" fmla="*/ 0 h 24"/>
                <a:gd name="T2" fmla="*/ 18 w 18"/>
                <a:gd name="T3" fmla="*/ 6 h 24"/>
                <a:gd name="T4" fmla="*/ 18 w 18"/>
                <a:gd name="T5" fmla="*/ 6 h 24"/>
                <a:gd name="T6" fmla="*/ 12 w 18"/>
                <a:gd name="T7" fmla="*/ 12 h 24"/>
                <a:gd name="T8" fmla="*/ 12 w 18"/>
                <a:gd name="T9" fmla="*/ 18 h 24"/>
                <a:gd name="T10" fmla="*/ 12 w 18"/>
                <a:gd name="T11" fmla="*/ 18 h 24"/>
                <a:gd name="T12" fmla="*/ 6 w 18"/>
                <a:gd name="T13" fmla="*/ 24 h 24"/>
                <a:gd name="T14" fmla="*/ 6 w 18"/>
                <a:gd name="T15" fmla="*/ 24 h 24"/>
                <a:gd name="T16" fmla="*/ 0 w 18"/>
                <a:gd name="T17" fmla="*/ 24 h 24"/>
                <a:gd name="T18" fmla="*/ 0 w 18"/>
                <a:gd name="T19" fmla="*/ 24 h 24"/>
                <a:gd name="T20" fmla="*/ 0 w 18"/>
                <a:gd name="T21" fmla="*/ 18 h 24"/>
                <a:gd name="T22" fmla="*/ 6 w 18"/>
                <a:gd name="T23" fmla="*/ 18 h 24"/>
                <a:gd name="T24" fmla="*/ 6 w 18"/>
                <a:gd name="T25" fmla="*/ 12 h 24"/>
                <a:gd name="T26" fmla="*/ 12 w 18"/>
                <a:gd name="T27" fmla="*/ 12 h 24"/>
                <a:gd name="T28" fmla="*/ 18 w 18"/>
                <a:gd name="T29" fmla="*/ 6 h 24"/>
                <a:gd name="T30" fmla="*/ 18 w 18"/>
                <a:gd name="T31" fmla="*/ 6 h 24"/>
                <a:gd name="T32" fmla="*/ 18 w 18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24"/>
                <a:gd name="T53" fmla="*/ 18 w 18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24">
                  <a:moveTo>
                    <a:pt x="18" y="0"/>
                  </a:moveTo>
                  <a:lnTo>
                    <a:pt x="18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04" name="Freeform 405"/>
            <p:cNvSpPr>
              <a:spLocks/>
            </p:cNvSpPr>
            <p:nvPr/>
          </p:nvSpPr>
          <p:spPr bwMode="auto">
            <a:xfrm>
              <a:off x="4295" y="2097"/>
              <a:ext cx="24" cy="12"/>
            </a:xfrm>
            <a:custGeom>
              <a:avLst/>
              <a:gdLst>
                <a:gd name="T0" fmla="*/ 24 w 24"/>
                <a:gd name="T1" fmla="*/ 12 h 12"/>
                <a:gd name="T2" fmla="*/ 18 w 24"/>
                <a:gd name="T3" fmla="*/ 12 h 12"/>
                <a:gd name="T4" fmla="*/ 18 w 24"/>
                <a:gd name="T5" fmla="*/ 12 h 12"/>
                <a:gd name="T6" fmla="*/ 12 w 24"/>
                <a:gd name="T7" fmla="*/ 6 h 12"/>
                <a:gd name="T8" fmla="*/ 12 w 24"/>
                <a:gd name="T9" fmla="*/ 6 h 12"/>
                <a:gd name="T10" fmla="*/ 6 w 24"/>
                <a:gd name="T11" fmla="*/ 6 h 12"/>
                <a:gd name="T12" fmla="*/ 0 w 24"/>
                <a:gd name="T13" fmla="*/ 0 h 12"/>
                <a:gd name="T14" fmla="*/ 0 w 24"/>
                <a:gd name="T15" fmla="*/ 0 h 12"/>
                <a:gd name="T16" fmla="*/ 0 w 24"/>
                <a:gd name="T17" fmla="*/ 6 h 12"/>
                <a:gd name="T18" fmla="*/ 0 w 24"/>
                <a:gd name="T19" fmla="*/ 6 h 12"/>
                <a:gd name="T20" fmla="*/ 0 w 24"/>
                <a:gd name="T21" fmla="*/ 6 h 12"/>
                <a:gd name="T22" fmla="*/ 0 w 24"/>
                <a:gd name="T23" fmla="*/ 6 h 12"/>
                <a:gd name="T24" fmla="*/ 6 w 24"/>
                <a:gd name="T25" fmla="*/ 12 h 12"/>
                <a:gd name="T26" fmla="*/ 12 w 24"/>
                <a:gd name="T27" fmla="*/ 12 h 12"/>
                <a:gd name="T28" fmla="*/ 12 w 24"/>
                <a:gd name="T29" fmla="*/ 12 h 12"/>
                <a:gd name="T30" fmla="*/ 18 w 24"/>
                <a:gd name="T31" fmla="*/ 12 h 12"/>
                <a:gd name="T32" fmla="*/ 24 w 24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2"/>
                <a:gd name="T53" fmla="*/ 24 w 2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2">
                  <a:moveTo>
                    <a:pt x="24" y="12"/>
                  </a:move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05" name="Freeform 406"/>
            <p:cNvSpPr>
              <a:spLocks/>
            </p:cNvSpPr>
            <p:nvPr/>
          </p:nvSpPr>
          <p:spPr bwMode="auto">
            <a:xfrm>
              <a:off x="4283" y="2115"/>
              <a:ext cx="30" cy="6"/>
            </a:xfrm>
            <a:custGeom>
              <a:avLst/>
              <a:gdLst>
                <a:gd name="T0" fmla="*/ 30 w 30"/>
                <a:gd name="T1" fmla="*/ 0 h 6"/>
                <a:gd name="T2" fmla="*/ 24 w 30"/>
                <a:gd name="T3" fmla="*/ 0 h 6"/>
                <a:gd name="T4" fmla="*/ 24 w 30"/>
                <a:gd name="T5" fmla="*/ 0 h 6"/>
                <a:gd name="T6" fmla="*/ 18 w 30"/>
                <a:gd name="T7" fmla="*/ 0 h 6"/>
                <a:gd name="T8" fmla="*/ 12 w 30"/>
                <a:gd name="T9" fmla="*/ 0 h 6"/>
                <a:gd name="T10" fmla="*/ 12 w 30"/>
                <a:gd name="T11" fmla="*/ 0 h 6"/>
                <a:gd name="T12" fmla="*/ 6 w 30"/>
                <a:gd name="T13" fmla="*/ 0 h 6"/>
                <a:gd name="T14" fmla="*/ 6 w 30"/>
                <a:gd name="T15" fmla="*/ 0 h 6"/>
                <a:gd name="T16" fmla="*/ 0 w 30"/>
                <a:gd name="T17" fmla="*/ 0 h 6"/>
                <a:gd name="T18" fmla="*/ 6 w 30"/>
                <a:gd name="T19" fmla="*/ 6 h 6"/>
                <a:gd name="T20" fmla="*/ 6 w 30"/>
                <a:gd name="T21" fmla="*/ 6 h 6"/>
                <a:gd name="T22" fmla="*/ 6 w 30"/>
                <a:gd name="T23" fmla="*/ 6 h 6"/>
                <a:gd name="T24" fmla="*/ 12 w 30"/>
                <a:gd name="T25" fmla="*/ 0 h 6"/>
                <a:gd name="T26" fmla="*/ 18 w 30"/>
                <a:gd name="T27" fmla="*/ 0 h 6"/>
                <a:gd name="T28" fmla="*/ 24 w 30"/>
                <a:gd name="T29" fmla="*/ 0 h 6"/>
                <a:gd name="T30" fmla="*/ 24 w 30"/>
                <a:gd name="T31" fmla="*/ 0 h 6"/>
                <a:gd name="T32" fmla="*/ 30 w 3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30" y="0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06" name="Freeform 407"/>
            <p:cNvSpPr>
              <a:spLocks/>
            </p:cNvSpPr>
            <p:nvPr/>
          </p:nvSpPr>
          <p:spPr bwMode="auto">
            <a:xfrm>
              <a:off x="4301" y="2085"/>
              <a:ext cx="24" cy="24"/>
            </a:xfrm>
            <a:custGeom>
              <a:avLst/>
              <a:gdLst>
                <a:gd name="T0" fmla="*/ 24 w 24"/>
                <a:gd name="T1" fmla="*/ 24 h 24"/>
                <a:gd name="T2" fmla="*/ 18 w 24"/>
                <a:gd name="T3" fmla="*/ 18 h 24"/>
                <a:gd name="T4" fmla="*/ 18 w 24"/>
                <a:gd name="T5" fmla="*/ 18 h 24"/>
                <a:gd name="T6" fmla="*/ 12 w 24"/>
                <a:gd name="T7" fmla="*/ 12 h 24"/>
                <a:gd name="T8" fmla="*/ 6 w 24"/>
                <a:gd name="T9" fmla="*/ 12 h 24"/>
                <a:gd name="T10" fmla="*/ 6 w 24"/>
                <a:gd name="T11" fmla="*/ 6 h 24"/>
                <a:gd name="T12" fmla="*/ 0 w 24"/>
                <a:gd name="T13" fmla="*/ 6 h 24"/>
                <a:gd name="T14" fmla="*/ 0 w 24"/>
                <a:gd name="T15" fmla="*/ 6 h 24"/>
                <a:gd name="T16" fmla="*/ 0 w 24"/>
                <a:gd name="T17" fmla="*/ 0 h 24"/>
                <a:gd name="T18" fmla="*/ 0 w 24"/>
                <a:gd name="T19" fmla="*/ 0 h 24"/>
                <a:gd name="T20" fmla="*/ 6 w 24"/>
                <a:gd name="T21" fmla="*/ 6 h 24"/>
                <a:gd name="T22" fmla="*/ 6 w 24"/>
                <a:gd name="T23" fmla="*/ 6 h 24"/>
                <a:gd name="T24" fmla="*/ 12 w 24"/>
                <a:gd name="T25" fmla="*/ 6 h 24"/>
                <a:gd name="T26" fmla="*/ 18 w 24"/>
                <a:gd name="T27" fmla="*/ 12 h 24"/>
                <a:gd name="T28" fmla="*/ 18 w 24"/>
                <a:gd name="T29" fmla="*/ 18 h 24"/>
                <a:gd name="T30" fmla="*/ 24 w 24"/>
                <a:gd name="T31" fmla="*/ 18 h 24"/>
                <a:gd name="T32" fmla="*/ 24 w 24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24" y="24"/>
                  </a:moveTo>
                  <a:lnTo>
                    <a:pt x="18" y="18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07" name="Freeform 408"/>
            <p:cNvSpPr>
              <a:spLocks/>
            </p:cNvSpPr>
            <p:nvPr/>
          </p:nvSpPr>
          <p:spPr bwMode="auto">
            <a:xfrm>
              <a:off x="4445" y="2091"/>
              <a:ext cx="6" cy="30"/>
            </a:xfrm>
            <a:custGeom>
              <a:avLst/>
              <a:gdLst>
                <a:gd name="T0" fmla="*/ 0 w 6"/>
                <a:gd name="T1" fmla="*/ 30 h 30"/>
                <a:gd name="T2" fmla="*/ 0 w 6"/>
                <a:gd name="T3" fmla="*/ 24 h 30"/>
                <a:gd name="T4" fmla="*/ 0 w 6"/>
                <a:gd name="T5" fmla="*/ 12 h 30"/>
                <a:gd name="T6" fmla="*/ 0 w 6"/>
                <a:gd name="T7" fmla="*/ 0 h 30"/>
                <a:gd name="T8" fmla="*/ 6 w 6"/>
                <a:gd name="T9" fmla="*/ 0 h 30"/>
                <a:gd name="T10" fmla="*/ 6 w 6"/>
                <a:gd name="T11" fmla="*/ 0 h 30"/>
                <a:gd name="T12" fmla="*/ 6 w 6"/>
                <a:gd name="T13" fmla="*/ 12 h 30"/>
                <a:gd name="T14" fmla="*/ 6 w 6"/>
                <a:gd name="T15" fmla="*/ 24 h 30"/>
                <a:gd name="T16" fmla="*/ 0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0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6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08" name="Freeform 409"/>
            <p:cNvSpPr>
              <a:spLocks/>
            </p:cNvSpPr>
            <p:nvPr/>
          </p:nvSpPr>
          <p:spPr bwMode="auto">
            <a:xfrm>
              <a:off x="4457" y="2097"/>
              <a:ext cx="12" cy="30"/>
            </a:xfrm>
            <a:custGeom>
              <a:avLst/>
              <a:gdLst>
                <a:gd name="T0" fmla="*/ 0 w 12"/>
                <a:gd name="T1" fmla="*/ 30 h 30"/>
                <a:gd name="T2" fmla="*/ 0 w 12"/>
                <a:gd name="T3" fmla="*/ 24 h 30"/>
                <a:gd name="T4" fmla="*/ 0 w 12"/>
                <a:gd name="T5" fmla="*/ 12 h 30"/>
                <a:gd name="T6" fmla="*/ 6 w 12"/>
                <a:gd name="T7" fmla="*/ 0 h 30"/>
                <a:gd name="T8" fmla="*/ 6 w 12"/>
                <a:gd name="T9" fmla="*/ 0 h 30"/>
                <a:gd name="T10" fmla="*/ 12 w 12"/>
                <a:gd name="T11" fmla="*/ 0 h 30"/>
                <a:gd name="T12" fmla="*/ 6 w 12"/>
                <a:gd name="T13" fmla="*/ 12 h 30"/>
                <a:gd name="T14" fmla="*/ 0 w 12"/>
                <a:gd name="T15" fmla="*/ 24 h 30"/>
                <a:gd name="T16" fmla="*/ 0 w 12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0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0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09" name="Freeform 410"/>
            <p:cNvSpPr>
              <a:spLocks/>
            </p:cNvSpPr>
            <p:nvPr/>
          </p:nvSpPr>
          <p:spPr bwMode="auto">
            <a:xfrm>
              <a:off x="4427" y="2079"/>
              <a:ext cx="6" cy="30"/>
            </a:xfrm>
            <a:custGeom>
              <a:avLst/>
              <a:gdLst>
                <a:gd name="T0" fmla="*/ 6 w 6"/>
                <a:gd name="T1" fmla="*/ 30 h 30"/>
                <a:gd name="T2" fmla="*/ 6 w 6"/>
                <a:gd name="T3" fmla="*/ 30 h 30"/>
                <a:gd name="T4" fmla="*/ 0 w 6"/>
                <a:gd name="T5" fmla="*/ 18 h 30"/>
                <a:gd name="T6" fmla="*/ 0 w 6"/>
                <a:gd name="T7" fmla="*/ 6 h 30"/>
                <a:gd name="T8" fmla="*/ 6 w 6"/>
                <a:gd name="T9" fmla="*/ 0 h 30"/>
                <a:gd name="T10" fmla="*/ 6 w 6"/>
                <a:gd name="T11" fmla="*/ 6 h 30"/>
                <a:gd name="T12" fmla="*/ 6 w 6"/>
                <a:gd name="T13" fmla="*/ 12 h 30"/>
                <a:gd name="T14" fmla="*/ 6 w 6"/>
                <a:gd name="T15" fmla="*/ 24 h 30"/>
                <a:gd name="T16" fmla="*/ 6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6" y="30"/>
                  </a:moveTo>
                  <a:lnTo>
                    <a:pt x="6" y="30"/>
                  </a:lnTo>
                  <a:lnTo>
                    <a:pt x="0" y="18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6" y="24"/>
                  </a:lnTo>
                  <a:lnTo>
                    <a:pt x="6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10" name="Freeform 411"/>
            <p:cNvSpPr>
              <a:spLocks/>
            </p:cNvSpPr>
            <p:nvPr/>
          </p:nvSpPr>
          <p:spPr bwMode="auto">
            <a:xfrm>
              <a:off x="4409" y="2073"/>
              <a:ext cx="12" cy="36"/>
            </a:xfrm>
            <a:custGeom>
              <a:avLst/>
              <a:gdLst>
                <a:gd name="T0" fmla="*/ 12 w 12"/>
                <a:gd name="T1" fmla="*/ 36 h 36"/>
                <a:gd name="T2" fmla="*/ 6 w 12"/>
                <a:gd name="T3" fmla="*/ 24 h 36"/>
                <a:gd name="T4" fmla="*/ 0 w 12"/>
                <a:gd name="T5" fmla="*/ 12 h 36"/>
                <a:gd name="T6" fmla="*/ 0 w 12"/>
                <a:gd name="T7" fmla="*/ 6 h 36"/>
                <a:gd name="T8" fmla="*/ 0 w 12"/>
                <a:gd name="T9" fmla="*/ 0 h 36"/>
                <a:gd name="T10" fmla="*/ 6 w 12"/>
                <a:gd name="T11" fmla="*/ 0 h 36"/>
                <a:gd name="T12" fmla="*/ 12 w 12"/>
                <a:gd name="T13" fmla="*/ 12 h 36"/>
                <a:gd name="T14" fmla="*/ 12 w 12"/>
                <a:gd name="T15" fmla="*/ 24 h 36"/>
                <a:gd name="T16" fmla="*/ 12 w 12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6"/>
                <a:gd name="T29" fmla="*/ 12 w 1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6">
                  <a:moveTo>
                    <a:pt x="12" y="36"/>
                  </a:moveTo>
                  <a:lnTo>
                    <a:pt x="6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12"/>
                  </a:lnTo>
                  <a:lnTo>
                    <a:pt x="12" y="24"/>
                  </a:lnTo>
                  <a:lnTo>
                    <a:pt x="12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11" name="Freeform 412"/>
            <p:cNvSpPr>
              <a:spLocks/>
            </p:cNvSpPr>
            <p:nvPr/>
          </p:nvSpPr>
          <p:spPr bwMode="auto">
            <a:xfrm>
              <a:off x="4391" y="2061"/>
              <a:ext cx="12" cy="42"/>
            </a:xfrm>
            <a:custGeom>
              <a:avLst/>
              <a:gdLst>
                <a:gd name="T0" fmla="*/ 12 w 12"/>
                <a:gd name="T1" fmla="*/ 42 h 42"/>
                <a:gd name="T2" fmla="*/ 12 w 12"/>
                <a:gd name="T3" fmla="*/ 36 h 42"/>
                <a:gd name="T4" fmla="*/ 6 w 12"/>
                <a:gd name="T5" fmla="*/ 30 h 42"/>
                <a:gd name="T6" fmla="*/ 6 w 12"/>
                <a:gd name="T7" fmla="*/ 24 h 42"/>
                <a:gd name="T8" fmla="*/ 0 w 12"/>
                <a:gd name="T9" fmla="*/ 18 h 42"/>
                <a:gd name="T10" fmla="*/ 0 w 12"/>
                <a:gd name="T11" fmla="*/ 12 h 42"/>
                <a:gd name="T12" fmla="*/ 0 w 12"/>
                <a:gd name="T13" fmla="*/ 6 h 42"/>
                <a:gd name="T14" fmla="*/ 0 w 12"/>
                <a:gd name="T15" fmla="*/ 0 h 42"/>
                <a:gd name="T16" fmla="*/ 0 w 12"/>
                <a:gd name="T17" fmla="*/ 0 h 42"/>
                <a:gd name="T18" fmla="*/ 6 w 12"/>
                <a:gd name="T19" fmla="*/ 6 h 42"/>
                <a:gd name="T20" fmla="*/ 12 w 12"/>
                <a:gd name="T21" fmla="*/ 18 h 42"/>
                <a:gd name="T22" fmla="*/ 12 w 12"/>
                <a:gd name="T23" fmla="*/ 30 h 42"/>
                <a:gd name="T24" fmla="*/ 12 w 12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42"/>
                <a:gd name="T41" fmla="*/ 12 w 12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42">
                  <a:moveTo>
                    <a:pt x="12" y="42"/>
                  </a:moveTo>
                  <a:lnTo>
                    <a:pt x="12" y="36"/>
                  </a:lnTo>
                  <a:lnTo>
                    <a:pt x="6" y="30"/>
                  </a:lnTo>
                  <a:lnTo>
                    <a:pt x="6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8"/>
                  </a:lnTo>
                  <a:lnTo>
                    <a:pt x="12" y="30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12" name="Freeform 413"/>
            <p:cNvSpPr>
              <a:spLocks/>
            </p:cNvSpPr>
            <p:nvPr/>
          </p:nvSpPr>
          <p:spPr bwMode="auto">
            <a:xfrm>
              <a:off x="4349" y="2061"/>
              <a:ext cx="24" cy="42"/>
            </a:xfrm>
            <a:custGeom>
              <a:avLst/>
              <a:gdLst>
                <a:gd name="T0" fmla="*/ 24 w 24"/>
                <a:gd name="T1" fmla="*/ 42 h 42"/>
                <a:gd name="T2" fmla="*/ 18 w 24"/>
                <a:gd name="T3" fmla="*/ 36 h 42"/>
                <a:gd name="T4" fmla="*/ 18 w 24"/>
                <a:gd name="T5" fmla="*/ 30 h 42"/>
                <a:gd name="T6" fmla="*/ 12 w 24"/>
                <a:gd name="T7" fmla="*/ 24 h 42"/>
                <a:gd name="T8" fmla="*/ 6 w 24"/>
                <a:gd name="T9" fmla="*/ 18 h 42"/>
                <a:gd name="T10" fmla="*/ 6 w 24"/>
                <a:gd name="T11" fmla="*/ 12 h 42"/>
                <a:gd name="T12" fmla="*/ 0 w 24"/>
                <a:gd name="T13" fmla="*/ 6 h 42"/>
                <a:gd name="T14" fmla="*/ 0 w 24"/>
                <a:gd name="T15" fmla="*/ 0 h 42"/>
                <a:gd name="T16" fmla="*/ 0 w 24"/>
                <a:gd name="T17" fmla="*/ 0 h 42"/>
                <a:gd name="T18" fmla="*/ 6 w 24"/>
                <a:gd name="T19" fmla="*/ 0 h 42"/>
                <a:gd name="T20" fmla="*/ 6 w 24"/>
                <a:gd name="T21" fmla="*/ 6 h 42"/>
                <a:gd name="T22" fmla="*/ 12 w 24"/>
                <a:gd name="T23" fmla="*/ 12 h 42"/>
                <a:gd name="T24" fmla="*/ 12 w 24"/>
                <a:gd name="T25" fmla="*/ 18 h 42"/>
                <a:gd name="T26" fmla="*/ 18 w 24"/>
                <a:gd name="T27" fmla="*/ 24 h 42"/>
                <a:gd name="T28" fmla="*/ 18 w 24"/>
                <a:gd name="T29" fmla="*/ 30 h 42"/>
                <a:gd name="T30" fmla="*/ 24 w 24"/>
                <a:gd name="T31" fmla="*/ 36 h 42"/>
                <a:gd name="T32" fmla="*/ 24 w 24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2"/>
                <a:gd name="T53" fmla="*/ 24 w 24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2">
                  <a:moveTo>
                    <a:pt x="24" y="42"/>
                  </a:moveTo>
                  <a:lnTo>
                    <a:pt x="18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8" y="24"/>
                  </a:lnTo>
                  <a:lnTo>
                    <a:pt x="18" y="30"/>
                  </a:lnTo>
                  <a:lnTo>
                    <a:pt x="24" y="36"/>
                  </a:lnTo>
                  <a:lnTo>
                    <a:pt x="24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13" name="Freeform 414"/>
            <p:cNvSpPr>
              <a:spLocks/>
            </p:cNvSpPr>
            <p:nvPr/>
          </p:nvSpPr>
          <p:spPr bwMode="auto">
            <a:xfrm>
              <a:off x="4313" y="2067"/>
              <a:ext cx="24" cy="36"/>
            </a:xfrm>
            <a:custGeom>
              <a:avLst/>
              <a:gdLst>
                <a:gd name="T0" fmla="*/ 24 w 24"/>
                <a:gd name="T1" fmla="*/ 36 h 36"/>
                <a:gd name="T2" fmla="*/ 24 w 24"/>
                <a:gd name="T3" fmla="*/ 36 h 36"/>
                <a:gd name="T4" fmla="*/ 18 w 24"/>
                <a:gd name="T5" fmla="*/ 30 h 36"/>
                <a:gd name="T6" fmla="*/ 12 w 24"/>
                <a:gd name="T7" fmla="*/ 24 h 36"/>
                <a:gd name="T8" fmla="*/ 6 w 24"/>
                <a:gd name="T9" fmla="*/ 18 h 36"/>
                <a:gd name="T10" fmla="*/ 6 w 24"/>
                <a:gd name="T11" fmla="*/ 12 h 36"/>
                <a:gd name="T12" fmla="*/ 0 w 24"/>
                <a:gd name="T13" fmla="*/ 6 h 36"/>
                <a:gd name="T14" fmla="*/ 0 w 24"/>
                <a:gd name="T15" fmla="*/ 0 h 36"/>
                <a:gd name="T16" fmla="*/ 0 w 24"/>
                <a:gd name="T17" fmla="*/ 0 h 36"/>
                <a:gd name="T18" fmla="*/ 6 w 24"/>
                <a:gd name="T19" fmla="*/ 0 h 36"/>
                <a:gd name="T20" fmla="*/ 6 w 24"/>
                <a:gd name="T21" fmla="*/ 6 h 36"/>
                <a:gd name="T22" fmla="*/ 12 w 24"/>
                <a:gd name="T23" fmla="*/ 12 h 36"/>
                <a:gd name="T24" fmla="*/ 12 w 24"/>
                <a:gd name="T25" fmla="*/ 18 h 36"/>
                <a:gd name="T26" fmla="*/ 18 w 24"/>
                <a:gd name="T27" fmla="*/ 24 h 36"/>
                <a:gd name="T28" fmla="*/ 24 w 24"/>
                <a:gd name="T29" fmla="*/ 30 h 36"/>
                <a:gd name="T30" fmla="*/ 24 w 24"/>
                <a:gd name="T31" fmla="*/ 36 h 36"/>
                <a:gd name="T32" fmla="*/ 24 w 24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6"/>
                <a:gd name="T53" fmla="*/ 24 w 2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6">
                  <a:moveTo>
                    <a:pt x="24" y="36"/>
                  </a:moveTo>
                  <a:lnTo>
                    <a:pt x="24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24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14" name="Freeform 415"/>
            <p:cNvSpPr>
              <a:spLocks/>
            </p:cNvSpPr>
            <p:nvPr/>
          </p:nvSpPr>
          <p:spPr bwMode="auto">
            <a:xfrm>
              <a:off x="4367" y="2067"/>
              <a:ext cx="24" cy="36"/>
            </a:xfrm>
            <a:custGeom>
              <a:avLst/>
              <a:gdLst>
                <a:gd name="T0" fmla="*/ 24 w 24"/>
                <a:gd name="T1" fmla="*/ 36 h 36"/>
                <a:gd name="T2" fmla="*/ 18 w 24"/>
                <a:gd name="T3" fmla="*/ 30 h 36"/>
                <a:gd name="T4" fmla="*/ 12 w 24"/>
                <a:gd name="T5" fmla="*/ 24 h 36"/>
                <a:gd name="T6" fmla="*/ 12 w 24"/>
                <a:gd name="T7" fmla="*/ 18 h 36"/>
                <a:gd name="T8" fmla="*/ 6 w 24"/>
                <a:gd name="T9" fmla="*/ 12 h 36"/>
                <a:gd name="T10" fmla="*/ 0 w 24"/>
                <a:gd name="T11" fmla="*/ 6 h 36"/>
                <a:gd name="T12" fmla="*/ 0 w 24"/>
                <a:gd name="T13" fmla="*/ 0 h 36"/>
                <a:gd name="T14" fmla="*/ 0 w 24"/>
                <a:gd name="T15" fmla="*/ 0 h 36"/>
                <a:gd name="T16" fmla="*/ 0 w 24"/>
                <a:gd name="T17" fmla="*/ 0 h 36"/>
                <a:gd name="T18" fmla="*/ 6 w 24"/>
                <a:gd name="T19" fmla="*/ 0 h 36"/>
                <a:gd name="T20" fmla="*/ 6 w 24"/>
                <a:gd name="T21" fmla="*/ 0 h 36"/>
                <a:gd name="T22" fmla="*/ 12 w 24"/>
                <a:gd name="T23" fmla="*/ 6 h 36"/>
                <a:gd name="T24" fmla="*/ 12 w 24"/>
                <a:gd name="T25" fmla="*/ 12 h 36"/>
                <a:gd name="T26" fmla="*/ 18 w 24"/>
                <a:gd name="T27" fmla="*/ 18 h 36"/>
                <a:gd name="T28" fmla="*/ 18 w 24"/>
                <a:gd name="T29" fmla="*/ 24 h 36"/>
                <a:gd name="T30" fmla="*/ 18 w 24"/>
                <a:gd name="T31" fmla="*/ 30 h 36"/>
                <a:gd name="T32" fmla="*/ 24 w 24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6"/>
                <a:gd name="T53" fmla="*/ 24 w 2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6">
                  <a:moveTo>
                    <a:pt x="24" y="36"/>
                  </a:moveTo>
                  <a:lnTo>
                    <a:pt x="18" y="30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18" y="30"/>
                  </a:lnTo>
                  <a:lnTo>
                    <a:pt x="24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15" name="Freeform 416"/>
            <p:cNvSpPr>
              <a:spLocks/>
            </p:cNvSpPr>
            <p:nvPr/>
          </p:nvSpPr>
          <p:spPr bwMode="auto">
            <a:xfrm>
              <a:off x="4355" y="2097"/>
              <a:ext cx="30" cy="54"/>
            </a:xfrm>
            <a:custGeom>
              <a:avLst/>
              <a:gdLst>
                <a:gd name="T0" fmla="*/ 0 w 30"/>
                <a:gd name="T1" fmla="*/ 54 h 54"/>
                <a:gd name="T2" fmla="*/ 0 w 30"/>
                <a:gd name="T3" fmla="*/ 48 h 54"/>
                <a:gd name="T4" fmla="*/ 0 w 30"/>
                <a:gd name="T5" fmla="*/ 42 h 54"/>
                <a:gd name="T6" fmla="*/ 6 w 30"/>
                <a:gd name="T7" fmla="*/ 36 h 54"/>
                <a:gd name="T8" fmla="*/ 6 w 30"/>
                <a:gd name="T9" fmla="*/ 30 h 54"/>
                <a:gd name="T10" fmla="*/ 12 w 30"/>
                <a:gd name="T11" fmla="*/ 18 h 54"/>
                <a:gd name="T12" fmla="*/ 18 w 30"/>
                <a:gd name="T13" fmla="*/ 12 h 54"/>
                <a:gd name="T14" fmla="*/ 24 w 30"/>
                <a:gd name="T15" fmla="*/ 6 h 54"/>
                <a:gd name="T16" fmla="*/ 30 w 30"/>
                <a:gd name="T17" fmla="*/ 0 h 54"/>
                <a:gd name="T18" fmla="*/ 30 w 30"/>
                <a:gd name="T19" fmla="*/ 6 h 54"/>
                <a:gd name="T20" fmla="*/ 24 w 30"/>
                <a:gd name="T21" fmla="*/ 12 h 54"/>
                <a:gd name="T22" fmla="*/ 24 w 30"/>
                <a:gd name="T23" fmla="*/ 18 h 54"/>
                <a:gd name="T24" fmla="*/ 18 w 30"/>
                <a:gd name="T25" fmla="*/ 30 h 54"/>
                <a:gd name="T26" fmla="*/ 12 w 30"/>
                <a:gd name="T27" fmla="*/ 36 h 54"/>
                <a:gd name="T28" fmla="*/ 6 w 30"/>
                <a:gd name="T29" fmla="*/ 48 h 54"/>
                <a:gd name="T30" fmla="*/ 0 w 30"/>
                <a:gd name="T31" fmla="*/ 54 h 54"/>
                <a:gd name="T32" fmla="*/ 0 w 30"/>
                <a:gd name="T33" fmla="*/ 54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54"/>
                <a:gd name="T53" fmla="*/ 30 w 30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54">
                  <a:moveTo>
                    <a:pt x="0" y="54"/>
                  </a:moveTo>
                  <a:lnTo>
                    <a:pt x="0" y="48"/>
                  </a:lnTo>
                  <a:lnTo>
                    <a:pt x="0" y="42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24" y="18"/>
                  </a:lnTo>
                  <a:lnTo>
                    <a:pt x="18" y="30"/>
                  </a:lnTo>
                  <a:lnTo>
                    <a:pt x="12" y="36"/>
                  </a:lnTo>
                  <a:lnTo>
                    <a:pt x="6" y="48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16" name="Freeform 417"/>
            <p:cNvSpPr>
              <a:spLocks/>
            </p:cNvSpPr>
            <p:nvPr/>
          </p:nvSpPr>
          <p:spPr bwMode="auto">
            <a:xfrm>
              <a:off x="4331" y="2097"/>
              <a:ext cx="30" cy="42"/>
            </a:xfrm>
            <a:custGeom>
              <a:avLst/>
              <a:gdLst>
                <a:gd name="T0" fmla="*/ 0 w 30"/>
                <a:gd name="T1" fmla="*/ 42 h 42"/>
                <a:gd name="T2" fmla="*/ 0 w 30"/>
                <a:gd name="T3" fmla="*/ 42 h 42"/>
                <a:gd name="T4" fmla="*/ 0 w 30"/>
                <a:gd name="T5" fmla="*/ 36 h 42"/>
                <a:gd name="T6" fmla="*/ 6 w 30"/>
                <a:gd name="T7" fmla="*/ 30 h 42"/>
                <a:gd name="T8" fmla="*/ 6 w 30"/>
                <a:gd name="T9" fmla="*/ 24 h 42"/>
                <a:gd name="T10" fmla="*/ 12 w 30"/>
                <a:gd name="T11" fmla="*/ 18 h 42"/>
                <a:gd name="T12" fmla="*/ 18 w 30"/>
                <a:gd name="T13" fmla="*/ 12 h 42"/>
                <a:gd name="T14" fmla="*/ 24 w 30"/>
                <a:gd name="T15" fmla="*/ 6 h 42"/>
                <a:gd name="T16" fmla="*/ 30 w 30"/>
                <a:gd name="T17" fmla="*/ 0 h 42"/>
                <a:gd name="T18" fmla="*/ 24 w 30"/>
                <a:gd name="T19" fmla="*/ 6 h 42"/>
                <a:gd name="T20" fmla="*/ 18 w 30"/>
                <a:gd name="T21" fmla="*/ 12 h 42"/>
                <a:gd name="T22" fmla="*/ 18 w 30"/>
                <a:gd name="T23" fmla="*/ 18 h 42"/>
                <a:gd name="T24" fmla="*/ 12 w 30"/>
                <a:gd name="T25" fmla="*/ 30 h 42"/>
                <a:gd name="T26" fmla="*/ 6 w 30"/>
                <a:gd name="T27" fmla="*/ 36 h 42"/>
                <a:gd name="T28" fmla="*/ 6 w 30"/>
                <a:gd name="T29" fmla="*/ 42 h 42"/>
                <a:gd name="T30" fmla="*/ 0 w 30"/>
                <a:gd name="T31" fmla="*/ 42 h 42"/>
                <a:gd name="T32" fmla="*/ 0 w 30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42"/>
                <a:gd name="T53" fmla="*/ 30 w 30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42">
                  <a:moveTo>
                    <a:pt x="0" y="42"/>
                  </a:moveTo>
                  <a:lnTo>
                    <a:pt x="0" y="42"/>
                  </a:lnTo>
                  <a:lnTo>
                    <a:pt x="0" y="36"/>
                  </a:lnTo>
                  <a:lnTo>
                    <a:pt x="6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30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17" name="Freeform 418"/>
            <p:cNvSpPr>
              <a:spLocks/>
            </p:cNvSpPr>
            <p:nvPr/>
          </p:nvSpPr>
          <p:spPr bwMode="auto">
            <a:xfrm>
              <a:off x="4331" y="2061"/>
              <a:ext cx="24" cy="42"/>
            </a:xfrm>
            <a:custGeom>
              <a:avLst/>
              <a:gdLst>
                <a:gd name="T0" fmla="*/ 24 w 24"/>
                <a:gd name="T1" fmla="*/ 42 h 42"/>
                <a:gd name="T2" fmla="*/ 24 w 24"/>
                <a:gd name="T3" fmla="*/ 36 h 42"/>
                <a:gd name="T4" fmla="*/ 18 w 24"/>
                <a:gd name="T5" fmla="*/ 36 h 42"/>
                <a:gd name="T6" fmla="*/ 12 w 24"/>
                <a:gd name="T7" fmla="*/ 30 h 42"/>
                <a:gd name="T8" fmla="*/ 6 w 24"/>
                <a:gd name="T9" fmla="*/ 18 h 42"/>
                <a:gd name="T10" fmla="*/ 6 w 24"/>
                <a:gd name="T11" fmla="*/ 12 h 42"/>
                <a:gd name="T12" fmla="*/ 0 w 24"/>
                <a:gd name="T13" fmla="*/ 6 h 42"/>
                <a:gd name="T14" fmla="*/ 0 w 24"/>
                <a:gd name="T15" fmla="*/ 6 h 42"/>
                <a:gd name="T16" fmla="*/ 0 w 24"/>
                <a:gd name="T17" fmla="*/ 0 h 42"/>
                <a:gd name="T18" fmla="*/ 6 w 24"/>
                <a:gd name="T19" fmla="*/ 0 h 42"/>
                <a:gd name="T20" fmla="*/ 6 w 24"/>
                <a:gd name="T21" fmla="*/ 6 h 42"/>
                <a:gd name="T22" fmla="*/ 12 w 24"/>
                <a:gd name="T23" fmla="*/ 12 h 42"/>
                <a:gd name="T24" fmla="*/ 12 w 24"/>
                <a:gd name="T25" fmla="*/ 18 h 42"/>
                <a:gd name="T26" fmla="*/ 18 w 24"/>
                <a:gd name="T27" fmla="*/ 30 h 42"/>
                <a:gd name="T28" fmla="*/ 18 w 24"/>
                <a:gd name="T29" fmla="*/ 36 h 42"/>
                <a:gd name="T30" fmla="*/ 24 w 24"/>
                <a:gd name="T31" fmla="*/ 36 h 42"/>
                <a:gd name="T32" fmla="*/ 24 w 24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2"/>
                <a:gd name="T53" fmla="*/ 24 w 24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2">
                  <a:moveTo>
                    <a:pt x="24" y="42"/>
                  </a:moveTo>
                  <a:lnTo>
                    <a:pt x="24" y="36"/>
                  </a:lnTo>
                  <a:lnTo>
                    <a:pt x="18" y="36"/>
                  </a:lnTo>
                  <a:lnTo>
                    <a:pt x="12" y="30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24" y="36"/>
                  </a:lnTo>
                  <a:lnTo>
                    <a:pt x="24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18" name="Freeform 419"/>
            <p:cNvSpPr>
              <a:spLocks/>
            </p:cNvSpPr>
            <p:nvPr/>
          </p:nvSpPr>
          <p:spPr bwMode="auto">
            <a:xfrm>
              <a:off x="4194" y="2157"/>
              <a:ext cx="131" cy="29"/>
            </a:xfrm>
            <a:custGeom>
              <a:avLst/>
              <a:gdLst>
                <a:gd name="T0" fmla="*/ 131 w 131"/>
                <a:gd name="T1" fmla="*/ 23 h 29"/>
                <a:gd name="T2" fmla="*/ 131 w 131"/>
                <a:gd name="T3" fmla="*/ 29 h 29"/>
                <a:gd name="T4" fmla="*/ 131 w 131"/>
                <a:gd name="T5" fmla="*/ 29 h 29"/>
                <a:gd name="T6" fmla="*/ 131 w 131"/>
                <a:gd name="T7" fmla="*/ 29 h 29"/>
                <a:gd name="T8" fmla="*/ 125 w 131"/>
                <a:gd name="T9" fmla="*/ 29 h 29"/>
                <a:gd name="T10" fmla="*/ 119 w 131"/>
                <a:gd name="T11" fmla="*/ 23 h 29"/>
                <a:gd name="T12" fmla="*/ 113 w 131"/>
                <a:gd name="T13" fmla="*/ 17 h 29"/>
                <a:gd name="T14" fmla="*/ 101 w 131"/>
                <a:gd name="T15" fmla="*/ 11 h 29"/>
                <a:gd name="T16" fmla="*/ 95 w 131"/>
                <a:gd name="T17" fmla="*/ 5 h 29"/>
                <a:gd name="T18" fmla="*/ 84 w 131"/>
                <a:gd name="T19" fmla="*/ 5 h 29"/>
                <a:gd name="T20" fmla="*/ 78 w 131"/>
                <a:gd name="T21" fmla="*/ 5 h 29"/>
                <a:gd name="T22" fmla="*/ 66 w 131"/>
                <a:gd name="T23" fmla="*/ 5 h 29"/>
                <a:gd name="T24" fmla="*/ 60 w 131"/>
                <a:gd name="T25" fmla="*/ 5 h 29"/>
                <a:gd name="T26" fmla="*/ 54 w 131"/>
                <a:gd name="T27" fmla="*/ 5 h 29"/>
                <a:gd name="T28" fmla="*/ 42 w 131"/>
                <a:gd name="T29" fmla="*/ 5 h 29"/>
                <a:gd name="T30" fmla="*/ 36 w 131"/>
                <a:gd name="T31" fmla="*/ 5 h 29"/>
                <a:gd name="T32" fmla="*/ 24 w 131"/>
                <a:gd name="T33" fmla="*/ 5 h 29"/>
                <a:gd name="T34" fmla="*/ 18 w 131"/>
                <a:gd name="T35" fmla="*/ 5 h 29"/>
                <a:gd name="T36" fmla="*/ 12 w 131"/>
                <a:gd name="T37" fmla="*/ 11 h 29"/>
                <a:gd name="T38" fmla="*/ 6 w 131"/>
                <a:gd name="T39" fmla="*/ 11 h 29"/>
                <a:gd name="T40" fmla="*/ 0 w 131"/>
                <a:gd name="T41" fmla="*/ 11 h 29"/>
                <a:gd name="T42" fmla="*/ 6 w 131"/>
                <a:gd name="T43" fmla="*/ 11 h 29"/>
                <a:gd name="T44" fmla="*/ 6 w 131"/>
                <a:gd name="T45" fmla="*/ 5 h 29"/>
                <a:gd name="T46" fmla="*/ 12 w 131"/>
                <a:gd name="T47" fmla="*/ 5 h 29"/>
                <a:gd name="T48" fmla="*/ 24 w 131"/>
                <a:gd name="T49" fmla="*/ 0 h 29"/>
                <a:gd name="T50" fmla="*/ 30 w 131"/>
                <a:gd name="T51" fmla="*/ 0 h 29"/>
                <a:gd name="T52" fmla="*/ 42 w 131"/>
                <a:gd name="T53" fmla="*/ 0 h 29"/>
                <a:gd name="T54" fmla="*/ 54 w 131"/>
                <a:gd name="T55" fmla="*/ 0 h 29"/>
                <a:gd name="T56" fmla="*/ 60 w 131"/>
                <a:gd name="T57" fmla="*/ 0 h 29"/>
                <a:gd name="T58" fmla="*/ 72 w 131"/>
                <a:gd name="T59" fmla="*/ 0 h 29"/>
                <a:gd name="T60" fmla="*/ 84 w 131"/>
                <a:gd name="T61" fmla="*/ 0 h 29"/>
                <a:gd name="T62" fmla="*/ 95 w 131"/>
                <a:gd name="T63" fmla="*/ 0 h 29"/>
                <a:gd name="T64" fmla="*/ 101 w 131"/>
                <a:gd name="T65" fmla="*/ 5 h 29"/>
                <a:gd name="T66" fmla="*/ 113 w 131"/>
                <a:gd name="T67" fmla="*/ 5 h 29"/>
                <a:gd name="T68" fmla="*/ 119 w 131"/>
                <a:gd name="T69" fmla="*/ 11 h 29"/>
                <a:gd name="T70" fmla="*/ 125 w 131"/>
                <a:gd name="T71" fmla="*/ 17 h 29"/>
                <a:gd name="T72" fmla="*/ 131 w 131"/>
                <a:gd name="T73" fmla="*/ 23 h 2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31"/>
                <a:gd name="T112" fmla="*/ 0 h 29"/>
                <a:gd name="T113" fmla="*/ 131 w 131"/>
                <a:gd name="T114" fmla="*/ 29 h 2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31" h="29">
                  <a:moveTo>
                    <a:pt x="131" y="23"/>
                  </a:moveTo>
                  <a:lnTo>
                    <a:pt x="131" y="29"/>
                  </a:lnTo>
                  <a:lnTo>
                    <a:pt x="125" y="29"/>
                  </a:lnTo>
                  <a:lnTo>
                    <a:pt x="119" y="23"/>
                  </a:lnTo>
                  <a:lnTo>
                    <a:pt x="113" y="17"/>
                  </a:lnTo>
                  <a:lnTo>
                    <a:pt x="101" y="11"/>
                  </a:lnTo>
                  <a:lnTo>
                    <a:pt x="95" y="5"/>
                  </a:lnTo>
                  <a:lnTo>
                    <a:pt x="84" y="5"/>
                  </a:lnTo>
                  <a:lnTo>
                    <a:pt x="78" y="5"/>
                  </a:lnTo>
                  <a:lnTo>
                    <a:pt x="66" y="5"/>
                  </a:lnTo>
                  <a:lnTo>
                    <a:pt x="60" y="5"/>
                  </a:lnTo>
                  <a:lnTo>
                    <a:pt x="54" y="5"/>
                  </a:lnTo>
                  <a:lnTo>
                    <a:pt x="42" y="5"/>
                  </a:lnTo>
                  <a:lnTo>
                    <a:pt x="36" y="5"/>
                  </a:lnTo>
                  <a:lnTo>
                    <a:pt x="24" y="5"/>
                  </a:lnTo>
                  <a:lnTo>
                    <a:pt x="18" y="5"/>
                  </a:lnTo>
                  <a:lnTo>
                    <a:pt x="12" y="11"/>
                  </a:lnTo>
                  <a:lnTo>
                    <a:pt x="6" y="11"/>
                  </a:lnTo>
                  <a:lnTo>
                    <a:pt x="0" y="11"/>
                  </a:lnTo>
                  <a:lnTo>
                    <a:pt x="6" y="11"/>
                  </a:lnTo>
                  <a:lnTo>
                    <a:pt x="6" y="5"/>
                  </a:lnTo>
                  <a:lnTo>
                    <a:pt x="12" y="5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72" y="0"/>
                  </a:lnTo>
                  <a:lnTo>
                    <a:pt x="84" y="0"/>
                  </a:lnTo>
                  <a:lnTo>
                    <a:pt x="95" y="0"/>
                  </a:lnTo>
                  <a:lnTo>
                    <a:pt x="101" y="5"/>
                  </a:lnTo>
                  <a:lnTo>
                    <a:pt x="113" y="5"/>
                  </a:lnTo>
                  <a:lnTo>
                    <a:pt x="119" y="11"/>
                  </a:lnTo>
                  <a:lnTo>
                    <a:pt x="125" y="17"/>
                  </a:lnTo>
                  <a:lnTo>
                    <a:pt x="131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19" name="Freeform 420"/>
            <p:cNvSpPr>
              <a:spLocks/>
            </p:cNvSpPr>
            <p:nvPr/>
          </p:nvSpPr>
          <p:spPr bwMode="auto">
            <a:xfrm>
              <a:off x="4194" y="2162"/>
              <a:ext cx="18" cy="30"/>
            </a:xfrm>
            <a:custGeom>
              <a:avLst/>
              <a:gdLst>
                <a:gd name="T0" fmla="*/ 18 w 18"/>
                <a:gd name="T1" fmla="*/ 0 h 30"/>
                <a:gd name="T2" fmla="*/ 12 w 18"/>
                <a:gd name="T3" fmla="*/ 0 h 30"/>
                <a:gd name="T4" fmla="*/ 12 w 18"/>
                <a:gd name="T5" fmla="*/ 6 h 30"/>
                <a:gd name="T6" fmla="*/ 6 w 18"/>
                <a:gd name="T7" fmla="*/ 12 h 30"/>
                <a:gd name="T8" fmla="*/ 6 w 18"/>
                <a:gd name="T9" fmla="*/ 12 h 30"/>
                <a:gd name="T10" fmla="*/ 6 w 18"/>
                <a:gd name="T11" fmla="*/ 18 h 30"/>
                <a:gd name="T12" fmla="*/ 0 w 18"/>
                <a:gd name="T13" fmla="*/ 24 h 30"/>
                <a:gd name="T14" fmla="*/ 0 w 18"/>
                <a:gd name="T15" fmla="*/ 24 h 30"/>
                <a:gd name="T16" fmla="*/ 0 w 18"/>
                <a:gd name="T17" fmla="*/ 30 h 30"/>
                <a:gd name="T18" fmla="*/ 6 w 18"/>
                <a:gd name="T19" fmla="*/ 24 h 30"/>
                <a:gd name="T20" fmla="*/ 12 w 18"/>
                <a:gd name="T21" fmla="*/ 18 h 30"/>
                <a:gd name="T22" fmla="*/ 12 w 18"/>
                <a:gd name="T23" fmla="*/ 6 h 30"/>
                <a:gd name="T24" fmla="*/ 18 w 18"/>
                <a:gd name="T25" fmla="*/ 0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30"/>
                <a:gd name="T41" fmla="*/ 18 w 18"/>
                <a:gd name="T42" fmla="*/ 30 h 3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30">
                  <a:moveTo>
                    <a:pt x="18" y="0"/>
                  </a:moveTo>
                  <a:lnTo>
                    <a:pt x="12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2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20" name="Freeform 421"/>
            <p:cNvSpPr>
              <a:spLocks/>
            </p:cNvSpPr>
            <p:nvPr/>
          </p:nvSpPr>
          <p:spPr bwMode="auto">
            <a:xfrm>
              <a:off x="4206" y="2157"/>
              <a:ext cx="18" cy="35"/>
            </a:xfrm>
            <a:custGeom>
              <a:avLst/>
              <a:gdLst>
                <a:gd name="T0" fmla="*/ 0 w 18"/>
                <a:gd name="T1" fmla="*/ 35 h 35"/>
                <a:gd name="T2" fmla="*/ 0 w 18"/>
                <a:gd name="T3" fmla="*/ 29 h 35"/>
                <a:gd name="T4" fmla="*/ 0 w 18"/>
                <a:gd name="T5" fmla="*/ 29 h 35"/>
                <a:gd name="T6" fmla="*/ 0 w 18"/>
                <a:gd name="T7" fmla="*/ 23 h 35"/>
                <a:gd name="T8" fmla="*/ 0 w 18"/>
                <a:gd name="T9" fmla="*/ 17 h 35"/>
                <a:gd name="T10" fmla="*/ 6 w 18"/>
                <a:gd name="T11" fmla="*/ 17 h 35"/>
                <a:gd name="T12" fmla="*/ 12 w 18"/>
                <a:gd name="T13" fmla="*/ 11 h 35"/>
                <a:gd name="T14" fmla="*/ 12 w 18"/>
                <a:gd name="T15" fmla="*/ 5 h 35"/>
                <a:gd name="T16" fmla="*/ 18 w 18"/>
                <a:gd name="T17" fmla="*/ 0 h 35"/>
                <a:gd name="T18" fmla="*/ 18 w 18"/>
                <a:gd name="T19" fmla="*/ 5 h 35"/>
                <a:gd name="T20" fmla="*/ 12 w 18"/>
                <a:gd name="T21" fmla="*/ 11 h 35"/>
                <a:gd name="T22" fmla="*/ 12 w 18"/>
                <a:gd name="T23" fmla="*/ 17 h 35"/>
                <a:gd name="T24" fmla="*/ 6 w 18"/>
                <a:gd name="T25" fmla="*/ 17 h 35"/>
                <a:gd name="T26" fmla="*/ 6 w 18"/>
                <a:gd name="T27" fmla="*/ 23 h 35"/>
                <a:gd name="T28" fmla="*/ 0 w 18"/>
                <a:gd name="T29" fmla="*/ 29 h 35"/>
                <a:gd name="T30" fmla="*/ 0 w 18"/>
                <a:gd name="T31" fmla="*/ 29 h 35"/>
                <a:gd name="T32" fmla="*/ 0 w 18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5"/>
                <a:gd name="T53" fmla="*/ 18 w 18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5">
                  <a:moveTo>
                    <a:pt x="0" y="35"/>
                  </a:moveTo>
                  <a:lnTo>
                    <a:pt x="0" y="29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6" y="17"/>
                  </a:lnTo>
                  <a:lnTo>
                    <a:pt x="12" y="11"/>
                  </a:lnTo>
                  <a:lnTo>
                    <a:pt x="12" y="5"/>
                  </a:lnTo>
                  <a:lnTo>
                    <a:pt x="18" y="0"/>
                  </a:lnTo>
                  <a:lnTo>
                    <a:pt x="18" y="5"/>
                  </a:lnTo>
                  <a:lnTo>
                    <a:pt x="12" y="11"/>
                  </a:lnTo>
                  <a:lnTo>
                    <a:pt x="12" y="17"/>
                  </a:lnTo>
                  <a:lnTo>
                    <a:pt x="6" y="17"/>
                  </a:lnTo>
                  <a:lnTo>
                    <a:pt x="6" y="23"/>
                  </a:lnTo>
                  <a:lnTo>
                    <a:pt x="0" y="29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21" name="Freeform 422"/>
            <p:cNvSpPr>
              <a:spLocks/>
            </p:cNvSpPr>
            <p:nvPr/>
          </p:nvSpPr>
          <p:spPr bwMode="auto">
            <a:xfrm>
              <a:off x="4224" y="2157"/>
              <a:ext cx="24" cy="41"/>
            </a:xfrm>
            <a:custGeom>
              <a:avLst/>
              <a:gdLst>
                <a:gd name="T0" fmla="*/ 0 w 24"/>
                <a:gd name="T1" fmla="*/ 41 h 41"/>
                <a:gd name="T2" fmla="*/ 0 w 24"/>
                <a:gd name="T3" fmla="*/ 35 h 41"/>
                <a:gd name="T4" fmla="*/ 0 w 24"/>
                <a:gd name="T5" fmla="*/ 35 h 41"/>
                <a:gd name="T6" fmla="*/ 6 w 24"/>
                <a:gd name="T7" fmla="*/ 29 h 41"/>
                <a:gd name="T8" fmla="*/ 6 w 24"/>
                <a:gd name="T9" fmla="*/ 23 h 41"/>
                <a:gd name="T10" fmla="*/ 12 w 24"/>
                <a:gd name="T11" fmla="*/ 11 h 41"/>
                <a:gd name="T12" fmla="*/ 18 w 24"/>
                <a:gd name="T13" fmla="*/ 5 h 41"/>
                <a:gd name="T14" fmla="*/ 24 w 24"/>
                <a:gd name="T15" fmla="*/ 0 h 41"/>
                <a:gd name="T16" fmla="*/ 24 w 24"/>
                <a:gd name="T17" fmla="*/ 0 h 41"/>
                <a:gd name="T18" fmla="*/ 24 w 24"/>
                <a:gd name="T19" fmla="*/ 0 h 41"/>
                <a:gd name="T20" fmla="*/ 24 w 24"/>
                <a:gd name="T21" fmla="*/ 5 h 41"/>
                <a:gd name="T22" fmla="*/ 18 w 24"/>
                <a:gd name="T23" fmla="*/ 11 h 41"/>
                <a:gd name="T24" fmla="*/ 12 w 24"/>
                <a:gd name="T25" fmla="*/ 23 h 41"/>
                <a:gd name="T26" fmla="*/ 12 w 24"/>
                <a:gd name="T27" fmla="*/ 29 h 41"/>
                <a:gd name="T28" fmla="*/ 6 w 24"/>
                <a:gd name="T29" fmla="*/ 35 h 41"/>
                <a:gd name="T30" fmla="*/ 6 w 24"/>
                <a:gd name="T31" fmla="*/ 41 h 41"/>
                <a:gd name="T32" fmla="*/ 0 w 24"/>
                <a:gd name="T33" fmla="*/ 41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1"/>
                <a:gd name="T53" fmla="*/ 24 w 24"/>
                <a:gd name="T54" fmla="*/ 41 h 4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1">
                  <a:moveTo>
                    <a:pt x="0" y="41"/>
                  </a:moveTo>
                  <a:lnTo>
                    <a:pt x="0" y="35"/>
                  </a:lnTo>
                  <a:lnTo>
                    <a:pt x="6" y="29"/>
                  </a:lnTo>
                  <a:lnTo>
                    <a:pt x="6" y="23"/>
                  </a:lnTo>
                  <a:lnTo>
                    <a:pt x="12" y="11"/>
                  </a:lnTo>
                  <a:lnTo>
                    <a:pt x="18" y="5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18" y="11"/>
                  </a:lnTo>
                  <a:lnTo>
                    <a:pt x="12" y="23"/>
                  </a:lnTo>
                  <a:lnTo>
                    <a:pt x="12" y="29"/>
                  </a:lnTo>
                  <a:lnTo>
                    <a:pt x="6" y="35"/>
                  </a:lnTo>
                  <a:lnTo>
                    <a:pt x="6" y="41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22" name="Freeform 423"/>
            <p:cNvSpPr>
              <a:spLocks/>
            </p:cNvSpPr>
            <p:nvPr/>
          </p:nvSpPr>
          <p:spPr bwMode="auto">
            <a:xfrm>
              <a:off x="4248" y="2157"/>
              <a:ext cx="24" cy="47"/>
            </a:xfrm>
            <a:custGeom>
              <a:avLst/>
              <a:gdLst>
                <a:gd name="T0" fmla="*/ 0 w 24"/>
                <a:gd name="T1" fmla="*/ 47 h 47"/>
                <a:gd name="T2" fmla="*/ 0 w 24"/>
                <a:gd name="T3" fmla="*/ 41 h 47"/>
                <a:gd name="T4" fmla="*/ 0 w 24"/>
                <a:gd name="T5" fmla="*/ 35 h 47"/>
                <a:gd name="T6" fmla="*/ 0 w 24"/>
                <a:gd name="T7" fmla="*/ 29 h 47"/>
                <a:gd name="T8" fmla="*/ 6 w 24"/>
                <a:gd name="T9" fmla="*/ 23 h 47"/>
                <a:gd name="T10" fmla="*/ 12 w 24"/>
                <a:gd name="T11" fmla="*/ 17 h 47"/>
                <a:gd name="T12" fmla="*/ 18 w 24"/>
                <a:gd name="T13" fmla="*/ 11 h 47"/>
                <a:gd name="T14" fmla="*/ 24 w 24"/>
                <a:gd name="T15" fmla="*/ 5 h 47"/>
                <a:gd name="T16" fmla="*/ 24 w 24"/>
                <a:gd name="T17" fmla="*/ 0 h 47"/>
                <a:gd name="T18" fmla="*/ 24 w 24"/>
                <a:gd name="T19" fmla="*/ 5 h 47"/>
                <a:gd name="T20" fmla="*/ 24 w 24"/>
                <a:gd name="T21" fmla="*/ 11 h 47"/>
                <a:gd name="T22" fmla="*/ 18 w 24"/>
                <a:gd name="T23" fmla="*/ 17 h 47"/>
                <a:gd name="T24" fmla="*/ 12 w 24"/>
                <a:gd name="T25" fmla="*/ 23 h 47"/>
                <a:gd name="T26" fmla="*/ 6 w 24"/>
                <a:gd name="T27" fmla="*/ 35 h 47"/>
                <a:gd name="T28" fmla="*/ 6 w 24"/>
                <a:gd name="T29" fmla="*/ 41 h 47"/>
                <a:gd name="T30" fmla="*/ 0 w 24"/>
                <a:gd name="T31" fmla="*/ 41 h 47"/>
                <a:gd name="T32" fmla="*/ 0 w 24"/>
                <a:gd name="T33" fmla="*/ 47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7"/>
                <a:gd name="T53" fmla="*/ 24 w 24"/>
                <a:gd name="T54" fmla="*/ 47 h 4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7">
                  <a:moveTo>
                    <a:pt x="0" y="47"/>
                  </a:moveTo>
                  <a:lnTo>
                    <a:pt x="0" y="41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6" y="23"/>
                  </a:lnTo>
                  <a:lnTo>
                    <a:pt x="12" y="17"/>
                  </a:lnTo>
                  <a:lnTo>
                    <a:pt x="18" y="11"/>
                  </a:lnTo>
                  <a:lnTo>
                    <a:pt x="24" y="5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24" y="11"/>
                  </a:lnTo>
                  <a:lnTo>
                    <a:pt x="18" y="17"/>
                  </a:lnTo>
                  <a:lnTo>
                    <a:pt x="12" y="23"/>
                  </a:lnTo>
                  <a:lnTo>
                    <a:pt x="6" y="35"/>
                  </a:lnTo>
                  <a:lnTo>
                    <a:pt x="6" y="41"/>
                  </a:lnTo>
                  <a:lnTo>
                    <a:pt x="0" y="41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23" name="Freeform 424"/>
            <p:cNvSpPr>
              <a:spLocks/>
            </p:cNvSpPr>
            <p:nvPr/>
          </p:nvSpPr>
          <p:spPr bwMode="auto">
            <a:xfrm>
              <a:off x="4260" y="2162"/>
              <a:ext cx="29" cy="36"/>
            </a:xfrm>
            <a:custGeom>
              <a:avLst/>
              <a:gdLst>
                <a:gd name="T0" fmla="*/ 0 w 29"/>
                <a:gd name="T1" fmla="*/ 36 h 36"/>
                <a:gd name="T2" fmla="*/ 0 w 29"/>
                <a:gd name="T3" fmla="*/ 36 h 36"/>
                <a:gd name="T4" fmla="*/ 0 w 29"/>
                <a:gd name="T5" fmla="*/ 30 h 36"/>
                <a:gd name="T6" fmla="*/ 6 w 29"/>
                <a:gd name="T7" fmla="*/ 24 h 36"/>
                <a:gd name="T8" fmla="*/ 12 w 29"/>
                <a:gd name="T9" fmla="*/ 18 h 36"/>
                <a:gd name="T10" fmla="*/ 18 w 29"/>
                <a:gd name="T11" fmla="*/ 12 h 36"/>
                <a:gd name="T12" fmla="*/ 23 w 29"/>
                <a:gd name="T13" fmla="*/ 6 h 36"/>
                <a:gd name="T14" fmla="*/ 23 w 29"/>
                <a:gd name="T15" fmla="*/ 0 h 36"/>
                <a:gd name="T16" fmla="*/ 29 w 29"/>
                <a:gd name="T17" fmla="*/ 0 h 36"/>
                <a:gd name="T18" fmla="*/ 29 w 29"/>
                <a:gd name="T19" fmla="*/ 0 h 36"/>
                <a:gd name="T20" fmla="*/ 23 w 29"/>
                <a:gd name="T21" fmla="*/ 6 h 36"/>
                <a:gd name="T22" fmla="*/ 18 w 29"/>
                <a:gd name="T23" fmla="*/ 12 h 36"/>
                <a:gd name="T24" fmla="*/ 18 w 29"/>
                <a:gd name="T25" fmla="*/ 18 h 36"/>
                <a:gd name="T26" fmla="*/ 12 w 29"/>
                <a:gd name="T27" fmla="*/ 24 h 36"/>
                <a:gd name="T28" fmla="*/ 6 w 29"/>
                <a:gd name="T29" fmla="*/ 30 h 36"/>
                <a:gd name="T30" fmla="*/ 0 w 29"/>
                <a:gd name="T31" fmla="*/ 36 h 36"/>
                <a:gd name="T32" fmla="*/ 0 w 29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9"/>
                <a:gd name="T52" fmla="*/ 0 h 36"/>
                <a:gd name="T53" fmla="*/ 29 w 2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9" h="36">
                  <a:moveTo>
                    <a:pt x="0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3" y="6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23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6" y="3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24" name="Freeform 425"/>
            <p:cNvSpPr>
              <a:spLocks/>
            </p:cNvSpPr>
            <p:nvPr/>
          </p:nvSpPr>
          <p:spPr bwMode="auto">
            <a:xfrm>
              <a:off x="4278" y="2168"/>
              <a:ext cx="23" cy="30"/>
            </a:xfrm>
            <a:custGeom>
              <a:avLst/>
              <a:gdLst>
                <a:gd name="T0" fmla="*/ 0 w 23"/>
                <a:gd name="T1" fmla="*/ 30 h 30"/>
                <a:gd name="T2" fmla="*/ 0 w 23"/>
                <a:gd name="T3" fmla="*/ 24 h 30"/>
                <a:gd name="T4" fmla="*/ 0 w 23"/>
                <a:gd name="T5" fmla="*/ 24 h 30"/>
                <a:gd name="T6" fmla="*/ 0 w 23"/>
                <a:gd name="T7" fmla="*/ 18 h 30"/>
                <a:gd name="T8" fmla="*/ 5 w 23"/>
                <a:gd name="T9" fmla="*/ 12 h 30"/>
                <a:gd name="T10" fmla="*/ 11 w 23"/>
                <a:gd name="T11" fmla="*/ 6 h 30"/>
                <a:gd name="T12" fmla="*/ 11 w 23"/>
                <a:gd name="T13" fmla="*/ 6 h 30"/>
                <a:gd name="T14" fmla="*/ 17 w 23"/>
                <a:gd name="T15" fmla="*/ 0 h 30"/>
                <a:gd name="T16" fmla="*/ 23 w 23"/>
                <a:gd name="T17" fmla="*/ 0 h 30"/>
                <a:gd name="T18" fmla="*/ 23 w 23"/>
                <a:gd name="T19" fmla="*/ 0 h 30"/>
                <a:gd name="T20" fmla="*/ 17 w 23"/>
                <a:gd name="T21" fmla="*/ 6 h 30"/>
                <a:gd name="T22" fmla="*/ 11 w 23"/>
                <a:gd name="T23" fmla="*/ 12 h 30"/>
                <a:gd name="T24" fmla="*/ 11 w 23"/>
                <a:gd name="T25" fmla="*/ 18 h 30"/>
                <a:gd name="T26" fmla="*/ 5 w 23"/>
                <a:gd name="T27" fmla="*/ 24 h 30"/>
                <a:gd name="T28" fmla="*/ 5 w 23"/>
                <a:gd name="T29" fmla="*/ 24 h 30"/>
                <a:gd name="T30" fmla="*/ 0 w 23"/>
                <a:gd name="T31" fmla="*/ 30 h 30"/>
                <a:gd name="T32" fmla="*/ 0 w 23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30"/>
                <a:gd name="T53" fmla="*/ 23 w 23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30">
                  <a:moveTo>
                    <a:pt x="0" y="30"/>
                  </a:moveTo>
                  <a:lnTo>
                    <a:pt x="0" y="24"/>
                  </a:lnTo>
                  <a:lnTo>
                    <a:pt x="0" y="18"/>
                  </a:lnTo>
                  <a:lnTo>
                    <a:pt x="5" y="12"/>
                  </a:lnTo>
                  <a:lnTo>
                    <a:pt x="11" y="6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17" y="6"/>
                  </a:lnTo>
                  <a:lnTo>
                    <a:pt x="11" y="12"/>
                  </a:lnTo>
                  <a:lnTo>
                    <a:pt x="11" y="18"/>
                  </a:lnTo>
                  <a:lnTo>
                    <a:pt x="5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25" name="Freeform 426"/>
            <p:cNvSpPr>
              <a:spLocks/>
            </p:cNvSpPr>
            <p:nvPr/>
          </p:nvSpPr>
          <p:spPr bwMode="auto">
            <a:xfrm>
              <a:off x="4289" y="2174"/>
              <a:ext cx="24" cy="24"/>
            </a:xfrm>
            <a:custGeom>
              <a:avLst/>
              <a:gdLst>
                <a:gd name="T0" fmla="*/ 0 w 24"/>
                <a:gd name="T1" fmla="*/ 24 h 24"/>
                <a:gd name="T2" fmla="*/ 0 w 24"/>
                <a:gd name="T3" fmla="*/ 18 h 24"/>
                <a:gd name="T4" fmla="*/ 6 w 24"/>
                <a:gd name="T5" fmla="*/ 18 h 24"/>
                <a:gd name="T6" fmla="*/ 6 w 24"/>
                <a:gd name="T7" fmla="*/ 12 h 24"/>
                <a:gd name="T8" fmla="*/ 12 w 24"/>
                <a:gd name="T9" fmla="*/ 12 h 24"/>
                <a:gd name="T10" fmla="*/ 18 w 24"/>
                <a:gd name="T11" fmla="*/ 6 h 24"/>
                <a:gd name="T12" fmla="*/ 18 w 24"/>
                <a:gd name="T13" fmla="*/ 0 h 24"/>
                <a:gd name="T14" fmla="*/ 24 w 24"/>
                <a:gd name="T15" fmla="*/ 0 h 24"/>
                <a:gd name="T16" fmla="*/ 24 w 24"/>
                <a:gd name="T17" fmla="*/ 0 h 24"/>
                <a:gd name="T18" fmla="*/ 24 w 24"/>
                <a:gd name="T19" fmla="*/ 0 h 24"/>
                <a:gd name="T20" fmla="*/ 18 w 24"/>
                <a:gd name="T21" fmla="*/ 6 h 24"/>
                <a:gd name="T22" fmla="*/ 18 w 24"/>
                <a:gd name="T23" fmla="*/ 12 h 24"/>
                <a:gd name="T24" fmla="*/ 12 w 24"/>
                <a:gd name="T25" fmla="*/ 12 h 24"/>
                <a:gd name="T26" fmla="*/ 12 w 24"/>
                <a:gd name="T27" fmla="*/ 18 h 24"/>
                <a:gd name="T28" fmla="*/ 6 w 24"/>
                <a:gd name="T29" fmla="*/ 18 h 24"/>
                <a:gd name="T30" fmla="*/ 6 w 24"/>
                <a:gd name="T31" fmla="*/ 24 h 24"/>
                <a:gd name="T32" fmla="*/ 0 w 24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24"/>
                  </a:moveTo>
                  <a:lnTo>
                    <a:pt x="0" y="18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26" name="Freeform 427"/>
            <p:cNvSpPr>
              <a:spLocks/>
            </p:cNvSpPr>
            <p:nvPr/>
          </p:nvSpPr>
          <p:spPr bwMode="auto">
            <a:xfrm>
              <a:off x="4307" y="2180"/>
              <a:ext cx="12" cy="12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12 h 12"/>
                <a:gd name="T4" fmla="*/ 6 w 12"/>
                <a:gd name="T5" fmla="*/ 6 h 12"/>
                <a:gd name="T6" fmla="*/ 12 w 12"/>
                <a:gd name="T7" fmla="*/ 0 h 12"/>
                <a:gd name="T8" fmla="*/ 12 w 12"/>
                <a:gd name="T9" fmla="*/ 0 h 12"/>
                <a:gd name="T10" fmla="*/ 12 w 12"/>
                <a:gd name="T11" fmla="*/ 0 h 12"/>
                <a:gd name="T12" fmla="*/ 6 w 12"/>
                <a:gd name="T13" fmla="*/ 6 h 12"/>
                <a:gd name="T14" fmla="*/ 0 w 12"/>
                <a:gd name="T15" fmla="*/ 12 h 12"/>
                <a:gd name="T16" fmla="*/ 0 w 12"/>
                <a:gd name="T17" fmla="*/ 12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12"/>
                <a:gd name="T29" fmla="*/ 12 w 12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12">
                  <a:moveTo>
                    <a:pt x="0" y="12"/>
                  </a:moveTo>
                  <a:lnTo>
                    <a:pt x="0" y="12"/>
                  </a:lnTo>
                  <a:lnTo>
                    <a:pt x="6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27" name="Freeform 428"/>
            <p:cNvSpPr>
              <a:spLocks/>
            </p:cNvSpPr>
            <p:nvPr/>
          </p:nvSpPr>
          <p:spPr bwMode="auto">
            <a:xfrm>
              <a:off x="4182" y="2168"/>
              <a:ext cx="18" cy="18"/>
            </a:xfrm>
            <a:custGeom>
              <a:avLst/>
              <a:gdLst>
                <a:gd name="T0" fmla="*/ 18 w 18"/>
                <a:gd name="T1" fmla="*/ 0 h 18"/>
                <a:gd name="T2" fmla="*/ 18 w 18"/>
                <a:gd name="T3" fmla="*/ 0 h 18"/>
                <a:gd name="T4" fmla="*/ 12 w 18"/>
                <a:gd name="T5" fmla="*/ 12 h 18"/>
                <a:gd name="T6" fmla="*/ 6 w 18"/>
                <a:gd name="T7" fmla="*/ 18 h 18"/>
                <a:gd name="T8" fmla="*/ 6 w 18"/>
                <a:gd name="T9" fmla="*/ 18 h 18"/>
                <a:gd name="T10" fmla="*/ 0 w 18"/>
                <a:gd name="T11" fmla="*/ 12 h 18"/>
                <a:gd name="T12" fmla="*/ 6 w 18"/>
                <a:gd name="T13" fmla="*/ 12 h 18"/>
                <a:gd name="T14" fmla="*/ 6 w 18"/>
                <a:gd name="T15" fmla="*/ 6 h 18"/>
                <a:gd name="T16" fmla="*/ 6 w 18"/>
                <a:gd name="T17" fmla="*/ 6 h 18"/>
                <a:gd name="T18" fmla="*/ 12 w 18"/>
                <a:gd name="T19" fmla="*/ 6 h 18"/>
                <a:gd name="T20" fmla="*/ 18 w 18"/>
                <a:gd name="T21" fmla="*/ 0 h 18"/>
                <a:gd name="T22" fmla="*/ 18 w 18"/>
                <a:gd name="T23" fmla="*/ 0 h 18"/>
                <a:gd name="T24" fmla="*/ 18 w 18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18"/>
                <a:gd name="T41" fmla="*/ 18 w 18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18">
                  <a:moveTo>
                    <a:pt x="18" y="0"/>
                  </a:moveTo>
                  <a:lnTo>
                    <a:pt x="18" y="0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28" name="Freeform 429"/>
            <p:cNvSpPr>
              <a:spLocks/>
            </p:cNvSpPr>
            <p:nvPr/>
          </p:nvSpPr>
          <p:spPr bwMode="auto">
            <a:xfrm>
              <a:off x="4182" y="2157"/>
              <a:ext cx="18" cy="5"/>
            </a:xfrm>
            <a:custGeom>
              <a:avLst/>
              <a:gdLst>
                <a:gd name="T0" fmla="*/ 18 w 18"/>
                <a:gd name="T1" fmla="*/ 5 h 5"/>
                <a:gd name="T2" fmla="*/ 18 w 18"/>
                <a:gd name="T3" fmla="*/ 5 h 5"/>
                <a:gd name="T4" fmla="*/ 18 w 18"/>
                <a:gd name="T5" fmla="*/ 5 h 5"/>
                <a:gd name="T6" fmla="*/ 12 w 18"/>
                <a:gd name="T7" fmla="*/ 5 h 5"/>
                <a:gd name="T8" fmla="*/ 12 w 18"/>
                <a:gd name="T9" fmla="*/ 5 h 5"/>
                <a:gd name="T10" fmla="*/ 6 w 18"/>
                <a:gd name="T11" fmla="*/ 0 h 5"/>
                <a:gd name="T12" fmla="*/ 6 w 18"/>
                <a:gd name="T13" fmla="*/ 0 h 5"/>
                <a:gd name="T14" fmla="*/ 0 w 18"/>
                <a:gd name="T15" fmla="*/ 0 h 5"/>
                <a:gd name="T16" fmla="*/ 0 w 18"/>
                <a:gd name="T17" fmla="*/ 0 h 5"/>
                <a:gd name="T18" fmla="*/ 0 w 18"/>
                <a:gd name="T19" fmla="*/ 0 h 5"/>
                <a:gd name="T20" fmla="*/ 0 w 18"/>
                <a:gd name="T21" fmla="*/ 5 h 5"/>
                <a:gd name="T22" fmla="*/ 6 w 18"/>
                <a:gd name="T23" fmla="*/ 5 h 5"/>
                <a:gd name="T24" fmla="*/ 6 w 18"/>
                <a:gd name="T25" fmla="*/ 5 h 5"/>
                <a:gd name="T26" fmla="*/ 12 w 18"/>
                <a:gd name="T27" fmla="*/ 5 h 5"/>
                <a:gd name="T28" fmla="*/ 12 w 18"/>
                <a:gd name="T29" fmla="*/ 5 h 5"/>
                <a:gd name="T30" fmla="*/ 18 w 18"/>
                <a:gd name="T31" fmla="*/ 5 h 5"/>
                <a:gd name="T32" fmla="*/ 18 w 18"/>
                <a:gd name="T33" fmla="*/ 5 h 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5"/>
                <a:gd name="T53" fmla="*/ 18 w 18"/>
                <a:gd name="T54" fmla="*/ 5 h 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5">
                  <a:moveTo>
                    <a:pt x="18" y="5"/>
                  </a:moveTo>
                  <a:lnTo>
                    <a:pt x="18" y="5"/>
                  </a:lnTo>
                  <a:lnTo>
                    <a:pt x="12" y="5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6" y="5"/>
                  </a:lnTo>
                  <a:lnTo>
                    <a:pt x="12" y="5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29" name="Freeform 430"/>
            <p:cNvSpPr>
              <a:spLocks/>
            </p:cNvSpPr>
            <p:nvPr/>
          </p:nvSpPr>
          <p:spPr bwMode="auto">
            <a:xfrm>
              <a:off x="4176" y="2168"/>
              <a:ext cx="24" cy="6"/>
            </a:xfrm>
            <a:custGeom>
              <a:avLst/>
              <a:gdLst>
                <a:gd name="T0" fmla="*/ 24 w 24"/>
                <a:gd name="T1" fmla="*/ 0 h 6"/>
                <a:gd name="T2" fmla="*/ 18 w 24"/>
                <a:gd name="T3" fmla="*/ 0 h 6"/>
                <a:gd name="T4" fmla="*/ 18 w 24"/>
                <a:gd name="T5" fmla="*/ 0 h 6"/>
                <a:gd name="T6" fmla="*/ 12 w 24"/>
                <a:gd name="T7" fmla="*/ 0 h 6"/>
                <a:gd name="T8" fmla="*/ 12 w 24"/>
                <a:gd name="T9" fmla="*/ 0 h 6"/>
                <a:gd name="T10" fmla="*/ 6 w 24"/>
                <a:gd name="T11" fmla="*/ 0 h 6"/>
                <a:gd name="T12" fmla="*/ 6 w 24"/>
                <a:gd name="T13" fmla="*/ 0 h 6"/>
                <a:gd name="T14" fmla="*/ 0 w 24"/>
                <a:gd name="T15" fmla="*/ 0 h 6"/>
                <a:gd name="T16" fmla="*/ 0 w 24"/>
                <a:gd name="T17" fmla="*/ 0 h 6"/>
                <a:gd name="T18" fmla="*/ 0 w 24"/>
                <a:gd name="T19" fmla="*/ 6 h 6"/>
                <a:gd name="T20" fmla="*/ 0 w 24"/>
                <a:gd name="T21" fmla="*/ 6 h 6"/>
                <a:gd name="T22" fmla="*/ 6 w 24"/>
                <a:gd name="T23" fmla="*/ 6 h 6"/>
                <a:gd name="T24" fmla="*/ 12 w 24"/>
                <a:gd name="T25" fmla="*/ 6 h 6"/>
                <a:gd name="T26" fmla="*/ 12 w 24"/>
                <a:gd name="T27" fmla="*/ 0 h 6"/>
                <a:gd name="T28" fmla="*/ 18 w 24"/>
                <a:gd name="T29" fmla="*/ 0 h 6"/>
                <a:gd name="T30" fmla="*/ 18 w 24"/>
                <a:gd name="T31" fmla="*/ 0 h 6"/>
                <a:gd name="T32" fmla="*/ 24 w 24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24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30" name="Freeform 431"/>
            <p:cNvSpPr>
              <a:spLocks/>
            </p:cNvSpPr>
            <p:nvPr/>
          </p:nvSpPr>
          <p:spPr bwMode="auto">
            <a:xfrm>
              <a:off x="4188" y="2145"/>
              <a:ext cx="24" cy="17"/>
            </a:xfrm>
            <a:custGeom>
              <a:avLst/>
              <a:gdLst>
                <a:gd name="T0" fmla="*/ 24 w 24"/>
                <a:gd name="T1" fmla="*/ 17 h 17"/>
                <a:gd name="T2" fmla="*/ 18 w 24"/>
                <a:gd name="T3" fmla="*/ 17 h 17"/>
                <a:gd name="T4" fmla="*/ 18 w 24"/>
                <a:gd name="T5" fmla="*/ 12 h 17"/>
                <a:gd name="T6" fmla="*/ 12 w 24"/>
                <a:gd name="T7" fmla="*/ 12 h 17"/>
                <a:gd name="T8" fmla="*/ 6 w 24"/>
                <a:gd name="T9" fmla="*/ 12 h 17"/>
                <a:gd name="T10" fmla="*/ 6 w 24"/>
                <a:gd name="T11" fmla="*/ 6 h 17"/>
                <a:gd name="T12" fmla="*/ 0 w 24"/>
                <a:gd name="T13" fmla="*/ 6 h 17"/>
                <a:gd name="T14" fmla="*/ 0 w 24"/>
                <a:gd name="T15" fmla="*/ 0 h 17"/>
                <a:gd name="T16" fmla="*/ 0 w 24"/>
                <a:gd name="T17" fmla="*/ 0 h 17"/>
                <a:gd name="T18" fmla="*/ 0 w 24"/>
                <a:gd name="T19" fmla="*/ 0 h 17"/>
                <a:gd name="T20" fmla="*/ 6 w 24"/>
                <a:gd name="T21" fmla="*/ 0 h 17"/>
                <a:gd name="T22" fmla="*/ 6 w 24"/>
                <a:gd name="T23" fmla="*/ 6 h 17"/>
                <a:gd name="T24" fmla="*/ 12 w 24"/>
                <a:gd name="T25" fmla="*/ 6 h 17"/>
                <a:gd name="T26" fmla="*/ 12 w 24"/>
                <a:gd name="T27" fmla="*/ 12 h 17"/>
                <a:gd name="T28" fmla="*/ 18 w 24"/>
                <a:gd name="T29" fmla="*/ 12 h 17"/>
                <a:gd name="T30" fmla="*/ 18 w 24"/>
                <a:gd name="T31" fmla="*/ 17 h 17"/>
                <a:gd name="T32" fmla="*/ 24 w 24"/>
                <a:gd name="T33" fmla="*/ 17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7"/>
                <a:gd name="T53" fmla="*/ 24 w 24"/>
                <a:gd name="T54" fmla="*/ 17 h 1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7">
                  <a:moveTo>
                    <a:pt x="24" y="17"/>
                  </a:moveTo>
                  <a:lnTo>
                    <a:pt x="18" y="17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17"/>
                  </a:lnTo>
                  <a:lnTo>
                    <a:pt x="24" y="17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31" name="Freeform 432"/>
            <p:cNvSpPr>
              <a:spLocks/>
            </p:cNvSpPr>
            <p:nvPr/>
          </p:nvSpPr>
          <p:spPr bwMode="auto">
            <a:xfrm>
              <a:off x="4313" y="2151"/>
              <a:ext cx="6" cy="23"/>
            </a:xfrm>
            <a:custGeom>
              <a:avLst/>
              <a:gdLst>
                <a:gd name="T0" fmla="*/ 0 w 6"/>
                <a:gd name="T1" fmla="*/ 23 h 23"/>
                <a:gd name="T2" fmla="*/ 0 w 6"/>
                <a:gd name="T3" fmla="*/ 17 h 23"/>
                <a:gd name="T4" fmla="*/ 0 w 6"/>
                <a:gd name="T5" fmla="*/ 11 h 23"/>
                <a:gd name="T6" fmla="*/ 0 w 6"/>
                <a:gd name="T7" fmla="*/ 0 h 23"/>
                <a:gd name="T8" fmla="*/ 0 w 6"/>
                <a:gd name="T9" fmla="*/ 0 h 23"/>
                <a:gd name="T10" fmla="*/ 6 w 6"/>
                <a:gd name="T11" fmla="*/ 0 h 23"/>
                <a:gd name="T12" fmla="*/ 6 w 6"/>
                <a:gd name="T13" fmla="*/ 6 h 23"/>
                <a:gd name="T14" fmla="*/ 0 w 6"/>
                <a:gd name="T15" fmla="*/ 17 h 23"/>
                <a:gd name="T16" fmla="*/ 0 w 6"/>
                <a:gd name="T17" fmla="*/ 23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3"/>
                <a:gd name="T29" fmla="*/ 6 w 6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3">
                  <a:moveTo>
                    <a:pt x="0" y="23"/>
                  </a:moveTo>
                  <a:lnTo>
                    <a:pt x="0" y="17"/>
                  </a:lnTo>
                  <a:lnTo>
                    <a:pt x="0" y="11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17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32" name="Freeform 433"/>
            <p:cNvSpPr>
              <a:spLocks/>
            </p:cNvSpPr>
            <p:nvPr/>
          </p:nvSpPr>
          <p:spPr bwMode="auto">
            <a:xfrm>
              <a:off x="4319" y="2151"/>
              <a:ext cx="12" cy="29"/>
            </a:xfrm>
            <a:custGeom>
              <a:avLst/>
              <a:gdLst>
                <a:gd name="T0" fmla="*/ 0 w 12"/>
                <a:gd name="T1" fmla="*/ 29 h 29"/>
                <a:gd name="T2" fmla="*/ 0 w 12"/>
                <a:gd name="T3" fmla="*/ 23 h 29"/>
                <a:gd name="T4" fmla="*/ 0 w 12"/>
                <a:gd name="T5" fmla="*/ 11 h 29"/>
                <a:gd name="T6" fmla="*/ 6 w 12"/>
                <a:gd name="T7" fmla="*/ 6 h 29"/>
                <a:gd name="T8" fmla="*/ 6 w 12"/>
                <a:gd name="T9" fmla="*/ 0 h 29"/>
                <a:gd name="T10" fmla="*/ 12 w 12"/>
                <a:gd name="T11" fmla="*/ 6 h 29"/>
                <a:gd name="T12" fmla="*/ 6 w 12"/>
                <a:gd name="T13" fmla="*/ 11 h 29"/>
                <a:gd name="T14" fmla="*/ 6 w 12"/>
                <a:gd name="T15" fmla="*/ 23 h 29"/>
                <a:gd name="T16" fmla="*/ 0 w 12"/>
                <a:gd name="T17" fmla="*/ 29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29"/>
                <a:gd name="T29" fmla="*/ 12 w 12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29">
                  <a:moveTo>
                    <a:pt x="0" y="29"/>
                  </a:moveTo>
                  <a:lnTo>
                    <a:pt x="0" y="23"/>
                  </a:lnTo>
                  <a:lnTo>
                    <a:pt x="0" y="11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6"/>
                  </a:lnTo>
                  <a:lnTo>
                    <a:pt x="6" y="11"/>
                  </a:lnTo>
                  <a:lnTo>
                    <a:pt x="6" y="23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33" name="Freeform 434"/>
            <p:cNvSpPr>
              <a:spLocks/>
            </p:cNvSpPr>
            <p:nvPr/>
          </p:nvSpPr>
          <p:spPr bwMode="auto">
            <a:xfrm>
              <a:off x="4295" y="2139"/>
              <a:ext cx="6" cy="29"/>
            </a:xfrm>
            <a:custGeom>
              <a:avLst/>
              <a:gdLst>
                <a:gd name="T0" fmla="*/ 6 w 6"/>
                <a:gd name="T1" fmla="*/ 29 h 29"/>
                <a:gd name="T2" fmla="*/ 6 w 6"/>
                <a:gd name="T3" fmla="*/ 23 h 29"/>
                <a:gd name="T4" fmla="*/ 0 w 6"/>
                <a:gd name="T5" fmla="*/ 18 h 29"/>
                <a:gd name="T6" fmla="*/ 0 w 6"/>
                <a:gd name="T7" fmla="*/ 6 h 29"/>
                <a:gd name="T8" fmla="*/ 6 w 6"/>
                <a:gd name="T9" fmla="*/ 0 h 29"/>
                <a:gd name="T10" fmla="*/ 6 w 6"/>
                <a:gd name="T11" fmla="*/ 6 h 29"/>
                <a:gd name="T12" fmla="*/ 6 w 6"/>
                <a:gd name="T13" fmla="*/ 12 h 29"/>
                <a:gd name="T14" fmla="*/ 6 w 6"/>
                <a:gd name="T15" fmla="*/ 18 h 29"/>
                <a:gd name="T16" fmla="*/ 6 w 6"/>
                <a:gd name="T17" fmla="*/ 29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9"/>
                <a:gd name="T29" fmla="*/ 6 w 6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9">
                  <a:moveTo>
                    <a:pt x="6" y="29"/>
                  </a:moveTo>
                  <a:lnTo>
                    <a:pt x="6" y="23"/>
                  </a:lnTo>
                  <a:lnTo>
                    <a:pt x="0" y="18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6" y="2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34" name="Freeform 435"/>
            <p:cNvSpPr>
              <a:spLocks/>
            </p:cNvSpPr>
            <p:nvPr/>
          </p:nvSpPr>
          <p:spPr bwMode="auto">
            <a:xfrm>
              <a:off x="4283" y="2133"/>
              <a:ext cx="6" cy="29"/>
            </a:xfrm>
            <a:custGeom>
              <a:avLst/>
              <a:gdLst>
                <a:gd name="T0" fmla="*/ 6 w 6"/>
                <a:gd name="T1" fmla="*/ 29 h 29"/>
                <a:gd name="T2" fmla="*/ 6 w 6"/>
                <a:gd name="T3" fmla="*/ 24 h 29"/>
                <a:gd name="T4" fmla="*/ 0 w 6"/>
                <a:gd name="T5" fmla="*/ 12 h 29"/>
                <a:gd name="T6" fmla="*/ 0 w 6"/>
                <a:gd name="T7" fmla="*/ 6 h 29"/>
                <a:gd name="T8" fmla="*/ 0 w 6"/>
                <a:gd name="T9" fmla="*/ 0 h 29"/>
                <a:gd name="T10" fmla="*/ 6 w 6"/>
                <a:gd name="T11" fmla="*/ 6 h 29"/>
                <a:gd name="T12" fmla="*/ 6 w 6"/>
                <a:gd name="T13" fmla="*/ 12 h 29"/>
                <a:gd name="T14" fmla="*/ 6 w 6"/>
                <a:gd name="T15" fmla="*/ 24 h 29"/>
                <a:gd name="T16" fmla="*/ 6 w 6"/>
                <a:gd name="T17" fmla="*/ 29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9"/>
                <a:gd name="T29" fmla="*/ 6 w 6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9">
                  <a:moveTo>
                    <a:pt x="6" y="29"/>
                  </a:moveTo>
                  <a:lnTo>
                    <a:pt x="6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6" y="24"/>
                  </a:lnTo>
                  <a:lnTo>
                    <a:pt x="6" y="2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35" name="Freeform 436"/>
            <p:cNvSpPr>
              <a:spLocks/>
            </p:cNvSpPr>
            <p:nvPr/>
          </p:nvSpPr>
          <p:spPr bwMode="auto">
            <a:xfrm>
              <a:off x="4266" y="2127"/>
              <a:ext cx="12" cy="30"/>
            </a:xfrm>
            <a:custGeom>
              <a:avLst/>
              <a:gdLst>
                <a:gd name="T0" fmla="*/ 12 w 12"/>
                <a:gd name="T1" fmla="*/ 30 h 30"/>
                <a:gd name="T2" fmla="*/ 6 w 12"/>
                <a:gd name="T3" fmla="*/ 24 h 30"/>
                <a:gd name="T4" fmla="*/ 0 w 12"/>
                <a:gd name="T5" fmla="*/ 12 h 30"/>
                <a:gd name="T6" fmla="*/ 0 w 12"/>
                <a:gd name="T7" fmla="*/ 0 h 30"/>
                <a:gd name="T8" fmla="*/ 0 w 12"/>
                <a:gd name="T9" fmla="*/ 0 h 30"/>
                <a:gd name="T10" fmla="*/ 6 w 12"/>
                <a:gd name="T11" fmla="*/ 6 h 30"/>
                <a:gd name="T12" fmla="*/ 6 w 12"/>
                <a:gd name="T13" fmla="*/ 12 h 30"/>
                <a:gd name="T14" fmla="*/ 12 w 12"/>
                <a:gd name="T15" fmla="*/ 24 h 30"/>
                <a:gd name="T16" fmla="*/ 12 w 12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12" y="30"/>
                  </a:moveTo>
                  <a:lnTo>
                    <a:pt x="6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24"/>
                  </a:lnTo>
                  <a:lnTo>
                    <a:pt x="12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36" name="Freeform 437"/>
            <p:cNvSpPr>
              <a:spLocks/>
            </p:cNvSpPr>
            <p:nvPr/>
          </p:nvSpPr>
          <p:spPr bwMode="auto">
            <a:xfrm>
              <a:off x="4230" y="2121"/>
              <a:ext cx="18" cy="36"/>
            </a:xfrm>
            <a:custGeom>
              <a:avLst/>
              <a:gdLst>
                <a:gd name="T0" fmla="*/ 18 w 18"/>
                <a:gd name="T1" fmla="*/ 36 h 36"/>
                <a:gd name="T2" fmla="*/ 18 w 18"/>
                <a:gd name="T3" fmla="*/ 36 h 36"/>
                <a:gd name="T4" fmla="*/ 12 w 18"/>
                <a:gd name="T5" fmla="*/ 30 h 36"/>
                <a:gd name="T6" fmla="*/ 12 w 18"/>
                <a:gd name="T7" fmla="*/ 24 h 36"/>
                <a:gd name="T8" fmla="*/ 6 w 18"/>
                <a:gd name="T9" fmla="*/ 18 h 36"/>
                <a:gd name="T10" fmla="*/ 6 w 18"/>
                <a:gd name="T11" fmla="*/ 12 h 36"/>
                <a:gd name="T12" fmla="*/ 0 w 18"/>
                <a:gd name="T13" fmla="*/ 6 h 36"/>
                <a:gd name="T14" fmla="*/ 0 w 18"/>
                <a:gd name="T15" fmla="*/ 6 h 36"/>
                <a:gd name="T16" fmla="*/ 6 w 18"/>
                <a:gd name="T17" fmla="*/ 0 h 36"/>
                <a:gd name="T18" fmla="*/ 6 w 18"/>
                <a:gd name="T19" fmla="*/ 0 h 36"/>
                <a:gd name="T20" fmla="*/ 6 w 18"/>
                <a:gd name="T21" fmla="*/ 6 h 36"/>
                <a:gd name="T22" fmla="*/ 12 w 18"/>
                <a:gd name="T23" fmla="*/ 12 h 36"/>
                <a:gd name="T24" fmla="*/ 12 w 18"/>
                <a:gd name="T25" fmla="*/ 18 h 36"/>
                <a:gd name="T26" fmla="*/ 12 w 18"/>
                <a:gd name="T27" fmla="*/ 24 h 36"/>
                <a:gd name="T28" fmla="*/ 18 w 18"/>
                <a:gd name="T29" fmla="*/ 30 h 36"/>
                <a:gd name="T30" fmla="*/ 18 w 18"/>
                <a:gd name="T31" fmla="*/ 36 h 36"/>
                <a:gd name="T32" fmla="*/ 18 w 18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6"/>
                <a:gd name="T53" fmla="*/ 18 w 18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6">
                  <a:moveTo>
                    <a:pt x="18" y="36"/>
                  </a:moveTo>
                  <a:lnTo>
                    <a:pt x="18" y="36"/>
                  </a:lnTo>
                  <a:lnTo>
                    <a:pt x="12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2" y="24"/>
                  </a:lnTo>
                  <a:lnTo>
                    <a:pt x="18" y="30"/>
                  </a:lnTo>
                  <a:lnTo>
                    <a:pt x="18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37" name="Freeform 438"/>
            <p:cNvSpPr>
              <a:spLocks/>
            </p:cNvSpPr>
            <p:nvPr/>
          </p:nvSpPr>
          <p:spPr bwMode="auto">
            <a:xfrm>
              <a:off x="4200" y="2127"/>
              <a:ext cx="24" cy="35"/>
            </a:xfrm>
            <a:custGeom>
              <a:avLst/>
              <a:gdLst>
                <a:gd name="T0" fmla="*/ 24 w 24"/>
                <a:gd name="T1" fmla="*/ 35 h 35"/>
                <a:gd name="T2" fmla="*/ 18 w 24"/>
                <a:gd name="T3" fmla="*/ 30 h 35"/>
                <a:gd name="T4" fmla="*/ 18 w 24"/>
                <a:gd name="T5" fmla="*/ 30 h 35"/>
                <a:gd name="T6" fmla="*/ 12 w 24"/>
                <a:gd name="T7" fmla="*/ 24 h 35"/>
                <a:gd name="T8" fmla="*/ 6 w 24"/>
                <a:gd name="T9" fmla="*/ 18 h 35"/>
                <a:gd name="T10" fmla="*/ 6 w 24"/>
                <a:gd name="T11" fmla="*/ 12 h 35"/>
                <a:gd name="T12" fmla="*/ 0 w 24"/>
                <a:gd name="T13" fmla="*/ 6 h 35"/>
                <a:gd name="T14" fmla="*/ 0 w 24"/>
                <a:gd name="T15" fmla="*/ 6 h 35"/>
                <a:gd name="T16" fmla="*/ 0 w 24"/>
                <a:gd name="T17" fmla="*/ 0 h 35"/>
                <a:gd name="T18" fmla="*/ 6 w 24"/>
                <a:gd name="T19" fmla="*/ 0 h 35"/>
                <a:gd name="T20" fmla="*/ 6 w 24"/>
                <a:gd name="T21" fmla="*/ 6 h 35"/>
                <a:gd name="T22" fmla="*/ 6 w 24"/>
                <a:gd name="T23" fmla="*/ 12 h 35"/>
                <a:gd name="T24" fmla="*/ 12 w 24"/>
                <a:gd name="T25" fmla="*/ 18 h 35"/>
                <a:gd name="T26" fmla="*/ 12 w 24"/>
                <a:gd name="T27" fmla="*/ 24 h 35"/>
                <a:gd name="T28" fmla="*/ 18 w 24"/>
                <a:gd name="T29" fmla="*/ 30 h 35"/>
                <a:gd name="T30" fmla="*/ 18 w 24"/>
                <a:gd name="T31" fmla="*/ 35 h 35"/>
                <a:gd name="T32" fmla="*/ 24 w 24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5"/>
                <a:gd name="T53" fmla="*/ 24 w 24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5">
                  <a:moveTo>
                    <a:pt x="24" y="35"/>
                  </a:moveTo>
                  <a:lnTo>
                    <a:pt x="18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2" y="24"/>
                  </a:lnTo>
                  <a:lnTo>
                    <a:pt x="18" y="30"/>
                  </a:lnTo>
                  <a:lnTo>
                    <a:pt x="18" y="35"/>
                  </a:lnTo>
                  <a:lnTo>
                    <a:pt x="24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38" name="Freeform 439"/>
            <p:cNvSpPr>
              <a:spLocks/>
            </p:cNvSpPr>
            <p:nvPr/>
          </p:nvSpPr>
          <p:spPr bwMode="auto">
            <a:xfrm>
              <a:off x="4248" y="2127"/>
              <a:ext cx="18" cy="30"/>
            </a:xfrm>
            <a:custGeom>
              <a:avLst/>
              <a:gdLst>
                <a:gd name="T0" fmla="*/ 18 w 18"/>
                <a:gd name="T1" fmla="*/ 30 h 30"/>
                <a:gd name="T2" fmla="*/ 12 w 18"/>
                <a:gd name="T3" fmla="*/ 30 h 30"/>
                <a:gd name="T4" fmla="*/ 12 w 18"/>
                <a:gd name="T5" fmla="*/ 24 h 30"/>
                <a:gd name="T6" fmla="*/ 6 w 18"/>
                <a:gd name="T7" fmla="*/ 18 h 30"/>
                <a:gd name="T8" fmla="*/ 0 w 18"/>
                <a:gd name="T9" fmla="*/ 12 h 30"/>
                <a:gd name="T10" fmla="*/ 0 w 18"/>
                <a:gd name="T11" fmla="*/ 6 h 30"/>
                <a:gd name="T12" fmla="*/ 0 w 18"/>
                <a:gd name="T13" fmla="*/ 6 h 30"/>
                <a:gd name="T14" fmla="*/ 0 w 18"/>
                <a:gd name="T15" fmla="*/ 0 h 30"/>
                <a:gd name="T16" fmla="*/ 0 w 18"/>
                <a:gd name="T17" fmla="*/ 0 h 30"/>
                <a:gd name="T18" fmla="*/ 0 w 18"/>
                <a:gd name="T19" fmla="*/ 0 h 30"/>
                <a:gd name="T20" fmla="*/ 6 w 18"/>
                <a:gd name="T21" fmla="*/ 6 h 30"/>
                <a:gd name="T22" fmla="*/ 6 w 18"/>
                <a:gd name="T23" fmla="*/ 6 h 30"/>
                <a:gd name="T24" fmla="*/ 6 w 18"/>
                <a:gd name="T25" fmla="*/ 12 h 30"/>
                <a:gd name="T26" fmla="*/ 12 w 18"/>
                <a:gd name="T27" fmla="*/ 18 h 30"/>
                <a:gd name="T28" fmla="*/ 12 w 18"/>
                <a:gd name="T29" fmla="*/ 24 h 30"/>
                <a:gd name="T30" fmla="*/ 12 w 18"/>
                <a:gd name="T31" fmla="*/ 30 h 30"/>
                <a:gd name="T32" fmla="*/ 18 w 18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0"/>
                <a:gd name="T53" fmla="*/ 18 w 1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0">
                  <a:moveTo>
                    <a:pt x="18" y="30"/>
                  </a:moveTo>
                  <a:lnTo>
                    <a:pt x="12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2" y="24"/>
                  </a:lnTo>
                  <a:lnTo>
                    <a:pt x="12" y="30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39" name="Freeform 440"/>
            <p:cNvSpPr>
              <a:spLocks/>
            </p:cNvSpPr>
            <p:nvPr/>
          </p:nvSpPr>
          <p:spPr bwMode="auto">
            <a:xfrm>
              <a:off x="4236" y="2157"/>
              <a:ext cx="24" cy="41"/>
            </a:xfrm>
            <a:custGeom>
              <a:avLst/>
              <a:gdLst>
                <a:gd name="T0" fmla="*/ 0 w 24"/>
                <a:gd name="T1" fmla="*/ 41 h 41"/>
                <a:gd name="T2" fmla="*/ 0 w 24"/>
                <a:gd name="T3" fmla="*/ 41 h 41"/>
                <a:gd name="T4" fmla="*/ 0 w 24"/>
                <a:gd name="T5" fmla="*/ 35 h 41"/>
                <a:gd name="T6" fmla="*/ 0 w 24"/>
                <a:gd name="T7" fmla="*/ 29 h 41"/>
                <a:gd name="T8" fmla="*/ 6 w 24"/>
                <a:gd name="T9" fmla="*/ 23 h 41"/>
                <a:gd name="T10" fmla="*/ 12 w 24"/>
                <a:gd name="T11" fmla="*/ 11 h 41"/>
                <a:gd name="T12" fmla="*/ 18 w 24"/>
                <a:gd name="T13" fmla="*/ 5 h 41"/>
                <a:gd name="T14" fmla="*/ 24 w 24"/>
                <a:gd name="T15" fmla="*/ 0 h 41"/>
                <a:gd name="T16" fmla="*/ 24 w 24"/>
                <a:gd name="T17" fmla="*/ 0 h 41"/>
                <a:gd name="T18" fmla="*/ 24 w 24"/>
                <a:gd name="T19" fmla="*/ 0 h 41"/>
                <a:gd name="T20" fmla="*/ 24 w 24"/>
                <a:gd name="T21" fmla="*/ 5 h 41"/>
                <a:gd name="T22" fmla="*/ 18 w 24"/>
                <a:gd name="T23" fmla="*/ 17 h 41"/>
                <a:gd name="T24" fmla="*/ 12 w 24"/>
                <a:gd name="T25" fmla="*/ 23 h 41"/>
                <a:gd name="T26" fmla="*/ 6 w 24"/>
                <a:gd name="T27" fmla="*/ 29 h 41"/>
                <a:gd name="T28" fmla="*/ 6 w 24"/>
                <a:gd name="T29" fmla="*/ 35 h 41"/>
                <a:gd name="T30" fmla="*/ 0 w 24"/>
                <a:gd name="T31" fmla="*/ 41 h 41"/>
                <a:gd name="T32" fmla="*/ 0 w 24"/>
                <a:gd name="T33" fmla="*/ 41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1"/>
                <a:gd name="T53" fmla="*/ 24 w 24"/>
                <a:gd name="T54" fmla="*/ 41 h 4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1">
                  <a:moveTo>
                    <a:pt x="0" y="41"/>
                  </a:moveTo>
                  <a:lnTo>
                    <a:pt x="0" y="41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6" y="23"/>
                  </a:lnTo>
                  <a:lnTo>
                    <a:pt x="12" y="11"/>
                  </a:lnTo>
                  <a:lnTo>
                    <a:pt x="18" y="5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18" y="17"/>
                  </a:lnTo>
                  <a:lnTo>
                    <a:pt x="12" y="23"/>
                  </a:lnTo>
                  <a:lnTo>
                    <a:pt x="6" y="29"/>
                  </a:lnTo>
                  <a:lnTo>
                    <a:pt x="6" y="35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40" name="Freeform 441"/>
            <p:cNvSpPr>
              <a:spLocks/>
            </p:cNvSpPr>
            <p:nvPr/>
          </p:nvSpPr>
          <p:spPr bwMode="auto">
            <a:xfrm>
              <a:off x="4212" y="2157"/>
              <a:ext cx="24" cy="35"/>
            </a:xfrm>
            <a:custGeom>
              <a:avLst/>
              <a:gdLst>
                <a:gd name="T0" fmla="*/ 0 w 24"/>
                <a:gd name="T1" fmla="*/ 35 h 35"/>
                <a:gd name="T2" fmla="*/ 0 w 24"/>
                <a:gd name="T3" fmla="*/ 35 h 35"/>
                <a:gd name="T4" fmla="*/ 6 w 24"/>
                <a:gd name="T5" fmla="*/ 29 h 35"/>
                <a:gd name="T6" fmla="*/ 6 w 24"/>
                <a:gd name="T7" fmla="*/ 23 h 35"/>
                <a:gd name="T8" fmla="*/ 6 w 24"/>
                <a:gd name="T9" fmla="*/ 17 h 35"/>
                <a:gd name="T10" fmla="*/ 12 w 24"/>
                <a:gd name="T11" fmla="*/ 11 h 35"/>
                <a:gd name="T12" fmla="*/ 18 w 24"/>
                <a:gd name="T13" fmla="*/ 5 h 35"/>
                <a:gd name="T14" fmla="*/ 24 w 24"/>
                <a:gd name="T15" fmla="*/ 5 h 35"/>
                <a:gd name="T16" fmla="*/ 24 w 24"/>
                <a:gd name="T17" fmla="*/ 0 h 35"/>
                <a:gd name="T18" fmla="*/ 24 w 24"/>
                <a:gd name="T19" fmla="*/ 5 h 35"/>
                <a:gd name="T20" fmla="*/ 24 w 24"/>
                <a:gd name="T21" fmla="*/ 11 h 35"/>
                <a:gd name="T22" fmla="*/ 18 w 24"/>
                <a:gd name="T23" fmla="*/ 17 h 35"/>
                <a:gd name="T24" fmla="*/ 12 w 24"/>
                <a:gd name="T25" fmla="*/ 23 h 35"/>
                <a:gd name="T26" fmla="*/ 12 w 24"/>
                <a:gd name="T27" fmla="*/ 29 h 35"/>
                <a:gd name="T28" fmla="*/ 6 w 24"/>
                <a:gd name="T29" fmla="*/ 29 h 35"/>
                <a:gd name="T30" fmla="*/ 6 w 24"/>
                <a:gd name="T31" fmla="*/ 35 h 35"/>
                <a:gd name="T32" fmla="*/ 0 w 24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5"/>
                <a:gd name="T53" fmla="*/ 24 w 24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5">
                  <a:moveTo>
                    <a:pt x="0" y="35"/>
                  </a:moveTo>
                  <a:lnTo>
                    <a:pt x="0" y="35"/>
                  </a:lnTo>
                  <a:lnTo>
                    <a:pt x="6" y="29"/>
                  </a:lnTo>
                  <a:lnTo>
                    <a:pt x="6" y="23"/>
                  </a:lnTo>
                  <a:lnTo>
                    <a:pt x="6" y="17"/>
                  </a:lnTo>
                  <a:lnTo>
                    <a:pt x="12" y="11"/>
                  </a:lnTo>
                  <a:lnTo>
                    <a:pt x="18" y="5"/>
                  </a:lnTo>
                  <a:lnTo>
                    <a:pt x="24" y="5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24" y="11"/>
                  </a:lnTo>
                  <a:lnTo>
                    <a:pt x="18" y="17"/>
                  </a:lnTo>
                  <a:lnTo>
                    <a:pt x="12" y="23"/>
                  </a:lnTo>
                  <a:lnTo>
                    <a:pt x="12" y="29"/>
                  </a:lnTo>
                  <a:lnTo>
                    <a:pt x="6" y="29"/>
                  </a:lnTo>
                  <a:lnTo>
                    <a:pt x="6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41" name="Freeform 442"/>
            <p:cNvSpPr>
              <a:spLocks/>
            </p:cNvSpPr>
            <p:nvPr/>
          </p:nvSpPr>
          <p:spPr bwMode="auto">
            <a:xfrm>
              <a:off x="4212" y="2127"/>
              <a:ext cx="24" cy="35"/>
            </a:xfrm>
            <a:custGeom>
              <a:avLst/>
              <a:gdLst>
                <a:gd name="T0" fmla="*/ 24 w 24"/>
                <a:gd name="T1" fmla="*/ 35 h 35"/>
                <a:gd name="T2" fmla="*/ 24 w 24"/>
                <a:gd name="T3" fmla="*/ 30 h 35"/>
                <a:gd name="T4" fmla="*/ 18 w 24"/>
                <a:gd name="T5" fmla="*/ 24 h 35"/>
                <a:gd name="T6" fmla="*/ 12 w 24"/>
                <a:gd name="T7" fmla="*/ 18 h 35"/>
                <a:gd name="T8" fmla="*/ 12 w 24"/>
                <a:gd name="T9" fmla="*/ 18 h 35"/>
                <a:gd name="T10" fmla="*/ 6 w 24"/>
                <a:gd name="T11" fmla="*/ 12 h 35"/>
                <a:gd name="T12" fmla="*/ 6 w 24"/>
                <a:gd name="T13" fmla="*/ 6 h 35"/>
                <a:gd name="T14" fmla="*/ 0 w 24"/>
                <a:gd name="T15" fmla="*/ 0 h 35"/>
                <a:gd name="T16" fmla="*/ 6 w 24"/>
                <a:gd name="T17" fmla="*/ 0 h 35"/>
                <a:gd name="T18" fmla="*/ 6 w 24"/>
                <a:gd name="T19" fmla="*/ 0 h 35"/>
                <a:gd name="T20" fmla="*/ 6 w 24"/>
                <a:gd name="T21" fmla="*/ 0 h 35"/>
                <a:gd name="T22" fmla="*/ 12 w 24"/>
                <a:gd name="T23" fmla="*/ 6 h 35"/>
                <a:gd name="T24" fmla="*/ 12 w 24"/>
                <a:gd name="T25" fmla="*/ 12 h 35"/>
                <a:gd name="T26" fmla="*/ 18 w 24"/>
                <a:gd name="T27" fmla="*/ 18 h 35"/>
                <a:gd name="T28" fmla="*/ 18 w 24"/>
                <a:gd name="T29" fmla="*/ 24 h 35"/>
                <a:gd name="T30" fmla="*/ 24 w 24"/>
                <a:gd name="T31" fmla="*/ 30 h 35"/>
                <a:gd name="T32" fmla="*/ 24 w 24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5"/>
                <a:gd name="T53" fmla="*/ 24 w 24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5">
                  <a:moveTo>
                    <a:pt x="24" y="35"/>
                  </a:moveTo>
                  <a:lnTo>
                    <a:pt x="24" y="30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24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42" name="Freeform 443"/>
            <p:cNvSpPr>
              <a:spLocks/>
            </p:cNvSpPr>
            <p:nvPr/>
          </p:nvSpPr>
          <p:spPr bwMode="auto">
            <a:xfrm>
              <a:off x="5096" y="1636"/>
              <a:ext cx="89" cy="84"/>
            </a:xfrm>
            <a:custGeom>
              <a:avLst/>
              <a:gdLst>
                <a:gd name="T0" fmla="*/ 18 w 89"/>
                <a:gd name="T1" fmla="*/ 18 h 84"/>
                <a:gd name="T2" fmla="*/ 12 w 89"/>
                <a:gd name="T3" fmla="*/ 30 h 84"/>
                <a:gd name="T4" fmla="*/ 12 w 89"/>
                <a:gd name="T5" fmla="*/ 42 h 84"/>
                <a:gd name="T6" fmla="*/ 24 w 89"/>
                <a:gd name="T7" fmla="*/ 42 h 84"/>
                <a:gd name="T8" fmla="*/ 29 w 89"/>
                <a:gd name="T9" fmla="*/ 42 h 84"/>
                <a:gd name="T10" fmla="*/ 29 w 89"/>
                <a:gd name="T11" fmla="*/ 48 h 84"/>
                <a:gd name="T12" fmla="*/ 29 w 89"/>
                <a:gd name="T13" fmla="*/ 48 h 84"/>
                <a:gd name="T14" fmla="*/ 24 w 89"/>
                <a:gd name="T15" fmla="*/ 48 h 84"/>
                <a:gd name="T16" fmla="*/ 18 w 89"/>
                <a:gd name="T17" fmla="*/ 42 h 84"/>
                <a:gd name="T18" fmla="*/ 6 w 89"/>
                <a:gd name="T19" fmla="*/ 48 h 84"/>
                <a:gd name="T20" fmla="*/ 0 w 89"/>
                <a:gd name="T21" fmla="*/ 54 h 84"/>
                <a:gd name="T22" fmla="*/ 6 w 89"/>
                <a:gd name="T23" fmla="*/ 66 h 84"/>
                <a:gd name="T24" fmla="*/ 12 w 89"/>
                <a:gd name="T25" fmla="*/ 66 h 84"/>
                <a:gd name="T26" fmla="*/ 18 w 89"/>
                <a:gd name="T27" fmla="*/ 66 h 84"/>
                <a:gd name="T28" fmla="*/ 24 w 89"/>
                <a:gd name="T29" fmla="*/ 66 h 84"/>
                <a:gd name="T30" fmla="*/ 29 w 89"/>
                <a:gd name="T31" fmla="*/ 60 h 84"/>
                <a:gd name="T32" fmla="*/ 24 w 89"/>
                <a:gd name="T33" fmla="*/ 72 h 84"/>
                <a:gd name="T34" fmla="*/ 24 w 89"/>
                <a:gd name="T35" fmla="*/ 84 h 84"/>
                <a:gd name="T36" fmla="*/ 29 w 89"/>
                <a:gd name="T37" fmla="*/ 84 h 84"/>
                <a:gd name="T38" fmla="*/ 41 w 89"/>
                <a:gd name="T39" fmla="*/ 84 h 84"/>
                <a:gd name="T40" fmla="*/ 41 w 89"/>
                <a:gd name="T41" fmla="*/ 72 h 84"/>
                <a:gd name="T42" fmla="*/ 41 w 89"/>
                <a:gd name="T43" fmla="*/ 66 h 84"/>
                <a:gd name="T44" fmla="*/ 41 w 89"/>
                <a:gd name="T45" fmla="*/ 60 h 84"/>
                <a:gd name="T46" fmla="*/ 41 w 89"/>
                <a:gd name="T47" fmla="*/ 66 h 84"/>
                <a:gd name="T48" fmla="*/ 47 w 89"/>
                <a:gd name="T49" fmla="*/ 72 h 84"/>
                <a:gd name="T50" fmla="*/ 59 w 89"/>
                <a:gd name="T51" fmla="*/ 72 h 84"/>
                <a:gd name="T52" fmla="*/ 71 w 89"/>
                <a:gd name="T53" fmla="*/ 78 h 84"/>
                <a:gd name="T54" fmla="*/ 83 w 89"/>
                <a:gd name="T55" fmla="*/ 72 h 84"/>
                <a:gd name="T56" fmla="*/ 83 w 89"/>
                <a:gd name="T57" fmla="*/ 66 h 84"/>
                <a:gd name="T58" fmla="*/ 83 w 89"/>
                <a:gd name="T59" fmla="*/ 60 h 84"/>
                <a:gd name="T60" fmla="*/ 71 w 89"/>
                <a:gd name="T61" fmla="*/ 54 h 84"/>
                <a:gd name="T62" fmla="*/ 59 w 89"/>
                <a:gd name="T63" fmla="*/ 54 h 84"/>
                <a:gd name="T64" fmla="*/ 65 w 89"/>
                <a:gd name="T65" fmla="*/ 42 h 84"/>
                <a:gd name="T66" fmla="*/ 77 w 89"/>
                <a:gd name="T67" fmla="*/ 42 h 84"/>
                <a:gd name="T68" fmla="*/ 89 w 89"/>
                <a:gd name="T69" fmla="*/ 36 h 84"/>
                <a:gd name="T70" fmla="*/ 89 w 89"/>
                <a:gd name="T71" fmla="*/ 24 h 84"/>
                <a:gd name="T72" fmla="*/ 77 w 89"/>
                <a:gd name="T73" fmla="*/ 18 h 84"/>
                <a:gd name="T74" fmla="*/ 65 w 89"/>
                <a:gd name="T75" fmla="*/ 24 h 84"/>
                <a:gd name="T76" fmla="*/ 65 w 89"/>
                <a:gd name="T77" fmla="*/ 30 h 84"/>
                <a:gd name="T78" fmla="*/ 59 w 89"/>
                <a:gd name="T79" fmla="*/ 36 h 84"/>
                <a:gd name="T80" fmla="*/ 53 w 89"/>
                <a:gd name="T81" fmla="*/ 36 h 84"/>
                <a:gd name="T82" fmla="*/ 53 w 89"/>
                <a:gd name="T83" fmla="*/ 30 h 84"/>
                <a:gd name="T84" fmla="*/ 53 w 89"/>
                <a:gd name="T85" fmla="*/ 24 h 84"/>
                <a:gd name="T86" fmla="*/ 65 w 89"/>
                <a:gd name="T87" fmla="*/ 12 h 84"/>
                <a:gd name="T88" fmla="*/ 59 w 89"/>
                <a:gd name="T89" fmla="*/ 0 h 84"/>
                <a:gd name="T90" fmla="*/ 47 w 89"/>
                <a:gd name="T91" fmla="*/ 0 h 84"/>
                <a:gd name="T92" fmla="*/ 41 w 89"/>
                <a:gd name="T93" fmla="*/ 6 h 84"/>
                <a:gd name="T94" fmla="*/ 35 w 89"/>
                <a:gd name="T95" fmla="*/ 12 h 84"/>
                <a:gd name="T96" fmla="*/ 41 w 89"/>
                <a:gd name="T97" fmla="*/ 18 h 84"/>
                <a:gd name="T98" fmla="*/ 41 w 89"/>
                <a:gd name="T99" fmla="*/ 24 h 84"/>
                <a:gd name="T100" fmla="*/ 41 w 89"/>
                <a:gd name="T101" fmla="*/ 36 h 84"/>
                <a:gd name="T102" fmla="*/ 35 w 89"/>
                <a:gd name="T103" fmla="*/ 36 h 84"/>
                <a:gd name="T104" fmla="*/ 35 w 89"/>
                <a:gd name="T105" fmla="*/ 24 h 8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84"/>
                <a:gd name="T161" fmla="*/ 89 w 89"/>
                <a:gd name="T162" fmla="*/ 84 h 8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84">
                  <a:moveTo>
                    <a:pt x="24" y="18"/>
                  </a:moveTo>
                  <a:lnTo>
                    <a:pt x="18" y="18"/>
                  </a:lnTo>
                  <a:lnTo>
                    <a:pt x="12" y="24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12" y="42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9" y="42"/>
                  </a:lnTo>
                  <a:lnTo>
                    <a:pt x="29" y="48"/>
                  </a:lnTo>
                  <a:lnTo>
                    <a:pt x="24" y="48"/>
                  </a:lnTo>
                  <a:lnTo>
                    <a:pt x="18" y="48"/>
                  </a:lnTo>
                  <a:lnTo>
                    <a:pt x="18" y="42"/>
                  </a:lnTo>
                  <a:lnTo>
                    <a:pt x="12" y="42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8" y="66"/>
                  </a:lnTo>
                  <a:lnTo>
                    <a:pt x="24" y="66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29" y="66"/>
                  </a:lnTo>
                  <a:lnTo>
                    <a:pt x="24" y="72"/>
                  </a:lnTo>
                  <a:lnTo>
                    <a:pt x="24" y="78"/>
                  </a:lnTo>
                  <a:lnTo>
                    <a:pt x="24" y="84"/>
                  </a:lnTo>
                  <a:lnTo>
                    <a:pt x="29" y="84"/>
                  </a:lnTo>
                  <a:lnTo>
                    <a:pt x="35" y="84"/>
                  </a:lnTo>
                  <a:lnTo>
                    <a:pt x="41" y="84"/>
                  </a:lnTo>
                  <a:lnTo>
                    <a:pt x="41" y="78"/>
                  </a:lnTo>
                  <a:lnTo>
                    <a:pt x="41" y="72"/>
                  </a:lnTo>
                  <a:lnTo>
                    <a:pt x="41" y="66"/>
                  </a:lnTo>
                  <a:lnTo>
                    <a:pt x="41" y="60"/>
                  </a:lnTo>
                  <a:lnTo>
                    <a:pt x="41" y="66"/>
                  </a:lnTo>
                  <a:lnTo>
                    <a:pt x="47" y="66"/>
                  </a:lnTo>
                  <a:lnTo>
                    <a:pt x="47" y="72"/>
                  </a:lnTo>
                  <a:lnTo>
                    <a:pt x="53" y="72"/>
                  </a:lnTo>
                  <a:lnTo>
                    <a:pt x="59" y="72"/>
                  </a:lnTo>
                  <a:lnTo>
                    <a:pt x="65" y="72"/>
                  </a:lnTo>
                  <a:lnTo>
                    <a:pt x="65" y="78"/>
                  </a:lnTo>
                  <a:lnTo>
                    <a:pt x="71" y="78"/>
                  </a:lnTo>
                  <a:lnTo>
                    <a:pt x="77" y="78"/>
                  </a:lnTo>
                  <a:lnTo>
                    <a:pt x="77" y="72"/>
                  </a:lnTo>
                  <a:lnTo>
                    <a:pt x="83" y="72"/>
                  </a:lnTo>
                  <a:lnTo>
                    <a:pt x="83" y="66"/>
                  </a:lnTo>
                  <a:lnTo>
                    <a:pt x="83" y="60"/>
                  </a:lnTo>
                  <a:lnTo>
                    <a:pt x="77" y="54"/>
                  </a:lnTo>
                  <a:lnTo>
                    <a:pt x="71" y="54"/>
                  </a:lnTo>
                  <a:lnTo>
                    <a:pt x="65" y="54"/>
                  </a:lnTo>
                  <a:lnTo>
                    <a:pt x="59" y="54"/>
                  </a:lnTo>
                  <a:lnTo>
                    <a:pt x="59" y="48"/>
                  </a:lnTo>
                  <a:lnTo>
                    <a:pt x="65" y="48"/>
                  </a:lnTo>
                  <a:lnTo>
                    <a:pt x="65" y="42"/>
                  </a:lnTo>
                  <a:lnTo>
                    <a:pt x="71" y="42"/>
                  </a:lnTo>
                  <a:lnTo>
                    <a:pt x="77" y="42"/>
                  </a:lnTo>
                  <a:lnTo>
                    <a:pt x="83" y="36"/>
                  </a:lnTo>
                  <a:lnTo>
                    <a:pt x="89" y="36"/>
                  </a:lnTo>
                  <a:lnTo>
                    <a:pt x="89" y="30"/>
                  </a:lnTo>
                  <a:lnTo>
                    <a:pt x="89" y="24"/>
                  </a:lnTo>
                  <a:lnTo>
                    <a:pt x="83" y="18"/>
                  </a:lnTo>
                  <a:lnTo>
                    <a:pt x="77" y="18"/>
                  </a:lnTo>
                  <a:lnTo>
                    <a:pt x="71" y="18"/>
                  </a:lnTo>
                  <a:lnTo>
                    <a:pt x="65" y="24"/>
                  </a:lnTo>
                  <a:lnTo>
                    <a:pt x="65" y="30"/>
                  </a:lnTo>
                  <a:lnTo>
                    <a:pt x="65" y="36"/>
                  </a:lnTo>
                  <a:lnTo>
                    <a:pt x="59" y="36"/>
                  </a:lnTo>
                  <a:lnTo>
                    <a:pt x="53" y="42"/>
                  </a:lnTo>
                  <a:lnTo>
                    <a:pt x="53" y="36"/>
                  </a:lnTo>
                  <a:lnTo>
                    <a:pt x="47" y="36"/>
                  </a:lnTo>
                  <a:lnTo>
                    <a:pt x="53" y="30"/>
                  </a:lnTo>
                  <a:lnTo>
                    <a:pt x="53" y="24"/>
                  </a:lnTo>
                  <a:lnTo>
                    <a:pt x="59" y="18"/>
                  </a:lnTo>
                  <a:lnTo>
                    <a:pt x="65" y="12"/>
                  </a:lnTo>
                  <a:lnTo>
                    <a:pt x="59" y="6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1" y="0"/>
                  </a:lnTo>
                  <a:lnTo>
                    <a:pt x="41" y="6"/>
                  </a:lnTo>
                  <a:lnTo>
                    <a:pt x="35" y="6"/>
                  </a:lnTo>
                  <a:lnTo>
                    <a:pt x="35" y="12"/>
                  </a:lnTo>
                  <a:lnTo>
                    <a:pt x="41" y="18"/>
                  </a:lnTo>
                  <a:lnTo>
                    <a:pt x="41" y="24"/>
                  </a:lnTo>
                  <a:lnTo>
                    <a:pt x="41" y="30"/>
                  </a:lnTo>
                  <a:lnTo>
                    <a:pt x="41" y="36"/>
                  </a:lnTo>
                  <a:lnTo>
                    <a:pt x="35" y="36"/>
                  </a:lnTo>
                  <a:lnTo>
                    <a:pt x="35" y="30"/>
                  </a:lnTo>
                  <a:lnTo>
                    <a:pt x="35" y="24"/>
                  </a:lnTo>
                  <a:lnTo>
                    <a:pt x="29" y="18"/>
                  </a:lnTo>
                  <a:lnTo>
                    <a:pt x="24" y="18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43" name="Freeform 444"/>
            <p:cNvSpPr>
              <a:spLocks/>
            </p:cNvSpPr>
            <p:nvPr/>
          </p:nvSpPr>
          <p:spPr bwMode="auto">
            <a:xfrm>
              <a:off x="5036" y="1750"/>
              <a:ext cx="89" cy="155"/>
            </a:xfrm>
            <a:custGeom>
              <a:avLst/>
              <a:gdLst>
                <a:gd name="T0" fmla="*/ 89 w 89"/>
                <a:gd name="T1" fmla="*/ 0 h 155"/>
                <a:gd name="T2" fmla="*/ 84 w 89"/>
                <a:gd name="T3" fmla="*/ 12 h 155"/>
                <a:gd name="T4" fmla="*/ 72 w 89"/>
                <a:gd name="T5" fmla="*/ 18 h 155"/>
                <a:gd name="T6" fmla="*/ 66 w 89"/>
                <a:gd name="T7" fmla="*/ 24 h 155"/>
                <a:gd name="T8" fmla="*/ 54 w 89"/>
                <a:gd name="T9" fmla="*/ 30 h 155"/>
                <a:gd name="T10" fmla="*/ 48 w 89"/>
                <a:gd name="T11" fmla="*/ 36 h 155"/>
                <a:gd name="T12" fmla="*/ 36 w 89"/>
                <a:gd name="T13" fmla="*/ 36 h 155"/>
                <a:gd name="T14" fmla="*/ 30 w 89"/>
                <a:gd name="T15" fmla="*/ 42 h 155"/>
                <a:gd name="T16" fmla="*/ 18 w 89"/>
                <a:gd name="T17" fmla="*/ 42 h 155"/>
                <a:gd name="T18" fmla="*/ 18 w 89"/>
                <a:gd name="T19" fmla="*/ 42 h 155"/>
                <a:gd name="T20" fmla="*/ 18 w 89"/>
                <a:gd name="T21" fmla="*/ 48 h 155"/>
                <a:gd name="T22" fmla="*/ 18 w 89"/>
                <a:gd name="T23" fmla="*/ 54 h 155"/>
                <a:gd name="T24" fmla="*/ 18 w 89"/>
                <a:gd name="T25" fmla="*/ 54 h 155"/>
                <a:gd name="T26" fmla="*/ 12 w 89"/>
                <a:gd name="T27" fmla="*/ 60 h 155"/>
                <a:gd name="T28" fmla="*/ 12 w 89"/>
                <a:gd name="T29" fmla="*/ 66 h 155"/>
                <a:gd name="T30" fmla="*/ 6 w 89"/>
                <a:gd name="T31" fmla="*/ 66 h 155"/>
                <a:gd name="T32" fmla="*/ 0 w 89"/>
                <a:gd name="T33" fmla="*/ 72 h 155"/>
                <a:gd name="T34" fmla="*/ 6 w 89"/>
                <a:gd name="T35" fmla="*/ 84 h 155"/>
                <a:gd name="T36" fmla="*/ 12 w 89"/>
                <a:gd name="T37" fmla="*/ 96 h 155"/>
                <a:gd name="T38" fmla="*/ 12 w 89"/>
                <a:gd name="T39" fmla="*/ 108 h 155"/>
                <a:gd name="T40" fmla="*/ 6 w 89"/>
                <a:gd name="T41" fmla="*/ 114 h 155"/>
                <a:gd name="T42" fmla="*/ 12 w 89"/>
                <a:gd name="T43" fmla="*/ 120 h 155"/>
                <a:gd name="T44" fmla="*/ 18 w 89"/>
                <a:gd name="T45" fmla="*/ 120 h 155"/>
                <a:gd name="T46" fmla="*/ 24 w 89"/>
                <a:gd name="T47" fmla="*/ 125 h 155"/>
                <a:gd name="T48" fmla="*/ 30 w 89"/>
                <a:gd name="T49" fmla="*/ 125 h 155"/>
                <a:gd name="T50" fmla="*/ 30 w 89"/>
                <a:gd name="T51" fmla="*/ 131 h 155"/>
                <a:gd name="T52" fmla="*/ 36 w 89"/>
                <a:gd name="T53" fmla="*/ 137 h 155"/>
                <a:gd name="T54" fmla="*/ 42 w 89"/>
                <a:gd name="T55" fmla="*/ 143 h 155"/>
                <a:gd name="T56" fmla="*/ 42 w 89"/>
                <a:gd name="T57" fmla="*/ 155 h 155"/>
                <a:gd name="T58" fmla="*/ 48 w 89"/>
                <a:gd name="T59" fmla="*/ 149 h 155"/>
                <a:gd name="T60" fmla="*/ 48 w 89"/>
                <a:gd name="T61" fmla="*/ 143 h 155"/>
                <a:gd name="T62" fmla="*/ 54 w 89"/>
                <a:gd name="T63" fmla="*/ 137 h 155"/>
                <a:gd name="T64" fmla="*/ 60 w 89"/>
                <a:gd name="T65" fmla="*/ 131 h 155"/>
                <a:gd name="T66" fmla="*/ 60 w 89"/>
                <a:gd name="T67" fmla="*/ 125 h 155"/>
                <a:gd name="T68" fmla="*/ 66 w 89"/>
                <a:gd name="T69" fmla="*/ 125 h 155"/>
                <a:gd name="T70" fmla="*/ 78 w 89"/>
                <a:gd name="T71" fmla="*/ 120 h 155"/>
                <a:gd name="T72" fmla="*/ 84 w 89"/>
                <a:gd name="T73" fmla="*/ 120 h 155"/>
                <a:gd name="T74" fmla="*/ 78 w 89"/>
                <a:gd name="T75" fmla="*/ 114 h 155"/>
                <a:gd name="T76" fmla="*/ 78 w 89"/>
                <a:gd name="T77" fmla="*/ 102 h 155"/>
                <a:gd name="T78" fmla="*/ 78 w 89"/>
                <a:gd name="T79" fmla="*/ 96 h 155"/>
                <a:gd name="T80" fmla="*/ 84 w 89"/>
                <a:gd name="T81" fmla="*/ 84 h 155"/>
                <a:gd name="T82" fmla="*/ 78 w 89"/>
                <a:gd name="T83" fmla="*/ 66 h 155"/>
                <a:gd name="T84" fmla="*/ 78 w 89"/>
                <a:gd name="T85" fmla="*/ 54 h 155"/>
                <a:gd name="T86" fmla="*/ 78 w 89"/>
                <a:gd name="T87" fmla="*/ 36 h 155"/>
                <a:gd name="T88" fmla="*/ 78 w 89"/>
                <a:gd name="T89" fmla="*/ 24 h 155"/>
                <a:gd name="T90" fmla="*/ 84 w 89"/>
                <a:gd name="T91" fmla="*/ 18 h 155"/>
                <a:gd name="T92" fmla="*/ 84 w 89"/>
                <a:gd name="T93" fmla="*/ 12 h 155"/>
                <a:gd name="T94" fmla="*/ 89 w 89"/>
                <a:gd name="T95" fmla="*/ 6 h 155"/>
                <a:gd name="T96" fmla="*/ 89 w 89"/>
                <a:gd name="T97" fmla="*/ 6 h 155"/>
                <a:gd name="T98" fmla="*/ 89 w 89"/>
                <a:gd name="T99" fmla="*/ 6 h 155"/>
                <a:gd name="T100" fmla="*/ 89 w 89"/>
                <a:gd name="T101" fmla="*/ 6 h 155"/>
                <a:gd name="T102" fmla="*/ 89 w 89"/>
                <a:gd name="T103" fmla="*/ 0 h 155"/>
                <a:gd name="T104" fmla="*/ 89 w 89"/>
                <a:gd name="T105" fmla="*/ 0 h 155"/>
                <a:gd name="T106" fmla="*/ 89 w 89"/>
                <a:gd name="T107" fmla="*/ 0 h 15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9"/>
                <a:gd name="T163" fmla="*/ 0 h 155"/>
                <a:gd name="T164" fmla="*/ 89 w 89"/>
                <a:gd name="T165" fmla="*/ 155 h 15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9" h="155">
                  <a:moveTo>
                    <a:pt x="89" y="0"/>
                  </a:moveTo>
                  <a:lnTo>
                    <a:pt x="84" y="12"/>
                  </a:lnTo>
                  <a:lnTo>
                    <a:pt x="72" y="18"/>
                  </a:lnTo>
                  <a:lnTo>
                    <a:pt x="66" y="24"/>
                  </a:lnTo>
                  <a:lnTo>
                    <a:pt x="54" y="30"/>
                  </a:lnTo>
                  <a:lnTo>
                    <a:pt x="48" y="36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8" y="54"/>
                  </a:lnTo>
                  <a:lnTo>
                    <a:pt x="12" y="60"/>
                  </a:lnTo>
                  <a:lnTo>
                    <a:pt x="12" y="66"/>
                  </a:lnTo>
                  <a:lnTo>
                    <a:pt x="6" y="66"/>
                  </a:lnTo>
                  <a:lnTo>
                    <a:pt x="0" y="72"/>
                  </a:lnTo>
                  <a:lnTo>
                    <a:pt x="6" y="84"/>
                  </a:lnTo>
                  <a:lnTo>
                    <a:pt x="12" y="96"/>
                  </a:lnTo>
                  <a:lnTo>
                    <a:pt x="12" y="108"/>
                  </a:lnTo>
                  <a:lnTo>
                    <a:pt x="6" y="114"/>
                  </a:lnTo>
                  <a:lnTo>
                    <a:pt x="12" y="120"/>
                  </a:lnTo>
                  <a:lnTo>
                    <a:pt x="18" y="120"/>
                  </a:lnTo>
                  <a:lnTo>
                    <a:pt x="24" y="125"/>
                  </a:lnTo>
                  <a:lnTo>
                    <a:pt x="30" y="125"/>
                  </a:lnTo>
                  <a:lnTo>
                    <a:pt x="30" y="131"/>
                  </a:lnTo>
                  <a:lnTo>
                    <a:pt x="36" y="137"/>
                  </a:lnTo>
                  <a:lnTo>
                    <a:pt x="42" y="143"/>
                  </a:lnTo>
                  <a:lnTo>
                    <a:pt x="42" y="155"/>
                  </a:lnTo>
                  <a:lnTo>
                    <a:pt x="48" y="149"/>
                  </a:lnTo>
                  <a:lnTo>
                    <a:pt x="48" y="143"/>
                  </a:lnTo>
                  <a:lnTo>
                    <a:pt x="54" y="137"/>
                  </a:lnTo>
                  <a:lnTo>
                    <a:pt x="60" y="131"/>
                  </a:lnTo>
                  <a:lnTo>
                    <a:pt x="60" y="125"/>
                  </a:lnTo>
                  <a:lnTo>
                    <a:pt x="66" y="125"/>
                  </a:lnTo>
                  <a:lnTo>
                    <a:pt x="78" y="120"/>
                  </a:lnTo>
                  <a:lnTo>
                    <a:pt x="84" y="120"/>
                  </a:lnTo>
                  <a:lnTo>
                    <a:pt x="78" y="114"/>
                  </a:lnTo>
                  <a:lnTo>
                    <a:pt x="78" y="102"/>
                  </a:lnTo>
                  <a:lnTo>
                    <a:pt x="78" y="96"/>
                  </a:lnTo>
                  <a:lnTo>
                    <a:pt x="84" y="84"/>
                  </a:lnTo>
                  <a:lnTo>
                    <a:pt x="78" y="66"/>
                  </a:lnTo>
                  <a:lnTo>
                    <a:pt x="78" y="54"/>
                  </a:lnTo>
                  <a:lnTo>
                    <a:pt x="78" y="36"/>
                  </a:lnTo>
                  <a:lnTo>
                    <a:pt x="78" y="24"/>
                  </a:lnTo>
                  <a:lnTo>
                    <a:pt x="84" y="18"/>
                  </a:lnTo>
                  <a:lnTo>
                    <a:pt x="84" y="12"/>
                  </a:lnTo>
                  <a:lnTo>
                    <a:pt x="89" y="6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44" name="Freeform 445"/>
            <p:cNvSpPr>
              <a:spLocks/>
            </p:cNvSpPr>
            <p:nvPr/>
          </p:nvSpPr>
          <p:spPr bwMode="auto">
            <a:xfrm>
              <a:off x="5263" y="1714"/>
              <a:ext cx="167" cy="126"/>
            </a:xfrm>
            <a:custGeom>
              <a:avLst/>
              <a:gdLst>
                <a:gd name="T0" fmla="*/ 77 w 167"/>
                <a:gd name="T1" fmla="*/ 0 h 126"/>
                <a:gd name="T2" fmla="*/ 71 w 167"/>
                <a:gd name="T3" fmla="*/ 0 h 126"/>
                <a:gd name="T4" fmla="*/ 66 w 167"/>
                <a:gd name="T5" fmla="*/ 0 h 126"/>
                <a:gd name="T6" fmla="*/ 54 w 167"/>
                <a:gd name="T7" fmla="*/ 6 h 126"/>
                <a:gd name="T8" fmla="*/ 48 w 167"/>
                <a:gd name="T9" fmla="*/ 6 h 126"/>
                <a:gd name="T10" fmla="*/ 36 w 167"/>
                <a:gd name="T11" fmla="*/ 12 h 126"/>
                <a:gd name="T12" fmla="*/ 30 w 167"/>
                <a:gd name="T13" fmla="*/ 12 h 126"/>
                <a:gd name="T14" fmla="*/ 18 w 167"/>
                <a:gd name="T15" fmla="*/ 18 h 126"/>
                <a:gd name="T16" fmla="*/ 12 w 167"/>
                <a:gd name="T17" fmla="*/ 18 h 126"/>
                <a:gd name="T18" fmla="*/ 6 w 167"/>
                <a:gd name="T19" fmla="*/ 18 h 126"/>
                <a:gd name="T20" fmla="*/ 6 w 167"/>
                <a:gd name="T21" fmla="*/ 12 h 126"/>
                <a:gd name="T22" fmla="*/ 0 w 167"/>
                <a:gd name="T23" fmla="*/ 12 h 126"/>
                <a:gd name="T24" fmla="*/ 0 w 167"/>
                <a:gd name="T25" fmla="*/ 12 h 126"/>
                <a:gd name="T26" fmla="*/ 12 w 167"/>
                <a:gd name="T27" fmla="*/ 18 h 126"/>
                <a:gd name="T28" fmla="*/ 18 w 167"/>
                <a:gd name="T29" fmla="*/ 30 h 126"/>
                <a:gd name="T30" fmla="*/ 24 w 167"/>
                <a:gd name="T31" fmla="*/ 36 h 126"/>
                <a:gd name="T32" fmla="*/ 30 w 167"/>
                <a:gd name="T33" fmla="*/ 48 h 126"/>
                <a:gd name="T34" fmla="*/ 36 w 167"/>
                <a:gd name="T35" fmla="*/ 60 h 126"/>
                <a:gd name="T36" fmla="*/ 42 w 167"/>
                <a:gd name="T37" fmla="*/ 66 h 126"/>
                <a:gd name="T38" fmla="*/ 48 w 167"/>
                <a:gd name="T39" fmla="*/ 84 h 126"/>
                <a:gd name="T40" fmla="*/ 48 w 167"/>
                <a:gd name="T41" fmla="*/ 96 h 126"/>
                <a:gd name="T42" fmla="*/ 54 w 167"/>
                <a:gd name="T43" fmla="*/ 96 h 126"/>
                <a:gd name="T44" fmla="*/ 60 w 167"/>
                <a:gd name="T45" fmla="*/ 96 h 126"/>
                <a:gd name="T46" fmla="*/ 66 w 167"/>
                <a:gd name="T47" fmla="*/ 96 h 126"/>
                <a:gd name="T48" fmla="*/ 71 w 167"/>
                <a:gd name="T49" fmla="*/ 102 h 126"/>
                <a:gd name="T50" fmla="*/ 77 w 167"/>
                <a:gd name="T51" fmla="*/ 108 h 126"/>
                <a:gd name="T52" fmla="*/ 83 w 167"/>
                <a:gd name="T53" fmla="*/ 114 h 126"/>
                <a:gd name="T54" fmla="*/ 89 w 167"/>
                <a:gd name="T55" fmla="*/ 120 h 126"/>
                <a:gd name="T56" fmla="*/ 89 w 167"/>
                <a:gd name="T57" fmla="*/ 126 h 126"/>
                <a:gd name="T58" fmla="*/ 95 w 167"/>
                <a:gd name="T59" fmla="*/ 120 h 126"/>
                <a:gd name="T60" fmla="*/ 101 w 167"/>
                <a:gd name="T61" fmla="*/ 120 h 126"/>
                <a:gd name="T62" fmla="*/ 107 w 167"/>
                <a:gd name="T63" fmla="*/ 114 h 126"/>
                <a:gd name="T64" fmla="*/ 119 w 167"/>
                <a:gd name="T65" fmla="*/ 114 h 126"/>
                <a:gd name="T66" fmla="*/ 131 w 167"/>
                <a:gd name="T67" fmla="*/ 114 h 126"/>
                <a:gd name="T68" fmla="*/ 143 w 167"/>
                <a:gd name="T69" fmla="*/ 114 h 126"/>
                <a:gd name="T70" fmla="*/ 155 w 167"/>
                <a:gd name="T71" fmla="*/ 114 h 126"/>
                <a:gd name="T72" fmla="*/ 167 w 167"/>
                <a:gd name="T73" fmla="*/ 120 h 126"/>
                <a:gd name="T74" fmla="*/ 161 w 167"/>
                <a:gd name="T75" fmla="*/ 114 h 126"/>
                <a:gd name="T76" fmla="*/ 161 w 167"/>
                <a:gd name="T77" fmla="*/ 108 h 126"/>
                <a:gd name="T78" fmla="*/ 155 w 167"/>
                <a:gd name="T79" fmla="*/ 102 h 126"/>
                <a:gd name="T80" fmla="*/ 155 w 167"/>
                <a:gd name="T81" fmla="*/ 96 h 126"/>
                <a:gd name="T82" fmla="*/ 149 w 167"/>
                <a:gd name="T83" fmla="*/ 84 h 126"/>
                <a:gd name="T84" fmla="*/ 155 w 167"/>
                <a:gd name="T85" fmla="*/ 78 h 126"/>
                <a:gd name="T86" fmla="*/ 155 w 167"/>
                <a:gd name="T87" fmla="*/ 66 h 126"/>
                <a:gd name="T88" fmla="*/ 161 w 167"/>
                <a:gd name="T89" fmla="*/ 54 h 126"/>
                <a:gd name="T90" fmla="*/ 155 w 167"/>
                <a:gd name="T91" fmla="*/ 48 h 126"/>
                <a:gd name="T92" fmla="*/ 143 w 167"/>
                <a:gd name="T93" fmla="*/ 48 h 126"/>
                <a:gd name="T94" fmla="*/ 137 w 167"/>
                <a:gd name="T95" fmla="*/ 48 h 126"/>
                <a:gd name="T96" fmla="*/ 131 w 167"/>
                <a:gd name="T97" fmla="*/ 42 h 126"/>
                <a:gd name="T98" fmla="*/ 125 w 167"/>
                <a:gd name="T99" fmla="*/ 36 h 126"/>
                <a:gd name="T100" fmla="*/ 119 w 167"/>
                <a:gd name="T101" fmla="*/ 30 h 126"/>
                <a:gd name="T102" fmla="*/ 119 w 167"/>
                <a:gd name="T103" fmla="*/ 18 h 126"/>
                <a:gd name="T104" fmla="*/ 119 w 167"/>
                <a:gd name="T105" fmla="*/ 6 h 126"/>
                <a:gd name="T106" fmla="*/ 113 w 167"/>
                <a:gd name="T107" fmla="*/ 6 h 126"/>
                <a:gd name="T108" fmla="*/ 107 w 167"/>
                <a:gd name="T109" fmla="*/ 6 h 126"/>
                <a:gd name="T110" fmla="*/ 101 w 167"/>
                <a:gd name="T111" fmla="*/ 6 h 126"/>
                <a:gd name="T112" fmla="*/ 95 w 167"/>
                <a:gd name="T113" fmla="*/ 6 h 126"/>
                <a:gd name="T114" fmla="*/ 95 w 167"/>
                <a:gd name="T115" fmla="*/ 6 h 126"/>
                <a:gd name="T116" fmla="*/ 89 w 167"/>
                <a:gd name="T117" fmla="*/ 6 h 126"/>
                <a:gd name="T118" fmla="*/ 83 w 167"/>
                <a:gd name="T119" fmla="*/ 0 h 126"/>
                <a:gd name="T120" fmla="*/ 77 w 167"/>
                <a:gd name="T121" fmla="*/ 0 h 12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67"/>
                <a:gd name="T184" fmla="*/ 0 h 126"/>
                <a:gd name="T185" fmla="*/ 167 w 167"/>
                <a:gd name="T186" fmla="*/ 126 h 12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67" h="126">
                  <a:moveTo>
                    <a:pt x="77" y="0"/>
                  </a:moveTo>
                  <a:lnTo>
                    <a:pt x="71" y="0"/>
                  </a:lnTo>
                  <a:lnTo>
                    <a:pt x="66" y="0"/>
                  </a:lnTo>
                  <a:lnTo>
                    <a:pt x="54" y="6"/>
                  </a:lnTo>
                  <a:lnTo>
                    <a:pt x="48" y="6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12" y="18"/>
                  </a:lnTo>
                  <a:lnTo>
                    <a:pt x="18" y="30"/>
                  </a:lnTo>
                  <a:lnTo>
                    <a:pt x="24" y="36"/>
                  </a:lnTo>
                  <a:lnTo>
                    <a:pt x="30" y="48"/>
                  </a:lnTo>
                  <a:lnTo>
                    <a:pt x="36" y="60"/>
                  </a:lnTo>
                  <a:lnTo>
                    <a:pt x="42" y="66"/>
                  </a:lnTo>
                  <a:lnTo>
                    <a:pt x="48" y="84"/>
                  </a:lnTo>
                  <a:lnTo>
                    <a:pt x="48" y="96"/>
                  </a:lnTo>
                  <a:lnTo>
                    <a:pt x="54" y="96"/>
                  </a:lnTo>
                  <a:lnTo>
                    <a:pt x="60" y="96"/>
                  </a:lnTo>
                  <a:lnTo>
                    <a:pt x="66" y="96"/>
                  </a:lnTo>
                  <a:lnTo>
                    <a:pt x="71" y="102"/>
                  </a:lnTo>
                  <a:lnTo>
                    <a:pt x="77" y="108"/>
                  </a:lnTo>
                  <a:lnTo>
                    <a:pt x="83" y="114"/>
                  </a:lnTo>
                  <a:lnTo>
                    <a:pt x="89" y="120"/>
                  </a:lnTo>
                  <a:lnTo>
                    <a:pt x="89" y="126"/>
                  </a:lnTo>
                  <a:lnTo>
                    <a:pt x="95" y="120"/>
                  </a:lnTo>
                  <a:lnTo>
                    <a:pt x="101" y="120"/>
                  </a:lnTo>
                  <a:lnTo>
                    <a:pt x="107" y="114"/>
                  </a:lnTo>
                  <a:lnTo>
                    <a:pt x="119" y="114"/>
                  </a:lnTo>
                  <a:lnTo>
                    <a:pt x="131" y="114"/>
                  </a:lnTo>
                  <a:lnTo>
                    <a:pt x="143" y="114"/>
                  </a:lnTo>
                  <a:lnTo>
                    <a:pt x="155" y="114"/>
                  </a:lnTo>
                  <a:lnTo>
                    <a:pt x="167" y="120"/>
                  </a:lnTo>
                  <a:lnTo>
                    <a:pt x="161" y="114"/>
                  </a:lnTo>
                  <a:lnTo>
                    <a:pt x="161" y="108"/>
                  </a:lnTo>
                  <a:lnTo>
                    <a:pt x="155" y="102"/>
                  </a:lnTo>
                  <a:lnTo>
                    <a:pt x="155" y="96"/>
                  </a:lnTo>
                  <a:lnTo>
                    <a:pt x="149" y="84"/>
                  </a:lnTo>
                  <a:lnTo>
                    <a:pt x="155" y="78"/>
                  </a:lnTo>
                  <a:lnTo>
                    <a:pt x="155" y="66"/>
                  </a:lnTo>
                  <a:lnTo>
                    <a:pt x="161" y="54"/>
                  </a:lnTo>
                  <a:lnTo>
                    <a:pt x="155" y="48"/>
                  </a:lnTo>
                  <a:lnTo>
                    <a:pt x="143" y="48"/>
                  </a:lnTo>
                  <a:lnTo>
                    <a:pt x="137" y="48"/>
                  </a:lnTo>
                  <a:lnTo>
                    <a:pt x="131" y="42"/>
                  </a:lnTo>
                  <a:lnTo>
                    <a:pt x="125" y="36"/>
                  </a:lnTo>
                  <a:lnTo>
                    <a:pt x="119" y="30"/>
                  </a:lnTo>
                  <a:lnTo>
                    <a:pt x="119" y="18"/>
                  </a:lnTo>
                  <a:lnTo>
                    <a:pt x="119" y="6"/>
                  </a:lnTo>
                  <a:lnTo>
                    <a:pt x="113" y="6"/>
                  </a:lnTo>
                  <a:lnTo>
                    <a:pt x="107" y="6"/>
                  </a:lnTo>
                  <a:lnTo>
                    <a:pt x="101" y="6"/>
                  </a:lnTo>
                  <a:lnTo>
                    <a:pt x="95" y="6"/>
                  </a:lnTo>
                  <a:lnTo>
                    <a:pt x="89" y="6"/>
                  </a:lnTo>
                  <a:lnTo>
                    <a:pt x="8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45" name="Freeform 446"/>
            <p:cNvSpPr>
              <a:spLocks/>
            </p:cNvSpPr>
            <p:nvPr/>
          </p:nvSpPr>
          <p:spPr bwMode="auto">
            <a:xfrm>
              <a:off x="5179" y="1523"/>
              <a:ext cx="144" cy="179"/>
            </a:xfrm>
            <a:custGeom>
              <a:avLst/>
              <a:gdLst>
                <a:gd name="T0" fmla="*/ 120 w 144"/>
                <a:gd name="T1" fmla="*/ 83 h 179"/>
                <a:gd name="T2" fmla="*/ 102 w 144"/>
                <a:gd name="T3" fmla="*/ 89 h 179"/>
                <a:gd name="T4" fmla="*/ 78 w 144"/>
                <a:gd name="T5" fmla="*/ 95 h 179"/>
                <a:gd name="T6" fmla="*/ 54 w 144"/>
                <a:gd name="T7" fmla="*/ 113 h 179"/>
                <a:gd name="T8" fmla="*/ 42 w 144"/>
                <a:gd name="T9" fmla="*/ 143 h 179"/>
                <a:gd name="T10" fmla="*/ 42 w 144"/>
                <a:gd name="T11" fmla="*/ 155 h 179"/>
                <a:gd name="T12" fmla="*/ 36 w 144"/>
                <a:gd name="T13" fmla="*/ 167 h 179"/>
                <a:gd name="T14" fmla="*/ 30 w 144"/>
                <a:gd name="T15" fmla="*/ 173 h 179"/>
                <a:gd name="T16" fmla="*/ 24 w 144"/>
                <a:gd name="T17" fmla="*/ 173 h 179"/>
                <a:gd name="T18" fmla="*/ 12 w 144"/>
                <a:gd name="T19" fmla="*/ 173 h 179"/>
                <a:gd name="T20" fmla="*/ 6 w 144"/>
                <a:gd name="T21" fmla="*/ 173 h 179"/>
                <a:gd name="T22" fmla="*/ 0 w 144"/>
                <a:gd name="T23" fmla="*/ 179 h 179"/>
                <a:gd name="T24" fmla="*/ 0 w 144"/>
                <a:gd name="T25" fmla="*/ 179 h 179"/>
                <a:gd name="T26" fmla="*/ 0 w 144"/>
                <a:gd name="T27" fmla="*/ 179 h 179"/>
                <a:gd name="T28" fmla="*/ 12 w 144"/>
                <a:gd name="T29" fmla="*/ 167 h 179"/>
                <a:gd name="T30" fmla="*/ 24 w 144"/>
                <a:gd name="T31" fmla="*/ 155 h 179"/>
                <a:gd name="T32" fmla="*/ 36 w 144"/>
                <a:gd name="T33" fmla="*/ 131 h 179"/>
                <a:gd name="T34" fmla="*/ 36 w 144"/>
                <a:gd name="T35" fmla="*/ 113 h 179"/>
                <a:gd name="T36" fmla="*/ 36 w 144"/>
                <a:gd name="T37" fmla="*/ 101 h 179"/>
                <a:gd name="T38" fmla="*/ 30 w 144"/>
                <a:gd name="T39" fmla="*/ 83 h 179"/>
                <a:gd name="T40" fmla="*/ 36 w 144"/>
                <a:gd name="T41" fmla="*/ 71 h 179"/>
                <a:gd name="T42" fmla="*/ 48 w 144"/>
                <a:gd name="T43" fmla="*/ 65 h 179"/>
                <a:gd name="T44" fmla="*/ 54 w 144"/>
                <a:gd name="T45" fmla="*/ 54 h 179"/>
                <a:gd name="T46" fmla="*/ 60 w 144"/>
                <a:gd name="T47" fmla="*/ 36 h 179"/>
                <a:gd name="T48" fmla="*/ 66 w 144"/>
                <a:gd name="T49" fmla="*/ 30 h 179"/>
                <a:gd name="T50" fmla="*/ 78 w 144"/>
                <a:gd name="T51" fmla="*/ 24 h 179"/>
                <a:gd name="T52" fmla="*/ 102 w 144"/>
                <a:gd name="T53" fmla="*/ 18 h 179"/>
                <a:gd name="T54" fmla="*/ 114 w 144"/>
                <a:gd name="T55" fmla="*/ 6 h 179"/>
                <a:gd name="T56" fmla="*/ 120 w 144"/>
                <a:gd name="T57" fmla="*/ 6 h 179"/>
                <a:gd name="T58" fmla="*/ 120 w 144"/>
                <a:gd name="T59" fmla="*/ 24 h 179"/>
                <a:gd name="T60" fmla="*/ 126 w 144"/>
                <a:gd name="T61" fmla="*/ 42 h 179"/>
                <a:gd name="T62" fmla="*/ 138 w 144"/>
                <a:gd name="T63" fmla="*/ 54 h 179"/>
                <a:gd name="T64" fmla="*/ 144 w 144"/>
                <a:gd name="T65" fmla="*/ 60 h 179"/>
                <a:gd name="T66" fmla="*/ 132 w 144"/>
                <a:gd name="T67" fmla="*/ 60 h 179"/>
                <a:gd name="T68" fmla="*/ 126 w 144"/>
                <a:gd name="T69" fmla="*/ 71 h 179"/>
                <a:gd name="T70" fmla="*/ 126 w 144"/>
                <a:gd name="T71" fmla="*/ 77 h 17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44"/>
                <a:gd name="T109" fmla="*/ 0 h 179"/>
                <a:gd name="T110" fmla="*/ 144 w 144"/>
                <a:gd name="T111" fmla="*/ 179 h 17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44" h="179">
                  <a:moveTo>
                    <a:pt x="126" y="83"/>
                  </a:moveTo>
                  <a:lnTo>
                    <a:pt x="120" y="83"/>
                  </a:lnTo>
                  <a:lnTo>
                    <a:pt x="114" y="83"/>
                  </a:lnTo>
                  <a:lnTo>
                    <a:pt x="102" y="89"/>
                  </a:lnTo>
                  <a:lnTo>
                    <a:pt x="90" y="89"/>
                  </a:lnTo>
                  <a:lnTo>
                    <a:pt x="78" y="95"/>
                  </a:lnTo>
                  <a:lnTo>
                    <a:pt x="66" y="101"/>
                  </a:lnTo>
                  <a:lnTo>
                    <a:pt x="54" y="113"/>
                  </a:lnTo>
                  <a:lnTo>
                    <a:pt x="48" y="131"/>
                  </a:lnTo>
                  <a:lnTo>
                    <a:pt x="42" y="143"/>
                  </a:lnTo>
                  <a:lnTo>
                    <a:pt x="42" y="149"/>
                  </a:lnTo>
                  <a:lnTo>
                    <a:pt x="42" y="155"/>
                  </a:lnTo>
                  <a:lnTo>
                    <a:pt x="36" y="161"/>
                  </a:lnTo>
                  <a:lnTo>
                    <a:pt x="36" y="167"/>
                  </a:lnTo>
                  <a:lnTo>
                    <a:pt x="30" y="167"/>
                  </a:lnTo>
                  <a:lnTo>
                    <a:pt x="30" y="173"/>
                  </a:lnTo>
                  <a:lnTo>
                    <a:pt x="24" y="173"/>
                  </a:lnTo>
                  <a:lnTo>
                    <a:pt x="18" y="173"/>
                  </a:lnTo>
                  <a:lnTo>
                    <a:pt x="12" y="173"/>
                  </a:lnTo>
                  <a:lnTo>
                    <a:pt x="6" y="173"/>
                  </a:lnTo>
                  <a:lnTo>
                    <a:pt x="6" y="179"/>
                  </a:lnTo>
                  <a:lnTo>
                    <a:pt x="0" y="179"/>
                  </a:lnTo>
                  <a:lnTo>
                    <a:pt x="0" y="173"/>
                  </a:lnTo>
                  <a:lnTo>
                    <a:pt x="12" y="167"/>
                  </a:lnTo>
                  <a:lnTo>
                    <a:pt x="18" y="161"/>
                  </a:lnTo>
                  <a:lnTo>
                    <a:pt x="24" y="155"/>
                  </a:lnTo>
                  <a:lnTo>
                    <a:pt x="30" y="143"/>
                  </a:lnTo>
                  <a:lnTo>
                    <a:pt x="36" y="131"/>
                  </a:lnTo>
                  <a:lnTo>
                    <a:pt x="36" y="119"/>
                  </a:lnTo>
                  <a:lnTo>
                    <a:pt x="36" y="113"/>
                  </a:lnTo>
                  <a:lnTo>
                    <a:pt x="36" y="107"/>
                  </a:lnTo>
                  <a:lnTo>
                    <a:pt x="36" y="101"/>
                  </a:lnTo>
                  <a:lnTo>
                    <a:pt x="36" y="89"/>
                  </a:lnTo>
                  <a:lnTo>
                    <a:pt x="30" y="83"/>
                  </a:lnTo>
                  <a:lnTo>
                    <a:pt x="30" y="77"/>
                  </a:lnTo>
                  <a:lnTo>
                    <a:pt x="36" y="71"/>
                  </a:lnTo>
                  <a:lnTo>
                    <a:pt x="42" y="71"/>
                  </a:lnTo>
                  <a:lnTo>
                    <a:pt x="48" y="65"/>
                  </a:lnTo>
                  <a:lnTo>
                    <a:pt x="54" y="60"/>
                  </a:lnTo>
                  <a:lnTo>
                    <a:pt x="54" y="54"/>
                  </a:lnTo>
                  <a:lnTo>
                    <a:pt x="60" y="48"/>
                  </a:lnTo>
                  <a:lnTo>
                    <a:pt x="60" y="36"/>
                  </a:lnTo>
                  <a:lnTo>
                    <a:pt x="60" y="30"/>
                  </a:lnTo>
                  <a:lnTo>
                    <a:pt x="66" y="30"/>
                  </a:lnTo>
                  <a:lnTo>
                    <a:pt x="72" y="30"/>
                  </a:lnTo>
                  <a:lnTo>
                    <a:pt x="78" y="24"/>
                  </a:lnTo>
                  <a:lnTo>
                    <a:pt x="90" y="18"/>
                  </a:lnTo>
                  <a:lnTo>
                    <a:pt x="102" y="18"/>
                  </a:lnTo>
                  <a:lnTo>
                    <a:pt x="108" y="12"/>
                  </a:lnTo>
                  <a:lnTo>
                    <a:pt x="114" y="6"/>
                  </a:lnTo>
                  <a:lnTo>
                    <a:pt x="120" y="0"/>
                  </a:lnTo>
                  <a:lnTo>
                    <a:pt x="120" y="6"/>
                  </a:lnTo>
                  <a:lnTo>
                    <a:pt x="120" y="12"/>
                  </a:lnTo>
                  <a:lnTo>
                    <a:pt x="120" y="24"/>
                  </a:lnTo>
                  <a:lnTo>
                    <a:pt x="126" y="30"/>
                  </a:lnTo>
                  <a:lnTo>
                    <a:pt x="126" y="42"/>
                  </a:lnTo>
                  <a:lnTo>
                    <a:pt x="132" y="48"/>
                  </a:lnTo>
                  <a:lnTo>
                    <a:pt x="138" y="54"/>
                  </a:lnTo>
                  <a:lnTo>
                    <a:pt x="144" y="60"/>
                  </a:lnTo>
                  <a:lnTo>
                    <a:pt x="138" y="60"/>
                  </a:lnTo>
                  <a:lnTo>
                    <a:pt x="132" y="60"/>
                  </a:lnTo>
                  <a:lnTo>
                    <a:pt x="126" y="65"/>
                  </a:lnTo>
                  <a:lnTo>
                    <a:pt x="126" y="71"/>
                  </a:lnTo>
                  <a:lnTo>
                    <a:pt x="126" y="77"/>
                  </a:lnTo>
                  <a:lnTo>
                    <a:pt x="126" y="83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46" name="Freeform 447"/>
            <p:cNvSpPr>
              <a:spLocks/>
            </p:cNvSpPr>
            <p:nvPr/>
          </p:nvSpPr>
          <p:spPr bwMode="auto">
            <a:xfrm>
              <a:off x="5131" y="1523"/>
              <a:ext cx="84" cy="173"/>
            </a:xfrm>
            <a:custGeom>
              <a:avLst/>
              <a:gdLst>
                <a:gd name="T0" fmla="*/ 48 w 84"/>
                <a:gd name="T1" fmla="*/ 173 h 173"/>
                <a:gd name="T2" fmla="*/ 42 w 84"/>
                <a:gd name="T3" fmla="*/ 167 h 173"/>
                <a:gd name="T4" fmla="*/ 30 w 84"/>
                <a:gd name="T5" fmla="*/ 167 h 173"/>
                <a:gd name="T6" fmla="*/ 24 w 84"/>
                <a:gd name="T7" fmla="*/ 167 h 173"/>
                <a:gd name="T8" fmla="*/ 30 w 84"/>
                <a:gd name="T9" fmla="*/ 161 h 173"/>
                <a:gd name="T10" fmla="*/ 30 w 84"/>
                <a:gd name="T11" fmla="*/ 155 h 173"/>
                <a:gd name="T12" fmla="*/ 42 w 84"/>
                <a:gd name="T13" fmla="*/ 155 h 173"/>
                <a:gd name="T14" fmla="*/ 48 w 84"/>
                <a:gd name="T15" fmla="*/ 149 h 173"/>
                <a:gd name="T16" fmla="*/ 54 w 84"/>
                <a:gd name="T17" fmla="*/ 143 h 173"/>
                <a:gd name="T18" fmla="*/ 54 w 84"/>
                <a:gd name="T19" fmla="*/ 143 h 173"/>
                <a:gd name="T20" fmla="*/ 54 w 84"/>
                <a:gd name="T21" fmla="*/ 137 h 173"/>
                <a:gd name="T22" fmla="*/ 48 w 84"/>
                <a:gd name="T23" fmla="*/ 137 h 173"/>
                <a:gd name="T24" fmla="*/ 48 w 84"/>
                <a:gd name="T25" fmla="*/ 131 h 173"/>
                <a:gd name="T26" fmla="*/ 36 w 84"/>
                <a:gd name="T27" fmla="*/ 131 h 173"/>
                <a:gd name="T28" fmla="*/ 30 w 84"/>
                <a:gd name="T29" fmla="*/ 137 h 173"/>
                <a:gd name="T30" fmla="*/ 30 w 84"/>
                <a:gd name="T31" fmla="*/ 143 h 173"/>
                <a:gd name="T32" fmla="*/ 30 w 84"/>
                <a:gd name="T33" fmla="*/ 149 h 173"/>
                <a:gd name="T34" fmla="*/ 24 w 84"/>
                <a:gd name="T35" fmla="*/ 149 h 173"/>
                <a:gd name="T36" fmla="*/ 18 w 84"/>
                <a:gd name="T37" fmla="*/ 149 h 173"/>
                <a:gd name="T38" fmla="*/ 18 w 84"/>
                <a:gd name="T39" fmla="*/ 149 h 173"/>
                <a:gd name="T40" fmla="*/ 18 w 84"/>
                <a:gd name="T41" fmla="*/ 143 h 173"/>
                <a:gd name="T42" fmla="*/ 18 w 84"/>
                <a:gd name="T43" fmla="*/ 137 h 173"/>
                <a:gd name="T44" fmla="*/ 24 w 84"/>
                <a:gd name="T45" fmla="*/ 131 h 173"/>
                <a:gd name="T46" fmla="*/ 24 w 84"/>
                <a:gd name="T47" fmla="*/ 125 h 173"/>
                <a:gd name="T48" fmla="*/ 30 w 84"/>
                <a:gd name="T49" fmla="*/ 125 h 173"/>
                <a:gd name="T50" fmla="*/ 30 w 84"/>
                <a:gd name="T51" fmla="*/ 119 h 173"/>
                <a:gd name="T52" fmla="*/ 24 w 84"/>
                <a:gd name="T53" fmla="*/ 119 h 173"/>
                <a:gd name="T54" fmla="*/ 24 w 84"/>
                <a:gd name="T55" fmla="*/ 113 h 173"/>
                <a:gd name="T56" fmla="*/ 12 w 84"/>
                <a:gd name="T57" fmla="*/ 113 h 173"/>
                <a:gd name="T58" fmla="*/ 12 w 84"/>
                <a:gd name="T59" fmla="*/ 113 h 173"/>
                <a:gd name="T60" fmla="*/ 6 w 84"/>
                <a:gd name="T61" fmla="*/ 113 h 173"/>
                <a:gd name="T62" fmla="*/ 6 w 84"/>
                <a:gd name="T63" fmla="*/ 113 h 173"/>
                <a:gd name="T64" fmla="*/ 0 w 84"/>
                <a:gd name="T65" fmla="*/ 101 h 173"/>
                <a:gd name="T66" fmla="*/ 6 w 84"/>
                <a:gd name="T67" fmla="*/ 65 h 173"/>
                <a:gd name="T68" fmla="*/ 30 w 84"/>
                <a:gd name="T69" fmla="*/ 36 h 173"/>
                <a:gd name="T70" fmla="*/ 60 w 84"/>
                <a:gd name="T71" fmla="*/ 12 h 173"/>
                <a:gd name="T72" fmla="*/ 72 w 84"/>
                <a:gd name="T73" fmla="*/ 6 h 173"/>
                <a:gd name="T74" fmla="*/ 78 w 84"/>
                <a:gd name="T75" fmla="*/ 6 h 173"/>
                <a:gd name="T76" fmla="*/ 84 w 84"/>
                <a:gd name="T77" fmla="*/ 0 h 173"/>
                <a:gd name="T78" fmla="*/ 84 w 84"/>
                <a:gd name="T79" fmla="*/ 0 h 173"/>
                <a:gd name="T80" fmla="*/ 78 w 84"/>
                <a:gd name="T81" fmla="*/ 12 h 173"/>
                <a:gd name="T82" fmla="*/ 72 w 84"/>
                <a:gd name="T83" fmla="*/ 30 h 173"/>
                <a:gd name="T84" fmla="*/ 72 w 84"/>
                <a:gd name="T85" fmla="*/ 48 h 173"/>
                <a:gd name="T86" fmla="*/ 72 w 84"/>
                <a:gd name="T87" fmla="*/ 65 h 173"/>
                <a:gd name="T88" fmla="*/ 78 w 84"/>
                <a:gd name="T89" fmla="*/ 83 h 173"/>
                <a:gd name="T90" fmla="*/ 84 w 84"/>
                <a:gd name="T91" fmla="*/ 101 h 173"/>
                <a:gd name="T92" fmla="*/ 84 w 84"/>
                <a:gd name="T93" fmla="*/ 113 h 173"/>
                <a:gd name="T94" fmla="*/ 84 w 84"/>
                <a:gd name="T95" fmla="*/ 131 h 173"/>
                <a:gd name="T96" fmla="*/ 72 w 84"/>
                <a:gd name="T97" fmla="*/ 155 h 173"/>
                <a:gd name="T98" fmla="*/ 60 w 84"/>
                <a:gd name="T99" fmla="*/ 167 h 17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4"/>
                <a:gd name="T151" fmla="*/ 0 h 173"/>
                <a:gd name="T152" fmla="*/ 84 w 84"/>
                <a:gd name="T153" fmla="*/ 173 h 17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4" h="173">
                  <a:moveTo>
                    <a:pt x="48" y="173"/>
                  </a:moveTo>
                  <a:lnTo>
                    <a:pt x="48" y="173"/>
                  </a:lnTo>
                  <a:lnTo>
                    <a:pt x="42" y="167"/>
                  </a:lnTo>
                  <a:lnTo>
                    <a:pt x="36" y="167"/>
                  </a:lnTo>
                  <a:lnTo>
                    <a:pt x="30" y="167"/>
                  </a:lnTo>
                  <a:lnTo>
                    <a:pt x="24" y="167"/>
                  </a:lnTo>
                  <a:lnTo>
                    <a:pt x="24" y="161"/>
                  </a:lnTo>
                  <a:lnTo>
                    <a:pt x="30" y="161"/>
                  </a:lnTo>
                  <a:lnTo>
                    <a:pt x="30" y="155"/>
                  </a:lnTo>
                  <a:lnTo>
                    <a:pt x="36" y="155"/>
                  </a:lnTo>
                  <a:lnTo>
                    <a:pt x="42" y="155"/>
                  </a:lnTo>
                  <a:lnTo>
                    <a:pt x="48" y="149"/>
                  </a:lnTo>
                  <a:lnTo>
                    <a:pt x="54" y="149"/>
                  </a:lnTo>
                  <a:lnTo>
                    <a:pt x="54" y="143"/>
                  </a:lnTo>
                  <a:lnTo>
                    <a:pt x="54" y="137"/>
                  </a:lnTo>
                  <a:lnTo>
                    <a:pt x="48" y="137"/>
                  </a:lnTo>
                  <a:lnTo>
                    <a:pt x="48" y="131"/>
                  </a:lnTo>
                  <a:lnTo>
                    <a:pt x="42" y="131"/>
                  </a:lnTo>
                  <a:lnTo>
                    <a:pt x="36" y="131"/>
                  </a:lnTo>
                  <a:lnTo>
                    <a:pt x="30" y="137"/>
                  </a:lnTo>
                  <a:lnTo>
                    <a:pt x="30" y="143"/>
                  </a:lnTo>
                  <a:lnTo>
                    <a:pt x="30" y="149"/>
                  </a:lnTo>
                  <a:lnTo>
                    <a:pt x="24" y="149"/>
                  </a:lnTo>
                  <a:lnTo>
                    <a:pt x="18" y="155"/>
                  </a:lnTo>
                  <a:lnTo>
                    <a:pt x="18" y="149"/>
                  </a:lnTo>
                  <a:lnTo>
                    <a:pt x="12" y="149"/>
                  </a:lnTo>
                  <a:lnTo>
                    <a:pt x="18" y="143"/>
                  </a:lnTo>
                  <a:lnTo>
                    <a:pt x="18" y="137"/>
                  </a:lnTo>
                  <a:lnTo>
                    <a:pt x="24" y="131"/>
                  </a:lnTo>
                  <a:lnTo>
                    <a:pt x="24" y="125"/>
                  </a:lnTo>
                  <a:lnTo>
                    <a:pt x="30" y="125"/>
                  </a:lnTo>
                  <a:lnTo>
                    <a:pt x="30" y="119"/>
                  </a:lnTo>
                  <a:lnTo>
                    <a:pt x="24" y="119"/>
                  </a:lnTo>
                  <a:lnTo>
                    <a:pt x="24" y="113"/>
                  </a:lnTo>
                  <a:lnTo>
                    <a:pt x="18" y="113"/>
                  </a:lnTo>
                  <a:lnTo>
                    <a:pt x="12" y="113"/>
                  </a:lnTo>
                  <a:lnTo>
                    <a:pt x="6" y="113"/>
                  </a:lnTo>
                  <a:lnTo>
                    <a:pt x="6" y="119"/>
                  </a:lnTo>
                  <a:lnTo>
                    <a:pt x="0" y="101"/>
                  </a:lnTo>
                  <a:lnTo>
                    <a:pt x="0" y="83"/>
                  </a:lnTo>
                  <a:lnTo>
                    <a:pt x="6" y="65"/>
                  </a:lnTo>
                  <a:lnTo>
                    <a:pt x="18" y="54"/>
                  </a:lnTo>
                  <a:lnTo>
                    <a:pt x="30" y="36"/>
                  </a:lnTo>
                  <a:lnTo>
                    <a:pt x="42" y="24"/>
                  </a:lnTo>
                  <a:lnTo>
                    <a:pt x="60" y="12"/>
                  </a:lnTo>
                  <a:lnTo>
                    <a:pt x="72" y="6"/>
                  </a:lnTo>
                  <a:lnTo>
                    <a:pt x="78" y="6"/>
                  </a:lnTo>
                  <a:lnTo>
                    <a:pt x="84" y="0"/>
                  </a:lnTo>
                  <a:lnTo>
                    <a:pt x="84" y="6"/>
                  </a:lnTo>
                  <a:lnTo>
                    <a:pt x="78" y="12"/>
                  </a:lnTo>
                  <a:lnTo>
                    <a:pt x="72" y="24"/>
                  </a:lnTo>
                  <a:lnTo>
                    <a:pt x="72" y="30"/>
                  </a:lnTo>
                  <a:lnTo>
                    <a:pt x="66" y="42"/>
                  </a:lnTo>
                  <a:lnTo>
                    <a:pt x="72" y="48"/>
                  </a:lnTo>
                  <a:lnTo>
                    <a:pt x="72" y="60"/>
                  </a:lnTo>
                  <a:lnTo>
                    <a:pt x="72" y="65"/>
                  </a:lnTo>
                  <a:lnTo>
                    <a:pt x="78" y="77"/>
                  </a:lnTo>
                  <a:lnTo>
                    <a:pt x="78" y="83"/>
                  </a:lnTo>
                  <a:lnTo>
                    <a:pt x="84" y="89"/>
                  </a:lnTo>
                  <a:lnTo>
                    <a:pt x="84" y="101"/>
                  </a:lnTo>
                  <a:lnTo>
                    <a:pt x="84" y="107"/>
                  </a:lnTo>
                  <a:lnTo>
                    <a:pt x="84" y="113"/>
                  </a:lnTo>
                  <a:lnTo>
                    <a:pt x="84" y="119"/>
                  </a:lnTo>
                  <a:lnTo>
                    <a:pt x="84" y="131"/>
                  </a:lnTo>
                  <a:lnTo>
                    <a:pt x="78" y="143"/>
                  </a:lnTo>
                  <a:lnTo>
                    <a:pt x="72" y="155"/>
                  </a:lnTo>
                  <a:lnTo>
                    <a:pt x="66" y="161"/>
                  </a:lnTo>
                  <a:lnTo>
                    <a:pt x="60" y="167"/>
                  </a:lnTo>
                  <a:lnTo>
                    <a:pt x="48" y="173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47" name="Freeform 448"/>
            <p:cNvSpPr>
              <a:spLocks/>
            </p:cNvSpPr>
            <p:nvPr/>
          </p:nvSpPr>
          <p:spPr bwMode="auto">
            <a:xfrm>
              <a:off x="4994" y="1606"/>
              <a:ext cx="424" cy="299"/>
            </a:xfrm>
            <a:custGeom>
              <a:avLst/>
              <a:gdLst>
                <a:gd name="T0" fmla="*/ 197 w 424"/>
                <a:gd name="T1" fmla="*/ 252 h 299"/>
                <a:gd name="T2" fmla="*/ 179 w 424"/>
                <a:gd name="T3" fmla="*/ 281 h 299"/>
                <a:gd name="T4" fmla="*/ 173 w 424"/>
                <a:gd name="T5" fmla="*/ 287 h 299"/>
                <a:gd name="T6" fmla="*/ 149 w 424"/>
                <a:gd name="T7" fmla="*/ 252 h 299"/>
                <a:gd name="T8" fmla="*/ 131 w 424"/>
                <a:gd name="T9" fmla="*/ 240 h 299"/>
                <a:gd name="T10" fmla="*/ 120 w 424"/>
                <a:gd name="T11" fmla="*/ 210 h 299"/>
                <a:gd name="T12" fmla="*/ 126 w 424"/>
                <a:gd name="T13" fmla="*/ 162 h 299"/>
                <a:gd name="T14" fmla="*/ 149 w 424"/>
                <a:gd name="T15" fmla="*/ 126 h 299"/>
                <a:gd name="T16" fmla="*/ 149 w 424"/>
                <a:gd name="T17" fmla="*/ 108 h 299"/>
                <a:gd name="T18" fmla="*/ 137 w 424"/>
                <a:gd name="T19" fmla="*/ 126 h 299"/>
                <a:gd name="T20" fmla="*/ 114 w 424"/>
                <a:gd name="T21" fmla="*/ 162 h 299"/>
                <a:gd name="T22" fmla="*/ 72 w 424"/>
                <a:gd name="T23" fmla="*/ 186 h 299"/>
                <a:gd name="T24" fmla="*/ 48 w 424"/>
                <a:gd name="T25" fmla="*/ 180 h 299"/>
                <a:gd name="T26" fmla="*/ 24 w 424"/>
                <a:gd name="T27" fmla="*/ 168 h 299"/>
                <a:gd name="T28" fmla="*/ 12 w 424"/>
                <a:gd name="T29" fmla="*/ 156 h 299"/>
                <a:gd name="T30" fmla="*/ 36 w 424"/>
                <a:gd name="T31" fmla="*/ 144 h 299"/>
                <a:gd name="T32" fmla="*/ 66 w 424"/>
                <a:gd name="T33" fmla="*/ 108 h 299"/>
                <a:gd name="T34" fmla="*/ 108 w 424"/>
                <a:gd name="T35" fmla="*/ 96 h 299"/>
                <a:gd name="T36" fmla="*/ 120 w 424"/>
                <a:gd name="T37" fmla="*/ 96 h 299"/>
                <a:gd name="T38" fmla="*/ 131 w 424"/>
                <a:gd name="T39" fmla="*/ 90 h 299"/>
                <a:gd name="T40" fmla="*/ 126 w 424"/>
                <a:gd name="T41" fmla="*/ 108 h 299"/>
                <a:gd name="T42" fmla="*/ 126 w 424"/>
                <a:gd name="T43" fmla="*/ 114 h 299"/>
                <a:gd name="T44" fmla="*/ 137 w 424"/>
                <a:gd name="T45" fmla="*/ 114 h 299"/>
                <a:gd name="T46" fmla="*/ 143 w 424"/>
                <a:gd name="T47" fmla="*/ 102 h 299"/>
                <a:gd name="T48" fmla="*/ 143 w 424"/>
                <a:gd name="T49" fmla="*/ 90 h 299"/>
                <a:gd name="T50" fmla="*/ 149 w 424"/>
                <a:gd name="T51" fmla="*/ 102 h 299"/>
                <a:gd name="T52" fmla="*/ 167 w 424"/>
                <a:gd name="T53" fmla="*/ 102 h 299"/>
                <a:gd name="T54" fmla="*/ 185 w 424"/>
                <a:gd name="T55" fmla="*/ 102 h 299"/>
                <a:gd name="T56" fmla="*/ 197 w 424"/>
                <a:gd name="T57" fmla="*/ 90 h 299"/>
                <a:gd name="T58" fmla="*/ 215 w 424"/>
                <a:gd name="T59" fmla="*/ 90 h 299"/>
                <a:gd name="T60" fmla="*/ 227 w 424"/>
                <a:gd name="T61" fmla="*/ 66 h 299"/>
                <a:gd name="T62" fmla="*/ 263 w 424"/>
                <a:gd name="T63" fmla="*/ 12 h 299"/>
                <a:gd name="T64" fmla="*/ 311 w 424"/>
                <a:gd name="T65" fmla="*/ 0 h 299"/>
                <a:gd name="T66" fmla="*/ 340 w 424"/>
                <a:gd name="T67" fmla="*/ 6 h 299"/>
                <a:gd name="T68" fmla="*/ 376 w 424"/>
                <a:gd name="T69" fmla="*/ 18 h 299"/>
                <a:gd name="T70" fmla="*/ 406 w 424"/>
                <a:gd name="T71" fmla="*/ 24 h 299"/>
                <a:gd name="T72" fmla="*/ 418 w 424"/>
                <a:gd name="T73" fmla="*/ 30 h 299"/>
                <a:gd name="T74" fmla="*/ 376 w 424"/>
                <a:gd name="T75" fmla="*/ 84 h 299"/>
                <a:gd name="T76" fmla="*/ 335 w 424"/>
                <a:gd name="T77" fmla="*/ 108 h 299"/>
                <a:gd name="T78" fmla="*/ 287 w 424"/>
                <a:gd name="T79" fmla="*/ 126 h 299"/>
                <a:gd name="T80" fmla="*/ 251 w 424"/>
                <a:gd name="T81" fmla="*/ 114 h 299"/>
                <a:gd name="T82" fmla="*/ 221 w 424"/>
                <a:gd name="T83" fmla="*/ 102 h 299"/>
                <a:gd name="T84" fmla="*/ 209 w 424"/>
                <a:gd name="T85" fmla="*/ 96 h 299"/>
                <a:gd name="T86" fmla="*/ 191 w 424"/>
                <a:gd name="T87" fmla="*/ 102 h 299"/>
                <a:gd name="T88" fmla="*/ 185 w 424"/>
                <a:gd name="T89" fmla="*/ 108 h 299"/>
                <a:gd name="T90" fmla="*/ 203 w 424"/>
                <a:gd name="T91" fmla="*/ 108 h 299"/>
                <a:gd name="T92" fmla="*/ 227 w 424"/>
                <a:gd name="T93" fmla="*/ 108 h 299"/>
                <a:gd name="T94" fmla="*/ 257 w 424"/>
                <a:gd name="T95" fmla="*/ 114 h 299"/>
                <a:gd name="T96" fmla="*/ 299 w 424"/>
                <a:gd name="T97" fmla="*/ 156 h 299"/>
                <a:gd name="T98" fmla="*/ 317 w 424"/>
                <a:gd name="T99" fmla="*/ 210 h 299"/>
                <a:gd name="T100" fmla="*/ 305 w 424"/>
                <a:gd name="T101" fmla="*/ 222 h 299"/>
                <a:gd name="T102" fmla="*/ 257 w 424"/>
                <a:gd name="T103" fmla="*/ 204 h 299"/>
                <a:gd name="T104" fmla="*/ 221 w 424"/>
                <a:gd name="T105" fmla="*/ 198 h 299"/>
                <a:gd name="T106" fmla="*/ 197 w 424"/>
                <a:gd name="T107" fmla="*/ 168 h 299"/>
                <a:gd name="T108" fmla="*/ 185 w 424"/>
                <a:gd name="T109" fmla="*/ 126 h 299"/>
                <a:gd name="T110" fmla="*/ 167 w 424"/>
                <a:gd name="T111" fmla="*/ 108 h 299"/>
                <a:gd name="T112" fmla="*/ 155 w 424"/>
                <a:gd name="T113" fmla="*/ 108 h 299"/>
                <a:gd name="T114" fmla="*/ 161 w 424"/>
                <a:gd name="T115" fmla="*/ 126 h 299"/>
                <a:gd name="T116" fmla="*/ 191 w 424"/>
                <a:gd name="T117" fmla="*/ 156 h 29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24"/>
                <a:gd name="T178" fmla="*/ 0 h 299"/>
                <a:gd name="T179" fmla="*/ 424 w 424"/>
                <a:gd name="T180" fmla="*/ 299 h 29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24" h="299">
                  <a:moveTo>
                    <a:pt x="203" y="174"/>
                  </a:moveTo>
                  <a:lnTo>
                    <a:pt x="203" y="198"/>
                  </a:lnTo>
                  <a:lnTo>
                    <a:pt x="203" y="222"/>
                  </a:lnTo>
                  <a:lnTo>
                    <a:pt x="203" y="240"/>
                  </a:lnTo>
                  <a:lnTo>
                    <a:pt x="197" y="252"/>
                  </a:lnTo>
                  <a:lnTo>
                    <a:pt x="191" y="258"/>
                  </a:lnTo>
                  <a:lnTo>
                    <a:pt x="191" y="264"/>
                  </a:lnTo>
                  <a:lnTo>
                    <a:pt x="185" y="269"/>
                  </a:lnTo>
                  <a:lnTo>
                    <a:pt x="179" y="275"/>
                  </a:lnTo>
                  <a:lnTo>
                    <a:pt x="179" y="281"/>
                  </a:lnTo>
                  <a:lnTo>
                    <a:pt x="179" y="287"/>
                  </a:lnTo>
                  <a:lnTo>
                    <a:pt x="173" y="293"/>
                  </a:lnTo>
                  <a:lnTo>
                    <a:pt x="173" y="299"/>
                  </a:lnTo>
                  <a:lnTo>
                    <a:pt x="173" y="293"/>
                  </a:lnTo>
                  <a:lnTo>
                    <a:pt x="173" y="287"/>
                  </a:lnTo>
                  <a:lnTo>
                    <a:pt x="167" y="281"/>
                  </a:lnTo>
                  <a:lnTo>
                    <a:pt x="161" y="275"/>
                  </a:lnTo>
                  <a:lnTo>
                    <a:pt x="161" y="264"/>
                  </a:lnTo>
                  <a:lnTo>
                    <a:pt x="155" y="258"/>
                  </a:lnTo>
                  <a:lnTo>
                    <a:pt x="149" y="252"/>
                  </a:lnTo>
                  <a:lnTo>
                    <a:pt x="143" y="246"/>
                  </a:lnTo>
                  <a:lnTo>
                    <a:pt x="137" y="246"/>
                  </a:lnTo>
                  <a:lnTo>
                    <a:pt x="137" y="240"/>
                  </a:lnTo>
                  <a:lnTo>
                    <a:pt x="131" y="240"/>
                  </a:lnTo>
                  <a:lnTo>
                    <a:pt x="131" y="234"/>
                  </a:lnTo>
                  <a:lnTo>
                    <a:pt x="126" y="234"/>
                  </a:lnTo>
                  <a:lnTo>
                    <a:pt x="126" y="228"/>
                  </a:lnTo>
                  <a:lnTo>
                    <a:pt x="120" y="210"/>
                  </a:lnTo>
                  <a:lnTo>
                    <a:pt x="120" y="198"/>
                  </a:lnTo>
                  <a:lnTo>
                    <a:pt x="120" y="180"/>
                  </a:lnTo>
                  <a:lnTo>
                    <a:pt x="120" y="168"/>
                  </a:lnTo>
                  <a:lnTo>
                    <a:pt x="126" y="168"/>
                  </a:lnTo>
                  <a:lnTo>
                    <a:pt x="126" y="162"/>
                  </a:lnTo>
                  <a:lnTo>
                    <a:pt x="131" y="156"/>
                  </a:lnTo>
                  <a:lnTo>
                    <a:pt x="131" y="150"/>
                  </a:lnTo>
                  <a:lnTo>
                    <a:pt x="137" y="144"/>
                  </a:lnTo>
                  <a:lnTo>
                    <a:pt x="143" y="138"/>
                  </a:lnTo>
                  <a:lnTo>
                    <a:pt x="149" y="126"/>
                  </a:lnTo>
                  <a:lnTo>
                    <a:pt x="149" y="120"/>
                  </a:lnTo>
                  <a:lnTo>
                    <a:pt x="149" y="114"/>
                  </a:lnTo>
                  <a:lnTo>
                    <a:pt x="149" y="108"/>
                  </a:lnTo>
                  <a:lnTo>
                    <a:pt x="143" y="114"/>
                  </a:lnTo>
                  <a:lnTo>
                    <a:pt x="143" y="120"/>
                  </a:lnTo>
                  <a:lnTo>
                    <a:pt x="137" y="126"/>
                  </a:lnTo>
                  <a:lnTo>
                    <a:pt x="137" y="132"/>
                  </a:lnTo>
                  <a:lnTo>
                    <a:pt x="131" y="138"/>
                  </a:lnTo>
                  <a:lnTo>
                    <a:pt x="131" y="144"/>
                  </a:lnTo>
                  <a:lnTo>
                    <a:pt x="126" y="156"/>
                  </a:lnTo>
                  <a:lnTo>
                    <a:pt x="114" y="162"/>
                  </a:lnTo>
                  <a:lnTo>
                    <a:pt x="108" y="168"/>
                  </a:lnTo>
                  <a:lnTo>
                    <a:pt x="96" y="174"/>
                  </a:lnTo>
                  <a:lnTo>
                    <a:pt x="90" y="180"/>
                  </a:lnTo>
                  <a:lnTo>
                    <a:pt x="78" y="180"/>
                  </a:lnTo>
                  <a:lnTo>
                    <a:pt x="72" y="186"/>
                  </a:lnTo>
                  <a:lnTo>
                    <a:pt x="60" y="186"/>
                  </a:lnTo>
                  <a:lnTo>
                    <a:pt x="60" y="180"/>
                  </a:lnTo>
                  <a:lnTo>
                    <a:pt x="54" y="180"/>
                  </a:lnTo>
                  <a:lnTo>
                    <a:pt x="48" y="180"/>
                  </a:lnTo>
                  <a:lnTo>
                    <a:pt x="42" y="180"/>
                  </a:lnTo>
                  <a:lnTo>
                    <a:pt x="36" y="180"/>
                  </a:lnTo>
                  <a:lnTo>
                    <a:pt x="30" y="174"/>
                  </a:lnTo>
                  <a:lnTo>
                    <a:pt x="24" y="168"/>
                  </a:lnTo>
                  <a:lnTo>
                    <a:pt x="18" y="168"/>
                  </a:lnTo>
                  <a:lnTo>
                    <a:pt x="6" y="162"/>
                  </a:lnTo>
                  <a:lnTo>
                    <a:pt x="0" y="162"/>
                  </a:lnTo>
                  <a:lnTo>
                    <a:pt x="6" y="156"/>
                  </a:lnTo>
                  <a:lnTo>
                    <a:pt x="12" y="156"/>
                  </a:lnTo>
                  <a:lnTo>
                    <a:pt x="18" y="156"/>
                  </a:lnTo>
                  <a:lnTo>
                    <a:pt x="24" y="156"/>
                  </a:lnTo>
                  <a:lnTo>
                    <a:pt x="30" y="150"/>
                  </a:lnTo>
                  <a:lnTo>
                    <a:pt x="36" y="144"/>
                  </a:lnTo>
                  <a:lnTo>
                    <a:pt x="42" y="138"/>
                  </a:lnTo>
                  <a:lnTo>
                    <a:pt x="42" y="132"/>
                  </a:lnTo>
                  <a:lnTo>
                    <a:pt x="48" y="120"/>
                  </a:lnTo>
                  <a:lnTo>
                    <a:pt x="60" y="114"/>
                  </a:lnTo>
                  <a:lnTo>
                    <a:pt x="66" y="108"/>
                  </a:lnTo>
                  <a:lnTo>
                    <a:pt x="78" y="102"/>
                  </a:lnTo>
                  <a:lnTo>
                    <a:pt x="84" y="96"/>
                  </a:lnTo>
                  <a:lnTo>
                    <a:pt x="96" y="96"/>
                  </a:lnTo>
                  <a:lnTo>
                    <a:pt x="108" y="96"/>
                  </a:lnTo>
                  <a:lnTo>
                    <a:pt x="114" y="96"/>
                  </a:lnTo>
                  <a:lnTo>
                    <a:pt x="120" y="96"/>
                  </a:lnTo>
                  <a:lnTo>
                    <a:pt x="126" y="96"/>
                  </a:lnTo>
                  <a:lnTo>
                    <a:pt x="126" y="90"/>
                  </a:lnTo>
                  <a:lnTo>
                    <a:pt x="131" y="90"/>
                  </a:lnTo>
                  <a:lnTo>
                    <a:pt x="131" y="96"/>
                  </a:lnTo>
                  <a:lnTo>
                    <a:pt x="126" y="102"/>
                  </a:lnTo>
                  <a:lnTo>
                    <a:pt x="126" y="108"/>
                  </a:lnTo>
                  <a:lnTo>
                    <a:pt x="126" y="114"/>
                  </a:lnTo>
                  <a:lnTo>
                    <a:pt x="131" y="114"/>
                  </a:lnTo>
                  <a:lnTo>
                    <a:pt x="137" y="114"/>
                  </a:lnTo>
                  <a:lnTo>
                    <a:pt x="143" y="114"/>
                  </a:lnTo>
                  <a:lnTo>
                    <a:pt x="143" y="108"/>
                  </a:lnTo>
                  <a:lnTo>
                    <a:pt x="143" y="102"/>
                  </a:lnTo>
                  <a:lnTo>
                    <a:pt x="143" y="96"/>
                  </a:lnTo>
                  <a:lnTo>
                    <a:pt x="143" y="90"/>
                  </a:lnTo>
                  <a:lnTo>
                    <a:pt x="143" y="96"/>
                  </a:lnTo>
                  <a:lnTo>
                    <a:pt x="149" y="96"/>
                  </a:lnTo>
                  <a:lnTo>
                    <a:pt x="149" y="102"/>
                  </a:lnTo>
                  <a:lnTo>
                    <a:pt x="155" y="102"/>
                  </a:lnTo>
                  <a:lnTo>
                    <a:pt x="161" y="102"/>
                  </a:lnTo>
                  <a:lnTo>
                    <a:pt x="167" y="102"/>
                  </a:lnTo>
                  <a:lnTo>
                    <a:pt x="167" y="108"/>
                  </a:lnTo>
                  <a:lnTo>
                    <a:pt x="173" y="108"/>
                  </a:lnTo>
                  <a:lnTo>
                    <a:pt x="179" y="108"/>
                  </a:lnTo>
                  <a:lnTo>
                    <a:pt x="179" y="102"/>
                  </a:lnTo>
                  <a:lnTo>
                    <a:pt x="185" y="102"/>
                  </a:lnTo>
                  <a:lnTo>
                    <a:pt x="185" y="96"/>
                  </a:lnTo>
                  <a:lnTo>
                    <a:pt x="191" y="96"/>
                  </a:lnTo>
                  <a:lnTo>
                    <a:pt x="191" y="90"/>
                  </a:lnTo>
                  <a:lnTo>
                    <a:pt x="197" y="90"/>
                  </a:lnTo>
                  <a:lnTo>
                    <a:pt x="203" y="90"/>
                  </a:lnTo>
                  <a:lnTo>
                    <a:pt x="209" y="90"/>
                  </a:lnTo>
                  <a:lnTo>
                    <a:pt x="215" y="90"/>
                  </a:lnTo>
                  <a:lnTo>
                    <a:pt x="215" y="84"/>
                  </a:lnTo>
                  <a:lnTo>
                    <a:pt x="221" y="84"/>
                  </a:lnTo>
                  <a:lnTo>
                    <a:pt x="221" y="78"/>
                  </a:lnTo>
                  <a:lnTo>
                    <a:pt x="227" y="72"/>
                  </a:lnTo>
                  <a:lnTo>
                    <a:pt x="227" y="66"/>
                  </a:lnTo>
                  <a:lnTo>
                    <a:pt x="227" y="60"/>
                  </a:lnTo>
                  <a:lnTo>
                    <a:pt x="233" y="48"/>
                  </a:lnTo>
                  <a:lnTo>
                    <a:pt x="239" y="30"/>
                  </a:lnTo>
                  <a:lnTo>
                    <a:pt x="251" y="18"/>
                  </a:lnTo>
                  <a:lnTo>
                    <a:pt x="263" y="12"/>
                  </a:lnTo>
                  <a:lnTo>
                    <a:pt x="275" y="6"/>
                  </a:lnTo>
                  <a:lnTo>
                    <a:pt x="287" y="6"/>
                  </a:lnTo>
                  <a:lnTo>
                    <a:pt x="299" y="0"/>
                  </a:lnTo>
                  <a:lnTo>
                    <a:pt x="305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9" y="6"/>
                  </a:lnTo>
                  <a:lnTo>
                    <a:pt x="335" y="6"/>
                  </a:lnTo>
                  <a:lnTo>
                    <a:pt x="340" y="6"/>
                  </a:lnTo>
                  <a:lnTo>
                    <a:pt x="346" y="6"/>
                  </a:lnTo>
                  <a:lnTo>
                    <a:pt x="352" y="12"/>
                  </a:lnTo>
                  <a:lnTo>
                    <a:pt x="364" y="12"/>
                  </a:lnTo>
                  <a:lnTo>
                    <a:pt x="370" y="18"/>
                  </a:lnTo>
                  <a:lnTo>
                    <a:pt x="376" y="18"/>
                  </a:lnTo>
                  <a:lnTo>
                    <a:pt x="382" y="24"/>
                  </a:lnTo>
                  <a:lnTo>
                    <a:pt x="388" y="24"/>
                  </a:lnTo>
                  <a:lnTo>
                    <a:pt x="394" y="24"/>
                  </a:lnTo>
                  <a:lnTo>
                    <a:pt x="400" y="24"/>
                  </a:lnTo>
                  <a:lnTo>
                    <a:pt x="406" y="24"/>
                  </a:lnTo>
                  <a:lnTo>
                    <a:pt x="412" y="24"/>
                  </a:lnTo>
                  <a:lnTo>
                    <a:pt x="424" y="24"/>
                  </a:lnTo>
                  <a:lnTo>
                    <a:pt x="418" y="30"/>
                  </a:lnTo>
                  <a:lnTo>
                    <a:pt x="412" y="42"/>
                  </a:lnTo>
                  <a:lnTo>
                    <a:pt x="400" y="48"/>
                  </a:lnTo>
                  <a:lnTo>
                    <a:pt x="394" y="60"/>
                  </a:lnTo>
                  <a:lnTo>
                    <a:pt x="382" y="72"/>
                  </a:lnTo>
                  <a:lnTo>
                    <a:pt x="376" y="84"/>
                  </a:lnTo>
                  <a:lnTo>
                    <a:pt x="364" y="96"/>
                  </a:lnTo>
                  <a:lnTo>
                    <a:pt x="352" y="102"/>
                  </a:lnTo>
                  <a:lnTo>
                    <a:pt x="346" y="108"/>
                  </a:lnTo>
                  <a:lnTo>
                    <a:pt x="340" y="108"/>
                  </a:lnTo>
                  <a:lnTo>
                    <a:pt x="335" y="108"/>
                  </a:lnTo>
                  <a:lnTo>
                    <a:pt x="323" y="114"/>
                  </a:lnTo>
                  <a:lnTo>
                    <a:pt x="317" y="114"/>
                  </a:lnTo>
                  <a:lnTo>
                    <a:pt x="305" y="120"/>
                  </a:lnTo>
                  <a:lnTo>
                    <a:pt x="299" y="120"/>
                  </a:lnTo>
                  <a:lnTo>
                    <a:pt x="287" y="126"/>
                  </a:lnTo>
                  <a:lnTo>
                    <a:pt x="281" y="126"/>
                  </a:lnTo>
                  <a:lnTo>
                    <a:pt x="275" y="126"/>
                  </a:lnTo>
                  <a:lnTo>
                    <a:pt x="263" y="120"/>
                  </a:lnTo>
                  <a:lnTo>
                    <a:pt x="257" y="120"/>
                  </a:lnTo>
                  <a:lnTo>
                    <a:pt x="251" y="114"/>
                  </a:lnTo>
                  <a:lnTo>
                    <a:pt x="239" y="114"/>
                  </a:lnTo>
                  <a:lnTo>
                    <a:pt x="233" y="108"/>
                  </a:lnTo>
                  <a:lnTo>
                    <a:pt x="227" y="108"/>
                  </a:lnTo>
                  <a:lnTo>
                    <a:pt x="221" y="102"/>
                  </a:lnTo>
                  <a:lnTo>
                    <a:pt x="215" y="102"/>
                  </a:lnTo>
                  <a:lnTo>
                    <a:pt x="215" y="96"/>
                  </a:lnTo>
                  <a:lnTo>
                    <a:pt x="209" y="96"/>
                  </a:lnTo>
                  <a:lnTo>
                    <a:pt x="203" y="96"/>
                  </a:lnTo>
                  <a:lnTo>
                    <a:pt x="197" y="96"/>
                  </a:lnTo>
                  <a:lnTo>
                    <a:pt x="197" y="102"/>
                  </a:lnTo>
                  <a:lnTo>
                    <a:pt x="191" y="102"/>
                  </a:lnTo>
                  <a:lnTo>
                    <a:pt x="185" y="102"/>
                  </a:lnTo>
                  <a:lnTo>
                    <a:pt x="185" y="108"/>
                  </a:lnTo>
                  <a:lnTo>
                    <a:pt x="191" y="108"/>
                  </a:lnTo>
                  <a:lnTo>
                    <a:pt x="197" y="108"/>
                  </a:lnTo>
                  <a:lnTo>
                    <a:pt x="203" y="108"/>
                  </a:lnTo>
                  <a:lnTo>
                    <a:pt x="209" y="108"/>
                  </a:lnTo>
                  <a:lnTo>
                    <a:pt x="215" y="108"/>
                  </a:lnTo>
                  <a:lnTo>
                    <a:pt x="221" y="108"/>
                  </a:lnTo>
                  <a:lnTo>
                    <a:pt x="227" y="108"/>
                  </a:lnTo>
                  <a:lnTo>
                    <a:pt x="233" y="108"/>
                  </a:lnTo>
                  <a:lnTo>
                    <a:pt x="239" y="108"/>
                  </a:lnTo>
                  <a:lnTo>
                    <a:pt x="251" y="114"/>
                  </a:lnTo>
                  <a:lnTo>
                    <a:pt x="257" y="114"/>
                  </a:lnTo>
                  <a:lnTo>
                    <a:pt x="269" y="120"/>
                  </a:lnTo>
                  <a:lnTo>
                    <a:pt x="281" y="126"/>
                  </a:lnTo>
                  <a:lnTo>
                    <a:pt x="287" y="138"/>
                  </a:lnTo>
                  <a:lnTo>
                    <a:pt x="293" y="144"/>
                  </a:lnTo>
                  <a:lnTo>
                    <a:pt x="299" y="156"/>
                  </a:lnTo>
                  <a:lnTo>
                    <a:pt x="305" y="168"/>
                  </a:lnTo>
                  <a:lnTo>
                    <a:pt x="311" y="174"/>
                  </a:lnTo>
                  <a:lnTo>
                    <a:pt x="317" y="192"/>
                  </a:lnTo>
                  <a:lnTo>
                    <a:pt x="317" y="204"/>
                  </a:lnTo>
                  <a:lnTo>
                    <a:pt x="317" y="210"/>
                  </a:lnTo>
                  <a:lnTo>
                    <a:pt x="317" y="216"/>
                  </a:lnTo>
                  <a:lnTo>
                    <a:pt x="317" y="228"/>
                  </a:lnTo>
                  <a:lnTo>
                    <a:pt x="317" y="234"/>
                  </a:lnTo>
                  <a:lnTo>
                    <a:pt x="311" y="228"/>
                  </a:lnTo>
                  <a:lnTo>
                    <a:pt x="305" y="222"/>
                  </a:lnTo>
                  <a:lnTo>
                    <a:pt x="293" y="216"/>
                  </a:lnTo>
                  <a:lnTo>
                    <a:pt x="287" y="216"/>
                  </a:lnTo>
                  <a:lnTo>
                    <a:pt x="275" y="210"/>
                  </a:lnTo>
                  <a:lnTo>
                    <a:pt x="263" y="204"/>
                  </a:lnTo>
                  <a:lnTo>
                    <a:pt x="257" y="204"/>
                  </a:lnTo>
                  <a:lnTo>
                    <a:pt x="245" y="204"/>
                  </a:lnTo>
                  <a:lnTo>
                    <a:pt x="239" y="204"/>
                  </a:lnTo>
                  <a:lnTo>
                    <a:pt x="233" y="198"/>
                  </a:lnTo>
                  <a:lnTo>
                    <a:pt x="227" y="198"/>
                  </a:lnTo>
                  <a:lnTo>
                    <a:pt x="221" y="198"/>
                  </a:lnTo>
                  <a:lnTo>
                    <a:pt x="215" y="192"/>
                  </a:lnTo>
                  <a:lnTo>
                    <a:pt x="209" y="192"/>
                  </a:lnTo>
                  <a:lnTo>
                    <a:pt x="203" y="180"/>
                  </a:lnTo>
                  <a:lnTo>
                    <a:pt x="203" y="174"/>
                  </a:lnTo>
                  <a:lnTo>
                    <a:pt x="197" y="168"/>
                  </a:lnTo>
                  <a:lnTo>
                    <a:pt x="191" y="156"/>
                  </a:lnTo>
                  <a:lnTo>
                    <a:pt x="191" y="144"/>
                  </a:lnTo>
                  <a:lnTo>
                    <a:pt x="191" y="132"/>
                  </a:lnTo>
                  <a:lnTo>
                    <a:pt x="185" y="126"/>
                  </a:lnTo>
                  <a:lnTo>
                    <a:pt x="185" y="120"/>
                  </a:lnTo>
                  <a:lnTo>
                    <a:pt x="179" y="120"/>
                  </a:lnTo>
                  <a:lnTo>
                    <a:pt x="179" y="114"/>
                  </a:lnTo>
                  <a:lnTo>
                    <a:pt x="173" y="114"/>
                  </a:lnTo>
                  <a:lnTo>
                    <a:pt x="167" y="108"/>
                  </a:lnTo>
                  <a:lnTo>
                    <a:pt x="161" y="108"/>
                  </a:lnTo>
                  <a:lnTo>
                    <a:pt x="155" y="108"/>
                  </a:lnTo>
                  <a:lnTo>
                    <a:pt x="155" y="114"/>
                  </a:lnTo>
                  <a:lnTo>
                    <a:pt x="155" y="120"/>
                  </a:lnTo>
                  <a:lnTo>
                    <a:pt x="161" y="120"/>
                  </a:lnTo>
                  <a:lnTo>
                    <a:pt x="161" y="126"/>
                  </a:lnTo>
                  <a:lnTo>
                    <a:pt x="167" y="126"/>
                  </a:lnTo>
                  <a:lnTo>
                    <a:pt x="173" y="132"/>
                  </a:lnTo>
                  <a:lnTo>
                    <a:pt x="179" y="138"/>
                  </a:lnTo>
                  <a:lnTo>
                    <a:pt x="185" y="150"/>
                  </a:lnTo>
                  <a:lnTo>
                    <a:pt x="191" y="156"/>
                  </a:lnTo>
                  <a:lnTo>
                    <a:pt x="197" y="168"/>
                  </a:lnTo>
                  <a:lnTo>
                    <a:pt x="203" y="174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48" name="Freeform 449"/>
            <p:cNvSpPr>
              <a:spLocks/>
            </p:cNvSpPr>
            <p:nvPr/>
          </p:nvSpPr>
          <p:spPr bwMode="auto">
            <a:xfrm>
              <a:off x="5000" y="1565"/>
              <a:ext cx="125" cy="125"/>
            </a:xfrm>
            <a:custGeom>
              <a:avLst/>
              <a:gdLst>
                <a:gd name="T0" fmla="*/ 96 w 125"/>
                <a:gd name="T1" fmla="*/ 125 h 125"/>
                <a:gd name="T2" fmla="*/ 102 w 125"/>
                <a:gd name="T3" fmla="*/ 119 h 125"/>
                <a:gd name="T4" fmla="*/ 108 w 125"/>
                <a:gd name="T5" fmla="*/ 113 h 125"/>
                <a:gd name="T6" fmla="*/ 114 w 125"/>
                <a:gd name="T7" fmla="*/ 119 h 125"/>
                <a:gd name="T8" fmla="*/ 120 w 125"/>
                <a:gd name="T9" fmla="*/ 119 h 125"/>
                <a:gd name="T10" fmla="*/ 120 w 125"/>
                <a:gd name="T11" fmla="*/ 119 h 125"/>
                <a:gd name="T12" fmla="*/ 125 w 125"/>
                <a:gd name="T13" fmla="*/ 119 h 125"/>
                <a:gd name="T14" fmla="*/ 125 w 125"/>
                <a:gd name="T15" fmla="*/ 119 h 125"/>
                <a:gd name="T16" fmla="*/ 125 w 125"/>
                <a:gd name="T17" fmla="*/ 119 h 125"/>
                <a:gd name="T18" fmla="*/ 120 w 125"/>
                <a:gd name="T19" fmla="*/ 113 h 125"/>
                <a:gd name="T20" fmla="*/ 120 w 125"/>
                <a:gd name="T21" fmla="*/ 113 h 125"/>
                <a:gd name="T22" fmla="*/ 114 w 125"/>
                <a:gd name="T23" fmla="*/ 113 h 125"/>
                <a:gd name="T24" fmla="*/ 108 w 125"/>
                <a:gd name="T25" fmla="*/ 107 h 125"/>
                <a:gd name="T26" fmla="*/ 108 w 125"/>
                <a:gd name="T27" fmla="*/ 101 h 125"/>
                <a:gd name="T28" fmla="*/ 108 w 125"/>
                <a:gd name="T29" fmla="*/ 95 h 125"/>
                <a:gd name="T30" fmla="*/ 108 w 125"/>
                <a:gd name="T31" fmla="*/ 95 h 125"/>
                <a:gd name="T32" fmla="*/ 114 w 125"/>
                <a:gd name="T33" fmla="*/ 95 h 125"/>
                <a:gd name="T34" fmla="*/ 114 w 125"/>
                <a:gd name="T35" fmla="*/ 89 h 125"/>
                <a:gd name="T36" fmla="*/ 120 w 125"/>
                <a:gd name="T37" fmla="*/ 77 h 125"/>
                <a:gd name="T38" fmla="*/ 120 w 125"/>
                <a:gd name="T39" fmla="*/ 53 h 125"/>
                <a:gd name="T40" fmla="*/ 102 w 125"/>
                <a:gd name="T41" fmla="*/ 29 h 125"/>
                <a:gd name="T42" fmla="*/ 72 w 125"/>
                <a:gd name="T43" fmla="*/ 18 h 125"/>
                <a:gd name="T44" fmla="*/ 48 w 125"/>
                <a:gd name="T45" fmla="*/ 12 h 125"/>
                <a:gd name="T46" fmla="*/ 30 w 125"/>
                <a:gd name="T47" fmla="*/ 12 h 125"/>
                <a:gd name="T48" fmla="*/ 18 w 125"/>
                <a:gd name="T49" fmla="*/ 6 h 125"/>
                <a:gd name="T50" fmla="*/ 6 w 125"/>
                <a:gd name="T51" fmla="*/ 0 h 125"/>
                <a:gd name="T52" fmla="*/ 6 w 125"/>
                <a:gd name="T53" fmla="*/ 6 h 125"/>
                <a:gd name="T54" fmla="*/ 12 w 125"/>
                <a:gd name="T55" fmla="*/ 23 h 125"/>
                <a:gd name="T56" fmla="*/ 18 w 125"/>
                <a:gd name="T57" fmla="*/ 41 h 125"/>
                <a:gd name="T58" fmla="*/ 24 w 125"/>
                <a:gd name="T59" fmla="*/ 53 h 125"/>
                <a:gd name="T60" fmla="*/ 30 w 125"/>
                <a:gd name="T61" fmla="*/ 71 h 125"/>
                <a:gd name="T62" fmla="*/ 36 w 125"/>
                <a:gd name="T63" fmla="*/ 89 h 125"/>
                <a:gd name="T64" fmla="*/ 54 w 125"/>
                <a:gd name="T65" fmla="*/ 113 h 125"/>
                <a:gd name="T66" fmla="*/ 78 w 125"/>
                <a:gd name="T67" fmla="*/ 125 h 12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5"/>
                <a:gd name="T103" fmla="*/ 0 h 125"/>
                <a:gd name="T104" fmla="*/ 125 w 125"/>
                <a:gd name="T105" fmla="*/ 125 h 12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5" h="125">
                  <a:moveTo>
                    <a:pt x="96" y="125"/>
                  </a:moveTo>
                  <a:lnTo>
                    <a:pt x="96" y="125"/>
                  </a:lnTo>
                  <a:lnTo>
                    <a:pt x="102" y="119"/>
                  </a:lnTo>
                  <a:lnTo>
                    <a:pt x="108" y="113"/>
                  </a:lnTo>
                  <a:lnTo>
                    <a:pt x="114" y="113"/>
                  </a:lnTo>
                  <a:lnTo>
                    <a:pt x="114" y="119"/>
                  </a:lnTo>
                  <a:lnTo>
                    <a:pt x="120" y="119"/>
                  </a:lnTo>
                  <a:lnTo>
                    <a:pt x="125" y="119"/>
                  </a:lnTo>
                  <a:lnTo>
                    <a:pt x="125" y="113"/>
                  </a:lnTo>
                  <a:lnTo>
                    <a:pt x="120" y="113"/>
                  </a:lnTo>
                  <a:lnTo>
                    <a:pt x="114" y="113"/>
                  </a:lnTo>
                  <a:lnTo>
                    <a:pt x="108" y="113"/>
                  </a:lnTo>
                  <a:lnTo>
                    <a:pt x="108" y="107"/>
                  </a:lnTo>
                  <a:lnTo>
                    <a:pt x="108" y="101"/>
                  </a:lnTo>
                  <a:lnTo>
                    <a:pt x="108" y="95"/>
                  </a:lnTo>
                  <a:lnTo>
                    <a:pt x="114" y="95"/>
                  </a:lnTo>
                  <a:lnTo>
                    <a:pt x="114" y="89"/>
                  </a:lnTo>
                  <a:lnTo>
                    <a:pt x="120" y="89"/>
                  </a:lnTo>
                  <a:lnTo>
                    <a:pt x="120" y="77"/>
                  </a:lnTo>
                  <a:lnTo>
                    <a:pt x="120" y="65"/>
                  </a:lnTo>
                  <a:lnTo>
                    <a:pt x="120" y="53"/>
                  </a:lnTo>
                  <a:lnTo>
                    <a:pt x="114" y="41"/>
                  </a:lnTo>
                  <a:lnTo>
                    <a:pt x="102" y="29"/>
                  </a:lnTo>
                  <a:lnTo>
                    <a:pt x="90" y="23"/>
                  </a:lnTo>
                  <a:lnTo>
                    <a:pt x="72" y="18"/>
                  </a:lnTo>
                  <a:lnTo>
                    <a:pt x="54" y="12"/>
                  </a:lnTo>
                  <a:lnTo>
                    <a:pt x="48" y="12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23"/>
                  </a:lnTo>
                  <a:lnTo>
                    <a:pt x="18" y="29"/>
                  </a:lnTo>
                  <a:lnTo>
                    <a:pt x="18" y="41"/>
                  </a:lnTo>
                  <a:lnTo>
                    <a:pt x="24" y="47"/>
                  </a:lnTo>
                  <a:lnTo>
                    <a:pt x="24" y="53"/>
                  </a:lnTo>
                  <a:lnTo>
                    <a:pt x="24" y="65"/>
                  </a:lnTo>
                  <a:lnTo>
                    <a:pt x="30" y="71"/>
                  </a:lnTo>
                  <a:lnTo>
                    <a:pt x="30" y="83"/>
                  </a:lnTo>
                  <a:lnTo>
                    <a:pt x="36" y="89"/>
                  </a:lnTo>
                  <a:lnTo>
                    <a:pt x="42" y="101"/>
                  </a:lnTo>
                  <a:lnTo>
                    <a:pt x="54" y="113"/>
                  </a:lnTo>
                  <a:lnTo>
                    <a:pt x="66" y="119"/>
                  </a:lnTo>
                  <a:lnTo>
                    <a:pt x="78" y="125"/>
                  </a:lnTo>
                  <a:lnTo>
                    <a:pt x="96" y="125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49" name="Freeform 450"/>
            <p:cNvSpPr>
              <a:spLocks/>
            </p:cNvSpPr>
            <p:nvPr/>
          </p:nvSpPr>
          <p:spPr bwMode="auto">
            <a:xfrm>
              <a:off x="5137" y="1642"/>
              <a:ext cx="12" cy="12"/>
            </a:xfrm>
            <a:custGeom>
              <a:avLst/>
              <a:gdLst>
                <a:gd name="T0" fmla="*/ 0 w 12"/>
                <a:gd name="T1" fmla="*/ 6 h 12"/>
                <a:gd name="T2" fmla="*/ 0 w 12"/>
                <a:gd name="T3" fmla="*/ 0 h 12"/>
                <a:gd name="T4" fmla="*/ 6 w 12"/>
                <a:gd name="T5" fmla="*/ 0 h 12"/>
                <a:gd name="T6" fmla="*/ 6 w 12"/>
                <a:gd name="T7" fmla="*/ 0 h 12"/>
                <a:gd name="T8" fmla="*/ 6 w 12"/>
                <a:gd name="T9" fmla="*/ 0 h 12"/>
                <a:gd name="T10" fmla="*/ 12 w 12"/>
                <a:gd name="T11" fmla="*/ 0 h 12"/>
                <a:gd name="T12" fmla="*/ 12 w 12"/>
                <a:gd name="T13" fmla="*/ 0 h 12"/>
                <a:gd name="T14" fmla="*/ 12 w 12"/>
                <a:gd name="T15" fmla="*/ 0 h 12"/>
                <a:gd name="T16" fmla="*/ 12 w 12"/>
                <a:gd name="T17" fmla="*/ 6 h 12"/>
                <a:gd name="T18" fmla="*/ 12 w 12"/>
                <a:gd name="T19" fmla="*/ 6 h 12"/>
                <a:gd name="T20" fmla="*/ 12 w 12"/>
                <a:gd name="T21" fmla="*/ 12 h 12"/>
                <a:gd name="T22" fmla="*/ 12 w 12"/>
                <a:gd name="T23" fmla="*/ 12 h 12"/>
                <a:gd name="T24" fmla="*/ 6 w 12"/>
                <a:gd name="T25" fmla="*/ 12 h 12"/>
                <a:gd name="T26" fmla="*/ 6 w 12"/>
                <a:gd name="T27" fmla="*/ 12 h 12"/>
                <a:gd name="T28" fmla="*/ 6 w 12"/>
                <a:gd name="T29" fmla="*/ 12 h 12"/>
                <a:gd name="T30" fmla="*/ 0 w 12"/>
                <a:gd name="T31" fmla="*/ 6 h 12"/>
                <a:gd name="T32" fmla="*/ 0 w 12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6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50" name="Freeform 451"/>
            <p:cNvSpPr>
              <a:spLocks/>
            </p:cNvSpPr>
            <p:nvPr/>
          </p:nvSpPr>
          <p:spPr bwMode="auto">
            <a:xfrm>
              <a:off x="5167" y="1660"/>
              <a:ext cx="12" cy="12"/>
            </a:xfrm>
            <a:custGeom>
              <a:avLst/>
              <a:gdLst>
                <a:gd name="T0" fmla="*/ 0 w 12"/>
                <a:gd name="T1" fmla="*/ 0 h 12"/>
                <a:gd name="T2" fmla="*/ 0 w 12"/>
                <a:gd name="T3" fmla="*/ 0 h 12"/>
                <a:gd name="T4" fmla="*/ 6 w 12"/>
                <a:gd name="T5" fmla="*/ 0 h 12"/>
                <a:gd name="T6" fmla="*/ 6 w 12"/>
                <a:gd name="T7" fmla="*/ 0 h 12"/>
                <a:gd name="T8" fmla="*/ 12 w 12"/>
                <a:gd name="T9" fmla="*/ 0 h 12"/>
                <a:gd name="T10" fmla="*/ 12 w 12"/>
                <a:gd name="T11" fmla="*/ 6 h 12"/>
                <a:gd name="T12" fmla="*/ 12 w 12"/>
                <a:gd name="T13" fmla="*/ 6 h 12"/>
                <a:gd name="T14" fmla="*/ 12 w 12"/>
                <a:gd name="T15" fmla="*/ 12 h 12"/>
                <a:gd name="T16" fmla="*/ 12 w 12"/>
                <a:gd name="T17" fmla="*/ 12 h 12"/>
                <a:gd name="T18" fmla="*/ 6 w 12"/>
                <a:gd name="T19" fmla="*/ 12 h 12"/>
                <a:gd name="T20" fmla="*/ 6 w 12"/>
                <a:gd name="T21" fmla="*/ 12 h 12"/>
                <a:gd name="T22" fmla="*/ 0 w 12"/>
                <a:gd name="T23" fmla="*/ 12 h 12"/>
                <a:gd name="T24" fmla="*/ 0 w 12"/>
                <a:gd name="T25" fmla="*/ 12 h 12"/>
                <a:gd name="T26" fmla="*/ 0 w 12"/>
                <a:gd name="T27" fmla="*/ 6 h 12"/>
                <a:gd name="T28" fmla="*/ 0 w 12"/>
                <a:gd name="T29" fmla="*/ 6 h 12"/>
                <a:gd name="T30" fmla="*/ 0 w 12"/>
                <a:gd name="T31" fmla="*/ 6 h 12"/>
                <a:gd name="T32" fmla="*/ 0 w 1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51" name="Freeform 452"/>
            <p:cNvSpPr>
              <a:spLocks/>
            </p:cNvSpPr>
            <p:nvPr/>
          </p:nvSpPr>
          <p:spPr bwMode="auto">
            <a:xfrm>
              <a:off x="5131" y="1678"/>
              <a:ext cx="18" cy="12"/>
            </a:xfrm>
            <a:custGeom>
              <a:avLst/>
              <a:gdLst>
                <a:gd name="T0" fmla="*/ 0 w 18"/>
                <a:gd name="T1" fmla="*/ 0 h 12"/>
                <a:gd name="T2" fmla="*/ 6 w 18"/>
                <a:gd name="T3" fmla="*/ 0 h 12"/>
                <a:gd name="T4" fmla="*/ 6 w 18"/>
                <a:gd name="T5" fmla="*/ 0 h 12"/>
                <a:gd name="T6" fmla="*/ 12 w 18"/>
                <a:gd name="T7" fmla="*/ 0 h 12"/>
                <a:gd name="T8" fmla="*/ 12 w 18"/>
                <a:gd name="T9" fmla="*/ 0 h 12"/>
                <a:gd name="T10" fmla="*/ 18 w 18"/>
                <a:gd name="T11" fmla="*/ 0 h 12"/>
                <a:gd name="T12" fmla="*/ 18 w 18"/>
                <a:gd name="T13" fmla="*/ 6 h 12"/>
                <a:gd name="T14" fmla="*/ 12 w 18"/>
                <a:gd name="T15" fmla="*/ 6 h 12"/>
                <a:gd name="T16" fmla="*/ 12 w 18"/>
                <a:gd name="T17" fmla="*/ 12 h 12"/>
                <a:gd name="T18" fmla="*/ 12 w 18"/>
                <a:gd name="T19" fmla="*/ 12 h 12"/>
                <a:gd name="T20" fmla="*/ 6 w 18"/>
                <a:gd name="T21" fmla="*/ 12 h 12"/>
                <a:gd name="T22" fmla="*/ 6 w 18"/>
                <a:gd name="T23" fmla="*/ 12 h 12"/>
                <a:gd name="T24" fmla="*/ 6 w 18"/>
                <a:gd name="T25" fmla="*/ 12 h 12"/>
                <a:gd name="T26" fmla="*/ 0 w 18"/>
                <a:gd name="T27" fmla="*/ 6 h 12"/>
                <a:gd name="T28" fmla="*/ 0 w 18"/>
                <a:gd name="T29" fmla="*/ 6 h 12"/>
                <a:gd name="T30" fmla="*/ 0 w 18"/>
                <a:gd name="T31" fmla="*/ 0 h 12"/>
                <a:gd name="T32" fmla="*/ 0 w 18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2"/>
                <a:gd name="T53" fmla="*/ 18 w 1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2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52" name="Freeform 453"/>
            <p:cNvSpPr>
              <a:spLocks/>
            </p:cNvSpPr>
            <p:nvPr/>
          </p:nvSpPr>
          <p:spPr bwMode="auto">
            <a:xfrm>
              <a:off x="5108" y="1660"/>
              <a:ext cx="17" cy="12"/>
            </a:xfrm>
            <a:custGeom>
              <a:avLst/>
              <a:gdLst>
                <a:gd name="T0" fmla="*/ 6 w 17"/>
                <a:gd name="T1" fmla="*/ 0 h 12"/>
                <a:gd name="T2" fmla="*/ 6 w 17"/>
                <a:gd name="T3" fmla="*/ 0 h 12"/>
                <a:gd name="T4" fmla="*/ 0 w 17"/>
                <a:gd name="T5" fmla="*/ 6 h 12"/>
                <a:gd name="T6" fmla="*/ 0 w 17"/>
                <a:gd name="T7" fmla="*/ 6 h 12"/>
                <a:gd name="T8" fmla="*/ 6 w 17"/>
                <a:gd name="T9" fmla="*/ 12 h 12"/>
                <a:gd name="T10" fmla="*/ 6 w 17"/>
                <a:gd name="T11" fmla="*/ 12 h 12"/>
                <a:gd name="T12" fmla="*/ 12 w 17"/>
                <a:gd name="T13" fmla="*/ 12 h 12"/>
                <a:gd name="T14" fmla="*/ 12 w 17"/>
                <a:gd name="T15" fmla="*/ 12 h 12"/>
                <a:gd name="T16" fmla="*/ 17 w 17"/>
                <a:gd name="T17" fmla="*/ 12 h 12"/>
                <a:gd name="T18" fmla="*/ 17 w 17"/>
                <a:gd name="T19" fmla="*/ 12 h 12"/>
                <a:gd name="T20" fmla="*/ 17 w 17"/>
                <a:gd name="T21" fmla="*/ 6 h 12"/>
                <a:gd name="T22" fmla="*/ 17 w 17"/>
                <a:gd name="T23" fmla="*/ 6 h 12"/>
                <a:gd name="T24" fmla="*/ 17 w 17"/>
                <a:gd name="T25" fmla="*/ 0 h 12"/>
                <a:gd name="T26" fmla="*/ 12 w 17"/>
                <a:gd name="T27" fmla="*/ 0 h 12"/>
                <a:gd name="T28" fmla="*/ 12 w 17"/>
                <a:gd name="T29" fmla="*/ 0 h 12"/>
                <a:gd name="T30" fmla="*/ 6 w 17"/>
                <a:gd name="T31" fmla="*/ 0 h 12"/>
                <a:gd name="T32" fmla="*/ 6 w 17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"/>
                <a:gd name="T52" fmla="*/ 0 h 12"/>
                <a:gd name="T53" fmla="*/ 17 w 17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" h="12">
                  <a:moveTo>
                    <a:pt x="6" y="0"/>
                  </a:move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7" y="12"/>
                  </a:lnTo>
                  <a:lnTo>
                    <a:pt x="17" y="6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53" name="Freeform 454"/>
            <p:cNvSpPr>
              <a:spLocks/>
            </p:cNvSpPr>
            <p:nvPr/>
          </p:nvSpPr>
          <p:spPr bwMode="auto">
            <a:xfrm>
              <a:off x="5102" y="1684"/>
              <a:ext cx="12" cy="12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6 h 12"/>
                <a:gd name="T4" fmla="*/ 0 w 12"/>
                <a:gd name="T5" fmla="*/ 6 h 12"/>
                <a:gd name="T6" fmla="*/ 0 w 12"/>
                <a:gd name="T7" fmla="*/ 6 h 12"/>
                <a:gd name="T8" fmla="*/ 6 w 12"/>
                <a:gd name="T9" fmla="*/ 0 h 12"/>
                <a:gd name="T10" fmla="*/ 6 w 12"/>
                <a:gd name="T11" fmla="*/ 0 h 12"/>
                <a:gd name="T12" fmla="*/ 12 w 12"/>
                <a:gd name="T13" fmla="*/ 0 h 12"/>
                <a:gd name="T14" fmla="*/ 12 w 12"/>
                <a:gd name="T15" fmla="*/ 6 h 12"/>
                <a:gd name="T16" fmla="*/ 12 w 12"/>
                <a:gd name="T17" fmla="*/ 6 h 12"/>
                <a:gd name="T18" fmla="*/ 12 w 12"/>
                <a:gd name="T19" fmla="*/ 6 h 12"/>
                <a:gd name="T20" fmla="*/ 12 w 12"/>
                <a:gd name="T21" fmla="*/ 12 h 12"/>
                <a:gd name="T22" fmla="*/ 12 w 12"/>
                <a:gd name="T23" fmla="*/ 12 h 12"/>
                <a:gd name="T24" fmla="*/ 6 w 12"/>
                <a:gd name="T25" fmla="*/ 12 h 12"/>
                <a:gd name="T26" fmla="*/ 6 w 12"/>
                <a:gd name="T27" fmla="*/ 12 h 12"/>
                <a:gd name="T28" fmla="*/ 6 w 12"/>
                <a:gd name="T29" fmla="*/ 12 h 12"/>
                <a:gd name="T30" fmla="*/ 0 w 12"/>
                <a:gd name="T31" fmla="*/ 12 h 12"/>
                <a:gd name="T32" fmla="*/ 0 w 12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12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54" name="Freeform 455"/>
            <p:cNvSpPr>
              <a:spLocks/>
            </p:cNvSpPr>
            <p:nvPr/>
          </p:nvSpPr>
          <p:spPr bwMode="auto">
            <a:xfrm>
              <a:off x="5125" y="1708"/>
              <a:ext cx="12" cy="12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12 h 12"/>
                <a:gd name="T4" fmla="*/ 0 w 12"/>
                <a:gd name="T5" fmla="*/ 12 h 12"/>
                <a:gd name="T6" fmla="*/ 0 w 12"/>
                <a:gd name="T7" fmla="*/ 6 h 12"/>
                <a:gd name="T8" fmla="*/ 0 w 12"/>
                <a:gd name="T9" fmla="*/ 6 h 12"/>
                <a:gd name="T10" fmla="*/ 0 w 12"/>
                <a:gd name="T11" fmla="*/ 0 h 12"/>
                <a:gd name="T12" fmla="*/ 0 w 12"/>
                <a:gd name="T13" fmla="*/ 0 h 12"/>
                <a:gd name="T14" fmla="*/ 6 w 12"/>
                <a:gd name="T15" fmla="*/ 0 h 12"/>
                <a:gd name="T16" fmla="*/ 6 w 12"/>
                <a:gd name="T17" fmla="*/ 0 h 12"/>
                <a:gd name="T18" fmla="*/ 6 w 12"/>
                <a:gd name="T19" fmla="*/ 0 h 12"/>
                <a:gd name="T20" fmla="*/ 6 w 12"/>
                <a:gd name="T21" fmla="*/ 0 h 12"/>
                <a:gd name="T22" fmla="*/ 6 w 12"/>
                <a:gd name="T23" fmla="*/ 0 h 12"/>
                <a:gd name="T24" fmla="*/ 12 w 12"/>
                <a:gd name="T25" fmla="*/ 6 h 12"/>
                <a:gd name="T26" fmla="*/ 6 w 12"/>
                <a:gd name="T27" fmla="*/ 6 h 12"/>
                <a:gd name="T28" fmla="*/ 6 w 12"/>
                <a:gd name="T29" fmla="*/ 12 h 12"/>
                <a:gd name="T30" fmla="*/ 6 w 12"/>
                <a:gd name="T31" fmla="*/ 12 h 12"/>
                <a:gd name="T32" fmla="*/ 0 w 12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12"/>
                  </a:move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55" name="Freeform 456"/>
            <p:cNvSpPr>
              <a:spLocks/>
            </p:cNvSpPr>
            <p:nvPr/>
          </p:nvSpPr>
          <p:spPr bwMode="auto">
            <a:xfrm>
              <a:off x="5143" y="1690"/>
              <a:ext cx="12" cy="18"/>
            </a:xfrm>
            <a:custGeom>
              <a:avLst/>
              <a:gdLst>
                <a:gd name="T0" fmla="*/ 0 w 12"/>
                <a:gd name="T1" fmla="*/ 12 h 18"/>
                <a:gd name="T2" fmla="*/ 0 w 12"/>
                <a:gd name="T3" fmla="*/ 6 h 18"/>
                <a:gd name="T4" fmla="*/ 0 w 12"/>
                <a:gd name="T5" fmla="*/ 6 h 18"/>
                <a:gd name="T6" fmla="*/ 6 w 12"/>
                <a:gd name="T7" fmla="*/ 0 h 18"/>
                <a:gd name="T8" fmla="*/ 6 w 12"/>
                <a:gd name="T9" fmla="*/ 0 h 18"/>
                <a:gd name="T10" fmla="*/ 12 w 12"/>
                <a:gd name="T11" fmla="*/ 0 h 18"/>
                <a:gd name="T12" fmla="*/ 12 w 12"/>
                <a:gd name="T13" fmla="*/ 6 h 18"/>
                <a:gd name="T14" fmla="*/ 12 w 12"/>
                <a:gd name="T15" fmla="*/ 6 h 18"/>
                <a:gd name="T16" fmla="*/ 12 w 12"/>
                <a:gd name="T17" fmla="*/ 12 h 18"/>
                <a:gd name="T18" fmla="*/ 12 w 12"/>
                <a:gd name="T19" fmla="*/ 12 h 18"/>
                <a:gd name="T20" fmla="*/ 12 w 12"/>
                <a:gd name="T21" fmla="*/ 18 h 18"/>
                <a:gd name="T22" fmla="*/ 6 w 12"/>
                <a:gd name="T23" fmla="*/ 18 h 18"/>
                <a:gd name="T24" fmla="*/ 6 w 12"/>
                <a:gd name="T25" fmla="*/ 18 h 18"/>
                <a:gd name="T26" fmla="*/ 0 w 12"/>
                <a:gd name="T27" fmla="*/ 18 h 18"/>
                <a:gd name="T28" fmla="*/ 0 w 12"/>
                <a:gd name="T29" fmla="*/ 18 h 18"/>
                <a:gd name="T30" fmla="*/ 0 w 12"/>
                <a:gd name="T31" fmla="*/ 12 h 18"/>
                <a:gd name="T32" fmla="*/ 0 w 12"/>
                <a:gd name="T33" fmla="*/ 12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0" y="12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56" name="Freeform 457"/>
            <p:cNvSpPr>
              <a:spLocks/>
            </p:cNvSpPr>
            <p:nvPr/>
          </p:nvSpPr>
          <p:spPr bwMode="auto">
            <a:xfrm>
              <a:off x="5161" y="1696"/>
              <a:ext cx="12" cy="12"/>
            </a:xfrm>
            <a:custGeom>
              <a:avLst/>
              <a:gdLst>
                <a:gd name="T0" fmla="*/ 12 w 12"/>
                <a:gd name="T1" fmla="*/ 0 h 12"/>
                <a:gd name="T2" fmla="*/ 12 w 12"/>
                <a:gd name="T3" fmla="*/ 0 h 12"/>
                <a:gd name="T4" fmla="*/ 12 w 12"/>
                <a:gd name="T5" fmla="*/ 6 h 12"/>
                <a:gd name="T6" fmla="*/ 12 w 12"/>
                <a:gd name="T7" fmla="*/ 6 h 12"/>
                <a:gd name="T8" fmla="*/ 12 w 12"/>
                <a:gd name="T9" fmla="*/ 6 h 12"/>
                <a:gd name="T10" fmla="*/ 12 w 12"/>
                <a:gd name="T11" fmla="*/ 12 h 12"/>
                <a:gd name="T12" fmla="*/ 6 w 12"/>
                <a:gd name="T13" fmla="*/ 12 h 12"/>
                <a:gd name="T14" fmla="*/ 6 w 12"/>
                <a:gd name="T15" fmla="*/ 12 h 12"/>
                <a:gd name="T16" fmla="*/ 0 w 12"/>
                <a:gd name="T17" fmla="*/ 12 h 12"/>
                <a:gd name="T18" fmla="*/ 0 w 12"/>
                <a:gd name="T19" fmla="*/ 12 h 12"/>
                <a:gd name="T20" fmla="*/ 0 w 12"/>
                <a:gd name="T21" fmla="*/ 6 h 12"/>
                <a:gd name="T22" fmla="*/ 0 w 12"/>
                <a:gd name="T23" fmla="*/ 6 h 12"/>
                <a:gd name="T24" fmla="*/ 0 w 12"/>
                <a:gd name="T25" fmla="*/ 6 h 12"/>
                <a:gd name="T26" fmla="*/ 0 w 12"/>
                <a:gd name="T27" fmla="*/ 0 h 12"/>
                <a:gd name="T28" fmla="*/ 0 w 12"/>
                <a:gd name="T29" fmla="*/ 0 h 12"/>
                <a:gd name="T30" fmla="*/ 6 w 12"/>
                <a:gd name="T31" fmla="*/ 0 h 12"/>
                <a:gd name="T32" fmla="*/ 12 w 1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12" y="0"/>
                  </a:move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57" name="Freeform 458"/>
            <p:cNvSpPr>
              <a:spLocks/>
            </p:cNvSpPr>
            <p:nvPr/>
          </p:nvSpPr>
          <p:spPr bwMode="auto">
            <a:xfrm>
              <a:off x="5012" y="1714"/>
              <a:ext cx="108" cy="72"/>
            </a:xfrm>
            <a:custGeom>
              <a:avLst/>
              <a:gdLst>
                <a:gd name="T0" fmla="*/ 108 w 108"/>
                <a:gd name="T1" fmla="*/ 6 h 72"/>
                <a:gd name="T2" fmla="*/ 108 w 108"/>
                <a:gd name="T3" fmla="*/ 6 h 72"/>
                <a:gd name="T4" fmla="*/ 108 w 108"/>
                <a:gd name="T5" fmla="*/ 0 h 72"/>
                <a:gd name="T6" fmla="*/ 102 w 108"/>
                <a:gd name="T7" fmla="*/ 6 h 72"/>
                <a:gd name="T8" fmla="*/ 90 w 108"/>
                <a:gd name="T9" fmla="*/ 6 h 72"/>
                <a:gd name="T10" fmla="*/ 66 w 108"/>
                <a:gd name="T11" fmla="*/ 0 h 72"/>
                <a:gd name="T12" fmla="*/ 48 w 108"/>
                <a:gd name="T13" fmla="*/ 0 h 72"/>
                <a:gd name="T14" fmla="*/ 48 w 108"/>
                <a:gd name="T15" fmla="*/ 0 h 72"/>
                <a:gd name="T16" fmla="*/ 60 w 108"/>
                <a:gd name="T17" fmla="*/ 0 h 72"/>
                <a:gd name="T18" fmla="*/ 78 w 108"/>
                <a:gd name="T19" fmla="*/ 6 h 72"/>
                <a:gd name="T20" fmla="*/ 96 w 108"/>
                <a:gd name="T21" fmla="*/ 12 h 72"/>
                <a:gd name="T22" fmla="*/ 90 w 108"/>
                <a:gd name="T23" fmla="*/ 18 h 72"/>
                <a:gd name="T24" fmla="*/ 84 w 108"/>
                <a:gd name="T25" fmla="*/ 18 h 72"/>
                <a:gd name="T26" fmla="*/ 72 w 108"/>
                <a:gd name="T27" fmla="*/ 24 h 72"/>
                <a:gd name="T28" fmla="*/ 60 w 108"/>
                <a:gd name="T29" fmla="*/ 18 h 72"/>
                <a:gd name="T30" fmla="*/ 42 w 108"/>
                <a:gd name="T31" fmla="*/ 18 h 72"/>
                <a:gd name="T32" fmla="*/ 30 w 108"/>
                <a:gd name="T33" fmla="*/ 18 h 72"/>
                <a:gd name="T34" fmla="*/ 36 w 108"/>
                <a:gd name="T35" fmla="*/ 18 h 72"/>
                <a:gd name="T36" fmla="*/ 48 w 108"/>
                <a:gd name="T37" fmla="*/ 18 h 72"/>
                <a:gd name="T38" fmla="*/ 54 w 108"/>
                <a:gd name="T39" fmla="*/ 24 h 72"/>
                <a:gd name="T40" fmla="*/ 72 w 108"/>
                <a:gd name="T41" fmla="*/ 24 h 72"/>
                <a:gd name="T42" fmla="*/ 72 w 108"/>
                <a:gd name="T43" fmla="*/ 30 h 72"/>
                <a:gd name="T44" fmla="*/ 66 w 108"/>
                <a:gd name="T45" fmla="*/ 30 h 72"/>
                <a:gd name="T46" fmla="*/ 54 w 108"/>
                <a:gd name="T47" fmla="*/ 36 h 72"/>
                <a:gd name="T48" fmla="*/ 48 w 108"/>
                <a:gd name="T49" fmla="*/ 36 h 72"/>
                <a:gd name="T50" fmla="*/ 42 w 108"/>
                <a:gd name="T51" fmla="*/ 36 h 72"/>
                <a:gd name="T52" fmla="*/ 36 w 108"/>
                <a:gd name="T53" fmla="*/ 30 h 72"/>
                <a:gd name="T54" fmla="*/ 24 w 108"/>
                <a:gd name="T55" fmla="*/ 30 h 72"/>
                <a:gd name="T56" fmla="*/ 36 w 108"/>
                <a:gd name="T57" fmla="*/ 36 h 72"/>
                <a:gd name="T58" fmla="*/ 42 w 108"/>
                <a:gd name="T59" fmla="*/ 42 h 72"/>
                <a:gd name="T60" fmla="*/ 24 w 108"/>
                <a:gd name="T61" fmla="*/ 48 h 72"/>
                <a:gd name="T62" fmla="*/ 6 w 108"/>
                <a:gd name="T63" fmla="*/ 48 h 72"/>
                <a:gd name="T64" fmla="*/ 0 w 108"/>
                <a:gd name="T65" fmla="*/ 54 h 72"/>
                <a:gd name="T66" fmla="*/ 12 w 108"/>
                <a:gd name="T67" fmla="*/ 54 h 72"/>
                <a:gd name="T68" fmla="*/ 30 w 108"/>
                <a:gd name="T69" fmla="*/ 48 h 72"/>
                <a:gd name="T70" fmla="*/ 48 w 108"/>
                <a:gd name="T71" fmla="*/ 42 h 72"/>
                <a:gd name="T72" fmla="*/ 48 w 108"/>
                <a:gd name="T73" fmla="*/ 60 h 72"/>
                <a:gd name="T74" fmla="*/ 36 w 108"/>
                <a:gd name="T75" fmla="*/ 72 h 72"/>
                <a:gd name="T76" fmla="*/ 42 w 108"/>
                <a:gd name="T77" fmla="*/ 72 h 72"/>
                <a:gd name="T78" fmla="*/ 54 w 108"/>
                <a:gd name="T79" fmla="*/ 48 h 72"/>
                <a:gd name="T80" fmla="*/ 60 w 108"/>
                <a:gd name="T81" fmla="*/ 42 h 72"/>
                <a:gd name="T82" fmla="*/ 72 w 108"/>
                <a:gd name="T83" fmla="*/ 36 h 72"/>
                <a:gd name="T84" fmla="*/ 78 w 108"/>
                <a:gd name="T85" fmla="*/ 30 h 72"/>
                <a:gd name="T86" fmla="*/ 78 w 108"/>
                <a:gd name="T87" fmla="*/ 60 h 72"/>
                <a:gd name="T88" fmla="*/ 72 w 108"/>
                <a:gd name="T89" fmla="*/ 66 h 72"/>
                <a:gd name="T90" fmla="*/ 78 w 108"/>
                <a:gd name="T91" fmla="*/ 60 h 72"/>
                <a:gd name="T92" fmla="*/ 84 w 108"/>
                <a:gd name="T93" fmla="*/ 30 h 72"/>
                <a:gd name="T94" fmla="*/ 96 w 108"/>
                <a:gd name="T95" fmla="*/ 18 h 72"/>
                <a:gd name="T96" fmla="*/ 102 w 108"/>
                <a:gd name="T97" fmla="*/ 18 h 72"/>
                <a:gd name="T98" fmla="*/ 102 w 108"/>
                <a:gd name="T99" fmla="*/ 24 h 72"/>
                <a:gd name="T100" fmla="*/ 102 w 108"/>
                <a:gd name="T101" fmla="*/ 54 h 72"/>
                <a:gd name="T102" fmla="*/ 108 w 108"/>
                <a:gd name="T103" fmla="*/ 18 h 7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8"/>
                <a:gd name="T157" fmla="*/ 0 h 72"/>
                <a:gd name="T158" fmla="*/ 108 w 108"/>
                <a:gd name="T159" fmla="*/ 72 h 7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8" h="72">
                  <a:moveTo>
                    <a:pt x="108" y="6"/>
                  </a:moveTo>
                  <a:lnTo>
                    <a:pt x="108" y="6"/>
                  </a:lnTo>
                  <a:lnTo>
                    <a:pt x="108" y="0"/>
                  </a:lnTo>
                  <a:lnTo>
                    <a:pt x="102" y="6"/>
                  </a:lnTo>
                  <a:lnTo>
                    <a:pt x="96" y="6"/>
                  </a:lnTo>
                  <a:lnTo>
                    <a:pt x="90" y="6"/>
                  </a:lnTo>
                  <a:lnTo>
                    <a:pt x="84" y="6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6" y="6"/>
                  </a:lnTo>
                  <a:lnTo>
                    <a:pt x="72" y="6"/>
                  </a:lnTo>
                  <a:lnTo>
                    <a:pt x="78" y="6"/>
                  </a:lnTo>
                  <a:lnTo>
                    <a:pt x="84" y="6"/>
                  </a:lnTo>
                  <a:lnTo>
                    <a:pt x="90" y="12"/>
                  </a:lnTo>
                  <a:lnTo>
                    <a:pt x="96" y="12"/>
                  </a:lnTo>
                  <a:lnTo>
                    <a:pt x="96" y="18"/>
                  </a:lnTo>
                  <a:lnTo>
                    <a:pt x="90" y="18"/>
                  </a:lnTo>
                  <a:lnTo>
                    <a:pt x="84" y="18"/>
                  </a:lnTo>
                  <a:lnTo>
                    <a:pt x="78" y="24"/>
                  </a:lnTo>
                  <a:lnTo>
                    <a:pt x="72" y="24"/>
                  </a:lnTo>
                  <a:lnTo>
                    <a:pt x="72" y="18"/>
                  </a:lnTo>
                  <a:lnTo>
                    <a:pt x="66" y="18"/>
                  </a:lnTo>
                  <a:lnTo>
                    <a:pt x="60" y="18"/>
                  </a:lnTo>
                  <a:lnTo>
                    <a:pt x="48" y="18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36" y="18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54" y="18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72" y="30"/>
                  </a:lnTo>
                  <a:lnTo>
                    <a:pt x="66" y="30"/>
                  </a:lnTo>
                  <a:lnTo>
                    <a:pt x="60" y="30"/>
                  </a:lnTo>
                  <a:lnTo>
                    <a:pt x="60" y="36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2" y="36"/>
                  </a:lnTo>
                  <a:lnTo>
                    <a:pt x="42" y="30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30" y="36"/>
                  </a:lnTo>
                  <a:lnTo>
                    <a:pt x="36" y="36"/>
                  </a:lnTo>
                  <a:lnTo>
                    <a:pt x="42" y="36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0" y="42"/>
                  </a:lnTo>
                  <a:lnTo>
                    <a:pt x="24" y="48"/>
                  </a:lnTo>
                  <a:lnTo>
                    <a:pt x="18" y="48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6" y="54"/>
                  </a:lnTo>
                  <a:lnTo>
                    <a:pt x="12" y="54"/>
                  </a:lnTo>
                  <a:lnTo>
                    <a:pt x="18" y="48"/>
                  </a:lnTo>
                  <a:lnTo>
                    <a:pt x="24" y="48"/>
                  </a:lnTo>
                  <a:lnTo>
                    <a:pt x="30" y="48"/>
                  </a:lnTo>
                  <a:lnTo>
                    <a:pt x="36" y="48"/>
                  </a:lnTo>
                  <a:lnTo>
                    <a:pt x="42" y="48"/>
                  </a:lnTo>
                  <a:lnTo>
                    <a:pt x="48" y="42"/>
                  </a:lnTo>
                  <a:lnTo>
                    <a:pt x="48" y="48"/>
                  </a:lnTo>
                  <a:lnTo>
                    <a:pt x="48" y="60"/>
                  </a:lnTo>
                  <a:lnTo>
                    <a:pt x="42" y="66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42" y="72"/>
                  </a:lnTo>
                  <a:lnTo>
                    <a:pt x="48" y="66"/>
                  </a:lnTo>
                  <a:lnTo>
                    <a:pt x="48" y="60"/>
                  </a:lnTo>
                  <a:lnTo>
                    <a:pt x="54" y="48"/>
                  </a:lnTo>
                  <a:lnTo>
                    <a:pt x="54" y="42"/>
                  </a:lnTo>
                  <a:lnTo>
                    <a:pt x="60" y="42"/>
                  </a:lnTo>
                  <a:lnTo>
                    <a:pt x="66" y="42"/>
                  </a:lnTo>
                  <a:lnTo>
                    <a:pt x="66" y="36"/>
                  </a:lnTo>
                  <a:lnTo>
                    <a:pt x="72" y="36"/>
                  </a:lnTo>
                  <a:lnTo>
                    <a:pt x="78" y="36"/>
                  </a:lnTo>
                  <a:lnTo>
                    <a:pt x="78" y="30"/>
                  </a:lnTo>
                  <a:lnTo>
                    <a:pt x="78" y="42"/>
                  </a:lnTo>
                  <a:lnTo>
                    <a:pt x="78" y="48"/>
                  </a:lnTo>
                  <a:lnTo>
                    <a:pt x="78" y="60"/>
                  </a:lnTo>
                  <a:lnTo>
                    <a:pt x="78" y="66"/>
                  </a:lnTo>
                  <a:lnTo>
                    <a:pt x="72" y="66"/>
                  </a:lnTo>
                  <a:lnTo>
                    <a:pt x="78" y="66"/>
                  </a:lnTo>
                  <a:lnTo>
                    <a:pt x="78" y="60"/>
                  </a:lnTo>
                  <a:lnTo>
                    <a:pt x="84" y="48"/>
                  </a:lnTo>
                  <a:lnTo>
                    <a:pt x="84" y="36"/>
                  </a:lnTo>
                  <a:lnTo>
                    <a:pt x="84" y="30"/>
                  </a:lnTo>
                  <a:lnTo>
                    <a:pt x="90" y="24"/>
                  </a:lnTo>
                  <a:lnTo>
                    <a:pt x="96" y="24"/>
                  </a:lnTo>
                  <a:lnTo>
                    <a:pt x="96" y="18"/>
                  </a:lnTo>
                  <a:lnTo>
                    <a:pt x="102" y="18"/>
                  </a:lnTo>
                  <a:lnTo>
                    <a:pt x="102" y="24"/>
                  </a:lnTo>
                  <a:lnTo>
                    <a:pt x="102" y="36"/>
                  </a:lnTo>
                  <a:lnTo>
                    <a:pt x="102" y="48"/>
                  </a:lnTo>
                  <a:lnTo>
                    <a:pt x="102" y="54"/>
                  </a:lnTo>
                  <a:lnTo>
                    <a:pt x="102" y="42"/>
                  </a:lnTo>
                  <a:lnTo>
                    <a:pt x="108" y="30"/>
                  </a:lnTo>
                  <a:lnTo>
                    <a:pt x="108" y="18"/>
                  </a:lnTo>
                  <a:lnTo>
                    <a:pt x="108" y="6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58" name="Freeform 459"/>
            <p:cNvSpPr>
              <a:spLocks/>
            </p:cNvSpPr>
            <p:nvPr/>
          </p:nvSpPr>
          <p:spPr bwMode="auto">
            <a:xfrm>
              <a:off x="5024" y="1583"/>
              <a:ext cx="84" cy="83"/>
            </a:xfrm>
            <a:custGeom>
              <a:avLst/>
              <a:gdLst>
                <a:gd name="T0" fmla="*/ 84 w 84"/>
                <a:gd name="T1" fmla="*/ 77 h 83"/>
                <a:gd name="T2" fmla="*/ 84 w 84"/>
                <a:gd name="T3" fmla="*/ 77 h 83"/>
                <a:gd name="T4" fmla="*/ 84 w 84"/>
                <a:gd name="T5" fmla="*/ 71 h 83"/>
                <a:gd name="T6" fmla="*/ 78 w 84"/>
                <a:gd name="T7" fmla="*/ 65 h 83"/>
                <a:gd name="T8" fmla="*/ 72 w 84"/>
                <a:gd name="T9" fmla="*/ 59 h 83"/>
                <a:gd name="T10" fmla="*/ 72 w 84"/>
                <a:gd name="T11" fmla="*/ 35 h 83"/>
                <a:gd name="T12" fmla="*/ 66 w 84"/>
                <a:gd name="T13" fmla="*/ 29 h 83"/>
                <a:gd name="T14" fmla="*/ 66 w 84"/>
                <a:gd name="T15" fmla="*/ 29 h 83"/>
                <a:gd name="T16" fmla="*/ 66 w 84"/>
                <a:gd name="T17" fmla="*/ 35 h 83"/>
                <a:gd name="T18" fmla="*/ 66 w 84"/>
                <a:gd name="T19" fmla="*/ 53 h 83"/>
                <a:gd name="T20" fmla="*/ 66 w 84"/>
                <a:gd name="T21" fmla="*/ 59 h 83"/>
                <a:gd name="T22" fmla="*/ 60 w 84"/>
                <a:gd name="T23" fmla="*/ 53 h 83"/>
                <a:gd name="T24" fmla="*/ 54 w 84"/>
                <a:gd name="T25" fmla="*/ 53 h 83"/>
                <a:gd name="T26" fmla="*/ 54 w 84"/>
                <a:gd name="T27" fmla="*/ 47 h 83"/>
                <a:gd name="T28" fmla="*/ 48 w 84"/>
                <a:gd name="T29" fmla="*/ 41 h 83"/>
                <a:gd name="T30" fmla="*/ 48 w 84"/>
                <a:gd name="T31" fmla="*/ 23 h 83"/>
                <a:gd name="T32" fmla="*/ 42 w 84"/>
                <a:gd name="T33" fmla="*/ 11 h 83"/>
                <a:gd name="T34" fmla="*/ 42 w 84"/>
                <a:gd name="T35" fmla="*/ 5 h 83"/>
                <a:gd name="T36" fmla="*/ 42 w 84"/>
                <a:gd name="T37" fmla="*/ 0 h 83"/>
                <a:gd name="T38" fmla="*/ 42 w 84"/>
                <a:gd name="T39" fmla="*/ 5 h 83"/>
                <a:gd name="T40" fmla="*/ 42 w 84"/>
                <a:gd name="T41" fmla="*/ 11 h 83"/>
                <a:gd name="T42" fmla="*/ 42 w 84"/>
                <a:gd name="T43" fmla="*/ 17 h 83"/>
                <a:gd name="T44" fmla="*/ 42 w 84"/>
                <a:gd name="T45" fmla="*/ 23 h 83"/>
                <a:gd name="T46" fmla="*/ 42 w 84"/>
                <a:gd name="T47" fmla="*/ 35 h 83"/>
                <a:gd name="T48" fmla="*/ 36 w 84"/>
                <a:gd name="T49" fmla="*/ 35 h 83"/>
                <a:gd name="T50" fmla="*/ 24 w 84"/>
                <a:gd name="T51" fmla="*/ 23 h 83"/>
                <a:gd name="T52" fmla="*/ 12 w 84"/>
                <a:gd name="T53" fmla="*/ 11 h 83"/>
                <a:gd name="T54" fmla="*/ 0 w 84"/>
                <a:gd name="T55" fmla="*/ 0 h 83"/>
                <a:gd name="T56" fmla="*/ 0 w 84"/>
                <a:gd name="T57" fmla="*/ 5 h 83"/>
                <a:gd name="T58" fmla="*/ 6 w 84"/>
                <a:gd name="T59" fmla="*/ 11 h 83"/>
                <a:gd name="T60" fmla="*/ 12 w 84"/>
                <a:gd name="T61" fmla="*/ 17 h 83"/>
                <a:gd name="T62" fmla="*/ 18 w 84"/>
                <a:gd name="T63" fmla="*/ 23 h 83"/>
                <a:gd name="T64" fmla="*/ 18 w 84"/>
                <a:gd name="T65" fmla="*/ 29 h 83"/>
                <a:gd name="T66" fmla="*/ 24 w 84"/>
                <a:gd name="T67" fmla="*/ 35 h 83"/>
                <a:gd name="T68" fmla="*/ 30 w 84"/>
                <a:gd name="T69" fmla="*/ 41 h 83"/>
                <a:gd name="T70" fmla="*/ 36 w 84"/>
                <a:gd name="T71" fmla="*/ 41 h 83"/>
                <a:gd name="T72" fmla="*/ 36 w 84"/>
                <a:gd name="T73" fmla="*/ 47 h 83"/>
                <a:gd name="T74" fmla="*/ 30 w 84"/>
                <a:gd name="T75" fmla="*/ 47 h 83"/>
                <a:gd name="T76" fmla="*/ 24 w 84"/>
                <a:gd name="T77" fmla="*/ 41 h 83"/>
                <a:gd name="T78" fmla="*/ 18 w 84"/>
                <a:gd name="T79" fmla="*/ 41 h 83"/>
                <a:gd name="T80" fmla="*/ 18 w 84"/>
                <a:gd name="T81" fmla="*/ 41 h 83"/>
                <a:gd name="T82" fmla="*/ 12 w 84"/>
                <a:gd name="T83" fmla="*/ 41 h 83"/>
                <a:gd name="T84" fmla="*/ 18 w 84"/>
                <a:gd name="T85" fmla="*/ 47 h 83"/>
                <a:gd name="T86" fmla="*/ 24 w 84"/>
                <a:gd name="T87" fmla="*/ 47 h 83"/>
                <a:gd name="T88" fmla="*/ 36 w 84"/>
                <a:gd name="T89" fmla="*/ 53 h 83"/>
                <a:gd name="T90" fmla="*/ 42 w 84"/>
                <a:gd name="T91" fmla="*/ 53 h 83"/>
                <a:gd name="T92" fmla="*/ 48 w 84"/>
                <a:gd name="T93" fmla="*/ 53 h 83"/>
                <a:gd name="T94" fmla="*/ 54 w 84"/>
                <a:gd name="T95" fmla="*/ 59 h 83"/>
                <a:gd name="T96" fmla="*/ 60 w 84"/>
                <a:gd name="T97" fmla="*/ 59 h 83"/>
                <a:gd name="T98" fmla="*/ 66 w 84"/>
                <a:gd name="T99" fmla="*/ 65 h 83"/>
                <a:gd name="T100" fmla="*/ 66 w 84"/>
                <a:gd name="T101" fmla="*/ 65 h 83"/>
                <a:gd name="T102" fmla="*/ 54 w 84"/>
                <a:gd name="T103" fmla="*/ 71 h 83"/>
                <a:gd name="T104" fmla="*/ 48 w 84"/>
                <a:gd name="T105" fmla="*/ 71 h 83"/>
                <a:gd name="T106" fmla="*/ 42 w 84"/>
                <a:gd name="T107" fmla="*/ 71 h 83"/>
                <a:gd name="T108" fmla="*/ 36 w 84"/>
                <a:gd name="T109" fmla="*/ 71 h 83"/>
                <a:gd name="T110" fmla="*/ 36 w 84"/>
                <a:gd name="T111" fmla="*/ 71 h 83"/>
                <a:gd name="T112" fmla="*/ 42 w 84"/>
                <a:gd name="T113" fmla="*/ 71 h 83"/>
                <a:gd name="T114" fmla="*/ 54 w 84"/>
                <a:gd name="T115" fmla="*/ 77 h 83"/>
                <a:gd name="T116" fmla="*/ 60 w 84"/>
                <a:gd name="T117" fmla="*/ 71 h 83"/>
                <a:gd name="T118" fmla="*/ 72 w 84"/>
                <a:gd name="T119" fmla="*/ 71 h 83"/>
                <a:gd name="T120" fmla="*/ 78 w 84"/>
                <a:gd name="T121" fmla="*/ 71 h 83"/>
                <a:gd name="T122" fmla="*/ 78 w 84"/>
                <a:gd name="T123" fmla="*/ 77 h 8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"/>
                <a:gd name="T187" fmla="*/ 0 h 83"/>
                <a:gd name="T188" fmla="*/ 84 w 84"/>
                <a:gd name="T189" fmla="*/ 83 h 8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" h="83">
                  <a:moveTo>
                    <a:pt x="84" y="83"/>
                  </a:moveTo>
                  <a:lnTo>
                    <a:pt x="84" y="77"/>
                  </a:lnTo>
                  <a:lnTo>
                    <a:pt x="84" y="71"/>
                  </a:lnTo>
                  <a:lnTo>
                    <a:pt x="78" y="71"/>
                  </a:lnTo>
                  <a:lnTo>
                    <a:pt x="78" y="65"/>
                  </a:lnTo>
                  <a:lnTo>
                    <a:pt x="72" y="59"/>
                  </a:lnTo>
                  <a:lnTo>
                    <a:pt x="72" y="47"/>
                  </a:lnTo>
                  <a:lnTo>
                    <a:pt x="72" y="35"/>
                  </a:lnTo>
                  <a:lnTo>
                    <a:pt x="72" y="29"/>
                  </a:lnTo>
                  <a:lnTo>
                    <a:pt x="66" y="29"/>
                  </a:lnTo>
                  <a:lnTo>
                    <a:pt x="66" y="23"/>
                  </a:lnTo>
                  <a:lnTo>
                    <a:pt x="66" y="29"/>
                  </a:lnTo>
                  <a:lnTo>
                    <a:pt x="66" y="35"/>
                  </a:lnTo>
                  <a:lnTo>
                    <a:pt x="66" y="47"/>
                  </a:lnTo>
                  <a:lnTo>
                    <a:pt x="66" y="53"/>
                  </a:lnTo>
                  <a:lnTo>
                    <a:pt x="66" y="59"/>
                  </a:lnTo>
                  <a:lnTo>
                    <a:pt x="66" y="53"/>
                  </a:lnTo>
                  <a:lnTo>
                    <a:pt x="60" y="53"/>
                  </a:lnTo>
                  <a:lnTo>
                    <a:pt x="54" y="53"/>
                  </a:lnTo>
                  <a:lnTo>
                    <a:pt x="54" y="47"/>
                  </a:lnTo>
                  <a:lnTo>
                    <a:pt x="48" y="47"/>
                  </a:lnTo>
                  <a:lnTo>
                    <a:pt x="48" y="41"/>
                  </a:lnTo>
                  <a:lnTo>
                    <a:pt x="48" y="35"/>
                  </a:lnTo>
                  <a:lnTo>
                    <a:pt x="48" y="23"/>
                  </a:lnTo>
                  <a:lnTo>
                    <a:pt x="42" y="17"/>
                  </a:lnTo>
                  <a:lnTo>
                    <a:pt x="42" y="11"/>
                  </a:lnTo>
                  <a:lnTo>
                    <a:pt x="42" y="5"/>
                  </a:lnTo>
                  <a:lnTo>
                    <a:pt x="42" y="0"/>
                  </a:lnTo>
                  <a:lnTo>
                    <a:pt x="42" y="5"/>
                  </a:lnTo>
                  <a:lnTo>
                    <a:pt x="42" y="11"/>
                  </a:lnTo>
                  <a:lnTo>
                    <a:pt x="42" y="17"/>
                  </a:lnTo>
                  <a:lnTo>
                    <a:pt x="42" y="23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1"/>
                  </a:lnTo>
                  <a:lnTo>
                    <a:pt x="36" y="35"/>
                  </a:lnTo>
                  <a:lnTo>
                    <a:pt x="30" y="29"/>
                  </a:lnTo>
                  <a:lnTo>
                    <a:pt x="24" y="23"/>
                  </a:lnTo>
                  <a:lnTo>
                    <a:pt x="18" y="17"/>
                  </a:lnTo>
                  <a:lnTo>
                    <a:pt x="12" y="11"/>
                  </a:lnTo>
                  <a:lnTo>
                    <a:pt x="6" y="5"/>
                  </a:lnTo>
                  <a:lnTo>
                    <a:pt x="0" y="0"/>
                  </a:lnTo>
                  <a:lnTo>
                    <a:pt x="0" y="5"/>
                  </a:lnTo>
                  <a:lnTo>
                    <a:pt x="6" y="5"/>
                  </a:lnTo>
                  <a:lnTo>
                    <a:pt x="6" y="11"/>
                  </a:lnTo>
                  <a:lnTo>
                    <a:pt x="12" y="17"/>
                  </a:lnTo>
                  <a:lnTo>
                    <a:pt x="18" y="23"/>
                  </a:lnTo>
                  <a:lnTo>
                    <a:pt x="18" y="29"/>
                  </a:lnTo>
                  <a:lnTo>
                    <a:pt x="24" y="29"/>
                  </a:lnTo>
                  <a:lnTo>
                    <a:pt x="24" y="35"/>
                  </a:lnTo>
                  <a:lnTo>
                    <a:pt x="30" y="35"/>
                  </a:lnTo>
                  <a:lnTo>
                    <a:pt x="30" y="41"/>
                  </a:lnTo>
                  <a:lnTo>
                    <a:pt x="36" y="41"/>
                  </a:lnTo>
                  <a:lnTo>
                    <a:pt x="36" y="47"/>
                  </a:lnTo>
                  <a:lnTo>
                    <a:pt x="30" y="47"/>
                  </a:lnTo>
                  <a:lnTo>
                    <a:pt x="24" y="41"/>
                  </a:lnTo>
                  <a:lnTo>
                    <a:pt x="18" y="41"/>
                  </a:lnTo>
                  <a:lnTo>
                    <a:pt x="12" y="41"/>
                  </a:lnTo>
                  <a:lnTo>
                    <a:pt x="18" y="47"/>
                  </a:lnTo>
                  <a:lnTo>
                    <a:pt x="24" y="47"/>
                  </a:lnTo>
                  <a:lnTo>
                    <a:pt x="30" y="53"/>
                  </a:lnTo>
                  <a:lnTo>
                    <a:pt x="36" y="53"/>
                  </a:lnTo>
                  <a:lnTo>
                    <a:pt x="42" y="53"/>
                  </a:lnTo>
                  <a:lnTo>
                    <a:pt x="48" y="53"/>
                  </a:lnTo>
                  <a:lnTo>
                    <a:pt x="54" y="53"/>
                  </a:lnTo>
                  <a:lnTo>
                    <a:pt x="54" y="59"/>
                  </a:lnTo>
                  <a:lnTo>
                    <a:pt x="60" y="59"/>
                  </a:lnTo>
                  <a:lnTo>
                    <a:pt x="60" y="65"/>
                  </a:lnTo>
                  <a:lnTo>
                    <a:pt x="66" y="65"/>
                  </a:lnTo>
                  <a:lnTo>
                    <a:pt x="60" y="71"/>
                  </a:lnTo>
                  <a:lnTo>
                    <a:pt x="54" y="71"/>
                  </a:lnTo>
                  <a:lnTo>
                    <a:pt x="48" y="71"/>
                  </a:lnTo>
                  <a:lnTo>
                    <a:pt x="42" y="71"/>
                  </a:lnTo>
                  <a:lnTo>
                    <a:pt x="36" y="71"/>
                  </a:lnTo>
                  <a:lnTo>
                    <a:pt x="30" y="71"/>
                  </a:lnTo>
                  <a:lnTo>
                    <a:pt x="36" y="71"/>
                  </a:lnTo>
                  <a:lnTo>
                    <a:pt x="42" y="71"/>
                  </a:lnTo>
                  <a:lnTo>
                    <a:pt x="48" y="77"/>
                  </a:lnTo>
                  <a:lnTo>
                    <a:pt x="54" y="77"/>
                  </a:lnTo>
                  <a:lnTo>
                    <a:pt x="60" y="71"/>
                  </a:lnTo>
                  <a:lnTo>
                    <a:pt x="66" y="71"/>
                  </a:lnTo>
                  <a:lnTo>
                    <a:pt x="72" y="71"/>
                  </a:lnTo>
                  <a:lnTo>
                    <a:pt x="78" y="71"/>
                  </a:lnTo>
                  <a:lnTo>
                    <a:pt x="78" y="77"/>
                  </a:lnTo>
                  <a:lnTo>
                    <a:pt x="84" y="83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59" name="Freeform 460"/>
            <p:cNvSpPr>
              <a:spLocks/>
            </p:cNvSpPr>
            <p:nvPr/>
          </p:nvSpPr>
          <p:spPr bwMode="auto">
            <a:xfrm>
              <a:off x="5149" y="1553"/>
              <a:ext cx="54" cy="125"/>
            </a:xfrm>
            <a:custGeom>
              <a:avLst/>
              <a:gdLst>
                <a:gd name="T0" fmla="*/ 6 w 54"/>
                <a:gd name="T1" fmla="*/ 101 h 125"/>
                <a:gd name="T2" fmla="*/ 12 w 54"/>
                <a:gd name="T3" fmla="*/ 95 h 125"/>
                <a:gd name="T4" fmla="*/ 12 w 54"/>
                <a:gd name="T5" fmla="*/ 95 h 125"/>
                <a:gd name="T6" fmla="*/ 18 w 54"/>
                <a:gd name="T7" fmla="*/ 89 h 125"/>
                <a:gd name="T8" fmla="*/ 6 w 54"/>
                <a:gd name="T9" fmla="*/ 71 h 125"/>
                <a:gd name="T10" fmla="*/ 0 w 54"/>
                <a:gd name="T11" fmla="*/ 47 h 125"/>
                <a:gd name="T12" fmla="*/ 6 w 54"/>
                <a:gd name="T13" fmla="*/ 47 h 125"/>
                <a:gd name="T14" fmla="*/ 12 w 54"/>
                <a:gd name="T15" fmla="*/ 71 h 125"/>
                <a:gd name="T16" fmla="*/ 24 w 54"/>
                <a:gd name="T17" fmla="*/ 59 h 125"/>
                <a:gd name="T18" fmla="*/ 24 w 54"/>
                <a:gd name="T19" fmla="*/ 35 h 125"/>
                <a:gd name="T20" fmla="*/ 18 w 54"/>
                <a:gd name="T21" fmla="*/ 12 h 125"/>
                <a:gd name="T22" fmla="*/ 24 w 54"/>
                <a:gd name="T23" fmla="*/ 12 h 125"/>
                <a:gd name="T24" fmla="*/ 24 w 54"/>
                <a:gd name="T25" fmla="*/ 24 h 125"/>
                <a:gd name="T26" fmla="*/ 30 w 54"/>
                <a:gd name="T27" fmla="*/ 24 h 125"/>
                <a:gd name="T28" fmla="*/ 42 w 54"/>
                <a:gd name="T29" fmla="*/ 0 h 125"/>
                <a:gd name="T30" fmla="*/ 42 w 54"/>
                <a:gd name="T31" fmla="*/ 0 h 125"/>
                <a:gd name="T32" fmla="*/ 36 w 54"/>
                <a:gd name="T33" fmla="*/ 18 h 125"/>
                <a:gd name="T34" fmla="*/ 36 w 54"/>
                <a:gd name="T35" fmla="*/ 30 h 125"/>
                <a:gd name="T36" fmla="*/ 48 w 54"/>
                <a:gd name="T37" fmla="*/ 30 h 125"/>
                <a:gd name="T38" fmla="*/ 48 w 54"/>
                <a:gd name="T39" fmla="*/ 30 h 125"/>
                <a:gd name="T40" fmla="*/ 42 w 54"/>
                <a:gd name="T41" fmla="*/ 30 h 125"/>
                <a:gd name="T42" fmla="*/ 36 w 54"/>
                <a:gd name="T43" fmla="*/ 35 h 125"/>
                <a:gd name="T44" fmla="*/ 30 w 54"/>
                <a:gd name="T45" fmla="*/ 41 h 125"/>
                <a:gd name="T46" fmla="*/ 24 w 54"/>
                <a:gd name="T47" fmla="*/ 71 h 125"/>
                <a:gd name="T48" fmla="*/ 30 w 54"/>
                <a:gd name="T49" fmla="*/ 71 h 125"/>
                <a:gd name="T50" fmla="*/ 42 w 54"/>
                <a:gd name="T51" fmla="*/ 71 h 125"/>
                <a:gd name="T52" fmla="*/ 48 w 54"/>
                <a:gd name="T53" fmla="*/ 71 h 125"/>
                <a:gd name="T54" fmla="*/ 54 w 54"/>
                <a:gd name="T55" fmla="*/ 71 h 125"/>
                <a:gd name="T56" fmla="*/ 48 w 54"/>
                <a:gd name="T57" fmla="*/ 71 h 125"/>
                <a:gd name="T58" fmla="*/ 36 w 54"/>
                <a:gd name="T59" fmla="*/ 77 h 125"/>
                <a:gd name="T60" fmla="*/ 24 w 54"/>
                <a:gd name="T61" fmla="*/ 83 h 125"/>
                <a:gd name="T62" fmla="*/ 18 w 54"/>
                <a:gd name="T63" fmla="*/ 95 h 125"/>
                <a:gd name="T64" fmla="*/ 24 w 54"/>
                <a:gd name="T65" fmla="*/ 101 h 125"/>
                <a:gd name="T66" fmla="*/ 30 w 54"/>
                <a:gd name="T67" fmla="*/ 95 h 125"/>
                <a:gd name="T68" fmla="*/ 42 w 54"/>
                <a:gd name="T69" fmla="*/ 95 h 125"/>
                <a:gd name="T70" fmla="*/ 48 w 54"/>
                <a:gd name="T71" fmla="*/ 89 h 125"/>
                <a:gd name="T72" fmla="*/ 54 w 54"/>
                <a:gd name="T73" fmla="*/ 83 h 125"/>
                <a:gd name="T74" fmla="*/ 48 w 54"/>
                <a:gd name="T75" fmla="*/ 95 h 125"/>
                <a:gd name="T76" fmla="*/ 42 w 54"/>
                <a:gd name="T77" fmla="*/ 101 h 125"/>
                <a:gd name="T78" fmla="*/ 36 w 54"/>
                <a:gd name="T79" fmla="*/ 107 h 125"/>
                <a:gd name="T80" fmla="*/ 36 w 54"/>
                <a:gd name="T81" fmla="*/ 107 h 125"/>
                <a:gd name="T82" fmla="*/ 30 w 54"/>
                <a:gd name="T83" fmla="*/ 101 h 125"/>
                <a:gd name="T84" fmla="*/ 18 w 54"/>
                <a:gd name="T85" fmla="*/ 101 h 125"/>
                <a:gd name="T86" fmla="*/ 12 w 54"/>
                <a:gd name="T87" fmla="*/ 113 h 125"/>
                <a:gd name="T88" fmla="*/ 6 w 54"/>
                <a:gd name="T89" fmla="*/ 119 h 125"/>
                <a:gd name="T90" fmla="*/ 6 w 54"/>
                <a:gd name="T91" fmla="*/ 119 h 125"/>
                <a:gd name="T92" fmla="*/ 6 w 54"/>
                <a:gd name="T93" fmla="*/ 107 h 125"/>
                <a:gd name="T94" fmla="*/ 6 w 54"/>
                <a:gd name="T95" fmla="*/ 107 h 12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4"/>
                <a:gd name="T145" fmla="*/ 0 h 125"/>
                <a:gd name="T146" fmla="*/ 54 w 54"/>
                <a:gd name="T147" fmla="*/ 125 h 12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4" h="125">
                  <a:moveTo>
                    <a:pt x="0" y="107"/>
                  </a:moveTo>
                  <a:lnTo>
                    <a:pt x="6" y="101"/>
                  </a:lnTo>
                  <a:lnTo>
                    <a:pt x="6" y="95"/>
                  </a:lnTo>
                  <a:lnTo>
                    <a:pt x="12" y="95"/>
                  </a:lnTo>
                  <a:lnTo>
                    <a:pt x="18" y="89"/>
                  </a:lnTo>
                  <a:lnTo>
                    <a:pt x="12" y="83"/>
                  </a:lnTo>
                  <a:lnTo>
                    <a:pt x="12" y="77"/>
                  </a:lnTo>
                  <a:lnTo>
                    <a:pt x="6" y="71"/>
                  </a:lnTo>
                  <a:lnTo>
                    <a:pt x="0" y="59"/>
                  </a:lnTo>
                  <a:lnTo>
                    <a:pt x="0" y="53"/>
                  </a:lnTo>
                  <a:lnTo>
                    <a:pt x="0" y="47"/>
                  </a:lnTo>
                  <a:lnTo>
                    <a:pt x="6" y="47"/>
                  </a:lnTo>
                  <a:lnTo>
                    <a:pt x="6" y="53"/>
                  </a:lnTo>
                  <a:lnTo>
                    <a:pt x="6" y="65"/>
                  </a:lnTo>
                  <a:lnTo>
                    <a:pt x="12" y="71"/>
                  </a:lnTo>
                  <a:lnTo>
                    <a:pt x="18" y="71"/>
                  </a:lnTo>
                  <a:lnTo>
                    <a:pt x="18" y="65"/>
                  </a:lnTo>
                  <a:lnTo>
                    <a:pt x="24" y="59"/>
                  </a:lnTo>
                  <a:lnTo>
                    <a:pt x="24" y="47"/>
                  </a:lnTo>
                  <a:lnTo>
                    <a:pt x="24" y="41"/>
                  </a:lnTo>
                  <a:lnTo>
                    <a:pt x="24" y="35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24" y="18"/>
                  </a:lnTo>
                  <a:lnTo>
                    <a:pt x="24" y="24"/>
                  </a:lnTo>
                  <a:lnTo>
                    <a:pt x="24" y="30"/>
                  </a:lnTo>
                  <a:lnTo>
                    <a:pt x="24" y="35"/>
                  </a:lnTo>
                  <a:lnTo>
                    <a:pt x="30" y="24"/>
                  </a:lnTo>
                  <a:lnTo>
                    <a:pt x="30" y="18"/>
                  </a:lnTo>
                  <a:lnTo>
                    <a:pt x="36" y="6"/>
                  </a:lnTo>
                  <a:lnTo>
                    <a:pt x="42" y="0"/>
                  </a:lnTo>
                  <a:lnTo>
                    <a:pt x="36" y="6"/>
                  </a:lnTo>
                  <a:lnTo>
                    <a:pt x="36" y="18"/>
                  </a:lnTo>
                  <a:lnTo>
                    <a:pt x="30" y="30"/>
                  </a:lnTo>
                  <a:lnTo>
                    <a:pt x="30" y="35"/>
                  </a:lnTo>
                  <a:lnTo>
                    <a:pt x="36" y="30"/>
                  </a:lnTo>
                  <a:lnTo>
                    <a:pt x="42" y="30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48" y="30"/>
                  </a:lnTo>
                  <a:lnTo>
                    <a:pt x="42" y="30"/>
                  </a:lnTo>
                  <a:lnTo>
                    <a:pt x="42" y="35"/>
                  </a:lnTo>
                  <a:lnTo>
                    <a:pt x="36" y="35"/>
                  </a:lnTo>
                  <a:lnTo>
                    <a:pt x="36" y="41"/>
                  </a:lnTo>
                  <a:lnTo>
                    <a:pt x="30" y="41"/>
                  </a:lnTo>
                  <a:lnTo>
                    <a:pt x="30" y="47"/>
                  </a:lnTo>
                  <a:lnTo>
                    <a:pt x="24" y="59"/>
                  </a:lnTo>
                  <a:lnTo>
                    <a:pt x="24" y="71"/>
                  </a:lnTo>
                  <a:lnTo>
                    <a:pt x="24" y="77"/>
                  </a:lnTo>
                  <a:lnTo>
                    <a:pt x="30" y="71"/>
                  </a:lnTo>
                  <a:lnTo>
                    <a:pt x="36" y="71"/>
                  </a:lnTo>
                  <a:lnTo>
                    <a:pt x="42" y="71"/>
                  </a:lnTo>
                  <a:lnTo>
                    <a:pt x="48" y="71"/>
                  </a:lnTo>
                  <a:lnTo>
                    <a:pt x="54" y="71"/>
                  </a:lnTo>
                  <a:lnTo>
                    <a:pt x="48" y="71"/>
                  </a:lnTo>
                  <a:lnTo>
                    <a:pt x="42" y="77"/>
                  </a:lnTo>
                  <a:lnTo>
                    <a:pt x="36" y="77"/>
                  </a:lnTo>
                  <a:lnTo>
                    <a:pt x="30" y="83"/>
                  </a:lnTo>
                  <a:lnTo>
                    <a:pt x="24" y="83"/>
                  </a:lnTo>
                  <a:lnTo>
                    <a:pt x="18" y="89"/>
                  </a:lnTo>
                  <a:lnTo>
                    <a:pt x="18" y="95"/>
                  </a:lnTo>
                  <a:lnTo>
                    <a:pt x="18" y="101"/>
                  </a:lnTo>
                  <a:lnTo>
                    <a:pt x="24" y="101"/>
                  </a:lnTo>
                  <a:lnTo>
                    <a:pt x="30" y="101"/>
                  </a:lnTo>
                  <a:lnTo>
                    <a:pt x="30" y="95"/>
                  </a:lnTo>
                  <a:lnTo>
                    <a:pt x="36" y="95"/>
                  </a:lnTo>
                  <a:lnTo>
                    <a:pt x="42" y="95"/>
                  </a:lnTo>
                  <a:lnTo>
                    <a:pt x="48" y="95"/>
                  </a:lnTo>
                  <a:lnTo>
                    <a:pt x="48" y="89"/>
                  </a:lnTo>
                  <a:lnTo>
                    <a:pt x="54" y="89"/>
                  </a:lnTo>
                  <a:lnTo>
                    <a:pt x="54" y="83"/>
                  </a:lnTo>
                  <a:lnTo>
                    <a:pt x="54" y="89"/>
                  </a:lnTo>
                  <a:lnTo>
                    <a:pt x="48" y="95"/>
                  </a:lnTo>
                  <a:lnTo>
                    <a:pt x="42" y="101"/>
                  </a:lnTo>
                  <a:lnTo>
                    <a:pt x="42" y="107"/>
                  </a:lnTo>
                  <a:lnTo>
                    <a:pt x="36" y="107"/>
                  </a:lnTo>
                  <a:lnTo>
                    <a:pt x="36" y="113"/>
                  </a:lnTo>
                  <a:lnTo>
                    <a:pt x="36" y="107"/>
                  </a:lnTo>
                  <a:lnTo>
                    <a:pt x="30" y="107"/>
                  </a:lnTo>
                  <a:lnTo>
                    <a:pt x="30" y="101"/>
                  </a:lnTo>
                  <a:lnTo>
                    <a:pt x="24" y="101"/>
                  </a:lnTo>
                  <a:lnTo>
                    <a:pt x="18" y="101"/>
                  </a:lnTo>
                  <a:lnTo>
                    <a:pt x="12" y="107"/>
                  </a:lnTo>
                  <a:lnTo>
                    <a:pt x="12" y="113"/>
                  </a:lnTo>
                  <a:lnTo>
                    <a:pt x="12" y="119"/>
                  </a:lnTo>
                  <a:lnTo>
                    <a:pt x="6" y="119"/>
                  </a:lnTo>
                  <a:lnTo>
                    <a:pt x="0" y="125"/>
                  </a:lnTo>
                  <a:lnTo>
                    <a:pt x="6" y="119"/>
                  </a:lnTo>
                  <a:lnTo>
                    <a:pt x="6" y="113"/>
                  </a:lnTo>
                  <a:lnTo>
                    <a:pt x="12" y="113"/>
                  </a:lnTo>
                  <a:lnTo>
                    <a:pt x="6" y="107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60" name="Freeform 461"/>
            <p:cNvSpPr>
              <a:spLocks/>
            </p:cNvSpPr>
            <p:nvPr/>
          </p:nvSpPr>
          <p:spPr bwMode="auto">
            <a:xfrm>
              <a:off x="5137" y="1618"/>
              <a:ext cx="12" cy="18"/>
            </a:xfrm>
            <a:custGeom>
              <a:avLst/>
              <a:gdLst>
                <a:gd name="T0" fmla="*/ 12 w 12"/>
                <a:gd name="T1" fmla="*/ 18 h 18"/>
                <a:gd name="T2" fmla="*/ 6 w 12"/>
                <a:gd name="T3" fmla="*/ 18 h 18"/>
                <a:gd name="T4" fmla="*/ 6 w 12"/>
                <a:gd name="T5" fmla="*/ 18 h 18"/>
                <a:gd name="T6" fmla="*/ 6 w 12"/>
                <a:gd name="T7" fmla="*/ 18 h 18"/>
                <a:gd name="T8" fmla="*/ 6 w 12"/>
                <a:gd name="T9" fmla="*/ 18 h 18"/>
                <a:gd name="T10" fmla="*/ 0 w 12"/>
                <a:gd name="T11" fmla="*/ 12 h 18"/>
                <a:gd name="T12" fmla="*/ 0 w 12"/>
                <a:gd name="T13" fmla="*/ 12 h 18"/>
                <a:gd name="T14" fmla="*/ 0 w 12"/>
                <a:gd name="T15" fmla="*/ 6 h 18"/>
                <a:gd name="T16" fmla="*/ 0 w 12"/>
                <a:gd name="T17" fmla="*/ 6 h 18"/>
                <a:gd name="T18" fmla="*/ 0 w 12"/>
                <a:gd name="T19" fmla="*/ 0 h 18"/>
                <a:gd name="T20" fmla="*/ 0 w 12"/>
                <a:gd name="T21" fmla="*/ 0 h 18"/>
                <a:gd name="T22" fmla="*/ 6 w 12"/>
                <a:gd name="T23" fmla="*/ 6 h 18"/>
                <a:gd name="T24" fmla="*/ 6 w 12"/>
                <a:gd name="T25" fmla="*/ 6 h 18"/>
                <a:gd name="T26" fmla="*/ 6 w 12"/>
                <a:gd name="T27" fmla="*/ 6 h 18"/>
                <a:gd name="T28" fmla="*/ 6 w 12"/>
                <a:gd name="T29" fmla="*/ 12 h 18"/>
                <a:gd name="T30" fmla="*/ 6 w 12"/>
                <a:gd name="T31" fmla="*/ 12 h 18"/>
                <a:gd name="T32" fmla="*/ 12 w 12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12" y="18"/>
                  </a:moveTo>
                  <a:lnTo>
                    <a:pt x="6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61" name="Freeform 462"/>
            <p:cNvSpPr>
              <a:spLocks/>
            </p:cNvSpPr>
            <p:nvPr/>
          </p:nvSpPr>
          <p:spPr bwMode="auto">
            <a:xfrm>
              <a:off x="5209" y="1618"/>
              <a:ext cx="173" cy="102"/>
            </a:xfrm>
            <a:custGeom>
              <a:avLst/>
              <a:gdLst>
                <a:gd name="T0" fmla="*/ 18 w 173"/>
                <a:gd name="T1" fmla="*/ 72 h 102"/>
                <a:gd name="T2" fmla="*/ 36 w 173"/>
                <a:gd name="T3" fmla="*/ 60 h 102"/>
                <a:gd name="T4" fmla="*/ 42 w 173"/>
                <a:gd name="T5" fmla="*/ 36 h 102"/>
                <a:gd name="T6" fmla="*/ 60 w 173"/>
                <a:gd name="T7" fmla="*/ 18 h 102"/>
                <a:gd name="T8" fmla="*/ 72 w 173"/>
                <a:gd name="T9" fmla="*/ 0 h 102"/>
                <a:gd name="T10" fmla="*/ 78 w 173"/>
                <a:gd name="T11" fmla="*/ 0 h 102"/>
                <a:gd name="T12" fmla="*/ 66 w 173"/>
                <a:gd name="T13" fmla="*/ 12 h 102"/>
                <a:gd name="T14" fmla="*/ 54 w 173"/>
                <a:gd name="T15" fmla="*/ 30 h 102"/>
                <a:gd name="T16" fmla="*/ 48 w 173"/>
                <a:gd name="T17" fmla="*/ 48 h 102"/>
                <a:gd name="T18" fmla="*/ 48 w 173"/>
                <a:gd name="T19" fmla="*/ 54 h 102"/>
                <a:gd name="T20" fmla="*/ 60 w 173"/>
                <a:gd name="T21" fmla="*/ 48 h 102"/>
                <a:gd name="T22" fmla="*/ 72 w 173"/>
                <a:gd name="T23" fmla="*/ 36 h 102"/>
                <a:gd name="T24" fmla="*/ 90 w 173"/>
                <a:gd name="T25" fmla="*/ 18 h 102"/>
                <a:gd name="T26" fmla="*/ 114 w 173"/>
                <a:gd name="T27" fmla="*/ 0 h 102"/>
                <a:gd name="T28" fmla="*/ 120 w 173"/>
                <a:gd name="T29" fmla="*/ 0 h 102"/>
                <a:gd name="T30" fmla="*/ 102 w 173"/>
                <a:gd name="T31" fmla="*/ 12 h 102"/>
                <a:gd name="T32" fmla="*/ 84 w 173"/>
                <a:gd name="T33" fmla="*/ 36 h 102"/>
                <a:gd name="T34" fmla="*/ 84 w 173"/>
                <a:gd name="T35" fmla="*/ 42 h 102"/>
                <a:gd name="T36" fmla="*/ 96 w 173"/>
                <a:gd name="T37" fmla="*/ 36 h 102"/>
                <a:gd name="T38" fmla="*/ 108 w 173"/>
                <a:gd name="T39" fmla="*/ 36 h 102"/>
                <a:gd name="T40" fmla="*/ 125 w 173"/>
                <a:gd name="T41" fmla="*/ 24 h 102"/>
                <a:gd name="T42" fmla="*/ 149 w 173"/>
                <a:gd name="T43" fmla="*/ 12 h 102"/>
                <a:gd name="T44" fmla="*/ 155 w 173"/>
                <a:gd name="T45" fmla="*/ 12 h 102"/>
                <a:gd name="T46" fmla="*/ 137 w 173"/>
                <a:gd name="T47" fmla="*/ 18 h 102"/>
                <a:gd name="T48" fmla="*/ 120 w 173"/>
                <a:gd name="T49" fmla="*/ 36 h 102"/>
                <a:gd name="T50" fmla="*/ 137 w 173"/>
                <a:gd name="T51" fmla="*/ 36 h 102"/>
                <a:gd name="T52" fmla="*/ 161 w 173"/>
                <a:gd name="T53" fmla="*/ 30 h 102"/>
                <a:gd name="T54" fmla="*/ 173 w 173"/>
                <a:gd name="T55" fmla="*/ 30 h 102"/>
                <a:gd name="T56" fmla="*/ 155 w 173"/>
                <a:gd name="T57" fmla="*/ 36 h 102"/>
                <a:gd name="T58" fmla="*/ 125 w 173"/>
                <a:gd name="T59" fmla="*/ 42 h 102"/>
                <a:gd name="T60" fmla="*/ 131 w 173"/>
                <a:gd name="T61" fmla="*/ 54 h 102"/>
                <a:gd name="T62" fmla="*/ 149 w 173"/>
                <a:gd name="T63" fmla="*/ 60 h 102"/>
                <a:gd name="T64" fmla="*/ 155 w 173"/>
                <a:gd name="T65" fmla="*/ 66 h 102"/>
                <a:gd name="T66" fmla="*/ 137 w 173"/>
                <a:gd name="T67" fmla="*/ 60 h 102"/>
                <a:gd name="T68" fmla="*/ 114 w 173"/>
                <a:gd name="T69" fmla="*/ 48 h 102"/>
                <a:gd name="T70" fmla="*/ 102 w 173"/>
                <a:gd name="T71" fmla="*/ 48 h 102"/>
                <a:gd name="T72" fmla="*/ 84 w 173"/>
                <a:gd name="T73" fmla="*/ 48 h 102"/>
                <a:gd name="T74" fmla="*/ 90 w 173"/>
                <a:gd name="T75" fmla="*/ 60 h 102"/>
                <a:gd name="T76" fmla="*/ 108 w 173"/>
                <a:gd name="T77" fmla="*/ 72 h 102"/>
                <a:gd name="T78" fmla="*/ 120 w 173"/>
                <a:gd name="T79" fmla="*/ 78 h 102"/>
                <a:gd name="T80" fmla="*/ 125 w 173"/>
                <a:gd name="T81" fmla="*/ 84 h 102"/>
                <a:gd name="T82" fmla="*/ 108 w 173"/>
                <a:gd name="T83" fmla="*/ 72 h 102"/>
                <a:gd name="T84" fmla="*/ 84 w 173"/>
                <a:gd name="T85" fmla="*/ 60 h 102"/>
                <a:gd name="T86" fmla="*/ 72 w 173"/>
                <a:gd name="T87" fmla="*/ 54 h 102"/>
                <a:gd name="T88" fmla="*/ 60 w 173"/>
                <a:gd name="T89" fmla="*/ 60 h 102"/>
                <a:gd name="T90" fmla="*/ 48 w 173"/>
                <a:gd name="T91" fmla="*/ 60 h 102"/>
                <a:gd name="T92" fmla="*/ 48 w 173"/>
                <a:gd name="T93" fmla="*/ 66 h 102"/>
                <a:gd name="T94" fmla="*/ 66 w 173"/>
                <a:gd name="T95" fmla="*/ 78 h 102"/>
                <a:gd name="T96" fmla="*/ 84 w 173"/>
                <a:gd name="T97" fmla="*/ 96 h 102"/>
                <a:gd name="T98" fmla="*/ 90 w 173"/>
                <a:gd name="T99" fmla="*/ 102 h 102"/>
                <a:gd name="T100" fmla="*/ 66 w 173"/>
                <a:gd name="T101" fmla="*/ 90 h 102"/>
                <a:gd name="T102" fmla="*/ 42 w 173"/>
                <a:gd name="T103" fmla="*/ 72 h 102"/>
                <a:gd name="T104" fmla="*/ 30 w 173"/>
                <a:gd name="T105" fmla="*/ 78 h 102"/>
                <a:gd name="T106" fmla="*/ 6 w 173"/>
                <a:gd name="T107" fmla="*/ 84 h 102"/>
                <a:gd name="T108" fmla="*/ 6 w 173"/>
                <a:gd name="T109" fmla="*/ 78 h 10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73"/>
                <a:gd name="T166" fmla="*/ 0 h 102"/>
                <a:gd name="T167" fmla="*/ 173 w 173"/>
                <a:gd name="T168" fmla="*/ 102 h 10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73" h="102">
                  <a:moveTo>
                    <a:pt x="6" y="78"/>
                  </a:moveTo>
                  <a:lnTo>
                    <a:pt x="12" y="78"/>
                  </a:lnTo>
                  <a:lnTo>
                    <a:pt x="12" y="72"/>
                  </a:lnTo>
                  <a:lnTo>
                    <a:pt x="18" y="72"/>
                  </a:lnTo>
                  <a:lnTo>
                    <a:pt x="24" y="66"/>
                  </a:lnTo>
                  <a:lnTo>
                    <a:pt x="30" y="66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42" y="48"/>
                  </a:lnTo>
                  <a:lnTo>
                    <a:pt x="42" y="36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54" y="24"/>
                  </a:lnTo>
                  <a:lnTo>
                    <a:pt x="60" y="18"/>
                  </a:lnTo>
                  <a:lnTo>
                    <a:pt x="60" y="12"/>
                  </a:lnTo>
                  <a:lnTo>
                    <a:pt x="66" y="6"/>
                  </a:lnTo>
                  <a:lnTo>
                    <a:pt x="72" y="6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6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66" y="18"/>
                  </a:lnTo>
                  <a:lnTo>
                    <a:pt x="60" y="18"/>
                  </a:lnTo>
                  <a:lnTo>
                    <a:pt x="54" y="24"/>
                  </a:lnTo>
                  <a:lnTo>
                    <a:pt x="54" y="30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48" y="42"/>
                  </a:lnTo>
                  <a:lnTo>
                    <a:pt x="48" y="48"/>
                  </a:lnTo>
                  <a:lnTo>
                    <a:pt x="48" y="54"/>
                  </a:lnTo>
                  <a:lnTo>
                    <a:pt x="54" y="54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0" y="42"/>
                  </a:lnTo>
                  <a:lnTo>
                    <a:pt x="66" y="42"/>
                  </a:lnTo>
                  <a:lnTo>
                    <a:pt x="72" y="36"/>
                  </a:lnTo>
                  <a:lnTo>
                    <a:pt x="78" y="30"/>
                  </a:lnTo>
                  <a:lnTo>
                    <a:pt x="84" y="24"/>
                  </a:lnTo>
                  <a:lnTo>
                    <a:pt x="90" y="18"/>
                  </a:lnTo>
                  <a:lnTo>
                    <a:pt x="96" y="12"/>
                  </a:lnTo>
                  <a:lnTo>
                    <a:pt x="102" y="6"/>
                  </a:lnTo>
                  <a:lnTo>
                    <a:pt x="108" y="6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14" y="6"/>
                  </a:lnTo>
                  <a:lnTo>
                    <a:pt x="108" y="6"/>
                  </a:lnTo>
                  <a:lnTo>
                    <a:pt x="102" y="12"/>
                  </a:lnTo>
                  <a:lnTo>
                    <a:pt x="96" y="18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4" y="36"/>
                  </a:lnTo>
                  <a:lnTo>
                    <a:pt x="78" y="36"/>
                  </a:lnTo>
                  <a:lnTo>
                    <a:pt x="78" y="42"/>
                  </a:lnTo>
                  <a:lnTo>
                    <a:pt x="84" y="42"/>
                  </a:lnTo>
                  <a:lnTo>
                    <a:pt x="90" y="42"/>
                  </a:lnTo>
                  <a:lnTo>
                    <a:pt x="90" y="36"/>
                  </a:lnTo>
                  <a:lnTo>
                    <a:pt x="96" y="36"/>
                  </a:lnTo>
                  <a:lnTo>
                    <a:pt x="102" y="36"/>
                  </a:lnTo>
                  <a:lnTo>
                    <a:pt x="108" y="36"/>
                  </a:lnTo>
                  <a:lnTo>
                    <a:pt x="114" y="30"/>
                  </a:lnTo>
                  <a:lnTo>
                    <a:pt x="120" y="30"/>
                  </a:lnTo>
                  <a:lnTo>
                    <a:pt x="125" y="24"/>
                  </a:lnTo>
                  <a:lnTo>
                    <a:pt x="131" y="18"/>
                  </a:lnTo>
                  <a:lnTo>
                    <a:pt x="137" y="18"/>
                  </a:lnTo>
                  <a:lnTo>
                    <a:pt x="143" y="12"/>
                  </a:lnTo>
                  <a:lnTo>
                    <a:pt x="149" y="12"/>
                  </a:lnTo>
                  <a:lnTo>
                    <a:pt x="155" y="12"/>
                  </a:lnTo>
                  <a:lnTo>
                    <a:pt x="149" y="12"/>
                  </a:lnTo>
                  <a:lnTo>
                    <a:pt x="149" y="18"/>
                  </a:lnTo>
                  <a:lnTo>
                    <a:pt x="143" y="18"/>
                  </a:lnTo>
                  <a:lnTo>
                    <a:pt x="137" y="18"/>
                  </a:lnTo>
                  <a:lnTo>
                    <a:pt x="131" y="24"/>
                  </a:lnTo>
                  <a:lnTo>
                    <a:pt x="125" y="30"/>
                  </a:lnTo>
                  <a:lnTo>
                    <a:pt x="120" y="36"/>
                  </a:lnTo>
                  <a:lnTo>
                    <a:pt x="125" y="36"/>
                  </a:lnTo>
                  <a:lnTo>
                    <a:pt x="131" y="36"/>
                  </a:lnTo>
                  <a:lnTo>
                    <a:pt x="137" y="36"/>
                  </a:lnTo>
                  <a:lnTo>
                    <a:pt x="143" y="36"/>
                  </a:lnTo>
                  <a:lnTo>
                    <a:pt x="149" y="30"/>
                  </a:lnTo>
                  <a:lnTo>
                    <a:pt x="155" y="30"/>
                  </a:lnTo>
                  <a:lnTo>
                    <a:pt x="161" y="30"/>
                  </a:lnTo>
                  <a:lnTo>
                    <a:pt x="167" y="30"/>
                  </a:lnTo>
                  <a:lnTo>
                    <a:pt x="173" y="24"/>
                  </a:lnTo>
                  <a:lnTo>
                    <a:pt x="173" y="30"/>
                  </a:lnTo>
                  <a:lnTo>
                    <a:pt x="167" y="30"/>
                  </a:lnTo>
                  <a:lnTo>
                    <a:pt x="161" y="36"/>
                  </a:lnTo>
                  <a:lnTo>
                    <a:pt x="155" y="36"/>
                  </a:lnTo>
                  <a:lnTo>
                    <a:pt x="149" y="36"/>
                  </a:lnTo>
                  <a:lnTo>
                    <a:pt x="143" y="42"/>
                  </a:lnTo>
                  <a:lnTo>
                    <a:pt x="137" y="42"/>
                  </a:lnTo>
                  <a:lnTo>
                    <a:pt x="125" y="42"/>
                  </a:lnTo>
                  <a:lnTo>
                    <a:pt x="120" y="42"/>
                  </a:lnTo>
                  <a:lnTo>
                    <a:pt x="125" y="48"/>
                  </a:lnTo>
                  <a:lnTo>
                    <a:pt x="131" y="54"/>
                  </a:lnTo>
                  <a:lnTo>
                    <a:pt x="137" y="54"/>
                  </a:lnTo>
                  <a:lnTo>
                    <a:pt x="143" y="60"/>
                  </a:lnTo>
                  <a:lnTo>
                    <a:pt x="149" y="60"/>
                  </a:lnTo>
                  <a:lnTo>
                    <a:pt x="155" y="60"/>
                  </a:lnTo>
                  <a:lnTo>
                    <a:pt x="155" y="66"/>
                  </a:lnTo>
                  <a:lnTo>
                    <a:pt x="149" y="66"/>
                  </a:lnTo>
                  <a:lnTo>
                    <a:pt x="143" y="66"/>
                  </a:lnTo>
                  <a:lnTo>
                    <a:pt x="137" y="60"/>
                  </a:lnTo>
                  <a:lnTo>
                    <a:pt x="131" y="60"/>
                  </a:lnTo>
                  <a:lnTo>
                    <a:pt x="125" y="54"/>
                  </a:lnTo>
                  <a:lnTo>
                    <a:pt x="120" y="54"/>
                  </a:lnTo>
                  <a:lnTo>
                    <a:pt x="114" y="48"/>
                  </a:lnTo>
                  <a:lnTo>
                    <a:pt x="108" y="48"/>
                  </a:lnTo>
                  <a:lnTo>
                    <a:pt x="102" y="48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84" y="48"/>
                  </a:lnTo>
                  <a:lnTo>
                    <a:pt x="84" y="54"/>
                  </a:lnTo>
                  <a:lnTo>
                    <a:pt x="90" y="54"/>
                  </a:lnTo>
                  <a:lnTo>
                    <a:pt x="90" y="60"/>
                  </a:lnTo>
                  <a:lnTo>
                    <a:pt x="96" y="60"/>
                  </a:lnTo>
                  <a:lnTo>
                    <a:pt x="102" y="66"/>
                  </a:lnTo>
                  <a:lnTo>
                    <a:pt x="108" y="72"/>
                  </a:lnTo>
                  <a:lnTo>
                    <a:pt x="114" y="72"/>
                  </a:lnTo>
                  <a:lnTo>
                    <a:pt x="120" y="78"/>
                  </a:lnTo>
                  <a:lnTo>
                    <a:pt x="125" y="84"/>
                  </a:lnTo>
                  <a:lnTo>
                    <a:pt x="131" y="84"/>
                  </a:lnTo>
                  <a:lnTo>
                    <a:pt x="125" y="84"/>
                  </a:lnTo>
                  <a:lnTo>
                    <a:pt x="120" y="84"/>
                  </a:lnTo>
                  <a:lnTo>
                    <a:pt x="120" y="78"/>
                  </a:lnTo>
                  <a:lnTo>
                    <a:pt x="114" y="78"/>
                  </a:lnTo>
                  <a:lnTo>
                    <a:pt x="108" y="72"/>
                  </a:lnTo>
                  <a:lnTo>
                    <a:pt x="96" y="72"/>
                  </a:lnTo>
                  <a:lnTo>
                    <a:pt x="90" y="66"/>
                  </a:lnTo>
                  <a:lnTo>
                    <a:pt x="90" y="60"/>
                  </a:lnTo>
                  <a:lnTo>
                    <a:pt x="84" y="60"/>
                  </a:lnTo>
                  <a:lnTo>
                    <a:pt x="78" y="54"/>
                  </a:lnTo>
                  <a:lnTo>
                    <a:pt x="72" y="54"/>
                  </a:lnTo>
                  <a:lnTo>
                    <a:pt x="66" y="54"/>
                  </a:lnTo>
                  <a:lnTo>
                    <a:pt x="66" y="60"/>
                  </a:lnTo>
                  <a:lnTo>
                    <a:pt x="60" y="60"/>
                  </a:lnTo>
                  <a:lnTo>
                    <a:pt x="54" y="60"/>
                  </a:lnTo>
                  <a:lnTo>
                    <a:pt x="48" y="60"/>
                  </a:lnTo>
                  <a:lnTo>
                    <a:pt x="48" y="66"/>
                  </a:lnTo>
                  <a:lnTo>
                    <a:pt x="48" y="72"/>
                  </a:lnTo>
                  <a:lnTo>
                    <a:pt x="54" y="72"/>
                  </a:lnTo>
                  <a:lnTo>
                    <a:pt x="60" y="78"/>
                  </a:lnTo>
                  <a:lnTo>
                    <a:pt x="66" y="78"/>
                  </a:lnTo>
                  <a:lnTo>
                    <a:pt x="72" y="84"/>
                  </a:lnTo>
                  <a:lnTo>
                    <a:pt x="78" y="90"/>
                  </a:lnTo>
                  <a:lnTo>
                    <a:pt x="84" y="96"/>
                  </a:lnTo>
                  <a:lnTo>
                    <a:pt x="90" y="96"/>
                  </a:lnTo>
                  <a:lnTo>
                    <a:pt x="90" y="102"/>
                  </a:lnTo>
                  <a:lnTo>
                    <a:pt x="84" y="96"/>
                  </a:lnTo>
                  <a:lnTo>
                    <a:pt x="78" y="96"/>
                  </a:lnTo>
                  <a:lnTo>
                    <a:pt x="72" y="90"/>
                  </a:lnTo>
                  <a:lnTo>
                    <a:pt x="66" y="90"/>
                  </a:lnTo>
                  <a:lnTo>
                    <a:pt x="60" y="84"/>
                  </a:lnTo>
                  <a:lnTo>
                    <a:pt x="54" y="78"/>
                  </a:lnTo>
                  <a:lnTo>
                    <a:pt x="48" y="78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30" y="78"/>
                  </a:lnTo>
                  <a:lnTo>
                    <a:pt x="24" y="78"/>
                  </a:lnTo>
                  <a:lnTo>
                    <a:pt x="18" y="78"/>
                  </a:lnTo>
                  <a:lnTo>
                    <a:pt x="12" y="84"/>
                  </a:lnTo>
                  <a:lnTo>
                    <a:pt x="6" y="84"/>
                  </a:lnTo>
                  <a:lnTo>
                    <a:pt x="0" y="84"/>
                  </a:lnTo>
                  <a:lnTo>
                    <a:pt x="6" y="84"/>
                  </a:lnTo>
                  <a:lnTo>
                    <a:pt x="6" y="78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62" name="Freeform 463"/>
            <p:cNvSpPr>
              <a:spLocks/>
            </p:cNvSpPr>
            <p:nvPr/>
          </p:nvSpPr>
          <p:spPr bwMode="auto">
            <a:xfrm>
              <a:off x="5179" y="1720"/>
              <a:ext cx="120" cy="102"/>
            </a:xfrm>
            <a:custGeom>
              <a:avLst/>
              <a:gdLst>
                <a:gd name="T0" fmla="*/ 6 w 120"/>
                <a:gd name="T1" fmla="*/ 6 h 102"/>
                <a:gd name="T2" fmla="*/ 12 w 120"/>
                <a:gd name="T3" fmla="*/ 12 h 102"/>
                <a:gd name="T4" fmla="*/ 24 w 120"/>
                <a:gd name="T5" fmla="*/ 12 h 102"/>
                <a:gd name="T6" fmla="*/ 42 w 120"/>
                <a:gd name="T7" fmla="*/ 6 h 102"/>
                <a:gd name="T8" fmla="*/ 72 w 120"/>
                <a:gd name="T9" fmla="*/ 6 h 102"/>
                <a:gd name="T10" fmla="*/ 84 w 120"/>
                <a:gd name="T11" fmla="*/ 12 h 102"/>
                <a:gd name="T12" fmla="*/ 72 w 120"/>
                <a:gd name="T13" fmla="*/ 12 h 102"/>
                <a:gd name="T14" fmla="*/ 60 w 120"/>
                <a:gd name="T15" fmla="*/ 12 h 102"/>
                <a:gd name="T16" fmla="*/ 36 w 120"/>
                <a:gd name="T17" fmla="*/ 12 h 102"/>
                <a:gd name="T18" fmla="*/ 30 w 120"/>
                <a:gd name="T19" fmla="*/ 18 h 102"/>
                <a:gd name="T20" fmla="*/ 42 w 120"/>
                <a:gd name="T21" fmla="*/ 24 h 102"/>
                <a:gd name="T22" fmla="*/ 48 w 120"/>
                <a:gd name="T23" fmla="*/ 24 h 102"/>
                <a:gd name="T24" fmla="*/ 66 w 120"/>
                <a:gd name="T25" fmla="*/ 24 h 102"/>
                <a:gd name="T26" fmla="*/ 90 w 120"/>
                <a:gd name="T27" fmla="*/ 30 h 102"/>
                <a:gd name="T28" fmla="*/ 108 w 120"/>
                <a:gd name="T29" fmla="*/ 36 h 102"/>
                <a:gd name="T30" fmla="*/ 108 w 120"/>
                <a:gd name="T31" fmla="*/ 42 h 102"/>
                <a:gd name="T32" fmla="*/ 96 w 120"/>
                <a:gd name="T33" fmla="*/ 36 h 102"/>
                <a:gd name="T34" fmla="*/ 78 w 120"/>
                <a:gd name="T35" fmla="*/ 30 h 102"/>
                <a:gd name="T36" fmla="*/ 60 w 120"/>
                <a:gd name="T37" fmla="*/ 36 h 102"/>
                <a:gd name="T38" fmla="*/ 72 w 120"/>
                <a:gd name="T39" fmla="*/ 42 h 102"/>
                <a:gd name="T40" fmla="*/ 84 w 120"/>
                <a:gd name="T41" fmla="*/ 48 h 102"/>
                <a:gd name="T42" fmla="*/ 108 w 120"/>
                <a:gd name="T43" fmla="*/ 54 h 102"/>
                <a:gd name="T44" fmla="*/ 120 w 120"/>
                <a:gd name="T45" fmla="*/ 66 h 102"/>
                <a:gd name="T46" fmla="*/ 108 w 120"/>
                <a:gd name="T47" fmla="*/ 60 h 102"/>
                <a:gd name="T48" fmla="*/ 96 w 120"/>
                <a:gd name="T49" fmla="*/ 54 h 102"/>
                <a:gd name="T50" fmla="*/ 90 w 120"/>
                <a:gd name="T51" fmla="*/ 60 h 102"/>
                <a:gd name="T52" fmla="*/ 108 w 120"/>
                <a:gd name="T53" fmla="*/ 72 h 102"/>
                <a:gd name="T54" fmla="*/ 114 w 120"/>
                <a:gd name="T55" fmla="*/ 84 h 102"/>
                <a:gd name="T56" fmla="*/ 120 w 120"/>
                <a:gd name="T57" fmla="*/ 96 h 102"/>
                <a:gd name="T58" fmla="*/ 120 w 120"/>
                <a:gd name="T59" fmla="*/ 96 h 102"/>
                <a:gd name="T60" fmla="*/ 102 w 120"/>
                <a:gd name="T61" fmla="*/ 78 h 102"/>
                <a:gd name="T62" fmla="*/ 84 w 120"/>
                <a:gd name="T63" fmla="*/ 60 h 102"/>
                <a:gd name="T64" fmla="*/ 78 w 120"/>
                <a:gd name="T65" fmla="*/ 54 h 102"/>
                <a:gd name="T66" fmla="*/ 78 w 120"/>
                <a:gd name="T67" fmla="*/ 66 h 102"/>
                <a:gd name="T68" fmla="*/ 90 w 120"/>
                <a:gd name="T69" fmla="*/ 90 h 102"/>
                <a:gd name="T70" fmla="*/ 84 w 120"/>
                <a:gd name="T71" fmla="*/ 90 h 102"/>
                <a:gd name="T72" fmla="*/ 78 w 120"/>
                <a:gd name="T73" fmla="*/ 72 h 102"/>
                <a:gd name="T74" fmla="*/ 66 w 120"/>
                <a:gd name="T75" fmla="*/ 48 h 102"/>
                <a:gd name="T76" fmla="*/ 60 w 120"/>
                <a:gd name="T77" fmla="*/ 42 h 102"/>
                <a:gd name="T78" fmla="*/ 54 w 120"/>
                <a:gd name="T79" fmla="*/ 36 h 102"/>
                <a:gd name="T80" fmla="*/ 48 w 120"/>
                <a:gd name="T81" fmla="*/ 36 h 102"/>
                <a:gd name="T82" fmla="*/ 48 w 120"/>
                <a:gd name="T83" fmla="*/ 48 h 102"/>
                <a:gd name="T84" fmla="*/ 60 w 120"/>
                <a:gd name="T85" fmla="*/ 78 h 102"/>
                <a:gd name="T86" fmla="*/ 60 w 120"/>
                <a:gd name="T87" fmla="*/ 84 h 102"/>
                <a:gd name="T88" fmla="*/ 54 w 120"/>
                <a:gd name="T89" fmla="*/ 72 h 102"/>
                <a:gd name="T90" fmla="*/ 42 w 120"/>
                <a:gd name="T91" fmla="*/ 54 h 102"/>
                <a:gd name="T92" fmla="*/ 42 w 120"/>
                <a:gd name="T93" fmla="*/ 30 h 102"/>
                <a:gd name="T94" fmla="*/ 36 w 120"/>
                <a:gd name="T95" fmla="*/ 24 h 102"/>
                <a:gd name="T96" fmla="*/ 24 w 120"/>
                <a:gd name="T97" fmla="*/ 24 h 102"/>
                <a:gd name="T98" fmla="*/ 24 w 120"/>
                <a:gd name="T99" fmla="*/ 24 h 102"/>
                <a:gd name="T100" fmla="*/ 24 w 120"/>
                <a:gd name="T101" fmla="*/ 48 h 102"/>
                <a:gd name="T102" fmla="*/ 30 w 120"/>
                <a:gd name="T103" fmla="*/ 66 h 102"/>
                <a:gd name="T104" fmla="*/ 30 w 120"/>
                <a:gd name="T105" fmla="*/ 72 h 102"/>
                <a:gd name="T106" fmla="*/ 24 w 120"/>
                <a:gd name="T107" fmla="*/ 54 h 102"/>
                <a:gd name="T108" fmla="*/ 18 w 120"/>
                <a:gd name="T109" fmla="*/ 18 h 102"/>
                <a:gd name="T110" fmla="*/ 6 w 120"/>
                <a:gd name="T111" fmla="*/ 12 h 102"/>
                <a:gd name="T112" fmla="*/ 0 w 120"/>
                <a:gd name="T113" fmla="*/ 6 h 102"/>
                <a:gd name="T114" fmla="*/ 0 w 120"/>
                <a:gd name="T115" fmla="*/ 0 h 102"/>
                <a:gd name="T116" fmla="*/ 0 w 120"/>
                <a:gd name="T117" fmla="*/ 0 h 10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0"/>
                <a:gd name="T178" fmla="*/ 0 h 102"/>
                <a:gd name="T179" fmla="*/ 120 w 120"/>
                <a:gd name="T180" fmla="*/ 102 h 10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0" h="102">
                  <a:moveTo>
                    <a:pt x="0" y="0"/>
                  </a:move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6" y="12"/>
                  </a:lnTo>
                  <a:lnTo>
                    <a:pt x="42" y="6"/>
                  </a:lnTo>
                  <a:lnTo>
                    <a:pt x="54" y="6"/>
                  </a:lnTo>
                  <a:lnTo>
                    <a:pt x="60" y="6"/>
                  </a:lnTo>
                  <a:lnTo>
                    <a:pt x="72" y="6"/>
                  </a:lnTo>
                  <a:lnTo>
                    <a:pt x="78" y="6"/>
                  </a:lnTo>
                  <a:lnTo>
                    <a:pt x="84" y="12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66" y="12"/>
                  </a:lnTo>
                  <a:lnTo>
                    <a:pt x="60" y="12"/>
                  </a:lnTo>
                  <a:lnTo>
                    <a:pt x="48" y="12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30" y="18"/>
                  </a:lnTo>
                  <a:lnTo>
                    <a:pt x="36" y="18"/>
                  </a:lnTo>
                  <a:lnTo>
                    <a:pt x="36" y="24"/>
                  </a:lnTo>
                  <a:lnTo>
                    <a:pt x="42" y="24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84" y="30"/>
                  </a:lnTo>
                  <a:lnTo>
                    <a:pt x="90" y="30"/>
                  </a:lnTo>
                  <a:lnTo>
                    <a:pt x="102" y="30"/>
                  </a:lnTo>
                  <a:lnTo>
                    <a:pt x="108" y="36"/>
                  </a:lnTo>
                  <a:lnTo>
                    <a:pt x="114" y="42"/>
                  </a:lnTo>
                  <a:lnTo>
                    <a:pt x="108" y="42"/>
                  </a:lnTo>
                  <a:lnTo>
                    <a:pt x="108" y="36"/>
                  </a:lnTo>
                  <a:lnTo>
                    <a:pt x="102" y="36"/>
                  </a:lnTo>
                  <a:lnTo>
                    <a:pt x="96" y="36"/>
                  </a:lnTo>
                  <a:lnTo>
                    <a:pt x="90" y="36"/>
                  </a:lnTo>
                  <a:lnTo>
                    <a:pt x="84" y="36"/>
                  </a:lnTo>
                  <a:lnTo>
                    <a:pt x="78" y="30"/>
                  </a:lnTo>
                  <a:lnTo>
                    <a:pt x="72" y="30"/>
                  </a:lnTo>
                  <a:lnTo>
                    <a:pt x="66" y="30"/>
                  </a:lnTo>
                  <a:lnTo>
                    <a:pt x="60" y="36"/>
                  </a:lnTo>
                  <a:lnTo>
                    <a:pt x="66" y="36"/>
                  </a:lnTo>
                  <a:lnTo>
                    <a:pt x="72" y="42"/>
                  </a:lnTo>
                  <a:lnTo>
                    <a:pt x="78" y="48"/>
                  </a:lnTo>
                  <a:lnTo>
                    <a:pt x="84" y="48"/>
                  </a:lnTo>
                  <a:lnTo>
                    <a:pt x="90" y="48"/>
                  </a:lnTo>
                  <a:lnTo>
                    <a:pt x="102" y="48"/>
                  </a:lnTo>
                  <a:lnTo>
                    <a:pt x="108" y="54"/>
                  </a:lnTo>
                  <a:lnTo>
                    <a:pt x="114" y="54"/>
                  </a:lnTo>
                  <a:lnTo>
                    <a:pt x="120" y="60"/>
                  </a:lnTo>
                  <a:lnTo>
                    <a:pt x="120" y="66"/>
                  </a:lnTo>
                  <a:lnTo>
                    <a:pt x="114" y="60"/>
                  </a:lnTo>
                  <a:lnTo>
                    <a:pt x="108" y="60"/>
                  </a:lnTo>
                  <a:lnTo>
                    <a:pt x="102" y="54"/>
                  </a:lnTo>
                  <a:lnTo>
                    <a:pt x="96" y="54"/>
                  </a:lnTo>
                  <a:lnTo>
                    <a:pt x="90" y="54"/>
                  </a:lnTo>
                  <a:lnTo>
                    <a:pt x="84" y="54"/>
                  </a:lnTo>
                  <a:lnTo>
                    <a:pt x="90" y="60"/>
                  </a:lnTo>
                  <a:lnTo>
                    <a:pt x="96" y="66"/>
                  </a:lnTo>
                  <a:lnTo>
                    <a:pt x="102" y="72"/>
                  </a:lnTo>
                  <a:lnTo>
                    <a:pt x="108" y="72"/>
                  </a:lnTo>
                  <a:lnTo>
                    <a:pt x="108" y="78"/>
                  </a:lnTo>
                  <a:lnTo>
                    <a:pt x="114" y="84"/>
                  </a:lnTo>
                  <a:lnTo>
                    <a:pt x="114" y="90"/>
                  </a:lnTo>
                  <a:lnTo>
                    <a:pt x="120" y="90"/>
                  </a:lnTo>
                  <a:lnTo>
                    <a:pt x="120" y="96"/>
                  </a:lnTo>
                  <a:lnTo>
                    <a:pt x="120" y="102"/>
                  </a:lnTo>
                  <a:lnTo>
                    <a:pt x="120" y="96"/>
                  </a:lnTo>
                  <a:lnTo>
                    <a:pt x="114" y="90"/>
                  </a:lnTo>
                  <a:lnTo>
                    <a:pt x="108" y="84"/>
                  </a:lnTo>
                  <a:lnTo>
                    <a:pt x="102" y="78"/>
                  </a:lnTo>
                  <a:lnTo>
                    <a:pt x="96" y="66"/>
                  </a:lnTo>
                  <a:lnTo>
                    <a:pt x="90" y="60"/>
                  </a:lnTo>
                  <a:lnTo>
                    <a:pt x="84" y="60"/>
                  </a:lnTo>
                  <a:lnTo>
                    <a:pt x="78" y="54"/>
                  </a:lnTo>
                  <a:lnTo>
                    <a:pt x="78" y="60"/>
                  </a:lnTo>
                  <a:lnTo>
                    <a:pt x="78" y="66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90" y="90"/>
                  </a:lnTo>
                  <a:lnTo>
                    <a:pt x="90" y="96"/>
                  </a:lnTo>
                  <a:lnTo>
                    <a:pt x="84" y="90"/>
                  </a:lnTo>
                  <a:lnTo>
                    <a:pt x="78" y="84"/>
                  </a:lnTo>
                  <a:lnTo>
                    <a:pt x="78" y="72"/>
                  </a:lnTo>
                  <a:lnTo>
                    <a:pt x="72" y="60"/>
                  </a:lnTo>
                  <a:lnTo>
                    <a:pt x="72" y="48"/>
                  </a:lnTo>
                  <a:lnTo>
                    <a:pt x="66" y="48"/>
                  </a:lnTo>
                  <a:lnTo>
                    <a:pt x="60" y="42"/>
                  </a:lnTo>
                  <a:lnTo>
                    <a:pt x="54" y="42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8" y="42"/>
                  </a:lnTo>
                  <a:lnTo>
                    <a:pt x="48" y="48"/>
                  </a:lnTo>
                  <a:lnTo>
                    <a:pt x="48" y="54"/>
                  </a:lnTo>
                  <a:lnTo>
                    <a:pt x="54" y="66"/>
                  </a:lnTo>
                  <a:lnTo>
                    <a:pt x="60" y="78"/>
                  </a:lnTo>
                  <a:lnTo>
                    <a:pt x="60" y="84"/>
                  </a:lnTo>
                  <a:lnTo>
                    <a:pt x="54" y="84"/>
                  </a:lnTo>
                  <a:lnTo>
                    <a:pt x="54" y="78"/>
                  </a:lnTo>
                  <a:lnTo>
                    <a:pt x="54" y="72"/>
                  </a:lnTo>
                  <a:lnTo>
                    <a:pt x="48" y="66"/>
                  </a:lnTo>
                  <a:lnTo>
                    <a:pt x="48" y="60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42" y="30"/>
                  </a:lnTo>
                  <a:lnTo>
                    <a:pt x="36" y="30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4" y="24"/>
                  </a:lnTo>
                  <a:lnTo>
                    <a:pt x="24" y="36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24" y="54"/>
                  </a:lnTo>
                  <a:lnTo>
                    <a:pt x="30" y="60"/>
                  </a:lnTo>
                  <a:lnTo>
                    <a:pt x="30" y="66"/>
                  </a:lnTo>
                  <a:lnTo>
                    <a:pt x="30" y="72"/>
                  </a:lnTo>
                  <a:lnTo>
                    <a:pt x="30" y="78"/>
                  </a:lnTo>
                  <a:lnTo>
                    <a:pt x="30" y="72"/>
                  </a:lnTo>
                  <a:lnTo>
                    <a:pt x="24" y="72"/>
                  </a:lnTo>
                  <a:lnTo>
                    <a:pt x="24" y="66"/>
                  </a:lnTo>
                  <a:lnTo>
                    <a:pt x="24" y="54"/>
                  </a:lnTo>
                  <a:lnTo>
                    <a:pt x="18" y="42"/>
                  </a:lnTo>
                  <a:lnTo>
                    <a:pt x="18" y="30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63" name="Freeform 464"/>
            <p:cNvSpPr>
              <a:spLocks/>
            </p:cNvSpPr>
            <p:nvPr/>
          </p:nvSpPr>
          <p:spPr bwMode="auto">
            <a:xfrm>
              <a:off x="5114" y="1732"/>
              <a:ext cx="83" cy="138"/>
            </a:xfrm>
            <a:custGeom>
              <a:avLst/>
              <a:gdLst>
                <a:gd name="T0" fmla="*/ 35 w 83"/>
                <a:gd name="T1" fmla="*/ 0 h 138"/>
                <a:gd name="T2" fmla="*/ 41 w 83"/>
                <a:gd name="T3" fmla="*/ 18 h 138"/>
                <a:gd name="T4" fmla="*/ 41 w 83"/>
                <a:gd name="T5" fmla="*/ 24 h 138"/>
                <a:gd name="T6" fmla="*/ 47 w 83"/>
                <a:gd name="T7" fmla="*/ 30 h 138"/>
                <a:gd name="T8" fmla="*/ 53 w 83"/>
                <a:gd name="T9" fmla="*/ 36 h 138"/>
                <a:gd name="T10" fmla="*/ 65 w 83"/>
                <a:gd name="T11" fmla="*/ 42 h 138"/>
                <a:gd name="T12" fmla="*/ 77 w 83"/>
                <a:gd name="T13" fmla="*/ 60 h 138"/>
                <a:gd name="T14" fmla="*/ 83 w 83"/>
                <a:gd name="T15" fmla="*/ 78 h 138"/>
                <a:gd name="T16" fmla="*/ 83 w 83"/>
                <a:gd name="T17" fmla="*/ 84 h 138"/>
                <a:gd name="T18" fmla="*/ 83 w 83"/>
                <a:gd name="T19" fmla="*/ 84 h 138"/>
                <a:gd name="T20" fmla="*/ 77 w 83"/>
                <a:gd name="T21" fmla="*/ 72 h 138"/>
                <a:gd name="T22" fmla="*/ 71 w 83"/>
                <a:gd name="T23" fmla="*/ 66 h 138"/>
                <a:gd name="T24" fmla="*/ 65 w 83"/>
                <a:gd name="T25" fmla="*/ 54 h 138"/>
                <a:gd name="T26" fmla="*/ 59 w 83"/>
                <a:gd name="T27" fmla="*/ 42 h 138"/>
                <a:gd name="T28" fmla="*/ 53 w 83"/>
                <a:gd name="T29" fmla="*/ 36 h 138"/>
                <a:gd name="T30" fmla="*/ 47 w 83"/>
                <a:gd name="T31" fmla="*/ 36 h 138"/>
                <a:gd name="T32" fmla="*/ 41 w 83"/>
                <a:gd name="T33" fmla="*/ 42 h 138"/>
                <a:gd name="T34" fmla="*/ 47 w 83"/>
                <a:gd name="T35" fmla="*/ 54 h 138"/>
                <a:gd name="T36" fmla="*/ 47 w 83"/>
                <a:gd name="T37" fmla="*/ 66 h 138"/>
                <a:gd name="T38" fmla="*/ 59 w 83"/>
                <a:gd name="T39" fmla="*/ 72 h 138"/>
                <a:gd name="T40" fmla="*/ 71 w 83"/>
                <a:gd name="T41" fmla="*/ 90 h 138"/>
                <a:gd name="T42" fmla="*/ 77 w 83"/>
                <a:gd name="T43" fmla="*/ 102 h 138"/>
                <a:gd name="T44" fmla="*/ 77 w 83"/>
                <a:gd name="T45" fmla="*/ 114 h 138"/>
                <a:gd name="T46" fmla="*/ 77 w 83"/>
                <a:gd name="T47" fmla="*/ 108 h 138"/>
                <a:gd name="T48" fmla="*/ 71 w 83"/>
                <a:gd name="T49" fmla="*/ 96 h 138"/>
                <a:gd name="T50" fmla="*/ 65 w 83"/>
                <a:gd name="T51" fmla="*/ 84 h 138"/>
                <a:gd name="T52" fmla="*/ 53 w 83"/>
                <a:gd name="T53" fmla="*/ 78 h 138"/>
                <a:gd name="T54" fmla="*/ 47 w 83"/>
                <a:gd name="T55" fmla="*/ 72 h 138"/>
                <a:gd name="T56" fmla="*/ 53 w 83"/>
                <a:gd name="T57" fmla="*/ 84 h 138"/>
                <a:gd name="T58" fmla="*/ 53 w 83"/>
                <a:gd name="T59" fmla="*/ 120 h 138"/>
                <a:gd name="T60" fmla="*/ 53 w 83"/>
                <a:gd name="T61" fmla="*/ 138 h 138"/>
                <a:gd name="T62" fmla="*/ 53 w 83"/>
                <a:gd name="T63" fmla="*/ 138 h 138"/>
                <a:gd name="T64" fmla="*/ 53 w 83"/>
                <a:gd name="T65" fmla="*/ 126 h 138"/>
                <a:gd name="T66" fmla="*/ 41 w 83"/>
                <a:gd name="T67" fmla="*/ 90 h 138"/>
                <a:gd name="T68" fmla="*/ 35 w 83"/>
                <a:gd name="T69" fmla="*/ 84 h 138"/>
                <a:gd name="T70" fmla="*/ 29 w 83"/>
                <a:gd name="T71" fmla="*/ 90 h 138"/>
                <a:gd name="T72" fmla="*/ 23 w 83"/>
                <a:gd name="T73" fmla="*/ 96 h 138"/>
                <a:gd name="T74" fmla="*/ 17 w 83"/>
                <a:gd name="T75" fmla="*/ 108 h 138"/>
                <a:gd name="T76" fmla="*/ 17 w 83"/>
                <a:gd name="T77" fmla="*/ 114 h 138"/>
                <a:gd name="T78" fmla="*/ 17 w 83"/>
                <a:gd name="T79" fmla="*/ 114 h 138"/>
                <a:gd name="T80" fmla="*/ 17 w 83"/>
                <a:gd name="T81" fmla="*/ 102 h 138"/>
                <a:gd name="T82" fmla="*/ 23 w 83"/>
                <a:gd name="T83" fmla="*/ 90 h 138"/>
                <a:gd name="T84" fmla="*/ 29 w 83"/>
                <a:gd name="T85" fmla="*/ 78 h 138"/>
                <a:gd name="T86" fmla="*/ 35 w 83"/>
                <a:gd name="T87" fmla="*/ 72 h 138"/>
                <a:gd name="T88" fmla="*/ 35 w 83"/>
                <a:gd name="T89" fmla="*/ 60 h 138"/>
                <a:gd name="T90" fmla="*/ 35 w 83"/>
                <a:gd name="T91" fmla="*/ 42 h 138"/>
                <a:gd name="T92" fmla="*/ 35 w 83"/>
                <a:gd name="T93" fmla="*/ 36 h 138"/>
                <a:gd name="T94" fmla="*/ 23 w 83"/>
                <a:gd name="T95" fmla="*/ 48 h 138"/>
                <a:gd name="T96" fmla="*/ 11 w 83"/>
                <a:gd name="T97" fmla="*/ 60 h 138"/>
                <a:gd name="T98" fmla="*/ 6 w 83"/>
                <a:gd name="T99" fmla="*/ 72 h 138"/>
                <a:gd name="T100" fmla="*/ 0 w 83"/>
                <a:gd name="T101" fmla="*/ 84 h 138"/>
                <a:gd name="T102" fmla="*/ 0 w 83"/>
                <a:gd name="T103" fmla="*/ 78 h 138"/>
                <a:gd name="T104" fmla="*/ 0 w 83"/>
                <a:gd name="T105" fmla="*/ 72 h 138"/>
                <a:gd name="T106" fmla="*/ 11 w 83"/>
                <a:gd name="T107" fmla="*/ 60 h 138"/>
                <a:gd name="T108" fmla="*/ 17 w 83"/>
                <a:gd name="T109" fmla="*/ 42 h 138"/>
                <a:gd name="T110" fmla="*/ 29 w 83"/>
                <a:gd name="T111" fmla="*/ 30 h 138"/>
                <a:gd name="T112" fmla="*/ 35 w 83"/>
                <a:gd name="T113" fmla="*/ 24 h 138"/>
                <a:gd name="T114" fmla="*/ 35 w 83"/>
                <a:gd name="T115" fmla="*/ 12 h 138"/>
                <a:gd name="T116" fmla="*/ 35 w 83"/>
                <a:gd name="T117" fmla="*/ 6 h 138"/>
                <a:gd name="T118" fmla="*/ 35 w 83"/>
                <a:gd name="T119" fmla="*/ 0 h 13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3"/>
                <a:gd name="T181" fmla="*/ 0 h 138"/>
                <a:gd name="T182" fmla="*/ 83 w 83"/>
                <a:gd name="T183" fmla="*/ 138 h 13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3" h="138">
                  <a:moveTo>
                    <a:pt x="35" y="0"/>
                  </a:moveTo>
                  <a:lnTo>
                    <a:pt x="35" y="0"/>
                  </a:lnTo>
                  <a:lnTo>
                    <a:pt x="35" y="6"/>
                  </a:lnTo>
                  <a:lnTo>
                    <a:pt x="41" y="18"/>
                  </a:lnTo>
                  <a:lnTo>
                    <a:pt x="41" y="24"/>
                  </a:lnTo>
                  <a:lnTo>
                    <a:pt x="47" y="30"/>
                  </a:lnTo>
                  <a:lnTo>
                    <a:pt x="53" y="30"/>
                  </a:lnTo>
                  <a:lnTo>
                    <a:pt x="53" y="36"/>
                  </a:lnTo>
                  <a:lnTo>
                    <a:pt x="59" y="42"/>
                  </a:lnTo>
                  <a:lnTo>
                    <a:pt x="65" y="42"/>
                  </a:lnTo>
                  <a:lnTo>
                    <a:pt x="71" y="54"/>
                  </a:lnTo>
                  <a:lnTo>
                    <a:pt x="77" y="60"/>
                  </a:lnTo>
                  <a:lnTo>
                    <a:pt x="77" y="72"/>
                  </a:lnTo>
                  <a:lnTo>
                    <a:pt x="83" y="78"/>
                  </a:lnTo>
                  <a:lnTo>
                    <a:pt x="83" y="84"/>
                  </a:lnTo>
                  <a:lnTo>
                    <a:pt x="77" y="78"/>
                  </a:lnTo>
                  <a:lnTo>
                    <a:pt x="77" y="72"/>
                  </a:lnTo>
                  <a:lnTo>
                    <a:pt x="71" y="66"/>
                  </a:lnTo>
                  <a:lnTo>
                    <a:pt x="71" y="60"/>
                  </a:lnTo>
                  <a:lnTo>
                    <a:pt x="65" y="54"/>
                  </a:lnTo>
                  <a:lnTo>
                    <a:pt x="59" y="48"/>
                  </a:lnTo>
                  <a:lnTo>
                    <a:pt x="59" y="42"/>
                  </a:lnTo>
                  <a:lnTo>
                    <a:pt x="53" y="36"/>
                  </a:lnTo>
                  <a:lnTo>
                    <a:pt x="47" y="36"/>
                  </a:lnTo>
                  <a:lnTo>
                    <a:pt x="41" y="36"/>
                  </a:lnTo>
                  <a:lnTo>
                    <a:pt x="41" y="42"/>
                  </a:lnTo>
                  <a:lnTo>
                    <a:pt x="41" y="48"/>
                  </a:lnTo>
                  <a:lnTo>
                    <a:pt x="47" y="54"/>
                  </a:lnTo>
                  <a:lnTo>
                    <a:pt x="47" y="60"/>
                  </a:lnTo>
                  <a:lnTo>
                    <a:pt x="47" y="66"/>
                  </a:lnTo>
                  <a:lnTo>
                    <a:pt x="53" y="72"/>
                  </a:lnTo>
                  <a:lnTo>
                    <a:pt x="59" y="72"/>
                  </a:lnTo>
                  <a:lnTo>
                    <a:pt x="65" y="78"/>
                  </a:lnTo>
                  <a:lnTo>
                    <a:pt x="71" y="90"/>
                  </a:lnTo>
                  <a:lnTo>
                    <a:pt x="71" y="96"/>
                  </a:lnTo>
                  <a:lnTo>
                    <a:pt x="77" y="102"/>
                  </a:lnTo>
                  <a:lnTo>
                    <a:pt x="77" y="114"/>
                  </a:lnTo>
                  <a:lnTo>
                    <a:pt x="77" y="108"/>
                  </a:lnTo>
                  <a:lnTo>
                    <a:pt x="71" y="102"/>
                  </a:lnTo>
                  <a:lnTo>
                    <a:pt x="71" y="96"/>
                  </a:lnTo>
                  <a:lnTo>
                    <a:pt x="65" y="90"/>
                  </a:lnTo>
                  <a:lnTo>
                    <a:pt x="65" y="84"/>
                  </a:lnTo>
                  <a:lnTo>
                    <a:pt x="59" y="84"/>
                  </a:lnTo>
                  <a:lnTo>
                    <a:pt x="53" y="78"/>
                  </a:lnTo>
                  <a:lnTo>
                    <a:pt x="47" y="72"/>
                  </a:lnTo>
                  <a:lnTo>
                    <a:pt x="53" y="84"/>
                  </a:lnTo>
                  <a:lnTo>
                    <a:pt x="53" y="102"/>
                  </a:lnTo>
                  <a:lnTo>
                    <a:pt x="53" y="120"/>
                  </a:lnTo>
                  <a:lnTo>
                    <a:pt x="53" y="138"/>
                  </a:lnTo>
                  <a:lnTo>
                    <a:pt x="53" y="132"/>
                  </a:lnTo>
                  <a:lnTo>
                    <a:pt x="53" y="126"/>
                  </a:lnTo>
                  <a:lnTo>
                    <a:pt x="47" y="108"/>
                  </a:lnTo>
                  <a:lnTo>
                    <a:pt x="41" y="90"/>
                  </a:lnTo>
                  <a:lnTo>
                    <a:pt x="41" y="78"/>
                  </a:lnTo>
                  <a:lnTo>
                    <a:pt x="35" y="84"/>
                  </a:lnTo>
                  <a:lnTo>
                    <a:pt x="29" y="90"/>
                  </a:lnTo>
                  <a:lnTo>
                    <a:pt x="23" y="96"/>
                  </a:lnTo>
                  <a:lnTo>
                    <a:pt x="23" y="102"/>
                  </a:lnTo>
                  <a:lnTo>
                    <a:pt x="17" y="108"/>
                  </a:lnTo>
                  <a:lnTo>
                    <a:pt x="17" y="114"/>
                  </a:lnTo>
                  <a:lnTo>
                    <a:pt x="17" y="108"/>
                  </a:lnTo>
                  <a:lnTo>
                    <a:pt x="17" y="102"/>
                  </a:lnTo>
                  <a:lnTo>
                    <a:pt x="17" y="96"/>
                  </a:lnTo>
                  <a:lnTo>
                    <a:pt x="23" y="90"/>
                  </a:lnTo>
                  <a:lnTo>
                    <a:pt x="29" y="84"/>
                  </a:lnTo>
                  <a:lnTo>
                    <a:pt x="29" y="78"/>
                  </a:lnTo>
                  <a:lnTo>
                    <a:pt x="35" y="72"/>
                  </a:lnTo>
                  <a:lnTo>
                    <a:pt x="35" y="60"/>
                  </a:lnTo>
                  <a:lnTo>
                    <a:pt x="35" y="48"/>
                  </a:lnTo>
                  <a:lnTo>
                    <a:pt x="35" y="42"/>
                  </a:lnTo>
                  <a:lnTo>
                    <a:pt x="35" y="36"/>
                  </a:lnTo>
                  <a:lnTo>
                    <a:pt x="29" y="42"/>
                  </a:lnTo>
                  <a:lnTo>
                    <a:pt x="23" y="48"/>
                  </a:lnTo>
                  <a:lnTo>
                    <a:pt x="17" y="54"/>
                  </a:lnTo>
                  <a:lnTo>
                    <a:pt x="11" y="60"/>
                  </a:lnTo>
                  <a:lnTo>
                    <a:pt x="6" y="66"/>
                  </a:lnTo>
                  <a:lnTo>
                    <a:pt x="6" y="72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6" y="66"/>
                  </a:lnTo>
                  <a:lnTo>
                    <a:pt x="11" y="60"/>
                  </a:lnTo>
                  <a:lnTo>
                    <a:pt x="11" y="54"/>
                  </a:lnTo>
                  <a:lnTo>
                    <a:pt x="17" y="42"/>
                  </a:lnTo>
                  <a:lnTo>
                    <a:pt x="23" y="36"/>
                  </a:lnTo>
                  <a:lnTo>
                    <a:pt x="29" y="30"/>
                  </a:lnTo>
                  <a:lnTo>
                    <a:pt x="35" y="24"/>
                  </a:lnTo>
                  <a:lnTo>
                    <a:pt x="35" y="18"/>
                  </a:lnTo>
                  <a:lnTo>
                    <a:pt x="35" y="12"/>
                  </a:lnTo>
                  <a:lnTo>
                    <a:pt x="35" y="6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64" name="Freeform 465"/>
            <p:cNvSpPr>
              <a:spLocks/>
            </p:cNvSpPr>
            <p:nvPr/>
          </p:nvSpPr>
          <p:spPr bwMode="auto">
            <a:xfrm>
              <a:off x="5197" y="1553"/>
              <a:ext cx="102" cy="143"/>
            </a:xfrm>
            <a:custGeom>
              <a:avLst/>
              <a:gdLst>
                <a:gd name="T0" fmla="*/ 6 w 102"/>
                <a:gd name="T1" fmla="*/ 137 h 143"/>
                <a:gd name="T2" fmla="*/ 12 w 102"/>
                <a:gd name="T3" fmla="*/ 119 h 143"/>
                <a:gd name="T4" fmla="*/ 18 w 102"/>
                <a:gd name="T5" fmla="*/ 101 h 143"/>
                <a:gd name="T6" fmla="*/ 30 w 102"/>
                <a:gd name="T7" fmla="*/ 83 h 143"/>
                <a:gd name="T8" fmla="*/ 24 w 102"/>
                <a:gd name="T9" fmla="*/ 77 h 143"/>
                <a:gd name="T10" fmla="*/ 18 w 102"/>
                <a:gd name="T11" fmla="*/ 65 h 143"/>
                <a:gd name="T12" fmla="*/ 18 w 102"/>
                <a:gd name="T13" fmla="*/ 59 h 143"/>
                <a:gd name="T14" fmla="*/ 24 w 102"/>
                <a:gd name="T15" fmla="*/ 59 h 143"/>
                <a:gd name="T16" fmla="*/ 24 w 102"/>
                <a:gd name="T17" fmla="*/ 65 h 143"/>
                <a:gd name="T18" fmla="*/ 30 w 102"/>
                <a:gd name="T19" fmla="*/ 71 h 143"/>
                <a:gd name="T20" fmla="*/ 36 w 102"/>
                <a:gd name="T21" fmla="*/ 65 h 143"/>
                <a:gd name="T22" fmla="*/ 48 w 102"/>
                <a:gd name="T23" fmla="*/ 59 h 143"/>
                <a:gd name="T24" fmla="*/ 54 w 102"/>
                <a:gd name="T25" fmla="*/ 47 h 143"/>
                <a:gd name="T26" fmla="*/ 60 w 102"/>
                <a:gd name="T27" fmla="*/ 41 h 143"/>
                <a:gd name="T28" fmla="*/ 60 w 102"/>
                <a:gd name="T29" fmla="*/ 35 h 143"/>
                <a:gd name="T30" fmla="*/ 54 w 102"/>
                <a:gd name="T31" fmla="*/ 18 h 143"/>
                <a:gd name="T32" fmla="*/ 48 w 102"/>
                <a:gd name="T33" fmla="*/ 6 h 143"/>
                <a:gd name="T34" fmla="*/ 48 w 102"/>
                <a:gd name="T35" fmla="*/ 6 h 143"/>
                <a:gd name="T36" fmla="*/ 54 w 102"/>
                <a:gd name="T37" fmla="*/ 12 h 143"/>
                <a:gd name="T38" fmla="*/ 60 w 102"/>
                <a:gd name="T39" fmla="*/ 30 h 143"/>
                <a:gd name="T40" fmla="*/ 66 w 102"/>
                <a:gd name="T41" fmla="*/ 30 h 143"/>
                <a:gd name="T42" fmla="*/ 72 w 102"/>
                <a:gd name="T43" fmla="*/ 18 h 143"/>
                <a:gd name="T44" fmla="*/ 78 w 102"/>
                <a:gd name="T45" fmla="*/ 6 h 143"/>
                <a:gd name="T46" fmla="*/ 84 w 102"/>
                <a:gd name="T47" fmla="*/ 0 h 143"/>
                <a:gd name="T48" fmla="*/ 90 w 102"/>
                <a:gd name="T49" fmla="*/ 0 h 143"/>
                <a:gd name="T50" fmla="*/ 90 w 102"/>
                <a:gd name="T51" fmla="*/ 0 h 143"/>
                <a:gd name="T52" fmla="*/ 84 w 102"/>
                <a:gd name="T53" fmla="*/ 6 h 143"/>
                <a:gd name="T54" fmla="*/ 78 w 102"/>
                <a:gd name="T55" fmla="*/ 12 h 143"/>
                <a:gd name="T56" fmla="*/ 72 w 102"/>
                <a:gd name="T57" fmla="*/ 30 h 143"/>
                <a:gd name="T58" fmla="*/ 66 w 102"/>
                <a:gd name="T59" fmla="*/ 35 h 143"/>
                <a:gd name="T60" fmla="*/ 72 w 102"/>
                <a:gd name="T61" fmla="*/ 35 h 143"/>
                <a:gd name="T62" fmla="*/ 78 w 102"/>
                <a:gd name="T63" fmla="*/ 35 h 143"/>
                <a:gd name="T64" fmla="*/ 90 w 102"/>
                <a:gd name="T65" fmla="*/ 30 h 143"/>
                <a:gd name="T66" fmla="*/ 96 w 102"/>
                <a:gd name="T67" fmla="*/ 30 h 143"/>
                <a:gd name="T68" fmla="*/ 102 w 102"/>
                <a:gd name="T69" fmla="*/ 24 h 143"/>
                <a:gd name="T70" fmla="*/ 102 w 102"/>
                <a:gd name="T71" fmla="*/ 24 h 143"/>
                <a:gd name="T72" fmla="*/ 102 w 102"/>
                <a:gd name="T73" fmla="*/ 30 h 143"/>
                <a:gd name="T74" fmla="*/ 90 w 102"/>
                <a:gd name="T75" fmla="*/ 35 h 143"/>
                <a:gd name="T76" fmla="*/ 78 w 102"/>
                <a:gd name="T77" fmla="*/ 41 h 143"/>
                <a:gd name="T78" fmla="*/ 66 w 102"/>
                <a:gd name="T79" fmla="*/ 47 h 143"/>
                <a:gd name="T80" fmla="*/ 60 w 102"/>
                <a:gd name="T81" fmla="*/ 47 h 143"/>
                <a:gd name="T82" fmla="*/ 48 w 102"/>
                <a:gd name="T83" fmla="*/ 59 h 143"/>
                <a:gd name="T84" fmla="*/ 48 w 102"/>
                <a:gd name="T85" fmla="*/ 65 h 143"/>
                <a:gd name="T86" fmla="*/ 54 w 102"/>
                <a:gd name="T87" fmla="*/ 65 h 143"/>
                <a:gd name="T88" fmla="*/ 54 w 102"/>
                <a:gd name="T89" fmla="*/ 71 h 143"/>
                <a:gd name="T90" fmla="*/ 48 w 102"/>
                <a:gd name="T91" fmla="*/ 71 h 143"/>
                <a:gd name="T92" fmla="*/ 42 w 102"/>
                <a:gd name="T93" fmla="*/ 77 h 143"/>
                <a:gd name="T94" fmla="*/ 42 w 102"/>
                <a:gd name="T95" fmla="*/ 77 h 143"/>
                <a:gd name="T96" fmla="*/ 42 w 102"/>
                <a:gd name="T97" fmla="*/ 77 h 143"/>
                <a:gd name="T98" fmla="*/ 36 w 102"/>
                <a:gd name="T99" fmla="*/ 89 h 143"/>
                <a:gd name="T100" fmla="*/ 24 w 102"/>
                <a:gd name="T101" fmla="*/ 107 h 143"/>
                <a:gd name="T102" fmla="*/ 18 w 102"/>
                <a:gd name="T103" fmla="*/ 125 h 143"/>
                <a:gd name="T104" fmla="*/ 18 w 102"/>
                <a:gd name="T105" fmla="*/ 131 h 143"/>
                <a:gd name="T106" fmla="*/ 18 w 102"/>
                <a:gd name="T107" fmla="*/ 137 h 143"/>
                <a:gd name="T108" fmla="*/ 12 w 102"/>
                <a:gd name="T109" fmla="*/ 137 h 143"/>
                <a:gd name="T110" fmla="*/ 6 w 102"/>
                <a:gd name="T111" fmla="*/ 143 h 1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02"/>
                <a:gd name="T169" fmla="*/ 0 h 143"/>
                <a:gd name="T170" fmla="*/ 102 w 102"/>
                <a:gd name="T171" fmla="*/ 143 h 1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02" h="143">
                  <a:moveTo>
                    <a:pt x="0" y="143"/>
                  </a:moveTo>
                  <a:lnTo>
                    <a:pt x="6" y="137"/>
                  </a:lnTo>
                  <a:lnTo>
                    <a:pt x="12" y="125"/>
                  </a:lnTo>
                  <a:lnTo>
                    <a:pt x="12" y="119"/>
                  </a:lnTo>
                  <a:lnTo>
                    <a:pt x="18" y="107"/>
                  </a:lnTo>
                  <a:lnTo>
                    <a:pt x="18" y="101"/>
                  </a:lnTo>
                  <a:lnTo>
                    <a:pt x="24" y="95"/>
                  </a:lnTo>
                  <a:lnTo>
                    <a:pt x="30" y="83"/>
                  </a:lnTo>
                  <a:lnTo>
                    <a:pt x="30" y="77"/>
                  </a:lnTo>
                  <a:lnTo>
                    <a:pt x="24" y="77"/>
                  </a:lnTo>
                  <a:lnTo>
                    <a:pt x="24" y="71"/>
                  </a:lnTo>
                  <a:lnTo>
                    <a:pt x="18" y="65"/>
                  </a:lnTo>
                  <a:lnTo>
                    <a:pt x="18" y="59"/>
                  </a:lnTo>
                  <a:lnTo>
                    <a:pt x="24" y="59"/>
                  </a:lnTo>
                  <a:lnTo>
                    <a:pt x="24" y="65"/>
                  </a:lnTo>
                  <a:lnTo>
                    <a:pt x="30" y="65"/>
                  </a:lnTo>
                  <a:lnTo>
                    <a:pt x="30" y="71"/>
                  </a:lnTo>
                  <a:lnTo>
                    <a:pt x="36" y="71"/>
                  </a:lnTo>
                  <a:lnTo>
                    <a:pt x="36" y="65"/>
                  </a:lnTo>
                  <a:lnTo>
                    <a:pt x="42" y="59"/>
                  </a:lnTo>
                  <a:lnTo>
                    <a:pt x="48" y="59"/>
                  </a:lnTo>
                  <a:lnTo>
                    <a:pt x="48" y="53"/>
                  </a:lnTo>
                  <a:lnTo>
                    <a:pt x="54" y="47"/>
                  </a:lnTo>
                  <a:lnTo>
                    <a:pt x="54" y="41"/>
                  </a:lnTo>
                  <a:lnTo>
                    <a:pt x="60" y="41"/>
                  </a:lnTo>
                  <a:lnTo>
                    <a:pt x="60" y="35"/>
                  </a:lnTo>
                  <a:lnTo>
                    <a:pt x="60" y="24"/>
                  </a:lnTo>
                  <a:lnTo>
                    <a:pt x="54" y="18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54" y="12"/>
                  </a:lnTo>
                  <a:lnTo>
                    <a:pt x="60" y="18"/>
                  </a:lnTo>
                  <a:lnTo>
                    <a:pt x="60" y="30"/>
                  </a:lnTo>
                  <a:lnTo>
                    <a:pt x="66" y="35"/>
                  </a:lnTo>
                  <a:lnTo>
                    <a:pt x="66" y="30"/>
                  </a:lnTo>
                  <a:lnTo>
                    <a:pt x="66" y="24"/>
                  </a:lnTo>
                  <a:lnTo>
                    <a:pt x="72" y="18"/>
                  </a:lnTo>
                  <a:lnTo>
                    <a:pt x="72" y="12"/>
                  </a:lnTo>
                  <a:lnTo>
                    <a:pt x="78" y="6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84" y="6"/>
                  </a:lnTo>
                  <a:lnTo>
                    <a:pt x="84" y="12"/>
                  </a:lnTo>
                  <a:lnTo>
                    <a:pt x="78" y="12"/>
                  </a:lnTo>
                  <a:lnTo>
                    <a:pt x="78" y="24"/>
                  </a:lnTo>
                  <a:lnTo>
                    <a:pt x="72" y="30"/>
                  </a:lnTo>
                  <a:lnTo>
                    <a:pt x="66" y="35"/>
                  </a:lnTo>
                  <a:lnTo>
                    <a:pt x="72" y="35"/>
                  </a:lnTo>
                  <a:lnTo>
                    <a:pt x="78" y="35"/>
                  </a:lnTo>
                  <a:lnTo>
                    <a:pt x="84" y="35"/>
                  </a:lnTo>
                  <a:lnTo>
                    <a:pt x="90" y="30"/>
                  </a:lnTo>
                  <a:lnTo>
                    <a:pt x="96" y="30"/>
                  </a:lnTo>
                  <a:lnTo>
                    <a:pt x="102" y="24"/>
                  </a:lnTo>
                  <a:lnTo>
                    <a:pt x="102" y="30"/>
                  </a:lnTo>
                  <a:lnTo>
                    <a:pt x="96" y="30"/>
                  </a:lnTo>
                  <a:lnTo>
                    <a:pt x="90" y="35"/>
                  </a:lnTo>
                  <a:lnTo>
                    <a:pt x="84" y="41"/>
                  </a:lnTo>
                  <a:lnTo>
                    <a:pt x="78" y="41"/>
                  </a:lnTo>
                  <a:lnTo>
                    <a:pt x="72" y="41"/>
                  </a:lnTo>
                  <a:lnTo>
                    <a:pt x="66" y="47"/>
                  </a:lnTo>
                  <a:lnTo>
                    <a:pt x="60" y="47"/>
                  </a:lnTo>
                  <a:lnTo>
                    <a:pt x="54" y="53"/>
                  </a:lnTo>
                  <a:lnTo>
                    <a:pt x="48" y="59"/>
                  </a:lnTo>
                  <a:lnTo>
                    <a:pt x="48" y="65"/>
                  </a:lnTo>
                  <a:lnTo>
                    <a:pt x="54" y="65"/>
                  </a:lnTo>
                  <a:lnTo>
                    <a:pt x="54" y="71"/>
                  </a:lnTo>
                  <a:lnTo>
                    <a:pt x="48" y="71"/>
                  </a:lnTo>
                  <a:lnTo>
                    <a:pt x="48" y="77"/>
                  </a:lnTo>
                  <a:lnTo>
                    <a:pt x="42" y="77"/>
                  </a:lnTo>
                  <a:lnTo>
                    <a:pt x="42" y="71"/>
                  </a:lnTo>
                  <a:lnTo>
                    <a:pt x="42" y="77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0" y="101"/>
                  </a:lnTo>
                  <a:lnTo>
                    <a:pt x="24" y="107"/>
                  </a:lnTo>
                  <a:lnTo>
                    <a:pt x="24" y="113"/>
                  </a:lnTo>
                  <a:lnTo>
                    <a:pt x="18" y="125"/>
                  </a:lnTo>
                  <a:lnTo>
                    <a:pt x="18" y="131"/>
                  </a:lnTo>
                  <a:lnTo>
                    <a:pt x="18" y="137"/>
                  </a:lnTo>
                  <a:lnTo>
                    <a:pt x="12" y="137"/>
                  </a:lnTo>
                  <a:lnTo>
                    <a:pt x="6" y="143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65" name="Freeform 466"/>
            <p:cNvSpPr>
              <a:spLocks/>
            </p:cNvSpPr>
            <p:nvPr/>
          </p:nvSpPr>
          <p:spPr bwMode="auto">
            <a:xfrm>
              <a:off x="5048" y="1780"/>
              <a:ext cx="66" cy="113"/>
            </a:xfrm>
            <a:custGeom>
              <a:avLst/>
              <a:gdLst>
                <a:gd name="T0" fmla="*/ 48 w 66"/>
                <a:gd name="T1" fmla="*/ 6 h 113"/>
                <a:gd name="T2" fmla="*/ 36 w 66"/>
                <a:gd name="T3" fmla="*/ 24 h 113"/>
                <a:gd name="T4" fmla="*/ 36 w 66"/>
                <a:gd name="T5" fmla="*/ 24 h 113"/>
                <a:gd name="T6" fmla="*/ 24 w 66"/>
                <a:gd name="T7" fmla="*/ 30 h 113"/>
                <a:gd name="T8" fmla="*/ 12 w 66"/>
                <a:gd name="T9" fmla="*/ 36 h 113"/>
                <a:gd name="T10" fmla="*/ 6 w 66"/>
                <a:gd name="T11" fmla="*/ 42 h 113"/>
                <a:gd name="T12" fmla="*/ 0 w 66"/>
                <a:gd name="T13" fmla="*/ 42 h 113"/>
                <a:gd name="T14" fmla="*/ 0 w 66"/>
                <a:gd name="T15" fmla="*/ 48 h 113"/>
                <a:gd name="T16" fmla="*/ 6 w 66"/>
                <a:gd name="T17" fmla="*/ 42 h 113"/>
                <a:gd name="T18" fmla="*/ 12 w 66"/>
                <a:gd name="T19" fmla="*/ 36 h 113"/>
                <a:gd name="T20" fmla="*/ 24 w 66"/>
                <a:gd name="T21" fmla="*/ 36 h 113"/>
                <a:gd name="T22" fmla="*/ 30 w 66"/>
                <a:gd name="T23" fmla="*/ 30 h 113"/>
                <a:gd name="T24" fmla="*/ 36 w 66"/>
                <a:gd name="T25" fmla="*/ 36 h 113"/>
                <a:gd name="T26" fmla="*/ 30 w 66"/>
                <a:gd name="T27" fmla="*/ 48 h 113"/>
                <a:gd name="T28" fmla="*/ 24 w 66"/>
                <a:gd name="T29" fmla="*/ 60 h 113"/>
                <a:gd name="T30" fmla="*/ 18 w 66"/>
                <a:gd name="T31" fmla="*/ 66 h 113"/>
                <a:gd name="T32" fmla="*/ 12 w 66"/>
                <a:gd name="T33" fmla="*/ 72 h 113"/>
                <a:gd name="T34" fmla="*/ 6 w 66"/>
                <a:gd name="T35" fmla="*/ 78 h 113"/>
                <a:gd name="T36" fmla="*/ 6 w 66"/>
                <a:gd name="T37" fmla="*/ 84 h 113"/>
                <a:gd name="T38" fmla="*/ 6 w 66"/>
                <a:gd name="T39" fmla="*/ 84 h 113"/>
                <a:gd name="T40" fmla="*/ 6 w 66"/>
                <a:gd name="T41" fmla="*/ 84 h 113"/>
                <a:gd name="T42" fmla="*/ 12 w 66"/>
                <a:gd name="T43" fmla="*/ 78 h 113"/>
                <a:gd name="T44" fmla="*/ 24 w 66"/>
                <a:gd name="T45" fmla="*/ 72 h 113"/>
                <a:gd name="T46" fmla="*/ 30 w 66"/>
                <a:gd name="T47" fmla="*/ 66 h 113"/>
                <a:gd name="T48" fmla="*/ 30 w 66"/>
                <a:gd name="T49" fmla="*/ 72 h 113"/>
                <a:gd name="T50" fmla="*/ 30 w 66"/>
                <a:gd name="T51" fmla="*/ 101 h 113"/>
                <a:gd name="T52" fmla="*/ 36 w 66"/>
                <a:gd name="T53" fmla="*/ 113 h 113"/>
                <a:gd name="T54" fmla="*/ 36 w 66"/>
                <a:gd name="T55" fmla="*/ 113 h 113"/>
                <a:gd name="T56" fmla="*/ 36 w 66"/>
                <a:gd name="T57" fmla="*/ 101 h 113"/>
                <a:gd name="T58" fmla="*/ 36 w 66"/>
                <a:gd name="T59" fmla="*/ 66 h 113"/>
                <a:gd name="T60" fmla="*/ 36 w 66"/>
                <a:gd name="T61" fmla="*/ 54 h 113"/>
                <a:gd name="T62" fmla="*/ 36 w 66"/>
                <a:gd name="T63" fmla="*/ 60 h 113"/>
                <a:gd name="T64" fmla="*/ 42 w 66"/>
                <a:gd name="T65" fmla="*/ 66 h 113"/>
                <a:gd name="T66" fmla="*/ 48 w 66"/>
                <a:gd name="T67" fmla="*/ 72 h 113"/>
                <a:gd name="T68" fmla="*/ 54 w 66"/>
                <a:gd name="T69" fmla="*/ 78 h 113"/>
                <a:gd name="T70" fmla="*/ 60 w 66"/>
                <a:gd name="T71" fmla="*/ 84 h 113"/>
                <a:gd name="T72" fmla="*/ 66 w 66"/>
                <a:gd name="T73" fmla="*/ 84 h 113"/>
                <a:gd name="T74" fmla="*/ 60 w 66"/>
                <a:gd name="T75" fmla="*/ 84 h 113"/>
                <a:gd name="T76" fmla="*/ 54 w 66"/>
                <a:gd name="T77" fmla="*/ 78 h 113"/>
                <a:gd name="T78" fmla="*/ 48 w 66"/>
                <a:gd name="T79" fmla="*/ 72 h 113"/>
                <a:gd name="T80" fmla="*/ 48 w 66"/>
                <a:gd name="T81" fmla="*/ 60 h 113"/>
                <a:gd name="T82" fmla="*/ 42 w 66"/>
                <a:gd name="T83" fmla="*/ 54 h 113"/>
                <a:gd name="T84" fmla="*/ 42 w 66"/>
                <a:gd name="T85" fmla="*/ 48 h 113"/>
                <a:gd name="T86" fmla="*/ 42 w 66"/>
                <a:gd name="T87" fmla="*/ 36 h 113"/>
                <a:gd name="T88" fmla="*/ 42 w 66"/>
                <a:gd name="T89" fmla="*/ 30 h 113"/>
                <a:gd name="T90" fmla="*/ 48 w 66"/>
                <a:gd name="T91" fmla="*/ 30 h 113"/>
                <a:gd name="T92" fmla="*/ 48 w 66"/>
                <a:gd name="T93" fmla="*/ 36 h 113"/>
                <a:gd name="T94" fmla="*/ 54 w 66"/>
                <a:gd name="T95" fmla="*/ 42 h 113"/>
                <a:gd name="T96" fmla="*/ 60 w 66"/>
                <a:gd name="T97" fmla="*/ 48 h 113"/>
                <a:gd name="T98" fmla="*/ 66 w 66"/>
                <a:gd name="T99" fmla="*/ 48 h 113"/>
                <a:gd name="T100" fmla="*/ 66 w 66"/>
                <a:gd name="T101" fmla="*/ 54 h 113"/>
                <a:gd name="T102" fmla="*/ 66 w 66"/>
                <a:gd name="T103" fmla="*/ 48 h 113"/>
                <a:gd name="T104" fmla="*/ 60 w 66"/>
                <a:gd name="T105" fmla="*/ 36 h 113"/>
                <a:gd name="T106" fmla="*/ 48 w 66"/>
                <a:gd name="T107" fmla="*/ 30 h 113"/>
                <a:gd name="T108" fmla="*/ 48 w 66"/>
                <a:gd name="T109" fmla="*/ 24 h 113"/>
                <a:gd name="T110" fmla="*/ 48 w 66"/>
                <a:gd name="T111" fmla="*/ 12 h 113"/>
                <a:gd name="T112" fmla="*/ 54 w 66"/>
                <a:gd name="T113" fmla="*/ 6 h 113"/>
                <a:gd name="T114" fmla="*/ 48 w 66"/>
                <a:gd name="T115" fmla="*/ 0 h 11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6"/>
                <a:gd name="T175" fmla="*/ 0 h 113"/>
                <a:gd name="T176" fmla="*/ 66 w 66"/>
                <a:gd name="T177" fmla="*/ 113 h 11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6" h="113">
                  <a:moveTo>
                    <a:pt x="48" y="6"/>
                  </a:moveTo>
                  <a:lnTo>
                    <a:pt x="48" y="6"/>
                  </a:lnTo>
                  <a:lnTo>
                    <a:pt x="42" y="18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18" y="30"/>
                  </a:lnTo>
                  <a:lnTo>
                    <a:pt x="12" y="36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6" y="42"/>
                  </a:lnTo>
                  <a:lnTo>
                    <a:pt x="12" y="42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4" y="36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24" y="60"/>
                  </a:lnTo>
                  <a:lnTo>
                    <a:pt x="18" y="66"/>
                  </a:lnTo>
                  <a:lnTo>
                    <a:pt x="12" y="72"/>
                  </a:lnTo>
                  <a:lnTo>
                    <a:pt x="6" y="78"/>
                  </a:lnTo>
                  <a:lnTo>
                    <a:pt x="6" y="84"/>
                  </a:lnTo>
                  <a:lnTo>
                    <a:pt x="12" y="78"/>
                  </a:lnTo>
                  <a:lnTo>
                    <a:pt x="18" y="72"/>
                  </a:lnTo>
                  <a:lnTo>
                    <a:pt x="24" y="72"/>
                  </a:lnTo>
                  <a:lnTo>
                    <a:pt x="24" y="66"/>
                  </a:lnTo>
                  <a:lnTo>
                    <a:pt x="30" y="66"/>
                  </a:lnTo>
                  <a:lnTo>
                    <a:pt x="30" y="72"/>
                  </a:lnTo>
                  <a:lnTo>
                    <a:pt x="30" y="90"/>
                  </a:lnTo>
                  <a:lnTo>
                    <a:pt x="30" y="101"/>
                  </a:lnTo>
                  <a:lnTo>
                    <a:pt x="36" y="113"/>
                  </a:lnTo>
                  <a:lnTo>
                    <a:pt x="36" y="107"/>
                  </a:lnTo>
                  <a:lnTo>
                    <a:pt x="36" y="101"/>
                  </a:lnTo>
                  <a:lnTo>
                    <a:pt x="36" y="84"/>
                  </a:lnTo>
                  <a:lnTo>
                    <a:pt x="36" y="66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6" y="60"/>
                  </a:lnTo>
                  <a:lnTo>
                    <a:pt x="42" y="66"/>
                  </a:lnTo>
                  <a:lnTo>
                    <a:pt x="48" y="72"/>
                  </a:lnTo>
                  <a:lnTo>
                    <a:pt x="48" y="78"/>
                  </a:lnTo>
                  <a:lnTo>
                    <a:pt x="54" y="78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60" y="84"/>
                  </a:lnTo>
                  <a:lnTo>
                    <a:pt x="60" y="78"/>
                  </a:lnTo>
                  <a:lnTo>
                    <a:pt x="54" y="78"/>
                  </a:lnTo>
                  <a:lnTo>
                    <a:pt x="54" y="72"/>
                  </a:lnTo>
                  <a:lnTo>
                    <a:pt x="48" y="72"/>
                  </a:lnTo>
                  <a:lnTo>
                    <a:pt x="48" y="66"/>
                  </a:lnTo>
                  <a:lnTo>
                    <a:pt x="48" y="60"/>
                  </a:lnTo>
                  <a:lnTo>
                    <a:pt x="42" y="60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42" y="30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54" y="36"/>
                  </a:lnTo>
                  <a:lnTo>
                    <a:pt x="54" y="42"/>
                  </a:lnTo>
                  <a:lnTo>
                    <a:pt x="60" y="42"/>
                  </a:lnTo>
                  <a:lnTo>
                    <a:pt x="60" y="48"/>
                  </a:lnTo>
                  <a:lnTo>
                    <a:pt x="66" y="48"/>
                  </a:lnTo>
                  <a:lnTo>
                    <a:pt x="66" y="54"/>
                  </a:lnTo>
                  <a:lnTo>
                    <a:pt x="66" y="48"/>
                  </a:lnTo>
                  <a:lnTo>
                    <a:pt x="60" y="42"/>
                  </a:lnTo>
                  <a:lnTo>
                    <a:pt x="60" y="36"/>
                  </a:lnTo>
                  <a:lnTo>
                    <a:pt x="54" y="36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48" y="18"/>
                  </a:lnTo>
                  <a:lnTo>
                    <a:pt x="48" y="12"/>
                  </a:lnTo>
                  <a:lnTo>
                    <a:pt x="48" y="6"/>
                  </a:lnTo>
                  <a:lnTo>
                    <a:pt x="54" y="6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66" name="Freeform 467"/>
            <p:cNvSpPr>
              <a:spLocks/>
            </p:cNvSpPr>
            <p:nvPr/>
          </p:nvSpPr>
          <p:spPr bwMode="auto">
            <a:xfrm>
              <a:off x="5281" y="1732"/>
              <a:ext cx="131" cy="102"/>
            </a:xfrm>
            <a:custGeom>
              <a:avLst/>
              <a:gdLst>
                <a:gd name="T0" fmla="*/ 6 w 131"/>
                <a:gd name="T1" fmla="*/ 12 h 102"/>
                <a:gd name="T2" fmla="*/ 12 w 131"/>
                <a:gd name="T3" fmla="*/ 18 h 102"/>
                <a:gd name="T4" fmla="*/ 24 w 131"/>
                <a:gd name="T5" fmla="*/ 24 h 102"/>
                <a:gd name="T6" fmla="*/ 30 w 131"/>
                <a:gd name="T7" fmla="*/ 24 h 102"/>
                <a:gd name="T8" fmla="*/ 30 w 131"/>
                <a:gd name="T9" fmla="*/ 48 h 102"/>
                <a:gd name="T10" fmla="*/ 36 w 131"/>
                <a:gd name="T11" fmla="*/ 66 h 102"/>
                <a:gd name="T12" fmla="*/ 36 w 131"/>
                <a:gd name="T13" fmla="*/ 60 h 102"/>
                <a:gd name="T14" fmla="*/ 36 w 131"/>
                <a:gd name="T15" fmla="*/ 36 h 102"/>
                <a:gd name="T16" fmla="*/ 42 w 131"/>
                <a:gd name="T17" fmla="*/ 30 h 102"/>
                <a:gd name="T18" fmla="*/ 53 w 131"/>
                <a:gd name="T19" fmla="*/ 42 h 102"/>
                <a:gd name="T20" fmla="*/ 59 w 131"/>
                <a:gd name="T21" fmla="*/ 48 h 102"/>
                <a:gd name="T22" fmla="*/ 71 w 131"/>
                <a:gd name="T23" fmla="*/ 90 h 102"/>
                <a:gd name="T24" fmla="*/ 77 w 131"/>
                <a:gd name="T25" fmla="*/ 102 h 102"/>
                <a:gd name="T26" fmla="*/ 71 w 131"/>
                <a:gd name="T27" fmla="*/ 84 h 102"/>
                <a:gd name="T28" fmla="*/ 65 w 131"/>
                <a:gd name="T29" fmla="*/ 54 h 102"/>
                <a:gd name="T30" fmla="*/ 89 w 131"/>
                <a:gd name="T31" fmla="*/ 66 h 102"/>
                <a:gd name="T32" fmla="*/ 119 w 131"/>
                <a:gd name="T33" fmla="*/ 84 h 102"/>
                <a:gd name="T34" fmla="*/ 131 w 131"/>
                <a:gd name="T35" fmla="*/ 90 h 102"/>
                <a:gd name="T36" fmla="*/ 125 w 131"/>
                <a:gd name="T37" fmla="*/ 84 h 102"/>
                <a:gd name="T38" fmla="*/ 107 w 131"/>
                <a:gd name="T39" fmla="*/ 72 h 102"/>
                <a:gd name="T40" fmla="*/ 83 w 131"/>
                <a:gd name="T41" fmla="*/ 54 h 102"/>
                <a:gd name="T42" fmla="*/ 65 w 131"/>
                <a:gd name="T43" fmla="*/ 48 h 102"/>
                <a:gd name="T44" fmla="*/ 77 w 131"/>
                <a:gd name="T45" fmla="*/ 42 h 102"/>
                <a:gd name="T46" fmla="*/ 95 w 131"/>
                <a:gd name="T47" fmla="*/ 42 h 102"/>
                <a:gd name="T48" fmla="*/ 119 w 131"/>
                <a:gd name="T49" fmla="*/ 42 h 102"/>
                <a:gd name="T50" fmla="*/ 131 w 131"/>
                <a:gd name="T51" fmla="*/ 42 h 102"/>
                <a:gd name="T52" fmla="*/ 125 w 131"/>
                <a:gd name="T53" fmla="*/ 36 h 102"/>
                <a:gd name="T54" fmla="*/ 107 w 131"/>
                <a:gd name="T55" fmla="*/ 36 h 102"/>
                <a:gd name="T56" fmla="*/ 77 w 131"/>
                <a:gd name="T57" fmla="*/ 36 h 102"/>
                <a:gd name="T58" fmla="*/ 65 w 131"/>
                <a:gd name="T59" fmla="*/ 36 h 102"/>
                <a:gd name="T60" fmla="*/ 53 w 131"/>
                <a:gd name="T61" fmla="*/ 30 h 102"/>
                <a:gd name="T62" fmla="*/ 48 w 131"/>
                <a:gd name="T63" fmla="*/ 24 h 102"/>
                <a:gd name="T64" fmla="*/ 53 w 131"/>
                <a:gd name="T65" fmla="*/ 18 h 102"/>
                <a:gd name="T66" fmla="*/ 71 w 131"/>
                <a:gd name="T67" fmla="*/ 6 h 102"/>
                <a:gd name="T68" fmla="*/ 83 w 131"/>
                <a:gd name="T69" fmla="*/ 0 h 102"/>
                <a:gd name="T70" fmla="*/ 83 w 131"/>
                <a:gd name="T71" fmla="*/ 0 h 102"/>
                <a:gd name="T72" fmla="*/ 65 w 131"/>
                <a:gd name="T73" fmla="*/ 6 h 102"/>
                <a:gd name="T74" fmla="*/ 48 w 131"/>
                <a:gd name="T75" fmla="*/ 12 h 102"/>
                <a:gd name="T76" fmla="*/ 42 w 131"/>
                <a:gd name="T77" fmla="*/ 18 h 102"/>
                <a:gd name="T78" fmla="*/ 30 w 131"/>
                <a:gd name="T79" fmla="*/ 18 h 102"/>
                <a:gd name="T80" fmla="*/ 18 w 131"/>
                <a:gd name="T81" fmla="*/ 12 h 102"/>
                <a:gd name="T82" fmla="*/ 6 w 131"/>
                <a:gd name="T83" fmla="*/ 6 h 102"/>
                <a:gd name="T84" fmla="*/ 0 w 131"/>
                <a:gd name="T85" fmla="*/ 6 h 10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02"/>
                <a:gd name="T131" fmla="*/ 131 w 131"/>
                <a:gd name="T132" fmla="*/ 102 h 10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02">
                  <a:moveTo>
                    <a:pt x="0" y="6"/>
                  </a:moveTo>
                  <a:lnTo>
                    <a:pt x="6" y="12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0" y="36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30" y="66"/>
                  </a:lnTo>
                  <a:lnTo>
                    <a:pt x="36" y="66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6" y="42"/>
                  </a:lnTo>
                  <a:lnTo>
                    <a:pt x="36" y="36"/>
                  </a:lnTo>
                  <a:lnTo>
                    <a:pt x="36" y="30"/>
                  </a:lnTo>
                  <a:lnTo>
                    <a:pt x="42" y="30"/>
                  </a:lnTo>
                  <a:lnTo>
                    <a:pt x="48" y="36"/>
                  </a:lnTo>
                  <a:lnTo>
                    <a:pt x="53" y="42"/>
                  </a:lnTo>
                  <a:lnTo>
                    <a:pt x="59" y="48"/>
                  </a:lnTo>
                  <a:lnTo>
                    <a:pt x="59" y="60"/>
                  </a:lnTo>
                  <a:lnTo>
                    <a:pt x="65" y="78"/>
                  </a:lnTo>
                  <a:lnTo>
                    <a:pt x="71" y="90"/>
                  </a:lnTo>
                  <a:lnTo>
                    <a:pt x="71" y="102"/>
                  </a:lnTo>
                  <a:lnTo>
                    <a:pt x="77" y="102"/>
                  </a:lnTo>
                  <a:lnTo>
                    <a:pt x="71" y="96"/>
                  </a:lnTo>
                  <a:lnTo>
                    <a:pt x="71" y="90"/>
                  </a:lnTo>
                  <a:lnTo>
                    <a:pt x="71" y="84"/>
                  </a:lnTo>
                  <a:lnTo>
                    <a:pt x="71" y="72"/>
                  </a:lnTo>
                  <a:lnTo>
                    <a:pt x="65" y="60"/>
                  </a:lnTo>
                  <a:lnTo>
                    <a:pt x="65" y="54"/>
                  </a:lnTo>
                  <a:lnTo>
                    <a:pt x="71" y="54"/>
                  </a:lnTo>
                  <a:lnTo>
                    <a:pt x="83" y="60"/>
                  </a:lnTo>
                  <a:lnTo>
                    <a:pt x="89" y="66"/>
                  </a:lnTo>
                  <a:lnTo>
                    <a:pt x="101" y="72"/>
                  </a:lnTo>
                  <a:lnTo>
                    <a:pt x="113" y="78"/>
                  </a:lnTo>
                  <a:lnTo>
                    <a:pt x="119" y="84"/>
                  </a:lnTo>
                  <a:lnTo>
                    <a:pt x="125" y="84"/>
                  </a:lnTo>
                  <a:lnTo>
                    <a:pt x="131" y="90"/>
                  </a:lnTo>
                  <a:lnTo>
                    <a:pt x="131" y="84"/>
                  </a:lnTo>
                  <a:lnTo>
                    <a:pt x="125" y="84"/>
                  </a:lnTo>
                  <a:lnTo>
                    <a:pt x="125" y="78"/>
                  </a:lnTo>
                  <a:lnTo>
                    <a:pt x="113" y="72"/>
                  </a:lnTo>
                  <a:lnTo>
                    <a:pt x="107" y="72"/>
                  </a:lnTo>
                  <a:lnTo>
                    <a:pt x="101" y="66"/>
                  </a:lnTo>
                  <a:lnTo>
                    <a:pt x="89" y="60"/>
                  </a:lnTo>
                  <a:lnTo>
                    <a:pt x="83" y="54"/>
                  </a:lnTo>
                  <a:lnTo>
                    <a:pt x="77" y="48"/>
                  </a:lnTo>
                  <a:lnTo>
                    <a:pt x="71" y="48"/>
                  </a:lnTo>
                  <a:lnTo>
                    <a:pt x="65" y="48"/>
                  </a:lnTo>
                  <a:lnTo>
                    <a:pt x="71" y="42"/>
                  </a:lnTo>
                  <a:lnTo>
                    <a:pt x="77" y="42"/>
                  </a:lnTo>
                  <a:lnTo>
                    <a:pt x="83" y="42"/>
                  </a:lnTo>
                  <a:lnTo>
                    <a:pt x="89" y="42"/>
                  </a:lnTo>
                  <a:lnTo>
                    <a:pt x="95" y="42"/>
                  </a:lnTo>
                  <a:lnTo>
                    <a:pt x="101" y="42"/>
                  </a:lnTo>
                  <a:lnTo>
                    <a:pt x="107" y="42"/>
                  </a:lnTo>
                  <a:lnTo>
                    <a:pt x="119" y="42"/>
                  </a:lnTo>
                  <a:lnTo>
                    <a:pt x="125" y="42"/>
                  </a:lnTo>
                  <a:lnTo>
                    <a:pt x="131" y="42"/>
                  </a:lnTo>
                  <a:lnTo>
                    <a:pt x="125" y="36"/>
                  </a:lnTo>
                  <a:lnTo>
                    <a:pt x="119" y="36"/>
                  </a:lnTo>
                  <a:lnTo>
                    <a:pt x="113" y="36"/>
                  </a:lnTo>
                  <a:lnTo>
                    <a:pt x="107" y="36"/>
                  </a:lnTo>
                  <a:lnTo>
                    <a:pt x="95" y="36"/>
                  </a:lnTo>
                  <a:lnTo>
                    <a:pt x="89" y="36"/>
                  </a:lnTo>
                  <a:lnTo>
                    <a:pt x="77" y="36"/>
                  </a:lnTo>
                  <a:lnTo>
                    <a:pt x="71" y="36"/>
                  </a:lnTo>
                  <a:lnTo>
                    <a:pt x="65" y="36"/>
                  </a:lnTo>
                  <a:lnTo>
                    <a:pt x="59" y="36"/>
                  </a:lnTo>
                  <a:lnTo>
                    <a:pt x="53" y="30"/>
                  </a:lnTo>
                  <a:lnTo>
                    <a:pt x="48" y="24"/>
                  </a:lnTo>
                  <a:lnTo>
                    <a:pt x="48" y="18"/>
                  </a:lnTo>
                  <a:lnTo>
                    <a:pt x="53" y="18"/>
                  </a:lnTo>
                  <a:lnTo>
                    <a:pt x="59" y="12"/>
                  </a:lnTo>
                  <a:lnTo>
                    <a:pt x="65" y="12"/>
                  </a:lnTo>
                  <a:lnTo>
                    <a:pt x="71" y="6"/>
                  </a:lnTo>
                  <a:lnTo>
                    <a:pt x="77" y="6"/>
                  </a:lnTo>
                  <a:lnTo>
                    <a:pt x="77" y="0"/>
                  </a:lnTo>
                  <a:lnTo>
                    <a:pt x="83" y="0"/>
                  </a:lnTo>
                  <a:lnTo>
                    <a:pt x="77" y="0"/>
                  </a:lnTo>
                  <a:lnTo>
                    <a:pt x="71" y="0"/>
                  </a:lnTo>
                  <a:lnTo>
                    <a:pt x="65" y="6"/>
                  </a:lnTo>
                  <a:lnTo>
                    <a:pt x="59" y="6"/>
                  </a:lnTo>
                  <a:lnTo>
                    <a:pt x="53" y="12"/>
                  </a:lnTo>
                  <a:lnTo>
                    <a:pt x="48" y="12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67" name="Freeform 468"/>
            <p:cNvSpPr>
              <a:spLocks/>
            </p:cNvSpPr>
            <p:nvPr/>
          </p:nvSpPr>
          <p:spPr bwMode="auto">
            <a:xfrm>
              <a:off x="4564" y="1953"/>
              <a:ext cx="329" cy="329"/>
            </a:xfrm>
            <a:custGeom>
              <a:avLst/>
              <a:gdLst>
                <a:gd name="T0" fmla="*/ 132 w 329"/>
                <a:gd name="T1" fmla="*/ 72 h 329"/>
                <a:gd name="T2" fmla="*/ 90 w 329"/>
                <a:gd name="T3" fmla="*/ 48 h 329"/>
                <a:gd name="T4" fmla="*/ 36 w 329"/>
                <a:gd name="T5" fmla="*/ 36 h 329"/>
                <a:gd name="T6" fmla="*/ 18 w 329"/>
                <a:gd name="T7" fmla="*/ 30 h 329"/>
                <a:gd name="T8" fmla="*/ 30 w 329"/>
                <a:gd name="T9" fmla="*/ 72 h 329"/>
                <a:gd name="T10" fmla="*/ 48 w 329"/>
                <a:gd name="T11" fmla="*/ 114 h 329"/>
                <a:gd name="T12" fmla="*/ 90 w 329"/>
                <a:gd name="T13" fmla="*/ 138 h 329"/>
                <a:gd name="T14" fmla="*/ 120 w 329"/>
                <a:gd name="T15" fmla="*/ 156 h 329"/>
                <a:gd name="T16" fmla="*/ 108 w 329"/>
                <a:gd name="T17" fmla="*/ 162 h 329"/>
                <a:gd name="T18" fmla="*/ 84 w 329"/>
                <a:gd name="T19" fmla="*/ 156 h 329"/>
                <a:gd name="T20" fmla="*/ 48 w 329"/>
                <a:gd name="T21" fmla="*/ 174 h 329"/>
                <a:gd name="T22" fmla="*/ 24 w 329"/>
                <a:gd name="T23" fmla="*/ 204 h 329"/>
                <a:gd name="T24" fmla="*/ 0 w 329"/>
                <a:gd name="T25" fmla="*/ 215 h 329"/>
                <a:gd name="T26" fmla="*/ 6 w 329"/>
                <a:gd name="T27" fmla="*/ 227 h 329"/>
                <a:gd name="T28" fmla="*/ 24 w 329"/>
                <a:gd name="T29" fmla="*/ 233 h 329"/>
                <a:gd name="T30" fmla="*/ 66 w 329"/>
                <a:gd name="T31" fmla="*/ 239 h 329"/>
                <a:gd name="T32" fmla="*/ 114 w 329"/>
                <a:gd name="T33" fmla="*/ 215 h 329"/>
                <a:gd name="T34" fmla="*/ 120 w 329"/>
                <a:gd name="T35" fmla="*/ 192 h 329"/>
                <a:gd name="T36" fmla="*/ 137 w 329"/>
                <a:gd name="T37" fmla="*/ 174 h 329"/>
                <a:gd name="T38" fmla="*/ 143 w 329"/>
                <a:gd name="T39" fmla="*/ 180 h 329"/>
                <a:gd name="T40" fmla="*/ 132 w 329"/>
                <a:gd name="T41" fmla="*/ 209 h 329"/>
                <a:gd name="T42" fmla="*/ 120 w 329"/>
                <a:gd name="T43" fmla="*/ 215 h 329"/>
                <a:gd name="T44" fmla="*/ 102 w 329"/>
                <a:gd name="T45" fmla="*/ 233 h 329"/>
                <a:gd name="T46" fmla="*/ 90 w 329"/>
                <a:gd name="T47" fmla="*/ 269 h 329"/>
                <a:gd name="T48" fmla="*/ 96 w 329"/>
                <a:gd name="T49" fmla="*/ 293 h 329"/>
                <a:gd name="T50" fmla="*/ 90 w 329"/>
                <a:gd name="T51" fmla="*/ 329 h 329"/>
                <a:gd name="T52" fmla="*/ 120 w 329"/>
                <a:gd name="T53" fmla="*/ 323 h 329"/>
                <a:gd name="T54" fmla="*/ 161 w 329"/>
                <a:gd name="T55" fmla="*/ 293 h 329"/>
                <a:gd name="T56" fmla="*/ 179 w 329"/>
                <a:gd name="T57" fmla="*/ 251 h 329"/>
                <a:gd name="T58" fmla="*/ 167 w 329"/>
                <a:gd name="T59" fmla="*/ 209 h 329"/>
                <a:gd name="T60" fmla="*/ 167 w 329"/>
                <a:gd name="T61" fmla="*/ 186 h 329"/>
                <a:gd name="T62" fmla="*/ 179 w 329"/>
                <a:gd name="T63" fmla="*/ 209 h 329"/>
                <a:gd name="T64" fmla="*/ 191 w 329"/>
                <a:gd name="T65" fmla="*/ 251 h 329"/>
                <a:gd name="T66" fmla="*/ 227 w 329"/>
                <a:gd name="T67" fmla="*/ 275 h 329"/>
                <a:gd name="T68" fmla="*/ 269 w 329"/>
                <a:gd name="T69" fmla="*/ 293 h 329"/>
                <a:gd name="T70" fmla="*/ 287 w 329"/>
                <a:gd name="T71" fmla="*/ 269 h 329"/>
                <a:gd name="T72" fmla="*/ 245 w 329"/>
                <a:gd name="T73" fmla="*/ 204 h 329"/>
                <a:gd name="T74" fmla="*/ 221 w 329"/>
                <a:gd name="T75" fmla="*/ 198 h 329"/>
                <a:gd name="T76" fmla="*/ 215 w 329"/>
                <a:gd name="T77" fmla="*/ 186 h 329"/>
                <a:gd name="T78" fmla="*/ 251 w 329"/>
                <a:gd name="T79" fmla="*/ 198 h 329"/>
                <a:gd name="T80" fmla="*/ 293 w 329"/>
                <a:gd name="T81" fmla="*/ 192 h 329"/>
                <a:gd name="T82" fmla="*/ 323 w 329"/>
                <a:gd name="T83" fmla="*/ 186 h 329"/>
                <a:gd name="T84" fmla="*/ 317 w 329"/>
                <a:gd name="T85" fmla="*/ 174 h 329"/>
                <a:gd name="T86" fmla="*/ 293 w 329"/>
                <a:gd name="T87" fmla="*/ 150 h 329"/>
                <a:gd name="T88" fmla="*/ 257 w 329"/>
                <a:gd name="T89" fmla="*/ 126 h 329"/>
                <a:gd name="T90" fmla="*/ 215 w 329"/>
                <a:gd name="T91" fmla="*/ 126 h 329"/>
                <a:gd name="T92" fmla="*/ 203 w 329"/>
                <a:gd name="T93" fmla="*/ 138 h 329"/>
                <a:gd name="T94" fmla="*/ 197 w 329"/>
                <a:gd name="T95" fmla="*/ 126 h 329"/>
                <a:gd name="T96" fmla="*/ 209 w 329"/>
                <a:gd name="T97" fmla="*/ 120 h 329"/>
                <a:gd name="T98" fmla="*/ 227 w 329"/>
                <a:gd name="T99" fmla="*/ 114 h 329"/>
                <a:gd name="T100" fmla="*/ 245 w 329"/>
                <a:gd name="T101" fmla="*/ 60 h 329"/>
                <a:gd name="T102" fmla="*/ 233 w 329"/>
                <a:gd name="T103" fmla="*/ 6 h 329"/>
                <a:gd name="T104" fmla="*/ 215 w 329"/>
                <a:gd name="T105" fmla="*/ 24 h 329"/>
                <a:gd name="T106" fmla="*/ 179 w 329"/>
                <a:gd name="T107" fmla="*/ 36 h 329"/>
                <a:gd name="T108" fmla="*/ 149 w 329"/>
                <a:gd name="T109" fmla="*/ 90 h 329"/>
                <a:gd name="T110" fmla="*/ 143 w 329"/>
                <a:gd name="T111" fmla="*/ 120 h 32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29"/>
                <a:gd name="T169" fmla="*/ 0 h 329"/>
                <a:gd name="T170" fmla="*/ 329 w 329"/>
                <a:gd name="T171" fmla="*/ 329 h 32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29" h="329">
                  <a:moveTo>
                    <a:pt x="143" y="120"/>
                  </a:moveTo>
                  <a:lnTo>
                    <a:pt x="143" y="108"/>
                  </a:lnTo>
                  <a:lnTo>
                    <a:pt x="137" y="96"/>
                  </a:lnTo>
                  <a:lnTo>
                    <a:pt x="132" y="84"/>
                  </a:lnTo>
                  <a:lnTo>
                    <a:pt x="132" y="72"/>
                  </a:lnTo>
                  <a:lnTo>
                    <a:pt x="120" y="66"/>
                  </a:lnTo>
                  <a:lnTo>
                    <a:pt x="114" y="60"/>
                  </a:lnTo>
                  <a:lnTo>
                    <a:pt x="108" y="54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78" y="48"/>
                  </a:lnTo>
                  <a:lnTo>
                    <a:pt x="66" y="42"/>
                  </a:lnTo>
                  <a:lnTo>
                    <a:pt x="54" y="42"/>
                  </a:lnTo>
                  <a:lnTo>
                    <a:pt x="42" y="36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24" y="30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30" y="60"/>
                  </a:lnTo>
                  <a:lnTo>
                    <a:pt x="30" y="72"/>
                  </a:lnTo>
                  <a:lnTo>
                    <a:pt x="30" y="84"/>
                  </a:lnTo>
                  <a:lnTo>
                    <a:pt x="36" y="90"/>
                  </a:lnTo>
                  <a:lnTo>
                    <a:pt x="42" y="96"/>
                  </a:lnTo>
                  <a:lnTo>
                    <a:pt x="42" y="108"/>
                  </a:lnTo>
                  <a:lnTo>
                    <a:pt x="48" y="114"/>
                  </a:lnTo>
                  <a:lnTo>
                    <a:pt x="60" y="120"/>
                  </a:lnTo>
                  <a:lnTo>
                    <a:pt x="66" y="126"/>
                  </a:lnTo>
                  <a:lnTo>
                    <a:pt x="72" y="132"/>
                  </a:lnTo>
                  <a:lnTo>
                    <a:pt x="84" y="138"/>
                  </a:lnTo>
                  <a:lnTo>
                    <a:pt x="90" y="138"/>
                  </a:lnTo>
                  <a:lnTo>
                    <a:pt x="96" y="138"/>
                  </a:lnTo>
                  <a:lnTo>
                    <a:pt x="102" y="144"/>
                  </a:lnTo>
                  <a:lnTo>
                    <a:pt x="114" y="144"/>
                  </a:lnTo>
                  <a:lnTo>
                    <a:pt x="114" y="150"/>
                  </a:lnTo>
                  <a:lnTo>
                    <a:pt x="120" y="156"/>
                  </a:lnTo>
                  <a:lnTo>
                    <a:pt x="126" y="162"/>
                  </a:lnTo>
                  <a:lnTo>
                    <a:pt x="120" y="162"/>
                  </a:lnTo>
                  <a:lnTo>
                    <a:pt x="114" y="162"/>
                  </a:lnTo>
                  <a:lnTo>
                    <a:pt x="108" y="162"/>
                  </a:lnTo>
                  <a:lnTo>
                    <a:pt x="102" y="162"/>
                  </a:lnTo>
                  <a:lnTo>
                    <a:pt x="102" y="156"/>
                  </a:lnTo>
                  <a:lnTo>
                    <a:pt x="96" y="156"/>
                  </a:lnTo>
                  <a:lnTo>
                    <a:pt x="90" y="156"/>
                  </a:lnTo>
                  <a:lnTo>
                    <a:pt x="84" y="156"/>
                  </a:lnTo>
                  <a:lnTo>
                    <a:pt x="72" y="156"/>
                  </a:lnTo>
                  <a:lnTo>
                    <a:pt x="66" y="162"/>
                  </a:lnTo>
                  <a:lnTo>
                    <a:pt x="60" y="162"/>
                  </a:lnTo>
                  <a:lnTo>
                    <a:pt x="54" y="168"/>
                  </a:lnTo>
                  <a:lnTo>
                    <a:pt x="48" y="174"/>
                  </a:lnTo>
                  <a:lnTo>
                    <a:pt x="42" y="180"/>
                  </a:lnTo>
                  <a:lnTo>
                    <a:pt x="42" y="186"/>
                  </a:lnTo>
                  <a:lnTo>
                    <a:pt x="36" y="192"/>
                  </a:lnTo>
                  <a:lnTo>
                    <a:pt x="30" y="198"/>
                  </a:lnTo>
                  <a:lnTo>
                    <a:pt x="24" y="204"/>
                  </a:lnTo>
                  <a:lnTo>
                    <a:pt x="18" y="204"/>
                  </a:lnTo>
                  <a:lnTo>
                    <a:pt x="18" y="209"/>
                  </a:lnTo>
                  <a:lnTo>
                    <a:pt x="12" y="215"/>
                  </a:lnTo>
                  <a:lnTo>
                    <a:pt x="6" y="215"/>
                  </a:lnTo>
                  <a:lnTo>
                    <a:pt x="0" y="215"/>
                  </a:lnTo>
                  <a:lnTo>
                    <a:pt x="0" y="221"/>
                  </a:lnTo>
                  <a:lnTo>
                    <a:pt x="6" y="227"/>
                  </a:lnTo>
                  <a:lnTo>
                    <a:pt x="12" y="233"/>
                  </a:lnTo>
                  <a:lnTo>
                    <a:pt x="18" y="233"/>
                  </a:lnTo>
                  <a:lnTo>
                    <a:pt x="24" y="233"/>
                  </a:lnTo>
                  <a:lnTo>
                    <a:pt x="30" y="239"/>
                  </a:lnTo>
                  <a:lnTo>
                    <a:pt x="36" y="239"/>
                  </a:lnTo>
                  <a:lnTo>
                    <a:pt x="48" y="239"/>
                  </a:lnTo>
                  <a:lnTo>
                    <a:pt x="54" y="245"/>
                  </a:lnTo>
                  <a:lnTo>
                    <a:pt x="66" y="239"/>
                  </a:lnTo>
                  <a:lnTo>
                    <a:pt x="78" y="239"/>
                  </a:lnTo>
                  <a:lnTo>
                    <a:pt x="84" y="239"/>
                  </a:lnTo>
                  <a:lnTo>
                    <a:pt x="96" y="233"/>
                  </a:lnTo>
                  <a:lnTo>
                    <a:pt x="102" y="221"/>
                  </a:lnTo>
                  <a:lnTo>
                    <a:pt x="114" y="215"/>
                  </a:lnTo>
                  <a:lnTo>
                    <a:pt x="114" y="209"/>
                  </a:lnTo>
                  <a:lnTo>
                    <a:pt x="114" y="204"/>
                  </a:lnTo>
                  <a:lnTo>
                    <a:pt x="120" y="204"/>
                  </a:lnTo>
                  <a:lnTo>
                    <a:pt x="120" y="198"/>
                  </a:lnTo>
                  <a:lnTo>
                    <a:pt x="120" y="192"/>
                  </a:lnTo>
                  <a:lnTo>
                    <a:pt x="126" y="186"/>
                  </a:lnTo>
                  <a:lnTo>
                    <a:pt x="126" y="180"/>
                  </a:lnTo>
                  <a:lnTo>
                    <a:pt x="132" y="180"/>
                  </a:lnTo>
                  <a:lnTo>
                    <a:pt x="132" y="174"/>
                  </a:lnTo>
                  <a:lnTo>
                    <a:pt x="137" y="174"/>
                  </a:lnTo>
                  <a:lnTo>
                    <a:pt x="137" y="168"/>
                  </a:lnTo>
                  <a:lnTo>
                    <a:pt x="143" y="168"/>
                  </a:lnTo>
                  <a:lnTo>
                    <a:pt x="143" y="174"/>
                  </a:lnTo>
                  <a:lnTo>
                    <a:pt x="143" y="180"/>
                  </a:lnTo>
                  <a:lnTo>
                    <a:pt x="149" y="186"/>
                  </a:lnTo>
                  <a:lnTo>
                    <a:pt x="143" y="192"/>
                  </a:lnTo>
                  <a:lnTo>
                    <a:pt x="143" y="198"/>
                  </a:lnTo>
                  <a:lnTo>
                    <a:pt x="137" y="204"/>
                  </a:lnTo>
                  <a:lnTo>
                    <a:pt x="132" y="209"/>
                  </a:lnTo>
                  <a:lnTo>
                    <a:pt x="126" y="209"/>
                  </a:lnTo>
                  <a:lnTo>
                    <a:pt x="120" y="215"/>
                  </a:lnTo>
                  <a:lnTo>
                    <a:pt x="114" y="215"/>
                  </a:lnTo>
                  <a:lnTo>
                    <a:pt x="114" y="221"/>
                  </a:lnTo>
                  <a:lnTo>
                    <a:pt x="108" y="227"/>
                  </a:lnTo>
                  <a:lnTo>
                    <a:pt x="102" y="233"/>
                  </a:lnTo>
                  <a:lnTo>
                    <a:pt x="102" y="239"/>
                  </a:lnTo>
                  <a:lnTo>
                    <a:pt x="96" y="245"/>
                  </a:lnTo>
                  <a:lnTo>
                    <a:pt x="96" y="251"/>
                  </a:lnTo>
                  <a:lnTo>
                    <a:pt x="90" y="263"/>
                  </a:lnTo>
                  <a:lnTo>
                    <a:pt x="90" y="269"/>
                  </a:lnTo>
                  <a:lnTo>
                    <a:pt x="90" y="275"/>
                  </a:lnTo>
                  <a:lnTo>
                    <a:pt x="90" y="281"/>
                  </a:lnTo>
                  <a:lnTo>
                    <a:pt x="96" y="287"/>
                  </a:lnTo>
                  <a:lnTo>
                    <a:pt x="96" y="293"/>
                  </a:lnTo>
                  <a:lnTo>
                    <a:pt x="96" y="305"/>
                  </a:lnTo>
                  <a:lnTo>
                    <a:pt x="96" y="311"/>
                  </a:lnTo>
                  <a:lnTo>
                    <a:pt x="90" y="317"/>
                  </a:lnTo>
                  <a:lnTo>
                    <a:pt x="90" y="323"/>
                  </a:lnTo>
                  <a:lnTo>
                    <a:pt x="90" y="329"/>
                  </a:lnTo>
                  <a:lnTo>
                    <a:pt x="96" y="329"/>
                  </a:lnTo>
                  <a:lnTo>
                    <a:pt x="108" y="323"/>
                  </a:lnTo>
                  <a:lnTo>
                    <a:pt x="120" y="323"/>
                  </a:lnTo>
                  <a:lnTo>
                    <a:pt x="132" y="317"/>
                  </a:lnTo>
                  <a:lnTo>
                    <a:pt x="137" y="317"/>
                  </a:lnTo>
                  <a:lnTo>
                    <a:pt x="149" y="311"/>
                  </a:lnTo>
                  <a:lnTo>
                    <a:pt x="155" y="305"/>
                  </a:lnTo>
                  <a:lnTo>
                    <a:pt x="161" y="293"/>
                  </a:lnTo>
                  <a:lnTo>
                    <a:pt x="167" y="287"/>
                  </a:lnTo>
                  <a:lnTo>
                    <a:pt x="173" y="281"/>
                  </a:lnTo>
                  <a:lnTo>
                    <a:pt x="173" y="269"/>
                  </a:lnTo>
                  <a:lnTo>
                    <a:pt x="179" y="263"/>
                  </a:lnTo>
                  <a:lnTo>
                    <a:pt x="179" y="251"/>
                  </a:lnTo>
                  <a:lnTo>
                    <a:pt x="179" y="245"/>
                  </a:lnTo>
                  <a:lnTo>
                    <a:pt x="179" y="233"/>
                  </a:lnTo>
                  <a:lnTo>
                    <a:pt x="173" y="221"/>
                  </a:lnTo>
                  <a:lnTo>
                    <a:pt x="173" y="215"/>
                  </a:lnTo>
                  <a:lnTo>
                    <a:pt x="167" y="209"/>
                  </a:lnTo>
                  <a:lnTo>
                    <a:pt x="161" y="204"/>
                  </a:lnTo>
                  <a:lnTo>
                    <a:pt x="161" y="198"/>
                  </a:lnTo>
                  <a:lnTo>
                    <a:pt x="161" y="192"/>
                  </a:lnTo>
                  <a:lnTo>
                    <a:pt x="167" y="186"/>
                  </a:lnTo>
                  <a:lnTo>
                    <a:pt x="173" y="186"/>
                  </a:lnTo>
                  <a:lnTo>
                    <a:pt x="179" y="192"/>
                  </a:lnTo>
                  <a:lnTo>
                    <a:pt x="179" y="198"/>
                  </a:lnTo>
                  <a:lnTo>
                    <a:pt x="179" y="209"/>
                  </a:lnTo>
                  <a:lnTo>
                    <a:pt x="185" y="221"/>
                  </a:lnTo>
                  <a:lnTo>
                    <a:pt x="185" y="227"/>
                  </a:lnTo>
                  <a:lnTo>
                    <a:pt x="185" y="233"/>
                  </a:lnTo>
                  <a:lnTo>
                    <a:pt x="191" y="239"/>
                  </a:lnTo>
                  <a:lnTo>
                    <a:pt x="191" y="251"/>
                  </a:lnTo>
                  <a:lnTo>
                    <a:pt x="197" y="257"/>
                  </a:lnTo>
                  <a:lnTo>
                    <a:pt x="203" y="263"/>
                  </a:lnTo>
                  <a:lnTo>
                    <a:pt x="209" y="269"/>
                  </a:lnTo>
                  <a:lnTo>
                    <a:pt x="221" y="269"/>
                  </a:lnTo>
                  <a:lnTo>
                    <a:pt x="227" y="275"/>
                  </a:lnTo>
                  <a:lnTo>
                    <a:pt x="239" y="281"/>
                  </a:lnTo>
                  <a:lnTo>
                    <a:pt x="245" y="281"/>
                  </a:lnTo>
                  <a:lnTo>
                    <a:pt x="257" y="287"/>
                  </a:lnTo>
                  <a:lnTo>
                    <a:pt x="263" y="293"/>
                  </a:lnTo>
                  <a:lnTo>
                    <a:pt x="269" y="293"/>
                  </a:lnTo>
                  <a:lnTo>
                    <a:pt x="275" y="299"/>
                  </a:lnTo>
                  <a:lnTo>
                    <a:pt x="281" y="311"/>
                  </a:lnTo>
                  <a:lnTo>
                    <a:pt x="281" y="299"/>
                  </a:lnTo>
                  <a:lnTo>
                    <a:pt x="287" y="281"/>
                  </a:lnTo>
                  <a:lnTo>
                    <a:pt x="287" y="269"/>
                  </a:lnTo>
                  <a:lnTo>
                    <a:pt x="287" y="251"/>
                  </a:lnTo>
                  <a:lnTo>
                    <a:pt x="281" y="233"/>
                  </a:lnTo>
                  <a:lnTo>
                    <a:pt x="275" y="221"/>
                  </a:lnTo>
                  <a:lnTo>
                    <a:pt x="263" y="209"/>
                  </a:lnTo>
                  <a:lnTo>
                    <a:pt x="245" y="204"/>
                  </a:lnTo>
                  <a:lnTo>
                    <a:pt x="239" y="198"/>
                  </a:lnTo>
                  <a:lnTo>
                    <a:pt x="233" y="198"/>
                  </a:lnTo>
                  <a:lnTo>
                    <a:pt x="227" y="198"/>
                  </a:lnTo>
                  <a:lnTo>
                    <a:pt x="221" y="198"/>
                  </a:lnTo>
                  <a:lnTo>
                    <a:pt x="215" y="198"/>
                  </a:lnTo>
                  <a:lnTo>
                    <a:pt x="215" y="192"/>
                  </a:lnTo>
                  <a:lnTo>
                    <a:pt x="209" y="192"/>
                  </a:lnTo>
                  <a:lnTo>
                    <a:pt x="215" y="192"/>
                  </a:lnTo>
                  <a:lnTo>
                    <a:pt x="215" y="186"/>
                  </a:lnTo>
                  <a:lnTo>
                    <a:pt x="215" y="180"/>
                  </a:lnTo>
                  <a:lnTo>
                    <a:pt x="227" y="186"/>
                  </a:lnTo>
                  <a:lnTo>
                    <a:pt x="239" y="192"/>
                  </a:lnTo>
                  <a:lnTo>
                    <a:pt x="251" y="198"/>
                  </a:lnTo>
                  <a:lnTo>
                    <a:pt x="263" y="198"/>
                  </a:lnTo>
                  <a:lnTo>
                    <a:pt x="269" y="198"/>
                  </a:lnTo>
                  <a:lnTo>
                    <a:pt x="281" y="198"/>
                  </a:lnTo>
                  <a:lnTo>
                    <a:pt x="287" y="198"/>
                  </a:lnTo>
                  <a:lnTo>
                    <a:pt x="293" y="192"/>
                  </a:lnTo>
                  <a:lnTo>
                    <a:pt x="305" y="192"/>
                  </a:lnTo>
                  <a:lnTo>
                    <a:pt x="311" y="186"/>
                  </a:lnTo>
                  <a:lnTo>
                    <a:pt x="317" y="186"/>
                  </a:lnTo>
                  <a:lnTo>
                    <a:pt x="323" y="186"/>
                  </a:lnTo>
                  <a:lnTo>
                    <a:pt x="323" y="180"/>
                  </a:lnTo>
                  <a:lnTo>
                    <a:pt x="329" y="180"/>
                  </a:lnTo>
                  <a:lnTo>
                    <a:pt x="323" y="180"/>
                  </a:lnTo>
                  <a:lnTo>
                    <a:pt x="317" y="174"/>
                  </a:lnTo>
                  <a:lnTo>
                    <a:pt x="311" y="174"/>
                  </a:lnTo>
                  <a:lnTo>
                    <a:pt x="305" y="168"/>
                  </a:lnTo>
                  <a:lnTo>
                    <a:pt x="299" y="162"/>
                  </a:lnTo>
                  <a:lnTo>
                    <a:pt x="299" y="156"/>
                  </a:lnTo>
                  <a:lnTo>
                    <a:pt x="293" y="150"/>
                  </a:lnTo>
                  <a:lnTo>
                    <a:pt x="287" y="144"/>
                  </a:lnTo>
                  <a:lnTo>
                    <a:pt x="281" y="138"/>
                  </a:lnTo>
                  <a:lnTo>
                    <a:pt x="275" y="132"/>
                  </a:lnTo>
                  <a:lnTo>
                    <a:pt x="269" y="126"/>
                  </a:lnTo>
                  <a:lnTo>
                    <a:pt x="257" y="126"/>
                  </a:lnTo>
                  <a:lnTo>
                    <a:pt x="251" y="120"/>
                  </a:lnTo>
                  <a:lnTo>
                    <a:pt x="239" y="120"/>
                  </a:lnTo>
                  <a:lnTo>
                    <a:pt x="227" y="120"/>
                  </a:lnTo>
                  <a:lnTo>
                    <a:pt x="221" y="126"/>
                  </a:lnTo>
                  <a:lnTo>
                    <a:pt x="215" y="126"/>
                  </a:lnTo>
                  <a:lnTo>
                    <a:pt x="215" y="132"/>
                  </a:lnTo>
                  <a:lnTo>
                    <a:pt x="209" y="132"/>
                  </a:lnTo>
                  <a:lnTo>
                    <a:pt x="203" y="138"/>
                  </a:lnTo>
                  <a:lnTo>
                    <a:pt x="197" y="138"/>
                  </a:lnTo>
                  <a:lnTo>
                    <a:pt x="197" y="132"/>
                  </a:lnTo>
                  <a:lnTo>
                    <a:pt x="197" y="126"/>
                  </a:lnTo>
                  <a:lnTo>
                    <a:pt x="203" y="126"/>
                  </a:lnTo>
                  <a:lnTo>
                    <a:pt x="203" y="120"/>
                  </a:lnTo>
                  <a:lnTo>
                    <a:pt x="209" y="120"/>
                  </a:lnTo>
                  <a:lnTo>
                    <a:pt x="215" y="120"/>
                  </a:lnTo>
                  <a:lnTo>
                    <a:pt x="221" y="120"/>
                  </a:lnTo>
                  <a:lnTo>
                    <a:pt x="227" y="114"/>
                  </a:lnTo>
                  <a:lnTo>
                    <a:pt x="233" y="102"/>
                  </a:lnTo>
                  <a:lnTo>
                    <a:pt x="239" y="96"/>
                  </a:lnTo>
                  <a:lnTo>
                    <a:pt x="239" y="84"/>
                  </a:lnTo>
                  <a:lnTo>
                    <a:pt x="245" y="72"/>
                  </a:lnTo>
                  <a:lnTo>
                    <a:pt x="245" y="60"/>
                  </a:lnTo>
                  <a:lnTo>
                    <a:pt x="245" y="54"/>
                  </a:lnTo>
                  <a:lnTo>
                    <a:pt x="239" y="42"/>
                  </a:lnTo>
                  <a:lnTo>
                    <a:pt x="239" y="30"/>
                  </a:lnTo>
                  <a:lnTo>
                    <a:pt x="233" y="18"/>
                  </a:lnTo>
                  <a:lnTo>
                    <a:pt x="233" y="6"/>
                  </a:lnTo>
                  <a:lnTo>
                    <a:pt x="233" y="0"/>
                  </a:lnTo>
                  <a:lnTo>
                    <a:pt x="227" y="6"/>
                  </a:lnTo>
                  <a:lnTo>
                    <a:pt x="221" y="12"/>
                  </a:lnTo>
                  <a:lnTo>
                    <a:pt x="221" y="18"/>
                  </a:lnTo>
                  <a:lnTo>
                    <a:pt x="215" y="24"/>
                  </a:lnTo>
                  <a:lnTo>
                    <a:pt x="209" y="30"/>
                  </a:lnTo>
                  <a:lnTo>
                    <a:pt x="203" y="30"/>
                  </a:lnTo>
                  <a:lnTo>
                    <a:pt x="197" y="30"/>
                  </a:lnTo>
                  <a:lnTo>
                    <a:pt x="191" y="36"/>
                  </a:lnTo>
                  <a:lnTo>
                    <a:pt x="179" y="36"/>
                  </a:lnTo>
                  <a:lnTo>
                    <a:pt x="173" y="48"/>
                  </a:lnTo>
                  <a:lnTo>
                    <a:pt x="167" y="54"/>
                  </a:lnTo>
                  <a:lnTo>
                    <a:pt x="161" y="66"/>
                  </a:lnTo>
                  <a:lnTo>
                    <a:pt x="155" y="78"/>
                  </a:lnTo>
                  <a:lnTo>
                    <a:pt x="149" y="90"/>
                  </a:lnTo>
                  <a:lnTo>
                    <a:pt x="149" y="102"/>
                  </a:lnTo>
                  <a:lnTo>
                    <a:pt x="155" y="120"/>
                  </a:lnTo>
                  <a:lnTo>
                    <a:pt x="149" y="120"/>
                  </a:lnTo>
                  <a:lnTo>
                    <a:pt x="143" y="120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68" name="Freeform 469"/>
            <p:cNvSpPr>
              <a:spLocks/>
            </p:cNvSpPr>
            <p:nvPr/>
          </p:nvSpPr>
          <p:spPr bwMode="auto">
            <a:xfrm>
              <a:off x="4654" y="1929"/>
              <a:ext cx="101" cy="144"/>
            </a:xfrm>
            <a:custGeom>
              <a:avLst/>
              <a:gdLst>
                <a:gd name="T0" fmla="*/ 101 w 101"/>
                <a:gd name="T1" fmla="*/ 60 h 144"/>
                <a:gd name="T2" fmla="*/ 95 w 101"/>
                <a:gd name="T3" fmla="*/ 60 h 144"/>
                <a:gd name="T4" fmla="*/ 89 w 101"/>
                <a:gd name="T5" fmla="*/ 66 h 144"/>
                <a:gd name="T6" fmla="*/ 83 w 101"/>
                <a:gd name="T7" fmla="*/ 72 h 144"/>
                <a:gd name="T8" fmla="*/ 77 w 101"/>
                <a:gd name="T9" fmla="*/ 72 h 144"/>
                <a:gd name="T10" fmla="*/ 71 w 101"/>
                <a:gd name="T11" fmla="*/ 78 h 144"/>
                <a:gd name="T12" fmla="*/ 71 w 101"/>
                <a:gd name="T13" fmla="*/ 90 h 144"/>
                <a:gd name="T14" fmla="*/ 65 w 101"/>
                <a:gd name="T15" fmla="*/ 96 h 144"/>
                <a:gd name="T16" fmla="*/ 65 w 101"/>
                <a:gd name="T17" fmla="*/ 102 h 144"/>
                <a:gd name="T18" fmla="*/ 59 w 101"/>
                <a:gd name="T19" fmla="*/ 108 h 144"/>
                <a:gd name="T20" fmla="*/ 59 w 101"/>
                <a:gd name="T21" fmla="*/ 108 h 144"/>
                <a:gd name="T22" fmla="*/ 59 w 101"/>
                <a:gd name="T23" fmla="*/ 114 h 144"/>
                <a:gd name="T24" fmla="*/ 59 w 101"/>
                <a:gd name="T25" fmla="*/ 114 h 144"/>
                <a:gd name="T26" fmla="*/ 59 w 101"/>
                <a:gd name="T27" fmla="*/ 120 h 144"/>
                <a:gd name="T28" fmla="*/ 59 w 101"/>
                <a:gd name="T29" fmla="*/ 126 h 144"/>
                <a:gd name="T30" fmla="*/ 65 w 101"/>
                <a:gd name="T31" fmla="*/ 138 h 144"/>
                <a:gd name="T32" fmla="*/ 65 w 101"/>
                <a:gd name="T33" fmla="*/ 144 h 144"/>
                <a:gd name="T34" fmla="*/ 59 w 101"/>
                <a:gd name="T35" fmla="*/ 144 h 144"/>
                <a:gd name="T36" fmla="*/ 59 w 101"/>
                <a:gd name="T37" fmla="*/ 144 h 144"/>
                <a:gd name="T38" fmla="*/ 53 w 101"/>
                <a:gd name="T39" fmla="*/ 144 h 144"/>
                <a:gd name="T40" fmla="*/ 53 w 101"/>
                <a:gd name="T41" fmla="*/ 144 h 144"/>
                <a:gd name="T42" fmla="*/ 53 w 101"/>
                <a:gd name="T43" fmla="*/ 132 h 144"/>
                <a:gd name="T44" fmla="*/ 47 w 101"/>
                <a:gd name="T45" fmla="*/ 120 h 144"/>
                <a:gd name="T46" fmla="*/ 42 w 101"/>
                <a:gd name="T47" fmla="*/ 108 h 144"/>
                <a:gd name="T48" fmla="*/ 42 w 101"/>
                <a:gd name="T49" fmla="*/ 96 h 144"/>
                <a:gd name="T50" fmla="*/ 30 w 101"/>
                <a:gd name="T51" fmla="*/ 90 h 144"/>
                <a:gd name="T52" fmla="*/ 24 w 101"/>
                <a:gd name="T53" fmla="*/ 84 h 144"/>
                <a:gd name="T54" fmla="*/ 18 w 101"/>
                <a:gd name="T55" fmla="*/ 78 h 144"/>
                <a:gd name="T56" fmla="*/ 6 w 101"/>
                <a:gd name="T57" fmla="*/ 72 h 144"/>
                <a:gd name="T58" fmla="*/ 12 w 101"/>
                <a:gd name="T59" fmla="*/ 66 h 144"/>
                <a:gd name="T60" fmla="*/ 12 w 101"/>
                <a:gd name="T61" fmla="*/ 60 h 144"/>
                <a:gd name="T62" fmla="*/ 6 w 101"/>
                <a:gd name="T63" fmla="*/ 54 h 144"/>
                <a:gd name="T64" fmla="*/ 0 w 101"/>
                <a:gd name="T65" fmla="*/ 48 h 144"/>
                <a:gd name="T66" fmla="*/ 6 w 101"/>
                <a:gd name="T67" fmla="*/ 48 h 144"/>
                <a:gd name="T68" fmla="*/ 6 w 101"/>
                <a:gd name="T69" fmla="*/ 42 h 144"/>
                <a:gd name="T70" fmla="*/ 12 w 101"/>
                <a:gd name="T71" fmla="*/ 36 h 144"/>
                <a:gd name="T72" fmla="*/ 12 w 101"/>
                <a:gd name="T73" fmla="*/ 24 h 144"/>
                <a:gd name="T74" fmla="*/ 12 w 101"/>
                <a:gd name="T75" fmla="*/ 18 h 144"/>
                <a:gd name="T76" fmla="*/ 12 w 101"/>
                <a:gd name="T77" fmla="*/ 12 h 144"/>
                <a:gd name="T78" fmla="*/ 12 w 101"/>
                <a:gd name="T79" fmla="*/ 6 h 144"/>
                <a:gd name="T80" fmla="*/ 12 w 101"/>
                <a:gd name="T81" fmla="*/ 0 h 144"/>
                <a:gd name="T82" fmla="*/ 12 w 101"/>
                <a:gd name="T83" fmla="*/ 6 h 144"/>
                <a:gd name="T84" fmla="*/ 18 w 101"/>
                <a:gd name="T85" fmla="*/ 6 h 144"/>
                <a:gd name="T86" fmla="*/ 24 w 101"/>
                <a:gd name="T87" fmla="*/ 12 h 144"/>
                <a:gd name="T88" fmla="*/ 30 w 101"/>
                <a:gd name="T89" fmla="*/ 18 h 144"/>
                <a:gd name="T90" fmla="*/ 36 w 101"/>
                <a:gd name="T91" fmla="*/ 18 h 144"/>
                <a:gd name="T92" fmla="*/ 47 w 101"/>
                <a:gd name="T93" fmla="*/ 24 h 144"/>
                <a:gd name="T94" fmla="*/ 53 w 101"/>
                <a:gd name="T95" fmla="*/ 24 h 144"/>
                <a:gd name="T96" fmla="*/ 65 w 101"/>
                <a:gd name="T97" fmla="*/ 24 h 144"/>
                <a:gd name="T98" fmla="*/ 65 w 101"/>
                <a:gd name="T99" fmla="*/ 30 h 144"/>
                <a:gd name="T100" fmla="*/ 65 w 101"/>
                <a:gd name="T101" fmla="*/ 36 h 144"/>
                <a:gd name="T102" fmla="*/ 65 w 101"/>
                <a:gd name="T103" fmla="*/ 42 h 144"/>
                <a:gd name="T104" fmla="*/ 65 w 101"/>
                <a:gd name="T105" fmla="*/ 48 h 144"/>
                <a:gd name="T106" fmla="*/ 71 w 101"/>
                <a:gd name="T107" fmla="*/ 54 h 144"/>
                <a:gd name="T108" fmla="*/ 77 w 101"/>
                <a:gd name="T109" fmla="*/ 60 h 144"/>
                <a:gd name="T110" fmla="*/ 89 w 101"/>
                <a:gd name="T111" fmla="*/ 60 h 144"/>
                <a:gd name="T112" fmla="*/ 101 w 101"/>
                <a:gd name="T113" fmla="*/ 60 h 1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1"/>
                <a:gd name="T172" fmla="*/ 0 h 144"/>
                <a:gd name="T173" fmla="*/ 101 w 101"/>
                <a:gd name="T174" fmla="*/ 144 h 1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1" h="144">
                  <a:moveTo>
                    <a:pt x="101" y="60"/>
                  </a:moveTo>
                  <a:lnTo>
                    <a:pt x="95" y="60"/>
                  </a:lnTo>
                  <a:lnTo>
                    <a:pt x="89" y="66"/>
                  </a:lnTo>
                  <a:lnTo>
                    <a:pt x="83" y="72"/>
                  </a:lnTo>
                  <a:lnTo>
                    <a:pt x="77" y="72"/>
                  </a:lnTo>
                  <a:lnTo>
                    <a:pt x="71" y="78"/>
                  </a:lnTo>
                  <a:lnTo>
                    <a:pt x="71" y="90"/>
                  </a:lnTo>
                  <a:lnTo>
                    <a:pt x="65" y="96"/>
                  </a:lnTo>
                  <a:lnTo>
                    <a:pt x="65" y="102"/>
                  </a:lnTo>
                  <a:lnTo>
                    <a:pt x="59" y="108"/>
                  </a:lnTo>
                  <a:lnTo>
                    <a:pt x="59" y="114"/>
                  </a:lnTo>
                  <a:lnTo>
                    <a:pt x="59" y="120"/>
                  </a:lnTo>
                  <a:lnTo>
                    <a:pt x="59" y="126"/>
                  </a:lnTo>
                  <a:lnTo>
                    <a:pt x="65" y="138"/>
                  </a:lnTo>
                  <a:lnTo>
                    <a:pt x="65" y="144"/>
                  </a:lnTo>
                  <a:lnTo>
                    <a:pt x="59" y="144"/>
                  </a:lnTo>
                  <a:lnTo>
                    <a:pt x="53" y="144"/>
                  </a:lnTo>
                  <a:lnTo>
                    <a:pt x="53" y="132"/>
                  </a:lnTo>
                  <a:lnTo>
                    <a:pt x="47" y="120"/>
                  </a:lnTo>
                  <a:lnTo>
                    <a:pt x="42" y="108"/>
                  </a:lnTo>
                  <a:lnTo>
                    <a:pt x="42" y="96"/>
                  </a:lnTo>
                  <a:lnTo>
                    <a:pt x="30" y="90"/>
                  </a:lnTo>
                  <a:lnTo>
                    <a:pt x="24" y="84"/>
                  </a:lnTo>
                  <a:lnTo>
                    <a:pt x="18" y="78"/>
                  </a:lnTo>
                  <a:lnTo>
                    <a:pt x="6" y="72"/>
                  </a:lnTo>
                  <a:lnTo>
                    <a:pt x="12" y="66"/>
                  </a:lnTo>
                  <a:lnTo>
                    <a:pt x="12" y="60"/>
                  </a:lnTo>
                  <a:lnTo>
                    <a:pt x="6" y="54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6" y="42"/>
                  </a:lnTo>
                  <a:lnTo>
                    <a:pt x="12" y="36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18"/>
                  </a:lnTo>
                  <a:lnTo>
                    <a:pt x="47" y="24"/>
                  </a:lnTo>
                  <a:lnTo>
                    <a:pt x="53" y="24"/>
                  </a:lnTo>
                  <a:lnTo>
                    <a:pt x="65" y="24"/>
                  </a:lnTo>
                  <a:lnTo>
                    <a:pt x="65" y="30"/>
                  </a:lnTo>
                  <a:lnTo>
                    <a:pt x="65" y="36"/>
                  </a:lnTo>
                  <a:lnTo>
                    <a:pt x="65" y="42"/>
                  </a:lnTo>
                  <a:lnTo>
                    <a:pt x="65" y="48"/>
                  </a:lnTo>
                  <a:lnTo>
                    <a:pt x="71" y="54"/>
                  </a:lnTo>
                  <a:lnTo>
                    <a:pt x="77" y="60"/>
                  </a:lnTo>
                  <a:lnTo>
                    <a:pt x="89" y="60"/>
                  </a:lnTo>
                  <a:lnTo>
                    <a:pt x="101" y="6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69" name="Freeform 470"/>
            <p:cNvSpPr>
              <a:spLocks/>
            </p:cNvSpPr>
            <p:nvPr/>
          </p:nvSpPr>
          <p:spPr bwMode="auto">
            <a:xfrm>
              <a:off x="4564" y="2168"/>
              <a:ext cx="114" cy="132"/>
            </a:xfrm>
            <a:custGeom>
              <a:avLst/>
              <a:gdLst>
                <a:gd name="T0" fmla="*/ 42 w 114"/>
                <a:gd name="T1" fmla="*/ 24 h 132"/>
                <a:gd name="T2" fmla="*/ 48 w 114"/>
                <a:gd name="T3" fmla="*/ 24 h 132"/>
                <a:gd name="T4" fmla="*/ 54 w 114"/>
                <a:gd name="T5" fmla="*/ 24 h 132"/>
                <a:gd name="T6" fmla="*/ 60 w 114"/>
                <a:gd name="T7" fmla="*/ 24 h 132"/>
                <a:gd name="T8" fmla="*/ 66 w 114"/>
                <a:gd name="T9" fmla="*/ 24 h 132"/>
                <a:gd name="T10" fmla="*/ 78 w 114"/>
                <a:gd name="T11" fmla="*/ 24 h 132"/>
                <a:gd name="T12" fmla="*/ 84 w 114"/>
                <a:gd name="T13" fmla="*/ 24 h 132"/>
                <a:gd name="T14" fmla="*/ 90 w 114"/>
                <a:gd name="T15" fmla="*/ 18 h 132"/>
                <a:gd name="T16" fmla="*/ 102 w 114"/>
                <a:gd name="T17" fmla="*/ 12 h 132"/>
                <a:gd name="T18" fmla="*/ 108 w 114"/>
                <a:gd name="T19" fmla="*/ 6 h 132"/>
                <a:gd name="T20" fmla="*/ 114 w 114"/>
                <a:gd name="T21" fmla="*/ 0 h 132"/>
                <a:gd name="T22" fmla="*/ 114 w 114"/>
                <a:gd name="T23" fmla="*/ 6 h 132"/>
                <a:gd name="T24" fmla="*/ 108 w 114"/>
                <a:gd name="T25" fmla="*/ 12 h 132"/>
                <a:gd name="T26" fmla="*/ 102 w 114"/>
                <a:gd name="T27" fmla="*/ 24 h 132"/>
                <a:gd name="T28" fmla="*/ 96 w 114"/>
                <a:gd name="T29" fmla="*/ 36 h 132"/>
                <a:gd name="T30" fmla="*/ 90 w 114"/>
                <a:gd name="T31" fmla="*/ 54 h 132"/>
                <a:gd name="T32" fmla="*/ 90 w 114"/>
                <a:gd name="T33" fmla="*/ 66 h 132"/>
                <a:gd name="T34" fmla="*/ 96 w 114"/>
                <a:gd name="T35" fmla="*/ 78 h 132"/>
                <a:gd name="T36" fmla="*/ 90 w 114"/>
                <a:gd name="T37" fmla="*/ 78 h 132"/>
                <a:gd name="T38" fmla="*/ 84 w 114"/>
                <a:gd name="T39" fmla="*/ 84 h 132"/>
                <a:gd name="T40" fmla="*/ 72 w 114"/>
                <a:gd name="T41" fmla="*/ 96 h 132"/>
                <a:gd name="T42" fmla="*/ 72 w 114"/>
                <a:gd name="T43" fmla="*/ 114 h 132"/>
                <a:gd name="T44" fmla="*/ 66 w 114"/>
                <a:gd name="T45" fmla="*/ 120 h 132"/>
                <a:gd name="T46" fmla="*/ 48 w 114"/>
                <a:gd name="T47" fmla="*/ 114 h 132"/>
                <a:gd name="T48" fmla="*/ 36 w 114"/>
                <a:gd name="T49" fmla="*/ 114 h 132"/>
                <a:gd name="T50" fmla="*/ 24 w 114"/>
                <a:gd name="T51" fmla="*/ 126 h 132"/>
                <a:gd name="T52" fmla="*/ 18 w 114"/>
                <a:gd name="T53" fmla="*/ 126 h 132"/>
                <a:gd name="T54" fmla="*/ 18 w 114"/>
                <a:gd name="T55" fmla="*/ 108 h 132"/>
                <a:gd name="T56" fmla="*/ 12 w 114"/>
                <a:gd name="T57" fmla="*/ 96 h 132"/>
                <a:gd name="T58" fmla="*/ 6 w 114"/>
                <a:gd name="T59" fmla="*/ 84 h 132"/>
                <a:gd name="T60" fmla="*/ 6 w 114"/>
                <a:gd name="T61" fmla="*/ 72 h 132"/>
                <a:gd name="T62" fmla="*/ 12 w 114"/>
                <a:gd name="T63" fmla="*/ 54 h 132"/>
                <a:gd name="T64" fmla="*/ 12 w 114"/>
                <a:gd name="T65" fmla="*/ 48 h 132"/>
                <a:gd name="T66" fmla="*/ 24 w 114"/>
                <a:gd name="T67" fmla="*/ 42 h 132"/>
                <a:gd name="T68" fmla="*/ 30 w 114"/>
                <a:gd name="T69" fmla="*/ 36 h 132"/>
                <a:gd name="T70" fmla="*/ 36 w 114"/>
                <a:gd name="T71" fmla="*/ 30 h 1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4"/>
                <a:gd name="T109" fmla="*/ 0 h 132"/>
                <a:gd name="T110" fmla="*/ 114 w 114"/>
                <a:gd name="T111" fmla="*/ 132 h 1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4" h="132">
                  <a:moveTo>
                    <a:pt x="36" y="24"/>
                  </a:moveTo>
                  <a:lnTo>
                    <a:pt x="42" y="24"/>
                  </a:lnTo>
                  <a:lnTo>
                    <a:pt x="48" y="24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78" y="24"/>
                  </a:lnTo>
                  <a:lnTo>
                    <a:pt x="84" y="24"/>
                  </a:lnTo>
                  <a:lnTo>
                    <a:pt x="90" y="18"/>
                  </a:lnTo>
                  <a:lnTo>
                    <a:pt x="96" y="18"/>
                  </a:lnTo>
                  <a:lnTo>
                    <a:pt x="102" y="12"/>
                  </a:lnTo>
                  <a:lnTo>
                    <a:pt x="102" y="6"/>
                  </a:lnTo>
                  <a:lnTo>
                    <a:pt x="108" y="6"/>
                  </a:lnTo>
                  <a:lnTo>
                    <a:pt x="114" y="0"/>
                  </a:lnTo>
                  <a:lnTo>
                    <a:pt x="114" y="6"/>
                  </a:lnTo>
                  <a:lnTo>
                    <a:pt x="108" y="12"/>
                  </a:lnTo>
                  <a:lnTo>
                    <a:pt x="102" y="18"/>
                  </a:lnTo>
                  <a:lnTo>
                    <a:pt x="102" y="24"/>
                  </a:lnTo>
                  <a:lnTo>
                    <a:pt x="96" y="30"/>
                  </a:lnTo>
                  <a:lnTo>
                    <a:pt x="96" y="36"/>
                  </a:lnTo>
                  <a:lnTo>
                    <a:pt x="90" y="48"/>
                  </a:lnTo>
                  <a:lnTo>
                    <a:pt x="90" y="54"/>
                  </a:lnTo>
                  <a:lnTo>
                    <a:pt x="90" y="60"/>
                  </a:lnTo>
                  <a:lnTo>
                    <a:pt x="90" y="66"/>
                  </a:lnTo>
                  <a:lnTo>
                    <a:pt x="96" y="72"/>
                  </a:lnTo>
                  <a:lnTo>
                    <a:pt x="96" y="78"/>
                  </a:lnTo>
                  <a:lnTo>
                    <a:pt x="90" y="78"/>
                  </a:lnTo>
                  <a:lnTo>
                    <a:pt x="84" y="84"/>
                  </a:lnTo>
                  <a:lnTo>
                    <a:pt x="78" y="90"/>
                  </a:lnTo>
                  <a:lnTo>
                    <a:pt x="72" y="96"/>
                  </a:lnTo>
                  <a:lnTo>
                    <a:pt x="72" y="102"/>
                  </a:lnTo>
                  <a:lnTo>
                    <a:pt x="72" y="114"/>
                  </a:lnTo>
                  <a:lnTo>
                    <a:pt x="72" y="120"/>
                  </a:lnTo>
                  <a:lnTo>
                    <a:pt x="66" y="120"/>
                  </a:lnTo>
                  <a:lnTo>
                    <a:pt x="60" y="114"/>
                  </a:lnTo>
                  <a:lnTo>
                    <a:pt x="48" y="114"/>
                  </a:lnTo>
                  <a:lnTo>
                    <a:pt x="42" y="114"/>
                  </a:lnTo>
                  <a:lnTo>
                    <a:pt x="36" y="114"/>
                  </a:lnTo>
                  <a:lnTo>
                    <a:pt x="30" y="120"/>
                  </a:lnTo>
                  <a:lnTo>
                    <a:pt x="24" y="126"/>
                  </a:lnTo>
                  <a:lnTo>
                    <a:pt x="18" y="132"/>
                  </a:lnTo>
                  <a:lnTo>
                    <a:pt x="18" y="126"/>
                  </a:lnTo>
                  <a:lnTo>
                    <a:pt x="18" y="120"/>
                  </a:lnTo>
                  <a:lnTo>
                    <a:pt x="18" y="108"/>
                  </a:lnTo>
                  <a:lnTo>
                    <a:pt x="18" y="102"/>
                  </a:lnTo>
                  <a:lnTo>
                    <a:pt x="12" y="96"/>
                  </a:lnTo>
                  <a:lnTo>
                    <a:pt x="6" y="90"/>
                  </a:lnTo>
                  <a:lnTo>
                    <a:pt x="6" y="84"/>
                  </a:lnTo>
                  <a:lnTo>
                    <a:pt x="0" y="84"/>
                  </a:lnTo>
                  <a:lnTo>
                    <a:pt x="6" y="72"/>
                  </a:lnTo>
                  <a:lnTo>
                    <a:pt x="12" y="66"/>
                  </a:lnTo>
                  <a:lnTo>
                    <a:pt x="12" y="54"/>
                  </a:lnTo>
                  <a:lnTo>
                    <a:pt x="6" y="48"/>
                  </a:lnTo>
                  <a:lnTo>
                    <a:pt x="12" y="48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36"/>
                  </a:lnTo>
                  <a:lnTo>
                    <a:pt x="30" y="36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36" y="24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70" name="Freeform 471"/>
            <p:cNvSpPr>
              <a:spLocks/>
            </p:cNvSpPr>
            <p:nvPr/>
          </p:nvSpPr>
          <p:spPr bwMode="auto">
            <a:xfrm>
              <a:off x="4660" y="1947"/>
              <a:ext cx="71" cy="96"/>
            </a:xfrm>
            <a:custGeom>
              <a:avLst/>
              <a:gdLst>
                <a:gd name="T0" fmla="*/ 53 w 71"/>
                <a:gd name="T1" fmla="*/ 90 h 96"/>
                <a:gd name="T2" fmla="*/ 53 w 71"/>
                <a:gd name="T3" fmla="*/ 96 h 96"/>
                <a:gd name="T4" fmla="*/ 53 w 71"/>
                <a:gd name="T5" fmla="*/ 90 h 96"/>
                <a:gd name="T6" fmla="*/ 47 w 71"/>
                <a:gd name="T7" fmla="*/ 78 h 96"/>
                <a:gd name="T8" fmla="*/ 41 w 71"/>
                <a:gd name="T9" fmla="*/ 72 h 96"/>
                <a:gd name="T10" fmla="*/ 36 w 71"/>
                <a:gd name="T11" fmla="*/ 72 h 96"/>
                <a:gd name="T12" fmla="*/ 30 w 71"/>
                <a:gd name="T13" fmla="*/ 66 h 96"/>
                <a:gd name="T14" fmla="*/ 24 w 71"/>
                <a:gd name="T15" fmla="*/ 66 h 96"/>
                <a:gd name="T16" fmla="*/ 18 w 71"/>
                <a:gd name="T17" fmla="*/ 66 h 96"/>
                <a:gd name="T18" fmla="*/ 18 w 71"/>
                <a:gd name="T19" fmla="*/ 66 h 96"/>
                <a:gd name="T20" fmla="*/ 18 w 71"/>
                <a:gd name="T21" fmla="*/ 60 h 96"/>
                <a:gd name="T22" fmla="*/ 30 w 71"/>
                <a:gd name="T23" fmla="*/ 66 h 96"/>
                <a:gd name="T24" fmla="*/ 36 w 71"/>
                <a:gd name="T25" fmla="*/ 66 h 96"/>
                <a:gd name="T26" fmla="*/ 41 w 71"/>
                <a:gd name="T27" fmla="*/ 66 h 96"/>
                <a:gd name="T28" fmla="*/ 41 w 71"/>
                <a:gd name="T29" fmla="*/ 60 h 96"/>
                <a:gd name="T30" fmla="*/ 36 w 71"/>
                <a:gd name="T31" fmla="*/ 54 h 96"/>
                <a:gd name="T32" fmla="*/ 30 w 71"/>
                <a:gd name="T33" fmla="*/ 48 h 96"/>
                <a:gd name="T34" fmla="*/ 18 w 71"/>
                <a:gd name="T35" fmla="*/ 42 h 96"/>
                <a:gd name="T36" fmla="*/ 12 w 71"/>
                <a:gd name="T37" fmla="*/ 36 h 96"/>
                <a:gd name="T38" fmla="*/ 6 w 71"/>
                <a:gd name="T39" fmla="*/ 36 h 96"/>
                <a:gd name="T40" fmla="*/ 0 w 71"/>
                <a:gd name="T41" fmla="*/ 30 h 96"/>
                <a:gd name="T42" fmla="*/ 0 w 71"/>
                <a:gd name="T43" fmla="*/ 30 h 96"/>
                <a:gd name="T44" fmla="*/ 6 w 71"/>
                <a:gd name="T45" fmla="*/ 30 h 96"/>
                <a:gd name="T46" fmla="*/ 12 w 71"/>
                <a:gd name="T47" fmla="*/ 36 h 96"/>
                <a:gd name="T48" fmla="*/ 24 w 71"/>
                <a:gd name="T49" fmla="*/ 42 h 96"/>
                <a:gd name="T50" fmla="*/ 30 w 71"/>
                <a:gd name="T51" fmla="*/ 42 h 96"/>
                <a:gd name="T52" fmla="*/ 36 w 71"/>
                <a:gd name="T53" fmla="*/ 42 h 96"/>
                <a:gd name="T54" fmla="*/ 30 w 71"/>
                <a:gd name="T55" fmla="*/ 24 h 96"/>
                <a:gd name="T56" fmla="*/ 24 w 71"/>
                <a:gd name="T57" fmla="*/ 12 h 96"/>
                <a:gd name="T58" fmla="*/ 18 w 71"/>
                <a:gd name="T59" fmla="*/ 6 h 96"/>
                <a:gd name="T60" fmla="*/ 12 w 71"/>
                <a:gd name="T61" fmla="*/ 0 h 96"/>
                <a:gd name="T62" fmla="*/ 18 w 71"/>
                <a:gd name="T63" fmla="*/ 0 h 96"/>
                <a:gd name="T64" fmla="*/ 24 w 71"/>
                <a:gd name="T65" fmla="*/ 6 h 96"/>
                <a:gd name="T66" fmla="*/ 30 w 71"/>
                <a:gd name="T67" fmla="*/ 12 h 96"/>
                <a:gd name="T68" fmla="*/ 36 w 71"/>
                <a:gd name="T69" fmla="*/ 24 h 96"/>
                <a:gd name="T70" fmla="*/ 41 w 71"/>
                <a:gd name="T71" fmla="*/ 36 h 96"/>
                <a:gd name="T72" fmla="*/ 47 w 71"/>
                <a:gd name="T73" fmla="*/ 36 h 96"/>
                <a:gd name="T74" fmla="*/ 53 w 71"/>
                <a:gd name="T75" fmla="*/ 18 h 96"/>
                <a:gd name="T76" fmla="*/ 53 w 71"/>
                <a:gd name="T77" fmla="*/ 6 h 96"/>
                <a:gd name="T78" fmla="*/ 53 w 71"/>
                <a:gd name="T79" fmla="*/ 12 h 96"/>
                <a:gd name="T80" fmla="*/ 53 w 71"/>
                <a:gd name="T81" fmla="*/ 18 h 96"/>
                <a:gd name="T82" fmla="*/ 47 w 71"/>
                <a:gd name="T83" fmla="*/ 36 h 96"/>
                <a:gd name="T84" fmla="*/ 47 w 71"/>
                <a:gd name="T85" fmla="*/ 54 h 96"/>
                <a:gd name="T86" fmla="*/ 47 w 71"/>
                <a:gd name="T87" fmla="*/ 60 h 96"/>
                <a:gd name="T88" fmla="*/ 53 w 71"/>
                <a:gd name="T89" fmla="*/ 66 h 96"/>
                <a:gd name="T90" fmla="*/ 59 w 71"/>
                <a:gd name="T91" fmla="*/ 60 h 96"/>
                <a:gd name="T92" fmla="*/ 59 w 71"/>
                <a:gd name="T93" fmla="*/ 60 h 96"/>
                <a:gd name="T94" fmla="*/ 65 w 71"/>
                <a:gd name="T95" fmla="*/ 54 h 96"/>
                <a:gd name="T96" fmla="*/ 65 w 71"/>
                <a:gd name="T97" fmla="*/ 48 h 96"/>
                <a:gd name="T98" fmla="*/ 71 w 71"/>
                <a:gd name="T99" fmla="*/ 48 h 96"/>
                <a:gd name="T100" fmla="*/ 71 w 71"/>
                <a:gd name="T101" fmla="*/ 54 h 96"/>
                <a:gd name="T102" fmla="*/ 65 w 71"/>
                <a:gd name="T103" fmla="*/ 60 h 96"/>
                <a:gd name="T104" fmla="*/ 59 w 71"/>
                <a:gd name="T105" fmla="*/ 66 h 96"/>
                <a:gd name="T106" fmla="*/ 53 w 71"/>
                <a:gd name="T107" fmla="*/ 72 h 96"/>
                <a:gd name="T108" fmla="*/ 53 w 71"/>
                <a:gd name="T109" fmla="*/ 78 h 96"/>
                <a:gd name="T110" fmla="*/ 53 w 71"/>
                <a:gd name="T111" fmla="*/ 84 h 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1"/>
                <a:gd name="T169" fmla="*/ 0 h 96"/>
                <a:gd name="T170" fmla="*/ 71 w 71"/>
                <a:gd name="T171" fmla="*/ 96 h 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1" h="96">
                  <a:moveTo>
                    <a:pt x="59" y="84"/>
                  </a:moveTo>
                  <a:lnTo>
                    <a:pt x="53" y="90"/>
                  </a:lnTo>
                  <a:lnTo>
                    <a:pt x="53" y="96"/>
                  </a:lnTo>
                  <a:lnTo>
                    <a:pt x="53" y="90"/>
                  </a:lnTo>
                  <a:lnTo>
                    <a:pt x="47" y="84"/>
                  </a:lnTo>
                  <a:lnTo>
                    <a:pt x="47" y="78"/>
                  </a:lnTo>
                  <a:lnTo>
                    <a:pt x="47" y="72"/>
                  </a:lnTo>
                  <a:lnTo>
                    <a:pt x="41" y="72"/>
                  </a:lnTo>
                  <a:lnTo>
                    <a:pt x="36" y="72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18" y="66"/>
                  </a:lnTo>
                  <a:lnTo>
                    <a:pt x="18" y="60"/>
                  </a:lnTo>
                  <a:lnTo>
                    <a:pt x="24" y="66"/>
                  </a:lnTo>
                  <a:lnTo>
                    <a:pt x="30" y="66"/>
                  </a:lnTo>
                  <a:lnTo>
                    <a:pt x="36" y="66"/>
                  </a:lnTo>
                  <a:lnTo>
                    <a:pt x="41" y="66"/>
                  </a:lnTo>
                  <a:lnTo>
                    <a:pt x="41" y="60"/>
                  </a:lnTo>
                  <a:lnTo>
                    <a:pt x="41" y="54"/>
                  </a:lnTo>
                  <a:lnTo>
                    <a:pt x="36" y="54"/>
                  </a:lnTo>
                  <a:lnTo>
                    <a:pt x="36" y="48"/>
                  </a:lnTo>
                  <a:lnTo>
                    <a:pt x="30" y="48"/>
                  </a:lnTo>
                  <a:lnTo>
                    <a:pt x="24" y="48"/>
                  </a:lnTo>
                  <a:lnTo>
                    <a:pt x="18" y="42"/>
                  </a:lnTo>
                  <a:lnTo>
                    <a:pt x="12" y="36"/>
                  </a:lnTo>
                  <a:lnTo>
                    <a:pt x="6" y="36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4" y="42"/>
                  </a:lnTo>
                  <a:lnTo>
                    <a:pt x="30" y="42"/>
                  </a:lnTo>
                  <a:lnTo>
                    <a:pt x="36" y="42"/>
                  </a:lnTo>
                  <a:lnTo>
                    <a:pt x="36" y="36"/>
                  </a:lnTo>
                  <a:lnTo>
                    <a:pt x="30" y="24"/>
                  </a:lnTo>
                  <a:lnTo>
                    <a:pt x="30" y="18"/>
                  </a:lnTo>
                  <a:lnTo>
                    <a:pt x="24" y="12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36" y="24"/>
                  </a:lnTo>
                  <a:lnTo>
                    <a:pt x="36" y="30"/>
                  </a:lnTo>
                  <a:lnTo>
                    <a:pt x="41" y="36"/>
                  </a:lnTo>
                  <a:lnTo>
                    <a:pt x="41" y="42"/>
                  </a:lnTo>
                  <a:lnTo>
                    <a:pt x="47" y="36"/>
                  </a:lnTo>
                  <a:lnTo>
                    <a:pt x="47" y="24"/>
                  </a:lnTo>
                  <a:lnTo>
                    <a:pt x="53" y="18"/>
                  </a:lnTo>
                  <a:lnTo>
                    <a:pt x="53" y="12"/>
                  </a:lnTo>
                  <a:lnTo>
                    <a:pt x="53" y="6"/>
                  </a:lnTo>
                  <a:lnTo>
                    <a:pt x="53" y="12"/>
                  </a:lnTo>
                  <a:lnTo>
                    <a:pt x="53" y="18"/>
                  </a:lnTo>
                  <a:lnTo>
                    <a:pt x="53" y="30"/>
                  </a:lnTo>
                  <a:lnTo>
                    <a:pt x="47" y="36"/>
                  </a:lnTo>
                  <a:lnTo>
                    <a:pt x="41" y="48"/>
                  </a:lnTo>
                  <a:lnTo>
                    <a:pt x="47" y="54"/>
                  </a:lnTo>
                  <a:lnTo>
                    <a:pt x="47" y="60"/>
                  </a:lnTo>
                  <a:lnTo>
                    <a:pt x="47" y="66"/>
                  </a:lnTo>
                  <a:lnTo>
                    <a:pt x="53" y="66"/>
                  </a:lnTo>
                  <a:lnTo>
                    <a:pt x="59" y="60"/>
                  </a:lnTo>
                  <a:lnTo>
                    <a:pt x="65" y="54"/>
                  </a:lnTo>
                  <a:lnTo>
                    <a:pt x="65" y="48"/>
                  </a:lnTo>
                  <a:lnTo>
                    <a:pt x="71" y="48"/>
                  </a:lnTo>
                  <a:lnTo>
                    <a:pt x="71" y="54"/>
                  </a:lnTo>
                  <a:lnTo>
                    <a:pt x="65" y="60"/>
                  </a:lnTo>
                  <a:lnTo>
                    <a:pt x="65" y="66"/>
                  </a:lnTo>
                  <a:lnTo>
                    <a:pt x="59" y="66"/>
                  </a:lnTo>
                  <a:lnTo>
                    <a:pt x="59" y="72"/>
                  </a:lnTo>
                  <a:lnTo>
                    <a:pt x="53" y="72"/>
                  </a:lnTo>
                  <a:lnTo>
                    <a:pt x="53" y="78"/>
                  </a:lnTo>
                  <a:lnTo>
                    <a:pt x="53" y="84"/>
                  </a:lnTo>
                  <a:lnTo>
                    <a:pt x="59" y="84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71" name="Freeform 472"/>
            <p:cNvSpPr>
              <a:spLocks/>
            </p:cNvSpPr>
            <p:nvPr/>
          </p:nvSpPr>
          <p:spPr bwMode="auto">
            <a:xfrm>
              <a:off x="4576" y="2192"/>
              <a:ext cx="66" cy="90"/>
            </a:xfrm>
            <a:custGeom>
              <a:avLst/>
              <a:gdLst>
                <a:gd name="T0" fmla="*/ 66 w 66"/>
                <a:gd name="T1" fmla="*/ 0 h 90"/>
                <a:gd name="T2" fmla="*/ 54 w 66"/>
                <a:gd name="T3" fmla="*/ 0 h 90"/>
                <a:gd name="T4" fmla="*/ 54 w 66"/>
                <a:gd name="T5" fmla="*/ 6 h 90"/>
                <a:gd name="T6" fmla="*/ 48 w 66"/>
                <a:gd name="T7" fmla="*/ 12 h 90"/>
                <a:gd name="T8" fmla="*/ 42 w 66"/>
                <a:gd name="T9" fmla="*/ 18 h 90"/>
                <a:gd name="T10" fmla="*/ 30 w 66"/>
                <a:gd name="T11" fmla="*/ 18 h 90"/>
                <a:gd name="T12" fmla="*/ 18 w 66"/>
                <a:gd name="T13" fmla="*/ 24 h 90"/>
                <a:gd name="T14" fmla="*/ 12 w 66"/>
                <a:gd name="T15" fmla="*/ 24 h 90"/>
                <a:gd name="T16" fmla="*/ 6 w 66"/>
                <a:gd name="T17" fmla="*/ 30 h 90"/>
                <a:gd name="T18" fmla="*/ 6 w 66"/>
                <a:gd name="T19" fmla="*/ 30 h 90"/>
                <a:gd name="T20" fmla="*/ 12 w 66"/>
                <a:gd name="T21" fmla="*/ 24 h 90"/>
                <a:gd name="T22" fmla="*/ 18 w 66"/>
                <a:gd name="T23" fmla="*/ 24 h 90"/>
                <a:gd name="T24" fmla="*/ 30 w 66"/>
                <a:gd name="T25" fmla="*/ 24 h 90"/>
                <a:gd name="T26" fmla="*/ 36 w 66"/>
                <a:gd name="T27" fmla="*/ 24 h 90"/>
                <a:gd name="T28" fmla="*/ 36 w 66"/>
                <a:gd name="T29" fmla="*/ 30 h 90"/>
                <a:gd name="T30" fmla="*/ 30 w 66"/>
                <a:gd name="T31" fmla="*/ 42 h 90"/>
                <a:gd name="T32" fmla="*/ 24 w 66"/>
                <a:gd name="T33" fmla="*/ 48 h 90"/>
                <a:gd name="T34" fmla="*/ 18 w 66"/>
                <a:gd name="T35" fmla="*/ 48 h 90"/>
                <a:gd name="T36" fmla="*/ 12 w 66"/>
                <a:gd name="T37" fmla="*/ 48 h 90"/>
                <a:gd name="T38" fmla="*/ 0 w 66"/>
                <a:gd name="T39" fmla="*/ 54 h 90"/>
                <a:gd name="T40" fmla="*/ 0 w 66"/>
                <a:gd name="T41" fmla="*/ 54 h 90"/>
                <a:gd name="T42" fmla="*/ 0 w 66"/>
                <a:gd name="T43" fmla="*/ 54 h 90"/>
                <a:gd name="T44" fmla="*/ 6 w 66"/>
                <a:gd name="T45" fmla="*/ 54 h 90"/>
                <a:gd name="T46" fmla="*/ 12 w 66"/>
                <a:gd name="T47" fmla="*/ 54 h 90"/>
                <a:gd name="T48" fmla="*/ 18 w 66"/>
                <a:gd name="T49" fmla="*/ 54 h 90"/>
                <a:gd name="T50" fmla="*/ 24 w 66"/>
                <a:gd name="T51" fmla="*/ 54 h 90"/>
                <a:gd name="T52" fmla="*/ 24 w 66"/>
                <a:gd name="T53" fmla="*/ 54 h 90"/>
                <a:gd name="T54" fmla="*/ 12 w 66"/>
                <a:gd name="T55" fmla="*/ 72 h 90"/>
                <a:gd name="T56" fmla="*/ 12 w 66"/>
                <a:gd name="T57" fmla="*/ 84 h 90"/>
                <a:gd name="T58" fmla="*/ 18 w 66"/>
                <a:gd name="T59" fmla="*/ 78 h 90"/>
                <a:gd name="T60" fmla="*/ 24 w 66"/>
                <a:gd name="T61" fmla="*/ 66 h 90"/>
                <a:gd name="T62" fmla="*/ 30 w 66"/>
                <a:gd name="T63" fmla="*/ 54 h 90"/>
                <a:gd name="T64" fmla="*/ 36 w 66"/>
                <a:gd name="T65" fmla="*/ 60 h 90"/>
                <a:gd name="T66" fmla="*/ 42 w 66"/>
                <a:gd name="T67" fmla="*/ 78 h 90"/>
                <a:gd name="T68" fmla="*/ 48 w 66"/>
                <a:gd name="T69" fmla="*/ 84 h 90"/>
                <a:gd name="T70" fmla="*/ 48 w 66"/>
                <a:gd name="T71" fmla="*/ 84 h 90"/>
                <a:gd name="T72" fmla="*/ 42 w 66"/>
                <a:gd name="T73" fmla="*/ 72 h 90"/>
                <a:gd name="T74" fmla="*/ 36 w 66"/>
                <a:gd name="T75" fmla="*/ 54 h 90"/>
                <a:gd name="T76" fmla="*/ 42 w 66"/>
                <a:gd name="T77" fmla="*/ 42 h 90"/>
                <a:gd name="T78" fmla="*/ 48 w 66"/>
                <a:gd name="T79" fmla="*/ 30 h 90"/>
                <a:gd name="T80" fmla="*/ 54 w 66"/>
                <a:gd name="T81" fmla="*/ 30 h 90"/>
                <a:gd name="T82" fmla="*/ 60 w 66"/>
                <a:gd name="T83" fmla="*/ 42 h 90"/>
                <a:gd name="T84" fmla="*/ 66 w 66"/>
                <a:gd name="T85" fmla="*/ 60 h 90"/>
                <a:gd name="T86" fmla="*/ 66 w 66"/>
                <a:gd name="T87" fmla="*/ 54 h 90"/>
                <a:gd name="T88" fmla="*/ 66 w 66"/>
                <a:gd name="T89" fmla="*/ 42 h 90"/>
                <a:gd name="T90" fmla="*/ 60 w 66"/>
                <a:gd name="T91" fmla="*/ 24 h 90"/>
                <a:gd name="T92" fmla="*/ 60 w 66"/>
                <a:gd name="T93" fmla="*/ 18 h 90"/>
                <a:gd name="T94" fmla="*/ 66 w 66"/>
                <a:gd name="T95" fmla="*/ 6 h 90"/>
                <a:gd name="T96" fmla="*/ 66 w 66"/>
                <a:gd name="T97" fmla="*/ 0 h 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"/>
                <a:gd name="T148" fmla="*/ 0 h 90"/>
                <a:gd name="T149" fmla="*/ 66 w 66"/>
                <a:gd name="T150" fmla="*/ 90 h 9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" h="90">
                  <a:moveTo>
                    <a:pt x="66" y="0"/>
                  </a:moveTo>
                  <a:lnTo>
                    <a:pt x="66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54" y="6"/>
                  </a:lnTo>
                  <a:lnTo>
                    <a:pt x="48" y="12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8" y="24"/>
                  </a:lnTo>
                  <a:lnTo>
                    <a:pt x="12" y="24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6" y="24"/>
                  </a:lnTo>
                  <a:lnTo>
                    <a:pt x="42" y="24"/>
                  </a:lnTo>
                  <a:lnTo>
                    <a:pt x="36" y="30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24" y="48"/>
                  </a:lnTo>
                  <a:lnTo>
                    <a:pt x="18" y="48"/>
                  </a:lnTo>
                  <a:lnTo>
                    <a:pt x="12" y="48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6" y="54"/>
                  </a:lnTo>
                  <a:lnTo>
                    <a:pt x="12" y="54"/>
                  </a:lnTo>
                  <a:lnTo>
                    <a:pt x="18" y="54"/>
                  </a:lnTo>
                  <a:lnTo>
                    <a:pt x="24" y="54"/>
                  </a:lnTo>
                  <a:lnTo>
                    <a:pt x="30" y="48"/>
                  </a:lnTo>
                  <a:lnTo>
                    <a:pt x="24" y="54"/>
                  </a:lnTo>
                  <a:lnTo>
                    <a:pt x="18" y="60"/>
                  </a:lnTo>
                  <a:lnTo>
                    <a:pt x="12" y="72"/>
                  </a:lnTo>
                  <a:lnTo>
                    <a:pt x="12" y="90"/>
                  </a:lnTo>
                  <a:lnTo>
                    <a:pt x="12" y="84"/>
                  </a:lnTo>
                  <a:lnTo>
                    <a:pt x="18" y="84"/>
                  </a:lnTo>
                  <a:lnTo>
                    <a:pt x="18" y="78"/>
                  </a:lnTo>
                  <a:lnTo>
                    <a:pt x="24" y="72"/>
                  </a:lnTo>
                  <a:lnTo>
                    <a:pt x="24" y="66"/>
                  </a:lnTo>
                  <a:lnTo>
                    <a:pt x="30" y="60"/>
                  </a:lnTo>
                  <a:lnTo>
                    <a:pt x="30" y="54"/>
                  </a:lnTo>
                  <a:lnTo>
                    <a:pt x="36" y="60"/>
                  </a:lnTo>
                  <a:lnTo>
                    <a:pt x="36" y="66"/>
                  </a:lnTo>
                  <a:lnTo>
                    <a:pt x="42" y="78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42" y="78"/>
                  </a:lnTo>
                  <a:lnTo>
                    <a:pt x="42" y="72"/>
                  </a:lnTo>
                  <a:lnTo>
                    <a:pt x="42" y="60"/>
                  </a:lnTo>
                  <a:lnTo>
                    <a:pt x="36" y="54"/>
                  </a:lnTo>
                  <a:lnTo>
                    <a:pt x="36" y="48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36"/>
                  </a:lnTo>
                  <a:lnTo>
                    <a:pt x="60" y="42"/>
                  </a:lnTo>
                  <a:lnTo>
                    <a:pt x="66" y="54"/>
                  </a:lnTo>
                  <a:lnTo>
                    <a:pt x="66" y="60"/>
                  </a:lnTo>
                  <a:lnTo>
                    <a:pt x="66" y="54"/>
                  </a:lnTo>
                  <a:lnTo>
                    <a:pt x="66" y="42"/>
                  </a:lnTo>
                  <a:lnTo>
                    <a:pt x="60" y="30"/>
                  </a:lnTo>
                  <a:lnTo>
                    <a:pt x="60" y="24"/>
                  </a:lnTo>
                  <a:lnTo>
                    <a:pt x="54" y="18"/>
                  </a:lnTo>
                  <a:lnTo>
                    <a:pt x="60" y="18"/>
                  </a:lnTo>
                  <a:lnTo>
                    <a:pt x="60" y="12"/>
                  </a:lnTo>
                  <a:lnTo>
                    <a:pt x="66" y="6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72" name="Freeform 473"/>
            <p:cNvSpPr>
              <a:spLocks/>
            </p:cNvSpPr>
            <p:nvPr/>
          </p:nvSpPr>
          <p:spPr bwMode="auto">
            <a:xfrm>
              <a:off x="4684" y="2073"/>
              <a:ext cx="95" cy="72"/>
            </a:xfrm>
            <a:custGeom>
              <a:avLst/>
              <a:gdLst>
                <a:gd name="T0" fmla="*/ 59 w 95"/>
                <a:gd name="T1" fmla="*/ 0 h 72"/>
                <a:gd name="T2" fmla="*/ 65 w 95"/>
                <a:gd name="T3" fmla="*/ 0 h 72"/>
                <a:gd name="T4" fmla="*/ 77 w 95"/>
                <a:gd name="T5" fmla="*/ 6 h 72"/>
                <a:gd name="T6" fmla="*/ 77 w 95"/>
                <a:gd name="T7" fmla="*/ 12 h 72"/>
                <a:gd name="T8" fmla="*/ 77 w 95"/>
                <a:gd name="T9" fmla="*/ 24 h 72"/>
                <a:gd name="T10" fmla="*/ 59 w 95"/>
                <a:gd name="T11" fmla="*/ 24 h 72"/>
                <a:gd name="T12" fmla="*/ 53 w 95"/>
                <a:gd name="T13" fmla="*/ 30 h 72"/>
                <a:gd name="T14" fmla="*/ 53 w 95"/>
                <a:gd name="T15" fmla="*/ 30 h 72"/>
                <a:gd name="T16" fmla="*/ 59 w 95"/>
                <a:gd name="T17" fmla="*/ 30 h 72"/>
                <a:gd name="T18" fmla="*/ 65 w 95"/>
                <a:gd name="T19" fmla="*/ 30 h 72"/>
                <a:gd name="T20" fmla="*/ 71 w 95"/>
                <a:gd name="T21" fmla="*/ 30 h 72"/>
                <a:gd name="T22" fmla="*/ 77 w 95"/>
                <a:gd name="T23" fmla="*/ 36 h 72"/>
                <a:gd name="T24" fmla="*/ 77 w 95"/>
                <a:gd name="T25" fmla="*/ 42 h 72"/>
                <a:gd name="T26" fmla="*/ 71 w 95"/>
                <a:gd name="T27" fmla="*/ 48 h 72"/>
                <a:gd name="T28" fmla="*/ 77 w 95"/>
                <a:gd name="T29" fmla="*/ 48 h 72"/>
                <a:gd name="T30" fmla="*/ 83 w 95"/>
                <a:gd name="T31" fmla="*/ 48 h 72"/>
                <a:gd name="T32" fmla="*/ 89 w 95"/>
                <a:gd name="T33" fmla="*/ 48 h 72"/>
                <a:gd name="T34" fmla="*/ 95 w 95"/>
                <a:gd name="T35" fmla="*/ 48 h 72"/>
                <a:gd name="T36" fmla="*/ 95 w 95"/>
                <a:gd name="T37" fmla="*/ 66 h 72"/>
                <a:gd name="T38" fmla="*/ 89 w 95"/>
                <a:gd name="T39" fmla="*/ 72 h 72"/>
                <a:gd name="T40" fmla="*/ 83 w 95"/>
                <a:gd name="T41" fmla="*/ 72 h 72"/>
                <a:gd name="T42" fmla="*/ 77 w 95"/>
                <a:gd name="T43" fmla="*/ 72 h 72"/>
                <a:gd name="T44" fmla="*/ 71 w 95"/>
                <a:gd name="T45" fmla="*/ 60 h 72"/>
                <a:gd name="T46" fmla="*/ 65 w 95"/>
                <a:gd name="T47" fmla="*/ 48 h 72"/>
                <a:gd name="T48" fmla="*/ 53 w 95"/>
                <a:gd name="T49" fmla="*/ 42 h 72"/>
                <a:gd name="T50" fmla="*/ 53 w 95"/>
                <a:gd name="T51" fmla="*/ 48 h 72"/>
                <a:gd name="T52" fmla="*/ 53 w 95"/>
                <a:gd name="T53" fmla="*/ 60 h 72"/>
                <a:gd name="T54" fmla="*/ 47 w 95"/>
                <a:gd name="T55" fmla="*/ 66 h 72"/>
                <a:gd name="T56" fmla="*/ 35 w 95"/>
                <a:gd name="T57" fmla="*/ 72 h 72"/>
                <a:gd name="T58" fmla="*/ 29 w 95"/>
                <a:gd name="T59" fmla="*/ 66 h 72"/>
                <a:gd name="T60" fmla="*/ 23 w 95"/>
                <a:gd name="T61" fmla="*/ 54 h 72"/>
                <a:gd name="T62" fmla="*/ 29 w 95"/>
                <a:gd name="T63" fmla="*/ 48 h 72"/>
                <a:gd name="T64" fmla="*/ 29 w 95"/>
                <a:gd name="T65" fmla="*/ 42 h 72"/>
                <a:gd name="T66" fmla="*/ 17 w 95"/>
                <a:gd name="T67" fmla="*/ 36 h 72"/>
                <a:gd name="T68" fmla="*/ 12 w 95"/>
                <a:gd name="T69" fmla="*/ 42 h 72"/>
                <a:gd name="T70" fmla="*/ 0 w 95"/>
                <a:gd name="T71" fmla="*/ 36 h 72"/>
                <a:gd name="T72" fmla="*/ 0 w 95"/>
                <a:gd name="T73" fmla="*/ 30 h 72"/>
                <a:gd name="T74" fmla="*/ 6 w 95"/>
                <a:gd name="T75" fmla="*/ 18 h 72"/>
                <a:gd name="T76" fmla="*/ 6 w 95"/>
                <a:gd name="T77" fmla="*/ 18 h 72"/>
                <a:gd name="T78" fmla="*/ 12 w 95"/>
                <a:gd name="T79" fmla="*/ 12 h 72"/>
                <a:gd name="T80" fmla="*/ 17 w 95"/>
                <a:gd name="T81" fmla="*/ 12 h 72"/>
                <a:gd name="T82" fmla="*/ 23 w 95"/>
                <a:gd name="T83" fmla="*/ 0 h 72"/>
                <a:gd name="T84" fmla="*/ 29 w 95"/>
                <a:gd name="T85" fmla="*/ 0 h 72"/>
                <a:gd name="T86" fmla="*/ 41 w 95"/>
                <a:gd name="T87" fmla="*/ 6 h 72"/>
                <a:gd name="T88" fmla="*/ 41 w 95"/>
                <a:gd name="T89" fmla="*/ 18 h 72"/>
                <a:gd name="T90" fmla="*/ 47 w 95"/>
                <a:gd name="T91" fmla="*/ 24 h 72"/>
                <a:gd name="T92" fmla="*/ 47 w 95"/>
                <a:gd name="T93" fmla="*/ 30 h 72"/>
                <a:gd name="T94" fmla="*/ 53 w 95"/>
                <a:gd name="T95" fmla="*/ 24 h 72"/>
                <a:gd name="T96" fmla="*/ 53 w 95"/>
                <a:gd name="T97" fmla="*/ 18 h 72"/>
                <a:gd name="T98" fmla="*/ 53 w 95"/>
                <a:gd name="T99" fmla="*/ 6 h 7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5"/>
                <a:gd name="T151" fmla="*/ 0 h 72"/>
                <a:gd name="T152" fmla="*/ 95 w 95"/>
                <a:gd name="T153" fmla="*/ 72 h 7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5" h="72">
                  <a:moveTo>
                    <a:pt x="53" y="6"/>
                  </a:moveTo>
                  <a:lnTo>
                    <a:pt x="53" y="6"/>
                  </a:lnTo>
                  <a:lnTo>
                    <a:pt x="59" y="0"/>
                  </a:lnTo>
                  <a:lnTo>
                    <a:pt x="65" y="0"/>
                  </a:lnTo>
                  <a:lnTo>
                    <a:pt x="71" y="0"/>
                  </a:lnTo>
                  <a:lnTo>
                    <a:pt x="71" y="6"/>
                  </a:lnTo>
                  <a:lnTo>
                    <a:pt x="77" y="6"/>
                  </a:lnTo>
                  <a:lnTo>
                    <a:pt x="77" y="12"/>
                  </a:lnTo>
                  <a:lnTo>
                    <a:pt x="77" y="18"/>
                  </a:lnTo>
                  <a:lnTo>
                    <a:pt x="77" y="24"/>
                  </a:lnTo>
                  <a:lnTo>
                    <a:pt x="71" y="24"/>
                  </a:lnTo>
                  <a:lnTo>
                    <a:pt x="59" y="24"/>
                  </a:lnTo>
                  <a:lnTo>
                    <a:pt x="59" y="30"/>
                  </a:lnTo>
                  <a:lnTo>
                    <a:pt x="53" y="30"/>
                  </a:lnTo>
                  <a:lnTo>
                    <a:pt x="53" y="36"/>
                  </a:lnTo>
                  <a:lnTo>
                    <a:pt x="59" y="30"/>
                  </a:lnTo>
                  <a:lnTo>
                    <a:pt x="65" y="30"/>
                  </a:lnTo>
                  <a:lnTo>
                    <a:pt x="71" y="30"/>
                  </a:lnTo>
                  <a:lnTo>
                    <a:pt x="71" y="36"/>
                  </a:lnTo>
                  <a:lnTo>
                    <a:pt x="77" y="36"/>
                  </a:lnTo>
                  <a:lnTo>
                    <a:pt x="77" y="42"/>
                  </a:lnTo>
                  <a:lnTo>
                    <a:pt x="71" y="42"/>
                  </a:lnTo>
                  <a:lnTo>
                    <a:pt x="71" y="48"/>
                  </a:lnTo>
                  <a:lnTo>
                    <a:pt x="77" y="48"/>
                  </a:lnTo>
                  <a:lnTo>
                    <a:pt x="83" y="48"/>
                  </a:lnTo>
                  <a:lnTo>
                    <a:pt x="89" y="48"/>
                  </a:lnTo>
                  <a:lnTo>
                    <a:pt x="95" y="48"/>
                  </a:lnTo>
                  <a:lnTo>
                    <a:pt x="95" y="54"/>
                  </a:lnTo>
                  <a:lnTo>
                    <a:pt x="95" y="60"/>
                  </a:lnTo>
                  <a:lnTo>
                    <a:pt x="95" y="66"/>
                  </a:lnTo>
                  <a:lnTo>
                    <a:pt x="95" y="72"/>
                  </a:lnTo>
                  <a:lnTo>
                    <a:pt x="89" y="72"/>
                  </a:lnTo>
                  <a:lnTo>
                    <a:pt x="83" y="72"/>
                  </a:lnTo>
                  <a:lnTo>
                    <a:pt x="77" y="72"/>
                  </a:lnTo>
                  <a:lnTo>
                    <a:pt x="71" y="66"/>
                  </a:lnTo>
                  <a:lnTo>
                    <a:pt x="71" y="60"/>
                  </a:lnTo>
                  <a:lnTo>
                    <a:pt x="71" y="54"/>
                  </a:lnTo>
                  <a:lnTo>
                    <a:pt x="65" y="48"/>
                  </a:lnTo>
                  <a:lnTo>
                    <a:pt x="59" y="48"/>
                  </a:lnTo>
                  <a:lnTo>
                    <a:pt x="53" y="48"/>
                  </a:lnTo>
                  <a:lnTo>
                    <a:pt x="53" y="42"/>
                  </a:lnTo>
                  <a:lnTo>
                    <a:pt x="53" y="48"/>
                  </a:lnTo>
                  <a:lnTo>
                    <a:pt x="53" y="54"/>
                  </a:lnTo>
                  <a:lnTo>
                    <a:pt x="53" y="60"/>
                  </a:lnTo>
                  <a:lnTo>
                    <a:pt x="53" y="66"/>
                  </a:lnTo>
                  <a:lnTo>
                    <a:pt x="47" y="66"/>
                  </a:lnTo>
                  <a:lnTo>
                    <a:pt x="41" y="72"/>
                  </a:lnTo>
                  <a:lnTo>
                    <a:pt x="35" y="72"/>
                  </a:lnTo>
                  <a:lnTo>
                    <a:pt x="29" y="66"/>
                  </a:lnTo>
                  <a:lnTo>
                    <a:pt x="23" y="60"/>
                  </a:lnTo>
                  <a:lnTo>
                    <a:pt x="23" y="54"/>
                  </a:lnTo>
                  <a:lnTo>
                    <a:pt x="23" y="48"/>
                  </a:lnTo>
                  <a:lnTo>
                    <a:pt x="29" y="48"/>
                  </a:lnTo>
                  <a:lnTo>
                    <a:pt x="29" y="42"/>
                  </a:lnTo>
                  <a:lnTo>
                    <a:pt x="23" y="42"/>
                  </a:lnTo>
                  <a:lnTo>
                    <a:pt x="23" y="36"/>
                  </a:lnTo>
                  <a:lnTo>
                    <a:pt x="17" y="36"/>
                  </a:lnTo>
                  <a:lnTo>
                    <a:pt x="17" y="42"/>
                  </a:lnTo>
                  <a:lnTo>
                    <a:pt x="12" y="42"/>
                  </a:lnTo>
                  <a:lnTo>
                    <a:pt x="6" y="42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7" y="12"/>
                  </a:lnTo>
                  <a:lnTo>
                    <a:pt x="17" y="6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41" y="6"/>
                  </a:lnTo>
                  <a:lnTo>
                    <a:pt x="41" y="12"/>
                  </a:lnTo>
                  <a:lnTo>
                    <a:pt x="35" y="18"/>
                  </a:lnTo>
                  <a:lnTo>
                    <a:pt x="41" y="18"/>
                  </a:lnTo>
                  <a:lnTo>
                    <a:pt x="47" y="18"/>
                  </a:lnTo>
                  <a:lnTo>
                    <a:pt x="47" y="24"/>
                  </a:lnTo>
                  <a:lnTo>
                    <a:pt x="47" y="30"/>
                  </a:lnTo>
                  <a:lnTo>
                    <a:pt x="47" y="24"/>
                  </a:lnTo>
                  <a:lnTo>
                    <a:pt x="53" y="24"/>
                  </a:lnTo>
                  <a:lnTo>
                    <a:pt x="53" y="18"/>
                  </a:lnTo>
                  <a:lnTo>
                    <a:pt x="53" y="12"/>
                  </a:lnTo>
                  <a:lnTo>
                    <a:pt x="53" y="6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73" name="Freeform 474"/>
            <p:cNvSpPr>
              <a:spLocks/>
            </p:cNvSpPr>
            <p:nvPr/>
          </p:nvSpPr>
          <p:spPr bwMode="auto">
            <a:xfrm>
              <a:off x="4600" y="2001"/>
              <a:ext cx="96" cy="90"/>
            </a:xfrm>
            <a:custGeom>
              <a:avLst/>
              <a:gdLst>
                <a:gd name="T0" fmla="*/ 90 w 96"/>
                <a:gd name="T1" fmla="*/ 90 h 90"/>
                <a:gd name="T2" fmla="*/ 84 w 96"/>
                <a:gd name="T3" fmla="*/ 84 h 90"/>
                <a:gd name="T4" fmla="*/ 78 w 96"/>
                <a:gd name="T5" fmla="*/ 84 h 90"/>
                <a:gd name="T6" fmla="*/ 66 w 96"/>
                <a:gd name="T7" fmla="*/ 84 h 90"/>
                <a:gd name="T8" fmla="*/ 54 w 96"/>
                <a:gd name="T9" fmla="*/ 84 h 90"/>
                <a:gd name="T10" fmla="*/ 48 w 96"/>
                <a:gd name="T11" fmla="*/ 84 h 90"/>
                <a:gd name="T12" fmla="*/ 54 w 96"/>
                <a:gd name="T13" fmla="*/ 78 h 90"/>
                <a:gd name="T14" fmla="*/ 60 w 96"/>
                <a:gd name="T15" fmla="*/ 78 h 90"/>
                <a:gd name="T16" fmla="*/ 72 w 96"/>
                <a:gd name="T17" fmla="*/ 78 h 90"/>
                <a:gd name="T18" fmla="*/ 72 w 96"/>
                <a:gd name="T19" fmla="*/ 72 h 90"/>
                <a:gd name="T20" fmla="*/ 60 w 96"/>
                <a:gd name="T21" fmla="*/ 60 h 90"/>
                <a:gd name="T22" fmla="*/ 48 w 96"/>
                <a:gd name="T23" fmla="*/ 66 h 90"/>
                <a:gd name="T24" fmla="*/ 30 w 96"/>
                <a:gd name="T25" fmla="*/ 66 h 90"/>
                <a:gd name="T26" fmla="*/ 18 w 96"/>
                <a:gd name="T27" fmla="*/ 60 h 90"/>
                <a:gd name="T28" fmla="*/ 24 w 96"/>
                <a:gd name="T29" fmla="*/ 60 h 90"/>
                <a:gd name="T30" fmla="*/ 36 w 96"/>
                <a:gd name="T31" fmla="*/ 60 h 90"/>
                <a:gd name="T32" fmla="*/ 48 w 96"/>
                <a:gd name="T33" fmla="*/ 54 h 90"/>
                <a:gd name="T34" fmla="*/ 48 w 96"/>
                <a:gd name="T35" fmla="*/ 48 h 90"/>
                <a:gd name="T36" fmla="*/ 36 w 96"/>
                <a:gd name="T37" fmla="*/ 42 h 90"/>
                <a:gd name="T38" fmla="*/ 24 w 96"/>
                <a:gd name="T39" fmla="*/ 42 h 90"/>
                <a:gd name="T40" fmla="*/ 6 w 96"/>
                <a:gd name="T41" fmla="*/ 42 h 90"/>
                <a:gd name="T42" fmla="*/ 0 w 96"/>
                <a:gd name="T43" fmla="*/ 36 h 90"/>
                <a:gd name="T44" fmla="*/ 6 w 96"/>
                <a:gd name="T45" fmla="*/ 36 h 90"/>
                <a:gd name="T46" fmla="*/ 12 w 96"/>
                <a:gd name="T47" fmla="*/ 36 h 90"/>
                <a:gd name="T48" fmla="*/ 24 w 96"/>
                <a:gd name="T49" fmla="*/ 36 h 90"/>
                <a:gd name="T50" fmla="*/ 30 w 96"/>
                <a:gd name="T51" fmla="*/ 30 h 90"/>
                <a:gd name="T52" fmla="*/ 18 w 96"/>
                <a:gd name="T53" fmla="*/ 18 h 90"/>
                <a:gd name="T54" fmla="*/ 6 w 96"/>
                <a:gd name="T55" fmla="*/ 6 h 90"/>
                <a:gd name="T56" fmla="*/ 0 w 96"/>
                <a:gd name="T57" fmla="*/ 0 h 90"/>
                <a:gd name="T58" fmla="*/ 6 w 96"/>
                <a:gd name="T59" fmla="*/ 6 h 90"/>
                <a:gd name="T60" fmla="*/ 18 w 96"/>
                <a:gd name="T61" fmla="*/ 18 h 90"/>
                <a:gd name="T62" fmla="*/ 30 w 96"/>
                <a:gd name="T63" fmla="*/ 30 h 90"/>
                <a:gd name="T64" fmla="*/ 36 w 96"/>
                <a:gd name="T65" fmla="*/ 18 h 90"/>
                <a:gd name="T66" fmla="*/ 36 w 96"/>
                <a:gd name="T67" fmla="*/ 6 h 90"/>
                <a:gd name="T68" fmla="*/ 42 w 96"/>
                <a:gd name="T69" fmla="*/ 6 h 90"/>
                <a:gd name="T70" fmla="*/ 42 w 96"/>
                <a:gd name="T71" fmla="*/ 30 h 90"/>
                <a:gd name="T72" fmla="*/ 54 w 96"/>
                <a:gd name="T73" fmla="*/ 42 h 90"/>
                <a:gd name="T74" fmla="*/ 60 w 96"/>
                <a:gd name="T75" fmla="*/ 48 h 90"/>
                <a:gd name="T76" fmla="*/ 66 w 96"/>
                <a:gd name="T77" fmla="*/ 30 h 90"/>
                <a:gd name="T78" fmla="*/ 66 w 96"/>
                <a:gd name="T79" fmla="*/ 24 h 90"/>
                <a:gd name="T80" fmla="*/ 72 w 96"/>
                <a:gd name="T81" fmla="*/ 42 h 90"/>
                <a:gd name="T82" fmla="*/ 72 w 96"/>
                <a:gd name="T83" fmla="*/ 60 h 90"/>
                <a:gd name="T84" fmla="*/ 84 w 96"/>
                <a:gd name="T85" fmla="*/ 72 h 90"/>
                <a:gd name="T86" fmla="*/ 90 w 96"/>
                <a:gd name="T87" fmla="*/ 66 h 90"/>
                <a:gd name="T88" fmla="*/ 90 w 96"/>
                <a:gd name="T89" fmla="*/ 60 h 90"/>
                <a:gd name="T90" fmla="*/ 90 w 96"/>
                <a:gd name="T91" fmla="*/ 66 h 90"/>
                <a:gd name="T92" fmla="*/ 90 w 96"/>
                <a:gd name="T93" fmla="*/ 78 h 90"/>
                <a:gd name="T94" fmla="*/ 90 w 96"/>
                <a:gd name="T95" fmla="*/ 84 h 9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6"/>
                <a:gd name="T145" fmla="*/ 0 h 90"/>
                <a:gd name="T146" fmla="*/ 96 w 96"/>
                <a:gd name="T147" fmla="*/ 90 h 9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6" h="90">
                  <a:moveTo>
                    <a:pt x="96" y="90"/>
                  </a:moveTo>
                  <a:lnTo>
                    <a:pt x="90" y="90"/>
                  </a:lnTo>
                  <a:lnTo>
                    <a:pt x="84" y="84"/>
                  </a:lnTo>
                  <a:lnTo>
                    <a:pt x="78" y="84"/>
                  </a:lnTo>
                  <a:lnTo>
                    <a:pt x="72" y="84"/>
                  </a:lnTo>
                  <a:lnTo>
                    <a:pt x="66" y="84"/>
                  </a:lnTo>
                  <a:lnTo>
                    <a:pt x="60" y="84"/>
                  </a:lnTo>
                  <a:lnTo>
                    <a:pt x="54" y="84"/>
                  </a:lnTo>
                  <a:lnTo>
                    <a:pt x="48" y="84"/>
                  </a:lnTo>
                  <a:lnTo>
                    <a:pt x="48" y="78"/>
                  </a:lnTo>
                  <a:lnTo>
                    <a:pt x="54" y="78"/>
                  </a:lnTo>
                  <a:lnTo>
                    <a:pt x="60" y="78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72" y="72"/>
                  </a:lnTo>
                  <a:lnTo>
                    <a:pt x="66" y="66"/>
                  </a:lnTo>
                  <a:lnTo>
                    <a:pt x="60" y="66"/>
                  </a:lnTo>
                  <a:lnTo>
                    <a:pt x="60" y="60"/>
                  </a:lnTo>
                  <a:lnTo>
                    <a:pt x="54" y="60"/>
                  </a:lnTo>
                  <a:lnTo>
                    <a:pt x="48" y="66"/>
                  </a:lnTo>
                  <a:lnTo>
                    <a:pt x="42" y="66"/>
                  </a:lnTo>
                  <a:lnTo>
                    <a:pt x="36" y="66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24" y="60"/>
                  </a:lnTo>
                  <a:lnTo>
                    <a:pt x="18" y="60"/>
                  </a:lnTo>
                  <a:lnTo>
                    <a:pt x="24" y="54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2" y="60"/>
                  </a:lnTo>
                  <a:lnTo>
                    <a:pt x="48" y="54"/>
                  </a:lnTo>
                  <a:lnTo>
                    <a:pt x="54" y="54"/>
                  </a:lnTo>
                  <a:lnTo>
                    <a:pt x="48" y="48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0" y="42"/>
                  </a:lnTo>
                  <a:lnTo>
                    <a:pt x="24" y="42"/>
                  </a:lnTo>
                  <a:lnTo>
                    <a:pt x="18" y="42"/>
                  </a:lnTo>
                  <a:lnTo>
                    <a:pt x="12" y="42"/>
                  </a:lnTo>
                  <a:lnTo>
                    <a:pt x="6" y="42"/>
                  </a:lnTo>
                  <a:lnTo>
                    <a:pt x="6" y="36"/>
                  </a:lnTo>
                  <a:lnTo>
                    <a:pt x="0" y="36"/>
                  </a:lnTo>
                  <a:lnTo>
                    <a:pt x="6" y="36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4" y="36"/>
                  </a:lnTo>
                  <a:lnTo>
                    <a:pt x="30" y="36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36" y="24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6" y="6"/>
                  </a:lnTo>
                  <a:lnTo>
                    <a:pt x="42" y="6"/>
                  </a:lnTo>
                  <a:lnTo>
                    <a:pt x="42" y="18"/>
                  </a:lnTo>
                  <a:lnTo>
                    <a:pt x="42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8" y="36"/>
                  </a:lnTo>
                  <a:lnTo>
                    <a:pt x="54" y="42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6" y="42"/>
                  </a:lnTo>
                  <a:lnTo>
                    <a:pt x="66" y="36"/>
                  </a:lnTo>
                  <a:lnTo>
                    <a:pt x="66" y="30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72" y="36"/>
                  </a:lnTo>
                  <a:lnTo>
                    <a:pt x="72" y="42"/>
                  </a:lnTo>
                  <a:lnTo>
                    <a:pt x="72" y="48"/>
                  </a:lnTo>
                  <a:lnTo>
                    <a:pt x="66" y="54"/>
                  </a:lnTo>
                  <a:lnTo>
                    <a:pt x="72" y="60"/>
                  </a:lnTo>
                  <a:lnTo>
                    <a:pt x="78" y="66"/>
                  </a:lnTo>
                  <a:lnTo>
                    <a:pt x="84" y="72"/>
                  </a:lnTo>
                  <a:lnTo>
                    <a:pt x="84" y="66"/>
                  </a:lnTo>
                  <a:lnTo>
                    <a:pt x="90" y="66"/>
                  </a:lnTo>
                  <a:lnTo>
                    <a:pt x="90" y="60"/>
                  </a:lnTo>
                  <a:lnTo>
                    <a:pt x="96" y="60"/>
                  </a:lnTo>
                  <a:lnTo>
                    <a:pt x="90" y="66"/>
                  </a:lnTo>
                  <a:lnTo>
                    <a:pt x="90" y="72"/>
                  </a:lnTo>
                  <a:lnTo>
                    <a:pt x="90" y="78"/>
                  </a:lnTo>
                  <a:lnTo>
                    <a:pt x="90" y="84"/>
                  </a:lnTo>
                  <a:lnTo>
                    <a:pt x="96" y="9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74" name="Freeform 475"/>
            <p:cNvSpPr>
              <a:spLocks/>
            </p:cNvSpPr>
            <p:nvPr/>
          </p:nvSpPr>
          <p:spPr bwMode="auto">
            <a:xfrm>
              <a:off x="4719" y="1977"/>
              <a:ext cx="78" cy="102"/>
            </a:xfrm>
            <a:custGeom>
              <a:avLst/>
              <a:gdLst>
                <a:gd name="T0" fmla="*/ 18 w 78"/>
                <a:gd name="T1" fmla="*/ 102 h 102"/>
                <a:gd name="T2" fmla="*/ 12 w 78"/>
                <a:gd name="T3" fmla="*/ 90 h 102"/>
                <a:gd name="T4" fmla="*/ 6 w 78"/>
                <a:gd name="T5" fmla="*/ 84 h 102"/>
                <a:gd name="T6" fmla="*/ 0 w 78"/>
                <a:gd name="T7" fmla="*/ 72 h 102"/>
                <a:gd name="T8" fmla="*/ 6 w 78"/>
                <a:gd name="T9" fmla="*/ 60 h 102"/>
                <a:gd name="T10" fmla="*/ 6 w 78"/>
                <a:gd name="T11" fmla="*/ 60 h 102"/>
                <a:gd name="T12" fmla="*/ 6 w 78"/>
                <a:gd name="T13" fmla="*/ 72 h 102"/>
                <a:gd name="T14" fmla="*/ 12 w 78"/>
                <a:gd name="T15" fmla="*/ 90 h 102"/>
                <a:gd name="T16" fmla="*/ 24 w 78"/>
                <a:gd name="T17" fmla="*/ 90 h 102"/>
                <a:gd name="T18" fmla="*/ 24 w 78"/>
                <a:gd name="T19" fmla="*/ 90 h 102"/>
                <a:gd name="T20" fmla="*/ 24 w 78"/>
                <a:gd name="T21" fmla="*/ 78 h 102"/>
                <a:gd name="T22" fmla="*/ 18 w 78"/>
                <a:gd name="T23" fmla="*/ 54 h 102"/>
                <a:gd name="T24" fmla="*/ 18 w 78"/>
                <a:gd name="T25" fmla="*/ 48 h 102"/>
                <a:gd name="T26" fmla="*/ 24 w 78"/>
                <a:gd name="T27" fmla="*/ 42 h 102"/>
                <a:gd name="T28" fmla="*/ 24 w 78"/>
                <a:gd name="T29" fmla="*/ 54 h 102"/>
                <a:gd name="T30" fmla="*/ 24 w 78"/>
                <a:gd name="T31" fmla="*/ 72 h 102"/>
                <a:gd name="T32" fmla="*/ 30 w 78"/>
                <a:gd name="T33" fmla="*/ 72 h 102"/>
                <a:gd name="T34" fmla="*/ 36 w 78"/>
                <a:gd name="T35" fmla="*/ 60 h 102"/>
                <a:gd name="T36" fmla="*/ 36 w 78"/>
                <a:gd name="T37" fmla="*/ 48 h 102"/>
                <a:gd name="T38" fmla="*/ 36 w 78"/>
                <a:gd name="T39" fmla="*/ 24 h 102"/>
                <a:gd name="T40" fmla="*/ 42 w 78"/>
                <a:gd name="T41" fmla="*/ 12 h 102"/>
                <a:gd name="T42" fmla="*/ 42 w 78"/>
                <a:gd name="T43" fmla="*/ 12 h 102"/>
                <a:gd name="T44" fmla="*/ 42 w 78"/>
                <a:gd name="T45" fmla="*/ 24 h 102"/>
                <a:gd name="T46" fmla="*/ 42 w 78"/>
                <a:gd name="T47" fmla="*/ 42 h 102"/>
                <a:gd name="T48" fmla="*/ 48 w 78"/>
                <a:gd name="T49" fmla="*/ 42 h 102"/>
                <a:gd name="T50" fmla="*/ 54 w 78"/>
                <a:gd name="T51" fmla="*/ 30 h 102"/>
                <a:gd name="T52" fmla="*/ 54 w 78"/>
                <a:gd name="T53" fmla="*/ 18 h 102"/>
                <a:gd name="T54" fmla="*/ 60 w 78"/>
                <a:gd name="T55" fmla="*/ 6 h 102"/>
                <a:gd name="T56" fmla="*/ 66 w 78"/>
                <a:gd name="T57" fmla="*/ 0 h 102"/>
                <a:gd name="T58" fmla="*/ 72 w 78"/>
                <a:gd name="T59" fmla="*/ 0 h 102"/>
                <a:gd name="T60" fmla="*/ 66 w 78"/>
                <a:gd name="T61" fmla="*/ 12 h 102"/>
                <a:gd name="T62" fmla="*/ 54 w 78"/>
                <a:gd name="T63" fmla="*/ 24 h 102"/>
                <a:gd name="T64" fmla="*/ 54 w 78"/>
                <a:gd name="T65" fmla="*/ 36 h 102"/>
                <a:gd name="T66" fmla="*/ 48 w 78"/>
                <a:gd name="T67" fmla="*/ 48 h 102"/>
                <a:gd name="T68" fmla="*/ 54 w 78"/>
                <a:gd name="T69" fmla="*/ 48 h 102"/>
                <a:gd name="T70" fmla="*/ 60 w 78"/>
                <a:gd name="T71" fmla="*/ 48 h 102"/>
                <a:gd name="T72" fmla="*/ 66 w 78"/>
                <a:gd name="T73" fmla="*/ 42 h 102"/>
                <a:gd name="T74" fmla="*/ 72 w 78"/>
                <a:gd name="T75" fmla="*/ 36 h 102"/>
                <a:gd name="T76" fmla="*/ 78 w 78"/>
                <a:gd name="T77" fmla="*/ 36 h 102"/>
                <a:gd name="T78" fmla="*/ 78 w 78"/>
                <a:gd name="T79" fmla="*/ 36 h 102"/>
                <a:gd name="T80" fmla="*/ 72 w 78"/>
                <a:gd name="T81" fmla="*/ 42 h 102"/>
                <a:gd name="T82" fmla="*/ 66 w 78"/>
                <a:gd name="T83" fmla="*/ 48 h 102"/>
                <a:gd name="T84" fmla="*/ 60 w 78"/>
                <a:gd name="T85" fmla="*/ 54 h 102"/>
                <a:gd name="T86" fmla="*/ 48 w 78"/>
                <a:gd name="T87" fmla="*/ 54 h 102"/>
                <a:gd name="T88" fmla="*/ 42 w 78"/>
                <a:gd name="T89" fmla="*/ 60 h 102"/>
                <a:gd name="T90" fmla="*/ 36 w 78"/>
                <a:gd name="T91" fmla="*/ 78 h 102"/>
                <a:gd name="T92" fmla="*/ 36 w 78"/>
                <a:gd name="T93" fmla="*/ 84 h 102"/>
                <a:gd name="T94" fmla="*/ 48 w 78"/>
                <a:gd name="T95" fmla="*/ 84 h 102"/>
                <a:gd name="T96" fmla="*/ 54 w 78"/>
                <a:gd name="T97" fmla="*/ 84 h 102"/>
                <a:gd name="T98" fmla="*/ 60 w 78"/>
                <a:gd name="T99" fmla="*/ 78 h 102"/>
                <a:gd name="T100" fmla="*/ 66 w 78"/>
                <a:gd name="T101" fmla="*/ 72 h 102"/>
                <a:gd name="T102" fmla="*/ 66 w 78"/>
                <a:gd name="T103" fmla="*/ 72 h 102"/>
                <a:gd name="T104" fmla="*/ 66 w 78"/>
                <a:gd name="T105" fmla="*/ 78 h 102"/>
                <a:gd name="T106" fmla="*/ 54 w 78"/>
                <a:gd name="T107" fmla="*/ 84 h 102"/>
                <a:gd name="T108" fmla="*/ 48 w 78"/>
                <a:gd name="T109" fmla="*/ 90 h 102"/>
                <a:gd name="T110" fmla="*/ 36 w 78"/>
                <a:gd name="T111" fmla="*/ 90 h 102"/>
                <a:gd name="T112" fmla="*/ 30 w 78"/>
                <a:gd name="T113" fmla="*/ 90 h 102"/>
                <a:gd name="T114" fmla="*/ 30 w 78"/>
                <a:gd name="T115" fmla="*/ 96 h 102"/>
                <a:gd name="T116" fmla="*/ 24 w 78"/>
                <a:gd name="T117" fmla="*/ 96 h 102"/>
                <a:gd name="T118" fmla="*/ 18 w 78"/>
                <a:gd name="T119" fmla="*/ 102 h 10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8"/>
                <a:gd name="T181" fmla="*/ 0 h 102"/>
                <a:gd name="T182" fmla="*/ 78 w 78"/>
                <a:gd name="T183" fmla="*/ 102 h 10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8" h="102">
                  <a:moveTo>
                    <a:pt x="18" y="102"/>
                  </a:moveTo>
                  <a:lnTo>
                    <a:pt x="18" y="102"/>
                  </a:lnTo>
                  <a:lnTo>
                    <a:pt x="12" y="96"/>
                  </a:lnTo>
                  <a:lnTo>
                    <a:pt x="12" y="90"/>
                  </a:lnTo>
                  <a:lnTo>
                    <a:pt x="6" y="90"/>
                  </a:lnTo>
                  <a:lnTo>
                    <a:pt x="6" y="84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6" y="72"/>
                  </a:lnTo>
                  <a:lnTo>
                    <a:pt x="12" y="84"/>
                  </a:lnTo>
                  <a:lnTo>
                    <a:pt x="12" y="90"/>
                  </a:lnTo>
                  <a:lnTo>
                    <a:pt x="18" y="96"/>
                  </a:lnTo>
                  <a:lnTo>
                    <a:pt x="24" y="90"/>
                  </a:lnTo>
                  <a:lnTo>
                    <a:pt x="24" y="84"/>
                  </a:lnTo>
                  <a:lnTo>
                    <a:pt x="24" y="78"/>
                  </a:lnTo>
                  <a:lnTo>
                    <a:pt x="18" y="66"/>
                  </a:lnTo>
                  <a:lnTo>
                    <a:pt x="18" y="54"/>
                  </a:lnTo>
                  <a:lnTo>
                    <a:pt x="18" y="48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24" y="54"/>
                  </a:lnTo>
                  <a:lnTo>
                    <a:pt x="24" y="66"/>
                  </a:lnTo>
                  <a:lnTo>
                    <a:pt x="24" y="72"/>
                  </a:lnTo>
                  <a:lnTo>
                    <a:pt x="30" y="78"/>
                  </a:lnTo>
                  <a:lnTo>
                    <a:pt x="30" y="72"/>
                  </a:lnTo>
                  <a:lnTo>
                    <a:pt x="36" y="66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6" y="48"/>
                  </a:lnTo>
                  <a:lnTo>
                    <a:pt x="36" y="36"/>
                  </a:lnTo>
                  <a:lnTo>
                    <a:pt x="36" y="24"/>
                  </a:lnTo>
                  <a:lnTo>
                    <a:pt x="36" y="12"/>
                  </a:lnTo>
                  <a:lnTo>
                    <a:pt x="42" y="12"/>
                  </a:lnTo>
                  <a:lnTo>
                    <a:pt x="42" y="18"/>
                  </a:lnTo>
                  <a:lnTo>
                    <a:pt x="42" y="24"/>
                  </a:lnTo>
                  <a:lnTo>
                    <a:pt x="42" y="36"/>
                  </a:lnTo>
                  <a:lnTo>
                    <a:pt x="42" y="42"/>
                  </a:lnTo>
                  <a:lnTo>
                    <a:pt x="42" y="48"/>
                  </a:lnTo>
                  <a:lnTo>
                    <a:pt x="48" y="42"/>
                  </a:lnTo>
                  <a:lnTo>
                    <a:pt x="48" y="36"/>
                  </a:lnTo>
                  <a:lnTo>
                    <a:pt x="54" y="30"/>
                  </a:lnTo>
                  <a:lnTo>
                    <a:pt x="54" y="24"/>
                  </a:lnTo>
                  <a:lnTo>
                    <a:pt x="54" y="18"/>
                  </a:lnTo>
                  <a:lnTo>
                    <a:pt x="60" y="12"/>
                  </a:lnTo>
                  <a:lnTo>
                    <a:pt x="60" y="6"/>
                  </a:lnTo>
                  <a:lnTo>
                    <a:pt x="66" y="6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60" y="18"/>
                  </a:lnTo>
                  <a:lnTo>
                    <a:pt x="54" y="24"/>
                  </a:lnTo>
                  <a:lnTo>
                    <a:pt x="54" y="30"/>
                  </a:lnTo>
                  <a:lnTo>
                    <a:pt x="54" y="36"/>
                  </a:lnTo>
                  <a:lnTo>
                    <a:pt x="54" y="42"/>
                  </a:lnTo>
                  <a:lnTo>
                    <a:pt x="48" y="48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6" y="42"/>
                  </a:lnTo>
                  <a:lnTo>
                    <a:pt x="72" y="42"/>
                  </a:lnTo>
                  <a:lnTo>
                    <a:pt x="72" y="36"/>
                  </a:lnTo>
                  <a:lnTo>
                    <a:pt x="78" y="36"/>
                  </a:lnTo>
                  <a:lnTo>
                    <a:pt x="72" y="42"/>
                  </a:lnTo>
                  <a:lnTo>
                    <a:pt x="72" y="48"/>
                  </a:lnTo>
                  <a:lnTo>
                    <a:pt x="66" y="48"/>
                  </a:lnTo>
                  <a:lnTo>
                    <a:pt x="60" y="48"/>
                  </a:lnTo>
                  <a:lnTo>
                    <a:pt x="60" y="54"/>
                  </a:lnTo>
                  <a:lnTo>
                    <a:pt x="54" y="54"/>
                  </a:lnTo>
                  <a:lnTo>
                    <a:pt x="48" y="54"/>
                  </a:lnTo>
                  <a:lnTo>
                    <a:pt x="42" y="60"/>
                  </a:lnTo>
                  <a:lnTo>
                    <a:pt x="42" y="66"/>
                  </a:lnTo>
                  <a:lnTo>
                    <a:pt x="36" y="78"/>
                  </a:lnTo>
                  <a:lnTo>
                    <a:pt x="36" y="84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60" y="78"/>
                  </a:lnTo>
                  <a:lnTo>
                    <a:pt x="60" y="72"/>
                  </a:lnTo>
                  <a:lnTo>
                    <a:pt x="66" y="72"/>
                  </a:lnTo>
                  <a:lnTo>
                    <a:pt x="66" y="78"/>
                  </a:lnTo>
                  <a:lnTo>
                    <a:pt x="60" y="84"/>
                  </a:lnTo>
                  <a:lnTo>
                    <a:pt x="54" y="84"/>
                  </a:lnTo>
                  <a:lnTo>
                    <a:pt x="54" y="90"/>
                  </a:lnTo>
                  <a:lnTo>
                    <a:pt x="48" y="90"/>
                  </a:lnTo>
                  <a:lnTo>
                    <a:pt x="42" y="90"/>
                  </a:lnTo>
                  <a:lnTo>
                    <a:pt x="36" y="90"/>
                  </a:lnTo>
                  <a:lnTo>
                    <a:pt x="30" y="90"/>
                  </a:lnTo>
                  <a:lnTo>
                    <a:pt x="30" y="96"/>
                  </a:lnTo>
                  <a:lnTo>
                    <a:pt x="24" y="96"/>
                  </a:lnTo>
                  <a:lnTo>
                    <a:pt x="18" y="102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75" name="Freeform 476"/>
            <p:cNvSpPr>
              <a:spLocks/>
            </p:cNvSpPr>
            <p:nvPr/>
          </p:nvSpPr>
          <p:spPr bwMode="auto">
            <a:xfrm>
              <a:off x="4755" y="2091"/>
              <a:ext cx="120" cy="54"/>
            </a:xfrm>
            <a:custGeom>
              <a:avLst/>
              <a:gdLst>
                <a:gd name="T0" fmla="*/ 6 w 120"/>
                <a:gd name="T1" fmla="*/ 18 h 54"/>
                <a:gd name="T2" fmla="*/ 6 w 120"/>
                <a:gd name="T3" fmla="*/ 18 h 54"/>
                <a:gd name="T4" fmla="*/ 6 w 120"/>
                <a:gd name="T5" fmla="*/ 18 h 54"/>
                <a:gd name="T6" fmla="*/ 18 w 120"/>
                <a:gd name="T7" fmla="*/ 18 h 54"/>
                <a:gd name="T8" fmla="*/ 30 w 120"/>
                <a:gd name="T9" fmla="*/ 24 h 54"/>
                <a:gd name="T10" fmla="*/ 36 w 120"/>
                <a:gd name="T11" fmla="*/ 24 h 54"/>
                <a:gd name="T12" fmla="*/ 42 w 120"/>
                <a:gd name="T13" fmla="*/ 24 h 54"/>
                <a:gd name="T14" fmla="*/ 42 w 120"/>
                <a:gd name="T15" fmla="*/ 30 h 54"/>
                <a:gd name="T16" fmla="*/ 48 w 120"/>
                <a:gd name="T17" fmla="*/ 42 h 54"/>
                <a:gd name="T18" fmla="*/ 54 w 120"/>
                <a:gd name="T19" fmla="*/ 48 h 54"/>
                <a:gd name="T20" fmla="*/ 60 w 120"/>
                <a:gd name="T21" fmla="*/ 48 h 54"/>
                <a:gd name="T22" fmla="*/ 60 w 120"/>
                <a:gd name="T23" fmla="*/ 48 h 54"/>
                <a:gd name="T24" fmla="*/ 54 w 120"/>
                <a:gd name="T25" fmla="*/ 42 h 54"/>
                <a:gd name="T26" fmla="*/ 48 w 120"/>
                <a:gd name="T27" fmla="*/ 30 h 54"/>
                <a:gd name="T28" fmla="*/ 48 w 120"/>
                <a:gd name="T29" fmla="*/ 24 h 54"/>
                <a:gd name="T30" fmla="*/ 54 w 120"/>
                <a:gd name="T31" fmla="*/ 24 h 54"/>
                <a:gd name="T32" fmla="*/ 60 w 120"/>
                <a:gd name="T33" fmla="*/ 30 h 54"/>
                <a:gd name="T34" fmla="*/ 66 w 120"/>
                <a:gd name="T35" fmla="*/ 30 h 54"/>
                <a:gd name="T36" fmla="*/ 72 w 120"/>
                <a:gd name="T37" fmla="*/ 30 h 54"/>
                <a:gd name="T38" fmla="*/ 72 w 120"/>
                <a:gd name="T39" fmla="*/ 36 h 54"/>
                <a:gd name="T40" fmla="*/ 78 w 120"/>
                <a:gd name="T41" fmla="*/ 48 h 54"/>
                <a:gd name="T42" fmla="*/ 84 w 120"/>
                <a:gd name="T43" fmla="*/ 48 h 54"/>
                <a:gd name="T44" fmla="*/ 96 w 120"/>
                <a:gd name="T45" fmla="*/ 54 h 54"/>
                <a:gd name="T46" fmla="*/ 96 w 120"/>
                <a:gd name="T47" fmla="*/ 54 h 54"/>
                <a:gd name="T48" fmla="*/ 90 w 120"/>
                <a:gd name="T49" fmla="*/ 48 h 54"/>
                <a:gd name="T50" fmla="*/ 84 w 120"/>
                <a:gd name="T51" fmla="*/ 42 h 54"/>
                <a:gd name="T52" fmla="*/ 78 w 120"/>
                <a:gd name="T53" fmla="*/ 36 h 54"/>
                <a:gd name="T54" fmla="*/ 78 w 120"/>
                <a:gd name="T55" fmla="*/ 36 h 54"/>
                <a:gd name="T56" fmla="*/ 78 w 120"/>
                <a:gd name="T57" fmla="*/ 36 h 54"/>
                <a:gd name="T58" fmla="*/ 90 w 120"/>
                <a:gd name="T59" fmla="*/ 36 h 54"/>
                <a:gd name="T60" fmla="*/ 108 w 120"/>
                <a:gd name="T61" fmla="*/ 42 h 54"/>
                <a:gd name="T62" fmla="*/ 114 w 120"/>
                <a:gd name="T63" fmla="*/ 42 h 54"/>
                <a:gd name="T64" fmla="*/ 120 w 120"/>
                <a:gd name="T65" fmla="*/ 42 h 54"/>
                <a:gd name="T66" fmla="*/ 120 w 120"/>
                <a:gd name="T67" fmla="*/ 36 h 54"/>
                <a:gd name="T68" fmla="*/ 114 w 120"/>
                <a:gd name="T69" fmla="*/ 36 h 54"/>
                <a:gd name="T70" fmla="*/ 102 w 120"/>
                <a:gd name="T71" fmla="*/ 36 h 54"/>
                <a:gd name="T72" fmla="*/ 90 w 120"/>
                <a:gd name="T73" fmla="*/ 30 h 54"/>
                <a:gd name="T74" fmla="*/ 84 w 120"/>
                <a:gd name="T75" fmla="*/ 30 h 54"/>
                <a:gd name="T76" fmla="*/ 84 w 120"/>
                <a:gd name="T77" fmla="*/ 24 h 54"/>
                <a:gd name="T78" fmla="*/ 90 w 120"/>
                <a:gd name="T79" fmla="*/ 18 h 54"/>
                <a:gd name="T80" fmla="*/ 96 w 120"/>
                <a:gd name="T81" fmla="*/ 18 h 54"/>
                <a:gd name="T82" fmla="*/ 96 w 120"/>
                <a:gd name="T83" fmla="*/ 18 h 54"/>
                <a:gd name="T84" fmla="*/ 90 w 120"/>
                <a:gd name="T85" fmla="*/ 12 h 54"/>
                <a:gd name="T86" fmla="*/ 84 w 120"/>
                <a:gd name="T87" fmla="*/ 12 h 54"/>
                <a:gd name="T88" fmla="*/ 78 w 120"/>
                <a:gd name="T89" fmla="*/ 18 h 54"/>
                <a:gd name="T90" fmla="*/ 78 w 120"/>
                <a:gd name="T91" fmla="*/ 18 h 54"/>
                <a:gd name="T92" fmla="*/ 72 w 120"/>
                <a:gd name="T93" fmla="*/ 24 h 54"/>
                <a:gd name="T94" fmla="*/ 66 w 120"/>
                <a:gd name="T95" fmla="*/ 24 h 54"/>
                <a:gd name="T96" fmla="*/ 60 w 120"/>
                <a:gd name="T97" fmla="*/ 18 h 54"/>
                <a:gd name="T98" fmla="*/ 54 w 120"/>
                <a:gd name="T99" fmla="*/ 18 h 54"/>
                <a:gd name="T100" fmla="*/ 48 w 120"/>
                <a:gd name="T101" fmla="*/ 18 h 54"/>
                <a:gd name="T102" fmla="*/ 54 w 120"/>
                <a:gd name="T103" fmla="*/ 6 h 54"/>
                <a:gd name="T104" fmla="*/ 66 w 120"/>
                <a:gd name="T105" fmla="*/ 0 h 54"/>
                <a:gd name="T106" fmla="*/ 66 w 120"/>
                <a:gd name="T107" fmla="*/ 0 h 54"/>
                <a:gd name="T108" fmla="*/ 60 w 120"/>
                <a:gd name="T109" fmla="*/ 0 h 54"/>
                <a:gd name="T110" fmla="*/ 54 w 120"/>
                <a:gd name="T111" fmla="*/ 6 h 54"/>
                <a:gd name="T112" fmla="*/ 42 w 120"/>
                <a:gd name="T113" fmla="*/ 6 h 54"/>
                <a:gd name="T114" fmla="*/ 42 w 120"/>
                <a:gd name="T115" fmla="*/ 12 h 54"/>
                <a:gd name="T116" fmla="*/ 36 w 120"/>
                <a:gd name="T117" fmla="*/ 18 h 54"/>
                <a:gd name="T118" fmla="*/ 24 w 120"/>
                <a:gd name="T119" fmla="*/ 18 h 54"/>
                <a:gd name="T120" fmla="*/ 12 w 120"/>
                <a:gd name="T121" fmla="*/ 18 h 54"/>
                <a:gd name="T122" fmla="*/ 6 w 120"/>
                <a:gd name="T123" fmla="*/ 18 h 5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0"/>
                <a:gd name="T187" fmla="*/ 0 h 54"/>
                <a:gd name="T188" fmla="*/ 120 w 120"/>
                <a:gd name="T189" fmla="*/ 54 h 5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0" h="54">
                  <a:moveTo>
                    <a:pt x="0" y="18"/>
                  </a:moveTo>
                  <a:lnTo>
                    <a:pt x="6" y="18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24"/>
                  </a:lnTo>
                  <a:lnTo>
                    <a:pt x="36" y="24"/>
                  </a:lnTo>
                  <a:lnTo>
                    <a:pt x="42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54" y="42"/>
                  </a:lnTo>
                  <a:lnTo>
                    <a:pt x="48" y="36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0" y="30"/>
                  </a:lnTo>
                  <a:lnTo>
                    <a:pt x="66" y="30"/>
                  </a:lnTo>
                  <a:lnTo>
                    <a:pt x="72" y="30"/>
                  </a:lnTo>
                  <a:lnTo>
                    <a:pt x="72" y="36"/>
                  </a:lnTo>
                  <a:lnTo>
                    <a:pt x="78" y="42"/>
                  </a:lnTo>
                  <a:lnTo>
                    <a:pt x="78" y="48"/>
                  </a:lnTo>
                  <a:lnTo>
                    <a:pt x="84" y="48"/>
                  </a:lnTo>
                  <a:lnTo>
                    <a:pt x="90" y="54"/>
                  </a:lnTo>
                  <a:lnTo>
                    <a:pt x="96" y="54"/>
                  </a:lnTo>
                  <a:lnTo>
                    <a:pt x="90" y="48"/>
                  </a:lnTo>
                  <a:lnTo>
                    <a:pt x="84" y="42"/>
                  </a:lnTo>
                  <a:lnTo>
                    <a:pt x="78" y="36"/>
                  </a:lnTo>
                  <a:lnTo>
                    <a:pt x="78" y="30"/>
                  </a:lnTo>
                  <a:lnTo>
                    <a:pt x="78" y="36"/>
                  </a:lnTo>
                  <a:lnTo>
                    <a:pt x="84" y="36"/>
                  </a:lnTo>
                  <a:lnTo>
                    <a:pt x="90" y="36"/>
                  </a:lnTo>
                  <a:lnTo>
                    <a:pt x="96" y="36"/>
                  </a:lnTo>
                  <a:lnTo>
                    <a:pt x="108" y="42"/>
                  </a:lnTo>
                  <a:lnTo>
                    <a:pt x="114" y="42"/>
                  </a:lnTo>
                  <a:lnTo>
                    <a:pt x="120" y="42"/>
                  </a:lnTo>
                  <a:lnTo>
                    <a:pt x="120" y="36"/>
                  </a:lnTo>
                  <a:lnTo>
                    <a:pt x="114" y="36"/>
                  </a:lnTo>
                  <a:lnTo>
                    <a:pt x="108" y="36"/>
                  </a:lnTo>
                  <a:lnTo>
                    <a:pt x="102" y="36"/>
                  </a:lnTo>
                  <a:lnTo>
                    <a:pt x="96" y="30"/>
                  </a:lnTo>
                  <a:lnTo>
                    <a:pt x="90" y="30"/>
                  </a:lnTo>
                  <a:lnTo>
                    <a:pt x="84" y="30"/>
                  </a:lnTo>
                  <a:lnTo>
                    <a:pt x="78" y="24"/>
                  </a:lnTo>
                  <a:lnTo>
                    <a:pt x="84" y="24"/>
                  </a:lnTo>
                  <a:lnTo>
                    <a:pt x="90" y="18"/>
                  </a:lnTo>
                  <a:lnTo>
                    <a:pt x="96" y="18"/>
                  </a:lnTo>
                  <a:lnTo>
                    <a:pt x="96" y="12"/>
                  </a:lnTo>
                  <a:lnTo>
                    <a:pt x="90" y="12"/>
                  </a:lnTo>
                  <a:lnTo>
                    <a:pt x="84" y="12"/>
                  </a:lnTo>
                  <a:lnTo>
                    <a:pt x="84" y="18"/>
                  </a:lnTo>
                  <a:lnTo>
                    <a:pt x="78" y="18"/>
                  </a:lnTo>
                  <a:lnTo>
                    <a:pt x="72" y="24"/>
                  </a:lnTo>
                  <a:lnTo>
                    <a:pt x="66" y="24"/>
                  </a:lnTo>
                  <a:lnTo>
                    <a:pt x="60" y="24"/>
                  </a:lnTo>
                  <a:lnTo>
                    <a:pt x="60" y="18"/>
                  </a:lnTo>
                  <a:lnTo>
                    <a:pt x="54" y="18"/>
                  </a:lnTo>
                  <a:lnTo>
                    <a:pt x="48" y="18"/>
                  </a:lnTo>
                  <a:lnTo>
                    <a:pt x="54" y="12"/>
                  </a:lnTo>
                  <a:lnTo>
                    <a:pt x="54" y="6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54" y="6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42" y="12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76" name="Freeform 477"/>
            <p:cNvSpPr>
              <a:spLocks/>
            </p:cNvSpPr>
            <p:nvPr/>
          </p:nvSpPr>
          <p:spPr bwMode="auto">
            <a:xfrm>
              <a:off x="4743" y="2139"/>
              <a:ext cx="102" cy="107"/>
            </a:xfrm>
            <a:custGeom>
              <a:avLst/>
              <a:gdLst>
                <a:gd name="T0" fmla="*/ 6 w 102"/>
                <a:gd name="T1" fmla="*/ 6 h 107"/>
                <a:gd name="T2" fmla="*/ 18 w 102"/>
                <a:gd name="T3" fmla="*/ 12 h 107"/>
                <a:gd name="T4" fmla="*/ 18 w 102"/>
                <a:gd name="T5" fmla="*/ 23 h 107"/>
                <a:gd name="T6" fmla="*/ 18 w 102"/>
                <a:gd name="T7" fmla="*/ 47 h 107"/>
                <a:gd name="T8" fmla="*/ 18 w 102"/>
                <a:gd name="T9" fmla="*/ 47 h 107"/>
                <a:gd name="T10" fmla="*/ 24 w 102"/>
                <a:gd name="T11" fmla="*/ 29 h 107"/>
                <a:gd name="T12" fmla="*/ 24 w 102"/>
                <a:gd name="T13" fmla="*/ 23 h 107"/>
                <a:gd name="T14" fmla="*/ 30 w 102"/>
                <a:gd name="T15" fmla="*/ 23 h 107"/>
                <a:gd name="T16" fmla="*/ 36 w 102"/>
                <a:gd name="T17" fmla="*/ 29 h 107"/>
                <a:gd name="T18" fmla="*/ 42 w 102"/>
                <a:gd name="T19" fmla="*/ 41 h 107"/>
                <a:gd name="T20" fmla="*/ 48 w 102"/>
                <a:gd name="T21" fmla="*/ 53 h 107"/>
                <a:gd name="T22" fmla="*/ 48 w 102"/>
                <a:gd name="T23" fmla="*/ 71 h 107"/>
                <a:gd name="T24" fmla="*/ 48 w 102"/>
                <a:gd name="T25" fmla="*/ 71 h 107"/>
                <a:gd name="T26" fmla="*/ 54 w 102"/>
                <a:gd name="T27" fmla="*/ 53 h 107"/>
                <a:gd name="T28" fmla="*/ 60 w 102"/>
                <a:gd name="T29" fmla="*/ 53 h 107"/>
                <a:gd name="T30" fmla="*/ 72 w 102"/>
                <a:gd name="T31" fmla="*/ 65 h 107"/>
                <a:gd name="T32" fmla="*/ 84 w 102"/>
                <a:gd name="T33" fmla="*/ 83 h 107"/>
                <a:gd name="T34" fmla="*/ 90 w 102"/>
                <a:gd name="T35" fmla="*/ 101 h 107"/>
                <a:gd name="T36" fmla="*/ 96 w 102"/>
                <a:gd name="T37" fmla="*/ 107 h 107"/>
                <a:gd name="T38" fmla="*/ 102 w 102"/>
                <a:gd name="T39" fmla="*/ 107 h 107"/>
                <a:gd name="T40" fmla="*/ 96 w 102"/>
                <a:gd name="T41" fmla="*/ 101 h 107"/>
                <a:gd name="T42" fmla="*/ 90 w 102"/>
                <a:gd name="T43" fmla="*/ 83 h 107"/>
                <a:gd name="T44" fmla="*/ 78 w 102"/>
                <a:gd name="T45" fmla="*/ 65 h 107"/>
                <a:gd name="T46" fmla="*/ 66 w 102"/>
                <a:gd name="T47" fmla="*/ 53 h 107"/>
                <a:gd name="T48" fmla="*/ 66 w 102"/>
                <a:gd name="T49" fmla="*/ 47 h 107"/>
                <a:gd name="T50" fmla="*/ 72 w 102"/>
                <a:gd name="T51" fmla="*/ 41 h 107"/>
                <a:gd name="T52" fmla="*/ 78 w 102"/>
                <a:gd name="T53" fmla="*/ 41 h 107"/>
                <a:gd name="T54" fmla="*/ 78 w 102"/>
                <a:gd name="T55" fmla="*/ 41 h 107"/>
                <a:gd name="T56" fmla="*/ 90 w 102"/>
                <a:gd name="T57" fmla="*/ 47 h 107"/>
                <a:gd name="T58" fmla="*/ 90 w 102"/>
                <a:gd name="T59" fmla="*/ 47 h 107"/>
                <a:gd name="T60" fmla="*/ 84 w 102"/>
                <a:gd name="T61" fmla="*/ 41 h 107"/>
                <a:gd name="T62" fmla="*/ 78 w 102"/>
                <a:gd name="T63" fmla="*/ 35 h 107"/>
                <a:gd name="T64" fmla="*/ 66 w 102"/>
                <a:gd name="T65" fmla="*/ 35 h 107"/>
                <a:gd name="T66" fmla="*/ 60 w 102"/>
                <a:gd name="T67" fmla="*/ 35 h 107"/>
                <a:gd name="T68" fmla="*/ 54 w 102"/>
                <a:gd name="T69" fmla="*/ 35 h 107"/>
                <a:gd name="T70" fmla="*/ 48 w 102"/>
                <a:gd name="T71" fmla="*/ 35 h 107"/>
                <a:gd name="T72" fmla="*/ 42 w 102"/>
                <a:gd name="T73" fmla="*/ 29 h 107"/>
                <a:gd name="T74" fmla="*/ 36 w 102"/>
                <a:gd name="T75" fmla="*/ 23 h 107"/>
                <a:gd name="T76" fmla="*/ 36 w 102"/>
                <a:gd name="T77" fmla="*/ 23 h 107"/>
                <a:gd name="T78" fmla="*/ 42 w 102"/>
                <a:gd name="T79" fmla="*/ 18 h 107"/>
                <a:gd name="T80" fmla="*/ 48 w 102"/>
                <a:gd name="T81" fmla="*/ 18 h 107"/>
                <a:gd name="T82" fmla="*/ 54 w 102"/>
                <a:gd name="T83" fmla="*/ 18 h 107"/>
                <a:gd name="T84" fmla="*/ 60 w 102"/>
                <a:gd name="T85" fmla="*/ 18 h 107"/>
                <a:gd name="T86" fmla="*/ 60 w 102"/>
                <a:gd name="T87" fmla="*/ 18 h 107"/>
                <a:gd name="T88" fmla="*/ 54 w 102"/>
                <a:gd name="T89" fmla="*/ 18 h 107"/>
                <a:gd name="T90" fmla="*/ 48 w 102"/>
                <a:gd name="T91" fmla="*/ 18 h 107"/>
                <a:gd name="T92" fmla="*/ 36 w 102"/>
                <a:gd name="T93" fmla="*/ 18 h 107"/>
                <a:gd name="T94" fmla="*/ 30 w 102"/>
                <a:gd name="T95" fmla="*/ 18 h 107"/>
                <a:gd name="T96" fmla="*/ 24 w 102"/>
                <a:gd name="T97" fmla="*/ 18 h 107"/>
                <a:gd name="T98" fmla="*/ 18 w 102"/>
                <a:gd name="T99" fmla="*/ 12 h 107"/>
                <a:gd name="T100" fmla="*/ 12 w 102"/>
                <a:gd name="T101" fmla="*/ 6 h 107"/>
                <a:gd name="T102" fmla="*/ 6 w 102"/>
                <a:gd name="T103" fmla="*/ 0 h 10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2"/>
                <a:gd name="T157" fmla="*/ 0 h 107"/>
                <a:gd name="T158" fmla="*/ 102 w 102"/>
                <a:gd name="T159" fmla="*/ 107 h 10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2" h="107">
                  <a:moveTo>
                    <a:pt x="0" y="0"/>
                  </a:moveTo>
                  <a:lnTo>
                    <a:pt x="6" y="6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8" y="23"/>
                  </a:lnTo>
                  <a:lnTo>
                    <a:pt x="18" y="35"/>
                  </a:lnTo>
                  <a:lnTo>
                    <a:pt x="18" y="47"/>
                  </a:lnTo>
                  <a:lnTo>
                    <a:pt x="18" y="59"/>
                  </a:lnTo>
                  <a:lnTo>
                    <a:pt x="18" y="47"/>
                  </a:lnTo>
                  <a:lnTo>
                    <a:pt x="18" y="35"/>
                  </a:lnTo>
                  <a:lnTo>
                    <a:pt x="24" y="29"/>
                  </a:lnTo>
                  <a:lnTo>
                    <a:pt x="24" y="23"/>
                  </a:lnTo>
                  <a:lnTo>
                    <a:pt x="30" y="23"/>
                  </a:lnTo>
                  <a:lnTo>
                    <a:pt x="36" y="29"/>
                  </a:lnTo>
                  <a:lnTo>
                    <a:pt x="36" y="35"/>
                  </a:lnTo>
                  <a:lnTo>
                    <a:pt x="42" y="41"/>
                  </a:lnTo>
                  <a:lnTo>
                    <a:pt x="48" y="47"/>
                  </a:lnTo>
                  <a:lnTo>
                    <a:pt x="48" y="53"/>
                  </a:lnTo>
                  <a:lnTo>
                    <a:pt x="42" y="65"/>
                  </a:lnTo>
                  <a:lnTo>
                    <a:pt x="48" y="71"/>
                  </a:lnTo>
                  <a:lnTo>
                    <a:pt x="54" y="83"/>
                  </a:lnTo>
                  <a:lnTo>
                    <a:pt x="48" y="71"/>
                  </a:lnTo>
                  <a:lnTo>
                    <a:pt x="48" y="65"/>
                  </a:lnTo>
                  <a:lnTo>
                    <a:pt x="54" y="53"/>
                  </a:lnTo>
                  <a:lnTo>
                    <a:pt x="54" y="47"/>
                  </a:lnTo>
                  <a:lnTo>
                    <a:pt x="60" y="53"/>
                  </a:lnTo>
                  <a:lnTo>
                    <a:pt x="66" y="59"/>
                  </a:lnTo>
                  <a:lnTo>
                    <a:pt x="72" y="65"/>
                  </a:lnTo>
                  <a:lnTo>
                    <a:pt x="78" y="77"/>
                  </a:lnTo>
                  <a:lnTo>
                    <a:pt x="84" y="83"/>
                  </a:lnTo>
                  <a:lnTo>
                    <a:pt x="90" y="95"/>
                  </a:lnTo>
                  <a:lnTo>
                    <a:pt x="90" y="101"/>
                  </a:lnTo>
                  <a:lnTo>
                    <a:pt x="96" y="107"/>
                  </a:lnTo>
                  <a:lnTo>
                    <a:pt x="102" y="107"/>
                  </a:lnTo>
                  <a:lnTo>
                    <a:pt x="96" y="101"/>
                  </a:lnTo>
                  <a:lnTo>
                    <a:pt x="90" y="89"/>
                  </a:lnTo>
                  <a:lnTo>
                    <a:pt x="90" y="83"/>
                  </a:lnTo>
                  <a:lnTo>
                    <a:pt x="84" y="77"/>
                  </a:lnTo>
                  <a:lnTo>
                    <a:pt x="78" y="65"/>
                  </a:lnTo>
                  <a:lnTo>
                    <a:pt x="72" y="59"/>
                  </a:lnTo>
                  <a:lnTo>
                    <a:pt x="66" y="53"/>
                  </a:lnTo>
                  <a:lnTo>
                    <a:pt x="60" y="47"/>
                  </a:lnTo>
                  <a:lnTo>
                    <a:pt x="66" y="47"/>
                  </a:lnTo>
                  <a:lnTo>
                    <a:pt x="66" y="41"/>
                  </a:lnTo>
                  <a:lnTo>
                    <a:pt x="72" y="41"/>
                  </a:lnTo>
                  <a:lnTo>
                    <a:pt x="78" y="41"/>
                  </a:lnTo>
                  <a:lnTo>
                    <a:pt x="84" y="41"/>
                  </a:lnTo>
                  <a:lnTo>
                    <a:pt x="90" y="47"/>
                  </a:lnTo>
                  <a:lnTo>
                    <a:pt x="90" y="41"/>
                  </a:lnTo>
                  <a:lnTo>
                    <a:pt x="84" y="41"/>
                  </a:lnTo>
                  <a:lnTo>
                    <a:pt x="84" y="35"/>
                  </a:lnTo>
                  <a:lnTo>
                    <a:pt x="78" y="35"/>
                  </a:lnTo>
                  <a:lnTo>
                    <a:pt x="72" y="35"/>
                  </a:lnTo>
                  <a:lnTo>
                    <a:pt x="66" y="35"/>
                  </a:lnTo>
                  <a:lnTo>
                    <a:pt x="60" y="35"/>
                  </a:lnTo>
                  <a:lnTo>
                    <a:pt x="54" y="41"/>
                  </a:lnTo>
                  <a:lnTo>
                    <a:pt x="54" y="35"/>
                  </a:lnTo>
                  <a:lnTo>
                    <a:pt x="48" y="35"/>
                  </a:lnTo>
                  <a:lnTo>
                    <a:pt x="42" y="29"/>
                  </a:lnTo>
                  <a:lnTo>
                    <a:pt x="42" y="23"/>
                  </a:lnTo>
                  <a:lnTo>
                    <a:pt x="36" y="23"/>
                  </a:lnTo>
                  <a:lnTo>
                    <a:pt x="42" y="23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54" y="18"/>
                  </a:lnTo>
                  <a:lnTo>
                    <a:pt x="60" y="18"/>
                  </a:lnTo>
                  <a:lnTo>
                    <a:pt x="54" y="18"/>
                  </a:lnTo>
                  <a:lnTo>
                    <a:pt x="48" y="18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77" name="Freeform 478"/>
            <p:cNvSpPr>
              <a:spLocks/>
            </p:cNvSpPr>
            <p:nvPr/>
          </p:nvSpPr>
          <p:spPr bwMode="auto">
            <a:xfrm>
              <a:off x="4666" y="2151"/>
              <a:ext cx="71" cy="125"/>
            </a:xfrm>
            <a:custGeom>
              <a:avLst/>
              <a:gdLst>
                <a:gd name="T0" fmla="*/ 41 w 71"/>
                <a:gd name="T1" fmla="*/ 11 h 125"/>
                <a:gd name="T2" fmla="*/ 35 w 71"/>
                <a:gd name="T3" fmla="*/ 23 h 125"/>
                <a:gd name="T4" fmla="*/ 18 w 71"/>
                <a:gd name="T5" fmla="*/ 29 h 125"/>
                <a:gd name="T6" fmla="*/ 6 w 71"/>
                <a:gd name="T7" fmla="*/ 35 h 125"/>
                <a:gd name="T8" fmla="*/ 6 w 71"/>
                <a:gd name="T9" fmla="*/ 47 h 125"/>
                <a:gd name="T10" fmla="*/ 12 w 71"/>
                <a:gd name="T11" fmla="*/ 41 h 125"/>
                <a:gd name="T12" fmla="*/ 24 w 71"/>
                <a:gd name="T13" fmla="*/ 35 h 125"/>
                <a:gd name="T14" fmla="*/ 35 w 71"/>
                <a:gd name="T15" fmla="*/ 29 h 125"/>
                <a:gd name="T16" fmla="*/ 35 w 71"/>
                <a:gd name="T17" fmla="*/ 41 h 125"/>
                <a:gd name="T18" fmla="*/ 24 w 71"/>
                <a:gd name="T19" fmla="*/ 53 h 125"/>
                <a:gd name="T20" fmla="*/ 12 w 71"/>
                <a:gd name="T21" fmla="*/ 59 h 125"/>
                <a:gd name="T22" fmla="*/ 0 w 71"/>
                <a:gd name="T23" fmla="*/ 65 h 125"/>
                <a:gd name="T24" fmla="*/ 0 w 71"/>
                <a:gd name="T25" fmla="*/ 71 h 125"/>
                <a:gd name="T26" fmla="*/ 6 w 71"/>
                <a:gd name="T27" fmla="*/ 65 h 125"/>
                <a:gd name="T28" fmla="*/ 18 w 71"/>
                <a:gd name="T29" fmla="*/ 59 h 125"/>
                <a:gd name="T30" fmla="*/ 30 w 71"/>
                <a:gd name="T31" fmla="*/ 59 h 125"/>
                <a:gd name="T32" fmla="*/ 30 w 71"/>
                <a:gd name="T33" fmla="*/ 71 h 125"/>
                <a:gd name="T34" fmla="*/ 24 w 71"/>
                <a:gd name="T35" fmla="*/ 77 h 125"/>
                <a:gd name="T36" fmla="*/ 12 w 71"/>
                <a:gd name="T37" fmla="*/ 89 h 125"/>
                <a:gd name="T38" fmla="*/ 6 w 71"/>
                <a:gd name="T39" fmla="*/ 95 h 125"/>
                <a:gd name="T40" fmla="*/ 6 w 71"/>
                <a:gd name="T41" fmla="*/ 95 h 125"/>
                <a:gd name="T42" fmla="*/ 18 w 71"/>
                <a:gd name="T43" fmla="*/ 89 h 125"/>
                <a:gd name="T44" fmla="*/ 24 w 71"/>
                <a:gd name="T45" fmla="*/ 83 h 125"/>
                <a:gd name="T46" fmla="*/ 18 w 71"/>
                <a:gd name="T47" fmla="*/ 95 h 125"/>
                <a:gd name="T48" fmla="*/ 12 w 71"/>
                <a:gd name="T49" fmla="*/ 113 h 125"/>
                <a:gd name="T50" fmla="*/ 0 w 71"/>
                <a:gd name="T51" fmla="*/ 125 h 125"/>
                <a:gd name="T52" fmla="*/ 0 w 71"/>
                <a:gd name="T53" fmla="*/ 125 h 125"/>
                <a:gd name="T54" fmla="*/ 12 w 71"/>
                <a:gd name="T55" fmla="*/ 119 h 125"/>
                <a:gd name="T56" fmla="*/ 24 w 71"/>
                <a:gd name="T57" fmla="*/ 101 h 125"/>
                <a:gd name="T58" fmla="*/ 35 w 71"/>
                <a:gd name="T59" fmla="*/ 83 h 125"/>
                <a:gd name="T60" fmla="*/ 41 w 71"/>
                <a:gd name="T61" fmla="*/ 101 h 125"/>
                <a:gd name="T62" fmla="*/ 41 w 71"/>
                <a:gd name="T63" fmla="*/ 107 h 125"/>
                <a:gd name="T64" fmla="*/ 47 w 71"/>
                <a:gd name="T65" fmla="*/ 101 h 125"/>
                <a:gd name="T66" fmla="*/ 47 w 71"/>
                <a:gd name="T67" fmla="*/ 89 h 125"/>
                <a:gd name="T68" fmla="*/ 35 w 71"/>
                <a:gd name="T69" fmla="*/ 77 h 125"/>
                <a:gd name="T70" fmla="*/ 41 w 71"/>
                <a:gd name="T71" fmla="*/ 59 h 125"/>
                <a:gd name="T72" fmla="*/ 41 w 71"/>
                <a:gd name="T73" fmla="*/ 53 h 125"/>
                <a:gd name="T74" fmla="*/ 53 w 71"/>
                <a:gd name="T75" fmla="*/ 59 h 125"/>
                <a:gd name="T76" fmla="*/ 59 w 71"/>
                <a:gd name="T77" fmla="*/ 77 h 125"/>
                <a:gd name="T78" fmla="*/ 65 w 71"/>
                <a:gd name="T79" fmla="*/ 77 h 125"/>
                <a:gd name="T80" fmla="*/ 65 w 71"/>
                <a:gd name="T81" fmla="*/ 65 h 125"/>
                <a:gd name="T82" fmla="*/ 59 w 71"/>
                <a:gd name="T83" fmla="*/ 53 h 125"/>
                <a:gd name="T84" fmla="*/ 41 w 71"/>
                <a:gd name="T85" fmla="*/ 47 h 125"/>
                <a:gd name="T86" fmla="*/ 47 w 71"/>
                <a:gd name="T87" fmla="*/ 29 h 125"/>
                <a:gd name="T88" fmla="*/ 53 w 71"/>
                <a:gd name="T89" fmla="*/ 29 h 125"/>
                <a:gd name="T90" fmla="*/ 59 w 71"/>
                <a:gd name="T91" fmla="*/ 35 h 125"/>
                <a:gd name="T92" fmla="*/ 65 w 71"/>
                <a:gd name="T93" fmla="*/ 41 h 125"/>
                <a:gd name="T94" fmla="*/ 71 w 71"/>
                <a:gd name="T95" fmla="*/ 47 h 125"/>
                <a:gd name="T96" fmla="*/ 65 w 71"/>
                <a:gd name="T97" fmla="*/ 35 h 125"/>
                <a:gd name="T98" fmla="*/ 59 w 71"/>
                <a:gd name="T99" fmla="*/ 23 h 125"/>
                <a:gd name="T100" fmla="*/ 53 w 71"/>
                <a:gd name="T101" fmla="*/ 17 h 125"/>
                <a:gd name="T102" fmla="*/ 53 w 71"/>
                <a:gd name="T103" fmla="*/ 6 h 125"/>
                <a:gd name="T104" fmla="*/ 47 w 71"/>
                <a:gd name="T105" fmla="*/ 0 h 12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1"/>
                <a:gd name="T160" fmla="*/ 0 h 125"/>
                <a:gd name="T161" fmla="*/ 71 w 71"/>
                <a:gd name="T162" fmla="*/ 125 h 12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1" h="125">
                  <a:moveTo>
                    <a:pt x="47" y="6"/>
                  </a:moveTo>
                  <a:lnTo>
                    <a:pt x="41" y="11"/>
                  </a:lnTo>
                  <a:lnTo>
                    <a:pt x="41" y="17"/>
                  </a:lnTo>
                  <a:lnTo>
                    <a:pt x="35" y="23"/>
                  </a:lnTo>
                  <a:lnTo>
                    <a:pt x="30" y="23"/>
                  </a:lnTo>
                  <a:lnTo>
                    <a:pt x="24" y="23"/>
                  </a:lnTo>
                  <a:lnTo>
                    <a:pt x="18" y="29"/>
                  </a:lnTo>
                  <a:lnTo>
                    <a:pt x="12" y="29"/>
                  </a:lnTo>
                  <a:lnTo>
                    <a:pt x="12" y="35"/>
                  </a:lnTo>
                  <a:lnTo>
                    <a:pt x="6" y="35"/>
                  </a:lnTo>
                  <a:lnTo>
                    <a:pt x="6" y="41"/>
                  </a:lnTo>
                  <a:lnTo>
                    <a:pt x="6" y="47"/>
                  </a:lnTo>
                  <a:lnTo>
                    <a:pt x="6" y="41"/>
                  </a:lnTo>
                  <a:lnTo>
                    <a:pt x="12" y="41"/>
                  </a:lnTo>
                  <a:lnTo>
                    <a:pt x="12" y="35"/>
                  </a:lnTo>
                  <a:lnTo>
                    <a:pt x="18" y="35"/>
                  </a:lnTo>
                  <a:lnTo>
                    <a:pt x="24" y="35"/>
                  </a:lnTo>
                  <a:lnTo>
                    <a:pt x="24" y="29"/>
                  </a:lnTo>
                  <a:lnTo>
                    <a:pt x="30" y="29"/>
                  </a:lnTo>
                  <a:lnTo>
                    <a:pt x="35" y="29"/>
                  </a:lnTo>
                  <a:lnTo>
                    <a:pt x="35" y="35"/>
                  </a:lnTo>
                  <a:lnTo>
                    <a:pt x="35" y="41"/>
                  </a:lnTo>
                  <a:lnTo>
                    <a:pt x="35" y="47"/>
                  </a:lnTo>
                  <a:lnTo>
                    <a:pt x="30" y="47"/>
                  </a:lnTo>
                  <a:lnTo>
                    <a:pt x="24" y="53"/>
                  </a:lnTo>
                  <a:lnTo>
                    <a:pt x="18" y="53"/>
                  </a:lnTo>
                  <a:lnTo>
                    <a:pt x="12" y="59"/>
                  </a:lnTo>
                  <a:lnTo>
                    <a:pt x="6" y="59"/>
                  </a:lnTo>
                  <a:lnTo>
                    <a:pt x="6" y="65"/>
                  </a:lnTo>
                  <a:lnTo>
                    <a:pt x="0" y="65"/>
                  </a:lnTo>
                  <a:lnTo>
                    <a:pt x="0" y="71"/>
                  </a:lnTo>
                  <a:lnTo>
                    <a:pt x="6" y="71"/>
                  </a:lnTo>
                  <a:lnTo>
                    <a:pt x="6" y="65"/>
                  </a:lnTo>
                  <a:lnTo>
                    <a:pt x="12" y="65"/>
                  </a:lnTo>
                  <a:lnTo>
                    <a:pt x="18" y="59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0" y="65"/>
                  </a:lnTo>
                  <a:lnTo>
                    <a:pt x="30" y="71"/>
                  </a:lnTo>
                  <a:lnTo>
                    <a:pt x="30" y="77"/>
                  </a:lnTo>
                  <a:lnTo>
                    <a:pt x="24" y="77"/>
                  </a:lnTo>
                  <a:lnTo>
                    <a:pt x="18" y="83"/>
                  </a:lnTo>
                  <a:lnTo>
                    <a:pt x="12" y="83"/>
                  </a:lnTo>
                  <a:lnTo>
                    <a:pt x="12" y="89"/>
                  </a:lnTo>
                  <a:lnTo>
                    <a:pt x="6" y="89"/>
                  </a:lnTo>
                  <a:lnTo>
                    <a:pt x="6" y="95"/>
                  </a:lnTo>
                  <a:lnTo>
                    <a:pt x="0" y="101"/>
                  </a:lnTo>
                  <a:lnTo>
                    <a:pt x="6" y="95"/>
                  </a:lnTo>
                  <a:lnTo>
                    <a:pt x="12" y="89"/>
                  </a:lnTo>
                  <a:lnTo>
                    <a:pt x="18" y="89"/>
                  </a:lnTo>
                  <a:lnTo>
                    <a:pt x="18" y="83"/>
                  </a:lnTo>
                  <a:lnTo>
                    <a:pt x="24" y="83"/>
                  </a:lnTo>
                  <a:lnTo>
                    <a:pt x="24" y="89"/>
                  </a:lnTo>
                  <a:lnTo>
                    <a:pt x="24" y="95"/>
                  </a:lnTo>
                  <a:lnTo>
                    <a:pt x="18" y="95"/>
                  </a:lnTo>
                  <a:lnTo>
                    <a:pt x="18" y="101"/>
                  </a:lnTo>
                  <a:lnTo>
                    <a:pt x="12" y="107"/>
                  </a:lnTo>
                  <a:lnTo>
                    <a:pt x="12" y="113"/>
                  </a:lnTo>
                  <a:lnTo>
                    <a:pt x="6" y="119"/>
                  </a:lnTo>
                  <a:lnTo>
                    <a:pt x="0" y="119"/>
                  </a:lnTo>
                  <a:lnTo>
                    <a:pt x="0" y="125"/>
                  </a:lnTo>
                  <a:lnTo>
                    <a:pt x="6" y="125"/>
                  </a:lnTo>
                  <a:lnTo>
                    <a:pt x="6" y="119"/>
                  </a:lnTo>
                  <a:lnTo>
                    <a:pt x="12" y="119"/>
                  </a:lnTo>
                  <a:lnTo>
                    <a:pt x="18" y="113"/>
                  </a:lnTo>
                  <a:lnTo>
                    <a:pt x="24" y="107"/>
                  </a:lnTo>
                  <a:lnTo>
                    <a:pt x="24" y="101"/>
                  </a:lnTo>
                  <a:lnTo>
                    <a:pt x="30" y="89"/>
                  </a:lnTo>
                  <a:lnTo>
                    <a:pt x="30" y="83"/>
                  </a:lnTo>
                  <a:lnTo>
                    <a:pt x="35" y="83"/>
                  </a:lnTo>
                  <a:lnTo>
                    <a:pt x="41" y="89"/>
                  </a:lnTo>
                  <a:lnTo>
                    <a:pt x="41" y="95"/>
                  </a:lnTo>
                  <a:lnTo>
                    <a:pt x="41" y="101"/>
                  </a:lnTo>
                  <a:lnTo>
                    <a:pt x="41" y="107"/>
                  </a:lnTo>
                  <a:lnTo>
                    <a:pt x="47" y="107"/>
                  </a:lnTo>
                  <a:lnTo>
                    <a:pt x="47" y="101"/>
                  </a:lnTo>
                  <a:lnTo>
                    <a:pt x="47" y="95"/>
                  </a:lnTo>
                  <a:lnTo>
                    <a:pt x="47" y="89"/>
                  </a:lnTo>
                  <a:lnTo>
                    <a:pt x="41" y="83"/>
                  </a:lnTo>
                  <a:lnTo>
                    <a:pt x="35" y="77"/>
                  </a:lnTo>
                  <a:lnTo>
                    <a:pt x="35" y="71"/>
                  </a:lnTo>
                  <a:lnTo>
                    <a:pt x="41" y="65"/>
                  </a:lnTo>
                  <a:lnTo>
                    <a:pt x="41" y="59"/>
                  </a:lnTo>
                  <a:lnTo>
                    <a:pt x="41" y="53"/>
                  </a:lnTo>
                  <a:lnTo>
                    <a:pt x="47" y="53"/>
                  </a:lnTo>
                  <a:lnTo>
                    <a:pt x="53" y="59"/>
                  </a:lnTo>
                  <a:lnTo>
                    <a:pt x="59" y="59"/>
                  </a:lnTo>
                  <a:lnTo>
                    <a:pt x="59" y="65"/>
                  </a:lnTo>
                  <a:lnTo>
                    <a:pt x="59" y="77"/>
                  </a:lnTo>
                  <a:lnTo>
                    <a:pt x="65" y="77"/>
                  </a:lnTo>
                  <a:lnTo>
                    <a:pt x="65" y="71"/>
                  </a:lnTo>
                  <a:lnTo>
                    <a:pt x="65" y="65"/>
                  </a:lnTo>
                  <a:lnTo>
                    <a:pt x="59" y="65"/>
                  </a:lnTo>
                  <a:lnTo>
                    <a:pt x="59" y="59"/>
                  </a:lnTo>
                  <a:lnTo>
                    <a:pt x="59" y="53"/>
                  </a:lnTo>
                  <a:lnTo>
                    <a:pt x="53" y="53"/>
                  </a:lnTo>
                  <a:lnTo>
                    <a:pt x="47" y="47"/>
                  </a:lnTo>
                  <a:lnTo>
                    <a:pt x="41" y="47"/>
                  </a:lnTo>
                  <a:lnTo>
                    <a:pt x="41" y="41"/>
                  </a:lnTo>
                  <a:lnTo>
                    <a:pt x="47" y="35"/>
                  </a:lnTo>
                  <a:lnTo>
                    <a:pt x="47" y="29"/>
                  </a:lnTo>
                  <a:lnTo>
                    <a:pt x="53" y="29"/>
                  </a:lnTo>
                  <a:lnTo>
                    <a:pt x="59" y="29"/>
                  </a:lnTo>
                  <a:lnTo>
                    <a:pt x="59" y="35"/>
                  </a:lnTo>
                  <a:lnTo>
                    <a:pt x="65" y="35"/>
                  </a:lnTo>
                  <a:lnTo>
                    <a:pt x="65" y="41"/>
                  </a:lnTo>
                  <a:lnTo>
                    <a:pt x="65" y="47"/>
                  </a:lnTo>
                  <a:lnTo>
                    <a:pt x="71" y="47"/>
                  </a:lnTo>
                  <a:lnTo>
                    <a:pt x="71" y="41"/>
                  </a:lnTo>
                  <a:lnTo>
                    <a:pt x="71" y="35"/>
                  </a:lnTo>
                  <a:lnTo>
                    <a:pt x="65" y="35"/>
                  </a:lnTo>
                  <a:lnTo>
                    <a:pt x="65" y="29"/>
                  </a:lnTo>
                  <a:lnTo>
                    <a:pt x="59" y="23"/>
                  </a:lnTo>
                  <a:lnTo>
                    <a:pt x="53" y="23"/>
                  </a:lnTo>
                  <a:lnTo>
                    <a:pt x="53" y="17"/>
                  </a:lnTo>
                  <a:lnTo>
                    <a:pt x="53" y="11"/>
                  </a:lnTo>
                  <a:lnTo>
                    <a:pt x="53" y="6"/>
                  </a:lnTo>
                  <a:lnTo>
                    <a:pt x="47" y="0"/>
                  </a:lnTo>
                  <a:lnTo>
                    <a:pt x="47" y="6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78" name="Freeform 479"/>
            <p:cNvSpPr>
              <a:spLocks/>
            </p:cNvSpPr>
            <p:nvPr/>
          </p:nvSpPr>
          <p:spPr bwMode="auto">
            <a:xfrm>
              <a:off x="4582" y="2121"/>
              <a:ext cx="119" cy="65"/>
            </a:xfrm>
            <a:custGeom>
              <a:avLst/>
              <a:gdLst>
                <a:gd name="T0" fmla="*/ 102 w 119"/>
                <a:gd name="T1" fmla="*/ 0 h 65"/>
                <a:gd name="T2" fmla="*/ 90 w 119"/>
                <a:gd name="T3" fmla="*/ 6 h 65"/>
                <a:gd name="T4" fmla="*/ 78 w 119"/>
                <a:gd name="T5" fmla="*/ 12 h 65"/>
                <a:gd name="T6" fmla="*/ 72 w 119"/>
                <a:gd name="T7" fmla="*/ 12 h 65"/>
                <a:gd name="T8" fmla="*/ 66 w 119"/>
                <a:gd name="T9" fmla="*/ 12 h 65"/>
                <a:gd name="T10" fmla="*/ 60 w 119"/>
                <a:gd name="T11" fmla="*/ 12 h 65"/>
                <a:gd name="T12" fmla="*/ 54 w 119"/>
                <a:gd name="T13" fmla="*/ 12 h 65"/>
                <a:gd name="T14" fmla="*/ 42 w 119"/>
                <a:gd name="T15" fmla="*/ 12 h 65"/>
                <a:gd name="T16" fmla="*/ 36 w 119"/>
                <a:gd name="T17" fmla="*/ 12 h 65"/>
                <a:gd name="T18" fmla="*/ 42 w 119"/>
                <a:gd name="T19" fmla="*/ 12 h 65"/>
                <a:gd name="T20" fmla="*/ 48 w 119"/>
                <a:gd name="T21" fmla="*/ 12 h 65"/>
                <a:gd name="T22" fmla="*/ 54 w 119"/>
                <a:gd name="T23" fmla="*/ 12 h 65"/>
                <a:gd name="T24" fmla="*/ 60 w 119"/>
                <a:gd name="T25" fmla="*/ 18 h 65"/>
                <a:gd name="T26" fmla="*/ 60 w 119"/>
                <a:gd name="T27" fmla="*/ 18 h 65"/>
                <a:gd name="T28" fmla="*/ 60 w 119"/>
                <a:gd name="T29" fmla="*/ 24 h 65"/>
                <a:gd name="T30" fmla="*/ 54 w 119"/>
                <a:gd name="T31" fmla="*/ 30 h 65"/>
                <a:gd name="T32" fmla="*/ 48 w 119"/>
                <a:gd name="T33" fmla="*/ 30 h 65"/>
                <a:gd name="T34" fmla="*/ 36 w 119"/>
                <a:gd name="T35" fmla="*/ 30 h 65"/>
                <a:gd name="T36" fmla="*/ 30 w 119"/>
                <a:gd name="T37" fmla="*/ 30 h 65"/>
                <a:gd name="T38" fmla="*/ 18 w 119"/>
                <a:gd name="T39" fmla="*/ 30 h 65"/>
                <a:gd name="T40" fmla="*/ 18 w 119"/>
                <a:gd name="T41" fmla="*/ 30 h 65"/>
                <a:gd name="T42" fmla="*/ 24 w 119"/>
                <a:gd name="T43" fmla="*/ 30 h 65"/>
                <a:gd name="T44" fmla="*/ 36 w 119"/>
                <a:gd name="T45" fmla="*/ 30 h 65"/>
                <a:gd name="T46" fmla="*/ 42 w 119"/>
                <a:gd name="T47" fmla="*/ 36 h 65"/>
                <a:gd name="T48" fmla="*/ 42 w 119"/>
                <a:gd name="T49" fmla="*/ 41 h 65"/>
                <a:gd name="T50" fmla="*/ 30 w 119"/>
                <a:gd name="T51" fmla="*/ 47 h 65"/>
                <a:gd name="T52" fmla="*/ 18 w 119"/>
                <a:gd name="T53" fmla="*/ 47 h 65"/>
                <a:gd name="T54" fmla="*/ 12 w 119"/>
                <a:gd name="T55" fmla="*/ 47 h 65"/>
                <a:gd name="T56" fmla="*/ 0 w 119"/>
                <a:gd name="T57" fmla="*/ 47 h 65"/>
                <a:gd name="T58" fmla="*/ 0 w 119"/>
                <a:gd name="T59" fmla="*/ 53 h 65"/>
                <a:gd name="T60" fmla="*/ 6 w 119"/>
                <a:gd name="T61" fmla="*/ 53 h 65"/>
                <a:gd name="T62" fmla="*/ 18 w 119"/>
                <a:gd name="T63" fmla="*/ 53 h 65"/>
                <a:gd name="T64" fmla="*/ 30 w 119"/>
                <a:gd name="T65" fmla="*/ 47 h 65"/>
                <a:gd name="T66" fmla="*/ 42 w 119"/>
                <a:gd name="T67" fmla="*/ 41 h 65"/>
                <a:gd name="T68" fmla="*/ 54 w 119"/>
                <a:gd name="T69" fmla="*/ 47 h 65"/>
                <a:gd name="T70" fmla="*/ 54 w 119"/>
                <a:gd name="T71" fmla="*/ 53 h 65"/>
                <a:gd name="T72" fmla="*/ 48 w 119"/>
                <a:gd name="T73" fmla="*/ 65 h 65"/>
                <a:gd name="T74" fmla="*/ 48 w 119"/>
                <a:gd name="T75" fmla="*/ 65 h 65"/>
                <a:gd name="T76" fmla="*/ 54 w 119"/>
                <a:gd name="T77" fmla="*/ 59 h 65"/>
                <a:gd name="T78" fmla="*/ 60 w 119"/>
                <a:gd name="T79" fmla="*/ 47 h 65"/>
                <a:gd name="T80" fmla="*/ 60 w 119"/>
                <a:gd name="T81" fmla="*/ 36 h 65"/>
                <a:gd name="T82" fmla="*/ 66 w 119"/>
                <a:gd name="T83" fmla="*/ 30 h 65"/>
                <a:gd name="T84" fmla="*/ 72 w 119"/>
                <a:gd name="T85" fmla="*/ 24 h 65"/>
                <a:gd name="T86" fmla="*/ 78 w 119"/>
                <a:gd name="T87" fmla="*/ 24 h 65"/>
                <a:gd name="T88" fmla="*/ 84 w 119"/>
                <a:gd name="T89" fmla="*/ 24 h 65"/>
                <a:gd name="T90" fmla="*/ 84 w 119"/>
                <a:gd name="T91" fmla="*/ 41 h 65"/>
                <a:gd name="T92" fmla="*/ 84 w 119"/>
                <a:gd name="T93" fmla="*/ 47 h 65"/>
                <a:gd name="T94" fmla="*/ 84 w 119"/>
                <a:gd name="T95" fmla="*/ 47 h 65"/>
                <a:gd name="T96" fmla="*/ 84 w 119"/>
                <a:gd name="T97" fmla="*/ 41 h 65"/>
                <a:gd name="T98" fmla="*/ 90 w 119"/>
                <a:gd name="T99" fmla="*/ 24 h 65"/>
                <a:gd name="T100" fmla="*/ 90 w 119"/>
                <a:gd name="T101" fmla="*/ 18 h 65"/>
                <a:gd name="T102" fmla="*/ 96 w 119"/>
                <a:gd name="T103" fmla="*/ 12 h 65"/>
                <a:gd name="T104" fmla="*/ 108 w 119"/>
                <a:gd name="T105" fmla="*/ 6 h 65"/>
                <a:gd name="T106" fmla="*/ 114 w 119"/>
                <a:gd name="T107" fmla="*/ 0 h 65"/>
                <a:gd name="T108" fmla="*/ 114 w 119"/>
                <a:gd name="T109" fmla="*/ 0 h 65"/>
                <a:gd name="T110" fmla="*/ 108 w 119"/>
                <a:gd name="T111" fmla="*/ 0 h 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9"/>
                <a:gd name="T169" fmla="*/ 0 h 65"/>
                <a:gd name="T170" fmla="*/ 119 w 119"/>
                <a:gd name="T171" fmla="*/ 65 h 6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9" h="65">
                  <a:moveTo>
                    <a:pt x="102" y="0"/>
                  </a:moveTo>
                  <a:lnTo>
                    <a:pt x="102" y="0"/>
                  </a:lnTo>
                  <a:lnTo>
                    <a:pt x="96" y="0"/>
                  </a:lnTo>
                  <a:lnTo>
                    <a:pt x="90" y="6"/>
                  </a:lnTo>
                  <a:lnTo>
                    <a:pt x="84" y="6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72" y="18"/>
                  </a:lnTo>
                  <a:lnTo>
                    <a:pt x="66" y="12"/>
                  </a:lnTo>
                  <a:lnTo>
                    <a:pt x="60" y="12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42" y="12"/>
                  </a:lnTo>
                  <a:lnTo>
                    <a:pt x="48" y="12"/>
                  </a:lnTo>
                  <a:lnTo>
                    <a:pt x="54" y="12"/>
                  </a:lnTo>
                  <a:lnTo>
                    <a:pt x="54" y="18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0" y="24"/>
                  </a:lnTo>
                  <a:lnTo>
                    <a:pt x="60" y="30"/>
                  </a:lnTo>
                  <a:lnTo>
                    <a:pt x="54" y="30"/>
                  </a:lnTo>
                  <a:lnTo>
                    <a:pt x="48" y="30"/>
                  </a:lnTo>
                  <a:lnTo>
                    <a:pt x="42" y="30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18" y="30"/>
                  </a:lnTo>
                  <a:lnTo>
                    <a:pt x="24" y="30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42" y="36"/>
                  </a:lnTo>
                  <a:lnTo>
                    <a:pt x="42" y="41"/>
                  </a:lnTo>
                  <a:lnTo>
                    <a:pt x="36" y="41"/>
                  </a:lnTo>
                  <a:lnTo>
                    <a:pt x="30" y="47"/>
                  </a:lnTo>
                  <a:lnTo>
                    <a:pt x="24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6" y="47"/>
                  </a:lnTo>
                  <a:lnTo>
                    <a:pt x="0" y="47"/>
                  </a:lnTo>
                  <a:lnTo>
                    <a:pt x="0" y="53"/>
                  </a:lnTo>
                  <a:lnTo>
                    <a:pt x="6" y="53"/>
                  </a:lnTo>
                  <a:lnTo>
                    <a:pt x="12" y="53"/>
                  </a:lnTo>
                  <a:lnTo>
                    <a:pt x="18" y="53"/>
                  </a:lnTo>
                  <a:lnTo>
                    <a:pt x="24" y="53"/>
                  </a:lnTo>
                  <a:lnTo>
                    <a:pt x="30" y="47"/>
                  </a:lnTo>
                  <a:lnTo>
                    <a:pt x="36" y="47"/>
                  </a:lnTo>
                  <a:lnTo>
                    <a:pt x="42" y="41"/>
                  </a:lnTo>
                  <a:lnTo>
                    <a:pt x="48" y="41"/>
                  </a:lnTo>
                  <a:lnTo>
                    <a:pt x="54" y="47"/>
                  </a:lnTo>
                  <a:lnTo>
                    <a:pt x="54" y="53"/>
                  </a:lnTo>
                  <a:lnTo>
                    <a:pt x="48" y="59"/>
                  </a:lnTo>
                  <a:lnTo>
                    <a:pt x="48" y="65"/>
                  </a:lnTo>
                  <a:lnTo>
                    <a:pt x="54" y="59"/>
                  </a:lnTo>
                  <a:lnTo>
                    <a:pt x="54" y="53"/>
                  </a:lnTo>
                  <a:lnTo>
                    <a:pt x="60" y="47"/>
                  </a:lnTo>
                  <a:lnTo>
                    <a:pt x="54" y="41"/>
                  </a:lnTo>
                  <a:lnTo>
                    <a:pt x="60" y="36"/>
                  </a:lnTo>
                  <a:lnTo>
                    <a:pt x="66" y="30"/>
                  </a:lnTo>
                  <a:lnTo>
                    <a:pt x="72" y="24"/>
                  </a:lnTo>
                  <a:lnTo>
                    <a:pt x="78" y="24"/>
                  </a:lnTo>
                  <a:lnTo>
                    <a:pt x="84" y="24"/>
                  </a:lnTo>
                  <a:lnTo>
                    <a:pt x="84" y="30"/>
                  </a:lnTo>
                  <a:lnTo>
                    <a:pt x="84" y="41"/>
                  </a:lnTo>
                  <a:lnTo>
                    <a:pt x="84" y="47"/>
                  </a:lnTo>
                  <a:lnTo>
                    <a:pt x="84" y="41"/>
                  </a:lnTo>
                  <a:lnTo>
                    <a:pt x="90" y="36"/>
                  </a:lnTo>
                  <a:lnTo>
                    <a:pt x="90" y="24"/>
                  </a:lnTo>
                  <a:lnTo>
                    <a:pt x="84" y="18"/>
                  </a:lnTo>
                  <a:lnTo>
                    <a:pt x="90" y="18"/>
                  </a:lnTo>
                  <a:lnTo>
                    <a:pt x="90" y="12"/>
                  </a:lnTo>
                  <a:lnTo>
                    <a:pt x="96" y="12"/>
                  </a:lnTo>
                  <a:lnTo>
                    <a:pt x="102" y="6"/>
                  </a:lnTo>
                  <a:lnTo>
                    <a:pt x="108" y="6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9" y="0"/>
                  </a:lnTo>
                  <a:lnTo>
                    <a:pt x="114" y="0"/>
                  </a:lnTo>
                  <a:lnTo>
                    <a:pt x="108" y="0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79" name="Freeform 480"/>
            <p:cNvSpPr>
              <a:spLocks/>
            </p:cNvSpPr>
            <p:nvPr/>
          </p:nvSpPr>
          <p:spPr bwMode="auto">
            <a:xfrm>
              <a:off x="4743" y="2085"/>
              <a:ext cx="12" cy="6"/>
            </a:xfrm>
            <a:custGeom>
              <a:avLst/>
              <a:gdLst>
                <a:gd name="T0" fmla="*/ 0 w 12"/>
                <a:gd name="T1" fmla="*/ 0 h 6"/>
                <a:gd name="T2" fmla="*/ 6 w 12"/>
                <a:gd name="T3" fmla="*/ 0 h 6"/>
                <a:gd name="T4" fmla="*/ 6 w 12"/>
                <a:gd name="T5" fmla="*/ 0 h 6"/>
                <a:gd name="T6" fmla="*/ 12 w 12"/>
                <a:gd name="T7" fmla="*/ 0 h 6"/>
                <a:gd name="T8" fmla="*/ 12 w 12"/>
                <a:gd name="T9" fmla="*/ 0 h 6"/>
                <a:gd name="T10" fmla="*/ 12 w 12"/>
                <a:gd name="T11" fmla="*/ 0 h 6"/>
                <a:gd name="T12" fmla="*/ 12 w 12"/>
                <a:gd name="T13" fmla="*/ 6 h 6"/>
                <a:gd name="T14" fmla="*/ 12 w 12"/>
                <a:gd name="T15" fmla="*/ 6 h 6"/>
                <a:gd name="T16" fmla="*/ 12 w 12"/>
                <a:gd name="T17" fmla="*/ 6 h 6"/>
                <a:gd name="T18" fmla="*/ 12 w 12"/>
                <a:gd name="T19" fmla="*/ 6 h 6"/>
                <a:gd name="T20" fmla="*/ 6 w 12"/>
                <a:gd name="T21" fmla="*/ 6 h 6"/>
                <a:gd name="T22" fmla="*/ 6 w 12"/>
                <a:gd name="T23" fmla="*/ 6 h 6"/>
                <a:gd name="T24" fmla="*/ 0 w 12"/>
                <a:gd name="T25" fmla="*/ 6 h 6"/>
                <a:gd name="T26" fmla="*/ 0 w 12"/>
                <a:gd name="T27" fmla="*/ 6 h 6"/>
                <a:gd name="T28" fmla="*/ 0 w 12"/>
                <a:gd name="T29" fmla="*/ 0 h 6"/>
                <a:gd name="T30" fmla="*/ 0 w 12"/>
                <a:gd name="T31" fmla="*/ 0 h 6"/>
                <a:gd name="T32" fmla="*/ 0 w 12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6"/>
                <a:gd name="T53" fmla="*/ 12 w 12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80" name="Freeform 481"/>
            <p:cNvSpPr>
              <a:spLocks/>
            </p:cNvSpPr>
            <p:nvPr/>
          </p:nvSpPr>
          <p:spPr bwMode="auto">
            <a:xfrm>
              <a:off x="4743" y="2109"/>
              <a:ext cx="6" cy="6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0 h 6"/>
                <a:gd name="T4" fmla="*/ 6 w 6"/>
                <a:gd name="T5" fmla="*/ 0 h 6"/>
                <a:gd name="T6" fmla="*/ 6 w 6"/>
                <a:gd name="T7" fmla="*/ 0 h 6"/>
                <a:gd name="T8" fmla="*/ 6 w 6"/>
                <a:gd name="T9" fmla="*/ 0 h 6"/>
                <a:gd name="T10" fmla="*/ 6 w 6"/>
                <a:gd name="T11" fmla="*/ 0 h 6"/>
                <a:gd name="T12" fmla="*/ 6 w 6"/>
                <a:gd name="T13" fmla="*/ 6 h 6"/>
                <a:gd name="T14" fmla="*/ 6 w 6"/>
                <a:gd name="T15" fmla="*/ 6 h 6"/>
                <a:gd name="T16" fmla="*/ 6 w 6"/>
                <a:gd name="T17" fmla="*/ 6 h 6"/>
                <a:gd name="T18" fmla="*/ 6 w 6"/>
                <a:gd name="T19" fmla="*/ 6 h 6"/>
                <a:gd name="T20" fmla="*/ 0 w 6"/>
                <a:gd name="T21" fmla="*/ 6 h 6"/>
                <a:gd name="T22" fmla="*/ 0 w 6"/>
                <a:gd name="T23" fmla="*/ 6 h 6"/>
                <a:gd name="T24" fmla="*/ 0 w 6"/>
                <a:gd name="T25" fmla="*/ 6 h 6"/>
                <a:gd name="T26" fmla="*/ 0 w 6"/>
                <a:gd name="T27" fmla="*/ 6 h 6"/>
                <a:gd name="T28" fmla="*/ 0 w 6"/>
                <a:gd name="T29" fmla="*/ 6 h 6"/>
                <a:gd name="T30" fmla="*/ 0 w 6"/>
                <a:gd name="T31" fmla="*/ 0 h 6"/>
                <a:gd name="T32" fmla="*/ 0 w 6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"/>
                <a:gd name="T52" fmla="*/ 0 h 6"/>
                <a:gd name="T53" fmla="*/ 6 w 6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" h="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81" name="Freeform 482"/>
            <p:cNvSpPr>
              <a:spLocks/>
            </p:cNvSpPr>
            <p:nvPr/>
          </p:nvSpPr>
          <p:spPr bwMode="auto">
            <a:xfrm>
              <a:off x="4761" y="2127"/>
              <a:ext cx="12" cy="12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0 h 12"/>
                <a:gd name="T8" fmla="*/ 12 w 12"/>
                <a:gd name="T9" fmla="*/ 0 h 12"/>
                <a:gd name="T10" fmla="*/ 12 w 12"/>
                <a:gd name="T11" fmla="*/ 6 h 12"/>
                <a:gd name="T12" fmla="*/ 12 w 12"/>
                <a:gd name="T13" fmla="*/ 6 h 12"/>
                <a:gd name="T14" fmla="*/ 12 w 12"/>
                <a:gd name="T15" fmla="*/ 6 h 12"/>
                <a:gd name="T16" fmla="*/ 12 w 12"/>
                <a:gd name="T17" fmla="*/ 12 h 12"/>
                <a:gd name="T18" fmla="*/ 12 w 12"/>
                <a:gd name="T19" fmla="*/ 12 h 12"/>
                <a:gd name="T20" fmla="*/ 6 w 12"/>
                <a:gd name="T21" fmla="*/ 12 h 12"/>
                <a:gd name="T22" fmla="*/ 6 w 12"/>
                <a:gd name="T23" fmla="*/ 12 h 12"/>
                <a:gd name="T24" fmla="*/ 0 w 12"/>
                <a:gd name="T25" fmla="*/ 12 h 12"/>
                <a:gd name="T26" fmla="*/ 0 w 12"/>
                <a:gd name="T27" fmla="*/ 6 h 12"/>
                <a:gd name="T28" fmla="*/ 0 w 12"/>
                <a:gd name="T29" fmla="*/ 6 h 12"/>
                <a:gd name="T30" fmla="*/ 0 w 12"/>
                <a:gd name="T31" fmla="*/ 6 h 12"/>
                <a:gd name="T32" fmla="*/ 0 w 12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6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82" name="Freeform 483"/>
            <p:cNvSpPr>
              <a:spLocks/>
            </p:cNvSpPr>
            <p:nvPr/>
          </p:nvSpPr>
          <p:spPr bwMode="auto">
            <a:xfrm>
              <a:off x="4719" y="2121"/>
              <a:ext cx="12" cy="12"/>
            </a:xfrm>
            <a:custGeom>
              <a:avLst/>
              <a:gdLst>
                <a:gd name="T0" fmla="*/ 6 w 12"/>
                <a:gd name="T1" fmla="*/ 0 h 12"/>
                <a:gd name="T2" fmla="*/ 6 w 12"/>
                <a:gd name="T3" fmla="*/ 0 h 12"/>
                <a:gd name="T4" fmla="*/ 12 w 12"/>
                <a:gd name="T5" fmla="*/ 6 h 12"/>
                <a:gd name="T6" fmla="*/ 12 w 12"/>
                <a:gd name="T7" fmla="*/ 6 h 12"/>
                <a:gd name="T8" fmla="*/ 12 w 12"/>
                <a:gd name="T9" fmla="*/ 6 h 12"/>
                <a:gd name="T10" fmla="*/ 12 w 12"/>
                <a:gd name="T11" fmla="*/ 12 h 12"/>
                <a:gd name="T12" fmla="*/ 12 w 12"/>
                <a:gd name="T13" fmla="*/ 12 h 12"/>
                <a:gd name="T14" fmla="*/ 6 w 12"/>
                <a:gd name="T15" fmla="*/ 12 h 12"/>
                <a:gd name="T16" fmla="*/ 6 w 12"/>
                <a:gd name="T17" fmla="*/ 12 h 12"/>
                <a:gd name="T18" fmla="*/ 0 w 12"/>
                <a:gd name="T19" fmla="*/ 12 h 12"/>
                <a:gd name="T20" fmla="*/ 0 w 12"/>
                <a:gd name="T21" fmla="*/ 12 h 12"/>
                <a:gd name="T22" fmla="*/ 0 w 12"/>
                <a:gd name="T23" fmla="*/ 12 h 12"/>
                <a:gd name="T24" fmla="*/ 0 w 12"/>
                <a:gd name="T25" fmla="*/ 12 h 12"/>
                <a:gd name="T26" fmla="*/ 0 w 12"/>
                <a:gd name="T27" fmla="*/ 6 h 12"/>
                <a:gd name="T28" fmla="*/ 0 w 12"/>
                <a:gd name="T29" fmla="*/ 6 h 12"/>
                <a:gd name="T30" fmla="*/ 0 w 12"/>
                <a:gd name="T31" fmla="*/ 0 h 12"/>
                <a:gd name="T32" fmla="*/ 6 w 1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6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83" name="Freeform 484"/>
            <p:cNvSpPr>
              <a:spLocks/>
            </p:cNvSpPr>
            <p:nvPr/>
          </p:nvSpPr>
          <p:spPr bwMode="auto">
            <a:xfrm>
              <a:off x="4707" y="2097"/>
              <a:ext cx="18" cy="12"/>
            </a:xfrm>
            <a:custGeom>
              <a:avLst/>
              <a:gdLst>
                <a:gd name="T0" fmla="*/ 0 w 18"/>
                <a:gd name="T1" fmla="*/ 6 h 12"/>
                <a:gd name="T2" fmla="*/ 0 w 18"/>
                <a:gd name="T3" fmla="*/ 0 h 12"/>
                <a:gd name="T4" fmla="*/ 6 w 18"/>
                <a:gd name="T5" fmla="*/ 0 h 12"/>
                <a:gd name="T6" fmla="*/ 6 w 18"/>
                <a:gd name="T7" fmla="*/ 0 h 12"/>
                <a:gd name="T8" fmla="*/ 12 w 18"/>
                <a:gd name="T9" fmla="*/ 0 h 12"/>
                <a:gd name="T10" fmla="*/ 12 w 18"/>
                <a:gd name="T11" fmla="*/ 0 h 12"/>
                <a:gd name="T12" fmla="*/ 12 w 18"/>
                <a:gd name="T13" fmla="*/ 0 h 12"/>
                <a:gd name="T14" fmla="*/ 18 w 18"/>
                <a:gd name="T15" fmla="*/ 0 h 12"/>
                <a:gd name="T16" fmla="*/ 18 w 18"/>
                <a:gd name="T17" fmla="*/ 0 h 12"/>
                <a:gd name="T18" fmla="*/ 18 w 18"/>
                <a:gd name="T19" fmla="*/ 6 h 12"/>
                <a:gd name="T20" fmla="*/ 18 w 18"/>
                <a:gd name="T21" fmla="*/ 6 h 12"/>
                <a:gd name="T22" fmla="*/ 12 w 18"/>
                <a:gd name="T23" fmla="*/ 6 h 12"/>
                <a:gd name="T24" fmla="*/ 12 w 18"/>
                <a:gd name="T25" fmla="*/ 12 h 12"/>
                <a:gd name="T26" fmla="*/ 12 w 18"/>
                <a:gd name="T27" fmla="*/ 12 h 12"/>
                <a:gd name="T28" fmla="*/ 6 w 18"/>
                <a:gd name="T29" fmla="*/ 12 h 12"/>
                <a:gd name="T30" fmla="*/ 6 w 18"/>
                <a:gd name="T31" fmla="*/ 6 h 12"/>
                <a:gd name="T32" fmla="*/ 0 w 1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2"/>
                <a:gd name="T53" fmla="*/ 18 w 1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2">
                  <a:moveTo>
                    <a:pt x="0" y="6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84" name="Freeform 485"/>
            <p:cNvSpPr>
              <a:spLocks/>
            </p:cNvSpPr>
            <p:nvPr/>
          </p:nvSpPr>
          <p:spPr bwMode="auto">
            <a:xfrm>
              <a:off x="4690" y="2091"/>
              <a:ext cx="11" cy="12"/>
            </a:xfrm>
            <a:custGeom>
              <a:avLst/>
              <a:gdLst>
                <a:gd name="T0" fmla="*/ 0 w 11"/>
                <a:gd name="T1" fmla="*/ 12 h 12"/>
                <a:gd name="T2" fmla="*/ 0 w 11"/>
                <a:gd name="T3" fmla="*/ 6 h 12"/>
                <a:gd name="T4" fmla="*/ 0 w 11"/>
                <a:gd name="T5" fmla="*/ 6 h 12"/>
                <a:gd name="T6" fmla="*/ 6 w 11"/>
                <a:gd name="T7" fmla="*/ 6 h 12"/>
                <a:gd name="T8" fmla="*/ 6 w 11"/>
                <a:gd name="T9" fmla="*/ 0 h 12"/>
                <a:gd name="T10" fmla="*/ 6 w 11"/>
                <a:gd name="T11" fmla="*/ 0 h 12"/>
                <a:gd name="T12" fmla="*/ 11 w 11"/>
                <a:gd name="T13" fmla="*/ 6 h 12"/>
                <a:gd name="T14" fmla="*/ 11 w 11"/>
                <a:gd name="T15" fmla="*/ 6 h 12"/>
                <a:gd name="T16" fmla="*/ 11 w 11"/>
                <a:gd name="T17" fmla="*/ 6 h 12"/>
                <a:gd name="T18" fmla="*/ 11 w 11"/>
                <a:gd name="T19" fmla="*/ 12 h 12"/>
                <a:gd name="T20" fmla="*/ 11 w 11"/>
                <a:gd name="T21" fmla="*/ 12 h 12"/>
                <a:gd name="T22" fmla="*/ 6 w 11"/>
                <a:gd name="T23" fmla="*/ 12 h 12"/>
                <a:gd name="T24" fmla="*/ 6 w 11"/>
                <a:gd name="T25" fmla="*/ 12 h 12"/>
                <a:gd name="T26" fmla="*/ 6 w 11"/>
                <a:gd name="T27" fmla="*/ 12 h 12"/>
                <a:gd name="T28" fmla="*/ 0 w 11"/>
                <a:gd name="T29" fmla="*/ 12 h 12"/>
                <a:gd name="T30" fmla="*/ 0 w 11"/>
                <a:gd name="T31" fmla="*/ 12 h 12"/>
                <a:gd name="T32" fmla="*/ 0 w 11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"/>
                <a:gd name="T52" fmla="*/ 0 h 12"/>
                <a:gd name="T53" fmla="*/ 11 w 1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" h="12">
                  <a:moveTo>
                    <a:pt x="0" y="12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1" y="6"/>
                  </a:lnTo>
                  <a:lnTo>
                    <a:pt x="11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85" name="Freeform 486"/>
            <p:cNvSpPr>
              <a:spLocks/>
            </p:cNvSpPr>
            <p:nvPr/>
          </p:nvSpPr>
          <p:spPr bwMode="auto">
            <a:xfrm>
              <a:off x="4707" y="2073"/>
              <a:ext cx="12" cy="12"/>
            </a:xfrm>
            <a:custGeom>
              <a:avLst/>
              <a:gdLst>
                <a:gd name="T0" fmla="*/ 0 w 12"/>
                <a:gd name="T1" fmla="*/ 6 h 12"/>
                <a:gd name="T2" fmla="*/ 0 w 12"/>
                <a:gd name="T3" fmla="*/ 6 h 12"/>
                <a:gd name="T4" fmla="*/ 0 w 12"/>
                <a:gd name="T5" fmla="*/ 6 h 12"/>
                <a:gd name="T6" fmla="*/ 0 w 12"/>
                <a:gd name="T7" fmla="*/ 6 h 12"/>
                <a:gd name="T8" fmla="*/ 6 w 12"/>
                <a:gd name="T9" fmla="*/ 0 h 12"/>
                <a:gd name="T10" fmla="*/ 6 w 12"/>
                <a:gd name="T11" fmla="*/ 0 h 12"/>
                <a:gd name="T12" fmla="*/ 12 w 12"/>
                <a:gd name="T13" fmla="*/ 6 h 12"/>
                <a:gd name="T14" fmla="*/ 12 w 12"/>
                <a:gd name="T15" fmla="*/ 6 h 12"/>
                <a:gd name="T16" fmla="*/ 12 w 12"/>
                <a:gd name="T17" fmla="*/ 6 h 12"/>
                <a:gd name="T18" fmla="*/ 12 w 12"/>
                <a:gd name="T19" fmla="*/ 6 h 12"/>
                <a:gd name="T20" fmla="*/ 12 w 12"/>
                <a:gd name="T21" fmla="*/ 12 h 12"/>
                <a:gd name="T22" fmla="*/ 6 w 12"/>
                <a:gd name="T23" fmla="*/ 12 h 12"/>
                <a:gd name="T24" fmla="*/ 6 w 12"/>
                <a:gd name="T25" fmla="*/ 12 h 12"/>
                <a:gd name="T26" fmla="*/ 6 w 12"/>
                <a:gd name="T27" fmla="*/ 12 h 12"/>
                <a:gd name="T28" fmla="*/ 0 w 12"/>
                <a:gd name="T29" fmla="*/ 12 h 12"/>
                <a:gd name="T30" fmla="*/ 0 w 12"/>
                <a:gd name="T31" fmla="*/ 12 h 12"/>
                <a:gd name="T32" fmla="*/ 0 w 12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86" name="Freeform 487"/>
            <p:cNvSpPr>
              <a:spLocks/>
            </p:cNvSpPr>
            <p:nvPr/>
          </p:nvSpPr>
          <p:spPr bwMode="auto">
            <a:xfrm>
              <a:off x="5114" y="2031"/>
              <a:ext cx="95" cy="96"/>
            </a:xfrm>
            <a:custGeom>
              <a:avLst/>
              <a:gdLst>
                <a:gd name="T0" fmla="*/ 77 w 95"/>
                <a:gd name="T1" fmla="*/ 72 h 96"/>
                <a:gd name="T2" fmla="*/ 83 w 95"/>
                <a:gd name="T3" fmla="*/ 66 h 96"/>
                <a:gd name="T4" fmla="*/ 83 w 95"/>
                <a:gd name="T5" fmla="*/ 54 h 96"/>
                <a:gd name="T6" fmla="*/ 77 w 95"/>
                <a:gd name="T7" fmla="*/ 48 h 96"/>
                <a:gd name="T8" fmla="*/ 65 w 95"/>
                <a:gd name="T9" fmla="*/ 48 h 96"/>
                <a:gd name="T10" fmla="*/ 65 w 95"/>
                <a:gd name="T11" fmla="*/ 36 h 96"/>
                <a:gd name="T12" fmla="*/ 71 w 95"/>
                <a:gd name="T13" fmla="*/ 42 h 96"/>
                <a:gd name="T14" fmla="*/ 77 w 95"/>
                <a:gd name="T15" fmla="*/ 42 h 96"/>
                <a:gd name="T16" fmla="*/ 77 w 95"/>
                <a:gd name="T17" fmla="*/ 48 h 96"/>
                <a:gd name="T18" fmla="*/ 89 w 95"/>
                <a:gd name="T19" fmla="*/ 48 h 96"/>
                <a:gd name="T20" fmla="*/ 95 w 95"/>
                <a:gd name="T21" fmla="*/ 36 h 96"/>
                <a:gd name="T22" fmla="*/ 95 w 95"/>
                <a:gd name="T23" fmla="*/ 30 h 96"/>
                <a:gd name="T24" fmla="*/ 89 w 95"/>
                <a:gd name="T25" fmla="*/ 24 h 96"/>
                <a:gd name="T26" fmla="*/ 83 w 95"/>
                <a:gd name="T27" fmla="*/ 24 h 96"/>
                <a:gd name="T28" fmla="*/ 77 w 95"/>
                <a:gd name="T29" fmla="*/ 24 h 96"/>
                <a:gd name="T30" fmla="*/ 71 w 95"/>
                <a:gd name="T31" fmla="*/ 24 h 96"/>
                <a:gd name="T32" fmla="*/ 77 w 95"/>
                <a:gd name="T33" fmla="*/ 12 h 96"/>
                <a:gd name="T34" fmla="*/ 77 w 95"/>
                <a:gd name="T35" fmla="*/ 0 h 96"/>
                <a:gd name="T36" fmla="*/ 71 w 95"/>
                <a:gd name="T37" fmla="*/ 0 h 96"/>
                <a:gd name="T38" fmla="*/ 59 w 95"/>
                <a:gd name="T39" fmla="*/ 0 h 96"/>
                <a:gd name="T40" fmla="*/ 53 w 95"/>
                <a:gd name="T41" fmla="*/ 12 h 96"/>
                <a:gd name="T42" fmla="*/ 59 w 95"/>
                <a:gd name="T43" fmla="*/ 24 h 96"/>
                <a:gd name="T44" fmla="*/ 53 w 95"/>
                <a:gd name="T45" fmla="*/ 24 h 96"/>
                <a:gd name="T46" fmla="*/ 53 w 95"/>
                <a:gd name="T47" fmla="*/ 18 h 96"/>
                <a:gd name="T48" fmla="*/ 47 w 95"/>
                <a:gd name="T49" fmla="*/ 12 h 96"/>
                <a:gd name="T50" fmla="*/ 35 w 95"/>
                <a:gd name="T51" fmla="*/ 12 h 96"/>
                <a:gd name="T52" fmla="*/ 23 w 95"/>
                <a:gd name="T53" fmla="*/ 6 h 96"/>
                <a:gd name="T54" fmla="*/ 11 w 95"/>
                <a:gd name="T55" fmla="*/ 12 h 96"/>
                <a:gd name="T56" fmla="*/ 11 w 95"/>
                <a:gd name="T57" fmla="*/ 18 h 96"/>
                <a:gd name="T58" fmla="*/ 11 w 95"/>
                <a:gd name="T59" fmla="*/ 24 h 96"/>
                <a:gd name="T60" fmla="*/ 23 w 95"/>
                <a:gd name="T61" fmla="*/ 30 h 96"/>
                <a:gd name="T62" fmla="*/ 29 w 95"/>
                <a:gd name="T63" fmla="*/ 30 h 96"/>
                <a:gd name="T64" fmla="*/ 29 w 95"/>
                <a:gd name="T65" fmla="*/ 42 h 96"/>
                <a:gd name="T66" fmla="*/ 17 w 95"/>
                <a:gd name="T67" fmla="*/ 42 h 96"/>
                <a:gd name="T68" fmla="*/ 11 w 95"/>
                <a:gd name="T69" fmla="*/ 42 h 96"/>
                <a:gd name="T70" fmla="*/ 6 w 95"/>
                <a:gd name="T71" fmla="*/ 48 h 96"/>
                <a:gd name="T72" fmla="*/ 0 w 95"/>
                <a:gd name="T73" fmla="*/ 54 h 96"/>
                <a:gd name="T74" fmla="*/ 6 w 95"/>
                <a:gd name="T75" fmla="*/ 66 h 96"/>
                <a:gd name="T76" fmla="*/ 11 w 95"/>
                <a:gd name="T77" fmla="*/ 66 h 96"/>
                <a:gd name="T78" fmla="*/ 17 w 95"/>
                <a:gd name="T79" fmla="*/ 66 h 96"/>
                <a:gd name="T80" fmla="*/ 23 w 95"/>
                <a:gd name="T81" fmla="*/ 60 h 96"/>
                <a:gd name="T82" fmla="*/ 29 w 95"/>
                <a:gd name="T83" fmla="*/ 54 h 96"/>
                <a:gd name="T84" fmla="*/ 35 w 95"/>
                <a:gd name="T85" fmla="*/ 48 h 96"/>
                <a:gd name="T86" fmla="*/ 41 w 95"/>
                <a:gd name="T87" fmla="*/ 54 h 96"/>
                <a:gd name="T88" fmla="*/ 41 w 95"/>
                <a:gd name="T89" fmla="*/ 60 h 96"/>
                <a:gd name="T90" fmla="*/ 29 w 95"/>
                <a:gd name="T91" fmla="*/ 66 h 96"/>
                <a:gd name="T92" fmla="*/ 23 w 95"/>
                <a:gd name="T93" fmla="*/ 84 h 96"/>
                <a:gd name="T94" fmla="*/ 35 w 95"/>
                <a:gd name="T95" fmla="*/ 90 h 96"/>
                <a:gd name="T96" fmla="*/ 47 w 95"/>
                <a:gd name="T97" fmla="*/ 90 h 96"/>
                <a:gd name="T98" fmla="*/ 53 w 95"/>
                <a:gd name="T99" fmla="*/ 84 h 96"/>
                <a:gd name="T100" fmla="*/ 53 w 95"/>
                <a:gd name="T101" fmla="*/ 78 h 96"/>
                <a:gd name="T102" fmla="*/ 47 w 95"/>
                <a:gd name="T103" fmla="*/ 72 h 96"/>
                <a:gd name="T104" fmla="*/ 47 w 95"/>
                <a:gd name="T105" fmla="*/ 60 h 96"/>
                <a:gd name="T106" fmla="*/ 53 w 95"/>
                <a:gd name="T107" fmla="*/ 54 h 96"/>
                <a:gd name="T108" fmla="*/ 53 w 95"/>
                <a:gd name="T109" fmla="*/ 54 h 96"/>
                <a:gd name="T110" fmla="*/ 65 w 95"/>
                <a:gd name="T111" fmla="*/ 72 h 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5"/>
                <a:gd name="T169" fmla="*/ 0 h 96"/>
                <a:gd name="T170" fmla="*/ 95 w 95"/>
                <a:gd name="T171" fmla="*/ 96 h 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5" h="96">
                  <a:moveTo>
                    <a:pt x="71" y="72"/>
                  </a:moveTo>
                  <a:lnTo>
                    <a:pt x="71" y="72"/>
                  </a:lnTo>
                  <a:lnTo>
                    <a:pt x="77" y="72"/>
                  </a:lnTo>
                  <a:lnTo>
                    <a:pt x="83" y="72"/>
                  </a:lnTo>
                  <a:lnTo>
                    <a:pt x="83" y="66"/>
                  </a:lnTo>
                  <a:lnTo>
                    <a:pt x="89" y="60"/>
                  </a:lnTo>
                  <a:lnTo>
                    <a:pt x="83" y="60"/>
                  </a:lnTo>
                  <a:lnTo>
                    <a:pt x="83" y="54"/>
                  </a:lnTo>
                  <a:lnTo>
                    <a:pt x="83" y="48"/>
                  </a:lnTo>
                  <a:lnTo>
                    <a:pt x="77" y="48"/>
                  </a:lnTo>
                  <a:lnTo>
                    <a:pt x="71" y="48"/>
                  </a:lnTo>
                  <a:lnTo>
                    <a:pt x="65" y="48"/>
                  </a:lnTo>
                  <a:lnTo>
                    <a:pt x="65" y="42"/>
                  </a:lnTo>
                  <a:lnTo>
                    <a:pt x="65" y="36"/>
                  </a:lnTo>
                  <a:lnTo>
                    <a:pt x="71" y="42"/>
                  </a:lnTo>
                  <a:lnTo>
                    <a:pt x="77" y="42"/>
                  </a:lnTo>
                  <a:lnTo>
                    <a:pt x="77" y="48"/>
                  </a:lnTo>
                  <a:lnTo>
                    <a:pt x="83" y="48"/>
                  </a:lnTo>
                  <a:lnTo>
                    <a:pt x="89" y="48"/>
                  </a:lnTo>
                  <a:lnTo>
                    <a:pt x="95" y="42"/>
                  </a:lnTo>
                  <a:lnTo>
                    <a:pt x="95" y="36"/>
                  </a:lnTo>
                  <a:lnTo>
                    <a:pt x="95" y="30"/>
                  </a:lnTo>
                  <a:lnTo>
                    <a:pt x="95" y="24"/>
                  </a:lnTo>
                  <a:lnTo>
                    <a:pt x="89" y="24"/>
                  </a:lnTo>
                  <a:lnTo>
                    <a:pt x="83" y="24"/>
                  </a:lnTo>
                  <a:lnTo>
                    <a:pt x="77" y="24"/>
                  </a:lnTo>
                  <a:lnTo>
                    <a:pt x="71" y="24"/>
                  </a:lnTo>
                  <a:lnTo>
                    <a:pt x="65" y="24"/>
                  </a:lnTo>
                  <a:lnTo>
                    <a:pt x="71" y="18"/>
                  </a:lnTo>
                  <a:lnTo>
                    <a:pt x="77" y="12"/>
                  </a:lnTo>
                  <a:lnTo>
                    <a:pt x="77" y="6"/>
                  </a:lnTo>
                  <a:lnTo>
                    <a:pt x="77" y="0"/>
                  </a:lnTo>
                  <a:lnTo>
                    <a:pt x="71" y="0"/>
                  </a:lnTo>
                  <a:lnTo>
                    <a:pt x="65" y="0"/>
                  </a:lnTo>
                  <a:lnTo>
                    <a:pt x="59" y="0"/>
                  </a:lnTo>
                  <a:lnTo>
                    <a:pt x="59" y="6"/>
                  </a:lnTo>
                  <a:lnTo>
                    <a:pt x="53" y="12"/>
                  </a:lnTo>
                  <a:lnTo>
                    <a:pt x="53" y="18"/>
                  </a:lnTo>
                  <a:lnTo>
                    <a:pt x="59" y="18"/>
                  </a:lnTo>
                  <a:lnTo>
                    <a:pt x="59" y="24"/>
                  </a:lnTo>
                  <a:lnTo>
                    <a:pt x="53" y="24"/>
                  </a:lnTo>
                  <a:lnTo>
                    <a:pt x="53" y="18"/>
                  </a:lnTo>
                  <a:lnTo>
                    <a:pt x="53" y="12"/>
                  </a:lnTo>
                  <a:lnTo>
                    <a:pt x="47" y="12"/>
                  </a:lnTo>
                  <a:lnTo>
                    <a:pt x="35" y="12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7" y="6"/>
                  </a:lnTo>
                  <a:lnTo>
                    <a:pt x="11" y="12"/>
                  </a:lnTo>
                  <a:lnTo>
                    <a:pt x="11" y="18"/>
                  </a:lnTo>
                  <a:lnTo>
                    <a:pt x="11" y="24"/>
                  </a:lnTo>
                  <a:lnTo>
                    <a:pt x="17" y="30"/>
                  </a:lnTo>
                  <a:lnTo>
                    <a:pt x="23" y="30"/>
                  </a:lnTo>
                  <a:lnTo>
                    <a:pt x="29" y="30"/>
                  </a:lnTo>
                  <a:lnTo>
                    <a:pt x="35" y="36"/>
                  </a:lnTo>
                  <a:lnTo>
                    <a:pt x="29" y="36"/>
                  </a:lnTo>
                  <a:lnTo>
                    <a:pt x="29" y="42"/>
                  </a:lnTo>
                  <a:lnTo>
                    <a:pt x="23" y="42"/>
                  </a:lnTo>
                  <a:lnTo>
                    <a:pt x="17" y="42"/>
                  </a:lnTo>
                  <a:lnTo>
                    <a:pt x="11" y="42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6"/>
                  </a:lnTo>
                  <a:lnTo>
                    <a:pt x="6" y="66"/>
                  </a:lnTo>
                  <a:lnTo>
                    <a:pt x="11" y="66"/>
                  </a:lnTo>
                  <a:lnTo>
                    <a:pt x="17" y="66"/>
                  </a:lnTo>
                  <a:lnTo>
                    <a:pt x="23" y="66"/>
                  </a:lnTo>
                  <a:lnTo>
                    <a:pt x="23" y="60"/>
                  </a:lnTo>
                  <a:lnTo>
                    <a:pt x="23" y="54"/>
                  </a:lnTo>
                  <a:lnTo>
                    <a:pt x="29" y="54"/>
                  </a:lnTo>
                  <a:lnTo>
                    <a:pt x="29" y="48"/>
                  </a:lnTo>
                  <a:lnTo>
                    <a:pt x="35" y="48"/>
                  </a:lnTo>
                  <a:lnTo>
                    <a:pt x="41" y="48"/>
                  </a:lnTo>
                  <a:lnTo>
                    <a:pt x="41" y="54"/>
                  </a:lnTo>
                  <a:lnTo>
                    <a:pt x="41" y="60"/>
                  </a:lnTo>
                  <a:lnTo>
                    <a:pt x="35" y="66"/>
                  </a:lnTo>
                  <a:lnTo>
                    <a:pt x="29" y="66"/>
                  </a:lnTo>
                  <a:lnTo>
                    <a:pt x="29" y="72"/>
                  </a:lnTo>
                  <a:lnTo>
                    <a:pt x="23" y="78"/>
                  </a:lnTo>
                  <a:lnTo>
                    <a:pt x="23" y="84"/>
                  </a:lnTo>
                  <a:lnTo>
                    <a:pt x="29" y="84"/>
                  </a:lnTo>
                  <a:lnTo>
                    <a:pt x="29" y="90"/>
                  </a:lnTo>
                  <a:lnTo>
                    <a:pt x="35" y="90"/>
                  </a:lnTo>
                  <a:lnTo>
                    <a:pt x="41" y="96"/>
                  </a:lnTo>
                  <a:lnTo>
                    <a:pt x="41" y="90"/>
                  </a:lnTo>
                  <a:lnTo>
                    <a:pt x="47" y="90"/>
                  </a:lnTo>
                  <a:lnTo>
                    <a:pt x="53" y="90"/>
                  </a:lnTo>
                  <a:lnTo>
                    <a:pt x="53" y="84"/>
                  </a:lnTo>
                  <a:lnTo>
                    <a:pt x="53" y="78"/>
                  </a:lnTo>
                  <a:lnTo>
                    <a:pt x="53" y="72"/>
                  </a:lnTo>
                  <a:lnTo>
                    <a:pt x="47" y="72"/>
                  </a:lnTo>
                  <a:lnTo>
                    <a:pt x="47" y="66"/>
                  </a:lnTo>
                  <a:lnTo>
                    <a:pt x="47" y="60"/>
                  </a:lnTo>
                  <a:lnTo>
                    <a:pt x="47" y="54"/>
                  </a:lnTo>
                  <a:lnTo>
                    <a:pt x="53" y="54"/>
                  </a:lnTo>
                  <a:lnTo>
                    <a:pt x="59" y="60"/>
                  </a:lnTo>
                  <a:lnTo>
                    <a:pt x="59" y="66"/>
                  </a:lnTo>
                  <a:lnTo>
                    <a:pt x="65" y="72"/>
                  </a:lnTo>
                  <a:lnTo>
                    <a:pt x="71" y="72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87" name="Freeform 488"/>
            <p:cNvSpPr>
              <a:spLocks/>
            </p:cNvSpPr>
            <p:nvPr/>
          </p:nvSpPr>
          <p:spPr bwMode="auto">
            <a:xfrm>
              <a:off x="5185" y="1834"/>
              <a:ext cx="108" cy="167"/>
            </a:xfrm>
            <a:custGeom>
              <a:avLst/>
              <a:gdLst>
                <a:gd name="T0" fmla="*/ 0 w 108"/>
                <a:gd name="T1" fmla="*/ 167 h 167"/>
                <a:gd name="T2" fmla="*/ 12 w 108"/>
                <a:gd name="T3" fmla="*/ 155 h 167"/>
                <a:gd name="T4" fmla="*/ 24 w 108"/>
                <a:gd name="T5" fmla="*/ 149 h 167"/>
                <a:gd name="T6" fmla="*/ 30 w 108"/>
                <a:gd name="T7" fmla="*/ 137 h 167"/>
                <a:gd name="T8" fmla="*/ 42 w 108"/>
                <a:gd name="T9" fmla="*/ 137 h 167"/>
                <a:gd name="T10" fmla="*/ 54 w 108"/>
                <a:gd name="T11" fmla="*/ 131 h 167"/>
                <a:gd name="T12" fmla="*/ 66 w 108"/>
                <a:gd name="T13" fmla="*/ 131 h 167"/>
                <a:gd name="T14" fmla="*/ 78 w 108"/>
                <a:gd name="T15" fmla="*/ 131 h 167"/>
                <a:gd name="T16" fmla="*/ 84 w 108"/>
                <a:gd name="T17" fmla="*/ 131 h 167"/>
                <a:gd name="T18" fmla="*/ 84 w 108"/>
                <a:gd name="T19" fmla="*/ 125 h 167"/>
                <a:gd name="T20" fmla="*/ 84 w 108"/>
                <a:gd name="T21" fmla="*/ 125 h 167"/>
                <a:gd name="T22" fmla="*/ 90 w 108"/>
                <a:gd name="T23" fmla="*/ 119 h 167"/>
                <a:gd name="T24" fmla="*/ 90 w 108"/>
                <a:gd name="T25" fmla="*/ 113 h 167"/>
                <a:gd name="T26" fmla="*/ 90 w 108"/>
                <a:gd name="T27" fmla="*/ 107 h 167"/>
                <a:gd name="T28" fmla="*/ 96 w 108"/>
                <a:gd name="T29" fmla="*/ 107 h 167"/>
                <a:gd name="T30" fmla="*/ 102 w 108"/>
                <a:gd name="T31" fmla="*/ 101 h 167"/>
                <a:gd name="T32" fmla="*/ 108 w 108"/>
                <a:gd name="T33" fmla="*/ 95 h 167"/>
                <a:gd name="T34" fmla="*/ 102 w 108"/>
                <a:gd name="T35" fmla="*/ 89 h 167"/>
                <a:gd name="T36" fmla="*/ 102 w 108"/>
                <a:gd name="T37" fmla="*/ 71 h 167"/>
                <a:gd name="T38" fmla="*/ 102 w 108"/>
                <a:gd name="T39" fmla="*/ 59 h 167"/>
                <a:gd name="T40" fmla="*/ 108 w 108"/>
                <a:gd name="T41" fmla="*/ 47 h 167"/>
                <a:gd name="T42" fmla="*/ 102 w 108"/>
                <a:gd name="T43" fmla="*/ 47 h 167"/>
                <a:gd name="T44" fmla="*/ 96 w 108"/>
                <a:gd name="T45" fmla="*/ 41 h 167"/>
                <a:gd name="T46" fmla="*/ 90 w 108"/>
                <a:gd name="T47" fmla="*/ 41 h 167"/>
                <a:gd name="T48" fmla="*/ 84 w 108"/>
                <a:gd name="T49" fmla="*/ 36 h 167"/>
                <a:gd name="T50" fmla="*/ 84 w 108"/>
                <a:gd name="T51" fmla="*/ 30 h 167"/>
                <a:gd name="T52" fmla="*/ 78 w 108"/>
                <a:gd name="T53" fmla="*/ 24 h 167"/>
                <a:gd name="T54" fmla="*/ 72 w 108"/>
                <a:gd name="T55" fmla="*/ 12 h 167"/>
                <a:gd name="T56" fmla="*/ 72 w 108"/>
                <a:gd name="T57" fmla="*/ 0 h 167"/>
                <a:gd name="T58" fmla="*/ 66 w 108"/>
                <a:gd name="T59" fmla="*/ 6 h 167"/>
                <a:gd name="T60" fmla="*/ 66 w 108"/>
                <a:gd name="T61" fmla="*/ 12 h 167"/>
                <a:gd name="T62" fmla="*/ 60 w 108"/>
                <a:gd name="T63" fmla="*/ 18 h 167"/>
                <a:gd name="T64" fmla="*/ 54 w 108"/>
                <a:gd name="T65" fmla="*/ 24 h 167"/>
                <a:gd name="T66" fmla="*/ 48 w 108"/>
                <a:gd name="T67" fmla="*/ 30 h 167"/>
                <a:gd name="T68" fmla="*/ 42 w 108"/>
                <a:gd name="T69" fmla="*/ 36 h 167"/>
                <a:gd name="T70" fmla="*/ 36 w 108"/>
                <a:gd name="T71" fmla="*/ 36 h 167"/>
                <a:gd name="T72" fmla="*/ 24 w 108"/>
                <a:gd name="T73" fmla="*/ 36 h 167"/>
                <a:gd name="T74" fmla="*/ 30 w 108"/>
                <a:gd name="T75" fmla="*/ 41 h 167"/>
                <a:gd name="T76" fmla="*/ 30 w 108"/>
                <a:gd name="T77" fmla="*/ 53 h 167"/>
                <a:gd name="T78" fmla="*/ 30 w 108"/>
                <a:gd name="T79" fmla="*/ 65 h 167"/>
                <a:gd name="T80" fmla="*/ 18 w 108"/>
                <a:gd name="T81" fmla="*/ 71 h 167"/>
                <a:gd name="T82" fmla="*/ 24 w 108"/>
                <a:gd name="T83" fmla="*/ 95 h 167"/>
                <a:gd name="T84" fmla="*/ 24 w 108"/>
                <a:gd name="T85" fmla="*/ 107 h 167"/>
                <a:gd name="T86" fmla="*/ 24 w 108"/>
                <a:gd name="T87" fmla="*/ 125 h 167"/>
                <a:gd name="T88" fmla="*/ 18 w 108"/>
                <a:gd name="T89" fmla="*/ 137 h 167"/>
                <a:gd name="T90" fmla="*/ 12 w 108"/>
                <a:gd name="T91" fmla="*/ 143 h 167"/>
                <a:gd name="T92" fmla="*/ 12 w 108"/>
                <a:gd name="T93" fmla="*/ 149 h 167"/>
                <a:gd name="T94" fmla="*/ 6 w 108"/>
                <a:gd name="T95" fmla="*/ 155 h 167"/>
                <a:gd name="T96" fmla="*/ 6 w 108"/>
                <a:gd name="T97" fmla="*/ 161 h 167"/>
                <a:gd name="T98" fmla="*/ 0 w 108"/>
                <a:gd name="T99" fmla="*/ 161 h 167"/>
                <a:gd name="T100" fmla="*/ 0 w 108"/>
                <a:gd name="T101" fmla="*/ 161 h 167"/>
                <a:gd name="T102" fmla="*/ 0 w 108"/>
                <a:gd name="T103" fmla="*/ 161 h 167"/>
                <a:gd name="T104" fmla="*/ 6 w 108"/>
                <a:gd name="T105" fmla="*/ 161 h 167"/>
                <a:gd name="T106" fmla="*/ 0 w 108"/>
                <a:gd name="T107" fmla="*/ 167 h 16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8"/>
                <a:gd name="T163" fmla="*/ 0 h 167"/>
                <a:gd name="T164" fmla="*/ 108 w 108"/>
                <a:gd name="T165" fmla="*/ 167 h 16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8" h="167">
                  <a:moveTo>
                    <a:pt x="0" y="167"/>
                  </a:moveTo>
                  <a:lnTo>
                    <a:pt x="12" y="155"/>
                  </a:lnTo>
                  <a:lnTo>
                    <a:pt x="24" y="149"/>
                  </a:lnTo>
                  <a:lnTo>
                    <a:pt x="30" y="137"/>
                  </a:lnTo>
                  <a:lnTo>
                    <a:pt x="42" y="137"/>
                  </a:lnTo>
                  <a:lnTo>
                    <a:pt x="54" y="131"/>
                  </a:lnTo>
                  <a:lnTo>
                    <a:pt x="66" y="131"/>
                  </a:lnTo>
                  <a:lnTo>
                    <a:pt x="78" y="131"/>
                  </a:lnTo>
                  <a:lnTo>
                    <a:pt x="84" y="131"/>
                  </a:lnTo>
                  <a:lnTo>
                    <a:pt x="84" y="125"/>
                  </a:lnTo>
                  <a:lnTo>
                    <a:pt x="90" y="119"/>
                  </a:lnTo>
                  <a:lnTo>
                    <a:pt x="90" y="113"/>
                  </a:lnTo>
                  <a:lnTo>
                    <a:pt x="90" y="107"/>
                  </a:lnTo>
                  <a:lnTo>
                    <a:pt x="96" y="107"/>
                  </a:lnTo>
                  <a:lnTo>
                    <a:pt x="102" y="101"/>
                  </a:lnTo>
                  <a:lnTo>
                    <a:pt x="108" y="95"/>
                  </a:lnTo>
                  <a:lnTo>
                    <a:pt x="102" y="89"/>
                  </a:lnTo>
                  <a:lnTo>
                    <a:pt x="102" y="71"/>
                  </a:lnTo>
                  <a:lnTo>
                    <a:pt x="102" y="59"/>
                  </a:lnTo>
                  <a:lnTo>
                    <a:pt x="108" y="47"/>
                  </a:lnTo>
                  <a:lnTo>
                    <a:pt x="102" y="47"/>
                  </a:lnTo>
                  <a:lnTo>
                    <a:pt x="96" y="41"/>
                  </a:lnTo>
                  <a:lnTo>
                    <a:pt x="90" y="41"/>
                  </a:lnTo>
                  <a:lnTo>
                    <a:pt x="84" y="36"/>
                  </a:lnTo>
                  <a:lnTo>
                    <a:pt x="84" y="30"/>
                  </a:lnTo>
                  <a:lnTo>
                    <a:pt x="78" y="24"/>
                  </a:lnTo>
                  <a:lnTo>
                    <a:pt x="72" y="12"/>
                  </a:lnTo>
                  <a:lnTo>
                    <a:pt x="72" y="0"/>
                  </a:lnTo>
                  <a:lnTo>
                    <a:pt x="66" y="6"/>
                  </a:lnTo>
                  <a:lnTo>
                    <a:pt x="66" y="12"/>
                  </a:lnTo>
                  <a:lnTo>
                    <a:pt x="60" y="18"/>
                  </a:lnTo>
                  <a:lnTo>
                    <a:pt x="54" y="24"/>
                  </a:lnTo>
                  <a:lnTo>
                    <a:pt x="48" y="30"/>
                  </a:lnTo>
                  <a:lnTo>
                    <a:pt x="42" y="36"/>
                  </a:lnTo>
                  <a:lnTo>
                    <a:pt x="36" y="36"/>
                  </a:lnTo>
                  <a:lnTo>
                    <a:pt x="24" y="36"/>
                  </a:lnTo>
                  <a:lnTo>
                    <a:pt x="30" y="41"/>
                  </a:lnTo>
                  <a:lnTo>
                    <a:pt x="30" y="53"/>
                  </a:lnTo>
                  <a:lnTo>
                    <a:pt x="30" y="65"/>
                  </a:lnTo>
                  <a:lnTo>
                    <a:pt x="18" y="71"/>
                  </a:lnTo>
                  <a:lnTo>
                    <a:pt x="24" y="95"/>
                  </a:lnTo>
                  <a:lnTo>
                    <a:pt x="24" y="107"/>
                  </a:lnTo>
                  <a:lnTo>
                    <a:pt x="24" y="125"/>
                  </a:lnTo>
                  <a:lnTo>
                    <a:pt x="18" y="137"/>
                  </a:lnTo>
                  <a:lnTo>
                    <a:pt x="12" y="143"/>
                  </a:lnTo>
                  <a:lnTo>
                    <a:pt x="12" y="149"/>
                  </a:lnTo>
                  <a:lnTo>
                    <a:pt x="6" y="155"/>
                  </a:lnTo>
                  <a:lnTo>
                    <a:pt x="6" y="161"/>
                  </a:lnTo>
                  <a:lnTo>
                    <a:pt x="0" y="161"/>
                  </a:lnTo>
                  <a:lnTo>
                    <a:pt x="6" y="161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88" name="Freeform 489"/>
            <p:cNvSpPr>
              <a:spLocks/>
            </p:cNvSpPr>
            <p:nvPr/>
          </p:nvSpPr>
          <p:spPr bwMode="auto">
            <a:xfrm>
              <a:off x="4863" y="1870"/>
              <a:ext cx="173" cy="143"/>
            </a:xfrm>
            <a:custGeom>
              <a:avLst/>
              <a:gdLst>
                <a:gd name="T0" fmla="*/ 89 w 173"/>
                <a:gd name="T1" fmla="*/ 143 h 143"/>
                <a:gd name="T2" fmla="*/ 95 w 173"/>
                <a:gd name="T3" fmla="*/ 143 h 143"/>
                <a:gd name="T4" fmla="*/ 101 w 173"/>
                <a:gd name="T5" fmla="*/ 143 h 143"/>
                <a:gd name="T6" fmla="*/ 113 w 173"/>
                <a:gd name="T7" fmla="*/ 143 h 143"/>
                <a:gd name="T8" fmla="*/ 119 w 173"/>
                <a:gd name="T9" fmla="*/ 137 h 143"/>
                <a:gd name="T10" fmla="*/ 131 w 173"/>
                <a:gd name="T11" fmla="*/ 137 h 143"/>
                <a:gd name="T12" fmla="*/ 143 w 173"/>
                <a:gd name="T13" fmla="*/ 137 h 143"/>
                <a:gd name="T14" fmla="*/ 149 w 173"/>
                <a:gd name="T15" fmla="*/ 137 h 143"/>
                <a:gd name="T16" fmla="*/ 161 w 173"/>
                <a:gd name="T17" fmla="*/ 137 h 143"/>
                <a:gd name="T18" fmla="*/ 161 w 173"/>
                <a:gd name="T19" fmla="*/ 137 h 143"/>
                <a:gd name="T20" fmla="*/ 167 w 173"/>
                <a:gd name="T21" fmla="*/ 137 h 143"/>
                <a:gd name="T22" fmla="*/ 167 w 173"/>
                <a:gd name="T23" fmla="*/ 137 h 143"/>
                <a:gd name="T24" fmla="*/ 173 w 173"/>
                <a:gd name="T25" fmla="*/ 137 h 143"/>
                <a:gd name="T26" fmla="*/ 161 w 173"/>
                <a:gd name="T27" fmla="*/ 131 h 143"/>
                <a:gd name="T28" fmla="*/ 155 w 173"/>
                <a:gd name="T29" fmla="*/ 119 h 143"/>
                <a:gd name="T30" fmla="*/ 149 w 173"/>
                <a:gd name="T31" fmla="*/ 113 h 143"/>
                <a:gd name="T32" fmla="*/ 143 w 173"/>
                <a:gd name="T33" fmla="*/ 101 h 143"/>
                <a:gd name="T34" fmla="*/ 137 w 173"/>
                <a:gd name="T35" fmla="*/ 83 h 143"/>
                <a:gd name="T36" fmla="*/ 131 w 173"/>
                <a:gd name="T37" fmla="*/ 71 h 143"/>
                <a:gd name="T38" fmla="*/ 131 w 173"/>
                <a:gd name="T39" fmla="*/ 59 h 143"/>
                <a:gd name="T40" fmla="*/ 131 w 173"/>
                <a:gd name="T41" fmla="*/ 47 h 143"/>
                <a:gd name="T42" fmla="*/ 125 w 173"/>
                <a:gd name="T43" fmla="*/ 41 h 143"/>
                <a:gd name="T44" fmla="*/ 119 w 173"/>
                <a:gd name="T45" fmla="*/ 41 h 143"/>
                <a:gd name="T46" fmla="*/ 113 w 173"/>
                <a:gd name="T47" fmla="*/ 41 h 143"/>
                <a:gd name="T48" fmla="*/ 107 w 173"/>
                <a:gd name="T49" fmla="*/ 35 h 143"/>
                <a:gd name="T50" fmla="*/ 101 w 173"/>
                <a:gd name="T51" fmla="*/ 29 h 143"/>
                <a:gd name="T52" fmla="*/ 95 w 173"/>
                <a:gd name="T53" fmla="*/ 23 h 143"/>
                <a:gd name="T54" fmla="*/ 89 w 173"/>
                <a:gd name="T55" fmla="*/ 11 h 143"/>
                <a:gd name="T56" fmla="*/ 89 w 173"/>
                <a:gd name="T57" fmla="*/ 5 h 143"/>
                <a:gd name="T58" fmla="*/ 83 w 173"/>
                <a:gd name="T59" fmla="*/ 5 h 143"/>
                <a:gd name="T60" fmla="*/ 71 w 173"/>
                <a:gd name="T61" fmla="*/ 11 h 143"/>
                <a:gd name="T62" fmla="*/ 65 w 173"/>
                <a:gd name="T63" fmla="*/ 11 h 143"/>
                <a:gd name="T64" fmla="*/ 53 w 173"/>
                <a:gd name="T65" fmla="*/ 17 h 143"/>
                <a:gd name="T66" fmla="*/ 42 w 173"/>
                <a:gd name="T67" fmla="*/ 17 h 143"/>
                <a:gd name="T68" fmla="*/ 30 w 173"/>
                <a:gd name="T69" fmla="*/ 11 h 143"/>
                <a:gd name="T70" fmla="*/ 18 w 173"/>
                <a:gd name="T71" fmla="*/ 5 h 143"/>
                <a:gd name="T72" fmla="*/ 6 w 173"/>
                <a:gd name="T73" fmla="*/ 0 h 143"/>
                <a:gd name="T74" fmla="*/ 6 w 173"/>
                <a:gd name="T75" fmla="*/ 5 h 143"/>
                <a:gd name="T76" fmla="*/ 12 w 173"/>
                <a:gd name="T77" fmla="*/ 11 h 143"/>
                <a:gd name="T78" fmla="*/ 12 w 173"/>
                <a:gd name="T79" fmla="*/ 23 h 143"/>
                <a:gd name="T80" fmla="*/ 12 w 173"/>
                <a:gd name="T81" fmla="*/ 29 h 143"/>
                <a:gd name="T82" fmla="*/ 18 w 173"/>
                <a:gd name="T83" fmla="*/ 41 h 143"/>
                <a:gd name="T84" fmla="*/ 12 w 173"/>
                <a:gd name="T85" fmla="*/ 53 h 143"/>
                <a:gd name="T86" fmla="*/ 12 w 173"/>
                <a:gd name="T87" fmla="*/ 65 h 143"/>
                <a:gd name="T88" fmla="*/ 0 w 173"/>
                <a:gd name="T89" fmla="*/ 77 h 143"/>
                <a:gd name="T90" fmla="*/ 12 w 173"/>
                <a:gd name="T91" fmla="*/ 77 h 143"/>
                <a:gd name="T92" fmla="*/ 18 w 173"/>
                <a:gd name="T93" fmla="*/ 83 h 143"/>
                <a:gd name="T94" fmla="*/ 24 w 173"/>
                <a:gd name="T95" fmla="*/ 89 h 143"/>
                <a:gd name="T96" fmla="*/ 36 w 173"/>
                <a:gd name="T97" fmla="*/ 95 h 143"/>
                <a:gd name="T98" fmla="*/ 42 w 173"/>
                <a:gd name="T99" fmla="*/ 101 h 143"/>
                <a:gd name="T100" fmla="*/ 42 w 173"/>
                <a:gd name="T101" fmla="*/ 107 h 143"/>
                <a:gd name="T102" fmla="*/ 48 w 173"/>
                <a:gd name="T103" fmla="*/ 119 h 143"/>
                <a:gd name="T104" fmla="*/ 42 w 173"/>
                <a:gd name="T105" fmla="*/ 131 h 143"/>
                <a:gd name="T106" fmla="*/ 48 w 173"/>
                <a:gd name="T107" fmla="*/ 131 h 143"/>
                <a:gd name="T108" fmla="*/ 53 w 173"/>
                <a:gd name="T109" fmla="*/ 131 h 143"/>
                <a:gd name="T110" fmla="*/ 59 w 173"/>
                <a:gd name="T111" fmla="*/ 131 h 143"/>
                <a:gd name="T112" fmla="*/ 65 w 173"/>
                <a:gd name="T113" fmla="*/ 131 h 143"/>
                <a:gd name="T114" fmla="*/ 71 w 173"/>
                <a:gd name="T115" fmla="*/ 137 h 143"/>
                <a:gd name="T116" fmla="*/ 77 w 173"/>
                <a:gd name="T117" fmla="*/ 137 h 143"/>
                <a:gd name="T118" fmla="*/ 83 w 173"/>
                <a:gd name="T119" fmla="*/ 143 h 143"/>
                <a:gd name="T120" fmla="*/ 89 w 173"/>
                <a:gd name="T121" fmla="*/ 143 h 1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3"/>
                <a:gd name="T184" fmla="*/ 0 h 143"/>
                <a:gd name="T185" fmla="*/ 173 w 173"/>
                <a:gd name="T186" fmla="*/ 143 h 1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3" h="143">
                  <a:moveTo>
                    <a:pt x="89" y="143"/>
                  </a:moveTo>
                  <a:lnTo>
                    <a:pt x="95" y="143"/>
                  </a:lnTo>
                  <a:lnTo>
                    <a:pt x="101" y="143"/>
                  </a:lnTo>
                  <a:lnTo>
                    <a:pt x="113" y="143"/>
                  </a:lnTo>
                  <a:lnTo>
                    <a:pt x="119" y="137"/>
                  </a:lnTo>
                  <a:lnTo>
                    <a:pt x="131" y="137"/>
                  </a:lnTo>
                  <a:lnTo>
                    <a:pt x="143" y="137"/>
                  </a:lnTo>
                  <a:lnTo>
                    <a:pt x="149" y="137"/>
                  </a:lnTo>
                  <a:lnTo>
                    <a:pt x="161" y="137"/>
                  </a:lnTo>
                  <a:lnTo>
                    <a:pt x="167" y="137"/>
                  </a:lnTo>
                  <a:lnTo>
                    <a:pt x="173" y="137"/>
                  </a:lnTo>
                  <a:lnTo>
                    <a:pt x="161" y="131"/>
                  </a:lnTo>
                  <a:lnTo>
                    <a:pt x="155" y="119"/>
                  </a:lnTo>
                  <a:lnTo>
                    <a:pt x="149" y="113"/>
                  </a:lnTo>
                  <a:lnTo>
                    <a:pt x="143" y="101"/>
                  </a:lnTo>
                  <a:lnTo>
                    <a:pt x="137" y="83"/>
                  </a:lnTo>
                  <a:lnTo>
                    <a:pt x="131" y="71"/>
                  </a:lnTo>
                  <a:lnTo>
                    <a:pt x="131" y="59"/>
                  </a:lnTo>
                  <a:lnTo>
                    <a:pt x="131" y="47"/>
                  </a:lnTo>
                  <a:lnTo>
                    <a:pt x="125" y="41"/>
                  </a:lnTo>
                  <a:lnTo>
                    <a:pt x="119" y="41"/>
                  </a:lnTo>
                  <a:lnTo>
                    <a:pt x="113" y="41"/>
                  </a:lnTo>
                  <a:lnTo>
                    <a:pt x="107" y="35"/>
                  </a:lnTo>
                  <a:lnTo>
                    <a:pt x="101" y="29"/>
                  </a:lnTo>
                  <a:lnTo>
                    <a:pt x="95" y="23"/>
                  </a:lnTo>
                  <a:lnTo>
                    <a:pt x="89" y="11"/>
                  </a:lnTo>
                  <a:lnTo>
                    <a:pt x="89" y="5"/>
                  </a:lnTo>
                  <a:lnTo>
                    <a:pt x="83" y="5"/>
                  </a:lnTo>
                  <a:lnTo>
                    <a:pt x="71" y="11"/>
                  </a:lnTo>
                  <a:lnTo>
                    <a:pt x="65" y="11"/>
                  </a:lnTo>
                  <a:lnTo>
                    <a:pt x="53" y="17"/>
                  </a:lnTo>
                  <a:lnTo>
                    <a:pt x="42" y="17"/>
                  </a:lnTo>
                  <a:lnTo>
                    <a:pt x="30" y="11"/>
                  </a:lnTo>
                  <a:lnTo>
                    <a:pt x="18" y="5"/>
                  </a:lnTo>
                  <a:lnTo>
                    <a:pt x="6" y="0"/>
                  </a:lnTo>
                  <a:lnTo>
                    <a:pt x="6" y="5"/>
                  </a:lnTo>
                  <a:lnTo>
                    <a:pt x="12" y="11"/>
                  </a:lnTo>
                  <a:lnTo>
                    <a:pt x="12" y="23"/>
                  </a:lnTo>
                  <a:lnTo>
                    <a:pt x="12" y="29"/>
                  </a:lnTo>
                  <a:lnTo>
                    <a:pt x="18" y="41"/>
                  </a:lnTo>
                  <a:lnTo>
                    <a:pt x="12" y="53"/>
                  </a:lnTo>
                  <a:lnTo>
                    <a:pt x="12" y="65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18" y="83"/>
                  </a:lnTo>
                  <a:lnTo>
                    <a:pt x="24" y="89"/>
                  </a:lnTo>
                  <a:lnTo>
                    <a:pt x="36" y="95"/>
                  </a:lnTo>
                  <a:lnTo>
                    <a:pt x="42" y="101"/>
                  </a:lnTo>
                  <a:lnTo>
                    <a:pt x="42" y="107"/>
                  </a:lnTo>
                  <a:lnTo>
                    <a:pt x="48" y="119"/>
                  </a:lnTo>
                  <a:lnTo>
                    <a:pt x="42" y="131"/>
                  </a:lnTo>
                  <a:lnTo>
                    <a:pt x="48" y="131"/>
                  </a:lnTo>
                  <a:lnTo>
                    <a:pt x="53" y="131"/>
                  </a:lnTo>
                  <a:lnTo>
                    <a:pt x="59" y="131"/>
                  </a:lnTo>
                  <a:lnTo>
                    <a:pt x="65" y="131"/>
                  </a:lnTo>
                  <a:lnTo>
                    <a:pt x="71" y="137"/>
                  </a:lnTo>
                  <a:lnTo>
                    <a:pt x="77" y="137"/>
                  </a:lnTo>
                  <a:lnTo>
                    <a:pt x="83" y="143"/>
                  </a:lnTo>
                  <a:lnTo>
                    <a:pt x="89" y="143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89" name="Freeform 490"/>
            <p:cNvSpPr>
              <a:spLocks/>
            </p:cNvSpPr>
            <p:nvPr/>
          </p:nvSpPr>
          <p:spPr bwMode="auto">
            <a:xfrm>
              <a:off x="4952" y="2049"/>
              <a:ext cx="173" cy="179"/>
            </a:xfrm>
            <a:custGeom>
              <a:avLst/>
              <a:gdLst>
                <a:gd name="T0" fmla="*/ 24 w 173"/>
                <a:gd name="T1" fmla="*/ 84 h 179"/>
                <a:gd name="T2" fmla="*/ 30 w 173"/>
                <a:gd name="T3" fmla="*/ 84 h 179"/>
                <a:gd name="T4" fmla="*/ 42 w 173"/>
                <a:gd name="T5" fmla="*/ 84 h 179"/>
                <a:gd name="T6" fmla="*/ 54 w 173"/>
                <a:gd name="T7" fmla="*/ 84 h 179"/>
                <a:gd name="T8" fmla="*/ 66 w 173"/>
                <a:gd name="T9" fmla="*/ 84 h 179"/>
                <a:gd name="T10" fmla="*/ 84 w 173"/>
                <a:gd name="T11" fmla="*/ 78 h 179"/>
                <a:gd name="T12" fmla="*/ 96 w 173"/>
                <a:gd name="T13" fmla="*/ 66 h 179"/>
                <a:gd name="T14" fmla="*/ 108 w 173"/>
                <a:gd name="T15" fmla="*/ 54 h 179"/>
                <a:gd name="T16" fmla="*/ 120 w 173"/>
                <a:gd name="T17" fmla="*/ 36 h 179"/>
                <a:gd name="T18" fmla="*/ 126 w 173"/>
                <a:gd name="T19" fmla="*/ 18 h 179"/>
                <a:gd name="T20" fmla="*/ 132 w 173"/>
                <a:gd name="T21" fmla="*/ 6 h 179"/>
                <a:gd name="T22" fmla="*/ 138 w 173"/>
                <a:gd name="T23" fmla="*/ 6 h 179"/>
                <a:gd name="T24" fmla="*/ 144 w 173"/>
                <a:gd name="T25" fmla="*/ 0 h 179"/>
                <a:gd name="T26" fmla="*/ 156 w 173"/>
                <a:gd name="T27" fmla="*/ 0 h 179"/>
                <a:gd name="T28" fmla="*/ 162 w 173"/>
                <a:gd name="T29" fmla="*/ 0 h 179"/>
                <a:gd name="T30" fmla="*/ 168 w 173"/>
                <a:gd name="T31" fmla="*/ 0 h 179"/>
                <a:gd name="T32" fmla="*/ 173 w 173"/>
                <a:gd name="T33" fmla="*/ 0 h 179"/>
                <a:gd name="T34" fmla="*/ 173 w 173"/>
                <a:gd name="T35" fmla="*/ 0 h 179"/>
                <a:gd name="T36" fmla="*/ 156 w 173"/>
                <a:gd name="T37" fmla="*/ 6 h 179"/>
                <a:gd name="T38" fmla="*/ 138 w 173"/>
                <a:gd name="T39" fmla="*/ 24 h 179"/>
                <a:gd name="T40" fmla="*/ 132 w 173"/>
                <a:gd name="T41" fmla="*/ 48 h 179"/>
                <a:gd name="T42" fmla="*/ 126 w 173"/>
                <a:gd name="T43" fmla="*/ 66 h 179"/>
                <a:gd name="T44" fmla="*/ 126 w 173"/>
                <a:gd name="T45" fmla="*/ 84 h 179"/>
                <a:gd name="T46" fmla="*/ 126 w 173"/>
                <a:gd name="T47" fmla="*/ 96 h 179"/>
                <a:gd name="T48" fmla="*/ 120 w 173"/>
                <a:gd name="T49" fmla="*/ 108 h 179"/>
                <a:gd name="T50" fmla="*/ 108 w 173"/>
                <a:gd name="T51" fmla="*/ 113 h 179"/>
                <a:gd name="T52" fmla="*/ 96 w 173"/>
                <a:gd name="T53" fmla="*/ 125 h 179"/>
                <a:gd name="T54" fmla="*/ 90 w 173"/>
                <a:gd name="T55" fmla="*/ 143 h 179"/>
                <a:gd name="T56" fmla="*/ 84 w 173"/>
                <a:gd name="T57" fmla="*/ 155 h 179"/>
                <a:gd name="T58" fmla="*/ 66 w 173"/>
                <a:gd name="T59" fmla="*/ 155 h 179"/>
                <a:gd name="T60" fmla="*/ 42 w 173"/>
                <a:gd name="T61" fmla="*/ 167 h 179"/>
                <a:gd name="T62" fmla="*/ 30 w 173"/>
                <a:gd name="T63" fmla="*/ 173 h 179"/>
                <a:gd name="T64" fmla="*/ 24 w 173"/>
                <a:gd name="T65" fmla="*/ 173 h 179"/>
                <a:gd name="T66" fmla="*/ 24 w 173"/>
                <a:gd name="T67" fmla="*/ 155 h 179"/>
                <a:gd name="T68" fmla="*/ 18 w 173"/>
                <a:gd name="T69" fmla="*/ 137 h 179"/>
                <a:gd name="T70" fmla="*/ 6 w 173"/>
                <a:gd name="T71" fmla="*/ 119 h 179"/>
                <a:gd name="T72" fmla="*/ 6 w 173"/>
                <a:gd name="T73" fmla="*/ 113 h 179"/>
                <a:gd name="T74" fmla="*/ 12 w 173"/>
                <a:gd name="T75" fmla="*/ 108 h 179"/>
                <a:gd name="T76" fmla="*/ 24 w 173"/>
                <a:gd name="T77" fmla="*/ 102 h 179"/>
                <a:gd name="T78" fmla="*/ 24 w 173"/>
                <a:gd name="T79" fmla="*/ 90 h 17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73"/>
                <a:gd name="T121" fmla="*/ 0 h 179"/>
                <a:gd name="T122" fmla="*/ 173 w 173"/>
                <a:gd name="T123" fmla="*/ 179 h 17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73" h="179">
                  <a:moveTo>
                    <a:pt x="24" y="84"/>
                  </a:moveTo>
                  <a:lnTo>
                    <a:pt x="24" y="84"/>
                  </a:lnTo>
                  <a:lnTo>
                    <a:pt x="30" y="84"/>
                  </a:lnTo>
                  <a:lnTo>
                    <a:pt x="36" y="84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78" y="78"/>
                  </a:lnTo>
                  <a:lnTo>
                    <a:pt x="84" y="78"/>
                  </a:lnTo>
                  <a:lnTo>
                    <a:pt x="90" y="72"/>
                  </a:lnTo>
                  <a:lnTo>
                    <a:pt x="96" y="66"/>
                  </a:lnTo>
                  <a:lnTo>
                    <a:pt x="102" y="60"/>
                  </a:lnTo>
                  <a:lnTo>
                    <a:pt x="108" y="54"/>
                  </a:lnTo>
                  <a:lnTo>
                    <a:pt x="114" y="42"/>
                  </a:lnTo>
                  <a:lnTo>
                    <a:pt x="120" y="36"/>
                  </a:lnTo>
                  <a:lnTo>
                    <a:pt x="126" y="24"/>
                  </a:lnTo>
                  <a:lnTo>
                    <a:pt x="126" y="18"/>
                  </a:lnTo>
                  <a:lnTo>
                    <a:pt x="132" y="12"/>
                  </a:lnTo>
                  <a:lnTo>
                    <a:pt x="132" y="6"/>
                  </a:lnTo>
                  <a:lnTo>
                    <a:pt x="138" y="6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73" y="0"/>
                  </a:lnTo>
                  <a:lnTo>
                    <a:pt x="156" y="6"/>
                  </a:lnTo>
                  <a:lnTo>
                    <a:pt x="150" y="12"/>
                  </a:lnTo>
                  <a:lnTo>
                    <a:pt x="138" y="24"/>
                  </a:lnTo>
                  <a:lnTo>
                    <a:pt x="132" y="36"/>
                  </a:lnTo>
                  <a:lnTo>
                    <a:pt x="132" y="48"/>
                  </a:lnTo>
                  <a:lnTo>
                    <a:pt x="126" y="60"/>
                  </a:lnTo>
                  <a:lnTo>
                    <a:pt x="126" y="66"/>
                  </a:lnTo>
                  <a:lnTo>
                    <a:pt x="126" y="72"/>
                  </a:lnTo>
                  <a:lnTo>
                    <a:pt x="126" y="84"/>
                  </a:lnTo>
                  <a:lnTo>
                    <a:pt x="126" y="90"/>
                  </a:lnTo>
                  <a:lnTo>
                    <a:pt x="126" y="96"/>
                  </a:lnTo>
                  <a:lnTo>
                    <a:pt x="126" y="108"/>
                  </a:lnTo>
                  <a:lnTo>
                    <a:pt x="120" y="108"/>
                  </a:lnTo>
                  <a:lnTo>
                    <a:pt x="114" y="108"/>
                  </a:lnTo>
                  <a:lnTo>
                    <a:pt x="108" y="113"/>
                  </a:lnTo>
                  <a:lnTo>
                    <a:pt x="102" y="119"/>
                  </a:lnTo>
                  <a:lnTo>
                    <a:pt x="96" y="125"/>
                  </a:lnTo>
                  <a:lnTo>
                    <a:pt x="90" y="137"/>
                  </a:lnTo>
                  <a:lnTo>
                    <a:pt x="90" y="143"/>
                  </a:lnTo>
                  <a:lnTo>
                    <a:pt x="90" y="155"/>
                  </a:lnTo>
                  <a:lnTo>
                    <a:pt x="84" y="155"/>
                  </a:lnTo>
                  <a:lnTo>
                    <a:pt x="72" y="155"/>
                  </a:lnTo>
                  <a:lnTo>
                    <a:pt x="66" y="155"/>
                  </a:lnTo>
                  <a:lnTo>
                    <a:pt x="54" y="161"/>
                  </a:lnTo>
                  <a:lnTo>
                    <a:pt x="42" y="167"/>
                  </a:lnTo>
                  <a:lnTo>
                    <a:pt x="36" y="167"/>
                  </a:lnTo>
                  <a:lnTo>
                    <a:pt x="30" y="173"/>
                  </a:lnTo>
                  <a:lnTo>
                    <a:pt x="24" y="179"/>
                  </a:lnTo>
                  <a:lnTo>
                    <a:pt x="24" y="173"/>
                  </a:lnTo>
                  <a:lnTo>
                    <a:pt x="24" y="161"/>
                  </a:lnTo>
                  <a:lnTo>
                    <a:pt x="24" y="155"/>
                  </a:lnTo>
                  <a:lnTo>
                    <a:pt x="18" y="143"/>
                  </a:lnTo>
                  <a:lnTo>
                    <a:pt x="18" y="137"/>
                  </a:lnTo>
                  <a:lnTo>
                    <a:pt x="12" y="125"/>
                  </a:lnTo>
                  <a:lnTo>
                    <a:pt x="6" y="119"/>
                  </a:lnTo>
                  <a:lnTo>
                    <a:pt x="0" y="113"/>
                  </a:lnTo>
                  <a:lnTo>
                    <a:pt x="6" y="113"/>
                  </a:lnTo>
                  <a:lnTo>
                    <a:pt x="12" y="108"/>
                  </a:lnTo>
                  <a:lnTo>
                    <a:pt x="18" y="108"/>
                  </a:lnTo>
                  <a:lnTo>
                    <a:pt x="24" y="102"/>
                  </a:lnTo>
                  <a:lnTo>
                    <a:pt x="24" y="96"/>
                  </a:lnTo>
                  <a:lnTo>
                    <a:pt x="24" y="90"/>
                  </a:lnTo>
                  <a:lnTo>
                    <a:pt x="24" y="84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90" name="Freeform 491"/>
            <p:cNvSpPr>
              <a:spLocks/>
            </p:cNvSpPr>
            <p:nvPr/>
          </p:nvSpPr>
          <p:spPr bwMode="auto">
            <a:xfrm>
              <a:off x="5060" y="2049"/>
              <a:ext cx="107" cy="185"/>
            </a:xfrm>
            <a:custGeom>
              <a:avLst/>
              <a:gdLst>
                <a:gd name="T0" fmla="*/ 65 w 107"/>
                <a:gd name="T1" fmla="*/ 6 h 185"/>
                <a:gd name="T2" fmla="*/ 71 w 107"/>
                <a:gd name="T3" fmla="*/ 12 h 185"/>
                <a:gd name="T4" fmla="*/ 83 w 107"/>
                <a:gd name="T5" fmla="*/ 12 h 185"/>
                <a:gd name="T6" fmla="*/ 83 w 107"/>
                <a:gd name="T7" fmla="*/ 12 h 185"/>
                <a:gd name="T8" fmla="*/ 83 w 107"/>
                <a:gd name="T9" fmla="*/ 18 h 185"/>
                <a:gd name="T10" fmla="*/ 77 w 107"/>
                <a:gd name="T11" fmla="*/ 24 h 185"/>
                <a:gd name="T12" fmla="*/ 71 w 107"/>
                <a:gd name="T13" fmla="*/ 24 h 185"/>
                <a:gd name="T14" fmla="*/ 65 w 107"/>
                <a:gd name="T15" fmla="*/ 24 h 185"/>
                <a:gd name="T16" fmla="*/ 60 w 107"/>
                <a:gd name="T17" fmla="*/ 24 h 185"/>
                <a:gd name="T18" fmla="*/ 60 w 107"/>
                <a:gd name="T19" fmla="*/ 30 h 185"/>
                <a:gd name="T20" fmla="*/ 54 w 107"/>
                <a:gd name="T21" fmla="*/ 30 h 185"/>
                <a:gd name="T22" fmla="*/ 54 w 107"/>
                <a:gd name="T23" fmla="*/ 36 h 185"/>
                <a:gd name="T24" fmla="*/ 54 w 107"/>
                <a:gd name="T25" fmla="*/ 42 h 185"/>
                <a:gd name="T26" fmla="*/ 54 w 107"/>
                <a:gd name="T27" fmla="*/ 42 h 185"/>
                <a:gd name="T28" fmla="*/ 60 w 107"/>
                <a:gd name="T29" fmla="*/ 48 h 185"/>
                <a:gd name="T30" fmla="*/ 60 w 107"/>
                <a:gd name="T31" fmla="*/ 48 h 185"/>
                <a:gd name="T32" fmla="*/ 65 w 107"/>
                <a:gd name="T33" fmla="*/ 48 h 185"/>
                <a:gd name="T34" fmla="*/ 71 w 107"/>
                <a:gd name="T35" fmla="*/ 48 h 185"/>
                <a:gd name="T36" fmla="*/ 77 w 107"/>
                <a:gd name="T37" fmla="*/ 48 h 185"/>
                <a:gd name="T38" fmla="*/ 77 w 107"/>
                <a:gd name="T39" fmla="*/ 42 h 185"/>
                <a:gd name="T40" fmla="*/ 83 w 107"/>
                <a:gd name="T41" fmla="*/ 36 h 185"/>
                <a:gd name="T42" fmla="*/ 89 w 107"/>
                <a:gd name="T43" fmla="*/ 30 h 185"/>
                <a:gd name="T44" fmla="*/ 95 w 107"/>
                <a:gd name="T45" fmla="*/ 30 h 185"/>
                <a:gd name="T46" fmla="*/ 95 w 107"/>
                <a:gd name="T47" fmla="*/ 36 h 185"/>
                <a:gd name="T48" fmla="*/ 95 w 107"/>
                <a:gd name="T49" fmla="*/ 36 h 185"/>
                <a:gd name="T50" fmla="*/ 89 w 107"/>
                <a:gd name="T51" fmla="*/ 48 h 185"/>
                <a:gd name="T52" fmla="*/ 89 w 107"/>
                <a:gd name="T53" fmla="*/ 48 h 185"/>
                <a:gd name="T54" fmla="*/ 83 w 107"/>
                <a:gd name="T55" fmla="*/ 54 h 185"/>
                <a:gd name="T56" fmla="*/ 77 w 107"/>
                <a:gd name="T57" fmla="*/ 60 h 185"/>
                <a:gd name="T58" fmla="*/ 77 w 107"/>
                <a:gd name="T59" fmla="*/ 60 h 185"/>
                <a:gd name="T60" fmla="*/ 83 w 107"/>
                <a:gd name="T61" fmla="*/ 66 h 185"/>
                <a:gd name="T62" fmla="*/ 83 w 107"/>
                <a:gd name="T63" fmla="*/ 72 h 185"/>
                <a:gd name="T64" fmla="*/ 89 w 107"/>
                <a:gd name="T65" fmla="*/ 72 h 185"/>
                <a:gd name="T66" fmla="*/ 95 w 107"/>
                <a:gd name="T67" fmla="*/ 72 h 185"/>
                <a:gd name="T68" fmla="*/ 101 w 107"/>
                <a:gd name="T69" fmla="*/ 72 h 185"/>
                <a:gd name="T70" fmla="*/ 101 w 107"/>
                <a:gd name="T71" fmla="*/ 72 h 185"/>
                <a:gd name="T72" fmla="*/ 107 w 107"/>
                <a:gd name="T73" fmla="*/ 78 h 185"/>
                <a:gd name="T74" fmla="*/ 107 w 107"/>
                <a:gd name="T75" fmla="*/ 96 h 185"/>
                <a:gd name="T76" fmla="*/ 101 w 107"/>
                <a:gd name="T77" fmla="*/ 113 h 185"/>
                <a:gd name="T78" fmla="*/ 89 w 107"/>
                <a:gd name="T79" fmla="*/ 131 h 185"/>
                <a:gd name="T80" fmla="*/ 71 w 107"/>
                <a:gd name="T81" fmla="*/ 149 h 185"/>
                <a:gd name="T82" fmla="*/ 60 w 107"/>
                <a:gd name="T83" fmla="*/ 161 h 185"/>
                <a:gd name="T84" fmla="*/ 42 w 107"/>
                <a:gd name="T85" fmla="*/ 173 h 185"/>
                <a:gd name="T86" fmla="*/ 24 w 107"/>
                <a:gd name="T87" fmla="*/ 179 h 185"/>
                <a:gd name="T88" fmla="*/ 12 w 107"/>
                <a:gd name="T89" fmla="*/ 185 h 185"/>
                <a:gd name="T90" fmla="*/ 12 w 107"/>
                <a:gd name="T91" fmla="*/ 185 h 185"/>
                <a:gd name="T92" fmla="*/ 6 w 107"/>
                <a:gd name="T93" fmla="*/ 185 h 185"/>
                <a:gd name="T94" fmla="*/ 0 w 107"/>
                <a:gd name="T95" fmla="*/ 185 h 185"/>
                <a:gd name="T96" fmla="*/ 6 w 107"/>
                <a:gd name="T97" fmla="*/ 179 h 185"/>
                <a:gd name="T98" fmla="*/ 12 w 107"/>
                <a:gd name="T99" fmla="*/ 173 h 185"/>
                <a:gd name="T100" fmla="*/ 18 w 107"/>
                <a:gd name="T101" fmla="*/ 161 h 185"/>
                <a:gd name="T102" fmla="*/ 24 w 107"/>
                <a:gd name="T103" fmla="*/ 149 h 185"/>
                <a:gd name="T104" fmla="*/ 24 w 107"/>
                <a:gd name="T105" fmla="*/ 137 h 185"/>
                <a:gd name="T106" fmla="*/ 24 w 107"/>
                <a:gd name="T107" fmla="*/ 119 h 185"/>
                <a:gd name="T108" fmla="*/ 18 w 107"/>
                <a:gd name="T109" fmla="*/ 96 h 185"/>
                <a:gd name="T110" fmla="*/ 18 w 107"/>
                <a:gd name="T111" fmla="*/ 84 h 185"/>
                <a:gd name="T112" fmla="*/ 18 w 107"/>
                <a:gd name="T113" fmla="*/ 66 h 185"/>
                <a:gd name="T114" fmla="*/ 24 w 107"/>
                <a:gd name="T115" fmla="*/ 48 h 185"/>
                <a:gd name="T116" fmla="*/ 30 w 107"/>
                <a:gd name="T117" fmla="*/ 24 h 185"/>
                <a:gd name="T118" fmla="*/ 48 w 107"/>
                <a:gd name="T119" fmla="*/ 6 h 18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7"/>
                <a:gd name="T181" fmla="*/ 0 h 185"/>
                <a:gd name="T182" fmla="*/ 107 w 107"/>
                <a:gd name="T183" fmla="*/ 185 h 18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7" h="185">
                  <a:moveTo>
                    <a:pt x="65" y="0"/>
                  </a:moveTo>
                  <a:lnTo>
                    <a:pt x="65" y="6"/>
                  </a:lnTo>
                  <a:lnTo>
                    <a:pt x="71" y="12"/>
                  </a:lnTo>
                  <a:lnTo>
                    <a:pt x="77" y="12"/>
                  </a:lnTo>
                  <a:lnTo>
                    <a:pt x="83" y="12"/>
                  </a:lnTo>
                  <a:lnTo>
                    <a:pt x="89" y="18"/>
                  </a:lnTo>
                  <a:lnTo>
                    <a:pt x="83" y="18"/>
                  </a:lnTo>
                  <a:lnTo>
                    <a:pt x="83" y="24"/>
                  </a:lnTo>
                  <a:lnTo>
                    <a:pt x="77" y="24"/>
                  </a:lnTo>
                  <a:lnTo>
                    <a:pt x="71" y="24"/>
                  </a:lnTo>
                  <a:lnTo>
                    <a:pt x="65" y="24"/>
                  </a:lnTo>
                  <a:lnTo>
                    <a:pt x="60" y="24"/>
                  </a:lnTo>
                  <a:lnTo>
                    <a:pt x="60" y="30"/>
                  </a:lnTo>
                  <a:lnTo>
                    <a:pt x="54" y="30"/>
                  </a:lnTo>
                  <a:lnTo>
                    <a:pt x="54" y="36"/>
                  </a:lnTo>
                  <a:lnTo>
                    <a:pt x="54" y="42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5" y="48"/>
                  </a:lnTo>
                  <a:lnTo>
                    <a:pt x="71" y="48"/>
                  </a:lnTo>
                  <a:lnTo>
                    <a:pt x="77" y="48"/>
                  </a:lnTo>
                  <a:lnTo>
                    <a:pt x="77" y="42"/>
                  </a:lnTo>
                  <a:lnTo>
                    <a:pt x="77" y="36"/>
                  </a:lnTo>
                  <a:lnTo>
                    <a:pt x="83" y="36"/>
                  </a:lnTo>
                  <a:lnTo>
                    <a:pt x="83" y="30"/>
                  </a:lnTo>
                  <a:lnTo>
                    <a:pt x="89" y="30"/>
                  </a:lnTo>
                  <a:lnTo>
                    <a:pt x="95" y="30"/>
                  </a:lnTo>
                  <a:lnTo>
                    <a:pt x="95" y="36"/>
                  </a:lnTo>
                  <a:lnTo>
                    <a:pt x="95" y="42"/>
                  </a:lnTo>
                  <a:lnTo>
                    <a:pt x="89" y="48"/>
                  </a:lnTo>
                  <a:lnTo>
                    <a:pt x="83" y="54"/>
                  </a:lnTo>
                  <a:lnTo>
                    <a:pt x="77" y="60"/>
                  </a:lnTo>
                  <a:lnTo>
                    <a:pt x="77" y="66"/>
                  </a:lnTo>
                  <a:lnTo>
                    <a:pt x="83" y="66"/>
                  </a:lnTo>
                  <a:lnTo>
                    <a:pt x="83" y="72"/>
                  </a:lnTo>
                  <a:lnTo>
                    <a:pt x="89" y="72"/>
                  </a:lnTo>
                  <a:lnTo>
                    <a:pt x="95" y="72"/>
                  </a:lnTo>
                  <a:lnTo>
                    <a:pt x="101" y="72"/>
                  </a:lnTo>
                  <a:lnTo>
                    <a:pt x="107" y="72"/>
                  </a:lnTo>
                  <a:lnTo>
                    <a:pt x="107" y="78"/>
                  </a:lnTo>
                  <a:lnTo>
                    <a:pt x="107" y="90"/>
                  </a:lnTo>
                  <a:lnTo>
                    <a:pt x="107" y="96"/>
                  </a:lnTo>
                  <a:lnTo>
                    <a:pt x="107" y="108"/>
                  </a:lnTo>
                  <a:lnTo>
                    <a:pt x="101" y="113"/>
                  </a:lnTo>
                  <a:lnTo>
                    <a:pt x="95" y="125"/>
                  </a:lnTo>
                  <a:lnTo>
                    <a:pt x="89" y="131"/>
                  </a:lnTo>
                  <a:lnTo>
                    <a:pt x="83" y="137"/>
                  </a:lnTo>
                  <a:lnTo>
                    <a:pt x="71" y="149"/>
                  </a:lnTo>
                  <a:lnTo>
                    <a:pt x="65" y="155"/>
                  </a:lnTo>
                  <a:lnTo>
                    <a:pt x="60" y="161"/>
                  </a:lnTo>
                  <a:lnTo>
                    <a:pt x="48" y="167"/>
                  </a:lnTo>
                  <a:lnTo>
                    <a:pt x="42" y="173"/>
                  </a:lnTo>
                  <a:lnTo>
                    <a:pt x="30" y="179"/>
                  </a:lnTo>
                  <a:lnTo>
                    <a:pt x="24" y="179"/>
                  </a:lnTo>
                  <a:lnTo>
                    <a:pt x="18" y="179"/>
                  </a:lnTo>
                  <a:lnTo>
                    <a:pt x="12" y="185"/>
                  </a:lnTo>
                  <a:lnTo>
                    <a:pt x="6" y="185"/>
                  </a:lnTo>
                  <a:lnTo>
                    <a:pt x="0" y="185"/>
                  </a:lnTo>
                  <a:lnTo>
                    <a:pt x="6" y="185"/>
                  </a:lnTo>
                  <a:lnTo>
                    <a:pt x="6" y="179"/>
                  </a:lnTo>
                  <a:lnTo>
                    <a:pt x="12" y="173"/>
                  </a:lnTo>
                  <a:lnTo>
                    <a:pt x="18" y="167"/>
                  </a:lnTo>
                  <a:lnTo>
                    <a:pt x="18" y="161"/>
                  </a:lnTo>
                  <a:lnTo>
                    <a:pt x="24" y="155"/>
                  </a:lnTo>
                  <a:lnTo>
                    <a:pt x="24" y="149"/>
                  </a:lnTo>
                  <a:lnTo>
                    <a:pt x="24" y="143"/>
                  </a:lnTo>
                  <a:lnTo>
                    <a:pt x="24" y="137"/>
                  </a:lnTo>
                  <a:lnTo>
                    <a:pt x="24" y="125"/>
                  </a:lnTo>
                  <a:lnTo>
                    <a:pt x="24" y="119"/>
                  </a:lnTo>
                  <a:lnTo>
                    <a:pt x="18" y="108"/>
                  </a:lnTo>
                  <a:lnTo>
                    <a:pt x="18" y="96"/>
                  </a:lnTo>
                  <a:lnTo>
                    <a:pt x="18" y="90"/>
                  </a:lnTo>
                  <a:lnTo>
                    <a:pt x="18" y="84"/>
                  </a:lnTo>
                  <a:lnTo>
                    <a:pt x="18" y="72"/>
                  </a:lnTo>
                  <a:lnTo>
                    <a:pt x="18" y="66"/>
                  </a:lnTo>
                  <a:lnTo>
                    <a:pt x="18" y="60"/>
                  </a:lnTo>
                  <a:lnTo>
                    <a:pt x="24" y="48"/>
                  </a:lnTo>
                  <a:lnTo>
                    <a:pt x="24" y="36"/>
                  </a:lnTo>
                  <a:lnTo>
                    <a:pt x="30" y="24"/>
                  </a:lnTo>
                  <a:lnTo>
                    <a:pt x="42" y="12"/>
                  </a:lnTo>
                  <a:lnTo>
                    <a:pt x="48" y="6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91" name="Freeform 492"/>
            <p:cNvSpPr>
              <a:spLocks/>
            </p:cNvSpPr>
            <p:nvPr/>
          </p:nvSpPr>
          <p:spPr bwMode="auto">
            <a:xfrm>
              <a:off x="4857" y="1828"/>
              <a:ext cx="477" cy="305"/>
            </a:xfrm>
            <a:custGeom>
              <a:avLst/>
              <a:gdLst>
                <a:gd name="T0" fmla="*/ 257 w 477"/>
                <a:gd name="T1" fmla="*/ 83 h 305"/>
                <a:gd name="T2" fmla="*/ 280 w 477"/>
                <a:gd name="T3" fmla="*/ 36 h 305"/>
                <a:gd name="T4" fmla="*/ 298 w 477"/>
                <a:gd name="T5" fmla="*/ 12 h 305"/>
                <a:gd name="T6" fmla="*/ 310 w 477"/>
                <a:gd name="T7" fmla="*/ 18 h 305"/>
                <a:gd name="T8" fmla="*/ 328 w 477"/>
                <a:gd name="T9" fmla="*/ 53 h 305"/>
                <a:gd name="T10" fmla="*/ 352 w 477"/>
                <a:gd name="T11" fmla="*/ 101 h 305"/>
                <a:gd name="T12" fmla="*/ 340 w 477"/>
                <a:gd name="T13" fmla="*/ 155 h 305"/>
                <a:gd name="T14" fmla="*/ 316 w 477"/>
                <a:gd name="T15" fmla="*/ 185 h 305"/>
                <a:gd name="T16" fmla="*/ 304 w 477"/>
                <a:gd name="T17" fmla="*/ 209 h 305"/>
                <a:gd name="T18" fmla="*/ 322 w 477"/>
                <a:gd name="T19" fmla="*/ 191 h 305"/>
                <a:gd name="T20" fmla="*/ 352 w 477"/>
                <a:gd name="T21" fmla="*/ 155 h 305"/>
                <a:gd name="T22" fmla="*/ 406 w 477"/>
                <a:gd name="T23" fmla="*/ 137 h 305"/>
                <a:gd name="T24" fmla="*/ 424 w 477"/>
                <a:gd name="T25" fmla="*/ 143 h 305"/>
                <a:gd name="T26" fmla="*/ 454 w 477"/>
                <a:gd name="T27" fmla="*/ 155 h 305"/>
                <a:gd name="T28" fmla="*/ 466 w 477"/>
                <a:gd name="T29" fmla="*/ 173 h 305"/>
                <a:gd name="T30" fmla="*/ 436 w 477"/>
                <a:gd name="T31" fmla="*/ 185 h 305"/>
                <a:gd name="T32" fmla="*/ 400 w 477"/>
                <a:gd name="T33" fmla="*/ 221 h 305"/>
                <a:gd name="T34" fmla="*/ 352 w 477"/>
                <a:gd name="T35" fmla="*/ 227 h 305"/>
                <a:gd name="T36" fmla="*/ 334 w 477"/>
                <a:gd name="T37" fmla="*/ 227 h 305"/>
                <a:gd name="T38" fmla="*/ 328 w 477"/>
                <a:gd name="T39" fmla="*/ 227 h 305"/>
                <a:gd name="T40" fmla="*/ 334 w 477"/>
                <a:gd name="T41" fmla="*/ 209 h 305"/>
                <a:gd name="T42" fmla="*/ 334 w 477"/>
                <a:gd name="T43" fmla="*/ 203 h 305"/>
                <a:gd name="T44" fmla="*/ 322 w 477"/>
                <a:gd name="T45" fmla="*/ 203 h 305"/>
                <a:gd name="T46" fmla="*/ 310 w 477"/>
                <a:gd name="T47" fmla="*/ 221 h 305"/>
                <a:gd name="T48" fmla="*/ 310 w 477"/>
                <a:gd name="T49" fmla="*/ 227 h 305"/>
                <a:gd name="T50" fmla="*/ 310 w 477"/>
                <a:gd name="T51" fmla="*/ 215 h 305"/>
                <a:gd name="T52" fmla="*/ 286 w 477"/>
                <a:gd name="T53" fmla="*/ 209 h 305"/>
                <a:gd name="T54" fmla="*/ 268 w 477"/>
                <a:gd name="T55" fmla="*/ 215 h 305"/>
                <a:gd name="T56" fmla="*/ 257 w 477"/>
                <a:gd name="T57" fmla="*/ 221 h 305"/>
                <a:gd name="T58" fmla="*/ 233 w 477"/>
                <a:gd name="T59" fmla="*/ 227 h 305"/>
                <a:gd name="T60" fmla="*/ 221 w 477"/>
                <a:gd name="T61" fmla="*/ 245 h 305"/>
                <a:gd name="T62" fmla="*/ 191 w 477"/>
                <a:gd name="T63" fmla="*/ 287 h 305"/>
                <a:gd name="T64" fmla="*/ 155 w 477"/>
                <a:gd name="T65" fmla="*/ 305 h 305"/>
                <a:gd name="T66" fmla="*/ 125 w 477"/>
                <a:gd name="T67" fmla="*/ 305 h 305"/>
                <a:gd name="T68" fmla="*/ 107 w 477"/>
                <a:gd name="T69" fmla="*/ 305 h 305"/>
                <a:gd name="T70" fmla="*/ 71 w 477"/>
                <a:gd name="T71" fmla="*/ 293 h 305"/>
                <a:gd name="T72" fmla="*/ 36 w 477"/>
                <a:gd name="T73" fmla="*/ 275 h 305"/>
                <a:gd name="T74" fmla="*/ 0 w 477"/>
                <a:gd name="T75" fmla="*/ 269 h 305"/>
                <a:gd name="T76" fmla="*/ 24 w 477"/>
                <a:gd name="T77" fmla="*/ 245 h 305"/>
                <a:gd name="T78" fmla="*/ 83 w 477"/>
                <a:gd name="T79" fmla="*/ 191 h 305"/>
                <a:gd name="T80" fmla="*/ 125 w 477"/>
                <a:gd name="T81" fmla="*/ 179 h 305"/>
                <a:gd name="T82" fmla="*/ 173 w 477"/>
                <a:gd name="T83" fmla="*/ 179 h 305"/>
                <a:gd name="T84" fmla="*/ 215 w 477"/>
                <a:gd name="T85" fmla="*/ 197 h 305"/>
                <a:gd name="T86" fmla="*/ 233 w 477"/>
                <a:gd name="T87" fmla="*/ 209 h 305"/>
                <a:gd name="T88" fmla="*/ 251 w 477"/>
                <a:gd name="T89" fmla="*/ 215 h 305"/>
                <a:gd name="T90" fmla="*/ 268 w 477"/>
                <a:gd name="T91" fmla="*/ 209 h 305"/>
                <a:gd name="T92" fmla="*/ 263 w 477"/>
                <a:gd name="T93" fmla="*/ 203 h 305"/>
                <a:gd name="T94" fmla="*/ 239 w 477"/>
                <a:gd name="T95" fmla="*/ 203 h 305"/>
                <a:gd name="T96" fmla="*/ 215 w 477"/>
                <a:gd name="T97" fmla="*/ 197 h 305"/>
                <a:gd name="T98" fmla="*/ 167 w 477"/>
                <a:gd name="T99" fmla="*/ 173 h 305"/>
                <a:gd name="T100" fmla="*/ 137 w 477"/>
                <a:gd name="T101" fmla="*/ 113 h 305"/>
                <a:gd name="T102" fmla="*/ 137 w 477"/>
                <a:gd name="T103" fmla="*/ 59 h 305"/>
                <a:gd name="T104" fmla="*/ 173 w 477"/>
                <a:gd name="T105" fmla="*/ 77 h 305"/>
                <a:gd name="T106" fmla="*/ 221 w 477"/>
                <a:gd name="T107" fmla="*/ 95 h 305"/>
                <a:gd name="T108" fmla="*/ 251 w 477"/>
                <a:gd name="T109" fmla="*/ 113 h 305"/>
                <a:gd name="T110" fmla="*/ 268 w 477"/>
                <a:gd name="T111" fmla="*/ 161 h 305"/>
                <a:gd name="T112" fmla="*/ 274 w 477"/>
                <a:gd name="T113" fmla="*/ 197 h 305"/>
                <a:gd name="T114" fmla="*/ 292 w 477"/>
                <a:gd name="T115" fmla="*/ 209 h 305"/>
                <a:gd name="T116" fmla="*/ 298 w 477"/>
                <a:gd name="T117" fmla="*/ 203 h 305"/>
                <a:gd name="T118" fmla="*/ 286 w 477"/>
                <a:gd name="T119" fmla="*/ 179 h 305"/>
                <a:gd name="T120" fmla="*/ 257 w 477"/>
                <a:gd name="T121" fmla="*/ 125 h 30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77"/>
                <a:gd name="T184" fmla="*/ 0 h 305"/>
                <a:gd name="T185" fmla="*/ 477 w 477"/>
                <a:gd name="T186" fmla="*/ 305 h 30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77" h="305">
                  <a:moveTo>
                    <a:pt x="257" y="125"/>
                  </a:moveTo>
                  <a:lnTo>
                    <a:pt x="257" y="113"/>
                  </a:lnTo>
                  <a:lnTo>
                    <a:pt x="257" y="101"/>
                  </a:lnTo>
                  <a:lnTo>
                    <a:pt x="257" y="95"/>
                  </a:lnTo>
                  <a:lnTo>
                    <a:pt x="257" y="83"/>
                  </a:lnTo>
                  <a:lnTo>
                    <a:pt x="263" y="71"/>
                  </a:lnTo>
                  <a:lnTo>
                    <a:pt x="263" y="59"/>
                  </a:lnTo>
                  <a:lnTo>
                    <a:pt x="268" y="53"/>
                  </a:lnTo>
                  <a:lnTo>
                    <a:pt x="274" y="42"/>
                  </a:lnTo>
                  <a:lnTo>
                    <a:pt x="280" y="36"/>
                  </a:lnTo>
                  <a:lnTo>
                    <a:pt x="286" y="30"/>
                  </a:lnTo>
                  <a:lnTo>
                    <a:pt x="292" y="24"/>
                  </a:lnTo>
                  <a:lnTo>
                    <a:pt x="292" y="18"/>
                  </a:lnTo>
                  <a:lnTo>
                    <a:pt x="298" y="12"/>
                  </a:lnTo>
                  <a:lnTo>
                    <a:pt x="298" y="6"/>
                  </a:lnTo>
                  <a:lnTo>
                    <a:pt x="304" y="0"/>
                  </a:lnTo>
                  <a:lnTo>
                    <a:pt x="304" y="6"/>
                  </a:lnTo>
                  <a:lnTo>
                    <a:pt x="304" y="12"/>
                  </a:lnTo>
                  <a:lnTo>
                    <a:pt x="310" y="18"/>
                  </a:lnTo>
                  <a:lnTo>
                    <a:pt x="310" y="24"/>
                  </a:lnTo>
                  <a:lnTo>
                    <a:pt x="316" y="36"/>
                  </a:lnTo>
                  <a:lnTo>
                    <a:pt x="322" y="42"/>
                  </a:lnTo>
                  <a:lnTo>
                    <a:pt x="328" y="47"/>
                  </a:lnTo>
                  <a:lnTo>
                    <a:pt x="328" y="53"/>
                  </a:lnTo>
                  <a:lnTo>
                    <a:pt x="334" y="59"/>
                  </a:lnTo>
                  <a:lnTo>
                    <a:pt x="340" y="65"/>
                  </a:lnTo>
                  <a:lnTo>
                    <a:pt x="346" y="71"/>
                  </a:lnTo>
                  <a:lnTo>
                    <a:pt x="346" y="77"/>
                  </a:lnTo>
                  <a:lnTo>
                    <a:pt x="352" y="101"/>
                  </a:lnTo>
                  <a:lnTo>
                    <a:pt x="352" y="113"/>
                  </a:lnTo>
                  <a:lnTo>
                    <a:pt x="352" y="131"/>
                  </a:lnTo>
                  <a:lnTo>
                    <a:pt x="346" y="143"/>
                  </a:lnTo>
                  <a:lnTo>
                    <a:pt x="340" y="149"/>
                  </a:lnTo>
                  <a:lnTo>
                    <a:pt x="340" y="155"/>
                  </a:lnTo>
                  <a:lnTo>
                    <a:pt x="334" y="161"/>
                  </a:lnTo>
                  <a:lnTo>
                    <a:pt x="328" y="167"/>
                  </a:lnTo>
                  <a:lnTo>
                    <a:pt x="322" y="173"/>
                  </a:lnTo>
                  <a:lnTo>
                    <a:pt x="316" y="179"/>
                  </a:lnTo>
                  <a:lnTo>
                    <a:pt x="316" y="185"/>
                  </a:lnTo>
                  <a:lnTo>
                    <a:pt x="310" y="197"/>
                  </a:lnTo>
                  <a:lnTo>
                    <a:pt x="304" y="197"/>
                  </a:lnTo>
                  <a:lnTo>
                    <a:pt x="304" y="203"/>
                  </a:lnTo>
                  <a:lnTo>
                    <a:pt x="304" y="209"/>
                  </a:lnTo>
                  <a:lnTo>
                    <a:pt x="310" y="209"/>
                  </a:lnTo>
                  <a:lnTo>
                    <a:pt x="316" y="203"/>
                  </a:lnTo>
                  <a:lnTo>
                    <a:pt x="316" y="197"/>
                  </a:lnTo>
                  <a:lnTo>
                    <a:pt x="322" y="191"/>
                  </a:lnTo>
                  <a:lnTo>
                    <a:pt x="322" y="179"/>
                  </a:lnTo>
                  <a:lnTo>
                    <a:pt x="328" y="179"/>
                  </a:lnTo>
                  <a:lnTo>
                    <a:pt x="328" y="173"/>
                  </a:lnTo>
                  <a:lnTo>
                    <a:pt x="340" y="161"/>
                  </a:lnTo>
                  <a:lnTo>
                    <a:pt x="352" y="155"/>
                  </a:lnTo>
                  <a:lnTo>
                    <a:pt x="358" y="143"/>
                  </a:lnTo>
                  <a:lnTo>
                    <a:pt x="370" y="143"/>
                  </a:lnTo>
                  <a:lnTo>
                    <a:pt x="382" y="137"/>
                  </a:lnTo>
                  <a:lnTo>
                    <a:pt x="394" y="137"/>
                  </a:lnTo>
                  <a:lnTo>
                    <a:pt x="406" y="137"/>
                  </a:lnTo>
                  <a:lnTo>
                    <a:pt x="412" y="137"/>
                  </a:lnTo>
                  <a:lnTo>
                    <a:pt x="418" y="137"/>
                  </a:lnTo>
                  <a:lnTo>
                    <a:pt x="424" y="137"/>
                  </a:lnTo>
                  <a:lnTo>
                    <a:pt x="424" y="143"/>
                  </a:lnTo>
                  <a:lnTo>
                    <a:pt x="430" y="143"/>
                  </a:lnTo>
                  <a:lnTo>
                    <a:pt x="436" y="149"/>
                  </a:lnTo>
                  <a:lnTo>
                    <a:pt x="442" y="149"/>
                  </a:lnTo>
                  <a:lnTo>
                    <a:pt x="448" y="155"/>
                  </a:lnTo>
                  <a:lnTo>
                    <a:pt x="454" y="155"/>
                  </a:lnTo>
                  <a:lnTo>
                    <a:pt x="460" y="161"/>
                  </a:lnTo>
                  <a:lnTo>
                    <a:pt x="466" y="167"/>
                  </a:lnTo>
                  <a:lnTo>
                    <a:pt x="477" y="167"/>
                  </a:lnTo>
                  <a:lnTo>
                    <a:pt x="472" y="173"/>
                  </a:lnTo>
                  <a:lnTo>
                    <a:pt x="466" y="173"/>
                  </a:lnTo>
                  <a:lnTo>
                    <a:pt x="460" y="173"/>
                  </a:lnTo>
                  <a:lnTo>
                    <a:pt x="454" y="173"/>
                  </a:lnTo>
                  <a:lnTo>
                    <a:pt x="448" y="179"/>
                  </a:lnTo>
                  <a:lnTo>
                    <a:pt x="442" y="179"/>
                  </a:lnTo>
                  <a:lnTo>
                    <a:pt x="436" y="185"/>
                  </a:lnTo>
                  <a:lnTo>
                    <a:pt x="430" y="191"/>
                  </a:lnTo>
                  <a:lnTo>
                    <a:pt x="424" y="197"/>
                  </a:lnTo>
                  <a:lnTo>
                    <a:pt x="418" y="203"/>
                  </a:lnTo>
                  <a:lnTo>
                    <a:pt x="406" y="215"/>
                  </a:lnTo>
                  <a:lnTo>
                    <a:pt x="400" y="221"/>
                  </a:lnTo>
                  <a:lnTo>
                    <a:pt x="388" y="227"/>
                  </a:lnTo>
                  <a:lnTo>
                    <a:pt x="376" y="233"/>
                  </a:lnTo>
                  <a:lnTo>
                    <a:pt x="364" y="233"/>
                  </a:lnTo>
                  <a:lnTo>
                    <a:pt x="352" y="227"/>
                  </a:lnTo>
                  <a:lnTo>
                    <a:pt x="346" y="227"/>
                  </a:lnTo>
                  <a:lnTo>
                    <a:pt x="340" y="227"/>
                  </a:lnTo>
                  <a:lnTo>
                    <a:pt x="334" y="227"/>
                  </a:lnTo>
                  <a:lnTo>
                    <a:pt x="328" y="227"/>
                  </a:lnTo>
                  <a:lnTo>
                    <a:pt x="322" y="227"/>
                  </a:lnTo>
                  <a:lnTo>
                    <a:pt x="328" y="227"/>
                  </a:lnTo>
                  <a:lnTo>
                    <a:pt x="334" y="221"/>
                  </a:lnTo>
                  <a:lnTo>
                    <a:pt x="334" y="215"/>
                  </a:lnTo>
                  <a:lnTo>
                    <a:pt x="334" y="209"/>
                  </a:lnTo>
                  <a:lnTo>
                    <a:pt x="334" y="203"/>
                  </a:lnTo>
                  <a:lnTo>
                    <a:pt x="328" y="203"/>
                  </a:lnTo>
                  <a:lnTo>
                    <a:pt x="322" y="203"/>
                  </a:lnTo>
                  <a:lnTo>
                    <a:pt x="316" y="203"/>
                  </a:lnTo>
                  <a:lnTo>
                    <a:pt x="316" y="209"/>
                  </a:lnTo>
                  <a:lnTo>
                    <a:pt x="310" y="215"/>
                  </a:lnTo>
                  <a:lnTo>
                    <a:pt x="310" y="221"/>
                  </a:lnTo>
                  <a:lnTo>
                    <a:pt x="316" y="221"/>
                  </a:lnTo>
                  <a:lnTo>
                    <a:pt x="316" y="227"/>
                  </a:lnTo>
                  <a:lnTo>
                    <a:pt x="310" y="227"/>
                  </a:lnTo>
                  <a:lnTo>
                    <a:pt x="310" y="221"/>
                  </a:lnTo>
                  <a:lnTo>
                    <a:pt x="310" y="215"/>
                  </a:lnTo>
                  <a:lnTo>
                    <a:pt x="304" y="215"/>
                  </a:lnTo>
                  <a:lnTo>
                    <a:pt x="292" y="215"/>
                  </a:lnTo>
                  <a:lnTo>
                    <a:pt x="286" y="209"/>
                  </a:lnTo>
                  <a:lnTo>
                    <a:pt x="280" y="209"/>
                  </a:lnTo>
                  <a:lnTo>
                    <a:pt x="274" y="209"/>
                  </a:lnTo>
                  <a:lnTo>
                    <a:pt x="268" y="215"/>
                  </a:lnTo>
                  <a:lnTo>
                    <a:pt x="268" y="221"/>
                  </a:lnTo>
                  <a:lnTo>
                    <a:pt x="263" y="221"/>
                  </a:lnTo>
                  <a:lnTo>
                    <a:pt x="257" y="221"/>
                  </a:lnTo>
                  <a:lnTo>
                    <a:pt x="251" y="221"/>
                  </a:lnTo>
                  <a:lnTo>
                    <a:pt x="245" y="221"/>
                  </a:lnTo>
                  <a:lnTo>
                    <a:pt x="239" y="221"/>
                  </a:lnTo>
                  <a:lnTo>
                    <a:pt x="233" y="227"/>
                  </a:lnTo>
                  <a:lnTo>
                    <a:pt x="227" y="227"/>
                  </a:lnTo>
                  <a:lnTo>
                    <a:pt x="227" y="233"/>
                  </a:lnTo>
                  <a:lnTo>
                    <a:pt x="221" y="239"/>
                  </a:lnTo>
                  <a:lnTo>
                    <a:pt x="221" y="245"/>
                  </a:lnTo>
                  <a:lnTo>
                    <a:pt x="215" y="257"/>
                  </a:lnTo>
                  <a:lnTo>
                    <a:pt x="209" y="263"/>
                  </a:lnTo>
                  <a:lnTo>
                    <a:pt x="203" y="275"/>
                  </a:lnTo>
                  <a:lnTo>
                    <a:pt x="197" y="281"/>
                  </a:lnTo>
                  <a:lnTo>
                    <a:pt x="191" y="287"/>
                  </a:lnTo>
                  <a:lnTo>
                    <a:pt x="185" y="293"/>
                  </a:lnTo>
                  <a:lnTo>
                    <a:pt x="179" y="299"/>
                  </a:lnTo>
                  <a:lnTo>
                    <a:pt x="173" y="299"/>
                  </a:lnTo>
                  <a:lnTo>
                    <a:pt x="161" y="305"/>
                  </a:lnTo>
                  <a:lnTo>
                    <a:pt x="155" y="305"/>
                  </a:lnTo>
                  <a:lnTo>
                    <a:pt x="149" y="305"/>
                  </a:lnTo>
                  <a:lnTo>
                    <a:pt x="143" y="305"/>
                  </a:lnTo>
                  <a:lnTo>
                    <a:pt x="137" y="305"/>
                  </a:lnTo>
                  <a:lnTo>
                    <a:pt x="131" y="305"/>
                  </a:lnTo>
                  <a:lnTo>
                    <a:pt x="125" y="305"/>
                  </a:lnTo>
                  <a:lnTo>
                    <a:pt x="119" y="305"/>
                  </a:lnTo>
                  <a:lnTo>
                    <a:pt x="113" y="305"/>
                  </a:lnTo>
                  <a:lnTo>
                    <a:pt x="107" y="305"/>
                  </a:lnTo>
                  <a:lnTo>
                    <a:pt x="101" y="305"/>
                  </a:lnTo>
                  <a:lnTo>
                    <a:pt x="95" y="299"/>
                  </a:lnTo>
                  <a:lnTo>
                    <a:pt x="83" y="299"/>
                  </a:lnTo>
                  <a:lnTo>
                    <a:pt x="77" y="293"/>
                  </a:lnTo>
                  <a:lnTo>
                    <a:pt x="71" y="293"/>
                  </a:lnTo>
                  <a:lnTo>
                    <a:pt x="65" y="287"/>
                  </a:lnTo>
                  <a:lnTo>
                    <a:pt x="59" y="281"/>
                  </a:lnTo>
                  <a:lnTo>
                    <a:pt x="54" y="281"/>
                  </a:lnTo>
                  <a:lnTo>
                    <a:pt x="42" y="275"/>
                  </a:lnTo>
                  <a:lnTo>
                    <a:pt x="36" y="275"/>
                  </a:lnTo>
                  <a:lnTo>
                    <a:pt x="30" y="275"/>
                  </a:lnTo>
                  <a:lnTo>
                    <a:pt x="18" y="269"/>
                  </a:lnTo>
                  <a:lnTo>
                    <a:pt x="12" y="269"/>
                  </a:lnTo>
                  <a:lnTo>
                    <a:pt x="6" y="269"/>
                  </a:lnTo>
                  <a:lnTo>
                    <a:pt x="0" y="269"/>
                  </a:lnTo>
                  <a:lnTo>
                    <a:pt x="6" y="263"/>
                  </a:lnTo>
                  <a:lnTo>
                    <a:pt x="12" y="251"/>
                  </a:lnTo>
                  <a:lnTo>
                    <a:pt x="24" y="245"/>
                  </a:lnTo>
                  <a:lnTo>
                    <a:pt x="36" y="233"/>
                  </a:lnTo>
                  <a:lnTo>
                    <a:pt x="48" y="221"/>
                  </a:lnTo>
                  <a:lnTo>
                    <a:pt x="59" y="209"/>
                  </a:lnTo>
                  <a:lnTo>
                    <a:pt x="71" y="197"/>
                  </a:lnTo>
                  <a:lnTo>
                    <a:pt x="83" y="191"/>
                  </a:lnTo>
                  <a:lnTo>
                    <a:pt x="95" y="185"/>
                  </a:lnTo>
                  <a:lnTo>
                    <a:pt x="101" y="185"/>
                  </a:lnTo>
                  <a:lnTo>
                    <a:pt x="107" y="185"/>
                  </a:lnTo>
                  <a:lnTo>
                    <a:pt x="119" y="185"/>
                  </a:lnTo>
                  <a:lnTo>
                    <a:pt x="125" y="179"/>
                  </a:lnTo>
                  <a:lnTo>
                    <a:pt x="137" y="179"/>
                  </a:lnTo>
                  <a:lnTo>
                    <a:pt x="149" y="179"/>
                  </a:lnTo>
                  <a:lnTo>
                    <a:pt x="155" y="179"/>
                  </a:lnTo>
                  <a:lnTo>
                    <a:pt x="167" y="179"/>
                  </a:lnTo>
                  <a:lnTo>
                    <a:pt x="173" y="179"/>
                  </a:lnTo>
                  <a:lnTo>
                    <a:pt x="185" y="179"/>
                  </a:lnTo>
                  <a:lnTo>
                    <a:pt x="191" y="185"/>
                  </a:lnTo>
                  <a:lnTo>
                    <a:pt x="203" y="191"/>
                  </a:lnTo>
                  <a:lnTo>
                    <a:pt x="209" y="191"/>
                  </a:lnTo>
                  <a:lnTo>
                    <a:pt x="215" y="197"/>
                  </a:lnTo>
                  <a:lnTo>
                    <a:pt x="221" y="197"/>
                  </a:lnTo>
                  <a:lnTo>
                    <a:pt x="227" y="203"/>
                  </a:lnTo>
                  <a:lnTo>
                    <a:pt x="233" y="209"/>
                  </a:lnTo>
                  <a:lnTo>
                    <a:pt x="239" y="215"/>
                  </a:lnTo>
                  <a:lnTo>
                    <a:pt x="245" y="215"/>
                  </a:lnTo>
                  <a:lnTo>
                    <a:pt x="251" y="215"/>
                  </a:lnTo>
                  <a:lnTo>
                    <a:pt x="257" y="215"/>
                  </a:lnTo>
                  <a:lnTo>
                    <a:pt x="263" y="215"/>
                  </a:lnTo>
                  <a:lnTo>
                    <a:pt x="263" y="209"/>
                  </a:lnTo>
                  <a:lnTo>
                    <a:pt x="268" y="209"/>
                  </a:lnTo>
                  <a:lnTo>
                    <a:pt x="268" y="203"/>
                  </a:lnTo>
                  <a:lnTo>
                    <a:pt x="263" y="203"/>
                  </a:lnTo>
                  <a:lnTo>
                    <a:pt x="257" y="203"/>
                  </a:lnTo>
                  <a:lnTo>
                    <a:pt x="251" y="203"/>
                  </a:lnTo>
                  <a:lnTo>
                    <a:pt x="245" y="203"/>
                  </a:lnTo>
                  <a:lnTo>
                    <a:pt x="239" y="203"/>
                  </a:lnTo>
                  <a:lnTo>
                    <a:pt x="233" y="203"/>
                  </a:lnTo>
                  <a:lnTo>
                    <a:pt x="227" y="203"/>
                  </a:lnTo>
                  <a:lnTo>
                    <a:pt x="221" y="203"/>
                  </a:lnTo>
                  <a:lnTo>
                    <a:pt x="215" y="197"/>
                  </a:lnTo>
                  <a:lnTo>
                    <a:pt x="209" y="197"/>
                  </a:lnTo>
                  <a:lnTo>
                    <a:pt x="197" y="191"/>
                  </a:lnTo>
                  <a:lnTo>
                    <a:pt x="191" y="185"/>
                  </a:lnTo>
                  <a:lnTo>
                    <a:pt x="179" y="179"/>
                  </a:lnTo>
                  <a:lnTo>
                    <a:pt x="167" y="173"/>
                  </a:lnTo>
                  <a:lnTo>
                    <a:pt x="161" y="161"/>
                  </a:lnTo>
                  <a:lnTo>
                    <a:pt x="155" y="155"/>
                  </a:lnTo>
                  <a:lnTo>
                    <a:pt x="149" y="143"/>
                  </a:lnTo>
                  <a:lnTo>
                    <a:pt x="143" y="125"/>
                  </a:lnTo>
                  <a:lnTo>
                    <a:pt x="137" y="113"/>
                  </a:lnTo>
                  <a:lnTo>
                    <a:pt x="137" y="101"/>
                  </a:lnTo>
                  <a:lnTo>
                    <a:pt x="137" y="89"/>
                  </a:lnTo>
                  <a:lnTo>
                    <a:pt x="137" y="77"/>
                  </a:lnTo>
                  <a:lnTo>
                    <a:pt x="137" y="71"/>
                  </a:lnTo>
                  <a:lnTo>
                    <a:pt x="137" y="59"/>
                  </a:lnTo>
                  <a:lnTo>
                    <a:pt x="143" y="53"/>
                  </a:lnTo>
                  <a:lnTo>
                    <a:pt x="143" y="59"/>
                  </a:lnTo>
                  <a:lnTo>
                    <a:pt x="155" y="65"/>
                  </a:lnTo>
                  <a:lnTo>
                    <a:pt x="161" y="71"/>
                  </a:lnTo>
                  <a:lnTo>
                    <a:pt x="173" y="77"/>
                  </a:lnTo>
                  <a:lnTo>
                    <a:pt x="185" y="83"/>
                  </a:lnTo>
                  <a:lnTo>
                    <a:pt x="197" y="89"/>
                  </a:lnTo>
                  <a:lnTo>
                    <a:pt x="203" y="89"/>
                  </a:lnTo>
                  <a:lnTo>
                    <a:pt x="215" y="95"/>
                  </a:lnTo>
                  <a:lnTo>
                    <a:pt x="221" y="95"/>
                  </a:lnTo>
                  <a:lnTo>
                    <a:pt x="227" y="95"/>
                  </a:lnTo>
                  <a:lnTo>
                    <a:pt x="233" y="101"/>
                  </a:lnTo>
                  <a:lnTo>
                    <a:pt x="239" y="101"/>
                  </a:lnTo>
                  <a:lnTo>
                    <a:pt x="245" y="107"/>
                  </a:lnTo>
                  <a:lnTo>
                    <a:pt x="251" y="113"/>
                  </a:lnTo>
                  <a:lnTo>
                    <a:pt x="257" y="119"/>
                  </a:lnTo>
                  <a:lnTo>
                    <a:pt x="257" y="131"/>
                  </a:lnTo>
                  <a:lnTo>
                    <a:pt x="263" y="143"/>
                  </a:lnTo>
                  <a:lnTo>
                    <a:pt x="268" y="149"/>
                  </a:lnTo>
                  <a:lnTo>
                    <a:pt x="268" y="161"/>
                  </a:lnTo>
                  <a:lnTo>
                    <a:pt x="268" y="179"/>
                  </a:lnTo>
                  <a:lnTo>
                    <a:pt x="268" y="185"/>
                  </a:lnTo>
                  <a:lnTo>
                    <a:pt x="274" y="191"/>
                  </a:lnTo>
                  <a:lnTo>
                    <a:pt x="274" y="197"/>
                  </a:lnTo>
                  <a:lnTo>
                    <a:pt x="280" y="197"/>
                  </a:lnTo>
                  <a:lnTo>
                    <a:pt x="280" y="203"/>
                  </a:lnTo>
                  <a:lnTo>
                    <a:pt x="286" y="203"/>
                  </a:lnTo>
                  <a:lnTo>
                    <a:pt x="292" y="209"/>
                  </a:lnTo>
                  <a:lnTo>
                    <a:pt x="298" y="209"/>
                  </a:lnTo>
                  <a:lnTo>
                    <a:pt x="298" y="203"/>
                  </a:lnTo>
                  <a:lnTo>
                    <a:pt x="298" y="197"/>
                  </a:lnTo>
                  <a:lnTo>
                    <a:pt x="298" y="191"/>
                  </a:lnTo>
                  <a:lnTo>
                    <a:pt x="292" y="185"/>
                  </a:lnTo>
                  <a:lnTo>
                    <a:pt x="286" y="179"/>
                  </a:lnTo>
                  <a:lnTo>
                    <a:pt x="280" y="173"/>
                  </a:lnTo>
                  <a:lnTo>
                    <a:pt x="274" y="161"/>
                  </a:lnTo>
                  <a:lnTo>
                    <a:pt x="268" y="149"/>
                  </a:lnTo>
                  <a:lnTo>
                    <a:pt x="263" y="137"/>
                  </a:lnTo>
                  <a:lnTo>
                    <a:pt x="257" y="125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92" name="Freeform 493"/>
            <p:cNvSpPr>
              <a:spLocks/>
            </p:cNvSpPr>
            <p:nvPr/>
          </p:nvSpPr>
          <p:spPr bwMode="auto">
            <a:xfrm>
              <a:off x="5179" y="2067"/>
              <a:ext cx="120" cy="149"/>
            </a:xfrm>
            <a:custGeom>
              <a:avLst/>
              <a:gdLst>
                <a:gd name="T0" fmla="*/ 30 w 120"/>
                <a:gd name="T1" fmla="*/ 6 h 149"/>
                <a:gd name="T2" fmla="*/ 24 w 120"/>
                <a:gd name="T3" fmla="*/ 12 h 149"/>
                <a:gd name="T4" fmla="*/ 18 w 120"/>
                <a:gd name="T5" fmla="*/ 12 h 149"/>
                <a:gd name="T6" fmla="*/ 12 w 120"/>
                <a:gd name="T7" fmla="*/ 12 h 149"/>
                <a:gd name="T8" fmla="*/ 12 w 120"/>
                <a:gd name="T9" fmla="*/ 6 h 149"/>
                <a:gd name="T10" fmla="*/ 6 w 120"/>
                <a:gd name="T11" fmla="*/ 6 h 149"/>
                <a:gd name="T12" fmla="*/ 0 w 120"/>
                <a:gd name="T13" fmla="*/ 0 h 149"/>
                <a:gd name="T14" fmla="*/ 0 w 120"/>
                <a:gd name="T15" fmla="*/ 0 h 149"/>
                <a:gd name="T16" fmla="*/ 0 w 120"/>
                <a:gd name="T17" fmla="*/ 6 h 149"/>
                <a:gd name="T18" fmla="*/ 6 w 120"/>
                <a:gd name="T19" fmla="*/ 12 h 149"/>
                <a:gd name="T20" fmla="*/ 12 w 120"/>
                <a:gd name="T21" fmla="*/ 12 h 149"/>
                <a:gd name="T22" fmla="*/ 18 w 120"/>
                <a:gd name="T23" fmla="*/ 12 h 149"/>
                <a:gd name="T24" fmla="*/ 18 w 120"/>
                <a:gd name="T25" fmla="*/ 18 h 149"/>
                <a:gd name="T26" fmla="*/ 24 w 120"/>
                <a:gd name="T27" fmla="*/ 24 h 149"/>
                <a:gd name="T28" fmla="*/ 18 w 120"/>
                <a:gd name="T29" fmla="*/ 30 h 149"/>
                <a:gd name="T30" fmla="*/ 18 w 120"/>
                <a:gd name="T31" fmla="*/ 36 h 149"/>
                <a:gd name="T32" fmla="*/ 12 w 120"/>
                <a:gd name="T33" fmla="*/ 36 h 149"/>
                <a:gd name="T34" fmla="*/ 6 w 120"/>
                <a:gd name="T35" fmla="*/ 36 h 149"/>
                <a:gd name="T36" fmla="*/ 0 w 120"/>
                <a:gd name="T37" fmla="*/ 54 h 149"/>
                <a:gd name="T38" fmla="*/ 0 w 120"/>
                <a:gd name="T39" fmla="*/ 78 h 149"/>
                <a:gd name="T40" fmla="*/ 18 w 120"/>
                <a:gd name="T41" fmla="*/ 101 h 149"/>
                <a:gd name="T42" fmla="*/ 48 w 120"/>
                <a:gd name="T43" fmla="*/ 119 h 149"/>
                <a:gd name="T44" fmla="*/ 78 w 120"/>
                <a:gd name="T45" fmla="*/ 131 h 149"/>
                <a:gd name="T46" fmla="*/ 90 w 120"/>
                <a:gd name="T47" fmla="*/ 137 h 149"/>
                <a:gd name="T48" fmla="*/ 108 w 120"/>
                <a:gd name="T49" fmla="*/ 143 h 149"/>
                <a:gd name="T50" fmla="*/ 120 w 120"/>
                <a:gd name="T51" fmla="*/ 149 h 149"/>
                <a:gd name="T52" fmla="*/ 120 w 120"/>
                <a:gd name="T53" fmla="*/ 143 h 149"/>
                <a:gd name="T54" fmla="*/ 114 w 120"/>
                <a:gd name="T55" fmla="*/ 125 h 149"/>
                <a:gd name="T56" fmla="*/ 108 w 120"/>
                <a:gd name="T57" fmla="*/ 107 h 149"/>
                <a:gd name="T58" fmla="*/ 102 w 120"/>
                <a:gd name="T59" fmla="*/ 84 h 149"/>
                <a:gd name="T60" fmla="*/ 102 w 120"/>
                <a:gd name="T61" fmla="*/ 72 h 149"/>
                <a:gd name="T62" fmla="*/ 96 w 120"/>
                <a:gd name="T63" fmla="*/ 48 h 149"/>
                <a:gd name="T64" fmla="*/ 78 w 120"/>
                <a:gd name="T65" fmla="*/ 24 h 149"/>
                <a:gd name="T66" fmla="*/ 54 w 120"/>
                <a:gd name="T67" fmla="*/ 6 h 14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0"/>
                <a:gd name="T103" fmla="*/ 0 h 149"/>
                <a:gd name="T104" fmla="*/ 120 w 120"/>
                <a:gd name="T105" fmla="*/ 149 h 14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0" h="149">
                  <a:moveTo>
                    <a:pt x="30" y="0"/>
                  </a:move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12" y="36"/>
                  </a:lnTo>
                  <a:lnTo>
                    <a:pt x="6" y="36"/>
                  </a:lnTo>
                  <a:lnTo>
                    <a:pt x="0" y="54"/>
                  </a:lnTo>
                  <a:lnTo>
                    <a:pt x="0" y="66"/>
                  </a:lnTo>
                  <a:lnTo>
                    <a:pt x="0" y="78"/>
                  </a:lnTo>
                  <a:lnTo>
                    <a:pt x="6" y="90"/>
                  </a:lnTo>
                  <a:lnTo>
                    <a:pt x="18" y="101"/>
                  </a:lnTo>
                  <a:lnTo>
                    <a:pt x="30" y="113"/>
                  </a:lnTo>
                  <a:lnTo>
                    <a:pt x="48" y="119"/>
                  </a:lnTo>
                  <a:lnTo>
                    <a:pt x="66" y="131"/>
                  </a:lnTo>
                  <a:lnTo>
                    <a:pt x="78" y="131"/>
                  </a:lnTo>
                  <a:lnTo>
                    <a:pt x="84" y="137"/>
                  </a:lnTo>
                  <a:lnTo>
                    <a:pt x="90" y="137"/>
                  </a:lnTo>
                  <a:lnTo>
                    <a:pt x="102" y="137"/>
                  </a:lnTo>
                  <a:lnTo>
                    <a:pt x="108" y="143"/>
                  </a:lnTo>
                  <a:lnTo>
                    <a:pt x="114" y="149"/>
                  </a:lnTo>
                  <a:lnTo>
                    <a:pt x="120" y="149"/>
                  </a:lnTo>
                  <a:lnTo>
                    <a:pt x="120" y="143"/>
                  </a:lnTo>
                  <a:lnTo>
                    <a:pt x="114" y="137"/>
                  </a:lnTo>
                  <a:lnTo>
                    <a:pt x="114" y="125"/>
                  </a:lnTo>
                  <a:lnTo>
                    <a:pt x="108" y="113"/>
                  </a:lnTo>
                  <a:lnTo>
                    <a:pt x="108" y="107"/>
                  </a:lnTo>
                  <a:lnTo>
                    <a:pt x="108" y="95"/>
                  </a:lnTo>
                  <a:lnTo>
                    <a:pt x="102" y="84"/>
                  </a:lnTo>
                  <a:lnTo>
                    <a:pt x="102" y="78"/>
                  </a:lnTo>
                  <a:lnTo>
                    <a:pt x="102" y="72"/>
                  </a:lnTo>
                  <a:lnTo>
                    <a:pt x="102" y="60"/>
                  </a:lnTo>
                  <a:lnTo>
                    <a:pt x="96" y="48"/>
                  </a:lnTo>
                  <a:lnTo>
                    <a:pt x="90" y="36"/>
                  </a:lnTo>
                  <a:lnTo>
                    <a:pt x="78" y="24"/>
                  </a:lnTo>
                  <a:lnTo>
                    <a:pt x="66" y="12"/>
                  </a:lnTo>
                  <a:lnTo>
                    <a:pt x="54" y="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93" name="Freeform 494"/>
            <p:cNvSpPr>
              <a:spLocks/>
            </p:cNvSpPr>
            <p:nvPr/>
          </p:nvSpPr>
          <p:spPr bwMode="auto">
            <a:xfrm>
              <a:off x="5149" y="2103"/>
              <a:ext cx="12" cy="12"/>
            </a:xfrm>
            <a:custGeom>
              <a:avLst/>
              <a:gdLst>
                <a:gd name="T0" fmla="*/ 12 w 12"/>
                <a:gd name="T1" fmla="*/ 6 h 12"/>
                <a:gd name="T2" fmla="*/ 12 w 12"/>
                <a:gd name="T3" fmla="*/ 12 h 12"/>
                <a:gd name="T4" fmla="*/ 12 w 12"/>
                <a:gd name="T5" fmla="*/ 12 h 12"/>
                <a:gd name="T6" fmla="*/ 6 w 12"/>
                <a:gd name="T7" fmla="*/ 12 h 12"/>
                <a:gd name="T8" fmla="*/ 6 w 12"/>
                <a:gd name="T9" fmla="*/ 12 h 12"/>
                <a:gd name="T10" fmla="*/ 0 w 12"/>
                <a:gd name="T11" fmla="*/ 12 h 12"/>
                <a:gd name="T12" fmla="*/ 0 w 12"/>
                <a:gd name="T13" fmla="*/ 12 h 12"/>
                <a:gd name="T14" fmla="*/ 0 w 12"/>
                <a:gd name="T15" fmla="*/ 6 h 12"/>
                <a:gd name="T16" fmla="*/ 0 w 12"/>
                <a:gd name="T17" fmla="*/ 6 h 12"/>
                <a:gd name="T18" fmla="*/ 0 w 12"/>
                <a:gd name="T19" fmla="*/ 6 h 12"/>
                <a:gd name="T20" fmla="*/ 0 w 12"/>
                <a:gd name="T21" fmla="*/ 0 h 12"/>
                <a:gd name="T22" fmla="*/ 6 w 12"/>
                <a:gd name="T23" fmla="*/ 0 h 12"/>
                <a:gd name="T24" fmla="*/ 6 w 12"/>
                <a:gd name="T25" fmla="*/ 0 h 12"/>
                <a:gd name="T26" fmla="*/ 6 w 12"/>
                <a:gd name="T27" fmla="*/ 0 h 12"/>
                <a:gd name="T28" fmla="*/ 12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12" y="6"/>
                  </a:move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94" name="Freeform 495"/>
            <p:cNvSpPr>
              <a:spLocks/>
            </p:cNvSpPr>
            <p:nvPr/>
          </p:nvSpPr>
          <p:spPr bwMode="auto">
            <a:xfrm>
              <a:off x="5120" y="2079"/>
              <a:ext cx="17" cy="12"/>
            </a:xfrm>
            <a:custGeom>
              <a:avLst/>
              <a:gdLst>
                <a:gd name="T0" fmla="*/ 11 w 17"/>
                <a:gd name="T1" fmla="*/ 12 h 12"/>
                <a:gd name="T2" fmla="*/ 11 w 17"/>
                <a:gd name="T3" fmla="*/ 12 h 12"/>
                <a:gd name="T4" fmla="*/ 5 w 17"/>
                <a:gd name="T5" fmla="*/ 12 h 12"/>
                <a:gd name="T6" fmla="*/ 5 w 17"/>
                <a:gd name="T7" fmla="*/ 12 h 12"/>
                <a:gd name="T8" fmla="*/ 0 w 17"/>
                <a:gd name="T9" fmla="*/ 12 h 12"/>
                <a:gd name="T10" fmla="*/ 0 w 17"/>
                <a:gd name="T11" fmla="*/ 6 h 12"/>
                <a:gd name="T12" fmla="*/ 0 w 17"/>
                <a:gd name="T13" fmla="*/ 6 h 12"/>
                <a:gd name="T14" fmla="*/ 0 w 17"/>
                <a:gd name="T15" fmla="*/ 0 h 12"/>
                <a:gd name="T16" fmla="*/ 0 w 17"/>
                <a:gd name="T17" fmla="*/ 0 h 12"/>
                <a:gd name="T18" fmla="*/ 5 w 17"/>
                <a:gd name="T19" fmla="*/ 0 h 12"/>
                <a:gd name="T20" fmla="*/ 5 w 17"/>
                <a:gd name="T21" fmla="*/ 0 h 12"/>
                <a:gd name="T22" fmla="*/ 11 w 17"/>
                <a:gd name="T23" fmla="*/ 0 h 12"/>
                <a:gd name="T24" fmla="*/ 11 w 17"/>
                <a:gd name="T25" fmla="*/ 0 h 12"/>
                <a:gd name="T26" fmla="*/ 11 w 17"/>
                <a:gd name="T27" fmla="*/ 6 h 12"/>
                <a:gd name="T28" fmla="*/ 17 w 17"/>
                <a:gd name="T29" fmla="*/ 6 h 12"/>
                <a:gd name="T30" fmla="*/ 17 w 17"/>
                <a:gd name="T31" fmla="*/ 12 h 12"/>
                <a:gd name="T32" fmla="*/ 11 w 17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"/>
                <a:gd name="T52" fmla="*/ 0 h 12"/>
                <a:gd name="T53" fmla="*/ 17 w 17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" h="12">
                  <a:moveTo>
                    <a:pt x="11" y="12"/>
                  </a:moveTo>
                  <a:lnTo>
                    <a:pt x="11" y="12"/>
                  </a:lnTo>
                  <a:lnTo>
                    <a:pt x="5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5" y="0"/>
                  </a:lnTo>
                  <a:lnTo>
                    <a:pt x="11" y="0"/>
                  </a:lnTo>
                  <a:lnTo>
                    <a:pt x="11" y="6"/>
                  </a:lnTo>
                  <a:lnTo>
                    <a:pt x="17" y="6"/>
                  </a:lnTo>
                  <a:lnTo>
                    <a:pt x="17" y="12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95" name="Freeform 496"/>
            <p:cNvSpPr>
              <a:spLocks/>
            </p:cNvSpPr>
            <p:nvPr/>
          </p:nvSpPr>
          <p:spPr bwMode="auto">
            <a:xfrm>
              <a:off x="5155" y="2061"/>
              <a:ext cx="18" cy="18"/>
            </a:xfrm>
            <a:custGeom>
              <a:avLst/>
              <a:gdLst>
                <a:gd name="T0" fmla="*/ 18 w 18"/>
                <a:gd name="T1" fmla="*/ 18 h 18"/>
                <a:gd name="T2" fmla="*/ 12 w 18"/>
                <a:gd name="T3" fmla="*/ 18 h 18"/>
                <a:gd name="T4" fmla="*/ 12 w 18"/>
                <a:gd name="T5" fmla="*/ 18 h 18"/>
                <a:gd name="T6" fmla="*/ 6 w 18"/>
                <a:gd name="T7" fmla="*/ 18 h 18"/>
                <a:gd name="T8" fmla="*/ 0 w 18"/>
                <a:gd name="T9" fmla="*/ 18 h 18"/>
                <a:gd name="T10" fmla="*/ 0 w 18"/>
                <a:gd name="T11" fmla="*/ 12 h 18"/>
                <a:gd name="T12" fmla="*/ 0 w 18"/>
                <a:gd name="T13" fmla="*/ 6 h 18"/>
                <a:gd name="T14" fmla="*/ 0 w 18"/>
                <a:gd name="T15" fmla="*/ 6 h 18"/>
                <a:gd name="T16" fmla="*/ 6 w 18"/>
                <a:gd name="T17" fmla="*/ 6 h 18"/>
                <a:gd name="T18" fmla="*/ 6 w 18"/>
                <a:gd name="T19" fmla="*/ 0 h 18"/>
                <a:gd name="T20" fmla="*/ 12 w 18"/>
                <a:gd name="T21" fmla="*/ 0 h 18"/>
                <a:gd name="T22" fmla="*/ 12 w 18"/>
                <a:gd name="T23" fmla="*/ 0 h 18"/>
                <a:gd name="T24" fmla="*/ 18 w 18"/>
                <a:gd name="T25" fmla="*/ 6 h 18"/>
                <a:gd name="T26" fmla="*/ 18 w 18"/>
                <a:gd name="T27" fmla="*/ 6 h 18"/>
                <a:gd name="T28" fmla="*/ 18 w 18"/>
                <a:gd name="T29" fmla="*/ 12 h 18"/>
                <a:gd name="T30" fmla="*/ 18 w 18"/>
                <a:gd name="T31" fmla="*/ 12 h 18"/>
                <a:gd name="T32" fmla="*/ 18 w 18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8"/>
                <a:gd name="T53" fmla="*/ 18 w 18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8">
                  <a:moveTo>
                    <a:pt x="18" y="18"/>
                  </a:move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8" y="1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96" name="Freeform 497"/>
            <p:cNvSpPr>
              <a:spLocks/>
            </p:cNvSpPr>
            <p:nvPr/>
          </p:nvSpPr>
          <p:spPr bwMode="auto">
            <a:xfrm>
              <a:off x="5179" y="2085"/>
              <a:ext cx="18" cy="18"/>
            </a:xfrm>
            <a:custGeom>
              <a:avLst/>
              <a:gdLst>
                <a:gd name="T0" fmla="*/ 12 w 18"/>
                <a:gd name="T1" fmla="*/ 18 h 18"/>
                <a:gd name="T2" fmla="*/ 12 w 18"/>
                <a:gd name="T3" fmla="*/ 12 h 18"/>
                <a:gd name="T4" fmla="*/ 18 w 18"/>
                <a:gd name="T5" fmla="*/ 12 h 18"/>
                <a:gd name="T6" fmla="*/ 18 w 18"/>
                <a:gd name="T7" fmla="*/ 6 h 18"/>
                <a:gd name="T8" fmla="*/ 18 w 18"/>
                <a:gd name="T9" fmla="*/ 6 h 18"/>
                <a:gd name="T10" fmla="*/ 12 w 18"/>
                <a:gd name="T11" fmla="*/ 0 h 18"/>
                <a:gd name="T12" fmla="*/ 12 w 18"/>
                <a:gd name="T13" fmla="*/ 0 h 18"/>
                <a:gd name="T14" fmla="*/ 6 w 18"/>
                <a:gd name="T15" fmla="*/ 0 h 18"/>
                <a:gd name="T16" fmla="*/ 0 w 18"/>
                <a:gd name="T17" fmla="*/ 0 h 18"/>
                <a:gd name="T18" fmla="*/ 0 w 18"/>
                <a:gd name="T19" fmla="*/ 6 h 18"/>
                <a:gd name="T20" fmla="*/ 0 w 18"/>
                <a:gd name="T21" fmla="*/ 6 h 18"/>
                <a:gd name="T22" fmla="*/ 0 w 18"/>
                <a:gd name="T23" fmla="*/ 6 h 18"/>
                <a:gd name="T24" fmla="*/ 0 w 18"/>
                <a:gd name="T25" fmla="*/ 12 h 18"/>
                <a:gd name="T26" fmla="*/ 0 w 18"/>
                <a:gd name="T27" fmla="*/ 12 h 18"/>
                <a:gd name="T28" fmla="*/ 6 w 18"/>
                <a:gd name="T29" fmla="*/ 12 h 18"/>
                <a:gd name="T30" fmla="*/ 12 w 18"/>
                <a:gd name="T31" fmla="*/ 18 h 18"/>
                <a:gd name="T32" fmla="*/ 12 w 18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8"/>
                <a:gd name="T53" fmla="*/ 18 w 18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8">
                  <a:moveTo>
                    <a:pt x="12" y="18"/>
                  </a:move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97" name="Freeform 498"/>
            <p:cNvSpPr>
              <a:spLocks/>
            </p:cNvSpPr>
            <p:nvPr/>
          </p:nvSpPr>
          <p:spPr bwMode="auto">
            <a:xfrm>
              <a:off x="5191" y="2061"/>
              <a:ext cx="18" cy="12"/>
            </a:xfrm>
            <a:custGeom>
              <a:avLst/>
              <a:gdLst>
                <a:gd name="T0" fmla="*/ 18 w 18"/>
                <a:gd name="T1" fmla="*/ 6 h 12"/>
                <a:gd name="T2" fmla="*/ 18 w 18"/>
                <a:gd name="T3" fmla="*/ 6 h 12"/>
                <a:gd name="T4" fmla="*/ 18 w 18"/>
                <a:gd name="T5" fmla="*/ 6 h 12"/>
                <a:gd name="T6" fmla="*/ 12 w 18"/>
                <a:gd name="T7" fmla="*/ 12 h 12"/>
                <a:gd name="T8" fmla="*/ 12 w 18"/>
                <a:gd name="T9" fmla="*/ 12 h 12"/>
                <a:gd name="T10" fmla="*/ 6 w 18"/>
                <a:gd name="T11" fmla="*/ 12 h 12"/>
                <a:gd name="T12" fmla="*/ 6 w 18"/>
                <a:gd name="T13" fmla="*/ 12 h 12"/>
                <a:gd name="T14" fmla="*/ 6 w 18"/>
                <a:gd name="T15" fmla="*/ 6 h 12"/>
                <a:gd name="T16" fmla="*/ 0 w 18"/>
                <a:gd name="T17" fmla="*/ 6 h 12"/>
                <a:gd name="T18" fmla="*/ 6 w 18"/>
                <a:gd name="T19" fmla="*/ 6 h 12"/>
                <a:gd name="T20" fmla="*/ 6 w 18"/>
                <a:gd name="T21" fmla="*/ 0 h 12"/>
                <a:gd name="T22" fmla="*/ 6 w 18"/>
                <a:gd name="T23" fmla="*/ 0 h 12"/>
                <a:gd name="T24" fmla="*/ 6 w 18"/>
                <a:gd name="T25" fmla="*/ 0 h 12"/>
                <a:gd name="T26" fmla="*/ 12 w 18"/>
                <a:gd name="T27" fmla="*/ 0 h 12"/>
                <a:gd name="T28" fmla="*/ 12 w 18"/>
                <a:gd name="T29" fmla="*/ 0 h 12"/>
                <a:gd name="T30" fmla="*/ 18 w 18"/>
                <a:gd name="T31" fmla="*/ 0 h 12"/>
                <a:gd name="T32" fmla="*/ 18 w 1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2"/>
                <a:gd name="T53" fmla="*/ 18 w 1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2">
                  <a:moveTo>
                    <a:pt x="18" y="6"/>
                  </a:moveTo>
                  <a:lnTo>
                    <a:pt x="18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98" name="Freeform 499"/>
            <p:cNvSpPr>
              <a:spLocks/>
            </p:cNvSpPr>
            <p:nvPr/>
          </p:nvSpPr>
          <p:spPr bwMode="auto">
            <a:xfrm>
              <a:off x="5173" y="2031"/>
              <a:ext cx="12" cy="18"/>
            </a:xfrm>
            <a:custGeom>
              <a:avLst/>
              <a:gdLst>
                <a:gd name="T0" fmla="*/ 12 w 12"/>
                <a:gd name="T1" fmla="*/ 0 h 18"/>
                <a:gd name="T2" fmla="*/ 12 w 12"/>
                <a:gd name="T3" fmla="*/ 6 h 18"/>
                <a:gd name="T4" fmla="*/ 12 w 12"/>
                <a:gd name="T5" fmla="*/ 6 h 18"/>
                <a:gd name="T6" fmla="*/ 12 w 12"/>
                <a:gd name="T7" fmla="*/ 6 h 18"/>
                <a:gd name="T8" fmla="*/ 12 w 12"/>
                <a:gd name="T9" fmla="*/ 12 h 18"/>
                <a:gd name="T10" fmla="*/ 12 w 12"/>
                <a:gd name="T11" fmla="*/ 12 h 18"/>
                <a:gd name="T12" fmla="*/ 6 w 12"/>
                <a:gd name="T13" fmla="*/ 18 h 18"/>
                <a:gd name="T14" fmla="*/ 6 w 12"/>
                <a:gd name="T15" fmla="*/ 18 h 18"/>
                <a:gd name="T16" fmla="*/ 6 w 12"/>
                <a:gd name="T17" fmla="*/ 18 h 18"/>
                <a:gd name="T18" fmla="*/ 0 w 12"/>
                <a:gd name="T19" fmla="*/ 18 h 18"/>
                <a:gd name="T20" fmla="*/ 0 w 12"/>
                <a:gd name="T21" fmla="*/ 12 h 18"/>
                <a:gd name="T22" fmla="*/ 0 w 12"/>
                <a:gd name="T23" fmla="*/ 12 h 18"/>
                <a:gd name="T24" fmla="*/ 0 w 12"/>
                <a:gd name="T25" fmla="*/ 6 h 18"/>
                <a:gd name="T26" fmla="*/ 0 w 12"/>
                <a:gd name="T27" fmla="*/ 6 h 18"/>
                <a:gd name="T28" fmla="*/ 6 w 12"/>
                <a:gd name="T29" fmla="*/ 6 h 18"/>
                <a:gd name="T30" fmla="*/ 6 w 12"/>
                <a:gd name="T31" fmla="*/ 0 h 18"/>
                <a:gd name="T32" fmla="*/ 12 w 12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12" y="0"/>
                  </a:moveTo>
                  <a:lnTo>
                    <a:pt x="12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499" name="Freeform 500"/>
            <p:cNvSpPr>
              <a:spLocks/>
            </p:cNvSpPr>
            <p:nvPr/>
          </p:nvSpPr>
          <p:spPr bwMode="auto">
            <a:xfrm>
              <a:off x="5149" y="2043"/>
              <a:ext cx="12" cy="18"/>
            </a:xfrm>
            <a:custGeom>
              <a:avLst/>
              <a:gdLst>
                <a:gd name="T0" fmla="*/ 12 w 12"/>
                <a:gd name="T1" fmla="*/ 12 h 18"/>
                <a:gd name="T2" fmla="*/ 12 w 12"/>
                <a:gd name="T3" fmla="*/ 12 h 18"/>
                <a:gd name="T4" fmla="*/ 12 w 12"/>
                <a:gd name="T5" fmla="*/ 18 h 18"/>
                <a:gd name="T6" fmla="*/ 6 w 12"/>
                <a:gd name="T7" fmla="*/ 18 h 18"/>
                <a:gd name="T8" fmla="*/ 6 w 12"/>
                <a:gd name="T9" fmla="*/ 18 h 18"/>
                <a:gd name="T10" fmla="*/ 0 w 12"/>
                <a:gd name="T11" fmla="*/ 18 h 18"/>
                <a:gd name="T12" fmla="*/ 0 w 12"/>
                <a:gd name="T13" fmla="*/ 12 h 18"/>
                <a:gd name="T14" fmla="*/ 0 w 12"/>
                <a:gd name="T15" fmla="*/ 12 h 18"/>
                <a:gd name="T16" fmla="*/ 0 w 12"/>
                <a:gd name="T17" fmla="*/ 6 h 18"/>
                <a:gd name="T18" fmla="*/ 0 w 12"/>
                <a:gd name="T19" fmla="*/ 6 h 18"/>
                <a:gd name="T20" fmla="*/ 6 w 12"/>
                <a:gd name="T21" fmla="*/ 0 h 18"/>
                <a:gd name="T22" fmla="*/ 6 w 12"/>
                <a:gd name="T23" fmla="*/ 0 h 18"/>
                <a:gd name="T24" fmla="*/ 12 w 12"/>
                <a:gd name="T25" fmla="*/ 0 h 18"/>
                <a:gd name="T26" fmla="*/ 12 w 12"/>
                <a:gd name="T27" fmla="*/ 0 h 18"/>
                <a:gd name="T28" fmla="*/ 12 w 12"/>
                <a:gd name="T29" fmla="*/ 6 h 18"/>
                <a:gd name="T30" fmla="*/ 12 w 12"/>
                <a:gd name="T31" fmla="*/ 6 h 18"/>
                <a:gd name="T32" fmla="*/ 12 w 12"/>
                <a:gd name="T33" fmla="*/ 12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12" y="12"/>
                  </a:move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500" name="Freeform 501"/>
            <p:cNvSpPr>
              <a:spLocks/>
            </p:cNvSpPr>
            <p:nvPr/>
          </p:nvSpPr>
          <p:spPr bwMode="auto">
            <a:xfrm>
              <a:off x="5131" y="2043"/>
              <a:ext cx="12" cy="12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6 h 12"/>
                <a:gd name="T4" fmla="*/ 0 w 12"/>
                <a:gd name="T5" fmla="*/ 6 h 12"/>
                <a:gd name="T6" fmla="*/ 0 w 12"/>
                <a:gd name="T7" fmla="*/ 6 h 12"/>
                <a:gd name="T8" fmla="*/ 0 w 12"/>
                <a:gd name="T9" fmla="*/ 0 h 12"/>
                <a:gd name="T10" fmla="*/ 0 w 12"/>
                <a:gd name="T11" fmla="*/ 0 h 12"/>
                <a:gd name="T12" fmla="*/ 6 w 12"/>
                <a:gd name="T13" fmla="*/ 0 h 12"/>
                <a:gd name="T14" fmla="*/ 6 w 12"/>
                <a:gd name="T15" fmla="*/ 0 h 12"/>
                <a:gd name="T16" fmla="*/ 12 w 12"/>
                <a:gd name="T17" fmla="*/ 0 h 12"/>
                <a:gd name="T18" fmla="*/ 12 w 12"/>
                <a:gd name="T19" fmla="*/ 0 h 12"/>
                <a:gd name="T20" fmla="*/ 12 w 12"/>
                <a:gd name="T21" fmla="*/ 0 h 12"/>
                <a:gd name="T22" fmla="*/ 12 w 12"/>
                <a:gd name="T23" fmla="*/ 6 h 12"/>
                <a:gd name="T24" fmla="*/ 12 w 12"/>
                <a:gd name="T25" fmla="*/ 6 h 12"/>
                <a:gd name="T26" fmla="*/ 12 w 12"/>
                <a:gd name="T27" fmla="*/ 12 h 12"/>
                <a:gd name="T28" fmla="*/ 6 w 12"/>
                <a:gd name="T29" fmla="*/ 12 h 12"/>
                <a:gd name="T30" fmla="*/ 6 w 12"/>
                <a:gd name="T31" fmla="*/ 12 h 12"/>
                <a:gd name="T32" fmla="*/ 0 w 12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12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501" name="Freeform 502"/>
            <p:cNvSpPr>
              <a:spLocks/>
            </p:cNvSpPr>
            <p:nvPr/>
          </p:nvSpPr>
          <p:spPr bwMode="auto">
            <a:xfrm>
              <a:off x="5191" y="1965"/>
              <a:ext cx="120" cy="84"/>
            </a:xfrm>
            <a:custGeom>
              <a:avLst/>
              <a:gdLst>
                <a:gd name="T0" fmla="*/ 0 w 120"/>
                <a:gd name="T1" fmla="*/ 66 h 84"/>
                <a:gd name="T2" fmla="*/ 0 w 120"/>
                <a:gd name="T3" fmla="*/ 72 h 84"/>
                <a:gd name="T4" fmla="*/ 0 w 120"/>
                <a:gd name="T5" fmla="*/ 72 h 84"/>
                <a:gd name="T6" fmla="*/ 6 w 120"/>
                <a:gd name="T7" fmla="*/ 66 h 84"/>
                <a:gd name="T8" fmla="*/ 18 w 120"/>
                <a:gd name="T9" fmla="*/ 72 h 84"/>
                <a:gd name="T10" fmla="*/ 42 w 120"/>
                <a:gd name="T11" fmla="*/ 78 h 84"/>
                <a:gd name="T12" fmla="*/ 66 w 120"/>
                <a:gd name="T13" fmla="*/ 84 h 84"/>
                <a:gd name="T14" fmla="*/ 66 w 120"/>
                <a:gd name="T15" fmla="*/ 78 h 84"/>
                <a:gd name="T16" fmla="*/ 48 w 120"/>
                <a:gd name="T17" fmla="*/ 78 h 84"/>
                <a:gd name="T18" fmla="*/ 30 w 120"/>
                <a:gd name="T19" fmla="*/ 72 h 84"/>
                <a:gd name="T20" fmla="*/ 18 w 120"/>
                <a:gd name="T21" fmla="*/ 60 h 84"/>
                <a:gd name="T22" fmla="*/ 18 w 120"/>
                <a:gd name="T23" fmla="*/ 60 h 84"/>
                <a:gd name="T24" fmla="*/ 30 w 120"/>
                <a:gd name="T25" fmla="*/ 54 h 84"/>
                <a:gd name="T26" fmla="*/ 36 w 120"/>
                <a:gd name="T27" fmla="*/ 54 h 84"/>
                <a:gd name="T28" fmla="*/ 54 w 120"/>
                <a:gd name="T29" fmla="*/ 60 h 84"/>
                <a:gd name="T30" fmla="*/ 78 w 120"/>
                <a:gd name="T31" fmla="*/ 66 h 84"/>
                <a:gd name="T32" fmla="*/ 84 w 120"/>
                <a:gd name="T33" fmla="*/ 60 h 84"/>
                <a:gd name="T34" fmla="*/ 78 w 120"/>
                <a:gd name="T35" fmla="*/ 60 h 84"/>
                <a:gd name="T36" fmla="*/ 72 w 120"/>
                <a:gd name="T37" fmla="*/ 60 h 84"/>
                <a:gd name="T38" fmla="*/ 60 w 120"/>
                <a:gd name="T39" fmla="*/ 60 h 84"/>
                <a:gd name="T40" fmla="*/ 48 w 120"/>
                <a:gd name="T41" fmla="*/ 54 h 84"/>
                <a:gd name="T42" fmla="*/ 42 w 120"/>
                <a:gd name="T43" fmla="*/ 48 h 84"/>
                <a:gd name="T44" fmla="*/ 54 w 120"/>
                <a:gd name="T45" fmla="*/ 48 h 84"/>
                <a:gd name="T46" fmla="*/ 60 w 120"/>
                <a:gd name="T47" fmla="*/ 42 h 84"/>
                <a:gd name="T48" fmla="*/ 66 w 120"/>
                <a:gd name="T49" fmla="*/ 42 h 84"/>
                <a:gd name="T50" fmla="*/ 78 w 120"/>
                <a:gd name="T51" fmla="*/ 48 h 84"/>
                <a:gd name="T52" fmla="*/ 84 w 120"/>
                <a:gd name="T53" fmla="*/ 48 h 84"/>
                <a:gd name="T54" fmla="*/ 96 w 120"/>
                <a:gd name="T55" fmla="*/ 54 h 84"/>
                <a:gd name="T56" fmla="*/ 90 w 120"/>
                <a:gd name="T57" fmla="*/ 48 h 84"/>
                <a:gd name="T58" fmla="*/ 78 w 120"/>
                <a:gd name="T59" fmla="*/ 42 h 84"/>
                <a:gd name="T60" fmla="*/ 72 w 120"/>
                <a:gd name="T61" fmla="*/ 42 h 84"/>
                <a:gd name="T62" fmla="*/ 90 w 120"/>
                <a:gd name="T63" fmla="*/ 36 h 84"/>
                <a:gd name="T64" fmla="*/ 108 w 120"/>
                <a:gd name="T65" fmla="*/ 36 h 84"/>
                <a:gd name="T66" fmla="*/ 120 w 120"/>
                <a:gd name="T67" fmla="*/ 30 h 84"/>
                <a:gd name="T68" fmla="*/ 114 w 120"/>
                <a:gd name="T69" fmla="*/ 30 h 84"/>
                <a:gd name="T70" fmla="*/ 96 w 120"/>
                <a:gd name="T71" fmla="*/ 30 h 84"/>
                <a:gd name="T72" fmla="*/ 78 w 120"/>
                <a:gd name="T73" fmla="*/ 30 h 84"/>
                <a:gd name="T74" fmla="*/ 72 w 120"/>
                <a:gd name="T75" fmla="*/ 30 h 84"/>
                <a:gd name="T76" fmla="*/ 84 w 120"/>
                <a:gd name="T77" fmla="*/ 6 h 84"/>
                <a:gd name="T78" fmla="*/ 84 w 120"/>
                <a:gd name="T79" fmla="*/ 0 h 84"/>
                <a:gd name="T80" fmla="*/ 78 w 120"/>
                <a:gd name="T81" fmla="*/ 12 h 84"/>
                <a:gd name="T82" fmla="*/ 66 w 120"/>
                <a:gd name="T83" fmla="*/ 24 h 84"/>
                <a:gd name="T84" fmla="*/ 60 w 120"/>
                <a:gd name="T85" fmla="*/ 36 h 84"/>
                <a:gd name="T86" fmla="*/ 54 w 120"/>
                <a:gd name="T87" fmla="*/ 36 h 84"/>
                <a:gd name="T88" fmla="*/ 36 w 120"/>
                <a:gd name="T89" fmla="*/ 42 h 84"/>
                <a:gd name="T90" fmla="*/ 36 w 120"/>
                <a:gd name="T91" fmla="*/ 36 h 84"/>
                <a:gd name="T92" fmla="*/ 42 w 120"/>
                <a:gd name="T93" fmla="*/ 12 h 84"/>
                <a:gd name="T94" fmla="*/ 42 w 120"/>
                <a:gd name="T95" fmla="*/ 6 h 84"/>
                <a:gd name="T96" fmla="*/ 30 w 120"/>
                <a:gd name="T97" fmla="*/ 24 h 84"/>
                <a:gd name="T98" fmla="*/ 24 w 120"/>
                <a:gd name="T99" fmla="*/ 48 h 84"/>
                <a:gd name="T100" fmla="*/ 12 w 120"/>
                <a:gd name="T101" fmla="*/ 60 h 84"/>
                <a:gd name="T102" fmla="*/ 6 w 120"/>
                <a:gd name="T103" fmla="*/ 60 h 84"/>
                <a:gd name="T104" fmla="*/ 12 w 120"/>
                <a:gd name="T105" fmla="*/ 36 h 84"/>
                <a:gd name="T106" fmla="*/ 6 w 120"/>
                <a:gd name="T107" fmla="*/ 30 h 84"/>
                <a:gd name="T108" fmla="*/ 0 w 120"/>
                <a:gd name="T109" fmla="*/ 66 h 8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0"/>
                <a:gd name="T166" fmla="*/ 0 h 84"/>
                <a:gd name="T167" fmla="*/ 120 w 120"/>
                <a:gd name="T168" fmla="*/ 84 h 8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0" h="84">
                  <a:moveTo>
                    <a:pt x="0" y="66"/>
                  </a:moveTo>
                  <a:lnTo>
                    <a:pt x="0" y="66"/>
                  </a:lnTo>
                  <a:lnTo>
                    <a:pt x="0" y="72"/>
                  </a:lnTo>
                  <a:lnTo>
                    <a:pt x="6" y="72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2" y="72"/>
                  </a:lnTo>
                  <a:lnTo>
                    <a:pt x="18" y="72"/>
                  </a:lnTo>
                  <a:lnTo>
                    <a:pt x="30" y="72"/>
                  </a:lnTo>
                  <a:lnTo>
                    <a:pt x="36" y="78"/>
                  </a:lnTo>
                  <a:lnTo>
                    <a:pt x="42" y="78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66" y="78"/>
                  </a:lnTo>
                  <a:lnTo>
                    <a:pt x="60" y="78"/>
                  </a:lnTo>
                  <a:lnTo>
                    <a:pt x="48" y="78"/>
                  </a:lnTo>
                  <a:lnTo>
                    <a:pt x="42" y="78"/>
                  </a:lnTo>
                  <a:lnTo>
                    <a:pt x="36" y="72"/>
                  </a:lnTo>
                  <a:lnTo>
                    <a:pt x="30" y="72"/>
                  </a:lnTo>
                  <a:lnTo>
                    <a:pt x="24" y="66"/>
                  </a:lnTo>
                  <a:lnTo>
                    <a:pt x="18" y="66"/>
                  </a:lnTo>
                  <a:lnTo>
                    <a:pt x="18" y="60"/>
                  </a:lnTo>
                  <a:lnTo>
                    <a:pt x="24" y="60"/>
                  </a:lnTo>
                  <a:lnTo>
                    <a:pt x="30" y="54"/>
                  </a:lnTo>
                  <a:lnTo>
                    <a:pt x="36" y="54"/>
                  </a:lnTo>
                  <a:lnTo>
                    <a:pt x="42" y="60"/>
                  </a:lnTo>
                  <a:lnTo>
                    <a:pt x="48" y="60"/>
                  </a:lnTo>
                  <a:lnTo>
                    <a:pt x="54" y="60"/>
                  </a:lnTo>
                  <a:lnTo>
                    <a:pt x="66" y="66"/>
                  </a:lnTo>
                  <a:lnTo>
                    <a:pt x="72" y="66"/>
                  </a:lnTo>
                  <a:lnTo>
                    <a:pt x="78" y="66"/>
                  </a:lnTo>
                  <a:lnTo>
                    <a:pt x="84" y="66"/>
                  </a:lnTo>
                  <a:lnTo>
                    <a:pt x="84" y="60"/>
                  </a:lnTo>
                  <a:lnTo>
                    <a:pt x="78" y="60"/>
                  </a:lnTo>
                  <a:lnTo>
                    <a:pt x="72" y="60"/>
                  </a:lnTo>
                  <a:lnTo>
                    <a:pt x="66" y="60"/>
                  </a:lnTo>
                  <a:lnTo>
                    <a:pt x="60" y="60"/>
                  </a:lnTo>
                  <a:lnTo>
                    <a:pt x="54" y="54"/>
                  </a:lnTo>
                  <a:lnTo>
                    <a:pt x="48" y="54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8" y="48"/>
                  </a:lnTo>
                  <a:lnTo>
                    <a:pt x="54" y="48"/>
                  </a:lnTo>
                  <a:lnTo>
                    <a:pt x="54" y="42"/>
                  </a:lnTo>
                  <a:lnTo>
                    <a:pt x="60" y="42"/>
                  </a:lnTo>
                  <a:lnTo>
                    <a:pt x="66" y="42"/>
                  </a:lnTo>
                  <a:lnTo>
                    <a:pt x="72" y="42"/>
                  </a:lnTo>
                  <a:lnTo>
                    <a:pt x="78" y="48"/>
                  </a:lnTo>
                  <a:lnTo>
                    <a:pt x="84" y="48"/>
                  </a:lnTo>
                  <a:lnTo>
                    <a:pt x="90" y="54"/>
                  </a:lnTo>
                  <a:lnTo>
                    <a:pt x="96" y="54"/>
                  </a:lnTo>
                  <a:lnTo>
                    <a:pt x="90" y="48"/>
                  </a:lnTo>
                  <a:lnTo>
                    <a:pt x="84" y="48"/>
                  </a:lnTo>
                  <a:lnTo>
                    <a:pt x="84" y="42"/>
                  </a:lnTo>
                  <a:lnTo>
                    <a:pt x="78" y="42"/>
                  </a:lnTo>
                  <a:lnTo>
                    <a:pt x="72" y="42"/>
                  </a:lnTo>
                  <a:lnTo>
                    <a:pt x="78" y="42"/>
                  </a:lnTo>
                  <a:lnTo>
                    <a:pt x="84" y="36"/>
                  </a:lnTo>
                  <a:lnTo>
                    <a:pt x="90" y="36"/>
                  </a:lnTo>
                  <a:lnTo>
                    <a:pt x="96" y="36"/>
                  </a:lnTo>
                  <a:lnTo>
                    <a:pt x="102" y="36"/>
                  </a:lnTo>
                  <a:lnTo>
                    <a:pt x="108" y="36"/>
                  </a:lnTo>
                  <a:lnTo>
                    <a:pt x="114" y="30"/>
                  </a:lnTo>
                  <a:lnTo>
                    <a:pt x="120" y="30"/>
                  </a:lnTo>
                  <a:lnTo>
                    <a:pt x="114" y="30"/>
                  </a:lnTo>
                  <a:lnTo>
                    <a:pt x="108" y="30"/>
                  </a:lnTo>
                  <a:lnTo>
                    <a:pt x="96" y="30"/>
                  </a:lnTo>
                  <a:lnTo>
                    <a:pt x="90" y="30"/>
                  </a:lnTo>
                  <a:lnTo>
                    <a:pt x="84" y="30"/>
                  </a:lnTo>
                  <a:lnTo>
                    <a:pt x="78" y="30"/>
                  </a:lnTo>
                  <a:lnTo>
                    <a:pt x="72" y="36"/>
                  </a:lnTo>
                  <a:lnTo>
                    <a:pt x="72" y="30"/>
                  </a:lnTo>
                  <a:lnTo>
                    <a:pt x="72" y="18"/>
                  </a:lnTo>
                  <a:lnTo>
                    <a:pt x="78" y="12"/>
                  </a:lnTo>
                  <a:lnTo>
                    <a:pt x="84" y="6"/>
                  </a:lnTo>
                  <a:lnTo>
                    <a:pt x="84" y="0"/>
                  </a:lnTo>
                  <a:lnTo>
                    <a:pt x="78" y="6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72" y="18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60" y="30"/>
                  </a:lnTo>
                  <a:lnTo>
                    <a:pt x="60" y="36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6" y="36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42" y="12"/>
                  </a:lnTo>
                  <a:lnTo>
                    <a:pt x="42" y="6"/>
                  </a:lnTo>
                  <a:lnTo>
                    <a:pt x="36" y="18"/>
                  </a:lnTo>
                  <a:lnTo>
                    <a:pt x="30" y="24"/>
                  </a:lnTo>
                  <a:lnTo>
                    <a:pt x="30" y="36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18" y="54"/>
                  </a:lnTo>
                  <a:lnTo>
                    <a:pt x="12" y="54"/>
                  </a:lnTo>
                  <a:lnTo>
                    <a:pt x="12" y="60"/>
                  </a:lnTo>
                  <a:lnTo>
                    <a:pt x="6" y="60"/>
                  </a:lnTo>
                  <a:lnTo>
                    <a:pt x="6" y="54"/>
                  </a:lnTo>
                  <a:lnTo>
                    <a:pt x="6" y="48"/>
                  </a:lnTo>
                  <a:lnTo>
                    <a:pt x="12" y="36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6" y="30"/>
                  </a:lnTo>
                  <a:lnTo>
                    <a:pt x="6" y="42"/>
                  </a:lnTo>
                  <a:lnTo>
                    <a:pt x="0" y="54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502" name="Freeform 503"/>
            <p:cNvSpPr>
              <a:spLocks/>
            </p:cNvSpPr>
            <p:nvPr/>
          </p:nvSpPr>
          <p:spPr bwMode="auto">
            <a:xfrm>
              <a:off x="5197" y="2097"/>
              <a:ext cx="84" cy="101"/>
            </a:xfrm>
            <a:custGeom>
              <a:avLst/>
              <a:gdLst>
                <a:gd name="T0" fmla="*/ 0 w 84"/>
                <a:gd name="T1" fmla="*/ 0 h 101"/>
                <a:gd name="T2" fmla="*/ 0 w 84"/>
                <a:gd name="T3" fmla="*/ 6 h 101"/>
                <a:gd name="T4" fmla="*/ 0 w 84"/>
                <a:gd name="T5" fmla="*/ 6 h 101"/>
                <a:gd name="T6" fmla="*/ 6 w 84"/>
                <a:gd name="T7" fmla="*/ 18 h 101"/>
                <a:gd name="T8" fmla="*/ 6 w 84"/>
                <a:gd name="T9" fmla="*/ 24 h 101"/>
                <a:gd name="T10" fmla="*/ 6 w 84"/>
                <a:gd name="T11" fmla="*/ 48 h 101"/>
                <a:gd name="T12" fmla="*/ 12 w 84"/>
                <a:gd name="T13" fmla="*/ 60 h 101"/>
                <a:gd name="T14" fmla="*/ 12 w 84"/>
                <a:gd name="T15" fmla="*/ 60 h 101"/>
                <a:gd name="T16" fmla="*/ 12 w 84"/>
                <a:gd name="T17" fmla="*/ 48 h 101"/>
                <a:gd name="T18" fmla="*/ 12 w 84"/>
                <a:gd name="T19" fmla="*/ 30 h 101"/>
                <a:gd name="T20" fmla="*/ 18 w 84"/>
                <a:gd name="T21" fmla="*/ 30 h 101"/>
                <a:gd name="T22" fmla="*/ 24 w 84"/>
                <a:gd name="T23" fmla="*/ 30 h 101"/>
                <a:gd name="T24" fmla="*/ 30 w 84"/>
                <a:gd name="T25" fmla="*/ 36 h 101"/>
                <a:gd name="T26" fmla="*/ 30 w 84"/>
                <a:gd name="T27" fmla="*/ 42 h 101"/>
                <a:gd name="T28" fmla="*/ 36 w 84"/>
                <a:gd name="T29" fmla="*/ 48 h 101"/>
                <a:gd name="T30" fmla="*/ 36 w 84"/>
                <a:gd name="T31" fmla="*/ 65 h 101"/>
                <a:gd name="T32" fmla="*/ 36 w 84"/>
                <a:gd name="T33" fmla="*/ 77 h 101"/>
                <a:gd name="T34" fmla="*/ 36 w 84"/>
                <a:gd name="T35" fmla="*/ 89 h 101"/>
                <a:gd name="T36" fmla="*/ 36 w 84"/>
                <a:gd name="T37" fmla="*/ 89 h 101"/>
                <a:gd name="T38" fmla="*/ 42 w 84"/>
                <a:gd name="T39" fmla="*/ 89 h 101"/>
                <a:gd name="T40" fmla="*/ 36 w 84"/>
                <a:gd name="T41" fmla="*/ 77 h 101"/>
                <a:gd name="T42" fmla="*/ 42 w 84"/>
                <a:gd name="T43" fmla="*/ 71 h 101"/>
                <a:gd name="T44" fmla="*/ 42 w 84"/>
                <a:gd name="T45" fmla="*/ 65 h 101"/>
                <a:gd name="T46" fmla="*/ 42 w 84"/>
                <a:gd name="T47" fmla="*/ 54 h 101"/>
                <a:gd name="T48" fmla="*/ 48 w 84"/>
                <a:gd name="T49" fmla="*/ 54 h 101"/>
                <a:gd name="T50" fmla="*/ 60 w 84"/>
                <a:gd name="T51" fmla="*/ 71 h 101"/>
                <a:gd name="T52" fmla="*/ 72 w 84"/>
                <a:gd name="T53" fmla="*/ 83 h 101"/>
                <a:gd name="T54" fmla="*/ 78 w 84"/>
                <a:gd name="T55" fmla="*/ 95 h 101"/>
                <a:gd name="T56" fmla="*/ 84 w 84"/>
                <a:gd name="T57" fmla="*/ 95 h 101"/>
                <a:gd name="T58" fmla="*/ 78 w 84"/>
                <a:gd name="T59" fmla="*/ 83 h 101"/>
                <a:gd name="T60" fmla="*/ 72 w 84"/>
                <a:gd name="T61" fmla="*/ 77 h 101"/>
                <a:gd name="T62" fmla="*/ 66 w 84"/>
                <a:gd name="T63" fmla="*/ 65 h 101"/>
                <a:gd name="T64" fmla="*/ 66 w 84"/>
                <a:gd name="T65" fmla="*/ 65 h 101"/>
                <a:gd name="T66" fmla="*/ 60 w 84"/>
                <a:gd name="T67" fmla="*/ 60 h 101"/>
                <a:gd name="T68" fmla="*/ 54 w 84"/>
                <a:gd name="T69" fmla="*/ 54 h 101"/>
                <a:gd name="T70" fmla="*/ 48 w 84"/>
                <a:gd name="T71" fmla="*/ 48 h 101"/>
                <a:gd name="T72" fmla="*/ 48 w 84"/>
                <a:gd name="T73" fmla="*/ 42 h 101"/>
                <a:gd name="T74" fmla="*/ 54 w 84"/>
                <a:gd name="T75" fmla="*/ 48 h 101"/>
                <a:gd name="T76" fmla="*/ 60 w 84"/>
                <a:gd name="T77" fmla="*/ 48 h 101"/>
                <a:gd name="T78" fmla="*/ 66 w 84"/>
                <a:gd name="T79" fmla="*/ 48 h 101"/>
                <a:gd name="T80" fmla="*/ 72 w 84"/>
                <a:gd name="T81" fmla="*/ 54 h 101"/>
                <a:gd name="T82" fmla="*/ 72 w 84"/>
                <a:gd name="T83" fmla="*/ 54 h 101"/>
                <a:gd name="T84" fmla="*/ 72 w 84"/>
                <a:gd name="T85" fmla="*/ 48 h 101"/>
                <a:gd name="T86" fmla="*/ 60 w 84"/>
                <a:gd name="T87" fmla="*/ 42 h 101"/>
                <a:gd name="T88" fmla="*/ 54 w 84"/>
                <a:gd name="T89" fmla="*/ 36 h 101"/>
                <a:gd name="T90" fmla="*/ 42 w 84"/>
                <a:gd name="T91" fmla="*/ 36 h 101"/>
                <a:gd name="T92" fmla="*/ 36 w 84"/>
                <a:gd name="T93" fmla="*/ 30 h 101"/>
                <a:gd name="T94" fmla="*/ 30 w 84"/>
                <a:gd name="T95" fmla="*/ 30 h 101"/>
                <a:gd name="T96" fmla="*/ 24 w 84"/>
                <a:gd name="T97" fmla="*/ 24 h 101"/>
                <a:gd name="T98" fmla="*/ 18 w 84"/>
                <a:gd name="T99" fmla="*/ 18 h 101"/>
                <a:gd name="T100" fmla="*/ 24 w 84"/>
                <a:gd name="T101" fmla="*/ 18 h 101"/>
                <a:gd name="T102" fmla="*/ 30 w 84"/>
                <a:gd name="T103" fmla="*/ 18 h 101"/>
                <a:gd name="T104" fmla="*/ 36 w 84"/>
                <a:gd name="T105" fmla="*/ 18 h 101"/>
                <a:gd name="T106" fmla="*/ 48 w 84"/>
                <a:gd name="T107" fmla="*/ 18 h 101"/>
                <a:gd name="T108" fmla="*/ 54 w 84"/>
                <a:gd name="T109" fmla="*/ 18 h 101"/>
                <a:gd name="T110" fmla="*/ 54 w 84"/>
                <a:gd name="T111" fmla="*/ 18 h 101"/>
                <a:gd name="T112" fmla="*/ 42 w 84"/>
                <a:gd name="T113" fmla="*/ 12 h 101"/>
                <a:gd name="T114" fmla="*/ 36 w 84"/>
                <a:gd name="T115" fmla="*/ 12 h 101"/>
                <a:gd name="T116" fmla="*/ 24 w 84"/>
                <a:gd name="T117" fmla="*/ 12 h 101"/>
                <a:gd name="T118" fmla="*/ 18 w 84"/>
                <a:gd name="T119" fmla="*/ 12 h 101"/>
                <a:gd name="T120" fmla="*/ 6 w 84"/>
                <a:gd name="T121" fmla="*/ 6 h 101"/>
                <a:gd name="T122" fmla="*/ 6 w 84"/>
                <a:gd name="T123" fmla="*/ 0 h 10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"/>
                <a:gd name="T187" fmla="*/ 0 h 101"/>
                <a:gd name="T188" fmla="*/ 84 w 84"/>
                <a:gd name="T189" fmla="*/ 101 h 10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" h="101"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6" y="36"/>
                  </a:lnTo>
                  <a:lnTo>
                    <a:pt x="6" y="48"/>
                  </a:lnTo>
                  <a:lnTo>
                    <a:pt x="12" y="54"/>
                  </a:lnTo>
                  <a:lnTo>
                    <a:pt x="12" y="60"/>
                  </a:lnTo>
                  <a:lnTo>
                    <a:pt x="12" y="48"/>
                  </a:lnTo>
                  <a:lnTo>
                    <a:pt x="12" y="42"/>
                  </a:lnTo>
                  <a:lnTo>
                    <a:pt x="12" y="30"/>
                  </a:lnTo>
                  <a:lnTo>
                    <a:pt x="18" y="24"/>
                  </a:lnTo>
                  <a:lnTo>
                    <a:pt x="18" y="30"/>
                  </a:lnTo>
                  <a:lnTo>
                    <a:pt x="24" y="30"/>
                  </a:lnTo>
                  <a:lnTo>
                    <a:pt x="24" y="36"/>
                  </a:lnTo>
                  <a:lnTo>
                    <a:pt x="30" y="36"/>
                  </a:lnTo>
                  <a:lnTo>
                    <a:pt x="30" y="42"/>
                  </a:lnTo>
                  <a:lnTo>
                    <a:pt x="36" y="48"/>
                  </a:lnTo>
                  <a:lnTo>
                    <a:pt x="36" y="54"/>
                  </a:lnTo>
                  <a:lnTo>
                    <a:pt x="36" y="65"/>
                  </a:lnTo>
                  <a:lnTo>
                    <a:pt x="36" y="71"/>
                  </a:lnTo>
                  <a:lnTo>
                    <a:pt x="36" y="77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42" y="89"/>
                  </a:lnTo>
                  <a:lnTo>
                    <a:pt x="36" y="83"/>
                  </a:lnTo>
                  <a:lnTo>
                    <a:pt x="36" y="77"/>
                  </a:lnTo>
                  <a:lnTo>
                    <a:pt x="42" y="77"/>
                  </a:lnTo>
                  <a:lnTo>
                    <a:pt x="42" y="71"/>
                  </a:lnTo>
                  <a:lnTo>
                    <a:pt x="42" y="65"/>
                  </a:lnTo>
                  <a:lnTo>
                    <a:pt x="42" y="60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8" y="54"/>
                  </a:lnTo>
                  <a:lnTo>
                    <a:pt x="54" y="60"/>
                  </a:lnTo>
                  <a:lnTo>
                    <a:pt x="60" y="71"/>
                  </a:lnTo>
                  <a:lnTo>
                    <a:pt x="66" y="77"/>
                  </a:lnTo>
                  <a:lnTo>
                    <a:pt x="72" y="83"/>
                  </a:lnTo>
                  <a:lnTo>
                    <a:pt x="78" y="89"/>
                  </a:lnTo>
                  <a:lnTo>
                    <a:pt x="78" y="95"/>
                  </a:lnTo>
                  <a:lnTo>
                    <a:pt x="84" y="101"/>
                  </a:lnTo>
                  <a:lnTo>
                    <a:pt x="84" y="95"/>
                  </a:lnTo>
                  <a:lnTo>
                    <a:pt x="78" y="89"/>
                  </a:lnTo>
                  <a:lnTo>
                    <a:pt x="78" y="83"/>
                  </a:lnTo>
                  <a:lnTo>
                    <a:pt x="72" y="77"/>
                  </a:lnTo>
                  <a:lnTo>
                    <a:pt x="66" y="71"/>
                  </a:lnTo>
                  <a:lnTo>
                    <a:pt x="66" y="65"/>
                  </a:lnTo>
                  <a:lnTo>
                    <a:pt x="60" y="60"/>
                  </a:lnTo>
                  <a:lnTo>
                    <a:pt x="54" y="54"/>
                  </a:lnTo>
                  <a:lnTo>
                    <a:pt x="48" y="48"/>
                  </a:lnTo>
                  <a:lnTo>
                    <a:pt x="48" y="42"/>
                  </a:lnTo>
                  <a:lnTo>
                    <a:pt x="54" y="42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6" y="48"/>
                  </a:lnTo>
                  <a:lnTo>
                    <a:pt x="66" y="54"/>
                  </a:lnTo>
                  <a:lnTo>
                    <a:pt x="72" y="54"/>
                  </a:lnTo>
                  <a:lnTo>
                    <a:pt x="72" y="48"/>
                  </a:lnTo>
                  <a:lnTo>
                    <a:pt x="66" y="48"/>
                  </a:lnTo>
                  <a:lnTo>
                    <a:pt x="60" y="42"/>
                  </a:lnTo>
                  <a:lnTo>
                    <a:pt x="54" y="42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2" y="36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18"/>
                  </a:lnTo>
                  <a:lnTo>
                    <a:pt x="36" y="18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54" y="18"/>
                  </a:lnTo>
                  <a:lnTo>
                    <a:pt x="48" y="12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503" name="Freeform 504"/>
            <p:cNvSpPr>
              <a:spLocks/>
            </p:cNvSpPr>
            <p:nvPr/>
          </p:nvSpPr>
          <p:spPr bwMode="auto">
            <a:xfrm>
              <a:off x="5090" y="2079"/>
              <a:ext cx="59" cy="131"/>
            </a:xfrm>
            <a:custGeom>
              <a:avLst/>
              <a:gdLst>
                <a:gd name="T0" fmla="*/ 53 w 59"/>
                <a:gd name="T1" fmla="*/ 24 h 131"/>
                <a:gd name="T2" fmla="*/ 47 w 59"/>
                <a:gd name="T3" fmla="*/ 30 h 131"/>
                <a:gd name="T4" fmla="*/ 47 w 59"/>
                <a:gd name="T5" fmla="*/ 24 h 131"/>
                <a:gd name="T6" fmla="*/ 41 w 59"/>
                <a:gd name="T7" fmla="*/ 36 h 131"/>
                <a:gd name="T8" fmla="*/ 47 w 59"/>
                <a:gd name="T9" fmla="*/ 60 h 131"/>
                <a:gd name="T10" fmla="*/ 53 w 59"/>
                <a:gd name="T11" fmla="*/ 78 h 131"/>
                <a:gd name="T12" fmla="*/ 53 w 59"/>
                <a:gd name="T13" fmla="*/ 78 h 131"/>
                <a:gd name="T14" fmla="*/ 41 w 59"/>
                <a:gd name="T15" fmla="*/ 54 h 131"/>
                <a:gd name="T16" fmla="*/ 30 w 59"/>
                <a:gd name="T17" fmla="*/ 72 h 131"/>
                <a:gd name="T18" fmla="*/ 30 w 59"/>
                <a:gd name="T19" fmla="*/ 95 h 131"/>
                <a:gd name="T20" fmla="*/ 30 w 59"/>
                <a:gd name="T21" fmla="*/ 119 h 131"/>
                <a:gd name="T22" fmla="*/ 24 w 59"/>
                <a:gd name="T23" fmla="*/ 119 h 131"/>
                <a:gd name="T24" fmla="*/ 24 w 59"/>
                <a:gd name="T25" fmla="*/ 101 h 131"/>
                <a:gd name="T26" fmla="*/ 24 w 59"/>
                <a:gd name="T27" fmla="*/ 95 h 131"/>
                <a:gd name="T28" fmla="*/ 18 w 59"/>
                <a:gd name="T29" fmla="*/ 113 h 131"/>
                <a:gd name="T30" fmla="*/ 6 w 59"/>
                <a:gd name="T31" fmla="*/ 125 h 131"/>
                <a:gd name="T32" fmla="*/ 0 w 59"/>
                <a:gd name="T33" fmla="*/ 131 h 131"/>
                <a:gd name="T34" fmla="*/ 6 w 59"/>
                <a:gd name="T35" fmla="*/ 119 h 131"/>
                <a:gd name="T36" fmla="*/ 18 w 59"/>
                <a:gd name="T37" fmla="*/ 95 h 131"/>
                <a:gd name="T38" fmla="*/ 12 w 59"/>
                <a:gd name="T39" fmla="*/ 95 h 131"/>
                <a:gd name="T40" fmla="*/ 6 w 59"/>
                <a:gd name="T41" fmla="*/ 95 h 131"/>
                <a:gd name="T42" fmla="*/ 0 w 59"/>
                <a:gd name="T43" fmla="*/ 101 h 131"/>
                <a:gd name="T44" fmla="*/ 0 w 59"/>
                <a:gd name="T45" fmla="*/ 95 h 131"/>
                <a:gd name="T46" fmla="*/ 6 w 59"/>
                <a:gd name="T47" fmla="*/ 89 h 131"/>
                <a:gd name="T48" fmla="*/ 18 w 59"/>
                <a:gd name="T49" fmla="*/ 89 h 131"/>
                <a:gd name="T50" fmla="*/ 24 w 59"/>
                <a:gd name="T51" fmla="*/ 78 h 131"/>
                <a:gd name="T52" fmla="*/ 35 w 59"/>
                <a:gd name="T53" fmla="*/ 48 h 131"/>
                <a:gd name="T54" fmla="*/ 18 w 59"/>
                <a:gd name="T55" fmla="*/ 48 h 131"/>
                <a:gd name="T56" fmla="*/ 6 w 59"/>
                <a:gd name="T57" fmla="*/ 48 h 131"/>
                <a:gd name="T58" fmla="*/ 0 w 59"/>
                <a:gd name="T59" fmla="*/ 54 h 131"/>
                <a:gd name="T60" fmla="*/ 0 w 59"/>
                <a:gd name="T61" fmla="*/ 48 h 131"/>
                <a:gd name="T62" fmla="*/ 12 w 59"/>
                <a:gd name="T63" fmla="*/ 48 h 131"/>
                <a:gd name="T64" fmla="*/ 24 w 59"/>
                <a:gd name="T65" fmla="*/ 42 h 131"/>
                <a:gd name="T66" fmla="*/ 35 w 59"/>
                <a:gd name="T67" fmla="*/ 36 h 131"/>
                <a:gd name="T68" fmla="*/ 41 w 59"/>
                <a:gd name="T69" fmla="*/ 24 h 131"/>
                <a:gd name="T70" fmla="*/ 30 w 59"/>
                <a:gd name="T71" fmla="*/ 18 h 131"/>
                <a:gd name="T72" fmla="*/ 24 w 59"/>
                <a:gd name="T73" fmla="*/ 24 h 131"/>
                <a:gd name="T74" fmla="*/ 12 w 59"/>
                <a:gd name="T75" fmla="*/ 30 h 131"/>
                <a:gd name="T76" fmla="*/ 6 w 59"/>
                <a:gd name="T77" fmla="*/ 30 h 131"/>
                <a:gd name="T78" fmla="*/ 0 w 59"/>
                <a:gd name="T79" fmla="*/ 30 h 131"/>
                <a:gd name="T80" fmla="*/ 6 w 59"/>
                <a:gd name="T81" fmla="*/ 24 h 131"/>
                <a:gd name="T82" fmla="*/ 18 w 59"/>
                <a:gd name="T83" fmla="*/ 12 h 131"/>
                <a:gd name="T84" fmla="*/ 24 w 59"/>
                <a:gd name="T85" fmla="*/ 6 h 131"/>
                <a:gd name="T86" fmla="*/ 24 w 59"/>
                <a:gd name="T87" fmla="*/ 12 h 131"/>
                <a:gd name="T88" fmla="*/ 30 w 59"/>
                <a:gd name="T89" fmla="*/ 18 h 131"/>
                <a:gd name="T90" fmla="*/ 35 w 59"/>
                <a:gd name="T91" fmla="*/ 18 h 131"/>
                <a:gd name="T92" fmla="*/ 47 w 59"/>
                <a:gd name="T93" fmla="*/ 18 h 131"/>
                <a:gd name="T94" fmla="*/ 47 w 59"/>
                <a:gd name="T95" fmla="*/ 12 h 131"/>
                <a:gd name="T96" fmla="*/ 53 w 59"/>
                <a:gd name="T97" fmla="*/ 0 h 131"/>
                <a:gd name="T98" fmla="*/ 59 w 59"/>
                <a:gd name="T99" fmla="*/ 6 h 131"/>
                <a:gd name="T100" fmla="*/ 53 w 59"/>
                <a:gd name="T101" fmla="*/ 12 h 131"/>
                <a:gd name="T102" fmla="*/ 59 w 59"/>
                <a:gd name="T103" fmla="*/ 18 h 13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"/>
                <a:gd name="T157" fmla="*/ 0 h 131"/>
                <a:gd name="T158" fmla="*/ 59 w 59"/>
                <a:gd name="T159" fmla="*/ 131 h 13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" h="131">
                  <a:moveTo>
                    <a:pt x="59" y="18"/>
                  </a:moveTo>
                  <a:lnTo>
                    <a:pt x="59" y="18"/>
                  </a:lnTo>
                  <a:lnTo>
                    <a:pt x="53" y="24"/>
                  </a:lnTo>
                  <a:lnTo>
                    <a:pt x="47" y="30"/>
                  </a:lnTo>
                  <a:lnTo>
                    <a:pt x="47" y="24"/>
                  </a:lnTo>
                  <a:lnTo>
                    <a:pt x="47" y="30"/>
                  </a:lnTo>
                  <a:lnTo>
                    <a:pt x="41" y="30"/>
                  </a:lnTo>
                  <a:lnTo>
                    <a:pt x="41" y="36"/>
                  </a:lnTo>
                  <a:lnTo>
                    <a:pt x="41" y="42"/>
                  </a:lnTo>
                  <a:lnTo>
                    <a:pt x="47" y="48"/>
                  </a:lnTo>
                  <a:lnTo>
                    <a:pt x="47" y="60"/>
                  </a:lnTo>
                  <a:lnTo>
                    <a:pt x="53" y="72"/>
                  </a:lnTo>
                  <a:lnTo>
                    <a:pt x="53" y="78"/>
                  </a:lnTo>
                  <a:lnTo>
                    <a:pt x="53" y="83"/>
                  </a:lnTo>
                  <a:lnTo>
                    <a:pt x="53" y="78"/>
                  </a:lnTo>
                  <a:lnTo>
                    <a:pt x="47" y="72"/>
                  </a:lnTo>
                  <a:lnTo>
                    <a:pt x="47" y="66"/>
                  </a:lnTo>
                  <a:lnTo>
                    <a:pt x="41" y="54"/>
                  </a:lnTo>
                  <a:lnTo>
                    <a:pt x="35" y="60"/>
                  </a:lnTo>
                  <a:lnTo>
                    <a:pt x="30" y="72"/>
                  </a:lnTo>
                  <a:lnTo>
                    <a:pt x="30" y="78"/>
                  </a:lnTo>
                  <a:lnTo>
                    <a:pt x="30" y="89"/>
                  </a:lnTo>
                  <a:lnTo>
                    <a:pt x="30" y="95"/>
                  </a:lnTo>
                  <a:lnTo>
                    <a:pt x="30" y="101"/>
                  </a:lnTo>
                  <a:lnTo>
                    <a:pt x="30" y="113"/>
                  </a:lnTo>
                  <a:lnTo>
                    <a:pt x="30" y="119"/>
                  </a:lnTo>
                  <a:lnTo>
                    <a:pt x="24" y="119"/>
                  </a:lnTo>
                  <a:lnTo>
                    <a:pt x="24" y="113"/>
                  </a:lnTo>
                  <a:lnTo>
                    <a:pt x="30" y="107"/>
                  </a:lnTo>
                  <a:lnTo>
                    <a:pt x="24" y="101"/>
                  </a:lnTo>
                  <a:lnTo>
                    <a:pt x="24" y="95"/>
                  </a:lnTo>
                  <a:lnTo>
                    <a:pt x="24" y="101"/>
                  </a:lnTo>
                  <a:lnTo>
                    <a:pt x="18" y="107"/>
                  </a:lnTo>
                  <a:lnTo>
                    <a:pt x="18" y="113"/>
                  </a:lnTo>
                  <a:lnTo>
                    <a:pt x="12" y="119"/>
                  </a:lnTo>
                  <a:lnTo>
                    <a:pt x="12" y="125"/>
                  </a:lnTo>
                  <a:lnTo>
                    <a:pt x="6" y="125"/>
                  </a:lnTo>
                  <a:lnTo>
                    <a:pt x="6" y="131"/>
                  </a:lnTo>
                  <a:lnTo>
                    <a:pt x="0" y="131"/>
                  </a:lnTo>
                  <a:lnTo>
                    <a:pt x="0" y="125"/>
                  </a:lnTo>
                  <a:lnTo>
                    <a:pt x="6" y="125"/>
                  </a:lnTo>
                  <a:lnTo>
                    <a:pt x="6" y="119"/>
                  </a:lnTo>
                  <a:lnTo>
                    <a:pt x="12" y="113"/>
                  </a:lnTo>
                  <a:lnTo>
                    <a:pt x="18" y="101"/>
                  </a:lnTo>
                  <a:lnTo>
                    <a:pt x="18" y="95"/>
                  </a:lnTo>
                  <a:lnTo>
                    <a:pt x="12" y="95"/>
                  </a:lnTo>
                  <a:lnTo>
                    <a:pt x="6" y="95"/>
                  </a:lnTo>
                  <a:lnTo>
                    <a:pt x="0" y="95"/>
                  </a:lnTo>
                  <a:lnTo>
                    <a:pt x="0" y="101"/>
                  </a:lnTo>
                  <a:lnTo>
                    <a:pt x="0" y="95"/>
                  </a:lnTo>
                  <a:lnTo>
                    <a:pt x="6" y="95"/>
                  </a:lnTo>
                  <a:lnTo>
                    <a:pt x="6" y="89"/>
                  </a:lnTo>
                  <a:lnTo>
                    <a:pt x="12" y="89"/>
                  </a:lnTo>
                  <a:lnTo>
                    <a:pt x="18" y="89"/>
                  </a:lnTo>
                  <a:lnTo>
                    <a:pt x="18" y="83"/>
                  </a:lnTo>
                  <a:lnTo>
                    <a:pt x="24" y="83"/>
                  </a:lnTo>
                  <a:lnTo>
                    <a:pt x="24" y="78"/>
                  </a:lnTo>
                  <a:lnTo>
                    <a:pt x="30" y="66"/>
                  </a:lnTo>
                  <a:lnTo>
                    <a:pt x="30" y="54"/>
                  </a:lnTo>
                  <a:lnTo>
                    <a:pt x="35" y="48"/>
                  </a:lnTo>
                  <a:lnTo>
                    <a:pt x="30" y="48"/>
                  </a:lnTo>
                  <a:lnTo>
                    <a:pt x="24" y="48"/>
                  </a:lnTo>
                  <a:lnTo>
                    <a:pt x="18" y="48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12" y="48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30" y="42"/>
                  </a:lnTo>
                  <a:lnTo>
                    <a:pt x="35" y="42"/>
                  </a:lnTo>
                  <a:lnTo>
                    <a:pt x="35" y="36"/>
                  </a:lnTo>
                  <a:lnTo>
                    <a:pt x="35" y="30"/>
                  </a:lnTo>
                  <a:lnTo>
                    <a:pt x="41" y="30"/>
                  </a:lnTo>
                  <a:lnTo>
                    <a:pt x="41" y="24"/>
                  </a:lnTo>
                  <a:lnTo>
                    <a:pt x="35" y="24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24" y="24"/>
                  </a:lnTo>
                  <a:lnTo>
                    <a:pt x="18" y="24"/>
                  </a:lnTo>
                  <a:lnTo>
                    <a:pt x="12" y="24"/>
                  </a:lnTo>
                  <a:lnTo>
                    <a:pt x="12" y="30"/>
                  </a:lnTo>
                  <a:lnTo>
                    <a:pt x="6" y="30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24" y="18"/>
                  </a:lnTo>
                  <a:lnTo>
                    <a:pt x="30" y="18"/>
                  </a:lnTo>
                  <a:lnTo>
                    <a:pt x="35" y="18"/>
                  </a:lnTo>
                  <a:lnTo>
                    <a:pt x="41" y="18"/>
                  </a:lnTo>
                  <a:lnTo>
                    <a:pt x="47" y="18"/>
                  </a:lnTo>
                  <a:lnTo>
                    <a:pt x="47" y="12"/>
                  </a:lnTo>
                  <a:lnTo>
                    <a:pt x="47" y="6"/>
                  </a:lnTo>
                  <a:lnTo>
                    <a:pt x="53" y="6"/>
                  </a:lnTo>
                  <a:lnTo>
                    <a:pt x="53" y="0"/>
                  </a:lnTo>
                  <a:lnTo>
                    <a:pt x="59" y="0"/>
                  </a:lnTo>
                  <a:lnTo>
                    <a:pt x="59" y="6"/>
                  </a:lnTo>
                  <a:lnTo>
                    <a:pt x="53" y="6"/>
                  </a:lnTo>
                  <a:lnTo>
                    <a:pt x="53" y="12"/>
                  </a:lnTo>
                  <a:lnTo>
                    <a:pt x="53" y="18"/>
                  </a:lnTo>
                  <a:lnTo>
                    <a:pt x="59" y="18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504" name="Freeform 505"/>
            <p:cNvSpPr>
              <a:spLocks/>
            </p:cNvSpPr>
            <p:nvPr/>
          </p:nvSpPr>
          <p:spPr bwMode="auto">
            <a:xfrm>
              <a:off x="5149" y="2121"/>
              <a:ext cx="12" cy="18"/>
            </a:xfrm>
            <a:custGeom>
              <a:avLst/>
              <a:gdLst>
                <a:gd name="T0" fmla="*/ 0 w 12"/>
                <a:gd name="T1" fmla="*/ 0 h 18"/>
                <a:gd name="T2" fmla="*/ 0 w 12"/>
                <a:gd name="T3" fmla="*/ 0 h 18"/>
                <a:gd name="T4" fmla="*/ 6 w 12"/>
                <a:gd name="T5" fmla="*/ 0 h 18"/>
                <a:gd name="T6" fmla="*/ 6 w 12"/>
                <a:gd name="T7" fmla="*/ 0 h 18"/>
                <a:gd name="T8" fmla="*/ 6 w 12"/>
                <a:gd name="T9" fmla="*/ 0 h 18"/>
                <a:gd name="T10" fmla="*/ 12 w 12"/>
                <a:gd name="T11" fmla="*/ 6 h 18"/>
                <a:gd name="T12" fmla="*/ 12 w 12"/>
                <a:gd name="T13" fmla="*/ 12 h 18"/>
                <a:gd name="T14" fmla="*/ 12 w 12"/>
                <a:gd name="T15" fmla="*/ 12 h 18"/>
                <a:gd name="T16" fmla="*/ 6 w 12"/>
                <a:gd name="T17" fmla="*/ 18 h 18"/>
                <a:gd name="T18" fmla="*/ 6 w 12"/>
                <a:gd name="T19" fmla="*/ 18 h 18"/>
                <a:gd name="T20" fmla="*/ 6 w 12"/>
                <a:gd name="T21" fmla="*/ 18 h 18"/>
                <a:gd name="T22" fmla="*/ 6 w 12"/>
                <a:gd name="T23" fmla="*/ 18 h 18"/>
                <a:gd name="T24" fmla="*/ 6 w 12"/>
                <a:gd name="T25" fmla="*/ 18 h 18"/>
                <a:gd name="T26" fmla="*/ 6 w 12"/>
                <a:gd name="T27" fmla="*/ 12 h 18"/>
                <a:gd name="T28" fmla="*/ 6 w 12"/>
                <a:gd name="T29" fmla="*/ 12 h 18"/>
                <a:gd name="T30" fmla="*/ 0 w 12"/>
                <a:gd name="T31" fmla="*/ 6 h 18"/>
                <a:gd name="T32" fmla="*/ 0 w 12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505" name="Freeform 506"/>
            <p:cNvSpPr>
              <a:spLocks/>
            </p:cNvSpPr>
            <p:nvPr/>
          </p:nvSpPr>
          <p:spPr bwMode="auto">
            <a:xfrm>
              <a:off x="4899" y="2013"/>
              <a:ext cx="191" cy="114"/>
            </a:xfrm>
            <a:custGeom>
              <a:avLst/>
              <a:gdLst>
                <a:gd name="T0" fmla="*/ 173 w 191"/>
                <a:gd name="T1" fmla="*/ 42 h 114"/>
                <a:gd name="T2" fmla="*/ 155 w 191"/>
                <a:gd name="T3" fmla="*/ 48 h 114"/>
                <a:gd name="T4" fmla="*/ 137 w 191"/>
                <a:gd name="T5" fmla="*/ 78 h 114"/>
                <a:gd name="T6" fmla="*/ 125 w 191"/>
                <a:gd name="T7" fmla="*/ 96 h 114"/>
                <a:gd name="T8" fmla="*/ 101 w 191"/>
                <a:gd name="T9" fmla="*/ 114 h 114"/>
                <a:gd name="T10" fmla="*/ 95 w 191"/>
                <a:gd name="T11" fmla="*/ 114 h 114"/>
                <a:gd name="T12" fmla="*/ 107 w 191"/>
                <a:gd name="T13" fmla="*/ 102 h 114"/>
                <a:gd name="T14" fmla="*/ 131 w 191"/>
                <a:gd name="T15" fmla="*/ 84 h 114"/>
                <a:gd name="T16" fmla="*/ 137 w 191"/>
                <a:gd name="T17" fmla="*/ 60 h 114"/>
                <a:gd name="T18" fmla="*/ 137 w 191"/>
                <a:gd name="T19" fmla="*/ 54 h 114"/>
                <a:gd name="T20" fmla="*/ 125 w 191"/>
                <a:gd name="T21" fmla="*/ 66 h 114"/>
                <a:gd name="T22" fmla="*/ 107 w 191"/>
                <a:gd name="T23" fmla="*/ 72 h 114"/>
                <a:gd name="T24" fmla="*/ 89 w 191"/>
                <a:gd name="T25" fmla="*/ 90 h 114"/>
                <a:gd name="T26" fmla="*/ 59 w 191"/>
                <a:gd name="T27" fmla="*/ 108 h 114"/>
                <a:gd name="T28" fmla="*/ 47 w 191"/>
                <a:gd name="T29" fmla="*/ 108 h 114"/>
                <a:gd name="T30" fmla="*/ 71 w 191"/>
                <a:gd name="T31" fmla="*/ 96 h 114"/>
                <a:gd name="T32" fmla="*/ 95 w 191"/>
                <a:gd name="T33" fmla="*/ 72 h 114"/>
                <a:gd name="T34" fmla="*/ 95 w 191"/>
                <a:gd name="T35" fmla="*/ 66 h 114"/>
                <a:gd name="T36" fmla="*/ 83 w 191"/>
                <a:gd name="T37" fmla="*/ 66 h 114"/>
                <a:gd name="T38" fmla="*/ 71 w 191"/>
                <a:gd name="T39" fmla="*/ 72 h 114"/>
                <a:gd name="T40" fmla="*/ 47 w 191"/>
                <a:gd name="T41" fmla="*/ 78 h 114"/>
                <a:gd name="T42" fmla="*/ 23 w 191"/>
                <a:gd name="T43" fmla="*/ 90 h 114"/>
                <a:gd name="T44" fmla="*/ 12 w 191"/>
                <a:gd name="T45" fmla="*/ 90 h 114"/>
                <a:gd name="T46" fmla="*/ 35 w 191"/>
                <a:gd name="T47" fmla="*/ 84 h 114"/>
                <a:gd name="T48" fmla="*/ 53 w 191"/>
                <a:gd name="T49" fmla="*/ 72 h 114"/>
                <a:gd name="T50" fmla="*/ 35 w 191"/>
                <a:gd name="T51" fmla="*/ 66 h 114"/>
                <a:gd name="T52" fmla="*/ 12 w 191"/>
                <a:gd name="T53" fmla="*/ 66 h 114"/>
                <a:gd name="T54" fmla="*/ 0 w 191"/>
                <a:gd name="T55" fmla="*/ 72 h 114"/>
                <a:gd name="T56" fmla="*/ 17 w 191"/>
                <a:gd name="T57" fmla="*/ 60 h 114"/>
                <a:gd name="T58" fmla="*/ 47 w 191"/>
                <a:gd name="T59" fmla="*/ 60 h 114"/>
                <a:gd name="T60" fmla="*/ 47 w 191"/>
                <a:gd name="T61" fmla="*/ 48 h 114"/>
                <a:gd name="T62" fmla="*/ 23 w 191"/>
                <a:gd name="T63" fmla="*/ 36 h 114"/>
                <a:gd name="T64" fmla="*/ 17 w 191"/>
                <a:gd name="T65" fmla="*/ 30 h 114"/>
                <a:gd name="T66" fmla="*/ 41 w 191"/>
                <a:gd name="T67" fmla="*/ 36 h 114"/>
                <a:gd name="T68" fmla="*/ 65 w 191"/>
                <a:gd name="T69" fmla="*/ 54 h 114"/>
                <a:gd name="T70" fmla="*/ 77 w 191"/>
                <a:gd name="T71" fmla="*/ 54 h 114"/>
                <a:gd name="T72" fmla="*/ 95 w 191"/>
                <a:gd name="T73" fmla="*/ 54 h 114"/>
                <a:gd name="T74" fmla="*/ 89 w 191"/>
                <a:gd name="T75" fmla="*/ 48 h 114"/>
                <a:gd name="T76" fmla="*/ 77 w 191"/>
                <a:gd name="T77" fmla="*/ 30 h 114"/>
                <a:gd name="T78" fmla="*/ 65 w 191"/>
                <a:gd name="T79" fmla="*/ 24 h 114"/>
                <a:gd name="T80" fmla="*/ 59 w 191"/>
                <a:gd name="T81" fmla="*/ 18 h 114"/>
                <a:gd name="T82" fmla="*/ 53 w 191"/>
                <a:gd name="T83" fmla="*/ 12 h 114"/>
                <a:gd name="T84" fmla="*/ 77 w 191"/>
                <a:gd name="T85" fmla="*/ 30 h 114"/>
                <a:gd name="T86" fmla="*/ 101 w 191"/>
                <a:gd name="T87" fmla="*/ 48 h 114"/>
                <a:gd name="T88" fmla="*/ 113 w 191"/>
                <a:gd name="T89" fmla="*/ 54 h 114"/>
                <a:gd name="T90" fmla="*/ 125 w 191"/>
                <a:gd name="T91" fmla="*/ 48 h 114"/>
                <a:gd name="T92" fmla="*/ 137 w 191"/>
                <a:gd name="T93" fmla="*/ 48 h 114"/>
                <a:gd name="T94" fmla="*/ 137 w 191"/>
                <a:gd name="T95" fmla="*/ 42 h 114"/>
                <a:gd name="T96" fmla="*/ 125 w 191"/>
                <a:gd name="T97" fmla="*/ 24 h 114"/>
                <a:gd name="T98" fmla="*/ 101 w 191"/>
                <a:gd name="T99" fmla="*/ 6 h 114"/>
                <a:gd name="T100" fmla="*/ 95 w 191"/>
                <a:gd name="T101" fmla="*/ 0 h 114"/>
                <a:gd name="T102" fmla="*/ 119 w 191"/>
                <a:gd name="T103" fmla="*/ 18 h 114"/>
                <a:gd name="T104" fmla="*/ 143 w 191"/>
                <a:gd name="T105" fmla="*/ 36 h 114"/>
                <a:gd name="T106" fmla="*/ 161 w 191"/>
                <a:gd name="T107" fmla="*/ 36 h 114"/>
                <a:gd name="T108" fmla="*/ 185 w 191"/>
                <a:gd name="T109" fmla="*/ 30 h 114"/>
                <a:gd name="T110" fmla="*/ 185 w 191"/>
                <a:gd name="T111" fmla="*/ 30 h 11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91"/>
                <a:gd name="T169" fmla="*/ 0 h 114"/>
                <a:gd name="T170" fmla="*/ 191 w 191"/>
                <a:gd name="T171" fmla="*/ 114 h 11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91" h="114">
                  <a:moveTo>
                    <a:pt x="185" y="36"/>
                  </a:moveTo>
                  <a:lnTo>
                    <a:pt x="179" y="36"/>
                  </a:lnTo>
                  <a:lnTo>
                    <a:pt x="173" y="42"/>
                  </a:lnTo>
                  <a:lnTo>
                    <a:pt x="167" y="42"/>
                  </a:lnTo>
                  <a:lnTo>
                    <a:pt x="161" y="48"/>
                  </a:lnTo>
                  <a:lnTo>
                    <a:pt x="155" y="48"/>
                  </a:lnTo>
                  <a:lnTo>
                    <a:pt x="149" y="54"/>
                  </a:lnTo>
                  <a:lnTo>
                    <a:pt x="149" y="60"/>
                  </a:lnTo>
                  <a:lnTo>
                    <a:pt x="143" y="66"/>
                  </a:lnTo>
                  <a:lnTo>
                    <a:pt x="137" y="78"/>
                  </a:lnTo>
                  <a:lnTo>
                    <a:pt x="131" y="84"/>
                  </a:lnTo>
                  <a:lnTo>
                    <a:pt x="131" y="90"/>
                  </a:lnTo>
                  <a:lnTo>
                    <a:pt x="125" y="90"/>
                  </a:lnTo>
                  <a:lnTo>
                    <a:pt x="125" y="96"/>
                  </a:lnTo>
                  <a:lnTo>
                    <a:pt x="119" y="102"/>
                  </a:lnTo>
                  <a:lnTo>
                    <a:pt x="113" y="108"/>
                  </a:lnTo>
                  <a:lnTo>
                    <a:pt x="107" y="108"/>
                  </a:lnTo>
                  <a:lnTo>
                    <a:pt x="101" y="114"/>
                  </a:lnTo>
                  <a:lnTo>
                    <a:pt x="95" y="114"/>
                  </a:lnTo>
                  <a:lnTo>
                    <a:pt x="101" y="108"/>
                  </a:lnTo>
                  <a:lnTo>
                    <a:pt x="107" y="102"/>
                  </a:lnTo>
                  <a:lnTo>
                    <a:pt x="113" y="96"/>
                  </a:lnTo>
                  <a:lnTo>
                    <a:pt x="119" y="90"/>
                  </a:lnTo>
                  <a:lnTo>
                    <a:pt x="125" y="84"/>
                  </a:lnTo>
                  <a:lnTo>
                    <a:pt x="131" y="84"/>
                  </a:lnTo>
                  <a:lnTo>
                    <a:pt x="131" y="78"/>
                  </a:lnTo>
                  <a:lnTo>
                    <a:pt x="131" y="72"/>
                  </a:lnTo>
                  <a:lnTo>
                    <a:pt x="137" y="66"/>
                  </a:lnTo>
                  <a:lnTo>
                    <a:pt x="137" y="60"/>
                  </a:lnTo>
                  <a:lnTo>
                    <a:pt x="137" y="54"/>
                  </a:lnTo>
                  <a:lnTo>
                    <a:pt x="131" y="60"/>
                  </a:lnTo>
                  <a:lnTo>
                    <a:pt x="125" y="60"/>
                  </a:lnTo>
                  <a:lnTo>
                    <a:pt x="125" y="66"/>
                  </a:lnTo>
                  <a:lnTo>
                    <a:pt x="119" y="66"/>
                  </a:lnTo>
                  <a:lnTo>
                    <a:pt x="113" y="72"/>
                  </a:lnTo>
                  <a:lnTo>
                    <a:pt x="107" y="72"/>
                  </a:lnTo>
                  <a:lnTo>
                    <a:pt x="101" y="78"/>
                  </a:lnTo>
                  <a:lnTo>
                    <a:pt x="95" y="84"/>
                  </a:lnTo>
                  <a:lnTo>
                    <a:pt x="89" y="90"/>
                  </a:lnTo>
                  <a:lnTo>
                    <a:pt x="83" y="96"/>
                  </a:lnTo>
                  <a:lnTo>
                    <a:pt x="71" y="102"/>
                  </a:lnTo>
                  <a:lnTo>
                    <a:pt x="65" y="102"/>
                  </a:lnTo>
                  <a:lnTo>
                    <a:pt x="59" y="108"/>
                  </a:lnTo>
                  <a:lnTo>
                    <a:pt x="53" y="108"/>
                  </a:lnTo>
                  <a:lnTo>
                    <a:pt x="47" y="108"/>
                  </a:lnTo>
                  <a:lnTo>
                    <a:pt x="53" y="108"/>
                  </a:lnTo>
                  <a:lnTo>
                    <a:pt x="59" y="102"/>
                  </a:lnTo>
                  <a:lnTo>
                    <a:pt x="65" y="96"/>
                  </a:lnTo>
                  <a:lnTo>
                    <a:pt x="71" y="96"/>
                  </a:lnTo>
                  <a:lnTo>
                    <a:pt x="83" y="90"/>
                  </a:lnTo>
                  <a:lnTo>
                    <a:pt x="89" y="84"/>
                  </a:lnTo>
                  <a:lnTo>
                    <a:pt x="95" y="78"/>
                  </a:lnTo>
                  <a:lnTo>
                    <a:pt x="95" y="72"/>
                  </a:lnTo>
                  <a:lnTo>
                    <a:pt x="101" y="72"/>
                  </a:lnTo>
                  <a:lnTo>
                    <a:pt x="101" y="66"/>
                  </a:lnTo>
                  <a:lnTo>
                    <a:pt x="95" y="66"/>
                  </a:lnTo>
                  <a:lnTo>
                    <a:pt x="89" y="66"/>
                  </a:lnTo>
                  <a:lnTo>
                    <a:pt x="83" y="66"/>
                  </a:lnTo>
                  <a:lnTo>
                    <a:pt x="77" y="66"/>
                  </a:lnTo>
                  <a:lnTo>
                    <a:pt x="77" y="72"/>
                  </a:lnTo>
                  <a:lnTo>
                    <a:pt x="71" y="72"/>
                  </a:lnTo>
                  <a:lnTo>
                    <a:pt x="65" y="72"/>
                  </a:lnTo>
                  <a:lnTo>
                    <a:pt x="59" y="78"/>
                  </a:lnTo>
                  <a:lnTo>
                    <a:pt x="47" y="78"/>
                  </a:lnTo>
                  <a:lnTo>
                    <a:pt x="41" y="84"/>
                  </a:lnTo>
                  <a:lnTo>
                    <a:pt x="35" y="84"/>
                  </a:lnTo>
                  <a:lnTo>
                    <a:pt x="29" y="90"/>
                  </a:lnTo>
                  <a:lnTo>
                    <a:pt x="23" y="90"/>
                  </a:lnTo>
                  <a:lnTo>
                    <a:pt x="17" y="90"/>
                  </a:lnTo>
                  <a:lnTo>
                    <a:pt x="12" y="90"/>
                  </a:lnTo>
                  <a:lnTo>
                    <a:pt x="17" y="90"/>
                  </a:lnTo>
                  <a:lnTo>
                    <a:pt x="23" y="84"/>
                  </a:lnTo>
                  <a:lnTo>
                    <a:pt x="29" y="84"/>
                  </a:lnTo>
                  <a:lnTo>
                    <a:pt x="35" y="84"/>
                  </a:lnTo>
                  <a:lnTo>
                    <a:pt x="41" y="78"/>
                  </a:lnTo>
                  <a:lnTo>
                    <a:pt x="47" y="78"/>
                  </a:lnTo>
                  <a:lnTo>
                    <a:pt x="53" y="72"/>
                  </a:lnTo>
                  <a:lnTo>
                    <a:pt x="59" y="66"/>
                  </a:lnTo>
                  <a:lnTo>
                    <a:pt x="53" y="66"/>
                  </a:lnTo>
                  <a:lnTo>
                    <a:pt x="41" y="66"/>
                  </a:lnTo>
                  <a:lnTo>
                    <a:pt x="35" y="66"/>
                  </a:lnTo>
                  <a:lnTo>
                    <a:pt x="29" y="66"/>
                  </a:lnTo>
                  <a:lnTo>
                    <a:pt x="23" y="66"/>
                  </a:lnTo>
                  <a:lnTo>
                    <a:pt x="12" y="66"/>
                  </a:lnTo>
                  <a:lnTo>
                    <a:pt x="6" y="72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7" y="60"/>
                  </a:lnTo>
                  <a:lnTo>
                    <a:pt x="23" y="60"/>
                  </a:lnTo>
                  <a:lnTo>
                    <a:pt x="29" y="60"/>
                  </a:lnTo>
                  <a:lnTo>
                    <a:pt x="41" y="60"/>
                  </a:lnTo>
                  <a:lnTo>
                    <a:pt x="47" y="60"/>
                  </a:lnTo>
                  <a:lnTo>
                    <a:pt x="53" y="60"/>
                  </a:lnTo>
                  <a:lnTo>
                    <a:pt x="53" y="54"/>
                  </a:lnTo>
                  <a:lnTo>
                    <a:pt x="47" y="54"/>
                  </a:lnTo>
                  <a:lnTo>
                    <a:pt x="47" y="48"/>
                  </a:lnTo>
                  <a:lnTo>
                    <a:pt x="41" y="42"/>
                  </a:lnTo>
                  <a:lnTo>
                    <a:pt x="35" y="42"/>
                  </a:lnTo>
                  <a:lnTo>
                    <a:pt x="29" y="36"/>
                  </a:lnTo>
                  <a:lnTo>
                    <a:pt x="23" y="36"/>
                  </a:lnTo>
                  <a:lnTo>
                    <a:pt x="17" y="30"/>
                  </a:lnTo>
                  <a:lnTo>
                    <a:pt x="23" y="30"/>
                  </a:lnTo>
                  <a:lnTo>
                    <a:pt x="29" y="30"/>
                  </a:lnTo>
                  <a:lnTo>
                    <a:pt x="35" y="36"/>
                  </a:lnTo>
                  <a:lnTo>
                    <a:pt x="41" y="36"/>
                  </a:lnTo>
                  <a:lnTo>
                    <a:pt x="47" y="42"/>
                  </a:lnTo>
                  <a:lnTo>
                    <a:pt x="53" y="48"/>
                  </a:lnTo>
                  <a:lnTo>
                    <a:pt x="59" y="48"/>
                  </a:lnTo>
                  <a:lnTo>
                    <a:pt x="65" y="54"/>
                  </a:lnTo>
                  <a:lnTo>
                    <a:pt x="71" y="54"/>
                  </a:lnTo>
                  <a:lnTo>
                    <a:pt x="77" y="54"/>
                  </a:lnTo>
                  <a:lnTo>
                    <a:pt x="83" y="54"/>
                  </a:lnTo>
                  <a:lnTo>
                    <a:pt x="89" y="54"/>
                  </a:lnTo>
                  <a:lnTo>
                    <a:pt x="95" y="54"/>
                  </a:lnTo>
                  <a:lnTo>
                    <a:pt x="89" y="48"/>
                  </a:lnTo>
                  <a:lnTo>
                    <a:pt x="83" y="42"/>
                  </a:lnTo>
                  <a:lnTo>
                    <a:pt x="83" y="36"/>
                  </a:lnTo>
                  <a:lnTo>
                    <a:pt x="77" y="36"/>
                  </a:lnTo>
                  <a:lnTo>
                    <a:pt x="77" y="30"/>
                  </a:lnTo>
                  <a:lnTo>
                    <a:pt x="71" y="30"/>
                  </a:lnTo>
                  <a:lnTo>
                    <a:pt x="71" y="24"/>
                  </a:lnTo>
                  <a:lnTo>
                    <a:pt x="65" y="24"/>
                  </a:lnTo>
                  <a:lnTo>
                    <a:pt x="59" y="24"/>
                  </a:lnTo>
                  <a:lnTo>
                    <a:pt x="59" y="18"/>
                  </a:lnTo>
                  <a:lnTo>
                    <a:pt x="53" y="18"/>
                  </a:lnTo>
                  <a:lnTo>
                    <a:pt x="53" y="12"/>
                  </a:lnTo>
                  <a:lnTo>
                    <a:pt x="59" y="18"/>
                  </a:lnTo>
                  <a:lnTo>
                    <a:pt x="65" y="18"/>
                  </a:lnTo>
                  <a:lnTo>
                    <a:pt x="71" y="24"/>
                  </a:lnTo>
                  <a:lnTo>
                    <a:pt x="77" y="30"/>
                  </a:lnTo>
                  <a:lnTo>
                    <a:pt x="83" y="36"/>
                  </a:lnTo>
                  <a:lnTo>
                    <a:pt x="89" y="36"/>
                  </a:lnTo>
                  <a:lnTo>
                    <a:pt x="95" y="42"/>
                  </a:lnTo>
                  <a:lnTo>
                    <a:pt x="101" y="48"/>
                  </a:lnTo>
                  <a:lnTo>
                    <a:pt x="107" y="54"/>
                  </a:lnTo>
                  <a:lnTo>
                    <a:pt x="113" y="54"/>
                  </a:lnTo>
                  <a:lnTo>
                    <a:pt x="119" y="54"/>
                  </a:lnTo>
                  <a:lnTo>
                    <a:pt x="125" y="48"/>
                  </a:lnTo>
                  <a:lnTo>
                    <a:pt x="131" y="48"/>
                  </a:lnTo>
                  <a:lnTo>
                    <a:pt x="137" y="48"/>
                  </a:lnTo>
                  <a:lnTo>
                    <a:pt x="137" y="42"/>
                  </a:lnTo>
                  <a:lnTo>
                    <a:pt x="137" y="36"/>
                  </a:lnTo>
                  <a:lnTo>
                    <a:pt x="131" y="36"/>
                  </a:lnTo>
                  <a:lnTo>
                    <a:pt x="125" y="30"/>
                  </a:lnTo>
                  <a:lnTo>
                    <a:pt x="125" y="24"/>
                  </a:lnTo>
                  <a:lnTo>
                    <a:pt x="119" y="18"/>
                  </a:lnTo>
                  <a:lnTo>
                    <a:pt x="113" y="12"/>
                  </a:lnTo>
                  <a:lnTo>
                    <a:pt x="107" y="12"/>
                  </a:lnTo>
                  <a:lnTo>
                    <a:pt x="101" y="6"/>
                  </a:lnTo>
                  <a:lnTo>
                    <a:pt x="95" y="6"/>
                  </a:lnTo>
                  <a:lnTo>
                    <a:pt x="95" y="0"/>
                  </a:lnTo>
                  <a:lnTo>
                    <a:pt x="101" y="6"/>
                  </a:lnTo>
                  <a:lnTo>
                    <a:pt x="107" y="6"/>
                  </a:lnTo>
                  <a:lnTo>
                    <a:pt x="113" y="12"/>
                  </a:lnTo>
                  <a:lnTo>
                    <a:pt x="119" y="18"/>
                  </a:lnTo>
                  <a:lnTo>
                    <a:pt x="125" y="24"/>
                  </a:lnTo>
                  <a:lnTo>
                    <a:pt x="131" y="30"/>
                  </a:lnTo>
                  <a:lnTo>
                    <a:pt x="137" y="30"/>
                  </a:lnTo>
                  <a:lnTo>
                    <a:pt x="143" y="36"/>
                  </a:lnTo>
                  <a:lnTo>
                    <a:pt x="149" y="36"/>
                  </a:lnTo>
                  <a:lnTo>
                    <a:pt x="155" y="36"/>
                  </a:lnTo>
                  <a:lnTo>
                    <a:pt x="161" y="36"/>
                  </a:lnTo>
                  <a:lnTo>
                    <a:pt x="167" y="36"/>
                  </a:lnTo>
                  <a:lnTo>
                    <a:pt x="173" y="30"/>
                  </a:lnTo>
                  <a:lnTo>
                    <a:pt x="179" y="30"/>
                  </a:lnTo>
                  <a:lnTo>
                    <a:pt x="185" y="30"/>
                  </a:lnTo>
                  <a:lnTo>
                    <a:pt x="191" y="30"/>
                  </a:lnTo>
                  <a:lnTo>
                    <a:pt x="185" y="30"/>
                  </a:lnTo>
                  <a:lnTo>
                    <a:pt x="185" y="36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506" name="Freeform 507"/>
            <p:cNvSpPr>
              <a:spLocks/>
            </p:cNvSpPr>
            <p:nvPr/>
          </p:nvSpPr>
          <p:spPr bwMode="auto">
            <a:xfrm>
              <a:off x="5000" y="1899"/>
              <a:ext cx="131" cy="126"/>
            </a:xfrm>
            <a:custGeom>
              <a:avLst/>
              <a:gdLst>
                <a:gd name="T0" fmla="*/ 120 w 131"/>
                <a:gd name="T1" fmla="*/ 120 h 126"/>
                <a:gd name="T2" fmla="*/ 114 w 131"/>
                <a:gd name="T3" fmla="*/ 114 h 126"/>
                <a:gd name="T4" fmla="*/ 102 w 131"/>
                <a:gd name="T5" fmla="*/ 114 h 126"/>
                <a:gd name="T6" fmla="*/ 78 w 131"/>
                <a:gd name="T7" fmla="*/ 114 h 126"/>
                <a:gd name="T8" fmla="*/ 54 w 131"/>
                <a:gd name="T9" fmla="*/ 114 h 126"/>
                <a:gd name="T10" fmla="*/ 36 w 131"/>
                <a:gd name="T11" fmla="*/ 108 h 126"/>
                <a:gd name="T12" fmla="*/ 48 w 131"/>
                <a:gd name="T13" fmla="*/ 108 h 126"/>
                <a:gd name="T14" fmla="*/ 66 w 131"/>
                <a:gd name="T15" fmla="*/ 108 h 126"/>
                <a:gd name="T16" fmla="*/ 90 w 131"/>
                <a:gd name="T17" fmla="*/ 108 h 126"/>
                <a:gd name="T18" fmla="*/ 96 w 131"/>
                <a:gd name="T19" fmla="*/ 102 h 126"/>
                <a:gd name="T20" fmla="*/ 84 w 131"/>
                <a:gd name="T21" fmla="*/ 96 h 126"/>
                <a:gd name="T22" fmla="*/ 72 w 131"/>
                <a:gd name="T23" fmla="*/ 90 h 126"/>
                <a:gd name="T24" fmla="*/ 60 w 131"/>
                <a:gd name="T25" fmla="*/ 90 h 126"/>
                <a:gd name="T26" fmla="*/ 30 w 131"/>
                <a:gd name="T27" fmla="*/ 84 h 126"/>
                <a:gd name="T28" fmla="*/ 12 w 131"/>
                <a:gd name="T29" fmla="*/ 72 h 126"/>
                <a:gd name="T30" fmla="*/ 12 w 131"/>
                <a:gd name="T31" fmla="*/ 72 h 126"/>
                <a:gd name="T32" fmla="*/ 24 w 131"/>
                <a:gd name="T33" fmla="*/ 78 h 126"/>
                <a:gd name="T34" fmla="*/ 48 w 131"/>
                <a:gd name="T35" fmla="*/ 84 h 126"/>
                <a:gd name="T36" fmla="*/ 66 w 131"/>
                <a:gd name="T37" fmla="*/ 84 h 126"/>
                <a:gd name="T38" fmla="*/ 48 w 131"/>
                <a:gd name="T39" fmla="*/ 72 h 126"/>
                <a:gd name="T40" fmla="*/ 36 w 131"/>
                <a:gd name="T41" fmla="*/ 66 h 126"/>
                <a:gd name="T42" fmla="*/ 18 w 131"/>
                <a:gd name="T43" fmla="*/ 60 h 126"/>
                <a:gd name="T44" fmla="*/ 0 w 131"/>
                <a:gd name="T45" fmla="*/ 36 h 126"/>
                <a:gd name="T46" fmla="*/ 18 w 131"/>
                <a:gd name="T47" fmla="*/ 48 h 126"/>
                <a:gd name="T48" fmla="*/ 30 w 131"/>
                <a:gd name="T49" fmla="*/ 54 h 126"/>
                <a:gd name="T50" fmla="*/ 36 w 131"/>
                <a:gd name="T51" fmla="*/ 54 h 126"/>
                <a:gd name="T52" fmla="*/ 18 w 131"/>
                <a:gd name="T53" fmla="*/ 30 h 126"/>
                <a:gd name="T54" fmla="*/ 12 w 131"/>
                <a:gd name="T55" fmla="*/ 18 h 126"/>
                <a:gd name="T56" fmla="*/ 6 w 131"/>
                <a:gd name="T57" fmla="*/ 12 h 126"/>
                <a:gd name="T58" fmla="*/ 12 w 131"/>
                <a:gd name="T59" fmla="*/ 6 h 126"/>
                <a:gd name="T60" fmla="*/ 24 w 131"/>
                <a:gd name="T61" fmla="*/ 30 h 126"/>
                <a:gd name="T62" fmla="*/ 42 w 131"/>
                <a:gd name="T63" fmla="*/ 54 h 126"/>
                <a:gd name="T64" fmla="*/ 48 w 131"/>
                <a:gd name="T65" fmla="*/ 54 h 126"/>
                <a:gd name="T66" fmla="*/ 48 w 131"/>
                <a:gd name="T67" fmla="*/ 42 h 126"/>
                <a:gd name="T68" fmla="*/ 42 w 131"/>
                <a:gd name="T69" fmla="*/ 18 h 126"/>
                <a:gd name="T70" fmla="*/ 42 w 131"/>
                <a:gd name="T71" fmla="*/ 18 h 126"/>
                <a:gd name="T72" fmla="*/ 54 w 131"/>
                <a:gd name="T73" fmla="*/ 42 h 126"/>
                <a:gd name="T74" fmla="*/ 60 w 131"/>
                <a:gd name="T75" fmla="*/ 66 h 126"/>
                <a:gd name="T76" fmla="*/ 66 w 131"/>
                <a:gd name="T77" fmla="*/ 72 h 126"/>
                <a:gd name="T78" fmla="*/ 72 w 131"/>
                <a:gd name="T79" fmla="*/ 78 h 126"/>
                <a:gd name="T80" fmla="*/ 78 w 131"/>
                <a:gd name="T81" fmla="*/ 84 h 126"/>
                <a:gd name="T82" fmla="*/ 84 w 131"/>
                <a:gd name="T83" fmla="*/ 72 h 126"/>
                <a:gd name="T84" fmla="*/ 72 w 131"/>
                <a:gd name="T85" fmla="*/ 36 h 126"/>
                <a:gd name="T86" fmla="*/ 72 w 131"/>
                <a:gd name="T87" fmla="*/ 30 h 126"/>
                <a:gd name="T88" fmla="*/ 78 w 131"/>
                <a:gd name="T89" fmla="*/ 42 h 126"/>
                <a:gd name="T90" fmla="*/ 84 w 131"/>
                <a:gd name="T91" fmla="*/ 60 h 126"/>
                <a:gd name="T92" fmla="*/ 84 w 131"/>
                <a:gd name="T93" fmla="*/ 84 h 126"/>
                <a:gd name="T94" fmla="*/ 90 w 131"/>
                <a:gd name="T95" fmla="*/ 96 h 126"/>
                <a:gd name="T96" fmla="*/ 102 w 131"/>
                <a:gd name="T97" fmla="*/ 96 h 126"/>
                <a:gd name="T98" fmla="*/ 108 w 131"/>
                <a:gd name="T99" fmla="*/ 96 h 126"/>
                <a:gd name="T100" fmla="*/ 108 w 131"/>
                <a:gd name="T101" fmla="*/ 72 h 126"/>
                <a:gd name="T102" fmla="*/ 102 w 131"/>
                <a:gd name="T103" fmla="*/ 48 h 126"/>
                <a:gd name="T104" fmla="*/ 102 w 131"/>
                <a:gd name="T105" fmla="*/ 42 h 126"/>
                <a:gd name="T106" fmla="*/ 108 w 131"/>
                <a:gd name="T107" fmla="*/ 60 h 126"/>
                <a:gd name="T108" fmla="*/ 114 w 131"/>
                <a:gd name="T109" fmla="*/ 102 h 126"/>
                <a:gd name="T110" fmla="*/ 120 w 131"/>
                <a:gd name="T111" fmla="*/ 114 h 126"/>
                <a:gd name="T112" fmla="*/ 125 w 131"/>
                <a:gd name="T113" fmla="*/ 126 h 126"/>
                <a:gd name="T114" fmla="*/ 131 w 131"/>
                <a:gd name="T115" fmla="*/ 126 h 126"/>
                <a:gd name="T116" fmla="*/ 125 w 131"/>
                <a:gd name="T117" fmla="*/ 126 h 12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1"/>
                <a:gd name="T178" fmla="*/ 0 h 126"/>
                <a:gd name="T179" fmla="*/ 131 w 131"/>
                <a:gd name="T180" fmla="*/ 126 h 12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1" h="126">
                  <a:moveTo>
                    <a:pt x="125" y="126"/>
                  </a:moveTo>
                  <a:lnTo>
                    <a:pt x="120" y="126"/>
                  </a:lnTo>
                  <a:lnTo>
                    <a:pt x="120" y="120"/>
                  </a:lnTo>
                  <a:lnTo>
                    <a:pt x="114" y="114"/>
                  </a:lnTo>
                  <a:lnTo>
                    <a:pt x="108" y="114"/>
                  </a:lnTo>
                  <a:lnTo>
                    <a:pt x="102" y="114"/>
                  </a:lnTo>
                  <a:lnTo>
                    <a:pt x="96" y="114"/>
                  </a:lnTo>
                  <a:lnTo>
                    <a:pt x="90" y="114"/>
                  </a:lnTo>
                  <a:lnTo>
                    <a:pt x="78" y="114"/>
                  </a:lnTo>
                  <a:lnTo>
                    <a:pt x="72" y="114"/>
                  </a:lnTo>
                  <a:lnTo>
                    <a:pt x="60" y="114"/>
                  </a:lnTo>
                  <a:lnTo>
                    <a:pt x="54" y="114"/>
                  </a:lnTo>
                  <a:lnTo>
                    <a:pt x="42" y="108"/>
                  </a:lnTo>
                  <a:lnTo>
                    <a:pt x="36" y="108"/>
                  </a:lnTo>
                  <a:lnTo>
                    <a:pt x="42" y="108"/>
                  </a:lnTo>
                  <a:lnTo>
                    <a:pt x="48" y="108"/>
                  </a:lnTo>
                  <a:lnTo>
                    <a:pt x="54" y="108"/>
                  </a:lnTo>
                  <a:lnTo>
                    <a:pt x="66" y="108"/>
                  </a:lnTo>
                  <a:lnTo>
                    <a:pt x="72" y="108"/>
                  </a:lnTo>
                  <a:lnTo>
                    <a:pt x="84" y="108"/>
                  </a:lnTo>
                  <a:lnTo>
                    <a:pt x="90" y="108"/>
                  </a:lnTo>
                  <a:lnTo>
                    <a:pt x="96" y="108"/>
                  </a:lnTo>
                  <a:lnTo>
                    <a:pt x="96" y="102"/>
                  </a:lnTo>
                  <a:lnTo>
                    <a:pt x="90" y="102"/>
                  </a:lnTo>
                  <a:lnTo>
                    <a:pt x="90" y="96"/>
                  </a:lnTo>
                  <a:lnTo>
                    <a:pt x="84" y="96"/>
                  </a:lnTo>
                  <a:lnTo>
                    <a:pt x="78" y="96"/>
                  </a:lnTo>
                  <a:lnTo>
                    <a:pt x="72" y="90"/>
                  </a:lnTo>
                  <a:lnTo>
                    <a:pt x="66" y="90"/>
                  </a:lnTo>
                  <a:lnTo>
                    <a:pt x="60" y="90"/>
                  </a:lnTo>
                  <a:lnTo>
                    <a:pt x="48" y="90"/>
                  </a:lnTo>
                  <a:lnTo>
                    <a:pt x="36" y="84"/>
                  </a:lnTo>
                  <a:lnTo>
                    <a:pt x="30" y="84"/>
                  </a:lnTo>
                  <a:lnTo>
                    <a:pt x="24" y="84"/>
                  </a:lnTo>
                  <a:lnTo>
                    <a:pt x="12" y="78"/>
                  </a:lnTo>
                  <a:lnTo>
                    <a:pt x="12" y="72"/>
                  </a:lnTo>
                  <a:lnTo>
                    <a:pt x="6" y="72"/>
                  </a:lnTo>
                  <a:lnTo>
                    <a:pt x="6" y="66"/>
                  </a:lnTo>
                  <a:lnTo>
                    <a:pt x="12" y="72"/>
                  </a:lnTo>
                  <a:lnTo>
                    <a:pt x="18" y="72"/>
                  </a:lnTo>
                  <a:lnTo>
                    <a:pt x="24" y="78"/>
                  </a:lnTo>
                  <a:lnTo>
                    <a:pt x="30" y="78"/>
                  </a:lnTo>
                  <a:lnTo>
                    <a:pt x="42" y="78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60" y="78"/>
                  </a:lnTo>
                  <a:lnTo>
                    <a:pt x="54" y="72"/>
                  </a:lnTo>
                  <a:lnTo>
                    <a:pt x="48" y="72"/>
                  </a:lnTo>
                  <a:lnTo>
                    <a:pt x="48" y="66"/>
                  </a:lnTo>
                  <a:lnTo>
                    <a:pt x="42" y="66"/>
                  </a:lnTo>
                  <a:lnTo>
                    <a:pt x="36" y="66"/>
                  </a:lnTo>
                  <a:lnTo>
                    <a:pt x="30" y="66"/>
                  </a:lnTo>
                  <a:lnTo>
                    <a:pt x="24" y="60"/>
                  </a:lnTo>
                  <a:lnTo>
                    <a:pt x="18" y="60"/>
                  </a:lnTo>
                  <a:lnTo>
                    <a:pt x="12" y="54"/>
                  </a:lnTo>
                  <a:lnTo>
                    <a:pt x="6" y="48"/>
                  </a:lnTo>
                  <a:lnTo>
                    <a:pt x="0" y="36"/>
                  </a:lnTo>
                  <a:lnTo>
                    <a:pt x="6" y="42"/>
                  </a:lnTo>
                  <a:lnTo>
                    <a:pt x="12" y="48"/>
                  </a:lnTo>
                  <a:lnTo>
                    <a:pt x="18" y="48"/>
                  </a:lnTo>
                  <a:lnTo>
                    <a:pt x="18" y="54"/>
                  </a:lnTo>
                  <a:lnTo>
                    <a:pt x="24" y="54"/>
                  </a:lnTo>
                  <a:lnTo>
                    <a:pt x="30" y="54"/>
                  </a:lnTo>
                  <a:lnTo>
                    <a:pt x="36" y="60"/>
                  </a:lnTo>
                  <a:lnTo>
                    <a:pt x="42" y="60"/>
                  </a:lnTo>
                  <a:lnTo>
                    <a:pt x="36" y="54"/>
                  </a:lnTo>
                  <a:lnTo>
                    <a:pt x="30" y="42"/>
                  </a:lnTo>
                  <a:lnTo>
                    <a:pt x="24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30" y="42"/>
                  </a:lnTo>
                  <a:lnTo>
                    <a:pt x="36" y="48"/>
                  </a:lnTo>
                  <a:lnTo>
                    <a:pt x="42" y="54"/>
                  </a:lnTo>
                  <a:lnTo>
                    <a:pt x="48" y="54"/>
                  </a:lnTo>
                  <a:lnTo>
                    <a:pt x="48" y="48"/>
                  </a:lnTo>
                  <a:lnTo>
                    <a:pt x="48" y="42"/>
                  </a:lnTo>
                  <a:lnTo>
                    <a:pt x="48" y="36"/>
                  </a:lnTo>
                  <a:lnTo>
                    <a:pt x="42" y="24"/>
                  </a:lnTo>
                  <a:lnTo>
                    <a:pt x="42" y="18"/>
                  </a:lnTo>
                  <a:lnTo>
                    <a:pt x="42" y="12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48" y="30"/>
                  </a:lnTo>
                  <a:lnTo>
                    <a:pt x="54" y="42"/>
                  </a:lnTo>
                  <a:lnTo>
                    <a:pt x="54" y="54"/>
                  </a:lnTo>
                  <a:lnTo>
                    <a:pt x="54" y="60"/>
                  </a:lnTo>
                  <a:lnTo>
                    <a:pt x="60" y="66"/>
                  </a:lnTo>
                  <a:lnTo>
                    <a:pt x="60" y="72"/>
                  </a:lnTo>
                  <a:lnTo>
                    <a:pt x="66" y="72"/>
                  </a:lnTo>
                  <a:lnTo>
                    <a:pt x="72" y="78"/>
                  </a:lnTo>
                  <a:lnTo>
                    <a:pt x="78" y="78"/>
                  </a:lnTo>
                  <a:lnTo>
                    <a:pt x="78" y="84"/>
                  </a:lnTo>
                  <a:lnTo>
                    <a:pt x="78" y="78"/>
                  </a:lnTo>
                  <a:lnTo>
                    <a:pt x="84" y="72"/>
                  </a:lnTo>
                  <a:lnTo>
                    <a:pt x="78" y="60"/>
                  </a:lnTo>
                  <a:lnTo>
                    <a:pt x="78" y="42"/>
                  </a:lnTo>
                  <a:lnTo>
                    <a:pt x="72" y="36"/>
                  </a:lnTo>
                  <a:lnTo>
                    <a:pt x="72" y="30"/>
                  </a:lnTo>
                  <a:lnTo>
                    <a:pt x="78" y="36"/>
                  </a:lnTo>
                  <a:lnTo>
                    <a:pt x="78" y="42"/>
                  </a:lnTo>
                  <a:lnTo>
                    <a:pt x="84" y="48"/>
                  </a:lnTo>
                  <a:lnTo>
                    <a:pt x="84" y="54"/>
                  </a:lnTo>
                  <a:lnTo>
                    <a:pt x="84" y="60"/>
                  </a:lnTo>
                  <a:lnTo>
                    <a:pt x="84" y="66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84" y="90"/>
                  </a:lnTo>
                  <a:lnTo>
                    <a:pt x="90" y="90"/>
                  </a:lnTo>
                  <a:lnTo>
                    <a:pt x="90" y="96"/>
                  </a:lnTo>
                  <a:lnTo>
                    <a:pt x="96" y="96"/>
                  </a:lnTo>
                  <a:lnTo>
                    <a:pt x="102" y="96"/>
                  </a:lnTo>
                  <a:lnTo>
                    <a:pt x="102" y="102"/>
                  </a:lnTo>
                  <a:lnTo>
                    <a:pt x="108" y="96"/>
                  </a:lnTo>
                  <a:lnTo>
                    <a:pt x="108" y="90"/>
                  </a:lnTo>
                  <a:lnTo>
                    <a:pt x="108" y="78"/>
                  </a:lnTo>
                  <a:lnTo>
                    <a:pt x="108" y="72"/>
                  </a:lnTo>
                  <a:lnTo>
                    <a:pt x="102" y="66"/>
                  </a:lnTo>
                  <a:lnTo>
                    <a:pt x="102" y="54"/>
                  </a:lnTo>
                  <a:lnTo>
                    <a:pt x="102" y="48"/>
                  </a:lnTo>
                  <a:lnTo>
                    <a:pt x="102" y="42"/>
                  </a:lnTo>
                  <a:lnTo>
                    <a:pt x="108" y="42"/>
                  </a:lnTo>
                  <a:lnTo>
                    <a:pt x="108" y="54"/>
                  </a:lnTo>
                  <a:lnTo>
                    <a:pt x="108" y="60"/>
                  </a:lnTo>
                  <a:lnTo>
                    <a:pt x="108" y="78"/>
                  </a:lnTo>
                  <a:lnTo>
                    <a:pt x="114" y="96"/>
                  </a:lnTo>
                  <a:lnTo>
                    <a:pt x="114" y="102"/>
                  </a:lnTo>
                  <a:lnTo>
                    <a:pt x="114" y="108"/>
                  </a:lnTo>
                  <a:lnTo>
                    <a:pt x="120" y="114"/>
                  </a:lnTo>
                  <a:lnTo>
                    <a:pt x="125" y="120"/>
                  </a:lnTo>
                  <a:lnTo>
                    <a:pt x="125" y="126"/>
                  </a:lnTo>
                  <a:lnTo>
                    <a:pt x="131" y="126"/>
                  </a:lnTo>
                  <a:lnTo>
                    <a:pt x="125" y="126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507" name="Freeform 508"/>
            <p:cNvSpPr>
              <a:spLocks/>
            </p:cNvSpPr>
            <p:nvPr/>
          </p:nvSpPr>
          <p:spPr bwMode="auto">
            <a:xfrm>
              <a:off x="5114" y="1864"/>
              <a:ext cx="95" cy="155"/>
            </a:xfrm>
            <a:custGeom>
              <a:avLst/>
              <a:gdLst>
                <a:gd name="T0" fmla="*/ 41 w 95"/>
                <a:gd name="T1" fmla="*/ 149 h 155"/>
                <a:gd name="T2" fmla="*/ 41 w 95"/>
                <a:gd name="T3" fmla="*/ 137 h 155"/>
                <a:gd name="T4" fmla="*/ 41 w 95"/>
                <a:gd name="T5" fmla="*/ 125 h 155"/>
                <a:gd name="T6" fmla="*/ 35 w 95"/>
                <a:gd name="T7" fmla="*/ 119 h 155"/>
                <a:gd name="T8" fmla="*/ 29 w 95"/>
                <a:gd name="T9" fmla="*/ 113 h 155"/>
                <a:gd name="T10" fmla="*/ 17 w 95"/>
                <a:gd name="T11" fmla="*/ 101 h 155"/>
                <a:gd name="T12" fmla="*/ 11 w 95"/>
                <a:gd name="T13" fmla="*/ 77 h 155"/>
                <a:gd name="T14" fmla="*/ 6 w 95"/>
                <a:gd name="T15" fmla="*/ 65 h 155"/>
                <a:gd name="T16" fmla="*/ 6 w 95"/>
                <a:gd name="T17" fmla="*/ 59 h 155"/>
                <a:gd name="T18" fmla="*/ 6 w 95"/>
                <a:gd name="T19" fmla="*/ 59 h 155"/>
                <a:gd name="T20" fmla="*/ 6 w 95"/>
                <a:gd name="T21" fmla="*/ 65 h 155"/>
                <a:gd name="T22" fmla="*/ 11 w 95"/>
                <a:gd name="T23" fmla="*/ 77 h 155"/>
                <a:gd name="T24" fmla="*/ 17 w 95"/>
                <a:gd name="T25" fmla="*/ 89 h 155"/>
                <a:gd name="T26" fmla="*/ 23 w 95"/>
                <a:gd name="T27" fmla="*/ 101 h 155"/>
                <a:gd name="T28" fmla="*/ 29 w 95"/>
                <a:gd name="T29" fmla="*/ 107 h 155"/>
                <a:gd name="T30" fmla="*/ 35 w 95"/>
                <a:gd name="T31" fmla="*/ 113 h 155"/>
                <a:gd name="T32" fmla="*/ 41 w 95"/>
                <a:gd name="T33" fmla="*/ 107 h 155"/>
                <a:gd name="T34" fmla="*/ 41 w 95"/>
                <a:gd name="T35" fmla="*/ 89 h 155"/>
                <a:gd name="T36" fmla="*/ 41 w 95"/>
                <a:gd name="T37" fmla="*/ 77 h 155"/>
                <a:gd name="T38" fmla="*/ 29 w 95"/>
                <a:gd name="T39" fmla="*/ 65 h 155"/>
                <a:gd name="T40" fmla="*/ 17 w 95"/>
                <a:gd name="T41" fmla="*/ 53 h 155"/>
                <a:gd name="T42" fmla="*/ 11 w 95"/>
                <a:gd name="T43" fmla="*/ 35 h 155"/>
                <a:gd name="T44" fmla="*/ 11 w 95"/>
                <a:gd name="T45" fmla="*/ 23 h 155"/>
                <a:gd name="T46" fmla="*/ 17 w 95"/>
                <a:gd name="T47" fmla="*/ 29 h 155"/>
                <a:gd name="T48" fmla="*/ 23 w 95"/>
                <a:gd name="T49" fmla="*/ 41 h 155"/>
                <a:gd name="T50" fmla="*/ 29 w 95"/>
                <a:gd name="T51" fmla="*/ 53 h 155"/>
                <a:gd name="T52" fmla="*/ 35 w 95"/>
                <a:gd name="T53" fmla="*/ 65 h 155"/>
                <a:gd name="T54" fmla="*/ 41 w 95"/>
                <a:gd name="T55" fmla="*/ 71 h 155"/>
                <a:gd name="T56" fmla="*/ 41 w 95"/>
                <a:gd name="T57" fmla="*/ 59 h 155"/>
                <a:gd name="T58" fmla="*/ 41 w 95"/>
                <a:gd name="T59" fmla="*/ 17 h 155"/>
                <a:gd name="T60" fmla="*/ 41 w 95"/>
                <a:gd name="T61" fmla="*/ 0 h 155"/>
                <a:gd name="T62" fmla="*/ 47 w 95"/>
                <a:gd name="T63" fmla="*/ 0 h 155"/>
                <a:gd name="T64" fmla="*/ 41 w 95"/>
                <a:gd name="T65" fmla="*/ 17 h 155"/>
                <a:gd name="T66" fmla="*/ 47 w 95"/>
                <a:gd name="T67" fmla="*/ 53 h 155"/>
                <a:gd name="T68" fmla="*/ 53 w 95"/>
                <a:gd name="T69" fmla="*/ 65 h 155"/>
                <a:gd name="T70" fmla="*/ 59 w 95"/>
                <a:gd name="T71" fmla="*/ 59 h 155"/>
                <a:gd name="T72" fmla="*/ 71 w 95"/>
                <a:gd name="T73" fmla="*/ 47 h 155"/>
                <a:gd name="T74" fmla="*/ 77 w 95"/>
                <a:gd name="T75" fmla="*/ 35 h 155"/>
                <a:gd name="T76" fmla="*/ 77 w 95"/>
                <a:gd name="T77" fmla="*/ 29 h 155"/>
                <a:gd name="T78" fmla="*/ 83 w 95"/>
                <a:gd name="T79" fmla="*/ 35 h 155"/>
                <a:gd name="T80" fmla="*/ 77 w 95"/>
                <a:gd name="T81" fmla="*/ 41 h 155"/>
                <a:gd name="T82" fmla="*/ 71 w 95"/>
                <a:gd name="T83" fmla="*/ 53 h 155"/>
                <a:gd name="T84" fmla="*/ 65 w 95"/>
                <a:gd name="T85" fmla="*/ 65 h 155"/>
                <a:gd name="T86" fmla="*/ 53 w 95"/>
                <a:gd name="T87" fmla="*/ 77 h 155"/>
                <a:gd name="T88" fmla="*/ 53 w 95"/>
                <a:gd name="T89" fmla="*/ 89 h 155"/>
                <a:gd name="T90" fmla="*/ 47 w 95"/>
                <a:gd name="T91" fmla="*/ 107 h 155"/>
                <a:gd name="T92" fmla="*/ 53 w 95"/>
                <a:gd name="T93" fmla="*/ 113 h 155"/>
                <a:gd name="T94" fmla="*/ 65 w 95"/>
                <a:gd name="T95" fmla="*/ 101 h 155"/>
                <a:gd name="T96" fmla="*/ 77 w 95"/>
                <a:gd name="T97" fmla="*/ 89 h 155"/>
                <a:gd name="T98" fmla="*/ 89 w 95"/>
                <a:gd name="T99" fmla="*/ 77 h 155"/>
                <a:gd name="T100" fmla="*/ 95 w 95"/>
                <a:gd name="T101" fmla="*/ 65 h 155"/>
                <a:gd name="T102" fmla="*/ 95 w 95"/>
                <a:gd name="T103" fmla="*/ 71 h 155"/>
                <a:gd name="T104" fmla="*/ 89 w 95"/>
                <a:gd name="T105" fmla="*/ 77 h 155"/>
                <a:gd name="T106" fmla="*/ 83 w 95"/>
                <a:gd name="T107" fmla="*/ 89 h 155"/>
                <a:gd name="T108" fmla="*/ 71 w 95"/>
                <a:gd name="T109" fmla="*/ 107 h 155"/>
                <a:gd name="T110" fmla="*/ 59 w 95"/>
                <a:gd name="T111" fmla="*/ 119 h 155"/>
                <a:gd name="T112" fmla="*/ 47 w 95"/>
                <a:gd name="T113" fmla="*/ 131 h 155"/>
                <a:gd name="T114" fmla="*/ 47 w 95"/>
                <a:gd name="T115" fmla="*/ 143 h 155"/>
                <a:gd name="T116" fmla="*/ 47 w 95"/>
                <a:gd name="T117" fmla="*/ 149 h 155"/>
                <a:gd name="T118" fmla="*/ 47 w 95"/>
                <a:gd name="T119" fmla="*/ 149 h 15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5"/>
                <a:gd name="T181" fmla="*/ 0 h 155"/>
                <a:gd name="T182" fmla="*/ 95 w 95"/>
                <a:gd name="T183" fmla="*/ 155 h 15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5" h="155">
                  <a:moveTo>
                    <a:pt x="47" y="155"/>
                  </a:moveTo>
                  <a:lnTo>
                    <a:pt x="41" y="149"/>
                  </a:lnTo>
                  <a:lnTo>
                    <a:pt x="41" y="143"/>
                  </a:lnTo>
                  <a:lnTo>
                    <a:pt x="41" y="137"/>
                  </a:lnTo>
                  <a:lnTo>
                    <a:pt x="41" y="131"/>
                  </a:lnTo>
                  <a:lnTo>
                    <a:pt x="41" y="125"/>
                  </a:lnTo>
                  <a:lnTo>
                    <a:pt x="35" y="119"/>
                  </a:lnTo>
                  <a:lnTo>
                    <a:pt x="29" y="119"/>
                  </a:lnTo>
                  <a:lnTo>
                    <a:pt x="29" y="113"/>
                  </a:lnTo>
                  <a:lnTo>
                    <a:pt x="23" y="107"/>
                  </a:lnTo>
                  <a:lnTo>
                    <a:pt x="17" y="101"/>
                  </a:lnTo>
                  <a:lnTo>
                    <a:pt x="17" y="89"/>
                  </a:lnTo>
                  <a:lnTo>
                    <a:pt x="11" y="77"/>
                  </a:lnTo>
                  <a:lnTo>
                    <a:pt x="6" y="71"/>
                  </a:lnTo>
                  <a:lnTo>
                    <a:pt x="6" y="65"/>
                  </a:lnTo>
                  <a:lnTo>
                    <a:pt x="0" y="59"/>
                  </a:lnTo>
                  <a:lnTo>
                    <a:pt x="6" y="59"/>
                  </a:lnTo>
                  <a:lnTo>
                    <a:pt x="6" y="65"/>
                  </a:lnTo>
                  <a:lnTo>
                    <a:pt x="11" y="71"/>
                  </a:lnTo>
                  <a:lnTo>
                    <a:pt x="11" y="77"/>
                  </a:lnTo>
                  <a:lnTo>
                    <a:pt x="17" y="83"/>
                  </a:lnTo>
                  <a:lnTo>
                    <a:pt x="17" y="89"/>
                  </a:lnTo>
                  <a:lnTo>
                    <a:pt x="23" y="95"/>
                  </a:lnTo>
                  <a:lnTo>
                    <a:pt x="23" y="101"/>
                  </a:lnTo>
                  <a:lnTo>
                    <a:pt x="29" y="107"/>
                  </a:lnTo>
                  <a:lnTo>
                    <a:pt x="35" y="113"/>
                  </a:lnTo>
                  <a:lnTo>
                    <a:pt x="41" y="113"/>
                  </a:lnTo>
                  <a:lnTo>
                    <a:pt x="41" y="107"/>
                  </a:lnTo>
                  <a:lnTo>
                    <a:pt x="41" y="95"/>
                  </a:lnTo>
                  <a:lnTo>
                    <a:pt x="41" y="89"/>
                  </a:lnTo>
                  <a:lnTo>
                    <a:pt x="41" y="83"/>
                  </a:lnTo>
                  <a:lnTo>
                    <a:pt x="41" y="77"/>
                  </a:lnTo>
                  <a:lnTo>
                    <a:pt x="35" y="77"/>
                  </a:lnTo>
                  <a:lnTo>
                    <a:pt x="29" y="65"/>
                  </a:lnTo>
                  <a:lnTo>
                    <a:pt x="23" y="59"/>
                  </a:lnTo>
                  <a:lnTo>
                    <a:pt x="17" y="53"/>
                  </a:lnTo>
                  <a:lnTo>
                    <a:pt x="17" y="41"/>
                  </a:lnTo>
                  <a:lnTo>
                    <a:pt x="11" y="35"/>
                  </a:lnTo>
                  <a:lnTo>
                    <a:pt x="11" y="23"/>
                  </a:lnTo>
                  <a:lnTo>
                    <a:pt x="17" y="29"/>
                  </a:lnTo>
                  <a:lnTo>
                    <a:pt x="17" y="35"/>
                  </a:lnTo>
                  <a:lnTo>
                    <a:pt x="23" y="41"/>
                  </a:lnTo>
                  <a:lnTo>
                    <a:pt x="23" y="47"/>
                  </a:lnTo>
                  <a:lnTo>
                    <a:pt x="29" y="53"/>
                  </a:lnTo>
                  <a:lnTo>
                    <a:pt x="29" y="59"/>
                  </a:lnTo>
                  <a:lnTo>
                    <a:pt x="35" y="65"/>
                  </a:lnTo>
                  <a:lnTo>
                    <a:pt x="41" y="71"/>
                  </a:lnTo>
                  <a:lnTo>
                    <a:pt x="41" y="59"/>
                  </a:lnTo>
                  <a:lnTo>
                    <a:pt x="35" y="35"/>
                  </a:lnTo>
                  <a:lnTo>
                    <a:pt x="41" y="17"/>
                  </a:lnTo>
                  <a:lnTo>
                    <a:pt x="41" y="0"/>
                  </a:lnTo>
                  <a:lnTo>
                    <a:pt x="47" y="0"/>
                  </a:lnTo>
                  <a:lnTo>
                    <a:pt x="41" y="6"/>
                  </a:lnTo>
                  <a:lnTo>
                    <a:pt x="41" y="17"/>
                  </a:lnTo>
                  <a:lnTo>
                    <a:pt x="47" y="35"/>
                  </a:lnTo>
                  <a:lnTo>
                    <a:pt x="47" y="53"/>
                  </a:lnTo>
                  <a:lnTo>
                    <a:pt x="47" y="65"/>
                  </a:lnTo>
                  <a:lnTo>
                    <a:pt x="53" y="65"/>
                  </a:lnTo>
                  <a:lnTo>
                    <a:pt x="59" y="59"/>
                  </a:lnTo>
                  <a:lnTo>
                    <a:pt x="65" y="53"/>
                  </a:lnTo>
                  <a:lnTo>
                    <a:pt x="71" y="47"/>
                  </a:lnTo>
                  <a:lnTo>
                    <a:pt x="71" y="41"/>
                  </a:lnTo>
                  <a:lnTo>
                    <a:pt x="77" y="35"/>
                  </a:lnTo>
                  <a:lnTo>
                    <a:pt x="77" y="29"/>
                  </a:lnTo>
                  <a:lnTo>
                    <a:pt x="83" y="29"/>
                  </a:lnTo>
                  <a:lnTo>
                    <a:pt x="83" y="35"/>
                  </a:lnTo>
                  <a:lnTo>
                    <a:pt x="77" y="41"/>
                  </a:lnTo>
                  <a:lnTo>
                    <a:pt x="77" y="47"/>
                  </a:lnTo>
                  <a:lnTo>
                    <a:pt x="71" y="53"/>
                  </a:lnTo>
                  <a:lnTo>
                    <a:pt x="65" y="59"/>
                  </a:lnTo>
                  <a:lnTo>
                    <a:pt x="65" y="65"/>
                  </a:lnTo>
                  <a:lnTo>
                    <a:pt x="59" y="71"/>
                  </a:lnTo>
                  <a:lnTo>
                    <a:pt x="53" y="77"/>
                  </a:lnTo>
                  <a:lnTo>
                    <a:pt x="53" y="89"/>
                  </a:lnTo>
                  <a:lnTo>
                    <a:pt x="47" y="95"/>
                  </a:lnTo>
                  <a:lnTo>
                    <a:pt x="47" y="107"/>
                  </a:lnTo>
                  <a:lnTo>
                    <a:pt x="47" y="113"/>
                  </a:lnTo>
                  <a:lnTo>
                    <a:pt x="53" y="113"/>
                  </a:lnTo>
                  <a:lnTo>
                    <a:pt x="59" y="107"/>
                  </a:lnTo>
                  <a:lnTo>
                    <a:pt x="65" y="101"/>
                  </a:lnTo>
                  <a:lnTo>
                    <a:pt x="71" y="95"/>
                  </a:lnTo>
                  <a:lnTo>
                    <a:pt x="77" y="89"/>
                  </a:lnTo>
                  <a:lnTo>
                    <a:pt x="83" y="83"/>
                  </a:lnTo>
                  <a:lnTo>
                    <a:pt x="89" y="77"/>
                  </a:lnTo>
                  <a:lnTo>
                    <a:pt x="89" y="71"/>
                  </a:lnTo>
                  <a:lnTo>
                    <a:pt x="95" y="65"/>
                  </a:lnTo>
                  <a:lnTo>
                    <a:pt x="95" y="71"/>
                  </a:lnTo>
                  <a:lnTo>
                    <a:pt x="89" y="77"/>
                  </a:lnTo>
                  <a:lnTo>
                    <a:pt x="89" y="83"/>
                  </a:lnTo>
                  <a:lnTo>
                    <a:pt x="83" y="89"/>
                  </a:lnTo>
                  <a:lnTo>
                    <a:pt x="77" y="101"/>
                  </a:lnTo>
                  <a:lnTo>
                    <a:pt x="71" y="107"/>
                  </a:lnTo>
                  <a:lnTo>
                    <a:pt x="65" y="113"/>
                  </a:lnTo>
                  <a:lnTo>
                    <a:pt x="59" y="119"/>
                  </a:lnTo>
                  <a:lnTo>
                    <a:pt x="53" y="125"/>
                  </a:lnTo>
                  <a:lnTo>
                    <a:pt x="47" y="131"/>
                  </a:lnTo>
                  <a:lnTo>
                    <a:pt x="47" y="137"/>
                  </a:lnTo>
                  <a:lnTo>
                    <a:pt x="47" y="143"/>
                  </a:lnTo>
                  <a:lnTo>
                    <a:pt x="47" y="149"/>
                  </a:lnTo>
                  <a:lnTo>
                    <a:pt x="47" y="155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508" name="Freeform 509"/>
            <p:cNvSpPr>
              <a:spLocks/>
            </p:cNvSpPr>
            <p:nvPr/>
          </p:nvSpPr>
          <p:spPr bwMode="auto">
            <a:xfrm>
              <a:off x="4976" y="2049"/>
              <a:ext cx="126" cy="149"/>
            </a:xfrm>
            <a:custGeom>
              <a:avLst/>
              <a:gdLst>
                <a:gd name="T0" fmla="*/ 126 w 126"/>
                <a:gd name="T1" fmla="*/ 6 h 149"/>
                <a:gd name="T2" fmla="*/ 120 w 126"/>
                <a:gd name="T3" fmla="*/ 12 h 149"/>
                <a:gd name="T4" fmla="*/ 114 w 126"/>
                <a:gd name="T5" fmla="*/ 24 h 149"/>
                <a:gd name="T6" fmla="*/ 108 w 126"/>
                <a:gd name="T7" fmla="*/ 36 h 149"/>
                <a:gd name="T8" fmla="*/ 102 w 126"/>
                <a:gd name="T9" fmla="*/ 42 h 149"/>
                <a:gd name="T10" fmla="*/ 102 w 126"/>
                <a:gd name="T11" fmla="*/ 48 h 149"/>
                <a:gd name="T12" fmla="*/ 96 w 126"/>
                <a:gd name="T13" fmla="*/ 60 h 149"/>
                <a:gd name="T14" fmla="*/ 90 w 126"/>
                <a:gd name="T15" fmla="*/ 66 h 149"/>
                <a:gd name="T16" fmla="*/ 90 w 126"/>
                <a:gd name="T17" fmla="*/ 72 h 149"/>
                <a:gd name="T18" fmla="*/ 96 w 126"/>
                <a:gd name="T19" fmla="*/ 84 h 149"/>
                <a:gd name="T20" fmla="*/ 96 w 126"/>
                <a:gd name="T21" fmla="*/ 90 h 149"/>
                <a:gd name="T22" fmla="*/ 96 w 126"/>
                <a:gd name="T23" fmla="*/ 90 h 149"/>
                <a:gd name="T24" fmla="*/ 90 w 126"/>
                <a:gd name="T25" fmla="*/ 84 h 149"/>
                <a:gd name="T26" fmla="*/ 84 w 126"/>
                <a:gd name="T27" fmla="*/ 78 h 149"/>
                <a:gd name="T28" fmla="*/ 78 w 126"/>
                <a:gd name="T29" fmla="*/ 84 h 149"/>
                <a:gd name="T30" fmla="*/ 66 w 126"/>
                <a:gd name="T31" fmla="*/ 90 h 149"/>
                <a:gd name="T32" fmla="*/ 60 w 126"/>
                <a:gd name="T33" fmla="*/ 102 h 149"/>
                <a:gd name="T34" fmla="*/ 54 w 126"/>
                <a:gd name="T35" fmla="*/ 108 h 149"/>
                <a:gd name="T36" fmla="*/ 48 w 126"/>
                <a:gd name="T37" fmla="*/ 113 h 149"/>
                <a:gd name="T38" fmla="*/ 54 w 126"/>
                <a:gd name="T39" fmla="*/ 131 h 149"/>
                <a:gd name="T40" fmla="*/ 60 w 126"/>
                <a:gd name="T41" fmla="*/ 143 h 149"/>
                <a:gd name="T42" fmla="*/ 60 w 126"/>
                <a:gd name="T43" fmla="*/ 149 h 149"/>
                <a:gd name="T44" fmla="*/ 54 w 126"/>
                <a:gd name="T45" fmla="*/ 137 h 149"/>
                <a:gd name="T46" fmla="*/ 48 w 126"/>
                <a:gd name="T47" fmla="*/ 119 h 149"/>
                <a:gd name="T48" fmla="*/ 42 w 126"/>
                <a:gd name="T49" fmla="*/ 119 h 149"/>
                <a:gd name="T50" fmla="*/ 36 w 126"/>
                <a:gd name="T51" fmla="*/ 131 h 149"/>
                <a:gd name="T52" fmla="*/ 30 w 126"/>
                <a:gd name="T53" fmla="*/ 137 h 149"/>
                <a:gd name="T54" fmla="*/ 24 w 126"/>
                <a:gd name="T55" fmla="*/ 149 h 149"/>
                <a:gd name="T56" fmla="*/ 12 w 126"/>
                <a:gd name="T57" fmla="*/ 149 h 149"/>
                <a:gd name="T58" fmla="*/ 18 w 126"/>
                <a:gd name="T59" fmla="*/ 149 h 149"/>
                <a:gd name="T60" fmla="*/ 18 w 126"/>
                <a:gd name="T61" fmla="*/ 143 h 149"/>
                <a:gd name="T62" fmla="*/ 24 w 126"/>
                <a:gd name="T63" fmla="*/ 131 h 149"/>
                <a:gd name="T64" fmla="*/ 36 w 126"/>
                <a:gd name="T65" fmla="*/ 119 h 149"/>
                <a:gd name="T66" fmla="*/ 42 w 126"/>
                <a:gd name="T67" fmla="*/ 108 h 149"/>
                <a:gd name="T68" fmla="*/ 36 w 126"/>
                <a:gd name="T69" fmla="*/ 108 h 149"/>
                <a:gd name="T70" fmla="*/ 24 w 126"/>
                <a:gd name="T71" fmla="*/ 113 h 149"/>
                <a:gd name="T72" fmla="*/ 18 w 126"/>
                <a:gd name="T73" fmla="*/ 113 h 149"/>
                <a:gd name="T74" fmla="*/ 12 w 126"/>
                <a:gd name="T75" fmla="*/ 113 h 149"/>
                <a:gd name="T76" fmla="*/ 6 w 126"/>
                <a:gd name="T77" fmla="*/ 119 h 149"/>
                <a:gd name="T78" fmla="*/ 0 w 126"/>
                <a:gd name="T79" fmla="*/ 119 h 149"/>
                <a:gd name="T80" fmla="*/ 6 w 126"/>
                <a:gd name="T81" fmla="*/ 113 h 149"/>
                <a:gd name="T82" fmla="*/ 18 w 126"/>
                <a:gd name="T83" fmla="*/ 108 h 149"/>
                <a:gd name="T84" fmla="*/ 30 w 126"/>
                <a:gd name="T85" fmla="*/ 102 h 149"/>
                <a:gd name="T86" fmla="*/ 42 w 126"/>
                <a:gd name="T87" fmla="*/ 102 h 149"/>
                <a:gd name="T88" fmla="*/ 48 w 126"/>
                <a:gd name="T89" fmla="*/ 102 h 149"/>
                <a:gd name="T90" fmla="*/ 54 w 126"/>
                <a:gd name="T91" fmla="*/ 96 h 149"/>
                <a:gd name="T92" fmla="*/ 60 w 126"/>
                <a:gd name="T93" fmla="*/ 90 h 149"/>
                <a:gd name="T94" fmla="*/ 66 w 126"/>
                <a:gd name="T95" fmla="*/ 84 h 149"/>
                <a:gd name="T96" fmla="*/ 66 w 126"/>
                <a:gd name="T97" fmla="*/ 78 h 149"/>
                <a:gd name="T98" fmla="*/ 60 w 126"/>
                <a:gd name="T99" fmla="*/ 78 h 149"/>
                <a:gd name="T100" fmla="*/ 60 w 126"/>
                <a:gd name="T101" fmla="*/ 78 h 149"/>
                <a:gd name="T102" fmla="*/ 66 w 126"/>
                <a:gd name="T103" fmla="*/ 72 h 149"/>
                <a:gd name="T104" fmla="*/ 72 w 126"/>
                <a:gd name="T105" fmla="*/ 72 h 149"/>
                <a:gd name="T106" fmla="*/ 72 w 126"/>
                <a:gd name="T107" fmla="*/ 72 h 149"/>
                <a:gd name="T108" fmla="*/ 78 w 126"/>
                <a:gd name="T109" fmla="*/ 66 h 149"/>
                <a:gd name="T110" fmla="*/ 84 w 126"/>
                <a:gd name="T111" fmla="*/ 54 h 149"/>
                <a:gd name="T112" fmla="*/ 96 w 126"/>
                <a:gd name="T113" fmla="*/ 36 h 149"/>
                <a:gd name="T114" fmla="*/ 102 w 126"/>
                <a:gd name="T115" fmla="*/ 24 h 149"/>
                <a:gd name="T116" fmla="*/ 108 w 126"/>
                <a:gd name="T117" fmla="*/ 12 h 149"/>
                <a:gd name="T118" fmla="*/ 108 w 126"/>
                <a:gd name="T119" fmla="*/ 6 h 149"/>
                <a:gd name="T120" fmla="*/ 114 w 126"/>
                <a:gd name="T121" fmla="*/ 6 h 149"/>
                <a:gd name="T122" fmla="*/ 126 w 126"/>
                <a:gd name="T123" fmla="*/ 0 h 14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6"/>
                <a:gd name="T187" fmla="*/ 0 h 149"/>
                <a:gd name="T188" fmla="*/ 126 w 126"/>
                <a:gd name="T189" fmla="*/ 149 h 14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6" h="149">
                  <a:moveTo>
                    <a:pt x="126" y="0"/>
                  </a:moveTo>
                  <a:lnTo>
                    <a:pt x="126" y="6"/>
                  </a:lnTo>
                  <a:lnTo>
                    <a:pt x="120" y="6"/>
                  </a:lnTo>
                  <a:lnTo>
                    <a:pt x="120" y="12"/>
                  </a:lnTo>
                  <a:lnTo>
                    <a:pt x="114" y="18"/>
                  </a:lnTo>
                  <a:lnTo>
                    <a:pt x="114" y="24"/>
                  </a:lnTo>
                  <a:lnTo>
                    <a:pt x="108" y="30"/>
                  </a:lnTo>
                  <a:lnTo>
                    <a:pt x="108" y="36"/>
                  </a:lnTo>
                  <a:lnTo>
                    <a:pt x="102" y="42"/>
                  </a:lnTo>
                  <a:lnTo>
                    <a:pt x="102" y="48"/>
                  </a:lnTo>
                  <a:lnTo>
                    <a:pt x="96" y="54"/>
                  </a:lnTo>
                  <a:lnTo>
                    <a:pt x="96" y="60"/>
                  </a:lnTo>
                  <a:lnTo>
                    <a:pt x="90" y="66"/>
                  </a:lnTo>
                  <a:lnTo>
                    <a:pt x="90" y="72"/>
                  </a:lnTo>
                  <a:lnTo>
                    <a:pt x="96" y="78"/>
                  </a:lnTo>
                  <a:lnTo>
                    <a:pt x="96" y="84"/>
                  </a:lnTo>
                  <a:lnTo>
                    <a:pt x="96" y="90"/>
                  </a:lnTo>
                  <a:lnTo>
                    <a:pt x="96" y="84"/>
                  </a:lnTo>
                  <a:lnTo>
                    <a:pt x="90" y="84"/>
                  </a:lnTo>
                  <a:lnTo>
                    <a:pt x="90" y="78"/>
                  </a:lnTo>
                  <a:lnTo>
                    <a:pt x="84" y="78"/>
                  </a:lnTo>
                  <a:lnTo>
                    <a:pt x="78" y="84"/>
                  </a:lnTo>
                  <a:lnTo>
                    <a:pt x="72" y="84"/>
                  </a:lnTo>
                  <a:lnTo>
                    <a:pt x="66" y="90"/>
                  </a:lnTo>
                  <a:lnTo>
                    <a:pt x="66" y="96"/>
                  </a:lnTo>
                  <a:lnTo>
                    <a:pt x="60" y="102"/>
                  </a:lnTo>
                  <a:lnTo>
                    <a:pt x="54" y="102"/>
                  </a:lnTo>
                  <a:lnTo>
                    <a:pt x="54" y="108"/>
                  </a:lnTo>
                  <a:lnTo>
                    <a:pt x="48" y="108"/>
                  </a:lnTo>
                  <a:lnTo>
                    <a:pt x="48" y="113"/>
                  </a:lnTo>
                  <a:lnTo>
                    <a:pt x="48" y="125"/>
                  </a:lnTo>
                  <a:lnTo>
                    <a:pt x="54" y="131"/>
                  </a:lnTo>
                  <a:lnTo>
                    <a:pt x="54" y="143"/>
                  </a:lnTo>
                  <a:lnTo>
                    <a:pt x="60" y="143"/>
                  </a:lnTo>
                  <a:lnTo>
                    <a:pt x="60" y="149"/>
                  </a:lnTo>
                  <a:lnTo>
                    <a:pt x="54" y="143"/>
                  </a:lnTo>
                  <a:lnTo>
                    <a:pt x="54" y="137"/>
                  </a:lnTo>
                  <a:lnTo>
                    <a:pt x="48" y="131"/>
                  </a:lnTo>
                  <a:lnTo>
                    <a:pt x="48" y="119"/>
                  </a:lnTo>
                  <a:lnTo>
                    <a:pt x="48" y="113"/>
                  </a:lnTo>
                  <a:lnTo>
                    <a:pt x="42" y="119"/>
                  </a:lnTo>
                  <a:lnTo>
                    <a:pt x="42" y="125"/>
                  </a:lnTo>
                  <a:lnTo>
                    <a:pt x="36" y="131"/>
                  </a:lnTo>
                  <a:lnTo>
                    <a:pt x="30" y="131"/>
                  </a:lnTo>
                  <a:lnTo>
                    <a:pt x="30" y="137"/>
                  </a:lnTo>
                  <a:lnTo>
                    <a:pt x="24" y="143"/>
                  </a:lnTo>
                  <a:lnTo>
                    <a:pt x="24" y="149"/>
                  </a:lnTo>
                  <a:lnTo>
                    <a:pt x="18" y="149"/>
                  </a:lnTo>
                  <a:lnTo>
                    <a:pt x="12" y="149"/>
                  </a:lnTo>
                  <a:lnTo>
                    <a:pt x="18" y="149"/>
                  </a:lnTo>
                  <a:lnTo>
                    <a:pt x="18" y="143"/>
                  </a:lnTo>
                  <a:lnTo>
                    <a:pt x="24" y="137"/>
                  </a:lnTo>
                  <a:lnTo>
                    <a:pt x="24" y="131"/>
                  </a:lnTo>
                  <a:lnTo>
                    <a:pt x="30" y="125"/>
                  </a:lnTo>
                  <a:lnTo>
                    <a:pt x="36" y="119"/>
                  </a:lnTo>
                  <a:lnTo>
                    <a:pt x="36" y="113"/>
                  </a:lnTo>
                  <a:lnTo>
                    <a:pt x="42" y="108"/>
                  </a:lnTo>
                  <a:lnTo>
                    <a:pt x="36" y="108"/>
                  </a:lnTo>
                  <a:lnTo>
                    <a:pt x="30" y="108"/>
                  </a:lnTo>
                  <a:lnTo>
                    <a:pt x="24" y="113"/>
                  </a:lnTo>
                  <a:lnTo>
                    <a:pt x="18" y="113"/>
                  </a:lnTo>
                  <a:lnTo>
                    <a:pt x="12" y="113"/>
                  </a:lnTo>
                  <a:lnTo>
                    <a:pt x="6" y="119"/>
                  </a:lnTo>
                  <a:lnTo>
                    <a:pt x="0" y="119"/>
                  </a:lnTo>
                  <a:lnTo>
                    <a:pt x="0" y="113"/>
                  </a:lnTo>
                  <a:lnTo>
                    <a:pt x="6" y="113"/>
                  </a:lnTo>
                  <a:lnTo>
                    <a:pt x="12" y="113"/>
                  </a:lnTo>
                  <a:lnTo>
                    <a:pt x="18" y="108"/>
                  </a:lnTo>
                  <a:lnTo>
                    <a:pt x="24" y="108"/>
                  </a:lnTo>
                  <a:lnTo>
                    <a:pt x="30" y="102"/>
                  </a:lnTo>
                  <a:lnTo>
                    <a:pt x="36" y="102"/>
                  </a:lnTo>
                  <a:lnTo>
                    <a:pt x="42" y="102"/>
                  </a:lnTo>
                  <a:lnTo>
                    <a:pt x="48" y="102"/>
                  </a:lnTo>
                  <a:lnTo>
                    <a:pt x="54" y="96"/>
                  </a:lnTo>
                  <a:lnTo>
                    <a:pt x="60" y="90"/>
                  </a:lnTo>
                  <a:lnTo>
                    <a:pt x="66" y="84"/>
                  </a:lnTo>
                  <a:lnTo>
                    <a:pt x="66" y="78"/>
                  </a:lnTo>
                  <a:lnTo>
                    <a:pt x="60" y="78"/>
                  </a:lnTo>
                  <a:lnTo>
                    <a:pt x="66" y="72"/>
                  </a:lnTo>
                  <a:lnTo>
                    <a:pt x="72" y="72"/>
                  </a:lnTo>
                  <a:lnTo>
                    <a:pt x="78" y="66"/>
                  </a:lnTo>
                  <a:lnTo>
                    <a:pt x="78" y="60"/>
                  </a:lnTo>
                  <a:lnTo>
                    <a:pt x="84" y="54"/>
                  </a:lnTo>
                  <a:lnTo>
                    <a:pt x="90" y="48"/>
                  </a:lnTo>
                  <a:lnTo>
                    <a:pt x="96" y="36"/>
                  </a:lnTo>
                  <a:lnTo>
                    <a:pt x="102" y="30"/>
                  </a:lnTo>
                  <a:lnTo>
                    <a:pt x="102" y="24"/>
                  </a:lnTo>
                  <a:lnTo>
                    <a:pt x="102" y="18"/>
                  </a:lnTo>
                  <a:lnTo>
                    <a:pt x="108" y="12"/>
                  </a:lnTo>
                  <a:lnTo>
                    <a:pt x="108" y="6"/>
                  </a:lnTo>
                  <a:lnTo>
                    <a:pt x="114" y="6"/>
                  </a:lnTo>
                  <a:lnTo>
                    <a:pt x="120" y="0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509" name="Freeform 510"/>
            <p:cNvSpPr>
              <a:spLocks/>
            </p:cNvSpPr>
            <p:nvPr/>
          </p:nvSpPr>
          <p:spPr bwMode="auto">
            <a:xfrm>
              <a:off x="5209" y="1846"/>
              <a:ext cx="72" cy="119"/>
            </a:xfrm>
            <a:custGeom>
              <a:avLst/>
              <a:gdLst>
                <a:gd name="T0" fmla="*/ 18 w 72"/>
                <a:gd name="T1" fmla="*/ 113 h 119"/>
                <a:gd name="T2" fmla="*/ 30 w 72"/>
                <a:gd name="T3" fmla="*/ 101 h 119"/>
                <a:gd name="T4" fmla="*/ 36 w 72"/>
                <a:gd name="T5" fmla="*/ 95 h 119"/>
                <a:gd name="T6" fmla="*/ 48 w 72"/>
                <a:gd name="T7" fmla="*/ 95 h 119"/>
                <a:gd name="T8" fmla="*/ 60 w 72"/>
                <a:gd name="T9" fmla="*/ 89 h 119"/>
                <a:gd name="T10" fmla="*/ 66 w 72"/>
                <a:gd name="T11" fmla="*/ 83 h 119"/>
                <a:gd name="T12" fmla="*/ 72 w 72"/>
                <a:gd name="T13" fmla="*/ 83 h 119"/>
                <a:gd name="T14" fmla="*/ 72 w 72"/>
                <a:gd name="T15" fmla="*/ 77 h 119"/>
                <a:gd name="T16" fmla="*/ 66 w 72"/>
                <a:gd name="T17" fmla="*/ 83 h 119"/>
                <a:gd name="T18" fmla="*/ 60 w 72"/>
                <a:gd name="T19" fmla="*/ 83 h 119"/>
                <a:gd name="T20" fmla="*/ 48 w 72"/>
                <a:gd name="T21" fmla="*/ 89 h 119"/>
                <a:gd name="T22" fmla="*/ 36 w 72"/>
                <a:gd name="T23" fmla="*/ 95 h 119"/>
                <a:gd name="T24" fmla="*/ 36 w 72"/>
                <a:gd name="T25" fmla="*/ 89 h 119"/>
                <a:gd name="T26" fmla="*/ 42 w 72"/>
                <a:gd name="T27" fmla="*/ 71 h 119"/>
                <a:gd name="T28" fmla="*/ 48 w 72"/>
                <a:gd name="T29" fmla="*/ 65 h 119"/>
                <a:gd name="T30" fmla="*/ 54 w 72"/>
                <a:gd name="T31" fmla="*/ 59 h 119"/>
                <a:gd name="T32" fmla="*/ 66 w 72"/>
                <a:gd name="T33" fmla="*/ 47 h 119"/>
                <a:gd name="T34" fmla="*/ 72 w 72"/>
                <a:gd name="T35" fmla="*/ 41 h 119"/>
                <a:gd name="T36" fmla="*/ 72 w 72"/>
                <a:gd name="T37" fmla="*/ 35 h 119"/>
                <a:gd name="T38" fmla="*/ 72 w 72"/>
                <a:gd name="T39" fmla="*/ 35 h 119"/>
                <a:gd name="T40" fmla="*/ 66 w 72"/>
                <a:gd name="T41" fmla="*/ 41 h 119"/>
                <a:gd name="T42" fmla="*/ 60 w 72"/>
                <a:gd name="T43" fmla="*/ 47 h 119"/>
                <a:gd name="T44" fmla="*/ 54 w 72"/>
                <a:gd name="T45" fmla="*/ 53 h 119"/>
                <a:gd name="T46" fmla="*/ 48 w 72"/>
                <a:gd name="T47" fmla="*/ 59 h 119"/>
                <a:gd name="T48" fmla="*/ 42 w 72"/>
                <a:gd name="T49" fmla="*/ 47 h 119"/>
                <a:gd name="T50" fmla="*/ 48 w 72"/>
                <a:gd name="T51" fmla="*/ 12 h 119"/>
                <a:gd name="T52" fmla="*/ 42 w 72"/>
                <a:gd name="T53" fmla="*/ 0 h 119"/>
                <a:gd name="T54" fmla="*/ 42 w 72"/>
                <a:gd name="T55" fmla="*/ 0 h 119"/>
                <a:gd name="T56" fmla="*/ 42 w 72"/>
                <a:gd name="T57" fmla="*/ 18 h 119"/>
                <a:gd name="T58" fmla="*/ 36 w 72"/>
                <a:gd name="T59" fmla="*/ 53 h 119"/>
                <a:gd name="T60" fmla="*/ 36 w 72"/>
                <a:gd name="T61" fmla="*/ 65 h 119"/>
                <a:gd name="T62" fmla="*/ 36 w 72"/>
                <a:gd name="T63" fmla="*/ 59 h 119"/>
                <a:gd name="T64" fmla="*/ 30 w 72"/>
                <a:gd name="T65" fmla="*/ 53 h 119"/>
                <a:gd name="T66" fmla="*/ 30 w 72"/>
                <a:gd name="T67" fmla="*/ 47 h 119"/>
                <a:gd name="T68" fmla="*/ 18 w 72"/>
                <a:gd name="T69" fmla="*/ 35 h 119"/>
                <a:gd name="T70" fmla="*/ 12 w 72"/>
                <a:gd name="T71" fmla="*/ 29 h 119"/>
                <a:gd name="T72" fmla="*/ 6 w 72"/>
                <a:gd name="T73" fmla="*/ 29 h 119"/>
                <a:gd name="T74" fmla="*/ 12 w 72"/>
                <a:gd name="T75" fmla="*/ 35 h 119"/>
                <a:gd name="T76" fmla="*/ 18 w 72"/>
                <a:gd name="T77" fmla="*/ 41 h 119"/>
                <a:gd name="T78" fmla="*/ 30 w 72"/>
                <a:gd name="T79" fmla="*/ 59 h 119"/>
                <a:gd name="T80" fmla="*/ 30 w 72"/>
                <a:gd name="T81" fmla="*/ 71 h 119"/>
                <a:gd name="T82" fmla="*/ 30 w 72"/>
                <a:gd name="T83" fmla="*/ 89 h 119"/>
                <a:gd name="T84" fmla="*/ 24 w 72"/>
                <a:gd name="T85" fmla="*/ 89 h 119"/>
                <a:gd name="T86" fmla="*/ 24 w 72"/>
                <a:gd name="T87" fmla="*/ 89 h 119"/>
                <a:gd name="T88" fmla="*/ 18 w 72"/>
                <a:gd name="T89" fmla="*/ 83 h 119"/>
                <a:gd name="T90" fmla="*/ 12 w 72"/>
                <a:gd name="T91" fmla="*/ 77 h 119"/>
                <a:gd name="T92" fmla="*/ 6 w 72"/>
                <a:gd name="T93" fmla="*/ 71 h 119"/>
                <a:gd name="T94" fmla="*/ 0 w 72"/>
                <a:gd name="T95" fmla="*/ 65 h 119"/>
                <a:gd name="T96" fmla="*/ 0 w 72"/>
                <a:gd name="T97" fmla="*/ 65 h 119"/>
                <a:gd name="T98" fmla="*/ 6 w 72"/>
                <a:gd name="T99" fmla="*/ 71 h 119"/>
                <a:gd name="T100" fmla="*/ 12 w 72"/>
                <a:gd name="T101" fmla="*/ 83 h 119"/>
                <a:gd name="T102" fmla="*/ 18 w 72"/>
                <a:gd name="T103" fmla="*/ 89 h 119"/>
                <a:gd name="T104" fmla="*/ 18 w 72"/>
                <a:gd name="T105" fmla="*/ 95 h 119"/>
                <a:gd name="T106" fmla="*/ 18 w 72"/>
                <a:gd name="T107" fmla="*/ 107 h 119"/>
                <a:gd name="T108" fmla="*/ 12 w 72"/>
                <a:gd name="T109" fmla="*/ 119 h 119"/>
                <a:gd name="T110" fmla="*/ 12 w 72"/>
                <a:gd name="T111" fmla="*/ 119 h 11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119"/>
                <a:gd name="T170" fmla="*/ 72 w 72"/>
                <a:gd name="T171" fmla="*/ 119 h 11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119">
                  <a:moveTo>
                    <a:pt x="18" y="119"/>
                  </a:moveTo>
                  <a:lnTo>
                    <a:pt x="18" y="113"/>
                  </a:lnTo>
                  <a:lnTo>
                    <a:pt x="24" y="107"/>
                  </a:lnTo>
                  <a:lnTo>
                    <a:pt x="30" y="101"/>
                  </a:lnTo>
                  <a:lnTo>
                    <a:pt x="30" y="95"/>
                  </a:lnTo>
                  <a:lnTo>
                    <a:pt x="36" y="95"/>
                  </a:lnTo>
                  <a:lnTo>
                    <a:pt x="42" y="95"/>
                  </a:lnTo>
                  <a:lnTo>
                    <a:pt x="48" y="95"/>
                  </a:lnTo>
                  <a:lnTo>
                    <a:pt x="54" y="95"/>
                  </a:lnTo>
                  <a:lnTo>
                    <a:pt x="60" y="89"/>
                  </a:lnTo>
                  <a:lnTo>
                    <a:pt x="66" y="89"/>
                  </a:lnTo>
                  <a:lnTo>
                    <a:pt x="66" y="83"/>
                  </a:lnTo>
                  <a:lnTo>
                    <a:pt x="72" y="83"/>
                  </a:lnTo>
                  <a:lnTo>
                    <a:pt x="72" y="77"/>
                  </a:lnTo>
                  <a:lnTo>
                    <a:pt x="66" y="83"/>
                  </a:lnTo>
                  <a:lnTo>
                    <a:pt x="60" y="83"/>
                  </a:lnTo>
                  <a:lnTo>
                    <a:pt x="54" y="89"/>
                  </a:lnTo>
                  <a:lnTo>
                    <a:pt x="48" y="89"/>
                  </a:lnTo>
                  <a:lnTo>
                    <a:pt x="42" y="89"/>
                  </a:lnTo>
                  <a:lnTo>
                    <a:pt x="36" y="95"/>
                  </a:lnTo>
                  <a:lnTo>
                    <a:pt x="36" y="89"/>
                  </a:lnTo>
                  <a:lnTo>
                    <a:pt x="36" y="77"/>
                  </a:lnTo>
                  <a:lnTo>
                    <a:pt x="42" y="71"/>
                  </a:lnTo>
                  <a:lnTo>
                    <a:pt x="42" y="65"/>
                  </a:lnTo>
                  <a:lnTo>
                    <a:pt x="48" y="65"/>
                  </a:lnTo>
                  <a:lnTo>
                    <a:pt x="48" y="59"/>
                  </a:lnTo>
                  <a:lnTo>
                    <a:pt x="54" y="59"/>
                  </a:lnTo>
                  <a:lnTo>
                    <a:pt x="60" y="53"/>
                  </a:lnTo>
                  <a:lnTo>
                    <a:pt x="66" y="47"/>
                  </a:lnTo>
                  <a:lnTo>
                    <a:pt x="72" y="41"/>
                  </a:lnTo>
                  <a:lnTo>
                    <a:pt x="72" y="35"/>
                  </a:lnTo>
                  <a:lnTo>
                    <a:pt x="72" y="41"/>
                  </a:lnTo>
                  <a:lnTo>
                    <a:pt x="66" y="41"/>
                  </a:lnTo>
                  <a:lnTo>
                    <a:pt x="60" y="47"/>
                  </a:lnTo>
                  <a:lnTo>
                    <a:pt x="54" y="53"/>
                  </a:lnTo>
                  <a:lnTo>
                    <a:pt x="48" y="53"/>
                  </a:lnTo>
                  <a:lnTo>
                    <a:pt x="48" y="59"/>
                  </a:lnTo>
                  <a:lnTo>
                    <a:pt x="42" y="59"/>
                  </a:lnTo>
                  <a:lnTo>
                    <a:pt x="42" y="47"/>
                  </a:lnTo>
                  <a:lnTo>
                    <a:pt x="42" y="29"/>
                  </a:lnTo>
                  <a:lnTo>
                    <a:pt x="48" y="12"/>
                  </a:lnTo>
                  <a:lnTo>
                    <a:pt x="42" y="6"/>
                  </a:lnTo>
                  <a:lnTo>
                    <a:pt x="42" y="0"/>
                  </a:lnTo>
                  <a:lnTo>
                    <a:pt x="42" y="6"/>
                  </a:lnTo>
                  <a:lnTo>
                    <a:pt x="42" y="18"/>
                  </a:lnTo>
                  <a:lnTo>
                    <a:pt x="42" y="35"/>
                  </a:lnTo>
                  <a:lnTo>
                    <a:pt x="36" y="53"/>
                  </a:lnTo>
                  <a:lnTo>
                    <a:pt x="36" y="65"/>
                  </a:lnTo>
                  <a:lnTo>
                    <a:pt x="36" y="59"/>
                  </a:lnTo>
                  <a:lnTo>
                    <a:pt x="30" y="59"/>
                  </a:lnTo>
                  <a:lnTo>
                    <a:pt x="30" y="53"/>
                  </a:lnTo>
                  <a:lnTo>
                    <a:pt x="30" y="47"/>
                  </a:lnTo>
                  <a:lnTo>
                    <a:pt x="24" y="41"/>
                  </a:lnTo>
                  <a:lnTo>
                    <a:pt x="18" y="35"/>
                  </a:lnTo>
                  <a:lnTo>
                    <a:pt x="12" y="29"/>
                  </a:lnTo>
                  <a:lnTo>
                    <a:pt x="6" y="29"/>
                  </a:lnTo>
                  <a:lnTo>
                    <a:pt x="12" y="29"/>
                  </a:lnTo>
                  <a:lnTo>
                    <a:pt x="12" y="35"/>
                  </a:lnTo>
                  <a:lnTo>
                    <a:pt x="18" y="41"/>
                  </a:lnTo>
                  <a:lnTo>
                    <a:pt x="24" y="53"/>
                  </a:lnTo>
                  <a:lnTo>
                    <a:pt x="30" y="59"/>
                  </a:lnTo>
                  <a:lnTo>
                    <a:pt x="30" y="65"/>
                  </a:lnTo>
                  <a:lnTo>
                    <a:pt x="30" y="71"/>
                  </a:lnTo>
                  <a:lnTo>
                    <a:pt x="30" y="77"/>
                  </a:lnTo>
                  <a:lnTo>
                    <a:pt x="30" y="89"/>
                  </a:lnTo>
                  <a:lnTo>
                    <a:pt x="24" y="89"/>
                  </a:lnTo>
                  <a:lnTo>
                    <a:pt x="18" y="89"/>
                  </a:lnTo>
                  <a:lnTo>
                    <a:pt x="18" y="83"/>
                  </a:lnTo>
                  <a:lnTo>
                    <a:pt x="12" y="77"/>
                  </a:lnTo>
                  <a:lnTo>
                    <a:pt x="6" y="71"/>
                  </a:lnTo>
                  <a:lnTo>
                    <a:pt x="0" y="65"/>
                  </a:lnTo>
                  <a:lnTo>
                    <a:pt x="6" y="71"/>
                  </a:lnTo>
                  <a:lnTo>
                    <a:pt x="6" y="77"/>
                  </a:lnTo>
                  <a:lnTo>
                    <a:pt x="12" y="83"/>
                  </a:lnTo>
                  <a:lnTo>
                    <a:pt x="12" y="89"/>
                  </a:lnTo>
                  <a:lnTo>
                    <a:pt x="18" y="89"/>
                  </a:lnTo>
                  <a:lnTo>
                    <a:pt x="18" y="95"/>
                  </a:lnTo>
                  <a:lnTo>
                    <a:pt x="18" y="101"/>
                  </a:lnTo>
                  <a:lnTo>
                    <a:pt x="18" y="107"/>
                  </a:lnTo>
                  <a:lnTo>
                    <a:pt x="12" y="113"/>
                  </a:lnTo>
                  <a:lnTo>
                    <a:pt x="12" y="119"/>
                  </a:lnTo>
                  <a:lnTo>
                    <a:pt x="18" y="119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510" name="Freeform 511"/>
            <p:cNvSpPr>
              <a:spLocks/>
            </p:cNvSpPr>
            <p:nvPr/>
          </p:nvSpPr>
          <p:spPr bwMode="auto">
            <a:xfrm>
              <a:off x="4875" y="1881"/>
              <a:ext cx="143" cy="114"/>
            </a:xfrm>
            <a:custGeom>
              <a:avLst/>
              <a:gdLst>
                <a:gd name="T0" fmla="*/ 137 w 143"/>
                <a:gd name="T1" fmla="*/ 102 h 114"/>
                <a:gd name="T2" fmla="*/ 125 w 143"/>
                <a:gd name="T3" fmla="*/ 96 h 114"/>
                <a:gd name="T4" fmla="*/ 119 w 143"/>
                <a:gd name="T5" fmla="*/ 96 h 114"/>
                <a:gd name="T6" fmla="*/ 113 w 143"/>
                <a:gd name="T7" fmla="*/ 90 h 114"/>
                <a:gd name="T8" fmla="*/ 113 w 143"/>
                <a:gd name="T9" fmla="*/ 66 h 114"/>
                <a:gd name="T10" fmla="*/ 113 w 143"/>
                <a:gd name="T11" fmla="*/ 42 h 114"/>
                <a:gd name="T12" fmla="*/ 113 w 143"/>
                <a:gd name="T13" fmla="*/ 48 h 114"/>
                <a:gd name="T14" fmla="*/ 107 w 143"/>
                <a:gd name="T15" fmla="*/ 78 h 114"/>
                <a:gd name="T16" fmla="*/ 101 w 143"/>
                <a:gd name="T17" fmla="*/ 78 h 114"/>
                <a:gd name="T18" fmla="*/ 89 w 143"/>
                <a:gd name="T19" fmla="*/ 66 h 114"/>
                <a:gd name="T20" fmla="*/ 77 w 143"/>
                <a:gd name="T21" fmla="*/ 60 h 114"/>
                <a:gd name="T22" fmla="*/ 77 w 143"/>
                <a:gd name="T23" fmla="*/ 12 h 114"/>
                <a:gd name="T24" fmla="*/ 71 w 143"/>
                <a:gd name="T25" fmla="*/ 0 h 114"/>
                <a:gd name="T26" fmla="*/ 71 w 143"/>
                <a:gd name="T27" fmla="*/ 18 h 114"/>
                <a:gd name="T28" fmla="*/ 71 w 143"/>
                <a:gd name="T29" fmla="*/ 54 h 114"/>
                <a:gd name="T30" fmla="*/ 47 w 143"/>
                <a:gd name="T31" fmla="*/ 36 h 114"/>
                <a:gd name="T32" fmla="*/ 18 w 143"/>
                <a:gd name="T33" fmla="*/ 18 h 114"/>
                <a:gd name="T34" fmla="*/ 6 w 143"/>
                <a:gd name="T35" fmla="*/ 6 h 114"/>
                <a:gd name="T36" fmla="*/ 12 w 143"/>
                <a:gd name="T37" fmla="*/ 12 h 114"/>
                <a:gd name="T38" fmla="*/ 30 w 143"/>
                <a:gd name="T39" fmla="*/ 30 h 114"/>
                <a:gd name="T40" fmla="*/ 59 w 143"/>
                <a:gd name="T41" fmla="*/ 54 h 114"/>
                <a:gd name="T42" fmla="*/ 71 w 143"/>
                <a:gd name="T43" fmla="*/ 60 h 114"/>
                <a:gd name="T44" fmla="*/ 65 w 143"/>
                <a:gd name="T45" fmla="*/ 60 h 114"/>
                <a:gd name="T46" fmla="*/ 41 w 143"/>
                <a:gd name="T47" fmla="*/ 66 h 114"/>
                <a:gd name="T48" fmla="*/ 18 w 143"/>
                <a:gd name="T49" fmla="*/ 60 h 114"/>
                <a:gd name="T50" fmla="*/ 0 w 143"/>
                <a:gd name="T51" fmla="*/ 54 h 114"/>
                <a:gd name="T52" fmla="*/ 6 w 143"/>
                <a:gd name="T53" fmla="*/ 66 h 114"/>
                <a:gd name="T54" fmla="*/ 30 w 143"/>
                <a:gd name="T55" fmla="*/ 66 h 114"/>
                <a:gd name="T56" fmla="*/ 59 w 143"/>
                <a:gd name="T57" fmla="*/ 72 h 114"/>
                <a:gd name="T58" fmla="*/ 71 w 143"/>
                <a:gd name="T59" fmla="*/ 72 h 114"/>
                <a:gd name="T60" fmla="*/ 83 w 143"/>
                <a:gd name="T61" fmla="*/ 78 h 114"/>
                <a:gd name="T62" fmla="*/ 95 w 143"/>
                <a:gd name="T63" fmla="*/ 90 h 114"/>
                <a:gd name="T64" fmla="*/ 83 w 143"/>
                <a:gd name="T65" fmla="*/ 96 h 114"/>
                <a:gd name="T66" fmla="*/ 65 w 143"/>
                <a:gd name="T67" fmla="*/ 102 h 114"/>
                <a:gd name="T68" fmla="*/ 53 w 143"/>
                <a:gd name="T69" fmla="*/ 108 h 114"/>
                <a:gd name="T70" fmla="*/ 53 w 143"/>
                <a:gd name="T71" fmla="*/ 108 h 114"/>
                <a:gd name="T72" fmla="*/ 65 w 143"/>
                <a:gd name="T73" fmla="*/ 108 h 114"/>
                <a:gd name="T74" fmla="*/ 89 w 143"/>
                <a:gd name="T75" fmla="*/ 102 h 114"/>
                <a:gd name="T76" fmla="*/ 101 w 143"/>
                <a:gd name="T77" fmla="*/ 96 h 114"/>
                <a:gd name="T78" fmla="*/ 113 w 143"/>
                <a:gd name="T79" fmla="*/ 96 h 114"/>
                <a:gd name="T80" fmla="*/ 125 w 143"/>
                <a:gd name="T81" fmla="*/ 102 h 114"/>
                <a:gd name="T82" fmla="*/ 131 w 143"/>
                <a:gd name="T83" fmla="*/ 108 h 114"/>
                <a:gd name="T84" fmla="*/ 143 w 143"/>
                <a:gd name="T85" fmla="*/ 114 h 11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"/>
                <a:gd name="T130" fmla="*/ 0 h 114"/>
                <a:gd name="T131" fmla="*/ 143 w 143"/>
                <a:gd name="T132" fmla="*/ 114 h 11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" h="114">
                  <a:moveTo>
                    <a:pt x="143" y="114"/>
                  </a:moveTo>
                  <a:lnTo>
                    <a:pt x="137" y="108"/>
                  </a:lnTo>
                  <a:lnTo>
                    <a:pt x="137" y="102"/>
                  </a:lnTo>
                  <a:lnTo>
                    <a:pt x="131" y="102"/>
                  </a:lnTo>
                  <a:lnTo>
                    <a:pt x="131" y="96"/>
                  </a:lnTo>
                  <a:lnTo>
                    <a:pt x="125" y="96"/>
                  </a:lnTo>
                  <a:lnTo>
                    <a:pt x="119" y="96"/>
                  </a:lnTo>
                  <a:lnTo>
                    <a:pt x="119" y="90"/>
                  </a:lnTo>
                  <a:lnTo>
                    <a:pt x="113" y="90"/>
                  </a:lnTo>
                  <a:lnTo>
                    <a:pt x="113" y="84"/>
                  </a:lnTo>
                  <a:lnTo>
                    <a:pt x="113" y="78"/>
                  </a:lnTo>
                  <a:lnTo>
                    <a:pt x="113" y="66"/>
                  </a:lnTo>
                  <a:lnTo>
                    <a:pt x="113" y="54"/>
                  </a:lnTo>
                  <a:lnTo>
                    <a:pt x="113" y="48"/>
                  </a:lnTo>
                  <a:lnTo>
                    <a:pt x="113" y="42"/>
                  </a:lnTo>
                  <a:lnTo>
                    <a:pt x="113" y="48"/>
                  </a:lnTo>
                  <a:lnTo>
                    <a:pt x="113" y="54"/>
                  </a:lnTo>
                  <a:lnTo>
                    <a:pt x="107" y="66"/>
                  </a:lnTo>
                  <a:lnTo>
                    <a:pt x="107" y="78"/>
                  </a:lnTo>
                  <a:lnTo>
                    <a:pt x="107" y="84"/>
                  </a:lnTo>
                  <a:lnTo>
                    <a:pt x="101" y="84"/>
                  </a:lnTo>
                  <a:lnTo>
                    <a:pt x="101" y="78"/>
                  </a:lnTo>
                  <a:lnTo>
                    <a:pt x="95" y="78"/>
                  </a:lnTo>
                  <a:lnTo>
                    <a:pt x="95" y="72"/>
                  </a:lnTo>
                  <a:lnTo>
                    <a:pt x="89" y="66"/>
                  </a:lnTo>
                  <a:lnTo>
                    <a:pt x="83" y="66"/>
                  </a:lnTo>
                  <a:lnTo>
                    <a:pt x="83" y="60"/>
                  </a:lnTo>
                  <a:lnTo>
                    <a:pt x="77" y="60"/>
                  </a:lnTo>
                  <a:lnTo>
                    <a:pt x="83" y="48"/>
                  </a:lnTo>
                  <a:lnTo>
                    <a:pt x="77" y="30"/>
                  </a:lnTo>
                  <a:lnTo>
                    <a:pt x="77" y="12"/>
                  </a:lnTo>
                  <a:lnTo>
                    <a:pt x="71" y="0"/>
                  </a:lnTo>
                  <a:lnTo>
                    <a:pt x="71" y="6"/>
                  </a:lnTo>
                  <a:lnTo>
                    <a:pt x="71" y="12"/>
                  </a:lnTo>
                  <a:lnTo>
                    <a:pt x="71" y="18"/>
                  </a:lnTo>
                  <a:lnTo>
                    <a:pt x="77" y="30"/>
                  </a:lnTo>
                  <a:lnTo>
                    <a:pt x="77" y="48"/>
                  </a:lnTo>
                  <a:lnTo>
                    <a:pt x="71" y="54"/>
                  </a:lnTo>
                  <a:lnTo>
                    <a:pt x="65" y="48"/>
                  </a:lnTo>
                  <a:lnTo>
                    <a:pt x="59" y="42"/>
                  </a:lnTo>
                  <a:lnTo>
                    <a:pt x="47" y="36"/>
                  </a:lnTo>
                  <a:lnTo>
                    <a:pt x="41" y="30"/>
                  </a:lnTo>
                  <a:lnTo>
                    <a:pt x="30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30" y="30"/>
                  </a:lnTo>
                  <a:lnTo>
                    <a:pt x="41" y="36"/>
                  </a:lnTo>
                  <a:lnTo>
                    <a:pt x="53" y="48"/>
                  </a:lnTo>
                  <a:lnTo>
                    <a:pt x="59" y="54"/>
                  </a:lnTo>
                  <a:lnTo>
                    <a:pt x="65" y="54"/>
                  </a:lnTo>
                  <a:lnTo>
                    <a:pt x="71" y="60"/>
                  </a:lnTo>
                  <a:lnTo>
                    <a:pt x="65" y="60"/>
                  </a:lnTo>
                  <a:lnTo>
                    <a:pt x="59" y="66"/>
                  </a:lnTo>
                  <a:lnTo>
                    <a:pt x="53" y="66"/>
                  </a:lnTo>
                  <a:lnTo>
                    <a:pt x="41" y="66"/>
                  </a:lnTo>
                  <a:lnTo>
                    <a:pt x="36" y="66"/>
                  </a:lnTo>
                  <a:lnTo>
                    <a:pt x="24" y="66"/>
                  </a:lnTo>
                  <a:lnTo>
                    <a:pt x="18" y="60"/>
                  </a:lnTo>
                  <a:lnTo>
                    <a:pt x="12" y="60"/>
                  </a:lnTo>
                  <a:lnTo>
                    <a:pt x="6" y="60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8" y="66"/>
                  </a:lnTo>
                  <a:lnTo>
                    <a:pt x="30" y="66"/>
                  </a:lnTo>
                  <a:lnTo>
                    <a:pt x="41" y="66"/>
                  </a:lnTo>
                  <a:lnTo>
                    <a:pt x="47" y="66"/>
                  </a:lnTo>
                  <a:lnTo>
                    <a:pt x="59" y="72"/>
                  </a:lnTo>
                  <a:lnTo>
                    <a:pt x="65" y="72"/>
                  </a:lnTo>
                  <a:lnTo>
                    <a:pt x="71" y="72"/>
                  </a:lnTo>
                  <a:lnTo>
                    <a:pt x="77" y="72"/>
                  </a:lnTo>
                  <a:lnTo>
                    <a:pt x="77" y="78"/>
                  </a:lnTo>
                  <a:lnTo>
                    <a:pt x="83" y="78"/>
                  </a:lnTo>
                  <a:lnTo>
                    <a:pt x="89" y="84"/>
                  </a:lnTo>
                  <a:lnTo>
                    <a:pt x="95" y="90"/>
                  </a:lnTo>
                  <a:lnTo>
                    <a:pt x="89" y="90"/>
                  </a:lnTo>
                  <a:lnTo>
                    <a:pt x="83" y="96"/>
                  </a:lnTo>
                  <a:lnTo>
                    <a:pt x="77" y="96"/>
                  </a:lnTo>
                  <a:lnTo>
                    <a:pt x="71" y="102"/>
                  </a:lnTo>
                  <a:lnTo>
                    <a:pt x="65" y="102"/>
                  </a:lnTo>
                  <a:lnTo>
                    <a:pt x="59" y="108"/>
                  </a:lnTo>
                  <a:lnTo>
                    <a:pt x="53" y="108"/>
                  </a:lnTo>
                  <a:lnTo>
                    <a:pt x="47" y="108"/>
                  </a:lnTo>
                  <a:lnTo>
                    <a:pt x="53" y="108"/>
                  </a:lnTo>
                  <a:lnTo>
                    <a:pt x="59" y="108"/>
                  </a:lnTo>
                  <a:lnTo>
                    <a:pt x="65" y="108"/>
                  </a:lnTo>
                  <a:lnTo>
                    <a:pt x="77" y="108"/>
                  </a:lnTo>
                  <a:lnTo>
                    <a:pt x="83" y="102"/>
                  </a:lnTo>
                  <a:lnTo>
                    <a:pt x="89" y="102"/>
                  </a:lnTo>
                  <a:lnTo>
                    <a:pt x="95" y="102"/>
                  </a:lnTo>
                  <a:lnTo>
                    <a:pt x="95" y="96"/>
                  </a:lnTo>
                  <a:lnTo>
                    <a:pt x="101" y="96"/>
                  </a:lnTo>
                  <a:lnTo>
                    <a:pt x="107" y="96"/>
                  </a:lnTo>
                  <a:lnTo>
                    <a:pt x="113" y="96"/>
                  </a:lnTo>
                  <a:lnTo>
                    <a:pt x="113" y="102"/>
                  </a:lnTo>
                  <a:lnTo>
                    <a:pt x="119" y="102"/>
                  </a:lnTo>
                  <a:lnTo>
                    <a:pt x="125" y="102"/>
                  </a:lnTo>
                  <a:lnTo>
                    <a:pt x="125" y="108"/>
                  </a:lnTo>
                  <a:lnTo>
                    <a:pt x="131" y="108"/>
                  </a:lnTo>
                  <a:lnTo>
                    <a:pt x="137" y="108"/>
                  </a:lnTo>
                  <a:lnTo>
                    <a:pt x="137" y="114"/>
                  </a:lnTo>
                  <a:lnTo>
                    <a:pt x="143" y="114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</p:grpSp>
      <p:grpSp>
        <p:nvGrpSpPr>
          <p:cNvPr id="511" name="Group 258"/>
          <p:cNvGrpSpPr>
            <a:grpSpLocks/>
          </p:cNvGrpSpPr>
          <p:nvPr/>
        </p:nvGrpSpPr>
        <p:grpSpPr bwMode="auto">
          <a:xfrm rot="6358581" flipV="1">
            <a:off x="6380163" y="4387850"/>
            <a:ext cx="2782887" cy="2093913"/>
            <a:chOff x="4176" y="878"/>
            <a:chExt cx="1254" cy="1422"/>
          </a:xfrm>
        </p:grpSpPr>
        <p:sp>
          <p:nvSpPr>
            <p:cNvPr id="512" name="Freeform 259"/>
            <p:cNvSpPr>
              <a:spLocks/>
            </p:cNvSpPr>
            <p:nvPr/>
          </p:nvSpPr>
          <p:spPr bwMode="auto">
            <a:xfrm>
              <a:off x="5149" y="1189"/>
              <a:ext cx="54" cy="149"/>
            </a:xfrm>
            <a:custGeom>
              <a:avLst/>
              <a:gdLst>
                <a:gd name="T0" fmla="*/ 42 w 54"/>
                <a:gd name="T1" fmla="*/ 149 h 149"/>
                <a:gd name="T2" fmla="*/ 42 w 54"/>
                <a:gd name="T3" fmla="*/ 149 h 149"/>
                <a:gd name="T4" fmla="*/ 42 w 54"/>
                <a:gd name="T5" fmla="*/ 143 h 149"/>
                <a:gd name="T6" fmla="*/ 42 w 54"/>
                <a:gd name="T7" fmla="*/ 143 h 149"/>
                <a:gd name="T8" fmla="*/ 42 w 54"/>
                <a:gd name="T9" fmla="*/ 143 h 149"/>
                <a:gd name="T10" fmla="*/ 48 w 54"/>
                <a:gd name="T11" fmla="*/ 119 h 149"/>
                <a:gd name="T12" fmla="*/ 48 w 54"/>
                <a:gd name="T13" fmla="*/ 96 h 149"/>
                <a:gd name="T14" fmla="*/ 48 w 54"/>
                <a:gd name="T15" fmla="*/ 78 h 149"/>
                <a:gd name="T16" fmla="*/ 36 w 54"/>
                <a:gd name="T17" fmla="*/ 60 h 149"/>
                <a:gd name="T18" fmla="*/ 30 w 54"/>
                <a:gd name="T19" fmla="*/ 42 h 149"/>
                <a:gd name="T20" fmla="*/ 18 w 54"/>
                <a:gd name="T21" fmla="*/ 24 h 149"/>
                <a:gd name="T22" fmla="*/ 6 w 54"/>
                <a:gd name="T23" fmla="*/ 12 h 149"/>
                <a:gd name="T24" fmla="*/ 0 w 54"/>
                <a:gd name="T25" fmla="*/ 0 h 149"/>
                <a:gd name="T26" fmla="*/ 12 w 54"/>
                <a:gd name="T27" fmla="*/ 6 h 149"/>
                <a:gd name="T28" fmla="*/ 24 w 54"/>
                <a:gd name="T29" fmla="*/ 18 h 149"/>
                <a:gd name="T30" fmla="*/ 36 w 54"/>
                <a:gd name="T31" fmla="*/ 36 h 149"/>
                <a:gd name="T32" fmla="*/ 48 w 54"/>
                <a:gd name="T33" fmla="*/ 60 h 149"/>
                <a:gd name="T34" fmla="*/ 54 w 54"/>
                <a:gd name="T35" fmla="*/ 84 h 149"/>
                <a:gd name="T36" fmla="*/ 54 w 54"/>
                <a:gd name="T37" fmla="*/ 107 h 149"/>
                <a:gd name="T38" fmla="*/ 54 w 54"/>
                <a:gd name="T39" fmla="*/ 131 h 149"/>
                <a:gd name="T40" fmla="*/ 42 w 54"/>
                <a:gd name="T41" fmla="*/ 149 h 14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49"/>
                <a:gd name="T65" fmla="*/ 54 w 54"/>
                <a:gd name="T66" fmla="*/ 149 h 14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49">
                  <a:moveTo>
                    <a:pt x="42" y="149"/>
                  </a:moveTo>
                  <a:lnTo>
                    <a:pt x="42" y="149"/>
                  </a:lnTo>
                  <a:lnTo>
                    <a:pt x="42" y="143"/>
                  </a:lnTo>
                  <a:lnTo>
                    <a:pt x="48" y="119"/>
                  </a:lnTo>
                  <a:lnTo>
                    <a:pt x="48" y="96"/>
                  </a:lnTo>
                  <a:lnTo>
                    <a:pt x="48" y="78"/>
                  </a:lnTo>
                  <a:lnTo>
                    <a:pt x="36" y="60"/>
                  </a:lnTo>
                  <a:lnTo>
                    <a:pt x="30" y="42"/>
                  </a:lnTo>
                  <a:lnTo>
                    <a:pt x="18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12" y="6"/>
                  </a:lnTo>
                  <a:lnTo>
                    <a:pt x="24" y="18"/>
                  </a:lnTo>
                  <a:lnTo>
                    <a:pt x="36" y="36"/>
                  </a:lnTo>
                  <a:lnTo>
                    <a:pt x="48" y="60"/>
                  </a:lnTo>
                  <a:lnTo>
                    <a:pt x="54" y="84"/>
                  </a:lnTo>
                  <a:lnTo>
                    <a:pt x="54" y="107"/>
                  </a:lnTo>
                  <a:lnTo>
                    <a:pt x="54" y="131"/>
                  </a:lnTo>
                  <a:lnTo>
                    <a:pt x="42" y="14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13" name="Freeform 260"/>
            <p:cNvSpPr>
              <a:spLocks/>
            </p:cNvSpPr>
            <p:nvPr/>
          </p:nvSpPr>
          <p:spPr bwMode="auto">
            <a:xfrm>
              <a:off x="5125" y="1207"/>
              <a:ext cx="54" cy="12"/>
            </a:xfrm>
            <a:custGeom>
              <a:avLst/>
              <a:gdLst>
                <a:gd name="T0" fmla="*/ 0 w 54"/>
                <a:gd name="T1" fmla="*/ 6 h 12"/>
                <a:gd name="T2" fmla="*/ 6 w 54"/>
                <a:gd name="T3" fmla="*/ 0 h 12"/>
                <a:gd name="T4" fmla="*/ 12 w 54"/>
                <a:gd name="T5" fmla="*/ 0 h 12"/>
                <a:gd name="T6" fmla="*/ 18 w 54"/>
                <a:gd name="T7" fmla="*/ 0 h 12"/>
                <a:gd name="T8" fmla="*/ 24 w 54"/>
                <a:gd name="T9" fmla="*/ 0 h 12"/>
                <a:gd name="T10" fmla="*/ 30 w 54"/>
                <a:gd name="T11" fmla="*/ 6 h 12"/>
                <a:gd name="T12" fmla="*/ 42 w 54"/>
                <a:gd name="T13" fmla="*/ 6 h 12"/>
                <a:gd name="T14" fmla="*/ 48 w 54"/>
                <a:gd name="T15" fmla="*/ 12 h 12"/>
                <a:gd name="T16" fmla="*/ 54 w 54"/>
                <a:gd name="T17" fmla="*/ 12 h 12"/>
                <a:gd name="T18" fmla="*/ 48 w 54"/>
                <a:gd name="T19" fmla="*/ 12 h 12"/>
                <a:gd name="T20" fmla="*/ 42 w 54"/>
                <a:gd name="T21" fmla="*/ 12 h 12"/>
                <a:gd name="T22" fmla="*/ 30 w 54"/>
                <a:gd name="T23" fmla="*/ 12 h 12"/>
                <a:gd name="T24" fmla="*/ 24 w 54"/>
                <a:gd name="T25" fmla="*/ 6 h 12"/>
                <a:gd name="T26" fmla="*/ 18 w 54"/>
                <a:gd name="T27" fmla="*/ 6 h 12"/>
                <a:gd name="T28" fmla="*/ 12 w 54"/>
                <a:gd name="T29" fmla="*/ 6 h 12"/>
                <a:gd name="T30" fmla="*/ 6 w 54"/>
                <a:gd name="T31" fmla="*/ 6 h 12"/>
                <a:gd name="T32" fmla="*/ 0 w 54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12"/>
                <a:gd name="T53" fmla="*/ 54 w 5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12">
                  <a:moveTo>
                    <a:pt x="0" y="6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42" y="6"/>
                  </a:lnTo>
                  <a:lnTo>
                    <a:pt x="48" y="12"/>
                  </a:lnTo>
                  <a:lnTo>
                    <a:pt x="54" y="12"/>
                  </a:lnTo>
                  <a:lnTo>
                    <a:pt x="48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14" name="Freeform 261"/>
            <p:cNvSpPr>
              <a:spLocks/>
            </p:cNvSpPr>
            <p:nvPr/>
          </p:nvSpPr>
          <p:spPr bwMode="auto">
            <a:xfrm>
              <a:off x="5125" y="1219"/>
              <a:ext cx="60" cy="12"/>
            </a:xfrm>
            <a:custGeom>
              <a:avLst/>
              <a:gdLst>
                <a:gd name="T0" fmla="*/ 0 w 60"/>
                <a:gd name="T1" fmla="*/ 0 h 12"/>
                <a:gd name="T2" fmla="*/ 6 w 60"/>
                <a:gd name="T3" fmla="*/ 0 h 12"/>
                <a:gd name="T4" fmla="*/ 6 w 60"/>
                <a:gd name="T5" fmla="*/ 0 h 12"/>
                <a:gd name="T6" fmla="*/ 18 w 60"/>
                <a:gd name="T7" fmla="*/ 0 h 12"/>
                <a:gd name="T8" fmla="*/ 24 w 60"/>
                <a:gd name="T9" fmla="*/ 0 h 12"/>
                <a:gd name="T10" fmla="*/ 36 w 60"/>
                <a:gd name="T11" fmla="*/ 6 h 12"/>
                <a:gd name="T12" fmla="*/ 48 w 60"/>
                <a:gd name="T13" fmla="*/ 6 h 12"/>
                <a:gd name="T14" fmla="*/ 54 w 60"/>
                <a:gd name="T15" fmla="*/ 12 h 12"/>
                <a:gd name="T16" fmla="*/ 60 w 60"/>
                <a:gd name="T17" fmla="*/ 12 h 12"/>
                <a:gd name="T18" fmla="*/ 54 w 60"/>
                <a:gd name="T19" fmla="*/ 12 h 12"/>
                <a:gd name="T20" fmla="*/ 48 w 60"/>
                <a:gd name="T21" fmla="*/ 12 h 12"/>
                <a:gd name="T22" fmla="*/ 36 w 60"/>
                <a:gd name="T23" fmla="*/ 12 h 12"/>
                <a:gd name="T24" fmla="*/ 30 w 60"/>
                <a:gd name="T25" fmla="*/ 6 h 12"/>
                <a:gd name="T26" fmla="*/ 18 w 60"/>
                <a:gd name="T27" fmla="*/ 6 h 12"/>
                <a:gd name="T28" fmla="*/ 12 w 60"/>
                <a:gd name="T29" fmla="*/ 6 h 12"/>
                <a:gd name="T30" fmla="*/ 6 w 60"/>
                <a:gd name="T31" fmla="*/ 0 h 12"/>
                <a:gd name="T32" fmla="*/ 0 w 60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0"/>
                <a:gd name="T52" fmla="*/ 0 h 12"/>
                <a:gd name="T53" fmla="*/ 60 w 6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0" h="12">
                  <a:moveTo>
                    <a:pt x="0" y="0"/>
                  </a:move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6" y="6"/>
                  </a:lnTo>
                  <a:lnTo>
                    <a:pt x="48" y="6"/>
                  </a:lnTo>
                  <a:lnTo>
                    <a:pt x="54" y="12"/>
                  </a:lnTo>
                  <a:lnTo>
                    <a:pt x="60" y="12"/>
                  </a:lnTo>
                  <a:lnTo>
                    <a:pt x="54" y="12"/>
                  </a:lnTo>
                  <a:lnTo>
                    <a:pt x="48" y="12"/>
                  </a:lnTo>
                  <a:lnTo>
                    <a:pt x="36" y="12"/>
                  </a:lnTo>
                  <a:lnTo>
                    <a:pt x="30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15" name="Freeform 262"/>
            <p:cNvSpPr>
              <a:spLocks/>
            </p:cNvSpPr>
            <p:nvPr/>
          </p:nvSpPr>
          <p:spPr bwMode="auto">
            <a:xfrm>
              <a:off x="5131" y="1243"/>
              <a:ext cx="66" cy="12"/>
            </a:xfrm>
            <a:custGeom>
              <a:avLst/>
              <a:gdLst>
                <a:gd name="T0" fmla="*/ 0 w 66"/>
                <a:gd name="T1" fmla="*/ 0 h 12"/>
                <a:gd name="T2" fmla="*/ 6 w 66"/>
                <a:gd name="T3" fmla="*/ 0 h 12"/>
                <a:gd name="T4" fmla="*/ 12 w 66"/>
                <a:gd name="T5" fmla="*/ 0 h 12"/>
                <a:gd name="T6" fmla="*/ 18 w 66"/>
                <a:gd name="T7" fmla="*/ 0 h 12"/>
                <a:gd name="T8" fmla="*/ 30 w 66"/>
                <a:gd name="T9" fmla="*/ 0 h 12"/>
                <a:gd name="T10" fmla="*/ 42 w 66"/>
                <a:gd name="T11" fmla="*/ 6 h 12"/>
                <a:gd name="T12" fmla="*/ 54 w 66"/>
                <a:gd name="T13" fmla="*/ 6 h 12"/>
                <a:gd name="T14" fmla="*/ 60 w 66"/>
                <a:gd name="T15" fmla="*/ 6 h 12"/>
                <a:gd name="T16" fmla="*/ 66 w 66"/>
                <a:gd name="T17" fmla="*/ 12 h 12"/>
                <a:gd name="T18" fmla="*/ 60 w 66"/>
                <a:gd name="T19" fmla="*/ 12 h 12"/>
                <a:gd name="T20" fmla="*/ 54 w 66"/>
                <a:gd name="T21" fmla="*/ 12 h 12"/>
                <a:gd name="T22" fmla="*/ 42 w 66"/>
                <a:gd name="T23" fmla="*/ 12 h 12"/>
                <a:gd name="T24" fmla="*/ 30 w 66"/>
                <a:gd name="T25" fmla="*/ 12 h 12"/>
                <a:gd name="T26" fmla="*/ 18 w 66"/>
                <a:gd name="T27" fmla="*/ 6 h 12"/>
                <a:gd name="T28" fmla="*/ 12 w 66"/>
                <a:gd name="T29" fmla="*/ 6 h 12"/>
                <a:gd name="T30" fmla="*/ 6 w 66"/>
                <a:gd name="T31" fmla="*/ 6 h 12"/>
                <a:gd name="T32" fmla="*/ 0 w 66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12"/>
                <a:gd name="T53" fmla="*/ 66 w 6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12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2" y="6"/>
                  </a:lnTo>
                  <a:lnTo>
                    <a:pt x="54" y="6"/>
                  </a:lnTo>
                  <a:lnTo>
                    <a:pt x="60" y="6"/>
                  </a:lnTo>
                  <a:lnTo>
                    <a:pt x="66" y="12"/>
                  </a:lnTo>
                  <a:lnTo>
                    <a:pt x="60" y="12"/>
                  </a:lnTo>
                  <a:lnTo>
                    <a:pt x="54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16" name="Freeform 263"/>
            <p:cNvSpPr>
              <a:spLocks/>
            </p:cNvSpPr>
            <p:nvPr/>
          </p:nvSpPr>
          <p:spPr bwMode="auto">
            <a:xfrm>
              <a:off x="5143" y="1261"/>
              <a:ext cx="54" cy="6"/>
            </a:xfrm>
            <a:custGeom>
              <a:avLst/>
              <a:gdLst>
                <a:gd name="T0" fmla="*/ 0 w 54"/>
                <a:gd name="T1" fmla="*/ 0 h 6"/>
                <a:gd name="T2" fmla="*/ 0 w 54"/>
                <a:gd name="T3" fmla="*/ 0 h 6"/>
                <a:gd name="T4" fmla="*/ 6 w 54"/>
                <a:gd name="T5" fmla="*/ 0 h 6"/>
                <a:gd name="T6" fmla="*/ 18 w 54"/>
                <a:gd name="T7" fmla="*/ 0 h 6"/>
                <a:gd name="T8" fmla="*/ 24 w 54"/>
                <a:gd name="T9" fmla="*/ 0 h 6"/>
                <a:gd name="T10" fmla="*/ 36 w 54"/>
                <a:gd name="T11" fmla="*/ 0 h 6"/>
                <a:gd name="T12" fmla="*/ 42 w 54"/>
                <a:gd name="T13" fmla="*/ 0 h 6"/>
                <a:gd name="T14" fmla="*/ 54 w 54"/>
                <a:gd name="T15" fmla="*/ 6 h 6"/>
                <a:gd name="T16" fmla="*/ 54 w 54"/>
                <a:gd name="T17" fmla="*/ 6 h 6"/>
                <a:gd name="T18" fmla="*/ 54 w 54"/>
                <a:gd name="T19" fmla="*/ 6 h 6"/>
                <a:gd name="T20" fmla="*/ 42 w 54"/>
                <a:gd name="T21" fmla="*/ 6 h 6"/>
                <a:gd name="T22" fmla="*/ 36 w 54"/>
                <a:gd name="T23" fmla="*/ 6 h 6"/>
                <a:gd name="T24" fmla="*/ 24 w 54"/>
                <a:gd name="T25" fmla="*/ 6 h 6"/>
                <a:gd name="T26" fmla="*/ 18 w 54"/>
                <a:gd name="T27" fmla="*/ 6 h 6"/>
                <a:gd name="T28" fmla="*/ 6 w 54"/>
                <a:gd name="T29" fmla="*/ 6 h 6"/>
                <a:gd name="T30" fmla="*/ 0 w 54"/>
                <a:gd name="T31" fmla="*/ 0 h 6"/>
                <a:gd name="T32" fmla="*/ 0 w 54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6"/>
                <a:gd name="T53" fmla="*/ 54 w 5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54" y="6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17" name="Freeform 264"/>
            <p:cNvSpPr>
              <a:spLocks/>
            </p:cNvSpPr>
            <p:nvPr/>
          </p:nvSpPr>
          <p:spPr bwMode="auto">
            <a:xfrm>
              <a:off x="5155" y="1285"/>
              <a:ext cx="48" cy="5"/>
            </a:xfrm>
            <a:custGeom>
              <a:avLst/>
              <a:gdLst>
                <a:gd name="T0" fmla="*/ 0 w 48"/>
                <a:gd name="T1" fmla="*/ 5 h 5"/>
                <a:gd name="T2" fmla="*/ 0 w 48"/>
                <a:gd name="T3" fmla="*/ 5 h 5"/>
                <a:gd name="T4" fmla="*/ 6 w 48"/>
                <a:gd name="T5" fmla="*/ 0 h 5"/>
                <a:gd name="T6" fmla="*/ 12 w 48"/>
                <a:gd name="T7" fmla="*/ 0 h 5"/>
                <a:gd name="T8" fmla="*/ 18 w 48"/>
                <a:gd name="T9" fmla="*/ 0 h 5"/>
                <a:gd name="T10" fmla="*/ 30 w 48"/>
                <a:gd name="T11" fmla="*/ 0 h 5"/>
                <a:gd name="T12" fmla="*/ 36 w 48"/>
                <a:gd name="T13" fmla="*/ 0 h 5"/>
                <a:gd name="T14" fmla="*/ 42 w 48"/>
                <a:gd name="T15" fmla="*/ 5 h 5"/>
                <a:gd name="T16" fmla="*/ 48 w 48"/>
                <a:gd name="T17" fmla="*/ 5 h 5"/>
                <a:gd name="T18" fmla="*/ 42 w 48"/>
                <a:gd name="T19" fmla="*/ 5 h 5"/>
                <a:gd name="T20" fmla="*/ 36 w 48"/>
                <a:gd name="T21" fmla="*/ 5 h 5"/>
                <a:gd name="T22" fmla="*/ 30 w 48"/>
                <a:gd name="T23" fmla="*/ 5 h 5"/>
                <a:gd name="T24" fmla="*/ 18 w 48"/>
                <a:gd name="T25" fmla="*/ 5 h 5"/>
                <a:gd name="T26" fmla="*/ 12 w 48"/>
                <a:gd name="T27" fmla="*/ 5 h 5"/>
                <a:gd name="T28" fmla="*/ 6 w 48"/>
                <a:gd name="T29" fmla="*/ 5 h 5"/>
                <a:gd name="T30" fmla="*/ 0 w 48"/>
                <a:gd name="T31" fmla="*/ 5 h 5"/>
                <a:gd name="T32" fmla="*/ 0 w 48"/>
                <a:gd name="T33" fmla="*/ 5 h 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5"/>
                <a:gd name="T53" fmla="*/ 48 w 48"/>
                <a:gd name="T54" fmla="*/ 5 h 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5">
                  <a:moveTo>
                    <a:pt x="0" y="5"/>
                  </a:moveTo>
                  <a:lnTo>
                    <a:pt x="0" y="5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5"/>
                  </a:lnTo>
                  <a:lnTo>
                    <a:pt x="48" y="5"/>
                  </a:lnTo>
                  <a:lnTo>
                    <a:pt x="42" y="5"/>
                  </a:lnTo>
                  <a:lnTo>
                    <a:pt x="36" y="5"/>
                  </a:lnTo>
                  <a:lnTo>
                    <a:pt x="30" y="5"/>
                  </a:lnTo>
                  <a:lnTo>
                    <a:pt x="18" y="5"/>
                  </a:lnTo>
                  <a:lnTo>
                    <a:pt x="12" y="5"/>
                  </a:lnTo>
                  <a:lnTo>
                    <a:pt x="6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18" name="Freeform 265"/>
            <p:cNvSpPr>
              <a:spLocks/>
            </p:cNvSpPr>
            <p:nvPr/>
          </p:nvSpPr>
          <p:spPr bwMode="auto">
            <a:xfrm>
              <a:off x="5173" y="1326"/>
              <a:ext cx="24" cy="6"/>
            </a:xfrm>
            <a:custGeom>
              <a:avLst/>
              <a:gdLst>
                <a:gd name="T0" fmla="*/ 0 w 24"/>
                <a:gd name="T1" fmla="*/ 6 h 6"/>
                <a:gd name="T2" fmla="*/ 0 w 24"/>
                <a:gd name="T3" fmla="*/ 6 h 6"/>
                <a:gd name="T4" fmla="*/ 6 w 24"/>
                <a:gd name="T5" fmla="*/ 0 h 6"/>
                <a:gd name="T6" fmla="*/ 6 w 24"/>
                <a:gd name="T7" fmla="*/ 0 h 6"/>
                <a:gd name="T8" fmla="*/ 12 w 24"/>
                <a:gd name="T9" fmla="*/ 0 h 6"/>
                <a:gd name="T10" fmla="*/ 12 w 24"/>
                <a:gd name="T11" fmla="*/ 0 h 6"/>
                <a:gd name="T12" fmla="*/ 18 w 24"/>
                <a:gd name="T13" fmla="*/ 0 h 6"/>
                <a:gd name="T14" fmla="*/ 24 w 24"/>
                <a:gd name="T15" fmla="*/ 0 h 6"/>
                <a:gd name="T16" fmla="*/ 24 w 24"/>
                <a:gd name="T17" fmla="*/ 0 h 6"/>
                <a:gd name="T18" fmla="*/ 18 w 24"/>
                <a:gd name="T19" fmla="*/ 0 h 6"/>
                <a:gd name="T20" fmla="*/ 18 w 24"/>
                <a:gd name="T21" fmla="*/ 0 h 6"/>
                <a:gd name="T22" fmla="*/ 12 w 24"/>
                <a:gd name="T23" fmla="*/ 0 h 6"/>
                <a:gd name="T24" fmla="*/ 6 w 24"/>
                <a:gd name="T25" fmla="*/ 6 h 6"/>
                <a:gd name="T26" fmla="*/ 6 w 24"/>
                <a:gd name="T27" fmla="*/ 6 h 6"/>
                <a:gd name="T28" fmla="*/ 0 w 24"/>
                <a:gd name="T29" fmla="*/ 6 h 6"/>
                <a:gd name="T30" fmla="*/ 0 w 24"/>
                <a:gd name="T31" fmla="*/ 6 h 6"/>
                <a:gd name="T32" fmla="*/ 0 w 24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0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19" name="Freeform 266"/>
            <p:cNvSpPr>
              <a:spLocks/>
            </p:cNvSpPr>
            <p:nvPr/>
          </p:nvSpPr>
          <p:spPr bwMode="auto">
            <a:xfrm>
              <a:off x="5125" y="1195"/>
              <a:ext cx="42" cy="12"/>
            </a:xfrm>
            <a:custGeom>
              <a:avLst/>
              <a:gdLst>
                <a:gd name="T0" fmla="*/ 0 w 42"/>
                <a:gd name="T1" fmla="*/ 0 h 12"/>
                <a:gd name="T2" fmla="*/ 0 w 42"/>
                <a:gd name="T3" fmla="*/ 0 h 12"/>
                <a:gd name="T4" fmla="*/ 6 w 42"/>
                <a:gd name="T5" fmla="*/ 0 h 12"/>
                <a:gd name="T6" fmla="*/ 12 w 42"/>
                <a:gd name="T7" fmla="*/ 0 h 12"/>
                <a:gd name="T8" fmla="*/ 18 w 42"/>
                <a:gd name="T9" fmla="*/ 0 h 12"/>
                <a:gd name="T10" fmla="*/ 24 w 42"/>
                <a:gd name="T11" fmla="*/ 0 h 12"/>
                <a:gd name="T12" fmla="*/ 30 w 42"/>
                <a:gd name="T13" fmla="*/ 6 h 12"/>
                <a:gd name="T14" fmla="*/ 36 w 42"/>
                <a:gd name="T15" fmla="*/ 6 h 12"/>
                <a:gd name="T16" fmla="*/ 42 w 42"/>
                <a:gd name="T17" fmla="*/ 12 h 12"/>
                <a:gd name="T18" fmla="*/ 36 w 42"/>
                <a:gd name="T19" fmla="*/ 12 h 12"/>
                <a:gd name="T20" fmla="*/ 30 w 42"/>
                <a:gd name="T21" fmla="*/ 6 h 12"/>
                <a:gd name="T22" fmla="*/ 24 w 42"/>
                <a:gd name="T23" fmla="*/ 6 h 12"/>
                <a:gd name="T24" fmla="*/ 18 w 42"/>
                <a:gd name="T25" fmla="*/ 6 h 12"/>
                <a:gd name="T26" fmla="*/ 12 w 42"/>
                <a:gd name="T27" fmla="*/ 6 h 12"/>
                <a:gd name="T28" fmla="*/ 6 w 42"/>
                <a:gd name="T29" fmla="*/ 6 h 12"/>
                <a:gd name="T30" fmla="*/ 0 w 42"/>
                <a:gd name="T31" fmla="*/ 0 h 12"/>
                <a:gd name="T32" fmla="*/ 0 w 4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12"/>
                <a:gd name="T53" fmla="*/ 42 w 4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12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20" name="Freeform 267"/>
            <p:cNvSpPr>
              <a:spLocks/>
            </p:cNvSpPr>
            <p:nvPr/>
          </p:nvSpPr>
          <p:spPr bwMode="auto">
            <a:xfrm>
              <a:off x="5131" y="1231"/>
              <a:ext cx="60" cy="12"/>
            </a:xfrm>
            <a:custGeom>
              <a:avLst/>
              <a:gdLst>
                <a:gd name="T0" fmla="*/ 0 w 60"/>
                <a:gd name="T1" fmla="*/ 0 h 12"/>
                <a:gd name="T2" fmla="*/ 0 w 60"/>
                <a:gd name="T3" fmla="*/ 0 h 12"/>
                <a:gd name="T4" fmla="*/ 6 w 60"/>
                <a:gd name="T5" fmla="*/ 0 h 12"/>
                <a:gd name="T6" fmla="*/ 18 w 60"/>
                <a:gd name="T7" fmla="*/ 0 h 12"/>
                <a:gd name="T8" fmla="*/ 24 w 60"/>
                <a:gd name="T9" fmla="*/ 0 h 12"/>
                <a:gd name="T10" fmla="*/ 36 w 60"/>
                <a:gd name="T11" fmla="*/ 6 h 12"/>
                <a:gd name="T12" fmla="*/ 48 w 60"/>
                <a:gd name="T13" fmla="*/ 6 h 12"/>
                <a:gd name="T14" fmla="*/ 54 w 60"/>
                <a:gd name="T15" fmla="*/ 6 h 12"/>
                <a:gd name="T16" fmla="*/ 60 w 60"/>
                <a:gd name="T17" fmla="*/ 12 h 12"/>
                <a:gd name="T18" fmla="*/ 54 w 60"/>
                <a:gd name="T19" fmla="*/ 12 h 12"/>
                <a:gd name="T20" fmla="*/ 48 w 60"/>
                <a:gd name="T21" fmla="*/ 12 h 12"/>
                <a:gd name="T22" fmla="*/ 36 w 60"/>
                <a:gd name="T23" fmla="*/ 12 h 12"/>
                <a:gd name="T24" fmla="*/ 24 w 60"/>
                <a:gd name="T25" fmla="*/ 12 h 12"/>
                <a:gd name="T26" fmla="*/ 18 w 60"/>
                <a:gd name="T27" fmla="*/ 6 h 12"/>
                <a:gd name="T28" fmla="*/ 6 w 60"/>
                <a:gd name="T29" fmla="*/ 6 h 12"/>
                <a:gd name="T30" fmla="*/ 0 w 60"/>
                <a:gd name="T31" fmla="*/ 6 h 12"/>
                <a:gd name="T32" fmla="*/ 0 w 60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0"/>
                <a:gd name="T52" fmla="*/ 0 h 12"/>
                <a:gd name="T53" fmla="*/ 60 w 6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0" h="12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6" y="6"/>
                  </a:lnTo>
                  <a:lnTo>
                    <a:pt x="48" y="6"/>
                  </a:lnTo>
                  <a:lnTo>
                    <a:pt x="54" y="6"/>
                  </a:lnTo>
                  <a:lnTo>
                    <a:pt x="60" y="12"/>
                  </a:lnTo>
                  <a:lnTo>
                    <a:pt x="54" y="12"/>
                  </a:lnTo>
                  <a:lnTo>
                    <a:pt x="48" y="12"/>
                  </a:lnTo>
                  <a:lnTo>
                    <a:pt x="36" y="12"/>
                  </a:lnTo>
                  <a:lnTo>
                    <a:pt x="24" y="12"/>
                  </a:lnTo>
                  <a:lnTo>
                    <a:pt x="18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21" name="Freeform 268"/>
            <p:cNvSpPr>
              <a:spLocks/>
            </p:cNvSpPr>
            <p:nvPr/>
          </p:nvSpPr>
          <p:spPr bwMode="auto">
            <a:xfrm>
              <a:off x="5149" y="1273"/>
              <a:ext cx="54" cy="12"/>
            </a:xfrm>
            <a:custGeom>
              <a:avLst/>
              <a:gdLst>
                <a:gd name="T0" fmla="*/ 0 w 54"/>
                <a:gd name="T1" fmla="*/ 6 h 12"/>
                <a:gd name="T2" fmla="*/ 0 w 54"/>
                <a:gd name="T3" fmla="*/ 6 h 12"/>
                <a:gd name="T4" fmla="*/ 6 w 54"/>
                <a:gd name="T5" fmla="*/ 6 h 12"/>
                <a:gd name="T6" fmla="*/ 12 w 54"/>
                <a:gd name="T7" fmla="*/ 0 h 12"/>
                <a:gd name="T8" fmla="*/ 24 w 54"/>
                <a:gd name="T9" fmla="*/ 0 h 12"/>
                <a:gd name="T10" fmla="*/ 30 w 54"/>
                <a:gd name="T11" fmla="*/ 0 h 12"/>
                <a:gd name="T12" fmla="*/ 36 w 54"/>
                <a:gd name="T13" fmla="*/ 6 h 12"/>
                <a:gd name="T14" fmla="*/ 48 w 54"/>
                <a:gd name="T15" fmla="*/ 6 h 12"/>
                <a:gd name="T16" fmla="*/ 54 w 54"/>
                <a:gd name="T17" fmla="*/ 12 h 12"/>
                <a:gd name="T18" fmla="*/ 48 w 54"/>
                <a:gd name="T19" fmla="*/ 6 h 12"/>
                <a:gd name="T20" fmla="*/ 42 w 54"/>
                <a:gd name="T21" fmla="*/ 6 h 12"/>
                <a:gd name="T22" fmla="*/ 30 w 54"/>
                <a:gd name="T23" fmla="*/ 12 h 12"/>
                <a:gd name="T24" fmla="*/ 24 w 54"/>
                <a:gd name="T25" fmla="*/ 12 h 12"/>
                <a:gd name="T26" fmla="*/ 12 w 54"/>
                <a:gd name="T27" fmla="*/ 12 h 12"/>
                <a:gd name="T28" fmla="*/ 6 w 54"/>
                <a:gd name="T29" fmla="*/ 12 h 12"/>
                <a:gd name="T30" fmla="*/ 0 w 54"/>
                <a:gd name="T31" fmla="*/ 6 h 12"/>
                <a:gd name="T32" fmla="*/ 0 w 54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12"/>
                <a:gd name="T53" fmla="*/ 54 w 5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12">
                  <a:moveTo>
                    <a:pt x="0" y="6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48" y="6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22" name="Freeform 269"/>
            <p:cNvSpPr>
              <a:spLocks/>
            </p:cNvSpPr>
            <p:nvPr/>
          </p:nvSpPr>
          <p:spPr bwMode="auto">
            <a:xfrm>
              <a:off x="5155" y="1296"/>
              <a:ext cx="48" cy="6"/>
            </a:xfrm>
            <a:custGeom>
              <a:avLst/>
              <a:gdLst>
                <a:gd name="T0" fmla="*/ 0 w 48"/>
                <a:gd name="T1" fmla="*/ 6 h 6"/>
                <a:gd name="T2" fmla="*/ 6 w 48"/>
                <a:gd name="T3" fmla="*/ 0 h 6"/>
                <a:gd name="T4" fmla="*/ 6 w 48"/>
                <a:gd name="T5" fmla="*/ 0 h 6"/>
                <a:gd name="T6" fmla="*/ 18 w 48"/>
                <a:gd name="T7" fmla="*/ 0 h 6"/>
                <a:gd name="T8" fmla="*/ 24 w 48"/>
                <a:gd name="T9" fmla="*/ 0 h 6"/>
                <a:gd name="T10" fmla="*/ 30 w 48"/>
                <a:gd name="T11" fmla="*/ 0 h 6"/>
                <a:gd name="T12" fmla="*/ 36 w 48"/>
                <a:gd name="T13" fmla="*/ 6 h 6"/>
                <a:gd name="T14" fmla="*/ 42 w 48"/>
                <a:gd name="T15" fmla="*/ 6 h 6"/>
                <a:gd name="T16" fmla="*/ 48 w 48"/>
                <a:gd name="T17" fmla="*/ 6 h 6"/>
                <a:gd name="T18" fmla="*/ 42 w 48"/>
                <a:gd name="T19" fmla="*/ 6 h 6"/>
                <a:gd name="T20" fmla="*/ 36 w 48"/>
                <a:gd name="T21" fmla="*/ 6 h 6"/>
                <a:gd name="T22" fmla="*/ 30 w 48"/>
                <a:gd name="T23" fmla="*/ 6 h 6"/>
                <a:gd name="T24" fmla="*/ 24 w 48"/>
                <a:gd name="T25" fmla="*/ 6 h 6"/>
                <a:gd name="T26" fmla="*/ 18 w 48"/>
                <a:gd name="T27" fmla="*/ 6 h 6"/>
                <a:gd name="T28" fmla="*/ 12 w 48"/>
                <a:gd name="T29" fmla="*/ 6 h 6"/>
                <a:gd name="T30" fmla="*/ 6 w 48"/>
                <a:gd name="T31" fmla="*/ 6 h 6"/>
                <a:gd name="T32" fmla="*/ 0 w 48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6"/>
                <a:gd name="T53" fmla="*/ 48 w 48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6">
                  <a:moveTo>
                    <a:pt x="0" y="6"/>
                  </a:move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42" y="6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23" name="Freeform 270"/>
            <p:cNvSpPr>
              <a:spLocks/>
            </p:cNvSpPr>
            <p:nvPr/>
          </p:nvSpPr>
          <p:spPr bwMode="auto">
            <a:xfrm>
              <a:off x="5173" y="1308"/>
              <a:ext cx="24" cy="12"/>
            </a:xfrm>
            <a:custGeom>
              <a:avLst/>
              <a:gdLst>
                <a:gd name="T0" fmla="*/ 0 w 24"/>
                <a:gd name="T1" fmla="*/ 6 h 12"/>
                <a:gd name="T2" fmla="*/ 0 w 24"/>
                <a:gd name="T3" fmla="*/ 6 h 12"/>
                <a:gd name="T4" fmla="*/ 6 w 24"/>
                <a:gd name="T5" fmla="*/ 6 h 12"/>
                <a:gd name="T6" fmla="*/ 6 w 24"/>
                <a:gd name="T7" fmla="*/ 6 h 12"/>
                <a:gd name="T8" fmla="*/ 12 w 24"/>
                <a:gd name="T9" fmla="*/ 6 h 12"/>
                <a:gd name="T10" fmla="*/ 18 w 24"/>
                <a:gd name="T11" fmla="*/ 0 h 12"/>
                <a:gd name="T12" fmla="*/ 24 w 24"/>
                <a:gd name="T13" fmla="*/ 6 h 12"/>
                <a:gd name="T14" fmla="*/ 24 w 24"/>
                <a:gd name="T15" fmla="*/ 6 h 12"/>
                <a:gd name="T16" fmla="*/ 24 w 24"/>
                <a:gd name="T17" fmla="*/ 6 h 12"/>
                <a:gd name="T18" fmla="*/ 24 w 24"/>
                <a:gd name="T19" fmla="*/ 6 h 12"/>
                <a:gd name="T20" fmla="*/ 18 w 24"/>
                <a:gd name="T21" fmla="*/ 6 h 12"/>
                <a:gd name="T22" fmla="*/ 12 w 24"/>
                <a:gd name="T23" fmla="*/ 6 h 12"/>
                <a:gd name="T24" fmla="*/ 12 w 24"/>
                <a:gd name="T25" fmla="*/ 6 h 12"/>
                <a:gd name="T26" fmla="*/ 6 w 24"/>
                <a:gd name="T27" fmla="*/ 12 h 12"/>
                <a:gd name="T28" fmla="*/ 0 w 24"/>
                <a:gd name="T29" fmla="*/ 12 h 12"/>
                <a:gd name="T30" fmla="*/ 0 w 24"/>
                <a:gd name="T31" fmla="*/ 12 h 12"/>
                <a:gd name="T32" fmla="*/ 0 w 24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2"/>
                <a:gd name="T53" fmla="*/ 24 w 2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2">
                  <a:moveTo>
                    <a:pt x="0" y="6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24" name="Freeform 271"/>
            <p:cNvSpPr>
              <a:spLocks/>
            </p:cNvSpPr>
            <p:nvPr/>
          </p:nvSpPr>
          <p:spPr bwMode="auto">
            <a:xfrm>
              <a:off x="5131" y="1183"/>
              <a:ext cx="30" cy="12"/>
            </a:xfrm>
            <a:custGeom>
              <a:avLst/>
              <a:gdLst>
                <a:gd name="T0" fmla="*/ 30 w 30"/>
                <a:gd name="T1" fmla="*/ 12 h 12"/>
                <a:gd name="T2" fmla="*/ 24 w 30"/>
                <a:gd name="T3" fmla="*/ 12 h 12"/>
                <a:gd name="T4" fmla="*/ 24 w 30"/>
                <a:gd name="T5" fmla="*/ 12 h 12"/>
                <a:gd name="T6" fmla="*/ 18 w 30"/>
                <a:gd name="T7" fmla="*/ 6 h 12"/>
                <a:gd name="T8" fmla="*/ 12 w 30"/>
                <a:gd name="T9" fmla="*/ 6 h 12"/>
                <a:gd name="T10" fmla="*/ 6 w 30"/>
                <a:gd name="T11" fmla="*/ 6 h 12"/>
                <a:gd name="T12" fmla="*/ 0 w 30"/>
                <a:gd name="T13" fmla="*/ 6 h 12"/>
                <a:gd name="T14" fmla="*/ 0 w 30"/>
                <a:gd name="T15" fmla="*/ 6 h 12"/>
                <a:gd name="T16" fmla="*/ 0 w 30"/>
                <a:gd name="T17" fmla="*/ 0 h 12"/>
                <a:gd name="T18" fmla="*/ 0 w 30"/>
                <a:gd name="T19" fmla="*/ 0 h 12"/>
                <a:gd name="T20" fmla="*/ 6 w 30"/>
                <a:gd name="T21" fmla="*/ 0 h 12"/>
                <a:gd name="T22" fmla="*/ 6 w 30"/>
                <a:gd name="T23" fmla="*/ 0 h 12"/>
                <a:gd name="T24" fmla="*/ 12 w 30"/>
                <a:gd name="T25" fmla="*/ 0 h 12"/>
                <a:gd name="T26" fmla="*/ 18 w 30"/>
                <a:gd name="T27" fmla="*/ 6 h 12"/>
                <a:gd name="T28" fmla="*/ 24 w 30"/>
                <a:gd name="T29" fmla="*/ 6 h 12"/>
                <a:gd name="T30" fmla="*/ 24 w 30"/>
                <a:gd name="T31" fmla="*/ 12 h 12"/>
                <a:gd name="T32" fmla="*/ 30 w 30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2"/>
                <a:gd name="T53" fmla="*/ 30 w 3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2">
                  <a:moveTo>
                    <a:pt x="30" y="12"/>
                  </a:moveTo>
                  <a:lnTo>
                    <a:pt x="24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3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25" name="Freeform 272"/>
            <p:cNvSpPr>
              <a:spLocks/>
            </p:cNvSpPr>
            <p:nvPr/>
          </p:nvSpPr>
          <p:spPr bwMode="auto">
            <a:xfrm>
              <a:off x="5155" y="1171"/>
              <a:ext cx="6" cy="24"/>
            </a:xfrm>
            <a:custGeom>
              <a:avLst/>
              <a:gdLst>
                <a:gd name="T0" fmla="*/ 6 w 6"/>
                <a:gd name="T1" fmla="*/ 24 h 24"/>
                <a:gd name="T2" fmla="*/ 6 w 6"/>
                <a:gd name="T3" fmla="*/ 18 h 24"/>
                <a:gd name="T4" fmla="*/ 6 w 6"/>
                <a:gd name="T5" fmla="*/ 12 h 24"/>
                <a:gd name="T6" fmla="*/ 6 w 6"/>
                <a:gd name="T7" fmla="*/ 0 h 24"/>
                <a:gd name="T8" fmla="*/ 0 w 6"/>
                <a:gd name="T9" fmla="*/ 0 h 24"/>
                <a:gd name="T10" fmla="*/ 0 w 6"/>
                <a:gd name="T11" fmla="*/ 0 h 24"/>
                <a:gd name="T12" fmla="*/ 0 w 6"/>
                <a:gd name="T13" fmla="*/ 6 h 24"/>
                <a:gd name="T14" fmla="*/ 0 w 6"/>
                <a:gd name="T15" fmla="*/ 18 h 24"/>
                <a:gd name="T16" fmla="*/ 6 w 6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4"/>
                <a:gd name="T29" fmla="*/ 6 w 6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4">
                  <a:moveTo>
                    <a:pt x="6" y="24"/>
                  </a:moveTo>
                  <a:lnTo>
                    <a:pt x="6" y="18"/>
                  </a:lnTo>
                  <a:lnTo>
                    <a:pt x="6" y="1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8"/>
                  </a:lnTo>
                  <a:lnTo>
                    <a:pt x="6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26" name="Freeform 273"/>
            <p:cNvSpPr>
              <a:spLocks/>
            </p:cNvSpPr>
            <p:nvPr/>
          </p:nvSpPr>
          <p:spPr bwMode="auto">
            <a:xfrm>
              <a:off x="5137" y="1165"/>
              <a:ext cx="12" cy="24"/>
            </a:xfrm>
            <a:custGeom>
              <a:avLst/>
              <a:gdLst>
                <a:gd name="T0" fmla="*/ 12 w 12"/>
                <a:gd name="T1" fmla="*/ 24 h 24"/>
                <a:gd name="T2" fmla="*/ 12 w 12"/>
                <a:gd name="T3" fmla="*/ 18 h 24"/>
                <a:gd name="T4" fmla="*/ 6 w 12"/>
                <a:gd name="T5" fmla="*/ 6 h 24"/>
                <a:gd name="T6" fmla="*/ 6 w 12"/>
                <a:gd name="T7" fmla="*/ 0 h 24"/>
                <a:gd name="T8" fmla="*/ 0 w 12"/>
                <a:gd name="T9" fmla="*/ 0 h 24"/>
                <a:gd name="T10" fmla="*/ 0 w 12"/>
                <a:gd name="T11" fmla="*/ 0 h 24"/>
                <a:gd name="T12" fmla="*/ 0 w 12"/>
                <a:gd name="T13" fmla="*/ 6 h 24"/>
                <a:gd name="T14" fmla="*/ 0 w 12"/>
                <a:gd name="T15" fmla="*/ 6 h 24"/>
                <a:gd name="T16" fmla="*/ 0 w 12"/>
                <a:gd name="T17" fmla="*/ 12 h 24"/>
                <a:gd name="T18" fmla="*/ 6 w 12"/>
                <a:gd name="T19" fmla="*/ 12 h 24"/>
                <a:gd name="T20" fmla="*/ 6 w 12"/>
                <a:gd name="T21" fmla="*/ 18 h 24"/>
                <a:gd name="T22" fmla="*/ 12 w 12"/>
                <a:gd name="T23" fmla="*/ 18 h 24"/>
                <a:gd name="T24" fmla="*/ 12 w 12"/>
                <a:gd name="T25" fmla="*/ 24 h 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24"/>
                <a:gd name="T41" fmla="*/ 12 w 12"/>
                <a:gd name="T42" fmla="*/ 24 h 2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24">
                  <a:moveTo>
                    <a:pt x="12" y="24"/>
                  </a:moveTo>
                  <a:lnTo>
                    <a:pt x="12" y="18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27" name="Freeform 274"/>
            <p:cNvSpPr>
              <a:spLocks/>
            </p:cNvSpPr>
            <p:nvPr/>
          </p:nvSpPr>
          <p:spPr bwMode="auto">
            <a:xfrm>
              <a:off x="5197" y="1308"/>
              <a:ext cx="36" cy="6"/>
            </a:xfrm>
            <a:custGeom>
              <a:avLst/>
              <a:gdLst>
                <a:gd name="T0" fmla="*/ 0 w 36"/>
                <a:gd name="T1" fmla="*/ 6 h 6"/>
                <a:gd name="T2" fmla="*/ 6 w 36"/>
                <a:gd name="T3" fmla="*/ 6 h 6"/>
                <a:gd name="T4" fmla="*/ 6 w 36"/>
                <a:gd name="T5" fmla="*/ 0 h 6"/>
                <a:gd name="T6" fmla="*/ 12 w 36"/>
                <a:gd name="T7" fmla="*/ 0 h 6"/>
                <a:gd name="T8" fmla="*/ 18 w 36"/>
                <a:gd name="T9" fmla="*/ 0 h 6"/>
                <a:gd name="T10" fmla="*/ 24 w 36"/>
                <a:gd name="T11" fmla="*/ 0 h 6"/>
                <a:gd name="T12" fmla="*/ 30 w 36"/>
                <a:gd name="T13" fmla="*/ 0 h 6"/>
                <a:gd name="T14" fmla="*/ 30 w 36"/>
                <a:gd name="T15" fmla="*/ 6 h 6"/>
                <a:gd name="T16" fmla="*/ 36 w 36"/>
                <a:gd name="T17" fmla="*/ 6 h 6"/>
                <a:gd name="T18" fmla="*/ 36 w 36"/>
                <a:gd name="T19" fmla="*/ 6 h 6"/>
                <a:gd name="T20" fmla="*/ 30 w 36"/>
                <a:gd name="T21" fmla="*/ 6 h 6"/>
                <a:gd name="T22" fmla="*/ 24 w 36"/>
                <a:gd name="T23" fmla="*/ 6 h 6"/>
                <a:gd name="T24" fmla="*/ 18 w 36"/>
                <a:gd name="T25" fmla="*/ 6 h 6"/>
                <a:gd name="T26" fmla="*/ 18 w 36"/>
                <a:gd name="T27" fmla="*/ 6 h 6"/>
                <a:gd name="T28" fmla="*/ 12 w 36"/>
                <a:gd name="T29" fmla="*/ 6 h 6"/>
                <a:gd name="T30" fmla="*/ 6 w 36"/>
                <a:gd name="T31" fmla="*/ 6 h 6"/>
                <a:gd name="T32" fmla="*/ 0 w 36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6"/>
                <a:gd name="T53" fmla="*/ 36 w 36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6">
                  <a:moveTo>
                    <a:pt x="0" y="6"/>
                  </a:move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28" name="Freeform 275"/>
            <p:cNvSpPr>
              <a:spLocks/>
            </p:cNvSpPr>
            <p:nvPr/>
          </p:nvSpPr>
          <p:spPr bwMode="auto">
            <a:xfrm>
              <a:off x="5191" y="1326"/>
              <a:ext cx="30" cy="18"/>
            </a:xfrm>
            <a:custGeom>
              <a:avLst/>
              <a:gdLst>
                <a:gd name="T0" fmla="*/ 0 w 30"/>
                <a:gd name="T1" fmla="*/ 0 h 18"/>
                <a:gd name="T2" fmla="*/ 6 w 30"/>
                <a:gd name="T3" fmla="*/ 0 h 18"/>
                <a:gd name="T4" fmla="*/ 6 w 30"/>
                <a:gd name="T5" fmla="*/ 6 h 18"/>
                <a:gd name="T6" fmla="*/ 12 w 30"/>
                <a:gd name="T7" fmla="*/ 6 h 18"/>
                <a:gd name="T8" fmla="*/ 18 w 30"/>
                <a:gd name="T9" fmla="*/ 6 h 18"/>
                <a:gd name="T10" fmla="*/ 24 w 30"/>
                <a:gd name="T11" fmla="*/ 6 h 18"/>
                <a:gd name="T12" fmla="*/ 30 w 30"/>
                <a:gd name="T13" fmla="*/ 12 h 18"/>
                <a:gd name="T14" fmla="*/ 30 w 30"/>
                <a:gd name="T15" fmla="*/ 12 h 18"/>
                <a:gd name="T16" fmla="*/ 30 w 30"/>
                <a:gd name="T17" fmla="*/ 12 h 18"/>
                <a:gd name="T18" fmla="*/ 30 w 30"/>
                <a:gd name="T19" fmla="*/ 18 h 18"/>
                <a:gd name="T20" fmla="*/ 30 w 30"/>
                <a:gd name="T21" fmla="*/ 18 h 18"/>
                <a:gd name="T22" fmla="*/ 24 w 30"/>
                <a:gd name="T23" fmla="*/ 12 h 18"/>
                <a:gd name="T24" fmla="*/ 18 w 30"/>
                <a:gd name="T25" fmla="*/ 12 h 18"/>
                <a:gd name="T26" fmla="*/ 12 w 30"/>
                <a:gd name="T27" fmla="*/ 12 h 18"/>
                <a:gd name="T28" fmla="*/ 6 w 30"/>
                <a:gd name="T29" fmla="*/ 6 h 18"/>
                <a:gd name="T30" fmla="*/ 0 w 30"/>
                <a:gd name="T31" fmla="*/ 6 h 18"/>
                <a:gd name="T32" fmla="*/ 0 w 30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0" y="0"/>
                  </a:move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30" y="18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29" name="Freeform 276"/>
            <p:cNvSpPr>
              <a:spLocks/>
            </p:cNvSpPr>
            <p:nvPr/>
          </p:nvSpPr>
          <p:spPr bwMode="auto">
            <a:xfrm>
              <a:off x="5203" y="1296"/>
              <a:ext cx="30" cy="6"/>
            </a:xfrm>
            <a:custGeom>
              <a:avLst/>
              <a:gdLst>
                <a:gd name="T0" fmla="*/ 0 w 30"/>
                <a:gd name="T1" fmla="*/ 6 h 6"/>
                <a:gd name="T2" fmla="*/ 0 w 30"/>
                <a:gd name="T3" fmla="*/ 6 h 6"/>
                <a:gd name="T4" fmla="*/ 0 w 30"/>
                <a:gd name="T5" fmla="*/ 6 h 6"/>
                <a:gd name="T6" fmla="*/ 6 w 30"/>
                <a:gd name="T7" fmla="*/ 0 h 6"/>
                <a:gd name="T8" fmla="*/ 12 w 30"/>
                <a:gd name="T9" fmla="*/ 0 h 6"/>
                <a:gd name="T10" fmla="*/ 18 w 30"/>
                <a:gd name="T11" fmla="*/ 0 h 6"/>
                <a:gd name="T12" fmla="*/ 24 w 30"/>
                <a:gd name="T13" fmla="*/ 0 h 6"/>
                <a:gd name="T14" fmla="*/ 24 w 30"/>
                <a:gd name="T15" fmla="*/ 0 h 6"/>
                <a:gd name="T16" fmla="*/ 30 w 30"/>
                <a:gd name="T17" fmla="*/ 6 h 6"/>
                <a:gd name="T18" fmla="*/ 30 w 30"/>
                <a:gd name="T19" fmla="*/ 6 h 6"/>
                <a:gd name="T20" fmla="*/ 24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6 h 6"/>
                <a:gd name="T28" fmla="*/ 6 w 30"/>
                <a:gd name="T29" fmla="*/ 6 h 6"/>
                <a:gd name="T30" fmla="*/ 0 w 30"/>
                <a:gd name="T31" fmla="*/ 6 h 6"/>
                <a:gd name="T32" fmla="*/ 0 w 30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30" name="Freeform 277"/>
            <p:cNvSpPr>
              <a:spLocks/>
            </p:cNvSpPr>
            <p:nvPr/>
          </p:nvSpPr>
          <p:spPr bwMode="auto">
            <a:xfrm>
              <a:off x="5203" y="1285"/>
              <a:ext cx="30" cy="5"/>
            </a:xfrm>
            <a:custGeom>
              <a:avLst/>
              <a:gdLst>
                <a:gd name="T0" fmla="*/ 0 w 30"/>
                <a:gd name="T1" fmla="*/ 5 h 5"/>
                <a:gd name="T2" fmla="*/ 0 w 30"/>
                <a:gd name="T3" fmla="*/ 5 h 5"/>
                <a:gd name="T4" fmla="*/ 6 w 30"/>
                <a:gd name="T5" fmla="*/ 5 h 5"/>
                <a:gd name="T6" fmla="*/ 12 w 30"/>
                <a:gd name="T7" fmla="*/ 0 h 5"/>
                <a:gd name="T8" fmla="*/ 12 w 30"/>
                <a:gd name="T9" fmla="*/ 0 h 5"/>
                <a:gd name="T10" fmla="*/ 18 w 30"/>
                <a:gd name="T11" fmla="*/ 0 h 5"/>
                <a:gd name="T12" fmla="*/ 24 w 30"/>
                <a:gd name="T13" fmla="*/ 0 h 5"/>
                <a:gd name="T14" fmla="*/ 30 w 30"/>
                <a:gd name="T15" fmla="*/ 0 h 5"/>
                <a:gd name="T16" fmla="*/ 30 w 30"/>
                <a:gd name="T17" fmla="*/ 0 h 5"/>
                <a:gd name="T18" fmla="*/ 30 w 30"/>
                <a:gd name="T19" fmla="*/ 0 h 5"/>
                <a:gd name="T20" fmla="*/ 30 w 30"/>
                <a:gd name="T21" fmla="*/ 5 h 5"/>
                <a:gd name="T22" fmla="*/ 24 w 30"/>
                <a:gd name="T23" fmla="*/ 5 h 5"/>
                <a:gd name="T24" fmla="*/ 18 w 30"/>
                <a:gd name="T25" fmla="*/ 5 h 5"/>
                <a:gd name="T26" fmla="*/ 12 w 30"/>
                <a:gd name="T27" fmla="*/ 5 h 5"/>
                <a:gd name="T28" fmla="*/ 6 w 30"/>
                <a:gd name="T29" fmla="*/ 5 h 5"/>
                <a:gd name="T30" fmla="*/ 0 w 30"/>
                <a:gd name="T31" fmla="*/ 5 h 5"/>
                <a:gd name="T32" fmla="*/ 0 w 30"/>
                <a:gd name="T33" fmla="*/ 5 h 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5"/>
                <a:gd name="T53" fmla="*/ 30 w 30"/>
                <a:gd name="T54" fmla="*/ 5 h 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5">
                  <a:moveTo>
                    <a:pt x="0" y="5"/>
                  </a:moveTo>
                  <a:lnTo>
                    <a:pt x="0" y="5"/>
                  </a:lnTo>
                  <a:lnTo>
                    <a:pt x="6" y="5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5"/>
                  </a:lnTo>
                  <a:lnTo>
                    <a:pt x="24" y="5"/>
                  </a:lnTo>
                  <a:lnTo>
                    <a:pt x="18" y="5"/>
                  </a:lnTo>
                  <a:lnTo>
                    <a:pt x="12" y="5"/>
                  </a:lnTo>
                  <a:lnTo>
                    <a:pt x="6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31" name="Freeform 278"/>
            <p:cNvSpPr>
              <a:spLocks/>
            </p:cNvSpPr>
            <p:nvPr/>
          </p:nvSpPr>
          <p:spPr bwMode="auto">
            <a:xfrm>
              <a:off x="5197" y="1273"/>
              <a:ext cx="36" cy="12"/>
            </a:xfrm>
            <a:custGeom>
              <a:avLst/>
              <a:gdLst>
                <a:gd name="T0" fmla="*/ 0 w 36"/>
                <a:gd name="T1" fmla="*/ 12 h 12"/>
                <a:gd name="T2" fmla="*/ 6 w 36"/>
                <a:gd name="T3" fmla="*/ 6 h 12"/>
                <a:gd name="T4" fmla="*/ 12 w 36"/>
                <a:gd name="T5" fmla="*/ 6 h 12"/>
                <a:gd name="T6" fmla="*/ 18 w 36"/>
                <a:gd name="T7" fmla="*/ 0 h 12"/>
                <a:gd name="T8" fmla="*/ 18 w 36"/>
                <a:gd name="T9" fmla="*/ 0 h 12"/>
                <a:gd name="T10" fmla="*/ 24 w 36"/>
                <a:gd name="T11" fmla="*/ 0 h 12"/>
                <a:gd name="T12" fmla="*/ 30 w 36"/>
                <a:gd name="T13" fmla="*/ 0 h 12"/>
                <a:gd name="T14" fmla="*/ 36 w 36"/>
                <a:gd name="T15" fmla="*/ 0 h 12"/>
                <a:gd name="T16" fmla="*/ 36 w 36"/>
                <a:gd name="T17" fmla="*/ 0 h 12"/>
                <a:gd name="T18" fmla="*/ 36 w 36"/>
                <a:gd name="T19" fmla="*/ 0 h 12"/>
                <a:gd name="T20" fmla="*/ 30 w 36"/>
                <a:gd name="T21" fmla="*/ 0 h 12"/>
                <a:gd name="T22" fmla="*/ 30 w 36"/>
                <a:gd name="T23" fmla="*/ 6 h 12"/>
                <a:gd name="T24" fmla="*/ 24 w 36"/>
                <a:gd name="T25" fmla="*/ 6 h 12"/>
                <a:gd name="T26" fmla="*/ 18 w 36"/>
                <a:gd name="T27" fmla="*/ 6 h 12"/>
                <a:gd name="T28" fmla="*/ 12 w 36"/>
                <a:gd name="T29" fmla="*/ 6 h 12"/>
                <a:gd name="T30" fmla="*/ 6 w 36"/>
                <a:gd name="T31" fmla="*/ 12 h 12"/>
                <a:gd name="T32" fmla="*/ 0 w 36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2"/>
                <a:gd name="T53" fmla="*/ 36 w 3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2">
                  <a:moveTo>
                    <a:pt x="0" y="12"/>
                  </a:moveTo>
                  <a:lnTo>
                    <a:pt x="6" y="6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32" name="Freeform 279"/>
            <p:cNvSpPr>
              <a:spLocks/>
            </p:cNvSpPr>
            <p:nvPr/>
          </p:nvSpPr>
          <p:spPr bwMode="auto">
            <a:xfrm>
              <a:off x="5197" y="1249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6 w 36"/>
                <a:gd name="T3" fmla="*/ 18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6 h 24"/>
                <a:gd name="T10" fmla="*/ 24 w 36"/>
                <a:gd name="T11" fmla="*/ 6 h 24"/>
                <a:gd name="T12" fmla="*/ 30 w 36"/>
                <a:gd name="T13" fmla="*/ 6 h 24"/>
                <a:gd name="T14" fmla="*/ 30 w 36"/>
                <a:gd name="T15" fmla="*/ 0 h 24"/>
                <a:gd name="T16" fmla="*/ 36 w 36"/>
                <a:gd name="T17" fmla="*/ 6 h 24"/>
                <a:gd name="T18" fmla="*/ 36 w 36"/>
                <a:gd name="T19" fmla="*/ 6 h 24"/>
                <a:gd name="T20" fmla="*/ 30 w 36"/>
                <a:gd name="T21" fmla="*/ 12 h 24"/>
                <a:gd name="T22" fmla="*/ 24 w 36"/>
                <a:gd name="T23" fmla="*/ 12 h 24"/>
                <a:gd name="T24" fmla="*/ 18 w 36"/>
                <a:gd name="T25" fmla="*/ 12 h 24"/>
                <a:gd name="T26" fmla="*/ 18 w 36"/>
                <a:gd name="T27" fmla="*/ 18 h 24"/>
                <a:gd name="T28" fmla="*/ 12 w 36"/>
                <a:gd name="T29" fmla="*/ 18 h 24"/>
                <a:gd name="T30" fmla="*/ 6 w 36"/>
                <a:gd name="T31" fmla="*/ 18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6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33" name="Freeform 280"/>
            <p:cNvSpPr>
              <a:spLocks/>
            </p:cNvSpPr>
            <p:nvPr/>
          </p:nvSpPr>
          <p:spPr bwMode="auto">
            <a:xfrm>
              <a:off x="5191" y="1231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6 w 36"/>
                <a:gd name="T3" fmla="*/ 24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6 h 24"/>
                <a:gd name="T10" fmla="*/ 24 w 36"/>
                <a:gd name="T11" fmla="*/ 6 h 24"/>
                <a:gd name="T12" fmla="*/ 30 w 36"/>
                <a:gd name="T13" fmla="*/ 0 h 24"/>
                <a:gd name="T14" fmla="*/ 36 w 36"/>
                <a:gd name="T15" fmla="*/ 0 h 24"/>
                <a:gd name="T16" fmla="*/ 36 w 36"/>
                <a:gd name="T17" fmla="*/ 0 h 24"/>
                <a:gd name="T18" fmla="*/ 36 w 36"/>
                <a:gd name="T19" fmla="*/ 6 h 24"/>
                <a:gd name="T20" fmla="*/ 30 w 36"/>
                <a:gd name="T21" fmla="*/ 6 h 24"/>
                <a:gd name="T22" fmla="*/ 24 w 36"/>
                <a:gd name="T23" fmla="*/ 12 h 24"/>
                <a:gd name="T24" fmla="*/ 18 w 36"/>
                <a:gd name="T25" fmla="*/ 18 h 24"/>
                <a:gd name="T26" fmla="*/ 12 w 36"/>
                <a:gd name="T27" fmla="*/ 18 h 24"/>
                <a:gd name="T28" fmla="*/ 6 w 36"/>
                <a:gd name="T29" fmla="*/ 24 h 24"/>
                <a:gd name="T30" fmla="*/ 6 w 36"/>
                <a:gd name="T31" fmla="*/ 24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34" name="Freeform 281"/>
            <p:cNvSpPr>
              <a:spLocks/>
            </p:cNvSpPr>
            <p:nvPr/>
          </p:nvSpPr>
          <p:spPr bwMode="auto">
            <a:xfrm>
              <a:off x="5185" y="1213"/>
              <a:ext cx="36" cy="30"/>
            </a:xfrm>
            <a:custGeom>
              <a:avLst/>
              <a:gdLst>
                <a:gd name="T0" fmla="*/ 0 w 36"/>
                <a:gd name="T1" fmla="*/ 30 h 30"/>
                <a:gd name="T2" fmla="*/ 6 w 36"/>
                <a:gd name="T3" fmla="*/ 24 h 30"/>
                <a:gd name="T4" fmla="*/ 6 w 36"/>
                <a:gd name="T5" fmla="*/ 18 h 30"/>
                <a:gd name="T6" fmla="*/ 12 w 36"/>
                <a:gd name="T7" fmla="*/ 12 h 30"/>
                <a:gd name="T8" fmla="*/ 18 w 36"/>
                <a:gd name="T9" fmla="*/ 6 h 30"/>
                <a:gd name="T10" fmla="*/ 24 w 36"/>
                <a:gd name="T11" fmla="*/ 0 h 30"/>
                <a:gd name="T12" fmla="*/ 30 w 36"/>
                <a:gd name="T13" fmla="*/ 0 h 30"/>
                <a:gd name="T14" fmla="*/ 36 w 36"/>
                <a:gd name="T15" fmla="*/ 0 h 30"/>
                <a:gd name="T16" fmla="*/ 36 w 36"/>
                <a:gd name="T17" fmla="*/ 0 h 30"/>
                <a:gd name="T18" fmla="*/ 36 w 36"/>
                <a:gd name="T19" fmla="*/ 0 h 30"/>
                <a:gd name="T20" fmla="*/ 36 w 36"/>
                <a:gd name="T21" fmla="*/ 6 h 30"/>
                <a:gd name="T22" fmla="*/ 30 w 36"/>
                <a:gd name="T23" fmla="*/ 12 h 30"/>
                <a:gd name="T24" fmla="*/ 24 w 36"/>
                <a:gd name="T25" fmla="*/ 12 h 30"/>
                <a:gd name="T26" fmla="*/ 18 w 36"/>
                <a:gd name="T27" fmla="*/ 18 h 30"/>
                <a:gd name="T28" fmla="*/ 12 w 36"/>
                <a:gd name="T29" fmla="*/ 24 h 30"/>
                <a:gd name="T30" fmla="*/ 6 w 36"/>
                <a:gd name="T31" fmla="*/ 24 h 30"/>
                <a:gd name="T32" fmla="*/ 0 w 36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30"/>
                  </a:move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6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35" name="Freeform 282"/>
            <p:cNvSpPr>
              <a:spLocks/>
            </p:cNvSpPr>
            <p:nvPr/>
          </p:nvSpPr>
          <p:spPr bwMode="auto">
            <a:xfrm>
              <a:off x="5179" y="1195"/>
              <a:ext cx="36" cy="36"/>
            </a:xfrm>
            <a:custGeom>
              <a:avLst/>
              <a:gdLst>
                <a:gd name="T0" fmla="*/ 0 w 36"/>
                <a:gd name="T1" fmla="*/ 36 h 36"/>
                <a:gd name="T2" fmla="*/ 6 w 36"/>
                <a:gd name="T3" fmla="*/ 30 h 36"/>
                <a:gd name="T4" fmla="*/ 6 w 36"/>
                <a:gd name="T5" fmla="*/ 24 h 36"/>
                <a:gd name="T6" fmla="*/ 12 w 36"/>
                <a:gd name="T7" fmla="*/ 18 h 36"/>
                <a:gd name="T8" fmla="*/ 12 w 36"/>
                <a:gd name="T9" fmla="*/ 12 h 36"/>
                <a:gd name="T10" fmla="*/ 18 w 36"/>
                <a:gd name="T11" fmla="*/ 6 h 36"/>
                <a:gd name="T12" fmla="*/ 24 w 36"/>
                <a:gd name="T13" fmla="*/ 0 h 36"/>
                <a:gd name="T14" fmla="*/ 30 w 36"/>
                <a:gd name="T15" fmla="*/ 0 h 36"/>
                <a:gd name="T16" fmla="*/ 36 w 36"/>
                <a:gd name="T17" fmla="*/ 0 h 36"/>
                <a:gd name="T18" fmla="*/ 36 w 36"/>
                <a:gd name="T19" fmla="*/ 0 h 36"/>
                <a:gd name="T20" fmla="*/ 30 w 36"/>
                <a:gd name="T21" fmla="*/ 6 h 36"/>
                <a:gd name="T22" fmla="*/ 30 w 36"/>
                <a:gd name="T23" fmla="*/ 6 h 36"/>
                <a:gd name="T24" fmla="*/ 24 w 36"/>
                <a:gd name="T25" fmla="*/ 12 h 36"/>
                <a:gd name="T26" fmla="*/ 18 w 36"/>
                <a:gd name="T27" fmla="*/ 18 h 36"/>
                <a:gd name="T28" fmla="*/ 12 w 36"/>
                <a:gd name="T29" fmla="*/ 24 h 36"/>
                <a:gd name="T30" fmla="*/ 6 w 36"/>
                <a:gd name="T31" fmla="*/ 30 h 36"/>
                <a:gd name="T32" fmla="*/ 0 w 36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0" y="36"/>
                  </a:moveTo>
                  <a:lnTo>
                    <a:pt x="6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6" y="3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36" name="Freeform 283"/>
            <p:cNvSpPr>
              <a:spLocks/>
            </p:cNvSpPr>
            <p:nvPr/>
          </p:nvSpPr>
          <p:spPr bwMode="auto">
            <a:xfrm>
              <a:off x="5179" y="1183"/>
              <a:ext cx="12" cy="36"/>
            </a:xfrm>
            <a:custGeom>
              <a:avLst/>
              <a:gdLst>
                <a:gd name="T0" fmla="*/ 12 w 12"/>
                <a:gd name="T1" fmla="*/ 0 h 36"/>
                <a:gd name="T2" fmla="*/ 12 w 12"/>
                <a:gd name="T3" fmla="*/ 0 h 36"/>
                <a:gd name="T4" fmla="*/ 12 w 12"/>
                <a:gd name="T5" fmla="*/ 6 h 36"/>
                <a:gd name="T6" fmla="*/ 12 w 12"/>
                <a:gd name="T7" fmla="*/ 12 h 36"/>
                <a:gd name="T8" fmla="*/ 6 w 12"/>
                <a:gd name="T9" fmla="*/ 18 h 36"/>
                <a:gd name="T10" fmla="*/ 6 w 12"/>
                <a:gd name="T11" fmla="*/ 24 h 36"/>
                <a:gd name="T12" fmla="*/ 0 w 12"/>
                <a:gd name="T13" fmla="*/ 30 h 36"/>
                <a:gd name="T14" fmla="*/ 0 w 12"/>
                <a:gd name="T15" fmla="*/ 30 h 36"/>
                <a:gd name="T16" fmla="*/ 0 w 12"/>
                <a:gd name="T17" fmla="*/ 36 h 36"/>
                <a:gd name="T18" fmla="*/ 0 w 12"/>
                <a:gd name="T19" fmla="*/ 30 h 36"/>
                <a:gd name="T20" fmla="*/ 0 w 12"/>
                <a:gd name="T21" fmla="*/ 24 h 36"/>
                <a:gd name="T22" fmla="*/ 0 w 12"/>
                <a:gd name="T23" fmla="*/ 18 h 36"/>
                <a:gd name="T24" fmla="*/ 0 w 12"/>
                <a:gd name="T25" fmla="*/ 12 h 36"/>
                <a:gd name="T26" fmla="*/ 6 w 12"/>
                <a:gd name="T27" fmla="*/ 6 h 36"/>
                <a:gd name="T28" fmla="*/ 6 w 12"/>
                <a:gd name="T29" fmla="*/ 0 h 36"/>
                <a:gd name="T30" fmla="*/ 12 w 12"/>
                <a:gd name="T31" fmla="*/ 0 h 36"/>
                <a:gd name="T32" fmla="*/ 12 w 12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36"/>
                <a:gd name="T53" fmla="*/ 12 w 12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36">
                  <a:moveTo>
                    <a:pt x="12" y="0"/>
                  </a:move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37" name="Freeform 284"/>
            <p:cNvSpPr>
              <a:spLocks/>
            </p:cNvSpPr>
            <p:nvPr/>
          </p:nvSpPr>
          <p:spPr bwMode="auto">
            <a:xfrm>
              <a:off x="5167" y="1165"/>
              <a:ext cx="12" cy="42"/>
            </a:xfrm>
            <a:custGeom>
              <a:avLst/>
              <a:gdLst>
                <a:gd name="T0" fmla="*/ 12 w 12"/>
                <a:gd name="T1" fmla="*/ 0 h 42"/>
                <a:gd name="T2" fmla="*/ 12 w 12"/>
                <a:gd name="T3" fmla="*/ 6 h 42"/>
                <a:gd name="T4" fmla="*/ 12 w 12"/>
                <a:gd name="T5" fmla="*/ 6 h 42"/>
                <a:gd name="T6" fmla="*/ 12 w 12"/>
                <a:gd name="T7" fmla="*/ 12 h 42"/>
                <a:gd name="T8" fmla="*/ 6 w 12"/>
                <a:gd name="T9" fmla="*/ 18 h 42"/>
                <a:gd name="T10" fmla="*/ 6 w 12"/>
                <a:gd name="T11" fmla="*/ 30 h 42"/>
                <a:gd name="T12" fmla="*/ 6 w 12"/>
                <a:gd name="T13" fmla="*/ 36 h 42"/>
                <a:gd name="T14" fmla="*/ 0 w 12"/>
                <a:gd name="T15" fmla="*/ 36 h 42"/>
                <a:gd name="T16" fmla="*/ 0 w 12"/>
                <a:gd name="T17" fmla="*/ 42 h 42"/>
                <a:gd name="T18" fmla="*/ 0 w 12"/>
                <a:gd name="T19" fmla="*/ 36 h 42"/>
                <a:gd name="T20" fmla="*/ 0 w 12"/>
                <a:gd name="T21" fmla="*/ 30 h 42"/>
                <a:gd name="T22" fmla="*/ 0 w 12"/>
                <a:gd name="T23" fmla="*/ 24 h 42"/>
                <a:gd name="T24" fmla="*/ 0 w 12"/>
                <a:gd name="T25" fmla="*/ 18 h 42"/>
                <a:gd name="T26" fmla="*/ 6 w 12"/>
                <a:gd name="T27" fmla="*/ 12 h 42"/>
                <a:gd name="T28" fmla="*/ 6 w 12"/>
                <a:gd name="T29" fmla="*/ 6 h 42"/>
                <a:gd name="T30" fmla="*/ 12 w 12"/>
                <a:gd name="T31" fmla="*/ 0 h 42"/>
                <a:gd name="T32" fmla="*/ 12 w 12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42"/>
                <a:gd name="T53" fmla="*/ 12 w 12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42">
                  <a:moveTo>
                    <a:pt x="12" y="0"/>
                  </a:moveTo>
                  <a:lnTo>
                    <a:pt x="12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6" y="30"/>
                  </a:lnTo>
                  <a:lnTo>
                    <a:pt x="6" y="36"/>
                  </a:lnTo>
                  <a:lnTo>
                    <a:pt x="0" y="36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38" name="Freeform 285"/>
            <p:cNvSpPr>
              <a:spLocks/>
            </p:cNvSpPr>
            <p:nvPr/>
          </p:nvSpPr>
          <p:spPr bwMode="auto">
            <a:xfrm>
              <a:off x="5197" y="1051"/>
              <a:ext cx="42" cy="198"/>
            </a:xfrm>
            <a:custGeom>
              <a:avLst/>
              <a:gdLst>
                <a:gd name="T0" fmla="*/ 36 w 42"/>
                <a:gd name="T1" fmla="*/ 192 h 198"/>
                <a:gd name="T2" fmla="*/ 36 w 42"/>
                <a:gd name="T3" fmla="*/ 192 h 198"/>
                <a:gd name="T4" fmla="*/ 42 w 42"/>
                <a:gd name="T5" fmla="*/ 198 h 198"/>
                <a:gd name="T6" fmla="*/ 42 w 42"/>
                <a:gd name="T7" fmla="*/ 198 h 198"/>
                <a:gd name="T8" fmla="*/ 42 w 42"/>
                <a:gd name="T9" fmla="*/ 198 h 198"/>
                <a:gd name="T10" fmla="*/ 30 w 42"/>
                <a:gd name="T11" fmla="*/ 168 h 198"/>
                <a:gd name="T12" fmla="*/ 18 w 42"/>
                <a:gd name="T13" fmla="*/ 138 h 198"/>
                <a:gd name="T14" fmla="*/ 12 w 42"/>
                <a:gd name="T15" fmla="*/ 114 h 198"/>
                <a:gd name="T16" fmla="*/ 12 w 42"/>
                <a:gd name="T17" fmla="*/ 84 h 198"/>
                <a:gd name="T18" fmla="*/ 6 w 42"/>
                <a:gd name="T19" fmla="*/ 60 h 198"/>
                <a:gd name="T20" fmla="*/ 6 w 42"/>
                <a:gd name="T21" fmla="*/ 36 h 198"/>
                <a:gd name="T22" fmla="*/ 6 w 42"/>
                <a:gd name="T23" fmla="*/ 18 h 198"/>
                <a:gd name="T24" fmla="*/ 12 w 42"/>
                <a:gd name="T25" fmla="*/ 0 h 198"/>
                <a:gd name="T26" fmla="*/ 6 w 42"/>
                <a:gd name="T27" fmla="*/ 12 h 198"/>
                <a:gd name="T28" fmla="*/ 6 w 42"/>
                <a:gd name="T29" fmla="*/ 36 h 198"/>
                <a:gd name="T30" fmla="*/ 0 w 42"/>
                <a:gd name="T31" fmla="*/ 60 h 198"/>
                <a:gd name="T32" fmla="*/ 6 w 42"/>
                <a:gd name="T33" fmla="*/ 90 h 198"/>
                <a:gd name="T34" fmla="*/ 6 w 42"/>
                <a:gd name="T35" fmla="*/ 120 h 198"/>
                <a:gd name="T36" fmla="*/ 12 w 42"/>
                <a:gd name="T37" fmla="*/ 150 h 198"/>
                <a:gd name="T38" fmla="*/ 24 w 42"/>
                <a:gd name="T39" fmla="*/ 174 h 198"/>
                <a:gd name="T40" fmla="*/ 36 w 42"/>
                <a:gd name="T41" fmla="*/ 192 h 19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2"/>
                <a:gd name="T64" fmla="*/ 0 h 198"/>
                <a:gd name="T65" fmla="*/ 42 w 42"/>
                <a:gd name="T66" fmla="*/ 198 h 19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2" h="198">
                  <a:moveTo>
                    <a:pt x="36" y="192"/>
                  </a:moveTo>
                  <a:lnTo>
                    <a:pt x="36" y="192"/>
                  </a:lnTo>
                  <a:lnTo>
                    <a:pt x="42" y="198"/>
                  </a:lnTo>
                  <a:lnTo>
                    <a:pt x="30" y="168"/>
                  </a:lnTo>
                  <a:lnTo>
                    <a:pt x="18" y="138"/>
                  </a:lnTo>
                  <a:lnTo>
                    <a:pt x="12" y="114"/>
                  </a:lnTo>
                  <a:lnTo>
                    <a:pt x="12" y="84"/>
                  </a:lnTo>
                  <a:lnTo>
                    <a:pt x="6" y="60"/>
                  </a:lnTo>
                  <a:lnTo>
                    <a:pt x="6" y="36"/>
                  </a:lnTo>
                  <a:lnTo>
                    <a:pt x="6" y="18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6" y="36"/>
                  </a:lnTo>
                  <a:lnTo>
                    <a:pt x="0" y="60"/>
                  </a:lnTo>
                  <a:lnTo>
                    <a:pt x="6" y="90"/>
                  </a:lnTo>
                  <a:lnTo>
                    <a:pt x="6" y="120"/>
                  </a:lnTo>
                  <a:lnTo>
                    <a:pt x="12" y="150"/>
                  </a:lnTo>
                  <a:lnTo>
                    <a:pt x="24" y="174"/>
                  </a:lnTo>
                  <a:lnTo>
                    <a:pt x="36" y="19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39" name="Freeform 286"/>
            <p:cNvSpPr>
              <a:spLocks/>
            </p:cNvSpPr>
            <p:nvPr/>
          </p:nvSpPr>
          <p:spPr bwMode="auto">
            <a:xfrm>
              <a:off x="5203" y="1063"/>
              <a:ext cx="30" cy="30"/>
            </a:xfrm>
            <a:custGeom>
              <a:avLst/>
              <a:gdLst>
                <a:gd name="T0" fmla="*/ 30 w 30"/>
                <a:gd name="T1" fmla="*/ 0 h 30"/>
                <a:gd name="T2" fmla="*/ 30 w 30"/>
                <a:gd name="T3" fmla="*/ 0 h 30"/>
                <a:gd name="T4" fmla="*/ 24 w 30"/>
                <a:gd name="T5" fmla="*/ 0 h 30"/>
                <a:gd name="T6" fmla="*/ 18 w 30"/>
                <a:gd name="T7" fmla="*/ 0 h 30"/>
                <a:gd name="T8" fmla="*/ 18 w 30"/>
                <a:gd name="T9" fmla="*/ 6 h 30"/>
                <a:gd name="T10" fmla="*/ 12 w 30"/>
                <a:gd name="T11" fmla="*/ 12 h 30"/>
                <a:gd name="T12" fmla="*/ 6 w 30"/>
                <a:gd name="T13" fmla="*/ 12 h 30"/>
                <a:gd name="T14" fmla="*/ 0 w 30"/>
                <a:gd name="T15" fmla="*/ 24 h 30"/>
                <a:gd name="T16" fmla="*/ 0 w 30"/>
                <a:gd name="T17" fmla="*/ 30 h 30"/>
                <a:gd name="T18" fmla="*/ 6 w 30"/>
                <a:gd name="T19" fmla="*/ 24 h 30"/>
                <a:gd name="T20" fmla="*/ 6 w 30"/>
                <a:gd name="T21" fmla="*/ 18 h 30"/>
                <a:gd name="T22" fmla="*/ 12 w 30"/>
                <a:gd name="T23" fmla="*/ 18 h 30"/>
                <a:gd name="T24" fmla="*/ 18 w 30"/>
                <a:gd name="T25" fmla="*/ 12 h 30"/>
                <a:gd name="T26" fmla="*/ 24 w 30"/>
                <a:gd name="T27" fmla="*/ 12 h 30"/>
                <a:gd name="T28" fmla="*/ 24 w 30"/>
                <a:gd name="T29" fmla="*/ 6 h 30"/>
                <a:gd name="T30" fmla="*/ 30 w 30"/>
                <a:gd name="T31" fmla="*/ 0 h 30"/>
                <a:gd name="T32" fmla="*/ 30 w 30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0"/>
                <a:gd name="T53" fmla="*/ 30 w 30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0">
                  <a:moveTo>
                    <a:pt x="30" y="0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24" y="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40" name="Freeform 287"/>
            <p:cNvSpPr>
              <a:spLocks/>
            </p:cNvSpPr>
            <p:nvPr/>
          </p:nvSpPr>
          <p:spPr bwMode="auto">
            <a:xfrm>
              <a:off x="5203" y="1087"/>
              <a:ext cx="30" cy="36"/>
            </a:xfrm>
            <a:custGeom>
              <a:avLst/>
              <a:gdLst>
                <a:gd name="T0" fmla="*/ 30 w 30"/>
                <a:gd name="T1" fmla="*/ 6 h 36"/>
                <a:gd name="T2" fmla="*/ 30 w 30"/>
                <a:gd name="T3" fmla="*/ 0 h 36"/>
                <a:gd name="T4" fmla="*/ 24 w 30"/>
                <a:gd name="T5" fmla="*/ 6 h 36"/>
                <a:gd name="T6" fmla="*/ 24 w 30"/>
                <a:gd name="T7" fmla="*/ 6 h 36"/>
                <a:gd name="T8" fmla="*/ 18 w 30"/>
                <a:gd name="T9" fmla="*/ 12 h 36"/>
                <a:gd name="T10" fmla="*/ 12 w 30"/>
                <a:gd name="T11" fmla="*/ 18 h 36"/>
                <a:gd name="T12" fmla="*/ 6 w 30"/>
                <a:gd name="T13" fmla="*/ 24 h 36"/>
                <a:gd name="T14" fmla="*/ 0 w 30"/>
                <a:gd name="T15" fmla="*/ 30 h 36"/>
                <a:gd name="T16" fmla="*/ 0 w 30"/>
                <a:gd name="T17" fmla="*/ 36 h 36"/>
                <a:gd name="T18" fmla="*/ 0 w 30"/>
                <a:gd name="T19" fmla="*/ 36 h 36"/>
                <a:gd name="T20" fmla="*/ 6 w 30"/>
                <a:gd name="T21" fmla="*/ 30 h 36"/>
                <a:gd name="T22" fmla="*/ 12 w 30"/>
                <a:gd name="T23" fmla="*/ 30 h 36"/>
                <a:gd name="T24" fmla="*/ 18 w 30"/>
                <a:gd name="T25" fmla="*/ 24 h 36"/>
                <a:gd name="T26" fmla="*/ 24 w 30"/>
                <a:gd name="T27" fmla="*/ 18 h 36"/>
                <a:gd name="T28" fmla="*/ 30 w 30"/>
                <a:gd name="T29" fmla="*/ 12 h 36"/>
                <a:gd name="T30" fmla="*/ 30 w 30"/>
                <a:gd name="T31" fmla="*/ 6 h 36"/>
                <a:gd name="T32" fmla="*/ 30 w 30"/>
                <a:gd name="T33" fmla="*/ 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6"/>
                <a:gd name="T53" fmla="*/ 30 w 30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6">
                  <a:moveTo>
                    <a:pt x="30" y="6"/>
                  </a:moveTo>
                  <a:lnTo>
                    <a:pt x="30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8" y="24"/>
                  </a:lnTo>
                  <a:lnTo>
                    <a:pt x="24" y="18"/>
                  </a:lnTo>
                  <a:lnTo>
                    <a:pt x="30" y="12"/>
                  </a:lnTo>
                  <a:lnTo>
                    <a:pt x="3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41" name="Freeform 288"/>
            <p:cNvSpPr>
              <a:spLocks/>
            </p:cNvSpPr>
            <p:nvPr/>
          </p:nvSpPr>
          <p:spPr bwMode="auto">
            <a:xfrm>
              <a:off x="5203" y="1111"/>
              <a:ext cx="36" cy="30"/>
            </a:xfrm>
            <a:custGeom>
              <a:avLst/>
              <a:gdLst>
                <a:gd name="T0" fmla="*/ 36 w 36"/>
                <a:gd name="T1" fmla="*/ 0 h 30"/>
                <a:gd name="T2" fmla="*/ 36 w 36"/>
                <a:gd name="T3" fmla="*/ 0 h 30"/>
                <a:gd name="T4" fmla="*/ 30 w 36"/>
                <a:gd name="T5" fmla="*/ 0 h 30"/>
                <a:gd name="T6" fmla="*/ 24 w 36"/>
                <a:gd name="T7" fmla="*/ 6 h 30"/>
                <a:gd name="T8" fmla="*/ 18 w 36"/>
                <a:gd name="T9" fmla="*/ 6 h 30"/>
                <a:gd name="T10" fmla="*/ 12 w 36"/>
                <a:gd name="T11" fmla="*/ 12 h 30"/>
                <a:gd name="T12" fmla="*/ 6 w 36"/>
                <a:gd name="T13" fmla="*/ 18 h 30"/>
                <a:gd name="T14" fmla="*/ 0 w 36"/>
                <a:gd name="T15" fmla="*/ 24 h 30"/>
                <a:gd name="T16" fmla="*/ 0 w 36"/>
                <a:gd name="T17" fmla="*/ 30 h 30"/>
                <a:gd name="T18" fmla="*/ 0 w 36"/>
                <a:gd name="T19" fmla="*/ 30 h 30"/>
                <a:gd name="T20" fmla="*/ 6 w 36"/>
                <a:gd name="T21" fmla="*/ 30 h 30"/>
                <a:gd name="T22" fmla="*/ 12 w 36"/>
                <a:gd name="T23" fmla="*/ 24 h 30"/>
                <a:gd name="T24" fmla="*/ 24 w 36"/>
                <a:gd name="T25" fmla="*/ 18 h 30"/>
                <a:gd name="T26" fmla="*/ 30 w 36"/>
                <a:gd name="T27" fmla="*/ 12 h 30"/>
                <a:gd name="T28" fmla="*/ 36 w 36"/>
                <a:gd name="T29" fmla="*/ 6 h 30"/>
                <a:gd name="T30" fmla="*/ 36 w 36"/>
                <a:gd name="T31" fmla="*/ 6 h 30"/>
                <a:gd name="T32" fmla="*/ 36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36" y="0"/>
                  </a:moveTo>
                  <a:lnTo>
                    <a:pt x="36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24" y="18"/>
                  </a:lnTo>
                  <a:lnTo>
                    <a:pt x="30" y="12"/>
                  </a:lnTo>
                  <a:lnTo>
                    <a:pt x="36" y="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42" name="Freeform 289"/>
            <p:cNvSpPr>
              <a:spLocks/>
            </p:cNvSpPr>
            <p:nvPr/>
          </p:nvSpPr>
          <p:spPr bwMode="auto">
            <a:xfrm>
              <a:off x="5209" y="1147"/>
              <a:ext cx="36" cy="30"/>
            </a:xfrm>
            <a:custGeom>
              <a:avLst/>
              <a:gdLst>
                <a:gd name="T0" fmla="*/ 36 w 36"/>
                <a:gd name="T1" fmla="*/ 6 h 30"/>
                <a:gd name="T2" fmla="*/ 30 w 36"/>
                <a:gd name="T3" fmla="*/ 0 h 30"/>
                <a:gd name="T4" fmla="*/ 24 w 36"/>
                <a:gd name="T5" fmla="*/ 6 h 30"/>
                <a:gd name="T6" fmla="*/ 24 w 36"/>
                <a:gd name="T7" fmla="*/ 6 h 30"/>
                <a:gd name="T8" fmla="*/ 18 w 36"/>
                <a:gd name="T9" fmla="*/ 12 h 30"/>
                <a:gd name="T10" fmla="*/ 6 w 36"/>
                <a:gd name="T11" fmla="*/ 12 h 30"/>
                <a:gd name="T12" fmla="*/ 6 w 36"/>
                <a:gd name="T13" fmla="*/ 18 h 30"/>
                <a:gd name="T14" fmla="*/ 0 w 36"/>
                <a:gd name="T15" fmla="*/ 24 h 30"/>
                <a:gd name="T16" fmla="*/ 0 w 36"/>
                <a:gd name="T17" fmla="*/ 30 h 30"/>
                <a:gd name="T18" fmla="*/ 0 w 36"/>
                <a:gd name="T19" fmla="*/ 30 h 30"/>
                <a:gd name="T20" fmla="*/ 6 w 36"/>
                <a:gd name="T21" fmla="*/ 24 h 30"/>
                <a:gd name="T22" fmla="*/ 12 w 36"/>
                <a:gd name="T23" fmla="*/ 24 h 30"/>
                <a:gd name="T24" fmla="*/ 18 w 36"/>
                <a:gd name="T25" fmla="*/ 18 h 30"/>
                <a:gd name="T26" fmla="*/ 24 w 36"/>
                <a:gd name="T27" fmla="*/ 12 h 30"/>
                <a:gd name="T28" fmla="*/ 30 w 36"/>
                <a:gd name="T29" fmla="*/ 12 h 30"/>
                <a:gd name="T30" fmla="*/ 30 w 36"/>
                <a:gd name="T31" fmla="*/ 6 h 30"/>
                <a:gd name="T32" fmla="*/ 36 w 36"/>
                <a:gd name="T33" fmla="*/ 6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36" y="6"/>
                  </a:moveTo>
                  <a:lnTo>
                    <a:pt x="30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0" y="6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43" name="Freeform 290"/>
            <p:cNvSpPr>
              <a:spLocks/>
            </p:cNvSpPr>
            <p:nvPr/>
          </p:nvSpPr>
          <p:spPr bwMode="auto">
            <a:xfrm>
              <a:off x="5209" y="1171"/>
              <a:ext cx="36" cy="18"/>
            </a:xfrm>
            <a:custGeom>
              <a:avLst/>
              <a:gdLst>
                <a:gd name="T0" fmla="*/ 36 w 36"/>
                <a:gd name="T1" fmla="*/ 0 h 18"/>
                <a:gd name="T2" fmla="*/ 30 w 36"/>
                <a:gd name="T3" fmla="*/ 0 h 18"/>
                <a:gd name="T4" fmla="*/ 30 w 36"/>
                <a:gd name="T5" fmla="*/ 0 h 18"/>
                <a:gd name="T6" fmla="*/ 24 w 36"/>
                <a:gd name="T7" fmla="*/ 0 h 18"/>
                <a:gd name="T8" fmla="*/ 18 w 36"/>
                <a:gd name="T9" fmla="*/ 0 h 18"/>
                <a:gd name="T10" fmla="*/ 12 w 36"/>
                <a:gd name="T11" fmla="*/ 6 h 18"/>
                <a:gd name="T12" fmla="*/ 6 w 36"/>
                <a:gd name="T13" fmla="*/ 6 h 18"/>
                <a:gd name="T14" fmla="*/ 6 w 36"/>
                <a:gd name="T15" fmla="*/ 12 h 18"/>
                <a:gd name="T16" fmla="*/ 0 w 36"/>
                <a:gd name="T17" fmla="*/ 18 h 18"/>
                <a:gd name="T18" fmla="*/ 6 w 36"/>
                <a:gd name="T19" fmla="*/ 18 h 18"/>
                <a:gd name="T20" fmla="*/ 12 w 36"/>
                <a:gd name="T21" fmla="*/ 18 h 18"/>
                <a:gd name="T22" fmla="*/ 18 w 36"/>
                <a:gd name="T23" fmla="*/ 12 h 18"/>
                <a:gd name="T24" fmla="*/ 18 w 36"/>
                <a:gd name="T25" fmla="*/ 12 h 18"/>
                <a:gd name="T26" fmla="*/ 24 w 36"/>
                <a:gd name="T27" fmla="*/ 12 h 18"/>
                <a:gd name="T28" fmla="*/ 30 w 36"/>
                <a:gd name="T29" fmla="*/ 6 h 18"/>
                <a:gd name="T30" fmla="*/ 36 w 36"/>
                <a:gd name="T31" fmla="*/ 6 h 18"/>
                <a:gd name="T32" fmla="*/ 36 w 36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36" y="0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44" name="Freeform 291"/>
            <p:cNvSpPr>
              <a:spLocks/>
            </p:cNvSpPr>
            <p:nvPr/>
          </p:nvSpPr>
          <p:spPr bwMode="auto">
            <a:xfrm>
              <a:off x="5221" y="1207"/>
              <a:ext cx="24" cy="12"/>
            </a:xfrm>
            <a:custGeom>
              <a:avLst/>
              <a:gdLst>
                <a:gd name="T0" fmla="*/ 24 w 24"/>
                <a:gd name="T1" fmla="*/ 0 h 12"/>
                <a:gd name="T2" fmla="*/ 24 w 24"/>
                <a:gd name="T3" fmla="*/ 0 h 12"/>
                <a:gd name="T4" fmla="*/ 24 w 24"/>
                <a:gd name="T5" fmla="*/ 0 h 12"/>
                <a:gd name="T6" fmla="*/ 18 w 24"/>
                <a:gd name="T7" fmla="*/ 0 h 12"/>
                <a:gd name="T8" fmla="*/ 12 w 24"/>
                <a:gd name="T9" fmla="*/ 0 h 12"/>
                <a:gd name="T10" fmla="*/ 6 w 24"/>
                <a:gd name="T11" fmla="*/ 6 h 12"/>
                <a:gd name="T12" fmla="*/ 6 w 24"/>
                <a:gd name="T13" fmla="*/ 6 h 12"/>
                <a:gd name="T14" fmla="*/ 0 w 24"/>
                <a:gd name="T15" fmla="*/ 12 h 12"/>
                <a:gd name="T16" fmla="*/ 0 w 24"/>
                <a:gd name="T17" fmla="*/ 12 h 12"/>
                <a:gd name="T18" fmla="*/ 6 w 24"/>
                <a:gd name="T19" fmla="*/ 12 h 12"/>
                <a:gd name="T20" fmla="*/ 6 w 24"/>
                <a:gd name="T21" fmla="*/ 12 h 12"/>
                <a:gd name="T22" fmla="*/ 12 w 24"/>
                <a:gd name="T23" fmla="*/ 12 h 12"/>
                <a:gd name="T24" fmla="*/ 18 w 24"/>
                <a:gd name="T25" fmla="*/ 6 h 12"/>
                <a:gd name="T26" fmla="*/ 18 w 24"/>
                <a:gd name="T27" fmla="*/ 6 h 12"/>
                <a:gd name="T28" fmla="*/ 24 w 24"/>
                <a:gd name="T29" fmla="*/ 6 h 12"/>
                <a:gd name="T30" fmla="*/ 24 w 24"/>
                <a:gd name="T31" fmla="*/ 0 h 12"/>
                <a:gd name="T32" fmla="*/ 24 w 24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2"/>
                <a:gd name="T53" fmla="*/ 24 w 2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2">
                  <a:moveTo>
                    <a:pt x="24" y="0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45" name="Freeform 292"/>
            <p:cNvSpPr>
              <a:spLocks/>
            </p:cNvSpPr>
            <p:nvPr/>
          </p:nvSpPr>
          <p:spPr bwMode="auto">
            <a:xfrm>
              <a:off x="5227" y="1225"/>
              <a:ext cx="18" cy="12"/>
            </a:xfrm>
            <a:custGeom>
              <a:avLst/>
              <a:gdLst>
                <a:gd name="T0" fmla="*/ 18 w 18"/>
                <a:gd name="T1" fmla="*/ 0 h 12"/>
                <a:gd name="T2" fmla="*/ 12 w 18"/>
                <a:gd name="T3" fmla="*/ 0 h 12"/>
                <a:gd name="T4" fmla="*/ 12 w 18"/>
                <a:gd name="T5" fmla="*/ 0 h 12"/>
                <a:gd name="T6" fmla="*/ 12 w 18"/>
                <a:gd name="T7" fmla="*/ 0 h 12"/>
                <a:gd name="T8" fmla="*/ 6 w 18"/>
                <a:gd name="T9" fmla="*/ 0 h 12"/>
                <a:gd name="T10" fmla="*/ 6 w 18"/>
                <a:gd name="T11" fmla="*/ 0 h 12"/>
                <a:gd name="T12" fmla="*/ 0 w 18"/>
                <a:gd name="T13" fmla="*/ 6 h 12"/>
                <a:gd name="T14" fmla="*/ 0 w 18"/>
                <a:gd name="T15" fmla="*/ 6 h 12"/>
                <a:gd name="T16" fmla="*/ 0 w 18"/>
                <a:gd name="T17" fmla="*/ 12 h 12"/>
                <a:gd name="T18" fmla="*/ 0 w 18"/>
                <a:gd name="T19" fmla="*/ 6 h 12"/>
                <a:gd name="T20" fmla="*/ 6 w 18"/>
                <a:gd name="T21" fmla="*/ 6 h 12"/>
                <a:gd name="T22" fmla="*/ 6 w 18"/>
                <a:gd name="T23" fmla="*/ 6 h 12"/>
                <a:gd name="T24" fmla="*/ 12 w 18"/>
                <a:gd name="T25" fmla="*/ 6 h 12"/>
                <a:gd name="T26" fmla="*/ 12 w 18"/>
                <a:gd name="T27" fmla="*/ 0 h 12"/>
                <a:gd name="T28" fmla="*/ 18 w 18"/>
                <a:gd name="T29" fmla="*/ 0 h 12"/>
                <a:gd name="T30" fmla="*/ 18 w 18"/>
                <a:gd name="T31" fmla="*/ 0 h 12"/>
                <a:gd name="T32" fmla="*/ 18 w 18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2"/>
                <a:gd name="T53" fmla="*/ 18 w 1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2">
                  <a:moveTo>
                    <a:pt x="18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46" name="Freeform 293"/>
            <p:cNvSpPr>
              <a:spLocks/>
            </p:cNvSpPr>
            <p:nvPr/>
          </p:nvSpPr>
          <p:spPr bwMode="auto">
            <a:xfrm>
              <a:off x="5203" y="1075"/>
              <a:ext cx="30" cy="36"/>
            </a:xfrm>
            <a:custGeom>
              <a:avLst/>
              <a:gdLst>
                <a:gd name="T0" fmla="*/ 30 w 30"/>
                <a:gd name="T1" fmla="*/ 6 h 36"/>
                <a:gd name="T2" fmla="*/ 30 w 30"/>
                <a:gd name="T3" fmla="*/ 0 h 36"/>
                <a:gd name="T4" fmla="*/ 24 w 30"/>
                <a:gd name="T5" fmla="*/ 0 h 36"/>
                <a:gd name="T6" fmla="*/ 18 w 30"/>
                <a:gd name="T7" fmla="*/ 6 h 36"/>
                <a:gd name="T8" fmla="*/ 18 w 30"/>
                <a:gd name="T9" fmla="*/ 12 h 36"/>
                <a:gd name="T10" fmla="*/ 12 w 30"/>
                <a:gd name="T11" fmla="*/ 12 h 36"/>
                <a:gd name="T12" fmla="*/ 6 w 30"/>
                <a:gd name="T13" fmla="*/ 18 h 36"/>
                <a:gd name="T14" fmla="*/ 0 w 30"/>
                <a:gd name="T15" fmla="*/ 30 h 36"/>
                <a:gd name="T16" fmla="*/ 0 w 30"/>
                <a:gd name="T17" fmla="*/ 36 h 36"/>
                <a:gd name="T18" fmla="*/ 0 w 30"/>
                <a:gd name="T19" fmla="*/ 30 h 36"/>
                <a:gd name="T20" fmla="*/ 6 w 30"/>
                <a:gd name="T21" fmla="*/ 30 h 36"/>
                <a:gd name="T22" fmla="*/ 12 w 30"/>
                <a:gd name="T23" fmla="*/ 24 h 36"/>
                <a:gd name="T24" fmla="*/ 18 w 30"/>
                <a:gd name="T25" fmla="*/ 18 h 36"/>
                <a:gd name="T26" fmla="*/ 24 w 30"/>
                <a:gd name="T27" fmla="*/ 12 h 36"/>
                <a:gd name="T28" fmla="*/ 30 w 30"/>
                <a:gd name="T29" fmla="*/ 12 h 36"/>
                <a:gd name="T30" fmla="*/ 30 w 30"/>
                <a:gd name="T31" fmla="*/ 6 h 36"/>
                <a:gd name="T32" fmla="*/ 30 w 30"/>
                <a:gd name="T33" fmla="*/ 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6"/>
                <a:gd name="T53" fmla="*/ 30 w 30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6">
                  <a:moveTo>
                    <a:pt x="30" y="6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47" name="Freeform 294"/>
            <p:cNvSpPr>
              <a:spLocks/>
            </p:cNvSpPr>
            <p:nvPr/>
          </p:nvSpPr>
          <p:spPr bwMode="auto">
            <a:xfrm>
              <a:off x="5203" y="1051"/>
              <a:ext cx="24" cy="24"/>
            </a:xfrm>
            <a:custGeom>
              <a:avLst/>
              <a:gdLst>
                <a:gd name="T0" fmla="*/ 24 w 24"/>
                <a:gd name="T1" fmla="*/ 0 h 24"/>
                <a:gd name="T2" fmla="*/ 24 w 24"/>
                <a:gd name="T3" fmla="*/ 0 h 24"/>
                <a:gd name="T4" fmla="*/ 24 w 24"/>
                <a:gd name="T5" fmla="*/ 0 h 24"/>
                <a:gd name="T6" fmla="*/ 18 w 24"/>
                <a:gd name="T7" fmla="*/ 0 h 24"/>
                <a:gd name="T8" fmla="*/ 12 w 24"/>
                <a:gd name="T9" fmla="*/ 0 h 24"/>
                <a:gd name="T10" fmla="*/ 12 w 24"/>
                <a:gd name="T11" fmla="*/ 6 h 24"/>
                <a:gd name="T12" fmla="*/ 6 w 24"/>
                <a:gd name="T13" fmla="*/ 12 h 24"/>
                <a:gd name="T14" fmla="*/ 0 w 24"/>
                <a:gd name="T15" fmla="*/ 18 h 24"/>
                <a:gd name="T16" fmla="*/ 0 w 24"/>
                <a:gd name="T17" fmla="*/ 24 h 24"/>
                <a:gd name="T18" fmla="*/ 6 w 24"/>
                <a:gd name="T19" fmla="*/ 18 h 24"/>
                <a:gd name="T20" fmla="*/ 6 w 24"/>
                <a:gd name="T21" fmla="*/ 18 h 24"/>
                <a:gd name="T22" fmla="*/ 12 w 24"/>
                <a:gd name="T23" fmla="*/ 12 h 24"/>
                <a:gd name="T24" fmla="*/ 18 w 24"/>
                <a:gd name="T25" fmla="*/ 12 h 24"/>
                <a:gd name="T26" fmla="*/ 18 w 24"/>
                <a:gd name="T27" fmla="*/ 6 h 24"/>
                <a:gd name="T28" fmla="*/ 24 w 24"/>
                <a:gd name="T29" fmla="*/ 6 h 24"/>
                <a:gd name="T30" fmla="*/ 24 w 24"/>
                <a:gd name="T31" fmla="*/ 0 h 24"/>
                <a:gd name="T32" fmla="*/ 24 w 24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24" y="0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48" name="Freeform 295"/>
            <p:cNvSpPr>
              <a:spLocks/>
            </p:cNvSpPr>
            <p:nvPr/>
          </p:nvSpPr>
          <p:spPr bwMode="auto">
            <a:xfrm>
              <a:off x="5203" y="1135"/>
              <a:ext cx="36" cy="30"/>
            </a:xfrm>
            <a:custGeom>
              <a:avLst/>
              <a:gdLst>
                <a:gd name="T0" fmla="*/ 36 w 36"/>
                <a:gd name="T1" fmla="*/ 0 h 30"/>
                <a:gd name="T2" fmla="*/ 36 w 36"/>
                <a:gd name="T3" fmla="*/ 0 h 30"/>
                <a:gd name="T4" fmla="*/ 30 w 36"/>
                <a:gd name="T5" fmla="*/ 0 h 30"/>
                <a:gd name="T6" fmla="*/ 24 w 36"/>
                <a:gd name="T7" fmla="*/ 6 h 30"/>
                <a:gd name="T8" fmla="*/ 18 w 36"/>
                <a:gd name="T9" fmla="*/ 6 h 30"/>
                <a:gd name="T10" fmla="*/ 12 w 36"/>
                <a:gd name="T11" fmla="*/ 12 h 30"/>
                <a:gd name="T12" fmla="*/ 6 w 36"/>
                <a:gd name="T13" fmla="*/ 18 h 30"/>
                <a:gd name="T14" fmla="*/ 0 w 36"/>
                <a:gd name="T15" fmla="*/ 24 h 30"/>
                <a:gd name="T16" fmla="*/ 0 w 36"/>
                <a:gd name="T17" fmla="*/ 30 h 30"/>
                <a:gd name="T18" fmla="*/ 6 w 36"/>
                <a:gd name="T19" fmla="*/ 24 h 30"/>
                <a:gd name="T20" fmla="*/ 6 w 36"/>
                <a:gd name="T21" fmla="*/ 24 h 30"/>
                <a:gd name="T22" fmla="*/ 12 w 36"/>
                <a:gd name="T23" fmla="*/ 18 h 30"/>
                <a:gd name="T24" fmla="*/ 24 w 36"/>
                <a:gd name="T25" fmla="*/ 18 h 30"/>
                <a:gd name="T26" fmla="*/ 24 w 36"/>
                <a:gd name="T27" fmla="*/ 12 h 30"/>
                <a:gd name="T28" fmla="*/ 30 w 36"/>
                <a:gd name="T29" fmla="*/ 6 h 30"/>
                <a:gd name="T30" fmla="*/ 36 w 36"/>
                <a:gd name="T31" fmla="*/ 6 h 30"/>
                <a:gd name="T32" fmla="*/ 36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36" y="0"/>
                  </a:moveTo>
                  <a:lnTo>
                    <a:pt x="36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49" name="Freeform 296"/>
            <p:cNvSpPr>
              <a:spLocks/>
            </p:cNvSpPr>
            <p:nvPr/>
          </p:nvSpPr>
          <p:spPr bwMode="auto">
            <a:xfrm>
              <a:off x="5215" y="1189"/>
              <a:ext cx="30" cy="18"/>
            </a:xfrm>
            <a:custGeom>
              <a:avLst/>
              <a:gdLst>
                <a:gd name="T0" fmla="*/ 30 w 30"/>
                <a:gd name="T1" fmla="*/ 0 h 18"/>
                <a:gd name="T2" fmla="*/ 30 w 30"/>
                <a:gd name="T3" fmla="*/ 0 h 18"/>
                <a:gd name="T4" fmla="*/ 24 w 30"/>
                <a:gd name="T5" fmla="*/ 0 h 18"/>
                <a:gd name="T6" fmla="*/ 18 w 30"/>
                <a:gd name="T7" fmla="*/ 0 h 18"/>
                <a:gd name="T8" fmla="*/ 12 w 30"/>
                <a:gd name="T9" fmla="*/ 0 h 18"/>
                <a:gd name="T10" fmla="*/ 12 w 30"/>
                <a:gd name="T11" fmla="*/ 6 h 18"/>
                <a:gd name="T12" fmla="*/ 6 w 30"/>
                <a:gd name="T13" fmla="*/ 12 h 18"/>
                <a:gd name="T14" fmla="*/ 0 w 30"/>
                <a:gd name="T15" fmla="*/ 12 h 18"/>
                <a:gd name="T16" fmla="*/ 0 w 30"/>
                <a:gd name="T17" fmla="*/ 18 h 18"/>
                <a:gd name="T18" fmla="*/ 0 w 30"/>
                <a:gd name="T19" fmla="*/ 18 h 18"/>
                <a:gd name="T20" fmla="*/ 6 w 30"/>
                <a:gd name="T21" fmla="*/ 12 h 18"/>
                <a:gd name="T22" fmla="*/ 12 w 30"/>
                <a:gd name="T23" fmla="*/ 12 h 18"/>
                <a:gd name="T24" fmla="*/ 18 w 30"/>
                <a:gd name="T25" fmla="*/ 12 h 18"/>
                <a:gd name="T26" fmla="*/ 24 w 30"/>
                <a:gd name="T27" fmla="*/ 6 h 18"/>
                <a:gd name="T28" fmla="*/ 24 w 30"/>
                <a:gd name="T29" fmla="*/ 6 h 18"/>
                <a:gd name="T30" fmla="*/ 30 w 30"/>
                <a:gd name="T31" fmla="*/ 0 h 18"/>
                <a:gd name="T32" fmla="*/ 30 w 30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30" y="0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50" name="Freeform 297"/>
            <p:cNvSpPr>
              <a:spLocks/>
            </p:cNvSpPr>
            <p:nvPr/>
          </p:nvSpPr>
          <p:spPr bwMode="auto">
            <a:xfrm>
              <a:off x="5203" y="1033"/>
              <a:ext cx="6" cy="30"/>
            </a:xfrm>
            <a:custGeom>
              <a:avLst/>
              <a:gdLst>
                <a:gd name="T0" fmla="*/ 0 w 6"/>
                <a:gd name="T1" fmla="*/ 30 h 30"/>
                <a:gd name="T2" fmla="*/ 0 w 6"/>
                <a:gd name="T3" fmla="*/ 24 h 30"/>
                <a:gd name="T4" fmla="*/ 0 w 6"/>
                <a:gd name="T5" fmla="*/ 12 h 30"/>
                <a:gd name="T6" fmla="*/ 0 w 6"/>
                <a:gd name="T7" fmla="*/ 0 h 30"/>
                <a:gd name="T8" fmla="*/ 0 w 6"/>
                <a:gd name="T9" fmla="*/ 0 h 30"/>
                <a:gd name="T10" fmla="*/ 6 w 6"/>
                <a:gd name="T11" fmla="*/ 0 h 30"/>
                <a:gd name="T12" fmla="*/ 6 w 6"/>
                <a:gd name="T13" fmla="*/ 12 h 30"/>
                <a:gd name="T14" fmla="*/ 6 w 6"/>
                <a:gd name="T15" fmla="*/ 18 h 30"/>
                <a:gd name="T16" fmla="*/ 0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0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51" name="Freeform 298"/>
            <p:cNvSpPr>
              <a:spLocks/>
            </p:cNvSpPr>
            <p:nvPr/>
          </p:nvSpPr>
          <p:spPr bwMode="auto">
            <a:xfrm>
              <a:off x="5167" y="1051"/>
              <a:ext cx="36" cy="42"/>
            </a:xfrm>
            <a:custGeom>
              <a:avLst/>
              <a:gdLst>
                <a:gd name="T0" fmla="*/ 36 w 36"/>
                <a:gd name="T1" fmla="*/ 42 h 42"/>
                <a:gd name="T2" fmla="*/ 30 w 36"/>
                <a:gd name="T3" fmla="*/ 36 h 42"/>
                <a:gd name="T4" fmla="*/ 30 w 36"/>
                <a:gd name="T5" fmla="*/ 30 h 42"/>
                <a:gd name="T6" fmla="*/ 24 w 36"/>
                <a:gd name="T7" fmla="*/ 24 h 42"/>
                <a:gd name="T8" fmla="*/ 18 w 36"/>
                <a:gd name="T9" fmla="*/ 18 h 42"/>
                <a:gd name="T10" fmla="*/ 12 w 36"/>
                <a:gd name="T11" fmla="*/ 12 h 42"/>
                <a:gd name="T12" fmla="*/ 12 w 36"/>
                <a:gd name="T13" fmla="*/ 6 h 42"/>
                <a:gd name="T14" fmla="*/ 6 w 36"/>
                <a:gd name="T15" fmla="*/ 0 h 42"/>
                <a:gd name="T16" fmla="*/ 6 w 36"/>
                <a:gd name="T17" fmla="*/ 0 h 42"/>
                <a:gd name="T18" fmla="*/ 0 w 36"/>
                <a:gd name="T19" fmla="*/ 6 h 42"/>
                <a:gd name="T20" fmla="*/ 6 w 36"/>
                <a:gd name="T21" fmla="*/ 12 h 42"/>
                <a:gd name="T22" fmla="*/ 12 w 36"/>
                <a:gd name="T23" fmla="*/ 18 h 42"/>
                <a:gd name="T24" fmla="*/ 18 w 36"/>
                <a:gd name="T25" fmla="*/ 24 h 42"/>
                <a:gd name="T26" fmla="*/ 24 w 36"/>
                <a:gd name="T27" fmla="*/ 30 h 42"/>
                <a:gd name="T28" fmla="*/ 30 w 36"/>
                <a:gd name="T29" fmla="*/ 36 h 42"/>
                <a:gd name="T30" fmla="*/ 30 w 36"/>
                <a:gd name="T31" fmla="*/ 42 h 42"/>
                <a:gd name="T32" fmla="*/ 36 w 36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2"/>
                <a:gd name="T53" fmla="*/ 36 w 36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2">
                  <a:moveTo>
                    <a:pt x="36" y="42"/>
                  </a:moveTo>
                  <a:lnTo>
                    <a:pt x="30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30" y="36"/>
                  </a:lnTo>
                  <a:lnTo>
                    <a:pt x="30" y="42"/>
                  </a:lnTo>
                  <a:lnTo>
                    <a:pt x="36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52" name="Freeform 299"/>
            <p:cNvSpPr>
              <a:spLocks/>
            </p:cNvSpPr>
            <p:nvPr/>
          </p:nvSpPr>
          <p:spPr bwMode="auto">
            <a:xfrm>
              <a:off x="5167" y="1069"/>
              <a:ext cx="36" cy="42"/>
            </a:xfrm>
            <a:custGeom>
              <a:avLst/>
              <a:gdLst>
                <a:gd name="T0" fmla="*/ 36 w 36"/>
                <a:gd name="T1" fmla="*/ 42 h 42"/>
                <a:gd name="T2" fmla="*/ 30 w 36"/>
                <a:gd name="T3" fmla="*/ 36 h 42"/>
                <a:gd name="T4" fmla="*/ 30 w 36"/>
                <a:gd name="T5" fmla="*/ 30 h 42"/>
                <a:gd name="T6" fmla="*/ 24 w 36"/>
                <a:gd name="T7" fmla="*/ 24 h 42"/>
                <a:gd name="T8" fmla="*/ 18 w 36"/>
                <a:gd name="T9" fmla="*/ 12 h 42"/>
                <a:gd name="T10" fmla="*/ 12 w 36"/>
                <a:gd name="T11" fmla="*/ 6 h 42"/>
                <a:gd name="T12" fmla="*/ 6 w 36"/>
                <a:gd name="T13" fmla="*/ 6 h 42"/>
                <a:gd name="T14" fmla="*/ 6 w 36"/>
                <a:gd name="T15" fmla="*/ 0 h 42"/>
                <a:gd name="T16" fmla="*/ 0 w 36"/>
                <a:gd name="T17" fmla="*/ 0 h 42"/>
                <a:gd name="T18" fmla="*/ 0 w 36"/>
                <a:gd name="T19" fmla="*/ 6 h 42"/>
                <a:gd name="T20" fmla="*/ 6 w 36"/>
                <a:gd name="T21" fmla="*/ 12 h 42"/>
                <a:gd name="T22" fmla="*/ 12 w 36"/>
                <a:gd name="T23" fmla="*/ 18 h 42"/>
                <a:gd name="T24" fmla="*/ 18 w 36"/>
                <a:gd name="T25" fmla="*/ 24 h 42"/>
                <a:gd name="T26" fmla="*/ 24 w 36"/>
                <a:gd name="T27" fmla="*/ 30 h 42"/>
                <a:gd name="T28" fmla="*/ 30 w 36"/>
                <a:gd name="T29" fmla="*/ 36 h 42"/>
                <a:gd name="T30" fmla="*/ 30 w 36"/>
                <a:gd name="T31" fmla="*/ 36 h 42"/>
                <a:gd name="T32" fmla="*/ 36 w 36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2"/>
                <a:gd name="T53" fmla="*/ 36 w 36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2">
                  <a:moveTo>
                    <a:pt x="36" y="42"/>
                  </a:moveTo>
                  <a:lnTo>
                    <a:pt x="30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30" y="36"/>
                  </a:lnTo>
                  <a:lnTo>
                    <a:pt x="36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53" name="Freeform 300"/>
            <p:cNvSpPr>
              <a:spLocks/>
            </p:cNvSpPr>
            <p:nvPr/>
          </p:nvSpPr>
          <p:spPr bwMode="auto">
            <a:xfrm>
              <a:off x="5167" y="1093"/>
              <a:ext cx="36" cy="36"/>
            </a:xfrm>
            <a:custGeom>
              <a:avLst/>
              <a:gdLst>
                <a:gd name="T0" fmla="*/ 36 w 36"/>
                <a:gd name="T1" fmla="*/ 36 h 36"/>
                <a:gd name="T2" fmla="*/ 30 w 36"/>
                <a:gd name="T3" fmla="*/ 30 h 36"/>
                <a:gd name="T4" fmla="*/ 30 w 36"/>
                <a:gd name="T5" fmla="*/ 24 h 36"/>
                <a:gd name="T6" fmla="*/ 24 w 36"/>
                <a:gd name="T7" fmla="*/ 12 h 36"/>
                <a:gd name="T8" fmla="*/ 18 w 36"/>
                <a:gd name="T9" fmla="*/ 12 h 36"/>
                <a:gd name="T10" fmla="*/ 12 w 36"/>
                <a:gd name="T11" fmla="*/ 6 h 36"/>
                <a:gd name="T12" fmla="*/ 6 w 36"/>
                <a:gd name="T13" fmla="*/ 0 h 36"/>
                <a:gd name="T14" fmla="*/ 0 w 36"/>
                <a:gd name="T15" fmla="*/ 0 h 36"/>
                <a:gd name="T16" fmla="*/ 0 w 36"/>
                <a:gd name="T17" fmla="*/ 0 h 36"/>
                <a:gd name="T18" fmla="*/ 0 w 36"/>
                <a:gd name="T19" fmla="*/ 0 h 36"/>
                <a:gd name="T20" fmla="*/ 6 w 36"/>
                <a:gd name="T21" fmla="*/ 6 h 36"/>
                <a:gd name="T22" fmla="*/ 6 w 36"/>
                <a:gd name="T23" fmla="*/ 12 h 36"/>
                <a:gd name="T24" fmla="*/ 18 w 36"/>
                <a:gd name="T25" fmla="*/ 18 h 36"/>
                <a:gd name="T26" fmla="*/ 24 w 36"/>
                <a:gd name="T27" fmla="*/ 18 h 36"/>
                <a:gd name="T28" fmla="*/ 30 w 36"/>
                <a:gd name="T29" fmla="*/ 24 h 36"/>
                <a:gd name="T30" fmla="*/ 30 w 36"/>
                <a:gd name="T31" fmla="*/ 30 h 36"/>
                <a:gd name="T32" fmla="*/ 36 w 36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36" y="36"/>
                  </a:moveTo>
                  <a:lnTo>
                    <a:pt x="30" y="30"/>
                  </a:lnTo>
                  <a:lnTo>
                    <a:pt x="30" y="24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6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54" name="Freeform 301"/>
            <p:cNvSpPr>
              <a:spLocks/>
            </p:cNvSpPr>
            <p:nvPr/>
          </p:nvSpPr>
          <p:spPr bwMode="auto">
            <a:xfrm>
              <a:off x="5173" y="1117"/>
              <a:ext cx="30" cy="24"/>
            </a:xfrm>
            <a:custGeom>
              <a:avLst/>
              <a:gdLst>
                <a:gd name="T0" fmla="*/ 30 w 30"/>
                <a:gd name="T1" fmla="*/ 24 h 24"/>
                <a:gd name="T2" fmla="*/ 30 w 30"/>
                <a:gd name="T3" fmla="*/ 24 h 24"/>
                <a:gd name="T4" fmla="*/ 24 w 30"/>
                <a:gd name="T5" fmla="*/ 18 h 24"/>
                <a:gd name="T6" fmla="*/ 18 w 30"/>
                <a:gd name="T7" fmla="*/ 12 h 24"/>
                <a:gd name="T8" fmla="*/ 12 w 30"/>
                <a:gd name="T9" fmla="*/ 6 h 24"/>
                <a:gd name="T10" fmla="*/ 6 w 30"/>
                <a:gd name="T11" fmla="*/ 0 h 24"/>
                <a:gd name="T12" fmla="*/ 0 w 30"/>
                <a:gd name="T13" fmla="*/ 0 h 24"/>
                <a:gd name="T14" fmla="*/ 0 w 30"/>
                <a:gd name="T15" fmla="*/ 0 h 24"/>
                <a:gd name="T16" fmla="*/ 0 w 30"/>
                <a:gd name="T17" fmla="*/ 0 h 24"/>
                <a:gd name="T18" fmla="*/ 0 w 30"/>
                <a:gd name="T19" fmla="*/ 6 h 24"/>
                <a:gd name="T20" fmla="*/ 0 w 30"/>
                <a:gd name="T21" fmla="*/ 6 h 24"/>
                <a:gd name="T22" fmla="*/ 6 w 30"/>
                <a:gd name="T23" fmla="*/ 12 h 24"/>
                <a:gd name="T24" fmla="*/ 12 w 30"/>
                <a:gd name="T25" fmla="*/ 12 h 24"/>
                <a:gd name="T26" fmla="*/ 18 w 30"/>
                <a:gd name="T27" fmla="*/ 18 h 24"/>
                <a:gd name="T28" fmla="*/ 24 w 30"/>
                <a:gd name="T29" fmla="*/ 18 h 24"/>
                <a:gd name="T30" fmla="*/ 30 w 30"/>
                <a:gd name="T31" fmla="*/ 24 h 24"/>
                <a:gd name="T32" fmla="*/ 30 w 30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24"/>
                <a:gd name="T53" fmla="*/ 30 w 30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24">
                  <a:moveTo>
                    <a:pt x="30" y="24"/>
                  </a:moveTo>
                  <a:lnTo>
                    <a:pt x="30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55" name="Freeform 302"/>
            <p:cNvSpPr>
              <a:spLocks/>
            </p:cNvSpPr>
            <p:nvPr/>
          </p:nvSpPr>
          <p:spPr bwMode="auto">
            <a:xfrm>
              <a:off x="5173" y="1135"/>
              <a:ext cx="36" cy="24"/>
            </a:xfrm>
            <a:custGeom>
              <a:avLst/>
              <a:gdLst>
                <a:gd name="T0" fmla="*/ 36 w 36"/>
                <a:gd name="T1" fmla="*/ 24 h 24"/>
                <a:gd name="T2" fmla="*/ 30 w 36"/>
                <a:gd name="T3" fmla="*/ 24 h 24"/>
                <a:gd name="T4" fmla="*/ 24 w 36"/>
                <a:gd name="T5" fmla="*/ 18 h 24"/>
                <a:gd name="T6" fmla="*/ 18 w 36"/>
                <a:gd name="T7" fmla="*/ 12 h 24"/>
                <a:gd name="T8" fmla="*/ 12 w 36"/>
                <a:gd name="T9" fmla="*/ 12 h 24"/>
                <a:gd name="T10" fmla="*/ 6 w 36"/>
                <a:gd name="T11" fmla="*/ 6 h 24"/>
                <a:gd name="T12" fmla="*/ 6 w 36"/>
                <a:gd name="T13" fmla="*/ 6 h 24"/>
                <a:gd name="T14" fmla="*/ 0 w 36"/>
                <a:gd name="T15" fmla="*/ 0 h 24"/>
                <a:gd name="T16" fmla="*/ 0 w 36"/>
                <a:gd name="T17" fmla="*/ 6 h 24"/>
                <a:gd name="T18" fmla="*/ 0 w 36"/>
                <a:gd name="T19" fmla="*/ 6 h 24"/>
                <a:gd name="T20" fmla="*/ 6 w 36"/>
                <a:gd name="T21" fmla="*/ 12 h 24"/>
                <a:gd name="T22" fmla="*/ 12 w 36"/>
                <a:gd name="T23" fmla="*/ 18 h 24"/>
                <a:gd name="T24" fmla="*/ 18 w 36"/>
                <a:gd name="T25" fmla="*/ 18 h 24"/>
                <a:gd name="T26" fmla="*/ 24 w 36"/>
                <a:gd name="T27" fmla="*/ 24 h 24"/>
                <a:gd name="T28" fmla="*/ 24 w 36"/>
                <a:gd name="T29" fmla="*/ 24 h 24"/>
                <a:gd name="T30" fmla="*/ 30 w 36"/>
                <a:gd name="T31" fmla="*/ 24 h 24"/>
                <a:gd name="T32" fmla="*/ 36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36" y="24"/>
                  </a:moveTo>
                  <a:lnTo>
                    <a:pt x="30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6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56" name="Freeform 303"/>
            <p:cNvSpPr>
              <a:spLocks/>
            </p:cNvSpPr>
            <p:nvPr/>
          </p:nvSpPr>
          <p:spPr bwMode="auto">
            <a:xfrm>
              <a:off x="5179" y="1165"/>
              <a:ext cx="30" cy="12"/>
            </a:xfrm>
            <a:custGeom>
              <a:avLst/>
              <a:gdLst>
                <a:gd name="T0" fmla="*/ 30 w 30"/>
                <a:gd name="T1" fmla="*/ 12 h 12"/>
                <a:gd name="T2" fmla="*/ 24 w 30"/>
                <a:gd name="T3" fmla="*/ 12 h 12"/>
                <a:gd name="T4" fmla="*/ 24 w 30"/>
                <a:gd name="T5" fmla="*/ 6 h 12"/>
                <a:gd name="T6" fmla="*/ 18 w 30"/>
                <a:gd name="T7" fmla="*/ 6 h 12"/>
                <a:gd name="T8" fmla="*/ 12 w 30"/>
                <a:gd name="T9" fmla="*/ 6 h 12"/>
                <a:gd name="T10" fmla="*/ 6 w 30"/>
                <a:gd name="T11" fmla="*/ 0 h 12"/>
                <a:gd name="T12" fmla="*/ 6 w 30"/>
                <a:gd name="T13" fmla="*/ 0 h 12"/>
                <a:gd name="T14" fmla="*/ 0 w 30"/>
                <a:gd name="T15" fmla="*/ 0 h 12"/>
                <a:gd name="T16" fmla="*/ 0 w 30"/>
                <a:gd name="T17" fmla="*/ 6 h 12"/>
                <a:gd name="T18" fmla="*/ 0 w 30"/>
                <a:gd name="T19" fmla="*/ 6 h 12"/>
                <a:gd name="T20" fmla="*/ 6 w 30"/>
                <a:gd name="T21" fmla="*/ 12 h 12"/>
                <a:gd name="T22" fmla="*/ 6 w 30"/>
                <a:gd name="T23" fmla="*/ 12 h 12"/>
                <a:gd name="T24" fmla="*/ 12 w 30"/>
                <a:gd name="T25" fmla="*/ 12 h 12"/>
                <a:gd name="T26" fmla="*/ 18 w 30"/>
                <a:gd name="T27" fmla="*/ 12 h 12"/>
                <a:gd name="T28" fmla="*/ 24 w 30"/>
                <a:gd name="T29" fmla="*/ 12 h 12"/>
                <a:gd name="T30" fmla="*/ 30 w 30"/>
                <a:gd name="T31" fmla="*/ 12 h 12"/>
                <a:gd name="T32" fmla="*/ 30 w 30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2"/>
                <a:gd name="T53" fmla="*/ 30 w 3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2">
                  <a:moveTo>
                    <a:pt x="30" y="12"/>
                  </a:moveTo>
                  <a:lnTo>
                    <a:pt x="24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57" name="Freeform 304"/>
            <p:cNvSpPr>
              <a:spLocks/>
            </p:cNvSpPr>
            <p:nvPr/>
          </p:nvSpPr>
          <p:spPr bwMode="auto">
            <a:xfrm>
              <a:off x="5185" y="1189"/>
              <a:ext cx="30" cy="6"/>
            </a:xfrm>
            <a:custGeom>
              <a:avLst/>
              <a:gdLst>
                <a:gd name="T0" fmla="*/ 30 w 30"/>
                <a:gd name="T1" fmla="*/ 6 h 6"/>
                <a:gd name="T2" fmla="*/ 24 w 30"/>
                <a:gd name="T3" fmla="*/ 0 h 6"/>
                <a:gd name="T4" fmla="*/ 18 w 30"/>
                <a:gd name="T5" fmla="*/ 0 h 6"/>
                <a:gd name="T6" fmla="*/ 18 w 30"/>
                <a:gd name="T7" fmla="*/ 0 h 6"/>
                <a:gd name="T8" fmla="*/ 12 w 30"/>
                <a:gd name="T9" fmla="*/ 0 h 6"/>
                <a:gd name="T10" fmla="*/ 6 w 30"/>
                <a:gd name="T11" fmla="*/ 0 h 6"/>
                <a:gd name="T12" fmla="*/ 6 w 30"/>
                <a:gd name="T13" fmla="*/ 0 h 6"/>
                <a:gd name="T14" fmla="*/ 0 w 30"/>
                <a:gd name="T15" fmla="*/ 0 h 6"/>
                <a:gd name="T16" fmla="*/ 0 w 30"/>
                <a:gd name="T17" fmla="*/ 0 h 6"/>
                <a:gd name="T18" fmla="*/ 0 w 30"/>
                <a:gd name="T19" fmla="*/ 0 h 6"/>
                <a:gd name="T20" fmla="*/ 6 w 30"/>
                <a:gd name="T21" fmla="*/ 6 h 6"/>
                <a:gd name="T22" fmla="*/ 6 w 30"/>
                <a:gd name="T23" fmla="*/ 6 h 6"/>
                <a:gd name="T24" fmla="*/ 12 w 30"/>
                <a:gd name="T25" fmla="*/ 6 h 6"/>
                <a:gd name="T26" fmla="*/ 18 w 30"/>
                <a:gd name="T27" fmla="*/ 6 h 6"/>
                <a:gd name="T28" fmla="*/ 18 w 30"/>
                <a:gd name="T29" fmla="*/ 6 h 6"/>
                <a:gd name="T30" fmla="*/ 24 w 30"/>
                <a:gd name="T31" fmla="*/ 6 h 6"/>
                <a:gd name="T32" fmla="*/ 30 w 30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30" y="6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58" name="Freeform 305"/>
            <p:cNvSpPr>
              <a:spLocks/>
            </p:cNvSpPr>
            <p:nvPr/>
          </p:nvSpPr>
          <p:spPr bwMode="auto">
            <a:xfrm>
              <a:off x="5191" y="1201"/>
              <a:ext cx="24" cy="6"/>
            </a:xfrm>
            <a:custGeom>
              <a:avLst/>
              <a:gdLst>
                <a:gd name="T0" fmla="*/ 24 w 24"/>
                <a:gd name="T1" fmla="*/ 6 h 6"/>
                <a:gd name="T2" fmla="*/ 24 w 24"/>
                <a:gd name="T3" fmla="*/ 6 h 6"/>
                <a:gd name="T4" fmla="*/ 18 w 24"/>
                <a:gd name="T5" fmla="*/ 0 h 6"/>
                <a:gd name="T6" fmla="*/ 18 w 24"/>
                <a:gd name="T7" fmla="*/ 0 h 6"/>
                <a:gd name="T8" fmla="*/ 12 w 24"/>
                <a:gd name="T9" fmla="*/ 0 h 6"/>
                <a:gd name="T10" fmla="*/ 6 w 24"/>
                <a:gd name="T11" fmla="*/ 0 h 6"/>
                <a:gd name="T12" fmla="*/ 6 w 24"/>
                <a:gd name="T13" fmla="*/ 0 h 6"/>
                <a:gd name="T14" fmla="*/ 0 w 24"/>
                <a:gd name="T15" fmla="*/ 6 h 6"/>
                <a:gd name="T16" fmla="*/ 0 w 24"/>
                <a:gd name="T17" fmla="*/ 6 h 6"/>
                <a:gd name="T18" fmla="*/ 0 w 24"/>
                <a:gd name="T19" fmla="*/ 6 h 6"/>
                <a:gd name="T20" fmla="*/ 0 w 24"/>
                <a:gd name="T21" fmla="*/ 6 h 6"/>
                <a:gd name="T22" fmla="*/ 6 w 24"/>
                <a:gd name="T23" fmla="*/ 6 h 6"/>
                <a:gd name="T24" fmla="*/ 6 w 24"/>
                <a:gd name="T25" fmla="*/ 6 h 6"/>
                <a:gd name="T26" fmla="*/ 12 w 24"/>
                <a:gd name="T27" fmla="*/ 6 h 6"/>
                <a:gd name="T28" fmla="*/ 18 w 24"/>
                <a:gd name="T29" fmla="*/ 6 h 6"/>
                <a:gd name="T30" fmla="*/ 24 w 24"/>
                <a:gd name="T31" fmla="*/ 6 h 6"/>
                <a:gd name="T32" fmla="*/ 24 w 24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24" y="6"/>
                  </a:moveTo>
                  <a:lnTo>
                    <a:pt x="24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59" name="Freeform 306"/>
            <p:cNvSpPr>
              <a:spLocks/>
            </p:cNvSpPr>
            <p:nvPr/>
          </p:nvSpPr>
          <p:spPr bwMode="auto">
            <a:xfrm>
              <a:off x="5197" y="1213"/>
              <a:ext cx="24" cy="12"/>
            </a:xfrm>
            <a:custGeom>
              <a:avLst/>
              <a:gdLst>
                <a:gd name="T0" fmla="*/ 24 w 24"/>
                <a:gd name="T1" fmla="*/ 12 h 12"/>
                <a:gd name="T2" fmla="*/ 24 w 24"/>
                <a:gd name="T3" fmla="*/ 6 h 12"/>
                <a:gd name="T4" fmla="*/ 24 w 24"/>
                <a:gd name="T5" fmla="*/ 6 h 12"/>
                <a:gd name="T6" fmla="*/ 18 w 24"/>
                <a:gd name="T7" fmla="*/ 6 h 12"/>
                <a:gd name="T8" fmla="*/ 18 w 24"/>
                <a:gd name="T9" fmla="*/ 0 h 12"/>
                <a:gd name="T10" fmla="*/ 12 w 24"/>
                <a:gd name="T11" fmla="*/ 0 h 12"/>
                <a:gd name="T12" fmla="*/ 6 w 24"/>
                <a:gd name="T13" fmla="*/ 0 h 12"/>
                <a:gd name="T14" fmla="*/ 6 w 24"/>
                <a:gd name="T15" fmla="*/ 0 h 12"/>
                <a:gd name="T16" fmla="*/ 0 w 24"/>
                <a:gd name="T17" fmla="*/ 6 h 12"/>
                <a:gd name="T18" fmla="*/ 0 w 24"/>
                <a:gd name="T19" fmla="*/ 6 h 12"/>
                <a:gd name="T20" fmla="*/ 6 w 24"/>
                <a:gd name="T21" fmla="*/ 12 h 12"/>
                <a:gd name="T22" fmla="*/ 6 w 24"/>
                <a:gd name="T23" fmla="*/ 12 h 12"/>
                <a:gd name="T24" fmla="*/ 12 w 24"/>
                <a:gd name="T25" fmla="*/ 12 h 12"/>
                <a:gd name="T26" fmla="*/ 18 w 24"/>
                <a:gd name="T27" fmla="*/ 12 h 12"/>
                <a:gd name="T28" fmla="*/ 18 w 24"/>
                <a:gd name="T29" fmla="*/ 12 h 12"/>
                <a:gd name="T30" fmla="*/ 24 w 24"/>
                <a:gd name="T31" fmla="*/ 12 h 12"/>
                <a:gd name="T32" fmla="*/ 24 w 24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2"/>
                <a:gd name="T53" fmla="*/ 24 w 2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2">
                  <a:moveTo>
                    <a:pt x="24" y="12"/>
                  </a:moveTo>
                  <a:lnTo>
                    <a:pt x="24" y="6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60" name="Freeform 307"/>
            <p:cNvSpPr>
              <a:spLocks/>
            </p:cNvSpPr>
            <p:nvPr/>
          </p:nvSpPr>
          <p:spPr bwMode="auto">
            <a:xfrm>
              <a:off x="5203" y="1225"/>
              <a:ext cx="24" cy="6"/>
            </a:xfrm>
            <a:custGeom>
              <a:avLst/>
              <a:gdLst>
                <a:gd name="T0" fmla="*/ 24 w 24"/>
                <a:gd name="T1" fmla="*/ 6 h 6"/>
                <a:gd name="T2" fmla="*/ 24 w 24"/>
                <a:gd name="T3" fmla="*/ 6 h 6"/>
                <a:gd name="T4" fmla="*/ 18 w 24"/>
                <a:gd name="T5" fmla="*/ 6 h 6"/>
                <a:gd name="T6" fmla="*/ 18 w 24"/>
                <a:gd name="T7" fmla="*/ 0 h 6"/>
                <a:gd name="T8" fmla="*/ 12 w 24"/>
                <a:gd name="T9" fmla="*/ 0 h 6"/>
                <a:gd name="T10" fmla="*/ 6 w 24"/>
                <a:gd name="T11" fmla="*/ 0 h 6"/>
                <a:gd name="T12" fmla="*/ 6 w 24"/>
                <a:gd name="T13" fmla="*/ 0 h 6"/>
                <a:gd name="T14" fmla="*/ 0 w 24"/>
                <a:gd name="T15" fmla="*/ 0 h 6"/>
                <a:gd name="T16" fmla="*/ 0 w 24"/>
                <a:gd name="T17" fmla="*/ 0 h 6"/>
                <a:gd name="T18" fmla="*/ 0 w 24"/>
                <a:gd name="T19" fmla="*/ 6 h 6"/>
                <a:gd name="T20" fmla="*/ 0 w 24"/>
                <a:gd name="T21" fmla="*/ 6 h 6"/>
                <a:gd name="T22" fmla="*/ 6 w 24"/>
                <a:gd name="T23" fmla="*/ 6 h 6"/>
                <a:gd name="T24" fmla="*/ 6 w 24"/>
                <a:gd name="T25" fmla="*/ 6 h 6"/>
                <a:gd name="T26" fmla="*/ 12 w 24"/>
                <a:gd name="T27" fmla="*/ 6 h 6"/>
                <a:gd name="T28" fmla="*/ 18 w 24"/>
                <a:gd name="T29" fmla="*/ 6 h 6"/>
                <a:gd name="T30" fmla="*/ 24 w 24"/>
                <a:gd name="T31" fmla="*/ 6 h 6"/>
                <a:gd name="T32" fmla="*/ 24 w 24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24" y="6"/>
                  </a:moveTo>
                  <a:lnTo>
                    <a:pt x="24" y="6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61" name="Freeform 308"/>
            <p:cNvSpPr>
              <a:spLocks/>
            </p:cNvSpPr>
            <p:nvPr/>
          </p:nvSpPr>
          <p:spPr bwMode="auto">
            <a:xfrm>
              <a:off x="5179" y="1033"/>
              <a:ext cx="24" cy="48"/>
            </a:xfrm>
            <a:custGeom>
              <a:avLst/>
              <a:gdLst>
                <a:gd name="T0" fmla="*/ 0 w 24"/>
                <a:gd name="T1" fmla="*/ 6 h 48"/>
                <a:gd name="T2" fmla="*/ 0 w 24"/>
                <a:gd name="T3" fmla="*/ 6 h 48"/>
                <a:gd name="T4" fmla="*/ 0 w 24"/>
                <a:gd name="T5" fmla="*/ 12 h 48"/>
                <a:gd name="T6" fmla="*/ 6 w 24"/>
                <a:gd name="T7" fmla="*/ 18 h 48"/>
                <a:gd name="T8" fmla="*/ 12 w 24"/>
                <a:gd name="T9" fmla="*/ 24 h 48"/>
                <a:gd name="T10" fmla="*/ 18 w 24"/>
                <a:gd name="T11" fmla="*/ 30 h 48"/>
                <a:gd name="T12" fmla="*/ 18 w 24"/>
                <a:gd name="T13" fmla="*/ 36 h 48"/>
                <a:gd name="T14" fmla="*/ 24 w 24"/>
                <a:gd name="T15" fmla="*/ 42 h 48"/>
                <a:gd name="T16" fmla="*/ 24 w 24"/>
                <a:gd name="T17" fmla="*/ 48 h 48"/>
                <a:gd name="T18" fmla="*/ 24 w 24"/>
                <a:gd name="T19" fmla="*/ 36 h 48"/>
                <a:gd name="T20" fmla="*/ 18 w 24"/>
                <a:gd name="T21" fmla="*/ 30 h 48"/>
                <a:gd name="T22" fmla="*/ 18 w 24"/>
                <a:gd name="T23" fmla="*/ 24 h 48"/>
                <a:gd name="T24" fmla="*/ 12 w 24"/>
                <a:gd name="T25" fmla="*/ 18 h 48"/>
                <a:gd name="T26" fmla="*/ 6 w 24"/>
                <a:gd name="T27" fmla="*/ 12 h 48"/>
                <a:gd name="T28" fmla="*/ 6 w 24"/>
                <a:gd name="T29" fmla="*/ 6 h 48"/>
                <a:gd name="T30" fmla="*/ 0 w 24"/>
                <a:gd name="T31" fmla="*/ 0 h 48"/>
                <a:gd name="T32" fmla="*/ 0 w 24"/>
                <a:gd name="T33" fmla="*/ 6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8"/>
                <a:gd name="T53" fmla="*/ 24 w 24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8">
                  <a:moveTo>
                    <a:pt x="0" y="6"/>
                  </a:move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24" y="36"/>
                  </a:lnTo>
                  <a:lnTo>
                    <a:pt x="18" y="30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62" name="Freeform 309"/>
            <p:cNvSpPr>
              <a:spLocks/>
            </p:cNvSpPr>
            <p:nvPr/>
          </p:nvSpPr>
          <p:spPr bwMode="auto">
            <a:xfrm>
              <a:off x="5191" y="1027"/>
              <a:ext cx="12" cy="36"/>
            </a:xfrm>
            <a:custGeom>
              <a:avLst/>
              <a:gdLst>
                <a:gd name="T0" fmla="*/ 12 w 12"/>
                <a:gd name="T1" fmla="*/ 36 h 36"/>
                <a:gd name="T2" fmla="*/ 12 w 12"/>
                <a:gd name="T3" fmla="*/ 24 h 36"/>
                <a:gd name="T4" fmla="*/ 6 w 12"/>
                <a:gd name="T5" fmla="*/ 12 h 36"/>
                <a:gd name="T6" fmla="*/ 0 w 12"/>
                <a:gd name="T7" fmla="*/ 6 h 36"/>
                <a:gd name="T8" fmla="*/ 0 w 12"/>
                <a:gd name="T9" fmla="*/ 0 h 36"/>
                <a:gd name="T10" fmla="*/ 0 w 12"/>
                <a:gd name="T11" fmla="*/ 6 h 36"/>
                <a:gd name="T12" fmla="*/ 0 w 12"/>
                <a:gd name="T13" fmla="*/ 6 h 36"/>
                <a:gd name="T14" fmla="*/ 0 w 12"/>
                <a:gd name="T15" fmla="*/ 12 h 36"/>
                <a:gd name="T16" fmla="*/ 6 w 12"/>
                <a:gd name="T17" fmla="*/ 18 h 36"/>
                <a:gd name="T18" fmla="*/ 6 w 12"/>
                <a:gd name="T19" fmla="*/ 24 h 36"/>
                <a:gd name="T20" fmla="*/ 12 w 12"/>
                <a:gd name="T21" fmla="*/ 30 h 36"/>
                <a:gd name="T22" fmla="*/ 12 w 12"/>
                <a:gd name="T23" fmla="*/ 30 h 36"/>
                <a:gd name="T24" fmla="*/ 12 w 12"/>
                <a:gd name="T25" fmla="*/ 36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36"/>
                <a:gd name="T41" fmla="*/ 12 w 12"/>
                <a:gd name="T42" fmla="*/ 36 h 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36">
                  <a:moveTo>
                    <a:pt x="12" y="36"/>
                  </a:moveTo>
                  <a:lnTo>
                    <a:pt x="12" y="24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2" y="30"/>
                  </a:lnTo>
                  <a:lnTo>
                    <a:pt x="12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63" name="Freeform 310"/>
            <p:cNvSpPr>
              <a:spLocks/>
            </p:cNvSpPr>
            <p:nvPr/>
          </p:nvSpPr>
          <p:spPr bwMode="auto">
            <a:xfrm>
              <a:off x="5275" y="1147"/>
              <a:ext cx="48" cy="161"/>
            </a:xfrm>
            <a:custGeom>
              <a:avLst/>
              <a:gdLst>
                <a:gd name="T0" fmla="*/ 12 w 48"/>
                <a:gd name="T1" fmla="*/ 161 h 161"/>
                <a:gd name="T2" fmla="*/ 6 w 48"/>
                <a:gd name="T3" fmla="*/ 161 h 161"/>
                <a:gd name="T4" fmla="*/ 6 w 48"/>
                <a:gd name="T5" fmla="*/ 161 h 161"/>
                <a:gd name="T6" fmla="*/ 6 w 48"/>
                <a:gd name="T7" fmla="*/ 161 h 161"/>
                <a:gd name="T8" fmla="*/ 0 w 48"/>
                <a:gd name="T9" fmla="*/ 161 h 161"/>
                <a:gd name="T10" fmla="*/ 18 w 48"/>
                <a:gd name="T11" fmla="*/ 143 h 161"/>
                <a:gd name="T12" fmla="*/ 30 w 48"/>
                <a:gd name="T13" fmla="*/ 120 h 161"/>
                <a:gd name="T14" fmla="*/ 42 w 48"/>
                <a:gd name="T15" fmla="*/ 102 h 161"/>
                <a:gd name="T16" fmla="*/ 42 w 48"/>
                <a:gd name="T17" fmla="*/ 78 h 161"/>
                <a:gd name="T18" fmla="*/ 48 w 48"/>
                <a:gd name="T19" fmla="*/ 54 h 161"/>
                <a:gd name="T20" fmla="*/ 42 w 48"/>
                <a:gd name="T21" fmla="*/ 36 h 161"/>
                <a:gd name="T22" fmla="*/ 42 w 48"/>
                <a:gd name="T23" fmla="*/ 18 h 161"/>
                <a:gd name="T24" fmla="*/ 42 w 48"/>
                <a:gd name="T25" fmla="*/ 0 h 161"/>
                <a:gd name="T26" fmla="*/ 48 w 48"/>
                <a:gd name="T27" fmla="*/ 12 h 161"/>
                <a:gd name="T28" fmla="*/ 48 w 48"/>
                <a:gd name="T29" fmla="*/ 30 h 161"/>
                <a:gd name="T30" fmla="*/ 48 w 48"/>
                <a:gd name="T31" fmla="*/ 54 h 161"/>
                <a:gd name="T32" fmla="*/ 48 w 48"/>
                <a:gd name="T33" fmla="*/ 78 h 161"/>
                <a:gd name="T34" fmla="*/ 42 w 48"/>
                <a:gd name="T35" fmla="*/ 108 h 161"/>
                <a:gd name="T36" fmla="*/ 36 w 48"/>
                <a:gd name="T37" fmla="*/ 132 h 161"/>
                <a:gd name="T38" fmla="*/ 24 w 48"/>
                <a:gd name="T39" fmla="*/ 149 h 161"/>
                <a:gd name="T40" fmla="*/ 12 w 48"/>
                <a:gd name="T41" fmla="*/ 161 h 16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8"/>
                <a:gd name="T64" fmla="*/ 0 h 161"/>
                <a:gd name="T65" fmla="*/ 48 w 48"/>
                <a:gd name="T66" fmla="*/ 161 h 16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8" h="161">
                  <a:moveTo>
                    <a:pt x="12" y="161"/>
                  </a:moveTo>
                  <a:lnTo>
                    <a:pt x="6" y="161"/>
                  </a:lnTo>
                  <a:lnTo>
                    <a:pt x="0" y="161"/>
                  </a:lnTo>
                  <a:lnTo>
                    <a:pt x="18" y="143"/>
                  </a:lnTo>
                  <a:lnTo>
                    <a:pt x="30" y="120"/>
                  </a:lnTo>
                  <a:lnTo>
                    <a:pt x="42" y="102"/>
                  </a:lnTo>
                  <a:lnTo>
                    <a:pt x="42" y="78"/>
                  </a:lnTo>
                  <a:lnTo>
                    <a:pt x="48" y="54"/>
                  </a:lnTo>
                  <a:lnTo>
                    <a:pt x="42" y="36"/>
                  </a:lnTo>
                  <a:lnTo>
                    <a:pt x="42" y="18"/>
                  </a:lnTo>
                  <a:lnTo>
                    <a:pt x="42" y="0"/>
                  </a:lnTo>
                  <a:lnTo>
                    <a:pt x="48" y="12"/>
                  </a:lnTo>
                  <a:lnTo>
                    <a:pt x="48" y="30"/>
                  </a:lnTo>
                  <a:lnTo>
                    <a:pt x="48" y="54"/>
                  </a:lnTo>
                  <a:lnTo>
                    <a:pt x="48" y="78"/>
                  </a:lnTo>
                  <a:lnTo>
                    <a:pt x="42" y="108"/>
                  </a:lnTo>
                  <a:lnTo>
                    <a:pt x="36" y="132"/>
                  </a:lnTo>
                  <a:lnTo>
                    <a:pt x="24" y="149"/>
                  </a:lnTo>
                  <a:lnTo>
                    <a:pt x="12" y="161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64" name="Freeform 311"/>
            <p:cNvSpPr>
              <a:spLocks/>
            </p:cNvSpPr>
            <p:nvPr/>
          </p:nvSpPr>
          <p:spPr bwMode="auto">
            <a:xfrm>
              <a:off x="5287" y="1153"/>
              <a:ext cx="36" cy="18"/>
            </a:xfrm>
            <a:custGeom>
              <a:avLst/>
              <a:gdLst>
                <a:gd name="T0" fmla="*/ 36 w 36"/>
                <a:gd name="T1" fmla="*/ 18 h 18"/>
                <a:gd name="T2" fmla="*/ 30 w 36"/>
                <a:gd name="T3" fmla="*/ 18 h 18"/>
                <a:gd name="T4" fmla="*/ 30 w 36"/>
                <a:gd name="T5" fmla="*/ 12 h 18"/>
                <a:gd name="T6" fmla="*/ 24 w 36"/>
                <a:gd name="T7" fmla="*/ 6 h 18"/>
                <a:gd name="T8" fmla="*/ 18 w 36"/>
                <a:gd name="T9" fmla="*/ 6 h 18"/>
                <a:gd name="T10" fmla="*/ 12 w 36"/>
                <a:gd name="T11" fmla="*/ 0 h 18"/>
                <a:gd name="T12" fmla="*/ 6 w 36"/>
                <a:gd name="T13" fmla="*/ 0 h 18"/>
                <a:gd name="T14" fmla="*/ 6 w 36"/>
                <a:gd name="T15" fmla="*/ 0 h 18"/>
                <a:gd name="T16" fmla="*/ 0 w 36"/>
                <a:gd name="T17" fmla="*/ 0 h 18"/>
                <a:gd name="T18" fmla="*/ 0 w 36"/>
                <a:gd name="T19" fmla="*/ 0 h 18"/>
                <a:gd name="T20" fmla="*/ 6 w 36"/>
                <a:gd name="T21" fmla="*/ 0 h 18"/>
                <a:gd name="T22" fmla="*/ 6 w 36"/>
                <a:gd name="T23" fmla="*/ 6 h 18"/>
                <a:gd name="T24" fmla="*/ 12 w 36"/>
                <a:gd name="T25" fmla="*/ 6 h 18"/>
                <a:gd name="T26" fmla="*/ 18 w 36"/>
                <a:gd name="T27" fmla="*/ 12 h 18"/>
                <a:gd name="T28" fmla="*/ 24 w 36"/>
                <a:gd name="T29" fmla="*/ 12 h 18"/>
                <a:gd name="T30" fmla="*/ 30 w 36"/>
                <a:gd name="T31" fmla="*/ 18 h 18"/>
                <a:gd name="T32" fmla="*/ 36 w 36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36" y="18"/>
                  </a:moveTo>
                  <a:lnTo>
                    <a:pt x="30" y="18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65" name="Freeform 312"/>
            <p:cNvSpPr>
              <a:spLocks/>
            </p:cNvSpPr>
            <p:nvPr/>
          </p:nvSpPr>
          <p:spPr bwMode="auto">
            <a:xfrm>
              <a:off x="5287" y="1153"/>
              <a:ext cx="36" cy="36"/>
            </a:xfrm>
            <a:custGeom>
              <a:avLst/>
              <a:gdLst>
                <a:gd name="T0" fmla="*/ 0 w 36"/>
                <a:gd name="T1" fmla="*/ 6 h 36"/>
                <a:gd name="T2" fmla="*/ 0 w 36"/>
                <a:gd name="T3" fmla="*/ 0 h 36"/>
                <a:gd name="T4" fmla="*/ 6 w 36"/>
                <a:gd name="T5" fmla="*/ 6 h 36"/>
                <a:gd name="T6" fmla="*/ 6 w 36"/>
                <a:gd name="T7" fmla="*/ 6 h 36"/>
                <a:gd name="T8" fmla="*/ 18 w 36"/>
                <a:gd name="T9" fmla="*/ 12 h 36"/>
                <a:gd name="T10" fmla="*/ 24 w 36"/>
                <a:gd name="T11" fmla="*/ 18 h 36"/>
                <a:gd name="T12" fmla="*/ 30 w 36"/>
                <a:gd name="T13" fmla="*/ 24 h 36"/>
                <a:gd name="T14" fmla="*/ 30 w 36"/>
                <a:gd name="T15" fmla="*/ 30 h 36"/>
                <a:gd name="T16" fmla="*/ 36 w 36"/>
                <a:gd name="T17" fmla="*/ 36 h 36"/>
                <a:gd name="T18" fmla="*/ 30 w 36"/>
                <a:gd name="T19" fmla="*/ 30 h 36"/>
                <a:gd name="T20" fmla="*/ 24 w 36"/>
                <a:gd name="T21" fmla="*/ 30 h 36"/>
                <a:gd name="T22" fmla="*/ 18 w 36"/>
                <a:gd name="T23" fmla="*/ 24 h 36"/>
                <a:gd name="T24" fmla="*/ 12 w 36"/>
                <a:gd name="T25" fmla="*/ 18 h 36"/>
                <a:gd name="T26" fmla="*/ 6 w 36"/>
                <a:gd name="T27" fmla="*/ 12 h 36"/>
                <a:gd name="T28" fmla="*/ 0 w 36"/>
                <a:gd name="T29" fmla="*/ 6 h 36"/>
                <a:gd name="T30" fmla="*/ 0 w 36"/>
                <a:gd name="T31" fmla="*/ 6 h 36"/>
                <a:gd name="T32" fmla="*/ 0 w 36"/>
                <a:gd name="T33" fmla="*/ 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0" y="6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8" y="12"/>
                  </a:lnTo>
                  <a:lnTo>
                    <a:pt x="24" y="18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6" y="36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66" name="Freeform 313"/>
            <p:cNvSpPr>
              <a:spLocks/>
            </p:cNvSpPr>
            <p:nvPr/>
          </p:nvSpPr>
          <p:spPr bwMode="auto">
            <a:xfrm>
              <a:off x="5275" y="1177"/>
              <a:ext cx="48" cy="42"/>
            </a:xfrm>
            <a:custGeom>
              <a:avLst/>
              <a:gdLst>
                <a:gd name="T0" fmla="*/ 0 w 48"/>
                <a:gd name="T1" fmla="*/ 0 h 42"/>
                <a:gd name="T2" fmla="*/ 6 w 48"/>
                <a:gd name="T3" fmla="*/ 0 h 42"/>
                <a:gd name="T4" fmla="*/ 12 w 48"/>
                <a:gd name="T5" fmla="*/ 0 h 42"/>
                <a:gd name="T6" fmla="*/ 18 w 48"/>
                <a:gd name="T7" fmla="*/ 6 h 42"/>
                <a:gd name="T8" fmla="*/ 24 w 48"/>
                <a:gd name="T9" fmla="*/ 12 h 42"/>
                <a:gd name="T10" fmla="*/ 30 w 48"/>
                <a:gd name="T11" fmla="*/ 18 h 42"/>
                <a:gd name="T12" fmla="*/ 42 w 48"/>
                <a:gd name="T13" fmla="*/ 30 h 42"/>
                <a:gd name="T14" fmla="*/ 42 w 48"/>
                <a:gd name="T15" fmla="*/ 36 h 42"/>
                <a:gd name="T16" fmla="*/ 48 w 48"/>
                <a:gd name="T17" fmla="*/ 42 h 42"/>
                <a:gd name="T18" fmla="*/ 42 w 48"/>
                <a:gd name="T19" fmla="*/ 42 h 42"/>
                <a:gd name="T20" fmla="*/ 36 w 48"/>
                <a:gd name="T21" fmla="*/ 36 h 42"/>
                <a:gd name="T22" fmla="*/ 30 w 48"/>
                <a:gd name="T23" fmla="*/ 30 h 42"/>
                <a:gd name="T24" fmla="*/ 24 w 48"/>
                <a:gd name="T25" fmla="*/ 24 h 42"/>
                <a:gd name="T26" fmla="*/ 12 w 48"/>
                <a:gd name="T27" fmla="*/ 12 h 42"/>
                <a:gd name="T28" fmla="*/ 6 w 48"/>
                <a:gd name="T29" fmla="*/ 6 h 42"/>
                <a:gd name="T30" fmla="*/ 6 w 48"/>
                <a:gd name="T31" fmla="*/ 6 h 42"/>
                <a:gd name="T32" fmla="*/ 0 w 48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42"/>
                <a:gd name="T53" fmla="*/ 48 w 48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42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42" y="42"/>
                  </a:lnTo>
                  <a:lnTo>
                    <a:pt x="36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67" name="Freeform 314"/>
            <p:cNvSpPr>
              <a:spLocks/>
            </p:cNvSpPr>
            <p:nvPr/>
          </p:nvSpPr>
          <p:spPr bwMode="auto">
            <a:xfrm>
              <a:off x="5269" y="1213"/>
              <a:ext cx="48" cy="36"/>
            </a:xfrm>
            <a:custGeom>
              <a:avLst/>
              <a:gdLst>
                <a:gd name="T0" fmla="*/ 0 w 48"/>
                <a:gd name="T1" fmla="*/ 0 h 36"/>
                <a:gd name="T2" fmla="*/ 0 w 48"/>
                <a:gd name="T3" fmla="*/ 0 h 36"/>
                <a:gd name="T4" fmla="*/ 12 w 48"/>
                <a:gd name="T5" fmla="*/ 0 h 36"/>
                <a:gd name="T6" fmla="*/ 18 w 48"/>
                <a:gd name="T7" fmla="*/ 6 h 36"/>
                <a:gd name="T8" fmla="*/ 24 w 48"/>
                <a:gd name="T9" fmla="*/ 12 h 36"/>
                <a:gd name="T10" fmla="*/ 36 w 48"/>
                <a:gd name="T11" fmla="*/ 18 h 36"/>
                <a:gd name="T12" fmla="*/ 42 w 48"/>
                <a:gd name="T13" fmla="*/ 24 h 36"/>
                <a:gd name="T14" fmla="*/ 48 w 48"/>
                <a:gd name="T15" fmla="*/ 30 h 36"/>
                <a:gd name="T16" fmla="*/ 48 w 48"/>
                <a:gd name="T17" fmla="*/ 36 h 36"/>
                <a:gd name="T18" fmla="*/ 48 w 48"/>
                <a:gd name="T19" fmla="*/ 36 h 36"/>
                <a:gd name="T20" fmla="*/ 42 w 48"/>
                <a:gd name="T21" fmla="*/ 30 h 36"/>
                <a:gd name="T22" fmla="*/ 30 w 48"/>
                <a:gd name="T23" fmla="*/ 24 h 36"/>
                <a:gd name="T24" fmla="*/ 24 w 48"/>
                <a:gd name="T25" fmla="*/ 18 h 36"/>
                <a:gd name="T26" fmla="*/ 12 w 48"/>
                <a:gd name="T27" fmla="*/ 12 h 36"/>
                <a:gd name="T28" fmla="*/ 6 w 48"/>
                <a:gd name="T29" fmla="*/ 6 h 36"/>
                <a:gd name="T30" fmla="*/ 0 w 48"/>
                <a:gd name="T31" fmla="*/ 0 h 36"/>
                <a:gd name="T32" fmla="*/ 0 w 48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36"/>
                <a:gd name="T53" fmla="*/ 48 w 48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36">
                  <a:moveTo>
                    <a:pt x="0" y="0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42" y="30"/>
                  </a:lnTo>
                  <a:lnTo>
                    <a:pt x="30" y="24"/>
                  </a:lnTo>
                  <a:lnTo>
                    <a:pt x="24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68" name="Freeform 315"/>
            <p:cNvSpPr>
              <a:spLocks/>
            </p:cNvSpPr>
            <p:nvPr/>
          </p:nvSpPr>
          <p:spPr bwMode="auto">
            <a:xfrm>
              <a:off x="5269" y="1225"/>
              <a:ext cx="42" cy="36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6 w 42"/>
                <a:gd name="T5" fmla="*/ 6 h 36"/>
                <a:gd name="T6" fmla="*/ 12 w 42"/>
                <a:gd name="T7" fmla="*/ 6 h 36"/>
                <a:gd name="T8" fmla="*/ 24 w 42"/>
                <a:gd name="T9" fmla="*/ 12 h 36"/>
                <a:gd name="T10" fmla="*/ 30 w 42"/>
                <a:gd name="T11" fmla="*/ 18 h 36"/>
                <a:gd name="T12" fmla="*/ 36 w 42"/>
                <a:gd name="T13" fmla="*/ 24 h 36"/>
                <a:gd name="T14" fmla="*/ 42 w 42"/>
                <a:gd name="T15" fmla="*/ 30 h 36"/>
                <a:gd name="T16" fmla="*/ 42 w 42"/>
                <a:gd name="T17" fmla="*/ 36 h 36"/>
                <a:gd name="T18" fmla="*/ 42 w 42"/>
                <a:gd name="T19" fmla="*/ 36 h 36"/>
                <a:gd name="T20" fmla="*/ 30 w 42"/>
                <a:gd name="T21" fmla="*/ 30 h 36"/>
                <a:gd name="T22" fmla="*/ 24 w 42"/>
                <a:gd name="T23" fmla="*/ 24 h 36"/>
                <a:gd name="T24" fmla="*/ 18 w 42"/>
                <a:gd name="T25" fmla="*/ 18 h 36"/>
                <a:gd name="T26" fmla="*/ 6 w 42"/>
                <a:gd name="T27" fmla="*/ 12 h 36"/>
                <a:gd name="T28" fmla="*/ 0 w 42"/>
                <a:gd name="T29" fmla="*/ 12 h 36"/>
                <a:gd name="T30" fmla="*/ 0 w 42"/>
                <a:gd name="T31" fmla="*/ 6 h 36"/>
                <a:gd name="T32" fmla="*/ 0 w 42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6"/>
                <a:gd name="T53" fmla="*/ 42 w 42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6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69" name="Freeform 316"/>
            <p:cNvSpPr>
              <a:spLocks/>
            </p:cNvSpPr>
            <p:nvPr/>
          </p:nvSpPr>
          <p:spPr bwMode="auto">
            <a:xfrm>
              <a:off x="5269" y="1255"/>
              <a:ext cx="36" cy="30"/>
            </a:xfrm>
            <a:custGeom>
              <a:avLst/>
              <a:gdLst>
                <a:gd name="T0" fmla="*/ 0 w 36"/>
                <a:gd name="T1" fmla="*/ 0 h 30"/>
                <a:gd name="T2" fmla="*/ 0 w 36"/>
                <a:gd name="T3" fmla="*/ 0 h 30"/>
                <a:gd name="T4" fmla="*/ 6 w 36"/>
                <a:gd name="T5" fmla="*/ 0 h 30"/>
                <a:gd name="T6" fmla="*/ 12 w 36"/>
                <a:gd name="T7" fmla="*/ 6 h 30"/>
                <a:gd name="T8" fmla="*/ 18 w 36"/>
                <a:gd name="T9" fmla="*/ 6 h 30"/>
                <a:gd name="T10" fmla="*/ 24 w 36"/>
                <a:gd name="T11" fmla="*/ 12 h 30"/>
                <a:gd name="T12" fmla="*/ 30 w 36"/>
                <a:gd name="T13" fmla="*/ 18 h 30"/>
                <a:gd name="T14" fmla="*/ 36 w 36"/>
                <a:gd name="T15" fmla="*/ 24 h 30"/>
                <a:gd name="T16" fmla="*/ 36 w 36"/>
                <a:gd name="T17" fmla="*/ 30 h 30"/>
                <a:gd name="T18" fmla="*/ 30 w 36"/>
                <a:gd name="T19" fmla="*/ 30 h 30"/>
                <a:gd name="T20" fmla="*/ 30 w 36"/>
                <a:gd name="T21" fmla="*/ 24 h 30"/>
                <a:gd name="T22" fmla="*/ 18 w 36"/>
                <a:gd name="T23" fmla="*/ 18 h 30"/>
                <a:gd name="T24" fmla="*/ 12 w 36"/>
                <a:gd name="T25" fmla="*/ 18 h 30"/>
                <a:gd name="T26" fmla="*/ 6 w 36"/>
                <a:gd name="T27" fmla="*/ 12 h 30"/>
                <a:gd name="T28" fmla="*/ 0 w 36"/>
                <a:gd name="T29" fmla="*/ 6 h 30"/>
                <a:gd name="T30" fmla="*/ 0 w 36"/>
                <a:gd name="T31" fmla="*/ 6 h 30"/>
                <a:gd name="T32" fmla="*/ 0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24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30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70" name="Freeform 317"/>
            <p:cNvSpPr>
              <a:spLocks/>
            </p:cNvSpPr>
            <p:nvPr/>
          </p:nvSpPr>
          <p:spPr bwMode="auto">
            <a:xfrm>
              <a:off x="5257" y="1296"/>
              <a:ext cx="24" cy="6"/>
            </a:xfrm>
            <a:custGeom>
              <a:avLst/>
              <a:gdLst>
                <a:gd name="T0" fmla="*/ 0 w 24"/>
                <a:gd name="T1" fmla="*/ 0 h 6"/>
                <a:gd name="T2" fmla="*/ 6 w 24"/>
                <a:gd name="T3" fmla="*/ 0 h 6"/>
                <a:gd name="T4" fmla="*/ 6 w 24"/>
                <a:gd name="T5" fmla="*/ 0 h 6"/>
                <a:gd name="T6" fmla="*/ 12 w 24"/>
                <a:gd name="T7" fmla="*/ 0 h 6"/>
                <a:gd name="T8" fmla="*/ 12 w 24"/>
                <a:gd name="T9" fmla="*/ 0 h 6"/>
                <a:gd name="T10" fmla="*/ 18 w 24"/>
                <a:gd name="T11" fmla="*/ 0 h 6"/>
                <a:gd name="T12" fmla="*/ 24 w 24"/>
                <a:gd name="T13" fmla="*/ 0 h 6"/>
                <a:gd name="T14" fmla="*/ 24 w 24"/>
                <a:gd name="T15" fmla="*/ 6 h 6"/>
                <a:gd name="T16" fmla="*/ 24 w 24"/>
                <a:gd name="T17" fmla="*/ 6 h 6"/>
                <a:gd name="T18" fmla="*/ 24 w 24"/>
                <a:gd name="T19" fmla="*/ 6 h 6"/>
                <a:gd name="T20" fmla="*/ 18 w 24"/>
                <a:gd name="T21" fmla="*/ 6 h 6"/>
                <a:gd name="T22" fmla="*/ 12 w 24"/>
                <a:gd name="T23" fmla="*/ 6 h 6"/>
                <a:gd name="T24" fmla="*/ 12 w 24"/>
                <a:gd name="T25" fmla="*/ 6 h 6"/>
                <a:gd name="T26" fmla="*/ 6 w 24"/>
                <a:gd name="T27" fmla="*/ 6 h 6"/>
                <a:gd name="T28" fmla="*/ 6 w 24"/>
                <a:gd name="T29" fmla="*/ 6 h 6"/>
                <a:gd name="T30" fmla="*/ 0 w 24"/>
                <a:gd name="T31" fmla="*/ 6 h 6"/>
                <a:gd name="T32" fmla="*/ 0 w 24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71" name="Freeform 318"/>
            <p:cNvSpPr>
              <a:spLocks/>
            </p:cNvSpPr>
            <p:nvPr/>
          </p:nvSpPr>
          <p:spPr bwMode="auto">
            <a:xfrm>
              <a:off x="5281" y="1171"/>
              <a:ext cx="42" cy="36"/>
            </a:xfrm>
            <a:custGeom>
              <a:avLst/>
              <a:gdLst>
                <a:gd name="T0" fmla="*/ 0 w 42"/>
                <a:gd name="T1" fmla="*/ 0 h 36"/>
                <a:gd name="T2" fmla="*/ 6 w 42"/>
                <a:gd name="T3" fmla="*/ 0 h 36"/>
                <a:gd name="T4" fmla="*/ 6 w 42"/>
                <a:gd name="T5" fmla="*/ 0 h 36"/>
                <a:gd name="T6" fmla="*/ 12 w 42"/>
                <a:gd name="T7" fmla="*/ 0 h 36"/>
                <a:gd name="T8" fmla="*/ 18 w 42"/>
                <a:gd name="T9" fmla="*/ 6 h 36"/>
                <a:gd name="T10" fmla="*/ 30 w 42"/>
                <a:gd name="T11" fmla="*/ 12 h 36"/>
                <a:gd name="T12" fmla="*/ 36 w 42"/>
                <a:gd name="T13" fmla="*/ 24 h 36"/>
                <a:gd name="T14" fmla="*/ 42 w 42"/>
                <a:gd name="T15" fmla="*/ 30 h 36"/>
                <a:gd name="T16" fmla="*/ 42 w 42"/>
                <a:gd name="T17" fmla="*/ 36 h 36"/>
                <a:gd name="T18" fmla="*/ 42 w 42"/>
                <a:gd name="T19" fmla="*/ 30 h 36"/>
                <a:gd name="T20" fmla="*/ 36 w 42"/>
                <a:gd name="T21" fmla="*/ 30 h 36"/>
                <a:gd name="T22" fmla="*/ 24 w 42"/>
                <a:gd name="T23" fmla="*/ 24 h 36"/>
                <a:gd name="T24" fmla="*/ 18 w 42"/>
                <a:gd name="T25" fmla="*/ 18 h 36"/>
                <a:gd name="T26" fmla="*/ 12 w 42"/>
                <a:gd name="T27" fmla="*/ 12 h 36"/>
                <a:gd name="T28" fmla="*/ 6 w 42"/>
                <a:gd name="T29" fmla="*/ 6 h 36"/>
                <a:gd name="T30" fmla="*/ 0 w 42"/>
                <a:gd name="T31" fmla="*/ 0 h 36"/>
                <a:gd name="T32" fmla="*/ 0 w 42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6"/>
                <a:gd name="T53" fmla="*/ 42 w 42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30" y="12"/>
                  </a:lnTo>
                  <a:lnTo>
                    <a:pt x="36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2" y="30"/>
                  </a:lnTo>
                  <a:lnTo>
                    <a:pt x="36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72" name="Freeform 319"/>
            <p:cNvSpPr>
              <a:spLocks/>
            </p:cNvSpPr>
            <p:nvPr/>
          </p:nvSpPr>
          <p:spPr bwMode="auto">
            <a:xfrm>
              <a:off x="5275" y="1195"/>
              <a:ext cx="48" cy="42"/>
            </a:xfrm>
            <a:custGeom>
              <a:avLst/>
              <a:gdLst>
                <a:gd name="T0" fmla="*/ 0 w 48"/>
                <a:gd name="T1" fmla="*/ 0 h 42"/>
                <a:gd name="T2" fmla="*/ 0 w 48"/>
                <a:gd name="T3" fmla="*/ 0 h 42"/>
                <a:gd name="T4" fmla="*/ 6 w 48"/>
                <a:gd name="T5" fmla="*/ 6 h 42"/>
                <a:gd name="T6" fmla="*/ 12 w 48"/>
                <a:gd name="T7" fmla="*/ 6 h 42"/>
                <a:gd name="T8" fmla="*/ 24 w 48"/>
                <a:gd name="T9" fmla="*/ 12 h 42"/>
                <a:gd name="T10" fmla="*/ 30 w 48"/>
                <a:gd name="T11" fmla="*/ 18 h 42"/>
                <a:gd name="T12" fmla="*/ 36 w 48"/>
                <a:gd name="T13" fmla="*/ 24 h 42"/>
                <a:gd name="T14" fmla="*/ 42 w 48"/>
                <a:gd name="T15" fmla="*/ 30 h 42"/>
                <a:gd name="T16" fmla="*/ 48 w 48"/>
                <a:gd name="T17" fmla="*/ 42 h 42"/>
                <a:gd name="T18" fmla="*/ 42 w 48"/>
                <a:gd name="T19" fmla="*/ 36 h 42"/>
                <a:gd name="T20" fmla="*/ 36 w 48"/>
                <a:gd name="T21" fmla="*/ 30 h 42"/>
                <a:gd name="T22" fmla="*/ 30 w 48"/>
                <a:gd name="T23" fmla="*/ 24 h 42"/>
                <a:gd name="T24" fmla="*/ 18 w 48"/>
                <a:gd name="T25" fmla="*/ 18 h 42"/>
                <a:gd name="T26" fmla="*/ 12 w 48"/>
                <a:gd name="T27" fmla="*/ 12 h 42"/>
                <a:gd name="T28" fmla="*/ 6 w 48"/>
                <a:gd name="T29" fmla="*/ 6 h 42"/>
                <a:gd name="T30" fmla="*/ 0 w 48"/>
                <a:gd name="T31" fmla="*/ 6 h 42"/>
                <a:gd name="T32" fmla="*/ 0 w 48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42"/>
                <a:gd name="T53" fmla="*/ 48 w 48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42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24"/>
                  </a:lnTo>
                  <a:lnTo>
                    <a:pt x="42" y="30"/>
                  </a:lnTo>
                  <a:lnTo>
                    <a:pt x="48" y="42"/>
                  </a:lnTo>
                  <a:lnTo>
                    <a:pt x="42" y="36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73" name="Freeform 320"/>
            <p:cNvSpPr>
              <a:spLocks/>
            </p:cNvSpPr>
            <p:nvPr/>
          </p:nvSpPr>
          <p:spPr bwMode="auto">
            <a:xfrm>
              <a:off x="5263" y="1243"/>
              <a:ext cx="48" cy="30"/>
            </a:xfrm>
            <a:custGeom>
              <a:avLst/>
              <a:gdLst>
                <a:gd name="T0" fmla="*/ 0 w 48"/>
                <a:gd name="T1" fmla="*/ 0 h 30"/>
                <a:gd name="T2" fmla="*/ 6 w 48"/>
                <a:gd name="T3" fmla="*/ 0 h 30"/>
                <a:gd name="T4" fmla="*/ 12 w 48"/>
                <a:gd name="T5" fmla="*/ 6 h 30"/>
                <a:gd name="T6" fmla="*/ 18 w 48"/>
                <a:gd name="T7" fmla="*/ 6 h 30"/>
                <a:gd name="T8" fmla="*/ 24 w 48"/>
                <a:gd name="T9" fmla="*/ 12 h 30"/>
                <a:gd name="T10" fmla="*/ 30 w 48"/>
                <a:gd name="T11" fmla="*/ 12 h 30"/>
                <a:gd name="T12" fmla="*/ 42 w 48"/>
                <a:gd name="T13" fmla="*/ 18 h 30"/>
                <a:gd name="T14" fmla="*/ 48 w 48"/>
                <a:gd name="T15" fmla="*/ 24 h 30"/>
                <a:gd name="T16" fmla="*/ 48 w 48"/>
                <a:gd name="T17" fmla="*/ 30 h 30"/>
                <a:gd name="T18" fmla="*/ 42 w 48"/>
                <a:gd name="T19" fmla="*/ 30 h 30"/>
                <a:gd name="T20" fmla="*/ 36 w 48"/>
                <a:gd name="T21" fmla="*/ 24 h 30"/>
                <a:gd name="T22" fmla="*/ 30 w 48"/>
                <a:gd name="T23" fmla="*/ 18 h 30"/>
                <a:gd name="T24" fmla="*/ 24 w 48"/>
                <a:gd name="T25" fmla="*/ 18 h 30"/>
                <a:gd name="T26" fmla="*/ 12 w 48"/>
                <a:gd name="T27" fmla="*/ 12 h 30"/>
                <a:gd name="T28" fmla="*/ 6 w 48"/>
                <a:gd name="T29" fmla="*/ 6 h 30"/>
                <a:gd name="T30" fmla="*/ 6 w 48"/>
                <a:gd name="T31" fmla="*/ 6 h 30"/>
                <a:gd name="T32" fmla="*/ 0 w 4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30"/>
                <a:gd name="T53" fmla="*/ 48 w 4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30">
                  <a:moveTo>
                    <a:pt x="0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48" y="30"/>
                  </a:lnTo>
                  <a:lnTo>
                    <a:pt x="42" y="30"/>
                  </a:lnTo>
                  <a:lnTo>
                    <a:pt x="36" y="24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74" name="Freeform 321"/>
            <p:cNvSpPr>
              <a:spLocks/>
            </p:cNvSpPr>
            <p:nvPr/>
          </p:nvSpPr>
          <p:spPr bwMode="auto">
            <a:xfrm>
              <a:off x="5263" y="1267"/>
              <a:ext cx="36" cy="29"/>
            </a:xfrm>
            <a:custGeom>
              <a:avLst/>
              <a:gdLst>
                <a:gd name="T0" fmla="*/ 0 w 36"/>
                <a:gd name="T1" fmla="*/ 0 h 29"/>
                <a:gd name="T2" fmla="*/ 6 w 36"/>
                <a:gd name="T3" fmla="*/ 0 h 29"/>
                <a:gd name="T4" fmla="*/ 6 w 36"/>
                <a:gd name="T5" fmla="*/ 0 h 29"/>
                <a:gd name="T6" fmla="*/ 12 w 36"/>
                <a:gd name="T7" fmla="*/ 6 h 29"/>
                <a:gd name="T8" fmla="*/ 18 w 36"/>
                <a:gd name="T9" fmla="*/ 6 h 29"/>
                <a:gd name="T10" fmla="*/ 24 w 36"/>
                <a:gd name="T11" fmla="*/ 12 h 29"/>
                <a:gd name="T12" fmla="*/ 30 w 36"/>
                <a:gd name="T13" fmla="*/ 18 h 29"/>
                <a:gd name="T14" fmla="*/ 36 w 36"/>
                <a:gd name="T15" fmla="*/ 23 h 29"/>
                <a:gd name="T16" fmla="*/ 36 w 36"/>
                <a:gd name="T17" fmla="*/ 29 h 29"/>
                <a:gd name="T18" fmla="*/ 36 w 36"/>
                <a:gd name="T19" fmla="*/ 23 h 29"/>
                <a:gd name="T20" fmla="*/ 30 w 36"/>
                <a:gd name="T21" fmla="*/ 23 h 29"/>
                <a:gd name="T22" fmla="*/ 24 w 36"/>
                <a:gd name="T23" fmla="*/ 18 h 29"/>
                <a:gd name="T24" fmla="*/ 18 w 36"/>
                <a:gd name="T25" fmla="*/ 12 h 29"/>
                <a:gd name="T26" fmla="*/ 12 w 36"/>
                <a:gd name="T27" fmla="*/ 6 h 29"/>
                <a:gd name="T28" fmla="*/ 6 w 36"/>
                <a:gd name="T29" fmla="*/ 6 h 29"/>
                <a:gd name="T30" fmla="*/ 6 w 36"/>
                <a:gd name="T31" fmla="*/ 0 h 29"/>
                <a:gd name="T32" fmla="*/ 0 w 36"/>
                <a:gd name="T33" fmla="*/ 0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9"/>
                <a:gd name="T53" fmla="*/ 36 w 36"/>
                <a:gd name="T54" fmla="*/ 29 h 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9">
                  <a:moveTo>
                    <a:pt x="0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23"/>
                  </a:lnTo>
                  <a:lnTo>
                    <a:pt x="36" y="29"/>
                  </a:lnTo>
                  <a:lnTo>
                    <a:pt x="36" y="23"/>
                  </a:lnTo>
                  <a:lnTo>
                    <a:pt x="30" y="23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75" name="Freeform 322"/>
            <p:cNvSpPr>
              <a:spLocks/>
            </p:cNvSpPr>
            <p:nvPr/>
          </p:nvSpPr>
          <p:spPr bwMode="auto">
            <a:xfrm>
              <a:off x="5269" y="1285"/>
              <a:ext cx="24" cy="11"/>
            </a:xfrm>
            <a:custGeom>
              <a:avLst/>
              <a:gdLst>
                <a:gd name="T0" fmla="*/ 0 w 24"/>
                <a:gd name="T1" fmla="*/ 5 h 11"/>
                <a:gd name="T2" fmla="*/ 0 w 24"/>
                <a:gd name="T3" fmla="*/ 0 h 11"/>
                <a:gd name="T4" fmla="*/ 6 w 24"/>
                <a:gd name="T5" fmla="*/ 0 h 11"/>
                <a:gd name="T6" fmla="*/ 6 w 24"/>
                <a:gd name="T7" fmla="*/ 0 h 11"/>
                <a:gd name="T8" fmla="*/ 12 w 24"/>
                <a:gd name="T9" fmla="*/ 5 h 11"/>
                <a:gd name="T10" fmla="*/ 18 w 24"/>
                <a:gd name="T11" fmla="*/ 5 h 11"/>
                <a:gd name="T12" fmla="*/ 24 w 24"/>
                <a:gd name="T13" fmla="*/ 5 h 11"/>
                <a:gd name="T14" fmla="*/ 24 w 24"/>
                <a:gd name="T15" fmla="*/ 11 h 11"/>
                <a:gd name="T16" fmla="*/ 24 w 24"/>
                <a:gd name="T17" fmla="*/ 11 h 11"/>
                <a:gd name="T18" fmla="*/ 24 w 24"/>
                <a:gd name="T19" fmla="*/ 11 h 11"/>
                <a:gd name="T20" fmla="*/ 18 w 24"/>
                <a:gd name="T21" fmla="*/ 11 h 11"/>
                <a:gd name="T22" fmla="*/ 12 w 24"/>
                <a:gd name="T23" fmla="*/ 5 h 11"/>
                <a:gd name="T24" fmla="*/ 12 w 24"/>
                <a:gd name="T25" fmla="*/ 5 h 11"/>
                <a:gd name="T26" fmla="*/ 6 w 24"/>
                <a:gd name="T27" fmla="*/ 5 h 11"/>
                <a:gd name="T28" fmla="*/ 0 w 24"/>
                <a:gd name="T29" fmla="*/ 5 h 11"/>
                <a:gd name="T30" fmla="*/ 0 w 24"/>
                <a:gd name="T31" fmla="*/ 5 h 11"/>
                <a:gd name="T32" fmla="*/ 0 w 24"/>
                <a:gd name="T33" fmla="*/ 5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1"/>
                <a:gd name="T53" fmla="*/ 24 w 24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1">
                  <a:moveTo>
                    <a:pt x="0" y="5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5"/>
                  </a:lnTo>
                  <a:lnTo>
                    <a:pt x="18" y="5"/>
                  </a:lnTo>
                  <a:lnTo>
                    <a:pt x="24" y="5"/>
                  </a:lnTo>
                  <a:lnTo>
                    <a:pt x="24" y="11"/>
                  </a:lnTo>
                  <a:lnTo>
                    <a:pt x="18" y="11"/>
                  </a:lnTo>
                  <a:lnTo>
                    <a:pt x="12" y="5"/>
                  </a:lnTo>
                  <a:lnTo>
                    <a:pt x="6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76" name="Freeform 323"/>
            <p:cNvSpPr>
              <a:spLocks/>
            </p:cNvSpPr>
            <p:nvPr/>
          </p:nvSpPr>
          <p:spPr bwMode="auto">
            <a:xfrm>
              <a:off x="5299" y="1135"/>
              <a:ext cx="18" cy="24"/>
            </a:xfrm>
            <a:custGeom>
              <a:avLst/>
              <a:gdLst>
                <a:gd name="T0" fmla="*/ 18 w 18"/>
                <a:gd name="T1" fmla="*/ 24 h 24"/>
                <a:gd name="T2" fmla="*/ 18 w 18"/>
                <a:gd name="T3" fmla="*/ 24 h 24"/>
                <a:gd name="T4" fmla="*/ 12 w 18"/>
                <a:gd name="T5" fmla="*/ 24 h 24"/>
                <a:gd name="T6" fmla="*/ 12 w 18"/>
                <a:gd name="T7" fmla="*/ 18 h 24"/>
                <a:gd name="T8" fmla="*/ 6 w 18"/>
                <a:gd name="T9" fmla="*/ 12 h 24"/>
                <a:gd name="T10" fmla="*/ 0 w 18"/>
                <a:gd name="T11" fmla="*/ 12 h 24"/>
                <a:gd name="T12" fmla="*/ 0 w 18"/>
                <a:gd name="T13" fmla="*/ 6 h 24"/>
                <a:gd name="T14" fmla="*/ 0 w 18"/>
                <a:gd name="T15" fmla="*/ 6 h 24"/>
                <a:gd name="T16" fmla="*/ 0 w 18"/>
                <a:gd name="T17" fmla="*/ 0 h 24"/>
                <a:gd name="T18" fmla="*/ 0 w 18"/>
                <a:gd name="T19" fmla="*/ 0 h 24"/>
                <a:gd name="T20" fmla="*/ 6 w 18"/>
                <a:gd name="T21" fmla="*/ 6 h 24"/>
                <a:gd name="T22" fmla="*/ 6 w 18"/>
                <a:gd name="T23" fmla="*/ 6 h 24"/>
                <a:gd name="T24" fmla="*/ 12 w 18"/>
                <a:gd name="T25" fmla="*/ 12 h 24"/>
                <a:gd name="T26" fmla="*/ 12 w 18"/>
                <a:gd name="T27" fmla="*/ 12 h 24"/>
                <a:gd name="T28" fmla="*/ 18 w 18"/>
                <a:gd name="T29" fmla="*/ 18 h 24"/>
                <a:gd name="T30" fmla="*/ 18 w 18"/>
                <a:gd name="T31" fmla="*/ 24 h 24"/>
                <a:gd name="T32" fmla="*/ 18 w 18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24"/>
                <a:gd name="T53" fmla="*/ 18 w 18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24">
                  <a:moveTo>
                    <a:pt x="18" y="24"/>
                  </a:moveTo>
                  <a:lnTo>
                    <a:pt x="18" y="24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77" name="Freeform 324"/>
            <p:cNvSpPr>
              <a:spLocks/>
            </p:cNvSpPr>
            <p:nvPr/>
          </p:nvSpPr>
          <p:spPr bwMode="auto">
            <a:xfrm>
              <a:off x="5317" y="1129"/>
              <a:ext cx="1" cy="24"/>
            </a:xfrm>
            <a:custGeom>
              <a:avLst/>
              <a:gdLst>
                <a:gd name="T0" fmla="*/ 0 w 1"/>
                <a:gd name="T1" fmla="*/ 24 h 24"/>
                <a:gd name="T2" fmla="*/ 0 w 1"/>
                <a:gd name="T3" fmla="*/ 24 h 24"/>
                <a:gd name="T4" fmla="*/ 0 w 1"/>
                <a:gd name="T5" fmla="*/ 12 h 24"/>
                <a:gd name="T6" fmla="*/ 0 w 1"/>
                <a:gd name="T7" fmla="*/ 6 h 24"/>
                <a:gd name="T8" fmla="*/ 0 w 1"/>
                <a:gd name="T9" fmla="*/ 0 h 24"/>
                <a:gd name="T10" fmla="*/ 0 w 1"/>
                <a:gd name="T11" fmla="*/ 0 h 24"/>
                <a:gd name="T12" fmla="*/ 0 w 1"/>
                <a:gd name="T13" fmla="*/ 12 h 24"/>
                <a:gd name="T14" fmla="*/ 0 w 1"/>
                <a:gd name="T15" fmla="*/ 18 h 24"/>
                <a:gd name="T16" fmla="*/ 0 w 1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"/>
                <a:gd name="T28" fmla="*/ 0 h 24"/>
                <a:gd name="T29" fmla="*/ 1 w 1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" h="24">
                  <a:moveTo>
                    <a:pt x="0" y="24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78" name="Freeform 325"/>
            <p:cNvSpPr>
              <a:spLocks/>
            </p:cNvSpPr>
            <p:nvPr/>
          </p:nvSpPr>
          <p:spPr bwMode="auto">
            <a:xfrm>
              <a:off x="5317" y="1135"/>
              <a:ext cx="23" cy="24"/>
            </a:xfrm>
            <a:custGeom>
              <a:avLst/>
              <a:gdLst>
                <a:gd name="T0" fmla="*/ 0 w 23"/>
                <a:gd name="T1" fmla="*/ 24 h 24"/>
                <a:gd name="T2" fmla="*/ 0 w 23"/>
                <a:gd name="T3" fmla="*/ 24 h 24"/>
                <a:gd name="T4" fmla="*/ 6 w 23"/>
                <a:gd name="T5" fmla="*/ 18 h 24"/>
                <a:gd name="T6" fmla="*/ 12 w 23"/>
                <a:gd name="T7" fmla="*/ 12 h 24"/>
                <a:gd name="T8" fmla="*/ 12 w 23"/>
                <a:gd name="T9" fmla="*/ 12 h 24"/>
                <a:gd name="T10" fmla="*/ 17 w 23"/>
                <a:gd name="T11" fmla="*/ 6 h 24"/>
                <a:gd name="T12" fmla="*/ 17 w 23"/>
                <a:gd name="T13" fmla="*/ 0 h 24"/>
                <a:gd name="T14" fmla="*/ 23 w 23"/>
                <a:gd name="T15" fmla="*/ 0 h 24"/>
                <a:gd name="T16" fmla="*/ 23 w 23"/>
                <a:gd name="T17" fmla="*/ 0 h 24"/>
                <a:gd name="T18" fmla="*/ 23 w 23"/>
                <a:gd name="T19" fmla="*/ 6 h 24"/>
                <a:gd name="T20" fmla="*/ 23 w 23"/>
                <a:gd name="T21" fmla="*/ 6 h 24"/>
                <a:gd name="T22" fmla="*/ 17 w 23"/>
                <a:gd name="T23" fmla="*/ 12 h 24"/>
                <a:gd name="T24" fmla="*/ 12 w 23"/>
                <a:gd name="T25" fmla="*/ 12 h 24"/>
                <a:gd name="T26" fmla="*/ 12 w 23"/>
                <a:gd name="T27" fmla="*/ 18 h 24"/>
                <a:gd name="T28" fmla="*/ 6 w 23"/>
                <a:gd name="T29" fmla="*/ 18 h 24"/>
                <a:gd name="T30" fmla="*/ 0 w 23"/>
                <a:gd name="T31" fmla="*/ 24 h 24"/>
                <a:gd name="T32" fmla="*/ 0 w 23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4"/>
                <a:gd name="T53" fmla="*/ 23 w 23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4">
                  <a:moveTo>
                    <a:pt x="0" y="24"/>
                  </a:moveTo>
                  <a:lnTo>
                    <a:pt x="0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7" y="6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3" y="6"/>
                  </a:lnTo>
                  <a:lnTo>
                    <a:pt x="17" y="12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79" name="Freeform 326"/>
            <p:cNvSpPr>
              <a:spLocks/>
            </p:cNvSpPr>
            <p:nvPr/>
          </p:nvSpPr>
          <p:spPr bwMode="auto">
            <a:xfrm>
              <a:off x="5299" y="1290"/>
              <a:ext cx="30" cy="6"/>
            </a:xfrm>
            <a:custGeom>
              <a:avLst/>
              <a:gdLst>
                <a:gd name="T0" fmla="*/ 0 w 30"/>
                <a:gd name="T1" fmla="*/ 0 h 6"/>
                <a:gd name="T2" fmla="*/ 6 w 30"/>
                <a:gd name="T3" fmla="*/ 0 h 6"/>
                <a:gd name="T4" fmla="*/ 6 w 30"/>
                <a:gd name="T5" fmla="*/ 0 h 6"/>
                <a:gd name="T6" fmla="*/ 12 w 30"/>
                <a:gd name="T7" fmla="*/ 0 h 6"/>
                <a:gd name="T8" fmla="*/ 18 w 30"/>
                <a:gd name="T9" fmla="*/ 0 h 6"/>
                <a:gd name="T10" fmla="*/ 24 w 30"/>
                <a:gd name="T11" fmla="*/ 0 h 6"/>
                <a:gd name="T12" fmla="*/ 30 w 30"/>
                <a:gd name="T13" fmla="*/ 0 h 6"/>
                <a:gd name="T14" fmla="*/ 30 w 30"/>
                <a:gd name="T15" fmla="*/ 6 h 6"/>
                <a:gd name="T16" fmla="*/ 30 w 30"/>
                <a:gd name="T17" fmla="*/ 6 h 6"/>
                <a:gd name="T18" fmla="*/ 30 w 30"/>
                <a:gd name="T19" fmla="*/ 6 h 6"/>
                <a:gd name="T20" fmla="*/ 30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6 h 6"/>
                <a:gd name="T28" fmla="*/ 6 w 30"/>
                <a:gd name="T29" fmla="*/ 6 h 6"/>
                <a:gd name="T30" fmla="*/ 6 w 30"/>
                <a:gd name="T31" fmla="*/ 0 h 6"/>
                <a:gd name="T32" fmla="*/ 0 w 3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80" name="Freeform 327"/>
            <p:cNvSpPr>
              <a:spLocks/>
            </p:cNvSpPr>
            <p:nvPr/>
          </p:nvSpPr>
          <p:spPr bwMode="auto">
            <a:xfrm>
              <a:off x="5293" y="1296"/>
              <a:ext cx="30" cy="18"/>
            </a:xfrm>
            <a:custGeom>
              <a:avLst/>
              <a:gdLst>
                <a:gd name="T0" fmla="*/ 0 w 30"/>
                <a:gd name="T1" fmla="*/ 0 h 18"/>
                <a:gd name="T2" fmla="*/ 0 w 30"/>
                <a:gd name="T3" fmla="*/ 0 h 18"/>
                <a:gd name="T4" fmla="*/ 6 w 30"/>
                <a:gd name="T5" fmla="*/ 0 h 18"/>
                <a:gd name="T6" fmla="*/ 12 w 30"/>
                <a:gd name="T7" fmla="*/ 6 h 18"/>
                <a:gd name="T8" fmla="*/ 18 w 30"/>
                <a:gd name="T9" fmla="*/ 6 h 18"/>
                <a:gd name="T10" fmla="*/ 24 w 30"/>
                <a:gd name="T11" fmla="*/ 6 h 18"/>
                <a:gd name="T12" fmla="*/ 30 w 30"/>
                <a:gd name="T13" fmla="*/ 12 h 18"/>
                <a:gd name="T14" fmla="*/ 30 w 30"/>
                <a:gd name="T15" fmla="*/ 12 h 18"/>
                <a:gd name="T16" fmla="*/ 30 w 30"/>
                <a:gd name="T17" fmla="*/ 18 h 18"/>
                <a:gd name="T18" fmla="*/ 30 w 30"/>
                <a:gd name="T19" fmla="*/ 18 h 18"/>
                <a:gd name="T20" fmla="*/ 24 w 30"/>
                <a:gd name="T21" fmla="*/ 18 h 18"/>
                <a:gd name="T22" fmla="*/ 24 w 30"/>
                <a:gd name="T23" fmla="*/ 18 h 18"/>
                <a:gd name="T24" fmla="*/ 18 w 30"/>
                <a:gd name="T25" fmla="*/ 12 h 18"/>
                <a:gd name="T26" fmla="*/ 12 w 30"/>
                <a:gd name="T27" fmla="*/ 12 h 18"/>
                <a:gd name="T28" fmla="*/ 6 w 30"/>
                <a:gd name="T29" fmla="*/ 6 h 18"/>
                <a:gd name="T30" fmla="*/ 0 w 30"/>
                <a:gd name="T31" fmla="*/ 6 h 18"/>
                <a:gd name="T32" fmla="*/ 0 w 30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81" name="Freeform 328"/>
            <p:cNvSpPr>
              <a:spLocks/>
            </p:cNvSpPr>
            <p:nvPr/>
          </p:nvSpPr>
          <p:spPr bwMode="auto">
            <a:xfrm>
              <a:off x="5299" y="1279"/>
              <a:ext cx="35" cy="6"/>
            </a:xfrm>
            <a:custGeom>
              <a:avLst/>
              <a:gdLst>
                <a:gd name="T0" fmla="*/ 0 w 35"/>
                <a:gd name="T1" fmla="*/ 6 h 6"/>
                <a:gd name="T2" fmla="*/ 0 w 35"/>
                <a:gd name="T3" fmla="*/ 0 h 6"/>
                <a:gd name="T4" fmla="*/ 6 w 35"/>
                <a:gd name="T5" fmla="*/ 0 h 6"/>
                <a:gd name="T6" fmla="*/ 12 w 35"/>
                <a:gd name="T7" fmla="*/ 0 h 6"/>
                <a:gd name="T8" fmla="*/ 18 w 35"/>
                <a:gd name="T9" fmla="*/ 0 h 6"/>
                <a:gd name="T10" fmla="*/ 24 w 35"/>
                <a:gd name="T11" fmla="*/ 0 h 6"/>
                <a:gd name="T12" fmla="*/ 30 w 35"/>
                <a:gd name="T13" fmla="*/ 0 h 6"/>
                <a:gd name="T14" fmla="*/ 30 w 35"/>
                <a:gd name="T15" fmla="*/ 0 h 6"/>
                <a:gd name="T16" fmla="*/ 35 w 35"/>
                <a:gd name="T17" fmla="*/ 6 h 6"/>
                <a:gd name="T18" fmla="*/ 35 w 35"/>
                <a:gd name="T19" fmla="*/ 6 h 6"/>
                <a:gd name="T20" fmla="*/ 30 w 35"/>
                <a:gd name="T21" fmla="*/ 6 h 6"/>
                <a:gd name="T22" fmla="*/ 30 w 35"/>
                <a:gd name="T23" fmla="*/ 6 h 6"/>
                <a:gd name="T24" fmla="*/ 24 w 35"/>
                <a:gd name="T25" fmla="*/ 6 h 6"/>
                <a:gd name="T26" fmla="*/ 18 w 35"/>
                <a:gd name="T27" fmla="*/ 6 h 6"/>
                <a:gd name="T28" fmla="*/ 12 w 35"/>
                <a:gd name="T29" fmla="*/ 6 h 6"/>
                <a:gd name="T30" fmla="*/ 6 w 35"/>
                <a:gd name="T31" fmla="*/ 6 h 6"/>
                <a:gd name="T32" fmla="*/ 0 w 35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6"/>
                <a:gd name="T53" fmla="*/ 35 w 3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6">
                  <a:moveTo>
                    <a:pt x="0" y="6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5" y="6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82" name="Freeform 329"/>
            <p:cNvSpPr>
              <a:spLocks/>
            </p:cNvSpPr>
            <p:nvPr/>
          </p:nvSpPr>
          <p:spPr bwMode="auto">
            <a:xfrm>
              <a:off x="5305" y="1267"/>
              <a:ext cx="35" cy="6"/>
            </a:xfrm>
            <a:custGeom>
              <a:avLst/>
              <a:gdLst>
                <a:gd name="T0" fmla="*/ 0 w 35"/>
                <a:gd name="T1" fmla="*/ 6 h 6"/>
                <a:gd name="T2" fmla="*/ 6 w 35"/>
                <a:gd name="T3" fmla="*/ 6 h 6"/>
                <a:gd name="T4" fmla="*/ 12 w 35"/>
                <a:gd name="T5" fmla="*/ 0 h 6"/>
                <a:gd name="T6" fmla="*/ 12 w 35"/>
                <a:gd name="T7" fmla="*/ 0 h 6"/>
                <a:gd name="T8" fmla="*/ 18 w 35"/>
                <a:gd name="T9" fmla="*/ 0 h 6"/>
                <a:gd name="T10" fmla="*/ 24 w 35"/>
                <a:gd name="T11" fmla="*/ 0 h 6"/>
                <a:gd name="T12" fmla="*/ 29 w 35"/>
                <a:gd name="T13" fmla="*/ 0 h 6"/>
                <a:gd name="T14" fmla="*/ 35 w 35"/>
                <a:gd name="T15" fmla="*/ 0 h 6"/>
                <a:gd name="T16" fmla="*/ 35 w 35"/>
                <a:gd name="T17" fmla="*/ 0 h 6"/>
                <a:gd name="T18" fmla="*/ 35 w 35"/>
                <a:gd name="T19" fmla="*/ 6 h 6"/>
                <a:gd name="T20" fmla="*/ 35 w 35"/>
                <a:gd name="T21" fmla="*/ 6 h 6"/>
                <a:gd name="T22" fmla="*/ 29 w 35"/>
                <a:gd name="T23" fmla="*/ 6 h 6"/>
                <a:gd name="T24" fmla="*/ 24 w 35"/>
                <a:gd name="T25" fmla="*/ 6 h 6"/>
                <a:gd name="T26" fmla="*/ 18 w 35"/>
                <a:gd name="T27" fmla="*/ 6 h 6"/>
                <a:gd name="T28" fmla="*/ 12 w 35"/>
                <a:gd name="T29" fmla="*/ 6 h 6"/>
                <a:gd name="T30" fmla="*/ 6 w 35"/>
                <a:gd name="T31" fmla="*/ 6 h 6"/>
                <a:gd name="T32" fmla="*/ 0 w 35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6"/>
                <a:gd name="T53" fmla="*/ 35 w 3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6">
                  <a:moveTo>
                    <a:pt x="0" y="6"/>
                  </a:move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35" y="6"/>
                  </a:lnTo>
                  <a:lnTo>
                    <a:pt x="29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83" name="Freeform 330"/>
            <p:cNvSpPr>
              <a:spLocks/>
            </p:cNvSpPr>
            <p:nvPr/>
          </p:nvSpPr>
          <p:spPr bwMode="auto">
            <a:xfrm>
              <a:off x="5311" y="1255"/>
              <a:ext cx="35" cy="6"/>
            </a:xfrm>
            <a:custGeom>
              <a:avLst/>
              <a:gdLst>
                <a:gd name="T0" fmla="*/ 0 w 35"/>
                <a:gd name="T1" fmla="*/ 6 h 6"/>
                <a:gd name="T2" fmla="*/ 6 w 35"/>
                <a:gd name="T3" fmla="*/ 6 h 6"/>
                <a:gd name="T4" fmla="*/ 12 w 35"/>
                <a:gd name="T5" fmla="*/ 0 h 6"/>
                <a:gd name="T6" fmla="*/ 18 w 35"/>
                <a:gd name="T7" fmla="*/ 0 h 6"/>
                <a:gd name="T8" fmla="*/ 23 w 35"/>
                <a:gd name="T9" fmla="*/ 0 h 6"/>
                <a:gd name="T10" fmla="*/ 29 w 35"/>
                <a:gd name="T11" fmla="*/ 0 h 6"/>
                <a:gd name="T12" fmla="*/ 29 w 35"/>
                <a:gd name="T13" fmla="*/ 0 h 6"/>
                <a:gd name="T14" fmla="*/ 35 w 35"/>
                <a:gd name="T15" fmla="*/ 0 h 6"/>
                <a:gd name="T16" fmla="*/ 35 w 35"/>
                <a:gd name="T17" fmla="*/ 0 h 6"/>
                <a:gd name="T18" fmla="*/ 35 w 35"/>
                <a:gd name="T19" fmla="*/ 0 h 6"/>
                <a:gd name="T20" fmla="*/ 29 w 35"/>
                <a:gd name="T21" fmla="*/ 6 h 6"/>
                <a:gd name="T22" fmla="*/ 29 w 35"/>
                <a:gd name="T23" fmla="*/ 6 h 6"/>
                <a:gd name="T24" fmla="*/ 23 w 35"/>
                <a:gd name="T25" fmla="*/ 6 h 6"/>
                <a:gd name="T26" fmla="*/ 18 w 35"/>
                <a:gd name="T27" fmla="*/ 6 h 6"/>
                <a:gd name="T28" fmla="*/ 12 w 35"/>
                <a:gd name="T29" fmla="*/ 6 h 6"/>
                <a:gd name="T30" fmla="*/ 6 w 35"/>
                <a:gd name="T31" fmla="*/ 6 h 6"/>
                <a:gd name="T32" fmla="*/ 0 w 35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6"/>
                <a:gd name="T53" fmla="*/ 35 w 3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6">
                  <a:moveTo>
                    <a:pt x="0" y="6"/>
                  </a:move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84" name="Freeform 331"/>
            <p:cNvSpPr>
              <a:spLocks/>
            </p:cNvSpPr>
            <p:nvPr/>
          </p:nvSpPr>
          <p:spPr bwMode="auto">
            <a:xfrm>
              <a:off x="5317" y="1243"/>
              <a:ext cx="35" cy="6"/>
            </a:xfrm>
            <a:custGeom>
              <a:avLst/>
              <a:gdLst>
                <a:gd name="T0" fmla="*/ 0 w 35"/>
                <a:gd name="T1" fmla="*/ 6 h 6"/>
                <a:gd name="T2" fmla="*/ 6 w 35"/>
                <a:gd name="T3" fmla="*/ 6 h 6"/>
                <a:gd name="T4" fmla="*/ 12 w 35"/>
                <a:gd name="T5" fmla="*/ 0 h 6"/>
                <a:gd name="T6" fmla="*/ 17 w 35"/>
                <a:gd name="T7" fmla="*/ 0 h 6"/>
                <a:gd name="T8" fmla="*/ 23 w 35"/>
                <a:gd name="T9" fmla="*/ 0 h 6"/>
                <a:gd name="T10" fmla="*/ 29 w 35"/>
                <a:gd name="T11" fmla="*/ 0 h 6"/>
                <a:gd name="T12" fmla="*/ 35 w 35"/>
                <a:gd name="T13" fmla="*/ 0 h 6"/>
                <a:gd name="T14" fmla="*/ 35 w 35"/>
                <a:gd name="T15" fmla="*/ 0 h 6"/>
                <a:gd name="T16" fmla="*/ 35 w 35"/>
                <a:gd name="T17" fmla="*/ 0 h 6"/>
                <a:gd name="T18" fmla="*/ 35 w 35"/>
                <a:gd name="T19" fmla="*/ 0 h 6"/>
                <a:gd name="T20" fmla="*/ 35 w 35"/>
                <a:gd name="T21" fmla="*/ 6 h 6"/>
                <a:gd name="T22" fmla="*/ 29 w 35"/>
                <a:gd name="T23" fmla="*/ 6 h 6"/>
                <a:gd name="T24" fmla="*/ 23 w 35"/>
                <a:gd name="T25" fmla="*/ 6 h 6"/>
                <a:gd name="T26" fmla="*/ 17 w 35"/>
                <a:gd name="T27" fmla="*/ 6 h 6"/>
                <a:gd name="T28" fmla="*/ 12 w 35"/>
                <a:gd name="T29" fmla="*/ 6 h 6"/>
                <a:gd name="T30" fmla="*/ 6 w 35"/>
                <a:gd name="T31" fmla="*/ 6 h 6"/>
                <a:gd name="T32" fmla="*/ 0 w 35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6"/>
                <a:gd name="T53" fmla="*/ 35 w 3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6">
                  <a:moveTo>
                    <a:pt x="0" y="6"/>
                  </a:moveTo>
                  <a:lnTo>
                    <a:pt x="6" y="6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35" y="6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7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85" name="Freeform 332"/>
            <p:cNvSpPr>
              <a:spLocks/>
            </p:cNvSpPr>
            <p:nvPr/>
          </p:nvSpPr>
          <p:spPr bwMode="auto">
            <a:xfrm>
              <a:off x="5317" y="1225"/>
              <a:ext cx="41" cy="12"/>
            </a:xfrm>
            <a:custGeom>
              <a:avLst/>
              <a:gdLst>
                <a:gd name="T0" fmla="*/ 0 w 41"/>
                <a:gd name="T1" fmla="*/ 12 h 12"/>
                <a:gd name="T2" fmla="*/ 6 w 41"/>
                <a:gd name="T3" fmla="*/ 6 h 12"/>
                <a:gd name="T4" fmla="*/ 12 w 41"/>
                <a:gd name="T5" fmla="*/ 6 h 12"/>
                <a:gd name="T6" fmla="*/ 17 w 41"/>
                <a:gd name="T7" fmla="*/ 0 h 12"/>
                <a:gd name="T8" fmla="*/ 29 w 41"/>
                <a:gd name="T9" fmla="*/ 0 h 12"/>
                <a:gd name="T10" fmla="*/ 35 w 41"/>
                <a:gd name="T11" fmla="*/ 0 h 12"/>
                <a:gd name="T12" fmla="*/ 41 w 41"/>
                <a:gd name="T13" fmla="*/ 0 h 12"/>
                <a:gd name="T14" fmla="*/ 41 w 41"/>
                <a:gd name="T15" fmla="*/ 0 h 12"/>
                <a:gd name="T16" fmla="*/ 41 w 41"/>
                <a:gd name="T17" fmla="*/ 0 h 12"/>
                <a:gd name="T18" fmla="*/ 41 w 41"/>
                <a:gd name="T19" fmla="*/ 0 h 12"/>
                <a:gd name="T20" fmla="*/ 35 w 41"/>
                <a:gd name="T21" fmla="*/ 6 h 12"/>
                <a:gd name="T22" fmla="*/ 29 w 41"/>
                <a:gd name="T23" fmla="*/ 6 h 12"/>
                <a:gd name="T24" fmla="*/ 23 w 41"/>
                <a:gd name="T25" fmla="*/ 6 h 12"/>
                <a:gd name="T26" fmla="*/ 17 w 41"/>
                <a:gd name="T27" fmla="*/ 6 h 12"/>
                <a:gd name="T28" fmla="*/ 12 w 41"/>
                <a:gd name="T29" fmla="*/ 6 h 12"/>
                <a:gd name="T30" fmla="*/ 6 w 41"/>
                <a:gd name="T31" fmla="*/ 6 h 12"/>
                <a:gd name="T32" fmla="*/ 0 w 41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1"/>
                <a:gd name="T52" fmla="*/ 0 h 12"/>
                <a:gd name="T53" fmla="*/ 41 w 4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1" h="12">
                  <a:moveTo>
                    <a:pt x="0" y="12"/>
                  </a:moveTo>
                  <a:lnTo>
                    <a:pt x="6" y="6"/>
                  </a:lnTo>
                  <a:lnTo>
                    <a:pt x="12" y="6"/>
                  </a:lnTo>
                  <a:lnTo>
                    <a:pt x="17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35" y="6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7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86" name="Freeform 333"/>
            <p:cNvSpPr>
              <a:spLocks/>
            </p:cNvSpPr>
            <p:nvPr/>
          </p:nvSpPr>
          <p:spPr bwMode="auto">
            <a:xfrm>
              <a:off x="5317" y="1207"/>
              <a:ext cx="47" cy="18"/>
            </a:xfrm>
            <a:custGeom>
              <a:avLst/>
              <a:gdLst>
                <a:gd name="T0" fmla="*/ 0 w 47"/>
                <a:gd name="T1" fmla="*/ 18 h 18"/>
                <a:gd name="T2" fmla="*/ 6 w 47"/>
                <a:gd name="T3" fmla="*/ 12 h 18"/>
                <a:gd name="T4" fmla="*/ 12 w 47"/>
                <a:gd name="T5" fmla="*/ 12 h 18"/>
                <a:gd name="T6" fmla="*/ 17 w 47"/>
                <a:gd name="T7" fmla="*/ 6 h 18"/>
                <a:gd name="T8" fmla="*/ 29 w 47"/>
                <a:gd name="T9" fmla="*/ 6 h 18"/>
                <a:gd name="T10" fmla="*/ 35 w 47"/>
                <a:gd name="T11" fmla="*/ 0 h 18"/>
                <a:gd name="T12" fmla="*/ 41 w 47"/>
                <a:gd name="T13" fmla="*/ 0 h 18"/>
                <a:gd name="T14" fmla="*/ 47 w 47"/>
                <a:gd name="T15" fmla="*/ 0 h 18"/>
                <a:gd name="T16" fmla="*/ 47 w 47"/>
                <a:gd name="T17" fmla="*/ 6 h 18"/>
                <a:gd name="T18" fmla="*/ 47 w 47"/>
                <a:gd name="T19" fmla="*/ 6 h 18"/>
                <a:gd name="T20" fmla="*/ 41 w 47"/>
                <a:gd name="T21" fmla="*/ 12 h 18"/>
                <a:gd name="T22" fmla="*/ 35 w 47"/>
                <a:gd name="T23" fmla="*/ 12 h 18"/>
                <a:gd name="T24" fmla="*/ 29 w 47"/>
                <a:gd name="T25" fmla="*/ 12 h 18"/>
                <a:gd name="T26" fmla="*/ 23 w 47"/>
                <a:gd name="T27" fmla="*/ 12 h 18"/>
                <a:gd name="T28" fmla="*/ 12 w 47"/>
                <a:gd name="T29" fmla="*/ 18 h 18"/>
                <a:gd name="T30" fmla="*/ 6 w 47"/>
                <a:gd name="T31" fmla="*/ 18 h 18"/>
                <a:gd name="T32" fmla="*/ 0 w 47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18"/>
                <a:gd name="T53" fmla="*/ 47 w 47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18">
                  <a:moveTo>
                    <a:pt x="0" y="18"/>
                  </a:moveTo>
                  <a:lnTo>
                    <a:pt x="6" y="12"/>
                  </a:lnTo>
                  <a:lnTo>
                    <a:pt x="12" y="12"/>
                  </a:lnTo>
                  <a:lnTo>
                    <a:pt x="17" y="6"/>
                  </a:lnTo>
                  <a:lnTo>
                    <a:pt x="29" y="6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47" y="0"/>
                  </a:lnTo>
                  <a:lnTo>
                    <a:pt x="47" y="6"/>
                  </a:lnTo>
                  <a:lnTo>
                    <a:pt x="41" y="12"/>
                  </a:lnTo>
                  <a:lnTo>
                    <a:pt x="35" y="12"/>
                  </a:lnTo>
                  <a:lnTo>
                    <a:pt x="29" y="12"/>
                  </a:lnTo>
                  <a:lnTo>
                    <a:pt x="23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87" name="Freeform 334"/>
            <p:cNvSpPr>
              <a:spLocks/>
            </p:cNvSpPr>
            <p:nvPr/>
          </p:nvSpPr>
          <p:spPr bwMode="auto">
            <a:xfrm>
              <a:off x="5317" y="1177"/>
              <a:ext cx="47" cy="30"/>
            </a:xfrm>
            <a:custGeom>
              <a:avLst/>
              <a:gdLst>
                <a:gd name="T0" fmla="*/ 0 w 47"/>
                <a:gd name="T1" fmla="*/ 30 h 30"/>
                <a:gd name="T2" fmla="*/ 6 w 47"/>
                <a:gd name="T3" fmla="*/ 24 h 30"/>
                <a:gd name="T4" fmla="*/ 12 w 47"/>
                <a:gd name="T5" fmla="*/ 18 h 30"/>
                <a:gd name="T6" fmla="*/ 17 w 47"/>
                <a:gd name="T7" fmla="*/ 18 h 30"/>
                <a:gd name="T8" fmla="*/ 23 w 47"/>
                <a:gd name="T9" fmla="*/ 12 h 30"/>
                <a:gd name="T10" fmla="*/ 29 w 47"/>
                <a:gd name="T11" fmla="*/ 6 h 30"/>
                <a:gd name="T12" fmla="*/ 35 w 47"/>
                <a:gd name="T13" fmla="*/ 6 h 30"/>
                <a:gd name="T14" fmla="*/ 41 w 47"/>
                <a:gd name="T15" fmla="*/ 0 h 30"/>
                <a:gd name="T16" fmla="*/ 47 w 47"/>
                <a:gd name="T17" fmla="*/ 6 h 30"/>
                <a:gd name="T18" fmla="*/ 47 w 47"/>
                <a:gd name="T19" fmla="*/ 6 h 30"/>
                <a:gd name="T20" fmla="*/ 41 w 47"/>
                <a:gd name="T21" fmla="*/ 12 h 30"/>
                <a:gd name="T22" fmla="*/ 35 w 47"/>
                <a:gd name="T23" fmla="*/ 12 h 30"/>
                <a:gd name="T24" fmla="*/ 29 w 47"/>
                <a:gd name="T25" fmla="*/ 18 h 30"/>
                <a:gd name="T26" fmla="*/ 23 w 47"/>
                <a:gd name="T27" fmla="*/ 24 h 30"/>
                <a:gd name="T28" fmla="*/ 17 w 47"/>
                <a:gd name="T29" fmla="*/ 24 h 30"/>
                <a:gd name="T30" fmla="*/ 6 w 47"/>
                <a:gd name="T31" fmla="*/ 30 h 30"/>
                <a:gd name="T32" fmla="*/ 0 w 47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30"/>
                <a:gd name="T53" fmla="*/ 47 w 47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30">
                  <a:moveTo>
                    <a:pt x="0" y="30"/>
                  </a:moveTo>
                  <a:lnTo>
                    <a:pt x="6" y="24"/>
                  </a:lnTo>
                  <a:lnTo>
                    <a:pt x="12" y="18"/>
                  </a:lnTo>
                  <a:lnTo>
                    <a:pt x="17" y="18"/>
                  </a:lnTo>
                  <a:lnTo>
                    <a:pt x="23" y="12"/>
                  </a:lnTo>
                  <a:lnTo>
                    <a:pt x="29" y="6"/>
                  </a:lnTo>
                  <a:lnTo>
                    <a:pt x="35" y="6"/>
                  </a:lnTo>
                  <a:lnTo>
                    <a:pt x="41" y="0"/>
                  </a:lnTo>
                  <a:lnTo>
                    <a:pt x="47" y="6"/>
                  </a:lnTo>
                  <a:lnTo>
                    <a:pt x="41" y="12"/>
                  </a:lnTo>
                  <a:lnTo>
                    <a:pt x="35" y="12"/>
                  </a:lnTo>
                  <a:lnTo>
                    <a:pt x="29" y="18"/>
                  </a:lnTo>
                  <a:lnTo>
                    <a:pt x="23" y="24"/>
                  </a:lnTo>
                  <a:lnTo>
                    <a:pt x="17" y="24"/>
                  </a:lnTo>
                  <a:lnTo>
                    <a:pt x="6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88" name="Freeform 335"/>
            <p:cNvSpPr>
              <a:spLocks/>
            </p:cNvSpPr>
            <p:nvPr/>
          </p:nvSpPr>
          <p:spPr bwMode="auto">
            <a:xfrm>
              <a:off x="5317" y="1159"/>
              <a:ext cx="41" cy="30"/>
            </a:xfrm>
            <a:custGeom>
              <a:avLst/>
              <a:gdLst>
                <a:gd name="T0" fmla="*/ 0 w 41"/>
                <a:gd name="T1" fmla="*/ 30 h 30"/>
                <a:gd name="T2" fmla="*/ 6 w 41"/>
                <a:gd name="T3" fmla="*/ 30 h 30"/>
                <a:gd name="T4" fmla="*/ 12 w 41"/>
                <a:gd name="T5" fmla="*/ 24 h 30"/>
                <a:gd name="T6" fmla="*/ 17 w 41"/>
                <a:gd name="T7" fmla="*/ 18 h 30"/>
                <a:gd name="T8" fmla="*/ 23 w 41"/>
                <a:gd name="T9" fmla="*/ 12 h 30"/>
                <a:gd name="T10" fmla="*/ 29 w 41"/>
                <a:gd name="T11" fmla="*/ 6 h 30"/>
                <a:gd name="T12" fmla="*/ 29 w 41"/>
                <a:gd name="T13" fmla="*/ 0 h 30"/>
                <a:gd name="T14" fmla="*/ 35 w 41"/>
                <a:gd name="T15" fmla="*/ 0 h 30"/>
                <a:gd name="T16" fmla="*/ 41 w 41"/>
                <a:gd name="T17" fmla="*/ 0 h 30"/>
                <a:gd name="T18" fmla="*/ 41 w 41"/>
                <a:gd name="T19" fmla="*/ 0 h 30"/>
                <a:gd name="T20" fmla="*/ 35 w 41"/>
                <a:gd name="T21" fmla="*/ 6 h 30"/>
                <a:gd name="T22" fmla="*/ 29 w 41"/>
                <a:gd name="T23" fmla="*/ 12 h 30"/>
                <a:gd name="T24" fmla="*/ 23 w 41"/>
                <a:gd name="T25" fmla="*/ 18 h 30"/>
                <a:gd name="T26" fmla="*/ 17 w 41"/>
                <a:gd name="T27" fmla="*/ 24 h 30"/>
                <a:gd name="T28" fmla="*/ 12 w 41"/>
                <a:gd name="T29" fmla="*/ 30 h 30"/>
                <a:gd name="T30" fmla="*/ 6 w 41"/>
                <a:gd name="T31" fmla="*/ 30 h 30"/>
                <a:gd name="T32" fmla="*/ 0 w 41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1"/>
                <a:gd name="T52" fmla="*/ 0 h 30"/>
                <a:gd name="T53" fmla="*/ 41 w 41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1" h="30">
                  <a:moveTo>
                    <a:pt x="0" y="30"/>
                  </a:moveTo>
                  <a:lnTo>
                    <a:pt x="6" y="30"/>
                  </a:lnTo>
                  <a:lnTo>
                    <a:pt x="12" y="24"/>
                  </a:lnTo>
                  <a:lnTo>
                    <a:pt x="17" y="18"/>
                  </a:lnTo>
                  <a:lnTo>
                    <a:pt x="23" y="12"/>
                  </a:lnTo>
                  <a:lnTo>
                    <a:pt x="29" y="6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35" y="6"/>
                  </a:lnTo>
                  <a:lnTo>
                    <a:pt x="29" y="12"/>
                  </a:lnTo>
                  <a:lnTo>
                    <a:pt x="23" y="18"/>
                  </a:lnTo>
                  <a:lnTo>
                    <a:pt x="17" y="24"/>
                  </a:lnTo>
                  <a:lnTo>
                    <a:pt x="12" y="30"/>
                  </a:lnTo>
                  <a:lnTo>
                    <a:pt x="6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89" name="Freeform 336"/>
            <p:cNvSpPr>
              <a:spLocks/>
            </p:cNvSpPr>
            <p:nvPr/>
          </p:nvSpPr>
          <p:spPr bwMode="auto">
            <a:xfrm>
              <a:off x="5317" y="1147"/>
              <a:ext cx="35" cy="30"/>
            </a:xfrm>
            <a:custGeom>
              <a:avLst/>
              <a:gdLst>
                <a:gd name="T0" fmla="*/ 35 w 35"/>
                <a:gd name="T1" fmla="*/ 0 h 30"/>
                <a:gd name="T2" fmla="*/ 35 w 35"/>
                <a:gd name="T3" fmla="*/ 0 h 30"/>
                <a:gd name="T4" fmla="*/ 29 w 35"/>
                <a:gd name="T5" fmla="*/ 6 h 30"/>
                <a:gd name="T6" fmla="*/ 23 w 35"/>
                <a:gd name="T7" fmla="*/ 6 h 30"/>
                <a:gd name="T8" fmla="*/ 23 w 35"/>
                <a:gd name="T9" fmla="*/ 12 h 30"/>
                <a:gd name="T10" fmla="*/ 17 w 35"/>
                <a:gd name="T11" fmla="*/ 18 h 30"/>
                <a:gd name="T12" fmla="*/ 12 w 35"/>
                <a:gd name="T13" fmla="*/ 18 h 30"/>
                <a:gd name="T14" fmla="*/ 6 w 35"/>
                <a:gd name="T15" fmla="*/ 24 h 30"/>
                <a:gd name="T16" fmla="*/ 0 w 35"/>
                <a:gd name="T17" fmla="*/ 30 h 30"/>
                <a:gd name="T18" fmla="*/ 6 w 35"/>
                <a:gd name="T19" fmla="*/ 24 h 30"/>
                <a:gd name="T20" fmla="*/ 6 w 35"/>
                <a:gd name="T21" fmla="*/ 18 h 30"/>
                <a:gd name="T22" fmla="*/ 12 w 35"/>
                <a:gd name="T23" fmla="*/ 12 h 30"/>
                <a:gd name="T24" fmla="*/ 17 w 35"/>
                <a:gd name="T25" fmla="*/ 6 h 30"/>
                <a:gd name="T26" fmla="*/ 23 w 35"/>
                <a:gd name="T27" fmla="*/ 0 h 30"/>
                <a:gd name="T28" fmla="*/ 29 w 35"/>
                <a:gd name="T29" fmla="*/ 0 h 30"/>
                <a:gd name="T30" fmla="*/ 29 w 35"/>
                <a:gd name="T31" fmla="*/ 0 h 30"/>
                <a:gd name="T32" fmla="*/ 35 w 35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0"/>
                <a:gd name="T53" fmla="*/ 35 w 35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0">
                  <a:moveTo>
                    <a:pt x="35" y="0"/>
                  </a:moveTo>
                  <a:lnTo>
                    <a:pt x="35" y="0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23" y="12"/>
                  </a:lnTo>
                  <a:lnTo>
                    <a:pt x="17" y="18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7" y="6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90" name="Freeform 337"/>
            <p:cNvSpPr>
              <a:spLocks/>
            </p:cNvSpPr>
            <p:nvPr/>
          </p:nvSpPr>
          <p:spPr bwMode="auto">
            <a:xfrm>
              <a:off x="5251" y="986"/>
              <a:ext cx="42" cy="155"/>
            </a:xfrm>
            <a:custGeom>
              <a:avLst/>
              <a:gdLst>
                <a:gd name="T0" fmla="*/ 6 w 42"/>
                <a:gd name="T1" fmla="*/ 155 h 155"/>
                <a:gd name="T2" fmla="*/ 0 w 42"/>
                <a:gd name="T3" fmla="*/ 155 h 155"/>
                <a:gd name="T4" fmla="*/ 0 w 42"/>
                <a:gd name="T5" fmla="*/ 155 h 155"/>
                <a:gd name="T6" fmla="*/ 0 w 42"/>
                <a:gd name="T7" fmla="*/ 155 h 155"/>
                <a:gd name="T8" fmla="*/ 0 w 42"/>
                <a:gd name="T9" fmla="*/ 149 h 155"/>
                <a:gd name="T10" fmla="*/ 18 w 42"/>
                <a:gd name="T11" fmla="*/ 131 h 155"/>
                <a:gd name="T12" fmla="*/ 24 w 42"/>
                <a:gd name="T13" fmla="*/ 113 h 155"/>
                <a:gd name="T14" fmla="*/ 30 w 42"/>
                <a:gd name="T15" fmla="*/ 89 h 155"/>
                <a:gd name="T16" fmla="*/ 36 w 42"/>
                <a:gd name="T17" fmla="*/ 71 h 155"/>
                <a:gd name="T18" fmla="*/ 30 w 42"/>
                <a:gd name="T19" fmla="*/ 47 h 155"/>
                <a:gd name="T20" fmla="*/ 30 w 42"/>
                <a:gd name="T21" fmla="*/ 29 h 155"/>
                <a:gd name="T22" fmla="*/ 24 w 42"/>
                <a:gd name="T23" fmla="*/ 12 h 155"/>
                <a:gd name="T24" fmla="*/ 24 w 42"/>
                <a:gd name="T25" fmla="*/ 0 h 155"/>
                <a:gd name="T26" fmla="*/ 30 w 42"/>
                <a:gd name="T27" fmla="*/ 12 h 155"/>
                <a:gd name="T28" fmla="*/ 36 w 42"/>
                <a:gd name="T29" fmla="*/ 23 h 155"/>
                <a:gd name="T30" fmla="*/ 42 w 42"/>
                <a:gd name="T31" fmla="*/ 47 h 155"/>
                <a:gd name="T32" fmla="*/ 42 w 42"/>
                <a:gd name="T33" fmla="*/ 71 h 155"/>
                <a:gd name="T34" fmla="*/ 36 w 42"/>
                <a:gd name="T35" fmla="*/ 95 h 155"/>
                <a:gd name="T36" fmla="*/ 30 w 42"/>
                <a:gd name="T37" fmla="*/ 119 h 155"/>
                <a:gd name="T38" fmla="*/ 18 w 42"/>
                <a:gd name="T39" fmla="*/ 143 h 155"/>
                <a:gd name="T40" fmla="*/ 6 w 42"/>
                <a:gd name="T41" fmla="*/ 155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2"/>
                <a:gd name="T64" fmla="*/ 0 h 155"/>
                <a:gd name="T65" fmla="*/ 42 w 42"/>
                <a:gd name="T66" fmla="*/ 155 h 1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2" h="155">
                  <a:moveTo>
                    <a:pt x="6" y="155"/>
                  </a:moveTo>
                  <a:lnTo>
                    <a:pt x="0" y="155"/>
                  </a:lnTo>
                  <a:lnTo>
                    <a:pt x="0" y="149"/>
                  </a:lnTo>
                  <a:lnTo>
                    <a:pt x="18" y="131"/>
                  </a:lnTo>
                  <a:lnTo>
                    <a:pt x="24" y="113"/>
                  </a:lnTo>
                  <a:lnTo>
                    <a:pt x="30" y="89"/>
                  </a:lnTo>
                  <a:lnTo>
                    <a:pt x="36" y="71"/>
                  </a:lnTo>
                  <a:lnTo>
                    <a:pt x="30" y="47"/>
                  </a:lnTo>
                  <a:lnTo>
                    <a:pt x="30" y="29"/>
                  </a:lnTo>
                  <a:lnTo>
                    <a:pt x="24" y="12"/>
                  </a:lnTo>
                  <a:lnTo>
                    <a:pt x="24" y="0"/>
                  </a:lnTo>
                  <a:lnTo>
                    <a:pt x="30" y="12"/>
                  </a:lnTo>
                  <a:lnTo>
                    <a:pt x="36" y="23"/>
                  </a:lnTo>
                  <a:lnTo>
                    <a:pt x="42" y="47"/>
                  </a:lnTo>
                  <a:lnTo>
                    <a:pt x="42" y="71"/>
                  </a:lnTo>
                  <a:lnTo>
                    <a:pt x="36" y="95"/>
                  </a:lnTo>
                  <a:lnTo>
                    <a:pt x="30" y="119"/>
                  </a:lnTo>
                  <a:lnTo>
                    <a:pt x="18" y="143"/>
                  </a:lnTo>
                  <a:lnTo>
                    <a:pt x="6" y="15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91" name="Freeform 338"/>
            <p:cNvSpPr>
              <a:spLocks/>
            </p:cNvSpPr>
            <p:nvPr/>
          </p:nvSpPr>
          <p:spPr bwMode="auto">
            <a:xfrm>
              <a:off x="5251" y="986"/>
              <a:ext cx="30" cy="23"/>
            </a:xfrm>
            <a:custGeom>
              <a:avLst/>
              <a:gdLst>
                <a:gd name="T0" fmla="*/ 30 w 30"/>
                <a:gd name="T1" fmla="*/ 23 h 23"/>
                <a:gd name="T2" fmla="*/ 30 w 30"/>
                <a:gd name="T3" fmla="*/ 17 h 23"/>
                <a:gd name="T4" fmla="*/ 24 w 30"/>
                <a:gd name="T5" fmla="*/ 12 h 23"/>
                <a:gd name="T6" fmla="*/ 18 w 30"/>
                <a:gd name="T7" fmla="*/ 12 h 23"/>
                <a:gd name="T8" fmla="*/ 12 w 30"/>
                <a:gd name="T9" fmla="*/ 6 h 23"/>
                <a:gd name="T10" fmla="*/ 6 w 30"/>
                <a:gd name="T11" fmla="*/ 6 h 23"/>
                <a:gd name="T12" fmla="*/ 6 w 30"/>
                <a:gd name="T13" fmla="*/ 0 h 23"/>
                <a:gd name="T14" fmla="*/ 0 w 30"/>
                <a:gd name="T15" fmla="*/ 0 h 23"/>
                <a:gd name="T16" fmla="*/ 0 w 30"/>
                <a:gd name="T17" fmla="*/ 6 h 23"/>
                <a:gd name="T18" fmla="*/ 0 w 30"/>
                <a:gd name="T19" fmla="*/ 6 h 23"/>
                <a:gd name="T20" fmla="*/ 0 w 30"/>
                <a:gd name="T21" fmla="*/ 6 h 23"/>
                <a:gd name="T22" fmla="*/ 6 w 30"/>
                <a:gd name="T23" fmla="*/ 6 h 23"/>
                <a:gd name="T24" fmla="*/ 12 w 30"/>
                <a:gd name="T25" fmla="*/ 12 h 23"/>
                <a:gd name="T26" fmla="*/ 18 w 30"/>
                <a:gd name="T27" fmla="*/ 12 h 23"/>
                <a:gd name="T28" fmla="*/ 24 w 30"/>
                <a:gd name="T29" fmla="*/ 17 h 23"/>
                <a:gd name="T30" fmla="*/ 30 w 30"/>
                <a:gd name="T31" fmla="*/ 17 h 23"/>
                <a:gd name="T32" fmla="*/ 30 w 30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23"/>
                <a:gd name="T53" fmla="*/ 30 w 30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23">
                  <a:moveTo>
                    <a:pt x="30" y="23"/>
                  </a:moveTo>
                  <a:lnTo>
                    <a:pt x="30" y="17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7"/>
                  </a:lnTo>
                  <a:lnTo>
                    <a:pt x="30" y="17"/>
                  </a:lnTo>
                  <a:lnTo>
                    <a:pt x="30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92" name="Freeform 339"/>
            <p:cNvSpPr>
              <a:spLocks/>
            </p:cNvSpPr>
            <p:nvPr/>
          </p:nvSpPr>
          <p:spPr bwMode="auto">
            <a:xfrm>
              <a:off x="5251" y="998"/>
              <a:ext cx="36" cy="23"/>
            </a:xfrm>
            <a:custGeom>
              <a:avLst/>
              <a:gdLst>
                <a:gd name="T0" fmla="*/ 0 w 36"/>
                <a:gd name="T1" fmla="*/ 0 h 23"/>
                <a:gd name="T2" fmla="*/ 0 w 36"/>
                <a:gd name="T3" fmla="*/ 0 h 23"/>
                <a:gd name="T4" fmla="*/ 6 w 36"/>
                <a:gd name="T5" fmla="*/ 0 h 23"/>
                <a:gd name="T6" fmla="*/ 6 w 36"/>
                <a:gd name="T7" fmla="*/ 0 h 23"/>
                <a:gd name="T8" fmla="*/ 12 w 36"/>
                <a:gd name="T9" fmla="*/ 5 h 23"/>
                <a:gd name="T10" fmla="*/ 18 w 36"/>
                <a:gd name="T11" fmla="*/ 5 h 23"/>
                <a:gd name="T12" fmla="*/ 24 w 36"/>
                <a:gd name="T13" fmla="*/ 11 h 23"/>
                <a:gd name="T14" fmla="*/ 30 w 36"/>
                <a:gd name="T15" fmla="*/ 17 h 23"/>
                <a:gd name="T16" fmla="*/ 36 w 36"/>
                <a:gd name="T17" fmla="*/ 23 h 23"/>
                <a:gd name="T18" fmla="*/ 30 w 36"/>
                <a:gd name="T19" fmla="*/ 17 h 23"/>
                <a:gd name="T20" fmla="*/ 24 w 36"/>
                <a:gd name="T21" fmla="*/ 17 h 23"/>
                <a:gd name="T22" fmla="*/ 18 w 36"/>
                <a:gd name="T23" fmla="*/ 11 h 23"/>
                <a:gd name="T24" fmla="*/ 12 w 36"/>
                <a:gd name="T25" fmla="*/ 11 h 23"/>
                <a:gd name="T26" fmla="*/ 6 w 36"/>
                <a:gd name="T27" fmla="*/ 5 h 23"/>
                <a:gd name="T28" fmla="*/ 0 w 36"/>
                <a:gd name="T29" fmla="*/ 5 h 23"/>
                <a:gd name="T30" fmla="*/ 0 w 36"/>
                <a:gd name="T31" fmla="*/ 0 h 23"/>
                <a:gd name="T32" fmla="*/ 0 w 3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3"/>
                <a:gd name="T53" fmla="*/ 36 w 3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3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5"/>
                  </a:lnTo>
                  <a:lnTo>
                    <a:pt x="18" y="5"/>
                  </a:lnTo>
                  <a:lnTo>
                    <a:pt x="24" y="11"/>
                  </a:lnTo>
                  <a:lnTo>
                    <a:pt x="30" y="17"/>
                  </a:lnTo>
                  <a:lnTo>
                    <a:pt x="36" y="23"/>
                  </a:lnTo>
                  <a:lnTo>
                    <a:pt x="30" y="17"/>
                  </a:lnTo>
                  <a:lnTo>
                    <a:pt x="24" y="17"/>
                  </a:lnTo>
                  <a:lnTo>
                    <a:pt x="18" y="11"/>
                  </a:lnTo>
                  <a:lnTo>
                    <a:pt x="12" y="11"/>
                  </a:lnTo>
                  <a:lnTo>
                    <a:pt x="6" y="5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93" name="Freeform 340"/>
            <p:cNvSpPr>
              <a:spLocks/>
            </p:cNvSpPr>
            <p:nvPr/>
          </p:nvSpPr>
          <p:spPr bwMode="auto">
            <a:xfrm>
              <a:off x="5239" y="1021"/>
              <a:ext cx="48" cy="30"/>
            </a:xfrm>
            <a:custGeom>
              <a:avLst/>
              <a:gdLst>
                <a:gd name="T0" fmla="*/ 0 w 48"/>
                <a:gd name="T1" fmla="*/ 0 h 30"/>
                <a:gd name="T2" fmla="*/ 6 w 48"/>
                <a:gd name="T3" fmla="*/ 0 h 30"/>
                <a:gd name="T4" fmla="*/ 12 w 48"/>
                <a:gd name="T5" fmla="*/ 0 h 30"/>
                <a:gd name="T6" fmla="*/ 18 w 48"/>
                <a:gd name="T7" fmla="*/ 6 h 30"/>
                <a:gd name="T8" fmla="*/ 24 w 48"/>
                <a:gd name="T9" fmla="*/ 6 h 30"/>
                <a:gd name="T10" fmla="*/ 30 w 48"/>
                <a:gd name="T11" fmla="*/ 12 h 30"/>
                <a:gd name="T12" fmla="*/ 42 w 48"/>
                <a:gd name="T13" fmla="*/ 18 h 30"/>
                <a:gd name="T14" fmla="*/ 48 w 48"/>
                <a:gd name="T15" fmla="*/ 24 h 30"/>
                <a:gd name="T16" fmla="*/ 48 w 48"/>
                <a:gd name="T17" fmla="*/ 30 h 30"/>
                <a:gd name="T18" fmla="*/ 48 w 48"/>
                <a:gd name="T19" fmla="*/ 30 h 30"/>
                <a:gd name="T20" fmla="*/ 42 w 48"/>
                <a:gd name="T21" fmla="*/ 24 h 30"/>
                <a:gd name="T22" fmla="*/ 30 w 48"/>
                <a:gd name="T23" fmla="*/ 18 h 30"/>
                <a:gd name="T24" fmla="*/ 24 w 48"/>
                <a:gd name="T25" fmla="*/ 18 h 30"/>
                <a:gd name="T26" fmla="*/ 12 w 48"/>
                <a:gd name="T27" fmla="*/ 12 h 30"/>
                <a:gd name="T28" fmla="*/ 6 w 48"/>
                <a:gd name="T29" fmla="*/ 6 h 30"/>
                <a:gd name="T30" fmla="*/ 6 w 48"/>
                <a:gd name="T31" fmla="*/ 0 h 30"/>
                <a:gd name="T32" fmla="*/ 0 w 4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30"/>
                <a:gd name="T53" fmla="*/ 48 w 4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30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48" y="30"/>
                  </a:lnTo>
                  <a:lnTo>
                    <a:pt x="42" y="24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94" name="Freeform 341"/>
            <p:cNvSpPr>
              <a:spLocks/>
            </p:cNvSpPr>
            <p:nvPr/>
          </p:nvSpPr>
          <p:spPr bwMode="auto">
            <a:xfrm>
              <a:off x="5233" y="1045"/>
              <a:ext cx="54" cy="36"/>
            </a:xfrm>
            <a:custGeom>
              <a:avLst/>
              <a:gdLst>
                <a:gd name="T0" fmla="*/ 0 w 54"/>
                <a:gd name="T1" fmla="*/ 0 h 36"/>
                <a:gd name="T2" fmla="*/ 6 w 54"/>
                <a:gd name="T3" fmla="*/ 0 h 36"/>
                <a:gd name="T4" fmla="*/ 12 w 54"/>
                <a:gd name="T5" fmla="*/ 0 h 36"/>
                <a:gd name="T6" fmla="*/ 18 w 54"/>
                <a:gd name="T7" fmla="*/ 6 h 36"/>
                <a:gd name="T8" fmla="*/ 24 w 54"/>
                <a:gd name="T9" fmla="*/ 12 h 36"/>
                <a:gd name="T10" fmla="*/ 36 w 54"/>
                <a:gd name="T11" fmla="*/ 18 h 36"/>
                <a:gd name="T12" fmla="*/ 42 w 54"/>
                <a:gd name="T13" fmla="*/ 24 h 36"/>
                <a:gd name="T14" fmla="*/ 48 w 54"/>
                <a:gd name="T15" fmla="*/ 30 h 36"/>
                <a:gd name="T16" fmla="*/ 54 w 54"/>
                <a:gd name="T17" fmla="*/ 36 h 36"/>
                <a:gd name="T18" fmla="*/ 48 w 54"/>
                <a:gd name="T19" fmla="*/ 30 h 36"/>
                <a:gd name="T20" fmla="*/ 42 w 54"/>
                <a:gd name="T21" fmla="*/ 30 h 36"/>
                <a:gd name="T22" fmla="*/ 36 w 54"/>
                <a:gd name="T23" fmla="*/ 24 h 36"/>
                <a:gd name="T24" fmla="*/ 24 w 54"/>
                <a:gd name="T25" fmla="*/ 18 h 36"/>
                <a:gd name="T26" fmla="*/ 12 w 54"/>
                <a:gd name="T27" fmla="*/ 12 h 36"/>
                <a:gd name="T28" fmla="*/ 6 w 54"/>
                <a:gd name="T29" fmla="*/ 6 h 36"/>
                <a:gd name="T30" fmla="*/ 0 w 54"/>
                <a:gd name="T31" fmla="*/ 6 h 36"/>
                <a:gd name="T32" fmla="*/ 0 w 54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36"/>
                <a:gd name="T53" fmla="*/ 54 w 5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3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48" y="30"/>
                  </a:lnTo>
                  <a:lnTo>
                    <a:pt x="54" y="36"/>
                  </a:lnTo>
                  <a:lnTo>
                    <a:pt x="48" y="30"/>
                  </a:lnTo>
                  <a:lnTo>
                    <a:pt x="42" y="30"/>
                  </a:lnTo>
                  <a:lnTo>
                    <a:pt x="36" y="24"/>
                  </a:lnTo>
                  <a:lnTo>
                    <a:pt x="24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95" name="Freeform 342"/>
            <p:cNvSpPr>
              <a:spLocks/>
            </p:cNvSpPr>
            <p:nvPr/>
          </p:nvSpPr>
          <p:spPr bwMode="auto">
            <a:xfrm>
              <a:off x="5239" y="1063"/>
              <a:ext cx="42" cy="36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6 w 42"/>
                <a:gd name="T5" fmla="*/ 0 h 36"/>
                <a:gd name="T6" fmla="*/ 12 w 42"/>
                <a:gd name="T7" fmla="*/ 6 h 36"/>
                <a:gd name="T8" fmla="*/ 18 w 42"/>
                <a:gd name="T9" fmla="*/ 12 h 36"/>
                <a:gd name="T10" fmla="*/ 30 w 42"/>
                <a:gd name="T11" fmla="*/ 18 h 36"/>
                <a:gd name="T12" fmla="*/ 36 w 42"/>
                <a:gd name="T13" fmla="*/ 24 h 36"/>
                <a:gd name="T14" fmla="*/ 42 w 42"/>
                <a:gd name="T15" fmla="*/ 30 h 36"/>
                <a:gd name="T16" fmla="*/ 42 w 42"/>
                <a:gd name="T17" fmla="*/ 36 h 36"/>
                <a:gd name="T18" fmla="*/ 36 w 42"/>
                <a:gd name="T19" fmla="*/ 36 h 36"/>
                <a:gd name="T20" fmla="*/ 30 w 42"/>
                <a:gd name="T21" fmla="*/ 30 h 36"/>
                <a:gd name="T22" fmla="*/ 24 w 42"/>
                <a:gd name="T23" fmla="*/ 24 h 36"/>
                <a:gd name="T24" fmla="*/ 18 w 42"/>
                <a:gd name="T25" fmla="*/ 18 h 36"/>
                <a:gd name="T26" fmla="*/ 6 w 42"/>
                <a:gd name="T27" fmla="*/ 12 h 36"/>
                <a:gd name="T28" fmla="*/ 6 w 42"/>
                <a:gd name="T29" fmla="*/ 6 h 36"/>
                <a:gd name="T30" fmla="*/ 0 w 42"/>
                <a:gd name="T31" fmla="*/ 0 h 36"/>
                <a:gd name="T32" fmla="*/ 0 w 42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6"/>
                <a:gd name="T53" fmla="*/ 42 w 42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30" y="18"/>
                  </a:lnTo>
                  <a:lnTo>
                    <a:pt x="36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36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96" name="Freeform 343"/>
            <p:cNvSpPr>
              <a:spLocks/>
            </p:cNvSpPr>
            <p:nvPr/>
          </p:nvSpPr>
          <p:spPr bwMode="auto">
            <a:xfrm>
              <a:off x="5239" y="1081"/>
              <a:ext cx="36" cy="30"/>
            </a:xfrm>
            <a:custGeom>
              <a:avLst/>
              <a:gdLst>
                <a:gd name="T0" fmla="*/ 0 w 36"/>
                <a:gd name="T1" fmla="*/ 0 h 30"/>
                <a:gd name="T2" fmla="*/ 0 w 36"/>
                <a:gd name="T3" fmla="*/ 0 h 30"/>
                <a:gd name="T4" fmla="*/ 6 w 36"/>
                <a:gd name="T5" fmla="*/ 0 h 30"/>
                <a:gd name="T6" fmla="*/ 12 w 36"/>
                <a:gd name="T7" fmla="*/ 6 h 30"/>
                <a:gd name="T8" fmla="*/ 18 w 36"/>
                <a:gd name="T9" fmla="*/ 12 h 30"/>
                <a:gd name="T10" fmla="*/ 24 w 36"/>
                <a:gd name="T11" fmla="*/ 12 h 30"/>
                <a:gd name="T12" fmla="*/ 30 w 36"/>
                <a:gd name="T13" fmla="*/ 18 h 30"/>
                <a:gd name="T14" fmla="*/ 30 w 36"/>
                <a:gd name="T15" fmla="*/ 24 h 30"/>
                <a:gd name="T16" fmla="*/ 36 w 36"/>
                <a:gd name="T17" fmla="*/ 30 h 30"/>
                <a:gd name="T18" fmla="*/ 30 w 36"/>
                <a:gd name="T19" fmla="*/ 30 h 30"/>
                <a:gd name="T20" fmla="*/ 24 w 36"/>
                <a:gd name="T21" fmla="*/ 24 h 30"/>
                <a:gd name="T22" fmla="*/ 18 w 36"/>
                <a:gd name="T23" fmla="*/ 18 h 30"/>
                <a:gd name="T24" fmla="*/ 12 w 36"/>
                <a:gd name="T25" fmla="*/ 18 h 30"/>
                <a:gd name="T26" fmla="*/ 6 w 36"/>
                <a:gd name="T27" fmla="*/ 12 h 30"/>
                <a:gd name="T28" fmla="*/ 6 w 36"/>
                <a:gd name="T29" fmla="*/ 6 h 30"/>
                <a:gd name="T30" fmla="*/ 0 w 36"/>
                <a:gd name="T31" fmla="*/ 6 h 30"/>
                <a:gd name="T32" fmla="*/ 0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97" name="Freeform 344"/>
            <p:cNvSpPr>
              <a:spLocks/>
            </p:cNvSpPr>
            <p:nvPr/>
          </p:nvSpPr>
          <p:spPr bwMode="auto">
            <a:xfrm>
              <a:off x="5239" y="1099"/>
              <a:ext cx="24" cy="30"/>
            </a:xfrm>
            <a:custGeom>
              <a:avLst/>
              <a:gdLst>
                <a:gd name="T0" fmla="*/ 0 w 24"/>
                <a:gd name="T1" fmla="*/ 0 h 30"/>
                <a:gd name="T2" fmla="*/ 0 w 24"/>
                <a:gd name="T3" fmla="*/ 0 h 30"/>
                <a:gd name="T4" fmla="*/ 6 w 24"/>
                <a:gd name="T5" fmla="*/ 6 h 30"/>
                <a:gd name="T6" fmla="*/ 12 w 24"/>
                <a:gd name="T7" fmla="*/ 6 h 30"/>
                <a:gd name="T8" fmla="*/ 12 w 24"/>
                <a:gd name="T9" fmla="*/ 12 h 30"/>
                <a:gd name="T10" fmla="*/ 18 w 24"/>
                <a:gd name="T11" fmla="*/ 18 h 30"/>
                <a:gd name="T12" fmla="*/ 24 w 24"/>
                <a:gd name="T13" fmla="*/ 24 h 30"/>
                <a:gd name="T14" fmla="*/ 24 w 24"/>
                <a:gd name="T15" fmla="*/ 24 h 30"/>
                <a:gd name="T16" fmla="*/ 24 w 24"/>
                <a:gd name="T17" fmla="*/ 30 h 30"/>
                <a:gd name="T18" fmla="*/ 24 w 24"/>
                <a:gd name="T19" fmla="*/ 24 h 30"/>
                <a:gd name="T20" fmla="*/ 18 w 24"/>
                <a:gd name="T21" fmla="*/ 24 h 30"/>
                <a:gd name="T22" fmla="*/ 12 w 24"/>
                <a:gd name="T23" fmla="*/ 18 h 30"/>
                <a:gd name="T24" fmla="*/ 12 w 24"/>
                <a:gd name="T25" fmla="*/ 18 h 30"/>
                <a:gd name="T26" fmla="*/ 6 w 24"/>
                <a:gd name="T27" fmla="*/ 12 h 30"/>
                <a:gd name="T28" fmla="*/ 6 w 24"/>
                <a:gd name="T29" fmla="*/ 6 h 30"/>
                <a:gd name="T30" fmla="*/ 0 w 24"/>
                <a:gd name="T31" fmla="*/ 6 h 30"/>
                <a:gd name="T32" fmla="*/ 0 w 24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0"/>
                <a:gd name="T53" fmla="*/ 24 w 24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0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24" y="30"/>
                  </a:lnTo>
                  <a:lnTo>
                    <a:pt x="24" y="24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98" name="Freeform 345"/>
            <p:cNvSpPr>
              <a:spLocks/>
            </p:cNvSpPr>
            <p:nvPr/>
          </p:nvSpPr>
          <p:spPr bwMode="auto">
            <a:xfrm>
              <a:off x="5239" y="1117"/>
              <a:ext cx="18" cy="18"/>
            </a:xfrm>
            <a:custGeom>
              <a:avLst/>
              <a:gdLst>
                <a:gd name="T0" fmla="*/ 6 w 18"/>
                <a:gd name="T1" fmla="*/ 0 h 18"/>
                <a:gd name="T2" fmla="*/ 6 w 18"/>
                <a:gd name="T3" fmla="*/ 0 h 18"/>
                <a:gd name="T4" fmla="*/ 6 w 18"/>
                <a:gd name="T5" fmla="*/ 0 h 18"/>
                <a:gd name="T6" fmla="*/ 12 w 18"/>
                <a:gd name="T7" fmla="*/ 6 h 18"/>
                <a:gd name="T8" fmla="*/ 12 w 18"/>
                <a:gd name="T9" fmla="*/ 6 h 18"/>
                <a:gd name="T10" fmla="*/ 18 w 18"/>
                <a:gd name="T11" fmla="*/ 12 h 18"/>
                <a:gd name="T12" fmla="*/ 18 w 18"/>
                <a:gd name="T13" fmla="*/ 12 h 18"/>
                <a:gd name="T14" fmla="*/ 18 w 18"/>
                <a:gd name="T15" fmla="*/ 18 h 18"/>
                <a:gd name="T16" fmla="*/ 18 w 18"/>
                <a:gd name="T17" fmla="*/ 18 h 18"/>
                <a:gd name="T18" fmla="*/ 18 w 18"/>
                <a:gd name="T19" fmla="*/ 18 h 18"/>
                <a:gd name="T20" fmla="*/ 18 w 18"/>
                <a:gd name="T21" fmla="*/ 12 h 18"/>
                <a:gd name="T22" fmla="*/ 12 w 18"/>
                <a:gd name="T23" fmla="*/ 12 h 18"/>
                <a:gd name="T24" fmla="*/ 6 w 18"/>
                <a:gd name="T25" fmla="*/ 6 h 18"/>
                <a:gd name="T26" fmla="*/ 6 w 18"/>
                <a:gd name="T27" fmla="*/ 6 h 18"/>
                <a:gd name="T28" fmla="*/ 6 w 18"/>
                <a:gd name="T29" fmla="*/ 6 h 18"/>
                <a:gd name="T30" fmla="*/ 0 w 18"/>
                <a:gd name="T31" fmla="*/ 0 h 18"/>
                <a:gd name="T32" fmla="*/ 6 w 18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8"/>
                <a:gd name="T53" fmla="*/ 18 w 18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8">
                  <a:moveTo>
                    <a:pt x="6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599" name="Freeform 346"/>
            <p:cNvSpPr>
              <a:spLocks/>
            </p:cNvSpPr>
            <p:nvPr/>
          </p:nvSpPr>
          <p:spPr bwMode="auto">
            <a:xfrm>
              <a:off x="5257" y="974"/>
              <a:ext cx="18" cy="24"/>
            </a:xfrm>
            <a:custGeom>
              <a:avLst/>
              <a:gdLst>
                <a:gd name="T0" fmla="*/ 18 w 18"/>
                <a:gd name="T1" fmla="*/ 24 h 24"/>
                <a:gd name="T2" fmla="*/ 18 w 18"/>
                <a:gd name="T3" fmla="*/ 18 h 24"/>
                <a:gd name="T4" fmla="*/ 12 w 18"/>
                <a:gd name="T5" fmla="*/ 18 h 24"/>
                <a:gd name="T6" fmla="*/ 12 w 18"/>
                <a:gd name="T7" fmla="*/ 18 h 24"/>
                <a:gd name="T8" fmla="*/ 6 w 18"/>
                <a:gd name="T9" fmla="*/ 12 h 24"/>
                <a:gd name="T10" fmla="*/ 0 w 18"/>
                <a:gd name="T11" fmla="*/ 12 h 24"/>
                <a:gd name="T12" fmla="*/ 0 w 18"/>
                <a:gd name="T13" fmla="*/ 6 h 24"/>
                <a:gd name="T14" fmla="*/ 0 w 18"/>
                <a:gd name="T15" fmla="*/ 6 h 24"/>
                <a:gd name="T16" fmla="*/ 0 w 18"/>
                <a:gd name="T17" fmla="*/ 0 h 24"/>
                <a:gd name="T18" fmla="*/ 0 w 18"/>
                <a:gd name="T19" fmla="*/ 0 h 24"/>
                <a:gd name="T20" fmla="*/ 6 w 18"/>
                <a:gd name="T21" fmla="*/ 0 h 24"/>
                <a:gd name="T22" fmla="*/ 6 w 18"/>
                <a:gd name="T23" fmla="*/ 6 h 24"/>
                <a:gd name="T24" fmla="*/ 12 w 18"/>
                <a:gd name="T25" fmla="*/ 6 h 24"/>
                <a:gd name="T26" fmla="*/ 12 w 18"/>
                <a:gd name="T27" fmla="*/ 12 h 24"/>
                <a:gd name="T28" fmla="*/ 18 w 18"/>
                <a:gd name="T29" fmla="*/ 18 h 24"/>
                <a:gd name="T30" fmla="*/ 18 w 18"/>
                <a:gd name="T31" fmla="*/ 18 h 24"/>
                <a:gd name="T32" fmla="*/ 18 w 18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24"/>
                <a:gd name="T53" fmla="*/ 18 w 18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24">
                  <a:moveTo>
                    <a:pt x="18" y="24"/>
                  </a:move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00" name="Freeform 347"/>
            <p:cNvSpPr>
              <a:spLocks/>
            </p:cNvSpPr>
            <p:nvPr/>
          </p:nvSpPr>
          <p:spPr bwMode="auto">
            <a:xfrm>
              <a:off x="5275" y="974"/>
              <a:ext cx="12" cy="24"/>
            </a:xfrm>
            <a:custGeom>
              <a:avLst/>
              <a:gdLst>
                <a:gd name="T0" fmla="*/ 0 w 12"/>
                <a:gd name="T1" fmla="*/ 24 h 24"/>
                <a:gd name="T2" fmla="*/ 6 w 12"/>
                <a:gd name="T3" fmla="*/ 18 h 24"/>
                <a:gd name="T4" fmla="*/ 12 w 12"/>
                <a:gd name="T5" fmla="*/ 12 h 24"/>
                <a:gd name="T6" fmla="*/ 12 w 12"/>
                <a:gd name="T7" fmla="*/ 6 h 24"/>
                <a:gd name="T8" fmla="*/ 12 w 12"/>
                <a:gd name="T9" fmla="*/ 0 h 24"/>
                <a:gd name="T10" fmla="*/ 12 w 12"/>
                <a:gd name="T11" fmla="*/ 0 h 24"/>
                <a:gd name="T12" fmla="*/ 6 w 12"/>
                <a:gd name="T13" fmla="*/ 6 h 24"/>
                <a:gd name="T14" fmla="*/ 6 w 12"/>
                <a:gd name="T15" fmla="*/ 18 h 24"/>
                <a:gd name="T16" fmla="*/ 0 w 12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24"/>
                <a:gd name="T29" fmla="*/ 12 w 12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24">
                  <a:moveTo>
                    <a:pt x="0" y="24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01" name="Freeform 348"/>
            <p:cNvSpPr>
              <a:spLocks/>
            </p:cNvSpPr>
            <p:nvPr/>
          </p:nvSpPr>
          <p:spPr bwMode="auto">
            <a:xfrm>
              <a:off x="5269" y="968"/>
              <a:ext cx="6" cy="24"/>
            </a:xfrm>
            <a:custGeom>
              <a:avLst/>
              <a:gdLst>
                <a:gd name="T0" fmla="*/ 6 w 6"/>
                <a:gd name="T1" fmla="*/ 24 h 24"/>
                <a:gd name="T2" fmla="*/ 6 w 6"/>
                <a:gd name="T3" fmla="*/ 18 h 24"/>
                <a:gd name="T4" fmla="*/ 6 w 6"/>
                <a:gd name="T5" fmla="*/ 12 h 24"/>
                <a:gd name="T6" fmla="*/ 6 w 6"/>
                <a:gd name="T7" fmla="*/ 0 h 24"/>
                <a:gd name="T8" fmla="*/ 0 w 6"/>
                <a:gd name="T9" fmla="*/ 0 h 24"/>
                <a:gd name="T10" fmla="*/ 0 w 6"/>
                <a:gd name="T11" fmla="*/ 0 h 24"/>
                <a:gd name="T12" fmla="*/ 0 w 6"/>
                <a:gd name="T13" fmla="*/ 6 h 24"/>
                <a:gd name="T14" fmla="*/ 6 w 6"/>
                <a:gd name="T15" fmla="*/ 18 h 24"/>
                <a:gd name="T16" fmla="*/ 6 w 6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4"/>
                <a:gd name="T29" fmla="*/ 6 w 6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4">
                  <a:moveTo>
                    <a:pt x="6" y="24"/>
                  </a:moveTo>
                  <a:lnTo>
                    <a:pt x="6" y="18"/>
                  </a:lnTo>
                  <a:lnTo>
                    <a:pt x="6" y="1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8"/>
                  </a:lnTo>
                  <a:lnTo>
                    <a:pt x="6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02" name="Freeform 349"/>
            <p:cNvSpPr>
              <a:spLocks/>
            </p:cNvSpPr>
            <p:nvPr/>
          </p:nvSpPr>
          <p:spPr bwMode="auto">
            <a:xfrm>
              <a:off x="5281" y="980"/>
              <a:ext cx="18" cy="23"/>
            </a:xfrm>
            <a:custGeom>
              <a:avLst/>
              <a:gdLst>
                <a:gd name="T0" fmla="*/ 0 w 18"/>
                <a:gd name="T1" fmla="*/ 23 h 23"/>
                <a:gd name="T2" fmla="*/ 0 w 18"/>
                <a:gd name="T3" fmla="*/ 23 h 23"/>
                <a:gd name="T4" fmla="*/ 6 w 18"/>
                <a:gd name="T5" fmla="*/ 18 h 23"/>
                <a:gd name="T6" fmla="*/ 6 w 18"/>
                <a:gd name="T7" fmla="*/ 12 h 23"/>
                <a:gd name="T8" fmla="*/ 12 w 18"/>
                <a:gd name="T9" fmla="*/ 12 h 23"/>
                <a:gd name="T10" fmla="*/ 12 w 18"/>
                <a:gd name="T11" fmla="*/ 6 h 23"/>
                <a:gd name="T12" fmla="*/ 18 w 18"/>
                <a:gd name="T13" fmla="*/ 0 h 23"/>
                <a:gd name="T14" fmla="*/ 18 w 18"/>
                <a:gd name="T15" fmla="*/ 0 h 23"/>
                <a:gd name="T16" fmla="*/ 18 w 18"/>
                <a:gd name="T17" fmla="*/ 0 h 23"/>
                <a:gd name="T18" fmla="*/ 18 w 18"/>
                <a:gd name="T19" fmla="*/ 6 h 23"/>
                <a:gd name="T20" fmla="*/ 18 w 18"/>
                <a:gd name="T21" fmla="*/ 6 h 23"/>
                <a:gd name="T22" fmla="*/ 18 w 18"/>
                <a:gd name="T23" fmla="*/ 12 h 23"/>
                <a:gd name="T24" fmla="*/ 12 w 18"/>
                <a:gd name="T25" fmla="*/ 12 h 23"/>
                <a:gd name="T26" fmla="*/ 6 w 18"/>
                <a:gd name="T27" fmla="*/ 18 h 23"/>
                <a:gd name="T28" fmla="*/ 6 w 18"/>
                <a:gd name="T29" fmla="*/ 18 h 23"/>
                <a:gd name="T30" fmla="*/ 0 w 18"/>
                <a:gd name="T31" fmla="*/ 23 h 23"/>
                <a:gd name="T32" fmla="*/ 0 w 18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23"/>
                <a:gd name="T53" fmla="*/ 18 w 18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23">
                  <a:moveTo>
                    <a:pt x="0" y="23"/>
                  </a:moveTo>
                  <a:lnTo>
                    <a:pt x="0" y="23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03" name="Freeform 350"/>
            <p:cNvSpPr>
              <a:spLocks/>
            </p:cNvSpPr>
            <p:nvPr/>
          </p:nvSpPr>
          <p:spPr bwMode="auto">
            <a:xfrm>
              <a:off x="5263" y="1123"/>
              <a:ext cx="36" cy="12"/>
            </a:xfrm>
            <a:custGeom>
              <a:avLst/>
              <a:gdLst>
                <a:gd name="T0" fmla="*/ 0 w 36"/>
                <a:gd name="T1" fmla="*/ 6 h 12"/>
                <a:gd name="T2" fmla="*/ 6 w 36"/>
                <a:gd name="T3" fmla="*/ 0 h 12"/>
                <a:gd name="T4" fmla="*/ 6 w 36"/>
                <a:gd name="T5" fmla="*/ 0 h 12"/>
                <a:gd name="T6" fmla="*/ 12 w 36"/>
                <a:gd name="T7" fmla="*/ 0 h 12"/>
                <a:gd name="T8" fmla="*/ 18 w 36"/>
                <a:gd name="T9" fmla="*/ 0 h 12"/>
                <a:gd name="T10" fmla="*/ 24 w 36"/>
                <a:gd name="T11" fmla="*/ 0 h 12"/>
                <a:gd name="T12" fmla="*/ 30 w 36"/>
                <a:gd name="T13" fmla="*/ 6 h 12"/>
                <a:gd name="T14" fmla="*/ 30 w 36"/>
                <a:gd name="T15" fmla="*/ 6 h 12"/>
                <a:gd name="T16" fmla="*/ 36 w 36"/>
                <a:gd name="T17" fmla="*/ 6 h 12"/>
                <a:gd name="T18" fmla="*/ 30 w 36"/>
                <a:gd name="T19" fmla="*/ 6 h 12"/>
                <a:gd name="T20" fmla="*/ 30 w 36"/>
                <a:gd name="T21" fmla="*/ 12 h 12"/>
                <a:gd name="T22" fmla="*/ 24 w 36"/>
                <a:gd name="T23" fmla="*/ 6 h 12"/>
                <a:gd name="T24" fmla="*/ 18 w 36"/>
                <a:gd name="T25" fmla="*/ 6 h 12"/>
                <a:gd name="T26" fmla="*/ 12 w 36"/>
                <a:gd name="T27" fmla="*/ 6 h 12"/>
                <a:gd name="T28" fmla="*/ 6 w 36"/>
                <a:gd name="T29" fmla="*/ 6 h 12"/>
                <a:gd name="T30" fmla="*/ 6 w 36"/>
                <a:gd name="T31" fmla="*/ 6 h 12"/>
                <a:gd name="T32" fmla="*/ 0 w 36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2"/>
                <a:gd name="T53" fmla="*/ 36 w 3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2">
                  <a:moveTo>
                    <a:pt x="0" y="6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04" name="Freeform 351"/>
            <p:cNvSpPr>
              <a:spLocks/>
            </p:cNvSpPr>
            <p:nvPr/>
          </p:nvSpPr>
          <p:spPr bwMode="auto">
            <a:xfrm>
              <a:off x="5257" y="1135"/>
              <a:ext cx="30" cy="12"/>
            </a:xfrm>
            <a:custGeom>
              <a:avLst/>
              <a:gdLst>
                <a:gd name="T0" fmla="*/ 0 w 30"/>
                <a:gd name="T1" fmla="*/ 0 h 12"/>
                <a:gd name="T2" fmla="*/ 6 w 30"/>
                <a:gd name="T3" fmla="*/ 0 h 12"/>
                <a:gd name="T4" fmla="*/ 6 w 30"/>
                <a:gd name="T5" fmla="*/ 0 h 12"/>
                <a:gd name="T6" fmla="*/ 12 w 30"/>
                <a:gd name="T7" fmla="*/ 0 h 12"/>
                <a:gd name="T8" fmla="*/ 18 w 30"/>
                <a:gd name="T9" fmla="*/ 0 h 12"/>
                <a:gd name="T10" fmla="*/ 24 w 30"/>
                <a:gd name="T11" fmla="*/ 0 h 12"/>
                <a:gd name="T12" fmla="*/ 30 w 30"/>
                <a:gd name="T13" fmla="*/ 6 h 12"/>
                <a:gd name="T14" fmla="*/ 30 w 30"/>
                <a:gd name="T15" fmla="*/ 6 h 12"/>
                <a:gd name="T16" fmla="*/ 30 w 30"/>
                <a:gd name="T17" fmla="*/ 12 h 12"/>
                <a:gd name="T18" fmla="*/ 30 w 30"/>
                <a:gd name="T19" fmla="*/ 12 h 12"/>
                <a:gd name="T20" fmla="*/ 30 w 30"/>
                <a:gd name="T21" fmla="*/ 12 h 12"/>
                <a:gd name="T22" fmla="*/ 24 w 30"/>
                <a:gd name="T23" fmla="*/ 12 h 12"/>
                <a:gd name="T24" fmla="*/ 18 w 30"/>
                <a:gd name="T25" fmla="*/ 6 h 12"/>
                <a:gd name="T26" fmla="*/ 12 w 30"/>
                <a:gd name="T27" fmla="*/ 6 h 12"/>
                <a:gd name="T28" fmla="*/ 6 w 30"/>
                <a:gd name="T29" fmla="*/ 0 h 12"/>
                <a:gd name="T30" fmla="*/ 0 w 30"/>
                <a:gd name="T31" fmla="*/ 0 h 12"/>
                <a:gd name="T32" fmla="*/ 0 w 30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2"/>
                <a:gd name="T53" fmla="*/ 30 w 3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2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05" name="Freeform 352"/>
            <p:cNvSpPr>
              <a:spLocks/>
            </p:cNvSpPr>
            <p:nvPr/>
          </p:nvSpPr>
          <p:spPr bwMode="auto">
            <a:xfrm>
              <a:off x="5275" y="1111"/>
              <a:ext cx="30" cy="6"/>
            </a:xfrm>
            <a:custGeom>
              <a:avLst/>
              <a:gdLst>
                <a:gd name="T0" fmla="*/ 0 w 30"/>
                <a:gd name="T1" fmla="*/ 0 h 6"/>
                <a:gd name="T2" fmla="*/ 0 w 30"/>
                <a:gd name="T3" fmla="*/ 0 h 6"/>
                <a:gd name="T4" fmla="*/ 6 w 30"/>
                <a:gd name="T5" fmla="*/ 0 h 6"/>
                <a:gd name="T6" fmla="*/ 6 w 30"/>
                <a:gd name="T7" fmla="*/ 0 h 6"/>
                <a:gd name="T8" fmla="*/ 12 w 30"/>
                <a:gd name="T9" fmla="*/ 0 h 6"/>
                <a:gd name="T10" fmla="*/ 18 w 30"/>
                <a:gd name="T11" fmla="*/ 0 h 6"/>
                <a:gd name="T12" fmla="*/ 24 w 30"/>
                <a:gd name="T13" fmla="*/ 0 h 6"/>
                <a:gd name="T14" fmla="*/ 30 w 30"/>
                <a:gd name="T15" fmla="*/ 0 h 6"/>
                <a:gd name="T16" fmla="*/ 30 w 30"/>
                <a:gd name="T17" fmla="*/ 0 h 6"/>
                <a:gd name="T18" fmla="*/ 30 w 30"/>
                <a:gd name="T19" fmla="*/ 6 h 6"/>
                <a:gd name="T20" fmla="*/ 30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0 h 6"/>
                <a:gd name="T28" fmla="*/ 6 w 30"/>
                <a:gd name="T29" fmla="*/ 0 h 6"/>
                <a:gd name="T30" fmla="*/ 0 w 30"/>
                <a:gd name="T31" fmla="*/ 0 h 6"/>
                <a:gd name="T32" fmla="*/ 0 w 3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06" name="Freeform 353"/>
            <p:cNvSpPr>
              <a:spLocks/>
            </p:cNvSpPr>
            <p:nvPr/>
          </p:nvSpPr>
          <p:spPr bwMode="auto">
            <a:xfrm>
              <a:off x="5275" y="1087"/>
              <a:ext cx="42" cy="12"/>
            </a:xfrm>
            <a:custGeom>
              <a:avLst/>
              <a:gdLst>
                <a:gd name="T0" fmla="*/ 0 w 42"/>
                <a:gd name="T1" fmla="*/ 12 h 12"/>
                <a:gd name="T2" fmla="*/ 6 w 42"/>
                <a:gd name="T3" fmla="*/ 12 h 12"/>
                <a:gd name="T4" fmla="*/ 12 w 42"/>
                <a:gd name="T5" fmla="*/ 6 h 12"/>
                <a:gd name="T6" fmla="*/ 18 w 42"/>
                <a:gd name="T7" fmla="*/ 6 h 12"/>
                <a:gd name="T8" fmla="*/ 24 w 42"/>
                <a:gd name="T9" fmla="*/ 6 h 12"/>
                <a:gd name="T10" fmla="*/ 30 w 42"/>
                <a:gd name="T11" fmla="*/ 0 h 12"/>
                <a:gd name="T12" fmla="*/ 36 w 42"/>
                <a:gd name="T13" fmla="*/ 0 h 12"/>
                <a:gd name="T14" fmla="*/ 36 w 42"/>
                <a:gd name="T15" fmla="*/ 0 h 12"/>
                <a:gd name="T16" fmla="*/ 42 w 42"/>
                <a:gd name="T17" fmla="*/ 6 h 12"/>
                <a:gd name="T18" fmla="*/ 42 w 42"/>
                <a:gd name="T19" fmla="*/ 6 h 12"/>
                <a:gd name="T20" fmla="*/ 36 w 42"/>
                <a:gd name="T21" fmla="*/ 12 h 12"/>
                <a:gd name="T22" fmla="*/ 30 w 42"/>
                <a:gd name="T23" fmla="*/ 12 h 12"/>
                <a:gd name="T24" fmla="*/ 24 w 42"/>
                <a:gd name="T25" fmla="*/ 12 h 12"/>
                <a:gd name="T26" fmla="*/ 18 w 42"/>
                <a:gd name="T27" fmla="*/ 12 h 12"/>
                <a:gd name="T28" fmla="*/ 12 w 42"/>
                <a:gd name="T29" fmla="*/ 12 h 12"/>
                <a:gd name="T30" fmla="*/ 6 w 42"/>
                <a:gd name="T31" fmla="*/ 12 h 12"/>
                <a:gd name="T32" fmla="*/ 0 w 42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12"/>
                <a:gd name="T53" fmla="*/ 42 w 4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12">
                  <a:moveTo>
                    <a:pt x="0" y="12"/>
                  </a:moveTo>
                  <a:lnTo>
                    <a:pt x="6" y="12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6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07" name="Freeform 354"/>
            <p:cNvSpPr>
              <a:spLocks/>
            </p:cNvSpPr>
            <p:nvPr/>
          </p:nvSpPr>
          <p:spPr bwMode="auto">
            <a:xfrm>
              <a:off x="5287" y="1069"/>
              <a:ext cx="36" cy="12"/>
            </a:xfrm>
            <a:custGeom>
              <a:avLst/>
              <a:gdLst>
                <a:gd name="T0" fmla="*/ 0 w 36"/>
                <a:gd name="T1" fmla="*/ 12 h 12"/>
                <a:gd name="T2" fmla="*/ 0 w 36"/>
                <a:gd name="T3" fmla="*/ 12 h 12"/>
                <a:gd name="T4" fmla="*/ 6 w 36"/>
                <a:gd name="T5" fmla="*/ 12 h 12"/>
                <a:gd name="T6" fmla="*/ 12 w 36"/>
                <a:gd name="T7" fmla="*/ 6 h 12"/>
                <a:gd name="T8" fmla="*/ 18 w 36"/>
                <a:gd name="T9" fmla="*/ 6 h 12"/>
                <a:gd name="T10" fmla="*/ 30 w 36"/>
                <a:gd name="T11" fmla="*/ 6 h 12"/>
                <a:gd name="T12" fmla="*/ 36 w 36"/>
                <a:gd name="T13" fmla="*/ 0 h 12"/>
                <a:gd name="T14" fmla="*/ 36 w 36"/>
                <a:gd name="T15" fmla="*/ 0 h 12"/>
                <a:gd name="T16" fmla="*/ 36 w 36"/>
                <a:gd name="T17" fmla="*/ 6 h 12"/>
                <a:gd name="T18" fmla="*/ 36 w 36"/>
                <a:gd name="T19" fmla="*/ 6 h 12"/>
                <a:gd name="T20" fmla="*/ 30 w 36"/>
                <a:gd name="T21" fmla="*/ 6 h 12"/>
                <a:gd name="T22" fmla="*/ 24 w 36"/>
                <a:gd name="T23" fmla="*/ 12 h 12"/>
                <a:gd name="T24" fmla="*/ 18 w 36"/>
                <a:gd name="T25" fmla="*/ 12 h 12"/>
                <a:gd name="T26" fmla="*/ 12 w 36"/>
                <a:gd name="T27" fmla="*/ 12 h 12"/>
                <a:gd name="T28" fmla="*/ 6 w 36"/>
                <a:gd name="T29" fmla="*/ 12 h 12"/>
                <a:gd name="T30" fmla="*/ 0 w 36"/>
                <a:gd name="T31" fmla="*/ 12 h 12"/>
                <a:gd name="T32" fmla="*/ 0 w 36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2"/>
                <a:gd name="T53" fmla="*/ 36 w 3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2">
                  <a:moveTo>
                    <a:pt x="0" y="12"/>
                  </a:moveTo>
                  <a:lnTo>
                    <a:pt x="0" y="12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30" y="6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08" name="Freeform 355"/>
            <p:cNvSpPr>
              <a:spLocks/>
            </p:cNvSpPr>
            <p:nvPr/>
          </p:nvSpPr>
          <p:spPr bwMode="auto">
            <a:xfrm>
              <a:off x="5287" y="1033"/>
              <a:ext cx="42" cy="18"/>
            </a:xfrm>
            <a:custGeom>
              <a:avLst/>
              <a:gdLst>
                <a:gd name="T0" fmla="*/ 0 w 42"/>
                <a:gd name="T1" fmla="*/ 18 h 18"/>
                <a:gd name="T2" fmla="*/ 0 w 42"/>
                <a:gd name="T3" fmla="*/ 18 h 18"/>
                <a:gd name="T4" fmla="*/ 6 w 42"/>
                <a:gd name="T5" fmla="*/ 12 h 18"/>
                <a:gd name="T6" fmla="*/ 12 w 42"/>
                <a:gd name="T7" fmla="*/ 6 h 18"/>
                <a:gd name="T8" fmla="*/ 24 w 42"/>
                <a:gd name="T9" fmla="*/ 6 h 18"/>
                <a:gd name="T10" fmla="*/ 30 w 42"/>
                <a:gd name="T11" fmla="*/ 0 h 18"/>
                <a:gd name="T12" fmla="*/ 36 w 42"/>
                <a:gd name="T13" fmla="*/ 0 h 18"/>
                <a:gd name="T14" fmla="*/ 42 w 42"/>
                <a:gd name="T15" fmla="*/ 0 h 18"/>
                <a:gd name="T16" fmla="*/ 42 w 42"/>
                <a:gd name="T17" fmla="*/ 0 h 18"/>
                <a:gd name="T18" fmla="*/ 42 w 42"/>
                <a:gd name="T19" fmla="*/ 0 h 18"/>
                <a:gd name="T20" fmla="*/ 36 w 42"/>
                <a:gd name="T21" fmla="*/ 6 h 18"/>
                <a:gd name="T22" fmla="*/ 30 w 42"/>
                <a:gd name="T23" fmla="*/ 6 h 18"/>
                <a:gd name="T24" fmla="*/ 24 w 42"/>
                <a:gd name="T25" fmla="*/ 12 h 18"/>
                <a:gd name="T26" fmla="*/ 12 w 42"/>
                <a:gd name="T27" fmla="*/ 12 h 18"/>
                <a:gd name="T28" fmla="*/ 6 w 42"/>
                <a:gd name="T29" fmla="*/ 12 h 18"/>
                <a:gd name="T30" fmla="*/ 0 w 42"/>
                <a:gd name="T31" fmla="*/ 18 h 18"/>
                <a:gd name="T32" fmla="*/ 0 w 42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18"/>
                <a:gd name="T53" fmla="*/ 42 w 4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18">
                  <a:moveTo>
                    <a:pt x="0" y="18"/>
                  </a:moveTo>
                  <a:lnTo>
                    <a:pt x="0" y="18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09" name="Freeform 356"/>
            <p:cNvSpPr>
              <a:spLocks/>
            </p:cNvSpPr>
            <p:nvPr/>
          </p:nvSpPr>
          <p:spPr bwMode="auto">
            <a:xfrm>
              <a:off x="5281" y="992"/>
              <a:ext cx="42" cy="29"/>
            </a:xfrm>
            <a:custGeom>
              <a:avLst/>
              <a:gdLst>
                <a:gd name="T0" fmla="*/ 0 w 42"/>
                <a:gd name="T1" fmla="*/ 29 h 29"/>
                <a:gd name="T2" fmla="*/ 6 w 42"/>
                <a:gd name="T3" fmla="*/ 23 h 29"/>
                <a:gd name="T4" fmla="*/ 12 w 42"/>
                <a:gd name="T5" fmla="*/ 17 h 29"/>
                <a:gd name="T6" fmla="*/ 18 w 42"/>
                <a:gd name="T7" fmla="*/ 11 h 29"/>
                <a:gd name="T8" fmla="*/ 24 w 42"/>
                <a:gd name="T9" fmla="*/ 11 h 29"/>
                <a:gd name="T10" fmla="*/ 30 w 42"/>
                <a:gd name="T11" fmla="*/ 6 h 29"/>
                <a:gd name="T12" fmla="*/ 36 w 42"/>
                <a:gd name="T13" fmla="*/ 6 h 29"/>
                <a:gd name="T14" fmla="*/ 36 w 42"/>
                <a:gd name="T15" fmla="*/ 0 h 29"/>
                <a:gd name="T16" fmla="*/ 42 w 42"/>
                <a:gd name="T17" fmla="*/ 6 h 29"/>
                <a:gd name="T18" fmla="*/ 42 w 42"/>
                <a:gd name="T19" fmla="*/ 6 h 29"/>
                <a:gd name="T20" fmla="*/ 36 w 42"/>
                <a:gd name="T21" fmla="*/ 11 h 29"/>
                <a:gd name="T22" fmla="*/ 30 w 42"/>
                <a:gd name="T23" fmla="*/ 11 h 29"/>
                <a:gd name="T24" fmla="*/ 24 w 42"/>
                <a:gd name="T25" fmla="*/ 17 h 29"/>
                <a:gd name="T26" fmla="*/ 18 w 42"/>
                <a:gd name="T27" fmla="*/ 17 h 29"/>
                <a:gd name="T28" fmla="*/ 6 w 42"/>
                <a:gd name="T29" fmla="*/ 23 h 29"/>
                <a:gd name="T30" fmla="*/ 6 w 42"/>
                <a:gd name="T31" fmla="*/ 23 h 29"/>
                <a:gd name="T32" fmla="*/ 0 w 42"/>
                <a:gd name="T33" fmla="*/ 29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29"/>
                <a:gd name="T53" fmla="*/ 42 w 42"/>
                <a:gd name="T54" fmla="*/ 29 h 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29">
                  <a:moveTo>
                    <a:pt x="0" y="29"/>
                  </a:moveTo>
                  <a:lnTo>
                    <a:pt x="6" y="23"/>
                  </a:lnTo>
                  <a:lnTo>
                    <a:pt x="12" y="17"/>
                  </a:lnTo>
                  <a:lnTo>
                    <a:pt x="18" y="11"/>
                  </a:lnTo>
                  <a:lnTo>
                    <a:pt x="24" y="11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6" y="0"/>
                  </a:lnTo>
                  <a:lnTo>
                    <a:pt x="42" y="6"/>
                  </a:lnTo>
                  <a:lnTo>
                    <a:pt x="36" y="11"/>
                  </a:lnTo>
                  <a:lnTo>
                    <a:pt x="30" y="11"/>
                  </a:lnTo>
                  <a:lnTo>
                    <a:pt x="24" y="17"/>
                  </a:lnTo>
                  <a:lnTo>
                    <a:pt x="18" y="17"/>
                  </a:lnTo>
                  <a:lnTo>
                    <a:pt x="6" y="23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10" name="Freeform 357"/>
            <p:cNvSpPr>
              <a:spLocks/>
            </p:cNvSpPr>
            <p:nvPr/>
          </p:nvSpPr>
          <p:spPr bwMode="auto">
            <a:xfrm>
              <a:off x="5287" y="1045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0 w 36"/>
                <a:gd name="T3" fmla="*/ 18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6 h 24"/>
                <a:gd name="T10" fmla="*/ 24 w 36"/>
                <a:gd name="T11" fmla="*/ 6 h 24"/>
                <a:gd name="T12" fmla="*/ 30 w 36"/>
                <a:gd name="T13" fmla="*/ 0 h 24"/>
                <a:gd name="T14" fmla="*/ 36 w 36"/>
                <a:gd name="T15" fmla="*/ 0 h 24"/>
                <a:gd name="T16" fmla="*/ 36 w 36"/>
                <a:gd name="T17" fmla="*/ 6 h 24"/>
                <a:gd name="T18" fmla="*/ 36 w 36"/>
                <a:gd name="T19" fmla="*/ 6 h 24"/>
                <a:gd name="T20" fmla="*/ 30 w 36"/>
                <a:gd name="T21" fmla="*/ 12 h 24"/>
                <a:gd name="T22" fmla="*/ 24 w 36"/>
                <a:gd name="T23" fmla="*/ 12 h 24"/>
                <a:gd name="T24" fmla="*/ 18 w 36"/>
                <a:gd name="T25" fmla="*/ 18 h 24"/>
                <a:gd name="T26" fmla="*/ 12 w 36"/>
                <a:gd name="T27" fmla="*/ 18 h 24"/>
                <a:gd name="T28" fmla="*/ 6 w 36"/>
                <a:gd name="T29" fmla="*/ 18 h 24"/>
                <a:gd name="T30" fmla="*/ 0 w 36"/>
                <a:gd name="T31" fmla="*/ 24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0" y="18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11" name="Freeform 358"/>
            <p:cNvSpPr>
              <a:spLocks/>
            </p:cNvSpPr>
            <p:nvPr/>
          </p:nvSpPr>
          <p:spPr bwMode="auto">
            <a:xfrm>
              <a:off x="5239" y="1033"/>
              <a:ext cx="48" cy="30"/>
            </a:xfrm>
            <a:custGeom>
              <a:avLst/>
              <a:gdLst>
                <a:gd name="T0" fmla="*/ 0 w 48"/>
                <a:gd name="T1" fmla="*/ 0 h 30"/>
                <a:gd name="T2" fmla="*/ 0 w 48"/>
                <a:gd name="T3" fmla="*/ 0 h 30"/>
                <a:gd name="T4" fmla="*/ 6 w 48"/>
                <a:gd name="T5" fmla="*/ 0 h 30"/>
                <a:gd name="T6" fmla="*/ 12 w 48"/>
                <a:gd name="T7" fmla="*/ 6 h 30"/>
                <a:gd name="T8" fmla="*/ 24 w 48"/>
                <a:gd name="T9" fmla="*/ 12 h 30"/>
                <a:gd name="T10" fmla="*/ 30 w 48"/>
                <a:gd name="T11" fmla="*/ 12 h 30"/>
                <a:gd name="T12" fmla="*/ 42 w 48"/>
                <a:gd name="T13" fmla="*/ 24 h 30"/>
                <a:gd name="T14" fmla="*/ 48 w 48"/>
                <a:gd name="T15" fmla="*/ 30 h 30"/>
                <a:gd name="T16" fmla="*/ 48 w 48"/>
                <a:gd name="T17" fmla="*/ 30 h 30"/>
                <a:gd name="T18" fmla="*/ 48 w 48"/>
                <a:gd name="T19" fmla="*/ 30 h 30"/>
                <a:gd name="T20" fmla="*/ 36 w 48"/>
                <a:gd name="T21" fmla="*/ 30 h 30"/>
                <a:gd name="T22" fmla="*/ 30 w 48"/>
                <a:gd name="T23" fmla="*/ 24 h 30"/>
                <a:gd name="T24" fmla="*/ 18 w 48"/>
                <a:gd name="T25" fmla="*/ 18 h 30"/>
                <a:gd name="T26" fmla="*/ 12 w 48"/>
                <a:gd name="T27" fmla="*/ 12 h 30"/>
                <a:gd name="T28" fmla="*/ 6 w 48"/>
                <a:gd name="T29" fmla="*/ 6 h 30"/>
                <a:gd name="T30" fmla="*/ 0 w 48"/>
                <a:gd name="T31" fmla="*/ 0 h 30"/>
                <a:gd name="T32" fmla="*/ 0 w 4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30"/>
                <a:gd name="T53" fmla="*/ 48 w 4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30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42" y="24"/>
                  </a:lnTo>
                  <a:lnTo>
                    <a:pt x="48" y="30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12" name="Freeform 359"/>
            <p:cNvSpPr>
              <a:spLocks/>
            </p:cNvSpPr>
            <p:nvPr/>
          </p:nvSpPr>
          <p:spPr bwMode="auto">
            <a:xfrm>
              <a:off x="5245" y="1009"/>
              <a:ext cx="42" cy="30"/>
            </a:xfrm>
            <a:custGeom>
              <a:avLst/>
              <a:gdLst>
                <a:gd name="T0" fmla="*/ 0 w 42"/>
                <a:gd name="T1" fmla="*/ 0 h 30"/>
                <a:gd name="T2" fmla="*/ 6 w 42"/>
                <a:gd name="T3" fmla="*/ 0 h 30"/>
                <a:gd name="T4" fmla="*/ 6 w 42"/>
                <a:gd name="T5" fmla="*/ 0 h 30"/>
                <a:gd name="T6" fmla="*/ 12 w 42"/>
                <a:gd name="T7" fmla="*/ 6 h 30"/>
                <a:gd name="T8" fmla="*/ 18 w 42"/>
                <a:gd name="T9" fmla="*/ 6 h 30"/>
                <a:gd name="T10" fmla="*/ 24 w 42"/>
                <a:gd name="T11" fmla="*/ 12 h 30"/>
                <a:gd name="T12" fmla="*/ 36 w 42"/>
                <a:gd name="T13" fmla="*/ 18 h 30"/>
                <a:gd name="T14" fmla="*/ 42 w 42"/>
                <a:gd name="T15" fmla="*/ 24 h 30"/>
                <a:gd name="T16" fmla="*/ 42 w 42"/>
                <a:gd name="T17" fmla="*/ 30 h 30"/>
                <a:gd name="T18" fmla="*/ 36 w 42"/>
                <a:gd name="T19" fmla="*/ 24 h 30"/>
                <a:gd name="T20" fmla="*/ 30 w 42"/>
                <a:gd name="T21" fmla="*/ 24 h 30"/>
                <a:gd name="T22" fmla="*/ 24 w 42"/>
                <a:gd name="T23" fmla="*/ 18 h 30"/>
                <a:gd name="T24" fmla="*/ 18 w 42"/>
                <a:gd name="T25" fmla="*/ 12 h 30"/>
                <a:gd name="T26" fmla="*/ 12 w 42"/>
                <a:gd name="T27" fmla="*/ 12 h 30"/>
                <a:gd name="T28" fmla="*/ 6 w 42"/>
                <a:gd name="T29" fmla="*/ 6 h 30"/>
                <a:gd name="T30" fmla="*/ 0 w 42"/>
                <a:gd name="T31" fmla="*/ 0 h 30"/>
                <a:gd name="T32" fmla="*/ 0 w 42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0"/>
                <a:gd name="T53" fmla="*/ 42 w 42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0">
                  <a:moveTo>
                    <a:pt x="0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42" y="30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13" name="Freeform 360"/>
            <p:cNvSpPr>
              <a:spLocks/>
            </p:cNvSpPr>
            <p:nvPr/>
          </p:nvSpPr>
          <p:spPr bwMode="auto">
            <a:xfrm>
              <a:off x="5287" y="1009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0 w 36"/>
                <a:gd name="T3" fmla="*/ 24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12 h 24"/>
                <a:gd name="T10" fmla="*/ 24 w 36"/>
                <a:gd name="T11" fmla="*/ 6 h 24"/>
                <a:gd name="T12" fmla="*/ 30 w 36"/>
                <a:gd name="T13" fmla="*/ 0 h 24"/>
                <a:gd name="T14" fmla="*/ 36 w 36"/>
                <a:gd name="T15" fmla="*/ 0 h 24"/>
                <a:gd name="T16" fmla="*/ 36 w 36"/>
                <a:gd name="T17" fmla="*/ 0 h 24"/>
                <a:gd name="T18" fmla="*/ 36 w 36"/>
                <a:gd name="T19" fmla="*/ 6 h 24"/>
                <a:gd name="T20" fmla="*/ 36 w 36"/>
                <a:gd name="T21" fmla="*/ 6 h 24"/>
                <a:gd name="T22" fmla="*/ 30 w 36"/>
                <a:gd name="T23" fmla="*/ 12 h 24"/>
                <a:gd name="T24" fmla="*/ 18 w 36"/>
                <a:gd name="T25" fmla="*/ 18 h 24"/>
                <a:gd name="T26" fmla="*/ 12 w 36"/>
                <a:gd name="T27" fmla="*/ 18 h 24"/>
                <a:gd name="T28" fmla="*/ 6 w 36"/>
                <a:gd name="T29" fmla="*/ 24 h 24"/>
                <a:gd name="T30" fmla="*/ 0 w 36"/>
                <a:gd name="T31" fmla="*/ 24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0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14" name="Freeform 361"/>
            <p:cNvSpPr>
              <a:spLocks/>
            </p:cNvSpPr>
            <p:nvPr/>
          </p:nvSpPr>
          <p:spPr bwMode="auto">
            <a:xfrm>
              <a:off x="5197" y="884"/>
              <a:ext cx="36" cy="18"/>
            </a:xfrm>
            <a:custGeom>
              <a:avLst/>
              <a:gdLst>
                <a:gd name="T0" fmla="*/ 0 w 36"/>
                <a:gd name="T1" fmla="*/ 0 h 18"/>
                <a:gd name="T2" fmla="*/ 6 w 36"/>
                <a:gd name="T3" fmla="*/ 0 h 18"/>
                <a:gd name="T4" fmla="*/ 6 w 36"/>
                <a:gd name="T5" fmla="*/ 0 h 18"/>
                <a:gd name="T6" fmla="*/ 12 w 36"/>
                <a:gd name="T7" fmla="*/ 0 h 18"/>
                <a:gd name="T8" fmla="*/ 18 w 36"/>
                <a:gd name="T9" fmla="*/ 0 h 18"/>
                <a:gd name="T10" fmla="*/ 24 w 36"/>
                <a:gd name="T11" fmla="*/ 6 h 18"/>
                <a:gd name="T12" fmla="*/ 24 w 36"/>
                <a:gd name="T13" fmla="*/ 12 h 18"/>
                <a:gd name="T14" fmla="*/ 30 w 36"/>
                <a:gd name="T15" fmla="*/ 12 h 18"/>
                <a:gd name="T16" fmla="*/ 36 w 36"/>
                <a:gd name="T17" fmla="*/ 18 h 18"/>
                <a:gd name="T18" fmla="*/ 30 w 36"/>
                <a:gd name="T19" fmla="*/ 18 h 18"/>
                <a:gd name="T20" fmla="*/ 24 w 36"/>
                <a:gd name="T21" fmla="*/ 12 h 18"/>
                <a:gd name="T22" fmla="*/ 18 w 36"/>
                <a:gd name="T23" fmla="*/ 12 h 18"/>
                <a:gd name="T24" fmla="*/ 18 w 36"/>
                <a:gd name="T25" fmla="*/ 6 h 18"/>
                <a:gd name="T26" fmla="*/ 12 w 36"/>
                <a:gd name="T27" fmla="*/ 6 h 18"/>
                <a:gd name="T28" fmla="*/ 6 w 36"/>
                <a:gd name="T29" fmla="*/ 0 h 18"/>
                <a:gd name="T30" fmla="*/ 6 w 36"/>
                <a:gd name="T31" fmla="*/ 0 h 18"/>
                <a:gd name="T32" fmla="*/ 0 w 36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15" name="Freeform 362"/>
            <p:cNvSpPr>
              <a:spLocks/>
            </p:cNvSpPr>
            <p:nvPr/>
          </p:nvSpPr>
          <p:spPr bwMode="auto">
            <a:xfrm>
              <a:off x="5191" y="902"/>
              <a:ext cx="42" cy="24"/>
            </a:xfrm>
            <a:custGeom>
              <a:avLst/>
              <a:gdLst>
                <a:gd name="T0" fmla="*/ 0 w 42"/>
                <a:gd name="T1" fmla="*/ 0 h 24"/>
                <a:gd name="T2" fmla="*/ 6 w 42"/>
                <a:gd name="T3" fmla="*/ 0 h 24"/>
                <a:gd name="T4" fmla="*/ 6 w 42"/>
                <a:gd name="T5" fmla="*/ 0 h 24"/>
                <a:gd name="T6" fmla="*/ 12 w 42"/>
                <a:gd name="T7" fmla="*/ 6 h 24"/>
                <a:gd name="T8" fmla="*/ 18 w 42"/>
                <a:gd name="T9" fmla="*/ 6 h 24"/>
                <a:gd name="T10" fmla="*/ 30 w 42"/>
                <a:gd name="T11" fmla="*/ 12 h 24"/>
                <a:gd name="T12" fmla="*/ 36 w 42"/>
                <a:gd name="T13" fmla="*/ 18 h 24"/>
                <a:gd name="T14" fmla="*/ 36 w 42"/>
                <a:gd name="T15" fmla="*/ 24 h 24"/>
                <a:gd name="T16" fmla="*/ 42 w 42"/>
                <a:gd name="T17" fmla="*/ 24 h 24"/>
                <a:gd name="T18" fmla="*/ 42 w 42"/>
                <a:gd name="T19" fmla="*/ 24 h 24"/>
                <a:gd name="T20" fmla="*/ 36 w 42"/>
                <a:gd name="T21" fmla="*/ 24 h 24"/>
                <a:gd name="T22" fmla="*/ 24 w 42"/>
                <a:gd name="T23" fmla="*/ 18 h 24"/>
                <a:gd name="T24" fmla="*/ 18 w 42"/>
                <a:gd name="T25" fmla="*/ 12 h 24"/>
                <a:gd name="T26" fmla="*/ 12 w 42"/>
                <a:gd name="T27" fmla="*/ 6 h 24"/>
                <a:gd name="T28" fmla="*/ 6 w 42"/>
                <a:gd name="T29" fmla="*/ 6 h 24"/>
                <a:gd name="T30" fmla="*/ 6 w 42"/>
                <a:gd name="T31" fmla="*/ 0 h 24"/>
                <a:gd name="T32" fmla="*/ 0 w 42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24"/>
                <a:gd name="T53" fmla="*/ 42 w 42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24">
                  <a:moveTo>
                    <a:pt x="0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36" y="24"/>
                  </a:lnTo>
                  <a:lnTo>
                    <a:pt x="42" y="24"/>
                  </a:lnTo>
                  <a:lnTo>
                    <a:pt x="36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16" name="Freeform 363"/>
            <p:cNvSpPr>
              <a:spLocks/>
            </p:cNvSpPr>
            <p:nvPr/>
          </p:nvSpPr>
          <p:spPr bwMode="auto">
            <a:xfrm>
              <a:off x="5185" y="926"/>
              <a:ext cx="48" cy="24"/>
            </a:xfrm>
            <a:custGeom>
              <a:avLst/>
              <a:gdLst>
                <a:gd name="T0" fmla="*/ 0 w 48"/>
                <a:gd name="T1" fmla="*/ 0 h 24"/>
                <a:gd name="T2" fmla="*/ 6 w 48"/>
                <a:gd name="T3" fmla="*/ 0 h 24"/>
                <a:gd name="T4" fmla="*/ 12 w 48"/>
                <a:gd name="T5" fmla="*/ 0 h 24"/>
                <a:gd name="T6" fmla="*/ 18 w 48"/>
                <a:gd name="T7" fmla="*/ 0 h 24"/>
                <a:gd name="T8" fmla="*/ 24 w 48"/>
                <a:gd name="T9" fmla="*/ 6 h 24"/>
                <a:gd name="T10" fmla="*/ 30 w 48"/>
                <a:gd name="T11" fmla="*/ 12 h 24"/>
                <a:gd name="T12" fmla="*/ 36 w 48"/>
                <a:gd name="T13" fmla="*/ 18 h 24"/>
                <a:gd name="T14" fmla="*/ 42 w 48"/>
                <a:gd name="T15" fmla="*/ 24 h 24"/>
                <a:gd name="T16" fmla="*/ 48 w 48"/>
                <a:gd name="T17" fmla="*/ 24 h 24"/>
                <a:gd name="T18" fmla="*/ 42 w 48"/>
                <a:gd name="T19" fmla="*/ 24 h 24"/>
                <a:gd name="T20" fmla="*/ 36 w 48"/>
                <a:gd name="T21" fmla="*/ 24 h 24"/>
                <a:gd name="T22" fmla="*/ 30 w 48"/>
                <a:gd name="T23" fmla="*/ 18 h 24"/>
                <a:gd name="T24" fmla="*/ 24 w 48"/>
                <a:gd name="T25" fmla="*/ 12 h 24"/>
                <a:gd name="T26" fmla="*/ 12 w 48"/>
                <a:gd name="T27" fmla="*/ 6 h 24"/>
                <a:gd name="T28" fmla="*/ 6 w 48"/>
                <a:gd name="T29" fmla="*/ 6 h 24"/>
                <a:gd name="T30" fmla="*/ 0 w 48"/>
                <a:gd name="T31" fmla="*/ 0 h 24"/>
                <a:gd name="T32" fmla="*/ 0 w 48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24"/>
                <a:gd name="T53" fmla="*/ 48 w 48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24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48" y="24"/>
                  </a:lnTo>
                  <a:lnTo>
                    <a:pt x="42" y="24"/>
                  </a:lnTo>
                  <a:lnTo>
                    <a:pt x="36" y="24"/>
                  </a:lnTo>
                  <a:lnTo>
                    <a:pt x="30" y="18"/>
                  </a:lnTo>
                  <a:lnTo>
                    <a:pt x="24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17" name="Freeform 364"/>
            <p:cNvSpPr>
              <a:spLocks/>
            </p:cNvSpPr>
            <p:nvPr/>
          </p:nvSpPr>
          <p:spPr bwMode="auto">
            <a:xfrm>
              <a:off x="5191" y="938"/>
              <a:ext cx="36" cy="30"/>
            </a:xfrm>
            <a:custGeom>
              <a:avLst/>
              <a:gdLst>
                <a:gd name="T0" fmla="*/ 0 w 36"/>
                <a:gd name="T1" fmla="*/ 0 h 30"/>
                <a:gd name="T2" fmla="*/ 0 w 36"/>
                <a:gd name="T3" fmla="*/ 0 h 30"/>
                <a:gd name="T4" fmla="*/ 6 w 36"/>
                <a:gd name="T5" fmla="*/ 0 h 30"/>
                <a:gd name="T6" fmla="*/ 12 w 36"/>
                <a:gd name="T7" fmla="*/ 6 h 30"/>
                <a:gd name="T8" fmla="*/ 18 w 36"/>
                <a:gd name="T9" fmla="*/ 12 h 30"/>
                <a:gd name="T10" fmla="*/ 24 w 36"/>
                <a:gd name="T11" fmla="*/ 18 h 30"/>
                <a:gd name="T12" fmla="*/ 30 w 36"/>
                <a:gd name="T13" fmla="*/ 24 h 30"/>
                <a:gd name="T14" fmla="*/ 36 w 36"/>
                <a:gd name="T15" fmla="*/ 30 h 30"/>
                <a:gd name="T16" fmla="*/ 36 w 36"/>
                <a:gd name="T17" fmla="*/ 30 h 30"/>
                <a:gd name="T18" fmla="*/ 30 w 36"/>
                <a:gd name="T19" fmla="*/ 30 h 30"/>
                <a:gd name="T20" fmla="*/ 24 w 36"/>
                <a:gd name="T21" fmla="*/ 24 h 30"/>
                <a:gd name="T22" fmla="*/ 18 w 36"/>
                <a:gd name="T23" fmla="*/ 18 h 30"/>
                <a:gd name="T24" fmla="*/ 12 w 36"/>
                <a:gd name="T25" fmla="*/ 18 h 30"/>
                <a:gd name="T26" fmla="*/ 6 w 36"/>
                <a:gd name="T27" fmla="*/ 12 h 30"/>
                <a:gd name="T28" fmla="*/ 6 w 36"/>
                <a:gd name="T29" fmla="*/ 6 h 30"/>
                <a:gd name="T30" fmla="*/ 0 w 36"/>
                <a:gd name="T31" fmla="*/ 0 h 30"/>
                <a:gd name="T32" fmla="*/ 0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24" y="18"/>
                  </a:lnTo>
                  <a:lnTo>
                    <a:pt x="30" y="24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18" name="Freeform 365"/>
            <p:cNvSpPr>
              <a:spLocks/>
            </p:cNvSpPr>
            <p:nvPr/>
          </p:nvSpPr>
          <p:spPr bwMode="auto">
            <a:xfrm>
              <a:off x="5191" y="956"/>
              <a:ext cx="30" cy="24"/>
            </a:xfrm>
            <a:custGeom>
              <a:avLst/>
              <a:gdLst>
                <a:gd name="T0" fmla="*/ 0 w 30"/>
                <a:gd name="T1" fmla="*/ 0 h 24"/>
                <a:gd name="T2" fmla="*/ 0 w 30"/>
                <a:gd name="T3" fmla="*/ 0 h 24"/>
                <a:gd name="T4" fmla="*/ 6 w 30"/>
                <a:gd name="T5" fmla="*/ 0 h 24"/>
                <a:gd name="T6" fmla="*/ 12 w 30"/>
                <a:gd name="T7" fmla="*/ 0 h 24"/>
                <a:gd name="T8" fmla="*/ 18 w 30"/>
                <a:gd name="T9" fmla="*/ 6 h 24"/>
                <a:gd name="T10" fmla="*/ 18 w 30"/>
                <a:gd name="T11" fmla="*/ 12 h 24"/>
                <a:gd name="T12" fmla="*/ 24 w 30"/>
                <a:gd name="T13" fmla="*/ 12 h 24"/>
                <a:gd name="T14" fmla="*/ 30 w 30"/>
                <a:gd name="T15" fmla="*/ 18 h 24"/>
                <a:gd name="T16" fmla="*/ 30 w 30"/>
                <a:gd name="T17" fmla="*/ 24 h 24"/>
                <a:gd name="T18" fmla="*/ 30 w 30"/>
                <a:gd name="T19" fmla="*/ 24 h 24"/>
                <a:gd name="T20" fmla="*/ 24 w 30"/>
                <a:gd name="T21" fmla="*/ 18 h 24"/>
                <a:gd name="T22" fmla="*/ 18 w 30"/>
                <a:gd name="T23" fmla="*/ 12 h 24"/>
                <a:gd name="T24" fmla="*/ 12 w 30"/>
                <a:gd name="T25" fmla="*/ 12 h 24"/>
                <a:gd name="T26" fmla="*/ 6 w 30"/>
                <a:gd name="T27" fmla="*/ 6 h 24"/>
                <a:gd name="T28" fmla="*/ 6 w 30"/>
                <a:gd name="T29" fmla="*/ 6 h 24"/>
                <a:gd name="T30" fmla="*/ 0 w 30"/>
                <a:gd name="T31" fmla="*/ 0 h 24"/>
                <a:gd name="T32" fmla="*/ 0 w 30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24"/>
                <a:gd name="T53" fmla="*/ 30 w 30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24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19" name="Freeform 366"/>
            <p:cNvSpPr>
              <a:spLocks/>
            </p:cNvSpPr>
            <p:nvPr/>
          </p:nvSpPr>
          <p:spPr bwMode="auto">
            <a:xfrm>
              <a:off x="5191" y="968"/>
              <a:ext cx="24" cy="24"/>
            </a:xfrm>
            <a:custGeom>
              <a:avLst/>
              <a:gdLst>
                <a:gd name="T0" fmla="*/ 0 w 24"/>
                <a:gd name="T1" fmla="*/ 0 h 24"/>
                <a:gd name="T2" fmla="*/ 0 w 24"/>
                <a:gd name="T3" fmla="*/ 0 h 24"/>
                <a:gd name="T4" fmla="*/ 6 w 24"/>
                <a:gd name="T5" fmla="*/ 6 h 24"/>
                <a:gd name="T6" fmla="*/ 6 w 24"/>
                <a:gd name="T7" fmla="*/ 6 h 24"/>
                <a:gd name="T8" fmla="*/ 12 w 24"/>
                <a:gd name="T9" fmla="*/ 12 h 24"/>
                <a:gd name="T10" fmla="*/ 18 w 24"/>
                <a:gd name="T11" fmla="*/ 12 h 24"/>
                <a:gd name="T12" fmla="*/ 18 w 24"/>
                <a:gd name="T13" fmla="*/ 18 h 24"/>
                <a:gd name="T14" fmla="*/ 24 w 24"/>
                <a:gd name="T15" fmla="*/ 24 h 24"/>
                <a:gd name="T16" fmla="*/ 24 w 24"/>
                <a:gd name="T17" fmla="*/ 24 h 24"/>
                <a:gd name="T18" fmla="*/ 18 w 24"/>
                <a:gd name="T19" fmla="*/ 24 h 24"/>
                <a:gd name="T20" fmla="*/ 18 w 24"/>
                <a:gd name="T21" fmla="*/ 18 h 24"/>
                <a:gd name="T22" fmla="*/ 12 w 24"/>
                <a:gd name="T23" fmla="*/ 18 h 24"/>
                <a:gd name="T24" fmla="*/ 12 w 24"/>
                <a:gd name="T25" fmla="*/ 12 h 24"/>
                <a:gd name="T26" fmla="*/ 6 w 24"/>
                <a:gd name="T27" fmla="*/ 12 h 24"/>
                <a:gd name="T28" fmla="*/ 6 w 24"/>
                <a:gd name="T29" fmla="*/ 6 h 24"/>
                <a:gd name="T30" fmla="*/ 0 w 24"/>
                <a:gd name="T31" fmla="*/ 6 h 24"/>
                <a:gd name="T32" fmla="*/ 0 w 24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20" name="Freeform 367"/>
            <p:cNvSpPr>
              <a:spLocks/>
            </p:cNvSpPr>
            <p:nvPr/>
          </p:nvSpPr>
          <p:spPr bwMode="auto">
            <a:xfrm>
              <a:off x="5191" y="986"/>
              <a:ext cx="18" cy="12"/>
            </a:xfrm>
            <a:custGeom>
              <a:avLst/>
              <a:gdLst>
                <a:gd name="T0" fmla="*/ 6 w 18"/>
                <a:gd name="T1" fmla="*/ 0 h 12"/>
                <a:gd name="T2" fmla="*/ 6 w 18"/>
                <a:gd name="T3" fmla="*/ 0 h 12"/>
                <a:gd name="T4" fmla="*/ 12 w 18"/>
                <a:gd name="T5" fmla="*/ 6 h 12"/>
                <a:gd name="T6" fmla="*/ 18 w 18"/>
                <a:gd name="T7" fmla="*/ 12 h 12"/>
                <a:gd name="T8" fmla="*/ 18 w 18"/>
                <a:gd name="T9" fmla="*/ 12 h 12"/>
                <a:gd name="T10" fmla="*/ 18 w 18"/>
                <a:gd name="T11" fmla="*/ 12 h 12"/>
                <a:gd name="T12" fmla="*/ 12 w 18"/>
                <a:gd name="T13" fmla="*/ 12 h 12"/>
                <a:gd name="T14" fmla="*/ 12 w 18"/>
                <a:gd name="T15" fmla="*/ 6 h 12"/>
                <a:gd name="T16" fmla="*/ 6 w 18"/>
                <a:gd name="T17" fmla="*/ 6 h 12"/>
                <a:gd name="T18" fmla="*/ 6 w 18"/>
                <a:gd name="T19" fmla="*/ 6 h 12"/>
                <a:gd name="T20" fmla="*/ 6 w 18"/>
                <a:gd name="T21" fmla="*/ 0 h 12"/>
                <a:gd name="T22" fmla="*/ 0 w 18"/>
                <a:gd name="T23" fmla="*/ 0 h 12"/>
                <a:gd name="T24" fmla="*/ 6 w 18"/>
                <a:gd name="T25" fmla="*/ 0 h 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12"/>
                <a:gd name="T41" fmla="*/ 18 w 18"/>
                <a:gd name="T42" fmla="*/ 12 h 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12">
                  <a:moveTo>
                    <a:pt x="6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21" name="Freeform 368"/>
            <p:cNvSpPr>
              <a:spLocks/>
            </p:cNvSpPr>
            <p:nvPr/>
          </p:nvSpPr>
          <p:spPr bwMode="auto">
            <a:xfrm>
              <a:off x="5209" y="992"/>
              <a:ext cx="30" cy="6"/>
            </a:xfrm>
            <a:custGeom>
              <a:avLst/>
              <a:gdLst>
                <a:gd name="T0" fmla="*/ 0 w 30"/>
                <a:gd name="T1" fmla="*/ 0 h 6"/>
                <a:gd name="T2" fmla="*/ 6 w 30"/>
                <a:gd name="T3" fmla="*/ 0 h 6"/>
                <a:gd name="T4" fmla="*/ 12 w 30"/>
                <a:gd name="T5" fmla="*/ 0 h 6"/>
                <a:gd name="T6" fmla="*/ 12 w 30"/>
                <a:gd name="T7" fmla="*/ 0 h 6"/>
                <a:gd name="T8" fmla="*/ 18 w 30"/>
                <a:gd name="T9" fmla="*/ 0 h 6"/>
                <a:gd name="T10" fmla="*/ 24 w 30"/>
                <a:gd name="T11" fmla="*/ 0 h 6"/>
                <a:gd name="T12" fmla="*/ 30 w 30"/>
                <a:gd name="T13" fmla="*/ 0 h 6"/>
                <a:gd name="T14" fmla="*/ 30 w 30"/>
                <a:gd name="T15" fmla="*/ 0 h 6"/>
                <a:gd name="T16" fmla="*/ 30 w 30"/>
                <a:gd name="T17" fmla="*/ 0 h 6"/>
                <a:gd name="T18" fmla="*/ 30 w 30"/>
                <a:gd name="T19" fmla="*/ 6 h 6"/>
                <a:gd name="T20" fmla="*/ 30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0 h 6"/>
                <a:gd name="T28" fmla="*/ 12 w 30"/>
                <a:gd name="T29" fmla="*/ 0 h 6"/>
                <a:gd name="T30" fmla="*/ 6 w 30"/>
                <a:gd name="T31" fmla="*/ 0 h 6"/>
                <a:gd name="T32" fmla="*/ 0 w 3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22" name="Freeform 369"/>
            <p:cNvSpPr>
              <a:spLocks/>
            </p:cNvSpPr>
            <p:nvPr/>
          </p:nvSpPr>
          <p:spPr bwMode="auto">
            <a:xfrm>
              <a:off x="5209" y="998"/>
              <a:ext cx="24" cy="11"/>
            </a:xfrm>
            <a:custGeom>
              <a:avLst/>
              <a:gdLst>
                <a:gd name="T0" fmla="*/ 0 w 24"/>
                <a:gd name="T1" fmla="*/ 0 h 11"/>
                <a:gd name="T2" fmla="*/ 0 w 24"/>
                <a:gd name="T3" fmla="*/ 0 h 11"/>
                <a:gd name="T4" fmla="*/ 6 w 24"/>
                <a:gd name="T5" fmla="*/ 0 h 11"/>
                <a:gd name="T6" fmla="*/ 6 w 24"/>
                <a:gd name="T7" fmla="*/ 0 h 11"/>
                <a:gd name="T8" fmla="*/ 12 w 24"/>
                <a:gd name="T9" fmla="*/ 0 h 11"/>
                <a:gd name="T10" fmla="*/ 18 w 24"/>
                <a:gd name="T11" fmla="*/ 5 h 11"/>
                <a:gd name="T12" fmla="*/ 24 w 24"/>
                <a:gd name="T13" fmla="*/ 5 h 11"/>
                <a:gd name="T14" fmla="*/ 24 w 24"/>
                <a:gd name="T15" fmla="*/ 5 h 11"/>
                <a:gd name="T16" fmla="*/ 24 w 24"/>
                <a:gd name="T17" fmla="*/ 5 h 11"/>
                <a:gd name="T18" fmla="*/ 24 w 24"/>
                <a:gd name="T19" fmla="*/ 11 h 11"/>
                <a:gd name="T20" fmla="*/ 24 w 24"/>
                <a:gd name="T21" fmla="*/ 11 h 11"/>
                <a:gd name="T22" fmla="*/ 18 w 24"/>
                <a:gd name="T23" fmla="*/ 5 h 11"/>
                <a:gd name="T24" fmla="*/ 12 w 24"/>
                <a:gd name="T25" fmla="*/ 5 h 11"/>
                <a:gd name="T26" fmla="*/ 6 w 24"/>
                <a:gd name="T27" fmla="*/ 5 h 11"/>
                <a:gd name="T28" fmla="*/ 6 w 24"/>
                <a:gd name="T29" fmla="*/ 5 h 11"/>
                <a:gd name="T30" fmla="*/ 0 w 24"/>
                <a:gd name="T31" fmla="*/ 0 h 11"/>
                <a:gd name="T32" fmla="*/ 0 w 24"/>
                <a:gd name="T33" fmla="*/ 0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1"/>
                <a:gd name="T53" fmla="*/ 24 w 24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5"/>
                  </a:lnTo>
                  <a:lnTo>
                    <a:pt x="24" y="5"/>
                  </a:lnTo>
                  <a:lnTo>
                    <a:pt x="24" y="11"/>
                  </a:lnTo>
                  <a:lnTo>
                    <a:pt x="18" y="5"/>
                  </a:lnTo>
                  <a:lnTo>
                    <a:pt x="12" y="5"/>
                  </a:lnTo>
                  <a:lnTo>
                    <a:pt x="6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23" name="Freeform 370"/>
            <p:cNvSpPr>
              <a:spLocks/>
            </p:cNvSpPr>
            <p:nvPr/>
          </p:nvSpPr>
          <p:spPr bwMode="auto">
            <a:xfrm>
              <a:off x="5221" y="974"/>
              <a:ext cx="24" cy="6"/>
            </a:xfrm>
            <a:custGeom>
              <a:avLst/>
              <a:gdLst>
                <a:gd name="T0" fmla="*/ 0 w 24"/>
                <a:gd name="T1" fmla="*/ 6 h 6"/>
                <a:gd name="T2" fmla="*/ 0 w 24"/>
                <a:gd name="T3" fmla="*/ 6 h 6"/>
                <a:gd name="T4" fmla="*/ 6 w 24"/>
                <a:gd name="T5" fmla="*/ 6 h 6"/>
                <a:gd name="T6" fmla="*/ 6 w 24"/>
                <a:gd name="T7" fmla="*/ 6 h 6"/>
                <a:gd name="T8" fmla="*/ 12 w 24"/>
                <a:gd name="T9" fmla="*/ 0 h 6"/>
                <a:gd name="T10" fmla="*/ 18 w 24"/>
                <a:gd name="T11" fmla="*/ 6 h 6"/>
                <a:gd name="T12" fmla="*/ 24 w 24"/>
                <a:gd name="T13" fmla="*/ 6 h 6"/>
                <a:gd name="T14" fmla="*/ 24 w 24"/>
                <a:gd name="T15" fmla="*/ 6 h 6"/>
                <a:gd name="T16" fmla="*/ 24 w 24"/>
                <a:gd name="T17" fmla="*/ 6 h 6"/>
                <a:gd name="T18" fmla="*/ 24 w 24"/>
                <a:gd name="T19" fmla="*/ 6 h 6"/>
                <a:gd name="T20" fmla="*/ 24 w 24"/>
                <a:gd name="T21" fmla="*/ 6 h 6"/>
                <a:gd name="T22" fmla="*/ 24 w 24"/>
                <a:gd name="T23" fmla="*/ 6 h 6"/>
                <a:gd name="T24" fmla="*/ 18 w 24"/>
                <a:gd name="T25" fmla="*/ 6 h 6"/>
                <a:gd name="T26" fmla="*/ 12 w 24"/>
                <a:gd name="T27" fmla="*/ 6 h 6"/>
                <a:gd name="T28" fmla="*/ 6 w 24"/>
                <a:gd name="T29" fmla="*/ 6 h 6"/>
                <a:gd name="T30" fmla="*/ 6 w 24"/>
                <a:gd name="T31" fmla="*/ 6 h 6"/>
                <a:gd name="T32" fmla="*/ 0 w 24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0" y="6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24" name="Freeform 371"/>
            <p:cNvSpPr>
              <a:spLocks/>
            </p:cNvSpPr>
            <p:nvPr/>
          </p:nvSpPr>
          <p:spPr bwMode="auto">
            <a:xfrm>
              <a:off x="5227" y="962"/>
              <a:ext cx="30" cy="6"/>
            </a:xfrm>
            <a:custGeom>
              <a:avLst/>
              <a:gdLst>
                <a:gd name="T0" fmla="*/ 0 w 30"/>
                <a:gd name="T1" fmla="*/ 6 h 6"/>
                <a:gd name="T2" fmla="*/ 0 w 30"/>
                <a:gd name="T3" fmla="*/ 6 h 6"/>
                <a:gd name="T4" fmla="*/ 6 w 30"/>
                <a:gd name="T5" fmla="*/ 6 h 6"/>
                <a:gd name="T6" fmla="*/ 12 w 30"/>
                <a:gd name="T7" fmla="*/ 0 h 6"/>
                <a:gd name="T8" fmla="*/ 18 w 30"/>
                <a:gd name="T9" fmla="*/ 0 h 6"/>
                <a:gd name="T10" fmla="*/ 18 w 30"/>
                <a:gd name="T11" fmla="*/ 0 h 6"/>
                <a:gd name="T12" fmla="*/ 24 w 30"/>
                <a:gd name="T13" fmla="*/ 0 h 6"/>
                <a:gd name="T14" fmla="*/ 30 w 30"/>
                <a:gd name="T15" fmla="*/ 0 h 6"/>
                <a:gd name="T16" fmla="*/ 30 w 30"/>
                <a:gd name="T17" fmla="*/ 0 h 6"/>
                <a:gd name="T18" fmla="*/ 30 w 30"/>
                <a:gd name="T19" fmla="*/ 0 h 6"/>
                <a:gd name="T20" fmla="*/ 24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6 h 6"/>
                <a:gd name="T28" fmla="*/ 6 w 30"/>
                <a:gd name="T29" fmla="*/ 6 h 6"/>
                <a:gd name="T30" fmla="*/ 0 w 30"/>
                <a:gd name="T31" fmla="*/ 6 h 6"/>
                <a:gd name="T32" fmla="*/ 0 w 30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6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25" name="Freeform 372"/>
            <p:cNvSpPr>
              <a:spLocks/>
            </p:cNvSpPr>
            <p:nvPr/>
          </p:nvSpPr>
          <p:spPr bwMode="auto">
            <a:xfrm>
              <a:off x="5227" y="944"/>
              <a:ext cx="36" cy="12"/>
            </a:xfrm>
            <a:custGeom>
              <a:avLst/>
              <a:gdLst>
                <a:gd name="T0" fmla="*/ 0 w 36"/>
                <a:gd name="T1" fmla="*/ 12 h 12"/>
                <a:gd name="T2" fmla="*/ 6 w 36"/>
                <a:gd name="T3" fmla="*/ 12 h 12"/>
                <a:gd name="T4" fmla="*/ 12 w 36"/>
                <a:gd name="T5" fmla="*/ 6 h 12"/>
                <a:gd name="T6" fmla="*/ 18 w 36"/>
                <a:gd name="T7" fmla="*/ 6 h 12"/>
                <a:gd name="T8" fmla="*/ 24 w 36"/>
                <a:gd name="T9" fmla="*/ 6 h 12"/>
                <a:gd name="T10" fmla="*/ 30 w 36"/>
                <a:gd name="T11" fmla="*/ 0 h 12"/>
                <a:gd name="T12" fmla="*/ 30 w 36"/>
                <a:gd name="T13" fmla="*/ 0 h 12"/>
                <a:gd name="T14" fmla="*/ 36 w 36"/>
                <a:gd name="T15" fmla="*/ 0 h 12"/>
                <a:gd name="T16" fmla="*/ 36 w 36"/>
                <a:gd name="T17" fmla="*/ 0 h 12"/>
                <a:gd name="T18" fmla="*/ 36 w 36"/>
                <a:gd name="T19" fmla="*/ 6 h 12"/>
                <a:gd name="T20" fmla="*/ 30 w 36"/>
                <a:gd name="T21" fmla="*/ 6 h 12"/>
                <a:gd name="T22" fmla="*/ 30 w 36"/>
                <a:gd name="T23" fmla="*/ 6 h 12"/>
                <a:gd name="T24" fmla="*/ 24 w 36"/>
                <a:gd name="T25" fmla="*/ 6 h 12"/>
                <a:gd name="T26" fmla="*/ 18 w 36"/>
                <a:gd name="T27" fmla="*/ 12 h 12"/>
                <a:gd name="T28" fmla="*/ 12 w 36"/>
                <a:gd name="T29" fmla="*/ 12 h 12"/>
                <a:gd name="T30" fmla="*/ 6 w 36"/>
                <a:gd name="T31" fmla="*/ 12 h 12"/>
                <a:gd name="T32" fmla="*/ 0 w 36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2"/>
                <a:gd name="T53" fmla="*/ 36 w 3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2">
                  <a:moveTo>
                    <a:pt x="0" y="12"/>
                  </a:moveTo>
                  <a:lnTo>
                    <a:pt x="6" y="12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26" name="Freeform 373"/>
            <p:cNvSpPr>
              <a:spLocks/>
            </p:cNvSpPr>
            <p:nvPr/>
          </p:nvSpPr>
          <p:spPr bwMode="auto">
            <a:xfrm>
              <a:off x="5233" y="908"/>
              <a:ext cx="36" cy="18"/>
            </a:xfrm>
            <a:custGeom>
              <a:avLst/>
              <a:gdLst>
                <a:gd name="T0" fmla="*/ 0 w 36"/>
                <a:gd name="T1" fmla="*/ 18 h 18"/>
                <a:gd name="T2" fmla="*/ 0 w 36"/>
                <a:gd name="T3" fmla="*/ 18 h 18"/>
                <a:gd name="T4" fmla="*/ 6 w 36"/>
                <a:gd name="T5" fmla="*/ 12 h 18"/>
                <a:gd name="T6" fmla="*/ 12 w 36"/>
                <a:gd name="T7" fmla="*/ 12 h 18"/>
                <a:gd name="T8" fmla="*/ 18 w 36"/>
                <a:gd name="T9" fmla="*/ 6 h 18"/>
                <a:gd name="T10" fmla="*/ 24 w 36"/>
                <a:gd name="T11" fmla="*/ 6 h 18"/>
                <a:gd name="T12" fmla="*/ 30 w 36"/>
                <a:gd name="T13" fmla="*/ 6 h 18"/>
                <a:gd name="T14" fmla="*/ 30 w 36"/>
                <a:gd name="T15" fmla="*/ 0 h 18"/>
                <a:gd name="T16" fmla="*/ 36 w 36"/>
                <a:gd name="T17" fmla="*/ 6 h 18"/>
                <a:gd name="T18" fmla="*/ 36 w 36"/>
                <a:gd name="T19" fmla="*/ 6 h 18"/>
                <a:gd name="T20" fmla="*/ 30 w 36"/>
                <a:gd name="T21" fmla="*/ 6 h 18"/>
                <a:gd name="T22" fmla="*/ 24 w 36"/>
                <a:gd name="T23" fmla="*/ 12 h 18"/>
                <a:gd name="T24" fmla="*/ 18 w 36"/>
                <a:gd name="T25" fmla="*/ 12 h 18"/>
                <a:gd name="T26" fmla="*/ 12 w 36"/>
                <a:gd name="T27" fmla="*/ 12 h 18"/>
                <a:gd name="T28" fmla="*/ 6 w 36"/>
                <a:gd name="T29" fmla="*/ 18 h 18"/>
                <a:gd name="T30" fmla="*/ 0 w 36"/>
                <a:gd name="T31" fmla="*/ 18 h 18"/>
                <a:gd name="T32" fmla="*/ 0 w 36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0" y="18"/>
                  </a:moveTo>
                  <a:lnTo>
                    <a:pt x="0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6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27" name="Freeform 374"/>
            <p:cNvSpPr>
              <a:spLocks/>
            </p:cNvSpPr>
            <p:nvPr/>
          </p:nvSpPr>
          <p:spPr bwMode="auto">
            <a:xfrm>
              <a:off x="5227" y="878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6 w 36"/>
                <a:gd name="T3" fmla="*/ 18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6 h 24"/>
                <a:gd name="T10" fmla="*/ 24 w 36"/>
                <a:gd name="T11" fmla="*/ 6 h 24"/>
                <a:gd name="T12" fmla="*/ 30 w 36"/>
                <a:gd name="T13" fmla="*/ 0 h 24"/>
                <a:gd name="T14" fmla="*/ 36 w 36"/>
                <a:gd name="T15" fmla="*/ 0 h 24"/>
                <a:gd name="T16" fmla="*/ 36 w 36"/>
                <a:gd name="T17" fmla="*/ 0 h 24"/>
                <a:gd name="T18" fmla="*/ 36 w 36"/>
                <a:gd name="T19" fmla="*/ 6 h 24"/>
                <a:gd name="T20" fmla="*/ 30 w 36"/>
                <a:gd name="T21" fmla="*/ 6 h 24"/>
                <a:gd name="T22" fmla="*/ 24 w 36"/>
                <a:gd name="T23" fmla="*/ 12 h 24"/>
                <a:gd name="T24" fmla="*/ 18 w 36"/>
                <a:gd name="T25" fmla="*/ 12 h 24"/>
                <a:gd name="T26" fmla="*/ 12 w 36"/>
                <a:gd name="T27" fmla="*/ 18 h 24"/>
                <a:gd name="T28" fmla="*/ 6 w 36"/>
                <a:gd name="T29" fmla="*/ 18 h 24"/>
                <a:gd name="T30" fmla="*/ 6 w 36"/>
                <a:gd name="T31" fmla="*/ 18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28" name="Freeform 375"/>
            <p:cNvSpPr>
              <a:spLocks/>
            </p:cNvSpPr>
            <p:nvPr/>
          </p:nvSpPr>
          <p:spPr bwMode="auto">
            <a:xfrm>
              <a:off x="5233" y="926"/>
              <a:ext cx="30" cy="18"/>
            </a:xfrm>
            <a:custGeom>
              <a:avLst/>
              <a:gdLst>
                <a:gd name="T0" fmla="*/ 0 w 30"/>
                <a:gd name="T1" fmla="*/ 18 h 18"/>
                <a:gd name="T2" fmla="*/ 0 w 30"/>
                <a:gd name="T3" fmla="*/ 12 h 18"/>
                <a:gd name="T4" fmla="*/ 6 w 30"/>
                <a:gd name="T5" fmla="*/ 12 h 18"/>
                <a:gd name="T6" fmla="*/ 12 w 30"/>
                <a:gd name="T7" fmla="*/ 6 h 18"/>
                <a:gd name="T8" fmla="*/ 18 w 30"/>
                <a:gd name="T9" fmla="*/ 6 h 18"/>
                <a:gd name="T10" fmla="*/ 24 w 30"/>
                <a:gd name="T11" fmla="*/ 0 h 18"/>
                <a:gd name="T12" fmla="*/ 24 w 30"/>
                <a:gd name="T13" fmla="*/ 0 h 18"/>
                <a:gd name="T14" fmla="*/ 30 w 30"/>
                <a:gd name="T15" fmla="*/ 0 h 18"/>
                <a:gd name="T16" fmla="*/ 30 w 30"/>
                <a:gd name="T17" fmla="*/ 0 h 18"/>
                <a:gd name="T18" fmla="*/ 30 w 30"/>
                <a:gd name="T19" fmla="*/ 0 h 18"/>
                <a:gd name="T20" fmla="*/ 24 w 30"/>
                <a:gd name="T21" fmla="*/ 6 h 18"/>
                <a:gd name="T22" fmla="*/ 24 w 30"/>
                <a:gd name="T23" fmla="*/ 6 h 18"/>
                <a:gd name="T24" fmla="*/ 18 w 30"/>
                <a:gd name="T25" fmla="*/ 12 h 18"/>
                <a:gd name="T26" fmla="*/ 12 w 30"/>
                <a:gd name="T27" fmla="*/ 12 h 18"/>
                <a:gd name="T28" fmla="*/ 6 w 30"/>
                <a:gd name="T29" fmla="*/ 12 h 18"/>
                <a:gd name="T30" fmla="*/ 0 w 30"/>
                <a:gd name="T31" fmla="*/ 12 h 18"/>
                <a:gd name="T32" fmla="*/ 0 w 30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0" y="18"/>
                  </a:moveTo>
                  <a:lnTo>
                    <a:pt x="0" y="12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29" name="Freeform 376"/>
            <p:cNvSpPr>
              <a:spLocks/>
            </p:cNvSpPr>
            <p:nvPr/>
          </p:nvSpPr>
          <p:spPr bwMode="auto">
            <a:xfrm>
              <a:off x="5191" y="914"/>
              <a:ext cx="42" cy="24"/>
            </a:xfrm>
            <a:custGeom>
              <a:avLst/>
              <a:gdLst>
                <a:gd name="T0" fmla="*/ 0 w 42"/>
                <a:gd name="T1" fmla="*/ 0 h 24"/>
                <a:gd name="T2" fmla="*/ 0 w 42"/>
                <a:gd name="T3" fmla="*/ 0 h 24"/>
                <a:gd name="T4" fmla="*/ 6 w 42"/>
                <a:gd name="T5" fmla="*/ 0 h 24"/>
                <a:gd name="T6" fmla="*/ 12 w 42"/>
                <a:gd name="T7" fmla="*/ 0 h 24"/>
                <a:gd name="T8" fmla="*/ 18 w 42"/>
                <a:gd name="T9" fmla="*/ 6 h 24"/>
                <a:gd name="T10" fmla="*/ 30 w 42"/>
                <a:gd name="T11" fmla="*/ 12 h 24"/>
                <a:gd name="T12" fmla="*/ 36 w 42"/>
                <a:gd name="T13" fmla="*/ 18 h 24"/>
                <a:gd name="T14" fmla="*/ 42 w 42"/>
                <a:gd name="T15" fmla="*/ 24 h 24"/>
                <a:gd name="T16" fmla="*/ 42 w 42"/>
                <a:gd name="T17" fmla="*/ 24 h 24"/>
                <a:gd name="T18" fmla="*/ 42 w 42"/>
                <a:gd name="T19" fmla="*/ 24 h 24"/>
                <a:gd name="T20" fmla="*/ 36 w 42"/>
                <a:gd name="T21" fmla="*/ 24 h 24"/>
                <a:gd name="T22" fmla="*/ 24 w 42"/>
                <a:gd name="T23" fmla="*/ 18 h 24"/>
                <a:gd name="T24" fmla="*/ 18 w 42"/>
                <a:gd name="T25" fmla="*/ 12 h 24"/>
                <a:gd name="T26" fmla="*/ 12 w 42"/>
                <a:gd name="T27" fmla="*/ 6 h 24"/>
                <a:gd name="T28" fmla="*/ 6 w 42"/>
                <a:gd name="T29" fmla="*/ 6 h 24"/>
                <a:gd name="T30" fmla="*/ 0 w 42"/>
                <a:gd name="T31" fmla="*/ 0 h 24"/>
                <a:gd name="T32" fmla="*/ 0 w 42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24"/>
                <a:gd name="T53" fmla="*/ 42 w 42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24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36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30" name="Freeform 377"/>
            <p:cNvSpPr>
              <a:spLocks/>
            </p:cNvSpPr>
            <p:nvPr/>
          </p:nvSpPr>
          <p:spPr bwMode="auto">
            <a:xfrm>
              <a:off x="5197" y="890"/>
              <a:ext cx="36" cy="30"/>
            </a:xfrm>
            <a:custGeom>
              <a:avLst/>
              <a:gdLst>
                <a:gd name="T0" fmla="*/ 0 w 36"/>
                <a:gd name="T1" fmla="*/ 0 h 30"/>
                <a:gd name="T2" fmla="*/ 0 w 36"/>
                <a:gd name="T3" fmla="*/ 0 h 30"/>
                <a:gd name="T4" fmla="*/ 6 w 36"/>
                <a:gd name="T5" fmla="*/ 6 h 30"/>
                <a:gd name="T6" fmla="*/ 12 w 36"/>
                <a:gd name="T7" fmla="*/ 6 h 30"/>
                <a:gd name="T8" fmla="*/ 18 w 36"/>
                <a:gd name="T9" fmla="*/ 6 h 30"/>
                <a:gd name="T10" fmla="*/ 24 w 36"/>
                <a:gd name="T11" fmla="*/ 12 h 30"/>
                <a:gd name="T12" fmla="*/ 30 w 36"/>
                <a:gd name="T13" fmla="*/ 18 h 30"/>
                <a:gd name="T14" fmla="*/ 30 w 36"/>
                <a:gd name="T15" fmla="*/ 24 h 30"/>
                <a:gd name="T16" fmla="*/ 36 w 36"/>
                <a:gd name="T17" fmla="*/ 30 h 30"/>
                <a:gd name="T18" fmla="*/ 30 w 36"/>
                <a:gd name="T19" fmla="*/ 24 h 30"/>
                <a:gd name="T20" fmla="*/ 24 w 36"/>
                <a:gd name="T21" fmla="*/ 18 h 30"/>
                <a:gd name="T22" fmla="*/ 18 w 36"/>
                <a:gd name="T23" fmla="*/ 18 h 30"/>
                <a:gd name="T24" fmla="*/ 12 w 36"/>
                <a:gd name="T25" fmla="*/ 12 h 30"/>
                <a:gd name="T26" fmla="*/ 12 w 36"/>
                <a:gd name="T27" fmla="*/ 12 h 30"/>
                <a:gd name="T28" fmla="*/ 6 w 36"/>
                <a:gd name="T29" fmla="*/ 6 h 30"/>
                <a:gd name="T30" fmla="*/ 0 w 36"/>
                <a:gd name="T31" fmla="*/ 6 h 30"/>
                <a:gd name="T32" fmla="*/ 0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24" y="18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31" name="Freeform 378"/>
            <p:cNvSpPr>
              <a:spLocks/>
            </p:cNvSpPr>
            <p:nvPr/>
          </p:nvSpPr>
          <p:spPr bwMode="auto">
            <a:xfrm>
              <a:off x="5227" y="896"/>
              <a:ext cx="36" cy="18"/>
            </a:xfrm>
            <a:custGeom>
              <a:avLst/>
              <a:gdLst>
                <a:gd name="T0" fmla="*/ 0 w 36"/>
                <a:gd name="T1" fmla="*/ 18 h 18"/>
                <a:gd name="T2" fmla="*/ 6 w 36"/>
                <a:gd name="T3" fmla="*/ 18 h 18"/>
                <a:gd name="T4" fmla="*/ 12 w 36"/>
                <a:gd name="T5" fmla="*/ 12 h 18"/>
                <a:gd name="T6" fmla="*/ 18 w 36"/>
                <a:gd name="T7" fmla="*/ 6 h 18"/>
                <a:gd name="T8" fmla="*/ 24 w 36"/>
                <a:gd name="T9" fmla="*/ 6 h 18"/>
                <a:gd name="T10" fmla="*/ 24 w 36"/>
                <a:gd name="T11" fmla="*/ 0 h 18"/>
                <a:gd name="T12" fmla="*/ 30 w 36"/>
                <a:gd name="T13" fmla="*/ 0 h 18"/>
                <a:gd name="T14" fmla="*/ 36 w 36"/>
                <a:gd name="T15" fmla="*/ 0 h 18"/>
                <a:gd name="T16" fmla="*/ 36 w 36"/>
                <a:gd name="T17" fmla="*/ 0 h 18"/>
                <a:gd name="T18" fmla="*/ 36 w 36"/>
                <a:gd name="T19" fmla="*/ 0 h 18"/>
                <a:gd name="T20" fmla="*/ 36 w 36"/>
                <a:gd name="T21" fmla="*/ 6 h 18"/>
                <a:gd name="T22" fmla="*/ 30 w 36"/>
                <a:gd name="T23" fmla="*/ 6 h 18"/>
                <a:gd name="T24" fmla="*/ 24 w 36"/>
                <a:gd name="T25" fmla="*/ 12 h 18"/>
                <a:gd name="T26" fmla="*/ 18 w 36"/>
                <a:gd name="T27" fmla="*/ 12 h 18"/>
                <a:gd name="T28" fmla="*/ 12 w 36"/>
                <a:gd name="T29" fmla="*/ 12 h 18"/>
                <a:gd name="T30" fmla="*/ 6 w 36"/>
                <a:gd name="T31" fmla="*/ 18 h 18"/>
                <a:gd name="T32" fmla="*/ 0 w 36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0" y="18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32" name="Freeform 379"/>
            <p:cNvSpPr>
              <a:spLocks/>
            </p:cNvSpPr>
            <p:nvPr/>
          </p:nvSpPr>
          <p:spPr bwMode="auto">
            <a:xfrm>
              <a:off x="4588" y="2079"/>
              <a:ext cx="24" cy="36"/>
            </a:xfrm>
            <a:custGeom>
              <a:avLst/>
              <a:gdLst>
                <a:gd name="T0" fmla="*/ 0 w 24"/>
                <a:gd name="T1" fmla="*/ 36 h 36"/>
                <a:gd name="T2" fmla="*/ 0 w 24"/>
                <a:gd name="T3" fmla="*/ 36 h 36"/>
                <a:gd name="T4" fmla="*/ 0 w 24"/>
                <a:gd name="T5" fmla="*/ 30 h 36"/>
                <a:gd name="T6" fmla="*/ 6 w 24"/>
                <a:gd name="T7" fmla="*/ 24 h 36"/>
                <a:gd name="T8" fmla="*/ 6 w 24"/>
                <a:gd name="T9" fmla="*/ 18 h 36"/>
                <a:gd name="T10" fmla="*/ 12 w 24"/>
                <a:gd name="T11" fmla="*/ 12 h 36"/>
                <a:gd name="T12" fmla="*/ 18 w 24"/>
                <a:gd name="T13" fmla="*/ 6 h 36"/>
                <a:gd name="T14" fmla="*/ 24 w 24"/>
                <a:gd name="T15" fmla="*/ 6 h 36"/>
                <a:gd name="T16" fmla="*/ 24 w 24"/>
                <a:gd name="T17" fmla="*/ 0 h 36"/>
                <a:gd name="T18" fmla="*/ 24 w 24"/>
                <a:gd name="T19" fmla="*/ 6 h 36"/>
                <a:gd name="T20" fmla="*/ 18 w 24"/>
                <a:gd name="T21" fmla="*/ 12 h 36"/>
                <a:gd name="T22" fmla="*/ 18 w 24"/>
                <a:gd name="T23" fmla="*/ 18 h 36"/>
                <a:gd name="T24" fmla="*/ 12 w 24"/>
                <a:gd name="T25" fmla="*/ 24 h 36"/>
                <a:gd name="T26" fmla="*/ 6 w 24"/>
                <a:gd name="T27" fmla="*/ 30 h 36"/>
                <a:gd name="T28" fmla="*/ 6 w 24"/>
                <a:gd name="T29" fmla="*/ 36 h 36"/>
                <a:gd name="T30" fmla="*/ 0 w 24"/>
                <a:gd name="T31" fmla="*/ 36 h 36"/>
                <a:gd name="T32" fmla="*/ 0 w 24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6"/>
                <a:gd name="T53" fmla="*/ 24 w 2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6">
                  <a:moveTo>
                    <a:pt x="0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6" y="30"/>
                  </a:lnTo>
                  <a:lnTo>
                    <a:pt x="6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33" name="Freeform 380"/>
            <p:cNvSpPr>
              <a:spLocks/>
            </p:cNvSpPr>
            <p:nvPr/>
          </p:nvSpPr>
          <p:spPr bwMode="auto">
            <a:xfrm>
              <a:off x="4606" y="2085"/>
              <a:ext cx="12" cy="30"/>
            </a:xfrm>
            <a:custGeom>
              <a:avLst/>
              <a:gdLst>
                <a:gd name="T0" fmla="*/ 0 w 12"/>
                <a:gd name="T1" fmla="*/ 30 h 30"/>
                <a:gd name="T2" fmla="*/ 0 w 12"/>
                <a:gd name="T3" fmla="*/ 24 h 30"/>
                <a:gd name="T4" fmla="*/ 0 w 12"/>
                <a:gd name="T5" fmla="*/ 12 h 30"/>
                <a:gd name="T6" fmla="*/ 6 w 12"/>
                <a:gd name="T7" fmla="*/ 6 h 30"/>
                <a:gd name="T8" fmla="*/ 12 w 12"/>
                <a:gd name="T9" fmla="*/ 0 h 30"/>
                <a:gd name="T10" fmla="*/ 6 w 12"/>
                <a:gd name="T11" fmla="*/ 6 h 30"/>
                <a:gd name="T12" fmla="*/ 6 w 12"/>
                <a:gd name="T13" fmla="*/ 18 h 30"/>
                <a:gd name="T14" fmla="*/ 6 w 12"/>
                <a:gd name="T15" fmla="*/ 24 h 30"/>
                <a:gd name="T16" fmla="*/ 0 w 12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0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6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34" name="Freeform 381"/>
            <p:cNvSpPr>
              <a:spLocks/>
            </p:cNvSpPr>
            <p:nvPr/>
          </p:nvSpPr>
          <p:spPr bwMode="auto">
            <a:xfrm>
              <a:off x="4457" y="2067"/>
              <a:ext cx="24" cy="18"/>
            </a:xfrm>
            <a:custGeom>
              <a:avLst/>
              <a:gdLst>
                <a:gd name="T0" fmla="*/ 24 w 24"/>
                <a:gd name="T1" fmla="*/ 0 h 18"/>
                <a:gd name="T2" fmla="*/ 24 w 24"/>
                <a:gd name="T3" fmla="*/ 0 h 18"/>
                <a:gd name="T4" fmla="*/ 18 w 24"/>
                <a:gd name="T5" fmla="*/ 6 h 18"/>
                <a:gd name="T6" fmla="*/ 18 w 24"/>
                <a:gd name="T7" fmla="*/ 6 h 18"/>
                <a:gd name="T8" fmla="*/ 12 w 24"/>
                <a:gd name="T9" fmla="*/ 12 h 18"/>
                <a:gd name="T10" fmla="*/ 12 w 24"/>
                <a:gd name="T11" fmla="*/ 18 h 18"/>
                <a:gd name="T12" fmla="*/ 6 w 24"/>
                <a:gd name="T13" fmla="*/ 18 h 18"/>
                <a:gd name="T14" fmla="*/ 6 w 24"/>
                <a:gd name="T15" fmla="*/ 18 h 18"/>
                <a:gd name="T16" fmla="*/ 0 w 24"/>
                <a:gd name="T17" fmla="*/ 18 h 18"/>
                <a:gd name="T18" fmla="*/ 0 w 24"/>
                <a:gd name="T19" fmla="*/ 18 h 18"/>
                <a:gd name="T20" fmla="*/ 0 w 24"/>
                <a:gd name="T21" fmla="*/ 12 h 18"/>
                <a:gd name="T22" fmla="*/ 6 w 24"/>
                <a:gd name="T23" fmla="*/ 12 h 18"/>
                <a:gd name="T24" fmla="*/ 6 w 24"/>
                <a:gd name="T25" fmla="*/ 6 h 18"/>
                <a:gd name="T26" fmla="*/ 12 w 24"/>
                <a:gd name="T27" fmla="*/ 6 h 18"/>
                <a:gd name="T28" fmla="*/ 18 w 24"/>
                <a:gd name="T29" fmla="*/ 6 h 18"/>
                <a:gd name="T30" fmla="*/ 18 w 24"/>
                <a:gd name="T31" fmla="*/ 0 h 18"/>
                <a:gd name="T32" fmla="*/ 24 w 24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8"/>
                <a:gd name="T53" fmla="*/ 24 w 24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8">
                  <a:moveTo>
                    <a:pt x="24" y="0"/>
                  </a:moveTo>
                  <a:lnTo>
                    <a:pt x="24" y="0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35" name="Freeform 382"/>
            <p:cNvSpPr>
              <a:spLocks/>
            </p:cNvSpPr>
            <p:nvPr/>
          </p:nvSpPr>
          <p:spPr bwMode="auto">
            <a:xfrm>
              <a:off x="4451" y="2067"/>
              <a:ext cx="24" cy="6"/>
            </a:xfrm>
            <a:custGeom>
              <a:avLst/>
              <a:gdLst>
                <a:gd name="T0" fmla="*/ 24 w 24"/>
                <a:gd name="T1" fmla="*/ 0 h 6"/>
                <a:gd name="T2" fmla="*/ 24 w 24"/>
                <a:gd name="T3" fmla="*/ 0 h 6"/>
                <a:gd name="T4" fmla="*/ 18 w 24"/>
                <a:gd name="T5" fmla="*/ 0 h 6"/>
                <a:gd name="T6" fmla="*/ 12 w 24"/>
                <a:gd name="T7" fmla="*/ 0 h 6"/>
                <a:gd name="T8" fmla="*/ 12 w 24"/>
                <a:gd name="T9" fmla="*/ 0 h 6"/>
                <a:gd name="T10" fmla="*/ 6 w 24"/>
                <a:gd name="T11" fmla="*/ 0 h 6"/>
                <a:gd name="T12" fmla="*/ 0 w 24"/>
                <a:gd name="T13" fmla="*/ 0 h 6"/>
                <a:gd name="T14" fmla="*/ 0 w 24"/>
                <a:gd name="T15" fmla="*/ 0 h 6"/>
                <a:gd name="T16" fmla="*/ 0 w 24"/>
                <a:gd name="T17" fmla="*/ 0 h 6"/>
                <a:gd name="T18" fmla="*/ 0 w 24"/>
                <a:gd name="T19" fmla="*/ 6 h 6"/>
                <a:gd name="T20" fmla="*/ 0 w 24"/>
                <a:gd name="T21" fmla="*/ 6 h 6"/>
                <a:gd name="T22" fmla="*/ 6 w 24"/>
                <a:gd name="T23" fmla="*/ 6 h 6"/>
                <a:gd name="T24" fmla="*/ 6 w 24"/>
                <a:gd name="T25" fmla="*/ 6 h 6"/>
                <a:gd name="T26" fmla="*/ 12 w 24"/>
                <a:gd name="T27" fmla="*/ 0 h 6"/>
                <a:gd name="T28" fmla="*/ 18 w 24"/>
                <a:gd name="T29" fmla="*/ 0 h 6"/>
                <a:gd name="T30" fmla="*/ 24 w 24"/>
                <a:gd name="T31" fmla="*/ 0 h 6"/>
                <a:gd name="T32" fmla="*/ 24 w 24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24" y="0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36" name="Freeform 383"/>
            <p:cNvSpPr>
              <a:spLocks/>
            </p:cNvSpPr>
            <p:nvPr/>
          </p:nvSpPr>
          <p:spPr bwMode="auto">
            <a:xfrm>
              <a:off x="4457" y="2043"/>
              <a:ext cx="24" cy="24"/>
            </a:xfrm>
            <a:custGeom>
              <a:avLst/>
              <a:gdLst>
                <a:gd name="T0" fmla="*/ 24 w 24"/>
                <a:gd name="T1" fmla="*/ 24 h 24"/>
                <a:gd name="T2" fmla="*/ 18 w 24"/>
                <a:gd name="T3" fmla="*/ 24 h 24"/>
                <a:gd name="T4" fmla="*/ 18 w 24"/>
                <a:gd name="T5" fmla="*/ 18 h 24"/>
                <a:gd name="T6" fmla="*/ 12 w 24"/>
                <a:gd name="T7" fmla="*/ 18 h 24"/>
                <a:gd name="T8" fmla="*/ 6 w 24"/>
                <a:gd name="T9" fmla="*/ 12 h 24"/>
                <a:gd name="T10" fmla="*/ 0 w 24"/>
                <a:gd name="T11" fmla="*/ 6 h 24"/>
                <a:gd name="T12" fmla="*/ 0 w 24"/>
                <a:gd name="T13" fmla="*/ 6 h 24"/>
                <a:gd name="T14" fmla="*/ 0 w 24"/>
                <a:gd name="T15" fmla="*/ 6 h 24"/>
                <a:gd name="T16" fmla="*/ 0 w 24"/>
                <a:gd name="T17" fmla="*/ 0 h 24"/>
                <a:gd name="T18" fmla="*/ 0 w 24"/>
                <a:gd name="T19" fmla="*/ 0 h 24"/>
                <a:gd name="T20" fmla="*/ 6 w 24"/>
                <a:gd name="T21" fmla="*/ 6 h 24"/>
                <a:gd name="T22" fmla="*/ 6 w 24"/>
                <a:gd name="T23" fmla="*/ 6 h 24"/>
                <a:gd name="T24" fmla="*/ 12 w 24"/>
                <a:gd name="T25" fmla="*/ 12 h 24"/>
                <a:gd name="T26" fmla="*/ 18 w 24"/>
                <a:gd name="T27" fmla="*/ 12 h 24"/>
                <a:gd name="T28" fmla="*/ 18 w 24"/>
                <a:gd name="T29" fmla="*/ 18 h 24"/>
                <a:gd name="T30" fmla="*/ 24 w 24"/>
                <a:gd name="T31" fmla="*/ 24 h 24"/>
                <a:gd name="T32" fmla="*/ 24 w 24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24" y="24"/>
                  </a:moveTo>
                  <a:lnTo>
                    <a:pt x="18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37" name="Freeform 384"/>
            <p:cNvSpPr>
              <a:spLocks/>
            </p:cNvSpPr>
            <p:nvPr/>
          </p:nvSpPr>
          <p:spPr bwMode="auto">
            <a:xfrm>
              <a:off x="4612" y="2049"/>
              <a:ext cx="6" cy="36"/>
            </a:xfrm>
            <a:custGeom>
              <a:avLst/>
              <a:gdLst>
                <a:gd name="T0" fmla="*/ 0 w 6"/>
                <a:gd name="T1" fmla="*/ 36 h 36"/>
                <a:gd name="T2" fmla="*/ 0 w 6"/>
                <a:gd name="T3" fmla="*/ 24 h 36"/>
                <a:gd name="T4" fmla="*/ 0 w 6"/>
                <a:gd name="T5" fmla="*/ 12 h 36"/>
                <a:gd name="T6" fmla="*/ 0 w 6"/>
                <a:gd name="T7" fmla="*/ 6 h 36"/>
                <a:gd name="T8" fmla="*/ 6 w 6"/>
                <a:gd name="T9" fmla="*/ 0 h 36"/>
                <a:gd name="T10" fmla="*/ 6 w 6"/>
                <a:gd name="T11" fmla="*/ 6 h 36"/>
                <a:gd name="T12" fmla="*/ 6 w 6"/>
                <a:gd name="T13" fmla="*/ 12 h 36"/>
                <a:gd name="T14" fmla="*/ 0 w 6"/>
                <a:gd name="T15" fmla="*/ 24 h 36"/>
                <a:gd name="T16" fmla="*/ 0 w 6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6"/>
                <a:gd name="T29" fmla="*/ 6 w 6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6">
                  <a:moveTo>
                    <a:pt x="0" y="36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24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38" name="Freeform 385"/>
            <p:cNvSpPr>
              <a:spLocks/>
            </p:cNvSpPr>
            <p:nvPr/>
          </p:nvSpPr>
          <p:spPr bwMode="auto">
            <a:xfrm>
              <a:off x="4618" y="2055"/>
              <a:ext cx="18" cy="36"/>
            </a:xfrm>
            <a:custGeom>
              <a:avLst/>
              <a:gdLst>
                <a:gd name="T0" fmla="*/ 0 w 18"/>
                <a:gd name="T1" fmla="*/ 36 h 36"/>
                <a:gd name="T2" fmla="*/ 0 w 18"/>
                <a:gd name="T3" fmla="*/ 24 h 36"/>
                <a:gd name="T4" fmla="*/ 6 w 18"/>
                <a:gd name="T5" fmla="*/ 18 h 36"/>
                <a:gd name="T6" fmla="*/ 6 w 18"/>
                <a:gd name="T7" fmla="*/ 6 h 36"/>
                <a:gd name="T8" fmla="*/ 12 w 18"/>
                <a:gd name="T9" fmla="*/ 0 h 36"/>
                <a:gd name="T10" fmla="*/ 18 w 18"/>
                <a:gd name="T11" fmla="*/ 0 h 36"/>
                <a:gd name="T12" fmla="*/ 18 w 18"/>
                <a:gd name="T13" fmla="*/ 6 h 36"/>
                <a:gd name="T14" fmla="*/ 12 w 18"/>
                <a:gd name="T15" fmla="*/ 12 h 36"/>
                <a:gd name="T16" fmla="*/ 12 w 18"/>
                <a:gd name="T17" fmla="*/ 18 h 36"/>
                <a:gd name="T18" fmla="*/ 6 w 18"/>
                <a:gd name="T19" fmla="*/ 24 h 36"/>
                <a:gd name="T20" fmla="*/ 6 w 18"/>
                <a:gd name="T21" fmla="*/ 24 h 36"/>
                <a:gd name="T22" fmla="*/ 0 w 18"/>
                <a:gd name="T23" fmla="*/ 30 h 36"/>
                <a:gd name="T24" fmla="*/ 0 w 18"/>
                <a:gd name="T25" fmla="*/ 36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36"/>
                <a:gd name="T41" fmla="*/ 18 w 18"/>
                <a:gd name="T42" fmla="*/ 36 h 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36">
                  <a:moveTo>
                    <a:pt x="0" y="36"/>
                  </a:moveTo>
                  <a:lnTo>
                    <a:pt x="0" y="24"/>
                  </a:lnTo>
                  <a:lnTo>
                    <a:pt x="6" y="18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39" name="Freeform 386"/>
            <p:cNvSpPr>
              <a:spLocks/>
            </p:cNvSpPr>
            <p:nvPr/>
          </p:nvSpPr>
          <p:spPr bwMode="auto">
            <a:xfrm>
              <a:off x="4600" y="2049"/>
              <a:ext cx="6" cy="30"/>
            </a:xfrm>
            <a:custGeom>
              <a:avLst/>
              <a:gdLst>
                <a:gd name="T0" fmla="*/ 0 w 6"/>
                <a:gd name="T1" fmla="*/ 30 h 30"/>
                <a:gd name="T2" fmla="*/ 0 w 6"/>
                <a:gd name="T3" fmla="*/ 30 h 30"/>
                <a:gd name="T4" fmla="*/ 0 w 6"/>
                <a:gd name="T5" fmla="*/ 18 h 30"/>
                <a:gd name="T6" fmla="*/ 0 w 6"/>
                <a:gd name="T7" fmla="*/ 6 h 30"/>
                <a:gd name="T8" fmla="*/ 0 w 6"/>
                <a:gd name="T9" fmla="*/ 0 h 30"/>
                <a:gd name="T10" fmla="*/ 6 w 6"/>
                <a:gd name="T11" fmla="*/ 0 h 30"/>
                <a:gd name="T12" fmla="*/ 6 w 6"/>
                <a:gd name="T13" fmla="*/ 12 h 30"/>
                <a:gd name="T14" fmla="*/ 0 w 6"/>
                <a:gd name="T15" fmla="*/ 24 h 30"/>
                <a:gd name="T16" fmla="*/ 0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0" y="30"/>
                  </a:moveTo>
                  <a:lnTo>
                    <a:pt x="0" y="30"/>
                  </a:lnTo>
                  <a:lnTo>
                    <a:pt x="0" y="18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0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40" name="Freeform 387"/>
            <p:cNvSpPr>
              <a:spLocks/>
            </p:cNvSpPr>
            <p:nvPr/>
          </p:nvSpPr>
          <p:spPr bwMode="auto">
            <a:xfrm>
              <a:off x="4588" y="2043"/>
              <a:ext cx="6" cy="30"/>
            </a:xfrm>
            <a:custGeom>
              <a:avLst/>
              <a:gdLst>
                <a:gd name="T0" fmla="*/ 6 w 6"/>
                <a:gd name="T1" fmla="*/ 30 h 30"/>
                <a:gd name="T2" fmla="*/ 0 w 6"/>
                <a:gd name="T3" fmla="*/ 24 h 30"/>
                <a:gd name="T4" fmla="*/ 0 w 6"/>
                <a:gd name="T5" fmla="*/ 12 h 30"/>
                <a:gd name="T6" fmla="*/ 0 w 6"/>
                <a:gd name="T7" fmla="*/ 6 h 30"/>
                <a:gd name="T8" fmla="*/ 0 w 6"/>
                <a:gd name="T9" fmla="*/ 0 h 30"/>
                <a:gd name="T10" fmla="*/ 0 w 6"/>
                <a:gd name="T11" fmla="*/ 0 h 30"/>
                <a:gd name="T12" fmla="*/ 6 w 6"/>
                <a:gd name="T13" fmla="*/ 6 h 30"/>
                <a:gd name="T14" fmla="*/ 0 w 6"/>
                <a:gd name="T15" fmla="*/ 24 h 30"/>
                <a:gd name="T16" fmla="*/ 6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6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0" y="24"/>
                  </a:lnTo>
                  <a:lnTo>
                    <a:pt x="6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41" name="Freeform 388"/>
            <p:cNvSpPr>
              <a:spLocks/>
            </p:cNvSpPr>
            <p:nvPr/>
          </p:nvSpPr>
          <p:spPr bwMode="auto">
            <a:xfrm>
              <a:off x="4570" y="2037"/>
              <a:ext cx="12" cy="30"/>
            </a:xfrm>
            <a:custGeom>
              <a:avLst/>
              <a:gdLst>
                <a:gd name="T0" fmla="*/ 12 w 12"/>
                <a:gd name="T1" fmla="*/ 30 h 30"/>
                <a:gd name="T2" fmla="*/ 6 w 12"/>
                <a:gd name="T3" fmla="*/ 24 h 30"/>
                <a:gd name="T4" fmla="*/ 6 w 12"/>
                <a:gd name="T5" fmla="*/ 12 h 30"/>
                <a:gd name="T6" fmla="*/ 0 w 12"/>
                <a:gd name="T7" fmla="*/ 0 h 30"/>
                <a:gd name="T8" fmla="*/ 6 w 12"/>
                <a:gd name="T9" fmla="*/ 0 h 30"/>
                <a:gd name="T10" fmla="*/ 6 w 12"/>
                <a:gd name="T11" fmla="*/ 0 h 30"/>
                <a:gd name="T12" fmla="*/ 6 w 12"/>
                <a:gd name="T13" fmla="*/ 12 h 30"/>
                <a:gd name="T14" fmla="*/ 6 w 12"/>
                <a:gd name="T15" fmla="*/ 24 h 30"/>
                <a:gd name="T16" fmla="*/ 12 w 12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12" y="30"/>
                  </a:moveTo>
                  <a:lnTo>
                    <a:pt x="6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6" y="24"/>
                  </a:lnTo>
                  <a:lnTo>
                    <a:pt x="12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42" name="Freeform 389"/>
            <p:cNvSpPr>
              <a:spLocks/>
            </p:cNvSpPr>
            <p:nvPr/>
          </p:nvSpPr>
          <p:spPr bwMode="auto">
            <a:xfrm>
              <a:off x="4558" y="2025"/>
              <a:ext cx="12" cy="42"/>
            </a:xfrm>
            <a:custGeom>
              <a:avLst/>
              <a:gdLst>
                <a:gd name="T0" fmla="*/ 12 w 12"/>
                <a:gd name="T1" fmla="*/ 42 h 42"/>
                <a:gd name="T2" fmla="*/ 6 w 12"/>
                <a:gd name="T3" fmla="*/ 30 h 42"/>
                <a:gd name="T4" fmla="*/ 0 w 12"/>
                <a:gd name="T5" fmla="*/ 18 h 42"/>
                <a:gd name="T6" fmla="*/ 0 w 12"/>
                <a:gd name="T7" fmla="*/ 6 h 42"/>
                <a:gd name="T8" fmla="*/ 6 w 12"/>
                <a:gd name="T9" fmla="*/ 0 h 42"/>
                <a:gd name="T10" fmla="*/ 6 w 12"/>
                <a:gd name="T11" fmla="*/ 6 h 42"/>
                <a:gd name="T12" fmla="*/ 6 w 12"/>
                <a:gd name="T13" fmla="*/ 18 h 42"/>
                <a:gd name="T14" fmla="*/ 6 w 12"/>
                <a:gd name="T15" fmla="*/ 30 h 42"/>
                <a:gd name="T16" fmla="*/ 12 w 12"/>
                <a:gd name="T17" fmla="*/ 42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42"/>
                <a:gd name="T29" fmla="*/ 12 w 12"/>
                <a:gd name="T30" fmla="*/ 42 h 4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42">
                  <a:moveTo>
                    <a:pt x="12" y="42"/>
                  </a:moveTo>
                  <a:lnTo>
                    <a:pt x="6" y="30"/>
                  </a:lnTo>
                  <a:lnTo>
                    <a:pt x="0" y="18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6" y="30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43" name="Freeform 390"/>
            <p:cNvSpPr>
              <a:spLocks/>
            </p:cNvSpPr>
            <p:nvPr/>
          </p:nvSpPr>
          <p:spPr bwMode="auto">
            <a:xfrm>
              <a:off x="4540" y="2019"/>
              <a:ext cx="12" cy="42"/>
            </a:xfrm>
            <a:custGeom>
              <a:avLst/>
              <a:gdLst>
                <a:gd name="T0" fmla="*/ 12 w 12"/>
                <a:gd name="T1" fmla="*/ 42 h 42"/>
                <a:gd name="T2" fmla="*/ 12 w 12"/>
                <a:gd name="T3" fmla="*/ 42 h 42"/>
                <a:gd name="T4" fmla="*/ 12 w 12"/>
                <a:gd name="T5" fmla="*/ 36 h 42"/>
                <a:gd name="T6" fmla="*/ 6 w 12"/>
                <a:gd name="T7" fmla="*/ 30 h 42"/>
                <a:gd name="T8" fmla="*/ 6 w 12"/>
                <a:gd name="T9" fmla="*/ 18 h 42"/>
                <a:gd name="T10" fmla="*/ 0 w 12"/>
                <a:gd name="T11" fmla="*/ 12 h 42"/>
                <a:gd name="T12" fmla="*/ 0 w 12"/>
                <a:gd name="T13" fmla="*/ 6 h 42"/>
                <a:gd name="T14" fmla="*/ 0 w 12"/>
                <a:gd name="T15" fmla="*/ 6 h 42"/>
                <a:gd name="T16" fmla="*/ 0 w 12"/>
                <a:gd name="T17" fmla="*/ 0 h 42"/>
                <a:gd name="T18" fmla="*/ 6 w 12"/>
                <a:gd name="T19" fmla="*/ 6 h 42"/>
                <a:gd name="T20" fmla="*/ 12 w 12"/>
                <a:gd name="T21" fmla="*/ 24 h 42"/>
                <a:gd name="T22" fmla="*/ 12 w 12"/>
                <a:gd name="T23" fmla="*/ 36 h 42"/>
                <a:gd name="T24" fmla="*/ 12 w 12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42"/>
                <a:gd name="T41" fmla="*/ 12 w 12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42">
                  <a:moveTo>
                    <a:pt x="12" y="42"/>
                  </a:moveTo>
                  <a:lnTo>
                    <a:pt x="12" y="42"/>
                  </a:lnTo>
                  <a:lnTo>
                    <a:pt x="12" y="36"/>
                  </a:lnTo>
                  <a:lnTo>
                    <a:pt x="6" y="30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24"/>
                  </a:lnTo>
                  <a:lnTo>
                    <a:pt x="12" y="36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44" name="Freeform 391"/>
            <p:cNvSpPr>
              <a:spLocks/>
            </p:cNvSpPr>
            <p:nvPr/>
          </p:nvSpPr>
          <p:spPr bwMode="auto">
            <a:xfrm>
              <a:off x="4528" y="2019"/>
              <a:ext cx="12" cy="42"/>
            </a:xfrm>
            <a:custGeom>
              <a:avLst/>
              <a:gdLst>
                <a:gd name="T0" fmla="*/ 12 w 12"/>
                <a:gd name="T1" fmla="*/ 42 h 42"/>
                <a:gd name="T2" fmla="*/ 12 w 12"/>
                <a:gd name="T3" fmla="*/ 42 h 42"/>
                <a:gd name="T4" fmla="*/ 6 w 12"/>
                <a:gd name="T5" fmla="*/ 36 h 42"/>
                <a:gd name="T6" fmla="*/ 6 w 12"/>
                <a:gd name="T7" fmla="*/ 24 h 42"/>
                <a:gd name="T8" fmla="*/ 0 w 12"/>
                <a:gd name="T9" fmla="*/ 18 h 42"/>
                <a:gd name="T10" fmla="*/ 0 w 12"/>
                <a:gd name="T11" fmla="*/ 12 h 42"/>
                <a:gd name="T12" fmla="*/ 0 w 12"/>
                <a:gd name="T13" fmla="*/ 6 h 42"/>
                <a:gd name="T14" fmla="*/ 0 w 12"/>
                <a:gd name="T15" fmla="*/ 0 h 42"/>
                <a:gd name="T16" fmla="*/ 0 w 12"/>
                <a:gd name="T17" fmla="*/ 0 h 42"/>
                <a:gd name="T18" fmla="*/ 6 w 12"/>
                <a:gd name="T19" fmla="*/ 6 h 42"/>
                <a:gd name="T20" fmla="*/ 12 w 12"/>
                <a:gd name="T21" fmla="*/ 18 h 42"/>
                <a:gd name="T22" fmla="*/ 12 w 12"/>
                <a:gd name="T23" fmla="*/ 30 h 42"/>
                <a:gd name="T24" fmla="*/ 12 w 12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42"/>
                <a:gd name="T41" fmla="*/ 12 w 12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42">
                  <a:moveTo>
                    <a:pt x="12" y="42"/>
                  </a:moveTo>
                  <a:lnTo>
                    <a:pt x="12" y="42"/>
                  </a:lnTo>
                  <a:lnTo>
                    <a:pt x="6" y="36"/>
                  </a:lnTo>
                  <a:lnTo>
                    <a:pt x="6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8"/>
                  </a:lnTo>
                  <a:lnTo>
                    <a:pt x="12" y="30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45" name="Freeform 392"/>
            <p:cNvSpPr>
              <a:spLocks/>
            </p:cNvSpPr>
            <p:nvPr/>
          </p:nvSpPr>
          <p:spPr bwMode="auto">
            <a:xfrm>
              <a:off x="4498" y="2019"/>
              <a:ext cx="30" cy="48"/>
            </a:xfrm>
            <a:custGeom>
              <a:avLst/>
              <a:gdLst>
                <a:gd name="T0" fmla="*/ 30 w 30"/>
                <a:gd name="T1" fmla="*/ 48 h 48"/>
                <a:gd name="T2" fmla="*/ 24 w 30"/>
                <a:gd name="T3" fmla="*/ 42 h 48"/>
                <a:gd name="T4" fmla="*/ 18 w 30"/>
                <a:gd name="T5" fmla="*/ 36 h 48"/>
                <a:gd name="T6" fmla="*/ 12 w 30"/>
                <a:gd name="T7" fmla="*/ 30 h 48"/>
                <a:gd name="T8" fmla="*/ 6 w 30"/>
                <a:gd name="T9" fmla="*/ 24 h 48"/>
                <a:gd name="T10" fmla="*/ 6 w 30"/>
                <a:gd name="T11" fmla="*/ 18 h 48"/>
                <a:gd name="T12" fmla="*/ 0 w 30"/>
                <a:gd name="T13" fmla="*/ 12 h 48"/>
                <a:gd name="T14" fmla="*/ 0 w 30"/>
                <a:gd name="T15" fmla="*/ 6 h 48"/>
                <a:gd name="T16" fmla="*/ 0 w 30"/>
                <a:gd name="T17" fmla="*/ 0 h 48"/>
                <a:gd name="T18" fmla="*/ 6 w 30"/>
                <a:gd name="T19" fmla="*/ 0 h 48"/>
                <a:gd name="T20" fmla="*/ 6 w 30"/>
                <a:gd name="T21" fmla="*/ 6 h 48"/>
                <a:gd name="T22" fmla="*/ 12 w 30"/>
                <a:gd name="T23" fmla="*/ 12 h 48"/>
                <a:gd name="T24" fmla="*/ 18 w 30"/>
                <a:gd name="T25" fmla="*/ 18 h 48"/>
                <a:gd name="T26" fmla="*/ 18 w 30"/>
                <a:gd name="T27" fmla="*/ 24 h 48"/>
                <a:gd name="T28" fmla="*/ 24 w 30"/>
                <a:gd name="T29" fmla="*/ 30 h 48"/>
                <a:gd name="T30" fmla="*/ 24 w 30"/>
                <a:gd name="T31" fmla="*/ 36 h 48"/>
                <a:gd name="T32" fmla="*/ 30 w 30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48"/>
                <a:gd name="T53" fmla="*/ 30 w 30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48">
                  <a:moveTo>
                    <a:pt x="30" y="48"/>
                  </a:moveTo>
                  <a:lnTo>
                    <a:pt x="24" y="42"/>
                  </a:lnTo>
                  <a:lnTo>
                    <a:pt x="18" y="36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24" y="36"/>
                  </a:lnTo>
                  <a:lnTo>
                    <a:pt x="30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46" name="Freeform 393"/>
            <p:cNvSpPr>
              <a:spLocks/>
            </p:cNvSpPr>
            <p:nvPr/>
          </p:nvSpPr>
          <p:spPr bwMode="auto">
            <a:xfrm>
              <a:off x="4475" y="2031"/>
              <a:ext cx="35" cy="30"/>
            </a:xfrm>
            <a:custGeom>
              <a:avLst/>
              <a:gdLst>
                <a:gd name="T0" fmla="*/ 35 w 35"/>
                <a:gd name="T1" fmla="*/ 30 h 30"/>
                <a:gd name="T2" fmla="*/ 29 w 35"/>
                <a:gd name="T3" fmla="*/ 30 h 30"/>
                <a:gd name="T4" fmla="*/ 23 w 35"/>
                <a:gd name="T5" fmla="*/ 24 h 30"/>
                <a:gd name="T6" fmla="*/ 17 w 35"/>
                <a:gd name="T7" fmla="*/ 18 h 30"/>
                <a:gd name="T8" fmla="*/ 12 w 35"/>
                <a:gd name="T9" fmla="*/ 12 h 30"/>
                <a:gd name="T10" fmla="*/ 6 w 35"/>
                <a:gd name="T11" fmla="*/ 6 h 30"/>
                <a:gd name="T12" fmla="*/ 0 w 35"/>
                <a:gd name="T13" fmla="*/ 6 h 30"/>
                <a:gd name="T14" fmla="*/ 0 w 35"/>
                <a:gd name="T15" fmla="*/ 0 h 30"/>
                <a:gd name="T16" fmla="*/ 0 w 35"/>
                <a:gd name="T17" fmla="*/ 0 h 30"/>
                <a:gd name="T18" fmla="*/ 6 w 35"/>
                <a:gd name="T19" fmla="*/ 0 h 30"/>
                <a:gd name="T20" fmla="*/ 12 w 35"/>
                <a:gd name="T21" fmla="*/ 0 h 30"/>
                <a:gd name="T22" fmla="*/ 17 w 35"/>
                <a:gd name="T23" fmla="*/ 6 h 30"/>
                <a:gd name="T24" fmla="*/ 17 w 35"/>
                <a:gd name="T25" fmla="*/ 12 h 30"/>
                <a:gd name="T26" fmla="*/ 23 w 35"/>
                <a:gd name="T27" fmla="*/ 18 h 30"/>
                <a:gd name="T28" fmla="*/ 29 w 35"/>
                <a:gd name="T29" fmla="*/ 24 h 30"/>
                <a:gd name="T30" fmla="*/ 35 w 35"/>
                <a:gd name="T31" fmla="*/ 30 h 30"/>
                <a:gd name="T32" fmla="*/ 35 w 35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0"/>
                <a:gd name="T53" fmla="*/ 35 w 35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0">
                  <a:moveTo>
                    <a:pt x="35" y="30"/>
                  </a:moveTo>
                  <a:lnTo>
                    <a:pt x="29" y="30"/>
                  </a:lnTo>
                  <a:lnTo>
                    <a:pt x="23" y="24"/>
                  </a:lnTo>
                  <a:lnTo>
                    <a:pt x="17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7" y="6"/>
                  </a:lnTo>
                  <a:lnTo>
                    <a:pt x="17" y="12"/>
                  </a:lnTo>
                  <a:lnTo>
                    <a:pt x="23" y="18"/>
                  </a:lnTo>
                  <a:lnTo>
                    <a:pt x="29" y="24"/>
                  </a:lnTo>
                  <a:lnTo>
                    <a:pt x="35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47" name="Freeform 394"/>
            <p:cNvSpPr>
              <a:spLocks/>
            </p:cNvSpPr>
            <p:nvPr/>
          </p:nvSpPr>
          <p:spPr bwMode="auto">
            <a:xfrm>
              <a:off x="4463" y="2031"/>
              <a:ext cx="29" cy="36"/>
            </a:xfrm>
            <a:custGeom>
              <a:avLst/>
              <a:gdLst>
                <a:gd name="T0" fmla="*/ 0 w 29"/>
                <a:gd name="T1" fmla="*/ 0 h 36"/>
                <a:gd name="T2" fmla="*/ 6 w 29"/>
                <a:gd name="T3" fmla="*/ 0 h 36"/>
                <a:gd name="T4" fmla="*/ 6 w 29"/>
                <a:gd name="T5" fmla="*/ 6 h 36"/>
                <a:gd name="T6" fmla="*/ 12 w 29"/>
                <a:gd name="T7" fmla="*/ 12 h 36"/>
                <a:gd name="T8" fmla="*/ 18 w 29"/>
                <a:gd name="T9" fmla="*/ 18 h 36"/>
                <a:gd name="T10" fmla="*/ 18 w 29"/>
                <a:gd name="T11" fmla="*/ 18 h 36"/>
                <a:gd name="T12" fmla="*/ 24 w 29"/>
                <a:gd name="T13" fmla="*/ 24 h 36"/>
                <a:gd name="T14" fmla="*/ 29 w 29"/>
                <a:gd name="T15" fmla="*/ 30 h 36"/>
                <a:gd name="T16" fmla="*/ 29 w 29"/>
                <a:gd name="T17" fmla="*/ 36 h 36"/>
                <a:gd name="T18" fmla="*/ 29 w 29"/>
                <a:gd name="T19" fmla="*/ 30 h 36"/>
                <a:gd name="T20" fmla="*/ 18 w 29"/>
                <a:gd name="T21" fmla="*/ 30 h 36"/>
                <a:gd name="T22" fmla="*/ 18 w 29"/>
                <a:gd name="T23" fmla="*/ 24 h 36"/>
                <a:gd name="T24" fmla="*/ 12 w 29"/>
                <a:gd name="T25" fmla="*/ 18 h 36"/>
                <a:gd name="T26" fmla="*/ 6 w 29"/>
                <a:gd name="T27" fmla="*/ 12 h 36"/>
                <a:gd name="T28" fmla="*/ 0 w 29"/>
                <a:gd name="T29" fmla="*/ 6 h 36"/>
                <a:gd name="T30" fmla="*/ 0 w 29"/>
                <a:gd name="T31" fmla="*/ 6 h 36"/>
                <a:gd name="T32" fmla="*/ 0 w 2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9"/>
                <a:gd name="T52" fmla="*/ 0 h 36"/>
                <a:gd name="T53" fmla="*/ 29 w 2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9" h="36">
                  <a:moveTo>
                    <a:pt x="0" y="0"/>
                  </a:move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29" y="30"/>
                  </a:lnTo>
                  <a:lnTo>
                    <a:pt x="29" y="36"/>
                  </a:lnTo>
                  <a:lnTo>
                    <a:pt x="29" y="30"/>
                  </a:lnTo>
                  <a:lnTo>
                    <a:pt x="18" y="30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48" name="Freeform 395"/>
            <p:cNvSpPr>
              <a:spLocks/>
            </p:cNvSpPr>
            <p:nvPr/>
          </p:nvSpPr>
          <p:spPr bwMode="auto">
            <a:xfrm>
              <a:off x="4307" y="2097"/>
              <a:ext cx="156" cy="36"/>
            </a:xfrm>
            <a:custGeom>
              <a:avLst/>
              <a:gdLst>
                <a:gd name="T0" fmla="*/ 156 w 156"/>
                <a:gd name="T1" fmla="*/ 36 h 36"/>
                <a:gd name="T2" fmla="*/ 156 w 156"/>
                <a:gd name="T3" fmla="*/ 36 h 36"/>
                <a:gd name="T4" fmla="*/ 156 w 156"/>
                <a:gd name="T5" fmla="*/ 36 h 36"/>
                <a:gd name="T6" fmla="*/ 150 w 156"/>
                <a:gd name="T7" fmla="*/ 36 h 36"/>
                <a:gd name="T8" fmla="*/ 150 w 156"/>
                <a:gd name="T9" fmla="*/ 36 h 36"/>
                <a:gd name="T10" fmla="*/ 144 w 156"/>
                <a:gd name="T11" fmla="*/ 30 h 36"/>
                <a:gd name="T12" fmla="*/ 132 w 156"/>
                <a:gd name="T13" fmla="*/ 24 h 36"/>
                <a:gd name="T14" fmla="*/ 120 w 156"/>
                <a:gd name="T15" fmla="*/ 18 h 36"/>
                <a:gd name="T16" fmla="*/ 114 w 156"/>
                <a:gd name="T17" fmla="*/ 12 h 36"/>
                <a:gd name="T18" fmla="*/ 102 w 156"/>
                <a:gd name="T19" fmla="*/ 12 h 36"/>
                <a:gd name="T20" fmla="*/ 90 w 156"/>
                <a:gd name="T21" fmla="*/ 6 h 36"/>
                <a:gd name="T22" fmla="*/ 78 w 156"/>
                <a:gd name="T23" fmla="*/ 6 h 36"/>
                <a:gd name="T24" fmla="*/ 72 w 156"/>
                <a:gd name="T25" fmla="*/ 6 h 36"/>
                <a:gd name="T26" fmla="*/ 60 w 156"/>
                <a:gd name="T27" fmla="*/ 6 h 36"/>
                <a:gd name="T28" fmla="*/ 48 w 156"/>
                <a:gd name="T29" fmla="*/ 6 h 36"/>
                <a:gd name="T30" fmla="*/ 42 w 156"/>
                <a:gd name="T31" fmla="*/ 6 h 36"/>
                <a:gd name="T32" fmla="*/ 30 w 156"/>
                <a:gd name="T33" fmla="*/ 12 h 36"/>
                <a:gd name="T34" fmla="*/ 24 w 156"/>
                <a:gd name="T35" fmla="*/ 12 h 36"/>
                <a:gd name="T36" fmla="*/ 12 w 156"/>
                <a:gd name="T37" fmla="*/ 12 h 36"/>
                <a:gd name="T38" fmla="*/ 6 w 156"/>
                <a:gd name="T39" fmla="*/ 18 h 36"/>
                <a:gd name="T40" fmla="*/ 0 w 156"/>
                <a:gd name="T41" fmla="*/ 18 h 36"/>
                <a:gd name="T42" fmla="*/ 0 w 156"/>
                <a:gd name="T43" fmla="*/ 12 h 36"/>
                <a:gd name="T44" fmla="*/ 6 w 156"/>
                <a:gd name="T45" fmla="*/ 12 h 36"/>
                <a:gd name="T46" fmla="*/ 18 w 156"/>
                <a:gd name="T47" fmla="*/ 6 h 36"/>
                <a:gd name="T48" fmla="*/ 24 w 156"/>
                <a:gd name="T49" fmla="*/ 6 h 36"/>
                <a:gd name="T50" fmla="*/ 36 w 156"/>
                <a:gd name="T51" fmla="*/ 0 h 36"/>
                <a:gd name="T52" fmla="*/ 48 w 156"/>
                <a:gd name="T53" fmla="*/ 0 h 36"/>
                <a:gd name="T54" fmla="*/ 60 w 156"/>
                <a:gd name="T55" fmla="*/ 0 h 36"/>
                <a:gd name="T56" fmla="*/ 72 w 156"/>
                <a:gd name="T57" fmla="*/ 0 h 36"/>
                <a:gd name="T58" fmla="*/ 84 w 156"/>
                <a:gd name="T59" fmla="*/ 0 h 36"/>
                <a:gd name="T60" fmla="*/ 96 w 156"/>
                <a:gd name="T61" fmla="*/ 0 h 36"/>
                <a:gd name="T62" fmla="*/ 108 w 156"/>
                <a:gd name="T63" fmla="*/ 6 h 36"/>
                <a:gd name="T64" fmla="*/ 120 w 156"/>
                <a:gd name="T65" fmla="*/ 6 h 36"/>
                <a:gd name="T66" fmla="*/ 132 w 156"/>
                <a:gd name="T67" fmla="*/ 12 h 36"/>
                <a:gd name="T68" fmla="*/ 138 w 156"/>
                <a:gd name="T69" fmla="*/ 18 h 36"/>
                <a:gd name="T70" fmla="*/ 150 w 156"/>
                <a:gd name="T71" fmla="*/ 24 h 36"/>
                <a:gd name="T72" fmla="*/ 156 w 156"/>
                <a:gd name="T73" fmla="*/ 36 h 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6"/>
                <a:gd name="T112" fmla="*/ 0 h 36"/>
                <a:gd name="T113" fmla="*/ 156 w 156"/>
                <a:gd name="T114" fmla="*/ 36 h 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6" h="36">
                  <a:moveTo>
                    <a:pt x="156" y="36"/>
                  </a:moveTo>
                  <a:lnTo>
                    <a:pt x="156" y="36"/>
                  </a:lnTo>
                  <a:lnTo>
                    <a:pt x="150" y="36"/>
                  </a:lnTo>
                  <a:lnTo>
                    <a:pt x="144" y="30"/>
                  </a:lnTo>
                  <a:lnTo>
                    <a:pt x="132" y="24"/>
                  </a:lnTo>
                  <a:lnTo>
                    <a:pt x="120" y="18"/>
                  </a:lnTo>
                  <a:lnTo>
                    <a:pt x="114" y="12"/>
                  </a:lnTo>
                  <a:lnTo>
                    <a:pt x="102" y="12"/>
                  </a:lnTo>
                  <a:lnTo>
                    <a:pt x="90" y="6"/>
                  </a:lnTo>
                  <a:lnTo>
                    <a:pt x="78" y="6"/>
                  </a:lnTo>
                  <a:lnTo>
                    <a:pt x="72" y="6"/>
                  </a:lnTo>
                  <a:lnTo>
                    <a:pt x="60" y="6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6" y="0"/>
                  </a:lnTo>
                  <a:lnTo>
                    <a:pt x="48" y="0"/>
                  </a:lnTo>
                  <a:lnTo>
                    <a:pt x="60" y="0"/>
                  </a:lnTo>
                  <a:lnTo>
                    <a:pt x="72" y="0"/>
                  </a:lnTo>
                  <a:lnTo>
                    <a:pt x="84" y="0"/>
                  </a:lnTo>
                  <a:lnTo>
                    <a:pt x="96" y="0"/>
                  </a:lnTo>
                  <a:lnTo>
                    <a:pt x="108" y="6"/>
                  </a:lnTo>
                  <a:lnTo>
                    <a:pt x="120" y="6"/>
                  </a:lnTo>
                  <a:lnTo>
                    <a:pt x="132" y="12"/>
                  </a:lnTo>
                  <a:lnTo>
                    <a:pt x="138" y="18"/>
                  </a:lnTo>
                  <a:lnTo>
                    <a:pt x="150" y="24"/>
                  </a:lnTo>
                  <a:lnTo>
                    <a:pt x="156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49" name="Freeform 396"/>
            <p:cNvSpPr>
              <a:spLocks/>
            </p:cNvSpPr>
            <p:nvPr/>
          </p:nvSpPr>
          <p:spPr bwMode="auto">
            <a:xfrm>
              <a:off x="4307" y="2103"/>
              <a:ext cx="18" cy="36"/>
            </a:xfrm>
            <a:custGeom>
              <a:avLst/>
              <a:gdLst>
                <a:gd name="T0" fmla="*/ 18 w 18"/>
                <a:gd name="T1" fmla="*/ 0 h 36"/>
                <a:gd name="T2" fmla="*/ 18 w 18"/>
                <a:gd name="T3" fmla="*/ 6 h 36"/>
                <a:gd name="T4" fmla="*/ 12 w 18"/>
                <a:gd name="T5" fmla="*/ 12 h 36"/>
                <a:gd name="T6" fmla="*/ 12 w 18"/>
                <a:gd name="T7" fmla="*/ 18 h 36"/>
                <a:gd name="T8" fmla="*/ 6 w 18"/>
                <a:gd name="T9" fmla="*/ 18 h 36"/>
                <a:gd name="T10" fmla="*/ 6 w 18"/>
                <a:gd name="T11" fmla="*/ 24 h 36"/>
                <a:gd name="T12" fmla="*/ 0 w 18"/>
                <a:gd name="T13" fmla="*/ 30 h 36"/>
                <a:gd name="T14" fmla="*/ 0 w 18"/>
                <a:gd name="T15" fmla="*/ 36 h 36"/>
                <a:gd name="T16" fmla="*/ 0 w 18"/>
                <a:gd name="T17" fmla="*/ 36 h 36"/>
                <a:gd name="T18" fmla="*/ 6 w 18"/>
                <a:gd name="T19" fmla="*/ 36 h 36"/>
                <a:gd name="T20" fmla="*/ 6 w 18"/>
                <a:gd name="T21" fmla="*/ 30 h 36"/>
                <a:gd name="T22" fmla="*/ 6 w 18"/>
                <a:gd name="T23" fmla="*/ 30 h 36"/>
                <a:gd name="T24" fmla="*/ 12 w 18"/>
                <a:gd name="T25" fmla="*/ 24 h 36"/>
                <a:gd name="T26" fmla="*/ 12 w 18"/>
                <a:gd name="T27" fmla="*/ 18 h 36"/>
                <a:gd name="T28" fmla="*/ 12 w 18"/>
                <a:gd name="T29" fmla="*/ 12 h 36"/>
                <a:gd name="T30" fmla="*/ 18 w 18"/>
                <a:gd name="T31" fmla="*/ 6 h 36"/>
                <a:gd name="T32" fmla="*/ 18 w 18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6"/>
                <a:gd name="T53" fmla="*/ 18 w 18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6">
                  <a:moveTo>
                    <a:pt x="18" y="0"/>
                  </a:moveTo>
                  <a:lnTo>
                    <a:pt x="18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50" name="Freeform 397"/>
            <p:cNvSpPr>
              <a:spLocks/>
            </p:cNvSpPr>
            <p:nvPr/>
          </p:nvSpPr>
          <p:spPr bwMode="auto">
            <a:xfrm>
              <a:off x="4319" y="2103"/>
              <a:ext cx="24" cy="36"/>
            </a:xfrm>
            <a:custGeom>
              <a:avLst/>
              <a:gdLst>
                <a:gd name="T0" fmla="*/ 0 w 24"/>
                <a:gd name="T1" fmla="*/ 36 h 36"/>
                <a:gd name="T2" fmla="*/ 0 w 24"/>
                <a:gd name="T3" fmla="*/ 36 h 36"/>
                <a:gd name="T4" fmla="*/ 0 w 24"/>
                <a:gd name="T5" fmla="*/ 30 h 36"/>
                <a:gd name="T6" fmla="*/ 0 w 24"/>
                <a:gd name="T7" fmla="*/ 24 h 36"/>
                <a:gd name="T8" fmla="*/ 6 w 24"/>
                <a:gd name="T9" fmla="*/ 18 h 36"/>
                <a:gd name="T10" fmla="*/ 6 w 24"/>
                <a:gd name="T11" fmla="*/ 12 h 36"/>
                <a:gd name="T12" fmla="*/ 12 w 24"/>
                <a:gd name="T13" fmla="*/ 6 h 36"/>
                <a:gd name="T14" fmla="*/ 18 w 24"/>
                <a:gd name="T15" fmla="*/ 0 h 36"/>
                <a:gd name="T16" fmla="*/ 24 w 24"/>
                <a:gd name="T17" fmla="*/ 0 h 36"/>
                <a:gd name="T18" fmla="*/ 18 w 24"/>
                <a:gd name="T19" fmla="*/ 6 h 36"/>
                <a:gd name="T20" fmla="*/ 18 w 24"/>
                <a:gd name="T21" fmla="*/ 6 h 36"/>
                <a:gd name="T22" fmla="*/ 12 w 24"/>
                <a:gd name="T23" fmla="*/ 18 h 36"/>
                <a:gd name="T24" fmla="*/ 12 w 24"/>
                <a:gd name="T25" fmla="*/ 24 h 36"/>
                <a:gd name="T26" fmla="*/ 6 w 24"/>
                <a:gd name="T27" fmla="*/ 30 h 36"/>
                <a:gd name="T28" fmla="*/ 6 w 24"/>
                <a:gd name="T29" fmla="*/ 30 h 36"/>
                <a:gd name="T30" fmla="*/ 0 w 24"/>
                <a:gd name="T31" fmla="*/ 36 h 36"/>
                <a:gd name="T32" fmla="*/ 0 w 24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6"/>
                <a:gd name="T53" fmla="*/ 24 w 2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6">
                  <a:moveTo>
                    <a:pt x="0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12" y="18"/>
                  </a:lnTo>
                  <a:lnTo>
                    <a:pt x="12" y="24"/>
                  </a:lnTo>
                  <a:lnTo>
                    <a:pt x="6" y="3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51" name="Freeform 398"/>
            <p:cNvSpPr>
              <a:spLocks/>
            </p:cNvSpPr>
            <p:nvPr/>
          </p:nvSpPr>
          <p:spPr bwMode="auto">
            <a:xfrm>
              <a:off x="4343" y="2097"/>
              <a:ext cx="30" cy="48"/>
            </a:xfrm>
            <a:custGeom>
              <a:avLst/>
              <a:gdLst>
                <a:gd name="T0" fmla="*/ 0 w 30"/>
                <a:gd name="T1" fmla="*/ 48 h 48"/>
                <a:gd name="T2" fmla="*/ 0 w 30"/>
                <a:gd name="T3" fmla="*/ 48 h 48"/>
                <a:gd name="T4" fmla="*/ 0 w 30"/>
                <a:gd name="T5" fmla="*/ 42 h 48"/>
                <a:gd name="T6" fmla="*/ 6 w 30"/>
                <a:gd name="T7" fmla="*/ 36 h 48"/>
                <a:gd name="T8" fmla="*/ 6 w 30"/>
                <a:gd name="T9" fmla="*/ 24 h 48"/>
                <a:gd name="T10" fmla="*/ 12 w 30"/>
                <a:gd name="T11" fmla="*/ 18 h 48"/>
                <a:gd name="T12" fmla="*/ 18 w 30"/>
                <a:gd name="T13" fmla="*/ 12 h 48"/>
                <a:gd name="T14" fmla="*/ 24 w 30"/>
                <a:gd name="T15" fmla="*/ 6 h 48"/>
                <a:gd name="T16" fmla="*/ 30 w 30"/>
                <a:gd name="T17" fmla="*/ 0 h 48"/>
                <a:gd name="T18" fmla="*/ 24 w 30"/>
                <a:gd name="T19" fmla="*/ 6 h 48"/>
                <a:gd name="T20" fmla="*/ 24 w 30"/>
                <a:gd name="T21" fmla="*/ 12 h 48"/>
                <a:gd name="T22" fmla="*/ 18 w 30"/>
                <a:gd name="T23" fmla="*/ 18 h 48"/>
                <a:gd name="T24" fmla="*/ 12 w 30"/>
                <a:gd name="T25" fmla="*/ 30 h 48"/>
                <a:gd name="T26" fmla="*/ 12 w 30"/>
                <a:gd name="T27" fmla="*/ 36 h 48"/>
                <a:gd name="T28" fmla="*/ 6 w 30"/>
                <a:gd name="T29" fmla="*/ 42 h 48"/>
                <a:gd name="T30" fmla="*/ 0 w 30"/>
                <a:gd name="T31" fmla="*/ 48 h 48"/>
                <a:gd name="T32" fmla="*/ 0 w 30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48"/>
                <a:gd name="T53" fmla="*/ 30 w 30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48">
                  <a:moveTo>
                    <a:pt x="0" y="48"/>
                  </a:moveTo>
                  <a:lnTo>
                    <a:pt x="0" y="48"/>
                  </a:lnTo>
                  <a:lnTo>
                    <a:pt x="0" y="42"/>
                  </a:lnTo>
                  <a:lnTo>
                    <a:pt x="6" y="36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6" y="42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52" name="Freeform 399"/>
            <p:cNvSpPr>
              <a:spLocks/>
            </p:cNvSpPr>
            <p:nvPr/>
          </p:nvSpPr>
          <p:spPr bwMode="auto">
            <a:xfrm>
              <a:off x="4367" y="2103"/>
              <a:ext cx="36" cy="48"/>
            </a:xfrm>
            <a:custGeom>
              <a:avLst/>
              <a:gdLst>
                <a:gd name="T0" fmla="*/ 0 w 36"/>
                <a:gd name="T1" fmla="*/ 48 h 48"/>
                <a:gd name="T2" fmla="*/ 0 w 36"/>
                <a:gd name="T3" fmla="*/ 48 h 48"/>
                <a:gd name="T4" fmla="*/ 0 w 36"/>
                <a:gd name="T5" fmla="*/ 42 h 48"/>
                <a:gd name="T6" fmla="*/ 6 w 36"/>
                <a:gd name="T7" fmla="*/ 36 h 48"/>
                <a:gd name="T8" fmla="*/ 12 w 36"/>
                <a:gd name="T9" fmla="*/ 24 h 48"/>
                <a:gd name="T10" fmla="*/ 18 w 36"/>
                <a:gd name="T11" fmla="*/ 18 h 48"/>
                <a:gd name="T12" fmla="*/ 24 w 36"/>
                <a:gd name="T13" fmla="*/ 6 h 48"/>
                <a:gd name="T14" fmla="*/ 30 w 36"/>
                <a:gd name="T15" fmla="*/ 0 h 48"/>
                <a:gd name="T16" fmla="*/ 36 w 36"/>
                <a:gd name="T17" fmla="*/ 0 h 48"/>
                <a:gd name="T18" fmla="*/ 30 w 36"/>
                <a:gd name="T19" fmla="*/ 0 h 48"/>
                <a:gd name="T20" fmla="*/ 30 w 36"/>
                <a:gd name="T21" fmla="*/ 6 h 48"/>
                <a:gd name="T22" fmla="*/ 24 w 36"/>
                <a:gd name="T23" fmla="*/ 18 h 48"/>
                <a:gd name="T24" fmla="*/ 18 w 36"/>
                <a:gd name="T25" fmla="*/ 24 h 48"/>
                <a:gd name="T26" fmla="*/ 12 w 36"/>
                <a:gd name="T27" fmla="*/ 36 h 48"/>
                <a:gd name="T28" fmla="*/ 6 w 36"/>
                <a:gd name="T29" fmla="*/ 42 h 48"/>
                <a:gd name="T30" fmla="*/ 6 w 36"/>
                <a:gd name="T31" fmla="*/ 48 h 48"/>
                <a:gd name="T32" fmla="*/ 0 w 36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8"/>
                <a:gd name="T53" fmla="*/ 36 w 36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8">
                  <a:moveTo>
                    <a:pt x="0" y="48"/>
                  </a:moveTo>
                  <a:lnTo>
                    <a:pt x="0" y="48"/>
                  </a:lnTo>
                  <a:lnTo>
                    <a:pt x="0" y="42"/>
                  </a:lnTo>
                  <a:lnTo>
                    <a:pt x="6" y="36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18"/>
                  </a:lnTo>
                  <a:lnTo>
                    <a:pt x="18" y="24"/>
                  </a:lnTo>
                  <a:lnTo>
                    <a:pt x="12" y="36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53" name="Freeform 400"/>
            <p:cNvSpPr>
              <a:spLocks/>
            </p:cNvSpPr>
            <p:nvPr/>
          </p:nvSpPr>
          <p:spPr bwMode="auto">
            <a:xfrm>
              <a:off x="4385" y="2103"/>
              <a:ext cx="36" cy="48"/>
            </a:xfrm>
            <a:custGeom>
              <a:avLst/>
              <a:gdLst>
                <a:gd name="T0" fmla="*/ 0 w 36"/>
                <a:gd name="T1" fmla="*/ 48 h 48"/>
                <a:gd name="T2" fmla="*/ 0 w 36"/>
                <a:gd name="T3" fmla="*/ 42 h 48"/>
                <a:gd name="T4" fmla="*/ 0 w 36"/>
                <a:gd name="T5" fmla="*/ 36 h 48"/>
                <a:gd name="T6" fmla="*/ 6 w 36"/>
                <a:gd name="T7" fmla="*/ 30 h 48"/>
                <a:gd name="T8" fmla="*/ 12 w 36"/>
                <a:gd name="T9" fmla="*/ 24 h 48"/>
                <a:gd name="T10" fmla="*/ 18 w 36"/>
                <a:gd name="T11" fmla="*/ 18 h 48"/>
                <a:gd name="T12" fmla="*/ 24 w 36"/>
                <a:gd name="T13" fmla="*/ 12 h 48"/>
                <a:gd name="T14" fmla="*/ 30 w 36"/>
                <a:gd name="T15" fmla="*/ 6 h 48"/>
                <a:gd name="T16" fmla="*/ 36 w 36"/>
                <a:gd name="T17" fmla="*/ 0 h 48"/>
                <a:gd name="T18" fmla="*/ 30 w 36"/>
                <a:gd name="T19" fmla="*/ 6 h 48"/>
                <a:gd name="T20" fmla="*/ 30 w 36"/>
                <a:gd name="T21" fmla="*/ 12 h 48"/>
                <a:gd name="T22" fmla="*/ 24 w 36"/>
                <a:gd name="T23" fmla="*/ 18 h 48"/>
                <a:gd name="T24" fmla="*/ 18 w 36"/>
                <a:gd name="T25" fmla="*/ 30 h 48"/>
                <a:gd name="T26" fmla="*/ 12 w 36"/>
                <a:gd name="T27" fmla="*/ 36 h 48"/>
                <a:gd name="T28" fmla="*/ 6 w 36"/>
                <a:gd name="T29" fmla="*/ 42 h 48"/>
                <a:gd name="T30" fmla="*/ 0 w 36"/>
                <a:gd name="T31" fmla="*/ 48 h 48"/>
                <a:gd name="T32" fmla="*/ 0 w 36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8"/>
                <a:gd name="T53" fmla="*/ 36 w 36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8">
                  <a:moveTo>
                    <a:pt x="0" y="48"/>
                  </a:moveTo>
                  <a:lnTo>
                    <a:pt x="0" y="42"/>
                  </a:lnTo>
                  <a:lnTo>
                    <a:pt x="0" y="36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12"/>
                  </a:lnTo>
                  <a:lnTo>
                    <a:pt x="30" y="6"/>
                  </a:lnTo>
                  <a:lnTo>
                    <a:pt x="36" y="0"/>
                  </a:lnTo>
                  <a:lnTo>
                    <a:pt x="30" y="6"/>
                  </a:lnTo>
                  <a:lnTo>
                    <a:pt x="30" y="12"/>
                  </a:lnTo>
                  <a:lnTo>
                    <a:pt x="24" y="18"/>
                  </a:lnTo>
                  <a:lnTo>
                    <a:pt x="18" y="30"/>
                  </a:lnTo>
                  <a:lnTo>
                    <a:pt x="12" y="36"/>
                  </a:lnTo>
                  <a:lnTo>
                    <a:pt x="6" y="42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54" name="Freeform 401"/>
            <p:cNvSpPr>
              <a:spLocks/>
            </p:cNvSpPr>
            <p:nvPr/>
          </p:nvSpPr>
          <p:spPr bwMode="auto">
            <a:xfrm>
              <a:off x="4403" y="2109"/>
              <a:ext cx="30" cy="36"/>
            </a:xfrm>
            <a:custGeom>
              <a:avLst/>
              <a:gdLst>
                <a:gd name="T0" fmla="*/ 0 w 30"/>
                <a:gd name="T1" fmla="*/ 36 h 36"/>
                <a:gd name="T2" fmla="*/ 0 w 30"/>
                <a:gd name="T3" fmla="*/ 36 h 36"/>
                <a:gd name="T4" fmla="*/ 0 w 30"/>
                <a:gd name="T5" fmla="*/ 30 h 36"/>
                <a:gd name="T6" fmla="*/ 6 w 30"/>
                <a:gd name="T7" fmla="*/ 24 h 36"/>
                <a:gd name="T8" fmla="*/ 6 w 30"/>
                <a:gd name="T9" fmla="*/ 18 h 36"/>
                <a:gd name="T10" fmla="*/ 12 w 30"/>
                <a:gd name="T11" fmla="*/ 12 h 36"/>
                <a:gd name="T12" fmla="*/ 18 w 30"/>
                <a:gd name="T13" fmla="*/ 6 h 36"/>
                <a:gd name="T14" fmla="*/ 24 w 30"/>
                <a:gd name="T15" fmla="*/ 6 h 36"/>
                <a:gd name="T16" fmla="*/ 30 w 30"/>
                <a:gd name="T17" fmla="*/ 0 h 36"/>
                <a:gd name="T18" fmla="*/ 30 w 30"/>
                <a:gd name="T19" fmla="*/ 6 h 36"/>
                <a:gd name="T20" fmla="*/ 24 w 30"/>
                <a:gd name="T21" fmla="*/ 12 h 36"/>
                <a:gd name="T22" fmla="*/ 18 w 30"/>
                <a:gd name="T23" fmla="*/ 18 h 36"/>
                <a:gd name="T24" fmla="*/ 18 w 30"/>
                <a:gd name="T25" fmla="*/ 24 h 36"/>
                <a:gd name="T26" fmla="*/ 12 w 30"/>
                <a:gd name="T27" fmla="*/ 30 h 36"/>
                <a:gd name="T28" fmla="*/ 6 w 30"/>
                <a:gd name="T29" fmla="*/ 36 h 36"/>
                <a:gd name="T30" fmla="*/ 6 w 30"/>
                <a:gd name="T31" fmla="*/ 36 h 36"/>
                <a:gd name="T32" fmla="*/ 0 w 30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6"/>
                <a:gd name="T53" fmla="*/ 30 w 30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6">
                  <a:moveTo>
                    <a:pt x="0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12" y="30"/>
                  </a:lnTo>
                  <a:lnTo>
                    <a:pt x="6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55" name="Freeform 402"/>
            <p:cNvSpPr>
              <a:spLocks/>
            </p:cNvSpPr>
            <p:nvPr/>
          </p:nvSpPr>
          <p:spPr bwMode="auto">
            <a:xfrm>
              <a:off x="4421" y="2121"/>
              <a:ext cx="30" cy="24"/>
            </a:xfrm>
            <a:custGeom>
              <a:avLst/>
              <a:gdLst>
                <a:gd name="T0" fmla="*/ 0 w 30"/>
                <a:gd name="T1" fmla="*/ 24 h 24"/>
                <a:gd name="T2" fmla="*/ 0 w 30"/>
                <a:gd name="T3" fmla="*/ 24 h 24"/>
                <a:gd name="T4" fmla="*/ 6 w 30"/>
                <a:gd name="T5" fmla="*/ 18 h 24"/>
                <a:gd name="T6" fmla="*/ 6 w 30"/>
                <a:gd name="T7" fmla="*/ 18 h 24"/>
                <a:gd name="T8" fmla="*/ 12 w 30"/>
                <a:gd name="T9" fmla="*/ 12 h 24"/>
                <a:gd name="T10" fmla="*/ 18 w 30"/>
                <a:gd name="T11" fmla="*/ 6 h 24"/>
                <a:gd name="T12" fmla="*/ 18 w 30"/>
                <a:gd name="T13" fmla="*/ 0 h 24"/>
                <a:gd name="T14" fmla="*/ 24 w 30"/>
                <a:gd name="T15" fmla="*/ 0 h 24"/>
                <a:gd name="T16" fmla="*/ 30 w 30"/>
                <a:gd name="T17" fmla="*/ 0 h 24"/>
                <a:gd name="T18" fmla="*/ 24 w 30"/>
                <a:gd name="T19" fmla="*/ 0 h 24"/>
                <a:gd name="T20" fmla="*/ 24 w 30"/>
                <a:gd name="T21" fmla="*/ 6 h 24"/>
                <a:gd name="T22" fmla="*/ 18 w 30"/>
                <a:gd name="T23" fmla="*/ 12 h 24"/>
                <a:gd name="T24" fmla="*/ 12 w 30"/>
                <a:gd name="T25" fmla="*/ 12 h 24"/>
                <a:gd name="T26" fmla="*/ 12 w 30"/>
                <a:gd name="T27" fmla="*/ 18 h 24"/>
                <a:gd name="T28" fmla="*/ 6 w 30"/>
                <a:gd name="T29" fmla="*/ 24 h 24"/>
                <a:gd name="T30" fmla="*/ 6 w 30"/>
                <a:gd name="T31" fmla="*/ 24 h 24"/>
                <a:gd name="T32" fmla="*/ 0 w 30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24"/>
                <a:gd name="T53" fmla="*/ 30 w 30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24">
                  <a:moveTo>
                    <a:pt x="0" y="24"/>
                  </a:moveTo>
                  <a:lnTo>
                    <a:pt x="0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56" name="Freeform 403"/>
            <p:cNvSpPr>
              <a:spLocks/>
            </p:cNvSpPr>
            <p:nvPr/>
          </p:nvSpPr>
          <p:spPr bwMode="auto">
            <a:xfrm>
              <a:off x="4439" y="2127"/>
              <a:ext cx="18" cy="18"/>
            </a:xfrm>
            <a:custGeom>
              <a:avLst/>
              <a:gdLst>
                <a:gd name="T0" fmla="*/ 0 w 18"/>
                <a:gd name="T1" fmla="*/ 18 h 18"/>
                <a:gd name="T2" fmla="*/ 0 w 18"/>
                <a:gd name="T3" fmla="*/ 12 h 18"/>
                <a:gd name="T4" fmla="*/ 0 w 18"/>
                <a:gd name="T5" fmla="*/ 12 h 18"/>
                <a:gd name="T6" fmla="*/ 6 w 18"/>
                <a:gd name="T7" fmla="*/ 6 h 18"/>
                <a:gd name="T8" fmla="*/ 6 w 18"/>
                <a:gd name="T9" fmla="*/ 6 h 18"/>
                <a:gd name="T10" fmla="*/ 12 w 18"/>
                <a:gd name="T11" fmla="*/ 0 h 18"/>
                <a:gd name="T12" fmla="*/ 12 w 18"/>
                <a:gd name="T13" fmla="*/ 0 h 18"/>
                <a:gd name="T14" fmla="*/ 18 w 18"/>
                <a:gd name="T15" fmla="*/ 0 h 18"/>
                <a:gd name="T16" fmla="*/ 18 w 18"/>
                <a:gd name="T17" fmla="*/ 0 h 18"/>
                <a:gd name="T18" fmla="*/ 18 w 18"/>
                <a:gd name="T19" fmla="*/ 0 h 18"/>
                <a:gd name="T20" fmla="*/ 12 w 18"/>
                <a:gd name="T21" fmla="*/ 6 h 18"/>
                <a:gd name="T22" fmla="*/ 12 w 18"/>
                <a:gd name="T23" fmla="*/ 6 h 18"/>
                <a:gd name="T24" fmla="*/ 6 w 18"/>
                <a:gd name="T25" fmla="*/ 12 h 18"/>
                <a:gd name="T26" fmla="*/ 6 w 18"/>
                <a:gd name="T27" fmla="*/ 12 h 18"/>
                <a:gd name="T28" fmla="*/ 6 w 18"/>
                <a:gd name="T29" fmla="*/ 18 h 18"/>
                <a:gd name="T30" fmla="*/ 0 w 18"/>
                <a:gd name="T31" fmla="*/ 18 h 18"/>
                <a:gd name="T32" fmla="*/ 0 w 18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8"/>
                <a:gd name="T53" fmla="*/ 18 w 18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8">
                  <a:moveTo>
                    <a:pt x="0" y="18"/>
                  </a:moveTo>
                  <a:lnTo>
                    <a:pt x="0" y="12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57" name="Freeform 404"/>
            <p:cNvSpPr>
              <a:spLocks/>
            </p:cNvSpPr>
            <p:nvPr/>
          </p:nvSpPr>
          <p:spPr bwMode="auto">
            <a:xfrm>
              <a:off x="4295" y="2109"/>
              <a:ext cx="18" cy="24"/>
            </a:xfrm>
            <a:custGeom>
              <a:avLst/>
              <a:gdLst>
                <a:gd name="T0" fmla="*/ 18 w 18"/>
                <a:gd name="T1" fmla="*/ 0 h 24"/>
                <a:gd name="T2" fmla="*/ 18 w 18"/>
                <a:gd name="T3" fmla="*/ 6 h 24"/>
                <a:gd name="T4" fmla="*/ 18 w 18"/>
                <a:gd name="T5" fmla="*/ 6 h 24"/>
                <a:gd name="T6" fmla="*/ 12 w 18"/>
                <a:gd name="T7" fmla="*/ 12 h 24"/>
                <a:gd name="T8" fmla="*/ 12 w 18"/>
                <a:gd name="T9" fmla="*/ 18 h 24"/>
                <a:gd name="T10" fmla="*/ 12 w 18"/>
                <a:gd name="T11" fmla="*/ 18 h 24"/>
                <a:gd name="T12" fmla="*/ 6 w 18"/>
                <a:gd name="T13" fmla="*/ 24 h 24"/>
                <a:gd name="T14" fmla="*/ 6 w 18"/>
                <a:gd name="T15" fmla="*/ 24 h 24"/>
                <a:gd name="T16" fmla="*/ 0 w 18"/>
                <a:gd name="T17" fmla="*/ 24 h 24"/>
                <a:gd name="T18" fmla="*/ 0 w 18"/>
                <a:gd name="T19" fmla="*/ 24 h 24"/>
                <a:gd name="T20" fmla="*/ 0 w 18"/>
                <a:gd name="T21" fmla="*/ 18 h 24"/>
                <a:gd name="T22" fmla="*/ 6 w 18"/>
                <a:gd name="T23" fmla="*/ 18 h 24"/>
                <a:gd name="T24" fmla="*/ 6 w 18"/>
                <a:gd name="T25" fmla="*/ 12 h 24"/>
                <a:gd name="T26" fmla="*/ 12 w 18"/>
                <a:gd name="T27" fmla="*/ 12 h 24"/>
                <a:gd name="T28" fmla="*/ 18 w 18"/>
                <a:gd name="T29" fmla="*/ 6 h 24"/>
                <a:gd name="T30" fmla="*/ 18 w 18"/>
                <a:gd name="T31" fmla="*/ 6 h 24"/>
                <a:gd name="T32" fmla="*/ 18 w 18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24"/>
                <a:gd name="T53" fmla="*/ 18 w 18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24">
                  <a:moveTo>
                    <a:pt x="18" y="0"/>
                  </a:moveTo>
                  <a:lnTo>
                    <a:pt x="18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58" name="Freeform 405"/>
            <p:cNvSpPr>
              <a:spLocks/>
            </p:cNvSpPr>
            <p:nvPr/>
          </p:nvSpPr>
          <p:spPr bwMode="auto">
            <a:xfrm>
              <a:off x="4295" y="2097"/>
              <a:ext cx="24" cy="12"/>
            </a:xfrm>
            <a:custGeom>
              <a:avLst/>
              <a:gdLst>
                <a:gd name="T0" fmla="*/ 24 w 24"/>
                <a:gd name="T1" fmla="*/ 12 h 12"/>
                <a:gd name="T2" fmla="*/ 18 w 24"/>
                <a:gd name="T3" fmla="*/ 12 h 12"/>
                <a:gd name="T4" fmla="*/ 18 w 24"/>
                <a:gd name="T5" fmla="*/ 12 h 12"/>
                <a:gd name="T6" fmla="*/ 12 w 24"/>
                <a:gd name="T7" fmla="*/ 6 h 12"/>
                <a:gd name="T8" fmla="*/ 12 w 24"/>
                <a:gd name="T9" fmla="*/ 6 h 12"/>
                <a:gd name="T10" fmla="*/ 6 w 24"/>
                <a:gd name="T11" fmla="*/ 6 h 12"/>
                <a:gd name="T12" fmla="*/ 0 w 24"/>
                <a:gd name="T13" fmla="*/ 0 h 12"/>
                <a:gd name="T14" fmla="*/ 0 w 24"/>
                <a:gd name="T15" fmla="*/ 0 h 12"/>
                <a:gd name="T16" fmla="*/ 0 w 24"/>
                <a:gd name="T17" fmla="*/ 6 h 12"/>
                <a:gd name="T18" fmla="*/ 0 w 24"/>
                <a:gd name="T19" fmla="*/ 6 h 12"/>
                <a:gd name="T20" fmla="*/ 0 w 24"/>
                <a:gd name="T21" fmla="*/ 6 h 12"/>
                <a:gd name="T22" fmla="*/ 0 w 24"/>
                <a:gd name="T23" fmla="*/ 6 h 12"/>
                <a:gd name="T24" fmla="*/ 6 w 24"/>
                <a:gd name="T25" fmla="*/ 12 h 12"/>
                <a:gd name="T26" fmla="*/ 12 w 24"/>
                <a:gd name="T27" fmla="*/ 12 h 12"/>
                <a:gd name="T28" fmla="*/ 12 w 24"/>
                <a:gd name="T29" fmla="*/ 12 h 12"/>
                <a:gd name="T30" fmla="*/ 18 w 24"/>
                <a:gd name="T31" fmla="*/ 12 h 12"/>
                <a:gd name="T32" fmla="*/ 24 w 24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2"/>
                <a:gd name="T53" fmla="*/ 24 w 2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2">
                  <a:moveTo>
                    <a:pt x="24" y="12"/>
                  </a:move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59" name="Freeform 406"/>
            <p:cNvSpPr>
              <a:spLocks/>
            </p:cNvSpPr>
            <p:nvPr/>
          </p:nvSpPr>
          <p:spPr bwMode="auto">
            <a:xfrm>
              <a:off x="4283" y="2115"/>
              <a:ext cx="30" cy="6"/>
            </a:xfrm>
            <a:custGeom>
              <a:avLst/>
              <a:gdLst>
                <a:gd name="T0" fmla="*/ 30 w 30"/>
                <a:gd name="T1" fmla="*/ 0 h 6"/>
                <a:gd name="T2" fmla="*/ 24 w 30"/>
                <a:gd name="T3" fmla="*/ 0 h 6"/>
                <a:gd name="T4" fmla="*/ 24 w 30"/>
                <a:gd name="T5" fmla="*/ 0 h 6"/>
                <a:gd name="T6" fmla="*/ 18 w 30"/>
                <a:gd name="T7" fmla="*/ 0 h 6"/>
                <a:gd name="T8" fmla="*/ 12 w 30"/>
                <a:gd name="T9" fmla="*/ 0 h 6"/>
                <a:gd name="T10" fmla="*/ 12 w 30"/>
                <a:gd name="T11" fmla="*/ 0 h 6"/>
                <a:gd name="T12" fmla="*/ 6 w 30"/>
                <a:gd name="T13" fmla="*/ 0 h 6"/>
                <a:gd name="T14" fmla="*/ 6 w 30"/>
                <a:gd name="T15" fmla="*/ 0 h 6"/>
                <a:gd name="T16" fmla="*/ 0 w 30"/>
                <a:gd name="T17" fmla="*/ 0 h 6"/>
                <a:gd name="T18" fmla="*/ 6 w 30"/>
                <a:gd name="T19" fmla="*/ 6 h 6"/>
                <a:gd name="T20" fmla="*/ 6 w 30"/>
                <a:gd name="T21" fmla="*/ 6 h 6"/>
                <a:gd name="T22" fmla="*/ 6 w 30"/>
                <a:gd name="T23" fmla="*/ 6 h 6"/>
                <a:gd name="T24" fmla="*/ 12 w 30"/>
                <a:gd name="T25" fmla="*/ 0 h 6"/>
                <a:gd name="T26" fmla="*/ 18 w 30"/>
                <a:gd name="T27" fmla="*/ 0 h 6"/>
                <a:gd name="T28" fmla="*/ 24 w 30"/>
                <a:gd name="T29" fmla="*/ 0 h 6"/>
                <a:gd name="T30" fmla="*/ 24 w 30"/>
                <a:gd name="T31" fmla="*/ 0 h 6"/>
                <a:gd name="T32" fmla="*/ 30 w 3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30" y="0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60" name="Freeform 407"/>
            <p:cNvSpPr>
              <a:spLocks/>
            </p:cNvSpPr>
            <p:nvPr/>
          </p:nvSpPr>
          <p:spPr bwMode="auto">
            <a:xfrm>
              <a:off x="4301" y="2085"/>
              <a:ext cx="24" cy="24"/>
            </a:xfrm>
            <a:custGeom>
              <a:avLst/>
              <a:gdLst>
                <a:gd name="T0" fmla="*/ 24 w 24"/>
                <a:gd name="T1" fmla="*/ 24 h 24"/>
                <a:gd name="T2" fmla="*/ 18 w 24"/>
                <a:gd name="T3" fmla="*/ 18 h 24"/>
                <a:gd name="T4" fmla="*/ 18 w 24"/>
                <a:gd name="T5" fmla="*/ 18 h 24"/>
                <a:gd name="T6" fmla="*/ 12 w 24"/>
                <a:gd name="T7" fmla="*/ 12 h 24"/>
                <a:gd name="T8" fmla="*/ 6 w 24"/>
                <a:gd name="T9" fmla="*/ 12 h 24"/>
                <a:gd name="T10" fmla="*/ 6 w 24"/>
                <a:gd name="T11" fmla="*/ 6 h 24"/>
                <a:gd name="T12" fmla="*/ 0 w 24"/>
                <a:gd name="T13" fmla="*/ 6 h 24"/>
                <a:gd name="T14" fmla="*/ 0 w 24"/>
                <a:gd name="T15" fmla="*/ 6 h 24"/>
                <a:gd name="T16" fmla="*/ 0 w 24"/>
                <a:gd name="T17" fmla="*/ 0 h 24"/>
                <a:gd name="T18" fmla="*/ 0 w 24"/>
                <a:gd name="T19" fmla="*/ 0 h 24"/>
                <a:gd name="T20" fmla="*/ 6 w 24"/>
                <a:gd name="T21" fmla="*/ 6 h 24"/>
                <a:gd name="T22" fmla="*/ 6 w 24"/>
                <a:gd name="T23" fmla="*/ 6 h 24"/>
                <a:gd name="T24" fmla="*/ 12 w 24"/>
                <a:gd name="T25" fmla="*/ 6 h 24"/>
                <a:gd name="T26" fmla="*/ 18 w 24"/>
                <a:gd name="T27" fmla="*/ 12 h 24"/>
                <a:gd name="T28" fmla="*/ 18 w 24"/>
                <a:gd name="T29" fmla="*/ 18 h 24"/>
                <a:gd name="T30" fmla="*/ 24 w 24"/>
                <a:gd name="T31" fmla="*/ 18 h 24"/>
                <a:gd name="T32" fmla="*/ 24 w 24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24" y="24"/>
                  </a:moveTo>
                  <a:lnTo>
                    <a:pt x="18" y="18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61" name="Freeform 408"/>
            <p:cNvSpPr>
              <a:spLocks/>
            </p:cNvSpPr>
            <p:nvPr/>
          </p:nvSpPr>
          <p:spPr bwMode="auto">
            <a:xfrm>
              <a:off x="4445" y="2091"/>
              <a:ext cx="6" cy="30"/>
            </a:xfrm>
            <a:custGeom>
              <a:avLst/>
              <a:gdLst>
                <a:gd name="T0" fmla="*/ 0 w 6"/>
                <a:gd name="T1" fmla="*/ 30 h 30"/>
                <a:gd name="T2" fmla="*/ 0 w 6"/>
                <a:gd name="T3" fmla="*/ 24 h 30"/>
                <a:gd name="T4" fmla="*/ 0 w 6"/>
                <a:gd name="T5" fmla="*/ 12 h 30"/>
                <a:gd name="T6" fmla="*/ 0 w 6"/>
                <a:gd name="T7" fmla="*/ 0 h 30"/>
                <a:gd name="T8" fmla="*/ 6 w 6"/>
                <a:gd name="T9" fmla="*/ 0 h 30"/>
                <a:gd name="T10" fmla="*/ 6 w 6"/>
                <a:gd name="T11" fmla="*/ 0 h 30"/>
                <a:gd name="T12" fmla="*/ 6 w 6"/>
                <a:gd name="T13" fmla="*/ 12 h 30"/>
                <a:gd name="T14" fmla="*/ 6 w 6"/>
                <a:gd name="T15" fmla="*/ 24 h 30"/>
                <a:gd name="T16" fmla="*/ 0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0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6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62" name="Freeform 409"/>
            <p:cNvSpPr>
              <a:spLocks/>
            </p:cNvSpPr>
            <p:nvPr/>
          </p:nvSpPr>
          <p:spPr bwMode="auto">
            <a:xfrm>
              <a:off x="4457" y="2097"/>
              <a:ext cx="12" cy="30"/>
            </a:xfrm>
            <a:custGeom>
              <a:avLst/>
              <a:gdLst>
                <a:gd name="T0" fmla="*/ 0 w 12"/>
                <a:gd name="T1" fmla="*/ 30 h 30"/>
                <a:gd name="T2" fmla="*/ 0 w 12"/>
                <a:gd name="T3" fmla="*/ 24 h 30"/>
                <a:gd name="T4" fmla="*/ 0 w 12"/>
                <a:gd name="T5" fmla="*/ 12 h 30"/>
                <a:gd name="T6" fmla="*/ 6 w 12"/>
                <a:gd name="T7" fmla="*/ 0 h 30"/>
                <a:gd name="T8" fmla="*/ 6 w 12"/>
                <a:gd name="T9" fmla="*/ 0 h 30"/>
                <a:gd name="T10" fmla="*/ 12 w 12"/>
                <a:gd name="T11" fmla="*/ 0 h 30"/>
                <a:gd name="T12" fmla="*/ 6 w 12"/>
                <a:gd name="T13" fmla="*/ 12 h 30"/>
                <a:gd name="T14" fmla="*/ 0 w 12"/>
                <a:gd name="T15" fmla="*/ 24 h 30"/>
                <a:gd name="T16" fmla="*/ 0 w 12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0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0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63" name="Freeform 410"/>
            <p:cNvSpPr>
              <a:spLocks/>
            </p:cNvSpPr>
            <p:nvPr/>
          </p:nvSpPr>
          <p:spPr bwMode="auto">
            <a:xfrm>
              <a:off x="4427" y="2079"/>
              <a:ext cx="6" cy="30"/>
            </a:xfrm>
            <a:custGeom>
              <a:avLst/>
              <a:gdLst>
                <a:gd name="T0" fmla="*/ 6 w 6"/>
                <a:gd name="T1" fmla="*/ 30 h 30"/>
                <a:gd name="T2" fmla="*/ 6 w 6"/>
                <a:gd name="T3" fmla="*/ 30 h 30"/>
                <a:gd name="T4" fmla="*/ 0 w 6"/>
                <a:gd name="T5" fmla="*/ 18 h 30"/>
                <a:gd name="T6" fmla="*/ 0 w 6"/>
                <a:gd name="T7" fmla="*/ 6 h 30"/>
                <a:gd name="T8" fmla="*/ 6 w 6"/>
                <a:gd name="T9" fmla="*/ 0 h 30"/>
                <a:gd name="T10" fmla="*/ 6 w 6"/>
                <a:gd name="T11" fmla="*/ 6 h 30"/>
                <a:gd name="T12" fmla="*/ 6 w 6"/>
                <a:gd name="T13" fmla="*/ 12 h 30"/>
                <a:gd name="T14" fmla="*/ 6 w 6"/>
                <a:gd name="T15" fmla="*/ 24 h 30"/>
                <a:gd name="T16" fmla="*/ 6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6" y="30"/>
                  </a:moveTo>
                  <a:lnTo>
                    <a:pt x="6" y="30"/>
                  </a:lnTo>
                  <a:lnTo>
                    <a:pt x="0" y="18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6" y="24"/>
                  </a:lnTo>
                  <a:lnTo>
                    <a:pt x="6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64" name="Freeform 411"/>
            <p:cNvSpPr>
              <a:spLocks/>
            </p:cNvSpPr>
            <p:nvPr/>
          </p:nvSpPr>
          <p:spPr bwMode="auto">
            <a:xfrm>
              <a:off x="4409" y="2073"/>
              <a:ext cx="12" cy="36"/>
            </a:xfrm>
            <a:custGeom>
              <a:avLst/>
              <a:gdLst>
                <a:gd name="T0" fmla="*/ 12 w 12"/>
                <a:gd name="T1" fmla="*/ 36 h 36"/>
                <a:gd name="T2" fmla="*/ 6 w 12"/>
                <a:gd name="T3" fmla="*/ 24 h 36"/>
                <a:gd name="T4" fmla="*/ 0 w 12"/>
                <a:gd name="T5" fmla="*/ 12 h 36"/>
                <a:gd name="T6" fmla="*/ 0 w 12"/>
                <a:gd name="T7" fmla="*/ 6 h 36"/>
                <a:gd name="T8" fmla="*/ 0 w 12"/>
                <a:gd name="T9" fmla="*/ 0 h 36"/>
                <a:gd name="T10" fmla="*/ 6 w 12"/>
                <a:gd name="T11" fmla="*/ 0 h 36"/>
                <a:gd name="T12" fmla="*/ 12 w 12"/>
                <a:gd name="T13" fmla="*/ 12 h 36"/>
                <a:gd name="T14" fmla="*/ 12 w 12"/>
                <a:gd name="T15" fmla="*/ 24 h 36"/>
                <a:gd name="T16" fmla="*/ 12 w 12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6"/>
                <a:gd name="T29" fmla="*/ 12 w 1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6">
                  <a:moveTo>
                    <a:pt x="12" y="36"/>
                  </a:moveTo>
                  <a:lnTo>
                    <a:pt x="6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12"/>
                  </a:lnTo>
                  <a:lnTo>
                    <a:pt x="12" y="24"/>
                  </a:lnTo>
                  <a:lnTo>
                    <a:pt x="12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65" name="Freeform 412"/>
            <p:cNvSpPr>
              <a:spLocks/>
            </p:cNvSpPr>
            <p:nvPr/>
          </p:nvSpPr>
          <p:spPr bwMode="auto">
            <a:xfrm>
              <a:off x="4391" y="2061"/>
              <a:ext cx="12" cy="42"/>
            </a:xfrm>
            <a:custGeom>
              <a:avLst/>
              <a:gdLst>
                <a:gd name="T0" fmla="*/ 12 w 12"/>
                <a:gd name="T1" fmla="*/ 42 h 42"/>
                <a:gd name="T2" fmla="*/ 12 w 12"/>
                <a:gd name="T3" fmla="*/ 36 h 42"/>
                <a:gd name="T4" fmla="*/ 6 w 12"/>
                <a:gd name="T5" fmla="*/ 30 h 42"/>
                <a:gd name="T6" fmla="*/ 6 w 12"/>
                <a:gd name="T7" fmla="*/ 24 h 42"/>
                <a:gd name="T8" fmla="*/ 0 w 12"/>
                <a:gd name="T9" fmla="*/ 18 h 42"/>
                <a:gd name="T10" fmla="*/ 0 w 12"/>
                <a:gd name="T11" fmla="*/ 12 h 42"/>
                <a:gd name="T12" fmla="*/ 0 w 12"/>
                <a:gd name="T13" fmla="*/ 6 h 42"/>
                <a:gd name="T14" fmla="*/ 0 w 12"/>
                <a:gd name="T15" fmla="*/ 0 h 42"/>
                <a:gd name="T16" fmla="*/ 0 w 12"/>
                <a:gd name="T17" fmla="*/ 0 h 42"/>
                <a:gd name="T18" fmla="*/ 6 w 12"/>
                <a:gd name="T19" fmla="*/ 6 h 42"/>
                <a:gd name="T20" fmla="*/ 12 w 12"/>
                <a:gd name="T21" fmla="*/ 18 h 42"/>
                <a:gd name="T22" fmla="*/ 12 w 12"/>
                <a:gd name="T23" fmla="*/ 30 h 42"/>
                <a:gd name="T24" fmla="*/ 12 w 12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42"/>
                <a:gd name="T41" fmla="*/ 12 w 12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42">
                  <a:moveTo>
                    <a:pt x="12" y="42"/>
                  </a:moveTo>
                  <a:lnTo>
                    <a:pt x="12" y="36"/>
                  </a:lnTo>
                  <a:lnTo>
                    <a:pt x="6" y="30"/>
                  </a:lnTo>
                  <a:lnTo>
                    <a:pt x="6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8"/>
                  </a:lnTo>
                  <a:lnTo>
                    <a:pt x="12" y="30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66" name="Freeform 413"/>
            <p:cNvSpPr>
              <a:spLocks/>
            </p:cNvSpPr>
            <p:nvPr/>
          </p:nvSpPr>
          <p:spPr bwMode="auto">
            <a:xfrm>
              <a:off x="4349" y="2061"/>
              <a:ext cx="24" cy="42"/>
            </a:xfrm>
            <a:custGeom>
              <a:avLst/>
              <a:gdLst>
                <a:gd name="T0" fmla="*/ 24 w 24"/>
                <a:gd name="T1" fmla="*/ 42 h 42"/>
                <a:gd name="T2" fmla="*/ 18 w 24"/>
                <a:gd name="T3" fmla="*/ 36 h 42"/>
                <a:gd name="T4" fmla="*/ 18 w 24"/>
                <a:gd name="T5" fmla="*/ 30 h 42"/>
                <a:gd name="T6" fmla="*/ 12 w 24"/>
                <a:gd name="T7" fmla="*/ 24 h 42"/>
                <a:gd name="T8" fmla="*/ 6 w 24"/>
                <a:gd name="T9" fmla="*/ 18 h 42"/>
                <a:gd name="T10" fmla="*/ 6 w 24"/>
                <a:gd name="T11" fmla="*/ 12 h 42"/>
                <a:gd name="T12" fmla="*/ 0 w 24"/>
                <a:gd name="T13" fmla="*/ 6 h 42"/>
                <a:gd name="T14" fmla="*/ 0 w 24"/>
                <a:gd name="T15" fmla="*/ 0 h 42"/>
                <a:gd name="T16" fmla="*/ 0 w 24"/>
                <a:gd name="T17" fmla="*/ 0 h 42"/>
                <a:gd name="T18" fmla="*/ 6 w 24"/>
                <a:gd name="T19" fmla="*/ 0 h 42"/>
                <a:gd name="T20" fmla="*/ 6 w 24"/>
                <a:gd name="T21" fmla="*/ 6 h 42"/>
                <a:gd name="T22" fmla="*/ 12 w 24"/>
                <a:gd name="T23" fmla="*/ 12 h 42"/>
                <a:gd name="T24" fmla="*/ 12 w 24"/>
                <a:gd name="T25" fmla="*/ 18 h 42"/>
                <a:gd name="T26" fmla="*/ 18 w 24"/>
                <a:gd name="T27" fmla="*/ 24 h 42"/>
                <a:gd name="T28" fmla="*/ 18 w 24"/>
                <a:gd name="T29" fmla="*/ 30 h 42"/>
                <a:gd name="T30" fmla="*/ 24 w 24"/>
                <a:gd name="T31" fmla="*/ 36 h 42"/>
                <a:gd name="T32" fmla="*/ 24 w 24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2"/>
                <a:gd name="T53" fmla="*/ 24 w 24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2">
                  <a:moveTo>
                    <a:pt x="24" y="42"/>
                  </a:moveTo>
                  <a:lnTo>
                    <a:pt x="18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8" y="24"/>
                  </a:lnTo>
                  <a:lnTo>
                    <a:pt x="18" y="30"/>
                  </a:lnTo>
                  <a:lnTo>
                    <a:pt x="24" y="36"/>
                  </a:lnTo>
                  <a:lnTo>
                    <a:pt x="24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67" name="Freeform 414"/>
            <p:cNvSpPr>
              <a:spLocks/>
            </p:cNvSpPr>
            <p:nvPr/>
          </p:nvSpPr>
          <p:spPr bwMode="auto">
            <a:xfrm>
              <a:off x="4313" y="2067"/>
              <a:ext cx="24" cy="36"/>
            </a:xfrm>
            <a:custGeom>
              <a:avLst/>
              <a:gdLst>
                <a:gd name="T0" fmla="*/ 24 w 24"/>
                <a:gd name="T1" fmla="*/ 36 h 36"/>
                <a:gd name="T2" fmla="*/ 24 w 24"/>
                <a:gd name="T3" fmla="*/ 36 h 36"/>
                <a:gd name="T4" fmla="*/ 18 w 24"/>
                <a:gd name="T5" fmla="*/ 30 h 36"/>
                <a:gd name="T6" fmla="*/ 12 w 24"/>
                <a:gd name="T7" fmla="*/ 24 h 36"/>
                <a:gd name="T8" fmla="*/ 6 w 24"/>
                <a:gd name="T9" fmla="*/ 18 h 36"/>
                <a:gd name="T10" fmla="*/ 6 w 24"/>
                <a:gd name="T11" fmla="*/ 12 h 36"/>
                <a:gd name="T12" fmla="*/ 0 w 24"/>
                <a:gd name="T13" fmla="*/ 6 h 36"/>
                <a:gd name="T14" fmla="*/ 0 w 24"/>
                <a:gd name="T15" fmla="*/ 0 h 36"/>
                <a:gd name="T16" fmla="*/ 0 w 24"/>
                <a:gd name="T17" fmla="*/ 0 h 36"/>
                <a:gd name="T18" fmla="*/ 6 w 24"/>
                <a:gd name="T19" fmla="*/ 0 h 36"/>
                <a:gd name="T20" fmla="*/ 6 w 24"/>
                <a:gd name="T21" fmla="*/ 6 h 36"/>
                <a:gd name="T22" fmla="*/ 12 w 24"/>
                <a:gd name="T23" fmla="*/ 12 h 36"/>
                <a:gd name="T24" fmla="*/ 12 w 24"/>
                <a:gd name="T25" fmla="*/ 18 h 36"/>
                <a:gd name="T26" fmla="*/ 18 w 24"/>
                <a:gd name="T27" fmla="*/ 24 h 36"/>
                <a:gd name="T28" fmla="*/ 24 w 24"/>
                <a:gd name="T29" fmla="*/ 30 h 36"/>
                <a:gd name="T30" fmla="*/ 24 w 24"/>
                <a:gd name="T31" fmla="*/ 36 h 36"/>
                <a:gd name="T32" fmla="*/ 24 w 24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6"/>
                <a:gd name="T53" fmla="*/ 24 w 2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6">
                  <a:moveTo>
                    <a:pt x="24" y="36"/>
                  </a:moveTo>
                  <a:lnTo>
                    <a:pt x="24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24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68" name="Freeform 415"/>
            <p:cNvSpPr>
              <a:spLocks/>
            </p:cNvSpPr>
            <p:nvPr/>
          </p:nvSpPr>
          <p:spPr bwMode="auto">
            <a:xfrm>
              <a:off x="4367" y="2067"/>
              <a:ext cx="24" cy="36"/>
            </a:xfrm>
            <a:custGeom>
              <a:avLst/>
              <a:gdLst>
                <a:gd name="T0" fmla="*/ 24 w 24"/>
                <a:gd name="T1" fmla="*/ 36 h 36"/>
                <a:gd name="T2" fmla="*/ 18 w 24"/>
                <a:gd name="T3" fmla="*/ 30 h 36"/>
                <a:gd name="T4" fmla="*/ 12 w 24"/>
                <a:gd name="T5" fmla="*/ 24 h 36"/>
                <a:gd name="T6" fmla="*/ 12 w 24"/>
                <a:gd name="T7" fmla="*/ 18 h 36"/>
                <a:gd name="T8" fmla="*/ 6 w 24"/>
                <a:gd name="T9" fmla="*/ 12 h 36"/>
                <a:gd name="T10" fmla="*/ 0 w 24"/>
                <a:gd name="T11" fmla="*/ 6 h 36"/>
                <a:gd name="T12" fmla="*/ 0 w 24"/>
                <a:gd name="T13" fmla="*/ 0 h 36"/>
                <a:gd name="T14" fmla="*/ 0 w 24"/>
                <a:gd name="T15" fmla="*/ 0 h 36"/>
                <a:gd name="T16" fmla="*/ 0 w 24"/>
                <a:gd name="T17" fmla="*/ 0 h 36"/>
                <a:gd name="T18" fmla="*/ 6 w 24"/>
                <a:gd name="T19" fmla="*/ 0 h 36"/>
                <a:gd name="T20" fmla="*/ 6 w 24"/>
                <a:gd name="T21" fmla="*/ 0 h 36"/>
                <a:gd name="T22" fmla="*/ 12 w 24"/>
                <a:gd name="T23" fmla="*/ 6 h 36"/>
                <a:gd name="T24" fmla="*/ 12 w 24"/>
                <a:gd name="T25" fmla="*/ 12 h 36"/>
                <a:gd name="T26" fmla="*/ 18 w 24"/>
                <a:gd name="T27" fmla="*/ 18 h 36"/>
                <a:gd name="T28" fmla="*/ 18 w 24"/>
                <a:gd name="T29" fmla="*/ 24 h 36"/>
                <a:gd name="T30" fmla="*/ 18 w 24"/>
                <a:gd name="T31" fmla="*/ 30 h 36"/>
                <a:gd name="T32" fmla="*/ 24 w 24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6"/>
                <a:gd name="T53" fmla="*/ 24 w 2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6">
                  <a:moveTo>
                    <a:pt x="24" y="36"/>
                  </a:moveTo>
                  <a:lnTo>
                    <a:pt x="18" y="30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18" y="30"/>
                  </a:lnTo>
                  <a:lnTo>
                    <a:pt x="24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69" name="Freeform 416"/>
            <p:cNvSpPr>
              <a:spLocks/>
            </p:cNvSpPr>
            <p:nvPr/>
          </p:nvSpPr>
          <p:spPr bwMode="auto">
            <a:xfrm>
              <a:off x="4355" y="2097"/>
              <a:ext cx="30" cy="54"/>
            </a:xfrm>
            <a:custGeom>
              <a:avLst/>
              <a:gdLst>
                <a:gd name="T0" fmla="*/ 0 w 30"/>
                <a:gd name="T1" fmla="*/ 54 h 54"/>
                <a:gd name="T2" fmla="*/ 0 w 30"/>
                <a:gd name="T3" fmla="*/ 48 h 54"/>
                <a:gd name="T4" fmla="*/ 0 w 30"/>
                <a:gd name="T5" fmla="*/ 42 h 54"/>
                <a:gd name="T6" fmla="*/ 6 w 30"/>
                <a:gd name="T7" fmla="*/ 36 h 54"/>
                <a:gd name="T8" fmla="*/ 6 w 30"/>
                <a:gd name="T9" fmla="*/ 30 h 54"/>
                <a:gd name="T10" fmla="*/ 12 w 30"/>
                <a:gd name="T11" fmla="*/ 18 h 54"/>
                <a:gd name="T12" fmla="*/ 18 w 30"/>
                <a:gd name="T13" fmla="*/ 12 h 54"/>
                <a:gd name="T14" fmla="*/ 24 w 30"/>
                <a:gd name="T15" fmla="*/ 6 h 54"/>
                <a:gd name="T16" fmla="*/ 30 w 30"/>
                <a:gd name="T17" fmla="*/ 0 h 54"/>
                <a:gd name="T18" fmla="*/ 30 w 30"/>
                <a:gd name="T19" fmla="*/ 6 h 54"/>
                <a:gd name="T20" fmla="*/ 24 w 30"/>
                <a:gd name="T21" fmla="*/ 12 h 54"/>
                <a:gd name="T22" fmla="*/ 24 w 30"/>
                <a:gd name="T23" fmla="*/ 18 h 54"/>
                <a:gd name="T24" fmla="*/ 18 w 30"/>
                <a:gd name="T25" fmla="*/ 30 h 54"/>
                <a:gd name="T26" fmla="*/ 12 w 30"/>
                <a:gd name="T27" fmla="*/ 36 h 54"/>
                <a:gd name="T28" fmla="*/ 6 w 30"/>
                <a:gd name="T29" fmla="*/ 48 h 54"/>
                <a:gd name="T30" fmla="*/ 0 w 30"/>
                <a:gd name="T31" fmla="*/ 54 h 54"/>
                <a:gd name="T32" fmla="*/ 0 w 30"/>
                <a:gd name="T33" fmla="*/ 54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54"/>
                <a:gd name="T53" fmla="*/ 30 w 30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54">
                  <a:moveTo>
                    <a:pt x="0" y="54"/>
                  </a:moveTo>
                  <a:lnTo>
                    <a:pt x="0" y="48"/>
                  </a:lnTo>
                  <a:lnTo>
                    <a:pt x="0" y="42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24" y="18"/>
                  </a:lnTo>
                  <a:lnTo>
                    <a:pt x="18" y="30"/>
                  </a:lnTo>
                  <a:lnTo>
                    <a:pt x="12" y="36"/>
                  </a:lnTo>
                  <a:lnTo>
                    <a:pt x="6" y="48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70" name="Freeform 417"/>
            <p:cNvSpPr>
              <a:spLocks/>
            </p:cNvSpPr>
            <p:nvPr/>
          </p:nvSpPr>
          <p:spPr bwMode="auto">
            <a:xfrm>
              <a:off x="4331" y="2097"/>
              <a:ext cx="30" cy="42"/>
            </a:xfrm>
            <a:custGeom>
              <a:avLst/>
              <a:gdLst>
                <a:gd name="T0" fmla="*/ 0 w 30"/>
                <a:gd name="T1" fmla="*/ 42 h 42"/>
                <a:gd name="T2" fmla="*/ 0 w 30"/>
                <a:gd name="T3" fmla="*/ 42 h 42"/>
                <a:gd name="T4" fmla="*/ 0 w 30"/>
                <a:gd name="T5" fmla="*/ 36 h 42"/>
                <a:gd name="T6" fmla="*/ 6 w 30"/>
                <a:gd name="T7" fmla="*/ 30 h 42"/>
                <a:gd name="T8" fmla="*/ 6 w 30"/>
                <a:gd name="T9" fmla="*/ 24 h 42"/>
                <a:gd name="T10" fmla="*/ 12 w 30"/>
                <a:gd name="T11" fmla="*/ 18 h 42"/>
                <a:gd name="T12" fmla="*/ 18 w 30"/>
                <a:gd name="T13" fmla="*/ 12 h 42"/>
                <a:gd name="T14" fmla="*/ 24 w 30"/>
                <a:gd name="T15" fmla="*/ 6 h 42"/>
                <a:gd name="T16" fmla="*/ 30 w 30"/>
                <a:gd name="T17" fmla="*/ 0 h 42"/>
                <a:gd name="T18" fmla="*/ 24 w 30"/>
                <a:gd name="T19" fmla="*/ 6 h 42"/>
                <a:gd name="T20" fmla="*/ 18 w 30"/>
                <a:gd name="T21" fmla="*/ 12 h 42"/>
                <a:gd name="T22" fmla="*/ 18 w 30"/>
                <a:gd name="T23" fmla="*/ 18 h 42"/>
                <a:gd name="T24" fmla="*/ 12 w 30"/>
                <a:gd name="T25" fmla="*/ 30 h 42"/>
                <a:gd name="T26" fmla="*/ 6 w 30"/>
                <a:gd name="T27" fmla="*/ 36 h 42"/>
                <a:gd name="T28" fmla="*/ 6 w 30"/>
                <a:gd name="T29" fmla="*/ 42 h 42"/>
                <a:gd name="T30" fmla="*/ 0 w 30"/>
                <a:gd name="T31" fmla="*/ 42 h 42"/>
                <a:gd name="T32" fmla="*/ 0 w 30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42"/>
                <a:gd name="T53" fmla="*/ 30 w 30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42">
                  <a:moveTo>
                    <a:pt x="0" y="42"/>
                  </a:moveTo>
                  <a:lnTo>
                    <a:pt x="0" y="42"/>
                  </a:lnTo>
                  <a:lnTo>
                    <a:pt x="0" y="36"/>
                  </a:lnTo>
                  <a:lnTo>
                    <a:pt x="6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30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71" name="Freeform 418"/>
            <p:cNvSpPr>
              <a:spLocks/>
            </p:cNvSpPr>
            <p:nvPr/>
          </p:nvSpPr>
          <p:spPr bwMode="auto">
            <a:xfrm>
              <a:off x="4331" y="2061"/>
              <a:ext cx="24" cy="42"/>
            </a:xfrm>
            <a:custGeom>
              <a:avLst/>
              <a:gdLst>
                <a:gd name="T0" fmla="*/ 24 w 24"/>
                <a:gd name="T1" fmla="*/ 42 h 42"/>
                <a:gd name="T2" fmla="*/ 24 w 24"/>
                <a:gd name="T3" fmla="*/ 36 h 42"/>
                <a:gd name="T4" fmla="*/ 18 w 24"/>
                <a:gd name="T5" fmla="*/ 36 h 42"/>
                <a:gd name="T6" fmla="*/ 12 w 24"/>
                <a:gd name="T7" fmla="*/ 30 h 42"/>
                <a:gd name="T8" fmla="*/ 6 w 24"/>
                <a:gd name="T9" fmla="*/ 18 h 42"/>
                <a:gd name="T10" fmla="*/ 6 w 24"/>
                <a:gd name="T11" fmla="*/ 12 h 42"/>
                <a:gd name="T12" fmla="*/ 0 w 24"/>
                <a:gd name="T13" fmla="*/ 6 h 42"/>
                <a:gd name="T14" fmla="*/ 0 w 24"/>
                <a:gd name="T15" fmla="*/ 6 h 42"/>
                <a:gd name="T16" fmla="*/ 0 w 24"/>
                <a:gd name="T17" fmla="*/ 0 h 42"/>
                <a:gd name="T18" fmla="*/ 6 w 24"/>
                <a:gd name="T19" fmla="*/ 0 h 42"/>
                <a:gd name="T20" fmla="*/ 6 w 24"/>
                <a:gd name="T21" fmla="*/ 6 h 42"/>
                <a:gd name="T22" fmla="*/ 12 w 24"/>
                <a:gd name="T23" fmla="*/ 12 h 42"/>
                <a:gd name="T24" fmla="*/ 12 w 24"/>
                <a:gd name="T25" fmla="*/ 18 h 42"/>
                <a:gd name="T26" fmla="*/ 18 w 24"/>
                <a:gd name="T27" fmla="*/ 30 h 42"/>
                <a:gd name="T28" fmla="*/ 18 w 24"/>
                <a:gd name="T29" fmla="*/ 36 h 42"/>
                <a:gd name="T30" fmla="*/ 24 w 24"/>
                <a:gd name="T31" fmla="*/ 36 h 42"/>
                <a:gd name="T32" fmla="*/ 24 w 24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2"/>
                <a:gd name="T53" fmla="*/ 24 w 24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2">
                  <a:moveTo>
                    <a:pt x="24" y="42"/>
                  </a:moveTo>
                  <a:lnTo>
                    <a:pt x="24" y="36"/>
                  </a:lnTo>
                  <a:lnTo>
                    <a:pt x="18" y="36"/>
                  </a:lnTo>
                  <a:lnTo>
                    <a:pt x="12" y="30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24" y="36"/>
                  </a:lnTo>
                  <a:lnTo>
                    <a:pt x="24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72" name="Freeform 419"/>
            <p:cNvSpPr>
              <a:spLocks/>
            </p:cNvSpPr>
            <p:nvPr/>
          </p:nvSpPr>
          <p:spPr bwMode="auto">
            <a:xfrm>
              <a:off x="4194" y="2157"/>
              <a:ext cx="131" cy="29"/>
            </a:xfrm>
            <a:custGeom>
              <a:avLst/>
              <a:gdLst>
                <a:gd name="T0" fmla="*/ 131 w 131"/>
                <a:gd name="T1" fmla="*/ 23 h 29"/>
                <a:gd name="T2" fmla="*/ 131 w 131"/>
                <a:gd name="T3" fmla="*/ 29 h 29"/>
                <a:gd name="T4" fmla="*/ 131 w 131"/>
                <a:gd name="T5" fmla="*/ 29 h 29"/>
                <a:gd name="T6" fmla="*/ 131 w 131"/>
                <a:gd name="T7" fmla="*/ 29 h 29"/>
                <a:gd name="T8" fmla="*/ 125 w 131"/>
                <a:gd name="T9" fmla="*/ 29 h 29"/>
                <a:gd name="T10" fmla="*/ 119 w 131"/>
                <a:gd name="T11" fmla="*/ 23 h 29"/>
                <a:gd name="T12" fmla="*/ 113 w 131"/>
                <a:gd name="T13" fmla="*/ 17 h 29"/>
                <a:gd name="T14" fmla="*/ 101 w 131"/>
                <a:gd name="T15" fmla="*/ 11 h 29"/>
                <a:gd name="T16" fmla="*/ 95 w 131"/>
                <a:gd name="T17" fmla="*/ 5 h 29"/>
                <a:gd name="T18" fmla="*/ 84 w 131"/>
                <a:gd name="T19" fmla="*/ 5 h 29"/>
                <a:gd name="T20" fmla="*/ 78 w 131"/>
                <a:gd name="T21" fmla="*/ 5 h 29"/>
                <a:gd name="T22" fmla="*/ 66 w 131"/>
                <a:gd name="T23" fmla="*/ 5 h 29"/>
                <a:gd name="T24" fmla="*/ 60 w 131"/>
                <a:gd name="T25" fmla="*/ 5 h 29"/>
                <a:gd name="T26" fmla="*/ 54 w 131"/>
                <a:gd name="T27" fmla="*/ 5 h 29"/>
                <a:gd name="T28" fmla="*/ 42 w 131"/>
                <a:gd name="T29" fmla="*/ 5 h 29"/>
                <a:gd name="T30" fmla="*/ 36 w 131"/>
                <a:gd name="T31" fmla="*/ 5 h 29"/>
                <a:gd name="T32" fmla="*/ 24 w 131"/>
                <a:gd name="T33" fmla="*/ 5 h 29"/>
                <a:gd name="T34" fmla="*/ 18 w 131"/>
                <a:gd name="T35" fmla="*/ 5 h 29"/>
                <a:gd name="T36" fmla="*/ 12 w 131"/>
                <a:gd name="T37" fmla="*/ 11 h 29"/>
                <a:gd name="T38" fmla="*/ 6 w 131"/>
                <a:gd name="T39" fmla="*/ 11 h 29"/>
                <a:gd name="T40" fmla="*/ 0 w 131"/>
                <a:gd name="T41" fmla="*/ 11 h 29"/>
                <a:gd name="T42" fmla="*/ 6 w 131"/>
                <a:gd name="T43" fmla="*/ 11 h 29"/>
                <a:gd name="T44" fmla="*/ 6 w 131"/>
                <a:gd name="T45" fmla="*/ 5 h 29"/>
                <a:gd name="T46" fmla="*/ 12 w 131"/>
                <a:gd name="T47" fmla="*/ 5 h 29"/>
                <a:gd name="T48" fmla="*/ 24 w 131"/>
                <a:gd name="T49" fmla="*/ 0 h 29"/>
                <a:gd name="T50" fmla="*/ 30 w 131"/>
                <a:gd name="T51" fmla="*/ 0 h 29"/>
                <a:gd name="T52" fmla="*/ 42 w 131"/>
                <a:gd name="T53" fmla="*/ 0 h 29"/>
                <a:gd name="T54" fmla="*/ 54 w 131"/>
                <a:gd name="T55" fmla="*/ 0 h 29"/>
                <a:gd name="T56" fmla="*/ 60 w 131"/>
                <a:gd name="T57" fmla="*/ 0 h 29"/>
                <a:gd name="T58" fmla="*/ 72 w 131"/>
                <a:gd name="T59" fmla="*/ 0 h 29"/>
                <a:gd name="T60" fmla="*/ 84 w 131"/>
                <a:gd name="T61" fmla="*/ 0 h 29"/>
                <a:gd name="T62" fmla="*/ 95 w 131"/>
                <a:gd name="T63" fmla="*/ 0 h 29"/>
                <a:gd name="T64" fmla="*/ 101 w 131"/>
                <a:gd name="T65" fmla="*/ 5 h 29"/>
                <a:gd name="T66" fmla="*/ 113 w 131"/>
                <a:gd name="T67" fmla="*/ 5 h 29"/>
                <a:gd name="T68" fmla="*/ 119 w 131"/>
                <a:gd name="T69" fmla="*/ 11 h 29"/>
                <a:gd name="T70" fmla="*/ 125 w 131"/>
                <a:gd name="T71" fmla="*/ 17 h 29"/>
                <a:gd name="T72" fmla="*/ 131 w 131"/>
                <a:gd name="T73" fmla="*/ 23 h 2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31"/>
                <a:gd name="T112" fmla="*/ 0 h 29"/>
                <a:gd name="T113" fmla="*/ 131 w 131"/>
                <a:gd name="T114" fmla="*/ 29 h 2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31" h="29">
                  <a:moveTo>
                    <a:pt x="131" y="23"/>
                  </a:moveTo>
                  <a:lnTo>
                    <a:pt x="131" y="29"/>
                  </a:lnTo>
                  <a:lnTo>
                    <a:pt x="125" y="29"/>
                  </a:lnTo>
                  <a:lnTo>
                    <a:pt x="119" y="23"/>
                  </a:lnTo>
                  <a:lnTo>
                    <a:pt x="113" y="17"/>
                  </a:lnTo>
                  <a:lnTo>
                    <a:pt x="101" y="11"/>
                  </a:lnTo>
                  <a:lnTo>
                    <a:pt x="95" y="5"/>
                  </a:lnTo>
                  <a:lnTo>
                    <a:pt x="84" y="5"/>
                  </a:lnTo>
                  <a:lnTo>
                    <a:pt x="78" y="5"/>
                  </a:lnTo>
                  <a:lnTo>
                    <a:pt x="66" y="5"/>
                  </a:lnTo>
                  <a:lnTo>
                    <a:pt x="60" y="5"/>
                  </a:lnTo>
                  <a:lnTo>
                    <a:pt x="54" y="5"/>
                  </a:lnTo>
                  <a:lnTo>
                    <a:pt x="42" y="5"/>
                  </a:lnTo>
                  <a:lnTo>
                    <a:pt x="36" y="5"/>
                  </a:lnTo>
                  <a:lnTo>
                    <a:pt x="24" y="5"/>
                  </a:lnTo>
                  <a:lnTo>
                    <a:pt x="18" y="5"/>
                  </a:lnTo>
                  <a:lnTo>
                    <a:pt x="12" y="11"/>
                  </a:lnTo>
                  <a:lnTo>
                    <a:pt x="6" y="11"/>
                  </a:lnTo>
                  <a:lnTo>
                    <a:pt x="0" y="11"/>
                  </a:lnTo>
                  <a:lnTo>
                    <a:pt x="6" y="11"/>
                  </a:lnTo>
                  <a:lnTo>
                    <a:pt x="6" y="5"/>
                  </a:lnTo>
                  <a:lnTo>
                    <a:pt x="12" y="5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72" y="0"/>
                  </a:lnTo>
                  <a:lnTo>
                    <a:pt x="84" y="0"/>
                  </a:lnTo>
                  <a:lnTo>
                    <a:pt x="95" y="0"/>
                  </a:lnTo>
                  <a:lnTo>
                    <a:pt x="101" y="5"/>
                  </a:lnTo>
                  <a:lnTo>
                    <a:pt x="113" y="5"/>
                  </a:lnTo>
                  <a:lnTo>
                    <a:pt x="119" y="11"/>
                  </a:lnTo>
                  <a:lnTo>
                    <a:pt x="125" y="17"/>
                  </a:lnTo>
                  <a:lnTo>
                    <a:pt x="131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73" name="Freeform 420"/>
            <p:cNvSpPr>
              <a:spLocks/>
            </p:cNvSpPr>
            <p:nvPr/>
          </p:nvSpPr>
          <p:spPr bwMode="auto">
            <a:xfrm>
              <a:off x="4194" y="2162"/>
              <a:ext cx="18" cy="30"/>
            </a:xfrm>
            <a:custGeom>
              <a:avLst/>
              <a:gdLst>
                <a:gd name="T0" fmla="*/ 18 w 18"/>
                <a:gd name="T1" fmla="*/ 0 h 30"/>
                <a:gd name="T2" fmla="*/ 12 w 18"/>
                <a:gd name="T3" fmla="*/ 0 h 30"/>
                <a:gd name="T4" fmla="*/ 12 w 18"/>
                <a:gd name="T5" fmla="*/ 6 h 30"/>
                <a:gd name="T6" fmla="*/ 6 w 18"/>
                <a:gd name="T7" fmla="*/ 12 h 30"/>
                <a:gd name="T8" fmla="*/ 6 w 18"/>
                <a:gd name="T9" fmla="*/ 12 h 30"/>
                <a:gd name="T10" fmla="*/ 6 w 18"/>
                <a:gd name="T11" fmla="*/ 18 h 30"/>
                <a:gd name="T12" fmla="*/ 0 w 18"/>
                <a:gd name="T13" fmla="*/ 24 h 30"/>
                <a:gd name="T14" fmla="*/ 0 w 18"/>
                <a:gd name="T15" fmla="*/ 24 h 30"/>
                <a:gd name="T16" fmla="*/ 0 w 18"/>
                <a:gd name="T17" fmla="*/ 30 h 30"/>
                <a:gd name="T18" fmla="*/ 6 w 18"/>
                <a:gd name="T19" fmla="*/ 24 h 30"/>
                <a:gd name="T20" fmla="*/ 12 w 18"/>
                <a:gd name="T21" fmla="*/ 18 h 30"/>
                <a:gd name="T22" fmla="*/ 12 w 18"/>
                <a:gd name="T23" fmla="*/ 6 h 30"/>
                <a:gd name="T24" fmla="*/ 18 w 18"/>
                <a:gd name="T25" fmla="*/ 0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30"/>
                <a:gd name="T41" fmla="*/ 18 w 18"/>
                <a:gd name="T42" fmla="*/ 30 h 3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30">
                  <a:moveTo>
                    <a:pt x="18" y="0"/>
                  </a:moveTo>
                  <a:lnTo>
                    <a:pt x="12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2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74" name="Freeform 421"/>
            <p:cNvSpPr>
              <a:spLocks/>
            </p:cNvSpPr>
            <p:nvPr/>
          </p:nvSpPr>
          <p:spPr bwMode="auto">
            <a:xfrm>
              <a:off x="4206" y="2157"/>
              <a:ext cx="18" cy="35"/>
            </a:xfrm>
            <a:custGeom>
              <a:avLst/>
              <a:gdLst>
                <a:gd name="T0" fmla="*/ 0 w 18"/>
                <a:gd name="T1" fmla="*/ 35 h 35"/>
                <a:gd name="T2" fmla="*/ 0 w 18"/>
                <a:gd name="T3" fmla="*/ 29 h 35"/>
                <a:gd name="T4" fmla="*/ 0 w 18"/>
                <a:gd name="T5" fmla="*/ 29 h 35"/>
                <a:gd name="T6" fmla="*/ 0 w 18"/>
                <a:gd name="T7" fmla="*/ 23 h 35"/>
                <a:gd name="T8" fmla="*/ 0 w 18"/>
                <a:gd name="T9" fmla="*/ 17 h 35"/>
                <a:gd name="T10" fmla="*/ 6 w 18"/>
                <a:gd name="T11" fmla="*/ 17 h 35"/>
                <a:gd name="T12" fmla="*/ 12 w 18"/>
                <a:gd name="T13" fmla="*/ 11 h 35"/>
                <a:gd name="T14" fmla="*/ 12 w 18"/>
                <a:gd name="T15" fmla="*/ 5 h 35"/>
                <a:gd name="T16" fmla="*/ 18 w 18"/>
                <a:gd name="T17" fmla="*/ 0 h 35"/>
                <a:gd name="T18" fmla="*/ 18 w 18"/>
                <a:gd name="T19" fmla="*/ 5 h 35"/>
                <a:gd name="T20" fmla="*/ 12 w 18"/>
                <a:gd name="T21" fmla="*/ 11 h 35"/>
                <a:gd name="T22" fmla="*/ 12 w 18"/>
                <a:gd name="T23" fmla="*/ 17 h 35"/>
                <a:gd name="T24" fmla="*/ 6 w 18"/>
                <a:gd name="T25" fmla="*/ 17 h 35"/>
                <a:gd name="T26" fmla="*/ 6 w 18"/>
                <a:gd name="T27" fmla="*/ 23 h 35"/>
                <a:gd name="T28" fmla="*/ 0 w 18"/>
                <a:gd name="T29" fmla="*/ 29 h 35"/>
                <a:gd name="T30" fmla="*/ 0 w 18"/>
                <a:gd name="T31" fmla="*/ 29 h 35"/>
                <a:gd name="T32" fmla="*/ 0 w 18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5"/>
                <a:gd name="T53" fmla="*/ 18 w 18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5">
                  <a:moveTo>
                    <a:pt x="0" y="35"/>
                  </a:moveTo>
                  <a:lnTo>
                    <a:pt x="0" y="29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6" y="17"/>
                  </a:lnTo>
                  <a:lnTo>
                    <a:pt x="12" y="11"/>
                  </a:lnTo>
                  <a:lnTo>
                    <a:pt x="12" y="5"/>
                  </a:lnTo>
                  <a:lnTo>
                    <a:pt x="18" y="0"/>
                  </a:lnTo>
                  <a:lnTo>
                    <a:pt x="18" y="5"/>
                  </a:lnTo>
                  <a:lnTo>
                    <a:pt x="12" y="11"/>
                  </a:lnTo>
                  <a:lnTo>
                    <a:pt x="12" y="17"/>
                  </a:lnTo>
                  <a:lnTo>
                    <a:pt x="6" y="17"/>
                  </a:lnTo>
                  <a:lnTo>
                    <a:pt x="6" y="23"/>
                  </a:lnTo>
                  <a:lnTo>
                    <a:pt x="0" y="29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75" name="Freeform 422"/>
            <p:cNvSpPr>
              <a:spLocks/>
            </p:cNvSpPr>
            <p:nvPr/>
          </p:nvSpPr>
          <p:spPr bwMode="auto">
            <a:xfrm>
              <a:off x="4224" y="2157"/>
              <a:ext cx="24" cy="41"/>
            </a:xfrm>
            <a:custGeom>
              <a:avLst/>
              <a:gdLst>
                <a:gd name="T0" fmla="*/ 0 w 24"/>
                <a:gd name="T1" fmla="*/ 41 h 41"/>
                <a:gd name="T2" fmla="*/ 0 w 24"/>
                <a:gd name="T3" fmla="*/ 35 h 41"/>
                <a:gd name="T4" fmla="*/ 0 w 24"/>
                <a:gd name="T5" fmla="*/ 35 h 41"/>
                <a:gd name="T6" fmla="*/ 6 w 24"/>
                <a:gd name="T7" fmla="*/ 29 h 41"/>
                <a:gd name="T8" fmla="*/ 6 w 24"/>
                <a:gd name="T9" fmla="*/ 23 h 41"/>
                <a:gd name="T10" fmla="*/ 12 w 24"/>
                <a:gd name="T11" fmla="*/ 11 h 41"/>
                <a:gd name="T12" fmla="*/ 18 w 24"/>
                <a:gd name="T13" fmla="*/ 5 h 41"/>
                <a:gd name="T14" fmla="*/ 24 w 24"/>
                <a:gd name="T15" fmla="*/ 0 h 41"/>
                <a:gd name="T16" fmla="*/ 24 w 24"/>
                <a:gd name="T17" fmla="*/ 0 h 41"/>
                <a:gd name="T18" fmla="*/ 24 w 24"/>
                <a:gd name="T19" fmla="*/ 0 h 41"/>
                <a:gd name="T20" fmla="*/ 24 w 24"/>
                <a:gd name="T21" fmla="*/ 5 h 41"/>
                <a:gd name="T22" fmla="*/ 18 w 24"/>
                <a:gd name="T23" fmla="*/ 11 h 41"/>
                <a:gd name="T24" fmla="*/ 12 w 24"/>
                <a:gd name="T25" fmla="*/ 23 h 41"/>
                <a:gd name="T26" fmla="*/ 12 w 24"/>
                <a:gd name="T27" fmla="*/ 29 h 41"/>
                <a:gd name="T28" fmla="*/ 6 w 24"/>
                <a:gd name="T29" fmla="*/ 35 h 41"/>
                <a:gd name="T30" fmla="*/ 6 w 24"/>
                <a:gd name="T31" fmla="*/ 41 h 41"/>
                <a:gd name="T32" fmla="*/ 0 w 24"/>
                <a:gd name="T33" fmla="*/ 41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1"/>
                <a:gd name="T53" fmla="*/ 24 w 24"/>
                <a:gd name="T54" fmla="*/ 41 h 4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1">
                  <a:moveTo>
                    <a:pt x="0" y="41"/>
                  </a:moveTo>
                  <a:lnTo>
                    <a:pt x="0" y="35"/>
                  </a:lnTo>
                  <a:lnTo>
                    <a:pt x="6" y="29"/>
                  </a:lnTo>
                  <a:lnTo>
                    <a:pt x="6" y="23"/>
                  </a:lnTo>
                  <a:lnTo>
                    <a:pt x="12" y="11"/>
                  </a:lnTo>
                  <a:lnTo>
                    <a:pt x="18" y="5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18" y="11"/>
                  </a:lnTo>
                  <a:lnTo>
                    <a:pt x="12" y="23"/>
                  </a:lnTo>
                  <a:lnTo>
                    <a:pt x="12" y="29"/>
                  </a:lnTo>
                  <a:lnTo>
                    <a:pt x="6" y="35"/>
                  </a:lnTo>
                  <a:lnTo>
                    <a:pt x="6" y="41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76" name="Freeform 423"/>
            <p:cNvSpPr>
              <a:spLocks/>
            </p:cNvSpPr>
            <p:nvPr/>
          </p:nvSpPr>
          <p:spPr bwMode="auto">
            <a:xfrm>
              <a:off x="4248" y="2157"/>
              <a:ext cx="24" cy="47"/>
            </a:xfrm>
            <a:custGeom>
              <a:avLst/>
              <a:gdLst>
                <a:gd name="T0" fmla="*/ 0 w 24"/>
                <a:gd name="T1" fmla="*/ 47 h 47"/>
                <a:gd name="T2" fmla="*/ 0 w 24"/>
                <a:gd name="T3" fmla="*/ 41 h 47"/>
                <a:gd name="T4" fmla="*/ 0 w 24"/>
                <a:gd name="T5" fmla="*/ 35 h 47"/>
                <a:gd name="T6" fmla="*/ 0 w 24"/>
                <a:gd name="T7" fmla="*/ 29 h 47"/>
                <a:gd name="T8" fmla="*/ 6 w 24"/>
                <a:gd name="T9" fmla="*/ 23 h 47"/>
                <a:gd name="T10" fmla="*/ 12 w 24"/>
                <a:gd name="T11" fmla="*/ 17 h 47"/>
                <a:gd name="T12" fmla="*/ 18 w 24"/>
                <a:gd name="T13" fmla="*/ 11 h 47"/>
                <a:gd name="T14" fmla="*/ 24 w 24"/>
                <a:gd name="T15" fmla="*/ 5 h 47"/>
                <a:gd name="T16" fmla="*/ 24 w 24"/>
                <a:gd name="T17" fmla="*/ 0 h 47"/>
                <a:gd name="T18" fmla="*/ 24 w 24"/>
                <a:gd name="T19" fmla="*/ 5 h 47"/>
                <a:gd name="T20" fmla="*/ 24 w 24"/>
                <a:gd name="T21" fmla="*/ 11 h 47"/>
                <a:gd name="T22" fmla="*/ 18 w 24"/>
                <a:gd name="T23" fmla="*/ 17 h 47"/>
                <a:gd name="T24" fmla="*/ 12 w 24"/>
                <a:gd name="T25" fmla="*/ 23 h 47"/>
                <a:gd name="T26" fmla="*/ 6 w 24"/>
                <a:gd name="T27" fmla="*/ 35 h 47"/>
                <a:gd name="T28" fmla="*/ 6 w 24"/>
                <a:gd name="T29" fmla="*/ 41 h 47"/>
                <a:gd name="T30" fmla="*/ 0 w 24"/>
                <a:gd name="T31" fmla="*/ 41 h 47"/>
                <a:gd name="T32" fmla="*/ 0 w 24"/>
                <a:gd name="T33" fmla="*/ 47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7"/>
                <a:gd name="T53" fmla="*/ 24 w 24"/>
                <a:gd name="T54" fmla="*/ 47 h 4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7">
                  <a:moveTo>
                    <a:pt x="0" y="47"/>
                  </a:moveTo>
                  <a:lnTo>
                    <a:pt x="0" y="41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6" y="23"/>
                  </a:lnTo>
                  <a:lnTo>
                    <a:pt x="12" y="17"/>
                  </a:lnTo>
                  <a:lnTo>
                    <a:pt x="18" y="11"/>
                  </a:lnTo>
                  <a:lnTo>
                    <a:pt x="24" y="5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24" y="11"/>
                  </a:lnTo>
                  <a:lnTo>
                    <a:pt x="18" y="17"/>
                  </a:lnTo>
                  <a:lnTo>
                    <a:pt x="12" y="23"/>
                  </a:lnTo>
                  <a:lnTo>
                    <a:pt x="6" y="35"/>
                  </a:lnTo>
                  <a:lnTo>
                    <a:pt x="6" y="41"/>
                  </a:lnTo>
                  <a:lnTo>
                    <a:pt x="0" y="41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77" name="Freeform 424"/>
            <p:cNvSpPr>
              <a:spLocks/>
            </p:cNvSpPr>
            <p:nvPr/>
          </p:nvSpPr>
          <p:spPr bwMode="auto">
            <a:xfrm>
              <a:off x="4260" y="2162"/>
              <a:ext cx="29" cy="36"/>
            </a:xfrm>
            <a:custGeom>
              <a:avLst/>
              <a:gdLst>
                <a:gd name="T0" fmla="*/ 0 w 29"/>
                <a:gd name="T1" fmla="*/ 36 h 36"/>
                <a:gd name="T2" fmla="*/ 0 w 29"/>
                <a:gd name="T3" fmla="*/ 36 h 36"/>
                <a:gd name="T4" fmla="*/ 0 w 29"/>
                <a:gd name="T5" fmla="*/ 30 h 36"/>
                <a:gd name="T6" fmla="*/ 6 w 29"/>
                <a:gd name="T7" fmla="*/ 24 h 36"/>
                <a:gd name="T8" fmla="*/ 12 w 29"/>
                <a:gd name="T9" fmla="*/ 18 h 36"/>
                <a:gd name="T10" fmla="*/ 18 w 29"/>
                <a:gd name="T11" fmla="*/ 12 h 36"/>
                <a:gd name="T12" fmla="*/ 23 w 29"/>
                <a:gd name="T13" fmla="*/ 6 h 36"/>
                <a:gd name="T14" fmla="*/ 23 w 29"/>
                <a:gd name="T15" fmla="*/ 0 h 36"/>
                <a:gd name="T16" fmla="*/ 29 w 29"/>
                <a:gd name="T17" fmla="*/ 0 h 36"/>
                <a:gd name="T18" fmla="*/ 29 w 29"/>
                <a:gd name="T19" fmla="*/ 0 h 36"/>
                <a:gd name="T20" fmla="*/ 23 w 29"/>
                <a:gd name="T21" fmla="*/ 6 h 36"/>
                <a:gd name="T22" fmla="*/ 18 w 29"/>
                <a:gd name="T23" fmla="*/ 12 h 36"/>
                <a:gd name="T24" fmla="*/ 18 w 29"/>
                <a:gd name="T25" fmla="*/ 18 h 36"/>
                <a:gd name="T26" fmla="*/ 12 w 29"/>
                <a:gd name="T27" fmla="*/ 24 h 36"/>
                <a:gd name="T28" fmla="*/ 6 w 29"/>
                <a:gd name="T29" fmla="*/ 30 h 36"/>
                <a:gd name="T30" fmla="*/ 0 w 29"/>
                <a:gd name="T31" fmla="*/ 36 h 36"/>
                <a:gd name="T32" fmla="*/ 0 w 29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9"/>
                <a:gd name="T52" fmla="*/ 0 h 36"/>
                <a:gd name="T53" fmla="*/ 29 w 2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9" h="36">
                  <a:moveTo>
                    <a:pt x="0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3" y="6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23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6" y="3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78" name="Freeform 425"/>
            <p:cNvSpPr>
              <a:spLocks/>
            </p:cNvSpPr>
            <p:nvPr/>
          </p:nvSpPr>
          <p:spPr bwMode="auto">
            <a:xfrm>
              <a:off x="4278" y="2168"/>
              <a:ext cx="23" cy="30"/>
            </a:xfrm>
            <a:custGeom>
              <a:avLst/>
              <a:gdLst>
                <a:gd name="T0" fmla="*/ 0 w 23"/>
                <a:gd name="T1" fmla="*/ 30 h 30"/>
                <a:gd name="T2" fmla="*/ 0 w 23"/>
                <a:gd name="T3" fmla="*/ 24 h 30"/>
                <a:gd name="T4" fmla="*/ 0 w 23"/>
                <a:gd name="T5" fmla="*/ 24 h 30"/>
                <a:gd name="T6" fmla="*/ 0 w 23"/>
                <a:gd name="T7" fmla="*/ 18 h 30"/>
                <a:gd name="T8" fmla="*/ 5 w 23"/>
                <a:gd name="T9" fmla="*/ 12 h 30"/>
                <a:gd name="T10" fmla="*/ 11 w 23"/>
                <a:gd name="T11" fmla="*/ 6 h 30"/>
                <a:gd name="T12" fmla="*/ 11 w 23"/>
                <a:gd name="T13" fmla="*/ 6 h 30"/>
                <a:gd name="T14" fmla="*/ 17 w 23"/>
                <a:gd name="T15" fmla="*/ 0 h 30"/>
                <a:gd name="T16" fmla="*/ 23 w 23"/>
                <a:gd name="T17" fmla="*/ 0 h 30"/>
                <a:gd name="T18" fmla="*/ 23 w 23"/>
                <a:gd name="T19" fmla="*/ 0 h 30"/>
                <a:gd name="T20" fmla="*/ 17 w 23"/>
                <a:gd name="T21" fmla="*/ 6 h 30"/>
                <a:gd name="T22" fmla="*/ 11 w 23"/>
                <a:gd name="T23" fmla="*/ 12 h 30"/>
                <a:gd name="T24" fmla="*/ 11 w 23"/>
                <a:gd name="T25" fmla="*/ 18 h 30"/>
                <a:gd name="T26" fmla="*/ 5 w 23"/>
                <a:gd name="T27" fmla="*/ 24 h 30"/>
                <a:gd name="T28" fmla="*/ 5 w 23"/>
                <a:gd name="T29" fmla="*/ 24 h 30"/>
                <a:gd name="T30" fmla="*/ 0 w 23"/>
                <a:gd name="T31" fmla="*/ 30 h 30"/>
                <a:gd name="T32" fmla="*/ 0 w 23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30"/>
                <a:gd name="T53" fmla="*/ 23 w 23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30">
                  <a:moveTo>
                    <a:pt x="0" y="30"/>
                  </a:moveTo>
                  <a:lnTo>
                    <a:pt x="0" y="24"/>
                  </a:lnTo>
                  <a:lnTo>
                    <a:pt x="0" y="18"/>
                  </a:lnTo>
                  <a:lnTo>
                    <a:pt x="5" y="12"/>
                  </a:lnTo>
                  <a:lnTo>
                    <a:pt x="11" y="6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17" y="6"/>
                  </a:lnTo>
                  <a:lnTo>
                    <a:pt x="11" y="12"/>
                  </a:lnTo>
                  <a:lnTo>
                    <a:pt x="11" y="18"/>
                  </a:lnTo>
                  <a:lnTo>
                    <a:pt x="5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79" name="Freeform 426"/>
            <p:cNvSpPr>
              <a:spLocks/>
            </p:cNvSpPr>
            <p:nvPr/>
          </p:nvSpPr>
          <p:spPr bwMode="auto">
            <a:xfrm>
              <a:off x="4289" y="2174"/>
              <a:ext cx="24" cy="24"/>
            </a:xfrm>
            <a:custGeom>
              <a:avLst/>
              <a:gdLst>
                <a:gd name="T0" fmla="*/ 0 w 24"/>
                <a:gd name="T1" fmla="*/ 24 h 24"/>
                <a:gd name="T2" fmla="*/ 0 w 24"/>
                <a:gd name="T3" fmla="*/ 18 h 24"/>
                <a:gd name="T4" fmla="*/ 6 w 24"/>
                <a:gd name="T5" fmla="*/ 18 h 24"/>
                <a:gd name="T6" fmla="*/ 6 w 24"/>
                <a:gd name="T7" fmla="*/ 12 h 24"/>
                <a:gd name="T8" fmla="*/ 12 w 24"/>
                <a:gd name="T9" fmla="*/ 12 h 24"/>
                <a:gd name="T10" fmla="*/ 18 w 24"/>
                <a:gd name="T11" fmla="*/ 6 h 24"/>
                <a:gd name="T12" fmla="*/ 18 w 24"/>
                <a:gd name="T13" fmla="*/ 0 h 24"/>
                <a:gd name="T14" fmla="*/ 24 w 24"/>
                <a:gd name="T15" fmla="*/ 0 h 24"/>
                <a:gd name="T16" fmla="*/ 24 w 24"/>
                <a:gd name="T17" fmla="*/ 0 h 24"/>
                <a:gd name="T18" fmla="*/ 24 w 24"/>
                <a:gd name="T19" fmla="*/ 0 h 24"/>
                <a:gd name="T20" fmla="*/ 18 w 24"/>
                <a:gd name="T21" fmla="*/ 6 h 24"/>
                <a:gd name="T22" fmla="*/ 18 w 24"/>
                <a:gd name="T23" fmla="*/ 12 h 24"/>
                <a:gd name="T24" fmla="*/ 12 w 24"/>
                <a:gd name="T25" fmla="*/ 12 h 24"/>
                <a:gd name="T26" fmla="*/ 12 w 24"/>
                <a:gd name="T27" fmla="*/ 18 h 24"/>
                <a:gd name="T28" fmla="*/ 6 w 24"/>
                <a:gd name="T29" fmla="*/ 18 h 24"/>
                <a:gd name="T30" fmla="*/ 6 w 24"/>
                <a:gd name="T31" fmla="*/ 24 h 24"/>
                <a:gd name="T32" fmla="*/ 0 w 24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24"/>
                  </a:moveTo>
                  <a:lnTo>
                    <a:pt x="0" y="18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80" name="Freeform 427"/>
            <p:cNvSpPr>
              <a:spLocks/>
            </p:cNvSpPr>
            <p:nvPr/>
          </p:nvSpPr>
          <p:spPr bwMode="auto">
            <a:xfrm>
              <a:off x="4307" y="2180"/>
              <a:ext cx="12" cy="12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12 h 12"/>
                <a:gd name="T4" fmla="*/ 6 w 12"/>
                <a:gd name="T5" fmla="*/ 6 h 12"/>
                <a:gd name="T6" fmla="*/ 12 w 12"/>
                <a:gd name="T7" fmla="*/ 0 h 12"/>
                <a:gd name="T8" fmla="*/ 12 w 12"/>
                <a:gd name="T9" fmla="*/ 0 h 12"/>
                <a:gd name="T10" fmla="*/ 12 w 12"/>
                <a:gd name="T11" fmla="*/ 0 h 12"/>
                <a:gd name="T12" fmla="*/ 6 w 12"/>
                <a:gd name="T13" fmla="*/ 6 h 12"/>
                <a:gd name="T14" fmla="*/ 0 w 12"/>
                <a:gd name="T15" fmla="*/ 12 h 12"/>
                <a:gd name="T16" fmla="*/ 0 w 12"/>
                <a:gd name="T17" fmla="*/ 12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12"/>
                <a:gd name="T29" fmla="*/ 12 w 12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12">
                  <a:moveTo>
                    <a:pt x="0" y="12"/>
                  </a:moveTo>
                  <a:lnTo>
                    <a:pt x="0" y="12"/>
                  </a:lnTo>
                  <a:lnTo>
                    <a:pt x="6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81" name="Freeform 428"/>
            <p:cNvSpPr>
              <a:spLocks/>
            </p:cNvSpPr>
            <p:nvPr/>
          </p:nvSpPr>
          <p:spPr bwMode="auto">
            <a:xfrm>
              <a:off x="4182" y="2168"/>
              <a:ext cx="18" cy="18"/>
            </a:xfrm>
            <a:custGeom>
              <a:avLst/>
              <a:gdLst>
                <a:gd name="T0" fmla="*/ 18 w 18"/>
                <a:gd name="T1" fmla="*/ 0 h 18"/>
                <a:gd name="T2" fmla="*/ 18 w 18"/>
                <a:gd name="T3" fmla="*/ 0 h 18"/>
                <a:gd name="T4" fmla="*/ 12 w 18"/>
                <a:gd name="T5" fmla="*/ 12 h 18"/>
                <a:gd name="T6" fmla="*/ 6 w 18"/>
                <a:gd name="T7" fmla="*/ 18 h 18"/>
                <a:gd name="T8" fmla="*/ 6 w 18"/>
                <a:gd name="T9" fmla="*/ 18 h 18"/>
                <a:gd name="T10" fmla="*/ 0 w 18"/>
                <a:gd name="T11" fmla="*/ 12 h 18"/>
                <a:gd name="T12" fmla="*/ 6 w 18"/>
                <a:gd name="T13" fmla="*/ 12 h 18"/>
                <a:gd name="T14" fmla="*/ 6 w 18"/>
                <a:gd name="T15" fmla="*/ 6 h 18"/>
                <a:gd name="T16" fmla="*/ 6 w 18"/>
                <a:gd name="T17" fmla="*/ 6 h 18"/>
                <a:gd name="T18" fmla="*/ 12 w 18"/>
                <a:gd name="T19" fmla="*/ 6 h 18"/>
                <a:gd name="T20" fmla="*/ 18 w 18"/>
                <a:gd name="T21" fmla="*/ 0 h 18"/>
                <a:gd name="T22" fmla="*/ 18 w 18"/>
                <a:gd name="T23" fmla="*/ 0 h 18"/>
                <a:gd name="T24" fmla="*/ 18 w 18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18"/>
                <a:gd name="T41" fmla="*/ 18 w 18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18">
                  <a:moveTo>
                    <a:pt x="18" y="0"/>
                  </a:moveTo>
                  <a:lnTo>
                    <a:pt x="18" y="0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82" name="Freeform 429"/>
            <p:cNvSpPr>
              <a:spLocks/>
            </p:cNvSpPr>
            <p:nvPr/>
          </p:nvSpPr>
          <p:spPr bwMode="auto">
            <a:xfrm>
              <a:off x="4182" y="2157"/>
              <a:ext cx="18" cy="5"/>
            </a:xfrm>
            <a:custGeom>
              <a:avLst/>
              <a:gdLst>
                <a:gd name="T0" fmla="*/ 18 w 18"/>
                <a:gd name="T1" fmla="*/ 5 h 5"/>
                <a:gd name="T2" fmla="*/ 18 w 18"/>
                <a:gd name="T3" fmla="*/ 5 h 5"/>
                <a:gd name="T4" fmla="*/ 18 w 18"/>
                <a:gd name="T5" fmla="*/ 5 h 5"/>
                <a:gd name="T6" fmla="*/ 12 w 18"/>
                <a:gd name="T7" fmla="*/ 5 h 5"/>
                <a:gd name="T8" fmla="*/ 12 w 18"/>
                <a:gd name="T9" fmla="*/ 5 h 5"/>
                <a:gd name="T10" fmla="*/ 6 w 18"/>
                <a:gd name="T11" fmla="*/ 0 h 5"/>
                <a:gd name="T12" fmla="*/ 6 w 18"/>
                <a:gd name="T13" fmla="*/ 0 h 5"/>
                <a:gd name="T14" fmla="*/ 0 w 18"/>
                <a:gd name="T15" fmla="*/ 0 h 5"/>
                <a:gd name="T16" fmla="*/ 0 w 18"/>
                <a:gd name="T17" fmla="*/ 0 h 5"/>
                <a:gd name="T18" fmla="*/ 0 w 18"/>
                <a:gd name="T19" fmla="*/ 0 h 5"/>
                <a:gd name="T20" fmla="*/ 0 w 18"/>
                <a:gd name="T21" fmla="*/ 5 h 5"/>
                <a:gd name="T22" fmla="*/ 6 w 18"/>
                <a:gd name="T23" fmla="*/ 5 h 5"/>
                <a:gd name="T24" fmla="*/ 6 w 18"/>
                <a:gd name="T25" fmla="*/ 5 h 5"/>
                <a:gd name="T26" fmla="*/ 12 w 18"/>
                <a:gd name="T27" fmla="*/ 5 h 5"/>
                <a:gd name="T28" fmla="*/ 12 w 18"/>
                <a:gd name="T29" fmla="*/ 5 h 5"/>
                <a:gd name="T30" fmla="*/ 18 w 18"/>
                <a:gd name="T31" fmla="*/ 5 h 5"/>
                <a:gd name="T32" fmla="*/ 18 w 18"/>
                <a:gd name="T33" fmla="*/ 5 h 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5"/>
                <a:gd name="T53" fmla="*/ 18 w 18"/>
                <a:gd name="T54" fmla="*/ 5 h 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5">
                  <a:moveTo>
                    <a:pt x="18" y="5"/>
                  </a:moveTo>
                  <a:lnTo>
                    <a:pt x="18" y="5"/>
                  </a:lnTo>
                  <a:lnTo>
                    <a:pt x="12" y="5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6" y="5"/>
                  </a:lnTo>
                  <a:lnTo>
                    <a:pt x="12" y="5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83" name="Freeform 430"/>
            <p:cNvSpPr>
              <a:spLocks/>
            </p:cNvSpPr>
            <p:nvPr/>
          </p:nvSpPr>
          <p:spPr bwMode="auto">
            <a:xfrm>
              <a:off x="4176" y="2168"/>
              <a:ext cx="24" cy="6"/>
            </a:xfrm>
            <a:custGeom>
              <a:avLst/>
              <a:gdLst>
                <a:gd name="T0" fmla="*/ 24 w 24"/>
                <a:gd name="T1" fmla="*/ 0 h 6"/>
                <a:gd name="T2" fmla="*/ 18 w 24"/>
                <a:gd name="T3" fmla="*/ 0 h 6"/>
                <a:gd name="T4" fmla="*/ 18 w 24"/>
                <a:gd name="T5" fmla="*/ 0 h 6"/>
                <a:gd name="T6" fmla="*/ 12 w 24"/>
                <a:gd name="T7" fmla="*/ 0 h 6"/>
                <a:gd name="T8" fmla="*/ 12 w 24"/>
                <a:gd name="T9" fmla="*/ 0 h 6"/>
                <a:gd name="T10" fmla="*/ 6 w 24"/>
                <a:gd name="T11" fmla="*/ 0 h 6"/>
                <a:gd name="T12" fmla="*/ 6 w 24"/>
                <a:gd name="T13" fmla="*/ 0 h 6"/>
                <a:gd name="T14" fmla="*/ 0 w 24"/>
                <a:gd name="T15" fmla="*/ 0 h 6"/>
                <a:gd name="T16" fmla="*/ 0 w 24"/>
                <a:gd name="T17" fmla="*/ 0 h 6"/>
                <a:gd name="T18" fmla="*/ 0 w 24"/>
                <a:gd name="T19" fmla="*/ 6 h 6"/>
                <a:gd name="T20" fmla="*/ 0 w 24"/>
                <a:gd name="T21" fmla="*/ 6 h 6"/>
                <a:gd name="T22" fmla="*/ 6 w 24"/>
                <a:gd name="T23" fmla="*/ 6 h 6"/>
                <a:gd name="T24" fmla="*/ 12 w 24"/>
                <a:gd name="T25" fmla="*/ 6 h 6"/>
                <a:gd name="T26" fmla="*/ 12 w 24"/>
                <a:gd name="T27" fmla="*/ 0 h 6"/>
                <a:gd name="T28" fmla="*/ 18 w 24"/>
                <a:gd name="T29" fmla="*/ 0 h 6"/>
                <a:gd name="T30" fmla="*/ 18 w 24"/>
                <a:gd name="T31" fmla="*/ 0 h 6"/>
                <a:gd name="T32" fmla="*/ 24 w 24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24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84" name="Freeform 431"/>
            <p:cNvSpPr>
              <a:spLocks/>
            </p:cNvSpPr>
            <p:nvPr/>
          </p:nvSpPr>
          <p:spPr bwMode="auto">
            <a:xfrm>
              <a:off x="4188" y="2145"/>
              <a:ext cx="24" cy="17"/>
            </a:xfrm>
            <a:custGeom>
              <a:avLst/>
              <a:gdLst>
                <a:gd name="T0" fmla="*/ 24 w 24"/>
                <a:gd name="T1" fmla="*/ 17 h 17"/>
                <a:gd name="T2" fmla="*/ 18 w 24"/>
                <a:gd name="T3" fmla="*/ 17 h 17"/>
                <a:gd name="T4" fmla="*/ 18 w 24"/>
                <a:gd name="T5" fmla="*/ 12 h 17"/>
                <a:gd name="T6" fmla="*/ 12 w 24"/>
                <a:gd name="T7" fmla="*/ 12 h 17"/>
                <a:gd name="T8" fmla="*/ 6 w 24"/>
                <a:gd name="T9" fmla="*/ 12 h 17"/>
                <a:gd name="T10" fmla="*/ 6 w 24"/>
                <a:gd name="T11" fmla="*/ 6 h 17"/>
                <a:gd name="T12" fmla="*/ 0 w 24"/>
                <a:gd name="T13" fmla="*/ 6 h 17"/>
                <a:gd name="T14" fmla="*/ 0 w 24"/>
                <a:gd name="T15" fmla="*/ 0 h 17"/>
                <a:gd name="T16" fmla="*/ 0 w 24"/>
                <a:gd name="T17" fmla="*/ 0 h 17"/>
                <a:gd name="T18" fmla="*/ 0 w 24"/>
                <a:gd name="T19" fmla="*/ 0 h 17"/>
                <a:gd name="T20" fmla="*/ 6 w 24"/>
                <a:gd name="T21" fmla="*/ 0 h 17"/>
                <a:gd name="T22" fmla="*/ 6 w 24"/>
                <a:gd name="T23" fmla="*/ 6 h 17"/>
                <a:gd name="T24" fmla="*/ 12 w 24"/>
                <a:gd name="T25" fmla="*/ 6 h 17"/>
                <a:gd name="T26" fmla="*/ 12 w 24"/>
                <a:gd name="T27" fmla="*/ 12 h 17"/>
                <a:gd name="T28" fmla="*/ 18 w 24"/>
                <a:gd name="T29" fmla="*/ 12 h 17"/>
                <a:gd name="T30" fmla="*/ 18 w 24"/>
                <a:gd name="T31" fmla="*/ 17 h 17"/>
                <a:gd name="T32" fmla="*/ 24 w 24"/>
                <a:gd name="T33" fmla="*/ 17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7"/>
                <a:gd name="T53" fmla="*/ 24 w 24"/>
                <a:gd name="T54" fmla="*/ 17 h 1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7">
                  <a:moveTo>
                    <a:pt x="24" y="17"/>
                  </a:moveTo>
                  <a:lnTo>
                    <a:pt x="18" y="17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17"/>
                  </a:lnTo>
                  <a:lnTo>
                    <a:pt x="24" y="17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85" name="Freeform 432"/>
            <p:cNvSpPr>
              <a:spLocks/>
            </p:cNvSpPr>
            <p:nvPr/>
          </p:nvSpPr>
          <p:spPr bwMode="auto">
            <a:xfrm>
              <a:off x="4313" y="2151"/>
              <a:ext cx="6" cy="23"/>
            </a:xfrm>
            <a:custGeom>
              <a:avLst/>
              <a:gdLst>
                <a:gd name="T0" fmla="*/ 0 w 6"/>
                <a:gd name="T1" fmla="*/ 23 h 23"/>
                <a:gd name="T2" fmla="*/ 0 w 6"/>
                <a:gd name="T3" fmla="*/ 17 h 23"/>
                <a:gd name="T4" fmla="*/ 0 w 6"/>
                <a:gd name="T5" fmla="*/ 11 h 23"/>
                <a:gd name="T6" fmla="*/ 0 w 6"/>
                <a:gd name="T7" fmla="*/ 0 h 23"/>
                <a:gd name="T8" fmla="*/ 0 w 6"/>
                <a:gd name="T9" fmla="*/ 0 h 23"/>
                <a:gd name="T10" fmla="*/ 6 w 6"/>
                <a:gd name="T11" fmla="*/ 0 h 23"/>
                <a:gd name="T12" fmla="*/ 6 w 6"/>
                <a:gd name="T13" fmla="*/ 6 h 23"/>
                <a:gd name="T14" fmla="*/ 0 w 6"/>
                <a:gd name="T15" fmla="*/ 17 h 23"/>
                <a:gd name="T16" fmla="*/ 0 w 6"/>
                <a:gd name="T17" fmla="*/ 23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3"/>
                <a:gd name="T29" fmla="*/ 6 w 6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3">
                  <a:moveTo>
                    <a:pt x="0" y="23"/>
                  </a:moveTo>
                  <a:lnTo>
                    <a:pt x="0" y="17"/>
                  </a:lnTo>
                  <a:lnTo>
                    <a:pt x="0" y="11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17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86" name="Freeform 433"/>
            <p:cNvSpPr>
              <a:spLocks/>
            </p:cNvSpPr>
            <p:nvPr/>
          </p:nvSpPr>
          <p:spPr bwMode="auto">
            <a:xfrm>
              <a:off x="4319" y="2151"/>
              <a:ext cx="12" cy="29"/>
            </a:xfrm>
            <a:custGeom>
              <a:avLst/>
              <a:gdLst>
                <a:gd name="T0" fmla="*/ 0 w 12"/>
                <a:gd name="T1" fmla="*/ 29 h 29"/>
                <a:gd name="T2" fmla="*/ 0 w 12"/>
                <a:gd name="T3" fmla="*/ 23 h 29"/>
                <a:gd name="T4" fmla="*/ 0 w 12"/>
                <a:gd name="T5" fmla="*/ 11 h 29"/>
                <a:gd name="T6" fmla="*/ 6 w 12"/>
                <a:gd name="T7" fmla="*/ 6 h 29"/>
                <a:gd name="T8" fmla="*/ 6 w 12"/>
                <a:gd name="T9" fmla="*/ 0 h 29"/>
                <a:gd name="T10" fmla="*/ 12 w 12"/>
                <a:gd name="T11" fmla="*/ 6 h 29"/>
                <a:gd name="T12" fmla="*/ 6 w 12"/>
                <a:gd name="T13" fmla="*/ 11 h 29"/>
                <a:gd name="T14" fmla="*/ 6 w 12"/>
                <a:gd name="T15" fmla="*/ 23 h 29"/>
                <a:gd name="T16" fmla="*/ 0 w 12"/>
                <a:gd name="T17" fmla="*/ 29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29"/>
                <a:gd name="T29" fmla="*/ 12 w 12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29">
                  <a:moveTo>
                    <a:pt x="0" y="29"/>
                  </a:moveTo>
                  <a:lnTo>
                    <a:pt x="0" y="23"/>
                  </a:lnTo>
                  <a:lnTo>
                    <a:pt x="0" y="11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6"/>
                  </a:lnTo>
                  <a:lnTo>
                    <a:pt x="6" y="11"/>
                  </a:lnTo>
                  <a:lnTo>
                    <a:pt x="6" y="23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87" name="Freeform 434"/>
            <p:cNvSpPr>
              <a:spLocks/>
            </p:cNvSpPr>
            <p:nvPr/>
          </p:nvSpPr>
          <p:spPr bwMode="auto">
            <a:xfrm>
              <a:off x="4295" y="2139"/>
              <a:ext cx="6" cy="29"/>
            </a:xfrm>
            <a:custGeom>
              <a:avLst/>
              <a:gdLst>
                <a:gd name="T0" fmla="*/ 6 w 6"/>
                <a:gd name="T1" fmla="*/ 29 h 29"/>
                <a:gd name="T2" fmla="*/ 6 w 6"/>
                <a:gd name="T3" fmla="*/ 23 h 29"/>
                <a:gd name="T4" fmla="*/ 0 w 6"/>
                <a:gd name="T5" fmla="*/ 18 h 29"/>
                <a:gd name="T6" fmla="*/ 0 w 6"/>
                <a:gd name="T7" fmla="*/ 6 h 29"/>
                <a:gd name="T8" fmla="*/ 6 w 6"/>
                <a:gd name="T9" fmla="*/ 0 h 29"/>
                <a:gd name="T10" fmla="*/ 6 w 6"/>
                <a:gd name="T11" fmla="*/ 6 h 29"/>
                <a:gd name="T12" fmla="*/ 6 w 6"/>
                <a:gd name="T13" fmla="*/ 12 h 29"/>
                <a:gd name="T14" fmla="*/ 6 w 6"/>
                <a:gd name="T15" fmla="*/ 18 h 29"/>
                <a:gd name="T16" fmla="*/ 6 w 6"/>
                <a:gd name="T17" fmla="*/ 29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9"/>
                <a:gd name="T29" fmla="*/ 6 w 6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9">
                  <a:moveTo>
                    <a:pt x="6" y="29"/>
                  </a:moveTo>
                  <a:lnTo>
                    <a:pt x="6" y="23"/>
                  </a:lnTo>
                  <a:lnTo>
                    <a:pt x="0" y="18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6" y="2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88" name="Freeform 435"/>
            <p:cNvSpPr>
              <a:spLocks/>
            </p:cNvSpPr>
            <p:nvPr/>
          </p:nvSpPr>
          <p:spPr bwMode="auto">
            <a:xfrm>
              <a:off x="4283" y="2133"/>
              <a:ext cx="6" cy="29"/>
            </a:xfrm>
            <a:custGeom>
              <a:avLst/>
              <a:gdLst>
                <a:gd name="T0" fmla="*/ 6 w 6"/>
                <a:gd name="T1" fmla="*/ 29 h 29"/>
                <a:gd name="T2" fmla="*/ 6 w 6"/>
                <a:gd name="T3" fmla="*/ 24 h 29"/>
                <a:gd name="T4" fmla="*/ 0 w 6"/>
                <a:gd name="T5" fmla="*/ 12 h 29"/>
                <a:gd name="T6" fmla="*/ 0 w 6"/>
                <a:gd name="T7" fmla="*/ 6 h 29"/>
                <a:gd name="T8" fmla="*/ 0 w 6"/>
                <a:gd name="T9" fmla="*/ 0 h 29"/>
                <a:gd name="T10" fmla="*/ 6 w 6"/>
                <a:gd name="T11" fmla="*/ 6 h 29"/>
                <a:gd name="T12" fmla="*/ 6 w 6"/>
                <a:gd name="T13" fmla="*/ 12 h 29"/>
                <a:gd name="T14" fmla="*/ 6 w 6"/>
                <a:gd name="T15" fmla="*/ 24 h 29"/>
                <a:gd name="T16" fmla="*/ 6 w 6"/>
                <a:gd name="T17" fmla="*/ 29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9"/>
                <a:gd name="T29" fmla="*/ 6 w 6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9">
                  <a:moveTo>
                    <a:pt x="6" y="29"/>
                  </a:moveTo>
                  <a:lnTo>
                    <a:pt x="6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6" y="24"/>
                  </a:lnTo>
                  <a:lnTo>
                    <a:pt x="6" y="2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89" name="Freeform 436"/>
            <p:cNvSpPr>
              <a:spLocks/>
            </p:cNvSpPr>
            <p:nvPr/>
          </p:nvSpPr>
          <p:spPr bwMode="auto">
            <a:xfrm>
              <a:off x="4266" y="2127"/>
              <a:ext cx="12" cy="30"/>
            </a:xfrm>
            <a:custGeom>
              <a:avLst/>
              <a:gdLst>
                <a:gd name="T0" fmla="*/ 12 w 12"/>
                <a:gd name="T1" fmla="*/ 30 h 30"/>
                <a:gd name="T2" fmla="*/ 6 w 12"/>
                <a:gd name="T3" fmla="*/ 24 h 30"/>
                <a:gd name="T4" fmla="*/ 0 w 12"/>
                <a:gd name="T5" fmla="*/ 12 h 30"/>
                <a:gd name="T6" fmla="*/ 0 w 12"/>
                <a:gd name="T7" fmla="*/ 0 h 30"/>
                <a:gd name="T8" fmla="*/ 0 w 12"/>
                <a:gd name="T9" fmla="*/ 0 h 30"/>
                <a:gd name="T10" fmla="*/ 6 w 12"/>
                <a:gd name="T11" fmla="*/ 6 h 30"/>
                <a:gd name="T12" fmla="*/ 6 w 12"/>
                <a:gd name="T13" fmla="*/ 12 h 30"/>
                <a:gd name="T14" fmla="*/ 12 w 12"/>
                <a:gd name="T15" fmla="*/ 24 h 30"/>
                <a:gd name="T16" fmla="*/ 12 w 12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12" y="30"/>
                  </a:moveTo>
                  <a:lnTo>
                    <a:pt x="6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24"/>
                  </a:lnTo>
                  <a:lnTo>
                    <a:pt x="12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90" name="Freeform 437"/>
            <p:cNvSpPr>
              <a:spLocks/>
            </p:cNvSpPr>
            <p:nvPr/>
          </p:nvSpPr>
          <p:spPr bwMode="auto">
            <a:xfrm>
              <a:off x="4230" y="2121"/>
              <a:ext cx="18" cy="36"/>
            </a:xfrm>
            <a:custGeom>
              <a:avLst/>
              <a:gdLst>
                <a:gd name="T0" fmla="*/ 18 w 18"/>
                <a:gd name="T1" fmla="*/ 36 h 36"/>
                <a:gd name="T2" fmla="*/ 18 w 18"/>
                <a:gd name="T3" fmla="*/ 36 h 36"/>
                <a:gd name="T4" fmla="*/ 12 w 18"/>
                <a:gd name="T5" fmla="*/ 30 h 36"/>
                <a:gd name="T6" fmla="*/ 12 w 18"/>
                <a:gd name="T7" fmla="*/ 24 h 36"/>
                <a:gd name="T8" fmla="*/ 6 w 18"/>
                <a:gd name="T9" fmla="*/ 18 h 36"/>
                <a:gd name="T10" fmla="*/ 6 w 18"/>
                <a:gd name="T11" fmla="*/ 12 h 36"/>
                <a:gd name="T12" fmla="*/ 0 w 18"/>
                <a:gd name="T13" fmla="*/ 6 h 36"/>
                <a:gd name="T14" fmla="*/ 0 w 18"/>
                <a:gd name="T15" fmla="*/ 6 h 36"/>
                <a:gd name="T16" fmla="*/ 6 w 18"/>
                <a:gd name="T17" fmla="*/ 0 h 36"/>
                <a:gd name="T18" fmla="*/ 6 w 18"/>
                <a:gd name="T19" fmla="*/ 0 h 36"/>
                <a:gd name="T20" fmla="*/ 6 w 18"/>
                <a:gd name="T21" fmla="*/ 6 h 36"/>
                <a:gd name="T22" fmla="*/ 12 w 18"/>
                <a:gd name="T23" fmla="*/ 12 h 36"/>
                <a:gd name="T24" fmla="*/ 12 w 18"/>
                <a:gd name="T25" fmla="*/ 18 h 36"/>
                <a:gd name="T26" fmla="*/ 12 w 18"/>
                <a:gd name="T27" fmla="*/ 24 h 36"/>
                <a:gd name="T28" fmla="*/ 18 w 18"/>
                <a:gd name="T29" fmla="*/ 30 h 36"/>
                <a:gd name="T30" fmla="*/ 18 w 18"/>
                <a:gd name="T31" fmla="*/ 36 h 36"/>
                <a:gd name="T32" fmla="*/ 18 w 18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6"/>
                <a:gd name="T53" fmla="*/ 18 w 18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6">
                  <a:moveTo>
                    <a:pt x="18" y="36"/>
                  </a:moveTo>
                  <a:lnTo>
                    <a:pt x="18" y="36"/>
                  </a:lnTo>
                  <a:lnTo>
                    <a:pt x="12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2" y="24"/>
                  </a:lnTo>
                  <a:lnTo>
                    <a:pt x="18" y="30"/>
                  </a:lnTo>
                  <a:lnTo>
                    <a:pt x="18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91" name="Freeform 438"/>
            <p:cNvSpPr>
              <a:spLocks/>
            </p:cNvSpPr>
            <p:nvPr/>
          </p:nvSpPr>
          <p:spPr bwMode="auto">
            <a:xfrm>
              <a:off x="4200" y="2127"/>
              <a:ext cx="24" cy="35"/>
            </a:xfrm>
            <a:custGeom>
              <a:avLst/>
              <a:gdLst>
                <a:gd name="T0" fmla="*/ 24 w 24"/>
                <a:gd name="T1" fmla="*/ 35 h 35"/>
                <a:gd name="T2" fmla="*/ 18 w 24"/>
                <a:gd name="T3" fmla="*/ 30 h 35"/>
                <a:gd name="T4" fmla="*/ 18 w 24"/>
                <a:gd name="T5" fmla="*/ 30 h 35"/>
                <a:gd name="T6" fmla="*/ 12 w 24"/>
                <a:gd name="T7" fmla="*/ 24 h 35"/>
                <a:gd name="T8" fmla="*/ 6 w 24"/>
                <a:gd name="T9" fmla="*/ 18 h 35"/>
                <a:gd name="T10" fmla="*/ 6 w 24"/>
                <a:gd name="T11" fmla="*/ 12 h 35"/>
                <a:gd name="T12" fmla="*/ 0 w 24"/>
                <a:gd name="T13" fmla="*/ 6 h 35"/>
                <a:gd name="T14" fmla="*/ 0 w 24"/>
                <a:gd name="T15" fmla="*/ 6 h 35"/>
                <a:gd name="T16" fmla="*/ 0 w 24"/>
                <a:gd name="T17" fmla="*/ 0 h 35"/>
                <a:gd name="T18" fmla="*/ 6 w 24"/>
                <a:gd name="T19" fmla="*/ 0 h 35"/>
                <a:gd name="T20" fmla="*/ 6 w 24"/>
                <a:gd name="T21" fmla="*/ 6 h 35"/>
                <a:gd name="T22" fmla="*/ 6 w 24"/>
                <a:gd name="T23" fmla="*/ 12 h 35"/>
                <a:gd name="T24" fmla="*/ 12 w 24"/>
                <a:gd name="T25" fmla="*/ 18 h 35"/>
                <a:gd name="T26" fmla="*/ 12 w 24"/>
                <a:gd name="T27" fmla="*/ 24 h 35"/>
                <a:gd name="T28" fmla="*/ 18 w 24"/>
                <a:gd name="T29" fmla="*/ 30 h 35"/>
                <a:gd name="T30" fmla="*/ 18 w 24"/>
                <a:gd name="T31" fmla="*/ 35 h 35"/>
                <a:gd name="T32" fmla="*/ 24 w 24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5"/>
                <a:gd name="T53" fmla="*/ 24 w 24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5">
                  <a:moveTo>
                    <a:pt x="24" y="35"/>
                  </a:moveTo>
                  <a:lnTo>
                    <a:pt x="18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2" y="24"/>
                  </a:lnTo>
                  <a:lnTo>
                    <a:pt x="18" y="30"/>
                  </a:lnTo>
                  <a:lnTo>
                    <a:pt x="18" y="35"/>
                  </a:lnTo>
                  <a:lnTo>
                    <a:pt x="24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92" name="Freeform 439"/>
            <p:cNvSpPr>
              <a:spLocks/>
            </p:cNvSpPr>
            <p:nvPr/>
          </p:nvSpPr>
          <p:spPr bwMode="auto">
            <a:xfrm>
              <a:off x="4248" y="2127"/>
              <a:ext cx="18" cy="30"/>
            </a:xfrm>
            <a:custGeom>
              <a:avLst/>
              <a:gdLst>
                <a:gd name="T0" fmla="*/ 18 w 18"/>
                <a:gd name="T1" fmla="*/ 30 h 30"/>
                <a:gd name="T2" fmla="*/ 12 w 18"/>
                <a:gd name="T3" fmla="*/ 30 h 30"/>
                <a:gd name="T4" fmla="*/ 12 w 18"/>
                <a:gd name="T5" fmla="*/ 24 h 30"/>
                <a:gd name="T6" fmla="*/ 6 w 18"/>
                <a:gd name="T7" fmla="*/ 18 h 30"/>
                <a:gd name="T8" fmla="*/ 0 w 18"/>
                <a:gd name="T9" fmla="*/ 12 h 30"/>
                <a:gd name="T10" fmla="*/ 0 w 18"/>
                <a:gd name="T11" fmla="*/ 6 h 30"/>
                <a:gd name="T12" fmla="*/ 0 w 18"/>
                <a:gd name="T13" fmla="*/ 6 h 30"/>
                <a:gd name="T14" fmla="*/ 0 w 18"/>
                <a:gd name="T15" fmla="*/ 0 h 30"/>
                <a:gd name="T16" fmla="*/ 0 w 18"/>
                <a:gd name="T17" fmla="*/ 0 h 30"/>
                <a:gd name="T18" fmla="*/ 0 w 18"/>
                <a:gd name="T19" fmla="*/ 0 h 30"/>
                <a:gd name="T20" fmla="*/ 6 w 18"/>
                <a:gd name="T21" fmla="*/ 6 h 30"/>
                <a:gd name="T22" fmla="*/ 6 w 18"/>
                <a:gd name="T23" fmla="*/ 6 h 30"/>
                <a:gd name="T24" fmla="*/ 6 w 18"/>
                <a:gd name="T25" fmla="*/ 12 h 30"/>
                <a:gd name="T26" fmla="*/ 12 w 18"/>
                <a:gd name="T27" fmla="*/ 18 h 30"/>
                <a:gd name="T28" fmla="*/ 12 w 18"/>
                <a:gd name="T29" fmla="*/ 24 h 30"/>
                <a:gd name="T30" fmla="*/ 12 w 18"/>
                <a:gd name="T31" fmla="*/ 30 h 30"/>
                <a:gd name="T32" fmla="*/ 18 w 18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0"/>
                <a:gd name="T53" fmla="*/ 18 w 1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0">
                  <a:moveTo>
                    <a:pt x="18" y="30"/>
                  </a:moveTo>
                  <a:lnTo>
                    <a:pt x="12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2" y="24"/>
                  </a:lnTo>
                  <a:lnTo>
                    <a:pt x="12" y="30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93" name="Freeform 440"/>
            <p:cNvSpPr>
              <a:spLocks/>
            </p:cNvSpPr>
            <p:nvPr/>
          </p:nvSpPr>
          <p:spPr bwMode="auto">
            <a:xfrm>
              <a:off x="4236" y="2157"/>
              <a:ext cx="24" cy="41"/>
            </a:xfrm>
            <a:custGeom>
              <a:avLst/>
              <a:gdLst>
                <a:gd name="T0" fmla="*/ 0 w 24"/>
                <a:gd name="T1" fmla="*/ 41 h 41"/>
                <a:gd name="T2" fmla="*/ 0 w 24"/>
                <a:gd name="T3" fmla="*/ 41 h 41"/>
                <a:gd name="T4" fmla="*/ 0 w 24"/>
                <a:gd name="T5" fmla="*/ 35 h 41"/>
                <a:gd name="T6" fmla="*/ 0 w 24"/>
                <a:gd name="T7" fmla="*/ 29 h 41"/>
                <a:gd name="T8" fmla="*/ 6 w 24"/>
                <a:gd name="T9" fmla="*/ 23 h 41"/>
                <a:gd name="T10" fmla="*/ 12 w 24"/>
                <a:gd name="T11" fmla="*/ 11 h 41"/>
                <a:gd name="T12" fmla="*/ 18 w 24"/>
                <a:gd name="T13" fmla="*/ 5 h 41"/>
                <a:gd name="T14" fmla="*/ 24 w 24"/>
                <a:gd name="T15" fmla="*/ 0 h 41"/>
                <a:gd name="T16" fmla="*/ 24 w 24"/>
                <a:gd name="T17" fmla="*/ 0 h 41"/>
                <a:gd name="T18" fmla="*/ 24 w 24"/>
                <a:gd name="T19" fmla="*/ 0 h 41"/>
                <a:gd name="T20" fmla="*/ 24 w 24"/>
                <a:gd name="T21" fmla="*/ 5 h 41"/>
                <a:gd name="T22" fmla="*/ 18 w 24"/>
                <a:gd name="T23" fmla="*/ 17 h 41"/>
                <a:gd name="T24" fmla="*/ 12 w 24"/>
                <a:gd name="T25" fmla="*/ 23 h 41"/>
                <a:gd name="T26" fmla="*/ 6 w 24"/>
                <a:gd name="T27" fmla="*/ 29 h 41"/>
                <a:gd name="T28" fmla="*/ 6 w 24"/>
                <a:gd name="T29" fmla="*/ 35 h 41"/>
                <a:gd name="T30" fmla="*/ 0 w 24"/>
                <a:gd name="T31" fmla="*/ 41 h 41"/>
                <a:gd name="T32" fmla="*/ 0 w 24"/>
                <a:gd name="T33" fmla="*/ 41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1"/>
                <a:gd name="T53" fmla="*/ 24 w 24"/>
                <a:gd name="T54" fmla="*/ 41 h 4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1">
                  <a:moveTo>
                    <a:pt x="0" y="41"/>
                  </a:moveTo>
                  <a:lnTo>
                    <a:pt x="0" y="41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6" y="23"/>
                  </a:lnTo>
                  <a:lnTo>
                    <a:pt x="12" y="11"/>
                  </a:lnTo>
                  <a:lnTo>
                    <a:pt x="18" y="5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18" y="17"/>
                  </a:lnTo>
                  <a:lnTo>
                    <a:pt x="12" y="23"/>
                  </a:lnTo>
                  <a:lnTo>
                    <a:pt x="6" y="29"/>
                  </a:lnTo>
                  <a:lnTo>
                    <a:pt x="6" y="35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94" name="Freeform 441"/>
            <p:cNvSpPr>
              <a:spLocks/>
            </p:cNvSpPr>
            <p:nvPr/>
          </p:nvSpPr>
          <p:spPr bwMode="auto">
            <a:xfrm>
              <a:off x="4212" y="2157"/>
              <a:ext cx="24" cy="35"/>
            </a:xfrm>
            <a:custGeom>
              <a:avLst/>
              <a:gdLst>
                <a:gd name="T0" fmla="*/ 0 w 24"/>
                <a:gd name="T1" fmla="*/ 35 h 35"/>
                <a:gd name="T2" fmla="*/ 0 w 24"/>
                <a:gd name="T3" fmla="*/ 35 h 35"/>
                <a:gd name="T4" fmla="*/ 6 w 24"/>
                <a:gd name="T5" fmla="*/ 29 h 35"/>
                <a:gd name="T6" fmla="*/ 6 w 24"/>
                <a:gd name="T7" fmla="*/ 23 h 35"/>
                <a:gd name="T8" fmla="*/ 6 w 24"/>
                <a:gd name="T9" fmla="*/ 17 h 35"/>
                <a:gd name="T10" fmla="*/ 12 w 24"/>
                <a:gd name="T11" fmla="*/ 11 h 35"/>
                <a:gd name="T12" fmla="*/ 18 w 24"/>
                <a:gd name="T13" fmla="*/ 5 h 35"/>
                <a:gd name="T14" fmla="*/ 24 w 24"/>
                <a:gd name="T15" fmla="*/ 5 h 35"/>
                <a:gd name="T16" fmla="*/ 24 w 24"/>
                <a:gd name="T17" fmla="*/ 0 h 35"/>
                <a:gd name="T18" fmla="*/ 24 w 24"/>
                <a:gd name="T19" fmla="*/ 5 h 35"/>
                <a:gd name="T20" fmla="*/ 24 w 24"/>
                <a:gd name="T21" fmla="*/ 11 h 35"/>
                <a:gd name="T22" fmla="*/ 18 w 24"/>
                <a:gd name="T23" fmla="*/ 17 h 35"/>
                <a:gd name="T24" fmla="*/ 12 w 24"/>
                <a:gd name="T25" fmla="*/ 23 h 35"/>
                <a:gd name="T26" fmla="*/ 12 w 24"/>
                <a:gd name="T27" fmla="*/ 29 h 35"/>
                <a:gd name="T28" fmla="*/ 6 w 24"/>
                <a:gd name="T29" fmla="*/ 29 h 35"/>
                <a:gd name="T30" fmla="*/ 6 w 24"/>
                <a:gd name="T31" fmla="*/ 35 h 35"/>
                <a:gd name="T32" fmla="*/ 0 w 24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5"/>
                <a:gd name="T53" fmla="*/ 24 w 24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5">
                  <a:moveTo>
                    <a:pt x="0" y="35"/>
                  </a:moveTo>
                  <a:lnTo>
                    <a:pt x="0" y="35"/>
                  </a:lnTo>
                  <a:lnTo>
                    <a:pt x="6" y="29"/>
                  </a:lnTo>
                  <a:lnTo>
                    <a:pt x="6" y="23"/>
                  </a:lnTo>
                  <a:lnTo>
                    <a:pt x="6" y="17"/>
                  </a:lnTo>
                  <a:lnTo>
                    <a:pt x="12" y="11"/>
                  </a:lnTo>
                  <a:lnTo>
                    <a:pt x="18" y="5"/>
                  </a:lnTo>
                  <a:lnTo>
                    <a:pt x="24" y="5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24" y="11"/>
                  </a:lnTo>
                  <a:lnTo>
                    <a:pt x="18" y="17"/>
                  </a:lnTo>
                  <a:lnTo>
                    <a:pt x="12" y="23"/>
                  </a:lnTo>
                  <a:lnTo>
                    <a:pt x="12" y="29"/>
                  </a:lnTo>
                  <a:lnTo>
                    <a:pt x="6" y="29"/>
                  </a:lnTo>
                  <a:lnTo>
                    <a:pt x="6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95" name="Freeform 442"/>
            <p:cNvSpPr>
              <a:spLocks/>
            </p:cNvSpPr>
            <p:nvPr/>
          </p:nvSpPr>
          <p:spPr bwMode="auto">
            <a:xfrm>
              <a:off x="4212" y="2127"/>
              <a:ext cx="24" cy="35"/>
            </a:xfrm>
            <a:custGeom>
              <a:avLst/>
              <a:gdLst>
                <a:gd name="T0" fmla="*/ 24 w 24"/>
                <a:gd name="T1" fmla="*/ 35 h 35"/>
                <a:gd name="T2" fmla="*/ 24 w 24"/>
                <a:gd name="T3" fmla="*/ 30 h 35"/>
                <a:gd name="T4" fmla="*/ 18 w 24"/>
                <a:gd name="T5" fmla="*/ 24 h 35"/>
                <a:gd name="T6" fmla="*/ 12 w 24"/>
                <a:gd name="T7" fmla="*/ 18 h 35"/>
                <a:gd name="T8" fmla="*/ 12 w 24"/>
                <a:gd name="T9" fmla="*/ 18 h 35"/>
                <a:gd name="T10" fmla="*/ 6 w 24"/>
                <a:gd name="T11" fmla="*/ 12 h 35"/>
                <a:gd name="T12" fmla="*/ 6 w 24"/>
                <a:gd name="T13" fmla="*/ 6 h 35"/>
                <a:gd name="T14" fmla="*/ 0 w 24"/>
                <a:gd name="T15" fmla="*/ 0 h 35"/>
                <a:gd name="T16" fmla="*/ 6 w 24"/>
                <a:gd name="T17" fmla="*/ 0 h 35"/>
                <a:gd name="T18" fmla="*/ 6 w 24"/>
                <a:gd name="T19" fmla="*/ 0 h 35"/>
                <a:gd name="T20" fmla="*/ 6 w 24"/>
                <a:gd name="T21" fmla="*/ 0 h 35"/>
                <a:gd name="T22" fmla="*/ 12 w 24"/>
                <a:gd name="T23" fmla="*/ 6 h 35"/>
                <a:gd name="T24" fmla="*/ 12 w 24"/>
                <a:gd name="T25" fmla="*/ 12 h 35"/>
                <a:gd name="T26" fmla="*/ 18 w 24"/>
                <a:gd name="T27" fmla="*/ 18 h 35"/>
                <a:gd name="T28" fmla="*/ 18 w 24"/>
                <a:gd name="T29" fmla="*/ 24 h 35"/>
                <a:gd name="T30" fmla="*/ 24 w 24"/>
                <a:gd name="T31" fmla="*/ 30 h 35"/>
                <a:gd name="T32" fmla="*/ 24 w 24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5"/>
                <a:gd name="T53" fmla="*/ 24 w 24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5">
                  <a:moveTo>
                    <a:pt x="24" y="35"/>
                  </a:moveTo>
                  <a:lnTo>
                    <a:pt x="24" y="30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24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96" name="Freeform 443"/>
            <p:cNvSpPr>
              <a:spLocks/>
            </p:cNvSpPr>
            <p:nvPr/>
          </p:nvSpPr>
          <p:spPr bwMode="auto">
            <a:xfrm>
              <a:off x="5096" y="1636"/>
              <a:ext cx="89" cy="84"/>
            </a:xfrm>
            <a:custGeom>
              <a:avLst/>
              <a:gdLst>
                <a:gd name="T0" fmla="*/ 18 w 89"/>
                <a:gd name="T1" fmla="*/ 18 h 84"/>
                <a:gd name="T2" fmla="*/ 12 w 89"/>
                <a:gd name="T3" fmla="*/ 30 h 84"/>
                <a:gd name="T4" fmla="*/ 12 w 89"/>
                <a:gd name="T5" fmla="*/ 42 h 84"/>
                <a:gd name="T6" fmla="*/ 24 w 89"/>
                <a:gd name="T7" fmla="*/ 42 h 84"/>
                <a:gd name="T8" fmla="*/ 29 w 89"/>
                <a:gd name="T9" fmla="*/ 42 h 84"/>
                <a:gd name="T10" fmla="*/ 29 w 89"/>
                <a:gd name="T11" fmla="*/ 48 h 84"/>
                <a:gd name="T12" fmla="*/ 29 w 89"/>
                <a:gd name="T13" fmla="*/ 48 h 84"/>
                <a:gd name="T14" fmla="*/ 24 w 89"/>
                <a:gd name="T15" fmla="*/ 48 h 84"/>
                <a:gd name="T16" fmla="*/ 18 w 89"/>
                <a:gd name="T17" fmla="*/ 42 h 84"/>
                <a:gd name="T18" fmla="*/ 6 w 89"/>
                <a:gd name="T19" fmla="*/ 48 h 84"/>
                <a:gd name="T20" fmla="*/ 0 w 89"/>
                <a:gd name="T21" fmla="*/ 54 h 84"/>
                <a:gd name="T22" fmla="*/ 6 w 89"/>
                <a:gd name="T23" fmla="*/ 66 h 84"/>
                <a:gd name="T24" fmla="*/ 12 w 89"/>
                <a:gd name="T25" fmla="*/ 66 h 84"/>
                <a:gd name="T26" fmla="*/ 18 w 89"/>
                <a:gd name="T27" fmla="*/ 66 h 84"/>
                <a:gd name="T28" fmla="*/ 24 w 89"/>
                <a:gd name="T29" fmla="*/ 66 h 84"/>
                <a:gd name="T30" fmla="*/ 29 w 89"/>
                <a:gd name="T31" fmla="*/ 60 h 84"/>
                <a:gd name="T32" fmla="*/ 24 w 89"/>
                <a:gd name="T33" fmla="*/ 72 h 84"/>
                <a:gd name="T34" fmla="*/ 24 w 89"/>
                <a:gd name="T35" fmla="*/ 84 h 84"/>
                <a:gd name="T36" fmla="*/ 29 w 89"/>
                <a:gd name="T37" fmla="*/ 84 h 84"/>
                <a:gd name="T38" fmla="*/ 41 w 89"/>
                <a:gd name="T39" fmla="*/ 84 h 84"/>
                <a:gd name="T40" fmla="*/ 41 w 89"/>
                <a:gd name="T41" fmla="*/ 72 h 84"/>
                <a:gd name="T42" fmla="*/ 41 w 89"/>
                <a:gd name="T43" fmla="*/ 66 h 84"/>
                <a:gd name="T44" fmla="*/ 41 w 89"/>
                <a:gd name="T45" fmla="*/ 60 h 84"/>
                <a:gd name="T46" fmla="*/ 41 w 89"/>
                <a:gd name="T47" fmla="*/ 66 h 84"/>
                <a:gd name="T48" fmla="*/ 47 w 89"/>
                <a:gd name="T49" fmla="*/ 72 h 84"/>
                <a:gd name="T50" fmla="*/ 59 w 89"/>
                <a:gd name="T51" fmla="*/ 72 h 84"/>
                <a:gd name="T52" fmla="*/ 71 w 89"/>
                <a:gd name="T53" fmla="*/ 78 h 84"/>
                <a:gd name="T54" fmla="*/ 83 w 89"/>
                <a:gd name="T55" fmla="*/ 72 h 84"/>
                <a:gd name="T56" fmla="*/ 83 w 89"/>
                <a:gd name="T57" fmla="*/ 66 h 84"/>
                <a:gd name="T58" fmla="*/ 83 w 89"/>
                <a:gd name="T59" fmla="*/ 60 h 84"/>
                <a:gd name="T60" fmla="*/ 71 w 89"/>
                <a:gd name="T61" fmla="*/ 54 h 84"/>
                <a:gd name="T62" fmla="*/ 59 w 89"/>
                <a:gd name="T63" fmla="*/ 54 h 84"/>
                <a:gd name="T64" fmla="*/ 65 w 89"/>
                <a:gd name="T65" fmla="*/ 42 h 84"/>
                <a:gd name="T66" fmla="*/ 77 w 89"/>
                <a:gd name="T67" fmla="*/ 42 h 84"/>
                <a:gd name="T68" fmla="*/ 89 w 89"/>
                <a:gd name="T69" fmla="*/ 36 h 84"/>
                <a:gd name="T70" fmla="*/ 89 w 89"/>
                <a:gd name="T71" fmla="*/ 24 h 84"/>
                <a:gd name="T72" fmla="*/ 77 w 89"/>
                <a:gd name="T73" fmla="*/ 18 h 84"/>
                <a:gd name="T74" fmla="*/ 65 w 89"/>
                <a:gd name="T75" fmla="*/ 24 h 84"/>
                <a:gd name="T76" fmla="*/ 65 w 89"/>
                <a:gd name="T77" fmla="*/ 30 h 84"/>
                <a:gd name="T78" fmla="*/ 59 w 89"/>
                <a:gd name="T79" fmla="*/ 36 h 84"/>
                <a:gd name="T80" fmla="*/ 53 w 89"/>
                <a:gd name="T81" fmla="*/ 36 h 84"/>
                <a:gd name="T82" fmla="*/ 53 w 89"/>
                <a:gd name="T83" fmla="*/ 30 h 84"/>
                <a:gd name="T84" fmla="*/ 53 w 89"/>
                <a:gd name="T85" fmla="*/ 24 h 84"/>
                <a:gd name="T86" fmla="*/ 65 w 89"/>
                <a:gd name="T87" fmla="*/ 12 h 84"/>
                <a:gd name="T88" fmla="*/ 59 w 89"/>
                <a:gd name="T89" fmla="*/ 0 h 84"/>
                <a:gd name="T90" fmla="*/ 47 w 89"/>
                <a:gd name="T91" fmla="*/ 0 h 84"/>
                <a:gd name="T92" fmla="*/ 41 w 89"/>
                <a:gd name="T93" fmla="*/ 6 h 84"/>
                <a:gd name="T94" fmla="*/ 35 w 89"/>
                <a:gd name="T95" fmla="*/ 12 h 84"/>
                <a:gd name="T96" fmla="*/ 41 w 89"/>
                <a:gd name="T97" fmla="*/ 18 h 84"/>
                <a:gd name="T98" fmla="*/ 41 w 89"/>
                <a:gd name="T99" fmla="*/ 24 h 84"/>
                <a:gd name="T100" fmla="*/ 41 w 89"/>
                <a:gd name="T101" fmla="*/ 36 h 84"/>
                <a:gd name="T102" fmla="*/ 35 w 89"/>
                <a:gd name="T103" fmla="*/ 36 h 84"/>
                <a:gd name="T104" fmla="*/ 35 w 89"/>
                <a:gd name="T105" fmla="*/ 24 h 8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84"/>
                <a:gd name="T161" fmla="*/ 89 w 89"/>
                <a:gd name="T162" fmla="*/ 84 h 8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84">
                  <a:moveTo>
                    <a:pt x="24" y="18"/>
                  </a:moveTo>
                  <a:lnTo>
                    <a:pt x="18" y="18"/>
                  </a:lnTo>
                  <a:lnTo>
                    <a:pt x="12" y="24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12" y="42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9" y="42"/>
                  </a:lnTo>
                  <a:lnTo>
                    <a:pt x="29" y="48"/>
                  </a:lnTo>
                  <a:lnTo>
                    <a:pt x="24" y="48"/>
                  </a:lnTo>
                  <a:lnTo>
                    <a:pt x="18" y="48"/>
                  </a:lnTo>
                  <a:lnTo>
                    <a:pt x="18" y="42"/>
                  </a:lnTo>
                  <a:lnTo>
                    <a:pt x="12" y="42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8" y="66"/>
                  </a:lnTo>
                  <a:lnTo>
                    <a:pt x="24" y="66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29" y="66"/>
                  </a:lnTo>
                  <a:lnTo>
                    <a:pt x="24" y="72"/>
                  </a:lnTo>
                  <a:lnTo>
                    <a:pt x="24" y="78"/>
                  </a:lnTo>
                  <a:lnTo>
                    <a:pt x="24" y="84"/>
                  </a:lnTo>
                  <a:lnTo>
                    <a:pt x="29" y="84"/>
                  </a:lnTo>
                  <a:lnTo>
                    <a:pt x="35" y="84"/>
                  </a:lnTo>
                  <a:lnTo>
                    <a:pt x="41" y="84"/>
                  </a:lnTo>
                  <a:lnTo>
                    <a:pt x="41" y="78"/>
                  </a:lnTo>
                  <a:lnTo>
                    <a:pt x="41" y="72"/>
                  </a:lnTo>
                  <a:lnTo>
                    <a:pt x="41" y="66"/>
                  </a:lnTo>
                  <a:lnTo>
                    <a:pt x="41" y="60"/>
                  </a:lnTo>
                  <a:lnTo>
                    <a:pt x="41" y="66"/>
                  </a:lnTo>
                  <a:lnTo>
                    <a:pt x="47" y="66"/>
                  </a:lnTo>
                  <a:lnTo>
                    <a:pt x="47" y="72"/>
                  </a:lnTo>
                  <a:lnTo>
                    <a:pt x="53" y="72"/>
                  </a:lnTo>
                  <a:lnTo>
                    <a:pt x="59" y="72"/>
                  </a:lnTo>
                  <a:lnTo>
                    <a:pt x="65" y="72"/>
                  </a:lnTo>
                  <a:lnTo>
                    <a:pt x="65" y="78"/>
                  </a:lnTo>
                  <a:lnTo>
                    <a:pt x="71" y="78"/>
                  </a:lnTo>
                  <a:lnTo>
                    <a:pt x="77" y="78"/>
                  </a:lnTo>
                  <a:lnTo>
                    <a:pt x="77" y="72"/>
                  </a:lnTo>
                  <a:lnTo>
                    <a:pt x="83" y="72"/>
                  </a:lnTo>
                  <a:lnTo>
                    <a:pt x="83" y="66"/>
                  </a:lnTo>
                  <a:lnTo>
                    <a:pt x="83" y="60"/>
                  </a:lnTo>
                  <a:lnTo>
                    <a:pt x="77" y="54"/>
                  </a:lnTo>
                  <a:lnTo>
                    <a:pt x="71" y="54"/>
                  </a:lnTo>
                  <a:lnTo>
                    <a:pt x="65" y="54"/>
                  </a:lnTo>
                  <a:lnTo>
                    <a:pt x="59" y="54"/>
                  </a:lnTo>
                  <a:lnTo>
                    <a:pt x="59" y="48"/>
                  </a:lnTo>
                  <a:lnTo>
                    <a:pt x="65" y="48"/>
                  </a:lnTo>
                  <a:lnTo>
                    <a:pt x="65" y="42"/>
                  </a:lnTo>
                  <a:lnTo>
                    <a:pt x="71" y="42"/>
                  </a:lnTo>
                  <a:lnTo>
                    <a:pt x="77" y="42"/>
                  </a:lnTo>
                  <a:lnTo>
                    <a:pt x="83" y="36"/>
                  </a:lnTo>
                  <a:lnTo>
                    <a:pt x="89" y="36"/>
                  </a:lnTo>
                  <a:lnTo>
                    <a:pt x="89" y="30"/>
                  </a:lnTo>
                  <a:lnTo>
                    <a:pt x="89" y="24"/>
                  </a:lnTo>
                  <a:lnTo>
                    <a:pt x="83" y="18"/>
                  </a:lnTo>
                  <a:lnTo>
                    <a:pt x="77" y="18"/>
                  </a:lnTo>
                  <a:lnTo>
                    <a:pt x="71" y="18"/>
                  </a:lnTo>
                  <a:lnTo>
                    <a:pt x="65" y="24"/>
                  </a:lnTo>
                  <a:lnTo>
                    <a:pt x="65" y="30"/>
                  </a:lnTo>
                  <a:lnTo>
                    <a:pt x="65" y="36"/>
                  </a:lnTo>
                  <a:lnTo>
                    <a:pt x="59" y="36"/>
                  </a:lnTo>
                  <a:lnTo>
                    <a:pt x="53" y="42"/>
                  </a:lnTo>
                  <a:lnTo>
                    <a:pt x="53" y="36"/>
                  </a:lnTo>
                  <a:lnTo>
                    <a:pt x="47" y="36"/>
                  </a:lnTo>
                  <a:lnTo>
                    <a:pt x="53" y="30"/>
                  </a:lnTo>
                  <a:lnTo>
                    <a:pt x="53" y="24"/>
                  </a:lnTo>
                  <a:lnTo>
                    <a:pt x="59" y="18"/>
                  </a:lnTo>
                  <a:lnTo>
                    <a:pt x="65" y="12"/>
                  </a:lnTo>
                  <a:lnTo>
                    <a:pt x="59" y="6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1" y="0"/>
                  </a:lnTo>
                  <a:lnTo>
                    <a:pt x="41" y="6"/>
                  </a:lnTo>
                  <a:lnTo>
                    <a:pt x="35" y="6"/>
                  </a:lnTo>
                  <a:lnTo>
                    <a:pt x="35" y="12"/>
                  </a:lnTo>
                  <a:lnTo>
                    <a:pt x="41" y="18"/>
                  </a:lnTo>
                  <a:lnTo>
                    <a:pt x="41" y="24"/>
                  </a:lnTo>
                  <a:lnTo>
                    <a:pt x="41" y="30"/>
                  </a:lnTo>
                  <a:lnTo>
                    <a:pt x="41" y="36"/>
                  </a:lnTo>
                  <a:lnTo>
                    <a:pt x="35" y="36"/>
                  </a:lnTo>
                  <a:lnTo>
                    <a:pt x="35" y="30"/>
                  </a:lnTo>
                  <a:lnTo>
                    <a:pt x="35" y="24"/>
                  </a:lnTo>
                  <a:lnTo>
                    <a:pt x="29" y="18"/>
                  </a:lnTo>
                  <a:lnTo>
                    <a:pt x="24" y="18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97" name="Freeform 444"/>
            <p:cNvSpPr>
              <a:spLocks/>
            </p:cNvSpPr>
            <p:nvPr/>
          </p:nvSpPr>
          <p:spPr bwMode="auto">
            <a:xfrm>
              <a:off x="5036" y="1750"/>
              <a:ext cx="89" cy="155"/>
            </a:xfrm>
            <a:custGeom>
              <a:avLst/>
              <a:gdLst>
                <a:gd name="T0" fmla="*/ 89 w 89"/>
                <a:gd name="T1" fmla="*/ 0 h 155"/>
                <a:gd name="T2" fmla="*/ 84 w 89"/>
                <a:gd name="T3" fmla="*/ 12 h 155"/>
                <a:gd name="T4" fmla="*/ 72 w 89"/>
                <a:gd name="T5" fmla="*/ 18 h 155"/>
                <a:gd name="T6" fmla="*/ 66 w 89"/>
                <a:gd name="T7" fmla="*/ 24 h 155"/>
                <a:gd name="T8" fmla="*/ 54 w 89"/>
                <a:gd name="T9" fmla="*/ 30 h 155"/>
                <a:gd name="T10" fmla="*/ 48 w 89"/>
                <a:gd name="T11" fmla="*/ 36 h 155"/>
                <a:gd name="T12" fmla="*/ 36 w 89"/>
                <a:gd name="T13" fmla="*/ 36 h 155"/>
                <a:gd name="T14" fmla="*/ 30 w 89"/>
                <a:gd name="T15" fmla="*/ 42 h 155"/>
                <a:gd name="T16" fmla="*/ 18 w 89"/>
                <a:gd name="T17" fmla="*/ 42 h 155"/>
                <a:gd name="T18" fmla="*/ 18 w 89"/>
                <a:gd name="T19" fmla="*/ 42 h 155"/>
                <a:gd name="T20" fmla="*/ 18 w 89"/>
                <a:gd name="T21" fmla="*/ 48 h 155"/>
                <a:gd name="T22" fmla="*/ 18 w 89"/>
                <a:gd name="T23" fmla="*/ 54 h 155"/>
                <a:gd name="T24" fmla="*/ 18 w 89"/>
                <a:gd name="T25" fmla="*/ 54 h 155"/>
                <a:gd name="T26" fmla="*/ 12 w 89"/>
                <a:gd name="T27" fmla="*/ 60 h 155"/>
                <a:gd name="T28" fmla="*/ 12 w 89"/>
                <a:gd name="T29" fmla="*/ 66 h 155"/>
                <a:gd name="T30" fmla="*/ 6 w 89"/>
                <a:gd name="T31" fmla="*/ 66 h 155"/>
                <a:gd name="T32" fmla="*/ 0 w 89"/>
                <a:gd name="T33" fmla="*/ 72 h 155"/>
                <a:gd name="T34" fmla="*/ 6 w 89"/>
                <a:gd name="T35" fmla="*/ 84 h 155"/>
                <a:gd name="T36" fmla="*/ 12 w 89"/>
                <a:gd name="T37" fmla="*/ 96 h 155"/>
                <a:gd name="T38" fmla="*/ 12 w 89"/>
                <a:gd name="T39" fmla="*/ 108 h 155"/>
                <a:gd name="T40" fmla="*/ 6 w 89"/>
                <a:gd name="T41" fmla="*/ 114 h 155"/>
                <a:gd name="T42" fmla="*/ 12 w 89"/>
                <a:gd name="T43" fmla="*/ 120 h 155"/>
                <a:gd name="T44" fmla="*/ 18 w 89"/>
                <a:gd name="T45" fmla="*/ 120 h 155"/>
                <a:gd name="T46" fmla="*/ 24 w 89"/>
                <a:gd name="T47" fmla="*/ 125 h 155"/>
                <a:gd name="T48" fmla="*/ 30 w 89"/>
                <a:gd name="T49" fmla="*/ 125 h 155"/>
                <a:gd name="T50" fmla="*/ 30 w 89"/>
                <a:gd name="T51" fmla="*/ 131 h 155"/>
                <a:gd name="T52" fmla="*/ 36 w 89"/>
                <a:gd name="T53" fmla="*/ 137 h 155"/>
                <a:gd name="T54" fmla="*/ 42 w 89"/>
                <a:gd name="T55" fmla="*/ 143 h 155"/>
                <a:gd name="T56" fmla="*/ 42 w 89"/>
                <a:gd name="T57" fmla="*/ 155 h 155"/>
                <a:gd name="T58" fmla="*/ 48 w 89"/>
                <a:gd name="T59" fmla="*/ 149 h 155"/>
                <a:gd name="T60" fmla="*/ 48 w 89"/>
                <a:gd name="T61" fmla="*/ 143 h 155"/>
                <a:gd name="T62" fmla="*/ 54 w 89"/>
                <a:gd name="T63" fmla="*/ 137 h 155"/>
                <a:gd name="T64" fmla="*/ 60 w 89"/>
                <a:gd name="T65" fmla="*/ 131 h 155"/>
                <a:gd name="T66" fmla="*/ 60 w 89"/>
                <a:gd name="T67" fmla="*/ 125 h 155"/>
                <a:gd name="T68" fmla="*/ 66 w 89"/>
                <a:gd name="T69" fmla="*/ 125 h 155"/>
                <a:gd name="T70" fmla="*/ 78 w 89"/>
                <a:gd name="T71" fmla="*/ 120 h 155"/>
                <a:gd name="T72" fmla="*/ 84 w 89"/>
                <a:gd name="T73" fmla="*/ 120 h 155"/>
                <a:gd name="T74" fmla="*/ 78 w 89"/>
                <a:gd name="T75" fmla="*/ 114 h 155"/>
                <a:gd name="T76" fmla="*/ 78 w 89"/>
                <a:gd name="T77" fmla="*/ 102 h 155"/>
                <a:gd name="T78" fmla="*/ 78 w 89"/>
                <a:gd name="T79" fmla="*/ 96 h 155"/>
                <a:gd name="T80" fmla="*/ 84 w 89"/>
                <a:gd name="T81" fmla="*/ 84 h 155"/>
                <a:gd name="T82" fmla="*/ 78 w 89"/>
                <a:gd name="T83" fmla="*/ 66 h 155"/>
                <a:gd name="T84" fmla="*/ 78 w 89"/>
                <a:gd name="T85" fmla="*/ 54 h 155"/>
                <a:gd name="T86" fmla="*/ 78 w 89"/>
                <a:gd name="T87" fmla="*/ 36 h 155"/>
                <a:gd name="T88" fmla="*/ 78 w 89"/>
                <a:gd name="T89" fmla="*/ 24 h 155"/>
                <a:gd name="T90" fmla="*/ 84 w 89"/>
                <a:gd name="T91" fmla="*/ 18 h 155"/>
                <a:gd name="T92" fmla="*/ 84 w 89"/>
                <a:gd name="T93" fmla="*/ 12 h 155"/>
                <a:gd name="T94" fmla="*/ 89 w 89"/>
                <a:gd name="T95" fmla="*/ 6 h 155"/>
                <a:gd name="T96" fmla="*/ 89 w 89"/>
                <a:gd name="T97" fmla="*/ 6 h 155"/>
                <a:gd name="T98" fmla="*/ 89 w 89"/>
                <a:gd name="T99" fmla="*/ 6 h 155"/>
                <a:gd name="T100" fmla="*/ 89 w 89"/>
                <a:gd name="T101" fmla="*/ 6 h 155"/>
                <a:gd name="T102" fmla="*/ 89 w 89"/>
                <a:gd name="T103" fmla="*/ 0 h 155"/>
                <a:gd name="T104" fmla="*/ 89 w 89"/>
                <a:gd name="T105" fmla="*/ 0 h 155"/>
                <a:gd name="T106" fmla="*/ 89 w 89"/>
                <a:gd name="T107" fmla="*/ 0 h 15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9"/>
                <a:gd name="T163" fmla="*/ 0 h 155"/>
                <a:gd name="T164" fmla="*/ 89 w 89"/>
                <a:gd name="T165" fmla="*/ 155 h 15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9" h="155">
                  <a:moveTo>
                    <a:pt x="89" y="0"/>
                  </a:moveTo>
                  <a:lnTo>
                    <a:pt x="84" y="12"/>
                  </a:lnTo>
                  <a:lnTo>
                    <a:pt x="72" y="18"/>
                  </a:lnTo>
                  <a:lnTo>
                    <a:pt x="66" y="24"/>
                  </a:lnTo>
                  <a:lnTo>
                    <a:pt x="54" y="30"/>
                  </a:lnTo>
                  <a:lnTo>
                    <a:pt x="48" y="36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8" y="54"/>
                  </a:lnTo>
                  <a:lnTo>
                    <a:pt x="12" y="60"/>
                  </a:lnTo>
                  <a:lnTo>
                    <a:pt x="12" y="66"/>
                  </a:lnTo>
                  <a:lnTo>
                    <a:pt x="6" y="66"/>
                  </a:lnTo>
                  <a:lnTo>
                    <a:pt x="0" y="72"/>
                  </a:lnTo>
                  <a:lnTo>
                    <a:pt x="6" y="84"/>
                  </a:lnTo>
                  <a:lnTo>
                    <a:pt x="12" y="96"/>
                  </a:lnTo>
                  <a:lnTo>
                    <a:pt x="12" y="108"/>
                  </a:lnTo>
                  <a:lnTo>
                    <a:pt x="6" y="114"/>
                  </a:lnTo>
                  <a:lnTo>
                    <a:pt x="12" y="120"/>
                  </a:lnTo>
                  <a:lnTo>
                    <a:pt x="18" y="120"/>
                  </a:lnTo>
                  <a:lnTo>
                    <a:pt x="24" y="125"/>
                  </a:lnTo>
                  <a:lnTo>
                    <a:pt x="30" y="125"/>
                  </a:lnTo>
                  <a:lnTo>
                    <a:pt x="30" y="131"/>
                  </a:lnTo>
                  <a:lnTo>
                    <a:pt x="36" y="137"/>
                  </a:lnTo>
                  <a:lnTo>
                    <a:pt x="42" y="143"/>
                  </a:lnTo>
                  <a:lnTo>
                    <a:pt x="42" y="155"/>
                  </a:lnTo>
                  <a:lnTo>
                    <a:pt x="48" y="149"/>
                  </a:lnTo>
                  <a:lnTo>
                    <a:pt x="48" y="143"/>
                  </a:lnTo>
                  <a:lnTo>
                    <a:pt x="54" y="137"/>
                  </a:lnTo>
                  <a:lnTo>
                    <a:pt x="60" y="131"/>
                  </a:lnTo>
                  <a:lnTo>
                    <a:pt x="60" y="125"/>
                  </a:lnTo>
                  <a:lnTo>
                    <a:pt x="66" y="125"/>
                  </a:lnTo>
                  <a:lnTo>
                    <a:pt x="78" y="120"/>
                  </a:lnTo>
                  <a:lnTo>
                    <a:pt x="84" y="120"/>
                  </a:lnTo>
                  <a:lnTo>
                    <a:pt x="78" y="114"/>
                  </a:lnTo>
                  <a:lnTo>
                    <a:pt x="78" y="102"/>
                  </a:lnTo>
                  <a:lnTo>
                    <a:pt x="78" y="96"/>
                  </a:lnTo>
                  <a:lnTo>
                    <a:pt x="84" y="84"/>
                  </a:lnTo>
                  <a:lnTo>
                    <a:pt x="78" y="66"/>
                  </a:lnTo>
                  <a:lnTo>
                    <a:pt x="78" y="54"/>
                  </a:lnTo>
                  <a:lnTo>
                    <a:pt x="78" y="36"/>
                  </a:lnTo>
                  <a:lnTo>
                    <a:pt x="78" y="24"/>
                  </a:lnTo>
                  <a:lnTo>
                    <a:pt x="84" y="18"/>
                  </a:lnTo>
                  <a:lnTo>
                    <a:pt x="84" y="12"/>
                  </a:lnTo>
                  <a:lnTo>
                    <a:pt x="89" y="6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98" name="Freeform 445"/>
            <p:cNvSpPr>
              <a:spLocks/>
            </p:cNvSpPr>
            <p:nvPr/>
          </p:nvSpPr>
          <p:spPr bwMode="auto">
            <a:xfrm>
              <a:off x="5263" y="1714"/>
              <a:ext cx="167" cy="126"/>
            </a:xfrm>
            <a:custGeom>
              <a:avLst/>
              <a:gdLst>
                <a:gd name="T0" fmla="*/ 77 w 167"/>
                <a:gd name="T1" fmla="*/ 0 h 126"/>
                <a:gd name="T2" fmla="*/ 71 w 167"/>
                <a:gd name="T3" fmla="*/ 0 h 126"/>
                <a:gd name="T4" fmla="*/ 66 w 167"/>
                <a:gd name="T5" fmla="*/ 0 h 126"/>
                <a:gd name="T6" fmla="*/ 54 w 167"/>
                <a:gd name="T7" fmla="*/ 6 h 126"/>
                <a:gd name="T8" fmla="*/ 48 w 167"/>
                <a:gd name="T9" fmla="*/ 6 h 126"/>
                <a:gd name="T10" fmla="*/ 36 w 167"/>
                <a:gd name="T11" fmla="*/ 12 h 126"/>
                <a:gd name="T12" fmla="*/ 30 w 167"/>
                <a:gd name="T13" fmla="*/ 12 h 126"/>
                <a:gd name="T14" fmla="*/ 18 w 167"/>
                <a:gd name="T15" fmla="*/ 18 h 126"/>
                <a:gd name="T16" fmla="*/ 12 w 167"/>
                <a:gd name="T17" fmla="*/ 18 h 126"/>
                <a:gd name="T18" fmla="*/ 6 w 167"/>
                <a:gd name="T19" fmla="*/ 18 h 126"/>
                <a:gd name="T20" fmla="*/ 6 w 167"/>
                <a:gd name="T21" fmla="*/ 12 h 126"/>
                <a:gd name="T22" fmla="*/ 0 w 167"/>
                <a:gd name="T23" fmla="*/ 12 h 126"/>
                <a:gd name="T24" fmla="*/ 0 w 167"/>
                <a:gd name="T25" fmla="*/ 12 h 126"/>
                <a:gd name="T26" fmla="*/ 12 w 167"/>
                <a:gd name="T27" fmla="*/ 18 h 126"/>
                <a:gd name="T28" fmla="*/ 18 w 167"/>
                <a:gd name="T29" fmla="*/ 30 h 126"/>
                <a:gd name="T30" fmla="*/ 24 w 167"/>
                <a:gd name="T31" fmla="*/ 36 h 126"/>
                <a:gd name="T32" fmla="*/ 30 w 167"/>
                <a:gd name="T33" fmla="*/ 48 h 126"/>
                <a:gd name="T34" fmla="*/ 36 w 167"/>
                <a:gd name="T35" fmla="*/ 60 h 126"/>
                <a:gd name="T36" fmla="*/ 42 w 167"/>
                <a:gd name="T37" fmla="*/ 66 h 126"/>
                <a:gd name="T38" fmla="*/ 48 w 167"/>
                <a:gd name="T39" fmla="*/ 84 h 126"/>
                <a:gd name="T40" fmla="*/ 48 w 167"/>
                <a:gd name="T41" fmla="*/ 96 h 126"/>
                <a:gd name="T42" fmla="*/ 54 w 167"/>
                <a:gd name="T43" fmla="*/ 96 h 126"/>
                <a:gd name="T44" fmla="*/ 60 w 167"/>
                <a:gd name="T45" fmla="*/ 96 h 126"/>
                <a:gd name="T46" fmla="*/ 66 w 167"/>
                <a:gd name="T47" fmla="*/ 96 h 126"/>
                <a:gd name="T48" fmla="*/ 71 w 167"/>
                <a:gd name="T49" fmla="*/ 102 h 126"/>
                <a:gd name="T50" fmla="*/ 77 w 167"/>
                <a:gd name="T51" fmla="*/ 108 h 126"/>
                <a:gd name="T52" fmla="*/ 83 w 167"/>
                <a:gd name="T53" fmla="*/ 114 h 126"/>
                <a:gd name="T54" fmla="*/ 89 w 167"/>
                <a:gd name="T55" fmla="*/ 120 h 126"/>
                <a:gd name="T56" fmla="*/ 89 w 167"/>
                <a:gd name="T57" fmla="*/ 126 h 126"/>
                <a:gd name="T58" fmla="*/ 95 w 167"/>
                <a:gd name="T59" fmla="*/ 120 h 126"/>
                <a:gd name="T60" fmla="*/ 101 w 167"/>
                <a:gd name="T61" fmla="*/ 120 h 126"/>
                <a:gd name="T62" fmla="*/ 107 w 167"/>
                <a:gd name="T63" fmla="*/ 114 h 126"/>
                <a:gd name="T64" fmla="*/ 119 w 167"/>
                <a:gd name="T65" fmla="*/ 114 h 126"/>
                <a:gd name="T66" fmla="*/ 131 w 167"/>
                <a:gd name="T67" fmla="*/ 114 h 126"/>
                <a:gd name="T68" fmla="*/ 143 w 167"/>
                <a:gd name="T69" fmla="*/ 114 h 126"/>
                <a:gd name="T70" fmla="*/ 155 w 167"/>
                <a:gd name="T71" fmla="*/ 114 h 126"/>
                <a:gd name="T72" fmla="*/ 167 w 167"/>
                <a:gd name="T73" fmla="*/ 120 h 126"/>
                <a:gd name="T74" fmla="*/ 161 w 167"/>
                <a:gd name="T75" fmla="*/ 114 h 126"/>
                <a:gd name="T76" fmla="*/ 161 w 167"/>
                <a:gd name="T77" fmla="*/ 108 h 126"/>
                <a:gd name="T78" fmla="*/ 155 w 167"/>
                <a:gd name="T79" fmla="*/ 102 h 126"/>
                <a:gd name="T80" fmla="*/ 155 w 167"/>
                <a:gd name="T81" fmla="*/ 96 h 126"/>
                <a:gd name="T82" fmla="*/ 149 w 167"/>
                <a:gd name="T83" fmla="*/ 84 h 126"/>
                <a:gd name="T84" fmla="*/ 155 w 167"/>
                <a:gd name="T85" fmla="*/ 78 h 126"/>
                <a:gd name="T86" fmla="*/ 155 w 167"/>
                <a:gd name="T87" fmla="*/ 66 h 126"/>
                <a:gd name="T88" fmla="*/ 161 w 167"/>
                <a:gd name="T89" fmla="*/ 54 h 126"/>
                <a:gd name="T90" fmla="*/ 155 w 167"/>
                <a:gd name="T91" fmla="*/ 48 h 126"/>
                <a:gd name="T92" fmla="*/ 143 w 167"/>
                <a:gd name="T93" fmla="*/ 48 h 126"/>
                <a:gd name="T94" fmla="*/ 137 w 167"/>
                <a:gd name="T95" fmla="*/ 48 h 126"/>
                <a:gd name="T96" fmla="*/ 131 w 167"/>
                <a:gd name="T97" fmla="*/ 42 h 126"/>
                <a:gd name="T98" fmla="*/ 125 w 167"/>
                <a:gd name="T99" fmla="*/ 36 h 126"/>
                <a:gd name="T100" fmla="*/ 119 w 167"/>
                <a:gd name="T101" fmla="*/ 30 h 126"/>
                <a:gd name="T102" fmla="*/ 119 w 167"/>
                <a:gd name="T103" fmla="*/ 18 h 126"/>
                <a:gd name="T104" fmla="*/ 119 w 167"/>
                <a:gd name="T105" fmla="*/ 6 h 126"/>
                <a:gd name="T106" fmla="*/ 113 w 167"/>
                <a:gd name="T107" fmla="*/ 6 h 126"/>
                <a:gd name="T108" fmla="*/ 107 w 167"/>
                <a:gd name="T109" fmla="*/ 6 h 126"/>
                <a:gd name="T110" fmla="*/ 101 w 167"/>
                <a:gd name="T111" fmla="*/ 6 h 126"/>
                <a:gd name="T112" fmla="*/ 95 w 167"/>
                <a:gd name="T113" fmla="*/ 6 h 126"/>
                <a:gd name="T114" fmla="*/ 95 w 167"/>
                <a:gd name="T115" fmla="*/ 6 h 126"/>
                <a:gd name="T116" fmla="*/ 89 w 167"/>
                <a:gd name="T117" fmla="*/ 6 h 126"/>
                <a:gd name="T118" fmla="*/ 83 w 167"/>
                <a:gd name="T119" fmla="*/ 0 h 126"/>
                <a:gd name="T120" fmla="*/ 77 w 167"/>
                <a:gd name="T121" fmla="*/ 0 h 12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67"/>
                <a:gd name="T184" fmla="*/ 0 h 126"/>
                <a:gd name="T185" fmla="*/ 167 w 167"/>
                <a:gd name="T186" fmla="*/ 126 h 12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67" h="126">
                  <a:moveTo>
                    <a:pt x="77" y="0"/>
                  </a:moveTo>
                  <a:lnTo>
                    <a:pt x="71" y="0"/>
                  </a:lnTo>
                  <a:lnTo>
                    <a:pt x="66" y="0"/>
                  </a:lnTo>
                  <a:lnTo>
                    <a:pt x="54" y="6"/>
                  </a:lnTo>
                  <a:lnTo>
                    <a:pt x="48" y="6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12" y="18"/>
                  </a:lnTo>
                  <a:lnTo>
                    <a:pt x="18" y="30"/>
                  </a:lnTo>
                  <a:lnTo>
                    <a:pt x="24" y="36"/>
                  </a:lnTo>
                  <a:lnTo>
                    <a:pt x="30" y="48"/>
                  </a:lnTo>
                  <a:lnTo>
                    <a:pt x="36" y="60"/>
                  </a:lnTo>
                  <a:lnTo>
                    <a:pt x="42" y="66"/>
                  </a:lnTo>
                  <a:lnTo>
                    <a:pt x="48" y="84"/>
                  </a:lnTo>
                  <a:lnTo>
                    <a:pt x="48" y="96"/>
                  </a:lnTo>
                  <a:lnTo>
                    <a:pt x="54" y="96"/>
                  </a:lnTo>
                  <a:lnTo>
                    <a:pt x="60" y="96"/>
                  </a:lnTo>
                  <a:lnTo>
                    <a:pt x="66" y="96"/>
                  </a:lnTo>
                  <a:lnTo>
                    <a:pt x="71" y="102"/>
                  </a:lnTo>
                  <a:lnTo>
                    <a:pt x="77" y="108"/>
                  </a:lnTo>
                  <a:lnTo>
                    <a:pt x="83" y="114"/>
                  </a:lnTo>
                  <a:lnTo>
                    <a:pt x="89" y="120"/>
                  </a:lnTo>
                  <a:lnTo>
                    <a:pt x="89" y="126"/>
                  </a:lnTo>
                  <a:lnTo>
                    <a:pt x="95" y="120"/>
                  </a:lnTo>
                  <a:lnTo>
                    <a:pt x="101" y="120"/>
                  </a:lnTo>
                  <a:lnTo>
                    <a:pt x="107" y="114"/>
                  </a:lnTo>
                  <a:lnTo>
                    <a:pt x="119" y="114"/>
                  </a:lnTo>
                  <a:lnTo>
                    <a:pt x="131" y="114"/>
                  </a:lnTo>
                  <a:lnTo>
                    <a:pt x="143" y="114"/>
                  </a:lnTo>
                  <a:lnTo>
                    <a:pt x="155" y="114"/>
                  </a:lnTo>
                  <a:lnTo>
                    <a:pt x="167" y="120"/>
                  </a:lnTo>
                  <a:lnTo>
                    <a:pt x="161" y="114"/>
                  </a:lnTo>
                  <a:lnTo>
                    <a:pt x="161" y="108"/>
                  </a:lnTo>
                  <a:lnTo>
                    <a:pt x="155" y="102"/>
                  </a:lnTo>
                  <a:lnTo>
                    <a:pt x="155" y="96"/>
                  </a:lnTo>
                  <a:lnTo>
                    <a:pt x="149" y="84"/>
                  </a:lnTo>
                  <a:lnTo>
                    <a:pt x="155" y="78"/>
                  </a:lnTo>
                  <a:lnTo>
                    <a:pt x="155" y="66"/>
                  </a:lnTo>
                  <a:lnTo>
                    <a:pt x="161" y="54"/>
                  </a:lnTo>
                  <a:lnTo>
                    <a:pt x="155" y="48"/>
                  </a:lnTo>
                  <a:lnTo>
                    <a:pt x="143" y="48"/>
                  </a:lnTo>
                  <a:lnTo>
                    <a:pt x="137" y="48"/>
                  </a:lnTo>
                  <a:lnTo>
                    <a:pt x="131" y="42"/>
                  </a:lnTo>
                  <a:lnTo>
                    <a:pt x="125" y="36"/>
                  </a:lnTo>
                  <a:lnTo>
                    <a:pt x="119" y="30"/>
                  </a:lnTo>
                  <a:lnTo>
                    <a:pt x="119" y="18"/>
                  </a:lnTo>
                  <a:lnTo>
                    <a:pt x="119" y="6"/>
                  </a:lnTo>
                  <a:lnTo>
                    <a:pt x="113" y="6"/>
                  </a:lnTo>
                  <a:lnTo>
                    <a:pt x="107" y="6"/>
                  </a:lnTo>
                  <a:lnTo>
                    <a:pt x="101" y="6"/>
                  </a:lnTo>
                  <a:lnTo>
                    <a:pt x="95" y="6"/>
                  </a:lnTo>
                  <a:lnTo>
                    <a:pt x="89" y="6"/>
                  </a:lnTo>
                  <a:lnTo>
                    <a:pt x="8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699" name="Freeform 446"/>
            <p:cNvSpPr>
              <a:spLocks/>
            </p:cNvSpPr>
            <p:nvPr/>
          </p:nvSpPr>
          <p:spPr bwMode="auto">
            <a:xfrm>
              <a:off x="5179" y="1523"/>
              <a:ext cx="144" cy="179"/>
            </a:xfrm>
            <a:custGeom>
              <a:avLst/>
              <a:gdLst>
                <a:gd name="T0" fmla="*/ 120 w 144"/>
                <a:gd name="T1" fmla="*/ 83 h 179"/>
                <a:gd name="T2" fmla="*/ 102 w 144"/>
                <a:gd name="T3" fmla="*/ 89 h 179"/>
                <a:gd name="T4" fmla="*/ 78 w 144"/>
                <a:gd name="T5" fmla="*/ 95 h 179"/>
                <a:gd name="T6" fmla="*/ 54 w 144"/>
                <a:gd name="T7" fmla="*/ 113 h 179"/>
                <a:gd name="T8" fmla="*/ 42 w 144"/>
                <a:gd name="T9" fmla="*/ 143 h 179"/>
                <a:gd name="T10" fmla="*/ 42 w 144"/>
                <a:gd name="T11" fmla="*/ 155 h 179"/>
                <a:gd name="T12" fmla="*/ 36 w 144"/>
                <a:gd name="T13" fmla="*/ 167 h 179"/>
                <a:gd name="T14" fmla="*/ 30 w 144"/>
                <a:gd name="T15" fmla="*/ 173 h 179"/>
                <a:gd name="T16" fmla="*/ 24 w 144"/>
                <a:gd name="T17" fmla="*/ 173 h 179"/>
                <a:gd name="T18" fmla="*/ 12 w 144"/>
                <a:gd name="T19" fmla="*/ 173 h 179"/>
                <a:gd name="T20" fmla="*/ 6 w 144"/>
                <a:gd name="T21" fmla="*/ 173 h 179"/>
                <a:gd name="T22" fmla="*/ 0 w 144"/>
                <a:gd name="T23" fmla="*/ 179 h 179"/>
                <a:gd name="T24" fmla="*/ 0 w 144"/>
                <a:gd name="T25" fmla="*/ 179 h 179"/>
                <a:gd name="T26" fmla="*/ 0 w 144"/>
                <a:gd name="T27" fmla="*/ 179 h 179"/>
                <a:gd name="T28" fmla="*/ 12 w 144"/>
                <a:gd name="T29" fmla="*/ 167 h 179"/>
                <a:gd name="T30" fmla="*/ 24 w 144"/>
                <a:gd name="T31" fmla="*/ 155 h 179"/>
                <a:gd name="T32" fmla="*/ 36 w 144"/>
                <a:gd name="T33" fmla="*/ 131 h 179"/>
                <a:gd name="T34" fmla="*/ 36 w 144"/>
                <a:gd name="T35" fmla="*/ 113 h 179"/>
                <a:gd name="T36" fmla="*/ 36 w 144"/>
                <a:gd name="T37" fmla="*/ 101 h 179"/>
                <a:gd name="T38" fmla="*/ 30 w 144"/>
                <a:gd name="T39" fmla="*/ 83 h 179"/>
                <a:gd name="T40" fmla="*/ 36 w 144"/>
                <a:gd name="T41" fmla="*/ 71 h 179"/>
                <a:gd name="T42" fmla="*/ 48 w 144"/>
                <a:gd name="T43" fmla="*/ 65 h 179"/>
                <a:gd name="T44" fmla="*/ 54 w 144"/>
                <a:gd name="T45" fmla="*/ 54 h 179"/>
                <a:gd name="T46" fmla="*/ 60 w 144"/>
                <a:gd name="T47" fmla="*/ 36 h 179"/>
                <a:gd name="T48" fmla="*/ 66 w 144"/>
                <a:gd name="T49" fmla="*/ 30 h 179"/>
                <a:gd name="T50" fmla="*/ 78 w 144"/>
                <a:gd name="T51" fmla="*/ 24 h 179"/>
                <a:gd name="T52" fmla="*/ 102 w 144"/>
                <a:gd name="T53" fmla="*/ 18 h 179"/>
                <a:gd name="T54" fmla="*/ 114 w 144"/>
                <a:gd name="T55" fmla="*/ 6 h 179"/>
                <a:gd name="T56" fmla="*/ 120 w 144"/>
                <a:gd name="T57" fmla="*/ 6 h 179"/>
                <a:gd name="T58" fmla="*/ 120 w 144"/>
                <a:gd name="T59" fmla="*/ 24 h 179"/>
                <a:gd name="T60" fmla="*/ 126 w 144"/>
                <a:gd name="T61" fmla="*/ 42 h 179"/>
                <a:gd name="T62" fmla="*/ 138 w 144"/>
                <a:gd name="T63" fmla="*/ 54 h 179"/>
                <a:gd name="T64" fmla="*/ 144 w 144"/>
                <a:gd name="T65" fmla="*/ 60 h 179"/>
                <a:gd name="T66" fmla="*/ 132 w 144"/>
                <a:gd name="T67" fmla="*/ 60 h 179"/>
                <a:gd name="T68" fmla="*/ 126 w 144"/>
                <a:gd name="T69" fmla="*/ 71 h 179"/>
                <a:gd name="T70" fmla="*/ 126 w 144"/>
                <a:gd name="T71" fmla="*/ 77 h 17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44"/>
                <a:gd name="T109" fmla="*/ 0 h 179"/>
                <a:gd name="T110" fmla="*/ 144 w 144"/>
                <a:gd name="T111" fmla="*/ 179 h 17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44" h="179">
                  <a:moveTo>
                    <a:pt x="126" y="83"/>
                  </a:moveTo>
                  <a:lnTo>
                    <a:pt x="120" y="83"/>
                  </a:lnTo>
                  <a:lnTo>
                    <a:pt x="114" y="83"/>
                  </a:lnTo>
                  <a:lnTo>
                    <a:pt x="102" y="89"/>
                  </a:lnTo>
                  <a:lnTo>
                    <a:pt x="90" y="89"/>
                  </a:lnTo>
                  <a:lnTo>
                    <a:pt x="78" y="95"/>
                  </a:lnTo>
                  <a:lnTo>
                    <a:pt x="66" y="101"/>
                  </a:lnTo>
                  <a:lnTo>
                    <a:pt x="54" y="113"/>
                  </a:lnTo>
                  <a:lnTo>
                    <a:pt x="48" y="131"/>
                  </a:lnTo>
                  <a:lnTo>
                    <a:pt x="42" y="143"/>
                  </a:lnTo>
                  <a:lnTo>
                    <a:pt x="42" y="149"/>
                  </a:lnTo>
                  <a:lnTo>
                    <a:pt x="42" y="155"/>
                  </a:lnTo>
                  <a:lnTo>
                    <a:pt x="36" y="161"/>
                  </a:lnTo>
                  <a:lnTo>
                    <a:pt x="36" y="167"/>
                  </a:lnTo>
                  <a:lnTo>
                    <a:pt x="30" y="167"/>
                  </a:lnTo>
                  <a:lnTo>
                    <a:pt x="30" y="173"/>
                  </a:lnTo>
                  <a:lnTo>
                    <a:pt x="24" y="173"/>
                  </a:lnTo>
                  <a:lnTo>
                    <a:pt x="18" y="173"/>
                  </a:lnTo>
                  <a:lnTo>
                    <a:pt x="12" y="173"/>
                  </a:lnTo>
                  <a:lnTo>
                    <a:pt x="6" y="173"/>
                  </a:lnTo>
                  <a:lnTo>
                    <a:pt x="6" y="179"/>
                  </a:lnTo>
                  <a:lnTo>
                    <a:pt x="0" y="179"/>
                  </a:lnTo>
                  <a:lnTo>
                    <a:pt x="0" y="173"/>
                  </a:lnTo>
                  <a:lnTo>
                    <a:pt x="12" y="167"/>
                  </a:lnTo>
                  <a:lnTo>
                    <a:pt x="18" y="161"/>
                  </a:lnTo>
                  <a:lnTo>
                    <a:pt x="24" y="155"/>
                  </a:lnTo>
                  <a:lnTo>
                    <a:pt x="30" y="143"/>
                  </a:lnTo>
                  <a:lnTo>
                    <a:pt x="36" y="131"/>
                  </a:lnTo>
                  <a:lnTo>
                    <a:pt x="36" y="119"/>
                  </a:lnTo>
                  <a:lnTo>
                    <a:pt x="36" y="113"/>
                  </a:lnTo>
                  <a:lnTo>
                    <a:pt x="36" y="107"/>
                  </a:lnTo>
                  <a:lnTo>
                    <a:pt x="36" y="101"/>
                  </a:lnTo>
                  <a:lnTo>
                    <a:pt x="36" y="89"/>
                  </a:lnTo>
                  <a:lnTo>
                    <a:pt x="30" y="83"/>
                  </a:lnTo>
                  <a:lnTo>
                    <a:pt x="30" y="77"/>
                  </a:lnTo>
                  <a:lnTo>
                    <a:pt x="36" y="71"/>
                  </a:lnTo>
                  <a:lnTo>
                    <a:pt x="42" y="71"/>
                  </a:lnTo>
                  <a:lnTo>
                    <a:pt x="48" y="65"/>
                  </a:lnTo>
                  <a:lnTo>
                    <a:pt x="54" y="60"/>
                  </a:lnTo>
                  <a:lnTo>
                    <a:pt x="54" y="54"/>
                  </a:lnTo>
                  <a:lnTo>
                    <a:pt x="60" y="48"/>
                  </a:lnTo>
                  <a:lnTo>
                    <a:pt x="60" y="36"/>
                  </a:lnTo>
                  <a:lnTo>
                    <a:pt x="60" y="30"/>
                  </a:lnTo>
                  <a:lnTo>
                    <a:pt x="66" y="30"/>
                  </a:lnTo>
                  <a:lnTo>
                    <a:pt x="72" y="30"/>
                  </a:lnTo>
                  <a:lnTo>
                    <a:pt x="78" y="24"/>
                  </a:lnTo>
                  <a:lnTo>
                    <a:pt x="90" y="18"/>
                  </a:lnTo>
                  <a:lnTo>
                    <a:pt x="102" y="18"/>
                  </a:lnTo>
                  <a:lnTo>
                    <a:pt x="108" y="12"/>
                  </a:lnTo>
                  <a:lnTo>
                    <a:pt x="114" y="6"/>
                  </a:lnTo>
                  <a:lnTo>
                    <a:pt x="120" y="0"/>
                  </a:lnTo>
                  <a:lnTo>
                    <a:pt x="120" y="6"/>
                  </a:lnTo>
                  <a:lnTo>
                    <a:pt x="120" y="12"/>
                  </a:lnTo>
                  <a:lnTo>
                    <a:pt x="120" y="24"/>
                  </a:lnTo>
                  <a:lnTo>
                    <a:pt x="126" y="30"/>
                  </a:lnTo>
                  <a:lnTo>
                    <a:pt x="126" y="42"/>
                  </a:lnTo>
                  <a:lnTo>
                    <a:pt x="132" y="48"/>
                  </a:lnTo>
                  <a:lnTo>
                    <a:pt x="138" y="54"/>
                  </a:lnTo>
                  <a:lnTo>
                    <a:pt x="144" y="60"/>
                  </a:lnTo>
                  <a:lnTo>
                    <a:pt x="138" y="60"/>
                  </a:lnTo>
                  <a:lnTo>
                    <a:pt x="132" y="60"/>
                  </a:lnTo>
                  <a:lnTo>
                    <a:pt x="126" y="65"/>
                  </a:lnTo>
                  <a:lnTo>
                    <a:pt x="126" y="71"/>
                  </a:lnTo>
                  <a:lnTo>
                    <a:pt x="126" y="77"/>
                  </a:lnTo>
                  <a:lnTo>
                    <a:pt x="126" y="83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00" name="Freeform 447"/>
            <p:cNvSpPr>
              <a:spLocks/>
            </p:cNvSpPr>
            <p:nvPr/>
          </p:nvSpPr>
          <p:spPr bwMode="auto">
            <a:xfrm>
              <a:off x="5131" y="1523"/>
              <a:ext cx="84" cy="173"/>
            </a:xfrm>
            <a:custGeom>
              <a:avLst/>
              <a:gdLst>
                <a:gd name="T0" fmla="*/ 48 w 84"/>
                <a:gd name="T1" fmla="*/ 173 h 173"/>
                <a:gd name="T2" fmla="*/ 42 w 84"/>
                <a:gd name="T3" fmla="*/ 167 h 173"/>
                <a:gd name="T4" fmla="*/ 30 w 84"/>
                <a:gd name="T5" fmla="*/ 167 h 173"/>
                <a:gd name="T6" fmla="*/ 24 w 84"/>
                <a:gd name="T7" fmla="*/ 167 h 173"/>
                <a:gd name="T8" fmla="*/ 30 w 84"/>
                <a:gd name="T9" fmla="*/ 161 h 173"/>
                <a:gd name="T10" fmla="*/ 30 w 84"/>
                <a:gd name="T11" fmla="*/ 155 h 173"/>
                <a:gd name="T12" fmla="*/ 42 w 84"/>
                <a:gd name="T13" fmla="*/ 155 h 173"/>
                <a:gd name="T14" fmla="*/ 48 w 84"/>
                <a:gd name="T15" fmla="*/ 149 h 173"/>
                <a:gd name="T16" fmla="*/ 54 w 84"/>
                <a:gd name="T17" fmla="*/ 143 h 173"/>
                <a:gd name="T18" fmla="*/ 54 w 84"/>
                <a:gd name="T19" fmla="*/ 143 h 173"/>
                <a:gd name="T20" fmla="*/ 54 w 84"/>
                <a:gd name="T21" fmla="*/ 137 h 173"/>
                <a:gd name="T22" fmla="*/ 48 w 84"/>
                <a:gd name="T23" fmla="*/ 137 h 173"/>
                <a:gd name="T24" fmla="*/ 48 w 84"/>
                <a:gd name="T25" fmla="*/ 131 h 173"/>
                <a:gd name="T26" fmla="*/ 36 w 84"/>
                <a:gd name="T27" fmla="*/ 131 h 173"/>
                <a:gd name="T28" fmla="*/ 30 w 84"/>
                <a:gd name="T29" fmla="*/ 137 h 173"/>
                <a:gd name="T30" fmla="*/ 30 w 84"/>
                <a:gd name="T31" fmla="*/ 143 h 173"/>
                <a:gd name="T32" fmla="*/ 30 w 84"/>
                <a:gd name="T33" fmla="*/ 149 h 173"/>
                <a:gd name="T34" fmla="*/ 24 w 84"/>
                <a:gd name="T35" fmla="*/ 149 h 173"/>
                <a:gd name="T36" fmla="*/ 18 w 84"/>
                <a:gd name="T37" fmla="*/ 149 h 173"/>
                <a:gd name="T38" fmla="*/ 18 w 84"/>
                <a:gd name="T39" fmla="*/ 149 h 173"/>
                <a:gd name="T40" fmla="*/ 18 w 84"/>
                <a:gd name="T41" fmla="*/ 143 h 173"/>
                <a:gd name="T42" fmla="*/ 18 w 84"/>
                <a:gd name="T43" fmla="*/ 137 h 173"/>
                <a:gd name="T44" fmla="*/ 24 w 84"/>
                <a:gd name="T45" fmla="*/ 131 h 173"/>
                <a:gd name="T46" fmla="*/ 24 w 84"/>
                <a:gd name="T47" fmla="*/ 125 h 173"/>
                <a:gd name="T48" fmla="*/ 30 w 84"/>
                <a:gd name="T49" fmla="*/ 125 h 173"/>
                <a:gd name="T50" fmla="*/ 30 w 84"/>
                <a:gd name="T51" fmla="*/ 119 h 173"/>
                <a:gd name="T52" fmla="*/ 24 w 84"/>
                <a:gd name="T53" fmla="*/ 119 h 173"/>
                <a:gd name="T54" fmla="*/ 24 w 84"/>
                <a:gd name="T55" fmla="*/ 113 h 173"/>
                <a:gd name="T56" fmla="*/ 12 w 84"/>
                <a:gd name="T57" fmla="*/ 113 h 173"/>
                <a:gd name="T58" fmla="*/ 12 w 84"/>
                <a:gd name="T59" fmla="*/ 113 h 173"/>
                <a:gd name="T60" fmla="*/ 6 w 84"/>
                <a:gd name="T61" fmla="*/ 113 h 173"/>
                <a:gd name="T62" fmla="*/ 6 w 84"/>
                <a:gd name="T63" fmla="*/ 113 h 173"/>
                <a:gd name="T64" fmla="*/ 0 w 84"/>
                <a:gd name="T65" fmla="*/ 101 h 173"/>
                <a:gd name="T66" fmla="*/ 6 w 84"/>
                <a:gd name="T67" fmla="*/ 65 h 173"/>
                <a:gd name="T68" fmla="*/ 30 w 84"/>
                <a:gd name="T69" fmla="*/ 36 h 173"/>
                <a:gd name="T70" fmla="*/ 60 w 84"/>
                <a:gd name="T71" fmla="*/ 12 h 173"/>
                <a:gd name="T72" fmla="*/ 72 w 84"/>
                <a:gd name="T73" fmla="*/ 6 h 173"/>
                <a:gd name="T74" fmla="*/ 78 w 84"/>
                <a:gd name="T75" fmla="*/ 6 h 173"/>
                <a:gd name="T76" fmla="*/ 84 w 84"/>
                <a:gd name="T77" fmla="*/ 0 h 173"/>
                <a:gd name="T78" fmla="*/ 84 w 84"/>
                <a:gd name="T79" fmla="*/ 0 h 173"/>
                <a:gd name="T80" fmla="*/ 78 w 84"/>
                <a:gd name="T81" fmla="*/ 12 h 173"/>
                <a:gd name="T82" fmla="*/ 72 w 84"/>
                <a:gd name="T83" fmla="*/ 30 h 173"/>
                <a:gd name="T84" fmla="*/ 72 w 84"/>
                <a:gd name="T85" fmla="*/ 48 h 173"/>
                <a:gd name="T86" fmla="*/ 72 w 84"/>
                <a:gd name="T87" fmla="*/ 65 h 173"/>
                <a:gd name="T88" fmla="*/ 78 w 84"/>
                <a:gd name="T89" fmla="*/ 83 h 173"/>
                <a:gd name="T90" fmla="*/ 84 w 84"/>
                <a:gd name="T91" fmla="*/ 101 h 173"/>
                <a:gd name="T92" fmla="*/ 84 w 84"/>
                <a:gd name="T93" fmla="*/ 113 h 173"/>
                <a:gd name="T94" fmla="*/ 84 w 84"/>
                <a:gd name="T95" fmla="*/ 131 h 173"/>
                <a:gd name="T96" fmla="*/ 72 w 84"/>
                <a:gd name="T97" fmla="*/ 155 h 173"/>
                <a:gd name="T98" fmla="*/ 60 w 84"/>
                <a:gd name="T99" fmla="*/ 167 h 17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4"/>
                <a:gd name="T151" fmla="*/ 0 h 173"/>
                <a:gd name="T152" fmla="*/ 84 w 84"/>
                <a:gd name="T153" fmla="*/ 173 h 17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4" h="173">
                  <a:moveTo>
                    <a:pt x="48" y="173"/>
                  </a:moveTo>
                  <a:lnTo>
                    <a:pt x="48" y="173"/>
                  </a:lnTo>
                  <a:lnTo>
                    <a:pt x="42" y="167"/>
                  </a:lnTo>
                  <a:lnTo>
                    <a:pt x="36" y="167"/>
                  </a:lnTo>
                  <a:lnTo>
                    <a:pt x="30" y="167"/>
                  </a:lnTo>
                  <a:lnTo>
                    <a:pt x="24" y="167"/>
                  </a:lnTo>
                  <a:lnTo>
                    <a:pt x="24" y="161"/>
                  </a:lnTo>
                  <a:lnTo>
                    <a:pt x="30" y="161"/>
                  </a:lnTo>
                  <a:lnTo>
                    <a:pt x="30" y="155"/>
                  </a:lnTo>
                  <a:lnTo>
                    <a:pt x="36" y="155"/>
                  </a:lnTo>
                  <a:lnTo>
                    <a:pt x="42" y="155"/>
                  </a:lnTo>
                  <a:lnTo>
                    <a:pt x="48" y="149"/>
                  </a:lnTo>
                  <a:lnTo>
                    <a:pt x="54" y="149"/>
                  </a:lnTo>
                  <a:lnTo>
                    <a:pt x="54" y="143"/>
                  </a:lnTo>
                  <a:lnTo>
                    <a:pt x="54" y="137"/>
                  </a:lnTo>
                  <a:lnTo>
                    <a:pt x="48" y="137"/>
                  </a:lnTo>
                  <a:lnTo>
                    <a:pt x="48" y="131"/>
                  </a:lnTo>
                  <a:lnTo>
                    <a:pt x="42" y="131"/>
                  </a:lnTo>
                  <a:lnTo>
                    <a:pt x="36" y="131"/>
                  </a:lnTo>
                  <a:lnTo>
                    <a:pt x="30" y="137"/>
                  </a:lnTo>
                  <a:lnTo>
                    <a:pt x="30" y="143"/>
                  </a:lnTo>
                  <a:lnTo>
                    <a:pt x="30" y="149"/>
                  </a:lnTo>
                  <a:lnTo>
                    <a:pt x="24" y="149"/>
                  </a:lnTo>
                  <a:lnTo>
                    <a:pt x="18" y="155"/>
                  </a:lnTo>
                  <a:lnTo>
                    <a:pt x="18" y="149"/>
                  </a:lnTo>
                  <a:lnTo>
                    <a:pt x="12" y="149"/>
                  </a:lnTo>
                  <a:lnTo>
                    <a:pt x="18" y="143"/>
                  </a:lnTo>
                  <a:lnTo>
                    <a:pt x="18" y="137"/>
                  </a:lnTo>
                  <a:lnTo>
                    <a:pt x="24" y="131"/>
                  </a:lnTo>
                  <a:lnTo>
                    <a:pt x="24" y="125"/>
                  </a:lnTo>
                  <a:lnTo>
                    <a:pt x="30" y="125"/>
                  </a:lnTo>
                  <a:lnTo>
                    <a:pt x="30" y="119"/>
                  </a:lnTo>
                  <a:lnTo>
                    <a:pt x="24" y="119"/>
                  </a:lnTo>
                  <a:lnTo>
                    <a:pt x="24" y="113"/>
                  </a:lnTo>
                  <a:lnTo>
                    <a:pt x="18" y="113"/>
                  </a:lnTo>
                  <a:lnTo>
                    <a:pt x="12" y="113"/>
                  </a:lnTo>
                  <a:lnTo>
                    <a:pt x="6" y="113"/>
                  </a:lnTo>
                  <a:lnTo>
                    <a:pt x="6" y="119"/>
                  </a:lnTo>
                  <a:lnTo>
                    <a:pt x="0" y="101"/>
                  </a:lnTo>
                  <a:lnTo>
                    <a:pt x="0" y="83"/>
                  </a:lnTo>
                  <a:lnTo>
                    <a:pt x="6" y="65"/>
                  </a:lnTo>
                  <a:lnTo>
                    <a:pt x="18" y="54"/>
                  </a:lnTo>
                  <a:lnTo>
                    <a:pt x="30" y="36"/>
                  </a:lnTo>
                  <a:lnTo>
                    <a:pt x="42" y="24"/>
                  </a:lnTo>
                  <a:lnTo>
                    <a:pt x="60" y="12"/>
                  </a:lnTo>
                  <a:lnTo>
                    <a:pt x="72" y="6"/>
                  </a:lnTo>
                  <a:lnTo>
                    <a:pt x="78" y="6"/>
                  </a:lnTo>
                  <a:lnTo>
                    <a:pt x="84" y="0"/>
                  </a:lnTo>
                  <a:lnTo>
                    <a:pt x="84" y="6"/>
                  </a:lnTo>
                  <a:lnTo>
                    <a:pt x="78" y="12"/>
                  </a:lnTo>
                  <a:lnTo>
                    <a:pt x="72" y="24"/>
                  </a:lnTo>
                  <a:lnTo>
                    <a:pt x="72" y="30"/>
                  </a:lnTo>
                  <a:lnTo>
                    <a:pt x="66" y="42"/>
                  </a:lnTo>
                  <a:lnTo>
                    <a:pt x="72" y="48"/>
                  </a:lnTo>
                  <a:lnTo>
                    <a:pt x="72" y="60"/>
                  </a:lnTo>
                  <a:lnTo>
                    <a:pt x="72" y="65"/>
                  </a:lnTo>
                  <a:lnTo>
                    <a:pt x="78" y="77"/>
                  </a:lnTo>
                  <a:lnTo>
                    <a:pt x="78" y="83"/>
                  </a:lnTo>
                  <a:lnTo>
                    <a:pt x="84" y="89"/>
                  </a:lnTo>
                  <a:lnTo>
                    <a:pt x="84" y="101"/>
                  </a:lnTo>
                  <a:lnTo>
                    <a:pt x="84" y="107"/>
                  </a:lnTo>
                  <a:lnTo>
                    <a:pt x="84" y="113"/>
                  </a:lnTo>
                  <a:lnTo>
                    <a:pt x="84" y="119"/>
                  </a:lnTo>
                  <a:lnTo>
                    <a:pt x="84" y="131"/>
                  </a:lnTo>
                  <a:lnTo>
                    <a:pt x="78" y="143"/>
                  </a:lnTo>
                  <a:lnTo>
                    <a:pt x="72" y="155"/>
                  </a:lnTo>
                  <a:lnTo>
                    <a:pt x="66" y="161"/>
                  </a:lnTo>
                  <a:lnTo>
                    <a:pt x="60" y="167"/>
                  </a:lnTo>
                  <a:lnTo>
                    <a:pt x="48" y="173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01" name="Freeform 448"/>
            <p:cNvSpPr>
              <a:spLocks/>
            </p:cNvSpPr>
            <p:nvPr/>
          </p:nvSpPr>
          <p:spPr bwMode="auto">
            <a:xfrm>
              <a:off x="4994" y="1606"/>
              <a:ext cx="424" cy="299"/>
            </a:xfrm>
            <a:custGeom>
              <a:avLst/>
              <a:gdLst>
                <a:gd name="T0" fmla="*/ 197 w 424"/>
                <a:gd name="T1" fmla="*/ 252 h 299"/>
                <a:gd name="T2" fmla="*/ 179 w 424"/>
                <a:gd name="T3" fmla="*/ 281 h 299"/>
                <a:gd name="T4" fmla="*/ 173 w 424"/>
                <a:gd name="T5" fmla="*/ 287 h 299"/>
                <a:gd name="T6" fmla="*/ 149 w 424"/>
                <a:gd name="T7" fmla="*/ 252 h 299"/>
                <a:gd name="T8" fmla="*/ 131 w 424"/>
                <a:gd name="T9" fmla="*/ 240 h 299"/>
                <a:gd name="T10" fmla="*/ 120 w 424"/>
                <a:gd name="T11" fmla="*/ 210 h 299"/>
                <a:gd name="T12" fmla="*/ 126 w 424"/>
                <a:gd name="T13" fmla="*/ 162 h 299"/>
                <a:gd name="T14" fmla="*/ 149 w 424"/>
                <a:gd name="T15" fmla="*/ 126 h 299"/>
                <a:gd name="T16" fmla="*/ 149 w 424"/>
                <a:gd name="T17" fmla="*/ 108 h 299"/>
                <a:gd name="T18" fmla="*/ 137 w 424"/>
                <a:gd name="T19" fmla="*/ 126 h 299"/>
                <a:gd name="T20" fmla="*/ 114 w 424"/>
                <a:gd name="T21" fmla="*/ 162 h 299"/>
                <a:gd name="T22" fmla="*/ 72 w 424"/>
                <a:gd name="T23" fmla="*/ 186 h 299"/>
                <a:gd name="T24" fmla="*/ 48 w 424"/>
                <a:gd name="T25" fmla="*/ 180 h 299"/>
                <a:gd name="T26" fmla="*/ 24 w 424"/>
                <a:gd name="T27" fmla="*/ 168 h 299"/>
                <a:gd name="T28" fmla="*/ 12 w 424"/>
                <a:gd name="T29" fmla="*/ 156 h 299"/>
                <a:gd name="T30" fmla="*/ 36 w 424"/>
                <a:gd name="T31" fmla="*/ 144 h 299"/>
                <a:gd name="T32" fmla="*/ 66 w 424"/>
                <a:gd name="T33" fmla="*/ 108 h 299"/>
                <a:gd name="T34" fmla="*/ 108 w 424"/>
                <a:gd name="T35" fmla="*/ 96 h 299"/>
                <a:gd name="T36" fmla="*/ 120 w 424"/>
                <a:gd name="T37" fmla="*/ 96 h 299"/>
                <a:gd name="T38" fmla="*/ 131 w 424"/>
                <a:gd name="T39" fmla="*/ 90 h 299"/>
                <a:gd name="T40" fmla="*/ 126 w 424"/>
                <a:gd name="T41" fmla="*/ 108 h 299"/>
                <a:gd name="T42" fmla="*/ 126 w 424"/>
                <a:gd name="T43" fmla="*/ 114 h 299"/>
                <a:gd name="T44" fmla="*/ 137 w 424"/>
                <a:gd name="T45" fmla="*/ 114 h 299"/>
                <a:gd name="T46" fmla="*/ 143 w 424"/>
                <a:gd name="T47" fmla="*/ 102 h 299"/>
                <a:gd name="T48" fmla="*/ 143 w 424"/>
                <a:gd name="T49" fmla="*/ 90 h 299"/>
                <a:gd name="T50" fmla="*/ 149 w 424"/>
                <a:gd name="T51" fmla="*/ 102 h 299"/>
                <a:gd name="T52" fmla="*/ 167 w 424"/>
                <a:gd name="T53" fmla="*/ 102 h 299"/>
                <a:gd name="T54" fmla="*/ 185 w 424"/>
                <a:gd name="T55" fmla="*/ 102 h 299"/>
                <a:gd name="T56" fmla="*/ 197 w 424"/>
                <a:gd name="T57" fmla="*/ 90 h 299"/>
                <a:gd name="T58" fmla="*/ 215 w 424"/>
                <a:gd name="T59" fmla="*/ 90 h 299"/>
                <a:gd name="T60" fmla="*/ 227 w 424"/>
                <a:gd name="T61" fmla="*/ 66 h 299"/>
                <a:gd name="T62" fmla="*/ 263 w 424"/>
                <a:gd name="T63" fmla="*/ 12 h 299"/>
                <a:gd name="T64" fmla="*/ 311 w 424"/>
                <a:gd name="T65" fmla="*/ 0 h 299"/>
                <a:gd name="T66" fmla="*/ 340 w 424"/>
                <a:gd name="T67" fmla="*/ 6 h 299"/>
                <a:gd name="T68" fmla="*/ 376 w 424"/>
                <a:gd name="T69" fmla="*/ 18 h 299"/>
                <a:gd name="T70" fmla="*/ 406 w 424"/>
                <a:gd name="T71" fmla="*/ 24 h 299"/>
                <a:gd name="T72" fmla="*/ 418 w 424"/>
                <a:gd name="T73" fmla="*/ 30 h 299"/>
                <a:gd name="T74" fmla="*/ 376 w 424"/>
                <a:gd name="T75" fmla="*/ 84 h 299"/>
                <a:gd name="T76" fmla="*/ 335 w 424"/>
                <a:gd name="T77" fmla="*/ 108 h 299"/>
                <a:gd name="T78" fmla="*/ 287 w 424"/>
                <a:gd name="T79" fmla="*/ 126 h 299"/>
                <a:gd name="T80" fmla="*/ 251 w 424"/>
                <a:gd name="T81" fmla="*/ 114 h 299"/>
                <a:gd name="T82" fmla="*/ 221 w 424"/>
                <a:gd name="T83" fmla="*/ 102 h 299"/>
                <a:gd name="T84" fmla="*/ 209 w 424"/>
                <a:gd name="T85" fmla="*/ 96 h 299"/>
                <a:gd name="T86" fmla="*/ 191 w 424"/>
                <a:gd name="T87" fmla="*/ 102 h 299"/>
                <a:gd name="T88" fmla="*/ 185 w 424"/>
                <a:gd name="T89" fmla="*/ 108 h 299"/>
                <a:gd name="T90" fmla="*/ 203 w 424"/>
                <a:gd name="T91" fmla="*/ 108 h 299"/>
                <a:gd name="T92" fmla="*/ 227 w 424"/>
                <a:gd name="T93" fmla="*/ 108 h 299"/>
                <a:gd name="T94" fmla="*/ 257 w 424"/>
                <a:gd name="T95" fmla="*/ 114 h 299"/>
                <a:gd name="T96" fmla="*/ 299 w 424"/>
                <a:gd name="T97" fmla="*/ 156 h 299"/>
                <a:gd name="T98" fmla="*/ 317 w 424"/>
                <a:gd name="T99" fmla="*/ 210 h 299"/>
                <a:gd name="T100" fmla="*/ 305 w 424"/>
                <a:gd name="T101" fmla="*/ 222 h 299"/>
                <a:gd name="T102" fmla="*/ 257 w 424"/>
                <a:gd name="T103" fmla="*/ 204 h 299"/>
                <a:gd name="T104" fmla="*/ 221 w 424"/>
                <a:gd name="T105" fmla="*/ 198 h 299"/>
                <a:gd name="T106" fmla="*/ 197 w 424"/>
                <a:gd name="T107" fmla="*/ 168 h 299"/>
                <a:gd name="T108" fmla="*/ 185 w 424"/>
                <a:gd name="T109" fmla="*/ 126 h 299"/>
                <a:gd name="T110" fmla="*/ 167 w 424"/>
                <a:gd name="T111" fmla="*/ 108 h 299"/>
                <a:gd name="T112" fmla="*/ 155 w 424"/>
                <a:gd name="T113" fmla="*/ 108 h 299"/>
                <a:gd name="T114" fmla="*/ 161 w 424"/>
                <a:gd name="T115" fmla="*/ 126 h 299"/>
                <a:gd name="T116" fmla="*/ 191 w 424"/>
                <a:gd name="T117" fmla="*/ 156 h 29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24"/>
                <a:gd name="T178" fmla="*/ 0 h 299"/>
                <a:gd name="T179" fmla="*/ 424 w 424"/>
                <a:gd name="T180" fmla="*/ 299 h 29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24" h="299">
                  <a:moveTo>
                    <a:pt x="203" y="174"/>
                  </a:moveTo>
                  <a:lnTo>
                    <a:pt x="203" y="198"/>
                  </a:lnTo>
                  <a:lnTo>
                    <a:pt x="203" y="222"/>
                  </a:lnTo>
                  <a:lnTo>
                    <a:pt x="203" y="240"/>
                  </a:lnTo>
                  <a:lnTo>
                    <a:pt x="197" y="252"/>
                  </a:lnTo>
                  <a:lnTo>
                    <a:pt x="191" y="258"/>
                  </a:lnTo>
                  <a:lnTo>
                    <a:pt x="191" y="264"/>
                  </a:lnTo>
                  <a:lnTo>
                    <a:pt x="185" y="269"/>
                  </a:lnTo>
                  <a:lnTo>
                    <a:pt x="179" y="275"/>
                  </a:lnTo>
                  <a:lnTo>
                    <a:pt x="179" y="281"/>
                  </a:lnTo>
                  <a:lnTo>
                    <a:pt x="179" y="287"/>
                  </a:lnTo>
                  <a:lnTo>
                    <a:pt x="173" y="293"/>
                  </a:lnTo>
                  <a:lnTo>
                    <a:pt x="173" y="299"/>
                  </a:lnTo>
                  <a:lnTo>
                    <a:pt x="173" y="293"/>
                  </a:lnTo>
                  <a:lnTo>
                    <a:pt x="173" y="287"/>
                  </a:lnTo>
                  <a:lnTo>
                    <a:pt x="167" y="281"/>
                  </a:lnTo>
                  <a:lnTo>
                    <a:pt x="161" y="275"/>
                  </a:lnTo>
                  <a:lnTo>
                    <a:pt x="161" y="264"/>
                  </a:lnTo>
                  <a:lnTo>
                    <a:pt x="155" y="258"/>
                  </a:lnTo>
                  <a:lnTo>
                    <a:pt x="149" y="252"/>
                  </a:lnTo>
                  <a:lnTo>
                    <a:pt x="143" y="246"/>
                  </a:lnTo>
                  <a:lnTo>
                    <a:pt x="137" y="246"/>
                  </a:lnTo>
                  <a:lnTo>
                    <a:pt x="137" y="240"/>
                  </a:lnTo>
                  <a:lnTo>
                    <a:pt x="131" y="240"/>
                  </a:lnTo>
                  <a:lnTo>
                    <a:pt x="131" y="234"/>
                  </a:lnTo>
                  <a:lnTo>
                    <a:pt x="126" y="234"/>
                  </a:lnTo>
                  <a:lnTo>
                    <a:pt x="126" y="228"/>
                  </a:lnTo>
                  <a:lnTo>
                    <a:pt x="120" y="210"/>
                  </a:lnTo>
                  <a:lnTo>
                    <a:pt x="120" y="198"/>
                  </a:lnTo>
                  <a:lnTo>
                    <a:pt x="120" y="180"/>
                  </a:lnTo>
                  <a:lnTo>
                    <a:pt x="120" y="168"/>
                  </a:lnTo>
                  <a:lnTo>
                    <a:pt x="126" y="168"/>
                  </a:lnTo>
                  <a:lnTo>
                    <a:pt x="126" y="162"/>
                  </a:lnTo>
                  <a:lnTo>
                    <a:pt x="131" y="156"/>
                  </a:lnTo>
                  <a:lnTo>
                    <a:pt x="131" y="150"/>
                  </a:lnTo>
                  <a:lnTo>
                    <a:pt x="137" y="144"/>
                  </a:lnTo>
                  <a:lnTo>
                    <a:pt x="143" y="138"/>
                  </a:lnTo>
                  <a:lnTo>
                    <a:pt x="149" y="126"/>
                  </a:lnTo>
                  <a:lnTo>
                    <a:pt x="149" y="120"/>
                  </a:lnTo>
                  <a:lnTo>
                    <a:pt x="149" y="114"/>
                  </a:lnTo>
                  <a:lnTo>
                    <a:pt x="149" y="108"/>
                  </a:lnTo>
                  <a:lnTo>
                    <a:pt x="143" y="114"/>
                  </a:lnTo>
                  <a:lnTo>
                    <a:pt x="143" y="120"/>
                  </a:lnTo>
                  <a:lnTo>
                    <a:pt x="137" y="126"/>
                  </a:lnTo>
                  <a:lnTo>
                    <a:pt x="137" y="132"/>
                  </a:lnTo>
                  <a:lnTo>
                    <a:pt x="131" y="138"/>
                  </a:lnTo>
                  <a:lnTo>
                    <a:pt x="131" y="144"/>
                  </a:lnTo>
                  <a:lnTo>
                    <a:pt x="126" y="156"/>
                  </a:lnTo>
                  <a:lnTo>
                    <a:pt x="114" y="162"/>
                  </a:lnTo>
                  <a:lnTo>
                    <a:pt x="108" y="168"/>
                  </a:lnTo>
                  <a:lnTo>
                    <a:pt x="96" y="174"/>
                  </a:lnTo>
                  <a:lnTo>
                    <a:pt x="90" y="180"/>
                  </a:lnTo>
                  <a:lnTo>
                    <a:pt x="78" y="180"/>
                  </a:lnTo>
                  <a:lnTo>
                    <a:pt x="72" y="186"/>
                  </a:lnTo>
                  <a:lnTo>
                    <a:pt x="60" y="186"/>
                  </a:lnTo>
                  <a:lnTo>
                    <a:pt x="60" y="180"/>
                  </a:lnTo>
                  <a:lnTo>
                    <a:pt x="54" y="180"/>
                  </a:lnTo>
                  <a:lnTo>
                    <a:pt x="48" y="180"/>
                  </a:lnTo>
                  <a:lnTo>
                    <a:pt x="42" y="180"/>
                  </a:lnTo>
                  <a:lnTo>
                    <a:pt x="36" y="180"/>
                  </a:lnTo>
                  <a:lnTo>
                    <a:pt x="30" y="174"/>
                  </a:lnTo>
                  <a:lnTo>
                    <a:pt x="24" y="168"/>
                  </a:lnTo>
                  <a:lnTo>
                    <a:pt x="18" y="168"/>
                  </a:lnTo>
                  <a:lnTo>
                    <a:pt x="6" y="162"/>
                  </a:lnTo>
                  <a:lnTo>
                    <a:pt x="0" y="162"/>
                  </a:lnTo>
                  <a:lnTo>
                    <a:pt x="6" y="156"/>
                  </a:lnTo>
                  <a:lnTo>
                    <a:pt x="12" y="156"/>
                  </a:lnTo>
                  <a:lnTo>
                    <a:pt x="18" y="156"/>
                  </a:lnTo>
                  <a:lnTo>
                    <a:pt x="24" y="156"/>
                  </a:lnTo>
                  <a:lnTo>
                    <a:pt x="30" y="150"/>
                  </a:lnTo>
                  <a:lnTo>
                    <a:pt x="36" y="144"/>
                  </a:lnTo>
                  <a:lnTo>
                    <a:pt x="42" y="138"/>
                  </a:lnTo>
                  <a:lnTo>
                    <a:pt x="42" y="132"/>
                  </a:lnTo>
                  <a:lnTo>
                    <a:pt x="48" y="120"/>
                  </a:lnTo>
                  <a:lnTo>
                    <a:pt x="60" y="114"/>
                  </a:lnTo>
                  <a:lnTo>
                    <a:pt x="66" y="108"/>
                  </a:lnTo>
                  <a:lnTo>
                    <a:pt x="78" y="102"/>
                  </a:lnTo>
                  <a:lnTo>
                    <a:pt x="84" y="96"/>
                  </a:lnTo>
                  <a:lnTo>
                    <a:pt x="96" y="96"/>
                  </a:lnTo>
                  <a:lnTo>
                    <a:pt x="108" y="96"/>
                  </a:lnTo>
                  <a:lnTo>
                    <a:pt x="114" y="96"/>
                  </a:lnTo>
                  <a:lnTo>
                    <a:pt x="120" y="96"/>
                  </a:lnTo>
                  <a:lnTo>
                    <a:pt x="126" y="96"/>
                  </a:lnTo>
                  <a:lnTo>
                    <a:pt x="126" y="90"/>
                  </a:lnTo>
                  <a:lnTo>
                    <a:pt x="131" y="90"/>
                  </a:lnTo>
                  <a:lnTo>
                    <a:pt x="131" y="96"/>
                  </a:lnTo>
                  <a:lnTo>
                    <a:pt x="126" y="102"/>
                  </a:lnTo>
                  <a:lnTo>
                    <a:pt x="126" y="108"/>
                  </a:lnTo>
                  <a:lnTo>
                    <a:pt x="126" y="114"/>
                  </a:lnTo>
                  <a:lnTo>
                    <a:pt x="131" y="114"/>
                  </a:lnTo>
                  <a:lnTo>
                    <a:pt x="137" y="114"/>
                  </a:lnTo>
                  <a:lnTo>
                    <a:pt x="143" y="114"/>
                  </a:lnTo>
                  <a:lnTo>
                    <a:pt x="143" y="108"/>
                  </a:lnTo>
                  <a:lnTo>
                    <a:pt x="143" y="102"/>
                  </a:lnTo>
                  <a:lnTo>
                    <a:pt x="143" y="96"/>
                  </a:lnTo>
                  <a:lnTo>
                    <a:pt x="143" y="90"/>
                  </a:lnTo>
                  <a:lnTo>
                    <a:pt x="143" y="96"/>
                  </a:lnTo>
                  <a:lnTo>
                    <a:pt x="149" y="96"/>
                  </a:lnTo>
                  <a:lnTo>
                    <a:pt x="149" y="102"/>
                  </a:lnTo>
                  <a:lnTo>
                    <a:pt x="155" y="102"/>
                  </a:lnTo>
                  <a:lnTo>
                    <a:pt x="161" y="102"/>
                  </a:lnTo>
                  <a:lnTo>
                    <a:pt x="167" y="102"/>
                  </a:lnTo>
                  <a:lnTo>
                    <a:pt x="167" y="108"/>
                  </a:lnTo>
                  <a:lnTo>
                    <a:pt x="173" y="108"/>
                  </a:lnTo>
                  <a:lnTo>
                    <a:pt x="179" y="108"/>
                  </a:lnTo>
                  <a:lnTo>
                    <a:pt x="179" y="102"/>
                  </a:lnTo>
                  <a:lnTo>
                    <a:pt x="185" y="102"/>
                  </a:lnTo>
                  <a:lnTo>
                    <a:pt x="185" y="96"/>
                  </a:lnTo>
                  <a:lnTo>
                    <a:pt x="191" y="96"/>
                  </a:lnTo>
                  <a:lnTo>
                    <a:pt x="191" y="90"/>
                  </a:lnTo>
                  <a:lnTo>
                    <a:pt x="197" y="90"/>
                  </a:lnTo>
                  <a:lnTo>
                    <a:pt x="203" y="90"/>
                  </a:lnTo>
                  <a:lnTo>
                    <a:pt x="209" y="90"/>
                  </a:lnTo>
                  <a:lnTo>
                    <a:pt x="215" y="90"/>
                  </a:lnTo>
                  <a:lnTo>
                    <a:pt x="215" y="84"/>
                  </a:lnTo>
                  <a:lnTo>
                    <a:pt x="221" y="84"/>
                  </a:lnTo>
                  <a:lnTo>
                    <a:pt x="221" y="78"/>
                  </a:lnTo>
                  <a:lnTo>
                    <a:pt x="227" y="72"/>
                  </a:lnTo>
                  <a:lnTo>
                    <a:pt x="227" y="66"/>
                  </a:lnTo>
                  <a:lnTo>
                    <a:pt x="227" y="60"/>
                  </a:lnTo>
                  <a:lnTo>
                    <a:pt x="233" y="48"/>
                  </a:lnTo>
                  <a:lnTo>
                    <a:pt x="239" y="30"/>
                  </a:lnTo>
                  <a:lnTo>
                    <a:pt x="251" y="18"/>
                  </a:lnTo>
                  <a:lnTo>
                    <a:pt x="263" y="12"/>
                  </a:lnTo>
                  <a:lnTo>
                    <a:pt x="275" y="6"/>
                  </a:lnTo>
                  <a:lnTo>
                    <a:pt x="287" y="6"/>
                  </a:lnTo>
                  <a:lnTo>
                    <a:pt x="299" y="0"/>
                  </a:lnTo>
                  <a:lnTo>
                    <a:pt x="305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9" y="6"/>
                  </a:lnTo>
                  <a:lnTo>
                    <a:pt x="335" y="6"/>
                  </a:lnTo>
                  <a:lnTo>
                    <a:pt x="340" y="6"/>
                  </a:lnTo>
                  <a:lnTo>
                    <a:pt x="346" y="6"/>
                  </a:lnTo>
                  <a:lnTo>
                    <a:pt x="352" y="12"/>
                  </a:lnTo>
                  <a:lnTo>
                    <a:pt x="364" y="12"/>
                  </a:lnTo>
                  <a:lnTo>
                    <a:pt x="370" y="18"/>
                  </a:lnTo>
                  <a:lnTo>
                    <a:pt x="376" y="18"/>
                  </a:lnTo>
                  <a:lnTo>
                    <a:pt x="382" y="24"/>
                  </a:lnTo>
                  <a:lnTo>
                    <a:pt x="388" y="24"/>
                  </a:lnTo>
                  <a:lnTo>
                    <a:pt x="394" y="24"/>
                  </a:lnTo>
                  <a:lnTo>
                    <a:pt x="400" y="24"/>
                  </a:lnTo>
                  <a:lnTo>
                    <a:pt x="406" y="24"/>
                  </a:lnTo>
                  <a:lnTo>
                    <a:pt x="412" y="24"/>
                  </a:lnTo>
                  <a:lnTo>
                    <a:pt x="424" y="24"/>
                  </a:lnTo>
                  <a:lnTo>
                    <a:pt x="418" y="30"/>
                  </a:lnTo>
                  <a:lnTo>
                    <a:pt x="412" y="42"/>
                  </a:lnTo>
                  <a:lnTo>
                    <a:pt x="400" y="48"/>
                  </a:lnTo>
                  <a:lnTo>
                    <a:pt x="394" y="60"/>
                  </a:lnTo>
                  <a:lnTo>
                    <a:pt x="382" y="72"/>
                  </a:lnTo>
                  <a:lnTo>
                    <a:pt x="376" y="84"/>
                  </a:lnTo>
                  <a:lnTo>
                    <a:pt x="364" y="96"/>
                  </a:lnTo>
                  <a:lnTo>
                    <a:pt x="352" y="102"/>
                  </a:lnTo>
                  <a:lnTo>
                    <a:pt x="346" y="108"/>
                  </a:lnTo>
                  <a:lnTo>
                    <a:pt x="340" y="108"/>
                  </a:lnTo>
                  <a:lnTo>
                    <a:pt x="335" y="108"/>
                  </a:lnTo>
                  <a:lnTo>
                    <a:pt x="323" y="114"/>
                  </a:lnTo>
                  <a:lnTo>
                    <a:pt x="317" y="114"/>
                  </a:lnTo>
                  <a:lnTo>
                    <a:pt x="305" y="120"/>
                  </a:lnTo>
                  <a:lnTo>
                    <a:pt x="299" y="120"/>
                  </a:lnTo>
                  <a:lnTo>
                    <a:pt x="287" y="126"/>
                  </a:lnTo>
                  <a:lnTo>
                    <a:pt x="281" y="126"/>
                  </a:lnTo>
                  <a:lnTo>
                    <a:pt x="275" y="126"/>
                  </a:lnTo>
                  <a:lnTo>
                    <a:pt x="263" y="120"/>
                  </a:lnTo>
                  <a:lnTo>
                    <a:pt x="257" y="120"/>
                  </a:lnTo>
                  <a:lnTo>
                    <a:pt x="251" y="114"/>
                  </a:lnTo>
                  <a:lnTo>
                    <a:pt x="239" y="114"/>
                  </a:lnTo>
                  <a:lnTo>
                    <a:pt x="233" y="108"/>
                  </a:lnTo>
                  <a:lnTo>
                    <a:pt x="227" y="108"/>
                  </a:lnTo>
                  <a:lnTo>
                    <a:pt x="221" y="102"/>
                  </a:lnTo>
                  <a:lnTo>
                    <a:pt x="215" y="102"/>
                  </a:lnTo>
                  <a:lnTo>
                    <a:pt x="215" y="96"/>
                  </a:lnTo>
                  <a:lnTo>
                    <a:pt x="209" y="96"/>
                  </a:lnTo>
                  <a:lnTo>
                    <a:pt x="203" y="96"/>
                  </a:lnTo>
                  <a:lnTo>
                    <a:pt x="197" y="96"/>
                  </a:lnTo>
                  <a:lnTo>
                    <a:pt x="197" y="102"/>
                  </a:lnTo>
                  <a:lnTo>
                    <a:pt x="191" y="102"/>
                  </a:lnTo>
                  <a:lnTo>
                    <a:pt x="185" y="102"/>
                  </a:lnTo>
                  <a:lnTo>
                    <a:pt x="185" y="108"/>
                  </a:lnTo>
                  <a:lnTo>
                    <a:pt x="191" y="108"/>
                  </a:lnTo>
                  <a:lnTo>
                    <a:pt x="197" y="108"/>
                  </a:lnTo>
                  <a:lnTo>
                    <a:pt x="203" y="108"/>
                  </a:lnTo>
                  <a:lnTo>
                    <a:pt x="209" y="108"/>
                  </a:lnTo>
                  <a:lnTo>
                    <a:pt x="215" y="108"/>
                  </a:lnTo>
                  <a:lnTo>
                    <a:pt x="221" y="108"/>
                  </a:lnTo>
                  <a:lnTo>
                    <a:pt x="227" y="108"/>
                  </a:lnTo>
                  <a:lnTo>
                    <a:pt x="233" y="108"/>
                  </a:lnTo>
                  <a:lnTo>
                    <a:pt x="239" y="108"/>
                  </a:lnTo>
                  <a:lnTo>
                    <a:pt x="251" y="114"/>
                  </a:lnTo>
                  <a:lnTo>
                    <a:pt x="257" y="114"/>
                  </a:lnTo>
                  <a:lnTo>
                    <a:pt x="269" y="120"/>
                  </a:lnTo>
                  <a:lnTo>
                    <a:pt x="281" y="126"/>
                  </a:lnTo>
                  <a:lnTo>
                    <a:pt x="287" y="138"/>
                  </a:lnTo>
                  <a:lnTo>
                    <a:pt x="293" y="144"/>
                  </a:lnTo>
                  <a:lnTo>
                    <a:pt x="299" y="156"/>
                  </a:lnTo>
                  <a:lnTo>
                    <a:pt x="305" y="168"/>
                  </a:lnTo>
                  <a:lnTo>
                    <a:pt x="311" y="174"/>
                  </a:lnTo>
                  <a:lnTo>
                    <a:pt x="317" y="192"/>
                  </a:lnTo>
                  <a:lnTo>
                    <a:pt x="317" y="204"/>
                  </a:lnTo>
                  <a:lnTo>
                    <a:pt x="317" y="210"/>
                  </a:lnTo>
                  <a:lnTo>
                    <a:pt x="317" y="216"/>
                  </a:lnTo>
                  <a:lnTo>
                    <a:pt x="317" y="228"/>
                  </a:lnTo>
                  <a:lnTo>
                    <a:pt x="317" y="234"/>
                  </a:lnTo>
                  <a:lnTo>
                    <a:pt x="311" y="228"/>
                  </a:lnTo>
                  <a:lnTo>
                    <a:pt x="305" y="222"/>
                  </a:lnTo>
                  <a:lnTo>
                    <a:pt x="293" y="216"/>
                  </a:lnTo>
                  <a:lnTo>
                    <a:pt x="287" y="216"/>
                  </a:lnTo>
                  <a:lnTo>
                    <a:pt x="275" y="210"/>
                  </a:lnTo>
                  <a:lnTo>
                    <a:pt x="263" y="204"/>
                  </a:lnTo>
                  <a:lnTo>
                    <a:pt x="257" y="204"/>
                  </a:lnTo>
                  <a:lnTo>
                    <a:pt x="245" y="204"/>
                  </a:lnTo>
                  <a:lnTo>
                    <a:pt x="239" y="204"/>
                  </a:lnTo>
                  <a:lnTo>
                    <a:pt x="233" y="198"/>
                  </a:lnTo>
                  <a:lnTo>
                    <a:pt x="227" y="198"/>
                  </a:lnTo>
                  <a:lnTo>
                    <a:pt x="221" y="198"/>
                  </a:lnTo>
                  <a:lnTo>
                    <a:pt x="215" y="192"/>
                  </a:lnTo>
                  <a:lnTo>
                    <a:pt x="209" y="192"/>
                  </a:lnTo>
                  <a:lnTo>
                    <a:pt x="203" y="180"/>
                  </a:lnTo>
                  <a:lnTo>
                    <a:pt x="203" y="174"/>
                  </a:lnTo>
                  <a:lnTo>
                    <a:pt x="197" y="168"/>
                  </a:lnTo>
                  <a:lnTo>
                    <a:pt x="191" y="156"/>
                  </a:lnTo>
                  <a:lnTo>
                    <a:pt x="191" y="144"/>
                  </a:lnTo>
                  <a:lnTo>
                    <a:pt x="191" y="132"/>
                  </a:lnTo>
                  <a:lnTo>
                    <a:pt x="185" y="126"/>
                  </a:lnTo>
                  <a:lnTo>
                    <a:pt x="185" y="120"/>
                  </a:lnTo>
                  <a:lnTo>
                    <a:pt x="179" y="120"/>
                  </a:lnTo>
                  <a:lnTo>
                    <a:pt x="179" y="114"/>
                  </a:lnTo>
                  <a:lnTo>
                    <a:pt x="173" y="114"/>
                  </a:lnTo>
                  <a:lnTo>
                    <a:pt x="167" y="108"/>
                  </a:lnTo>
                  <a:lnTo>
                    <a:pt x="161" y="108"/>
                  </a:lnTo>
                  <a:lnTo>
                    <a:pt x="155" y="108"/>
                  </a:lnTo>
                  <a:lnTo>
                    <a:pt x="155" y="114"/>
                  </a:lnTo>
                  <a:lnTo>
                    <a:pt x="155" y="120"/>
                  </a:lnTo>
                  <a:lnTo>
                    <a:pt x="161" y="120"/>
                  </a:lnTo>
                  <a:lnTo>
                    <a:pt x="161" y="126"/>
                  </a:lnTo>
                  <a:lnTo>
                    <a:pt x="167" y="126"/>
                  </a:lnTo>
                  <a:lnTo>
                    <a:pt x="173" y="132"/>
                  </a:lnTo>
                  <a:lnTo>
                    <a:pt x="179" y="138"/>
                  </a:lnTo>
                  <a:lnTo>
                    <a:pt x="185" y="150"/>
                  </a:lnTo>
                  <a:lnTo>
                    <a:pt x="191" y="156"/>
                  </a:lnTo>
                  <a:lnTo>
                    <a:pt x="197" y="168"/>
                  </a:lnTo>
                  <a:lnTo>
                    <a:pt x="203" y="174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02" name="Freeform 449"/>
            <p:cNvSpPr>
              <a:spLocks/>
            </p:cNvSpPr>
            <p:nvPr/>
          </p:nvSpPr>
          <p:spPr bwMode="auto">
            <a:xfrm>
              <a:off x="5000" y="1565"/>
              <a:ext cx="125" cy="125"/>
            </a:xfrm>
            <a:custGeom>
              <a:avLst/>
              <a:gdLst>
                <a:gd name="T0" fmla="*/ 96 w 125"/>
                <a:gd name="T1" fmla="*/ 125 h 125"/>
                <a:gd name="T2" fmla="*/ 102 w 125"/>
                <a:gd name="T3" fmla="*/ 119 h 125"/>
                <a:gd name="T4" fmla="*/ 108 w 125"/>
                <a:gd name="T5" fmla="*/ 113 h 125"/>
                <a:gd name="T6" fmla="*/ 114 w 125"/>
                <a:gd name="T7" fmla="*/ 119 h 125"/>
                <a:gd name="T8" fmla="*/ 120 w 125"/>
                <a:gd name="T9" fmla="*/ 119 h 125"/>
                <a:gd name="T10" fmla="*/ 120 w 125"/>
                <a:gd name="T11" fmla="*/ 119 h 125"/>
                <a:gd name="T12" fmla="*/ 125 w 125"/>
                <a:gd name="T13" fmla="*/ 119 h 125"/>
                <a:gd name="T14" fmla="*/ 125 w 125"/>
                <a:gd name="T15" fmla="*/ 119 h 125"/>
                <a:gd name="T16" fmla="*/ 125 w 125"/>
                <a:gd name="T17" fmla="*/ 119 h 125"/>
                <a:gd name="T18" fmla="*/ 120 w 125"/>
                <a:gd name="T19" fmla="*/ 113 h 125"/>
                <a:gd name="T20" fmla="*/ 120 w 125"/>
                <a:gd name="T21" fmla="*/ 113 h 125"/>
                <a:gd name="T22" fmla="*/ 114 w 125"/>
                <a:gd name="T23" fmla="*/ 113 h 125"/>
                <a:gd name="T24" fmla="*/ 108 w 125"/>
                <a:gd name="T25" fmla="*/ 107 h 125"/>
                <a:gd name="T26" fmla="*/ 108 w 125"/>
                <a:gd name="T27" fmla="*/ 101 h 125"/>
                <a:gd name="T28" fmla="*/ 108 w 125"/>
                <a:gd name="T29" fmla="*/ 95 h 125"/>
                <a:gd name="T30" fmla="*/ 108 w 125"/>
                <a:gd name="T31" fmla="*/ 95 h 125"/>
                <a:gd name="T32" fmla="*/ 114 w 125"/>
                <a:gd name="T33" fmla="*/ 95 h 125"/>
                <a:gd name="T34" fmla="*/ 114 w 125"/>
                <a:gd name="T35" fmla="*/ 89 h 125"/>
                <a:gd name="T36" fmla="*/ 120 w 125"/>
                <a:gd name="T37" fmla="*/ 77 h 125"/>
                <a:gd name="T38" fmla="*/ 120 w 125"/>
                <a:gd name="T39" fmla="*/ 53 h 125"/>
                <a:gd name="T40" fmla="*/ 102 w 125"/>
                <a:gd name="T41" fmla="*/ 29 h 125"/>
                <a:gd name="T42" fmla="*/ 72 w 125"/>
                <a:gd name="T43" fmla="*/ 18 h 125"/>
                <a:gd name="T44" fmla="*/ 48 w 125"/>
                <a:gd name="T45" fmla="*/ 12 h 125"/>
                <a:gd name="T46" fmla="*/ 30 w 125"/>
                <a:gd name="T47" fmla="*/ 12 h 125"/>
                <a:gd name="T48" fmla="*/ 18 w 125"/>
                <a:gd name="T49" fmla="*/ 6 h 125"/>
                <a:gd name="T50" fmla="*/ 6 w 125"/>
                <a:gd name="T51" fmla="*/ 0 h 125"/>
                <a:gd name="T52" fmla="*/ 6 w 125"/>
                <a:gd name="T53" fmla="*/ 6 h 125"/>
                <a:gd name="T54" fmla="*/ 12 w 125"/>
                <a:gd name="T55" fmla="*/ 23 h 125"/>
                <a:gd name="T56" fmla="*/ 18 w 125"/>
                <a:gd name="T57" fmla="*/ 41 h 125"/>
                <a:gd name="T58" fmla="*/ 24 w 125"/>
                <a:gd name="T59" fmla="*/ 53 h 125"/>
                <a:gd name="T60" fmla="*/ 30 w 125"/>
                <a:gd name="T61" fmla="*/ 71 h 125"/>
                <a:gd name="T62" fmla="*/ 36 w 125"/>
                <a:gd name="T63" fmla="*/ 89 h 125"/>
                <a:gd name="T64" fmla="*/ 54 w 125"/>
                <a:gd name="T65" fmla="*/ 113 h 125"/>
                <a:gd name="T66" fmla="*/ 78 w 125"/>
                <a:gd name="T67" fmla="*/ 125 h 12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5"/>
                <a:gd name="T103" fmla="*/ 0 h 125"/>
                <a:gd name="T104" fmla="*/ 125 w 125"/>
                <a:gd name="T105" fmla="*/ 125 h 12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5" h="125">
                  <a:moveTo>
                    <a:pt x="96" y="125"/>
                  </a:moveTo>
                  <a:lnTo>
                    <a:pt x="96" y="125"/>
                  </a:lnTo>
                  <a:lnTo>
                    <a:pt x="102" y="119"/>
                  </a:lnTo>
                  <a:lnTo>
                    <a:pt x="108" y="113"/>
                  </a:lnTo>
                  <a:lnTo>
                    <a:pt x="114" y="113"/>
                  </a:lnTo>
                  <a:lnTo>
                    <a:pt x="114" y="119"/>
                  </a:lnTo>
                  <a:lnTo>
                    <a:pt x="120" y="119"/>
                  </a:lnTo>
                  <a:lnTo>
                    <a:pt x="125" y="119"/>
                  </a:lnTo>
                  <a:lnTo>
                    <a:pt x="125" y="113"/>
                  </a:lnTo>
                  <a:lnTo>
                    <a:pt x="120" y="113"/>
                  </a:lnTo>
                  <a:lnTo>
                    <a:pt x="114" y="113"/>
                  </a:lnTo>
                  <a:lnTo>
                    <a:pt x="108" y="113"/>
                  </a:lnTo>
                  <a:lnTo>
                    <a:pt x="108" y="107"/>
                  </a:lnTo>
                  <a:lnTo>
                    <a:pt x="108" y="101"/>
                  </a:lnTo>
                  <a:lnTo>
                    <a:pt x="108" y="95"/>
                  </a:lnTo>
                  <a:lnTo>
                    <a:pt x="114" y="95"/>
                  </a:lnTo>
                  <a:lnTo>
                    <a:pt x="114" y="89"/>
                  </a:lnTo>
                  <a:lnTo>
                    <a:pt x="120" y="89"/>
                  </a:lnTo>
                  <a:lnTo>
                    <a:pt x="120" y="77"/>
                  </a:lnTo>
                  <a:lnTo>
                    <a:pt x="120" y="65"/>
                  </a:lnTo>
                  <a:lnTo>
                    <a:pt x="120" y="53"/>
                  </a:lnTo>
                  <a:lnTo>
                    <a:pt x="114" y="41"/>
                  </a:lnTo>
                  <a:lnTo>
                    <a:pt x="102" y="29"/>
                  </a:lnTo>
                  <a:lnTo>
                    <a:pt x="90" y="23"/>
                  </a:lnTo>
                  <a:lnTo>
                    <a:pt x="72" y="18"/>
                  </a:lnTo>
                  <a:lnTo>
                    <a:pt x="54" y="12"/>
                  </a:lnTo>
                  <a:lnTo>
                    <a:pt x="48" y="12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23"/>
                  </a:lnTo>
                  <a:lnTo>
                    <a:pt x="18" y="29"/>
                  </a:lnTo>
                  <a:lnTo>
                    <a:pt x="18" y="41"/>
                  </a:lnTo>
                  <a:lnTo>
                    <a:pt x="24" y="47"/>
                  </a:lnTo>
                  <a:lnTo>
                    <a:pt x="24" y="53"/>
                  </a:lnTo>
                  <a:lnTo>
                    <a:pt x="24" y="65"/>
                  </a:lnTo>
                  <a:lnTo>
                    <a:pt x="30" y="71"/>
                  </a:lnTo>
                  <a:lnTo>
                    <a:pt x="30" y="83"/>
                  </a:lnTo>
                  <a:lnTo>
                    <a:pt x="36" y="89"/>
                  </a:lnTo>
                  <a:lnTo>
                    <a:pt x="42" y="101"/>
                  </a:lnTo>
                  <a:lnTo>
                    <a:pt x="54" y="113"/>
                  </a:lnTo>
                  <a:lnTo>
                    <a:pt x="66" y="119"/>
                  </a:lnTo>
                  <a:lnTo>
                    <a:pt x="78" y="125"/>
                  </a:lnTo>
                  <a:lnTo>
                    <a:pt x="96" y="125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03" name="Freeform 450"/>
            <p:cNvSpPr>
              <a:spLocks/>
            </p:cNvSpPr>
            <p:nvPr/>
          </p:nvSpPr>
          <p:spPr bwMode="auto">
            <a:xfrm>
              <a:off x="5137" y="1642"/>
              <a:ext cx="12" cy="12"/>
            </a:xfrm>
            <a:custGeom>
              <a:avLst/>
              <a:gdLst>
                <a:gd name="T0" fmla="*/ 0 w 12"/>
                <a:gd name="T1" fmla="*/ 6 h 12"/>
                <a:gd name="T2" fmla="*/ 0 w 12"/>
                <a:gd name="T3" fmla="*/ 0 h 12"/>
                <a:gd name="T4" fmla="*/ 6 w 12"/>
                <a:gd name="T5" fmla="*/ 0 h 12"/>
                <a:gd name="T6" fmla="*/ 6 w 12"/>
                <a:gd name="T7" fmla="*/ 0 h 12"/>
                <a:gd name="T8" fmla="*/ 6 w 12"/>
                <a:gd name="T9" fmla="*/ 0 h 12"/>
                <a:gd name="T10" fmla="*/ 12 w 12"/>
                <a:gd name="T11" fmla="*/ 0 h 12"/>
                <a:gd name="T12" fmla="*/ 12 w 12"/>
                <a:gd name="T13" fmla="*/ 0 h 12"/>
                <a:gd name="T14" fmla="*/ 12 w 12"/>
                <a:gd name="T15" fmla="*/ 0 h 12"/>
                <a:gd name="T16" fmla="*/ 12 w 12"/>
                <a:gd name="T17" fmla="*/ 6 h 12"/>
                <a:gd name="T18" fmla="*/ 12 w 12"/>
                <a:gd name="T19" fmla="*/ 6 h 12"/>
                <a:gd name="T20" fmla="*/ 12 w 12"/>
                <a:gd name="T21" fmla="*/ 12 h 12"/>
                <a:gd name="T22" fmla="*/ 12 w 12"/>
                <a:gd name="T23" fmla="*/ 12 h 12"/>
                <a:gd name="T24" fmla="*/ 6 w 12"/>
                <a:gd name="T25" fmla="*/ 12 h 12"/>
                <a:gd name="T26" fmla="*/ 6 w 12"/>
                <a:gd name="T27" fmla="*/ 12 h 12"/>
                <a:gd name="T28" fmla="*/ 6 w 12"/>
                <a:gd name="T29" fmla="*/ 12 h 12"/>
                <a:gd name="T30" fmla="*/ 0 w 12"/>
                <a:gd name="T31" fmla="*/ 6 h 12"/>
                <a:gd name="T32" fmla="*/ 0 w 12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6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04" name="Freeform 451"/>
            <p:cNvSpPr>
              <a:spLocks/>
            </p:cNvSpPr>
            <p:nvPr/>
          </p:nvSpPr>
          <p:spPr bwMode="auto">
            <a:xfrm>
              <a:off x="5167" y="1660"/>
              <a:ext cx="12" cy="12"/>
            </a:xfrm>
            <a:custGeom>
              <a:avLst/>
              <a:gdLst>
                <a:gd name="T0" fmla="*/ 0 w 12"/>
                <a:gd name="T1" fmla="*/ 0 h 12"/>
                <a:gd name="T2" fmla="*/ 0 w 12"/>
                <a:gd name="T3" fmla="*/ 0 h 12"/>
                <a:gd name="T4" fmla="*/ 6 w 12"/>
                <a:gd name="T5" fmla="*/ 0 h 12"/>
                <a:gd name="T6" fmla="*/ 6 w 12"/>
                <a:gd name="T7" fmla="*/ 0 h 12"/>
                <a:gd name="T8" fmla="*/ 12 w 12"/>
                <a:gd name="T9" fmla="*/ 0 h 12"/>
                <a:gd name="T10" fmla="*/ 12 w 12"/>
                <a:gd name="T11" fmla="*/ 6 h 12"/>
                <a:gd name="T12" fmla="*/ 12 w 12"/>
                <a:gd name="T13" fmla="*/ 6 h 12"/>
                <a:gd name="T14" fmla="*/ 12 w 12"/>
                <a:gd name="T15" fmla="*/ 12 h 12"/>
                <a:gd name="T16" fmla="*/ 12 w 12"/>
                <a:gd name="T17" fmla="*/ 12 h 12"/>
                <a:gd name="T18" fmla="*/ 6 w 12"/>
                <a:gd name="T19" fmla="*/ 12 h 12"/>
                <a:gd name="T20" fmla="*/ 6 w 12"/>
                <a:gd name="T21" fmla="*/ 12 h 12"/>
                <a:gd name="T22" fmla="*/ 0 w 12"/>
                <a:gd name="T23" fmla="*/ 12 h 12"/>
                <a:gd name="T24" fmla="*/ 0 w 12"/>
                <a:gd name="T25" fmla="*/ 12 h 12"/>
                <a:gd name="T26" fmla="*/ 0 w 12"/>
                <a:gd name="T27" fmla="*/ 6 h 12"/>
                <a:gd name="T28" fmla="*/ 0 w 12"/>
                <a:gd name="T29" fmla="*/ 6 h 12"/>
                <a:gd name="T30" fmla="*/ 0 w 12"/>
                <a:gd name="T31" fmla="*/ 6 h 12"/>
                <a:gd name="T32" fmla="*/ 0 w 1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05" name="Freeform 452"/>
            <p:cNvSpPr>
              <a:spLocks/>
            </p:cNvSpPr>
            <p:nvPr/>
          </p:nvSpPr>
          <p:spPr bwMode="auto">
            <a:xfrm>
              <a:off x="5131" y="1678"/>
              <a:ext cx="18" cy="12"/>
            </a:xfrm>
            <a:custGeom>
              <a:avLst/>
              <a:gdLst>
                <a:gd name="T0" fmla="*/ 0 w 18"/>
                <a:gd name="T1" fmla="*/ 0 h 12"/>
                <a:gd name="T2" fmla="*/ 6 w 18"/>
                <a:gd name="T3" fmla="*/ 0 h 12"/>
                <a:gd name="T4" fmla="*/ 6 w 18"/>
                <a:gd name="T5" fmla="*/ 0 h 12"/>
                <a:gd name="T6" fmla="*/ 12 w 18"/>
                <a:gd name="T7" fmla="*/ 0 h 12"/>
                <a:gd name="T8" fmla="*/ 12 w 18"/>
                <a:gd name="T9" fmla="*/ 0 h 12"/>
                <a:gd name="T10" fmla="*/ 18 w 18"/>
                <a:gd name="T11" fmla="*/ 0 h 12"/>
                <a:gd name="T12" fmla="*/ 18 w 18"/>
                <a:gd name="T13" fmla="*/ 6 h 12"/>
                <a:gd name="T14" fmla="*/ 12 w 18"/>
                <a:gd name="T15" fmla="*/ 6 h 12"/>
                <a:gd name="T16" fmla="*/ 12 w 18"/>
                <a:gd name="T17" fmla="*/ 12 h 12"/>
                <a:gd name="T18" fmla="*/ 12 w 18"/>
                <a:gd name="T19" fmla="*/ 12 h 12"/>
                <a:gd name="T20" fmla="*/ 6 w 18"/>
                <a:gd name="T21" fmla="*/ 12 h 12"/>
                <a:gd name="T22" fmla="*/ 6 w 18"/>
                <a:gd name="T23" fmla="*/ 12 h 12"/>
                <a:gd name="T24" fmla="*/ 6 w 18"/>
                <a:gd name="T25" fmla="*/ 12 h 12"/>
                <a:gd name="T26" fmla="*/ 0 w 18"/>
                <a:gd name="T27" fmla="*/ 6 h 12"/>
                <a:gd name="T28" fmla="*/ 0 w 18"/>
                <a:gd name="T29" fmla="*/ 6 h 12"/>
                <a:gd name="T30" fmla="*/ 0 w 18"/>
                <a:gd name="T31" fmla="*/ 0 h 12"/>
                <a:gd name="T32" fmla="*/ 0 w 18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2"/>
                <a:gd name="T53" fmla="*/ 18 w 1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2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06" name="Freeform 453"/>
            <p:cNvSpPr>
              <a:spLocks/>
            </p:cNvSpPr>
            <p:nvPr/>
          </p:nvSpPr>
          <p:spPr bwMode="auto">
            <a:xfrm>
              <a:off x="5108" y="1660"/>
              <a:ext cx="17" cy="12"/>
            </a:xfrm>
            <a:custGeom>
              <a:avLst/>
              <a:gdLst>
                <a:gd name="T0" fmla="*/ 6 w 17"/>
                <a:gd name="T1" fmla="*/ 0 h 12"/>
                <a:gd name="T2" fmla="*/ 6 w 17"/>
                <a:gd name="T3" fmla="*/ 0 h 12"/>
                <a:gd name="T4" fmla="*/ 0 w 17"/>
                <a:gd name="T5" fmla="*/ 6 h 12"/>
                <a:gd name="T6" fmla="*/ 0 w 17"/>
                <a:gd name="T7" fmla="*/ 6 h 12"/>
                <a:gd name="T8" fmla="*/ 6 w 17"/>
                <a:gd name="T9" fmla="*/ 12 h 12"/>
                <a:gd name="T10" fmla="*/ 6 w 17"/>
                <a:gd name="T11" fmla="*/ 12 h 12"/>
                <a:gd name="T12" fmla="*/ 12 w 17"/>
                <a:gd name="T13" fmla="*/ 12 h 12"/>
                <a:gd name="T14" fmla="*/ 12 w 17"/>
                <a:gd name="T15" fmla="*/ 12 h 12"/>
                <a:gd name="T16" fmla="*/ 17 w 17"/>
                <a:gd name="T17" fmla="*/ 12 h 12"/>
                <a:gd name="T18" fmla="*/ 17 w 17"/>
                <a:gd name="T19" fmla="*/ 12 h 12"/>
                <a:gd name="T20" fmla="*/ 17 w 17"/>
                <a:gd name="T21" fmla="*/ 6 h 12"/>
                <a:gd name="T22" fmla="*/ 17 w 17"/>
                <a:gd name="T23" fmla="*/ 6 h 12"/>
                <a:gd name="T24" fmla="*/ 17 w 17"/>
                <a:gd name="T25" fmla="*/ 0 h 12"/>
                <a:gd name="T26" fmla="*/ 12 w 17"/>
                <a:gd name="T27" fmla="*/ 0 h 12"/>
                <a:gd name="T28" fmla="*/ 12 w 17"/>
                <a:gd name="T29" fmla="*/ 0 h 12"/>
                <a:gd name="T30" fmla="*/ 6 w 17"/>
                <a:gd name="T31" fmla="*/ 0 h 12"/>
                <a:gd name="T32" fmla="*/ 6 w 17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"/>
                <a:gd name="T52" fmla="*/ 0 h 12"/>
                <a:gd name="T53" fmla="*/ 17 w 17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" h="12">
                  <a:moveTo>
                    <a:pt x="6" y="0"/>
                  </a:move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7" y="12"/>
                  </a:lnTo>
                  <a:lnTo>
                    <a:pt x="17" y="6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07" name="Freeform 454"/>
            <p:cNvSpPr>
              <a:spLocks/>
            </p:cNvSpPr>
            <p:nvPr/>
          </p:nvSpPr>
          <p:spPr bwMode="auto">
            <a:xfrm>
              <a:off x="5102" y="1684"/>
              <a:ext cx="12" cy="12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6 h 12"/>
                <a:gd name="T4" fmla="*/ 0 w 12"/>
                <a:gd name="T5" fmla="*/ 6 h 12"/>
                <a:gd name="T6" fmla="*/ 0 w 12"/>
                <a:gd name="T7" fmla="*/ 6 h 12"/>
                <a:gd name="T8" fmla="*/ 6 w 12"/>
                <a:gd name="T9" fmla="*/ 0 h 12"/>
                <a:gd name="T10" fmla="*/ 6 w 12"/>
                <a:gd name="T11" fmla="*/ 0 h 12"/>
                <a:gd name="T12" fmla="*/ 12 w 12"/>
                <a:gd name="T13" fmla="*/ 0 h 12"/>
                <a:gd name="T14" fmla="*/ 12 w 12"/>
                <a:gd name="T15" fmla="*/ 6 h 12"/>
                <a:gd name="T16" fmla="*/ 12 w 12"/>
                <a:gd name="T17" fmla="*/ 6 h 12"/>
                <a:gd name="T18" fmla="*/ 12 w 12"/>
                <a:gd name="T19" fmla="*/ 6 h 12"/>
                <a:gd name="T20" fmla="*/ 12 w 12"/>
                <a:gd name="T21" fmla="*/ 12 h 12"/>
                <a:gd name="T22" fmla="*/ 12 w 12"/>
                <a:gd name="T23" fmla="*/ 12 h 12"/>
                <a:gd name="T24" fmla="*/ 6 w 12"/>
                <a:gd name="T25" fmla="*/ 12 h 12"/>
                <a:gd name="T26" fmla="*/ 6 w 12"/>
                <a:gd name="T27" fmla="*/ 12 h 12"/>
                <a:gd name="T28" fmla="*/ 6 w 12"/>
                <a:gd name="T29" fmla="*/ 12 h 12"/>
                <a:gd name="T30" fmla="*/ 0 w 12"/>
                <a:gd name="T31" fmla="*/ 12 h 12"/>
                <a:gd name="T32" fmla="*/ 0 w 12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12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08" name="Freeform 455"/>
            <p:cNvSpPr>
              <a:spLocks/>
            </p:cNvSpPr>
            <p:nvPr/>
          </p:nvSpPr>
          <p:spPr bwMode="auto">
            <a:xfrm>
              <a:off x="5125" y="1708"/>
              <a:ext cx="12" cy="12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12 h 12"/>
                <a:gd name="T4" fmla="*/ 0 w 12"/>
                <a:gd name="T5" fmla="*/ 12 h 12"/>
                <a:gd name="T6" fmla="*/ 0 w 12"/>
                <a:gd name="T7" fmla="*/ 6 h 12"/>
                <a:gd name="T8" fmla="*/ 0 w 12"/>
                <a:gd name="T9" fmla="*/ 6 h 12"/>
                <a:gd name="T10" fmla="*/ 0 w 12"/>
                <a:gd name="T11" fmla="*/ 0 h 12"/>
                <a:gd name="T12" fmla="*/ 0 w 12"/>
                <a:gd name="T13" fmla="*/ 0 h 12"/>
                <a:gd name="T14" fmla="*/ 6 w 12"/>
                <a:gd name="T15" fmla="*/ 0 h 12"/>
                <a:gd name="T16" fmla="*/ 6 w 12"/>
                <a:gd name="T17" fmla="*/ 0 h 12"/>
                <a:gd name="T18" fmla="*/ 6 w 12"/>
                <a:gd name="T19" fmla="*/ 0 h 12"/>
                <a:gd name="T20" fmla="*/ 6 w 12"/>
                <a:gd name="T21" fmla="*/ 0 h 12"/>
                <a:gd name="T22" fmla="*/ 6 w 12"/>
                <a:gd name="T23" fmla="*/ 0 h 12"/>
                <a:gd name="T24" fmla="*/ 12 w 12"/>
                <a:gd name="T25" fmla="*/ 6 h 12"/>
                <a:gd name="T26" fmla="*/ 6 w 12"/>
                <a:gd name="T27" fmla="*/ 6 h 12"/>
                <a:gd name="T28" fmla="*/ 6 w 12"/>
                <a:gd name="T29" fmla="*/ 12 h 12"/>
                <a:gd name="T30" fmla="*/ 6 w 12"/>
                <a:gd name="T31" fmla="*/ 12 h 12"/>
                <a:gd name="T32" fmla="*/ 0 w 12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12"/>
                  </a:move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09" name="Freeform 456"/>
            <p:cNvSpPr>
              <a:spLocks/>
            </p:cNvSpPr>
            <p:nvPr/>
          </p:nvSpPr>
          <p:spPr bwMode="auto">
            <a:xfrm>
              <a:off x="5143" y="1690"/>
              <a:ext cx="12" cy="18"/>
            </a:xfrm>
            <a:custGeom>
              <a:avLst/>
              <a:gdLst>
                <a:gd name="T0" fmla="*/ 0 w 12"/>
                <a:gd name="T1" fmla="*/ 12 h 18"/>
                <a:gd name="T2" fmla="*/ 0 w 12"/>
                <a:gd name="T3" fmla="*/ 6 h 18"/>
                <a:gd name="T4" fmla="*/ 0 w 12"/>
                <a:gd name="T5" fmla="*/ 6 h 18"/>
                <a:gd name="T6" fmla="*/ 6 w 12"/>
                <a:gd name="T7" fmla="*/ 0 h 18"/>
                <a:gd name="T8" fmla="*/ 6 w 12"/>
                <a:gd name="T9" fmla="*/ 0 h 18"/>
                <a:gd name="T10" fmla="*/ 12 w 12"/>
                <a:gd name="T11" fmla="*/ 0 h 18"/>
                <a:gd name="T12" fmla="*/ 12 w 12"/>
                <a:gd name="T13" fmla="*/ 6 h 18"/>
                <a:gd name="T14" fmla="*/ 12 w 12"/>
                <a:gd name="T15" fmla="*/ 6 h 18"/>
                <a:gd name="T16" fmla="*/ 12 w 12"/>
                <a:gd name="T17" fmla="*/ 12 h 18"/>
                <a:gd name="T18" fmla="*/ 12 w 12"/>
                <a:gd name="T19" fmla="*/ 12 h 18"/>
                <a:gd name="T20" fmla="*/ 12 w 12"/>
                <a:gd name="T21" fmla="*/ 18 h 18"/>
                <a:gd name="T22" fmla="*/ 6 w 12"/>
                <a:gd name="T23" fmla="*/ 18 h 18"/>
                <a:gd name="T24" fmla="*/ 6 w 12"/>
                <a:gd name="T25" fmla="*/ 18 h 18"/>
                <a:gd name="T26" fmla="*/ 0 w 12"/>
                <a:gd name="T27" fmla="*/ 18 h 18"/>
                <a:gd name="T28" fmla="*/ 0 w 12"/>
                <a:gd name="T29" fmla="*/ 18 h 18"/>
                <a:gd name="T30" fmla="*/ 0 w 12"/>
                <a:gd name="T31" fmla="*/ 12 h 18"/>
                <a:gd name="T32" fmla="*/ 0 w 12"/>
                <a:gd name="T33" fmla="*/ 12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0" y="12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10" name="Freeform 457"/>
            <p:cNvSpPr>
              <a:spLocks/>
            </p:cNvSpPr>
            <p:nvPr/>
          </p:nvSpPr>
          <p:spPr bwMode="auto">
            <a:xfrm>
              <a:off x="5161" y="1696"/>
              <a:ext cx="12" cy="12"/>
            </a:xfrm>
            <a:custGeom>
              <a:avLst/>
              <a:gdLst>
                <a:gd name="T0" fmla="*/ 12 w 12"/>
                <a:gd name="T1" fmla="*/ 0 h 12"/>
                <a:gd name="T2" fmla="*/ 12 w 12"/>
                <a:gd name="T3" fmla="*/ 0 h 12"/>
                <a:gd name="T4" fmla="*/ 12 w 12"/>
                <a:gd name="T5" fmla="*/ 6 h 12"/>
                <a:gd name="T6" fmla="*/ 12 w 12"/>
                <a:gd name="T7" fmla="*/ 6 h 12"/>
                <a:gd name="T8" fmla="*/ 12 w 12"/>
                <a:gd name="T9" fmla="*/ 6 h 12"/>
                <a:gd name="T10" fmla="*/ 12 w 12"/>
                <a:gd name="T11" fmla="*/ 12 h 12"/>
                <a:gd name="T12" fmla="*/ 6 w 12"/>
                <a:gd name="T13" fmla="*/ 12 h 12"/>
                <a:gd name="T14" fmla="*/ 6 w 12"/>
                <a:gd name="T15" fmla="*/ 12 h 12"/>
                <a:gd name="T16" fmla="*/ 0 w 12"/>
                <a:gd name="T17" fmla="*/ 12 h 12"/>
                <a:gd name="T18" fmla="*/ 0 w 12"/>
                <a:gd name="T19" fmla="*/ 12 h 12"/>
                <a:gd name="T20" fmla="*/ 0 w 12"/>
                <a:gd name="T21" fmla="*/ 6 h 12"/>
                <a:gd name="T22" fmla="*/ 0 w 12"/>
                <a:gd name="T23" fmla="*/ 6 h 12"/>
                <a:gd name="T24" fmla="*/ 0 w 12"/>
                <a:gd name="T25" fmla="*/ 6 h 12"/>
                <a:gd name="T26" fmla="*/ 0 w 12"/>
                <a:gd name="T27" fmla="*/ 0 h 12"/>
                <a:gd name="T28" fmla="*/ 0 w 12"/>
                <a:gd name="T29" fmla="*/ 0 h 12"/>
                <a:gd name="T30" fmla="*/ 6 w 12"/>
                <a:gd name="T31" fmla="*/ 0 h 12"/>
                <a:gd name="T32" fmla="*/ 12 w 1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12" y="0"/>
                  </a:move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11" name="Freeform 458"/>
            <p:cNvSpPr>
              <a:spLocks/>
            </p:cNvSpPr>
            <p:nvPr/>
          </p:nvSpPr>
          <p:spPr bwMode="auto">
            <a:xfrm>
              <a:off x="5012" y="1714"/>
              <a:ext cx="108" cy="72"/>
            </a:xfrm>
            <a:custGeom>
              <a:avLst/>
              <a:gdLst>
                <a:gd name="T0" fmla="*/ 108 w 108"/>
                <a:gd name="T1" fmla="*/ 6 h 72"/>
                <a:gd name="T2" fmla="*/ 108 w 108"/>
                <a:gd name="T3" fmla="*/ 6 h 72"/>
                <a:gd name="T4" fmla="*/ 108 w 108"/>
                <a:gd name="T5" fmla="*/ 0 h 72"/>
                <a:gd name="T6" fmla="*/ 102 w 108"/>
                <a:gd name="T7" fmla="*/ 6 h 72"/>
                <a:gd name="T8" fmla="*/ 90 w 108"/>
                <a:gd name="T9" fmla="*/ 6 h 72"/>
                <a:gd name="T10" fmla="*/ 66 w 108"/>
                <a:gd name="T11" fmla="*/ 0 h 72"/>
                <a:gd name="T12" fmla="*/ 48 w 108"/>
                <a:gd name="T13" fmla="*/ 0 h 72"/>
                <a:gd name="T14" fmla="*/ 48 w 108"/>
                <a:gd name="T15" fmla="*/ 0 h 72"/>
                <a:gd name="T16" fmla="*/ 60 w 108"/>
                <a:gd name="T17" fmla="*/ 0 h 72"/>
                <a:gd name="T18" fmla="*/ 78 w 108"/>
                <a:gd name="T19" fmla="*/ 6 h 72"/>
                <a:gd name="T20" fmla="*/ 96 w 108"/>
                <a:gd name="T21" fmla="*/ 12 h 72"/>
                <a:gd name="T22" fmla="*/ 90 w 108"/>
                <a:gd name="T23" fmla="*/ 18 h 72"/>
                <a:gd name="T24" fmla="*/ 84 w 108"/>
                <a:gd name="T25" fmla="*/ 18 h 72"/>
                <a:gd name="T26" fmla="*/ 72 w 108"/>
                <a:gd name="T27" fmla="*/ 24 h 72"/>
                <a:gd name="T28" fmla="*/ 60 w 108"/>
                <a:gd name="T29" fmla="*/ 18 h 72"/>
                <a:gd name="T30" fmla="*/ 42 w 108"/>
                <a:gd name="T31" fmla="*/ 18 h 72"/>
                <a:gd name="T32" fmla="*/ 30 w 108"/>
                <a:gd name="T33" fmla="*/ 18 h 72"/>
                <a:gd name="T34" fmla="*/ 36 w 108"/>
                <a:gd name="T35" fmla="*/ 18 h 72"/>
                <a:gd name="T36" fmla="*/ 48 w 108"/>
                <a:gd name="T37" fmla="*/ 18 h 72"/>
                <a:gd name="T38" fmla="*/ 54 w 108"/>
                <a:gd name="T39" fmla="*/ 24 h 72"/>
                <a:gd name="T40" fmla="*/ 72 w 108"/>
                <a:gd name="T41" fmla="*/ 24 h 72"/>
                <a:gd name="T42" fmla="*/ 72 w 108"/>
                <a:gd name="T43" fmla="*/ 30 h 72"/>
                <a:gd name="T44" fmla="*/ 66 w 108"/>
                <a:gd name="T45" fmla="*/ 30 h 72"/>
                <a:gd name="T46" fmla="*/ 54 w 108"/>
                <a:gd name="T47" fmla="*/ 36 h 72"/>
                <a:gd name="T48" fmla="*/ 48 w 108"/>
                <a:gd name="T49" fmla="*/ 36 h 72"/>
                <a:gd name="T50" fmla="*/ 42 w 108"/>
                <a:gd name="T51" fmla="*/ 36 h 72"/>
                <a:gd name="T52" fmla="*/ 36 w 108"/>
                <a:gd name="T53" fmla="*/ 30 h 72"/>
                <a:gd name="T54" fmla="*/ 24 w 108"/>
                <a:gd name="T55" fmla="*/ 30 h 72"/>
                <a:gd name="T56" fmla="*/ 36 w 108"/>
                <a:gd name="T57" fmla="*/ 36 h 72"/>
                <a:gd name="T58" fmla="*/ 42 w 108"/>
                <a:gd name="T59" fmla="*/ 42 h 72"/>
                <a:gd name="T60" fmla="*/ 24 w 108"/>
                <a:gd name="T61" fmla="*/ 48 h 72"/>
                <a:gd name="T62" fmla="*/ 6 w 108"/>
                <a:gd name="T63" fmla="*/ 48 h 72"/>
                <a:gd name="T64" fmla="*/ 0 w 108"/>
                <a:gd name="T65" fmla="*/ 54 h 72"/>
                <a:gd name="T66" fmla="*/ 12 w 108"/>
                <a:gd name="T67" fmla="*/ 54 h 72"/>
                <a:gd name="T68" fmla="*/ 30 w 108"/>
                <a:gd name="T69" fmla="*/ 48 h 72"/>
                <a:gd name="T70" fmla="*/ 48 w 108"/>
                <a:gd name="T71" fmla="*/ 42 h 72"/>
                <a:gd name="T72" fmla="*/ 48 w 108"/>
                <a:gd name="T73" fmla="*/ 60 h 72"/>
                <a:gd name="T74" fmla="*/ 36 w 108"/>
                <a:gd name="T75" fmla="*/ 72 h 72"/>
                <a:gd name="T76" fmla="*/ 42 w 108"/>
                <a:gd name="T77" fmla="*/ 72 h 72"/>
                <a:gd name="T78" fmla="*/ 54 w 108"/>
                <a:gd name="T79" fmla="*/ 48 h 72"/>
                <a:gd name="T80" fmla="*/ 60 w 108"/>
                <a:gd name="T81" fmla="*/ 42 h 72"/>
                <a:gd name="T82" fmla="*/ 72 w 108"/>
                <a:gd name="T83" fmla="*/ 36 h 72"/>
                <a:gd name="T84" fmla="*/ 78 w 108"/>
                <a:gd name="T85" fmla="*/ 30 h 72"/>
                <a:gd name="T86" fmla="*/ 78 w 108"/>
                <a:gd name="T87" fmla="*/ 60 h 72"/>
                <a:gd name="T88" fmla="*/ 72 w 108"/>
                <a:gd name="T89" fmla="*/ 66 h 72"/>
                <a:gd name="T90" fmla="*/ 78 w 108"/>
                <a:gd name="T91" fmla="*/ 60 h 72"/>
                <a:gd name="T92" fmla="*/ 84 w 108"/>
                <a:gd name="T93" fmla="*/ 30 h 72"/>
                <a:gd name="T94" fmla="*/ 96 w 108"/>
                <a:gd name="T95" fmla="*/ 18 h 72"/>
                <a:gd name="T96" fmla="*/ 102 w 108"/>
                <a:gd name="T97" fmla="*/ 18 h 72"/>
                <a:gd name="T98" fmla="*/ 102 w 108"/>
                <a:gd name="T99" fmla="*/ 24 h 72"/>
                <a:gd name="T100" fmla="*/ 102 w 108"/>
                <a:gd name="T101" fmla="*/ 54 h 72"/>
                <a:gd name="T102" fmla="*/ 108 w 108"/>
                <a:gd name="T103" fmla="*/ 18 h 7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8"/>
                <a:gd name="T157" fmla="*/ 0 h 72"/>
                <a:gd name="T158" fmla="*/ 108 w 108"/>
                <a:gd name="T159" fmla="*/ 72 h 7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8" h="72">
                  <a:moveTo>
                    <a:pt x="108" y="6"/>
                  </a:moveTo>
                  <a:lnTo>
                    <a:pt x="108" y="6"/>
                  </a:lnTo>
                  <a:lnTo>
                    <a:pt x="108" y="0"/>
                  </a:lnTo>
                  <a:lnTo>
                    <a:pt x="102" y="6"/>
                  </a:lnTo>
                  <a:lnTo>
                    <a:pt x="96" y="6"/>
                  </a:lnTo>
                  <a:lnTo>
                    <a:pt x="90" y="6"/>
                  </a:lnTo>
                  <a:lnTo>
                    <a:pt x="84" y="6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6" y="6"/>
                  </a:lnTo>
                  <a:lnTo>
                    <a:pt x="72" y="6"/>
                  </a:lnTo>
                  <a:lnTo>
                    <a:pt x="78" y="6"/>
                  </a:lnTo>
                  <a:lnTo>
                    <a:pt x="84" y="6"/>
                  </a:lnTo>
                  <a:lnTo>
                    <a:pt x="90" y="12"/>
                  </a:lnTo>
                  <a:lnTo>
                    <a:pt x="96" y="12"/>
                  </a:lnTo>
                  <a:lnTo>
                    <a:pt x="96" y="18"/>
                  </a:lnTo>
                  <a:lnTo>
                    <a:pt x="90" y="18"/>
                  </a:lnTo>
                  <a:lnTo>
                    <a:pt x="84" y="18"/>
                  </a:lnTo>
                  <a:lnTo>
                    <a:pt x="78" y="24"/>
                  </a:lnTo>
                  <a:lnTo>
                    <a:pt x="72" y="24"/>
                  </a:lnTo>
                  <a:lnTo>
                    <a:pt x="72" y="18"/>
                  </a:lnTo>
                  <a:lnTo>
                    <a:pt x="66" y="18"/>
                  </a:lnTo>
                  <a:lnTo>
                    <a:pt x="60" y="18"/>
                  </a:lnTo>
                  <a:lnTo>
                    <a:pt x="48" y="18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36" y="18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54" y="18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72" y="30"/>
                  </a:lnTo>
                  <a:lnTo>
                    <a:pt x="66" y="30"/>
                  </a:lnTo>
                  <a:lnTo>
                    <a:pt x="60" y="30"/>
                  </a:lnTo>
                  <a:lnTo>
                    <a:pt x="60" y="36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2" y="36"/>
                  </a:lnTo>
                  <a:lnTo>
                    <a:pt x="42" y="30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30" y="36"/>
                  </a:lnTo>
                  <a:lnTo>
                    <a:pt x="36" y="36"/>
                  </a:lnTo>
                  <a:lnTo>
                    <a:pt x="42" y="36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0" y="42"/>
                  </a:lnTo>
                  <a:lnTo>
                    <a:pt x="24" y="48"/>
                  </a:lnTo>
                  <a:lnTo>
                    <a:pt x="18" y="48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6" y="54"/>
                  </a:lnTo>
                  <a:lnTo>
                    <a:pt x="12" y="54"/>
                  </a:lnTo>
                  <a:lnTo>
                    <a:pt x="18" y="48"/>
                  </a:lnTo>
                  <a:lnTo>
                    <a:pt x="24" y="48"/>
                  </a:lnTo>
                  <a:lnTo>
                    <a:pt x="30" y="48"/>
                  </a:lnTo>
                  <a:lnTo>
                    <a:pt x="36" y="48"/>
                  </a:lnTo>
                  <a:lnTo>
                    <a:pt x="42" y="48"/>
                  </a:lnTo>
                  <a:lnTo>
                    <a:pt x="48" y="42"/>
                  </a:lnTo>
                  <a:lnTo>
                    <a:pt x="48" y="48"/>
                  </a:lnTo>
                  <a:lnTo>
                    <a:pt x="48" y="60"/>
                  </a:lnTo>
                  <a:lnTo>
                    <a:pt x="42" y="66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42" y="72"/>
                  </a:lnTo>
                  <a:lnTo>
                    <a:pt x="48" y="66"/>
                  </a:lnTo>
                  <a:lnTo>
                    <a:pt x="48" y="60"/>
                  </a:lnTo>
                  <a:lnTo>
                    <a:pt x="54" y="48"/>
                  </a:lnTo>
                  <a:lnTo>
                    <a:pt x="54" y="42"/>
                  </a:lnTo>
                  <a:lnTo>
                    <a:pt x="60" y="42"/>
                  </a:lnTo>
                  <a:lnTo>
                    <a:pt x="66" y="42"/>
                  </a:lnTo>
                  <a:lnTo>
                    <a:pt x="66" y="36"/>
                  </a:lnTo>
                  <a:lnTo>
                    <a:pt x="72" y="36"/>
                  </a:lnTo>
                  <a:lnTo>
                    <a:pt x="78" y="36"/>
                  </a:lnTo>
                  <a:lnTo>
                    <a:pt x="78" y="30"/>
                  </a:lnTo>
                  <a:lnTo>
                    <a:pt x="78" y="42"/>
                  </a:lnTo>
                  <a:lnTo>
                    <a:pt x="78" y="48"/>
                  </a:lnTo>
                  <a:lnTo>
                    <a:pt x="78" y="60"/>
                  </a:lnTo>
                  <a:lnTo>
                    <a:pt x="78" y="66"/>
                  </a:lnTo>
                  <a:lnTo>
                    <a:pt x="72" y="66"/>
                  </a:lnTo>
                  <a:lnTo>
                    <a:pt x="78" y="66"/>
                  </a:lnTo>
                  <a:lnTo>
                    <a:pt x="78" y="60"/>
                  </a:lnTo>
                  <a:lnTo>
                    <a:pt x="84" y="48"/>
                  </a:lnTo>
                  <a:lnTo>
                    <a:pt x="84" y="36"/>
                  </a:lnTo>
                  <a:lnTo>
                    <a:pt x="84" y="30"/>
                  </a:lnTo>
                  <a:lnTo>
                    <a:pt x="90" y="24"/>
                  </a:lnTo>
                  <a:lnTo>
                    <a:pt x="96" y="24"/>
                  </a:lnTo>
                  <a:lnTo>
                    <a:pt x="96" y="18"/>
                  </a:lnTo>
                  <a:lnTo>
                    <a:pt x="102" y="18"/>
                  </a:lnTo>
                  <a:lnTo>
                    <a:pt x="102" y="24"/>
                  </a:lnTo>
                  <a:lnTo>
                    <a:pt x="102" y="36"/>
                  </a:lnTo>
                  <a:lnTo>
                    <a:pt x="102" y="48"/>
                  </a:lnTo>
                  <a:lnTo>
                    <a:pt x="102" y="54"/>
                  </a:lnTo>
                  <a:lnTo>
                    <a:pt x="102" y="42"/>
                  </a:lnTo>
                  <a:lnTo>
                    <a:pt x="108" y="30"/>
                  </a:lnTo>
                  <a:lnTo>
                    <a:pt x="108" y="18"/>
                  </a:lnTo>
                  <a:lnTo>
                    <a:pt x="108" y="6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12" name="Freeform 459"/>
            <p:cNvSpPr>
              <a:spLocks/>
            </p:cNvSpPr>
            <p:nvPr/>
          </p:nvSpPr>
          <p:spPr bwMode="auto">
            <a:xfrm>
              <a:off x="5024" y="1583"/>
              <a:ext cx="84" cy="83"/>
            </a:xfrm>
            <a:custGeom>
              <a:avLst/>
              <a:gdLst>
                <a:gd name="T0" fmla="*/ 84 w 84"/>
                <a:gd name="T1" fmla="*/ 77 h 83"/>
                <a:gd name="T2" fmla="*/ 84 w 84"/>
                <a:gd name="T3" fmla="*/ 77 h 83"/>
                <a:gd name="T4" fmla="*/ 84 w 84"/>
                <a:gd name="T5" fmla="*/ 71 h 83"/>
                <a:gd name="T6" fmla="*/ 78 w 84"/>
                <a:gd name="T7" fmla="*/ 65 h 83"/>
                <a:gd name="T8" fmla="*/ 72 w 84"/>
                <a:gd name="T9" fmla="*/ 59 h 83"/>
                <a:gd name="T10" fmla="*/ 72 w 84"/>
                <a:gd name="T11" fmla="*/ 35 h 83"/>
                <a:gd name="T12" fmla="*/ 66 w 84"/>
                <a:gd name="T13" fmla="*/ 29 h 83"/>
                <a:gd name="T14" fmla="*/ 66 w 84"/>
                <a:gd name="T15" fmla="*/ 29 h 83"/>
                <a:gd name="T16" fmla="*/ 66 w 84"/>
                <a:gd name="T17" fmla="*/ 35 h 83"/>
                <a:gd name="T18" fmla="*/ 66 w 84"/>
                <a:gd name="T19" fmla="*/ 53 h 83"/>
                <a:gd name="T20" fmla="*/ 66 w 84"/>
                <a:gd name="T21" fmla="*/ 59 h 83"/>
                <a:gd name="T22" fmla="*/ 60 w 84"/>
                <a:gd name="T23" fmla="*/ 53 h 83"/>
                <a:gd name="T24" fmla="*/ 54 w 84"/>
                <a:gd name="T25" fmla="*/ 53 h 83"/>
                <a:gd name="T26" fmla="*/ 54 w 84"/>
                <a:gd name="T27" fmla="*/ 47 h 83"/>
                <a:gd name="T28" fmla="*/ 48 w 84"/>
                <a:gd name="T29" fmla="*/ 41 h 83"/>
                <a:gd name="T30" fmla="*/ 48 w 84"/>
                <a:gd name="T31" fmla="*/ 23 h 83"/>
                <a:gd name="T32" fmla="*/ 42 w 84"/>
                <a:gd name="T33" fmla="*/ 11 h 83"/>
                <a:gd name="T34" fmla="*/ 42 w 84"/>
                <a:gd name="T35" fmla="*/ 5 h 83"/>
                <a:gd name="T36" fmla="*/ 42 w 84"/>
                <a:gd name="T37" fmla="*/ 0 h 83"/>
                <a:gd name="T38" fmla="*/ 42 w 84"/>
                <a:gd name="T39" fmla="*/ 5 h 83"/>
                <a:gd name="T40" fmla="*/ 42 w 84"/>
                <a:gd name="T41" fmla="*/ 11 h 83"/>
                <a:gd name="T42" fmla="*/ 42 w 84"/>
                <a:gd name="T43" fmla="*/ 17 h 83"/>
                <a:gd name="T44" fmla="*/ 42 w 84"/>
                <a:gd name="T45" fmla="*/ 23 h 83"/>
                <a:gd name="T46" fmla="*/ 42 w 84"/>
                <a:gd name="T47" fmla="*/ 35 h 83"/>
                <a:gd name="T48" fmla="*/ 36 w 84"/>
                <a:gd name="T49" fmla="*/ 35 h 83"/>
                <a:gd name="T50" fmla="*/ 24 w 84"/>
                <a:gd name="T51" fmla="*/ 23 h 83"/>
                <a:gd name="T52" fmla="*/ 12 w 84"/>
                <a:gd name="T53" fmla="*/ 11 h 83"/>
                <a:gd name="T54" fmla="*/ 0 w 84"/>
                <a:gd name="T55" fmla="*/ 0 h 83"/>
                <a:gd name="T56" fmla="*/ 0 w 84"/>
                <a:gd name="T57" fmla="*/ 5 h 83"/>
                <a:gd name="T58" fmla="*/ 6 w 84"/>
                <a:gd name="T59" fmla="*/ 11 h 83"/>
                <a:gd name="T60" fmla="*/ 12 w 84"/>
                <a:gd name="T61" fmla="*/ 17 h 83"/>
                <a:gd name="T62" fmla="*/ 18 w 84"/>
                <a:gd name="T63" fmla="*/ 23 h 83"/>
                <a:gd name="T64" fmla="*/ 18 w 84"/>
                <a:gd name="T65" fmla="*/ 29 h 83"/>
                <a:gd name="T66" fmla="*/ 24 w 84"/>
                <a:gd name="T67" fmla="*/ 35 h 83"/>
                <a:gd name="T68" fmla="*/ 30 w 84"/>
                <a:gd name="T69" fmla="*/ 41 h 83"/>
                <a:gd name="T70" fmla="*/ 36 w 84"/>
                <a:gd name="T71" fmla="*/ 41 h 83"/>
                <a:gd name="T72" fmla="*/ 36 w 84"/>
                <a:gd name="T73" fmla="*/ 47 h 83"/>
                <a:gd name="T74" fmla="*/ 30 w 84"/>
                <a:gd name="T75" fmla="*/ 47 h 83"/>
                <a:gd name="T76" fmla="*/ 24 w 84"/>
                <a:gd name="T77" fmla="*/ 41 h 83"/>
                <a:gd name="T78" fmla="*/ 18 w 84"/>
                <a:gd name="T79" fmla="*/ 41 h 83"/>
                <a:gd name="T80" fmla="*/ 18 w 84"/>
                <a:gd name="T81" fmla="*/ 41 h 83"/>
                <a:gd name="T82" fmla="*/ 12 w 84"/>
                <a:gd name="T83" fmla="*/ 41 h 83"/>
                <a:gd name="T84" fmla="*/ 18 w 84"/>
                <a:gd name="T85" fmla="*/ 47 h 83"/>
                <a:gd name="T86" fmla="*/ 24 w 84"/>
                <a:gd name="T87" fmla="*/ 47 h 83"/>
                <a:gd name="T88" fmla="*/ 36 w 84"/>
                <a:gd name="T89" fmla="*/ 53 h 83"/>
                <a:gd name="T90" fmla="*/ 42 w 84"/>
                <a:gd name="T91" fmla="*/ 53 h 83"/>
                <a:gd name="T92" fmla="*/ 48 w 84"/>
                <a:gd name="T93" fmla="*/ 53 h 83"/>
                <a:gd name="T94" fmla="*/ 54 w 84"/>
                <a:gd name="T95" fmla="*/ 59 h 83"/>
                <a:gd name="T96" fmla="*/ 60 w 84"/>
                <a:gd name="T97" fmla="*/ 59 h 83"/>
                <a:gd name="T98" fmla="*/ 66 w 84"/>
                <a:gd name="T99" fmla="*/ 65 h 83"/>
                <a:gd name="T100" fmla="*/ 66 w 84"/>
                <a:gd name="T101" fmla="*/ 65 h 83"/>
                <a:gd name="T102" fmla="*/ 54 w 84"/>
                <a:gd name="T103" fmla="*/ 71 h 83"/>
                <a:gd name="T104" fmla="*/ 48 w 84"/>
                <a:gd name="T105" fmla="*/ 71 h 83"/>
                <a:gd name="T106" fmla="*/ 42 w 84"/>
                <a:gd name="T107" fmla="*/ 71 h 83"/>
                <a:gd name="T108" fmla="*/ 36 w 84"/>
                <a:gd name="T109" fmla="*/ 71 h 83"/>
                <a:gd name="T110" fmla="*/ 36 w 84"/>
                <a:gd name="T111" fmla="*/ 71 h 83"/>
                <a:gd name="T112" fmla="*/ 42 w 84"/>
                <a:gd name="T113" fmla="*/ 71 h 83"/>
                <a:gd name="T114" fmla="*/ 54 w 84"/>
                <a:gd name="T115" fmla="*/ 77 h 83"/>
                <a:gd name="T116" fmla="*/ 60 w 84"/>
                <a:gd name="T117" fmla="*/ 71 h 83"/>
                <a:gd name="T118" fmla="*/ 72 w 84"/>
                <a:gd name="T119" fmla="*/ 71 h 83"/>
                <a:gd name="T120" fmla="*/ 78 w 84"/>
                <a:gd name="T121" fmla="*/ 71 h 83"/>
                <a:gd name="T122" fmla="*/ 78 w 84"/>
                <a:gd name="T123" fmla="*/ 77 h 8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"/>
                <a:gd name="T187" fmla="*/ 0 h 83"/>
                <a:gd name="T188" fmla="*/ 84 w 84"/>
                <a:gd name="T189" fmla="*/ 83 h 8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" h="83">
                  <a:moveTo>
                    <a:pt x="84" y="83"/>
                  </a:moveTo>
                  <a:lnTo>
                    <a:pt x="84" y="77"/>
                  </a:lnTo>
                  <a:lnTo>
                    <a:pt x="84" y="71"/>
                  </a:lnTo>
                  <a:lnTo>
                    <a:pt x="78" y="71"/>
                  </a:lnTo>
                  <a:lnTo>
                    <a:pt x="78" y="65"/>
                  </a:lnTo>
                  <a:lnTo>
                    <a:pt x="72" y="59"/>
                  </a:lnTo>
                  <a:lnTo>
                    <a:pt x="72" y="47"/>
                  </a:lnTo>
                  <a:lnTo>
                    <a:pt x="72" y="35"/>
                  </a:lnTo>
                  <a:lnTo>
                    <a:pt x="72" y="29"/>
                  </a:lnTo>
                  <a:lnTo>
                    <a:pt x="66" y="29"/>
                  </a:lnTo>
                  <a:lnTo>
                    <a:pt x="66" y="23"/>
                  </a:lnTo>
                  <a:lnTo>
                    <a:pt x="66" y="29"/>
                  </a:lnTo>
                  <a:lnTo>
                    <a:pt x="66" y="35"/>
                  </a:lnTo>
                  <a:lnTo>
                    <a:pt x="66" y="47"/>
                  </a:lnTo>
                  <a:lnTo>
                    <a:pt x="66" y="53"/>
                  </a:lnTo>
                  <a:lnTo>
                    <a:pt x="66" y="59"/>
                  </a:lnTo>
                  <a:lnTo>
                    <a:pt x="66" y="53"/>
                  </a:lnTo>
                  <a:lnTo>
                    <a:pt x="60" y="53"/>
                  </a:lnTo>
                  <a:lnTo>
                    <a:pt x="54" y="53"/>
                  </a:lnTo>
                  <a:lnTo>
                    <a:pt x="54" y="47"/>
                  </a:lnTo>
                  <a:lnTo>
                    <a:pt x="48" y="47"/>
                  </a:lnTo>
                  <a:lnTo>
                    <a:pt x="48" y="41"/>
                  </a:lnTo>
                  <a:lnTo>
                    <a:pt x="48" y="35"/>
                  </a:lnTo>
                  <a:lnTo>
                    <a:pt x="48" y="23"/>
                  </a:lnTo>
                  <a:lnTo>
                    <a:pt x="42" y="17"/>
                  </a:lnTo>
                  <a:lnTo>
                    <a:pt x="42" y="11"/>
                  </a:lnTo>
                  <a:lnTo>
                    <a:pt x="42" y="5"/>
                  </a:lnTo>
                  <a:lnTo>
                    <a:pt x="42" y="0"/>
                  </a:lnTo>
                  <a:lnTo>
                    <a:pt x="42" y="5"/>
                  </a:lnTo>
                  <a:lnTo>
                    <a:pt x="42" y="11"/>
                  </a:lnTo>
                  <a:lnTo>
                    <a:pt x="42" y="17"/>
                  </a:lnTo>
                  <a:lnTo>
                    <a:pt x="42" y="23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1"/>
                  </a:lnTo>
                  <a:lnTo>
                    <a:pt x="36" y="35"/>
                  </a:lnTo>
                  <a:lnTo>
                    <a:pt x="30" y="29"/>
                  </a:lnTo>
                  <a:lnTo>
                    <a:pt x="24" y="23"/>
                  </a:lnTo>
                  <a:lnTo>
                    <a:pt x="18" y="17"/>
                  </a:lnTo>
                  <a:lnTo>
                    <a:pt x="12" y="11"/>
                  </a:lnTo>
                  <a:lnTo>
                    <a:pt x="6" y="5"/>
                  </a:lnTo>
                  <a:lnTo>
                    <a:pt x="0" y="0"/>
                  </a:lnTo>
                  <a:lnTo>
                    <a:pt x="0" y="5"/>
                  </a:lnTo>
                  <a:lnTo>
                    <a:pt x="6" y="5"/>
                  </a:lnTo>
                  <a:lnTo>
                    <a:pt x="6" y="11"/>
                  </a:lnTo>
                  <a:lnTo>
                    <a:pt x="12" y="17"/>
                  </a:lnTo>
                  <a:lnTo>
                    <a:pt x="18" y="23"/>
                  </a:lnTo>
                  <a:lnTo>
                    <a:pt x="18" y="29"/>
                  </a:lnTo>
                  <a:lnTo>
                    <a:pt x="24" y="29"/>
                  </a:lnTo>
                  <a:lnTo>
                    <a:pt x="24" y="35"/>
                  </a:lnTo>
                  <a:lnTo>
                    <a:pt x="30" y="35"/>
                  </a:lnTo>
                  <a:lnTo>
                    <a:pt x="30" y="41"/>
                  </a:lnTo>
                  <a:lnTo>
                    <a:pt x="36" y="41"/>
                  </a:lnTo>
                  <a:lnTo>
                    <a:pt x="36" y="47"/>
                  </a:lnTo>
                  <a:lnTo>
                    <a:pt x="30" y="47"/>
                  </a:lnTo>
                  <a:lnTo>
                    <a:pt x="24" y="41"/>
                  </a:lnTo>
                  <a:lnTo>
                    <a:pt x="18" y="41"/>
                  </a:lnTo>
                  <a:lnTo>
                    <a:pt x="12" y="41"/>
                  </a:lnTo>
                  <a:lnTo>
                    <a:pt x="18" y="47"/>
                  </a:lnTo>
                  <a:lnTo>
                    <a:pt x="24" y="47"/>
                  </a:lnTo>
                  <a:lnTo>
                    <a:pt x="30" y="53"/>
                  </a:lnTo>
                  <a:lnTo>
                    <a:pt x="36" y="53"/>
                  </a:lnTo>
                  <a:lnTo>
                    <a:pt x="42" y="53"/>
                  </a:lnTo>
                  <a:lnTo>
                    <a:pt x="48" y="53"/>
                  </a:lnTo>
                  <a:lnTo>
                    <a:pt x="54" y="53"/>
                  </a:lnTo>
                  <a:lnTo>
                    <a:pt x="54" y="59"/>
                  </a:lnTo>
                  <a:lnTo>
                    <a:pt x="60" y="59"/>
                  </a:lnTo>
                  <a:lnTo>
                    <a:pt x="60" y="65"/>
                  </a:lnTo>
                  <a:lnTo>
                    <a:pt x="66" y="65"/>
                  </a:lnTo>
                  <a:lnTo>
                    <a:pt x="60" y="71"/>
                  </a:lnTo>
                  <a:lnTo>
                    <a:pt x="54" y="71"/>
                  </a:lnTo>
                  <a:lnTo>
                    <a:pt x="48" y="71"/>
                  </a:lnTo>
                  <a:lnTo>
                    <a:pt x="42" y="71"/>
                  </a:lnTo>
                  <a:lnTo>
                    <a:pt x="36" y="71"/>
                  </a:lnTo>
                  <a:lnTo>
                    <a:pt x="30" y="71"/>
                  </a:lnTo>
                  <a:lnTo>
                    <a:pt x="36" y="71"/>
                  </a:lnTo>
                  <a:lnTo>
                    <a:pt x="42" y="71"/>
                  </a:lnTo>
                  <a:lnTo>
                    <a:pt x="48" y="77"/>
                  </a:lnTo>
                  <a:lnTo>
                    <a:pt x="54" y="77"/>
                  </a:lnTo>
                  <a:lnTo>
                    <a:pt x="60" y="71"/>
                  </a:lnTo>
                  <a:lnTo>
                    <a:pt x="66" y="71"/>
                  </a:lnTo>
                  <a:lnTo>
                    <a:pt x="72" y="71"/>
                  </a:lnTo>
                  <a:lnTo>
                    <a:pt x="78" y="71"/>
                  </a:lnTo>
                  <a:lnTo>
                    <a:pt x="78" y="77"/>
                  </a:lnTo>
                  <a:lnTo>
                    <a:pt x="84" y="83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13" name="Freeform 460"/>
            <p:cNvSpPr>
              <a:spLocks/>
            </p:cNvSpPr>
            <p:nvPr/>
          </p:nvSpPr>
          <p:spPr bwMode="auto">
            <a:xfrm>
              <a:off x="5149" y="1553"/>
              <a:ext cx="54" cy="125"/>
            </a:xfrm>
            <a:custGeom>
              <a:avLst/>
              <a:gdLst>
                <a:gd name="T0" fmla="*/ 6 w 54"/>
                <a:gd name="T1" fmla="*/ 101 h 125"/>
                <a:gd name="T2" fmla="*/ 12 w 54"/>
                <a:gd name="T3" fmla="*/ 95 h 125"/>
                <a:gd name="T4" fmla="*/ 12 w 54"/>
                <a:gd name="T5" fmla="*/ 95 h 125"/>
                <a:gd name="T6" fmla="*/ 18 w 54"/>
                <a:gd name="T7" fmla="*/ 89 h 125"/>
                <a:gd name="T8" fmla="*/ 6 w 54"/>
                <a:gd name="T9" fmla="*/ 71 h 125"/>
                <a:gd name="T10" fmla="*/ 0 w 54"/>
                <a:gd name="T11" fmla="*/ 47 h 125"/>
                <a:gd name="T12" fmla="*/ 6 w 54"/>
                <a:gd name="T13" fmla="*/ 47 h 125"/>
                <a:gd name="T14" fmla="*/ 12 w 54"/>
                <a:gd name="T15" fmla="*/ 71 h 125"/>
                <a:gd name="T16" fmla="*/ 24 w 54"/>
                <a:gd name="T17" fmla="*/ 59 h 125"/>
                <a:gd name="T18" fmla="*/ 24 w 54"/>
                <a:gd name="T19" fmla="*/ 35 h 125"/>
                <a:gd name="T20" fmla="*/ 18 w 54"/>
                <a:gd name="T21" fmla="*/ 12 h 125"/>
                <a:gd name="T22" fmla="*/ 24 w 54"/>
                <a:gd name="T23" fmla="*/ 12 h 125"/>
                <a:gd name="T24" fmla="*/ 24 w 54"/>
                <a:gd name="T25" fmla="*/ 24 h 125"/>
                <a:gd name="T26" fmla="*/ 30 w 54"/>
                <a:gd name="T27" fmla="*/ 24 h 125"/>
                <a:gd name="T28" fmla="*/ 42 w 54"/>
                <a:gd name="T29" fmla="*/ 0 h 125"/>
                <a:gd name="T30" fmla="*/ 42 w 54"/>
                <a:gd name="T31" fmla="*/ 0 h 125"/>
                <a:gd name="T32" fmla="*/ 36 w 54"/>
                <a:gd name="T33" fmla="*/ 18 h 125"/>
                <a:gd name="T34" fmla="*/ 36 w 54"/>
                <a:gd name="T35" fmla="*/ 30 h 125"/>
                <a:gd name="T36" fmla="*/ 48 w 54"/>
                <a:gd name="T37" fmla="*/ 30 h 125"/>
                <a:gd name="T38" fmla="*/ 48 w 54"/>
                <a:gd name="T39" fmla="*/ 30 h 125"/>
                <a:gd name="T40" fmla="*/ 42 w 54"/>
                <a:gd name="T41" fmla="*/ 30 h 125"/>
                <a:gd name="T42" fmla="*/ 36 w 54"/>
                <a:gd name="T43" fmla="*/ 35 h 125"/>
                <a:gd name="T44" fmla="*/ 30 w 54"/>
                <a:gd name="T45" fmla="*/ 41 h 125"/>
                <a:gd name="T46" fmla="*/ 24 w 54"/>
                <a:gd name="T47" fmla="*/ 71 h 125"/>
                <a:gd name="T48" fmla="*/ 30 w 54"/>
                <a:gd name="T49" fmla="*/ 71 h 125"/>
                <a:gd name="T50" fmla="*/ 42 w 54"/>
                <a:gd name="T51" fmla="*/ 71 h 125"/>
                <a:gd name="T52" fmla="*/ 48 w 54"/>
                <a:gd name="T53" fmla="*/ 71 h 125"/>
                <a:gd name="T54" fmla="*/ 54 w 54"/>
                <a:gd name="T55" fmla="*/ 71 h 125"/>
                <a:gd name="T56" fmla="*/ 48 w 54"/>
                <a:gd name="T57" fmla="*/ 71 h 125"/>
                <a:gd name="T58" fmla="*/ 36 w 54"/>
                <a:gd name="T59" fmla="*/ 77 h 125"/>
                <a:gd name="T60" fmla="*/ 24 w 54"/>
                <a:gd name="T61" fmla="*/ 83 h 125"/>
                <a:gd name="T62" fmla="*/ 18 w 54"/>
                <a:gd name="T63" fmla="*/ 95 h 125"/>
                <a:gd name="T64" fmla="*/ 24 w 54"/>
                <a:gd name="T65" fmla="*/ 101 h 125"/>
                <a:gd name="T66" fmla="*/ 30 w 54"/>
                <a:gd name="T67" fmla="*/ 95 h 125"/>
                <a:gd name="T68" fmla="*/ 42 w 54"/>
                <a:gd name="T69" fmla="*/ 95 h 125"/>
                <a:gd name="T70" fmla="*/ 48 w 54"/>
                <a:gd name="T71" fmla="*/ 89 h 125"/>
                <a:gd name="T72" fmla="*/ 54 w 54"/>
                <a:gd name="T73" fmla="*/ 83 h 125"/>
                <a:gd name="T74" fmla="*/ 48 w 54"/>
                <a:gd name="T75" fmla="*/ 95 h 125"/>
                <a:gd name="T76" fmla="*/ 42 w 54"/>
                <a:gd name="T77" fmla="*/ 101 h 125"/>
                <a:gd name="T78" fmla="*/ 36 w 54"/>
                <a:gd name="T79" fmla="*/ 107 h 125"/>
                <a:gd name="T80" fmla="*/ 36 w 54"/>
                <a:gd name="T81" fmla="*/ 107 h 125"/>
                <a:gd name="T82" fmla="*/ 30 w 54"/>
                <a:gd name="T83" fmla="*/ 101 h 125"/>
                <a:gd name="T84" fmla="*/ 18 w 54"/>
                <a:gd name="T85" fmla="*/ 101 h 125"/>
                <a:gd name="T86" fmla="*/ 12 w 54"/>
                <a:gd name="T87" fmla="*/ 113 h 125"/>
                <a:gd name="T88" fmla="*/ 6 w 54"/>
                <a:gd name="T89" fmla="*/ 119 h 125"/>
                <a:gd name="T90" fmla="*/ 6 w 54"/>
                <a:gd name="T91" fmla="*/ 119 h 125"/>
                <a:gd name="T92" fmla="*/ 6 w 54"/>
                <a:gd name="T93" fmla="*/ 107 h 125"/>
                <a:gd name="T94" fmla="*/ 6 w 54"/>
                <a:gd name="T95" fmla="*/ 107 h 12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4"/>
                <a:gd name="T145" fmla="*/ 0 h 125"/>
                <a:gd name="T146" fmla="*/ 54 w 54"/>
                <a:gd name="T147" fmla="*/ 125 h 12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4" h="125">
                  <a:moveTo>
                    <a:pt x="0" y="107"/>
                  </a:moveTo>
                  <a:lnTo>
                    <a:pt x="6" y="101"/>
                  </a:lnTo>
                  <a:lnTo>
                    <a:pt x="6" y="95"/>
                  </a:lnTo>
                  <a:lnTo>
                    <a:pt x="12" y="95"/>
                  </a:lnTo>
                  <a:lnTo>
                    <a:pt x="18" y="89"/>
                  </a:lnTo>
                  <a:lnTo>
                    <a:pt x="12" y="83"/>
                  </a:lnTo>
                  <a:lnTo>
                    <a:pt x="12" y="77"/>
                  </a:lnTo>
                  <a:lnTo>
                    <a:pt x="6" y="71"/>
                  </a:lnTo>
                  <a:lnTo>
                    <a:pt x="0" y="59"/>
                  </a:lnTo>
                  <a:lnTo>
                    <a:pt x="0" y="53"/>
                  </a:lnTo>
                  <a:lnTo>
                    <a:pt x="0" y="47"/>
                  </a:lnTo>
                  <a:lnTo>
                    <a:pt x="6" y="47"/>
                  </a:lnTo>
                  <a:lnTo>
                    <a:pt x="6" y="53"/>
                  </a:lnTo>
                  <a:lnTo>
                    <a:pt x="6" y="65"/>
                  </a:lnTo>
                  <a:lnTo>
                    <a:pt x="12" y="71"/>
                  </a:lnTo>
                  <a:lnTo>
                    <a:pt x="18" y="71"/>
                  </a:lnTo>
                  <a:lnTo>
                    <a:pt x="18" y="65"/>
                  </a:lnTo>
                  <a:lnTo>
                    <a:pt x="24" y="59"/>
                  </a:lnTo>
                  <a:lnTo>
                    <a:pt x="24" y="47"/>
                  </a:lnTo>
                  <a:lnTo>
                    <a:pt x="24" y="41"/>
                  </a:lnTo>
                  <a:lnTo>
                    <a:pt x="24" y="35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24" y="18"/>
                  </a:lnTo>
                  <a:lnTo>
                    <a:pt x="24" y="24"/>
                  </a:lnTo>
                  <a:lnTo>
                    <a:pt x="24" y="30"/>
                  </a:lnTo>
                  <a:lnTo>
                    <a:pt x="24" y="35"/>
                  </a:lnTo>
                  <a:lnTo>
                    <a:pt x="30" y="24"/>
                  </a:lnTo>
                  <a:lnTo>
                    <a:pt x="30" y="18"/>
                  </a:lnTo>
                  <a:lnTo>
                    <a:pt x="36" y="6"/>
                  </a:lnTo>
                  <a:lnTo>
                    <a:pt x="42" y="0"/>
                  </a:lnTo>
                  <a:lnTo>
                    <a:pt x="36" y="6"/>
                  </a:lnTo>
                  <a:lnTo>
                    <a:pt x="36" y="18"/>
                  </a:lnTo>
                  <a:lnTo>
                    <a:pt x="30" y="30"/>
                  </a:lnTo>
                  <a:lnTo>
                    <a:pt x="30" y="35"/>
                  </a:lnTo>
                  <a:lnTo>
                    <a:pt x="36" y="30"/>
                  </a:lnTo>
                  <a:lnTo>
                    <a:pt x="42" y="30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48" y="30"/>
                  </a:lnTo>
                  <a:lnTo>
                    <a:pt x="42" y="30"/>
                  </a:lnTo>
                  <a:lnTo>
                    <a:pt x="42" y="35"/>
                  </a:lnTo>
                  <a:lnTo>
                    <a:pt x="36" y="35"/>
                  </a:lnTo>
                  <a:lnTo>
                    <a:pt x="36" y="41"/>
                  </a:lnTo>
                  <a:lnTo>
                    <a:pt x="30" y="41"/>
                  </a:lnTo>
                  <a:lnTo>
                    <a:pt x="30" y="47"/>
                  </a:lnTo>
                  <a:lnTo>
                    <a:pt x="24" y="59"/>
                  </a:lnTo>
                  <a:lnTo>
                    <a:pt x="24" y="71"/>
                  </a:lnTo>
                  <a:lnTo>
                    <a:pt x="24" y="77"/>
                  </a:lnTo>
                  <a:lnTo>
                    <a:pt x="30" y="71"/>
                  </a:lnTo>
                  <a:lnTo>
                    <a:pt x="36" y="71"/>
                  </a:lnTo>
                  <a:lnTo>
                    <a:pt x="42" y="71"/>
                  </a:lnTo>
                  <a:lnTo>
                    <a:pt x="48" y="71"/>
                  </a:lnTo>
                  <a:lnTo>
                    <a:pt x="54" y="71"/>
                  </a:lnTo>
                  <a:lnTo>
                    <a:pt x="48" y="71"/>
                  </a:lnTo>
                  <a:lnTo>
                    <a:pt x="42" y="77"/>
                  </a:lnTo>
                  <a:lnTo>
                    <a:pt x="36" y="77"/>
                  </a:lnTo>
                  <a:lnTo>
                    <a:pt x="30" y="83"/>
                  </a:lnTo>
                  <a:lnTo>
                    <a:pt x="24" y="83"/>
                  </a:lnTo>
                  <a:lnTo>
                    <a:pt x="18" y="89"/>
                  </a:lnTo>
                  <a:lnTo>
                    <a:pt x="18" y="95"/>
                  </a:lnTo>
                  <a:lnTo>
                    <a:pt x="18" y="101"/>
                  </a:lnTo>
                  <a:lnTo>
                    <a:pt x="24" y="101"/>
                  </a:lnTo>
                  <a:lnTo>
                    <a:pt x="30" y="101"/>
                  </a:lnTo>
                  <a:lnTo>
                    <a:pt x="30" y="95"/>
                  </a:lnTo>
                  <a:lnTo>
                    <a:pt x="36" y="95"/>
                  </a:lnTo>
                  <a:lnTo>
                    <a:pt x="42" y="95"/>
                  </a:lnTo>
                  <a:lnTo>
                    <a:pt x="48" y="95"/>
                  </a:lnTo>
                  <a:lnTo>
                    <a:pt x="48" y="89"/>
                  </a:lnTo>
                  <a:lnTo>
                    <a:pt x="54" y="89"/>
                  </a:lnTo>
                  <a:lnTo>
                    <a:pt x="54" y="83"/>
                  </a:lnTo>
                  <a:lnTo>
                    <a:pt x="54" y="89"/>
                  </a:lnTo>
                  <a:lnTo>
                    <a:pt x="48" y="95"/>
                  </a:lnTo>
                  <a:lnTo>
                    <a:pt x="42" y="101"/>
                  </a:lnTo>
                  <a:lnTo>
                    <a:pt x="42" y="107"/>
                  </a:lnTo>
                  <a:lnTo>
                    <a:pt x="36" y="107"/>
                  </a:lnTo>
                  <a:lnTo>
                    <a:pt x="36" y="113"/>
                  </a:lnTo>
                  <a:lnTo>
                    <a:pt x="36" y="107"/>
                  </a:lnTo>
                  <a:lnTo>
                    <a:pt x="30" y="107"/>
                  </a:lnTo>
                  <a:lnTo>
                    <a:pt x="30" y="101"/>
                  </a:lnTo>
                  <a:lnTo>
                    <a:pt x="24" y="101"/>
                  </a:lnTo>
                  <a:lnTo>
                    <a:pt x="18" y="101"/>
                  </a:lnTo>
                  <a:lnTo>
                    <a:pt x="12" y="107"/>
                  </a:lnTo>
                  <a:lnTo>
                    <a:pt x="12" y="113"/>
                  </a:lnTo>
                  <a:lnTo>
                    <a:pt x="12" y="119"/>
                  </a:lnTo>
                  <a:lnTo>
                    <a:pt x="6" y="119"/>
                  </a:lnTo>
                  <a:lnTo>
                    <a:pt x="0" y="125"/>
                  </a:lnTo>
                  <a:lnTo>
                    <a:pt x="6" y="119"/>
                  </a:lnTo>
                  <a:lnTo>
                    <a:pt x="6" y="113"/>
                  </a:lnTo>
                  <a:lnTo>
                    <a:pt x="12" y="113"/>
                  </a:lnTo>
                  <a:lnTo>
                    <a:pt x="6" y="107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14" name="Freeform 461"/>
            <p:cNvSpPr>
              <a:spLocks/>
            </p:cNvSpPr>
            <p:nvPr/>
          </p:nvSpPr>
          <p:spPr bwMode="auto">
            <a:xfrm>
              <a:off x="5137" y="1618"/>
              <a:ext cx="12" cy="18"/>
            </a:xfrm>
            <a:custGeom>
              <a:avLst/>
              <a:gdLst>
                <a:gd name="T0" fmla="*/ 12 w 12"/>
                <a:gd name="T1" fmla="*/ 18 h 18"/>
                <a:gd name="T2" fmla="*/ 6 w 12"/>
                <a:gd name="T3" fmla="*/ 18 h 18"/>
                <a:gd name="T4" fmla="*/ 6 w 12"/>
                <a:gd name="T5" fmla="*/ 18 h 18"/>
                <a:gd name="T6" fmla="*/ 6 w 12"/>
                <a:gd name="T7" fmla="*/ 18 h 18"/>
                <a:gd name="T8" fmla="*/ 6 w 12"/>
                <a:gd name="T9" fmla="*/ 18 h 18"/>
                <a:gd name="T10" fmla="*/ 0 w 12"/>
                <a:gd name="T11" fmla="*/ 12 h 18"/>
                <a:gd name="T12" fmla="*/ 0 w 12"/>
                <a:gd name="T13" fmla="*/ 12 h 18"/>
                <a:gd name="T14" fmla="*/ 0 w 12"/>
                <a:gd name="T15" fmla="*/ 6 h 18"/>
                <a:gd name="T16" fmla="*/ 0 w 12"/>
                <a:gd name="T17" fmla="*/ 6 h 18"/>
                <a:gd name="T18" fmla="*/ 0 w 12"/>
                <a:gd name="T19" fmla="*/ 0 h 18"/>
                <a:gd name="T20" fmla="*/ 0 w 12"/>
                <a:gd name="T21" fmla="*/ 0 h 18"/>
                <a:gd name="T22" fmla="*/ 6 w 12"/>
                <a:gd name="T23" fmla="*/ 6 h 18"/>
                <a:gd name="T24" fmla="*/ 6 w 12"/>
                <a:gd name="T25" fmla="*/ 6 h 18"/>
                <a:gd name="T26" fmla="*/ 6 w 12"/>
                <a:gd name="T27" fmla="*/ 6 h 18"/>
                <a:gd name="T28" fmla="*/ 6 w 12"/>
                <a:gd name="T29" fmla="*/ 12 h 18"/>
                <a:gd name="T30" fmla="*/ 6 w 12"/>
                <a:gd name="T31" fmla="*/ 12 h 18"/>
                <a:gd name="T32" fmla="*/ 12 w 12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12" y="18"/>
                  </a:moveTo>
                  <a:lnTo>
                    <a:pt x="6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15" name="Freeform 462"/>
            <p:cNvSpPr>
              <a:spLocks/>
            </p:cNvSpPr>
            <p:nvPr/>
          </p:nvSpPr>
          <p:spPr bwMode="auto">
            <a:xfrm>
              <a:off x="5209" y="1618"/>
              <a:ext cx="173" cy="102"/>
            </a:xfrm>
            <a:custGeom>
              <a:avLst/>
              <a:gdLst>
                <a:gd name="T0" fmla="*/ 18 w 173"/>
                <a:gd name="T1" fmla="*/ 72 h 102"/>
                <a:gd name="T2" fmla="*/ 36 w 173"/>
                <a:gd name="T3" fmla="*/ 60 h 102"/>
                <a:gd name="T4" fmla="*/ 42 w 173"/>
                <a:gd name="T5" fmla="*/ 36 h 102"/>
                <a:gd name="T6" fmla="*/ 60 w 173"/>
                <a:gd name="T7" fmla="*/ 18 h 102"/>
                <a:gd name="T8" fmla="*/ 72 w 173"/>
                <a:gd name="T9" fmla="*/ 0 h 102"/>
                <a:gd name="T10" fmla="*/ 78 w 173"/>
                <a:gd name="T11" fmla="*/ 0 h 102"/>
                <a:gd name="T12" fmla="*/ 66 w 173"/>
                <a:gd name="T13" fmla="*/ 12 h 102"/>
                <a:gd name="T14" fmla="*/ 54 w 173"/>
                <a:gd name="T15" fmla="*/ 30 h 102"/>
                <a:gd name="T16" fmla="*/ 48 w 173"/>
                <a:gd name="T17" fmla="*/ 48 h 102"/>
                <a:gd name="T18" fmla="*/ 48 w 173"/>
                <a:gd name="T19" fmla="*/ 54 h 102"/>
                <a:gd name="T20" fmla="*/ 60 w 173"/>
                <a:gd name="T21" fmla="*/ 48 h 102"/>
                <a:gd name="T22" fmla="*/ 72 w 173"/>
                <a:gd name="T23" fmla="*/ 36 h 102"/>
                <a:gd name="T24" fmla="*/ 90 w 173"/>
                <a:gd name="T25" fmla="*/ 18 h 102"/>
                <a:gd name="T26" fmla="*/ 114 w 173"/>
                <a:gd name="T27" fmla="*/ 0 h 102"/>
                <a:gd name="T28" fmla="*/ 120 w 173"/>
                <a:gd name="T29" fmla="*/ 0 h 102"/>
                <a:gd name="T30" fmla="*/ 102 w 173"/>
                <a:gd name="T31" fmla="*/ 12 h 102"/>
                <a:gd name="T32" fmla="*/ 84 w 173"/>
                <a:gd name="T33" fmla="*/ 36 h 102"/>
                <a:gd name="T34" fmla="*/ 84 w 173"/>
                <a:gd name="T35" fmla="*/ 42 h 102"/>
                <a:gd name="T36" fmla="*/ 96 w 173"/>
                <a:gd name="T37" fmla="*/ 36 h 102"/>
                <a:gd name="T38" fmla="*/ 108 w 173"/>
                <a:gd name="T39" fmla="*/ 36 h 102"/>
                <a:gd name="T40" fmla="*/ 125 w 173"/>
                <a:gd name="T41" fmla="*/ 24 h 102"/>
                <a:gd name="T42" fmla="*/ 149 w 173"/>
                <a:gd name="T43" fmla="*/ 12 h 102"/>
                <a:gd name="T44" fmla="*/ 155 w 173"/>
                <a:gd name="T45" fmla="*/ 12 h 102"/>
                <a:gd name="T46" fmla="*/ 137 w 173"/>
                <a:gd name="T47" fmla="*/ 18 h 102"/>
                <a:gd name="T48" fmla="*/ 120 w 173"/>
                <a:gd name="T49" fmla="*/ 36 h 102"/>
                <a:gd name="T50" fmla="*/ 137 w 173"/>
                <a:gd name="T51" fmla="*/ 36 h 102"/>
                <a:gd name="T52" fmla="*/ 161 w 173"/>
                <a:gd name="T53" fmla="*/ 30 h 102"/>
                <a:gd name="T54" fmla="*/ 173 w 173"/>
                <a:gd name="T55" fmla="*/ 30 h 102"/>
                <a:gd name="T56" fmla="*/ 155 w 173"/>
                <a:gd name="T57" fmla="*/ 36 h 102"/>
                <a:gd name="T58" fmla="*/ 125 w 173"/>
                <a:gd name="T59" fmla="*/ 42 h 102"/>
                <a:gd name="T60" fmla="*/ 131 w 173"/>
                <a:gd name="T61" fmla="*/ 54 h 102"/>
                <a:gd name="T62" fmla="*/ 149 w 173"/>
                <a:gd name="T63" fmla="*/ 60 h 102"/>
                <a:gd name="T64" fmla="*/ 155 w 173"/>
                <a:gd name="T65" fmla="*/ 66 h 102"/>
                <a:gd name="T66" fmla="*/ 137 w 173"/>
                <a:gd name="T67" fmla="*/ 60 h 102"/>
                <a:gd name="T68" fmla="*/ 114 w 173"/>
                <a:gd name="T69" fmla="*/ 48 h 102"/>
                <a:gd name="T70" fmla="*/ 102 w 173"/>
                <a:gd name="T71" fmla="*/ 48 h 102"/>
                <a:gd name="T72" fmla="*/ 84 w 173"/>
                <a:gd name="T73" fmla="*/ 48 h 102"/>
                <a:gd name="T74" fmla="*/ 90 w 173"/>
                <a:gd name="T75" fmla="*/ 60 h 102"/>
                <a:gd name="T76" fmla="*/ 108 w 173"/>
                <a:gd name="T77" fmla="*/ 72 h 102"/>
                <a:gd name="T78" fmla="*/ 120 w 173"/>
                <a:gd name="T79" fmla="*/ 78 h 102"/>
                <a:gd name="T80" fmla="*/ 125 w 173"/>
                <a:gd name="T81" fmla="*/ 84 h 102"/>
                <a:gd name="T82" fmla="*/ 108 w 173"/>
                <a:gd name="T83" fmla="*/ 72 h 102"/>
                <a:gd name="T84" fmla="*/ 84 w 173"/>
                <a:gd name="T85" fmla="*/ 60 h 102"/>
                <a:gd name="T86" fmla="*/ 72 w 173"/>
                <a:gd name="T87" fmla="*/ 54 h 102"/>
                <a:gd name="T88" fmla="*/ 60 w 173"/>
                <a:gd name="T89" fmla="*/ 60 h 102"/>
                <a:gd name="T90" fmla="*/ 48 w 173"/>
                <a:gd name="T91" fmla="*/ 60 h 102"/>
                <a:gd name="T92" fmla="*/ 48 w 173"/>
                <a:gd name="T93" fmla="*/ 66 h 102"/>
                <a:gd name="T94" fmla="*/ 66 w 173"/>
                <a:gd name="T95" fmla="*/ 78 h 102"/>
                <a:gd name="T96" fmla="*/ 84 w 173"/>
                <a:gd name="T97" fmla="*/ 96 h 102"/>
                <a:gd name="T98" fmla="*/ 90 w 173"/>
                <a:gd name="T99" fmla="*/ 102 h 102"/>
                <a:gd name="T100" fmla="*/ 66 w 173"/>
                <a:gd name="T101" fmla="*/ 90 h 102"/>
                <a:gd name="T102" fmla="*/ 42 w 173"/>
                <a:gd name="T103" fmla="*/ 72 h 102"/>
                <a:gd name="T104" fmla="*/ 30 w 173"/>
                <a:gd name="T105" fmla="*/ 78 h 102"/>
                <a:gd name="T106" fmla="*/ 6 w 173"/>
                <a:gd name="T107" fmla="*/ 84 h 102"/>
                <a:gd name="T108" fmla="*/ 6 w 173"/>
                <a:gd name="T109" fmla="*/ 78 h 10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73"/>
                <a:gd name="T166" fmla="*/ 0 h 102"/>
                <a:gd name="T167" fmla="*/ 173 w 173"/>
                <a:gd name="T168" fmla="*/ 102 h 10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73" h="102">
                  <a:moveTo>
                    <a:pt x="6" y="78"/>
                  </a:moveTo>
                  <a:lnTo>
                    <a:pt x="12" y="78"/>
                  </a:lnTo>
                  <a:lnTo>
                    <a:pt x="12" y="72"/>
                  </a:lnTo>
                  <a:lnTo>
                    <a:pt x="18" y="72"/>
                  </a:lnTo>
                  <a:lnTo>
                    <a:pt x="24" y="66"/>
                  </a:lnTo>
                  <a:lnTo>
                    <a:pt x="30" y="66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42" y="48"/>
                  </a:lnTo>
                  <a:lnTo>
                    <a:pt x="42" y="36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54" y="24"/>
                  </a:lnTo>
                  <a:lnTo>
                    <a:pt x="60" y="18"/>
                  </a:lnTo>
                  <a:lnTo>
                    <a:pt x="60" y="12"/>
                  </a:lnTo>
                  <a:lnTo>
                    <a:pt x="66" y="6"/>
                  </a:lnTo>
                  <a:lnTo>
                    <a:pt x="72" y="6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6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66" y="18"/>
                  </a:lnTo>
                  <a:lnTo>
                    <a:pt x="60" y="18"/>
                  </a:lnTo>
                  <a:lnTo>
                    <a:pt x="54" y="24"/>
                  </a:lnTo>
                  <a:lnTo>
                    <a:pt x="54" y="30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48" y="42"/>
                  </a:lnTo>
                  <a:lnTo>
                    <a:pt x="48" y="48"/>
                  </a:lnTo>
                  <a:lnTo>
                    <a:pt x="48" y="54"/>
                  </a:lnTo>
                  <a:lnTo>
                    <a:pt x="54" y="54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0" y="42"/>
                  </a:lnTo>
                  <a:lnTo>
                    <a:pt x="66" y="42"/>
                  </a:lnTo>
                  <a:lnTo>
                    <a:pt x="72" y="36"/>
                  </a:lnTo>
                  <a:lnTo>
                    <a:pt x="78" y="30"/>
                  </a:lnTo>
                  <a:lnTo>
                    <a:pt x="84" y="24"/>
                  </a:lnTo>
                  <a:lnTo>
                    <a:pt x="90" y="18"/>
                  </a:lnTo>
                  <a:lnTo>
                    <a:pt x="96" y="12"/>
                  </a:lnTo>
                  <a:lnTo>
                    <a:pt x="102" y="6"/>
                  </a:lnTo>
                  <a:lnTo>
                    <a:pt x="108" y="6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14" y="6"/>
                  </a:lnTo>
                  <a:lnTo>
                    <a:pt x="108" y="6"/>
                  </a:lnTo>
                  <a:lnTo>
                    <a:pt x="102" y="12"/>
                  </a:lnTo>
                  <a:lnTo>
                    <a:pt x="96" y="18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4" y="36"/>
                  </a:lnTo>
                  <a:lnTo>
                    <a:pt x="78" y="36"/>
                  </a:lnTo>
                  <a:lnTo>
                    <a:pt x="78" y="42"/>
                  </a:lnTo>
                  <a:lnTo>
                    <a:pt x="84" y="42"/>
                  </a:lnTo>
                  <a:lnTo>
                    <a:pt x="90" y="42"/>
                  </a:lnTo>
                  <a:lnTo>
                    <a:pt x="90" y="36"/>
                  </a:lnTo>
                  <a:lnTo>
                    <a:pt x="96" y="36"/>
                  </a:lnTo>
                  <a:lnTo>
                    <a:pt x="102" y="36"/>
                  </a:lnTo>
                  <a:lnTo>
                    <a:pt x="108" y="36"/>
                  </a:lnTo>
                  <a:lnTo>
                    <a:pt x="114" y="30"/>
                  </a:lnTo>
                  <a:lnTo>
                    <a:pt x="120" y="30"/>
                  </a:lnTo>
                  <a:lnTo>
                    <a:pt x="125" y="24"/>
                  </a:lnTo>
                  <a:lnTo>
                    <a:pt x="131" y="18"/>
                  </a:lnTo>
                  <a:lnTo>
                    <a:pt x="137" y="18"/>
                  </a:lnTo>
                  <a:lnTo>
                    <a:pt x="143" y="12"/>
                  </a:lnTo>
                  <a:lnTo>
                    <a:pt x="149" y="12"/>
                  </a:lnTo>
                  <a:lnTo>
                    <a:pt x="155" y="12"/>
                  </a:lnTo>
                  <a:lnTo>
                    <a:pt x="149" y="12"/>
                  </a:lnTo>
                  <a:lnTo>
                    <a:pt x="149" y="18"/>
                  </a:lnTo>
                  <a:lnTo>
                    <a:pt x="143" y="18"/>
                  </a:lnTo>
                  <a:lnTo>
                    <a:pt x="137" y="18"/>
                  </a:lnTo>
                  <a:lnTo>
                    <a:pt x="131" y="24"/>
                  </a:lnTo>
                  <a:lnTo>
                    <a:pt x="125" y="30"/>
                  </a:lnTo>
                  <a:lnTo>
                    <a:pt x="120" y="36"/>
                  </a:lnTo>
                  <a:lnTo>
                    <a:pt x="125" y="36"/>
                  </a:lnTo>
                  <a:lnTo>
                    <a:pt x="131" y="36"/>
                  </a:lnTo>
                  <a:lnTo>
                    <a:pt x="137" y="36"/>
                  </a:lnTo>
                  <a:lnTo>
                    <a:pt x="143" y="36"/>
                  </a:lnTo>
                  <a:lnTo>
                    <a:pt x="149" y="30"/>
                  </a:lnTo>
                  <a:lnTo>
                    <a:pt x="155" y="30"/>
                  </a:lnTo>
                  <a:lnTo>
                    <a:pt x="161" y="30"/>
                  </a:lnTo>
                  <a:lnTo>
                    <a:pt x="167" y="30"/>
                  </a:lnTo>
                  <a:lnTo>
                    <a:pt x="173" y="24"/>
                  </a:lnTo>
                  <a:lnTo>
                    <a:pt x="173" y="30"/>
                  </a:lnTo>
                  <a:lnTo>
                    <a:pt x="167" y="30"/>
                  </a:lnTo>
                  <a:lnTo>
                    <a:pt x="161" y="36"/>
                  </a:lnTo>
                  <a:lnTo>
                    <a:pt x="155" y="36"/>
                  </a:lnTo>
                  <a:lnTo>
                    <a:pt x="149" y="36"/>
                  </a:lnTo>
                  <a:lnTo>
                    <a:pt x="143" y="42"/>
                  </a:lnTo>
                  <a:lnTo>
                    <a:pt x="137" y="42"/>
                  </a:lnTo>
                  <a:lnTo>
                    <a:pt x="125" y="42"/>
                  </a:lnTo>
                  <a:lnTo>
                    <a:pt x="120" y="42"/>
                  </a:lnTo>
                  <a:lnTo>
                    <a:pt x="125" y="48"/>
                  </a:lnTo>
                  <a:lnTo>
                    <a:pt x="131" y="54"/>
                  </a:lnTo>
                  <a:lnTo>
                    <a:pt x="137" y="54"/>
                  </a:lnTo>
                  <a:lnTo>
                    <a:pt x="143" y="60"/>
                  </a:lnTo>
                  <a:lnTo>
                    <a:pt x="149" y="60"/>
                  </a:lnTo>
                  <a:lnTo>
                    <a:pt x="155" y="60"/>
                  </a:lnTo>
                  <a:lnTo>
                    <a:pt x="155" y="66"/>
                  </a:lnTo>
                  <a:lnTo>
                    <a:pt x="149" y="66"/>
                  </a:lnTo>
                  <a:lnTo>
                    <a:pt x="143" y="66"/>
                  </a:lnTo>
                  <a:lnTo>
                    <a:pt x="137" y="60"/>
                  </a:lnTo>
                  <a:lnTo>
                    <a:pt x="131" y="60"/>
                  </a:lnTo>
                  <a:lnTo>
                    <a:pt x="125" y="54"/>
                  </a:lnTo>
                  <a:lnTo>
                    <a:pt x="120" y="54"/>
                  </a:lnTo>
                  <a:lnTo>
                    <a:pt x="114" y="48"/>
                  </a:lnTo>
                  <a:lnTo>
                    <a:pt x="108" y="48"/>
                  </a:lnTo>
                  <a:lnTo>
                    <a:pt x="102" y="48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84" y="48"/>
                  </a:lnTo>
                  <a:lnTo>
                    <a:pt x="84" y="54"/>
                  </a:lnTo>
                  <a:lnTo>
                    <a:pt x="90" y="54"/>
                  </a:lnTo>
                  <a:lnTo>
                    <a:pt x="90" y="60"/>
                  </a:lnTo>
                  <a:lnTo>
                    <a:pt x="96" y="60"/>
                  </a:lnTo>
                  <a:lnTo>
                    <a:pt x="102" y="66"/>
                  </a:lnTo>
                  <a:lnTo>
                    <a:pt x="108" y="72"/>
                  </a:lnTo>
                  <a:lnTo>
                    <a:pt x="114" y="72"/>
                  </a:lnTo>
                  <a:lnTo>
                    <a:pt x="120" y="78"/>
                  </a:lnTo>
                  <a:lnTo>
                    <a:pt x="125" y="84"/>
                  </a:lnTo>
                  <a:lnTo>
                    <a:pt x="131" y="84"/>
                  </a:lnTo>
                  <a:lnTo>
                    <a:pt x="125" y="84"/>
                  </a:lnTo>
                  <a:lnTo>
                    <a:pt x="120" y="84"/>
                  </a:lnTo>
                  <a:lnTo>
                    <a:pt x="120" y="78"/>
                  </a:lnTo>
                  <a:lnTo>
                    <a:pt x="114" y="78"/>
                  </a:lnTo>
                  <a:lnTo>
                    <a:pt x="108" y="72"/>
                  </a:lnTo>
                  <a:lnTo>
                    <a:pt x="96" y="72"/>
                  </a:lnTo>
                  <a:lnTo>
                    <a:pt x="90" y="66"/>
                  </a:lnTo>
                  <a:lnTo>
                    <a:pt x="90" y="60"/>
                  </a:lnTo>
                  <a:lnTo>
                    <a:pt x="84" y="60"/>
                  </a:lnTo>
                  <a:lnTo>
                    <a:pt x="78" y="54"/>
                  </a:lnTo>
                  <a:lnTo>
                    <a:pt x="72" y="54"/>
                  </a:lnTo>
                  <a:lnTo>
                    <a:pt x="66" y="54"/>
                  </a:lnTo>
                  <a:lnTo>
                    <a:pt x="66" y="60"/>
                  </a:lnTo>
                  <a:lnTo>
                    <a:pt x="60" y="60"/>
                  </a:lnTo>
                  <a:lnTo>
                    <a:pt x="54" y="60"/>
                  </a:lnTo>
                  <a:lnTo>
                    <a:pt x="48" y="60"/>
                  </a:lnTo>
                  <a:lnTo>
                    <a:pt x="48" y="66"/>
                  </a:lnTo>
                  <a:lnTo>
                    <a:pt x="48" y="72"/>
                  </a:lnTo>
                  <a:lnTo>
                    <a:pt x="54" y="72"/>
                  </a:lnTo>
                  <a:lnTo>
                    <a:pt x="60" y="78"/>
                  </a:lnTo>
                  <a:lnTo>
                    <a:pt x="66" y="78"/>
                  </a:lnTo>
                  <a:lnTo>
                    <a:pt x="72" y="84"/>
                  </a:lnTo>
                  <a:lnTo>
                    <a:pt x="78" y="90"/>
                  </a:lnTo>
                  <a:lnTo>
                    <a:pt x="84" y="96"/>
                  </a:lnTo>
                  <a:lnTo>
                    <a:pt x="90" y="96"/>
                  </a:lnTo>
                  <a:lnTo>
                    <a:pt x="90" y="102"/>
                  </a:lnTo>
                  <a:lnTo>
                    <a:pt x="84" y="96"/>
                  </a:lnTo>
                  <a:lnTo>
                    <a:pt x="78" y="96"/>
                  </a:lnTo>
                  <a:lnTo>
                    <a:pt x="72" y="90"/>
                  </a:lnTo>
                  <a:lnTo>
                    <a:pt x="66" y="90"/>
                  </a:lnTo>
                  <a:lnTo>
                    <a:pt x="60" y="84"/>
                  </a:lnTo>
                  <a:lnTo>
                    <a:pt x="54" y="78"/>
                  </a:lnTo>
                  <a:lnTo>
                    <a:pt x="48" y="78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30" y="78"/>
                  </a:lnTo>
                  <a:lnTo>
                    <a:pt x="24" y="78"/>
                  </a:lnTo>
                  <a:lnTo>
                    <a:pt x="18" y="78"/>
                  </a:lnTo>
                  <a:lnTo>
                    <a:pt x="12" y="84"/>
                  </a:lnTo>
                  <a:lnTo>
                    <a:pt x="6" y="84"/>
                  </a:lnTo>
                  <a:lnTo>
                    <a:pt x="0" y="84"/>
                  </a:lnTo>
                  <a:lnTo>
                    <a:pt x="6" y="84"/>
                  </a:lnTo>
                  <a:lnTo>
                    <a:pt x="6" y="78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16" name="Freeform 463"/>
            <p:cNvSpPr>
              <a:spLocks/>
            </p:cNvSpPr>
            <p:nvPr/>
          </p:nvSpPr>
          <p:spPr bwMode="auto">
            <a:xfrm>
              <a:off x="5179" y="1720"/>
              <a:ext cx="120" cy="102"/>
            </a:xfrm>
            <a:custGeom>
              <a:avLst/>
              <a:gdLst>
                <a:gd name="T0" fmla="*/ 6 w 120"/>
                <a:gd name="T1" fmla="*/ 6 h 102"/>
                <a:gd name="T2" fmla="*/ 12 w 120"/>
                <a:gd name="T3" fmla="*/ 12 h 102"/>
                <a:gd name="T4" fmla="*/ 24 w 120"/>
                <a:gd name="T5" fmla="*/ 12 h 102"/>
                <a:gd name="T6" fmla="*/ 42 w 120"/>
                <a:gd name="T7" fmla="*/ 6 h 102"/>
                <a:gd name="T8" fmla="*/ 72 w 120"/>
                <a:gd name="T9" fmla="*/ 6 h 102"/>
                <a:gd name="T10" fmla="*/ 84 w 120"/>
                <a:gd name="T11" fmla="*/ 12 h 102"/>
                <a:gd name="T12" fmla="*/ 72 w 120"/>
                <a:gd name="T13" fmla="*/ 12 h 102"/>
                <a:gd name="T14" fmla="*/ 60 w 120"/>
                <a:gd name="T15" fmla="*/ 12 h 102"/>
                <a:gd name="T16" fmla="*/ 36 w 120"/>
                <a:gd name="T17" fmla="*/ 12 h 102"/>
                <a:gd name="T18" fmla="*/ 30 w 120"/>
                <a:gd name="T19" fmla="*/ 18 h 102"/>
                <a:gd name="T20" fmla="*/ 42 w 120"/>
                <a:gd name="T21" fmla="*/ 24 h 102"/>
                <a:gd name="T22" fmla="*/ 48 w 120"/>
                <a:gd name="T23" fmla="*/ 24 h 102"/>
                <a:gd name="T24" fmla="*/ 66 w 120"/>
                <a:gd name="T25" fmla="*/ 24 h 102"/>
                <a:gd name="T26" fmla="*/ 90 w 120"/>
                <a:gd name="T27" fmla="*/ 30 h 102"/>
                <a:gd name="T28" fmla="*/ 108 w 120"/>
                <a:gd name="T29" fmla="*/ 36 h 102"/>
                <a:gd name="T30" fmla="*/ 108 w 120"/>
                <a:gd name="T31" fmla="*/ 42 h 102"/>
                <a:gd name="T32" fmla="*/ 96 w 120"/>
                <a:gd name="T33" fmla="*/ 36 h 102"/>
                <a:gd name="T34" fmla="*/ 78 w 120"/>
                <a:gd name="T35" fmla="*/ 30 h 102"/>
                <a:gd name="T36" fmla="*/ 60 w 120"/>
                <a:gd name="T37" fmla="*/ 36 h 102"/>
                <a:gd name="T38" fmla="*/ 72 w 120"/>
                <a:gd name="T39" fmla="*/ 42 h 102"/>
                <a:gd name="T40" fmla="*/ 84 w 120"/>
                <a:gd name="T41" fmla="*/ 48 h 102"/>
                <a:gd name="T42" fmla="*/ 108 w 120"/>
                <a:gd name="T43" fmla="*/ 54 h 102"/>
                <a:gd name="T44" fmla="*/ 120 w 120"/>
                <a:gd name="T45" fmla="*/ 66 h 102"/>
                <a:gd name="T46" fmla="*/ 108 w 120"/>
                <a:gd name="T47" fmla="*/ 60 h 102"/>
                <a:gd name="T48" fmla="*/ 96 w 120"/>
                <a:gd name="T49" fmla="*/ 54 h 102"/>
                <a:gd name="T50" fmla="*/ 90 w 120"/>
                <a:gd name="T51" fmla="*/ 60 h 102"/>
                <a:gd name="T52" fmla="*/ 108 w 120"/>
                <a:gd name="T53" fmla="*/ 72 h 102"/>
                <a:gd name="T54" fmla="*/ 114 w 120"/>
                <a:gd name="T55" fmla="*/ 84 h 102"/>
                <a:gd name="T56" fmla="*/ 120 w 120"/>
                <a:gd name="T57" fmla="*/ 96 h 102"/>
                <a:gd name="T58" fmla="*/ 120 w 120"/>
                <a:gd name="T59" fmla="*/ 96 h 102"/>
                <a:gd name="T60" fmla="*/ 102 w 120"/>
                <a:gd name="T61" fmla="*/ 78 h 102"/>
                <a:gd name="T62" fmla="*/ 84 w 120"/>
                <a:gd name="T63" fmla="*/ 60 h 102"/>
                <a:gd name="T64" fmla="*/ 78 w 120"/>
                <a:gd name="T65" fmla="*/ 54 h 102"/>
                <a:gd name="T66" fmla="*/ 78 w 120"/>
                <a:gd name="T67" fmla="*/ 66 h 102"/>
                <a:gd name="T68" fmla="*/ 90 w 120"/>
                <a:gd name="T69" fmla="*/ 90 h 102"/>
                <a:gd name="T70" fmla="*/ 84 w 120"/>
                <a:gd name="T71" fmla="*/ 90 h 102"/>
                <a:gd name="T72" fmla="*/ 78 w 120"/>
                <a:gd name="T73" fmla="*/ 72 h 102"/>
                <a:gd name="T74" fmla="*/ 66 w 120"/>
                <a:gd name="T75" fmla="*/ 48 h 102"/>
                <a:gd name="T76" fmla="*/ 60 w 120"/>
                <a:gd name="T77" fmla="*/ 42 h 102"/>
                <a:gd name="T78" fmla="*/ 54 w 120"/>
                <a:gd name="T79" fmla="*/ 36 h 102"/>
                <a:gd name="T80" fmla="*/ 48 w 120"/>
                <a:gd name="T81" fmla="*/ 36 h 102"/>
                <a:gd name="T82" fmla="*/ 48 w 120"/>
                <a:gd name="T83" fmla="*/ 48 h 102"/>
                <a:gd name="T84" fmla="*/ 60 w 120"/>
                <a:gd name="T85" fmla="*/ 78 h 102"/>
                <a:gd name="T86" fmla="*/ 60 w 120"/>
                <a:gd name="T87" fmla="*/ 84 h 102"/>
                <a:gd name="T88" fmla="*/ 54 w 120"/>
                <a:gd name="T89" fmla="*/ 72 h 102"/>
                <a:gd name="T90" fmla="*/ 42 w 120"/>
                <a:gd name="T91" fmla="*/ 54 h 102"/>
                <a:gd name="T92" fmla="*/ 42 w 120"/>
                <a:gd name="T93" fmla="*/ 30 h 102"/>
                <a:gd name="T94" fmla="*/ 36 w 120"/>
                <a:gd name="T95" fmla="*/ 24 h 102"/>
                <a:gd name="T96" fmla="*/ 24 w 120"/>
                <a:gd name="T97" fmla="*/ 24 h 102"/>
                <a:gd name="T98" fmla="*/ 24 w 120"/>
                <a:gd name="T99" fmla="*/ 24 h 102"/>
                <a:gd name="T100" fmla="*/ 24 w 120"/>
                <a:gd name="T101" fmla="*/ 48 h 102"/>
                <a:gd name="T102" fmla="*/ 30 w 120"/>
                <a:gd name="T103" fmla="*/ 66 h 102"/>
                <a:gd name="T104" fmla="*/ 30 w 120"/>
                <a:gd name="T105" fmla="*/ 72 h 102"/>
                <a:gd name="T106" fmla="*/ 24 w 120"/>
                <a:gd name="T107" fmla="*/ 54 h 102"/>
                <a:gd name="T108" fmla="*/ 18 w 120"/>
                <a:gd name="T109" fmla="*/ 18 h 102"/>
                <a:gd name="T110" fmla="*/ 6 w 120"/>
                <a:gd name="T111" fmla="*/ 12 h 102"/>
                <a:gd name="T112" fmla="*/ 0 w 120"/>
                <a:gd name="T113" fmla="*/ 6 h 102"/>
                <a:gd name="T114" fmla="*/ 0 w 120"/>
                <a:gd name="T115" fmla="*/ 0 h 102"/>
                <a:gd name="T116" fmla="*/ 0 w 120"/>
                <a:gd name="T117" fmla="*/ 0 h 10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0"/>
                <a:gd name="T178" fmla="*/ 0 h 102"/>
                <a:gd name="T179" fmla="*/ 120 w 120"/>
                <a:gd name="T180" fmla="*/ 102 h 10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0" h="102">
                  <a:moveTo>
                    <a:pt x="0" y="0"/>
                  </a:move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6" y="12"/>
                  </a:lnTo>
                  <a:lnTo>
                    <a:pt x="42" y="6"/>
                  </a:lnTo>
                  <a:lnTo>
                    <a:pt x="54" y="6"/>
                  </a:lnTo>
                  <a:lnTo>
                    <a:pt x="60" y="6"/>
                  </a:lnTo>
                  <a:lnTo>
                    <a:pt x="72" y="6"/>
                  </a:lnTo>
                  <a:lnTo>
                    <a:pt x="78" y="6"/>
                  </a:lnTo>
                  <a:lnTo>
                    <a:pt x="84" y="12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66" y="12"/>
                  </a:lnTo>
                  <a:lnTo>
                    <a:pt x="60" y="12"/>
                  </a:lnTo>
                  <a:lnTo>
                    <a:pt x="48" y="12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30" y="18"/>
                  </a:lnTo>
                  <a:lnTo>
                    <a:pt x="36" y="18"/>
                  </a:lnTo>
                  <a:lnTo>
                    <a:pt x="36" y="24"/>
                  </a:lnTo>
                  <a:lnTo>
                    <a:pt x="42" y="24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84" y="30"/>
                  </a:lnTo>
                  <a:lnTo>
                    <a:pt x="90" y="30"/>
                  </a:lnTo>
                  <a:lnTo>
                    <a:pt x="102" y="30"/>
                  </a:lnTo>
                  <a:lnTo>
                    <a:pt x="108" y="36"/>
                  </a:lnTo>
                  <a:lnTo>
                    <a:pt x="114" y="42"/>
                  </a:lnTo>
                  <a:lnTo>
                    <a:pt x="108" y="42"/>
                  </a:lnTo>
                  <a:lnTo>
                    <a:pt x="108" y="36"/>
                  </a:lnTo>
                  <a:lnTo>
                    <a:pt x="102" y="36"/>
                  </a:lnTo>
                  <a:lnTo>
                    <a:pt x="96" y="36"/>
                  </a:lnTo>
                  <a:lnTo>
                    <a:pt x="90" y="36"/>
                  </a:lnTo>
                  <a:lnTo>
                    <a:pt x="84" y="36"/>
                  </a:lnTo>
                  <a:lnTo>
                    <a:pt x="78" y="30"/>
                  </a:lnTo>
                  <a:lnTo>
                    <a:pt x="72" y="30"/>
                  </a:lnTo>
                  <a:lnTo>
                    <a:pt x="66" y="30"/>
                  </a:lnTo>
                  <a:lnTo>
                    <a:pt x="60" y="36"/>
                  </a:lnTo>
                  <a:lnTo>
                    <a:pt x="66" y="36"/>
                  </a:lnTo>
                  <a:lnTo>
                    <a:pt x="72" y="42"/>
                  </a:lnTo>
                  <a:lnTo>
                    <a:pt x="78" y="48"/>
                  </a:lnTo>
                  <a:lnTo>
                    <a:pt x="84" y="48"/>
                  </a:lnTo>
                  <a:lnTo>
                    <a:pt x="90" y="48"/>
                  </a:lnTo>
                  <a:lnTo>
                    <a:pt x="102" y="48"/>
                  </a:lnTo>
                  <a:lnTo>
                    <a:pt x="108" y="54"/>
                  </a:lnTo>
                  <a:lnTo>
                    <a:pt x="114" y="54"/>
                  </a:lnTo>
                  <a:lnTo>
                    <a:pt x="120" y="60"/>
                  </a:lnTo>
                  <a:lnTo>
                    <a:pt x="120" y="66"/>
                  </a:lnTo>
                  <a:lnTo>
                    <a:pt x="114" y="60"/>
                  </a:lnTo>
                  <a:lnTo>
                    <a:pt x="108" y="60"/>
                  </a:lnTo>
                  <a:lnTo>
                    <a:pt x="102" y="54"/>
                  </a:lnTo>
                  <a:lnTo>
                    <a:pt x="96" y="54"/>
                  </a:lnTo>
                  <a:lnTo>
                    <a:pt x="90" y="54"/>
                  </a:lnTo>
                  <a:lnTo>
                    <a:pt x="84" y="54"/>
                  </a:lnTo>
                  <a:lnTo>
                    <a:pt x="90" y="60"/>
                  </a:lnTo>
                  <a:lnTo>
                    <a:pt x="96" y="66"/>
                  </a:lnTo>
                  <a:lnTo>
                    <a:pt x="102" y="72"/>
                  </a:lnTo>
                  <a:lnTo>
                    <a:pt x="108" y="72"/>
                  </a:lnTo>
                  <a:lnTo>
                    <a:pt x="108" y="78"/>
                  </a:lnTo>
                  <a:lnTo>
                    <a:pt x="114" y="84"/>
                  </a:lnTo>
                  <a:lnTo>
                    <a:pt x="114" y="90"/>
                  </a:lnTo>
                  <a:lnTo>
                    <a:pt x="120" y="90"/>
                  </a:lnTo>
                  <a:lnTo>
                    <a:pt x="120" y="96"/>
                  </a:lnTo>
                  <a:lnTo>
                    <a:pt x="120" y="102"/>
                  </a:lnTo>
                  <a:lnTo>
                    <a:pt x="120" y="96"/>
                  </a:lnTo>
                  <a:lnTo>
                    <a:pt x="114" y="90"/>
                  </a:lnTo>
                  <a:lnTo>
                    <a:pt x="108" y="84"/>
                  </a:lnTo>
                  <a:lnTo>
                    <a:pt x="102" y="78"/>
                  </a:lnTo>
                  <a:lnTo>
                    <a:pt x="96" y="66"/>
                  </a:lnTo>
                  <a:lnTo>
                    <a:pt x="90" y="60"/>
                  </a:lnTo>
                  <a:lnTo>
                    <a:pt x="84" y="60"/>
                  </a:lnTo>
                  <a:lnTo>
                    <a:pt x="78" y="54"/>
                  </a:lnTo>
                  <a:lnTo>
                    <a:pt x="78" y="60"/>
                  </a:lnTo>
                  <a:lnTo>
                    <a:pt x="78" y="66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90" y="90"/>
                  </a:lnTo>
                  <a:lnTo>
                    <a:pt x="90" y="96"/>
                  </a:lnTo>
                  <a:lnTo>
                    <a:pt x="84" y="90"/>
                  </a:lnTo>
                  <a:lnTo>
                    <a:pt x="78" y="84"/>
                  </a:lnTo>
                  <a:lnTo>
                    <a:pt x="78" y="72"/>
                  </a:lnTo>
                  <a:lnTo>
                    <a:pt x="72" y="60"/>
                  </a:lnTo>
                  <a:lnTo>
                    <a:pt x="72" y="48"/>
                  </a:lnTo>
                  <a:lnTo>
                    <a:pt x="66" y="48"/>
                  </a:lnTo>
                  <a:lnTo>
                    <a:pt x="60" y="42"/>
                  </a:lnTo>
                  <a:lnTo>
                    <a:pt x="54" y="42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8" y="42"/>
                  </a:lnTo>
                  <a:lnTo>
                    <a:pt x="48" y="48"/>
                  </a:lnTo>
                  <a:lnTo>
                    <a:pt x="48" y="54"/>
                  </a:lnTo>
                  <a:lnTo>
                    <a:pt x="54" y="66"/>
                  </a:lnTo>
                  <a:lnTo>
                    <a:pt x="60" y="78"/>
                  </a:lnTo>
                  <a:lnTo>
                    <a:pt x="60" y="84"/>
                  </a:lnTo>
                  <a:lnTo>
                    <a:pt x="54" y="84"/>
                  </a:lnTo>
                  <a:lnTo>
                    <a:pt x="54" y="78"/>
                  </a:lnTo>
                  <a:lnTo>
                    <a:pt x="54" y="72"/>
                  </a:lnTo>
                  <a:lnTo>
                    <a:pt x="48" y="66"/>
                  </a:lnTo>
                  <a:lnTo>
                    <a:pt x="48" y="60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42" y="30"/>
                  </a:lnTo>
                  <a:lnTo>
                    <a:pt x="36" y="30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4" y="24"/>
                  </a:lnTo>
                  <a:lnTo>
                    <a:pt x="24" y="36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24" y="54"/>
                  </a:lnTo>
                  <a:lnTo>
                    <a:pt x="30" y="60"/>
                  </a:lnTo>
                  <a:lnTo>
                    <a:pt x="30" y="66"/>
                  </a:lnTo>
                  <a:lnTo>
                    <a:pt x="30" y="72"/>
                  </a:lnTo>
                  <a:lnTo>
                    <a:pt x="30" y="78"/>
                  </a:lnTo>
                  <a:lnTo>
                    <a:pt x="30" y="72"/>
                  </a:lnTo>
                  <a:lnTo>
                    <a:pt x="24" y="72"/>
                  </a:lnTo>
                  <a:lnTo>
                    <a:pt x="24" y="66"/>
                  </a:lnTo>
                  <a:lnTo>
                    <a:pt x="24" y="54"/>
                  </a:lnTo>
                  <a:lnTo>
                    <a:pt x="18" y="42"/>
                  </a:lnTo>
                  <a:lnTo>
                    <a:pt x="18" y="30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17" name="Freeform 464"/>
            <p:cNvSpPr>
              <a:spLocks/>
            </p:cNvSpPr>
            <p:nvPr/>
          </p:nvSpPr>
          <p:spPr bwMode="auto">
            <a:xfrm>
              <a:off x="5114" y="1732"/>
              <a:ext cx="83" cy="138"/>
            </a:xfrm>
            <a:custGeom>
              <a:avLst/>
              <a:gdLst>
                <a:gd name="T0" fmla="*/ 35 w 83"/>
                <a:gd name="T1" fmla="*/ 0 h 138"/>
                <a:gd name="T2" fmla="*/ 41 w 83"/>
                <a:gd name="T3" fmla="*/ 18 h 138"/>
                <a:gd name="T4" fmla="*/ 41 w 83"/>
                <a:gd name="T5" fmla="*/ 24 h 138"/>
                <a:gd name="T6" fmla="*/ 47 w 83"/>
                <a:gd name="T7" fmla="*/ 30 h 138"/>
                <a:gd name="T8" fmla="*/ 53 w 83"/>
                <a:gd name="T9" fmla="*/ 36 h 138"/>
                <a:gd name="T10" fmla="*/ 65 w 83"/>
                <a:gd name="T11" fmla="*/ 42 h 138"/>
                <a:gd name="T12" fmla="*/ 77 w 83"/>
                <a:gd name="T13" fmla="*/ 60 h 138"/>
                <a:gd name="T14" fmla="*/ 83 w 83"/>
                <a:gd name="T15" fmla="*/ 78 h 138"/>
                <a:gd name="T16" fmla="*/ 83 w 83"/>
                <a:gd name="T17" fmla="*/ 84 h 138"/>
                <a:gd name="T18" fmla="*/ 83 w 83"/>
                <a:gd name="T19" fmla="*/ 84 h 138"/>
                <a:gd name="T20" fmla="*/ 77 w 83"/>
                <a:gd name="T21" fmla="*/ 72 h 138"/>
                <a:gd name="T22" fmla="*/ 71 w 83"/>
                <a:gd name="T23" fmla="*/ 66 h 138"/>
                <a:gd name="T24" fmla="*/ 65 w 83"/>
                <a:gd name="T25" fmla="*/ 54 h 138"/>
                <a:gd name="T26" fmla="*/ 59 w 83"/>
                <a:gd name="T27" fmla="*/ 42 h 138"/>
                <a:gd name="T28" fmla="*/ 53 w 83"/>
                <a:gd name="T29" fmla="*/ 36 h 138"/>
                <a:gd name="T30" fmla="*/ 47 w 83"/>
                <a:gd name="T31" fmla="*/ 36 h 138"/>
                <a:gd name="T32" fmla="*/ 41 w 83"/>
                <a:gd name="T33" fmla="*/ 42 h 138"/>
                <a:gd name="T34" fmla="*/ 47 w 83"/>
                <a:gd name="T35" fmla="*/ 54 h 138"/>
                <a:gd name="T36" fmla="*/ 47 w 83"/>
                <a:gd name="T37" fmla="*/ 66 h 138"/>
                <a:gd name="T38" fmla="*/ 59 w 83"/>
                <a:gd name="T39" fmla="*/ 72 h 138"/>
                <a:gd name="T40" fmla="*/ 71 w 83"/>
                <a:gd name="T41" fmla="*/ 90 h 138"/>
                <a:gd name="T42" fmla="*/ 77 w 83"/>
                <a:gd name="T43" fmla="*/ 102 h 138"/>
                <a:gd name="T44" fmla="*/ 77 w 83"/>
                <a:gd name="T45" fmla="*/ 114 h 138"/>
                <a:gd name="T46" fmla="*/ 77 w 83"/>
                <a:gd name="T47" fmla="*/ 108 h 138"/>
                <a:gd name="T48" fmla="*/ 71 w 83"/>
                <a:gd name="T49" fmla="*/ 96 h 138"/>
                <a:gd name="T50" fmla="*/ 65 w 83"/>
                <a:gd name="T51" fmla="*/ 84 h 138"/>
                <a:gd name="T52" fmla="*/ 53 w 83"/>
                <a:gd name="T53" fmla="*/ 78 h 138"/>
                <a:gd name="T54" fmla="*/ 47 w 83"/>
                <a:gd name="T55" fmla="*/ 72 h 138"/>
                <a:gd name="T56" fmla="*/ 53 w 83"/>
                <a:gd name="T57" fmla="*/ 84 h 138"/>
                <a:gd name="T58" fmla="*/ 53 w 83"/>
                <a:gd name="T59" fmla="*/ 120 h 138"/>
                <a:gd name="T60" fmla="*/ 53 w 83"/>
                <a:gd name="T61" fmla="*/ 138 h 138"/>
                <a:gd name="T62" fmla="*/ 53 w 83"/>
                <a:gd name="T63" fmla="*/ 138 h 138"/>
                <a:gd name="T64" fmla="*/ 53 w 83"/>
                <a:gd name="T65" fmla="*/ 126 h 138"/>
                <a:gd name="T66" fmla="*/ 41 w 83"/>
                <a:gd name="T67" fmla="*/ 90 h 138"/>
                <a:gd name="T68" fmla="*/ 35 w 83"/>
                <a:gd name="T69" fmla="*/ 84 h 138"/>
                <a:gd name="T70" fmla="*/ 29 w 83"/>
                <a:gd name="T71" fmla="*/ 90 h 138"/>
                <a:gd name="T72" fmla="*/ 23 w 83"/>
                <a:gd name="T73" fmla="*/ 96 h 138"/>
                <a:gd name="T74" fmla="*/ 17 w 83"/>
                <a:gd name="T75" fmla="*/ 108 h 138"/>
                <a:gd name="T76" fmla="*/ 17 w 83"/>
                <a:gd name="T77" fmla="*/ 114 h 138"/>
                <a:gd name="T78" fmla="*/ 17 w 83"/>
                <a:gd name="T79" fmla="*/ 114 h 138"/>
                <a:gd name="T80" fmla="*/ 17 w 83"/>
                <a:gd name="T81" fmla="*/ 102 h 138"/>
                <a:gd name="T82" fmla="*/ 23 w 83"/>
                <a:gd name="T83" fmla="*/ 90 h 138"/>
                <a:gd name="T84" fmla="*/ 29 w 83"/>
                <a:gd name="T85" fmla="*/ 78 h 138"/>
                <a:gd name="T86" fmla="*/ 35 w 83"/>
                <a:gd name="T87" fmla="*/ 72 h 138"/>
                <a:gd name="T88" fmla="*/ 35 w 83"/>
                <a:gd name="T89" fmla="*/ 60 h 138"/>
                <a:gd name="T90" fmla="*/ 35 w 83"/>
                <a:gd name="T91" fmla="*/ 42 h 138"/>
                <a:gd name="T92" fmla="*/ 35 w 83"/>
                <a:gd name="T93" fmla="*/ 36 h 138"/>
                <a:gd name="T94" fmla="*/ 23 w 83"/>
                <a:gd name="T95" fmla="*/ 48 h 138"/>
                <a:gd name="T96" fmla="*/ 11 w 83"/>
                <a:gd name="T97" fmla="*/ 60 h 138"/>
                <a:gd name="T98" fmla="*/ 6 w 83"/>
                <a:gd name="T99" fmla="*/ 72 h 138"/>
                <a:gd name="T100" fmla="*/ 0 w 83"/>
                <a:gd name="T101" fmla="*/ 84 h 138"/>
                <a:gd name="T102" fmla="*/ 0 w 83"/>
                <a:gd name="T103" fmla="*/ 78 h 138"/>
                <a:gd name="T104" fmla="*/ 0 w 83"/>
                <a:gd name="T105" fmla="*/ 72 h 138"/>
                <a:gd name="T106" fmla="*/ 11 w 83"/>
                <a:gd name="T107" fmla="*/ 60 h 138"/>
                <a:gd name="T108" fmla="*/ 17 w 83"/>
                <a:gd name="T109" fmla="*/ 42 h 138"/>
                <a:gd name="T110" fmla="*/ 29 w 83"/>
                <a:gd name="T111" fmla="*/ 30 h 138"/>
                <a:gd name="T112" fmla="*/ 35 w 83"/>
                <a:gd name="T113" fmla="*/ 24 h 138"/>
                <a:gd name="T114" fmla="*/ 35 w 83"/>
                <a:gd name="T115" fmla="*/ 12 h 138"/>
                <a:gd name="T116" fmla="*/ 35 w 83"/>
                <a:gd name="T117" fmla="*/ 6 h 138"/>
                <a:gd name="T118" fmla="*/ 35 w 83"/>
                <a:gd name="T119" fmla="*/ 0 h 13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3"/>
                <a:gd name="T181" fmla="*/ 0 h 138"/>
                <a:gd name="T182" fmla="*/ 83 w 83"/>
                <a:gd name="T183" fmla="*/ 138 h 13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3" h="138">
                  <a:moveTo>
                    <a:pt x="35" y="0"/>
                  </a:moveTo>
                  <a:lnTo>
                    <a:pt x="35" y="0"/>
                  </a:lnTo>
                  <a:lnTo>
                    <a:pt x="35" y="6"/>
                  </a:lnTo>
                  <a:lnTo>
                    <a:pt x="41" y="18"/>
                  </a:lnTo>
                  <a:lnTo>
                    <a:pt x="41" y="24"/>
                  </a:lnTo>
                  <a:lnTo>
                    <a:pt x="47" y="30"/>
                  </a:lnTo>
                  <a:lnTo>
                    <a:pt x="53" y="30"/>
                  </a:lnTo>
                  <a:lnTo>
                    <a:pt x="53" y="36"/>
                  </a:lnTo>
                  <a:lnTo>
                    <a:pt x="59" y="42"/>
                  </a:lnTo>
                  <a:lnTo>
                    <a:pt x="65" y="42"/>
                  </a:lnTo>
                  <a:lnTo>
                    <a:pt x="71" y="54"/>
                  </a:lnTo>
                  <a:lnTo>
                    <a:pt x="77" y="60"/>
                  </a:lnTo>
                  <a:lnTo>
                    <a:pt x="77" y="72"/>
                  </a:lnTo>
                  <a:lnTo>
                    <a:pt x="83" y="78"/>
                  </a:lnTo>
                  <a:lnTo>
                    <a:pt x="83" y="84"/>
                  </a:lnTo>
                  <a:lnTo>
                    <a:pt x="77" y="78"/>
                  </a:lnTo>
                  <a:lnTo>
                    <a:pt x="77" y="72"/>
                  </a:lnTo>
                  <a:lnTo>
                    <a:pt x="71" y="66"/>
                  </a:lnTo>
                  <a:lnTo>
                    <a:pt x="71" y="60"/>
                  </a:lnTo>
                  <a:lnTo>
                    <a:pt x="65" y="54"/>
                  </a:lnTo>
                  <a:lnTo>
                    <a:pt x="59" y="48"/>
                  </a:lnTo>
                  <a:lnTo>
                    <a:pt x="59" y="42"/>
                  </a:lnTo>
                  <a:lnTo>
                    <a:pt x="53" y="36"/>
                  </a:lnTo>
                  <a:lnTo>
                    <a:pt x="47" y="36"/>
                  </a:lnTo>
                  <a:lnTo>
                    <a:pt x="41" y="36"/>
                  </a:lnTo>
                  <a:lnTo>
                    <a:pt x="41" y="42"/>
                  </a:lnTo>
                  <a:lnTo>
                    <a:pt x="41" y="48"/>
                  </a:lnTo>
                  <a:lnTo>
                    <a:pt x="47" y="54"/>
                  </a:lnTo>
                  <a:lnTo>
                    <a:pt x="47" y="60"/>
                  </a:lnTo>
                  <a:lnTo>
                    <a:pt x="47" y="66"/>
                  </a:lnTo>
                  <a:lnTo>
                    <a:pt x="53" y="72"/>
                  </a:lnTo>
                  <a:lnTo>
                    <a:pt x="59" y="72"/>
                  </a:lnTo>
                  <a:lnTo>
                    <a:pt x="65" y="78"/>
                  </a:lnTo>
                  <a:lnTo>
                    <a:pt x="71" y="90"/>
                  </a:lnTo>
                  <a:lnTo>
                    <a:pt x="71" y="96"/>
                  </a:lnTo>
                  <a:lnTo>
                    <a:pt x="77" y="102"/>
                  </a:lnTo>
                  <a:lnTo>
                    <a:pt x="77" y="114"/>
                  </a:lnTo>
                  <a:lnTo>
                    <a:pt x="77" y="108"/>
                  </a:lnTo>
                  <a:lnTo>
                    <a:pt x="71" y="102"/>
                  </a:lnTo>
                  <a:lnTo>
                    <a:pt x="71" y="96"/>
                  </a:lnTo>
                  <a:lnTo>
                    <a:pt x="65" y="90"/>
                  </a:lnTo>
                  <a:lnTo>
                    <a:pt x="65" y="84"/>
                  </a:lnTo>
                  <a:lnTo>
                    <a:pt x="59" y="84"/>
                  </a:lnTo>
                  <a:lnTo>
                    <a:pt x="53" y="78"/>
                  </a:lnTo>
                  <a:lnTo>
                    <a:pt x="47" y="72"/>
                  </a:lnTo>
                  <a:lnTo>
                    <a:pt x="53" y="84"/>
                  </a:lnTo>
                  <a:lnTo>
                    <a:pt x="53" y="102"/>
                  </a:lnTo>
                  <a:lnTo>
                    <a:pt x="53" y="120"/>
                  </a:lnTo>
                  <a:lnTo>
                    <a:pt x="53" y="138"/>
                  </a:lnTo>
                  <a:lnTo>
                    <a:pt x="53" y="132"/>
                  </a:lnTo>
                  <a:lnTo>
                    <a:pt x="53" y="126"/>
                  </a:lnTo>
                  <a:lnTo>
                    <a:pt x="47" y="108"/>
                  </a:lnTo>
                  <a:lnTo>
                    <a:pt x="41" y="90"/>
                  </a:lnTo>
                  <a:lnTo>
                    <a:pt x="41" y="78"/>
                  </a:lnTo>
                  <a:lnTo>
                    <a:pt x="35" y="84"/>
                  </a:lnTo>
                  <a:lnTo>
                    <a:pt x="29" y="90"/>
                  </a:lnTo>
                  <a:lnTo>
                    <a:pt x="23" y="96"/>
                  </a:lnTo>
                  <a:lnTo>
                    <a:pt x="23" y="102"/>
                  </a:lnTo>
                  <a:lnTo>
                    <a:pt x="17" y="108"/>
                  </a:lnTo>
                  <a:lnTo>
                    <a:pt x="17" y="114"/>
                  </a:lnTo>
                  <a:lnTo>
                    <a:pt x="17" y="108"/>
                  </a:lnTo>
                  <a:lnTo>
                    <a:pt x="17" y="102"/>
                  </a:lnTo>
                  <a:lnTo>
                    <a:pt x="17" y="96"/>
                  </a:lnTo>
                  <a:lnTo>
                    <a:pt x="23" y="90"/>
                  </a:lnTo>
                  <a:lnTo>
                    <a:pt x="29" y="84"/>
                  </a:lnTo>
                  <a:lnTo>
                    <a:pt x="29" y="78"/>
                  </a:lnTo>
                  <a:lnTo>
                    <a:pt x="35" y="72"/>
                  </a:lnTo>
                  <a:lnTo>
                    <a:pt x="35" y="60"/>
                  </a:lnTo>
                  <a:lnTo>
                    <a:pt x="35" y="48"/>
                  </a:lnTo>
                  <a:lnTo>
                    <a:pt x="35" y="42"/>
                  </a:lnTo>
                  <a:lnTo>
                    <a:pt x="35" y="36"/>
                  </a:lnTo>
                  <a:lnTo>
                    <a:pt x="29" y="42"/>
                  </a:lnTo>
                  <a:lnTo>
                    <a:pt x="23" y="48"/>
                  </a:lnTo>
                  <a:lnTo>
                    <a:pt x="17" y="54"/>
                  </a:lnTo>
                  <a:lnTo>
                    <a:pt x="11" y="60"/>
                  </a:lnTo>
                  <a:lnTo>
                    <a:pt x="6" y="66"/>
                  </a:lnTo>
                  <a:lnTo>
                    <a:pt x="6" y="72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6" y="66"/>
                  </a:lnTo>
                  <a:lnTo>
                    <a:pt x="11" y="60"/>
                  </a:lnTo>
                  <a:lnTo>
                    <a:pt x="11" y="54"/>
                  </a:lnTo>
                  <a:lnTo>
                    <a:pt x="17" y="42"/>
                  </a:lnTo>
                  <a:lnTo>
                    <a:pt x="23" y="36"/>
                  </a:lnTo>
                  <a:lnTo>
                    <a:pt x="29" y="30"/>
                  </a:lnTo>
                  <a:lnTo>
                    <a:pt x="35" y="24"/>
                  </a:lnTo>
                  <a:lnTo>
                    <a:pt x="35" y="18"/>
                  </a:lnTo>
                  <a:lnTo>
                    <a:pt x="35" y="12"/>
                  </a:lnTo>
                  <a:lnTo>
                    <a:pt x="35" y="6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18" name="Freeform 465"/>
            <p:cNvSpPr>
              <a:spLocks/>
            </p:cNvSpPr>
            <p:nvPr/>
          </p:nvSpPr>
          <p:spPr bwMode="auto">
            <a:xfrm>
              <a:off x="5197" y="1553"/>
              <a:ext cx="102" cy="143"/>
            </a:xfrm>
            <a:custGeom>
              <a:avLst/>
              <a:gdLst>
                <a:gd name="T0" fmla="*/ 6 w 102"/>
                <a:gd name="T1" fmla="*/ 137 h 143"/>
                <a:gd name="T2" fmla="*/ 12 w 102"/>
                <a:gd name="T3" fmla="*/ 119 h 143"/>
                <a:gd name="T4" fmla="*/ 18 w 102"/>
                <a:gd name="T5" fmla="*/ 101 h 143"/>
                <a:gd name="T6" fmla="*/ 30 w 102"/>
                <a:gd name="T7" fmla="*/ 83 h 143"/>
                <a:gd name="T8" fmla="*/ 24 w 102"/>
                <a:gd name="T9" fmla="*/ 77 h 143"/>
                <a:gd name="T10" fmla="*/ 18 w 102"/>
                <a:gd name="T11" fmla="*/ 65 h 143"/>
                <a:gd name="T12" fmla="*/ 18 w 102"/>
                <a:gd name="T13" fmla="*/ 59 h 143"/>
                <a:gd name="T14" fmla="*/ 24 w 102"/>
                <a:gd name="T15" fmla="*/ 59 h 143"/>
                <a:gd name="T16" fmla="*/ 24 w 102"/>
                <a:gd name="T17" fmla="*/ 65 h 143"/>
                <a:gd name="T18" fmla="*/ 30 w 102"/>
                <a:gd name="T19" fmla="*/ 71 h 143"/>
                <a:gd name="T20" fmla="*/ 36 w 102"/>
                <a:gd name="T21" fmla="*/ 65 h 143"/>
                <a:gd name="T22" fmla="*/ 48 w 102"/>
                <a:gd name="T23" fmla="*/ 59 h 143"/>
                <a:gd name="T24" fmla="*/ 54 w 102"/>
                <a:gd name="T25" fmla="*/ 47 h 143"/>
                <a:gd name="T26" fmla="*/ 60 w 102"/>
                <a:gd name="T27" fmla="*/ 41 h 143"/>
                <a:gd name="T28" fmla="*/ 60 w 102"/>
                <a:gd name="T29" fmla="*/ 35 h 143"/>
                <a:gd name="T30" fmla="*/ 54 w 102"/>
                <a:gd name="T31" fmla="*/ 18 h 143"/>
                <a:gd name="T32" fmla="*/ 48 w 102"/>
                <a:gd name="T33" fmla="*/ 6 h 143"/>
                <a:gd name="T34" fmla="*/ 48 w 102"/>
                <a:gd name="T35" fmla="*/ 6 h 143"/>
                <a:gd name="T36" fmla="*/ 54 w 102"/>
                <a:gd name="T37" fmla="*/ 12 h 143"/>
                <a:gd name="T38" fmla="*/ 60 w 102"/>
                <a:gd name="T39" fmla="*/ 30 h 143"/>
                <a:gd name="T40" fmla="*/ 66 w 102"/>
                <a:gd name="T41" fmla="*/ 30 h 143"/>
                <a:gd name="T42" fmla="*/ 72 w 102"/>
                <a:gd name="T43" fmla="*/ 18 h 143"/>
                <a:gd name="T44" fmla="*/ 78 w 102"/>
                <a:gd name="T45" fmla="*/ 6 h 143"/>
                <a:gd name="T46" fmla="*/ 84 w 102"/>
                <a:gd name="T47" fmla="*/ 0 h 143"/>
                <a:gd name="T48" fmla="*/ 90 w 102"/>
                <a:gd name="T49" fmla="*/ 0 h 143"/>
                <a:gd name="T50" fmla="*/ 90 w 102"/>
                <a:gd name="T51" fmla="*/ 0 h 143"/>
                <a:gd name="T52" fmla="*/ 84 w 102"/>
                <a:gd name="T53" fmla="*/ 6 h 143"/>
                <a:gd name="T54" fmla="*/ 78 w 102"/>
                <a:gd name="T55" fmla="*/ 12 h 143"/>
                <a:gd name="T56" fmla="*/ 72 w 102"/>
                <a:gd name="T57" fmla="*/ 30 h 143"/>
                <a:gd name="T58" fmla="*/ 66 w 102"/>
                <a:gd name="T59" fmla="*/ 35 h 143"/>
                <a:gd name="T60" fmla="*/ 72 w 102"/>
                <a:gd name="T61" fmla="*/ 35 h 143"/>
                <a:gd name="T62" fmla="*/ 78 w 102"/>
                <a:gd name="T63" fmla="*/ 35 h 143"/>
                <a:gd name="T64" fmla="*/ 90 w 102"/>
                <a:gd name="T65" fmla="*/ 30 h 143"/>
                <a:gd name="T66" fmla="*/ 96 w 102"/>
                <a:gd name="T67" fmla="*/ 30 h 143"/>
                <a:gd name="T68" fmla="*/ 102 w 102"/>
                <a:gd name="T69" fmla="*/ 24 h 143"/>
                <a:gd name="T70" fmla="*/ 102 w 102"/>
                <a:gd name="T71" fmla="*/ 24 h 143"/>
                <a:gd name="T72" fmla="*/ 102 w 102"/>
                <a:gd name="T73" fmla="*/ 30 h 143"/>
                <a:gd name="T74" fmla="*/ 90 w 102"/>
                <a:gd name="T75" fmla="*/ 35 h 143"/>
                <a:gd name="T76" fmla="*/ 78 w 102"/>
                <a:gd name="T77" fmla="*/ 41 h 143"/>
                <a:gd name="T78" fmla="*/ 66 w 102"/>
                <a:gd name="T79" fmla="*/ 47 h 143"/>
                <a:gd name="T80" fmla="*/ 60 w 102"/>
                <a:gd name="T81" fmla="*/ 47 h 143"/>
                <a:gd name="T82" fmla="*/ 48 w 102"/>
                <a:gd name="T83" fmla="*/ 59 h 143"/>
                <a:gd name="T84" fmla="*/ 48 w 102"/>
                <a:gd name="T85" fmla="*/ 65 h 143"/>
                <a:gd name="T86" fmla="*/ 54 w 102"/>
                <a:gd name="T87" fmla="*/ 65 h 143"/>
                <a:gd name="T88" fmla="*/ 54 w 102"/>
                <a:gd name="T89" fmla="*/ 71 h 143"/>
                <a:gd name="T90" fmla="*/ 48 w 102"/>
                <a:gd name="T91" fmla="*/ 71 h 143"/>
                <a:gd name="T92" fmla="*/ 42 w 102"/>
                <a:gd name="T93" fmla="*/ 77 h 143"/>
                <a:gd name="T94" fmla="*/ 42 w 102"/>
                <a:gd name="T95" fmla="*/ 77 h 143"/>
                <a:gd name="T96" fmla="*/ 42 w 102"/>
                <a:gd name="T97" fmla="*/ 77 h 143"/>
                <a:gd name="T98" fmla="*/ 36 w 102"/>
                <a:gd name="T99" fmla="*/ 89 h 143"/>
                <a:gd name="T100" fmla="*/ 24 w 102"/>
                <a:gd name="T101" fmla="*/ 107 h 143"/>
                <a:gd name="T102" fmla="*/ 18 w 102"/>
                <a:gd name="T103" fmla="*/ 125 h 143"/>
                <a:gd name="T104" fmla="*/ 18 w 102"/>
                <a:gd name="T105" fmla="*/ 131 h 143"/>
                <a:gd name="T106" fmla="*/ 18 w 102"/>
                <a:gd name="T107" fmla="*/ 137 h 143"/>
                <a:gd name="T108" fmla="*/ 12 w 102"/>
                <a:gd name="T109" fmla="*/ 137 h 143"/>
                <a:gd name="T110" fmla="*/ 6 w 102"/>
                <a:gd name="T111" fmla="*/ 143 h 1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02"/>
                <a:gd name="T169" fmla="*/ 0 h 143"/>
                <a:gd name="T170" fmla="*/ 102 w 102"/>
                <a:gd name="T171" fmla="*/ 143 h 1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02" h="143">
                  <a:moveTo>
                    <a:pt x="0" y="143"/>
                  </a:moveTo>
                  <a:lnTo>
                    <a:pt x="6" y="137"/>
                  </a:lnTo>
                  <a:lnTo>
                    <a:pt x="12" y="125"/>
                  </a:lnTo>
                  <a:lnTo>
                    <a:pt x="12" y="119"/>
                  </a:lnTo>
                  <a:lnTo>
                    <a:pt x="18" y="107"/>
                  </a:lnTo>
                  <a:lnTo>
                    <a:pt x="18" y="101"/>
                  </a:lnTo>
                  <a:lnTo>
                    <a:pt x="24" y="95"/>
                  </a:lnTo>
                  <a:lnTo>
                    <a:pt x="30" y="83"/>
                  </a:lnTo>
                  <a:lnTo>
                    <a:pt x="30" y="77"/>
                  </a:lnTo>
                  <a:lnTo>
                    <a:pt x="24" y="77"/>
                  </a:lnTo>
                  <a:lnTo>
                    <a:pt x="24" y="71"/>
                  </a:lnTo>
                  <a:lnTo>
                    <a:pt x="18" y="65"/>
                  </a:lnTo>
                  <a:lnTo>
                    <a:pt x="18" y="59"/>
                  </a:lnTo>
                  <a:lnTo>
                    <a:pt x="24" y="59"/>
                  </a:lnTo>
                  <a:lnTo>
                    <a:pt x="24" y="65"/>
                  </a:lnTo>
                  <a:lnTo>
                    <a:pt x="30" y="65"/>
                  </a:lnTo>
                  <a:lnTo>
                    <a:pt x="30" y="71"/>
                  </a:lnTo>
                  <a:lnTo>
                    <a:pt x="36" y="71"/>
                  </a:lnTo>
                  <a:lnTo>
                    <a:pt x="36" y="65"/>
                  </a:lnTo>
                  <a:lnTo>
                    <a:pt x="42" y="59"/>
                  </a:lnTo>
                  <a:lnTo>
                    <a:pt x="48" y="59"/>
                  </a:lnTo>
                  <a:lnTo>
                    <a:pt x="48" y="53"/>
                  </a:lnTo>
                  <a:lnTo>
                    <a:pt x="54" y="47"/>
                  </a:lnTo>
                  <a:lnTo>
                    <a:pt x="54" y="41"/>
                  </a:lnTo>
                  <a:lnTo>
                    <a:pt x="60" y="41"/>
                  </a:lnTo>
                  <a:lnTo>
                    <a:pt x="60" y="35"/>
                  </a:lnTo>
                  <a:lnTo>
                    <a:pt x="60" y="24"/>
                  </a:lnTo>
                  <a:lnTo>
                    <a:pt x="54" y="18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54" y="12"/>
                  </a:lnTo>
                  <a:lnTo>
                    <a:pt x="60" y="18"/>
                  </a:lnTo>
                  <a:lnTo>
                    <a:pt x="60" y="30"/>
                  </a:lnTo>
                  <a:lnTo>
                    <a:pt x="66" y="35"/>
                  </a:lnTo>
                  <a:lnTo>
                    <a:pt x="66" y="30"/>
                  </a:lnTo>
                  <a:lnTo>
                    <a:pt x="66" y="24"/>
                  </a:lnTo>
                  <a:lnTo>
                    <a:pt x="72" y="18"/>
                  </a:lnTo>
                  <a:lnTo>
                    <a:pt x="72" y="12"/>
                  </a:lnTo>
                  <a:lnTo>
                    <a:pt x="78" y="6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84" y="6"/>
                  </a:lnTo>
                  <a:lnTo>
                    <a:pt x="84" y="12"/>
                  </a:lnTo>
                  <a:lnTo>
                    <a:pt x="78" y="12"/>
                  </a:lnTo>
                  <a:lnTo>
                    <a:pt x="78" y="24"/>
                  </a:lnTo>
                  <a:lnTo>
                    <a:pt x="72" y="30"/>
                  </a:lnTo>
                  <a:lnTo>
                    <a:pt x="66" y="35"/>
                  </a:lnTo>
                  <a:lnTo>
                    <a:pt x="72" y="35"/>
                  </a:lnTo>
                  <a:lnTo>
                    <a:pt x="78" y="35"/>
                  </a:lnTo>
                  <a:lnTo>
                    <a:pt x="84" y="35"/>
                  </a:lnTo>
                  <a:lnTo>
                    <a:pt x="90" y="30"/>
                  </a:lnTo>
                  <a:lnTo>
                    <a:pt x="96" y="30"/>
                  </a:lnTo>
                  <a:lnTo>
                    <a:pt x="102" y="24"/>
                  </a:lnTo>
                  <a:lnTo>
                    <a:pt x="102" y="30"/>
                  </a:lnTo>
                  <a:lnTo>
                    <a:pt x="96" y="30"/>
                  </a:lnTo>
                  <a:lnTo>
                    <a:pt x="90" y="35"/>
                  </a:lnTo>
                  <a:lnTo>
                    <a:pt x="84" y="41"/>
                  </a:lnTo>
                  <a:lnTo>
                    <a:pt x="78" y="41"/>
                  </a:lnTo>
                  <a:lnTo>
                    <a:pt x="72" y="41"/>
                  </a:lnTo>
                  <a:lnTo>
                    <a:pt x="66" y="47"/>
                  </a:lnTo>
                  <a:lnTo>
                    <a:pt x="60" y="47"/>
                  </a:lnTo>
                  <a:lnTo>
                    <a:pt x="54" y="53"/>
                  </a:lnTo>
                  <a:lnTo>
                    <a:pt x="48" y="59"/>
                  </a:lnTo>
                  <a:lnTo>
                    <a:pt x="48" y="65"/>
                  </a:lnTo>
                  <a:lnTo>
                    <a:pt x="54" y="65"/>
                  </a:lnTo>
                  <a:lnTo>
                    <a:pt x="54" y="71"/>
                  </a:lnTo>
                  <a:lnTo>
                    <a:pt x="48" y="71"/>
                  </a:lnTo>
                  <a:lnTo>
                    <a:pt x="48" y="77"/>
                  </a:lnTo>
                  <a:lnTo>
                    <a:pt x="42" y="77"/>
                  </a:lnTo>
                  <a:lnTo>
                    <a:pt x="42" y="71"/>
                  </a:lnTo>
                  <a:lnTo>
                    <a:pt x="42" y="77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0" y="101"/>
                  </a:lnTo>
                  <a:lnTo>
                    <a:pt x="24" y="107"/>
                  </a:lnTo>
                  <a:lnTo>
                    <a:pt x="24" y="113"/>
                  </a:lnTo>
                  <a:lnTo>
                    <a:pt x="18" y="125"/>
                  </a:lnTo>
                  <a:lnTo>
                    <a:pt x="18" y="131"/>
                  </a:lnTo>
                  <a:lnTo>
                    <a:pt x="18" y="137"/>
                  </a:lnTo>
                  <a:lnTo>
                    <a:pt x="12" y="137"/>
                  </a:lnTo>
                  <a:lnTo>
                    <a:pt x="6" y="143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19" name="Freeform 466"/>
            <p:cNvSpPr>
              <a:spLocks/>
            </p:cNvSpPr>
            <p:nvPr/>
          </p:nvSpPr>
          <p:spPr bwMode="auto">
            <a:xfrm>
              <a:off x="5048" y="1780"/>
              <a:ext cx="66" cy="113"/>
            </a:xfrm>
            <a:custGeom>
              <a:avLst/>
              <a:gdLst>
                <a:gd name="T0" fmla="*/ 48 w 66"/>
                <a:gd name="T1" fmla="*/ 6 h 113"/>
                <a:gd name="T2" fmla="*/ 36 w 66"/>
                <a:gd name="T3" fmla="*/ 24 h 113"/>
                <a:gd name="T4" fmla="*/ 36 w 66"/>
                <a:gd name="T5" fmla="*/ 24 h 113"/>
                <a:gd name="T6" fmla="*/ 24 w 66"/>
                <a:gd name="T7" fmla="*/ 30 h 113"/>
                <a:gd name="T8" fmla="*/ 12 w 66"/>
                <a:gd name="T9" fmla="*/ 36 h 113"/>
                <a:gd name="T10" fmla="*/ 6 w 66"/>
                <a:gd name="T11" fmla="*/ 42 h 113"/>
                <a:gd name="T12" fmla="*/ 0 w 66"/>
                <a:gd name="T13" fmla="*/ 42 h 113"/>
                <a:gd name="T14" fmla="*/ 0 w 66"/>
                <a:gd name="T15" fmla="*/ 48 h 113"/>
                <a:gd name="T16" fmla="*/ 6 w 66"/>
                <a:gd name="T17" fmla="*/ 42 h 113"/>
                <a:gd name="T18" fmla="*/ 12 w 66"/>
                <a:gd name="T19" fmla="*/ 36 h 113"/>
                <a:gd name="T20" fmla="*/ 24 w 66"/>
                <a:gd name="T21" fmla="*/ 36 h 113"/>
                <a:gd name="T22" fmla="*/ 30 w 66"/>
                <a:gd name="T23" fmla="*/ 30 h 113"/>
                <a:gd name="T24" fmla="*/ 36 w 66"/>
                <a:gd name="T25" fmla="*/ 36 h 113"/>
                <a:gd name="T26" fmla="*/ 30 w 66"/>
                <a:gd name="T27" fmla="*/ 48 h 113"/>
                <a:gd name="T28" fmla="*/ 24 w 66"/>
                <a:gd name="T29" fmla="*/ 60 h 113"/>
                <a:gd name="T30" fmla="*/ 18 w 66"/>
                <a:gd name="T31" fmla="*/ 66 h 113"/>
                <a:gd name="T32" fmla="*/ 12 w 66"/>
                <a:gd name="T33" fmla="*/ 72 h 113"/>
                <a:gd name="T34" fmla="*/ 6 w 66"/>
                <a:gd name="T35" fmla="*/ 78 h 113"/>
                <a:gd name="T36" fmla="*/ 6 w 66"/>
                <a:gd name="T37" fmla="*/ 84 h 113"/>
                <a:gd name="T38" fmla="*/ 6 w 66"/>
                <a:gd name="T39" fmla="*/ 84 h 113"/>
                <a:gd name="T40" fmla="*/ 6 w 66"/>
                <a:gd name="T41" fmla="*/ 84 h 113"/>
                <a:gd name="T42" fmla="*/ 12 w 66"/>
                <a:gd name="T43" fmla="*/ 78 h 113"/>
                <a:gd name="T44" fmla="*/ 24 w 66"/>
                <a:gd name="T45" fmla="*/ 72 h 113"/>
                <a:gd name="T46" fmla="*/ 30 w 66"/>
                <a:gd name="T47" fmla="*/ 66 h 113"/>
                <a:gd name="T48" fmla="*/ 30 w 66"/>
                <a:gd name="T49" fmla="*/ 72 h 113"/>
                <a:gd name="T50" fmla="*/ 30 w 66"/>
                <a:gd name="T51" fmla="*/ 101 h 113"/>
                <a:gd name="T52" fmla="*/ 36 w 66"/>
                <a:gd name="T53" fmla="*/ 113 h 113"/>
                <a:gd name="T54" fmla="*/ 36 w 66"/>
                <a:gd name="T55" fmla="*/ 113 h 113"/>
                <a:gd name="T56" fmla="*/ 36 w 66"/>
                <a:gd name="T57" fmla="*/ 101 h 113"/>
                <a:gd name="T58" fmla="*/ 36 w 66"/>
                <a:gd name="T59" fmla="*/ 66 h 113"/>
                <a:gd name="T60" fmla="*/ 36 w 66"/>
                <a:gd name="T61" fmla="*/ 54 h 113"/>
                <a:gd name="T62" fmla="*/ 36 w 66"/>
                <a:gd name="T63" fmla="*/ 60 h 113"/>
                <a:gd name="T64" fmla="*/ 42 w 66"/>
                <a:gd name="T65" fmla="*/ 66 h 113"/>
                <a:gd name="T66" fmla="*/ 48 w 66"/>
                <a:gd name="T67" fmla="*/ 72 h 113"/>
                <a:gd name="T68" fmla="*/ 54 w 66"/>
                <a:gd name="T69" fmla="*/ 78 h 113"/>
                <a:gd name="T70" fmla="*/ 60 w 66"/>
                <a:gd name="T71" fmla="*/ 84 h 113"/>
                <a:gd name="T72" fmla="*/ 66 w 66"/>
                <a:gd name="T73" fmla="*/ 84 h 113"/>
                <a:gd name="T74" fmla="*/ 60 w 66"/>
                <a:gd name="T75" fmla="*/ 84 h 113"/>
                <a:gd name="T76" fmla="*/ 54 w 66"/>
                <a:gd name="T77" fmla="*/ 78 h 113"/>
                <a:gd name="T78" fmla="*/ 48 w 66"/>
                <a:gd name="T79" fmla="*/ 72 h 113"/>
                <a:gd name="T80" fmla="*/ 48 w 66"/>
                <a:gd name="T81" fmla="*/ 60 h 113"/>
                <a:gd name="T82" fmla="*/ 42 w 66"/>
                <a:gd name="T83" fmla="*/ 54 h 113"/>
                <a:gd name="T84" fmla="*/ 42 w 66"/>
                <a:gd name="T85" fmla="*/ 48 h 113"/>
                <a:gd name="T86" fmla="*/ 42 w 66"/>
                <a:gd name="T87" fmla="*/ 36 h 113"/>
                <a:gd name="T88" fmla="*/ 42 w 66"/>
                <a:gd name="T89" fmla="*/ 30 h 113"/>
                <a:gd name="T90" fmla="*/ 48 w 66"/>
                <a:gd name="T91" fmla="*/ 30 h 113"/>
                <a:gd name="T92" fmla="*/ 48 w 66"/>
                <a:gd name="T93" fmla="*/ 36 h 113"/>
                <a:gd name="T94" fmla="*/ 54 w 66"/>
                <a:gd name="T95" fmla="*/ 42 h 113"/>
                <a:gd name="T96" fmla="*/ 60 w 66"/>
                <a:gd name="T97" fmla="*/ 48 h 113"/>
                <a:gd name="T98" fmla="*/ 66 w 66"/>
                <a:gd name="T99" fmla="*/ 48 h 113"/>
                <a:gd name="T100" fmla="*/ 66 w 66"/>
                <a:gd name="T101" fmla="*/ 54 h 113"/>
                <a:gd name="T102" fmla="*/ 66 w 66"/>
                <a:gd name="T103" fmla="*/ 48 h 113"/>
                <a:gd name="T104" fmla="*/ 60 w 66"/>
                <a:gd name="T105" fmla="*/ 36 h 113"/>
                <a:gd name="T106" fmla="*/ 48 w 66"/>
                <a:gd name="T107" fmla="*/ 30 h 113"/>
                <a:gd name="T108" fmla="*/ 48 w 66"/>
                <a:gd name="T109" fmla="*/ 24 h 113"/>
                <a:gd name="T110" fmla="*/ 48 w 66"/>
                <a:gd name="T111" fmla="*/ 12 h 113"/>
                <a:gd name="T112" fmla="*/ 54 w 66"/>
                <a:gd name="T113" fmla="*/ 6 h 113"/>
                <a:gd name="T114" fmla="*/ 48 w 66"/>
                <a:gd name="T115" fmla="*/ 0 h 11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6"/>
                <a:gd name="T175" fmla="*/ 0 h 113"/>
                <a:gd name="T176" fmla="*/ 66 w 66"/>
                <a:gd name="T177" fmla="*/ 113 h 11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6" h="113">
                  <a:moveTo>
                    <a:pt x="48" y="6"/>
                  </a:moveTo>
                  <a:lnTo>
                    <a:pt x="48" y="6"/>
                  </a:lnTo>
                  <a:lnTo>
                    <a:pt x="42" y="18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18" y="30"/>
                  </a:lnTo>
                  <a:lnTo>
                    <a:pt x="12" y="36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6" y="42"/>
                  </a:lnTo>
                  <a:lnTo>
                    <a:pt x="12" y="42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4" y="36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24" y="60"/>
                  </a:lnTo>
                  <a:lnTo>
                    <a:pt x="18" y="66"/>
                  </a:lnTo>
                  <a:lnTo>
                    <a:pt x="12" y="72"/>
                  </a:lnTo>
                  <a:lnTo>
                    <a:pt x="6" y="78"/>
                  </a:lnTo>
                  <a:lnTo>
                    <a:pt x="6" y="84"/>
                  </a:lnTo>
                  <a:lnTo>
                    <a:pt x="12" y="78"/>
                  </a:lnTo>
                  <a:lnTo>
                    <a:pt x="18" y="72"/>
                  </a:lnTo>
                  <a:lnTo>
                    <a:pt x="24" y="72"/>
                  </a:lnTo>
                  <a:lnTo>
                    <a:pt x="24" y="66"/>
                  </a:lnTo>
                  <a:lnTo>
                    <a:pt x="30" y="66"/>
                  </a:lnTo>
                  <a:lnTo>
                    <a:pt x="30" y="72"/>
                  </a:lnTo>
                  <a:lnTo>
                    <a:pt x="30" y="90"/>
                  </a:lnTo>
                  <a:lnTo>
                    <a:pt x="30" y="101"/>
                  </a:lnTo>
                  <a:lnTo>
                    <a:pt x="36" y="113"/>
                  </a:lnTo>
                  <a:lnTo>
                    <a:pt x="36" y="107"/>
                  </a:lnTo>
                  <a:lnTo>
                    <a:pt x="36" y="101"/>
                  </a:lnTo>
                  <a:lnTo>
                    <a:pt x="36" y="84"/>
                  </a:lnTo>
                  <a:lnTo>
                    <a:pt x="36" y="66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6" y="60"/>
                  </a:lnTo>
                  <a:lnTo>
                    <a:pt x="42" y="66"/>
                  </a:lnTo>
                  <a:lnTo>
                    <a:pt x="48" y="72"/>
                  </a:lnTo>
                  <a:lnTo>
                    <a:pt x="48" y="78"/>
                  </a:lnTo>
                  <a:lnTo>
                    <a:pt x="54" y="78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60" y="84"/>
                  </a:lnTo>
                  <a:lnTo>
                    <a:pt x="60" y="78"/>
                  </a:lnTo>
                  <a:lnTo>
                    <a:pt x="54" y="78"/>
                  </a:lnTo>
                  <a:lnTo>
                    <a:pt x="54" y="72"/>
                  </a:lnTo>
                  <a:lnTo>
                    <a:pt x="48" y="72"/>
                  </a:lnTo>
                  <a:lnTo>
                    <a:pt x="48" y="66"/>
                  </a:lnTo>
                  <a:lnTo>
                    <a:pt x="48" y="60"/>
                  </a:lnTo>
                  <a:lnTo>
                    <a:pt x="42" y="60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42" y="30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54" y="36"/>
                  </a:lnTo>
                  <a:lnTo>
                    <a:pt x="54" y="42"/>
                  </a:lnTo>
                  <a:lnTo>
                    <a:pt x="60" y="42"/>
                  </a:lnTo>
                  <a:lnTo>
                    <a:pt x="60" y="48"/>
                  </a:lnTo>
                  <a:lnTo>
                    <a:pt x="66" y="48"/>
                  </a:lnTo>
                  <a:lnTo>
                    <a:pt x="66" y="54"/>
                  </a:lnTo>
                  <a:lnTo>
                    <a:pt x="66" y="48"/>
                  </a:lnTo>
                  <a:lnTo>
                    <a:pt x="60" y="42"/>
                  </a:lnTo>
                  <a:lnTo>
                    <a:pt x="60" y="36"/>
                  </a:lnTo>
                  <a:lnTo>
                    <a:pt x="54" y="36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48" y="18"/>
                  </a:lnTo>
                  <a:lnTo>
                    <a:pt x="48" y="12"/>
                  </a:lnTo>
                  <a:lnTo>
                    <a:pt x="48" y="6"/>
                  </a:lnTo>
                  <a:lnTo>
                    <a:pt x="54" y="6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20" name="Freeform 467"/>
            <p:cNvSpPr>
              <a:spLocks/>
            </p:cNvSpPr>
            <p:nvPr/>
          </p:nvSpPr>
          <p:spPr bwMode="auto">
            <a:xfrm>
              <a:off x="5281" y="1732"/>
              <a:ext cx="131" cy="102"/>
            </a:xfrm>
            <a:custGeom>
              <a:avLst/>
              <a:gdLst>
                <a:gd name="T0" fmla="*/ 6 w 131"/>
                <a:gd name="T1" fmla="*/ 12 h 102"/>
                <a:gd name="T2" fmla="*/ 12 w 131"/>
                <a:gd name="T3" fmla="*/ 18 h 102"/>
                <a:gd name="T4" fmla="*/ 24 w 131"/>
                <a:gd name="T5" fmla="*/ 24 h 102"/>
                <a:gd name="T6" fmla="*/ 30 w 131"/>
                <a:gd name="T7" fmla="*/ 24 h 102"/>
                <a:gd name="T8" fmla="*/ 30 w 131"/>
                <a:gd name="T9" fmla="*/ 48 h 102"/>
                <a:gd name="T10" fmla="*/ 36 w 131"/>
                <a:gd name="T11" fmla="*/ 66 h 102"/>
                <a:gd name="T12" fmla="*/ 36 w 131"/>
                <a:gd name="T13" fmla="*/ 60 h 102"/>
                <a:gd name="T14" fmla="*/ 36 w 131"/>
                <a:gd name="T15" fmla="*/ 36 h 102"/>
                <a:gd name="T16" fmla="*/ 42 w 131"/>
                <a:gd name="T17" fmla="*/ 30 h 102"/>
                <a:gd name="T18" fmla="*/ 53 w 131"/>
                <a:gd name="T19" fmla="*/ 42 h 102"/>
                <a:gd name="T20" fmla="*/ 59 w 131"/>
                <a:gd name="T21" fmla="*/ 48 h 102"/>
                <a:gd name="T22" fmla="*/ 71 w 131"/>
                <a:gd name="T23" fmla="*/ 90 h 102"/>
                <a:gd name="T24" fmla="*/ 77 w 131"/>
                <a:gd name="T25" fmla="*/ 102 h 102"/>
                <a:gd name="T26" fmla="*/ 71 w 131"/>
                <a:gd name="T27" fmla="*/ 84 h 102"/>
                <a:gd name="T28" fmla="*/ 65 w 131"/>
                <a:gd name="T29" fmla="*/ 54 h 102"/>
                <a:gd name="T30" fmla="*/ 89 w 131"/>
                <a:gd name="T31" fmla="*/ 66 h 102"/>
                <a:gd name="T32" fmla="*/ 119 w 131"/>
                <a:gd name="T33" fmla="*/ 84 h 102"/>
                <a:gd name="T34" fmla="*/ 131 w 131"/>
                <a:gd name="T35" fmla="*/ 90 h 102"/>
                <a:gd name="T36" fmla="*/ 125 w 131"/>
                <a:gd name="T37" fmla="*/ 84 h 102"/>
                <a:gd name="T38" fmla="*/ 107 w 131"/>
                <a:gd name="T39" fmla="*/ 72 h 102"/>
                <a:gd name="T40" fmla="*/ 83 w 131"/>
                <a:gd name="T41" fmla="*/ 54 h 102"/>
                <a:gd name="T42" fmla="*/ 65 w 131"/>
                <a:gd name="T43" fmla="*/ 48 h 102"/>
                <a:gd name="T44" fmla="*/ 77 w 131"/>
                <a:gd name="T45" fmla="*/ 42 h 102"/>
                <a:gd name="T46" fmla="*/ 95 w 131"/>
                <a:gd name="T47" fmla="*/ 42 h 102"/>
                <a:gd name="T48" fmla="*/ 119 w 131"/>
                <a:gd name="T49" fmla="*/ 42 h 102"/>
                <a:gd name="T50" fmla="*/ 131 w 131"/>
                <a:gd name="T51" fmla="*/ 42 h 102"/>
                <a:gd name="T52" fmla="*/ 125 w 131"/>
                <a:gd name="T53" fmla="*/ 36 h 102"/>
                <a:gd name="T54" fmla="*/ 107 w 131"/>
                <a:gd name="T55" fmla="*/ 36 h 102"/>
                <a:gd name="T56" fmla="*/ 77 w 131"/>
                <a:gd name="T57" fmla="*/ 36 h 102"/>
                <a:gd name="T58" fmla="*/ 65 w 131"/>
                <a:gd name="T59" fmla="*/ 36 h 102"/>
                <a:gd name="T60" fmla="*/ 53 w 131"/>
                <a:gd name="T61" fmla="*/ 30 h 102"/>
                <a:gd name="T62" fmla="*/ 48 w 131"/>
                <a:gd name="T63" fmla="*/ 24 h 102"/>
                <a:gd name="T64" fmla="*/ 53 w 131"/>
                <a:gd name="T65" fmla="*/ 18 h 102"/>
                <a:gd name="T66" fmla="*/ 71 w 131"/>
                <a:gd name="T67" fmla="*/ 6 h 102"/>
                <a:gd name="T68" fmla="*/ 83 w 131"/>
                <a:gd name="T69" fmla="*/ 0 h 102"/>
                <a:gd name="T70" fmla="*/ 83 w 131"/>
                <a:gd name="T71" fmla="*/ 0 h 102"/>
                <a:gd name="T72" fmla="*/ 65 w 131"/>
                <a:gd name="T73" fmla="*/ 6 h 102"/>
                <a:gd name="T74" fmla="*/ 48 w 131"/>
                <a:gd name="T75" fmla="*/ 12 h 102"/>
                <a:gd name="T76" fmla="*/ 42 w 131"/>
                <a:gd name="T77" fmla="*/ 18 h 102"/>
                <a:gd name="T78" fmla="*/ 30 w 131"/>
                <a:gd name="T79" fmla="*/ 18 h 102"/>
                <a:gd name="T80" fmla="*/ 18 w 131"/>
                <a:gd name="T81" fmla="*/ 12 h 102"/>
                <a:gd name="T82" fmla="*/ 6 w 131"/>
                <a:gd name="T83" fmla="*/ 6 h 102"/>
                <a:gd name="T84" fmla="*/ 0 w 131"/>
                <a:gd name="T85" fmla="*/ 6 h 10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02"/>
                <a:gd name="T131" fmla="*/ 131 w 131"/>
                <a:gd name="T132" fmla="*/ 102 h 10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02">
                  <a:moveTo>
                    <a:pt x="0" y="6"/>
                  </a:moveTo>
                  <a:lnTo>
                    <a:pt x="6" y="12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0" y="36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30" y="66"/>
                  </a:lnTo>
                  <a:lnTo>
                    <a:pt x="36" y="66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6" y="42"/>
                  </a:lnTo>
                  <a:lnTo>
                    <a:pt x="36" y="36"/>
                  </a:lnTo>
                  <a:lnTo>
                    <a:pt x="36" y="30"/>
                  </a:lnTo>
                  <a:lnTo>
                    <a:pt x="42" y="30"/>
                  </a:lnTo>
                  <a:lnTo>
                    <a:pt x="48" y="36"/>
                  </a:lnTo>
                  <a:lnTo>
                    <a:pt x="53" y="42"/>
                  </a:lnTo>
                  <a:lnTo>
                    <a:pt x="59" y="48"/>
                  </a:lnTo>
                  <a:lnTo>
                    <a:pt x="59" y="60"/>
                  </a:lnTo>
                  <a:lnTo>
                    <a:pt x="65" y="78"/>
                  </a:lnTo>
                  <a:lnTo>
                    <a:pt x="71" y="90"/>
                  </a:lnTo>
                  <a:lnTo>
                    <a:pt x="71" y="102"/>
                  </a:lnTo>
                  <a:lnTo>
                    <a:pt x="77" y="102"/>
                  </a:lnTo>
                  <a:lnTo>
                    <a:pt x="71" y="96"/>
                  </a:lnTo>
                  <a:lnTo>
                    <a:pt x="71" y="90"/>
                  </a:lnTo>
                  <a:lnTo>
                    <a:pt x="71" y="84"/>
                  </a:lnTo>
                  <a:lnTo>
                    <a:pt x="71" y="72"/>
                  </a:lnTo>
                  <a:lnTo>
                    <a:pt x="65" y="60"/>
                  </a:lnTo>
                  <a:lnTo>
                    <a:pt x="65" y="54"/>
                  </a:lnTo>
                  <a:lnTo>
                    <a:pt x="71" y="54"/>
                  </a:lnTo>
                  <a:lnTo>
                    <a:pt x="83" y="60"/>
                  </a:lnTo>
                  <a:lnTo>
                    <a:pt x="89" y="66"/>
                  </a:lnTo>
                  <a:lnTo>
                    <a:pt x="101" y="72"/>
                  </a:lnTo>
                  <a:lnTo>
                    <a:pt x="113" y="78"/>
                  </a:lnTo>
                  <a:lnTo>
                    <a:pt x="119" y="84"/>
                  </a:lnTo>
                  <a:lnTo>
                    <a:pt x="125" y="84"/>
                  </a:lnTo>
                  <a:lnTo>
                    <a:pt x="131" y="90"/>
                  </a:lnTo>
                  <a:lnTo>
                    <a:pt x="131" y="84"/>
                  </a:lnTo>
                  <a:lnTo>
                    <a:pt x="125" y="84"/>
                  </a:lnTo>
                  <a:lnTo>
                    <a:pt x="125" y="78"/>
                  </a:lnTo>
                  <a:lnTo>
                    <a:pt x="113" y="72"/>
                  </a:lnTo>
                  <a:lnTo>
                    <a:pt x="107" y="72"/>
                  </a:lnTo>
                  <a:lnTo>
                    <a:pt x="101" y="66"/>
                  </a:lnTo>
                  <a:lnTo>
                    <a:pt x="89" y="60"/>
                  </a:lnTo>
                  <a:lnTo>
                    <a:pt x="83" y="54"/>
                  </a:lnTo>
                  <a:lnTo>
                    <a:pt x="77" y="48"/>
                  </a:lnTo>
                  <a:lnTo>
                    <a:pt x="71" y="48"/>
                  </a:lnTo>
                  <a:lnTo>
                    <a:pt x="65" y="48"/>
                  </a:lnTo>
                  <a:lnTo>
                    <a:pt x="71" y="42"/>
                  </a:lnTo>
                  <a:lnTo>
                    <a:pt x="77" y="42"/>
                  </a:lnTo>
                  <a:lnTo>
                    <a:pt x="83" y="42"/>
                  </a:lnTo>
                  <a:lnTo>
                    <a:pt x="89" y="42"/>
                  </a:lnTo>
                  <a:lnTo>
                    <a:pt x="95" y="42"/>
                  </a:lnTo>
                  <a:lnTo>
                    <a:pt x="101" y="42"/>
                  </a:lnTo>
                  <a:lnTo>
                    <a:pt x="107" y="42"/>
                  </a:lnTo>
                  <a:lnTo>
                    <a:pt x="119" y="42"/>
                  </a:lnTo>
                  <a:lnTo>
                    <a:pt x="125" y="42"/>
                  </a:lnTo>
                  <a:lnTo>
                    <a:pt x="131" y="42"/>
                  </a:lnTo>
                  <a:lnTo>
                    <a:pt x="125" y="36"/>
                  </a:lnTo>
                  <a:lnTo>
                    <a:pt x="119" y="36"/>
                  </a:lnTo>
                  <a:lnTo>
                    <a:pt x="113" y="36"/>
                  </a:lnTo>
                  <a:lnTo>
                    <a:pt x="107" y="36"/>
                  </a:lnTo>
                  <a:lnTo>
                    <a:pt x="95" y="36"/>
                  </a:lnTo>
                  <a:lnTo>
                    <a:pt x="89" y="36"/>
                  </a:lnTo>
                  <a:lnTo>
                    <a:pt x="77" y="36"/>
                  </a:lnTo>
                  <a:lnTo>
                    <a:pt x="71" y="36"/>
                  </a:lnTo>
                  <a:lnTo>
                    <a:pt x="65" y="36"/>
                  </a:lnTo>
                  <a:lnTo>
                    <a:pt x="59" y="36"/>
                  </a:lnTo>
                  <a:lnTo>
                    <a:pt x="53" y="30"/>
                  </a:lnTo>
                  <a:lnTo>
                    <a:pt x="48" y="24"/>
                  </a:lnTo>
                  <a:lnTo>
                    <a:pt x="48" y="18"/>
                  </a:lnTo>
                  <a:lnTo>
                    <a:pt x="53" y="18"/>
                  </a:lnTo>
                  <a:lnTo>
                    <a:pt x="59" y="12"/>
                  </a:lnTo>
                  <a:lnTo>
                    <a:pt x="65" y="12"/>
                  </a:lnTo>
                  <a:lnTo>
                    <a:pt x="71" y="6"/>
                  </a:lnTo>
                  <a:lnTo>
                    <a:pt x="77" y="6"/>
                  </a:lnTo>
                  <a:lnTo>
                    <a:pt x="77" y="0"/>
                  </a:lnTo>
                  <a:lnTo>
                    <a:pt x="83" y="0"/>
                  </a:lnTo>
                  <a:lnTo>
                    <a:pt x="77" y="0"/>
                  </a:lnTo>
                  <a:lnTo>
                    <a:pt x="71" y="0"/>
                  </a:lnTo>
                  <a:lnTo>
                    <a:pt x="65" y="6"/>
                  </a:lnTo>
                  <a:lnTo>
                    <a:pt x="59" y="6"/>
                  </a:lnTo>
                  <a:lnTo>
                    <a:pt x="53" y="12"/>
                  </a:lnTo>
                  <a:lnTo>
                    <a:pt x="48" y="12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21" name="Freeform 468"/>
            <p:cNvSpPr>
              <a:spLocks/>
            </p:cNvSpPr>
            <p:nvPr/>
          </p:nvSpPr>
          <p:spPr bwMode="auto">
            <a:xfrm>
              <a:off x="4564" y="1953"/>
              <a:ext cx="329" cy="329"/>
            </a:xfrm>
            <a:custGeom>
              <a:avLst/>
              <a:gdLst>
                <a:gd name="T0" fmla="*/ 132 w 329"/>
                <a:gd name="T1" fmla="*/ 72 h 329"/>
                <a:gd name="T2" fmla="*/ 90 w 329"/>
                <a:gd name="T3" fmla="*/ 48 h 329"/>
                <a:gd name="T4" fmla="*/ 36 w 329"/>
                <a:gd name="T5" fmla="*/ 36 h 329"/>
                <a:gd name="T6" fmla="*/ 18 w 329"/>
                <a:gd name="T7" fmla="*/ 30 h 329"/>
                <a:gd name="T8" fmla="*/ 30 w 329"/>
                <a:gd name="T9" fmla="*/ 72 h 329"/>
                <a:gd name="T10" fmla="*/ 48 w 329"/>
                <a:gd name="T11" fmla="*/ 114 h 329"/>
                <a:gd name="T12" fmla="*/ 90 w 329"/>
                <a:gd name="T13" fmla="*/ 138 h 329"/>
                <a:gd name="T14" fmla="*/ 120 w 329"/>
                <a:gd name="T15" fmla="*/ 156 h 329"/>
                <a:gd name="T16" fmla="*/ 108 w 329"/>
                <a:gd name="T17" fmla="*/ 162 h 329"/>
                <a:gd name="T18" fmla="*/ 84 w 329"/>
                <a:gd name="T19" fmla="*/ 156 h 329"/>
                <a:gd name="T20" fmla="*/ 48 w 329"/>
                <a:gd name="T21" fmla="*/ 174 h 329"/>
                <a:gd name="T22" fmla="*/ 24 w 329"/>
                <a:gd name="T23" fmla="*/ 204 h 329"/>
                <a:gd name="T24" fmla="*/ 0 w 329"/>
                <a:gd name="T25" fmla="*/ 215 h 329"/>
                <a:gd name="T26" fmla="*/ 6 w 329"/>
                <a:gd name="T27" fmla="*/ 227 h 329"/>
                <a:gd name="T28" fmla="*/ 24 w 329"/>
                <a:gd name="T29" fmla="*/ 233 h 329"/>
                <a:gd name="T30" fmla="*/ 66 w 329"/>
                <a:gd name="T31" fmla="*/ 239 h 329"/>
                <a:gd name="T32" fmla="*/ 114 w 329"/>
                <a:gd name="T33" fmla="*/ 215 h 329"/>
                <a:gd name="T34" fmla="*/ 120 w 329"/>
                <a:gd name="T35" fmla="*/ 192 h 329"/>
                <a:gd name="T36" fmla="*/ 137 w 329"/>
                <a:gd name="T37" fmla="*/ 174 h 329"/>
                <a:gd name="T38" fmla="*/ 143 w 329"/>
                <a:gd name="T39" fmla="*/ 180 h 329"/>
                <a:gd name="T40" fmla="*/ 132 w 329"/>
                <a:gd name="T41" fmla="*/ 209 h 329"/>
                <a:gd name="T42" fmla="*/ 120 w 329"/>
                <a:gd name="T43" fmla="*/ 215 h 329"/>
                <a:gd name="T44" fmla="*/ 102 w 329"/>
                <a:gd name="T45" fmla="*/ 233 h 329"/>
                <a:gd name="T46" fmla="*/ 90 w 329"/>
                <a:gd name="T47" fmla="*/ 269 h 329"/>
                <a:gd name="T48" fmla="*/ 96 w 329"/>
                <a:gd name="T49" fmla="*/ 293 h 329"/>
                <a:gd name="T50" fmla="*/ 90 w 329"/>
                <a:gd name="T51" fmla="*/ 329 h 329"/>
                <a:gd name="T52" fmla="*/ 120 w 329"/>
                <a:gd name="T53" fmla="*/ 323 h 329"/>
                <a:gd name="T54" fmla="*/ 161 w 329"/>
                <a:gd name="T55" fmla="*/ 293 h 329"/>
                <a:gd name="T56" fmla="*/ 179 w 329"/>
                <a:gd name="T57" fmla="*/ 251 h 329"/>
                <a:gd name="T58" fmla="*/ 167 w 329"/>
                <a:gd name="T59" fmla="*/ 209 h 329"/>
                <a:gd name="T60" fmla="*/ 167 w 329"/>
                <a:gd name="T61" fmla="*/ 186 h 329"/>
                <a:gd name="T62" fmla="*/ 179 w 329"/>
                <a:gd name="T63" fmla="*/ 209 h 329"/>
                <a:gd name="T64" fmla="*/ 191 w 329"/>
                <a:gd name="T65" fmla="*/ 251 h 329"/>
                <a:gd name="T66" fmla="*/ 227 w 329"/>
                <a:gd name="T67" fmla="*/ 275 h 329"/>
                <a:gd name="T68" fmla="*/ 269 w 329"/>
                <a:gd name="T69" fmla="*/ 293 h 329"/>
                <a:gd name="T70" fmla="*/ 287 w 329"/>
                <a:gd name="T71" fmla="*/ 269 h 329"/>
                <a:gd name="T72" fmla="*/ 245 w 329"/>
                <a:gd name="T73" fmla="*/ 204 h 329"/>
                <a:gd name="T74" fmla="*/ 221 w 329"/>
                <a:gd name="T75" fmla="*/ 198 h 329"/>
                <a:gd name="T76" fmla="*/ 215 w 329"/>
                <a:gd name="T77" fmla="*/ 186 h 329"/>
                <a:gd name="T78" fmla="*/ 251 w 329"/>
                <a:gd name="T79" fmla="*/ 198 h 329"/>
                <a:gd name="T80" fmla="*/ 293 w 329"/>
                <a:gd name="T81" fmla="*/ 192 h 329"/>
                <a:gd name="T82" fmla="*/ 323 w 329"/>
                <a:gd name="T83" fmla="*/ 186 h 329"/>
                <a:gd name="T84" fmla="*/ 317 w 329"/>
                <a:gd name="T85" fmla="*/ 174 h 329"/>
                <a:gd name="T86" fmla="*/ 293 w 329"/>
                <a:gd name="T87" fmla="*/ 150 h 329"/>
                <a:gd name="T88" fmla="*/ 257 w 329"/>
                <a:gd name="T89" fmla="*/ 126 h 329"/>
                <a:gd name="T90" fmla="*/ 215 w 329"/>
                <a:gd name="T91" fmla="*/ 126 h 329"/>
                <a:gd name="T92" fmla="*/ 203 w 329"/>
                <a:gd name="T93" fmla="*/ 138 h 329"/>
                <a:gd name="T94" fmla="*/ 197 w 329"/>
                <a:gd name="T95" fmla="*/ 126 h 329"/>
                <a:gd name="T96" fmla="*/ 209 w 329"/>
                <a:gd name="T97" fmla="*/ 120 h 329"/>
                <a:gd name="T98" fmla="*/ 227 w 329"/>
                <a:gd name="T99" fmla="*/ 114 h 329"/>
                <a:gd name="T100" fmla="*/ 245 w 329"/>
                <a:gd name="T101" fmla="*/ 60 h 329"/>
                <a:gd name="T102" fmla="*/ 233 w 329"/>
                <a:gd name="T103" fmla="*/ 6 h 329"/>
                <a:gd name="T104" fmla="*/ 215 w 329"/>
                <a:gd name="T105" fmla="*/ 24 h 329"/>
                <a:gd name="T106" fmla="*/ 179 w 329"/>
                <a:gd name="T107" fmla="*/ 36 h 329"/>
                <a:gd name="T108" fmla="*/ 149 w 329"/>
                <a:gd name="T109" fmla="*/ 90 h 329"/>
                <a:gd name="T110" fmla="*/ 143 w 329"/>
                <a:gd name="T111" fmla="*/ 120 h 32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29"/>
                <a:gd name="T169" fmla="*/ 0 h 329"/>
                <a:gd name="T170" fmla="*/ 329 w 329"/>
                <a:gd name="T171" fmla="*/ 329 h 32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29" h="329">
                  <a:moveTo>
                    <a:pt x="143" y="120"/>
                  </a:moveTo>
                  <a:lnTo>
                    <a:pt x="143" y="108"/>
                  </a:lnTo>
                  <a:lnTo>
                    <a:pt x="137" y="96"/>
                  </a:lnTo>
                  <a:lnTo>
                    <a:pt x="132" y="84"/>
                  </a:lnTo>
                  <a:lnTo>
                    <a:pt x="132" y="72"/>
                  </a:lnTo>
                  <a:lnTo>
                    <a:pt x="120" y="66"/>
                  </a:lnTo>
                  <a:lnTo>
                    <a:pt x="114" y="60"/>
                  </a:lnTo>
                  <a:lnTo>
                    <a:pt x="108" y="54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78" y="48"/>
                  </a:lnTo>
                  <a:lnTo>
                    <a:pt x="66" y="42"/>
                  </a:lnTo>
                  <a:lnTo>
                    <a:pt x="54" y="42"/>
                  </a:lnTo>
                  <a:lnTo>
                    <a:pt x="42" y="36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24" y="30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30" y="60"/>
                  </a:lnTo>
                  <a:lnTo>
                    <a:pt x="30" y="72"/>
                  </a:lnTo>
                  <a:lnTo>
                    <a:pt x="30" y="84"/>
                  </a:lnTo>
                  <a:lnTo>
                    <a:pt x="36" y="90"/>
                  </a:lnTo>
                  <a:lnTo>
                    <a:pt x="42" y="96"/>
                  </a:lnTo>
                  <a:lnTo>
                    <a:pt x="42" y="108"/>
                  </a:lnTo>
                  <a:lnTo>
                    <a:pt x="48" y="114"/>
                  </a:lnTo>
                  <a:lnTo>
                    <a:pt x="60" y="120"/>
                  </a:lnTo>
                  <a:lnTo>
                    <a:pt x="66" y="126"/>
                  </a:lnTo>
                  <a:lnTo>
                    <a:pt x="72" y="132"/>
                  </a:lnTo>
                  <a:lnTo>
                    <a:pt x="84" y="138"/>
                  </a:lnTo>
                  <a:lnTo>
                    <a:pt x="90" y="138"/>
                  </a:lnTo>
                  <a:lnTo>
                    <a:pt x="96" y="138"/>
                  </a:lnTo>
                  <a:lnTo>
                    <a:pt x="102" y="144"/>
                  </a:lnTo>
                  <a:lnTo>
                    <a:pt x="114" y="144"/>
                  </a:lnTo>
                  <a:lnTo>
                    <a:pt x="114" y="150"/>
                  </a:lnTo>
                  <a:lnTo>
                    <a:pt x="120" y="156"/>
                  </a:lnTo>
                  <a:lnTo>
                    <a:pt x="126" y="162"/>
                  </a:lnTo>
                  <a:lnTo>
                    <a:pt x="120" y="162"/>
                  </a:lnTo>
                  <a:lnTo>
                    <a:pt x="114" y="162"/>
                  </a:lnTo>
                  <a:lnTo>
                    <a:pt x="108" y="162"/>
                  </a:lnTo>
                  <a:lnTo>
                    <a:pt x="102" y="162"/>
                  </a:lnTo>
                  <a:lnTo>
                    <a:pt x="102" y="156"/>
                  </a:lnTo>
                  <a:lnTo>
                    <a:pt x="96" y="156"/>
                  </a:lnTo>
                  <a:lnTo>
                    <a:pt x="90" y="156"/>
                  </a:lnTo>
                  <a:lnTo>
                    <a:pt x="84" y="156"/>
                  </a:lnTo>
                  <a:lnTo>
                    <a:pt x="72" y="156"/>
                  </a:lnTo>
                  <a:lnTo>
                    <a:pt x="66" y="162"/>
                  </a:lnTo>
                  <a:lnTo>
                    <a:pt x="60" y="162"/>
                  </a:lnTo>
                  <a:lnTo>
                    <a:pt x="54" y="168"/>
                  </a:lnTo>
                  <a:lnTo>
                    <a:pt x="48" y="174"/>
                  </a:lnTo>
                  <a:lnTo>
                    <a:pt x="42" y="180"/>
                  </a:lnTo>
                  <a:lnTo>
                    <a:pt x="42" y="186"/>
                  </a:lnTo>
                  <a:lnTo>
                    <a:pt x="36" y="192"/>
                  </a:lnTo>
                  <a:lnTo>
                    <a:pt x="30" y="198"/>
                  </a:lnTo>
                  <a:lnTo>
                    <a:pt x="24" y="204"/>
                  </a:lnTo>
                  <a:lnTo>
                    <a:pt x="18" y="204"/>
                  </a:lnTo>
                  <a:lnTo>
                    <a:pt x="18" y="209"/>
                  </a:lnTo>
                  <a:lnTo>
                    <a:pt x="12" y="215"/>
                  </a:lnTo>
                  <a:lnTo>
                    <a:pt x="6" y="215"/>
                  </a:lnTo>
                  <a:lnTo>
                    <a:pt x="0" y="215"/>
                  </a:lnTo>
                  <a:lnTo>
                    <a:pt x="0" y="221"/>
                  </a:lnTo>
                  <a:lnTo>
                    <a:pt x="6" y="227"/>
                  </a:lnTo>
                  <a:lnTo>
                    <a:pt x="12" y="233"/>
                  </a:lnTo>
                  <a:lnTo>
                    <a:pt x="18" y="233"/>
                  </a:lnTo>
                  <a:lnTo>
                    <a:pt x="24" y="233"/>
                  </a:lnTo>
                  <a:lnTo>
                    <a:pt x="30" y="239"/>
                  </a:lnTo>
                  <a:lnTo>
                    <a:pt x="36" y="239"/>
                  </a:lnTo>
                  <a:lnTo>
                    <a:pt x="48" y="239"/>
                  </a:lnTo>
                  <a:lnTo>
                    <a:pt x="54" y="245"/>
                  </a:lnTo>
                  <a:lnTo>
                    <a:pt x="66" y="239"/>
                  </a:lnTo>
                  <a:lnTo>
                    <a:pt x="78" y="239"/>
                  </a:lnTo>
                  <a:lnTo>
                    <a:pt x="84" y="239"/>
                  </a:lnTo>
                  <a:lnTo>
                    <a:pt x="96" y="233"/>
                  </a:lnTo>
                  <a:lnTo>
                    <a:pt x="102" y="221"/>
                  </a:lnTo>
                  <a:lnTo>
                    <a:pt x="114" y="215"/>
                  </a:lnTo>
                  <a:lnTo>
                    <a:pt x="114" y="209"/>
                  </a:lnTo>
                  <a:lnTo>
                    <a:pt x="114" y="204"/>
                  </a:lnTo>
                  <a:lnTo>
                    <a:pt x="120" y="204"/>
                  </a:lnTo>
                  <a:lnTo>
                    <a:pt x="120" y="198"/>
                  </a:lnTo>
                  <a:lnTo>
                    <a:pt x="120" y="192"/>
                  </a:lnTo>
                  <a:lnTo>
                    <a:pt x="126" y="186"/>
                  </a:lnTo>
                  <a:lnTo>
                    <a:pt x="126" y="180"/>
                  </a:lnTo>
                  <a:lnTo>
                    <a:pt x="132" y="180"/>
                  </a:lnTo>
                  <a:lnTo>
                    <a:pt x="132" y="174"/>
                  </a:lnTo>
                  <a:lnTo>
                    <a:pt x="137" y="174"/>
                  </a:lnTo>
                  <a:lnTo>
                    <a:pt x="137" y="168"/>
                  </a:lnTo>
                  <a:lnTo>
                    <a:pt x="143" y="168"/>
                  </a:lnTo>
                  <a:lnTo>
                    <a:pt x="143" y="174"/>
                  </a:lnTo>
                  <a:lnTo>
                    <a:pt x="143" y="180"/>
                  </a:lnTo>
                  <a:lnTo>
                    <a:pt x="149" y="186"/>
                  </a:lnTo>
                  <a:lnTo>
                    <a:pt x="143" y="192"/>
                  </a:lnTo>
                  <a:lnTo>
                    <a:pt x="143" y="198"/>
                  </a:lnTo>
                  <a:lnTo>
                    <a:pt x="137" y="204"/>
                  </a:lnTo>
                  <a:lnTo>
                    <a:pt x="132" y="209"/>
                  </a:lnTo>
                  <a:lnTo>
                    <a:pt x="126" y="209"/>
                  </a:lnTo>
                  <a:lnTo>
                    <a:pt x="120" y="215"/>
                  </a:lnTo>
                  <a:lnTo>
                    <a:pt x="114" y="215"/>
                  </a:lnTo>
                  <a:lnTo>
                    <a:pt x="114" y="221"/>
                  </a:lnTo>
                  <a:lnTo>
                    <a:pt x="108" y="227"/>
                  </a:lnTo>
                  <a:lnTo>
                    <a:pt x="102" y="233"/>
                  </a:lnTo>
                  <a:lnTo>
                    <a:pt x="102" y="239"/>
                  </a:lnTo>
                  <a:lnTo>
                    <a:pt x="96" y="245"/>
                  </a:lnTo>
                  <a:lnTo>
                    <a:pt x="96" y="251"/>
                  </a:lnTo>
                  <a:lnTo>
                    <a:pt x="90" y="263"/>
                  </a:lnTo>
                  <a:lnTo>
                    <a:pt x="90" y="269"/>
                  </a:lnTo>
                  <a:lnTo>
                    <a:pt x="90" y="275"/>
                  </a:lnTo>
                  <a:lnTo>
                    <a:pt x="90" y="281"/>
                  </a:lnTo>
                  <a:lnTo>
                    <a:pt x="96" y="287"/>
                  </a:lnTo>
                  <a:lnTo>
                    <a:pt x="96" y="293"/>
                  </a:lnTo>
                  <a:lnTo>
                    <a:pt x="96" y="305"/>
                  </a:lnTo>
                  <a:lnTo>
                    <a:pt x="96" y="311"/>
                  </a:lnTo>
                  <a:lnTo>
                    <a:pt x="90" y="317"/>
                  </a:lnTo>
                  <a:lnTo>
                    <a:pt x="90" y="323"/>
                  </a:lnTo>
                  <a:lnTo>
                    <a:pt x="90" y="329"/>
                  </a:lnTo>
                  <a:lnTo>
                    <a:pt x="96" y="329"/>
                  </a:lnTo>
                  <a:lnTo>
                    <a:pt x="108" y="323"/>
                  </a:lnTo>
                  <a:lnTo>
                    <a:pt x="120" y="323"/>
                  </a:lnTo>
                  <a:lnTo>
                    <a:pt x="132" y="317"/>
                  </a:lnTo>
                  <a:lnTo>
                    <a:pt x="137" y="317"/>
                  </a:lnTo>
                  <a:lnTo>
                    <a:pt x="149" y="311"/>
                  </a:lnTo>
                  <a:lnTo>
                    <a:pt x="155" y="305"/>
                  </a:lnTo>
                  <a:lnTo>
                    <a:pt x="161" y="293"/>
                  </a:lnTo>
                  <a:lnTo>
                    <a:pt x="167" y="287"/>
                  </a:lnTo>
                  <a:lnTo>
                    <a:pt x="173" y="281"/>
                  </a:lnTo>
                  <a:lnTo>
                    <a:pt x="173" y="269"/>
                  </a:lnTo>
                  <a:lnTo>
                    <a:pt x="179" y="263"/>
                  </a:lnTo>
                  <a:lnTo>
                    <a:pt x="179" y="251"/>
                  </a:lnTo>
                  <a:lnTo>
                    <a:pt x="179" y="245"/>
                  </a:lnTo>
                  <a:lnTo>
                    <a:pt x="179" y="233"/>
                  </a:lnTo>
                  <a:lnTo>
                    <a:pt x="173" y="221"/>
                  </a:lnTo>
                  <a:lnTo>
                    <a:pt x="173" y="215"/>
                  </a:lnTo>
                  <a:lnTo>
                    <a:pt x="167" y="209"/>
                  </a:lnTo>
                  <a:lnTo>
                    <a:pt x="161" y="204"/>
                  </a:lnTo>
                  <a:lnTo>
                    <a:pt x="161" y="198"/>
                  </a:lnTo>
                  <a:lnTo>
                    <a:pt x="161" y="192"/>
                  </a:lnTo>
                  <a:lnTo>
                    <a:pt x="167" y="186"/>
                  </a:lnTo>
                  <a:lnTo>
                    <a:pt x="173" y="186"/>
                  </a:lnTo>
                  <a:lnTo>
                    <a:pt x="179" y="192"/>
                  </a:lnTo>
                  <a:lnTo>
                    <a:pt x="179" y="198"/>
                  </a:lnTo>
                  <a:lnTo>
                    <a:pt x="179" y="209"/>
                  </a:lnTo>
                  <a:lnTo>
                    <a:pt x="185" y="221"/>
                  </a:lnTo>
                  <a:lnTo>
                    <a:pt x="185" y="227"/>
                  </a:lnTo>
                  <a:lnTo>
                    <a:pt x="185" y="233"/>
                  </a:lnTo>
                  <a:lnTo>
                    <a:pt x="191" y="239"/>
                  </a:lnTo>
                  <a:lnTo>
                    <a:pt x="191" y="251"/>
                  </a:lnTo>
                  <a:lnTo>
                    <a:pt x="197" y="257"/>
                  </a:lnTo>
                  <a:lnTo>
                    <a:pt x="203" y="263"/>
                  </a:lnTo>
                  <a:lnTo>
                    <a:pt x="209" y="269"/>
                  </a:lnTo>
                  <a:lnTo>
                    <a:pt x="221" y="269"/>
                  </a:lnTo>
                  <a:lnTo>
                    <a:pt x="227" y="275"/>
                  </a:lnTo>
                  <a:lnTo>
                    <a:pt x="239" y="281"/>
                  </a:lnTo>
                  <a:lnTo>
                    <a:pt x="245" y="281"/>
                  </a:lnTo>
                  <a:lnTo>
                    <a:pt x="257" y="287"/>
                  </a:lnTo>
                  <a:lnTo>
                    <a:pt x="263" y="293"/>
                  </a:lnTo>
                  <a:lnTo>
                    <a:pt x="269" y="293"/>
                  </a:lnTo>
                  <a:lnTo>
                    <a:pt x="275" y="299"/>
                  </a:lnTo>
                  <a:lnTo>
                    <a:pt x="281" y="311"/>
                  </a:lnTo>
                  <a:lnTo>
                    <a:pt x="281" y="299"/>
                  </a:lnTo>
                  <a:lnTo>
                    <a:pt x="287" y="281"/>
                  </a:lnTo>
                  <a:lnTo>
                    <a:pt x="287" y="269"/>
                  </a:lnTo>
                  <a:lnTo>
                    <a:pt x="287" y="251"/>
                  </a:lnTo>
                  <a:lnTo>
                    <a:pt x="281" y="233"/>
                  </a:lnTo>
                  <a:lnTo>
                    <a:pt x="275" y="221"/>
                  </a:lnTo>
                  <a:lnTo>
                    <a:pt x="263" y="209"/>
                  </a:lnTo>
                  <a:lnTo>
                    <a:pt x="245" y="204"/>
                  </a:lnTo>
                  <a:lnTo>
                    <a:pt x="239" y="198"/>
                  </a:lnTo>
                  <a:lnTo>
                    <a:pt x="233" y="198"/>
                  </a:lnTo>
                  <a:lnTo>
                    <a:pt x="227" y="198"/>
                  </a:lnTo>
                  <a:lnTo>
                    <a:pt x="221" y="198"/>
                  </a:lnTo>
                  <a:lnTo>
                    <a:pt x="215" y="198"/>
                  </a:lnTo>
                  <a:lnTo>
                    <a:pt x="215" y="192"/>
                  </a:lnTo>
                  <a:lnTo>
                    <a:pt x="209" y="192"/>
                  </a:lnTo>
                  <a:lnTo>
                    <a:pt x="215" y="192"/>
                  </a:lnTo>
                  <a:lnTo>
                    <a:pt x="215" y="186"/>
                  </a:lnTo>
                  <a:lnTo>
                    <a:pt x="215" y="180"/>
                  </a:lnTo>
                  <a:lnTo>
                    <a:pt x="227" y="186"/>
                  </a:lnTo>
                  <a:lnTo>
                    <a:pt x="239" y="192"/>
                  </a:lnTo>
                  <a:lnTo>
                    <a:pt x="251" y="198"/>
                  </a:lnTo>
                  <a:lnTo>
                    <a:pt x="263" y="198"/>
                  </a:lnTo>
                  <a:lnTo>
                    <a:pt x="269" y="198"/>
                  </a:lnTo>
                  <a:lnTo>
                    <a:pt x="281" y="198"/>
                  </a:lnTo>
                  <a:lnTo>
                    <a:pt x="287" y="198"/>
                  </a:lnTo>
                  <a:lnTo>
                    <a:pt x="293" y="192"/>
                  </a:lnTo>
                  <a:lnTo>
                    <a:pt x="305" y="192"/>
                  </a:lnTo>
                  <a:lnTo>
                    <a:pt x="311" y="186"/>
                  </a:lnTo>
                  <a:lnTo>
                    <a:pt x="317" y="186"/>
                  </a:lnTo>
                  <a:lnTo>
                    <a:pt x="323" y="186"/>
                  </a:lnTo>
                  <a:lnTo>
                    <a:pt x="323" y="180"/>
                  </a:lnTo>
                  <a:lnTo>
                    <a:pt x="329" y="180"/>
                  </a:lnTo>
                  <a:lnTo>
                    <a:pt x="323" y="180"/>
                  </a:lnTo>
                  <a:lnTo>
                    <a:pt x="317" y="174"/>
                  </a:lnTo>
                  <a:lnTo>
                    <a:pt x="311" y="174"/>
                  </a:lnTo>
                  <a:lnTo>
                    <a:pt x="305" y="168"/>
                  </a:lnTo>
                  <a:lnTo>
                    <a:pt x="299" y="162"/>
                  </a:lnTo>
                  <a:lnTo>
                    <a:pt x="299" y="156"/>
                  </a:lnTo>
                  <a:lnTo>
                    <a:pt x="293" y="150"/>
                  </a:lnTo>
                  <a:lnTo>
                    <a:pt x="287" y="144"/>
                  </a:lnTo>
                  <a:lnTo>
                    <a:pt x="281" y="138"/>
                  </a:lnTo>
                  <a:lnTo>
                    <a:pt x="275" y="132"/>
                  </a:lnTo>
                  <a:lnTo>
                    <a:pt x="269" y="126"/>
                  </a:lnTo>
                  <a:lnTo>
                    <a:pt x="257" y="126"/>
                  </a:lnTo>
                  <a:lnTo>
                    <a:pt x="251" y="120"/>
                  </a:lnTo>
                  <a:lnTo>
                    <a:pt x="239" y="120"/>
                  </a:lnTo>
                  <a:lnTo>
                    <a:pt x="227" y="120"/>
                  </a:lnTo>
                  <a:lnTo>
                    <a:pt x="221" y="126"/>
                  </a:lnTo>
                  <a:lnTo>
                    <a:pt x="215" y="126"/>
                  </a:lnTo>
                  <a:lnTo>
                    <a:pt x="215" y="132"/>
                  </a:lnTo>
                  <a:lnTo>
                    <a:pt x="209" y="132"/>
                  </a:lnTo>
                  <a:lnTo>
                    <a:pt x="203" y="138"/>
                  </a:lnTo>
                  <a:lnTo>
                    <a:pt x="197" y="138"/>
                  </a:lnTo>
                  <a:lnTo>
                    <a:pt x="197" y="132"/>
                  </a:lnTo>
                  <a:lnTo>
                    <a:pt x="197" y="126"/>
                  </a:lnTo>
                  <a:lnTo>
                    <a:pt x="203" y="126"/>
                  </a:lnTo>
                  <a:lnTo>
                    <a:pt x="203" y="120"/>
                  </a:lnTo>
                  <a:lnTo>
                    <a:pt x="209" y="120"/>
                  </a:lnTo>
                  <a:lnTo>
                    <a:pt x="215" y="120"/>
                  </a:lnTo>
                  <a:lnTo>
                    <a:pt x="221" y="120"/>
                  </a:lnTo>
                  <a:lnTo>
                    <a:pt x="227" y="114"/>
                  </a:lnTo>
                  <a:lnTo>
                    <a:pt x="233" y="102"/>
                  </a:lnTo>
                  <a:lnTo>
                    <a:pt x="239" y="96"/>
                  </a:lnTo>
                  <a:lnTo>
                    <a:pt x="239" y="84"/>
                  </a:lnTo>
                  <a:lnTo>
                    <a:pt x="245" y="72"/>
                  </a:lnTo>
                  <a:lnTo>
                    <a:pt x="245" y="60"/>
                  </a:lnTo>
                  <a:lnTo>
                    <a:pt x="245" y="54"/>
                  </a:lnTo>
                  <a:lnTo>
                    <a:pt x="239" y="42"/>
                  </a:lnTo>
                  <a:lnTo>
                    <a:pt x="239" y="30"/>
                  </a:lnTo>
                  <a:lnTo>
                    <a:pt x="233" y="18"/>
                  </a:lnTo>
                  <a:lnTo>
                    <a:pt x="233" y="6"/>
                  </a:lnTo>
                  <a:lnTo>
                    <a:pt x="233" y="0"/>
                  </a:lnTo>
                  <a:lnTo>
                    <a:pt x="227" y="6"/>
                  </a:lnTo>
                  <a:lnTo>
                    <a:pt x="221" y="12"/>
                  </a:lnTo>
                  <a:lnTo>
                    <a:pt x="221" y="18"/>
                  </a:lnTo>
                  <a:lnTo>
                    <a:pt x="215" y="24"/>
                  </a:lnTo>
                  <a:lnTo>
                    <a:pt x="209" y="30"/>
                  </a:lnTo>
                  <a:lnTo>
                    <a:pt x="203" y="30"/>
                  </a:lnTo>
                  <a:lnTo>
                    <a:pt x="197" y="30"/>
                  </a:lnTo>
                  <a:lnTo>
                    <a:pt x="191" y="36"/>
                  </a:lnTo>
                  <a:lnTo>
                    <a:pt x="179" y="36"/>
                  </a:lnTo>
                  <a:lnTo>
                    <a:pt x="173" y="48"/>
                  </a:lnTo>
                  <a:lnTo>
                    <a:pt x="167" y="54"/>
                  </a:lnTo>
                  <a:lnTo>
                    <a:pt x="161" y="66"/>
                  </a:lnTo>
                  <a:lnTo>
                    <a:pt x="155" y="78"/>
                  </a:lnTo>
                  <a:lnTo>
                    <a:pt x="149" y="90"/>
                  </a:lnTo>
                  <a:lnTo>
                    <a:pt x="149" y="102"/>
                  </a:lnTo>
                  <a:lnTo>
                    <a:pt x="155" y="120"/>
                  </a:lnTo>
                  <a:lnTo>
                    <a:pt x="149" y="120"/>
                  </a:lnTo>
                  <a:lnTo>
                    <a:pt x="143" y="120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22" name="Freeform 469"/>
            <p:cNvSpPr>
              <a:spLocks/>
            </p:cNvSpPr>
            <p:nvPr/>
          </p:nvSpPr>
          <p:spPr bwMode="auto">
            <a:xfrm>
              <a:off x="4654" y="1929"/>
              <a:ext cx="101" cy="144"/>
            </a:xfrm>
            <a:custGeom>
              <a:avLst/>
              <a:gdLst>
                <a:gd name="T0" fmla="*/ 101 w 101"/>
                <a:gd name="T1" fmla="*/ 60 h 144"/>
                <a:gd name="T2" fmla="*/ 95 w 101"/>
                <a:gd name="T3" fmla="*/ 60 h 144"/>
                <a:gd name="T4" fmla="*/ 89 w 101"/>
                <a:gd name="T5" fmla="*/ 66 h 144"/>
                <a:gd name="T6" fmla="*/ 83 w 101"/>
                <a:gd name="T7" fmla="*/ 72 h 144"/>
                <a:gd name="T8" fmla="*/ 77 w 101"/>
                <a:gd name="T9" fmla="*/ 72 h 144"/>
                <a:gd name="T10" fmla="*/ 71 w 101"/>
                <a:gd name="T11" fmla="*/ 78 h 144"/>
                <a:gd name="T12" fmla="*/ 71 w 101"/>
                <a:gd name="T13" fmla="*/ 90 h 144"/>
                <a:gd name="T14" fmla="*/ 65 w 101"/>
                <a:gd name="T15" fmla="*/ 96 h 144"/>
                <a:gd name="T16" fmla="*/ 65 w 101"/>
                <a:gd name="T17" fmla="*/ 102 h 144"/>
                <a:gd name="T18" fmla="*/ 59 w 101"/>
                <a:gd name="T19" fmla="*/ 108 h 144"/>
                <a:gd name="T20" fmla="*/ 59 w 101"/>
                <a:gd name="T21" fmla="*/ 108 h 144"/>
                <a:gd name="T22" fmla="*/ 59 w 101"/>
                <a:gd name="T23" fmla="*/ 114 h 144"/>
                <a:gd name="T24" fmla="*/ 59 w 101"/>
                <a:gd name="T25" fmla="*/ 114 h 144"/>
                <a:gd name="T26" fmla="*/ 59 w 101"/>
                <a:gd name="T27" fmla="*/ 120 h 144"/>
                <a:gd name="T28" fmla="*/ 59 w 101"/>
                <a:gd name="T29" fmla="*/ 126 h 144"/>
                <a:gd name="T30" fmla="*/ 65 w 101"/>
                <a:gd name="T31" fmla="*/ 138 h 144"/>
                <a:gd name="T32" fmla="*/ 65 w 101"/>
                <a:gd name="T33" fmla="*/ 144 h 144"/>
                <a:gd name="T34" fmla="*/ 59 w 101"/>
                <a:gd name="T35" fmla="*/ 144 h 144"/>
                <a:gd name="T36" fmla="*/ 59 w 101"/>
                <a:gd name="T37" fmla="*/ 144 h 144"/>
                <a:gd name="T38" fmla="*/ 53 w 101"/>
                <a:gd name="T39" fmla="*/ 144 h 144"/>
                <a:gd name="T40" fmla="*/ 53 w 101"/>
                <a:gd name="T41" fmla="*/ 144 h 144"/>
                <a:gd name="T42" fmla="*/ 53 w 101"/>
                <a:gd name="T43" fmla="*/ 132 h 144"/>
                <a:gd name="T44" fmla="*/ 47 w 101"/>
                <a:gd name="T45" fmla="*/ 120 h 144"/>
                <a:gd name="T46" fmla="*/ 42 w 101"/>
                <a:gd name="T47" fmla="*/ 108 h 144"/>
                <a:gd name="T48" fmla="*/ 42 w 101"/>
                <a:gd name="T49" fmla="*/ 96 h 144"/>
                <a:gd name="T50" fmla="*/ 30 w 101"/>
                <a:gd name="T51" fmla="*/ 90 h 144"/>
                <a:gd name="T52" fmla="*/ 24 w 101"/>
                <a:gd name="T53" fmla="*/ 84 h 144"/>
                <a:gd name="T54" fmla="*/ 18 w 101"/>
                <a:gd name="T55" fmla="*/ 78 h 144"/>
                <a:gd name="T56" fmla="*/ 6 w 101"/>
                <a:gd name="T57" fmla="*/ 72 h 144"/>
                <a:gd name="T58" fmla="*/ 12 w 101"/>
                <a:gd name="T59" fmla="*/ 66 h 144"/>
                <a:gd name="T60" fmla="*/ 12 w 101"/>
                <a:gd name="T61" fmla="*/ 60 h 144"/>
                <a:gd name="T62" fmla="*/ 6 w 101"/>
                <a:gd name="T63" fmla="*/ 54 h 144"/>
                <a:gd name="T64" fmla="*/ 0 w 101"/>
                <a:gd name="T65" fmla="*/ 48 h 144"/>
                <a:gd name="T66" fmla="*/ 6 w 101"/>
                <a:gd name="T67" fmla="*/ 48 h 144"/>
                <a:gd name="T68" fmla="*/ 6 w 101"/>
                <a:gd name="T69" fmla="*/ 42 h 144"/>
                <a:gd name="T70" fmla="*/ 12 w 101"/>
                <a:gd name="T71" fmla="*/ 36 h 144"/>
                <a:gd name="T72" fmla="*/ 12 w 101"/>
                <a:gd name="T73" fmla="*/ 24 h 144"/>
                <a:gd name="T74" fmla="*/ 12 w 101"/>
                <a:gd name="T75" fmla="*/ 18 h 144"/>
                <a:gd name="T76" fmla="*/ 12 w 101"/>
                <a:gd name="T77" fmla="*/ 12 h 144"/>
                <a:gd name="T78" fmla="*/ 12 w 101"/>
                <a:gd name="T79" fmla="*/ 6 h 144"/>
                <a:gd name="T80" fmla="*/ 12 w 101"/>
                <a:gd name="T81" fmla="*/ 0 h 144"/>
                <a:gd name="T82" fmla="*/ 12 w 101"/>
                <a:gd name="T83" fmla="*/ 6 h 144"/>
                <a:gd name="T84" fmla="*/ 18 w 101"/>
                <a:gd name="T85" fmla="*/ 6 h 144"/>
                <a:gd name="T86" fmla="*/ 24 w 101"/>
                <a:gd name="T87" fmla="*/ 12 h 144"/>
                <a:gd name="T88" fmla="*/ 30 w 101"/>
                <a:gd name="T89" fmla="*/ 18 h 144"/>
                <a:gd name="T90" fmla="*/ 36 w 101"/>
                <a:gd name="T91" fmla="*/ 18 h 144"/>
                <a:gd name="T92" fmla="*/ 47 w 101"/>
                <a:gd name="T93" fmla="*/ 24 h 144"/>
                <a:gd name="T94" fmla="*/ 53 w 101"/>
                <a:gd name="T95" fmla="*/ 24 h 144"/>
                <a:gd name="T96" fmla="*/ 65 w 101"/>
                <a:gd name="T97" fmla="*/ 24 h 144"/>
                <a:gd name="T98" fmla="*/ 65 w 101"/>
                <a:gd name="T99" fmla="*/ 30 h 144"/>
                <a:gd name="T100" fmla="*/ 65 w 101"/>
                <a:gd name="T101" fmla="*/ 36 h 144"/>
                <a:gd name="T102" fmla="*/ 65 w 101"/>
                <a:gd name="T103" fmla="*/ 42 h 144"/>
                <a:gd name="T104" fmla="*/ 65 w 101"/>
                <a:gd name="T105" fmla="*/ 48 h 144"/>
                <a:gd name="T106" fmla="*/ 71 w 101"/>
                <a:gd name="T107" fmla="*/ 54 h 144"/>
                <a:gd name="T108" fmla="*/ 77 w 101"/>
                <a:gd name="T109" fmla="*/ 60 h 144"/>
                <a:gd name="T110" fmla="*/ 89 w 101"/>
                <a:gd name="T111" fmla="*/ 60 h 144"/>
                <a:gd name="T112" fmla="*/ 101 w 101"/>
                <a:gd name="T113" fmla="*/ 60 h 1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1"/>
                <a:gd name="T172" fmla="*/ 0 h 144"/>
                <a:gd name="T173" fmla="*/ 101 w 101"/>
                <a:gd name="T174" fmla="*/ 144 h 1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1" h="144">
                  <a:moveTo>
                    <a:pt x="101" y="60"/>
                  </a:moveTo>
                  <a:lnTo>
                    <a:pt x="95" y="60"/>
                  </a:lnTo>
                  <a:lnTo>
                    <a:pt x="89" y="66"/>
                  </a:lnTo>
                  <a:lnTo>
                    <a:pt x="83" y="72"/>
                  </a:lnTo>
                  <a:lnTo>
                    <a:pt x="77" y="72"/>
                  </a:lnTo>
                  <a:lnTo>
                    <a:pt x="71" y="78"/>
                  </a:lnTo>
                  <a:lnTo>
                    <a:pt x="71" y="90"/>
                  </a:lnTo>
                  <a:lnTo>
                    <a:pt x="65" y="96"/>
                  </a:lnTo>
                  <a:lnTo>
                    <a:pt x="65" y="102"/>
                  </a:lnTo>
                  <a:lnTo>
                    <a:pt x="59" y="108"/>
                  </a:lnTo>
                  <a:lnTo>
                    <a:pt x="59" y="114"/>
                  </a:lnTo>
                  <a:lnTo>
                    <a:pt x="59" y="120"/>
                  </a:lnTo>
                  <a:lnTo>
                    <a:pt x="59" y="126"/>
                  </a:lnTo>
                  <a:lnTo>
                    <a:pt x="65" y="138"/>
                  </a:lnTo>
                  <a:lnTo>
                    <a:pt x="65" y="144"/>
                  </a:lnTo>
                  <a:lnTo>
                    <a:pt x="59" y="144"/>
                  </a:lnTo>
                  <a:lnTo>
                    <a:pt x="53" y="144"/>
                  </a:lnTo>
                  <a:lnTo>
                    <a:pt x="53" y="132"/>
                  </a:lnTo>
                  <a:lnTo>
                    <a:pt x="47" y="120"/>
                  </a:lnTo>
                  <a:lnTo>
                    <a:pt x="42" y="108"/>
                  </a:lnTo>
                  <a:lnTo>
                    <a:pt x="42" y="96"/>
                  </a:lnTo>
                  <a:lnTo>
                    <a:pt x="30" y="90"/>
                  </a:lnTo>
                  <a:lnTo>
                    <a:pt x="24" y="84"/>
                  </a:lnTo>
                  <a:lnTo>
                    <a:pt x="18" y="78"/>
                  </a:lnTo>
                  <a:lnTo>
                    <a:pt x="6" y="72"/>
                  </a:lnTo>
                  <a:lnTo>
                    <a:pt x="12" y="66"/>
                  </a:lnTo>
                  <a:lnTo>
                    <a:pt x="12" y="60"/>
                  </a:lnTo>
                  <a:lnTo>
                    <a:pt x="6" y="54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6" y="42"/>
                  </a:lnTo>
                  <a:lnTo>
                    <a:pt x="12" y="36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18"/>
                  </a:lnTo>
                  <a:lnTo>
                    <a:pt x="47" y="24"/>
                  </a:lnTo>
                  <a:lnTo>
                    <a:pt x="53" y="24"/>
                  </a:lnTo>
                  <a:lnTo>
                    <a:pt x="65" y="24"/>
                  </a:lnTo>
                  <a:lnTo>
                    <a:pt x="65" y="30"/>
                  </a:lnTo>
                  <a:lnTo>
                    <a:pt x="65" y="36"/>
                  </a:lnTo>
                  <a:lnTo>
                    <a:pt x="65" y="42"/>
                  </a:lnTo>
                  <a:lnTo>
                    <a:pt x="65" y="48"/>
                  </a:lnTo>
                  <a:lnTo>
                    <a:pt x="71" y="54"/>
                  </a:lnTo>
                  <a:lnTo>
                    <a:pt x="77" y="60"/>
                  </a:lnTo>
                  <a:lnTo>
                    <a:pt x="89" y="60"/>
                  </a:lnTo>
                  <a:lnTo>
                    <a:pt x="101" y="6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23" name="Freeform 470"/>
            <p:cNvSpPr>
              <a:spLocks/>
            </p:cNvSpPr>
            <p:nvPr/>
          </p:nvSpPr>
          <p:spPr bwMode="auto">
            <a:xfrm>
              <a:off x="4564" y="2168"/>
              <a:ext cx="114" cy="132"/>
            </a:xfrm>
            <a:custGeom>
              <a:avLst/>
              <a:gdLst>
                <a:gd name="T0" fmla="*/ 42 w 114"/>
                <a:gd name="T1" fmla="*/ 24 h 132"/>
                <a:gd name="T2" fmla="*/ 48 w 114"/>
                <a:gd name="T3" fmla="*/ 24 h 132"/>
                <a:gd name="T4" fmla="*/ 54 w 114"/>
                <a:gd name="T5" fmla="*/ 24 h 132"/>
                <a:gd name="T6" fmla="*/ 60 w 114"/>
                <a:gd name="T7" fmla="*/ 24 h 132"/>
                <a:gd name="T8" fmla="*/ 66 w 114"/>
                <a:gd name="T9" fmla="*/ 24 h 132"/>
                <a:gd name="T10" fmla="*/ 78 w 114"/>
                <a:gd name="T11" fmla="*/ 24 h 132"/>
                <a:gd name="T12" fmla="*/ 84 w 114"/>
                <a:gd name="T13" fmla="*/ 24 h 132"/>
                <a:gd name="T14" fmla="*/ 90 w 114"/>
                <a:gd name="T15" fmla="*/ 18 h 132"/>
                <a:gd name="T16" fmla="*/ 102 w 114"/>
                <a:gd name="T17" fmla="*/ 12 h 132"/>
                <a:gd name="T18" fmla="*/ 108 w 114"/>
                <a:gd name="T19" fmla="*/ 6 h 132"/>
                <a:gd name="T20" fmla="*/ 114 w 114"/>
                <a:gd name="T21" fmla="*/ 0 h 132"/>
                <a:gd name="T22" fmla="*/ 114 w 114"/>
                <a:gd name="T23" fmla="*/ 6 h 132"/>
                <a:gd name="T24" fmla="*/ 108 w 114"/>
                <a:gd name="T25" fmla="*/ 12 h 132"/>
                <a:gd name="T26" fmla="*/ 102 w 114"/>
                <a:gd name="T27" fmla="*/ 24 h 132"/>
                <a:gd name="T28" fmla="*/ 96 w 114"/>
                <a:gd name="T29" fmla="*/ 36 h 132"/>
                <a:gd name="T30" fmla="*/ 90 w 114"/>
                <a:gd name="T31" fmla="*/ 54 h 132"/>
                <a:gd name="T32" fmla="*/ 90 w 114"/>
                <a:gd name="T33" fmla="*/ 66 h 132"/>
                <a:gd name="T34" fmla="*/ 96 w 114"/>
                <a:gd name="T35" fmla="*/ 78 h 132"/>
                <a:gd name="T36" fmla="*/ 90 w 114"/>
                <a:gd name="T37" fmla="*/ 78 h 132"/>
                <a:gd name="T38" fmla="*/ 84 w 114"/>
                <a:gd name="T39" fmla="*/ 84 h 132"/>
                <a:gd name="T40" fmla="*/ 72 w 114"/>
                <a:gd name="T41" fmla="*/ 96 h 132"/>
                <a:gd name="T42" fmla="*/ 72 w 114"/>
                <a:gd name="T43" fmla="*/ 114 h 132"/>
                <a:gd name="T44" fmla="*/ 66 w 114"/>
                <a:gd name="T45" fmla="*/ 120 h 132"/>
                <a:gd name="T46" fmla="*/ 48 w 114"/>
                <a:gd name="T47" fmla="*/ 114 h 132"/>
                <a:gd name="T48" fmla="*/ 36 w 114"/>
                <a:gd name="T49" fmla="*/ 114 h 132"/>
                <a:gd name="T50" fmla="*/ 24 w 114"/>
                <a:gd name="T51" fmla="*/ 126 h 132"/>
                <a:gd name="T52" fmla="*/ 18 w 114"/>
                <a:gd name="T53" fmla="*/ 126 h 132"/>
                <a:gd name="T54" fmla="*/ 18 w 114"/>
                <a:gd name="T55" fmla="*/ 108 h 132"/>
                <a:gd name="T56" fmla="*/ 12 w 114"/>
                <a:gd name="T57" fmla="*/ 96 h 132"/>
                <a:gd name="T58" fmla="*/ 6 w 114"/>
                <a:gd name="T59" fmla="*/ 84 h 132"/>
                <a:gd name="T60" fmla="*/ 6 w 114"/>
                <a:gd name="T61" fmla="*/ 72 h 132"/>
                <a:gd name="T62" fmla="*/ 12 w 114"/>
                <a:gd name="T63" fmla="*/ 54 h 132"/>
                <a:gd name="T64" fmla="*/ 12 w 114"/>
                <a:gd name="T65" fmla="*/ 48 h 132"/>
                <a:gd name="T66" fmla="*/ 24 w 114"/>
                <a:gd name="T67" fmla="*/ 42 h 132"/>
                <a:gd name="T68" fmla="*/ 30 w 114"/>
                <a:gd name="T69" fmla="*/ 36 h 132"/>
                <a:gd name="T70" fmla="*/ 36 w 114"/>
                <a:gd name="T71" fmla="*/ 30 h 1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4"/>
                <a:gd name="T109" fmla="*/ 0 h 132"/>
                <a:gd name="T110" fmla="*/ 114 w 114"/>
                <a:gd name="T111" fmla="*/ 132 h 1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4" h="132">
                  <a:moveTo>
                    <a:pt x="36" y="24"/>
                  </a:moveTo>
                  <a:lnTo>
                    <a:pt x="42" y="24"/>
                  </a:lnTo>
                  <a:lnTo>
                    <a:pt x="48" y="24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78" y="24"/>
                  </a:lnTo>
                  <a:lnTo>
                    <a:pt x="84" y="24"/>
                  </a:lnTo>
                  <a:lnTo>
                    <a:pt x="90" y="18"/>
                  </a:lnTo>
                  <a:lnTo>
                    <a:pt x="96" y="18"/>
                  </a:lnTo>
                  <a:lnTo>
                    <a:pt x="102" y="12"/>
                  </a:lnTo>
                  <a:lnTo>
                    <a:pt x="102" y="6"/>
                  </a:lnTo>
                  <a:lnTo>
                    <a:pt x="108" y="6"/>
                  </a:lnTo>
                  <a:lnTo>
                    <a:pt x="114" y="0"/>
                  </a:lnTo>
                  <a:lnTo>
                    <a:pt x="114" y="6"/>
                  </a:lnTo>
                  <a:lnTo>
                    <a:pt x="108" y="12"/>
                  </a:lnTo>
                  <a:lnTo>
                    <a:pt x="102" y="18"/>
                  </a:lnTo>
                  <a:lnTo>
                    <a:pt x="102" y="24"/>
                  </a:lnTo>
                  <a:lnTo>
                    <a:pt x="96" y="30"/>
                  </a:lnTo>
                  <a:lnTo>
                    <a:pt x="96" y="36"/>
                  </a:lnTo>
                  <a:lnTo>
                    <a:pt x="90" y="48"/>
                  </a:lnTo>
                  <a:lnTo>
                    <a:pt x="90" y="54"/>
                  </a:lnTo>
                  <a:lnTo>
                    <a:pt x="90" y="60"/>
                  </a:lnTo>
                  <a:lnTo>
                    <a:pt x="90" y="66"/>
                  </a:lnTo>
                  <a:lnTo>
                    <a:pt x="96" y="72"/>
                  </a:lnTo>
                  <a:lnTo>
                    <a:pt x="96" y="78"/>
                  </a:lnTo>
                  <a:lnTo>
                    <a:pt x="90" y="78"/>
                  </a:lnTo>
                  <a:lnTo>
                    <a:pt x="84" y="84"/>
                  </a:lnTo>
                  <a:lnTo>
                    <a:pt x="78" y="90"/>
                  </a:lnTo>
                  <a:lnTo>
                    <a:pt x="72" y="96"/>
                  </a:lnTo>
                  <a:lnTo>
                    <a:pt x="72" y="102"/>
                  </a:lnTo>
                  <a:lnTo>
                    <a:pt x="72" y="114"/>
                  </a:lnTo>
                  <a:lnTo>
                    <a:pt x="72" y="120"/>
                  </a:lnTo>
                  <a:lnTo>
                    <a:pt x="66" y="120"/>
                  </a:lnTo>
                  <a:lnTo>
                    <a:pt x="60" y="114"/>
                  </a:lnTo>
                  <a:lnTo>
                    <a:pt x="48" y="114"/>
                  </a:lnTo>
                  <a:lnTo>
                    <a:pt x="42" y="114"/>
                  </a:lnTo>
                  <a:lnTo>
                    <a:pt x="36" y="114"/>
                  </a:lnTo>
                  <a:lnTo>
                    <a:pt x="30" y="120"/>
                  </a:lnTo>
                  <a:lnTo>
                    <a:pt x="24" y="126"/>
                  </a:lnTo>
                  <a:lnTo>
                    <a:pt x="18" y="132"/>
                  </a:lnTo>
                  <a:lnTo>
                    <a:pt x="18" y="126"/>
                  </a:lnTo>
                  <a:lnTo>
                    <a:pt x="18" y="120"/>
                  </a:lnTo>
                  <a:lnTo>
                    <a:pt x="18" y="108"/>
                  </a:lnTo>
                  <a:lnTo>
                    <a:pt x="18" y="102"/>
                  </a:lnTo>
                  <a:lnTo>
                    <a:pt x="12" y="96"/>
                  </a:lnTo>
                  <a:lnTo>
                    <a:pt x="6" y="90"/>
                  </a:lnTo>
                  <a:lnTo>
                    <a:pt x="6" y="84"/>
                  </a:lnTo>
                  <a:lnTo>
                    <a:pt x="0" y="84"/>
                  </a:lnTo>
                  <a:lnTo>
                    <a:pt x="6" y="72"/>
                  </a:lnTo>
                  <a:lnTo>
                    <a:pt x="12" y="66"/>
                  </a:lnTo>
                  <a:lnTo>
                    <a:pt x="12" y="54"/>
                  </a:lnTo>
                  <a:lnTo>
                    <a:pt x="6" y="48"/>
                  </a:lnTo>
                  <a:lnTo>
                    <a:pt x="12" y="48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36"/>
                  </a:lnTo>
                  <a:lnTo>
                    <a:pt x="30" y="36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36" y="24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24" name="Freeform 471"/>
            <p:cNvSpPr>
              <a:spLocks/>
            </p:cNvSpPr>
            <p:nvPr/>
          </p:nvSpPr>
          <p:spPr bwMode="auto">
            <a:xfrm>
              <a:off x="4660" y="1947"/>
              <a:ext cx="71" cy="96"/>
            </a:xfrm>
            <a:custGeom>
              <a:avLst/>
              <a:gdLst>
                <a:gd name="T0" fmla="*/ 53 w 71"/>
                <a:gd name="T1" fmla="*/ 90 h 96"/>
                <a:gd name="T2" fmla="*/ 53 w 71"/>
                <a:gd name="T3" fmla="*/ 96 h 96"/>
                <a:gd name="T4" fmla="*/ 53 w 71"/>
                <a:gd name="T5" fmla="*/ 90 h 96"/>
                <a:gd name="T6" fmla="*/ 47 w 71"/>
                <a:gd name="T7" fmla="*/ 78 h 96"/>
                <a:gd name="T8" fmla="*/ 41 w 71"/>
                <a:gd name="T9" fmla="*/ 72 h 96"/>
                <a:gd name="T10" fmla="*/ 36 w 71"/>
                <a:gd name="T11" fmla="*/ 72 h 96"/>
                <a:gd name="T12" fmla="*/ 30 w 71"/>
                <a:gd name="T13" fmla="*/ 66 h 96"/>
                <a:gd name="T14" fmla="*/ 24 w 71"/>
                <a:gd name="T15" fmla="*/ 66 h 96"/>
                <a:gd name="T16" fmla="*/ 18 w 71"/>
                <a:gd name="T17" fmla="*/ 66 h 96"/>
                <a:gd name="T18" fmla="*/ 18 w 71"/>
                <a:gd name="T19" fmla="*/ 66 h 96"/>
                <a:gd name="T20" fmla="*/ 18 w 71"/>
                <a:gd name="T21" fmla="*/ 60 h 96"/>
                <a:gd name="T22" fmla="*/ 30 w 71"/>
                <a:gd name="T23" fmla="*/ 66 h 96"/>
                <a:gd name="T24" fmla="*/ 36 w 71"/>
                <a:gd name="T25" fmla="*/ 66 h 96"/>
                <a:gd name="T26" fmla="*/ 41 w 71"/>
                <a:gd name="T27" fmla="*/ 66 h 96"/>
                <a:gd name="T28" fmla="*/ 41 w 71"/>
                <a:gd name="T29" fmla="*/ 60 h 96"/>
                <a:gd name="T30" fmla="*/ 36 w 71"/>
                <a:gd name="T31" fmla="*/ 54 h 96"/>
                <a:gd name="T32" fmla="*/ 30 w 71"/>
                <a:gd name="T33" fmla="*/ 48 h 96"/>
                <a:gd name="T34" fmla="*/ 18 w 71"/>
                <a:gd name="T35" fmla="*/ 42 h 96"/>
                <a:gd name="T36" fmla="*/ 12 w 71"/>
                <a:gd name="T37" fmla="*/ 36 h 96"/>
                <a:gd name="T38" fmla="*/ 6 w 71"/>
                <a:gd name="T39" fmla="*/ 36 h 96"/>
                <a:gd name="T40" fmla="*/ 0 w 71"/>
                <a:gd name="T41" fmla="*/ 30 h 96"/>
                <a:gd name="T42" fmla="*/ 0 w 71"/>
                <a:gd name="T43" fmla="*/ 30 h 96"/>
                <a:gd name="T44" fmla="*/ 6 w 71"/>
                <a:gd name="T45" fmla="*/ 30 h 96"/>
                <a:gd name="T46" fmla="*/ 12 w 71"/>
                <a:gd name="T47" fmla="*/ 36 h 96"/>
                <a:gd name="T48" fmla="*/ 24 w 71"/>
                <a:gd name="T49" fmla="*/ 42 h 96"/>
                <a:gd name="T50" fmla="*/ 30 w 71"/>
                <a:gd name="T51" fmla="*/ 42 h 96"/>
                <a:gd name="T52" fmla="*/ 36 w 71"/>
                <a:gd name="T53" fmla="*/ 42 h 96"/>
                <a:gd name="T54" fmla="*/ 30 w 71"/>
                <a:gd name="T55" fmla="*/ 24 h 96"/>
                <a:gd name="T56" fmla="*/ 24 w 71"/>
                <a:gd name="T57" fmla="*/ 12 h 96"/>
                <a:gd name="T58" fmla="*/ 18 w 71"/>
                <a:gd name="T59" fmla="*/ 6 h 96"/>
                <a:gd name="T60" fmla="*/ 12 w 71"/>
                <a:gd name="T61" fmla="*/ 0 h 96"/>
                <a:gd name="T62" fmla="*/ 18 w 71"/>
                <a:gd name="T63" fmla="*/ 0 h 96"/>
                <a:gd name="T64" fmla="*/ 24 w 71"/>
                <a:gd name="T65" fmla="*/ 6 h 96"/>
                <a:gd name="T66" fmla="*/ 30 w 71"/>
                <a:gd name="T67" fmla="*/ 12 h 96"/>
                <a:gd name="T68" fmla="*/ 36 w 71"/>
                <a:gd name="T69" fmla="*/ 24 h 96"/>
                <a:gd name="T70" fmla="*/ 41 w 71"/>
                <a:gd name="T71" fmla="*/ 36 h 96"/>
                <a:gd name="T72" fmla="*/ 47 w 71"/>
                <a:gd name="T73" fmla="*/ 36 h 96"/>
                <a:gd name="T74" fmla="*/ 53 w 71"/>
                <a:gd name="T75" fmla="*/ 18 h 96"/>
                <a:gd name="T76" fmla="*/ 53 w 71"/>
                <a:gd name="T77" fmla="*/ 6 h 96"/>
                <a:gd name="T78" fmla="*/ 53 w 71"/>
                <a:gd name="T79" fmla="*/ 12 h 96"/>
                <a:gd name="T80" fmla="*/ 53 w 71"/>
                <a:gd name="T81" fmla="*/ 18 h 96"/>
                <a:gd name="T82" fmla="*/ 47 w 71"/>
                <a:gd name="T83" fmla="*/ 36 h 96"/>
                <a:gd name="T84" fmla="*/ 47 w 71"/>
                <a:gd name="T85" fmla="*/ 54 h 96"/>
                <a:gd name="T86" fmla="*/ 47 w 71"/>
                <a:gd name="T87" fmla="*/ 60 h 96"/>
                <a:gd name="T88" fmla="*/ 53 w 71"/>
                <a:gd name="T89" fmla="*/ 66 h 96"/>
                <a:gd name="T90" fmla="*/ 59 w 71"/>
                <a:gd name="T91" fmla="*/ 60 h 96"/>
                <a:gd name="T92" fmla="*/ 59 w 71"/>
                <a:gd name="T93" fmla="*/ 60 h 96"/>
                <a:gd name="T94" fmla="*/ 65 w 71"/>
                <a:gd name="T95" fmla="*/ 54 h 96"/>
                <a:gd name="T96" fmla="*/ 65 w 71"/>
                <a:gd name="T97" fmla="*/ 48 h 96"/>
                <a:gd name="T98" fmla="*/ 71 w 71"/>
                <a:gd name="T99" fmla="*/ 48 h 96"/>
                <a:gd name="T100" fmla="*/ 71 w 71"/>
                <a:gd name="T101" fmla="*/ 54 h 96"/>
                <a:gd name="T102" fmla="*/ 65 w 71"/>
                <a:gd name="T103" fmla="*/ 60 h 96"/>
                <a:gd name="T104" fmla="*/ 59 w 71"/>
                <a:gd name="T105" fmla="*/ 66 h 96"/>
                <a:gd name="T106" fmla="*/ 53 w 71"/>
                <a:gd name="T107" fmla="*/ 72 h 96"/>
                <a:gd name="T108" fmla="*/ 53 w 71"/>
                <a:gd name="T109" fmla="*/ 78 h 96"/>
                <a:gd name="T110" fmla="*/ 53 w 71"/>
                <a:gd name="T111" fmla="*/ 84 h 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1"/>
                <a:gd name="T169" fmla="*/ 0 h 96"/>
                <a:gd name="T170" fmla="*/ 71 w 71"/>
                <a:gd name="T171" fmla="*/ 96 h 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1" h="96">
                  <a:moveTo>
                    <a:pt x="59" y="84"/>
                  </a:moveTo>
                  <a:lnTo>
                    <a:pt x="53" y="90"/>
                  </a:lnTo>
                  <a:lnTo>
                    <a:pt x="53" y="96"/>
                  </a:lnTo>
                  <a:lnTo>
                    <a:pt x="53" y="90"/>
                  </a:lnTo>
                  <a:lnTo>
                    <a:pt x="47" y="84"/>
                  </a:lnTo>
                  <a:lnTo>
                    <a:pt x="47" y="78"/>
                  </a:lnTo>
                  <a:lnTo>
                    <a:pt x="47" y="72"/>
                  </a:lnTo>
                  <a:lnTo>
                    <a:pt x="41" y="72"/>
                  </a:lnTo>
                  <a:lnTo>
                    <a:pt x="36" y="72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18" y="66"/>
                  </a:lnTo>
                  <a:lnTo>
                    <a:pt x="18" y="60"/>
                  </a:lnTo>
                  <a:lnTo>
                    <a:pt x="24" y="66"/>
                  </a:lnTo>
                  <a:lnTo>
                    <a:pt x="30" y="66"/>
                  </a:lnTo>
                  <a:lnTo>
                    <a:pt x="36" y="66"/>
                  </a:lnTo>
                  <a:lnTo>
                    <a:pt x="41" y="66"/>
                  </a:lnTo>
                  <a:lnTo>
                    <a:pt x="41" y="60"/>
                  </a:lnTo>
                  <a:lnTo>
                    <a:pt x="41" y="54"/>
                  </a:lnTo>
                  <a:lnTo>
                    <a:pt x="36" y="54"/>
                  </a:lnTo>
                  <a:lnTo>
                    <a:pt x="36" y="48"/>
                  </a:lnTo>
                  <a:lnTo>
                    <a:pt x="30" y="48"/>
                  </a:lnTo>
                  <a:lnTo>
                    <a:pt x="24" y="48"/>
                  </a:lnTo>
                  <a:lnTo>
                    <a:pt x="18" y="42"/>
                  </a:lnTo>
                  <a:lnTo>
                    <a:pt x="12" y="36"/>
                  </a:lnTo>
                  <a:lnTo>
                    <a:pt x="6" y="36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4" y="42"/>
                  </a:lnTo>
                  <a:lnTo>
                    <a:pt x="30" y="42"/>
                  </a:lnTo>
                  <a:lnTo>
                    <a:pt x="36" y="42"/>
                  </a:lnTo>
                  <a:lnTo>
                    <a:pt x="36" y="36"/>
                  </a:lnTo>
                  <a:lnTo>
                    <a:pt x="30" y="24"/>
                  </a:lnTo>
                  <a:lnTo>
                    <a:pt x="30" y="18"/>
                  </a:lnTo>
                  <a:lnTo>
                    <a:pt x="24" y="12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36" y="24"/>
                  </a:lnTo>
                  <a:lnTo>
                    <a:pt x="36" y="30"/>
                  </a:lnTo>
                  <a:lnTo>
                    <a:pt x="41" y="36"/>
                  </a:lnTo>
                  <a:lnTo>
                    <a:pt x="41" y="42"/>
                  </a:lnTo>
                  <a:lnTo>
                    <a:pt x="47" y="36"/>
                  </a:lnTo>
                  <a:lnTo>
                    <a:pt x="47" y="24"/>
                  </a:lnTo>
                  <a:lnTo>
                    <a:pt x="53" y="18"/>
                  </a:lnTo>
                  <a:lnTo>
                    <a:pt x="53" y="12"/>
                  </a:lnTo>
                  <a:lnTo>
                    <a:pt x="53" y="6"/>
                  </a:lnTo>
                  <a:lnTo>
                    <a:pt x="53" y="12"/>
                  </a:lnTo>
                  <a:lnTo>
                    <a:pt x="53" y="18"/>
                  </a:lnTo>
                  <a:lnTo>
                    <a:pt x="53" y="30"/>
                  </a:lnTo>
                  <a:lnTo>
                    <a:pt x="47" y="36"/>
                  </a:lnTo>
                  <a:lnTo>
                    <a:pt x="41" y="48"/>
                  </a:lnTo>
                  <a:lnTo>
                    <a:pt x="47" y="54"/>
                  </a:lnTo>
                  <a:lnTo>
                    <a:pt x="47" y="60"/>
                  </a:lnTo>
                  <a:lnTo>
                    <a:pt x="47" y="66"/>
                  </a:lnTo>
                  <a:lnTo>
                    <a:pt x="53" y="66"/>
                  </a:lnTo>
                  <a:lnTo>
                    <a:pt x="59" y="60"/>
                  </a:lnTo>
                  <a:lnTo>
                    <a:pt x="65" y="54"/>
                  </a:lnTo>
                  <a:lnTo>
                    <a:pt x="65" y="48"/>
                  </a:lnTo>
                  <a:lnTo>
                    <a:pt x="71" y="48"/>
                  </a:lnTo>
                  <a:lnTo>
                    <a:pt x="71" y="54"/>
                  </a:lnTo>
                  <a:lnTo>
                    <a:pt x="65" y="60"/>
                  </a:lnTo>
                  <a:lnTo>
                    <a:pt x="65" y="66"/>
                  </a:lnTo>
                  <a:lnTo>
                    <a:pt x="59" y="66"/>
                  </a:lnTo>
                  <a:lnTo>
                    <a:pt x="59" y="72"/>
                  </a:lnTo>
                  <a:lnTo>
                    <a:pt x="53" y="72"/>
                  </a:lnTo>
                  <a:lnTo>
                    <a:pt x="53" y="78"/>
                  </a:lnTo>
                  <a:lnTo>
                    <a:pt x="53" y="84"/>
                  </a:lnTo>
                  <a:lnTo>
                    <a:pt x="59" y="84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25" name="Freeform 472"/>
            <p:cNvSpPr>
              <a:spLocks/>
            </p:cNvSpPr>
            <p:nvPr/>
          </p:nvSpPr>
          <p:spPr bwMode="auto">
            <a:xfrm>
              <a:off x="4576" y="2192"/>
              <a:ext cx="66" cy="90"/>
            </a:xfrm>
            <a:custGeom>
              <a:avLst/>
              <a:gdLst>
                <a:gd name="T0" fmla="*/ 66 w 66"/>
                <a:gd name="T1" fmla="*/ 0 h 90"/>
                <a:gd name="T2" fmla="*/ 54 w 66"/>
                <a:gd name="T3" fmla="*/ 0 h 90"/>
                <a:gd name="T4" fmla="*/ 54 w 66"/>
                <a:gd name="T5" fmla="*/ 6 h 90"/>
                <a:gd name="T6" fmla="*/ 48 w 66"/>
                <a:gd name="T7" fmla="*/ 12 h 90"/>
                <a:gd name="T8" fmla="*/ 42 w 66"/>
                <a:gd name="T9" fmla="*/ 18 h 90"/>
                <a:gd name="T10" fmla="*/ 30 w 66"/>
                <a:gd name="T11" fmla="*/ 18 h 90"/>
                <a:gd name="T12" fmla="*/ 18 w 66"/>
                <a:gd name="T13" fmla="*/ 24 h 90"/>
                <a:gd name="T14" fmla="*/ 12 w 66"/>
                <a:gd name="T15" fmla="*/ 24 h 90"/>
                <a:gd name="T16" fmla="*/ 6 w 66"/>
                <a:gd name="T17" fmla="*/ 30 h 90"/>
                <a:gd name="T18" fmla="*/ 6 w 66"/>
                <a:gd name="T19" fmla="*/ 30 h 90"/>
                <a:gd name="T20" fmla="*/ 12 w 66"/>
                <a:gd name="T21" fmla="*/ 24 h 90"/>
                <a:gd name="T22" fmla="*/ 18 w 66"/>
                <a:gd name="T23" fmla="*/ 24 h 90"/>
                <a:gd name="T24" fmla="*/ 30 w 66"/>
                <a:gd name="T25" fmla="*/ 24 h 90"/>
                <a:gd name="T26" fmla="*/ 36 w 66"/>
                <a:gd name="T27" fmla="*/ 24 h 90"/>
                <a:gd name="T28" fmla="*/ 36 w 66"/>
                <a:gd name="T29" fmla="*/ 30 h 90"/>
                <a:gd name="T30" fmla="*/ 30 w 66"/>
                <a:gd name="T31" fmla="*/ 42 h 90"/>
                <a:gd name="T32" fmla="*/ 24 w 66"/>
                <a:gd name="T33" fmla="*/ 48 h 90"/>
                <a:gd name="T34" fmla="*/ 18 w 66"/>
                <a:gd name="T35" fmla="*/ 48 h 90"/>
                <a:gd name="T36" fmla="*/ 12 w 66"/>
                <a:gd name="T37" fmla="*/ 48 h 90"/>
                <a:gd name="T38" fmla="*/ 0 w 66"/>
                <a:gd name="T39" fmla="*/ 54 h 90"/>
                <a:gd name="T40" fmla="*/ 0 w 66"/>
                <a:gd name="T41" fmla="*/ 54 h 90"/>
                <a:gd name="T42" fmla="*/ 0 w 66"/>
                <a:gd name="T43" fmla="*/ 54 h 90"/>
                <a:gd name="T44" fmla="*/ 6 w 66"/>
                <a:gd name="T45" fmla="*/ 54 h 90"/>
                <a:gd name="T46" fmla="*/ 12 w 66"/>
                <a:gd name="T47" fmla="*/ 54 h 90"/>
                <a:gd name="T48" fmla="*/ 18 w 66"/>
                <a:gd name="T49" fmla="*/ 54 h 90"/>
                <a:gd name="T50" fmla="*/ 24 w 66"/>
                <a:gd name="T51" fmla="*/ 54 h 90"/>
                <a:gd name="T52" fmla="*/ 24 w 66"/>
                <a:gd name="T53" fmla="*/ 54 h 90"/>
                <a:gd name="T54" fmla="*/ 12 w 66"/>
                <a:gd name="T55" fmla="*/ 72 h 90"/>
                <a:gd name="T56" fmla="*/ 12 w 66"/>
                <a:gd name="T57" fmla="*/ 84 h 90"/>
                <a:gd name="T58" fmla="*/ 18 w 66"/>
                <a:gd name="T59" fmla="*/ 78 h 90"/>
                <a:gd name="T60" fmla="*/ 24 w 66"/>
                <a:gd name="T61" fmla="*/ 66 h 90"/>
                <a:gd name="T62" fmla="*/ 30 w 66"/>
                <a:gd name="T63" fmla="*/ 54 h 90"/>
                <a:gd name="T64" fmla="*/ 36 w 66"/>
                <a:gd name="T65" fmla="*/ 60 h 90"/>
                <a:gd name="T66" fmla="*/ 42 w 66"/>
                <a:gd name="T67" fmla="*/ 78 h 90"/>
                <a:gd name="T68" fmla="*/ 48 w 66"/>
                <a:gd name="T69" fmla="*/ 84 h 90"/>
                <a:gd name="T70" fmla="*/ 48 w 66"/>
                <a:gd name="T71" fmla="*/ 84 h 90"/>
                <a:gd name="T72" fmla="*/ 42 w 66"/>
                <a:gd name="T73" fmla="*/ 72 h 90"/>
                <a:gd name="T74" fmla="*/ 36 w 66"/>
                <a:gd name="T75" fmla="*/ 54 h 90"/>
                <a:gd name="T76" fmla="*/ 42 w 66"/>
                <a:gd name="T77" fmla="*/ 42 h 90"/>
                <a:gd name="T78" fmla="*/ 48 w 66"/>
                <a:gd name="T79" fmla="*/ 30 h 90"/>
                <a:gd name="T80" fmla="*/ 54 w 66"/>
                <a:gd name="T81" fmla="*/ 30 h 90"/>
                <a:gd name="T82" fmla="*/ 60 w 66"/>
                <a:gd name="T83" fmla="*/ 42 h 90"/>
                <a:gd name="T84" fmla="*/ 66 w 66"/>
                <a:gd name="T85" fmla="*/ 60 h 90"/>
                <a:gd name="T86" fmla="*/ 66 w 66"/>
                <a:gd name="T87" fmla="*/ 54 h 90"/>
                <a:gd name="T88" fmla="*/ 66 w 66"/>
                <a:gd name="T89" fmla="*/ 42 h 90"/>
                <a:gd name="T90" fmla="*/ 60 w 66"/>
                <a:gd name="T91" fmla="*/ 24 h 90"/>
                <a:gd name="T92" fmla="*/ 60 w 66"/>
                <a:gd name="T93" fmla="*/ 18 h 90"/>
                <a:gd name="T94" fmla="*/ 66 w 66"/>
                <a:gd name="T95" fmla="*/ 6 h 90"/>
                <a:gd name="T96" fmla="*/ 66 w 66"/>
                <a:gd name="T97" fmla="*/ 0 h 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"/>
                <a:gd name="T148" fmla="*/ 0 h 90"/>
                <a:gd name="T149" fmla="*/ 66 w 66"/>
                <a:gd name="T150" fmla="*/ 90 h 9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" h="90">
                  <a:moveTo>
                    <a:pt x="66" y="0"/>
                  </a:moveTo>
                  <a:lnTo>
                    <a:pt x="66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54" y="6"/>
                  </a:lnTo>
                  <a:lnTo>
                    <a:pt x="48" y="12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8" y="24"/>
                  </a:lnTo>
                  <a:lnTo>
                    <a:pt x="12" y="24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6" y="24"/>
                  </a:lnTo>
                  <a:lnTo>
                    <a:pt x="42" y="24"/>
                  </a:lnTo>
                  <a:lnTo>
                    <a:pt x="36" y="30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24" y="48"/>
                  </a:lnTo>
                  <a:lnTo>
                    <a:pt x="18" y="48"/>
                  </a:lnTo>
                  <a:lnTo>
                    <a:pt x="12" y="48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6" y="54"/>
                  </a:lnTo>
                  <a:lnTo>
                    <a:pt x="12" y="54"/>
                  </a:lnTo>
                  <a:lnTo>
                    <a:pt x="18" y="54"/>
                  </a:lnTo>
                  <a:lnTo>
                    <a:pt x="24" y="54"/>
                  </a:lnTo>
                  <a:lnTo>
                    <a:pt x="30" y="48"/>
                  </a:lnTo>
                  <a:lnTo>
                    <a:pt x="24" y="54"/>
                  </a:lnTo>
                  <a:lnTo>
                    <a:pt x="18" y="60"/>
                  </a:lnTo>
                  <a:lnTo>
                    <a:pt x="12" y="72"/>
                  </a:lnTo>
                  <a:lnTo>
                    <a:pt x="12" y="90"/>
                  </a:lnTo>
                  <a:lnTo>
                    <a:pt x="12" y="84"/>
                  </a:lnTo>
                  <a:lnTo>
                    <a:pt x="18" y="84"/>
                  </a:lnTo>
                  <a:lnTo>
                    <a:pt x="18" y="78"/>
                  </a:lnTo>
                  <a:lnTo>
                    <a:pt x="24" y="72"/>
                  </a:lnTo>
                  <a:lnTo>
                    <a:pt x="24" y="66"/>
                  </a:lnTo>
                  <a:lnTo>
                    <a:pt x="30" y="60"/>
                  </a:lnTo>
                  <a:lnTo>
                    <a:pt x="30" y="54"/>
                  </a:lnTo>
                  <a:lnTo>
                    <a:pt x="36" y="60"/>
                  </a:lnTo>
                  <a:lnTo>
                    <a:pt x="36" y="66"/>
                  </a:lnTo>
                  <a:lnTo>
                    <a:pt x="42" y="78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42" y="78"/>
                  </a:lnTo>
                  <a:lnTo>
                    <a:pt x="42" y="72"/>
                  </a:lnTo>
                  <a:lnTo>
                    <a:pt x="42" y="60"/>
                  </a:lnTo>
                  <a:lnTo>
                    <a:pt x="36" y="54"/>
                  </a:lnTo>
                  <a:lnTo>
                    <a:pt x="36" y="48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36"/>
                  </a:lnTo>
                  <a:lnTo>
                    <a:pt x="60" y="42"/>
                  </a:lnTo>
                  <a:lnTo>
                    <a:pt x="66" y="54"/>
                  </a:lnTo>
                  <a:lnTo>
                    <a:pt x="66" y="60"/>
                  </a:lnTo>
                  <a:lnTo>
                    <a:pt x="66" y="54"/>
                  </a:lnTo>
                  <a:lnTo>
                    <a:pt x="66" y="42"/>
                  </a:lnTo>
                  <a:lnTo>
                    <a:pt x="60" y="30"/>
                  </a:lnTo>
                  <a:lnTo>
                    <a:pt x="60" y="24"/>
                  </a:lnTo>
                  <a:lnTo>
                    <a:pt x="54" y="18"/>
                  </a:lnTo>
                  <a:lnTo>
                    <a:pt x="60" y="18"/>
                  </a:lnTo>
                  <a:lnTo>
                    <a:pt x="60" y="12"/>
                  </a:lnTo>
                  <a:lnTo>
                    <a:pt x="66" y="6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26" name="Freeform 473"/>
            <p:cNvSpPr>
              <a:spLocks/>
            </p:cNvSpPr>
            <p:nvPr/>
          </p:nvSpPr>
          <p:spPr bwMode="auto">
            <a:xfrm>
              <a:off x="4684" y="2073"/>
              <a:ext cx="95" cy="72"/>
            </a:xfrm>
            <a:custGeom>
              <a:avLst/>
              <a:gdLst>
                <a:gd name="T0" fmla="*/ 59 w 95"/>
                <a:gd name="T1" fmla="*/ 0 h 72"/>
                <a:gd name="T2" fmla="*/ 65 w 95"/>
                <a:gd name="T3" fmla="*/ 0 h 72"/>
                <a:gd name="T4" fmla="*/ 77 w 95"/>
                <a:gd name="T5" fmla="*/ 6 h 72"/>
                <a:gd name="T6" fmla="*/ 77 w 95"/>
                <a:gd name="T7" fmla="*/ 12 h 72"/>
                <a:gd name="T8" fmla="*/ 77 w 95"/>
                <a:gd name="T9" fmla="*/ 24 h 72"/>
                <a:gd name="T10" fmla="*/ 59 w 95"/>
                <a:gd name="T11" fmla="*/ 24 h 72"/>
                <a:gd name="T12" fmla="*/ 53 w 95"/>
                <a:gd name="T13" fmla="*/ 30 h 72"/>
                <a:gd name="T14" fmla="*/ 53 w 95"/>
                <a:gd name="T15" fmla="*/ 30 h 72"/>
                <a:gd name="T16" fmla="*/ 59 w 95"/>
                <a:gd name="T17" fmla="*/ 30 h 72"/>
                <a:gd name="T18" fmla="*/ 65 w 95"/>
                <a:gd name="T19" fmla="*/ 30 h 72"/>
                <a:gd name="T20" fmla="*/ 71 w 95"/>
                <a:gd name="T21" fmla="*/ 30 h 72"/>
                <a:gd name="T22" fmla="*/ 77 w 95"/>
                <a:gd name="T23" fmla="*/ 36 h 72"/>
                <a:gd name="T24" fmla="*/ 77 w 95"/>
                <a:gd name="T25" fmla="*/ 42 h 72"/>
                <a:gd name="T26" fmla="*/ 71 w 95"/>
                <a:gd name="T27" fmla="*/ 48 h 72"/>
                <a:gd name="T28" fmla="*/ 77 w 95"/>
                <a:gd name="T29" fmla="*/ 48 h 72"/>
                <a:gd name="T30" fmla="*/ 83 w 95"/>
                <a:gd name="T31" fmla="*/ 48 h 72"/>
                <a:gd name="T32" fmla="*/ 89 w 95"/>
                <a:gd name="T33" fmla="*/ 48 h 72"/>
                <a:gd name="T34" fmla="*/ 95 w 95"/>
                <a:gd name="T35" fmla="*/ 48 h 72"/>
                <a:gd name="T36" fmla="*/ 95 w 95"/>
                <a:gd name="T37" fmla="*/ 66 h 72"/>
                <a:gd name="T38" fmla="*/ 89 w 95"/>
                <a:gd name="T39" fmla="*/ 72 h 72"/>
                <a:gd name="T40" fmla="*/ 83 w 95"/>
                <a:gd name="T41" fmla="*/ 72 h 72"/>
                <a:gd name="T42" fmla="*/ 77 w 95"/>
                <a:gd name="T43" fmla="*/ 72 h 72"/>
                <a:gd name="T44" fmla="*/ 71 w 95"/>
                <a:gd name="T45" fmla="*/ 60 h 72"/>
                <a:gd name="T46" fmla="*/ 65 w 95"/>
                <a:gd name="T47" fmla="*/ 48 h 72"/>
                <a:gd name="T48" fmla="*/ 53 w 95"/>
                <a:gd name="T49" fmla="*/ 42 h 72"/>
                <a:gd name="T50" fmla="*/ 53 w 95"/>
                <a:gd name="T51" fmla="*/ 48 h 72"/>
                <a:gd name="T52" fmla="*/ 53 w 95"/>
                <a:gd name="T53" fmla="*/ 60 h 72"/>
                <a:gd name="T54" fmla="*/ 47 w 95"/>
                <a:gd name="T55" fmla="*/ 66 h 72"/>
                <a:gd name="T56" fmla="*/ 35 w 95"/>
                <a:gd name="T57" fmla="*/ 72 h 72"/>
                <a:gd name="T58" fmla="*/ 29 w 95"/>
                <a:gd name="T59" fmla="*/ 66 h 72"/>
                <a:gd name="T60" fmla="*/ 23 w 95"/>
                <a:gd name="T61" fmla="*/ 54 h 72"/>
                <a:gd name="T62" fmla="*/ 29 w 95"/>
                <a:gd name="T63" fmla="*/ 48 h 72"/>
                <a:gd name="T64" fmla="*/ 29 w 95"/>
                <a:gd name="T65" fmla="*/ 42 h 72"/>
                <a:gd name="T66" fmla="*/ 17 w 95"/>
                <a:gd name="T67" fmla="*/ 36 h 72"/>
                <a:gd name="T68" fmla="*/ 12 w 95"/>
                <a:gd name="T69" fmla="*/ 42 h 72"/>
                <a:gd name="T70" fmla="*/ 0 w 95"/>
                <a:gd name="T71" fmla="*/ 36 h 72"/>
                <a:gd name="T72" fmla="*/ 0 w 95"/>
                <a:gd name="T73" fmla="*/ 30 h 72"/>
                <a:gd name="T74" fmla="*/ 6 w 95"/>
                <a:gd name="T75" fmla="*/ 18 h 72"/>
                <a:gd name="T76" fmla="*/ 6 w 95"/>
                <a:gd name="T77" fmla="*/ 18 h 72"/>
                <a:gd name="T78" fmla="*/ 12 w 95"/>
                <a:gd name="T79" fmla="*/ 12 h 72"/>
                <a:gd name="T80" fmla="*/ 17 w 95"/>
                <a:gd name="T81" fmla="*/ 12 h 72"/>
                <a:gd name="T82" fmla="*/ 23 w 95"/>
                <a:gd name="T83" fmla="*/ 0 h 72"/>
                <a:gd name="T84" fmla="*/ 29 w 95"/>
                <a:gd name="T85" fmla="*/ 0 h 72"/>
                <a:gd name="T86" fmla="*/ 41 w 95"/>
                <a:gd name="T87" fmla="*/ 6 h 72"/>
                <a:gd name="T88" fmla="*/ 41 w 95"/>
                <a:gd name="T89" fmla="*/ 18 h 72"/>
                <a:gd name="T90" fmla="*/ 47 w 95"/>
                <a:gd name="T91" fmla="*/ 24 h 72"/>
                <a:gd name="T92" fmla="*/ 47 w 95"/>
                <a:gd name="T93" fmla="*/ 30 h 72"/>
                <a:gd name="T94" fmla="*/ 53 w 95"/>
                <a:gd name="T95" fmla="*/ 24 h 72"/>
                <a:gd name="T96" fmla="*/ 53 w 95"/>
                <a:gd name="T97" fmla="*/ 18 h 72"/>
                <a:gd name="T98" fmla="*/ 53 w 95"/>
                <a:gd name="T99" fmla="*/ 6 h 7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5"/>
                <a:gd name="T151" fmla="*/ 0 h 72"/>
                <a:gd name="T152" fmla="*/ 95 w 95"/>
                <a:gd name="T153" fmla="*/ 72 h 7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5" h="72">
                  <a:moveTo>
                    <a:pt x="53" y="6"/>
                  </a:moveTo>
                  <a:lnTo>
                    <a:pt x="53" y="6"/>
                  </a:lnTo>
                  <a:lnTo>
                    <a:pt x="59" y="0"/>
                  </a:lnTo>
                  <a:lnTo>
                    <a:pt x="65" y="0"/>
                  </a:lnTo>
                  <a:lnTo>
                    <a:pt x="71" y="0"/>
                  </a:lnTo>
                  <a:lnTo>
                    <a:pt x="71" y="6"/>
                  </a:lnTo>
                  <a:lnTo>
                    <a:pt x="77" y="6"/>
                  </a:lnTo>
                  <a:lnTo>
                    <a:pt x="77" y="12"/>
                  </a:lnTo>
                  <a:lnTo>
                    <a:pt x="77" y="18"/>
                  </a:lnTo>
                  <a:lnTo>
                    <a:pt x="77" y="24"/>
                  </a:lnTo>
                  <a:lnTo>
                    <a:pt x="71" y="24"/>
                  </a:lnTo>
                  <a:lnTo>
                    <a:pt x="59" y="24"/>
                  </a:lnTo>
                  <a:lnTo>
                    <a:pt x="59" y="30"/>
                  </a:lnTo>
                  <a:lnTo>
                    <a:pt x="53" y="30"/>
                  </a:lnTo>
                  <a:lnTo>
                    <a:pt x="53" y="36"/>
                  </a:lnTo>
                  <a:lnTo>
                    <a:pt x="59" y="30"/>
                  </a:lnTo>
                  <a:lnTo>
                    <a:pt x="65" y="30"/>
                  </a:lnTo>
                  <a:lnTo>
                    <a:pt x="71" y="30"/>
                  </a:lnTo>
                  <a:lnTo>
                    <a:pt x="71" y="36"/>
                  </a:lnTo>
                  <a:lnTo>
                    <a:pt x="77" y="36"/>
                  </a:lnTo>
                  <a:lnTo>
                    <a:pt x="77" y="42"/>
                  </a:lnTo>
                  <a:lnTo>
                    <a:pt x="71" y="42"/>
                  </a:lnTo>
                  <a:lnTo>
                    <a:pt x="71" y="48"/>
                  </a:lnTo>
                  <a:lnTo>
                    <a:pt x="77" y="48"/>
                  </a:lnTo>
                  <a:lnTo>
                    <a:pt x="83" y="48"/>
                  </a:lnTo>
                  <a:lnTo>
                    <a:pt x="89" y="48"/>
                  </a:lnTo>
                  <a:lnTo>
                    <a:pt x="95" y="48"/>
                  </a:lnTo>
                  <a:lnTo>
                    <a:pt x="95" y="54"/>
                  </a:lnTo>
                  <a:lnTo>
                    <a:pt x="95" y="60"/>
                  </a:lnTo>
                  <a:lnTo>
                    <a:pt x="95" y="66"/>
                  </a:lnTo>
                  <a:lnTo>
                    <a:pt x="95" y="72"/>
                  </a:lnTo>
                  <a:lnTo>
                    <a:pt x="89" y="72"/>
                  </a:lnTo>
                  <a:lnTo>
                    <a:pt x="83" y="72"/>
                  </a:lnTo>
                  <a:lnTo>
                    <a:pt x="77" y="72"/>
                  </a:lnTo>
                  <a:lnTo>
                    <a:pt x="71" y="66"/>
                  </a:lnTo>
                  <a:lnTo>
                    <a:pt x="71" y="60"/>
                  </a:lnTo>
                  <a:lnTo>
                    <a:pt x="71" y="54"/>
                  </a:lnTo>
                  <a:lnTo>
                    <a:pt x="65" y="48"/>
                  </a:lnTo>
                  <a:lnTo>
                    <a:pt x="59" y="48"/>
                  </a:lnTo>
                  <a:lnTo>
                    <a:pt x="53" y="48"/>
                  </a:lnTo>
                  <a:lnTo>
                    <a:pt x="53" y="42"/>
                  </a:lnTo>
                  <a:lnTo>
                    <a:pt x="53" y="48"/>
                  </a:lnTo>
                  <a:lnTo>
                    <a:pt x="53" y="54"/>
                  </a:lnTo>
                  <a:lnTo>
                    <a:pt x="53" y="60"/>
                  </a:lnTo>
                  <a:lnTo>
                    <a:pt x="53" y="66"/>
                  </a:lnTo>
                  <a:lnTo>
                    <a:pt x="47" y="66"/>
                  </a:lnTo>
                  <a:lnTo>
                    <a:pt x="41" y="72"/>
                  </a:lnTo>
                  <a:lnTo>
                    <a:pt x="35" y="72"/>
                  </a:lnTo>
                  <a:lnTo>
                    <a:pt x="29" y="66"/>
                  </a:lnTo>
                  <a:lnTo>
                    <a:pt x="23" y="60"/>
                  </a:lnTo>
                  <a:lnTo>
                    <a:pt x="23" y="54"/>
                  </a:lnTo>
                  <a:lnTo>
                    <a:pt x="23" y="48"/>
                  </a:lnTo>
                  <a:lnTo>
                    <a:pt x="29" y="48"/>
                  </a:lnTo>
                  <a:lnTo>
                    <a:pt x="29" y="42"/>
                  </a:lnTo>
                  <a:lnTo>
                    <a:pt x="23" y="42"/>
                  </a:lnTo>
                  <a:lnTo>
                    <a:pt x="23" y="36"/>
                  </a:lnTo>
                  <a:lnTo>
                    <a:pt x="17" y="36"/>
                  </a:lnTo>
                  <a:lnTo>
                    <a:pt x="17" y="42"/>
                  </a:lnTo>
                  <a:lnTo>
                    <a:pt x="12" y="42"/>
                  </a:lnTo>
                  <a:lnTo>
                    <a:pt x="6" y="42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7" y="12"/>
                  </a:lnTo>
                  <a:lnTo>
                    <a:pt x="17" y="6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41" y="6"/>
                  </a:lnTo>
                  <a:lnTo>
                    <a:pt x="41" y="12"/>
                  </a:lnTo>
                  <a:lnTo>
                    <a:pt x="35" y="18"/>
                  </a:lnTo>
                  <a:lnTo>
                    <a:pt x="41" y="18"/>
                  </a:lnTo>
                  <a:lnTo>
                    <a:pt x="47" y="18"/>
                  </a:lnTo>
                  <a:lnTo>
                    <a:pt x="47" y="24"/>
                  </a:lnTo>
                  <a:lnTo>
                    <a:pt x="47" y="30"/>
                  </a:lnTo>
                  <a:lnTo>
                    <a:pt x="47" y="24"/>
                  </a:lnTo>
                  <a:lnTo>
                    <a:pt x="53" y="24"/>
                  </a:lnTo>
                  <a:lnTo>
                    <a:pt x="53" y="18"/>
                  </a:lnTo>
                  <a:lnTo>
                    <a:pt x="53" y="12"/>
                  </a:lnTo>
                  <a:lnTo>
                    <a:pt x="53" y="6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27" name="Freeform 474"/>
            <p:cNvSpPr>
              <a:spLocks/>
            </p:cNvSpPr>
            <p:nvPr/>
          </p:nvSpPr>
          <p:spPr bwMode="auto">
            <a:xfrm>
              <a:off x="4600" y="2001"/>
              <a:ext cx="96" cy="90"/>
            </a:xfrm>
            <a:custGeom>
              <a:avLst/>
              <a:gdLst>
                <a:gd name="T0" fmla="*/ 90 w 96"/>
                <a:gd name="T1" fmla="*/ 90 h 90"/>
                <a:gd name="T2" fmla="*/ 84 w 96"/>
                <a:gd name="T3" fmla="*/ 84 h 90"/>
                <a:gd name="T4" fmla="*/ 78 w 96"/>
                <a:gd name="T5" fmla="*/ 84 h 90"/>
                <a:gd name="T6" fmla="*/ 66 w 96"/>
                <a:gd name="T7" fmla="*/ 84 h 90"/>
                <a:gd name="T8" fmla="*/ 54 w 96"/>
                <a:gd name="T9" fmla="*/ 84 h 90"/>
                <a:gd name="T10" fmla="*/ 48 w 96"/>
                <a:gd name="T11" fmla="*/ 84 h 90"/>
                <a:gd name="T12" fmla="*/ 54 w 96"/>
                <a:gd name="T13" fmla="*/ 78 h 90"/>
                <a:gd name="T14" fmla="*/ 60 w 96"/>
                <a:gd name="T15" fmla="*/ 78 h 90"/>
                <a:gd name="T16" fmla="*/ 72 w 96"/>
                <a:gd name="T17" fmla="*/ 78 h 90"/>
                <a:gd name="T18" fmla="*/ 72 w 96"/>
                <a:gd name="T19" fmla="*/ 72 h 90"/>
                <a:gd name="T20" fmla="*/ 60 w 96"/>
                <a:gd name="T21" fmla="*/ 60 h 90"/>
                <a:gd name="T22" fmla="*/ 48 w 96"/>
                <a:gd name="T23" fmla="*/ 66 h 90"/>
                <a:gd name="T24" fmla="*/ 30 w 96"/>
                <a:gd name="T25" fmla="*/ 66 h 90"/>
                <a:gd name="T26" fmla="*/ 18 w 96"/>
                <a:gd name="T27" fmla="*/ 60 h 90"/>
                <a:gd name="T28" fmla="*/ 24 w 96"/>
                <a:gd name="T29" fmla="*/ 60 h 90"/>
                <a:gd name="T30" fmla="*/ 36 w 96"/>
                <a:gd name="T31" fmla="*/ 60 h 90"/>
                <a:gd name="T32" fmla="*/ 48 w 96"/>
                <a:gd name="T33" fmla="*/ 54 h 90"/>
                <a:gd name="T34" fmla="*/ 48 w 96"/>
                <a:gd name="T35" fmla="*/ 48 h 90"/>
                <a:gd name="T36" fmla="*/ 36 w 96"/>
                <a:gd name="T37" fmla="*/ 42 h 90"/>
                <a:gd name="T38" fmla="*/ 24 w 96"/>
                <a:gd name="T39" fmla="*/ 42 h 90"/>
                <a:gd name="T40" fmla="*/ 6 w 96"/>
                <a:gd name="T41" fmla="*/ 42 h 90"/>
                <a:gd name="T42" fmla="*/ 0 w 96"/>
                <a:gd name="T43" fmla="*/ 36 h 90"/>
                <a:gd name="T44" fmla="*/ 6 w 96"/>
                <a:gd name="T45" fmla="*/ 36 h 90"/>
                <a:gd name="T46" fmla="*/ 12 w 96"/>
                <a:gd name="T47" fmla="*/ 36 h 90"/>
                <a:gd name="T48" fmla="*/ 24 w 96"/>
                <a:gd name="T49" fmla="*/ 36 h 90"/>
                <a:gd name="T50" fmla="*/ 30 w 96"/>
                <a:gd name="T51" fmla="*/ 30 h 90"/>
                <a:gd name="T52" fmla="*/ 18 w 96"/>
                <a:gd name="T53" fmla="*/ 18 h 90"/>
                <a:gd name="T54" fmla="*/ 6 w 96"/>
                <a:gd name="T55" fmla="*/ 6 h 90"/>
                <a:gd name="T56" fmla="*/ 0 w 96"/>
                <a:gd name="T57" fmla="*/ 0 h 90"/>
                <a:gd name="T58" fmla="*/ 6 w 96"/>
                <a:gd name="T59" fmla="*/ 6 h 90"/>
                <a:gd name="T60" fmla="*/ 18 w 96"/>
                <a:gd name="T61" fmla="*/ 18 h 90"/>
                <a:gd name="T62" fmla="*/ 30 w 96"/>
                <a:gd name="T63" fmla="*/ 30 h 90"/>
                <a:gd name="T64" fmla="*/ 36 w 96"/>
                <a:gd name="T65" fmla="*/ 18 h 90"/>
                <a:gd name="T66" fmla="*/ 36 w 96"/>
                <a:gd name="T67" fmla="*/ 6 h 90"/>
                <a:gd name="T68" fmla="*/ 42 w 96"/>
                <a:gd name="T69" fmla="*/ 6 h 90"/>
                <a:gd name="T70" fmla="*/ 42 w 96"/>
                <a:gd name="T71" fmla="*/ 30 h 90"/>
                <a:gd name="T72" fmla="*/ 54 w 96"/>
                <a:gd name="T73" fmla="*/ 42 h 90"/>
                <a:gd name="T74" fmla="*/ 60 w 96"/>
                <a:gd name="T75" fmla="*/ 48 h 90"/>
                <a:gd name="T76" fmla="*/ 66 w 96"/>
                <a:gd name="T77" fmla="*/ 30 h 90"/>
                <a:gd name="T78" fmla="*/ 66 w 96"/>
                <a:gd name="T79" fmla="*/ 24 h 90"/>
                <a:gd name="T80" fmla="*/ 72 w 96"/>
                <a:gd name="T81" fmla="*/ 42 h 90"/>
                <a:gd name="T82" fmla="*/ 72 w 96"/>
                <a:gd name="T83" fmla="*/ 60 h 90"/>
                <a:gd name="T84" fmla="*/ 84 w 96"/>
                <a:gd name="T85" fmla="*/ 72 h 90"/>
                <a:gd name="T86" fmla="*/ 90 w 96"/>
                <a:gd name="T87" fmla="*/ 66 h 90"/>
                <a:gd name="T88" fmla="*/ 90 w 96"/>
                <a:gd name="T89" fmla="*/ 60 h 90"/>
                <a:gd name="T90" fmla="*/ 90 w 96"/>
                <a:gd name="T91" fmla="*/ 66 h 90"/>
                <a:gd name="T92" fmla="*/ 90 w 96"/>
                <a:gd name="T93" fmla="*/ 78 h 90"/>
                <a:gd name="T94" fmla="*/ 90 w 96"/>
                <a:gd name="T95" fmla="*/ 84 h 9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6"/>
                <a:gd name="T145" fmla="*/ 0 h 90"/>
                <a:gd name="T146" fmla="*/ 96 w 96"/>
                <a:gd name="T147" fmla="*/ 90 h 9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6" h="90">
                  <a:moveTo>
                    <a:pt x="96" y="90"/>
                  </a:moveTo>
                  <a:lnTo>
                    <a:pt x="90" y="90"/>
                  </a:lnTo>
                  <a:lnTo>
                    <a:pt x="84" y="84"/>
                  </a:lnTo>
                  <a:lnTo>
                    <a:pt x="78" y="84"/>
                  </a:lnTo>
                  <a:lnTo>
                    <a:pt x="72" y="84"/>
                  </a:lnTo>
                  <a:lnTo>
                    <a:pt x="66" y="84"/>
                  </a:lnTo>
                  <a:lnTo>
                    <a:pt x="60" y="84"/>
                  </a:lnTo>
                  <a:lnTo>
                    <a:pt x="54" y="84"/>
                  </a:lnTo>
                  <a:lnTo>
                    <a:pt x="48" y="84"/>
                  </a:lnTo>
                  <a:lnTo>
                    <a:pt x="48" y="78"/>
                  </a:lnTo>
                  <a:lnTo>
                    <a:pt x="54" y="78"/>
                  </a:lnTo>
                  <a:lnTo>
                    <a:pt x="60" y="78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72" y="72"/>
                  </a:lnTo>
                  <a:lnTo>
                    <a:pt x="66" y="66"/>
                  </a:lnTo>
                  <a:lnTo>
                    <a:pt x="60" y="66"/>
                  </a:lnTo>
                  <a:lnTo>
                    <a:pt x="60" y="60"/>
                  </a:lnTo>
                  <a:lnTo>
                    <a:pt x="54" y="60"/>
                  </a:lnTo>
                  <a:lnTo>
                    <a:pt x="48" y="66"/>
                  </a:lnTo>
                  <a:lnTo>
                    <a:pt x="42" y="66"/>
                  </a:lnTo>
                  <a:lnTo>
                    <a:pt x="36" y="66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24" y="60"/>
                  </a:lnTo>
                  <a:lnTo>
                    <a:pt x="18" y="60"/>
                  </a:lnTo>
                  <a:lnTo>
                    <a:pt x="24" y="54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2" y="60"/>
                  </a:lnTo>
                  <a:lnTo>
                    <a:pt x="48" y="54"/>
                  </a:lnTo>
                  <a:lnTo>
                    <a:pt x="54" y="54"/>
                  </a:lnTo>
                  <a:lnTo>
                    <a:pt x="48" y="48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0" y="42"/>
                  </a:lnTo>
                  <a:lnTo>
                    <a:pt x="24" y="42"/>
                  </a:lnTo>
                  <a:lnTo>
                    <a:pt x="18" y="42"/>
                  </a:lnTo>
                  <a:lnTo>
                    <a:pt x="12" y="42"/>
                  </a:lnTo>
                  <a:lnTo>
                    <a:pt x="6" y="42"/>
                  </a:lnTo>
                  <a:lnTo>
                    <a:pt x="6" y="36"/>
                  </a:lnTo>
                  <a:lnTo>
                    <a:pt x="0" y="36"/>
                  </a:lnTo>
                  <a:lnTo>
                    <a:pt x="6" y="36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4" y="36"/>
                  </a:lnTo>
                  <a:lnTo>
                    <a:pt x="30" y="36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36" y="24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6" y="6"/>
                  </a:lnTo>
                  <a:lnTo>
                    <a:pt x="42" y="6"/>
                  </a:lnTo>
                  <a:lnTo>
                    <a:pt x="42" y="18"/>
                  </a:lnTo>
                  <a:lnTo>
                    <a:pt x="42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8" y="36"/>
                  </a:lnTo>
                  <a:lnTo>
                    <a:pt x="54" y="42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6" y="42"/>
                  </a:lnTo>
                  <a:lnTo>
                    <a:pt x="66" y="36"/>
                  </a:lnTo>
                  <a:lnTo>
                    <a:pt x="66" y="30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72" y="36"/>
                  </a:lnTo>
                  <a:lnTo>
                    <a:pt x="72" y="42"/>
                  </a:lnTo>
                  <a:lnTo>
                    <a:pt x="72" y="48"/>
                  </a:lnTo>
                  <a:lnTo>
                    <a:pt x="66" y="54"/>
                  </a:lnTo>
                  <a:lnTo>
                    <a:pt x="72" y="60"/>
                  </a:lnTo>
                  <a:lnTo>
                    <a:pt x="78" y="66"/>
                  </a:lnTo>
                  <a:lnTo>
                    <a:pt x="84" y="72"/>
                  </a:lnTo>
                  <a:lnTo>
                    <a:pt x="84" y="66"/>
                  </a:lnTo>
                  <a:lnTo>
                    <a:pt x="90" y="66"/>
                  </a:lnTo>
                  <a:lnTo>
                    <a:pt x="90" y="60"/>
                  </a:lnTo>
                  <a:lnTo>
                    <a:pt x="96" y="60"/>
                  </a:lnTo>
                  <a:lnTo>
                    <a:pt x="90" y="66"/>
                  </a:lnTo>
                  <a:lnTo>
                    <a:pt x="90" y="72"/>
                  </a:lnTo>
                  <a:lnTo>
                    <a:pt x="90" y="78"/>
                  </a:lnTo>
                  <a:lnTo>
                    <a:pt x="90" y="84"/>
                  </a:lnTo>
                  <a:lnTo>
                    <a:pt x="96" y="9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28" name="Freeform 475"/>
            <p:cNvSpPr>
              <a:spLocks/>
            </p:cNvSpPr>
            <p:nvPr/>
          </p:nvSpPr>
          <p:spPr bwMode="auto">
            <a:xfrm>
              <a:off x="4719" y="1977"/>
              <a:ext cx="78" cy="102"/>
            </a:xfrm>
            <a:custGeom>
              <a:avLst/>
              <a:gdLst>
                <a:gd name="T0" fmla="*/ 18 w 78"/>
                <a:gd name="T1" fmla="*/ 102 h 102"/>
                <a:gd name="T2" fmla="*/ 12 w 78"/>
                <a:gd name="T3" fmla="*/ 90 h 102"/>
                <a:gd name="T4" fmla="*/ 6 w 78"/>
                <a:gd name="T5" fmla="*/ 84 h 102"/>
                <a:gd name="T6" fmla="*/ 0 w 78"/>
                <a:gd name="T7" fmla="*/ 72 h 102"/>
                <a:gd name="T8" fmla="*/ 6 w 78"/>
                <a:gd name="T9" fmla="*/ 60 h 102"/>
                <a:gd name="T10" fmla="*/ 6 w 78"/>
                <a:gd name="T11" fmla="*/ 60 h 102"/>
                <a:gd name="T12" fmla="*/ 6 w 78"/>
                <a:gd name="T13" fmla="*/ 72 h 102"/>
                <a:gd name="T14" fmla="*/ 12 w 78"/>
                <a:gd name="T15" fmla="*/ 90 h 102"/>
                <a:gd name="T16" fmla="*/ 24 w 78"/>
                <a:gd name="T17" fmla="*/ 90 h 102"/>
                <a:gd name="T18" fmla="*/ 24 w 78"/>
                <a:gd name="T19" fmla="*/ 90 h 102"/>
                <a:gd name="T20" fmla="*/ 24 w 78"/>
                <a:gd name="T21" fmla="*/ 78 h 102"/>
                <a:gd name="T22" fmla="*/ 18 w 78"/>
                <a:gd name="T23" fmla="*/ 54 h 102"/>
                <a:gd name="T24" fmla="*/ 18 w 78"/>
                <a:gd name="T25" fmla="*/ 48 h 102"/>
                <a:gd name="T26" fmla="*/ 24 w 78"/>
                <a:gd name="T27" fmla="*/ 42 h 102"/>
                <a:gd name="T28" fmla="*/ 24 w 78"/>
                <a:gd name="T29" fmla="*/ 54 h 102"/>
                <a:gd name="T30" fmla="*/ 24 w 78"/>
                <a:gd name="T31" fmla="*/ 72 h 102"/>
                <a:gd name="T32" fmla="*/ 30 w 78"/>
                <a:gd name="T33" fmla="*/ 72 h 102"/>
                <a:gd name="T34" fmla="*/ 36 w 78"/>
                <a:gd name="T35" fmla="*/ 60 h 102"/>
                <a:gd name="T36" fmla="*/ 36 w 78"/>
                <a:gd name="T37" fmla="*/ 48 h 102"/>
                <a:gd name="T38" fmla="*/ 36 w 78"/>
                <a:gd name="T39" fmla="*/ 24 h 102"/>
                <a:gd name="T40" fmla="*/ 42 w 78"/>
                <a:gd name="T41" fmla="*/ 12 h 102"/>
                <a:gd name="T42" fmla="*/ 42 w 78"/>
                <a:gd name="T43" fmla="*/ 12 h 102"/>
                <a:gd name="T44" fmla="*/ 42 w 78"/>
                <a:gd name="T45" fmla="*/ 24 h 102"/>
                <a:gd name="T46" fmla="*/ 42 w 78"/>
                <a:gd name="T47" fmla="*/ 42 h 102"/>
                <a:gd name="T48" fmla="*/ 48 w 78"/>
                <a:gd name="T49" fmla="*/ 42 h 102"/>
                <a:gd name="T50" fmla="*/ 54 w 78"/>
                <a:gd name="T51" fmla="*/ 30 h 102"/>
                <a:gd name="T52" fmla="*/ 54 w 78"/>
                <a:gd name="T53" fmla="*/ 18 h 102"/>
                <a:gd name="T54" fmla="*/ 60 w 78"/>
                <a:gd name="T55" fmla="*/ 6 h 102"/>
                <a:gd name="T56" fmla="*/ 66 w 78"/>
                <a:gd name="T57" fmla="*/ 0 h 102"/>
                <a:gd name="T58" fmla="*/ 72 w 78"/>
                <a:gd name="T59" fmla="*/ 0 h 102"/>
                <a:gd name="T60" fmla="*/ 66 w 78"/>
                <a:gd name="T61" fmla="*/ 12 h 102"/>
                <a:gd name="T62" fmla="*/ 54 w 78"/>
                <a:gd name="T63" fmla="*/ 24 h 102"/>
                <a:gd name="T64" fmla="*/ 54 w 78"/>
                <a:gd name="T65" fmla="*/ 36 h 102"/>
                <a:gd name="T66" fmla="*/ 48 w 78"/>
                <a:gd name="T67" fmla="*/ 48 h 102"/>
                <a:gd name="T68" fmla="*/ 54 w 78"/>
                <a:gd name="T69" fmla="*/ 48 h 102"/>
                <a:gd name="T70" fmla="*/ 60 w 78"/>
                <a:gd name="T71" fmla="*/ 48 h 102"/>
                <a:gd name="T72" fmla="*/ 66 w 78"/>
                <a:gd name="T73" fmla="*/ 42 h 102"/>
                <a:gd name="T74" fmla="*/ 72 w 78"/>
                <a:gd name="T75" fmla="*/ 36 h 102"/>
                <a:gd name="T76" fmla="*/ 78 w 78"/>
                <a:gd name="T77" fmla="*/ 36 h 102"/>
                <a:gd name="T78" fmla="*/ 78 w 78"/>
                <a:gd name="T79" fmla="*/ 36 h 102"/>
                <a:gd name="T80" fmla="*/ 72 w 78"/>
                <a:gd name="T81" fmla="*/ 42 h 102"/>
                <a:gd name="T82" fmla="*/ 66 w 78"/>
                <a:gd name="T83" fmla="*/ 48 h 102"/>
                <a:gd name="T84" fmla="*/ 60 w 78"/>
                <a:gd name="T85" fmla="*/ 54 h 102"/>
                <a:gd name="T86" fmla="*/ 48 w 78"/>
                <a:gd name="T87" fmla="*/ 54 h 102"/>
                <a:gd name="T88" fmla="*/ 42 w 78"/>
                <a:gd name="T89" fmla="*/ 60 h 102"/>
                <a:gd name="T90" fmla="*/ 36 w 78"/>
                <a:gd name="T91" fmla="*/ 78 h 102"/>
                <a:gd name="T92" fmla="*/ 36 w 78"/>
                <a:gd name="T93" fmla="*/ 84 h 102"/>
                <a:gd name="T94" fmla="*/ 48 w 78"/>
                <a:gd name="T95" fmla="*/ 84 h 102"/>
                <a:gd name="T96" fmla="*/ 54 w 78"/>
                <a:gd name="T97" fmla="*/ 84 h 102"/>
                <a:gd name="T98" fmla="*/ 60 w 78"/>
                <a:gd name="T99" fmla="*/ 78 h 102"/>
                <a:gd name="T100" fmla="*/ 66 w 78"/>
                <a:gd name="T101" fmla="*/ 72 h 102"/>
                <a:gd name="T102" fmla="*/ 66 w 78"/>
                <a:gd name="T103" fmla="*/ 72 h 102"/>
                <a:gd name="T104" fmla="*/ 66 w 78"/>
                <a:gd name="T105" fmla="*/ 78 h 102"/>
                <a:gd name="T106" fmla="*/ 54 w 78"/>
                <a:gd name="T107" fmla="*/ 84 h 102"/>
                <a:gd name="T108" fmla="*/ 48 w 78"/>
                <a:gd name="T109" fmla="*/ 90 h 102"/>
                <a:gd name="T110" fmla="*/ 36 w 78"/>
                <a:gd name="T111" fmla="*/ 90 h 102"/>
                <a:gd name="T112" fmla="*/ 30 w 78"/>
                <a:gd name="T113" fmla="*/ 90 h 102"/>
                <a:gd name="T114" fmla="*/ 30 w 78"/>
                <a:gd name="T115" fmla="*/ 96 h 102"/>
                <a:gd name="T116" fmla="*/ 24 w 78"/>
                <a:gd name="T117" fmla="*/ 96 h 102"/>
                <a:gd name="T118" fmla="*/ 18 w 78"/>
                <a:gd name="T119" fmla="*/ 102 h 10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8"/>
                <a:gd name="T181" fmla="*/ 0 h 102"/>
                <a:gd name="T182" fmla="*/ 78 w 78"/>
                <a:gd name="T183" fmla="*/ 102 h 10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8" h="102">
                  <a:moveTo>
                    <a:pt x="18" y="102"/>
                  </a:moveTo>
                  <a:lnTo>
                    <a:pt x="18" y="102"/>
                  </a:lnTo>
                  <a:lnTo>
                    <a:pt x="12" y="96"/>
                  </a:lnTo>
                  <a:lnTo>
                    <a:pt x="12" y="90"/>
                  </a:lnTo>
                  <a:lnTo>
                    <a:pt x="6" y="90"/>
                  </a:lnTo>
                  <a:lnTo>
                    <a:pt x="6" y="84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6" y="72"/>
                  </a:lnTo>
                  <a:lnTo>
                    <a:pt x="12" y="84"/>
                  </a:lnTo>
                  <a:lnTo>
                    <a:pt x="12" y="90"/>
                  </a:lnTo>
                  <a:lnTo>
                    <a:pt x="18" y="96"/>
                  </a:lnTo>
                  <a:lnTo>
                    <a:pt x="24" y="90"/>
                  </a:lnTo>
                  <a:lnTo>
                    <a:pt x="24" y="84"/>
                  </a:lnTo>
                  <a:lnTo>
                    <a:pt x="24" y="78"/>
                  </a:lnTo>
                  <a:lnTo>
                    <a:pt x="18" y="66"/>
                  </a:lnTo>
                  <a:lnTo>
                    <a:pt x="18" y="54"/>
                  </a:lnTo>
                  <a:lnTo>
                    <a:pt x="18" y="48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24" y="54"/>
                  </a:lnTo>
                  <a:lnTo>
                    <a:pt x="24" y="66"/>
                  </a:lnTo>
                  <a:lnTo>
                    <a:pt x="24" y="72"/>
                  </a:lnTo>
                  <a:lnTo>
                    <a:pt x="30" y="78"/>
                  </a:lnTo>
                  <a:lnTo>
                    <a:pt x="30" y="72"/>
                  </a:lnTo>
                  <a:lnTo>
                    <a:pt x="36" y="66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6" y="48"/>
                  </a:lnTo>
                  <a:lnTo>
                    <a:pt x="36" y="36"/>
                  </a:lnTo>
                  <a:lnTo>
                    <a:pt x="36" y="24"/>
                  </a:lnTo>
                  <a:lnTo>
                    <a:pt x="36" y="12"/>
                  </a:lnTo>
                  <a:lnTo>
                    <a:pt x="42" y="12"/>
                  </a:lnTo>
                  <a:lnTo>
                    <a:pt x="42" y="18"/>
                  </a:lnTo>
                  <a:lnTo>
                    <a:pt x="42" y="24"/>
                  </a:lnTo>
                  <a:lnTo>
                    <a:pt x="42" y="36"/>
                  </a:lnTo>
                  <a:lnTo>
                    <a:pt x="42" y="42"/>
                  </a:lnTo>
                  <a:lnTo>
                    <a:pt x="42" y="48"/>
                  </a:lnTo>
                  <a:lnTo>
                    <a:pt x="48" y="42"/>
                  </a:lnTo>
                  <a:lnTo>
                    <a:pt x="48" y="36"/>
                  </a:lnTo>
                  <a:lnTo>
                    <a:pt x="54" y="30"/>
                  </a:lnTo>
                  <a:lnTo>
                    <a:pt x="54" y="24"/>
                  </a:lnTo>
                  <a:lnTo>
                    <a:pt x="54" y="18"/>
                  </a:lnTo>
                  <a:lnTo>
                    <a:pt x="60" y="12"/>
                  </a:lnTo>
                  <a:lnTo>
                    <a:pt x="60" y="6"/>
                  </a:lnTo>
                  <a:lnTo>
                    <a:pt x="66" y="6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60" y="18"/>
                  </a:lnTo>
                  <a:lnTo>
                    <a:pt x="54" y="24"/>
                  </a:lnTo>
                  <a:lnTo>
                    <a:pt x="54" y="30"/>
                  </a:lnTo>
                  <a:lnTo>
                    <a:pt x="54" y="36"/>
                  </a:lnTo>
                  <a:lnTo>
                    <a:pt x="54" y="42"/>
                  </a:lnTo>
                  <a:lnTo>
                    <a:pt x="48" y="48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6" y="42"/>
                  </a:lnTo>
                  <a:lnTo>
                    <a:pt x="72" y="42"/>
                  </a:lnTo>
                  <a:lnTo>
                    <a:pt x="72" y="36"/>
                  </a:lnTo>
                  <a:lnTo>
                    <a:pt x="78" y="36"/>
                  </a:lnTo>
                  <a:lnTo>
                    <a:pt x="72" y="42"/>
                  </a:lnTo>
                  <a:lnTo>
                    <a:pt x="72" y="48"/>
                  </a:lnTo>
                  <a:lnTo>
                    <a:pt x="66" y="48"/>
                  </a:lnTo>
                  <a:lnTo>
                    <a:pt x="60" y="48"/>
                  </a:lnTo>
                  <a:lnTo>
                    <a:pt x="60" y="54"/>
                  </a:lnTo>
                  <a:lnTo>
                    <a:pt x="54" y="54"/>
                  </a:lnTo>
                  <a:lnTo>
                    <a:pt x="48" y="54"/>
                  </a:lnTo>
                  <a:lnTo>
                    <a:pt x="42" y="60"/>
                  </a:lnTo>
                  <a:lnTo>
                    <a:pt x="42" y="66"/>
                  </a:lnTo>
                  <a:lnTo>
                    <a:pt x="36" y="78"/>
                  </a:lnTo>
                  <a:lnTo>
                    <a:pt x="36" y="84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60" y="78"/>
                  </a:lnTo>
                  <a:lnTo>
                    <a:pt x="60" y="72"/>
                  </a:lnTo>
                  <a:lnTo>
                    <a:pt x="66" y="72"/>
                  </a:lnTo>
                  <a:lnTo>
                    <a:pt x="66" y="78"/>
                  </a:lnTo>
                  <a:lnTo>
                    <a:pt x="60" y="84"/>
                  </a:lnTo>
                  <a:lnTo>
                    <a:pt x="54" y="84"/>
                  </a:lnTo>
                  <a:lnTo>
                    <a:pt x="54" y="90"/>
                  </a:lnTo>
                  <a:lnTo>
                    <a:pt x="48" y="90"/>
                  </a:lnTo>
                  <a:lnTo>
                    <a:pt x="42" y="90"/>
                  </a:lnTo>
                  <a:lnTo>
                    <a:pt x="36" y="90"/>
                  </a:lnTo>
                  <a:lnTo>
                    <a:pt x="30" y="90"/>
                  </a:lnTo>
                  <a:lnTo>
                    <a:pt x="30" y="96"/>
                  </a:lnTo>
                  <a:lnTo>
                    <a:pt x="24" y="96"/>
                  </a:lnTo>
                  <a:lnTo>
                    <a:pt x="18" y="102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29" name="Freeform 476"/>
            <p:cNvSpPr>
              <a:spLocks/>
            </p:cNvSpPr>
            <p:nvPr/>
          </p:nvSpPr>
          <p:spPr bwMode="auto">
            <a:xfrm>
              <a:off x="4755" y="2091"/>
              <a:ext cx="120" cy="54"/>
            </a:xfrm>
            <a:custGeom>
              <a:avLst/>
              <a:gdLst>
                <a:gd name="T0" fmla="*/ 6 w 120"/>
                <a:gd name="T1" fmla="*/ 18 h 54"/>
                <a:gd name="T2" fmla="*/ 6 w 120"/>
                <a:gd name="T3" fmla="*/ 18 h 54"/>
                <a:gd name="T4" fmla="*/ 6 w 120"/>
                <a:gd name="T5" fmla="*/ 18 h 54"/>
                <a:gd name="T6" fmla="*/ 18 w 120"/>
                <a:gd name="T7" fmla="*/ 18 h 54"/>
                <a:gd name="T8" fmla="*/ 30 w 120"/>
                <a:gd name="T9" fmla="*/ 24 h 54"/>
                <a:gd name="T10" fmla="*/ 36 w 120"/>
                <a:gd name="T11" fmla="*/ 24 h 54"/>
                <a:gd name="T12" fmla="*/ 42 w 120"/>
                <a:gd name="T13" fmla="*/ 24 h 54"/>
                <a:gd name="T14" fmla="*/ 42 w 120"/>
                <a:gd name="T15" fmla="*/ 30 h 54"/>
                <a:gd name="T16" fmla="*/ 48 w 120"/>
                <a:gd name="T17" fmla="*/ 42 h 54"/>
                <a:gd name="T18" fmla="*/ 54 w 120"/>
                <a:gd name="T19" fmla="*/ 48 h 54"/>
                <a:gd name="T20" fmla="*/ 60 w 120"/>
                <a:gd name="T21" fmla="*/ 48 h 54"/>
                <a:gd name="T22" fmla="*/ 60 w 120"/>
                <a:gd name="T23" fmla="*/ 48 h 54"/>
                <a:gd name="T24" fmla="*/ 54 w 120"/>
                <a:gd name="T25" fmla="*/ 42 h 54"/>
                <a:gd name="T26" fmla="*/ 48 w 120"/>
                <a:gd name="T27" fmla="*/ 30 h 54"/>
                <a:gd name="T28" fmla="*/ 48 w 120"/>
                <a:gd name="T29" fmla="*/ 24 h 54"/>
                <a:gd name="T30" fmla="*/ 54 w 120"/>
                <a:gd name="T31" fmla="*/ 24 h 54"/>
                <a:gd name="T32" fmla="*/ 60 w 120"/>
                <a:gd name="T33" fmla="*/ 30 h 54"/>
                <a:gd name="T34" fmla="*/ 66 w 120"/>
                <a:gd name="T35" fmla="*/ 30 h 54"/>
                <a:gd name="T36" fmla="*/ 72 w 120"/>
                <a:gd name="T37" fmla="*/ 30 h 54"/>
                <a:gd name="T38" fmla="*/ 72 w 120"/>
                <a:gd name="T39" fmla="*/ 36 h 54"/>
                <a:gd name="T40" fmla="*/ 78 w 120"/>
                <a:gd name="T41" fmla="*/ 48 h 54"/>
                <a:gd name="T42" fmla="*/ 84 w 120"/>
                <a:gd name="T43" fmla="*/ 48 h 54"/>
                <a:gd name="T44" fmla="*/ 96 w 120"/>
                <a:gd name="T45" fmla="*/ 54 h 54"/>
                <a:gd name="T46" fmla="*/ 96 w 120"/>
                <a:gd name="T47" fmla="*/ 54 h 54"/>
                <a:gd name="T48" fmla="*/ 90 w 120"/>
                <a:gd name="T49" fmla="*/ 48 h 54"/>
                <a:gd name="T50" fmla="*/ 84 w 120"/>
                <a:gd name="T51" fmla="*/ 42 h 54"/>
                <a:gd name="T52" fmla="*/ 78 w 120"/>
                <a:gd name="T53" fmla="*/ 36 h 54"/>
                <a:gd name="T54" fmla="*/ 78 w 120"/>
                <a:gd name="T55" fmla="*/ 36 h 54"/>
                <a:gd name="T56" fmla="*/ 78 w 120"/>
                <a:gd name="T57" fmla="*/ 36 h 54"/>
                <a:gd name="T58" fmla="*/ 90 w 120"/>
                <a:gd name="T59" fmla="*/ 36 h 54"/>
                <a:gd name="T60" fmla="*/ 108 w 120"/>
                <a:gd name="T61" fmla="*/ 42 h 54"/>
                <a:gd name="T62" fmla="*/ 114 w 120"/>
                <a:gd name="T63" fmla="*/ 42 h 54"/>
                <a:gd name="T64" fmla="*/ 120 w 120"/>
                <a:gd name="T65" fmla="*/ 42 h 54"/>
                <a:gd name="T66" fmla="*/ 120 w 120"/>
                <a:gd name="T67" fmla="*/ 36 h 54"/>
                <a:gd name="T68" fmla="*/ 114 w 120"/>
                <a:gd name="T69" fmla="*/ 36 h 54"/>
                <a:gd name="T70" fmla="*/ 102 w 120"/>
                <a:gd name="T71" fmla="*/ 36 h 54"/>
                <a:gd name="T72" fmla="*/ 90 w 120"/>
                <a:gd name="T73" fmla="*/ 30 h 54"/>
                <a:gd name="T74" fmla="*/ 84 w 120"/>
                <a:gd name="T75" fmla="*/ 30 h 54"/>
                <a:gd name="T76" fmla="*/ 84 w 120"/>
                <a:gd name="T77" fmla="*/ 24 h 54"/>
                <a:gd name="T78" fmla="*/ 90 w 120"/>
                <a:gd name="T79" fmla="*/ 18 h 54"/>
                <a:gd name="T80" fmla="*/ 96 w 120"/>
                <a:gd name="T81" fmla="*/ 18 h 54"/>
                <a:gd name="T82" fmla="*/ 96 w 120"/>
                <a:gd name="T83" fmla="*/ 18 h 54"/>
                <a:gd name="T84" fmla="*/ 90 w 120"/>
                <a:gd name="T85" fmla="*/ 12 h 54"/>
                <a:gd name="T86" fmla="*/ 84 w 120"/>
                <a:gd name="T87" fmla="*/ 12 h 54"/>
                <a:gd name="T88" fmla="*/ 78 w 120"/>
                <a:gd name="T89" fmla="*/ 18 h 54"/>
                <a:gd name="T90" fmla="*/ 78 w 120"/>
                <a:gd name="T91" fmla="*/ 18 h 54"/>
                <a:gd name="T92" fmla="*/ 72 w 120"/>
                <a:gd name="T93" fmla="*/ 24 h 54"/>
                <a:gd name="T94" fmla="*/ 66 w 120"/>
                <a:gd name="T95" fmla="*/ 24 h 54"/>
                <a:gd name="T96" fmla="*/ 60 w 120"/>
                <a:gd name="T97" fmla="*/ 18 h 54"/>
                <a:gd name="T98" fmla="*/ 54 w 120"/>
                <a:gd name="T99" fmla="*/ 18 h 54"/>
                <a:gd name="T100" fmla="*/ 48 w 120"/>
                <a:gd name="T101" fmla="*/ 18 h 54"/>
                <a:gd name="T102" fmla="*/ 54 w 120"/>
                <a:gd name="T103" fmla="*/ 6 h 54"/>
                <a:gd name="T104" fmla="*/ 66 w 120"/>
                <a:gd name="T105" fmla="*/ 0 h 54"/>
                <a:gd name="T106" fmla="*/ 66 w 120"/>
                <a:gd name="T107" fmla="*/ 0 h 54"/>
                <a:gd name="T108" fmla="*/ 60 w 120"/>
                <a:gd name="T109" fmla="*/ 0 h 54"/>
                <a:gd name="T110" fmla="*/ 54 w 120"/>
                <a:gd name="T111" fmla="*/ 6 h 54"/>
                <a:gd name="T112" fmla="*/ 42 w 120"/>
                <a:gd name="T113" fmla="*/ 6 h 54"/>
                <a:gd name="T114" fmla="*/ 42 w 120"/>
                <a:gd name="T115" fmla="*/ 12 h 54"/>
                <a:gd name="T116" fmla="*/ 36 w 120"/>
                <a:gd name="T117" fmla="*/ 18 h 54"/>
                <a:gd name="T118" fmla="*/ 24 w 120"/>
                <a:gd name="T119" fmla="*/ 18 h 54"/>
                <a:gd name="T120" fmla="*/ 12 w 120"/>
                <a:gd name="T121" fmla="*/ 18 h 54"/>
                <a:gd name="T122" fmla="*/ 6 w 120"/>
                <a:gd name="T123" fmla="*/ 18 h 5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0"/>
                <a:gd name="T187" fmla="*/ 0 h 54"/>
                <a:gd name="T188" fmla="*/ 120 w 120"/>
                <a:gd name="T189" fmla="*/ 54 h 5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0" h="54">
                  <a:moveTo>
                    <a:pt x="0" y="18"/>
                  </a:moveTo>
                  <a:lnTo>
                    <a:pt x="6" y="18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24"/>
                  </a:lnTo>
                  <a:lnTo>
                    <a:pt x="36" y="24"/>
                  </a:lnTo>
                  <a:lnTo>
                    <a:pt x="42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54" y="42"/>
                  </a:lnTo>
                  <a:lnTo>
                    <a:pt x="48" y="36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0" y="30"/>
                  </a:lnTo>
                  <a:lnTo>
                    <a:pt x="66" y="30"/>
                  </a:lnTo>
                  <a:lnTo>
                    <a:pt x="72" y="30"/>
                  </a:lnTo>
                  <a:lnTo>
                    <a:pt x="72" y="36"/>
                  </a:lnTo>
                  <a:lnTo>
                    <a:pt x="78" y="42"/>
                  </a:lnTo>
                  <a:lnTo>
                    <a:pt x="78" y="48"/>
                  </a:lnTo>
                  <a:lnTo>
                    <a:pt x="84" y="48"/>
                  </a:lnTo>
                  <a:lnTo>
                    <a:pt x="90" y="54"/>
                  </a:lnTo>
                  <a:lnTo>
                    <a:pt x="96" y="54"/>
                  </a:lnTo>
                  <a:lnTo>
                    <a:pt x="90" y="48"/>
                  </a:lnTo>
                  <a:lnTo>
                    <a:pt x="84" y="42"/>
                  </a:lnTo>
                  <a:lnTo>
                    <a:pt x="78" y="36"/>
                  </a:lnTo>
                  <a:lnTo>
                    <a:pt x="78" y="30"/>
                  </a:lnTo>
                  <a:lnTo>
                    <a:pt x="78" y="36"/>
                  </a:lnTo>
                  <a:lnTo>
                    <a:pt x="84" y="36"/>
                  </a:lnTo>
                  <a:lnTo>
                    <a:pt x="90" y="36"/>
                  </a:lnTo>
                  <a:lnTo>
                    <a:pt x="96" y="36"/>
                  </a:lnTo>
                  <a:lnTo>
                    <a:pt x="108" y="42"/>
                  </a:lnTo>
                  <a:lnTo>
                    <a:pt x="114" y="42"/>
                  </a:lnTo>
                  <a:lnTo>
                    <a:pt x="120" y="42"/>
                  </a:lnTo>
                  <a:lnTo>
                    <a:pt x="120" y="36"/>
                  </a:lnTo>
                  <a:lnTo>
                    <a:pt x="114" y="36"/>
                  </a:lnTo>
                  <a:lnTo>
                    <a:pt x="108" y="36"/>
                  </a:lnTo>
                  <a:lnTo>
                    <a:pt x="102" y="36"/>
                  </a:lnTo>
                  <a:lnTo>
                    <a:pt x="96" y="30"/>
                  </a:lnTo>
                  <a:lnTo>
                    <a:pt x="90" y="30"/>
                  </a:lnTo>
                  <a:lnTo>
                    <a:pt x="84" y="30"/>
                  </a:lnTo>
                  <a:lnTo>
                    <a:pt x="78" y="24"/>
                  </a:lnTo>
                  <a:lnTo>
                    <a:pt x="84" y="24"/>
                  </a:lnTo>
                  <a:lnTo>
                    <a:pt x="90" y="18"/>
                  </a:lnTo>
                  <a:lnTo>
                    <a:pt x="96" y="18"/>
                  </a:lnTo>
                  <a:lnTo>
                    <a:pt x="96" y="12"/>
                  </a:lnTo>
                  <a:lnTo>
                    <a:pt x="90" y="12"/>
                  </a:lnTo>
                  <a:lnTo>
                    <a:pt x="84" y="12"/>
                  </a:lnTo>
                  <a:lnTo>
                    <a:pt x="84" y="18"/>
                  </a:lnTo>
                  <a:lnTo>
                    <a:pt x="78" y="18"/>
                  </a:lnTo>
                  <a:lnTo>
                    <a:pt x="72" y="24"/>
                  </a:lnTo>
                  <a:lnTo>
                    <a:pt x="66" y="24"/>
                  </a:lnTo>
                  <a:lnTo>
                    <a:pt x="60" y="24"/>
                  </a:lnTo>
                  <a:lnTo>
                    <a:pt x="60" y="18"/>
                  </a:lnTo>
                  <a:lnTo>
                    <a:pt x="54" y="18"/>
                  </a:lnTo>
                  <a:lnTo>
                    <a:pt x="48" y="18"/>
                  </a:lnTo>
                  <a:lnTo>
                    <a:pt x="54" y="12"/>
                  </a:lnTo>
                  <a:lnTo>
                    <a:pt x="54" y="6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54" y="6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42" y="12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30" name="Freeform 477"/>
            <p:cNvSpPr>
              <a:spLocks/>
            </p:cNvSpPr>
            <p:nvPr/>
          </p:nvSpPr>
          <p:spPr bwMode="auto">
            <a:xfrm>
              <a:off x="4743" y="2139"/>
              <a:ext cx="102" cy="107"/>
            </a:xfrm>
            <a:custGeom>
              <a:avLst/>
              <a:gdLst>
                <a:gd name="T0" fmla="*/ 6 w 102"/>
                <a:gd name="T1" fmla="*/ 6 h 107"/>
                <a:gd name="T2" fmla="*/ 18 w 102"/>
                <a:gd name="T3" fmla="*/ 12 h 107"/>
                <a:gd name="T4" fmla="*/ 18 w 102"/>
                <a:gd name="T5" fmla="*/ 23 h 107"/>
                <a:gd name="T6" fmla="*/ 18 w 102"/>
                <a:gd name="T7" fmla="*/ 47 h 107"/>
                <a:gd name="T8" fmla="*/ 18 w 102"/>
                <a:gd name="T9" fmla="*/ 47 h 107"/>
                <a:gd name="T10" fmla="*/ 24 w 102"/>
                <a:gd name="T11" fmla="*/ 29 h 107"/>
                <a:gd name="T12" fmla="*/ 24 w 102"/>
                <a:gd name="T13" fmla="*/ 23 h 107"/>
                <a:gd name="T14" fmla="*/ 30 w 102"/>
                <a:gd name="T15" fmla="*/ 23 h 107"/>
                <a:gd name="T16" fmla="*/ 36 w 102"/>
                <a:gd name="T17" fmla="*/ 29 h 107"/>
                <a:gd name="T18" fmla="*/ 42 w 102"/>
                <a:gd name="T19" fmla="*/ 41 h 107"/>
                <a:gd name="T20" fmla="*/ 48 w 102"/>
                <a:gd name="T21" fmla="*/ 53 h 107"/>
                <a:gd name="T22" fmla="*/ 48 w 102"/>
                <a:gd name="T23" fmla="*/ 71 h 107"/>
                <a:gd name="T24" fmla="*/ 48 w 102"/>
                <a:gd name="T25" fmla="*/ 71 h 107"/>
                <a:gd name="T26" fmla="*/ 54 w 102"/>
                <a:gd name="T27" fmla="*/ 53 h 107"/>
                <a:gd name="T28" fmla="*/ 60 w 102"/>
                <a:gd name="T29" fmla="*/ 53 h 107"/>
                <a:gd name="T30" fmla="*/ 72 w 102"/>
                <a:gd name="T31" fmla="*/ 65 h 107"/>
                <a:gd name="T32" fmla="*/ 84 w 102"/>
                <a:gd name="T33" fmla="*/ 83 h 107"/>
                <a:gd name="T34" fmla="*/ 90 w 102"/>
                <a:gd name="T35" fmla="*/ 101 h 107"/>
                <a:gd name="T36" fmla="*/ 96 w 102"/>
                <a:gd name="T37" fmla="*/ 107 h 107"/>
                <a:gd name="T38" fmla="*/ 102 w 102"/>
                <a:gd name="T39" fmla="*/ 107 h 107"/>
                <a:gd name="T40" fmla="*/ 96 w 102"/>
                <a:gd name="T41" fmla="*/ 101 h 107"/>
                <a:gd name="T42" fmla="*/ 90 w 102"/>
                <a:gd name="T43" fmla="*/ 83 h 107"/>
                <a:gd name="T44" fmla="*/ 78 w 102"/>
                <a:gd name="T45" fmla="*/ 65 h 107"/>
                <a:gd name="T46" fmla="*/ 66 w 102"/>
                <a:gd name="T47" fmla="*/ 53 h 107"/>
                <a:gd name="T48" fmla="*/ 66 w 102"/>
                <a:gd name="T49" fmla="*/ 47 h 107"/>
                <a:gd name="T50" fmla="*/ 72 w 102"/>
                <a:gd name="T51" fmla="*/ 41 h 107"/>
                <a:gd name="T52" fmla="*/ 78 w 102"/>
                <a:gd name="T53" fmla="*/ 41 h 107"/>
                <a:gd name="T54" fmla="*/ 78 w 102"/>
                <a:gd name="T55" fmla="*/ 41 h 107"/>
                <a:gd name="T56" fmla="*/ 90 w 102"/>
                <a:gd name="T57" fmla="*/ 47 h 107"/>
                <a:gd name="T58" fmla="*/ 90 w 102"/>
                <a:gd name="T59" fmla="*/ 47 h 107"/>
                <a:gd name="T60" fmla="*/ 84 w 102"/>
                <a:gd name="T61" fmla="*/ 41 h 107"/>
                <a:gd name="T62" fmla="*/ 78 w 102"/>
                <a:gd name="T63" fmla="*/ 35 h 107"/>
                <a:gd name="T64" fmla="*/ 66 w 102"/>
                <a:gd name="T65" fmla="*/ 35 h 107"/>
                <a:gd name="T66" fmla="*/ 60 w 102"/>
                <a:gd name="T67" fmla="*/ 35 h 107"/>
                <a:gd name="T68" fmla="*/ 54 w 102"/>
                <a:gd name="T69" fmla="*/ 35 h 107"/>
                <a:gd name="T70" fmla="*/ 48 w 102"/>
                <a:gd name="T71" fmla="*/ 35 h 107"/>
                <a:gd name="T72" fmla="*/ 42 w 102"/>
                <a:gd name="T73" fmla="*/ 29 h 107"/>
                <a:gd name="T74" fmla="*/ 36 w 102"/>
                <a:gd name="T75" fmla="*/ 23 h 107"/>
                <a:gd name="T76" fmla="*/ 36 w 102"/>
                <a:gd name="T77" fmla="*/ 23 h 107"/>
                <a:gd name="T78" fmla="*/ 42 w 102"/>
                <a:gd name="T79" fmla="*/ 18 h 107"/>
                <a:gd name="T80" fmla="*/ 48 w 102"/>
                <a:gd name="T81" fmla="*/ 18 h 107"/>
                <a:gd name="T82" fmla="*/ 54 w 102"/>
                <a:gd name="T83" fmla="*/ 18 h 107"/>
                <a:gd name="T84" fmla="*/ 60 w 102"/>
                <a:gd name="T85" fmla="*/ 18 h 107"/>
                <a:gd name="T86" fmla="*/ 60 w 102"/>
                <a:gd name="T87" fmla="*/ 18 h 107"/>
                <a:gd name="T88" fmla="*/ 54 w 102"/>
                <a:gd name="T89" fmla="*/ 18 h 107"/>
                <a:gd name="T90" fmla="*/ 48 w 102"/>
                <a:gd name="T91" fmla="*/ 18 h 107"/>
                <a:gd name="T92" fmla="*/ 36 w 102"/>
                <a:gd name="T93" fmla="*/ 18 h 107"/>
                <a:gd name="T94" fmla="*/ 30 w 102"/>
                <a:gd name="T95" fmla="*/ 18 h 107"/>
                <a:gd name="T96" fmla="*/ 24 w 102"/>
                <a:gd name="T97" fmla="*/ 18 h 107"/>
                <a:gd name="T98" fmla="*/ 18 w 102"/>
                <a:gd name="T99" fmla="*/ 12 h 107"/>
                <a:gd name="T100" fmla="*/ 12 w 102"/>
                <a:gd name="T101" fmla="*/ 6 h 107"/>
                <a:gd name="T102" fmla="*/ 6 w 102"/>
                <a:gd name="T103" fmla="*/ 0 h 10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2"/>
                <a:gd name="T157" fmla="*/ 0 h 107"/>
                <a:gd name="T158" fmla="*/ 102 w 102"/>
                <a:gd name="T159" fmla="*/ 107 h 10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2" h="107">
                  <a:moveTo>
                    <a:pt x="0" y="0"/>
                  </a:moveTo>
                  <a:lnTo>
                    <a:pt x="6" y="6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8" y="23"/>
                  </a:lnTo>
                  <a:lnTo>
                    <a:pt x="18" y="35"/>
                  </a:lnTo>
                  <a:lnTo>
                    <a:pt x="18" y="47"/>
                  </a:lnTo>
                  <a:lnTo>
                    <a:pt x="18" y="59"/>
                  </a:lnTo>
                  <a:lnTo>
                    <a:pt x="18" y="47"/>
                  </a:lnTo>
                  <a:lnTo>
                    <a:pt x="18" y="35"/>
                  </a:lnTo>
                  <a:lnTo>
                    <a:pt x="24" y="29"/>
                  </a:lnTo>
                  <a:lnTo>
                    <a:pt x="24" y="23"/>
                  </a:lnTo>
                  <a:lnTo>
                    <a:pt x="30" y="23"/>
                  </a:lnTo>
                  <a:lnTo>
                    <a:pt x="36" y="29"/>
                  </a:lnTo>
                  <a:lnTo>
                    <a:pt x="36" y="35"/>
                  </a:lnTo>
                  <a:lnTo>
                    <a:pt x="42" y="41"/>
                  </a:lnTo>
                  <a:lnTo>
                    <a:pt x="48" y="47"/>
                  </a:lnTo>
                  <a:lnTo>
                    <a:pt x="48" y="53"/>
                  </a:lnTo>
                  <a:lnTo>
                    <a:pt x="42" y="65"/>
                  </a:lnTo>
                  <a:lnTo>
                    <a:pt x="48" y="71"/>
                  </a:lnTo>
                  <a:lnTo>
                    <a:pt x="54" y="83"/>
                  </a:lnTo>
                  <a:lnTo>
                    <a:pt x="48" y="71"/>
                  </a:lnTo>
                  <a:lnTo>
                    <a:pt x="48" y="65"/>
                  </a:lnTo>
                  <a:lnTo>
                    <a:pt x="54" y="53"/>
                  </a:lnTo>
                  <a:lnTo>
                    <a:pt x="54" y="47"/>
                  </a:lnTo>
                  <a:lnTo>
                    <a:pt x="60" y="53"/>
                  </a:lnTo>
                  <a:lnTo>
                    <a:pt x="66" y="59"/>
                  </a:lnTo>
                  <a:lnTo>
                    <a:pt x="72" y="65"/>
                  </a:lnTo>
                  <a:lnTo>
                    <a:pt x="78" y="77"/>
                  </a:lnTo>
                  <a:lnTo>
                    <a:pt x="84" y="83"/>
                  </a:lnTo>
                  <a:lnTo>
                    <a:pt x="90" y="95"/>
                  </a:lnTo>
                  <a:lnTo>
                    <a:pt x="90" y="101"/>
                  </a:lnTo>
                  <a:lnTo>
                    <a:pt x="96" y="107"/>
                  </a:lnTo>
                  <a:lnTo>
                    <a:pt x="102" y="107"/>
                  </a:lnTo>
                  <a:lnTo>
                    <a:pt x="96" y="101"/>
                  </a:lnTo>
                  <a:lnTo>
                    <a:pt x="90" y="89"/>
                  </a:lnTo>
                  <a:lnTo>
                    <a:pt x="90" y="83"/>
                  </a:lnTo>
                  <a:lnTo>
                    <a:pt x="84" y="77"/>
                  </a:lnTo>
                  <a:lnTo>
                    <a:pt x="78" y="65"/>
                  </a:lnTo>
                  <a:lnTo>
                    <a:pt x="72" y="59"/>
                  </a:lnTo>
                  <a:lnTo>
                    <a:pt x="66" y="53"/>
                  </a:lnTo>
                  <a:lnTo>
                    <a:pt x="60" y="47"/>
                  </a:lnTo>
                  <a:lnTo>
                    <a:pt x="66" y="47"/>
                  </a:lnTo>
                  <a:lnTo>
                    <a:pt x="66" y="41"/>
                  </a:lnTo>
                  <a:lnTo>
                    <a:pt x="72" y="41"/>
                  </a:lnTo>
                  <a:lnTo>
                    <a:pt x="78" y="41"/>
                  </a:lnTo>
                  <a:lnTo>
                    <a:pt x="84" y="41"/>
                  </a:lnTo>
                  <a:lnTo>
                    <a:pt x="90" y="47"/>
                  </a:lnTo>
                  <a:lnTo>
                    <a:pt x="90" y="41"/>
                  </a:lnTo>
                  <a:lnTo>
                    <a:pt x="84" y="41"/>
                  </a:lnTo>
                  <a:lnTo>
                    <a:pt x="84" y="35"/>
                  </a:lnTo>
                  <a:lnTo>
                    <a:pt x="78" y="35"/>
                  </a:lnTo>
                  <a:lnTo>
                    <a:pt x="72" y="35"/>
                  </a:lnTo>
                  <a:lnTo>
                    <a:pt x="66" y="35"/>
                  </a:lnTo>
                  <a:lnTo>
                    <a:pt x="60" y="35"/>
                  </a:lnTo>
                  <a:lnTo>
                    <a:pt x="54" y="41"/>
                  </a:lnTo>
                  <a:lnTo>
                    <a:pt x="54" y="35"/>
                  </a:lnTo>
                  <a:lnTo>
                    <a:pt x="48" y="35"/>
                  </a:lnTo>
                  <a:lnTo>
                    <a:pt x="42" y="29"/>
                  </a:lnTo>
                  <a:lnTo>
                    <a:pt x="42" y="23"/>
                  </a:lnTo>
                  <a:lnTo>
                    <a:pt x="36" y="23"/>
                  </a:lnTo>
                  <a:lnTo>
                    <a:pt x="42" y="23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54" y="18"/>
                  </a:lnTo>
                  <a:lnTo>
                    <a:pt x="60" y="18"/>
                  </a:lnTo>
                  <a:lnTo>
                    <a:pt x="54" y="18"/>
                  </a:lnTo>
                  <a:lnTo>
                    <a:pt x="48" y="18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31" name="Freeform 478"/>
            <p:cNvSpPr>
              <a:spLocks/>
            </p:cNvSpPr>
            <p:nvPr/>
          </p:nvSpPr>
          <p:spPr bwMode="auto">
            <a:xfrm>
              <a:off x="4666" y="2151"/>
              <a:ext cx="71" cy="125"/>
            </a:xfrm>
            <a:custGeom>
              <a:avLst/>
              <a:gdLst>
                <a:gd name="T0" fmla="*/ 41 w 71"/>
                <a:gd name="T1" fmla="*/ 11 h 125"/>
                <a:gd name="T2" fmla="*/ 35 w 71"/>
                <a:gd name="T3" fmla="*/ 23 h 125"/>
                <a:gd name="T4" fmla="*/ 18 w 71"/>
                <a:gd name="T5" fmla="*/ 29 h 125"/>
                <a:gd name="T6" fmla="*/ 6 w 71"/>
                <a:gd name="T7" fmla="*/ 35 h 125"/>
                <a:gd name="T8" fmla="*/ 6 w 71"/>
                <a:gd name="T9" fmla="*/ 47 h 125"/>
                <a:gd name="T10" fmla="*/ 12 w 71"/>
                <a:gd name="T11" fmla="*/ 41 h 125"/>
                <a:gd name="T12" fmla="*/ 24 w 71"/>
                <a:gd name="T13" fmla="*/ 35 h 125"/>
                <a:gd name="T14" fmla="*/ 35 w 71"/>
                <a:gd name="T15" fmla="*/ 29 h 125"/>
                <a:gd name="T16" fmla="*/ 35 w 71"/>
                <a:gd name="T17" fmla="*/ 41 h 125"/>
                <a:gd name="T18" fmla="*/ 24 w 71"/>
                <a:gd name="T19" fmla="*/ 53 h 125"/>
                <a:gd name="T20" fmla="*/ 12 w 71"/>
                <a:gd name="T21" fmla="*/ 59 h 125"/>
                <a:gd name="T22" fmla="*/ 0 w 71"/>
                <a:gd name="T23" fmla="*/ 65 h 125"/>
                <a:gd name="T24" fmla="*/ 0 w 71"/>
                <a:gd name="T25" fmla="*/ 71 h 125"/>
                <a:gd name="T26" fmla="*/ 6 w 71"/>
                <a:gd name="T27" fmla="*/ 65 h 125"/>
                <a:gd name="T28" fmla="*/ 18 w 71"/>
                <a:gd name="T29" fmla="*/ 59 h 125"/>
                <a:gd name="T30" fmla="*/ 30 w 71"/>
                <a:gd name="T31" fmla="*/ 59 h 125"/>
                <a:gd name="T32" fmla="*/ 30 w 71"/>
                <a:gd name="T33" fmla="*/ 71 h 125"/>
                <a:gd name="T34" fmla="*/ 24 w 71"/>
                <a:gd name="T35" fmla="*/ 77 h 125"/>
                <a:gd name="T36" fmla="*/ 12 w 71"/>
                <a:gd name="T37" fmla="*/ 89 h 125"/>
                <a:gd name="T38" fmla="*/ 6 w 71"/>
                <a:gd name="T39" fmla="*/ 95 h 125"/>
                <a:gd name="T40" fmla="*/ 6 w 71"/>
                <a:gd name="T41" fmla="*/ 95 h 125"/>
                <a:gd name="T42" fmla="*/ 18 w 71"/>
                <a:gd name="T43" fmla="*/ 89 h 125"/>
                <a:gd name="T44" fmla="*/ 24 w 71"/>
                <a:gd name="T45" fmla="*/ 83 h 125"/>
                <a:gd name="T46" fmla="*/ 18 w 71"/>
                <a:gd name="T47" fmla="*/ 95 h 125"/>
                <a:gd name="T48" fmla="*/ 12 w 71"/>
                <a:gd name="T49" fmla="*/ 113 h 125"/>
                <a:gd name="T50" fmla="*/ 0 w 71"/>
                <a:gd name="T51" fmla="*/ 125 h 125"/>
                <a:gd name="T52" fmla="*/ 0 w 71"/>
                <a:gd name="T53" fmla="*/ 125 h 125"/>
                <a:gd name="T54" fmla="*/ 12 w 71"/>
                <a:gd name="T55" fmla="*/ 119 h 125"/>
                <a:gd name="T56" fmla="*/ 24 w 71"/>
                <a:gd name="T57" fmla="*/ 101 h 125"/>
                <a:gd name="T58" fmla="*/ 35 w 71"/>
                <a:gd name="T59" fmla="*/ 83 h 125"/>
                <a:gd name="T60" fmla="*/ 41 w 71"/>
                <a:gd name="T61" fmla="*/ 101 h 125"/>
                <a:gd name="T62" fmla="*/ 41 w 71"/>
                <a:gd name="T63" fmla="*/ 107 h 125"/>
                <a:gd name="T64" fmla="*/ 47 w 71"/>
                <a:gd name="T65" fmla="*/ 101 h 125"/>
                <a:gd name="T66" fmla="*/ 47 w 71"/>
                <a:gd name="T67" fmla="*/ 89 h 125"/>
                <a:gd name="T68" fmla="*/ 35 w 71"/>
                <a:gd name="T69" fmla="*/ 77 h 125"/>
                <a:gd name="T70" fmla="*/ 41 w 71"/>
                <a:gd name="T71" fmla="*/ 59 h 125"/>
                <a:gd name="T72" fmla="*/ 41 w 71"/>
                <a:gd name="T73" fmla="*/ 53 h 125"/>
                <a:gd name="T74" fmla="*/ 53 w 71"/>
                <a:gd name="T75" fmla="*/ 59 h 125"/>
                <a:gd name="T76" fmla="*/ 59 w 71"/>
                <a:gd name="T77" fmla="*/ 77 h 125"/>
                <a:gd name="T78" fmla="*/ 65 w 71"/>
                <a:gd name="T79" fmla="*/ 77 h 125"/>
                <a:gd name="T80" fmla="*/ 65 w 71"/>
                <a:gd name="T81" fmla="*/ 65 h 125"/>
                <a:gd name="T82" fmla="*/ 59 w 71"/>
                <a:gd name="T83" fmla="*/ 53 h 125"/>
                <a:gd name="T84" fmla="*/ 41 w 71"/>
                <a:gd name="T85" fmla="*/ 47 h 125"/>
                <a:gd name="T86" fmla="*/ 47 w 71"/>
                <a:gd name="T87" fmla="*/ 29 h 125"/>
                <a:gd name="T88" fmla="*/ 53 w 71"/>
                <a:gd name="T89" fmla="*/ 29 h 125"/>
                <a:gd name="T90" fmla="*/ 59 w 71"/>
                <a:gd name="T91" fmla="*/ 35 h 125"/>
                <a:gd name="T92" fmla="*/ 65 w 71"/>
                <a:gd name="T93" fmla="*/ 41 h 125"/>
                <a:gd name="T94" fmla="*/ 71 w 71"/>
                <a:gd name="T95" fmla="*/ 47 h 125"/>
                <a:gd name="T96" fmla="*/ 65 w 71"/>
                <a:gd name="T97" fmla="*/ 35 h 125"/>
                <a:gd name="T98" fmla="*/ 59 w 71"/>
                <a:gd name="T99" fmla="*/ 23 h 125"/>
                <a:gd name="T100" fmla="*/ 53 w 71"/>
                <a:gd name="T101" fmla="*/ 17 h 125"/>
                <a:gd name="T102" fmla="*/ 53 w 71"/>
                <a:gd name="T103" fmla="*/ 6 h 125"/>
                <a:gd name="T104" fmla="*/ 47 w 71"/>
                <a:gd name="T105" fmla="*/ 0 h 12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1"/>
                <a:gd name="T160" fmla="*/ 0 h 125"/>
                <a:gd name="T161" fmla="*/ 71 w 71"/>
                <a:gd name="T162" fmla="*/ 125 h 12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1" h="125">
                  <a:moveTo>
                    <a:pt x="47" y="6"/>
                  </a:moveTo>
                  <a:lnTo>
                    <a:pt x="41" y="11"/>
                  </a:lnTo>
                  <a:lnTo>
                    <a:pt x="41" y="17"/>
                  </a:lnTo>
                  <a:lnTo>
                    <a:pt x="35" y="23"/>
                  </a:lnTo>
                  <a:lnTo>
                    <a:pt x="30" y="23"/>
                  </a:lnTo>
                  <a:lnTo>
                    <a:pt x="24" y="23"/>
                  </a:lnTo>
                  <a:lnTo>
                    <a:pt x="18" y="29"/>
                  </a:lnTo>
                  <a:lnTo>
                    <a:pt x="12" y="29"/>
                  </a:lnTo>
                  <a:lnTo>
                    <a:pt x="12" y="35"/>
                  </a:lnTo>
                  <a:lnTo>
                    <a:pt x="6" y="35"/>
                  </a:lnTo>
                  <a:lnTo>
                    <a:pt x="6" y="41"/>
                  </a:lnTo>
                  <a:lnTo>
                    <a:pt x="6" y="47"/>
                  </a:lnTo>
                  <a:lnTo>
                    <a:pt x="6" y="41"/>
                  </a:lnTo>
                  <a:lnTo>
                    <a:pt x="12" y="41"/>
                  </a:lnTo>
                  <a:lnTo>
                    <a:pt x="12" y="35"/>
                  </a:lnTo>
                  <a:lnTo>
                    <a:pt x="18" y="35"/>
                  </a:lnTo>
                  <a:lnTo>
                    <a:pt x="24" y="35"/>
                  </a:lnTo>
                  <a:lnTo>
                    <a:pt x="24" y="29"/>
                  </a:lnTo>
                  <a:lnTo>
                    <a:pt x="30" y="29"/>
                  </a:lnTo>
                  <a:lnTo>
                    <a:pt x="35" y="29"/>
                  </a:lnTo>
                  <a:lnTo>
                    <a:pt x="35" y="35"/>
                  </a:lnTo>
                  <a:lnTo>
                    <a:pt x="35" y="41"/>
                  </a:lnTo>
                  <a:lnTo>
                    <a:pt x="35" y="47"/>
                  </a:lnTo>
                  <a:lnTo>
                    <a:pt x="30" y="47"/>
                  </a:lnTo>
                  <a:lnTo>
                    <a:pt x="24" y="53"/>
                  </a:lnTo>
                  <a:lnTo>
                    <a:pt x="18" y="53"/>
                  </a:lnTo>
                  <a:lnTo>
                    <a:pt x="12" y="59"/>
                  </a:lnTo>
                  <a:lnTo>
                    <a:pt x="6" y="59"/>
                  </a:lnTo>
                  <a:lnTo>
                    <a:pt x="6" y="65"/>
                  </a:lnTo>
                  <a:lnTo>
                    <a:pt x="0" y="65"/>
                  </a:lnTo>
                  <a:lnTo>
                    <a:pt x="0" y="71"/>
                  </a:lnTo>
                  <a:lnTo>
                    <a:pt x="6" y="71"/>
                  </a:lnTo>
                  <a:lnTo>
                    <a:pt x="6" y="65"/>
                  </a:lnTo>
                  <a:lnTo>
                    <a:pt x="12" y="65"/>
                  </a:lnTo>
                  <a:lnTo>
                    <a:pt x="18" y="59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0" y="65"/>
                  </a:lnTo>
                  <a:lnTo>
                    <a:pt x="30" y="71"/>
                  </a:lnTo>
                  <a:lnTo>
                    <a:pt x="30" y="77"/>
                  </a:lnTo>
                  <a:lnTo>
                    <a:pt x="24" y="77"/>
                  </a:lnTo>
                  <a:lnTo>
                    <a:pt x="18" y="83"/>
                  </a:lnTo>
                  <a:lnTo>
                    <a:pt x="12" y="83"/>
                  </a:lnTo>
                  <a:lnTo>
                    <a:pt x="12" y="89"/>
                  </a:lnTo>
                  <a:lnTo>
                    <a:pt x="6" y="89"/>
                  </a:lnTo>
                  <a:lnTo>
                    <a:pt x="6" y="95"/>
                  </a:lnTo>
                  <a:lnTo>
                    <a:pt x="0" y="101"/>
                  </a:lnTo>
                  <a:lnTo>
                    <a:pt x="6" y="95"/>
                  </a:lnTo>
                  <a:lnTo>
                    <a:pt x="12" y="89"/>
                  </a:lnTo>
                  <a:lnTo>
                    <a:pt x="18" y="89"/>
                  </a:lnTo>
                  <a:lnTo>
                    <a:pt x="18" y="83"/>
                  </a:lnTo>
                  <a:lnTo>
                    <a:pt x="24" y="83"/>
                  </a:lnTo>
                  <a:lnTo>
                    <a:pt x="24" y="89"/>
                  </a:lnTo>
                  <a:lnTo>
                    <a:pt x="24" y="95"/>
                  </a:lnTo>
                  <a:lnTo>
                    <a:pt x="18" y="95"/>
                  </a:lnTo>
                  <a:lnTo>
                    <a:pt x="18" y="101"/>
                  </a:lnTo>
                  <a:lnTo>
                    <a:pt x="12" y="107"/>
                  </a:lnTo>
                  <a:lnTo>
                    <a:pt x="12" y="113"/>
                  </a:lnTo>
                  <a:lnTo>
                    <a:pt x="6" y="119"/>
                  </a:lnTo>
                  <a:lnTo>
                    <a:pt x="0" y="119"/>
                  </a:lnTo>
                  <a:lnTo>
                    <a:pt x="0" y="125"/>
                  </a:lnTo>
                  <a:lnTo>
                    <a:pt x="6" y="125"/>
                  </a:lnTo>
                  <a:lnTo>
                    <a:pt x="6" y="119"/>
                  </a:lnTo>
                  <a:lnTo>
                    <a:pt x="12" y="119"/>
                  </a:lnTo>
                  <a:lnTo>
                    <a:pt x="18" y="113"/>
                  </a:lnTo>
                  <a:lnTo>
                    <a:pt x="24" y="107"/>
                  </a:lnTo>
                  <a:lnTo>
                    <a:pt x="24" y="101"/>
                  </a:lnTo>
                  <a:lnTo>
                    <a:pt x="30" y="89"/>
                  </a:lnTo>
                  <a:lnTo>
                    <a:pt x="30" y="83"/>
                  </a:lnTo>
                  <a:lnTo>
                    <a:pt x="35" y="83"/>
                  </a:lnTo>
                  <a:lnTo>
                    <a:pt x="41" y="89"/>
                  </a:lnTo>
                  <a:lnTo>
                    <a:pt x="41" y="95"/>
                  </a:lnTo>
                  <a:lnTo>
                    <a:pt x="41" y="101"/>
                  </a:lnTo>
                  <a:lnTo>
                    <a:pt x="41" y="107"/>
                  </a:lnTo>
                  <a:lnTo>
                    <a:pt x="47" y="107"/>
                  </a:lnTo>
                  <a:lnTo>
                    <a:pt x="47" y="101"/>
                  </a:lnTo>
                  <a:lnTo>
                    <a:pt x="47" y="95"/>
                  </a:lnTo>
                  <a:lnTo>
                    <a:pt x="47" y="89"/>
                  </a:lnTo>
                  <a:lnTo>
                    <a:pt x="41" y="83"/>
                  </a:lnTo>
                  <a:lnTo>
                    <a:pt x="35" y="77"/>
                  </a:lnTo>
                  <a:lnTo>
                    <a:pt x="35" y="71"/>
                  </a:lnTo>
                  <a:lnTo>
                    <a:pt x="41" y="65"/>
                  </a:lnTo>
                  <a:lnTo>
                    <a:pt x="41" y="59"/>
                  </a:lnTo>
                  <a:lnTo>
                    <a:pt x="41" y="53"/>
                  </a:lnTo>
                  <a:lnTo>
                    <a:pt x="47" y="53"/>
                  </a:lnTo>
                  <a:lnTo>
                    <a:pt x="53" y="59"/>
                  </a:lnTo>
                  <a:lnTo>
                    <a:pt x="59" y="59"/>
                  </a:lnTo>
                  <a:lnTo>
                    <a:pt x="59" y="65"/>
                  </a:lnTo>
                  <a:lnTo>
                    <a:pt x="59" y="77"/>
                  </a:lnTo>
                  <a:lnTo>
                    <a:pt x="65" y="77"/>
                  </a:lnTo>
                  <a:lnTo>
                    <a:pt x="65" y="71"/>
                  </a:lnTo>
                  <a:lnTo>
                    <a:pt x="65" y="65"/>
                  </a:lnTo>
                  <a:lnTo>
                    <a:pt x="59" y="65"/>
                  </a:lnTo>
                  <a:lnTo>
                    <a:pt x="59" y="59"/>
                  </a:lnTo>
                  <a:lnTo>
                    <a:pt x="59" y="53"/>
                  </a:lnTo>
                  <a:lnTo>
                    <a:pt x="53" y="53"/>
                  </a:lnTo>
                  <a:lnTo>
                    <a:pt x="47" y="47"/>
                  </a:lnTo>
                  <a:lnTo>
                    <a:pt x="41" y="47"/>
                  </a:lnTo>
                  <a:lnTo>
                    <a:pt x="41" y="41"/>
                  </a:lnTo>
                  <a:lnTo>
                    <a:pt x="47" y="35"/>
                  </a:lnTo>
                  <a:lnTo>
                    <a:pt x="47" y="29"/>
                  </a:lnTo>
                  <a:lnTo>
                    <a:pt x="53" y="29"/>
                  </a:lnTo>
                  <a:lnTo>
                    <a:pt x="59" y="29"/>
                  </a:lnTo>
                  <a:lnTo>
                    <a:pt x="59" y="35"/>
                  </a:lnTo>
                  <a:lnTo>
                    <a:pt x="65" y="35"/>
                  </a:lnTo>
                  <a:lnTo>
                    <a:pt x="65" y="41"/>
                  </a:lnTo>
                  <a:lnTo>
                    <a:pt x="65" y="47"/>
                  </a:lnTo>
                  <a:lnTo>
                    <a:pt x="71" y="47"/>
                  </a:lnTo>
                  <a:lnTo>
                    <a:pt x="71" y="41"/>
                  </a:lnTo>
                  <a:lnTo>
                    <a:pt x="71" y="35"/>
                  </a:lnTo>
                  <a:lnTo>
                    <a:pt x="65" y="35"/>
                  </a:lnTo>
                  <a:lnTo>
                    <a:pt x="65" y="29"/>
                  </a:lnTo>
                  <a:lnTo>
                    <a:pt x="59" y="23"/>
                  </a:lnTo>
                  <a:lnTo>
                    <a:pt x="53" y="23"/>
                  </a:lnTo>
                  <a:lnTo>
                    <a:pt x="53" y="17"/>
                  </a:lnTo>
                  <a:lnTo>
                    <a:pt x="53" y="11"/>
                  </a:lnTo>
                  <a:lnTo>
                    <a:pt x="53" y="6"/>
                  </a:lnTo>
                  <a:lnTo>
                    <a:pt x="47" y="0"/>
                  </a:lnTo>
                  <a:lnTo>
                    <a:pt x="47" y="6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32" name="Freeform 479"/>
            <p:cNvSpPr>
              <a:spLocks/>
            </p:cNvSpPr>
            <p:nvPr/>
          </p:nvSpPr>
          <p:spPr bwMode="auto">
            <a:xfrm>
              <a:off x="4582" y="2121"/>
              <a:ext cx="119" cy="65"/>
            </a:xfrm>
            <a:custGeom>
              <a:avLst/>
              <a:gdLst>
                <a:gd name="T0" fmla="*/ 102 w 119"/>
                <a:gd name="T1" fmla="*/ 0 h 65"/>
                <a:gd name="T2" fmla="*/ 90 w 119"/>
                <a:gd name="T3" fmla="*/ 6 h 65"/>
                <a:gd name="T4" fmla="*/ 78 w 119"/>
                <a:gd name="T5" fmla="*/ 12 h 65"/>
                <a:gd name="T6" fmla="*/ 72 w 119"/>
                <a:gd name="T7" fmla="*/ 12 h 65"/>
                <a:gd name="T8" fmla="*/ 66 w 119"/>
                <a:gd name="T9" fmla="*/ 12 h 65"/>
                <a:gd name="T10" fmla="*/ 60 w 119"/>
                <a:gd name="T11" fmla="*/ 12 h 65"/>
                <a:gd name="T12" fmla="*/ 54 w 119"/>
                <a:gd name="T13" fmla="*/ 12 h 65"/>
                <a:gd name="T14" fmla="*/ 42 w 119"/>
                <a:gd name="T15" fmla="*/ 12 h 65"/>
                <a:gd name="T16" fmla="*/ 36 w 119"/>
                <a:gd name="T17" fmla="*/ 12 h 65"/>
                <a:gd name="T18" fmla="*/ 42 w 119"/>
                <a:gd name="T19" fmla="*/ 12 h 65"/>
                <a:gd name="T20" fmla="*/ 48 w 119"/>
                <a:gd name="T21" fmla="*/ 12 h 65"/>
                <a:gd name="T22" fmla="*/ 54 w 119"/>
                <a:gd name="T23" fmla="*/ 12 h 65"/>
                <a:gd name="T24" fmla="*/ 60 w 119"/>
                <a:gd name="T25" fmla="*/ 18 h 65"/>
                <a:gd name="T26" fmla="*/ 60 w 119"/>
                <a:gd name="T27" fmla="*/ 18 h 65"/>
                <a:gd name="T28" fmla="*/ 60 w 119"/>
                <a:gd name="T29" fmla="*/ 24 h 65"/>
                <a:gd name="T30" fmla="*/ 54 w 119"/>
                <a:gd name="T31" fmla="*/ 30 h 65"/>
                <a:gd name="T32" fmla="*/ 48 w 119"/>
                <a:gd name="T33" fmla="*/ 30 h 65"/>
                <a:gd name="T34" fmla="*/ 36 w 119"/>
                <a:gd name="T35" fmla="*/ 30 h 65"/>
                <a:gd name="T36" fmla="*/ 30 w 119"/>
                <a:gd name="T37" fmla="*/ 30 h 65"/>
                <a:gd name="T38" fmla="*/ 18 w 119"/>
                <a:gd name="T39" fmla="*/ 30 h 65"/>
                <a:gd name="T40" fmla="*/ 18 w 119"/>
                <a:gd name="T41" fmla="*/ 30 h 65"/>
                <a:gd name="T42" fmla="*/ 24 w 119"/>
                <a:gd name="T43" fmla="*/ 30 h 65"/>
                <a:gd name="T44" fmla="*/ 36 w 119"/>
                <a:gd name="T45" fmla="*/ 30 h 65"/>
                <a:gd name="T46" fmla="*/ 42 w 119"/>
                <a:gd name="T47" fmla="*/ 36 h 65"/>
                <a:gd name="T48" fmla="*/ 42 w 119"/>
                <a:gd name="T49" fmla="*/ 41 h 65"/>
                <a:gd name="T50" fmla="*/ 30 w 119"/>
                <a:gd name="T51" fmla="*/ 47 h 65"/>
                <a:gd name="T52" fmla="*/ 18 w 119"/>
                <a:gd name="T53" fmla="*/ 47 h 65"/>
                <a:gd name="T54" fmla="*/ 12 w 119"/>
                <a:gd name="T55" fmla="*/ 47 h 65"/>
                <a:gd name="T56" fmla="*/ 0 w 119"/>
                <a:gd name="T57" fmla="*/ 47 h 65"/>
                <a:gd name="T58" fmla="*/ 0 w 119"/>
                <a:gd name="T59" fmla="*/ 53 h 65"/>
                <a:gd name="T60" fmla="*/ 6 w 119"/>
                <a:gd name="T61" fmla="*/ 53 h 65"/>
                <a:gd name="T62" fmla="*/ 18 w 119"/>
                <a:gd name="T63" fmla="*/ 53 h 65"/>
                <a:gd name="T64" fmla="*/ 30 w 119"/>
                <a:gd name="T65" fmla="*/ 47 h 65"/>
                <a:gd name="T66" fmla="*/ 42 w 119"/>
                <a:gd name="T67" fmla="*/ 41 h 65"/>
                <a:gd name="T68" fmla="*/ 54 w 119"/>
                <a:gd name="T69" fmla="*/ 47 h 65"/>
                <a:gd name="T70" fmla="*/ 54 w 119"/>
                <a:gd name="T71" fmla="*/ 53 h 65"/>
                <a:gd name="T72" fmla="*/ 48 w 119"/>
                <a:gd name="T73" fmla="*/ 65 h 65"/>
                <a:gd name="T74" fmla="*/ 48 w 119"/>
                <a:gd name="T75" fmla="*/ 65 h 65"/>
                <a:gd name="T76" fmla="*/ 54 w 119"/>
                <a:gd name="T77" fmla="*/ 59 h 65"/>
                <a:gd name="T78" fmla="*/ 60 w 119"/>
                <a:gd name="T79" fmla="*/ 47 h 65"/>
                <a:gd name="T80" fmla="*/ 60 w 119"/>
                <a:gd name="T81" fmla="*/ 36 h 65"/>
                <a:gd name="T82" fmla="*/ 66 w 119"/>
                <a:gd name="T83" fmla="*/ 30 h 65"/>
                <a:gd name="T84" fmla="*/ 72 w 119"/>
                <a:gd name="T85" fmla="*/ 24 h 65"/>
                <a:gd name="T86" fmla="*/ 78 w 119"/>
                <a:gd name="T87" fmla="*/ 24 h 65"/>
                <a:gd name="T88" fmla="*/ 84 w 119"/>
                <a:gd name="T89" fmla="*/ 24 h 65"/>
                <a:gd name="T90" fmla="*/ 84 w 119"/>
                <a:gd name="T91" fmla="*/ 41 h 65"/>
                <a:gd name="T92" fmla="*/ 84 w 119"/>
                <a:gd name="T93" fmla="*/ 47 h 65"/>
                <a:gd name="T94" fmla="*/ 84 w 119"/>
                <a:gd name="T95" fmla="*/ 47 h 65"/>
                <a:gd name="T96" fmla="*/ 84 w 119"/>
                <a:gd name="T97" fmla="*/ 41 h 65"/>
                <a:gd name="T98" fmla="*/ 90 w 119"/>
                <a:gd name="T99" fmla="*/ 24 h 65"/>
                <a:gd name="T100" fmla="*/ 90 w 119"/>
                <a:gd name="T101" fmla="*/ 18 h 65"/>
                <a:gd name="T102" fmla="*/ 96 w 119"/>
                <a:gd name="T103" fmla="*/ 12 h 65"/>
                <a:gd name="T104" fmla="*/ 108 w 119"/>
                <a:gd name="T105" fmla="*/ 6 h 65"/>
                <a:gd name="T106" fmla="*/ 114 w 119"/>
                <a:gd name="T107" fmla="*/ 0 h 65"/>
                <a:gd name="T108" fmla="*/ 114 w 119"/>
                <a:gd name="T109" fmla="*/ 0 h 65"/>
                <a:gd name="T110" fmla="*/ 108 w 119"/>
                <a:gd name="T111" fmla="*/ 0 h 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9"/>
                <a:gd name="T169" fmla="*/ 0 h 65"/>
                <a:gd name="T170" fmla="*/ 119 w 119"/>
                <a:gd name="T171" fmla="*/ 65 h 6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9" h="65">
                  <a:moveTo>
                    <a:pt x="102" y="0"/>
                  </a:moveTo>
                  <a:lnTo>
                    <a:pt x="102" y="0"/>
                  </a:lnTo>
                  <a:lnTo>
                    <a:pt x="96" y="0"/>
                  </a:lnTo>
                  <a:lnTo>
                    <a:pt x="90" y="6"/>
                  </a:lnTo>
                  <a:lnTo>
                    <a:pt x="84" y="6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72" y="18"/>
                  </a:lnTo>
                  <a:lnTo>
                    <a:pt x="66" y="12"/>
                  </a:lnTo>
                  <a:lnTo>
                    <a:pt x="60" y="12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42" y="12"/>
                  </a:lnTo>
                  <a:lnTo>
                    <a:pt x="48" y="12"/>
                  </a:lnTo>
                  <a:lnTo>
                    <a:pt x="54" y="12"/>
                  </a:lnTo>
                  <a:lnTo>
                    <a:pt x="54" y="18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0" y="24"/>
                  </a:lnTo>
                  <a:lnTo>
                    <a:pt x="60" y="30"/>
                  </a:lnTo>
                  <a:lnTo>
                    <a:pt x="54" y="30"/>
                  </a:lnTo>
                  <a:lnTo>
                    <a:pt x="48" y="30"/>
                  </a:lnTo>
                  <a:lnTo>
                    <a:pt x="42" y="30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18" y="30"/>
                  </a:lnTo>
                  <a:lnTo>
                    <a:pt x="24" y="30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42" y="36"/>
                  </a:lnTo>
                  <a:lnTo>
                    <a:pt x="42" y="41"/>
                  </a:lnTo>
                  <a:lnTo>
                    <a:pt x="36" y="41"/>
                  </a:lnTo>
                  <a:lnTo>
                    <a:pt x="30" y="47"/>
                  </a:lnTo>
                  <a:lnTo>
                    <a:pt x="24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6" y="47"/>
                  </a:lnTo>
                  <a:lnTo>
                    <a:pt x="0" y="47"/>
                  </a:lnTo>
                  <a:lnTo>
                    <a:pt x="0" y="53"/>
                  </a:lnTo>
                  <a:lnTo>
                    <a:pt x="6" y="53"/>
                  </a:lnTo>
                  <a:lnTo>
                    <a:pt x="12" y="53"/>
                  </a:lnTo>
                  <a:lnTo>
                    <a:pt x="18" y="53"/>
                  </a:lnTo>
                  <a:lnTo>
                    <a:pt x="24" y="53"/>
                  </a:lnTo>
                  <a:lnTo>
                    <a:pt x="30" y="47"/>
                  </a:lnTo>
                  <a:lnTo>
                    <a:pt x="36" y="47"/>
                  </a:lnTo>
                  <a:lnTo>
                    <a:pt x="42" y="41"/>
                  </a:lnTo>
                  <a:lnTo>
                    <a:pt x="48" y="41"/>
                  </a:lnTo>
                  <a:lnTo>
                    <a:pt x="54" y="47"/>
                  </a:lnTo>
                  <a:lnTo>
                    <a:pt x="54" y="53"/>
                  </a:lnTo>
                  <a:lnTo>
                    <a:pt x="48" y="59"/>
                  </a:lnTo>
                  <a:lnTo>
                    <a:pt x="48" y="65"/>
                  </a:lnTo>
                  <a:lnTo>
                    <a:pt x="54" y="59"/>
                  </a:lnTo>
                  <a:lnTo>
                    <a:pt x="54" y="53"/>
                  </a:lnTo>
                  <a:lnTo>
                    <a:pt x="60" y="47"/>
                  </a:lnTo>
                  <a:lnTo>
                    <a:pt x="54" y="41"/>
                  </a:lnTo>
                  <a:lnTo>
                    <a:pt x="60" y="36"/>
                  </a:lnTo>
                  <a:lnTo>
                    <a:pt x="66" y="30"/>
                  </a:lnTo>
                  <a:lnTo>
                    <a:pt x="72" y="24"/>
                  </a:lnTo>
                  <a:lnTo>
                    <a:pt x="78" y="24"/>
                  </a:lnTo>
                  <a:lnTo>
                    <a:pt x="84" y="24"/>
                  </a:lnTo>
                  <a:lnTo>
                    <a:pt x="84" y="30"/>
                  </a:lnTo>
                  <a:lnTo>
                    <a:pt x="84" y="41"/>
                  </a:lnTo>
                  <a:lnTo>
                    <a:pt x="84" y="47"/>
                  </a:lnTo>
                  <a:lnTo>
                    <a:pt x="84" y="41"/>
                  </a:lnTo>
                  <a:lnTo>
                    <a:pt x="90" y="36"/>
                  </a:lnTo>
                  <a:lnTo>
                    <a:pt x="90" y="24"/>
                  </a:lnTo>
                  <a:lnTo>
                    <a:pt x="84" y="18"/>
                  </a:lnTo>
                  <a:lnTo>
                    <a:pt x="90" y="18"/>
                  </a:lnTo>
                  <a:lnTo>
                    <a:pt x="90" y="12"/>
                  </a:lnTo>
                  <a:lnTo>
                    <a:pt x="96" y="12"/>
                  </a:lnTo>
                  <a:lnTo>
                    <a:pt x="102" y="6"/>
                  </a:lnTo>
                  <a:lnTo>
                    <a:pt x="108" y="6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9" y="0"/>
                  </a:lnTo>
                  <a:lnTo>
                    <a:pt x="114" y="0"/>
                  </a:lnTo>
                  <a:lnTo>
                    <a:pt x="108" y="0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33" name="Freeform 480"/>
            <p:cNvSpPr>
              <a:spLocks/>
            </p:cNvSpPr>
            <p:nvPr/>
          </p:nvSpPr>
          <p:spPr bwMode="auto">
            <a:xfrm>
              <a:off x="4743" y="2085"/>
              <a:ext cx="12" cy="6"/>
            </a:xfrm>
            <a:custGeom>
              <a:avLst/>
              <a:gdLst>
                <a:gd name="T0" fmla="*/ 0 w 12"/>
                <a:gd name="T1" fmla="*/ 0 h 6"/>
                <a:gd name="T2" fmla="*/ 6 w 12"/>
                <a:gd name="T3" fmla="*/ 0 h 6"/>
                <a:gd name="T4" fmla="*/ 6 w 12"/>
                <a:gd name="T5" fmla="*/ 0 h 6"/>
                <a:gd name="T6" fmla="*/ 12 w 12"/>
                <a:gd name="T7" fmla="*/ 0 h 6"/>
                <a:gd name="T8" fmla="*/ 12 w 12"/>
                <a:gd name="T9" fmla="*/ 0 h 6"/>
                <a:gd name="T10" fmla="*/ 12 w 12"/>
                <a:gd name="T11" fmla="*/ 0 h 6"/>
                <a:gd name="T12" fmla="*/ 12 w 12"/>
                <a:gd name="T13" fmla="*/ 6 h 6"/>
                <a:gd name="T14" fmla="*/ 12 w 12"/>
                <a:gd name="T15" fmla="*/ 6 h 6"/>
                <a:gd name="T16" fmla="*/ 12 w 12"/>
                <a:gd name="T17" fmla="*/ 6 h 6"/>
                <a:gd name="T18" fmla="*/ 12 w 12"/>
                <a:gd name="T19" fmla="*/ 6 h 6"/>
                <a:gd name="T20" fmla="*/ 6 w 12"/>
                <a:gd name="T21" fmla="*/ 6 h 6"/>
                <a:gd name="T22" fmla="*/ 6 w 12"/>
                <a:gd name="T23" fmla="*/ 6 h 6"/>
                <a:gd name="T24" fmla="*/ 0 w 12"/>
                <a:gd name="T25" fmla="*/ 6 h 6"/>
                <a:gd name="T26" fmla="*/ 0 w 12"/>
                <a:gd name="T27" fmla="*/ 6 h 6"/>
                <a:gd name="T28" fmla="*/ 0 w 12"/>
                <a:gd name="T29" fmla="*/ 0 h 6"/>
                <a:gd name="T30" fmla="*/ 0 w 12"/>
                <a:gd name="T31" fmla="*/ 0 h 6"/>
                <a:gd name="T32" fmla="*/ 0 w 12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6"/>
                <a:gd name="T53" fmla="*/ 12 w 12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34" name="Freeform 481"/>
            <p:cNvSpPr>
              <a:spLocks/>
            </p:cNvSpPr>
            <p:nvPr/>
          </p:nvSpPr>
          <p:spPr bwMode="auto">
            <a:xfrm>
              <a:off x="4743" y="2109"/>
              <a:ext cx="6" cy="6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0 h 6"/>
                <a:gd name="T4" fmla="*/ 6 w 6"/>
                <a:gd name="T5" fmla="*/ 0 h 6"/>
                <a:gd name="T6" fmla="*/ 6 w 6"/>
                <a:gd name="T7" fmla="*/ 0 h 6"/>
                <a:gd name="T8" fmla="*/ 6 w 6"/>
                <a:gd name="T9" fmla="*/ 0 h 6"/>
                <a:gd name="T10" fmla="*/ 6 w 6"/>
                <a:gd name="T11" fmla="*/ 0 h 6"/>
                <a:gd name="T12" fmla="*/ 6 w 6"/>
                <a:gd name="T13" fmla="*/ 6 h 6"/>
                <a:gd name="T14" fmla="*/ 6 w 6"/>
                <a:gd name="T15" fmla="*/ 6 h 6"/>
                <a:gd name="T16" fmla="*/ 6 w 6"/>
                <a:gd name="T17" fmla="*/ 6 h 6"/>
                <a:gd name="T18" fmla="*/ 6 w 6"/>
                <a:gd name="T19" fmla="*/ 6 h 6"/>
                <a:gd name="T20" fmla="*/ 0 w 6"/>
                <a:gd name="T21" fmla="*/ 6 h 6"/>
                <a:gd name="T22" fmla="*/ 0 w 6"/>
                <a:gd name="T23" fmla="*/ 6 h 6"/>
                <a:gd name="T24" fmla="*/ 0 w 6"/>
                <a:gd name="T25" fmla="*/ 6 h 6"/>
                <a:gd name="T26" fmla="*/ 0 w 6"/>
                <a:gd name="T27" fmla="*/ 6 h 6"/>
                <a:gd name="T28" fmla="*/ 0 w 6"/>
                <a:gd name="T29" fmla="*/ 6 h 6"/>
                <a:gd name="T30" fmla="*/ 0 w 6"/>
                <a:gd name="T31" fmla="*/ 0 h 6"/>
                <a:gd name="T32" fmla="*/ 0 w 6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"/>
                <a:gd name="T52" fmla="*/ 0 h 6"/>
                <a:gd name="T53" fmla="*/ 6 w 6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" h="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35" name="Freeform 482"/>
            <p:cNvSpPr>
              <a:spLocks/>
            </p:cNvSpPr>
            <p:nvPr/>
          </p:nvSpPr>
          <p:spPr bwMode="auto">
            <a:xfrm>
              <a:off x="4761" y="2127"/>
              <a:ext cx="12" cy="12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0 h 12"/>
                <a:gd name="T8" fmla="*/ 12 w 12"/>
                <a:gd name="T9" fmla="*/ 0 h 12"/>
                <a:gd name="T10" fmla="*/ 12 w 12"/>
                <a:gd name="T11" fmla="*/ 6 h 12"/>
                <a:gd name="T12" fmla="*/ 12 w 12"/>
                <a:gd name="T13" fmla="*/ 6 h 12"/>
                <a:gd name="T14" fmla="*/ 12 w 12"/>
                <a:gd name="T15" fmla="*/ 6 h 12"/>
                <a:gd name="T16" fmla="*/ 12 w 12"/>
                <a:gd name="T17" fmla="*/ 12 h 12"/>
                <a:gd name="T18" fmla="*/ 12 w 12"/>
                <a:gd name="T19" fmla="*/ 12 h 12"/>
                <a:gd name="T20" fmla="*/ 6 w 12"/>
                <a:gd name="T21" fmla="*/ 12 h 12"/>
                <a:gd name="T22" fmla="*/ 6 w 12"/>
                <a:gd name="T23" fmla="*/ 12 h 12"/>
                <a:gd name="T24" fmla="*/ 0 w 12"/>
                <a:gd name="T25" fmla="*/ 12 h 12"/>
                <a:gd name="T26" fmla="*/ 0 w 12"/>
                <a:gd name="T27" fmla="*/ 6 h 12"/>
                <a:gd name="T28" fmla="*/ 0 w 12"/>
                <a:gd name="T29" fmla="*/ 6 h 12"/>
                <a:gd name="T30" fmla="*/ 0 w 12"/>
                <a:gd name="T31" fmla="*/ 6 h 12"/>
                <a:gd name="T32" fmla="*/ 0 w 12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6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36" name="Freeform 483"/>
            <p:cNvSpPr>
              <a:spLocks/>
            </p:cNvSpPr>
            <p:nvPr/>
          </p:nvSpPr>
          <p:spPr bwMode="auto">
            <a:xfrm>
              <a:off x="4719" y="2121"/>
              <a:ext cx="12" cy="12"/>
            </a:xfrm>
            <a:custGeom>
              <a:avLst/>
              <a:gdLst>
                <a:gd name="T0" fmla="*/ 6 w 12"/>
                <a:gd name="T1" fmla="*/ 0 h 12"/>
                <a:gd name="T2" fmla="*/ 6 w 12"/>
                <a:gd name="T3" fmla="*/ 0 h 12"/>
                <a:gd name="T4" fmla="*/ 12 w 12"/>
                <a:gd name="T5" fmla="*/ 6 h 12"/>
                <a:gd name="T6" fmla="*/ 12 w 12"/>
                <a:gd name="T7" fmla="*/ 6 h 12"/>
                <a:gd name="T8" fmla="*/ 12 w 12"/>
                <a:gd name="T9" fmla="*/ 6 h 12"/>
                <a:gd name="T10" fmla="*/ 12 w 12"/>
                <a:gd name="T11" fmla="*/ 12 h 12"/>
                <a:gd name="T12" fmla="*/ 12 w 12"/>
                <a:gd name="T13" fmla="*/ 12 h 12"/>
                <a:gd name="T14" fmla="*/ 6 w 12"/>
                <a:gd name="T15" fmla="*/ 12 h 12"/>
                <a:gd name="T16" fmla="*/ 6 w 12"/>
                <a:gd name="T17" fmla="*/ 12 h 12"/>
                <a:gd name="T18" fmla="*/ 0 w 12"/>
                <a:gd name="T19" fmla="*/ 12 h 12"/>
                <a:gd name="T20" fmla="*/ 0 w 12"/>
                <a:gd name="T21" fmla="*/ 12 h 12"/>
                <a:gd name="T22" fmla="*/ 0 w 12"/>
                <a:gd name="T23" fmla="*/ 12 h 12"/>
                <a:gd name="T24" fmla="*/ 0 w 12"/>
                <a:gd name="T25" fmla="*/ 12 h 12"/>
                <a:gd name="T26" fmla="*/ 0 w 12"/>
                <a:gd name="T27" fmla="*/ 6 h 12"/>
                <a:gd name="T28" fmla="*/ 0 w 12"/>
                <a:gd name="T29" fmla="*/ 6 h 12"/>
                <a:gd name="T30" fmla="*/ 0 w 12"/>
                <a:gd name="T31" fmla="*/ 0 h 12"/>
                <a:gd name="T32" fmla="*/ 6 w 1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6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37" name="Freeform 484"/>
            <p:cNvSpPr>
              <a:spLocks/>
            </p:cNvSpPr>
            <p:nvPr/>
          </p:nvSpPr>
          <p:spPr bwMode="auto">
            <a:xfrm>
              <a:off x="4707" y="2097"/>
              <a:ext cx="18" cy="12"/>
            </a:xfrm>
            <a:custGeom>
              <a:avLst/>
              <a:gdLst>
                <a:gd name="T0" fmla="*/ 0 w 18"/>
                <a:gd name="T1" fmla="*/ 6 h 12"/>
                <a:gd name="T2" fmla="*/ 0 w 18"/>
                <a:gd name="T3" fmla="*/ 0 h 12"/>
                <a:gd name="T4" fmla="*/ 6 w 18"/>
                <a:gd name="T5" fmla="*/ 0 h 12"/>
                <a:gd name="T6" fmla="*/ 6 w 18"/>
                <a:gd name="T7" fmla="*/ 0 h 12"/>
                <a:gd name="T8" fmla="*/ 12 w 18"/>
                <a:gd name="T9" fmla="*/ 0 h 12"/>
                <a:gd name="T10" fmla="*/ 12 w 18"/>
                <a:gd name="T11" fmla="*/ 0 h 12"/>
                <a:gd name="T12" fmla="*/ 12 w 18"/>
                <a:gd name="T13" fmla="*/ 0 h 12"/>
                <a:gd name="T14" fmla="*/ 18 w 18"/>
                <a:gd name="T15" fmla="*/ 0 h 12"/>
                <a:gd name="T16" fmla="*/ 18 w 18"/>
                <a:gd name="T17" fmla="*/ 0 h 12"/>
                <a:gd name="T18" fmla="*/ 18 w 18"/>
                <a:gd name="T19" fmla="*/ 6 h 12"/>
                <a:gd name="T20" fmla="*/ 18 w 18"/>
                <a:gd name="T21" fmla="*/ 6 h 12"/>
                <a:gd name="T22" fmla="*/ 12 w 18"/>
                <a:gd name="T23" fmla="*/ 6 h 12"/>
                <a:gd name="T24" fmla="*/ 12 w 18"/>
                <a:gd name="T25" fmla="*/ 12 h 12"/>
                <a:gd name="T26" fmla="*/ 12 w 18"/>
                <a:gd name="T27" fmla="*/ 12 h 12"/>
                <a:gd name="T28" fmla="*/ 6 w 18"/>
                <a:gd name="T29" fmla="*/ 12 h 12"/>
                <a:gd name="T30" fmla="*/ 6 w 18"/>
                <a:gd name="T31" fmla="*/ 6 h 12"/>
                <a:gd name="T32" fmla="*/ 0 w 1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2"/>
                <a:gd name="T53" fmla="*/ 18 w 1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2">
                  <a:moveTo>
                    <a:pt x="0" y="6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38" name="Freeform 485"/>
            <p:cNvSpPr>
              <a:spLocks/>
            </p:cNvSpPr>
            <p:nvPr/>
          </p:nvSpPr>
          <p:spPr bwMode="auto">
            <a:xfrm>
              <a:off x="4690" y="2091"/>
              <a:ext cx="11" cy="12"/>
            </a:xfrm>
            <a:custGeom>
              <a:avLst/>
              <a:gdLst>
                <a:gd name="T0" fmla="*/ 0 w 11"/>
                <a:gd name="T1" fmla="*/ 12 h 12"/>
                <a:gd name="T2" fmla="*/ 0 w 11"/>
                <a:gd name="T3" fmla="*/ 6 h 12"/>
                <a:gd name="T4" fmla="*/ 0 w 11"/>
                <a:gd name="T5" fmla="*/ 6 h 12"/>
                <a:gd name="T6" fmla="*/ 6 w 11"/>
                <a:gd name="T7" fmla="*/ 6 h 12"/>
                <a:gd name="T8" fmla="*/ 6 w 11"/>
                <a:gd name="T9" fmla="*/ 0 h 12"/>
                <a:gd name="T10" fmla="*/ 6 w 11"/>
                <a:gd name="T11" fmla="*/ 0 h 12"/>
                <a:gd name="T12" fmla="*/ 11 w 11"/>
                <a:gd name="T13" fmla="*/ 6 h 12"/>
                <a:gd name="T14" fmla="*/ 11 w 11"/>
                <a:gd name="T15" fmla="*/ 6 h 12"/>
                <a:gd name="T16" fmla="*/ 11 w 11"/>
                <a:gd name="T17" fmla="*/ 6 h 12"/>
                <a:gd name="T18" fmla="*/ 11 w 11"/>
                <a:gd name="T19" fmla="*/ 12 h 12"/>
                <a:gd name="T20" fmla="*/ 11 w 11"/>
                <a:gd name="T21" fmla="*/ 12 h 12"/>
                <a:gd name="T22" fmla="*/ 6 w 11"/>
                <a:gd name="T23" fmla="*/ 12 h 12"/>
                <a:gd name="T24" fmla="*/ 6 w 11"/>
                <a:gd name="T25" fmla="*/ 12 h 12"/>
                <a:gd name="T26" fmla="*/ 6 w 11"/>
                <a:gd name="T27" fmla="*/ 12 h 12"/>
                <a:gd name="T28" fmla="*/ 0 w 11"/>
                <a:gd name="T29" fmla="*/ 12 h 12"/>
                <a:gd name="T30" fmla="*/ 0 w 11"/>
                <a:gd name="T31" fmla="*/ 12 h 12"/>
                <a:gd name="T32" fmla="*/ 0 w 11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"/>
                <a:gd name="T52" fmla="*/ 0 h 12"/>
                <a:gd name="T53" fmla="*/ 11 w 1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" h="12">
                  <a:moveTo>
                    <a:pt x="0" y="12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1" y="6"/>
                  </a:lnTo>
                  <a:lnTo>
                    <a:pt x="11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39" name="Freeform 486"/>
            <p:cNvSpPr>
              <a:spLocks/>
            </p:cNvSpPr>
            <p:nvPr/>
          </p:nvSpPr>
          <p:spPr bwMode="auto">
            <a:xfrm>
              <a:off x="4707" y="2073"/>
              <a:ext cx="12" cy="12"/>
            </a:xfrm>
            <a:custGeom>
              <a:avLst/>
              <a:gdLst>
                <a:gd name="T0" fmla="*/ 0 w 12"/>
                <a:gd name="T1" fmla="*/ 6 h 12"/>
                <a:gd name="T2" fmla="*/ 0 w 12"/>
                <a:gd name="T3" fmla="*/ 6 h 12"/>
                <a:gd name="T4" fmla="*/ 0 w 12"/>
                <a:gd name="T5" fmla="*/ 6 h 12"/>
                <a:gd name="T6" fmla="*/ 0 w 12"/>
                <a:gd name="T7" fmla="*/ 6 h 12"/>
                <a:gd name="T8" fmla="*/ 6 w 12"/>
                <a:gd name="T9" fmla="*/ 0 h 12"/>
                <a:gd name="T10" fmla="*/ 6 w 12"/>
                <a:gd name="T11" fmla="*/ 0 h 12"/>
                <a:gd name="T12" fmla="*/ 12 w 12"/>
                <a:gd name="T13" fmla="*/ 6 h 12"/>
                <a:gd name="T14" fmla="*/ 12 w 12"/>
                <a:gd name="T15" fmla="*/ 6 h 12"/>
                <a:gd name="T16" fmla="*/ 12 w 12"/>
                <a:gd name="T17" fmla="*/ 6 h 12"/>
                <a:gd name="T18" fmla="*/ 12 w 12"/>
                <a:gd name="T19" fmla="*/ 6 h 12"/>
                <a:gd name="T20" fmla="*/ 12 w 12"/>
                <a:gd name="T21" fmla="*/ 12 h 12"/>
                <a:gd name="T22" fmla="*/ 6 w 12"/>
                <a:gd name="T23" fmla="*/ 12 h 12"/>
                <a:gd name="T24" fmla="*/ 6 w 12"/>
                <a:gd name="T25" fmla="*/ 12 h 12"/>
                <a:gd name="T26" fmla="*/ 6 w 12"/>
                <a:gd name="T27" fmla="*/ 12 h 12"/>
                <a:gd name="T28" fmla="*/ 0 w 12"/>
                <a:gd name="T29" fmla="*/ 12 h 12"/>
                <a:gd name="T30" fmla="*/ 0 w 12"/>
                <a:gd name="T31" fmla="*/ 12 h 12"/>
                <a:gd name="T32" fmla="*/ 0 w 12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40" name="Freeform 487"/>
            <p:cNvSpPr>
              <a:spLocks/>
            </p:cNvSpPr>
            <p:nvPr/>
          </p:nvSpPr>
          <p:spPr bwMode="auto">
            <a:xfrm>
              <a:off x="5114" y="2031"/>
              <a:ext cx="95" cy="96"/>
            </a:xfrm>
            <a:custGeom>
              <a:avLst/>
              <a:gdLst>
                <a:gd name="T0" fmla="*/ 77 w 95"/>
                <a:gd name="T1" fmla="*/ 72 h 96"/>
                <a:gd name="T2" fmla="*/ 83 w 95"/>
                <a:gd name="T3" fmla="*/ 66 h 96"/>
                <a:gd name="T4" fmla="*/ 83 w 95"/>
                <a:gd name="T5" fmla="*/ 54 h 96"/>
                <a:gd name="T6" fmla="*/ 77 w 95"/>
                <a:gd name="T7" fmla="*/ 48 h 96"/>
                <a:gd name="T8" fmla="*/ 65 w 95"/>
                <a:gd name="T9" fmla="*/ 48 h 96"/>
                <a:gd name="T10" fmla="*/ 65 w 95"/>
                <a:gd name="T11" fmla="*/ 36 h 96"/>
                <a:gd name="T12" fmla="*/ 71 w 95"/>
                <a:gd name="T13" fmla="*/ 42 h 96"/>
                <a:gd name="T14" fmla="*/ 77 w 95"/>
                <a:gd name="T15" fmla="*/ 42 h 96"/>
                <a:gd name="T16" fmla="*/ 77 w 95"/>
                <a:gd name="T17" fmla="*/ 48 h 96"/>
                <a:gd name="T18" fmla="*/ 89 w 95"/>
                <a:gd name="T19" fmla="*/ 48 h 96"/>
                <a:gd name="T20" fmla="*/ 95 w 95"/>
                <a:gd name="T21" fmla="*/ 36 h 96"/>
                <a:gd name="T22" fmla="*/ 95 w 95"/>
                <a:gd name="T23" fmla="*/ 30 h 96"/>
                <a:gd name="T24" fmla="*/ 89 w 95"/>
                <a:gd name="T25" fmla="*/ 24 h 96"/>
                <a:gd name="T26" fmla="*/ 83 w 95"/>
                <a:gd name="T27" fmla="*/ 24 h 96"/>
                <a:gd name="T28" fmla="*/ 77 w 95"/>
                <a:gd name="T29" fmla="*/ 24 h 96"/>
                <a:gd name="T30" fmla="*/ 71 w 95"/>
                <a:gd name="T31" fmla="*/ 24 h 96"/>
                <a:gd name="T32" fmla="*/ 77 w 95"/>
                <a:gd name="T33" fmla="*/ 12 h 96"/>
                <a:gd name="T34" fmla="*/ 77 w 95"/>
                <a:gd name="T35" fmla="*/ 0 h 96"/>
                <a:gd name="T36" fmla="*/ 71 w 95"/>
                <a:gd name="T37" fmla="*/ 0 h 96"/>
                <a:gd name="T38" fmla="*/ 59 w 95"/>
                <a:gd name="T39" fmla="*/ 0 h 96"/>
                <a:gd name="T40" fmla="*/ 53 w 95"/>
                <a:gd name="T41" fmla="*/ 12 h 96"/>
                <a:gd name="T42" fmla="*/ 59 w 95"/>
                <a:gd name="T43" fmla="*/ 24 h 96"/>
                <a:gd name="T44" fmla="*/ 53 w 95"/>
                <a:gd name="T45" fmla="*/ 24 h 96"/>
                <a:gd name="T46" fmla="*/ 53 w 95"/>
                <a:gd name="T47" fmla="*/ 18 h 96"/>
                <a:gd name="T48" fmla="*/ 47 w 95"/>
                <a:gd name="T49" fmla="*/ 12 h 96"/>
                <a:gd name="T50" fmla="*/ 35 w 95"/>
                <a:gd name="T51" fmla="*/ 12 h 96"/>
                <a:gd name="T52" fmla="*/ 23 w 95"/>
                <a:gd name="T53" fmla="*/ 6 h 96"/>
                <a:gd name="T54" fmla="*/ 11 w 95"/>
                <a:gd name="T55" fmla="*/ 12 h 96"/>
                <a:gd name="T56" fmla="*/ 11 w 95"/>
                <a:gd name="T57" fmla="*/ 18 h 96"/>
                <a:gd name="T58" fmla="*/ 11 w 95"/>
                <a:gd name="T59" fmla="*/ 24 h 96"/>
                <a:gd name="T60" fmla="*/ 23 w 95"/>
                <a:gd name="T61" fmla="*/ 30 h 96"/>
                <a:gd name="T62" fmla="*/ 29 w 95"/>
                <a:gd name="T63" fmla="*/ 30 h 96"/>
                <a:gd name="T64" fmla="*/ 29 w 95"/>
                <a:gd name="T65" fmla="*/ 42 h 96"/>
                <a:gd name="T66" fmla="*/ 17 w 95"/>
                <a:gd name="T67" fmla="*/ 42 h 96"/>
                <a:gd name="T68" fmla="*/ 11 w 95"/>
                <a:gd name="T69" fmla="*/ 42 h 96"/>
                <a:gd name="T70" fmla="*/ 6 w 95"/>
                <a:gd name="T71" fmla="*/ 48 h 96"/>
                <a:gd name="T72" fmla="*/ 0 w 95"/>
                <a:gd name="T73" fmla="*/ 54 h 96"/>
                <a:gd name="T74" fmla="*/ 6 w 95"/>
                <a:gd name="T75" fmla="*/ 66 h 96"/>
                <a:gd name="T76" fmla="*/ 11 w 95"/>
                <a:gd name="T77" fmla="*/ 66 h 96"/>
                <a:gd name="T78" fmla="*/ 17 w 95"/>
                <a:gd name="T79" fmla="*/ 66 h 96"/>
                <a:gd name="T80" fmla="*/ 23 w 95"/>
                <a:gd name="T81" fmla="*/ 60 h 96"/>
                <a:gd name="T82" fmla="*/ 29 w 95"/>
                <a:gd name="T83" fmla="*/ 54 h 96"/>
                <a:gd name="T84" fmla="*/ 35 w 95"/>
                <a:gd name="T85" fmla="*/ 48 h 96"/>
                <a:gd name="T86" fmla="*/ 41 w 95"/>
                <a:gd name="T87" fmla="*/ 54 h 96"/>
                <a:gd name="T88" fmla="*/ 41 w 95"/>
                <a:gd name="T89" fmla="*/ 60 h 96"/>
                <a:gd name="T90" fmla="*/ 29 w 95"/>
                <a:gd name="T91" fmla="*/ 66 h 96"/>
                <a:gd name="T92" fmla="*/ 23 w 95"/>
                <a:gd name="T93" fmla="*/ 84 h 96"/>
                <a:gd name="T94" fmla="*/ 35 w 95"/>
                <a:gd name="T95" fmla="*/ 90 h 96"/>
                <a:gd name="T96" fmla="*/ 47 w 95"/>
                <a:gd name="T97" fmla="*/ 90 h 96"/>
                <a:gd name="T98" fmla="*/ 53 w 95"/>
                <a:gd name="T99" fmla="*/ 84 h 96"/>
                <a:gd name="T100" fmla="*/ 53 w 95"/>
                <a:gd name="T101" fmla="*/ 78 h 96"/>
                <a:gd name="T102" fmla="*/ 47 w 95"/>
                <a:gd name="T103" fmla="*/ 72 h 96"/>
                <a:gd name="T104" fmla="*/ 47 w 95"/>
                <a:gd name="T105" fmla="*/ 60 h 96"/>
                <a:gd name="T106" fmla="*/ 53 w 95"/>
                <a:gd name="T107" fmla="*/ 54 h 96"/>
                <a:gd name="T108" fmla="*/ 53 w 95"/>
                <a:gd name="T109" fmla="*/ 54 h 96"/>
                <a:gd name="T110" fmla="*/ 65 w 95"/>
                <a:gd name="T111" fmla="*/ 72 h 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5"/>
                <a:gd name="T169" fmla="*/ 0 h 96"/>
                <a:gd name="T170" fmla="*/ 95 w 95"/>
                <a:gd name="T171" fmla="*/ 96 h 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5" h="96">
                  <a:moveTo>
                    <a:pt x="71" y="72"/>
                  </a:moveTo>
                  <a:lnTo>
                    <a:pt x="71" y="72"/>
                  </a:lnTo>
                  <a:lnTo>
                    <a:pt x="77" y="72"/>
                  </a:lnTo>
                  <a:lnTo>
                    <a:pt x="83" y="72"/>
                  </a:lnTo>
                  <a:lnTo>
                    <a:pt x="83" y="66"/>
                  </a:lnTo>
                  <a:lnTo>
                    <a:pt x="89" y="60"/>
                  </a:lnTo>
                  <a:lnTo>
                    <a:pt x="83" y="60"/>
                  </a:lnTo>
                  <a:lnTo>
                    <a:pt x="83" y="54"/>
                  </a:lnTo>
                  <a:lnTo>
                    <a:pt x="83" y="48"/>
                  </a:lnTo>
                  <a:lnTo>
                    <a:pt x="77" y="48"/>
                  </a:lnTo>
                  <a:lnTo>
                    <a:pt x="71" y="48"/>
                  </a:lnTo>
                  <a:lnTo>
                    <a:pt x="65" y="48"/>
                  </a:lnTo>
                  <a:lnTo>
                    <a:pt x="65" y="42"/>
                  </a:lnTo>
                  <a:lnTo>
                    <a:pt x="65" y="36"/>
                  </a:lnTo>
                  <a:lnTo>
                    <a:pt x="71" y="42"/>
                  </a:lnTo>
                  <a:lnTo>
                    <a:pt x="77" y="42"/>
                  </a:lnTo>
                  <a:lnTo>
                    <a:pt x="77" y="48"/>
                  </a:lnTo>
                  <a:lnTo>
                    <a:pt x="83" y="48"/>
                  </a:lnTo>
                  <a:lnTo>
                    <a:pt x="89" y="48"/>
                  </a:lnTo>
                  <a:lnTo>
                    <a:pt x="95" y="42"/>
                  </a:lnTo>
                  <a:lnTo>
                    <a:pt x="95" y="36"/>
                  </a:lnTo>
                  <a:lnTo>
                    <a:pt x="95" y="30"/>
                  </a:lnTo>
                  <a:lnTo>
                    <a:pt x="95" y="24"/>
                  </a:lnTo>
                  <a:lnTo>
                    <a:pt x="89" y="24"/>
                  </a:lnTo>
                  <a:lnTo>
                    <a:pt x="83" y="24"/>
                  </a:lnTo>
                  <a:lnTo>
                    <a:pt x="77" y="24"/>
                  </a:lnTo>
                  <a:lnTo>
                    <a:pt x="71" y="24"/>
                  </a:lnTo>
                  <a:lnTo>
                    <a:pt x="65" y="24"/>
                  </a:lnTo>
                  <a:lnTo>
                    <a:pt x="71" y="18"/>
                  </a:lnTo>
                  <a:lnTo>
                    <a:pt x="77" y="12"/>
                  </a:lnTo>
                  <a:lnTo>
                    <a:pt x="77" y="6"/>
                  </a:lnTo>
                  <a:lnTo>
                    <a:pt x="77" y="0"/>
                  </a:lnTo>
                  <a:lnTo>
                    <a:pt x="71" y="0"/>
                  </a:lnTo>
                  <a:lnTo>
                    <a:pt x="65" y="0"/>
                  </a:lnTo>
                  <a:lnTo>
                    <a:pt x="59" y="0"/>
                  </a:lnTo>
                  <a:lnTo>
                    <a:pt x="59" y="6"/>
                  </a:lnTo>
                  <a:lnTo>
                    <a:pt x="53" y="12"/>
                  </a:lnTo>
                  <a:lnTo>
                    <a:pt x="53" y="18"/>
                  </a:lnTo>
                  <a:lnTo>
                    <a:pt x="59" y="18"/>
                  </a:lnTo>
                  <a:lnTo>
                    <a:pt x="59" y="24"/>
                  </a:lnTo>
                  <a:lnTo>
                    <a:pt x="53" y="24"/>
                  </a:lnTo>
                  <a:lnTo>
                    <a:pt x="53" y="18"/>
                  </a:lnTo>
                  <a:lnTo>
                    <a:pt x="53" y="12"/>
                  </a:lnTo>
                  <a:lnTo>
                    <a:pt x="47" y="12"/>
                  </a:lnTo>
                  <a:lnTo>
                    <a:pt x="35" y="12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7" y="6"/>
                  </a:lnTo>
                  <a:lnTo>
                    <a:pt x="11" y="12"/>
                  </a:lnTo>
                  <a:lnTo>
                    <a:pt x="11" y="18"/>
                  </a:lnTo>
                  <a:lnTo>
                    <a:pt x="11" y="24"/>
                  </a:lnTo>
                  <a:lnTo>
                    <a:pt x="17" y="30"/>
                  </a:lnTo>
                  <a:lnTo>
                    <a:pt x="23" y="30"/>
                  </a:lnTo>
                  <a:lnTo>
                    <a:pt x="29" y="30"/>
                  </a:lnTo>
                  <a:lnTo>
                    <a:pt x="35" y="36"/>
                  </a:lnTo>
                  <a:lnTo>
                    <a:pt x="29" y="36"/>
                  </a:lnTo>
                  <a:lnTo>
                    <a:pt x="29" y="42"/>
                  </a:lnTo>
                  <a:lnTo>
                    <a:pt x="23" y="42"/>
                  </a:lnTo>
                  <a:lnTo>
                    <a:pt x="17" y="42"/>
                  </a:lnTo>
                  <a:lnTo>
                    <a:pt x="11" y="42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6"/>
                  </a:lnTo>
                  <a:lnTo>
                    <a:pt x="6" y="66"/>
                  </a:lnTo>
                  <a:lnTo>
                    <a:pt x="11" y="66"/>
                  </a:lnTo>
                  <a:lnTo>
                    <a:pt x="17" y="66"/>
                  </a:lnTo>
                  <a:lnTo>
                    <a:pt x="23" y="66"/>
                  </a:lnTo>
                  <a:lnTo>
                    <a:pt x="23" y="60"/>
                  </a:lnTo>
                  <a:lnTo>
                    <a:pt x="23" y="54"/>
                  </a:lnTo>
                  <a:lnTo>
                    <a:pt x="29" y="54"/>
                  </a:lnTo>
                  <a:lnTo>
                    <a:pt x="29" y="48"/>
                  </a:lnTo>
                  <a:lnTo>
                    <a:pt x="35" y="48"/>
                  </a:lnTo>
                  <a:lnTo>
                    <a:pt x="41" y="48"/>
                  </a:lnTo>
                  <a:lnTo>
                    <a:pt x="41" y="54"/>
                  </a:lnTo>
                  <a:lnTo>
                    <a:pt x="41" y="60"/>
                  </a:lnTo>
                  <a:lnTo>
                    <a:pt x="35" y="66"/>
                  </a:lnTo>
                  <a:lnTo>
                    <a:pt x="29" y="66"/>
                  </a:lnTo>
                  <a:lnTo>
                    <a:pt x="29" y="72"/>
                  </a:lnTo>
                  <a:lnTo>
                    <a:pt x="23" y="78"/>
                  </a:lnTo>
                  <a:lnTo>
                    <a:pt x="23" y="84"/>
                  </a:lnTo>
                  <a:lnTo>
                    <a:pt x="29" y="84"/>
                  </a:lnTo>
                  <a:lnTo>
                    <a:pt x="29" y="90"/>
                  </a:lnTo>
                  <a:lnTo>
                    <a:pt x="35" y="90"/>
                  </a:lnTo>
                  <a:lnTo>
                    <a:pt x="41" y="96"/>
                  </a:lnTo>
                  <a:lnTo>
                    <a:pt x="41" y="90"/>
                  </a:lnTo>
                  <a:lnTo>
                    <a:pt x="47" y="90"/>
                  </a:lnTo>
                  <a:lnTo>
                    <a:pt x="53" y="90"/>
                  </a:lnTo>
                  <a:lnTo>
                    <a:pt x="53" y="84"/>
                  </a:lnTo>
                  <a:lnTo>
                    <a:pt x="53" y="78"/>
                  </a:lnTo>
                  <a:lnTo>
                    <a:pt x="53" y="72"/>
                  </a:lnTo>
                  <a:lnTo>
                    <a:pt x="47" y="72"/>
                  </a:lnTo>
                  <a:lnTo>
                    <a:pt x="47" y="66"/>
                  </a:lnTo>
                  <a:lnTo>
                    <a:pt x="47" y="60"/>
                  </a:lnTo>
                  <a:lnTo>
                    <a:pt x="47" y="54"/>
                  </a:lnTo>
                  <a:lnTo>
                    <a:pt x="53" y="54"/>
                  </a:lnTo>
                  <a:lnTo>
                    <a:pt x="59" y="60"/>
                  </a:lnTo>
                  <a:lnTo>
                    <a:pt x="59" y="66"/>
                  </a:lnTo>
                  <a:lnTo>
                    <a:pt x="65" y="72"/>
                  </a:lnTo>
                  <a:lnTo>
                    <a:pt x="71" y="72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41" name="Freeform 488"/>
            <p:cNvSpPr>
              <a:spLocks/>
            </p:cNvSpPr>
            <p:nvPr/>
          </p:nvSpPr>
          <p:spPr bwMode="auto">
            <a:xfrm>
              <a:off x="5185" y="1834"/>
              <a:ext cx="108" cy="167"/>
            </a:xfrm>
            <a:custGeom>
              <a:avLst/>
              <a:gdLst>
                <a:gd name="T0" fmla="*/ 0 w 108"/>
                <a:gd name="T1" fmla="*/ 167 h 167"/>
                <a:gd name="T2" fmla="*/ 12 w 108"/>
                <a:gd name="T3" fmla="*/ 155 h 167"/>
                <a:gd name="T4" fmla="*/ 24 w 108"/>
                <a:gd name="T5" fmla="*/ 149 h 167"/>
                <a:gd name="T6" fmla="*/ 30 w 108"/>
                <a:gd name="T7" fmla="*/ 137 h 167"/>
                <a:gd name="T8" fmla="*/ 42 w 108"/>
                <a:gd name="T9" fmla="*/ 137 h 167"/>
                <a:gd name="T10" fmla="*/ 54 w 108"/>
                <a:gd name="T11" fmla="*/ 131 h 167"/>
                <a:gd name="T12" fmla="*/ 66 w 108"/>
                <a:gd name="T13" fmla="*/ 131 h 167"/>
                <a:gd name="T14" fmla="*/ 78 w 108"/>
                <a:gd name="T15" fmla="*/ 131 h 167"/>
                <a:gd name="T16" fmla="*/ 84 w 108"/>
                <a:gd name="T17" fmla="*/ 131 h 167"/>
                <a:gd name="T18" fmla="*/ 84 w 108"/>
                <a:gd name="T19" fmla="*/ 125 h 167"/>
                <a:gd name="T20" fmla="*/ 84 w 108"/>
                <a:gd name="T21" fmla="*/ 125 h 167"/>
                <a:gd name="T22" fmla="*/ 90 w 108"/>
                <a:gd name="T23" fmla="*/ 119 h 167"/>
                <a:gd name="T24" fmla="*/ 90 w 108"/>
                <a:gd name="T25" fmla="*/ 113 h 167"/>
                <a:gd name="T26" fmla="*/ 90 w 108"/>
                <a:gd name="T27" fmla="*/ 107 h 167"/>
                <a:gd name="T28" fmla="*/ 96 w 108"/>
                <a:gd name="T29" fmla="*/ 107 h 167"/>
                <a:gd name="T30" fmla="*/ 102 w 108"/>
                <a:gd name="T31" fmla="*/ 101 h 167"/>
                <a:gd name="T32" fmla="*/ 108 w 108"/>
                <a:gd name="T33" fmla="*/ 95 h 167"/>
                <a:gd name="T34" fmla="*/ 102 w 108"/>
                <a:gd name="T35" fmla="*/ 89 h 167"/>
                <a:gd name="T36" fmla="*/ 102 w 108"/>
                <a:gd name="T37" fmla="*/ 71 h 167"/>
                <a:gd name="T38" fmla="*/ 102 w 108"/>
                <a:gd name="T39" fmla="*/ 59 h 167"/>
                <a:gd name="T40" fmla="*/ 108 w 108"/>
                <a:gd name="T41" fmla="*/ 47 h 167"/>
                <a:gd name="T42" fmla="*/ 102 w 108"/>
                <a:gd name="T43" fmla="*/ 47 h 167"/>
                <a:gd name="T44" fmla="*/ 96 w 108"/>
                <a:gd name="T45" fmla="*/ 41 h 167"/>
                <a:gd name="T46" fmla="*/ 90 w 108"/>
                <a:gd name="T47" fmla="*/ 41 h 167"/>
                <a:gd name="T48" fmla="*/ 84 w 108"/>
                <a:gd name="T49" fmla="*/ 36 h 167"/>
                <a:gd name="T50" fmla="*/ 84 w 108"/>
                <a:gd name="T51" fmla="*/ 30 h 167"/>
                <a:gd name="T52" fmla="*/ 78 w 108"/>
                <a:gd name="T53" fmla="*/ 24 h 167"/>
                <a:gd name="T54" fmla="*/ 72 w 108"/>
                <a:gd name="T55" fmla="*/ 12 h 167"/>
                <a:gd name="T56" fmla="*/ 72 w 108"/>
                <a:gd name="T57" fmla="*/ 0 h 167"/>
                <a:gd name="T58" fmla="*/ 66 w 108"/>
                <a:gd name="T59" fmla="*/ 6 h 167"/>
                <a:gd name="T60" fmla="*/ 66 w 108"/>
                <a:gd name="T61" fmla="*/ 12 h 167"/>
                <a:gd name="T62" fmla="*/ 60 w 108"/>
                <a:gd name="T63" fmla="*/ 18 h 167"/>
                <a:gd name="T64" fmla="*/ 54 w 108"/>
                <a:gd name="T65" fmla="*/ 24 h 167"/>
                <a:gd name="T66" fmla="*/ 48 w 108"/>
                <a:gd name="T67" fmla="*/ 30 h 167"/>
                <a:gd name="T68" fmla="*/ 42 w 108"/>
                <a:gd name="T69" fmla="*/ 36 h 167"/>
                <a:gd name="T70" fmla="*/ 36 w 108"/>
                <a:gd name="T71" fmla="*/ 36 h 167"/>
                <a:gd name="T72" fmla="*/ 24 w 108"/>
                <a:gd name="T73" fmla="*/ 36 h 167"/>
                <a:gd name="T74" fmla="*/ 30 w 108"/>
                <a:gd name="T75" fmla="*/ 41 h 167"/>
                <a:gd name="T76" fmla="*/ 30 w 108"/>
                <a:gd name="T77" fmla="*/ 53 h 167"/>
                <a:gd name="T78" fmla="*/ 30 w 108"/>
                <a:gd name="T79" fmla="*/ 65 h 167"/>
                <a:gd name="T80" fmla="*/ 18 w 108"/>
                <a:gd name="T81" fmla="*/ 71 h 167"/>
                <a:gd name="T82" fmla="*/ 24 w 108"/>
                <a:gd name="T83" fmla="*/ 95 h 167"/>
                <a:gd name="T84" fmla="*/ 24 w 108"/>
                <a:gd name="T85" fmla="*/ 107 h 167"/>
                <a:gd name="T86" fmla="*/ 24 w 108"/>
                <a:gd name="T87" fmla="*/ 125 h 167"/>
                <a:gd name="T88" fmla="*/ 18 w 108"/>
                <a:gd name="T89" fmla="*/ 137 h 167"/>
                <a:gd name="T90" fmla="*/ 12 w 108"/>
                <a:gd name="T91" fmla="*/ 143 h 167"/>
                <a:gd name="T92" fmla="*/ 12 w 108"/>
                <a:gd name="T93" fmla="*/ 149 h 167"/>
                <a:gd name="T94" fmla="*/ 6 w 108"/>
                <a:gd name="T95" fmla="*/ 155 h 167"/>
                <a:gd name="T96" fmla="*/ 6 w 108"/>
                <a:gd name="T97" fmla="*/ 161 h 167"/>
                <a:gd name="T98" fmla="*/ 0 w 108"/>
                <a:gd name="T99" fmla="*/ 161 h 167"/>
                <a:gd name="T100" fmla="*/ 0 w 108"/>
                <a:gd name="T101" fmla="*/ 161 h 167"/>
                <a:gd name="T102" fmla="*/ 0 w 108"/>
                <a:gd name="T103" fmla="*/ 161 h 167"/>
                <a:gd name="T104" fmla="*/ 6 w 108"/>
                <a:gd name="T105" fmla="*/ 161 h 167"/>
                <a:gd name="T106" fmla="*/ 0 w 108"/>
                <a:gd name="T107" fmla="*/ 167 h 16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8"/>
                <a:gd name="T163" fmla="*/ 0 h 167"/>
                <a:gd name="T164" fmla="*/ 108 w 108"/>
                <a:gd name="T165" fmla="*/ 167 h 16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8" h="167">
                  <a:moveTo>
                    <a:pt x="0" y="167"/>
                  </a:moveTo>
                  <a:lnTo>
                    <a:pt x="12" y="155"/>
                  </a:lnTo>
                  <a:lnTo>
                    <a:pt x="24" y="149"/>
                  </a:lnTo>
                  <a:lnTo>
                    <a:pt x="30" y="137"/>
                  </a:lnTo>
                  <a:lnTo>
                    <a:pt x="42" y="137"/>
                  </a:lnTo>
                  <a:lnTo>
                    <a:pt x="54" y="131"/>
                  </a:lnTo>
                  <a:lnTo>
                    <a:pt x="66" y="131"/>
                  </a:lnTo>
                  <a:lnTo>
                    <a:pt x="78" y="131"/>
                  </a:lnTo>
                  <a:lnTo>
                    <a:pt x="84" y="131"/>
                  </a:lnTo>
                  <a:lnTo>
                    <a:pt x="84" y="125"/>
                  </a:lnTo>
                  <a:lnTo>
                    <a:pt x="90" y="119"/>
                  </a:lnTo>
                  <a:lnTo>
                    <a:pt x="90" y="113"/>
                  </a:lnTo>
                  <a:lnTo>
                    <a:pt x="90" y="107"/>
                  </a:lnTo>
                  <a:lnTo>
                    <a:pt x="96" y="107"/>
                  </a:lnTo>
                  <a:lnTo>
                    <a:pt x="102" y="101"/>
                  </a:lnTo>
                  <a:lnTo>
                    <a:pt x="108" y="95"/>
                  </a:lnTo>
                  <a:lnTo>
                    <a:pt x="102" y="89"/>
                  </a:lnTo>
                  <a:lnTo>
                    <a:pt x="102" y="71"/>
                  </a:lnTo>
                  <a:lnTo>
                    <a:pt x="102" y="59"/>
                  </a:lnTo>
                  <a:lnTo>
                    <a:pt x="108" y="47"/>
                  </a:lnTo>
                  <a:lnTo>
                    <a:pt x="102" y="47"/>
                  </a:lnTo>
                  <a:lnTo>
                    <a:pt x="96" y="41"/>
                  </a:lnTo>
                  <a:lnTo>
                    <a:pt x="90" y="41"/>
                  </a:lnTo>
                  <a:lnTo>
                    <a:pt x="84" y="36"/>
                  </a:lnTo>
                  <a:lnTo>
                    <a:pt x="84" y="30"/>
                  </a:lnTo>
                  <a:lnTo>
                    <a:pt x="78" y="24"/>
                  </a:lnTo>
                  <a:lnTo>
                    <a:pt x="72" y="12"/>
                  </a:lnTo>
                  <a:lnTo>
                    <a:pt x="72" y="0"/>
                  </a:lnTo>
                  <a:lnTo>
                    <a:pt x="66" y="6"/>
                  </a:lnTo>
                  <a:lnTo>
                    <a:pt x="66" y="12"/>
                  </a:lnTo>
                  <a:lnTo>
                    <a:pt x="60" y="18"/>
                  </a:lnTo>
                  <a:lnTo>
                    <a:pt x="54" y="24"/>
                  </a:lnTo>
                  <a:lnTo>
                    <a:pt x="48" y="30"/>
                  </a:lnTo>
                  <a:lnTo>
                    <a:pt x="42" y="36"/>
                  </a:lnTo>
                  <a:lnTo>
                    <a:pt x="36" y="36"/>
                  </a:lnTo>
                  <a:lnTo>
                    <a:pt x="24" y="36"/>
                  </a:lnTo>
                  <a:lnTo>
                    <a:pt x="30" y="41"/>
                  </a:lnTo>
                  <a:lnTo>
                    <a:pt x="30" y="53"/>
                  </a:lnTo>
                  <a:lnTo>
                    <a:pt x="30" y="65"/>
                  </a:lnTo>
                  <a:lnTo>
                    <a:pt x="18" y="71"/>
                  </a:lnTo>
                  <a:lnTo>
                    <a:pt x="24" y="95"/>
                  </a:lnTo>
                  <a:lnTo>
                    <a:pt x="24" y="107"/>
                  </a:lnTo>
                  <a:lnTo>
                    <a:pt x="24" y="125"/>
                  </a:lnTo>
                  <a:lnTo>
                    <a:pt x="18" y="137"/>
                  </a:lnTo>
                  <a:lnTo>
                    <a:pt x="12" y="143"/>
                  </a:lnTo>
                  <a:lnTo>
                    <a:pt x="12" y="149"/>
                  </a:lnTo>
                  <a:lnTo>
                    <a:pt x="6" y="155"/>
                  </a:lnTo>
                  <a:lnTo>
                    <a:pt x="6" y="161"/>
                  </a:lnTo>
                  <a:lnTo>
                    <a:pt x="0" y="161"/>
                  </a:lnTo>
                  <a:lnTo>
                    <a:pt x="6" y="161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42" name="Freeform 489"/>
            <p:cNvSpPr>
              <a:spLocks/>
            </p:cNvSpPr>
            <p:nvPr/>
          </p:nvSpPr>
          <p:spPr bwMode="auto">
            <a:xfrm>
              <a:off x="4863" y="1870"/>
              <a:ext cx="173" cy="143"/>
            </a:xfrm>
            <a:custGeom>
              <a:avLst/>
              <a:gdLst>
                <a:gd name="T0" fmla="*/ 89 w 173"/>
                <a:gd name="T1" fmla="*/ 143 h 143"/>
                <a:gd name="T2" fmla="*/ 95 w 173"/>
                <a:gd name="T3" fmla="*/ 143 h 143"/>
                <a:gd name="T4" fmla="*/ 101 w 173"/>
                <a:gd name="T5" fmla="*/ 143 h 143"/>
                <a:gd name="T6" fmla="*/ 113 w 173"/>
                <a:gd name="T7" fmla="*/ 143 h 143"/>
                <a:gd name="T8" fmla="*/ 119 w 173"/>
                <a:gd name="T9" fmla="*/ 137 h 143"/>
                <a:gd name="T10" fmla="*/ 131 w 173"/>
                <a:gd name="T11" fmla="*/ 137 h 143"/>
                <a:gd name="T12" fmla="*/ 143 w 173"/>
                <a:gd name="T13" fmla="*/ 137 h 143"/>
                <a:gd name="T14" fmla="*/ 149 w 173"/>
                <a:gd name="T15" fmla="*/ 137 h 143"/>
                <a:gd name="T16" fmla="*/ 161 w 173"/>
                <a:gd name="T17" fmla="*/ 137 h 143"/>
                <a:gd name="T18" fmla="*/ 161 w 173"/>
                <a:gd name="T19" fmla="*/ 137 h 143"/>
                <a:gd name="T20" fmla="*/ 167 w 173"/>
                <a:gd name="T21" fmla="*/ 137 h 143"/>
                <a:gd name="T22" fmla="*/ 167 w 173"/>
                <a:gd name="T23" fmla="*/ 137 h 143"/>
                <a:gd name="T24" fmla="*/ 173 w 173"/>
                <a:gd name="T25" fmla="*/ 137 h 143"/>
                <a:gd name="T26" fmla="*/ 161 w 173"/>
                <a:gd name="T27" fmla="*/ 131 h 143"/>
                <a:gd name="T28" fmla="*/ 155 w 173"/>
                <a:gd name="T29" fmla="*/ 119 h 143"/>
                <a:gd name="T30" fmla="*/ 149 w 173"/>
                <a:gd name="T31" fmla="*/ 113 h 143"/>
                <a:gd name="T32" fmla="*/ 143 w 173"/>
                <a:gd name="T33" fmla="*/ 101 h 143"/>
                <a:gd name="T34" fmla="*/ 137 w 173"/>
                <a:gd name="T35" fmla="*/ 83 h 143"/>
                <a:gd name="T36" fmla="*/ 131 w 173"/>
                <a:gd name="T37" fmla="*/ 71 h 143"/>
                <a:gd name="T38" fmla="*/ 131 w 173"/>
                <a:gd name="T39" fmla="*/ 59 h 143"/>
                <a:gd name="T40" fmla="*/ 131 w 173"/>
                <a:gd name="T41" fmla="*/ 47 h 143"/>
                <a:gd name="T42" fmla="*/ 125 w 173"/>
                <a:gd name="T43" fmla="*/ 41 h 143"/>
                <a:gd name="T44" fmla="*/ 119 w 173"/>
                <a:gd name="T45" fmla="*/ 41 h 143"/>
                <a:gd name="T46" fmla="*/ 113 w 173"/>
                <a:gd name="T47" fmla="*/ 41 h 143"/>
                <a:gd name="T48" fmla="*/ 107 w 173"/>
                <a:gd name="T49" fmla="*/ 35 h 143"/>
                <a:gd name="T50" fmla="*/ 101 w 173"/>
                <a:gd name="T51" fmla="*/ 29 h 143"/>
                <a:gd name="T52" fmla="*/ 95 w 173"/>
                <a:gd name="T53" fmla="*/ 23 h 143"/>
                <a:gd name="T54" fmla="*/ 89 w 173"/>
                <a:gd name="T55" fmla="*/ 11 h 143"/>
                <a:gd name="T56" fmla="*/ 89 w 173"/>
                <a:gd name="T57" fmla="*/ 5 h 143"/>
                <a:gd name="T58" fmla="*/ 83 w 173"/>
                <a:gd name="T59" fmla="*/ 5 h 143"/>
                <a:gd name="T60" fmla="*/ 71 w 173"/>
                <a:gd name="T61" fmla="*/ 11 h 143"/>
                <a:gd name="T62" fmla="*/ 65 w 173"/>
                <a:gd name="T63" fmla="*/ 11 h 143"/>
                <a:gd name="T64" fmla="*/ 53 w 173"/>
                <a:gd name="T65" fmla="*/ 17 h 143"/>
                <a:gd name="T66" fmla="*/ 42 w 173"/>
                <a:gd name="T67" fmla="*/ 17 h 143"/>
                <a:gd name="T68" fmla="*/ 30 w 173"/>
                <a:gd name="T69" fmla="*/ 11 h 143"/>
                <a:gd name="T70" fmla="*/ 18 w 173"/>
                <a:gd name="T71" fmla="*/ 5 h 143"/>
                <a:gd name="T72" fmla="*/ 6 w 173"/>
                <a:gd name="T73" fmla="*/ 0 h 143"/>
                <a:gd name="T74" fmla="*/ 6 w 173"/>
                <a:gd name="T75" fmla="*/ 5 h 143"/>
                <a:gd name="T76" fmla="*/ 12 w 173"/>
                <a:gd name="T77" fmla="*/ 11 h 143"/>
                <a:gd name="T78" fmla="*/ 12 w 173"/>
                <a:gd name="T79" fmla="*/ 23 h 143"/>
                <a:gd name="T80" fmla="*/ 12 w 173"/>
                <a:gd name="T81" fmla="*/ 29 h 143"/>
                <a:gd name="T82" fmla="*/ 18 w 173"/>
                <a:gd name="T83" fmla="*/ 41 h 143"/>
                <a:gd name="T84" fmla="*/ 12 w 173"/>
                <a:gd name="T85" fmla="*/ 53 h 143"/>
                <a:gd name="T86" fmla="*/ 12 w 173"/>
                <a:gd name="T87" fmla="*/ 65 h 143"/>
                <a:gd name="T88" fmla="*/ 0 w 173"/>
                <a:gd name="T89" fmla="*/ 77 h 143"/>
                <a:gd name="T90" fmla="*/ 12 w 173"/>
                <a:gd name="T91" fmla="*/ 77 h 143"/>
                <a:gd name="T92" fmla="*/ 18 w 173"/>
                <a:gd name="T93" fmla="*/ 83 h 143"/>
                <a:gd name="T94" fmla="*/ 24 w 173"/>
                <a:gd name="T95" fmla="*/ 89 h 143"/>
                <a:gd name="T96" fmla="*/ 36 w 173"/>
                <a:gd name="T97" fmla="*/ 95 h 143"/>
                <a:gd name="T98" fmla="*/ 42 w 173"/>
                <a:gd name="T99" fmla="*/ 101 h 143"/>
                <a:gd name="T100" fmla="*/ 42 w 173"/>
                <a:gd name="T101" fmla="*/ 107 h 143"/>
                <a:gd name="T102" fmla="*/ 48 w 173"/>
                <a:gd name="T103" fmla="*/ 119 h 143"/>
                <a:gd name="T104" fmla="*/ 42 w 173"/>
                <a:gd name="T105" fmla="*/ 131 h 143"/>
                <a:gd name="T106" fmla="*/ 48 w 173"/>
                <a:gd name="T107" fmla="*/ 131 h 143"/>
                <a:gd name="T108" fmla="*/ 53 w 173"/>
                <a:gd name="T109" fmla="*/ 131 h 143"/>
                <a:gd name="T110" fmla="*/ 59 w 173"/>
                <a:gd name="T111" fmla="*/ 131 h 143"/>
                <a:gd name="T112" fmla="*/ 65 w 173"/>
                <a:gd name="T113" fmla="*/ 131 h 143"/>
                <a:gd name="T114" fmla="*/ 71 w 173"/>
                <a:gd name="T115" fmla="*/ 137 h 143"/>
                <a:gd name="T116" fmla="*/ 77 w 173"/>
                <a:gd name="T117" fmla="*/ 137 h 143"/>
                <a:gd name="T118" fmla="*/ 83 w 173"/>
                <a:gd name="T119" fmla="*/ 143 h 143"/>
                <a:gd name="T120" fmla="*/ 89 w 173"/>
                <a:gd name="T121" fmla="*/ 143 h 1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3"/>
                <a:gd name="T184" fmla="*/ 0 h 143"/>
                <a:gd name="T185" fmla="*/ 173 w 173"/>
                <a:gd name="T186" fmla="*/ 143 h 1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3" h="143">
                  <a:moveTo>
                    <a:pt x="89" y="143"/>
                  </a:moveTo>
                  <a:lnTo>
                    <a:pt x="95" y="143"/>
                  </a:lnTo>
                  <a:lnTo>
                    <a:pt x="101" y="143"/>
                  </a:lnTo>
                  <a:lnTo>
                    <a:pt x="113" y="143"/>
                  </a:lnTo>
                  <a:lnTo>
                    <a:pt x="119" y="137"/>
                  </a:lnTo>
                  <a:lnTo>
                    <a:pt x="131" y="137"/>
                  </a:lnTo>
                  <a:lnTo>
                    <a:pt x="143" y="137"/>
                  </a:lnTo>
                  <a:lnTo>
                    <a:pt x="149" y="137"/>
                  </a:lnTo>
                  <a:lnTo>
                    <a:pt x="161" y="137"/>
                  </a:lnTo>
                  <a:lnTo>
                    <a:pt x="167" y="137"/>
                  </a:lnTo>
                  <a:lnTo>
                    <a:pt x="173" y="137"/>
                  </a:lnTo>
                  <a:lnTo>
                    <a:pt x="161" y="131"/>
                  </a:lnTo>
                  <a:lnTo>
                    <a:pt x="155" y="119"/>
                  </a:lnTo>
                  <a:lnTo>
                    <a:pt x="149" y="113"/>
                  </a:lnTo>
                  <a:lnTo>
                    <a:pt x="143" y="101"/>
                  </a:lnTo>
                  <a:lnTo>
                    <a:pt x="137" y="83"/>
                  </a:lnTo>
                  <a:lnTo>
                    <a:pt x="131" y="71"/>
                  </a:lnTo>
                  <a:lnTo>
                    <a:pt x="131" y="59"/>
                  </a:lnTo>
                  <a:lnTo>
                    <a:pt x="131" y="47"/>
                  </a:lnTo>
                  <a:lnTo>
                    <a:pt x="125" y="41"/>
                  </a:lnTo>
                  <a:lnTo>
                    <a:pt x="119" y="41"/>
                  </a:lnTo>
                  <a:lnTo>
                    <a:pt x="113" y="41"/>
                  </a:lnTo>
                  <a:lnTo>
                    <a:pt x="107" y="35"/>
                  </a:lnTo>
                  <a:lnTo>
                    <a:pt x="101" y="29"/>
                  </a:lnTo>
                  <a:lnTo>
                    <a:pt x="95" y="23"/>
                  </a:lnTo>
                  <a:lnTo>
                    <a:pt x="89" y="11"/>
                  </a:lnTo>
                  <a:lnTo>
                    <a:pt x="89" y="5"/>
                  </a:lnTo>
                  <a:lnTo>
                    <a:pt x="83" y="5"/>
                  </a:lnTo>
                  <a:lnTo>
                    <a:pt x="71" y="11"/>
                  </a:lnTo>
                  <a:lnTo>
                    <a:pt x="65" y="11"/>
                  </a:lnTo>
                  <a:lnTo>
                    <a:pt x="53" y="17"/>
                  </a:lnTo>
                  <a:lnTo>
                    <a:pt x="42" y="17"/>
                  </a:lnTo>
                  <a:lnTo>
                    <a:pt x="30" y="11"/>
                  </a:lnTo>
                  <a:lnTo>
                    <a:pt x="18" y="5"/>
                  </a:lnTo>
                  <a:lnTo>
                    <a:pt x="6" y="0"/>
                  </a:lnTo>
                  <a:lnTo>
                    <a:pt x="6" y="5"/>
                  </a:lnTo>
                  <a:lnTo>
                    <a:pt x="12" y="11"/>
                  </a:lnTo>
                  <a:lnTo>
                    <a:pt x="12" y="23"/>
                  </a:lnTo>
                  <a:lnTo>
                    <a:pt x="12" y="29"/>
                  </a:lnTo>
                  <a:lnTo>
                    <a:pt x="18" y="41"/>
                  </a:lnTo>
                  <a:lnTo>
                    <a:pt x="12" y="53"/>
                  </a:lnTo>
                  <a:lnTo>
                    <a:pt x="12" y="65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18" y="83"/>
                  </a:lnTo>
                  <a:lnTo>
                    <a:pt x="24" y="89"/>
                  </a:lnTo>
                  <a:lnTo>
                    <a:pt x="36" y="95"/>
                  </a:lnTo>
                  <a:lnTo>
                    <a:pt x="42" y="101"/>
                  </a:lnTo>
                  <a:lnTo>
                    <a:pt x="42" y="107"/>
                  </a:lnTo>
                  <a:lnTo>
                    <a:pt x="48" y="119"/>
                  </a:lnTo>
                  <a:lnTo>
                    <a:pt x="42" y="131"/>
                  </a:lnTo>
                  <a:lnTo>
                    <a:pt x="48" y="131"/>
                  </a:lnTo>
                  <a:lnTo>
                    <a:pt x="53" y="131"/>
                  </a:lnTo>
                  <a:lnTo>
                    <a:pt x="59" y="131"/>
                  </a:lnTo>
                  <a:lnTo>
                    <a:pt x="65" y="131"/>
                  </a:lnTo>
                  <a:lnTo>
                    <a:pt x="71" y="137"/>
                  </a:lnTo>
                  <a:lnTo>
                    <a:pt x="77" y="137"/>
                  </a:lnTo>
                  <a:lnTo>
                    <a:pt x="83" y="143"/>
                  </a:lnTo>
                  <a:lnTo>
                    <a:pt x="89" y="143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43" name="Freeform 490"/>
            <p:cNvSpPr>
              <a:spLocks/>
            </p:cNvSpPr>
            <p:nvPr/>
          </p:nvSpPr>
          <p:spPr bwMode="auto">
            <a:xfrm>
              <a:off x="4952" y="2049"/>
              <a:ext cx="173" cy="179"/>
            </a:xfrm>
            <a:custGeom>
              <a:avLst/>
              <a:gdLst>
                <a:gd name="T0" fmla="*/ 24 w 173"/>
                <a:gd name="T1" fmla="*/ 84 h 179"/>
                <a:gd name="T2" fmla="*/ 30 w 173"/>
                <a:gd name="T3" fmla="*/ 84 h 179"/>
                <a:gd name="T4" fmla="*/ 42 w 173"/>
                <a:gd name="T5" fmla="*/ 84 h 179"/>
                <a:gd name="T6" fmla="*/ 54 w 173"/>
                <a:gd name="T7" fmla="*/ 84 h 179"/>
                <a:gd name="T8" fmla="*/ 66 w 173"/>
                <a:gd name="T9" fmla="*/ 84 h 179"/>
                <a:gd name="T10" fmla="*/ 84 w 173"/>
                <a:gd name="T11" fmla="*/ 78 h 179"/>
                <a:gd name="T12" fmla="*/ 96 w 173"/>
                <a:gd name="T13" fmla="*/ 66 h 179"/>
                <a:gd name="T14" fmla="*/ 108 w 173"/>
                <a:gd name="T15" fmla="*/ 54 h 179"/>
                <a:gd name="T16" fmla="*/ 120 w 173"/>
                <a:gd name="T17" fmla="*/ 36 h 179"/>
                <a:gd name="T18" fmla="*/ 126 w 173"/>
                <a:gd name="T19" fmla="*/ 18 h 179"/>
                <a:gd name="T20" fmla="*/ 132 w 173"/>
                <a:gd name="T21" fmla="*/ 6 h 179"/>
                <a:gd name="T22" fmla="*/ 138 w 173"/>
                <a:gd name="T23" fmla="*/ 6 h 179"/>
                <a:gd name="T24" fmla="*/ 144 w 173"/>
                <a:gd name="T25" fmla="*/ 0 h 179"/>
                <a:gd name="T26" fmla="*/ 156 w 173"/>
                <a:gd name="T27" fmla="*/ 0 h 179"/>
                <a:gd name="T28" fmla="*/ 162 w 173"/>
                <a:gd name="T29" fmla="*/ 0 h 179"/>
                <a:gd name="T30" fmla="*/ 168 w 173"/>
                <a:gd name="T31" fmla="*/ 0 h 179"/>
                <a:gd name="T32" fmla="*/ 173 w 173"/>
                <a:gd name="T33" fmla="*/ 0 h 179"/>
                <a:gd name="T34" fmla="*/ 173 w 173"/>
                <a:gd name="T35" fmla="*/ 0 h 179"/>
                <a:gd name="T36" fmla="*/ 156 w 173"/>
                <a:gd name="T37" fmla="*/ 6 h 179"/>
                <a:gd name="T38" fmla="*/ 138 w 173"/>
                <a:gd name="T39" fmla="*/ 24 h 179"/>
                <a:gd name="T40" fmla="*/ 132 w 173"/>
                <a:gd name="T41" fmla="*/ 48 h 179"/>
                <a:gd name="T42" fmla="*/ 126 w 173"/>
                <a:gd name="T43" fmla="*/ 66 h 179"/>
                <a:gd name="T44" fmla="*/ 126 w 173"/>
                <a:gd name="T45" fmla="*/ 84 h 179"/>
                <a:gd name="T46" fmla="*/ 126 w 173"/>
                <a:gd name="T47" fmla="*/ 96 h 179"/>
                <a:gd name="T48" fmla="*/ 120 w 173"/>
                <a:gd name="T49" fmla="*/ 108 h 179"/>
                <a:gd name="T50" fmla="*/ 108 w 173"/>
                <a:gd name="T51" fmla="*/ 113 h 179"/>
                <a:gd name="T52" fmla="*/ 96 w 173"/>
                <a:gd name="T53" fmla="*/ 125 h 179"/>
                <a:gd name="T54" fmla="*/ 90 w 173"/>
                <a:gd name="T55" fmla="*/ 143 h 179"/>
                <a:gd name="T56" fmla="*/ 84 w 173"/>
                <a:gd name="T57" fmla="*/ 155 h 179"/>
                <a:gd name="T58" fmla="*/ 66 w 173"/>
                <a:gd name="T59" fmla="*/ 155 h 179"/>
                <a:gd name="T60" fmla="*/ 42 w 173"/>
                <a:gd name="T61" fmla="*/ 167 h 179"/>
                <a:gd name="T62" fmla="*/ 30 w 173"/>
                <a:gd name="T63" fmla="*/ 173 h 179"/>
                <a:gd name="T64" fmla="*/ 24 w 173"/>
                <a:gd name="T65" fmla="*/ 173 h 179"/>
                <a:gd name="T66" fmla="*/ 24 w 173"/>
                <a:gd name="T67" fmla="*/ 155 h 179"/>
                <a:gd name="T68" fmla="*/ 18 w 173"/>
                <a:gd name="T69" fmla="*/ 137 h 179"/>
                <a:gd name="T70" fmla="*/ 6 w 173"/>
                <a:gd name="T71" fmla="*/ 119 h 179"/>
                <a:gd name="T72" fmla="*/ 6 w 173"/>
                <a:gd name="T73" fmla="*/ 113 h 179"/>
                <a:gd name="T74" fmla="*/ 12 w 173"/>
                <a:gd name="T75" fmla="*/ 108 h 179"/>
                <a:gd name="T76" fmla="*/ 24 w 173"/>
                <a:gd name="T77" fmla="*/ 102 h 179"/>
                <a:gd name="T78" fmla="*/ 24 w 173"/>
                <a:gd name="T79" fmla="*/ 90 h 17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73"/>
                <a:gd name="T121" fmla="*/ 0 h 179"/>
                <a:gd name="T122" fmla="*/ 173 w 173"/>
                <a:gd name="T123" fmla="*/ 179 h 17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73" h="179">
                  <a:moveTo>
                    <a:pt x="24" y="84"/>
                  </a:moveTo>
                  <a:lnTo>
                    <a:pt x="24" y="84"/>
                  </a:lnTo>
                  <a:lnTo>
                    <a:pt x="30" y="84"/>
                  </a:lnTo>
                  <a:lnTo>
                    <a:pt x="36" y="84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78" y="78"/>
                  </a:lnTo>
                  <a:lnTo>
                    <a:pt x="84" y="78"/>
                  </a:lnTo>
                  <a:lnTo>
                    <a:pt x="90" y="72"/>
                  </a:lnTo>
                  <a:lnTo>
                    <a:pt x="96" y="66"/>
                  </a:lnTo>
                  <a:lnTo>
                    <a:pt x="102" y="60"/>
                  </a:lnTo>
                  <a:lnTo>
                    <a:pt x="108" y="54"/>
                  </a:lnTo>
                  <a:lnTo>
                    <a:pt x="114" y="42"/>
                  </a:lnTo>
                  <a:lnTo>
                    <a:pt x="120" y="36"/>
                  </a:lnTo>
                  <a:lnTo>
                    <a:pt x="126" y="24"/>
                  </a:lnTo>
                  <a:lnTo>
                    <a:pt x="126" y="18"/>
                  </a:lnTo>
                  <a:lnTo>
                    <a:pt x="132" y="12"/>
                  </a:lnTo>
                  <a:lnTo>
                    <a:pt x="132" y="6"/>
                  </a:lnTo>
                  <a:lnTo>
                    <a:pt x="138" y="6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73" y="0"/>
                  </a:lnTo>
                  <a:lnTo>
                    <a:pt x="156" y="6"/>
                  </a:lnTo>
                  <a:lnTo>
                    <a:pt x="150" y="12"/>
                  </a:lnTo>
                  <a:lnTo>
                    <a:pt x="138" y="24"/>
                  </a:lnTo>
                  <a:lnTo>
                    <a:pt x="132" y="36"/>
                  </a:lnTo>
                  <a:lnTo>
                    <a:pt x="132" y="48"/>
                  </a:lnTo>
                  <a:lnTo>
                    <a:pt x="126" y="60"/>
                  </a:lnTo>
                  <a:lnTo>
                    <a:pt x="126" y="66"/>
                  </a:lnTo>
                  <a:lnTo>
                    <a:pt x="126" y="72"/>
                  </a:lnTo>
                  <a:lnTo>
                    <a:pt x="126" y="84"/>
                  </a:lnTo>
                  <a:lnTo>
                    <a:pt x="126" y="90"/>
                  </a:lnTo>
                  <a:lnTo>
                    <a:pt x="126" y="96"/>
                  </a:lnTo>
                  <a:lnTo>
                    <a:pt x="126" y="108"/>
                  </a:lnTo>
                  <a:lnTo>
                    <a:pt x="120" y="108"/>
                  </a:lnTo>
                  <a:lnTo>
                    <a:pt x="114" y="108"/>
                  </a:lnTo>
                  <a:lnTo>
                    <a:pt x="108" y="113"/>
                  </a:lnTo>
                  <a:lnTo>
                    <a:pt x="102" y="119"/>
                  </a:lnTo>
                  <a:lnTo>
                    <a:pt x="96" y="125"/>
                  </a:lnTo>
                  <a:lnTo>
                    <a:pt x="90" y="137"/>
                  </a:lnTo>
                  <a:lnTo>
                    <a:pt x="90" y="143"/>
                  </a:lnTo>
                  <a:lnTo>
                    <a:pt x="90" y="155"/>
                  </a:lnTo>
                  <a:lnTo>
                    <a:pt x="84" y="155"/>
                  </a:lnTo>
                  <a:lnTo>
                    <a:pt x="72" y="155"/>
                  </a:lnTo>
                  <a:lnTo>
                    <a:pt x="66" y="155"/>
                  </a:lnTo>
                  <a:lnTo>
                    <a:pt x="54" y="161"/>
                  </a:lnTo>
                  <a:lnTo>
                    <a:pt x="42" y="167"/>
                  </a:lnTo>
                  <a:lnTo>
                    <a:pt x="36" y="167"/>
                  </a:lnTo>
                  <a:lnTo>
                    <a:pt x="30" y="173"/>
                  </a:lnTo>
                  <a:lnTo>
                    <a:pt x="24" y="179"/>
                  </a:lnTo>
                  <a:lnTo>
                    <a:pt x="24" y="173"/>
                  </a:lnTo>
                  <a:lnTo>
                    <a:pt x="24" y="161"/>
                  </a:lnTo>
                  <a:lnTo>
                    <a:pt x="24" y="155"/>
                  </a:lnTo>
                  <a:lnTo>
                    <a:pt x="18" y="143"/>
                  </a:lnTo>
                  <a:lnTo>
                    <a:pt x="18" y="137"/>
                  </a:lnTo>
                  <a:lnTo>
                    <a:pt x="12" y="125"/>
                  </a:lnTo>
                  <a:lnTo>
                    <a:pt x="6" y="119"/>
                  </a:lnTo>
                  <a:lnTo>
                    <a:pt x="0" y="113"/>
                  </a:lnTo>
                  <a:lnTo>
                    <a:pt x="6" y="113"/>
                  </a:lnTo>
                  <a:lnTo>
                    <a:pt x="12" y="108"/>
                  </a:lnTo>
                  <a:lnTo>
                    <a:pt x="18" y="108"/>
                  </a:lnTo>
                  <a:lnTo>
                    <a:pt x="24" y="102"/>
                  </a:lnTo>
                  <a:lnTo>
                    <a:pt x="24" y="96"/>
                  </a:lnTo>
                  <a:lnTo>
                    <a:pt x="24" y="90"/>
                  </a:lnTo>
                  <a:lnTo>
                    <a:pt x="24" y="84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44" name="Freeform 491"/>
            <p:cNvSpPr>
              <a:spLocks/>
            </p:cNvSpPr>
            <p:nvPr/>
          </p:nvSpPr>
          <p:spPr bwMode="auto">
            <a:xfrm>
              <a:off x="5060" y="2049"/>
              <a:ext cx="107" cy="185"/>
            </a:xfrm>
            <a:custGeom>
              <a:avLst/>
              <a:gdLst>
                <a:gd name="T0" fmla="*/ 65 w 107"/>
                <a:gd name="T1" fmla="*/ 6 h 185"/>
                <a:gd name="T2" fmla="*/ 71 w 107"/>
                <a:gd name="T3" fmla="*/ 12 h 185"/>
                <a:gd name="T4" fmla="*/ 83 w 107"/>
                <a:gd name="T5" fmla="*/ 12 h 185"/>
                <a:gd name="T6" fmla="*/ 83 w 107"/>
                <a:gd name="T7" fmla="*/ 12 h 185"/>
                <a:gd name="T8" fmla="*/ 83 w 107"/>
                <a:gd name="T9" fmla="*/ 18 h 185"/>
                <a:gd name="T10" fmla="*/ 77 w 107"/>
                <a:gd name="T11" fmla="*/ 24 h 185"/>
                <a:gd name="T12" fmla="*/ 71 w 107"/>
                <a:gd name="T13" fmla="*/ 24 h 185"/>
                <a:gd name="T14" fmla="*/ 65 w 107"/>
                <a:gd name="T15" fmla="*/ 24 h 185"/>
                <a:gd name="T16" fmla="*/ 60 w 107"/>
                <a:gd name="T17" fmla="*/ 24 h 185"/>
                <a:gd name="T18" fmla="*/ 60 w 107"/>
                <a:gd name="T19" fmla="*/ 30 h 185"/>
                <a:gd name="T20" fmla="*/ 54 w 107"/>
                <a:gd name="T21" fmla="*/ 30 h 185"/>
                <a:gd name="T22" fmla="*/ 54 w 107"/>
                <a:gd name="T23" fmla="*/ 36 h 185"/>
                <a:gd name="T24" fmla="*/ 54 w 107"/>
                <a:gd name="T25" fmla="*/ 42 h 185"/>
                <a:gd name="T26" fmla="*/ 54 w 107"/>
                <a:gd name="T27" fmla="*/ 42 h 185"/>
                <a:gd name="T28" fmla="*/ 60 w 107"/>
                <a:gd name="T29" fmla="*/ 48 h 185"/>
                <a:gd name="T30" fmla="*/ 60 w 107"/>
                <a:gd name="T31" fmla="*/ 48 h 185"/>
                <a:gd name="T32" fmla="*/ 65 w 107"/>
                <a:gd name="T33" fmla="*/ 48 h 185"/>
                <a:gd name="T34" fmla="*/ 71 w 107"/>
                <a:gd name="T35" fmla="*/ 48 h 185"/>
                <a:gd name="T36" fmla="*/ 77 w 107"/>
                <a:gd name="T37" fmla="*/ 48 h 185"/>
                <a:gd name="T38" fmla="*/ 77 w 107"/>
                <a:gd name="T39" fmla="*/ 42 h 185"/>
                <a:gd name="T40" fmla="*/ 83 w 107"/>
                <a:gd name="T41" fmla="*/ 36 h 185"/>
                <a:gd name="T42" fmla="*/ 89 w 107"/>
                <a:gd name="T43" fmla="*/ 30 h 185"/>
                <a:gd name="T44" fmla="*/ 95 w 107"/>
                <a:gd name="T45" fmla="*/ 30 h 185"/>
                <a:gd name="T46" fmla="*/ 95 w 107"/>
                <a:gd name="T47" fmla="*/ 36 h 185"/>
                <a:gd name="T48" fmla="*/ 95 w 107"/>
                <a:gd name="T49" fmla="*/ 36 h 185"/>
                <a:gd name="T50" fmla="*/ 89 w 107"/>
                <a:gd name="T51" fmla="*/ 48 h 185"/>
                <a:gd name="T52" fmla="*/ 89 w 107"/>
                <a:gd name="T53" fmla="*/ 48 h 185"/>
                <a:gd name="T54" fmla="*/ 83 w 107"/>
                <a:gd name="T55" fmla="*/ 54 h 185"/>
                <a:gd name="T56" fmla="*/ 77 w 107"/>
                <a:gd name="T57" fmla="*/ 60 h 185"/>
                <a:gd name="T58" fmla="*/ 77 w 107"/>
                <a:gd name="T59" fmla="*/ 60 h 185"/>
                <a:gd name="T60" fmla="*/ 83 w 107"/>
                <a:gd name="T61" fmla="*/ 66 h 185"/>
                <a:gd name="T62" fmla="*/ 83 w 107"/>
                <a:gd name="T63" fmla="*/ 72 h 185"/>
                <a:gd name="T64" fmla="*/ 89 w 107"/>
                <a:gd name="T65" fmla="*/ 72 h 185"/>
                <a:gd name="T66" fmla="*/ 95 w 107"/>
                <a:gd name="T67" fmla="*/ 72 h 185"/>
                <a:gd name="T68" fmla="*/ 101 w 107"/>
                <a:gd name="T69" fmla="*/ 72 h 185"/>
                <a:gd name="T70" fmla="*/ 101 w 107"/>
                <a:gd name="T71" fmla="*/ 72 h 185"/>
                <a:gd name="T72" fmla="*/ 107 w 107"/>
                <a:gd name="T73" fmla="*/ 78 h 185"/>
                <a:gd name="T74" fmla="*/ 107 w 107"/>
                <a:gd name="T75" fmla="*/ 96 h 185"/>
                <a:gd name="T76" fmla="*/ 101 w 107"/>
                <a:gd name="T77" fmla="*/ 113 h 185"/>
                <a:gd name="T78" fmla="*/ 89 w 107"/>
                <a:gd name="T79" fmla="*/ 131 h 185"/>
                <a:gd name="T80" fmla="*/ 71 w 107"/>
                <a:gd name="T81" fmla="*/ 149 h 185"/>
                <a:gd name="T82" fmla="*/ 60 w 107"/>
                <a:gd name="T83" fmla="*/ 161 h 185"/>
                <a:gd name="T84" fmla="*/ 42 w 107"/>
                <a:gd name="T85" fmla="*/ 173 h 185"/>
                <a:gd name="T86" fmla="*/ 24 w 107"/>
                <a:gd name="T87" fmla="*/ 179 h 185"/>
                <a:gd name="T88" fmla="*/ 12 w 107"/>
                <a:gd name="T89" fmla="*/ 185 h 185"/>
                <a:gd name="T90" fmla="*/ 12 w 107"/>
                <a:gd name="T91" fmla="*/ 185 h 185"/>
                <a:gd name="T92" fmla="*/ 6 w 107"/>
                <a:gd name="T93" fmla="*/ 185 h 185"/>
                <a:gd name="T94" fmla="*/ 0 w 107"/>
                <a:gd name="T95" fmla="*/ 185 h 185"/>
                <a:gd name="T96" fmla="*/ 6 w 107"/>
                <a:gd name="T97" fmla="*/ 179 h 185"/>
                <a:gd name="T98" fmla="*/ 12 w 107"/>
                <a:gd name="T99" fmla="*/ 173 h 185"/>
                <a:gd name="T100" fmla="*/ 18 w 107"/>
                <a:gd name="T101" fmla="*/ 161 h 185"/>
                <a:gd name="T102" fmla="*/ 24 w 107"/>
                <a:gd name="T103" fmla="*/ 149 h 185"/>
                <a:gd name="T104" fmla="*/ 24 w 107"/>
                <a:gd name="T105" fmla="*/ 137 h 185"/>
                <a:gd name="T106" fmla="*/ 24 w 107"/>
                <a:gd name="T107" fmla="*/ 119 h 185"/>
                <a:gd name="T108" fmla="*/ 18 w 107"/>
                <a:gd name="T109" fmla="*/ 96 h 185"/>
                <a:gd name="T110" fmla="*/ 18 w 107"/>
                <a:gd name="T111" fmla="*/ 84 h 185"/>
                <a:gd name="T112" fmla="*/ 18 w 107"/>
                <a:gd name="T113" fmla="*/ 66 h 185"/>
                <a:gd name="T114" fmla="*/ 24 w 107"/>
                <a:gd name="T115" fmla="*/ 48 h 185"/>
                <a:gd name="T116" fmla="*/ 30 w 107"/>
                <a:gd name="T117" fmla="*/ 24 h 185"/>
                <a:gd name="T118" fmla="*/ 48 w 107"/>
                <a:gd name="T119" fmla="*/ 6 h 18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7"/>
                <a:gd name="T181" fmla="*/ 0 h 185"/>
                <a:gd name="T182" fmla="*/ 107 w 107"/>
                <a:gd name="T183" fmla="*/ 185 h 18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7" h="185">
                  <a:moveTo>
                    <a:pt x="65" y="0"/>
                  </a:moveTo>
                  <a:lnTo>
                    <a:pt x="65" y="6"/>
                  </a:lnTo>
                  <a:lnTo>
                    <a:pt x="71" y="12"/>
                  </a:lnTo>
                  <a:lnTo>
                    <a:pt x="77" y="12"/>
                  </a:lnTo>
                  <a:lnTo>
                    <a:pt x="83" y="12"/>
                  </a:lnTo>
                  <a:lnTo>
                    <a:pt x="89" y="18"/>
                  </a:lnTo>
                  <a:lnTo>
                    <a:pt x="83" y="18"/>
                  </a:lnTo>
                  <a:lnTo>
                    <a:pt x="83" y="24"/>
                  </a:lnTo>
                  <a:lnTo>
                    <a:pt x="77" y="24"/>
                  </a:lnTo>
                  <a:lnTo>
                    <a:pt x="71" y="24"/>
                  </a:lnTo>
                  <a:lnTo>
                    <a:pt x="65" y="24"/>
                  </a:lnTo>
                  <a:lnTo>
                    <a:pt x="60" y="24"/>
                  </a:lnTo>
                  <a:lnTo>
                    <a:pt x="60" y="30"/>
                  </a:lnTo>
                  <a:lnTo>
                    <a:pt x="54" y="30"/>
                  </a:lnTo>
                  <a:lnTo>
                    <a:pt x="54" y="36"/>
                  </a:lnTo>
                  <a:lnTo>
                    <a:pt x="54" y="42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5" y="48"/>
                  </a:lnTo>
                  <a:lnTo>
                    <a:pt x="71" y="48"/>
                  </a:lnTo>
                  <a:lnTo>
                    <a:pt x="77" y="48"/>
                  </a:lnTo>
                  <a:lnTo>
                    <a:pt x="77" y="42"/>
                  </a:lnTo>
                  <a:lnTo>
                    <a:pt x="77" y="36"/>
                  </a:lnTo>
                  <a:lnTo>
                    <a:pt x="83" y="36"/>
                  </a:lnTo>
                  <a:lnTo>
                    <a:pt x="83" y="30"/>
                  </a:lnTo>
                  <a:lnTo>
                    <a:pt x="89" y="30"/>
                  </a:lnTo>
                  <a:lnTo>
                    <a:pt x="95" y="30"/>
                  </a:lnTo>
                  <a:lnTo>
                    <a:pt x="95" y="36"/>
                  </a:lnTo>
                  <a:lnTo>
                    <a:pt x="95" y="42"/>
                  </a:lnTo>
                  <a:lnTo>
                    <a:pt x="89" y="48"/>
                  </a:lnTo>
                  <a:lnTo>
                    <a:pt x="83" y="54"/>
                  </a:lnTo>
                  <a:lnTo>
                    <a:pt x="77" y="60"/>
                  </a:lnTo>
                  <a:lnTo>
                    <a:pt x="77" y="66"/>
                  </a:lnTo>
                  <a:lnTo>
                    <a:pt x="83" y="66"/>
                  </a:lnTo>
                  <a:lnTo>
                    <a:pt x="83" y="72"/>
                  </a:lnTo>
                  <a:lnTo>
                    <a:pt x="89" y="72"/>
                  </a:lnTo>
                  <a:lnTo>
                    <a:pt x="95" y="72"/>
                  </a:lnTo>
                  <a:lnTo>
                    <a:pt x="101" y="72"/>
                  </a:lnTo>
                  <a:lnTo>
                    <a:pt x="107" y="72"/>
                  </a:lnTo>
                  <a:lnTo>
                    <a:pt x="107" y="78"/>
                  </a:lnTo>
                  <a:lnTo>
                    <a:pt x="107" y="90"/>
                  </a:lnTo>
                  <a:lnTo>
                    <a:pt x="107" y="96"/>
                  </a:lnTo>
                  <a:lnTo>
                    <a:pt x="107" y="108"/>
                  </a:lnTo>
                  <a:lnTo>
                    <a:pt x="101" y="113"/>
                  </a:lnTo>
                  <a:lnTo>
                    <a:pt x="95" y="125"/>
                  </a:lnTo>
                  <a:lnTo>
                    <a:pt x="89" y="131"/>
                  </a:lnTo>
                  <a:lnTo>
                    <a:pt x="83" y="137"/>
                  </a:lnTo>
                  <a:lnTo>
                    <a:pt x="71" y="149"/>
                  </a:lnTo>
                  <a:lnTo>
                    <a:pt x="65" y="155"/>
                  </a:lnTo>
                  <a:lnTo>
                    <a:pt x="60" y="161"/>
                  </a:lnTo>
                  <a:lnTo>
                    <a:pt x="48" y="167"/>
                  </a:lnTo>
                  <a:lnTo>
                    <a:pt x="42" y="173"/>
                  </a:lnTo>
                  <a:lnTo>
                    <a:pt x="30" y="179"/>
                  </a:lnTo>
                  <a:lnTo>
                    <a:pt x="24" y="179"/>
                  </a:lnTo>
                  <a:lnTo>
                    <a:pt x="18" y="179"/>
                  </a:lnTo>
                  <a:lnTo>
                    <a:pt x="12" y="185"/>
                  </a:lnTo>
                  <a:lnTo>
                    <a:pt x="6" y="185"/>
                  </a:lnTo>
                  <a:lnTo>
                    <a:pt x="0" y="185"/>
                  </a:lnTo>
                  <a:lnTo>
                    <a:pt x="6" y="185"/>
                  </a:lnTo>
                  <a:lnTo>
                    <a:pt x="6" y="179"/>
                  </a:lnTo>
                  <a:lnTo>
                    <a:pt x="12" y="173"/>
                  </a:lnTo>
                  <a:lnTo>
                    <a:pt x="18" y="167"/>
                  </a:lnTo>
                  <a:lnTo>
                    <a:pt x="18" y="161"/>
                  </a:lnTo>
                  <a:lnTo>
                    <a:pt x="24" y="155"/>
                  </a:lnTo>
                  <a:lnTo>
                    <a:pt x="24" y="149"/>
                  </a:lnTo>
                  <a:lnTo>
                    <a:pt x="24" y="143"/>
                  </a:lnTo>
                  <a:lnTo>
                    <a:pt x="24" y="137"/>
                  </a:lnTo>
                  <a:lnTo>
                    <a:pt x="24" y="125"/>
                  </a:lnTo>
                  <a:lnTo>
                    <a:pt x="24" y="119"/>
                  </a:lnTo>
                  <a:lnTo>
                    <a:pt x="18" y="108"/>
                  </a:lnTo>
                  <a:lnTo>
                    <a:pt x="18" y="96"/>
                  </a:lnTo>
                  <a:lnTo>
                    <a:pt x="18" y="90"/>
                  </a:lnTo>
                  <a:lnTo>
                    <a:pt x="18" y="84"/>
                  </a:lnTo>
                  <a:lnTo>
                    <a:pt x="18" y="72"/>
                  </a:lnTo>
                  <a:lnTo>
                    <a:pt x="18" y="66"/>
                  </a:lnTo>
                  <a:lnTo>
                    <a:pt x="18" y="60"/>
                  </a:lnTo>
                  <a:lnTo>
                    <a:pt x="24" y="48"/>
                  </a:lnTo>
                  <a:lnTo>
                    <a:pt x="24" y="36"/>
                  </a:lnTo>
                  <a:lnTo>
                    <a:pt x="30" y="24"/>
                  </a:lnTo>
                  <a:lnTo>
                    <a:pt x="42" y="12"/>
                  </a:lnTo>
                  <a:lnTo>
                    <a:pt x="48" y="6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45" name="Freeform 492"/>
            <p:cNvSpPr>
              <a:spLocks/>
            </p:cNvSpPr>
            <p:nvPr/>
          </p:nvSpPr>
          <p:spPr bwMode="auto">
            <a:xfrm>
              <a:off x="4857" y="1828"/>
              <a:ext cx="477" cy="305"/>
            </a:xfrm>
            <a:custGeom>
              <a:avLst/>
              <a:gdLst>
                <a:gd name="T0" fmla="*/ 257 w 477"/>
                <a:gd name="T1" fmla="*/ 83 h 305"/>
                <a:gd name="T2" fmla="*/ 280 w 477"/>
                <a:gd name="T3" fmla="*/ 36 h 305"/>
                <a:gd name="T4" fmla="*/ 298 w 477"/>
                <a:gd name="T5" fmla="*/ 12 h 305"/>
                <a:gd name="T6" fmla="*/ 310 w 477"/>
                <a:gd name="T7" fmla="*/ 18 h 305"/>
                <a:gd name="T8" fmla="*/ 328 w 477"/>
                <a:gd name="T9" fmla="*/ 53 h 305"/>
                <a:gd name="T10" fmla="*/ 352 w 477"/>
                <a:gd name="T11" fmla="*/ 101 h 305"/>
                <a:gd name="T12" fmla="*/ 340 w 477"/>
                <a:gd name="T13" fmla="*/ 155 h 305"/>
                <a:gd name="T14" fmla="*/ 316 w 477"/>
                <a:gd name="T15" fmla="*/ 185 h 305"/>
                <a:gd name="T16" fmla="*/ 304 w 477"/>
                <a:gd name="T17" fmla="*/ 209 h 305"/>
                <a:gd name="T18" fmla="*/ 322 w 477"/>
                <a:gd name="T19" fmla="*/ 191 h 305"/>
                <a:gd name="T20" fmla="*/ 352 w 477"/>
                <a:gd name="T21" fmla="*/ 155 h 305"/>
                <a:gd name="T22" fmla="*/ 406 w 477"/>
                <a:gd name="T23" fmla="*/ 137 h 305"/>
                <a:gd name="T24" fmla="*/ 424 w 477"/>
                <a:gd name="T25" fmla="*/ 143 h 305"/>
                <a:gd name="T26" fmla="*/ 454 w 477"/>
                <a:gd name="T27" fmla="*/ 155 h 305"/>
                <a:gd name="T28" fmla="*/ 466 w 477"/>
                <a:gd name="T29" fmla="*/ 173 h 305"/>
                <a:gd name="T30" fmla="*/ 436 w 477"/>
                <a:gd name="T31" fmla="*/ 185 h 305"/>
                <a:gd name="T32" fmla="*/ 400 w 477"/>
                <a:gd name="T33" fmla="*/ 221 h 305"/>
                <a:gd name="T34" fmla="*/ 352 w 477"/>
                <a:gd name="T35" fmla="*/ 227 h 305"/>
                <a:gd name="T36" fmla="*/ 334 w 477"/>
                <a:gd name="T37" fmla="*/ 227 h 305"/>
                <a:gd name="T38" fmla="*/ 328 w 477"/>
                <a:gd name="T39" fmla="*/ 227 h 305"/>
                <a:gd name="T40" fmla="*/ 334 w 477"/>
                <a:gd name="T41" fmla="*/ 209 h 305"/>
                <a:gd name="T42" fmla="*/ 334 w 477"/>
                <a:gd name="T43" fmla="*/ 203 h 305"/>
                <a:gd name="T44" fmla="*/ 322 w 477"/>
                <a:gd name="T45" fmla="*/ 203 h 305"/>
                <a:gd name="T46" fmla="*/ 310 w 477"/>
                <a:gd name="T47" fmla="*/ 221 h 305"/>
                <a:gd name="T48" fmla="*/ 310 w 477"/>
                <a:gd name="T49" fmla="*/ 227 h 305"/>
                <a:gd name="T50" fmla="*/ 310 w 477"/>
                <a:gd name="T51" fmla="*/ 215 h 305"/>
                <a:gd name="T52" fmla="*/ 286 w 477"/>
                <a:gd name="T53" fmla="*/ 209 h 305"/>
                <a:gd name="T54" fmla="*/ 268 w 477"/>
                <a:gd name="T55" fmla="*/ 215 h 305"/>
                <a:gd name="T56" fmla="*/ 257 w 477"/>
                <a:gd name="T57" fmla="*/ 221 h 305"/>
                <a:gd name="T58" fmla="*/ 233 w 477"/>
                <a:gd name="T59" fmla="*/ 227 h 305"/>
                <a:gd name="T60" fmla="*/ 221 w 477"/>
                <a:gd name="T61" fmla="*/ 245 h 305"/>
                <a:gd name="T62" fmla="*/ 191 w 477"/>
                <a:gd name="T63" fmla="*/ 287 h 305"/>
                <a:gd name="T64" fmla="*/ 155 w 477"/>
                <a:gd name="T65" fmla="*/ 305 h 305"/>
                <a:gd name="T66" fmla="*/ 125 w 477"/>
                <a:gd name="T67" fmla="*/ 305 h 305"/>
                <a:gd name="T68" fmla="*/ 107 w 477"/>
                <a:gd name="T69" fmla="*/ 305 h 305"/>
                <a:gd name="T70" fmla="*/ 71 w 477"/>
                <a:gd name="T71" fmla="*/ 293 h 305"/>
                <a:gd name="T72" fmla="*/ 36 w 477"/>
                <a:gd name="T73" fmla="*/ 275 h 305"/>
                <a:gd name="T74" fmla="*/ 0 w 477"/>
                <a:gd name="T75" fmla="*/ 269 h 305"/>
                <a:gd name="T76" fmla="*/ 24 w 477"/>
                <a:gd name="T77" fmla="*/ 245 h 305"/>
                <a:gd name="T78" fmla="*/ 83 w 477"/>
                <a:gd name="T79" fmla="*/ 191 h 305"/>
                <a:gd name="T80" fmla="*/ 125 w 477"/>
                <a:gd name="T81" fmla="*/ 179 h 305"/>
                <a:gd name="T82" fmla="*/ 173 w 477"/>
                <a:gd name="T83" fmla="*/ 179 h 305"/>
                <a:gd name="T84" fmla="*/ 215 w 477"/>
                <a:gd name="T85" fmla="*/ 197 h 305"/>
                <a:gd name="T86" fmla="*/ 233 w 477"/>
                <a:gd name="T87" fmla="*/ 209 h 305"/>
                <a:gd name="T88" fmla="*/ 251 w 477"/>
                <a:gd name="T89" fmla="*/ 215 h 305"/>
                <a:gd name="T90" fmla="*/ 268 w 477"/>
                <a:gd name="T91" fmla="*/ 209 h 305"/>
                <a:gd name="T92" fmla="*/ 263 w 477"/>
                <a:gd name="T93" fmla="*/ 203 h 305"/>
                <a:gd name="T94" fmla="*/ 239 w 477"/>
                <a:gd name="T95" fmla="*/ 203 h 305"/>
                <a:gd name="T96" fmla="*/ 215 w 477"/>
                <a:gd name="T97" fmla="*/ 197 h 305"/>
                <a:gd name="T98" fmla="*/ 167 w 477"/>
                <a:gd name="T99" fmla="*/ 173 h 305"/>
                <a:gd name="T100" fmla="*/ 137 w 477"/>
                <a:gd name="T101" fmla="*/ 113 h 305"/>
                <a:gd name="T102" fmla="*/ 137 w 477"/>
                <a:gd name="T103" fmla="*/ 59 h 305"/>
                <a:gd name="T104" fmla="*/ 173 w 477"/>
                <a:gd name="T105" fmla="*/ 77 h 305"/>
                <a:gd name="T106" fmla="*/ 221 w 477"/>
                <a:gd name="T107" fmla="*/ 95 h 305"/>
                <a:gd name="T108" fmla="*/ 251 w 477"/>
                <a:gd name="T109" fmla="*/ 113 h 305"/>
                <a:gd name="T110" fmla="*/ 268 w 477"/>
                <a:gd name="T111" fmla="*/ 161 h 305"/>
                <a:gd name="T112" fmla="*/ 274 w 477"/>
                <a:gd name="T113" fmla="*/ 197 h 305"/>
                <a:gd name="T114" fmla="*/ 292 w 477"/>
                <a:gd name="T115" fmla="*/ 209 h 305"/>
                <a:gd name="T116" fmla="*/ 298 w 477"/>
                <a:gd name="T117" fmla="*/ 203 h 305"/>
                <a:gd name="T118" fmla="*/ 286 w 477"/>
                <a:gd name="T119" fmla="*/ 179 h 305"/>
                <a:gd name="T120" fmla="*/ 257 w 477"/>
                <a:gd name="T121" fmla="*/ 125 h 30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77"/>
                <a:gd name="T184" fmla="*/ 0 h 305"/>
                <a:gd name="T185" fmla="*/ 477 w 477"/>
                <a:gd name="T186" fmla="*/ 305 h 30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77" h="305">
                  <a:moveTo>
                    <a:pt x="257" y="125"/>
                  </a:moveTo>
                  <a:lnTo>
                    <a:pt x="257" y="113"/>
                  </a:lnTo>
                  <a:lnTo>
                    <a:pt x="257" y="101"/>
                  </a:lnTo>
                  <a:lnTo>
                    <a:pt x="257" y="95"/>
                  </a:lnTo>
                  <a:lnTo>
                    <a:pt x="257" y="83"/>
                  </a:lnTo>
                  <a:lnTo>
                    <a:pt x="263" y="71"/>
                  </a:lnTo>
                  <a:lnTo>
                    <a:pt x="263" y="59"/>
                  </a:lnTo>
                  <a:lnTo>
                    <a:pt x="268" y="53"/>
                  </a:lnTo>
                  <a:lnTo>
                    <a:pt x="274" y="42"/>
                  </a:lnTo>
                  <a:lnTo>
                    <a:pt x="280" y="36"/>
                  </a:lnTo>
                  <a:lnTo>
                    <a:pt x="286" y="30"/>
                  </a:lnTo>
                  <a:lnTo>
                    <a:pt x="292" y="24"/>
                  </a:lnTo>
                  <a:lnTo>
                    <a:pt x="292" y="18"/>
                  </a:lnTo>
                  <a:lnTo>
                    <a:pt x="298" y="12"/>
                  </a:lnTo>
                  <a:lnTo>
                    <a:pt x="298" y="6"/>
                  </a:lnTo>
                  <a:lnTo>
                    <a:pt x="304" y="0"/>
                  </a:lnTo>
                  <a:lnTo>
                    <a:pt x="304" y="6"/>
                  </a:lnTo>
                  <a:lnTo>
                    <a:pt x="304" y="12"/>
                  </a:lnTo>
                  <a:lnTo>
                    <a:pt x="310" y="18"/>
                  </a:lnTo>
                  <a:lnTo>
                    <a:pt x="310" y="24"/>
                  </a:lnTo>
                  <a:lnTo>
                    <a:pt x="316" y="36"/>
                  </a:lnTo>
                  <a:lnTo>
                    <a:pt x="322" y="42"/>
                  </a:lnTo>
                  <a:lnTo>
                    <a:pt x="328" y="47"/>
                  </a:lnTo>
                  <a:lnTo>
                    <a:pt x="328" y="53"/>
                  </a:lnTo>
                  <a:lnTo>
                    <a:pt x="334" y="59"/>
                  </a:lnTo>
                  <a:lnTo>
                    <a:pt x="340" y="65"/>
                  </a:lnTo>
                  <a:lnTo>
                    <a:pt x="346" y="71"/>
                  </a:lnTo>
                  <a:lnTo>
                    <a:pt x="346" y="77"/>
                  </a:lnTo>
                  <a:lnTo>
                    <a:pt x="352" y="101"/>
                  </a:lnTo>
                  <a:lnTo>
                    <a:pt x="352" y="113"/>
                  </a:lnTo>
                  <a:lnTo>
                    <a:pt x="352" y="131"/>
                  </a:lnTo>
                  <a:lnTo>
                    <a:pt x="346" y="143"/>
                  </a:lnTo>
                  <a:lnTo>
                    <a:pt x="340" y="149"/>
                  </a:lnTo>
                  <a:lnTo>
                    <a:pt x="340" y="155"/>
                  </a:lnTo>
                  <a:lnTo>
                    <a:pt x="334" y="161"/>
                  </a:lnTo>
                  <a:lnTo>
                    <a:pt x="328" y="167"/>
                  </a:lnTo>
                  <a:lnTo>
                    <a:pt x="322" y="173"/>
                  </a:lnTo>
                  <a:lnTo>
                    <a:pt x="316" y="179"/>
                  </a:lnTo>
                  <a:lnTo>
                    <a:pt x="316" y="185"/>
                  </a:lnTo>
                  <a:lnTo>
                    <a:pt x="310" y="197"/>
                  </a:lnTo>
                  <a:lnTo>
                    <a:pt x="304" y="197"/>
                  </a:lnTo>
                  <a:lnTo>
                    <a:pt x="304" y="203"/>
                  </a:lnTo>
                  <a:lnTo>
                    <a:pt x="304" y="209"/>
                  </a:lnTo>
                  <a:lnTo>
                    <a:pt x="310" y="209"/>
                  </a:lnTo>
                  <a:lnTo>
                    <a:pt x="316" y="203"/>
                  </a:lnTo>
                  <a:lnTo>
                    <a:pt x="316" y="197"/>
                  </a:lnTo>
                  <a:lnTo>
                    <a:pt x="322" y="191"/>
                  </a:lnTo>
                  <a:lnTo>
                    <a:pt x="322" y="179"/>
                  </a:lnTo>
                  <a:lnTo>
                    <a:pt x="328" y="179"/>
                  </a:lnTo>
                  <a:lnTo>
                    <a:pt x="328" y="173"/>
                  </a:lnTo>
                  <a:lnTo>
                    <a:pt x="340" y="161"/>
                  </a:lnTo>
                  <a:lnTo>
                    <a:pt x="352" y="155"/>
                  </a:lnTo>
                  <a:lnTo>
                    <a:pt x="358" y="143"/>
                  </a:lnTo>
                  <a:lnTo>
                    <a:pt x="370" y="143"/>
                  </a:lnTo>
                  <a:lnTo>
                    <a:pt x="382" y="137"/>
                  </a:lnTo>
                  <a:lnTo>
                    <a:pt x="394" y="137"/>
                  </a:lnTo>
                  <a:lnTo>
                    <a:pt x="406" y="137"/>
                  </a:lnTo>
                  <a:lnTo>
                    <a:pt x="412" y="137"/>
                  </a:lnTo>
                  <a:lnTo>
                    <a:pt x="418" y="137"/>
                  </a:lnTo>
                  <a:lnTo>
                    <a:pt x="424" y="137"/>
                  </a:lnTo>
                  <a:lnTo>
                    <a:pt x="424" y="143"/>
                  </a:lnTo>
                  <a:lnTo>
                    <a:pt x="430" y="143"/>
                  </a:lnTo>
                  <a:lnTo>
                    <a:pt x="436" y="149"/>
                  </a:lnTo>
                  <a:lnTo>
                    <a:pt x="442" y="149"/>
                  </a:lnTo>
                  <a:lnTo>
                    <a:pt x="448" y="155"/>
                  </a:lnTo>
                  <a:lnTo>
                    <a:pt x="454" y="155"/>
                  </a:lnTo>
                  <a:lnTo>
                    <a:pt x="460" y="161"/>
                  </a:lnTo>
                  <a:lnTo>
                    <a:pt x="466" y="167"/>
                  </a:lnTo>
                  <a:lnTo>
                    <a:pt x="477" y="167"/>
                  </a:lnTo>
                  <a:lnTo>
                    <a:pt x="472" y="173"/>
                  </a:lnTo>
                  <a:lnTo>
                    <a:pt x="466" y="173"/>
                  </a:lnTo>
                  <a:lnTo>
                    <a:pt x="460" y="173"/>
                  </a:lnTo>
                  <a:lnTo>
                    <a:pt x="454" y="173"/>
                  </a:lnTo>
                  <a:lnTo>
                    <a:pt x="448" y="179"/>
                  </a:lnTo>
                  <a:lnTo>
                    <a:pt x="442" y="179"/>
                  </a:lnTo>
                  <a:lnTo>
                    <a:pt x="436" y="185"/>
                  </a:lnTo>
                  <a:lnTo>
                    <a:pt x="430" y="191"/>
                  </a:lnTo>
                  <a:lnTo>
                    <a:pt x="424" y="197"/>
                  </a:lnTo>
                  <a:lnTo>
                    <a:pt x="418" y="203"/>
                  </a:lnTo>
                  <a:lnTo>
                    <a:pt x="406" y="215"/>
                  </a:lnTo>
                  <a:lnTo>
                    <a:pt x="400" y="221"/>
                  </a:lnTo>
                  <a:lnTo>
                    <a:pt x="388" y="227"/>
                  </a:lnTo>
                  <a:lnTo>
                    <a:pt x="376" y="233"/>
                  </a:lnTo>
                  <a:lnTo>
                    <a:pt x="364" y="233"/>
                  </a:lnTo>
                  <a:lnTo>
                    <a:pt x="352" y="227"/>
                  </a:lnTo>
                  <a:lnTo>
                    <a:pt x="346" y="227"/>
                  </a:lnTo>
                  <a:lnTo>
                    <a:pt x="340" y="227"/>
                  </a:lnTo>
                  <a:lnTo>
                    <a:pt x="334" y="227"/>
                  </a:lnTo>
                  <a:lnTo>
                    <a:pt x="328" y="227"/>
                  </a:lnTo>
                  <a:lnTo>
                    <a:pt x="322" y="227"/>
                  </a:lnTo>
                  <a:lnTo>
                    <a:pt x="328" y="227"/>
                  </a:lnTo>
                  <a:lnTo>
                    <a:pt x="334" y="221"/>
                  </a:lnTo>
                  <a:lnTo>
                    <a:pt x="334" y="215"/>
                  </a:lnTo>
                  <a:lnTo>
                    <a:pt x="334" y="209"/>
                  </a:lnTo>
                  <a:lnTo>
                    <a:pt x="334" y="203"/>
                  </a:lnTo>
                  <a:lnTo>
                    <a:pt x="328" y="203"/>
                  </a:lnTo>
                  <a:lnTo>
                    <a:pt x="322" y="203"/>
                  </a:lnTo>
                  <a:lnTo>
                    <a:pt x="316" y="203"/>
                  </a:lnTo>
                  <a:lnTo>
                    <a:pt x="316" y="209"/>
                  </a:lnTo>
                  <a:lnTo>
                    <a:pt x="310" y="215"/>
                  </a:lnTo>
                  <a:lnTo>
                    <a:pt x="310" y="221"/>
                  </a:lnTo>
                  <a:lnTo>
                    <a:pt x="316" y="221"/>
                  </a:lnTo>
                  <a:lnTo>
                    <a:pt x="316" y="227"/>
                  </a:lnTo>
                  <a:lnTo>
                    <a:pt x="310" y="227"/>
                  </a:lnTo>
                  <a:lnTo>
                    <a:pt x="310" y="221"/>
                  </a:lnTo>
                  <a:lnTo>
                    <a:pt x="310" y="215"/>
                  </a:lnTo>
                  <a:lnTo>
                    <a:pt x="304" y="215"/>
                  </a:lnTo>
                  <a:lnTo>
                    <a:pt x="292" y="215"/>
                  </a:lnTo>
                  <a:lnTo>
                    <a:pt x="286" y="209"/>
                  </a:lnTo>
                  <a:lnTo>
                    <a:pt x="280" y="209"/>
                  </a:lnTo>
                  <a:lnTo>
                    <a:pt x="274" y="209"/>
                  </a:lnTo>
                  <a:lnTo>
                    <a:pt x="268" y="215"/>
                  </a:lnTo>
                  <a:lnTo>
                    <a:pt x="268" y="221"/>
                  </a:lnTo>
                  <a:lnTo>
                    <a:pt x="263" y="221"/>
                  </a:lnTo>
                  <a:lnTo>
                    <a:pt x="257" y="221"/>
                  </a:lnTo>
                  <a:lnTo>
                    <a:pt x="251" y="221"/>
                  </a:lnTo>
                  <a:lnTo>
                    <a:pt x="245" y="221"/>
                  </a:lnTo>
                  <a:lnTo>
                    <a:pt x="239" y="221"/>
                  </a:lnTo>
                  <a:lnTo>
                    <a:pt x="233" y="227"/>
                  </a:lnTo>
                  <a:lnTo>
                    <a:pt x="227" y="227"/>
                  </a:lnTo>
                  <a:lnTo>
                    <a:pt x="227" y="233"/>
                  </a:lnTo>
                  <a:lnTo>
                    <a:pt x="221" y="239"/>
                  </a:lnTo>
                  <a:lnTo>
                    <a:pt x="221" y="245"/>
                  </a:lnTo>
                  <a:lnTo>
                    <a:pt x="215" y="257"/>
                  </a:lnTo>
                  <a:lnTo>
                    <a:pt x="209" y="263"/>
                  </a:lnTo>
                  <a:lnTo>
                    <a:pt x="203" y="275"/>
                  </a:lnTo>
                  <a:lnTo>
                    <a:pt x="197" y="281"/>
                  </a:lnTo>
                  <a:lnTo>
                    <a:pt x="191" y="287"/>
                  </a:lnTo>
                  <a:lnTo>
                    <a:pt x="185" y="293"/>
                  </a:lnTo>
                  <a:lnTo>
                    <a:pt x="179" y="299"/>
                  </a:lnTo>
                  <a:lnTo>
                    <a:pt x="173" y="299"/>
                  </a:lnTo>
                  <a:lnTo>
                    <a:pt x="161" y="305"/>
                  </a:lnTo>
                  <a:lnTo>
                    <a:pt x="155" y="305"/>
                  </a:lnTo>
                  <a:lnTo>
                    <a:pt x="149" y="305"/>
                  </a:lnTo>
                  <a:lnTo>
                    <a:pt x="143" y="305"/>
                  </a:lnTo>
                  <a:lnTo>
                    <a:pt x="137" y="305"/>
                  </a:lnTo>
                  <a:lnTo>
                    <a:pt x="131" y="305"/>
                  </a:lnTo>
                  <a:lnTo>
                    <a:pt x="125" y="305"/>
                  </a:lnTo>
                  <a:lnTo>
                    <a:pt x="119" y="305"/>
                  </a:lnTo>
                  <a:lnTo>
                    <a:pt x="113" y="305"/>
                  </a:lnTo>
                  <a:lnTo>
                    <a:pt x="107" y="305"/>
                  </a:lnTo>
                  <a:lnTo>
                    <a:pt x="101" y="305"/>
                  </a:lnTo>
                  <a:lnTo>
                    <a:pt x="95" y="299"/>
                  </a:lnTo>
                  <a:lnTo>
                    <a:pt x="83" y="299"/>
                  </a:lnTo>
                  <a:lnTo>
                    <a:pt x="77" y="293"/>
                  </a:lnTo>
                  <a:lnTo>
                    <a:pt x="71" y="293"/>
                  </a:lnTo>
                  <a:lnTo>
                    <a:pt x="65" y="287"/>
                  </a:lnTo>
                  <a:lnTo>
                    <a:pt x="59" y="281"/>
                  </a:lnTo>
                  <a:lnTo>
                    <a:pt x="54" y="281"/>
                  </a:lnTo>
                  <a:lnTo>
                    <a:pt x="42" y="275"/>
                  </a:lnTo>
                  <a:lnTo>
                    <a:pt x="36" y="275"/>
                  </a:lnTo>
                  <a:lnTo>
                    <a:pt x="30" y="275"/>
                  </a:lnTo>
                  <a:lnTo>
                    <a:pt x="18" y="269"/>
                  </a:lnTo>
                  <a:lnTo>
                    <a:pt x="12" y="269"/>
                  </a:lnTo>
                  <a:lnTo>
                    <a:pt x="6" y="269"/>
                  </a:lnTo>
                  <a:lnTo>
                    <a:pt x="0" y="269"/>
                  </a:lnTo>
                  <a:lnTo>
                    <a:pt x="6" y="263"/>
                  </a:lnTo>
                  <a:lnTo>
                    <a:pt x="12" y="251"/>
                  </a:lnTo>
                  <a:lnTo>
                    <a:pt x="24" y="245"/>
                  </a:lnTo>
                  <a:lnTo>
                    <a:pt x="36" y="233"/>
                  </a:lnTo>
                  <a:lnTo>
                    <a:pt x="48" y="221"/>
                  </a:lnTo>
                  <a:lnTo>
                    <a:pt x="59" y="209"/>
                  </a:lnTo>
                  <a:lnTo>
                    <a:pt x="71" y="197"/>
                  </a:lnTo>
                  <a:lnTo>
                    <a:pt x="83" y="191"/>
                  </a:lnTo>
                  <a:lnTo>
                    <a:pt x="95" y="185"/>
                  </a:lnTo>
                  <a:lnTo>
                    <a:pt x="101" y="185"/>
                  </a:lnTo>
                  <a:lnTo>
                    <a:pt x="107" y="185"/>
                  </a:lnTo>
                  <a:lnTo>
                    <a:pt x="119" y="185"/>
                  </a:lnTo>
                  <a:lnTo>
                    <a:pt x="125" y="179"/>
                  </a:lnTo>
                  <a:lnTo>
                    <a:pt x="137" y="179"/>
                  </a:lnTo>
                  <a:lnTo>
                    <a:pt x="149" y="179"/>
                  </a:lnTo>
                  <a:lnTo>
                    <a:pt x="155" y="179"/>
                  </a:lnTo>
                  <a:lnTo>
                    <a:pt x="167" y="179"/>
                  </a:lnTo>
                  <a:lnTo>
                    <a:pt x="173" y="179"/>
                  </a:lnTo>
                  <a:lnTo>
                    <a:pt x="185" y="179"/>
                  </a:lnTo>
                  <a:lnTo>
                    <a:pt x="191" y="185"/>
                  </a:lnTo>
                  <a:lnTo>
                    <a:pt x="203" y="191"/>
                  </a:lnTo>
                  <a:lnTo>
                    <a:pt x="209" y="191"/>
                  </a:lnTo>
                  <a:lnTo>
                    <a:pt x="215" y="197"/>
                  </a:lnTo>
                  <a:lnTo>
                    <a:pt x="221" y="197"/>
                  </a:lnTo>
                  <a:lnTo>
                    <a:pt x="227" y="203"/>
                  </a:lnTo>
                  <a:lnTo>
                    <a:pt x="233" y="209"/>
                  </a:lnTo>
                  <a:lnTo>
                    <a:pt x="239" y="215"/>
                  </a:lnTo>
                  <a:lnTo>
                    <a:pt x="245" y="215"/>
                  </a:lnTo>
                  <a:lnTo>
                    <a:pt x="251" y="215"/>
                  </a:lnTo>
                  <a:lnTo>
                    <a:pt x="257" y="215"/>
                  </a:lnTo>
                  <a:lnTo>
                    <a:pt x="263" y="215"/>
                  </a:lnTo>
                  <a:lnTo>
                    <a:pt x="263" y="209"/>
                  </a:lnTo>
                  <a:lnTo>
                    <a:pt x="268" y="209"/>
                  </a:lnTo>
                  <a:lnTo>
                    <a:pt x="268" y="203"/>
                  </a:lnTo>
                  <a:lnTo>
                    <a:pt x="263" y="203"/>
                  </a:lnTo>
                  <a:lnTo>
                    <a:pt x="257" y="203"/>
                  </a:lnTo>
                  <a:lnTo>
                    <a:pt x="251" y="203"/>
                  </a:lnTo>
                  <a:lnTo>
                    <a:pt x="245" y="203"/>
                  </a:lnTo>
                  <a:lnTo>
                    <a:pt x="239" y="203"/>
                  </a:lnTo>
                  <a:lnTo>
                    <a:pt x="233" y="203"/>
                  </a:lnTo>
                  <a:lnTo>
                    <a:pt x="227" y="203"/>
                  </a:lnTo>
                  <a:lnTo>
                    <a:pt x="221" y="203"/>
                  </a:lnTo>
                  <a:lnTo>
                    <a:pt x="215" y="197"/>
                  </a:lnTo>
                  <a:lnTo>
                    <a:pt x="209" y="197"/>
                  </a:lnTo>
                  <a:lnTo>
                    <a:pt x="197" y="191"/>
                  </a:lnTo>
                  <a:lnTo>
                    <a:pt x="191" y="185"/>
                  </a:lnTo>
                  <a:lnTo>
                    <a:pt x="179" y="179"/>
                  </a:lnTo>
                  <a:lnTo>
                    <a:pt x="167" y="173"/>
                  </a:lnTo>
                  <a:lnTo>
                    <a:pt x="161" y="161"/>
                  </a:lnTo>
                  <a:lnTo>
                    <a:pt x="155" y="155"/>
                  </a:lnTo>
                  <a:lnTo>
                    <a:pt x="149" y="143"/>
                  </a:lnTo>
                  <a:lnTo>
                    <a:pt x="143" y="125"/>
                  </a:lnTo>
                  <a:lnTo>
                    <a:pt x="137" y="113"/>
                  </a:lnTo>
                  <a:lnTo>
                    <a:pt x="137" y="101"/>
                  </a:lnTo>
                  <a:lnTo>
                    <a:pt x="137" y="89"/>
                  </a:lnTo>
                  <a:lnTo>
                    <a:pt x="137" y="77"/>
                  </a:lnTo>
                  <a:lnTo>
                    <a:pt x="137" y="71"/>
                  </a:lnTo>
                  <a:lnTo>
                    <a:pt x="137" y="59"/>
                  </a:lnTo>
                  <a:lnTo>
                    <a:pt x="143" y="53"/>
                  </a:lnTo>
                  <a:lnTo>
                    <a:pt x="143" y="59"/>
                  </a:lnTo>
                  <a:lnTo>
                    <a:pt x="155" y="65"/>
                  </a:lnTo>
                  <a:lnTo>
                    <a:pt x="161" y="71"/>
                  </a:lnTo>
                  <a:lnTo>
                    <a:pt x="173" y="77"/>
                  </a:lnTo>
                  <a:lnTo>
                    <a:pt x="185" y="83"/>
                  </a:lnTo>
                  <a:lnTo>
                    <a:pt x="197" y="89"/>
                  </a:lnTo>
                  <a:lnTo>
                    <a:pt x="203" y="89"/>
                  </a:lnTo>
                  <a:lnTo>
                    <a:pt x="215" y="95"/>
                  </a:lnTo>
                  <a:lnTo>
                    <a:pt x="221" y="95"/>
                  </a:lnTo>
                  <a:lnTo>
                    <a:pt x="227" y="95"/>
                  </a:lnTo>
                  <a:lnTo>
                    <a:pt x="233" y="101"/>
                  </a:lnTo>
                  <a:lnTo>
                    <a:pt x="239" y="101"/>
                  </a:lnTo>
                  <a:lnTo>
                    <a:pt x="245" y="107"/>
                  </a:lnTo>
                  <a:lnTo>
                    <a:pt x="251" y="113"/>
                  </a:lnTo>
                  <a:lnTo>
                    <a:pt x="257" y="119"/>
                  </a:lnTo>
                  <a:lnTo>
                    <a:pt x="257" y="131"/>
                  </a:lnTo>
                  <a:lnTo>
                    <a:pt x="263" y="143"/>
                  </a:lnTo>
                  <a:lnTo>
                    <a:pt x="268" y="149"/>
                  </a:lnTo>
                  <a:lnTo>
                    <a:pt x="268" y="161"/>
                  </a:lnTo>
                  <a:lnTo>
                    <a:pt x="268" y="179"/>
                  </a:lnTo>
                  <a:lnTo>
                    <a:pt x="268" y="185"/>
                  </a:lnTo>
                  <a:lnTo>
                    <a:pt x="274" y="191"/>
                  </a:lnTo>
                  <a:lnTo>
                    <a:pt x="274" y="197"/>
                  </a:lnTo>
                  <a:lnTo>
                    <a:pt x="280" y="197"/>
                  </a:lnTo>
                  <a:lnTo>
                    <a:pt x="280" y="203"/>
                  </a:lnTo>
                  <a:lnTo>
                    <a:pt x="286" y="203"/>
                  </a:lnTo>
                  <a:lnTo>
                    <a:pt x="292" y="209"/>
                  </a:lnTo>
                  <a:lnTo>
                    <a:pt x="298" y="209"/>
                  </a:lnTo>
                  <a:lnTo>
                    <a:pt x="298" y="203"/>
                  </a:lnTo>
                  <a:lnTo>
                    <a:pt x="298" y="197"/>
                  </a:lnTo>
                  <a:lnTo>
                    <a:pt x="298" y="191"/>
                  </a:lnTo>
                  <a:lnTo>
                    <a:pt x="292" y="185"/>
                  </a:lnTo>
                  <a:lnTo>
                    <a:pt x="286" y="179"/>
                  </a:lnTo>
                  <a:lnTo>
                    <a:pt x="280" y="173"/>
                  </a:lnTo>
                  <a:lnTo>
                    <a:pt x="274" y="161"/>
                  </a:lnTo>
                  <a:lnTo>
                    <a:pt x="268" y="149"/>
                  </a:lnTo>
                  <a:lnTo>
                    <a:pt x="263" y="137"/>
                  </a:lnTo>
                  <a:lnTo>
                    <a:pt x="257" y="125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46" name="Freeform 493"/>
            <p:cNvSpPr>
              <a:spLocks/>
            </p:cNvSpPr>
            <p:nvPr/>
          </p:nvSpPr>
          <p:spPr bwMode="auto">
            <a:xfrm>
              <a:off x="5179" y="2067"/>
              <a:ext cx="120" cy="149"/>
            </a:xfrm>
            <a:custGeom>
              <a:avLst/>
              <a:gdLst>
                <a:gd name="T0" fmla="*/ 30 w 120"/>
                <a:gd name="T1" fmla="*/ 6 h 149"/>
                <a:gd name="T2" fmla="*/ 24 w 120"/>
                <a:gd name="T3" fmla="*/ 12 h 149"/>
                <a:gd name="T4" fmla="*/ 18 w 120"/>
                <a:gd name="T5" fmla="*/ 12 h 149"/>
                <a:gd name="T6" fmla="*/ 12 w 120"/>
                <a:gd name="T7" fmla="*/ 12 h 149"/>
                <a:gd name="T8" fmla="*/ 12 w 120"/>
                <a:gd name="T9" fmla="*/ 6 h 149"/>
                <a:gd name="T10" fmla="*/ 6 w 120"/>
                <a:gd name="T11" fmla="*/ 6 h 149"/>
                <a:gd name="T12" fmla="*/ 0 w 120"/>
                <a:gd name="T13" fmla="*/ 0 h 149"/>
                <a:gd name="T14" fmla="*/ 0 w 120"/>
                <a:gd name="T15" fmla="*/ 0 h 149"/>
                <a:gd name="T16" fmla="*/ 0 w 120"/>
                <a:gd name="T17" fmla="*/ 6 h 149"/>
                <a:gd name="T18" fmla="*/ 6 w 120"/>
                <a:gd name="T19" fmla="*/ 12 h 149"/>
                <a:gd name="T20" fmla="*/ 12 w 120"/>
                <a:gd name="T21" fmla="*/ 12 h 149"/>
                <a:gd name="T22" fmla="*/ 18 w 120"/>
                <a:gd name="T23" fmla="*/ 12 h 149"/>
                <a:gd name="T24" fmla="*/ 18 w 120"/>
                <a:gd name="T25" fmla="*/ 18 h 149"/>
                <a:gd name="T26" fmla="*/ 24 w 120"/>
                <a:gd name="T27" fmla="*/ 24 h 149"/>
                <a:gd name="T28" fmla="*/ 18 w 120"/>
                <a:gd name="T29" fmla="*/ 30 h 149"/>
                <a:gd name="T30" fmla="*/ 18 w 120"/>
                <a:gd name="T31" fmla="*/ 36 h 149"/>
                <a:gd name="T32" fmla="*/ 12 w 120"/>
                <a:gd name="T33" fmla="*/ 36 h 149"/>
                <a:gd name="T34" fmla="*/ 6 w 120"/>
                <a:gd name="T35" fmla="*/ 36 h 149"/>
                <a:gd name="T36" fmla="*/ 0 w 120"/>
                <a:gd name="T37" fmla="*/ 54 h 149"/>
                <a:gd name="T38" fmla="*/ 0 w 120"/>
                <a:gd name="T39" fmla="*/ 78 h 149"/>
                <a:gd name="T40" fmla="*/ 18 w 120"/>
                <a:gd name="T41" fmla="*/ 101 h 149"/>
                <a:gd name="T42" fmla="*/ 48 w 120"/>
                <a:gd name="T43" fmla="*/ 119 h 149"/>
                <a:gd name="T44" fmla="*/ 78 w 120"/>
                <a:gd name="T45" fmla="*/ 131 h 149"/>
                <a:gd name="T46" fmla="*/ 90 w 120"/>
                <a:gd name="T47" fmla="*/ 137 h 149"/>
                <a:gd name="T48" fmla="*/ 108 w 120"/>
                <a:gd name="T49" fmla="*/ 143 h 149"/>
                <a:gd name="T50" fmla="*/ 120 w 120"/>
                <a:gd name="T51" fmla="*/ 149 h 149"/>
                <a:gd name="T52" fmla="*/ 120 w 120"/>
                <a:gd name="T53" fmla="*/ 143 h 149"/>
                <a:gd name="T54" fmla="*/ 114 w 120"/>
                <a:gd name="T55" fmla="*/ 125 h 149"/>
                <a:gd name="T56" fmla="*/ 108 w 120"/>
                <a:gd name="T57" fmla="*/ 107 h 149"/>
                <a:gd name="T58" fmla="*/ 102 w 120"/>
                <a:gd name="T59" fmla="*/ 84 h 149"/>
                <a:gd name="T60" fmla="*/ 102 w 120"/>
                <a:gd name="T61" fmla="*/ 72 h 149"/>
                <a:gd name="T62" fmla="*/ 96 w 120"/>
                <a:gd name="T63" fmla="*/ 48 h 149"/>
                <a:gd name="T64" fmla="*/ 78 w 120"/>
                <a:gd name="T65" fmla="*/ 24 h 149"/>
                <a:gd name="T66" fmla="*/ 54 w 120"/>
                <a:gd name="T67" fmla="*/ 6 h 14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0"/>
                <a:gd name="T103" fmla="*/ 0 h 149"/>
                <a:gd name="T104" fmla="*/ 120 w 120"/>
                <a:gd name="T105" fmla="*/ 149 h 14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0" h="149">
                  <a:moveTo>
                    <a:pt x="30" y="0"/>
                  </a:move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12" y="36"/>
                  </a:lnTo>
                  <a:lnTo>
                    <a:pt x="6" y="36"/>
                  </a:lnTo>
                  <a:lnTo>
                    <a:pt x="0" y="54"/>
                  </a:lnTo>
                  <a:lnTo>
                    <a:pt x="0" y="66"/>
                  </a:lnTo>
                  <a:lnTo>
                    <a:pt x="0" y="78"/>
                  </a:lnTo>
                  <a:lnTo>
                    <a:pt x="6" y="90"/>
                  </a:lnTo>
                  <a:lnTo>
                    <a:pt x="18" y="101"/>
                  </a:lnTo>
                  <a:lnTo>
                    <a:pt x="30" y="113"/>
                  </a:lnTo>
                  <a:lnTo>
                    <a:pt x="48" y="119"/>
                  </a:lnTo>
                  <a:lnTo>
                    <a:pt x="66" y="131"/>
                  </a:lnTo>
                  <a:lnTo>
                    <a:pt x="78" y="131"/>
                  </a:lnTo>
                  <a:lnTo>
                    <a:pt x="84" y="137"/>
                  </a:lnTo>
                  <a:lnTo>
                    <a:pt x="90" y="137"/>
                  </a:lnTo>
                  <a:lnTo>
                    <a:pt x="102" y="137"/>
                  </a:lnTo>
                  <a:lnTo>
                    <a:pt x="108" y="143"/>
                  </a:lnTo>
                  <a:lnTo>
                    <a:pt x="114" y="149"/>
                  </a:lnTo>
                  <a:lnTo>
                    <a:pt x="120" y="149"/>
                  </a:lnTo>
                  <a:lnTo>
                    <a:pt x="120" y="143"/>
                  </a:lnTo>
                  <a:lnTo>
                    <a:pt x="114" y="137"/>
                  </a:lnTo>
                  <a:lnTo>
                    <a:pt x="114" y="125"/>
                  </a:lnTo>
                  <a:lnTo>
                    <a:pt x="108" y="113"/>
                  </a:lnTo>
                  <a:lnTo>
                    <a:pt x="108" y="107"/>
                  </a:lnTo>
                  <a:lnTo>
                    <a:pt x="108" y="95"/>
                  </a:lnTo>
                  <a:lnTo>
                    <a:pt x="102" y="84"/>
                  </a:lnTo>
                  <a:lnTo>
                    <a:pt x="102" y="78"/>
                  </a:lnTo>
                  <a:lnTo>
                    <a:pt x="102" y="72"/>
                  </a:lnTo>
                  <a:lnTo>
                    <a:pt x="102" y="60"/>
                  </a:lnTo>
                  <a:lnTo>
                    <a:pt x="96" y="48"/>
                  </a:lnTo>
                  <a:lnTo>
                    <a:pt x="90" y="36"/>
                  </a:lnTo>
                  <a:lnTo>
                    <a:pt x="78" y="24"/>
                  </a:lnTo>
                  <a:lnTo>
                    <a:pt x="66" y="12"/>
                  </a:lnTo>
                  <a:lnTo>
                    <a:pt x="54" y="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47" name="Freeform 494"/>
            <p:cNvSpPr>
              <a:spLocks/>
            </p:cNvSpPr>
            <p:nvPr/>
          </p:nvSpPr>
          <p:spPr bwMode="auto">
            <a:xfrm>
              <a:off x="5149" y="2103"/>
              <a:ext cx="12" cy="12"/>
            </a:xfrm>
            <a:custGeom>
              <a:avLst/>
              <a:gdLst>
                <a:gd name="T0" fmla="*/ 12 w 12"/>
                <a:gd name="T1" fmla="*/ 6 h 12"/>
                <a:gd name="T2" fmla="*/ 12 w 12"/>
                <a:gd name="T3" fmla="*/ 12 h 12"/>
                <a:gd name="T4" fmla="*/ 12 w 12"/>
                <a:gd name="T5" fmla="*/ 12 h 12"/>
                <a:gd name="T6" fmla="*/ 6 w 12"/>
                <a:gd name="T7" fmla="*/ 12 h 12"/>
                <a:gd name="T8" fmla="*/ 6 w 12"/>
                <a:gd name="T9" fmla="*/ 12 h 12"/>
                <a:gd name="T10" fmla="*/ 0 w 12"/>
                <a:gd name="T11" fmla="*/ 12 h 12"/>
                <a:gd name="T12" fmla="*/ 0 w 12"/>
                <a:gd name="T13" fmla="*/ 12 h 12"/>
                <a:gd name="T14" fmla="*/ 0 w 12"/>
                <a:gd name="T15" fmla="*/ 6 h 12"/>
                <a:gd name="T16" fmla="*/ 0 w 12"/>
                <a:gd name="T17" fmla="*/ 6 h 12"/>
                <a:gd name="T18" fmla="*/ 0 w 12"/>
                <a:gd name="T19" fmla="*/ 6 h 12"/>
                <a:gd name="T20" fmla="*/ 0 w 12"/>
                <a:gd name="T21" fmla="*/ 0 h 12"/>
                <a:gd name="T22" fmla="*/ 6 w 12"/>
                <a:gd name="T23" fmla="*/ 0 h 12"/>
                <a:gd name="T24" fmla="*/ 6 w 12"/>
                <a:gd name="T25" fmla="*/ 0 h 12"/>
                <a:gd name="T26" fmla="*/ 6 w 12"/>
                <a:gd name="T27" fmla="*/ 0 h 12"/>
                <a:gd name="T28" fmla="*/ 12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12" y="6"/>
                  </a:move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48" name="Freeform 495"/>
            <p:cNvSpPr>
              <a:spLocks/>
            </p:cNvSpPr>
            <p:nvPr/>
          </p:nvSpPr>
          <p:spPr bwMode="auto">
            <a:xfrm>
              <a:off x="5120" y="2079"/>
              <a:ext cx="17" cy="12"/>
            </a:xfrm>
            <a:custGeom>
              <a:avLst/>
              <a:gdLst>
                <a:gd name="T0" fmla="*/ 11 w 17"/>
                <a:gd name="T1" fmla="*/ 12 h 12"/>
                <a:gd name="T2" fmla="*/ 11 w 17"/>
                <a:gd name="T3" fmla="*/ 12 h 12"/>
                <a:gd name="T4" fmla="*/ 5 w 17"/>
                <a:gd name="T5" fmla="*/ 12 h 12"/>
                <a:gd name="T6" fmla="*/ 5 w 17"/>
                <a:gd name="T7" fmla="*/ 12 h 12"/>
                <a:gd name="T8" fmla="*/ 0 w 17"/>
                <a:gd name="T9" fmla="*/ 12 h 12"/>
                <a:gd name="T10" fmla="*/ 0 w 17"/>
                <a:gd name="T11" fmla="*/ 6 h 12"/>
                <a:gd name="T12" fmla="*/ 0 w 17"/>
                <a:gd name="T13" fmla="*/ 6 h 12"/>
                <a:gd name="T14" fmla="*/ 0 w 17"/>
                <a:gd name="T15" fmla="*/ 0 h 12"/>
                <a:gd name="T16" fmla="*/ 0 w 17"/>
                <a:gd name="T17" fmla="*/ 0 h 12"/>
                <a:gd name="T18" fmla="*/ 5 w 17"/>
                <a:gd name="T19" fmla="*/ 0 h 12"/>
                <a:gd name="T20" fmla="*/ 5 w 17"/>
                <a:gd name="T21" fmla="*/ 0 h 12"/>
                <a:gd name="T22" fmla="*/ 11 w 17"/>
                <a:gd name="T23" fmla="*/ 0 h 12"/>
                <a:gd name="T24" fmla="*/ 11 w 17"/>
                <a:gd name="T25" fmla="*/ 0 h 12"/>
                <a:gd name="T26" fmla="*/ 11 w 17"/>
                <a:gd name="T27" fmla="*/ 6 h 12"/>
                <a:gd name="T28" fmla="*/ 17 w 17"/>
                <a:gd name="T29" fmla="*/ 6 h 12"/>
                <a:gd name="T30" fmla="*/ 17 w 17"/>
                <a:gd name="T31" fmla="*/ 12 h 12"/>
                <a:gd name="T32" fmla="*/ 11 w 17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"/>
                <a:gd name="T52" fmla="*/ 0 h 12"/>
                <a:gd name="T53" fmla="*/ 17 w 17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" h="12">
                  <a:moveTo>
                    <a:pt x="11" y="12"/>
                  </a:moveTo>
                  <a:lnTo>
                    <a:pt x="11" y="12"/>
                  </a:lnTo>
                  <a:lnTo>
                    <a:pt x="5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5" y="0"/>
                  </a:lnTo>
                  <a:lnTo>
                    <a:pt x="11" y="0"/>
                  </a:lnTo>
                  <a:lnTo>
                    <a:pt x="11" y="6"/>
                  </a:lnTo>
                  <a:lnTo>
                    <a:pt x="17" y="6"/>
                  </a:lnTo>
                  <a:lnTo>
                    <a:pt x="17" y="12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49" name="Freeform 496"/>
            <p:cNvSpPr>
              <a:spLocks/>
            </p:cNvSpPr>
            <p:nvPr/>
          </p:nvSpPr>
          <p:spPr bwMode="auto">
            <a:xfrm>
              <a:off x="5155" y="2061"/>
              <a:ext cx="18" cy="18"/>
            </a:xfrm>
            <a:custGeom>
              <a:avLst/>
              <a:gdLst>
                <a:gd name="T0" fmla="*/ 18 w 18"/>
                <a:gd name="T1" fmla="*/ 18 h 18"/>
                <a:gd name="T2" fmla="*/ 12 w 18"/>
                <a:gd name="T3" fmla="*/ 18 h 18"/>
                <a:gd name="T4" fmla="*/ 12 w 18"/>
                <a:gd name="T5" fmla="*/ 18 h 18"/>
                <a:gd name="T6" fmla="*/ 6 w 18"/>
                <a:gd name="T7" fmla="*/ 18 h 18"/>
                <a:gd name="T8" fmla="*/ 0 w 18"/>
                <a:gd name="T9" fmla="*/ 18 h 18"/>
                <a:gd name="T10" fmla="*/ 0 w 18"/>
                <a:gd name="T11" fmla="*/ 12 h 18"/>
                <a:gd name="T12" fmla="*/ 0 w 18"/>
                <a:gd name="T13" fmla="*/ 6 h 18"/>
                <a:gd name="T14" fmla="*/ 0 w 18"/>
                <a:gd name="T15" fmla="*/ 6 h 18"/>
                <a:gd name="T16" fmla="*/ 6 w 18"/>
                <a:gd name="T17" fmla="*/ 6 h 18"/>
                <a:gd name="T18" fmla="*/ 6 w 18"/>
                <a:gd name="T19" fmla="*/ 0 h 18"/>
                <a:gd name="T20" fmla="*/ 12 w 18"/>
                <a:gd name="T21" fmla="*/ 0 h 18"/>
                <a:gd name="T22" fmla="*/ 12 w 18"/>
                <a:gd name="T23" fmla="*/ 0 h 18"/>
                <a:gd name="T24" fmla="*/ 18 w 18"/>
                <a:gd name="T25" fmla="*/ 6 h 18"/>
                <a:gd name="T26" fmla="*/ 18 w 18"/>
                <a:gd name="T27" fmla="*/ 6 h 18"/>
                <a:gd name="T28" fmla="*/ 18 w 18"/>
                <a:gd name="T29" fmla="*/ 12 h 18"/>
                <a:gd name="T30" fmla="*/ 18 w 18"/>
                <a:gd name="T31" fmla="*/ 12 h 18"/>
                <a:gd name="T32" fmla="*/ 18 w 18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8"/>
                <a:gd name="T53" fmla="*/ 18 w 18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8">
                  <a:moveTo>
                    <a:pt x="18" y="18"/>
                  </a:move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8" y="1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50" name="Freeform 497"/>
            <p:cNvSpPr>
              <a:spLocks/>
            </p:cNvSpPr>
            <p:nvPr/>
          </p:nvSpPr>
          <p:spPr bwMode="auto">
            <a:xfrm>
              <a:off x="5179" y="2085"/>
              <a:ext cx="18" cy="18"/>
            </a:xfrm>
            <a:custGeom>
              <a:avLst/>
              <a:gdLst>
                <a:gd name="T0" fmla="*/ 12 w 18"/>
                <a:gd name="T1" fmla="*/ 18 h 18"/>
                <a:gd name="T2" fmla="*/ 12 w 18"/>
                <a:gd name="T3" fmla="*/ 12 h 18"/>
                <a:gd name="T4" fmla="*/ 18 w 18"/>
                <a:gd name="T5" fmla="*/ 12 h 18"/>
                <a:gd name="T6" fmla="*/ 18 w 18"/>
                <a:gd name="T7" fmla="*/ 6 h 18"/>
                <a:gd name="T8" fmla="*/ 18 w 18"/>
                <a:gd name="T9" fmla="*/ 6 h 18"/>
                <a:gd name="T10" fmla="*/ 12 w 18"/>
                <a:gd name="T11" fmla="*/ 0 h 18"/>
                <a:gd name="T12" fmla="*/ 12 w 18"/>
                <a:gd name="T13" fmla="*/ 0 h 18"/>
                <a:gd name="T14" fmla="*/ 6 w 18"/>
                <a:gd name="T15" fmla="*/ 0 h 18"/>
                <a:gd name="T16" fmla="*/ 0 w 18"/>
                <a:gd name="T17" fmla="*/ 0 h 18"/>
                <a:gd name="T18" fmla="*/ 0 w 18"/>
                <a:gd name="T19" fmla="*/ 6 h 18"/>
                <a:gd name="T20" fmla="*/ 0 w 18"/>
                <a:gd name="T21" fmla="*/ 6 h 18"/>
                <a:gd name="T22" fmla="*/ 0 w 18"/>
                <a:gd name="T23" fmla="*/ 6 h 18"/>
                <a:gd name="T24" fmla="*/ 0 w 18"/>
                <a:gd name="T25" fmla="*/ 12 h 18"/>
                <a:gd name="T26" fmla="*/ 0 w 18"/>
                <a:gd name="T27" fmla="*/ 12 h 18"/>
                <a:gd name="T28" fmla="*/ 6 w 18"/>
                <a:gd name="T29" fmla="*/ 12 h 18"/>
                <a:gd name="T30" fmla="*/ 12 w 18"/>
                <a:gd name="T31" fmla="*/ 18 h 18"/>
                <a:gd name="T32" fmla="*/ 12 w 18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8"/>
                <a:gd name="T53" fmla="*/ 18 w 18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8">
                  <a:moveTo>
                    <a:pt x="12" y="18"/>
                  </a:move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51" name="Freeform 498"/>
            <p:cNvSpPr>
              <a:spLocks/>
            </p:cNvSpPr>
            <p:nvPr/>
          </p:nvSpPr>
          <p:spPr bwMode="auto">
            <a:xfrm>
              <a:off x="5191" y="2061"/>
              <a:ext cx="18" cy="12"/>
            </a:xfrm>
            <a:custGeom>
              <a:avLst/>
              <a:gdLst>
                <a:gd name="T0" fmla="*/ 18 w 18"/>
                <a:gd name="T1" fmla="*/ 6 h 12"/>
                <a:gd name="T2" fmla="*/ 18 w 18"/>
                <a:gd name="T3" fmla="*/ 6 h 12"/>
                <a:gd name="T4" fmla="*/ 18 w 18"/>
                <a:gd name="T5" fmla="*/ 6 h 12"/>
                <a:gd name="T6" fmla="*/ 12 w 18"/>
                <a:gd name="T7" fmla="*/ 12 h 12"/>
                <a:gd name="T8" fmla="*/ 12 w 18"/>
                <a:gd name="T9" fmla="*/ 12 h 12"/>
                <a:gd name="T10" fmla="*/ 6 w 18"/>
                <a:gd name="T11" fmla="*/ 12 h 12"/>
                <a:gd name="T12" fmla="*/ 6 w 18"/>
                <a:gd name="T13" fmla="*/ 12 h 12"/>
                <a:gd name="T14" fmla="*/ 6 w 18"/>
                <a:gd name="T15" fmla="*/ 6 h 12"/>
                <a:gd name="T16" fmla="*/ 0 w 18"/>
                <a:gd name="T17" fmla="*/ 6 h 12"/>
                <a:gd name="T18" fmla="*/ 6 w 18"/>
                <a:gd name="T19" fmla="*/ 6 h 12"/>
                <a:gd name="T20" fmla="*/ 6 w 18"/>
                <a:gd name="T21" fmla="*/ 0 h 12"/>
                <a:gd name="T22" fmla="*/ 6 w 18"/>
                <a:gd name="T23" fmla="*/ 0 h 12"/>
                <a:gd name="T24" fmla="*/ 6 w 18"/>
                <a:gd name="T25" fmla="*/ 0 h 12"/>
                <a:gd name="T26" fmla="*/ 12 w 18"/>
                <a:gd name="T27" fmla="*/ 0 h 12"/>
                <a:gd name="T28" fmla="*/ 12 w 18"/>
                <a:gd name="T29" fmla="*/ 0 h 12"/>
                <a:gd name="T30" fmla="*/ 18 w 18"/>
                <a:gd name="T31" fmla="*/ 0 h 12"/>
                <a:gd name="T32" fmla="*/ 18 w 1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2"/>
                <a:gd name="T53" fmla="*/ 18 w 1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2">
                  <a:moveTo>
                    <a:pt x="18" y="6"/>
                  </a:moveTo>
                  <a:lnTo>
                    <a:pt x="18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52" name="Freeform 499"/>
            <p:cNvSpPr>
              <a:spLocks/>
            </p:cNvSpPr>
            <p:nvPr/>
          </p:nvSpPr>
          <p:spPr bwMode="auto">
            <a:xfrm>
              <a:off x="5173" y="2031"/>
              <a:ext cx="12" cy="18"/>
            </a:xfrm>
            <a:custGeom>
              <a:avLst/>
              <a:gdLst>
                <a:gd name="T0" fmla="*/ 12 w 12"/>
                <a:gd name="T1" fmla="*/ 0 h 18"/>
                <a:gd name="T2" fmla="*/ 12 w 12"/>
                <a:gd name="T3" fmla="*/ 6 h 18"/>
                <a:gd name="T4" fmla="*/ 12 w 12"/>
                <a:gd name="T5" fmla="*/ 6 h 18"/>
                <a:gd name="T6" fmla="*/ 12 w 12"/>
                <a:gd name="T7" fmla="*/ 6 h 18"/>
                <a:gd name="T8" fmla="*/ 12 w 12"/>
                <a:gd name="T9" fmla="*/ 12 h 18"/>
                <a:gd name="T10" fmla="*/ 12 w 12"/>
                <a:gd name="T11" fmla="*/ 12 h 18"/>
                <a:gd name="T12" fmla="*/ 6 w 12"/>
                <a:gd name="T13" fmla="*/ 18 h 18"/>
                <a:gd name="T14" fmla="*/ 6 w 12"/>
                <a:gd name="T15" fmla="*/ 18 h 18"/>
                <a:gd name="T16" fmla="*/ 6 w 12"/>
                <a:gd name="T17" fmla="*/ 18 h 18"/>
                <a:gd name="T18" fmla="*/ 0 w 12"/>
                <a:gd name="T19" fmla="*/ 18 h 18"/>
                <a:gd name="T20" fmla="*/ 0 w 12"/>
                <a:gd name="T21" fmla="*/ 12 h 18"/>
                <a:gd name="T22" fmla="*/ 0 w 12"/>
                <a:gd name="T23" fmla="*/ 12 h 18"/>
                <a:gd name="T24" fmla="*/ 0 w 12"/>
                <a:gd name="T25" fmla="*/ 6 h 18"/>
                <a:gd name="T26" fmla="*/ 0 w 12"/>
                <a:gd name="T27" fmla="*/ 6 h 18"/>
                <a:gd name="T28" fmla="*/ 6 w 12"/>
                <a:gd name="T29" fmla="*/ 6 h 18"/>
                <a:gd name="T30" fmla="*/ 6 w 12"/>
                <a:gd name="T31" fmla="*/ 0 h 18"/>
                <a:gd name="T32" fmla="*/ 12 w 12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12" y="0"/>
                  </a:moveTo>
                  <a:lnTo>
                    <a:pt x="12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53" name="Freeform 500"/>
            <p:cNvSpPr>
              <a:spLocks/>
            </p:cNvSpPr>
            <p:nvPr/>
          </p:nvSpPr>
          <p:spPr bwMode="auto">
            <a:xfrm>
              <a:off x="5149" y="2043"/>
              <a:ext cx="12" cy="18"/>
            </a:xfrm>
            <a:custGeom>
              <a:avLst/>
              <a:gdLst>
                <a:gd name="T0" fmla="*/ 12 w 12"/>
                <a:gd name="T1" fmla="*/ 12 h 18"/>
                <a:gd name="T2" fmla="*/ 12 w 12"/>
                <a:gd name="T3" fmla="*/ 12 h 18"/>
                <a:gd name="T4" fmla="*/ 12 w 12"/>
                <a:gd name="T5" fmla="*/ 18 h 18"/>
                <a:gd name="T6" fmla="*/ 6 w 12"/>
                <a:gd name="T7" fmla="*/ 18 h 18"/>
                <a:gd name="T8" fmla="*/ 6 w 12"/>
                <a:gd name="T9" fmla="*/ 18 h 18"/>
                <a:gd name="T10" fmla="*/ 0 w 12"/>
                <a:gd name="T11" fmla="*/ 18 h 18"/>
                <a:gd name="T12" fmla="*/ 0 w 12"/>
                <a:gd name="T13" fmla="*/ 12 h 18"/>
                <a:gd name="T14" fmla="*/ 0 w 12"/>
                <a:gd name="T15" fmla="*/ 12 h 18"/>
                <a:gd name="T16" fmla="*/ 0 w 12"/>
                <a:gd name="T17" fmla="*/ 6 h 18"/>
                <a:gd name="T18" fmla="*/ 0 w 12"/>
                <a:gd name="T19" fmla="*/ 6 h 18"/>
                <a:gd name="T20" fmla="*/ 6 w 12"/>
                <a:gd name="T21" fmla="*/ 0 h 18"/>
                <a:gd name="T22" fmla="*/ 6 w 12"/>
                <a:gd name="T23" fmla="*/ 0 h 18"/>
                <a:gd name="T24" fmla="*/ 12 w 12"/>
                <a:gd name="T25" fmla="*/ 0 h 18"/>
                <a:gd name="T26" fmla="*/ 12 w 12"/>
                <a:gd name="T27" fmla="*/ 0 h 18"/>
                <a:gd name="T28" fmla="*/ 12 w 12"/>
                <a:gd name="T29" fmla="*/ 6 h 18"/>
                <a:gd name="T30" fmla="*/ 12 w 12"/>
                <a:gd name="T31" fmla="*/ 6 h 18"/>
                <a:gd name="T32" fmla="*/ 12 w 12"/>
                <a:gd name="T33" fmla="*/ 12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12" y="12"/>
                  </a:move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54" name="Freeform 501"/>
            <p:cNvSpPr>
              <a:spLocks/>
            </p:cNvSpPr>
            <p:nvPr/>
          </p:nvSpPr>
          <p:spPr bwMode="auto">
            <a:xfrm>
              <a:off x="5131" y="2043"/>
              <a:ext cx="12" cy="12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6 h 12"/>
                <a:gd name="T4" fmla="*/ 0 w 12"/>
                <a:gd name="T5" fmla="*/ 6 h 12"/>
                <a:gd name="T6" fmla="*/ 0 w 12"/>
                <a:gd name="T7" fmla="*/ 6 h 12"/>
                <a:gd name="T8" fmla="*/ 0 w 12"/>
                <a:gd name="T9" fmla="*/ 0 h 12"/>
                <a:gd name="T10" fmla="*/ 0 w 12"/>
                <a:gd name="T11" fmla="*/ 0 h 12"/>
                <a:gd name="T12" fmla="*/ 6 w 12"/>
                <a:gd name="T13" fmla="*/ 0 h 12"/>
                <a:gd name="T14" fmla="*/ 6 w 12"/>
                <a:gd name="T15" fmla="*/ 0 h 12"/>
                <a:gd name="T16" fmla="*/ 12 w 12"/>
                <a:gd name="T17" fmla="*/ 0 h 12"/>
                <a:gd name="T18" fmla="*/ 12 w 12"/>
                <a:gd name="T19" fmla="*/ 0 h 12"/>
                <a:gd name="T20" fmla="*/ 12 w 12"/>
                <a:gd name="T21" fmla="*/ 0 h 12"/>
                <a:gd name="T22" fmla="*/ 12 w 12"/>
                <a:gd name="T23" fmla="*/ 6 h 12"/>
                <a:gd name="T24" fmla="*/ 12 w 12"/>
                <a:gd name="T25" fmla="*/ 6 h 12"/>
                <a:gd name="T26" fmla="*/ 12 w 12"/>
                <a:gd name="T27" fmla="*/ 12 h 12"/>
                <a:gd name="T28" fmla="*/ 6 w 12"/>
                <a:gd name="T29" fmla="*/ 12 h 12"/>
                <a:gd name="T30" fmla="*/ 6 w 12"/>
                <a:gd name="T31" fmla="*/ 12 h 12"/>
                <a:gd name="T32" fmla="*/ 0 w 12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12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55" name="Freeform 502"/>
            <p:cNvSpPr>
              <a:spLocks/>
            </p:cNvSpPr>
            <p:nvPr/>
          </p:nvSpPr>
          <p:spPr bwMode="auto">
            <a:xfrm>
              <a:off x="5191" y="1965"/>
              <a:ext cx="120" cy="84"/>
            </a:xfrm>
            <a:custGeom>
              <a:avLst/>
              <a:gdLst>
                <a:gd name="T0" fmla="*/ 0 w 120"/>
                <a:gd name="T1" fmla="*/ 66 h 84"/>
                <a:gd name="T2" fmla="*/ 0 w 120"/>
                <a:gd name="T3" fmla="*/ 72 h 84"/>
                <a:gd name="T4" fmla="*/ 0 w 120"/>
                <a:gd name="T5" fmla="*/ 72 h 84"/>
                <a:gd name="T6" fmla="*/ 6 w 120"/>
                <a:gd name="T7" fmla="*/ 66 h 84"/>
                <a:gd name="T8" fmla="*/ 18 w 120"/>
                <a:gd name="T9" fmla="*/ 72 h 84"/>
                <a:gd name="T10" fmla="*/ 42 w 120"/>
                <a:gd name="T11" fmla="*/ 78 h 84"/>
                <a:gd name="T12" fmla="*/ 66 w 120"/>
                <a:gd name="T13" fmla="*/ 84 h 84"/>
                <a:gd name="T14" fmla="*/ 66 w 120"/>
                <a:gd name="T15" fmla="*/ 78 h 84"/>
                <a:gd name="T16" fmla="*/ 48 w 120"/>
                <a:gd name="T17" fmla="*/ 78 h 84"/>
                <a:gd name="T18" fmla="*/ 30 w 120"/>
                <a:gd name="T19" fmla="*/ 72 h 84"/>
                <a:gd name="T20" fmla="*/ 18 w 120"/>
                <a:gd name="T21" fmla="*/ 60 h 84"/>
                <a:gd name="T22" fmla="*/ 18 w 120"/>
                <a:gd name="T23" fmla="*/ 60 h 84"/>
                <a:gd name="T24" fmla="*/ 30 w 120"/>
                <a:gd name="T25" fmla="*/ 54 h 84"/>
                <a:gd name="T26" fmla="*/ 36 w 120"/>
                <a:gd name="T27" fmla="*/ 54 h 84"/>
                <a:gd name="T28" fmla="*/ 54 w 120"/>
                <a:gd name="T29" fmla="*/ 60 h 84"/>
                <a:gd name="T30" fmla="*/ 78 w 120"/>
                <a:gd name="T31" fmla="*/ 66 h 84"/>
                <a:gd name="T32" fmla="*/ 84 w 120"/>
                <a:gd name="T33" fmla="*/ 60 h 84"/>
                <a:gd name="T34" fmla="*/ 78 w 120"/>
                <a:gd name="T35" fmla="*/ 60 h 84"/>
                <a:gd name="T36" fmla="*/ 72 w 120"/>
                <a:gd name="T37" fmla="*/ 60 h 84"/>
                <a:gd name="T38" fmla="*/ 60 w 120"/>
                <a:gd name="T39" fmla="*/ 60 h 84"/>
                <a:gd name="T40" fmla="*/ 48 w 120"/>
                <a:gd name="T41" fmla="*/ 54 h 84"/>
                <a:gd name="T42" fmla="*/ 42 w 120"/>
                <a:gd name="T43" fmla="*/ 48 h 84"/>
                <a:gd name="T44" fmla="*/ 54 w 120"/>
                <a:gd name="T45" fmla="*/ 48 h 84"/>
                <a:gd name="T46" fmla="*/ 60 w 120"/>
                <a:gd name="T47" fmla="*/ 42 h 84"/>
                <a:gd name="T48" fmla="*/ 66 w 120"/>
                <a:gd name="T49" fmla="*/ 42 h 84"/>
                <a:gd name="T50" fmla="*/ 78 w 120"/>
                <a:gd name="T51" fmla="*/ 48 h 84"/>
                <a:gd name="T52" fmla="*/ 84 w 120"/>
                <a:gd name="T53" fmla="*/ 48 h 84"/>
                <a:gd name="T54" fmla="*/ 96 w 120"/>
                <a:gd name="T55" fmla="*/ 54 h 84"/>
                <a:gd name="T56" fmla="*/ 90 w 120"/>
                <a:gd name="T57" fmla="*/ 48 h 84"/>
                <a:gd name="T58" fmla="*/ 78 w 120"/>
                <a:gd name="T59" fmla="*/ 42 h 84"/>
                <a:gd name="T60" fmla="*/ 72 w 120"/>
                <a:gd name="T61" fmla="*/ 42 h 84"/>
                <a:gd name="T62" fmla="*/ 90 w 120"/>
                <a:gd name="T63" fmla="*/ 36 h 84"/>
                <a:gd name="T64" fmla="*/ 108 w 120"/>
                <a:gd name="T65" fmla="*/ 36 h 84"/>
                <a:gd name="T66" fmla="*/ 120 w 120"/>
                <a:gd name="T67" fmla="*/ 30 h 84"/>
                <a:gd name="T68" fmla="*/ 114 w 120"/>
                <a:gd name="T69" fmla="*/ 30 h 84"/>
                <a:gd name="T70" fmla="*/ 96 w 120"/>
                <a:gd name="T71" fmla="*/ 30 h 84"/>
                <a:gd name="T72" fmla="*/ 78 w 120"/>
                <a:gd name="T73" fmla="*/ 30 h 84"/>
                <a:gd name="T74" fmla="*/ 72 w 120"/>
                <a:gd name="T75" fmla="*/ 30 h 84"/>
                <a:gd name="T76" fmla="*/ 84 w 120"/>
                <a:gd name="T77" fmla="*/ 6 h 84"/>
                <a:gd name="T78" fmla="*/ 84 w 120"/>
                <a:gd name="T79" fmla="*/ 0 h 84"/>
                <a:gd name="T80" fmla="*/ 78 w 120"/>
                <a:gd name="T81" fmla="*/ 12 h 84"/>
                <a:gd name="T82" fmla="*/ 66 w 120"/>
                <a:gd name="T83" fmla="*/ 24 h 84"/>
                <a:gd name="T84" fmla="*/ 60 w 120"/>
                <a:gd name="T85" fmla="*/ 36 h 84"/>
                <a:gd name="T86" fmla="*/ 54 w 120"/>
                <a:gd name="T87" fmla="*/ 36 h 84"/>
                <a:gd name="T88" fmla="*/ 36 w 120"/>
                <a:gd name="T89" fmla="*/ 42 h 84"/>
                <a:gd name="T90" fmla="*/ 36 w 120"/>
                <a:gd name="T91" fmla="*/ 36 h 84"/>
                <a:gd name="T92" fmla="*/ 42 w 120"/>
                <a:gd name="T93" fmla="*/ 12 h 84"/>
                <a:gd name="T94" fmla="*/ 42 w 120"/>
                <a:gd name="T95" fmla="*/ 6 h 84"/>
                <a:gd name="T96" fmla="*/ 30 w 120"/>
                <a:gd name="T97" fmla="*/ 24 h 84"/>
                <a:gd name="T98" fmla="*/ 24 w 120"/>
                <a:gd name="T99" fmla="*/ 48 h 84"/>
                <a:gd name="T100" fmla="*/ 12 w 120"/>
                <a:gd name="T101" fmla="*/ 60 h 84"/>
                <a:gd name="T102" fmla="*/ 6 w 120"/>
                <a:gd name="T103" fmla="*/ 60 h 84"/>
                <a:gd name="T104" fmla="*/ 12 w 120"/>
                <a:gd name="T105" fmla="*/ 36 h 84"/>
                <a:gd name="T106" fmla="*/ 6 w 120"/>
                <a:gd name="T107" fmla="*/ 30 h 84"/>
                <a:gd name="T108" fmla="*/ 0 w 120"/>
                <a:gd name="T109" fmla="*/ 66 h 8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0"/>
                <a:gd name="T166" fmla="*/ 0 h 84"/>
                <a:gd name="T167" fmla="*/ 120 w 120"/>
                <a:gd name="T168" fmla="*/ 84 h 8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0" h="84">
                  <a:moveTo>
                    <a:pt x="0" y="66"/>
                  </a:moveTo>
                  <a:lnTo>
                    <a:pt x="0" y="66"/>
                  </a:lnTo>
                  <a:lnTo>
                    <a:pt x="0" y="72"/>
                  </a:lnTo>
                  <a:lnTo>
                    <a:pt x="6" y="72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2" y="72"/>
                  </a:lnTo>
                  <a:lnTo>
                    <a:pt x="18" y="72"/>
                  </a:lnTo>
                  <a:lnTo>
                    <a:pt x="30" y="72"/>
                  </a:lnTo>
                  <a:lnTo>
                    <a:pt x="36" y="78"/>
                  </a:lnTo>
                  <a:lnTo>
                    <a:pt x="42" y="78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66" y="78"/>
                  </a:lnTo>
                  <a:lnTo>
                    <a:pt x="60" y="78"/>
                  </a:lnTo>
                  <a:lnTo>
                    <a:pt x="48" y="78"/>
                  </a:lnTo>
                  <a:lnTo>
                    <a:pt x="42" y="78"/>
                  </a:lnTo>
                  <a:lnTo>
                    <a:pt x="36" y="72"/>
                  </a:lnTo>
                  <a:lnTo>
                    <a:pt x="30" y="72"/>
                  </a:lnTo>
                  <a:lnTo>
                    <a:pt x="24" y="66"/>
                  </a:lnTo>
                  <a:lnTo>
                    <a:pt x="18" y="66"/>
                  </a:lnTo>
                  <a:lnTo>
                    <a:pt x="18" y="60"/>
                  </a:lnTo>
                  <a:lnTo>
                    <a:pt x="24" y="60"/>
                  </a:lnTo>
                  <a:lnTo>
                    <a:pt x="30" y="54"/>
                  </a:lnTo>
                  <a:lnTo>
                    <a:pt x="36" y="54"/>
                  </a:lnTo>
                  <a:lnTo>
                    <a:pt x="42" y="60"/>
                  </a:lnTo>
                  <a:lnTo>
                    <a:pt x="48" y="60"/>
                  </a:lnTo>
                  <a:lnTo>
                    <a:pt x="54" y="60"/>
                  </a:lnTo>
                  <a:lnTo>
                    <a:pt x="66" y="66"/>
                  </a:lnTo>
                  <a:lnTo>
                    <a:pt x="72" y="66"/>
                  </a:lnTo>
                  <a:lnTo>
                    <a:pt x="78" y="66"/>
                  </a:lnTo>
                  <a:lnTo>
                    <a:pt x="84" y="66"/>
                  </a:lnTo>
                  <a:lnTo>
                    <a:pt x="84" y="60"/>
                  </a:lnTo>
                  <a:lnTo>
                    <a:pt x="78" y="60"/>
                  </a:lnTo>
                  <a:lnTo>
                    <a:pt x="72" y="60"/>
                  </a:lnTo>
                  <a:lnTo>
                    <a:pt x="66" y="60"/>
                  </a:lnTo>
                  <a:lnTo>
                    <a:pt x="60" y="60"/>
                  </a:lnTo>
                  <a:lnTo>
                    <a:pt x="54" y="54"/>
                  </a:lnTo>
                  <a:lnTo>
                    <a:pt x="48" y="54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8" y="48"/>
                  </a:lnTo>
                  <a:lnTo>
                    <a:pt x="54" y="48"/>
                  </a:lnTo>
                  <a:lnTo>
                    <a:pt x="54" y="42"/>
                  </a:lnTo>
                  <a:lnTo>
                    <a:pt x="60" y="42"/>
                  </a:lnTo>
                  <a:lnTo>
                    <a:pt x="66" y="42"/>
                  </a:lnTo>
                  <a:lnTo>
                    <a:pt x="72" y="42"/>
                  </a:lnTo>
                  <a:lnTo>
                    <a:pt x="78" y="48"/>
                  </a:lnTo>
                  <a:lnTo>
                    <a:pt x="84" y="48"/>
                  </a:lnTo>
                  <a:lnTo>
                    <a:pt x="90" y="54"/>
                  </a:lnTo>
                  <a:lnTo>
                    <a:pt x="96" y="54"/>
                  </a:lnTo>
                  <a:lnTo>
                    <a:pt x="90" y="48"/>
                  </a:lnTo>
                  <a:lnTo>
                    <a:pt x="84" y="48"/>
                  </a:lnTo>
                  <a:lnTo>
                    <a:pt x="84" y="42"/>
                  </a:lnTo>
                  <a:lnTo>
                    <a:pt x="78" y="42"/>
                  </a:lnTo>
                  <a:lnTo>
                    <a:pt x="72" y="42"/>
                  </a:lnTo>
                  <a:lnTo>
                    <a:pt x="78" y="42"/>
                  </a:lnTo>
                  <a:lnTo>
                    <a:pt x="84" y="36"/>
                  </a:lnTo>
                  <a:lnTo>
                    <a:pt x="90" y="36"/>
                  </a:lnTo>
                  <a:lnTo>
                    <a:pt x="96" y="36"/>
                  </a:lnTo>
                  <a:lnTo>
                    <a:pt x="102" y="36"/>
                  </a:lnTo>
                  <a:lnTo>
                    <a:pt x="108" y="36"/>
                  </a:lnTo>
                  <a:lnTo>
                    <a:pt x="114" y="30"/>
                  </a:lnTo>
                  <a:lnTo>
                    <a:pt x="120" y="30"/>
                  </a:lnTo>
                  <a:lnTo>
                    <a:pt x="114" y="30"/>
                  </a:lnTo>
                  <a:lnTo>
                    <a:pt x="108" y="30"/>
                  </a:lnTo>
                  <a:lnTo>
                    <a:pt x="96" y="30"/>
                  </a:lnTo>
                  <a:lnTo>
                    <a:pt x="90" y="30"/>
                  </a:lnTo>
                  <a:lnTo>
                    <a:pt x="84" y="30"/>
                  </a:lnTo>
                  <a:lnTo>
                    <a:pt x="78" y="30"/>
                  </a:lnTo>
                  <a:lnTo>
                    <a:pt x="72" y="36"/>
                  </a:lnTo>
                  <a:lnTo>
                    <a:pt x="72" y="30"/>
                  </a:lnTo>
                  <a:lnTo>
                    <a:pt x="72" y="18"/>
                  </a:lnTo>
                  <a:lnTo>
                    <a:pt x="78" y="12"/>
                  </a:lnTo>
                  <a:lnTo>
                    <a:pt x="84" y="6"/>
                  </a:lnTo>
                  <a:lnTo>
                    <a:pt x="84" y="0"/>
                  </a:lnTo>
                  <a:lnTo>
                    <a:pt x="78" y="6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72" y="18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60" y="30"/>
                  </a:lnTo>
                  <a:lnTo>
                    <a:pt x="60" y="36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6" y="36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42" y="12"/>
                  </a:lnTo>
                  <a:lnTo>
                    <a:pt x="42" y="6"/>
                  </a:lnTo>
                  <a:lnTo>
                    <a:pt x="36" y="18"/>
                  </a:lnTo>
                  <a:lnTo>
                    <a:pt x="30" y="24"/>
                  </a:lnTo>
                  <a:lnTo>
                    <a:pt x="30" y="36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18" y="54"/>
                  </a:lnTo>
                  <a:lnTo>
                    <a:pt x="12" y="54"/>
                  </a:lnTo>
                  <a:lnTo>
                    <a:pt x="12" y="60"/>
                  </a:lnTo>
                  <a:lnTo>
                    <a:pt x="6" y="60"/>
                  </a:lnTo>
                  <a:lnTo>
                    <a:pt x="6" y="54"/>
                  </a:lnTo>
                  <a:lnTo>
                    <a:pt x="6" y="48"/>
                  </a:lnTo>
                  <a:lnTo>
                    <a:pt x="12" y="36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6" y="30"/>
                  </a:lnTo>
                  <a:lnTo>
                    <a:pt x="6" y="42"/>
                  </a:lnTo>
                  <a:lnTo>
                    <a:pt x="0" y="54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56" name="Freeform 503"/>
            <p:cNvSpPr>
              <a:spLocks/>
            </p:cNvSpPr>
            <p:nvPr/>
          </p:nvSpPr>
          <p:spPr bwMode="auto">
            <a:xfrm>
              <a:off x="5197" y="2097"/>
              <a:ext cx="84" cy="101"/>
            </a:xfrm>
            <a:custGeom>
              <a:avLst/>
              <a:gdLst>
                <a:gd name="T0" fmla="*/ 0 w 84"/>
                <a:gd name="T1" fmla="*/ 0 h 101"/>
                <a:gd name="T2" fmla="*/ 0 w 84"/>
                <a:gd name="T3" fmla="*/ 6 h 101"/>
                <a:gd name="T4" fmla="*/ 0 w 84"/>
                <a:gd name="T5" fmla="*/ 6 h 101"/>
                <a:gd name="T6" fmla="*/ 6 w 84"/>
                <a:gd name="T7" fmla="*/ 18 h 101"/>
                <a:gd name="T8" fmla="*/ 6 w 84"/>
                <a:gd name="T9" fmla="*/ 24 h 101"/>
                <a:gd name="T10" fmla="*/ 6 w 84"/>
                <a:gd name="T11" fmla="*/ 48 h 101"/>
                <a:gd name="T12" fmla="*/ 12 w 84"/>
                <a:gd name="T13" fmla="*/ 60 h 101"/>
                <a:gd name="T14" fmla="*/ 12 w 84"/>
                <a:gd name="T15" fmla="*/ 60 h 101"/>
                <a:gd name="T16" fmla="*/ 12 w 84"/>
                <a:gd name="T17" fmla="*/ 48 h 101"/>
                <a:gd name="T18" fmla="*/ 12 w 84"/>
                <a:gd name="T19" fmla="*/ 30 h 101"/>
                <a:gd name="T20" fmla="*/ 18 w 84"/>
                <a:gd name="T21" fmla="*/ 30 h 101"/>
                <a:gd name="T22" fmla="*/ 24 w 84"/>
                <a:gd name="T23" fmla="*/ 30 h 101"/>
                <a:gd name="T24" fmla="*/ 30 w 84"/>
                <a:gd name="T25" fmla="*/ 36 h 101"/>
                <a:gd name="T26" fmla="*/ 30 w 84"/>
                <a:gd name="T27" fmla="*/ 42 h 101"/>
                <a:gd name="T28" fmla="*/ 36 w 84"/>
                <a:gd name="T29" fmla="*/ 48 h 101"/>
                <a:gd name="T30" fmla="*/ 36 w 84"/>
                <a:gd name="T31" fmla="*/ 65 h 101"/>
                <a:gd name="T32" fmla="*/ 36 w 84"/>
                <a:gd name="T33" fmla="*/ 77 h 101"/>
                <a:gd name="T34" fmla="*/ 36 w 84"/>
                <a:gd name="T35" fmla="*/ 89 h 101"/>
                <a:gd name="T36" fmla="*/ 36 w 84"/>
                <a:gd name="T37" fmla="*/ 89 h 101"/>
                <a:gd name="T38" fmla="*/ 42 w 84"/>
                <a:gd name="T39" fmla="*/ 89 h 101"/>
                <a:gd name="T40" fmla="*/ 36 w 84"/>
                <a:gd name="T41" fmla="*/ 77 h 101"/>
                <a:gd name="T42" fmla="*/ 42 w 84"/>
                <a:gd name="T43" fmla="*/ 71 h 101"/>
                <a:gd name="T44" fmla="*/ 42 w 84"/>
                <a:gd name="T45" fmla="*/ 65 h 101"/>
                <a:gd name="T46" fmla="*/ 42 w 84"/>
                <a:gd name="T47" fmla="*/ 54 h 101"/>
                <a:gd name="T48" fmla="*/ 48 w 84"/>
                <a:gd name="T49" fmla="*/ 54 h 101"/>
                <a:gd name="T50" fmla="*/ 60 w 84"/>
                <a:gd name="T51" fmla="*/ 71 h 101"/>
                <a:gd name="T52" fmla="*/ 72 w 84"/>
                <a:gd name="T53" fmla="*/ 83 h 101"/>
                <a:gd name="T54" fmla="*/ 78 w 84"/>
                <a:gd name="T55" fmla="*/ 95 h 101"/>
                <a:gd name="T56" fmla="*/ 84 w 84"/>
                <a:gd name="T57" fmla="*/ 95 h 101"/>
                <a:gd name="T58" fmla="*/ 78 w 84"/>
                <a:gd name="T59" fmla="*/ 83 h 101"/>
                <a:gd name="T60" fmla="*/ 72 w 84"/>
                <a:gd name="T61" fmla="*/ 77 h 101"/>
                <a:gd name="T62" fmla="*/ 66 w 84"/>
                <a:gd name="T63" fmla="*/ 65 h 101"/>
                <a:gd name="T64" fmla="*/ 66 w 84"/>
                <a:gd name="T65" fmla="*/ 65 h 101"/>
                <a:gd name="T66" fmla="*/ 60 w 84"/>
                <a:gd name="T67" fmla="*/ 60 h 101"/>
                <a:gd name="T68" fmla="*/ 54 w 84"/>
                <a:gd name="T69" fmla="*/ 54 h 101"/>
                <a:gd name="T70" fmla="*/ 48 w 84"/>
                <a:gd name="T71" fmla="*/ 48 h 101"/>
                <a:gd name="T72" fmla="*/ 48 w 84"/>
                <a:gd name="T73" fmla="*/ 42 h 101"/>
                <a:gd name="T74" fmla="*/ 54 w 84"/>
                <a:gd name="T75" fmla="*/ 48 h 101"/>
                <a:gd name="T76" fmla="*/ 60 w 84"/>
                <a:gd name="T77" fmla="*/ 48 h 101"/>
                <a:gd name="T78" fmla="*/ 66 w 84"/>
                <a:gd name="T79" fmla="*/ 48 h 101"/>
                <a:gd name="T80" fmla="*/ 72 w 84"/>
                <a:gd name="T81" fmla="*/ 54 h 101"/>
                <a:gd name="T82" fmla="*/ 72 w 84"/>
                <a:gd name="T83" fmla="*/ 54 h 101"/>
                <a:gd name="T84" fmla="*/ 72 w 84"/>
                <a:gd name="T85" fmla="*/ 48 h 101"/>
                <a:gd name="T86" fmla="*/ 60 w 84"/>
                <a:gd name="T87" fmla="*/ 42 h 101"/>
                <a:gd name="T88" fmla="*/ 54 w 84"/>
                <a:gd name="T89" fmla="*/ 36 h 101"/>
                <a:gd name="T90" fmla="*/ 42 w 84"/>
                <a:gd name="T91" fmla="*/ 36 h 101"/>
                <a:gd name="T92" fmla="*/ 36 w 84"/>
                <a:gd name="T93" fmla="*/ 30 h 101"/>
                <a:gd name="T94" fmla="*/ 30 w 84"/>
                <a:gd name="T95" fmla="*/ 30 h 101"/>
                <a:gd name="T96" fmla="*/ 24 w 84"/>
                <a:gd name="T97" fmla="*/ 24 h 101"/>
                <a:gd name="T98" fmla="*/ 18 w 84"/>
                <a:gd name="T99" fmla="*/ 18 h 101"/>
                <a:gd name="T100" fmla="*/ 24 w 84"/>
                <a:gd name="T101" fmla="*/ 18 h 101"/>
                <a:gd name="T102" fmla="*/ 30 w 84"/>
                <a:gd name="T103" fmla="*/ 18 h 101"/>
                <a:gd name="T104" fmla="*/ 36 w 84"/>
                <a:gd name="T105" fmla="*/ 18 h 101"/>
                <a:gd name="T106" fmla="*/ 48 w 84"/>
                <a:gd name="T107" fmla="*/ 18 h 101"/>
                <a:gd name="T108" fmla="*/ 54 w 84"/>
                <a:gd name="T109" fmla="*/ 18 h 101"/>
                <a:gd name="T110" fmla="*/ 54 w 84"/>
                <a:gd name="T111" fmla="*/ 18 h 101"/>
                <a:gd name="T112" fmla="*/ 42 w 84"/>
                <a:gd name="T113" fmla="*/ 12 h 101"/>
                <a:gd name="T114" fmla="*/ 36 w 84"/>
                <a:gd name="T115" fmla="*/ 12 h 101"/>
                <a:gd name="T116" fmla="*/ 24 w 84"/>
                <a:gd name="T117" fmla="*/ 12 h 101"/>
                <a:gd name="T118" fmla="*/ 18 w 84"/>
                <a:gd name="T119" fmla="*/ 12 h 101"/>
                <a:gd name="T120" fmla="*/ 6 w 84"/>
                <a:gd name="T121" fmla="*/ 6 h 101"/>
                <a:gd name="T122" fmla="*/ 6 w 84"/>
                <a:gd name="T123" fmla="*/ 0 h 10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"/>
                <a:gd name="T187" fmla="*/ 0 h 101"/>
                <a:gd name="T188" fmla="*/ 84 w 84"/>
                <a:gd name="T189" fmla="*/ 101 h 10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" h="101"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6" y="36"/>
                  </a:lnTo>
                  <a:lnTo>
                    <a:pt x="6" y="48"/>
                  </a:lnTo>
                  <a:lnTo>
                    <a:pt x="12" y="54"/>
                  </a:lnTo>
                  <a:lnTo>
                    <a:pt x="12" y="60"/>
                  </a:lnTo>
                  <a:lnTo>
                    <a:pt x="12" y="48"/>
                  </a:lnTo>
                  <a:lnTo>
                    <a:pt x="12" y="42"/>
                  </a:lnTo>
                  <a:lnTo>
                    <a:pt x="12" y="30"/>
                  </a:lnTo>
                  <a:lnTo>
                    <a:pt x="18" y="24"/>
                  </a:lnTo>
                  <a:lnTo>
                    <a:pt x="18" y="30"/>
                  </a:lnTo>
                  <a:lnTo>
                    <a:pt x="24" y="30"/>
                  </a:lnTo>
                  <a:lnTo>
                    <a:pt x="24" y="36"/>
                  </a:lnTo>
                  <a:lnTo>
                    <a:pt x="30" y="36"/>
                  </a:lnTo>
                  <a:lnTo>
                    <a:pt x="30" y="42"/>
                  </a:lnTo>
                  <a:lnTo>
                    <a:pt x="36" y="48"/>
                  </a:lnTo>
                  <a:lnTo>
                    <a:pt x="36" y="54"/>
                  </a:lnTo>
                  <a:lnTo>
                    <a:pt x="36" y="65"/>
                  </a:lnTo>
                  <a:lnTo>
                    <a:pt x="36" y="71"/>
                  </a:lnTo>
                  <a:lnTo>
                    <a:pt x="36" y="77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42" y="89"/>
                  </a:lnTo>
                  <a:lnTo>
                    <a:pt x="36" y="83"/>
                  </a:lnTo>
                  <a:lnTo>
                    <a:pt x="36" y="77"/>
                  </a:lnTo>
                  <a:lnTo>
                    <a:pt x="42" y="77"/>
                  </a:lnTo>
                  <a:lnTo>
                    <a:pt x="42" y="71"/>
                  </a:lnTo>
                  <a:lnTo>
                    <a:pt x="42" y="65"/>
                  </a:lnTo>
                  <a:lnTo>
                    <a:pt x="42" y="60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8" y="54"/>
                  </a:lnTo>
                  <a:lnTo>
                    <a:pt x="54" y="60"/>
                  </a:lnTo>
                  <a:lnTo>
                    <a:pt x="60" y="71"/>
                  </a:lnTo>
                  <a:lnTo>
                    <a:pt x="66" y="77"/>
                  </a:lnTo>
                  <a:lnTo>
                    <a:pt x="72" y="83"/>
                  </a:lnTo>
                  <a:lnTo>
                    <a:pt x="78" y="89"/>
                  </a:lnTo>
                  <a:lnTo>
                    <a:pt x="78" y="95"/>
                  </a:lnTo>
                  <a:lnTo>
                    <a:pt x="84" y="101"/>
                  </a:lnTo>
                  <a:lnTo>
                    <a:pt x="84" y="95"/>
                  </a:lnTo>
                  <a:lnTo>
                    <a:pt x="78" y="89"/>
                  </a:lnTo>
                  <a:lnTo>
                    <a:pt x="78" y="83"/>
                  </a:lnTo>
                  <a:lnTo>
                    <a:pt x="72" y="77"/>
                  </a:lnTo>
                  <a:lnTo>
                    <a:pt x="66" y="71"/>
                  </a:lnTo>
                  <a:lnTo>
                    <a:pt x="66" y="65"/>
                  </a:lnTo>
                  <a:lnTo>
                    <a:pt x="60" y="60"/>
                  </a:lnTo>
                  <a:lnTo>
                    <a:pt x="54" y="54"/>
                  </a:lnTo>
                  <a:lnTo>
                    <a:pt x="48" y="48"/>
                  </a:lnTo>
                  <a:lnTo>
                    <a:pt x="48" y="42"/>
                  </a:lnTo>
                  <a:lnTo>
                    <a:pt x="54" y="42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6" y="48"/>
                  </a:lnTo>
                  <a:lnTo>
                    <a:pt x="66" y="54"/>
                  </a:lnTo>
                  <a:lnTo>
                    <a:pt x="72" y="54"/>
                  </a:lnTo>
                  <a:lnTo>
                    <a:pt x="72" y="48"/>
                  </a:lnTo>
                  <a:lnTo>
                    <a:pt x="66" y="48"/>
                  </a:lnTo>
                  <a:lnTo>
                    <a:pt x="60" y="42"/>
                  </a:lnTo>
                  <a:lnTo>
                    <a:pt x="54" y="42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2" y="36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18"/>
                  </a:lnTo>
                  <a:lnTo>
                    <a:pt x="36" y="18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54" y="18"/>
                  </a:lnTo>
                  <a:lnTo>
                    <a:pt x="48" y="12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57" name="Freeform 504"/>
            <p:cNvSpPr>
              <a:spLocks/>
            </p:cNvSpPr>
            <p:nvPr/>
          </p:nvSpPr>
          <p:spPr bwMode="auto">
            <a:xfrm>
              <a:off x="5090" y="2079"/>
              <a:ext cx="59" cy="131"/>
            </a:xfrm>
            <a:custGeom>
              <a:avLst/>
              <a:gdLst>
                <a:gd name="T0" fmla="*/ 53 w 59"/>
                <a:gd name="T1" fmla="*/ 24 h 131"/>
                <a:gd name="T2" fmla="*/ 47 w 59"/>
                <a:gd name="T3" fmla="*/ 30 h 131"/>
                <a:gd name="T4" fmla="*/ 47 w 59"/>
                <a:gd name="T5" fmla="*/ 24 h 131"/>
                <a:gd name="T6" fmla="*/ 41 w 59"/>
                <a:gd name="T7" fmla="*/ 36 h 131"/>
                <a:gd name="T8" fmla="*/ 47 w 59"/>
                <a:gd name="T9" fmla="*/ 60 h 131"/>
                <a:gd name="T10" fmla="*/ 53 w 59"/>
                <a:gd name="T11" fmla="*/ 78 h 131"/>
                <a:gd name="T12" fmla="*/ 53 w 59"/>
                <a:gd name="T13" fmla="*/ 78 h 131"/>
                <a:gd name="T14" fmla="*/ 41 w 59"/>
                <a:gd name="T15" fmla="*/ 54 h 131"/>
                <a:gd name="T16" fmla="*/ 30 w 59"/>
                <a:gd name="T17" fmla="*/ 72 h 131"/>
                <a:gd name="T18" fmla="*/ 30 w 59"/>
                <a:gd name="T19" fmla="*/ 95 h 131"/>
                <a:gd name="T20" fmla="*/ 30 w 59"/>
                <a:gd name="T21" fmla="*/ 119 h 131"/>
                <a:gd name="T22" fmla="*/ 24 w 59"/>
                <a:gd name="T23" fmla="*/ 119 h 131"/>
                <a:gd name="T24" fmla="*/ 24 w 59"/>
                <a:gd name="T25" fmla="*/ 101 h 131"/>
                <a:gd name="T26" fmla="*/ 24 w 59"/>
                <a:gd name="T27" fmla="*/ 95 h 131"/>
                <a:gd name="T28" fmla="*/ 18 w 59"/>
                <a:gd name="T29" fmla="*/ 113 h 131"/>
                <a:gd name="T30" fmla="*/ 6 w 59"/>
                <a:gd name="T31" fmla="*/ 125 h 131"/>
                <a:gd name="T32" fmla="*/ 0 w 59"/>
                <a:gd name="T33" fmla="*/ 131 h 131"/>
                <a:gd name="T34" fmla="*/ 6 w 59"/>
                <a:gd name="T35" fmla="*/ 119 h 131"/>
                <a:gd name="T36" fmla="*/ 18 w 59"/>
                <a:gd name="T37" fmla="*/ 95 h 131"/>
                <a:gd name="T38" fmla="*/ 12 w 59"/>
                <a:gd name="T39" fmla="*/ 95 h 131"/>
                <a:gd name="T40" fmla="*/ 6 w 59"/>
                <a:gd name="T41" fmla="*/ 95 h 131"/>
                <a:gd name="T42" fmla="*/ 0 w 59"/>
                <a:gd name="T43" fmla="*/ 101 h 131"/>
                <a:gd name="T44" fmla="*/ 0 w 59"/>
                <a:gd name="T45" fmla="*/ 95 h 131"/>
                <a:gd name="T46" fmla="*/ 6 w 59"/>
                <a:gd name="T47" fmla="*/ 89 h 131"/>
                <a:gd name="T48" fmla="*/ 18 w 59"/>
                <a:gd name="T49" fmla="*/ 89 h 131"/>
                <a:gd name="T50" fmla="*/ 24 w 59"/>
                <a:gd name="T51" fmla="*/ 78 h 131"/>
                <a:gd name="T52" fmla="*/ 35 w 59"/>
                <a:gd name="T53" fmla="*/ 48 h 131"/>
                <a:gd name="T54" fmla="*/ 18 w 59"/>
                <a:gd name="T55" fmla="*/ 48 h 131"/>
                <a:gd name="T56" fmla="*/ 6 w 59"/>
                <a:gd name="T57" fmla="*/ 48 h 131"/>
                <a:gd name="T58" fmla="*/ 0 w 59"/>
                <a:gd name="T59" fmla="*/ 54 h 131"/>
                <a:gd name="T60" fmla="*/ 0 w 59"/>
                <a:gd name="T61" fmla="*/ 48 h 131"/>
                <a:gd name="T62" fmla="*/ 12 w 59"/>
                <a:gd name="T63" fmla="*/ 48 h 131"/>
                <a:gd name="T64" fmla="*/ 24 w 59"/>
                <a:gd name="T65" fmla="*/ 42 h 131"/>
                <a:gd name="T66" fmla="*/ 35 w 59"/>
                <a:gd name="T67" fmla="*/ 36 h 131"/>
                <a:gd name="T68" fmla="*/ 41 w 59"/>
                <a:gd name="T69" fmla="*/ 24 h 131"/>
                <a:gd name="T70" fmla="*/ 30 w 59"/>
                <a:gd name="T71" fmla="*/ 18 h 131"/>
                <a:gd name="T72" fmla="*/ 24 w 59"/>
                <a:gd name="T73" fmla="*/ 24 h 131"/>
                <a:gd name="T74" fmla="*/ 12 w 59"/>
                <a:gd name="T75" fmla="*/ 30 h 131"/>
                <a:gd name="T76" fmla="*/ 6 w 59"/>
                <a:gd name="T77" fmla="*/ 30 h 131"/>
                <a:gd name="T78" fmla="*/ 0 w 59"/>
                <a:gd name="T79" fmla="*/ 30 h 131"/>
                <a:gd name="T80" fmla="*/ 6 w 59"/>
                <a:gd name="T81" fmla="*/ 24 h 131"/>
                <a:gd name="T82" fmla="*/ 18 w 59"/>
                <a:gd name="T83" fmla="*/ 12 h 131"/>
                <a:gd name="T84" fmla="*/ 24 w 59"/>
                <a:gd name="T85" fmla="*/ 6 h 131"/>
                <a:gd name="T86" fmla="*/ 24 w 59"/>
                <a:gd name="T87" fmla="*/ 12 h 131"/>
                <a:gd name="T88" fmla="*/ 30 w 59"/>
                <a:gd name="T89" fmla="*/ 18 h 131"/>
                <a:gd name="T90" fmla="*/ 35 w 59"/>
                <a:gd name="T91" fmla="*/ 18 h 131"/>
                <a:gd name="T92" fmla="*/ 47 w 59"/>
                <a:gd name="T93" fmla="*/ 18 h 131"/>
                <a:gd name="T94" fmla="*/ 47 w 59"/>
                <a:gd name="T95" fmla="*/ 12 h 131"/>
                <a:gd name="T96" fmla="*/ 53 w 59"/>
                <a:gd name="T97" fmla="*/ 0 h 131"/>
                <a:gd name="T98" fmla="*/ 59 w 59"/>
                <a:gd name="T99" fmla="*/ 6 h 131"/>
                <a:gd name="T100" fmla="*/ 53 w 59"/>
                <a:gd name="T101" fmla="*/ 12 h 131"/>
                <a:gd name="T102" fmla="*/ 59 w 59"/>
                <a:gd name="T103" fmla="*/ 18 h 13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"/>
                <a:gd name="T157" fmla="*/ 0 h 131"/>
                <a:gd name="T158" fmla="*/ 59 w 59"/>
                <a:gd name="T159" fmla="*/ 131 h 13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" h="131">
                  <a:moveTo>
                    <a:pt x="59" y="18"/>
                  </a:moveTo>
                  <a:lnTo>
                    <a:pt x="59" y="18"/>
                  </a:lnTo>
                  <a:lnTo>
                    <a:pt x="53" y="24"/>
                  </a:lnTo>
                  <a:lnTo>
                    <a:pt x="47" y="30"/>
                  </a:lnTo>
                  <a:lnTo>
                    <a:pt x="47" y="24"/>
                  </a:lnTo>
                  <a:lnTo>
                    <a:pt x="47" y="30"/>
                  </a:lnTo>
                  <a:lnTo>
                    <a:pt x="41" y="30"/>
                  </a:lnTo>
                  <a:lnTo>
                    <a:pt x="41" y="36"/>
                  </a:lnTo>
                  <a:lnTo>
                    <a:pt x="41" y="42"/>
                  </a:lnTo>
                  <a:lnTo>
                    <a:pt x="47" y="48"/>
                  </a:lnTo>
                  <a:lnTo>
                    <a:pt x="47" y="60"/>
                  </a:lnTo>
                  <a:lnTo>
                    <a:pt x="53" y="72"/>
                  </a:lnTo>
                  <a:lnTo>
                    <a:pt x="53" y="78"/>
                  </a:lnTo>
                  <a:lnTo>
                    <a:pt x="53" y="83"/>
                  </a:lnTo>
                  <a:lnTo>
                    <a:pt x="53" y="78"/>
                  </a:lnTo>
                  <a:lnTo>
                    <a:pt x="47" y="72"/>
                  </a:lnTo>
                  <a:lnTo>
                    <a:pt x="47" y="66"/>
                  </a:lnTo>
                  <a:lnTo>
                    <a:pt x="41" y="54"/>
                  </a:lnTo>
                  <a:lnTo>
                    <a:pt x="35" y="60"/>
                  </a:lnTo>
                  <a:lnTo>
                    <a:pt x="30" y="72"/>
                  </a:lnTo>
                  <a:lnTo>
                    <a:pt x="30" y="78"/>
                  </a:lnTo>
                  <a:lnTo>
                    <a:pt x="30" y="89"/>
                  </a:lnTo>
                  <a:lnTo>
                    <a:pt x="30" y="95"/>
                  </a:lnTo>
                  <a:lnTo>
                    <a:pt x="30" y="101"/>
                  </a:lnTo>
                  <a:lnTo>
                    <a:pt x="30" y="113"/>
                  </a:lnTo>
                  <a:lnTo>
                    <a:pt x="30" y="119"/>
                  </a:lnTo>
                  <a:lnTo>
                    <a:pt x="24" y="119"/>
                  </a:lnTo>
                  <a:lnTo>
                    <a:pt x="24" y="113"/>
                  </a:lnTo>
                  <a:lnTo>
                    <a:pt x="30" y="107"/>
                  </a:lnTo>
                  <a:lnTo>
                    <a:pt x="24" y="101"/>
                  </a:lnTo>
                  <a:lnTo>
                    <a:pt x="24" y="95"/>
                  </a:lnTo>
                  <a:lnTo>
                    <a:pt x="24" y="101"/>
                  </a:lnTo>
                  <a:lnTo>
                    <a:pt x="18" y="107"/>
                  </a:lnTo>
                  <a:lnTo>
                    <a:pt x="18" y="113"/>
                  </a:lnTo>
                  <a:lnTo>
                    <a:pt x="12" y="119"/>
                  </a:lnTo>
                  <a:lnTo>
                    <a:pt x="12" y="125"/>
                  </a:lnTo>
                  <a:lnTo>
                    <a:pt x="6" y="125"/>
                  </a:lnTo>
                  <a:lnTo>
                    <a:pt x="6" y="131"/>
                  </a:lnTo>
                  <a:lnTo>
                    <a:pt x="0" y="131"/>
                  </a:lnTo>
                  <a:lnTo>
                    <a:pt x="0" y="125"/>
                  </a:lnTo>
                  <a:lnTo>
                    <a:pt x="6" y="125"/>
                  </a:lnTo>
                  <a:lnTo>
                    <a:pt x="6" y="119"/>
                  </a:lnTo>
                  <a:lnTo>
                    <a:pt x="12" y="113"/>
                  </a:lnTo>
                  <a:lnTo>
                    <a:pt x="18" y="101"/>
                  </a:lnTo>
                  <a:lnTo>
                    <a:pt x="18" y="95"/>
                  </a:lnTo>
                  <a:lnTo>
                    <a:pt x="12" y="95"/>
                  </a:lnTo>
                  <a:lnTo>
                    <a:pt x="6" y="95"/>
                  </a:lnTo>
                  <a:lnTo>
                    <a:pt x="0" y="95"/>
                  </a:lnTo>
                  <a:lnTo>
                    <a:pt x="0" y="101"/>
                  </a:lnTo>
                  <a:lnTo>
                    <a:pt x="0" y="95"/>
                  </a:lnTo>
                  <a:lnTo>
                    <a:pt x="6" y="95"/>
                  </a:lnTo>
                  <a:lnTo>
                    <a:pt x="6" y="89"/>
                  </a:lnTo>
                  <a:lnTo>
                    <a:pt x="12" y="89"/>
                  </a:lnTo>
                  <a:lnTo>
                    <a:pt x="18" y="89"/>
                  </a:lnTo>
                  <a:lnTo>
                    <a:pt x="18" y="83"/>
                  </a:lnTo>
                  <a:lnTo>
                    <a:pt x="24" y="83"/>
                  </a:lnTo>
                  <a:lnTo>
                    <a:pt x="24" y="78"/>
                  </a:lnTo>
                  <a:lnTo>
                    <a:pt x="30" y="66"/>
                  </a:lnTo>
                  <a:lnTo>
                    <a:pt x="30" y="54"/>
                  </a:lnTo>
                  <a:lnTo>
                    <a:pt x="35" y="48"/>
                  </a:lnTo>
                  <a:lnTo>
                    <a:pt x="30" y="48"/>
                  </a:lnTo>
                  <a:lnTo>
                    <a:pt x="24" y="48"/>
                  </a:lnTo>
                  <a:lnTo>
                    <a:pt x="18" y="48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12" y="48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30" y="42"/>
                  </a:lnTo>
                  <a:lnTo>
                    <a:pt x="35" y="42"/>
                  </a:lnTo>
                  <a:lnTo>
                    <a:pt x="35" y="36"/>
                  </a:lnTo>
                  <a:lnTo>
                    <a:pt x="35" y="30"/>
                  </a:lnTo>
                  <a:lnTo>
                    <a:pt x="41" y="30"/>
                  </a:lnTo>
                  <a:lnTo>
                    <a:pt x="41" y="24"/>
                  </a:lnTo>
                  <a:lnTo>
                    <a:pt x="35" y="24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24" y="24"/>
                  </a:lnTo>
                  <a:lnTo>
                    <a:pt x="18" y="24"/>
                  </a:lnTo>
                  <a:lnTo>
                    <a:pt x="12" y="24"/>
                  </a:lnTo>
                  <a:lnTo>
                    <a:pt x="12" y="30"/>
                  </a:lnTo>
                  <a:lnTo>
                    <a:pt x="6" y="30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24" y="18"/>
                  </a:lnTo>
                  <a:lnTo>
                    <a:pt x="30" y="18"/>
                  </a:lnTo>
                  <a:lnTo>
                    <a:pt x="35" y="18"/>
                  </a:lnTo>
                  <a:lnTo>
                    <a:pt x="41" y="18"/>
                  </a:lnTo>
                  <a:lnTo>
                    <a:pt x="47" y="18"/>
                  </a:lnTo>
                  <a:lnTo>
                    <a:pt x="47" y="12"/>
                  </a:lnTo>
                  <a:lnTo>
                    <a:pt x="47" y="6"/>
                  </a:lnTo>
                  <a:lnTo>
                    <a:pt x="53" y="6"/>
                  </a:lnTo>
                  <a:lnTo>
                    <a:pt x="53" y="0"/>
                  </a:lnTo>
                  <a:lnTo>
                    <a:pt x="59" y="0"/>
                  </a:lnTo>
                  <a:lnTo>
                    <a:pt x="59" y="6"/>
                  </a:lnTo>
                  <a:lnTo>
                    <a:pt x="53" y="6"/>
                  </a:lnTo>
                  <a:lnTo>
                    <a:pt x="53" y="12"/>
                  </a:lnTo>
                  <a:lnTo>
                    <a:pt x="53" y="18"/>
                  </a:lnTo>
                  <a:lnTo>
                    <a:pt x="59" y="18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58" name="Freeform 505"/>
            <p:cNvSpPr>
              <a:spLocks/>
            </p:cNvSpPr>
            <p:nvPr/>
          </p:nvSpPr>
          <p:spPr bwMode="auto">
            <a:xfrm>
              <a:off x="5149" y="2121"/>
              <a:ext cx="12" cy="18"/>
            </a:xfrm>
            <a:custGeom>
              <a:avLst/>
              <a:gdLst>
                <a:gd name="T0" fmla="*/ 0 w 12"/>
                <a:gd name="T1" fmla="*/ 0 h 18"/>
                <a:gd name="T2" fmla="*/ 0 w 12"/>
                <a:gd name="T3" fmla="*/ 0 h 18"/>
                <a:gd name="T4" fmla="*/ 6 w 12"/>
                <a:gd name="T5" fmla="*/ 0 h 18"/>
                <a:gd name="T6" fmla="*/ 6 w 12"/>
                <a:gd name="T7" fmla="*/ 0 h 18"/>
                <a:gd name="T8" fmla="*/ 6 w 12"/>
                <a:gd name="T9" fmla="*/ 0 h 18"/>
                <a:gd name="T10" fmla="*/ 12 w 12"/>
                <a:gd name="T11" fmla="*/ 6 h 18"/>
                <a:gd name="T12" fmla="*/ 12 w 12"/>
                <a:gd name="T13" fmla="*/ 12 h 18"/>
                <a:gd name="T14" fmla="*/ 12 w 12"/>
                <a:gd name="T15" fmla="*/ 12 h 18"/>
                <a:gd name="T16" fmla="*/ 6 w 12"/>
                <a:gd name="T17" fmla="*/ 18 h 18"/>
                <a:gd name="T18" fmla="*/ 6 w 12"/>
                <a:gd name="T19" fmla="*/ 18 h 18"/>
                <a:gd name="T20" fmla="*/ 6 w 12"/>
                <a:gd name="T21" fmla="*/ 18 h 18"/>
                <a:gd name="T22" fmla="*/ 6 w 12"/>
                <a:gd name="T23" fmla="*/ 18 h 18"/>
                <a:gd name="T24" fmla="*/ 6 w 12"/>
                <a:gd name="T25" fmla="*/ 18 h 18"/>
                <a:gd name="T26" fmla="*/ 6 w 12"/>
                <a:gd name="T27" fmla="*/ 12 h 18"/>
                <a:gd name="T28" fmla="*/ 6 w 12"/>
                <a:gd name="T29" fmla="*/ 12 h 18"/>
                <a:gd name="T30" fmla="*/ 0 w 12"/>
                <a:gd name="T31" fmla="*/ 6 h 18"/>
                <a:gd name="T32" fmla="*/ 0 w 12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59" name="Freeform 506"/>
            <p:cNvSpPr>
              <a:spLocks/>
            </p:cNvSpPr>
            <p:nvPr/>
          </p:nvSpPr>
          <p:spPr bwMode="auto">
            <a:xfrm>
              <a:off x="4899" y="2013"/>
              <a:ext cx="191" cy="114"/>
            </a:xfrm>
            <a:custGeom>
              <a:avLst/>
              <a:gdLst>
                <a:gd name="T0" fmla="*/ 173 w 191"/>
                <a:gd name="T1" fmla="*/ 42 h 114"/>
                <a:gd name="T2" fmla="*/ 155 w 191"/>
                <a:gd name="T3" fmla="*/ 48 h 114"/>
                <a:gd name="T4" fmla="*/ 137 w 191"/>
                <a:gd name="T5" fmla="*/ 78 h 114"/>
                <a:gd name="T6" fmla="*/ 125 w 191"/>
                <a:gd name="T7" fmla="*/ 96 h 114"/>
                <a:gd name="T8" fmla="*/ 101 w 191"/>
                <a:gd name="T9" fmla="*/ 114 h 114"/>
                <a:gd name="T10" fmla="*/ 95 w 191"/>
                <a:gd name="T11" fmla="*/ 114 h 114"/>
                <a:gd name="T12" fmla="*/ 107 w 191"/>
                <a:gd name="T13" fmla="*/ 102 h 114"/>
                <a:gd name="T14" fmla="*/ 131 w 191"/>
                <a:gd name="T15" fmla="*/ 84 h 114"/>
                <a:gd name="T16" fmla="*/ 137 w 191"/>
                <a:gd name="T17" fmla="*/ 60 h 114"/>
                <a:gd name="T18" fmla="*/ 137 w 191"/>
                <a:gd name="T19" fmla="*/ 54 h 114"/>
                <a:gd name="T20" fmla="*/ 125 w 191"/>
                <a:gd name="T21" fmla="*/ 66 h 114"/>
                <a:gd name="T22" fmla="*/ 107 w 191"/>
                <a:gd name="T23" fmla="*/ 72 h 114"/>
                <a:gd name="T24" fmla="*/ 89 w 191"/>
                <a:gd name="T25" fmla="*/ 90 h 114"/>
                <a:gd name="T26" fmla="*/ 59 w 191"/>
                <a:gd name="T27" fmla="*/ 108 h 114"/>
                <a:gd name="T28" fmla="*/ 47 w 191"/>
                <a:gd name="T29" fmla="*/ 108 h 114"/>
                <a:gd name="T30" fmla="*/ 71 w 191"/>
                <a:gd name="T31" fmla="*/ 96 h 114"/>
                <a:gd name="T32" fmla="*/ 95 w 191"/>
                <a:gd name="T33" fmla="*/ 72 h 114"/>
                <a:gd name="T34" fmla="*/ 95 w 191"/>
                <a:gd name="T35" fmla="*/ 66 h 114"/>
                <a:gd name="T36" fmla="*/ 83 w 191"/>
                <a:gd name="T37" fmla="*/ 66 h 114"/>
                <a:gd name="T38" fmla="*/ 71 w 191"/>
                <a:gd name="T39" fmla="*/ 72 h 114"/>
                <a:gd name="T40" fmla="*/ 47 w 191"/>
                <a:gd name="T41" fmla="*/ 78 h 114"/>
                <a:gd name="T42" fmla="*/ 23 w 191"/>
                <a:gd name="T43" fmla="*/ 90 h 114"/>
                <a:gd name="T44" fmla="*/ 12 w 191"/>
                <a:gd name="T45" fmla="*/ 90 h 114"/>
                <a:gd name="T46" fmla="*/ 35 w 191"/>
                <a:gd name="T47" fmla="*/ 84 h 114"/>
                <a:gd name="T48" fmla="*/ 53 w 191"/>
                <a:gd name="T49" fmla="*/ 72 h 114"/>
                <a:gd name="T50" fmla="*/ 35 w 191"/>
                <a:gd name="T51" fmla="*/ 66 h 114"/>
                <a:gd name="T52" fmla="*/ 12 w 191"/>
                <a:gd name="T53" fmla="*/ 66 h 114"/>
                <a:gd name="T54" fmla="*/ 0 w 191"/>
                <a:gd name="T55" fmla="*/ 72 h 114"/>
                <a:gd name="T56" fmla="*/ 17 w 191"/>
                <a:gd name="T57" fmla="*/ 60 h 114"/>
                <a:gd name="T58" fmla="*/ 47 w 191"/>
                <a:gd name="T59" fmla="*/ 60 h 114"/>
                <a:gd name="T60" fmla="*/ 47 w 191"/>
                <a:gd name="T61" fmla="*/ 48 h 114"/>
                <a:gd name="T62" fmla="*/ 23 w 191"/>
                <a:gd name="T63" fmla="*/ 36 h 114"/>
                <a:gd name="T64" fmla="*/ 17 w 191"/>
                <a:gd name="T65" fmla="*/ 30 h 114"/>
                <a:gd name="T66" fmla="*/ 41 w 191"/>
                <a:gd name="T67" fmla="*/ 36 h 114"/>
                <a:gd name="T68" fmla="*/ 65 w 191"/>
                <a:gd name="T69" fmla="*/ 54 h 114"/>
                <a:gd name="T70" fmla="*/ 77 w 191"/>
                <a:gd name="T71" fmla="*/ 54 h 114"/>
                <a:gd name="T72" fmla="*/ 95 w 191"/>
                <a:gd name="T73" fmla="*/ 54 h 114"/>
                <a:gd name="T74" fmla="*/ 89 w 191"/>
                <a:gd name="T75" fmla="*/ 48 h 114"/>
                <a:gd name="T76" fmla="*/ 77 w 191"/>
                <a:gd name="T77" fmla="*/ 30 h 114"/>
                <a:gd name="T78" fmla="*/ 65 w 191"/>
                <a:gd name="T79" fmla="*/ 24 h 114"/>
                <a:gd name="T80" fmla="*/ 59 w 191"/>
                <a:gd name="T81" fmla="*/ 18 h 114"/>
                <a:gd name="T82" fmla="*/ 53 w 191"/>
                <a:gd name="T83" fmla="*/ 12 h 114"/>
                <a:gd name="T84" fmla="*/ 77 w 191"/>
                <a:gd name="T85" fmla="*/ 30 h 114"/>
                <a:gd name="T86" fmla="*/ 101 w 191"/>
                <a:gd name="T87" fmla="*/ 48 h 114"/>
                <a:gd name="T88" fmla="*/ 113 w 191"/>
                <a:gd name="T89" fmla="*/ 54 h 114"/>
                <a:gd name="T90" fmla="*/ 125 w 191"/>
                <a:gd name="T91" fmla="*/ 48 h 114"/>
                <a:gd name="T92" fmla="*/ 137 w 191"/>
                <a:gd name="T93" fmla="*/ 48 h 114"/>
                <a:gd name="T94" fmla="*/ 137 w 191"/>
                <a:gd name="T95" fmla="*/ 42 h 114"/>
                <a:gd name="T96" fmla="*/ 125 w 191"/>
                <a:gd name="T97" fmla="*/ 24 h 114"/>
                <a:gd name="T98" fmla="*/ 101 w 191"/>
                <a:gd name="T99" fmla="*/ 6 h 114"/>
                <a:gd name="T100" fmla="*/ 95 w 191"/>
                <a:gd name="T101" fmla="*/ 0 h 114"/>
                <a:gd name="T102" fmla="*/ 119 w 191"/>
                <a:gd name="T103" fmla="*/ 18 h 114"/>
                <a:gd name="T104" fmla="*/ 143 w 191"/>
                <a:gd name="T105" fmla="*/ 36 h 114"/>
                <a:gd name="T106" fmla="*/ 161 w 191"/>
                <a:gd name="T107" fmla="*/ 36 h 114"/>
                <a:gd name="T108" fmla="*/ 185 w 191"/>
                <a:gd name="T109" fmla="*/ 30 h 114"/>
                <a:gd name="T110" fmla="*/ 185 w 191"/>
                <a:gd name="T111" fmla="*/ 30 h 11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91"/>
                <a:gd name="T169" fmla="*/ 0 h 114"/>
                <a:gd name="T170" fmla="*/ 191 w 191"/>
                <a:gd name="T171" fmla="*/ 114 h 11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91" h="114">
                  <a:moveTo>
                    <a:pt x="185" y="36"/>
                  </a:moveTo>
                  <a:lnTo>
                    <a:pt x="179" y="36"/>
                  </a:lnTo>
                  <a:lnTo>
                    <a:pt x="173" y="42"/>
                  </a:lnTo>
                  <a:lnTo>
                    <a:pt x="167" y="42"/>
                  </a:lnTo>
                  <a:lnTo>
                    <a:pt x="161" y="48"/>
                  </a:lnTo>
                  <a:lnTo>
                    <a:pt x="155" y="48"/>
                  </a:lnTo>
                  <a:lnTo>
                    <a:pt x="149" y="54"/>
                  </a:lnTo>
                  <a:lnTo>
                    <a:pt x="149" y="60"/>
                  </a:lnTo>
                  <a:lnTo>
                    <a:pt x="143" y="66"/>
                  </a:lnTo>
                  <a:lnTo>
                    <a:pt x="137" y="78"/>
                  </a:lnTo>
                  <a:lnTo>
                    <a:pt x="131" y="84"/>
                  </a:lnTo>
                  <a:lnTo>
                    <a:pt x="131" y="90"/>
                  </a:lnTo>
                  <a:lnTo>
                    <a:pt x="125" y="90"/>
                  </a:lnTo>
                  <a:lnTo>
                    <a:pt x="125" y="96"/>
                  </a:lnTo>
                  <a:lnTo>
                    <a:pt x="119" y="102"/>
                  </a:lnTo>
                  <a:lnTo>
                    <a:pt x="113" y="108"/>
                  </a:lnTo>
                  <a:lnTo>
                    <a:pt x="107" y="108"/>
                  </a:lnTo>
                  <a:lnTo>
                    <a:pt x="101" y="114"/>
                  </a:lnTo>
                  <a:lnTo>
                    <a:pt x="95" y="114"/>
                  </a:lnTo>
                  <a:lnTo>
                    <a:pt x="101" y="108"/>
                  </a:lnTo>
                  <a:lnTo>
                    <a:pt x="107" y="102"/>
                  </a:lnTo>
                  <a:lnTo>
                    <a:pt x="113" y="96"/>
                  </a:lnTo>
                  <a:lnTo>
                    <a:pt x="119" y="90"/>
                  </a:lnTo>
                  <a:lnTo>
                    <a:pt x="125" y="84"/>
                  </a:lnTo>
                  <a:lnTo>
                    <a:pt x="131" y="84"/>
                  </a:lnTo>
                  <a:lnTo>
                    <a:pt x="131" y="78"/>
                  </a:lnTo>
                  <a:lnTo>
                    <a:pt x="131" y="72"/>
                  </a:lnTo>
                  <a:lnTo>
                    <a:pt x="137" y="66"/>
                  </a:lnTo>
                  <a:lnTo>
                    <a:pt x="137" y="60"/>
                  </a:lnTo>
                  <a:lnTo>
                    <a:pt x="137" y="54"/>
                  </a:lnTo>
                  <a:lnTo>
                    <a:pt x="131" y="60"/>
                  </a:lnTo>
                  <a:lnTo>
                    <a:pt x="125" y="60"/>
                  </a:lnTo>
                  <a:lnTo>
                    <a:pt x="125" y="66"/>
                  </a:lnTo>
                  <a:lnTo>
                    <a:pt x="119" y="66"/>
                  </a:lnTo>
                  <a:lnTo>
                    <a:pt x="113" y="72"/>
                  </a:lnTo>
                  <a:lnTo>
                    <a:pt x="107" y="72"/>
                  </a:lnTo>
                  <a:lnTo>
                    <a:pt x="101" y="78"/>
                  </a:lnTo>
                  <a:lnTo>
                    <a:pt x="95" y="84"/>
                  </a:lnTo>
                  <a:lnTo>
                    <a:pt x="89" y="90"/>
                  </a:lnTo>
                  <a:lnTo>
                    <a:pt x="83" y="96"/>
                  </a:lnTo>
                  <a:lnTo>
                    <a:pt x="71" y="102"/>
                  </a:lnTo>
                  <a:lnTo>
                    <a:pt x="65" y="102"/>
                  </a:lnTo>
                  <a:lnTo>
                    <a:pt x="59" y="108"/>
                  </a:lnTo>
                  <a:lnTo>
                    <a:pt x="53" y="108"/>
                  </a:lnTo>
                  <a:lnTo>
                    <a:pt x="47" y="108"/>
                  </a:lnTo>
                  <a:lnTo>
                    <a:pt x="53" y="108"/>
                  </a:lnTo>
                  <a:lnTo>
                    <a:pt x="59" y="102"/>
                  </a:lnTo>
                  <a:lnTo>
                    <a:pt x="65" y="96"/>
                  </a:lnTo>
                  <a:lnTo>
                    <a:pt x="71" y="96"/>
                  </a:lnTo>
                  <a:lnTo>
                    <a:pt x="83" y="90"/>
                  </a:lnTo>
                  <a:lnTo>
                    <a:pt x="89" y="84"/>
                  </a:lnTo>
                  <a:lnTo>
                    <a:pt x="95" y="78"/>
                  </a:lnTo>
                  <a:lnTo>
                    <a:pt x="95" y="72"/>
                  </a:lnTo>
                  <a:lnTo>
                    <a:pt x="101" y="72"/>
                  </a:lnTo>
                  <a:lnTo>
                    <a:pt x="101" y="66"/>
                  </a:lnTo>
                  <a:lnTo>
                    <a:pt x="95" y="66"/>
                  </a:lnTo>
                  <a:lnTo>
                    <a:pt x="89" y="66"/>
                  </a:lnTo>
                  <a:lnTo>
                    <a:pt x="83" y="66"/>
                  </a:lnTo>
                  <a:lnTo>
                    <a:pt x="77" y="66"/>
                  </a:lnTo>
                  <a:lnTo>
                    <a:pt x="77" y="72"/>
                  </a:lnTo>
                  <a:lnTo>
                    <a:pt x="71" y="72"/>
                  </a:lnTo>
                  <a:lnTo>
                    <a:pt x="65" y="72"/>
                  </a:lnTo>
                  <a:lnTo>
                    <a:pt x="59" y="78"/>
                  </a:lnTo>
                  <a:lnTo>
                    <a:pt x="47" y="78"/>
                  </a:lnTo>
                  <a:lnTo>
                    <a:pt x="41" y="84"/>
                  </a:lnTo>
                  <a:lnTo>
                    <a:pt x="35" y="84"/>
                  </a:lnTo>
                  <a:lnTo>
                    <a:pt x="29" y="90"/>
                  </a:lnTo>
                  <a:lnTo>
                    <a:pt x="23" y="90"/>
                  </a:lnTo>
                  <a:lnTo>
                    <a:pt x="17" y="90"/>
                  </a:lnTo>
                  <a:lnTo>
                    <a:pt x="12" y="90"/>
                  </a:lnTo>
                  <a:lnTo>
                    <a:pt x="17" y="90"/>
                  </a:lnTo>
                  <a:lnTo>
                    <a:pt x="23" y="84"/>
                  </a:lnTo>
                  <a:lnTo>
                    <a:pt x="29" y="84"/>
                  </a:lnTo>
                  <a:lnTo>
                    <a:pt x="35" y="84"/>
                  </a:lnTo>
                  <a:lnTo>
                    <a:pt x="41" y="78"/>
                  </a:lnTo>
                  <a:lnTo>
                    <a:pt x="47" y="78"/>
                  </a:lnTo>
                  <a:lnTo>
                    <a:pt x="53" y="72"/>
                  </a:lnTo>
                  <a:lnTo>
                    <a:pt x="59" y="66"/>
                  </a:lnTo>
                  <a:lnTo>
                    <a:pt x="53" y="66"/>
                  </a:lnTo>
                  <a:lnTo>
                    <a:pt x="41" y="66"/>
                  </a:lnTo>
                  <a:lnTo>
                    <a:pt x="35" y="66"/>
                  </a:lnTo>
                  <a:lnTo>
                    <a:pt x="29" y="66"/>
                  </a:lnTo>
                  <a:lnTo>
                    <a:pt x="23" y="66"/>
                  </a:lnTo>
                  <a:lnTo>
                    <a:pt x="12" y="66"/>
                  </a:lnTo>
                  <a:lnTo>
                    <a:pt x="6" y="72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7" y="60"/>
                  </a:lnTo>
                  <a:lnTo>
                    <a:pt x="23" y="60"/>
                  </a:lnTo>
                  <a:lnTo>
                    <a:pt x="29" y="60"/>
                  </a:lnTo>
                  <a:lnTo>
                    <a:pt x="41" y="60"/>
                  </a:lnTo>
                  <a:lnTo>
                    <a:pt x="47" y="60"/>
                  </a:lnTo>
                  <a:lnTo>
                    <a:pt x="53" y="60"/>
                  </a:lnTo>
                  <a:lnTo>
                    <a:pt x="53" y="54"/>
                  </a:lnTo>
                  <a:lnTo>
                    <a:pt x="47" y="54"/>
                  </a:lnTo>
                  <a:lnTo>
                    <a:pt x="47" y="48"/>
                  </a:lnTo>
                  <a:lnTo>
                    <a:pt x="41" y="42"/>
                  </a:lnTo>
                  <a:lnTo>
                    <a:pt x="35" y="42"/>
                  </a:lnTo>
                  <a:lnTo>
                    <a:pt x="29" y="36"/>
                  </a:lnTo>
                  <a:lnTo>
                    <a:pt x="23" y="36"/>
                  </a:lnTo>
                  <a:lnTo>
                    <a:pt x="17" y="30"/>
                  </a:lnTo>
                  <a:lnTo>
                    <a:pt x="23" y="30"/>
                  </a:lnTo>
                  <a:lnTo>
                    <a:pt x="29" y="30"/>
                  </a:lnTo>
                  <a:lnTo>
                    <a:pt x="35" y="36"/>
                  </a:lnTo>
                  <a:lnTo>
                    <a:pt x="41" y="36"/>
                  </a:lnTo>
                  <a:lnTo>
                    <a:pt x="47" y="42"/>
                  </a:lnTo>
                  <a:lnTo>
                    <a:pt x="53" y="48"/>
                  </a:lnTo>
                  <a:lnTo>
                    <a:pt x="59" y="48"/>
                  </a:lnTo>
                  <a:lnTo>
                    <a:pt x="65" y="54"/>
                  </a:lnTo>
                  <a:lnTo>
                    <a:pt x="71" y="54"/>
                  </a:lnTo>
                  <a:lnTo>
                    <a:pt x="77" y="54"/>
                  </a:lnTo>
                  <a:lnTo>
                    <a:pt x="83" y="54"/>
                  </a:lnTo>
                  <a:lnTo>
                    <a:pt x="89" y="54"/>
                  </a:lnTo>
                  <a:lnTo>
                    <a:pt x="95" y="54"/>
                  </a:lnTo>
                  <a:lnTo>
                    <a:pt x="89" y="48"/>
                  </a:lnTo>
                  <a:lnTo>
                    <a:pt x="83" y="42"/>
                  </a:lnTo>
                  <a:lnTo>
                    <a:pt x="83" y="36"/>
                  </a:lnTo>
                  <a:lnTo>
                    <a:pt x="77" y="36"/>
                  </a:lnTo>
                  <a:lnTo>
                    <a:pt x="77" y="30"/>
                  </a:lnTo>
                  <a:lnTo>
                    <a:pt x="71" y="30"/>
                  </a:lnTo>
                  <a:lnTo>
                    <a:pt x="71" y="24"/>
                  </a:lnTo>
                  <a:lnTo>
                    <a:pt x="65" y="24"/>
                  </a:lnTo>
                  <a:lnTo>
                    <a:pt x="59" y="24"/>
                  </a:lnTo>
                  <a:lnTo>
                    <a:pt x="59" y="18"/>
                  </a:lnTo>
                  <a:lnTo>
                    <a:pt x="53" y="18"/>
                  </a:lnTo>
                  <a:lnTo>
                    <a:pt x="53" y="12"/>
                  </a:lnTo>
                  <a:lnTo>
                    <a:pt x="59" y="18"/>
                  </a:lnTo>
                  <a:lnTo>
                    <a:pt x="65" y="18"/>
                  </a:lnTo>
                  <a:lnTo>
                    <a:pt x="71" y="24"/>
                  </a:lnTo>
                  <a:lnTo>
                    <a:pt x="77" y="30"/>
                  </a:lnTo>
                  <a:lnTo>
                    <a:pt x="83" y="36"/>
                  </a:lnTo>
                  <a:lnTo>
                    <a:pt x="89" y="36"/>
                  </a:lnTo>
                  <a:lnTo>
                    <a:pt x="95" y="42"/>
                  </a:lnTo>
                  <a:lnTo>
                    <a:pt x="101" y="48"/>
                  </a:lnTo>
                  <a:lnTo>
                    <a:pt x="107" y="54"/>
                  </a:lnTo>
                  <a:lnTo>
                    <a:pt x="113" y="54"/>
                  </a:lnTo>
                  <a:lnTo>
                    <a:pt x="119" y="54"/>
                  </a:lnTo>
                  <a:lnTo>
                    <a:pt x="125" y="48"/>
                  </a:lnTo>
                  <a:lnTo>
                    <a:pt x="131" y="48"/>
                  </a:lnTo>
                  <a:lnTo>
                    <a:pt x="137" y="48"/>
                  </a:lnTo>
                  <a:lnTo>
                    <a:pt x="137" y="42"/>
                  </a:lnTo>
                  <a:lnTo>
                    <a:pt x="137" y="36"/>
                  </a:lnTo>
                  <a:lnTo>
                    <a:pt x="131" y="36"/>
                  </a:lnTo>
                  <a:lnTo>
                    <a:pt x="125" y="30"/>
                  </a:lnTo>
                  <a:lnTo>
                    <a:pt x="125" y="24"/>
                  </a:lnTo>
                  <a:lnTo>
                    <a:pt x="119" y="18"/>
                  </a:lnTo>
                  <a:lnTo>
                    <a:pt x="113" y="12"/>
                  </a:lnTo>
                  <a:lnTo>
                    <a:pt x="107" y="12"/>
                  </a:lnTo>
                  <a:lnTo>
                    <a:pt x="101" y="6"/>
                  </a:lnTo>
                  <a:lnTo>
                    <a:pt x="95" y="6"/>
                  </a:lnTo>
                  <a:lnTo>
                    <a:pt x="95" y="0"/>
                  </a:lnTo>
                  <a:lnTo>
                    <a:pt x="101" y="6"/>
                  </a:lnTo>
                  <a:lnTo>
                    <a:pt x="107" y="6"/>
                  </a:lnTo>
                  <a:lnTo>
                    <a:pt x="113" y="12"/>
                  </a:lnTo>
                  <a:lnTo>
                    <a:pt x="119" y="18"/>
                  </a:lnTo>
                  <a:lnTo>
                    <a:pt x="125" y="24"/>
                  </a:lnTo>
                  <a:lnTo>
                    <a:pt x="131" y="30"/>
                  </a:lnTo>
                  <a:lnTo>
                    <a:pt x="137" y="30"/>
                  </a:lnTo>
                  <a:lnTo>
                    <a:pt x="143" y="36"/>
                  </a:lnTo>
                  <a:lnTo>
                    <a:pt x="149" y="36"/>
                  </a:lnTo>
                  <a:lnTo>
                    <a:pt x="155" y="36"/>
                  </a:lnTo>
                  <a:lnTo>
                    <a:pt x="161" y="36"/>
                  </a:lnTo>
                  <a:lnTo>
                    <a:pt x="167" y="36"/>
                  </a:lnTo>
                  <a:lnTo>
                    <a:pt x="173" y="30"/>
                  </a:lnTo>
                  <a:lnTo>
                    <a:pt x="179" y="30"/>
                  </a:lnTo>
                  <a:lnTo>
                    <a:pt x="185" y="30"/>
                  </a:lnTo>
                  <a:lnTo>
                    <a:pt x="191" y="30"/>
                  </a:lnTo>
                  <a:lnTo>
                    <a:pt x="185" y="30"/>
                  </a:lnTo>
                  <a:lnTo>
                    <a:pt x="185" y="36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60" name="Freeform 507"/>
            <p:cNvSpPr>
              <a:spLocks/>
            </p:cNvSpPr>
            <p:nvPr/>
          </p:nvSpPr>
          <p:spPr bwMode="auto">
            <a:xfrm>
              <a:off x="5000" y="1899"/>
              <a:ext cx="131" cy="126"/>
            </a:xfrm>
            <a:custGeom>
              <a:avLst/>
              <a:gdLst>
                <a:gd name="T0" fmla="*/ 120 w 131"/>
                <a:gd name="T1" fmla="*/ 120 h 126"/>
                <a:gd name="T2" fmla="*/ 114 w 131"/>
                <a:gd name="T3" fmla="*/ 114 h 126"/>
                <a:gd name="T4" fmla="*/ 102 w 131"/>
                <a:gd name="T5" fmla="*/ 114 h 126"/>
                <a:gd name="T6" fmla="*/ 78 w 131"/>
                <a:gd name="T7" fmla="*/ 114 h 126"/>
                <a:gd name="T8" fmla="*/ 54 w 131"/>
                <a:gd name="T9" fmla="*/ 114 h 126"/>
                <a:gd name="T10" fmla="*/ 36 w 131"/>
                <a:gd name="T11" fmla="*/ 108 h 126"/>
                <a:gd name="T12" fmla="*/ 48 w 131"/>
                <a:gd name="T13" fmla="*/ 108 h 126"/>
                <a:gd name="T14" fmla="*/ 66 w 131"/>
                <a:gd name="T15" fmla="*/ 108 h 126"/>
                <a:gd name="T16" fmla="*/ 90 w 131"/>
                <a:gd name="T17" fmla="*/ 108 h 126"/>
                <a:gd name="T18" fmla="*/ 96 w 131"/>
                <a:gd name="T19" fmla="*/ 102 h 126"/>
                <a:gd name="T20" fmla="*/ 84 w 131"/>
                <a:gd name="T21" fmla="*/ 96 h 126"/>
                <a:gd name="T22" fmla="*/ 72 w 131"/>
                <a:gd name="T23" fmla="*/ 90 h 126"/>
                <a:gd name="T24" fmla="*/ 60 w 131"/>
                <a:gd name="T25" fmla="*/ 90 h 126"/>
                <a:gd name="T26" fmla="*/ 30 w 131"/>
                <a:gd name="T27" fmla="*/ 84 h 126"/>
                <a:gd name="T28" fmla="*/ 12 w 131"/>
                <a:gd name="T29" fmla="*/ 72 h 126"/>
                <a:gd name="T30" fmla="*/ 12 w 131"/>
                <a:gd name="T31" fmla="*/ 72 h 126"/>
                <a:gd name="T32" fmla="*/ 24 w 131"/>
                <a:gd name="T33" fmla="*/ 78 h 126"/>
                <a:gd name="T34" fmla="*/ 48 w 131"/>
                <a:gd name="T35" fmla="*/ 84 h 126"/>
                <a:gd name="T36" fmla="*/ 66 w 131"/>
                <a:gd name="T37" fmla="*/ 84 h 126"/>
                <a:gd name="T38" fmla="*/ 48 w 131"/>
                <a:gd name="T39" fmla="*/ 72 h 126"/>
                <a:gd name="T40" fmla="*/ 36 w 131"/>
                <a:gd name="T41" fmla="*/ 66 h 126"/>
                <a:gd name="T42" fmla="*/ 18 w 131"/>
                <a:gd name="T43" fmla="*/ 60 h 126"/>
                <a:gd name="T44" fmla="*/ 0 w 131"/>
                <a:gd name="T45" fmla="*/ 36 h 126"/>
                <a:gd name="T46" fmla="*/ 18 w 131"/>
                <a:gd name="T47" fmla="*/ 48 h 126"/>
                <a:gd name="T48" fmla="*/ 30 w 131"/>
                <a:gd name="T49" fmla="*/ 54 h 126"/>
                <a:gd name="T50" fmla="*/ 36 w 131"/>
                <a:gd name="T51" fmla="*/ 54 h 126"/>
                <a:gd name="T52" fmla="*/ 18 w 131"/>
                <a:gd name="T53" fmla="*/ 30 h 126"/>
                <a:gd name="T54" fmla="*/ 12 w 131"/>
                <a:gd name="T55" fmla="*/ 18 h 126"/>
                <a:gd name="T56" fmla="*/ 6 w 131"/>
                <a:gd name="T57" fmla="*/ 12 h 126"/>
                <a:gd name="T58" fmla="*/ 12 w 131"/>
                <a:gd name="T59" fmla="*/ 6 h 126"/>
                <a:gd name="T60" fmla="*/ 24 w 131"/>
                <a:gd name="T61" fmla="*/ 30 h 126"/>
                <a:gd name="T62" fmla="*/ 42 w 131"/>
                <a:gd name="T63" fmla="*/ 54 h 126"/>
                <a:gd name="T64" fmla="*/ 48 w 131"/>
                <a:gd name="T65" fmla="*/ 54 h 126"/>
                <a:gd name="T66" fmla="*/ 48 w 131"/>
                <a:gd name="T67" fmla="*/ 42 h 126"/>
                <a:gd name="T68" fmla="*/ 42 w 131"/>
                <a:gd name="T69" fmla="*/ 18 h 126"/>
                <a:gd name="T70" fmla="*/ 42 w 131"/>
                <a:gd name="T71" fmla="*/ 18 h 126"/>
                <a:gd name="T72" fmla="*/ 54 w 131"/>
                <a:gd name="T73" fmla="*/ 42 h 126"/>
                <a:gd name="T74" fmla="*/ 60 w 131"/>
                <a:gd name="T75" fmla="*/ 66 h 126"/>
                <a:gd name="T76" fmla="*/ 66 w 131"/>
                <a:gd name="T77" fmla="*/ 72 h 126"/>
                <a:gd name="T78" fmla="*/ 72 w 131"/>
                <a:gd name="T79" fmla="*/ 78 h 126"/>
                <a:gd name="T80" fmla="*/ 78 w 131"/>
                <a:gd name="T81" fmla="*/ 84 h 126"/>
                <a:gd name="T82" fmla="*/ 84 w 131"/>
                <a:gd name="T83" fmla="*/ 72 h 126"/>
                <a:gd name="T84" fmla="*/ 72 w 131"/>
                <a:gd name="T85" fmla="*/ 36 h 126"/>
                <a:gd name="T86" fmla="*/ 72 w 131"/>
                <a:gd name="T87" fmla="*/ 30 h 126"/>
                <a:gd name="T88" fmla="*/ 78 w 131"/>
                <a:gd name="T89" fmla="*/ 42 h 126"/>
                <a:gd name="T90" fmla="*/ 84 w 131"/>
                <a:gd name="T91" fmla="*/ 60 h 126"/>
                <a:gd name="T92" fmla="*/ 84 w 131"/>
                <a:gd name="T93" fmla="*/ 84 h 126"/>
                <a:gd name="T94" fmla="*/ 90 w 131"/>
                <a:gd name="T95" fmla="*/ 96 h 126"/>
                <a:gd name="T96" fmla="*/ 102 w 131"/>
                <a:gd name="T97" fmla="*/ 96 h 126"/>
                <a:gd name="T98" fmla="*/ 108 w 131"/>
                <a:gd name="T99" fmla="*/ 96 h 126"/>
                <a:gd name="T100" fmla="*/ 108 w 131"/>
                <a:gd name="T101" fmla="*/ 72 h 126"/>
                <a:gd name="T102" fmla="*/ 102 w 131"/>
                <a:gd name="T103" fmla="*/ 48 h 126"/>
                <a:gd name="T104" fmla="*/ 102 w 131"/>
                <a:gd name="T105" fmla="*/ 42 h 126"/>
                <a:gd name="T106" fmla="*/ 108 w 131"/>
                <a:gd name="T107" fmla="*/ 60 h 126"/>
                <a:gd name="T108" fmla="*/ 114 w 131"/>
                <a:gd name="T109" fmla="*/ 102 h 126"/>
                <a:gd name="T110" fmla="*/ 120 w 131"/>
                <a:gd name="T111" fmla="*/ 114 h 126"/>
                <a:gd name="T112" fmla="*/ 125 w 131"/>
                <a:gd name="T113" fmla="*/ 126 h 126"/>
                <a:gd name="T114" fmla="*/ 131 w 131"/>
                <a:gd name="T115" fmla="*/ 126 h 126"/>
                <a:gd name="T116" fmla="*/ 125 w 131"/>
                <a:gd name="T117" fmla="*/ 126 h 12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1"/>
                <a:gd name="T178" fmla="*/ 0 h 126"/>
                <a:gd name="T179" fmla="*/ 131 w 131"/>
                <a:gd name="T180" fmla="*/ 126 h 12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1" h="126">
                  <a:moveTo>
                    <a:pt x="125" y="126"/>
                  </a:moveTo>
                  <a:lnTo>
                    <a:pt x="120" y="126"/>
                  </a:lnTo>
                  <a:lnTo>
                    <a:pt x="120" y="120"/>
                  </a:lnTo>
                  <a:lnTo>
                    <a:pt x="114" y="114"/>
                  </a:lnTo>
                  <a:lnTo>
                    <a:pt x="108" y="114"/>
                  </a:lnTo>
                  <a:lnTo>
                    <a:pt x="102" y="114"/>
                  </a:lnTo>
                  <a:lnTo>
                    <a:pt x="96" y="114"/>
                  </a:lnTo>
                  <a:lnTo>
                    <a:pt x="90" y="114"/>
                  </a:lnTo>
                  <a:lnTo>
                    <a:pt x="78" y="114"/>
                  </a:lnTo>
                  <a:lnTo>
                    <a:pt x="72" y="114"/>
                  </a:lnTo>
                  <a:lnTo>
                    <a:pt x="60" y="114"/>
                  </a:lnTo>
                  <a:lnTo>
                    <a:pt x="54" y="114"/>
                  </a:lnTo>
                  <a:lnTo>
                    <a:pt x="42" y="108"/>
                  </a:lnTo>
                  <a:lnTo>
                    <a:pt x="36" y="108"/>
                  </a:lnTo>
                  <a:lnTo>
                    <a:pt x="42" y="108"/>
                  </a:lnTo>
                  <a:lnTo>
                    <a:pt x="48" y="108"/>
                  </a:lnTo>
                  <a:lnTo>
                    <a:pt x="54" y="108"/>
                  </a:lnTo>
                  <a:lnTo>
                    <a:pt x="66" y="108"/>
                  </a:lnTo>
                  <a:lnTo>
                    <a:pt x="72" y="108"/>
                  </a:lnTo>
                  <a:lnTo>
                    <a:pt x="84" y="108"/>
                  </a:lnTo>
                  <a:lnTo>
                    <a:pt x="90" y="108"/>
                  </a:lnTo>
                  <a:lnTo>
                    <a:pt x="96" y="108"/>
                  </a:lnTo>
                  <a:lnTo>
                    <a:pt x="96" y="102"/>
                  </a:lnTo>
                  <a:lnTo>
                    <a:pt x="90" y="102"/>
                  </a:lnTo>
                  <a:lnTo>
                    <a:pt x="90" y="96"/>
                  </a:lnTo>
                  <a:lnTo>
                    <a:pt x="84" y="96"/>
                  </a:lnTo>
                  <a:lnTo>
                    <a:pt x="78" y="96"/>
                  </a:lnTo>
                  <a:lnTo>
                    <a:pt x="72" y="90"/>
                  </a:lnTo>
                  <a:lnTo>
                    <a:pt x="66" y="90"/>
                  </a:lnTo>
                  <a:lnTo>
                    <a:pt x="60" y="90"/>
                  </a:lnTo>
                  <a:lnTo>
                    <a:pt x="48" y="90"/>
                  </a:lnTo>
                  <a:lnTo>
                    <a:pt x="36" y="84"/>
                  </a:lnTo>
                  <a:lnTo>
                    <a:pt x="30" y="84"/>
                  </a:lnTo>
                  <a:lnTo>
                    <a:pt x="24" y="84"/>
                  </a:lnTo>
                  <a:lnTo>
                    <a:pt x="12" y="78"/>
                  </a:lnTo>
                  <a:lnTo>
                    <a:pt x="12" y="72"/>
                  </a:lnTo>
                  <a:lnTo>
                    <a:pt x="6" y="72"/>
                  </a:lnTo>
                  <a:lnTo>
                    <a:pt x="6" y="66"/>
                  </a:lnTo>
                  <a:lnTo>
                    <a:pt x="12" y="72"/>
                  </a:lnTo>
                  <a:lnTo>
                    <a:pt x="18" y="72"/>
                  </a:lnTo>
                  <a:lnTo>
                    <a:pt x="24" y="78"/>
                  </a:lnTo>
                  <a:lnTo>
                    <a:pt x="30" y="78"/>
                  </a:lnTo>
                  <a:lnTo>
                    <a:pt x="42" y="78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60" y="78"/>
                  </a:lnTo>
                  <a:lnTo>
                    <a:pt x="54" y="72"/>
                  </a:lnTo>
                  <a:lnTo>
                    <a:pt x="48" y="72"/>
                  </a:lnTo>
                  <a:lnTo>
                    <a:pt x="48" y="66"/>
                  </a:lnTo>
                  <a:lnTo>
                    <a:pt x="42" y="66"/>
                  </a:lnTo>
                  <a:lnTo>
                    <a:pt x="36" y="66"/>
                  </a:lnTo>
                  <a:lnTo>
                    <a:pt x="30" y="66"/>
                  </a:lnTo>
                  <a:lnTo>
                    <a:pt x="24" y="60"/>
                  </a:lnTo>
                  <a:lnTo>
                    <a:pt x="18" y="60"/>
                  </a:lnTo>
                  <a:lnTo>
                    <a:pt x="12" y="54"/>
                  </a:lnTo>
                  <a:lnTo>
                    <a:pt x="6" y="48"/>
                  </a:lnTo>
                  <a:lnTo>
                    <a:pt x="0" y="36"/>
                  </a:lnTo>
                  <a:lnTo>
                    <a:pt x="6" y="42"/>
                  </a:lnTo>
                  <a:lnTo>
                    <a:pt x="12" y="48"/>
                  </a:lnTo>
                  <a:lnTo>
                    <a:pt x="18" y="48"/>
                  </a:lnTo>
                  <a:lnTo>
                    <a:pt x="18" y="54"/>
                  </a:lnTo>
                  <a:lnTo>
                    <a:pt x="24" y="54"/>
                  </a:lnTo>
                  <a:lnTo>
                    <a:pt x="30" y="54"/>
                  </a:lnTo>
                  <a:lnTo>
                    <a:pt x="36" y="60"/>
                  </a:lnTo>
                  <a:lnTo>
                    <a:pt x="42" y="60"/>
                  </a:lnTo>
                  <a:lnTo>
                    <a:pt x="36" y="54"/>
                  </a:lnTo>
                  <a:lnTo>
                    <a:pt x="30" y="42"/>
                  </a:lnTo>
                  <a:lnTo>
                    <a:pt x="24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30" y="42"/>
                  </a:lnTo>
                  <a:lnTo>
                    <a:pt x="36" y="48"/>
                  </a:lnTo>
                  <a:lnTo>
                    <a:pt x="42" y="54"/>
                  </a:lnTo>
                  <a:lnTo>
                    <a:pt x="48" y="54"/>
                  </a:lnTo>
                  <a:lnTo>
                    <a:pt x="48" y="48"/>
                  </a:lnTo>
                  <a:lnTo>
                    <a:pt x="48" y="42"/>
                  </a:lnTo>
                  <a:lnTo>
                    <a:pt x="48" y="36"/>
                  </a:lnTo>
                  <a:lnTo>
                    <a:pt x="42" y="24"/>
                  </a:lnTo>
                  <a:lnTo>
                    <a:pt x="42" y="18"/>
                  </a:lnTo>
                  <a:lnTo>
                    <a:pt x="42" y="12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48" y="30"/>
                  </a:lnTo>
                  <a:lnTo>
                    <a:pt x="54" y="42"/>
                  </a:lnTo>
                  <a:lnTo>
                    <a:pt x="54" y="54"/>
                  </a:lnTo>
                  <a:lnTo>
                    <a:pt x="54" y="60"/>
                  </a:lnTo>
                  <a:lnTo>
                    <a:pt x="60" y="66"/>
                  </a:lnTo>
                  <a:lnTo>
                    <a:pt x="60" y="72"/>
                  </a:lnTo>
                  <a:lnTo>
                    <a:pt x="66" y="72"/>
                  </a:lnTo>
                  <a:lnTo>
                    <a:pt x="72" y="78"/>
                  </a:lnTo>
                  <a:lnTo>
                    <a:pt x="78" y="78"/>
                  </a:lnTo>
                  <a:lnTo>
                    <a:pt x="78" y="84"/>
                  </a:lnTo>
                  <a:lnTo>
                    <a:pt x="78" y="78"/>
                  </a:lnTo>
                  <a:lnTo>
                    <a:pt x="84" y="72"/>
                  </a:lnTo>
                  <a:lnTo>
                    <a:pt x="78" y="60"/>
                  </a:lnTo>
                  <a:lnTo>
                    <a:pt x="78" y="42"/>
                  </a:lnTo>
                  <a:lnTo>
                    <a:pt x="72" y="36"/>
                  </a:lnTo>
                  <a:lnTo>
                    <a:pt x="72" y="30"/>
                  </a:lnTo>
                  <a:lnTo>
                    <a:pt x="78" y="36"/>
                  </a:lnTo>
                  <a:lnTo>
                    <a:pt x="78" y="42"/>
                  </a:lnTo>
                  <a:lnTo>
                    <a:pt x="84" y="48"/>
                  </a:lnTo>
                  <a:lnTo>
                    <a:pt x="84" y="54"/>
                  </a:lnTo>
                  <a:lnTo>
                    <a:pt x="84" y="60"/>
                  </a:lnTo>
                  <a:lnTo>
                    <a:pt x="84" y="66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84" y="90"/>
                  </a:lnTo>
                  <a:lnTo>
                    <a:pt x="90" y="90"/>
                  </a:lnTo>
                  <a:lnTo>
                    <a:pt x="90" y="96"/>
                  </a:lnTo>
                  <a:lnTo>
                    <a:pt x="96" y="96"/>
                  </a:lnTo>
                  <a:lnTo>
                    <a:pt x="102" y="96"/>
                  </a:lnTo>
                  <a:lnTo>
                    <a:pt x="102" y="102"/>
                  </a:lnTo>
                  <a:lnTo>
                    <a:pt x="108" y="96"/>
                  </a:lnTo>
                  <a:lnTo>
                    <a:pt x="108" y="90"/>
                  </a:lnTo>
                  <a:lnTo>
                    <a:pt x="108" y="78"/>
                  </a:lnTo>
                  <a:lnTo>
                    <a:pt x="108" y="72"/>
                  </a:lnTo>
                  <a:lnTo>
                    <a:pt x="102" y="66"/>
                  </a:lnTo>
                  <a:lnTo>
                    <a:pt x="102" y="54"/>
                  </a:lnTo>
                  <a:lnTo>
                    <a:pt x="102" y="48"/>
                  </a:lnTo>
                  <a:lnTo>
                    <a:pt x="102" y="42"/>
                  </a:lnTo>
                  <a:lnTo>
                    <a:pt x="108" y="42"/>
                  </a:lnTo>
                  <a:lnTo>
                    <a:pt x="108" y="54"/>
                  </a:lnTo>
                  <a:lnTo>
                    <a:pt x="108" y="60"/>
                  </a:lnTo>
                  <a:lnTo>
                    <a:pt x="108" y="78"/>
                  </a:lnTo>
                  <a:lnTo>
                    <a:pt x="114" y="96"/>
                  </a:lnTo>
                  <a:lnTo>
                    <a:pt x="114" y="102"/>
                  </a:lnTo>
                  <a:lnTo>
                    <a:pt x="114" y="108"/>
                  </a:lnTo>
                  <a:lnTo>
                    <a:pt x="120" y="114"/>
                  </a:lnTo>
                  <a:lnTo>
                    <a:pt x="125" y="120"/>
                  </a:lnTo>
                  <a:lnTo>
                    <a:pt x="125" y="126"/>
                  </a:lnTo>
                  <a:lnTo>
                    <a:pt x="131" y="126"/>
                  </a:lnTo>
                  <a:lnTo>
                    <a:pt x="125" y="126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61" name="Freeform 508"/>
            <p:cNvSpPr>
              <a:spLocks/>
            </p:cNvSpPr>
            <p:nvPr/>
          </p:nvSpPr>
          <p:spPr bwMode="auto">
            <a:xfrm>
              <a:off x="5114" y="1864"/>
              <a:ext cx="95" cy="155"/>
            </a:xfrm>
            <a:custGeom>
              <a:avLst/>
              <a:gdLst>
                <a:gd name="T0" fmla="*/ 41 w 95"/>
                <a:gd name="T1" fmla="*/ 149 h 155"/>
                <a:gd name="T2" fmla="*/ 41 w 95"/>
                <a:gd name="T3" fmla="*/ 137 h 155"/>
                <a:gd name="T4" fmla="*/ 41 w 95"/>
                <a:gd name="T5" fmla="*/ 125 h 155"/>
                <a:gd name="T6" fmla="*/ 35 w 95"/>
                <a:gd name="T7" fmla="*/ 119 h 155"/>
                <a:gd name="T8" fmla="*/ 29 w 95"/>
                <a:gd name="T9" fmla="*/ 113 h 155"/>
                <a:gd name="T10" fmla="*/ 17 w 95"/>
                <a:gd name="T11" fmla="*/ 101 h 155"/>
                <a:gd name="T12" fmla="*/ 11 w 95"/>
                <a:gd name="T13" fmla="*/ 77 h 155"/>
                <a:gd name="T14" fmla="*/ 6 w 95"/>
                <a:gd name="T15" fmla="*/ 65 h 155"/>
                <a:gd name="T16" fmla="*/ 6 w 95"/>
                <a:gd name="T17" fmla="*/ 59 h 155"/>
                <a:gd name="T18" fmla="*/ 6 w 95"/>
                <a:gd name="T19" fmla="*/ 59 h 155"/>
                <a:gd name="T20" fmla="*/ 6 w 95"/>
                <a:gd name="T21" fmla="*/ 65 h 155"/>
                <a:gd name="T22" fmla="*/ 11 w 95"/>
                <a:gd name="T23" fmla="*/ 77 h 155"/>
                <a:gd name="T24" fmla="*/ 17 w 95"/>
                <a:gd name="T25" fmla="*/ 89 h 155"/>
                <a:gd name="T26" fmla="*/ 23 w 95"/>
                <a:gd name="T27" fmla="*/ 101 h 155"/>
                <a:gd name="T28" fmla="*/ 29 w 95"/>
                <a:gd name="T29" fmla="*/ 107 h 155"/>
                <a:gd name="T30" fmla="*/ 35 w 95"/>
                <a:gd name="T31" fmla="*/ 113 h 155"/>
                <a:gd name="T32" fmla="*/ 41 w 95"/>
                <a:gd name="T33" fmla="*/ 107 h 155"/>
                <a:gd name="T34" fmla="*/ 41 w 95"/>
                <a:gd name="T35" fmla="*/ 89 h 155"/>
                <a:gd name="T36" fmla="*/ 41 w 95"/>
                <a:gd name="T37" fmla="*/ 77 h 155"/>
                <a:gd name="T38" fmla="*/ 29 w 95"/>
                <a:gd name="T39" fmla="*/ 65 h 155"/>
                <a:gd name="T40" fmla="*/ 17 w 95"/>
                <a:gd name="T41" fmla="*/ 53 h 155"/>
                <a:gd name="T42" fmla="*/ 11 w 95"/>
                <a:gd name="T43" fmla="*/ 35 h 155"/>
                <a:gd name="T44" fmla="*/ 11 w 95"/>
                <a:gd name="T45" fmla="*/ 23 h 155"/>
                <a:gd name="T46" fmla="*/ 17 w 95"/>
                <a:gd name="T47" fmla="*/ 29 h 155"/>
                <a:gd name="T48" fmla="*/ 23 w 95"/>
                <a:gd name="T49" fmla="*/ 41 h 155"/>
                <a:gd name="T50" fmla="*/ 29 w 95"/>
                <a:gd name="T51" fmla="*/ 53 h 155"/>
                <a:gd name="T52" fmla="*/ 35 w 95"/>
                <a:gd name="T53" fmla="*/ 65 h 155"/>
                <a:gd name="T54" fmla="*/ 41 w 95"/>
                <a:gd name="T55" fmla="*/ 71 h 155"/>
                <a:gd name="T56" fmla="*/ 41 w 95"/>
                <a:gd name="T57" fmla="*/ 59 h 155"/>
                <a:gd name="T58" fmla="*/ 41 w 95"/>
                <a:gd name="T59" fmla="*/ 17 h 155"/>
                <a:gd name="T60" fmla="*/ 41 w 95"/>
                <a:gd name="T61" fmla="*/ 0 h 155"/>
                <a:gd name="T62" fmla="*/ 47 w 95"/>
                <a:gd name="T63" fmla="*/ 0 h 155"/>
                <a:gd name="T64" fmla="*/ 41 w 95"/>
                <a:gd name="T65" fmla="*/ 17 h 155"/>
                <a:gd name="T66" fmla="*/ 47 w 95"/>
                <a:gd name="T67" fmla="*/ 53 h 155"/>
                <a:gd name="T68" fmla="*/ 53 w 95"/>
                <a:gd name="T69" fmla="*/ 65 h 155"/>
                <a:gd name="T70" fmla="*/ 59 w 95"/>
                <a:gd name="T71" fmla="*/ 59 h 155"/>
                <a:gd name="T72" fmla="*/ 71 w 95"/>
                <a:gd name="T73" fmla="*/ 47 h 155"/>
                <a:gd name="T74" fmla="*/ 77 w 95"/>
                <a:gd name="T75" fmla="*/ 35 h 155"/>
                <a:gd name="T76" fmla="*/ 77 w 95"/>
                <a:gd name="T77" fmla="*/ 29 h 155"/>
                <a:gd name="T78" fmla="*/ 83 w 95"/>
                <a:gd name="T79" fmla="*/ 35 h 155"/>
                <a:gd name="T80" fmla="*/ 77 w 95"/>
                <a:gd name="T81" fmla="*/ 41 h 155"/>
                <a:gd name="T82" fmla="*/ 71 w 95"/>
                <a:gd name="T83" fmla="*/ 53 h 155"/>
                <a:gd name="T84" fmla="*/ 65 w 95"/>
                <a:gd name="T85" fmla="*/ 65 h 155"/>
                <a:gd name="T86" fmla="*/ 53 w 95"/>
                <a:gd name="T87" fmla="*/ 77 h 155"/>
                <a:gd name="T88" fmla="*/ 53 w 95"/>
                <a:gd name="T89" fmla="*/ 89 h 155"/>
                <a:gd name="T90" fmla="*/ 47 w 95"/>
                <a:gd name="T91" fmla="*/ 107 h 155"/>
                <a:gd name="T92" fmla="*/ 53 w 95"/>
                <a:gd name="T93" fmla="*/ 113 h 155"/>
                <a:gd name="T94" fmla="*/ 65 w 95"/>
                <a:gd name="T95" fmla="*/ 101 h 155"/>
                <a:gd name="T96" fmla="*/ 77 w 95"/>
                <a:gd name="T97" fmla="*/ 89 h 155"/>
                <a:gd name="T98" fmla="*/ 89 w 95"/>
                <a:gd name="T99" fmla="*/ 77 h 155"/>
                <a:gd name="T100" fmla="*/ 95 w 95"/>
                <a:gd name="T101" fmla="*/ 65 h 155"/>
                <a:gd name="T102" fmla="*/ 95 w 95"/>
                <a:gd name="T103" fmla="*/ 71 h 155"/>
                <a:gd name="T104" fmla="*/ 89 w 95"/>
                <a:gd name="T105" fmla="*/ 77 h 155"/>
                <a:gd name="T106" fmla="*/ 83 w 95"/>
                <a:gd name="T107" fmla="*/ 89 h 155"/>
                <a:gd name="T108" fmla="*/ 71 w 95"/>
                <a:gd name="T109" fmla="*/ 107 h 155"/>
                <a:gd name="T110" fmla="*/ 59 w 95"/>
                <a:gd name="T111" fmla="*/ 119 h 155"/>
                <a:gd name="T112" fmla="*/ 47 w 95"/>
                <a:gd name="T113" fmla="*/ 131 h 155"/>
                <a:gd name="T114" fmla="*/ 47 w 95"/>
                <a:gd name="T115" fmla="*/ 143 h 155"/>
                <a:gd name="T116" fmla="*/ 47 w 95"/>
                <a:gd name="T117" fmla="*/ 149 h 155"/>
                <a:gd name="T118" fmla="*/ 47 w 95"/>
                <a:gd name="T119" fmla="*/ 149 h 15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5"/>
                <a:gd name="T181" fmla="*/ 0 h 155"/>
                <a:gd name="T182" fmla="*/ 95 w 95"/>
                <a:gd name="T183" fmla="*/ 155 h 15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5" h="155">
                  <a:moveTo>
                    <a:pt x="47" y="155"/>
                  </a:moveTo>
                  <a:lnTo>
                    <a:pt x="41" y="149"/>
                  </a:lnTo>
                  <a:lnTo>
                    <a:pt x="41" y="143"/>
                  </a:lnTo>
                  <a:lnTo>
                    <a:pt x="41" y="137"/>
                  </a:lnTo>
                  <a:lnTo>
                    <a:pt x="41" y="131"/>
                  </a:lnTo>
                  <a:lnTo>
                    <a:pt x="41" y="125"/>
                  </a:lnTo>
                  <a:lnTo>
                    <a:pt x="35" y="119"/>
                  </a:lnTo>
                  <a:lnTo>
                    <a:pt x="29" y="119"/>
                  </a:lnTo>
                  <a:lnTo>
                    <a:pt x="29" y="113"/>
                  </a:lnTo>
                  <a:lnTo>
                    <a:pt x="23" y="107"/>
                  </a:lnTo>
                  <a:lnTo>
                    <a:pt x="17" y="101"/>
                  </a:lnTo>
                  <a:lnTo>
                    <a:pt x="17" y="89"/>
                  </a:lnTo>
                  <a:lnTo>
                    <a:pt x="11" y="77"/>
                  </a:lnTo>
                  <a:lnTo>
                    <a:pt x="6" y="71"/>
                  </a:lnTo>
                  <a:lnTo>
                    <a:pt x="6" y="65"/>
                  </a:lnTo>
                  <a:lnTo>
                    <a:pt x="0" y="59"/>
                  </a:lnTo>
                  <a:lnTo>
                    <a:pt x="6" y="59"/>
                  </a:lnTo>
                  <a:lnTo>
                    <a:pt x="6" y="65"/>
                  </a:lnTo>
                  <a:lnTo>
                    <a:pt x="11" y="71"/>
                  </a:lnTo>
                  <a:lnTo>
                    <a:pt x="11" y="77"/>
                  </a:lnTo>
                  <a:lnTo>
                    <a:pt x="17" y="83"/>
                  </a:lnTo>
                  <a:lnTo>
                    <a:pt x="17" y="89"/>
                  </a:lnTo>
                  <a:lnTo>
                    <a:pt x="23" y="95"/>
                  </a:lnTo>
                  <a:lnTo>
                    <a:pt x="23" y="101"/>
                  </a:lnTo>
                  <a:lnTo>
                    <a:pt x="29" y="107"/>
                  </a:lnTo>
                  <a:lnTo>
                    <a:pt x="35" y="113"/>
                  </a:lnTo>
                  <a:lnTo>
                    <a:pt x="41" y="113"/>
                  </a:lnTo>
                  <a:lnTo>
                    <a:pt x="41" y="107"/>
                  </a:lnTo>
                  <a:lnTo>
                    <a:pt x="41" y="95"/>
                  </a:lnTo>
                  <a:lnTo>
                    <a:pt x="41" y="89"/>
                  </a:lnTo>
                  <a:lnTo>
                    <a:pt x="41" y="83"/>
                  </a:lnTo>
                  <a:lnTo>
                    <a:pt x="41" y="77"/>
                  </a:lnTo>
                  <a:lnTo>
                    <a:pt x="35" y="77"/>
                  </a:lnTo>
                  <a:lnTo>
                    <a:pt x="29" y="65"/>
                  </a:lnTo>
                  <a:lnTo>
                    <a:pt x="23" y="59"/>
                  </a:lnTo>
                  <a:lnTo>
                    <a:pt x="17" y="53"/>
                  </a:lnTo>
                  <a:lnTo>
                    <a:pt x="17" y="41"/>
                  </a:lnTo>
                  <a:lnTo>
                    <a:pt x="11" y="35"/>
                  </a:lnTo>
                  <a:lnTo>
                    <a:pt x="11" y="23"/>
                  </a:lnTo>
                  <a:lnTo>
                    <a:pt x="17" y="29"/>
                  </a:lnTo>
                  <a:lnTo>
                    <a:pt x="17" y="35"/>
                  </a:lnTo>
                  <a:lnTo>
                    <a:pt x="23" y="41"/>
                  </a:lnTo>
                  <a:lnTo>
                    <a:pt x="23" y="47"/>
                  </a:lnTo>
                  <a:lnTo>
                    <a:pt x="29" y="53"/>
                  </a:lnTo>
                  <a:lnTo>
                    <a:pt x="29" y="59"/>
                  </a:lnTo>
                  <a:lnTo>
                    <a:pt x="35" y="65"/>
                  </a:lnTo>
                  <a:lnTo>
                    <a:pt x="41" y="71"/>
                  </a:lnTo>
                  <a:lnTo>
                    <a:pt x="41" y="59"/>
                  </a:lnTo>
                  <a:lnTo>
                    <a:pt x="35" y="35"/>
                  </a:lnTo>
                  <a:lnTo>
                    <a:pt x="41" y="17"/>
                  </a:lnTo>
                  <a:lnTo>
                    <a:pt x="41" y="0"/>
                  </a:lnTo>
                  <a:lnTo>
                    <a:pt x="47" y="0"/>
                  </a:lnTo>
                  <a:lnTo>
                    <a:pt x="41" y="6"/>
                  </a:lnTo>
                  <a:lnTo>
                    <a:pt x="41" y="17"/>
                  </a:lnTo>
                  <a:lnTo>
                    <a:pt x="47" y="35"/>
                  </a:lnTo>
                  <a:lnTo>
                    <a:pt x="47" y="53"/>
                  </a:lnTo>
                  <a:lnTo>
                    <a:pt x="47" y="65"/>
                  </a:lnTo>
                  <a:lnTo>
                    <a:pt x="53" y="65"/>
                  </a:lnTo>
                  <a:lnTo>
                    <a:pt x="59" y="59"/>
                  </a:lnTo>
                  <a:lnTo>
                    <a:pt x="65" y="53"/>
                  </a:lnTo>
                  <a:lnTo>
                    <a:pt x="71" y="47"/>
                  </a:lnTo>
                  <a:lnTo>
                    <a:pt x="71" y="41"/>
                  </a:lnTo>
                  <a:lnTo>
                    <a:pt x="77" y="35"/>
                  </a:lnTo>
                  <a:lnTo>
                    <a:pt x="77" y="29"/>
                  </a:lnTo>
                  <a:lnTo>
                    <a:pt x="83" y="29"/>
                  </a:lnTo>
                  <a:lnTo>
                    <a:pt x="83" y="35"/>
                  </a:lnTo>
                  <a:lnTo>
                    <a:pt x="77" y="41"/>
                  </a:lnTo>
                  <a:lnTo>
                    <a:pt x="77" y="47"/>
                  </a:lnTo>
                  <a:lnTo>
                    <a:pt x="71" y="53"/>
                  </a:lnTo>
                  <a:lnTo>
                    <a:pt x="65" y="59"/>
                  </a:lnTo>
                  <a:lnTo>
                    <a:pt x="65" y="65"/>
                  </a:lnTo>
                  <a:lnTo>
                    <a:pt x="59" y="71"/>
                  </a:lnTo>
                  <a:lnTo>
                    <a:pt x="53" y="77"/>
                  </a:lnTo>
                  <a:lnTo>
                    <a:pt x="53" y="89"/>
                  </a:lnTo>
                  <a:lnTo>
                    <a:pt x="47" y="95"/>
                  </a:lnTo>
                  <a:lnTo>
                    <a:pt x="47" y="107"/>
                  </a:lnTo>
                  <a:lnTo>
                    <a:pt x="47" y="113"/>
                  </a:lnTo>
                  <a:lnTo>
                    <a:pt x="53" y="113"/>
                  </a:lnTo>
                  <a:lnTo>
                    <a:pt x="59" y="107"/>
                  </a:lnTo>
                  <a:lnTo>
                    <a:pt x="65" y="101"/>
                  </a:lnTo>
                  <a:lnTo>
                    <a:pt x="71" y="95"/>
                  </a:lnTo>
                  <a:lnTo>
                    <a:pt x="77" y="89"/>
                  </a:lnTo>
                  <a:lnTo>
                    <a:pt x="83" y="83"/>
                  </a:lnTo>
                  <a:lnTo>
                    <a:pt x="89" y="77"/>
                  </a:lnTo>
                  <a:lnTo>
                    <a:pt x="89" y="71"/>
                  </a:lnTo>
                  <a:lnTo>
                    <a:pt x="95" y="65"/>
                  </a:lnTo>
                  <a:lnTo>
                    <a:pt x="95" y="71"/>
                  </a:lnTo>
                  <a:lnTo>
                    <a:pt x="89" y="77"/>
                  </a:lnTo>
                  <a:lnTo>
                    <a:pt x="89" y="83"/>
                  </a:lnTo>
                  <a:lnTo>
                    <a:pt x="83" y="89"/>
                  </a:lnTo>
                  <a:lnTo>
                    <a:pt x="77" y="101"/>
                  </a:lnTo>
                  <a:lnTo>
                    <a:pt x="71" y="107"/>
                  </a:lnTo>
                  <a:lnTo>
                    <a:pt x="65" y="113"/>
                  </a:lnTo>
                  <a:lnTo>
                    <a:pt x="59" y="119"/>
                  </a:lnTo>
                  <a:lnTo>
                    <a:pt x="53" y="125"/>
                  </a:lnTo>
                  <a:lnTo>
                    <a:pt x="47" y="131"/>
                  </a:lnTo>
                  <a:lnTo>
                    <a:pt x="47" y="137"/>
                  </a:lnTo>
                  <a:lnTo>
                    <a:pt x="47" y="143"/>
                  </a:lnTo>
                  <a:lnTo>
                    <a:pt x="47" y="149"/>
                  </a:lnTo>
                  <a:lnTo>
                    <a:pt x="47" y="155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62" name="Freeform 509"/>
            <p:cNvSpPr>
              <a:spLocks/>
            </p:cNvSpPr>
            <p:nvPr/>
          </p:nvSpPr>
          <p:spPr bwMode="auto">
            <a:xfrm>
              <a:off x="4976" y="2049"/>
              <a:ext cx="126" cy="149"/>
            </a:xfrm>
            <a:custGeom>
              <a:avLst/>
              <a:gdLst>
                <a:gd name="T0" fmla="*/ 126 w 126"/>
                <a:gd name="T1" fmla="*/ 6 h 149"/>
                <a:gd name="T2" fmla="*/ 120 w 126"/>
                <a:gd name="T3" fmla="*/ 12 h 149"/>
                <a:gd name="T4" fmla="*/ 114 w 126"/>
                <a:gd name="T5" fmla="*/ 24 h 149"/>
                <a:gd name="T6" fmla="*/ 108 w 126"/>
                <a:gd name="T7" fmla="*/ 36 h 149"/>
                <a:gd name="T8" fmla="*/ 102 w 126"/>
                <a:gd name="T9" fmla="*/ 42 h 149"/>
                <a:gd name="T10" fmla="*/ 102 w 126"/>
                <a:gd name="T11" fmla="*/ 48 h 149"/>
                <a:gd name="T12" fmla="*/ 96 w 126"/>
                <a:gd name="T13" fmla="*/ 60 h 149"/>
                <a:gd name="T14" fmla="*/ 90 w 126"/>
                <a:gd name="T15" fmla="*/ 66 h 149"/>
                <a:gd name="T16" fmla="*/ 90 w 126"/>
                <a:gd name="T17" fmla="*/ 72 h 149"/>
                <a:gd name="T18" fmla="*/ 96 w 126"/>
                <a:gd name="T19" fmla="*/ 84 h 149"/>
                <a:gd name="T20" fmla="*/ 96 w 126"/>
                <a:gd name="T21" fmla="*/ 90 h 149"/>
                <a:gd name="T22" fmla="*/ 96 w 126"/>
                <a:gd name="T23" fmla="*/ 90 h 149"/>
                <a:gd name="T24" fmla="*/ 90 w 126"/>
                <a:gd name="T25" fmla="*/ 84 h 149"/>
                <a:gd name="T26" fmla="*/ 84 w 126"/>
                <a:gd name="T27" fmla="*/ 78 h 149"/>
                <a:gd name="T28" fmla="*/ 78 w 126"/>
                <a:gd name="T29" fmla="*/ 84 h 149"/>
                <a:gd name="T30" fmla="*/ 66 w 126"/>
                <a:gd name="T31" fmla="*/ 90 h 149"/>
                <a:gd name="T32" fmla="*/ 60 w 126"/>
                <a:gd name="T33" fmla="*/ 102 h 149"/>
                <a:gd name="T34" fmla="*/ 54 w 126"/>
                <a:gd name="T35" fmla="*/ 108 h 149"/>
                <a:gd name="T36" fmla="*/ 48 w 126"/>
                <a:gd name="T37" fmla="*/ 113 h 149"/>
                <a:gd name="T38" fmla="*/ 54 w 126"/>
                <a:gd name="T39" fmla="*/ 131 h 149"/>
                <a:gd name="T40" fmla="*/ 60 w 126"/>
                <a:gd name="T41" fmla="*/ 143 h 149"/>
                <a:gd name="T42" fmla="*/ 60 w 126"/>
                <a:gd name="T43" fmla="*/ 149 h 149"/>
                <a:gd name="T44" fmla="*/ 54 w 126"/>
                <a:gd name="T45" fmla="*/ 137 h 149"/>
                <a:gd name="T46" fmla="*/ 48 w 126"/>
                <a:gd name="T47" fmla="*/ 119 h 149"/>
                <a:gd name="T48" fmla="*/ 42 w 126"/>
                <a:gd name="T49" fmla="*/ 119 h 149"/>
                <a:gd name="T50" fmla="*/ 36 w 126"/>
                <a:gd name="T51" fmla="*/ 131 h 149"/>
                <a:gd name="T52" fmla="*/ 30 w 126"/>
                <a:gd name="T53" fmla="*/ 137 h 149"/>
                <a:gd name="T54" fmla="*/ 24 w 126"/>
                <a:gd name="T55" fmla="*/ 149 h 149"/>
                <a:gd name="T56" fmla="*/ 12 w 126"/>
                <a:gd name="T57" fmla="*/ 149 h 149"/>
                <a:gd name="T58" fmla="*/ 18 w 126"/>
                <a:gd name="T59" fmla="*/ 149 h 149"/>
                <a:gd name="T60" fmla="*/ 18 w 126"/>
                <a:gd name="T61" fmla="*/ 143 h 149"/>
                <a:gd name="T62" fmla="*/ 24 w 126"/>
                <a:gd name="T63" fmla="*/ 131 h 149"/>
                <a:gd name="T64" fmla="*/ 36 w 126"/>
                <a:gd name="T65" fmla="*/ 119 h 149"/>
                <a:gd name="T66" fmla="*/ 42 w 126"/>
                <a:gd name="T67" fmla="*/ 108 h 149"/>
                <a:gd name="T68" fmla="*/ 36 w 126"/>
                <a:gd name="T69" fmla="*/ 108 h 149"/>
                <a:gd name="T70" fmla="*/ 24 w 126"/>
                <a:gd name="T71" fmla="*/ 113 h 149"/>
                <a:gd name="T72" fmla="*/ 18 w 126"/>
                <a:gd name="T73" fmla="*/ 113 h 149"/>
                <a:gd name="T74" fmla="*/ 12 w 126"/>
                <a:gd name="T75" fmla="*/ 113 h 149"/>
                <a:gd name="T76" fmla="*/ 6 w 126"/>
                <a:gd name="T77" fmla="*/ 119 h 149"/>
                <a:gd name="T78" fmla="*/ 0 w 126"/>
                <a:gd name="T79" fmla="*/ 119 h 149"/>
                <a:gd name="T80" fmla="*/ 6 w 126"/>
                <a:gd name="T81" fmla="*/ 113 h 149"/>
                <a:gd name="T82" fmla="*/ 18 w 126"/>
                <a:gd name="T83" fmla="*/ 108 h 149"/>
                <a:gd name="T84" fmla="*/ 30 w 126"/>
                <a:gd name="T85" fmla="*/ 102 h 149"/>
                <a:gd name="T86" fmla="*/ 42 w 126"/>
                <a:gd name="T87" fmla="*/ 102 h 149"/>
                <a:gd name="T88" fmla="*/ 48 w 126"/>
                <a:gd name="T89" fmla="*/ 102 h 149"/>
                <a:gd name="T90" fmla="*/ 54 w 126"/>
                <a:gd name="T91" fmla="*/ 96 h 149"/>
                <a:gd name="T92" fmla="*/ 60 w 126"/>
                <a:gd name="T93" fmla="*/ 90 h 149"/>
                <a:gd name="T94" fmla="*/ 66 w 126"/>
                <a:gd name="T95" fmla="*/ 84 h 149"/>
                <a:gd name="T96" fmla="*/ 66 w 126"/>
                <a:gd name="T97" fmla="*/ 78 h 149"/>
                <a:gd name="T98" fmla="*/ 60 w 126"/>
                <a:gd name="T99" fmla="*/ 78 h 149"/>
                <a:gd name="T100" fmla="*/ 60 w 126"/>
                <a:gd name="T101" fmla="*/ 78 h 149"/>
                <a:gd name="T102" fmla="*/ 66 w 126"/>
                <a:gd name="T103" fmla="*/ 72 h 149"/>
                <a:gd name="T104" fmla="*/ 72 w 126"/>
                <a:gd name="T105" fmla="*/ 72 h 149"/>
                <a:gd name="T106" fmla="*/ 72 w 126"/>
                <a:gd name="T107" fmla="*/ 72 h 149"/>
                <a:gd name="T108" fmla="*/ 78 w 126"/>
                <a:gd name="T109" fmla="*/ 66 h 149"/>
                <a:gd name="T110" fmla="*/ 84 w 126"/>
                <a:gd name="T111" fmla="*/ 54 h 149"/>
                <a:gd name="T112" fmla="*/ 96 w 126"/>
                <a:gd name="T113" fmla="*/ 36 h 149"/>
                <a:gd name="T114" fmla="*/ 102 w 126"/>
                <a:gd name="T115" fmla="*/ 24 h 149"/>
                <a:gd name="T116" fmla="*/ 108 w 126"/>
                <a:gd name="T117" fmla="*/ 12 h 149"/>
                <a:gd name="T118" fmla="*/ 108 w 126"/>
                <a:gd name="T119" fmla="*/ 6 h 149"/>
                <a:gd name="T120" fmla="*/ 114 w 126"/>
                <a:gd name="T121" fmla="*/ 6 h 149"/>
                <a:gd name="T122" fmla="*/ 126 w 126"/>
                <a:gd name="T123" fmla="*/ 0 h 14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6"/>
                <a:gd name="T187" fmla="*/ 0 h 149"/>
                <a:gd name="T188" fmla="*/ 126 w 126"/>
                <a:gd name="T189" fmla="*/ 149 h 14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6" h="149">
                  <a:moveTo>
                    <a:pt x="126" y="0"/>
                  </a:moveTo>
                  <a:lnTo>
                    <a:pt x="126" y="6"/>
                  </a:lnTo>
                  <a:lnTo>
                    <a:pt x="120" y="6"/>
                  </a:lnTo>
                  <a:lnTo>
                    <a:pt x="120" y="12"/>
                  </a:lnTo>
                  <a:lnTo>
                    <a:pt x="114" y="18"/>
                  </a:lnTo>
                  <a:lnTo>
                    <a:pt x="114" y="24"/>
                  </a:lnTo>
                  <a:lnTo>
                    <a:pt x="108" y="30"/>
                  </a:lnTo>
                  <a:lnTo>
                    <a:pt x="108" y="36"/>
                  </a:lnTo>
                  <a:lnTo>
                    <a:pt x="102" y="42"/>
                  </a:lnTo>
                  <a:lnTo>
                    <a:pt x="102" y="48"/>
                  </a:lnTo>
                  <a:lnTo>
                    <a:pt x="96" y="54"/>
                  </a:lnTo>
                  <a:lnTo>
                    <a:pt x="96" y="60"/>
                  </a:lnTo>
                  <a:lnTo>
                    <a:pt x="90" y="66"/>
                  </a:lnTo>
                  <a:lnTo>
                    <a:pt x="90" y="72"/>
                  </a:lnTo>
                  <a:lnTo>
                    <a:pt x="96" y="78"/>
                  </a:lnTo>
                  <a:lnTo>
                    <a:pt x="96" y="84"/>
                  </a:lnTo>
                  <a:lnTo>
                    <a:pt x="96" y="90"/>
                  </a:lnTo>
                  <a:lnTo>
                    <a:pt x="96" y="84"/>
                  </a:lnTo>
                  <a:lnTo>
                    <a:pt x="90" y="84"/>
                  </a:lnTo>
                  <a:lnTo>
                    <a:pt x="90" y="78"/>
                  </a:lnTo>
                  <a:lnTo>
                    <a:pt x="84" y="78"/>
                  </a:lnTo>
                  <a:lnTo>
                    <a:pt x="78" y="84"/>
                  </a:lnTo>
                  <a:lnTo>
                    <a:pt x="72" y="84"/>
                  </a:lnTo>
                  <a:lnTo>
                    <a:pt x="66" y="90"/>
                  </a:lnTo>
                  <a:lnTo>
                    <a:pt x="66" y="96"/>
                  </a:lnTo>
                  <a:lnTo>
                    <a:pt x="60" y="102"/>
                  </a:lnTo>
                  <a:lnTo>
                    <a:pt x="54" y="102"/>
                  </a:lnTo>
                  <a:lnTo>
                    <a:pt x="54" y="108"/>
                  </a:lnTo>
                  <a:lnTo>
                    <a:pt x="48" y="108"/>
                  </a:lnTo>
                  <a:lnTo>
                    <a:pt x="48" y="113"/>
                  </a:lnTo>
                  <a:lnTo>
                    <a:pt x="48" y="125"/>
                  </a:lnTo>
                  <a:lnTo>
                    <a:pt x="54" y="131"/>
                  </a:lnTo>
                  <a:lnTo>
                    <a:pt x="54" y="143"/>
                  </a:lnTo>
                  <a:lnTo>
                    <a:pt x="60" y="143"/>
                  </a:lnTo>
                  <a:lnTo>
                    <a:pt x="60" y="149"/>
                  </a:lnTo>
                  <a:lnTo>
                    <a:pt x="54" y="143"/>
                  </a:lnTo>
                  <a:lnTo>
                    <a:pt x="54" y="137"/>
                  </a:lnTo>
                  <a:lnTo>
                    <a:pt x="48" y="131"/>
                  </a:lnTo>
                  <a:lnTo>
                    <a:pt x="48" y="119"/>
                  </a:lnTo>
                  <a:lnTo>
                    <a:pt x="48" y="113"/>
                  </a:lnTo>
                  <a:lnTo>
                    <a:pt x="42" y="119"/>
                  </a:lnTo>
                  <a:lnTo>
                    <a:pt x="42" y="125"/>
                  </a:lnTo>
                  <a:lnTo>
                    <a:pt x="36" y="131"/>
                  </a:lnTo>
                  <a:lnTo>
                    <a:pt x="30" y="131"/>
                  </a:lnTo>
                  <a:lnTo>
                    <a:pt x="30" y="137"/>
                  </a:lnTo>
                  <a:lnTo>
                    <a:pt x="24" y="143"/>
                  </a:lnTo>
                  <a:lnTo>
                    <a:pt x="24" y="149"/>
                  </a:lnTo>
                  <a:lnTo>
                    <a:pt x="18" y="149"/>
                  </a:lnTo>
                  <a:lnTo>
                    <a:pt x="12" y="149"/>
                  </a:lnTo>
                  <a:lnTo>
                    <a:pt x="18" y="149"/>
                  </a:lnTo>
                  <a:lnTo>
                    <a:pt x="18" y="143"/>
                  </a:lnTo>
                  <a:lnTo>
                    <a:pt x="24" y="137"/>
                  </a:lnTo>
                  <a:lnTo>
                    <a:pt x="24" y="131"/>
                  </a:lnTo>
                  <a:lnTo>
                    <a:pt x="30" y="125"/>
                  </a:lnTo>
                  <a:lnTo>
                    <a:pt x="36" y="119"/>
                  </a:lnTo>
                  <a:lnTo>
                    <a:pt x="36" y="113"/>
                  </a:lnTo>
                  <a:lnTo>
                    <a:pt x="42" y="108"/>
                  </a:lnTo>
                  <a:lnTo>
                    <a:pt x="36" y="108"/>
                  </a:lnTo>
                  <a:lnTo>
                    <a:pt x="30" y="108"/>
                  </a:lnTo>
                  <a:lnTo>
                    <a:pt x="24" y="113"/>
                  </a:lnTo>
                  <a:lnTo>
                    <a:pt x="18" y="113"/>
                  </a:lnTo>
                  <a:lnTo>
                    <a:pt x="12" y="113"/>
                  </a:lnTo>
                  <a:lnTo>
                    <a:pt x="6" y="119"/>
                  </a:lnTo>
                  <a:lnTo>
                    <a:pt x="0" y="119"/>
                  </a:lnTo>
                  <a:lnTo>
                    <a:pt x="0" y="113"/>
                  </a:lnTo>
                  <a:lnTo>
                    <a:pt x="6" y="113"/>
                  </a:lnTo>
                  <a:lnTo>
                    <a:pt x="12" y="113"/>
                  </a:lnTo>
                  <a:lnTo>
                    <a:pt x="18" y="108"/>
                  </a:lnTo>
                  <a:lnTo>
                    <a:pt x="24" y="108"/>
                  </a:lnTo>
                  <a:lnTo>
                    <a:pt x="30" y="102"/>
                  </a:lnTo>
                  <a:lnTo>
                    <a:pt x="36" y="102"/>
                  </a:lnTo>
                  <a:lnTo>
                    <a:pt x="42" y="102"/>
                  </a:lnTo>
                  <a:lnTo>
                    <a:pt x="48" y="102"/>
                  </a:lnTo>
                  <a:lnTo>
                    <a:pt x="54" y="96"/>
                  </a:lnTo>
                  <a:lnTo>
                    <a:pt x="60" y="90"/>
                  </a:lnTo>
                  <a:lnTo>
                    <a:pt x="66" y="84"/>
                  </a:lnTo>
                  <a:lnTo>
                    <a:pt x="66" y="78"/>
                  </a:lnTo>
                  <a:lnTo>
                    <a:pt x="60" y="78"/>
                  </a:lnTo>
                  <a:lnTo>
                    <a:pt x="66" y="72"/>
                  </a:lnTo>
                  <a:lnTo>
                    <a:pt x="72" y="72"/>
                  </a:lnTo>
                  <a:lnTo>
                    <a:pt x="78" y="66"/>
                  </a:lnTo>
                  <a:lnTo>
                    <a:pt x="78" y="60"/>
                  </a:lnTo>
                  <a:lnTo>
                    <a:pt x="84" y="54"/>
                  </a:lnTo>
                  <a:lnTo>
                    <a:pt x="90" y="48"/>
                  </a:lnTo>
                  <a:lnTo>
                    <a:pt x="96" y="36"/>
                  </a:lnTo>
                  <a:lnTo>
                    <a:pt x="102" y="30"/>
                  </a:lnTo>
                  <a:lnTo>
                    <a:pt x="102" y="24"/>
                  </a:lnTo>
                  <a:lnTo>
                    <a:pt x="102" y="18"/>
                  </a:lnTo>
                  <a:lnTo>
                    <a:pt x="108" y="12"/>
                  </a:lnTo>
                  <a:lnTo>
                    <a:pt x="108" y="6"/>
                  </a:lnTo>
                  <a:lnTo>
                    <a:pt x="114" y="6"/>
                  </a:lnTo>
                  <a:lnTo>
                    <a:pt x="120" y="0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63" name="Freeform 510"/>
            <p:cNvSpPr>
              <a:spLocks/>
            </p:cNvSpPr>
            <p:nvPr/>
          </p:nvSpPr>
          <p:spPr bwMode="auto">
            <a:xfrm>
              <a:off x="5209" y="1846"/>
              <a:ext cx="72" cy="119"/>
            </a:xfrm>
            <a:custGeom>
              <a:avLst/>
              <a:gdLst>
                <a:gd name="T0" fmla="*/ 18 w 72"/>
                <a:gd name="T1" fmla="*/ 113 h 119"/>
                <a:gd name="T2" fmla="*/ 30 w 72"/>
                <a:gd name="T3" fmla="*/ 101 h 119"/>
                <a:gd name="T4" fmla="*/ 36 w 72"/>
                <a:gd name="T5" fmla="*/ 95 h 119"/>
                <a:gd name="T6" fmla="*/ 48 w 72"/>
                <a:gd name="T7" fmla="*/ 95 h 119"/>
                <a:gd name="T8" fmla="*/ 60 w 72"/>
                <a:gd name="T9" fmla="*/ 89 h 119"/>
                <a:gd name="T10" fmla="*/ 66 w 72"/>
                <a:gd name="T11" fmla="*/ 83 h 119"/>
                <a:gd name="T12" fmla="*/ 72 w 72"/>
                <a:gd name="T13" fmla="*/ 83 h 119"/>
                <a:gd name="T14" fmla="*/ 72 w 72"/>
                <a:gd name="T15" fmla="*/ 77 h 119"/>
                <a:gd name="T16" fmla="*/ 66 w 72"/>
                <a:gd name="T17" fmla="*/ 83 h 119"/>
                <a:gd name="T18" fmla="*/ 60 w 72"/>
                <a:gd name="T19" fmla="*/ 83 h 119"/>
                <a:gd name="T20" fmla="*/ 48 w 72"/>
                <a:gd name="T21" fmla="*/ 89 h 119"/>
                <a:gd name="T22" fmla="*/ 36 w 72"/>
                <a:gd name="T23" fmla="*/ 95 h 119"/>
                <a:gd name="T24" fmla="*/ 36 w 72"/>
                <a:gd name="T25" fmla="*/ 89 h 119"/>
                <a:gd name="T26" fmla="*/ 42 w 72"/>
                <a:gd name="T27" fmla="*/ 71 h 119"/>
                <a:gd name="T28" fmla="*/ 48 w 72"/>
                <a:gd name="T29" fmla="*/ 65 h 119"/>
                <a:gd name="T30" fmla="*/ 54 w 72"/>
                <a:gd name="T31" fmla="*/ 59 h 119"/>
                <a:gd name="T32" fmla="*/ 66 w 72"/>
                <a:gd name="T33" fmla="*/ 47 h 119"/>
                <a:gd name="T34" fmla="*/ 72 w 72"/>
                <a:gd name="T35" fmla="*/ 41 h 119"/>
                <a:gd name="T36" fmla="*/ 72 w 72"/>
                <a:gd name="T37" fmla="*/ 35 h 119"/>
                <a:gd name="T38" fmla="*/ 72 w 72"/>
                <a:gd name="T39" fmla="*/ 35 h 119"/>
                <a:gd name="T40" fmla="*/ 66 w 72"/>
                <a:gd name="T41" fmla="*/ 41 h 119"/>
                <a:gd name="T42" fmla="*/ 60 w 72"/>
                <a:gd name="T43" fmla="*/ 47 h 119"/>
                <a:gd name="T44" fmla="*/ 54 w 72"/>
                <a:gd name="T45" fmla="*/ 53 h 119"/>
                <a:gd name="T46" fmla="*/ 48 w 72"/>
                <a:gd name="T47" fmla="*/ 59 h 119"/>
                <a:gd name="T48" fmla="*/ 42 w 72"/>
                <a:gd name="T49" fmla="*/ 47 h 119"/>
                <a:gd name="T50" fmla="*/ 48 w 72"/>
                <a:gd name="T51" fmla="*/ 12 h 119"/>
                <a:gd name="T52" fmla="*/ 42 w 72"/>
                <a:gd name="T53" fmla="*/ 0 h 119"/>
                <a:gd name="T54" fmla="*/ 42 w 72"/>
                <a:gd name="T55" fmla="*/ 0 h 119"/>
                <a:gd name="T56" fmla="*/ 42 w 72"/>
                <a:gd name="T57" fmla="*/ 18 h 119"/>
                <a:gd name="T58" fmla="*/ 36 w 72"/>
                <a:gd name="T59" fmla="*/ 53 h 119"/>
                <a:gd name="T60" fmla="*/ 36 w 72"/>
                <a:gd name="T61" fmla="*/ 65 h 119"/>
                <a:gd name="T62" fmla="*/ 36 w 72"/>
                <a:gd name="T63" fmla="*/ 59 h 119"/>
                <a:gd name="T64" fmla="*/ 30 w 72"/>
                <a:gd name="T65" fmla="*/ 53 h 119"/>
                <a:gd name="T66" fmla="*/ 30 w 72"/>
                <a:gd name="T67" fmla="*/ 47 h 119"/>
                <a:gd name="T68" fmla="*/ 18 w 72"/>
                <a:gd name="T69" fmla="*/ 35 h 119"/>
                <a:gd name="T70" fmla="*/ 12 w 72"/>
                <a:gd name="T71" fmla="*/ 29 h 119"/>
                <a:gd name="T72" fmla="*/ 6 w 72"/>
                <a:gd name="T73" fmla="*/ 29 h 119"/>
                <a:gd name="T74" fmla="*/ 12 w 72"/>
                <a:gd name="T75" fmla="*/ 35 h 119"/>
                <a:gd name="T76" fmla="*/ 18 w 72"/>
                <a:gd name="T77" fmla="*/ 41 h 119"/>
                <a:gd name="T78" fmla="*/ 30 w 72"/>
                <a:gd name="T79" fmla="*/ 59 h 119"/>
                <a:gd name="T80" fmla="*/ 30 w 72"/>
                <a:gd name="T81" fmla="*/ 71 h 119"/>
                <a:gd name="T82" fmla="*/ 30 w 72"/>
                <a:gd name="T83" fmla="*/ 89 h 119"/>
                <a:gd name="T84" fmla="*/ 24 w 72"/>
                <a:gd name="T85" fmla="*/ 89 h 119"/>
                <a:gd name="T86" fmla="*/ 24 w 72"/>
                <a:gd name="T87" fmla="*/ 89 h 119"/>
                <a:gd name="T88" fmla="*/ 18 w 72"/>
                <a:gd name="T89" fmla="*/ 83 h 119"/>
                <a:gd name="T90" fmla="*/ 12 w 72"/>
                <a:gd name="T91" fmla="*/ 77 h 119"/>
                <a:gd name="T92" fmla="*/ 6 w 72"/>
                <a:gd name="T93" fmla="*/ 71 h 119"/>
                <a:gd name="T94" fmla="*/ 0 w 72"/>
                <a:gd name="T95" fmla="*/ 65 h 119"/>
                <a:gd name="T96" fmla="*/ 0 w 72"/>
                <a:gd name="T97" fmla="*/ 65 h 119"/>
                <a:gd name="T98" fmla="*/ 6 w 72"/>
                <a:gd name="T99" fmla="*/ 71 h 119"/>
                <a:gd name="T100" fmla="*/ 12 w 72"/>
                <a:gd name="T101" fmla="*/ 83 h 119"/>
                <a:gd name="T102" fmla="*/ 18 w 72"/>
                <a:gd name="T103" fmla="*/ 89 h 119"/>
                <a:gd name="T104" fmla="*/ 18 w 72"/>
                <a:gd name="T105" fmla="*/ 95 h 119"/>
                <a:gd name="T106" fmla="*/ 18 w 72"/>
                <a:gd name="T107" fmla="*/ 107 h 119"/>
                <a:gd name="T108" fmla="*/ 12 w 72"/>
                <a:gd name="T109" fmla="*/ 119 h 119"/>
                <a:gd name="T110" fmla="*/ 12 w 72"/>
                <a:gd name="T111" fmla="*/ 119 h 11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119"/>
                <a:gd name="T170" fmla="*/ 72 w 72"/>
                <a:gd name="T171" fmla="*/ 119 h 11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119">
                  <a:moveTo>
                    <a:pt x="18" y="119"/>
                  </a:moveTo>
                  <a:lnTo>
                    <a:pt x="18" y="113"/>
                  </a:lnTo>
                  <a:lnTo>
                    <a:pt x="24" y="107"/>
                  </a:lnTo>
                  <a:lnTo>
                    <a:pt x="30" y="101"/>
                  </a:lnTo>
                  <a:lnTo>
                    <a:pt x="30" y="95"/>
                  </a:lnTo>
                  <a:lnTo>
                    <a:pt x="36" y="95"/>
                  </a:lnTo>
                  <a:lnTo>
                    <a:pt x="42" y="95"/>
                  </a:lnTo>
                  <a:lnTo>
                    <a:pt x="48" y="95"/>
                  </a:lnTo>
                  <a:lnTo>
                    <a:pt x="54" y="95"/>
                  </a:lnTo>
                  <a:lnTo>
                    <a:pt x="60" y="89"/>
                  </a:lnTo>
                  <a:lnTo>
                    <a:pt x="66" y="89"/>
                  </a:lnTo>
                  <a:lnTo>
                    <a:pt x="66" y="83"/>
                  </a:lnTo>
                  <a:lnTo>
                    <a:pt x="72" y="83"/>
                  </a:lnTo>
                  <a:lnTo>
                    <a:pt x="72" y="77"/>
                  </a:lnTo>
                  <a:lnTo>
                    <a:pt x="66" y="83"/>
                  </a:lnTo>
                  <a:lnTo>
                    <a:pt x="60" y="83"/>
                  </a:lnTo>
                  <a:lnTo>
                    <a:pt x="54" y="89"/>
                  </a:lnTo>
                  <a:lnTo>
                    <a:pt x="48" y="89"/>
                  </a:lnTo>
                  <a:lnTo>
                    <a:pt x="42" y="89"/>
                  </a:lnTo>
                  <a:lnTo>
                    <a:pt x="36" y="95"/>
                  </a:lnTo>
                  <a:lnTo>
                    <a:pt x="36" y="89"/>
                  </a:lnTo>
                  <a:lnTo>
                    <a:pt x="36" y="77"/>
                  </a:lnTo>
                  <a:lnTo>
                    <a:pt x="42" y="71"/>
                  </a:lnTo>
                  <a:lnTo>
                    <a:pt x="42" y="65"/>
                  </a:lnTo>
                  <a:lnTo>
                    <a:pt x="48" y="65"/>
                  </a:lnTo>
                  <a:lnTo>
                    <a:pt x="48" y="59"/>
                  </a:lnTo>
                  <a:lnTo>
                    <a:pt x="54" y="59"/>
                  </a:lnTo>
                  <a:lnTo>
                    <a:pt x="60" y="53"/>
                  </a:lnTo>
                  <a:lnTo>
                    <a:pt x="66" y="47"/>
                  </a:lnTo>
                  <a:lnTo>
                    <a:pt x="72" y="41"/>
                  </a:lnTo>
                  <a:lnTo>
                    <a:pt x="72" y="35"/>
                  </a:lnTo>
                  <a:lnTo>
                    <a:pt x="72" y="41"/>
                  </a:lnTo>
                  <a:lnTo>
                    <a:pt x="66" y="41"/>
                  </a:lnTo>
                  <a:lnTo>
                    <a:pt x="60" y="47"/>
                  </a:lnTo>
                  <a:lnTo>
                    <a:pt x="54" y="53"/>
                  </a:lnTo>
                  <a:lnTo>
                    <a:pt x="48" y="53"/>
                  </a:lnTo>
                  <a:lnTo>
                    <a:pt x="48" y="59"/>
                  </a:lnTo>
                  <a:lnTo>
                    <a:pt x="42" y="59"/>
                  </a:lnTo>
                  <a:lnTo>
                    <a:pt x="42" y="47"/>
                  </a:lnTo>
                  <a:lnTo>
                    <a:pt x="42" y="29"/>
                  </a:lnTo>
                  <a:lnTo>
                    <a:pt x="48" y="12"/>
                  </a:lnTo>
                  <a:lnTo>
                    <a:pt x="42" y="6"/>
                  </a:lnTo>
                  <a:lnTo>
                    <a:pt x="42" y="0"/>
                  </a:lnTo>
                  <a:lnTo>
                    <a:pt x="42" y="6"/>
                  </a:lnTo>
                  <a:lnTo>
                    <a:pt x="42" y="18"/>
                  </a:lnTo>
                  <a:lnTo>
                    <a:pt x="42" y="35"/>
                  </a:lnTo>
                  <a:lnTo>
                    <a:pt x="36" y="53"/>
                  </a:lnTo>
                  <a:lnTo>
                    <a:pt x="36" y="65"/>
                  </a:lnTo>
                  <a:lnTo>
                    <a:pt x="36" y="59"/>
                  </a:lnTo>
                  <a:lnTo>
                    <a:pt x="30" y="59"/>
                  </a:lnTo>
                  <a:lnTo>
                    <a:pt x="30" y="53"/>
                  </a:lnTo>
                  <a:lnTo>
                    <a:pt x="30" y="47"/>
                  </a:lnTo>
                  <a:lnTo>
                    <a:pt x="24" y="41"/>
                  </a:lnTo>
                  <a:lnTo>
                    <a:pt x="18" y="35"/>
                  </a:lnTo>
                  <a:lnTo>
                    <a:pt x="12" y="29"/>
                  </a:lnTo>
                  <a:lnTo>
                    <a:pt x="6" y="29"/>
                  </a:lnTo>
                  <a:lnTo>
                    <a:pt x="12" y="29"/>
                  </a:lnTo>
                  <a:lnTo>
                    <a:pt x="12" y="35"/>
                  </a:lnTo>
                  <a:lnTo>
                    <a:pt x="18" y="41"/>
                  </a:lnTo>
                  <a:lnTo>
                    <a:pt x="24" y="53"/>
                  </a:lnTo>
                  <a:lnTo>
                    <a:pt x="30" y="59"/>
                  </a:lnTo>
                  <a:lnTo>
                    <a:pt x="30" y="65"/>
                  </a:lnTo>
                  <a:lnTo>
                    <a:pt x="30" y="71"/>
                  </a:lnTo>
                  <a:lnTo>
                    <a:pt x="30" y="77"/>
                  </a:lnTo>
                  <a:lnTo>
                    <a:pt x="30" y="89"/>
                  </a:lnTo>
                  <a:lnTo>
                    <a:pt x="24" y="89"/>
                  </a:lnTo>
                  <a:lnTo>
                    <a:pt x="18" y="89"/>
                  </a:lnTo>
                  <a:lnTo>
                    <a:pt x="18" y="83"/>
                  </a:lnTo>
                  <a:lnTo>
                    <a:pt x="12" y="77"/>
                  </a:lnTo>
                  <a:lnTo>
                    <a:pt x="6" y="71"/>
                  </a:lnTo>
                  <a:lnTo>
                    <a:pt x="0" y="65"/>
                  </a:lnTo>
                  <a:lnTo>
                    <a:pt x="6" y="71"/>
                  </a:lnTo>
                  <a:lnTo>
                    <a:pt x="6" y="77"/>
                  </a:lnTo>
                  <a:lnTo>
                    <a:pt x="12" y="83"/>
                  </a:lnTo>
                  <a:lnTo>
                    <a:pt x="12" y="89"/>
                  </a:lnTo>
                  <a:lnTo>
                    <a:pt x="18" y="89"/>
                  </a:lnTo>
                  <a:lnTo>
                    <a:pt x="18" y="95"/>
                  </a:lnTo>
                  <a:lnTo>
                    <a:pt x="18" y="101"/>
                  </a:lnTo>
                  <a:lnTo>
                    <a:pt x="18" y="107"/>
                  </a:lnTo>
                  <a:lnTo>
                    <a:pt x="12" y="113"/>
                  </a:lnTo>
                  <a:lnTo>
                    <a:pt x="12" y="119"/>
                  </a:lnTo>
                  <a:lnTo>
                    <a:pt x="18" y="119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764" name="Freeform 511"/>
            <p:cNvSpPr>
              <a:spLocks/>
            </p:cNvSpPr>
            <p:nvPr/>
          </p:nvSpPr>
          <p:spPr bwMode="auto">
            <a:xfrm>
              <a:off x="4875" y="1881"/>
              <a:ext cx="143" cy="114"/>
            </a:xfrm>
            <a:custGeom>
              <a:avLst/>
              <a:gdLst>
                <a:gd name="T0" fmla="*/ 137 w 143"/>
                <a:gd name="T1" fmla="*/ 102 h 114"/>
                <a:gd name="T2" fmla="*/ 125 w 143"/>
                <a:gd name="T3" fmla="*/ 96 h 114"/>
                <a:gd name="T4" fmla="*/ 119 w 143"/>
                <a:gd name="T5" fmla="*/ 96 h 114"/>
                <a:gd name="T6" fmla="*/ 113 w 143"/>
                <a:gd name="T7" fmla="*/ 90 h 114"/>
                <a:gd name="T8" fmla="*/ 113 w 143"/>
                <a:gd name="T9" fmla="*/ 66 h 114"/>
                <a:gd name="T10" fmla="*/ 113 w 143"/>
                <a:gd name="T11" fmla="*/ 42 h 114"/>
                <a:gd name="T12" fmla="*/ 113 w 143"/>
                <a:gd name="T13" fmla="*/ 48 h 114"/>
                <a:gd name="T14" fmla="*/ 107 w 143"/>
                <a:gd name="T15" fmla="*/ 78 h 114"/>
                <a:gd name="T16" fmla="*/ 101 w 143"/>
                <a:gd name="T17" fmla="*/ 78 h 114"/>
                <a:gd name="T18" fmla="*/ 89 w 143"/>
                <a:gd name="T19" fmla="*/ 66 h 114"/>
                <a:gd name="T20" fmla="*/ 77 w 143"/>
                <a:gd name="T21" fmla="*/ 60 h 114"/>
                <a:gd name="T22" fmla="*/ 77 w 143"/>
                <a:gd name="T23" fmla="*/ 12 h 114"/>
                <a:gd name="T24" fmla="*/ 71 w 143"/>
                <a:gd name="T25" fmla="*/ 0 h 114"/>
                <a:gd name="T26" fmla="*/ 71 w 143"/>
                <a:gd name="T27" fmla="*/ 18 h 114"/>
                <a:gd name="T28" fmla="*/ 71 w 143"/>
                <a:gd name="T29" fmla="*/ 54 h 114"/>
                <a:gd name="T30" fmla="*/ 47 w 143"/>
                <a:gd name="T31" fmla="*/ 36 h 114"/>
                <a:gd name="T32" fmla="*/ 18 w 143"/>
                <a:gd name="T33" fmla="*/ 18 h 114"/>
                <a:gd name="T34" fmla="*/ 6 w 143"/>
                <a:gd name="T35" fmla="*/ 6 h 114"/>
                <a:gd name="T36" fmla="*/ 12 w 143"/>
                <a:gd name="T37" fmla="*/ 12 h 114"/>
                <a:gd name="T38" fmla="*/ 30 w 143"/>
                <a:gd name="T39" fmla="*/ 30 h 114"/>
                <a:gd name="T40" fmla="*/ 59 w 143"/>
                <a:gd name="T41" fmla="*/ 54 h 114"/>
                <a:gd name="T42" fmla="*/ 71 w 143"/>
                <a:gd name="T43" fmla="*/ 60 h 114"/>
                <a:gd name="T44" fmla="*/ 65 w 143"/>
                <a:gd name="T45" fmla="*/ 60 h 114"/>
                <a:gd name="T46" fmla="*/ 41 w 143"/>
                <a:gd name="T47" fmla="*/ 66 h 114"/>
                <a:gd name="T48" fmla="*/ 18 w 143"/>
                <a:gd name="T49" fmla="*/ 60 h 114"/>
                <a:gd name="T50" fmla="*/ 0 w 143"/>
                <a:gd name="T51" fmla="*/ 54 h 114"/>
                <a:gd name="T52" fmla="*/ 6 w 143"/>
                <a:gd name="T53" fmla="*/ 66 h 114"/>
                <a:gd name="T54" fmla="*/ 30 w 143"/>
                <a:gd name="T55" fmla="*/ 66 h 114"/>
                <a:gd name="T56" fmla="*/ 59 w 143"/>
                <a:gd name="T57" fmla="*/ 72 h 114"/>
                <a:gd name="T58" fmla="*/ 71 w 143"/>
                <a:gd name="T59" fmla="*/ 72 h 114"/>
                <a:gd name="T60" fmla="*/ 83 w 143"/>
                <a:gd name="T61" fmla="*/ 78 h 114"/>
                <a:gd name="T62" fmla="*/ 95 w 143"/>
                <a:gd name="T63" fmla="*/ 90 h 114"/>
                <a:gd name="T64" fmla="*/ 83 w 143"/>
                <a:gd name="T65" fmla="*/ 96 h 114"/>
                <a:gd name="T66" fmla="*/ 65 w 143"/>
                <a:gd name="T67" fmla="*/ 102 h 114"/>
                <a:gd name="T68" fmla="*/ 53 w 143"/>
                <a:gd name="T69" fmla="*/ 108 h 114"/>
                <a:gd name="T70" fmla="*/ 53 w 143"/>
                <a:gd name="T71" fmla="*/ 108 h 114"/>
                <a:gd name="T72" fmla="*/ 65 w 143"/>
                <a:gd name="T73" fmla="*/ 108 h 114"/>
                <a:gd name="T74" fmla="*/ 89 w 143"/>
                <a:gd name="T75" fmla="*/ 102 h 114"/>
                <a:gd name="T76" fmla="*/ 101 w 143"/>
                <a:gd name="T77" fmla="*/ 96 h 114"/>
                <a:gd name="T78" fmla="*/ 113 w 143"/>
                <a:gd name="T79" fmla="*/ 96 h 114"/>
                <a:gd name="T80" fmla="*/ 125 w 143"/>
                <a:gd name="T81" fmla="*/ 102 h 114"/>
                <a:gd name="T82" fmla="*/ 131 w 143"/>
                <a:gd name="T83" fmla="*/ 108 h 114"/>
                <a:gd name="T84" fmla="*/ 143 w 143"/>
                <a:gd name="T85" fmla="*/ 114 h 11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"/>
                <a:gd name="T130" fmla="*/ 0 h 114"/>
                <a:gd name="T131" fmla="*/ 143 w 143"/>
                <a:gd name="T132" fmla="*/ 114 h 11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" h="114">
                  <a:moveTo>
                    <a:pt x="143" y="114"/>
                  </a:moveTo>
                  <a:lnTo>
                    <a:pt x="137" y="108"/>
                  </a:lnTo>
                  <a:lnTo>
                    <a:pt x="137" y="102"/>
                  </a:lnTo>
                  <a:lnTo>
                    <a:pt x="131" y="102"/>
                  </a:lnTo>
                  <a:lnTo>
                    <a:pt x="131" y="96"/>
                  </a:lnTo>
                  <a:lnTo>
                    <a:pt x="125" y="96"/>
                  </a:lnTo>
                  <a:lnTo>
                    <a:pt x="119" y="96"/>
                  </a:lnTo>
                  <a:lnTo>
                    <a:pt x="119" y="90"/>
                  </a:lnTo>
                  <a:lnTo>
                    <a:pt x="113" y="90"/>
                  </a:lnTo>
                  <a:lnTo>
                    <a:pt x="113" y="84"/>
                  </a:lnTo>
                  <a:lnTo>
                    <a:pt x="113" y="78"/>
                  </a:lnTo>
                  <a:lnTo>
                    <a:pt x="113" y="66"/>
                  </a:lnTo>
                  <a:lnTo>
                    <a:pt x="113" y="54"/>
                  </a:lnTo>
                  <a:lnTo>
                    <a:pt x="113" y="48"/>
                  </a:lnTo>
                  <a:lnTo>
                    <a:pt x="113" y="42"/>
                  </a:lnTo>
                  <a:lnTo>
                    <a:pt x="113" y="48"/>
                  </a:lnTo>
                  <a:lnTo>
                    <a:pt x="113" y="54"/>
                  </a:lnTo>
                  <a:lnTo>
                    <a:pt x="107" y="66"/>
                  </a:lnTo>
                  <a:lnTo>
                    <a:pt x="107" y="78"/>
                  </a:lnTo>
                  <a:lnTo>
                    <a:pt x="107" y="84"/>
                  </a:lnTo>
                  <a:lnTo>
                    <a:pt x="101" y="84"/>
                  </a:lnTo>
                  <a:lnTo>
                    <a:pt x="101" y="78"/>
                  </a:lnTo>
                  <a:lnTo>
                    <a:pt x="95" y="78"/>
                  </a:lnTo>
                  <a:lnTo>
                    <a:pt x="95" y="72"/>
                  </a:lnTo>
                  <a:lnTo>
                    <a:pt x="89" y="66"/>
                  </a:lnTo>
                  <a:lnTo>
                    <a:pt x="83" y="66"/>
                  </a:lnTo>
                  <a:lnTo>
                    <a:pt x="83" y="60"/>
                  </a:lnTo>
                  <a:lnTo>
                    <a:pt x="77" y="60"/>
                  </a:lnTo>
                  <a:lnTo>
                    <a:pt x="83" y="48"/>
                  </a:lnTo>
                  <a:lnTo>
                    <a:pt x="77" y="30"/>
                  </a:lnTo>
                  <a:lnTo>
                    <a:pt x="77" y="12"/>
                  </a:lnTo>
                  <a:lnTo>
                    <a:pt x="71" y="0"/>
                  </a:lnTo>
                  <a:lnTo>
                    <a:pt x="71" y="6"/>
                  </a:lnTo>
                  <a:lnTo>
                    <a:pt x="71" y="12"/>
                  </a:lnTo>
                  <a:lnTo>
                    <a:pt x="71" y="18"/>
                  </a:lnTo>
                  <a:lnTo>
                    <a:pt x="77" y="30"/>
                  </a:lnTo>
                  <a:lnTo>
                    <a:pt x="77" y="48"/>
                  </a:lnTo>
                  <a:lnTo>
                    <a:pt x="71" y="54"/>
                  </a:lnTo>
                  <a:lnTo>
                    <a:pt x="65" y="48"/>
                  </a:lnTo>
                  <a:lnTo>
                    <a:pt x="59" y="42"/>
                  </a:lnTo>
                  <a:lnTo>
                    <a:pt x="47" y="36"/>
                  </a:lnTo>
                  <a:lnTo>
                    <a:pt x="41" y="30"/>
                  </a:lnTo>
                  <a:lnTo>
                    <a:pt x="30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30" y="30"/>
                  </a:lnTo>
                  <a:lnTo>
                    <a:pt x="41" y="36"/>
                  </a:lnTo>
                  <a:lnTo>
                    <a:pt x="53" y="48"/>
                  </a:lnTo>
                  <a:lnTo>
                    <a:pt x="59" y="54"/>
                  </a:lnTo>
                  <a:lnTo>
                    <a:pt x="65" y="54"/>
                  </a:lnTo>
                  <a:lnTo>
                    <a:pt x="71" y="60"/>
                  </a:lnTo>
                  <a:lnTo>
                    <a:pt x="65" y="60"/>
                  </a:lnTo>
                  <a:lnTo>
                    <a:pt x="59" y="66"/>
                  </a:lnTo>
                  <a:lnTo>
                    <a:pt x="53" y="66"/>
                  </a:lnTo>
                  <a:lnTo>
                    <a:pt x="41" y="66"/>
                  </a:lnTo>
                  <a:lnTo>
                    <a:pt x="36" y="66"/>
                  </a:lnTo>
                  <a:lnTo>
                    <a:pt x="24" y="66"/>
                  </a:lnTo>
                  <a:lnTo>
                    <a:pt x="18" y="60"/>
                  </a:lnTo>
                  <a:lnTo>
                    <a:pt x="12" y="60"/>
                  </a:lnTo>
                  <a:lnTo>
                    <a:pt x="6" y="60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8" y="66"/>
                  </a:lnTo>
                  <a:lnTo>
                    <a:pt x="30" y="66"/>
                  </a:lnTo>
                  <a:lnTo>
                    <a:pt x="41" y="66"/>
                  </a:lnTo>
                  <a:lnTo>
                    <a:pt x="47" y="66"/>
                  </a:lnTo>
                  <a:lnTo>
                    <a:pt x="59" y="72"/>
                  </a:lnTo>
                  <a:lnTo>
                    <a:pt x="65" y="72"/>
                  </a:lnTo>
                  <a:lnTo>
                    <a:pt x="71" y="72"/>
                  </a:lnTo>
                  <a:lnTo>
                    <a:pt x="77" y="72"/>
                  </a:lnTo>
                  <a:lnTo>
                    <a:pt x="77" y="78"/>
                  </a:lnTo>
                  <a:lnTo>
                    <a:pt x="83" y="78"/>
                  </a:lnTo>
                  <a:lnTo>
                    <a:pt x="89" y="84"/>
                  </a:lnTo>
                  <a:lnTo>
                    <a:pt x="95" y="90"/>
                  </a:lnTo>
                  <a:lnTo>
                    <a:pt x="89" y="90"/>
                  </a:lnTo>
                  <a:lnTo>
                    <a:pt x="83" y="96"/>
                  </a:lnTo>
                  <a:lnTo>
                    <a:pt x="77" y="96"/>
                  </a:lnTo>
                  <a:lnTo>
                    <a:pt x="71" y="102"/>
                  </a:lnTo>
                  <a:lnTo>
                    <a:pt x="65" y="102"/>
                  </a:lnTo>
                  <a:lnTo>
                    <a:pt x="59" y="108"/>
                  </a:lnTo>
                  <a:lnTo>
                    <a:pt x="53" y="108"/>
                  </a:lnTo>
                  <a:lnTo>
                    <a:pt x="47" y="108"/>
                  </a:lnTo>
                  <a:lnTo>
                    <a:pt x="53" y="108"/>
                  </a:lnTo>
                  <a:lnTo>
                    <a:pt x="59" y="108"/>
                  </a:lnTo>
                  <a:lnTo>
                    <a:pt x="65" y="108"/>
                  </a:lnTo>
                  <a:lnTo>
                    <a:pt x="77" y="108"/>
                  </a:lnTo>
                  <a:lnTo>
                    <a:pt x="83" y="102"/>
                  </a:lnTo>
                  <a:lnTo>
                    <a:pt x="89" y="102"/>
                  </a:lnTo>
                  <a:lnTo>
                    <a:pt x="95" y="102"/>
                  </a:lnTo>
                  <a:lnTo>
                    <a:pt x="95" y="96"/>
                  </a:lnTo>
                  <a:lnTo>
                    <a:pt x="101" y="96"/>
                  </a:lnTo>
                  <a:lnTo>
                    <a:pt x="107" y="96"/>
                  </a:lnTo>
                  <a:lnTo>
                    <a:pt x="113" y="96"/>
                  </a:lnTo>
                  <a:lnTo>
                    <a:pt x="113" y="102"/>
                  </a:lnTo>
                  <a:lnTo>
                    <a:pt x="119" y="102"/>
                  </a:lnTo>
                  <a:lnTo>
                    <a:pt x="125" y="102"/>
                  </a:lnTo>
                  <a:lnTo>
                    <a:pt x="125" y="108"/>
                  </a:lnTo>
                  <a:lnTo>
                    <a:pt x="131" y="108"/>
                  </a:lnTo>
                  <a:lnTo>
                    <a:pt x="137" y="108"/>
                  </a:lnTo>
                  <a:lnTo>
                    <a:pt x="137" y="114"/>
                  </a:lnTo>
                  <a:lnTo>
                    <a:pt x="143" y="114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</p:grpSp>
      <p:pic>
        <p:nvPicPr>
          <p:cNvPr id="765" name="Picture 1024" descr="Daolua1-copy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rot="540861">
            <a:off x="1971675" y="5029200"/>
            <a:ext cx="1762125" cy="1905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66" name="Picture 1025" descr="Daolua1-copy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rot="1395113">
            <a:off x="990600" y="4495800"/>
            <a:ext cx="1409700" cy="1524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67" name="Picture 1026" descr="Daolua1-copy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rot="1395113">
            <a:off x="381000" y="4038600"/>
            <a:ext cx="1009650" cy="1092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68" name="Picture 1027" descr="Daolua1-copy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rot="1395113">
            <a:off x="46038" y="3403600"/>
            <a:ext cx="868362" cy="939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69" name="Picture 1028" descr="Daolua1-copy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1986617">
            <a:off x="0" y="2895600"/>
            <a:ext cx="633413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70" name="Picture 1029" descr="Daolua1-copy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 rot="1986617">
            <a:off x="0" y="2438400"/>
            <a:ext cx="492125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71" name="Picture 1030" descr="Daolua1-copy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 rot="3262906">
            <a:off x="43656" y="2158207"/>
            <a:ext cx="350837" cy="381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772" name="Group 771"/>
          <p:cNvGrpSpPr>
            <a:grpSpLocks/>
          </p:cNvGrpSpPr>
          <p:nvPr/>
        </p:nvGrpSpPr>
        <p:grpSpPr bwMode="auto">
          <a:xfrm rot="5060217">
            <a:off x="-18257" y="4529932"/>
            <a:ext cx="2366963" cy="2286000"/>
            <a:chOff x="4176" y="878"/>
            <a:chExt cx="1254" cy="1422"/>
          </a:xfrm>
        </p:grpSpPr>
        <p:sp>
          <p:nvSpPr>
            <p:cNvPr id="773" name="Freeform 5"/>
            <p:cNvSpPr>
              <a:spLocks/>
            </p:cNvSpPr>
            <p:nvPr/>
          </p:nvSpPr>
          <p:spPr bwMode="auto">
            <a:xfrm>
              <a:off x="5149" y="1189"/>
              <a:ext cx="54" cy="149"/>
            </a:xfrm>
            <a:custGeom>
              <a:avLst/>
              <a:gdLst>
                <a:gd name="T0" fmla="*/ 42 w 54"/>
                <a:gd name="T1" fmla="*/ 149 h 149"/>
                <a:gd name="T2" fmla="*/ 42 w 54"/>
                <a:gd name="T3" fmla="*/ 149 h 149"/>
                <a:gd name="T4" fmla="*/ 42 w 54"/>
                <a:gd name="T5" fmla="*/ 143 h 149"/>
                <a:gd name="T6" fmla="*/ 42 w 54"/>
                <a:gd name="T7" fmla="*/ 143 h 149"/>
                <a:gd name="T8" fmla="*/ 42 w 54"/>
                <a:gd name="T9" fmla="*/ 143 h 149"/>
                <a:gd name="T10" fmla="*/ 48 w 54"/>
                <a:gd name="T11" fmla="*/ 119 h 149"/>
                <a:gd name="T12" fmla="*/ 48 w 54"/>
                <a:gd name="T13" fmla="*/ 96 h 149"/>
                <a:gd name="T14" fmla="*/ 48 w 54"/>
                <a:gd name="T15" fmla="*/ 78 h 149"/>
                <a:gd name="T16" fmla="*/ 36 w 54"/>
                <a:gd name="T17" fmla="*/ 60 h 149"/>
                <a:gd name="T18" fmla="*/ 30 w 54"/>
                <a:gd name="T19" fmla="*/ 42 h 149"/>
                <a:gd name="T20" fmla="*/ 18 w 54"/>
                <a:gd name="T21" fmla="*/ 24 h 149"/>
                <a:gd name="T22" fmla="*/ 6 w 54"/>
                <a:gd name="T23" fmla="*/ 12 h 149"/>
                <a:gd name="T24" fmla="*/ 0 w 54"/>
                <a:gd name="T25" fmla="*/ 0 h 149"/>
                <a:gd name="T26" fmla="*/ 12 w 54"/>
                <a:gd name="T27" fmla="*/ 6 h 149"/>
                <a:gd name="T28" fmla="*/ 24 w 54"/>
                <a:gd name="T29" fmla="*/ 18 h 149"/>
                <a:gd name="T30" fmla="*/ 36 w 54"/>
                <a:gd name="T31" fmla="*/ 36 h 149"/>
                <a:gd name="T32" fmla="*/ 48 w 54"/>
                <a:gd name="T33" fmla="*/ 60 h 149"/>
                <a:gd name="T34" fmla="*/ 54 w 54"/>
                <a:gd name="T35" fmla="*/ 84 h 149"/>
                <a:gd name="T36" fmla="*/ 54 w 54"/>
                <a:gd name="T37" fmla="*/ 107 h 149"/>
                <a:gd name="T38" fmla="*/ 54 w 54"/>
                <a:gd name="T39" fmla="*/ 131 h 149"/>
                <a:gd name="T40" fmla="*/ 42 w 54"/>
                <a:gd name="T41" fmla="*/ 149 h 14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49"/>
                <a:gd name="T65" fmla="*/ 54 w 54"/>
                <a:gd name="T66" fmla="*/ 149 h 14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49">
                  <a:moveTo>
                    <a:pt x="42" y="149"/>
                  </a:moveTo>
                  <a:lnTo>
                    <a:pt x="42" y="149"/>
                  </a:lnTo>
                  <a:lnTo>
                    <a:pt x="42" y="143"/>
                  </a:lnTo>
                  <a:lnTo>
                    <a:pt x="48" y="119"/>
                  </a:lnTo>
                  <a:lnTo>
                    <a:pt x="48" y="96"/>
                  </a:lnTo>
                  <a:lnTo>
                    <a:pt x="48" y="78"/>
                  </a:lnTo>
                  <a:lnTo>
                    <a:pt x="36" y="60"/>
                  </a:lnTo>
                  <a:lnTo>
                    <a:pt x="30" y="42"/>
                  </a:lnTo>
                  <a:lnTo>
                    <a:pt x="18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12" y="6"/>
                  </a:lnTo>
                  <a:lnTo>
                    <a:pt x="24" y="18"/>
                  </a:lnTo>
                  <a:lnTo>
                    <a:pt x="36" y="36"/>
                  </a:lnTo>
                  <a:lnTo>
                    <a:pt x="48" y="60"/>
                  </a:lnTo>
                  <a:lnTo>
                    <a:pt x="54" y="84"/>
                  </a:lnTo>
                  <a:lnTo>
                    <a:pt x="54" y="107"/>
                  </a:lnTo>
                  <a:lnTo>
                    <a:pt x="54" y="131"/>
                  </a:lnTo>
                  <a:lnTo>
                    <a:pt x="42" y="14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774" name="Freeform 6"/>
            <p:cNvSpPr>
              <a:spLocks/>
            </p:cNvSpPr>
            <p:nvPr/>
          </p:nvSpPr>
          <p:spPr bwMode="auto">
            <a:xfrm>
              <a:off x="5125" y="1207"/>
              <a:ext cx="54" cy="12"/>
            </a:xfrm>
            <a:custGeom>
              <a:avLst/>
              <a:gdLst>
                <a:gd name="T0" fmla="*/ 0 w 54"/>
                <a:gd name="T1" fmla="*/ 6 h 12"/>
                <a:gd name="T2" fmla="*/ 6 w 54"/>
                <a:gd name="T3" fmla="*/ 0 h 12"/>
                <a:gd name="T4" fmla="*/ 12 w 54"/>
                <a:gd name="T5" fmla="*/ 0 h 12"/>
                <a:gd name="T6" fmla="*/ 18 w 54"/>
                <a:gd name="T7" fmla="*/ 0 h 12"/>
                <a:gd name="T8" fmla="*/ 24 w 54"/>
                <a:gd name="T9" fmla="*/ 0 h 12"/>
                <a:gd name="T10" fmla="*/ 30 w 54"/>
                <a:gd name="T11" fmla="*/ 6 h 12"/>
                <a:gd name="T12" fmla="*/ 42 w 54"/>
                <a:gd name="T13" fmla="*/ 6 h 12"/>
                <a:gd name="T14" fmla="*/ 48 w 54"/>
                <a:gd name="T15" fmla="*/ 12 h 12"/>
                <a:gd name="T16" fmla="*/ 54 w 54"/>
                <a:gd name="T17" fmla="*/ 12 h 12"/>
                <a:gd name="T18" fmla="*/ 48 w 54"/>
                <a:gd name="T19" fmla="*/ 12 h 12"/>
                <a:gd name="T20" fmla="*/ 42 w 54"/>
                <a:gd name="T21" fmla="*/ 12 h 12"/>
                <a:gd name="T22" fmla="*/ 30 w 54"/>
                <a:gd name="T23" fmla="*/ 12 h 12"/>
                <a:gd name="T24" fmla="*/ 24 w 54"/>
                <a:gd name="T25" fmla="*/ 6 h 12"/>
                <a:gd name="T26" fmla="*/ 18 w 54"/>
                <a:gd name="T27" fmla="*/ 6 h 12"/>
                <a:gd name="T28" fmla="*/ 12 w 54"/>
                <a:gd name="T29" fmla="*/ 6 h 12"/>
                <a:gd name="T30" fmla="*/ 6 w 54"/>
                <a:gd name="T31" fmla="*/ 6 h 12"/>
                <a:gd name="T32" fmla="*/ 0 w 54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12"/>
                <a:gd name="T53" fmla="*/ 54 w 5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12">
                  <a:moveTo>
                    <a:pt x="0" y="6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42" y="6"/>
                  </a:lnTo>
                  <a:lnTo>
                    <a:pt x="48" y="12"/>
                  </a:lnTo>
                  <a:lnTo>
                    <a:pt x="54" y="12"/>
                  </a:lnTo>
                  <a:lnTo>
                    <a:pt x="48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775" name="Freeform 7"/>
            <p:cNvSpPr>
              <a:spLocks/>
            </p:cNvSpPr>
            <p:nvPr/>
          </p:nvSpPr>
          <p:spPr bwMode="auto">
            <a:xfrm>
              <a:off x="5125" y="1219"/>
              <a:ext cx="60" cy="12"/>
            </a:xfrm>
            <a:custGeom>
              <a:avLst/>
              <a:gdLst>
                <a:gd name="T0" fmla="*/ 0 w 60"/>
                <a:gd name="T1" fmla="*/ 0 h 12"/>
                <a:gd name="T2" fmla="*/ 6 w 60"/>
                <a:gd name="T3" fmla="*/ 0 h 12"/>
                <a:gd name="T4" fmla="*/ 6 w 60"/>
                <a:gd name="T5" fmla="*/ 0 h 12"/>
                <a:gd name="T6" fmla="*/ 18 w 60"/>
                <a:gd name="T7" fmla="*/ 0 h 12"/>
                <a:gd name="T8" fmla="*/ 24 w 60"/>
                <a:gd name="T9" fmla="*/ 0 h 12"/>
                <a:gd name="T10" fmla="*/ 36 w 60"/>
                <a:gd name="T11" fmla="*/ 6 h 12"/>
                <a:gd name="T12" fmla="*/ 48 w 60"/>
                <a:gd name="T13" fmla="*/ 6 h 12"/>
                <a:gd name="T14" fmla="*/ 54 w 60"/>
                <a:gd name="T15" fmla="*/ 12 h 12"/>
                <a:gd name="T16" fmla="*/ 60 w 60"/>
                <a:gd name="T17" fmla="*/ 12 h 12"/>
                <a:gd name="T18" fmla="*/ 54 w 60"/>
                <a:gd name="T19" fmla="*/ 12 h 12"/>
                <a:gd name="T20" fmla="*/ 48 w 60"/>
                <a:gd name="T21" fmla="*/ 12 h 12"/>
                <a:gd name="T22" fmla="*/ 36 w 60"/>
                <a:gd name="T23" fmla="*/ 12 h 12"/>
                <a:gd name="T24" fmla="*/ 30 w 60"/>
                <a:gd name="T25" fmla="*/ 6 h 12"/>
                <a:gd name="T26" fmla="*/ 18 w 60"/>
                <a:gd name="T27" fmla="*/ 6 h 12"/>
                <a:gd name="T28" fmla="*/ 12 w 60"/>
                <a:gd name="T29" fmla="*/ 6 h 12"/>
                <a:gd name="T30" fmla="*/ 6 w 60"/>
                <a:gd name="T31" fmla="*/ 0 h 12"/>
                <a:gd name="T32" fmla="*/ 0 w 60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0"/>
                <a:gd name="T52" fmla="*/ 0 h 12"/>
                <a:gd name="T53" fmla="*/ 60 w 6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0" h="12">
                  <a:moveTo>
                    <a:pt x="0" y="0"/>
                  </a:move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6" y="6"/>
                  </a:lnTo>
                  <a:lnTo>
                    <a:pt x="48" y="6"/>
                  </a:lnTo>
                  <a:lnTo>
                    <a:pt x="54" y="12"/>
                  </a:lnTo>
                  <a:lnTo>
                    <a:pt x="60" y="12"/>
                  </a:lnTo>
                  <a:lnTo>
                    <a:pt x="54" y="12"/>
                  </a:lnTo>
                  <a:lnTo>
                    <a:pt x="48" y="12"/>
                  </a:lnTo>
                  <a:lnTo>
                    <a:pt x="36" y="12"/>
                  </a:lnTo>
                  <a:lnTo>
                    <a:pt x="30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776" name="Freeform 8"/>
            <p:cNvSpPr>
              <a:spLocks/>
            </p:cNvSpPr>
            <p:nvPr/>
          </p:nvSpPr>
          <p:spPr bwMode="auto">
            <a:xfrm>
              <a:off x="5131" y="1243"/>
              <a:ext cx="66" cy="12"/>
            </a:xfrm>
            <a:custGeom>
              <a:avLst/>
              <a:gdLst>
                <a:gd name="T0" fmla="*/ 0 w 66"/>
                <a:gd name="T1" fmla="*/ 0 h 12"/>
                <a:gd name="T2" fmla="*/ 6 w 66"/>
                <a:gd name="T3" fmla="*/ 0 h 12"/>
                <a:gd name="T4" fmla="*/ 12 w 66"/>
                <a:gd name="T5" fmla="*/ 0 h 12"/>
                <a:gd name="T6" fmla="*/ 18 w 66"/>
                <a:gd name="T7" fmla="*/ 0 h 12"/>
                <a:gd name="T8" fmla="*/ 30 w 66"/>
                <a:gd name="T9" fmla="*/ 0 h 12"/>
                <a:gd name="T10" fmla="*/ 42 w 66"/>
                <a:gd name="T11" fmla="*/ 6 h 12"/>
                <a:gd name="T12" fmla="*/ 54 w 66"/>
                <a:gd name="T13" fmla="*/ 6 h 12"/>
                <a:gd name="T14" fmla="*/ 60 w 66"/>
                <a:gd name="T15" fmla="*/ 6 h 12"/>
                <a:gd name="T16" fmla="*/ 66 w 66"/>
                <a:gd name="T17" fmla="*/ 12 h 12"/>
                <a:gd name="T18" fmla="*/ 60 w 66"/>
                <a:gd name="T19" fmla="*/ 12 h 12"/>
                <a:gd name="T20" fmla="*/ 54 w 66"/>
                <a:gd name="T21" fmla="*/ 12 h 12"/>
                <a:gd name="T22" fmla="*/ 42 w 66"/>
                <a:gd name="T23" fmla="*/ 12 h 12"/>
                <a:gd name="T24" fmla="*/ 30 w 66"/>
                <a:gd name="T25" fmla="*/ 12 h 12"/>
                <a:gd name="T26" fmla="*/ 18 w 66"/>
                <a:gd name="T27" fmla="*/ 6 h 12"/>
                <a:gd name="T28" fmla="*/ 12 w 66"/>
                <a:gd name="T29" fmla="*/ 6 h 12"/>
                <a:gd name="T30" fmla="*/ 6 w 66"/>
                <a:gd name="T31" fmla="*/ 6 h 12"/>
                <a:gd name="T32" fmla="*/ 0 w 66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12"/>
                <a:gd name="T53" fmla="*/ 66 w 6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12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2" y="6"/>
                  </a:lnTo>
                  <a:lnTo>
                    <a:pt x="54" y="6"/>
                  </a:lnTo>
                  <a:lnTo>
                    <a:pt x="60" y="6"/>
                  </a:lnTo>
                  <a:lnTo>
                    <a:pt x="66" y="12"/>
                  </a:lnTo>
                  <a:lnTo>
                    <a:pt x="60" y="12"/>
                  </a:lnTo>
                  <a:lnTo>
                    <a:pt x="54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777" name="Freeform 9"/>
            <p:cNvSpPr>
              <a:spLocks/>
            </p:cNvSpPr>
            <p:nvPr/>
          </p:nvSpPr>
          <p:spPr bwMode="auto">
            <a:xfrm>
              <a:off x="5143" y="1261"/>
              <a:ext cx="54" cy="6"/>
            </a:xfrm>
            <a:custGeom>
              <a:avLst/>
              <a:gdLst>
                <a:gd name="T0" fmla="*/ 0 w 54"/>
                <a:gd name="T1" fmla="*/ 0 h 6"/>
                <a:gd name="T2" fmla="*/ 0 w 54"/>
                <a:gd name="T3" fmla="*/ 0 h 6"/>
                <a:gd name="T4" fmla="*/ 6 w 54"/>
                <a:gd name="T5" fmla="*/ 0 h 6"/>
                <a:gd name="T6" fmla="*/ 18 w 54"/>
                <a:gd name="T7" fmla="*/ 0 h 6"/>
                <a:gd name="T8" fmla="*/ 24 w 54"/>
                <a:gd name="T9" fmla="*/ 0 h 6"/>
                <a:gd name="T10" fmla="*/ 36 w 54"/>
                <a:gd name="T11" fmla="*/ 0 h 6"/>
                <a:gd name="T12" fmla="*/ 42 w 54"/>
                <a:gd name="T13" fmla="*/ 0 h 6"/>
                <a:gd name="T14" fmla="*/ 54 w 54"/>
                <a:gd name="T15" fmla="*/ 6 h 6"/>
                <a:gd name="T16" fmla="*/ 54 w 54"/>
                <a:gd name="T17" fmla="*/ 6 h 6"/>
                <a:gd name="T18" fmla="*/ 54 w 54"/>
                <a:gd name="T19" fmla="*/ 6 h 6"/>
                <a:gd name="T20" fmla="*/ 42 w 54"/>
                <a:gd name="T21" fmla="*/ 6 h 6"/>
                <a:gd name="T22" fmla="*/ 36 w 54"/>
                <a:gd name="T23" fmla="*/ 6 h 6"/>
                <a:gd name="T24" fmla="*/ 24 w 54"/>
                <a:gd name="T25" fmla="*/ 6 h 6"/>
                <a:gd name="T26" fmla="*/ 18 w 54"/>
                <a:gd name="T27" fmla="*/ 6 h 6"/>
                <a:gd name="T28" fmla="*/ 6 w 54"/>
                <a:gd name="T29" fmla="*/ 6 h 6"/>
                <a:gd name="T30" fmla="*/ 0 w 54"/>
                <a:gd name="T31" fmla="*/ 0 h 6"/>
                <a:gd name="T32" fmla="*/ 0 w 54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6"/>
                <a:gd name="T53" fmla="*/ 54 w 5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54" y="6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778" name="Freeform 10"/>
            <p:cNvSpPr>
              <a:spLocks/>
            </p:cNvSpPr>
            <p:nvPr/>
          </p:nvSpPr>
          <p:spPr bwMode="auto">
            <a:xfrm>
              <a:off x="5155" y="1285"/>
              <a:ext cx="48" cy="5"/>
            </a:xfrm>
            <a:custGeom>
              <a:avLst/>
              <a:gdLst>
                <a:gd name="T0" fmla="*/ 0 w 48"/>
                <a:gd name="T1" fmla="*/ 5 h 5"/>
                <a:gd name="T2" fmla="*/ 0 w 48"/>
                <a:gd name="T3" fmla="*/ 5 h 5"/>
                <a:gd name="T4" fmla="*/ 6 w 48"/>
                <a:gd name="T5" fmla="*/ 0 h 5"/>
                <a:gd name="T6" fmla="*/ 12 w 48"/>
                <a:gd name="T7" fmla="*/ 0 h 5"/>
                <a:gd name="T8" fmla="*/ 18 w 48"/>
                <a:gd name="T9" fmla="*/ 0 h 5"/>
                <a:gd name="T10" fmla="*/ 30 w 48"/>
                <a:gd name="T11" fmla="*/ 0 h 5"/>
                <a:gd name="T12" fmla="*/ 36 w 48"/>
                <a:gd name="T13" fmla="*/ 0 h 5"/>
                <a:gd name="T14" fmla="*/ 42 w 48"/>
                <a:gd name="T15" fmla="*/ 5 h 5"/>
                <a:gd name="T16" fmla="*/ 48 w 48"/>
                <a:gd name="T17" fmla="*/ 5 h 5"/>
                <a:gd name="T18" fmla="*/ 42 w 48"/>
                <a:gd name="T19" fmla="*/ 5 h 5"/>
                <a:gd name="T20" fmla="*/ 36 w 48"/>
                <a:gd name="T21" fmla="*/ 5 h 5"/>
                <a:gd name="T22" fmla="*/ 30 w 48"/>
                <a:gd name="T23" fmla="*/ 5 h 5"/>
                <a:gd name="T24" fmla="*/ 18 w 48"/>
                <a:gd name="T25" fmla="*/ 5 h 5"/>
                <a:gd name="T26" fmla="*/ 12 w 48"/>
                <a:gd name="T27" fmla="*/ 5 h 5"/>
                <a:gd name="T28" fmla="*/ 6 w 48"/>
                <a:gd name="T29" fmla="*/ 5 h 5"/>
                <a:gd name="T30" fmla="*/ 0 w 48"/>
                <a:gd name="T31" fmla="*/ 5 h 5"/>
                <a:gd name="T32" fmla="*/ 0 w 48"/>
                <a:gd name="T33" fmla="*/ 5 h 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5"/>
                <a:gd name="T53" fmla="*/ 48 w 48"/>
                <a:gd name="T54" fmla="*/ 5 h 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5">
                  <a:moveTo>
                    <a:pt x="0" y="5"/>
                  </a:moveTo>
                  <a:lnTo>
                    <a:pt x="0" y="5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5"/>
                  </a:lnTo>
                  <a:lnTo>
                    <a:pt x="48" y="5"/>
                  </a:lnTo>
                  <a:lnTo>
                    <a:pt x="42" y="5"/>
                  </a:lnTo>
                  <a:lnTo>
                    <a:pt x="36" y="5"/>
                  </a:lnTo>
                  <a:lnTo>
                    <a:pt x="30" y="5"/>
                  </a:lnTo>
                  <a:lnTo>
                    <a:pt x="18" y="5"/>
                  </a:lnTo>
                  <a:lnTo>
                    <a:pt x="12" y="5"/>
                  </a:lnTo>
                  <a:lnTo>
                    <a:pt x="6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779" name="Freeform 11"/>
            <p:cNvSpPr>
              <a:spLocks/>
            </p:cNvSpPr>
            <p:nvPr/>
          </p:nvSpPr>
          <p:spPr bwMode="auto">
            <a:xfrm>
              <a:off x="5173" y="1326"/>
              <a:ext cx="24" cy="6"/>
            </a:xfrm>
            <a:custGeom>
              <a:avLst/>
              <a:gdLst>
                <a:gd name="T0" fmla="*/ 0 w 24"/>
                <a:gd name="T1" fmla="*/ 6 h 6"/>
                <a:gd name="T2" fmla="*/ 0 w 24"/>
                <a:gd name="T3" fmla="*/ 6 h 6"/>
                <a:gd name="T4" fmla="*/ 6 w 24"/>
                <a:gd name="T5" fmla="*/ 0 h 6"/>
                <a:gd name="T6" fmla="*/ 6 w 24"/>
                <a:gd name="T7" fmla="*/ 0 h 6"/>
                <a:gd name="T8" fmla="*/ 12 w 24"/>
                <a:gd name="T9" fmla="*/ 0 h 6"/>
                <a:gd name="T10" fmla="*/ 12 w 24"/>
                <a:gd name="T11" fmla="*/ 0 h 6"/>
                <a:gd name="T12" fmla="*/ 18 w 24"/>
                <a:gd name="T13" fmla="*/ 0 h 6"/>
                <a:gd name="T14" fmla="*/ 24 w 24"/>
                <a:gd name="T15" fmla="*/ 0 h 6"/>
                <a:gd name="T16" fmla="*/ 24 w 24"/>
                <a:gd name="T17" fmla="*/ 0 h 6"/>
                <a:gd name="T18" fmla="*/ 18 w 24"/>
                <a:gd name="T19" fmla="*/ 0 h 6"/>
                <a:gd name="T20" fmla="*/ 18 w 24"/>
                <a:gd name="T21" fmla="*/ 0 h 6"/>
                <a:gd name="T22" fmla="*/ 12 w 24"/>
                <a:gd name="T23" fmla="*/ 0 h 6"/>
                <a:gd name="T24" fmla="*/ 6 w 24"/>
                <a:gd name="T25" fmla="*/ 6 h 6"/>
                <a:gd name="T26" fmla="*/ 6 w 24"/>
                <a:gd name="T27" fmla="*/ 6 h 6"/>
                <a:gd name="T28" fmla="*/ 0 w 24"/>
                <a:gd name="T29" fmla="*/ 6 h 6"/>
                <a:gd name="T30" fmla="*/ 0 w 24"/>
                <a:gd name="T31" fmla="*/ 6 h 6"/>
                <a:gd name="T32" fmla="*/ 0 w 24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0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780" name="Freeform 12"/>
            <p:cNvSpPr>
              <a:spLocks/>
            </p:cNvSpPr>
            <p:nvPr/>
          </p:nvSpPr>
          <p:spPr bwMode="auto">
            <a:xfrm>
              <a:off x="5125" y="1195"/>
              <a:ext cx="42" cy="12"/>
            </a:xfrm>
            <a:custGeom>
              <a:avLst/>
              <a:gdLst>
                <a:gd name="T0" fmla="*/ 0 w 42"/>
                <a:gd name="T1" fmla="*/ 0 h 12"/>
                <a:gd name="T2" fmla="*/ 0 w 42"/>
                <a:gd name="T3" fmla="*/ 0 h 12"/>
                <a:gd name="T4" fmla="*/ 6 w 42"/>
                <a:gd name="T5" fmla="*/ 0 h 12"/>
                <a:gd name="T6" fmla="*/ 12 w 42"/>
                <a:gd name="T7" fmla="*/ 0 h 12"/>
                <a:gd name="T8" fmla="*/ 18 w 42"/>
                <a:gd name="T9" fmla="*/ 0 h 12"/>
                <a:gd name="T10" fmla="*/ 24 w 42"/>
                <a:gd name="T11" fmla="*/ 0 h 12"/>
                <a:gd name="T12" fmla="*/ 30 w 42"/>
                <a:gd name="T13" fmla="*/ 6 h 12"/>
                <a:gd name="T14" fmla="*/ 36 w 42"/>
                <a:gd name="T15" fmla="*/ 6 h 12"/>
                <a:gd name="T16" fmla="*/ 42 w 42"/>
                <a:gd name="T17" fmla="*/ 12 h 12"/>
                <a:gd name="T18" fmla="*/ 36 w 42"/>
                <a:gd name="T19" fmla="*/ 12 h 12"/>
                <a:gd name="T20" fmla="*/ 30 w 42"/>
                <a:gd name="T21" fmla="*/ 6 h 12"/>
                <a:gd name="T22" fmla="*/ 24 w 42"/>
                <a:gd name="T23" fmla="*/ 6 h 12"/>
                <a:gd name="T24" fmla="*/ 18 w 42"/>
                <a:gd name="T25" fmla="*/ 6 h 12"/>
                <a:gd name="T26" fmla="*/ 12 w 42"/>
                <a:gd name="T27" fmla="*/ 6 h 12"/>
                <a:gd name="T28" fmla="*/ 6 w 42"/>
                <a:gd name="T29" fmla="*/ 6 h 12"/>
                <a:gd name="T30" fmla="*/ 0 w 42"/>
                <a:gd name="T31" fmla="*/ 0 h 12"/>
                <a:gd name="T32" fmla="*/ 0 w 4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12"/>
                <a:gd name="T53" fmla="*/ 42 w 4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12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781" name="Freeform 13"/>
            <p:cNvSpPr>
              <a:spLocks/>
            </p:cNvSpPr>
            <p:nvPr/>
          </p:nvSpPr>
          <p:spPr bwMode="auto">
            <a:xfrm>
              <a:off x="5131" y="1231"/>
              <a:ext cx="60" cy="12"/>
            </a:xfrm>
            <a:custGeom>
              <a:avLst/>
              <a:gdLst>
                <a:gd name="T0" fmla="*/ 0 w 60"/>
                <a:gd name="T1" fmla="*/ 0 h 12"/>
                <a:gd name="T2" fmla="*/ 0 w 60"/>
                <a:gd name="T3" fmla="*/ 0 h 12"/>
                <a:gd name="T4" fmla="*/ 6 w 60"/>
                <a:gd name="T5" fmla="*/ 0 h 12"/>
                <a:gd name="T6" fmla="*/ 18 w 60"/>
                <a:gd name="T7" fmla="*/ 0 h 12"/>
                <a:gd name="T8" fmla="*/ 24 w 60"/>
                <a:gd name="T9" fmla="*/ 0 h 12"/>
                <a:gd name="T10" fmla="*/ 36 w 60"/>
                <a:gd name="T11" fmla="*/ 6 h 12"/>
                <a:gd name="T12" fmla="*/ 48 w 60"/>
                <a:gd name="T13" fmla="*/ 6 h 12"/>
                <a:gd name="T14" fmla="*/ 54 w 60"/>
                <a:gd name="T15" fmla="*/ 6 h 12"/>
                <a:gd name="T16" fmla="*/ 60 w 60"/>
                <a:gd name="T17" fmla="*/ 12 h 12"/>
                <a:gd name="T18" fmla="*/ 54 w 60"/>
                <a:gd name="T19" fmla="*/ 12 h 12"/>
                <a:gd name="T20" fmla="*/ 48 w 60"/>
                <a:gd name="T21" fmla="*/ 12 h 12"/>
                <a:gd name="T22" fmla="*/ 36 w 60"/>
                <a:gd name="T23" fmla="*/ 12 h 12"/>
                <a:gd name="T24" fmla="*/ 24 w 60"/>
                <a:gd name="T25" fmla="*/ 12 h 12"/>
                <a:gd name="T26" fmla="*/ 18 w 60"/>
                <a:gd name="T27" fmla="*/ 6 h 12"/>
                <a:gd name="T28" fmla="*/ 6 w 60"/>
                <a:gd name="T29" fmla="*/ 6 h 12"/>
                <a:gd name="T30" fmla="*/ 0 w 60"/>
                <a:gd name="T31" fmla="*/ 6 h 12"/>
                <a:gd name="T32" fmla="*/ 0 w 60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0"/>
                <a:gd name="T52" fmla="*/ 0 h 12"/>
                <a:gd name="T53" fmla="*/ 60 w 6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0" h="12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6" y="6"/>
                  </a:lnTo>
                  <a:lnTo>
                    <a:pt x="48" y="6"/>
                  </a:lnTo>
                  <a:lnTo>
                    <a:pt x="54" y="6"/>
                  </a:lnTo>
                  <a:lnTo>
                    <a:pt x="60" y="12"/>
                  </a:lnTo>
                  <a:lnTo>
                    <a:pt x="54" y="12"/>
                  </a:lnTo>
                  <a:lnTo>
                    <a:pt x="48" y="12"/>
                  </a:lnTo>
                  <a:lnTo>
                    <a:pt x="36" y="12"/>
                  </a:lnTo>
                  <a:lnTo>
                    <a:pt x="24" y="12"/>
                  </a:lnTo>
                  <a:lnTo>
                    <a:pt x="18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782" name="Freeform 14"/>
            <p:cNvSpPr>
              <a:spLocks/>
            </p:cNvSpPr>
            <p:nvPr/>
          </p:nvSpPr>
          <p:spPr bwMode="auto">
            <a:xfrm>
              <a:off x="5149" y="1273"/>
              <a:ext cx="54" cy="12"/>
            </a:xfrm>
            <a:custGeom>
              <a:avLst/>
              <a:gdLst>
                <a:gd name="T0" fmla="*/ 0 w 54"/>
                <a:gd name="T1" fmla="*/ 6 h 12"/>
                <a:gd name="T2" fmla="*/ 0 w 54"/>
                <a:gd name="T3" fmla="*/ 6 h 12"/>
                <a:gd name="T4" fmla="*/ 6 w 54"/>
                <a:gd name="T5" fmla="*/ 6 h 12"/>
                <a:gd name="T6" fmla="*/ 12 w 54"/>
                <a:gd name="T7" fmla="*/ 0 h 12"/>
                <a:gd name="T8" fmla="*/ 24 w 54"/>
                <a:gd name="T9" fmla="*/ 0 h 12"/>
                <a:gd name="T10" fmla="*/ 30 w 54"/>
                <a:gd name="T11" fmla="*/ 0 h 12"/>
                <a:gd name="T12" fmla="*/ 36 w 54"/>
                <a:gd name="T13" fmla="*/ 6 h 12"/>
                <a:gd name="T14" fmla="*/ 48 w 54"/>
                <a:gd name="T15" fmla="*/ 6 h 12"/>
                <a:gd name="T16" fmla="*/ 54 w 54"/>
                <a:gd name="T17" fmla="*/ 12 h 12"/>
                <a:gd name="T18" fmla="*/ 48 w 54"/>
                <a:gd name="T19" fmla="*/ 6 h 12"/>
                <a:gd name="T20" fmla="*/ 42 w 54"/>
                <a:gd name="T21" fmla="*/ 6 h 12"/>
                <a:gd name="T22" fmla="*/ 30 w 54"/>
                <a:gd name="T23" fmla="*/ 12 h 12"/>
                <a:gd name="T24" fmla="*/ 24 w 54"/>
                <a:gd name="T25" fmla="*/ 12 h 12"/>
                <a:gd name="T26" fmla="*/ 12 w 54"/>
                <a:gd name="T27" fmla="*/ 12 h 12"/>
                <a:gd name="T28" fmla="*/ 6 w 54"/>
                <a:gd name="T29" fmla="*/ 12 h 12"/>
                <a:gd name="T30" fmla="*/ 0 w 54"/>
                <a:gd name="T31" fmla="*/ 6 h 12"/>
                <a:gd name="T32" fmla="*/ 0 w 54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12"/>
                <a:gd name="T53" fmla="*/ 54 w 5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12">
                  <a:moveTo>
                    <a:pt x="0" y="6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48" y="6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783" name="Freeform 15"/>
            <p:cNvSpPr>
              <a:spLocks/>
            </p:cNvSpPr>
            <p:nvPr/>
          </p:nvSpPr>
          <p:spPr bwMode="auto">
            <a:xfrm>
              <a:off x="5155" y="1296"/>
              <a:ext cx="48" cy="6"/>
            </a:xfrm>
            <a:custGeom>
              <a:avLst/>
              <a:gdLst>
                <a:gd name="T0" fmla="*/ 0 w 48"/>
                <a:gd name="T1" fmla="*/ 6 h 6"/>
                <a:gd name="T2" fmla="*/ 6 w 48"/>
                <a:gd name="T3" fmla="*/ 0 h 6"/>
                <a:gd name="T4" fmla="*/ 6 w 48"/>
                <a:gd name="T5" fmla="*/ 0 h 6"/>
                <a:gd name="T6" fmla="*/ 18 w 48"/>
                <a:gd name="T7" fmla="*/ 0 h 6"/>
                <a:gd name="T8" fmla="*/ 24 w 48"/>
                <a:gd name="T9" fmla="*/ 0 h 6"/>
                <a:gd name="T10" fmla="*/ 30 w 48"/>
                <a:gd name="T11" fmla="*/ 0 h 6"/>
                <a:gd name="T12" fmla="*/ 36 w 48"/>
                <a:gd name="T13" fmla="*/ 6 h 6"/>
                <a:gd name="T14" fmla="*/ 42 w 48"/>
                <a:gd name="T15" fmla="*/ 6 h 6"/>
                <a:gd name="T16" fmla="*/ 48 w 48"/>
                <a:gd name="T17" fmla="*/ 6 h 6"/>
                <a:gd name="T18" fmla="*/ 42 w 48"/>
                <a:gd name="T19" fmla="*/ 6 h 6"/>
                <a:gd name="T20" fmla="*/ 36 w 48"/>
                <a:gd name="T21" fmla="*/ 6 h 6"/>
                <a:gd name="T22" fmla="*/ 30 w 48"/>
                <a:gd name="T23" fmla="*/ 6 h 6"/>
                <a:gd name="T24" fmla="*/ 24 w 48"/>
                <a:gd name="T25" fmla="*/ 6 h 6"/>
                <a:gd name="T26" fmla="*/ 18 w 48"/>
                <a:gd name="T27" fmla="*/ 6 h 6"/>
                <a:gd name="T28" fmla="*/ 12 w 48"/>
                <a:gd name="T29" fmla="*/ 6 h 6"/>
                <a:gd name="T30" fmla="*/ 6 w 48"/>
                <a:gd name="T31" fmla="*/ 6 h 6"/>
                <a:gd name="T32" fmla="*/ 0 w 48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6"/>
                <a:gd name="T53" fmla="*/ 48 w 48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6">
                  <a:moveTo>
                    <a:pt x="0" y="6"/>
                  </a:move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42" y="6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784" name="Freeform 16"/>
            <p:cNvSpPr>
              <a:spLocks/>
            </p:cNvSpPr>
            <p:nvPr/>
          </p:nvSpPr>
          <p:spPr bwMode="auto">
            <a:xfrm>
              <a:off x="5173" y="1308"/>
              <a:ext cx="24" cy="12"/>
            </a:xfrm>
            <a:custGeom>
              <a:avLst/>
              <a:gdLst>
                <a:gd name="T0" fmla="*/ 0 w 24"/>
                <a:gd name="T1" fmla="*/ 6 h 12"/>
                <a:gd name="T2" fmla="*/ 0 w 24"/>
                <a:gd name="T3" fmla="*/ 6 h 12"/>
                <a:gd name="T4" fmla="*/ 6 w 24"/>
                <a:gd name="T5" fmla="*/ 6 h 12"/>
                <a:gd name="T6" fmla="*/ 6 w 24"/>
                <a:gd name="T7" fmla="*/ 6 h 12"/>
                <a:gd name="T8" fmla="*/ 12 w 24"/>
                <a:gd name="T9" fmla="*/ 6 h 12"/>
                <a:gd name="T10" fmla="*/ 18 w 24"/>
                <a:gd name="T11" fmla="*/ 0 h 12"/>
                <a:gd name="T12" fmla="*/ 24 w 24"/>
                <a:gd name="T13" fmla="*/ 6 h 12"/>
                <a:gd name="T14" fmla="*/ 24 w 24"/>
                <a:gd name="T15" fmla="*/ 6 h 12"/>
                <a:gd name="T16" fmla="*/ 24 w 24"/>
                <a:gd name="T17" fmla="*/ 6 h 12"/>
                <a:gd name="T18" fmla="*/ 24 w 24"/>
                <a:gd name="T19" fmla="*/ 6 h 12"/>
                <a:gd name="T20" fmla="*/ 18 w 24"/>
                <a:gd name="T21" fmla="*/ 6 h 12"/>
                <a:gd name="T22" fmla="*/ 12 w 24"/>
                <a:gd name="T23" fmla="*/ 6 h 12"/>
                <a:gd name="T24" fmla="*/ 12 w 24"/>
                <a:gd name="T25" fmla="*/ 6 h 12"/>
                <a:gd name="T26" fmla="*/ 6 w 24"/>
                <a:gd name="T27" fmla="*/ 12 h 12"/>
                <a:gd name="T28" fmla="*/ 0 w 24"/>
                <a:gd name="T29" fmla="*/ 12 h 12"/>
                <a:gd name="T30" fmla="*/ 0 w 24"/>
                <a:gd name="T31" fmla="*/ 12 h 12"/>
                <a:gd name="T32" fmla="*/ 0 w 24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2"/>
                <a:gd name="T53" fmla="*/ 24 w 2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2">
                  <a:moveTo>
                    <a:pt x="0" y="6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785" name="Freeform 17"/>
            <p:cNvSpPr>
              <a:spLocks/>
            </p:cNvSpPr>
            <p:nvPr/>
          </p:nvSpPr>
          <p:spPr bwMode="auto">
            <a:xfrm>
              <a:off x="5131" y="1183"/>
              <a:ext cx="30" cy="12"/>
            </a:xfrm>
            <a:custGeom>
              <a:avLst/>
              <a:gdLst>
                <a:gd name="T0" fmla="*/ 30 w 30"/>
                <a:gd name="T1" fmla="*/ 12 h 12"/>
                <a:gd name="T2" fmla="*/ 24 w 30"/>
                <a:gd name="T3" fmla="*/ 12 h 12"/>
                <a:gd name="T4" fmla="*/ 24 w 30"/>
                <a:gd name="T5" fmla="*/ 12 h 12"/>
                <a:gd name="T6" fmla="*/ 18 w 30"/>
                <a:gd name="T7" fmla="*/ 6 h 12"/>
                <a:gd name="T8" fmla="*/ 12 w 30"/>
                <a:gd name="T9" fmla="*/ 6 h 12"/>
                <a:gd name="T10" fmla="*/ 6 w 30"/>
                <a:gd name="T11" fmla="*/ 6 h 12"/>
                <a:gd name="T12" fmla="*/ 0 w 30"/>
                <a:gd name="T13" fmla="*/ 6 h 12"/>
                <a:gd name="T14" fmla="*/ 0 w 30"/>
                <a:gd name="T15" fmla="*/ 6 h 12"/>
                <a:gd name="T16" fmla="*/ 0 w 30"/>
                <a:gd name="T17" fmla="*/ 0 h 12"/>
                <a:gd name="T18" fmla="*/ 0 w 30"/>
                <a:gd name="T19" fmla="*/ 0 h 12"/>
                <a:gd name="T20" fmla="*/ 6 w 30"/>
                <a:gd name="T21" fmla="*/ 0 h 12"/>
                <a:gd name="T22" fmla="*/ 6 w 30"/>
                <a:gd name="T23" fmla="*/ 0 h 12"/>
                <a:gd name="T24" fmla="*/ 12 w 30"/>
                <a:gd name="T25" fmla="*/ 0 h 12"/>
                <a:gd name="T26" fmla="*/ 18 w 30"/>
                <a:gd name="T27" fmla="*/ 6 h 12"/>
                <a:gd name="T28" fmla="*/ 24 w 30"/>
                <a:gd name="T29" fmla="*/ 6 h 12"/>
                <a:gd name="T30" fmla="*/ 24 w 30"/>
                <a:gd name="T31" fmla="*/ 12 h 12"/>
                <a:gd name="T32" fmla="*/ 30 w 30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2"/>
                <a:gd name="T53" fmla="*/ 30 w 3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2">
                  <a:moveTo>
                    <a:pt x="30" y="12"/>
                  </a:moveTo>
                  <a:lnTo>
                    <a:pt x="24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3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786" name="Freeform 18"/>
            <p:cNvSpPr>
              <a:spLocks/>
            </p:cNvSpPr>
            <p:nvPr/>
          </p:nvSpPr>
          <p:spPr bwMode="auto">
            <a:xfrm>
              <a:off x="5155" y="1171"/>
              <a:ext cx="6" cy="24"/>
            </a:xfrm>
            <a:custGeom>
              <a:avLst/>
              <a:gdLst>
                <a:gd name="T0" fmla="*/ 6 w 6"/>
                <a:gd name="T1" fmla="*/ 24 h 24"/>
                <a:gd name="T2" fmla="*/ 6 w 6"/>
                <a:gd name="T3" fmla="*/ 18 h 24"/>
                <a:gd name="T4" fmla="*/ 6 w 6"/>
                <a:gd name="T5" fmla="*/ 12 h 24"/>
                <a:gd name="T6" fmla="*/ 6 w 6"/>
                <a:gd name="T7" fmla="*/ 0 h 24"/>
                <a:gd name="T8" fmla="*/ 0 w 6"/>
                <a:gd name="T9" fmla="*/ 0 h 24"/>
                <a:gd name="T10" fmla="*/ 0 w 6"/>
                <a:gd name="T11" fmla="*/ 0 h 24"/>
                <a:gd name="T12" fmla="*/ 0 w 6"/>
                <a:gd name="T13" fmla="*/ 6 h 24"/>
                <a:gd name="T14" fmla="*/ 0 w 6"/>
                <a:gd name="T15" fmla="*/ 18 h 24"/>
                <a:gd name="T16" fmla="*/ 6 w 6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4"/>
                <a:gd name="T29" fmla="*/ 6 w 6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4">
                  <a:moveTo>
                    <a:pt x="6" y="24"/>
                  </a:moveTo>
                  <a:lnTo>
                    <a:pt x="6" y="18"/>
                  </a:lnTo>
                  <a:lnTo>
                    <a:pt x="6" y="1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8"/>
                  </a:lnTo>
                  <a:lnTo>
                    <a:pt x="6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787" name="Freeform 19"/>
            <p:cNvSpPr>
              <a:spLocks/>
            </p:cNvSpPr>
            <p:nvPr/>
          </p:nvSpPr>
          <p:spPr bwMode="auto">
            <a:xfrm>
              <a:off x="5137" y="1165"/>
              <a:ext cx="12" cy="24"/>
            </a:xfrm>
            <a:custGeom>
              <a:avLst/>
              <a:gdLst>
                <a:gd name="T0" fmla="*/ 12 w 12"/>
                <a:gd name="T1" fmla="*/ 24 h 24"/>
                <a:gd name="T2" fmla="*/ 12 w 12"/>
                <a:gd name="T3" fmla="*/ 18 h 24"/>
                <a:gd name="T4" fmla="*/ 6 w 12"/>
                <a:gd name="T5" fmla="*/ 6 h 24"/>
                <a:gd name="T6" fmla="*/ 6 w 12"/>
                <a:gd name="T7" fmla="*/ 0 h 24"/>
                <a:gd name="T8" fmla="*/ 0 w 12"/>
                <a:gd name="T9" fmla="*/ 0 h 24"/>
                <a:gd name="T10" fmla="*/ 0 w 12"/>
                <a:gd name="T11" fmla="*/ 0 h 24"/>
                <a:gd name="T12" fmla="*/ 0 w 12"/>
                <a:gd name="T13" fmla="*/ 6 h 24"/>
                <a:gd name="T14" fmla="*/ 0 w 12"/>
                <a:gd name="T15" fmla="*/ 6 h 24"/>
                <a:gd name="T16" fmla="*/ 0 w 12"/>
                <a:gd name="T17" fmla="*/ 12 h 24"/>
                <a:gd name="T18" fmla="*/ 6 w 12"/>
                <a:gd name="T19" fmla="*/ 12 h 24"/>
                <a:gd name="T20" fmla="*/ 6 w 12"/>
                <a:gd name="T21" fmla="*/ 18 h 24"/>
                <a:gd name="T22" fmla="*/ 12 w 12"/>
                <a:gd name="T23" fmla="*/ 18 h 24"/>
                <a:gd name="T24" fmla="*/ 12 w 12"/>
                <a:gd name="T25" fmla="*/ 24 h 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24"/>
                <a:gd name="T41" fmla="*/ 12 w 12"/>
                <a:gd name="T42" fmla="*/ 24 h 2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24">
                  <a:moveTo>
                    <a:pt x="12" y="24"/>
                  </a:moveTo>
                  <a:lnTo>
                    <a:pt x="12" y="18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788" name="Freeform 20"/>
            <p:cNvSpPr>
              <a:spLocks/>
            </p:cNvSpPr>
            <p:nvPr/>
          </p:nvSpPr>
          <p:spPr bwMode="auto">
            <a:xfrm>
              <a:off x="5197" y="1308"/>
              <a:ext cx="36" cy="6"/>
            </a:xfrm>
            <a:custGeom>
              <a:avLst/>
              <a:gdLst>
                <a:gd name="T0" fmla="*/ 0 w 36"/>
                <a:gd name="T1" fmla="*/ 6 h 6"/>
                <a:gd name="T2" fmla="*/ 6 w 36"/>
                <a:gd name="T3" fmla="*/ 6 h 6"/>
                <a:gd name="T4" fmla="*/ 6 w 36"/>
                <a:gd name="T5" fmla="*/ 0 h 6"/>
                <a:gd name="T6" fmla="*/ 12 w 36"/>
                <a:gd name="T7" fmla="*/ 0 h 6"/>
                <a:gd name="T8" fmla="*/ 18 w 36"/>
                <a:gd name="T9" fmla="*/ 0 h 6"/>
                <a:gd name="T10" fmla="*/ 24 w 36"/>
                <a:gd name="T11" fmla="*/ 0 h 6"/>
                <a:gd name="T12" fmla="*/ 30 w 36"/>
                <a:gd name="T13" fmla="*/ 0 h 6"/>
                <a:gd name="T14" fmla="*/ 30 w 36"/>
                <a:gd name="T15" fmla="*/ 6 h 6"/>
                <a:gd name="T16" fmla="*/ 36 w 36"/>
                <a:gd name="T17" fmla="*/ 6 h 6"/>
                <a:gd name="T18" fmla="*/ 36 w 36"/>
                <a:gd name="T19" fmla="*/ 6 h 6"/>
                <a:gd name="T20" fmla="*/ 30 w 36"/>
                <a:gd name="T21" fmla="*/ 6 h 6"/>
                <a:gd name="T22" fmla="*/ 24 w 36"/>
                <a:gd name="T23" fmla="*/ 6 h 6"/>
                <a:gd name="T24" fmla="*/ 18 w 36"/>
                <a:gd name="T25" fmla="*/ 6 h 6"/>
                <a:gd name="T26" fmla="*/ 18 w 36"/>
                <a:gd name="T27" fmla="*/ 6 h 6"/>
                <a:gd name="T28" fmla="*/ 12 w 36"/>
                <a:gd name="T29" fmla="*/ 6 h 6"/>
                <a:gd name="T30" fmla="*/ 6 w 36"/>
                <a:gd name="T31" fmla="*/ 6 h 6"/>
                <a:gd name="T32" fmla="*/ 0 w 36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6"/>
                <a:gd name="T53" fmla="*/ 36 w 36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6">
                  <a:moveTo>
                    <a:pt x="0" y="6"/>
                  </a:move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789" name="Freeform 21"/>
            <p:cNvSpPr>
              <a:spLocks/>
            </p:cNvSpPr>
            <p:nvPr/>
          </p:nvSpPr>
          <p:spPr bwMode="auto">
            <a:xfrm>
              <a:off x="5191" y="1326"/>
              <a:ext cx="30" cy="18"/>
            </a:xfrm>
            <a:custGeom>
              <a:avLst/>
              <a:gdLst>
                <a:gd name="T0" fmla="*/ 0 w 30"/>
                <a:gd name="T1" fmla="*/ 0 h 18"/>
                <a:gd name="T2" fmla="*/ 6 w 30"/>
                <a:gd name="T3" fmla="*/ 0 h 18"/>
                <a:gd name="T4" fmla="*/ 6 w 30"/>
                <a:gd name="T5" fmla="*/ 6 h 18"/>
                <a:gd name="T6" fmla="*/ 12 w 30"/>
                <a:gd name="T7" fmla="*/ 6 h 18"/>
                <a:gd name="T8" fmla="*/ 18 w 30"/>
                <a:gd name="T9" fmla="*/ 6 h 18"/>
                <a:gd name="T10" fmla="*/ 24 w 30"/>
                <a:gd name="T11" fmla="*/ 6 h 18"/>
                <a:gd name="T12" fmla="*/ 30 w 30"/>
                <a:gd name="T13" fmla="*/ 12 h 18"/>
                <a:gd name="T14" fmla="*/ 30 w 30"/>
                <a:gd name="T15" fmla="*/ 12 h 18"/>
                <a:gd name="T16" fmla="*/ 30 w 30"/>
                <a:gd name="T17" fmla="*/ 12 h 18"/>
                <a:gd name="T18" fmla="*/ 30 w 30"/>
                <a:gd name="T19" fmla="*/ 18 h 18"/>
                <a:gd name="T20" fmla="*/ 30 w 30"/>
                <a:gd name="T21" fmla="*/ 18 h 18"/>
                <a:gd name="T22" fmla="*/ 24 w 30"/>
                <a:gd name="T23" fmla="*/ 12 h 18"/>
                <a:gd name="T24" fmla="*/ 18 w 30"/>
                <a:gd name="T25" fmla="*/ 12 h 18"/>
                <a:gd name="T26" fmla="*/ 12 w 30"/>
                <a:gd name="T27" fmla="*/ 12 h 18"/>
                <a:gd name="T28" fmla="*/ 6 w 30"/>
                <a:gd name="T29" fmla="*/ 6 h 18"/>
                <a:gd name="T30" fmla="*/ 0 w 30"/>
                <a:gd name="T31" fmla="*/ 6 h 18"/>
                <a:gd name="T32" fmla="*/ 0 w 30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0" y="0"/>
                  </a:move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30" y="18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790" name="Freeform 22"/>
            <p:cNvSpPr>
              <a:spLocks/>
            </p:cNvSpPr>
            <p:nvPr/>
          </p:nvSpPr>
          <p:spPr bwMode="auto">
            <a:xfrm>
              <a:off x="5203" y="1296"/>
              <a:ext cx="30" cy="6"/>
            </a:xfrm>
            <a:custGeom>
              <a:avLst/>
              <a:gdLst>
                <a:gd name="T0" fmla="*/ 0 w 30"/>
                <a:gd name="T1" fmla="*/ 6 h 6"/>
                <a:gd name="T2" fmla="*/ 0 w 30"/>
                <a:gd name="T3" fmla="*/ 6 h 6"/>
                <a:gd name="T4" fmla="*/ 0 w 30"/>
                <a:gd name="T5" fmla="*/ 6 h 6"/>
                <a:gd name="T6" fmla="*/ 6 w 30"/>
                <a:gd name="T7" fmla="*/ 0 h 6"/>
                <a:gd name="T8" fmla="*/ 12 w 30"/>
                <a:gd name="T9" fmla="*/ 0 h 6"/>
                <a:gd name="T10" fmla="*/ 18 w 30"/>
                <a:gd name="T11" fmla="*/ 0 h 6"/>
                <a:gd name="T12" fmla="*/ 24 w 30"/>
                <a:gd name="T13" fmla="*/ 0 h 6"/>
                <a:gd name="T14" fmla="*/ 24 w 30"/>
                <a:gd name="T15" fmla="*/ 0 h 6"/>
                <a:gd name="T16" fmla="*/ 30 w 30"/>
                <a:gd name="T17" fmla="*/ 6 h 6"/>
                <a:gd name="T18" fmla="*/ 30 w 30"/>
                <a:gd name="T19" fmla="*/ 6 h 6"/>
                <a:gd name="T20" fmla="*/ 24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6 h 6"/>
                <a:gd name="T28" fmla="*/ 6 w 30"/>
                <a:gd name="T29" fmla="*/ 6 h 6"/>
                <a:gd name="T30" fmla="*/ 0 w 30"/>
                <a:gd name="T31" fmla="*/ 6 h 6"/>
                <a:gd name="T32" fmla="*/ 0 w 30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791" name="Freeform 23"/>
            <p:cNvSpPr>
              <a:spLocks/>
            </p:cNvSpPr>
            <p:nvPr/>
          </p:nvSpPr>
          <p:spPr bwMode="auto">
            <a:xfrm>
              <a:off x="5203" y="1285"/>
              <a:ext cx="30" cy="5"/>
            </a:xfrm>
            <a:custGeom>
              <a:avLst/>
              <a:gdLst>
                <a:gd name="T0" fmla="*/ 0 w 30"/>
                <a:gd name="T1" fmla="*/ 5 h 5"/>
                <a:gd name="T2" fmla="*/ 0 w 30"/>
                <a:gd name="T3" fmla="*/ 5 h 5"/>
                <a:gd name="T4" fmla="*/ 6 w 30"/>
                <a:gd name="T5" fmla="*/ 5 h 5"/>
                <a:gd name="T6" fmla="*/ 12 w 30"/>
                <a:gd name="T7" fmla="*/ 0 h 5"/>
                <a:gd name="T8" fmla="*/ 12 w 30"/>
                <a:gd name="T9" fmla="*/ 0 h 5"/>
                <a:gd name="T10" fmla="*/ 18 w 30"/>
                <a:gd name="T11" fmla="*/ 0 h 5"/>
                <a:gd name="T12" fmla="*/ 24 w 30"/>
                <a:gd name="T13" fmla="*/ 0 h 5"/>
                <a:gd name="T14" fmla="*/ 30 w 30"/>
                <a:gd name="T15" fmla="*/ 0 h 5"/>
                <a:gd name="T16" fmla="*/ 30 w 30"/>
                <a:gd name="T17" fmla="*/ 0 h 5"/>
                <a:gd name="T18" fmla="*/ 30 w 30"/>
                <a:gd name="T19" fmla="*/ 0 h 5"/>
                <a:gd name="T20" fmla="*/ 30 w 30"/>
                <a:gd name="T21" fmla="*/ 5 h 5"/>
                <a:gd name="T22" fmla="*/ 24 w 30"/>
                <a:gd name="T23" fmla="*/ 5 h 5"/>
                <a:gd name="T24" fmla="*/ 18 w 30"/>
                <a:gd name="T25" fmla="*/ 5 h 5"/>
                <a:gd name="T26" fmla="*/ 12 w 30"/>
                <a:gd name="T27" fmla="*/ 5 h 5"/>
                <a:gd name="T28" fmla="*/ 6 w 30"/>
                <a:gd name="T29" fmla="*/ 5 h 5"/>
                <a:gd name="T30" fmla="*/ 0 w 30"/>
                <a:gd name="T31" fmla="*/ 5 h 5"/>
                <a:gd name="T32" fmla="*/ 0 w 30"/>
                <a:gd name="T33" fmla="*/ 5 h 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5"/>
                <a:gd name="T53" fmla="*/ 30 w 30"/>
                <a:gd name="T54" fmla="*/ 5 h 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5">
                  <a:moveTo>
                    <a:pt x="0" y="5"/>
                  </a:moveTo>
                  <a:lnTo>
                    <a:pt x="0" y="5"/>
                  </a:lnTo>
                  <a:lnTo>
                    <a:pt x="6" y="5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5"/>
                  </a:lnTo>
                  <a:lnTo>
                    <a:pt x="24" y="5"/>
                  </a:lnTo>
                  <a:lnTo>
                    <a:pt x="18" y="5"/>
                  </a:lnTo>
                  <a:lnTo>
                    <a:pt x="12" y="5"/>
                  </a:lnTo>
                  <a:lnTo>
                    <a:pt x="6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792" name="Freeform 24"/>
            <p:cNvSpPr>
              <a:spLocks/>
            </p:cNvSpPr>
            <p:nvPr/>
          </p:nvSpPr>
          <p:spPr bwMode="auto">
            <a:xfrm>
              <a:off x="5197" y="1273"/>
              <a:ext cx="36" cy="12"/>
            </a:xfrm>
            <a:custGeom>
              <a:avLst/>
              <a:gdLst>
                <a:gd name="T0" fmla="*/ 0 w 36"/>
                <a:gd name="T1" fmla="*/ 12 h 12"/>
                <a:gd name="T2" fmla="*/ 6 w 36"/>
                <a:gd name="T3" fmla="*/ 6 h 12"/>
                <a:gd name="T4" fmla="*/ 12 w 36"/>
                <a:gd name="T5" fmla="*/ 6 h 12"/>
                <a:gd name="T6" fmla="*/ 18 w 36"/>
                <a:gd name="T7" fmla="*/ 0 h 12"/>
                <a:gd name="T8" fmla="*/ 18 w 36"/>
                <a:gd name="T9" fmla="*/ 0 h 12"/>
                <a:gd name="T10" fmla="*/ 24 w 36"/>
                <a:gd name="T11" fmla="*/ 0 h 12"/>
                <a:gd name="T12" fmla="*/ 30 w 36"/>
                <a:gd name="T13" fmla="*/ 0 h 12"/>
                <a:gd name="T14" fmla="*/ 36 w 36"/>
                <a:gd name="T15" fmla="*/ 0 h 12"/>
                <a:gd name="T16" fmla="*/ 36 w 36"/>
                <a:gd name="T17" fmla="*/ 0 h 12"/>
                <a:gd name="T18" fmla="*/ 36 w 36"/>
                <a:gd name="T19" fmla="*/ 0 h 12"/>
                <a:gd name="T20" fmla="*/ 30 w 36"/>
                <a:gd name="T21" fmla="*/ 0 h 12"/>
                <a:gd name="T22" fmla="*/ 30 w 36"/>
                <a:gd name="T23" fmla="*/ 6 h 12"/>
                <a:gd name="T24" fmla="*/ 24 w 36"/>
                <a:gd name="T25" fmla="*/ 6 h 12"/>
                <a:gd name="T26" fmla="*/ 18 w 36"/>
                <a:gd name="T27" fmla="*/ 6 h 12"/>
                <a:gd name="T28" fmla="*/ 12 w 36"/>
                <a:gd name="T29" fmla="*/ 6 h 12"/>
                <a:gd name="T30" fmla="*/ 6 w 36"/>
                <a:gd name="T31" fmla="*/ 12 h 12"/>
                <a:gd name="T32" fmla="*/ 0 w 36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2"/>
                <a:gd name="T53" fmla="*/ 36 w 3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2">
                  <a:moveTo>
                    <a:pt x="0" y="12"/>
                  </a:moveTo>
                  <a:lnTo>
                    <a:pt x="6" y="6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793" name="Freeform 25"/>
            <p:cNvSpPr>
              <a:spLocks/>
            </p:cNvSpPr>
            <p:nvPr/>
          </p:nvSpPr>
          <p:spPr bwMode="auto">
            <a:xfrm>
              <a:off x="5197" y="1249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6 w 36"/>
                <a:gd name="T3" fmla="*/ 18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6 h 24"/>
                <a:gd name="T10" fmla="*/ 24 w 36"/>
                <a:gd name="T11" fmla="*/ 6 h 24"/>
                <a:gd name="T12" fmla="*/ 30 w 36"/>
                <a:gd name="T13" fmla="*/ 6 h 24"/>
                <a:gd name="T14" fmla="*/ 30 w 36"/>
                <a:gd name="T15" fmla="*/ 0 h 24"/>
                <a:gd name="T16" fmla="*/ 36 w 36"/>
                <a:gd name="T17" fmla="*/ 6 h 24"/>
                <a:gd name="T18" fmla="*/ 36 w 36"/>
                <a:gd name="T19" fmla="*/ 6 h 24"/>
                <a:gd name="T20" fmla="*/ 30 w 36"/>
                <a:gd name="T21" fmla="*/ 12 h 24"/>
                <a:gd name="T22" fmla="*/ 24 w 36"/>
                <a:gd name="T23" fmla="*/ 12 h 24"/>
                <a:gd name="T24" fmla="*/ 18 w 36"/>
                <a:gd name="T25" fmla="*/ 12 h 24"/>
                <a:gd name="T26" fmla="*/ 18 w 36"/>
                <a:gd name="T27" fmla="*/ 18 h 24"/>
                <a:gd name="T28" fmla="*/ 12 w 36"/>
                <a:gd name="T29" fmla="*/ 18 h 24"/>
                <a:gd name="T30" fmla="*/ 6 w 36"/>
                <a:gd name="T31" fmla="*/ 18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6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794" name="Freeform 26"/>
            <p:cNvSpPr>
              <a:spLocks/>
            </p:cNvSpPr>
            <p:nvPr/>
          </p:nvSpPr>
          <p:spPr bwMode="auto">
            <a:xfrm>
              <a:off x="5191" y="1231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6 w 36"/>
                <a:gd name="T3" fmla="*/ 24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6 h 24"/>
                <a:gd name="T10" fmla="*/ 24 w 36"/>
                <a:gd name="T11" fmla="*/ 6 h 24"/>
                <a:gd name="T12" fmla="*/ 30 w 36"/>
                <a:gd name="T13" fmla="*/ 0 h 24"/>
                <a:gd name="T14" fmla="*/ 36 w 36"/>
                <a:gd name="T15" fmla="*/ 0 h 24"/>
                <a:gd name="T16" fmla="*/ 36 w 36"/>
                <a:gd name="T17" fmla="*/ 0 h 24"/>
                <a:gd name="T18" fmla="*/ 36 w 36"/>
                <a:gd name="T19" fmla="*/ 6 h 24"/>
                <a:gd name="T20" fmla="*/ 30 w 36"/>
                <a:gd name="T21" fmla="*/ 6 h 24"/>
                <a:gd name="T22" fmla="*/ 24 w 36"/>
                <a:gd name="T23" fmla="*/ 12 h 24"/>
                <a:gd name="T24" fmla="*/ 18 w 36"/>
                <a:gd name="T25" fmla="*/ 18 h 24"/>
                <a:gd name="T26" fmla="*/ 12 w 36"/>
                <a:gd name="T27" fmla="*/ 18 h 24"/>
                <a:gd name="T28" fmla="*/ 6 w 36"/>
                <a:gd name="T29" fmla="*/ 24 h 24"/>
                <a:gd name="T30" fmla="*/ 6 w 36"/>
                <a:gd name="T31" fmla="*/ 24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795" name="Freeform 27"/>
            <p:cNvSpPr>
              <a:spLocks/>
            </p:cNvSpPr>
            <p:nvPr/>
          </p:nvSpPr>
          <p:spPr bwMode="auto">
            <a:xfrm>
              <a:off x="5185" y="1213"/>
              <a:ext cx="36" cy="30"/>
            </a:xfrm>
            <a:custGeom>
              <a:avLst/>
              <a:gdLst>
                <a:gd name="T0" fmla="*/ 0 w 36"/>
                <a:gd name="T1" fmla="*/ 30 h 30"/>
                <a:gd name="T2" fmla="*/ 6 w 36"/>
                <a:gd name="T3" fmla="*/ 24 h 30"/>
                <a:gd name="T4" fmla="*/ 6 w 36"/>
                <a:gd name="T5" fmla="*/ 18 h 30"/>
                <a:gd name="T6" fmla="*/ 12 w 36"/>
                <a:gd name="T7" fmla="*/ 12 h 30"/>
                <a:gd name="T8" fmla="*/ 18 w 36"/>
                <a:gd name="T9" fmla="*/ 6 h 30"/>
                <a:gd name="T10" fmla="*/ 24 w 36"/>
                <a:gd name="T11" fmla="*/ 0 h 30"/>
                <a:gd name="T12" fmla="*/ 30 w 36"/>
                <a:gd name="T13" fmla="*/ 0 h 30"/>
                <a:gd name="T14" fmla="*/ 36 w 36"/>
                <a:gd name="T15" fmla="*/ 0 h 30"/>
                <a:gd name="T16" fmla="*/ 36 w 36"/>
                <a:gd name="T17" fmla="*/ 0 h 30"/>
                <a:gd name="T18" fmla="*/ 36 w 36"/>
                <a:gd name="T19" fmla="*/ 0 h 30"/>
                <a:gd name="T20" fmla="*/ 36 w 36"/>
                <a:gd name="T21" fmla="*/ 6 h 30"/>
                <a:gd name="T22" fmla="*/ 30 w 36"/>
                <a:gd name="T23" fmla="*/ 12 h 30"/>
                <a:gd name="T24" fmla="*/ 24 w 36"/>
                <a:gd name="T25" fmla="*/ 12 h 30"/>
                <a:gd name="T26" fmla="*/ 18 w 36"/>
                <a:gd name="T27" fmla="*/ 18 h 30"/>
                <a:gd name="T28" fmla="*/ 12 w 36"/>
                <a:gd name="T29" fmla="*/ 24 h 30"/>
                <a:gd name="T30" fmla="*/ 6 w 36"/>
                <a:gd name="T31" fmla="*/ 24 h 30"/>
                <a:gd name="T32" fmla="*/ 0 w 36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30"/>
                  </a:move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6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796" name="Freeform 28"/>
            <p:cNvSpPr>
              <a:spLocks/>
            </p:cNvSpPr>
            <p:nvPr/>
          </p:nvSpPr>
          <p:spPr bwMode="auto">
            <a:xfrm>
              <a:off x="5179" y="1195"/>
              <a:ext cx="36" cy="36"/>
            </a:xfrm>
            <a:custGeom>
              <a:avLst/>
              <a:gdLst>
                <a:gd name="T0" fmla="*/ 0 w 36"/>
                <a:gd name="T1" fmla="*/ 36 h 36"/>
                <a:gd name="T2" fmla="*/ 6 w 36"/>
                <a:gd name="T3" fmla="*/ 30 h 36"/>
                <a:gd name="T4" fmla="*/ 6 w 36"/>
                <a:gd name="T5" fmla="*/ 24 h 36"/>
                <a:gd name="T6" fmla="*/ 12 w 36"/>
                <a:gd name="T7" fmla="*/ 18 h 36"/>
                <a:gd name="T8" fmla="*/ 12 w 36"/>
                <a:gd name="T9" fmla="*/ 12 h 36"/>
                <a:gd name="T10" fmla="*/ 18 w 36"/>
                <a:gd name="T11" fmla="*/ 6 h 36"/>
                <a:gd name="T12" fmla="*/ 24 w 36"/>
                <a:gd name="T13" fmla="*/ 0 h 36"/>
                <a:gd name="T14" fmla="*/ 30 w 36"/>
                <a:gd name="T15" fmla="*/ 0 h 36"/>
                <a:gd name="T16" fmla="*/ 36 w 36"/>
                <a:gd name="T17" fmla="*/ 0 h 36"/>
                <a:gd name="T18" fmla="*/ 36 w 36"/>
                <a:gd name="T19" fmla="*/ 0 h 36"/>
                <a:gd name="T20" fmla="*/ 30 w 36"/>
                <a:gd name="T21" fmla="*/ 6 h 36"/>
                <a:gd name="T22" fmla="*/ 30 w 36"/>
                <a:gd name="T23" fmla="*/ 6 h 36"/>
                <a:gd name="T24" fmla="*/ 24 w 36"/>
                <a:gd name="T25" fmla="*/ 12 h 36"/>
                <a:gd name="T26" fmla="*/ 18 w 36"/>
                <a:gd name="T27" fmla="*/ 18 h 36"/>
                <a:gd name="T28" fmla="*/ 12 w 36"/>
                <a:gd name="T29" fmla="*/ 24 h 36"/>
                <a:gd name="T30" fmla="*/ 6 w 36"/>
                <a:gd name="T31" fmla="*/ 30 h 36"/>
                <a:gd name="T32" fmla="*/ 0 w 36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0" y="36"/>
                  </a:moveTo>
                  <a:lnTo>
                    <a:pt x="6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6" y="3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797" name="Freeform 29"/>
            <p:cNvSpPr>
              <a:spLocks/>
            </p:cNvSpPr>
            <p:nvPr/>
          </p:nvSpPr>
          <p:spPr bwMode="auto">
            <a:xfrm>
              <a:off x="5179" y="1183"/>
              <a:ext cx="12" cy="36"/>
            </a:xfrm>
            <a:custGeom>
              <a:avLst/>
              <a:gdLst>
                <a:gd name="T0" fmla="*/ 12 w 12"/>
                <a:gd name="T1" fmla="*/ 0 h 36"/>
                <a:gd name="T2" fmla="*/ 12 w 12"/>
                <a:gd name="T3" fmla="*/ 0 h 36"/>
                <a:gd name="T4" fmla="*/ 12 w 12"/>
                <a:gd name="T5" fmla="*/ 6 h 36"/>
                <a:gd name="T6" fmla="*/ 12 w 12"/>
                <a:gd name="T7" fmla="*/ 12 h 36"/>
                <a:gd name="T8" fmla="*/ 6 w 12"/>
                <a:gd name="T9" fmla="*/ 18 h 36"/>
                <a:gd name="T10" fmla="*/ 6 w 12"/>
                <a:gd name="T11" fmla="*/ 24 h 36"/>
                <a:gd name="T12" fmla="*/ 0 w 12"/>
                <a:gd name="T13" fmla="*/ 30 h 36"/>
                <a:gd name="T14" fmla="*/ 0 w 12"/>
                <a:gd name="T15" fmla="*/ 30 h 36"/>
                <a:gd name="T16" fmla="*/ 0 w 12"/>
                <a:gd name="T17" fmla="*/ 36 h 36"/>
                <a:gd name="T18" fmla="*/ 0 w 12"/>
                <a:gd name="T19" fmla="*/ 30 h 36"/>
                <a:gd name="T20" fmla="*/ 0 w 12"/>
                <a:gd name="T21" fmla="*/ 24 h 36"/>
                <a:gd name="T22" fmla="*/ 0 w 12"/>
                <a:gd name="T23" fmla="*/ 18 h 36"/>
                <a:gd name="T24" fmla="*/ 0 w 12"/>
                <a:gd name="T25" fmla="*/ 12 h 36"/>
                <a:gd name="T26" fmla="*/ 6 w 12"/>
                <a:gd name="T27" fmla="*/ 6 h 36"/>
                <a:gd name="T28" fmla="*/ 6 w 12"/>
                <a:gd name="T29" fmla="*/ 0 h 36"/>
                <a:gd name="T30" fmla="*/ 12 w 12"/>
                <a:gd name="T31" fmla="*/ 0 h 36"/>
                <a:gd name="T32" fmla="*/ 12 w 12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36"/>
                <a:gd name="T53" fmla="*/ 12 w 12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36">
                  <a:moveTo>
                    <a:pt x="12" y="0"/>
                  </a:move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798" name="Freeform 30"/>
            <p:cNvSpPr>
              <a:spLocks/>
            </p:cNvSpPr>
            <p:nvPr/>
          </p:nvSpPr>
          <p:spPr bwMode="auto">
            <a:xfrm>
              <a:off x="5167" y="1165"/>
              <a:ext cx="12" cy="42"/>
            </a:xfrm>
            <a:custGeom>
              <a:avLst/>
              <a:gdLst>
                <a:gd name="T0" fmla="*/ 12 w 12"/>
                <a:gd name="T1" fmla="*/ 0 h 42"/>
                <a:gd name="T2" fmla="*/ 12 w 12"/>
                <a:gd name="T3" fmla="*/ 6 h 42"/>
                <a:gd name="T4" fmla="*/ 12 w 12"/>
                <a:gd name="T5" fmla="*/ 6 h 42"/>
                <a:gd name="T6" fmla="*/ 12 w 12"/>
                <a:gd name="T7" fmla="*/ 12 h 42"/>
                <a:gd name="T8" fmla="*/ 6 w 12"/>
                <a:gd name="T9" fmla="*/ 18 h 42"/>
                <a:gd name="T10" fmla="*/ 6 w 12"/>
                <a:gd name="T11" fmla="*/ 30 h 42"/>
                <a:gd name="T12" fmla="*/ 6 w 12"/>
                <a:gd name="T13" fmla="*/ 36 h 42"/>
                <a:gd name="T14" fmla="*/ 0 w 12"/>
                <a:gd name="T15" fmla="*/ 36 h 42"/>
                <a:gd name="T16" fmla="*/ 0 w 12"/>
                <a:gd name="T17" fmla="*/ 42 h 42"/>
                <a:gd name="T18" fmla="*/ 0 w 12"/>
                <a:gd name="T19" fmla="*/ 36 h 42"/>
                <a:gd name="T20" fmla="*/ 0 w 12"/>
                <a:gd name="T21" fmla="*/ 30 h 42"/>
                <a:gd name="T22" fmla="*/ 0 w 12"/>
                <a:gd name="T23" fmla="*/ 24 h 42"/>
                <a:gd name="T24" fmla="*/ 0 w 12"/>
                <a:gd name="T25" fmla="*/ 18 h 42"/>
                <a:gd name="T26" fmla="*/ 6 w 12"/>
                <a:gd name="T27" fmla="*/ 12 h 42"/>
                <a:gd name="T28" fmla="*/ 6 w 12"/>
                <a:gd name="T29" fmla="*/ 6 h 42"/>
                <a:gd name="T30" fmla="*/ 12 w 12"/>
                <a:gd name="T31" fmla="*/ 0 h 42"/>
                <a:gd name="T32" fmla="*/ 12 w 12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42"/>
                <a:gd name="T53" fmla="*/ 12 w 12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42">
                  <a:moveTo>
                    <a:pt x="12" y="0"/>
                  </a:moveTo>
                  <a:lnTo>
                    <a:pt x="12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6" y="30"/>
                  </a:lnTo>
                  <a:lnTo>
                    <a:pt x="6" y="36"/>
                  </a:lnTo>
                  <a:lnTo>
                    <a:pt x="0" y="36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799" name="Freeform 31"/>
            <p:cNvSpPr>
              <a:spLocks/>
            </p:cNvSpPr>
            <p:nvPr/>
          </p:nvSpPr>
          <p:spPr bwMode="auto">
            <a:xfrm>
              <a:off x="5197" y="1051"/>
              <a:ext cx="42" cy="198"/>
            </a:xfrm>
            <a:custGeom>
              <a:avLst/>
              <a:gdLst>
                <a:gd name="T0" fmla="*/ 36 w 42"/>
                <a:gd name="T1" fmla="*/ 192 h 198"/>
                <a:gd name="T2" fmla="*/ 36 w 42"/>
                <a:gd name="T3" fmla="*/ 192 h 198"/>
                <a:gd name="T4" fmla="*/ 42 w 42"/>
                <a:gd name="T5" fmla="*/ 198 h 198"/>
                <a:gd name="T6" fmla="*/ 42 w 42"/>
                <a:gd name="T7" fmla="*/ 198 h 198"/>
                <a:gd name="T8" fmla="*/ 42 w 42"/>
                <a:gd name="T9" fmla="*/ 198 h 198"/>
                <a:gd name="T10" fmla="*/ 30 w 42"/>
                <a:gd name="T11" fmla="*/ 168 h 198"/>
                <a:gd name="T12" fmla="*/ 18 w 42"/>
                <a:gd name="T13" fmla="*/ 138 h 198"/>
                <a:gd name="T14" fmla="*/ 12 w 42"/>
                <a:gd name="T15" fmla="*/ 114 h 198"/>
                <a:gd name="T16" fmla="*/ 12 w 42"/>
                <a:gd name="T17" fmla="*/ 84 h 198"/>
                <a:gd name="T18" fmla="*/ 6 w 42"/>
                <a:gd name="T19" fmla="*/ 60 h 198"/>
                <a:gd name="T20" fmla="*/ 6 w 42"/>
                <a:gd name="T21" fmla="*/ 36 h 198"/>
                <a:gd name="T22" fmla="*/ 6 w 42"/>
                <a:gd name="T23" fmla="*/ 18 h 198"/>
                <a:gd name="T24" fmla="*/ 12 w 42"/>
                <a:gd name="T25" fmla="*/ 0 h 198"/>
                <a:gd name="T26" fmla="*/ 6 w 42"/>
                <a:gd name="T27" fmla="*/ 12 h 198"/>
                <a:gd name="T28" fmla="*/ 6 w 42"/>
                <a:gd name="T29" fmla="*/ 36 h 198"/>
                <a:gd name="T30" fmla="*/ 0 w 42"/>
                <a:gd name="T31" fmla="*/ 60 h 198"/>
                <a:gd name="T32" fmla="*/ 6 w 42"/>
                <a:gd name="T33" fmla="*/ 90 h 198"/>
                <a:gd name="T34" fmla="*/ 6 w 42"/>
                <a:gd name="T35" fmla="*/ 120 h 198"/>
                <a:gd name="T36" fmla="*/ 12 w 42"/>
                <a:gd name="T37" fmla="*/ 150 h 198"/>
                <a:gd name="T38" fmla="*/ 24 w 42"/>
                <a:gd name="T39" fmla="*/ 174 h 198"/>
                <a:gd name="T40" fmla="*/ 36 w 42"/>
                <a:gd name="T41" fmla="*/ 192 h 19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2"/>
                <a:gd name="T64" fmla="*/ 0 h 198"/>
                <a:gd name="T65" fmla="*/ 42 w 42"/>
                <a:gd name="T66" fmla="*/ 198 h 19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2" h="198">
                  <a:moveTo>
                    <a:pt x="36" y="192"/>
                  </a:moveTo>
                  <a:lnTo>
                    <a:pt x="36" y="192"/>
                  </a:lnTo>
                  <a:lnTo>
                    <a:pt x="42" y="198"/>
                  </a:lnTo>
                  <a:lnTo>
                    <a:pt x="30" y="168"/>
                  </a:lnTo>
                  <a:lnTo>
                    <a:pt x="18" y="138"/>
                  </a:lnTo>
                  <a:lnTo>
                    <a:pt x="12" y="114"/>
                  </a:lnTo>
                  <a:lnTo>
                    <a:pt x="12" y="84"/>
                  </a:lnTo>
                  <a:lnTo>
                    <a:pt x="6" y="60"/>
                  </a:lnTo>
                  <a:lnTo>
                    <a:pt x="6" y="36"/>
                  </a:lnTo>
                  <a:lnTo>
                    <a:pt x="6" y="18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6" y="36"/>
                  </a:lnTo>
                  <a:lnTo>
                    <a:pt x="0" y="60"/>
                  </a:lnTo>
                  <a:lnTo>
                    <a:pt x="6" y="90"/>
                  </a:lnTo>
                  <a:lnTo>
                    <a:pt x="6" y="120"/>
                  </a:lnTo>
                  <a:lnTo>
                    <a:pt x="12" y="150"/>
                  </a:lnTo>
                  <a:lnTo>
                    <a:pt x="24" y="174"/>
                  </a:lnTo>
                  <a:lnTo>
                    <a:pt x="36" y="19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00" name="Freeform 32"/>
            <p:cNvSpPr>
              <a:spLocks/>
            </p:cNvSpPr>
            <p:nvPr/>
          </p:nvSpPr>
          <p:spPr bwMode="auto">
            <a:xfrm>
              <a:off x="5203" y="1063"/>
              <a:ext cx="30" cy="30"/>
            </a:xfrm>
            <a:custGeom>
              <a:avLst/>
              <a:gdLst>
                <a:gd name="T0" fmla="*/ 30 w 30"/>
                <a:gd name="T1" fmla="*/ 0 h 30"/>
                <a:gd name="T2" fmla="*/ 30 w 30"/>
                <a:gd name="T3" fmla="*/ 0 h 30"/>
                <a:gd name="T4" fmla="*/ 24 w 30"/>
                <a:gd name="T5" fmla="*/ 0 h 30"/>
                <a:gd name="T6" fmla="*/ 18 w 30"/>
                <a:gd name="T7" fmla="*/ 0 h 30"/>
                <a:gd name="T8" fmla="*/ 18 w 30"/>
                <a:gd name="T9" fmla="*/ 6 h 30"/>
                <a:gd name="T10" fmla="*/ 12 w 30"/>
                <a:gd name="T11" fmla="*/ 12 h 30"/>
                <a:gd name="T12" fmla="*/ 6 w 30"/>
                <a:gd name="T13" fmla="*/ 12 h 30"/>
                <a:gd name="T14" fmla="*/ 0 w 30"/>
                <a:gd name="T15" fmla="*/ 24 h 30"/>
                <a:gd name="T16" fmla="*/ 0 w 30"/>
                <a:gd name="T17" fmla="*/ 30 h 30"/>
                <a:gd name="T18" fmla="*/ 6 w 30"/>
                <a:gd name="T19" fmla="*/ 24 h 30"/>
                <a:gd name="T20" fmla="*/ 6 w 30"/>
                <a:gd name="T21" fmla="*/ 18 h 30"/>
                <a:gd name="T22" fmla="*/ 12 w 30"/>
                <a:gd name="T23" fmla="*/ 18 h 30"/>
                <a:gd name="T24" fmla="*/ 18 w 30"/>
                <a:gd name="T25" fmla="*/ 12 h 30"/>
                <a:gd name="T26" fmla="*/ 24 w 30"/>
                <a:gd name="T27" fmla="*/ 12 h 30"/>
                <a:gd name="T28" fmla="*/ 24 w 30"/>
                <a:gd name="T29" fmla="*/ 6 h 30"/>
                <a:gd name="T30" fmla="*/ 30 w 30"/>
                <a:gd name="T31" fmla="*/ 0 h 30"/>
                <a:gd name="T32" fmla="*/ 30 w 30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0"/>
                <a:gd name="T53" fmla="*/ 30 w 30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0">
                  <a:moveTo>
                    <a:pt x="30" y="0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24" y="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01" name="Freeform 33"/>
            <p:cNvSpPr>
              <a:spLocks/>
            </p:cNvSpPr>
            <p:nvPr/>
          </p:nvSpPr>
          <p:spPr bwMode="auto">
            <a:xfrm>
              <a:off x="5203" y="1087"/>
              <a:ext cx="30" cy="36"/>
            </a:xfrm>
            <a:custGeom>
              <a:avLst/>
              <a:gdLst>
                <a:gd name="T0" fmla="*/ 30 w 30"/>
                <a:gd name="T1" fmla="*/ 6 h 36"/>
                <a:gd name="T2" fmla="*/ 30 w 30"/>
                <a:gd name="T3" fmla="*/ 0 h 36"/>
                <a:gd name="T4" fmla="*/ 24 w 30"/>
                <a:gd name="T5" fmla="*/ 6 h 36"/>
                <a:gd name="T6" fmla="*/ 24 w 30"/>
                <a:gd name="T7" fmla="*/ 6 h 36"/>
                <a:gd name="T8" fmla="*/ 18 w 30"/>
                <a:gd name="T9" fmla="*/ 12 h 36"/>
                <a:gd name="T10" fmla="*/ 12 w 30"/>
                <a:gd name="T11" fmla="*/ 18 h 36"/>
                <a:gd name="T12" fmla="*/ 6 w 30"/>
                <a:gd name="T13" fmla="*/ 24 h 36"/>
                <a:gd name="T14" fmla="*/ 0 w 30"/>
                <a:gd name="T15" fmla="*/ 30 h 36"/>
                <a:gd name="T16" fmla="*/ 0 w 30"/>
                <a:gd name="T17" fmla="*/ 36 h 36"/>
                <a:gd name="T18" fmla="*/ 0 w 30"/>
                <a:gd name="T19" fmla="*/ 36 h 36"/>
                <a:gd name="T20" fmla="*/ 6 w 30"/>
                <a:gd name="T21" fmla="*/ 30 h 36"/>
                <a:gd name="T22" fmla="*/ 12 w 30"/>
                <a:gd name="T23" fmla="*/ 30 h 36"/>
                <a:gd name="T24" fmla="*/ 18 w 30"/>
                <a:gd name="T25" fmla="*/ 24 h 36"/>
                <a:gd name="T26" fmla="*/ 24 w 30"/>
                <a:gd name="T27" fmla="*/ 18 h 36"/>
                <a:gd name="T28" fmla="*/ 30 w 30"/>
                <a:gd name="T29" fmla="*/ 12 h 36"/>
                <a:gd name="T30" fmla="*/ 30 w 30"/>
                <a:gd name="T31" fmla="*/ 6 h 36"/>
                <a:gd name="T32" fmla="*/ 30 w 30"/>
                <a:gd name="T33" fmla="*/ 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6"/>
                <a:gd name="T53" fmla="*/ 30 w 30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6">
                  <a:moveTo>
                    <a:pt x="30" y="6"/>
                  </a:moveTo>
                  <a:lnTo>
                    <a:pt x="30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8" y="24"/>
                  </a:lnTo>
                  <a:lnTo>
                    <a:pt x="24" y="18"/>
                  </a:lnTo>
                  <a:lnTo>
                    <a:pt x="30" y="12"/>
                  </a:lnTo>
                  <a:lnTo>
                    <a:pt x="3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02" name="Freeform 34"/>
            <p:cNvSpPr>
              <a:spLocks/>
            </p:cNvSpPr>
            <p:nvPr/>
          </p:nvSpPr>
          <p:spPr bwMode="auto">
            <a:xfrm>
              <a:off x="5203" y="1111"/>
              <a:ext cx="36" cy="30"/>
            </a:xfrm>
            <a:custGeom>
              <a:avLst/>
              <a:gdLst>
                <a:gd name="T0" fmla="*/ 36 w 36"/>
                <a:gd name="T1" fmla="*/ 0 h 30"/>
                <a:gd name="T2" fmla="*/ 36 w 36"/>
                <a:gd name="T3" fmla="*/ 0 h 30"/>
                <a:gd name="T4" fmla="*/ 30 w 36"/>
                <a:gd name="T5" fmla="*/ 0 h 30"/>
                <a:gd name="T6" fmla="*/ 24 w 36"/>
                <a:gd name="T7" fmla="*/ 6 h 30"/>
                <a:gd name="T8" fmla="*/ 18 w 36"/>
                <a:gd name="T9" fmla="*/ 6 h 30"/>
                <a:gd name="T10" fmla="*/ 12 w 36"/>
                <a:gd name="T11" fmla="*/ 12 h 30"/>
                <a:gd name="T12" fmla="*/ 6 w 36"/>
                <a:gd name="T13" fmla="*/ 18 h 30"/>
                <a:gd name="T14" fmla="*/ 0 w 36"/>
                <a:gd name="T15" fmla="*/ 24 h 30"/>
                <a:gd name="T16" fmla="*/ 0 w 36"/>
                <a:gd name="T17" fmla="*/ 30 h 30"/>
                <a:gd name="T18" fmla="*/ 0 w 36"/>
                <a:gd name="T19" fmla="*/ 30 h 30"/>
                <a:gd name="T20" fmla="*/ 6 w 36"/>
                <a:gd name="T21" fmla="*/ 30 h 30"/>
                <a:gd name="T22" fmla="*/ 12 w 36"/>
                <a:gd name="T23" fmla="*/ 24 h 30"/>
                <a:gd name="T24" fmla="*/ 24 w 36"/>
                <a:gd name="T25" fmla="*/ 18 h 30"/>
                <a:gd name="T26" fmla="*/ 30 w 36"/>
                <a:gd name="T27" fmla="*/ 12 h 30"/>
                <a:gd name="T28" fmla="*/ 36 w 36"/>
                <a:gd name="T29" fmla="*/ 6 h 30"/>
                <a:gd name="T30" fmla="*/ 36 w 36"/>
                <a:gd name="T31" fmla="*/ 6 h 30"/>
                <a:gd name="T32" fmla="*/ 36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36" y="0"/>
                  </a:moveTo>
                  <a:lnTo>
                    <a:pt x="36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24" y="18"/>
                  </a:lnTo>
                  <a:lnTo>
                    <a:pt x="30" y="12"/>
                  </a:lnTo>
                  <a:lnTo>
                    <a:pt x="36" y="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03" name="Freeform 35"/>
            <p:cNvSpPr>
              <a:spLocks/>
            </p:cNvSpPr>
            <p:nvPr/>
          </p:nvSpPr>
          <p:spPr bwMode="auto">
            <a:xfrm>
              <a:off x="5209" y="1147"/>
              <a:ext cx="36" cy="30"/>
            </a:xfrm>
            <a:custGeom>
              <a:avLst/>
              <a:gdLst>
                <a:gd name="T0" fmla="*/ 36 w 36"/>
                <a:gd name="T1" fmla="*/ 6 h 30"/>
                <a:gd name="T2" fmla="*/ 30 w 36"/>
                <a:gd name="T3" fmla="*/ 0 h 30"/>
                <a:gd name="T4" fmla="*/ 24 w 36"/>
                <a:gd name="T5" fmla="*/ 6 h 30"/>
                <a:gd name="T6" fmla="*/ 24 w 36"/>
                <a:gd name="T7" fmla="*/ 6 h 30"/>
                <a:gd name="T8" fmla="*/ 18 w 36"/>
                <a:gd name="T9" fmla="*/ 12 h 30"/>
                <a:gd name="T10" fmla="*/ 6 w 36"/>
                <a:gd name="T11" fmla="*/ 12 h 30"/>
                <a:gd name="T12" fmla="*/ 6 w 36"/>
                <a:gd name="T13" fmla="*/ 18 h 30"/>
                <a:gd name="T14" fmla="*/ 0 w 36"/>
                <a:gd name="T15" fmla="*/ 24 h 30"/>
                <a:gd name="T16" fmla="*/ 0 w 36"/>
                <a:gd name="T17" fmla="*/ 30 h 30"/>
                <a:gd name="T18" fmla="*/ 0 w 36"/>
                <a:gd name="T19" fmla="*/ 30 h 30"/>
                <a:gd name="T20" fmla="*/ 6 w 36"/>
                <a:gd name="T21" fmla="*/ 24 h 30"/>
                <a:gd name="T22" fmla="*/ 12 w 36"/>
                <a:gd name="T23" fmla="*/ 24 h 30"/>
                <a:gd name="T24" fmla="*/ 18 w 36"/>
                <a:gd name="T25" fmla="*/ 18 h 30"/>
                <a:gd name="T26" fmla="*/ 24 w 36"/>
                <a:gd name="T27" fmla="*/ 12 h 30"/>
                <a:gd name="T28" fmla="*/ 30 w 36"/>
                <a:gd name="T29" fmla="*/ 12 h 30"/>
                <a:gd name="T30" fmla="*/ 30 w 36"/>
                <a:gd name="T31" fmla="*/ 6 h 30"/>
                <a:gd name="T32" fmla="*/ 36 w 36"/>
                <a:gd name="T33" fmla="*/ 6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36" y="6"/>
                  </a:moveTo>
                  <a:lnTo>
                    <a:pt x="30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0" y="6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04" name="Freeform 36"/>
            <p:cNvSpPr>
              <a:spLocks/>
            </p:cNvSpPr>
            <p:nvPr/>
          </p:nvSpPr>
          <p:spPr bwMode="auto">
            <a:xfrm>
              <a:off x="5209" y="1171"/>
              <a:ext cx="36" cy="18"/>
            </a:xfrm>
            <a:custGeom>
              <a:avLst/>
              <a:gdLst>
                <a:gd name="T0" fmla="*/ 36 w 36"/>
                <a:gd name="T1" fmla="*/ 0 h 18"/>
                <a:gd name="T2" fmla="*/ 30 w 36"/>
                <a:gd name="T3" fmla="*/ 0 h 18"/>
                <a:gd name="T4" fmla="*/ 30 w 36"/>
                <a:gd name="T5" fmla="*/ 0 h 18"/>
                <a:gd name="T6" fmla="*/ 24 w 36"/>
                <a:gd name="T7" fmla="*/ 0 h 18"/>
                <a:gd name="T8" fmla="*/ 18 w 36"/>
                <a:gd name="T9" fmla="*/ 0 h 18"/>
                <a:gd name="T10" fmla="*/ 12 w 36"/>
                <a:gd name="T11" fmla="*/ 6 h 18"/>
                <a:gd name="T12" fmla="*/ 6 w 36"/>
                <a:gd name="T13" fmla="*/ 6 h 18"/>
                <a:gd name="T14" fmla="*/ 6 w 36"/>
                <a:gd name="T15" fmla="*/ 12 h 18"/>
                <a:gd name="T16" fmla="*/ 0 w 36"/>
                <a:gd name="T17" fmla="*/ 18 h 18"/>
                <a:gd name="T18" fmla="*/ 6 w 36"/>
                <a:gd name="T19" fmla="*/ 18 h 18"/>
                <a:gd name="T20" fmla="*/ 12 w 36"/>
                <a:gd name="T21" fmla="*/ 18 h 18"/>
                <a:gd name="T22" fmla="*/ 18 w 36"/>
                <a:gd name="T23" fmla="*/ 12 h 18"/>
                <a:gd name="T24" fmla="*/ 18 w 36"/>
                <a:gd name="T25" fmla="*/ 12 h 18"/>
                <a:gd name="T26" fmla="*/ 24 w 36"/>
                <a:gd name="T27" fmla="*/ 12 h 18"/>
                <a:gd name="T28" fmla="*/ 30 w 36"/>
                <a:gd name="T29" fmla="*/ 6 h 18"/>
                <a:gd name="T30" fmla="*/ 36 w 36"/>
                <a:gd name="T31" fmla="*/ 6 h 18"/>
                <a:gd name="T32" fmla="*/ 36 w 36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36" y="0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05" name="Freeform 37"/>
            <p:cNvSpPr>
              <a:spLocks/>
            </p:cNvSpPr>
            <p:nvPr/>
          </p:nvSpPr>
          <p:spPr bwMode="auto">
            <a:xfrm>
              <a:off x="5221" y="1207"/>
              <a:ext cx="24" cy="12"/>
            </a:xfrm>
            <a:custGeom>
              <a:avLst/>
              <a:gdLst>
                <a:gd name="T0" fmla="*/ 24 w 24"/>
                <a:gd name="T1" fmla="*/ 0 h 12"/>
                <a:gd name="T2" fmla="*/ 24 w 24"/>
                <a:gd name="T3" fmla="*/ 0 h 12"/>
                <a:gd name="T4" fmla="*/ 24 w 24"/>
                <a:gd name="T5" fmla="*/ 0 h 12"/>
                <a:gd name="T6" fmla="*/ 18 w 24"/>
                <a:gd name="T7" fmla="*/ 0 h 12"/>
                <a:gd name="T8" fmla="*/ 12 w 24"/>
                <a:gd name="T9" fmla="*/ 0 h 12"/>
                <a:gd name="T10" fmla="*/ 6 w 24"/>
                <a:gd name="T11" fmla="*/ 6 h 12"/>
                <a:gd name="T12" fmla="*/ 6 w 24"/>
                <a:gd name="T13" fmla="*/ 6 h 12"/>
                <a:gd name="T14" fmla="*/ 0 w 24"/>
                <a:gd name="T15" fmla="*/ 12 h 12"/>
                <a:gd name="T16" fmla="*/ 0 w 24"/>
                <a:gd name="T17" fmla="*/ 12 h 12"/>
                <a:gd name="T18" fmla="*/ 6 w 24"/>
                <a:gd name="T19" fmla="*/ 12 h 12"/>
                <a:gd name="T20" fmla="*/ 6 w 24"/>
                <a:gd name="T21" fmla="*/ 12 h 12"/>
                <a:gd name="T22" fmla="*/ 12 w 24"/>
                <a:gd name="T23" fmla="*/ 12 h 12"/>
                <a:gd name="T24" fmla="*/ 18 w 24"/>
                <a:gd name="T25" fmla="*/ 6 h 12"/>
                <a:gd name="T26" fmla="*/ 18 w 24"/>
                <a:gd name="T27" fmla="*/ 6 h 12"/>
                <a:gd name="T28" fmla="*/ 24 w 24"/>
                <a:gd name="T29" fmla="*/ 6 h 12"/>
                <a:gd name="T30" fmla="*/ 24 w 24"/>
                <a:gd name="T31" fmla="*/ 0 h 12"/>
                <a:gd name="T32" fmla="*/ 24 w 24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2"/>
                <a:gd name="T53" fmla="*/ 24 w 2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2">
                  <a:moveTo>
                    <a:pt x="24" y="0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06" name="Freeform 38"/>
            <p:cNvSpPr>
              <a:spLocks/>
            </p:cNvSpPr>
            <p:nvPr/>
          </p:nvSpPr>
          <p:spPr bwMode="auto">
            <a:xfrm>
              <a:off x="5227" y="1225"/>
              <a:ext cx="18" cy="12"/>
            </a:xfrm>
            <a:custGeom>
              <a:avLst/>
              <a:gdLst>
                <a:gd name="T0" fmla="*/ 18 w 18"/>
                <a:gd name="T1" fmla="*/ 0 h 12"/>
                <a:gd name="T2" fmla="*/ 12 w 18"/>
                <a:gd name="T3" fmla="*/ 0 h 12"/>
                <a:gd name="T4" fmla="*/ 12 w 18"/>
                <a:gd name="T5" fmla="*/ 0 h 12"/>
                <a:gd name="T6" fmla="*/ 12 w 18"/>
                <a:gd name="T7" fmla="*/ 0 h 12"/>
                <a:gd name="T8" fmla="*/ 6 w 18"/>
                <a:gd name="T9" fmla="*/ 0 h 12"/>
                <a:gd name="T10" fmla="*/ 6 w 18"/>
                <a:gd name="T11" fmla="*/ 0 h 12"/>
                <a:gd name="T12" fmla="*/ 0 w 18"/>
                <a:gd name="T13" fmla="*/ 6 h 12"/>
                <a:gd name="T14" fmla="*/ 0 w 18"/>
                <a:gd name="T15" fmla="*/ 6 h 12"/>
                <a:gd name="T16" fmla="*/ 0 w 18"/>
                <a:gd name="T17" fmla="*/ 12 h 12"/>
                <a:gd name="T18" fmla="*/ 0 w 18"/>
                <a:gd name="T19" fmla="*/ 6 h 12"/>
                <a:gd name="T20" fmla="*/ 6 w 18"/>
                <a:gd name="T21" fmla="*/ 6 h 12"/>
                <a:gd name="T22" fmla="*/ 6 w 18"/>
                <a:gd name="T23" fmla="*/ 6 h 12"/>
                <a:gd name="T24" fmla="*/ 12 w 18"/>
                <a:gd name="T25" fmla="*/ 6 h 12"/>
                <a:gd name="T26" fmla="*/ 12 w 18"/>
                <a:gd name="T27" fmla="*/ 0 h 12"/>
                <a:gd name="T28" fmla="*/ 18 w 18"/>
                <a:gd name="T29" fmla="*/ 0 h 12"/>
                <a:gd name="T30" fmla="*/ 18 w 18"/>
                <a:gd name="T31" fmla="*/ 0 h 12"/>
                <a:gd name="T32" fmla="*/ 18 w 18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2"/>
                <a:gd name="T53" fmla="*/ 18 w 1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2">
                  <a:moveTo>
                    <a:pt x="18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07" name="Freeform 39"/>
            <p:cNvSpPr>
              <a:spLocks/>
            </p:cNvSpPr>
            <p:nvPr/>
          </p:nvSpPr>
          <p:spPr bwMode="auto">
            <a:xfrm>
              <a:off x="5203" y="1075"/>
              <a:ext cx="30" cy="36"/>
            </a:xfrm>
            <a:custGeom>
              <a:avLst/>
              <a:gdLst>
                <a:gd name="T0" fmla="*/ 30 w 30"/>
                <a:gd name="T1" fmla="*/ 6 h 36"/>
                <a:gd name="T2" fmla="*/ 30 w 30"/>
                <a:gd name="T3" fmla="*/ 0 h 36"/>
                <a:gd name="T4" fmla="*/ 24 w 30"/>
                <a:gd name="T5" fmla="*/ 0 h 36"/>
                <a:gd name="T6" fmla="*/ 18 w 30"/>
                <a:gd name="T7" fmla="*/ 6 h 36"/>
                <a:gd name="T8" fmla="*/ 18 w 30"/>
                <a:gd name="T9" fmla="*/ 12 h 36"/>
                <a:gd name="T10" fmla="*/ 12 w 30"/>
                <a:gd name="T11" fmla="*/ 12 h 36"/>
                <a:gd name="T12" fmla="*/ 6 w 30"/>
                <a:gd name="T13" fmla="*/ 18 h 36"/>
                <a:gd name="T14" fmla="*/ 0 w 30"/>
                <a:gd name="T15" fmla="*/ 30 h 36"/>
                <a:gd name="T16" fmla="*/ 0 w 30"/>
                <a:gd name="T17" fmla="*/ 36 h 36"/>
                <a:gd name="T18" fmla="*/ 0 w 30"/>
                <a:gd name="T19" fmla="*/ 30 h 36"/>
                <a:gd name="T20" fmla="*/ 6 w 30"/>
                <a:gd name="T21" fmla="*/ 30 h 36"/>
                <a:gd name="T22" fmla="*/ 12 w 30"/>
                <a:gd name="T23" fmla="*/ 24 h 36"/>
                <a:gd name="T24" fmla="*/ 18 w 30"/>
                <a:gd name="T25" fmla="*/ 18 h 36"/>
                <a:gd name="T26" fmla="*/ 24 w 30"/>
                <a:gd name="T27" fmla="*/ 12 h 36"/>
                <a:gd name="T28" fmla="*/ 30 w 30"/>
                <a:gd name="T29" fmla="*/ 12 h 36"/>
                <a:gd name="T30" fmla="*/ 30 w 30"/>
                <a:gd name="T31" fmla="*/ 6 h 36"/>
                <a:gd name="T32" fmla="*/ 30 w 30"/>
                <a:gd name="T33" fmla="*/ 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6"/>
                <a:gd name="T53" fmla="*/ 30 w 30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6">
                  <a:moveTo>
                    <a:pt x="30" y="6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08" name="Freeform 40"/>
            <p:cNvSpPr>
              <a:spLocks/>
            </p:cNvSpPr>
            <p:nvPr/>
          </p:nvSpPr>
          <p:spPr bwMode="auto">
            <a:xfrm>
              <a:off x="5203" y="1051"/>
              <a:ext cx="24" cy="24"/>
            </a:xfrm>
            <a:custGeom>
              <a:avLst/>
              <a:gdLst>
                <a:gd name="T0" fmla="*/ 24 w 24"/>
                <a:gd name="T1" fmla="*/ 0 h 24"/>
                <a:gd name="T2" fmla="*/ 24 w 24"/>
                <a:gd name="T3" fmla="*/ 0 h 24"/>
                <a:gd name="T4" fmla="*/ 24 w 24"/>
                <a:gd name="T5" fmla="*/ 0 h 24"/>
                <a:gd name="T6" fmla="*/ 18 w 24"/>
                <a:gd name="T7" fmla="*/ 0 h 24"/>
                <a:gd name="T8" fmla="*/ 12 w 24"/>
                <a:gd name="T9" fmla="*/ 0 h 24"/>
                <a:gd name="T10" fmla="*/ 12 w 24"/>
                <a:gd name="T11" fmla="*/ 6 h 24"/>
                <a:gd name="T12" fmla="*/ 6 w 24"/>
                <a:gd name="T13" fmla="*/ 12 h 24"/>
                <a:gd name="T14" fmla="*/ 0 w 24"/>
                <a:gd name="T15" fmla="*/ 18 h 24"/>
                <a:gd name="T16" fmla="*/ 0 w 24"/>
                <a:gd name="T17" fmla="*/ 24 h 24"/>
                <a:gd name="T18" fmla="*/ 6 w 24"/>
                <a:gd name="T19" fmla="*/ 18 h 24"/>
                <a:gd name="T20" fmla="*/ 6 w 24"/>
                <a:gd name="T21" fmla="*/ 18 h 24"/>
                <a:gd name="T22" fmla="*/ 12 w 24"/>
                <a:gd name="T23" fmla="*/ 12 h 24"/>
                <a:gd name="T24" fmla="*/ 18 w 24"/>
                <a:gd name="T25" fmla="*/ 12 h 24"/>
                <a:gd name="T26" fmla="*/ 18 w 24"/>
                <a:gd name="T27" fmla="*/ 6 h 24"/>
                <a:gd name="T28" fmla="*/ 24 w 24"/>
                <a:gd name="T29" fmla="*/ 6 h 24"/>
                <a:gd name="T30" fmla="*/ 24 w 24"/>
                <a:gd name="T31" fmla="*/ 0 h 24"/>
                <a:gd name="T32" fmla="*/ 24 w 24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24" y="0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09" name="Freeform 41"/>
            <p:cNvSpPr>
              <a:spLocks/>
            </p:cNvSpPr>
            <p:nvPr/>
          </p:nvSpPr>
          <p:spPr bwMode="auto">
            <a:xfrm>
              <a:off x="5203" y="1135"/>
              <a:ext cx="36" cy="30"/>
            </a:xfrm>
            <a:custGeom>
              <a:avLst/>
              <a:gdLst>
                <a:gd name="T0" fmla="*/ 36 w 36"/>
                <a:gd name="T1" fmla="*/ 0 h 30"/>
                <a:gd name="T2" fmla="*/ 36 w 36"/>
                <a:gd name="T3" fmla="*/ 0 h 30"/>
                <a:gd name="T4" fmla="*/ 30 w 36"/>
                <a:gd name="T5" fmla="*/ 0 h 30"/>
                <a:gd name="T6" fmla="*/ 24 w 36"/>
                <a:gd name="T7" fmla="*/ 6 h 30"/>
                <a:gd name="T8" fmla="*/ 18 w 36"/>
                <a:gd name="T9" fmla="*/ 6 h 30"/>
                <a:gd name="T10" fmla="*/ 12 w 36"/>
                <a:gd name="T11" fmla="*/ 12 h 30"/>
                <a:gd name="T12" fmla="*/ 6 w 36"/>
                <a:gd name="T13" fmla="*/ 18 h 30"/>
                <a:gd name="T14" fmla="*/ 0 w 36"/>
                <a:gd name="T15" fmla="*/ 24 h 30"/>
                <a:gd name="T16" fmla="*/ 0 w 36"/>
                <a:gd name="T17" fmla="*/ 30 h 30"/>
                <a:gd name="T18" fmla="*/ 6 w 36"/>
                <a:gd name="T19" fmla="*/ 24 h 30"/>
                <a:gd name="T20" fmla="*/ 6 w 36"/>
                <a:gd name="T21" fmla="*/ 24 h 30"/>
                <a:gd name="T22" fmla="*/ 12 w 36"/>
                <a:gd name="T23" fmla="*/ 18 h 30"/>
                <a:gd name="T24" fmla="*/ 24 w 36"/>
                <a:gd name="T25" fmla="*/ 18 h 30"/>
                <a:gd name="T26" fmla="*/ 24 w 36"/>
                <a:gd name="T27" fmla="*/ 12 h 30"/>
                <a:gd name="T28" fmla="*/ 30 w 36"/>
                <a:gd name="T29" fmla="*/ 6 h 30"/>
                <a:gd name="T30" fmla="*/ 36 w 36"/>
                <a:gd name="T31" fmla="*/ 6 h 30"/>
                <a:gd name="T32" fmla="*/ 36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36" y="0"/>
                  </a:moveTo>
                  <a:lnTo>
                    <a:pt x="36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10" name="Freeform 42"/>
            <p:cNvSpPr>
              <a:spLocks/>
            </p:cNvSpPr>
            <p:nvPr/>
          </p:nvSpPr>
          <p:spPr bwMode="auto">
            <a:xfrm>
              <a:off x="5215" y="1189"/>
              <a:ext cx="30" cy="18"/>
            </a:xfrm>
            <a:custGeom>
              <a:avLst/>
              <a:gdLst>
                <a:gd name="T0" fmla="*/ 30 w 30"/>
                <a:gd name="T1" fmla="*/ 0 h 18"/>
                <a:gd name="T2" fmla="*/ 30 w 30"/>
                <a:gd name="T3" fmla="*/ 0 h 18"/>
                <a:gd name="T4" fmla="*/ 24 w 30"/>
                <a:gd name="T5" fmla="*/ 0 h 18"/>
                <a:gd name="T6" fmla="*/ 18 w 30"/>
                <a:gd name="T7" fmla="*/ 0 h 18"/>
                <a:gd name="T8" fmla="*/ 12 w 30"/>
                <a:gd name="T9" fmla="*/ 0 h 18"/>
                <a:gd name="T10" fmla="*/ 12 w 30"/>
                <a:gd name="T11" fmla="*/ 6 h 18"/>
                <a:gd name="T12" fmla="*/ 6 w 30"/>
                <a:gd name="T13" fmla="*/ 12 h 18"/>
                <a:gd name="T14" fmla="*/ 0 w 30"/>
                <a:gd name="T15" fmla="*/ 12 h 18"/>
                <a:gd name="T16" fmla="*/ 0 w 30"/>
                <a:gd name="T17" fmla="*/ 18 h 18"/>
                <a:gd name="T18" fmla="*/ 0 w 30"/>
                <a:gd name="T19" fmla="*/ 18 h 18"/>
                <a:gd name="T20" fmla="*/ 6 w 30"/>
                <a:gd name="T21" fmla="*/ 12 h 18"/>
                <a:gd name="T22" fmla="*/ 12 w 30"/>
                <a:gd name="T23" fmla="*/ 12 h 18"/>
                <a:gd name="T24" fmla="*/ 18 w 30"/>
                <a:gd name="T25" fmla="*/ 12 h 18"/>
                <a:gd name="T26" fmla="*/ 24 w 30"/>
                <a:gd name="T27" fmla="*/ 6 h 18"/>
                <a:gd name="T28" fmla="*/ 24 w 30"/>
                <a:gd name="T29" fmla="*/ 6 h 18"/>
                <a:gd name="T30" fmla="*/ 30 w 30"/>
                <a:gd name="T31" fmla="*/ 0 h 18"/>
                <a:gd name="T32" fmla="*/ 30 w 30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30" y="0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11" name="Freeform 43"/>
            <p:cNvSpPr>
              <a:spLocks/>
            </p:cNvSpPr>
            <p:nvPr/>
          </p:nvSpPr>
          <p:spPr bwMode="auto">
            <a:xfrm>
              <a:off x="5203" y="1033"/>
              <a:ext cx="6" cy="30"/>
            </a:xfrm>
            <a:custGeom>
              <a:avLst/>
              <a:gdLst>
                <a:gd name="T0" fmla="*/ 0 w 6"/>
                <a:gd name="T1" fmla="*/ 30 h 30"/>
                <a:gd name="T2" fmla="*/ 0 w 6"/>
                <a:gd name="T3" fmla="*/ 24 h 30"/>
                <a:gd name="T4" fmla="*/ 0 w 6"/>
                <a:gd name="T5" fmla="*/ 12 h 30"/>
                <a:gd name="T6" fmla="*/ 0 w 6"/>
                <a:gd name="T7" fmla="*/ 0 h 30"/>
                <a:gd name="T8" fmla="*/ 0 w 6"/>
                <a:gd name="T9" fmla="*/ 0 h 30"/>
                <a:gd name="T10" fmla="*/ 6 w 6"/>
                <a:gd name="T11" fmla="*/ 0 h 30"/>
                <a:gd name="T12" fmla="*/ 6 w 6"/>
                <a:gd name="T13" fmla="*/ 12 h 30"/>
                <a:gd name="T14" fmla="*/ 6 w 6"/>
                <a:gd name="T15" fmla="*/ 18 h 30"/>
                <a:gd name="T16" fmla="*/ 0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0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12" name="Freeform 44"/>
            <p:cNvSpPr>
              <a:spLocks/>
            </p:cNvSpPr>
            <p:nvPr/>
          </p:nvSpPr>
          <p:spPr bwMode="auto">
            <a:xfrm>
              <a:off x="5167" y="1051"/>
              <a:ext cx="36" cy="42"/>
            </a:xfrm>
            <a:custGeom>
              <a:avLst/>
              <a:gdLst>
                <a:gd name="T0" fmla="*/ 36 w 36"/>
                <a:gd name="T1" fmla="*/ 42 h 42"/>
                <a:gd name="T2" fmla="*/ 30 w 36"/>
                <a:gd name="T3" fmla="*/ 36 h 42"/>
                <a:gd name="T4" fmla="*/ 30 w 36"/>
                <a:gd name="T5" fmla="*/ 30 h 42"/>
                <a:gd name="T6" fmla="*/ 24 w 36"/>
                <a:gd name="T7" fmla="*/ 24 h 42"/>
                <a:gd name="T8" fmla="*/ 18 w 36"/>
                <a:gd name="T9" fmla="*/ 18 h 42"/>
                <a:gd name="T10" fmla="*/ 12 w 36"/>
                <a:gd name="T11" fmla="*/ 12 h 42"/>
                <a:gd name="T12" fmla="*/ 12 w 36"/>
                <a:gd name="T13" fmla="*/ 6 h 42"/>
                <a:gd name="T14" fmla="*/ 6 w 36"/>
                <a:gd name="T15" fmla="*/ 0 h 42"/>
                <a:gd name="T16" fmla="*/ 6 w 36"/>
                <a:gd name="T17" fmla="*/ 0 h 42"/>
                <a:gd name="T18" fmla="*/ 0 w 36"/>
                <a:gd name="T19" fmla="*/ 6 h 42"/>
                <a:gd name="T20" fmla="*/ 6 w 36"/>
                <a:gd name="T21" fmla="*/ 12 h 42"/>
                <a:gd name="T22" fmla="*/ 12 w 36"/>
                <a:gd name="T23" fmla="*/ 18 h 42"/>
                <a:gd name="T24" fmla="*/ 18 w 36"/>
                <a:gd name="T25" fmla="*/ 24 h 42"/>
                <a:gd name="T26" fmla="*/ 24 w 36"/>
                <a:gd name="T27" fmla="*/ 30 h 42"/>
                <a:gd name="T28" fmla="*/ 30 w 36"/>
                <a:gd name="T29" fmla="*/ 36 h 42"/>
                <a:gd name="T30" fmla="*/ 30 w 36"/>
                <a:gd name="T31" fmla="*/ 42 h 42"/>
                <a:gd name="T32" fmla="*/ 36 w 36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2"/>
                <a:gd name="T53" fmla="*/ 36 w 36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2">
                  <a:moveTo>
                    <a:pt x="36" y="42"/>
                  </a:moveTo>
                  <a:lnTo>
                    <a:pt x="30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30" y="36"/>
                  </a:lnTo>
                  <a:lnTo>
                    <a:pt x="30" y="42"/>
                  </a:lnTo>
                  <a:lnTo>
                    <a:pt x="36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13" name="Freeform 45"/>
            <p:cNvSpPr>
              <a:spLocks/>
            </p:cNvSpPr>
            <p:nvPr/>
          </p:nvSpPr>
          <p:spPr bwMode="auto">
            <a:xfrm>
              <a:off x="5167" y="1069"/>
              <a:ext cx="36" cy="42"/>
            </a:xfrm>
            <a:custGeom>
              <a:avLst/>
              <a:gdLst>
                <a:gd name="T0" fmla="*/ 36 w 36"/>
                <a:gd name="T1" fmla="*/ 42 h 42"/>
                <a:gd name="T2" fmla="*/ 30 w 36"/>
                <a:gd name="T3" fmla="*/ 36 h 42"/>
                <a:gd name="T4" fmla="*/ 30 w 36"/>
                <a:gd name="T5" fmla="*/ 30 h 42"/>
                <a:gd name="T6" fmla="*/ 24 w 36"/>
                <a:gd name="T7" fmla="*/ 24 h 42"/>
                <a:gd name="T8" fmla="*/ 18 w 36"/>
                <a:gd name="T9" fmla="*/ 12 h 42"/>
                <a:gd name="T10" fmla="*/ 12 w 36"/>
                <a:gd name="T11" fmla="*/ 6 h 42"/>
                <a:gd name="T12" fmla="*/ 6 w 36"/>
                <a:gd name="T13" fmla="*/ 6 h 42"/>
                <a:gd name="T14" fmla="*/ 6 w 36"/>
                <a:gd name="T15" fmla="*/ 0 h 42"/>
                <a:gd name="T16" fmla="*/ 0 w 36"/>
                <a:gd name="T17" fmla="*/ 0 h 42"/>
                <a:gd name="T18" fmla="*/ 0 w 36"/>
                <a:gd name="T19" fmla="*/ 6 h 42"/>
                <a:gd name="T20" fmla="*/ 6 w 36"/>
                <a:gd name="T21" fmla="*/ 12 h 42"/>
                <a:gd name="T22" fmla="*/ 12 w 36"/>
                <a:gd name="T23" fmla="*/ 18 h 42"/>
                <a:gd name="T24" fmla="*/ 18 w 36"/>
                <a:gd name="T25" fmla="*/ 24 h 42"/>
                <a:gd name="T26" fmla="*/ 24 w 36"/>
                <a:gd name="T27" fmla="*/ 30 h 42"/>
                <a:gd name="T28" fmla="*/ 30 w 36"/>
                <a:gd name="T29" fmla="*/ 36 h 42"/>
                <a:gd name="T30" fmla="*/ 30 w 36"/>
                <a:gd name="T31" fmla="*/ 36 h 42"/>
                <a:gd name="T32" fmla="*/ 36 w 36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2"/>
                <a:gd name="T53" fmla="*/ 36 w 36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2">
                  <a:moveTo>
                    <a:pt x="36" y="42"/>
                  </a:moveTo>
                  <a:lnTo>
                    <a:pt x="30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30" y="36"/>
                  </a:lnTo>
                  <a:lnTo>
                    <a:pt x="36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14" name="Freeform 46"/>
            <p:cNvSpPr>
              <a:spLocks/>
            </p:cNvSpPr>
            <p:nvPr/>
          </p:nvSpPr>
          <p:spPr bwMode="auto">
            <a:xfrm>
              <a:off x="5167" y="1093"/>
              <a:ext cx="36" cy="36"/>
            </a:xfrm>
            <a:custGeom>
              <a:avLst/>
              <a:gdLst>
                <a:gd name="T0" fmla="*/ 36 w 36"/>
                <a:gd name="T1" fmla="*/ 36 h 36"/>
                <a:gd name="T2" fmla="*/ 30 w 36"/>
                <a:gd name="T3" fmla="*/ 30 h 36"/>
                <a:gd name="T4" fmla="*/ 30 w 36"/>
                <a:gd name="T5" fmla="*/ 24 h 36"/>
                <a:gd name="T6" fmla="*/ 24 w 36"/>
                <a:gd name="T7" fmla="*/ 12 h 36"/>
                <a:gd name="T8" fmla="*/ 18 w 36"/>
                <a:gd name="T9" fmla="*/ 12 h 36"/>
                <a:gd name="T10" fmla="*/ 12 w 36"/>
                <a:gd name="T11" fmla="*/ 6 h 36"/>
                <a:gd name="T12" fmla="*/ 6 w 36"/>
                <a:gd name="T13" fmla="*/ 0 h 36"/>
                <a:gd name="T14" fmla="*/ 0 w 36"/>
                <a:gd name="T15" fmla="*/ 0 h 36"/>
                <a:gd name="T16" fmla="*/ 0 w 36"/>
                <a:gd name="T17" fmla="*/ 0 h 36"/>
                <a:gd name="T18" fmla="*/ 0 w 36"/>
                <a:gd name="T19" fmla="*/ 0 h 36"/>
                <a:gd name="T20" fmla="*/ 6 w 36"/>
                <a:gd name="T21" fmla="*/ 6 h 36"/>
                <a:gd name="T22" fmla="*/ 6 w 36"/>
                <a:gd name="T23" fmla="*/ 12 h 36"/>
                <a:gd name="T24" fmla="*/ 18 w 36"/>
                <a:gd name="T25" fmla="*/ 18 h 36"/>
                <a:gd name="T26" fmla="*/ 24 w 36"/>
                <a:gd name="T27" fmla="*/ 18 h 36"/>
                <a:gd name="T28" fmla="*/ 30 w 36"/>
                <a:gd name="T29" fmla="*/ 24 h 36"/>
                <a:gd name="T30" fmla="*/ 30 w 36"/>
                <a:gd name="T31" fmla="*/ 30 h 36"/>
                <a:gd name="T32" fmla="*/ 36 w 36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36" y="36"/>
                  </a:moveTo>
                  <a:lnTo>
                    <a:pt x="30" y="30"/>
                  </a:lnTo>
                  <a:lnTo>
                    <a:pt x="30" y="24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6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15" name="Freeform 47"/>
            <p:cNvSpPr>
              <a:spLocks/>
            </p:cNvSpPr>
            <p:nvPr/>
          </p:nvSpPr>
          <p:spPr bwMode="auto">
            <a:xfrm>
              <a:off x="5173" y="1117"/>
              <a:ext cx="30" cy="24"/>
            </a:xfrm>
            <a:custGeom>
              <a:avLst/>
              <a:gdLst>
                <a:gd name="T0" fmla="*/ 30 w 30"/>
                <a:gd name="T1" fmla="*/ 24 h 24"/>
                <a:gd name="T2" fmla="*/ 30 w 30"/>
                <a:gd name="T3" fmla="*/ 24 h 24"/>
                <a:gd name="T4" fmla="*/ 24 w 30"/>
                <a:gd name="T5" fmla="*/ 18 h 24"/>
                <a:gd name="T6" fmla="*/ 18 w 30"/>
                <a:gd name="T7" fmla="*/ 12 h 24"/>
                <a:gd name="T8" fmla="*/ 12 w 30"/>
                <a:gd name="T9" fmla="*/ 6 h 24"/>
                <a:gd name="T10" fmla="*/ 6 w 30"/>
                <a:gd name="T11" fmla="*/ 0 h 24"/>
                <a:gd name="T12" fmla="*/ 0 w 30"/>
                <a:gd name="T13" fmla="*/ 0 h 24"/>
                <a:gd name="T14" fmla="*/ 0 w 30"/>
                <a:gd name="T15" fmla="*/ 0 h 24"/>
                <a:gd name="T16" fmla="*/ 0 w 30"/>
                <a:gd name="T17" fmla="*/ 0 h 24"/>
                <a:gd name="T18" fmla="*/ 0 w 30"/>
                <a:gd name="T19" fmla="*/ 6 h 24"/>
                <a:gd name="T20" fmla="*/ 0 w 30"/>
                <a:gd name="T21" fmla="*/ 6 h 24"/>
                <a:gd name="T22" fmla="*/ 6 w 30"/>
                <a:gd name="T23" fmla="*/ 12 h 24"/>
                <a:gd name="T24" fmla="*/ 12 w 30"/>
                <a:gd name="T25" fmla="*/ 12 h 24"/>
                <a:gd name="T26" fmla="*/ 18 w 30"/>
                <a:gd name="T27" fmla="*/ 18 h 24"/>
                <a:gd name="T28" fmla="*/ 24 w 30"/>
                <a:gd name="T29" fmla="*/ 18 h 24"/>
                <a:gd name="T30" fmla="*/ 30 w 30"/>
                <a:gd name="T31" fmla="*/ 24 h 24"/>
                <a:gd name="T32" fmla="*/ 30 w 30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24"/>
                <a:gd name="T53" fmla="*/ 30 w 30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24">
                  <a:moveTo>
                    <a:pt x="30" y="24"/>
                  </a:moveTo>
                  <a:lnTo>
                    <a:pt x="30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16" name="Freeform 48"/>
            <p:cNvSpPr>
              <a:spLocks/>
            </p:cNvSpPr>
            <p:nvPr/>
          </p:nvSpPr>
          <p:spPr bwMode="auto">
            <a:xfrm>
              <a:off x="5173" y="1135"/>
              <a:ext cx="36" cy="24"/>
            </a:xfrm>
            <a:custGeom>
              <a:avLst/>
              <a:gdLst>
                <a:gd name="T0" fmla="*/ 36 w 36"/>
                <a:gd name="T1" fmla="*/ 24 h 24"/>
                <a:gd name="T2" fmla="*/ 30 w 36"/>
                <a:gd name="T3" fmla="*/ 24 h 24"/>
                <a:gd name="T4" fmla="*/ 24 w 36"/>
                <a:gd name="T5" fmla="*/ 18 h 24"/>
                <a:gd name="T6" fmla="*/ 18 w 36"/>
                <a:gd name="T7" fmla="*/ 12 h 24"/>
                <a:gd name="T8" fmla="*/ 12 w 36"/>
                <a:gd name="T9" fmla="*/ 12 h 24"/>
                <a:gd name="T10" fmla="*/ 6 w 36"/>
                <a:gd name="T11" fmla="*/ 6 h 24"/>
                <a:gd name="T12" fmla="*/ 6 w 36"/>
                <a:gd name="T13" fmla="*/ 6 h 24"/>
                <a:gd name="T14" fmla="*/ 0 w 36"/>
                <a:gd name="T15" fmla="*/ 0 h 24"/>
                <a:gd name="T16" fmla="*/ 0 w 36"/>
                <a:gd name="T17" fmla="*/ 6 h 24"/>
                <a:gd name="T18" fmla="*/ 0 w 36"/>
                <a:gd name="T19" fmla="*/ 6 h 24"/>
                <a:gd name="T20" fmla="*/ 6 w 36"/>
                <a:gd name="T21" fmla="*/ 12 h 24"/>
                <a:gd name="T22" fmla="*/ 12 w 36"/>
                <a:gd name="T23" fmla="*/ 18 h 24"/>
                <a:gd name="T24" fmla="*/ 18 w 36"/>
                <a:gd name="T25" fmla="*/ 18 h 24"/>
                <a:gd name="T26" fmla="*/ 24 w 36"/>
                <a:gd name="T27" fmla="*/ 24 h 24"/>
                <a:gd name="T28" fmla="*/ 24 w 36"/>
                <a:gd name="T29" fmla="*/ 24 h 24"/>
                <a:gd name="T30" fmla="*/ 30 w 36"/>
                <a:gd name="T31" fmla="*/ 24 h 24"/>
                <a:gd name="T32" fmla="*/ 36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36" y="24"/>
                  </a:moveTo>
                  <a:lnTo>
                    <a:pt x="30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6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17" name="Freeform 49"/>
            <p:cNvSpPr>
              <a:spLocks/>
            </p:cNvSpPr>
            <p:nvPr/>
          </p:nvSpPr>
          <p:spPr bwMode="auto">
            <a:xfrm>
              <a:off x="5179" y="1165"/>
              <a:ext cx="30" cy="12"/>
            </a:xfrm>
            <a:custGeom>
              <a:avLst/>
              <a:gdLst>
                <a:gd name="T0" fmla="*/ 30 w 30"/>
                <a:gd name="T1" fmla="*/ 12 h 12"/>
                <a:gd name="T2" fmla="*/ 24 w 30"/>
                <a:gd name="T3" fmla="*/ 12 h 12"/>
                <a:gd name="T4" fmla="*/ 24 w 30"/>
                <a:gd name="T5" fmla="*/ 6 h 12"/>
                <a:gd name="T6" fmla="*/ 18 w 30"/>
                <a:gd name="T7" fmla="*/ 6 h 12"/>
                <a:gd name="T8" fmla="*/ 12 w 30"/>
                <a:gd name="T9" fmla="*/ 6 h 12"/>
                <a:gd name="T10" fmla="*/ 6 w 30"/>
                <a:gd name="T11" fmla="*/ 0 h 12"/>
                <a:gd name="T12" fmla="*/ 6 w 30"/>
                <a:gd name="T13" fmla="*/ 0 h 12"/>
                <a:gd name="T14" fmla="*/ 0 w 30"/>
                <a:gd name="T15" fmla="*/ 0 h 12"/>
                <a:gd name="T16" fmla="*/ 0 w 30"/>
                <a:gd name="T17" fmla="*/ 6 h 12"/>
                <a:gd name="T18" fmla="*/ 0 w 30"/>
                <a:gd name="T19" fmla="*/ 6 h 12"/>
                <a:gd name="T20" fmla="*/ 6 w 30"/>
                <a:gd name="T21" fmla="*/ 12 h 12"/>
                <a:gd name="T22" fmla="*/ 6 w 30"/>
                <a:gd name="T23" fmla="*/ 12 h 12"/>
                <a:gd name="T24" fmla="*/ 12 w 30"/>
                <a:gd name="T25" fmla="*/ 12 h 12"/>
                <a:gd name="T26" fmla="*/ 18 w 30"/>
                <a:gd name="T27" fmla="*/ 12 h 12"/>
                <a:gd name="T28" fmla="*/ 24 w 30"/>
                <a:gd name="T29" fmla="*/ 12 h 12"/>
                <a:gd name="T30" fmla="*/ 30 w 30"/>
                <a:gd name="T31" fmla="*/ 12 h 12"/>
                <a:gd name="T32" fmla="*/ 30 w 30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2"/>
                <a:gd name="T53" fmla="*/ 30 w 3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2">
                  <a:moveTo>
                    <a:pt x="30" y="12"/>
                  </a:moveTo>
                  <a:lnTo>
                    <a:pt x="24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18" name="Freeform 50"/>
            <p:cNvSpPr>
              <a:spLocks/>
            </p:cNvSpPr>
            <p:nvPr/>
          </p:nvSpPr>
          <p:spPr bwMode="auto">
            <a:xfrm>
              <a:off x="5185" y="1189"/>
              <a:ext cx="30" cy="6"/>
            </a:xfrm>
            <a:custGeom>
              <a:avLst/>
              <a:gdLst>
                <a:gd name="T0" fmla="*/ 30 w 30"/>
                <a:gd name="T1" fmla="*/ 6 h 6"/>
                <a:gd name="T2" fmla="*/ 24 w 30"/>
                <a:gd name="T3" fmla="*/ 0 h 6"/>
                <a:gd name="T4" fmla="*/ 18 w 30"/>
                <a:gd name="T5" fmla="*/ 0 h 6"/>
                <a:gd name="T6" fmla="*/ 18 w 30"/>
                <a:gd name="T7" fmla="*/ 0 h 6"/>
                <a:gd name="T8" fmla="*/ 12 w 30"/>
                <a:gd name="T9" fmla="*/ 0 h 6"/>
                <a:gd name="T10" fmla="*/ 6 w 30"/>
                <a:gd name="T11" fmla="*/ 0 h 6"/>
                <a:gd name="T12" fmla="*/ 6 w 30"/>
                <a:gd name="T13" fmla="*/ 0 h 6"/>
                <a:gd name="T14" fmla="*/ 0 w 30"/>
                <a:gd name="T15" fmla="*/ 0 h 6"/>
                <a:gd name="T16" fmla="*/ 0 w 30"/>
                <a:gd name="T17" fmla="*/ 0 h 6"/>
                <a:gd name="T18" fmla="*/ 0 w 30"/>
                <a:gd name="T19" fmla="*/ 0 h 6"/>
                <a:gd name="T20" fmla="*/ 6 w 30"/>
                <a:gd name="T21" fmla="*/ 6 h 6"/>
                <a:gd name="T22" fmla="*/ 6 w 30"/>
                <a:gd name="T23" fmla="*/ 6 h 6"/>
                <a:gd name="T24" fmla="*/ 12 w 30"/>
                <a:gd name="T25" fmla="*/ 6 h 6"/>
                <a:gd name="T26" fmla="*/ 18 w 30"/>
                <a:gd name="T27" fmla="*/ 6 h 6"/>
                <a:gd name="T28" fmla="*/ 18 w 30"/>
                <a:gd name="T29" fmla="*/ 6 h 6"/>
                <a:gd name="T30" fmla="*/ 24 w 30"/>
                <a:gd name="T31" fmla="*/ 6 h 6"/>
                <a:gd name="T32" fmla="*/ 30 w 30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30" y="6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19" name="Freeform 51"/>
            <p:cNvSpPr>
              <a:spLocks/>
            </p:cNvSpPr>
            <p:nvPr/>
          </p:nvSpPr>
          <p:spPr bwMode="auto">
            <a:xfrm>
              <a:off x="5191" y="1201"/>
              <a:ext cx="24" cy="6"/>
            </a:xfrm>
            <a:custGeom>
              <a:avLst/>
              <a:gdLst>
                <a:gd name="T0" fmla="*/ 24 w 24"/>
                <a:gd name="T1" fmla="*/ 6 h 6"/>
                <a:gd name="T2" fmla="*/ 24 w 24"/>
                <a:gd name="T3" fmla="*/ 6 h 6"/>
                <a:gd name="T4" fmla="*/ 18 w 24"/>
                <a:gd name="T5" fmla="*/ 0 h 6"/>
                <a:gd name="T6" fmla="*/ 18 w 24"/>
                <a:gd name="T7" fmla="*/ 0 h 6"/>
                <a:gd name="T8" fmla="*/ 12 w 24"/>
                <a:gd name="T9" fmla="*/ 0 h 6"/>
                <a:gd name="T10" fmla="*/ 6 w 24"/>
                <a:gd name="T11" fmla="*/ 0 h 6"/>
                <a:gd name="T12" fmla="*/ 6 w 24"/>
                <a:gd name="T13" fmla="*/ 0 h 6"/>
                <a:gd name="T14" fmla="*/ 0 w 24"/>
                <a:gd name="T15" fmla="*/ 6 h 6"/>
                <a:gd name="T16" fmla="*/ 0 w 24"/>
                <a:gd name="T17" fmla="*/ 6 h 6"/>
                <a:gd name="T18" fmla="*/ 0 w 24"/>
                <a:gd name="T19" fmla="*/ 6 h 6"/>
                <a:gd name="T20" fmla="*/ 0 w 24"/>
                <a:gd name="T21" fmla="*/ 6 h 6"/>
                <a:gd name="T22" fmla="*/ 6 w 24"/>
                <a:gd name="T23" fmla="*/ 6 h 6"/>
                <a:gd name="T24" fmla="*/ 6 w 24"/>
                <a:gd name="T25" fmla="*/ 6 h 6"/>
                <a:gd name="T26" fmla="*/ 12 w 24"/>
                <a:gd name="T27" fmla="*/ 6 h 6"/>
                <a:gd name="T28" fmla="*/ 18 w 24"/>
                <a:gd name="T29" fmla="*/ 6 h 6"/>
                <a:gd name="T30" fmla="*/ 24 w 24"/>
                <a:gd name="T31" fmla="*/ 6 h 6"/>
                <a:gd name="T32" fmla="*/ 24 w 24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24" y="6"/>
                  </a:moveTo>
                  <a:lnTo>
                    <a:pt x="24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20" name="Freeform 52"/>
            <p:cNvSpPr>
              <a:spLocks/>
            </p:cNvSpPr>
            <p:nvPr/>
          </p:nvSpPr>
          <p:spPr bwMode="auto">
            <a:xfrm>
              <a:off x="5197" y="1213"/>
              <a:ext cx="24" cy="12"/>
            </a:xfrm>
            <a:custGeom>
              <a:avLst/>
              <a:gdLst>
                <a:gd name="T0" fmla="*/ 24 w 24"/>
                <a:gd name="T1" fmla="*/ 12 h 12"/>
                <a:gd name="T2" fmla="*/ 24 w 24"/>
                <a:gd name="T3" fmla="*/ 6 h 12"/>
                <a:gd name="T4" fmla="*/ 24 w 24"/>
                <a:gd name="T5" fmla="*/ 6 h 12"/>
                <a:gd name="T6" fmla="*/ 18 w 24"/>
                <a:gd name="T7" fmla="*/ 6 h 12"/>
                <a:gd name="T8" fmla="*/ 18 w 24"/>
                <a:gd name="T9" fmla="*/ 0 h 12"/>
                <a:gd name="T10" fmla="*/ 12 w 24"/>
                <a:gd name="T11" fmla="*/ 0 h 12"/>
                <a:gd name="T12" fmla="*/ 6 w 24"/>
                <a:gd name="T13" fmla="*/ 0 h 12"/>
                <a:gd name="T14" fmla="*/ 6 w 24"/>
                <a:gd name="T15" fmla="*/ 0 h 12"/>
                <a:gd name="T16" fmla="*/ 0 w 24"/>
                <a:gd name="T17" fmla="*/ 6 h 12"/>
                <a:gd name="T18" fmla="*/ 0 w 24"/>
                <a:gd name="T19" fmla="*/ 6 h 12"/>
                <a:gd name="T20" fmla="*/ 6 w 24"/>
                <a:gd name="T21" fmla="*/ 12 h 12"/>
                <a:gd name="T22" fmla="*/ 6 w 24"/>
                <a:gd name="T23" fmla="*/ 12 h 12"/>
                <a:gd name="T24" fmla="*/ 12 w 24"/>
                <a:gd name="T25" fmla="*/ 12 h 12"/>
                <a:gd name="T26" fmla="*/ 18 w 24"/>
                <a:gd name="T27" fmla="*/ 12 h 12"/>
                <a:gd name="T28" fmla="*/ 18 w 24"/>
                <a:gd name="T29" fmla="*/ 12 h 12"/>
                <a:gd name="T30" fmla="*/ 24 w 24"/>
                <a:gd name="T31" fmla="*/ 12 h 12"/>
                <a:gd name="T32" fmla="*/ 24 w 24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2"/>
                <a:gd name="T53" fmla="*/ 24 w 2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2">
                  <a:moveTo>
                    <a:pt x="24" y="12"/>
                  </a:moveTo>
                  <a:lnTo>
                    <a:pt x="24" y="6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21" name="Freeform 53"/>
            <p:cNvSpPr>
              <a:spLocks/>
            </p:cNvSpPr>
            <p:nvPr/>
          </p:nvSpPr>
          <p:spPr bwMode="auto">
            <a:xfrm>
              <a:off x="5203" y="1225"/>
              <a:ext cx="24" cy="6"/>
            </a:xfrm>
            <a:custGeom>
              <a:avLst/>
              <a:gdLst>
                <a:gd name="T0" fmla="*/ 24 w 24"/>
                <a:gd name="T1" fmla="*/ 6 h 6"/>
                <a:gd name="T2" fmla="*/ 24 w 24"/>
                <a:gd name="T3" fmla="*/ 6 h 6"/>
                <a:gd name="T4" fmla="*/ 18 w 24"/>
                <a:gd name="T5" fmla="*/ 6 h 6"/>
                <a:gd name="T6" fmla="*/ 18 w 24"/>
                <a:gd name="T7" fmla="*/ 0 h 6"/>
                <a:gd name="T8" fmla="*/ 12 w 24"/>
                <a:gd name="T9" fmla="*/ 0 h 6"/>
                <a:gd name="T10" fmla="*/ 6 w 24"/>
                <a:gd name="T11" fmla="*/ 0 h 6"/>
                <a:gd name="T12" fmla="*/ 6 w 24"/>
                <a:gd name="T13" fmla="*/ 0 h 6"/>
                <a:gd name="T14" fmla="*/ 0 w 24"/>
                <a:gd name="T15" fmla="*/ 0 h 6"/>
                <a:gd name="T16" fmla="*/ 0 w 24"/>
                <a:gd name="T17" fmla="*/ 0 h 6"/>
                <a:gd name="T18" fmla="*/ 0 w 24"/>
                <a:gd name="T19" fmla="*/ 6 h 6"/>
                <a:gd name="T20" fmla="*/ 0 w 24"/>
                <a:gd name="T21" fmla="*/ 6 h 6"/>
                <a:gd name="T22" fmla="*/ 6 w 24"/>
                <a:gd name="T23" fmla="*/ 6 h 6"/>
                <a:gd name="T24" fmla="*/ 6 w 24"/>
                <a:gd name="T25" fmla="*/ 6 h 6"/>
                <a:gd name="T26" fmla="*/ 12 w 24"/>
                <a:gd name="T27" fmla="*/ 6 h 6"/>
                <a:gd name="T28" fmla="*/ 18 w 24"/>
                <a:gd name="T29" fmla="*/ 6 h 6"/>
                <a:gd name="T30" fmla="*/ 24 w 24"/>
                <a:gd name="T31" fmla="*/ 6 h 6"/>
                <a:gd name="T32" fmla="*/ 24 w 24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24" y="6"/>
                  </a:moveTo>
                  <a:lnTo>
                    <a:pt x="24" y="6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22" name="Freeform 54"/>
            <p:cNvSpPr>
              <a:spLocks/>
            </p:cNvSpPr>
            <p:nvPr/>
          </p:nvSpPr>
          <p:spPr bwMode="auto">
            <a:xfrm>
              <a:off x="5179" y="1033"/>
              <a:ext cx="24" cy="48"/>
            </a:xfrm>
            <a:custGeom>
              <a:avLst/>
              <a:gdLst>
                <a:gd name="T0" fmla="*/ 0 w 24"/>
                <a:gd name="T1" fmla="*/ 6 h 48"/>
                <a:gd name="T2" fmla="*/ 0 w 24"/>
                <a:gd name="T3" fmla="*/ 6 h 48"/>
                <a:gd name="T4" fmla="*/ 0 w 24"/>
                <a:gd name="T5" fmla="*/ 12 h 48"/>
                <a:gd name="T6" fmla="*/ 6 w 24"/>
                <a:gd name="T7" fmla="*/ 18 h 48"/>
                <a:gd name="T8" fmla="*/ 12 w 24"/>
                <a:gd name="T9" fmla="*/ 24 h 48"/>
                <a:gd name="T10" fmla="*/ 18 w 24"/>
                <a:gd name="T11" fmla="*/ 30 h 48"/>
                <a:gd name="T12" fmla="*/ 18 w 24"/>
                <a:gd name="T13" fmla="*/ 36 h 48"/>
                <a:gd name="T14" fmla="*/ 24 w 24"/>
                <a:gd name="T15" fmla="*/ 42 h 48"/>
                <a:gd name="T16" fmla="*/ 24 w 24"/>
                <a:gd name="T17" fmla="*/ 48 h 48"/>
                <a:gd name="T18" fmla="*/ 24 w 24"/>
                <a:gd name="T19" fmla="*/ 36 h 48"/>
                <a:gd name="T20" fmla="*/ 18 w 24"/>
                <a:gd name="T21" fmla="*/ 30 h 48"/>
                <a:gd name="T22" fmla="*/ 18 w 24"/>
                <a:gd name="T23" fmla="*/ 24 h 48"/>
                <a:gd name="T24" fmla="*/ 12 w 24"/>
                <a:gd name="T25" fmla="*/ 18 h 48"/>
                <a:gd name="T26" fmla="*/ 6 w 24"/>
                <a:gd name="T27" fmla="*/ 12 h 48"/>
                <a:gd name="T28" fmla="*/ 6 w 24"/>
                <a:gd name="T29" fmla="*/ 6 h 48"/>
                <a:gd name="T30" fmla="*/ 0 w 24"/>
                <a:gd name="T31" fmla="*/ 0 h 48"/>
                <a:gd name="T32" fmla="*/ 0 w 24"/>
                <a:gd name="T33" fmla="*/ 6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8"/>
                <a:gd name="T53" fmla="*/ 24 w 24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8">
                  <a:moveTo>
                    <a:pt x="0" y="6"/>
                  </a:move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24" y="36"/>
                  </a:lnTo>
                  <a:lnTo>
                    <a:pt x="18" y="30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23" name="Freeform 55"/>
            <p:cNvSpPr>
              <a:spLocks/>
            </p:cNvSpPr>
            <p:nvPr/>
          </p:nvSpPr>
          <p:spPr bwMode="auto">
            <a:xfrm>
              <a:off x="5191" y="1027"/>
              <a:ext cx="12" cy="36"/>
            </a:xfrm>
            <a:custGeom>
              <a:avLst/>
              <a:gdLst>
                <a:gd name="T0" fmla="*/ 12 w 12"/>
                <a:gd name="T1" fmla="*/ 36 h 36"/>
                <a:gd name="T2" fmla="*/ 12 w 12"/>
                <a:gd name="T3" fmla="*/ 24 h 36"/>
                <a:gd name="T4" fmla="*/ 6 w 12"/>
                <a:gd name="T5" fmla="*/ 12 h 36"/>
                <a:gd name="T6" fmla="*/ 0 w 12"/>
                <a:gd name="T7" fmla="*/ 6 h 36"/>
                <a:gd name="T8" fmla="*/ 0 w 12"/>
                <a:gd name="T9" fmla="*/ 0 h 36"/>
                <a:gd name="T10" fmla="*/ 0 w 12"/>
                <a:gd name="T11" fmla="*/ 6 h 36"/>
                <a:gd name="T12" fmla="*/ 0 w 12"/>
                <a:gd name="T13" fmla="*/ 6 h 36"/>
                <a:gd name="T14" fmla="*/ 0 w 12"/>
                <a:gd name="T15" fmla="*/ 12 h 36"/>
                <a:gd name="T16" fmla="*/ 6 w 12"/>
                <a:gd name="T17" fmla="*/ 18 h 36"/>
                <a:gd name="T18" fmla="*/ 6 w 12"/>
                <a:gd name="T19" fmla="*/ 24 h 36"/>
                <a:gd name="T20" fmla="*/ 12 w 12"/>
                <a:gd name="T21" fmla="*/ 30 h 36"/>
                <a:gd name="T22" fmla="*/ 12 w 12"/>
                <a:gd name="T23" fmla="*/ 30 h 36"/>
                <a:gd name="T24" fmla="*/ 12 w 12"/>
                <a:gd name="T25" fmla="*/ 36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36"/>
                <a:gd name="T41" fmla="*/ 12 w 12"/>
                <a:gd name="T42" fmla="*/ 36 h 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36">
                  <a:moveTo>
                    <a:pt x="12" y="36"/>
                  </a:moveTo>
                  <a:lnTo>
                    <a:pt x="12" y="24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2" y="30"/>
                  </a:lnTo>
                  <a:lnTo>
                    <a:pt x="12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24" name="Freeform 56"/>
            <p:cNvSpPr>
              <a:spLocks/>
            </p:cNvSpPr>
            <p:nvPr/>
          </p:nvSpPr>
          <p:spPr bwMode="auto">
            <a:xfrm>
              <a:off x="5275" y="1147"/>
              <a:ext cx="48" cy="161"/>
            </a:xfrm>
            <a:custGeom>
              <a:avLst/>
              <a:gdLst>
                <a:gd name="T0" fmla="*/ 12 w 48"/>
                <a:gd name="T1" fmla="*/ 161 h 161"/>
                <a:gd name="T2" fmla="*/ 6 w 48"/>
                <a:gd name="T3" fmla="*/ 161 h 161"/>
                <a:gd name="T4" fmla="*/ 6 w 48"/>
                <a:gd name="T5" fmla="*/ 161 h 161"/>
                <a:gd name="T6" fmla="*/ 6 w 48"/>
                <a:gd name="T7" fmla="*/ 161 h 161"/>
                <a:gd name="T8" fmla="*/ 0 w 48"/>
                <a:gd name="T9" fmla="*/ 161 h 161"/>
                <a:gd name="T10" fmla="*/ 18 w 48"/>
                <a:gd name="T11" fmla="*/ 143 h 161"/>
                <a:gd name="T12" fmla="*/ 30 w 48"/>
                <a:gd name="T13" fmla="*/ 120 h 161"/>
                <a:gd name="T14" fmla="*/ 42 w 48"/>
                <a:gd name="T15" fmla="*/ 102 h 161"/>
                <a:gd name="T16" fmla="*/ 42 w 48"/>
                <a:gd name="T17" fmla="*/ 78 h 161"/>
                <a:gd name="T18" fmla="*/ 48 w 48"/>
                <a:gd name="T19" fmla="*/ 54 h 161"/>
                <a:gd name="T20" fmla="*/ 42 w 48"/>
                <a:gd name="T21" fmla="*/ 36 h 161"/>
                <a:gd name="T22" fmla="*/ 42 w 48"/>
                <a:gd name="T23" fmla="*/ 18 h 161"/>
                <a:gd name="T24" fmla="*/ 42 w 48"/>
                <a:gd name="T25" fmla="*/ 0 h 161"/>
                <a:gd name="T26" fmla="*/ 48 w 48"/>
                <a:gd name="T27" fmla="*/ 12 h 161"/>
                <a:gd name="T28" fmla="*/ 48 w 48"/>
                <a:gd name="T29" fmla="*/ 30 h 161"/>
                <a:gd name="T30" fmla="*/ 48 w 48"/>
                <a:gd name="T31" fmla="*/ 54 h 161"/>
                <a:gd name="T32" fmla="*/ 48 w 48"/>
                <a:gd name="T33" fmla="*/ 78 h 161"/>
                <a:gd name="T34" fmla="*/ 42 w 48"/>
                <a:gd name="T35" fmla="*/ 108 h 161"/>
                <a:gd name="T36" fmla="*/ 36 w 48"/>
                <a:gd name="T37" fmla="*/ 132 h 161"/>
                <a:gd name="T38" fmla="*/ 24 w 48"/>
                <a:gd name="T39" fmla="*/ 149 h 161"/>
                <a:gd name="T40" fmla="*/ 12 w 48"/>
                <a:gd name="T41" fmla="*/ 161 h 16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8"/>
                <a:gd name="T64" fmla="*/ 0 h 161"/>
                <a:gd name="T65" fmla="*/ 48 w 48"/>
                <a:gd name="T66" fmla="*/ 161 h 16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8" h="161">
                  <a:moveTo>
                    <a:pt x="12" y="161"/>
                  </a:moveTo>
                  <a:lnTo>
                    <a:pt x="6" y="161"/>
                  </a:lnTo>
                  <a:lnTo>
                    <a:pt x="0" y="161"/>
                  </a:lnTo>
                  <a:lnTo>
                    <a:pt x="18" y="143"/>
                  </a:lnTo>
                  <a:lnTo>
                    <a:pt x="30" y="120"/>
                  </a:lnTo>
                  <a:lnTo>
                    <a:pt x="42" y="102"/>
                  </a:lnTo>
                  <a:lnTo>
                    <a:pt x="42" y="78"/>
                  </a:lnTo>
                  <a:lnTo>
                    <a:pt x="48" y="54"/>
                  </a:lnTo>
                  <a:lnTo>
                    <a:pt x="42" y="36"/>
                  </a:lnTo>
                  <a:lnTo>
                    <a:pt x="42" y="18"/>
                  </a:lnTo>
                  <a:lnTo>
                    <a:pt x="42" y="0"/>
                  </a:lnTo>
                  <a:lnTo>
                    <a:pt x="48" y="12"/>
                  </a:lnTo>
                  <a:lnTo>
                    <a:pt x="48" y="30"/>
                  </a:lnTo>
                  <a:lnTo>
                    <a:pt x="48" y="54"/>
                  </a:lnTo>
                  <a:lnTo>
                    <a:pt x="48" y="78"/>
                  </a:lnTo>
                  <a:lnTo>
                    <a:pt x="42" y="108"/>
                  </a:lnTo>
                  <a:lnTo>
                    <a:pt x="36" y="132"/>
                  </a:lnTo>
                  <a:lnTo>
                    <a:pt x="24" y="149"/>
                  </a:lnTo>
                  <a:lnTo>
                    <a:pt x="12" y="161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25" name="Freeform 57"/>
            <p:cNvSpPr>
              <a:spLocks/>
            </p:cNvSpPr>
            <p:nvPr/>
          </p:nvSpPr>
          <p:spPr bwMode="auto">
            <a:xfrm>
              <a:off x="5287" y="1153"/>
              <a:ext cx="36" cy="18"/>
            </a:xfrm>
            <a:custGeom>
              <a:avLst/>
              <a:gdLst>
                <a:gd name="T0" fmla="*/ 36 w 36"/>
                <a:gd name="T1" fmla="*/ 18 h 18"/>
                <a:gd name="T2" fmla="*/ 30 w 36"/>
                <a:gd name="T3" fmla="*/ 18 h 18"/>
                <a:gd name="T4" fmla="*/ 30 w 36"/>
                <a:gd name="T5" fmla="*/ 12 h 18"/>
                <a:gd name="T6" fmla="*/ 24 w 36"/>
                <a:gd name="T7" fmla="*/ 6 h 18"/>
                <a:gd name="T8" fmla="*/ 18 w 36"/>
                <a:gd name="T9" fmla="*/ 6 h 18"/>
                <a:gd name="T10" fmla="*/ 12 w 36"/>
                <a:gd name="T11" fmla="*/ 0 h 18"/>
                <a:gd name="T12" fmla="*/ 6 w 36"/>
                <a:gd name="T13" fmla="*/ 0 h 18"/>
                <a:gd name="T14" fmla="*/ 6 w 36"/>
                <a:gd name="T15" fmla="*/ 0 h 18"/>
                <a:gd name="T16" fmla="*/ 0 w 36"/>
                <a:gd name="T17" fmla="*/ 0 h 18"/>
                <a:gd name="T18" fmla="*/ 0 w 36"/>
                <a:gd name="T19" fmla="*/ 0 h 18"/>
                <a:gd name="T20" fmla="*/ 6 w 36"/>
                <a:gd name="T21" fmla="*/ 0 h 18"/>
                <a:gd name="T22" fmla="*/ 6 w 36"/>
                <a:gd name="T23" fmla="*/ 6 h 18"/>
                <a:gd name="T24" fmla="*/ 12 w 36"/>
                <a:gd name="T25" fmla="*/ 6 h 18"/>
                <a:gd name="T26" fmla="*/ 18 w 36"/>
                <a:gd name="T27" fmla="*/ 12 h 18"/>
                <a:gd name="T28" fmla="*/ 24 w 36"/>
                <a:gd name="T29" fmla="*/ 12 h 18"/>
                <a:gd name="T30" fmla="*/ 30 w 36"/>
                <a:gd name="T31" fmla="*/ 18 h 18"/>
                <a:gd name="T32" fmla="*/ 36 w 36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36" y="18"/>
                  </a:moveTo>
                  <a:lnTo>
                    <a:pt x="30" y="18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26" name="Freeform 58"/>
            <p:cNvSpPr>
              <a:spLocks/>
            </p:cNvSpPr>
            <p:nvPr/>
          </p:nvSpPr>
          <p:spPr bwMode="auto">
            <a:xfrm>
              <a:off x="5287" y="1153"/>
              <a:ext cx="36" cy="36"/>
            </a:xfrm>
            <a:custGeom>
              <a:avLst/>
              <a:gdLst>
                <a:gd name="T0" fmla="*/ 0 w 36"/>
                <a:gd name="T1" fmla="*/ 6 h 36"/>
                <a:gd name="T2" fmla="*/ 0 w 36"/>
                <a:gd name="T3" fmla="*/ 0 h 36"/>
                <a:gd name="T4" fmla="*/ 6 w 36"/>
                <a:gd name="T5" fmla="*/ 6 h 36"/>
                <a:gd name="T6" fmla="*/ 6 w 36"/>
                <a:gd name="T7" fmla="*/ 6 h 36"/>
                <a:gd name="T8" fmla="*/ 18 w 36"/>
                <a:gd name="T9" fmla="*/ 12 h 36"/>
                <a:gd name="T10" fmla="*/ 24 w 36"/>
                <a:gd name="T11" fmla="*/ 18 h 36"/>
                <a:gd name="T12" fmla="*/ 30 w 36"/>
                <a:gd name="T13" fmla="*/ 24 h 36"/>
                <a:gd name="T14" fmla="*/ 30 w 36"/>
                <a:gd name="T15" fmla="*/ 30 h 36"/>
                <a:gd name="T16" fmla="*/ 36 w 36"/>
                <a:gd name="T17" fmla="*/ 36 h 36"/>
                <a:gd name="T18" fmla="*/ 30 w 36"/>
                <a:gd name="T19" fmla="*/ 30 h 36"/>
                <a:gd name="T20" fmla="*/ 24 w 36"/>
                <a:gd name="T21" fmla="*/ 30 h 36"/>
                <a:gd name="T22" fmla="*/ 18 w 36"/>
                <a:gd name="T23" fmla="*/ 24 h 36"/>
                <a:gd name="T24" fmla="*/ 12 w 36"/>
                <a:gd name="T25" fmla="*/ 18 h 36"/>
                <a:gd name="T26" fmla="*/ 6 w 36"/>
                <a:gd name="T27" fmla="*/ 12 h 36"/>
                <a:gd name="T28" fmla="*/ 0 w 36"/>
                <a:gd name="T29" fmla="*/ 6 h 36"/>
                <a:gd name="T30" fmla="*/ 0 w 36"/>
                <a:gd name="T31" fmla="*/ 6 h 36"/>
                <a:gd name="T32" fmla="*/ 0 w 36"/>
                <a:gd name="T33" fmla="*/ 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0" y="6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8" y="12"/>
                  </a:lnTo>
                  <a:lnTo>
                    <a:pt x="24" y="18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6" y="36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27" name="Freeform 59"/>
            <p:cNvSpPr>
              <a:spLocks/>
            </p:cNvSpPr>
            <p:nvPr/>
          </p:nvSpPr>
          <p:spPr bwMode="auto">
            <a:xfrm>
              <a:off x="5275" y="1177"/>
              <a:ext cx="48" cy="42"/>
            </a:xfrm>
            <a:custGeom>
              <a:avLst/>
              <a:gdLst>
                <a:gd name="T0" fmla="*/ 0 w 48"/>
                <a:gd name="T1" fmla="*/ 0 h 42"/>
                <a:gd name="T2" fmla="*/ 6 w 48"/>
                <a:gd name="T3" fmla="*/ 0 h 42"/>
                <a:gd name="T4" fmla="*/ 12 w 48"/>
                <a:gd name="T5" fmla="*/ 0 h 42"/>
                <a:gd name="T6" fmla="*/ 18 w 48"/>
                <a:gd name="T7" fmla="*/ 6 h 42"/>
                <a:gd name="T8" fmla="*/ 24 w 48"/>
                <a:gd name="T9" fmla="*/ 12 h 42"/>
                <a:gd name="T10" fmla="*/ 30 w 48"/>
                <a:gd name="T11" fmla="*/ 18 h 42"/>
                <a:gd name="T12" fmla="*/ 42 w 48"/>
                <a:gd name="T13" fmla="*/ 30 h 42"/>
                <a:gd name="T14" fmla="*/ 42 w 48"/>
                <a:gd name="T15" fmla="*/ 36 h 42"/>
                <a:gd name="T16" fmla="*/ 48 w 48"/>
                <a:gd name="T17" fmla="*/ 42 h 42"/>
                <a:gd name="T18" fmla="*/ 42 w 48"/>
                <a:gd name="T19" fmla="*/ 42 h 42"/>
                <a:gd name="T20" fmla="*/ 36 w 48"/>
                <a:gd name="T21" fmla="*/ 36 h 42"/>
                <a:gd name="T22" fmla="*/ 30 w 48"/>
                <a:gd name="T23" fmla="*/ 30 h 42"/>
                <a:gd name="T24" fmla="*/ 24 w 48"/>
                <a:gd name="T25" fmla="*/ 24 h 42"/>
                <a:gd name="T26" fmla="*/ 12 w 48"/>
                <a:gd name="T27" fmla="*/ 12 h 42"/>
                <a:gd name="T28" fmla="*/ 6 w 48"/>
                <a:gd name="T29" fmla="*/ 6 h 42"/>
                <a:gd name="T30" fmla="*/ 6 w 48"/>
                <a:gd name="T31" fmla="*/ 6 h 42"/>
                <a:gd name="T32" fmla="*/ 0 w 48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42"/>
                <a:gd name="T53" fmla="*/ 48 w 48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42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42" y="42"/>
                  </a:lnTo>
                  <a:lnTo>
                    <a:pt x="36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28" name="Freeform 60"/>
            <p:cNvSpPr>
              <a:spLocks/>
            </p:cNvSpPr>
            <p:nvPr/>
          </p:nvSpPr>
          <p:spPr bwMode="auto">
            <a:xfrm>
              <a:off x="5269" y="1213"/>
              <a:ext cx="48" cy="36"/>
            </a:xfrm>
            <a:custGeom>
              <a:avLst/>
              <a:gdLst>
                <a:gd name="T0" fmla="*/ 0 w 48"/>
                <a:gd name="T1" fmla="*/ 0 h 36"/>
                <a:gd name="T2" fmla="*/ 0 w 48"/>
                <a:gd name="T3" fmla="*/ 0 h 36"/>
                <a:gd name="T4" fmla="*/ 12 w 48"/>
                <a:gd name="T5" fmla="*/ 0 h 36"/>
                <a:gd name="T6" fmla="*/ 18 w 48"/>
                <a:gd name="T7" fmla="*/ 6 h 36"/>
                <a:gd name="T8" fmla="*/ 24 w 48"/>
                <a:gd name="T9" fmla="*/ 12 h 36"/>
                <a:gd name="T10" fmla="*/ 36 w 48"/>
                <a:gd name="T11" fmla="*/ 18 h 36"/>
                <a:gd name="T12" fmla="*/ 42 w 48"/>
                <a:gd name="T13" fmla="*/ 24 h 36"/>
                <a:gd name="T14" fmla="*/ 48 w 48"/>
                <a:gd name="T15" fmla="*/ 30 h 36"/>
                <a:gd name="T16" fmla="*/ 48 w 48"/>
                <a:gd name="T17" fmla="*/ 36 h 36"/>
                <a:gd name="T18" fmla="*/ 48 w 48"/>
                <a:gd name="T19" fmla="*/ 36 h 36"/>
                <a:gd name="T20" fmla="*/ 42 w 48"/>
                <a:gd name="T21" fmla="*/ 30 h 36"/>
                <a:gd name="T22" fmla="*/ 30 w 48"/>
                <a:gd name="T23" fmla="*/ 24 h 36"/>
                <a:gd name="T24" fmla="*/ 24 w 48"/>
                <a:gd name="T25" fmla="*/ 18 h 36"/>
                <a:gd name="T26" fmla="*/ 12 w 48"/>
                <a:gd name="T27" fmla="*/ 12 h 36"/>
                <a:gd name="T28" fmla="*/ 6 w 48"/>
                <a:gd name="T29" fmla="*/ 6 h 36"/>
                <a:gd name="T30" fmla="*/ 0 w 48"/>
                <a:gd name="T31" fmla="*/ 0 h 36"/>
                <a:gd name="T32" fmla="*/ 0 w 48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36"/>
                <a:gd name="T53" fmla="*/ 48 w 48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36">
                  <a:moveTo>
                    <a:pt x="0" y="0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42" y="30"/>
                  </a:lnTo>
                  <a:lnTo>
                    <a:pt x="30" y="24"/>
                  </a:lnTo>
                  <a:lnTo>
                    <a:pt x="24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29" name="Freeform 61"/>
            <p:cNvSpPr>
              <a:spLocks/>
            </p:cNvSpPr>
            <p:nvPr/>
          </p:nvSpPr>
          <p:spPr bwMode="auto">
            <a:xfrm>
              <a:off x="5269" y="1225"/>
              <a:ext cx="42" cy="36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6 w 42"/>
                <a:gd name="T5" fmla="*/ 6 h 36"/>
                <a:gd name="T6" fmla="*/ 12 w 42"/>
                <a:gd name="T7" fmla="*/ 6 h 36"/>
                <a:gd name="T8" fmla="*/ 24 w 42"/>
                <a:gd name="T9" fmla="*/ 12 h 36"/>
                <a:gd name="T10" fmla="*/ 30 w 42"/>
                <a:gd name="T11" fmla="*/ 18 h 36"/>
                <a:gd name="T12" fmla="*/ 36 w 42"/>
                <a:gd name="T13" fmla="*/ 24 h 36"/>
                <a:gd name="T14" fmla="*/ 42 w 42"/>
                <a:gd name="T15" fmla="*/ 30 h 36"/>
                <a:gd name="T16" fmla="*/ 42 w 42"/>
                <a:gd name="T17" fmla="*/ 36 h 36"/>
                <a:gd name="T18" fmla="*/ 42 w 42"/>
                <a:gd name="T19" fmla="*/ 36 h 36"/>
                <a:gd name="T20" fmla="*/ 30 w 42"/>
                <a:gd name="T21" fmla="*/ 30 h 36"/>
                <a:gd name="T22" fmla="*/ 24 w 42"/>
                <a:gd name="T23" fmla="*/ 24 h 36"/>
                <a:gd name="T24" fmla="*/ 18 w 42"/>
                <a:gd name="T25" fmla="*/ 18 h 36"/>
                <a:gd name="T26" fmla="*/ 6 w 42"/>
                <a:gd name="T27" fmla="*/ 12 h 36"/>
                <a:gd name="T28" fmla="*/ 0 w 42"/>
                <a:gd name="T29" fmla="*/ 12 h 36"/>
                <a:gd name="T30" fmla="*/ 0 w 42"/>
                <a:gd name="T31" fmla="*/ 6 h 36"/>
                <a:gd name="T32" fmla="*/ 0 w 42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6"/>
                <a:gd name="T53" fmla="*/ 42 w 42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6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30" name="Freeform 62"/>
            <p:cNvSpPr>
              <a:spLocks/>
            </p:cNvSpPr>
            <p:nvPr/>
          </p:nvSpPr>
          <p:spPr bwMode="auto">
            <a:xfrm>
              <a:off x="5269" y="1255"/>
              <a:ext cx="36" cy="30"/>
            </a:xfrm>
            <a:custGeom>
              <a:avLst/>
              <a:gdLst>
                <a:gd name="T0" fmla="*/ 0 w 36"/>
                <a:gd name="T1" fmla="*/ 0 h 30"/>
                <a:gd name="T2" fmla="*/ 0 w 36"/>
                <a:gd name="T3" fmla="*/ 0 h 30"/>
                <a:gd name="T4" fmla="*/ 6 w 36"/>
                <a:gd name="T5" fmla="*/ 0 h 30"/>
                <a:gd name="T6" fmla="*/ 12 w 36"/>
                <a:gd name="T7" fmla="*/ 6 h 30"/>
                <a:gd name="T8" fmla="*/ 18 w 36"/>
                <a:gd name="T9" fmla="*/ 6 h 30"/>
                <a:gd name="T10" fmla="*/ 24 w 36"/>
                <a:gd name="T11" fmla="*/ 12 h 30"/>
                <a:gd name="T12" fmla="*/ 30 w 36"/>
                <a:gd name="T13" fmla="*/ 18 h 30"/>
                <a:gd name="T14" fmla="*/ 36 w 36"/>
                <a:gd name="T15" fmla="*/ 24 h 30"/>
                <a:gd name="T16" fmla="*/ 36 w 36"/>
                <a:gd name="T17" fmla="*/ 30 h 30"/>
                <a:gd name="T18" fmla="*/ 30 w 36"/>
                <a:gd name="T19" fmla="*/ 30 h 30"/>
                <a:gd name="T20" fmla="*/ 30 w 36"/>
                <a:gd name="T21" fmla="*/ 24 h 30"/>
                <a:gd name="T22" fmla="*/ 18 w 36"/>
                <a:gd name="T23" fmla="*/ 18 h 30"/>
                <a:gd name="T24" fmla="*/ 12 w 36"/>
                <a:gd name="T25" fmla="*/ 18 h 30"/>
                <a:gd name="T26" fmla="*/ 6 w 36"/>
                <a:gd name="T27" fmla="*/ 12 h 30"/>
                <a:gd name="T28" fmla="*/ 0 w 36"/>
                <a:gd name="T29" fmla="*/ 6 h 30"/>
                <a:gd name="T30" fmla="*/ 0 w 36"/>
                <a:gd name="T31" fmla="*/ 6 h 30"/>
                <a:gd name="T32" fmla="*/ 0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24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30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31" name="Freeform 63"/>
            <p:cNvSpPr>
              <a:spLocks/>
            </p:cNvSpPr>
            <p:nvPr/>
          </p:nvSpPr>
          <p:spPr bwMode="auto">
            <a:xfrm>
              <a:off x="5257" y="1296"/>
              <a:ext cx="24" cy="6"/>
            </a:xfrm>
            <a:custGeom>
              <a:avLst/>
              <a:gdLst>
                <a:gd name="T0" fmla="*/ 0 w 24"/>
                <a:gd name="T1" fmla="*/ 0 h 6"/>
                <a:gd name="T2" fmla="*/ 6 w 24"/>
                <a:gd name="T3" fmla="*/ 0 h 6"/>
                <a:gd name="T4" fmla="*/ 6 w 24"/>
                <a:gd name="T5" fmla="*/ 0 h 6"/>
                <a:gd name="T6" fmla="*/ 12 w 24"/>
                <a:gd name="T7" fmla="*/ 0 h 6"/>
                <a:gd name="T8" fmla="*/ 12 w 24"/>
                <a:gd name="T9" fmla="*/ 0 h 6"/>
                <a:gd name="T10" fmla="*/ 18 w 24"/>
                <a:gd name="T11" fmla="*/ 0 h 6"/>
                <a:gd name="T12" fmla="*/ 24 w 24"/>
                <a:gd name="T13" fmla="*/ 0 h 6"/>
                <a:gd name="T14" fmla="*/ 24 w 24"/>
                <a:gd name="T15" fmla="*/ 6 h 6"/>
                <a:gd name="T16" fmla="*/ 24 w 24"/>
                <a:gd name="T17" fmla="*/ 6 h 6"/>
                <a:gd name="T18" fmla="*/ 24 w 24"/>
                <a:gd name="T19" fmla="*/ 6 h 6"/>
                <a:gd name="T20" fmla="*/ 18 w 24"/>
                <a:gd name="T21" fmla="*/ 6 h 6"/>
                <a:gd name="T22" fmla="*/ 12 w 24"/>
                <a:gd name="T23" fmla="*/ 6 h 6"/>
                <a:gd name="T24" fmla="*/ 12 w 24"/>
                <a:gd name="T25" fmla="*/ 6 h 6"/>
                <a:gd name="T26" fmla="*/ 6 w 24"/>
                <a:gd name="T27" fmla="*/ 6 h 6"/>
                <a:gd name="T28" fmla="*/ 6 w 24"/>
                <a:gd name="T29" fmla="*/ 6 h 6"/>
                <a:gd name="T30" fmla="*/ 0 w 24"/>
                <a:gd name="T31" fmla="*/ 6 h 6"/>
                <a:gd name="T32" fmla="*/ 0 w 24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32" name="Freeform 64"/>
            <p:cNvSpPr>
              <a:spLocks/>
            </p:cNvSpPr>
            <p:nvPr/>
          </p:nvSpPr>
          <p:spPr bwMode="auto">
            <a:xfrm>
              <a:off x="5281" y="1171"/>
              <a:ext cx="42" cy="36"/>
            </a:xfrm>
            <a:custGeom>
              <a:avLst/>
              <a:gdLst>
                <a:gd name="T0" fmla="*/ 0 w 42"/>
                <a:gd name="T1" fmla="*/ 0 h 36"/>
                <a:gd name="T2" fmla="*/ 6 w 42"/>
                <a:gd name="T3" fmla="*/ 0 h 36"/>
                <a:gd name="T4" fmla="*/ 6 w 42"/>
                <a:gd name="T5" fmla="*/ 0 h 36"/>
                <a:gd name="T6" fmla="*/ 12 w 42"/>
                <a:gd name="T7" fmla="*/ 0 h 36"/>
                <a:gd name="T8" fmla="*/ 18 w 42"/>
                <a:gd name="T9" fmla="*/ 6 h 36"/>
                <a:gd name="T10" fmla="*/ 30 w 42"/>
                <a:gd name="T11" fmla="*/ 12 h 36"/>
                <a:gd name="T12" fmla="*/ 36 w 42"/>
                <a:gd name="T13" fmla="*/ 24 h 36"/>
                <a:gd name="T14" fmla="*/ 42 w 42"/>
                <a:gd name="T15" fmla="*/ 30 h 36"/>
                <a:gd name="T16" fmla="*/ 42 w 42"/>
                <a:gd name="T17" fmla="*/ 36 h 36"/>
                <a:gd name="T18" fmla="*/ 42 w 42"/>
                <a:gd name="T19" fmla="*/ 30 h 36"/>
                <a:gd name="T20" fmla="*/ 36 w 42"/>
                <a:gd name="T21" fmla="*/ 30 h 36"/>
                <a:gd name="T22" fmla="*/ 24 w 42"/>
                <a:gd name="T23" fmla="*/ 24 h 36"/>
                <a:gd name="T24" fmla="*/ 18 w 42"/>
                <a:gd name="T25" fmla="*/ 18 h 36"/>
                <a:gd name="T26" fmla="*/ 12 w 42"/>
                <a:gd name="T27" fmla="*/ 12 h 36"/>
                <a:gd name="T28" fmla="*/ 6 w 42"/>
                <a:gd name="T29" fmla="*/ 6 h 36"/>
                <a:gd name="T30" fmla="*/ 0 w 42"/>
                <a:gd name="T31" fmla="*/ 0 h 36"/>
                <a:gd name="T32" fmla="*/ 0 w 42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6"/>
                <a:gd name="T53" fmla="*/ 42 w 42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30" y="12"/>
                  </a:lnTo>
                  <a:lnTo>
                    <a:pt x="36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2" y="30"/>
                  </a:lnTo>
                  <a:lnTo>
                    <a:pt x="36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33" name="Freeform 65"/>
            <p:cNvSpPr>
              <a:spLocks/>
            </p:cNvSpPr>
            <p:nvPr/>
          </p:nvSpPr>
          <p:spPr bwMode="auto">
            <a:xfrm>
              <a:off x="5275" y="1195"/>
              <a:ext cx="48" cy="42"/>
            </a:xfrm>
            <a:custGeom>
              <a:avLst/>
              <a:gdLst>
                <a:gd name="T0" fmla="*/ 0 w 48"/>
                <a:gd name="T1" fmla="*/ 0 h 42"/>
                <a:gd name="T2" fmla="*/ 0 w 48"/>
                <a:gd name="T3" fmla="*/ 0 h 42"/>
                <a:gd name="T4" fmla="*/ 6 w 48"/>
                <a:gd name="T5" fmla="*/ 6 h 42"/>
                <a:gd name="T6" fmla="*/ 12 w 48"/>
                <a:gd name="T7" fmla="*/ 6 h 42"/>
                <a:gd name="T8" fmla="*/ 24 w 48"/>
                <a:gd name="T9" fmla="*/ 12 h 42"/>
                <a:gd name="T10" fmla="*/ 30 w 48"/>
                <a:gd name="T11" fmla="*/ 18 h 42"/>
                <a:gd name="T12" fmla="*/ 36 w 48"/>
                <a:gd name="T13" fmla="*/ 24 h 42"/>
                <a:gd name="T14" fmla="*/ 42 w 48"/>
                <a:gd name="T15" fmla="*/ 30 h 42"/>
                <a:gd name="T16" fmla="*/ 48 w 48"/>
                <a:gd name="T17" fmla="*/ 42 h 42"/>
                <a:gd name="T18" fmla="*/ 42 w 48"/>
                <a:gd name="T19" fmla="*/ 36 h 42"/>
                <a:gd name="T20" fmla="*/ 36 w 48"/>
                <a:gd name="T21" fmla="*/ 30 h 42"/>
                <a:gd name="T22" fmla="*/ 30 w 48"/>
                <a:gd name="T23" fmla="*/ 24 h 42"/>
                <a:gd name="T24" fmla="*/ 18 w 48"/>
                <a:gd name="T25" fmla="*/ 18 h 42"/>
                <a:gd name="T26" fmla="*/ 12 w 48"/>
                <a:gd name="T27" fmla="*/ 12 h 42"/>
                <a:gd name="T28" fmla="*/ 6 w 48"/>
                <a:gd name="T29" fmla="*/ 6 h 42"/>
                <a:gd name="T30" fmla="*/ 0 w 48"/>
                <a:gd name="T31" fmla="*/ 6 h 42"/>
                <a:gd name="T32" fmla="*/ 0 w 48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42"/>
                <a:gd name="T53" fmla="*/ 48 w 48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42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24"/>
                  </a:lnTo>
                  <a:lnTo>
                    <a:pt x="42" y="30"/>
                  </a:lnTo>
                  <a:lnTo>
                    <a:pt x="48" y="42"/>
                  </a:lnTo>
                  <a:lnTo>
                    <a:pt x="42" y="36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34" name="Freeform 66"/>
            <p:cNvSpPr>
              <a:spLocks/>
            </p:cNvSpPr>
            <p:nvPr/>
          </p:nvSpPr>
          <p:spPr bwMode="auto">
            <a:xfrm>
              <a:off x="5263" y="1243"/>
              <a:ext cx="48" cy="30"/>
            </a:xfrm>
            <a:custGeom>
              <a:avLst/>
              <a:gdLst>
                <a:gd name="T0" fmla="*/ 0 w 48"/>
                <a:gd name="T1" fmla="*/ 0 h 30"/>
                <a:gd name="T2" fmla="*/ 6 w 48"/>
                <a:gd name="T3" fmla="*/ 0 h 30"/>
                <a:gd name="T4" fmla="*/ 12 w 48"/>
                <a:gd name="T5" fmla="*/ 6 h 30"/>
                <a:gd name="T6" fmla="*/ 18 w 48"/>
                <a:gd name="T7" fmla="*/ 6 h 30"/>
                <a:gd name="T8" fmla="*/ 24 w 48"/>
                <a:gd name="T9" fmla="*/ 12 h 30"/>
                <a:gd name="T10" fmla="*/ 30 w 48"/>
                <a:gd name="T11" fmla="*/ 12 h 30"/>
                <a:gd name="T12" fmla="*/ 42 w 48"/>
                <a:gd name="T13" fmla="*/ 18 h 30"/>
                <a:gd name="T14" fmla="*/ 48 w 48"/>
                <a:gd name="T15" fmla="*/ 24 h 30"/>
                <a:gd name="T16" fmla="*/ 48 w 48"/>
                <a:gd name="T17" fmla="*/ 30 h 30"/>
                <a:gd name="T18" fmla="*/ 42 w 48"/>
                <a:gd name="T19" fmla="*/ 30 h 30"/>
                <a:gd name="T20" fmla="*/ 36 w 48"/>
                <a:gd name="T21" fmla="*/ 24 h 30"/>
                <a:gd name="T22" fmla="*/ 30 w 48"/>
                <a:gd name="T23" fmla="*/ 18 h 30"/>
                <a:gd name="T24" fmla="*/ 24 w 48"/>
                <a:gd name="T25" fmla="*/ 18 h 30"/>
                <a:gd name="T26" fmla="*/ 12 w 48"/>
                <a:gd name="T27" fmla="*/ 12 h 30"/>
                <a:gd name="T28" fmla="*/ 6 w 48"/>
                <a:gd name="T29" fmla="*/ 6 h 30"/>
                <a:gd name="T30" fmla="*/ 6 w 48"/>
                <a:gd name="T31" fmla="*/ 6 h 30"/>
                <a:gd name="T32" fmla="*/ 0 w 4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30"/>
                <a:gd name="T53" fmla="*/ 48 w 4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30">
                  <a:moveTo>
                    <a:pt x="0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48" y="30"/>
                  </a:lnTo>
                  <a:lnTo>
                    <a:pt x="42" y="30"/>
                  </a:lnTo>
                  <a:lnTo>
                    <a:pt x="36" y="24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35" name="Freeform 67"/>
            <p:cNvSpPr>
              <a:spLocks/>
            </p:cNvSpPr>
            <p:nvPr/>
          </p:nvSpPr>
          <p:spPr bwMode="auto">
            <a:xfrm>
              <a:off x="5263" y="1267"/>
              <a:ext cx="36" cy="29"/>
            </a:xfrm>
            <a:custGeom>
              <a:avLst/>
              <a:gdLst>
                <a:gd name="T0" fmla="*/ 0 w 36"/>
                <a:gd name="T1" fmla="*/ 0 h 29"/>
                <a:gd name="T2" fmla="*/ 6 w 36"/>
                <a:gd name="T3" fmla="*/ 0 h 29"/>
                <a:gd name="T4" fmla="*/ 6 w 36"/>
                <a:gd name="T5" fmla="*/ 0 h 29"/>
                <a:gd name="T6" fmla="*/ 12 w 36"/>
                <a:gd name="T7" fmla="*/ 6 h 29"/>
                <a:gd name="T8" fmla="*/ 18 w 36"/>
                <a:gd name="T9" fmla="*/ 6 h 29"/>
                <a:gd name="T10" fmla="*/ 24 w 36"/>
                <a:gd name="T11" fmla="*/ 12 h 29"/>
                <a:gd name="T12" fmla="*/ 30 w 36"/>
                <a:gd name="T13" fmla="*/ 18 h 29"/>
                <a:gd name="T14" fmla="*/ 36 w 36"/>
                <a:gd name="T15" fmla="*/ 23 h 29"/>
                <a:gd name="T16" fmla="*/ 36 w 36"/>
                <a:gd name="T17" fmla="*/ 29 h 29"/>
                <a:gd name="T18" fmla="*/ 36 w 36"/>
                <a:gd name="T19" fmla="*/ 23 h 29"/>
                <a:gd name="T20" fmla="*/ 30 w 36"/>
                <a:gd name="T21" fmla="*/ 23 h 29"/>
                <a:gd name="T22" fmla="*/ 24 w 36"/>
                <a:gd name="T23" fmla="*/ 18 h 29"/>
                <a:gd name="T24" fmla="*/ 18 w 36"/>
                <a:gd name="T25" fmla="*/ 12 h 29"/>
                <a:gd name="T26" fmla="*/ 12 w 36"/>
                <a:gd name="T27" fmla="*/ 6 h 29"/>
                <a:gd name="T28" fmla="*/ 6 w 36"/>
                <a:gd name="T29" fmla="*/ 6 h 29"/>
                <a:gd name="T30" fmla="*/ 6 w 36"/>
                <a:gd name="T31" fmla="*/ 0 h 29"/>
                <a:gd name="T32" fmla="*/ 0 w 36"/>
                <a:gd name="T33" fmla="*/ 0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9"/>
                <a:gd name="T53" fmla="*/ 36 w 36"/>
                <a:gd name="T54" fmla="*/ 29 h 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9">
                  <a:moveTo>
                    <a:pt x="0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23"/>
                  </a:lnTo>
                  <a:lnTo>
                    <a:pt x="36" y="29"/>
                  </a:lnTo>
                  <a:lnTo>
                    <a:pt x="36" y="23"/>
                  </a:lnTo>
                  <a:lnTo>
                    <a:pt x="30" y="23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36" name="Freeform 68"/>
            <p:cNvSpPr>
              <a:spLocks/>
            </p:cNvSpPr>
            <p:nvPr/>
          </p:nvSpPr>
          <p:spPr bwMode="auto">
            <a:xfrm>
              <a:off x="5269" y="1285"/>
              <a:ext cx="24" cy="11"/>
            </a:xfrm>
            <a:custGeom>
              <a:avLst/>
              <a:gdLst>
                <a:gd name="T0" fmla="*/ 0 w 24"/>
                <a:gd name="T1" fmla="*/ 5 h 11"/>
                <a:gd name="T2" fmla="*/ 0 w 24"/>
                <a:gd name="T3" fmla="*/ 0 h 11"/>
                <a:gd name="T4" fmla="*/ 6 w 24"/>
                <a:gd name="T5" fmla="*/ 0 h 11"/>
                <a:gd name="T6" fmla="*/ 6 w 24"/>
                <a:gd name="T7" fmla="*/ 0 h 11"/>
                <a:gd name="T8" fmla="*/ 12 w 24"/>
                <a:gd name="T9" fmla="*/ 5 h 11"/>
                <a:gd name="T10" fmla="*/ 18 w 24"/>
                <a:gd name="T11" fmla="*/ 5 h 11"/>
                <a:gd name="T12" fmla="*/ 24 w 24"/>
                <a:gd name="T13" fmla="*/ 5 h 11"/>
                <a:gd name="T14" fmla="*/ 24 w 24"/>
                <a:gd name="T15" fmla="*/ 11 h 11"/>
                <a:gd name="T16" fmla="*/ 24 w 24"/>
                <a:gd name="T17" fmla="*/ 11 h 11"/>
                <a:gd name="T18" fmla="*/ 24 w 24"/>
                <a:gd name="T19" fmla="*/ 11 h 11"/>
                <a:gd name="T20" fmla="*/ 18 w 24"/>
                <a:gd name="T21" fmla="*/ 11 h 11"/>
                <a:gd name="T22" fmla="*/ 12 w 24"/>
                <a:gd name="T23" fmla="*/ 5 h 11"/>
                <a:gd name="T24" fmla="*/ 12 w 24"/>
                <a:gd name="T25" fmla="*/ 5 h 11"/>
                <a:gd name="T26" fmla="*/ 6 w 24"/>
                <a:gd name="T27" fmla="*/ 5 h 11"/>
                <a:gd name="T28" fmla="*/ 0 w 24"/>
                <a:gd name="T29" fmla="*/ 5 h 11"/>
                <a:gd name="T30" fmla="*/ 0 w 24"/>
                <a:gd name="T31" fmla="*/ 5 h 11"/>
                <a:gd name="T32" fmla="*/ 0 w 24"/>
                <a:gd name="T33" fmla="*/ 5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1"/>
                <a:gd name="T53" fmla="*/ 24 w 24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1">
                  <a:moveTo>
                    <a:pt x="0" y="5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5"/>
                  </a:lnTo>
                  <a:lnTo>
                    <a:pt x="18" y="5"/>
                  </a:lnTo>
                  <a:lnTo>
                    <a:pt x="24" y="5"/>
                  </a:lnTo>
                  <a:lnTo>
                    <a:pt x="24" y="11"/>
                  </a:lnTo>
                  <a:lnTo>
                    <a:pt x="18" y="11"/>
                  </a:lnTo>
                  <a:lnTo>
                    <a:pt x="12" y="5"/>
                  </a:lnTo>
                  <a:lnTo>
                    <a:pt x="6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37" name="Freeform 69"/>
            <p:cNvSpPr>
              <a:spLocks/>
            </p:cNvSpPr>
            <p:nvPr/>
          </p:nvSpPr>
          <p:spPr bwMode="auto">
            <a:xfrm>
              <a:off x="5299" y="1135"/>
              <a:ext cx="18" cy="24"/>
            </a:xfrm>
            <a:custGeom>
              <a:avLst/>
              <a:gdLst>
                <a:gd name="T0" fmla="*/ 18 w 18"/>
                <a:gd name="T1" fmla="*/ 24 h 24"/>
                <a:gd name="T2" fmla="*/ 18 w 18"/>
                <a:gd name="T3" fmla="*/ 24 h 24"/>
                <a:gd name="T4" fmla="*/ 12 w 18"/>
                <a:gd name="T5" fmla="*/ 24 h 24"/>
                <a:gd name="T6" fmla="*/ 12 w 18"/>
                <a:gd name="T7" fmla="*/ 18 h 24"/>
                <a:gd name="T8" fmla="*/ 6 w 18"/>
                <a:gd name="T9" fmla="*/ 12 h 24"/>
                <a:gd name="T10" fmla="*/ 0 w 18"/>
                <a:gd name="T11" fmla="*/ 12 h 24"/>
                <a:gd name="T12" fmla="*/ 0 w 18"/>
                <a:gd name="T13" fmla="*/ 6 h 24"/>
                <a:gd name="T14" fmla="*/ 0 w 18"/>
                <a:gd name="T15" fmla="*/ 6 h 24"/>
                <a:gd name="T16" fmla="*/ 0 w 18"/>
                <a:gd name="T17" fmla="*/ 0 h 24"/>
                <a:gd name="T18" fmla="*/ 0 w 18"/>
                <a:gd name="T19" fmla="*/ 0 h 24"/>
                <a:gd name="T20" fmla="*/ 6 w 18"/>
                <a:gd name="T21" fmla="*/ 6 h 24"/>
                <a:gd name="T22" fmla="*/ 6 w 18"/>
                <a:gd name="T23" fmla="*/ 6 h 24"/>
                <a:gd name="T24" fmla="*/ 12 w 18"/>
                <a:gd name="T25" fmla="*/ 12 h 24"/>
                <a:gd name="T26" fmla="*/ 12 w 18"/>
                <a:gd name="T27" fmla="*/ 12 h 24"/>
                <a:gd name="T28" fmla="*/ 18 w 18"/>
                <a:gd name="T29" fmla="*/ 18 h 24"/>
                <a:gd name="T30" fmla="*/ 18 w 18"/>
                <a:gd name="T31" fmla="*/ 24 h 24"/>
                <a:gd name="T32" fmla="*/ 18 w 18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24"/>
                <a:gd name="T53" fmla="*/ 18 w 18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24">
                  <a:moveTo>
                    <a:pt x="18" y="24"/>
                  </a:moveTo>
                  <a:lnTo>
                    <a:pt x="18" y="24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38" name="Freeform 70"/>
            <p:cNvSpPr>
              <a:spLocks/>
            </p:cNvSpPr>
            <p:nvPr/>
          </p:nvSpPr>
          <p:spPr bwMode="auto">
            <a:xfrm>
              <a:off x="5317" y="1129"/>
              <a:ext cx="1" cy="24"/>
            </a:xfrm>
            <a:custGeom>
              <a:avLst/>
              <a:gdLst>
                <a:gd name="T0" fmla="*/ 0 w 1"/>
                <a:gd name="T1" fmla="*/ 24 h 24"/>
                <a:gd name="T2" fmla="*/ 0 w 1"/>
                <a:gd name="T3" fmla="*/ 24 h 24"/>
                <a:gd name="T4" fmla="*/ 0 w 1"/>
                <a:gd name="T5" fmla="*/ 12 h 24"/>
                <a:gd name="T6" fmla="*/ 0 w 1"/>
                <a:gd name="T7" fmla="*/ 6 h 24"/>
                <a:gd name="T8" fmla="*/ 0 w 1"/>
                <a:gd name="T9" fmla="*/ 0 h 24"/>
                <a:gd name="T10" fmla="*/ 0 w 1"/>
                <a:gd name="T11" fmla="*/ 0 h 24"/>
                <a:gd name="T12" fmla="*/ 0 w 1"/>
                <a:gd name="T13" fmla="*/ 12 h 24"/>
                <a:gd name="T14" fmla="*/ 0 w 1"/>
                <a:gd name="T15" fmla="*/ 18 h 24"/>
                <a:gd name="T16" fmla="*/ 0 w 1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"/>
                <a:gd name="T28" fmla="*/ 0 h 24"/>
                <a:gd name="T29" fmla="*/ 1 w 1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" h="24">
                  <a:moveTo>
                    <a:pt x="0" y="24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39" name="Freeform 71"/>
            <p:cNvSpPr>
              <a:spLocks/>
            </p:cNvSpPr>
            <p:nvPr/>
          </p:nvSpPr>
          <p:spPr bwMode="auto">
            <a:xfrm>
              <a:off x="5317" y="1135"/>
              <a:ext cx="23" cy="24"/>
            </a:xfrm>
            <a:custGeom>
              <a:avLst/>
              <a:gdLst>
                <a:gd name="T0" fmla="*/ 0 w 23"/>
                <a:gd name="T1" fmla="*/ 24 h 24"/>
                <a:gd name="T2" fmla="*/ 0 w 23"/>
                <a:gd name="T3" fmla="*/ 24 h 24"/>
                <a:gd name="T4" fmla="*/ 6 w 23"/>
                <a:gd name="T5" fmla="*/ 18 h 24"/>
                <a:gd name="T6" fmla="*/ 12 w 23"/>
                <a:gd name="T7" fmla="*/ 12 h 24"/>
                <a:gd name="T8" fmla="*/ 12 w 23"/>
                <a:gd name="T9" fmla="*/ 12 h 24"/>
                <a:gd name="T10" fmla="*/ 17 w 23"/>
                <a:gd name="T11" fmla="*/ 6 h 24"/>
                <a:gd name="T12" fmla="*/ 17 w 23"/>
                <a:gd name="T13" fmla="*/ 0 h 24"/>
                <a:gd name="T14" fmla="*/ 23 w 23"/>
                <a:gd name="T15" fmla="*/ 0 h 24"/>
                <a:gd name="T16" fmla="*/ 23 w 23"/>
                <a:gd name="T17" fmla="*/ 0 h 24"/>
                <a:gd name="T18" fmla="*/ 23 w 23"/>
                <a:gd name="T19" fmla="*/ 6 h 24"/>
                <a:gd name="T20" fmla="*/ 23 w 23"/>
                <a:gd name="T21" fmla="*/ 6 h 24"/>
                <a:gd name="T22" fmla="*/ 17 w 23"/>
                <a:gd name="T23" fmla="*/ 12 h 24"/>
                <a:gd name="T24" fmla="*/ 12 w 23"/>
                <a:gd name="T25" fmla="*/ 12 h 24"/>
                <a:gd name="T26" fmla="*/ 12 w 23"/>
                <a:gd name="T27" fmla="*/ 18 h 24"/>
                <a:gd name="T28" fmla="*/ 6 w 23"/>
                <a:gd name="T29" fmla="*/ 18 h 24"/>
                <a:gd name="T30" fmla="*/ 0 w 23"/>
                <a:gd name="T31" fmla="*/ 24 h 24"/>
                <a:gd name="T32" fmla="*/ 0 w 23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4"/>
                <a:gd name="T53" fmla="*/ 23 w 23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4">
                  <a:moveTo>
                    <a:pt x="0" y="24"/>
                  </a:moveTo>
                  <a:lnTo>
                    <a:pt x="0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7" y="6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3" y="6"/>
                  </a:lnTo>
                  <a:lnTo>
                    <a:pt x="17" y="12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40" name="Freeform 72"/>
            <p:cNvSpPr>
              <a:spLocks/>
            </p:cNvSpPr>
            <p:nvPr/>
          </p:nvSpPr>
          <p:spPr bwMode="auto">
            <a:xfrm>
              <a:off x="5299" y="1290"/>
              <a:ext cx="30" cy="6"/>
            </a:xfrm>
            <a:custGeom>
              <a:avLst/>
              <a:gdLst>
                <a:gd name="T0" fmla="*/ 0 w 30"/>
                <a:gd name="T1" fmla="*/ 0 h 6"/>
                <a:gd name="T2" fmla="*/ 6 w 30"/>
                <a:gd name="T3" fmla="*/ 0 h 6"/>
                <a:gd name="T4" fmla="*/ 6 w 30"/>
                <a:gd name="T5" fmla="*/ 0 h 6"/>
                <a:gd name="T6" fmla="*/ 12 w 30"/>
                <a:gd name="T7" fmla="*/ 0 h 6"/>
                <a:gd name="T8" fmla="*/ 18 w 30"/>
                <a:gd name="T9" fmla="*/ 0 h 6"/>
                <a:gd name="T10" fmla="*/ 24 w 30"/>
                <a:gd name="T11" fmla="*/ 0 h 6"/>
                <a:gd name="T12" fmla="*/ 30 w 30"/>
                <a:gd name="T13" fmla="*/ 0 h 6"/>
                <a:gd name="T14" fmla="*/ 30 w 30"/>
                <a:gd name="T15" fmla="*/ 6 h 6"/>
                <a:gd name="T16" fmla="*/ 30 w 30"/>
                <a:gd name="T17" fmla="*/ 6 h 6"/>
                <a:gd name="T18" fmla="*/ 30 w 30"/>
                <a:gd name="T19" fmla="*/ 6 h 6"/>
                <a:gd name="T20" fmla="*/ 30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6 h 6"/>
                <a:gd name="T28" fmla="*/ 6 w 30"/>
                <a:gd name="T29" fmla="*/ 6 h 6"/>
                <a:gd name="T30" fmla="*/ 6 w 30"/>
                <a:gd name="T31" fmla="*/ 0 h 6"/>
                <a:gd name="T32" fmla="*/ 0 w 3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41" name="Freeform 73"/>
            <p:cNvSpPr>
              <a:spLocks/>
            </p:cNvSpPr>
            <p:nvPr/>
          </p:nvSpPr>
          <p:spPr bwMode="auto">
            <a:xfrm>
              <a:off x="5293" y="1296"/>
              <a:ext cx="30" cy="18"/>
            </a:xfrm>
            <a:custGeom>
              <a:avLst/>
              <a:gdLst>
                <a:gd name="T0" fmla="*/ 0 w 30"/>
                <a:gd name="T1" fmla="*/ 0 h 18"/>
                <a:gd name="T2" fmla="*/ 0 w 30"/>
                <a:gd name="T3" fmla="*/ 0 h 18"/>
                <a:gd name="T4" fmla="*/ 6 w 30"/>
                <a:gd name="T5" fmla="*/ 0 h 18"/>
                <a:gd name="T6" fmla="*/ 12 w 30"/>
                <a:gd name="T7" fmla="*/ 6 h 18"/>
                <a:gd name="T8" fmla="*/ 18 w 30"/>
                <a:gd name="T9" fmla="*/ 6 h 18"/>
                <a:gd name="T10" fmla="*/ 24 w 30"/>
                <a:gd name="T11" fmla="*/ 6 h 18"/>
                <a:gd name="T12" fmla="*/ 30 w 30"/>
                <a:gd name="T13" fmla="*/ 12 h 18"/>
                <a:gd name="T14" fmla="*/ 30 w 30"/>
                <a:gd name="T15" fmla="*/ 12 h 18"/>
                <a:gd name="T16" fmla="*/ 30 w 30"/>
                <a:gd name="T17" fmla="*/ 18 h 18"/>
                <a:gd name="T18" fmla="*/ 30 w 30"/>
                <a:gd name="T19" fmla="*/ 18 h 18"/>
                <a:gd name="T20" fmla="*/ 24 w 30"/>
                <a:gd name="T21" fmla="*/ 18 h 18"/>
                <a:gd name="T22" fmla="*/ 24 w 30"/>
                <a:gd name="T23" fmla="*/ 18 h 18"/>
                <a:gd name="T24" fmla="*/ 18 w 30"/>
                <a:gd name="T25" fmla="*/ 12 h 18"/>
                <a:gd name="T26" fmla="*/ 12 w 30"/>
                <a:gd name="T27" fmla="*/ 12 h 18"/>
                <a:gd name="T28" fmla="*/ 6 w 30"/>
                <a:gd name="T29" fmla="*/ 6 h 18"/>
                <a:gd name="T30" fmla="*/ 0 w 30"/>
                <a:gd name="T31" fmla="*/ 6 h 18"/>
                <a:gd name="T32" fmla="*/ 0 w 30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42" name="Freeform 74"/>
            <p:cNvSpPr>
              <a:spLocks/>
            </p:cNvSpPr>
            <p:nvPr/>
          </p:nvSpPr>
          <p:spPr bwMode="auto">
            <a:xfrm>
              <a:off x="5299" y="1279"/>
              <a:ext cx="35" cy="6"/>
            </a:xfrm>
            <a:custGeom>
              <a:avLst/>
              <a:gdLst>
                <a:gd name="T0" fmla="*/ 0 w 35"/>
                <a:gd name="T1" fmla="*/ 6 h 6"/>
                <a:gd name="T2" fmla="*/ 0 w 35"/>
                <a:gd name="T3" fmla="*/ 0 h 6"/>
                <a:gd name="T4" fmla="*/ 6 w 35"/>
                <a:gd name="T5" fmla="*/ 0 h 6"/>
                <a:gd name="T6" fmla="*/ 12 w 35"/>
                <a:gd name="T7" fmla="*/ 0 h 6"/>
                <a:gd name="T8" fmla="*/ 18 w 35"/>
                <a:gd name="T9" fmla="*/ 0 h 6"/>
                <a:gd name="T10" fmla="*/ 24 w 35"/>
                <a:gd name="T11" fmla="*/ 0 h 6"/>
                <a:gd name="T12" fmla="*/ 30 w 35"/>
                <a:gd name="T13" fmla="*/ 0 h 6"/>
                <a:gd name="T14" fmla="*/ 30 w 35"/>
                <a:gd name="T15" fmla="*/ 0 h 6"/>
                <a:gd name="T16" fmla="*/ 35 w 35"/>
                <a:gd name="T17" fmla="*/ 6 h 6"/>
                <a:gd name="T18" fmla="*/ 35 w 35"/>
                <a:gd name="T19" fmla="*/ 6 h 6"/>
                <a:gd name="T20" fmla="*/ 30 w 35"/>
                <a:gd name="T21" fmla="*/ 6 h 6"/>
                <a:gd name="T22" fmla="*/ 30 w 35"/>
                <a:gd name="T23" fmla="*/ 6 h 6"/>
                <a:gd name="T24" fmla="*/ 24 w 35"/>
                <a:gd name="T25" fmla="*/ 6 h 6"/>
                <a:gd name="T26" fmla="*/ 18 w 35"/>
                <a:gd name="T27" fmla="*/ 6 h 6"/>
                <a:gd name="T28" fmla="*/ 12 w 35"/>
                <a:gd name="T29" fmla="*/ 6 h 6"/>
                <a:gd name="T30" fmla="*/ 6 w 35"/>
                <a:gd name="T31" fmla="*/ 6 h 6"/>
                <a:gd name="T32" fmla="*/ 0 w 35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6"/>
                <a:gd name="T53" fmla="*/ 35 w 3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6">
                  <a:moveTo>
                    <a:pt x="0" y="6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5" y="6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43" name="Freeform 75"/>
            <p:cNvSpPr>
              <a:spLocks/>
            </p:cNvSpPr>
            <p:nvPr/>
          </p:nvSpPr>
          <p:spPr bwMode="auto">
            <a:xfrm>
              <a:off x="5305" y="1267"/>
              <a:ext cx="35" cy="6"/>
            </a:xfrm>
            <a:custGeom>
              <a:avLst/>
              <a:gdLst>
                <a:gd name="T0" fmla="*/ 0 w 35"/>
                <a:gd name="T1" fmla="*/ 6 h 6"/>
                <a:gd name="T2" fmla="*/ 6 w 35"/>
                <a:gd name="T3" fmla="*/ 6 h 6"/>
                <a:gd name="T4" fmla="*/ 12 w 35"/>
                <a:gd name="T5" fmla="*/ 0 h 6"/>
                <a:gd name="T6" fmla="*/ 12 w 35"/>
                <a:gd name="T7" fmla="*/ 0 h 6"/>
                <a:gd name="T8" fmla="*/ 18 w 35"/>
                <a:gd name="T9" fmla="*/ 0 h 6"/>
                <a:gd name="T10" fmla="*/ 24 w 35"/>
                <a:gd name="T11" fmla="*/ 0 h 6"/>
                <a:gd name="T12" fmla="*/ 29 w 35"/>
                <a:gd name="T13" fmla="*/ 0 h 6"/>
                <a:gd name="T14" fmla="*/ 35 w 35"/>
                <a:gd name="T15" fmla="*/ 0 h 6"/>
                <a:gd name="T16" fmla="*/ 35 w 35"/>
                <a:gd name="T17" fmla="*/ 0 h 6"/>
                <a:gd name="T18" fmla="*/ 35 w 35"/>
                <a:gd name="T19" fmla="*/ 6 h 6"/>
                <a:gd name="T20" fmla="*/ 35 w 35"/>
                <a:gd name="T21" fmla="*/ 6 h 6"/>
                <a:gd name="T22" fmla="*/ 29 w 35"/>
                <a:gd name="T23" fmla="*/ 6 h 6"/>
                <a:gd name="T24" fmla="*/ 24 w 35"/>
                <a:gd name="T25" fmla="*/ 6 h 6"/>
                <a:gd name="T26" fmla="*/ 18 w 35"/>
                <a:gd name="T27" fmla="*/ 6 h 6"/>
                <a:gd name="T28" fmla="*/ 12 w 35"/>
                <a:gd name="T29" fmla="*/ 6 h 6"/>
                <a:gd name="T30" fmla="*/ 6 w 35"/>
                <a:gd name="T31" fmla="*/ 6 h 6"/>
                <a:gd name="T32" fmla="*/ 0 w 35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6"/>
                <a:gd name="T53" fmla="*/ 35 w 3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6">
                  <a:moveTo>
                    <a:pt x="0" y="6"/>
                  </a:move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35" y="6"/>
                  </a:lnTo>
                  <a:lnTo>
                    <a:pt x="29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44" name="Freeform 76"/>
            <p:cNvSpPr>
              <a:spLocks/>
            </p:cNvSpPr>
            <p:nvPr/>
          </p:nvSpPr>
          <p:spPr bwMode="auto">
            <a:xfrm>
              <a:off x="5311" y="1255"/>
              <a:ext cx="35" cy="6"/>
            </a:xfrm>
            <a:custGeom>
              <a:avLst/>
              <a:gdLst>
                <a:gd name="T0" fmla="*/ 0 w 35"/>
                <a:gd name="T1" fmla="*/ 6 h 6"/>
                <a:gd name="T2" fmla="*/ 6 w 35"/>
                <a:gd name="T3" fmla="*/ 6 h 6"/>
                <a:gd name="T4" fmla="*/ 12 w 35"/>
                <a:gd name="T5" fmla="*/ 0 h 6"/>
                <a:gd name="T6" fmla="*/ 18 w 35"/>
                <a:gd name="T7" fmla="*/ 0 h 6"/>
                <a:gd name="T8" fmla="*/ 23 w 35"/>
                <a:gd name="T9" fmla="*/ 0 h 6"/>
                <a:gd name="T10" fmla="*/ 29 w 35"/>
                <a:gd name="T11" fmla="*/ 0 h 6"/>
                <a:gd name="T12" fmla="*/ 29 w 35"/>
                <a:gd name="T13" fmla="*/ 0 h 6"/>
                <a:gd name="T14" fmla="*/ 35 w 35"/>
                <a:gd name="T15" fmla="*/ 0 h 6"/>
                <a:gd name="T16" fmla="*/ 35 w 35"/>
                <a:gd name="T17" fmla="*/ 0 h 6"/>
                <a:gd name="T18" fmla="*/ 35 w 35"/>
                <a:gd name="T19" fmla="*/ 0 h 6"/>
                <a:gd name="T20" fmla="*/ 29 w 35"/>
                <a:gd name="T21" fmla="*/ 6 h 6"/>
                <a:gd name="T22" fmla="*/ 29 w 35"/>
                <a:gd name="T23" fmla="*/ 6 h 6"/>
                <a:gd name="T24" fmla="*/ 23 w 35"/>
                <a:gd name="T25" fmla="*/ 6 h 6"/>
                <a:gd name="T26" fmla="*/ 18 w 35"/>
                <a:gd name="T27" fmla="*/ 6 h 6"/>
                <a:gd name="T28" fmla="*/ 12 w 35"/>
                <a:gd name="T29" fmla="*/ 6 h 6"/>
                <a:gd name="T30" fmla="*/ 6 w 35"/>
                <a:gd name="T31" fmla="*/ 6 h 6"/>
                <a:gd name="T32" fmla="*/ 0 w 35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6"/>
                <a:gd name="T53" fmla="*/ 35 w 3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6">
                  <a:moveTo>
                    <a:pt x="0" y="6"/>
                  </a:move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45" name="Freeform 77"/>
            <p:cNvSpPr>
              <a:spLocks/>
            </p:cNvSpPr>
            <p:nvPr/>
          </p:nvSpPr>
          <p:spPr bwMode="auto">
            <a:xfrm>
              <a:off x="5317" y="1243"/>
              <a:ext cx="35" cy="6"/>
            </a:xfrm>
            <a:custGeom>
              <a:avLst/>
              <a:gdLst>
                <a:gd name="T0" fmla="*/ 0 w 35"/>
                <a:gd name="T1" fmla="*/ 6 h 6"/>
                <a:gd name="T2" fmla="*/ 6 w 35"/>
                <a:gd name="T3" fmla="*/ 6 h 6"/>
                <a:gd name="T4" fmla="*/ 12 w 35"/>
                <a:gd name="T5" fmla="*/ 0 h 6"/>
                <a:gd name="T6" fmla="*/ 17 w 35"/>
                <a:gd name="T7" fmla="*/ 0 h 6"/>
                <a:gd name="T8" fmla="*/ 23 w 35"/>
                <a:gd name="T9" fmla="*/ 0 h 6"/>
                <a:gd name="T10" fmla="*/ 29 w 35"/>
                <a:gd name="T11" fmla="*/ 0 h 6"/>
                <a:gd name="T12" fmla="*/ 35 w 35"/>
                <a:gd name="T13" fmla="*/ 0 h 6"/>
                <a:gd name="T14" fmla="*/ 35 w 35"/>
                <a:gd name="T15" fmla="*/ 0 h 6"/>
                <a:gd name="T16" fmla="*/ 35 w 35"/>
                <a:gd name="T17" fmla="*/ 0 h 6"/>
                <a:gd name="T18" fmla="*/ 35 w 35"/>
                <a:gd name="T19" fmla="*/ 0 h 6"/>
                <a:gd name="T20" fmla="*/ 35 w 35"/>
                <a:gd name="T21" fmla="*/ 6 h 6"/>
                <a:gd name="T22" fmla="*/ 29 w 35"/>
                <a:gd name="T23" fmla="*/ 6 h 6"/>
                <a:gd name="T24" fmla="*/ 23 w 35"/>
                <a:gd name="T25" fmla="*/ 6 h 6"/>
                <a:gd name="T26" fmla="*/ 17 w 35"/>
                <a:gd name="T27" fmla="*/ 6 h 6"/>
                <a:gd name="T28" fmla="*/ 12 w 35"/>
                <a:gd name="T29" fmla="*/ 6 h 6"/>
                <a:gd name="T30" fmla="*/ 6 w 35"/>
                <a:gd name="T31" fmla="*/ 6 h 6"/>
                <a:gd name="T32" fmla="*/ 0 w 35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6"/>
                <a:gd name="T53" fmla="*/ 35 w 3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6">
                  <a:moveTo>
                    <a:pt x="0" y="6"/>
                  </a:moveTo>
                  <a:lnTo>
                    <a:pt x="6" y="6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35" y="6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7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46" name="Freeform 78"/>
            <p:cNvSpPr>
              <a:spLocks/>
            </p:cNvSpPr>
            <p:nvPr/>
          </p:nvSpPr>
          <p:spPr bwMode="auto">
            <a:xfrm>
              <a:off x="5317" y="1225"/>
              <a:ext cx="41" cy="12"/>
            </a:xfrm>
            <a:custGeom>
              <a:avLst/>
              <a:gdLst>
                <a:gd name="T0" fmla="*/ 0 w 41"/>
                <a:gd name="T1" fmla="*/ 12 h 12"/>
                <a:gd name="T2" fmla="*/ 6 w 41"/>
                <a:gd name="T3" fmla="*/ 6 h 12"/>
                <a:gd name="T4" fmla="*/ 12 w 41"/>
                <a:gd name="T5" fmla="*/ 6 h 12"/>
                <a:gd name="T6" fmla="*/ 17 w 41"/>
                <a:gd name="T7" fmla="*/ 0 h 12"/>
                <a:gd name="T8" fmla="*/ 29 w 41"/>
                <a:gd name="T9" fmla="*/ 0 h 12"/>
                <a:gd name="T10" fmla="*/ 35 w 41"/>
                <a:gd name="T11" fmla="*/ 0 h 12"/>
                <a:gd name="T12" fmla="*/ 41 w 41"/>
                <a:gd name="T13" fmla="*/ 0 h 12"/>
                <a:gd name="T14" fmla="*/ 41 w 41"/>
                <a:gd name="T15" fmla="*/ 0 h 12"/>
                <a:gd name="T16" fmla="*/ 41 w 41"/>
                <a:gd name="T17" fmla="*/ 0 h 12"/>
                <a:gd name="T18" fmla="*/ 41 w 41"/>
                <a:gd name="T19" fmla="*/ 0 h 12"/>
                <a:gd name="T20" fmla="*/ 35 w 41"/>
                <a:gd name="T21" fmla="*/ 6 h 12"/>
                <a:gd name="T22" fmla="*/ 29 w 41"/>
                <a:gd name="T23" fmla="*/ 6 h 12"/>
                <a:gd name="T24" fmla="*/ 23 w 41"/>
                <a:gd name="T25" fmla="*/ 6 h 12"/>
                <a:gd name="T26" fmla="*/ 17 w 41"/>
                <a:gd name="T27" fmla="*/ 6 h 12"/>
                <a:gd name="T28" fmla="*/ 12 w 41"/>
                <a:gd name="T29" fmla="*/ 6 h 12"/>
                <a:gd name="T30" fmla="*/ 6 w 41"/>
                <a:gd name="T31" fmla="*/ 6 h 12"/>
                <a:gd name="T32" fmla="*/ 0 w 41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1"/>
                <a:gd name="T52" fmla="*/ 0 h 12"/>
                <a:gd name="T53" fmla="*/ 41 w 4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1" h="12">
                  <a:moveTo>
                    <a:pt x="0" y="12"/>
                  </a:moveTo>
                  <a:lnTo>
                    <a:pt x="6" y="6"/>
                  </a:lnTo>
                  <a:lnTo>
                    <a:pt x="12" y="6"/>
                  </a:lnTo>
                  <a:lnTo>
                    <a:pt x="17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35" y="6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7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47" name="Freeform 79"/>
            <p:cNvSpPr>
              <a:spLocks/>
            </p:cNvSpPr>
            <p:nvPr/>
          </p:nvSpPr>
          <p:spPr bwMode="auto">
            <a:xfrm>
              <a:off x="5317" y="1207"/>
              <a:ext cx="47" cy="18"/>
            </a:xfrm>
            <a:custGeom>
              <a:avLst/>
              <a:gdLst>
                <a:gd name="T0" fmla="*/ 0 w 47"/>
                <a:gd name="T1" fmla="*/ 18 h 18"/>
                <a:gd name="T2" fmla="*/ 6 w 47"/>
                <a:gd name="T3" fmla="*/ 12 h 18"/>
                <a:gd name="T4" fmla="*/ 12 w 47"/>
                <a:gd name="T5" fmla="*/ 12 h 18"/>
                <a:gd name="T6" fmla="*/ 17 w 47"/>
                <a:gd name="T7" fmla="*/ 6 h 18"/>
                <a:gd name="T8" fmla="*/ 29 w 47"/>
                <a:gd name="T9" fmla="*/ 6 h 18"/>
                <a:gd name="T10" fmla="*/ 35 w 47"/>
                <a:gd name="T11" fmla="*/ 0 h 18"/>
                <a:gd name="T12" fmla="*/ 41 w 47"/>
                <a:gd name="T13" fmla="*/ 0 h 18"/>
                <a:gd name="T14" fmla="*/ 47 w 47"/>
                <a:gd name="T15" fmla="*/ 0 h 18"/>
                <a:gd name="T16" fmla="*/ 47 w 47"/>
                <a:gd name="T17" fmla="*/ 6 h 18"/>
                <a:gd name="T18" fmla="*/ 47 w 47"/>
                <a:gd name="T19" fmla="*/ 6 h 18"/>
                <a:gd name="T20" fmla="*/ 41 w 47"/>
                <a:gd name="T21" fmla="*/ 12 h 18"/>
                <a:gd name="T22" fmla="*/ 35 w 47"/>
                <a:gd name="T23" fmla="*/ 12 h 18"/>
                <a:gd name="T24" fmla="*/ 29 w 47"/>
                <a:gd name="T25" fmla="*/ 12 h 18"/>
                <a:gd name="T26" fmla="*/ 23 w 47"/>
                <a:gd name="T27" fmla="*/ 12 h 18"/>
                <a:gd name="T28" fmla="*/ 12 w 47"/>
                <a:gd name="T29" fmla="*/ 18 h 18"/>
                <a:gd name="T30" fmla="*/ 6 w 47"/>
                <a:gd name="T31" fmla="*/ 18 h 18"/>
                <a:gd name="T32" fmla="*/ 0 w 47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18"/>
                <a:gd name="T53" fmla="*/ 47 w 47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18">
                  <a:moveTo>
                    <a:pt x="0" y="18"/>
                  </a:moveTo>
                  <a:lnTo>
                    <a:pt x="6" y="12"/>
                  </a:lnTo>
                  <a:lnTo>
                    <a:pt x="12" y="12"/>
                  </a:lnTo>
                  <a:lnTo>
                    <a:pt x="17" y="6"/>
                  </a:lnTo>
                  <a:lnTo>
                    <a:pt x="29" y="6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47" y="0"/>
                  </a:lnTo>
                  <a:lnTo>
                    <a:pt x="47" y="6"/>
                  </a:lnTo>
                  <a:lnTo>
                    <a:pt x="41" y="12"/>
                  </a:lnTo>
                  <a:lnTo>
                    <a:pt x="35" y="12"/>
                  </a:lnTo>
                  <a:lnTo>
                    <a:pt x="29" y="12"/>
                  </a:lnTo>
                  <a:lnTo>
                    <a:pt x="23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48" name="Freeform 80"/>
            <p:cNvSpPr>
              <a:spLocks/>
            </p:cNvSpPr>
            <p:nvPr/>
          </p:nvSpPr>
          <p:spPr bwMode="auto">
            <a:xfrm>
              <a:off x="5317" y="1177"/>
              <a:ext cx="47" cy="30"/>
            </a:xfrm>
            <a:custGeom>
              <a:avLst/>
              <a:gdLst>
                <a:gd name="T0" fmla="*/ 0 w 47"/>
                <a:gd name="T1" fmla="*/ 30 h 30"/>
                <a:gd name="T2" fmla="*/ 6 w 47"/>
                <a:gd name="T3" fmla="*/ 24 h 30"/>
                <a:gd name="T4" fmla="*/ 12 w 47"/>
                <a:gd name="T5" fmla="*/ 18 h 30"/>
                <a:gd name="T6" fmla="*/ 17 w 47"/>
                <a:gd name="T7" fmla="*/ 18 h 30"/>
                <a:gd name="T8" fmla="*/ 23 w 47"/>
                <a:gd name="T9" fmla="*/ 12 h 30"/>
                <a:gd name="T10" fmla="*/ 29 w 47"/>
                <a:gd name="T11" fmla="*/ 6 h 30"/>
                <a:gd name="T12" fmla="*/ 35 w 47"/>
                <a:gd name="T13" fmla="*/ 6 h 30"/>
                <a:gd name="T14" fmla="*/ 41 w 47"/>
                <a:gd name="T15" fmla="*/ 0 h 30"/>
                <a:gd name="T16" fmla="*/ 47 w 47"/>
                <a:gd name="T17" fmla="*/ 6 h 30"/>
                <a:gd name="T18" fmla="*/ 47 w 47"/>
                <a:gd name="T19" fmla="*/ 6 h 30"/>
                <a:gd name="T20" fmla="*/ 41 w 47"/>
                <a:gd name="T21" fmla="*/ 12 h 30"/>
                <a:gd name="T22" fmla="*/ 35 w 47"/>
                <a:gd name="T23" fmla="*/ 12 h 30"/>
                <a:gd name="T24" fmla="*/ 29 w 47"/>
                <a:gd name="T25" fmla="*/ 18 h 30"/>
                <a:gd name="T26" fmla="*/ 23 w 47"/>
                <a:gd name="T27" fmla="*/ 24 h 30"/>
                <a:gd name="T28" fmla="*/ 17 w 47"/>
                <a:gd name="T29" fmla="*/ 24 h 30"/>
                <a:gd name="T30" fmla="*/ 6 w 47"/>
                <a:gd name="T31" fmla="*/ 30 h 30"/>
                <a:gd name="T32" fmla="*/ 0 w 47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30"/>
                <a:gd name="T53" fmla="*/ 47 w 47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30">
                  <a:moveTo>
                    <a:pt x="0" y="30"/>
                  </a:moveTo>
                  <a:lnTo>
                    <a:pt x="6" y="24"/>
                  </a:lnTo>
                  <a:lnTo>
                    <a:pt x="12" y="18"/>
                  </a:lnTo>
                  <a:lnTo>
                    <a:pt x="17" y="18"/>
                  </a:lnTo>
                  <a:lnTo>
                    <a:pt x="23" y="12"/>
                  </a:lnTo>
                  <a:lnTo>
                    <a:pt x="29" y="6"/>
                  </a:lnTo>
                  <a:lnTo>
                    <a:pt x="35" y="6"/>
                  </a:lnTo>
                  <a:lnTo>
                    <a:pt x="41" y="0"/>
                  </a:lnTo>
                  <a:lnTo>
                    <a:pt x="47" y="6"/>
                  </a:lnTo>
                  <a:lnTo>
                    <a:pt x="41" y="12"/>
                  </a:lnTo>
                  <a:lnTo>
                    <a:pt x="35" y="12"/>
                  </a:lnTo>
                  <a:lnTo>
                    <a:pt x="29" y="18"/>
                  </a:lnTo>
                  <a:lnTo>
                    <a:pt x="23" y="24"/>
                  </a:lnTo>
                  <a:lnTo>
                    <a:pt x="17" y="24"/>
                  </a:lnTo>
                  <a:lnTo>
                    <a:pt x="6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49" name="Freeform 81"/>
            <p:cNvSpPr>
              <a:spLocks/>
            </p:cNvSpPr>
            <p:nvPr/>
          </p:nvSpPr>
          <p:spPr bwMode="auto">
            <a:xfrm>
              <a:off x="5317" y="1159"/>
              <a:ext cx="41" cy="30"/>
            </a:xfrm>
            <a:custGeom>
              <a:avLst/>
              <a:gdLst>
                <a:gd name="T0" fmla="*/ 0 w 41"/>
                <a:gd name="T1" fmla="*/ 30 h 30"/>
                <a:gd name="T2" fmla="*/ 6 w 41"/>
                <a:gd name="T3" fmla="*/ 30 h 30"/>
                <a:gd name="T4" fmla="*/ 12 w 41"/>
                <a:gd name="T5" fmla="*/ 24 h 30"/>
                <a:gd name="T6" fmla="*/ 17 w 41"/>
                <a:gd name="T7" fmla="*/ 18 h 30"/>
                <a:gd name="T8" fmla="*/ 23 w 41"/>
                <a:gd name="T9" fmla="*/ 12 h 30"/>
                <a:gd name="T10" fmla="*/ 29 w 41"/>
                <a:gd name="T11" fmla="*/ 6 h 30"/>
                <a:gd name="T12" fmla="*/ 29 w 41"/>
                <a:gd name="T13" fmla="*/ 0 h 30"/>
                <a:gd name="T14" fmla="*/ 35 w 41"/>
                <a:gd name="T15" fmla="*/ 0 h 30"/>
                <a:gd name="T16" fmla="*/ 41 w 41"/>
                <a:gd name="T17" fmla="*/ 0 h 30"/>
                <a:gd name="T18" fmla="*/ 41 w 41"/>
                <a:gd name="T19" fmla="*/ 0 h 30"/>
                <a:gd name="T20" fmla="*/ 35 w 41"/>
                <a:gd name="T21" fmla="*/ 6 h 30"/>
                <a:gd name="T22" fmla="*/ 29 w 41"/>
                <a:gd name="T23" fmla="*/ 12 h 30"/>
                <a:gd name="T24" fmla="*/ 23 w 41"/>
                <a:gd name="T25" fmla="*/ 18 h 30"/>
                <a:gd name="T26" fmla="*/ 17 w 41"/>
                <a:gd name="T27" fmla="*/ 24 h 30"/>
                <a:gd name="T28" fmla="*/ 12 w 41"/>
                <a:gd name="T29" fmla="*/ 30 h 30"/>
                <a:gd name="T30" fmla="*/ 6 w 41"/>
                <a:gd name="T31" fmla="*/ 30 h 30"/>
                <a:gd name="T32" fmla="*/ 0 w 41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1"/>
                <a:gd name="T52" fmla="*/ 0 h 30"/>
                <a:gd name="T53" fmla="*/ 41 w 41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1" h="30">
                  <a:moveTo>
                    <a:pt x="0" y="30"/>
                  </a:moveTo>
                  <a:lnTo>
                    <a:pt x="6" y="30"/>
                  </a:lnTo>
                  <a:lnTo>
                    <a:pt x="12" y="24"/>
                  </a:lnTo>
                  <a:lnTo>
                    <a:pt x="17" y="18"/>
                  </a:lnTo>
                  <a:lnTo>
                    <a:pt x="23" y="12"/>
                  </a:lnTo>
                  <a:lnTo>
                    <a:pt x="29" y="6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35" y="6"/>
                  </a:lnTo>
                  <a:lnTo>
                    <a:pt x="29" y="12"/>
                  </a:lnTo>
                  <a:lnTo>
                    <a:pt x="23" y="18"/>
                  </a:lnTo>
                  <a:lnTo>
                    <a:pt x="17" y="24"/>
                  </a:lnTo>
                  <a:lnTo>
                    <a:pt x="12" y="30"/>
                  </a:lnTo>
                  <a:lnTo>
                    <a:pt x="6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50" name="Freeform 82"/>
            <p:cNvSpPr>
              <a:spLocks/>
            </p:cNvSpPr>
            <p:nvPr/>
          </p:nvSpPr>
          <p:spPr bwMode="auto">
            <a:xfrm>
              <a:off x="5317" y="1147"/>
              <a:ext cx="35" cy="30"/>
            </a:xfrm>
            <a:custGeom>
              <a:avLst/>
              <a:gdLst>
                <a:gd name="T0" fmla="*/ 35 w 35"/>
                <a:gd name="T1" fmla="*/ 0 h 30"/>
                <a:gd name="T2" fmla="*/ 35 w 35"/>
                <a:gd name="T3" fmla="*/ 0 h 30"/>
                <a:gd name="T4" fmla="*/ 29 w 35"/>
                <a:gd name="T5" fmla="*/ 6 h 30"/>
                <a:gd name="T6" fmla="*/ 23 w 35"/>
                <a:gd name="T7" fmla="*/ 6 h 30"/>
                <a:gd name="T8" fmla="*/ 23 w 35"/>
                <a:gd name="T9" fmla="*/ 12 h 30"/>
                <a:gd name="T10" fmla="*/ 17 w 35"/>
                <a:gd name="T11" fmla="*/ 18 h 30"/>
                <a:gd name="T12" fmla="*/ 12 w 35"/>
                <a:gd name="T13" fmla="*/ 18 h 30"/>
                <a:gd name="T14" fmla="*/ 6 w 35"/>
                <a:gd name="T15" fmla="*/ 24 h 30"/>
                <a:gd name="T16" fmla="*/ 0 w 35"/>
                <a:gd name="T17" fmla="*/ 30 h 30"/>
                <a:gd name="T18" fmla="*/ 6 w 35"/>
                <a:gd name="T19" fmla="*/ 24 h 30"/>
                <a:gd name="T20" fmla="*/ 6 w 35"/>
                <a:gd name="T21" fmla="*/ 18 h 30"/>
                <a:gd name="T22" fmla="*/ 12 w 35"/>
                <a:gd name="T23" fmla="*/ 12 h 30"/>
                <a:gd name="T24" fmla="*/ 17 w 35"/>
                <a:gd name="T25" fmla="*/ 6 h 30"/>
                <a:gd name="T26" fmla="*/ 23 w 35"/>
                <a:gd name="T27" fmla="*/ 0 h 30"/>
                <a:gd name="T28" fmla="*/ 29 w 35"/>
                <a:gd name="T29" fmla="*/ 0 h 30"/>
                <a:gd name="T30" fmla="*/ 29 w 35"/>
                <a:gd name="T31" fmla="*/ 0 h 30"/>
                <a:gd name="T32" fmla="*/ 35 w 35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0"/>
                <a:gd name="T53" fmla="*/ 35 w 35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0">
                  <a:moveTo>
                    <a:pt x="35" y="0"/>
                  </a:moveTo>
                  <a:lnTo>
                    <a:pt x="35" y="0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23" y="12"/>
                  </a:lnTo>
                  <a:lnTo>
                    <a:pt x="17" y="18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7" y="6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51" name="Freeform 83"/>
            <p:cNvSpPr>
              <a:spLocks/>
            </p:cNvSpPr>
            <p:nvPr/>
          </p:nvSpPr>
          <p:spPr bwMode="auto">
            <a:xfrm>
              <a:off x="5251" y="986"/>
              <a:ext cx="42" cy="155"/>
            </a:xfrm>
            <a:custGeom>
              <a:avLst/>
              <a:gdLst>
                <a:gd name="T0" fmla="*/ 6 w 42"/>
                <a:gd name="T1" fmla="*/ 155 h 155"/>
                <a:gd name="T2" fmla="*/ 0 w 42"/>
                <a:gd name="T3" fmla="*/ 155 h 155"/>
                <a:gd name="T4" fmla="*/ 0 w 42"/>
                <a:gd name="T5" fmla="*/ 155 h 155"/>
                <a:gd name="T6" fmla="*/ 0 w 42"/>
                <a:gd name="T7" fmla="*/ 155 h 155"/>
                <a:gd name="T8" fmla="*/ 0 w 42"/>
                <a:gd name="T9" fmla="*/ 149 h 155"/>
                <a:gd name="T10" fmla="*/ 18 w 42"/>
                <a:gd name="T11" fmla="*/ 131 h 155"/>
                <a:gd name="T12" fmla="*/ 24 w 42"/>
                <a:gd name="T13" fmla="*/ 113 h 155"/>
                <a:gd name="T14" fmla="*/ 30 w 42"/>
                <a:gd name="T15" fmla="*/ 89 h 155"/>
                <a:gd name="T16" fmla="*/ 36 w 42"/>
                <a:gd name="T17" fmla="*/ 71 h 155"/>
                <a:gd name="T18" fmla="*/ 30 w 42"/>
                <a:gd name="T19" fmla="*/ 47 h 155"/>
                <a:gd name="T20" fmla="*/ 30 w 42"/>
                <a:gd name="T21" fmla="*/ 29 h 155"/>
                <a:gd name="T22" fmla="*/ 24 w 42"/>
                <a:gd name="T23" fmla="*/ 12 h 155"/>
                <a:gd name="T24" fmla="*/ 24 w 42"/>
                <a:gd name="T25" fmla="*/ 0 h 155"/>
                <a:gd name="T26" fmla="*/ 30 w 42"/>
                <a:gd name="T27" fmla="*/ 12 h 155"/>
                <a:gd name="T28" fmla="*/ 36 w 42"/>
                <a:gd name="T29" fmla="*/ 23 h 155"/>
                <a:gd name="T30" fmla="*/ 42 w 42"/>
                <a:gd name="T31" fmla="*/ 47 h 155"/>
                <a:gd name="T32" fmla="*/ 42 w 42"/>
                <a:gd name="T33" fmla="*/ 71 h 155"/>
                <a:gd name="T34" fmla="*/ 36 w 42"/>
                <a:gd name="T35" fmla="*/ 95 h 155"/>
                <a:gd name="T36" fmla="*/ 30 w 42"/>
                <a:gd name="T37" fmla="*/ 119 h 155"/>
                <a:gd name="T38" fmla="*/ 18 w 42"/>
                <a:gd name="T39" fmla="*/ 143 h 155"/>
                <a:gd name="T40" fmla="*/ 6 w 42"/>
                <a:gd name="T41" fmla="*/ 155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2"/>
                <a:gd name="T64" fmla="*/ 0 h 155"/>
                <a:gd name="T65" fmla="*/ 42 w 42"/>
                <a:gd name="T66" fmla="*/ 155 h 1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2" h="155">
                  <a:moveTo>
                    <a:pt x="6" y="155"/>
                  </a:moveTo>
                  <a:lnTo>
                    <a:pt x="0" y="155"/>
                  </a:lnTo>
                  <a:lnTo>
                    <a:pt x="0" y="149"/>
                  </a:lnTo>
                  <a:lnTo>
                    <a:pt x="18" y="131"/>
                  </a:lnTo>
                  <a:lnTo>
                    <a:pt x="24" y="113"/>
                  </a:lnTo>
                  <a:lnTo>
                    <a:pt x="30" y="89"/>
                  </a:lnTo>
                  <a:lnTo>
                    <a:pt x="36" y="71"/>
                  </a:lnTo>
                  <a:lnTo>
                    <a:pt x="30" y="47"/>
                  </a:lnTo>
                  <a:lnTo>
                    <a:pt x="30" y="29"/>
                  </a:lnTo>
                  <a:lnTo>
                    <a:pt x="24" y="12"/>
                  </a:lnTo>
                  <a:lnTo>
                    <a:pt x="24" y="0"/>
                  </a:lnTo>
                  <a:lnTo>
                    <a:pt x="30" y="12"/>
                  </a:lnTo>
                  <a:lnTo>
                    <a:pt x="36" y="23"/>
                  </a:lnTo>
                  <a:lnTo>
                    <a:pt x="42" y="47"/>
                  </a:lnTo>
                  <a:lnTo>
                    <a:pt x="42" y="71"/>
                  </a:lnTo>
                  <a:lnTo>
                    <a:pt x="36" y="95"/>
                  </a:lnTo>
                  <a:lnTo>
                    <a:pt x="30" y="119"/>
                  </a:lnTo>
                  <a:lnTo>
                    <a:pt x="18" y="143"/>
                  </a:lnTo>
                  <a:lnTo>
                    <a:pt x="6" y="15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52" name="Freeform 84"/>
            <p:cNvSpPr>
              <a:spLocks/>
            </p:cNvSpPr>
            <p:nvPr/>
          </p:nvSpPr>
          <p:spPr bwMode="auto">
            <a:xfrm>
              <a:off x="5251" y="986"/>
              <a:ext cx="30" cy="23"/>
            </a:xfrm>
            <a:custGeom>
              <a:avLst/>
              <a:gdLst>
                <a:gd name="T0" fmla="*/ 30 w 30"/>
                <a:gd name="T1" fmla="*/ 23 h 23"/>
                <a:gd name="T2" fmla="*/ 30 w 30"/>
                <a:gd name="T3" fmla="*/ 17 h 23"/>
                <a:gd name="T4" fmla="*/ 24 w 30"/>
                <a:gd name="T5" fmla="*/ 12 h 23"/>
                <a:gd name="T6" fmla="*/ 18 w 30"/>
                <a:gd name="T7" fmla="*/ 12 h 23"/>
                <a:gd name="T8" fmla="*/ 12 w 30"/>
                <a:gd name="T9" fmla="*/ 6 h 23"/>
                <a:gd name="T10" fmla="*/ 6 w 30"/>
                <a:gd name="T11" fmla="*/ 6 h 23"/>
                <a:gd name="T12" fmla="*/ 6 w 30"/>
                <a:gd name="T13" fmla="*/ 0 h 23"/>
                <a:gd name="T14" fmla="*/ 0 w 30"/>
                <a:gd name="T15" fmla="*/ 0 h 23"/>
                <a:gd name="T16" fmla="*/ 0 w 30"/>
                <a:gd name="T17" fmla="*/ 6 h 23"/>
                <a:gd name="T18" fmla="*/ 0 w 30"/>
                <a:gd name="T19" fmla="*/ 6 h 23"/>
                <a:gd name="T20" fmla="*/ 0 w 30"/>
                <a:gd name="T21" fmla="*/ 6 h 23"/>
                <a:gd name="T22" fmla="*/ 6 w 30"/>
                <a:gd name="T23" fmla="*/ 6 h 23"/>
                <a:gd name="T24" fmla="*/ 12 w 30"/>
                <a:gd name="T25" fmla="*/ 12 h 23"/>
                <a:gd name="T26" fmla="*/ 18 w 30"/>
                <a:gd name="T27" fmla="*/ 12 h 23"/>
                <a:gd name="T28" fmla="*/ 24 w 30"/>
                <a:gd name="T29" fmla="*/ 17 h 23"/>
                <a:gd name="T30" fmla="*/ 30 w 30"/>
                <a:gd name="T31" fmla="*/ 17 h 23"/>
                <a:gd name="T32" fmla="*/ 30 w 30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23"/>
                <a:gd name="T53" fmla="*/ 30 w 30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23">
                  <a:moveTo>
                    <a:pt x="30" y="23"/>
                  </a:moveTo>
                  <a:lnTo>
                    <a:pt x="30" y="17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7"/>
                  </a:lnTo>
                  <a:lnTo>
                    <a:pt x="30" y="17"/>
                  </a:lnTo>
                  <a:lnTo>
                    <a:pt x="30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53" name="Freeform 85"/>
            <p:cNvSpPr>
              <a:spLocks/>
            </p:cNvSpPr>
            <p:nvPr/>
          </p:nvSpPr>
          <p:spPr bwMode="auto">
            <a:xfrm>
              <a:off x="5251" y="998"/>
              <a:ext cx="36" cy="23"/>
            </a:xfrm>
            <a:custGeom>
              <a:avLst/>
              <a:gdLst>
                <a:gd name="T0" fmla="*/ 0 w 36"/>
                <a:gd name="T1" fmla="*/ 0 h 23"/>
                <a:gd name="T2" fmla="*/ 0 w 36"/>
                <a:gd name="T3" fmla="*/ 0 h 23"/>
                <a:gd name="T4" fmla="*/ 6 w 36"/>
                <a:gd name="T5" fmla="*/ 0 h 23"/>
                <a:gd name="T6" fmla="*/ 6 w 36"/>
                <a:gd name="T7" fmla="*/ 0 h 23"/>
                <a:gd name="T8" fmla="*/ 12 w 36"/>
                <a:gd name="T9" fmla="*/ 5 h 23"/>
                <a:gd name="T10" fmla="*/ 18 w 36"/>
                <a:gd name="T11" fmla="*/ 5 h 23"/>
                <a:gd name="T12" fmla="*/ 24 w 36"/>
                <a:gd name="T13" fmla="*/ 11 h 23"/>
                <a:gd name="T14" fmla="*/ 30 w 36"/>
                <a:gd name="T15" fmla="*/ 17 h 23"/>
                <a:gd name="T16" fmla="*/ 36 w 36"/>
                <a:gd name="T17" fmla="*/ 23 h 23"/>
                <a:gd name="T18" fmla="*/ 30 w 36"/>
                <a:gd name="T19" fmla="*/ 17 h 23"/>
                <a:gd name="T20" fmla="*/ 24 w 36"/>
                <a:gd name="T21" fmla="*/ 17 h 23"/>
                <a:gd name="T22" fmla="*/ 18 w 36"/>
                <a:gd name="T23" fmla="*/ 11 h 23"/>
                <a:gd name="T24" fmla="*/ 12 w 36"/>
                <a:gd name="T25" fmla="*/ 11 h 23"/>
                <a:gd name="T26" fmla="*/ 6 w 36"/>
                <a:gd name="T27" fmla="*/ 5 h 23"/>
                <a:gd name="T28" fmla="*/ 0 w 36"/>
                <a:gd name="T29" fmla="*/ 5 h 23"/>
                <a:gd name="T30" fmla="*/ 0 w 36"/>
                <a:gd name="T31" fmla="*/ 0 h 23"/>
                <a:gd name="T32" fmla="*/ 0 w 3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3"/>
                <a:gd name="T53" fmla="*/ 36 w 3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3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5"/>
                  </a:lnTo>
                  <a:lnTo>
                    <a:pt x="18" y="5"/>
                  </a:lnTo>
                  <a:lnTo>
                    <a:pt x="24" y="11"/>
                  </a:lnTo>
                  <a:lnTo>
                    <a:pt x="30" y="17"/>
                  </a:lnTo>
                  <a:lnTo>
                    <a:pt x="36" y="23"/>
                  </a:lnTo>
                  <a:lnTo>
                    <a:pt x="30" y="17"/>
                  </a:lnTo>
                  <a:lnTo>
                    <a:pt x="24" y="17"/>
                  </a:lnTo>
                  <a:lnTo>
                    <a:pt x="18" y="11"/>
                  </a:lnTo>
                  <a:lnTo>
                    <a:pt x="12" y="11"/>
                  </a:lnTo>
                  <a:lnTo>
                    <a:pt x="6" y="5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54" name="Freeform 86"/>
            <p:cNvSpPr>
              <a:spLocks/>
            </p:cNvSpPr>
            <p:nvPr/>
          </p:nvSpPr>
          <p:spPr bwMode="auto">
            <a:xfrm>
              <a:off x="5239" y="1021"/>
              <a:ext cx="48" cy="30"/>
            </a:xfrm>
            <a:custGeom>
              <a:avLst/>
              <a:gdLst>
                <a:gd name="T0" fmla="*/ 0 w 48"/>
                <a:gd name="T1" fmla="*/ 0 h 30"/>
                <a:gd name="T2" fmla="*/ 6 w 48"/>
                <a:gd name="T3" fmla="*/ 0 h 30"/>
                <a:gd name="T4" fmla="*/ 12 w 48"/>
                <a:gd name="T5" fmla="*/ 0 h 30"/>
                <a:gd name="T6" fmla="*/ 18 w 48"/>
                <a:gd name="T7" fmla="*/ 6 h 30"/>
                <a:gd name="T8" fmla="*/ 24 w 48"/>
                <a:gd name="T9" fmla="*/ 6 h 30"/>
                <a:gd name="T10" fmla="*/ 30 w 48"/>
                <a:gd name="T11" fmla="*/ 12 h 30"/>
                <a:gd name="T12" fmla="*/ 42 w 48"/>
                <a:gd name="T13" fmla="*/ 18 h 30"/>
                <a:gd name="T14" fmla="*/ 48 w 48"/>
                <a:gd name="T15" fmla="*/ 24 h 30"/>
                <a:gd name="T16" fmla="*/ 48 w 48"/>
                <a:gd name="T17" fmla="*/ 30 h 30"/>
                <a:gd name="T18" fmla="*/ 48 w 48"/>
                <a:gd name="T19" fmla="*/ 30 h 30"/>
                <a:gd name="T20" fmla="*/ 42 w 48"/>
                <a:gd name="T21" fmla="*/ 24 h 30"/>
                <a:gd name="T22" fmla="*/ 30 w 48"/>
                <a:gd name="T23" fmla="*/ 18 h 30"/>
                <a:gd name="T24" fmla="*/ 24 w 48"/>
                <a:gd name="T25" fmla="*/ 18 h 30"/>
                <a:gd name="T26" fmla="*/ 12 w 48"/>
                <a:gd name="T27" fmla="*/ 12 h 30"/>
                <a:gd name="T28" fmla="*/ 6 w 48"/>
                <a:gd name="T29" fmla="*/ 6 h 30"/>
                <a:gd name="T30" fmla="*/ 6 w 48"/>
                <a:gd name="T31" fmla="*/ 0 h 30"/>
                <a:gd name="T32" fmla="*/ 0 w 4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30"/>
                <a:gd name="T53" fmla="*/ 48 w 4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30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48" y="30"/>
                  </a:lnTo>
                  <a:lnTo>
                    <a:pt x="42" y="24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55" name="Freeform 87"/>
            <p:cNvSpPr>
              <a:spLocks/>
            </p:cNvSpPr>
            <p:nvPr/>
          </p:nvSpPr>
          <p:spPr bwMode="auto">
            <a:xfrm>
              <a:off x="5233" y="1045"/>
              <a:ext cx="54" cy="36"/>
            </a:xfrm>
            <a:custGeom>
              <a:avLst/>
              <a:gdLst>
                <a:gd name="T0" fmla="*/ 0 w 54"/>
                <a:gd name="T1" fmla="*/ 0 h 36"/>
                <a:gd name="T2" fmla="*/ 6 w 54"/>
                <a:gd name="T3" fmla="*/ 0 h 36"/>
                <a:gd name="T4" fmla="*/ 12 w 54"/>
                <a:gd name="T5" fmla="*/ 0 h 36"/>
                <a:gd name="T6" fmla="*/ 18 w 54"/>
                <a:gd name="T7" fmla="*/ 6 h 36"/>
                <a:gd name="T8" fmla="*/ 24 w 54"/>
                <a:gd name="T9" fmla="*/ 12 h 36"/>
                <a:gd name="T10" fmla="*/ 36 w 54"/>
                <a:gd name="T11" fmla="*/ 18 h 36"/>
                <a:gd name="T12" fmla="*/ 42 w 54"/>
                <a:gd name="T13" fmla="*/ 24 h 36"/>
                <a:gd name="T14" fmla="*/ 48 w 54"/>
                <a:gd name="T15" fmla="*/ 30 h 36"/>
                <a:gd name="T16" fmla="*/ 54 w 54"/>
                <a:gd name="T17" fmla="*/ 36 h 36"/>
                <a:gd name="T18" fmla="*/ 48 w 54"/>
                <a:gd name="T19" fmla="*/ 30 h 36"/>
                <a:gd name="T20" fmla="*/ 42 w 54"/>
                <a:gd name="T21" fmla="*/ 30 h 36"/>
                <a:gd name="T22" fmla="*/ 36 w 54"/>
                <a:gd name="T23" fmla="*/ 24 h 36"/>
                <a:gd name="T24" fmla="*/ 24 w 54"/>
                <a:gd name="T25" fmla="*/ 18 h 36"/>
                <a:gd name="T26" fmla="*/ 12 w 54"/>
                <a:gd name="T27" fmla="*/ 12 h 36"/>
                <a:gd name="T28" fmla="*/ 6 w 54"/>
                <a:gd name="T29" fmla="*/ 6 h 36"/>
                <a:gd name="T30" fmla="*/ 0 w 54"/>
                <a:gd name="T31" fmla="*/ 6 h 36"/>
                <a:gd name="T32" fmla="*/ 0 w 54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36"/>
                <a:gd name="T53" fmla="*/ 54 w 5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3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48" y="30"/>
                  </a:lnTo>
                  <a:lnTo>
                    <a:pt x="54" y="36"/>
                  </a:lnTo>
                  <a:lnTo>
                    <a:pt x="48" y="30"/>
                  </a:lnTo>
                  <a:lnTo>
                    <a:pt x="42" y="30"/>
                  </a:lnTo>
                  <a:lnTo>
                    <a:pt x="36" y="24"/>
                  </a:lnTo>
                  <a:lnTo>
                    <a:pt x="24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56" name="Freeform 88"/>
            <p:cNvSpPr>
              <a:spLocks/>
            </p:cNvSpPr>
            <p:nvPr/>
          </p:nvSpPr>
          <p:spPr bwMode="auto">
            <a:xfrm>
              <a:off x="5239" y="1063"/>
              <a:ext cx="42" cy="36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6 w 42"/>
                <a:gd name="T5" fmla="*/ 0 h 36"/>
                <a:gd name="T6" fmla="*/ 12 w 42"/>
                <a:gd name="T7" fmla="*/ 6 h 36"/>
                <a:gd name="T8" fmla="*/ 18 w 42"/>
                <a:gd name="T9" fmla="*/ 12 h 36"/>
                <a:gd name="T10" fmla="*/ 30 w 42"/>
                <a:gd name="T11" fmla="*/ 18 h 36"/>
                <a:gd name="T12" fmla="*/ 36 w 42"/>
                <a:gd name="T13" fmla="*/ 24 h 36"/>
                <a:gd name="T14" fmla="*/ 42 w 42"/>
                <a:gd name="T15" fmla="*/ 30 h 36"/>
                <a:gd name="T16" fmla="*/ 42 w 42"/>
                <a:gd name="T17" fmla="*/ 36 h 36"/>
                <a:gd name="T18" fmla="*/ 36 w 42"/>
                <a:gd name="T19" fmla="*/ 36 h 36"/>
                <a:gd name="T20" fmla="*/ 30 w 42"/>
                <a:gd name="T21" fmla="*/ 30 h 36"/>
                <a:gd name="T22" fmla="*/ 24 w 42"/>
                <a:gd name="T23" fmla="*/ 24 h 36"/>
                <a:gd name="T24" fmla="*/ 18 w 42"/>
                <a:gd name="T25" fmla="*/ 18 h 36"/>
                <a:gd name="T26" fmla="*/ 6 w 42"/>
                <a:gd name="T27" fmla="*/ 12 h 36"/>
                <a:gd name="T28" fmla="*/ 6 w 42"/>
                <a:gd name="T29" fmla="*/ 6 h 36"/>
                <a:gd name="T30" fmla="*/ 0 w 42"/>
                <a:gd name="T31" fmla="*/ 0 h 36"/>
                <a:gd name="T32" fmla="*/ 0 w 42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6"/>
                <a:gd name="T53" fmla="*/ 42 w 42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30" y="18"/>
                  </a:lnTo>
                  <a:lnTo>
                    <a:pt x="36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36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57" name="Freeform 89"/>
            <p:cNvSpPr>
              <a:spLocks/>
            </p:cNvSpPr>
            <p:nvPr/>
          </p:nvSpPr>
          <p:spPr bwMode="auto">
            <a:xfrm>
              <a:off x="5239" y="1081"/>
              <a:ext cx="36" cy="30"/>
            </a:xfrm>
            <a:custGeom>
              <a:avLst/>
              <a:gdLst>
                <a:gd name="T0" fmla="*/ 0 w 36"/>
                <a:gd name="T1" fmla="*/ 0 h 30"/>
                <a:gd name="T2" fmla="*/ 0 w 36"/>
                <a:gd name="T3" fmla="*/ 0 h 30"/>
                <a:gd name="T4" fmla="*/ 6 w 36"/>
                <a:gd name="T5" fmla="*/ 0 h 30"/>
                <a:gd name="T6" fmla="*/ 12 w 36"/>
                <a:gd name="T7" fmla="*/ 6 h 30"/>
                <a:gd name="T8" fmla="*/ 18 w 36"/>
                <a:gd name="T9" fmla="*/ 12 h 30"/>
                <a:gd name="T10" fmla="*/ 24 w 36"/>
                <a:gd name="T11" fmla="*/ 12 h 30"/>
                <a:gd name="T12" fmla="*/ 30 w 36"/>
                <a:gd name="T13" fmla="*/ 18 h 30"/>
                <a:gd name="T14" fmla="*/ 30 w 36"/>
                <a:gd name="T15" fmla="*/ 24 h 30"/>
                <a:gd name="T16" fmla="*/ 36 w 36"/>
                <a:gd name="T17" fmla="*/ 30 h 30"/>
                <a:gd name="T18" fmla="*/ 30 w 36"/>
                <a:gd name="T19" fmla="*/ 30 h 30"/>
                <a:gd name="T20" fmla="*/ 24 w 36"/>
                <a:gd name="T21" fmla="*/ 24 h 30"/>
                <a:gd name="T22" fmla="*/ 18 w 36"/>
                <a:gd name="T23" fmla="*/ 18 h 30"/>
                <a:gd name="T24" fmla="*/ 12 w 36"/>
                <a:gd name="T25" fmla="*/ 18 h 30"/>
                <a:gd name="T26" fmla="*/ 6 w 36"/>
                <a:gd name="T27" fmla="*/ 12 h 30"/>
                <a:gd name="T28" fmla="*/ 6 w 36"/>
                <a:gd name="T29" fmla="*/ 6 h 30"/>
                <a:gd name="T30" fmla="*/ 0 w 36"/>
                <a:gd name="T31" fmla="*/ 6 h 30"/>
                <a:gd name="T32" fmla="*/ 0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58" name="Freeform 90"/>
            <p:cNvSpPr>
              <a:spLocks/>
            </p:cNvSpPr>
            <p:nvPr/>
          </p:nvSpPr>
          <p:spPr bwMode="auto">
            <a:xfrm>
              <a:off x="5239" y="1099"/>
              <a:ext cx="24" cy="30"/>
            </a:xfrm>
            <a:custGeom>
              <a:avLst/>
              <a:gdLst>
                <a:gd name="T0" fmla="*/ 0 w 24"/>
                <a:gd name="T1" fmla="*/ 0 h 30"/>
                <a:gd name="T2" fmla="*/ 0 w 24"/>
                <a:gd name="T3" fmla="*/ 0 h 30"/>
                <a:gd name="T4" fmla="*/ 6 w 24"/>
                <a:gd name="T5" fmla="*/ 6 h 30"/>
                <a:gd name="T6" fmla="*/ 12 w 24"/>
                <a:gd name="T7" fmla="*/ 6 h 30"/>
                <a:gd name="T8" fmla="*/ 12 w 24"/>
                <a:gd name="T9" fmla="*/ 12 h 30"/>
                <a:gd name="T10" fmla="*/ 18 w 24"/>
                <a:gd name="T11" fmla="*/ 18 h 30"/>
                <a:gd name="T12" fmla="*/ 24 w 24"/>
                <a:gd name="T13" fmla="*/ 24 h 30"/>
                <a:gd name="T14" fmla="*/ 24 w 24"/>
                <a:gd name="T15" fmla="*/ 24 h 30"/>
                <a:gd name="T16" fmla="*/ 24 w 24"/>
                <a:gd name="T17" fmla="*/ 30 h 30"/>
                <a:gd name="T18" fmla="*/ 24 w 24"/>
                <a:gd name="T19" fmla="*/ 24 h 30"/>
                <a:gd name="T20" fmla="*/ 18 w 24"/>
                <a:gd name="T21" fmla="*/ 24 h 30"/>
                <a:gd name="T22" fmla="*/ 12 w 24"/>
                <a:gd name="T23" fmla="*/ 18 h 30"/>
                <a:gd name="T24" fmla="*/ 12 w 24"/>
                <a:gd name="T25" fmla="*/ 18 h 30"/>
                <a:gd name="T26" fmla="*/ 6 w 24"/>
                <a:gd name="T27" fmla="*/ 12 h 30"/>
                <a:gd name="T28" fmla="*/ 6 w 24"/>
                <a:gd name="T29" fmla="*/ 6 h 30"/>
                <a:gd name="T30" fmla="*/ 0 w 24"/>
                <a:gd name="T31" fmla="*/ 6 h 30"/>
                <a:gd name="T32" fmla="*/ 0 w 24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0"/>
                <a:gd name="T53" fmla="*/ 24 w 24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0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24" y="30"/>
                  </a:lnTo>
                  <a:lnTo>
                    <a:pt x="24" y="24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59" name="Freeform 91"/>
            <p:cNvSpPr>
              <a:spLocks/>
            </p:cNvSpPr>
            <p:nvPr/>
          </p:nvSpPr>
          <p:spPr bwMode="auto">
            <a:xfrm>
              <a:off x="5239" y="1117"/>
              <a:ext cx="18" cy="18"/>
            </a:xfrm>
            <a:custGeom>
              <a:avLst/>
              <a:gdLst>
                <a:gd name="T0" fmla="*/ 6 w 18"/>
                <a:gd name="T1" fmla="*/ 0 h 18"/>
                <a:gd name="T2" fmla="*/ 6 w 18"/>
                <a:gd name="T3" fmla="*/ 0 h 18"/>
                <a:gd name="T4" fmla="*/ 6 w 18"/>
                <a:gd name="T5" fmla="*/ 0 h 18"/>
                <a:gd name="T6" fmla="*/ 12 w 18"/>
                <a:gd name="T7" fmla="*/ 6 h 18"/>
                <a:gd name="T8" fmla="*/ 12 w 18"/>
                <a:gd name="T9" fmla="*/ 6 h 18"/>
                <a:gd name="T10" fmla="*/ 18 w 18"/>
                <a:gd name="T11" fmla="*/ 12 h 18"/>
                <a:gd name="T12" fmla="*/ 18 w 18"/>
                <a:gd name="T13" fmla="*/ 12 h 18"/>
                <a:gd name="T14" fmla="*/ 18 w 18"/>
                <a:gd name="T15" fmla="*/ 18 h 18"/>
                <a:gd name="T16" fmla="*/ 18 w 18"/>
                <a:gd name="T17" fmla="*/ 18 h 18"/>
                <a:gd name="T18" fmla="*/ 18 w 18"/>
                <a:gd name="T19" fmla="*/ 18 h 18"/>
                <a:gd name="T20" fmla="*/ 18 w 18"/>
                <a:gd name="T21" fmla="*/ 12 h 18"/>
                <a:gd name="T22" fmla="*/ 12 w 18"/>
                <a:gd name="T23" fmla="*/ 12 h 18"/>
                <a:gd name="T24" fmla="*/ 6 w 18"/>
                <a:gd name="T25" fmla="*/ 6 h 18"/>
                <a:gd name="T26" fmla="*/ 6 w 18"/>
                <a:gd name="T27" fmla="*/ 6 h 18"/>
                <a:gd name="T28" fmla="*/ 6 w 18"/>
                <a:gd name="T29" fmla="*/ 6 h 18"/>
                <a:gd name="T30" fmla="*/ 0 w 18"/>
                <a:gd name="T31" fmla="*/ 0 h 18"/>
                <a:gd name="T32" fmla="*/ 6 w 18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8"/>
                <a:gd name="T53" fmla="*/ 18 w 18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8">
                  <a:moveTo>
                    <a:pt x="6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60" name="Freeform 92"/>
            <p:cNvSpPr>
              <a:spLocks/>
            </p:cNvSpPr>
            <p:nvPr/>
          </p:nvSpPr>
          <p:spPr bwMode="auto">
            <a:xfrm>
              <a:off x="5257" y="974"/>
              <a:ext cx="18" cy="24"/>
            </a:xfrm>
            <a:custGeom>
              <a:avLst/>
              <a:gdLst>
                <a:gd name="T0" fmla="*/ 18 w 18"/>
                <a:gd name="T1" fmla="*/ 24 h 24"/>
                <a:gd name="T2" fmla="*/ 18 w 18"/>
                <a:gd name="T3" fmla="*/ 18 h 24"/>
                <a:gd name="T4" fmla="*/ 12 w 18"/>
                <a:gd name="T5" fmla="*/ 18 h 24"/>
                <a:gd name="T6" fmla="*/ 12 w 18"/>
                <a:gd name="T7" fmla="*/ 18 h 24"/>
                <a:gd name="T8" fmla="*/ 6 w 18"/>
                <a:gd name="T9" fmla="*/ 12 h 24"/>
                <a:gd name="T10" fmla="*/ 0 w 18"/>
                <a:gd name="T11" fmla="*/ 12 h 24"/>
                <a:gd name="T12" fmla="*/ 0 w 18"/>
                <a:gd name="T13" fmla="*/ 6 h 24"/>
                <a:gd name="T14" fmla="*/ 0 w 18"/>
                <a:gd name="T15" fmla="*/ 6 h 24"/>
                <a:gd name="T16" fmla="*/ 0 w 18"/>
                <a:gd name="T17" fmla="*/ 0 h 24"/>
                <a:gd name="T18" fmla="*/ 0 w 18"/>
                <a:gd name="T19" fmla="*/ 0 h 24"/>
                <a:gd name="T20" fmla="*/ 6 w 18"/>
                <a:gd name="T21" fmla="*/ 0 h 24"/>
                <a:gd name="T22" fmla="*/ 6 w 18"/>
                <a:gd name="T23" fmla="*/ 6 h 24"/>
                <a:gd name="T24" fmla="*/ 12 w 18"/>
                <a:gd name="T25" fmla="*/ 6 h 24"/>
                <a:gd name="T26" fmla="*/ 12 w 18"/>
                <a:gd name="T27" fmla="*/ 12 h 24"/>
                <a:gd name="T28" fmla="*/ 18 w 18"/>
                <a:gd name="T29" fmla="*/ 18 h 24"/>
                <a:gd name="T30" fmla="*/ 18 w 18"/>
                <a:gd name="T31" fmla="*/ 18 h 24"/>
                <a:gd name="T32" fmla="*/ 18 w 18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24"/>
                <a:gd name="T53" fmla="*/ 18 w 18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24">
                  <a:moveTo>
                    <a:pt x="18" y="24"/>
                  </a:move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61" name="Freeform 93"/>
            <p:cNvSpPr>
              <a:spLocks/>
            </p:cNvSpPr>
            <p:nvPr/>
          </p:nvSpPr>
          <p:spPr bwMode="auto">
            <a:xfrm>
              <a:off x="5275" y="974"/>
              <a:ext cx="12" cy="24"/>
            </a:xfrm>
            <a:custGeom>
              <a:avLst/>
              <a:gdLst>
                <a:gd name="T0" fmla="*/ 0 w 12"/>
                <a:gd name="T1" fmla="*/ 24 h 24"/>
                <a:gd name="T2" fmla="*/ 6 w 12"/>
                <a:gd name="T3" fmla="*/ 18 h 24"/>
                <a:gd name="T4" fmla="*/ 12 w 12"/>
                <a:gd name="T5" fmla="*/ 12 h 24"/>
                <a:gd name="T6" fmla="*/ 12 w 12"/>
                <a:gd name="T7" fmla="*/ 6 h 24"/>
                <a:gd name="T8" fmla="*/ 12 w 12"/>
                <a:gd name="T9" fmla="*/ 0 h 24"/>
                <a:gd name="T10" fmla="*/ 12 w 12"/>
                <a:gd name="T11" fmla="*/ 0 h 24"/>
                <a:gd name="T12" fmla="*/ 6 w 12"/>
                <a:gd name="T13" fmla="*/ 6 h 24"/>
                <a:gd name="T14" fmla="*/ 6 w 12"/>
                <a:gd name="T15" fmla="*/ 18 h 24"/>
                <a:gd name="T16" fmla="*/ 0 w 12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24"/>
                <a:gd name="T29" fmla="*/ 12 w 12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24">
                  <a:moveTo>
                    <a:pt x="0" y="24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62" name="Freeform 94"/>
            <p:cNvSpPr>
              <a:spLocks/>
            </p:cNvSpPr>
            <p:nvPr/>
          </p:nvSpPr>
          <p:spPr bwMode="auto">
            <a:xfrm>
              <a:off x="5269" y="968"/>
              <a:ext cx="6" cy="24"/>
            </a:xfrm>
            <a:custGeom>
              <a:avLst/>
              <a:gdLst>
                <a:gd name="T0" fmla="*/ 6 w 6"/>
                <a:gd name="T1" fmla="*/ 24 h 24"/>
                <a:gd name="T2" fmla="*/ 6 w 6"/>
                <a:gd name="T3" fmla="*/ 18 h 24"/>
                <a:gd name="T4" fmla="*/ 6 w 6"/>
                <a:gd name="T5" fmla="*/ 12 h 24"/>
                <a:gd name="T6" fmla="*/ 6 w 6"/>
                <a:gd name="T7" fmla="*/ 0 h 24"/>
                <a:gd name="T8" fmla="*/ 0 w 6"/>
                <a:gd name="T9" fmla="*/ 0 h 24"/>
                <a:gd name="T10" fmla="*/ 0 w 6"/>
                <a:gd name="T11" fmla="*/ 0 h 24"/>
                <a:gd name="T12" fmla="*/ 0 w 6"/>
                <a:gd name="T13" fmla="*/ 6 h 24"/>
                <a:gd name="T14" fmla="*/ 6 w 6"/>
                <a:gd name="T15" fmla="*/ 18 h 24"/>
                <a:gd name="T16" fmla="*/ 6 w 6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4"/>
                <a:gd name="T29" fmla="*/ 6 w 6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4">
                  <a:moveTo>
                    <a:pt x="6" y="24"/>
                  </a:moveTo>
                  <a:lnTo>
                    <a:pt x="6" y="18"/>
                  </a:lnTo>
                  <a:lnTo>
                    <a:pt x="6" y="1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8"/>
                  </a:lnTo>
                  <a:lnTo>
                    <a:pt x="6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63" name="Freeform 95"/>
            <p:cNvSpPr>
              <a:spLocks/>
            </p:cNvSpPr>
            <p:nvPr/>
          </p:nvSpPr>
          <p:spPr bwMode="auto">
            <a:xfrm>
              <a:off x="5281" y="980"/>
              <a:ext cx="18" cy="23"/>
            </a:xfrm>
            <a:custGeom>
              <a:avLst/>
              <a:gdLst>
                <a:gd name="T0" fmla="*/ 0 w 18"/>
                <a:gd name="T1" fmla="*/ 23 h 23"/>
                <a:gd name="T2" fmla="*/ 0 w 18"/>
                <a:gd name="T3" fmla="*/ 23 h 23"/>
                <a:gd name="T4" fmla="*/ 6 w 18"/>
                <a:gd name="T5" fmla="*/ 18 h 23"/>
                <a:gd name="T6" fmla="*/ 6 w 18"/>
                <a:gd name="T7" fmla="*/ 12 h 23"/>
                <a:gd name="T8" fmla="*/ 12 w 18"/>
                <a:gd name="T9" fmla="*/ 12 h 23"/>
                <a:gd name="T10" fmla="*/ 12 w 18"/>
                <a:gd name="T11" fmla="*/ 6 h 23"/>
                <a:gd name="T12" fmla="*/ 18 w 18"/>
                <a:gd name="T13" fmla="*/ 0 h 23"/>
                <a:gd name="T14" fmla="*/ 18 w 18"/>
                <a:gd name="T15" fmla="*/ 0 h 23"/>
                <a:gd name="T16" fmla="*/ 18 w 18"/>
                <a:gd name="T17" fmla="*/ 0 h 23"/>
                <a:gd name="T18" fmla="*/ 18 w 18"/>
                <a:gd name="T19" fmla="*/ 6 h 23"/>
                <a:gd name="T20" fmla="*/ 18 w 18"/>
                <a:gd name="T21" fmla="*/ 6 h 23"/>
                <a:gd name="T22" fmla="*/ 18 w 18"/>
                <a:gd name="T23" fmla="*/ 12 h 23"/>
                <a:gd name="T24" fmla="*/ 12 w 18"/>
                <a:gd name="T25" fmla="*/ 12 h 23"/>
                <a:gd name="T26" fmla="*/ 6 w 18"/>
                <a:gd name="T27" fmla="*/ 18 h 23"/>
                <a:gd name="T28" fmla="*/ 6 w 18"/>
                <a:gd name="T29" fmla="*/ 18 h 23"/>
                <a:gd name="T30" fmla="*/ 0 w 18"/>
                <a:gd name="T31" fmla="*/ 23 h 23"/>
                <a:gd name="T32" fmla="*/ 0 w 18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23"/>
                <a:gd name="T53" fmla="*/ 18 w 18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23">
                  <a:moveTo>
                    <a:pt x="0" y="23"/>
                  </a:moveTo>
                  <a:lnTo>
                    <a:pt x="0" y="23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64" name="Freeform 96"/>
            <p:cNvSpPr>
              <a:spLocks/>
            </p:cNvSpPr>
            <p:nvPr/>
          </p:nvSpPr>
          <p:spPr bwMode="auto">
            <a:xfrm>
              <a:off x="5263" y="1123"/>
              <a:ext cx="36" cy="12"/>
            </a:xfrm>
            <a:custGeom>
              <a:avLst/>
              <a:gdLst>
                <a:gd name="T0" fmla="*/ 0 w 36"/>
                <a:gd name="T1" fmla="*/ 6 h 12"/>
                <a:gd name="T2" fmla="*/ 6 w 36"/>
                <a:gd name="T3" fmla="*/ 0 h 12"/>
                <a:gd name="T4" fmla="*/ 6 w 36"/>
                <a:gd name="T5" fmla="*/ 0 h 12"/>
                <a:gd name="T6" fmla="*/ 12 w 36"/>
                <a:gd name="T7" fmla="*/ 0 h 12"/>
                <a:gd name="T8" fmla="*/ 18 w 36"/>
                <a:gd name="T9" fmla="*/ 0 h 12"/>
                <a:gd name="T10" fmla="*/ 24 w 36"/>
                <a:gd name="T11" fmla="*/ 0 h 12"/>
                <a:gd name="T12" fmla="*/ 30 w 36"/>
                <a:gd name="T13" fmla="*/ 6 h 12"/>
                <a:gd name="T14" fmla="*/ 30 w 36"/>
                <a:gd name="T15" fmla="*/ 6 h 12"/>
                <a:gd name="T16" fmla="*/ 36 w 36"/>
                <a:gd name="T17" fmla="*/ 6 h 12"/>
                <a:gd name="T18" fmla="*/ 30 w 36"/>
                <a:gd name="T19" fmla="*/ 6 h 12"/>
                <a:gd name="T20" fmla="*/ 30 w 36"/>
                <a:gd name="T21" fmla="*/ 12 h 12"/>
                <a:gd name="T22" fmla="*/ 24 w 36"/>
                <a:gd name="T23" fmla="*/ 6 h 12"/>
                <a:gd name="T24" fmla="*/ 18 w 36"/>
                <a:gd name="T25" fmla="*/ 6 h 12"/>
                <a:gd name="T26" fmla="*/ 12 w 36"/>
                <a:gd name="T27" fmla="*/ 6 h 12"/>
                <a:gd name="T28" fmla="*/ 6 w 36"/>
                <a:gd name="T29" fmla="*/ 6 h 12"/>
                <a:gd name="T30" fmla="*/ 6 w 36"/>
                <a:gd name="T31" fmla="*/ 6 h 12"/>
                <a:gd name="T32" fmla="*/ 0 w 36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2"/>
                <a:gd name="T53" fmla="*/ 36 w 3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2">
                  <a:moveTo>
                    <a:pt x="0" y="6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65" name="Freeform 97"/>
            <p:cNvSpPr>
              <a:spLocks/>
            </p:cNvSpPr>
            <p:nvPr/>
          </p:nvSpPr>
          <p:spPr bwMode="auto">
            <a:xfrm>
              <a:off x="5257" y="1135"/>
              <a:ext cx="30" cy="12"/>
            </a:xfrm>
            <a:custGeom>
              <a:avLst/>
              <a:gdLst>
                <a:gd name="T0" fmla="*/ 0 w 30"/>
                <a:gd name="T1" fmla="*/ 0 h 12"/>
                <a:gd name="T2" fmla="*/ 6 w 30"/>
                <a:gd name="T3" fmla="*/ 0 h 12"/>
                <a:gd name="T4" fmla="*/ 6 w 30"/>
                <a:gd name="T5" fmla="*/ 0 h 12"/>
                <a:gd name="T6" fmla="*/ 12 w 30"/>
                <a:gd name="T7" fmla="*/ 0 h 12"/>
                <a:gd name="T8" fmla="*/ 18 w 30"/>
                <a:gd name="T9" fmla="*/ 0 h 12"/>
                <a:gd name="T10" fmla="*/ 24 w 30"/>
                <a:gd name="T11" fmla="*/ 0 h 12"/>
                <a:gd name="T12" fmla="*/ 30 w 30"/>
                <a:gd name="T13" fmla="*/ 6 h 12"/>
                <a:gd name="T14" fmla="*/ 30 w 30"/>
                <a:gd name="T15" fmla="*/ 6 h 12"/>
                <a:gd name="T16" fmla="*/ 30 w 30"/>
                <a:gd name="T17" fmla="*/ 12 h 12"/>
                <a:gd name="T18" fmla="*/ 30 w 30"/>
                <a:gd name="T19" fmla="*/ 12 h 12"/>
                <a:gd name="T20" fmla="*/ 30 w 30"/>
                <a:gd name="T21" fmla="*/ 12 h 12"/>
                <a:gd name="T22" fmla="*/ 24 w 30"/>
                <a:gd name="T23" fmla="*/ 12 h 12"/>
                <a:gd name="T24" fmla="*/ 18 w 30"/>
                <a:gd name="T25" fmla="*/ 6 h 12"/>
                <a:gd name="T26" fmla="*/ 12 w 30"/>
                <a:gd name="T27" fmla="*/ 6 h 12"/>
                <a:gd name="T28" fmla="*/ 6 w 30"/>
                <a:gd name="T29" fmla="*/ 0 h 12"/>
                <a:gd name="T30" fmla="*/ 0 w 30"/>
                <a:gd name="T31" fmla="*/ 0 h 12"/>
                <a:gd name="T32" fmla="*/ 0 w 30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2"/>
                <a:gd name="T53" fmla="*/ 30 w 3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2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66" name="Freeform 98"/>
            <p:cNvSpPr>
              <a:spLocks/>
            </p:cNvSpPr>
            <p:nvPr/>
          </p:nvSpPr>
          <p:spPr bwMode="auto">
            <a:xfrm>
              <a:off x="5275" y="1111"/>
              <a:ext cx="30" cy="6"/>
            </a:xfrm>
            <a:custGeom>
              <a:avLst/>
              <a:gdLst>
                <a:gd name="T0" fmla="*/ 0 w 30"/>
                <a:gd name="T1" fmla="*/ 0 h 6"/>
                <a:gd name="T2" fmla="*/ 0 w 30"/>
                <a:gd name="T3" fmla="*/ 0 h 6"/>
                <a:gd name="T4" fmla="*/ 6 w 30"/>
                <a:gd name="T5" fmla="*/ 0 h 6"/>
                <a:gd name="T6" fmla="*/ 6 w 30"/>
                <a:gd name="T7" fmla="*/ 0 h 6"/>
                <a:gd name="T8" fmla="*/ 12 w 30"/>
                <a:gd name="T9" fmla="*/ 0 h 6"/>
                <a:gd name="T10" fmla="*/ 18 w 30"/>
                <a:gd name="T11" fmla="*/ 0 h 6"/>
                <a:gd name="T12" fmla="*/ 24 w 30"/>
                <a:gd name="T13" fmla="*/ 0 h 6"/>
                <a:gd name="T14" fmla="*/ 30 w 30"/>
                <a:gd name="T15" fmla="*/ 0 h 6"/>
                <a:gd name="T16" fmla="*/ 30 w 30"/>
                <a:gd name="T17" fmla="*/ 0 h 6"/>
                <a:gd name="T18" fmla="*/ 30 w 30"/>
                <a:gd name="T19" fmla="*/ 6 h 6"/>
                <a:gd name="T20" fmla="*/ 30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0 h 6"/>
                <a:gd name="T28" fmla="*/ 6 w 30"/>
                <a:gd name="T29" fmla="*/ 0 h 6"/>
                <a:gd name="T30" fmla="*/ 0 w 30"/>
                <a:gd name="T31" fmla="*/ 0 h 6"/>
                <a:gd name="T32" fmla="*/ 0 w 3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67" name="Freeform 99"/>
            <p:cNvSpPr>
              <a:spLocks/>
            </p:cNvSpPr>
            <p:nvPr/>
          </p:nvSpPr>
          <p:spPr bwMode="auto">
            <a:xfrm>
              <a:off x="5275" y="1087"/>
              <a:ext cx="42" cy="12"/>
            </a:xfrm>
            <a:custGeom>
              <a:avLst/>
              <a:gdLst>
                <a:gd name="T0" fmla="*/ 0 w 42"/>
                <a:gd name="T1" fmla="*/ 12 h 12"/>
                <a:gd name="T2" fmla="*/ 6 w 42"/>
                <a:gd name="T3" fmla="*/ 12 h 12"/>
                <a:gd name="T4" fmla="*/ 12 w 42"/>
                <a:gd name="T5" fmla="*/ 6 h 12"/>
                <a:gd name="T6" fmla="*/ 18 w 42"/>
                <a:gd name="T7" fmla="*/ 6 h 12"/>
                <a:gd name="T8" fmla="*/ 24 w 42"/>
                <a:gd name="T9" fmla="*/ 6 h 12"/>
                <a:gd name="T10" fmla="*/ 30 w 42"/>
                <a:gd name="T11" fmla="*/ 0 h 12"/>
                <a:gd name="T12" fmla="*/ 36 w 42"/>
                <a:gd name="T13" fmla="*/ 0 h 12"/>
                <a:gd name="T14" fmla="*/ 36 w 42"/>
                <a:gd name="T15" fmla="*/ 0 h 12"/>
                <a:gd name="T16" fmla="*/ 42 w 42"/>
                <a:gd name="T17" fmla="*/ 6 h 12"/>
                <a:gd name="T18" fmla="*/ 42 w 42"/>
                <a:gd name="T19" fmla="*/ 6 h 12"/>
                <a:gd name="T20" fmla="*/ 36 w 42"/>
                <a:gd name="T21" fmla="*/ 12 h 12"/>
                <a:gd name="T22" fmla="*/ 30 w 42"/>
                <a:gd name="T23" fmla="*/ 12 h 12"/>
                <a:gd name="T24" fmla="*/ 24 w 42"/>
                <a:gd name="T25" fmla="*/ 12 h 12"/>
                <a:gd name="T26" fmla="*/ 18 w 42"/>
                <a:gd name="T27" fmla="*/ 12 h 12"/>
                <a:gd name="T28" fmla="*/ 12 w 42"/>
                <a:gd name="T29" fmla="*/ 12 h 12"/>
                <a:gd name="T30" fmla="*/ 6 w 42"/>
                <a:gd name="T31" fmla="*/ 12 h 12"/>
                <a:gd name="T32" fmla="*/ 0 w 42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12"/>
                <a:gd name="T53" fmla="*/ 42 w 4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12">
                  <a:moveTo>
                    <a:pt x="0" y="12"/>
                  </a:moveTo>
                  <a:lnTo>
                    <a:pt x="6" y="12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6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68" name="Freeform 100"/>
            <p:cNvSpPr>
              <a:spLocks/>
            </p:cNvSpPr>
            <p:nvPr/>
          </p:nvSpPr>
          <p:spPr bwMode="auto">
            <a:xfrm>
              <a:off x="5287" y="1069"/>
              <a:ext cx="36" cy="12"/>
            </a:xfrm>
            <a:custGeom>
              <a:avLst/>
              <a:gdLst>
                <a:gd name="T0" fmla="*/ 0 w 36"/>
                <a:gd name="T1" fmla="*/ 12 h 12"/>
                <a:gd name="T2" fmla="*/ 0 w 36"/>
                <a:gd name="T3" fmla="*/ 12 h 12"/>
                <a:gd name="T4" fmla="*/ 6 w 36"/>
                <a:gd name="T5" fmla="*/ 12 h 12"/>
                <a:gd name="T6" fmla="*/ 12 w 36"/>
                <a:gd name="T7" fmla="*/ 6 h 12"/>
                <a:gd name="T8" fmla="*/ 18 w 36"/>
                <a:gd name="T9" fmla="*/ 6 h 12"/>
                <a:gd name="T10" fmla="*/ 30 w 36"/>
                <a:gd name="T11" fmla="*/ 6 h 12"/>
                <a:gd name="T12" fmla="*/ 36 w 36"/>
                <a:gd name="T13" fmla="*/ 0 h 12"/>
                <a:gd name="T14" fmla="*/ 36 w 36"/>
                <a:gd name="T15" fmla="*/ 0 h 12"/>
                <a:gd name="T16" fmla="*/ 36 w 36"/>
                <a:gd name="T17" fmla="*/ 6 h 12"/>
                <a:gd name="T18" fmla="*/ 36 w 36"/>
                <a:gd name="T19" fmla="*/ 6 h 12"/>
                <a:gd name="T20" fmla="*/ 30 w 36"/>
                <a:gd name="T21" fmla="*/ 6 h 12"/>
                <a:gd name="T22" fmla="*/ 24 w 36"/>
                <a:gd name="T23" fmla="*/ 12 h 12"/>
                <a:gd name="T24" fmla="*/ 18 w 36"/>
                <a:gd name="T25" fmla="*/ 12 h 12"/>
                <a:gd name="T26" fmla="*/ 12 w 36"/>
                <a:gd name="T27" fmla="*/ 12 h 12"/>
                <a:gd name="T28" fmla="*/ 6 w 36"/>
                <a:gd name="T29" fmla="*/ 12 h 12"/>
                <a:gd name="T30" fmla="*/ 0 w 36"/>
                <a:gd name="T31" fmla="*/ 12 h 12"/>
                <a:gd name="T32" fmla="*/ 0 w 36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2"/>
                <a:gd name="T53" fmla="*/ 36 w 3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2">
                  <a:moveTo>
                    <a:pt x="0" y="12"/>
                  </a:moveTo>
                  <a:lnTo>
                    <a:pt x="0" y="12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30" y="6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69" name="Freeform 101"/>
            <p:cNvSpPr>
              <a:spLocks/>
            </p:cNvSpPr>
            <p:nvPr/>
          </p:nvSpPr>
          <p:spPr bwMode="auto">
            <a:xfrm>
              <a:off x="5287" y="1033"/>
              <a:ext cx="42" cy="18"/>
            </a:xfrm>
            <a:custGeom>
              <a:avLst/>
              <a:gdLst>
                <a:gd name="T0" fmla="*/ 0 w 42"/>
                <a:gd name="T1" fmla="*/ 18 h 18"/>
                <a:gd name="T2" fmla="*/ 0 w 42"/>
                <a:gd name="T3" fmla="*/ 18 h 18"/>
                <a:gd name="T4" fmla="*/ 6 w 42"/>
                <a:gd name="T5" fmla="*/ 12 h 18"/>
                <a:gd name="T6" fmla="*/ 12 w 42"/>
                <a:gd name="T7" fmla="*/ 6 h 18"/>
                <a:gd name="T8" fmla="*/ 24 w 42"/>
                <a:gd name="T9" fmla="*/ 6 h 18"/>
                <a:gd name="T10" fmla="*/ 30 w 42"/>
                <a:gd name="T11" fmla="*/ 0 h 18"/>
                <a:gd name="T12" fmla="*/ 36 w 42"/>
                <a:gd name="T13" fmla="*/ 0 h 18"/>
                <a:gd name="T14" fmla="*/ 42 w 42"/>
                <a:gd name="T15" fmla="*/ 0 h 18"/>
                <a:gd name="T16" fmla="*/ 42 w 42"/>
                <a:gd name="T17" fmla="*/ 0 h 18"/>
                <a:gd name="T18" fmla="*/ 42 w 42"/>
                <a:gd name="T19" fmla="*/ 0 h 18"/>
                <a:gd name="T20" fmla="*/ 36 w 42"/>
                <a:gd name="T21" fmla="*/ 6 h 18"/>
                <a:gd name="T22" fmla="*/ 30 w 42"/>
                <a:gd name="T23" fmla="*/ 6 h 18"/>
                <a:gd name="T24" fmla="*/ 24 w 42"/>
                <a:gd name="T25" fmla="*/ 12 h 18"/>
                <a:gd name="T26" fmla="*/ 12 w 42"/>
                <a:gd name="T27" fmla="*/ 12 h 18"/>
                <a:gd name="T28" fmla="*/ 6 w 42"/>
                <a:gd name="T29" fmla="*/ 12 h 18"/>
                <a:gd name="T30" fmla="*/ 0 w 42"/>
                <a:gd name="T31" fmla="*/ 18 h 18"/>
                <a:gd name="T32" fmla="*/ 0 w 42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18"/>
                <a:gd name="T53" fmla="*/ 42 w 4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18">
                  <a:moveTo>
                    <a:pt x="0" y="18"/>
                  </a:moveTo>
                  <a:lnTo>
                    <a:pt x="0" y="18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70" name="Freeform 102"/>
            <p:cNvSpPr>
              <a:spLocks/>
            </p:cNvSpPr>
            <p:nvPr/>
          </p:nvSpPr>
          <p:spPr bwMode="auto">
            <a:xfrm>
              <a:off x="5281" y="992"/>
              <a:ext cx="42" cy="29"/>
            </a:xfrm>
            <a:custGeom>
              <a:avLst/>
              <a:gdLst>
                <a:gd name="T0" fmla="*/ 0 w 42"/>
                <a:gd name="T1" fmla="*/ 29 h 29"/>
                <a:gd name="T2" fmla="*/ 6 w 42"/>
                <a:gd name="T3" fmla="*/ 23 h 29"/>
                <a:gd name="T4" fmla="*/ 12 w 42"/>
                <a:gd name="T5" fmla="*/ 17 h 29"/>
                <a:gd name="T6" fmla="*/ 18 w 42"/>
                <a:gd name="T7" fmla="*/ 11 h 29"/>
                <a:gd name="T8" fmla="*/ 24 w 42"/>
                <a:gd name="T9" fmla="*/ 11 h 29"/>
                <a:gd name="T10" fmla="*/ 30 w 42"/>
                <a:gd name="T11" fmla="*/ 6 h 29"/>
                <a:gd name="T12" fmla="*/ 36 w 42"/>
                <a:gd name="T13" fmla="*/ 6 h 29"/>
                <a:gd name="T14" fmla="*/ 36 w 42"/>
                <a:gd name="T15" fmla="*/ 0 h 29"/>
                <a:gd name="T16" fmla="*/ 42 w 42"/>
                <a:gd name="T17" fmla="*/ 6 h 29"/>
                <a:gd name="T18" fmla="*/ 42 w 42"/>
                <a:gd name="T19" fmla="*/ 6 h 29"/>
                <a:gd name="T20" fmla="*/ 36 w 42"/>
                <a:gd name="T21" fmla="*/ 11 h 29"/>
                <a:gd name="T22" fmla="*/ 30 w 42"/>
                <a:gd name="T23" fmla="*/ 11 h 29"/>
                <a:gd name="T24" fmla="*/ 24 w 42"/>
                <a:gd name="T25" fmla="*/ 17 h 29"/>
                <a:gd name="T26" fmla="*/ 18 w 42"/>
                <a:gd name="T27" fmla="*/ 17 h 29"/>
                <a:gd name="T28" fmla="*/ 6 w 42"/>
                <a:gd name="T29" fmla="*/ 23 h 29"/>
                <a:gd name="T30" fmla="*/ 6 w 42"/>
                <a:gd name="T31" fmla="*/ 23 h 29"/>
                <a:gd name="T32" fmla="*/ 0 w 42"/>
                <a:gd name="T33" fmla="*/ 29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29"/>
                <a:gd name="T53" fmla="*/ 42 w 42"/>
                <a:gd name="T54" fmla="*/ 29 h 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29">
                  <a:moveTo>
                    <a:pt x="0" y="29"/>
                  </a:moveTo>
                  <a:lnTo>
                    <a:pt x="6" y="23"/>
                  </a:lnTo>
                  <a:lnTo>
                    <a:pt x="12" y="17"/>
                  </a:lnTo>
                  <a:lnTo>
                    <a:pt x="18" y="11"/>
                  </a:lnTo>
                  <a:lnTo>
                    <a:pt x="24" y="11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6" y="0"/>
                  </a:lnTo>
                  <a:lnTo>
                    <a:pt x="42" y="6"/>
                  </a:lnTo>
                  <a:lnTo>
                    <a:pt x="36" y="11"/>
                  </a:lnTo>
                  <a:lnTo>
                    <a:pt x="30" y="11"/>
                  </a:lnTo>
                  <a:lnTo>
                    <a:pt x="24" y="17"/>
                  </a:lnTo>
                  <a:lnTo>
                    <a:pt x="18" y="17"/>
                  </a:lnTo>
                  <a:lnTo>
                    <a:pt x="6" y="23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71" name="Freeform 103"/>
            <p:cNvSpPr>
              <a:spLocks/>
            </p:cNvSpPr>
            <p:nvPr/>
          </p:nvSpPr>
          <p:spPr bwMode="auto">
            <a:xfrm>
              <a:off x="5287" y="1045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0 w 36"/>
                <a:gd name="T3" fmla="*/ 18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6 h 24"/>
                <a:gd name="T10" fmla="*/ 24 w 36"/>
                <a:gd name="T11" fmla="*/ 6 h 24"/>
                <a:gd name="T12" fmla="*/ 30 w 36"/>
                <a:gd name="T13" fmla="*/ 0 h 24"/>
                <a:gd name="T14" fmla="*/ 36 w 36"/>
                <a:gd name="T15" fmla="*/ 0 h 24"/>
                <a:gd name="T16" fmla="*/ 36 w 36"/>
                <a:gd name="T17" fmla="*/ 6 h 24"/>
                <a:gd name="T18" fmla="*/ 36 w 36"/>
                <a:gd name="T19" fmla="*/ 6 h 24"/>
                <a:gd name="T20" fmla="*/ 30 w 36"/>
                <a:gd name="T21" fmla="*/ 12 h 24"/>
                <a:gd name="T22" fmla="*/ 24 w 36"/>
                <a:gd name="T23" fmla="*/ 12 h 24"/>
                <a:gd name="T24" fmla="*/ 18 w 36"/>
                <a:gd name="T25" fmla="*/ 18 h 24"/>
                <a:gd name="T26" fmla="*/ 12 w 36"/>
                <a:gd name="T27" fmla="*/ 18 h 24"/>
                <a:gd name="T28" fmla="*/ 6 w 36"/>
                <a:gd name="T29" fmla="*/ 18 h 24"/>
                <a:gd name="T30" fmla="*/ 0 w 36"/>
                <a:gd name="T31" fmla="*/ 24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0" y="18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72" name="Freeform 104"/>
            <p:cNvSpPr>
              <a:spLocks/>
            </p:cNvSpPr>
            <p:nvPr/>
          </p:nvSpPr>
          <p:spPr bwMode="auto">
            <a:xfrm>
              <a:off x="5239" y="1033"/>
              <a:ext cx="48" cy="30"/>
            </a:xfrm>
            <a:custGeom>
              <a:avLst/>
              <a:gdLst>
                <a:gd name="T0" fmla="*/ 0 w 48"/>
                <a:gd name="T1" fmla="*/ 0 h 30"/>
                <a:gd name="T2" fmla="*/ 0 w 48"/>
                <a:gd name="T3" fmla="*/ 0 h 30"/>
                <a:gd name="T4" fmla="*/ 6 w 48"/>
                <a:gd name="T5" fmla="*/ 0 h 30"/>
                <a:gd name="T6" fmla="*/ 12 w 48"/>
                <a:gd name="T7" fmla="*/ 6 h 30"/>
                <a:gd name="T8" fmla="*/ 24 w 48"/>
                <a:gd name="T9" fmla="*/ 12 h 30"/>
                <a:gd name="T10" fmla="*/ 30 w 48"/>
                <a:gd name="T11" fmla="*/ 12 h 30"/>
                <a:gd name="T12" fmla="*/ 42 w 48"/>
                <a:gd name="T13" fmla="*/ 24 h 30"/>
                <a:gd name="T14" fmla="*/ 48 w 48"/>
                <a:gd name="T15" fmla="*/ 30 h 30"/>
                <a:gd name="T16" fmla="*/ 48 w 48"/>
                <a:gd name="T17" fmla="*/ 30 h 30"/>
                <a:gd name="T18" fmla="*/ 48 w 48"/>
                <a:gd name="T19" fmla="*/ 30 h 30"/>
                <a:gd name="T20" fmla="*/ 36 w 48"/>
                <a:gd name="T21" fmla="*/ 30 h 30"/>
                <a:gd name="T22" fmla="*/ 30 w 48"/>
                <a:gd name="T23" fmla="*/ 24 h 30"/>
                <a:gd name="T24" fmla="*/ 18 w 48"/>
                <a:gd name="T25" fmla="*/ 18 h 30"/>
                <a:gd name="T26" fmla="*/ 12 w 48"/>
                <a:gd name="T27" fmla="*/ 12 h 30"/>
                <a:gd name="T28" fmla="*/ 6 w 48"/>
                <a:gd name="T29" fmla="*/ 6 h 30"/>
                <a:gd name="T30" fmla="*/ 0 w 48"/>
                <a:gd name="T31" fmla="*/ 0 h 30"/>
                <a:gd name="T32" fmla="*/ 0 w 4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30"/>
                <a:gd name="T53" fmla="*/ 48 w 4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30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42" y="24"/>
                  </a:lnTo>
                  <a:lnTo>
                    <a:pt x="48" y="30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73" name="Freeform 105"/>
            <p:cNvSpPr>
              <a:spLocks/>
            </p:cNvSpPr>
            <p:nvPr/>
          </p:nvSpPr>
          <p:spPr bwMode="auto">
            <a:xfrm>
              <a:off x="5245" y="1009"/>
              <a:ext cx="42" cy="30"/>
            </a:xfrm>
            <a:custGeom>
              <a:avLst/>
              <a:gdLst>
                <a:gd name="T0" fmla="*/ 0 w 42"/>
                <a:gd name="T1" fmla="*/ 0 h 30"/>
                <a:gd name="T2" fmla="*/ 6 w 42"/>
                <a:gd name="T3" fmla="*/ 0 h 30"/>
                <a:gd name="T4" fmla="*/ 6 w 42"/>
                <a:gd name="T5" fmla="*/ 0 h 30"/>
                <a:gd name="T6" fmla="*/ 12 w 42"/>
                <a:gd name="T7" fmla="*/ 6 h 30"/>
                <a:gd name="T8" fmla="*/ 18 w 42"/>
                <a:gd name="T9" fmla="*/ 6 h 30"/>
                <a:gd name="T10" fmla="*/ 24 w 42"/>
                <a:gd name="T11" fmla="*/ 12 h 30"/>
                <a:gd name="T12" fmla="*/ 36 w 42"/>
                <a:gd name="T13" fmla="*/ 18 h 30"/>
                <a:gd name="T14" fmla="*/ 42 w 42"/>
                <a:gd name="T15" fmla="*/ 24 h 30"/>
                <a:gd name="T16" fmla="*/ 42 w 42"/>
                <a:gd name="T17" fmla="*/ 30 h 30"/>
                <a:gd name="T18" fmla="*/ 36 w 42"/>
                <a:gd name="T19" fmla="*/ 24 h 30"/>
                <a:gd name="T20" fmla="*/ 30 w 42"/>
                <a:gd name="T21" fmla="*/ 24 h 30"/>
                <a:gd name="T22" fmla="*/ 24 w 42"/>
                <a:gd name="T23" fmla="*/ 18 h 30"/>
                <a:gd name="T24" fmla="*/ 18 w 42"/>
                <a:gd name="T25" fmla="*/ 12 h 30"/>
                <a:gd name="T26" fmla="*/ 12 w 42"/>
                <a:gd name="T27" fmla="*/ 12 h 30"/>
                <a:gd name="T28" fmla="*/ 6 w 42"/>
                <a:gd name="T29" fmla="*/ 6 h 30"/>
                <a:gd name="T30" fmla="*/ 0 w 42"/>
                <a:gd name="T31" fmla="*/ 0 h 30"/>
                <a:gd name="T32" fmla="*/ 0 w 42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0"/>
                <a:gd name="T53" fmla="*/ 42 w 42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0">
                  <a:moveTo>
                    <a:pt x="0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42" y="30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74" name="Freeform 106"/>
            <p:cNvSpPr>
              <a:spLocks/>
            </p:cNvSpPr>
            <p:nvPr/>
          </p:nvSpPr>
          <p:spPr bwMode="auto">
            <a:xfrm>
              <a:off x="5287" y="1009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0 w 36"/>
                <a:gd name="T3" fmla="*/ 24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12 h 24"/>
                <a:gd name="T10" fmla="*/ 24 w 36"/>
                <a:gd name="T11" fmla="*/ 6 h 24"/>
                <a:gd name="T12" fmla="*/ 30 w 36"/>
                <a:gd name="T13" fmla="*/ 0 h 24"/>
                <a:gd name="T14" fmla="*/ 36 w 36"/>
                <a:gd name="T15" fmla="*/ 0 h 24"/>
                <a:gd name="T16" fmla="*/ 36 w 36"/>
                <a:gd name="T17" fmla="*/ 0 h 24"/>
                <a:gd name="T18" fmla="*/ 36 w 36"/>
                <a:gd name="T19" fmla="*/ 6 h 24"/>
                <a:gd name="T20" fmla="*/ 36 w 36"/>
                <a:gd name="T21" fmla="*/ 6 h 24"/>
                <a:gd name="T22" fmla="*/ 30 w 36"/>
                <a:gd name="T23" fmla="*/ 12 h 24"/>
                <a:gd name="T24" fmla="*/ 18 w 36"/>
                <a:gd name="T25" fmla="*/ 18 h 24"/>
                <a:gd name="T26" fmla="*/ 12 w 36"/>
                <a:gd name="T27" fmla="*/ 18 h 24"/>
                <a:gd name="T28" fmla="*/ 6 w 36"/>
                <a:gd name="T29" fmla="*/ 24 h 24"/>
                <a:gd name="T30" fmla="*/ 0 w 36"/>
                <a:gd name="T31" fmla="*/ 24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0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75" name="Freeform 107"/>
            <p:cNvSpPr>
              <a:spLocks/>
            </p:cNvSpPr>
            <p:nvPr/>
          </p:nvSpPr>
          <p:spPr bwMode="auto">
            <a:xfrm>
              <a:off x="5197" y="884"/>
              <a:ext cx="36" cy="18"/>
            </a:xfrm>
            <a:custGeom>
              <a:avLst/>
              <a:gdLst>
                <a:gd name="T0" fmla="*/ 0 w 36"/>
                <a:gd name="T1" fmla="*/ 0 h 18"/>
                <a:gd name="T2" fmla="*/ 6 w 36"/>
                <a:gd name="T3" fmla="*/ 0 h 18"/>
                <a:gd name="T4" fmla="*/ 6 w 36"/>
                <a:gd name="T5" fmla="*/ 0 h 18"/>
                <a:gd name="T6" fmla="*/ 12 w 36"/>
                <a:gd name="T7" fmla="*/ 0 h 18"/>
                <a:gd name="T8" fmla="*/ 18 w 36"/>
                <a:gd name="T9" fmla="*/ 0 h 18"/>
                <a:gd name="T10" fmla="*/ 24 w 36"/>
                <a:gd name="T11" fmla="*/ 6 h 18"/>
                <a:gd name="T12" fmla="*/ 24 w 36"/>
                <a:gd name="T13" fmla="*/ 12 h 18"/>
                <a:gd name="T14" fmla="*/ 30 w 36"/>
                <a:gd name="T15" fmla="*/ 12 h 18"/>
                <a:gd name="T16" fmla="*/ 36 w 36"/>
                <a:gd name="T17" fmla="*/ 18 h 18"/>
                <a:gd name="T18" fmla="*/ 30 w 36"/>
                <a:gd name="T19" fmla="*/ 18 h 18"/>
                <a:gd name="T20" fmla="*/ 24 w 36"/>
                <a:gd name="T21" fmla="*/ 12 h 18"/>
                <a:gd name="T22" fmla="*/ 18 w 36"/>
                <a:gd name="T23" fmla="*/ 12 h 18"/>
                <a:gd name="T24" fmla="*/ 18 w 36"/>
                <a:gd name="T25" fmla="*/ 6 h 18"/>
                <a:gd name="T26" fmla="*/ 12 w 36"/>
                <a:gd name="T27" fmla="*/ 6 h 18"/>
                <a:gd name="T28" fmla="*/ 6 w 36"/>
                <a:gd name="T29" fmla="*/ 0 h 18"/>
                <a:gd name="T30" fmla="*/ 6 w 36"/>
                <a:gd name="T31" fmla="*/ 0 h 18"/>
                <a:gd name="T32" fmla="*/ 0 w 36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76" name="Freeform 108"/>
            <p:cNvSpPr>
              <a:spLocks/>
            </p:cNvSpPr>
            <p:nvPr/>
          </p:nvSpPr>
          <p:spPr bwMode="auto">
            <a:xfrm>
              <a:off x="5191" y="902"/>
              <a:ext cx="42" cy="24"/>
            </a:xfrm>
            <a:custGeom>
              <a:avLst/>
              <a:gdLst>
                <a:gd name="T0" fmla="*/ 0 w 42"/>
                <a:gd name="T1" fmla="*/ 0 h 24"/>
                <a:gd name="T2" fmla="*/ 6 w 42"/>
                <a:gd name="T3" fmla="*/ 0 h 24"/>
                <a:gd name="T4" fmla="*/ 6 w 42"/>
                <a:gd name="T5" fmla="*/ 0 h 24"/>
                <a:gd name="T6" fmla="*/ 12 w 42"/>
                <a:gd name="T7" fmla="*/ 6 h 24"/>
                <a:gd name="T8" fmla="*/ 18 w 42"/>
                <a:gd name="T9" fmla="*/ 6 h 24"/>
                <a:gd name="T10" fmla="*/ 30 w 42"/>
                <a:gd name="T11" fmla="*/ 12 h 24"/>
                <a:gd name="T12" fmla="*/ 36 w 42"/>
                <a:gd name="T13" fmla="*/ 18 h 24"/>
                <a:gd name="T14" fmla="*/ 36 w 42"/>
                <a:gd name="T15" fmla="*/ 24 h 24"/>
                <a:gd name="T16" fmla="*/ 42 w 42"/>
                <a:gd name="T17" fmla="*/ 24 h 24"/>
                <a:gd name="T18" fmla="*/ 42 w 42"/>
                <a:gd name="T19" fmla="*/ 24 h 24"/>
                <a:gd name="T20" fmla="*/ 36 w 42"/>
                <a:gd name="T21" fmla="*/ 24 h 24"/>
                <a:gd name="T22" fmla="*/ 24 w 42"/>
                <a:gd name="T23" fmla="*/ 18 h 24"/>
                <a:gd name="T24" fmla="*/ 18 w 42"/>
                <a:gd name="T25" fmla="*/ 12 h 24"/>
                <a:gd name="T26" fmla="*/ 12 w 42"/>
                <a:gd name="T27" fmla="*/ 6 h 24"/>
                <a:gd name="T28" fmla="*/ 6 w 42"/>
                <a:gd name="T29" fmla="*/ 6 h 24"/>
                <a:gd name="T30" fmla="*/ 6 w 42"/>
                <a:gd name="T31" fmla="*/ 0 h 24"/>
                <a:gd name="T32" fmla="*/ 0 w 42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24"/>
                <a:gd name="T53" fmla="*/ 42 w 42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24">
                  <a:moveTo>
                    <a:pt x="0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36" y="24"/>
                  </a:lnTo>
                  <a:lnTo>
                    <a:pt x="42" y="24"/>
                  </a:lnTo>
                  <a:lnTo>
                    <a:pt x="36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77" name="Freeform 109"/>
            <p:cNvSpPr>
              <a:spLocks/>
            </p:cNvSpPr>
            <p:nvPr/>
          </p:nvSpPr>
          <p:spPr bwMode="auto">
            <a:xfrm>
              <a:off x="5185" y="926"/>
              <a:ext cx="48" cy="24"/>
            </a:xfrm>
            <a:custGeom>
              <a:avLst/>
              <a:gdLst>
                <a:gd name="T0" fmla="*/ 0 w 48"/>
                <a:gd name="T1" fmla="*/ 0 h 24"/>
                <a:gd name="T2" fmla="*/ 6 w 48"/>
                <a:gd name="T3" fmla="*/ 0 h 24"/>
                <a:gd name="T4" fmla="*/ 12 w 48"/>
                <a:gd name="T5" fmla="*/ 0 h 24"/>
                <a:gd name="T6" fmla="*/ 18 w 48"/>
                <a:gd name="T7" fmla="*/ 0 h 24"/>
                <a:gd name="T8" fmla="*/ 24 w 48"/>
                <a:gd name="T9" fmla="*/ 6 h 24"/>
                <a:gd name="T10" fmla="*/ 30 w 48"/>
                <a:gd name="T11" fmla="*/ 12 h 24"/>
                <a:gd name="T12" fmla="*/ 36 w 48"/>
                <a:gd name="T13" fmla="*/ 18 h 24"/>
                <a:gd name="T14" fmla="*/ 42 w 48"/>
                <a:gd name="T15" fmla="*/ 24 h 24"/>
                <a:gd name="T16" fmla="*/ 48 w 48"/>
                <a:gd name="T17" fmla="*/ 24 h 24"/>
                <a:gd name="T18" fmla="*/ 42 w 48"/>
                <a:gd name="T19" fmla="*/ 24 h 24"/>
                <a:gd name="T20" fmla="*/ 36 w 48"/>
                <a:gd name="T21" fmla="*/ 24 h 24"/>
                <a:gd name="T22" fmla="*/ 30 w 48"/>
                <a:gd name="T23" fmla="*/ 18 h 24"/>
                <a:gd name="T24" fmla="*/ 24 w 48"/>
                <a:gd name="T25" fmla="*/ 12 h 24"/>
                <a:gd name="T26" fmla="*/ 12 w 48"/>
                <a:gd name="T27" fmla="*/ 6 h 24"/>
                <a:gd name="T28" fmla="*/ 6 w 48"/>
                <a:gd name="T29" fmla="*/ 6 h 24"/>
                <a:gd name="T30" fmla="*/ 0 w 48"/>
                <a:gd name="T31" fmla="*/ 0 h 24"/>
                <a:gd name="T32" fmla="*/ 0 w 48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24"/>
                <a:gd name="T53" fmla="*/ 48 w 48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24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48" y="24"/>
                  </a:lnTo>
                  <a:lnTo>
                    <a:pt x="42" y="24"/>
                  </a:lnTo>
                  <a:lnTo>
                    <a:pt x="36" y="24"/>
                  </a:lnTo>
                  <a:lnTo>
                    <a:pt x="30" y="18"/>
                  </a:lnTo>
                  <a:lnTo>
                    <a:pt x="24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78" name="Freeform 110"/>
            <p:cNvSpPr>
              <a:spLocks/>
            </p:cNvSpPr>
            <p:nvPr/>
          </p:nvSpPr>
          <p:spPr bwMode="auto">
            <a:xfrm>
              <a:off x="5191" y="938"/>
              <a:ext cx="36" cy="30"/>
            </a:xfrm>
            <a:custGeom>
              <a:avLst/>
              <a:gdLst>
                <a:gd name="T0" fmla="*/ 0 w 36"/>
                <a:gd name="T1" fmla="*/ 0 h 30"/>
                <a:gd name="T2" fmla="*/ 0 w 36"/>
                <a:gd name="T3" fmla="*/ 0 h 30"/>
                <a:gd name="T4" fmla="*/ 6 w 36"/>
                <a:gd name="T5" fmla="*/ 0 h 30"/>
                <a:gd name="T6" fmla="*/ 12 w 36"/>
                <a:gd name="T7" fmla="*/ 6 h 30"/>
                <a:gd name="T8" fmla="*/ 18 w 36"/>
                <a:gd name="T9" fmla="*/ 12 h 30"/>
                <a:gd name="T10" fmla="*/ 24 w 36"/>
                <a:gd name="T11" fmla="*/ 18 h 30"/>
                <a:gd name="T12" fmla="*/ 30 w 36"/>
                <a:gd name="T13" fmla="*/ 24 h 30"/>
                <a:gd name="T14" fmla="*/ 36 w 36"/>
                <a:gd name="T15" fmla="*/ 30 h 30"/>
                <a:gd name="T16" fmla="*/ 36 w 36"/>
                <a:gd name="T17" fmla="*/ 30 h 30"/>
                <a:gd name="T18" fmla="*/ 30 w 36"/>
                <a:gd name="T19" fmla="*/ 30 h 30"/>
                <a:gd name="T20" fmla="*/ 24 w 36"/>
                <a:gd name="T21" fmla="*/ 24 h 30"/>
                <a:gd name="T22" fmla="*/ 18 w 36"/>
                <a:gd name="T23" fmla="*/ 18 h 30"/>
                <a:gd name="T24" fmla="*/ 12 w 36"/>
                <a:gd name="T25" fmla="*/ 18 h 30"/>
                <a:gd name="T26" fmla="*/ 6 w 36"/>
                <a:gd name="T27" fmla="*/ 12 h 30"/>
                <a:gd name="T28" fmla="*/ 6 w 36"/>
                <a:gd name="T29" fmla="*/ 6 h 30"/>
                <a:gd name="T30" fmla="*/ 0 w 36"/>
                <a:gd name="T31" fmla="*/ 0 h 30"/>
                <a:gd name="T32" fmla="*/ 0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24" y="18"/>
                  </a:lnTo>
                  <a:lnTo>
                    <a:pt x="30" y="24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79" name="Freeform 111"/>
            <p:cNvSpPr>
              <a:spLocks/>
            </p:cNvSpPr>
            <p:nvPr/>
          </p:nvSpPr>
          <p:spPr bwMode="auto">
            <a:xfrm>
              <a:off x="5191" y="956"/>
              <a:ext cx="30" cy="24"/>
            </a:xfrm>
            <a:custGeom>
              <a:avLst/>
              <a:gdLst>
                <a:gd name="T0" fmla="*/ 0 w 30"/>
                <a:gd name="T1" fmla="*/ 0 h 24"/>
                <a:gd name="T2" fmla="*/ 0 w 30"/>
                <a:gd name="T3" fmla="*/ 0 h 24"/>
                <a:gd name="T4" fmla="*/ 6 w 30"/>
                <a:gd name="T5" fmla="*/ 0 h 24"/>
                <a:gd name="T6" fmla="*/ 12 w 30"/>
                <a:gd name="T7" fmla="*/ 0 h 24"/>
                <a:gd name="T8" fmla="*/ 18 w 30"/>
                <a:gd name="T9" fmla="*/ 6 h 24"/>
                <a:gd name="T10" fmla="*/ 18 w 30"/>
                <a:gd name="T11" fmla="*/ 12 h 24"/>
                <a:gd name="T12" fmla="*/ 24 w 30"/>
                <a:gd name="T13" fmla="*/ 12 h 24"/>
                <a:gd name="T14" fmla="*/ 30 w 30"/>
                <a:gd name="T15" fmla="*/ 18 h 24"/>
                <a:gd name="T16" fmla="*/ 30 w 30"/>
                <a:gd name="T17" fmla="*/ 24 h 24"/>
                <a:gd name="T18" fmla="*/ 30 w 30"/>
                <a:gd name="T19" fmla="*/ 24 h 24"/>
                <a:gd name="T20" fmla="*/ 24 w 30"/>
                <a:gd name="T21" fmla="*/ 18 h 24"/>
                <a:gd name="T22" fmla="*/ 18 w 30"/>
                <a:gd name="T23" fmla="*/ 12 h 24"/>
                <a:gd name="T24" fmla="*/ 12 w 30"/>
                <a:gd name="T25" fmla="*/ 12 h 24"/>
                <a:gd name="T26" fmla="*/ 6 w 30"/>
                <a:gd name="T27" fmla="*/ 6 h 24"/>
                <a:gd name="T28" fmla="*/ 6 w 30"/>
                <a:gd name="T29" fmla="*/ 6 h 24"/>
                <a:gd name="T30" fmla="*/ 0 w 30"/>
                <a:gd name="T31" fmla="*/ 0 h 24"/>
                <a:gd name="T32" fmla="*/ 0 w 30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24"/>
                <a:gd name="T53" fmla="*/ 30 w 30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24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80" name="Freeform 112"/>
            <p:cNvSpPr>
              <a:spLocks/>
            </p:cNvSpPr>
            <p:nvPr/>
          </p:nvSpPr>
          <p:spPr bwMode="auto">
            <a:xfrm>
              <a:off x="5191" y="968"/>
              <a:ext cx="24" cy="24"/>
            </a:xfrm>
            <a:custGeom>
              <a:avLst/>
              <a:gdLst>
                <a:gd name="T0" fmla="*/ 0 w 24"/>
                <a:gd name="T1" fmla="*/ 0 h 24"/>
                <a:gd name="T2" fmla="*/ 0 w 24"/>
                <a:gd name="T3" fmla="*/ 0 h 24"/>
                <a:gd name="T4" fmla="*/ 6 w 24"/>
                <a:gd name="T5" fmla="*/ 6 h 24"/>
                <a:gd name="T6" fmla="*/ 6 w 24"/>
                <a:gd name="T7" fmla="*/ 6 h 24"/>
                <a:gd name="T8" fmla="*/ 12 w 24"/>
                <a:gd name="T9" fmla="*/ 12 h 24"/>
                <a:gd name="T10" fmla="*/ 18 w 24"/>
                <a:gd name="T11" fmla="*/ 12 h 24"/>
                <a:gd name="T12" fmla="*/ 18 w 24"/>
                <a:gd name="T13" fmla="*/ 18 h 24"/>
                <a:gd name="T14" fmla="*/ 24 w 24"/>
                <a:gd name="T15" fmla="*/ 24 h 24"/>
                <a:gd name="T16" fmla="*/ 24 w 24"/>
                <a:gd name="T17" fmla="*/ 24 h 24"/>
                <a:gd name="T18" fmla="*/ 18 w 24"/>
                <a:gd name="T19" fmla="*/ 24 h 24"/>
                <a:gd name="T20" fmla="*/ 18 w 24"/>
                <a:gd name="T21" fmla="*/ 18 h 24"/>
                <a:gd name="T22" fmla="*/ 12 w 24"/>
                <a:gd name="T23" fmla="*/ 18 h 24"/>
                <a:gd name="T24" fmla="*/ 12 w 24"/>
                <a:gd name="T25" fmla="*/ 12 h 24"/>
                <a:gd name="T26" fmla="*/ 6 w 24"/>
                <a:gd name="T27" fmla="*/ 12 h 24"/>
                <a:gd name="T28" fmla="*/ 6 w 24"/>
                <a:gd name="T29" fmla="*/ 6 h 24"/>
                <a:gd name="T30" fmla="*/ 0 w 24"/>
                <a:gd name="T31" fmla="*/ 6 h 24"/>
                <a:gd name="T32" fmla="*/ 0 w 24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81" name="Freeform 113"/>
            <p:cNvSpPr>
              <a:spLocks/>
            </p:cNvSpPr>
            <p:nvPr/>
          </p:nvSpPr>
          <p:spPr bwMode="auto">
            <a:xfrm>
              <a:off x="5191" y="986"/>
              <a:ext cx="18" cy="12"/>
            </a:xfrm>
            <a:custGeom>
              <a:avLst/>
              <a:gdLst>
                <a:gd name="T0" fmla="*/ 6 w 18"/>
                <a:gd name="T1" fmla="*/ 0 h 12"/>
                <a:gd name="T2" fmla="*/ 6 w 18"/>
                <a:gd name="T3" fmla="*/ 0 h 12"/>
                <a:gd name="T4" fmla="*/ 12 w 18"/>
                <a:gd name="T5" fmla="*/ 6 h 12"/>
                <a:gd name="T6" fmla="*/ 18 w 18"/>
                <a:gd name="T7" fmla="*/ 12 h 12"/>
                <a:gd name="T8" fmla="*/ 18 w 18"/>
                <a:gd name="T9" fmla="*/ 12 h 12"/>
                <a:gd name="T10" fmla="*/ 18 w 18"/>
                <a:gd name="T11" fmla="*/ 12 h 12"/>
                <a:gd name="T12" fmla="*/ 12 w 18"/>
                <a:gd name="T13" fmla="*/ 12 h 12"/>
                <a:gd name="T14" fmla="*/ 12 w 18"/>
                <a:gd name="T15" fmla="*/ 6 h 12"/>
                <a:gd name="T16" fmla="*/ 6 w 18"/>
                <a:gd name="T17" fmla="*/ 6 h 12"/>
                <a:gd name="T18" fmla="*/ 6 w 18"/>
                <a:gd name="T19" fmla="*/ 6 h 12"/>
                <a:gd name="T20" fmla="*/ 6 w 18"/>
                <a:gd name="T21" fmla="*/ 0 h 12"/>
                <a:gd name="T22" fmla="*/ 0 w 18"/>
                <a:gd name="T23" fmla="*/ 0 h 12"/>
                <a:gd name="T24" fmla="*/ 6 w 18"/>
                <a:gd name="T25" fmla="*/ 0 h 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12"/>
                <a:gd name="T41" fmla="*/ 18 w 18"/>
                <a:gd name="T42" fmla="*/ 12 h 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12">
                  <a:moveTo>
                    <a:pt x="6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82" name="Freeform 114"/>
            <p:cNvSpPr>
              <a:spLocks/>
            </p:cNvSpPr>
            <p:nvPr/>
          </p:nvSpPr>
          <p:spPr bwMode="auto">
            <a:xfrm>
              <a:off x="5209" y="992"/>
              <a:ext cx="30" cy="6"/>
            </a:xfrm>
            <a:custGeom>
              <a:avLst/>
              <a:gdLst>
                <a:gd name="T0" fmla="*/ 0 w 30"/>
                <a:gd name="T1" fmla="*/ 0 h 6"/>
                <a:gd name="T2" fmla="*/ 6 w 30"/>
                <a:gd name="T3" fmla="*/ 0 h 6"/>
                <a:gd name="T4" fmla="*/ 12 w 30"/>
                <a:gd name="T5" fmla="*/ 0 h 6"/>
                <a:gd name="T6" fmla="*/ 12 w 30"/>
                <a:gd name="T7" fmla="*/ 0 h 6"/>
                <a:gd name="T8" fmla="*/ 18 w 30"/>
                <a:gd name="T9" fmla="*/ 0 h 6"/>
                <a:gd name="T10" fmla="*/ 24 w 30"/>
                <a:gd name="T11" fmla="*/ 0 h 6"/>
                <a:gd name="T12" fmla="*/ 30 w 30"/>
                <a:gd name="T13" fmla="*/ 0 h 6"/>
                <a:gd name="T14" fmla="*/ 30 w 30"/>
                <a:gd name="T15" fmla="*/ 0 h 6"/>
                <a:gd name="T16" fmla="*/ 30 w 30"/>
                <a:gd name="T17" fmla="*/ 0 h 6"/>
                <a:gd name="T18" fmla="*/ 30 w 30"/>
                <a:gd name="T19" fmla="*/ 6 h 6"/>
                <a:gd name="T20" fmla="*/ 30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0 h 6"/>
                <a:gd name="T28" fmla="*/ 12 w 30"/>
                <a:gd name="T29" fmla="*/ 0 h 6"/>
                <a:gd name="T30" fmla="*/ 6 w 30"/>
                <a:gd name="T31" fmla="*/ 0 h 6"/>
                <a:gd name="T32" fmla="*/ 0 w 3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83" name="Freeform 115"/>
            <p:cNvSpPr>
              <a:spLocks/>
            </p:cNvSpPr>
            <p:nvPr/>
          </p:nvSpPr>
          <p:spPr bwMode="auto">
            <a:xfrm>
              <a:off x="5209" y="998"/>
              <a:ext cx="24" cy="11"/>
            </a:xfrm>
            <a:custGeom>
              <a:avLst/>
              <a:gdLst>
                <a:gd name="T0" fmla="*/ 0 w 24"/>
                <a:gd name="T1" fmla="*/ 0 h 11"/>
                <a:gd name="T2" fmla="*/ 0 w 24"/>
                <a:gd name="T3" fmla="*/ 0 h 11"/>
                <a:gd name="T4" fmla="*/ 6 w 24"/>
                <a:gd name="T5" fmla="*/ 0 h 11"/>
                <a:gd name="T6" fmla="*/ 6 w 24"/>
                <a:gd name="T7" fmla="*/ 0 h 11"/>
                <a:gd name="T8" fmla="*/ 12 w 24"/>
                <a:gd name="T9" fmla="*/ 0 h 11"/>
                <a:gd name="T10" fmla="*/ 18 w 24"/>
                <a:gd name="T11" fmla="*/ 5 h 11"/>
                <a:gd name="T12" fmla="*/ 24 w 24"/>
                <a:gd name="T13" fmla="*/ 5 h 11"/>
                <a:gd name="T14" fmla="*/ 24 w 24"/>
                <a:gd name="T15" fmla="*/ 5 h 11"/>
                <a:gd name="T16" fmla="*/ 24 w 24"/>
                <a:gd name="T17" fmla="*/ 5 h 11"/>
                <a:gd name="T18" fmla="*/ 24 w 24"/>
                <a:gd name="T19" fmla="*/ 11 h 11"/>
                <a:gd name="T20" fmla="*/ 24 w 24"/>
                <a:gd name="T21" fmla="*/ 11 h 11"/>
                <a:gd name="T22" fmla="*/ 18 w 24"/>
                <a:gd name="T23" fmla="*/ 5 h 11"/>
                <a:gd name="T24" fmla="*/ 12 w 24"/>
                <a:gd name="T25" fmla="*/ 5 h 11"/>
                <a:gd name="T26" fmla="*/ 6 w 24"/>
                <a:gd name="T27" fmla="*/ 5 h 11"/>
                <a:gd name="T28" fmla="*/ 6 w 24"/>
                <a:gd name="T29" fmla="*/ 5 h 11"/>
                <a:gd name="T30" fmla="*/ 0 w 24"/>
                <a:gd name="T31" fmla="*/ 0 h 11"/>
                <a:gd name="T32" fmla="*/ 0 w 24"/>
                <a:gd name="T33" fmla="*/ 0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1"/>
                <a:gd name="T53" fmla="*/ 24 w 24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5"/>
                  </a:lnTo>
                  <a:lnTo>
                    <a:pt x="24" y="5"/>
                  </a:lnTo>
                  <a:lnTo>
                    <a:pt x="24" y="11"/>
                  </a:lnTo>
                  <a:lnTo>
                    <a:pt x="18" y="5"/>
                  </a:lnTo>
                  <a:lnTo>
                    <a:pt x="12" y="5"/>
                  </a:lnTo>
                  <a:lnTo>
                    <a:pt x="6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84" name="Freeform 116"/>
            <p:cNvSpPr>
              <a:spLocks/>
            </p:cNvSpPr>
            <p:nvPr/>
          </p:nvSpPr>
          <p:spPr bwMode="auto">
            <a:xfrm>
              <a:off x="5221" y="974"/>
              <a:ext cx="24" cy="6"/>
            </a:xfrm>
            <a:custGeom>
              <a:avLst/>
              <a:gdLst>
                <a:gd name="T0" fmla="*/ 0 w 24"/>
                <a:gd name="T1" fmla="*/ 6 h 6"/>
                <a:gd name="T2" fmla="*/ 0 w 24"/>
                <a:gd name="T3" fmla="*/ 6 h 6"/>
                <a:gd name="T4" fmla="*/ 6 w 24"/>
                <a:gd name="T5" fmla="*/ 6 h 6"/>
                <a:gd name="T6" fmla="*/ 6 w 24"/>
                <a:gd name="T7" fmla="*/ 6 h 6"/>
                <a:gd name="T8" fmla="*/ 12 w 24"/>
                <a:gd name="T9" fmla="*/ 0 h 6"/>
                <a:gd name="T10" fmla="*/ 18 w 24"/>
                <a:gd name="T11" fmla="*/ 6 h 6"/>
                <a:gd name="T12" fmla="*/ 24 w 24"/>
                <a:gd name="T13" fmla="*/ 6 h 6"/>
                <a:gd name="T14" fmla="*/ 24 w 24"/>
                <a:gd name="T15" fmla="*/ 6 h 6"/>
                <a:gd name="T16" fmla="*/ 24 w 24"/>
                <a:gd name="T17" fmla="*/ 6 h 6"/>
                <a:gd name="T18" fmla="*/ 24 w 24"/>
                <a:gd name="T19" fmla="*/ 6 h 6"/>
                <a:gd name="T20" fmla="*/ 24 w 24"/>
                <a:gd name="T21" fmla="*/ 6 h 6"/>
                <a:gd name="T22" fmla="*/ 24 w 24"/>
                <a:gd name="T23" fmla="*/ 6 h 6"/>
                <a:gd name="T24" fmla="*/ 18 w 24"/>
                <a:gd name="T25" fmla="*/ 6 h 6"/>
                <a:gd name="T26" fmla="*/ 12 w 24"/>
                <a:gd name="T27" fmla="*/ 6 h 6"/>
                <a:gd name="T28" fmla="*/ 6 w 24"/>
                <a:gd name="T29" fmla="*/ 6 h 6"/>
                <a:gd name="T30" fmla="*/ 6 w 24"/>
                <a:gd name="T31" fmla="*/ 6 h 6"/>
                <a:gd name="T32" fmla="*/ 0 w 24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0" y="6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85" name="Freeform 117"/>
            <p:cNvSpPr>
              <a:spLocks/>
            </p:cNvSpPr>
            <p:nvPr/>
          </p:nvSpPr>
          <p:spPr bwMode="auto">
            <a:xfrm>
              <a:off x="5227" y="962"/>
              <a:ext cx="30" cy="6"/>
            </a:xfrm>
            <a:custGeom>
              <a:avLst/>
              <a:gdLst>
                <a:gd name="T0" fmla="*/ 0 w 30"/>
                <a:gd name="T1" fmla="*/ 6 h 6"/>
                <a:gd name="T2" fmla="*/ 0 w 30"/>
                <a:gd name="T3" fmla="*/ 6 h 6"/>
                <a:gd name="T4" fmla="*/ 6 w 30"/>
                <a:gd name="T5" fmla="*/ 6 h 6"/>
                <a:gd name="T6" fmla="*/ 12 w 30"/>
                <a:gd name="T7" fmla="*/ 0 h 6"/>
                <a:gd name="T8" fmla="*/ 18 w 30"/>
                <a:gd name="T9" fmla="*/ 0 h 6"/>
                <a:gd name="T10" fmla="*/ 18 w 30"/>
                <a:gd name="T11" fmla="*/ 0 h 6"/>
                <a:gd name="T12" fmla="*/ 24 w 30"/>
                <a:gd name="T13" fmla="*/ 0 h 6"/>
                <a:gd name="T14" fmla="*/ 30 w 30"/>
                <a:gd name="T15" fmla="*/ 0 h 6"/>
                <a:gd name="T16" fmla="*/ 30 w 30"/>
                <a:gd name="T17" fmla="*/ 0 h 6"/>
                <a:gd name="T18" fmla="*/ 30 w 30"/>
                <a:gd name="T19" fmla="*/ 0 h 6"/>
                <a:gd name="T20" fmla="*/ 24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6 h 6"/>
                <a:gd name="T28" fmla="*/ 6 w 30"/>
                <a:gd name="T29" fmla="*/ 6 h 6"/>
                <a:gd name="T30" fmla="*/ 0 w 30"/>
                <a:gd name="T31" fmla="*/ 6 h 6"/>
                <a:gd name="T32" fmla="*/ 0 w 30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6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86" name="Freeform 118"/>
            <p:cNvSpPr>
              <a:spLocks/>
            </p:cNvSpPr>
            <p:nvPr/>
          </p:nvSpPr>
          <p:spPr bwMode="auto">
            <a:xfrm>
              <a:off x="5227" y="944"/>
              <a:ext cx="36" cy="12"/>
            </a:xfrm>
            <a:custGeom>
              <a:avLst/>
              <a:gdLst>
                <a:gd name="T0" fmla="*/ 0 w 36"/>
                <a:gd name="T1" fmla="*/ 12 h 12"/>
                <a:gd name="T2" fmla="*/ 6 w 36"/>
                <a:gd name="T3" fmla="*/ 12 h 12"/>
                <a:gd name="T4" fmla="*/ 12 w 36"/>
                <a:gd name="T5" fmla="*/ 6 h 12"/>
                <a:gd name="T6" fmla="*/ 18 w 36"/>
                <a:gd name="T7" fmla="*/ 6 h 12"/>
                <a:gd name="T8" fmla="*/ 24 w 36"/>
                <a:gd name="T9" fmla="*/ 6 h 12"/>
                <a:gd name="T10" fmla="*/ 30 w 36"/>
                <a:gd name="T11" fmla="*/ 0 h 12"/>
                <a:gd name="T12" fmla="*/ 30 w 36"/>
                <a:gd name="T13" fmla="*/ 0 h 12"/>
                <a:gd name="T14" fmla="*/ 36 w 36"/>
                <a:gd name="T15" fmla="*/ 0 h 12"/>
                <a:gd name="T16" fmla="*/ 36 w 36"/>
                <a:gd name="T17" fmla="*/ 0 h 12"/>
                <a:gd name="T18" fmla="*/ 36 w 36"/>
                <a:gd name="T19" fmla="*/ 6 h 12"/>
                <a:gd name="T20" fmla="*/ 30 w 36"/>
                <a:gd name="T21" fmla="*/ 6 h 12"/>
                <a:gd name="T22" fmla="*/ 30 w 36"/>
                <a:gd name="T23" fmla="*/ 6 h 12"/>
                <a:gd name="T24" fmla="*/ 24 w 36"/>
                <a:gd name="T25" fmla="*/ 6 h 12"/>
                <a:gd name="T26" fmla="*/ 18 w 36"/>
                <a:gd name="T27" fmla="*/ 12 h 12"/>
                <a:gd name="T28" fmla="*/ 12 w 36"/>
                <a:gd name="T29" fmla="*/ 12 h 12"/>
                <a:gd name="T30" fmla="*/ 6 w 36"/>
                <a:gd name="T31" fmla="*/ 12 h 12"/>
                <a:gd name="T32" fmla="*/ 0 w 36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2"/>
                <a:gd name="T53" fmla="*/ 36 w 3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2">
                  <a:moveTo>
                    <a:pt x="0" y="12"/>
                  </a:moveTo>
                  <a:lnTo>
                    <a:pt x="6" y="12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87" name="Freeform 119"/>
            <p:cNvSpPr>
              <a:spLocks/>
            </p:cNvSpPr>
            <p:nvPr/>
          </p:nvSpPr>
          <p:spPr bwMode="auto">
            <a:xfrm>
              <a:off x="5233" y="908"/>
              <a:ext cx="36" cy="18"/>
            </a:xfrm>
            <a:custGeom>
              <a:avLst/>
              <a:gdLst>
                <a:gd name="T0" fmla="*/ 0 w 36"/>
                <a:gd name="T1" fmla="*/ 18 h 18"/>
                <a:gd name="T2" fmla="*/ 0 w 36"/>
                <a:gd name="T3" fmla="*/ 18 h 18"/>
                <a:gd name="T4" fmla="*/ 6 w 36"/>
                <a:gd name="T5" fmla="*/ 12 h 18"/>
                <a:gd name="T6" fmla="*/ 12 w 36"/>
                <a:gd name="T7" fmla="*/ 12 h 18"/>
                <a:gd name="T8" fmla="*/ 18 w 36"/>
                <a:gd name="T9" fmla="*/ 6 h 18"/>
                <a:gd name="T10" fmla="*/ 24 w 36"/>
                <a:gd name="T11" fmla="*/ 6 h 18"/>
                <a:gd name="T12" fmla="*/ 30 w 36"/>
                <a:gd name="T13" fmla="*/ 6 h 18"/>
                <a:gd name="T14" fmla="*/ 30 w 36"/>
                <a:gd name="T15" fmla="*/ 0 h 18"/>
                <a:gd name="T16" fmla="*/ 36 w 36"/>
                <a:gd name="T17" fmla="*/ 6 h 18"/>
                <a:gd name="T18" fmla="*/ 36 w 36"/>
                <a:gd name="T19" fmla="*/ 6 h 18"/>
                <a:gd name="T20" fmla="*/ 30 w 36"/>
                <a:gd name="T21" fmla="*/ 6 h 18"/>
                <a:gd name="T22" fmla="*/ 24 w 36"/>
                <a:gd name="T23" fmla="*/ 12 h 18"/>
                <a:gd name="T24" fmla="*/ 18 w 36"/>
                <a:gd name="T25" fmla="*/ 12 h 18"/>
                <a:gd name="T26" fmla="*/ 12 w 36"/>
                <a:gd name="T27" fmla="*/ 12 h 18"/>
                <a:gd name="T28" fmla="*/ 6 w 36"/>
                <a:gd name="T29" fmla="*/ 18 h 18"/>
                <a:gd name="T30" fmla="*/ 0 w 36"/>
                <a:gd name="T31" fmla="*/ 18 h 18"/>
                <a:gd name="T32" fmla="*/ 0 w 36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0" y="18"/>
                  </a:moveTo>
                  <a:lnTo>
                    <a:pt x="0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6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88" name="Freeform 120"/>
            <p:cNvSpPr>
              <a:spLocks/>
            </p:cNvSpPr>
            <p:nvPr/>
          </p:nvSpPr>
          <p:spPr bwMode="auto">
            <a:xfrm>
              <a:off x="5227" y="878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6 w 36"/>
                <a:gd name="T3" fmla="*/ 18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6 h 24"/>
                <a:gd name="T10" fmla="*/ 24 w 36"/>
                <a:gd name="T11" fmla="*/ 6 h 24"/>
                <a:gd name="T12" fmla="*/ 30 w 36"/>
                <a:gd name="T13" fmla="*/ 0 h 24"/>
                <a:gd name="T14" fmla="*/ 36 w 36"/>
                <a:gd name="T15" fmla="*/ 0 h 24"/>
                <a:gd name="T16" fmla="*/ 36 w 36"/>
                <a:gd name="T17" fmla="*/ 0 h 24"/>
                <a:gd name="T18" fmla="*/ 36 w 36"/>
                <a:gd name="T19" fmla="*/ 6 h 24"/>
                <a:gd name="T20" fmla="*/ 30 w 36"/>
                <a:gd name="T21" fmla="*/ 6 h 24"/>
                <a:gd name="T22" fmla="*/ 24 w 36"/>
                <a:gd name="T23" fmla="*/ 12 h 24"/>
                <a:gd name="T24" fmla="*/ 18 w 36"/>
                <a:gd name="T25" fmla="*/ 12 h 24"/>
                <a:gd name="T26" fmla="*/ 12 w 36"/>
                <a:gd name="T27" fmla="*/ 18 h 24"/>
                <a:gd name="T28" fmla="*/ 6 w 36"/>
                <a:gd name="T29" fmla="*/ 18 h 24"/>
                <a:gd name="T30" fmla="*/ 6 w 36"/>
                <a:gd name="T31" fmla="*/ 18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89" name="Freeform 121"/>
            <p:cNvSpPr>
              <a:spLocks/>
            </p:cNvSpPr>
            <p:nvPr/>
          </p:nvSpPr>
          <p:spPr bwMode="auto">
            <a:xfrm>
              <a:off x="5233" y="926"/>
              <a:ext cx="30" cy="18"/>
            </a:xfrm>
            <a:custGeom>
              <a:avLst/>
              <a:gdLst>
                <a:gd name="T0" fmla="*/ 0 w 30"/>
                <a:gd name="T1" fmla="*/ 18 h 18"/>
                <a:gd name="T2" fmla="*/ 0 w 30"/>
                <a:gd name="T3" fmla="*/ 12 h 18"/>
                <a:gd name="T4" fmla="*/ 6 w 30"/>
                <a:gd name="T5" fmla="*/ 12 h 18"/>
                <a:gd name="T6" fmla="*/ 12 w 30"/>
                <a:gd name="T7" fmla="*/ 6 h 18"/>
                <a:gd name="T8" fmla="*/ 18 w 30"/>
                <a:gd name="T9" fmla="*/ 6 h 18"/>
                <a:gd name="T10" fmla="*/ 24 w 30"/>
                <a:gd name="T11" fmla="*/ 0 h 18"/>
                <a:gd name="T12" fmla="*/ 24 w 30"/>
                <a:gd name="T13" fmla="*/ 0 h 18"/>
                <a:gd name="T14" fmla="*/ 30 w 30"/>
                <a:gd name="T15" fmla="*/ 0 h 18"/>
                <a:gd name="T16" fmla="*/ 30 w 30"/>
                <a:gd name="T17" fmla="*/ 0 h 18"/>
                <a:gd name="T18" fmla="*/ 30 w 30"/>
                <a:gd name="T19" fmla="*/ 0 h 18"/>
                <a:gd name="T20" fmla="*/ 24 w 30"/>
                <a:gd name="T21" fmla="*/ 6 h 18"/>
                <a:gd name="T22" fmla="*/ 24 w 30"/>
                <a:gd name="T23" fmla="*/ 6 h 18"/>
                <a:gd name="T24" fmla="*/ 18 w 30"/>
                <a:gd name="T25" fmla="*/ 12 h 18"/>
                <a:gd name="T26" fmla="*/ 12 w 30"/>
                <a:gd name="T27" fmla="*/ 12 h 18"/>
                <a:gd name="T28" fmla="*/ 6 w 30"/>
                <a:gd name="T29" fmla="*/ 12 h 18"/>
                <a:gd name="T30" fmla="*/ 0 w 30"/>
                <a:gd name="T31" fmla="*/ 12 h 18"/>
                <a:gd name="T32" fmla="*/ 0 w 30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0" y="18"/>
                  </a:moveTo>
                  <a:lnTo>
                    <a:pt x="0" y="12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90" name="Freeform 122"/>
            <p:cNvSpPr>
              <a:spLocks/>
            </p:cNvSpPr>
            <p:nvPr/>
          </p:nvSpPr>
          <p:spPr bwMode="auto">
            <a:xfrm>
              <a:off x="5191" y="914"/>
              <a:ext cx="42" cy="24"/>
            </a:xfrm>
            <a:custGeom>
              <a:avLst/>
              <a:gdLst>
                <a:gd name="T0" fmla="*/ 0 w 42"/>
                <a:gd name="T1" fmla="*/ 0 h 24"/>
                <a:gd name="T2" fmla="*/ 0 w 42"/>
                <a:gd name="T3" fmla="*/ 0 h 24"/>
                <a:gd name="T4" fmla="*/ 6 w 42"/>
                <a:gd name="T5" fmla="*/ 0 h 24"/>
                <a:gd name="T6" fmla="*/ 12 w 42"/>
                <a:gd name="T7" fmla="*/ 0 h 24"/>
                <a:gd name="T8" fmla="*/ 18 w 42"/>
                <a:gd name="T9" fmla="*/ 6 h 24"/>
                <a:gd name="T10" fmla="*/ 30 w 42"/>
                <a:gd name="T11" fmla="*/ 12 h 24"/>
                <a:gd name="T12" fmla="*/ 36 w 42"/>
                <a:gd name="T13" fmla="*/ 18 h 24"/>
                <a:gd name="T14" fmla="*/ 42 w 42"/>
                <a:gd name="T15" fmla="*/ 24 h 24"/>
                <a:gd name="T16" fmla="*/ 42 w 42"/>
                <a:gd name="T17" fmla="*/ 24 h 24"/>
                <a:gd name="T18" fmla="*/ 42 w 42"/>
                <a:gd name="T19" fmla="*/ 24 h 24"/>
                <a:gd name="T20" fmla="*/ 36 w 42"/>
                <a:gd name="T21" fmla="*/ 24 h 24"/>
                <a:gd name="T22" fmla="*/ 24 w 42"/>
                <a:gd name="T23" fmla="*/ 18 h 24"/>
                <a:gd name="T24" fmla="*/ 18 w 42"/>
                <a:gd name="T25" fmla="*/ 12 h 24"/>
                <a:gd name="T26" fmla="*/ 12 w 42"/>
                <a:gd name="T27" fmla="*/ 6 h 24"/>
                <a:gd name="T28" fmla="*/ 6 w 42"/>
                <a:gd name="T29" fmla="*/ 6 h 24"/>
                <a:gd name="T30" fmla="*/ 0 w 42"/>
                <a:gd name="T31" fmla="*/ 0 h 24"/>
                <a:gd name="T32" fmla="*/ 0 w 42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24"/>
                <a:gd name="T53" fmla="*/ 42 w 42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24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36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91" name="Freeform 123"/>
            <p:cNvSpPr>
              <a:spLocks/>
            </p:cNvSpPr>
            <p:nvPr/>
          </p:nvSpPr>
          <p:spPr bwMode="auto">
            <a:xfrm>
              <a:off x="5197" y="890"/>
              <a:ext cx="36" cy="30"/>
            </a:xfrm>
            <a:custGeom>
              <a:avLst/>
              <a:gdLst>
                <a:gd name="T0" fmla="*/ 0 w 36"/>
                <a:gd name="T1" fmla="*/ 0 h 30"/>
                <a:gd name="T2" fmla="*/ 0 w 36"/>
                <a:gd name="T3" fmla="*/ 0 h 30"/>
                <a:gd name="T4" fmla="*/ 6 w 36"/>
                <a:gd name="T5" fmla="*/ 6 h 30"/>
                <a:gd name="T6" fmla="*/ 12 w 36"/>
                <a:gd name="T7" fmla="*/ 6 h 30"/>
                <a:gd name="T8" fmla="*/ 18 w 36"/>
                <a:gd name="T9" fmla="*/ 6 h 30"/>
                <a:gd name="T10" fmla="*/ 24 w 36"/>
                <a:gd name="T11" fmla="*/ 12 h 30"/>
                <a:gd name="T12" fmla="*/ 30 w 36"/>
                <a:gd name="T13" fmla="*/ 18 h 30"/>
                <a:gd name="T14" fmla="*/ 30 w 36"/>
                <a:gd name="T15" fmla="*/ 24 h 30"/>
                <a:gd name="T16" fmla="*/ 36 w 36"/>
                <a:gd name="T17" fmla="*/ 30 h 30"/>
                <a:gd name="T18" fmla="*/ 30 w 36"/>
                <a:gd name="T19" fmla="*/ 24 h 30"/>
                <a:gd name="T20" fmla="*/ 24 w 36"/>
                <a:gd name="T21" fmla="*/ 18 h 30"/>
                <a:gd name="T22" fmla="*/ 18 w 36"/>
                <a:gd name="T23" fmla="*/ 18 h 30"/>
                <a:gd name="T24" fmla="*/ 12 w 36"/>
                <a:gd name="T25" fmla="*/ 12 h 30"/>
                <a:gd name="T26" fmla="*/ 12 w 36"/>
                <a:gd name="T27" fmla="*/ 12 h 30"/>
                <a:gd name="T28" fmla="*/ 6 w 36"/>
                <a:gd name="T29" fmla="*/ 6 h 30"/>
                <a:gd name="T30" fmla="*/ 0 w 36"/>
                <a:gd name="T31" fmla="*/ 6 h 30"/>
                <a:gd name="T32" fmla="*/ 0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24" y="18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92" name="Freeform 124"/>
            <p:cNvSpPr>
              <a:spLocks/>
            </p:cNvSpPr>
            <p:nvPr/>
          </p:nvSpPr>
          <p:spPr bwMode="auto">
            <a:xfrm>
              <a:off x="5227" y="896"/>
              <a:ext cx="36" cy="18"/>
            </a:xfrm>
            <a:custGeom>
              <a:avLst/>
              <a:gdLst>
                <a:gd name="T0" fmla="*/ 0 w 36"/>
                <a:gd name="T1" fmla="*/ 18 h 18"/>
                <a:gd name="T2" fmla="*/ 6 w 36"/>
                <a:gd name="T3" fmla="*/ 18 h 18"/>
                <a:gd name="T4" fmla="*/ 12 w 36"/>
                <a:gd name="T5" fmla="*/ 12 h 18"/>
                <a:gd name="T6" fmla="*/ 18 w 36"/>
                <a:gd name="T7" fmla="*/ 6 h 18"/>
                <a:gd name="T8" fmla="*/ 24 w 36"/>
                <a:gd name="T9" fmla="*/ 6 h 18"/>
                <a:gd name="T10" fmla="*/ 24 w 36"/>
                <a:gd name="T11" fmla="*/ 0 h 18"/>
                <a:gd name="T12" fmla="*/ 30 w 36"/>
                <a:gd name="T13" fmla="*/ 0 h 18"/>
                <a:gd name="T14" fmla="*/ 36 w 36"/>
                <a:gd name="T15" fmla="*/ 0 h 18"/>
                <a:gd name="T16" fmla="*/ 36 w 36"/>
                <a:gd name="T17" fmla="*/ 0 h 18"/>
                <a:gd name="T18" fmla="*/ 36 w 36"/>
                <a:gd name="T19" fmla="*/ 0 h 18"/>
                <a:gd name="T20" fmla="*/ 36 w 36"/>
                <a:gd name="T21" fmla="*/ 6 h 18"/>
                <a:gd name="T22" fmla="*/ 30 w 36"/>
                <a:gd name="T23" fmla="*/ 6 h 18"/>
                <a:gd name="T24" fmla="*/ 24 w 36"/>
                <a:gd name="T25" fmla="*/ 12 h 18"/>
                <a:gd name="T26" fmla="*/ 18 w 36"/>
                <a:gd name="T27" fmla="*/ 12 h 18"/>
                <a:gd name="T28" fmla="*/ 12 w 36"/>
                <a:gd name="T29" fmla="*/ 12 h 18"/>
                <a:gd name="T30" fmla="*/ 6 w 36"/>
                <a:gd name="T31" fmla="*/ 18 h 18"/>
                <a:gd name="T32" fmla="*/ 0 w 36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0" y="18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93" name="Freeform 125"/>
            <p:cNvSpPr>
              <a:spLocks/>
            </p:cNvSpPr>
            <p:nvPr/>
          </p:nvSpPr>
          <p:spPr bwMode="auto">
            <a:xfrm>
              <a:off x="4588" y="2079"/>
              <a:ext cx="24" cy="36"/>
            </a:xfrm>
            <a:custGeom>
              <a:avLst/>
              <a:gdLst>
                <a:gd name="T0" fmla="*/ 0 w 24"/>
                <a:gd name="T1" fmla="*/ 36 h 36"/>
                <a:gd name="T2" fmla="*/ 0 w 24"/>
                <a:gd name="T3" fmla="*/ 36 h 36"/>
                <a:gd name="T4" fmla="*/ 0 w 24"/>
                <a:gd name="T5" fmla="*/ 30 h 36"/>
                <a:gd name="T6" fmla="*/ 6 w 24"/>
                <a:gd name="T7" fmla="*/ 24 h 36"/>
                <a:gd name="T8" fmla="*/ 6 w 24"/>
                <a:gd name="T9" fmla="*/ 18 h 36"/>
                <a:gd name="T10" fmla="*/ 12 w 24"/>
                <a:gd name="T11" fmla="*/ 12 h 36"/>
                <a:gd name="T12" fmla="*/ 18 w 24"/>
                <a:gd name="T13" fmla="*/ 6 h 36"/>
                <a:gd name="T14" fmla="*/ 24 w 24"/>
                <a:gd name="T15" fmla="*/ 6 h 36"/>
                <a:gd name="T16" fmla="*/ 24 w 24"/>
                <a:gd name="T17" fmla="*/ 0 h 36"/>
                <a:gd name="T18" fmla="*/ 24 w 24"/>
                <a:gd name="T19" fmla="*/ 6 h 36"/>
                <a:gd name="T20" fmla="*/ 18 w 24"/>
                <a:gd name="T21" fmla="*/ 12 h 36"/>
                <a:gd name="T22" fmla="*/ 18 w 24"/>
                <a:gd name="T23" fmla="*/ 18 h 36"/>
                <a:gd name="T24" fmla="*/ 12 w 24"/>
                <a:gd name="T25" fmla="*/ 24 h 36"/>
                <a:gd name="T26" fmla="*/ 6 w 24"/>
                <a:gd name="T27" fmla="*/ 30 h 36"/>
                <a:gd name="T28" fmla="*/ 6 w 24"/>
                <a:gd name="T29" fmla="*/ 36 h 36"/>
                <a:gd name="T30" fmla="*/ 0 w 24"/>
                <a:gd name="T31" fmla="*/ 36 h 36"/>
                <a:gd name="T32" fmla="*/ 0 w 24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6"/>
                <a:gd name="T53" fmla="*/ 24 w 2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6">
                  <a:moveTo>
                    <a:pt x="0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6" y="30"/>
                  </a:lnTo>
                  <a:lnTo>
                    <a:pt x="6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94" name="Freeform 126"/>
            <p:cNvSpPr>
              <a:spLocks/>
            </p:cNvSpPr>
            <p:nvPr/>
          </p:nvSpPr>
          <p:spPr bwMode="auto">
            <a:xfrm>
              <a:off x="4606" y="2085"/>
              <a:ext cx="12" cy="30"/>
            </a:xfrm>
            <a:custGeom>
              <a:avLst/>
              <a:gdLst>
                <a:gd name="T0" fmla="*/ 0 w 12"/>
                <a:gd name="T1" fmla="*/ 30 h 30"/>
                <a:gd name="T2" fmla="*/ 0 w 12"/>
                <a:gd name="T3" fmla="*/ 24 h 30"/>
                <a:gd name="T4" fmla="*/ 0 w 12"/>
                <a:gd name="T5" fmla="*/ 12 h 30"/>
                <a:gd name="T6" fmla="*/ 6 w 12"/>
                <a:gd name="T7" fmla="*/ 6 h 30"/>
                <a:gd name="T8" fmla="*/ 12 w 12"/>
                <a:gd name="T9" fmla="*/ 0 h 30"/>
                <a:gd name="T10" fmla="*/ 6 w 12"/>
                <a:gd name="T11" fmla="*/ 6 h 30"/>
                <a:gd name="T12" fmla="*/ 6 w 12"/>
                <a:gd name="T13" fmla="*/ 18 h 30"/>
                <a:gd name="T14" fmla="*/ 6 w 12"/>
                <a:gd name="T15" fmla="*/ 24 h 30"/>
                <a:gd name="T16" fmla="*/ 0 w 12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0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6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95" name="Freeform 127"/>
            <p:cNvSpPr>
              <a:spLocks/>
            </p:cNvSpPr>
            <p:nvPr/>
          </p:nvSpPr>
          <p:spPr bwMode="auto">
            <a:xfrm>
              <a:off x="4457" y="2067"/>
              <a:ext cx="24" cy="18"/>
            </a:xfrm>
            <a:custGeom>
              <a:avLst/>
              <a:gdLst>
                <a:gd name="T0" fmla="*/ 24 w 24"/>
                <a:gd name="T1" fmla="*/ 0 h 18"/>
                <a:gd name="T2" fmla="*/ 24 w 24"/>
                <a:gd name="T3" fmla="*/ 0 h 18"/>
                <a:gd name="T4" fmla="*/ 18 w 24"/>
                <a:gd name="T5" fmla="*/ 6 h 18"/>
                <a:gd name="T6" fmla="*/ 18 w 24"/>
                <a:gd name="T7" fmla="*/ 6 h 18"/>
                <a:gd name="T8" fmla="*/ 12 w 24"/>
                <a:gd name="T9" fmla="*/ 12 h 18"/>
                <a:gd name="T10" fmla="*/ 12 w 24"/>
                <a:gd name="T11" fmla="*/ 18 h 18"/>
                <a:gd name="T12" fmla="*/ 6 w 24"/>
                <a:gd name="T13" fmla="*/ 18 h 18"/>
                <a:gd name="T14" fmla="*/ 6 w 24"/>
                <a:gd name="T15" fmla="*/ 18 h 18"/>
                <a:gd name="T16" fmla="*/ 0 w 24"/>
                <a:gd name="T17" fmla="*/ 18 h 18"/>
                <a:gd name="T18" fmla="*/ 0 w 24"/>
                <a:gd name="T19" fmla="*/ 18 h 18"/>
                <a:gd name="T20" fmla="*/ 0 w 24"/>
                <a:gd name="T21" fmla="*/ 12 h 18"/>
                <a:gd name="T22" fmla="*/ 6 w 24"/>
                <a:gd name="T23" fmla="*/ 12 h 18"/>
                <a:gd name="T24" fmla="*/ 6 w 24"/>
                <a:gd name="T25" fmla="*/ 6 h 18"/>
                <a:gd name="T26" fmla="*/ 12 w 24"/>
                <a:gd name="T27" fmla="*/ 6 h 18"/>
                <a:gd name="T28" fmla="*/ 18 w 24"/>
                <a:gd name="T29" fmla="*/ 6 h 18"/>
                <a:gd name="T30" fmla="*/ 18 w 24"/>
                <a:gd name="T31" fmla="*/ 0 h 18"/>
                <a:gd name="T32" fmla="*/ 24 w 24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8"/>
                <a:gd name="T53" fmla="*/ 24 w 24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8">
                  <a:moveTo>
                    <a:pt x="24" y="0"/>
                  </a:moveTo>
                  <a:lnTo>
                    <a:pt x="24" y="0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96" name="Freeform 128"/>
            <p:cNvSpPr>
              <a:spLocks/>
            </p:cNvSpPr>
            <p:nvPr/>
          </p:nvSpPr>
          <p:spPr bwMode="auto">
            <a:xfrm>
              <a:off x="4451" y="2067"/>
              <a:ext cx="24" cy="6"/>
            </a:xfrm>
            <a:custGeom>
              <a:avLst/>
              <a:gdLst>
                <a:gd name="T0" fmla="*/ 24 w 24"/>
                <a:gd name="T1" fmla="*/ 0 h 6"/>
                <a:gd name="T2" fmla="*/ 24 w 24"/>
                <a:gd name="T3" fmla="*/ 0 h 6"/>
                <a:gd name="T4" fmla="*/ 18 w 24"/>
                <a:gd name="T5" fmla="*/ 0 h 6"/>
                <a:gd name="T6" fmla="*/ 12 w 24"/>
                <a:gd name="T7" fmla="*/ 0 h 6"/>
                <a:gd name="T8" fmla="*/ 12 w 24"/>
                <a:gd name="T9" fmla="*/ 0 h 6"/>
                <a:gd name="T10" fmla="*/ 6 w 24"/>
                <a:gd name="T11" fmla="*/ 0 h 6"/>
                <a:gd name="T12" fmla="*/ 0 w 24"/>
                <a:gd name="T13" fmla="*/ 0 h 6"/>
                <a:gd name="T14" fmla="*/ 0 w 24"/>
                <a:gd name="T15" fmla="*/ 0 h 6"/>
                <a:gd name="T16" fmla="*/ 0 w 24"/>
                <a:gd name="T17" fmla="*/ 0 h 6"/>
                <a:gd name="T18" fmla="*/ 0 w 24"/>
                <a:gd name="T19" fmla="*/ 6 h 6"/>
                <a:gd name="T20" fmla="*/ 0 w 24"/>
                <a:gd name="T21" fmla="*/ 6 h 6"/>
                <a:gd name="T22" fmla="*/ 6 w 24"/>
                <a:gd name="T23" fmla="*/ 6 h 6"/>
                <a:gd name="T24" fmla="*/ 6 w 24"/>
                <a:gd name="T25" fmla="*/ 6 h 6"/>
                <a:gd name="T26" fmla="*/ 12 w 24"/>
                <a:gd name="T27" fmla="*/ 0 h 6"/>
                <a:gd name="T28" fmla="*/ 18 w 24"/>
                <a:gd name="T29" fmla="*/ 0 h 6"/>
                <a:gd name="T30" fmla="*/ 24 w 24"/>
                <a:gd name="T31" fmla="*/ 0 h 6"/>
                <a:gd name="T32" fmla="*/ 24 w 24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24" y="0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97" name="Freeform 129"/>
            <p:cNvSpPr>
              <a:spLocks/>
            </p:cNvSpPr>
            <p:nvPr/>
          </p:nvSpPr>
          <p:spPr bwMode="auto">
            <a:xfrm>
              <a:off x="4457" y="2043"/>
              <a:ext cx="24" cy="24"/>
            </a:xfrm>
            <a:custGeom>
              <a:avLst/>
              <a:gdLst>
                <a:gd name="T0" fmla="*/ 24 w 24"/>
                <a:gd name="T1" fmla="*/ 24 h 24"/>
                <a:gd name="T2" fmla="*/ 18 w 24"/>
                <a:gd name="T3" fmla="*/ 24 h 24"/>
                <a:gd name="T4" fmla="*/ 18 w 24"/>
                <a:gd name="T5" fmla="*/ 18 h 24"/>
                <a:gd name="T6" fmla="*/ 12 w 24"/>
                <a:gd name="T7" fmla="*/ 18 h 24"/>
                <a:gd name="T8" fmla="*/ 6 w 24"/>
                <a:gd name="T9" fmla="*/ 12 h 24"/>
                <a:gd name="T10" fmla="*/ 0 w 24"/>
                <a:gd name="T11" fmla="*/ 6 h 24"/>
                <a:gd name="T12" fmla="*/ 0 w 24"/>
                <a:gd name="T13" fmla="*/ 6 h 24"/>
                <a:gd name="T14" fmla="*/ 0 w 24"/>
                <a:gd name="T15" fmla="*/ 6 h 24"/>
                <a:gd name="T16" fmla="*/ 0 w 24"/>
                <a:gd name="T17" fmla="*/ 0 h 24"/>
                <a:gd name="T18" fmla="*/ 0 w 24"/>
                <a:gd name="T19" fmla="*/ 0 h 24"/>
                <a:gd name="T20" fmla="*/ 6 w 24"/>
                <a:gd name="T21" fmla="*/ 6 h 24"/>
                <a:gd name="T22" fmla="*/ 6 w 24"/>
                <a:gd name="T23" fmla="*/ 6 h 24"/>
                <a:gd name="T24" fmla="*/ 12 w 24"/>
                <a:gd name="T25" fmla="*/ 12 h 24"/>
                <a:gd name="T26" fmla="*/ 18 w 24"/>
                <a:gd name="T27" fmla="*/ 12 h 24"/>
                <a:gd name="T28" fmla="*/ 18 w 24"/>
                <a:gd name="T29" fmla="*/ 18 h 24"/>
                <a:gd name="T30" fmla="*/ 24 w 24"/>
                <a:gd name="T31" fmla="*/ 24 h 24"/>
                <a:gd name="T32" fmla="*/ 24 w 24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24" y="24"/>
                  </a:moveTo>
                  <a:lnTo>
                    <a:pt x="18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98" name="Freeform 130"/>
            <p:cNvSpPr>
              <a:spLocks/>
            </p:cNvSpPr>
            <p:nvPr/>
          </p:nvSpPr>
          <p:spPr bwMode="auto">
            <a:xfrm>
              <a:off x="4612" y="2049"/>
              <a:ext cx="6" cy="36"/>
            </a:xfrm>
            <a:custGeom>
              <a:avLst/>
              <a:gdLst>
                <a:gd name="T0" fmla="*/ 0 w 6"/>
                <a:gd name="T1" fmla="*/ 36 h 36"/>
                <a:gd name="T2" fmla="*/ 0 w 6"/>
                <a:gd name="T3" fmla="*/ 24 h 36"/>
                <a:gd name="T4" fmla="*/ 0 w 6"/>
                <a:gd name="T5" fmla="*/ 12 h 36"/>
                <a:gd name="T6" fmla="*/ 0 w 6"/>
                <a:gd name="T7" fmla="*/ 6 h 36"/>
                <a:gd name="T8" fmla="*/ 6 w 6"/>
                <a:gd name="T9" fmla="*/ 0 h 36"/>
                <a:gd name="T10" fmla="*/ 6 w 6"/>
                <a:gd name="T11" fmla="*/ 6 h 36"/>
                <a:gd name="T12" fmla="*/ 6 w 6"/>
                <a:gd name="T13" fmla="*/ 12 h 36"/>
                <a:gd name="T14" fmla="*/ 0 w 6"/>
                <a:gd name="T15" fmla="*/ 24 h 36"/>
                <a:gd name="T16" fmla="*/ 0 w 6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6"/>
                <a:gd name="T29" fmla="*/ 6 w 6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6">
                  <a:moveTo>
                    <a:pt x="0" y="36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24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899" name="Freeform 131"/>
            <p:cNvSpPr>
              <a:spLocks/>
            </p:cNvSpPr>
            <p:nvPr/>
          </p:nvSpPr>
          <p:spPr bwMode="auto">
            <a:xfrm>
              <a:off x="4618" y="2055"/>
              <a:ext cx="18" cy="36"/>
            </a:xfrm>
            <a:custGeom>
              <a:avLst/>
              <a:gdLst>
                <a:gd name="T0" fmla="*/ 0 w 18"/>
                <a:gd name="T1" fmla="*/ 36 h 36"/>
                <a:gd name="T2" fmla="*/ 0 w 18"/>
                <a:gd name="T3" fmla="*/ 24 h 36"/>
                <a:gd name="T4" fmla="*/ 6 w 18"/>
                <a:gd name="T5" fmla="*/ 18 h 36"/>
                <a:gd name="T6" fmla="*/ 6 w 18"/>
                <a:gd name="T7" fmla="*/ 6 h 36"/>
                <a:gd name="T8" fmla="*/ 12 w 18"/>
                <a:gd name="T9" fmla="*/ 0 h 36"/>
                <a:gd name="T10" fmla="*/ 18 w 18"/>
                <a:gd name="T11" fmla="*/ 0 h 36"/>
                <a:gd name="T12" fmla="*/ 18 w 18"/>
                <a:gd name="T13" fmla="*/ 6 h 36"/>
                <a:gd name="T14" fmla="*/ 12 w 18"/>
                <a:gd name="T15" fmla="*/ 12 h 36"/>
                <a:gd name="T16" fmla="*/ 12 w 18"/>
                <a:gd name="T17" fmla="*/ 18 h 36"/>
                <a:gd name="T18" fmla="*/ 6 w 18"/>
                <a:gd name="T19" fmla="*/ 24 h 36"/>
                <a:gd name="T20" fmla="*/ 6 w 18"/>
                <a:gd name="T21" fmla="*/ 24 h 36"/>
                <a:gd name="T22" fmla="*/ 0 w 18"/>
                <a:gd name="T23" fmla="*/ 30 h 36"/>
                <a:gd name="T24" fmla="*/ 0 w 18"/>
                <a:gd name="T25" fmla="*/ 36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36"/>
                <a:gd name="T41" fmla="*/ 18 w 18"/>
                <a:gd name="T42" fmla="*/ 36 h 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36">
                  <a:moveTo>
                    <a:pt x="0" y="36"/>
                  </a:moveTo>
                  <a:lnTo>
                    <a:pt x="0" y="24"/>
                  </a:lnTo>
                  <a:lnTo>
                    <a:pt x="6" y="18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00" name="Freeform 132"/>
            <p:cNvSpPr>
              <a:spLocks/>
            </p:cNvSpPr>
            <p:nvPr/>
          </p:nvSpPr>
          <p:spPr bwMode="auto">
            <a:xfrm>
              <a:off x="4600" y="2049"/>
              <a:ext cx="6" cy="30"/>
            </a:xfrm>
            <a:custGeom>
              <a:avLst/>
              <a:gdLst>
                <a:gd name="T0" fmla="*/ 0 w 6"/>
                <a:gd name="T1" fmla="*/ 30 h 30"/>
                <a:gd name="T2" fmla="*/ 0 w 6"/>
                <a:gd name="T3" fmla="*/ 30 h 30"/>
                <a:gd name="T4" fmla="*/ 0 w 6"/>
                <a:gd name="T5" fmla="*/ 18 h 30"/>
                <a:gd name="T6" fmla="*/ 0 w 6"/>
                <a:gd name="T7" fmla="*/ 6 h 30"/>
                <a:gd name="T8" fmla="*/ 0 w 6"/>
                <a:gd name="T9" fmla="*/ 0 h 30"/>
                <a:gd name="T10" fmla="*/ 6 w 6"/>
                <a:gd name="T11" fmla="*/ 0 h 30"/>
                <a:gd name="T12" fmla="*/ 6 w 6"/>
                <a:gd name="T13" fmla="*/ 12 h 30"/>
                <a:gd name="T14" fmla="*/ 0 w 6"/>
                <a:gd name="T15" fmla="*/ 24 h 30"/>
                <a:gd name="T16" fmla="*/ 0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0" y="30"/>
                  </a:moveTo>
                  <a:lnTo>
                    <a:pt x="0" y="30"/>
                  </a:lnTo>
                  <a:lnTo>
                    <a:pt x="0" y="18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0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01" name="Freeform 133"/>
            <p:cNvSpPr>
              <a:spLocks/>
            </p:cNvSpPr>
            <p:nvPr/>
          </p:nvSpPr>
          <p:spPr bwMode="auto">
            <a:xfrm>
              <a:off x="4588" y="2043"/>
              <a:ext cx="6" cy="30"/>
            </a:xfrm>
            <a:custGeom>
              <a:avLst/>
              <a:gdLst>
                <a:gd name="T0" fmla="*/ 6 w 6"/>
                <a:gd name="T1" fmla="*/ 30 h 30"/>
                <a:gd name="T2" fmla="*/ 0 w 6"/>
                <a:gd name="T3" fmla="*/ 24 h 30"/>
                <a:gd name="T4" fmla="*/ 0 w 6"/>
                <a:gd name="T5" fmla="*/ 12 h 30"/>
                <a:gd name="T6" fmla="*/ 0 w 6"/>
                <a:gd name="T7" fmla="*/ 6 h 30"/>
                <a:gd name="T8" fmla="*/ 0 w 6"/>
                <a:gd name="T9" fmla="*/ 0 h 30"/>
                <a:gd name="T10" fmla="*/ 0 w 6"/>
                <a:gd name="T11" fmla="*/ 0 h 30"/>
                <a:gd name="T12" fmla="*/ 6 w 6"/>
                <a:gd name="T13" fmla="*/ 6 h 30"/>
                <a:gd name="T14" fmla="*/ 0 w 6"/>
                <a:gd name="T15" fmla="*/ 24 h 30"/>
                <a:gd name="T16" fmla="*/ 6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6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0" y="24"/>
                  </a:lnTo>
                  <a:lnTo>
                    <a:pt x="6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02" name="Freeform 134"/>
            <p:cNvSpPr>
              <a:spLocks/>
            </p:cNvSpPr>
            <p:nvPr/>
          </p:nvSpPr>
          <p:spPr bwMode="auto">
            <a:xfrm>
              <a:off x="4570" y="2037"/>
              <a:ext cx="12" cy="30"/>
            </a:xfrm>
            <a:custGeom>
              <a:avLst/>
              <a:gdLst>
                <a:gd name="T0" fmla="*/ 12 w 12"/>
                <a:gd name="T1" fmla="*/ 30 h 30"/>
                <a:gd name="T2" fmla="*/ 6 w 12"/>
                <a:gd name="T3" fmla="*/ 24 h 30"/>
                <a:gd name="T4" fmla="*/ 6 w 12"/>
                <a:gd name="T5" fmla="*/ 12 h 30"/>
                <a:gd name="T6" fmla="*/ 0 w 12"/>
                <a:gd name="T7" fmla="*/ 0 h 30"/>
                <a:gd name="T8" fmla="*/ 6 w 12"/>
                <a:gd name="T9" fmla="*/ 0 h 30"/>
                <a:gd name="T10" fmla="*/ 6 w 12"/>
                <a:gd name="T11" fmla="*/ 0 h 30"/>
                <a:gd name="T12" fmla="*/ 6 w 12"/>
                <a:gd name="T13" fmla="*/ 12 h 30"/>
                <a:gd name="T14" fmla="*/ 6 w 12"/>
                <a:gd name="T15" fmla="*/ 24 h 30"/>
                <a:gd name="T16" fmla="*/ 12 w 12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12" y="30"/>
                  </a:moveTo>
                  <a:lnTo>
                    <a:pt x="6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6" y="24"/>
                  </a:lnTo>
                  <a:lnTo>
                    <a:pt x="12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03" name="Freeform 135"/>
            <p:cNvSpPr>
              <a:spLocks/>
            </p:cNvSpPr>
            <p:nvPr/>
          </p:nvSpPr>
          <p:spPr bwMode="auto">
            <a:xfrm>
              <a:off x="4558" y="2025"/>
              <a:ext cx="12" cy="42"/>
            </a:xfrm>
            <a:custGeom>
              <a:avLst/>
              <a:gdLst>
                <a:gd name="T0" fmla="*/ 12 w 12"/>
                <a:gd name="T1" fmla="*/ 42 h 42"/>
                <a:gd name="T2" fmla="*/ 6 w 12"/>
                <a:gd name="T3" fmla="*/ 30 h 42"/>
                <a:gd name="T4" fmla="*/ 0 w 12"/>
                <a:gd name="T5" fmla="*/ 18 h 42"/>
                <a:gd name="T6" fmla="*/ 0 w 12"/>
                <a:gd name="T7" fmla="*/ 6 h 42"/>
                <a:gd name="T8" fmla="*/ 6 w 12"/>
                <a:gd name="T9" fmla="*/ 0 h 42"/>
                <a:gd name="T10" fmla="*/ 6 w 12"/>
                <a:gd name="T11" fmla="*/ 6 h 42"/>
                <a:gd name="T12" fmla="*/ 6 w 12"/>
                <a:gd name="T13" fmla="*/ 18 h 42"/>
                <a:gd name="T14" fmla="*/ 6 w 12"/>
                <a:gd name="T15" fmla="*/ 30 h 42"/>
                <a:gd name="T16" fmla="*/ 12 w 12"/>
                <a:gd name="T17" fmla="*/ 42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42"/>
                <a:gd name="T29" fmla="*/ 12 w 12"/>
                <a:gd name="T30" fmla="*/ 42 h 4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42">
                  <a:moveTo>
                    <a:pt x="12" y="42"/>
                  </a:moveTo>
                  <a:lnTo>
                    <a:pt x="6" y="30"/>
                  </a:lnTo>
                  <a:lnTo>
                    <a:pt x="0" y="18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6" y="30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04" name="Freeform 136"/>
            <p:cNvSpPr>
              <a:spLocks/>
            </p:cNvSpPr>
            <p:nvPr/>
          </p:nvSpPr>
          <p:spPr bwMode="auto">
            <a:xfrm>
              <a:off x="4540" y="2019"/>
              <a:ext cx="12" cy="42"/>
            </a:xfrm>
            <a:custGeom>
              <a:avLst/>
              <a:gdLst>
                <a:gd name="T0" fmla="*/ 12 w 12"/>
                <a:gd name="T1" fmla="*/ 42 h 42"/>
                <a:gd name="T2" fmla="*/ 12 w 12"/>
                <a:gd name="T3" fmla="*/ 42 h 42"/>
                <a:gd name="T4" fmla="*/ 12 w 12"/>
                <a:gd name="T5" fmla="*/ 36 h 42"/>
                <a:gd name="T6" fmla="*/ 6 w 12"/>
                <a:gd name="T7" fmla="*/ 30 h 42"/>
                <a:gd name="T8" fmla="*/ 6 w 12"/>
                <a:gd name="T9" fmla="*/ 18 h 42"/>
                <a:gd name="T10" fmla="*/ 0 w 12"/>
                <a:gd name="T11" fmla="*/ 12 h 42"/>
                <a:gd name="T12" fmla="*/ 0 w 12"/>
                <a:gd name="T13" fmla="*/ 6 h 42"/>
                <a:gd name="T14" fmla="*/ 0 w 12"/>
                <a:gd name="T15" fmla="*/ 6 h 42"/>
                <a:gd name="T16" fmla="*/ 0 w 12"/>
                <a:gd name="T17" fmla="*/ 0 h 42"/>
                <a:gd name="T18" fmla="*/ 6 w 12"/>
                <a:gd name="T19" fmla="*/ 6 h 42"/>
                <a:gd name="T20" fmla="*/ 12 w 12"/>
                <a:gd name="T21" fmla="*/ 24 h 42"/>
                <a:gd name="T22" fmla="*/ 12 w 12"/>
                <a:gd name="T23" fmla="*/ 36 h 42"/>
                <a:gd name="T24" fmla="*/ 12 w 12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42"/>
                <a:gd name="T41" fmla="*/ 12 w 12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42">
                  <a:moveTo>
                    <a:pt x="12" y="42"/>
                  </a:moveTo>
                  <a:lnTo>
                    <a:pt x="12" y="42"/>
                  </a:lnTo>
                  <a:lnTo>
                    <a:pt x="12" y="36"/>
                  </a:lnTo>
                  <a:lnTo>
                    <a:pt x="6" y="30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24"/>
                  </a:lnTo>
                  <a:lnTo>
                    <a:pt x="12" y="36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05" name="Freeform 137"/>
            <p:cNvSpPr>
              <a:spLocks/>
            </p:cNvSpPr>
            <p:nvPr/>
          </p:nvSpPr>
          <p:spPr bwMode="auto">
            <a:xfrm>
              <a:off x="4528" y="2019"/>
              <a:ext cx="12" cy="42"/>
            </a:xfrm>
            <a:custGeom>
              <a:avLst/>
              <a:gdLst>
                <a:gd name="T0" fmla="*/ 12 w 12"/>
                <a:gd name="T1" fmla="*/ 42 h 42"/>
                <a:gd name="T2" fmla="*/ 12 w 12"/>
                <a:gd name="T3" fmla="*/ 42 h 42"/>
                <a:gd name="T4" fmla="*/ 6 w 12"/>
                <a:gd name="T5" fmla="*/ 36 h 42"/>
                <a:gd name="T6" fmla="*/ 6 w 12"/>
                <a:gd name="T7" fmla="*/ 24 h 42"/>
                <a:gd name="T8" fmla="*/ 0 w 12"/>
                <a:gd name="T9" fmla="*/ 18 h 42"/>
                <a:gd name="T10" fmla="*/ 0 w 12"/>
                <a:gd name="T11" fmla="*/ 12 h 42"/>
                <a:gd name="T12" fmla="*/ 0 w 12"/>
                <a:gd name="T13" fmla="*/ 6 h 42"/>
                <a:gd name="T14" fmla="*/ 0 w 12"/>
                <a:gd name="T15" fmla="*/ 0 h 42"/>
                <a:gd name="T16" fmla="*/ 0 w 12"/>
                <a:gd name="T17" fmla="*/ 0 h 42"/>
                <a:gd name="T18" fmla="*/ 6 w 12"/>
                <a:gd name="T19" fmla="*/ 6 h 42"/>
                <a:gd name="T20" fmla="*/ 12 w 12"/>
                <a:gd name="T21" fmla="*/ 18 h 42"/>
                <a:gd name="T22" fmla="*/ 12 w 12"/>
                <a:gd name="T23" fmla="*/ 30 h 42"/>
                <a:gd name="T24" fmla="*/ 12 w 12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42"/>
                <a:gd name="T41" fmla="*/ 12 w 12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42">
                  <a:moveTo>
                    <a:pt x="12" y="42"/>
                  </a:moveTo>
                  <a:lnTo>
                    <a:pt x="12" y="42"/>
                  </a:lnTo>
                  <a:lnTo>
                    <a:pt x="6" y="36"/>
                  </a:lnTo>
                  <a:lnTo>
                    <a:pt x="6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8"/>
                  </a:lnTo>
                  <a:lnTo>
                    <a:pt x="12" y="30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06" name="Freeform 138"/>
            <p:cNvSpPr>
              <a:spLocks/>
            </p:cNvSpPr>
            <p:nvPr/>
          </p:nvSpPr>
          <p:spPr bwMode="auto">
            <a:xfrm>
              <a:off x="4498" y="2019"/>
              <a:ext cx="30" cy="48"/>
            </a:xfrm>
            <a:custGeom>
              <a:avLst/>
              <a:gdLst>
                <a:gd name="T0" fmla="*/ 30 w 30"/>
                <a:gd name="T1" fmla="*/ 48 h 48"/>
                <a:gd name="T2" fmla="*/ 24 w 30"/>
                <a:gd name="T3" fmla="*/ 42 h 48"/>
                <a:gd name="T4" fmla="*/ 18 w 30"/>
                <a:gd name="T5" fmla="*/ 36 h 48"/>
                <a:gd name="T6" fmla="*/ 12 w 30"/>
                <a:gd name="T7" fmla="*/ 30 h 48"/>
                <a:gd name="T8" fmla="*/ 6 w 30"/>
                <a:gd name="T9" fmla="*/ 24 h 48"/>
                <a:gd name="T10" fmla="*/ 6 w 30"/>
                <a:gd name="T11" fmla="*/ 18 h 48"/>
                <a:gd name="T12" fmla="*/ 0 w 30"/>
                <a:gd name="T13" fmla="*/ 12 h 48"/>
                <a:gd name="T14" fmla="*/ 0 w 30"/>
                <a:gd name="T15" fmla="*/ 6 h 48"/>
                <a:gd name="T16" fmla="*/ 0 w 30"/>
                <a:gd name="T17" fmla="*/ 0 h 48"/>
                <a:gd name="T18" fmla="*/ 6 w 30"/>
                <a:gd name="T19" fmla="*/ 0 h 48"/>
                <a:gd name="T20" fmla="*/ 6 w 30"/>
                <a:gd name="T21" fmla="*/ 6 h 48"/>
                <a:gd name="T22" fmla="*/ 12 w 30"/>
                <a:gd name="T23" fmla="*/ 12 h 48"/>
                <a:gd name="T24" fmla="*/ 18 w 30"/>
                <a:gd name="T25" fmla="*/ 18 h 48"/>
                <a:gd name="T26" fmla="*/ 18 w 30"/>
                <a:gd name="T27" fmla="*/ 24 h 48"/>
                <a:gd name="T28" fmla="*/ 24 w 30"/>
                <a:gd name="T29" fmla="*/ 30 h 48"/>
                <a:gd name="T30" fmla="*/ 24 w 30"/>
                <a:gd name="T31" fmla="*/ 36 h 48"/>
                <a:gd name="T32" fmla="*/ 30 w 30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48"/>
                <a:gd name="T53" fmla="*/ 30 w 30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48">
                  <a:moveTo>
                    <a:pt x="30" y="48"/>
                  </a:moveTo>
                  <a:lnTo>
                    <a:pt x="24" y="42"/>
                  </a:lnTo>
                  <a:lnTo>
                    <a:pt x="18" y="36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24" y="36"/>
                  </a:lnTo>
                  <a:lnTo>
                    <a:pt x="30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07" name="Freeform 139"/>
            <p:cNvSpPr>
              <a:spLocks/>
            </p:cNvSpPr>
            <p:nvPr/>
          </p:nvSpPr>
          <p:spPr bwMode="auto">
            <a:xfrm>
              <a:off x="4475" y="2031"/>
              <a:ext cx="35" cy="30"/>
            </a:xfrm>
            <a:custGeom>
              <a:avLst/>
              <a:gdLst>
                <a:gd name="T0" fmla="*/ 35 w 35"/>
                <a:gd name="T1" fmla="*/ 30 h 30"/>
                <a:gd name="T2" fmla="*/ 29 w 35"/>
                <a:gd name="T3" fmla="*/ 30 h 30"/>
                <a:gd name="T4" fmla="*/ 23 w 35"/>
                <a:gd name="T5" fmla="*/ 24 h 30"/>
                <a:gd name="T6" fmla="*/ 17 w 35"/>
                <a:gd name="T7" fmla="*/ 18 h 30"/>
                <a:gd name="T8" fmla="*/ 12 w 35"/>
                <a:gd name="T9" fmla="*/ 12 h 30"/>
                <a:gd name="T10" fmla="*/ 6 w 35"/>
                <a:gd name="T11" fmla="*/ 6 h 30"/>
                <a:gd name="T12" fmla="*/ 0 w 35"/>
                <a:gd name="T13" fmla="*/ 6 h 30"/>
                <a:gd name="T14" fmla="*/ 0 w 35"/>
                <a:gd name="T15" fmla="*/ 0 h 30"/>
                <a:gd name="T16" fmla="*/ 0 w 35"/>
                <a:gd name="T17" fmla="*/ 0 h 30"/>
                <a:gd name="T18" fmla="*/ 6 w 35"/>
                <a:gd name="T19" fmla="*/ 0 h 30"/>
                <a:gd name="T20" fmla="*/ 12 w 35"/>
                <a:gd name="T21" fmla="*/ 0 h 30"/>
                <a:gd name="T22" fmla="*/ 17 w 35"/>
                <a:gd name="T23" fmla="*/ 6 h 30"/>
                <a:gd name="T24" fmla="*/ 17 w 35"/>
                <a:gd name="T25" fmla="*/ 12 h 30"/>
                <a:gd name="T26" fmla="*/ 23 w 35"/>
                <a:gd name="T27" fmla="*/ 18 h 30"/>
                <a:gd name="T28" fmla="*/ 29 w 35"/>
                <a:gd name="T29" fmla="*/ 24 h 30"/>
                <a:gd name="T30" fmla="*/ 35 w 35"/>
                <a:gd name="T31" fmla="*/ 30 h 30"/>
                <a:gd name="T32" fmla="*/ 35 w 35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0"/>
                <a:gd name="T53" fmla="*/ 35 w 35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0">
                  <a:moveTo>
                    <a:pt x="35" y="30"/>
                  </a:moveTo>
                  <a:lnTo>
                    <a:pt x="29" y="30"/>
                  </a:lnTo>
                  <a:lnTo>
                    <a:pt x="23" y="24"/>
                  </a:lnTo>
                  <a:lnTo>
                    <a:pt x="17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7" y="6"/>
                  </a:lnTo>
                  <a:lnTo>
                    <a:pt x="17" y="12"/>
                  </a:lnTo>
                  <a:lnTo>
                    <a:pt x="23" y="18"/>
                  </a:lnTo>
                  <a:lnTo>
                    <a:pt x="29" y="24"/>
                  </a:lnTo>
                  <a:lnTo>
                    <a:pt x="35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08" name="Freeform 140"/>
            <p:cNvSpPr>
              <a:spLocks/>
            </p:cNvSpPr>
            <p:nvPr/>
          </p:nvSpPr>
          <p:spPr bwMode="auto">
            <a:xfrm>
              <a:off x="4463" y="2031"/>
              <a:ext cx="29" cy="36"/>
            </a:xfrm>
            <a:custGeom>
              <a:avLst/>
              <a:gdLst>
                <a:gd name="T0" fmla="*/ 0 w 29"/>
                <a:gd name="T1" fmla="*/ 0 h 36"/>
                <a:gd name="T2" fmla="*/ 6 w 29"/>
                <a:gd name="T3" fmla="*/ 0 h 36"/>
                <a:gd name="T4" fmla="*/ 6 w 29"/>
                <a:gd name="T5" fmla="*/ 6 h 36"/>
                <a:gd name="T6" fmla="*/ 12 w 29"/>
                <a:gd name="T7" fmla="*/ 12 h 36"/>
                <a:gd name="T8" fmla="*/ 18 w 29"/>
                <a:gd name="T9" fmla="*/ 18 h 36"/>
                <a:gd name="T10" fmla="*/ 18 w 29"/>
                <a:gd name="T11" fmla="*/ 18 h 36"/>
                <a:gd name="T12" fmla="*/ 24 w 29"/>
                <a:gd name="T13" fmla="*/ 24 h 36"/>
                <a:gd name="T14" fmla="*/ 29 w 29"/>
                <a:gd name="T15" fmla="*/ 30 h 36"/>
                <a:gd name="T16" fmla="*/ 29 w 29"/>
                <a:gd name="T17" fmla="*/ 36 h 36"/>
                <a:gd name="T18" fmla="*/ 29 w 29"/>
                <a:gd name="T19" fmla="*/ 30 h 36"/>
                <a:gd name="T20" fmla="*/ 18 w 29"/>
                <a:gd name="T21" fmla="*/ 30 h 36"/>
                <a:gd name="T22" fmla="*/ 18 w 29"/>
                <a:gd name="T23" fmla="*/ 24 h 36"/>
                <a:gd name="T24" fmla="*/ 12 w 29"/>
                <a:gd name="T25" fmla="*/ 18 h 36"/>
                <a:gd name="T26" fmla="*/ 6 w 29"/>
                <a:gd name="T27" fmla="*/ 12 h 36"/>
                <a:gd name="T28" fmla="*/ 0 w 29"/>
                <a:gd name="T29" fmla="*/ 6 h 36"/>
                <a:gd name="T30" fmla="*/ 0 w 29"/>
                <a:gd name="T31" fmla="*/ 6 h 36"/>
                <a:gd name="T32" fmla="*/ 0 w 2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9"/>
                <a:gd name="T52" fmla="*/ 0 h 36"/>
                <a:gd name="T53" fmla="*/ 29 w 2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9" h="36">
                  <a:moveTo>
                    <a:pt x="0" y="0"/>
                  </a:move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29" y="30"/>
                  </a:lnTo>
                  <a:lnTo>
                    <a:pt x="29" y="36"/>
                  </a:lnTo>
                  <a:lnTo>
                    <a:pt x="29" y="30"/>
                  </a:lnTo>
                  <a:lnTo>
                    <a:pt x="18" y="30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09" name="Freeform 141"/>
            <p:cNvSpPr>
              <a:spLocks/>
            </p:cNvSpPr>
            <p:nvPr/>
          </p:nvSpPr>
          <p:spPr bwMode="auto">
            <a:xfrm>
              <a:off x="4307" y="2097"/>
              <a:ext cx="156" cy="36"/>
            </a:xfrm>
            <a:custGeom>
              <a:avLst/>
              <a:gdLst>
                <a:gd name="T0" fmla="*/ 156 w 156"/>
                <a:gd name="T1" fmla="*/ 36 h 36"/>
                <a:gd name="T2" fmla="*/ 156 w 156"/>
                <a:gd name="T3" fmla="*/ 36 h 36"/>
                <a:gd name="T4" fmla="*/ 156 w 156"/>
                <a:gd name="T5" fmla="*/ 36 h 36"/>
                <a:gd name="T6" fmla="*/ 150 w 156"/>
                <a:gd name="T7" fmla="*/ 36 h 36"/>
                <a:gd name="T8" fmla="*/ 150 w 156"/>
                <a:gd name="T9" fmla="*/ 36 h 36"/>
                <a:gd name="T10" fmla="*/ 144 w 156"/>
                <a:gd name="T11" fmla="*/ 30 h 36"/>
                <a:gd name="T12" fmla="*/ 132 w 156"/>
                <a:gd name="T13" fmla="*/ 24 h 36"/>
                <a:gd name="T14" fmla="*/ 120 w 156"/>
                <a:gd name="T15" fmla="*/ 18 h 36"/>
                <a:gd name="T16" fmla="*/ 114 w 156"/>
                <a:gd name="T17" fmla="*/ 12 h 36"/>
                <a:gd name="T18" fmla="*/ 102 w 156"/>
                <a:gd name="T19" fmla="*/ 12 h 36"/>
                <a:gd name="T20" fmla="*/ 90 w 156"/>
                <a:gd name="T21" fmla="*/ 6 h 36"/>
                <a:gd name="T22" fmla="*/ 78 w 156"/>
                <a:gd name="T23" fmla="*/ 6 h 36"/>
                <a:gd name="T24" fmla="*/ 72 w 156"/>
                <a:gd name="T25" fmla="*/ 6 h 36"/>
                <a:gd name="T26" fmla="*/ 60 w 156"/>
                <a:gd name="T27" fmla="*/ 6 h 36"/>
                <a:gd name="T28" fmla="*/ 48 w 156"/>
                <a:gd name="T29" fmla="*/ 6 h 36"/>
                <a:gd name="T30" fmla="*/ 42 w 156"/>
                <a:gd name="T31" fmla="*/ 6 h 36"/>
                <a:gd name="T32" fmla="*/ 30 w 156"/>
                <a:gd name="T33" fmla="*/ 12 h 36"/>
                <a:gd name="T34" fmla="*/ 24 w 156"/>
                <a:gd name="T35" fmla="*/ 12 h 36"/>
                <a:gd name="T36" fmla="*/ 12 w 156"/>
                <a:gd name="T37" fmla="*/ 12 h 36"/>
                <a:gd name="T38" fmla="*/ 6 w 156"/>
                <a:gd name="T39" fmla="*/ 18 h 36"/>
                <a:gd name="T40" fmla="*/ 0 w 156"/>
                <a:gd name="T41" fmla="*/ 18 h 36"/>
                <a:gd name="T42" fmla="*/ 0 w 156"/>
                <a:gd name="T43" fmla="*/ 12 h 36"/>
                <a:gd name="T44" fmla="*/ 6 w 156"/>
                <a:gd name="T45" fmla="*/ 12 h 36"/>
                <a:gd name="T46" fmla="*/ 18 w 156"/>
                <a:gd name="T47" fmla="*/ 6 h 36"/>
                <a:gd name="T48" fmla="*/ 24 w 156"/>
                <a:gd name="T49" fmla="*/ 6 h 36"/>
                <a:gd name="T50" fmla="*/ 36 w 156"/>
                <a:gd name="T51" fmla="*/ 0 h 36"/>
                <a:gd name="T52" fmla="*/ 48 w 156"/>
                <a:gd name="T53" fmla="*/ 0 h 36"/>
                <a:gd name="T54" fmla="*/ 60 w 156"/>
                <a:gd name="T55" fmla="*/ 0 h 36"/>
                <a:gd name="T56" fmla="*/ 72 w 156"/>
                <a:gd name="T57" fmla="*/ 0 h 36"/>
                <a:gd name="T58" fmla="*/ 84 w 156"/>
                <a:gd name="T59" fmla="*/ 0 h 36"/>
                <a:gd name="T60" fmla="*/ 96 w 156"/>
                <a:gd name="T61" fmla="*/ 0 h 36"/>
                <a:gd name="T62" fmla="*/ 108 w 156"/>
                <a:gd name="T63" fmla="*/ 6 h 36"/>
                <a:gd name="T64" fmla="*/ 120 w 156"/>
                <a:gd name="T65" fmla="*/ 6 h 36"/>
                <a:gd name="T66" fmla="*/ 132 w 156"/>
                <a:gd name="T67" fmla="*/ 12 h 36"/>
                <a:gd name="T68" fmla="*/ 138 w 156"/>
                <a:gd name="T69" fmla="*/ 18 h 36"/>
                <a:gd name="T70" fmla="*/ 150 w 156"/>
                <a:gd name="T71" fmla="*/ 24 h 36"/>
                <a:gd name="T72" fmla="*/ 156 w 156"/>
                <a:gd name="T73" fmla="*/ 36 h 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6"/>
                <a:gd name="T112" fmla="*/ 0 h 36"/>
                <a:gd name="T113" fmla="*/ 156 w 156"/>
                <a:gd name="T114" fmla="*/ 36 h 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6" h="36">
                  <a:moveTo>
                    <a:pt x="156" y="36"/>
                  </a:moveTo>
                  <a:lnTo>
                    <a:pt x="156" y="36"/>
                  </a:lnTo>
                  <a:lnTo>
                    <a:pt x="150" y="36"/>
                  </a:lnTo>
                  <a:lnTo>
                    <a:pt x="144" y="30"/>
                  </a:lnTo>
                  <a:lnTo>
                    <a:pt x="132" y="24"/>
                  </a:lnTo>
                  <a:lnTo>
                    <a:pt x="120" y="18"/>
                  </a:lnTo>
                  <a:lnTo>
                    <a:pt x="114" y="12"/>
                  </a:lnTo>
                  <a:lnTo>
                    <a:pt x="102" y="12"/>
                  </a:lnTo>
                  <a:lnTo>
                    <a:pt x="90" y="6"/>
                  </a:lnTo>
                  <a:lnTo>
                    <a:pt x="78" y="6"/>
                  </a:lnTo>
                  <a:lnTo>
                    <a:pt x="72" y="6"/>
                  </a:lnTo>
                  <a:lnTo>
                    <a:pt x="60" y="6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6" y="0"/>
                  </a:lnTo>
                  <a:lnTo>
                    <a:pt x="48" y="0"/>
                  </a:lnTo>
                  <a:lnTo>
                    <a:pt x="60" y="0"/>
                  </a:lnTo>
                  <a:lnTo>
                    <a:pt x="72" y="0"/>
                  </a:lnTo>
                  <a:lnTo>
                    <a:pt x="84" y="0"/>
                  </a:lnTo>
                  <a:lnTo>
                    <a:pt x="96" y="0"/>
                  </a:lnTo>
                  <a:lnTo>
                    <a:pt x="108" y="6"/>
                  </a:lnTo>
                  <a:lnTo>
                    <a:pt x="120" y="6"/>
                  </a:lnTo>
                  <a:lnTo>
                    <a:pt x="132" y="12"/>
                  </a:lnTo>
                  <a:lnTo>
                    <a:pt x="138" y="18"/>
                  </a:lnTo>
                  <a:lnTo>
                    <a:pt x="150" y="24"/>
                  </a:lnTo>
                  <a:lnTo>
                    <a:pt x="156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10" name="Freeform 142"/>
            <p:cNvSpPr>
              <a:spLocks/>
            </p:cNvSpPr>
            <p:nvPr/>
          </p:nvSpPr>
          <p:spPr bwMode="auto">
            <a:xfrm>
              <a:off x="4307" y="2103"/>
              <a:ext cx="18" cy="36"/>
            </a:xfrm>
            <a:custGeom>
              <a:avLst/>
              <a:gdLst>
                <a:gd name="T0" fmla="*/ 18 w 18"/>
                <a:gd name="T1" fmla="*/ 0 h 36"/>
                <a:gd name="T2" fmla="*/ 18 w 18"/>
                <a:gd name="T3" fmla="*/ 6 h 36"/>
                <a:gd name="T4" fmla="*/ 12 w 18"/>
                <a:gd name="T5" fmla="*/ 12 h 36"/>
                <a:gd name="T6" fmla="*/ 12 w 18"/>
                <a:gd name="T7" fmla="*/ 18 h 36"/>
                <a:gd name="T8" fmla="*/ 6 w 18"/>
                <a:gd name="T9" fmla="*/ 18 h 36"/>
                <a:gd name="T10" fmla="*/ 6 w 18"/>
                <a:gd name="T11" fmla="*/ 24 h 36"/>
                <a:gd name="T12" fmla="*/ 0 w 18"/>
                <a:gd name="T13" fmla="*/ 30 h 36"/>
                <a:gd name="T14" fmla="*/ 0 w 18"/>
                <a:gd name="T15" fmla="*/ 36 h 36"/>
                <a:gd name="T16" fmla="*/ 0 w 18"/>
                <a:gd name="T17" fmla="*/ 36 h 36"/>
                <a:gd name="T18" fmla="*/ 6 w 18"/>
                <a:gd name="T19" fmla="*/ 36 h 36"/>
                <a:gd name="T20" fmla="*/ 6 w 18"/>
                <a:gd name="T21" fmla="*/ 30 h 36"/>
                <a:gd name="T22" fmla="*/ 6 w 18"/>
                <a:gd name="T23" fmla="*/ 30 h 36"/>
                <a:gd name="T24" fmla="*/ 12 w 18"/>
                <a:gd name="T25" fmla="*/ 24 h 36"/>
                <a:gd name="T26" fmla="*/ 12 w 18"/>
                <a:gd name="T27" fmla="*/ 18 h 36"/>
                <a:gd name="T28" fmla="*/ 12 w 18"/>
                <a:gd name="T29" fmla="*/ 12 h 36"/>
                <a:gd name="T30" fmla="*/ 18 w 18"/>
                <a:gd name="T31" fmla="*/ 6 h 36"/>
                <a:gd name="T32" fmla="*/ 18 w 18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6"/>
                <a:gd name="T53" fmla="*/ 18 w 18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6">
                  <a:moveTo>
                    <a:pt x="18" y="0"/>
                  </a:moveTo>
                  <a:lnTo>
                    <a:pt x="18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11" name="Freeform 143"/>
            <p:cNvSpPr>
              <a:spLocks/>
            </p:cNvSpPr>
            <p:nvPr/>
          </p:nvSpPr>
          <p:spPr bwMode="auto">
            <a:xfrm>
              <a:off x="4319" y="2103"/>
              <a:ext cx="24" cy="36"/>
            </a:xfrm>
            <a:custGeom>
              <a:avLst/>
              <a:gdLst>
                <a:gd name="T0" fmla="*/ 0 w 24"/>
                <a:gd name="T1" fmla="*/ 36 h 36"/>
                <a:gd name="T2" fmla="*/ 0 w 24"/>
                <a:gd name="T3" fmla="*/ 36 h 36"/>
                <a:gd name="T4" fmla="*/ 0 w 24"/>
                <a:gd name="T5" fmla="*/ 30 h 36"/>
                <a:gd name="T6" fmla="*/ 0 w 24"/>
                <a:gd name="T7" fmla="*/ 24 h 36"/>
                <a:gd name="T8" fmla="*/ 6 w 24"/>
                <a:gd name="T9" fmla="*/ 18 h 36"/>
                <a:gd name="T10" fmla="*/ 6 w 24"/>
                <a:gd name="T11" fmla="*/ 12 h 36"/>
                <a:gd name="T12" fmla="*/ 12 w 24"/>
                <a:gd name="T13" fmla="*/ 6 h 36"/>
                <a:gd name="T14" fmla="*/ 18 w 24"/>
                <a:gd name="T15" fmla="*/ 0 h 36"/>
                <a:gd name="T16" fmla="*/ 24 w 24"/>
                <a:gd name="T17" fmla="*/ 0 h 36"/>
                <a:gd name="T18" fmla="*/ 18 w 24"/>
                <a:gd name="T19" fmla="*/ 6 h 36"/>
                <a:gd name="T20" fmla="*/ 18 w 24"/>
                <a:gd name="T21" fmla="*/ 6 h 36"/>
                <a:gd name="T22" fmla="*/ 12 w 24"/>
                <a:gd name="T23" fmla="*/ 18 h 36"/>
                <a:gd name="T24" fmla="*/ 12 w 24"/>
                <a:gd name="T25" fmla="*/ 24 h 36"/>
                <a:gd name="T26" fmla="*/ 6 w 24"/>
                <a:gd name="T27" fmla="*/ 30 h 36"/>
                <a:gd name="T28" fmla="*/ 6 w 24"/>
                <a:gd name="T29" fmla="*/ 30 h 36"/>
                <a:gd name="T30" fmla="*/ 0 w 24"/>
                <a:gd name="T31" fmla="*/ 36 h 36"/>
                <a:gd name="T32" fmla="*/ 0 w 24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6"/>
                <a:gd name="T53" fmla="*/ 24 w 2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6">
                  <a:moveTo>
                    <a:pt x="0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12" y="18"/>
                  </a:lnTo>
                  <a:lnTo>
                    <a:pt x="12" y="24"/>
                  </a:lnTo>
                  <a:lnTo>
                    <a:pt x="6" y="3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12" name="Freeform 144"/>
            <p:cNvSpPr>
              <a:spLocks/>
            </p:cNvSpPr>
            <p:nvPr/>
          </p:nvSpPr>
          <p:spPr bwMode="auto">
            <a:xfrm>
              <a:off x="4343" y="2097"/>
              <a:ext cx="30" cy="48"/>
            </a:xfrm>
            <a:custGeom>
              <a:avLst/>
              <a:gdLst>
                <a:gd name="T0" fmla="*/ 0 w 30"/>
                <a:gd name="T1" fmla="*/ 48 h 48"/>
                <a:gd name="T2" fmla="*/ 0 w 30"/>
                <a:gd name="T3" fmla="*/ 48 h 48"/>
                <a:gd name="T4" fmla="*/ 0 w 30"/>
                <a:gd name="T5" fmla="*/ 42 h 48"/>
                <a:gd name="T6" fmla="*/ 6 w 30"/>
                <a:gd name="T7" fmla="*/ 36 h 48"/>
                <a:gd name="T8" fmla="*/ 6 w 30"/>
                <a:gd name="T9" fmla="*/ 24 h 48"/>
                <a:gd name="T10" fmla="*/ 12 w 30"/>
                <a:gd name="T11" fmla="*/ 18 h 48"/>
                <a:gd name="T12" fmla="*/ 18 w 30"/>
                <a:gd name="T13" fmla="*/ 12 h 48"/>
                <a:gd name="T14" fmla="*/ 24 w 30"/>
                <a:gd name="T15" fmla="*/ 6 h 48"/>
                <a:gd name="T16" fmla="*/ 30 w 30"/>
                <a:gd name="T17" fmla="*/ 0 h 48"/>
                <a:gd name="T18" fmla="*/ 24 w 30"/>
                <a:gd name="T19" fmla="*/ 6 h 48"/>
                <a:gd name="T20" fmla="*/ 24 w 30"/>
                <a:gd name="T21" fmla="*/ 12 h 48"/>
                <a:gd name="T22" fmla="*/ 18 w 30"/>
                <a:gd name="T23" fmla="*/ 18 h 48"/>
                <a:gd name="T24" fmla="*/ 12 w 30"/>
                <a:gd name="T25" fmla="*/ 30 h 48"/>
                <a:gd name="T26" fmla="*/ 12 w 30"/>
                <a:gd name="T27" fmla="*/ 36 h 48"/>
                <a:gd name="T28" fmla="*/ 6 w 30"/>
                <a:gd name="T29" fmla="*/ 42 h 48"/>
                <a:gd name="T30" fmla="*/ 0 w 30"/>
                <a:gd name="T31" fmla="*/ 48 h 48"/>
                <a:gd name="T32" fmla="*/ 0 w 30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48"/>
                <a:gd name="T53" fmla="*/ 30 w 30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48">
                  <a:moveTo>
                    <a:pt x="0" y="48"/>
                  </a:moveTo>
                  <a:lnTo>
                    <a:pt x="0" y="48"/>
                  </a:lnTo>
                  <a:lnTo>
                    <a:pt x="0" y="42"/>
                  </a:lnTo>
                  <a:lnTo>
                    <a:pt x="6" y="36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6" y="42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13" name="Freeform 145"/>
            <p:cNvSpPr>
              <a:spLocks/>
            </p:cNvSpPr>
            <p:nvPr/>
          </p:nvSpPr>
          <p:spPr bwMode="auto">
            <a:xfrm>
              <a:off x="4367" y="2103"/>
              <a:ext cx="36" cy="48"/>
            </a:xfrm>
            <a:custGeom>
              <a:avLst/>
              <a:gdLst>
                <a:gd name="T0" fmla="*/ 0 w 36"/>
                <a:gd name="T1" fmla="*/ 48 h 48"/>
                <a:gd name="T2" fmla="*/ 0 w 36"/>
                <a:gd name="T3" fmla="*/ 48 h 48"/>
                <a:gd name="T4" fmla="*/ 0 w 36"/>
                <a:gd name="T5" fmla="*/ 42 h 48"/>
                <a:gd name="T6" fmla="*/ 6 w 36"/>
                <a:gd name="T7" fmla="*/ 36 h 48"/>
                <a:gd name="T8" fmla="*/ 12 w 36"/>
                <a:gd name="T9" fmla="*/ 24 h 48"/>
                <a:gd name="T10" fmla="*/ 18 w 36"/>
                <a:gd name="T11" fmla="*/ 18 h 48"/>
                <a:gd name="T12" fmla="*/ 24 w 36"/>
                <a:gd name="T13" fmla="*/ 6 h 48"/>
                <a:gd name="T14" fmla="*/ 30 w 36"/>
                <a:gd name="T15" fmla="*/ 0 h 48"/>
                <a:gd name="T16" fmla="*/ 36 w 36"/>
                <a:gd name="T17" fmla="*/ 0 h 48"/>
                <a:gd name="T18" fmla="*/ 30 w 36"/>
                <a:gd name="T19" fmla="*/ 0 h 48"/>
                <a:gd name="T20" fmla="*/ 30 w 36"/>
                <a:gd name="T21" fmla="*/ 6 h 48"/>
                <a:gd name="T22" fmla="*/ 24 w 36"/>
                <a:gd name="T23" fmla="*/ 18 h 48"/>
                <a:gd name="T24" fmla="*/ 18 w 36"/>
                <a:gd name="T25" fmla="*/ 24 h 48"/>
                <a:gd name="T26" fmla="*/ 12 w 36"/>
                <a:gd name="T27" fmla="*/ 36 h 48"/>
                <a:gd name="T28" fmla="*/ 6 w 36"/>
                <a:gd name="T29" fmla="*/ 42 h 48"/>
                <a:gd name="T30" fmla="*/ 6 w 36"/>
                <a:gd name="T31" fmla="*/ 48 h 48"/>
                <a:gd name="T32" fmla="*/ 0 w 36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8"/>
                <a:gd name="T53" fmla="*/ 36 w 36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8">
                  <a:moveTo>
                    <a:pt x="0" y="48"/>
                  </a:moveTo>
                  <a:lnTo>
                    <a:pt x="0" y="48"/>
                  </a:lnTo>
                  <a:lnTo>
                    <a:pt x="0" y="42"/>
                  </a:lnTo>
                  <a:lnTo>
                    <a:pt x="6" y="36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18"/>
                  </a:lnTo>
                  <a:lnTo>
                    <a:pt x="18" y="24"/>
                  </a:lnTo>
                  <a:lnTo>
                    <a:pt x="12" y="36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14" name="Freeform 146"/>
            <p:cNvSpPr>
              <a:spLocks/>
            </p:cNvSpPr>
            <p:nvPr/>
          </p:nvSpPr>
          <p:spPr bwMode="auto">
            <a:xfrm>
              <a:off x="4385" y="2103"/>
              <a:ext cx="36" cy="48"/>
            </a:xfrm>
            <a:custGeom>
              <a:avLst/>
              <a:gdLst>
                <a:gd name="T0" fmla="*/ 0 w 36"/>
                <a:gd name="T1" fmla="*/ 48 h 48"/>
                <a:gd name="T2" fmla="*/ 0 w 36"/>
                <a:gd name="T3" fmla="*/ 42 h 48"/>
                <a:gd name="T4" fmla="*/ 0 w 36"/>
                <a:gd name="T5" fmla="*/ 36 h 48"/>
                <a:gd name="T6" fmla="*/ 6 w 36"/>
                <a:gd name="T7" fmla="*/ 30 h 48"/>
                <a:gd name="T8" fmla="*/ 12 w 36"/>
                <a:gd name="T9" fmla="*/ 24 h 48"/>
                <a:gd name="T10" fmla="*/ 18 w 36"/>
                <a:gd name="T11" fmla="*/ 18 h 48"/>
                <a:gd name="T12" fmla="*/ 24 w 36"/>
                <a:gd name="T13" fmla="*/ 12 h 48"/>
                <a:gd name="T14" fmla="*/ 30 w 36"/>
                <a:gd name="T15" fmla="*/ 6 h 48"/>
                <a:gd name="T16" fmla="*/ 36 w 36"/>
                <a:gd name="T17" fmla="*/ 0 h 48"/>
                <a:gd name="T18" fmla="*/ 30 w 36"/>
                <a:gd name="T19" fmla="*/ 6 h 48"/>
                <a:gd name="T20" fmla="*/ 30 w 36"/>
                <a:gd name="T21" fmla="*/ 12 h 48"/>
                <a:gd name="T22" fmla="*/ 24 w 36"/>
                <a:gd name="T23" fmla="*/ 18 h 48"/>
                <a:gd name="T24" fmla="*/ 18 w 36"/>
                <a:gd name="T25" fmla="*/ 30 h 48"/>
                <a:gd name="T26" fmla="*/ 12 w 36"/>
                <a:gd name="T27" fmla="*/ 36 h 48"/>
                <a:gd name="T28" fmla="*/ 6 w 36"/>
                <a:gd name="T29" fmla="*/ 42 h 48"/>
                <a:gd name="T30" fmla="*/ 0 w 36"/>
                <a:gd name="T31" fmla="*/ 48 h 48"/>
                <a:gd name="T32" fmla="*/ 0 w 36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8"/>
                <a:gd name="T53" fmla="*/ 36 w 36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8">
                  <a:moveTo>
                    <a:pt x="0" y="48"/>
                  </a:moveTo>
                  <a:lnTo>
                    <a:pt x="0" y="42"/>
                  </a:lnTo>
                  <a:lnTo>
                    <a:pt x="0" y="36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12"/>
                  </a:lnTo>
                  <a:lnTo>
                    <a:pt x="30" y="6"/>
                  </a:lnTo>
                  <a:lnTo>
                    <a:pt x="36" y="0"/>
                  </a:lnTo>
                  <a:lnTo>
                    <a:pt x="30" y="6"/>
                  </a:lnTo>
                  <a:lnTo>
                    <a:pt x="30" y="12"/>
                  </a:lnTo>
                  <a:lnTo>
                    <a:pt x="24" y="18"/>
                  </a:lnTo>
                  <a:lnTo>
                    <a:pt x="18" y="30"/>
                  </a:lnTo>
                  <a:lnTo>
                    <a:pt x="12" y="36"/>
                  </a:lnTo>
                  <a:lnTo>
                    <a:pt x="6" y="42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15" name="Freeform 147"/>
            <p:cNvSpPr>
              <a:spLocks/>
            </p:cNvSpPr>
            <p:nvPr/>
          </p:nvSpPr>
          <p:spPr bwMode="auto">
            <a:xfrm>
              <a:off x="4403" y="2109"/>
              <a:ext cx="30" cy="36"/>
            </a:xfrm>
            <a:custGeom>
              <a:avLst/>
              <a:gdLst>
                <a:gd name="T0" fmla="*/ 0 w 30"/>
                <a:gd name="T1" fmla="*/ 36 h 36"/>
                <a:gd name="T2" fmla="*/ 0 w 30"/>
                <a:gd name="T3" fmla="*/ 36 h 36"/>
                <a:gd name="T4" fmla="*/ 0 w 30"/>
                <a:gd name="T5" fmla="*/ 30 h 36"/>
                <a:gd name="T6" fmla="*/ 6 w 30"/>
                <a:gd name="T7" fmla="*/ 24 h 36"/>
                <a:gd name="T8" fmla="*/ 6 w 30"/>
                <a:gd name="T9" fmla="*/ 18 h 36"/>
                <a:gd name="T10" fmla="*/ 12 w 30"/>
                <a:gd name="T11" fmla="*/ 12 h 36"/>
                <a:gd name="T12" fmla="*/ 18 w 30"/>
                <a:gd name="T13" fmla="*/ 6 h 36"/>
                <a:gd name="T14" fmla="*/ 24 w 30"/>
                <a:gd name="T15" fmla="*/ 6 h 36"/>
                <a:gd name="T16" fmla="*/ 30 w 30"/>
                <a:gd name="T17" fmla="*/ 0 h 36"/>
                <a:gd name="T18" fmla="*/ 30 w 30"/>
                <a:gd name="T19" fmla="*/ 6 h 36"/>
                <a:gd name="T20" fmla="*/ 24 w 30"/>
                <a:gd name="T21" fmla="*/ 12 h 36"/>
                <a:gd name="T22" fmla="*/ 18 w 30"/>
                <a:gd name="T23" fmla="*/ 18 h 36"/>
                <a:gd name="T24" fmla="*/ 18 w 30"/>
                <a:gd name="T25" fmla="*/ 24 h 36"/>
                <a:gd name="T26" fmla="*/ 12 w 30"/>
                <a:gd name="T27" fmla="*/ 30 h 36"/>
                <a:gd name="T28" fmla="*/ 6 w 30"/>
                <a:gd name="T29" fmla="*/ 36 h 36"/>
                <a:gd name="T30" fmla="*/ 6 w 30"/>
                <a:gd name="T31" fmla="*/ 36 h 36"/>
                <a:gd name="T32" fmla="*/ 0 w 30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6"/>
                <a:gd name="T53" fmla="*/ 30 w 30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6">
                  <a:moveTo>
                    <a:pt x="0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12" y="30"/>
                  </a:lnTo>
                  <a:lnTo>
                    <a:pt x="6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16" name="Freeform 148"/>
            <p:cNvSpPr>
              <a:spLocks/>
            </p:cNvSpPr>
            <p:nvPr/>
          </p:nvSpPr>
          <p:spPr bwMode="auto">
            <a:xfrm>
              <a:off x="4421" y="2121"/>
              <a:ext cx="30" cy="24"/>
            </a:xfrm>
            <a:custGeom>
              <a:avLst/>
              <a:gdLst>
                <a:gd name="T0" fmla="*/ 0 w 30"/>
                <a:gd name="T1" fmla="*/ 24 h 24"/>
                <a:gd name="T2" fmla="*/ 0 w 30"/>
                <a:gd name="T3" fmla="*/ 24 h 24"/>
                <a:gd name="T4" fmla="*/ 6 w 30"/>
                <a:gd name="T5" fmla="*/ 18 h 24"/>
                <a:gd name="T6" fmla="*/ 6 w 30"/>
                <a:gd name="T7" fmla="*/ 18 h 24"/>
                <a:gd name="T8" fmla="*/ 12 w 30"/>
                <a:gd name="T9" fmla="*/ 12 h 24"/>
                <a:gd name="T10" fmla="*/ 18 w 30"/>
                <a:gd name="T11" fmla="*/ 6 h 24"/>
                <a:gd name="T12" fmla="*/ 18 w 30"/>
                <a:gd name="T13" fmla="*/ 0 h 24"/>
                <a:gd name="T14" fmla="*/ 24 w 30"/>
                <a:gd name="T15" fmla="*/ 0 h 24"/>
                <a:gd name="T16" fmla="*/ 30 w 30"/>
                <a:gd name="T17" fmla="*/ 0 h 24"/>
                <a:gd name="T18" fmla="*/ 24 w 30"/>
                <a:gd name="T19" fmla="*/ 0 h 24"/>
                <a:gd name="T20" fmla="*/ 24 w 30"/>
                <a:gd name="T21" fmla="*/ 6 h 24"/>
                <a:gd name="T22" fmla="*/ 18 w 30"/>
                <a:gd name="T23" fmla="*/ 12 h 24"/>
                <a:gd name="T24" fmla="*/ 12 w 30"/>
                <a:gd name="T25" fmla="*/ 12 h 24"/>
                <a:gd name="T26" fmla="*/ 12 w 30"/>
                <a:gd name="T27" fmla="*/ 18 h 24"/>
                <a:gd name="T28" fmla="*/ 6 w 30"/>
                <a:gd name="T29" fmla="*/ 24 h 24"/>
                <a:gd name="T30" fmla="*/ 6 w 30"/>
                <a:gd name="T31" fmla="*/ 24 h 24"/>
                <a:gd name="T32" fmla="*/ 0 w 30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24"/>
                <a:gd name="T53" fmla="*/ 30 w 30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24">
                  <a:moveTo>
                    <a:pt x="0" y="24"/>
                  </a:moveTo>
                  <a:lnTo>
                    <a:pt x="0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17" name="Freeform 149"/>
            <p:cNvSpPr>
              <a:spLocks/>
            </p:cNvSpPr>
            <p:nvPr/>
          </p:nvSpPr>
          <p:spPr bwMode="auto">
            <a:xfrm>
              <a:off x="4439" y="2127"/>
              <a:ext cx="18" cy="18"/>
            </a:xfrm>
            <a:custGeom>
              <a:avLst/>
              <a:gdLst>
                <a:gd name="T0" fmla="*/ 0 w 18"/>
                <a:gd name="T1" fmla="*/ 18 h 18"/>
                <a:gd name="T2" fmla="*/ 0 w 18"/>
                <a:gd name="T3" fmla="*/ 12 h 18"/>
                <a:gd name="T4" fmla="*/ 0 w 18"/>
                <a:gd name="T5" fmla="*/ 12 h 18"/>
                <a:gd name="T6" fmla="*/ 6 w 18"/>
                <a:gd name="T7" fmla="*/ 6 h 18"/>
                <a:gd name="T8" fmla="*/ 6 w 18"/>
                <a:gd name="T9" fmla="*/ 6 h 18"/>
                <a:gd name="T10" fmla="*/ 12 w 18"/>
                <a:gd name="T11" fmla="*/ 0 h 18"/>
                <a:gd name="T12" fmla="*/ 12 w 18"/>
                <a:gd name="T13" fmla="*/ 0 h 18"/>
                <a:gd name="T14" fmla="*/ 18 w 18"/>
                <a:gd name="T15" fmla="*/ 0 h 18"/>
                <a:gd name="T16" fmla="*/ 18 w 18"/>
                <a:gd name="T17" fmla="*/ 0 h 18"/>
                <a:gd name="T18" fmla="*/ 18 w 18"/>
                <a:gd name="T19" fmla="*/ 0 h 18"/>
                <a:gd name="T20" fmla="*/ 12 w 18"/>
                <a:gd name="T21" fmla="*/ 6 h 18"/>
                <a:gd name="T22" fmla="*/ 12 w 18"/>
                <a:gd name="T23" fmla="*/ 6 h 18"/>
                <a:gd name="T24" fmla="*/ 6 w 18"/>
                <a:gd name="T25" fmla="*/ 12 h 18"/>
                <a:gd name="T26" fmla="*/ 6 w 18"/>
                <a:gd name="T27" fmla="*/ 12 h 18"/>
                <a:gd name="T28" fmla="*/ 6 w 18"/>
                <a:gd name="T29" fmla="*/ 18 h 18"/>
                <a:gd name="T30" fmla="*/ 0 w 18"/>
                <a:gd name="T31" fmla="*/ 18 h 18"/>
                <a:gd name="T32" fmla="*/ 0 w 18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8"/>
                <a:gd name="T53" fmla="*/ 18 w 18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8">
                  <a:moveTo>
                    <a:pt x="0" y="18"/>
                  </a:moveTo>
                  <a:lnTo>
                    <a:pt x="0" y="12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18" name="Freeform 150"/>
            <p:cNvSpPr>
              <a:spLocks/>
            </p:cNvSpPr>
            <p:nvPr/>
          </p:nvSpPr>
          <p:spPr bwMode="auto">
            <a:xfrm>
              <a:off x="4295" y="2109"/>
              <a:ext cx="18" cy="24"/>
            </a:xfrm>
            <a:custGeom>
              <a:avLst/>
              <a:gdLst>
                <a:gd name="T0" fmla="*/ 18 w 18"/>
                <a:gd name="T1" fmla="*/ 0 h 24"/>
                <a:gd name="T2" fmla="*/ 18 w 18"/>
                <a:gd name="T3" fmla="*/ 6 h 24"/>
                <a:gd name="T4" fmla="*/ 18 w 18"/>
                <a:gd name="T5" fmla="*/ 6 h 24"/>
                <a:gd name="T6" fmla="*/ 12 w 18"/>
                <a:gd name="T7" fmla="*/ 12 h 24"/>
                <a:gd name="T8" fmla="*/ 12 w 18"/>
                <a:gd name="T9" fmla="*/ 18 h 24"/>
                <a:gd name="T10" fmla="*/ 12 w 18"/>
                <a:gd name="T11" fmla="*/ 18 h 24"/>
                <a:gd name="T12" fmla="*/ 6 w 18"/>
                <a:gd name="T13" fmla="*/ 24 h 24"/>
                <a:gd name="T14" fmla="*/ 6 w 18"/>
                <a:gd name="T15" fmla="*/ 24 h 24"/>
                <a:gd name="T16" fmla="*/ 0 w 18"/>
                <a:gd name="T17" fmla="*/ 24 h 24"/>
                <a:gd name="T18" fmla="*/ 0 w 18"/>
                <a:gd name="T19" fmla="*/ 24 h 24"/>
                <a:gd name="T20" fmla="*/ 0 w 18"/>
                <a:gd name="T21" fmla="*/ 18 h 24"/>
                <a:gd name="T22" fmla="*/ 6 w 18"/>
                <a:gd name="T23" fmla="*/ 18 h 24"/>
                <a:gd name="T24" fmla="*/ 6 w 18"/>
                <a:gd name="T25" fmla="*/ 12 h 24"/>
                <a:gd name="T26" fmla="*/ 12 w 18"/>
                <a:gd name="T27" fmla="*/ 12 h 24"/>
                <a:gd name="T28" fmla="*/ 18 w 18"/>
                <a:gd name="T29" fmla="*/ 6 h 24"/>
                <a:gd name="T30" fmla="*/ 18 w 18"/>
                <a:gd name="T31" fmla="*/ 6 h 24"/>
                <a:gd name="T32" fmla="*/ 18 w 18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24"/>
                <a:gd name="T53" fmla="*/ 18 w 18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24">
                  <a:moveTo>
                    <a:pt x="18" y="0"/>
                  </a:moveTo>
                  <a:lnTo>
                    <a:pt x="18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19" name="Freeform 151"/>
            <p:cNvSpPr>
              <a:spLocks/>
            </p:cNvSpPr>
            <p:nvPr/>
          </p:nvSpPr>
          <p:spPr bwMode="auto">
            <a:xfrm>
              <a:off x="4295" y="2097"/>
              <a:ext cx="24" cy="12"/>
            </a:xfrm>
            <a:custGeom>
              <a:avLst/>
              <a:gdLst>
                <a:gd name="T0" fmla="*/ 24 w 24"/>
                <a:gd name="T1" fmla="*/ 12 h 12"/>
                <a:gd name="T2" fmla="*/ 18 w 24"/>
                <a:gd name="T3" fmla="*/ 12 h 12"/>
                <a:gd name="T4" fmla="*/ 18 w 24"/>
                <a:gd name="T5" fmla="*/ 12 h 12"/>
                <a:gd name="T6" fmla="*/ 12 w 24"/>
                <a:gd name="T7" fmla="*/ 6 h 12"/>
                <a:gd name="T8" fmla="*/ 12 w 24"/>
                <a:gd name="T9" fmla="*/ 6 h 12"/>
                <a:gd name="T10" fmla="*/ 6 w 24"/>
                <a:gd name="T11" fmla="*/ 6 h 12"/>
                <a:gd name="T12" fmla="*/ 0 w 24"/>
                <a:gd name="T13" fmla="*/ 0 h 12"/>
                <a:gd name="T14" fmla="*/ 0 w 24"/>
                <a:gd name="T15" fmla="*/ 0 h 12"/>
                <a:gd name="T16" fmla="*/ 0 w 24"/>
                <a:gd name="T17" fmla="*/ 6 h 12"/>
                <a:gd name="T18" fmla="*/ 0 w 24"/>
                <a:gd name="T19" fmla="*/ 6 h 12"/>
                <a:gd name="T20" fmla="*/ 0 w 24"/>
                <a:gd name="T21" fmla="*/ 6 h 12"/>
                <a:gd name="T22" fmla="*/ 0 w 24"/>
                <a:gd name="T23" fmla="*/ 6 h 12"/>
                <a:gd name="T24" fmla="*/ 6 w 24"/>
                <a:gd name="T25" fmla="*/ 12 h 12"/>
                <a:gd name="T26" fmla="*/ 12 w 24"/>
                <a:gd name="T27" fmla="*/ 12 h 12"/>
                <a:gd name="T28" fmla="*/ 12 w 24"/>
                <a:gd name="T29" fmla="*/ 12 h 12"/>
                <a:gd name="T30" fmla="*/ 18 w 24"/>
                <a:gd name="T31" fmla="*/ 12 h 12"/>
                <a:gd name="T32" fmla="*/ 24 w 24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2"/>
                <a:gd name="T53" fmla="*/ 24 w 2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2">
                  <a:moveTo>
                    <a:pt x="24" y="12"/>
                  </a:move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20" name="Freeform 152"/>
            <p:cNvSpPr>
              <a:spLocks/>
            </p:cNvSpPr>
            <p:nvPr/>
          </p:nvSpPr>
          <p:spPr bwMode="auto">
            <a:xfrm>
              <a:off x="4283" y="2115"/>
              <a:ext cx="30" cy="6"/>
            </a:xfrm>
            <a:custGeom>
              <a:avLst/>
              <a:gdLst>
                <a:gd name="T0" fmla="*/ 30 w 30"/>
                <a:gd name="T1" fmla="*/ 0 h 6"/>
                <a:gd name="T2" fmla="*/ 24 w 30"/>
                <a:gd name="T3" fmla="*/ 0 h 6"/>
                <a:gd name="T4" fmla="*/ 24 w 30"/>
                <a:gd name="T5" fmla="*/ 0 h 6"/>
                <a:gd name="T6" fmla="*/ 18 w 30"/>
                <a:gd name="T7" fmla="*/ 0 h 6"/>
                <a:gd name="T8" fmla="*/ 12 w 30"/>
                <a:gd name="T9" fmla="*/ 0 h 6"/>
                <a:gd name="T10" fmla="*/ 12 w 30"/>
                <a:gd name="T11" fmla="*/ 0 h 6"/>
                <a:gd name="T12" fmla="*/ 6 w 30"/>
                <a:gd name="T13" fmla="*/ 0 h 6"/>
                <a:gd name="T14" fmla="*/ 6 w 30"/>
                <a:gd name="T15" fmla="*/ 0 h 6"/>
                <a:gd name="T16" fmla="*/ 0 w 30"/>
                <a:gd name="T17" fmla="*/ 0 h 6"/>
                <a:gd name="T18" fmla="*/ 6 w 30"/>
                <a:gd name="T19" fmla="*/ 6 h 6"/>
                <a:gd name="T20" fmla="*/ 6 w 30"/>
                <a:gd name="T21" fmla="*/ 6 h 6"/>
                <a:gd name="T22" fmla="*/ 6 w 30"/>
                <a:gd name="T23" fmla="*/ 6 h 6"/>
                <a:gd name="T24" fmla="*/ 12 w 30"/>
                <a:gd name="T25" fmla="*/ 0 h 6"/>
                <a:gd name="T26" fmla="*/ 18 w 30"/>
                <a:gd name="T27" fmla="*/ 0 h 6"/>
                <a:gd name="T28" fmla="*/ 24 w 30"/>
                <a:gd name="T29" fmla="*/ 0 h 6"/>
                <a:gd name="T30" fmla="*/ 24 w 30"/>
                <a:gd name="T31" fmla="*/ 0 h 6"/>
                <a:gd name="T32" fmla="*/ 30 w 3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30" y="0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21" name="Freeform 153"/>
            <p:cNvSpPr>
              <a:spLocks/>
            </p:cNvSpPr>
            <p:nvPr/>
          </p:nvSpPr>
          <p:spPr bwMode="auto">
            <a:xfrm>
              <a:off x="4301" y="2085"/>
              <a:ext cx="24" cy="24"/>
            </a:xfrm>
            <a:custGeom>
              <a:avLst/>
              <a:gdLst>
                <a:gd name="T0" fmla="*/ 24 w 24"/>
                <a:gd name="T1" fmla="*/ 24 h 24"/>
                <a:gd name="T2" fmla="*/ 18 w 24"/>
                <a:gd name="T3" fmla="*/ 18 h 24"/>
                <a:gd name="T4" fmla="*/ 18 w 24"/>
                <a:gd name="T5" fmla="*/ 18 h 24"/>
                <a:gd name="T6" fmla="*/ 12 w 24"/>
                <a:gd name="T7" fmla="*/ 12 h 24"/>
                <a:gd name="T8" fmla="*/ 6 w 24"/>
                <a:gd name="T9" fmla="*/ 12 h 24"/>
                <a:gd name="T10" fmla="*/ 6 w 24"/>
                <a:gd name="T11" fmla="*/ 6 h 24"/>
                <a:gd name="T12" fmla="*/ 0 w 24"/>
                <a:gd name="T13" fmla="*/ 6 h 24"/>
                <a:gd name="T14" fmla="*/ 0 w 24"/>
                <a:gd name="T15" fmla="*/ 6 h 24"/>
                <a:gd name="T16" fmla="*/ 0 w 24"/>
                <a:gd name="T17" fmla="*/ 0 h 24"/>
                <a:gd name="T18" fmla="*/ 0 w 24"/>
                <a:gd name="T19" fmla="*/ 0 h 24"/>
                <a:gd name="T20" fmla="*/ 6 w 24"/>
                <a:gd name="T21" fmla="*/ 6 h 24"/>
                <a:gd name="T22" fmla="*/ 6 w 24"/>
                <a:gd name="T23" fmla="*/ 6 h 24"/>
                <a:gd name="T24" fmla="*/ 12 w 24"/>
                <a:gd name="T25" fmla="*/ 6 h 24"/>
                <a:gd name="T26" fmla="*/ 18 w 24"/>
                <a:gd name="T27" fmla="*/ 12 h 24"/>
                <a:gd name="T28" fmla="*/ 18 w 24"/>
                <a:gd name="T29" fmla="*/ 18 h 24"/>
                <a:gd name="T30" fmla="*/ 24 w 24"/>
                <a:gd name="T31" fmla="*/ 18 h 24"/>
                <a:gd name="T32" fmla="*/ 24 w 24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24" y="24"/>
                  </a:moveTo>
                  <a:lnTo>
                    <a:pt x="18" y="18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22" name="Freeform 154"/>
            <p:cNvSpPr>
              <a:spLocks/>
            </p:cNvSpPr>
            <p:nvPr/>
          </p:nvSpPr>
          <p:spPr bwMode="auto">
            <a:xfrm>
              <a:off x="4445" y="2091"/>
              <a:ext cx="6" cy="30"/>
            </a:xfrm>
            <a:custGeom>
              <a:avLst/>
              <a:gdLst>
                <a:gd name="T0" fmla="*/ 0 w 6"/>
                <a:gd name="T1" fmla="*/ 30 h 30"/>
                <a:gd name="T2" fmla="*/ 0 w 6"/>
                <a:gd name="T3" fmla="*/ 24 h 30"/>
                <a:gd name="T4" fmla="*/ 0 w 6"/>
                <a:gd name="T5" fmla="*/ 12 h 30"/>
                <a:gd name="T6" fmla="*/ 0 w 6"/>
                <a:gd name="T7" fmla="*/ 0 h 30"/>
                <a:gd name="T8" fmla="*/ 6 w 6"/>
                <a:gd name="T9" fmla="*/ 0 h 30"/>
                <a:gd name="T10" fmla="*/ 6 w 6"/>
                <a:gd name="T11" fmla="*/ 0 h 30"/>
                <a:gd name="T12" fmla="*/ 6 w 6"/>
                <a:gd name="T13" fmla="*/ 12 h 30"/>
                <a:gd name="T14" fmla="*/ 6 w 6"/>
                <a:gd name="T15" fmla="*/ 24 h 30"/>
                <a:gd name="T16" fmla="*/ 0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0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6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23" name="Freeform 155"/>
            <p:cNvSpPr>
              <a:spLocks/>
            </p:cNvSpPr>
            <p:nvPr/>
          </p:nvSpPr>
          <p:spPr bwMode="auto">
            <a:xfrm>
              <a:off x="4457" y="2097"/>
              <a:ext cx="12" cy="30"/>
            </a:xfrm>
            <a:custGeom>
              <a:avLst/>
              <a:gdLst>
                <a:gd name="T0" fmla="*/ 0 w 12"/>
                <a:gd name="T1" fmla="*/ 30 h 30"/>
                <a:gd name="T2" fmla="*/ 0 w 12"/>
                <a:gd name="T3" fmla="*/ 24 h 30"/>
                <a:gd name="T4" fmla="*/ 0 w 12"/>
                <a:gd name="T5" fmla="*/ 12 h 30"/>
                <a:gd name="T6" fmla="*/ 6 w 12"/>
                <a:gd name="T7" fmla="*/ 0 h 30"/>
                <a:gd name="T8" fmla="*/ 6 w 12"/>
                <a:gd name="T9" fmla="*/ 0 h 30"/>
                <a:gd name="T10" fmla="*/ 12 w 12"/>
                <a:gd name="T11" fmla="*/ 0 h 30"/>
                <a:gd name="T12" fmla="*/ 6 w 12"/>
                <a:gd name="T13" fmla="*/ 12 h 30"/>
                <a:gd name="T14" fmla="*/ 0 w 12"/>
                <a:gd name="T15" fmla="*/ 24 h 30"/>
                <a:gd name="T16" fmla="*/ 0 w 12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0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0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24" name="Freeform 156"/>
            <p:cNvSpPr>
              <a:spLocks/>
            </p:cNvSpPr>
            <p:nvPr/>
          </p:nvSpPr>
          <p:spPr bwMode="auto">
            <a:xfrm>
              <a:off x="4427" y="2079"/>
              <a:ext cx="6" cy="30"/>
            </a:xfrm>
            <a:custGeom>
              <a:avLst/>
              <a:gdLst>
                <a:gd name="T0" fmla="*/ 6 w 6"/>
                <a:gd name="T1" fmla="*/ 30 h 30"/>
                <a:gd name="T2" fmla="*/ 6 w 6"/>
                <a:gd name="T3" fmla="*/ 30 h 30"/>
                <a:gd name="T4" fmla="*/ 0 w 6"/>
                <a:gd name="T5" fmla="*/ 18 h 30"/>
                <a:gd name="T6" fmla="*/ 0 w 6"/>
                <a:gd name="T7" fmla="*/ 6 h 30"/>
                <a:gd name="T8" fmla="*/ 6 w 6"/>
                <a:gd name="T9" fmla="*/ 0 h 30"/>
                <a:gd name="T10" fmla="*/ 6 w 6"/>
                <a:gd name="T11" fmla="*/ 6 h 30"/>
                <a:gd name="T12" fmla="*/ 6 w 6"/>
                <a:gd name="T13" fmla="*/ 12 h 30"/>
                <a:gd name="T14" fmla="*/ 6 w 6"/>
                <a:gd name="T15" fmla="*/ 24 h 30"/>
                <a:gd name="T16" fmla="*/ 6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6" y="30"/>
                  </a:moveTo>
                  <a:lnTo>
                    <a:pt x="6" y="30"/>
                  </a:lnTo>
                  <a:lnTo>
                    <a:pt x="0" y="18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6" y="24"/>
                  </a:lnTo>
                  <a:lnTo>
                    <a:pt x="6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25" name="Freeform 157"/>
            <p:cNvSpPr>
              <a:spLocks/>
            </p:cNvSpPr>
            <p:nvPr/>
          </p:nvSpPr>
          <p:spPr bwMode="auto">
            <a:xfrm>
              <a:off x="4409" y="2073"/>
              <a:ext cx="12" cy="36"/>
            </a:xfrm>
            <a:custGeom>
              <a:avLst/>
              <a:gdLst>
                <a:gd name="T0" fmla="*/ 12 w 12"/>
                <a:gd name="T1" fmla="*/ 36 h 36"/>
                <a:gd name="T2" fmla="*/ 6 w 12"/>
                <a:gd name="T3" fmla="*/ 24 h 36"/>
                <a:gd name="T4" fmla="*/ 0 w 12"/>
                <a:gd name="T5" fmla="*/ 12 h 36"/>
                <a:gd name="T6" fmla="*/ 0 w 12"/>
                <a:gd name="T7" fmla="*/ 6 h 36"/>
                <a:gd name="T8" fmla="*/ 0 w 12"/>
                <a:gd name="T9" fmla="*/ 0 h 36"/>
                <a:gd name="T10" fmla="*/ 6 w 12"/>
                <a:gd name="T11" fmla="*/ 0 h 36"/>
                <a:gd name="T12" fmla="*/ 12 w 12"/>
                <a:gd name="T13" fmla="*/ 12 h 36"/>
                <a:gd name="T14" fmla="*/ 12 w 12"/>
                <a:gd name="T15" fmla="*/ 24 h 36"/>
                <a:gd name="T16" fmla="*/ 12 w 12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6"/>
                <a:gd name="T29" fmla="*/ 12 w 1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6">
                  <a:moveTo>
                    <a:pt x="12" y="36"/>
                  </a:moveTo>
                  <a:lnTo>
                    <a:pt x="6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12"/>
                  </a:lnTo>
                  <a:lnTo>
                    <a:pt x="12" y="24"/>
                  </a:lnTo>
                  <a:lnTo>
                    <a:pt x="12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26" name="Freeform 158"/>
            <p:cNvSpPr>
              <a:spLocks/>
            </p:cNvSpPr>
            <p:nvPr/>
          </p:nvSpPr>
          <p:spPr bwMode="auto">
            <a:xfrm>
              <a:off x="4391" y="2061"/>
              <a:ext cx="12" cy="42"/>
            </a:xfrm>
            <a:custGeom>
              <a:avLst/>
              <a:gdLst>
                <a:gd name="T0" fmla="*/ 12 w 12"/>
                <a:gd name="T1" fmla="*/ 42 h 42"/>
                <a:gd name="T2" fmla="*/ 12 w 12"/>
                <a:gd name="T3" fmla="*/ 36 h 42"/>
                <a:gd name="T4" fmla="*/ 6 w 12"/>
                <a:gd name="T5" fmla="*/ 30 h 42"/>
                <a:gd name="T6" fmla="*/ 6 w 12"/>
                <a:gd name="T7" fmla="*/ 24 h 42"/>
                <a:gd name="T8" fmla="*/ 0 w 12"/>
                <a:gd name="T9" fmla="*/ 18 h 42"/>
                <a:gd name="T10" fmla="*/ 0 w 12"/>
                <a:gd name="T11" fmla="*/ 12 h 42"/>
                <a:gd name="T12" fmla="*/ 0 w 12"/>
                <a:gd name="T13" fmla="*/ 6 h 42"/>
                <a:gd name="T14" fmla="*/ 0 w 12"/>
                <a:gd name="T15" fmla="*/ 0 h 42"/>
                <a:gd name="T16" fmla="*/ 0 w 12"/>
                <a:gd name="T17" fmla="*/ 0 h 42"/>
                <a:gd name="T18" fmla="*/ 6 w 12"/>
                <a:gd name="T19" fmla="*/ 6 h 42"/>
                <a:gd name="T20" fmla="*/ 12 w 12"/>
                <a:gd name="T21" fmla="*/ 18 h 42"/>
                <a:gd name="T22" fmla="*/ 12 w 12"/>
                <a:gd name="T23" fmla="*/ 30 h 42"/>
                <a:gd name="T24" fmla="*/ 12 w 12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42"/>
                <a:gd name="T41" fmla="*/ 12 w 12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42">
                  <a:moveTo>
                    <a:pt x="12" y="42"/>
                  </a:moveTo>
                  <a:lnTo>
                    <a:pt x="12" y="36"/>
                  </a:lnTo>
                  <a:lnTo>
                    <a:pt x="6" y="30"/>
                  </a:lnTo>
                  <a:lnTo>
                    <a:pt x="6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8"/>
                  </a:lnTo>
                  <a:lnTo>
                    <a:pt x="12" y="30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27" name="Freeform 159"/>
            <p:cNvSpPr>
              <a:spLocks/>
            </p:cNvSpPr>
            <p:nvPr/>
          </p:nvSpPr>
          <p:spPr bwMode="auto">
            <a:xfrm>
              <a:off x="4349" y="2061"/>
              <a:ext cx="24" cy="42"/>
            </a:xfrm>
            <a:custGeom>
              <a:avLst/>
              <a:gdLst>
                <a:gd name="T0" fmla="*/ 24 w 24"/>
                <a:gd name="T1" fmla="*/ 42 h 42"/>
                <a:gd name="T2" fmla="*/ 18 w 24"/>
                <a:gd name="T3" fmla="*/ 36 h 42"/>
                <a:gd name="T4" fmla="*/ 18 w 24"/>
                <a:gd name="T5" fmla="*/ 30 h 42"/>
                <a:gd name="T6" fmla="*/ 12 w 24"/>
                <a:gd name="T7" fmla="*/ 24 h 42"/>
                <a:gd name="T8" fmla="*/ 6 w 24"/>
                <a:gd name="T9" fmla="*/ 18 h 42"/>
                <a:gd name="T10" fmla="*/ 6 w 24"/>
                <a:gd name="T11" fmla="*/ 12 h 42"/>
                <a:gd name="T12" fmla="*/ 0 w 24"/>
                <a:gd name="T13" fmla="*/ 6 h 42"/>
                <a:gd name="T14" fmla="*/ 0 w 24"/>
                <a:gd name="T15" fmla="*/ 0 h 42"/>
                <a:gd name="T16" fmla="*/ 0 w 24"/>
                <a:gd name="T17" fmla="*/ 0 h 42"/>
                <a:gd name="T18" fmla="*/ 6 w 24"/>
                <a:gd name="T19" fmla="*/ 0 h 42"/>
                <a:gd name="T20" fmla="*/ 6 w 24"/>
                <a:gd name="T21" fmla="*/ 6 h 42"/>
                <a:gd name="T22" fmla="*/ 12 w 24"/>
                <a:gd name="T23" fmla="*/ 12 h 42"/>
                <a:gd name="T24" fmla="*/ 12 w 24"/>
                <a:gd name="T25" fmla="*/ 18 h 42"/>
                <a:gd name="T26" fmla="*/ 18 w 24"/>
                <a:gd name="T27" fmla="*/ 24 h 42"/>
                <a:gd name="T28" fmla="*/ 18 w 24"/>
                <a:gd name="T29" fmla="*/ 30 h 42"/>
                <a:gd name="T30" fmla="*/ 24 w 24"/>
                <a:gd name="T31" fmla="*/ 36 h 42"/>
                <a:gd name="T32" fmla="*/ 24 w 24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2"/>
                <a:gd name="T53" fmla="*/ 24 w 24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2">
                  <a:moveTo>
                    <a:pt x="24" y="42"/>
                  </a:moveTo>
                  <a:lnTo>
                    <a:pt x="18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8" y="24"/>
                  </a:lnTo>
                  <a:lnTo>
                    <a:pt x="18" y="30"/>
                  </a:lnTo>
                  <a:lnTo>
                    <a:pt x="24" y="36"/>
                  </a:lnTo>
                  <a:lnTo>
                    <a:pt x="24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28" name="Freeform 160"/>
            <p:cNvSpPr>
              <a:spLocks/>
            </p:cNvSpPr>
            <p:nvPr/>
          </p:nvSpPr>
          <p:spPr bwMode="auto">
            <a:xfrm>
              <a:off x="4313" y="2067"/>
              <a:ext cx="24" cy="36"/>
            </a:xfrm>
            <a:custGeom>
              <a:avLst/>
              <a:gdLst>
                <a:gd name="T0" fmla="*/ 24 w 24"/>
                <a:gd name="T1" fmla="*/ 36 h 36"/>
                <a:gd name="T2" fmla="*/ 24 w 24"/>
                <a:gd name="T3" fmla="*/ 36 h 36"/>
                <a:gd name="T4" fmla="*/ 18 w 24"/>
                <a:gd name="T5" fmla="*/ 30 h 36"/>
                <a:gd name="T6" fmla="*/ 12 w 24"/>
                <a:gd name="T7" fmla="*/ 24 h 36"/>
                <a:gd name="T8" fmla="*/ 6 w 24"/>
                <a:gd name="T9" fmla="*/ 18 h 36"/>
                <a:gd name="T10" fmla="*/ 6 w 24"/>
                <a:gd name="T11" fmla="*/ 12 h 36"/>
                <a:gd name="T12" fmla="*/ 0 w 24"/>
                <a:gd name="T13" fmla="*/ 6 h 36"/>
                <a:gd name="T14" fmla="*/ 0 w 24"/>
                <a:gd name="T15" fmla="*/ 0 h 36"/>
                <a:gd name="T16" fmla="*/ 0 w 24"/>
                <a:gd name="T17" fmla="*/ 0 h 36"/>
                <a:gd name="T18" fmla="*/ 6 w 24"/>
                <a:gd name="T19" fmla="*/ 0 h 36"/>
                <a:gd name="T20" fmla="*/ 6 w 24"/>
                <a:gd name="T21" fmla="*/ 6 h 36"/>
                <a:gd name="T22" fmla="*/ 12 w 24"/>
                <a:gd name="T23" fmla="*/ 12 h 36"/>
                <a:gd name="T24" fmla="*/ 12 w 24"/>
                <a:gd name="T25" fmla="*/ 18 h 36"/>
                <a:gd name="T26" fmla="*/ 18 w 24"/>
                <a:gd name="T27" fmla="*/ 24 h 36"/>
                <a:gd name="T28" fmla="*/ 24 w 24"/>
                <a:gd name="T29" fmla="*/ 30 h 36"/>
                <a:gd name="T30" fmla="*/ 24 w 24"/>
                <a:gd name="T31" fmla="*/ 36 h 36"/>
                <a:gd name="T32" fmla="*/ 24 w 24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6"/>
                <a:gd name="T53" fmla="*/ 24 w 2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6">
                  <a:moveTo>
                    <a:pt x="24" y="36"/>
                  </a:moveTo>
                  <a:lnTo>
                    <a:pt x="24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24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29" name="Freeform 161"/>
            <p:cNvSpPr>
              <a:spLocks/>
            </p:cNvSpPr>
            <p:nvPr/>
          </p:nvSpPr>
          <p:spPr bwMode="auto">
            <a:xfrm>
              <a:off x="4367" y="2067"/>
              <a:ext cx="24" cy="36"/>
            </a:xfrm>
            <a:custGeom>
              <a:avLst/>
              <a:gdLst>
                <a:gd name="T0" fmla="*/ 24 w 24"/>
                <a:gd name="T1" fmla="*/ 36 h 36"/>
                <a:gd name="T2" fmla="*/ 18 w 24"/>
                <a:gd name="T3" fmla="*/ 30 h 36"/>
                <a:gd name="T4" fmla="*/ 12 w 24"/>
                <a:gd name="T5" fmla="*/ 24 h 36"/>
                <a:gd name="T6" fmla="*/ 12 w 24"/>
                <a:gd name="T7" fmla="*/ 18 h 36"/>
                <a:gd name="T8" fmla="*/ 6 w 24"/>
                <a:gd name="T9" fmla="*/ 12 h 36"/>
                <a:gd name="T10" fmla="*/ 0 w 24"/>
                <a:gd name="T11" fmla="*/ 6 h 36"/>
                <a:gd name="T12" fmla="*/ 0 w 24"/>
                <a:gd name="T13" fmla="*/ 0 h 36"/>
                <a:gd name="T14" fmla="*/ 0 w 24"/>
                <a:gd name="T15" fmla="*/ 0 h 36"/>
                <a:gd name="T16" fmla="*/ 0 w 24"/>
                <a:gd name="T17" fmla="*/ 0 h 36"/>
                <a:gd name="T18" fmla="*/ 6 w 24"/>
                <a:gd name="T19" fmla="*/ 0 h 36"/>
                <a:gd name="T20" fmla="*/ 6 w 24"/>
                <a:gd name="T21" fmla="*/ 0 h 36"/>
                <a:gd name="T22" fmla="*/ 12 w 24"/>
                <a:gd name="T23" fmla="*/ 6 h 36"/>
                <a:gd name="T24" fmla="*/ 12 w 24"/>
                <a:gd name="T25" fmla="*/ 12 h 36"/>
                <a:gd name="T26" fmla="*/ 18 w 24"/>
                <a:gd name="T27" fmla="*/ 18 h 36"/>
                <a:gd name="T28" fmla="*/ 18 w 24"/>
                <a:gd name="T29" fmla="*/ 24 h 36"/>
                <a:gd name="T30" fmla="*/ 18 w 24"/>
                <a:gd name="T31" fmla="*/ 30 h 36"/>
                <a:gd name="T32" fmla="*/ 24 w 24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6"/>
                <a:gd name="T53" fmla="*/ 24 w 2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6">
                  <a:moveTo>
                    <a:pt x="24" y="36"/>
                  </a:moveTo>
                  <a:lnTo>
                    <a:pt x="18" y="30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18" y="30"/>
                  </a:lnTo>
                  <a:lnTo>
                    <a:pt x="24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30" name="Freeform 162"/>
            <p:cNvSpPr>
              <a:spLocks/>
            </p:cNvSpPr>
            <p:nvPr/>
          </p:nvSpPr>
          <p:spPr bwMode="auto">
            <a:xfrm>
              <a:off x="4355" y="2097"/>
              <a:ext cx="30" cy="54"/>
            </a:xfrm>
            <a:custGeom>
              <a:avLst/>
              <a:gdLst>
                <a:gd name="T0" fmla="*/ 0 w 30"/>
                <a:gd name="T1" fmla="*/ 54 h 54"/>
                <a:gd name="T2" fmla="*/ 0 w 30"/>
                <a:gd name="T3" fmla="*/ 48 h 54"/>
                <a:gd name="T4" fmla="*/ 0 w 30"/>
                <a:gd name="T5" fmla="*/ 42 h 54"/>
                <a:gd name="T6" fmla="*/ 6 w 30"/>
                <a:gd name="T7" fmla="*/ 36 h 54"/>
                <a:gd name="T8" fmla="*/ 6 w 30"/>
                <a:gd name="T9" fmla="*/ 30 h 54"/>
                <a:gd name="T10" fmla="*/ 12 w 30"/>
                <a:gd name="T11" fmla="*/ 18 h 54"/>
                <a:gd name="T12" fmla="*/ 18 w 30"/>
                <a:gd name="T13" fmla="*/ 12 h 54"/>
                <a:gd name="T14" fmla="*/ 24 w 30"/>
                <a:gd name="T15" fmla="*/ 6 h 54"/>
                <a:gd name="T16" fmla="*/ 30 w 30"/>
                <a:gd name="T17" fmla="*/ 0 h 54"/>
                <a:gd name="T18" fmla="*/ 30 w 30"/>
                <a:gd name="T19" fmla="*/ 6 h 54"/>
                <a:gd name="T20" fmla="*/ 24 w 30"/>
                <a:gd name="T21" fmla="*/ 12 h 54"/>
                <a:gd name="T22" fmla="*/ 24 w 30"/>
                <a:gd name="T23" fmla="*/ 18 h 54"/>
                <a:gd name="T24" fmla="*/ 18 w 30"/>
                <a:gd name="T25" fmla="*/ 30 h 54"/>
                <a:gd name="T26" fmla="*/ 12 w 30"/>
                <a:gd name="T27" fmla="*/ 36 h 54"/>
                <a:gd name="T28" fmla="*/ 6 w 30"/>
                <a:gd name="T29" fmla="*/ 48 h 54"/>
                <a:gd name="T30" fmla="*/ 0 w 30"/>
                <a:gd name="T31" fmla="*/ 54 h 54"/>
                <a:gd name="T32" fmla="*/ 0 w 30"/>
                <a:gd name="T33" fmla="*/ 54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54"/>
                <a:gd name="T53" fmla="*/ 30 w 30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54">
                  <a:moveTo>
                    <a:pt x="0" y="54"/>
                  </a:moveTo>
                  <a:lnTo>
                    <a:pt x="0" y="48"/>
                  </a:lnTo>
                  <a:lnTo>
                    <a:pt x="0" y="42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24" y="18"/>
                  </a:lnTo>
                  <a:lnTo>
                    <a:pt x="18" y="30"/>
                  </a:lnTo>
                  <a:lnTo>
                    <a:pt x="12" y="36"/>
                  </a:lnTo>
                  <a:lnTo>
                    <a:pt x="6" y="48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31" name="Freeform 163"/>
            <p:cNvSpPr>
              <a:spLocks/>
            </p:cNvSpPr>
            <p:nvPr/>
          </p:nvSpPr>
          <p:spPr bwMode="auto">
            <a:xfrm>
              <a:off x="4331" y="2097"/>
              <a:ext cx="30" cy="42"/>
            </a:xfrm>
            <a:custGeom>
              <a:avLst/>
              <a:gdLst>
                <a:gd name="T0" fmla="*/ 0 w 30"/>
                <a:gd name="T1" fmla="*/ 42 h 42"/>
                <a:gd name="T2" fmla="*/ 0 w 30"/>
                <a:gd name="T3" fmla="*/ 42 h 42"/>
                <a:gd name="T4" fmla="*/ 0 w 30"/>
                <a:gd name="T5" fmla="*/ 36 h 42"/>
                <a:gd name="T6" fmla="*/ 6 w 30"/>
                <a:gd name="T7" fmla="*/ 30 h 42"/>
                <a:gd name="T8" fmla="*/ 6 w 30"/>
                <a:gd name="T9" fmla="*/ 24 h 42"/>
                <a:gd name="T10" fmla="*/ 12 w 30"/>
                <a:gd name="T11" fmla="*/ 18 h 42"/>
                <a:gd name="T12" fmla="*/ 18 w 30"/>
                <a:gd name="T13" fmla="*/ 12 h 42"/>
                <a:gd name="T14" fmla="*/ 24 w 30"/>
                <a:gd name="T15" fmla="*/ 6 h 42"/>
                <a:gd name="T16" fmla="*/ 30 w 30"/>
                <a:gd name="T17" fmla="*/ 0 h 42"/>
                <a:gd name="T18" fmla="*/ 24 w 30"/>
                <a:gd name="T19" fmla="*/ 6 h 42"/>
                <a:gd name="T20" fmla="*/ 18 w 30"/>
                <a:gd name="T21" fmla="*/ 12 h 42"/>
                <a:gd name="T22" fmla="*/ 18 w 30"/>
                <a:gd name="T23" fmla="*/ 18 h 42"/>
                <a:gd name="T24" fmla="*/ 12 w 30"/>
                <a:gd name="T25" fmla="*/ 30 h 42"/>
                <a:gd name="T26" fmla="*/ 6 w 30"/>
                <a:gd name="T27" fmla="*/ 36 h 42"/>
                <a:gd name="T28" fmla="*/ 6 w 30"/>
                <a:gd name="T29" fmla="*/ 42 h 42"/>
                <a:gd name="T30" fmla="*/ 0 w 30"/>
                <a:gd name="T31" fmla="*/ 42 h 42"/>
                <a:gd name="T32" fmla="*/ 0 w 30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42"/>
                <a:gd name="T53" fmla="*/ 30 w 30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42">
                  <a:moveTo>
                    <a:pt x="0" y="42"/>
                  </a:moveTo>
                  <a:lnTo>
                    <a:pt x="0" y="42"/>
                  </a:lnTo>
                  <a:lnTo>
                    <a:pt x="0" y="36"/>
                  </a:lnTo>
                  <a:lnTo>
                    <a:pt x="6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30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32" name="Freeform 164"/>
            <p:cNvSpPr>
              <a:spLocks/>
            </p:cNvSpPr>
            <p:nvPr/>
          </p:nvSpPr>
          <p:spPr bwMode="auto">
            <a:xfrm>
              <a:off x="4331" y="2061"/>
              <a:ext cx="24" cy="42"/>
            </a:xfrm>
            <a:custGeom>
              <a:avLst/>
              <a:gdLst>
                <a:gd name="T0" fmla="*/ 24 w 24"/>
                <a:gd name="T1" fmla="*/ 42 h 42"/>
                <a:gd name="T2" fmla="*/ 24 w 24"/>
                <a:gd name="T3" fmla="*/ 36 h 42"/>
                <a:gd name="T4" fmla="*/ 18 w 24"/>
                <a:gd name="T5" fmla="*/ 36 h 42"/>
                <a:gd name="T6" fmla="*/ 12 w 24"/>
                <a:gd name="T7" fmla="*/ 30 h 42"/>
                <a:gd name="T8" fmla="*/ 6 w 24"/>
                <a:gd name="T9" fmla="*/ 18 h 42"/>
                <a:gd name="T10" fmla="*/ 6 w 24"/>
                <a:gd name="T11" fmla="*/ 12 h 42"/>
                <a:gd name="T12" fmla="*/ 0 w 24"/>
                <a:gd name="T13" fmla="*/ 6 h 42"/>
                <a:gd name="T14" fmla="*/ 0 w 24"/>
                <a:gd name="T15" fmla="*/ 6 h 42"/>
                <a:gd name="T16" fmla="*/ 0 w 24"/>
                <a:gd name="T17" fmla="*/ 0 h 42"/>
                <a:gd name="T18" fmla="*/ 6 w 24"/>
                <a:gd name="T19" fmla="*/ 0 h 42"/>
                <a:gd name="T20" fmla="*/ 6 w 24"/>
                <a:gd name="T21" fmla="*/ 6 h 42"/>
                <a:gd name="T22" fmla="*/ 12 w 24"/>
                <a:gd name="T23" fmla="*/ 12 h 42"/>
                <a:gd name="T24" fmla="*/ 12 w 24"/>
                <a:gd name="T25" fmla="*/ 18 h 42"/>
                <a:gd name="T26" fmla="*/ 18 w 24"/>
                <a:gd name="T27" fmla="*/ 30 h 42"/>
                <a:gd name="T28" fmla="*/ 18 w 24"/>
                <a:gd name="T29" fmla="*/ 36 h 42"/>
                <a:gd name="T30" fmla="*/ 24 w 24"/>
                <a:gd name="T31" fmla="*/ 36 h 42"/>
                <a:gd name="T32" fmla="*/ 24 w 24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2"/>
                <a:gd name="T53" fmla="*/ 24 w 24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2">
                  <a:moveTo>
                    <a:pt x="24" y="42"/>
                  </a:moveTo>
                  <a:lnTo>
                    <a:pt x="24" y="36"/>
                  </a:lnTo>
                  <a:lnTo>
                    <a:pt x="18" y="36"/>
                  </a:lnTo>
                  <a:lnTo>
                    <a:pt x="12" y="30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24" y="36"/>
                  </a:lnTo>
                  <a:lnTo>
                    <a:pt x="24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33" name="Freeform 165"/>
            <p:cNvSpPr>
              <a:spLocks/>
            </p:cNvSpPr>
            <p:nvPr/>
          </p:nvSpPr>
          <p:spPr bwMode="auto">
            <a:xfrm>
              <a:off x="4194" y="2157"/>
              <a:ext cx="131" cy="29"/>
            </a:xfrm>
            <a:custGeom>
              <a:avLst/>
              <a:gdLst>
                <a:gd name="T0" fmla="*/ 131 w 131"/>
                <a:gd name="T1" fmla="*/ 23 h 29"/>
                <a:gd name="T2" fmla="*/ 131 w 131"/>
                <a:gd name="T3" fmla="*/ 29 h 29"/>
                <a:gd name="T4" fmla="*/ 131 w 131"/>
                <a:gd name="T5" fmla="*/ 29 h 29"/>
                <a:gd name="T6" fmla="*/ 131 w 131"/>
                <a:gd name="T7" fmla="*/ 29 h 29"/>
                <a:gd name="T8" fmla="*/ 125 w 131"/>
                <a:gd name="T9" fmla="*/ 29 h 29"/>
                <a:gd name="T10" fmla="*/ 119 w 131"/>
                <a:gd name="T11" fmla="*/ 23 h 29"/>
                <a:gd name="T12" fmla="*/ 113 w 131"/>
                <a:gd name="T13" fmla="*/ 17 h 29"/>
                <a:gd name="T14" fmla="*/ 101 w 131"/>
                <a:gd name="T15" fmla="*/ 11 h 29"/>
                <a:gd name="T16" fmla="*/ 95 w 131"/>
                <a:gd name="T17" fmla="*/ 5 h 29"/>
                <a:gd name="T18" fmla="*/ 84 w 131"/>
                <a:gd name="T19" fmla="*/ 5 h 29"/>
                <a:gd name="T20" fmla="*/ 78 w 131"/>
                <a:gd name="T21" fmla="*/ 5 h 29"/>
                <a:gd name="T22" fmla="*/ 66 w 131"/>
                <a:gd name="T23" fmla="*/ 5 h 29"/>
                <a:gd name="T24" fmla="*/ 60 w 131"/>
                <a:gd name="T25" fmla="*/ 5 h 29"/>
                <a:gd name="T26" fmla="*/ 54 w 131"/>
                <a:gd name="T27" fmla="*/ 5 h 29"/>
                <a:gd name="T28" fmla="*/ 42 w 131"/>
                <a:gd name="T29" fmla="*/ 5 h 29"/>
                <a:gd name="T30" fmla="*/ 36 w 131"/>
                <a:gd name="T31" fmla="*/ 5 h 29"/>
                <a:gd name="T32" fmla="*/ 24 w 131"/>
                <a:gd name="T33" fmla="*/ 5 h 29"/>
                <a:gd name="T34" fmla="*/ 18 w 131"/>
                <a:gd name="T35" fmla="*/ 5 h 29"/>
                <a:gd name="T36" fmla="*/ 12 w 131"/>
                <a:gd name="T37" fmla="*/ 11 h 29"/>
                <a:gd name="T38" fmla="*/ 6 w 131"/>
                <a:gd name="T39" fmla="*/ 11 h 29"/>
                <a:gd name="T40" fmla="*/ 0 w 131"/>
                <a:gd name="T41" fmla="*/ 11 h 29"/>
                <a:gd name="T42" fmla="*/ 6 w 131"/>
                <a:gd name="T43" fmla="*/ 11 h 29"/>
                <a:gd name="T44" fmla="*/ 6 w 131"/>
                <a:gd name="T45" fmla="*/ 5 h 29"/>
                <a:gd name="T46" fmla="*/ 12 w 131"/>
                <a:gd name="T47" fmla="*/ 5 h 29"/>
                <a:gd name="T48" fmla="*/ 24 w 131"/>
                <a:gd name="T49" fmla="*/ 0 h 29"/>
                <a:gd name="T50" fmla="*/ 30 w 131"/>
                <a:gd name="T51" fmla="*/ 0 h 29"/>
                <a:gd name="T52" fmla="*/ 42 w 131"/>
                <a:gd name="T53" fmla="*/ 0 h 29"/>
                <a:gd name="T54" fmla="*/ 54 w 131"/>
                <a:gd name="T55" fmla="*/ 0 h 29"/>
                <a:gd name="T56" fmla="*/ 60 w 131"/>
                <a:gd name="T57" fmla="*/ 0 h 29"/>
                <a:gd name="T58" fmla="*/ 72 w 131"/>
                <a:gd name="T59" fmla="*/ 0 h 29"/>
                <a:gd name="T60" fmla="*/ 84 w 131"/>
                <a:gd name="T61" fmla="*/ 0 h 29"/>
                <a:gd name="T62" fmla="*/ 95 w 131"/>
                <a:gd name="T63" fmla="*/ 0 h 29"/>
                <a:gd name="T64" fmla="*/ 101 w 131"/>
                <a:gd name="T65" fmla="*/ 5 h 29"/>
                <a:gd name="T66" fmla="*/ 113 w 131"/>
                <a:gd name="T67" fmla="*/ 5 h 29"/>
                <a:gd name="T68" fmla="*/ 119 w 131"/>
                <a:gd name="T69" fmla="*/ 11 h 29"/>
                <a:gd name="T70" fmla="*/ 125 w 131"/>
                <a:gd name="T71" fmla="*/ 17 h 29"/>
                <a:gd name="T72" fmla="*/ 131 w 131"/>
                <a:gd name="T73" fmla="*/ 23 h 2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31"/>
                <a:gd name="T112" fmla="*/ 0 h 29"/>
                <a:gd name="T113" fmla="*/ 131 w 131"/>
                <a:gd name="T114" fmla="*/ 29 h 2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31" h="29">
                  <a:moveTo>
                    <a:pt x="131" y="23"/>
                  </a:moveTo>
                  <a:lnTo>
                    <a:pt x="131" y="29"/>
                  </a:lnTo>
                  <a:lnTo>
                    <a:pt x="125" y="29"/>
                  </a:lnTo>
                  <a:lnTo>
                    <a:pt x="119" y="23"/>
                  </a:lnTo>
                  <a:lnTo>
                    <a:pt x="113" y="17"/>
                  </a:lnTo>
                  <a:lnTo>
                    <a:pt x="101" y="11"/>
                  </a:lnTo>
                  <a:lnTo>
                    <a:pt x="95" y="5"/>
                  </a:lnTo>
                  <a:lnTo>
                    <a:pt x="84" y="5"/>
                  </a:lnTo>
                  <a:lnTo>
                    <a:pt x="78" y="5"/>
                  </a:lnTo>
                  <a:lnTo>
                    <a:pt x="66" y="5"/>
                  </a:lnTo>
                  <a:lnTo>
                    <a:pt x="60" y="5"/>
                  </a:lnTo>
                  <a:lnTo>
                    <a:pt x="54" y="5"/>
                  </a:lnTo>
                  <a:lnTo>
                    <a:pt x="42" y="5"/>
                  </a:lnTo>
                  <a:lnTo>
                    <a:pt x="36" y="5"/>
                  </a:lnTo>
                  <a:lnTo>
                    <a:pt x="24" y="5"/>
                  </a:lnTo>
                  <a:lnTo>
                    <a:pt x="18" y="5"/>
                  </a:lnTo>
                  <a:lnTo>
                    <a:pt x="12" y="11"/>
                  </a:lnTo>
                  <a:lnTo>
                    <a:pt x="6" y="11"/>
                  </a:lnTo>
                  <a:lnTo>
                    <a:pt x="0" y="11"/>
                  </a:lnTo>
                  <a:lnTo>
                    <a:pt x="6" y="11"/>
                  </a:lnTo>
                  <a:lnTo>
                    <a:pt x="6" y="5"/>
                  </a:lnTo>
                  <a:lnTo>
                    <a:pt x="12" y="5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72" y="0"/>
                  </a:lnTo>
                  <a:lnTo>
                    <a:pt x="84" y="0"/>
                  </a:lnTo>
                  <a:lnTo>
                    <a:pt x="95" y="0"/>
                  </a:lnTo>
                  <a:lnTo>
                    <a:pt x="101" y="5"/>
                  </a:lnTo>
                  <a:lnTo>
                    <a:pt x="113" y="5"/>
                  </a:lnTo>
                  <a:lnTo>
                    <a:pt x="119" y="11"/>
                  </a:lnTo>
                  <a:lnTo>
                    <a:pt x="125" y="17"/>
                  </a:lnTo>
                  <a:lnTo>
                    <a:pt x="131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34" name="Freeform 166"/>
            <p:cNvSpPr>
              <a:spLocks/>
            </p:cNvSpPr>
            <p:nvPr/>
          </p:nvSpPr>
          <p:spPr bwMode="auto">
            <a:xfrm>
              <a:off x="4194" y="2162"/>
              <a:ext cx="18" cy="30"/>
            </a:xfrm>
            <a:custGeom>
              <a:avLst/>
              <a:gdLst>
                <a:gd name="T0" fmla="*/ 18 w 18"/>
                <a:gd name="T1" fmla="*/ 0 h 30"/>
                <a:gd name="T2" fmla="*/ 12 w 18"/>
                <a:gd name="T3" fmla="*/ 0 h 30"/>
                <a:gd name="T4" fmla="*/ 12 w 18"/>
                <a:gd name="T5" fmla="*/ 6 h 30"/>
                <a:gd name="T6" fmla="*/ 6 w 18"/>
                <a:gd name="T7" fmla="*/ 12 h 30"/>
                <a:gd name="T8" fmla="*/ 6 w 18"/>
                <a:gd name="T9" fmla="*/ 12 h 30"/>
                <a:gd name="T10" fmla="*/ 6 w 18"/>
                <a:gd name="T11" fmla="*/ 18 h 30"/>
                <a:gd name="T12" fmla="*/ 0 w 18"/>
                <a:gd name="T13" fmla="*/ 24 h 30"/>
                <a:gd name="T14" fmla="*/ 0 w 18"/>
                <a:gd name="T15" fmla="*/ 24 h 30"/>
                <a:gd name="T16" fmla="*/ 0 w 18"/>
                <a:gd name="T17" fmla="*/ 30 h 30"/>
                <a:gd name="T18" fmla="*/ 6 w 18"/>
                <a:gd name="T19" fmla="*/ 24 h 30"/>
                <a:gd name="T20" fmla="*/ 12 w 18"/>
                <a:gd name="T21" fmla="*/ 18 h 30"/>
                <a:gd name="T22" fmla="*/ 12 w 18"/>
                <a:gd name="T23" fmla="*/ 6 h 30"/>
                <a:gd name="T24" fmla="*/ 18 w 18"/>
                <a:gd name="T25" fmla="*/ 0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30"/>
                <a:gd name="T41" fmla="*/ 18 w 18"/>
                <a:gd name="T42" fmla="*/ 30 h 3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30">
                  <a:moveTo>
                    <a:pt x="18" y="0"/>
                  </a:moveTo>
                  <a:lnTo>
                    <a:pt x="12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2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35" name="Freeform 167"/>
            <p:cNvSpPr>
              <a:spLocks/>
            </p:cNvSpPr>
            <p:nvPr/>
          </p:nvSpPr>
          <p:spPr bwMode="auto">
            <a:xfrm>
              <a:off x="4206" y="2157"/>
              <a:ext cx="18" cy="35"/>
            </a:xfrm>
            <a:custGeom>
              <a:avLst/>
              <a:gdLst>
                <a:gd name="T0" fmla="*/ 0 w 18"/>
                <a:gd name="T1" fmla="*/ 35 h 35"/>
                <a:gd name="T2" fmla="*/ 0 w 18"/>
                <a:gd name="T3" fmla="*/ 29 h 35"/>
                <a:gd name="T4" fmla="*/ 0 w 18"/>
                <a:gd name="T5" fmla="*/ 29 h 35"/>
                <a:gd name="T6" fmla="*/ 0 w 18"/>
                <a:gd name="T7" fmla="*/ 23 h 35"/>
                <a:gd name="T8" fmla="*/ 0 w 18"/>
                <a:gd name="T9" fmla="*/ 17 h 35"/>
                <a:gd name="T10" fmla="*/ 6 w 18"/>
                <a:gd name="T11" fmla="*/ 17 h 35"/>
                <a:gd name="T12" fmla="*/ 12 w 18"/>
                <a:gd name="T13" fmla="*/ 11 h 35"/>
                <a:gd name="T14" fmla="*/ 12 w 18"/>
                <a:gd name="T15" fmla="*/ 5 h 35"/>
                <a:gd name="T16" fmla="*/ 18 w 18"/>
                <a:gd name="T17" fmla="*/ 0 h 35"/>
                <a:gd name="T18" fmla="*/ 18 w 18"/>
                <a:gd name="T19" fmla="*/ 5 h 35"/>
                <a:gd name="T20" fmla="*/ 12 w 18"/>
                <a:gd name="T21" fmla="*/ 11 h 35"/>
                <a:gd name="T22" fmla="*/ 12 w 18"/>
                <a:gd name="T23" fmla="*/ 17 h 35"/>
                <a:gd name="T24" fmla="*/ 6 w 18"/>
                <a:gd name="T25" fmla="*/ 17 h 35"/>
                <a:gd name="T26" fmla="*/ 6 w 18"/>
                <a:gd name="T27" fmla="*/ 23 h 35"/>
                <a:gd name="T28" fmla="*/ 0 w 18"/>
                <a:gd name="T29" fmla="*/ 29 h 35"/>
                <a:gd name="T30" fmla="*/ 0 w 18"/>
                <a:gd name="T31" fmla="*/ 29 h 35"/>
                <a:gd name="T32" fmla="*/ 0 w 18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5"/>
                <a:gd name="T53" fmla="*/ 18 w 18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5">
                  <a:moveTo>
                    <a:pt x="0" y="35"/>
                  </a:moveTo>
                  <a:lnTo>
                    <a:pt x="0" y="29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6" y="17"/>
                  </a:lnTo>
                  <a:lnTo>
                    <a:pt x="12" y="11"/>
                  </a:lnTo>
                  <a:lnTo>
                    <a:pt x="12" y="5"/>
                  </a:lnTo>
                  <a:lnTo>
                    <a:pt x="18" y="0"/>
                  </a:lnTo>
                  <a:lnTo>
                    <a:pt x="18" y="5"/>
                  </a:lnTo>
                  <a:lnTo>
                    <a:pt x="12" y="11"/>
                  </a:lnTo>
                  <a:lnTo>
                    <a:pt x="12" y="17"/>
                  </a:lnTo>
                  <a:lnTo>
                    <a:pt x="6" y="17"/>
                  </a:lnTo>
                  <a:lnTo>
                    <a:pt x="6" y="23"/>
                  </a:lnTo>
                  <a:lnTo>
                    <a:pt x="0" y="29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36" name="Freeform 168"/>
            <p:cNvSpPr>
              <a:spLocks/>
            </p:cNvSpPr>
            <p:nvPr/>
          </p:nvSpPr>
          <p:spPr bwMode="auto">
            <a:xfrm>
              <a:off x="4224" y="2157"/>
              <a:ext cx="24" cy="41"/>
            </a:xfrm>
            <a:custGeom>
              <a:avLst/>
              <a:gdLst>
                <a:gd name="T0" fmla="*/ 0 w 24"/>
                <a:gd name="T1" fmla="*/ 41 h 41"/>
                <a:gd name="T2" fmla="*/ 0 w 24"/>
                <a:gd name="T3" fmla="*/ 35 h 41"/>
                <a:gd name="T4" fmla="*/ 0 w 24"/>
                <a:gd name="T5" fmla="*/ 35 h 41"/>
                <a:gd name="T6" fmla="*/ 6 w 24"/>
                <a:gd name="T7" fmla="*/ 29 h 41"/>
                <a:gd name="T8" fmla="*/ 6 w 24"/>
                <a:gd name="T9" fmla="*/ 23 h 41"/>
                <a:gd name="T10" fmla="*/ 12 w 24"/>
                <a:gd name="T11" fmla="*/ 11 h 41"/>
                <a:gd name="T12" fmla="*/ 18 w 24"/>
                <a:gd name="T13" fmla="*/ 5 h 41"/>
                <a:gd name="T14" fmla="*/ 24 w 24"/>
                <a:gd name="T15" fmla="*/ 0 h 41"/>
                <a:gd name="T16" fmla="*/ 24 w 24"/>
                <a:gd name="T17" fmla="*/ 0 h 41"/>
                <a:gd name="T18" fmla="*/ 24 w 24"/>
                <a:gd name="T19" fmla="*/ 0 h 41"/>
                <a:gd name="T20" fmla="*/ 24 w 24"/>
                <a:gd name="T21" fmla="*/ 5 h 41"/>
                <a:gd name="T22" fmla="*/ 18 w 24"/>
                <a:gd name="T23" fmla="*/ 11 h 41"/>
                <a:gd name="T24" fmla="*/ 12 w 24"/>
                <a:gd name="T25" fmla="*/ 23 h 41"/>
                <a:gd name="T26" fmla="*/ 12 w 24"/>
                <a:gd name="T27" fmla="*/ 29 h 41"/>
                <a:gd name="T28" fmla="*/ 6 w 24"/>
                <a:gd name="T29" fmla="*/ 35 h 41"/>
                <a:gd name="T30" fmla="*/ 6 w 24"/>
                <a:gd name="T31" fmla="*/ 41 h 41"/>
                <a:gd name="T32" fmla="*/ 0 w 24"/>
                <a:gd name="T33" fmla="*/ 41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1"/>
                <a:gd name="T53" fmla="*/ 24 w 24"/>
                <a:gd name="T54" fmla="*/ 41 h 4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1">
                  <a:moveTo>
                    <a:pt x="0" y="41"/>
                  </a:moveTo>
                  <a:lnTo>
                    <a:pt x="0" y="35"/>
                  </a:lnTo>
                  <a:lnTo>
                    <a:pt x="6" y="29"/>
                  </a:lnTo>
                  <a:lnTo>
                    <a:pt x="6" y="23"/>
                  </a:lnTo>
                  <a:lnTo>
                    <a:pt x="12" y="11"/>
                  </a:lnTo>
                  <a:lnTo>
                    <a:pt x="18" y="5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18" y="11"/>
                  </a:lnTo>
                  <a:lnTo>
                    <a:pt x="12" y="23"/>
                  </a:lnTo>
                  <a:lnTo>
                    <a:pt x="12" y="29"/>
                  </a:lnTo>
                  <a:lnTo>
                    <a:pt x="6" y="35"/>
                  </a:lnTo>
                  <a:lnTo>
                    <a:pt x="6" y="41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37" name="Freeform 169"/>
            <p:cNvSpPr>
              <a:spLocks/>
            </p:cNvSpPr>
            <p:nvPr/>
          </p:nvSpPr>
          <p:spPr bwMode="auto">
            <a:xfrm>
              <a:off x="4248" y="2157"/>
              <a:ext cx="24" cy="47"/>
            </a:xfrm>
            <a:custGeom>
              <a:avLst/>
              <a:gdLst>
                <a:gd name="T0" fmla="*/ 0 w 24"/>
                <a:gd name="T1" fmla="*/ 47 h 47"/>
                <a:gd name="T2" fmla="*/ 0 w 24"/>
                <a:gd name="T3" fmla="*/ 41 h 47"/>
                <a:gd name="T4" fmla="*/ 0 w 24"/>
                <a:gd name="T5" fmla="*/ 35 h 47"/>
                <a:gd name="T6" fmla="*/ 0 w 24"/>
                <a:gd name="T7" fmla="*/ 29 h 47"/>
                <a:gd name="T8" fmla="*/ 6 w 24"/>
                <a:gd name="T9" fmla="*/ 23 h 47"/>
                <a:gd name="T10" fmla="*/ 12 w 24"/>
                <a:gd name="T11" fmla="*/ 17 h 47"/>
                <a:gd name="T12" fmla="*/ 18 w 24"/>
                <a:gd name="T13" fmla="*/ 11 h 47"/>
                <a:gd name="T14" fmla="*/ 24 w 24"/>
                <a:gd name="T15" fmla="*/ 5 h 47"/>
                <a:gd name="T16" fmla="*/ 24 w 24"/>
                <a:gd name="T17" fmla="*/ 0 h 47"/>
                <a:gd name="T18" fmla="*/ 24 w 24"/>
                <a:gd name="T19" fmla="*/ 5 h 47"/>
                <a:gd name="T20" fmla="*/ 24 w 24"/>
                <a:gd name="T21" fmla="*/ 11 h 47"/>
                <a:gd name="T22" fmla="*/ 18 w 24"/>
                <a:gd name="T23" fmla="*/ 17 h 47"/>
                <a:gd name="T24" fmla="*/ 12 w 24"/>
                <a:gd name="T25" fmla="*/ 23 h 47"/>
                <a:gd name="T26" fmla="*/ 6 w 24"/>
                <a:gd name="T27" fmla="*/ 35 h 47"/>
                <a:gd name="T28" fmla="*/ 6 w 24"/>
                <a:gd name="T29" fmla="*/ 41 h 47"/>
                <a:gd name="T30" fmla="*/ 0 w 24"/>
                <a:gd name="T31" fmla="*/ 41 h 47"/>
                <a:gd name="T32" fmla="*/ 0 w 24"/>
                <a:gd name="T33" fmla="*/ 47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7"/>
                <a:gd name="T53" fmla="*/ 24 w 24"/>
                <a:gd name="T54" fmla="*/ 47 h 4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7">
                  <a:moveTo>
                    <a:pt x="0" y="47"/>
                  </a:moveTo>
                  <a:lnTo>
                    <a:pt x="0" y="41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6" y="23"/>
                  </a:lnTo>
                  <a:lnTo>
                    <a:pt x="12" y="17"/>
                  </a:lnTo>
                  <a:lnTo>
                    <a:pt x="18" y="11"/>
                  </a:lnTo>
                  <a:lnTo>
                    <a:pt x="24" y="5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24" y="11"/>
                  </a:lnTo>
                  <a:lnTo>
                    <a:pt x="18" y="17"/>
                  </a:lnTo>
                  <a:lnTo>
                    <a:pt x="12" y="23"/>
                  </a:lnTo>
                  <a:lnTo>
                    <a:pt x="6" y="35"/>
                  </a:lnTo>
                  <a:lnTo>
                    <a:pt x="6" y="41"/>
                  </a:lnTo>
                  <a:lnTo>
                    <a:pt x="0" y="41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38" name="Freeform 170"/>
            <p:cNvSpPr>
              <a:spLocks/>
            </p:cNvSpPr>
            <p:nvPr/>
          </p:nvSpPr>
          <p:spPr bwMode="auto">
            <a:xfrm>
              <a:off x="4260" y="2162"/>
              <a:ext cx="29" cy="36"/>
            </a:xfrm>
            <a:custGeom>
              <a:avLst/>
              <a:gdLst>
                <a:gd name="T0" fmla="*/ 0 w 29"/>
                <a:gd name="T1" fmla="*/ 36 h 36"/>
                <a:gd name="T2" fmla="*/ 0 w 29"/>
                <a:gd name="T3" fmla="*/ 36 h 36"/>
                <a:gd name="T4" fmla="*/ 0 w 29"/>
                <a:gd name="T5" fmla="*/ 30 h 36"/>
                <a:gd name="T6" fmla="*/ 6 w 29"/>
                <a:gd name="T7" fmla="*/ 24 h 36"/>
                <a:gd name="T8" fmla="*/ 12 w 29"/>
                <a:gd name="T9" fmla="*/ 18 h 36"/>
                <a:gd name="T10" fmla="*/ 18 w 29"/>
                <a:gd name="T11" fmla="*/ 12 h 36"/>
                <a:gd name="T12" fmla="*/ 23 w 29"/>
                <a:gd name="T13" fmla="*/ 6 h 36"/>
                <a:gd name="T14" fmla="*/ 23 w 29"/>
                <a:gd name="T15" fmla="*/ 0 h 36"/>
                <a:gd name="T16" fmla="*/ 29 w 29"/>
                <a:gd name="T17" fmla="*/ 0 h 36"/>
                <a:gd name="T18" fmla="*/ 29 w 29"/>
                <a:gd name="T19" fmla="*/ 0 h 36"/>
                <a:gd name="T20" fmla="*/ 23 w 29"/>
                <a:gd name="T21" fmla="*/ 6 h 36"/>
                <a:gd name="T22" fmla="*/ 18 w 29"/>
                <a:gd name="T23" fmla="*/ 12 h 36"/>
                <a:gd name="T24" fmla="*/ 18 w 29"/>
                <a:gd name="T25" fmla="*/ 18 h 36"/>
                <a:gd name="T26" fmla="*/ 12 w 29"/>
                <a:gd name="T27" fmla="*/ 24 h 36"/>
                <a:gd name="T28" fmla="*/ 6 w 29"/>
                <a:gd name="T29" fmla="*/ 30 h 36"/>
                <a:gd name="T30" fmla="*/ 0 w 29"/>
                <a:gd name="T31" fmla="*/ 36 h 36"/>
                <a:gd name="T32" fmla="*/ 0 w 29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9"/>
                <a:gd name="T52" fmla="*/ 0 h 36"/>
                <a:gd name="T53" fmla="*/ 29 w 2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9" h="36">
                  <a:moveTo>
                    <a:pt x="0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3" y="6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23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6" y="3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39" name="Freeform 171"/>
            <p:cNvSpPr>
              <a:spLocks/>
            </p:cNvSpPr>
            <p:nvPr/>
          </p:nvSpPr>
          <p:spPr bwMode="auto">
            <a:xfrm>
              <a:off x="4278" y="2168"/>
              <a:ext cx="23" cy="30"/>
            </a:xfrm>
            <a:custGeom>
              <a:avLst/>
              <a:gdLst>
                <a:gd name="T0" fmla="*/ 0 w 23"/>
                <a:gd name="T1" fmla="*/ 30 h 30"/>
                <a:gd name="T2" fmla="*/ 0 w 23"/>
                <a:gd name="T3" fmla="*/ 24 h 30"/>
                <a:gd name="T4" fmla="*/ 0 w 23"/>
                <a:gd name="T5" fmla="*/ 24 h 30"/>
                <a:gd name="T6" fmla="*/ 0 w 23"/>
                <a:gd name="T7" fmla="*/ 18 h 30"/>
                <a:gd name="T8" fmla="*/ 5 w 23"/>
                <a:gd name="T9" fmla="*/ 12 h 30"/>
                <a:gd name="T10" fmla="*/ 11 w 23"/>
                <a:gd name="T11" fmla="*/ 6 h 30"/>
                <a:gd name="T12" fmla="*/ 11 w 23"/>
                <a:gd name="T13" fmla="*/ 6 h 30"/>
                <a:gd name="T14" fmla="*/ 17 w 23"/>
                <a:gd name="T15" fmla="*/ 0 h 30"/>
                <a:gd name="T16" fmla="*/ 23 w 23"/>
                <a:gd name="T17" fmla="*/ 0 h 30"/>
                <a:gd name="T18" fmla="*/ 23 w 23"/>
                <a:gd name="T19" fmla="*/ 0 h 30"/>
                <a:gd name="T20" fmla="*/ 17 w 23"/>
                <a:gd name="T21" fmla="*/ 6 h 30"/>
                <a:gd name="T22" fmla="*/ 11 w 23"/>
                <a:gd name="T23" fmla="*/ 12 h 30"/>
                <a:gd name="T24" fmla="*/ 11 w 23"/>
                <a:gd name="T25" fmla="*/ 18 h 30"/>
                <a:gd name="T26" fmla="*/ 5 w 23"/>
                <a:gd name="T27" fmla="*/ 24 h 30"/>
                <a:gd name="T28" fmla="*/ 5 w 23"/>
                <a:gd name="T29" fmla="*/ 24 h 30"/>
                <a:gd name="T30" fmla="*/ 0 w 23"/>
                <a:gd name="T31" fmla="*/ 30 h 30"/>
                <a:gd name="T32" fmla="*/ 0 w 23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30"/>
                <a:gd name="T53" fmla="*/ 23 w 23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30">
                  <a:moveTo>
                    <a:pt x="0" y="30"/>
                  </a:moveTo>
                  <a:lnTo>
                    <a:pt x="0" y="24"/>
                  </a:lnTo>
                  <a:lnTo>
                    <a:pt x="0" y="18"/>
                  </a:lnTo>
                  <a:lnTo>
                    <a:pt x="5" y="12"/>
                  </a:lnTo>
                  <a:lnTo>
                    <a:pt x="11" y="6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17" y="6"/>
                  </a:lnTo>
                  <a:lnTo>
                    <a:pt x="11" y="12"/>
                  </a:lnTo>
                  <a:lnTo>
                    <a:pt x="11" y="18"/>
                  </a:lnTo>
                  <a:lnTo>
                    <a:pt x="5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40" name="Freeform 172"/>
            <p:cNvSpPr>
              <a:spLocks/>
            </p:cNvSpPr>
            <p:nvPr/>
          </p:nvSpPr>
          <p:spPr bwMode="auto">
            <a:xfrm>
              <a:off x="4289" y="2174"/>
              <a:ext cx="24" cy="24"/>
            </a:xfrm>
            <a:custGeom>
              <a:avLst/>
              <a:gdLst>
                <a:gd name="T0" fmla="*/ 0 w 24"/>
                <a:gd name="T1" fmla="*/ 24 h 24"/>
                <a:gd name="T2" fmla="*/ 0 w 24"/>
                <a:gd name="T3" fmla="*/ 18 h 24"/>
                <a:gd name="T4" fmla="*/ 6 w 24"/>
                <a:gd name="T5" fmla="*/ 18 h 24"/>
                <a:gd name="T6" fmla="*/ 6 w 24"/>
                <a:gd name="T7" fmla="*/ 12 h 24"/>
                <a:gd name="T8" fmla="*/ 12 w 24"/>
                <a:gd name="T9" fmla="*/ 12 h 24"/>
                <a:gd name="T10" fmla="*/ 18 w 24"/>
                <a:gd name="T11" fmla="*/ 6 h 24"/>
                <a:gd name="T12" fmla="*/ 18 w 24"/>
                <a:gd name="T13" fmla="*/ 0 h 24"/>
                <a:gd name="T14" fmla="*/ 24 w 24"/>
                <a:gd name="T15" fmla="*/ 0 h 24"/>
                <a:gd name="T16" fmla="*/ 24 w 24"/>
                <a:gd name="T17" fmla="*/ 0 h 24"/>
                <a:gd name="T18" fmla="*/ 24 w 24"/>
                <a:gd name="T19" fmla="*/ 0 h 24"/>
                <a:gd name="T20" fmla="*/ 18 w 24"/>
                <a:gd name="T21" fmla="*/ 6 h 24"/>
                <a:gd name="T22" fmla="*/ 18 w 24"/>
                <a:gd name="T23" fmla="*/ 12 h 24"/>
                <a:gd name="T24" fmla="*/ 12 w 24"/>
                <a:gd name="T25" fmla="*/ 12 h 24"/>
                <a:gd name="T26" fmla="*/ 12 w 24"/>
                <a:gd name="T27" fmla="*/ 18 h 24"/>
                <a:gd name="T28" fmla="*/ 6 w 24"/>
                <a:gd name="T29" fmla="*/ 18 h 24"/>
                <a:gd name="T30" fmla="*/ 6 w 24"/>
                <a:gd name="T31" fmla="*/ 24 h 24"/>
                <a:gd name="T32" fmla="*/ 0 w 24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24"/>
                  </a:moveTo>
                  <a:lnTo>
                    <a:pt x="0" y="18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41" name="Freeform 173"/>
            <p:cNvSpPr>
              <a:spLocks/>
            </p:cNvSpPr>
            <p:nvPr/>
          </p:nvSpPr>
          <p:spPr bwMode="auto">
            <a:xfrm>
              <a:off x="4307" y="2180"/>
              <a:ext cx="12" cy="12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12 h 12"/>
                <a:gd name="T4" fmla="*/ 6 w 12"/>
                <a:gd name="T5" fmla="*/ 6 h 12"/>
                <a:gd name="T6" fmla="*/ 12 w 12"/>
                <a:gd name="T7" fmla="*/ 0 h 12"/>
                <a:gd name="T8" fmla="*/ 12 w 12"/>
                <a:gd name="T9" fmla="*/ 0 h 12"/>
                <a:gd name="T10" fmla="*/ 12 w 12"/>
                <a:gd name="T11" fmla="*/ 0 h 12"/>
                <a:gd name="T12" fmla="*/ 6 w 12"/>
                <a:gd name="T13" fmla="*/ 6 h 12"/>
                <a:gd name="T14" fmla="*/ 0 w 12"/>
                <a:gd name="T15" fmla="*/ 12 h 12"/>
                <a:gd name="T16" fmla="*/ 0 w 12"/>
                <a:gd name="T17" fmla="*/ 12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12"/>
                <a:gd name="T29" fmla="*/ 12 w 12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12">
                  <a:moveTo>
                    <a:pt x="0" y="12"/>
                  </a:moveTo>
                  <a:lnTo>
                    <a:pt x="0" y="12"/>
                  </a:lnTo>
                  <a:lnTo>
                    <a:pt x="6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42" name="Freeform 174"/>
            <p:cNvSpPr>
              <a:spLocks/>
            </p:cNvSpPr>
            <p:nvPr/>
          </p:nvSpPr>
          <p:spPr bwMode="auto">
            <a:xfrm>
              <a:off x="4182" y="2168"/>
              <a:ext cx="18" cy="18"/>
            </a:xfrm>
            <a:custGeom>
              <a:avLst/>
              <a:gdLst>
                <a:gd name="T0" fmla="*/ 18 w 18"/>
                <a:gd name="T1" fmla="*/ 0 h 18"/>
                <a:gd name="T2" fmla="*/ 18 w 18"/>
                <a:gd name="T3" fmla="*/ 0 h 18"/>
                <a:gd name="T4" fmla="*/ 12 w 18"/>
                <a:gd name="T5" fmla="*/ 12 h 18"/>
                <a:gd name="T6" fmla="*/ 6 w 18"/>
                <a:gd name="T7" fmla="*/ 18 h 18"/>
                <a:gd name="T8" fmla="*/ 6 w 18"/>
                <a:gd name="T9" fmla="*/ 18 h 18"/>
                <a:gd name="T10" fmla="*/ 0 w 18"/>
                <a:gd name="T11" fmla="*/ 12 h 18"/>
                <a:gd name="T12" fmla="*/ 6 w 18"/>
                <a:gd name="T13" fmla="*/ 12 h 18"/>
                <a:gd name="T14" fmla="*/ 6 w 18"/>
                <a:gd name="T15" fmla="*/ 6 h 18"/>
                <a:gd name="T16" fmla="*/ 6 w 18"/>
                <a:gd name="T17" fmla="*/ 6 h 18"/>
                <a:gd name="T18" fmla="*/ 12 w 18"/>
                <a:gd name="T19" fmla="*/ 6 h 18"/>
                <a:gd name="T20" fmla="*/ 18 w 18"/>
                <a:gd name="T21" fmla="*/ 0 h 18"/>
                <a:gd name="T22" fmla="*/ 18 w 18"/>
                <a:gd name="T23" fmla="*/ 0 h 18"/>
                <a:gd name="T24" fmla="*/ 18 w 18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18"/>
                <a:gd name="T41" fmla="*/ 18 w 18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18">
                  <a:moveTo>
                    <a:pt x="18" y="0"/>
                  </a:moveTo>
                  <a:lnTo>
                    <a:pt x="18" y="0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43" name="Freeform 175"/>
            <p:cNvSpPr>
              <a:spLocks/>
            </p:cNvSpPr>
            <p:nvPr/>
          </p:nvSpPr>
          <p:spPr bwMode="auto">
            <a:xfrm>
              <a:off x="4182" y="2157"/>
              <a:ext cx="18" cy="5"/>
            </a:xfrm>
            <a:custGeom>
              <a:avLst/>
              <a:gdLst>
                <a:gd name="T0" fmla="*/ 18 w 18"/>
                <a:gd name="T1" fmla="*/ 5 h 5"/>
                <a:gd name="T2" fmla="*/ 18 w 18"/>
                <a:gd name="T3" fmla="*/ 5 h 5"/>
                <a:gd name="T4" fmla="*/ 18 w 18"/>
                <a:gd name="T5" fmla="*/ 5 h 5"/>
                <a:gd name="T6" fmla="*/ 12 w 18"/>
                <a:gd name="T7" fmla="*/ 5 h 5"/>
                <a:gd name="T8" fmla="*/ 12 w 18"/>
                <a:gd name="T9" fmla="*/ 5 h 5"/>
                <a:gd name="T10" fmla="*/ 6 w 18"/>
                <a:gd name="T11" fmla="*/ 0 h 5"/>
                <a:gd name="T12" fmla="*/ 6 w 18"/>
                <a:gd name="T13" fmla="*/ 0 h 5"/>
                <a:gd name="T14" fmla="*/ 0 w 18"/>
                <a:gd name="T15" fmla="*/ 0 h 5"/>
                <a:gd name="T16" fmla="*/ 0 w 18"/>
                <a:gd name="T17" fmla="*/ 0 h 5"/>
                <a:gd name="T18" fmla="*/ 0 w 18"/>
                <a:gd name="T19" fmla="*/ 0 h 5"/>
                <a:gd name="T20" fmla="*/ 0 w 18"/>
                <a:gd name="T21" fmla="*/ 5 h 5"/>
                <a:gd name="T22" fmla="*/ 6 w 18"/>
                <a:gd name="T23" fmla="*/ 5 h 5"/>
                <a:gd name="T24" fmla="*/ 6 w 18"/>
                <a:gd name="T25" fmla="*/ 5 h 5"/>
                <a:gd name="T26" fmla="*/ 12 w 18"/>
                <a:gd name="T27" fmla="*/ 5 h 5"/>
                <a:gd name="T28" fmla="*/ 12 w 18"/>
                <a:gd name="T29" fmla="*/ 5 h 5"/>
                <a:gd name="T30" fmla="*/ 18 w 18"/>
                <a:gd name="T31" fmla="*/ 5 h 5"/>
                <a:gd name="T32" fmla="*/ 18 w 18"/>
                <a:gd name="T33" fmla="*/ 5 h 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5"/>
                <a:gd name="T53" fmla="*/ 18 w 18"/>
                <a:gd name="T54" fmla="*/ 5 h 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5">
                  <a:moveTo>
                    <a:pt x="18" y="5"/>
                  </a:moveTo>
                  <a:lnTo>
                    <a:pt x="18" y="5"/>
                  </a:lnTo>
                  <a:lnTo>
                    <a:pt x="12" y="5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6" y="5"/>
                  </a:lnTo>
                  <a:lnTo>
                    <a:pt x="12" y="5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44" name="Freeform 176"/>
            <p:cNvSpPr>
              <a:spLocks/>
            </p:cNvSpPr>
            <p:nvPr/>
          </p:nvSpPr>
          <p:spPr bwMode="auto">
            <a:xfrm>
              <a:off x="4176" y="2168"/>
              <a:ext cx="24" cy="6"/>
            </a:xfrm>
            <a:custGeom>
              <a:avLst/>
              <a:gdLst>
                <a:gd name="T0" fmla="*/ 24 w 24"/>
                <a:gd name="T1" fmla="*/ 0 h 6"/>
                <a:gd name="T2" fmla="*/ 18 w 24"/>
                <a:gd name="T3" fmla="*/ 0 h 6"/>
                <a:gd name="T4" fmla="*/ 18 w 24"/>
                <a:gd name="T5" fmla="*/ 0 h 6"/>
                <a:gd name="T6" fmla="*/ 12 w 24"/>
                <a:gd name="T7" fmla="*/ 0 h 6"/>
                <a:gd name="T8" fmla="*/ 12 w 24"/>
                <a:gd name="T9" fmla="*/ 0 h 6"/>
                <a:gd name="T10" fmla="*/ 6 w 24"/>
                <a:gd name="T11" fmla="*/ 0 h 6"/>
                <a:gd name="T12" fmla="*/ 6 w 24"/>
                <a:gd name="T13" fmla="*/ 0 h 6"/>
                <a:gd name="T14" fmla="*/ 0 w 24"/>
                <a:gd name="T15" fmla="*/ 0 h 6"/>
                <a:gd name="T16" fmla="*/ 0 w 24"/>
                <a:gd name="T17" fmla="*/ 0 h 6"/>
                <a:gd name="T18" fmla="*/ 0 w 24"/>
                <a:gd name="T19" fmla="*/ 6 h 6"/>
                <a:gd name="T20" fmla="*/ 0 w 24"/>
                <a:gd name="T21" fmla="*/ 6 h 6"/>
                <a:gd name="T22" fmla="*/ 6 w 24"/>
                <a:gd name="T23" fmla="*/ 6 h 6"/>
                <a:gd name="T24" fmla="*/ 12 w 24"/>
                <a:gd name="T25" fmla="*/ 6 h 6"/>
                <a:gd name="T26" fmla="*/ 12 w 24"/>
                <a:gd name="T27" fmla="*/ 0 h 6"/>
                <a:gd name="T28" fmla="*/ 18 w 24"/>
                <a:gd name="T29" fmla="*/ 0 h 6"/>
                <a:gd name="T30" fmla="*/ 18 w 24"/>
                <a:gd name="T31" fmla="*/ 0 h 6"/>
                <a:gd name="T32" fmla="*/ 24 w 24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24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45" name="Freeform 177"/>
            <p:cNvSpPr>
              <a:spLocks/>
            </p:cNvSpPr>
            <p:nvPr/>
          </p:nvSpPr>
          <p:spPr bwMode="auto">
            <a:xfrm>
              <a:off x="4188" y="2145"/>
              <a:ext cx="24" cy="17"/>
            </a:xfrm>
            <a:custGeom>
              <a:avLst/>
              <a:gdLst>
                <a:gd name="T0" fmla="*/ 24 w 24"/>
                <a:gd name="T1" fmla="*/ 17 h 17"/>
                <a:gd name="T2" fmla="*/ 18 w 24"/>
                <a:gd name="T3" fmla="*/ 17 h 17"/>
                <a:gd name="T4" fmla="*/ 18 w 24"/>
                <a:gd name="T5" fmla="*/ 12 h 17"/>
                <a:gd name="T6" fmla="*/ 12 w 24"/>
                <a:gd name="T7" fmla="*/ 12 h 17"/>
                <a:gd name="T8" fmla="*/ 6 w 24"/>
                <a:gd name="T9" fmla="*/ 12 h 17"/>
                <a:gd name="T10" fmla="*/ 6 w 24"/>
                <a:gd name="T11" fmla="*/ 6 h 17"/>
                <a:gd name="T12" fmla="*/ 0 w 24"/>
                <a:gd name="T13" fmla="*/ 6 h 17"/>
                <a:gd name="T14" fmla="*/ 0 w 24"/>
                <a:gd name="T15" fmla="*/ 0 h 17"/>
                <a:gd name="T16" fmla="*/ 0 w 24"/>
                <a:gd name="T17" fmla="*/ 0 h 17"/>
                <a:gd name="T18" fmla="*/ 0 w 24"/>
                <a:gd name="T19" fmla="*/ 0 h 17"/>
                <a:gd name="T20" fmla="*/ 6 w 24"/>
                <a:gd name="T21" fmla="*/ 0 h 17"/>
                <a:gd name="T22" fmla="*/ 6 w 24"/>
                <a:gd name="T23" fmla="*/ 6 h 17"/>
                <a:gd name="T24" fmla="*/ 12 w 24"/>
                <a:gd name="T25" fmla="*/ 6 h 17"/>
                <a:gd name="T26" fmla="*/ 12 w 24"/>
                <a:gd name="T27" fmla="*/ 12 h 17"/>
                <a:gd name="T28" fmla="*/ 18 w 24"/>
                <a:gd name="T29" fmla="*/ 12 h 17"/>
                <a:gd name="T30" fmla="*/ 18 w 24"/>
                <a:gd name="T31" fmla="*/ 17 h 17"/>
                <a:gd name="T32" fmla="*/ 24 w 24"/>
                <a:gd name="T33" fmla="*/ 17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7"/>
                <a:gd name="T53" fmla="*/ 24 w 24"/>
                <a:gd name="T54" fmla="*/ 17 h 1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7">
                  <a:moveTo>
                    <a:pt x="24" y="17"/>
                  </a:moveTo>
                  <a:lnTo>
                    <a:pt x="18" y="17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17"/>
                  </a:lnTo>
                  <a:lnTo>
                    <a:pt x="24" y="17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46" name="Freeform 178"/>
            <p:cNvSpPr>
              <a:spLocks/>
            </p:cNvSpPr>
            <p:nvPr/>
          </p:nvSpPr>
          <p:spPr bwMode="auto">
            <a:xfrm>
              <a:off x="4313" y="2151"/>
              <a:ext cx="6" cy="23"/>
            </a:xfrm>
            <a:custGeom>
              <a:avLst/>
              <a:gdLst>
                <a:gd name="T0" fmla="*/ 0 w 6"/>
                <a:gd name="T1" fmla="*/ 23 h 23"/>
                <a:gd name="T2" fmla="*/ 0 w 6"/>
                <a:gd name="T3" fmla="*/ 17 h 23"/>
                <a:gd name="T4" fmla="*/ 0 w 6"/>
                <a:gd name="T5" fmla="*/ 11 h 23"/>
                <a:gd name="T6" fmla="*/ 0 w 6"/>
                <a:gd name="T7" fmla="*/ 0 h 23"/>
                <a:gd name="T8" fmla="*/ 0 w 6"/>
                <a:gd name="T9" fmla="*/ 0 h 23"/>
                <a:gd name="T10" fmla="*/ 6 w 6"/>
                <a:gd name="T11" fmla="*/ 0 h 23"/>
                <a:gd name="T12" fmla="*/ 6 w 6"/>
                <a:gd name="T13" fmla="*/ 6 h 23"/>
                <a:gd name="T14" fmla="*/ 0 w 6"/>
                <a:gd name="T15" fmla="*/ 17 h 23"/>
                <a:gd name="T16" fmla="*/ 0 w 6"/>
                <a:gd name="T17" fmla="*/ 23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3"/>
                <a:gd name="T29" fmla="*/ 6 w 6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3">
                  <a:moveTo>
                    <a:pt x="0" y="23"/>
                  </a:moveTo>
                  <a:lnTo>
                    <a:pt x="0" y="17"/>
                  </a:lnTo>
                  <a:lnTo>
                    <a:pt x="0" y="11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17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47" name="Freeform 179"/>
            <p:cNvSpPr>
              <a:spLocks/>
            </p:cNvSpPr>
            <p:nvPr/>
          </p:nvSpPr>
          <p:spPr bwMode="auto">
            <a:xfrm>
              <a:off x="4319" y="2151"/>
              <a:ext cx="12" cy="29"/>
            </a:xfrm>
            <a:custGeom>
              <a:avLst/>
              <a:gdLst>
                <a:gd name="T0" fmla="*/ 0 w 12"/>
                <a:gd name="T1" fmla="*/ 29 h 29"/>
                <a:gd name="T2" fmla="*/ 0 w 12"/>
                <a:gd name="T3" fmla="*/ 23 h 29"/>
                <a:gd name="T4" fmla="*/ 0 w 12"/>
                <a:gd name="T5" fmla="*/ 11 h 29"/>
                <a:gd name="T6" fmla="*/ 6 w 12"/>
                <a:gd name="T7" fmla="*/ 6 h 29"/>
                <a:gd name="T8" fmla="*/ 6 w 12"/>
                <a:gd name="T9" fmla="*/ 0 h 29"/>
                <a:gd name="T10" fmla="*/ 12 w 12"/>
                <a:gd name="T11" fmla="*/ 6 h 29"/>
                <a:gd name="T12" fmla="*/ 6 w 12"/>
                <a:gd name="T13" fmla="*/ 11 h 29"/>
                <a:gd name="T14" fmla="*/ 6 w 12"/>
                <a:gd name="T15" fmla="*/ 23 h 29"/>
                <a:gd name="T16" fmla="*/ 0 w 12"/>
                <a:gd name="T17" fmla="*/ 29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29"/>
                <a:gd name="T29" fmla="*/ 12 w 12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29">
                  <a:moveTo>
                    <a:pt x="0" y="29"/>
                  </a:moveTo>
                  <a:lnTo>
                    <a:pt x="0" y="23"/>
                  </a:lnTo>
                  <a:lnTo>
                    <a:pt x="0" y="11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6"/>
                  </a:lnTo>
                  <a:lnTo>
                    <a:pt x="6" y="11"/>
                  </a:lnTo>
                  <a:lnTo>
                    <a:pt x="6" y="23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48" name="Freeform 180"/>
            <p:cNvSpPr>
              <a:spLocks/>
            </p:cNvSpPr>
            <p:nvPr/>
          </p:nvSpPr>
          <p:spPr bwMode="auto">
            <a:xfrm>
              <a:off x="4295" y="2139"/>
              <a:ext cx="6" cy="29"/>
            </a:xfrm>
            <a:custGeom>
              <a:avLst/>
              <a:gdLst>
                <a:gd name="T0" fmla="*/ 6 w 6"/>
                <a:gd name="T1" fmla="*/ 29 h 29"/>
                <a:gd name="T2" fmla="*/ 6 w 6"/>
                <a:gd name="T3" fmla="*/ 23 h 29"/>
                <a:gd name="T4" fmla="*/ 0 w 6"/>
                <a:gd name="T5" fmla="*/ 18 h 29"/>
                <a:gd name="T6" fmla="*/ 0 w 6"/>
                <a:gd name="T7" fmla="*/ 6 h 29"/>
                <a:gd name="T8" fmla="*/ 6 w 6"/>
                <a:gd name="T9" fmla="*/ 0 h 29"/>
                <a:gd name="T10" fmla="*/ 6 w 6"/>
                <a:gd name="T11" fmla="*/ 6 h 29"/>
                <a:gd name="T12" fmla="*/ 6 w 6"/>
                <a:gd name="T13" fmla="*/ 12 h 29"/>
                <a:gd name="T14" fmla="*/ 6 w 6"/>
                <a:gd name="T15" fmla="*/ 18 h 29"/>
                <a:gd name="T16" fmla="*/ 6 w 6"/>
                <a:gd name="T17" fmla="*/ 29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9"/>
                <a:gd name="T29" fmla="*/ 6 w 6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9">
                  <a:moveTo>
                    <a:pt x="6" y="29"/>
                  </a:moveTo>
                  <a:lnTo>
                    <a:pt x="6" y="23"/>
                  </a:lnTo>
                  <a:lnTo>
                    <a:pt x="0" y="18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6" y="2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49" name="Freeform 181"/>
            <p:cNvSpPr>
              <a:spLocks/>
            </p:cNvSpPr>
            <p:nvPr/>
          </p:nvSpPr>
          <p:spPr bwMode="auto">
            <a:xfrm>
              <a:off x="4283" y="2133"/>
              <a:ext cx="6" cy="29"/>
            </a:xfrm>
            <a:custGeom>
              <a:avLst/>
              <a:gdLst>
                <a:gd name="T0" fmla="*/ 6 w 6"/>
                <a:gd name="T1" fmla="*/ 29 h 29"/>
                <a:gd name="T2" fmla="*/ 6 w 6"/>
                <a:gd name="T3" fmla="*/ 24 h 29"/>
                <a:gd name="T4" fmla="*/ 0 w 6"/>
                <a:gd name="T5" fmla="*/ 12 h 29"/>
                <a:gd name="T6" fmla="*/ 0 w 6"/>
                <a:gd name="T7" fmla="*/ 6 h 29"/>
                <a:gd name="T8" fmla="*/ 0 w 6"/>
                <a:gd name="T9" fmla="*/ 0 h 29"/>
                <a:gd name="T10" fmla="*/ 6 w 6"/>
                <a:gd name="T11" fmla="*/ 6 h 29"/>
                <a:gd name="T12" fmla="*/ 6 w 6"/>
                <a:gd name="T13" fmla="*/ 12 h 29"/>
                <a:gd name="T14" fmla="*/ 6 w 6"/>
                <a:gd name="T15" fmla="*/ 24 h 29"/>
                <a:gd name="T16" fmla="*/ 6 w 6"/>
                <a:gd name="T17" fmla="*/ 29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9"/>
                <a:gd name="T29" fmla="*/ 6 w 6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9">
                  <a:moveTo>
                    <a:pt x="6" y="29"/>
                  </a:moveTo>
                  <a:lnTo>
                    <a:pt x="6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6" y="24"/>
                  </a:lnTo>
                  <a:lnTo>
                    <a:pt x="6" y="2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50" name="Freeform 182"/>
            <p:cNvSpPr>
              <a:spLocks/>
            </p:cNvSpPr>
            <p:nvPr/>
          </p:nvSpPr>
          <p:spPr bwMode="auto">
            <a:xfrm>
              <a:off x="4266" y="2127"/>
              <a:ext cx="12" cy="30"/>
            </a:xfrm>
            <a:custGeom>
              <a:avLst/>
              <a:gdLst>
                <a:gd name="T0" fmla="*/ 12 w 12"/>
                <a:gd name="T1" fmla="*/ 30 h 30"/>
                <a:gd name="T2" fmla="*/ 6 w 12"/>
                <a:gd name="T3" fmla="*/ 24 h 30"/>
                <a:gd name="T4" fmla="*/ 0 w 12"/>
                <a:gd name="T5" fmla="*/ 12 h 30"/>
                <a:gd name="T6" fmla="*/ 0 w 12"/>
                <a:gd name="T7" fmla="*/ 0 h 30"/>
                <a:gd name="T8" fmla="*/ 0 w 12"/>
                <a:gd name="T9" fmla="*/ 0 h 30"/>
                <a:gd name="T10" fmla="*/ 6 w 12"/>
                <a:gd name="T11" fmla="*/ 6 h 30"/>
                <a:gd name="T12" fmla="*/ 6 w 12"/>
                <a:gd name="T13" fmla="*/ 12 h 30"/>
                <a:gd name="T14" fmla="*/ 12 w 12"/>
                <a:gd name="T15" fmla="*/ 24 h 30"/>
                <a:gd name="T16" fmla="*/ 12 w 12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12" y="30"/>
                  </a:moveTo>
                  <a:lnTo>
                    <a:pt x="6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24"/>
                  </a:lnTo>
                  <a:lnTo>
                    <a:pt x="12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51" name="Freeform 183"/>
            <p:cNvSpPr>
              <a:spLocks/>
            </p:cNvSpPr>
            <p:nvPr/>
          </p:nvSpPr>
          <p:spPr bwMode="auto">
            <a:xfrm>
              <a:off x="4230" y="2121"/>
              <a:ext cx="18" cy="36"/>
            </a:xfrm>
            <a:custGeom>
              <a:avLst/>
              <a:gdLst>
                <a:gd name="T0" fmla="*/ 18 w 18"/>
                <a:gd name="T1" fmla="*/ 36 h 36"/>
                <a:gd name="T2" fmla="*/ 18 w 18"/>
                <a:gd name="T3" fmla="*/ 36 h 36"/>
                <a:gd name="T4" fmla="*/ 12 w 18"/>
                <a:gd name="T5" fmla="*/ 30 h 36"/>
                <a:gd name="T6" fmla="*/ 12 w 18"/>
                <a:gd name="T7" fmla="*/ 24 h 36"/>
                <a:gd name="T8" fmla="*/ 6 w 18"/>
                <a:gd name="T9" fmla="*/ 18 h 36"/>
                <a:gd name="T10" fmla="*/ 6 w 18"/>
                <a:gd name="T11" fmla="*/ 12 h 36"/>
                <a:gd name="T12" fmla="*/ 0 w 18"/>
                <a:gd name="T13" fmla="*/ 6 h 36"/>
                <a:gd name="T14" fmla="*/ 0 w 18"/>
                <a:gd name="T15" fmla="*/ 6 h 36"/>
                <a:gd name="T16" fmla="*/ 6 w 18"/>
                <a:gd name="T17" fmla="*/ 0 h 36"/>
                <a:gd name="T18" fmla="*/ 6 w 18"/>
                <a:gd name="T19" fmla="*/ 0 h 36"/>
                <a:gd name="T20" fmla="*/ 6 w 18"/>
                <a:gd name="T21" fmla="*/ 6 h 36"/>
                <a:gd name="T22" fmla="*/ 12 w 18"/>
                <a:gd name="T23" fmla="*/ 12 h 36"/>
                <a:gd name="T24" fmla="*/ 12 w 18"/>
                <a:gd name="T25" fmla="*/ 18 h 36"/>
                <a:gd name="T26" fmla="*/ 12 w 18"/>
                <a:gd name="T27" fmla="*/ 24 h 36"/>
                <a:gd name="T28" fmla="*/ 18 w 18"/>
                <a:gd name="T29" fmla="*/ 30 h 36"/>
                <a:gd name="T30" fmla="*/ 18 w 18"/>
                <a:gd name="T31" fmla="*/ 36 h 36"/>
                <a:gd name="T32" fmla="*/ 18 w 18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6"/>
                <a:gd name="T53" fmla="*/ 18 w 18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6">
                  <a:moveTo>
                    <a:pt x="18" y="36"/>
                  </a:moveTo>
                  <a:lnTo>
                    <a:pt x="18" y="36"/>
                  </a:lnTo>
                  <a:lnTo>
                    <a:pt x="12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2" y="24"/>
                  </a:lnTo>
                  <a:lnTo>
                    <a:pt x="18" y="30"/>
                  </a:lnTo>
                  <a:lnTo>
                    <a:pt x="18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52" name="Freeform 184"/>
            <p:cNvSpPr>
              <a:spLocks/>
            </p:cNvSpPr>
            <p:nvPr/>
          </p:nvSpPr>
          <p:spPr bwMode="auto">
            <a:xfrm>
              <a:off x="4200" y="2127"/>
              <a:ext cx="24" cy="35"/>
            </a:xfrm>
            <a:custGeom>
              <a:avLst/>
              <a:gdLst>
                <a:gd name="T0" fmla="*/ 24 w 24"/>
                <a:gd name="T1" fmla="*/ 35 h 35"/>
                <a:gd name="T2" fmla="*/ 18 w 24"/>
                <a:gd name="T3" fmla="*/ 30 h 35"/>
                <a:gd name="T4" fmla="*/ 18 w 24"/>
                <a:gd name="T5" fmla="*/ 30 h 35"/>
                <a:gd name="T6" fmla="*/ 12 w 24"/>
                <a:gd name="T7" fmla="*/ 24 h 35"/>
                <a:gd name="T8" fmla="*/ 6 w 24"/>
                <a:gd name="T9" fmla="*/ 18 h 35"/>
                <a:gd name="T10" fmla="*/ 6 w 24"/>
                <a:gd name="T11" fmla="*/ 12 h 35"/>
                <a:gd name="T12" fmla="*/ 0 w 24"/>
                <a:gd name="T13" fmla="*/ 6 h 35"/>
                <a:gd name="T14" fmla="*/ 0 w 24"/>
                <a:gd name="T15" fmla="*/ 6 h 35"/>
                <a:gd name="T16" fmla="*/ 0 w 24"/>
                <a:gd name="T17" fmla="*/ 0 h 35"/>
                <a:gd name="T18" fmla="*/ 6 w 24"/>
                <a:gd name="T19" fmla="*/ 0 h 35"/>
                <a:gd name="T20" fmla="*/ 6 w 24"/>
                <a:gd name="T21" fmla="*/ 6 h 35"/>
                <a:gd name="T22" fmla="*/ 6 w 24"/>
                <a:gd name="T23" fmla="*/ 12 h 35"/>
                <a:gd name="T24" fmla="*/ 12 w 24"/>
                <a:gd name="T25" fmla="*/ 18 h 35"/>
                <a:gd name="T26" fmla="*/ 12 w 24"/>
                <a:gd name="T27" fmla="*/ 24 h 35"/>
                <a:gd name="T28" fmla="*/ 18 w 24"/>
                <a:gd name="T29" fmla="*/ 30 h 35"/>
                <a:gd name="T30" fmla="*/ 18 w 24"/>
                <a:gd name="T31" fmla="*/ 35 h 35"/>
                <a:gd name="T32" fmla="*/ 24 w 24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5"/>
                <a:gd name="T53" fmla="*/ 24 w 24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5">
                  <a:moveTo>
                    <a:pt x="24" y="35"/>
                  </a:moveTo>
                  <a:lnTo>
                    <a:pt x="18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2" y="24"/>
                  </a:lnTo>
                  <a:lnTo>
                    <a:pt x="18" y="30"/>
                  </a:lnTo>
                  <a:lnTo>
                    <a:pt x="18" y="35"/>
                  </a:lnTo>
                  <a:lnTo>
                    <a:pt x="24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53" name="Freeform 185"/>
            <p:cNvSpPr>
              <a:spLocks/>
            </p:cNvSpPr>
            <p:nvPr/>
          </p:nvSpPr>
          <p:spPr bwMode="auto">
            <a:xfrm>
              <a:off x="4248" y="2127"/>
              <a:ext cx="18" cy="30"/>
            </a:xfrm>
            <a:custGeom>
              <a:avLst/>
              <a:gdLst>
                <a:gd name="T0" fmla="*/ 18 w 18"/>
                <a:gd name="T1" fmla="*/ 30 h 30"/>
                <a:gd name="T2" fmla="*/ 12 w 18"/>
                <a:gd name="T3" fmla="*/ 30 h 30"/>
                <a:gd name="T4" fmla="*/ 12 w 18"/>
                <a:gd name="T5" fmla="*/ 24 h 30"/>
                <a:gd name="T6" fmla="*/ 6 w 18"/>
                <a:gd name="T7" fmla="*/ 18 h 30"/>
                <a:gd name="T8" fmla="*/ 0 w 18"/>
                <a:gd name="T9" fmla="*/ 12 h 30"/>
                <a:gd name="T10" fmla="*/ 0 w 18"/>
                <a:gd name="T11" fmla="*/ 6 h 30"/>
                <a:gd name="T12" fmla="*/ 0 w 18"/>
                <a:gd name="T13" fmla="*/ 6 h 30"/>
                <a:gd name="T14" fmla="*/ 0 w 18"/>
                <a:gd name="T15" fmla="*/ 0 h 30"/>
                <a:gd name="T16" fmla="*/ 0 w 18"/>
                <a:gd name="T17" fmla="*/ 0 h 30"/>
                <a:gd name="T18" fmla="*/ 0 w 18"/>
                <a:gd name="T19" fmla="*/ 0 h 30"/>
                <a:gd name="T20" fmla="*/ 6 w 18"/>
                <a:gd name="T21" fmla="*/ 6 h 30"/>
                <a:gd name="T22" fmla="*/ 6 w 18"/>
                <a:gd name="T23" fmla="*/ 6 h 30"/>
                <a:gd name="T24" fmla="*/ 6 w 18"/>
                <a:gd name="T25" fmla="*/ 12 h 30"/>
                <a:gd name="T26" fmla="*/ 12 w 18"/>
                <a:gd name="T27" fmla="*/ 18 h 30"/>
                <a:gd name="T28" fmla="*/ 12 w 18"/>
                <a:gd name="T29" fmla="*/ 24 h 30"/>
                <a:gd name="T30" fmla="*/ 12 w 18"/>
                <a:gd name="T31" fmla="*/ 30 h 30"/>
                <a:gd name="T32" fmla="*/ 18 w 18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0"/>
                <a:gd name="T53" fmla="*/ 18 w 1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0">
                  <a:moveTo>
                    <a:pt x="18" y="30"/>
                  </a:moveTo>
                  <a:lnTo>
                    <a:pt x="12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2" y="24"/>
                  </a:lnTo>
                  <a:lnTo>
                    <a:pt x="12" y="30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54" name="Freeform 186"/>
            <p:cNvSpPr>
              <a:spLocks/>
            </p:cNvSpPr>
            <p:nvPr/>
          </p:nvSpPr>
          <p:spPr bwMode="auto">
            <a:xfrm>
              <a:off x="4236" y="2157"/>
              <a:ext cx="24" cy="41"/>
            </a:xfrm>
            <a:custGeom>
              <a:avLst/>
              <a:gdLst>
                <a:gd name="T0" fmla="*/ 0 w 24"/>
                <a:gd name="T1" fmla="*/ 41 h 41"/>
                <a:gd name="T2" fmla="*/ 0 w 24"/>
                <a:gd name="T3" fmla="*/ 41 h 41"/>
                <a:gd name="T4" fmla="*/ 0 w 24"/>
                <a:gd name="T5" fmla="*/ 35 h 41"/>
                <a:gd name="T6" fmla="*/ 0 w 24"/>
                <a:gd name="T7" fmla="*/ 29 h 41"/>
                <a:gd name="T8" fmla="*/ 6 w 24"/>
                <a:gd name="T9" fmla="*/ 23 h 41"/>
                <a:gd name="T10" fmla="*/ 12 w 24"/>
                <a:gd name="T11" fmla="*/ 11 h 41"/>
                <a:gd name="T12" fmla="*/ 18 w 24"/>
                <a:gd name="T13" fmla="*/ 5 h 41"/>
                <a:gd name="T14" fmla="*/ 24 w 24"/>
                <a:gd name="T15" fmla="*/ 0 h 41"/>
                <a:gd name="T16" fmla="*/ 24 w 24"/>
                <a:gd name="T17" fmla="*/ 0 h 41"/>
                <a:gd name="T18" fmla="*/ 24 w 24"/>
                <a:gd name="T19" fmla="*/ 0 h 41"/>
                <a:gd name="T20" fmla="*/ 24 w 24"/>
                <a:gd name="T21" fmla="*/ 5 h 41"/>
                <a:gd name="T22" fmla="*/ 18 w 24"/>
                <a:gd name="T23" fmla="*/ 17 h 41"/>
                <a:gd name="T24" fmla="*/ 12 w 24"/>
                <a:gd name="T25" fmla="*/ 23 h 41"/>
                <a:gd name="T26" fmla="*/ 6 w 24"/>
                <a:gd name="T27" fmla="*/ 29 h 41"/>
                <a:gd name="T28" fmla="*/ 6 w 24"/>
                <a:gd name="T29" fmla="*/ 35 h 41"/>
                <a:gd name="T30" fmla="*/ 0 w 24"/>
                <a:gd name="T31" fmla="*/ 41 h 41"/>
                <a:gd name="T32" fmla="*/ 0 w 24"/>
                <a:gd name="T33" fmla="*/ 41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1"/>
                <a:gd name="T53" fmla="*/ 24 w 24"/>
                <a:gd name="T54" fmla="*/ 41 h 4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1">
                  <a:moveTo>
                    <a:pt x="0" y="41"/>
                  </a:moveTo>
                  <a:lnTo>
                    <a:pt x="0" y="41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6" y="23"/>
                  </a:lnTo>
                  <a:lnTo>
                    <a:pt x="12" y="11"/>
                  </a:lnTo>
                  <a:lnTo>
                    <a:pt x="18" y="5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18" y="17"/>
                  </a:lnTo>
                  <a:lnTo>
                    <a:pt x="12" y="23"/>
                  </a:lnTo>
                  <a:lnTo>
                    <a:pt x="6" y="29"/>
                  </a:lnTo>
                  <a:lnTo>
                    <a:pt x="6" y="35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55" name="Freeform 187"/>
            <p:cNvSpPr>
              <a:spLocks/>
            </p:cNvSpPr>
            <p:nvPr/>
          </p:nvSpPr>
          <p:spPr bwMode="auto">
            <a:xfrm>
              <a:off x="4212" y="2157"/>
              <a:ext cx="24" cy="35"/>
            </a:xfrm>
            <a:custGeom>
              <a:avLst/>
              <a:gdLst>
                <a:gd name="T0" fmla="*/ 0 w 24"/>
                <a:gd name="T1" fmla="*/ 35 h 35"/>
                <a:gd name="T2" fmla="*/ 0 w 24"/>
                <a:gd name="T3" fmla="*/ 35 h 35"/>
                <a:gd name="T4" fmla="*/ 6 w 24"/>
                <a:gd name="T5" fmla="*/ 29 h 35"/>
                <a:gd name="T6" fmla="*/ 6 w 24"/>
                <a:gd name="T7" fmla="*/ 23 h 35"/>
                <a:gd name="T8" fmla="*/ 6 w 24"/>
                <a:gd name="T9" fmla="*/ 17 h 35"/>
                <a:gd name="T10" fmla="*/ 12 w 24"/>
                <a:gd name="T11" fmla="*/ 11 h 35"/>
                <a:gd name="T12" fmla="*/ 18 w 24"/>
                <a:gd name="T13" fmla="*/ 5 h 35"/>
                <a:gd name="T14" fmla="*/ 24 w 24"/>
                <a:gd name="T15" fmla="*/ 5 h 35"/>
                <a:gd name="T16" fmla="*/ 24 w 24"/>
                <a:gd name="T17" fmla="*/ 0 h 35"/>
                <a:gd name="T18" fmla="*/ 24 w 24"/>
                <a:gd name="T19" fmla="*/ 5 h 35"/>
                <a:gd name="T20" fmla="*/ 24 w 24"/>
                <a:gd name="T21" fmla="*/ 11 h 35"/>
                <a:gd name="T22" fmla="*/ 18 w 24"/>
                <a:gd name="T23" fmla="*/ 17 h 35"/>
                <a:gd name="T24" fmla="*/ 12 w 24"/>
                <a:gd name="T25" fmla="*/ 23 h 35"/>
                <a:gd name="T26" fmla="*/ 12 w 24"/>
                <a:gd name="T27" fmla="*/ 29 h 35"/>
                <a:gd name="T28" fmla="*/ 6 w 24"/>
                <a:gd name="T29" fmla="*/ 29 h 35"/>
                <a:gd name="T30" fmla="*/ 6 w 24"/>
                <a:gd name="T31" fmla="*/ 35 h 35"/>
                <a:gd name="T32" fmla="*/ 0 w 24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5"/>
                <a:gd name="T53" fmla="*/ 24 w 24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5">
                  <a:moveTo>
                    <a:pt x="0" y="35"/>
                  </a:moveTo>
                  <a:lnTo>
                    <a:pt x="0" y="35"/>
                  </a:lnTo>
                  <a:lnTo>
                    <a:pt x="6" y="29"/>
                  </a:lnTo>
                  <a:lnTo>
                    <a:pt x="6" y="23"/>
                  </a:lnTo>
                  <a:lnTo>
                    <a:pt x="6" y="17"/>
                  </a:lnTo>
                  <a:lnTo>
                    <a:pt x="12" y="11"/>
                  </a:lnTo>
                  <a:lnTo>
                    <a:pt x="18" y="5"/>
                  </a:lnTo>
                  <a:lnTo>
                    <a:pt x="24" y="5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24" y="11"/>
                  </a:lnTo>
                  <a:lnTo>
                    <a:pt x="18" y="17"/>
                  </a:lnTo>
                  <a:lnTo>
                    <a:pt x="12" y="23"/>
                  </a:lnTo>
                  <a:lnTo>
                    <a:pt x="12" y="29"/>
                  </a:lnTo>
                  <a:lnTo>
                    <a:pt x="6" y="29"/>
                  </a:lnTo>
                  <a:lnTo>
                    <a:pt x="6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56" name="Freeform 188"/>
            <p:cNvSpPr>
              <a:spLocks/>
            </p:cNvSpPr>
            <p:nvPr/>
          </p:nvSpPr>
          <p:spPr bwMode="auto">
            <a:xfrm>
              <a:off x="4212" y="2127"/>
              <a:ext cx="24" cy="35"/>
            </a:xfrm>
            <a:custGeom>
              <a:avLst/>
              <a:gdLst>
                <a:gd name="T0" fmla="*/ 24 w 24"/>
                <a:gd name="T1" fmla="*/ 35 h 35"/>
                <a:gd name="T2" fmla="*/ 24 w 24"/>
                <a:gd name="T3" fmla="*/ 30 h 35"/>
                <a:gd name="T4" fmla="*/ 18 w 24"/>
                <a:gd name="T5" fmla="*/ 24 h 35"/>
                <a:gd name="T6" fmla="*/ 12 w 24"/>
                <a:gd name="T7" fmla="*/ 18 h 35"/>
                <a:gd name="T8" fmla="*/ 12 w 24"/>
                <a:gd name="T9" fmla="*/ 18 h 35"/>
                <a:gd name="T10" fmla="*/ 6 w 24"/>
                <a:gd name="T11" fmla="*/ 12 h 35"/>
                <a:gd name="T12" fmla="*/ 6 w 24"/>
                <a:gd name="T13" fmla="*/ 6 h 35"/>
                <a:gd name="T14" fmla="*/ 0 w 24"/>
                <a:gd name="T15" fmla="*/ 0 h 35"/>
                <a:gd name="T16" fmla="*/ 6 w 24"/>
                <a:gd name="T17" fmla="*/ 0 h 35"/>
                <a:gd name="T18" fmla="*/ 6 w 24"/>
                <a:gd name="T19" fmla="*/ 0 h 35"/>
                <a:gd name="T20" fmla="*/ 6 w 24"/>
                <a:gd name="T21" fmla="*/ 0 h 35"/>
                <a:gd name="T22" fmla="*/ 12 w 24"/>
                <a:gd name="T23" fmla="*/ 6 h 35"/>
                <a:gd name="T24" fmla="*/ 12 w 24"/>
                <a:gd name="T25" fmla="*/ 12 h 35"/>
                <a:gd name="T26" fmla="*/ 18 w 24"/>
                <a:gd name="T27" fmla="*/ 18 h 35"/>
                <a:gd name="T28" fmla="*/ 18 w 24"/>
                <a:gd name="T29" fmla="*/ 24 h 35"/>
                <a:gd name="T30" fmla="*/ 24 w 24"/>
                <a:gd name="T31" fmla="*/ 30 h 35"/>
                <a:gd name="T32" fmla="*/ 24 w 24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5"/>
                <a:gd name="T53" fmla="*/ 24 w 24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5">
                  <a:moveTo>
                    <a:pt x="24" y="35"/>
                  </a:moveTo>
                  <a:lnTo>
                    <a:pt x="24" y="30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24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57" name="Freeform 189"/>
            <p:cNvSpPr>
              <a:spLocks/>
            </p:cNvSpPr>
            <p:nvPr/>
          </p:nvSpPr>
          <p:spPr bwMode="auto">
            <a:xfrm>
              <a:off x="5096" y="1636"/>
              <a:ext cx="89" cy="84"/>
            </a:xfrm>
            <a:custGeom>
              <a:avLst/>
              <a:gdLst>
                <a:gd name="T0" fmla="*/ 18 w 89"/>
                <a:gd name="T1" fmla="*/ 18 h 84"/>
                <a:gd name="T2" fmla="*/ 12 w 89"/>
                <a:gd name="T3" fmla="*/ 30 h 84"/>
                <a:gd name="T4" fmla="*/ 12 w 89"/>
                <a:gd name="T5" fmla="*/ 42 h 84"/>
                <a:gd name="T6" fmla="*/ 24 w 89"/>
                <a:gd name="T7" fmla="*/ 42 h 84"/>
                <a:gd name="T8" fmla="*/ 29 w 89"/>
                <a:gd name="T9" fmla="*/ 42 h 84"/>
                <a:gd name="T10" fmla="*/ 29 w 89"/>
                <a:gd name="T11" fmla="*/ 48 h 84"/>
                <a:gd name="T12" fmla="*/ 29 w 89"/>
                <a:gd name="T13" fmla="*/ 48 h 84"/>
                <a:gd name="T14" fmla="*/ 24 w 89"/>
                <a:gd name="T15" fmla="*/ 48 h 84"/>
                <a:gd name="T16" fmla="*/ 18 w 89"/>
                <a:gd name="T17" fmla="*/ 42 h 84"/>
                <a:gd name="T18" fmla="*/ 6 w 89"/>
                <a:gd name="T19" fmla="*/ 48 h 84"/>
                <a:gd name="T20" fmla="*/ 0 w 89"/>
                <a:gd name="T21" fmla="*/ 54 h 84"/>
                <a:gd name="T22" fmla="*/ 6 w 89"/>
                <a:gd name="T23" fmla="*/ 66 h 84"/>
                <a:gd name="T24" fmla="*/ 12 w 89"/>
                <a:gd name="T25" fmla="*/ 66 h 84"/>
                <a:gd name="T26" fmla="*/ 18 w 89"/>
                <a:gd name="T27" fmla="*/ 66 h 84"/>
                <a:gd name="T28" fmla="*/ 24 w 89"/>
                <a:gd name="T29" fmla="*/ 66 h 84"/>
                <a:gd name="T30" fmla="*/ 29 w 89"/>
                <a:gd name="T31" fmla="*/ 60 h 84"/>
                <a:gd name="T32" fmla="*/ 24 w 89"/>
                <a:gd name="T33" fmla="*/ 72 h 84"/>
                <a:gd name="T34" fmla="*/ 24 w 89"/>
                <a:gd name="T35" fmla="*/ 84 h 84"/>
                <a:gd name="T36" fmla="*/ 29 w 89"/>
                <a:gd name="T37" fmla="*/ 84 h 84"/>
                <a:gd name="T38" fmla="*/ 41 w 89"/>
                <a:gd name="T39" fmla="*/ 84 h 84"/>
                <a:gd name="T40" fmla="*/ 41 w 89"/>
                <a:gd name="T41" fmla="*/ 72 h 84"/>
                <a:gd name="T42" fmla="*/ 41 w 89"/>
                <a:gd name="T43" fmla="*/ 66 h 84"/>
                <a:gd name="T44" fmla="*/ 41 w 89"/>
                <a:gd name="T45" fmla="*/ 60 h 84"/>
                <a:gd name="T46" fmla="*/ 41 w 89"/>
                <a:gd name="T47" fmla="*/ 66 h 84"/>
                <a:gd name="T48" fmla="*/ 47 w 89"/>
                <a:gd name="T49" fmla="*/ 72 h 84"/>
                <a:gd name="T50" fmla="*/ 59 w 89"/>
                <a:gd name="T51" fmla="*/ 72 h 84"/>
                <a:gd name="T52" fmla="*/ 71 w 89"/>
                <a:gd name="T53" fmla="*/ 78 h 84"/>
                <a:gd name="T54" fmla="*/ 83 w 89"/>
                <a:gd name="T55" fmla="*/ 72 h 84"/>
                <a:gd name="T56" fmla="*/ 83 w 89"/>
                <a:gd name="T57" fmla="*/ 66 h 84"/>
                <a:gd name="T58" fmla="*/ 83 w 89"/>
                <a:gd name="T59" fmla="*/ 60 h 84"/>
                <a:gd name="T60" fmla="*/ 71 w 89"/>
                <a:gd name="T61" fmla="*/ 54 h 84"/>
                <a:gd name="T62" fmla="*/ 59 w 89"/>
                <a:gd name="T63" fmla="*/ 54 h 84"/>
                <a:gd name="T64" fmla="*/ 65 w 89"/>
                <a:gd name="T65" fmla="*/ 42 h 84"/>
                <a:gd name="T66" fmla="*/ 77 w 89"/>
                <a:gd name="T67" fmla="*/ 42 h 84"/>
                <a:gd name="T68" fmla="*/ 89 w 89"/>
                <a:gd name="T69" fmla="*/ 36 h 84"/>
                <a:gd name="T70" fmla="*/ 89 w 89"/>
                <a:gd name="T71" fmla="*/ 24 h 84"/>
                <a:gd name="T72" fmla="*/ 77 w 89"/>
                <a:gd name="T73" fmla="*/ 18 h 84"/>
                <a:gd name="T74" fmla="*/ 65 w 89"/>
                <a:gd name="T75" fmla="*/ 24 h 84"/>
                <a:gd name="T76" fmla="*/ 65 w 89"/>
                <a:gd name="T77" fmla="*/ 30 h 84"/>
                <a:gd name="T78" fmla="*/ 59 w 89"/>
                <a:gd name="T79" fmla="*/ 36 h 84"/>
                <a:gd name="T80" fmla="*/ 53 w 89"/>
                <a:gd name="T81" fmla="*/ 36 h 84"/>
                <a:gd name="T82" fmla="*/ 53 w 89"/>
                <a:gd name="T83" fmla="*/ 30 h 84"/>
                <a:gd name="T84" fmla="*/ 53 w 89"/>
                <a:gd name="T85" fmla="*/ 24 h 84"/>
                <a:gd name="T86" fmla="*/ 65 w 89"/>
                <a:gd name="T87" fmla="*/ 12 h 84"/>
                <a:gd name="T88" fmla="*/ 59 w 89"/>
                <a:gd name="T89" fmla="*/ 0 h 84"/>
                <a:gd name="T90" fmla="*/ 47 w 89"/>
                <a:gd name="T91" fmla="*/ 0 h 84"/>
                <a:gd name="T92" fmla="*/ 41 w 89"/>
                <a:gd name="T93" fmla="*/ 6 h 84"/>
                <a:gd name="T94" fmla="*/ 35 w 89"/>
                <a:gd name="T95" fmla="*/ 12 h 84"/>
                <a:gd name="T96" fmla="*/ 41 w 89"/>
                <a:gd name="T97" fmla="*/ 18 h 84"/>
                <a:gd name="T98" fmla="*/ 41 w 89"/>
                <a:gd name="T99" fmla="*/ 24 h 84"/>
                <a:gd name="T100" fmla="*/ 41 w 89"/>
                <a:gd name="T101" fmla="*/ 36 h 84"/>
                <a:gd name="T102" fmla="*/ 35 w 89"/>
                <a:gd name="T103" fmla="*/ 36 h 84"/>
                <a:gd name="T104" fmla="*/ 35 w 89"/>
                <a:gd name="T105" fmla="*/ 24 h 8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84"/>
                <a:gd name="T161" fmla="*/ 89 w 89"/>
                <a:gd name="T162" fmla="*/ 84 h 8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84">
                  <a:moveTo>
                    <a:pt x="24" y="18"/>
                  </a:moveTo>
                  <a:lnTo>
                    <a:pt x="18" y="18"/>
                  </a:lnTo>
                  <a:lnTo>
                    <a:pt x="12" y="24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12" y="42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9" y="42"/>
                  </a:lnTo>
                  <a:lnTo>
                    <a:pt x="29" y="48"/>
                  </a:lnTo>
                  <a:lnTo>
                    <a:pt x="24" y="48"/>
                  </a:lnTo>
                  <a:lnTo>
                    <a:pt x="18" y="48"/>
                  </a:lnTo>
                  <a:lnTo>
                    <a:pt x="18" y="42"/>
                  </a:lnTo>
                  <a:lnTo>
                    <a:pt x="12" y="42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8" y="66"/>
                  </a:lnTo>
                  <a:lnTo>
                    <a:pt x="24" y="66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29" y="66"/>
                  </a:lnTo>
                  <a:lnTo>
                    <a:pt x="24" y="72"/>
                  </a:lnTo>
                  <a:lnTo>
                    <a:pt x="24" y="78"/>
                  </a:lnTo>
                  <a:lnTo>
                    <a:pt x="24" y="84"/>
                  </a:lnTo>
                  <a:lnTo>
                    <a:pt x="29" y="84"/>
                  </a:lnTo>
                  <a:lnTo>
                    <a:pt x="35" y="84"/>
                  </a:lnTo>
                  <a:lnTo>
                    <a:pt x="41" y="84"/>
                  </a:lnTo>
                  <a:lnTo>
                    <a:pt x="41" y="78"/>
                  </a:lnTo>
                  <a:lnTo>
                    <a:pt x="41" y="72"/>
                  </a:lnTo>
                  <a:lnTo>
                    <a:pt x="41" y="66"/>
                  </a:lnTo>
                  <a:lnTo>
                    <a:pt x="41" y="60"/>
                  </a:lnTo>
                  <a:lnTo>
                    <a:pt x="41" y="66"/>
                  </a:lnTo>
                  <a:lnTo>
                    <a:pt x="47" y="66"/>
                  </a:lnTo>
                  <a:lnTo>
                    <a:pt x="47" y="72"/>
                  </a:lnTo>
                  <a:lnTo>
                    <a:pt x="53" y="72"/>
                  </a:lnTo>
                  <a:lnTo>
                    <a:pt x="59" y="72"/>
                  </a:lnTo>
                  <a:lnTo>
                    <a:pt x="65" y="72"/>
                  </a:lnTo>
                  <a:lnTo>
                    <a:pt x="65" y="78"/>
                  </a:lnTo>
                  <a:lnTo>
                    <a:pt x="71" y="78"/>
                  </a:lnTo>
                  <a:lnTo>
                    <a:pt x="77" y="78"/>
                  </a:lnTo>
                  <a:lnTo>
                    <a:pt x="77" y="72"/>
                  </a:lnTo>
                  <a:lnTo>
                    <a:pt x="83" y="72"/>
                  </a:lnTo>
                  <a:lnTo>
                    <a:pt x="83" y="66"/>
                  </a:lnTo>
                  <a:lnTo>
                    <a:pt x="83" y="60"/>
                  </a:lnTo>
                  <a:lnTo>
                    <a:pt x="77" y="54"/>
                  </a:lnTo>
                  <a:lnTo>
                    <a:pt x="71" y="54"/>
                  </a:lnTo>
                  <a:lnTo>
                    <a:pt x="65" y="54"/>
                  </a:lnTo>
                  <a:lnTo>
                    <a:pt x="59" y="54"/>
                  </a:lnTo>
                  <a:lnTo>
                    <a:pt x="59" y="48"/>
                  </a:lnTo>
                  <a:lnTo>
                    <a:pt x="65" y="48"/>
                  </a:lnTo>
                  <a:lnTo>
                    <a:pt x="65" y="42"/>
                  </a:lnTo>
                  <a:lnTo>
                    <a:pt x="71" y="42"/>
                  </a:lnTo>
                  <a:lnTo>
                    <a:pt x="77" y="42"/>
                  </a:lnTo>
                  <a:lnTo>
                    <a:pt x="83" y="36"/>
                  </a:lnTo>
                  <a:lnTo>
                    <a:pt x="89" y="36"/>
                  </a:lnTo>
                  <a:lnTo>
                    <a:pt x="89" y="30"/>
                  </a:lnTo>
                  <a:lnTo>
                    <a:pt x="89" y="24"/>
                  </a:lnTo>
                  <a:lnTo>
                    <a:pt x="83" y="18"/>
                  </a:lnTo>
                  <a:lnTo>
                    <a:pt x="77" y="18"/>
                  </a:lnTo>
                  <a:lnTo>
                    <a:pt x="71" y="18"/>
                  </a:lnTo>
                  <a:lnTo>
                    <a:pt x="65" y="24"/>
                  </a:lnTo>
                  <a:lnTo>
                    <a:pt x="65" y="30"/>
                  </a:lnTo>
                  <a:lnTo>
                    <a:pt x="65" y="36"/>
                  </a:lnTo>
                  <a:lnTo>
                    <a:pt x="59" y="36"/>
                  </a:lnTo>
                  <a:lnTo>
                    <a:pt x="53" y="42"/>
                  </a:lnTo>
                  <a:lnTo>
                    <a:pt x="53" y="36"/>
                  </a:lnTo>
                  <a:lnTo>
                    <a:pt x="47" y="36"/>
                  </a:lnTo>
                  <a:lnTo>
                    <a:pt x="53" y="30"/>
                  </a:lnTo>
                  <a:lnTo>
                    <a:pt x="53" y="24"/>
                  </a:lnTo>
                  <a:lnTo>
                    <a:pt x="59" y="18"/>
                  </a:lnTo>
                  <a:lnTo>
                    <a:pt x="65" y="12"/>
                  </a:lnTo>
                  <a:lnTo>
                    <a:pt x="59" y="6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1" y="0"/>
                  </a:lnTo>
                  <a:lnTo>
                    <a:pt x="41" y="6"/>
                  </a:lnTo>
                  <a:lnTo>
                    <a:pt x="35" y="6"/>
                  </a:lnTo>
                  <a:lnTo>
                    <a:pt x="35" y="12"/>
                  </a:lnTo>
                  <a:lnTo>
                    <a:pt x="41" y="18"/>
                  </a:lnTo>
                  <a:lnTo>
                    <a:pt x="41" y="24"/>
                  </a:lnTo>
                  <a:lnTo>
                    <a:pt x="41" y="30"/>
                  </a:lnTo>
                  <a:lnTo>
                    <a:pt x="41" y="36"/>
                  </a:lnTo>
                  <a:lnTo>
                    <a:pt x="35" y="36"/>
                  </a:lnTo>
                  <a:lnTo>
                    <a:pt x="35" y="30"/>
                  </a:lnTo>
                  <a:lnTo>
                    <a:pt x="35" y="24"/>
                  </a:lnTo>
                  <a:lnTo>
                    <a:pt x="29" y="18"/>
                  </a:lnTo>
                  <a:lnTo>
                    <a:pt x="24" y="18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58" name="Freeform 190"/>
            <p:cNvSpPr>
              <a:spLocks/>
            </p:cNvSpPr>
            <p:nvPr/>
          </p:nvSpPr>
          <p:spPr bwMode="auto">
            <a:xfrm>
              <a:off x="5036" y="1750"/>
              <a:ext cx="89" cy="155"/>
            </a:xfrm>
            <a:custGeom>
              <a:avLst/>
              <a:gdLst>
                <a:gd name="T0" fmla="*/ 89 w 89"/>
                <a:gd name="T1" fmla="*/ 0 h 155"/>
                <a:gd name="T2" fmla="*/ 84 w 89"/>
                <a:gd name="T3" fmla="*/ 12 h 155"/>
                <a:gd name="T4" fmla="*/ 72 w 89"/>
                <a:gd name="T5" fmla="*/ 18 h 155"/>
                <a:gd name="T6" fmla="*/ 66 w 89"/>
                <a:gd name="T7" fmla="*/ 24 h 155"/>
                <a:gd name="T8" fmla="*/ 54 w 89"/>
                <a:gd name="T9" fmla="*/ 30 h 155"/>
                <a:gd name="T10" fmla="*/ 48 w 89"/>
                <a:gd name="T11" fmla="*/ 36 h 155"/>
                <a:gd name="T12" fmla="*/ 36 w 89"/>
                <a:gd name="T13" fmla="*/ 36 h 155"/>
                <a:gd name="T14" fmla="*/ 30 w 89"/>
                <a:gd name="T15" fmla="*/ 42 h 155"/>
                <a:gd name="T16" fmla="*/ 18 w 89"/>
                <a:gd name="T17" fmla="*/ 42 h 155"/>
                <a:gd name="T18" fmla="*/ 18 w 89"/>
                <a:gd name="T19" fmla="*/ 42 h 155"/>
                <a:gd name="T20" fmla="*/ 18 w 89"/>
                <a:gd name="T21" fmla="*/ 48 h 155"/>
                <a:gd name="T22" fmla="*/ 18 w 89"/>
                <a:gd name="T23" fmla="*/ 54 h 155"/>
                <a:gd name="T24" fmla="*/ 18 w 89"/>
                <a:gd name="T25" fmla="*/ 54 h 155"/>
                <a:gd name="T26" fmla="*/ 12 w 89"/>
                <a:gd name="T27" fmla="*/ 60 h 155"/>
                <a:gd name="T28" fmla="*/ 12 w 89"/>
                <a:gd name="T29" fmla="*/ 66 h 155"/>
                <a:gd name="T30" fmla="*/ 6 w 89"/>
                <a:gd name="T31" fmla="*/ 66 h 155"/>
                <a:gd name="T32" fmla="*/ 0 w 89"/>
                <a:gd name="T33" fmla="*/ 72 h 155"/>
                <a:gd name="T34" fmla="*/ 6 w 89"/>
                <a:gd name="T35" fmla="*/ 84 h 155"/>
                <a:gd name="T36" fmla="*/ 12 w 89"/>
                <a:gd name="T37" fmla="*/ 96 h 155"/>
                <a:gd name="T38" fmla="*/ 12 w 89"/>
                <a:gd name="T39" fmla="*/ 108 h 155"/>
                <a:gd name="T40" fmla="*/ 6 w 89"/>
                <a:gd name="T41" fmla="*/ 114 h 155"/>
                <a:gd name="T42" fmla="*/ 12 w 89"/>
                <a:gd name="T43" fmla="*/ 120 h 155"/>
                <a:gd name="T44" fmla="*/ 18 w 89"/>
                <a:gd name="T45" fmla="*/ 120 h 155"/>
                <a:gd name="T46" fmla="*/ 24 w 89"/>
                <a:gd name="T47" fmla="*/ 125 h 155"/>
                <a:gd name="T48" fmla="*/ 30 w 89"/>
                <a:gd name="T49" fmla="*/ 125 h 155"/>
                <a:gd name="T50" fmla="*/ 30 w 89"/>
                <a:gd name="T51" fmla="*/ 131 h 155"/>
                <a:gd name="T52" fmla="*/ 36 w 89"/>
                <a:gd name="T53" fmla="*/ 137 h 155"/>
                <a:gd name="T54" fmla="*/ 42 w 89"/>
                <a:gd name="T55" fmla="*/ 143 h 155"/>
                <a:gd name="T56" fmla="*/ 42 w 89"/>
                <a:gd name="T57" fmla="*/ 155 h 155"/>
                <a:gd name="T58" fmla="*/ 48 w 89"/>
                <a:gd name="T59" fmla="*/ 149 h 155"/>
                <a:gd name="T60" fmla="*/ 48 w 89"/>
                <a:gd name="T61" fmla="*/ 143 h 155"/>
                <a:gd name="T62" fmla="*/ 54 w 89"/>
                <a:gd name="T63" fmla="*/ 137 h 155"/>
                <a:gd name="T64" fmla="*/ 60 w 89"/>
                <a:gd name="T65" fmla="*/ 131 h 155"/>
                <a:gd name="T66" fmla="*/ 60 w 89"/>
                <a:gd name="T67" fmla="*/ 125 h 155"/>
                <a:gd name="T68" fmla="*/ 66 w 89"/>
                <a:gd name="T69" fmla="*/ 125 h 155"/>
                <a:gd name="T70" fmla="*/ 78 w 89"/>
                <a:gd name="T71" fmla="*/ 120 h 155"/>
                <a:gd name="T72" fmla="*/ 84 w 89"/>
                <a:gd name="T73" fmla="*/ 120 h 155"/>
                <a:gd name="T74" fmla="*/ 78 w 89"/>
                <a:gd name="T75" fmla="*/ 114 h 155"/>
                <a:gd name="T76" fmla="*/ 78 w 89"/>
                <a:gd name="T77" fmla="*/ 102 h 155"/>
                <a:gd name="T78" fmla="*/ 78 w 89"/>
                <a:gd name="T79" fmla="*/ 96 h 155"/>
                <a:gd name="T80" fmla="*/ 84 w 89"/>
                <a:gd name="T81" fmla="*/ 84 h 155"/>
                <a:gd name="T82" fmla="*/ 78 w 89"/>
                <a:gd name="T83" fmla="*/ 66 h 155"/>
                <a:gd name="T84" fmla="*/ 78 w 89"/>
                <a:gd name="T85" fmla="*/ 54 h 155"/>
                <a:gd name="T86" fmla="*/ 78 w 89"/>
                <a:gd name="T87" fmla="*/ 36 h 155"/>
                <a:gd name="T88" fmla="*/ 78 w 89"/>
                <a:gd name="T89" fmla="*/ 24 h 155"/>
                <a:gd name="T90" fmla="*/ 84 w 89"/>
                <a:gd name="T91" fmla="*/ 18 h 155"/>
                <a:gd name="T92" fmla="*/ 84 w 89"/>
                <a:gd name="T93" fmla="*/ 12 h 155"/>
                <a:gd name="T94" fmla="*/ 89 w 89"/>
                <a:gd name="T95" fmla="*/ 6 h 155"/>
                <a:gd name="T96" fmla="*/ 89 w 89"/>
                <a:gd name="T97" fmla="*/ 6 h 155"/>
                <a:gd name="T98" fmla="*/ 89 w 89"/>
                <a:gd name="T99" fmla="*/ 6 h 155"/>
                <a:gd name="T100" fmla="*/ 89 w 89"/>
                <a:gd name="T101" fmla="*/ 6 h 155"/>
                <a:gd name="T102" fmla="*/ 89 w 89"/>
                <a:gd name="T103" fmla="*/ 0 h 155"/>
                <a:gd name="T104" fmla="*/ 89 w 89"/>
                <a:gd name="T105" fmla="*/ 0 h 155"/>
                <a:gd name="T106" fmla="*/ 89 w 89"/>
                <a:gd name="T107" fmla="*/ 0 h 15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9"/>
                <a:gd name="T163" fmla="*/ 0 h 155"/>
                <a:gd name="T164" fmla="*/ 89 w 89"/>
                <a:gd name="T165" fmla="*/ 155 h 15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9" h="155">
                  <a:moveTo>
                    <a:pt x="89" y="0"/>
                  </a:moveTo>
                  <a:lnTo>
                    <a:pt x="84" y="12"/>
                  </a:lnTo>
                  <a:lnTo>
                    <a:pt x="72" y="18"/>
                  </a:lnTo>
                  <a:lnTo>
                    <a:pt x="66" y="24"/>
                  </a:lnTo>
                  <a:lnTo>
                    <a:pt x="54" y="30"/>
                  </a:lnTo>
                  <a:lnTo>
                    <a:pt x="48" y="36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8" y="54"/>
                  </a:lnTo>
                  <a:lnTo>
                    <a:pt x="12" y="60"/>
                  </a:lnTo>
                  <a:lnTo>
                    <a:pt x="12" y="66"/>
                  </a:lnTo>
                  <a:lnTo>
                    <a:pt x="6" y="66"/>
                  </a:lnTo>
                  <a:lnTo>
                    <a:pt x="0" y="72"/>
                  </a:lnTo>
                  <a:lnTo>
                    <a:pt x="6" y="84"/>
                  </a:lnTo>
                  <a:lnTo>
                    <a:pt x="12" y="96"/>
                  </a:lnTo>
                  <a:lnTo>
                    <a:pt x="12" y="108"/>
                  </a:lnTo>
                  <a:lnTo>
                    <a:pt x="6" y="114"/>
                  </a:lnTo>
                  <a:lnTo>
                    <a:pt x="12" y="120"/>
                  </a:lnTo>
                  <a:lnTo>
                    <a:pt x="18" y="120"/>
                  </a:lnTo>
                  <a:lnTo>
                    <a:pt x="24" y="125"/>
                  </a:lnTo>
                  <a:lnTo>
                    <a:pt x="30" y="125"/>
                  </a:lnTo>
                  <a:lnTo>
                    <a:pt x="30" y="131"/>
                  </a:lnTo>
                  <a:lnTo>
                    <a:pt x="36" y="137"/>
                  </a:lnTo>
                  <a:lnTo>
                    <a:pt x="42" y="143"/>
                  </a:lnTo>
                  <a:lnTo>
                    <a:pt x="42" y="155"/>
                  </a:lnTo>
                  <a:lnTo>
                    <a:pt x="48" y="149"/>
                  </a:lnTo>
                  <a:lnTo>
                    <a:pt x="48" y="143"/>
                  </a:lnTo>
                  <a:lnTo>
                    <a:pt x="54" y="137"/>
                  </a:lnTo>
                  <a:lnTo>
                    <a:pt x="60" y="131"/>
                  </a:lnTo>
                  <a:lnTo>
                    <a:pt x="60" y="125"/>
                  </a:lnTo>
                  <a:lnTo>
                    <a:pt x="66" y="125"/>
                  </a:lnTo>
                  <a:lnTo>
                    <a:pt x="78" y="120"/>
                  </a:lnTo>
                  <a:lnTo>
                    <a:pt x="84" y="120"/>
                  </a:lnTo>
                  <a:lnTo>
                    <a:pt x="78" y="114"/>
                  </a:lnTo>
                  <a:lnTo>
                    <a:pt x="78" y="102"/>
                  </a:lnTo>
                  <a:lnTo>
                    <a:pt x="78" y="96"/>
                  </a:lnTo>
                  <a:lnTo>
                    <a:pt x="84" y="84"/>
                  </a:lnTo>
                  <a:lnTo>
                    <a:pt x="78" y="66"/>
                  </a:lnTo>
                  <a:lnTo>
                    <a:pt x="78" y="54"/>
                  </a:lnTo>
                  <a:lnTo>
                    <a:pt x="78" y="36"/>
                  </a:lnTo>
                  <a:lnTo>
                    <a:pt x="78" y="24"/>
                  </a:lnTo>
                  <a:lnTo>
                    <a:pt x="84" y="18"/>
                  </a:lnTo>
                  <a:lnTo>
                    <a:pt x="84" y="12"/>
                  </a:lnTo>
                  <a:lnTo>
                    <a:pt x="89" y="6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59" name="Freeform 191"/>
            <p:cNvSpPr>
              <a:spLocks/>
            </p:cNvSpPr>
            <p:nvPr/>
          </p:nvSpPr>
          <p:spPr bwMode="auto">
            <a:xfrm>
              <a:off x="5263" y="1714"/>
              <a:ext cx="167" cy="126"/>
            </a:xfrm>
            <a:custGeom>
              <a:avLst/>
              <a:gdLst>
                <a:gd name="T0" fmla="*/ 77 w 167"/>
                <a:gd name="T1" fmla="*/ 0 h 126"/>
                <a:gd name="T2" fmla="*/ 71 w 167"/>
                <a:gd name="T3" fmla="*/ 0 h 126"/>
                <a:gd name="T4" fmla="*/ 66 w 167"/>
                <a:gd name="T5" fmla="*/ 0 h 126"/>
                <a:gd name="T6" fmla="*/ 54 w 167"/>
                <a:gd name="T7" fmla="*/ 6 h 126"/>
                <a:gd name="T8" fmla="*/ 48 w 167"/>
                <a:gd name="T9" fmla="*/ 6 h 126"/>
                <a:gd name="T10" fmla="*/ 36 w 167"/>
                <a:gd name="T11" fmla="*/ 12 h 126"/>
                <a:gd name="T12" fmla="*/ 30 w 167"/>
                <a:gd name="T13" fmla="*/ 12 h 126"/>
                <a:gd name="T14" fmla="*/ 18 w 167"/>
                <a:gd name="T15" fmla="*/ 18 h 126"/>
                <a:gd name="T16" fmla="*/ 12 w 167"/>
                <a:gd name="T17" fmla="*/ 18 h 126"/>
                <a:gd name="T18" fmla="*/ 6 w 167"/>
                <a:gd name="T19" fmla="*/ 18 h 126"/>
                <a:gd name="T20" fmla="*/ 6 w 167"/>
                <a:gd name="T21" fmla="*/ 12 h 126"/>
                <a:gd name="T22" fmla="*/ 0 w 167"/>
                <a:gd name="T23" fmla="*/ 12 h 126"/>
                <a:gd name="T24" fmla="*/ 0 w 167"/>
                <a:gd name="T25" fmla="*/ 12 h 126"/>
                <a:gd name="T26" fmla="*/ 12 w 167"/>
                <a:gd name="T27" fmla="*/ 18 h 126"/>
                <a:gd name="T28" fmla="*/ 18 w 167"/>
                <a:gd name="T29" fmla="*/ 30 h 126"/>
                <a:gd name="T30" fmla="*/ 24 w 167"/>
                <a:gd name="T31" fmla="*/ 36 h 126"/>
                <a:gd name="T32" fmla="*/ 30 w 167"/>
                <a:gd name="T33" fmla="*/ 48 h 126"/>
                <a:gd name="T34" fmla="*/ 36 w 167"/>
                <a:gd name="T35" fmla="*/ 60 h 126"/>
                <a:gd name="T36" fmla="*/ 42 w 167"/>
                <a:gd name="T37" fmla="*/ 66 h 126"/>
                <a:gd name="T38" fmla="*/ 48 w 167"/>
                <a:gd name="T39" fmla="*/ 84 h 126"/>
                <a:gd name="T40" fmla="*/ 48 w 167"/>
                <a:gd name="T41" fmla="*/ 96 h 126"/>
                <a:gd name="T42" fmla="*/ 54 w 167"/>
                <a:gd name="T43" fmla="*/ 96 h 126"/>
                <a:gd name="T44" fmla="*/ 60 w 167"/>
                <a:gd name="T45" fmla="*/ 96 h 126"/>
                <a:gd name="T46" fmla="*/ 66 w 167"/>
                <a:gd name="T47" fmla="*/ 96 h 126"/>
                <a:gd name="T48" fmla="*/ 71 w 167"/>
                <a:gd name="T49" fmla="*/ 102 h 126"/>
                <a:gd name="T50" fmla="*/ 77 w 167"/>
                <a:gd name="T51" fmla="*/ 108 h 126"/>
                <a:gd name="T52" fmla="*/ 83 w 167"/>
                <a:gd name="T53" fmla="*/ 114 h 126"/>
                <a:gd name="T54" fmla="*/ 89 w 167"/>
                <a:gd name="T55" fmla="*/ 120 h 126"/>
                <a:gd name="T56" fmla="*/ 89 w 167"/>
                <a:gd name="T57" fmla="*/ 126 h 126"/>
                <a:gd name="T58" fmla="*/ 95 w 167"/>
                <a:gd name="T59" fmla="*/ 120 h 126"/>
                <a:gd name="T60" fmla="*/ 101 w 167"/>
                <a:gd name="T61" fmla="*/ 120 h 126"/>
                <a:gd name="T62" fmla="*/ 107 w 167"/>
                <a:gd name="T63" fmla="*/ 114 h 126"/>
                <a:gd name="T64" fmla="*/ 119 w 167"/>
                <a:gd name="T65" fmla="*/ 114 h 126"/>
                <a:gd name="T66" fmla="*/ 131 w 167"/>
                <a:gd name="T67" fmla="*/ 114 h 126"/>
                <a:gd name="T68" fmla="*/ 143 w 167"/>
                <a:gd name="T69" fmla="*/ 114 h 126"/>
                <a:gd name="T70" fmla="*/ 155 w 167"/>
                <a:gd name="T71" fmla="*/ 114 h 126"/>
                <a:gd name="T72" fmla="*/ 167 w 167"/>
                <a:gd name="T73" fmla="*/ 120 h 126"/>
                <a:gd name="T74" fmla="*/ 161 w 167"/>
                <a:gd name="T75" fmla="*/ 114 h 126"/>
                <a:gd name="T76" fmla="*/ 161 w 167"/>
                <a:gd name="T77" fmla="*/ 108 h 126"/>
                <a:gd name="T78" fmla="*/ 155 w 167"/>
                <a:gd name="T79" fmla="*/ 102 h 126"/>
                <a:gd name="T80" fmla="*/ 155 w 167"/>
                <a:gd name="T81" fmla="*/ 96 h 126"/>
                <a:gd name="T82" fmla="*/ 149 w 167"/>
                <a:gd name="T83" fmla="*/ 84 h 126"/>
                <a:gd name="T84" fmla="*/ 155 w 167"/>
                <a:gd name="T85" fmla="*/ 78 h 126"/>
                <a:gd name="T86" fmla="*/ 155 w 167"/>
                <a:gd name="T87" fmla="*/ 66 h 126"/>
                <a:gd name="T88" fmla="*/ 161 w 167"/>
                <a:gd name="T89" fmla="*/ 54 h 126"/>
                <a:gd name="T90" fmla="*/ 155 w 167"/>
                <a:gd name="T91" fmla="*/ 48 h 126"/>
                <a:gd name="T92" fmla="*/ 143 w 167"/>
                <a:gd name="T93" fmla="*/ 48 h 126"/>
                <a:gd name="T94" fmla="*/ 137 w 167"/>
                <a:gd name="T95" fmla="*/ 48 h 126"/>
                <a:gd name="T96" fmla="*/ 131 w 167"/>
                <a:gd name="T97" fmla="*/ 42 h 126"/>
                <a:gd name="T98" fmla="*/ 125 w 167"/>
                <a:gd name="T99" fmla="*/ 36 h 126"/>
                <a:gd name="T100" fmla="*/ 119 w 167"/>
                <a:gd name="T101" fmla="*/ 30 h 126"/>
                <a:gd name="T102" fmla="*/ 119 w 167"/>
                <a:gd name="T103" fmla="*/ 18 h 126"/>
                <a:gd name="T104" fmla="*/ 119 w 167"/>
                <a:gd name="T105" fmla="*/ 6 h 126"/>
                <a:gd name="T106" fmla="*/ 113 w 167"/>
                <a:gd name="T107" fmla="*/ 6 h 126"/>
                <a:gd name="T108" fmla="*/ 107 w 167"/>
                <a:gd name="T109" fmla="*/ 6 h 126"/>
                <a:gd name="T110" fmla="*/ 101 w 167"/>
                <a:gd name="T111" fmla="*/ 6 h 126"/>
                <a:gd name="T112" fmla="*/ 95 w 167"/>
                <a:gd name="T113" fmla="*/ 6 h 126"/>
                <a:gd name="T114" fmla="*/ 95 w 167"/>
                <a:gd name="T115" fmla="*/ 6 h 126"/>
                <a:gd name="T116" fmla="*/ 89 w 167"/>
                <a:gd name="T117" fmla="*/ 6 h 126"/>
                <a:gd name="T118" fmla="*/ 83 w 167"/>
                <a:gd name="T119" fmla="*/ 0 h 126"/>
                <a:gd name="T120" fmla="*/ 77 w 167"/>
                <a:gd name="T121" fmla="*/ 0 h 12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67"/>
                <a:gd name="T184" fmla="*/ 0 h 126"/>
                <a:gd name="T185" fmla="*/ 167 w 167"/>
                <a:gd name="T186" fmla="*/ 126 h 12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67" h="126">
                  <a:moveTo>
                    <a:pt x="77" y="0"/>
                  </a:moveTo>
                  <a:lnTo>
                    <a:pt x="71" y="0"/>
                  </a:lnTo>
                  <a:lnTo>
                    <a:pt x="66" y="0"/>
                  </a:lnTo>
                  <a:lnTo>
                    <a:pt x="54" y="6"/>
                  </a:lnTo>
                  <a:lnTo>
                    <a:pt x="48" y="6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12" y="18"/>
                  </a:lnTo>
                  <a:lnTo>
                    <a:pt x="18" y="30"/>
                  </a:lnTo>
                  <a:lnTo>
                    <a:pt x="24" y="36"/>
                  </a:lnTo>
                  <a:lnTo>
                    <a:pt x="30" y="48"/>
                  </a:lnTo>
                  <a:lnTo>
                    <a:pt x="36" y="60"/>
                  </a:lnTo>
                  <a:lnTo>
                    <a:pt x="42" y="66"/>
                  </a:lnTo>
                  <a:lnTo>
                    <a:pt x="48" y="84"/>
                  </a:lnTo>
                  <a:lnTo>
                    <a:pt x="48" y="96"/>
                  </a:lnTo>
                  <a:lnTo>
                    <a:pt x="54" y="96"/>
                  </a:lnTo>
                  <a:lnTo>
                    <a:pt x="60" y="96"/>
                  </a:lnTo>
                  <a:lnTo>
                    <a:pt x="66" y="96"/>
                  </a:lnTo>
                  <a:lnTo>
                    <a:pt x="71" y="102"/>
                  </a:lnTo>
                  <a:lnTo>
                    <a:pt x="77" y="108"/>
                  </a:lnTo>
                  <a:lnTo>
                    <a:pt x="83" y="114"/>
                  </a:lnTo>
                  <a:lnTo>
                    <a:pt x="89" y="120"/>
                  </a:lnTo>
                  <a:lnTo>
                    <a:pt x="89" y="126"/>
                  </a:lnTo>
                  <a:lnTo>
                    <a:pt x="95" y="120"/>
                  </a:lnTo>
                  <a:lnTo>
                    <a:pt x="101" y="120"/>
                  </a:lnTo>
                  <a:lnTo>
                    <a:pt x="107" y="114"/>
                  </a:lnTo>
                  <a:lnTo>
                    <a:pt x="119" y="114"/>
                  </a:lnTo>
                  <a:lnTo>
                    <a:pt x="131" y="114"/>
                  </a:lnTo>
                  <a:lnTo>
                    <a:pt x="143" y="114"/>
                  </a:lnTo>
                  <a:lnTo>
                    <a:pt x="155" y="114"/>
                  </a:lnTo>
                  <a:lnTo>
                    <a:pt x="167" y="120"/>
                  </a:lnTo>
                  <a:lnTo>
                    <a:pt x="161" y="114"/>
                  </a:lnTo>
                  <a:lnTo>
                    <a:pt x="161" y="108"/>
                  </a:lnTo>
                  <a:lnTo>
                    <a:pt x="155" y="102"/>
                  </a:lnTo>
                  <a:lnTo>
                    <a:pt x="155" y="96"/>
                  </a:lnTo>
                  <a:lnTo>
                    <a:pt x="149" y="84"/>
                  </a:lnTo>
                  <a:lnTo>
                    <a:pt x="155" y="78"/>
                  </a:lnTo>
                  <a:lnTo>
                    <a:pt x="155" y="66"/>
                  </a:lnTo>
                  <a:lnTo>
                    <a:pt x="161" y="54"/>
                  </a:lnTo>
                  <a:lnTo>
                    <a:pt x="155" y="48"/>
                  </a:lnTo>
                  <a:lnTo>
                    <a:pt x="143" y="48"/>
                  </a:lnTo>
                  <a:lnTo>
                    <a:pt x="137" y="48"/>
                  </a:lnTo>
                  <a:lnTo>
                    <a:pt x="131" y="42"/>
                  </a:lnTo>
                  <a:lnTo>
                    <a:pt x="125" y="36"/>
                  </a:lnTo>
                  <a:lnTo>
                    <a:pt x="119" y="30"/>
                  </a:lnTo>
                  <a:lnTo>
                    <a:pt x="119" y="18"/>
                  </a:lnTo>
                  <a:lnTo>
                    <a:pt x="119" y="6"/>
                  </a:lnTo>
                  <a:lnTo>
                    <a:pt x="113" y="6"/>
                  </a:lnTo>
                  <a:lnTo>
                    <a:pt x="107" y="6"/>
                  </a:lnTo>
                  <a:lnTo>
                    <a:pt x="101" y="6"/>
                  </a:lnTo>
                  <a:lnTo>
                    <a:pt x="95" y="6"/>
                  </a:lnTo>
                  <a:lnTo>
                    <a:pt x="89" y="6"/>
                  </a:lnTo>
                  <a:lnTo>
                    <a:pt x="8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60" name="Freeform 192"/>
            <p:cNvSpPr>
              <a:spLocks/>
            </p:cNvSpPr>
            <p:nvPr/>
          </p:nvSpPr>
          <p:spPr bwMode="auto">
            <a:xfrm>
              <a:off x="5179" y="1523"/>
              <a:ext cx="144" cy="179"/>
            </a:xfrm>
            <a:custGeom>
              <a:avLst/>
              <a:gdLst>
                <a:gd name="T0" fmla="*/ 120 w 144"/>
                <a:gd name="T1" fmla="*/ 83 h 179"/>
                <a:gd name="T2" fmla="*/ 102 w 144"/>
                <a:gd name="T3" fmla="*/ 89 h 179"/>
                <a:gd name="T4" fmla="*/ 78 w 144"/>
                <a:gd name="T5" fmla="*/ 95 h 179"/>
                <a:gd name="T6" fmla="*/ 54 w 144"/>
                <a:gd name="T7" fmla="*/ 113 h 179"/>
                <a:gd name="T8" fmla="*/ 42 w 144"/>
                <a:gd name="T9" fmla="*/ 143 h 179"/>
                <a:gd name="T10" fmla="*/ 42 w 144"/>
                <a:gd name="T11" fmla="*/ 155 h 179"/>
                <a:gd name="T12" fmla="*/ 36 w 144"/>
                <a:gd name="T13" fmla="*/ 167 h 179"/>
                <a:gd name="T14" fmla="*/ 30 w 144"/>
                <a:gd name="T15" fmla="*/ 173 h 179"/>
                <a:gd name="T16" fmla="*/ 24 w 144"/>
                <a:gd name="T17" fmla="*/ 173 h 179"/>
                <a:gd name="T18" fmla="*/ 12 w 144"/>
                <a:gd name="T19" fmla="*/ 173 h 179"/>
                <a:gd name="T20" fmla="*/ 6 w 144"/>
                <a:gd name="T21" fmla="*/ 173 h 179"/>
                <a:gd name="T22" fmla="*/ 0 w 144"/>
                <a:gd name="T23" fmla="*/ 179 h 179"/>
                <a:gd name="T24" fmla="*/ 0 w 144"/>
                <a:gd name="T25" fmla="*/ 179 h 179"/>
                <a:gd name="T26" fmla="*/ 0 w 144"/>
                <a:gd name="T27" fmla="*/ 179 h 179"/>
                <a:gd name="T28" fmla="*/ 12 w 144"/>
                <a:gd name="T29" fmla="*/ 167 h 179"/>
                <a:gd name="T30" fmla="*/ 24 w 144"/>
                <a:gd name="T31" fmla="*/ 155 h 179"/>
                <a:gd name="T32" fmla="*/ 36 w 144"/>
                <a:gd name="T33" fmla="*/ 131 h 179"/>
                <a:gd name="T34" fmla="*/ 36 w 144"/>
                <a:gd name="T35" fmla="*/ 113 h 179"/>
                <a:gd name="T36" fmla="*/ 36 w 144"/>
                <a:gd name="T37" fmla="*/ 101 h 179"/>
                <a:gd name="T38" fmla="*/ 30 w 144"/>
                <a:gd name="T39" fmla="*/ 83 h 179"/>
                <a:gd name="T40" fmla="*/ 36 w 144"/>
                <a:gd name="T41" fmla="*/ 71 h 179"/>
                <a:gd name="T42" fmla="*/ 48 w 144"/>
                <a:gd name="T43" fmla="*/ 65 h 179"/>
                <a:gd name="T44" fmla="*/ 54 w 144"/>
                <a:gd name="T45" fmla="*/ 54 h 179"/>
                <a:gd name="T46" fmla="*/ 60 w 144"/>
                <a:gd name="T47" fmla="*/ 36 h 179"/>
                <a:gd name="T48" fmla="*/ 66 w 144"/>
                <a:gd name="T49" fmla="*/ 30 h 179"/>
                <a:gd name="T50" fmla="*/ 78 w 144"/>
                <a:gd name="T51" fmla="*/ 24 h 179"/>
                <a:gd name="T52" fmla="*/ 102 w 144"/>
                <a:gd name="T53" fmla="*/ 18 h 179"/>
                <a:gd name="T54" fmla="*/ 114 w 144"/>
                <a:gd name="T55" fmla="*/ 6 h 179"/>
                <a:gd name="T56" fmla="*/ 120 w 144"/>
                <a:gd name="T57" fmla="*/ 6 h 179"/>
                <a:gd name="T58" fmla="*/ 120 w 144"/>
                <a:gd name="T59" fmla="*/ 24 h 179"/>
                <a:gd name="T60" fmla="*/ 126 w 144"/>
                <a:gd name="T61" fmla="*/ 42 h 179"/>
                <a:gd name="T62" fmla="*/ 138 w 144"/>
                <a:gd name="T63" fmla="*/ 54 h 179"/>
                <a:gd name="T64" fmla="*/ 144 w 144"/>
                <a:gd name="T65" fmla="*/ 60 h 179"/>
                <a:gd name="T66" fmla="*/ 132 w 144"/>
                <a:gd name="T67" fmla="*/ 60 h 179"/>
                <a:gd name="T68" fmla="*/ 126 w 144"/>
                <a:gd name="T69" fmla="*/ 71 h 179"/>
                <a:gd name="T70" fmla="*/ 126 w 144"/>
                <a:gd name="T71" fmla="*/ 77 h 17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44"/>
                <a:gd name="T109" fmla="*/ 0 h 179"/>
                <a:gd name="T110" fmla="*/ 144 w 144"/>
                <a:gd name="T111" fmla="*/ 179 h 17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44" h="179">
                  <a:moveTo>
                    <a:pt x="126" y="83"/>
                  </a:moveTo>
                  <a:lnTo>
                    <a:pt x="120" y="83"/>
                  </a:lnTo>
                  <a:lnTo>
                    <a:pt x="114" y="83"/>
                  </a:lnTo>
                  <a:lnTo>
                    <a:pt x="102" y="89"/>
                  </a:lnTo>
                  <a:lnTo>
                    <a:pt x="90" y="89"/>
                  </a:lnTo>
                  <a:lnTo>
                    <a:pt x="78" y="95"/>
                  </a:lnTo>
                  <a:lnTo>
                    <a:pt x="66" y="101"/>
                  </a:lnTo>
                  <a:lnTo>
                    <a:pt x="54" y="113"/>
                  </a:lnTo>
                  <a:lnTo>
                    <a:pt x="48" y="131"/>
                  </a:lnTo>
                  <a:lnTo>
                    <a:pt x="42" y="143"/>
                  </a:lnTo>
                  <a:lnTo>
                    <a:pt x="42" y="149"/>
                  </a:lnTo>
                  <a:lnTo>
                    <a:pt x="42" y="155"/>
                  </a:lnTo>
                  <a:lnTo>
                    <a:pt x="36" y="161"/>
                  </a:lnTo>
                  <a:lnTo>
                    <a:pt x="36" y="167"/>
                  </a:lnTo>
                  <a:lnTo>
                    <a:pt x="30" y="167"/>
                  </a:lnTo>
                  <a:lnTo>
                    <a:pt x="30" y="173"/>
                  </a:lnTo>
                  <a:lnTo>
                    <a:pt x="24" y="173"/>
                  </a:lnTo>
                  <a:lnTo>
                    <a:pt x="18" y="173"/>
                  </a:lnTo>
                  <a:lnTo>
                    <a:pt x="12" y="173"/>
                  </a:lnTo>
                  <a:lnTo>
                    <a:pt x="6" y="173"/>
                  </a:lnTo>
                  <a:lnTo>
                    <a:pt x="6" y="179"/>
                  </a:lnTo>
                  <a:lnTo>
                    <a:pt x="0" y="179"/>
                  </a:lnTo>
                  <a:lnTo>
                    <a:pt x="0" y="173"/>
                  </a:lnTo>
                  <a:lnTo>
                    <a:pt x="12" y="167"/>
                  </a:lnTo>
                  <a:lnTo>
                    <a:pt x="18" y="161"/>
                  </a:lnTo>
                  <a:lnTo>
                    <a:pt x="24" y="155"/>
                  </a:lnTo>
                  <a:lnTo>
                    <a:pt x="30" y="143"/>
                  </a:lnTo>
                  <a:lnTo>
                    <a:pt x="36" y="131"/>
                  </a:lnTo>
                  <a:lnTo>
                    <a:pt x="36" y="119"/>
                  </a:lnTo>
                  <a:lnTo>
                    <a:pt x="36" y="113"/>
                  </a:lnTo>
                  <a:lnTo>
                    <a:pt x="36" y="107"/>
                  </a:lnTo>
                  <a:lnTo>
                    <a:pt x="36" y="101"/>
                  </a:lnTo>
                  <a:lnTo>
                    <a:pt x="36" y="89"/>
                  </a:lnTo>
                  <a:lnTo>
                    <a:pt x="30" y="83"/>
                  </a:lnTo>
                  <a:lnTo>
                    <a:pt x="30" y="77"/>
                  </a:lnTo>
                  <a:lnTo>
                    <a:pt x="36" y="71"/>
                  </a:lnTo>
                  <a:lnTo>
                    <a:pt x="42" y="71"/>
                  </a:lnTo>
                  <a:lnTo>
                    <a:pt x="48" y="65"/>
                  </a:lnTo>
                  <a:lnTo>
                    <a:pt x="54" y="60"/>
                  </a:lnTo>
                  <a:lnTo>
                    <a:pt x="54" y="54"/>
                  </a:lnTo>
                  <a:lnTo>
                    <a:pt x="60" y="48"/>
                  </a:lnTo>
                  <a:lnTo>
                    <a:pt x="60" y="36"/>
                  </a:lnTo>
                  <a:lnTo>
                    <a:pt x="60" y="30"/>
                  </a:lnTo>
                  <a:lnTo>
                    <a:pt x="66" y="30"/>
                  </a:lnTo>
                  <a:lnTo>
                    <a:pt x="72" y="30"/>
                  </a:lnTo>
                  <a:lnTo>
                    <a:pt x="78" y="24"/>
                  </a:lnTo>
                  <a:lnTo>
                    <a:pt x="90" y="18"/>
                  </a:lnTo>
                  <a:lnTo>
                    <a:pt x="102" y="18"/>
                  </a:lnTo>
                  <a:lnTo>
                    <a:pt x="108" y="12"/>
                  </a:lnTo>
                  <a:lnTo>
                    <a:pt x="114" y="6"/>
                  </a:lnTo>
                  <a:lnTo>
                    <a:pt x="120" y="0"/>
                  </a:lnTo>
                  <a:lnTo>
                    <a:pt x="120" y="6"/>
                  </a:lnTo>
                  <a:lnTo>
                    <a:pt x="120" y="12"/>
                  </a:lnTo>
                  <a:lnTo>
                    <a:pt x="120" y="24"/>
                  </a:lnTo>
                  <a:lnTo>
                    <a:pt x="126" y="30"/>
                  </a:lnTo>
                  <a:lnTo>
                    <a:pt x="126" y="42"/>
                  </a:lnTo>
                  <a:lnTo>
                    <a:pt x="132" y="48"/>
                  </a:lnTo>
                  <a:lnTo>
                    <a:pt x="138" y="54"/>
                  </a:lnTo>
                  <a:lnTo>
                    <a:pt x="144" y="60"/>
                  </a:lnTo>
                  <a:lnTo>
                    <a:pt x="138" y="60"/>
                  </a:lnTo>
                  <a:lnTo>
                    <a:pt x="132" y="60"/>
                  </a:lnTo>
                  <a:lnTo>
                    <a:pt x="126" y="65"/>
                  </a:lnTo>
                  <a:lnTo>
                    <a:pt x="126" y="71"/>
                  </a:lnTo>
                  <a:lnTo>
                    <a:pt x="126" y="77"/>
                  </a:lnTo>
                  <a:lnTo>
                    <a:pt x="126" y="83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61" name="Freeform 193"/>
            <p:cNvSpPr>
              <a:spLocks/>
            </p:cNvSpPr>
            <p:nvPr/>
          </p:nvSpPr>
          <p:spPr bwMode="auto">
            <a:xfrm>
              <a:off x="5131" y="1523"/>
              <a:ext cx="84" cy="173"/>
            </a:xfrm>
            <a:custGeom>
              <a:avLst/>
              <a:gdLst>
                <a:gd name="T0" fmla="*/ 48 w 84"/>
                <a:gd name="T1" fmla="*/ 173 h 173"/>
                <a:gd name="T2" fmla="*/ 42 w 84"/>
                <a:gd name="T3" fmla="*/ 167 h 173"/>
                <a:gd name="T4" fmla="*/ 30 w 84"/>
                <a:gd name="T5" fmla="*/ 167 h 173"/>
                <a:gd name="T6" fmla="*/ 24 w 84"/>
                <a:gd name="T7" fmla="*/ 167 h 173"/>
                <a:gd name="T8" fmla="*/ 30 w 84"/>
                <a:gd name="T9" fmla="*/ 161 h 173"/>
                <a:gd name="T10" fmla="*/ 30 w 84"/>
                <a:gd name="T11" fmla="*/ 155 h 173"/>
                <a:gd name="T12" fmla="*/ 42 w 84"/>
                <a:gd name="T13" fmla="*/ 155 h 173"/>
                <a:gd name="T14" fmla="*/ 48 w 84"/>
                <a:gd name="T15" fmla="*/ 149 h 173"/>
                <a:gd name="T16" fmla="*/ 54 w 84"/>
                <a:gd name="T17" fmla="*/ 143 h 173"/>
                <a:gd name="T18" fmla="*/ 54 w 84"/>
                <a:gd name="T19" fmla="*/ 143 h 173"/>
                <a:gd name="T20" fmla="*/ 54 w 84"/>
                <a:gd name="T21" fmla="*/ 137 h 173"/>
                <a:gd name="T22" fmla="*/ 48 w 84"/>
                <a:gd name="T23" fmla="*/ 137 h 173"/>
                <a:gd name="T24" fmla="*/ 48 w 84"/>
                <a:gd name="T25" fmla="*/ 131 h 173"/>
                <a:gd name="T26" fmla="*/ 36 w 84"/>
                <a:gd name="T27" fmla="*/ 131 h 173"/>
                <a:gd name="T28" fmla="*/ 30 w 84"/>
                <a:gd name="T29" fmla="*/ 137 h 173"/>
                <a:gd name="T30" fmla="*/ 30 w 84"/>
                <a:gd name="T31" fmla="*/ 143 h 173"/>
                <a:gd name="T32" fmla="*/ 30 w 84"/>
                <a:gd name="T33" fmla="*/ 149 h 173"/>
                <a:gd name="T34" fmla="*/ 24 w 84"/>
                <a:gd name="T35" fmla="*/ 149 h 173"/>
                <a:gd name="T36" fmla="*/ 18 w 84"/>
                <a:gd name="T37" fmla="*/ 149 h 173"/>
                <a:gd name="T38" fmla="*/ 18 w 84"/>
                <a:gd name="T39" fmla="*/ 149 h 173"/>
                <a:gd name="T40" fmla="*/ 18 w 84"/>
                <a:gd name="T41" fmla="*/ 143 h 173"/>
                <a:gd name="T42" fmla="*/ 18 w 84"/>
                <a:gd name="T43" fmla="*/ 137 h 173"/>
                <a:gd name="T44" fmla="*/ 24 w 84"/>
                <a:gd name="T45" fmla="*/ 131 h 173"/>
                <a:gd name="T46" fmla="*/ 24 w 84"/>
                <a:gd name="T47" fmla="*/ 125 h 173"/>
                <a:gd name="T48" fmla="*/ 30 w 84"/>
                <a:gd name="T49" fmla="*/ 125 h 173"/>
                <a:gd name="T50" fmla="*/ 30 w 84"/>
                <a:gd name="T51" fmla="*/ 119 h 173"/>
                <a:gd name="T52" fmla="*/ 24 w 84"/>
                <a:gd name="T53" fmla="*/ 119 h 173"/>
                <a:gd name="T54" fmla="*/ 24 w 84"/>
                <a:gd name="T55" fmla="*/ 113 h 173"/>
                <a:gd name="T56" fmla="*/ 12 w 84"/>
                <a:gd name="T57" fmla="*/ 113 h 173"/>
                <a:gd name="T58" fmla="*/ 12 w 84"/>
                <a:gd name="T59" fmla="*/ 113 h 173"/>
                <a:gd name="T60" fmla="*/ 6 w 84"/>
                <a:gd name="T61" fmla="*/ 113 h 173"/>
                <a:gd name="T62" fmla="*/ 6 w 84"/>
                <a:gd name="T63" fmla="*/ 113 h 173"/>
                <a:gd name="T64" fmla="*/ 0 w 84"/>
                <a:gd name="T65" fmla="*/ 101 h 173"/>
                <a:gd name="T66" fmla="*/ 6 w 84"/>
                <a:gd name="T67" fmla="*/ 65 h 173"/>
                <a:gd name="T68" fmla="*/ 30 w 84"/>
                <a:gd name="T69" fmla="*/ 36 h 173"/>
                <a:gd name="T70" fmla="*/ 60 w 84"/>
                <a:gd name="T71" fmla="*/ 12 h 173"/>
                <a:gd name="T72" fmla="*/ 72 w 84"/>
                <a:gd name="T73" fmla="*/ 6 h 173"/>
                <a:gd name="T74" fmla="*/ 78 w 84"/>
                <a:gd name="T75" fmla="*/ 6 h 173"/>
                <a:gd name="T76" fmla="*/ 84 w 84"/>
                <a:gd name="T77" fmla="*/ 0 h 173"/>
                <a:gd name="T78" fmla="*/ 84 w 84"/>
                <a:gd name="T79" fmla="*/ 0 h 173"/>
                <a:gd name="T80" fmla="*/ 78 w 84"/>
                <a:gd name="T81" fmla="*/ 12 h 173"/>
                <a:gd name="T82" fmla="*/ 72 w 84"/>
                <a:gd name="T83" fmla="*/ 30 h 173"/>
                <a:gd name="T84" fmla="*/ 72 w 84"/>
                <a:gd name="T85" fmla="*/ 48 h 173"/>
                <a:gd name="T86" fmla="*/ 72 w 84"/>
                <a:gd name="T87" fmla="*/ 65 h 173"/>
                <a:gd name="T88" fmla="*/ 78 w 84"/>
                <a:gd name="T89" fmla="*/ 83 h 173"/>
                <a:gd name="T90" fmla="*/ 84 w 84"/>
                <a:gd name="T91" fmla="*/ 101 h 173"/>
                <a:gd name="T92" fmla="*/ 84 w 84"/>
                <a:gd name="T93" fmla="*/ 113 h 173"/>
                <a:gd name="T94" fmla="*/ 84 w 84"/>
                <a:gd name="T95" fmla="*/ 131 h 173"/>
                <a:gd name="T96" fmla="*/ 72 w 84"/>
                <a:gd name="T97" fmla="*/ 155 h 173"/>
                <a:gd name="T98" fmla="*/ 60 w 84"/>
                <a:gd name="T99" fmla="*/ 167 h 17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4"/>
                <a:gd name="T151" fmla="*/ 0 h 173"/>
                <a:gd name="T152" fmla="*/ 84 w 84"/>
                <a:gd name="T153" fmla="*/ 173 h 17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4" h="173">
                  <a:moveTo>
                    <a:pt x="48" y="173"/>
                  </a:moveTo>
                  <a:lnTo>
                    <a:pt x="48" y="173"/>
                  </a:lnTo>
                  <a:lnTo>
                    <a:pt x="42" y="167"/>
                  </a:lnTo>
                  <a:lnTo>
                    <a:pt x="36" y="167"/>
                  </a:lnTo>
                  <a:lnTo>
                    <a:pt x="30" y="167"/>
                  </a:lnTo>
                  <a:lnTo>
                    <a:pt x="24" y="167"/>
                  </a:lnTo>
                  <a:lnTo>
                    <a:pt x="24" y="161"/>
                  </a:lnTo>
                  <a:lnTo>
                    <a:pt x="30" y="161"/>
                  </a:lnTo>
                  <a:lnTo>
                    <a:pt x="30" y="155"/>
                  </a:lnTo>
                  <a:lnTo>
                    <a:pt x="36" y="155"/>
                  </a:lnTo>
                  <a:lnTo>
                    <a:pt x="42" y="155"/>
                  </a:lnTo>
                  <a:lnTo>
                    <a:pt x="48" y="149"/>
                  </a:lnTo>
                  <a:lnTo>
                    <a:pt x="54" y="149"/>
                  </a:lnTo>
                  <a:lnTo>
                    <a:pt x="54" y="143"/>
                  </a:lnTo>
                  <a:lnTo>
                    <a:pt x="54" y="137"/>
                  </a:lnTo>
                  <a:lnTo>
                    <a:pt x="48" y="137"/>
                  </a:lnTo>
                  <a:lnTo>
                    <a:pt x="48" y="131"/>
                  </a:lnTo>
                  <a:lnTo>
                    <a:pt x="42" y="131"/>
                  </a:lnTo>
                  <a:lnTo>
                    <a:pt x="36" y="131"/>
                  </a:lnTo>
                  <a:lnTo>
                    <a:pt x="30" y="137"/>
                  </a:lnTo>
                  <a:lnTo>
                    <a:pt x="30" y="143"/>
                  </a:lnTo>
                  <a:lnTo>
                    <a:pt x="30" y="149"/>
                  </a:lnTo>
                  <a:lnTo>
                    <a:pt x="24" y="149"/>
                  </a:lnTo>
                  <a:lnTo>
                    <a:pt x="18" y="155"/>
                  </a:lnTo>
                  <a:lnTo>
                    <a:pt x="18" y="149"/>
                  </a:lnTo>
                  <a:lnTo>
                    <a:pt x="12" y="149"/>
                  </a:lnTo>
                  <a:lnTo>
                    <a:pt x="18" y="143"/>
                  </a:lnTo>
                  <a:lnTo>
                    <a:pt x="18" y="137"/>
                  </a:lnTo>
                  <a:lnTo>
                    <a:pt x="24" y="131"/>
                  </a:lnTo>
                  <a:lnTo>
                    <a:pt x="24" y="125"/>
                  </a:lnTo>
                  <a:lnTo>
                    <a:pt x="30" y="125"/>
                  </a:lnTo>
                  <a:lnTo>
                    <a:pt x="30" y="119"/>
                  </a:lnTo>
                  <a:lnTo>
                    <a:pt x="24" y="119"/>
                  </a:lnTo>
                  <a:lnTo>
                    <a:pt x="24" y="113"/>
                  </a:lnTo>
                  <a:lnTo>
                    <a:pt x="18" y="113"/>
                  </a:lnTo>
                  <a:lnTo>
                    <a:pt x="12" y="113"/>
                  </a:lnTo>
                  <a:lnTo>
                    <a:pt x="6" y="113"/>
                  </a:lnTo>
                  <a:lnTo>
                    <a:pt x="6" y="119"/>
                  </a:lnTo>
                  <a:lnTo>
                    <a:pt x="0" y="101"/>
                  </a:lnTo>
                  <a:lnTo>
                    <a:pt x="0" y="83"/>
                  </a:lnTo>
                  <a:lnTo>
                    <a:pt x="6" y="65"/>
                  </a:lnTo>
                  <a:lnTo>
                    <a:pt x="18" y="54"/>
                  </a:lnTo>
                  <a:lnTo>
                    <a:pt x="30" y="36"/>
                  </a:lnTo>
                  <a:lnTo>
                    <a:pt x="42" y="24"/>
                  </a:lnTo>
                  <a:lnTo>
                    <a:pt x="60" y="12"/>
                  </a:lnTo>
                  <a:lnTo>
                    <a:pt x="72" y="6"/>
                  </a:lnTo>
                  <a:lnTo>
                    <a:pt x="78" y="6"/>
                  </a:lnTo>
                  <a:lnTo>
                    <a:pt x="84" y="0"/>
                  </a:lnTo>
                  <a:lnTo>
                    <a:pt x="84" y="6"/>
                  </a:lnTo>
                  <a:lnTo>
                    <a:pt x="78" y="12"/>
                  </a:lnTo>
                  <a:lnTo>
                    <a:pt x="72" y="24"/>
                  </a:lnTo>
                  <a:lnTo>
                    <a:pt x="72" y="30"/>
                  </a:lnTo>
                  <a:lnTo>
                    <a:pt x="66" y="42"/>
                  </a:lnTo>
                  <a:lnTo>
                    <a:pt x="72" y="48"/>
                  </a:lnTo>
                  <a:lnTo>
                    <a:pt x="72" y="60"/>
                  </a:lnTo>
                  <a:lnTo>
                    <a:pt x="72" y="65"/>
                  </a:lnTo>
                  <a:lnTo>
                    <a:pt x="78" y="77"/>
                  </a:lnTo>
                  <a:lnTo>
                    <a:pt x="78" y="83"/>
                  </a:lnTo>
                  <a:lnTo>
                    <a:pt x="84" y="89"/>
                  </a:lnTo>
                  <a:lnTo>
                    <a:pt x="84" y="101"/>
                  </a:lnTo>
                  <a:lnTo>
                    <a:pt x="84" y="107"/>
                  </a:lnTo>
                  <a:lnTo>
                    <a:pt x="84" y="113"/>
                  </a:lnTo>
                  <a:lnTo>
                    <a:pt x="84" y="119"/>
                  </a:lnTo>
                  <a:lnTo>
                    <a:pt x="84" y="131"/>
                  </a:lnTo>
                  <a:lnTo>
                    <a:pt x="78" y="143"/>
                  </a:lnTo>
                  <a:lnTo>
                    <a:pt x="72" y="155"/>
                  </a:lnTo>
                  <a:lnTo>
                    <a:pt x="66" y="161"/>
                  </a:lnTo>
                  <a:lnTo>
                    <a:pt x="60" y="167"/>
                  </a:lnTo>
                  <a:lnTo>
                    <a:pt x="48" y="173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62" name="Freeform 194"/>
            <p:cNvSpPr>
              <a:spLocks/>
            </p:cNvSpPr>
            <p:nvPr/>
          </p:nvSpPr>
          <p:spPr bwMode="auto">
            <a:xfrm>
              <a:off x="4994" y="1606"/>
              <a:ext cx="424" cy="299"/>
            </a:xfrm>
            <a:custGeom>
              <a:avLst/>
              <a:gdLst>
                <a:gd name="T0" fmla="*/ 197 w 424"/>
                <a:gd name="T1" fmla="*/ 252 h 299"/>
                <a:gd name="T2" fmla="*/ 179 w 424"/>
                <a:gd name="T3" fmla="*/ 281 h 299"/>
                <a:gd name="T4" fmla="*/ 173 w 424"/>
                <a:gd name="T5" fmla="*/ 287 h 299"/>
                <a:gd name="T6" fmla="*/ 149 w 424"/>
                <a:gd name="T7" fmla="*/ 252 h 299"/>
                <a:gd name="T8" fmla="*/ 131 w 424"/>
                <a:gd name="T9" fmla="*/ 240 h 299"/>
                <a:gd name="T10" fmla="*/ 120 w 424"/>
                <a:gd name="T11" fmla="*/ 210 h 299"/>
                <a:gd name="T12" fmla="*/ 126 w 424"/>
                <a:gd name="T13" fmla="*/ 162 h 299"/>
                <a:gd name="T14" fmla="*/ 149 w 424"/>
                <a:gd name="T15" fmla="*/ 126 h 299"/>
                <a:gd name="T16" fmla="*/ 149 w 424"/>
                <a:gd name="T17" fmla="*/ 108 h 299"/>
                <a:gd name="T18" fmla="*/ 137 w 424"/>
                <a:gd name="T19" fmla="*/ 126 h 299"/>
                <a:gd name="T20" fmla="*/ 114 w 424"/>
                <a:gd name="T21" fmla="*/ 162 h 299"/>
                <a:gd name="T22" fmla="*/ 72 w 424"/>
                <a:gd name="T23" fmla="*/ 186 h 299"/>
                <a:gd name="T24" fmla="*/ 48 w 424"/>
                <a:gd name="T25" fmla="*/ 180 h 299"/>
                <a:gd name="T26" fmla="*/ 24 w 424"/>
                <a:gd name="T27" fmla="*/ 168 h 299"/>
                <a:gd name="T28" fmla="*/ 12 w 424"/>
                <a:gd name="T29" fmla="*/ 156 h 299"/>
                <a:gd name="T30" fmla="*/ 36 w 424"/>
                <a:gd name="T31" fmla="*/ 144 h 299"/>
                <a:gd name="T32" fmla="*/ 66 w 424"/>
                <a:gd name="T33" fmla="*/ 108 h 299"/>
                <a:gd name="T34" fmla="*/ 108 w 424"/>
                <a:gd name="T35" fmla="*/ 96 h 299"/>
                <a:gd name="T36" fmla="*/ 120 w 424"/>
                <a:gd name="T37" fmla="*/ 96 h 299"/>
                <a:gd name="T38" fmla="*/ 131 w 424"/>
                <a:gd name="T39" fmla="*/ 90 h 299"/>
                <a:gd name="T40" fmla="*/ 126 w 424"/>
                <a:gd name="T41" fmla="*/ 108 h 299"/>
                <a:gd name="T42" fmla="*/ 126 w 424"/>
                <a:gd name="T43" fmla="*/ 114 h 299"/>
                <a:gd name="T44" fmla="*/ 137 w 424"/>
                <a:gd name="T45" fmla="*/ 114 h 299"/>
                <a:gd name="T46" fmla="*/ 143 w 424"/>
                <a:gd name="T47" fmla="*/ 102 h 299"/>
                <a:gd name="T48" fmla="*/ 143 w 424"/>
                <a:gd name="T49" fmla="*/ 90 h 299"/>
                <a:gd name="T50" fmla="*/ 149 w 424"/>
                <a:gd name="T51" fmla="*/ 102 h 299"/>
                <a:gd name="T52" fmla="*/ 167 w 424"/>
                <a:gd name="T53" fmla="*/ 102 h 299"/>
                <a:gd name="T54" fmla="*/ 185 w 424"/>
                <a:gd name="T55" fmla="*/ 102 h 299"/>
                <a:gd name="T56" fmla="*/ 197 w 424"/>
                <a:gd name="T57" fmla="*/ 90 h 299"/>
                <a:gd name="T58" fmla="*/ 215 w 424"/>
                <a:gd name="T59" fmla="*/ 90 h 299"/>
                <a:gd name="T60" fmla="*/ 227 w 424"/>
                <a:gd name="T61" fmla="*/ 66 h 299"/>
                <a:gd name="T62" fmla="*/ 263 w 424"/>
                <a:gd name="T63" fmla="*/ 12 h 299"/>
                <a:gd name="T64" fmla="*/ 311 w 424"/>
                <a:gd name="T65" fmla="*/ 0 h 299"/>
                <a:gd name="T66" fmla="*/ 340 w 424"/>
                <a:gd name="T67" fmla="*/ 6 h 299"/>
                <a:gd name="T68" fmla="*/ 376 w 424"/>
                <a:gd name="T69" fmla="*/ 18 h 299"/>
                <a:gd name="T70" fmla="*/ 406 w 424"/>
                <a:gd name="T71" fmla="*/ 24 h 299"/>
                <a:gd name="T72" fmla="*/ 418 w 424"/>
                <a:gd name="T73" fmla="*/ 30 h 299"/>
                <a:gd name="T74" fmla="*/ 376 w 424"/>
                <a:gd name="T75" fmla="*/ 84 h 299"/>
                <a:gd name="T76" fmla="*/ 335 w 424"/>
                <a:gd name="T77" fmla="*/ 108 h 299"/>
                <a:gd name="T78" fmla="*/ 287 w 424"/>
                <a:gd name="T79" fmla="*/ 126 h 299"/>
                <a:gd name="T80" fmla="*/ 251 w 424"/>
                <a:gd name="T81" fmla="*/ 114 h 299"/>
                <a:gd name="T82" fmla="*/ 221 w 424"/>
                <a:gd name="T83" fmla="*/ 102 h 299"/>
                <a:gd name="T84" fmla="*/ 209 w 424"/>
                <a:gd name="T85" fmla="*/ 96 h 299"/>
                <a:gd name="T86" fmla="*/ 191 w 424"/>
                <a:gd name="T87" fmla="*/ 102 h 299"/>
                <a:gd name="T88" fmla="*/ 185 w 424"/>
                <a:gd name="T89" fmla="*/ 108 h 299"/>
                <a:gd name="T90" fmla="*/ 203 w 424"/>
                <a:gd name="T91" fmla="*/ 108 h 299"/>
                <a:gd name="T92" fmla="*/ 227 w 424"/>
                <a:gd name="T93" fmla="*/ 108 h 299"/>
                <a:gd name="T94" fmla="*/ 257 w 424"/>
                <a:gd name="T95" fmla="*/ 114 h 299"/>
                <a:gd name="T96" fmla="*/ 299 w 424"/>
                <a:gd name="T97" fmla="*/ 156 h 299"/>
                <a:gd name="T98" fmla="*/ 317 w 424"/>
                <a:gd name="T99" fmla="*/ 210 h 299"/>
                <a:gd name="T100" fmla="*/ 305 w 424"/>
                <a:gd name="T101" fmla="*/ 222 h 299"/>
                <a:gd name="T102" fmla="*/ 257 w 424"/>
                <a:gd name="T103" fmla="*/ 204 h 299"/>
                <a:gd name="T104" fmla="*/ 221 w 424"/>
                <a:gd name="T105" fmla="*/ 198 h 299"/>
                <a:gd name="T106" fmla="*/ 197 w 424"/>
                <a:gd name="T107" fmla="*/ 168 h 299"/>
                <a:gd name="T108" fmla="*/ 185 w 424"/>
                <a:gd name="T109" fmla="*/ 126 h 299"/>
                <a:gd name="T110" fmla="*/ 167 w 424"/>
                <a:gd name="T111" fmla="*/ 108 h 299"/>
                <a:gd name="T112" fmla="*/ 155 w 424"/>
                <a:gd name="T113" fmla="*/ 108 h 299"/>
                <a:gd name="T114" fmla="*/ 161 w 424"/>
                <a:gd name="T115" fmla="*/ 126 h 299"/>
                <a:gd name="T116" fmla="*/ 191 w 424"/>
                <a:gd name="T117" fmla="*/ 156 h 29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24"/>
                <a:gd name="T178" fmla="*/ 0 h 299"/>
                <a:gd name="T179" fmla="*/ 424 w 424"/>
                <a:gd name="T180" fmla="*/ 299 h 29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24" h="299">
                  <a:moveTo>
                    <a:pt x="203" y="174"/>
                  </a:moveTo>
                  <a:lnTo>
                    <a:pt x="203" y="198"/>
                  </a:lnTo>
                  <a:lnTo>
                    <a:pt x="203" y="222"/>
                  </a:lnTo>
                  <a:lnTo>
                    <a:pt x="203" y="240"/>
                  </a:lnTo>
                  <a:lnTo>
                    <a:pt x="197" y="252"/>
                  </a:lnTo>
                  <a:lnTo>
                    <a:pt x="191" y="258"/>
                  </a:lnTo>
                  <a:lnTo>
                    <a:pt x="191" y="264"/>
                  </a:lnTo>
                  <a:lnTo>
                    <a:pt x="185" y="269"/>
                  </a:lnTo>
                  <a:lnTo>
                    <a:pt x="179" y="275"/>
                  </a:lnTo>
                  <a:lnTo>
                    <a:pt x="179" y="281"/>
                  </a:lnTo>
                  <a:lnTo>
                    <a:pt x="179" y="287"/>
                  </a:lnTo>
                  <a:lnTo>
                    <a:pt x="173" y="293"/>
                  </a:lnTo>
                  <a:lnTo>
                    <a:pt x="173" y="299"/>
                  </a:lnTo>
                  <a:lnTo>
                    <a:pt x="173" y="293"/>
                  </a:lnTo>
                  <a:lnTo>
                    <a:pt x="173" y="287"/>
                  </a:lnTo>
                  <a:lnTo>
                    <a:pt x="167" y="281"/>
                  </a:lnTo>
                  <a:lnTo>
                    <a:pt x="161" y="275"/>
                  </a:lnTo>
                  <a:lnTo>
                    <a:pt x="161" y="264"/>
                  </a:lnTo>
                  <a:lnTo>
                    <a:pt x="155" y="258"/>
                  </a:lnTo>
                  <a:lnTo>
                    <a:pt x="149" y="252"/>
                  </a:lnTo>
                  <a:lnTo>
                    <a:pt x="143" y="246"/>
                  </a:lnTo>
                  <a:lnTo>
                    <a:pt x="137" y="246"/>
                  </a:lnTo>
                  <a:lnTo>
                    <a:pt x="137" y="240"/>
                  </a:lnTo>
                  <a:lnTo>
                    <a:pt x="131" y="240"/>
                  </a:lnTo>
                  <a:lnTo>
                    <a:pt x="131" y="234"/>
                  </a:lnTo>
                  <a:lnTo>
                    <a:pt x="126" y="234"/>
                  </a:lnTo>
                  <a:lnTo>
                    <a:pt x="126" y="228"/>
                  </a:lnTo>
                  <a:lnTo>
                    <a:pt x="120" y="210"/>
                  </a:lnTo>
                  <a:lnTo>
                    <a:pt x="120" y="198"/>
                  </a:lnTo>
                  <a:lnTo>
                    <a:pt x="120" y="180"/>
                  </a:lnTo>
                  <a:lnTo>
                    <a:pt x="120" y="168"/>
                  </a:lnTo>
                  <a:lnTo>
                    <a:pt x="126" y="168"/>
                  </a:lnTo>
                  <a:lnTo>
                    <a:pt x="126" y="162"/>
                  </a:lnTo>
                  <a:lnTo>
                    <a:pt x="131" y="156"/>
                  </a:lnTo>
                  <a:lnTo>
                    <a:pt x="131" y="150"/>
                  </a:lnTo>
                  <a:lnTo>
                    <a:pt x="137" y="144"/>
                  </a:lnTo>
                  <a:lnTo>
                    <a:pt x="143" y="138"/>
                  </a:lnTo>
                  <a:lnTo>
                    <a:pt x="149" y="126"/>
                  </a:lnTo>
                  <a:lnTo>
                    <a:pt x="149" y="120"/>
                  </a:lnTo>
                  <a:lnTo>
                    <a:pt x="149" y="114"/>
                  </a:lnTo>
                  <a:lnTo>
                    <a:pt x="149" y="108"/>
                  </a:lnTo>
                  <a:lnTo>
                    <a:pt x="143" y="114"/>
                  </a:lnTo>
                  <a:lnTo>
                    <a:pt x="143" y="120"/>
                  </a:lnTo>
                  <a:lnTo>
                    <a:pt x="137" y="126"/>
                  </a:lnTo>
                  <a:lnTo>
                    <a:pt x="137" y="132"/>
                  </a:lnTo>
                  <a:lnTo>
                    <a:pt x="131" y="138"/>
                  </a:lnTo>
                  <a:lnTo>
                    <a:pt x="131" y="144"/>
                  </a:lnTo>
                  <a:lnTo>
                    <a:pt x="126" y="156"/>
                  </a:lnTo>
                  <a:lnTo>
                    <a:pt x="114" y="162"/>
                  </a:lnTo>
                  <a:lnTo>
                    <a:pt x="108" y="168"/>
                  </a:lnTo>
                  <a:lnTo>
                    <a:pt x="96" y="174"/>
                  </a:lnTo>
                  <a:lnTo>
                    <a:pt x="90" y="180"/>
                  </a:lnTo>
                  <a:lnTo>
                    <a:pt x="78" y="180"/>
                  </a:lnTo>
                  <a:lnTo>
                    <a:pt x="72" y="186"/>
                  </a:lnTo>
                  <a:lnTo>
                    <a:pt x="60" y="186"/>
                  </a:lnTo>
                  <a:lnTo>
                    <a:pt x="60" y="180"/>
                  </a:lnTo>
                  <a:lnTo>
                    <a:pt x="54" y="180"/>
                  </a:lnTo>
                  <a:lnTo>
                    <a:pt x="48" y="180"/>
                  </a:lnTo>
                  <a:lnTo>
                    <a:pt x="42" y="180"/>
                  </a:lnTo>
                  <a:lnTo>
                    <a:pt x="36" y="180"/>
                  </a:lnTo>
                  <a:lnTo>
                    <a:pt x="30" y="174"/>
                  </a:lnTo>
                  <a:lnTo>
                    <a:pt x="24" y="168"/>
                  </a:lnTo>
                  <a:lnTo>
                    <a:pt x="18" y="168"/>
                  </a:lnTo>
                  <a:lnTo>
                    <a:pt x="6" y="162"/>
                  </a:lnTo>
                  <a:lnTo>
                    <a:pt x="0" y="162"/>
                  </a:lnTo>
                  <a:lnTo>
                    <a:pt x="6" y="156"/>
                  </a:lnTo>
                  <a:lnTo>
                    <a:pt x="12" y="156"/>
                  </a:lnTo>
                  <a:lnTo>
                    <a:pt x="18" y="156"/>
                  </a:lnTo>
                  <a:lnTo>
                    <a:pt x="24" y="156"/>
                  </a:lnTo>
                  <a:lnTo>
                    <a:pt x="30" y="150"/>
                  </a:lnTo>
                  <a:lnTo>
                    <a:pt x="36" y="144"/>
                  </a:lnTo>
                  <a:lnTo>
                    <a:pt x="42" y="138"/>
                  </a:lnTo>
                  <a:lnTo>
                    <a:pt x="42" y="132"/>
                  </a:lnTo>
                  <a:lnTo>
                    <a:pt x="48" y="120"/>
                  </a:lnTo>
                  <a:lnTo>
                    <a:pt x="60" y="114"/>
                  </a:lnTo>
                  <a:lnTo>
                    <a:pt x="66" y="108"/>
                  </a:lnTo>
                  <a:lnTo>
                    <a:pt x="78" y="102"/>
                  </a:lnTo>
                  <a:lnTo>
                    <a:pt x="84" y="96"/>
                  </a:lnTo>
                  <a:lnTo>
                    <a:pt x="96" y="96"/>
                  </a:lnTo>
                  <a:lnTo>
                    <a:pt x="108" y="96"/>
                  </a:lnTo>
                  <a:lnTo>
                    <a:pt x="114" y="96"/>
                  </a:lnTo>
                  <a:lnTo>
                    <a:pt x="120" y="96"/>
                  </a:lnTo>
                  <a:lnTo>
                    <a:pt x="126" y="96"/>
                  </a:lnTo>
                  <a:lnTo>
                    <a:pt x="126" y="90"/>
                  </a:lnTo>
                  <a:lnTo>
                    <a:pt x="131" y="90"/>
                  </a:lnTo>
                  <a:lnTo>
                    <a:pt x="131" y="96"/>
                  </a:lnTo>
                  <a:lnTo>
                    <a:pt x="126" y="102"/>
                  </a:lnTo>
                  <a:lnTo>
                    <a:pt x="126" y="108"/>
                  </a:lnTo>
                  <a:lnTo>
                    <a:pt x="126" y="114"/>
                  </a:lnTo>
                  <a:lnTo>
                    <a:pt x="131" y="114"/>
                  </a:lnTo>
                  <a:lnTo>
                    <a:pt x="137" y="114"/>
                  </a:lnTo>
                  <a:lnTo>
                    <a:pt x="143" y="114"/>
                  </a:lnTo>
                  <a:lnTo>
                    <a:pt x="143" y="108"/>
                  </a:lnTo>
                  <a:lnTo>
                    <a:pt x="143" y="102"/>
                  </a:lnTo>
                  <a:lnTo>
                    <a:pt x="143" y="96"/>
                  </a:lnTo>
                  <a:lnTo>
                    <a:pt x="143" y="90"/>
                  </a:lnTo>
                  <a:lnTo>
                    <a:pt x="143" y="96"/>
                  </a:lnTo>
                  <a:lnTo>
                    <a:pt x="149" y="96"/>
                  </a:lnTo>
                  <a:lnTo>
                    <a:pt x="149" y="102"/>
                  </a:lnTo>
                  <a:lnTo>
                    <a:pt x="155" y="102"/>
                  </a:lnTo>
                  <a:lnTo>
                    <a:pt x="161" y="102"/>
                  </a:lnTo>
                  <a:lnTo>
                    <a:pt x="167" y="102"/>
                  </a:lnTo>
                  <a:lnTo>
                    <a:pt x="167" y="108"/>
                  </a:lnTo>
                  <a:lnTo>
                    <a:pt x="173" y="108"/>
                  </a:lnTo>
                  <a:lnTo>
                    <a:pt x="179" y="108"/>
                  </a:lnTo>
                  <a:lnTo>
                    <a:pt x="179" y="102"/>
                  </a:lnTo>
                  <a:lnTo>
                    <a:pt x="185" y="102"/>
                  </a:lnTo>
                  <a:lnTo>
                    <a:pt x="185" y="96"/>
                  </a:lnTo>
                  <a:lnTo>
                    <a:pt x="191" y="96"/>
                  </a:lnTo>
                  <a:lnTo>
                    <a:pt x="191" y="90"/>
                  </a:lnTo>
                  <a:lnTo>
                    <a:pt x="197" y="90"/>
                  </a:lnTo>
                  <a:lnTo>
                    <a:pt x="203" y="90"/>
                  </a:lnTo>
                  <a:lnTo>
                    <a:pt x="209" y="90"/>
                  </a:lnTo>
                  <a:lnTo>
                    <a:pt x="215" y="90"/>
                  </a:lnTo>
                  <a:lnTo>
                    <a:pt x="215" y="84"/>
                  </a:lnTo>
                  <a:lnTo>
                    <a:pt x="221" y="84"/>
                  </a:lnTo>
                  <a:lnTo>
                    <a:pt x="221" y="78"/>
                  </a:lnTo>
                  <a:lnTo>
                    <a:pt x="227" y="72"/>
                  </a:lnTo>
                  <a:lnTo>
                    <a:pt x="227" y="66"/>
                  </a:lnTo>
                  <a:lnTo>
                    <a:pt x="227" y="60"/>
                  </a:lnTo>
                  <a:lnTo>
                    <a:pt x="233" y="48"/>
                  </a:lnTo>
                  <a:lnTo>
                    <a:pt x="239" y="30"/>
                  </a:lnTo>
                  <a:lnTo>
                    <a:pt x="251" y="18"/>
                  </a:lnTo>
                  <a:lnTo>
                    <a:pt x="263" y="12"/>
                  </a:lnTo>
                  <a:lnTo>
                    <a:pt x="275" y="6"/>
                  </a:lnTo>
                  <a:lnTo>
                    <a:pt x="287" y="6"/>
                  </a:lnTo>
                  <a:lnTo>
                    <a:pt x="299" y="0"/>
                  </a:lnTo>
                  <a:lnTo>
                    <a:pt x="305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9" y="6"/>
                  </a:lnTo>
                  <a:lnTo>
                    <a:pt x="335" y="6"/>
                  </a:lnTo>
                  <a:lnTo>
                    <a:pt x="340" y="6"/>
                  </a:lnTo>
                  <a:lnTo>
                    <a:pt x="346" y="6"/>
                  </a:lnTo>
                  <a:lnTo>
                    <a:pt x="352" y="12"/>
                  </a:lnTo>
                  <a:lnTo>
                    <a:pt x="364" y="12"/>
                  </a:lnTo>
                  <a:lnTo>
                    <a:pt x="370" y="18"/>
                  </a:lnTo>
                  <a:lnTo>
                    <a:pt x="376" y="18"/>
                  </a:lnTo>
                  <a:lnTo>
                    <a:pt x="382" y="24"/>
                  </a:lnTo>
                  <a:lnTo>
                    <a:pt x="388" y="24"/>
                  </a:lnTo>
                  <a:lnTo>
                    <a:pt x="394" y="24"/>
                  </a:lnTo>
                  <a:lnTo>
                    <a:pt x="400" y="24"/>
                  </a:lnTo>
                  <a:lnTo>
                    <a:pt x="406" y="24"/>
                  </a:lnTo>
                  <a:lnTo>
                    <a:pt x="412" y="24"/>
                  </a:lnTo>
                  <a:lnTo>
                    <a:pt x="424" y="24"/>
                  </a:lnTo>
                  <a:lnTo>
                    <a:pt x="418" y="30"/>
                  </a:lnTo>
                  <a:lnTo>
                    <a:pt x="412" y="42"/>
                  </a:lnTo>
                  <a:lnTo>
                    <a:pt x="400" y="48"/>
                  </a:lnTo>
                  <a:lnTo>
                    <a:pt x="394" y="60"/>
                  </a:lnTo>
                  <a:lnTo>
                    <a:pt x="382" y="72"/>
                  </a:lnTo>
                  <a:lnTo>
                    <a:pt x="376" y="84"/>
                  </a:lnTo>
                  <a:lnTo>
                    <a:pt x="364" y="96"/>
                  </a:lnTo>
                  <a:lnTo>
                    <a:pt x="352" y="102"/>
                  </a:lnTo>
                  <a:lnTo>
                    <a:pt x="346" y="108"/>
                  </a:lnTo>
                  <a:lnTo>
                    <a:pt x="340" y="108"/>
                  </a:lnTo>
                  <a:lnTo>
                    <a:pt x="335" y="108"/>
                  </a:lnTo>
                  <a:lnTo>
                    <a:pt x="323" y="114"/>
                  </a:lnTo>
                  <a:lnTo>
                    <a:pt x="317" y="114"/>
                  </a:lnTo>
                  <a:lnTo>
                    <a:pt x="305" y="120"/>
                  </a:lnTo>
                  <a:lnTo>
                    <a:pt x="299" y="120"/>
                  </a:lnTo>
                  <a:lnTo>
                    <a:pt x="287" y="126"/>
                  </a:lnTo>
                  <a:lnTo>
                    <a:pt x="281" y="126"/>
                  </a:lnTo>
                  <a:lnTo>
                    <a:pt x="275" y="126"/>
                  </a:lnTo>
                  <a:lnTo>
                    <a:pt x="263" y="120"/>
                  </a:lnTo>
                  <a:lnTo>
                    <a:pt x="257" y="120"/>
                  </a:lnTo>
                  <a:lnTo>
                    <a:pt x="251" y="114"/>
                  </a:lnTo>
                  <a:lnTo>
                    <a:pt x="239" y="114"/>
                  </a:lnTo>
                  <a:lnTo>
                    <a:pt x="233" y="108"/>
                  </a:lnTo>
                  <a:lnTo>
                    <a:pt x="227" y="108"/>
                  </a:lnTo>
                  <a:lnTo>
                    <a:pt x="221" y="102"/>
                  </a:lnTo>
                  <a:lnTo>
                    <a:pt x="215" y="102"/>
                  </a:lnTo>
                  <a:lnTo>
                    <a:pt x="215" y="96"/>
                  </a:lnTo>
                  <a:lnTo>
                    <a:pt x="209" y="96"/>
                  </a:lnTo>
                  <a:lnTo>
                    <a:pt x="203" y="96"/>
                  </a:lnTo>
                  <a:lnTo>
                    <a:pt x="197" y="96"/>
                  </a:lnTo>
                  <a:lnTo>
                    <a:pt x="197" y="102"/>
                  </a:lnTo>
                  <a:lnTo>
                    <a:pt x="191" y="102"/>
                  </a:lnTo>
                  <a:lnTo>
                    <a:pt x="185" y="102"/>
                  </a:lnTo>
                  <a:lnTo>
                    <a:pt x="185" y="108"/>
                  </a:lnTo>
                  <a:lnTo>
                    <a:pt x="191" y="108"/>
                  </a:lnTo>
                  <a:lnTo>
                    <a:pt x="197" y="108"/>
                  </a:lnTo>
                  <a:lnTo>
                    <a:pt x="203" y="108"/>
                  </a:lnTo>
                  <a:lnTo>
                    <a:pt x="209" y="108"/>
                  </a:lnTo>
                  <a:lnTo>
                    <a:pt x="215" y="108"/>
                  </a:lnTo>
                  <a:lnTo>
                    <a:pt x="221" y="108"/>
                  </a:lnTo>
                  <a:lnTo>
                    <a:pt x="227" y="108"/>
                  </a:lnTo>
                  <a:lnTo>
                    <a:pt x="233" y="108"/>
                  </a:lnTo>
                  <a:lnTo>
                    <a:pt x="239" y="108"/>
                  </a:lnTo>
                  <a:lnTo>
                    <a:pt x="251" y="114"/>
                  </a:lnTo>
                  <a:lnTo>
                    <a:pt x="257" y="114"/>
                  </a:lnTo>
                  <a:lnTo>
                    <a:pt x="269" y="120"/>
                  </a:lnTo>
                  <a:lnTo>
                    <a:pt x="281" y="126"/>
                  </a:lnTo>
                  <a:lnTo>
                    <a:pt x="287" y="138"/>
                  </a:lnTo>
                  <a:lnTo>
                    <a:pt x="293" y="144"/>
                  </a:lnTo>
                  <a:lnTo>
                    <a:pt x="299" y="156"/>
                  </a:lnTo>
                  <a:lnTo>
                    <a:pt x="305" y="168"/>
                  </a:lnTo>
                  <a:lnTo>
                    <a:pt x="311" y="174"/>
                  </a:lnTo>
                  <a:lnTo>
                    <a:pt x="317" y="192"/>
                  </a:lnTo>
                  <a:lnTo>
                    <a:pt x="317" y="204"/>
                  </a:lnTo>
                  <a:lnTo>
                    <a:pt x="317" y="210"/>
                  </a:lnTo>
                  <a:lnTo>
                    <a:pt x="317" y="216"/>
                  </a:lnTo>
                  <a:lnTo>
                    <a:pt x="317" y="228"/>
                  </a:lnTo>
                  <a:lnTo>
                    <a:pt x="317" y="234"/>
                  </a:lnTo>
                  <a:lnTo>
                    <a:pt x="311" y="228"/>
                  </a:lnTo>
                  <a:lnTo>
                    <a:pt x="305" y="222"/>
                  </a:lnTo>
                  <a:lnTo>
                    <a:pt x="293" y="216"/>
                  </a:lnTo>
                  <a:lnTo>
                    <a:pt x="287" y="216"/>
                  </a:lnTo>
                  <a:lnTo>
                    <a:pt x="275" y="210"/>
                  </a:lnTo>
                  <a:lnTo>
                    <a:pt x="263" y="204"/>
                  </a:lnTo>
                  <a:lnTo>
                    <a:pt x="257" y="204"/>
                  </a:lnTo>
                  <a:lnTo>
                    <a:pt x="245" y="204"/>
                  </a:lnTo>
                  <a:lnTo>
                    <a:pt x="239" y="204"/>
                  </a:lnTo>
                  <a:lnTo>
                    <a:pt x="233" y="198"/>
                  </a:lnTo>
                  <a:lnTo>
                    <a:pt x="227" y="198"/>
                  </a:lnTo>
                  <a:lnTo>
                    <a:pt x="221" y="198"/>
                  </a:lnTo>
                  <a:lnTo>
                    <a:pt x="215" y="192"/>
                  </a:lnTo>
                  <a:lnTo>
                    <a:pt x="209" y="192"/>
                  </a:lnTo>
                  <a:lnTo>
                    <a:pt x="203" y="180"/>
                  </a:lnTo>
                  <a:lnTo>
                    <a:pt x="203" y="174"/>
                  </a:lnTo>
                  <a:lnTo>
                    <a:pt x="197" y="168"/>
                  </a:lnTo>
                  <a:lnTo>
                    <a:pt x="191" y="156"/>
                  </a:lnTo>
                  <a:lnTo>
                    <a:pt x="191" y="144"/>
                  </a:lnTo>
                  <a:lnTo>
                    <a:pt x="191" y="132"/>
                  </a:lnTo>
                  <a:lnTo>
                    <a:pt x="185" y="126"/>
                  </a:lnTo>
                  <a:lnTo>
                    <a:pt x="185" y="120"/>
                  </a:lnTo>
                  <a:lnTo>
                    <a:pt x="179" y="120"/>
                  </a:lnTo>
                  <a:lnTo>
                    <a:pt x="179" y="114"/>
                  </a:lnTo>
                  <a:lnTo>
                    <a:pt x="173" y="114"/>
                  </a:lnTo>
                  <a:lnTo>
                    <a:pt x="167" y="108"/>
                  </a:lnTo>
                  <a:lnTo>
                    <a:pt x="161" y="108"/>
                  </a:lnTo>
                  <a:lnTo>
                    <a:pt x="155" y="108"/>
                  </a:lnTo>
                  <a:lnTo>
                    <a:pt x="155" y="114"/>
                  </a:lnTo>
                  <a:lnTo>
                    <a:pt x="155" y="120"/>
                  </a:lnTo>
                  <a:lnTo>
                    <a:pt x="161" y="120"/>
                  </a:lnTo>
                  <a:lnTo>
                    <a:pt x="161" y="126"/>
                  </a:lnTo>
                  <a:lnTo>
                    <a:pt x="167" y="126"/>
                  </a:lnTo>
                  <a:lnTo>
                    <a:pt x="173" y="132"/>
                  </a:lnTo>
                  <a:lnTo>
                    <a:pt x="179" y="138"/>
                  </a:lnTo>
                  <a:lnTo>
                    <a:pt x="185" y="150"/>
                  </a:lnTo>
                  <a:lnTo>
                    <a:pt x="191" y="156"/>
                  </a:lnTo>
                  <a:lnTo>
                    <a:pt x="197" y="168"/>
                  </a:lnTo>
                  <a:lnTo>
                    <a:pt x="203" y="174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63" name="Freeform 195"/>
            <p:cNvSpPr>
              <a:spLocks/>
            </p:cNvSpPr>
            <p:nvPr/>
          </p:nvSpPr>
          <p:spPr bwMode="auto">
            <a:xfrm>
              <a:off x="5000" y="1565"/>
              <a:ext cx="125" cy="125"/>
            </a:xfrm>
            <a:custGeom>
              <a:avLst/>
              <a:gdLst>
                <a:gd name="T0" fmla="*/ 96 w 125"/>
                <a:gd name="T1" fmla="*/ 125 h 125"/>
                <a:gd name="T2" fmla="*/ 102 w 125"/>
                <a:gd name="T3" fmla="*/ 119 h 125"/>
                <a:gd name="T4" fmla="*/ 108 w 125"/>
                <a:gd name="T5" fmla="*/ 113 h 125"/>
                <a:gd name="T6" fmla="*/ 114 w 125"/>
                <a:gd name="T7" fmla="*/ 119 h 125"/>
                <a:gd name="T8" fmla="*/ 120 w 125"/>
                <a:gd name="T9" fmla="*/ 119 h 125"/>
                <a:gd name="T10" fmla="*/ 120 w 125"/>
                <a:gd name="T11" fmla="*/ 119 h 125"/>
                <a:gd name="T12" fmla="*/ 125 w 125"/>
                <a:gd name="T13" fmla="*/ 119 h 125"/>
                <a:gd name="T14" fmla="*/ 125 w 125"/>
                <a:gd name="T15" fmla="*/ 119 h 125"/>
                <a:gd name="T16" fmla="*/ 125 w 125"/>
                <a:gd name="T17" fmla="*/ 119 h 125"/>
                <a:gd name="T18" fmla="*/ 120 w 125"/>
                <a:gd name="T19" fmla="*/ 113 h 125"/>
                <a:gd name="T20" fmla="*/ 120 w 125"/>
                <a:gd name="T21" fmla="*/ 113 h 125"/>
                <a:gd name="T22" fmla="*/ 114 w 125"/>
                <a:gd name="T23" fmla="*/ 113 h 125"/>
                <a:gd name="T24" fmla="*/ 108 w 125"/>
                <a:gd name="T25" fmla="*/ 107 h 125"/>
                <a:gd name="T26" fmla="*/ 108 w 125"/>
                <a:gd name="T27" fmla="*/ 101 h 125"/>
                <a:gd name="T28" fmla="*/ 108 w 125"/>
                <a:gd name="T29" fmla="*/ 95 h 125"/>
                <a:gd name="T30" fmla="*/ 108 w 125"/>
                <a:gd name="T31" fmla="*/ 95 h 125"/>
                <a:gd name="T32" fmla="*/ 114 w 125"/>
                <a:gd name="T33" fmla="*/ 95 h 125"/>
                <a:gd name="T34" fmla="*/ 114 w 125"/>
                <a:gd name="T35" fmla="*/ 89 h 125"/>
                <a:gd name="T36" fmla="*/ 120 w 125"/>
                <a:gd name="T37" fmla="*/ 77 h 125"/>
                <a:gd name="T38" fmla="*/ 120 w 125"/>
                <a:gd name="T39" fmla="*/ 53 h 125"/>
                <a:gd name="T40" fmla="*/ 102 w 125"/>
                <a:gd name="T41" fmla="*/ 29 h 125"/>
                <a:gd name="T42" fmla="*/ 72 w 125"/>
                <a:gd name="T43" fmla="*/ 18 h 125"/>
                <a:gd name="T44" fmla="*/ 48 w 125"/>
                <a:gd name="T45" fmla="*/ 12 h 125"/>
                <a:gd name="T46" fmla="*/ 30 w 125"/>
                <a:gd name="T47" fmla="*/ 12 h 125"/>
                <a:gd name="T48" fmla="*/ 18 w 125"/>
                <a:gd name="T49" fmla="*/ 6 h 125"/>
                <a:gd name="T50" fmla="*/ 6 w 125"/>
                <a:gd name="T51" fmla="*/ 0 h 125"/>
                <a:gd name="T52" fmla="*/ 6 w 125"/>
                <a:gd name="T53" fmla="*/ 6 h 125"/>
                <a:gd name="T54" fmla="*/ 12 w 125"/>
                <a:gd name="T55" fmla="*/ 23 h 125"/>
                <a:gd name="T56" fmla="*/ 18 w 125"/>
                <a:gd name="T57" fmla="*/ 41 h 125"/>
                <a:gd name="T58" fmla="*/ 24 w 125"/>
                <a:gd name="T59" fmla="*/ 53 h 125"/>
                <a:gd name="T60" fmla="*/ 30 w 125"/>
                <a:gd name="T61" fmla="*/ 71 h 125"/>
                <a:gd name="T62" fmla="*/ 36 w 125"/>
                <a:gd name="T63" fmla="*/ 89 h 125"/>
                <a:gd name="T64" fmla="*/ 54 w 125"/>
                <a:gd name="T65" fmla="*/ 113 h 125"/>
                <a:gd name="T66" fmla="*/ 78 w 125"/>
                <a:gd name="T67" fmla="*/ 125 h 12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5"/>
                <a:gd name="T103" fmla="*/ 0 h 125"/>
                <a:gd name="T104" fmla="*/ 125 w 125"/>
                <a:gd name="T105" fmla="*/ 125 h 12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5" h="125">
                  <a:moveTo>
                    <a:pt x="96" y="125"/>
                  </a:moveTo>
                  <a:lnTo>
                    <a:pt x="96" y="125"/>
                  </a:lnTo>
                  <a:lnTo>
                    <a:pt x="102" y="119"/>
                  </a:lnTo>
                  <a:lnTo>
                    <a:pt x="108" y="113"/>
                  </a:lnTo>
                  <a:lnTo>
                    <a:pt x="114" y="113"/>
                  </a:lnTo>
                  <a:lnTo>
                    <a:pt x="114" y="119"/>
                  </a:lnTo>
                  <a:lnTo>
                    <a:pt x="120" y="119"/>
                  </a:lnTo>
                  <a:lnTo>
                    <a:pt x="125" y="119"/>
                  </a:lnTo>
                  <a:lnTo>
                    <a:pt x="125" y="113"/>
                  </a:lnTo>
                  <a:lnTo>
                    <a:pt x="120" y="113"/>
                  </a:lnTo>
                  <a:lnTo>
                    <a:pt x="114" y="113"/>
                  </a:lnTo>
                  <a:lnTo>
                    <a:pt x="108" y="113"/>
                  </a:lnTo>
                  <a:lnTo>
                    <a:pt x="108" y="107"/>
                  </a:lnTo>
                  <a:lnTo>
                    <a:pt x="108" y="101"/>
                  </a:lnTo>
                  <a:lnTo>
                    <a:pt x="108" y="95"/>
                  </a:lnTo>
                  <a:lnTo>
                    <a:pt x="114" y="95"/>
                  </a:lnTo>
                  <a:lnTo>
                    <a:pt x="114" y="89"/>
                  </a:lnTo>
                  <a:lnTo>
                    <a:pt x="120" y="89"/>
                  </a:lnTo>
                  <a:lnTo>
                    <a:pt x="120" y="77"/>
                  </a:lnTo>
                  <a:lnTo>
                    <a:pt x="120" y="65"/>
                  </a:lnTo>
                  <a:lnTo>
                    <a:pt x="120" y="53"/>
                  </a:lnTo>
                  <a:lnTo>
                    <a:pt x="114" y="41"/>
                  </a:lnTo>
                  <a:lnTo>
                    <a:pt x="102" y="29"/>
                  </a:lnTo>
                  <a:lnTo>
                    <a:pt x="90" y="23"/>
                  </a:lnTo>
                  <a:lnTo>
                    <a:pt x="72" y="18"/>
                  </a:lnTo>
                  <a:lnTo>
                    <a:pt x="54" y="12"/>
                  </a:lnTo>
                  <a:lnTo>
                    <a:pt x="48" y="12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23"/>
                  </a:lnTo>
                  <a:lnTo>
                    <a:pt x="18" y="29"/>
                  </a:lnTo>
                  <a:lnTo>
                    <a:pt x="18" y="41"/>
                  </a:lnTo>
                  <a:lnTo>
                    <a:pt x="24" y="47"/>
                  </a:lnTo>
                  <a:lnTo>
                    <a:pt x="24" y="53"/>
                  </a:lnTo>
                  <a:lnTo>
                    <a:pt x="24" y="65"/>
                  </a:lnTo>
                  <a:lnTo>
                    <a:pt x="30" y="71"/>
                  </a:lnTo>
                  <a:lnTo>
                    <a:pt x="30" y="83"/>
                  </a:lnTo>
                  <a:lnTo>
                    <a:pt x="36" y="89"/>
                  </a:lnTo>
                  <a:lnTo>
                    <a:pt x="42" y="101"/>
                  </a:lnTo>
                  <a:lnTo>
                    <a:pt x="54" y="113"/>
                  </a:lnTo>
                  <a:lnTo>
                    <a:pt x="66" y="119"/>
                  </a:lnTo>
                  <a:lnTo>
                    <a:pt x="78" y="125"/>
                  </a:lnTo>
                  <a:lnTo>
                    <a:pt x="96" y="125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64" name="Freeform 196"/>
            <p:cNvSpPr>
              <a:spLocks/>
            </p:cNvSpPr>
            <p:nvPr/>
          </p:nvSpPr>
          <p:spPr bwMode="auto">
            <a:xfrm>
              <a:off x="5137" y="1642"/>
              <a:ext cx="12" cy="12"/>
            </a:xfrm>
            <a:custGeom>
              <a:avLst/>
              <a:gdLst>
                <a:gd name="T0" fmla="*/ 0 w 12"/>
                <a:gd name="T1" fmla="*/ 6 h 12"/>
                <a:gd name="T2" fmla="*/ 0 w 12"/>
                <a:gd name="T3" fmla="*/ 0 h 12"/>
                <a:gd name="T4" fmla="*/ 6 w 12"/>
                <a:gd name="T5" fmla="*/ 0 h 12"/>
                <a:gd name="T6" fmla="*/ 6 w 12"/>
                <a:gd name="T7" fmla="*/ 0 h 12"/>
                <a:gd name="T8" fmla="*/ 6 w 12"/>
                <a:gd name="T9" fmla="*/ 0 h 12"/>
                <a:gd name="T10" fmla="*/ 12 w 12"/>
                <a:gd name="T11" fmla="*/ 0 h 12"/>
                <a:gd name="T12" fmla="*/ 12 w 12"/>
                <a:gd name="T13" fmla="*/ 0 h 12"/>
                <a:gd name="T14" fmla="*/ 12 w 12"/>
                <a:gd name="T15" fmla="*/ 0 h 12"/>
                <a:gd name="T16" fmla="*/ 12 w 12"/>
                <a:gd name="T17" fmla="*/ 6 h 12"/>
                <a:gd name="T18" fmla="*/ 12 w 12"/>
                <a:gd name="T19" fmla="*/ 6 h 12"/>
                <a:gd name="T20" fmla="*/ 12 w 12"/>
                <a:gd name="T21" fmla="*/ 12 h 12"/>
                <a:gd name="T22" fmla="*/ 12 w 12"/>
                <a:gd name="T23" fmla="*/ 12 h 12"/>
                <a:gd name="T24" fmla="*/ 6 w 12"/>
                <a:gd name="T25" fmla="*/ 12 h 12"/>
                <a:gd name="T26" fmla="*/ 6 w 12"/>
                <a:gd name="T27" fmla="*/ 12 h 12"/>
                <a:gd name="T28" fmla="*/ 6 w 12"/>
                <a:gd name="T29" fmla="*/ 12 h 12"/>
                <a:gd name="T30" fmla="*/ 0 w 12"/>
                <a:gd name="T31" fmla="*/ 6 h 12"/>
                <a:gd name="T32" fmla="*/ 0 w 12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6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65" name="Freeform 197"/>
            <p:cNvSpPr>
              <a:spLocks/>
            </p:cNvSpPr>
            <p:nvPr/>
          </p:nvSpPr>
          <p:spPr bwMode="auto">
            <a:xfrm>
              <a:off x="5167" y="1660"/>
              <a:ext cx="12" cy="12"/>
            </a:xfrm>
            <a:custGeom>
              <a:avLst/>
              <a:gdLst>
                <a:gd name="T0" fmla="*/ 0 w 12"/>
                <a:gd name="T1" fmla="*/ 0 h 12"/>
                <a:gd name="T2" fmla="*/ 0 w 12"/>
                <a:gd name="T3" fmla="*/ 0 h 12"/>
                <a:gd name="T4" fmla="*/ 6 w 12"/>
                <a:gd name="T5" fmla="*/ 0 h 12"/>
                <a:gd name="T6" fmla="*/ 6 w 12"/>
                <a:gd name="T7" fmla="*/ 0 h 12"/>
                <a:gd name="T8" fmla="*/ 12 w 12"/>
                <a:gd name="T9" fmla="*/ 0 h 12"/>
                <a:gd name="T10" fmla="*/ 12 w 12"/>
                <a:gd name="T11" fmla="*/ 6 h 12"/>
                <a:gd name="T12" fmla="*/ 12 w 12"/>
                <a:gd name="T13" fmla="*/ 6 h 12"/>
                <a:gd name="T14" fmla="*/ 12 w 12"/>
                <a:gd name="T15" fmla="*/ 12 h 12"/>
                <a:gd name="T16" fmla="*/ 12 w 12"/>
                <a:gd name="T17" fmla="*/ 12 h 12"/>
                <a:gd name="T18" fmla="*/ 6 w 12"/>
                <a:gd name="T19" fmla="*/ 12 h 12"/>
                <a:gd name="T20" fmla="*/ 6 w 12"/>
                <a:gd name="T21" fmla="*/ 12 h 12"/>
                <a:gd name="T22" fmla="*/ 0 w 12"/>
                <a:gd name="T23" fmla="*/ 12 h 12"/>
                <a:gd name="T24" fmla="*/ 0 w 12"/>
                <a:gd name="T25" fmla="*/ 12 h 12"/>
                <a:gd name="T26" fmla="*/ 0 w 12"/>
                <a:gd name="T27" fmla="*/ 6 h 12"/>
                <a:gd name="T28" fmla="*/ 0 w 12"/>
                <a:gd name="T29" fmla="*/ 6 h 12"/>
                <a:gd name="T30" fmla="*/ 0 w 12"/>
                <a:gd name="T31" fmla="*/ 6 h 12"/>
                <a:gd name="T32" fmla="*/ 0 w 1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66" name="Freeform 198"/>
            <p:cNvSpPr>
              <a:spLocks/>
            </p:cNvSpPr>
            <p:nvPr/>
          </p:nvSpPr>
          <p:spPr bwMode="auto">
            <a:xfrm>
              <a:off x="5131" y="1678"/>
              <a:ext cx="18" cy="12"/>
            </a:xfrm>
            <a:custGeom>
              <a:avLst/>
              <a:gdLst>
                <a:gd name="T0" fmla="*/ 0 w 18"/>
                <a:gd name="T1" fmla="*/ 0 h 12"/>
                <a:gd name="T2" fmla="*/ 6 w 18"/>
                <a:gd name="T3" fmla="*/ 0 h 12"/>
                <a:gd name="T4" fmla="*/ 6 w 18"/>
                <a:gd name="T5" fmla="*/ 0 h 12"/>
                <a:gd name="T6" fmla="*/ 12 w 18"/>
                <a:gd name="T7" fmla="*/ 0 h 12"/>
                <a:gd name="T8" fmla="*/ 12 w 18"/>
                <a:gd name="T9" fmla="*/ 0 h 12"/>
                <a:gd name="T10" fmla="*/ 18 w 18"/>
                <a:gd name="T11" fmla="*/ 0 h 12"/>
                <a:gd name="T12" fmla="*/ 18 w 18"/>
                <a:gd name="T13" fmla="*/ 6 h 12"/>
                <a:gd name="T14" fmla="*/ 12 w 18"/>
                <a:gd name="T15" fmla="*/ 6 h 12"/>
                <a:gd name="T16" fmla="*/ 12 w 18"/>
                <a:gd name="T17" fmla="*/ 12 h 12"/>
                <a:gd name="T18" fmla="*/ 12 w 18"/>
                <a:gd name="T19" fmla="*/ 12 h 12"/>
                <a:gd name="T20" fmla="*/ 6 w 18"/>
                <a:gd name="T21" fmla="*/ 12 h 12"/>
                <a:gd name="T22" fmla="*/ 6 w 18"/>
                <a:gd name="T23" fmla="*/ 12 h 12"/>
                <a:gd name="T24" fmla="*/ 6 w 18"/>
                <a:gd name="T25" fmla="*/ 12 h 12"/>
                <a:gd name="T26" fmla="*/ 0 w 18"/>
                <a:gd name="T27" fmla="*/ 6 h 12"/>
                <a:gd name="T28" fmla="*/ 0 w 18"/>
                <a:gd name="T29" fmla="*/ 6 h 12"/>
                <a:gd name="T30" fmla="*/ 0 w 18"/>
                <a:gd name="T31" fmla="*/ 0 h 12"/>
                <a:gd name="T32" fmla="*/ 0 w 18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2"/>
                <a:gd name="T53" fmla="*/ 18 w 1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2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67" name="Freeform 199"/>
            <p:cNvSpPr>
              <a:spLocks/>
            </p:cNvSpPr>
            <p:nvPr/>
          </p:nvSpPr>
          <p:spPr bwMode="auto">
            <a:xfrm>
              <a:off x="5108" y="1660"/>
              <a:ext cx="17" cy="12"/>
            </a:xfrm>
            <a:custGeom>
              <a:avLst/>
              <a:gdLst>
                <a:gd name="T0" fmla="*/ 6 w 17"/>
                <a:gd name="T1" fmla="*/ 0 h 12"/>
                <a:gd name="T2" fmla="*/ 6 w 17"/>
                <a:gd name="T3" fmla="*/ 0 h 12"/>
                <a:gd name="T4" fmla="*/ 0 w 17"/>
                <a:gd name="T5" fmla="*/ 6 h 12"/>
                <a:gd name="T6" fmla="*/ 0 w 17"/>
                <a:gd name="T7" fmla="*/ 6 h 12"/>
                <a:gd name="T8" fmla="*/ 6 w 17"/>
                <a:gd name="T9" fmla="*/ 12 h 12"/>
                <a:gd name="T10" fmla="*/ 6 w 17"/>
                <a:gd name="T11" fmla="*/ 12 h 12"/>
                <a:gd name="T12" fmla="*/ 12 w 17"/>
                <a:gd name="T13" fmla="*/ 12 h 12"/>
                <a:gd name="T14" fmla="*/ 12 w 17"/>
                <a:gd name="T15" fmla="*/ 12 h 12"/>
                <a:gd name="T16" fmla="*/ 17 w 17"/>
                <a:gd name="T17" fmla="*/ 12 h 12"/>
                <a:gd name="T18" fmla="*/ 17 w 17"/>
                <a:gd name="T19" fmla="*/ 12 h 12"/>
                <a:gd name="T20" fmla="*/ 17 w 17"/>
                <a:gd name="T21" fmla="*/ 6 h 12"/>
                <a:gd name="T22" fmla="*/ 17 w 17"/>
                <a:gd name="T23" fmla="*/ 6 h 12"/>
                <a:gd name="T24" fmla="*/ 17 w 17"/>
                <a:gd name="T25" fmla="*/ 0 h 12"/>
                <a:gd name="T26" fmla="*/ 12 w 17"/>
                <a:gd name="T27" fmla="*/ 0 h 12"/>
                <a:gd name="T28" fmla="*/ 12 w 17"/>
                <a:gd name="T29" fmla="*/ 0 h 12"/>
                <a:gd name="T30" fmla="*/ 6 w 17"/>
                <a:gd name="T31" fmla="*/ 0 h 12"/>
                <a:gd name="T32" fmla="*/ 6 w 17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"/>
                <a:gd name="T52" fmla="*/ 0 h 12"/>
                <a:gd name="T53" fmla="*/ 17 w 17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" h="12">
                  <a:moveTo>
                    <a:pt x="6" y="0"/>
                  </a:move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7" y="12"/>
                  </a:lnTo>
                  <a:lnTo>
                    <a:pt x="17" y="6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68" name="Freeform 200"/>
            <p:cNvSpPr>
              <a:spLocks/>
            </p:cNvSpPr>
            <p:nvPr/>
          </p:nvSpPr>
          <p:spPr bwMode="auto">
            <a:xfrm>
              <a:off x="5102" y="1684"/>
              <a:ext cx="12" cy="12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6 h 12"/>
                <a:gd name="T4" fmla="*/ 0 w 12"/>
                <a:gd name="T5" fmla="*/ 6 h 12"/>
                <a:gd name="T6" fmla="*/ 0 w 12"/>
                <a:gd name="T7" fmla="*/ 6 h 12"/>
                <a:gd name="T8" fmla="*/ 6 w 12"/>
                <a:gd name="T9" fmla="*/ 0 h 12"/>
                <a:gd name="T10" fmla="*/ 6 w 12"/>
                <a:gd name="T11" fmla="*/ 0 h 12"/>
                <a:gd name="T12" fmla="*/ 12 w 12"/>
                <a:gd name="T13" fmla="*/ 0 h 12"/>
                <a:gd name="T14" fmla="*/ 12 w 12"/>
                <a:gd name="T15" fmla="*/ 6 h 12"/>
                <a:gd name="T16" fmla="*/ 12 w 12"/>
                <a:gd name="T17" fmla="*/ 6 h 12"/>
                <a:gd name="T18" fmla="*/ 12 w 12"/>
                <a:gd name="T19" fmla="*/ 6 h 12"/>
                <a:gd name="T20" fmla="*/ 12 w 12"/>
                <a:gd name="T21" fmla="*/ 12 h 12"/>
                <a:gd name="T22" fmla="*/ 12 w 12"/>
                <a:gd name="T23" fmla="*/ 12 h 12"/>
                <a:gd name="T24" fmla="*/ 6 w 12"/>
                <a:gd name="T25" fmla="*/ 12 h 12"/>
                <a:gd name="T26" fmla="*/ 6 w 12"/>
                <a:gd name="T27" fmla="*/ 12 h 12"/>
                <a:gd name="T28" fmla="*/ 6 w 12"/>
                <a:gd name="T29" fmla="*/ 12 h 12"/>
                <a:gd name="T30" fmla="*/ 0 w 12"/>
                <a:gd name="T31" fmla="*/ 12 h 12"/>
                <a:gd name="T32" fmla="*/ 0 w 12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12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69" name="Freeform 201"/>
            <p:cNvSpPr>
              <a:spLocks/>
            </p:cNvSpPr>
            <p:nvPr/>
          </p:nvSpPr>
          <p:spPr bwMode="auto">
            <a:xfrm>
              <a:off x="5125" y="1708"/>
              <a:ext cx="12" cy="12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12 h 12"/>
                <a:gd name="T4" fmla="*/ 0 w 12"/>
                <a:gd name="T5" fmla="*/ 12 h 12"/>
                <a:gd name="T6" fmla="*/ 0 w 12"/>
                <a:gd name="T7" fmla="*/ 6 h 12"/>
                <a:gd name="T8" fmla="*/ 0 w 12"/>
                <a:gd name="T9" fmla="*/ 6 h 12"/>
                <a:gd name="T10" fmla="*/ 0 w 12"/>
                <a:gd name="T11" fmla="*/ 0 h 12"/>
                <a:gd name="T12" fmla="*/ 0 w 12"/>
                <a:gd name="T13" fmla="*/ 0 h 12"/>
                <a:gd name="T14" fmla="*/ 6 w 12"/>
                <a:gd name="T15" fmla="*/ 0 h 12"/>
                <a:gd name="T16" fmla="*/ 6 w 12"/>
                <a:gd name="T17" fmla="*/ 0 h 12"/>
                <a:gd name="T18" fmla="*/ 6 w 12"/>
                <a:gd name="T19" fmla="*/ 0 h 12"/>
                <a:gd name="T20" fmla="*/ 6 w 12"/>
                <a:gd name="T21" fmla="*/ 0 h 12"/>
                <a:gd name="T22" fmla="*/ 6 w 12"/>
                <a:gd name="T23" fmla="*/ 0 h 12"/>
                <a:gd name="T24" fmla="*/ 12 w 12"/>
                <a:gd name="T25" fmla="*/ 6 h 12"/>
                <a:gd name="T26" fmla="*/ 6 w 12"/>
                <a:gd name="T27" fmla="*/ 6 h 12"/>
                <a:gd name="T28" fmla="*/ 6 w 12"/>
                <a:gd name="T29" fmla="*/ 12 h 12"/>
                <a:gd name="T30" fmla="*/ 6 w 12"/>
                <a:gd name="T31" fmla="*/ 12 h 12"/>
                <a:gd name="T32" fmla="*/ 0 w 12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12"/>
                  </a:move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70" name="Freeform 202"/>
            <p:cNvSpPr>
              <a:spLocks/>
            </p:cNvSpPr>
            <p:nvPr/>
          </p:nvSpPr>
          <p:spPr bwMode="auto">
            <a:xfrm>
              <a:off x="5143" y="1690"/>
              <a:ext cx="12" cy="18"/>
            </a:xfrm>
            <a:custGeom>
              <a:avLst/>
              <a:gdLst>
                <a:gd name="T0" fmla="*/ 0 w 12"/>
                <a:gd name="T1" fmla="*/ 12 h 18"/>
                <a:gd name="T2" fmla="*/ 0 w 12"/>
                <a:gd name="T3" fmla="*/ 6 h 18"/>
                <a:gd name="T4" fmla="*/ 0 w 12"/>
                <a:gd name="T5" fmla="*/ 6 h 18"/>
                <a:gd name="T6" fmla="*/ 6 w 12"/>
                <a:gd name="T7" fmla="*/ 0 h 18"/>
                <a:gd name="T8" fmla="*/ 6 w 12"/>
                <a:gd name="T9" fmla="*/ 0 h 18"/>
                <a:gd name="T10" fmla="*/ 12 w 12"/>
                <a:gd name="T11" fmla="*/ 0 h 18"/>
                <a:gd name="T12" fmla="*/ 12 w 12"/>
                <a:gd name="T13" fmla="*/ 6 h 18"/>
                <a:gd name="T14" fmla="*/ 12 w 12"/>
                <a:gd name="T15" fmla="*/ 6 h 18"/>
                <a:gd name="T16" fmla="*/ 12 w 12"/>
                <a:gd name="T17" fmla="*/ 12 h 18"/>
                <a:gd name="T18" fmla="*/ 12 w 12"/>
                <a:gd name="T19" fmla="*/ 12 h 18"/>
                <a:gd name="T20" fmla="*/ 12 w 12"/>
                <a:gd name="T21" fmla="*/ 18 h 18"/>
                <a:gd name="T22" fmla="*/ 6 w 12"/>
                <a:gd name="T23" fmla="*/ 18 h 18"/>
                <a:gd name="T24" fmla="*/ 6 w 12"/>
                <a:gd name="T25" fmla="*/ 18 h 18"/>
                <a:gd name="T26" fmla="*/ 0 w 12"/>
                <a:gd name="T27" fmla="*/ 18 h 18"/>
                <a:gd name="T28" fmla="*/ 0 w 12"/>
                <a:gd name="T29" fmla="*/ 18 h 18"/>
                <a:gd name="T30" fmla="*/ 0 w 12"/>
                <a:gd name="T31" fmla="*/ 12 h 18"/>
                <a:gd name="T32" fmla="*/ 0 w 12"/>
                <a:gd name="T33" fmla="*/ 12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0" y="12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71" name="Freeform 203"/>
            <p:cNvSpPr>
              <a:spLocks/>
            </p:cNvSpPr>
            <p:nvPr/>
          </p:nvSpPr>
          <p:spPr bwMode="auto">
            <a:xfrm>
              <a:off x="5161" y="1696"/>
              <a:ext cx="12" cy="12"/>
            </a:xfrm>
            <a:custGeom>
              <a:avLst/>
              <a:gdLst>
                <a:gd name="T0" fmla="*/ 12 w 12"/>
                <a:gd name="T1" fmla="*/ 0 h 12"/>
                <a:gd name="T2" fmla="*/ 12 w 12"/>
                <a:gd name="T3" fmla="*/ 0 h 12"/>
                <a:gd name="T4" fmla="*/ 12 w 12"/>
                <a:gd name="T5" fmla="*/ 6 h 12"/>
                <a:gd name="T6" fmla="*/ 12 w 12"/>
                <a:gd name="T7" fmla="*/ 6 h 12"/>
                <a:gd name="T8" fmla="*/ 12 w 12"/>
                <a:gd name="T9" fmla="*/ 6 h 12"/>
                <a:gd name="T10" fmla="*/ 12 w 12"/>
                <a:gd name="T11" fmla="*/ 12 h 12"/>
                <a:gd name="T12" fmla="*/ 6 w 12"/>
                <a:gd name="T13" fmla="*/ 12 h 12"/>
                <a:gd name="T14" fmla="*/ 6 w 12"/>
                <a:gd name="T15" fmla="*/ 12 h 12"/>
                <a:gd name="T16" fmla="*/ 0 w 12"/>
                <a:gd name="T17" fmla="*/ 12 h 12"/>
                <a:gd name="T18" fmla="*/ 0 w 12"/>
                <a:gd name="T19" fmla="*/ 12 h 12"/>
                <a:gd name="T20" fmla="*/ 0 w 12"/>
                <a:gd name="T21" fmla="*/ 6 h 12"/>
                <a:gd name="T22" fmla="*/ 0 w 12"/>
                <a:gd name="T23" fmla="*/ 6 h 12"/>
                <a:gd name="T24" fmla="*/ 0 w 12"/>
                <a:gd name="T25" fmla="*/ 6 h 12"/>
                <a:gd name="T26" fmla="*/ 0 w 12"/>
                <a:gd name="T27" fmla="*/ 0 h 12"/>
                <a:gd name="T28" fmla="*/ 0 w 12"/>
                <a:gd name="T29" fmla="*/ 0 h 12"/>
                <a:gd name="T30" fmla="*/ 6 w 12"/>
                <a:gd name="T31" fmla="*/ 0 h 12"/>
                <a:gd name="T32" fmla="*/ 12 w 1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12" y="0"/>
                  </a:move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72" name="Freeform 204"/>
            <p:cNvSpPr>
              <a:spLocks/>
            </p:cNvSpPr>
            <p:nvPr/>
          </p:nvSpPr>
          <p:spPr bwMode="auto">
            <a:xfrm>
              <a:off x="5012" y="1714"/>
              <a:ext cx="108" cy="72"/>
            </a:xfrm>
            <a:custGeom>
              <a:avLst/>
              <a:gdLst>
                <a:gd name="T0" fmla="*/ 108 w 108"/>
                <a:gd name="T1" fmla="*/ 6 h 72"/>
                <a:gd name="T2" fmla="*/ 108 w 108"/>
                <a:gd name="T3" fmla="*/ 6 h 72"/>
                <a:gd name="T4" fmla="*/ 108 w 108"/>
                <a:gd name="T5" fmla="*/ 0 h 72"/>
                <a:gd name="T6" fmla="*/ 102 w 108"/>
                <a:gd name="T7" fmla="*/ 6 h 72"/>
                <a:gd name="T8" fmla="*/ 90 w 108"/>
                <a:gd name="T9" fmla="*/ 6 h 72"/>
                <a:gd name="T10" fmla="*/ 66 w 108"/>
                <a:gd name="T11" fmla="*/ 0 h 72"/>
                <a:gd name="T12" fmla="*/ 48 w 108"/>
                <a:gd name="T13" fmla="*/ 0 h 72"/>
                <a:gd name="T14" fmla="*/ 48 w 108"/>
                <a:gd name="T15" fmla="*/ 0 h 72"/>
                <a:gd name="T16" fmla="*/ 60 w 108"/>
                <a:gd name="T17" fmla="*/ 0 h 72"/>
                <a:gd name="T18" fmla="*/ 78 w 108"/>
                <a:gd name="T19" fmla="*/ 6 h 72"/>
                <a:gd name="T20" fmla="*/ 96 w 108"/>
                <a:gd name="T21" fmla="*/ 12 h 72"/>
                <a:gd name="T22" fmla="*/ 90 w 108"/>
                <a:gd name="T23" fmla="*/ 18 h 72"/>
                <a:gd name="T24" fmla="*/ 84 w 108"/>
                <a:gd name="T25" fmla="*/ 18 h 72"/>
                <a:gd name="T26" fmla="*/ 72 w 108"/>
                <a:gd name="T27" fmla="*/ 24 h 72"/>
                <a:gd name="T28" fmla="*/ 60 w 108"/>
                <a:gd name="T29" fmla="*/ 18 h 72"/>
                <a:gd name="T30" fmla="*/ 42 w 108"/>
                <a:gd name="T31" fmla="*/ 18 h 72"/>
                <a:gd name="T32" fmla="*/ 30 w 108"/>
                <a:gd name="T33" fmla="*/ 18 h 72"/>
                <a:gd name="T34" fmla="*/ 36 w 108"/>
                <a:gd name="T35" fmla="*/ 18 h 72"/>
                <a:gd name="T36" fmla="*/ 48 w 108"/>
                <a:gd name="T37" fmla="*/ 18 h 72"/>
                <a:gd name="T38" fmla="*/ 54 w 108"/>
                <a:gd name="T39" fmla="*/ 24 h 72"/>
                <a:gd name="T40" fmla="*/ 72 w 108"/>
                <a:gd name="T41" fmla="*/ 24 h 72"/>
                <a:gd name="T42" fmla="*/ 72 w 108"/>
                <a:gd name="T43" fmla="*/ 30 h 72"/>
                <a:gd name="T44" fmla="*/ 66 w 108"/>
                <a:gd name="T45" fmla="*/ 30 h 72"/>
                <a:gd name="T46" fmla="*/ 54 w 108"/>
                <a:gd name="T47" fmla="*/ 36 h 72"/>
                <a:gd name="T48" fmla="*/ 48 w 108"/>
                <a:gd name="T49" fmla="*/ 36 h 72"/>
                <a:gd name="T50" fmla="*/ 42 w 108"/>
                <a:gd name="T51" fmla="*/ 36 h 72"/>
                <a:gd name="T52" fmla="*/ 36 w 108"/>
                <a:gd name="T53" fmla="*/ 30 h 72"/>
                <a:gd name="T54" fmla="*/ 24 w 108"/>
                <a:gd name="T55" fmla="*/ 30 h 72"/>
                <a:gd name="T56" fmla="*/ 36 w 108"/>
                <a:gd name="T57" fmla="*/ 36 h 72"/>
                <a:gd name="T58" fmla="*/ 42 w 108"/>
                <a:gd name="T59" fmla="*/ 42 h 72"/>
                <a:gd name="T60" fmla="*/ 24 w 108"/>
                <a:gd name="T61" fmla="*/ 48 h 72"/>
                <a:gd name="T62" fmla="*/ 6 w 108"/>
                <a:gd name="T63" fmla="*/ 48 h 72"/>
                <a:gd name="T64" fmla="*/ 0 w 108"/>
                <a:gd name="T65" fmla="*/ 54 h 72"/>
                <a:gd name="T66" fmla="*/ 12 w 108"/>
                <a:gd name="T67" fmla="*/ 54 h 72"/>
                <a:gd name="T68" fmla="*/ 30 w 108"/>
                <a:gd name="T69" fmla="*/ 48 h 72"/>
                <a:gd name="T70" fmla="*/ 48 w 108"/>
                <a:gd name="T71" fmla="*/ 42 h 72"/>
                <a:gd name="T72" fmla="*/ 48 w 108"/>
                <a:gd name="T73" fmla="*/ 60 h 72"/>
                <a:gd name="T74" fmla="*/ 36 w 108"/>
                <a:gd name="T75" fmla="*/ 72 h 72"/>
                <a:gd name="T76" fmla="*/ 42 w 108"/>
                <a:gd name="T77" fmla="*/ 72 h 72"/>
                <a:gd name="T78" fmla="*/ 54 w 108"/>
                <a:gd name="T79" fmla="*/ 48 h 72"/>
                <a:gd name="T80" fmla="*/ 60 w 108"/>
                <a:gd name="T81" fmla="*/ 42 h 72"/>
                <a:gd name="T82" fmla="*/ 72 w 108"/>
                <a:gd name="T83" fmla="*/ 36 h 72"/>
                <a:gd name="T84" fmla="*/ 78 w 108"/>
                <a:gd name="T85" fmla="*/ 30 h 72"/>
                <a:gd name="T86" fmla="*/ 78 w 108"/>
                <a:gd name="T87" fmla="*/ 60 h 72"/>
                <a:gd name="T88" fmla="*/ 72 w 108"/>
                <a:gd name="T89" fmla="*/ 66 h 72"/>
                <a:gd name="T90" fmla="*/ 78 w 108"/>
                <a:gd name="T91" fmla="*/ 60 h 72"/>
                <a:gd name="T92" fmla="*/ 84 w 108"/>
                <a:gd name="T93" fmla="*/ 30 h 72"/>
                <a:gd name="T94" fmla="*/ 96 w 108"/>
                <a:gd name="T95" fmla="*/ 18 h 72"/>
                <a:gd name="T96" fmla="*/ 102 w 108"/>
                <a:gd name="T97" fmla="*/ 18 h 72"/>
                <a:gd name="T98" fmla="*/ 102 w 108"/>
                <a:gd name="T99" fmla="*/ 24 h 72"/>
                <a:gd name="T100" fmla="*/ 102 w 108"/>
                <a:gd name="T101" fmla="*/ 54 h 72"/>
                <a:gd name="T102" fmla="*/ 108 w 108"/>
                <a:gd name="T103" fmla="*/ 18 h 7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8"/>
                <a:gd name="T157" fmla="*/ 0 h 72"/>
                <a:gd name="T158" fmla="*/ 108 w 108"/>
                <a:gd name="T159" fmla="*/ 72 h 7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8" h="72">
                  <a:moveTo>
                    <a:pt x="108" y="6"/>
                  </a:moveTo>
                  <a:lnTo>
                    <a:pt x="108" y="6"/>
                  </a:lnTo>
                  <a:lnTo>
                    <a:pt x="108" y="0"/>
                  </a:lnTo>
                  <a:lnTo>
                    <a:pt x="102" y="6"/>
                  </a:lnTo>
                  <a:lnTo>
                    <a:pt x="96" y="6"/>
                  </a:lnTo>
                  <a:lnTo>
                    <a:pt x="90" y="6"/>
                  </a:lnTo>
                  <a:lnTo>
                    <a:pt x="84" y="6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6" y="6"/>
                  </a:lnTo>
                  <a:lnTo>
                    <a:pt x="72" y="6"/>
                  </a:lnTo>
                  <a:lnTo>
                    <a:pt x="78" y="6"/>
                  </a:lnTo>
                  <a:lnTo>
                    <a:pt x="84" y="6"/>
                  </a:lnTo>
                  <a:lnTo>
                    <a:pt x="90" y="12"/>
                  </a:lnTo>
                  <a:lnTo>
                    <a:pt x="96" y="12"/>
                  </a:lnTo>
                  <a:lnTo>
                    <a:pt x="96" y="18"/>
                  </a:lnTo>
                  <a:lnTo>
                    <a:pt x="90" y="18"/>
                  </a:lnTo>
                  <a:lnTo>
                    <a:pt x="84" y="18"/>
                  </a:lnTo>
                  <a:lnTo>
                    <a:pt x="78" y="24"/>
                  </a:lnTo>
                  <a:lnTo>
                    <a:pt x="72" y="24"/>
                  </a:lnTo>
                  <a:lnTo>
                    <a:pt x="72" y="18"/>
                  </a:lnTo>
                  <a:lnTo>
                    <a:pt x="66" y="18"/>
                  </a:lnTo>
                  <a:lnTo>
                    <a:pt x="60" y="18"/>
                  </a:lnTo>
                  <a:lnTo>
                    <a:pt x="48" y="18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36" y="18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54" y="18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72" y="30"/>
                  </a:lnTo>
                  <a:lnTo>
                    <a:pt x="66" y="30"/>
                  </a:lnTo>
                  <a:lnTo>
                    <a:pt x="60" y="30"/>
                  </a:lnTo>
                  <a:lnTo>
                    <a:pt x="60" y="36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2" y="36"/>
                  </a:lnTo>
                  <a:lnTo>
                    <a:pt x="42" y="30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30" y="36"/>
                  </a:lnTo>
                  <a:lnTo>
                    <a:pt x="36" y="36"/>
                  </a:lnTo>
                  <a:lnTo>
                    <a:pt x="42" y="36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0" y="42"/>
                  </a:lnTo>
                  <a:lnTo>
                    <a:pt x="24" y="48"/>
                  </a:lnTo>
                  <a:lnTo>
                    <a:pt x="18" y="48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6" y="54"/>
                  </a:lnTo>
                  <a:lnTo>
                    <a:pt x="12" y="54"/>
                  </a:lnTo>
                  <a:lnTo>
                    <a:pt x="18" y="48"/>
                  </a:lnTo>
                  <a:lnTo>
                    <a:pt x="24" y="48"/>
                  </a:lnTo>
                  <a:lnTo>
                    <a:pt x="30" y="48"/>
                  </a:lnTo>
                  <a:lnTo>
                    <a:pt x="36" y="48"/>
                  </a:lnTo>
                  <a:lnTo>
                    <a:pt x="42" y="48"/>
                  </a:lnTo>
                  <a:lnTo>
                    <a:pt x="48" y="42"/>
                  </a:lnTo>
                  <a:lnTo>
                    <a:pt x="48" y="48"/>
                  </a:lnTo>
                  <a:lnTo>
                    <a:pt x="48" y="60"/>
                  </a:lnTo>
                  <a:lnTo>
                    <a:pt x="42" y="66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42" y="72"/>
                  </a:lnTo>
                  <a:lnTo>
                    <a:pt x="48" y="66"/>
                  </a:lnTo>
                  <a:lnTo>
                    <a:pt x="48" y="60"/>
                  </a:lnTo>
                  <a:lnTo>
                    <a:pt x="54" y="48"/>
                  </a:lnTo>
                  <a:lnTo>
                    <a:pt x="54" y="42"/>
                  </a:lnTo>
                  <a:lnTo>
                    <a:pt x="60" y="42"/>
                  </a:lnTo>
                  <a:lnTo>
                    <a:pt x="66" y="42"/>
                  </a:lnTo>
                  <a:lnTo>
                    <a:pt x="66" y="36"/>
                  </a:lnTo>
                  <a:lnTo>
                    <a:pt x="72" y="36"/>
                  </a:lnTo>
                  <a:lnTo>
                    <a:pt x="78" y="36"/>
                  </a:lnTo>
                  <a:lnTo>
                    <a:pt x="78" y="30"/>
                  </a:lnTo>
                  <a:lnTo>
                    <a:pt x="78" y="42"/>
                  </a:lnTo>
                  <a:lnTo>
                    <a:pt x="78" y="48"/>
                  </a:lnTo>
                  <a:lnTo>
                    <a:pt x="78" y="60"/>
                  </a:lnTo>
                  <a:lnTo>
                    <a:pt x="78" y="66"/>
                  </a:lnTo>
                  <a:lnTo>
                    <a:pt x="72" y="66"/>
                  </a:lnTo>
                  <a:lnTo>
                    <a:pt x="78" y="66"/>
                  </a:lnTo>
                  <a:lnTo>
                    <a:pt x="78" y="60"/>
                  </a:lnTo>
                  <a:lnTo>
                    <a:pt x="84" y="48"/>
                  </a:lnTo>
                  <a:lnTo>
                    <a:pt x="84" y="36"/>
                  </a:lnTo>
                  <a:lnTo>
                    <a:pt x="84" y="30"/>
                  </a:lnTo>
                  <a:lnTo>
                    <a:pt x="90" y="24"/>
                  </a:lnTo>
                  <a:lnTo>
                    <a:pt x="96" y="24"/>
                  </a:lnTo>
                  <a:lnTo>
                    <a:pt x="96" y="18"/>
                  </a:lnTo>
                  <a:lnTo>
                    <a:pt x="102" y="18"/>
                  </a:lnTo>
                  <a:lnTo>
                    <a:pt x="102" y="24"/>
                  </a:lnTo>
                  <a:lnTo>
                    <a:pt x="102" y="36"/>
                  </a:lnTo>
                  <a:lnTo>
                    <a:pt x="102" y="48"/>
                  </a:lnTo>
                  <a:lnTo>
                    <a:pt x="102" y="54"/>
                  </a:lnTo>
                  <a:lnTo>
                    <a:pt x="102" y="42"/>
                  </a:lnTo>
                  <a:lnTo>
                    <a:pt x="108" y="30"/>
                  </a:lnTo>
                  <a:lnTo>
                    <a:pt x="108" y="18"/>
                  </a:lnTo>
                  <a:lnTo>
                    <a:pt x="108" y="6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73" name="Freeform 205"/>
            <p:cNvSpPr>
              <a:spLocks/>
            </p:cNvSpPr>
            <p:nvPr/>
          </p:nvSpPr>
          <p:spPr bwMode="auto">
            <a:xfrm>
              <a:off x="5024" y="1583"/>
              <a:ext cx="84" cy="83"/>
            </a:xfrm>
            <a:custGeom>
              <a:avLst/>
              <a:gdLst>
                <a:gd name="T0" fmla="*/ 84 w 84"/>
                <a:gd name="T1" fmla="*/ 77 h 83"/>
                <a:gd name="T2" fmla="*/ 84 w 84"/>
                <a:gd name="T3" fmla="*/ 77 h 83"/>
                <a:gd name="T4" fmla="*/ 84 w 84"/>
                <a:gd name="T5" fmla="*/ 71 h 83"/>
                <a:gd name="T6" fmla="*/ 78 w 84"/>
                <a:gd name="T7" fmla="*/ 65 h 83"/>
                <a:gd name="T8" fmla="*/ 72 w 84"/>
                <a:gd name="T9" fmla="*/ 59 h 83"/>
                <a:gd name="T10" fmla="*/ 72 w 84"/>
                <a:gd name="T11" fmla="*/ 35 h 83"/>
                <a:gd name="T12" fmla="*/ 66 w 84"/>
                <a:gd name="T13" fmla="*/ 29 h 83"/>
                <a:gd name="T14" fmla="*/ 66 w 84"/>
                <a:gd name="T15" fmla="*/ 29 h 83"/>
                <a:gd name="T16" fmla="*/ 66 w 84"/>
                <a:gd name="T17" fmla="*/ 35 h 83"/>
                <a:gd name="T18" fmla="*/ 66 w 84"/>
                <a:gd name="T19" fmla="*/ 53 h 83"/>
                <a:gd name="T20" fmla="*/ 66 w 84"/>
                <a:gd name="T21" fmla="*/ 59 h 83"/>
                <a:gd name="T22" fmla="*/ 60 w 84"/>
                <a:gd name="T23" fmla="*/ 53 h 83"/>
                <a:gd name="T24" fmla="*/ 54 w 84"/>
                <a:gd name="T25" fmla="*/ 53 h 83"/>
                <a:gd name="T26" fmla="*/ 54 w 84"/>
                <a:gd name="T27" fmla="*/ 47 h 83"/>
                <a:gd name="T28" fmla="*/ 48 w 84"/>
                <a:gd name="T29" fmla="*/ 41 h 83"/>
                <a:gd name="T30" fmla="*/ 48 w 84"/>
                <a:gd name="T31" fmla="*/ 23 h 83"/>
                <a:gd name="T32" fmla="*/ 42 w 84"/>
                <a:gd name="T33" fmla="*/ 11 h 83"/>
                <a:gd name="T34" fmla="*/ 42 w 84"/>
                <a:gd name="T35" fmla="*/ 5 h 83"/>
                <a:gd name="T36" fmla="*/ 42 w 84"/>
                <a:gd name="T37" fmla="*/ 0 h 83"/>
                <a:gd name="T38" fmla="*/ 42 w 84"/>
                <a:gd name="T39" fmla="*/ 5 h 83"/>
                <a:gd name="T40" fmla="*/ 42 w 84"/>
                <a:gd name="T41" fmla="*/ 11 h 83"/>
                <a:gd name="T42" fmla="*/ 42 w 84"/>
                <a:gd name="T43" fmla="*/ 17 h 83"/>
                <a:gd name="T44" fmla="*/ 42 w 84"/>
                <a:gd name="T45" fmla="*/ 23 h 83"/>
                <a:gd name="T46" fmla="*/ 42 w 84"/>
                <a:gd name="T47" fmla="*/ 35 h 83"/>
                <a:gd name="T48" fmla="*/ 36 w 84"/>
                <a:gd name="T49" fmla="*/ 35 h 83"/>
                <a:gd name="T50" fmla="*/ 24 w 84"/>
                <a:gd name="T51" fmla="*/ 23 h 83"/>
                <a:gd name="T52" fmla="*/ 12 w 84"/>
                <a:gd name="T53" fmla="*/ 11 h 83"/>
                <a:gd name="T54" fmla="*/ 0 w 84"/>
                <a:gd name="T55" fmla="*/ 0 h 83"/>
                <a:gd name="T56" fmla="*/ 0 w 84"/>
                <a:gd name="T57" fmla="*/ 5 h 83"/>
                <a:gd name="T58" fmla="*/ 6 w 84"/>
                <a:gd name="T59" fmla="*/ 11 h 83"/>
                <a:gd name="T60" fmla="*/ 12 w 84"/>
                <a:gd name="T61" fmla="*/ 17 h 83"/>
                <a:gd name="T62" fmla="*/ 18 w 84"/>
                <a:gd name="T63" fmla="*/ 23 h 83"/>
                <a:gd name="T64" fmla="*/ 18 w 84"/>
                <a:gd name="T65" fmla="*/ 29 h 83"/>
                <a:gd name="T66" fmla="*/ 24 w 84"/>
                <a:gd name="T67" fmla="*/ 35 h 83"/>
                <a:gd name="T68" fmla="*/ 30 w 84"/>
                <a:gd name="T69" fmla="*/ 41 h 83"/>
                <a:gd name="T70" fmla="*/ 36 w 84"/>
                <a:gd name="T71" fmla="*/ 41 h 83"/>
                <a:gd name="T72" fmla="*/ 36 w 84"/>
                <a:gd name="T73" fmla="*/ 47 h 83"/>
                <a:gd name="T74" fmla="*/ 30 w 84"/>
                <a:gd name="T75" fmla="*/ 47 h 83"/>
                <a:gd name="T76" fmla="*/ 24 w 84"/>
                <a:gd name="T77" fmla="*/ 41 h 83"/>
                <a:gd name="T78" fmla="*/ 18 w 84"/>
                <a:gd name="T79" fmla="*/ 41 h 83"/>
                <a:gd name="T80" fmla="*/ 18 w 84"/>
                <a:gd name="T81" fmla="*/ 41 h 83"/>
                <a:gd name="T82" fmla="*/ 12 w 84"/>
                <a:gd name="T83" fmla="*/ 41 h 83"/>
                <a:gd name="T84" fmla="*/ 18 w 84"/>
                <a:gd name="T85" fmla="*/ 47 h 83"/>
                <a:gd name="T86" fmla="*/ 24 w 84"/>
                <a:gd name="T87" fmla="*/ 47 h 83"/>
                <a:gd name="T88" fmla="*/ 36 w 84"/>
                <a:gd name="T89" fmla="*/ 53 h 83"/>
                <a:gd name="T90" fmla="*/ 42 w 84"/>
                <a:gd name="T91" fmla="*/ 53 h 83"/>
                <a:gd name="T92" fmla="*/ 48 w 84"/>
                <a:gd name="T93" fmla="*/ 53 h 83"/>
                <a:gd name="T94" fmla="*/ 54 w 84"/>
                <a:gd name="T95" fmla="*/ 59 h 83"/>
                <a:gd name="T96" fmla="*/ 60 w 84"/>
                <a:gd name="T97" fmla="*/ 59 h 83"/>
                <a:gd name="T98" fmla="*/ 66 w 84"/>
                <a:gd name="T99" fmla="*/ 65 h 83"/>
                <a:gd name="T100" fmla="*/ 66 w 84"/>
                <a:gd name="T101" fmla="*/ 65 h 83"/>
                <a:gd name="T102" fmla="*/ 54 w 84"/>
                <a:gd name="T103" fmla="*/ 71 h 83"/>
                <a:gd name="T104" fmla="*/ 48 w 84"/>
                <a:gd name="T105" fmla="*/ 71 h 83"/>
                <a:gd name="T106" fmla="*/ 42 w 84"/>
                <a:gd name="T107" fmla="*/ 71 h 83"/>
                <a:gd name="T108" fmla="*/ 36 w 84"/>
                <a:gd name="T109" fmla="*/ 71 h 83"/>
                <a:gd name="T110" fmla="*/ 36 w 84"/>
                <a:gd name="T111" fmla="*/ 71 h 83"/>
                <a:gd name="T112" fmla="*/ 42 w 84"/>
                <a:gd name="T113" fmla="*/ 71 h 83"/>
                <a:gd name="T114" fmla="*/ 54 w 84"/>
                <a:gd name="T115" fmla="*/ 77 h 83"/>
                <a:gd name="T116" fmla="*/ 60 w 84"/>
                <a:gd name="T117" fmla="*/ 71 h 83"/>
                <a:gd name="T118" fmla="*/ 72 w 84"/>
                <a:gd name="T119" fmla="*/ 71 h 83"/>
                <a:gd name="T120" fmla="*/ 78 w 84"/>
                <a:gd name="T121" fmla="*/ 71 h 83"/>
                <a:gd name="T122" fmla="*/ 78 w 84"/>
                <a:gd name="T123" fmla="*/ 77 h 8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"/>
                <a:gd name="T187" fmla="*/ 0 h 83"/>
                <a:gd name="T188" fmla="*/ 84 w 84"/>
                <a:gd name="T189" fmla="*/ 83 h 8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" h="83">
                  <a:moveTo>
                    <a:pt x="84" y="83"/>
                  </a:moveTo>
                  <a:lnTo>
                    <a:pt x="84" y="77"/>
                  </a:lnTo>
                  <a:lnTo>
                    <a:pt x="84" y="71"/>
                  </a:lnTo>
                  <a:lnTo>
                    <a:pt x="78" y="71"/>
                  </a:lnTo>
                  <a:lnTo>
                    <a:pt x="78" y="65"/>
                  </a:lnTo>
                  <a:lnTo>
                    <a:pt x="72" y="59"/>
                  </a:lnTo>
                  <a:lnTo>
                    <a:pt x="72" y="47"/>
                  </a:lnTo>
                  <a:lnTo>
                    <a:pt x="72" y="35"/>
                  </a:lnTo>
                  <a:lnTo>
                    <a:pt x="72" y="29"/>
                  </a:lnTo>
                  <a:lnTo>
                    <a:pt x="66" y="29"/>
                  </a:lnTo>
                  <a:lnTo>
                    <a:pt x="66" y="23"/>
                  </a:lnTo>
                  <a:lnTo>
                    <a:pt x="66" y="29"/>
                  </a:lnTo>
                  <a:lnTo>
                    <a:pt x="66" y="35"/>
                  </a:lnTo>
                  <a:lnTo>
                    <a:pt x="66" y="47"/>
                  </a:lnTo>
                  <a:lnTo>
                    <a:pt x="66" y="53"/>
                  </a:lnTo>
                  <a:lnTo>
                    <a:pt x="66" y="59"/>
                  </a:lnTo>
                  <a:lnTo>
                    <a:pt x="66" y="53"/>
                  </a:lnTo>
                  <a:lnTo>
                    <a:pt x="60" y="53"/>
                  </a:lnTo>
                  <a:lnTo>
                    <a:pt x="54" y="53"/>
                  </a:lnTo>
                  <a:lnTo>
                    <a:pt x="54" y="47"/>
                  </a:lnTo>
                  <a:lnTo>
                    <a:pt x="48" y="47"/>
                  </a:lnTo>
                  <a:lnTo>
                    <a:pt x="48" y="41"/>
                  </a:lnTo>
                  <a:lnTo>
                    <a:pt x="48" y="35"/>
                  </a:lnTo>
                  <a:lnTo>
                    <a:pt x="48" y="23"/>
                  </a:lnTo>
                  <a:lnTo>
                    <a:pt x="42" y="17"/>
                  </a:lnTo>
                  <a:lnTo>
                    <a:pt x="42" y="11"/>
                  </a:lnTo>
                  <a:lnTo>
                    <a:pt x="42" y="5"/>
                  </a:lnTo>
                  <a:lnTo>
                    <a:pt x="42" y="0"/>
                  </a:lnTo>
                  <a:lnTo>
                    <a:pt x="42" y="5"/>
                  </a:lnTo>
                  <a:lnTo>
                    <a:pt x="42" y="11"/>
                  </a:lnTo>
                  <a:lnTo>
                    <a:pt x="42" y="17"/>
                  </a:lnTo>
                  <a:lnTo>
                    <a:pt x="42" y="23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1"/>
                  </a:lnTo>
                  <a:lnTo>
                    <a:pt x="36" y="35"/>
                  </a:lnTo>
                  <a:lnTo>
                    <a:pt x="30" y="29"/>
                  </a:lnTo>
                  <a:lnTo>
                    <a:pt x="24" y="23"/>
                  </a:lnTo>
                  <a:lnTo>
                    <a:pt x="18" y="17"/>
                  </a:lnTo>
                  <a:lnTo>
                    <a:pt x="12" y="11"/>
                  </a:lnTo>
                  <a:lnTo>
                    <a:pt x="6" y="5"/>
                  </a:lnTo>
                  <a:lnTo>
                    <a:pt x="0" y="0"/>
                  </a:lnTo>
                  <a:lnTo>
                    <a:pt x="0" y="5"/>
                  </a:lnTo>
                  <a:lnTo>
                    <a:pt x="6" y="5"/>
                  </a:lnTo>
                  <a:lnTo>
                    <a:pt x="6" y="11"/>
                  </a:lnTo>
                  <a:lnTo>
                    <a:pt x="12" y="17"/>
                  </a:lnTo>
                  <a:lnTo>
                    <a:pt x="18" y="23"/>
                  </a:lnTo>
                  <a:lnTo>
                    <a:pt x="18" y="29"/>
                  </a:lnTo>
                  <a:lnTo>
                    <a:pt x="24" y="29"/>
                  </a:lnTo>
                  <a:lnTo>
                    <a:pt x="24" y="35"/>
                  </a:lnTo>
                  <a:lnTo>
                    <a:pt x="30" y="35"/>
                  </a:lnTo>
                  <a:lnTo>
                    <a:pt x="30" y="41"/>
                  </a:lnTo>
                  <a:lnTo>
                    <a:pt x="36" y="41"/>
                  </a:lnTo>
                  <a:lnTo>
                    <a:pt x="36" y="47"/>
                  </a:lnTo>
                  <a:lnTo>
                    <a:pt x="30" y="47"/>
                  </a:lnTo>
                  <a:lnTo>
                    <a:pt x="24" y="41"/>
                  </a:lnTo>
                  <a:lnTo>
                    <a:pt x="18" y="41"/>
                  </a:lnTo>
                  <a:lnTo>
                    <a:pt x="12" y="41"/>
                  </a:lnTo>
                  <a:lnTo>
                    <a:pt x="18" y="47"/>
                  </a:lnTo>
                  <a:lnTo>
                    <a:pt x="24" y="47"/>
                  </a:lnTo>
                  <a:lnTo>
                    <a:pt x="30" y="53"/>
                  </a:lnTo>
                  <a:lnTo>
                    <a:pt x="36" y="53"/>
                  </a:lnTo>
                  <a:lnTo>
                    <a:pt x="42" y="53"/>
                  </a:lnTo>
                  <a:lnTo>
                    <a:pt x="48" y="53"/>
                  </a:lnTo>
                  <a:lnTo>
                    <a:pt x="54" y="53"/>
                  </a:lnTo>
                  <a:lnTo>
                    <a:pt x="54" y="59"/>
                  </a:lnTo>
                  <a:lnTo>
                    <a:pt x="60" y="59"/>
                  </a:lnTo>
                  <a:lnTo>
                    <a:pt x="60" y="65"/>
                  </a:lnTo>
                  <a:lnTo>
                    <a:pt x="66" y="65"/>
                  </a:lnTo>
                  <a:lnTo>
                    <a:pt x="60" y="71"/>
                  </a:lnTo>
                  <a:lnTo>
                    <a:pt x="54" y="71"/>
                  </a:lnTo>
                  <a:lnTo>
                    <a:pt x="48" y="71"/>
                  </a:lnTo>
                  <a:lnTo>
                    <a:pt x="42" y="71"/>
                  </a:lnTo>
                  <a:lnTo>
                    <a:pt x="36" y="71"/>
                  </a:lnTo>
                  <a:lnTo>
                    <a:pt x="30" y="71"/>
                  </a:lnTo>
                  <a:lnTo>
                    <a:pt x="36" y="71"/>
                  </a:lnTo>
                  <a:lnTo>
                    <a:pt x="42" y="71"/>
                  </a:lnTo>
                  <a:lnTo>
                    <a:pt x="48" y="77"/>
                  </a:lnTo>
                  <a:lnTo>
                    <a:pt x="54" y="77"/>
                  </a:lnTo>
                  <a:lnTo>
                    <a:pt x="60" y="71"/>
                  </a:lnTo>
                  <a:lnTo>
                    <a:pt x="66" y="71"/>
                  </a:lnTo>
                  <a:lnTo>
                    <a:pt x="72" y="71"/>
                  </a:lnTo>
                  <a:lnTo>
                    <a:pt x="78" y="71"/>
                  </a:lnTo>
                  <a:lnTo>
                    <a:pt x="78" y="77"/>
                  </a:lnTo>
                  <a:lnTo>
                    <a:pt x="84" y="83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74" name="Freeform 206"/>
            <p:cNvSpPr>
              <a:spLocks/>
            </p:cNvSpPr>
            <p:nvPr/>
          </p:nvSpPr>
          <p:spPr bwMode="auto">
            <a:xfrm>
              <a:off x="5149" y="1553"/>
              <a:ext cx="54" cy="125"/>
            </a:xfrm>
            <a:custGeom>
              <a:avLst/>
              <a:gdLst>
                <a:gd name="T0" fmla="*/ 6 w 54"/>
                <a:gd name="T1" fmla="*/ 101 h 125"/>
                <a:gd name="T2" fmla="*/ 12 w 54"/>
                <a:gd name="T3" fmla="*/ 95 h 125"/>
                <a:gd name="T4" fmla="*/ 12 w 54"/>
                <a:gd name="T5" fmla="*/ 95 h 125"/>
                <a:gd name="T6" fmla="*/ 18 w 54"/>
                <a:gd name="T7" fmla="*/ 89 h 125"/>
                <a:gd name="T8" fmla="*/ 6 w 54"/>
                <a:gd name="T9" fmla="*/ 71 h 125"/>
                <a:gd name="T10" fmla="*/ 0 w 54"/>
                <a:gd name="T11" fmla="*/ 47 h 125"/>
                <a:gd name="T12" fmla="*/ 6 w 54"/>
                <a:gd name="T13" fmla="*/ 47 h 125"/>
                <a:gd name="T14" fmla="*/ 12 w 54"/>
                <a:gd name="T15" fmla="*/ 71 h 125"/>
                <a:gd name="T16" fmla="*/ 24 w 54"/>
                <a:gd name="T17" fmla="*/ 59 h 125"/>
                <a:gd name="T18" fmla="*/ 24 w 54"/>
                <a:gd name="T19" fmla="*/ 35 h 125"/>
                <a:gd name="T20" fmla="*/ 18 w 54"/>
                <a:gd name="T21" fmla="*/ 12 h 125"/>
                <a:gd name="T22" fmla="*/ 24 w 54"/>
                <a:gd name="T23" fmla="*/ 12 h 125"/>
                <a:gd name="T24" fmla="*/ 24 w 54"/>
                <a:gd name="T25" fmla="*/ 24 h 125"/>
                <a:gd name="T26" fmla="*/ 30 w 54"/>
                <a:gd name="T27" fmla="*/ 24 h 125"/>
                <a:gd name="T28" fmla="*/ 42 w 54"/>
                <a:gd name="T29" fmla="*/ 0 h 125"/>
                <a:gd name="T30" fmla="*/ 42 w 54"/>
                <a:gd name="T31" fmla="*/ 0 h 125"/>
                <a:gd name="T32" fmla="*/ 36 w 54"/>
                <a:gd name="T33" fmla="*/ 18 h 125"/>
                <a:gd name="T34" fmla="*/ 36 w 54"/>
                <a:gd name="T35" fmla="*/ 30 h 125"/>
                <a:gd name="T36" fmla="*/ 48 w 54"/>
                <a:gd name="T37" fmla="*/ 30 h 125"/>
                <a:gd name="T38" fmla="*/ 48 w 54"/>
                <a:gd name="T39" fmla="*/ 30 h 125"/>
                <a:gd name="T40" fmla="*/ 42 w 54"/>
                <a:gd name="T41" fmla="*/ 30 h 125"/>
                <a:gd name="T42" fmla="*/ 36 w 54"/>
                <a:gd name="T43" fmla="*/ 35 h 125"/>
                <a:gd name="T44" fmla="*/ 30 w 54"/>
                <a:gd name="T45" fmla="*/ 41 h 125"/>
                <a:gd name="T46" fmla="*/ 24 w 54"/>
                <a:gd name="T47" fmla="*/ 71 h 125"/>
                <a:gd name="T48" fmla="*/ 30 w 54"/>
                <a:gd name="T49" fmla="*/ 71 h 125"/>
                <a:gd name="T50" fmla="*/ 42 w 54"/>
                <a:gd name="T51" fmla="*/ 71 h 125"/>
                <a:gd name="T52" fmla="*/ 48 w 54"/>
                <a:gd name="T53" fmla="*/ 71 h 125"/>
                <a:gd name="T54" fmla="*/ 54 w 54"/>
                <a:gd name="T55" fmla="*/ 71 h 125"/>
                <a:gd name="T56" fmla="*/ 48 w 54"/>
                <a:gd name="T57" fmla="*/ 71 h 125"/>
                <a:gd name="T58" fmla="*/ 36 w 54"/>
                <a:gd name="T59" fmla="*/ 77 h 125"/>
                <a:gd name="T60" fmla="*/ 24 w 54"/>
                <a:gd name="T61" fmla="*/ 83 h 125"/>
                <a:gd name="T62" fmla="*/ 18 w 54"/>
                <a:gd name="T63" fmla="*/ 95 h 125"/>
                <a:gd name="T64" fmla="*/ 24 w 54"/>
                <a:gd name="T65" fmla="*/ 101 h 125"/>
                <a:gd name="T66" fmla="*/ 30 w 54"/>
                <a:gd name="T67" fmla="*/ 95 h 125"/>
                <a:gd name="T68" fmla="*/ 42 w 54"/>
                <a:gd name="T69" fmla="*/ 95 h 125"/>
                <a:gd name="T70" fmla="*/ 48 w 54"/>
                <a:gd name="T71" fmla="*/ 89 h 125"/>
                <a:gd name="T72" fmla="*/ 54 w 54"/>
                <a:gd name="T73" fmla="*/ 83 h 125"/>
                <a:gd name="T74" fmla="*/ 48 w 54"/>
                <a:gd name="T75" fmla="*/ 95 h 125"/>
                <a:gd name="T76" fmla="*/ 42 w 54"/>
                <a:gd name="T77" fmla="*/ 101 h 125"/>
                <a:gd name="T78" fmla="*/ 36 w 54"/>
                <a:gd name="T79" fmla="*/ 107 h 125"/>
                <a:gd name="T80" fmla="*/ 36 w 54"/>
                <a:gd name="T81" fmla="*/ 107 h 125"/>
                <a:gd name="T82" fmla="*/ 30 w 54"/>
                <a:gd name="T83" fmla="*/ 101 h 125"/>
                <a:gd name="T84" fmla="*/ 18 w 54"/>
                <a:gd name="T85" fmla="*/ 101 h 125"/>
                <a:gd name="T86" fmla="*/ 12 w 54"/>
                <a:gd name="T87" fmla="*/ 113 h 125"/>
                <a:gd name="T88" fmla="*/ 6 w 54"/>
                <a:gd name="T89" fmla="*/ 119 h 125"/>
                <a:gd name="T90" fmla="*/ 6 w 54"/>
                <a:gd name="T91" fmla="*/ 119 h 125"/>
                <a:gd name="T92" fmla="*/ 6 w 54"/>
                <a:gd name="T93" fmla="*/ 107 h 125"/>
                <a:gd name="T94" fmla="*/ 6 w 54"/>
                <a:gd name="T95" fmla="*/ 107 h 12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4"/>
                <a:gd name="T145" fmla="*/ 0 h 125"/>
                <a:gd name="T146" fmla="*/ 54 w 54"/>
                <a:gd name="T147" fmla="*/ 125 h 12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4" h="125">
                  <a:moveTo>
                    <a:pt x="0" y="107"/>
                  </a:moveTo>
                  <a:lnTo>
                    <a:pt x="6" y="101"/>
                  </a:lnTo>
                  <a:lnTo>
                    <a:pt x="6" y="95"/>
                  </a:lnTo>
                  <a:lnTo>
                    <a:pt x="12" y="95"/>
                  </a:lnTo>
                  <a:lnTo>
                    <a:pt x="18" y="89"/>
                  </a:lnTo>
                  <a:lnTo>
                    <a:pt x="12" y="83"/>
                  </a:lnTo>
                  <a:lnTo>
                    <a:pt x="12" y="77"/>
                  </a:lnTo>
                  <a:lnTo>
                    <a:pt x="6" y="71"/>
                  </a:lnTo>
                  <a:lnTo>
                    <a:pt x="0" y="59"/>
                  </a:lnTo>
                  <a:lnTo>
                    <a:pt x="0" y="53"/>
                  </a:lnTo>
                  <a:lnTo>
                    <a:pt x="0" y="47"/>
                  </a:lnTo>
                  <a:lnTo>
                    <a:pt x="6" y="47"/>
                  </a:lnTo>
                  <a:lnTo>
                    <a:pt x="6" y="53"/>
                  </a:lnTo>
                  <a:lnTo>
                    <a:pt x="6" y="65"/>
                  </a:lnTo>
                  <a:lnTo>
                    <a:pt x="12" y="71"/>
                  </a:lnTo>
                  <a:lnTo>
                    <a:pt x="18" y="71"/>
                  </a:lnTo>
                  <a:lnTo>
                    <a:pt x="18" y="65"/>
                  </a:lnTo>
                  <a:lnTo>
                    <a:pt x="24" y="59"/>
                  </a:lnTo>
                  <a:lnTo>
                    <a:pt x="24" y="47"/>
                  </a:lnTo>
                  <a:lnTo>
                    <a:pt x="24" y="41"/>
                  </a:lnTo>
                  <a:lnTo>
                    <a:pt x="24" y="35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24" y="18"/>
                  </a:lnTo>
                  <a:lnTo>
                    <a:pt x="24" y="24"/>
                  </a:lnTo>
                  <a:lnTo>
                    <a:pt x="24" y="30"/>
                  </a:lnTo>
                  <a:lnTo>
                    <a:pt x="24" y="35"/>
                  </a:lnTo>
                  <a:lnTo>
                    <a:pt x="30" y="24"/>
                  </a:lnTo>
                  <a:lnTo>
                    <a:pt x="30" y="18"/>
                  </a:lnTo>
                  <a:lnTo>
                    <a:pt x="36" y="6"/>
                  </a:lnTo>
                  <a:lnTo>
                    <a:pt x="42" y="0"/>
                  </a:lnTo>
                  <a:lnTo>
                    <a:pt x="36" y="6"/>
                  </a:lnTo>
                  <a:lnTo>
                    <a:pt x="36" y="18"/>
                  </a:lnTo>
                  <a:lnTo>
                    <a:pt x="30" y="30"/>
                  </a:lnTo>
                  <a:lnTo>
                    <a:pt x="30" y="35"/>
                  </a:lnTo>
                  <a:lnTo>
                    <a:pt x="36" y="30"/>
                  </a:lnTo>
                  <a:lnTo>
                    <a:pt x="42" y="30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48" y="30"/>
                  </a:lnTo>
                  <a:lnTo>
                    <a:pt x="42" y="30"/>
                  </a:lnTo>
                  <a:lnTo>
                    <a:pt x="42" y="35"/>
                  </a:lnTo>
                  <a:lnTo>
                    <a:pt x="36" y="35"/>
                  </a:lnTo>
                  <a:lnTo>
                    <a:pt x="36" y="41"/>
                  </a:lnTo>
                  <a:lnTo>
                    <a:pt x="30" y="41"/>
                  </a:lnTo>
                  <a:lnTo>
                    <a:pt x="30" y="47"/>
                  </a:lnTo>
                  <a:lnTo>
                    <a:pt x="24" y="59"/>
                  </a:lnTo>
                  <a:lnTo>
                    <a:pt x="24" y="71"/>
                  </a:lnTo>
                  <a:lnTo>
                    <a:pt x="24" y="77"/>
                  </a:lnTo>
                  <a:lnTo>
                    <a:pt x="30" y="71"/>
                  </a:lnTo>
                  <a:lnTo>
                    <a:pt x="36" y="71"/>
                  </a:lnTo>
                  <a:lnTo>
                    <a:pt x="42" y="71"/>
                  </a:lnTo>
                  <a:lnTo>
                    <a:pt x="48" y="71"/>
                  </a:lnTo>
                  <a:lnTo>
                    <a:pt x="54" y="71"/>
                  </a:lnTo>
                  <a:lnTo>
                    <a:pt x="48" y="71"/>
                  </a:lnTo>
                  <a:lnTo>
                    <a:pt x="42" y="77"/>
                  </a:lnTo>
                  <a:lnTo>
                    <a:pt x="36" y="77"/>
                  </a:lnTo>
                  <a:lnTo>
                    <a:pt x="30" y="83"/>
                  </a:lnTo>
                  <a:lnTo>
                    <a:pt x="24" y="83"/>
                  </a:lnTo>
                  <a:lnTo>
                    <a:pt x="18" y="89"/>
                  </a:lnTo>
                  <a:lnTo>
                    <a:pt x="18" y="95"/>
                  </a:lnTo>
                  <a:lnTo>
                    <a:pt x="18" y="101"/>
                  </a:lnTo>
                  <a:lnTo>
                    <a:pt x="24" y="101"/>
                  </a:lnTo>
                  <a:lnTo>
                    <a:pt x="30" y="101"/>
                  </a:lnTo>
                  <a:lnTo>
                    <a:pt x="30" y="95"/>
                  </a:lnTo>
                  <a:lnTo>
                    <a:pt x="36" y="95"/>
                  </a:lnTo>
                  <a:lnTo>
                    <a:pt x="42" y="95"/>
                  </a:lnTo>
                  <a:lnTo>
                    <a:pt x="48" y="95"/>
                  </a:lnTo>
                  <a:lnTo>
                    <a:pt x="48" y="89"/>
                  </a:lnTo>
                  <a:lnTo>
                    <a:pt x="54" y="89"/>
                  </a:lnTo>
                  <a:lnTo>
                    <a:pt x="54" y="83"/>
                  </a:lnTo>
                  <a:lnTo>
                    <a:pt x="54" y="89"/>
                  </a:lnTo>
                  <a:lnTo>
                    <a:pt x="48" y="95"/>
                  </a:lnTo>
                  <a:lnTo>
                    <a:pt x="42" y="101"/>
                  </a:lnTo>
                  <a:lnTo>
                    <a:pt x="42" y="107"/>
                  </a:lnTo>
                  <a:lnTo>
                    <a:pt x="36" y="107"/>
                  </a:lnTo>
                  <a:lnTo>
                    <a:pt x="36" y="113"/>
                  </a:lnTo>
                  <a:lnTo>
                    <a:pt x="36" y="107"/>
                  </a:lnTo>
                  <a:lnTo>
                    <a:pt x="30" y="107"/>
                  </a:lnTo>
                  <a:lnTo>
                    <a:pt x="30" y="101"/>
                  </a:lnTo>
                  <a:lnTo>
                    <a:pt x="24" y="101"/>
                  </a:lnTo>
                  <a:lnTo>
                    <a:pt x="18" y="101"/>
                  </a:lnTo>
                  <a:lnTo>
                    <a:pt x="12" y="107"/>
                  </a:lnTo>
                  <a:lnTo>
                    <a:pt x="12" y="113"/>
                  </a:lnTo>
                  <a:lnTo>
                    <a:pt x="12" y="119"/>
                  </a:lnTo>
                  <a:lnTo>
                    <a:pt x="6" y="119"/>
                  </a:lnTo>
                  <a:lnTo>
                    <a:pt x="0" y="125"/>
                  </a:lnTo>
                  <a:lnTo>
                    <a:pt x="6" y="119"/>
                  </a:lnTo>
                  <a:lnTo>
                    <a:pt x="6" y="113"/>
                  </a:lnTo>
                  <a:lnTo>
                    <a:pt x="12" y="113"/>
                  </a:lnTo>
                  <a:lnTo>
                    <a:pt x="6" y="107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75" name="Freeform 207"/>
            <p:cNvSpPr>
              <a:spLocks/>
            </p:cNvSpPr>
            <p:nvPr/>
          </p:nvSpPr>
          <p:spPr bwMode="auto">
            <a:xfrm>
              <a:off x="5137" y="1618"/>
              <a:ext cx="12" cy="18"/>
            </a:xfrm>
            <a:custGeom>
              <a:avLst/>
              <a:gdLst>
                <a:gd name="T0" fmla="*/ 12 w 12"/>
                <a:gd name="T1" fmla="*/ 18 h 18"/>
                <a:gd name="T2" fmla="*/ 6 w 12"/>
                <a:gd name="T3" fmla="*/ 18 h 18"/>
                <a:gd name="T4" fmla="*/ 6 w 12"/>
                <a:gd name="T5" fmla="*/ 18 h 18"/>
                <a:gd name="T6" fmla="*/ 6 w 12"/>
                <a:gd name="T7" fmla="*/ 18 h 18"/>
                <a:gd name="T8" fmla="*/ 6 w 12"/>
                <a:gd name="T9" fmla="*/ 18 h 18"/>
                <a:gd name="T10" fmla="*/ 0 w 12"/>
                <a:gd name="T11" fmla="*/ 12 h 18"/>
                <a:gd name="T12" fmla="*/ 0 w 12"/>
                <a:gd name="T13" fmla="*/ 12 h 18"/>
                <a:gd name="T14" fmla="*/ 0 w 12"/>
                <a:gd name="T15" fmla="*/ 6 h 18"/>
                <a:gd name="T16" fmla="*/ 0 w 12"/>
                <a:gd name="T17" fmla="*/ 6 h 18"/>
                <a:gd name="T18" fmla="*/ 0 w 12"/>
                <a:gd name="T19" fmla="*/ 0 h 18"/>
                <a:gd name="T20" fmla="*/ 0 w 12"/>
                <a:gd name="T21" fmla="*/ 0 h 18"/>
                <a:gd name="T22" fmla="*/ 6 w 12"/>
                <a:gd name="T23" fmla="*/ 6 h 18"/>
                <a:gd name="T24" fmla="*/ 6 w 12"/>
                <a:gd name="T25" fmla="*/ 6 h 18"/>
                <a:gd name="T26" fmla="*/ 6 w 12"/>
                <a:gd name="T27" fmla="*/ 6 h 18"/>
                <a:gd name="T28" fmla="*/ 6 w 12"/>
                <a:gd name="T29" fmla="*/ 12 h 18"/>
                <a:gd name="T30" fmla="*/ 6 w 12"/>
                <a:gd name="T31" fmla="*/ 12 h 18"/>
                <a:gd name="T32" fmla="*/ 12 w 12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12" y="18"/>
                  </a:moveTo>
                  <a:lnTo>
                    <a:pt x="6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76" name="Freeform 208"/>
            <p:cNvSpPr>
              <a:spLocks/>
            </p:cNvSpPr>
            <p:nvPr/>
          </p:nvSpPr>
          <p:spPr bwMode="auto">
            <a:xfrm>
              <a:off x="5209" y="1618"/>
              <a:ext cx="173" cy="102"/>
            </a:xfrm>
            <a:custGeom>
              <a:avLst/>
              <a:gdLst>
                <a:gd name="T0" fmla="*/ 18 w 173"/>
                <a:gd name="T1" fmla="*/ 72 h 102"/>
                <a:gd name="T2" fmla="*/ 36 w 173"/>
                <a:gd name="T3" fmla="*/ 60 h 102"/>
                <a:gd name="T4" fmla="*/ 42 w 173"/>
                <a:gd name="T5" fmla="*/ 36 h 102"/>
                <a:gd name="T6" fmla="*/ 60 w 173"/>
                <a:gd name="T7" fmla="*/ 18 h 102"/>
                <a:gd name="T8" fmla="*/ 72 w 173"/>
                <a:gd name="T9" fmla="*/ 0 h 102"/>
                <a:gd name="T10" fmla="*/ 78 w 173"/>
                <a:gd name="T11" fmla="*/ 0 h 102"/>
                <a:gd name="T12" fmla="*/ 66 w 173"/>
                <a:gd name="T13" fmla="*/ 12 h 102"/>
                <a:gd name="T14" fmla="*/ 54 w 173"/>
                <a:gd name="T15" fmla="*/ 30 h 102"/>
                <a:gd name="T16" fmla="*/ 48 w 173"/>
                <a:gd name="T17" fmla="*/ 48 h 102"/>
                <a:gd name="T18" fmla="*/ 48 w 173"/>
                <a:gd name="T19" fmla="*/ 54 h 102"/>
                <a:gd name="T20" fmla="*/ 60 w 173"/>
                <a:gd name="T21" fmla="*/ 48 h 102"/>
                <a:gd name="T22" fmla="*/ 72 w 173"/>
                <a:gd name="T23" fmla="*/ 36 h 102"/>
                <a:gd name="T24" fmla="*/ 90 w 173"/>
                <a:gd name="T25" fmla="*/ 18 h 102"/>
                <a:gd name="T26" fmla="*/ 114 w 173"/>
                <a:gd name="T27" fmla="*/ 0 h 102"/>
                <a:gd name="T28" fmla="*/ 120 w 173"/>
                <a:gd name="T29" fmla="*/ 0 h 102"/>
                <a:gd name="T30" fmla="*/ 102 w 173"/>
                <a:gd name="T31" fmla="*/ 12 h 102"/>
                <a:gd name="T32" fmla="*/ 84 w 173"/>
                <a:gd name="T33" fmla="*/ 36 h 102"/>
                <a:gd name="T34" fmla="*/ 84 w 173"/>
                <a:gd name="T35" fmla="*/ 42 h 102"/>
                <a:gd name="T36" fmla="*/ 96 w 173"/>
                <a:gd name="T37" fmla="*/ 36 h 102"/>
                <a:gd name="T38" fmla="*/ 108 w 173"/>
                <a:gd name="T39" fmla="*/ 36 h 102"/>
                <a:gd name="T40" fmla="*/ 125 w 173"/>
                <a:gd name="T41" fmla="*/ 24 h 102"/>
                <a:gd name="T42" fmla="*/ 149 w 173"/>
                <a:gd name="T43" fmla="*/ 12 h 102"/>
                <a:gd name="T44" fmla="*/ 155 w 173"/>
                <a:gd name="T45" fmla="*/ 12 h 102"/>
                <a:gd name="T46" fmla="*/ 137 w 173"/>
                <a:gd name="T47" fmla="*/ 18 h 102"/>
                <a:gd name="T48" fmla="*/ 120 w 173"/>
                <a:gd name="T49" fmla="*/ 36 h 102"/>
                <a:gd name="T50" fmla="*/ 137 w 173"/>
                <a:gd name="T51" fmla="*/ 36 h 102"/>
                <a:gd name="T52" fmla="*/ 161 w 173"/>
                <a:gd name="T53" fmla="*/ 30 h 102"/>
                <a:gd name="T54" fmla="*/ 173 w 173"/>
                <a:gd name="T55" fmla="*/ 30 h 102"/>
                <a:gd name="T56" fmla="*/ 155 w 173"/>
                <a:gd name="T57" fmla="*/ 36 h 102"/>
                <a:gd name="T58" fmla="*/ 125 w 173"/>
                <a:gd name="T59" fmla="*/ 42 h 102"/>
                <a:gd name="T60" fmla="*/ 131 w 173"/>
                <a:gd name="T61" fmla="*/ 54 h 102"/>
                <a:gd name="T62" fmla="*/ 149 w 173"/>
                <a:gd name="T63" fmla="*/ 60 h 102"/>
                <a:gd name="T64" fmla="*/ 155 w 173"/>
                <a:gd name="T65" fmla="*/ 66 h 102"/>
                <a:gd name="T66" fmla="*/ 137 w 173"/>
                <a:gd name="T67" fmla="*/ 60 h 102"/>
                <a:gd name="T68" fmla="*/ 114 w 173"/>
                <a:gd name="T69" fmla="*/ 48 h 102"/>
                <a:gd name="T70" fmla="*/ 102 w 173"/>
                <a:gd name="T71" fmla="*/ 48 h 102"/>
                <a:gd name="T72" fmla="*/ 84 w 173"/>
                <a:gd name="T73" fmla="*/ 48 h 102"/>
                <a:gd name="T74" fmla="*/ 90 w 173"/>
                <a:gd name="T75" fmla="*/ 60 h 102"/>
                <a:gd name="T76" fmla="*/ 108 w 173"/>
                <a:gd name="T77" fmla="*/ 72 h 102"/>
                <a:gd name="T78" fmla="*/ 120 w 173"/>
                <a:gd name="T79" fmla="*/ 78 h 102"/>
                <a:gd name="T80" fmla="*/ 125 w 173"/>
                <a:gd name="T81" fmla="*/ 84 h 102"/>
                <a:gd name="T82" fmla="*/ 108 w 173"/>
                <a:gd name="T83" fmla="*/ 72 h 102"/>
                <a:gd name="T84" fmla="*/ 84 w 173"/>
                <a:gd name="T85" fmla="*/ 60 h 102"/>
                <a:gd name="T86" fmla="*/ 72 w 173"/>
                <a:gd name="T87" fmla="*/ 54 h 102"/>
                <a:gd name="T88" fmla="*/ 60 w 173"/>
                <a:gd name="T89" fmla="*/ 60 h 102"/>
                <a:gd name="T90" fmla="*/ 48 w 173"/>
                <a:gd name="T91" fmla="*/ 60 h 102"/>
                <a:gd name="T92" fmla="*/ 48 w 173"/>
                <a:gd name="T93" fmla="*/ 66 h 102"/>
                <a:gd name="T94" fmla="*/ 66 w 173"/>
                <a:gd name="T95" fmla="*/ 78 h 102"/>
                <a:gd name="T96" fmla="*/ 84 w 173"/>
                <a:gd name="T97" fmla="*/ 96 h 102"/>
                <a:gd name="T98" fmla="*/ 90 w 173"/>
                <a:gd name="T99" fmla="*/ 102 h 102"/>
                <a:gd name="T100" fmla="*/ 66 w 173"/>
                <a:gd name="T101" fmla="*/ 90 h 102"/>
                <a:gd name="T102" fmla="*/ 42 w 173"/>
                <a:gd name="T103" fmla="*/ 72 h 102"/>
                <a:gd name="T104" fmla="*/ 30 w 173"/>
                <a:gd name="T105" fmla="*/ 78 h 102"/>
                <a:gd name="T106" fmla="*/ 6 w 173"/>
                <a:gd name="T107" fmla="*/ 84 h 102"/>
                <a:gd name="T108" fmla="*/ 6 w 173"/>
                <a:gd name="T109" fmla="*/ 78 h 10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73"/>
                <a:gd name="T166" fmla="*/ 0 h 102"/>
                <a:gd name="T167" fmla="*/ 173 w 173"/>
                <a:gd name="T168" fmla="*/ 102 h 10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73" h="102">
                  <a:moveTo>
                    <a:pt x="6" y="78"/>
                  </a:moveTo>
                  <a:lnTo>
                    <a:pt x="12" y="78"/>
                  </a:lnTo>
                  <a:lnTo>
                    <a:pt x="12" y="72"/>
                  </a:lnTo>
                  <a:lnTo>
                    <a:pt x="18" y="72"/>
                  </a:lnTo>
                  <a:lnTo>
                    <a:pt x="24" y="66"/>
                  </a:lnTo>
                  <a:lnTo>
                    <a:pt x="30" y="66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42" y="48"/>
                  </a:lnTo>
                  <a:lnTo>
                    <a:pt x="42" y="36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54" y="24"/>
                  </a:lnTo>
                  <a:lnTo>
                    <a:pt x="60" y="18"/>
                  </a:lnTo>
                  <a:lnTo>
                    <a:pt x="60" y="12"/>
                  </a:lnTo>
                  <a:lnTo>
                    <a:pt x="66" y="6"/>
                  </a:lnTo>
                  <a:lnTo>
                    <a:pt x="72" y="6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6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66" y="18"/>
                  </a:lnTo>
                  <a:lnTo>
                    <a:pt x="60" y="18"/>
                  </a:lnTo>
                  <a:lnTo>
                    <a:pt x="54" y="24"/>
                  </a:lnTo>
                  <a:lnTo>
                    <a:pt x="54" y="30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48" y="42"/>
                  </a:lnTo>
                  <a:lnTo>
                    <a:pt x="48" y="48"/>
                  </a:lnTo>
                  <a:lnTo>
                    <a:pt x="48" y="54"/>
                  </a:lnTo>
                  <a:lnTo>
                    <a:pt x="54" y="54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0" y="42"/>
                  </a:lnTo>
                  <a:lnTo>
                    <a:pt x="66" y="42"/>
                  </a:lnTo>
                  <a:lnTo>
                    <a:pt x="72" y="36"/>
                  </a:lnTo>
                  <a:lnTo>
                    <a:pt x="78" y="30"/>
                  </a:lnTo>
                  <a:lnTo>
                    <a:pt x="84" y="24"/>
                  </a:lnTo>
                  <a:lnTo>
                    <a:pt x="90" y="18"/>
                  </a:lnTo>
                  <a:lnTo>
                    <a:pt x="96" y="12"/>
                  </a:lnTo>
                  <a:lnTo>
                    <a:pt x="102" y="6"/>
                  </a:lnTo>
                  <a:lnTo>
                    <a:pt x="108" y="6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14" y="6"/>
                  </a:lnTo>
                  <a:lnTo>
                    <a:pt x="108" y="6"/>
                  </a:lnTo>
                  <a:lnTo>
                    <a:pt x="102" y="12"/>
                  </a:lnTo>
                  <a:lnTo>
                    <a:pt x="96" y="18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4" y="36"/>
                  </a:lnTo>
                  <a:lnTo>
                    <a:pt x="78" y="36"/>
                  </a:lnTo>
                  <a:lnTo>
                    <a:pt x="78" y="42"/>
                  </a:lnTo>
                  <a:lnTo>
                    <a:pt x="84" y="42"/>
                  </a:lnTo>
                  <a:lnTo>
                    <a:pt x="90" y="42"/>
                  </a:lnTo>
                  <a:lnTo>
                    <a:pt x="90" y="36"/>
                  </a:lnTo>
                  <a:lnTo>
                    <a:pt x="96" y="36"/>
                  </a:lnTo>
                  <a:lnTo>
                    <a:pt x="102" y="36"/>
                  </a:lnTo>
                  <a:lnTo>
                    <a:pt x="108" y="36"/>
                  </a:lnTo>
                  <a:lnTo>
                    <a:pt x="114" y="30"/>
                  </a:lnTo>
                  <a:lnTo>
                    <a:pt x="120" y="30"/>
                  </a:lnTo>
                  <a:lnTo>
                    <a:pt x="125" y="24"/>
                  </a:lnTo>
                  <a:lnTo>
                    <a:pt x="131" y="18"/>
                  </a:lnTo>
                  <a:lnTo>
                    <a:pt x="137" y="18"/>
                  </a:lnTo>
                  <a:lnTo>
                    <a:pt x="143" y="12"/>
                  </a:lnTo>
                  <a:lnTo>
                    <a:pt x="149" y="12"/>
                  </a:lnTo>
                  <a:lnTo>
                    <a:pt x="155" y="12"/>
                  </a:lnTo>
                  <a:lnTo>
                    <a:pt x="149" y="12"/>
                  </a:lnTo>
                  <a:lnTo>
                    <a:pt x="149" y="18"/>
                  </a:lnTo>
                  <a:lnTo>
                    <a:pt x="143" y="18"/>
                  </a:lnTo>
                  <a:lnTo>
                    <a:pt x="137" y="18"/>
                  </a:lnTo>
                  <a:lnTo>
                    <a:pt x="131" y="24"/>
                  </a:lnTo>
                  <a:lnTo>
                    <a:pt x="125" y="30"/>
                  </a:lnTo>
                  <a:lnTo>
                    <a:pt x="120" y="36"/>
                  </a:lnTo>
                  <a:lnTo>
                    <a:pt x="125" y="36"/>
                  </a:lnTo>
                  <a:lnTo>
                    <a:pt x="131" y="36"/>
                  </a:lnTo>
                  <a:lnTo>
                    <a:pt x="137" y="36"/>
                  </a:lnTo>
                  <a:lnTo>
                    <a:pt x="143" y="36"/>
                  </a:lnTo>
                  <a:lnTo>
                    <a:pt x="149" y="30"/>
                  </a:lnTo>
                  <a:lnTo>
                    <a:pt x="155" y="30"/>
                  </a:lnTo>
                  <a:lnTo>
                    <a:pt x="161" y="30"/>
                  </a:lnTo>
                  <a:lnTo>
                    <a:pt x="167" y="30"/>
                  </a:lnTo>
                  <a:lnTo>
                    <a:pt x="173" y="24"/>
                  </a:lnTo>
                  <a:lnTo>
                    <a:pt x="173" y="30"/>
                  </a:lnTo>
                  <a:lnTo>
                    <a:pt x="167" y="30"/>
                  </a:lnTo>
                  <a:lnTo>
                    <a:pt x="161" y="36"/>
                  </a:lnTo>
                  <a:lnTo>
                    <a:pt x="155" y="36"/>
                  </a:lnTo>
                  <a:lnTo>
                    <a:pt x="149" y="36"/>
                  </a:lnTo>
                  <a:lnTo>
                    <a:pt x="143" y="42"/>
                  </a:lnTo>
                  <a:lnTo>
                    <a:pt x="137" y="42"/>
                  </a:lnTo>
                  <a:lnTo>
                    <a:pt x="125" y="42"/>
                  </a:lnTo>
                  <a:lnTo>
                    <a:pt x="120" y="42"/>
                  </a:lnTo>
                  <a:lnTo>
                    <a:pt x="125" y="48"/>
                  </a:lnTo>
                  <a:lnTo>
                    <a:pt x="131" y="54"/>
                  </a:lnTo>
                  <a:lnTo>
                    <a:pt x="137" y="54"/>
                  </a:lnTo>
                  <a:lnTo>
                    <a:pt x="143" y="60"/>
                  </a:lnTo>
                  <a:lnTo>
                    <a:pt x="149" y="60"/>
                  </a:lnTo>
                  <a:lnTo>
                    <a:pt x="155" y="60"/>
                  </a:lnTo>
                  <a:lnTo>
                    <a:pt x="155" y="66"/>
                  </a:lnTo>
                  <a:lnTo>
                    <a:pt x="149" y="66"/>
                  </a:lnTo>
                  <a:lnTo>
                    <a:pt x="143" y="66"/>
                  </a:lnTo>
                  <a:lnTo>
                    <a:pt x="137" y="60"/>
                  </a:lnTo>
                  <a:lnTo>
                    <a:pt x="131" y="60"/>
                  </a:lnTo>
                  <a:lnTo>
                    <a:pt x="125" y="54"/>
                  </a:lnTo>
                  <a:lnTo>
                    <a:pt x="120" y="54"/>
                  </a:lnTo>
                  <a:lnTo>
                    <a:pt x="114" y="48"/>
                  </a:lnTo>
                  <a:lnTo>
                    <a:pt x="108" y="48"/>
                  </a:lnTo>
                  <a:lnTo>
                    <a:pt x="102" y="48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84" y="48"/>
                  </a:lnTo>
                  <a:lnTo>
                    <a:pt x="84" y="54"/>
                  </a:lnTo>
                  <a:lnTo>
                    <a:pt x="90" y="54"/>
                  </a:lnTo>
                  <a:lnTo>
                    <a:pt x="90" y="60"/>
                  </a:lnTo>
                  <a:lnTo>
                    <a:pt x="96" y="60"/>
                  </a:lnTo>
                  <a:lnTo>
                    <a:pt x="102" y="66"/>
                  </a:lnTo>
                  <a:lnTo>
                    <a:pt x="108" y="72"/>
                  </a:lnTo>
                  <a:lnTo>
                    <a:pt x="114" y="72"/>
                  </a:lnTo>
                  <a:lnTo>
                    <a:pt x="120" y="78"/>
                  </a:lnTo>
                  <a:lnTo>
                    <a:pt x="125" y="84"/>
                  </a:lnTo>
                  <a:lnTo>
                    <a:pt x="131" y="84"/>
                  </a:lnTo>
                  <a:lnTo>
                    <a:pt x="125" y="84"/>
                  </a:lnTo>
                  <a:lnTo>
                    <a:pt x="120" y="84"/>
                  </a:lnTo>
                  <a:lnTo>
                    <a:pt x="120" y="78"/>
                  </a:lnTo>
                  <a:lnTo>
                    <a:pt x="114" y="78"/>
                  </a:lnTo>
                  <a:lnTo>
                    <a:pt x="108" y="72"/>
                  </a:lnTo>
                  <a:lnTo>
                    <a:pt x="96" y="72"/>
                  </a:lnTo>
                  <a:lnTo>
                    <a:pt x="90" y="66"/>
                  </a:lnTo>
                  <a:lnTo>
                    <a:pt x="90" y="60"/>
                  </a:lnTo>
                  <a:lnTo>
                    <a:pt x="84" y="60"/>
                  </a:lnTo>
                  <a:lnTo>
                    <a:pt x="78" y="54"/>
                  </a:lnTo>
                  <a:lnTo>
                    <a:pt x="72" y="54"/>
                  </a:lnTo>
                  <a:lnTo>
                    <a:pt x="66" y="54"/>
                  </a:lnTo>
                  <a:lnTo>
                    <a:pt x="66" y="60"/>
                  </a:lnTo>
                  <a:lnTo>
                    <a:pt x="60" y="60"/>
                  </a:lnTo>
                  <a:lnTo>
                    <a:pt x="54" y="60"/>
                  </a:lnTo>
                  <a:lnTo>
                    <a:pt x="48" y="60"/>
                  </a:lnTo>
                  <a:lnTo>
                    <a:pt x="48" y="66"/>
                  </a:lnTo>
                  <a:lnTo>
                    <a:pt x="48" y="72"/>
                  </a:lnTo>
                  <a:lnTo>
                    <a:pt x="54" y="72"/>
                  </a:lnTo>
                  <a:lnTo>
                    <a:pt x="60" y="78"/>
                  </a:lnTo>
                  <a:lnTo>
                    <a:pt x="66" y="78"/>
                  </a:lnTo>
                  <a:lnTo>
                    <a:pt x="72" y="84"/>
                  </a:lnTo>
                  <a:lnTo>
                    <a:pt x="78" y="90"/>
                  </a:lnTo>
                  <a:lnTo>
                    <a:pt x="84" y="96"/>
                  </a:lnTo>
                  <a:lnTo>
                    <a:pt x="90" y="96"/>
                  </a:lnTo>
                  <a:lnTo>
                    <a:pt x="90" y="102"/>
                  </a:lnTo>
                  <a:lnTo>
                    <a:pt x="84" y="96"/>
                  </a:lnTo>
                  <a:lnTo>
                    <a:pt x="78" y="96"/>
                  </a:lnTo>
                  <a:lnTo>
                    <a:pt x="72" y="90"/>
                  </a:lnTo>
                  <a:lnTo>
                    <a:pt x="66" y="90"/>
                  </a:lnTo>
                  <a:lnTo>
                    <a:pt x="60" y="84"/>
                  </a:lnTo>
                  <a:lnTo>
                    <a:pt x="54" y="78"/>
                  </a:lnTo>
                  <a:lnTo>
                    <a:pt x="48" y="78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30" y="78"/>
                  </a:lnTo>
                  <a:lnTo>
                    <a:pt x="24" y="78"/>
                  </a:lnTo>
                  <a:lnTo>
                    <a:pt x="18" y="78"/>
                  </a:lnTo>
                  <a:lnTo>
                    <a:pt x="12" y="84"/>
                  </a:lnTo>
                  <a:lnTo>
                    <a:pt x="6" y="84"/>
                  </a:lnTo>
                  <a:lnTo>
                    <a:pt x="0" y="84"/>
                  </a:lnTo>
                  <a:lnTo>
                    <a:pt x="6" y="84"/>
                  </a:lnTo>
                  <a:lnTo>
                    <a:pt x="6" y="78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77" name="Freeform 209"/>
            <p:cNvSpPr>
              <a:spLocks/>
            </p:cNvSpPr>
            <p:nvPr/>
          </p:nvSpPr>
          <p:spPr bwMode="auto">
            <a:xfrm>
              <a:off x="5179" y="1720"/>
              <a:ext cx="120" cy="102"/>
            </a:xfrm>
            <a:custGeom>
              <a:avLst/>
              <a:gdLst>
                <a:gd name="T0" fmla="*/ 6 w 120"/>
                <a:gd name="T1" fmla="*/ 6 h 102"/>
                <a:gd name="T2" fmla="*/ 12 w 120"/>
                <a:gd name="T3" fmla="*/ 12 h 102"/>
                <a:gd name="T4" fmla="*/ 24 w 120"/>
                <a:gd name="T5" fmla="*/ 12 h 102"/>
                <a:gd name="T6" fmla="*/ 42 w 120"/>
                <a:gd name="T7" fmla="*/ 6 h 102"/>
                <a:gd name="T8" fmla="*/ 72 w 120"/>
                <a:gd name="T9" fmla="*/ 6 h 102"/>
                <a:gd name="T10" fmla="*/ 84 w 120"/>
                <a:gd name="T11" fmla="*/ 12 h 102"/>
                <a:gd name="T12" fmla="*/ 72 w 120"/>
                <a:gd name="T13" fmla="*/ 12 h 102"/>
                <a:gd name="T14" fmla="*/ 60 w 120"/>
                <a:gd name="T15" fmla="*/ 12 h 102"/>
                <a:gd name="T16" fmla="*/ 36 w 120"/>
                <a:gd name="T17" fmla="*/ 12 h 102"/>
                <a:gd name="T18" fmla="*/ 30 w 120"/>
                <a:gd name="T19" fmla="*/ 18 h 102"/>
                <a:gd name="T20" fmla="*/ 42 w 120"/>
                <a:gd name="T21" fmla="*/ 24 h 102"/>
                <a:gd name="T22" fmla="*/ 48 w 120"/>
                <a:gd name="T23" fmla="*/ 24 h 102"/>
                <a:gd name="T24" fmla="*/ 66 w 120"/>
                <a:gd name="T25" fmla="*/ 24 h 102"/>
                <a:gd name="T26" fmla="*/ 90 w 120"/>
                <a:gd name="T27" fmla="*/ 30 h 102"/>
                <a:gd name="T28" fmla="*/ 108 w 120"/>
                <a:gd name="T29" fmla="*/ 36 h 102"/>
                <a:gd name="T30" fmla="*/ 108 w 120"/>
                <a:gd name="T31" fmla="*/ 42 h 102"/>
                <a:gd name="T32" fmla="*/ 96 w 120"/>
                <a:gd name="T33" fmla="*/ 36 h 102"/>
                <a:gd name="T34" fmla="*/ 78 w 120"/>
                <a:gd name="T35" fmla="*/ 30 h 102"/>
                <a:gd name="T36" fmla="*/ 60 w 120"/>
                <a:gd name="T37" fmla="*/ 36 h 102"/>
                <a:gd name="T38" fmla="*/ 72 w 120"/>
                <a:gd name="T39" fmla="*/ 42 h 102"/>
                <a:gd name="T40" fmla="*/ 84 w 120"/>
                <a:gd name="T41" fmla="*/ 48 h 102"/>
                <a:gd name="T42" fmla="*/ 108 w 120"/>
                <a:gd name="T43" fmla="*/ 54 h 102"/>
                <a:gd name="T44" fmla="*/ 120 w 120"/>
                <a:gd name="T45" fmla="*/ 66 h 102"/>
                <a:gd name="T46" fmla="*/ 108 w 120"/>
                <a:gd name="T47" fmla="*/ 60 h 102"/>
                <a:gd name="T48" fmla="*/ 96 w 120"/>
                <a:gd name="T49" fmla="*/ 54 h 102"/>
                <a:gd name="T50" fmla="*/ 90 w 120"/>
                <a:gd name="T51" fmla="*/ 60 h 102"/>
                <a:gd name="T52" fmla="*/ 108 w 120"/>
                <a:gd name="T53" fmla="*/ 72 h 102"/>
                <a:gd name="T54" fmla="*/ 114 w 120"/>
                <a:gd name="T55" fmla="*/ 84 h 102"/>
                <a:gd name="T56" fmla="*/ 120 w 120"/>
                <a:gd name="T57" fmla="*/ 96 h 102"/>
                <a:gd name="T58" fmla="*/ 120 w 120"/>
                <a:gd name="T59" fmla="*/ 96 h 102"/>
                <a:gd name="T60" fmla="*/ 102 w 120"/>
                <a:gd name="T61" fmla="*/ 78 h 102"/>
                <a:gd name="T62" fmla="*/ 84 w 120"/>
                <a:gd name="T63" fmla="*/ 60 h 102"/>
                <a:gd name="T64" fmla="*/ 78 w 120"/>
                <a:gd name="T65" fmla="*/ 54 h 102"/>
                <a:gd name="T66" fmla="*/ 78 w 120"/>
                <a:gd name="T67" fmla="*/ 66 h 102"/>
                <a:gd name="T68" fmla="*/ 90 w 120"/>
                <a:gd name="T69" fmla="*/ 90 h 102"/>
                <a:gd name="T70" fmla="*/ 84 w 120"/>
                <a:gd name="T71" fmla="*/ 90 h 102"/>
                <a:gd name="T72" fmla="*/ 78 w 120"/>
                <a:gd name="T73" fmla="*/ 72 h 102"/>
                <a:gd name="T74" fmla="*/ 66 w 120"/>
                <a:gd name="T75" fmla="*/ 48 h 102"/>
                <a:gd name="T76" fmla="*/ 60 w 120"/>
                <a:gd name="T77" fmla="*/ 42 h 102"/>
                <a:gd name="T78" fmla="*/ 54 w 120"/>
                <a:gd name="T79" fmla="*/ 36 h 102"/>
                <a:gd name="T80" fmla="*/ 48 w 120"/>
                <a:gd name="T81" fmla="*/ 36 h 102"/>
                <a:gd name="T82" fmla="*/ 48 w 120"/>
                <a:gd name="T83" fmla="*/ 48 h 102"/>
                <a:gd name="T84" fmla="*/ 60 w 120"/>
                <a:gd name="T85" fmla="*/ 78 h 102"/>
                <a:gd name="T86" fmla="*/ 60 w 120"/>
                <a:gd name="T87" fmla="*/ 84 h 102"/>
                <a:gd name="T88" fmla="*/ 54 w 120"/>
                <a:gd name="T89" fmla="*/ 72 h 102"/>
                <a:gd name="T90" fmla="*/ 42 w 120"/>
                <a:gd name="T91" fmla="*/ 54 h 102"/>
                <a:gd name="T92" fmla="*/ 42 w 120"/>
                <a:gd name="T93" fmla="*/ 30 h 102"/>
                <a:gd name="T94" fmla="*/ 36 w 120"/>
                <a:gd name="T95" fmla="*/ 24 h 102"/>
                <a:gd name="T96" fmla="*/ 24 w 120"/>
                <a:gd name="T97" fmla="*/ 24 h 102"/>
                <a:gd name="T98" fmla="*/ 24 w 120"/>
                <a:gd name="T99" fmla="*/ 24 h 102"/>
                <a:gd name="T100" fmla="*/ 24 w 120"/>
                <a:gd name="T101" fmla="*/ 48 h 102"/>
                <a:gd name="T102" fmla="*/ 30 w 120"/>
                <a:gd name="T103" fmla="*/ 66 h 102"/>
                <a:gd name="T104" fmla="*/ 30 w 120"/>
                <a:gd name="T105" fmla="*/ 72 h 102"/>
                <a:gd name="T106" fmla="*/ 24 w 120"/>
                <a:gd name="T107" fmla="*/ 54 h 102"/>
                <a:gd name="T108" fmla="*/ 18 w 120"/>
                <a:gd name="T109" fmla="*/ 18 h 102"/>
                <a:gd name="T110" fmla="*/ 6 w 120"/>
                <a:gd name="T111" fmla="*/ 12 h 102"/>
                <a:gd name="T112" fmla="*/ 0 w 120"/>
                <a:gd name="T113" fmla="*/ 6 h 102"/>
                <a:gd name="T114" fmla="*/ 0 w 120"/>
                <a:gd name="T115" fmla="*/ 0 h 102"/>
                <a:gd name="T116" fmla="*/ 0 w 120"/>
                <a:gd name="T117" fmla="*/ 0 h 10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0"/>
                <a:gd name="T178" fmla="*/ 0 h 102"/>
                <a:gd name="T179" fmla="*/ 120 w 120"/>
                <a:gd name="T180" fmla="*/ 102 h 10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0" h="102">
                  <a:moveTo>
                    <a:pt x="0" y="0"/>
                  </a:move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6" y="12"/>
                  </a:lnTo>
                  <a:lnTo>
                    <a:pt x="42" y="6"/>
                  </a:lnTo>
                  <a:lnTo>
                    <a:pt x="54" y="6"/>
                  </a:lnTo>
                  <a:lnTo>
                    <a:pt x="60" y="6"/>
                  </a:lnTo>
                  <a:lnTo>
                    <a:pt x="72" y="6"/>
                  </a:lnTo>
                  <a:lnTo>
                    <a:pt x="78" y="6"/>
                  </a:lnTo>
                  <a:lnTo>
                    <a:pt x="84" y="12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66" y="12"/>
                  </a:lnTo>
                  <a:lnTo>
                    <a:pt x="60" y="12"/>
                  </a:lnTo>
                  <a:lnTo>
                    <a:pt x="48" y="12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30" y="18"/>
                  </a:lnTo>
                  <a:lnTo>
                    <a:pt x="36" y="18"/>
                  </a:lnTo>
                  <a:lnTo>
                    <a:pt x="36" y="24"/>
                  </a:lnTo>
                  <a:lnTo>
                    <a:pt x="42" y="24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84" y="30"/>
                  </a:lnTo>
                  <a:lnTo>
                    <a:pt x="90" y="30"/>
                  </a:lnTo>
                  <a:lnTo>
                    <a:pt x="102" y="30"/>
                  </a:lnTo>
                  <a:lnTo>
                    <a:pt x="108" y="36"/>
                  </a:lnTo>
                  <a:lnTo>
                    <a:pt x="114" y="42"/>
                  </a:lnTo>
                  <a:lnTo>
                    <a:pt x="108" y="42"/>
                  </a:lnTo>
                  <a:lnTo>
                    <a:pt x="108" y="36"/>
                  </a:lnTo>
                  <a:lnTo>
                    <a:pt x="102" y="36"/>
                  </a:lnTo>
                  <a:lnTo>
                    <a:pt x="96" y="36"/>
                  </a:lnTo>
                  <a:lnTo>
                    <a:pt x="90" y="36"/>
                  </a:lnTo>
                  <a:lnTo>
                    <a:pt x="84" y="36"/>
                  </a:lnTo>
                  <a:lnTo>
                    <a:pt x="78" y="30"/>
                  </a:lnTo>
                  <a:lnTo>
                    <a:pt x="72" y="30"/>
                  </a:lnTo>
                  <a:lnTo>
                    <a:pt x="66" y="30"/>
                  </a:lnTo>
                  <a:lnTo>
                    <a:pt x="60" y="36"/>
                  </a:lnTo>
                  <a:lnTo>
                    <a:pt x="66" y="36"/>
                  </a:lnTo>
                  <a:lnTo>
                    <a:pt x="72" y="42"/>
                  </a:lnTo>
                  <a:lnTo>
                    <a:pt x="78" y="48"/>
                  </a:lnTo>
                  <a:lnTo>
                    <a:pt x="84" y="48"/>
                  </a:lnTo>
                  <a:lnTo>
                    <a:pt x="90" y="48"/>
                  </a:lnTo>
                  <a:lnTo>
                    <a:pt x="102" y="48"/>
                  </a:lnTo>
                  <a:lnTo>
                    <a:pt x="108" y="54"/>
                  </a:lnTo>
                  <a:lnTo>
                    <a:pt x="114" y="54"/>
                  </a:lnTo>
                  <a:lnTo>
                    <a:pt x="120" y="60"/>
                  </a:lnTo>
                  <a:lnTo>
                    <a:pt x="120" y="66"/>
                  </a:lnTo>
                  <a:lnTo>
                    <a:pt x="114" y="60"/>
                  </a:lnTo>
                  <a:lnTo>
                    <a:pt x="108" y="60"/>
                  </a:lnTo>
                  <a:lnTo>
                    <a:pt x="102" y="54"/>
                  </a:lnTo>
                  <a:lnTo>
                    <a:pt x="96" y="54"/>
                  </a:lnTo>
                  <a:lnTo>
                    <a:pt x="90" y="54"/>
                  </a:lnTo>
                  <a:lnTo>
                    <a:pt x="84" y="54"/>
                  </a:lnTo>
                  <a:lnTo>
                    <a:pt x="90" y="60"/>
                  </a:lnTo>
                  <a:lnTo>
                    <a:pt x="96" y="66"/>
                  </a:lnTo>
                  <a:lnTo>
                    <a:pt x="102" y="72"/>
                  </a:lnTo>
                  <a:lnTo>
                    <a:pt x="108" y="72"/>
                  </a:lnTo>
                  <a:lnTo>
                    <a:pt x="108" y="78"/>
                  </a:lnTo>
                  <a:lnTo>
                    <a:pt x="114" y="84"/>
                  </a:lnTo>
                  <a:lnTo>
                    <a:pt x="114" y="90"/>
                  </a:lnTo>
                  <a:lnTo>
                    <a:pt x="120" y="90"/>
                  </a:lnTo>
                  <a:lnTo>
                    <a:pt x="120" y="96"/>
                  </a:lnTo>
                  <a:lnTo>
                    <a:pt x="120" y="102"/>
                  </a:lnTo>
                  <a:lnTo>
                    <a:pt x="120" y="96"/>
                  </a:lnTo>
                  <a:lnTo>
                    <a:pt x="114" y="90"/>
                  </a:lnTo>
                  <a:lnTo>
                    <a:pt x="108" y="84"/>
                  </a:lnTo>
                  <a:lnTo>
                    <a:pt x="102" y="78"/>
                  </a:lnTo>
                  <a:lnTo>
                    <a:pt x="96" y="66"/>
                  </a:lnTo>
                  <a:lnTo>
                    <a:pt x="90" y="60"/>
                  </a:lnTo>
                  <a:lnTo>
                    <a:pt x="84" y="60"/>
                  </a:lnTo>
                  <a:lnTo>
                    <a:pt x="78" y="54"/>
                  </a:lnTo>
                  <a:lnTo>
                    <a:pt x="78" y="60"/>
                  </a:lnTo>
                  <a:lnTo>
                    <a:pt x="78" y="66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90" y="90"/>
                  </a:lnTo>
                  <a:lnTo>
                    <a:pt x="90" y="96"/>
                  </a:lnTo>
                  <a:lnTo>
                    <a:pt x="84" y="90"/>
                  </a:lnTo>
                  <a:lnTo>
                    <a:pt x="78" y="84"/>
                  </a:lnTo>
                  <a:lnTo>
                    <a:pt x="78" y="72"/>
                  </a:lnTo>
                  <a:lnTo>
                    <a:pt x="72" y="60"/>
                  </a:lnTo>
                  <a:lnTo>
                    <a:pt x="72" y="48"/>
                  </a:lnTo>
                  <a:lnTo>
                    <a:pt x="66" y="48"/>
                  </a:lnTo>
                  <a:lnTo>
                    <a:pt x="60" y="42"/>
                  </a:lnTo>
                  <a:lnTo>
                    <a:pt x="54" y="42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8" y="42"/>
                  </a:lnTo>
                  <a:lnTo>
                    <a:pt x="48" y="48"/>
                  </a:lnTo>
                  <a:lnTo>
                    <a:pt x="48" y="54"/>
                  </a:lnTo>
                  <a:lnTo>
                    <a:pt x="54" y="66"/>
                  </a:lnTo>
                  <a:lnTo>
                    <a:pt x="60" y="78"/>
                  </a:lnTo>
                  <a:lnTo>
                    <a:pt x="60" y="84"/>
                  </a:lnTo>
                  <a:lnTo>
                    <a:pt x="54" y="84"/>
                  </a:lnTo>
                  <a:lnTo>
                    <a:pt x="54" y="78"/>
                  </a:lnTo>
                  <a:lnTo>
                    <a:pt x="54" y="72"/>
                  </a:lnTo>
                  <a:lnTo>
                    <a:pt x="48" y="66"/>
                  </a:lnTo>
                  <a:lnTo>
                    <a:pt x="48" y="60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42" y="30"/>
                  </a:lnTo>
                  <a:lnTo>
                    <a:pt x="36" y="30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4" y="24"/>
                  </a:lnTo>
                  <a:lnTo>
                    <a:pt x="24" y="36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24" y="54"/>
                  </a:lnTo>
                  <a:lnTo>
                    <a:pt x="30" y="60"/>
                  </a:lnTo>
                  <a:lnTo>
                    <a:pt x="30" y="66"/>
                  </a:lnTo>
                  <a:lnTo>
                    <a:pt x="30" y="72"/>
                  </a:lnTo>
                  <a:lnTo>
                    <a:pt x="30" y="78"/>
                  </a:lnTo>
                  <a:lnTo>
                    <a:pt x="30" y="72"/>
                  </a:lnTo>
                  <a:lnTo>
                    <a:pt x="24" y="72"/>
                  </a:lnTo>
                  <a:lnTo>
                    <a:pt x="24" y="66"/>
                  </a:lnTo>
                  <a:lnTo>
                    <a:pt x="24" y="54"/>
                  </a:lnTo>
                  <a:lnTo>
                    <a:pt x="18" y="42"/>
                  </a:lnTo>
                  <a:lnTo>
                    <a:pt x="18" y="30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78" name="Freeform 210"/>
            <p:cNvSpPr>
              <a:spLocks/>
            </p:cNvSpPr>
            <p:nvPr/>
          </p:nvSpPr>
          <p:spPr bwMode="auto">
            <a:xfrm>
              <a:off x="5114" y="1732"/>
              <a:ext cx="83" cy="138"/>
            </a:xfrm>
            <a:custGeom>
              <a:avLst/>
              <a:gdLst>
                <a:gd name="T0" fmla="*/ 35 w 83"/>
                <a:gd name="T1" fmla="*/ 0 h 138"/>
                <a:gd name="T2" fmla="*/ 41 w 83"/>
                <a:gd name="T3" fmla="*/ 18 h 138"/>
                <a:gd name="T4" fmla="*/ 41 w 83"/>
                <a:gd name="T5" fmla="*/ 24 h 138"/>
                <a:gd name="T6" fmla="*/ 47 w 83"/>
                <a:gd name="T7" fmla="*/ 30 h 138"/>
                <a:gd name="T8" fmla="*/ 53 w 83"/>
                <a:gd name="T9" fmla="*/ 36 h 138"/>
                <a:gd name="T10" fmla="*/ 65 w 83"/>
                <a:gd name="T11" fmla="*/ 42 h 138"/>
                <a:gd name="T12" fmla="*/ 77 w 83"/>
                <a:gd name="T13" fmla="*/ 60 h 138"/>
                <a:gd name="T14" fmla="*/ 83 w 83"/>
                <a:gd name="T15" fmla="*/ 78 h 138"/>
                <a:gd name="T16" fmla="*/ 83 w 83"/>
                <a:gd name="T17" fmla="*/ 84 h 138"/>
                <a:gd name="T18" fmla="*/ 83 w 83"/>
                <a:gd name="T19" fmla="*/ 84 h 138"/>
                <a:gd name="T20" fmla="*/ 77 w 83"/>
                <a:gd name="T21" fmla="*/ 72 h 138"/>
                <a:gd name="T22" fmla="*/ 71 w 83"/>
                <a:gd name="T23" fmla="*/ 66 h 138"/>
                <a:gd name="T24" fmla="*/ 65 w 83"/>
                <a:gd name="T25" fmla="*/ 54 h 138"/>
                <a:gd name="T26" fmla="*/ 59 w 83"/>
                <a:gd name="T27" fmla="*/ 42 h 138"/>
                <a:gd name="T28" fmla="*/ 53 w 83"/>
                <a:gd name="T29" fmla="*/ 36 h 138"/>
                <a:gd name="T30" fmla="*/ 47 w 83"/>
                <a:gd name="T31" fmla="*/ 36 h 138"/>
                <a:gd name="T32" fmla="*/ 41 w 83"/>
                <a:gd name="T33" fmla="*/ 42 h 138"/>
                <a:gd name="T34" fmla="*/ 47 w 83"/>
                <a:gd name="T35" fmla="*/ 54 h 138"/>
                <a:gd name="T36" fmla="*/ 47 w 83"/>
                <a:gd name="T37" fmla="*/ 66 h 138"/>
                <a:gd name="T38" fmla="*/ 59 w 83"/>
                <a:gd name="T39" fmla="*/ 72 h 138"/>
                <a:gd name="T40" fmla="*/ 71 w 83"/>
                <a:gd name="T41" fmla="*/ 90 h 138"/>
                <a:gd name="T42" fmla="*/ 77 w 83"/>
                <a:gd name="T43" fmla="*/ 102 h 138"/>
                <a:gd name="T44" fmla="*/ 77 w 83"/>
                <a:gd name="T45" fmla="*/ 114 h 138"/>
                <a:gd name="T46" fmla="*/ 77 w 83"/>
                <a:gd name="T47" fmla="*/ 108 h 138"/>
                <a:gd name="T48" fmla="*/ 71 w 83"/>
                <a:gd name="T49" fmla="*/ 96 h 138"/>
                <a:gd name="T50" fmla="*/ 65 w 83"/>
                <a:gd name="T51" fmla="*/ 84 h 138"/>
                <a:gd name="T52" fmla="*/ 53 w 83"/>
                <a:gd name="T53" fmla="*/ 78 h 138"/>
                <a:gd name="T54" fmla="*/ 47 w 83"/>
                <a:gd name="T55" fmla="*/ 72 h 138"/>
                <a:gd name="T56" fmla="*/ 53 w 83"/>
                <a:gd name="T57" fmla="*/ 84 h 138"/>
                <a:gd name="T58" fmla="*/ 53 w 83"/>
                <a:gd name="T59" fmla="*/ 120 h 138"/>
                <a:gd name="T60" fmla="*/ 53 w 83"/>
                <a:gd name="T61" fmla="*/ 138 h 138"/>
                <a:gd name="T62" fmla="*/ 53 w 83"/>
                <a:gd name="T63" fmla="*/ 138 h 138"/>
                <a:gd name="T64" fmla="*/ 53 w 83"/>
                <a:gd name="T65" fmla="*/ 126 h 138"/>
                <a:gd name="T66" fmla="*/ 41 w 83"/>
                <a:gd name="T67" fmla="*/ 90 h 138"/>
                <a:gd name="T68" fmla="*/ 35 w 83"/>
                <a:gd name="T69" fmla="*/ 84 h 138"/>
                <a:gd name="T70" fmla="*/ 29 w 83"/>
                <a:gd name="T71" fmla="*/ 90 h 138"/>
                <a:gd name="T72" fmla="*/ 23 w 83"/>
                <a:gd name="T73" fmla="*/ 96 h 138"/>
                <a:gd name="T74" fmla="*/ 17 w 83"/>
                <a:gd name="T75" fmla="*/ 108 h 138"/>
                <a:gd name="T76" fmla="*/ 17 w 83"/>
                <a:gd name="T77" fmla="*/ 114 h 138"/>
                <a:gd name="T78" fmla="*/ 17 w 83"/>
                <a:gd name="T79" fmla="*/ 114 h 138"/>
                <a:gd name="T80" fmla="*/ 17 w 83"/>
                <a:gd name="T81" fmla="*/ 102 h 138"/>
                <a:gd name="T82" fmla="*/ 23 w 83"/>
                <a:gd name="T83" fmla="*/ 90 h 138"/>
                <a:gd name="T84" fmla="*/ 29 w 83"/>
                <a:gd name="T85" fmla="*/ 78 h 138"/>
                <a:gd name="T86" fmla="*/ 35 w 83"/>
                <a:gd name="T87" fmla="*/ 72 h 138"/>
                <a:gd name="T88" fmla="*/ 35 w 83"/>
                <a:gd name="T89" fmla="*/ 60 h 138"/>
                <a:gd name="T90" fmla="*/ 35 w 83"/>
                <a:gd name="T91" fmla="*/ 42 h 138"/>
                <a:gd name="T92" fmla="*/ 35 w 83"/>
                <a:gd name="T93" fmla="*/ 36 h 138"/>
                <a:gd name="T94" fmla="*/ 23 w 83"/>
                <a:gd name="T95" fmla="*/ 48 h 138"/>
                <a:gd name="T96" fmla="*/ 11 w 83"/>
                <a:gd name="T97" fmla="*/ 60 h 138"/>
                <a:gd name="T98" fmla="*/ 6 w 83"/>
                <a:gd name="T99" fmla="*/ 72 h 138"/>
                <a:gd name="T100" fmla="*/ 0 w 83"/>
                <a:gd name="T101" fmla="*/ 84 h 138"/>
                <a:gd name="T102" fmla="*/ 0 w 83"/>
                <a:gd name="T103" fmla="*/ 78 h 138"/>
                <a:gd name="T104" fmla="*/ 0 w 83"/>
                <a:gd name="T105" fmla="*/ 72 h 138"/>
                <a:gd name="T106" fmla="*/ 11 w 83"/>
                <a:gd name="T107" fmla="*/ 60 h 138"/>
                <a:gd name="T108" fmla="*/ 17 w 83"/>
                <a:gd name="T109" fmla="*/ 42 h 138"/>
                <a:gd name="T110" fmla="*/ 29 w 83"/>
                <a:gd name="T111" fmla="*/ 30 h 138"/>
                <a:gd name="T112" fmla="*/ 35 w 83"/>
                <a:gd name="T113" fmla="*/ 24 h 138"/>
                <a:gd name="T114" fmla="*/ 35 w 83"/>
                <a:gd name="T115" fmla="*/ 12 h 138"/>
                <a:gd name="T116" fmla="*/ 35 w 83"/>
                <a:gd name="T117" fmla="*/ 6 h 138"/>
                <a:gd name="T118" fmla="*/ 35 w 83"/>
                <a:gd name="T119" fmla="*/ 0 h 13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3"/>
                <a:gd name="T181" fmla="*/ 0 h 138"/>
                <a:gd name="T182" fmla="*/ 83 w 83"/>
                <a:gd name="T183" fmla="*/ 138 h 13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3" h="138">
                  <a:moveTo>
                    <a:pt x="35" y="0"/>
                  </a:moveTo>
                  <a:lnTo>
                    <a:pt x="35" y="0"/>
                  </a:lnTo>
                  <a:lnTo>
                    <a:pt x="35" y="6"/>
                  </a:lnTo>
                  <a:lnTo>
                    <a:pt x="41" y="18"/>
                  </a:lnTo>
                  <a:lnTo>
                    <a:pt x="41" y="24"/>
                  </a:lnTo>
                  <a:lnTo>
                    <a:pt x="47" y="30"/>
                  </a:lnTo>
                  <a:lnTo>
                    <a:pt x="53" y="30"/>
                  </a:lnTo>
                  <a:lnTo>
                    <a:pt x="53" y="36"/>
                  </a:lnTo>
                  <a:lnTo>
                    <a:pt x="59" y="42"/>
                  </a:lnTo>
                  <a:lnTo>
                    <a:pt x="65" y="42"/>
                  </a:lnTo>
                  <a:lnTo>
                    <a:pt x="71" y="54"/>
                  </a:lnTo>
                  <a:lnTo>
                    <a:pt x="77" y="60"/>
                  </a:lnTo>
                  <a:lnTo>
                    <a:pt x="77" y="72"/>
                  </a:lnTo>
                  <a:lnTo>
                    <a:pt x="83" y="78"/>
                  </a:lnTo>
                  <a:lnTo>
                    <a:pt x="83" y="84"/>
                  </a:lnTo>
                  <a:lnTo>
                    <a:pt x="77" y="78"/>
                  </a:lnTo>
                  <a:lnTo>
                    <a:pt x="77" y="72"/>
                  </a:lnTo>
                  <a:lnTo>
                    <a:pt x="71" y="66"/>
                  </a:lnTo>
                  <a:lnTo>
                    <a:pt x="71" y="60"/>
                  </a:lnTo>
                  <a:lnTo>
                    <a:pt x="65" y="54"/>
                  </a:lnTo>
                  <a:lnTo>
                    <a:pt x="59" y="48"/>
                  </a:lnTo>
                  <a:lnTo>
                    <a:pt x="59" y="42"/>
                  </a:lnTo>
                  <a:lnTo>
                    <a:pt x="53" y="36"/>
                  </a:lnTo>
                  <a:lnTo>
                    <a:pt x="47" y="36"/>
                  </a:lnTo>
                  <a:lnTo>
                    <a:pt x="41" y="36"/>
                  </a:lnTo>
                  <a:lnTo>
                    <a:pt x="41" y="42"/>
                  </a:lnTo>
                  <a:lnTo>
                    <a:pt x="41" y="48"/>
                  </a:lnTo>
                  <a:lnTo>
                    <a:pt x="47" y="54"/>
                  </a:lnTo>
                  <a:lnTo>
                    <a:pt x="47" y="60"/>
                  </a:lnTo>
                  <a:lnTo>
                    <a:pt x="47" y="66"/>
                  </a:lnTo>
                  <a:lnTo>
                    <a:pt x="53" y="72"/>
                  </a:lnTo>
                  <a:lnTo>
                    <a:pt x="59" y="72"/>
                  </a:lnTo>
                  <a:lnTo>
                    <a:pt x="65" y="78"/>
                  </a:lnTo>
                  <a:lnTo>
                    <a:pt x="71" y="90"/>
                  </a:lnTo>
                  <a:lnTo>
                    <a:pt x="71" y="96"/>
                  </a:lnTo>
                  <a:lnTo>
                    <a:pt x="77" y="102"/>
                  </a:lnTo>
                  <a:lnTo>
                    <a:pt x="77" y="114"/>
                  </a:lnTo>
                  <a:lnTo>
                    <a:pt x="77" y="108"/>
                  </a:lnTo>
                  <a:lnTo>
                    <a:pt x="71" y="102"/>
                  </a:lnTo>
                  <a:lnTo>
                    <a:pt x="71" y="96"/>
                  </a:lnTo>
                  <a:lnTo>
                    <a:pt x="65" y="90"/>
                  </a:lnTo>
                  <a:lnTo>
                    <a:pt x="65" y="84"/>
                  </a:lnTo>
                  <a:lnTo>
                    <a:pt x="59" y="84"/>
                  </a:lnTo>
                  <a:lnTo>
                    <a:pt x="53" y="78"/>
                  </a:lnTo>
                  <a:lnTo>
                    <a:pt x="47" y="72"/>
                  </a:lnTo>
                  <a:lnTo>
                    <a:pt x="53" y="84"/>
                  </a:lnTo>
                  <a:lnTo>
                    <a:pt x="53" y="102"/>
                  </a:lnTo>
                  <a:lnTo>
                    <a:pt x="53" y="120"/>
                  </a:lnTo>
                  <a:lnTo>
                    <a:pt x="53" y="138"/>
                  </a:lnTo>
                  <a:lnTo>
                    <a:pt x="53" y="132"/>
                  </a:lnTo>
                  <a:lnTo>
                    <a:pt x="53" y="126"/>
                  </a:lnTo>
                  <a:lnTo>
                    <a:pt x="47" y="108"/>
                  </a:lnTo>
                  <a:lnTo>
                    <a:pt x="41" y="90"/>
                  </a:lnTo>
                  <a:lnTo>
                    <a:pt x="41" y="78"/>
                  </a:lnTo>
                  <a:lnTo>
                    <a:pt x="35" y="84"/>
                  </a:lnTo>
                  <a:lnTo>
                    <a:pt x="29" y="90"/>
                  </a:lnTo>
                  <a:lnTo>
                    <a:pt x="23" y="96"/>
                  </a:lnTo>
                  <a:lnTo>
                    <a:pt x="23" y="102"/>
                  </a:lnTo>
                  <a:lnTo>
                    <a:pt x="17" y="108"/>
                  </a:lnTo>
                  <a:lnTo>
                    <a:pt x="17" y="114"/>
                  </a:lnTo>
                  <a:lnTo>
                    <a:pt x="17" y="108"/>
                  </a:lnTo>
                  <a:lnTo>
                    <a:pt x="17" y="102"/>
                  </a:lnTo>
                  <a:lnTo>
                    <a:pt x="17" y="96"/>
                  </a:lnTo>
                  <a:lnTo>
                    <a:pt x="23" y="90"/>
                  </a:lnTo>
                  <a:lnTo>
                    <a:pt x="29" y="84"/>
                  </a:lnTo>
                  <a:lnTo>
                    <a:pt x="29" y="78"/>
                  </a:lnTo>
                  <a:lnTo>
                    <a:pt x="35" y="72"/>
                  </a:lnTo>
                  <a:lnTo>
                    <a:pt x="35" y="60"/>
                  </a:lnTo>
                  <a:lnTo>
                    <a:pt x="35" y="48"/>
                  </a:lnTo>
                  <a:lnTo>
                    <a:pt x="35" y="42"/>
                  </a:lnTo>
                  <a:lnTo>
                    <a:pt x="35" y="36"/>
                  </a:lnTo>
                  <a:lnTo>
                    <a:pt x="29" y="42"/>
                  </a:lnTo>
                  <a:lnTo>
                    <a:pt x="23" y="48"/>
                  </a:lnTo>
                  <a:lnTo>
                    <a:pt x="17" y="54"/>
                  </a:lnTo>
                  <a:lnTo>
                    <a:pt x="11" y="60"/>
                  </a:lnTo>
                  <a:lnTo>
                    <a:pt x="6" y="66"/>
                  </a:lnTo>
                  <a:lnTo>
                    <a:pt x="6" y="72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6" y="66"/>
                  </a:lnTo>
                  <a:lnTo>
                    <a:pt x="11" y="60"/>
                  </a:lnTo>
                  <a:lnTo>
                    <a:pt x="11" y="54"/>
                  </a:lnTo>
                  <a:lnTo>
                    <a:pt x="17" y="42"/>
                  </a:lnTo>
                  <a:lnTo>
                    <a:pt x="23" y="36"/>
                  </a:lnTo>
                  <a:lnTo>
                    <a:pt x="29" y="30"/>
                  </a:lnTo>
                  <a:lnTo>
                    <a:pt x="35" y="24"/>
                  </a:lnTo>
                  <a:lnTo>
                    <a:pt x="35" y="18"/>
                  </a:lnTo>
                  <a:lnTo>
                    <a:pt x="35" y="12"/>
                  </a:lnTo>
                  <a:lnTo>
                    <a:pt x="35" y="6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79" name="Freeform 211"/>
            <p:cNvSpPr>
              <a:spLocks/>
            </p:cNvSpPr>
            <p:nvPr/>
          </p:nvSpPr>
          <p:spPr bwMode="auto">
            <a:xfrm>
              <a:off x="5197" y="1553"/>
              <a:ext cx="102" cy="143"/>
            </a:xfrm>
            <a:custGeom>
              <a:avLst/>
              <a:gdLst>
                <a:gd name="T0" fmla="*/ 6 w 102"/>
                <a:gd name="T1" fmla="*/ 137 h 143"/>
                <a:gd name="T2" fmla="*/ 12 w 102"/>
                <a:gd name="T3" fmla="*/ 119 h 143"/>
                <a:gd name="T4" fmla="*/ 18 w 102"/>
                <a:gd name="T5" fmla="*/ 101 h 143"/>
                <a:gd name="T6" fmla="*/ 30 w 102"/>
                <a:gd name="T7" fmla="*/ 83 h 143"/>
                <a:gd name="T8" fmla="*/ 24 w 102"/>
                <a:gd name="T9" fmla="*/ 77 h 143"/>
                <a:gd name="T10" fmla="*/ 18 w 102"/>
                <a:gd name="T11" fmla="*/ 65 h 143"/>
                <a:gd name="T12" fmla="*/ 18 w 102"/>
                <a:gd name="T13" fmla="*/ 59 h 143"/>
                <a:gd name="T14" fmla="*/ 24 w 102"/>
                <a:gd name="T15" fmla="*/ 59 h 143"/>
                <a:gd name="T16" fmla="*/ 24 w 102"/>
                <a:gd name="T17" fmla="*/ 65 h 143"/>
                <a:gd name="T18" fmla="*/ 30 w 102"/>
                <a:gd name="T19" fmla="*/ 71 h 143"/>
                <a:gd name="T20" fmla="*/ 36 w 102"/>
                <a:gd name="T21" fmla="*/ 65 h 143"/>
                <a:gd name="T22" fmla="*/ 48 w 102"/>
                <a:gd name="T23" fmla="*/ 59 h 143"/>
                <a:gd name="T24" fmla="*/ 54 w 102"/>
                <a:gd name="T25" fmla="*/ 47 h 143"/>
                <a:gd name="T26" fmla="*/ 60 w 102"/>
                <a:gd name="T27" fmla="*/ 41 h 143"/>
                <a:gd name="T28" fmla="*/ 60 w 102"/>
                <a:gd name="T29" fmla="*/ 35 h 143"/>
                <a:gd name="T30" fmla="*/ 54 w 102"/>
                <a:gd name="T31" fmla="*/ 18 h 143"/>
                <a:gd name="T32" fmla="*/ 48 w 102"/>
                <a:gd name="T33" fmla="*/ 6 h 143"/>
                <a:gd name="T34" fmla="*/ 48 w 102"/>
                <a:gd name="T35" fmla="*/ 6 h 143"/>
                <a:gd name="T36" fmla="*/ 54 w 102"/>
                <a:gd name="T37" fmla="*/ 12 h 143"/>
                <a:gd name="T38" fmla="*/ 60 w 102"/>
                <a:gd name="T39" fmla="*/ 30 h 143"/>
                <a:gd name="T40" fmla="*/ 66 w 102"/>
                <a:gd name="T41" fmla="*/ 30 h 143"/>
                <a:gd name="T42" fmla="*/ 72 w 102"/>
                <a:gd name="T43" fmla="*/ 18 h 143"/>
                <a:gd name="T44" fmla="*/ 78 w 102"/>
                <a:gd name="T45" fmla="*/ 6 h 143"/>
                <a:gd name="T46" fmla="*/ 84 w 102"/>
                <a:gd name="T47" fmla="*/ 0 h 143"/>
                <a:gd name="T48" fmla="*/ 90 w 102"/>
                <a:gd name="T49" fmla="*/ 0 h 143"/>
                <a:gd name="T50" fmla="*/ 90 w 102"/>
                <a:gd name="T51" fmla="*/ 0 h 143"/>
                <a:gd name="T52" fmla="*/ 84 w 102"/>
                <a:gd name="T53" fmla="*/ 6 h 143"/>
                <a:gd name="T54" fmla="*/ 78 w 102"/>
                <a:gd name="T55" fmla="*/ 12 h 143"/>
                <a:gd name="T56" fmla="*/ 72 w 102"/>
                <a:gd name="T57" fmla="*/ 30 h 143"/>
                <a:gd name="T58" fmla="*/ 66 w 102"/>
                <a:gd name="T59" fmla="*/ 35 h 143"/>
                <a:gd name="T60" fmla="*/ 72 w 102"/>
                <a:gd name="T61" fmla="*/ 35 h 143"/>
                <a:gd name="T62" fmla="*/ 78 w 102"/>
                <a:gd name="T63" fmla="*/ 35 h 143"/>
                <a:gd name="T64" fmla="*/ 90 w 102"/>
                <a:gd name="T65" fmla="*/ 30 h 143"/>
                <a:gd name="T66" fmla="*/ 96 w 102"/>
                <a:gd name="T67" fmla="*/ 30 h 143"/>
                <a:gd name="T68" fmla="*/ 102 w 102"/>
                <a:gd name="T69" fmla="*/ 24 h 143"/>
                <a:gd name="T70" fmla="*/ 102 w 102"/>
                <a:gd name="T71" fmla="*/ 24 h 143"/>
                <a:gd name="T72" fmla="*/ 102 w 102"/>
                <a:gd name="T73" fmla="*/ 30 h 143"/>
                <a:gd name="T74" fmla="*/ 90 w 102"/>
                <a:gd name="T75" fmla="*/ 35 h 143"/>
                <a:gd name="T76" fmla="*/ 78 w 102"/>
                <a:gd name="T77" fmla="*/ 41 h 143"/>
                <a:gd name="T78" fmla="*/ 66 w 102"/>
                <a:gd name="T79" fmla="*/ 47 h 143"/>
                <a:gd name="T80" fmla="*/ 60 w 102"/>
                <a:gd name="T81" fmla="*/ 47 h 143"/>
                <a:gd name="T82" fmla="*/ 48 w 102"/>
                <a:gd name="T83" fmla="*/ 59 h 143"/>
                <a:gd name="T84" fmla="*/ 48 w 102"/>
                <a:gd name="T85" fmla="*/ 65 h 143"/>
                <a:gd name="T86" fmla="*/ 54 w 102"/>
                <a:gd name="T87" fmla="*/ 65 h 143"/>
                <a:gd name="T88" fmla="*/ 54 w 102"/>
                <a:gd name="T89" fmla="*/ 71 h 143"/>
                <a:gd name="T90" fmla="*/ 48 w 102"/>
                <a:gd name="T91" fmla="*/ 71 h 143"/>
                <a:gd name="T92" fmla="*/ 42 w 102"/>
                <a:gd name="T93" fmla="*/ 77 h 143"/>
                <a:gd name="T94" fmla="*/ 42 w 102"/>
                <a:gd name="T95" fmla="*/ 77 h 143"/>
                <a:gd name="T96" fmla="*/ 42 w 102"/>
                <a:gd name="T97" fmla="*/ 77 h 143"/>
                <a:gd name="T98" fmla="*/ 36 w 102"/>
                <a:gd name="T99" fmla="*/ 89 h 143"/>
                <a:gd name="T100" fmla="*/ 24 w 102"/>
                <a:gd name="T101" fmla="*/ 107 h 143"/>
                <a:gd name="T102" fmla="*/ 18 w 102"/>
                <a:gd name="T103" fmla="*/ 125 h 143"/>
                <a:gd name="T104" fmla="*/ 18 w 102"/>
                <a:gd name="T105" fmla="*/ 131 h 143"/>
                <a:gd name="T106" fmla="*/ 18 w 102"/>
                <a:gd name="T107" fmla="*/ 137 h 143"/>
                <a:gd name="T108" fmla="*/ 12 w 102"/>
                <a:gd name="T109" fmla="*/ 137 h 143"/>
                <a:gd name="T110" fmla="*/ 6 w 102"/>
                <a:gd name="T111" fmla="*/ 143 h 1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02"/>
                <a:gd name="T169" fmla="*/ 0 h 143"/>
                <a:gd name="T170" fmla="*/ 102 w 102"/>
                <a:gd name="T171" fmla="*/ 143 h 1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02" h="143">
                  <a:moveTo>
                    <a:pt x="0" y="143"/>
                  </a:moveTo>
                  <a:lnTo>
                    <a:pt x="6" y="137"/>
                  </a:lnTo>
                  <a:lnTo>
                    <a:pt x="12" y="125"/>
                  </a:lnTo>
                  <a:lnTo>
                    <a:pt x="12" y="119"/>
                  </a:lnTo>
                  <a:lnTo>
                    <a:pt x="18" y="107"/>
                  </a:lnTo>
                  <a:lnTo>
                    <a:pt x="18" y="101"/>
                  </a:lnTo>
                  <a:lnTo>
                    <a:pt x="24" y="95"/>
                  </a:lnTo>
                  <a:lnTo>
                    <a:pt x="30" y="83"/>
                  </a:lnTo>
                  <a:lnTo>
                    <a:pt x="30" y="77"/>
                  </a:lnTo>
                  <a:lnTo>
                    <a:pt x="24" y="77"/>
                  </a:lnTo>
                  <a:lnTo>
                    <a:pt x="24" y="71"/>
                  </a:lnTo>
                  <a:lnTo>
                    <a:pt x="18" y="65"/>
                  </a:lnTo>
                  <a:lnTo>
                    <a:pt x="18" y="59"/>
                  </a:lnTo>
                  <a:lnTo>
                    <a:pt x="24" y="59"/>
                  </a:lnTo>
                  <a:lnTo>
                    <a:pt x="24" y="65"/>
                  </a:lnTo>
                  <a:lnTo>
                    <a:pt x="30" y="65"/>
                  </a:lnTo>
                  <a:lnTo>
                    <a:pt x="30" y="71"/>
                  </a:lnTo>
                  <a:lnTo>
                    <a:pt x="36" y="71"/>
                  </a:lnTo>
                  <a:lnTo>
                    <a:pt x="36" y="65"/>
                  </a:lnTo>
                  <a:lnTo>
                    <a:pt x="42" y="59"/>
                  </a:lnTo>
                  <a:lnTo>
                    <a:pt x="48" y="59"/>
                  </a:lnTo>
                  <a:lnTo>
                    <a:pt x="48" y="53"/>
                  </a:lnTo>
                  <a:lnTo>
                    <a:pt x="54" y="47"/>
                  </a:lnTo>
                  <a:lnTo>
                    <a:pt x="54" y="41"/>
                  </a:lnTo>
                  <a:lnTo>
                    <a:pt x="60" y="41"/>
                  </a:lnTo>
                  <a:lnTo>
                    <a:pt x="60" y="35"/>
                  </a:lnTo>
                  <a:lnTo>
                    <a:pt x="60" y="24"/>
                  </a:lnTo>
                  <a:lnTo>
                    <a:pt x="54" y="18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54" y="12"/>
                  </a:lnTo>
                  <a:lnTo>
                    <a:pt x="60" y="18"/>
                  </a:lnTo>
                  <a:lnTo>
                    <a:pt x="60" y="30"/>
                  </a:lnTo>
                  <a:lnTo>
                    <a:pt x="66" y="35"/>
                  </a:lnTo>
                  <a:lnTo>
                    <a:pt x="66" y="30"/>
                  </a:lnTo>
                  <a:lnTo>
                    <a:pt x="66" y="24"/>
                  </a:lnTo>
                  <a:lnTo>
                    <a:pt x="72" y="18"/>
                  </a:lnTo>
                  <a:lnTo>
                    <a:pt x="72" y="12"/>
                  </a:lnTo>
                  <a:lnTo>
                    <a:pt x="78" y="6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84" y="6"/>
                  </a:lnTo>
                  <a:lnTo>
                    <a:pt x="84" y="12"/>
                  </a:lnTo>
                  <a:lnTo>
                    <a:pt x="78" y="12"/>
                  </a:lnTo>
                  <a:lnTo>
                    <a:pt x="78" y="24"/>
                  </a:lnTo>
                  <a:lnTo>
                    <a:pt x="72" y="30"/>
                  </a:lnTo>
                  <a:lnTo>
                    <a:pt x="66" y="35"/>
                  </a:lnTo>
                  <a:lnTo>
                    <a:pt x="72" y="35"/>
                  </a:lnTo>
                  <a:lnTo>
                    <a:pt x="78" y="35"/>
                  </a:lnTo>
                  <a:lnTo>
                    <a:pt x="84" y="35"/>
                  </a:lnTo>
                  <a:lnTo>
                    <a:pt x="90" y="30"/>
                  </a:lnTo>
                  <a:lnTo>
                    <a:pt x="96" y="30"/>
                  </a:lnTo>
                  <a:lnTo>
                    <a:pt x="102" y="24"/>
                  </a:lnTo>
                  <a:lnTo>
                    <a:pt x="102" y="30"/>
                  </a:lnTo>
                  <a:lnTo>
                    <a:pt x="96" y="30"/>
                  </a:lnTo>
                  <a:lnTo>
                    <a:pt x="90" y="35"/>
                  </a:lnTo>
                  <a:lnTo>
                    <a:pt x="84" y="41"/>
                  </a:lnTo>
                  <a:lnTo>
                    <a:pt x="78" y="41"/>
                  </a:lnTo>
                  <a:lnTo>
                    <a:pt x="72" y="41"/>
                  </a:lnTo>
                  <a:lnTo>
                    <a:pt x="66" y="47"/>
                  </a:lnTo>
                  <a:lnTo>
                    <a:pt x="60" y="47"/>
                  </a:lnTo>
                  <a:lnTo>
                    <a:pt x="54" y="53"/>
                  </a:lnTo>
                  <a:lnTo>
                    <a:pt x="48" y="59"/>
                  </a:lnTo>
                  <a:lnTo>
                    <a:pt x="48" y="65"/>
                  </a:lnTo>
                  <a:lnTo>
                    <a:pt x="54" y="65"/>
                  </a:lnTo>
                  <a:lnTo>
                    <a:pt x="54" y="71"/>
                  </a:lnTo>
                  <a:lnTo>
                    <a:pt x="48" y="71"/>
                  </a:lnTo>
                  <a:lnTo>
                    <a:pt x="48" y="77"/>
                  </a:lnTo>
                  <a:lnTo>
                    <a:pt x="42" y="77"/>
                  </a:lnTo>
                  <a:lnTo>
                    <a:pt x="42" y="71"/>
                  </a:lnTo>
                  <a:lnTo>
                    <a:pt x="42" y="77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0" y="101"/>
                  </a:lnTo>
                  <a:lnTo>
                    <a:pt x="24" y="107"/>
                  </a:lnTo>
                  <a:lnTo>
                    <a:pt x="24" y="113"/>
                  </a:lnTo>
                  <a:lnTo>
                    <a:pt x="18" y="125"/>
                  </a:lnTo>
                  <a:lnTo>
                    <a:pt x="18" y="131"/>
                  </a:lnTo>
                  <a:lnTo>
                    <a:pt x="18" y="137"/>
                  </a:lnTo>
                  <a:lnTo>
                    <a:pt x="12" y="137"/>
                  </a:lnTo>
                  <a:lnTo>
                    <a:pt x="6" y="143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80" name="Freeform 212"/>
            <p:cNvSpPr>
              <a:spLocks/>
            </p:cNvSpPr>
            <p:nvPr/>
          </p:nvSpPr>
          <p:spPr bwMode="auto">
            <a:xfrm>
              <a:off x="5048" y="1780"/>
              <a:ext cx="66" cy="113"/>
            </a:xfrm>
            <a:custGeom>
              <a:avLst/>
              <a:gdLst>
                <a:gd name="T0" fmla="*/ 48 w 66"/>
                <a:gd name="T1" fmla="*/ 6 h 113"/>
                <a:gd name="T2" fmla="*/ 36 w 66"/>
                <a:gd name="T3" fmla="*/ 24 h 113"/>
                <a:gd name="T4" fmla="*/ 36 w 66"/>
                <a:gd name="T5" fmla="*/ 24 h 113"/>
                <a:gd name="T6" fmla="*/ 24 w 66"/>
                <a:gd name="T7" fmla="*/ 30 h 113"/>
                <a:gd name="T8" fmla="*/ 12 w 66"/>
                <a:gd name="T9" fmla="*/ 36 h 113"/>
                <a:gd name="T10" fmla="*/ 6 w 66"/>
                <a:gd name="T11" fmla="*/ 42 h 113"/>
                <a:gd name="T12" fmla="*/ 0 w 66"/>
                <a:gd name="T13" fmla="*/ 42 h 113"/>
                <a:gd name="T14" fmla="*/ 0 w 66"/>
                <a:gd name="T15" fmla="*/ 48 h 113"/>
                <a:gd name="T16" fmla="*/ 6 w 66"/>
                <a:gd name="T17" fmla="*/ 42 h 113"/>
                <a:gd name="T18" fmla="*/ 12 w 66"/>
                <a:gd name="T19" fmla="*/ 36 h 113"/>
                <a:gd name="T20" fmla="*/ 24 w 66"/>
                <a:gd name="T21" fmla="*/ 36 h 113"/>
                <a:gd name="T22" fmla="*/ 30 w 66"/>
                <a:gd name="T23" fmla="*/ 30 h 113"/>
                <a:gd name="T24" fmla="*/ 36 w 66"/>
                <a:gd name="T25" fmla="*/ 36 h 113"/>
                <a:gd name="T26" fmla="*/ 30 w 66"/>
                <a:gd name="T27" fmla="*/ 48 h 113"/>
                <a:gd name="T28" fmla="*/ 24 w 66"/>
                <a:gd name="T29" fmla="*/ 60 h 113"/>
                <a:gd name="T30" fmla="*/ 18 w 66"/>
                <a:gd name="T31" fmla="*/ 66 h 113"/>
                <a:gd name="T32" fmla="*/ 12 w 66"/>
                <a:gd name="T33" fmla="*/ 72 h 113"/>
                <a:gd name="T34" fmla="*/ 6 w 66"/>
                <a:gd name="T35" fmla="*/ 78 h 113"/>
                <a:gd name="T36" fmla="*/ 6 w 66"/>
                <a:gd name="T37" fmla="*/ 84 h 113"/>
                <a:gd name="T38" fmla="*/ 6 w 66"/>
                <a:gd name="T39" fmla="*/ 84 h 113"/>
                <a:gd name="T40" fmla="*/ 6 w 66"/>
                <a:gd name="T41" fmla="*/ 84 h 113"/>
                <a:gd name="T42" fmla="*/ 12 w 66"/>
                <a:gd name="T43" fmla="*/ 78 h 113"/>
                <a:gd name="T44" fmla="*/ 24 w 66"/>
                <a:gd name="T45" fmla="*/ 72 h 113"/>
                <a:gd name="T46" fmla="*/ 30 w 66"/>
                <a:gd name="T47" fmla="*/ 66 h 113"/>
                <a:gd name="T48" fmla="*/ 30 w 66"/>
                <a:gd name="T49" fmla="*/ 72 h 113"/>
                <a:gd name="T50" fmla="*/ 30 w 66"/>
                <a:gd name="T51" fmla="*/ 101 h 113"/>
                <a:gd name="T52" fmla="*/ 36 w 66"/>
                <a:gd name="T53" fmla="*/ 113 h 113"/>
                <a:gd name="T54" fmla="*/ 36 w 66"/>
                <a:gd name="T55" fmla="*/ 113 h 113"/>
                <a:gd name="T56" fmla="*/ 36 w 66"/>
                <a:gd name="T57" fmla="*/ 101 h 113"/>
                <a:gd name="T58" fmla="*/ 36 w 66"/>
                <a:gd name="T59" fmla="*/ 66 h 113"/>
                <a:gd name="T60" fmla="*/ 36 w 66"/>
                <a:gd name="T61" fmla="*/ 54 h 113"/>
                <a:gd name="T62" fmla="*/ 36 w 66"/>
                <a:gd name="T63" fmla="*/ 60 h 113"/>
                <a:gd name="T64" fmla="*/ 42 w 66"/>
                <a:gd name="T65" fmla="*/ 66 h 113"/>
                <a:gd name="T66" fmla="*/ 48 w 66"/>
                <a:gd name="T67" fmla="*/ 72 h 113"/>
                <a:gd name="T68" fmla="*/ 54 w 66"/>
                <a:gd name="T69" fmla="*/ 78 h 113"/>
                <a:gd name="T70" fmla="*/ 60 w 66"/>
                <a:gd name="T71" fmla="*/ 84 h 113"/>
                <a:gd name="T72" fmla="*/ 66 w 66"/>
                <a:gd name="T73" fmla="*/ 84 h 113"/>
                <a:gd name="T74" fmla="*/ 60 w 66"/>
                <a:gd name="T75" fmla="*/ 84 h 113"/>
                <a:gd name="T76" fmla="*/ 54 w 66"/>
                <a:gd name="T77" fmla="*/ 78 h 113"/>
                <a:gd name="T78" fmla="*/ 48 w 66"/>
                <a:gd name="T79" fmla="*/ 72 h 113"/>
                <a:gd name="T80" fmla="*/ 48 w 66"/>
                <a:gd name="T81" fmla="*/ 60 h 113"/>
                <a:gd name="T82" fmla="*/ 42 w 66"/>
                <a:gd name="T83" fmla="*/ 54 h 113"/>
                <a:gd name="T84" fmla="*/ 42 w 66"/>
                <a:gd name="T85" fmla="*/ 48 h 113"/>
                <a:gd name="T86" fmla="*/ 42 w 66"/>
                <a:gd name="T87" fmla="*/ 36 h 113"/>
                <a:gd name="T88" fmla="*/ 42 w 66"/>
                <a:gd name="T89" fmla="*/ 30 h 113"/>
                <a:gd name="T90" fmla="*/ 48 w 66"/>
                <a:gd name="T91" fmla="*/ 30 h 113"/>
                <a:gd name="T92" fmla="*/ 48 w 66"/>
                <a:gd name="T93" fmla="*/ 36 h 113"/>
                <a:gd name="T94" fmla="*/ 54 w 66"/>
                <a:gd name="T95" fmla="*/ 42 h 113"/>
                <a:gd name="T96" fmla="*/ 60 w 66"/>
                <a:gd name="T97" fmla="*/ 48 h 113"/>
                <a:gd name="T98" fmla="*/ 66 w 66"/>
                <a:gd name="T99" fmla="*/ 48 h 113"/>
                <a:gd name="T100" fmla="*/ 66 w 66"/>
                <a:gd name="T101" fmla="*/ 54 h 113"/>
                <a:gd name="T102" fmla="*/ 66 w 66"/>
                <a:gd name="T103" fmla="*/ 48 h 113"/>
                <a:gd name="T104" fmla="*/ 60 w 66"/>
                <a:gd name="T105" fmla="*/ 36 h 113"/>
                <a:gd name="T106" fmla="*/ 48 w 66"/>
                <a:gd name="T107" fmla="*/ 30 h 113"/>
                <a:gd name="T108" fmla="*/ 48 w 66"/>
                <a:gd name="T109" fmla="*/ 24 h 113"/>
                <a:gd name="T110" fmla="*/ 48 w 66"/>
                <a:gd name="T111" fmla="*/ 12 h 113"/>
                <a:gd name="T112" fmla="*/ 54 w 66"/>
                <a:gd name="T113" fmla="*/ 6 h 113"/>
                <a:gd name="T114" fmla="*/ 48 w 66"/>
                <a:gd name="T115" fmla="*/ 0 h 11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6"/>
                <a:gd name="T175" fmla="*/ 0 h 113"/>
                <a:gd name="T176" fmla="*/ 66 w 66"/>
                <a:gd name="T177" fmla="*/ 113 h 11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6" h="113">
                  <a:moveTo>
                    <a:pt x="48" y="6"/>
                  </a:moveTo>
                  <a:lnTo>
                    <a:pt x="48" y="6"/>
                  </a:lnTo>
                  <a:lnTo>
                    <a:pt x="42" y="18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18" y="30"/>
                  </a:lnTo>
                  <a:lnTo>
                    <a:pt x="12" y="36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6" y="42"/>
                  </a:lnTo>
                  <a:lnTo>
                    <a:pt x="12" y="42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4" y="36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24" y="60"/>
                  </a:lnTo>
                  <a:lnTo>
                    <a:pt x="18" y="66"/>
                  </a:lnTo>
                  <a:lnTo>
                    <a:pt x="12" y="72"/>
                  </a:lnTo>
                  <a:lnTo>
                    <a:pt x="6" y="78"/>
                  </a:lnTo>
                  <a:lnTo>
                    <a:pt x="6" y="84"/>
                  </a:lnTo>
                  <a:lnTo>
                    <a:pt x="12" y="78"/>
                  </a:lnTo>
                  <a:lnTo>
                    <a:pt x="18" y="72"/>
                  </a:lnTo>
                  <a:lnTo>
                    <a:pt x="24" y="72"/>
                  </a:lnTo>
                  <a:lnTo>
                    <a:pt x="24" y="66"/>
                  </a:lnTo>
                  <a:lnTo>
                    <a:pt x="30" y="66"/>
                  </a:lnTo>
                  <a:lnTo>
                    <a:pt x="30" y="72"/>
                  </a:lnTo>
                  <a:lnTo>
                    <a:pt x="30" y="90"/>
                  </a:lnTo>
                  <a:lnTo>
                    <a:pt x="30" y="101"/>
                  </a:lnTo>
                  <a:lnTo>
                    <a:pt x="36" y="113"/>
                  </a:lnTo>
                  <a:lnTo>
                    <a:pt x="36" y="107"/>
                  </a:lnTo>
                  <a:lnTo>
                    <a:pt x="36" y="101"/>
                  </a:lnTo>
                  <a:lnTo>
                    <a:pt x="36" y="84"/>
                  </a:lnTo>
                  <a:lnTo>
                    <a:pt x="36" y="66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6" y="60"/>
                  </a:lnTo>
                  <a:lnTo>
                    <a:pt x="42" y="66"/>
                  </a:lnTo>
                  <a:lnTo>
                    <a:pt x="48" y="72"/>
                  </a:lnTo>
                  <a:lnTo>
                    <a:pt x="48" y="78"/>
                  </a:lnTo>
                  <a:lnTo>
                    <a:pt x="54" y="78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60" y="84"/>
                  </a:lnTo>
                  <a:lnTo>
                    <a:pt x="60" y="78"/>
                  </a:lnTo>
                  <a:lnTo>
                    <a:pt x="54" y="78"/>
                  </a:lnTo>
                  <a:lnTo>
                    <a:pt x="54" y="72"/>
                  </a:lnTo>
                  <a:lnTo>
                    <a:pt x="48" y="72"/>
                  </a:lnTo>
                  <a:lnTo>
                    <a:pt x="48" y="66"/>
                  </a:lnTo>
                  <a:lnTo>
                    <a:pt x="48" y="60"/>
                  </a:lnTo>
                  <a:lnTo>
                    <a:pt x="42" y="60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42" y="30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54" y="36"/>
                  </a:lnTo>
                  <a:lnTo>
                    <a:pt x="54" y="42"/>
                  </a:lnTo>
                  <a:lnTo>
                    <a:pt x="60" y="42"/>
                  </a:lnTo>
                  <a:lnTo>
                    <a:pt x="60" y="48"/>
                  </a:lnTo>
                  <a:lnTo>
                    <a:pt x="66" y="48"/>
                  </a:lnTo>
                  <a:lnTo>
                    <a:pt x="66" y="54"/>
                  </a:lnTo>
                  <a:lnTo>
                    <a:pt x="66" y="48"/>
                  </a:lnTo>
                  <a:lnTo>
                    <a:pt x="60" y="42"/>
                  </a:lnTo>
                  <a:lnTo>
                    <a:pt x="60" y="36"/>
                  </a:lnTo>
                  <a:lnTo>
                    <a:pt x="54" y="36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48" y="18"/>
                  </a:lnTo>
                  <a:lnTo>
                    <a:pt x="48" y="12"/>
                  </a:lnTo>
                  <a:lnTo>
                    <a:pt x="48" y="6"/>
                  </a:lnTo>
                  <a:lnTo>
                    <a:pt x="54" y="6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81" name="Freeform 213"/>
            <p:cNvSpPr>
              <a:spLocks/>
            </p:cNvSpPr>
            <p:nvPr/>
          </p:nvSpPr>
          <p:spPr bwMode="auto">
            <a:xfrm>
              <a:off x="5281" y="1732"/>
              <a:ext cx="131" cy="102"/>
            </a:xfrm>
            <a:custGeom>
              <a:avLst/>
              <a:gdLst>
                <a:gd name="T0" fmla="*/ 6 w 131"/>
                <a:gd name="T1" fmla="*/ 12 h 102"/>
                <a:gd name="T2" fmla="*/ 12 w 131"/>
                <a:gd name="T3" fmla="*/ 18 h 102"/>
                <a:gd name="T4" fmla="*/ 24 w 131"/>
                <a:gd name="T5" fmla="*/ 24 h 102"/>
                <a:gd name="T6" fmla="*/ 30 w 131"/>
                <a:gd name="T7" fmla="*/ 24 h 102"/>
                <a:gd name="T8" fmla="*/ 30 w 131"/>
                <a:gd name="T9" fmla="*/ 48 h 102"/>
                <a:gd name="T10" fmla="*/ 36 w 131"/>
                <a:gd name="T11" fmla="*/ 66 h 102"/>
                <a:gd name="T12" fmla="*/ 36 w 131"/>
                <a:gd name="T13" fmla="*/ 60 h 102"/>
                <a:gd name="T14" fmla="*/ 36 w 131"/>
                <a:gd name="T15" fmla="*/ 36 h 102"/>
                <a:gd name="T16" fmla="*/ 42 w 131"/>
                <a:gd name="T17" fmla="*/ 30 h 102"/>
                <a:gd name="T18" fmla="*/ 53 w 131"/>
                <a:gd name="T19" fmla="*/ 42 h 102"/>
                <a:gd name="T20" fmla="*/ 59 w 131"/>
                <a:gd name="T21" fmla="*/ 48 h 102"/>
                <a:gd name="T22" fmla="*/ 71 w 131"/>
                <a:gd name="T23" fmla="*/ 90 h 102"/>
                <a:gd name="T24" fmla="*/ 77 w 131"/>
                <a:gd name="T25" fmla="*/ 102 h 102"/>
                <a:gd name="T26" fmla="*/ 71 w 131"/>
                <a:gd name="T27" fmla="*/ 84 h 102"/>
                <a:gd name="T28" fmla="*/ 65 w 131"/>
                <a:gd name="T29" fmla="*/ 54 h 102"/>
                <a:gd name="T30" fmla="*/ 89 w 131"/>
                <a:gd name="T31" fmla="*/ 66 h 102"/>
                <a:gd name="T32" fmla="*/ 119 w 131"/>
                <a:gd name="T33" fmla="*/ 84 h 102"/>
                <a:gd name="T34" fmla="*/ 131 w 131"/>
                <a:gd name="T35" fmla="*/ 90 h 102"/>
                <a:gd name="T36" fmla="*/ 125 w 131"/>
                <a:gd name="T37" fmla="*/ 84 h 102"/>
                <a:gd name="T38" fmla="*/ 107 w 131"/>
                <a:gd name="T39" fmla="*/ 72 h 102"/>
                <a:gd name="T40" fmla="*/ 83 w 131"/>
                <a:gd name="T41" fmla="*/ 54 h 102"/>
                <a:gd name="T42" fmla="*/ 65 w 131"/>
                <a:gd name="T43" fmla="*/ 48 h 102"/>
                <a:gd name="T44" fmla="*/ 77 w 131"/>
                <a:gd name="T45" fmla="*/ 42 h 102"/>
                <a:gd name="T46" fmla="*/ 95 w 131"/>
                <a:gd name="T47" fmla="*/ 42 h 102"/>
                <a:gd name="T48" fmla="*/ 119 w 131"/>
                <a:gd name="T49" fmla="*/ 42 h 102"/>
                <a:gd name="T50" fmla="*/ 131 w 131"/>
                <a:gd name="T51" fmla="*/ 42 h 102"/>
                <a:gd name="T52" fmla="*/ 125 w 131"/>
                <a:gd name="T53" fmla="*/ 36 h 102"/>
                <a:gd name="T54" fmla="*/ 107 w 131"/>
                <a:gd name="T55" fmla="*/ 36 h 102"/>
                <a:gd name="T56" fmla="*/ 77 w 131"/>
                <a:gd name="T57" fmla="*/ 36 h 102"/>
                <a:gd name="T58" fmla="*/ 65 w 131"/>
                <a:gd name="T59" fmla="*/ 36 h 102"/>
                <a:gd name="T60" fmla="*/ 53 w 131"/>
                <a:gd name="T61" fmla="*/ 30 h 102"/>
                <a:gd name="T62" fmla="*/ 48 w 131"/>
                <a:gd name="T63" fmla="*/ 24 h 102"/>
                <a:gd name="T64" fmla="*/ 53 w 131"/>
                <a:gd name="T65" fmla="*/ 18 h 102"/>
                <a:gd name="T66" fmla="*/ 71 w 131"/>
                <a:gd name="T67" fmla="*/ 6 h 102"/>
                <a:gd name="T68" fmla="*/ 83 w 131"/>
                <a:gd name="T69" fmla="*/ 0 h 102"/>
                <a:gd name="T70" fmla="*/ 83 w 131"/>
                <a:gd name="T71" fmla="*/ 0 h 102"/>
                <a:gd name="T72" fmla="*/ 65 w 131"/>
                <a:gd name="T73" fmla="*/ 6 h 102"/>
                <a:gd name="T74" fmla="*/ 48 w 131"/>
                <a:gd name="T75" fmla="*/ 12 h 102"/>
                <a:gd name="T76" fmla="*/ 42 w 131"/>
                <a:gd name="T77" fmla="*/ 18 h 102"/>
                <a:gd name="T78" fmla="*/ 30 w 131"/>
                <a:gd name="T79" fmla="*/ 18 h 102"/>
                <a:gd name="T80" fmla="*/ 18 w 131"/>
                <a:gd name="T81" fmla="*/ 12 h 102"/>
                <a:gd name="T82" fmla="*/ 6 w 131"/>
                <a:gd name="T83" fmla="*/ 6 h 102"/>
                <a:gd name="T84" fmla="*/ 0 w 131"/>
                <a:gd name="T85" fmla="*/ 6 h 10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02"/>
                <a:gd name="T131" fmla="*/ 131 w 131"/>
                <a:gd name="T132" fmla="*/ 102 h 10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02">
                  <a:moveTo>
                    <a:pt x="0" y="6"/>
                  </a:moveTo>
                  <a:lnTo>
                    <a:pt x="6" y="12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0" y="36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30" y="66"/>
                  </a:lnTo>
                  <a:lnTo>
                    <a:pt x="36" y="66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6" y="42"/>
                  </a:lnTo>
                  <a:lnTo>
                    <a:pt x="36" y="36"/>
                  </a:lnTo>
                  <a:lnTo>
                    <a:pt x="36" y="30"/>
                  </a:lnTo>
                  <a:lnTo>
                    <a:pt x="42" y="30"/>
                  </a:lnTo>
                  <a:lnTo>
                    <a:pt x="48" y="36"/>
                  </a:lnTo>
                  <a:lnTo>
                    <a:pt x="53" y="42"/>
                  </a:lnTo>
                  <a:lnTo>
                    <a:pt x="59" y="48"/>
                  </a:lnTo>
                  <a:lnTo>
                    <a:pt x="59" y="60"/>
                  </a:lnTo>
                  <a:lnTo>
                    <a:pt x="65" y="78"/>
                  </a:lnTo>
                  <a:lnTo>
                    <a:pt x="71" y="90"/>
                  </a:lnTo>
                  <a:lnTo>
                    <a:pt x="71" y="102"/>
                  </a:lnTo>
                  <a:lnTo>
                    <a:pt x="77" y="102"/>
                  </a:lnTo>
                  <a:lnTo>
                    <a:pt x="71" y="96"/>
                  </a:lnTo>
                  <a:lnTo>
                    <a:pt x="71" y="90"/>
                  </a:lnTo>
                  <a:lnTo>
                    <a:pt x="71" y="84"/>
                  </a:lnTo>
                  <a:lnTo>
                    <a:pt x="71" y="72"/>
                  </a:lnTo>
                  <a:lnTo>
                    <a:pt x="65" y="60"/>
                  </a:lnTo>
                  <a:lnTo>
                    <a:pt x="65" y="54"/>
                  </a:lnTo>
                  <a:lnTo>
                    <a:pt x="71" y="54"/>
                  </a:lnTo>
                  <a:lnTo>
                    <a:pt x="83" y="60"/>
                  </a:lnTo>
                  <a:lnTo>
                    <a:pt x="89" y="66"/>
                  </a:lnTo>
                  <a:lnTo>
                    <a:pt x="101" y="72"/>
                  </a:lnTo>
                  <a:lnTo>
                    <a:pt x="113" y="78"/>
                  </a:lnTo>
                  <a:lnTo>
                    <a:pt x="119" y="84"/>
                  </a:lnTo>
                  <a:lnTo>
                    <a:pt x="125" y="84"/>
                  </a:lnTo>
                  <a:lnTo>
                    <a:pt x="131" y="90"/>
                  </a:lnTo>
                  <a:lnTo>
                    <a:pt x="131" y="84"/>
                  </a:lnTo>
                  <a:lnTo>
                    <a:pt x="125" y="84"/>
                  </a:lnTo>
                  <a:lnTo>
                    <a:pt x="125" y="78"/>
                  </a:lnTo>
                  <a:lnTo>
                    <a:pt x="113" y="72"/>
                  </a:lnTo>
                  <a:lnTo>
                    <a:pt x="107" y="72"/>
                  </a:lnTo>
                  <a:lnTo>
                    <a:pt x="101" y="66"/>
                  </a:lnTo>
                  <a:lnTo>
                    <a:pt x="89" y="60"/>
                  </a:lnTo>
                  <a:lnTo>
                    <a:pt x="83" y="54"/>
                  </a:lnTo>
                  <a:lnTo>
                    <a:pt x="77" y="48"/>
                  </a:lnTo>
                  <a:lnTo>
                    <a:pt x="71" y="48"/>
                  </a:lnTo>
                  <a:lnTo>
                    <a:pt x="65" y="48"/>
                  </a:lnTo>
                  <a:lnTo>
                    <a:pt x="71" y="42"/>
                  </a:lnTo>
                  <a:lnTo>
                    <a:pt x="77" y="42"/>
                  </a:lnTo>
                  <a:lnTo>
                    <a:pt x="83" y="42"/>
                  </a:lnTo>
                  <a:lnTo>
                    <a:pt x="89" y="42"/>
                  </a:lnTo>
                  <a:lnTo>
                    <a:pt x="95" y="42"/>
                  </a:lnTo>
                  <a:lnTo>
                    <a:pt x="101" y="42"/>
                  </a:lnTo>
                  <a:lnTo>
                    <a:pt x="107" y="42"/>
                  </a:lnTo>
                  <a:lnTo>
                    <a:pt x="119" y="42"/>
                  </a:lnTo>
                  <a:lnTo>
                    <a:pt x="125" y="42"/>
                  </a:lnTo>
                  <a:lnTo>
                    <a:pt x="131" y="42"/>
                  </a:lnTo>
                  <a:lnTo>
                    <a:pt x="125" y="36"/>
                  </a:lnTo>
                  <a:lnTo>
                    <a:pt x="119" y="36"/>
                  </a:lnTo>
                  <a:lnTo>
                    <a:pt x="113" y="36"/>
                  </a:lnTo>
                  <a:lnTo>
                    <a:pt x="107" y="36"/>
                  </a:lnTo>
                  <a:lnTo>
                    <a:pt x="95" y="36"/>
                  </a:lnTo>
                  <a:lnTo>
                    <a:pt x="89" y="36"/>
                  </a:lnTo>
                  <a:lnTo>
                    <a:pt x="77" y="36"/>
                  </a:lnTo>
                  <a:lnTo>
                    <a:pt x="71" y="36"/>
                  </a:lnTo>
                  <a:lnTo>
                    <a:pt x="65" y="36"/>
                  </a:lnTo>
                  <a:lnTo>
                    <a:pt x="59" y="36"/>
                  </a:lnTo>
                  <a:lnTo>
                    <a:pt x="53" y="30"/>
                  </a:lnTo>
                  <a:lnTo>
                    <a:pt x="48" y="24"/>
                  </a:lnTo>
                  <a:lnTo>
                    <a:pt x="48" y="18"/>
                  </a:lnTo>
                  <a:lnTo>
                    <a:pt x="53" y="18"/>
                  </a:lnTo>
                  <a:lnTo>
                    <a:pt x="59" y="12"/>
                  </a:lnTo>
                  <a:lnTo>
                    <a:pt x="65" y="12"/>
                  </a:lnTo>
                  <a:lnTo>
                    <a:pt x="71" y="6"/>
                  </a:lnTo>
                  <a:lnTo>
                    <a:pt x="77" y="6"/>
                  </a:lnTo>
                  <a:lnTo>
                    <a:pt x="77" y="0"/>
                  </a:lnTo>
                  <a:lnTo>
                    <a:pt x="83" y="0"/>
                  </a:lnTo>
                  <a:lnTo>
                    <a:pt x="77" y="0"/>
                  </a:lnTo>
                  <a:lnTo>
                    <a:pt x="71" y="0"/>
                  </a:lnTo>
                  <a:lnTo>
                    <a:pt x="65" y="6"/>
                  </a:lnTo>
                  <a:lnTo>
                    <a:pt x="59" y="6"/>
                  </a:lnTo>
                  <a:lnTo>
                    <a:pt x="53" y="12"/>
                  </a:lnTo>
                  <a:lnTo>
                    <a:pt x="48" y="12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82" name="Freeform 214"/>
            <p:cNvSpPr>
              <a:spLocks/>
            </p:cNvSpPr>
            <p:nvPr/>
          </p:nvSpPr>
          <p:spPr bwMode="auto">
            <a:xfrm>
              <a:off x="4564" y="1953"/>
              <a:ext cx="329" cy="329"/>
            </a:xfrm>
            <a:custGeom>
              <a:avLst/>
              <a:gdLst>
                <a:gd name="T0" fmla="*/ 132 w 329"/>
                <a:gd name="T1" fmla="*/ 72 h 329"/>
                <a:gd name="T2" fmla="*/ 90 w 329"/>
                <a:gd name="T3" fmla="*/ 48 h 329"/>
                <a:gd name="T4" fmla="*/ 36 w 329"/>
                <a:gd name="T5" fmla="*/ 36 h 329"/>
                <a:gd name="T6" fmla="*/ 18 w 329"/>
                <a:gd name="T7" fmla="*/ 30 h 329"/>
                <a:gd name="T8" fmla="*/ 30 w 329"/>
                <a:gd name="T9" fmla="*/ 72 h 329"/>
                <a:gd name="T10" fmla="*/ 48 w 329"/>
                <a:gd name="T11" fmla="*/ 114 h 329"/>
                <a:gd name="T12" fmla="*/ 90 w 329"/>
                <a:gd name="T13" fmla="*/ 138 h 329"/>
                <a:gd name="T14" fmla="*/ 120 w 329"/>
                <a:gd name="T15" fmla="*/ 156 h 329"/>
                <a:gd name="T16" fmla="*/ 108 w 329"/>
                <a:gd name="T17" fmla="*/ 162 h 329"/>
                <a:gd name="T18" fmla="*/ 84 w 329"/>
                <a:gd name="T19" fmla="*/ 156 h 329"/>
                <a:gd name="T20" fmla="*/ 48 w 329"/>
                <a:gd name="T21" fmla="*/ 174 h 329"/>
                <a:gd name="T22" fmla="*/ 24 w 329"/>
                <a:gd name="T23" fmla="*/ 204 h 329"/>
                <a:gd name="T24" fmla="*/ 0 w 329"/>
                <a:gd name="T25" fmla="*/ 215 h 329"/>
                <a:gd name="T26" fmla="*/ 6 w 329"/>
                <a:gd name="T27" fmla="*/ 227 h 329"/>
                <a:gd name="T28" fmla="*/ 24 w 329"/>
                <a:gd name="T29" fmla="*/ 233 h 329"/>
                <a:gd name="T30" fmla="*/ 66 w 329"/>
                <a:gd name="T31" fmla="*/ 239 h 329"/>
                <a:gd name="T32" fmla="*/ 114 w 329"/>
                <a:gd name="T33" fmla="*/ 215 h 329"/>
                <a:gd name="T34" fmla="*/ 120 w 329"/>
                <a:gd name="T35" fmla="*/ 192 h 329"/>
                <a:gd name="T36" fmla="*/ 137 w 329"/>
                <a:gd name="T37" fmla="*/ 174 h 329"/>
                <a:gd name="T38" fmla="*/ 143 w 329"/>
                <a:gd name="T39" fmla="*/ 180 h 329"/>
                <a:gd name="T40" fmla="*/ 132 w 329"/>
                <a:gd name="T41" fmla="*/ 209 h 329"/>
                <a:gd name="T42" fmla="*/ 120 w 329"/>
                <a:gd name="T43" fmla="*/ 215 h 329"/>
                <a:gd name="T44" fmla="*/ 102 w 329"/>
                <a:gd name="T45" fmla="*/ 233 h 329"/>
                <a:gd name="T46" fmla="*/ 90 w 329"/>
                <a:gd name="T47" fmla="*/ 269 h 329"/>
                <a:gd name="T48" fmla="*/ 96 w 329"/>
                <a:gd name="T49" fmla="*/ 293 h 329"/>
                <a:gd name="T50" fmla="*/ 90 w 329"/>
                <a:gd name="T51" fmla="*/ 329 h 329"/>
                <a:gd name="T52" fmla="*/ 120 w 329"/>
                <a:gd name="T53" fmla="*/ 323 h 329"/>
                <a:gd name="T54" fmla="*/ 161 w 329"/>
                <a:gd name="T55" fmla="*/ 293 h 329"/>
                <a:gd name="T56" fmla="*/ 179 w 329"/>
                <a:gd name="T57" fmla="*/ 251 h 329"/>
                <a:gd name="T58" fmla="*/ 167 w 329"/>
                <a:gd name="T59" fmla="*/ 209 h 329"/>
                <a:gd name="T60" fmla="*/ 167 w 329"/>
                <a:gd name="T61" fmla="*/ 186 h 329"/>
                <a:gd name="T62" fmla="*/ 179 w 329"/>
                <a:gd name="T63" fmla="*/ 209 h 329"/>
                <a:gd name="T64" fmla="*/ 191 w 329"/>
                <a:gd name="T65" fmla="*/ 251 h 329"/>
                <a:gd name="T66" fmla="*/ 227 w 329"/>
                <a:gd name="T67" fmla="*/ 275 h 329"/>
                <a:gd name="T68" fmla="*/ 269 w 329"/>
                <a:gd name="T69" fmla="*/ 293 h 329"/>
                <a:gd name="T70" fmla="*/ 287 w 329"/>
                <a:gd name="T71" fmla="*/ 269 h 329"/>
                <a:gd name="T72" fmla="*/ 245 w 329"/>
                <a:gd name="T73" fmla="*/ 204 h 329"/>
                <a:gd name="T74" fmla="*/ 221 w 329"/>
                <a:gd name="T75" fmla="*/ 198 h 329"/>
                <a:gd name="T76" fmla="*/ 215 w 329"/>
                <a:gd name="T77" fmla="*/ 186 h 329"/>
                <a:gd name="T78" fmla="*/ 251 w 329"/>
                <a:gd name="T79" fmla="*/ 198 h 329"/>
                <a:gd name="T80" fmla="*/ 293 w 329"/>
                <a:gd name="T81" fmla="*/ 192 h 329"/>
                <a:gd name="T82" fmla="*/ 323 w 329"/>
                <a:gd name="T83" fmla="*/ 186 h 329"/>
                <a:gd name="T84" fmla="*/ 317 w 329"/>
                <a:gd name="T85" fmla="*/ 174 h 329"/>
                <a:gd name="T86" fmla="*/ 293 w 329"/>
                <a:gd name="T87" fmla="*/ 150 h 329"/>
                <a:gd name="T88" fmla="*/ 257 w 329"/>
                <a:gd name="T89" fmla="*/ 126 h 329"/>
                <a:gd name="T90" fmla="*/ 215 w 329"/>
                <a:gd name="T91" fmla="*/ 126 h 329"/>
                <a:gd name="T92" fmla="*/ 203 w 329"/>
                <a:gd name="T93" fmla="*/ 138 h 329"/>
                <a:gd name="T94" fmla="*/ 197 w 329"/>
                <a:gd name="T95" fmla="*/ 126 h 329"/>
                <a:gd name="T96" fmla="*/ 209 w 329"/>
                <a:gd name="T97" fmla="*/ 120 h 329"/>
                <a:gd name="T98" fmla="*/ 227 w 329"/>
                <a:gd name="T99" fmla="*/ 114 h 329"/>
                <a:gd name="T100" fmla="*/ 245 w 329"/>
                <a:gd name="T101" fmla="*/ 60 h 329"/>
                <a:gd name="T102" fmla="*/ 233 w 329"/>
                <a:gd name="T103" fmla="*/ 6 h 329"/>
                <a:gd name="T104" fmla="*/ 215 w 329"/>
                <a:gd name="T105" fmla="*/ 24 h 329"/>
                <a:gd name="T106" fmla="*/ 179 w 329"/>
                <a:gd name="T107" fmla="*/ 36 h 329"/>
                <a:gd name="T108" fmla="*/ 149 w 329"/>
                <a:gd name="T109" fmla="*/ 90 h 329"/>
                <a:gd name="T110" fmla="*/ 143 w 329"/>
                <a:gd name="T111" fmla="*/ 120 h 32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29"/>
                <a:gd name="T169" fmla="*/ 0 h 329"/>
                <a:gd name="T170" fmla="*/ 329 w 329"/>
                <a:gd name="T171" fmla="*/ 329 h 32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29" h="329">
                  <a:moveTo>
                    <a:pt x="143" y="120"/>
                  </a:moveTo>
                  <a:lnTo>
                    <a:pt x="143" y="108"/>
                  </a:lnTo>
                  <a:lnTo>
                    <a:pt x="137" y="96"/>
                  </a:lnTo>
                  <a:lnTo>
                    <a:pt x="132" y="84"/>
                  </a:lnTo>
                  <a:lnTo>
                    <a:pt x="132" y="72"/>
                  </a:lnTo>
                  <a:lnTo>
                    <a:pt x="120" y="66"/>
                  </a:lnTo>
                  <a:lnTo>
                    <a:pt x="114" y="60"/>
                  </a:lnTo>
                  <a:lnTo>
                    <a:pt x="108" y="54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78" y="48"/>
                  </a:lnTo>
                  <a:lnTo>
                    <a:pt x="66" y="42"/>
                  </a:lnTo>
                  <a:lnTo>
                    <a:pt x="54" y="42"/>
                  </a:lnTo>
                  <a:lnTo>
                    <a:pt x="42" y="36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24" y="30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30" y="60"/>
                  </a:lnTo>
                  <a:lnTo>
                    <a:pt x="30" y="72"/>
                  </a:lnTo>
                  <a:lnTo>
                    <a:pt x="30" y="84"/>
                  </a:lnTo>
                  <a:lnTo>
                    <a:pt x="36" y="90"/>
                  </a:lnTo>
                  <a:lnTo>
                    <a:pt x="42" y="96"/>
                  </a:lnTo>
                  <a:lnTo>
                    <a:pt x="42" y="108"/>
                  </a:lnTo>
                  <a:lnTo>
                    <a:pt x="48" y="114"/>
                  </a:lnTo>
                  <a:lnTo>
                    <a:pt x="60" y="120"/>
                  </a:lnTo>
                  <a:lnTo>
                    <a:pt x="66" y="126"/>
                  </a:lnTo>
                  <a:lnTo>
                    <a:pt x="72" y="132"/>
                  </a:lnTo>
                  <a:lnTo>
                    <a:pt x="84" y="138"/>
                  </a:lnTo>
                  <a:lnTo>
                    <a:pt x="90" y="138"/>
                  </a:lnTo>
                  <a:lnTo>
                    <a:pt x="96" y="138"/>
                  </a:lnTo>
                  <a:lnTo>
                    <a:pt x="102" y="144"/>
                  </a:lnTo>
                  <a:lnTo>
                    <a:pt x="114" y="144"/>
                  </a:lnTo>
                  <a:lnTo>
                    <a:pt x="114" y="150"/>
                  </a:lnTo>
                  <a:lnTo>
                    <a:pt x="120" y="156"/>
                  </a:lnTo>
                  <a:lnTo>
                    <a:pt x="126" y="162"/>
                  </a:lnTo>
                  <a:lnTo>
                    <a:pt x="120" y="162"/>
                  </a:lnTo>
                  <a:lnTo>
                    <a:pt x="114" y="162"/>
                  </a:lnTo>
                  <a:lnTo>
                    <a:pt x="108" y="162"/>
                  </a:lnTo>
                  <a:lnTo>
                    <a:pt x="102" y="162"/>
                  </a:lnTo>
                  <a:lnTo>
                    <a:pt x="102" y="156"/>
                  </a:lnTo>
                  <a:lnTo>
                    <a:pt x="96" y="156"/>
                  </a:lnTo>
                  <a:lnTo>
                    <a:pt x="90" y="156"/>
                  </a:lnTo>
                  <a:lnTo>
                    <a:pt x="84" y="156"/>
                  </a:lnTo>
                  <a:lnTo>
                    <a:pt x="72" y="156"/>
                  </a:lnTo>
                  <a:lnTo>
                    <a:pt x="66" y="162"/>
                  </a:lnTo>
                  <a:lnTo>
                    <a:pt x="60" y="162"/>
                  </a:lnTo>
                  <a:lnTo>
                    <a:pt x="54" y="168"/>
                  </a:lnTo>
                  <a:lnTo>
                    <a:pt x="48" y="174"/>
                  </a:lnTo>
                  <a:lnTo>
                    <a:pt x="42" y="180"/>
                  </a:lnTo>
                  <a:lnTo>
                    <a:pt x="42" y="186"/>
                  </a:lnTo>
                  <a:lnTo>
                    <a:pt x="36" y="192"/>
                  </a:lnTo>
                  <a:lnTo>
                    <a:pt x="30" y="198"/>
                  </a:lnTo>
                  <a:lnTo>
                    <a:pt x="24" y="204"/>
                  </a:lnTo>
                  <a:lnTo>
                    <a:pt x="18" y="204"/>
                  </a:lnTo>
                  <a:lnTo>
                    <a:pt x="18" y="209"/>
                  </a:lnTo>
                  <a:lnTo>
                    <a:pt x="12" y="215"/>
                  </a:lnTo>
                  <a:lnTo>
                    <a:pt x="6" y="215"/>
                  </a:lnTo>
                  <a:lnTo>
                    <a:pt x="0" y="215"/>
                  </a:lnTo>
                  <a:lnTo>
                    <a:pt x="0" y="221"/>
                  </a:lnTo>
                  <a:lnTo>
                    <a:pt x="6" y="227"/>
                  </a:lnTo>
                  <a:lnTo>
                    <a:pt x="12" y="233"/>
                  </a:lnTo>
                  <a:lnTo>
                    <a:pt x="18" y="233"/>
                  </a:lnTo>
                  <a:lnTo>
                    <a:pt x="24" y="233"/>
                  </a:lnTo>
                  <a:lnTo>
                    <a:pt x="30" y="239"/>
                  </a:lnTo>
                  <a:lnTo>
                    <a:pt x="36" y="239"/>
                  </a:lnTo>
                  <a:lnTo>
                    <a:pt x="48" y="239"/>
                  </a:lnTo>
                  <a:lnTo>
                    <a:pt x="54" y="245"/>
                  </a:lnTo>
                  <a:lnTo>
                    <a:pt x="66" y="239"/>
                  </a:lnTo>
                  <a:lnTo>
                    <a:pt x="78" y="239"/>
                  </a:lnTo>
                  <a:lnTo>
                    <a:pt x="84" y="239"/>
                  </a:lnTo>
                  <a:lnTo>
                    <a:pt x="96" y="233"/>
                  </a:lnTo>
                  <a:lnTo>
                    <a:pt x="102" y="221"/>
                  </a:lnTo>
                  <a:lnTo>
                    <a:pt x="114" y="215"/>
                  </a:lnTo>
                  <a:lnTo>
                    <a:pt x="114" y="209"/>
                  </a:lnTo>
                  <a:lnTo>
                    <a:pt x="114" y="204"/>
                  </a:lnTo>
                  <a:lnTo>
                    <a:pt x="120" y="204"/>
                  </a:lnTo>
                  <a:lnTo>
                    <a:pt x="120" y="198"/>
                  </a:lnTo>
                  <a:lnTo>
                    <a:pt x="120" y="192"/>
                  </a:lnTo>
                  <a:lnTo>
                    <a:pt x="126" y="186"/>
                  </a:lnTo>
                  <a:lnTo>
                    <a:pt x="126" y="180"/>
                  </a:lnTo>
                  <a:lnTo>
                    <a:pt x="132" y="180"/>
                  </a:lnTo>
                  <a:lnTo>
                    <a:pt x="132" y="174"/>
                  </a:lnTo>
                  <a:lnTo>
                    <a:pt x="137" y="174"/>
                  </a:lnTo>
                  <a:lnTo>
                    <a:pt x="137" y="168"/>
                  </a:lnTo>
                  <a:lnTo>
                    <a:pt x="143" y="168"/>
                  </a:lnTo>
                  <a:lnTo>
                    <a:pt x="143" y="174"/>
                  </a:lnTo>
                  <a:lnTo>
                    <a:pt x="143" y="180"/>
                  </a:lnTo>
                  <a:lnTo>
                    <a:pt x="149" y="186"/>
                  </a:lnTo>
                  <a:lnTo>
                    <a:pt x="143" y="192"/>
                  </a:lnTo>
                  <a:lnTo>
                    <a:pt x="143" y="198"/>
                  </a:lnTo>
                  <a:lnTo>
                    <a:pt x="137" y="204"/>
                  </a:lnTo>
                  <a:lnTo>
                    <a:pt x="132" y="209"/>
                  </a:lnTo>
                  <a:lnTo>
                    <a:pt x="126" y="209"/>
                  </a:lnTo>
                  <a:lnTo>
                    <a:pt x="120" y="215"/>
                  </a:lnTo>
                  <a:lnTo>
                    <a:pt x="114" y="215"/>
                  </a:lnTo>
                  <a:lnTo>
                    <a:pt x="114" y="221"/>
                  </a:lnTo>
                  <a:lnTo>
                    <a:pt x="108" y="227"/>
                  </a:lnTo>
                  <a:lnTo>
                    <a:pt x="102" y="233"/>
                  </a:lnTo>
                  <a:lnTo>
                    <a:pt x="102" y="239"/>
                  </a:lnTo>
                  <a:lnTo>
                    <a:pt x="96" y="245"/>
                  </a:lnTo>
                  <a:lnTo>
                    <a:pt x="96" y="251"/>
                  </a:lnTo>
                  <a:lnTo>
                    <a:pt x="90" y="263"/>
                  </a:lnTo>
                  <a:lnTo>
                    <a:pt x="90" y="269"/>
                  </a:lnTo>
                  <a:lnTo>
                    <a:pt x="90" y="275"/>
                  </a:lnTo>
                  <a:lnTo>
                    <a:pt x="90" y="281"/>
                  </a:lnTo>
                  <a:lnTo>
                    <a:pt x="96" y="287"/>
                  </a:lnTo>
                  <a:lnTo>
                    <a:pt x="96" y="293"/>
                  </a:lnTo>
                  <a:lnTo>
                    <a:pt x="96" y="305"/>
                  </a:lnTo>
                  <a:lnTo>
                    <a:pt x="96" y="311"/>
                  </a:lnTo>
                  <a:lnTo>
                    <a:pt x="90" y="317"/>
                  </a:lnTo>
                  <a:lnTo>
                    <a:pt x="90" y="323"/>
                  </a:lnTo>
                  <a:lnTo>
                    <a:pt x="90" y="329"/>
                  </a:lnTo>
                  <a:lnTo>
                    <a:pt x="96" y="329"/>
                  </a:lnTo>
                  <a:lnTo>
                    <a:pt x="108" y="323"/>
                  </a:lnTo>
                  <a:lnTo>
                    <a:pt x="120" y="323"/>
                  </a:lnTo>
                  <a:lnTo>
                    <a:pt x="132" y="317"/>
                  </a:lnTo>
                  <a:lnTo>
                    <a:pt x="137" y="317"/>
                  </a:lnTo>
                  <a:lnTo>
                    <a:pt x="149" y="311"/>
                  </a:lnTo>
                  <a:lnTo>
                    <a:pt x="155" y="305"/>
                  </a:lnTo>
                  <a:lnTo>
                    <a:pt x="161" y="293"/>
                  </a:lnTo>
                  <a:lnTo>
                    <a:pt x="167" y="287"/>
                  </a:lnTo>
                  <a:lnTo>
                    <a:pt x="173" y="281"/>
                  </a:lnTo>
                  <a:lnTo>
                    <a:pt x="173" y="269"/>
                  </a:lnTo>
                  <a:lnTo>
                    <a:pt x="179" y="263"/>
                  </a:lnTo>
                  <a:lnTo>
                    <a:pt x="179" y="251"/>
                  </a:lnTo>
                  <a:lnTo>
                    <a:pt x="179" y="245"/>
                  </a:lnTo>
                  <a:lnTo>
                    <a:pt x="179" y="233"/>
                  </a:lnTo>
                  <a:lnTo>
                    <a:pt x="173" y="221"/>
                  </a:lnTo>
                  <a:lnTo>
                    <a:pt x="173" y="215"/>
                  </a:lnTo>
                  <a:lnTo>
                    <a:pt x="167" y="209"/>
                  </a:lnTo>
                  <a:lnTo>
                    <a:pt x="161" y="204"/>
                  </a:lnTo>
                  <a:lnTo>
                    <a:pt x="161" y="198"/>
                  </a:lnTo>
                  <a:lnTo>
                    <a:pt x="161" y="192"/>
                  </a:lnTo>
                  <a:lnTo>
                    <a:pt x="167" y="186"/>
                  </a:lnTo>
                  <a:lnTo>
                    <a:pt x="173" y="186"/>
                  </a:lnTo>
                  <a:lnTo>
                    <a:pt x="179" y="192"/>
                  </a:lnTo>
                  <a:lnTo>
                    <a:pt x="179" y="198"/>
                  </a:lnTo>
                  <a:lnTo>
                    <a:pt x="179" y="209"/>
                  </a:lnTo>
                  <a:lnTo>
                    <a:pt x="185" y="221"/>
                  </a:lnTo>
                  <a:lnTo>
                    <a:pt x="185" y="227"/>
                  </a:lnTo>
                  <a:lnTo>
                    <a:pt x="185" y="233"/>
                  </a:lnTo>
                  <a:lnTo>
                    <a:pt x="191" y="239"/>
                  </a:lnTo>
                  <a:lnTo>
                    <a:pt x="191" y="251"/>
                  </a:lnTo>
                  <a:lnTo>
                    <a:pt x="197" y="257"/>
                  </a:lnTo>
                  <a:lnTo>
                    <a:pt x="203" y="263"/>
                  </a:lnTo>
                  <a:lnTo>
                    <a:pt x="209" y="269"/>
                  </a:lnTo>
                  <a:lnTo>
                    <a:pt x="221" y="269"/>
                  </a:lnTo>
                  <a:lnTo>
                    <a:pt x="227" y="275"/>
                  </a:lnTo>
                  <a:lnTo>
                    <a:pt x="239" y="281"/>
                  </a:lnTo>
                  <a:lnTo>
                    <a:pt x="245" y="281"/>
                  </a:lnTo>
                  <a:lnTo>
                    <a:pt x="257" y="287"/>
                  </a:lnTo>
                  <a:lnTo>
                    <a:pt x="263" y="293"/>
                  </a:lnTo>
                  <a:lnTo>
                    <a:pt x="269" y="293"/>
                  </a:lnTo>
                  <a:lnTo>
                    <a:pt x="275" y="299"/>
                  </a:lnTo>
                  <a:lnTo>
                    <a:pt x="281" y="311"/>
                  </a:lnTo>
                  <a:lnTo>
                    <a:pt x="281" y="299"/>
                  </a:lnTo>
                  <a:lnTo>
                    <a:pt x="287" y="281"/>
                  </a:lnTo>
                  <a:lnTo>
                    <a:pt x="287" y="269"/>
                  </a:lnTo>
                  <a:lnTo>
                    <a:pt x="287" y="251"/>
                  </a:lnTo>
                  <a:lnTo>
                    <a:pt x="281" y="233"/>
                  </a:lnTo>
                  <a:lnTo>
                    <a:pt x="275" y="221"/>
                  </a:lnTo>
                  <a:lnTo>
                    <a:pt x="263" y="209"/>
                  </a:lnTo>
                  <a:lnTo>
                    <a:pt x="245" y="204"/>
                  </a:lnTo>
                  <a:lnTo>
                    <a:pt x="239" y="198"/>
                  </a:lnTo>
                  <a:lnTo>
                    <a:pt x="233" y="198"/>
                  </a:lnTo>
                  <a:lnTo>
                    <a:pt x="227" y="198"/>
                  </a:lnTo>
                  <a:lnTo>
                    <a:pt x="221" y="198"/>
                  </a:lnTo>
                  <a:lnTo>
                    <a:pt x="215" y="198"/>
                  </a:lnTo>
                  <a:lnTo>
                    <a:pt x="215" y="192"/>
                  </a:lnTo>
                  <a:lnTo>
                    <a:pt x="209" y="192"/>
                  </a:lnTo>
                  <a:lnTo>
                    <a:pt x="215" y="192"/>
                  </a:lnTo>
                  <a:lnTo>
                    <a:pt x="215" y="186"/>
                  </a:lnTo>
                  <a:lnTo>
                    <a:pt x="215" y="180"/>
                  </a:lnTo>
                  <a:lnTo>
                    <a:pt x="227" y="186"/>
                  </a:lnTo>
                  <a:lnTo>
                    <a:pt x="239" y="192"/>
                  </a:lnTo>
                  <a:lnTo>
                    <a:pt x="251" y="198"/>
                  </a:lnTo>
                  <a:lnTo>
                    <a:pt x="263" y="198"/>
                  </a:lnTo>
                  <a:lnTo>
                    <a:pt x="269" y="198"/>
                  </a:lnTo>
                  <a:lnTo>
                    <a:pt x="281" y="198"/>
                  </a:lnTo>
                  <a:lnTo>
                    <a:pt x="287" y="198"/>
                  </a:lnTo>
                  <a:lnTo>
                    <a:pt x="293" y="192"/>
                  </a:lnTo>
                  <a:lnTo>
                    <a:pt x="305" y="192"/>
                  </a:lnTo>
                  <a:lnTo>
                    <a:pt x="311" y="186"/>
                  </a:lnTo>
                  <a:lnTo>
                    <a:pt x="317" y="186"/>
                  </a:lnTo>
                  <a:lnTo>
                    <a:pt x="323" y="186"/>
                  </a:lnTo>
                  <a:lnTo>
                    <a:pt x="323" y="180"/>
                  </a:lnTo>
                  <a:lnTo>
                    <a:pt x="329" y="180"/>
                  </a:lnTo>
                  <a:lnTo>
                    <a:pt x="323" y="180"/>
                  </a:lnTo>
                  <a:lnTo>
                    <a:pt x="317" y="174"/>
                  </a:lnTo>
                  <a:lnTo>
                    <a:pt x="311" y="174"/>
                  </a:lnTo>
                  <a:lnTo>
                    <a:pt x="305" y="168"/>
                  </a:lnTo>
                  <a:lnTo>
                    <a:pt x="299" y="162"/>
                  </a:lnTo>
                  <a:lnTo>
                    <a:pt x="299" y="156"/>
                  </a:lnTo>
                  <a:lnTo>
                    <a:pt x="293" y="150"/>
                  </a:lnTo>
                  <a:lnTo>
                    <a:pt x="287" y="144"/>
                  </a:lnTo>
                  <a:lnTo>
                    <a:pt x="281" y="138"/>
                  </a:lnTo>
                  <a:lnTo>
                    <a:pt x="275" y="132"/>
                  </a:lnTo>
                  <a:lnTo>
                    <a:pt x="269" y="126"/>
                  </a:lnTo>
                  <a:lnTo>
                    <a:pt x="257" y="126"/>
                  </a:lnTo>
                  <a:lnTo>
                    <a:pt x="251" y="120"/>
                  </a:lnTo>
                  <a:lnTo>
                    <a:pt x="239" y="120"/>
                  </a:lnTo>
                  <a:lnTo>
                    <a:pt x="227" y="120"/>
                  </a:lnTo>
                  <a:lnTo>
                    <a:pt x="221" y="126"/>
                  </a:lnTo>
                  <a:lnTo>
                    <a:pt x="215" y="126"/>
                  </a:lnTo>
                  <a:lnTo>
                    <a:pt x="215" y="132"/>
                  </a:lnTo>
                  <a:lnTo>
                    <a:pt x="209" y="132"/>
                  </a:lnTo>
                  <a:lnTo>
                    <a:pt x="203" y="138"/>
                  </a:lnTo>
                  <a:lnTo>
                    <a:pt x="197" y="138"/>
                  </a:lnTo>
                  <a:lnTo>
                    <a:pt x="197" y="132"/>
                  </a:lnTo>
                  <a:lnTo>
                    <a:pt x="197" y="126"/>
                  </a:lnTo>
                  <a:lnTo>
                    <a:pt x="203" y="126"/>
                  </a:lnTo>
                  <a:lnTo>
                    <a:pt x="203" y="120"/>
                  </a:lnTo>
                  <a:lnTo>
                    <a:pt x="209" y="120"/>
                  </a:lnTo>
                  <a:lnTo>
                    <a:pt x="215" y="120"/>
                  </a:lnTo>
                  <a:lnTo>
                    <a:pt x="221" y="120"/>
                  </a:lnTo>
                  <a:lnTo>
                    <a:pt x="227" y="114"/>
                  </a:lnTo>
                  <a:lnTo>
                    <a:pt x="233" y="102"/>
                  </a:lnTo>
                  <a:lnTo>
                    <a:pt x="239" y="96"/>
                  </a:lnTo>
                  <a:lnTo>
                    <a:pt x="239" y="84"/>
                  </a:lnTo>
                  <a:lnTo>
                    <a:pt x="245" y="72"/>
                  </a:lnTo>
                  <a:lnTo>
                    <a:pt x="245" y="60"/>
                  </a:lnTo>
                  <a:lnTo>
                    <a:pt x="245" y="54"/>
                  </a:lnTo>
                  <a:lnTo>
                    <a:pt x="239" y="42"/>
                  </a:lnTo>
                  <a:lnTo>
                    <a:pt x="239" y="30"/>
                  </a:lnTo>
                  <a:lnTo>
                    <a:pt x="233" y="18"/>
                  </a:lnTo>
                  <a:lnTo>
                    <a:pt x="233" y="6"/>
                  </a:lnTo>
                  <a:lnTo>
                    <a:pt x="233" y="0"/>
                  </a:lnTo>
                  <a:lnTo>
                    <a:pt x="227" y="6"/>
                  </a:lnTo>
                  <a:lnTo>
                    <a:pt x="221" y="12"/>
                  </a:lnTo>
                  <a:lnTo>
                    <a:pt x="221" y="18"/>
                  </a:lnTo>
                  <a:lnTo>
                    <a:pt x="215" y="24"/>
                  </a:lnTo>
                  <a:lnTo>
                    <a:pt x="209" y="30"/>
                  </a:lnTo>
                  <a:lnTo>
                    <a:pt x="203" y="30"/>
                  </a:lnTo>
                  <a:lnTo>
                    <a:pt x="197" y="30"/>
                  </a:lnTo>
                  <a:lnTo>
                    <a:pt x="191" y="36"/>
                  </a:lnTo>
                  <a:lnTo>
                    <a:pt x="179" y="36"/>
                  </a:lnTo>
                  <a:lnTo>
                    <a:pt x="173" y="48"/>
                  </a:lnTo>
                  <a:lnTo>
                    <a:pt x="167" y="54"/>
                  </a:lnTo>
                  <a:lnTo>
                    <a:pt x="161" y="66"/>
                  </a:lnTo>
                  <a:lnTo>
                    <a:pt x="155" y="78"/>
                  </a:lnTo>
                  <a:lnTo>
                    <a:pt x="149" y="90"/>
                  </a:lnTo>
                  <a:lnTo>
                    <a:pt x="149" y="102"/>
                  </a:lnTo>
                  <a:lnTo>
                    <a:pt x="155" y="120"/>
                  </a:lnTo>
                  <a:lnTo>
                    <a:pt x="149" y="120"/>
                  </a:lnTo>
                  <a:lnTo>
                    <a:pt x="143" y="120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83" name="Freeform 215"/>
            <p:cNvSpPr>
              <a:spLocks/>
            </p:cNvSpPr>
            <p:nvPr/>
          </p:nvSpPr>
          <p:spPr bwMode="auto">
            <a:xfrm>
              <a:off x="4654" y="1929"/>
              <a:ext cx="101" cy="144"/>
            </a:xfrm>
            <a:custGeom>
              <a:avLst/>
              <a:gdLst>
                <a:gd name="T0" fmla="*/ 101 w 101"/>
                <a:gd name="T1" fmla="*/ 60 h 144"/>
                <a:gd name="T2" fmla="*/ 95 w 101"/>
                <a:gd name="T3" fmla="*/ 60 h 144"/>
                <a:gd name="T4" fmla="*/ 89 w 101"/>
                <a:gd name="T5" fmla="*/ 66 h 144"/>
                <a:gd name="T6" fmla="*/ 83 w 101"/>
                <a:gd name="T7" fmla="*/ 72 h 144"/>
                <a:gd name="T8" fmla="*/ 77 w 101"/>
                <a:gd name="T9" fmla="*/ 72 h 144"/>
                <a:gd name="T10" fmla="*/ 71 w 101"/>
                <a:gd name="T11" fmla="*/ 78 h 144"/>
                <a:gd name="T12" fmla="*/ 71 w 101"/>
                <a:gd name="T13" fmla="*/ 90 h 144"/>
                <a:gd name="T14" fmla="*/ 65 w 101"/>
                <a:gd name="T15" fmla="*/ 96 h 144"/>
                <a:gd name="T16" fmla="*/ 65 w 101"/>
                <a:gd name="T17" fmla="*/ 102 h 144"/>
                <a:gd name="T18" fmla="*/ 59 w 101"/>
                <a:gd name="T19" fmla="*/ 108 h 144"/>
                <a:gd name="T20" fmla="*/ 59 w 101"/>
                <a:gd name="T21" fmla="*/ 108 h 144"/>
                <a:gd name="T22" fmla="*/ 59 w 101"/>
                <a:gd name="T23" fmla="*/ 114 h 144"/>
                <a:gd name="T24" fmla="*/ 59 w 101"/>
                <a:gd name="T25" fmla="*/ 114 h 144"/>
                <a:gd name="T26" fmla="*/ 59 w 101"/>
                <a:gd name="T27" fmla="*/ 120 h 144"/>
                <a:gd name="T28" fmla="*/ 59 w 101"/>
                <a:gd name="T29" fmla="*/ 126 h 144"/>
                <a:gd name="T30" fmla="*/ 65 w 101"/>
                <a:gd name="T31" fmla="*/ 138 h 144"/>
                <a:gd name="T32" fmla="*/ 65 w 101"/>
                <a:gd name="T33" fmla="*/ 144 h 144"/>
                <a:gd name="T34" fmla="*/ 59 w 101"/>
                <a:gd name="T35" fmla="*/ 144 h 144"/>
                <a:gd name="T36" fmla="*/ 59 w 101"/>
                <a:gd name="T37" fmla="*/ 144 h 144"/>
                <a:gd name="T38" fmla="*/ 53 w 101"/>
                <a:gd name="T39" fmla="*/ 144 h 144"/>
                <a:gd name="T40" fmla="*/ 53 w 101"/>
                <a:gd name="T41" fmla="*/ 144 h 144"/>
                <a:gd name="T42" fmla="*/ 53 w 101"/>
                <a:gd name="T43" fmla="*/ 132 h 144"/>
                <a:gd name="T44" fmla="*/ 47 w 101"/>
                <a:gd name="T45" fmla="*/ 120 h 144"/>
                <a:gd name="T46" fmla="*/ 42 w 101"/>
                <a:gd name="T47" fmla="*/ 108 h 144"/>
                <a:gd name="T48" fmla="*/ 42 w 101"/>
                <a:gd name="T49" fmla="*/ 96 h 144"/>
                <a:gd name="T50" fmla="*/ 30 w 101"/>
                <a:gd name="T51" fmla="*/ 90 h 144"/>
                <a:gd name="T52" fmla="*/ 24 w 101"/>
                <a:gd name="T53" fmla="*/ 84 h 144"/>
                <a:gd name="T54" fmla="*/ 18 w 101"/>
                <a:gd name="T55" fmla="*/ 78 h 144"/>
                <a:gd name="T56" fmla="*/ 6 w 101"/>
                <a:gd name="T57" fmla="*/ 72 h 144"/>
                <a:gd name="T58" fmla="*/ 12 w 101"/>
                <a:gd name="T59" fmla="*/ 66 h 144"/>
                <a:gd name="T60" fmla="*/ 12 w 101"/>
                <a:gd name="T61" fmla="*/ 60 h 144"/>
                <a:gd name="T62" fmla="*/ 6 w 101"/>
                <a:gd name="T63" fmla="*/ 54 h 144"/>
                <a:gd name="T64" fmla="*/ 0 w 101"/>
                <a:gd name="T65" fmla="*/ 48 h 144"/>
                <a:gd name="T66" fmla="*/ 6 w 101"/>
                <a:gd name="T67" fmla="*/ 48 h 144"/>
                <a:gd name="T68" fmla="*/ 6 w 101"/>
                <a:gd name="T69" fmla="*/ 42 h 144"/>
                <a:gd name="T70" fmla="*/ 12 w 101"/>
                <a:gd name="T71" fmla="*/ 36 h 144"/>
                <a:gd name="T72" fmla="*/ 12 w 101"/>
                <a:gd name="T73" fmla="*/ 24 h 144"/>
                <a:gd name="T74" fmla="*/ 12 w 101"/>
                <a:gd name="T75" fmla="*/ 18 h 144"/>
                <a:gd name="T76" fmla="*/ 12 w 101"/>
                <a:gd name="T77" fmla="*/ 12 h 144"/>
                <a:gd name="T78" fmla="*/ 12 w 101"/>
                <a:gd name="T79" fmla="*/ 6 h 144"/>
                <a:gd name="T80" fmla="*/ 12 w 101"/>
                <a:gd name="T81" fmla="*/ 0 h 144"/>
                <a:gd name="T82" fmla="*/ 12 w 101"/>
                <a:gd name="T83" fmla="*/ 6 h 144"/>
                <a:gd name="T84" fmla="*/ 18 w 101"/>
                <a:gd name="T85" fmla="*/ 6 h 144"/>
                <a:gd name="T86" fmla="*/ 24 w 101"/>
                <a:gd name="T87" fmla="*/ 12 h 144"/>
                <a:gd name="T88" fmla="*/ 30 w 101"/>
                <a:gd name="T89" fmla="*/ 18 h 144"/>
                <a:gd name="T90" fmla="*/ 36 w 101"/>
                <a:gd name="T91" fmla="*/ 18 h 144"/>
                <a:gd name="T92" fmla="*/ 47 w 101"/>
                <a:gd name="T93" fmla="*/ 24 h 144"/>
                <a:gd name="T94" fmla="*/ 53 w 101"/>
                <a:gd name="T95" fmla="*/ 24 h 144"/>
                <a:gd name="T96" fmla="*/ 65 w 101"/>
                <a:gd name="T97" fmla="*/ 24 h 144"/>
                <a:gd name="T98" fmla="*/ 65 w 101"/>
                <a:gd name="T99" fmla="*/ 30 h 144"/>
                <a:gd name="T100" fmla="*/ 65 w 101"/>
                <a:gd name="T101" fmla="*/ 36 h 144"/>
                <a:gd name="T102" fmla="*/ 65 w 101"/>
                <a:gd name="T103" fmla="*/ 42 h 144"/>
                <a:gd name="T104" fmla="*/ 65 w 101"/>
                <a:gd name="T105" fmla="*/ 48 h 144"/>
                <a:gd name="T106" fmla="*/ 71 w 101"/>
                <a:gd name="T107" fmla="*/ 54 h 144"/>
                <a:gd name="T108" fmla="*/ 77 w 101"/>
                <a:gd name="T109" fmla="*/ 60 h 144"/>
                <a:gd name="T110" fmla="*/ 89 w 101"/>
                <a:gd name="T111" fmla="*/ 60 h 144"/>
                <a:gd name="T112" fmla="*/ 101 w 101"/>
                <a:gd name="T113" fmla="*/ 60 h 1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1"/>
                <a:gd name="T172" fmla="*/ 0 h 144"/>
                <a:gd name="T173" fmla="*/ 101 w 101"/>
                <a:gd name="T174" fmla="*/ 144 h 1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1" h="144">
                  <a:moveTo>
                    <a:pt x="101" y="60"/>
                  </a:moveTo>
                  <a:lnTo>
                    <a:pt x="95" y="60"/>
                  </a:lnTo>
                  <a:lnTo>
                    <a:pt x="89" y="66"/>
                  </a:lnTo>
                  <a:lnTo>
                    <a:pt x="83" y="72"/>
                  </a:lnTo>
                  <a:lnTo>
                    <a:pt x="77" y="72"/>
                  </a:lnTo>
                  <a:lnTo>
                    <a:pt x="71" y="78"/>
                  </a:lnTo>
                  <a:lnTo>
                    <a:pt x="71" y="90"/>
                  </a:lnTo>
                  <a:lnTo>
                    <a:pt x="65" y="96"/>
                  </a:lnTo>
                  <a:lnTo>
                    <a:pt x="65" y="102"/>
                  </a:lnTo>
                  <a:lnTo>
                    <a:pt x="59" y="108"/>
                  </a:lnTo>
                  <a:lnTo>
                    <a:pt x="59" y="114"/>
                  </a:lnTo>
                  <a:lnTo>
                    <a:pt x="59" y="120"/>
                  </a:lnTo>
                  <a:lnTo>
                    <a:pt x="59" y="126"/>
                  </a:lnTo>
                  <a:lnTo>
                    <a:pt x="65" y="138"/>
                  </a:lnTo>
                  <a:lnTo>
                    <a:pt x="65" y="144"/>
                  </a:lnTo>
                  <a:lnTo>
                    <a:pt x="59" y="144"/>
                  </a:lnTo>
                  <a:lnTo>
                    <a:pt x="53" y="144"/>
                  </a:lnTo>
                  <a:lnTo>
                    <a:pt x="53" y="132"/>
                  </a:lnTo>
                  <a:lnTo>
                    <a:pt x="47" y="120"/>
                  </a:lnTo>
                  <a:lnTo>
                    <a:pt x="42" y="108"/>
                  </a:lnTo>
                  <a:lnTo>
                    <a:pt x="42" y="96"/>
                  </a:lnTo>
                  <a:lnTo>
                    <a:pt x="30" y="90"/>
                  </a:lnTo>
                  <a:lnTo>
                    <a:pt x="24" y="84"/>
                  </a:lnTo>
                  <a:lnTo>
                    <a:pt x="18" y="78"/>
                  </a:lnTo>
                  <a:lnTo>
                    <a:pt x="6" y="72"/>
                  </a:lnTo>
                  <a:lnTo>
                    <a:pt x="12" y="66"/>
                  </a:lnTo>
                  <a:lnTo>
                    <a:pt x="12" y="60"/>
                  </a:lnTo>
                  <a:lnTo>
                    <a:pt x="6" y="54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6" y="42"/>
                  </a:lnTo>
                  <a:lnTo>
                    <a:pt x="12" y="36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18"/>
                  </a:lnTo>
                  <a:lnTo>
                    <a:pt x="47" y="24"/>
                  </a:lnTo>
                  <a:lnTo>
                    <a:pt x="53" y="24"/>
                  </a:lnTo>
                  <a:lnTo>
                    <a:pt x="65" y="24"/>
                  </a:lnTo>
                  <a:lnTo>
                    <a:pt x="65" y="30"/>
                  </a:lnTo>
                  <a:lnTo>
                    <a:pt x="65" y="36"/>
                  </a:lnTo>
                  <a:lnTo>
                    <a:pt x="65" y="42"/>
                  </a:lnTo>
                  <a:lnTo>
                    <a:pt x="65" y="48"/>
                  </a:lnTo>
                  <a:lnTo>
                    <a:pt x="71" y="54"/>
                  </a:lnTo>
                  <a:lnTo>
                    <a:pt x="77" y="60"/>
                  </a:lnTo>
                  <a:lnTo>
                    <a:pt x="89" y="60"/>
                  </a:lnTo>
                  <a:lnTo>
                    <a:pt x="101" y="6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84" name="Freeform 216"/>
            <p:cNvSpPr>
              <a:spLocks/>
            </p:cNvSpPr>
            <p:nvPr/>
          </p:nvSpPr>
          <p:spPr bwMode="auto">
            <a:xfrm>
              <a:off x="4564" y="2168"/>
              <a:ext cx="114" cy="132"/>
            </a:xfrm>
            <a:custGeom>
              <a:avLst/>
              <a:gdLst>
                <a:gd name="T0" fmla="*/ 42 w 114"/>
                <a:gd name="T1" fmla="*/ 24 h 132"/>
                <a:gd name="T2" fmla="*/ 48 w 114"/>
                <a:gd name="T3" fmla="*/ 24 h 132"/>
                <a:gd name="T4" fmla="*/ 54 w 114"/>
                <a:gd name="T5" fmla="*/ 24 h 132"/>
                <a:gd name="T6" fmla="*/ 60 w 114"/>
                <a:gd name="T7" fmla="*/ 24 h 132"/>
                <a:gd name="T8" fmla="*/ 66 w 114"/>
                <a:gd name="T9" fmla="*/ 24 h 132"/>
                <a:gd name="T10" fmla="*/ 78 w 114"/>
                <a:gd name="T11" fmla="*/ 24 h 132"/>
                <a:gd name="T12" fmla="*/ 84 w 114"/>
                <a:gd name="T13" fmla="*/ 24 h 132"/>
                <a:gd name="T14" fmla="*/ 90 w 114"/>
                <a:gd name="T15" fmla="*/ 18 h 132"/>
                <a:gd name="T16" fmla="*/ 102 w 114"/>
                <a:gd name="T17" fmla="*/ 12 h 132"/>
                <a:gd name="T18" fmla="*/ 108 w 114"/>
                <a:gd name="T19" fmla="*/ 6 h 132"/>
                <a:gd name="T20" fmla="*/ 114 w 114"/>
                <a:gd name="T21" fmla="*/ 0 h 132"/>
                <a:gd name="T22" fmla="*/ 114 w 114"/>
                <a:gd name="T23" fmla="*/ 6 h 132"/>
                <a:gd name="T24" fmla="*/ 108 w 114"/>
                <a:gd name="T25" fmla="*/ 12 h 132"/>
                <a:gd name="T26" fmla="*/ 102 w 114"/>
                <a:gd name="T27" fmla="*/ 24 h 132"/>
                <a:gd name="T28" fmla="*/ 96 w 114"/>
                <a:gd name="T29" fmla="*/ 36 h 132"/>
                <a:gd name="T30" fmla="*/ 90 w 114"/>
                <a:gd name="T31" fmla="*/ 54 h 132"/>
                <a:gd name="T32" fmla="*/ 90 w 114"/>
                <a:gd name="T33" fmla="*/ 66 h 132"/>
                <a:gd name="T34" fmla="*/ 96 w 114"/>
                <a:gd name="T35" fmla="*/ 78 h 132"/>
                <a:gd name="T36" fmla="*/ 90 w 114"/>
                <a:gd name="T37" fmla="*/ 78 h 132"/>
                <a:gd name="T38" fmla="*/ 84 w 114"/>
                <a:gd name="T39" fmla="*/ 84 h 132"/>
                <a:gd name="T40" fmla="*/ 72 w 114"/>
                <a:gd name="T41" fmla="*/ 96 h 132"/>
                <a:gd name="T42" fmla="*/ 72 w 114"/>
                <a:gd name="T43" fmla="*/ 114 h 132"/>
                <a:gd name="T44" fmla="*/ 66 w 114"/>
                <a:gd name="T45" fmla="*/ 120 h 132"/>
                <a:gd name="T46" fmla="*/ 48 w 114"/>
                <a:gd name="T47" fmla="*/ 114 h 132"/>
                <a:gd name="T48" fmla="*/ 36 w 114"/>
                <a:gd name="T49" fmla="*/ 114 h 132"/>
                <a:gd name="T50" fmla="*/ 24 w 114"/>
                <a:gd name="T51" fmla="*/ 126 h 132"/>
                <a:gd name="T52" fmla="*/ 18 w 114"/>
                <a:gd name="T53" fmla="*/ 126 h 132"/>
                <a:gd name="T54" fmla="*/ 18 w 114"/>
                <a:gd name="T55" fmla="*/ 108 h 132"/>
                <a:gd name="T56" fmla="*/ 12 w 114"/>
                <a:gd name="T57" fmla="*/ 96 h 132"/>
                <a:gd name="T58" fmla="*/ 6 w 114"/>
                <a:gd name="T59" fmla="*/ 84 h 132"/>
                <a:gd name="T60" fmla="*/ 6 w 114"/>
                <a:gd name="T61" fmla="*/ 72 h 132"/>
                <a:gd name="T62" fmla="*/ 12 w 114"/>
                <a:gd name="T63" fmla="*/ 54 h 132"/>
                <a:gd name="T64" fmla="*/ 12 w 114"/>
                <a:gd name="T65" fmla="*/ 48 h 132"/>
                <a:gd name="T66" fmla="*/ 24 w 114"/>
                <a:gd name="T67" fmla="*/ 42 h 132"/>
                <a:gd name="T68" fmla="*/ 30 w 114"/>
                <a:gd name="T69" fmla="*/ 36 h 132"/>
                <a:gd name="T70" fmla="*/ 36 w 114"/>
                <a:gd name="T71" fmla="*/ 30 h 1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4"/>
                <a:gd name="T109" fmla="*/ 0 h 132"/>
                <a:gd name="T110" fmla="*/ 114 w 114"/>
                <a:gd name="T111" fmla="*/ 132 h 1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4" h="132">
                  <a:moveTo>
                    <a:pt x="36" y="24"/>
                  </a:moveTo>
                  <a:lnTo>
                    <a:pt x="42" y="24"/>
                  </a:lnTo>
                  <a:lnTo>
                    <a:pt x="48" y="24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78" y="24"/>
                  </a:lnTo>
                  <a:lnTo>
                    <a:pt x="84" y="24"/>
                  </a:lnTo>
                  <a:lnTo>
                    <a:pt x="90" y="18"/>
                  </a:lnTo>
                  <a:lnTo>
                    <a:pt x="96" y="18"/>
                  </a:lnTo>
                  <a:lnTo>
                    <a:pt x="102" y="12"/>
                  </a:lnTo>
                  <a:lnTo>
                    <a:pt x="102" y="6"/>
                  </a:lnTo>
                  <a:lnTo>
                    <a:pt x="108" y="6"/>
                  </a:lnTo>
                  <a:lnTo>
                    <a:pt x="114" y="0"/>
                  </a:lnTo>
                  <a:lnTo>
                    <a:pt x="114" y="6"/>
                  </a:lnTo>
                  <a:lnTo>
                    <a:pt x="108" y="12"/>
                  </a:lnTo>
                  <a:lnTo>
                    <a:pt x="102" y="18"/>
                  </a:lnTo>
                  <a:lnTo>
                    <a:pt x="102" y="24"/>
                  </a:lnTo>
                  <a:lnTo>
                    <a:pt x="96" y="30"/>
                  </a:lnTo>
                  <a:lnTo>
                    <a:pt x="96" y="36"/>
                  </a:lnTo>
                  <a:lnTo>
                    <a:pt x="90" y="48"/>
                  </a:lnTo>
                  <a:lnTo>
                    <a:pt x="90" y="54"/>
                  </a:lnTo>
                  <a:lnTo>
                    <a:pt x="90" y="60"/>
                  </a:lnTo>
                  <a:lnTo>
                    <a:pt x="90" y="66"/>
                  </a:lnTo>
                  <a:lnTo>
                    <a:pt x="96" y="72"/>
                  </a:lnTo>
                  <a:lnTo>
                    <a:pt x="96" y="78"/>
                  </a:lnTo>
                  <a:lnTo>
                    <a:pt x="90" y="78"/>
                  </a:lnTo>
                  <a:lnTo>
                    <a:pt x="84" y="84"/>
                  </a:lnTo>
                  <a:lnTo>
                    <a:pt x="78" y="90"/>
                  </a:lnTo>
                  <a:lnTo>
                    <a:pt x="72" y="96"/>
                  </a:lnTo>
                  <a:lnTo>
                    <a:pt x="72" y="102"/>
                  </a:lnTo>
                  <a:lnTo>
                    <a:pt x="72" y="114"/>
                  </a:lnTo>
                  <a:lnTo>
                    <a:pt x="72" y="120"/>
                  </a:lnTo>
                  <a:lnTo>
                    <a:pt x="66" y="120"/>
                  </a:lnTo>
                  <a:lnTo>
                    <a:pt x="60" y="114"/>
                  </a:lnTo>
                  <a:lnTo>
                    <a:pt x="48" y="114"/>
                  </a:lnTo>
                  <a:lnTo>
                    <a:pt x="42" y="114"/>
                  </a:lnTo>
                  <a:lnTo>
                    <a:pt x="36" y="114"/>
                  </a:lnTo>
                  <a:lnTo>
                    <a:pt x="30" y="120"/>
                  </a:lnTo>
                  <a:lnTo>
                    <a:pt x="24" y="126"/>
                  </a:lnTo>
                  <a:lnTo>
                    <a:pt x="18" y="132"/>
                  </a:lnTo>
                  <a:lnTo>
                    <a:pt x="18" y="126"/>
                  </a:lnTo>
                  <a:lnTo>
                    <a:pt x="18" y="120"/>
                  </a:lnTo>
                  <a:lnTo>
                    <a:pt x="18" y="108"/>
                  </a:lnTo>
                  <a:lnTo>
                    <a:pt x="18" y="102"/>
                  </a:lnTo>
                  <a:lnTo>
                    <a:pt x="12" y="96"/>
                  </a:lnTo>
                  <a:lnTo>
                    <a:pt x="6" y="90"/>
                  </a:lnTo>
                  <a:lnTo>
                    <a:pt x="6" y="84"/>
                  </a:lnTo>
                  <a:lnTo>
                    <a:pt x="0" y="84"/>
                  </a:lnTo>
                  <a:lnTo>
                    <a:pt x="6" y="72"/>
                  </a:lnTo>
                  <a:lnTo>
                    <a:pt x="12" y="66"/>
                  </a:lnTo>
                  <a:lnTo>
                    <a:pt x="12" y="54"/>
                  </a:lnTo>
                  <a:lnTo>
                    <a:pt x="6" y="48"/>
                  </a:lnTo>
                  <a:lnTo>
                    <a:pt x="12" y="48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36"/>
                  </a:lnTo>
                  <a:lnTo>
                    <a:pt x="30" y="36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36" y="24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85" name="Freeform 217"/>
            <p:cNvSpPr>
              <a:spLocks/>
            </p:cNvSpPr>
            <p:nvPr/>
          </p:nvSpPr>
          <p:spPr bwMode="auto">
            <a:xfrm>
              <a:off x="4660" y="1947"/>
              <a:ext cx="71" cy="96"/>
            </a:xfrm>
            <a:custGeom>
              <a:avLst/>
              <a:gdLst>
                <a:gd name="T0" fmla="*/ 53 w 71"/>
                <a:gd name="T1" fmla="*/ 90 h 96"/>
                <a:gd name="T2" fmla="*/ 53 w 71"/>
                <a:gd name="T3" fmla="*/ 96 h 96"/>
                <a:gd name="T4" fmla="*/ 53 w 71"/>
                <a:gd name="T5" fmla="*/ 90 h 96"/>
                <a:gd name="T6" fmla="*/ 47 w 71"/>
                <a:gd name="T7" fmla="*/ 78 h 96"/>
                <a:gd name="T8" fmla="*/ 41 w 71"/>
                <a:gd name="T9" fmla="*/ 72 h 96"/>
                <a:gd name="T10" fmla="*/ 36 w 71"/>
                <a:gd name="T11" fmla="*/ 72 h 96"/>
                <a:gd name="T12" fmla="*/ 30 w 71"/>
                <a:gd name="T13" fmla="*/ 66 h 96"/>
                <a:gd name="T14" fmla="*/ 24 w 71"/>
                <a:gd name="T15" fmla="*/ 66 h 96"/>
                <a:gd name="T16" fmla="*/ 18 w 71"/>
                <a:gd name="T17" fmla="*/ 66 h 96"/>
                <a:gd name="T18" fmla="*/ 18 w 71"/>
                <a:gd name="T19" fmla="*/ 66 h 96"/>
                <a:gd name="T20" fmla="*/ 18 w 71"/>
                <a:gd name="T21" fmla="*/ 60 h 96"/>
                <a:gd name="T22" fmla="*/ 30 w 71"/>
                <a:gd name="T23" fmla="*/ 66 h 96"/>
                <a:gd name="T24" fmla="*/ 36 w 71"/>
                <a:gd name="T25" fmla="*/ 66 h 96"/>
                <a:gd name="T26" fmla="*/ 41 w 71"/>
                <a:gd name="T27" fmla="*/ 66 h 96"/>
                <a:gd name="T28" fmla="*/ 41 w 71"/>
                <a:gd name="T29" fmla="*/ 60 h 96"/>
                <a:gd name="T30" fmla="*/ 36 w 71"/>
                <a:gd name="T31" fmla="*/ 54 h 96"/>
                <a:gd name="T32" fmla="*/ 30 w 71"/>
                <a:gd name="T33" fmla="*/ 48 h 96"/>
                <a:gd name="T34" fmla="*/ 18 w 71"/>
                <a:gd name="T35" fmla="*/ 42 h 96"/>
                <a:gd name="T36" fmla="*/ 12 w 71"/>
                <a:gd name="T37" fmla="*/ 36 h 96"/>
                <a:gd name="T38" fmla="*/ 6 w 71"/>
                <a:gd name="T39" fmla="*/ 36 h 96"/>
                <a:gd name="T40" fmla="*/ 0 w 71"/>
                <a:gd name="T41" fmla="*/ 30 h 96"/>
                <a:gd name="T42" fmla="*/ 0 w 71"/>
                <a:gd name="T43" fmla="*/ 30 h 96"/>
                <a:gd name="T44" fmla="*/ 6 w 71"/>
                <a:gd name="T45" fmla="*/ 30 h 96"/>
                <a:gd name="T46" fmla="*/ 12 w 71"/>
                <a:gd name="T47" fmla="*/ 36 h 96"/>
                <a:gd name="T48" fmla="*/ 24 w 71"/>
                <a:gd name="T49" fmla="*/ 42 h 96"/>
                <a:gd name="T50" fmla="*/ 30 w 71"/>
                <a:gd name="T51" fmla="*/ 42 h 96"/>
                <a:gd name="T52" fmla="*/ 36 w 71"/>
                <a:gd name="T53" fmla="*/ 42 h 96"/>
                <a:gd name="T54" fmla="*/ 30 w 71"/>
                <a:gd name="T55" fmla="*/ 24 h 96"/>
                <a:gd name="T56" fmla="*/ 24 w 71"/>
                <a:gd name="T57" fmla="*/ 12 h 96"/>
                <a:gd name="T58" fmla="*/ 18 w 71"/>
                <a:gd name="T59" fmla="*/ 6 h 96"/>
                <a:gd name="T60" fmla="*/ 12 w 71"/>
                <a:gd name="T61" fmla="*/ 0 h 96"/>
                <a:gd name="T62" fmla="*/ 18 w 71"/>
                <a:gd name="T63" fmla="*/ 0 h 96"/>
                <a:gd name="T64" fmla="*/ 24 w 71"/>
                <a:gd name="T65" fmla="*/ 6 h 96"/>
                <a:gd name="T66" fmla="*/ 30 w 71"/>
                <a:gd name="T67" fmla="*/ 12 h 96"/>
                <a:gd name="T68" fmla="*/ 36 w 71"/>
                <a:gd name="T69" fmla="*/ 24 h 96"/>
                <a:gd name="T70" fmla="*/ 41 w 71"/>
                <a:gd name="T71" fmla="*/ 36 h 96"/>
                <a:gd name="T72" fmla="*/ 47 w 71"/>
                <a:gd name="T73" fmla="*/ 36 h 96"/>
                <a:gd name="T74" fmla="*/ 53 w 71"/>
                <a:gd name="T75" fmla="*/ 18 h 96"/>
                <a:gd name="T76" fmla="*/ 53 w 71"/>
                <a:gd name="T77" fmla="*/ 6 h 96"/>
                <a:gd name="T78" fmla="*/ 53 w 71"/>
                <a:gd name="T79" fmla="*/ 12 h 96"/>
                <a:gd name="T80" fmla="*/ 53 w 71"/>
                <a:gd name="T81" fmla="*/ 18 h 96"/>
                <a:gd name="T82" fmla="*/ 47 w 71"/>
                <a:gd name="T83" fmla="*/ 36 h 96"/>
                <a:gd name="T84" fmla="*/ 47 w 71"/>
                <a:gd name="T85" fmla="*/ 54 h 96"/>
                <a:gd name="T86" fmla="*/ 47 w 71"/>
                <a:gd name="T87" fmla="*/ 60 h 96"/>
                <a:gd name="T88" fmla="*/ 53 w 71"/>
                <a:gd name="T89" fmla="*/ 66 h 96"/>
                <a:gd name="T90" fmla="*/ 59 w 71"/>
                <a:gd name="T91" fmla="*/ 60 h 96"/>
                <a:gd name="T92" fmla="*/ 59 w 71"/>
                <a:gd name="T93" fmla="*/ 60 h 96"/>
                <a:gd name="T94" fmla="*/ 65 w 71"/>
                <a:gd name="T95" fmla="*/ 54 h 96"/>
                <a:gd name="T96" fmla="*/ 65 w 71"/>
                <a:gd name="T97" fmla="*/ 48 h 96"/>
                <a:gd name="T98" fmla="*/ 71 w 71"/>
                <a:gd name="T99" fmla="*/ 48 h 96"/>
                <a:gd name="T100" fmla="*/ 71 w 71"/>
                <a:gd name="T101" fmla="*/ 54 h 96"/>
                <a:gd name="T102" fmla="*/ 65 w 71"/>
                <a:gd name="T103" fmla="*/ 60 h 96"/>
                <a:gd name="T104" fmla="*/ 59 w 71"/>
                <a:gd name="T105" fmla="*/ 66 h 96"/>
                <a:gd name="T106" fmla="*/ 53 w 71"/>
                <a:gd name="T107" fmla="*/ 72 h 96"/>
                <a:gd name="T108" fmla="*/ 53 w 71"/>
                <a:gd name="T109" fmla="*/ 78 h 96"/>
                <a:gd name="T110" fmla="*/ 53 w 71"/>
                <a:gd name="T111" fmla="*/ 84 h 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1"/>
                <a:gd name="T169" fmla="*/ 0 h 96"/>
                <a:gd name="T170" fmla="*/ 71 w 71"/>
                <a:gd name="T171" fmla="*/ 96 h 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1" h="96">
                  <a:moveTo>
                    <a:pt x="59" y="84"/>
                  </a:moveTo>
                  <a:lnTo>
                    <a:pt x="53" y="90"/>
                  </a:lnTo>
                  <a:lnTo>
                    <a:pt x="53" y="96"/>
                  </a:lnTo>
                  <a:lnTo>
                    <a:pt x="53" y="90"/>
                  </a:lnTo>
                  <a:lnTo>
                    <a:pt x="47" y="84"/>
                  </a:lnTo>
                  <a:lnTo>
                    <a:pt x="47" y="78"/>
                  </a:lnTo>
                  <a:lnTo>
                    <a:pt x="47" y="72"/>
                  </a:lnTo>
                  <a:lnTo>
                    <a:pt x="41" y="72"/>
                  </a:lnTo>
                  <a:lnTo>
                    <a:pt x="36" y="72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18" y="66"/>
                  </a:lnTo>
                  <a:lnTo>
                    <a:pt x="18" y="60"/>
                  </a:lnTo>
                  <a:lnTo>
                    <a:pt x="24" y="66"/>
                  </a:lnTo>
                  <a:lnTo>
                    <a:pt x="30" y="66"/>
                  </a:lnTo>
                  <a:lnTo>
                    <a:pt x="36" y="66"/>
                  </a:lnTo>
                  <a:lnTo>
                    <a:pt x="41" y="66"/>
                  </a:lnTo>
                  <a:lnTo>
                    <a:pt x="41" y="60"/>
                  </a:lnTo>
                  <a:lnTo>
                    <a:pt x="41" y="54"/>
                  </a:lnTo>
                  <a:lnTo>
                    <a:pt x="36" y="54"/>
                  </a:lnTo>
                  <a:lnTo>
                    <a:pt x="36" y="48"/>
                  </a:lnTo>
                  <a:lnTo>
                    <a:pt x="30" y="48"/>
                  </a:lnTo>
                  <a:lnTo>
                    <a:pt x="24" y="48"/>
                  </a:lnTo>
                  <a:lnTo>
                    <a:pt x="18" y="42"/>
                  </a:lnTo>
                  <a:lnTo>
                    <a:pt x="12" y="36"/>
                  </a:lnTo>
                  <a:lnTo>
                    <a:pt x="6" y="36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4" y="42"/>
                  </a:lnTo>
                  <a:lnTo>
                    <a:pt x="30" y="42"/>
                  </a:lnTo>
                  <a:lnTo>
                    <a:pt x="36" y="42"/>
                  </a:lnTo>
                  <a:lnTo>
                    <a:pt x="36" y="36"/>
                  </a:lnTo>
                  <a:lnTo>
                    <a:pt x="30" y="24"/>
                  </a:lnTo>
                  <a:lnTo>
                    <a:pt x="30" y="18"/>
                  </a:lnTo>
                  <a:lnTo>
                    <a:pt x="24" y="12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36" y="24"/>
                  </a:lnTo>
                  <a:lnTo>
                    <a:pt x="36" y="30"/>
                  </a:lnTo>
                  <a:lnTo>
                    <a:pt x="41" y="36"/>
                  </a:lnTo>
                  <a:lnTo>
                    <a:pt x="41" y="42"/>
                  </a:lnTo>
                  <a:lnTo>
                    <a:pt x="47" y="36"/>
                  </a:lnTo>
                  <a:lnTo>
                    <a:pt x="47" y="24"/>
                  </a:lnTo>
                  <a:lnTo>
                    <a:pt x="53" y="18"/>
                  </a:lnTo>
                  <a:lnTo>
                    <a:pt x="53" y="12"/>
                  </a:lnTo>
                  <a:lnTo>
                    <a:pt x="53" y="6"/>
                  </a:lnTo>
                  <a:lnTo>
                    <a:pt x="53" y="12"/>
                  </a:lnTo>
                  <a:lnTo>
                    <a:pt x="53" y="18"/>
                  </a:lnTo>
                  <a:lnTo>
                    <a:pt x="53" y="30"/>
                  </a:lnTo>
                  <a:lnTo>
                    <a:pt x="47" y="36"/>
                  </a:lnTo>
                  <a:lnTo>
                    <a:pt x="41" y="48"/>
                  </a:lnTo>
                  <a:lnTo>
                    <a:pt x="47" y="54"/>
                  </a:lnTo>
                  <a:lnTo>
                    <a:pt x="47" y="60"/>
                  </a:lnTo>
                  <a:lnTo>
                    <a:pt x="47" y="66"/>
                  </a:lnTo>
                  <a:lnTo>
                    <a:pt x="53" y="66"/>
                  </a:lnTo>
                  <a:lnTo>
                    <a:pt x="59" y="60"/>
                  </a:lnTo>
                  <a:lnTo>
                    <a:pt x="65" y="54"/>
                  </a:lnTo>
                  <a:lnTo>
                    <a:pt x="65" y="48"/>
                  </a:lnTo>
                  <a:lnTo>
                    <a:pt x="71" y="48"/>
                  </a:lnTo>
                  <a:lnTo>
                    <a:pt x="71" y="54"/>
                  </a:lnTo>
                  <a:lnTo>
                    <a:pt x="65" y="60"/>
                  </a:lnTo>
                  <a:lnTo>
                    <a:pt x="65" y="66"/>
                  </a:lnTo>
                  <a:lnTo>
                    <a:pt x="59" y="66"/>
                  </a:lnTo>
                  <a:lnTo>
                    <a:pt x="59" y="72"/>
                  </a:lnTo>
                  <a:lnTo>
                    <a:pt x="53" y="72"/>
                  </a:lnTo>
                  <a:lnTo>
                    <a:pt x="53" y="78"/>
                  </a:lnTo>
                  <a:lnTo>
                    <a:pt x="53" y="84"/>
                  </a:lnTo>
                  <a:lnTo>
                    <a:pt x="59" y="84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86" name="Freeform 218"/>
            <p:cNvSpPr>
              <a:spLocks/>
            </p:cNvSpPr>
            <p:nvPr/>
          </p:nvSpPr>
          <p:spPr bwMode="auto">
            <a:xfrm>
              <a:off x="4576" y="2192"/>
              <a:ext cx="66" cy="90"/>
            </a:xfrm>
            <a:custGeom>
              <a:avLst/>
              <a:gdLst>
                <a:gd name="T0" fmla="*/ 66 w 66"/>
                <a:gd name="T1" fmla="*/ 0 h 90"/>
                <a:gd name="T2" fmla="*/ 54 w 66"/>
                <a:gd name="T3" fmla="*/ 0 h 90"/>
                <a:gd name="T4" fmla="*/ 54 w 66"/>
                <a:gd name="T5" fmla="*/ 6 h 90"/>
                <a:gd name="T6" fmla="*/ 48 w 66"/>
                <a:gd name="T7" fmla="*/ 12 h 90"/>
                <a:gd name="T8" fmla="*/ 42 w 66"/>
                <a:gd name="T9" fmla="*/ 18 h 90"/>
                <a:gd name="T10" fmla="*/ 30 w 66"/>
                <a:gd name="T11" fmla="*/ 18 h 90"/>
                <a:gd name="T12" fmla="*/ 18 w 66"/>
                <a:gd name="T13" fmla="*/ 24 h 90"/>
                <a:gd name="T14" fmla="*/ 12 w 66"/>
                <a:gd name="T15" fmla="*/ 24 h 90"/>
                <a:gd name="T16" fmla="*/ 6 w 66"/>
                <a:gd name="T17" fmla="*/ 30 h 90"/>
                <a:gd name="T18" fmla="*/ 6 w 66"/>
                <a:gd name="T19" fmla="*/ 30 h 90"/>
                <a:gd name="T20" fmla="*/ 12 w 66"/>
                <a:gd name="T21" fmla="*/ 24 h 90"/>
                <a:gd name="T22" fmla="*/ 18 w 66"/>
                <a:gd name="T23" fmla="*/ 24 h 90"/>
                <a:gd name="T24" fmla="*/ 30 w 66"/>
                <a:gd name="T25" fmla="*/ 24 h 90"/>
                <a:gd name="T26" fmla="*/ 36 w 66"/>
                <a:gd name="T27" fmla="*/ 24 h 90"/>
                <a:gd name="T28" fmla="*/ 36 w 66"/>
                <a:gd name="T29" fmla="*/ 30 h 90"/>
                <a:gd name="T30" fmla="*/ 30 w 66"/>
                <a:gd name="T31" fmla="*/ 42 h 90"/>
                <a:gd name="T32" fmla="*/ 24 w 66"/>
                <a:gd name="T33" fmla="*/ 48 h 90"/>
                <a:gd name="T34" fmla="*/ 18 w 66"/>
                <a:gd name="T35" fmla="*/ 48 h 90"/>
                <a:gd name="T36" fmla="*/ 12 w 66"/>
                <a:gd name="T37" fmla="*/ 48 h 90"/>
                <a:gd name="T38" fmla="*/ 0 w 66"/>
                <a:gd name="T39" fmla="*/ 54 h 90"/>
                <a:gd name="T40" fmla="*/ 0 w 66"/>
                <a:gd name="T41" fmla="*/ 54 h 90"/>
                <a:gd name="T42" fmla="*/ 0 w 66"/>
                <a:gd name="T43" fmla="*/ 54 h 90"/>
                <a:gd name="T44" fmla="*/ 6 w 66"/>
                <a:gd name="T45" fmla="*/ 54 h 90"/>
                <a:gd name="T46" fmla="*/ 12 w 66"/>
                <a:gd name="T47" fmla="*/ 54 h 90"/>
                <a:gd name="T48" fmla="*/ 18 w 66"/>
                <a:gd name="T49" fmla="*/ 54 h 90"/>
                <a:gd name="T50" fmla="*/ 24 w 66"/>
                <a:gd name="T51" fmla="*/ 54 h 90"/>
                <a:gd name="T52" fmla="*/ 24 w 66"/>
                <a:gd name="T53" fmla="*/ 54 h 90"/>
                <a:gd name="T54" fmla="*/ 12 w 66"/>
                <a:gd name="T55" fmla="*/ 72 h 90"/>
                <a:gd name="T56" fmla="*/ 12 w 66"/>
                <a:gd name="T57" fmla="*/ 84 h 90"/>
                <a:gd name="T58" fmla="*/ 18 w 66"/>
                <a:gd name="T59" fmla="*/ 78 h 90"/>
                <a:gd name="T60" fmla="*/ 24 w 66"/>
                <a:gd name="T61" fmla="*/ 66 h 90"/>
                <a:gd name="T62" fmla="*/ 30 w 66"/>
                <a:gd name="T63" fmla="*/ 54 h 90"/>
                <a:gd name="T64" fmla="*/ 36 w 66"/>
                <a:gd name="T65" fmla="*/ 60 h 90"/>
                <a:gd name="T66" fmla="*/ 42 w 66"/>
                <a:gd name="T67" fmla="*/ 78 h 90"/>
                <a:gd name="T68" fmla="*/ 48 w 66"/>
                <a:gd name="T69" fmla="*/ 84 h 90"/>
                <a:gd name="T70" fmla="*/ 48 w 66"/>
                <a:gd name="T71" fmla="*/ 84 h 90"/>
                <a:gd name="T72" fmla="*/ 42 w 66"/>
                <a:gd name="T73" fmla="*/ 72 h 90"/>
                <a:gd name="T74" fmla="*/ 36 w 66"/>
                <a:gd name="T75" fmla="*/ 54 h 90"/>
                <a:gd name="T76" fmla="*/ 42 w 66"/>
                <a:gd name="T77" fmla="*/ 42 h 90"/>
                <a:gd name="T78" fmla="*/ 48 w 66"/>
                <a:gd name="T79" fmla="*/ 30 h 90"/>
                <a:gd name="T80" fmla="*/ 54 w 66"/>
                <a:gd name="T81" fmla="*/ 30 h 90"/>
                <a:gd name="T82" fmla="*/ 60 w 66"/>
                <a:gd name="T83" fmla="*/ 42 h 90"/>
                <a:gd name="T84" fmla="*/ 66 w 66"/>
                <a:gd name="T85" fmla="*/ 60 h 90"/>
                <a:gd name="T86" fmla="*/ 66 w 66"/>
                <a:gd name="T87" fmla="*/ 54 h 90"/>
                <a:gd name="T88" fmla="*/ 66 w 66"/>
                <a:gd name="T89" fmla="*/ 42 h 90"/>
                <a:gd name="T90" fmla="*/ 60 w 66"/>
                <a:gd name="T91" fmla="*/ 24 h 90"/>
                <a:gd name="T92" fmla="*/ 60 w 66"/>
                <a:gd name="T93" fmla="*/ 18 h 90"/>
                <a:gd name="T94" fmla="*/ 66 w 66"/>
                <a:gd name="T95" fmla="*/ 6 h 90"/>
                <a:gd name="T96" fmla="*/ 66 w 66"/>
                <a:gd name="T97" fmla="*/ 0 h 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"/>
                <a:gd name="T148" fmla="*/ 0 h 90"/>
                <a:gd name="T149" fmla="*/ 66 w 66"/>
                <a:gd name="T150" fmla="*/ 90 h 9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" h="90">
                  <a:moveTo>
                    <a:pt x="66" y="0"/>
                  </a:moveTo>
                  <a:lnTo>
                    <a:pt x="66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54" y="6"/>
                  </a:lnTo>
                  <a:lnTo>
                    <a:pt x="48" y="12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8" y="24"/>
                  </a:lnTo>
                  <a:lnTo>
                    <a:pt x="12" y="24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6" y="24"/>
                  </a:lnTo>
                  <a:lnTo>
                    <a:pt x="42" y="24"/>
                  </a:lnTo>
                  <a:lnTo>
                    <a:pt x="36" y="30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24" y="48"/>
                  </a:lnTo>
                  <a:lnTo>
                    <a:pt x="18" y="48"/>
                  </a:lnTo>
                  <a:lnTo>
                    <a:pt x="12" y="48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6" y="54"/>
                  </a:lnTo>
                  <a:lnTo>
                    <a:pt x="12" y="54"/>
                  </a:lnTo>
                  <a:lnTo>
                    <a:pt x="18" y="54"/>
                  </a:lnTo>
                  <a:lnTo>
                    <a:pt x="24" y="54"/>
                  </a:lnTo>
                  <a:lnTo>
                    <a:pt x="30" y="48"/>
                  </a:lnTo>
                  <a:lnTo>
                    <a:pt x="24" y="54"/>
                  </a:lnTo>
                  <a:lnTo>
                    <a:pt x="18" y="60"/>
                  </a:lnTo>
                  <a:lnTo>
                    <a:pt x="12" y="72"/>
                  </a:lnTo>
                  <a:lnTo>
                    <a:pt x="12" y="90"/>
                  </a:lnTo>
                  <a:lnTo>
                    <a:pt x="12" y="84"/>
                  </a:lnTo>
                  <a:lnTo>
                    <a:pt x="18" y="84"/>
                  </a:lnTo>
                  <a:lnTo>
                    <a:pt x="18" y="78"/>
                  </a:lnTo>
                  <a:lnTo>
                    <a:pt x="24" y="72"/>
                  </a:lnTo>
                  <a:lnTo>
                    <a:pt x="24" y="66"/>
                  </a:lnTo>
                  <a:lnTo>
                    <a:pt x="30" y="60"/>
                  </a:lnTo>
                  <a:lnTo>
                    <a:pt x="30" y="54"/>
                  </a:lnTo>
                  <a:lnTo>
                    <a:pt x="36" y="60"/>
                  </a:lnTo>
                  <a:lnTo>
                    <a:pt x="36" y="66"/>
                  </a:lnTo>
                  <a:lnTo>
                    <a:pt x="42" y="78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42" y="78"/>
                  </a:lnTo>
                  <a:lnTo>
                    <a:pt x="42" y="72"/>
                  </a:lnTo>
                  <a:lnTo>
                    <a:pt x="42" y="60"/>
                  </a:lnTo>
                  <a:lnTo>
                    <a:pt x="36" y="54"/>
                  </a:lnTo>
                  <a:lnTo>
                    <a:pt x="36" y="48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36"/>
                  </a:lnTo>
                  <a:lnTo>
                    <a:pt x="60" y="42"/>
                  </a:lnTo>
                  <a:lnTo>
                    <a:pt x="66" y="54"/>
                  </a:lnTo>
                  <a:lnTo>
                    <a:pt x="66" y="60"/>
                  </a:lnTo>
                  <a:lnTo>
                    <a:pt x="66" y="54"/>
                  </a:lnTo>
                  <a:lnTo>
                    <a:pt x="66" y="42"/>
                  </a:lnTo>
                  <a:lnTo>
                    <a:pt x="60" y="30"/>
                  </a:lnTo>
                  <a:lnTo>
                    <a:pt x="60" y="24"/>
                  </a:lnTo>
                  <a:lnTo>
                    <a:pt x="54" y="18"/>
                  </a:lnTo>
                  <a:lnTo>
                    <a:pt x="60" y="18"/>
                  </a:lnTo>
                  <a:lnTo>
                    <a:pt x="60" y="12"/>
                  </a:lnTo>
                  <a:lnTo>
                    <a:pt x="66" y="6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87" name="Freeform 219"/>
            <p:cNvSpPr>
              <a:spLocks/>
            </p:cNvSpPr>
            <p:nvPr/>
          </p:nvSpPr>
          <p:spPr bwMode="auto">
            <a:xfrm>
              <a:off x="4684" y="2073"/>
              <a:ext cx="95" cy="72"/>
            </a:xfrm>
            <a:custGeom>
              <a:avLst/>
              <a:gdLst>
                <a:gd name="T0" fmla="*/ 59 w 95"/>
                <a:gd name="T1" fmla="*/ 0 h 72"/>
                <a:gd name="T2" fmla="*/ 65 w 95"/>
                <a:gd name="T3" fmla="*/ 0 h 72"/>
                <a:gd name="T4" fmla="*/ 77 w 95"/>
                <a:gd name="T5" fmla="*/ 6 h 72"/>
                <a:gd name="T6" fmla="*/ 77 w 95"/>
                <a:gd name="T7" fmla="*/ 12 h 72"/>
                <a:gd name="T8" fmla="*/ 77 w 95"/>
                <a:gd name="T9" fmla="*/ 24 h 72"/>
                <a:gd name="T10" fmla="*/ 59 w 95"/>
                <a:gd name="T11" fmla="*/ 24 h 72"/>
                <a:gd name="T12" fmla="*/ 53 w 95"/>
                <a:gd name="T13" fmla="*/ 30 h 72"/>
                <a:gd name="T14" fmla="*/ 53 w 95"/>
                <a:gd name="T15" fmla="*/ 30 h 72"/>
                <a:gd name="T16" fmla="*/ 59 w 95"/>
                <a:gd name="T17" fmla="*/ 30 h 72"/>
                <a:gd name="T18" fmla="*/ 65 w 95"/>
                <a:gd name="T19" fmla="*/ 30 h 72"/>
                <a:gd name="T20" fmla="*/ 71 w 95"/>
                <a:gd name="T21" fmla="*/ 30 h 72"/>
                <a:gd name="T22" fmla="*/ 77 w 95"/>
                <a:gd name="T23" fmla="*/ 36 h 72"/>
                <a:gd name="T24" fmla="*/ 77 w 95"/>
                <a:gd name="T25" fmla="*/ 42 h 72"/>
                <a:gd name="T26" fmla="*/ 71 w 95"/>
                <a:gd name="T27" fmla="*/ 48 h 72"/>
                <a:gd name="T28" fmla="*/ 77 w 95"/>
                <a:gd name="T29" fmla="*/ 48 h 72"/>
                <a:gd name="T30" fmla="*/ 83 w 95"/>
                <a:gd name="T31" fmla="*/ 48 h 72"/>
                <a:gd name="T32" fmla="*/ 89 w 95"/>
                <a:gd name="T33" fmla="*/ 48 h 72"/>
                <a:gd name="T34" fmla="*/ 95 w 95"/>
                <a:gd name="T35" fmla="*/ 48 h 72"/>
                <a:gd name="T36" fmla="*/ 95 w 95"/>
                <a:gd name="T37" fmla="*/ 66 h 72"/>
                <a:gd name="T38" fmla="*/ 89 w 95"/>
                <a:gd name="T39" fmla="*/ 72 h 72"/>
                <a:gd name="T40" fmla="*/ 83 w 95"/>
                <a:gd name="T41" fmla="*/ 72 h 72"/>
                <a:gd name="T42" fmla="*/ 77 w 95"/>
                <a:gd name="T43" fmla="*/ 72 h 72"/>
                <a:gd name="T44" fmla="*/ 71 w 95"/>
                <a:gd name="T45" fmla="*/ 60 h 72"/>
                <a:gd name="T46" fmla="*/ 65 w 95"/>
                <a:gd name="T47" fmla="*/ 48 h 72"/>
                <a:gd name="T48" fmla="*/ 53 w 95"/>
                <a:gd name="T49" fmla="*/ 42 h 72"/>
                <a:gd name="T50" fmla="*/ 53 w 95"/>
                <a:gd name="T51" fmla="*/ 48 h 72"/>
                <a:gd name="T52" fmla="*/ 53 w 95"/>
                <a:gd name="T53" fmla="*/ 60 h 72"/>
                <a:gd name="T54" fmla="*/ 47 w 95"/>
                <a:gd name="T55" fmla="*/ 66 h 72"/>
                <a:gd name="T56" fmla="*/ 35 w 95"/>
                <a:gd name="T57" fmla="*/ 72 h 72"/>
                <a:gd name="T58" fmla="*/ 29 w 95"/>
                <a:gd name="T59" fmla="*/ 66 h 72"/>
                <a:gd name="T60" fmla="*/ 23 w 95"/>
                <a:gd name="T61" fmla="*/ 54 h 72"/>
                <a:gd name="T62" fmla="*/ 29 w 95"/>
                <a:gd name="T63" fmla="*/ 48 h 72"/>
                <a:gd name="T64" fmla="*/ 29 w 95"/>
                <a:gd name="T65" fmla="*/ 42 h 72"/>
                <a:gd name="T66" fmla="*/ 17 w 95"/>
                <a:gd name="T67" fmla="*/ 36 h 72"/>
                <a:gd name="T68" fmla="*/ 12 w 95"/>
                <a:gd name="T69" fmla="*/ 42 h 72"/>
                <a:gd name="T70" fmla="*/ 0 w 95"/>
                <a:gd name="T71" fmla="*/ 36 h 72"/>
                <a:gd name="T72" fmla="*/ 0 w 95"/>
                <a:gd name="T73" fmla="*/ 30 h 72"/>
                <a:gd name="T74" fmla="*/ 6 w 95"/>
                <a:gd name="T75" fmla="*/ 18 h 72"/>
                <a:gd name="T76" fmla="*/ 6 w 95"/>
                <a:gd name="T77" fmla="*/ 18 h 72"/>
                <a:gd name="T78" fmla="*/ 12 w 95"/>
                <a:gd name="T79" fmla="*/ 12 h 72"/>
                <a:gd name="T80" fmla="*/ 17 w 95"/>
                <a:gd name="T81" fmla="*/ 12 h 72"/>
                <a:gd name="T82" fmla="*/ 23 w 95"/>
                <a:gd name="T83" fmla="*/ 0 h 72"/>
                <a:gd name="T84" fmla="*/ 29 w 95"/>
                <a:gd name="T85" fmla="*/ 0 h 72"/>
                <a:gd name="T86" fmla="*/ 41 w 95"/>
                <a:gd name="T87" fmla="*/ 6 h 72"/>
                <a:gd name="T88" fmla="*/ 41 w 95"/>
                <a:gd name="T89" fmla="*/ 18 h 72"/>
                <a:gd name="T90" fmla="*/ 47 w 95"/>
                <a:gd name="T91" fmla="*/ 24 h 72"/>
                <a:gd name="T92" fmla="*/ 47 w 95"/>
                <a:gd name="T93" fmla="*/ 30 h 72"/>
                <a:gd name="T94" fmla="*/ 53 w 95"/>
                <a:gd name="T95" fmla="*/ 24 h 72"/>
                <a:gd name="T96" fmla="*/ 53 w 95"/>
                <a:gd name="T97" fmla="*/ 18 h 72"/>
                <a:gd name="T98" fmla="*/ 53 w 95"/>
                <a:gd name="T99" fmla="*/ 6 h 7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5"/>
                <a:gd name="T151" fmla="*/ 0 h 72"/>
                <a:gd name="T152" fmla="*/ 95 w 95"/>
                <a:gd name="T153" fmla="*/ 72 h 7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5" h="72">
                  <a:moveTo>
                    <a:pt x="53" y="6"/>
                  </a:moveTo>
                  <a:lnTo>
                    <a:pt x="53" y="6"/>
                  </a:lnTo>
                  <a:lnTo>
                    <a:pt x="59" y="0"/>
                  </a:lnTo>
                  <a:lnTo>
                    <a:pt x="65" y="0"/>
                  </a:lnTo>
                  <a:lnTo>
                    <a:pt x="71" y="0"/>
                  </a:lnTo>
                  <a:lnTo>
                    <a:pt x="71" y="6"/>
                  </a:lnTo>
                  <a:lnTo>
                    <a:pt x="77" y="6"/>
                  </a:lnTo>
                  <a:lnTo>
                    <a:pt x="77" y="12"/>
                  </a:lnTo>
                  <a:lnTo>
                    <a:pt x="77" y="18"/>
                  </a:lnTo>
                  <a:lnTo>
                    <a:pt x="77" y="24"/>
                  </a:lnTo>
                  <a:lnTo>
                    <a:pt x="71" y="24"/>
                  </a:lnTo>
                  <a:lnTo>
                    <a:pt x="59" y="24"/>
                  </a:lnTo>
                  <a:lnTo>
                    <a:pt x="59" y="30"/>
                  </a:lnTo>
                  <a:lnTo>
                    <a:pt x="53" y="30"/>
                  </a:lnTo>
                  <a:lnTo>
                    <a:pt x="53" y="36"/>
                  </a:lnTo>
                  <a:lnTo>
                    <a:pt x="59" y="30"/>
                  </a:lnTo>
                  <a:lnTo>
                    <a:pt x="65" y="30"/>
                  </a:lnTo>
                  <a:lnTo>
                    <a:pt x="71" y="30"/>
                  </a:lnTo>
                  <a:lnTo>
                    <a:pt x="71" y="36"/>
                  </a:lnTo>
                  <a:lnTo>
                    <a:pt x="77" y="36"/>
                  </a:lnTo>
                  <a:lnTo>
                    <a:pt x="77" y="42"/>
                  </a:lnTo>
                  <a:lnTo>
                    <a:pt x="71" y="42"/>
                  </a:lnTo>
                  <a:lnTo>
                    <a:pt x="71" y="48"/>
                  </a:lnTo>
                  <a:lnTo>
                    <a:pt x="77" y="48"/>
                  </a:lnTo>
                  <a:lnTo>
                    <a:pt x="83" y="48"/>
                  </a:lnTo>
                  <a:lnTo>
                    <a:pt x="89" y="48"/>
                  </a:lnTo>
                  <a:lnTo>
                    <a:pt x="95" y="48"/>
                  </a:lnTo>
                  <a:lnTo>
                    <a:pt x="95" y="54"/>
                  </a:lnTo>
                  <a:lnTo>
                    <a:pt x="95" y="60"/>
                  </a:lnTo>
                  <a:lnTo>
                    <a:pt x="95" y="66"/>
                  </a:lnTo>
                  <a:lnTo>
                    <a:pt x="95" y="72"/>
                  </a:lnTo>
                  <a:lnTo>
                    <a:pt x="89" y="72"/>
                  </a:lnTo>
                  <a:lnTo>
                    <a:pt x="83" y="72"/>
                  </a:lnTo>
                  <a:lnTo>
                    <a:pt x="77" y="72"/>
                  </a:lnTo>
                  <a:lnTo>
                    <a:pt x="71" y="66"/>
                  </a:lnTo>
                  <a:lnTo>
                    <a:pt x="71" y="60"/>
                  </a:lnTo>
                  <a:lnTo>
                    <a:pt x="71" y="54"/>
                  </a:lnTo>
                  <a:lnTo>
                    <a:pt x="65" y="48"/>
                  </a:lnTo>
                  <a:lnTo>
                    <a:pt x="59" y="48"/>
                  </a:lnTo>
                  <a:lnTo>
                    <a:pt x="53" y="48"/>
                  </a:lnTo>
                  <a:lnTo>
                    <a:pt x="53" y="42"/>
                  </a:lnTo>
                  <a:lnTo>
                    <a:pt x="53" y="48"/>
                  </a:lnTo>
                  <a:lnTo>
                    <a:pt x="53" y="54"/>
                  </a:lnTo>
                  <a:lnTo>
                    <a:pt x="53" y="60"/>
                  </a:lnTo>
                  <a:lnTo>
                    <a:pt x="53" y="66"/>
                  </a:lnTo>
                  <a:lnTo>
                    <a:pt x="47" y="66"/>
                  </a:lnTo>
                  <a:lnTo>
                    <a:pt x="41" y="72"/>
                  </a:lnTo>
                  <a:lnTo>
                    <a:pt x="35" y="72"/>
                  </a:lnTo>
                  <a:lnTo>
                    <a:pt x="29" y="66"/>
                  </a:lnTo>
                  <a:lnTo>
                    <a:pt x="23" y="60"/>
                  </a:lnTo>
                  <a:lnTo>
                    <a:pt x="23" y="54"/>
                  </a:lnTo>
                  <a:lnTo>
                    <a:pt x="23" y="48"/>
                  </a:lnTo>
                  <a:lnTo>
                    <a:pt x="29" y="48"/>
                  </a:lnTo>
                  <a:lnTo>
                    <a:pt x="29" y="42"/>
                  </a:lnTo>
                  <a:lnTo>
                    <a:pt x="23" y="42"/>
                  </a:lnTo>
                  <a:lnTo>
                    <a:pt x="23" y="36"/>
                  </a:lnTo>
                  <a:lnTo>
                    <a:pt x="17" y="36"/>
                  </a:lnTo>
                  <a:lnTo>
                    <a:pt x="17" y="42"/>
                  </a:lnTo>
                  <a:lnTo>
                    <a:pt x="12" y="42"/>
                  </a:lnTo>
                  <a:lnTo>
                    <a:pt x="6" y="42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7" y="12"/>
                  </a:lnTo>
                  <a:lnTo>
                    <a:pt x="17" y="6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41" y="6"/>
                  </a:lnTo>
                  <a:lnTo>
                    <a:pt x="41" y="12"/>
                  </a:lnTo>
                  <a:lnTo>
                    <a:pt x="35" y="18"/>
                  </a:lnTo>
                  <a:lnTo>
                    <a:pt x="41" y="18"/>
                  </a:lnTo>
                  <a:lnTo>
                    <a:pt x="47" y="18"/>
                  </a:lnTo>
                  <a:lnTo>
                    <a:pt x="47" y="24"/>
                  </a:lnTo>
                  <a:lnTo>
                    <a:pt x="47" y="30"/>
                  </a:lnTo>
                  <a:lnTo>
                    <a:pt x="47" y="24"/>
                  </a:lnTo>
                  <a:lnTo>
                    <a:pt x="53" y="24"/>
                  </a:lnTo>
                  <a:lnTo>
                    <a:pt x="53" y="18"/>
                  </a:lnTo>
                  <a:lnTo>
                    <a:pt x="53" y="12"/>
                  </a:lnTo>
                  <a:lnTo>
                    <a:pt x="53" y="6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88" name="Freeform 220"/>
            <p:cNvSpPr>
              <a:spLocks/>
            </p:cNvSpPr>
            <p:nvPr/>
          </p:nvSpPr>
          <p:spPr bwMode="auto">
            <a:xfrm>
              <a:off x="4600" y="2001"/>
              <a:ext cx="96" cy="90"/>
            </a:xfrm>
            <a:custGeom>
              <a:avLst/>
              <a:gdLst>
                <a:gd name="T0" fmla="*/ 90 w 96"/>
                <a:gd name="T1" fmla="*/ 90 h 90"/>
                <a:gd name="T2" fmla="*/ 84 w 96"/>
                <a:gd name="T3" fmla="*/ 84 h 90"/>
                <a:gd name="T4" fmla="*/ 78 w 96"/>
                <a:gd name="T5" fmla="*/ 84 h 90"/>
                <a:gd name="T6" fmla="*/ 66 w 96"/>
                <a:gd name="T7" fmla="*/ 84 h 90"/>
                <a:gd name="T8" fmla="*/ 54 w 96"/>
                <a:gd name="T9" fmla="*/ 84 h 90"/>
                <a:gd name="T10" fmla="*/ 48 w 96"/>
                <a:gd name="T11" fmla="*/ 84 h 90"/>
                <a:gd name="T12" fmla="*/ 54 w 96"/>
                <a:gd name="T13" fmla="*/ 78 h 90"/>
                <a:gd name="T14" fmla="*/ 60 w 96"/>
                <a:gd name="T15" fmla="*/ 78 h 90"/>
                <a:gd name="T16" fmla="*/ 72 w 96"/>
                <a:gd name="T17" fmla="*/ 78 h 90"/>
                <a:gd name="T18" fmla="*/ 72 w 96"/>
                <a:gd name="T19" fmla="*/ 72 h 90"/>
                <a:gd name="T20" fmla="*/ 60 w 96"/>
                <a:gd name="T21" fmla="*/ 60 h 90"/>
                <a:gd name="T22" fmla="*/ 48 w 96"/>
                <a:gd name="T23" fmla="*/ 66 h 90"/>
                <a:gd name="T24" fmla="*/ 30 w 96"/>
                <a:gd name="T25" fmla="*/ 66 h 90"/>
                <a:gd name="T26" fmla="*/ 18 w 96"/>
                <a:gd name="T27" fmla="*/ 60 h 90"/>
                <a:gd name="T28" fmla="*/ 24 w 96"/>
                <a:gd name="T29" fmla="*/ 60 h 90"/>
                <a:gd name="T30" fmla="*/ 36 w 96"/>
                <a:gd name="T31" fmla="*/ 60 h 90"/>
                <a:gd name="T32" fmla="*/ 48 w 96"/>
                <a:gd name="T33" fmla="*/ 54 h 90"/>
                <a:gd name="T34" fmla="*/ 48 w 96"/>
                <a:gd name="T35" fmla="*/ 48 h 90"/>
                <a:gd name="T36" fmla="*/ 36 w 96"/>
                <a:gd name="T37" fmla="*/ 42 h 90"/>
                <a:gd name="T38" fmla="*/ 24 w 96"/>
                <a:gd name="T39" fmla="*/ 42 h 90"/>
                <a:gd name="T40" fmla="*/ 6 w 96"/>
                <a:gd name="T41" fmla="*/ 42 h 90"/>
                <a:gd name="T42" fmla="*/ 0 w 96"/>
                <a:gd name="T43" fmla="*/ 36 h 90"/>
                <a:gd name="T44" fmla="*/ 6 w 96"/>
                <a:gd name="T45" fmla="*/ 36 h 90"/>
                <a:gd name="T46" fmla="*/ 12 w 96"/>
                <a:gd name="T47" fmla="*/ 36 h 90"/>
                <a:gd name="T48" fmla="*/ 24 w 96"/>
                <a:gd name="T49" fmla="*/ 36 h 90"/>
                <a:gd name="T50" fmla="*/ 30 w 96"/>
                <a:gd name="T51" fmla="*/ 30 h 90"/>
                <a:gd name="T52" fmla="*/ 18 w 96"/>
                <a:gd name="T53" fmla="*/ 18 h 90"/>
                <a:gd name="T54" fmla="*/ 6 w 96"/>
                <a:gd name="T55" fmla="*/ 6 h 90"/>
                <a:gd name="T56" fmla="*/ 0 w 96"/>
                <a:gd name="T57" fmla="*/ 0 h 90"/>
                <a:gd name="T58" fmla="*/ 6 w 96"/>
                <a:gd name="T59" fmla="*/ 6 h 90"/>
                <a:gd name="T60" fmla="*/ 18 w 96"/>
                <a:gd name="T61" fmla="*/ 18 h 90"/>
                <a:gd name="T62" fmla="*/ 30 w 96"/>
                <a:gd name="T63" fmla="*/ 30 h 90"/>
                <a:gd name="T64" fmla="*/ 36 w 96"/>
                <a:gd name="T65" fmla="*/ 18 h 90"/>
                <a:gd name="T66" fmla="*/ 36 w 96"/>
                <a:gd name="T67" fmla="*/ 6 h 90"/>
                <a:gd name="T68" fmla="*/ 42 w 96"/>
                <a:gd name="T69" fmla="*/ 6 h 90"/>
                <a:gd name="T70" fmla="*/ 42 w 96"/>
                <a:gd name="T71" fmla="*/ 30 h 90"/>
                <a:gd name="T72" fmla="*/ 54 w 96"/>
                <a:gd name="T73" fmla="*/ 42 h 90"/>
                <a:gd name="T74" fmla="*/ 60 w 96"/>
                <a:gd name="T75" fmla="*/ 48 h 90"/>
                <a:gd name="T76" fmla="*/ 66 w 96"/>
                <a:gd name="T77" fmla="*/ 30 h 90"/>
                <a:gd name="T78" fmla="*/ 66 w 96"/>
                <a:gd name="T79" fmla="*/ 24 h 90"/>
                <a:gd name="T80" fmla="*/ 72 w 96"/>
                <a:gd name="T81" fmla="*/ 42 h 90"/>
                <a:gd name="T82" fmla="*/ 72 w 96"/>
                <a:gd name="T83" fmla="*/ 60 h 90"/>
                <a:gd name="T84" fmla="*/ 84 w 96"/>
                <a:gd name="T85" fmla="*/ 72 h 90"/>
                <a:gd name="T86" fmla="*/ 90 w 96"/>
                <a:gd name="T87" fmla="*/ 66 h 90"/>
                <a:gd name="T88" fmla="*/ 90 w 96"/>
                <a:gd name="T89" fmla="*/ 60 h 90"/>
                <a:gd name="T90" fmla="*/ 90 w 96"/>
                <a:gd name="T91" fmla="*/ 66 h 90"/>
                <a:gd name="T92" fmla="*/ 90 w 96"/>
                <a:gd name="T93" fmla="*/ 78 h 90"/>
                <a:gd name="T94" fmla="*/ 90 w 96"/>
                <a:gd name="T95" fmla="*/ 84 h 9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6"/>
                <a:gd name="T145" fmla="*/ 0 h 90"/>
                <a:gd name="T146" fmla="*/ 96 w 96"/>
                <a:gd name="T147" fmla="*/ 90 h 9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6" h="90">
                  <a:moveTo>
                    <a:pt x="96" y="90"/>
                  </a:moveTo>
                  <a:lnTo>
                    <a:pt x="90" y="90"/>
                  </a:lnTo>
                  <a:lnTo>
                    <a:pt x="84" y="84"/>
                  </a:lnTo>
                  <a:lnTo>
                    <a:pt x="78" y="84"/>
                  </a:lnTo>
                  <a:lnTo>
                    <a:pt x="72" y="84"/>
                  </a:lnTo>
                  <a:lnTo>
                    <a:pt x="66" y="84"/>
                  </a:lnTo>
                  <a:lnTo>
                    <a:pt x="60" y="84"/>
                  </a:lnTo>
                  <a:lnTo>
                    <a:pt x="54" y="84"/>
                  </a:lnTo>
                  <a:lnTo>
                    <a:pt x="48" y="84"/>
                  </a:lnTo>
                  <a:lnTo>
                    <a:pt x="48" y="78"/>
                  </a:lnTo>
                  <a:lnTo>
                    <a:pt x="54" y="78"/>
                  </a:lnTo>
                  <a:lnTo>
                    <a:pt x="60" y="78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72" y="72"/>
                  </a:lnTo>
                  <a:lnTo>
                    <a:pt x="66" y="66"/>
                  </a:lnTo>
                  <a:lnTo>
                    <a:pt x="60" y="66"/>
                  </a:lnTo>
                  <a:lnTo>
                    <a:pt x="60" y="60"/>
                  </a:lnTo>
                  <a:lnTo>
                    <a:pt x="54" y="60"/>
                  </a:lnTo>
                  <a:lnTo>
                    <a:pt x="48" y="66"/>
                  </a:lnTo>
                  <a:lnTo>
                    <a:pt x="42" y="66"/>
                  </a:lnTo>
                  <a:lnTo>
                    <a:pt x="36" y="66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24" y="60"/>
                  </a:lnTo>
                  <a:lnTo>
                    <a:pt x="18" y="60"/>
                  </a:lnTo>
                  <a:lnTo>
                    <a:pt x="24" y="54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2" y="60"/>
                  </a:lnTo>
                  <a:lnTo>
                    <a:pt x="48" y="54"/>
                  </a:lnTo>
                  <a:lnTo>
                    <a:pt x="54" y="54"/>
                  </a:lnTo>
                  <a:lnTo>
                    <a:pt x="48" y="48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0" y="42"/>
                  </a:lnTo>
                  <a:lnTo>
                    <a:pt x="24" y="42"/>
                  </a:lnTo>
                  <a:lnTo>
                    <a:pt x="18" y="42"/>
                  </a:lnTo>
                  <a:lnTo>
                    <a:pt x="12" y="42"/>
                  </a:lnTo>
                  <a:lnTo>
                    <a:pt x="6" y="42"/>
                  </a:lnTo>
                  <a:lnTo>
                    <a:pt x="6" y="36"/>
                  </a:lnTo>
                  <a:lnTo>
                    <a:pt x="0" y="36"/>
                  </a:lnTo>
                  <a:lnTo>
                    <a:pt x="6" y="36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4" y="36"/>
                  </a:lnTo>
                  <a:lnTo>
                    <a:pt x="30" y="36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36" y="24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6" y="6"/>
                  </a:lnTo>
                  <a:lnTo>
                    <a:pt x="42" y="6"/>
                  </a:lnTo>
                  <a:lnTo>
                    <a:pt x="42" y="18"/>
                  </a:lnTo>
                  <a:lnTo>
                    <a:pt x="42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8" y="36"/>
                  </a:lnTo>
                  <a:lnTo>
                    <a:pt x="54" y="42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6" y="42"/>
                  </a:lnTo>
                  <a:lnTo>
                    <a:pt x="66" y="36"/>
                  </a:lnTo>
                  <a:lnTo>
                    <a:pt x="66" y="30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72" y="36"/>
                  </a:lnTo>
                  <a:lnTo>
                    <a:pt x="72" y="42"/>
                  </a:lnTo>
                  <a:lnTo>
                    <a:pt x="72" y="48"/>
                  </a:lnTo>
                  <a:lnTo>
                    <a:pt x="66" y="54"/>
                  </a:lnTo>
                  <a:lnTo>
                    <a:pt x="72" y="60"/>
                  </a:lnTo>
                  <a:lnTo>
                    <a:pt x="78" y="66"/>
                  </a:lnTo>
                  <a:lnTo>
                    <a:pt x="84" y="72"/>
                  </a:lnTo>
                  <a:lnTo>
                    <a:pt x="84" y="66"/>
                  </a:lnTo>
                  <a:lnTo>
                    <a:pt x="90" y="66"/>
                  </a:lnTo>
                  <a:lnTo>
                    <a:pt x="90" y="60"/>
                  </a:lnTo>
                  <a:lnTo>
                    <a:pt x="96" y="60"/>
                  </a:lnTo>
                  <a:lnTo>
                    <a:pt x="90" y="66"/>
                  </a:lnTo>
                  <a:lnTo>
                    <a:pt x="90" y="72"/>
                  </a:lnTo>
                  <a:lnTo>
                    <a:pt x="90" y="78"/>
                  </a:lnTo>
                  <a:lnTo>
                    <a:pt x="90" y="84"/>
                  </a:lnTo>
                  <a:lnTo>
                    <a:pt x="96" y="9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89" name="Freeform 221"/>
            <p:cNvSpPr>
              <a:spLocks/>
            </p:cNvSpPr>
            <p:nvPr/>
          </p:nvSpPr>
          <p:spPr bwMode="auto">
            <a:xfrm>
              <a:off x="4719" y="1977"/>
              <a:ext cx="78" cy="102"/>
            </a:xfrm>
            <a:custGeom>
              <a:avLst/>
              <a:gdLst>
                <a:gd name="T0" fmla="*/ 18 w 78"/>
                <a:gd name="T1" fmla="*/ 102 h 102"/>
                <a:gd name="T2" fmla="*/ 12 w 78"/>
                <a:gd name="T3" fmla="*/ 90 h 102"/>
                <a:gd name="T4" fmla="*/ 6 w 78"/>
                <a:gd name="T5" fmla="*/ 84 h 102"/>
                <a:gd name="T6" fmla="*/ 0 w 78"/>
                <a:gd name="T7" fmla="*/ 72 h 102"/>
                <a:gd name="T8" fmla="*/ 6 w 78"/>
                <a:gd name="T9" fmla="*/ 60 h 102"/>
                <a:gd name="T10" fmla="*/ 6 w 78"/>
                <a:gd name="T11" fmla="*/ 60 h 102"/>
                <a:gd name="T12" fmla="*/ 6 w 78"/>
                <a:gd name="T13" fmla="*/ 72 h 102"/>
                <a:gd name="T14" fmla="*/ 12 w 78"/>
                <a:gd name="T15" fmla="*/ 90 h 102"/>
                <a:gd name="T16" fmla="*/ 24 w 78"/>
                <a:gd name="T17" fmla="*/ 90 h 102"/>
                <a:gd name="T18" fmla="*/ 24 w 78"/>
                <a:gd name="T19" fmla="*/ 90 h 102"/>
                <a:gd name="T20" fmla="*/ 24 w 78"/>
                <a:gd name="T21" fmla="*/ 78 h 102"/>
                <a:gd name="T22" fmla="*/ 18 w 78"/>
                <a:gd name="T23" fmla="*/ 54 h 102"/>
                <a:gd name="T24" fmla="*/ 18 w 78"/>
                <a:gd name="T25" fmla="*/ 48 h 102"/>
                <a:gd name="T26" fmla="*/ 24 w 78"/>
                <a:gd name="T27" fmla="*/ 42 h 102"/>
                <a:gd name="T28" fmla="*/ 24 w 78"/>
                <a:gd name="T29" fmla="*/ 54 h 102"/>
                <a:gd name="T30" fmla="*/ 24 w 78"/>
                <a:gd name="T31" fmla="*/ 72 h 102"/>
                <a:gd name="T32" fmla="*/ 30 w 78"/>
                <a:gd name="T33" fmla="*/ 72 h 102"/>
                <a:gd name="T34" fmla="*/ 36 w 78"/>
                <a:gd name="T35" fmla="*/ 60 h 102"/>
                <a:gd name="T36" fmla="*/ 36 w 78"/>
                <a:gd name="T37" fmla="*/ 48 h 102"/>
                <a:gd name="T38" fmla="*/ 36 w 78"/>
                <a:gd name="T39" fmla="*/ 24 h 102"/>
                <a:gd name="T40" fmla="*/ 42 w 78"/>
                <a:gd name="T41" fmla="*/ 12 h 102"/>
                <a:gd name="T42" fmla="*/ 42 w 78"/>
                <a:gd name="T43" fmla="*/ 12 h 102"/>
                <a:gd name="T44" fmla="*/ 42 w 78"/>
                <a:gd name="T45" fmla="*/ 24 h 102"/>
                <a:gd name="T46" fmla="*/ 42 w 78"/>
                <a:gd name="T47" fmla="*/ 42 h 102"/>
                <a:gd name="T48" fmla="*/ 48 w 78"/>
                <a:gd name="T49" fmla="*/ 42 h 102"/>
                <a:gd name="T50" fmla="*/ 54 w 78"/>
                <a:gd name="T51" fmla="*/ 30 h 102"/>
                <a:gd name="T52" fmla="*/ 54 w 78"/>
                <a:gd name="T53" fmla="*/ 18 h 102"/>
                <a:gd name="T54" fmla="*/ 60 w 78"/>
                <a:gd name="T55" fmla="*/ 6 h 102"/>
                <a:gd name="T56" fmla="*/ 66 w 78"/>
                <a:gd name="T57" fmla="*/ 0 h 102"/>
                <a:gd name="T58" fmla="*/ 72 w 78"/>
                <a:gd name="T59" fmla="*/ 0 h 102"/>
                <a:gd name="T60" fmla="*/ 66 w 78"/>
                <a:gd name="T61" fmla="*/ 12 h 102"/>
                <a:gd name="T62" fmla="*/ 54 w 78"/>
                <a:gd name="T63" fmla="*/ 24 h 102"/>
                <a:gd name="T64" fmla="*/ 54 w 78"/>
                <a:gd name="T65" fmla="*/ 36 h 102"/>
                <a:gd name="T66" fmla="*/ 48 w 78"/>
                <a:gd name="T67" fmla="*/ 48 h 102"/>
                <a:gd name="T68" fmla="*/ 54 w 78"/>
                <a:gd name="T69" fmla="*/ 48 h 102"/>
                <a:gd name="T70" fmla="*/ 60 w 78"/>
                <a:gd name="T71" fmla="*/ 48 h 102"/>
                <a:gd name="T72" fmla="*/ 66 w 78"/>
                <a:gd name="T73" fmla="*/ 42 h 102"/>
                <a:gd name="T74" fmla="*/ 72 w 78"/>
                <a:gd name="T75" fmla="*/ 36 h 102"/>
                <a:gd name="T76" fmla="*/ 78 w 78"/>
                <a:gd name="T77" fmla="*/ 36 h 102"/>
                <a:gd name="T78" fmla="*/ 78 w 78"/>
                <a:gd name="T79" fmla="*/ 36 h 102"/>
                <a:gd name="T80" fmla="*/ 72 w 78"/>
                <a:gd name="T81" fmla="*/ 42 h 102"/>
                <a:gd name="T82" fmla="*/ 66 w 78"/>
                <a:gd name="T83" fmla="*/ 48 h 102"/>
                <a:gd name="T84" fmla="*/ 60 w 78"/>
                <a:gd name="T85" fmla="*/ 54 h 102"/>
                <a:gd name="T86" fmla="*/ 48 w 78"/>
                <a:gd name="T87" fmla="*/ 54 h 102"/>
                <a:gd name="T88" fmla="*/ 42 w 78"/>
                <a:gd name="T89" fmla="*/ 60 h 102"/>
                <a:gd name="T90" fmla="*/ 36 w 78"/>
                <a:gd name="T91" fmla="*/ 78 h 102"/>
                <a:gd name="T92" fmla="*/ 36 w 78"/>
                <a:gd name="T93" fmla="*/ 84 h 102"/>
                <a:gd name="T94" fmla="*/ 48 w 78"/>
                <a:gd name="T95" fmla="*/ 84 h 102"/>
                <a:gd name="T96" fmla="*/ 54 w 78"/>
                <a:gd name="T97" fmla="*/ 84 h 102"/>
                <a:gd name="T98" fmla="*/ 60 w 78"/>
                <a:gd name="T99" fmla="*/ 78 h 102"/>
                <a:gd name="T100" fmla="*/ 66 w 78"/>
                <a:gd name="T101" fmla="*/ 72 h 102"/>
                <a:gd name="T102" fmla="*/ 66 w 78"/>
                <a:gd name="T103" fmla="*/ 72 h 102"/>
                <a:gd name="T104" fmla="*/ 66 w 78"/>
                <a:gd name="T105" fmla="*/ 78 h 102"/>
                <a:gd name="T106" fmla="*/ 54 w 78"/>
                <a:gd name="T107" fmla="*/ 84 h 102"/>
                <a:gd name="T108" fmla="*/ 48 w 78"/>
                <a:gd name="T109" fmla="*/ 90 h 102"/>
                <a:gd name="T110" fmla="*/ 36 w 78"/>
                <a:gd name="T111" fmla="*/ 90 h 102"/>
                <a:gd name="T112" fmla="*/ 30 w 78"/>
                <a:gd name="T113" fmla="*/ 90 h 102"/>
                <a:gd name="T114" fmla="*/ 30 w 78"/>
                <a:gd name="T115" fmla="*/ 96 h 102"/>
                <a:gd name="T116" fmla="*/ 24 w 78"/>
                <a:gd name="T117" fmla="*/ 96 h 102"/>
                <a:gd name="T118" fmla="*/ 18 w 78"/>
                <a:gd name="T119" fmla="*/ 102 h 10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8"/>
                <a:gd name="T181" fmla="*/ 0 h 102"/>
                <a:gd name="T182" fmla="*/ 78 w 78"/>
                <a:gd name="T183" fmla="*/ 102 h 10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8" h="102">
                  <a:moveTo>
                    <a:pt x="18" y="102"/>
                  </a:moveTo>
                  <a:lnTo>
                    <a:pt x="18" y="102"/>
                  </a:lnTo>
                  <a:lnTo>
                    <a:pt x="12" y="96"/>
                  </a:lnTo>
                  <a:lnTo>
                    <a:pt x="12" y="90"/>
                  </a:lnTo>
                  <a:lnTo>
                    <a:pt x="6" y="90"/>
                  </a:lnTo>
                  <a:lnTo>
                    <a:pt x="6" y="84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6" y="72"/>
                  </a:lnTo>
                  <a:lnTo>
                    <a:pt x="12" y="84"/>
                  </a:lnTo>
                  <a:lnTo>
                    <a:pt x="12" y="90"/>
                  </a:lnTo>
                  <a:lnTo>
                    <a:pt x="18" y="96"/>
                  </a:lnTo>
                  <a:lnTo>
                    <a:pt x="24" y="90"/>
                  </a:lnTo>
                  <a:lnTo>
                    <a:pt x="24" y="84"/>
                  </a:lnTo>
                  <a:lnTo>
                    <a:pt x="24" y="78"/>
                  </a:lnTo>
                  <a:lnTo>
                    <a:pt x="18" y="66"/>
                  </a:lnTo>
                  <a:lnTo>
                    <a:pt x="18" y="54"/>
                  </a:lnTo>
                  <a:lnTo>
                    <a:pt x="18" y="48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24" y="54"/>
                  </a:lnTo>
                  <a:lnTo>
                    <a:pt x="24" y="66"/>
                  </a:lnTo>
                  <a:lnTo>
                    <a:pt x="24" y="72"/>
                  </a:lnTo>
                  <a:lnTo>
                    <a:pt x="30" y="78"/>
                  </a:lnTo>
                  <a:lnTo>
                    <a:pt x="30" y="72"/>
                  </a:lnTo>
                  <a:lnTo>
                    <a:pt x="36" y="66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6" y="48"/>
                  </a:lnTo>
                  <a:lnTo>
                    <a:pt x="36" y="36"/>
                  </a:lnTo>
                  <a:lnTo>
                    <a:pt x="36" y="24"/>
                  </a:lnTo>
                  <a:lnTo>
                    <a:pt x="36" y="12"/>
                  </a:lnTo>
                  <a:lnTo>
                    <a:pt x="42" y="12"/>
                  </a:lnTo>
                  <a:lnTo>
                    <a:pt x="42" y="18"/>
                  </a:lnTo>
                  <a:lnTo>
                    <a:pt x="42" y="24"/>
                  </a:lnTo>
                  <a:lnTo>
                    <a:pt x="42" y="36"/>
                  </a:lnTo>
                  <a:lnTo>
                    <a:pt x="42" y="42"/>
                  </a:lnTo>
                  <a:lnTo>
                    <a:pt x="42" y="48"/>
                  </a:lnTo>
                  <a:lnTo>
                    <a:pt x="48" y="42"/>
                  </a:lnTo>
                  <a:lnTo>
                    <a:pt x="48" y="36"/>
                  </a:lnTo>
                  <a:lnTo>
                    <a:pt x="54" y="30"/>
                  </a:lnTo>
                  <a:lnTo>
                    <a:pt x="54" y="24"/>
                  </a:lnTo>
                  <a:lnTo>
                    <a:pt x="54" y="18"/>
                  </a:lnTo>
                  <a:lnTo>
                    <a:pt x="60" y="12"/>
                  </a:lnTo>
                  <a:lnTo>
                    <a:pt x="60" y="6"/>
                  </a:lnTo>
                  <a:lnTo>
                    <a:pt x="66" y="6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60" y="18"/>
                  </a:lnTo>
                  <a:lnTo>
                    <a:pt x="54" y="24"/>
                  </a:lnTo>
                  <a:lnTo>
                    <a:pt x="54" y="30"/>
                  </a:lnTo>
                  <a:lnTo>
                    <a:pt x="54" y="36"/>
                  </a:lnTo>
                  <a:lnTo>
                    <a:pt x="54" y="42"/>
                  </a:lnTo>
                  <a:lnTo>
                    <a:pt x="48" y="48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6" y="42"/>
                  </a:lnTo>
                  <a:lnTo>
                    <a:pt x="72" y="42"/>
                  </a:lnTo>
                  <a:lnTo>
                    <a:pt x="72" y="36"/>
                  </a:lnTo>
                  <a:lnTo>
                    <a:pt x="78" y="36"/>
                  </a:lnTo>
                  <a:lnTo>
                    <a:pt x="72" y="42"/>
                  </a:lnTo>
                  <a:lnTo>
                    <a:pt x="72" y="48"/>
                  </a:lnTo>
                  <a:lnTo>
                    <a:pt x="66" y="48"/>
                  </a:lnTo>
                  <a:lnTo>
                    <a:pt x="60" y="48"/>
                  </a:lnTo>
                  <a:lnTo>
                    <a:pt x="60" y="54"/>
                  </a:lnTo>
                  <a:lnTo>
                    <a:pt x="54" y="54"/>
                  </a:lnTo>
                  <a:lnTo>
                    <a:pt x="48" y="54"/>
                  </a:lnTo>
                  <a:lnTo>
                    <a:pt x="42" y="60"/>
                  </a:lnTo>
                  <a:lnTo>
                    <a:pt x="42" y="66"/>
                  </a:lnTo>
                  <a:lnTo>
                    <a:pt x="36" y="78"/>
                  </a:lnTo>
                  <a:lnTo>
                    <a:pt x="36" y="84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60" y="78"/>
                  </a:lnTo>
                  <a:lnTo>
                    <a:pt x="60" y="72"/>
                  </a:lnTo>
                  <a:lnTo>
                    <a:pt x="66" y="72"/>
                  </a:lnTo>
                  <a:lnTo>
                    <a:pt x="66" y="78"/>
                  </a:lnTo>
                  <a:lnTo>
                    <a:pt x="60" y="84"/>
                  </a:lnTo>
                  <a:lnTo>
                    <a:pt x="54" y="84"/>
                  </a:lnTo>
                  <a:lnTo>
                    <a:pt x="54" y="90"/>
                  </a:lnTo>
                  <a:lnTo>
                    <a:pt x="48" y="90"/>
                  </a:lnTo>
                  <a:lnTo>
                    <a:pt x="42" y="90"/>
                  </a:lnTo>
                  <a:lnTo>
                    <a:pt x="36" y="90"/>
                  </a:lnTo>
                  <a:lnTo>
                    <a:pt x="30" y="90"/>
                  </a:lnTo>
                  <a:lnTo>
                    <a:pt x="30" y="96"/>
                  </a:lnTo>
                  <a:lnTo>
                    <a:pt x="24" y="96"/>
                  </a:lnTo>
                  <a:lnTo>
                    <a:pt x="18" y="102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90" name="Freeform 222"/>
            <p:cNvSpPr>
              <a:spLocks/>
            </p:cNvSpPr>
            <p:nvPr/>
          </p:nvSpPr>
          <p:spPr bwMode="auto">
            <a:xfrm>
              <a:off x="4755" y="2091"/>
              <a:ext cx="120" cy="54"/>
            </a:xfrm>
            <a:custGeom>
              <a:avLst/>
              <a:gdLst>
                <a:gd name="T0" fmla="*/ 6 w 120"/>
                <a:gd name="T1" fmla="*/ 18 h 54"/>
                <a:gd name="T2" fmla="*/ 6 w 120"/>
                <a:gd name="T3" fmla="*/ 18 h 54"/>
                <a:gd name="T4" fmla="*/ 6 w 120"/>
                <a:gd name="T5" fmla="*/ 18 h 54"/>
                <a:gd name="T6" fmla="*/ 18 w 120"/>
                <a:gd name="T7" fmla="*/ 18 h 54"/>
                <a:gd name="T8" fmla="*/ 30 w 120"/>
                <a:gd name="T9" fmla="*/ 24 h 54"/>
                <a:gd name="T10" fmla="*/ 36 w 120"/>
                <a:gd name="T11" fmla="*/ 24 h 54"/>
                <a:gd name="T12" fmla="*/ 42 w 120"/>
                <a:gd name="T13" fmla="*/ 24 h 54"/>
                <a:gd name="T14" fmla="*/ 42 w 120"/>
                <a:gd name="T15" fmla="*/ 30 h 54"/>
                <a:gd name="T16" fmla="*/ 48 w 120"/>
                <a:gd name="T17" fmla="*/ 42 h 54"/>
                <a:gd name="T18" fmla="*/ 54 w 120"/>
                <a:gd name="T19" fmla="*/ 48 h 54"/>
                <a:gd name="T20" fmla="*/ 60 w 120"/>
                <a:gd name="T21" fmla="*/ 48 h 54"/>
                <a:gd name="T22" fmla="*/ 60 w 120"/>
                <a:gd name="T23" fmla="*/ 48 h 54"/>
                <a:gd name="T24" fmla="*/ 54 w 120"/>
                <a:gd name="T25" fmla="*/ 42 h 54"/>
                <a:gd name="T26" fmla="*/ 48 w 120"/>
                <a:gd name="T27" fmla="*/ 30 h 54"/>
                <a:gd name="T28" fmla="*/ 48 w 120"/>
                <a:gd name="T29" fmla="*/ 24 h 54"/>
                <a:gd name="T30" fmla="*/ 54 w 120"/>
                <a:gd name="T31" fmla="*/ 24 h 54"/>
                <a:gd name="T32" fmla="*/ 60 w 120"/>
                <a:gd name="T33" fmla="*/ 30 h 54"/>
                <a:gd name="T34" fmla="*/ 66 w 120"/>
                <a:gd name="T35" fmla="*/ 30 h 54"/>
                <a:gd name="T36" fmla="*/ 72 w 120"/>
                <a:gd name="T37" fmla="*/ 30 h 54"/>
                <a:gd name="T38" fmla="*/ 72 w 120"/>
                <a:gd name="T39" fmla="*/ 36 h 54"/>
                <a:gd name="T40" fmla="*/ 78 w 120"/>
                <a:gd name="T41" fmla="*/ 48 h 54"/>
                <a:gd name="T42" fmla="*/ 84 w 120"/>
                <a:gd name="T43" fmla="*/ 48 h 54"/>
                <a:gd name="T44" fmla="*/ 96 w 120"/>
                <a:gd name="T45" fmla="*/ 54 h 54"/>
                <a:gd name="T46" fmla="*/ 96 w 120"/>
                <a:gd name="T47" fmla="*/ 54 h 54"/>
                <a:gd name="T48" fmla="*/ 90 w 120"/>
                <a:gd name="T49" fmla="*/ 48 h 54"/>
                <a:gd name="T50" fmla="*/ 84 w 120"/>
                <a:gd name="T51" fmla="*/ 42 h 54"/>
                <a:gd name="T52" fmla="*/ 78 w 120"/>
                <a:gd name="T53" fmla="*/ 36 h 54"/>
                <a:gd name="T54" fmla="*/ 78 w 120"/>
                <a:gd name="T55" fmla="*/ 36 h 54"/>
                <a:gd name="T56" fmla="*/ 78 w 120"/>
                <a:gd name="T57" fmla="*/ 36 h 54"/>
                <a:gd name="T58" fmla="*/ 90 w 120"/>
                <a:gd name="T59" fmla="*/ 36 h 54"/>
                <a:gd name="T60" fmla="*/ 108 w 120"/>
                <a:gd name="T61" fmla="*/ 42 h 54"/>
                <a:gd name="T62" fmla="*/ 114 w 120"/>
                <a:gd name="T63" fmla="*/ 42 h 54"/>
                <a:gd name="T64" fmla="*/ 120 w 120"/>
                <a:gd name="T65" fmla="*/ 42 h 54"/>
                <a:gd name="T66" fmla="*/ 120 w 120"/>
                <a:gd name="T67" fmla="*/ 36 h 54"/>
                <a:gd name="T68" fmla="*/ 114 w 120"/>
                <a:gd name="T69" fmla="*/ 36 h 54"/>
                <a:gd name="T70" fmla="*/ 102 w 120"/>
                <a:gd name="T71" fmla="*/ 36 h 54"/>
                <a:gd name="T72" fmla="*/ 90 w 120"/>
                <a:gd name="T73" fmla="*/ 30 h 54"/>
                <a:gd name="T74" fmla="*/ 84 w 120"/>
                <a:gd name="T75" fmla="*/ 30 h 54"/>
                <a:gd name="T76" fmla="*/ 84 w 120"/>
                <a:gd name="T77" fmla="*/ 24 h 54"/>
                <a:gd name="T78" fmla="*/ 90 w 120"/>
                <a:gd name="T79" fmla="*/ 18 h 54"/>
                <a:gd name="T80" fmla="*/ 96 w 120"/>
                <a:gd name="T81" fmla="*/ 18 h 54"/>
                <a:gd name="T82" fmla="*/ 96 w 120"/>
                <a:gd name="T83" fmla="*/ 18 h 54"/>
                <a:gd name="T84" fmla="*/ 90 w 120"/>
                <a:gd name="T85" fmla="*/ 12 h 54"/>
                <a:gd name="T86" fmla="*/ 84 w 120"/>
                <a:gd name="T87" fmla="*/ 12 h 54"/>
                <a:gd name="T88" fmla="*/ 78 w 120"/>
                <a:gd name="T89" fmla="*/ 18 h 54"/>
                <a:gd name="T90" fmla="*/ 78 w 120"/>
                <a:gd name="T91" fmla="*/ 18 h 54"/>
                <a:gd name="T92" fmla="*/ 72 w 120"/>
                <a:gd name="T93" fmla="*/ 24 h 54"/>
                <a:gd name="T94" fmla="*/ 66 w 120"/>
                <a:gd name="T95" fmla="*/ 24 h 54"/>
                <a:gd name="T96" fmla="*/ 60 w 120"/>
                <a:gd name="T97" fmla="*/ 18 h 54"/>
                <a:gd name="T98" fmla="*/ 54 w 120"/>
                <a:gd name="T99" fmla="*/ 18 h 54"/>
                <a:gd name="T100" fmla="*/ 48 w 120"/>
                <a:gd name="T101" fmla="*/ 18 h 54"/>
                <a:gd name="T102" fmla="*/ 54 w 120"/>
                <a:gd name="T103" fmla="*/ 6 h 54"/>
                <a:gd name="T104" fmla="*/ 66 w 120"/>
                <a:gd name="T105" fmla="*/ 0 h 54"/>
                <a:gd name="T106" fmla="*/ 66 w 120"/>
                <a:gd name="T107" fmla="*/ 0 h 54"/>
                <a:gd name="T108" fmla="*/ 60 w 120"/>
                <a:gd name="T109" fmla="*/ 0 h 54"/>
                <a:gd name="T110" fmla="*/ 54 w 120"/>
                <a:gd name="T111" fmla="*/ 6 h 54"/>
                <a:gd name="T112" fmla="*/ 42 w 120"/>
                <a:gd name="T113" fmla="*/ 6 h 54"/>
                <a:gd name="T114" fmla="*/ 42 w 120"/>
                <a:gd name="T115" fmla="*/ 12 h 54"/>
                <a:gd name="T116" fmla="*/ 36 w 120"/>
                <a:gd name="T117" fmla="*/ 18 h 54"/>
                <a:gd name="T118" fmla="*/ 24 w 120"/>
                <a:gd name="T119" fmla="*/ 18 h 54"/>
                <a:gd name="T120" fmla="*/ 12 w 120"/>
                <a:gd name="T121" fmla="*/ 18 h 54"/>
                <a:gd name="T122" fmla="*/ 6 w 120"/>
                <a:gd name="T123" fmla="*/ 18 h 5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0"/>
                <a:gd name="T187" fmla="*/ 0 h 54"/>
                <a:gd name="T188" fmla="*/ 120 w 120"/>
                <a:gd name="T189" fmla="*/ 54 h 5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0" h="54">
                  <a:moveTo>
                    <a:pt x="0" y="18"/>
                  </a:moveTo>
                  <a:lnTo>
                    <a:pt x="6" y="18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24"/>
                  </a:lnTo>
                  <a:lnTo>
                    <a:pt x="36" y="24"/>
                  </a:lnTo>
                  <a:lnTo>
                    <a:pt x="42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54" y="42"/>
                  </a:lnTo>
                  <a:lnTo>
                    <a:pt x="48" y="36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0" y="30"/>
                  </a:lnTo>
                  <a:lnTo>
                    <a:pt x="66" y="30"/>
                  </a:lnTo>
                  <a:lnTo>
                    <a:pt x="72" y="30"/>
                  </a:lnTo>
                  <a:lnTo>
                    <a:pt x="72" y="36"/>
                  </a:lnTo>
                  <a:lnTo>
                    <a:pt x="78" y="42"/>
                  </a:lnTo>
                  <a:lnTo>
                    <a:pt x="78" y="48"/>
                  </a:lnTo>
                  <a:lnTo>
                    <a:pt x="84" y="48"/>
                  </a:lnTo>
                  <a:lnTo>
                    <a:pt x="90" y="54"/>
                  </a:lnTo>
                  <a:lnTo>
                    <a:pt x="96" y="54"/>
                  </a:lnTo>
                  <a:lnTo>
                    <a:pt x="90" y="48"/>
                  </a:lnTo>
                  <a:lnTo>
                    <a:pt x="84" y="42"/>
                  </a:lnTo>
                  <a:lnTo>
                    <a:pt x="78" y="36"/>
                  </a:lnTo>
                  <a:lnTo>
                    <a:pt x="78" y="30"/>
                  </a:lnTo>
                  <a:lnTo>
                    <a:pt x="78" y="36"/>
                  </a:lnTo>
                  <a:lnTo>
                    <a:pt x="84" y="36"/>
                  </a:lnTo>
                  <a:lnTo>
                    <a:pt x="90" y="36"/>
                  </a:lnTo>
                  <a:lnTo>
                    <a:pt x="96" y="36"/>
                  </a:lnTo>
                  <a:lnTo>
                    <a:pt x="108" y="42"/>
                  </a:lnTo>
                  <a:lnTo>
                    <a:pt x="114" y="42"/>
                  </a:lnTo>
                  <a:lnTo>
                    <a:pt x="120" y="42"/>
                  </a:lnTo>
                  <a:lnTo>
                    <a:pt x="120" y="36"/>
                  </a:lnTo>
                  <a:lnTo>
                    <a:pt x="114" y="36"/>
                  </a:lnTo>
                  <a:lnTo>
                    <a:pt x="108" y="36"/>
                  </a:lnTo>
                  <a:lnTo>
                    <a:pt x="102" y="36"/>
                  </a:lnTo>
                  <a:lnTo>
                    <a:pt x="96" y="30"/>
                  </a:lnTo>
                  <a:lnTo>
                    <a:pt x="90" y="30"/>
                  </a:lnTo>
                  <a:lnTo>
                    <a:pt x="84" y="30"/>
                  </a:lnTo>
                  <a:lnTo>
                    <a:pt x="78" y="24"/>
                  </a:lnTo>
                  <a:lnTo>
                    <a:pt x="84" y="24"/>
                  </a:lnTo>
                  <a:lnTo>
                    <a:pt x="90" y="18"/>
                  </a:lnTo>
                  <a:lnTo>
                    <a:pt x="96" y="18"/>
                  </a:lnTo>
                  <a:lnTo>
                    <a:pt x="96" y="12"/>
                  </a:lnTo>
                  <a:lnTo>
                    <a:pt x="90" y="12"/>
                  </a:lnTo>
                  <a:lnTo>
                    <a:pt x="84" y="12"/>
                  </a:lnTo>
                  <a:lnTo>
                    <a:pt x="84" y="18"/>
                  </a:lnTo>
                  <a:lnTo>
                    <a:pt x="78" y="18"/>
                  </a:lnTo>
                  <a:lnTo>
                    <a:pt x="72" y="24"/>
                  </a:lnTo>
                  <a:lnTo>
                    <a:pt x="66" y="24"/>
                  </a:lnTo>
                  <a:lnTo>
                    <a:pt x="60" y="24"/>
                  </a:lnTo>
                  <a:lnTo>
                    <a:pt x="60" y="18"/>
                  </a:lnTo>
                  <a:lnTo>
                    <a:pt x="54" y="18"/>
                  </a:lnTo>
                  <a:lnTo>
                    <a:pt x="48" y="18"/>
                  </a:lnTo>
                  <a:lnTo>
                    <a:pt x="54" y="12"/>
                  </a:lnTo>
                  <a:lnTo>
                    <a:pt x="54" y="6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54" y="6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42" y="12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91" name="Freeform 223"/>
            <p:cNvSpPr>
              <a:spLocks/>
            </p:cNvSpPr>
            <p:nvPr/>
          </p:nvSpPr>
          <p:spPr bwMode="auto">
            <a:xfrm>
              <a:off x="4743" y="2139"/>
              <a:ext cx="102" cy="107"/>
            </a:xfrm>
            <a:custGeom>
              <a:avLst/>
              <a:gdLst>
                <a:gd name="T0" fmla="*/ 6 w 102"/>
                <a:gd name="T1" fmla="*/ 6 h 107"/>
                <a:gd name="T2" fmla="*/ 18 w 102"/>
                <a:gd name="T3" fmla="*/ 12 h 107"/>
                <a:gd name="T4" fmla="*/ 18 w 102"/>
                <a:gd name="T5" fmla="*/ 23 h 107"/>
                <a:gd name="T6" fmla="*/ 18 w 102"/>
                <a:gd name="T7" fmla="*/ 47 h 107"/>
                <a:gd name="T8" fmla="*/ 18 w 102"/>
                <a:gd name="T9" fmla="*/ 47 h 107"/>
                <a:gd name="T10" fmla="*/ 24 w 102"/>
                <a:gd name="T11" fmla="*/ 29 h 107"/>
                <a:gd name="T12" fmla="*/ 24 w 102"/>
                <a:gd name="T13" fmla="*/ 23 h 107"/>
                <a:gd name="T14" fmla="*/ 30 w 102"/>
                <a:gd name="T15" fmla="*/ 23 h 107"/>
                <a:gd name="T16" fmla="*/ 36 w 102"/>
                <a:gd name="T17" fmla="*/ 29 h 107"/>
                <a:gd name="T18" fmla="*/ 42 w 102"/>
                <a:gd name="T19" fmla="*/ 41 h 107"/>
                <a:gd name="T20" fmla="*/ 48 w 102"/>
                <a:gd name="T21" fmla="*/ 53 h 107"/>
                <a:gd name="T22" fmla="*/ 48 w 102"/>
                <a:gd name="T23" fmla="*/ 71 h 107"/>
                <a:gd name="T24" fmla="*/ 48 w 102"/>
                <a:gd name="T25" fmla="*/ 71 h 107"/>
                <a:gd name="T26" fmla="*/ 54 w 102"/>
                <a:gd name="T27" fmla="*/ 53 h 107"/>
                <a:gd name="T28" fmla="*/ 60 w 102"/>
                <a:gd name="T29" fmla="*/ 53 h 107"/>
                <a:gd name="T30" fmla="*/ 72 w 102"/>
                <a:gd name="T31" fmla="*/ 65 h 107"/>
                <a:gd name="T32" fmla="*/ 84 w 102"/>
                <a:gd name="T33" fmla="*/ 83 h 107"/>
                <a:gd name="T34" fmla="*/ 90 w 102"/>
                <a:gd name="T35" fmla="*/ 101 h 107"/>
                <a:gd name="T36" fmla="*/ 96 w 102"/>
                <a:gd name="T37" fmla="*/ 107 h 107"/>
                <a:gd name="T38" fmla="*/ 102 w 102"/>
                <a:gd name="T39" fmla="*/ 107 h 107"/>
                <a:gd name="T40" fmla="*/ 96 w 102"/>
                <a:gd name="T41" fmla="*/ 101 h 107"/>
                <a:gd name="T42" fmla="*/ 90 w 102"/>
                <a:gd name="T43" fmla="*/ 83 h 107"/>
                <a:gd name="T44" fmla="*/ 78 w 102"/>
                <a:gd name="T45" fmla="*/ 65 h 107"/>
                <a:gd name="T46" fmla="*/ 66 w 102"/>
                <a:gd name="T47" fmla="*/ 53 h 107"/>
                <a:gd name="T48" fmla="*/ 66 w 102"/>
                <a:gd name="T49" fmla="*/ 47 h 107"/>
                <a:gd name="T50" fmla="*/ 72 w 102"/>
                <a:gd name="T51" fmla="*/ 41 h 107"/>
                <a:gd name="T52" fmla="*/ 78 w 102"/>
                <a:gd name="T53" fmla="*/ 41 h 107"/>
                <a:gd name="T54" fmla="*/ 78 w 102"/>
                <a:gd name="T55" fmla="*/ 41 h 107"/>
                <a:gd name="T56" fmla="*/ 90 w 102"/>
                <a:gd name="T57" fmla="*/ 47 h 107"/>
                <a:gd name="T58" fmla="*/ 90 w 102"/>
                <a:gd name="T59" fmla="*/ 47 h 107"/>
                <a:gd name="T60" fmla="*/ 84 w 102"/>
                <a:gd name="T61" fmla="*/ 41 h 107"/>
                <a:gd name="T62" fmla="*/ 78 w 102"/>
                <a:gd name="T63" fmla="*/ 35 h 107"/>
                <a:gd name="T64" fmla="*/ 66 w 102"/>
                <a:gd name="T65" fmla="*/ 35 h 107"/>
                <a:gd name="T66" fmla="*/ 60 w 102"/>
                <a:gd name="T67" fmla="*/ 35 h 107"/>
                <a:gd name="T68" fmla="*/ 54 w 102"/>
                <a:gd name="T69" fmla="*/ 35 h 107"/>
                <a:gd name="T70" fmla="*/ 48 w 102"/>
                <a:gd name="T71" fmla="*/ 35 h 107"/>
                <a:gd name="T72" fmla="*/ 42 w 102"/>
                <a:gd name="T73" fmla="*/ 29 h 107"/>
                <a:gd name="T74" fmla="*/ 36 w 102"/>
                <a:gd name="T75" fmla="*/ 23 h 107"/>
                <a:gd name="T76" fmla="*/ 36 w 102"/>
                <a:gd name="T77" fmla="*/ 23 h 107"/>
                <a:gd name="T78" fmla="*/ 42 w 102"/>
                <a:gd name="T79" fmla="*/ 18 h 107"/>
                <a:gd name="T80" fmla="*/ 48 w 102"/>
                <a:gd name="T81" fmla="*/ 18 h 107"/>
                <a:gd name="T82" fmla="*/ 54 w 102"/>
                <a:gd name="T83" fmla="*/ 18 h 107"/>
                <a:gd name="T84" fmla="*/ 60 w 102"/>
                <a:gd name="T85" fmla="*/ 18 h 107"/>
                <a:gd name="T86" fmla="*/ 60 w 102"/>
                <a:gd name="T87" fmla="*/ 18 h 107"/>
                <a:gd name="T88" fmla="*/ 54 w 102"/>
                <a:gd name="T89" fmla="*/ 18 h 107"/>
                <a:gd name="T90" fmla="*/ 48 w 102"/>
                <a:gd name="T91" fmla="*/ 18 h 107"/>
                <a:gd name="T92" fmla="*/ 36 w 102"/>
                <a:gd name="T93" fmla="*/ 18 h 107"/>
                <a:gd name="T94" fmla="*/ 30 w 102"/>
                <a:gd name="T95" fmla="*/ 18 h 107"/>
                <a:gd name="T96" fmla="*/ 24 w 102"/>
                <a:gd name="T97" fmla="*/ 18 h 107"/>
                <a:gd name="T98" fmla="*/ 18 w 102"/>
                <a:gd name="T99" fmla="*/ 12 h 107"/>
                <a:gd name="T100" fmla="*/ 12 w 102"/>
                <a:gd name="T101" fmla="*/ 6 h 107"/>
                <a:gd name="T102" fmla="*/ 6 w 102"/>
                <a:gd name="T103" fmla="*/ 0 h 10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2"/>
                <a:gd name="T157" fmla="*/ 0 h 107"/>
                <a:gd name="T158" fmla="*/ 102 w 102"/>
                <a:gd name="T159" fmla="*/ 107 h 10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2" h="107">
                  <a:moveTo>
                    <a:pt x="0" y="0"/>
                  </a:moveTo>
                  <a:lnTo>
                    <a:pt x="6" y="6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8" y="23"/>
                  </a:lnTo>
                  <a:lnTo>
                    <a:pt x="18" y="35"/>
                  </a:lnTo>
                  <a:lnTo>
                    <a:pt x="18" y="47"/>
                  </a:lnTo>
                  <a:lnTo>
                    <a:pt x="18" y="59"/>
                  </a:lnTo>
                  <a:lnTo>
                    <a:pt x="18" y="47"/>
                  </a:lnTo>
                  <a:lnTo>
                    <a:pt x="18" y="35"/>
                  </a:lnTo>
                  <a:lnTo>
                    <a:pt x="24" y="29"/>
                  </a:lnTo>
                  <a:lnTo>
                    <a:pt x="24" y="23"/>
                  </a:lnTo>
                  <a:lnTo>
                    <a:pt x="30" y="23"/>
                  </a:lnTo>
                  <a:lnTo>
                    <a:pt x="36" y="29"/>
                  </a:lnTo>
                  <a:lnTo>
                    <a:pt x="36" y="35"/>
                  </a:lnTo>
                  <a:lnTo>
                    <a:pt x="42" y="41"/>
                  </a:lnTo>
                  <a:lnTo>
                    <a:pt x="48" y="47"/>
                  </a:lnTo>
                  <a:lnTo>
                    <a:pt x="48" y="53"/>
                  </a:lnTo>
                  <a:lnTo>
                    <a:pt x="42" y="65"/>
                  </a:lnTo>
                  <a:lnTo>
                    <a:pt x="48" y="71"/>
                  </a:lnTo>
                  <a:lnTo>
                    <a:pt x="54" y="83"/>
                  </a:lnTo>
                  <a:lnTo>
                    <a:pt x="48" y="71"/>
                  </a:lnTo>
                  <a:lnTo>
                    <a:pt x="48" y="65"/>
                  </a:lnTo>
                  <a:lnTo>
                    <a:pt x="54" y="53"/>
                  </a:lnTo>
                  <a:lnTo>
                    <a:pt x="54" y="47"/>
                  </a:lnTo>
                  <a:lnTo>
                    <a:pt x="60" y="53"/>
                  </a:lnTo>
                  <a:lnTo>
                    <a:pt x="66" y="59"/>
                  </a:lnTo>
                  <a:lnTo>
                    <a:pt x="72" y="65"/>
                  </a:lnTo>
                  <a:lnTo>
                    <a:pt x="78" y="77"/>
                  </a:lnTo>
                  <a:lnTo>
                    <a:pt x="84" y="83"/>
                  </a:lnTo>
                  <a:lnTo>
                    <a:pt x="90" y="95"/>
                  </a:lnTo>
                  <a:lnTo>
                    <a:pt x="90" y="101"/>
                  </a:lnTo>
                  <a:lnTo>
                    <a:pt x="96" y="107"/>
                  </a:lnTo>
                  <a:lnTo>
                    <a:pt x="102" y="107"/>
                  </a:lnTo>
                  <a:lnTo>
                    <a:pt x="96" y="101"/>
                  </a:lnTo>
                  <a:lnTo>
                    <a:pt x="90" y="89"/>
                  </a:lnTo>
                  <a:lnTo>
                    <a:pt x="90" y="83"/>
                  </a:lnTo>
                  <a:lnTo>
                    <a:pt x="84" y="77"/>
                  </a:lnTo>
                  <a:lnTo>
                    <a:pt x="78" y="65"/>
                  </a:lnTo>
                  <a:lnTo>
                    <a:pt x="72" y="59"/>
                  </a:lnTo>
                  <a:lnTo>
                    <a:pt x="66" y="53"/>
                  </a:lnTo>
                  <a:lnTo>
                    <a:pt x="60" y="47"/>
                  </a:lnTo>
                  <a:lnTo>
                    <a:pt x="66" y="47"/>
                  </a:lnTo>
                  <a:lnTo>
                    <a:pt x="66" y="41"/>
                  </a:lnTo>
                  <a:lnTo>
                    <a:pt x="72" y="41"/>
                  </a:lnTo>
                  <a:lnTo>
                    <a:pt x="78" y="41"/>
                  </a:lnTo>
                  <a:lnTo>
                    <a:pt x="84" y="41"/>
                  </a:lnTo>
                  <a:lnTo>
                    <a:pt x="90" y="47"/>
                  </a:lnTo>
                  <a:lnTo>
                    <a:pt x="90" y="41"/>
                  </a:lnTo>
                  <a:lnTo>
                    <a:pt x="84" y="41"/>
                  </a:lnTo>
                  <a:lnTo>
                    <a:pt x="84" y="35"/>
                  </a:lnTo>
                  <a:lnTo>
                    <a:pt x="78" y="35"/>
                  </a:lnTo>
                  <a:lnTo>
                    <a:pt x="72" y="35"/>
                  </a:lnTo>
                  <a:lnTo>
                    <a:pt x="66" y="35"/>
                  </a:lnTo>
                  <a:lnTo>
                    <a:pt x="60" y="35"/>
                  </a:lnTo>
                  <a:lnTo>
                    <a:pt x="54" y="41"/>
                  </a:lnTo>
                  <a:lnTo>
                    <a:pt x="54" y="35"/>
                  </a:lnTo>
                  <a:lnTo>
                    <a:pt x="48" y="35"/>
                  </a:lnTo>
                  <a:lnTo>
                    <a:pt x="42" y="29"/>
                  </a:lnTo>
                  <a:lnTo>
                    <a:pt x="42" y="23"/>
                  </a:lnTo>
                  <a:lnTo>
                    <a:pt x="36" y="23"/>
                  </a:lnTo>
                  <a:lnTo>
                    <a:pt x="42" y="23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54" y="18"/>
                  </a:lnTo>
                  <a:lnTo>
                    <a:pt x="60" y="18"/>
                  </a:lnTo>
                  <a:lnTo>
                    <a:pt x="54" y="18"/>
                  </a:lnTo>
                  <a:lnTo>
                    <a:pt x="48" y="18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92" name="Freeform 224"/>
            <p:cNvSpPr>
              <a:spLocks/>
            </p:cNvSpPr>
            <p:nvPr/>
          </p:nvSpPr>
          <p:spPr bwMode="auto">
            <a:xfrm>
              <a:off x="4666" y="2151"/>
              <a:ext cx="71" cy="125"/>
            </a:xfrm>
            <a:custGeom>
              <a:avLst/>
              <a:gdLst>
                <a:gd name="T0" fmla="*/ 41 w 71"/>
                <a:gd name="T1" fmla="*/ 11 h 125"/>
                <a:gd name="T2" fmla="*/ 35 w 71"/>
                <a:gd name="T3" fmla="*/ 23 h 125"/>
                <a:gd name="T4" fmla="*/ 18 w 71"/>
                <a:gd name="T5" fmla="*/ 29 h 125"/>
                <a:gd name="T6" fmla="*/ 6 w 71"/>
                <a:gd name="T7" fmla="*/ 35 h 125"/>
                <a:gd name="T8" fmla="*/ 6 w 71"/>
                <a:gd name="T9" fmla="*/ 47 h 125"/>
                <a:gd name="T10" fmla="*/ 12 w 71"/>
                <a:gd name="T11" fmla="*/ 41 h 125"/>
                <a:gd name="T12" fmla="*/ 24 w 71"/>
                <a:gd name="T13" fmla="*/ 35 h 125"/>
                <a:gd name="T14" fmla="*/ 35 w 71"/>
                <a:gd name="T15" fmla="*/ 29 h 125"/>
                <a:gd name="T16" fmla="*/ 35 w 71"/>
                <a:gd name="T17" fmla="*/ 41 h 125"/>
                <a:gd name="T18" fmla="*/ 24 w 71"/>
                <a:gd name="T19" fmla="*/ 53 h 125"/>
                <a:gd name="T20" fmla="*/ 12 w 71"/>
                <a:gd name="T21" fmla="*/ 59 h 125"/>
                <a:gd name="T22" fmla="*/ 0 w 71"/>
                <a:gd name="T23" fmla="*/ 65 h 125"/>
                <a:gd name="T24" fmla="*/ 0 w 71"/>
                <a:gd name="T25" fmla="*/ 71 h 125"/>
                <a:gd name="T26" fmla="*/ 6 w 71"/>
                <a:gd name="T27" fmla="*/ 65 h 125"/>
                <a:gd name="T28" fmla="*/ 18 w 71"/>
                <a:gd name="T29" fmla="*/ 59 h 125"/>
                <a:gd name="T30" fmla="*/ 30 w 71"/>
                <a:gd name="T31" fmla="*/ 59 h 125"/>
                <a:gd name="T32" fmla="*/ 30 w 71"/>
                <a:gd name="T33" fmla="*/ 71 h 125"/>
                <a:gd name="T34" fmla="*/ 24 w 71"/>
                <a:gd name="T35" fmla="*/ 77 h 125"/>
                <a:gd name="T36" fmla="*/ 12 w 71"/>
                <a:gd name="T37" fmla="*/ 89 h 125"/>
                <a:gd name="T38" fmla="*/ 6 w 71"/>
                <a:gd name="T39" fmla="*/ 95 h 125"/>
                <a:gd name="T40" fmla="*/ 6 w 71"/>
                <a:gd name="T41" fmla="*/ 95 h 125"/>
                <a:gd name="T42" fmla="*/ 18 w 71"/>
                <a:gd name="T43" fmla="*/ 89 h 125"/>
                <a:gd name="T44" fmla="*/ 24 w 71"/>
                <a:gd name="T45" fmla="*/ 83 h 125"/>
                <a:gd name="T46" fmla="*/ 18 w 71"/>
                <a:gd name="T47" fmla="*/ 95 h 125"/>
                <a:gd name="T48" fmla="*/ 12 w 71"/>
                <a:gd name="T49" fmla="*/ 113 h 125"/>
                <a:gd name="T50" fmla="*/ 0 w 71"/>
                <a:gd name="T51" fmla="*/ 125 h 125"/>
                <a:gd name="T52" fmla="*/ 0 w 71"/>
                <a:gd name="T53" fmla="*/ 125 h 125"/>
                <a:gd name="T54" fmla="*/ 12 w 71"/>
                <a:gd name="T55" fmla="*/ 119 h 125"/>
                <a:gd name="T56" fmla="*/ 24 w 71"/>
                <a:gd name="T57" fmla="*/ 101 h 125"/>
                <a:gd name="T58" fmla="*/ 35 w 71"/>
                <a:gd name="T59" fmla="*/ 83 h 125"/>
                <a:gd name="T60" fmla="*/ 41 w 71"/>
                <a:gd name="T61" fmla="*/ 101 h 125"/>
                <a:gd name="T62" fmla="*/ 41 w 71"/>
                <a:gd name="T63" fmla="*/ 107 h 125"/>
                <a:gd name="T64" fmla="*/ 47 w 71"/>
                <a:gd name="T65" fmla="*/ 101 h 125"/>
                <a:gd name="T66" fmla="*/ 47 w 71"/>
                <a:gd name="T67" fmla="*/ 89 h 125"/>
                <a:gd name="T68" fmla="*/ 35 w 71"/>
                <a:gd name="T69" fmla="*/ 77 h 125"/>
                <a:gd name="T70" fmla="*/ 41 w 71"/>
                <a:gd name="T71" fmla="*/ 59 h 125"/>
                <a:gd name="T72" fmla="*/ 41 w 71"/>
                <a:gd name="T73" fmla="*/ 53 h 125"/>
                <a:gd name="T74" fmla="*/ 53 w 71"/>
                <a:gd name="T75" fmla="*/ 59 h 125"/>
                <a:gd name="T76" fmla="*/ 59 w 71"/>
                <a:gd name="T77" fmla="*/ 77 h 125"/>
                <a:gd name="T78" fmla="*/ 65 w 71"/>
                <a:gd name="T79" fmla="*/ 77 h 125"/>
                <a:gd name="T80" fmla="*/ 65 w 71"/>
                <a:gd name="T81" fmla="*/ 65 h 125"/>
                <a:gd name="T82" fmla="*/ 59 w 71"/>
                <a:gd name="T83" fmla="*/ 53 h 125"/>
                <a:gd name="T84" fmla="*/ 41 w 71"/>
                <a:gd name="T85" fmla="*/ 47 h 125"/>
                <a:gd name="T86" fmla="*/ 47 w 71"/>
                <a:gd name="T87" fmla="*/ 29 h 125"/>
                <a:gd name="T88" fmla="*/ 53 w 71"/>
                <a:gd name="T89" fmla="*/ 29 h 125"/>
                <a:gd name="T90" fmla="*/ 59 w 71"/>
                <a:gd name="T91" fmla="*/ 35 h 125"/>
                <a:gd name="T92" fmla="*/ 65 w 71"/>
                <a:gd name="T93" fmla="*/ 41 h 125"/>
                <a:gd name="T94" fmla="*/ 71 w 71"/>
                <a:gd name="T95" fmla="*/ 47 h 125"/>
                <a:gd name="T96" fmla="*/ 65 w 71"/>
                <a:gd name="T97" fmla="*/ 35 h 125"/>
                <a:gd name="T98" fmla="*/ 59 w 71"/>
                <a:gd name="T99" fmla="*/ 23 h 125"/>
                <a:gd name="T100" fmla="*/ 53 w 71"/>
                <a:gd name="T101" fmla="*/ 17 h 125"/>
                <a:gd name="T102" fmla="*/ 53 w 71"/>
                <a:gd name="T103" fmla="*/ 6 h 125"/>
                <a:gd name="T104" fmla="*/ 47 w 71"/>
                <a:gd name="T105" fmla="*/ 0 h 12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1"/>
                <a:gd name="T160" fmla="*/ 0 h 125"/>
                <a:gd name="T161" fmla="*/ 71 w 71"/>
                <a:gd name="T162" fmla="*/ 125 h 12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1" h="125">
                  <a:moveTo>
                    <a:pt x="47" y="6"/>
                  </a:moveTo>
                  <a:lnTo>
                    <a:pt x="41" y="11"/>
                  </a:lnTo>
                  <a:lnTo>
                    <a:pt x="41" y="17"/>
                  </a:lnTo>
                  <a:lnTo>
                    <a:pt x="35" y="23"/>
                  </a:lnTo>
                  <a:lnTo>
                    <a:pt x="30" y="23"/>
                  </a:lnTo>
                  <a:lnTo>
                    <a:pt x="24" y="23"/>
                  </a:lnTo>
                  <a:lnTo>
                    <a:pt x="18" y="29"/>
                  </a:lnTo>
                  <a:lnTo>
                    <a:pt x="12" y="29"/>
                  </a:lnTo>
                  <a:lnTo>
                    <a:pt x="12" y="35"/>
                  </a:lnTo>
                  <a:lnTo>
                    <a:pt x="6" y="35"/>
                  </a:lnTo>
                  <a:lnTo>
                    <a:pt x="6" y="41"/>
                  </a:lnTo>
                  <a:lnTo>
                    <a:pt x="6" y="47"/>
                  </a:lnTo>
                  <a:lnTo>
                    <a:pt x="6" y="41"/>
                  </a:lnTo>
                  <a:lnTo>
                    <a:pt x="12" y="41"/>
                  </a:lnTo>
                  <a:lnTo>
                    <a:pt x="12" y="35"/>
                  </a:lnTo>
                  <a:lnTo>
                    <a:pt x="18" y="35"/>
                  </a:lnTo>
                  <a:lnTo>
                    <a:pt x="24" y="35"/>
                  </a:lnTo>
                  <a:lnTo>
                    <a:pt x="24" y="29"/>
                  </a:lnTo>
                  <a:lnTo>
                    <a:pt x="30" y="29"/>
                  </a:lnTo>
                  <a:lnTo>
                    <a:pt x="35" y="29"/>
                  </a:lnTo>
                  <a:lnTo>
                    <a:pt x="35" y="35"/>
                  </a:lnTo>
                  <a:lnTo>
                    <a:pt x="35" y="41"/>
                  </a:lnTo>
                  <a:lnTo>
                    <a:pt x="35" y="47"/>
                  </a:lnTo>
                  <a:lnTo>
                    <a:pt x="30" y="47"/>
                  </a:lnTo>
                  <a:lnTo>
                    <a:pt x="24" y="53"/>
                  </a:lnTo>
                  <a:lnTo>
                    <a:pt x="18" y="53"/>
                  </a:lnTo>
                  <a:lnTo>
                    <a:pt x="12" y="59"/>
                  </a:lnTo>
                  <a:lnTo>
                    <a:pt x="6" y="59"/>
                  </a:lnTo>
                  <a:lnTo>
                    <a:pt x="6" y="65"/>
                  </a:lnTo>
                  <a:lnTo>
                    <a:pt x="0" y="65"/>
                  </a:lnTo>
                  <a:lnTo>
                    <a:pt x="0" y="71"/>
                  </a:lnTo>
                  <a:lnTo>
                    <a:pt x="6" y="71"/>
                  </a:lnTo>
                  <a:lnTo>
                    <a:pt x="6" y="65"/>
                  </a:lnTo>
                  <a:lnTo>
                    <a:pt x="12" y="65"/>
                  </a:lnTo>
                  <a:lnTo>
                    <a:pt x="18" y="59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0" y="65"/>
                  </a:lnTo>
                  <a:lnTo>
                    <a:pt x="30" y="71"/>
                  </a:lnTo>
                  <a:lnTo>
                    <a:pt x="30" y="77"/>
                  </a:lnTo>
                  <a:lnTo>
                    <a:pt x="24" y="77"/>
                  </a:lnTo>
                  <a:lnTo>
                    <a:pt x="18" y="83"/>
                  </a:lnTo>
                  <a:lnTo>
                    <a:pt x="12" y="83"/>
                  </a:lnTo>
                  <a:lnTo>
                    <a:pt x="12" y="89"/>
                  </a:lnTo>
                  <a:lnTo>
                    <a:pt x="6" y="89"/>
                  </a:lnTo>
                  <a:lnTo>
                    <a:pt x="6" y="95"/>
                  </a:lnTo>
                  <a:lnTo>
                    <a:pt x="0" y="101"/>
                  </a:lnTo>
                  <a:lnTo>
                    <a:pt x="6" y="95"/>
                  </a:lnTo>
                  <a:lnTo>
                    <a:pt x="12" y="89"/>
                  </a:lnTo>
                  <a:lnTo>
                    <a:pt x="18" y="89"/>
                  </a:lnTo>
                  <a:lnTo>
                    <a:pt x="18" y="83"/>
                  </a:lnTo>
                  <a:lnTo>
                    <a:pt x="24" y="83"/>
                  </a:lnTo>
                  <a:lnTo>
                    <a:pt x="24" y="89"/>
                  </a:lnTo>
                  <a:lnTo>
                    <a:pt x="24" y="95"/>
                  </a:lnTo>
                  <a:lnTo>
                    <a:pt x="18" y="95"/>
                  </a:lnTo>
                  <a:lnTo>
                    <a:pt x="18" y="101"/>
                  </a:lnTo>
                  <a:lnTo>
                    <a:pt x="12" y="107"/>
                  </a:lnTo>
                  <a:lnTo>
                    <a:pt x="12" y="113"/>
                  </a:lnTo>
                  <a:lnTo>
                    <a:pt x="6" y="119"/>
                  </a:lnTo>
                  <a:lnTo>
                    <a:pt x="0" y="119"/>
                  </a:lnTo>
                  <a:lnTo>
                    <a:pt x="0" y="125"/>
                  </a:lnTo>
                  <a:lnTo>
                    <a:pt x="6" y="125"/>
                  </a:lnTo>
                  <a:lnTo>
                    <a:pt x="6" y="119"/>
                  </a:lnTo>
                  <a:lnTo>
                    <a:pt x="12" y="119"/>
                  </a:lnTo>
                  <a:lnTo>
                    <a:pt x="18" y="113"/>
                  </a:lnTo>
                  <a:lnTo>
                    <a:pt x="24" y="107"/>
                  </a:lnTo>
                  <a:lnTo>
                    <a:pt x="24" y="101"/>
                  </a:lnTo>
                  <a:lnTo>
                    <a:pt x="30" y="89"/>
                  </a:lnTo>
                  <a:lnTo>
                    <a:pt x="30" y="83"/>
                  </a:lnTo>
                  <a:lnTo>
                    <a:pt x="35" y="83"/>
                  </a:lnTo>
                  <a:lnTo>
                    <a:pt x="41" y="89"/>
                  </a:lnTo>
                  <a:lnTo>
                    <a:pt x="41" y="95"/>
                  </a:lnTo>
                  <a:lnTo>
                    <a:pt x="41" y="101"/>
                  </a:lnTo>
                  <a:lnTo>
                    <a:pt x="41" y="107"/>
                  </a:lnTo>
                  <a:lnTo>
                    <a:pt x="47" y="107"/>
                  </a:lnTo>
                  <a:lnTo>
                    <a:pt x="47" y="101"/>
                  </a:lnTo>
                  <a:lnTo>
                    <a:pt x="47" y="95"/>
                  </a:lnTo>
                  <a:lnTo>
                    <a:pt x="47" y="89"/>
                  </a:lnTo>
                  <a:lnTo>
                    <a:pt x="41" y="83"/>
                  </a:lnTo>
                  <a:lnTo>
                    <a:pt x="35" y="77"/>
                  </a:lnTo>
                  <a:lnTo>
                    <a:pt x="35" y="71"/>
                  </a:lnTo>
                  <a:lnTo>
                    <a:pt x="41" y="65"/>
                  </a:lnTo>
                  <a:lnTo>
                    <a:pt x="41" y="59"/>
                  </a:lnTo>
                  <a:lnTo>
                    <a:pt x="41" y="53"/>
                  </a:lnTo>
                  <a:lnTo>
                    <a:pt x="47" y="53"/>
                  </a:lnTo>
                  <a:lnTo>
                    <a:pt x="53" y="59"/>
                  </a:lnTo>
                  <a:lnTo>
                    <a:pt x="59" y="59"/>
                  </a:lnTo>
                  <a:lnTo>
                    <a:pt x="59" y="65"/>
                  </a:lnTo>
                  <a:lnTo>
                    <a:pt x="59" y="77"/>
                  </a:lnTo>
                  <a:lnTo>
                    <a:pt x="65" y="77"/>
                  </a:lnTo>
                  <a:lnTo>
                    <a:pt x="65" y="71"/>
                  </a:lnTo>
                  <a:lnTo>
                    <a:pt x="65" y="65"/>
                  </a:lnTo>
                  <a:lnTo>
                    <a:pt x="59" y="65"/>
                  </a:lnTo>
                  <a:lnTo>
                    <a:pt x="59" y="59"/>
                  </a:lnTo>
                  <a:lnTo>
                    <a:pt x="59" y="53"/>
                  </a:lnTo>
                  <a:lnTo>
                    <a:pt x="53" y="53"/>
                  </a:lnTo>
                  <a:lnTo>
                    <a:pt x="47" y="47"/>
                  </a:lnTo>
                  <a:lnTo>
                    <a:pt x="41" y="47"/>
                  </a:lnTo>
                  <a:lnTo>
                    <a:pt x="41" y="41"/>
                  </a:lnTo>
                  <a:lnTo>
                    <a:pt x="47" y="35"/>
                  </a:lnTo>
                  <a:lnTo>
                    <a:pt x="47" y="29"/>
                  </a:lnTo>
                  <a:lnTo>
                    <a:pt x="53" y="29"/>
                  </a:lnTo>
                  <a:lnTo>
                    <a:pt x="59" y="29"/>
                  </a:lnTo>
                  <a:lnTo>
                    <a:pt x="59" y="35"/>
                  </a:lnTo>
                  <a:lnTo>
                    <a:pt x="65" y="35"/>
                  </a:lnTo>
                  <a:lnTo>
                    <a:pt x="65" y="41"/>
                  </a:lnTo>
                  <a:lnTo>
                    <a:pt x="65" y="47"/>
                  </a:lnTo>
                  <a:lnTo>
                    <a:pt x="71" y="47"/>
                  </a:lnTo>
                  <a:lnTo>
                    <a:pt x="71" y="41"/>
                  </a:lnTo>
                  <a:lnTo>
                    <a:pt x="71" y="35"/>
                  </a:lnTo>
                  <a:lnTo>
                    <a:pt x="65" y="35"/>
                  </a:lnTo>
                  <a:lnTo>
                    <a:pt x="65" y="29"/>
                  </a:lnTo>
                  <a:lnTo>
                    <a:pt x="59" y="23"/>
                  </a:lnTo>
                  <a:lnTo>
                    <a:pt x="53" y="23"/>
                  </a:lnTo>
                  <a:lnTo>
                    <a:pt x="53" y="17"/>
                  </a:lnTo>
                  <a:lnTo>
                    <a:pt x="53" y="11"/>
                  </a:lnTo>
                  <a:lnTo>
                    <a:pt x="53" y="6"/>
                  </a:lnTo>
                  <a:lnTo>
                    <a:pt x="47" y="0"/>
                  </a:lnTo>
                  <a:lnTo>
                    <a:pt x="47" y="6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93" name="Freeform 225"/>
            <p:cNvSpPr>
              <a:spLocks/>
            </p:cNvSpPr>
            <p:nvPr/>
          </p:nvSpPr>
          <p:spPr bwMode="auto">
            <a:xfrm>
              <a:off x="4582" y="2121"/>
              <a:ext cx="119" cy="65"/>
            </a:xfrm>
            <a:custGeom>
              <a:avLst/>
              <a:gdLst>
                <a:gd name="T0" fmla="*/ 102 w 119"/>
                <a:gd name="T1" fmla="*/ 0 h 65"/>
                <a:gd name="T2" fmla="*/ 90 w 119"/>
                <a:gd name="T3" fmla="*/ 6 h 65"/>
                <a:gd name="T4" fmla="*/ 78 w 119"/>
                <a:gd name="T5" fmla="*/ 12 h 65"/>
                <a:gd name="T6" fmla="*/ 72 w 119"/>
                <a:gd name="T7" fmla="*/ 12 h 65"/>
                <a:gd name="T8" fmla="*/ 66 w 119"/>
                <a:gd name="T9" fmla="*/ 12 h 65"/>
                <a:gd name="T10" fmla="*/ 60 w 119"/>
                <a:gd name="T11" fmla="*/ 12 h 65"/>
                <a:gd name="T12" fmla="*/ 54 w 119"/>
                <a:gd name="T13" fmla="*/ 12 h 65"/>
                <a:gd name="T14" fmla="*/ 42 w 119"/>
                <a:gd name="T15" fmla="*/ 12 h 65"/>
                <a:gd name="T16" fmla="*/ 36 w 119"/>
                <a:gd name="T17" fmla="*/ 12 h 65"/>
                <a:gd name="T18" fmla="*/ 42 w 119"/>
                <a:gd name="T19" fmla="*/ 12 h 65"/>
                <a:gd name="T20" fmla="*/ 48 w 119"/>
                <a:gd name="T21" fmla="*/ 12 h 65"/>
                <a:gd name="T22" fmla="*/ 54 w 119"/>
                <a:gd name="T23" fmla="*/ 12 h 65"/>
                <a:gd name="T24" fmla="*/ 60 w 119"/>
                <a:gd name="T25" fmla="*/ 18 h 65"/>
                <a:gd name="T26" fmla="*/ 60 w 119"/>
                <a:gd name="T27" fmla="*/ 18 h 65"/>
                <a:gd name="T28" fmla="*/ 60 w 119"/>
                <a:gd name="T29" fmla="*/ 24 h 65"/>
                <a:gd name="T30" fmla="*/ 54 w 119"/>
                <a:gd name="T31" fmla="*/ 30 h 65"/>
                <a:gd name="T32" fmla="*/ 48 w 119"/>
                <a:gd name="T33" fmla="*/ 30 h 65"/>
                <a:gd name="T34" fmla="*/ 36 w 119"/>
                <a:gd name="T35" fmla="*/ 30 h 65"/>
                <a:gd name="T36" fmla="*/ 30 w 119"/>
                <a:gd name="T37" fmla="*/ 30 h 65"/>
                <a:gd name="T38" fmla="*/ 18 w 119"/>
                <a:gd name="T39" fmla="*/ 30 h 65"/>
                <a:gd name="T40" fmla="*/ 18 w 119"/>
                <a:gd name="T41" fmla="*/ 30 h 65"/>
                <a:gd name="T42" fmla="*/ 24 w 119"/>
                <a:gd name="T43" fmla="*/ 30 h 65"/>
                <a:gd name="T44" fmla="*/ 36 w 119"/>
                <a:gd name="T45" fmla="*/ 30 h 65"/>
                <a:gd name="T46" fmla="*/ 42 w 119"/>
                <a:gd name="T47" fmla="*/ 36 h 65"/>
                <a:gd name="T48" fmla="*/ 42 w 119"/>
                <a:gd name="T49" fmla="*/ 41 h 65"/>
                <a:gd name="T50" fmla="*/ 30 w 119"/>
                <a:gd name="T51" fmla="*/ 47 h 65"/>
                <a:gd name="T52" fmla="*/ 18 w 119"/>
                <a:gd name="T53" fmla="*/ 47 h 65"/>
                <a:gd name="T54" fmla="*/ 12 w 119"/>
                <a:gd name="T55" fmla="*/ 47 h 65"/>
                <a:gd name="T56" fmla="*/ 0 w 119"/>
                <a:gd name="T57" fmla="*/ 47 h 65"/>
                <a:gd name="T58" fmla="*/ 0 w 119"/>
                <a:gd name="T59" fmla="*/ 53 h 65"/>
                <a:gd name="T60" fmla="*/ 6 w 119"/>
                <a:gd name="T61" fmla="*/ 53 h 65"/>
                <a:gd name="T62" fmla="*/ 18 w 119"/>
                <a:gd name="T63" fmla="*/ 53 h 65"/>
                <a:gd name="T64" fmla="*/ 30 w 119"/>
                <a:gd name="T65" fmla="*/ 47 h 65"/>
                <a:gd name="T66" fmla="*/ 42 w 119"/>
                <a:gd name="T67" fmla="*/ 41 h 65"/>
                <a:gd name="T68" fmla="*/ 54 w 119"/>
                <a:gd name="T69" fmla="*/ 47 h 65"/>
                <a:gd name="T70" fmla="*/ 54 w 119"/>
                <a:gd name="T71" fmla="*/ 53 h 65"/>
                <a:gd name="T72" fmla="*/ 48 w 119"/>
                <a:gd name="T73" fmla="*/ 65 h 65"/>
                <a:gd name="T74" fmla="*/ 48 w 119"/>
                <a:gd name="T75" fmla="*/ 65 h 65"/>
                <a:gd name="T76" fmla="*/ 54 w 119"/>
                <a:gd name="T77" fmla="*/ 59 h 65"/>
                <a:gd name="T78" fmla="*/ 60 w 119"/>
                <a:gd name="T79" fmla="*/ 47 h 65"/>
                <a:gd name="T80" fmla="*/ 60 w 119"/>
                <a:gd name="T81" fmla="*/ 36 h 65"/>
                <a:gd name="T82" fmla="*/ 66 w 119"/>
                <a:gd name="T83" fmla="*/ 30 h 65"/>
                <a:gd name="T84" fmla="*/ 72 w 119"/>
                <a:gd name="T85" fmla="*/ 24 h 65"/>
                <a:gd name="T86" fmla="*/ 78 w 119"/>
                <a:gd name="T87" fmla="*/ 24 h 65"/>
                <a:gd name="T88" fmla="*/ 84 w 119"/>
                <a:gd name="T89" fmla="*/ 24 h 65"/>
                <a:gd name="T90" fmla="*/ 84 w 119"/>
                <a:gd name="T91" fmla="*/ 41 h 65"/>
                <a:gd name="T92" fmla="*/ 84 w 119"/>
                <a:gd name="T93" fmla="*/ 47 h 65"/>
                <a:gd name="T94" fmla="*/ 84 w 119"/>
                <a:gd name="T95" fmla="*/ 47 h 65"/>
                <a:gd name="T96" fmla="*/ 84 w 119"/>
                <a:gd name="T97" fmla="*/ 41 h 65"/>
                <a:gd name="T98" fmla="*/ 90 w 119"/>
                <a:gd name="T99" fmla="*/ 24 h 65"/>
                <a:gd name="T100" fmla="*/ 90 w 119"/>
                <a:gd name="T101" fmla="*/ 18 h 65"/>
                <a:gd name="T102" fmla="*/ 96 w 119"/>
                <a:gd name="T103" fmla="*/ 12 h 65"/>
                <a:gd name="T104" fmla="*/ 108 w 119"/>
                <a:gd name="T105" fmla="*/ 6 h 65"/>
                <a:gd name="T106" fmla="*/ 114 w 119"/>
                <a:gd name="T107" fmla="*/ 0 h 65"/>
                <a:gd name="T108" fmla="*/ 114 w 119"/>
                <a:gd name="T109" fmla="*/ 0 h 65"/>
                <a:gd name="T110" fmla="*/ 108 w 119"/>
                <a:gd name="T111" fmla="*/ 0 h 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9"/>
                <a:gd name="T169" fmla="*/ 0 h 65"/>
                <a:gd name="T170" fmla="*/ 119 w 119"/>
                <a:gd name="T171" fmla="*/ 65 h 6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9" h="65">
                  <a:moveTo>
                    <a:pt x="102" y="0"/>
                  </a:moveTo>
                  <a:lnTo>
                    <a:pt x="102" y="0"/>
                  </a:lnTo>
                  <a:lnTo>
                    <a:pt x="96" y="0"/>
                  </a:lnTo>
                  <a:lnTo>
                    <a:pt x="90" y="6"/>
                  </a:lnTo>
                  <a:lnTo>
                    <a:pt x="84" y="6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72" y="18"/>
                  </a:lnTo>
                  <a:lnTo>
                    <a:pt x="66" y="12"/>
                  </a:lnTo>
                  <a:lnTo>
                    <a:pt x="60" y="12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42" y="12"/>
                  </a:lnTo>
                  <a:lnTo>
                    <a:pt x="48" y="12"/>
                  </a:lnTo>
                  <a:lnTo>
                    <a:pt x="54" y="12"/>
                  </a:lnTo>
                  <a:lnTo>
                    <a:pt x="54" y="18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0" y="24"/>
                  </a:lnTo>
                  <a:lnTo>
                    <a:pt x="60" y="30"/>
                  </a:lnTo>
                  <a:lnTo>
                    <a:pt x="54" y="30"/>
                  </a:lnTo>
                  <a:lnTo>
                    <a:pt x="48" y="30"/>
                  </a:lnTo>
                  <a:lnTo>
                    <a:pt x="42" y="30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18" y="30"/>
                  </a:lnTo>
                  <a:lnTo>
                    <a:pt x="24" y="30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42" y="36"/>
                  </a:lnTo>
                  <a:lnTo>
                    <a:pt x="42" y="41"/>
                  </a:lnTo>
                  <a:lnTo>
                    <a:pt x="36" y="41"/>
                  </a:lnTo>
                  <a:lnTo>
                    <a:pt x="30" y="47"/>
                  </a:lnTo>
                  <a:lnTo>
                    <a:pt x="24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6" y="47"/>
                  </a:lnTo>
                  <a:lnTo>
                    <a:pt x="0" y="47"/>
                  </a:lnTo>
                  <a:lnTo>
                    <a:pt x="0" y="53"/>
                  </a:lnTo>
                  <a:lnTo>
                    <a:pt x="6" y="53"/>
                  </a:lnTo>
                  <a:lnTo>
                    <a:pt x="12" y="53"/>
                  </a:lnTo>
                  <a:lnTo>
                    <a:pt x="18" y="53"/>
                  </a:lnTo>
                  <a:lnTo>
                    <a:pt x="24" y="53"/>
                  </a:lnTo>
                  <a:lnTo>
                    <a:pt x="30" y="47"/>
                  </a:lnTo>
                  <a:lnTo>
                    <a:pt x="36" y="47"/>
                  </a:lnTo>
                  <a:lnTo>
                    <a:pt x="42" y="41"/>
                  </a:lnTo>
                  <a:lnTo>
                    <a:pt x="48" y="41"/>
                  </a:lnTo>
                  <a:lnTo>
                    <a:pt x="54" y="47"/>
                  </a:lnTo>
                  <a:lnTo>
                    <a:pt x="54" y="53"/>
                  </a:lnTo>
                  <a:lnTo>
                    <a:pt x="48" y="59"/>
                  </a:lnTo>
                  <a:lnTo>
                    <a:pt x="48" y="65"/>
                  </a:lnTo>
                  <a:lnTo>
                    <a:pt x="54" y="59"/>
                  </a:lnTo>
                  <a:lnTo>
                    <a:pt x="54" y="53"/>
                  </a:lnTo>
                  <a:lnTo>
                    <a:pt x="60" y="47"/>
                  </a:lnTo>
                  <a:lnTo>
                    <a:pt x="54" y="41"/>
                  </a:lnTo>
                  <a:lnTo>
                    <a:pt x="60" y="36"/>
                  </a:lnTo>
                  <a:lnTo>
                    <a:pt x="66" y="30"/>
                  </a:lnTo>
                  <a:lnTo>
                    <a:pt x="72" y="24"/>
                  </a:lnTo>
                  <a:lnTo>
                    <a:pt x="78" y="24"/>
                  </a:lnTo>
                  <a:lnTo>
                    <a:pt x="84" y="24"/>
                  </a:lnTo>
                  <a:lnTo>
                    <a:pt x="84" y="30"/>
                  </a:lnTo>
                  <a:lnTo>
                    <a:pt x="84" y="41"/>
                  </a:lnTo>
                  <a:lnTo>
                    <a:pt x="84" y="47"/>
                  </a:lnTo>
                  <a:lnTo>
                    <a:pt x="84" y="41"/>
                  </a:lnTo>
                  <a:lnTo>
                    <a:pt x="90" y="36"/>
                  </a:lnTo>
                  <a:lnTo>
                    <a:pt x="90" y="24"/>
                  </a:lnTo>
                  <a:lnTo>
                    <a:pt x="84" y="18"/>
                  </a:lnTo>
                  <a:lnTo>
                    <a:pt x="90" y="18"/>
                  </a:lnTo>
                  <a:lnTo>
                    <a:pt x="90" y="12"/>
                  </a:lnTo>
                  <a:lnTo>
                    <a:pt x="96" y="12"/>
                  </a:lnTo>
                  <a:lnTo>
                    <a:pt x="102" y="6"/>
                  </a:lnTo>
                  <a:lnTo>
                    <a:pt x="108" y="6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9" y="0"/>
                  </a:lnTo>
                  <a:lnTo>
                    <a:pt x="114" y="0"/>
                  </a:lnTo>
                  <a:lnTo>
                    <a:pt x="108" y="0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94" name="Freeform 226"/>
            <p:cNvSpPr>
              <a:spLocks/>
            </p:cNvSpPr>
            <p:nvPr/>
          </p:nvSpPr>
          <p:spPr bwMode="auto">
            <a:xfrm>
              <a:off x="4743" y="2085"/>
              <a:ext cx="12" cy="6"/>
            </a:xfrm>
            <a:custGeom>
              <a:avLst/>
              <a:gdLst>
                <a:gd name="T0" fmla="*/ 0 w 12"/>
                <a:gd name="T1" fmla="*/ 0 h 6"/>
                <a:gd name="T2" fmla="*/ 6 w 12"/>
                <a:gd name="T3" fmla="*/ 0 h 6"/>
                <a:gd name="T4" fmla="*/ 6 w 12"/>
                <a:gd name="T5" fmla="*/ 0 h 6"/>
                <a:gd name="T6" fmla="*/ 12 w 12"/>
                <a:gd name="T7" fmla="*/ 0 h 6"/>
                <a:gd name="T8" fmla="*/ 12 w 12"/>
                <a:gd name="T9" fmla="*/ 0 h 6"/>
                <a:gd name="T10" fmla="*/ 12 w 12"/>
                <a:gd name="T11" fmla="*/ 0 h 6"/>
                <a:gd name="T12" fmla="*/ 12 w 12"/>
                <a:gd name="T13" fmla="*/ 6 h 6"/>
                <a:gd name="T14" fmla="*/ 12 w 12"/>
                <a:gd name="T15" fmla="*/ 6 h 6"/>
                <a:gd name="T16" fmla="*/ 12 w 12"/>
                <a:gd name="T17" fmla="*/ 6 h 6"/>
                <a:gd name="T18" fmla="*/ 12 w 12"/>
                <a:gd name="T19" fmla="*/ 6 h 6"/>
                <a:gd name="T20" fmla="*/ 6 w 12"/>
                <a:gd name="T21" fmla="*/ 6 h 6"/>
                <a:gd name="T22" fmla="*/ 6 w 12"/>
                <a:gd name="T23" fmla="*/ 6 h 6"/>
                <a:gd name="T24" fmla="*/ 0 w 12"/>
                <a:gd name="T25" fmla="*/ 6 h 6"/>
                <a:gd name="T26" fmla="*/ 0 w 12"/>
                <a:gd name="T27" fmla="*/ 6 h 6"/>
                <a:gd name="T28" fmla="*/ 0 w 12"/>
                <a:gd name="T29" fmla="*/ 0 h 6"/>
                <a:gd name="T30" fmla="*/ 0 w 12"/>
                <a:gd name="T31" fmla="*/ 0 h 6"/>
                <a:gd name="T32" fmla="*/ 0 w 12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6"/>
                <a:gd name="T53" fmla="*/ 12 w 12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95" name="Freeform 227"/>
            <p:cNvSpPr>
              <a:spLocks/>
            </p:cNvSpPr>
            <p:nvPr/>
          </p:nvSpPr>
          <p:spPr bwMode="auto">
            <a:xfrm>
              <a:off x="4743" y="2109"/>
              <a:ext cx="6" cy="6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0 h 6"/>
                <a:gd name="T4" fmla="*/ 6 w 6"/>
                <a:gd name="T5" fmla="*/ 0 h 6"/>
                <a:gd name="T6" fmla="*/ 6 w 6"/>
                <a:gd name="T7" fmla="*/ 0 h 6"/>
                <a:gd name="T8" fmla="*/ 6 w 6"/>
                <a:gd name="T9" fmla="*/ 0 h 6"/>
                <a:gd name="T10" fmla="*/ 6 w 6"/>
                <a:gd name="T11" fmla="*/ 0 h 6"/>
                <a:gd name="T12" fmla="*/ 6 w 6"/>
                <a:gd name="T13" fmla="*/ 6 h 6"/>
                <a:gd name="T14" fmla="*/ 6 w 6"/>
                <a:gd name="T15" fmla="*/ 6 h 6"/>
                <a:gd name="T16" fmla="*/ 6 w 6"/>
                <a:gd name="T17" fmla="*/ 6 h 6"/>
                <a:gd name="T18" fmla="*/ 6 w 6"/>
                <a:gd name="T19" fmla="*/ 6 h 6"/>
                <a:gd name="T20" fmla="*/ 0 w 6"/>
                <a:gd name="T21" fmla="*/ 6 h 6"/>
                <a:gd name="T22" fmla="*/ 0 w 6"/>
                <a:gd name="T23" fmla="*/ 6 h 6"/>
                <a:gd name="T24" fmla="*/ 0 w 6"/>
                <a:gd name="T25" fmla="*/ 6 h 6"/>
                <a:gd name="T26" fmla="*/ 0 w 6"/>
                <a:gd name="T27" fmla="*/ 6 h 6"/>
                <a:gd name="T28" fmla="*/ 0 w 6"/>
                <a:gd name="T29" fmla="*/ 6 h 6"/>
                <a:gd name="T30" fmla="*/ 0 w 6"/>
                <a:gd name="T31" fmla="*/ 0 h 6"/>
                <a:gd name="T32" fmla="*/ 0 w 6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"/>
                <a:gd name="T52" fmla="*/ 0 h 6"/>
                <a:gd name="T53" fmla="*/ 6 w 6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" h="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96" name="Freeform 228"/>
            <p:cNvSpPr>
              <a:spLocks/>
            </p:cNvSpPr>
            <p:nvPr/>
          </p:nvSpPr>
          <p:spPr bwMode="auto">
            <a:xfrm>
              <a:off x="4761" y="2127"/>
              <a:ext cx="12" cy="12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0 h 12"/>
                <a:gd name="T8" fmla="*/ 12 w 12"/>
                <a:gd name="T9" fmla="*/ 0 h 12"/>
                <a:gd name="T10" fmla="*/ 12 w 12"/>
                <a:gd name="T11" fmla="*/ 6 h 12"/>
                <a:gd name="T12" fmla="*/ 12 w 12"/>
                <a:gd name="T13" fmla="*/ 6 h 12"/>
                <a:gd name="T14" fmla="*/ 12 w 12"/>
                <a:gd name="T15" fmla="*/ 6 h 12"/>
                <a:gd name="T16" fmla="*/ 12 w 12"/>
                <a:gd name="T17" fmla="*/ 12 h 12"/>
                <a:gd name="T18" fmla="*/ 12 w 12"/>
                <a:gd name="T19" fmla="*/ 12 h 12"/>
                <a:gd name="T20" fmla="*/ 6 w 12"/>
                <a:gd name="T21" fmla="*/ 12 h 12"/>
                <a:gd name="T22" fmla="*/ 6 w 12"/>
                <a:gd name="T23" fmla="*/ 12 h 12"/>
                <a:gd name="T24" fmla="*/ 0 w 12"/>
                <a:gd name="T25" fmla="*/ 12 h 12"/>
                <a:gd name="T26" fmla="*/ 0 w 12"/>
                <a:gd name="T27" fmla="*/ 6 h 12"/>
                <a:gd name="T28" fmla="*/ 0 w 12"/>
                <a:gd name="T29" fmla="*/ 6 h 12"/>
                <a:gd name="T30" fmla="*/ 0 w 12"/>
                <a:gd name="T31" fmla="*/ 6 h 12"/>
                <a:gd name="T32" fmla="*/ 0 w 12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6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97" name="Freeform 229"/>
            <p:cNvSpPr>
              <a:spLocks/>
            </p:cNvSpPr>
            <p:nvPr/>
          </p:nvSpPr>
          <p:spPr bwMode="auto">
            <a:xfrm>
              <a:off x="4719" y="2121"/>
              <a:ext cx="12" cy="12"/>
            </a:xfrm>
            <a:custGeom>
              <a:avLst/>
              <a:gdLst>
                <a:gd name="T0" fmla="*/ 6 w 12"/>
                <a:gd name="T1" fmla="*/ 0 h 12"/>
                <a:gd name="T2" fmla="*/ 6 w 12"/>
                <a:gd name="T3" fmla="*/ 0 h 12"/>
                <a:gd name="T4" fmla="*/ 12 w 12"/>
                <a:gd name="T5" fmla="*/ 6 h 12"/>
                <a:gd name="T6" fmla="*/ 12 w 12"/>
                <a:gd name="T7" fmla="*/ 6 h 12"/>
                <a:gd name="T8" fmla="*/ 12 w 12"/>
                <a:gd name="T9" fmla="*/ 6 h 12"/>
                <a:gd name="T10" fmla="*/ 12 w 12"/>
                <a:gd name="T11" fmla="*/ 12 h 12"/>
                <a:gd name="T12" fmla="*/ 12 w 12"/>
                <a:gd name="T13" fmla="*/ 12 h 12"/>
                <a:gd name="T14" fmla="*/ 6 w 12"/>
                <a:gd name="T15" fmla="*/ 12 h 12"/>
                <a:gd name="T16" fmla="*/ 6 w 12"/>
                <a:gd name="T17" fmla="*/ 12 h 12"/>
                <a:gd name="T18" fmla="*/ 0 w 12"/>
                <a:gd name="T19" fmla="*/ 12 h 12"/>
                <a:gd name="T20" fmla="*/ 0 w 12"/>
                <a:gd name="T21" fmla="*/ 12 h 12"/>
                <a:gd name="T22" fmla="*/ 0 w 12"/>
                <a:gd name="T23" fmla="*/ 12 h 12"/>
                <a:gd name="T24" fmla="*/ 0 w 12"/>
                <a:gd name="T25" fmla="*/ 12 h 12"/>
                <a:gd name="T26" fmla="*/ 0 w 12"/>
                <a:gd name="T27" fmla="*/ 6 h 12"/>
                <a:gd name="T28" fmla="*/ 0 w 12"/>
                <a:gd name="T29" fmla="*/ 6 h 12"/>
                <a:gd name="T30" fmla="*/ 0 w 12"/>
                <a:gd name="T31" fmla="*/ 0 h 12"/>
                <a:gd name="T32" fmla="*/ 6 w 1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6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98" name="Freeform 230"/>
            <p:cNvSpPr>
              <a:spLocks/>
            </p:cNvSpPr>
            <p:nvPr/>
          </p:nvSpPr>
          <p:spPr bwMode="auto">
            <a:xfrm>
              <a:off x="4707" y="2097"/>
              <a:ext cx="18" cy="12"/>
            </a:xfrm>
            <a:custGeom>
              <a:avLst/>
              <a:gdLst>
                <a:gd name="T0" fmla="*/ 0 w 18"/>
                <a:gd name="T1" fmla="*/ 6 h 12"/>
                <a:gd name="T2" fmla="*/ 0 w 18"/>
                <a:gd name="T3" fmla="*/ 0 h 12"/>
                <a:gd name="T4" fmla="*/ 6 w 18"/>
                <a:gd name="T5" fmla="*/ 0 h 12"/>
                <a:gd name="T6" fmla="*/ 6 w 18"/>
                <a:gd name="T7" fmla="*/ 0 h 12"/>
                <a:gd name="T8" fmla="*/ 12 w 18"/>
                <a:gd name="T9" fmla="*/ 0 h 12"/>
                <a:gd name="T10" fmla="*/ 12 w 18"/>
                <a:gd name="T11" fmla="*/ 0 h 12"/>
                <a:gd name="T12" fmla="*/ 12 w 18"/>
                <a:gd name="T13" fmla="*/ 0 h 12"/>
                <a:gd name="T14" fmla="*/ 18 w 18"/>
                <a:gd name="T15" fmla="*/ 0 h 12"/>
                <a:gd name="T16" fmla="*/ 18 w 18"/>
                <a:gd name="T17" fmla="*/ 0 h 12"/>
                <a:gd name="T18" fmla="*/ 18 w 18"/>
                <a:gd name="T19" fmla="*/ 6 h 12"/>
                <a:gd name="T20" fmla="*/ 18 w 18"/>
                <a:gd name="T21" fmla="*/ 6 h 12"/>
                <a:gd name="T22" fmla="*/ 12 w 18"/>
                <a:gd name="T23" fmla="*/ 6 h 12"/>
                <a:gd name="T24" fmla="*/ 12 w 18"/>
                <a:gd name="T25" fmla="*/ 12 h 12"/>
                <a:gd name="T26" fmla="*/ 12 w 18"/>
                <a:gd name="T27" fmla="*/ 12 h 12"/>
                <a:gd name="T28" fmla="*/ 6 w 18"/>
                <a:gd name="T29" fmla="*/ 12 h 12"/>
                <a:gd name="T30" fmla="*/ 6 w 18"/>
                <a:gd name="T31" fmla="*/ 6 h 12"/>
                <a:gd name="T32" fmla="*/ 0 w 1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2"/>
                <a:gd name="T53" fmla="*/ 18 w 1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2">
                  <a:moveTo>
                    <a:pt x="0" y="6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999" name="Freeform 231"/>
            <p:cNvSpPr>
              <a:spLocks/>
            </p:cNvSpPr>
            <p:nvPr/>
          </p:nvSpPr>
          <p:spPr bwMode="auto">
            <a:xfrm>
              <a:off x="4690" y="2091"/>
              <a:ext cx="11" cy="12"/>
            </a:xfrm>
            <a:custGeom>
              <a:avLst/>
              <a:gdLst>
                <a:gd name="T0" fmla="*/ 0 w 11"/>
                <a:gd name="T1" fmla="*/ 12 h 12"/>
                <a:gd name="T2" fmla="*/ 0 w 11"/>
                <a:gd name="T3" fmla="*/ 6 h 12"/>
                <a:gd name="T4" fmla="*/ 0 w 11"/>
                <a:gd name="T5" fmla="*/ 6 h 12"/>
                <a:gd name="T6" fmla="*/ 6 w 11"/>
                <a:gd name="T7" fmla="*/ 6 h 12"/>
                <a:gd name="T8" fmla="*/ 6 w 11"/>
                <a:gd name="T9" fmla="*/ 0 h 12"/>
                <a:gd name="T10" fmla="*/ 6 w 11"/>
                <a:gd name="T11" fmla="*/ 0 h 12"/>
                <a:gd name="T12" fmla="*/ 11 w 11"/>
                <a:gd name="T13" fmla="*/ 6 h 12"/>
                <a:gd name="T14" fmla="*/ 11 w 11"/>
                <a:gd name="T15" fmla="*/ 6 h 12"/>
                <a:gd name="T16" fmla="*/ 11 w 11"/>
                <a:gd name="T17" fmla="*/ 6 h 12"/>
                <a:gd name="T18" fmla="*/ 11 w 11"/>
                <a:gd name="T19" fmla="*/ 12 h 12"/>
                <a:gd name="T20" fmla="*/ 11 w 11"/>
                <a:gd name="T21" fmla="*/ 12 h 12"/>
                <a:gd name="T22" fmla="*/ 6 w 11"/>
                <a:gd name="T23" fmla="*/ 12 h 12"/>
                <a:gd name="T24" fmla="*/ 6 w 11"/>
                <a:gd name="T25" fmla="*/ 12 h 12"/>
                <a:gd name="T26" fmla="*/ 6 w 11"/>
                <a:gd name="T27" fmla="*/ 12 h 12"/>
                <a:gd name="T28" fmla="*/ 0 w 11"/>
                <a:gd name="T29" fmla="*/ 12 h 12"/>
                <a:gd name="T30" fmla="*/ 0 w 11"/>
                <a:gd name="T31" fmla="*/ 12 h 12"/>
                <a:gd name="T32" fmla="*/ 0 w 11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"/>
                <a:gd name="T52" fmla="*/ 0 h 12"/>
                <a:gd name="T53" fmla="*/ 11 w 1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" h="12">
                  <a:moveTo>
                    <a:pt x="0" y="12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1" y="6"/>
                  </a:lnTo>
                  <a:lnTo>
                    <a:pt x="11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000" name="Freeform 232"/>
            <p:cNvSpPr>
              <a:spLocks/>
            </p:cNvSpPr>
            <p:nvPr/>
          </p:nvSpPr>
          <p:spPr bwMode="auto">
            <a:xfrm>
              <a:off x="4707" y="2073"/>
              <a:ext cx="12" cy="12"/>
            </a:xfrm>
            <a:custGeom>
              <a:avLst/>
              <a:gdLst>
                <a:gd name="T0" fmla="*/ 0 w 12"/>
                <a:gd name="T1" fmla="*/ 6 h 12"/>
                <a:gd name="T2" fmla="*/ 0 w 12"/>
                <a:gd name="T3" fmla="*/ 6 h 12"/>
                <a:gd name="T4" fmla="*/ 0 w 12"/>
                <a:gd name="T5" fmla="*/ 6 h 12"/>
                <a:gd name="T6" fmla="*/ 0 w 12"/>
                <a:gd name="T7" fmla="*/ 6 h 12"/>
                <a:gd name="T8" fmla="*/ 6 w 12"/>
                <a:gd name="T9" fmla="*/ 0 h 12"/>
                <a:gd name="T10" fmla="*/ 6 w 12"/>
                <a:gd name="T11" fmla="*/ 0 h 12"/>
                <a:gd name="T12" fmla="*/ 12 w 12"/>
                <a:gd name="T13" fmla="*/ 6 h 12"/>
                <a:gd name="T14" fmla="*/ 12 w 12"/>
                <a:gd name="T15" fmla="*/ 6 h 12"/>
                <a:gd name="T16" fmla="*/ 12 w 12"/>
                <a:gd name="T17" fmla="*/ 6 h 12"/>
                <a:gd name="T18" fmla="*/ 12 w 12"/>
                <a:gd name="T19" fmla="*/ 6 h 12"/>
                <a:gd name="T20" fmla="*/ 12 w 12"/>
                <a:gd name="T21" fmla="*/ 12 h 12"/>
                <a:gd name="T22" fmla="*/ 6 w 12"/>
                <a:gd name="T23" fmla="*/ 12 h 12"/>
                <a:gd name="T24" fmla="*/ 6 w 12"/>
                <a:gd name="T25" fmla="*/ 12 h 12"/>
                <a:gd name="T26" fmla="*/ 6 w 12"/>
                <a:gd name="T27" fmla="*/ 12 h 12"/>
                <a:gd name="T28" fmla="*/ 0 w 12"/>
                <a:gd name="T29" fmla="*/ 12 h 12"/>
                <a:gd name="T30" fmla="*/ 0 w 12"/>
                <a:gd name="T31" fmla="*/ 12 h 12"/>
                <a:gd name="T32" fmla="*/ 0 w 12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001" name="Freeform 233"/>
            <p:cNvSpPr>
              <a:spLocks/>
            </p:cNvSpPr>
            <p:nvPr/>
          </p:nvSpPr>
          <p:spPr bwMode="auto">
            <a:xfrm>
              <a:off x="5114" y="2031"/>
              <a:ext cx="95" cy="96"/>
            </a:xfrm>
            <a:custGeom>
              <a:avLst/>
              <a:gdLst>
                <a:gd name="T0" fmla="*/ 77 w 95"/>
                <a:gd name="T1" fmla="*/ 72 h 96"/>
                <a:gd name="T2" fmla="*/ 83 w 95"/>
                <a:gd name="T3" fmla="*/ 66 h 96"/>
                <a:gd name="T4" fmla="*/ 83 w 95"/>
                <a:gd name="T5" fmla="*/ 54 h 96"/>
                <a:gd name="T6" fmla="*/ 77 w 95"/>
                <a:gd name="T7" fmla="*/ 48 h 96"/>
                <a:gd name="T8" fmla="*/ 65 w 95"/>
                <a:gd name="T9" fmla="*/ 48 h 96"/>
                <a:gd name="T10" fmla="*/ 65 w 95"/>
                <a:gd name="T11" fmla="*/ 36 h 96"/>
                <a:gd name="T12" fmla="*/ 71 w 95"/>
                <a:gd name="T13" fmla="*/ 42 h 96"/>
                <a:gd name="T14" fmla="*/ 77 w 95"/>
                <a:gd name="T15" fmla="*/ 42 h 96"/>
                <a:gd name="T16" fmla="*/ 77 w 95"/>
                <a:gd name="T17" fmla="*/ 48 h 96"/>
                <a:gd name="T18" fmla="*/ 89 w 95"/>
                <a:gd name="T19" fmla="*/ 48 h 96"/>
                <a:gd name="T20" fmla="*/ 95 w 95"/>
                <a:gd name="T21" fmla="*/ 36 h 96"/>
                <a:gd name="T22" fmla="*/ 95 w 95"/>
                <a:gd name="T23" fmla="*/ 30 h 96"/>
                <a:gd name="T24" fmla="*/ 89 w 95"/>
                <a:gd name="T25" fmla="*/ 24 h 96"/>
                <a:gd name="T26" fmla="*/ 83 w 95"/>
                <a:gd name="T27" fmla="*/ 24 h 96"/>
                <a:gd name="T28" fmla="*/ 77 w 95"/>
                <a:gd name="T29" fmla="*/ 24 h 96"/>
                <a:gd name="T30" fmla="*/ 71 w 95"/>
                <a:gd name="T31" fmla="*/ 24 h 96"/>
                <a:gd name="T32" fmla="*/ 77 w 95"/>
                <a:gd name="T33" fmla="*/ 12 h 96"/>
                <a:gd name="T34" fmla="*/ 77 w 95"/>
                <a:gd name="T35" fmla="*/ 0 h 96"/>
                <a:gd name="T36" fmla="*/ 71 w 95"/>
                <a:gd name="T37" fmla="*/ 0 h 96"/>
                <a:gd name="T38" fmla="*/ 59 w 95"/>
                <a:gd name="T39" fmla="*/ 0 h 96"/>
                <a:gd name="T40" fmla="*/ 53 w 95"/>
                <a:gd name="T41" fmla="*/ 12 h 96"/>
                <a:gd name="T42" fmla="*/ 59 w 95"/>
                <a:gd name="T43" fmla="*/ 24 h 96"/>
                <a:gd name="T44" fmla="*/ 53 w 95"/>
                <a:gd name="T45" fmla="*/ 24 h 96"/>
                <a:gd name="T46" fmla="*/ 53 w 95"/>
                <a:gd name="T47" fmla="*/ 18 h 96"/>
                <a:gd name="T48" fmla="*/ 47 w 95"/>
                <a:gd name="T49" fmla="*/ 12 h 96"/>
                <a:gd name="T50" fmla="*/ 35 w 95"/>
                <a:gd name="T51" fmla="*/ 12 h 96"/>
                <a:gd name="T52" fmla="*/ 23 w 95"/>
                <a:gd name="T53" fmla="*/ 6 h 96"/>
                <a:gd name="T54" fmla="*/ 11 w 95"/>
                <a:gd name="T55" fmla="*/ 12 h 96"/>
                <a:gd name="T56" fmla="*/ 11 w 95"/>
                <a:gd name="T57" fmla="*/ 18 h 96"/>
                <a:gd name="T58" fmla="*/ 11 w 95"/>
                <a:gd name="T59" fmla="*/ 24 h 96"/>
                <a:gd name="T60" fmla="*/ 23 w 95"/>
                <a:gd name="T61" fmla="*/ 30 h 96"/>
                <a:gd name="T62" fmla="*/ 29 w 95"/>
                <a:gd name="T63" fmla="*/ 30 h 96"/>
                <a:gd name="T64" fmla="*/ 29 w 95"/>
                <a:gd name="T65" fmla="*/ 42 h 96"/>
                <a:gd name="T66" fmla="*/ 17 w 95"/>
                <a:gd name="T67" fmla="*/ 42 h 96"/>
                <a:gd name="T68" fmla="*/ 11 w 95"/>
                <a:gd name="T69" fmla="*/ 42 h 96"/>
                <a:gd name="T70" fmla="*/ 6 w 95"/>
                <a:gd name="T71" fmla="*/ 48 h 96"/>
                <a:gd name="T72" fmla="*/ 0 w 95"/>
                <a:gd name="T73" fmla="*/ 54 h 96"/>
                <a:gd name="T74" fmla="*/ 6 w 95"/>
                <a:gd name="T75" fmla="*/ 66 h 96"/>
                <a:gd name="T76" fmla="*/ 11 w 95"/>
                <a:gd name="T77" fmla="*/ 66 h 96"/>
                <a:gd name="T78" fmla="*/ 17 w 95"/>
                <a:gd name="T79" fmla="*/ 66 h 96"/>
                <a:gd name="T80" fmla="*/ 23 w 95"/>
                <a:gd name="T81" fmla="*/ 60 h 96"/>
                <a:gd name="T82" fmla="*/ 29 w 95"/>
                <a:gd name="T83" fmla="*/ 54 h 96"/>
                <a:gd name="T84" fmla="*/ 35 w 95"/>
                <a:gd name="T85" fmla="*/ 48 h 96"/>
                <a:gd name="T86" fmla="*/ 41 w 95"/>
                <a:gd name="T87" fmla="*/ 54 h 96"/>
                <a:gd name="T88" fmla="*/ 41 w 95"/>
                <a:gd name="T89" fmla="*/ 60 h 96"/>
                <a:gd name="T90" fmla="*/ 29 w 95"/>
                <a:gd name="T91" fmla="*/ 66 h 96"/>
                <a:gd name="T92" fmla="*/ 23 w 95"/>
                <a:gd name="T93" fmla="*/ 84 h 96"/>
                <a:gd name="T94" fmla="*/ 35 w 95"/>
                <a:gd name="T95" fmla="*/ 90 h 96"/>
                <a:gd name="T96" fmla="*/ 47 w 95"/>
                <a:gd name="T97" fmla="*/ 90 h 96"/>
                <a:gd name="T98" fmla="*/ 53 w 95"/>
                <a:gd name="T99" fmla="*/ 84 h 96"/>
                <a:gd name="T100" fmla="*/ 53 w 95"/>
                <a:gd name="T101" fmla="*/ 78 h 96"/>
                <a:gd name="T102" fmla="*/ 47 w 95"/>
                <a:gd name="T103" fmla="*/ 72 h 96"/>
                <a:gd name="T104" fmla="*/ 47 w 95"/>
                <a:gd name="T105" fmla="*/ 60 h 96"/>
                <a:gd name="T106" fmla="*/ 53 w 95"/>
                <a:gd name="T107" fmla="*/ 54 h 96"/>
                <a:gd name="T108" fmla="*/ 53 w 95"/>
                <a:gd name="T109" fmla="*/ 54 h 96"/>
                <a:gd name="T110" fmla="*/ 65 w 95"/>
                <a:gd name="T111" fmla="*/ 72 h 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5"/>
                <a:gd name="T169" fmla="*/ 0 h 96"/>
                <a:gd name="T170" fmla="*/ 95 w 95"/>
                <a:gd name="T171" fmla="*/ 96 h 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5" h="96">
                  <a:moveTo>
                    <a:pt x="71" y="72"/>
                  </a:moveTo>
                  <a:lnTo>
                    <a:pt x="71" y="72"/>
                  </a:lnTo>
                  <a:lnTo>
                    <a:pt x="77" y="72"/>
                  </a:lnTo>
                  <a:lnTo>
                    <a:pt x="83" y="72"/>
                  </a:lnTo>
                  <a:lnTo>
                    <a:pt x="83" y="66"/>
                  </a:lnTo>
                  <a:lnTo>
                    <a:pt x="89" y="60"/>
                  </a:lnTo>
                  <a:lnTo>
                    <a:pt x="83" y="60"/>
                  </a:lnTo>
                  <a:lnTo>
                    <a:pt x="83" y="54"/>
                  </a:lnTo>
                  <a:lnTo>
                    <a:pt x="83" y="48"/>
                  </a:lnTo>
                  <a:lnTo>
                    <a:pt x="77" y="48"/>
                  </a:lnTo>
                  <a:lnTo>
                    <a:pt x="71" y="48"/>
                  </a:lnTo>
                  <a:lnTo>
                    <a:pt x="65" y="48"/>
                  </a:lnTo>
                  <a:lnTo>
                    <a:pt x="65" y="42"/>
                  </a:lnTo>
                  <a:lnTo>
                    <a:pt x="65" y="36"/>
                  </a:lnTo>
                  <a:lnTo>
                    <a:pt x="71" y="42"/>
                  </a:lnTo>
                  <a:lnTo>
                    <a:pt x="77" y="42"/>
                  </a:lnTo>
                  <a:lnTo>
                    <a:pt x="77" y="48"/>
                  </a:lnTo>
                  <a:lnTo>
                    <a:pt x="83" y="48"/>
                  </a:lnTo>
                  <a:lnTo>
                    <a:pt x="89" y="48"/>
                  </a:lnTo>
                  <a:lnTo>
                    <a:pt x="95" y="42"/>
                  </a:lnTo>
                  <a:lnTo>
                    <a:pt x="95" y="36"/>
                  </a:lnTo>
                  <a:lnTo>
                    <a:pt x="95" y="30"/>
                  </a:lnTo>
                  <a:lnTo>
                    <a:pt x="95" y="24"/>
                  </a:lnTo>
                  <a:lnTo>
                    <a:pt x="89" y="24"/>
                  </a:lnTo>
                  <a:lnTo>
                    <a:pt x="83" y="24"/>
                  </a:lnTo>
                  <a:lnTo>
                    <a:pt x="77" y="24"/>
                  </a:lnTo>
                  <a:lnTo>
                    <a:pt x="71" y="24"/>
                  </a:lnTo>
                  <a:lnTo>
                    <a:pt x="65" y="24"/>
                  </a:lnTo>
                  <a:lnTo>
                    <a:pt x="71" y="18"/>
                  </a:lnTo>
                  <a:lnTo>
                    <a:pt x="77" y="12"/>
                  </a:lnTo>
                  <a:lnTo>
                    <a:pt x="77" y="6"/>
                  </a:lnTo>
                  <a:lnTo>
                    <a:pt x="77" y="0"/>
                  </a:lnTo>
                  <a:lnTo>
                    <a:pt x="71" y="0"/>
                  </a:lnTo>
                  <a:lnTo>
                    <a:pt x="65" y="0"/>
                  </a:lnTo>
                  <a:lnTo>
                    <a:pt x="59" y="0"/>
                  </a:lnTo>
                  <a:lnTo>
                    <a:pt x="59" y="6"/>
                  </a:lnTo>
                  <a:lnTo>
                    <a:pt x="53" y="12"/>
                  </a:lnTo>
                  <a:lnTo>
                    <a:pt x="53" y="18"/>
                  </a:lnTo>
                  <a:lnTo>
                    <a:pt x="59" y="18"/>
                  </a:lnTo>
                  <a:lnTo>
                    <a:pt x="59" y="24"/>
                  </a:lnTo>
                  <a:lnTo>
                    <a:pt x="53" y="24"/>
                  </a:lnTo>
                  <a:lnTo>
                    <a:pt x="53" y="18"/>
                  </a:lnTo>
                  <a:lnTo>
                    <a:pt x="53" y="12"/>
                  </a:lnTo>
                  <a:lnTo>
                    <a:pt x="47" y="12"/>
                  </a:lnTo>
                  <a:lnTo>
                    <a:pt x="35" y="12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7" y="6"/>
                  </a:lnTo>
                  <a:lnTo>
                    <a:pt x="11" y="12"/>
                  </a:lnTo>
                  <a:lnTo>
                    <a:pt x="11" y="18"/>
                  </a:lnTo>
                  <a:lnTo>
                    <a:pt x="11" y="24"/>
                  </a:lnTo>
                  <a:lnTo>
                    <a:pt x="17" y="30"/>
                  </a:lnTo>
                  <a:lnTo>
                    <a:pt x="23" y="30"/>
                  </a:lnTo>
                  <a:lnTo>
                    <a:pt x="29" y="30"/>
                  </a:lnTo>
                  <a:lnTo>
                    <a:pt x="35" y="36"/>
                  </a:lnTo>
                  <a:lnTo>
                    <a:pt x="29" y="36"/>
                  </a:lnTo>
                  <a:lnTo>
                    <a:pt x="29" y="42"/>
                  </a:lnTo>
                  <a:lnTo>
                    <a:pt x="23" y="42"/>
                  </a:lnTo>
                  <a:lnTo>
                    <a:pt x="17" y="42"/>
                  </a:lnTo>
                  <a:lnTo>
                    <a:pt x="11" y="42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6"/>
                  </a:lnTo>
                  <a:lnTo>
                    <a:pt x="6" y="66"/>
                  </a:lnTo>
                  <a:lnTo>
                    <a:pt x="11" y="66"/>
                  </a:lnTo>
                  <a:lnTo>
                    <a:pt x="17" y="66"/>
                  </a:lnTo>
                  <a:lnTo>
                    <a:pt x="23" y="66"/>
                  </a:lnTo>
                  <a:lnTo>
                    <a:pt x="23" y="60"/>
                  </a:lnTo>
                  <a:lnTo>
                    <a:pt x="23" y="54"/>
                  </a:lnTo>
                  <a:lnTo>
                    <a:pt x="29" y="54"/>
                  </a:lnTo>
                  <a:lnTo>
                    <a:pt x="29" y="48"/>
                  </a:lnTo>
                  <a:lnTo>
                    <a:pt x="35" y="48"/>
                  </a:lnTo>
                  <a:lnTo>
                    <a:pt x="41" y="48"/>
                  </a:lnTo>
                  <a:lnTo>
                    <a:pt x="41" y="54"/>
                  </a:lnTo>
                  <a:lnTo>
                    <a:pt x="41" y="60"/>
                  </a:lnTo>
                  <a:lnTo>
                    <a:pt x="35" y="66"/>
                  </a:lnTo>
                  <a:lnTo>
                    <a:pt x="29" y="66"/>
                  </a:lnTo>
                  <a:lnTo>
                    <a:pt x="29" y="72"/>
                  </a:lnTo>
                  <a:lnTo>
                    <a:pt x="23" y="78"/>
                  </a:lnTo>
                  <a:lnTo>
                    <a:pt x="23" y="84"/>
                  </a:lnTo>
                  <a:lnTo>
                    <a:pt x="29" y="84"/>
                  </a:lnTo>
                  <a:lnTo>
                    <a:pt x="29" y="90"/>
                  </a:lnTo>
                  <a:lnTo>
                    <a:pt x="35" y="90"/>
                  </a:lnTo>
                  <a:lnTo>
                    <a:pt x="41" y="96"/>
                  </a:lnTo>
                  <a:lnTo>
                    <a:pt x="41" y="90"/>
                  </a:lnTo>
                  <a:lnTo>
                    <a:pt x="47" y="90"/>
                  </a:lnTo>
                  <a:lnTo>
                    <a:pt x="53" y="90"/>
                  </a:lnTo>
                  <a:lnTo>
                    <a:pt x="53" y="84"/>
                  </a:lnTo>
                  <a:lnTo>
                    <a:pt x="53" y="78"/>
                  </a:lnTo>
                  <a:lnTo>
                    <a:pt x="53" y="72"/>
                  </a:lnTo>
                  <a:lnTo>
                    <a:pt x="47" y="72"/>
                  </a:lnTo>
                  <a:lnTo>
                    <a:pt x="47" y="66"/>
                  </a:lnTo>
                  <a:lnTo>
                    <a:pt x="47" y="60"/>
                  </a:lnTo>
                  <a:lnTo>
                    <a:pt x="47" y="54"/>
                  </a:lnTo>
                  <a:lnTo>
                    <a:pt x="53" y="54"/>
                  </a:lnTo>
                  <a:lnTo>
                    <a:pt x="59" y="60"/>
                  </a:lnTo>
                  <a:lnTo>
                    <a:pt x="59" y="66"/>
                  </a:lnTo>
                  <a:lnTo>
                    <a:pt x="65" y="72"/>
                  </a:lnTo>
                  <a:lnTo>
                    <a:pt x="71" y="72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002" name="Freeform 234"/>
            <p:cNvSpPr>
              <a:spLocks/>
            </p:cNvSpPr>
            <p:nvPr/>
          </p:nvSpPr>
          <p:spPr bwMode="auto">
            <a:xfrm>
              <a:off x="5185" y="1834"/>
              <a:ext cx="108" cy="167"/>
            </a:xfrm>
            <a:custGeom>
              <a:avLst/>
              <a:gdLst>
                <a:gd name="T0" fmla="*/ 0 w 108"/>
                <a:gd name="T1" fmla="*/ 167 h 167"/>
                <a:gd name="T2" fmla="*/ 12 w 108"/>
                <a:gd name="T3" fmla="*/ 155 h 167"/>
                <a:gd name="T4" fmla="*/ 24 w 108"/>
                <a:gd name="T5" fmla="*/ 149 h 167"/>
                <a:gd name="T6" fmla="*/ 30 w 108"/>
                <a:gd name="T7" fmla="*/ 137 h 167"/>
                <a:gd name="T8" fmla="*/ 42 w 108"/>
                <a:gd name="T9" fmla="*/ 137 h 167"/>
                <a:gd name="T10" fmla="*/ 54 w 108"/>
                <a:gd name="T11" fmla="*/ 131 h 167"/>
                <a:gd name="T12" fmla="*/ 66 w 108"/>
                <a:gd name="T13" fmla="*/ 131 h 167"/>
                <a:gd name="T14" fmla="*/ 78 w 108"/>
                <a:gd name="T15" fmla="*/ 131 h 167"/>
                <a:gd name="T16" fmla="*/ 84 w 108"/>
                <a:gd name="T17" fmla="*/ 131 h 167"/>
                <a:gd name="T18" fmla="*/ 84 w 108"/>
                <a:gd name="T19" fmla="*/ 125 h 167"/>
                <a:gd name="T20" fmla="*/ 84 w 108"/>
                <a:gd name="T21" fmla="*/ 125 h 167"/>
                <a:gd name="T22" fmla="*/ 90 w 108"/>
                <a:gd name="T23" fmla="*/ 119 h 167"/>
                <a:gd name="T24" fmla="*/ 90 w 108"/>
                <a:gd name="T25" fmla="*/ 113 h 167"/>
                <a:gd name="T26" fmla="*/ 90 w 108"/>
                <a:gd name="T27" fmla="*/ 107 h 167"/>
                <a:gd name="T28" fmla="*/ 96 w 108"/>
                <a:gd name="T29" fmla="*/ 107 h 167"/>
                <a:gd name="T30" fmla="*/ 102 w 108"/>
                <a:gd name="T31" fmla="*/ 101 h 167"/>
                <a:gd name="T32" fmla="*/ 108 w 108"/>
                <a:gd name="T33" fmla="*/ 95 h 167"/>
                <a:gd name="T34" fmla="*/ 102 w 108"/>
                <a:gd name="T35" fmla="*/ 89 h 167"/>
                <a:gd name="T36" fmla="*/ 102 w 108"/>
                <a:gd name="T37" fmla="*/ 71 h 167"/>
                <a:gd name="T38" fmla="*/ 102 w 108"/>
                <a:gd name="T39" fmla="*/ 59 h 167"/>
                <a:gd name="T40" fmla="*/ 108 w 108"/>
                <a:gd name="T41" fmla="*/ 47 h 167"/>
                <a:gd name="T42" fmla="*/ 102 w 108"/>
                <a:gd name="T43" fmla="*/ 47 h 167"/>
                <a:gd name="T44" fmla="*/ 96 w 108"/>
                <a:gd name="T45" fmla="*/ 41 h 167"/>
                <a:gd name="T46" fmla="*/ 90 w 108"/>
                <a:gd name="T47" fmla="*/ 41 h 167"/>
                <a:gd name="T48" fmla="*/ 84 w 108"/>
                <a:gd name="T49" fmla="*/ 36 h 167"/>
                <a:gd name="T50" fmla="*/ 84 w 108"/>
                <a:gd name="T51" fmla="*/ 30 h 167"/>
                <a:gd name="T52" fmla="*/ 78 w 108"/>
                <a:gd name="T53" fmla="*/ 24 h 167"/>
                <a:gd name="T54" fmla="*/ 72 w 108"/>
                <a:gd name="T55" fmla="*/ 12 h 167"/>
                <a:gd name="T56" fmla="*/ 72 w 108"/>
                <a:gd name="T57" fmla="*/ 0 h 167"/>
                <a:gd name="T58" fmla="*/ 66 w 108"/>
                <a:gd name="T59" fmla="*/ 6 h 167"/>
                <a:gd name="T60" fmla="*/ 66 w 108"/>
                <a:gd name="T61" fmla="*/ 12 h 167"/>
                <a:gd name="T62" fmla="*/ 60 w 108"/>
                <a:gd name="T63" fmla="*/ 18 h 167"/>
                <a:gd name="T64" fmla="*/ 54 w 108"/>
                <a:gd name="T65" fmla="*/ 24 h 167"/>
                <a:gd name="T66" fmla="*/ 48 w 108"/>
                <a:gd name="T67" fmla="*/ 30 h 167"/>
                <a:gd name="T68" fmla="*/ 42 w 108"/>
                <a:gd name="T69" fmla="*/ 36 h 167"/>
                <a:gd name="T70" fmla="*/ 36 w 108"/>
                <a:gd name="T71" fmla="*/ 36 h 167"/>
                <a:gd name="T72" fmla="*/ 24 w 108"/>
                <a:gd name="T73" fmla="*/ 36 h 167"/>
                <a:gd name="T74" fmla="*/ 30 w 108"/>
                <a:gd name="T75" fmla="*/ 41 h 167"/>
                <a:gd name="T76" fmla="*/ 30 w 108"/>
                <a:gd name="T77" fmla="*/ 53 h 167"/>
                <a:gd name="T78" fmla="*/ 30 w 108"/>
                <a:gd name="T79" fmla="*/ 65 h 167"/>
                <a:gd name="T80" fmla="*/ 18 w 108"/>
                <a:gd name="T81" fmla="*/ 71 h 167"/>
                <a:gd name="T82" fmla="*/ 24 w 108"/>
                <a:gd name="T83" fmla="*/ 95 h 167"/>
                <a:gd name="T84" fmla="*/ 24 w 108"/>
                <a:gd name="T85" fmla="*/ 107 h 167"/>
                <a:gd name="T86" fmla="*/ 24 w 108"/>
                <a:gd name="T87" fmla="*/ 125 h 167"/>
                <a:gd name="T88" fmla="*/ 18 w 108"/>
                <a:gd name="T89" fmla="*/ 137 h 167"/>
                <a:gd name="T90" fmla="*/ 12 w 108"/>
                <a:gd name="T91" fmla="*/ 143 h 167"/>
                <a:gd name="T92" fmla="*/ 12 w 108"/>
                <a:gd name="T93" fmla="*/ 149 h 167"/>
                <a:gd name="T94" fmla="*/ 6 w 108"/>
                <a:gd name="T95" fmla="*/ 155 h 167"/>
                <a:gd name="T96" fmla="*/ 6 w 108"/>
                <a:gd name="T97" fmla="*/ 161 h 167"/>
                <a:gd name="T98" fmla="*/ 0 w 108"/>
                <a:gd name="T99" fmla="*/ 161 h 167"/>
                <a:gd name="T100" fmla="*/ 0 w 108"/>
                <a:gd name="T101" fmla="*/ 161 h 167"/>
                <a:gd name="T102" fmla="*/ 0 w 108"/>
                <a:gd name="T103" fmla="*/ 161 h 167"/>
                <a:gd name="T104" fmla="*/ 6 w 108"/>
                <a:gd name="T105" fmla="*/ 161 h 167"/>
                <a:gd name="T106" fmla="*/ 0 w 108"/>
                <a:gd name="T107" fmla="*/ 167 h 16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8"/>
                <a:gd name="T163" fmla="*/ 0 h 167"/>
                <a:gd name="T164" fmla="*/ 108 w 108"/>
                <a:gd name="T165" fmla="*/ 167 h 16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8" h="167">
                  <a:moveTo>
                    <a:pt x="0" y="167"/>
                  </a:moveTo>
                  <a:lnTo>
                    <a:pt x="12" y="155"/>
                  </a:lnTo>
                  <a:lnTo>
                    <a:pt x="24" y="149"/>
                  </a:lnTo>
                  <a:lnTo>
                    <a:pt x="30" y="137"/>
                  </a:lnTo>
                  <a:lnTo>
                    <a:pt x="42" y="137"/>
                  </a:lnTo>
                  <a:lnTo>
                    <a:pt x="54" y="131"/>
                  </a:lnTo>
                  <a:lnTo>
                    <a:pt x="66" y="131"/>
                  </a:lnTo>
                  <a:lnTo>
                    <a:pt x="78" y="131"/>
                  </a:lnTo>
                  <a:lnTo>
                    <a:pt x="84" y="131"/>
                  </a:lnTo>
                  <a:lnTo>
                    <a:pt x="84" y="125"/>
                  </a:lnTo>
                  <a:lnTo>
                    <a:pt x="90" y="119"/>
                  </a:lnTo>
                  <a:lnTo>
                    <a:pt x="90" y="113"/>
                  </a:lnTo>
                  <a:lnTo>
                    <a:pt x="90" y="107"/>
                  </a:lnTo>
                  <a:lnTo>
                    <a:pt x="96" y="107"/>
                  </a:lnTo>
                  <a:lnTo>
                    <a:pt x="102" y="101"/>
                  </a:lnTo>
                  <a:lnTo>
                    <a:pt x="108" y="95"/>
                  </a:lnTo>
                  <a:lnTo>
                    <a:pt x="102" y="89"/>
                  </a:lnTo>
                  <a:lnTo>
                    <a:pt x="102" y="71"/>
                  </a:lnTo>
                  <a:lnTo>
                    <a:pt x="102" y="59"/>
                  </a:lnTo>
                  <a:lnTo>
                    <a:pt x="108" y="47"/>
                  </a:lnTo>
                  <a:lnTo>
                    <a:pt x="102" y="47"/>
                  </a:lnTo>
                  <a:lnTo>
                    <a:pt x="96" y="41"/>
                  </a:lnTo>
                  <a:lnTo>
                    <a:pt x="90" y="41"/>
                  </a:lnTo>
                  <a:lnTo>
                    <a:pt x="84" y="36"/>
                  </a:lnTo>
                  <a:lnTo>
                    <a:pt x="84" y="30"/>
                  </a:lnTo>
                  <a:lnTo>
                    <a:pt x="78" y="24"/>
                  </a:lnTo>
                  <a:lnTo>
                    <a:pt x="72" y="12"/>
                  </a:lnTo>
                  <a:lnTo>
                    <a:pt x="72" y="0"/>
                  </a:lnTo>
                  <a:lnTo>
                    <a:pt x="66" y="6"/>
                  </a:lnTo>
                  <a:lnTo>
                    <a:pt x="66" y="12"/>
                  </a:lnTo>
                  <a:lnTo>
                    <a:pt x="60" y="18"/>
                  </a:lnTo>
                  <a:lnTo>
                    <a:pt x="54" y="24"/>
                  </a:lnTo>
                  <a:lnTo>
                    <a:pt x="48" y="30"/>
                  </a:lnTo>
                  <a:lnTo>
                    <a:pt x="42" y="36"/>
                  </a:lnTo>
                  <a:lnTo>
                    <a:pt x="36" y="36"/>
                  </a:lnTo>
                  <a:lnTo>
                    <a:pt x="24" y="36"/>
                  </a:lnTo>
                  <a:lnTo>
                    <a:pt x="30" y="41"/>
                  </a:lnTo>
                  <a:lnTo>
                    <a:pt x="30" y="53"/>
                  </a:lnTo>
                  <a:lnTo>
                    <a:pt x="30" y="65"/>
                  </a:lnTo>
                  <a:lnTo>
                    <a:pt x="18" y="71"/>
                  </a:lnTo>
                  <a:lnTo>
                    <a:pt x="24" y="95"/>
                  </a:lnTo>
                  <a:lnTo>
                    <a:pt x="24" y="107"/>
                  </a:lnTo>
                  <a:lnTo>
                    <a:pt x="24" y="125"/>
                  </a:lnTo>
                  <a:lnTo>
                    <a:pt x="18" y="137"/>
                  </a:lnTo>
                  <a:lnTo>
                    <a:pt x="12" y="143"/>
                  </a:lnTo>
                  <a:lnTo>
                    <a:pt x="12" y="149"/>
                  </a:lnTo>
                  <a:lnTo>
                    <a:pt x="6" y="155"/>
                  </a:lnTo>
                  <a:lnTo>
                    <a:pt x="6" y="161"/>
                  </a:lnTo>
                  <a:lnTo>
                    <a:pt x="0" y="161"/>
                  </a:lnTo>
                  <a:lnTo>
                    <a:pt x="6" y="161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003" name="Freeform 235"/>
            <p:cNvSpPr>
              <a:spLocks/>
            </p:cNvSpPr>
            <p:nvPr/>
          </p:nvSpPr>
          <p:spPr bwMode="auto">
            <a:xfrm>
              <a:off x="4863" y="1870"/>
              <a:ext cx="173" cy="143"/>
            </a:xfrm>
            <a:custGeom>
              <a:avLst/>
              <a:gdLst>
                <a:gd name="T0" fmla="*/ 89 w 173"/>
                <a:gd name="T1" fmla="*/ 143 h 143"/>
                <a:gd name="T2" fmla="*/ 95 w 173"/>
                <a:gd name="T3" fmla="*/ 143 h 143"/>
                <a:gd name="T4" fmla="*/ 101 w 173"/>
                <a:gd name="T5" fmla="*/ 143 h 143"/>
                <a:gd name="T6" fmla="*/ 113 w 173"/>
                <a:gd name="T7" fmla="*/ 143 h 143"/>
                <a:gd name="T8" fmla="*/ 119 w 173"/>
                <a:gd name="T9" fmla="*/ 137 h 143"/>
                <a:gd name="T10" fmla="*/ 131 w 173"/>
                <a:gd name="T11" fmla="*/ 137 h 143"/>
                <a:gd name="T12" fmla="*/ 143 w 173"/>
                <a:gd name="T13" fmla="*/ 137 h 143"/>
                <a:gd name="T14" fmla="*/ 149 w 173"/>
                <a:gd name="T15" fmla="*/ 137 h 143"/>
                <a:gd name="T16" fmla="*/ 161 w 173"/>
                <a:gd name="T17" fmla="*/ 137 h 143"/>
                <a:gd name="T18" fmla="*/ 161 w 173"/>
                <a:gd name="T19" fmla="*/ 137 h 143"/>
                <a:gd name="T20" fmla="*/ 167 w 173"/>
                <a:gd name="T21" fmla="*/ 137 h 143"/>
                <a:gd name="T22" fmla="*/ 167 w 173"/>
                <a:gd name="T23" fmla="*/ 137 h 143"/>
                <a:gd name="T24" fmla="*/ 173 w 173"/>
                <a:gd name="T25" fmla="*/ 137 h 143"/>
                <a:gd name="T26" fmla="*/ 161 w 173"/>
                <a:gd name="T27" fmla="*/ 131 h 143"/>
                <a:gd name="T28" fmla="*/ 155 w 173"/>
                <a:gd name="T29" fmla="*/ 119 h 143"/>
                <a:gd name="T30" fmla="*/ 149 w 173"/>
                <a:gd name="T31" fmla="*/ 113 h 143"/>
                <a:gd name="T32" fmla="*/ 143 w 173"/>
                <a:gd name="T33" fmla="*/ 101 h 143"/>
                <a:gd name="T34" fmla="*/ 137 w 173"/>
                <a:gd name="T35" fmla="*/ 83 h 143"/>
                <a:gd name="T36" fmla="*/ 131 w 173"/>
                <a:gd name="T37" fmla="*/ 71 h 143"/>
                <a:gd name="T38" fmla="*/ 131 w 173"/>
                <a:gd name="T39" fmla="*/ 59 h 143"/>
                <a:gd name="T40" fmla="*/ 131 w 173"/>
                <a:gd name="T41" fmla="*/ 47 h 143"/>
                <a:gd name="T42" fmla="*/ 125 w 173"/>
                <a:gd name="T43" fmla="*/ 41 h 143"/>
                <a:gd name="T44" fmla="*/ 119 w 173"/>
                <a:gd name="T45" fmla="*/ 41 h 143"/>
                <a:gd name="T46" fmla="*/ 113 w 173"/>
                <a:gd name="T47" fmla="*/ 41 h 143"/>
                <a:gd name="T48" fmla="*/ 107 w 173"/>
                <a:gd name="T49" fmla="*/ 35 h 143"/>
                <a:gd name="T50" fmla="*/ 101 w 173"/>
                <a:gd name="T51" fmla="*/ 29 h 143"/>
                <a:gd name="T52" fmla="*/ 95 w 173"/>
                <a:gd name="T53" fmla="*/ 23 h 143"/>
                <a:gd name="T54" fmla="*/ 89 w 173"/>
                <a:gd name="T55" fmla="*/ 11 h 143"/>
                <a:gd name="T56" fmla="*/ 89 w 173"/>
                <a:gd name="T57" fmla="*/ 5 h 143"/>
                <a:gd name="T58" fmla="*/ 83 w 173"/>
                <a:gd name="T59" fmla="*/ 5 h 143"/>
                <a:gd name="T60" fmla="*/ 71 w 173"/>
                <a:gd name="T61" fmla="*/ 11 h 143"/>
                <a:gd name="T62" fmla="*/ 65 w 173"/>
                <a:gd name="T63" fmla="*/ 11 h 143"/>
                <a:gd name="T64" fmla="*/ 53 w 173"/>
                <a:gd name="T65" fmla="*/ 17 h 143"/>
                <a:gd name="T66" fmla="*/ 42 w 173"/>
                <a:gd name="T67" fmla="*/ 17 h 143"/>
                <a:gd name="T68" fmla="*/ 30 w 173"/>
                <a:gd name="T69" fmla="*/ 11 h 143"/>
                <a:gd name="T70" fmla="*/ 18 w 173"/>
                <a:gd name="T71" fmla="*/ 5 h 143"/>
                <a:gd name="T72" fmla="*/ 6 w 173"/>
                <a:gd name="T73" fmla="*/ 0 h 143"/>
                <a:gd name="T74" fmla="*/ 6 w 173"/>
                <a:gd name="T75" fmla="*/ 5 h 143"/>
                <a:gd name="T76" fmla="*/ 12 w 173"/>
                <a:gd name="T77" fmla="*/ 11 h 143"/>
                <a:gd name="T78" fmla="*/ 12 w 173"/>
                <a:gd name="T79" fmla="*/ 23 h 143"/>
                <a:gd name="T80" fmla="*/ 12 w 173"/>
                <a:gd name="T81" fmla="*/ 29 h 143"/>
                <a:gd name="T82" fmla="*/ 18 w 173"/>
                <a:gd name="T83" fmla="*/ 41 h 143"/>
                <a:gd name="T84" fmla="*/ 12 w 173"/>
                <a:gd name="T85" fmla="*/ 53 h 143"/>
                <a:gd name="T86" fmla="*/ 12 w 173"/>
                <a:gd name="T87" fmla="*/ 65 h 143"/>
                <a:gd name="T88" fmla="*/ 0 w 173"/>
                <a:gd name="T89" fmla="*/ 77 h 143"/>
                <a:gd name="T90" fmla="*/ 12 w 173"/>
                <a:gd name="T91" fmla="*/ 77 h 143"/>
                <a:gd name="T92" fmla="*/ 18 w 173"/>
                <a:gd name="T93" fmla="*/ 83 h 143"/>
                <a:gd name="T94" fmla="*/ 24 w 173"/>
                <a:gd name="T95" fmla="*/ 89 h 143"/>
                <a:gd name="T96" fmla="*/ 36 w 173"/>
                <a:gd name="T97" fmla="*/ 95 h 143"/>
                <a:gd name="T98" fmla="*/ 42 w 173"/>
                <a:gd name="T99" fmla="*/ 101 h 143"/>
                <a:gd name="T100" fmla="*/ 42 w 173"/>
                <a:gd name="T101" fmla="*/ 107 h 143"/>
                <a:gd name="T102" fmla="*/ 48 w 173"/>
                <a:gd name="T103" fmla="*/ 119 h 143"/>
                <a:gd name="T104" fmla="*/ 42 w 173"/>
                <a:gd name="T105" fmla="*/ 131 h 143"/>
                <a:gd name="T106" fmla="*/ 48 w 173"/>
                <a:gd name="T107" fmla="*/ 131 h 143"/>
                <a:gd name="T108" fmla="*/ 53 w 173"/>
                <a:gd name="T109" fmla="*/ 131 h 143"/>
                <a:gd name="T110" fmla="*/ 59 w 173"/>
                <a:gd name="T111" fmla="*/ 131 h 143"/>
                <a:gd name="T112" fmla="*/ 65 w 173"/>
                <a:gd name="T113" fmla="*/ 131 h 143"/>
                <a:gd name="T114" fmla="*/ 71 w 173"/>
                <a:gd name="T115" fmla="*/ 137 h 143"/>
                <a:gd name="T116" fmla="*/ 77 w 173"/>
                <a:gd name="T117" fmla="*/ 137 h 143"/>
                <a:gd name="T118" fmla="*/ 83 w 173"/>
                <a:gd name="T119" fmla="*/ 143 h 143"/>
                <a:gd name="T120" fmla="*/ 89 w 173"/>
                <a:gd name="T121" fmla="*/ 143 h 1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3"/>
                <a:gd name="T184" fmla="*/ 0 h 143"/>
                <a:gd name="T185" fmla="*/ 173 w 173"/>
                <a:gd name="T186" fmla="*/ 143 h 1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3" h="143">
                  <a:moveTo>
                    <a:pt x="89" y="143"/>
                  </a:moveTo>
                  <a:lnTo>
                    <a:pt x="95" y="143"/>
                  </a:lnTo>
                  <a:lnTo>
                    <a:pt x="101" y="143"/>
                  </a:lnTo>
                  <a:lnTo>
                    <a:pt x="113" y="143"/>
                  </a:lnTo>
                  <a:lnTo>
                    <a:pt x="119" y="137"/>
                  </a:lnTo>
                  <a:lnTo>
                    <a:pt x="131" y="137"/>
                  </a:lnTo>
                  <a:lnTo>
                    <a:pt x="143" y="137"/>
                  </a:lnTo>
                  <a:lnTo>
                    <a:pt x="149" y="137"/>
                  </a:lnTo>
                  <a:lnTo>
                    <a:pt x="161" y="137"/>
                  </a:lnTo>
                  <a:lnTo>
                    <a:pt x="167" y="137"/>
                  </a:lnTo>
                  <a:lnTo>
                    <a:pt x="173" y="137"/>
                  </a:lnTo>
                  <a:lnTo>
                    <a:pt x="161" y="131"/>
                  </a:lnTo>
                  <a:lnTo>
                    <a:pt x="155" y="119"/>
                  </a:lnTo>
                  <a:lnTo>
                    <a:pt x="149" y="113"/>
                  </a:lnTo>
                  <a:lnTo>
                    <a:pt x="143" y="101"/>
                  </a:lnTo>
                  <a:lnTo>
                    <a:pt x="137" y="83"/>
                  </a:lnTo>
                  <a:lnTo>
                    <a:pt x="131" y="71"/>
                  </a:lnTo>
                  <a:lnTo>
                    <a:pt x="131" y="59"/>
                  </a:lnTo>
                  <a:lnTo>
                    <a:pt x="131" y="47"/>
                  </a:lnTo>
                  <a:lnTo>
                    <a:pt x="125" y="41"/>
                  </a:lnTo>
                  <a:lnTo>
                    <a:pt x="119" y="41"/>
                  </a:lnTo>
                  <a:lnTo>
                    <a:pt x="113" y="41"/>
                  </a:lnTo>
                  <a:lnTo>
                    <a:pt x="107" y="35"/>
                  </a:lnTo>
                  <a:lnTo>
                    <a:pt x="101" y="29"/>
                  </a:lnTo>
                  <a:lnTo>
                    <a:pt x="95" y="23"/>
                  </a:lnTo>
                  <a:lnTo>
                    <a:pt x="89" y="11"/>
                  </a:lnTo>
                  <a:lnTo>
                    <a:pt x="89" y="5"/>
                  </a:lnTo>
                  <a:lnTo>
                    <a:pt x="83" y="5"/>
                  </a:lnTo>
                  <a:lnTo>
                    <a:pt x="71" y="11"/>
                  </a:lnTo>
                  <a:lnTo>
                    <a:pt x="65" y="11"/>
                  </a:lnTo>
                  <a:lnTo>
                    <a:pt x="53" y="17"/>
                  </a:lnTo>
                  <a:lnTo>
                    <a:pt x="42" y="17"/>
                  </a:lnTo>
                  <a:lnTo>
                    <a:pt x="30" y="11"/>
                  </a:lnTo>
                  <a:lnTo>
                    <a:pt x="18" y="5"/>
                  </a:lnTo>
                  <a:lnTo>
                    <a:pt x="6" y="0"/>
                  </a:lnTo>
                  <a:lnTo>
                    <a:pt x="6" y="5"/>
                  </a:lnTo>
                  <a:lnTo>
                    <a:pt x="12" y="11"/>
                  </a:lnTo>
                  <a:lnTo>
                    <a:pt x="12" y="23"/>
                  </a:lnTo>
                  <a:lnTo>
                    <a:pt x="12" y="29"/>
                  </a:lnTo>
                  <a:lnTo>
                    <a:pt x="18" y="41"/>
                  </a:lnTo>
                  <a:lnTo>
                    <a:pt x="12" y="53"/>
                  </a:lnTo>
                  <a:lnTo>
                    <a:pt x="12" y="65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18" y="83"/>
                  </a:lnTo>
                  <a:lnTo>
                    <a:pt x="24" y="89"/>
                  </a:lnTo>
                  <a:lnTo>
                    <a:pt x="36" y="95"/>
                  </a:lnTo>
                  <a:lnTo>
                    <a:pt x="42" y="101"/>
                  </a:lnTo>
                  <a:lnTo>
                    <a:pt x="42" y="107"/>
                  </a:lnTo>
                  <a:lnTo>
                    <a:pt x="48" y="119"/>
                  </a:lnTo>
                  <a:lnTo>
                    <a:pt x="42" y="131"/>
                  </a:lnTo>
                  <a:lnTo>
                    <a:pt x="48" y="131"/>
                  </a:lnTo>
                  <a:lnTo>
                    <a:pt x="53" y="131"/>
                  </a:lnTo>
                  <a:lnTo>
                    <a:pt x="59" y="131"/>
                  </a:lnTo>
                  <a:lnTo>
                    <a:pt x="65" y="131"/>
                  </a:lnTo>
                  <a:lnTo>
                    <a:pt x="71" y="137"/>
                  </a:lnTo>
                  <a:lnTo>
                    <a:pt x="77" y="137"/>
                  </a:lnTo>
                  <a:lnTo>
                    <a:pt x="83" y="143"/>
                  </a:lnTo>
                  <a:lnTo>
                    <a:pt x="89" y="143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004" name="Freeform 236"/>
            <p:cNvSpPr>
              <a:spLocks/>
            </p:cNvSpPr>
            <p:nvPr/>
          </p:nvSpPr>
          <p:spPr bwMode="auto">
            <a:xfrm>
              <a:off x="4952" y="2049"/>
              <a:ext cx="173" cy="179"/>
            </a:xfrm>
            <a:custGeom>
              <a:avLst/>
              <a:gdLst>
                <a:gd name="T0" fmla="*/ 24 w 173"/>
                <a:gd name="T1" fmla="*/ 84 h 179"/>
                <a:gd name="T2" fmla="*/ 30 w 173"/>
                <a:gd name="T3" fmla="*/ 84 h 179"/>
                <a:gd name="T4" fmla="*/ 42 w 173"/>
                <a:gd name="T5" fmla="*/ 84 h 179"/>
                <a:gd name="T6" fmla="*/ 54 w 173"/>
                <a:gd name="T7" fmla="*/ 84 h 179"/>
                <a:gd name="T8" fmla="*/ 66 w 173"/>
                <a:gd name="T9" fmla="*/ 84 h 179"/>
                <a:gd name="T10" fmla="*/ 84 w 173"/>
                <a:gd name="T11" fmla="*/ 78 h 179"/>
                <a:gd name="T12" fmla="*/ 96 w 173"/>
                <a:gd name="T13" fmla="*/ 66 h 179"/>
                <a:gd name="T14" fmla="*/ 108 w 173"/>
                <a:gd name="T15" fmla="*/ 54 h 179"/>
                <a:gd name="T16" fmla="*/ 120 w 173"/>
                <a:gd name="T17" fmla="*/ 36 h 179"/>
                <a:gd name="T18" fmla="*/ 126 w 173"/>
                <a:gd name="T19" fmla="*/ 18 h 179"/>
                <a:gd name="T20" fmla="*/ 132 w 173"/>
                <a:gd name="T21" fmla="*/ 6 h 179"/>
                <a:gd name="T22" fmla="*/ 138 w 173"/>
                <a:gd name="T23" fmla="*/ 6 h 179"/>
                <a:gd name="T24" fmla="*/ 144 w 173"/>
                <a:gd name="T25" fmla="*/ 0 h 179"/>
                <a:gd name="T26" fmla="*/ 156 w 173"/>
                <a:gd name="T27" fmla="*/ 0 h 179"/>
                <a:gd name="T28" fmla="*/ 162 w 173"/>
                <a:gd name="T29" fmla="*/ 0 h 179"/>
                <a:gd name="T30" fmla="*/ 168 w 173"/>
                <a:gd name="T31" fmla="*/ 0 h 179"/>
                <a:gd name="T32" fmla="*/ 173 w 173"/>
                <a:gd name="T33" fmla="*/ 0 h 179"/>
                <a:gd name="T34" fmla="*/ 173 w 173"/>
                <a:gd name="T35" fmla="*/ 0 h 179"/>
                <a:gd name="T36" fmla="*/ 156 w 173"/>
                <a:gd name="T37" fmla="*/ 6 h 179"/>
                <a:gd name="T38" fmla="*/ 138 w 173"/>
                <a:gd name="T39" fmla="*/ 24 h 179"/>
                <a:gd name="T40" fmla="*/ 132 w 173"/>
                <a:gd name="T41" fmla="*/ 48 h 179"/>
                <a:gd name="T42" fmla="*/ 126 w 173"/>
                <a:gd name="T43" fmla="*/ 66 h 179"/>
                <a:gd name="T44" fmla="*/ 126 w 173"/>
                <a:gd name="T45" fmla="*/ 84 h 179"/>
                <a:gd name="T46" fmla="*/ 126 w 173"/>
                <a:gd name="T47" fmla="*/ 96 h 179"/>
                <a:gd name="T48" fmla="*/ 120 w 173"/>
                <a:gd name="T49" fmla="*/ 108 h 179"/>
                <a:gd name="T50" fmla="*/ 108 w 173"/>
                <a:gd name="T51" fmla="*/ 113 h 179"/>
                <a:gd name="T52" fmla="*/ 96 w 173"/>
                <a:gd name="T53" fmla="*/ 125 h 179"/>
                <a:gd name="T54" fmla="*/ 90 w 173"/>
                <a:gd name="T55" fmla="*/ 143 h 179"/>
                <a:gd name="T56" fmla="*/ 84 w 173"/>
                <a:gd name="T57" fmla="*/ 155 h 179"/>
                <a:gd name="T58" fmla="*/ 66 w 173"/>
                <a:gd name="T59" fmla="*/ 155 h 179"/>
                <a:gd name="T60" fmla="*/ 42 w 173"/>
                <a:gd name="T61" fmla="*/ 167 h 179"/>
                <a:gd name="T62" fmla="*/ 30 w 173"/>
                <a:gd name="T63" fmla="*/ 173 h 179"/>
                <a:gd name="T64" fmla="*/ 24 w 173"/>
                <a:gd name="T65" fmla="*/ 173 h 179"/>
                <a:gd name="T66" fmla="*/ 24 w 173"/>
                <a:gd name="T67" fmla="*/ 155 h 179"/>
                <a:gd name="T68" fmla="*/ 18 w 173"/>
                <a:gd name="T69" fmla="*/ 137 h 179"/>
                <a:gd name="T70" fmla="*/ 6 w 173"/>
                <a:gd name="T71" fmla="*/ 119 h 179"/>
                <a:gd name="T72" fmla="*/ 6 w 173"/>
                <a:gd name="T73" fmla="*/ 113 h 179"/>
                <a:gd name="T74" fmla="*/ 12 w 173"/>
                <a:gd name="T75" fmla="*/ 108 h 179"/>
                <a:gd name="T76" fmla="*/ 24 w 173"/>
                <a:gd name="T77" fmla="*/ 102 h 179"/>
                <a:gd name="T78" fmla="*/ 24 w 173"/>
                <a:gd name="T79" fmla="*/ 90 h 17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73"/>
                <a:gd name="T121" fmla="*/ 0 h 179"/>
                <a:gd name="T122" fmla="*/ 173 w 173"/>
                <a:gd name="T123" fmla="*/ 179 h 17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73" h="179">
                  <a:moveTo>
                    <a:pt x="24" y="84"/>
                  </a:moveTo>
                  <a:lnTo>
                    <a:pt x="24" y="84"/>
                  </a:lnTo>
                  <a:lnTo>
                    <a:pt x="30" y="84"/>
                  </a:lnTo>
                  <a:lnTo>
                    <a:pt x="36" y="84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78" y="78"/>
                  </a:lnTo>
                  <a:lnTo>
                    <a:pt x="84" y="78"/>
                  </a:lnTo>
                  <a:lnTo>
                    <a:pt x="90" y="72"/>
                  </a:lnTo>
                  <a:lnTo>
                    <a:pt x="96" y="66"/>
                  </a:lnTo>
                  <a:lnTo>
                    <a:pt x="102" y="60"/>
                  </a:lnTo>
                  <a:lnTo>
                    <a:pt x="108" y="54"/>
                  </a:lnTo>
                  <a:lnTo>
                    <a:pt x="114" y="42"/>
                  </a:lnTo>
                  <a:lnTo>
                    <a:pt x="120" y="36"/>
                  </a:lnTo>
                  <a:lnTo>
                    <a:pt x="126" y="24"/>
                  </a:lnTo>
                  <a:lnTo>
                    <a:pt x="126" y="18"/>
                  </a:lnTo>
                  <a:lnTo>
                    <a:pt x="132" y="12"/>
                  </a:lnTo>
                  <a:lnTo>
                    <a:pt x="132" y="6"/>
                  </a:lnTo>
                  <a:lnTo>
                    <a:pt x="138" y="6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73" y="0"/>
                  </a:lnTo>
                  <a:lnTo>
                    <a:pt x="156" y="6"/>
                  </a:lnTo>
                  <a:lnTo>
                    <a:pt x="150" y="12"/>
                  </a:lnTo>
                  <a:lnTo>
                    <a:pt x="138" y="24"/>
                  </a:lnTo>
                  <a:lnTo>
                    <a:pt x="132" y="36"/>
                  </a:lnTo>
                  <a:lnTo>
                    <a:pt x="132" y="48"/>
                  </a:lnTo>
                  <a:lnTo>
                    <a:pt x="126" y="60"/>
                  </a:lnTo>
                  <a:lnTo>
                    <a:pt x="126" y="66"/>
                  </a:lnTo>
                  <a:lnTo>
                    <a:pt x="126" y="72"/>
                  </a:lnTo>
                  <a:lnTo>
                    <a:pt x="126" y="84"/>
                  </a:lnTo>
                  <a:lnTo>
                    <a:pt x="126" y="90"/>
                  </a:lnTo>
                  <a:lnTo>
                    <a:pt x="126" y="96"/>
                  </a:lnTo>
                  <a:lnTo>
                    <a:pt x="126" y="108"/>
                  </a:lnTo>
                  <a:lnTo>
                    <a:pt x="120" y="108"/>
                  </a:lnTo>
                  <a:lnTo>
                    <a:pt x="114" y="108"/>
                  </a:lnTo>
                  <a:lnTo>
                    <a:pt x="108" y="113"/>
                  </a:lnTo>
                  <a:lnTo>
                    <a:pt x="102" y="119"/>
                  </a:lnTo>
                  <a:lnTo>
                    <a:pt x="96" y="125"/>
                  </a:lnTo>
                  <a:lnTo>
                    <a:pt x="90" y="137"/>
                  </a:lnTo>
                  <a:lnTo>
                    <a:pt x="90" y="143"/>
                  </a:lnTo>
                  <a:lnTo>
                    <a:pt x="90" y="155"/>
                  </a:lnTo>
                  <a:lnTo>
                    <a:pt x="84" y="155"/>
                  </a:lnTo>
                  <a:lnTo>
                    <a:pt x="72" y="155"/>
                  </a:lnTo>
                  <a:lnTo>
                    <a:pt x="66" y="155"/>
                  </a:lnTo>
                  <a:lnTo>
                    <a:pt x="54" y="161"/>
                  </a:lnTo>
                  <a:lnTo>
                    <a:pt x="42" y="167"/>
                  </a:lnTo>
                  <a:lnTo>
                    <a:pt x="36" y="167"/>
                  </a:lnTo>
                  <a:lnTo>
                    <a:pt x="30" y="173"/>
                  </a:lnTo>
                  <a:lnTo>
                    <a:pt x="24" y="179"/>
                  </a:lnTo>
                  <a:lnTo>
                    <a:pt x="24" y="173"/>
                  </a:lnTo>
                  <a:lnTo>
                    <a:pt x="24" y="161"/>
                  </a:lnTo>
                  <a:lnTo>
                    <a:pt x="24" y="155"/>
                  </a:lnTo>
                  <a:lnTo>
                    <a:pt x="18" y="143"/>
                  </a:lnTo>
                  <a:lnTo>
                    <a:pt x="18" y="137"/>
                  </a:lnTo>
                  <a:lnTo>
                    <a:pt x="12" y="125"/>
                  </a:lnTo>
                  <a:lnTo>
                    <a:pt x="6" y="119"/>
                  </a:lnTo>
                  <a:lnTo>
                    <a:pt x="0" y="113"/>
                  </a:lnTo>
                  <a:lnTo>
                    <a:pt x="6" y="113"/>
                  </a:lnTo>
                  <a:lnTo>
                    <a:pt x="12" y="108"/>
                  </a:lnTo>
                  <a:lnTo>
                    <a:pt x="18" y="108"/>
                  </a:lnTo>
                  <a:lnTo>
                    <a:pt x="24" y="102"/>
                  </a:lnTo>
                  <a:lnTo>
                    <a:pt x="24" y="96"/>
                  </a:lnTo>
                  <a:lnTo>
                    <a:pt x="24" y="90"/>
                  </a:lnTo>
                  <a:lnTo>
                    <a:pt x="24" y="84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005" name="Freeform 237"/>
            <p:cNvSpPr>
              <a:spLocks/>
            </p:cNvSpPr>
            <p:nvPr/>
          </p:nvSpPr>
          <p:spPr bwMode="auto">
            <a:xfrm>
              <a:off x="5060" y="2049"/>
              <a:ext cx="107" cy="185"/>
            </a:xfrm>
            <a:custGeom>
              <a:avLst/>
              <a:gdLst>
                <a:gd name="T0" fmla="*/ 65 w 107"/>
                <a:gd name="T1" fmla="*/ 6 h 185"/>
                <a:gd name="T2" fmla="*/ 71 w 107"/>
                <a:gd name="T3" fmla="*/ 12 h 185"/>
                <a:gd name="T4" fmla="*/ 83 w 107"/>
                <a:gd name="T5" fmla="*/ 12 h 185"/>
                <a:gd name="T6" fmla="*/ 83 w 107"/>
                <a:gd name="T7" fmla="*/ 12 h 185"/>
                <a:gd name="T8" fmla="*/ 83 w 107"/>
                <a:gd name="T9" fmla="*/ 18 h 185"/>
                <a:gd name="T10" fmla="*/ 77 w 107"/>
                <a:gd name="T11" fmla="*/ 24 h 185"/>
                <a:gd name="T12" fmla="*/ 71 w 107"/>
                <a:gd name="T13" fmla="*/ 24 h 185"/>
                <a:gd name="T14" fmla="*/ 65 w 107"/>
                <a:gd name="T15" fmla="*/ 24 h 185"/>
                <a:gd name="T16" fmla="*/ 60 w 107"/>
                <a:gd name="T17" fmla="*/ 24 h 185"/>
                <a:gd name="T18" fmla="*/ 60 w 107"/>
                <a:gd name="T19" fmla="*/ 30 h 185"/>
                <a:gd name="T20" fmla="*/ 54 w 107"/>
                <a:gd name="T21" fmla="*/ 30 h 185"/>
                <a:gd name="T22" fmla="*/ 54 w 107"/>
                <a:gd name="T23" fmla="*/ 36 h 185"/>
                <a:gd name="T24" fmla="*/ 54 w 107"/>
                <a:gd name="T25" fmla="*/ 42 h 185"/>
                <a:gd name="T26" fmla="*/ 54 w 107"/>
                <a:gd name="T27" fmla="*/ 42 h 185"/>
                <a:gd name="T28" fmla="*/ 60 w 107"/>
                <a:gd name="T29" fmla="*/ 48 h 185"/>
                <a:gd name="T30" fmla="*/ 60 w 107"/>
                <a:gd name="T31" fmla="*/ 48 h 185"/>
                <a:gd name="T32" fmla="*/ 65 w 107"/>
                <a:gd name="T33" fmla="*/ 48 h 185"/>
                <a:gd name="T34" fmla="*/ 71 w 107"/>
                <a:gd name="T35" fmla="*/ 48 h 185"/>
                <a:gd name="T36" fmla="*/ 77 w 107"/>
                <a:gd name="T37" fmla="*/ 48 h 185"/>
                <a:gd name="T38" fmla="*/ 77 w 107"/>
                <a:gd name="T39" fmla="*/ 42 h 185"/>
                <a:gd name="T40" fmla="*/ 83 w 107"/>
                <a:gd name="T41" fmla="*/ 36 h 185"/>
                <a:gd name="T42" fmla="*/ 89 w 107"/>
                <a:gd name="T43" fmla="*/ 30 h 185"/>
                <a:gd name="T44" fmla="*/ 95 w 107"/>
                <a:gd name="T45" fmla="*/ 30 h 185"/>
                <a:gd name="T46" fmla="*/ 95 w 107"/>
                <a:gd name="T47" fmla="*/ 36 h 185"/>
                <a:gd name="T48" fmla="*/ 95 w 107"/>
                <a:gd name="T49" fmla="*/ 36 h 185"/>
                <a:gd name="T50" fmla="*/ 89 w 107"/>
                <a:gd name="T51" fmla="*/ 48 h 185"/>
                <a:gd name="T52" fmla="*/ 89 w 107"/>
                <a:gd name="T53" fmla="*/ 48 h 185"/>
                <a:gd name="T54" fmla="*/ 83 w 107"/>
                <a:gd name="T55" fmla="*/ 54 h 185"/>
                <a:gd name="T56" fmla="*/ 77 w 107"/>
                <a:gd name="T57" fmla="*/ 60 h 185"/>
                <a:gd name="T58" fmla="*/ 77 w 107"/>
                <a:gd name="T59" fmla="*/ 60 h 185"/>
                <a:gd name="T60" fmla="*/ 83 w 107"/>
                <a:gd name="T61" fmla="*/ 66 h 185"/>
                <a:gd name="T62" fmla="*/ 83 w 107"/>
                <a:gd name="T63" fmla="*/ 72 h 185"/>
                <a:gd name="T64" fmla="*/ 89 w 107"/>
                <a:gd name="T65" fmla="*/ 72 h 185"/>
                <a:gd name="T66" fmla="*/ 95 w 107"/>
                <a:gd name="T67" fmla="*/ 72 h 185"/>
                <a:gd name="T68" fmla="*/ 101 w 107"/>
                <a:gd name="T69" fmla="*/ 72 h 185"/>
                <a:gd name="T70" fmla="*/ 101 w 107"/>
                <a:gd name="T71" fmla="*/ 72 h 185"/>
                <a:gd name="T72" fmla="*/ 107 w 107"/>
                <a:gd name="T73" fmla="*/ 78 h 185"/>
                <a:gd name="T74" fmla="*/ 107 w 107"/>
                <a:gd name="T75" fmla="*/ 96 h 185"/>
                <a:gd name="T76" fmla="*/ 101 w 107"/>
                <a:gd name="T77" fmla="*/ 113 h 185"/>
                <a:gd name="T78" fmla="*/ 89 w 107"/>
                <a:gd name="T79" fmla="*/ 131 h 185"/>
                <a:gd name="T80" fmla="*/ 71 w 107"/>
                <a:gd name="T81" fmla="*/ 149 h 185"/>
                <a:gd name="T82" fmla="*/ 60 w 107"/>
                <a:gd name="T83" fmla="*/ 161 h 185"/>
                <a:gd name="T84" fmla="*/ 42 w 107"/>
                <a:gd name="T85" fmla="*/ 173 h 185"/>
                <a:gd name="T86" fmla="*/ 24 w 107"/>
                <a:gd name="T87" fmla="*/ 179 h 185"/>
                <a:gd name="T88" fmla="*/ 12 w 107"/>
                <a:gd name="T89" fmla="*/ 185 h 185"/>
                <a:gd name="T90" fmla="*/ 12 w 107"/>
                <a:gd name="T91" fmla="*/ 185 h 185"/>
                <a:gd name="T92" fmla="*/ 6 w 107"/>
                <a:gd name="T93" fmla="*/ 185 h 185"/>
                <a:gd name="T94" fmla="*/ 0 w 107"/>
                <a:gd name="T95" fmla="*/ 185 h 185"/>
                <a:gd name="T96" fmla="*/ 6 w 107"/>
                <a:gd name="T97" fmla="*/ 179 h 185"/>
                <a:gd name="T98" fmla="*/ 12 w 107"/>
                <a:gd name="T99" fmla="*/ 173 h 185"/>
                <a:gd name="T100" fmla="*/ 18 w 107"/>
                <a:gd name="T101" fmla="*/ 161 h 185"/>
                <a:gd name="T102" fmla="*/ 24 w 107"/>
                <a:gd name="T103" fmla="*/ 149 h 185"/>
                <a:gd name="T104" fmla="*/ 24 w 107"/>
                <a:gd name="T105" fmla="*/ 137 h 185"/>
                <a:gd name="T106" fmla="*/ 24 w 107"/>
                <a:gd name="T107" fmla="*/ 119 h 185"/>
                <a:gd name="T108" fmla="*/ 18 w 107"/>
                <a:gd name="T109" fmla="*/ 96 h 185"/>
                <a:gd name="T110" fmla="*/ 18 w 107"/>
                <a:gd name="T111" fmla="*/ 84 h 185"/>
                <a:gd name="T112" fmla="*/ 18 w 107"/>
                <a:gd name="T113" fmla="*/ 66 h 185"/>
                <a:gd name="T114" fmla="*/ 24 w 107"/>
                <a:gd name="T115" fmla="*/ 48 h 185"/>
                <a:gd name="T116" fmla="*/ 30 w 107"/>
                <a:gd name="T117" fmla="*/ 24 h 185"/>
                <a:gd name="T118" fmla="*/ 48 w 107"/>
                <a:gd name="T119" fmla="*/ 6 h 18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7"/>
                <a:gd name="T181" fmla="*/ 0 h 185"/>
                <a:gd name="T182" fmla="*/ 107 w 107"/>
                <a:gd name="T183" fmla="*/ 185 h 18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7" h="185">
                  <a:moveTo>
                    <a:pt x="65" y="0"/>
                  </a:moveTo>
                  <a:lnTo>
                    <a:pt x="65" y="6"/>
                  </a:lnTo>
                  <a:lnTo>
                    <a:pt x="71" y="12"/>
                  </a:lnTo>
                  <a:lnTo>
                    <a:pt x="77" y="12"/>
                  </a:lnTo>
                  <a:lnTo>
                    <a:pt x="83" y="12"/>
                  </a:lnTo>
                  <a:lnTo>
                    <a:pt x="89" y="18"/>
                  </a:lnTo>
                  <a:lnTo>
                    <a:pt x="83" y="18"/>
                  </a:lnTo>
                  <a:lnTo>
                    <a:pt x="83" y="24"/>
                  </a:lnTo>
                  <a:lnTo>
                    <a:pt x="77" y="24"/>
                  </a:lnTo>
                  <a:lnTo>
                    <a:pt x="71" y="24"/>
                  </a:lnTo>
                  <a:lnTo>
                    <a:pt x="65" y="24"/>
                  </a:lnTo>
                  <a:lnTo>
                    <a:pt x="60" y="24"/>
                  </a:lnTo>
                  <a:lnTo>
                    <a:pt x="60" y="30"/>
                  </a:lnTo>
                  <a:lnTo>
                    <a:pt x="54" y="30"/>
                  </a:lnTo>
                  <a:lnTo>
                    <a:pt x="54" y="36"/>
                  </a:lnTo>
                  <a:lnTo>
                    <a:pt x="54" y="42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5" y="48"/>
                  </a:lnTo>
                  <a:lnTo>
                    <a:pt x="71" y="48"/>
                  </a:lnTo>
                  <a:lnTo>
                    <a:pt x="77" y="48"/>
                  </a:lnTo>
                  <a:lnTo>
                    <a:pt x="77" y="42"/>
                  </a:lnTo>
                  <a:lnTo>
                    <a:pt x="77" y="36"/>
                  </a:lnTo>
                  <a:lnTo>
                    <a:pt x="83" y="36"/>
                  </a:lnTo>
                  <a:lnTo>
                    <a:pt x="83" y="30"/>
                  </a:lnTo>
                  <a:lnTo>
                    <a:pt x="89" y="30"/>
                  </a:lnTo>
                  <a:lnTo>
                    <a:pt x="95" y="30"/>
                  </a:lnTo>
                  <a:lnTo>
                    <a:pt x="95" y="36"/>
                  </a:lnTo>
                  <a:lnTo>
                    <a:pt x="95" y="42"/>
                  </a:lnTo>
                  <a:lnTo>
                    <a:pt x="89" y="48"/>
                  </a:lnTo>
                  <a:lnTo>
                    <a:pt x="83" y="54"/>
                  </a:lnTo>
                  <a:lnTo>
                    <a:pt x="77" y="60"/>
                  </a:lnTo>
                  <a:lnTo>
                    <a:pt x="77" y="66"/>
                  </a:lnTo>
                  <a:lnTo>
                    <a:pt x="83" y="66"/>
                  </a:lnTo>
                  <a:lnTo>
                    <a:pt x="83" y="72"/>
                  </a:lnTo>
                  <a:lnTo>
                    <a:pt x="89" y="72"/>
                  </a:lnTo>
                  <a:lnTo>
                    <a:pt x="95" y="72"/>
                  </a:lnTo>
                  <a:lnTo>
                    <a:pt x="101" y="72"/>
                  </a:lnTo>
                  <a:lnTo>
                    <a:pt x="107" y="72"/>
                  </a:lnTo>
                  <a:lnTo>
                    <a:pt x="107" y="78"/>
                  </a:lnTo>
                  <a:lnTo>
                    <a:pt x="107" y="90"/>
                  </a:lnTo>
                  <a:lnTo>
                    <a:pt x="107" y="96"/>
                  </a:lnTo>
                  <a:lnTo>
                    <a:pt x="107" y="108"/>
                  </a:lnTo>
                  <a:lnTo>
                    <a:pt x="101" y="113"/>
                  </a:lnTo>
                  <a:lnTo>
                    <a:pt x="95" y="125"/>
                  </a:lnTo>
                  <a:lnTo>
                    <a:pt x="89" y="131"/>
                  </a:lnTo>
                  <a:lnTo>
                    <a:pt x="83" y="137"/>
                  </a:lnTo>
                  <a:lnTo>
                    <a:pt x="71" y="149"/>
                  </a:lnTo>
                  <a:lnTo>
                    <a:pt x="65" y="155"/>
                  </a:lnTo>
                  <a:lnTo>
                    <a:pt x="60" y="161"/>
                  </a:lnTo>
                  <a:lnTo>
                    <a:pt x="48" y="167"/>
                  </a:lnTo>
                  <a:lnTo>
                    <a:pt x="42" y="173"/>
                  </a:lnTo>
                  <a:lnTo>
                    <a:pt x="30" y="179"/>
                  </a:lnTo>
                  <a:lnTo>
                    <a:pt x="24" y="179"/>
                  </a:lnTo>
                  <a:lnTo>
                    <a:pt x="18" y="179"/>
                  </a:lnTo>
                  <a:lnTo>
                    <a:pt x="12" y="185"/>
                  </a:lnTo>
                  <a:lnTo>
                    <a:pt x="6" y="185"/>
                  </a:lnTo>
                  <a:lnTo>
                    <a:pt x="0" y="185"/>
                  </a:lnTo>
                  <a:lnTo>
                    <a:pt x="6" y="185"/>
                  </a:lnTo>
                  <a:lnTo>
                    <a:pt x="6" y="179"/>
                  </a:lnTo>
                  <a:lnTo>
                    <a:pt x="12" y="173"/>
                  </a:lnTo>
                  <a:lnTo>
                    <a:pt x="18" y="167"/>
                  </a:lnTo>
                  <a:lnTo>
                    <a:pt x="18" y="161"/>
                  </a:lnTo>
                  <a:lnTo>
                    <a:pt x="24" y="155"/>
                  </a:lnTo>
                  <a:lnTo>
                    <a:pt x="24" y="149"/>
                  </a:lnTo>
                  <a:lnTo>
                    <a:pt x="24" y="143"/>
                  </a:lnTo>
                  <a:lnTo>
                    <a:pt x="24" y="137"/>
                  </a:lnTo>
                  <a:lnTo>
                    <a:pt x="24" y="125"/>
                  </a:lnTo>
                  <a:lnTo>
                    <a:pt x="24" y="119"/>
                  </a:lnTo>
                  <a:lnTo>
                    <a:pt x="18" y="108"/>
                  </a:lnTo>
                  <a:lnTo>
                    <a:pt x="18" y="96"/>
                  </a:lnTo>
                  <a:lnTo>
                    <a:pt x="18" y="90"/>
                  </a:lnTo>
                  <a:lnTo>
                    <a:pt x="18" y="84"/>
                  </a:lnTo>
                  <a:lnTo>
                    <a:pt x="18" y="72"/>
                  </a:lnTo>
                  <a:lnTo>
                    <a:pt x="18" y="66"/>
                  </a:lnTo>
                  <a:lnTo>
                    <a:pt x="18" y="60"/>
                  </a:lnTo>
                  <a:lnTo>
                    <a:pt x="24" y="48"/>
                  </a:lnTo>
                  <a:lnTo>
                    <a:pt x="24" y="36"/>
                  </a:lnTo>
                  <a:lnTo>
                    <a:pt x="30" y="24"/>
                  </a:lnTo>
                  <a:lnTo>
                    <a:pt x="42" y="12"/>
                  </a:lnTo>
                  <a:lnTo>
                    <a:pt x="48" y="6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006" name="Freeform 238"/>
            <p:cNvSpPr>
              <a:spLocks/>
            </p:cNvSpPr>
            <p:nvPr/>
          </p:nvSpPr>
          <p:spPr bwMode="auto">
            <a:xfrm>
              <a:off x="4857" y="1828"/>
              <a:ext cx="477" cy="305"/>
            </a:xfrm>
            <a:custGeom>
              <a:avLst/>
              <a:gdLst>
                <a:gd name="T0" fmla="*/ 257 w 477"/>
                <a:gd name="T1" fmla="*/ 83 h 305"/>
                <a:gd name="T2" fmla="*/ 280 w 477"/>
                <a:gd name="T3" fmla="*/ 36 h 305"/>
                <a:gd name="T4" fmla="*/ 298 w 477"/>
                <a:gd name="T5" fmla="*/ 12 h 305"/>
                <a:gd name="T6" fmla="*/ 310 w 477"/>
                <a:gd name="T7" fmla="*/ 18 h 305"/>
                <a:gd name="T8" fmla="*/ 328 w 477"/>
                <a:gd name="T9" fmla="*/ 53 h 305"/>
                <a:gd name="T10" fmla="*/ 352 w 477"/>
                <a:gd name="T11" fmla="*/ 101 h 305"/>
                <a:gd name="T12" fmla="*/ 340 w 477"/>
                <a:gd name="T13" fmla="*/ 155 h 305"/>
                <a:gd name="T14" fmla="*/ 316 w 477"/>
                <a:gd name="T15" fmla="*/ 185 h 305"/>
                <a:gd name="T16" fmla="*/ 304 w 477"/>
                <a:gd name="T17" fmla="*/ 209 h 305"/>
                <a:gd name="T18" fmla="*/ 322 w 477"/>
                <a:gd name="T19" fmla="*/ 191 h 305"/>
                <a:gd name="T20" fmla="*/ 352 w 477"/>
                <a:gd name="T21" fmla="*/ 155 h 305"/>
                <a:gd name="T22" fmla="*/ 406 w 477"/>
                <a:gd name="T23" fmla="*/ 137 h 305"/>
                <a:gd name="T24" fmla="*/ 424 w 477"/>
                <a:gd name="T25" fmla="*/ 143 h 305"/>
                <a:gd name="T26" fmla="*/ 454 w 477"/>
                <a:gd name="T27" fmla="*/ 155 h 305"/>
                <a:gd name="T28" fmla="*/ 466 w 477"/>
                <a:gd name="T29" fmla="*/ 173 h 305"/>
                <a:gd name="T30" fmla="*/ 436 w 477"/>
                <a:gd name="T31" fmla="*/ 185 h 305"/>
                <a:gd name="T32" fmla="*/ 400 w 477"/>
                <a:gd name="T33" fmla="*/ 221 h 305"/>
                <a:gd name="T34" fmla="*/ 352 w 477"/>
                <a:gd name="T35" fmla="*/ 227 h 305"/>
                <a:gd name="T36" fmla="*/ 334 w 477"/>
                <a:gd name="T37" fmla="*/ 227 h 305"/>
                <a:gd name="T38" fmla="*/ 328 w 477"/>
                <a:gd name="T39" fmla="*/ 227 h 305"/>
                <a:gd name="T40" fmla="*/ 334 w 477"/>
                <a:gd name="T41" fmla="*/ 209 h 305"/>
                <a:gd name="T42" fmla="*/ 334 w 477"/>
                <a:gd name="T43" fmla="*/ 203 h 305"/>
                <a:gd name="T44" fmla="*/ 322 w 477"/>
                <a:gd name="T45" fmla="*/ 203 h 305"/>
                <a:gd name="T46" fmla="*/ 310 w 477"/>
                <a:gd name="T47" fmla="*/ 221 h 305"/>
                <a:gd name="T48" fmla="*/ 310 w 477"/>
                <a:gd name="T49" fmla="*/ 227 h 305"/>
                <a:gd name="T50" fmla="*/ 310 w 477"/>
                <a:gd name="T51" fmla="*/ 215 h 305"/>
                <a:gd name="T52" fmla="*/ 286 w 477"/>
                <a:gd name="T53" fmla="*/ 209 h 305"/>
                <a:gd name="T54" fmla="*/ 268 w 477"/>
                <a:gd name="T55" fmla="*/ 215 h 305"/>
                <a:gd name="T56" fmla="*/ 257 w 477"/>
                <a:gd name="T57" fmla="*/ 221 h 305"/>
                <a:gd name="T58" fmla="*/ 233 w 477"/>
                <a:gd name="T59" fmla="*/ 227 h 305"/>
                <a:gd name="T60" fmla="*/ 221 w 477"/>
                <a:gd name="T61" fmla="*/ 245 h 305"/>
                <a:gd name="T62" fmla="*/ 191 w 477"/>
                <a:gd name="T63" fmla="*/ 287 h 305"/>
                <a:gd name="T64" fmla="*/ 155 w 477"/>
                <a:gd name="T65" fmla="*/ 305 h 305"/>
                <a:gd name="T66" fmla="*/ 125 w 477"/>
                <a:gd name="T67" fmla="*/ 305 h 305"/>
                <a:gd name="T68" fmla="*/ 107 w 477"/>
                <a:gd name="T69" fmla="*/ 305 h 305"/>
                <a:gd name="T70" fmla="*/ 71 w 477"/>
                <a:gd name="T71" fmla="*/ 293 h 305"/>
                <a:gd name="T72" fmla="*/ 36 w 477"/>
                <a:gd name="T73" fmla="*/ 275 h 305"/>
                <a:gd name="T74" fmla="*/ 0 w 477"/>
                <a:gd name="T75" fmla="*/ 269 h 305"/>
                <a:gd name="T76" fmla="*/ 24 w 477"/>
                <a:gd name="T77" fmla="*/ 245 h 305"/>
                <a:gd name="T78" fmla="*/ 83 w 477"/>
                <a:gd name="T79" fmla="*/ 191 h 305"/>
                <a:gd name="T80" fmla="*/ 125 w 477"/>
                <a:gd name="T81" fmla="*/ 179 h 305"/>
                <a:gd name="T82" fmla="*/ 173 w 477"/>
                <a:gd name="T83" fmla="*/ 179 h 305"/>
                <a:gd name="T84" fmla="*/ 215 w 477"/>
                <a:gd name="T85" fmla="*/ 197 h 305"/>
                <a:gd name="T86" fmla="*/ 233 w 477"/>
                <a:gd name="T87" fmla="*/ 209 h 305"/>
                <a:gd name="T88" fmla="*/ 251 w 477"/>
                <a:gd name="T89" fmla="*/ 215 h 305"/>
                <a:gd name="T90" fmla="*/ 268 w 477"/>
                <a:gd name="T91" fmla="*/ 209 h 305"/>
                <a:gd name="T92" fmla="*/ 263 w 477"/>
                <a:gd name="T93" fmla="*/ 203 h 305"/>
                <a:gd name="T94" fmla="*/ 239 w 477"/>
                <a:gd name="T95" fmla="*/ 203 h 305"/>
                <a:gd name="T96" fmla="*/ 215 w 477"/>
                <a:gd name="T97" fmla="*/ 197 h 305"/>
                <a:gd name="T98" fmla="*/ 167 w 477"/>
                <a:gd name="T99" fmla="*/ 173 h 305"/>
                <a:gd name="T100" fmla="*/ 137 w 477"/>
                <a:gd name="T101" fmla="*/ 113 h 305"/>
                <a:gd name="T102" fmla="*/ 137 w 477"/>
                <a:gd name="T103" fmla="*/ 59 h 305"/>
                <a:gd name="T104" fmla="*/ 173 w 477"/>
                <a:gd name="T105" fmla="*/ 77 h 305"/>
                <a:gd name="T106" fmla="*/ 221 w 477"/>
                <a:gd name="T107" fmla="*/ 95 h 305"/>
                <a:gd name="T108" fmla="*/ 251 w 477"/>
                <a:gd name="T109" fmla="*/ 113 h 305"/>
                <a:gd name="T110" fmla="*/ 268 w 477"/>
                <a:gd name="T111" fmla="*/ 161 h 305"/>
                <a:gd name="T112" fmla="*/ 274 w 477"/>
                <a:gd name="T113" fmla="*/ 197 h 305"/>
                <a:gd name="T114" fmla="*/ 292 w 477"/>
                <a:gd name="T115" fmla="*/ 209 h 305"/>
                <a:gd name="T116" fmla="*/ 298 w 477"/>
                <a:gd name="T117" fmla="*/ 203 h 305"/>
                <a:gd name="T118" fmla="*/ 286 w 477"/>
                <a:gd name="T119" fmla="*/ 179 h 305"/>
                <a:gd name="T120" fmla="*/ 257 w 477"/>
                <a:gd name="T121" fmla="*/ 125 h 30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77"/>
                <a:gd name="T184" fmla="*/ 0 h 305"/>
                <a:gd name="T185" fmla="*/ 477 w 477"/>
                <a:gd name="T186" fmla="*/ 305 h 30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77" h="305">
                  <a:moveTo>
                    <a:pt x="257" y="125"/>
                  </a:moveTo>
                  <a:lnTo>
                    <a:pt x="257" y="113"/>
                  </a:lnTo>
                  <a:lnTo>
                    <a:pt x="257" y="101"/>
                  </a:lnTo>
                  <a:lnTo>
                    <a:pt x="257" y="95"/>
                  </a:lnTo>
                  <a:lnTo>
                    <a:pt x="257" y="83"/>
                  </a:lnTo>
                  <a:lnTo>
                    <a:pt x="263" y="71"/>
                  </a:lnTo>
                  <a:lnTo>
                    <a:pt x="263" y="59"/>
                  </a:lnTo>
                  <a:lnTo>
                    <a:pt x="268" y="53"/>
                  </a:lnTo>
                  <a:lnTo>
                    <a:pt x="274" y="42"/>
                  </a:lnTo>
                  <a:lnTo>
                    <a:pt x="280" y="36"/>
                  </a:lnTo>
                  <a:lnTo>
                    <a:pt x="286" y="30"/>
                  </a:lnTo>
                  <a:lnTo>
                    <a:pt x="292" y="24"/>
                  </a:lnTo>
                  <a:lnTo>
                    <a:pt x="292" y="18"/>
                  </a:lnTo>
                  <a:lnTo>
                    <a:pt x="298" y="12"/>
                  </a:lnTo>
                  <a:lnTo>
                    <a:pt x="298" y="6"/>
                  </a:lnTo>
                  <a:lnTo>
                    <a:pt x="304" y="0"/>
                  </a:lnTo>
                  <a:lnTo>
                    <a:pt x="304" y="6"/>
                  </a:lnTo>
                  <a:lnTo>
                    <a:pt x="304" y="12"/>
                  </a:lnTo>
                  <a:lnTo>
                    <a:pt x="310" y="18"/>
                  </a:lnTo>
                  <a:lnTo>
                    <a:pt x="310" y="24"/>
                  </a:lnTo>
                  <a:lnTo>
                    <a:pt x="316" y="36"/>
                  </a:lnTo>
                  <a:lnTo>
                    <a:pt x="322" y="42"/>
                  </a:lnTo>
                  <a:lnTo>
                    <a:pt x="328" y="47"/>
                  </a:lnTo>
                  <a:lnTo>
                    <a:pt x="328" y="53"/>
                  </a:lnTo>
                  <a:lnTo>
                    <a:pt x="334" y="59"/>
                  </a:lnTo>
                  <a:lnTo>
                    <a:pt x="340" y="65"/>
                  </a:lnTo>
                  <a:lnTo>
                    <a:pt x="346" y="71"/>
                  </a:lnTo>
                  <a:lnTo>
                    <a:pt x="346" y="77"/>
                  </a:lnTo>
                  <a:lnTo>
                    <a:pt x="352" y="101"/>
                  </a:lnTo>
                  <a:lnTo>
                    <a:pt x="352" y="113"/>
                  </a:lnTo>
                  <a:lnTo>
                    <a:pt x="352" y="131"/>
                  </a:lnTo>
                  <a:lnTo>
                    <a:pt x="346" y="143"/>
                  </a:lnTo>
                  <a:lnTo>
                    <a:pt x="340" y="149"/>
                  </a:lnTo>
                  <a:lnTo>
                    <a:pt x="340" y="155"/>
                  </a:lnTo>
                  <a:lnTo>
                    <a:pt x="334" y="161"/>
                  </a:lnTo>
                  <a:lnTo>
                    <a:pt x="328" y="167"/>
                  </a:lnTo>
                  <a:lnTo>
                    <a:pt x="322" y="173"/>
                  </a:lnTo>
                  <a:lnTo>
                    <a:pt x="316" y="179"/>
                  </a:lnTo>
                  <a:lnTo>
                    <a:pt x="316" y="185"/>
                  </a:lnTo>
                  <a:lnTo>
                    <a:pt x="310" y="197"/>
                  </a:lnTo>
                  <a:lnTo>
                    <a:pt x="304" y="197"/>
                  </a:lnTo>
                  <a:lnTo>
                    <a:pt x="304" y="203"/>
                  </a:lnTo>
                  <a:lnTo>
                    <a:pt x="304" y="209"/>
                  </a:lnTo>
                  <a:lnTo>
                    <a:pt x="310" y="209"/>
                  </a:lnTo>
                  <a:lnTo>
                    <a:pt x="316" y="203"/>
                  </a:lnTo>
                  <a:lnTo>
                    <a:pt x="316" y="197"/>
                  </a:lnTo>
                  <a:lnTo>
                    <a:pt x="322" y="191"/>
                  </a:lnTo>
                  <a:lnTo>
                    <a:pt x="322" y="179"/>
                  </a:lnTo>
                  <a:lnTo>
                    <a:pt x="328" y="179"/>
                  </a:lnTo>
                  <a:lnTo>
                    <a:pt x="328" y="173"/>
                  </a:lnTo>
                  <a:lnTo>
                    <a:pt x="340" y="161"/>
                  </a:lnTo>
                  <a:lnTo>
                    <a:pt x="352" y="155"/>
                  </a:lnTo>
                  <a:lnTo>
                    <a:pt x="358" y="143"/>
                  </a:lnTo>
                  <a:lnTo>
                    <a:pt x="370" y="143"/>
                  </a:lnTo>
                  <a:lnTo>
                    <a:pt x="382" y="137"/>
                  </a:lnTo>
                  <a:lnTo>
                    <a:pt x="394" y="137"/>
                  </a:lnTo>
                  <a:lnTo>
                    <a:pt x="406" y="137"/>
                  </a:lnTo>
                  <a:lnTo>
                    <a:pt x="412" y="137"/>
                  </a:lnTo>
                  <a:lnTo>
                    <a:pt x="418" y="137"/>
                  </a:lnTo>
                  <a:lnTo>
                    <a:pt x="424" y="137"/>
                  </a:lnTo>
                  <a:lnTo>
                    <a:pt x="424" y="143"/>
                  </a:lnTo>
                  <a:lnTo>
                    <a:pt x="430" y="143"/>
                  </a:lnTo>
                  <a:lnTo>
                    <a:pt x="436" y="149"/>
                  </a:lnTo>
                  <a:lnTo>
                    <a:pt x="442" y="149"/>
                  </a:lnTo>
                  <a:lnTo>
                    <a:pt x="448" y="155"/>
                  </a:lnTo>
                  <a:lnTo>
                    <a:pt x="454" y="155"/>
                  </a:lnTo>
                  <a:lnTo>
                    <a:pt x="460" y="161"/>
                  </a:lnTo>
                  <a:lnTo>
                    <a:pt x="466" y="167"/>
                  </a:lnTo>
                  <a:lnTo>
                    <a:pt x="477" y="167"/>
                  </a:lnTo>
                  <a:lnTo>
                    <a:pt x="472" y="173"/>
                  </a:lnTo>
                  <a:lnTo>
                    <a:pt x="466" y="173"/>
                  </a:lnTo>
                  <a:lnTo>
                    <a:pt x="460" y="173"/>
                  </a:lnTo>
                  <a:lnTo>
                    <a:pt x="454" y="173"/>
                  </a:lnTo>
                  <a:lnTo>
                    <a:pt x="448" y="179"/>
                  </a:lnTo>
                  <a:lnTo>
                    <a:pt x="442" y="179"/>
                  </a:lnTo>
                  <a:lnTo>
                    <a:pt x="436" y="185"/>
                  </a:lnTo>
                  <a:lnTo>
                    <a:pt x="430" y="191"/>
                  </a:lnTo>
                  <a:lnTo>
                    <a:pt x="424" y="197"/>
                  </a:lnTo>
                  <a:lnTo>
                    <a:pt x="418" y="203"/>
                  </a:lnTo>
                  <a:lnTo>
                    <a:pt x="406" y="215"/>
                  </a:lnTo>
                  <a:lnTo>
                    <a:pt x="400" y="221"/>
                  </a:lnTo>
                  <a:lnTo>
                    <a:pt x="388" y="227"/>
                  </a:lnTo>
                  <a:lnTo>
                    <a:pt x="376" y="233"/>
                  </a:lnTo>
                  <a:lnTo>
                    <a:pt x="364" y="233"/>
                  </a:lnTo>
                  <a:lnTo>
                    <a:pt x="352" y="227"/>
                  </a:lnTo>
                  <a:lnTo>
                    <a:pt x="346" y="227"/>
                  </a:lnTo>
                  <a:lnTo>
                    <a:pt x="340" y="227"/>
                  </a:lnTo>
                  <a:lnTo>
                    <a:pt x="334" y="227"/>
                  </a:lnTo>
                  <a:lnTo>
                    <a:pt x="328" y="227"/>
                  </a:lnTo>
                  <a:lnTo>
                    <a:pt x="322" y="227"/>
                  </a:lnTo>
                  <a:lnTo>
                    <a:pt x="328" y="227"/>
                  </a:lnTo>
                  <a:lnTo>
                    <a:pt x="334" y="221"/>
                  </a:lnTo>
                  <a:lnTo>
                    <a:pt x="334" y="215"/>
                  </a:lnTo>
                  <a:lnTo>
                    <a:pt x="334" y="209"/>
                  </a:lnTo>
                  <a:lnTo>
                    <a:pt x="334" y="203"/>
                  </a:lnTo>
                  <a:lnTo>
                    <a:pt x="328" y="203"/>
                  </a:lnTo>
                  <a:lnTo>
                    <a:pt x="322" y="203"/>
                  </a:lnTo>
                  <a:lnTo>
                    <a:pt x="316" y="203"/>
                  </a:lnTo>
                  <a:lnTo>
                    <a:pt x="316" y="209"/>
                  </a:lnTo>
                  <a:lnTo>
                    <a:pt x="310" y="215"/>
                  </a:lnTo>
                  <a:lnTo>
                    <a:pt x="310" y="221"/>
                  </a:lnTo>
                  <a:lnTo>
                    <a:pt x="316" y="221"/>
                  </a:lnTo>
                  <a:lnTo>
                    <a:pt x="316" y="227"/>
                  </a:lnTo>
                  <a:lnTo>
                    <a:pt x="310" y="227"/>
                  </a:lnTo>
                  <a:lnTo>
                    <a:pt x="310" y="221"/>
                  </a:lnTo>
                  <a:lnTo>
                    <a:pt x="310" y="215"/>
                  </a:lnTo>
                  <a:lnTo>
                    <a:pt x="304" y="215"/>
                  </a:lnTo>
                  <a:lnTo>
                    <a:pt x="292" y="215"/>
                  </a:lnTo>
                  <a:lnTo>
                    <a:pt x="286" y="209"/>
                  </a:lnTo>
                  <a:lnTo>
                    <a:pt x="280" y="209"/>
                  </a:lnTo>
                  <a:lnTo>
                    <a:pt x="274" y="209"/>
                  </a:lnTo>
                  <a:lnTo>
                    <a:pt x="268" y="215"/>
                  </a:lnTo>
                  <a:lnTo>
                    <a:pt x="268" y="221"/>
                  </a:lnTo>
                  <a:lnTo>
                    <a:pt x="263" y="221"/>
                  </a:lnTo>
                  <a:lnTo>
                    <a:pt x="257" y="221"/>
                  </a:lnTo>
                  <a:lnTo>
                    <a:pt x="251" y="221"/>
                  </a:lnTo>
                  <a:lnTo>
                    <a:pt x="245" y="221"/>
                  </a:lnTo>
                  <a:lnTo>
                    <a:pt x="239" y="221"/>
                  </a:lnTo>
                  <a:lnTo>
                    <a:pt x="233" y="227"/>
                  </a:lnTo>
                  <a:lnTo>
                    <a:pt x="227" y="227"/>
                  </a:lnTo>
                  <a:lnTo>
                    <a:pt x="227" y="233"/>
                  </a:lnTo>
                  <a:lnTo>
                    <a:pt x="221" y="239"/>
                  </a:lnTo>
                  <a:lnTo>
                    <a:pt x="221" y="245"/>
                  </a:lnTo>
                  <a:lnTo>
                    <a:pt x="215" y="257"/>
                  </a:lnTo>
                  <a:lnTo>
                    <a:pt x="209" y="263"/>
                  </a:lnTo>
                  <a:lnTo>
                    <a:pt x="203" y="275"/>
                  </a:lnTo>
                  <a:lnTo>
                    <a:pt x="197" y="281"/>
                  </a:lnTo>
                  <a:lnTo>
                    <a:pt x="191" y="287"/>
                  </a:lnTo>
                  <a:lnTo>
                    <a:pt x="185" y="293"/>
                  </a:lnTo>
                  <a:lnTo>
                    <a:pt x="179" y="299"/>
                  </a:lnTo>
                  <a:lnTo>
                    <a:pt x="173" y="299"/>
                  </a:lnTo>
                  <a:lnTo>
                    <a:pt x="161" y="305"/>
                  </a:lnTo>
                  <a:lnTo>
                    <a:pt x="155" y="305"/>
                  </a:lnTo>
                  <a:lnTo>
                    <a:pt x="149" y="305"/>
                  </a:lnTo>
                  <a:lnTo>
                    <a:pt x="143" y="305"/>
                  </a:lnTo>
                  <a:lnTo>
                    <a:pt x="137" y="305"/>
                  </a:lnTo>
                  <a:lnTo>
                    <a:pt x="131" y="305"/>
                  </a:lnTo>
                  <a:lnTo>
                    <a:pt x="125" y="305"/>
                  </a:lnTo>
                  <a:lnTo>
                    <a:pt x="119" y="305"/>
                  </a:lnTo>
                  <a:lnTo>
                    <a:pt x="113" y="305"/>
                  </a:lnTo>
                  <a:lnTo>
                    <a:pt x="107" y="305"/>
                  </a:lnTo>
                  <a:lnTo>
                    <a:pt x="101" y="305"/>
                  </a:lnTo>
                  <a:lnTo>
                    <a:pt x="95" y="299"/>
                  </a:lnTo>
                  <a:lnTo>
                    <a:pt x="83" y="299"/>
                  </a:lnTo>
                  <a:lnTo>
                    <a:pt x="77" y="293"/>
                  </a:lnTo>
                  <a:lnTo>
                    <a:pt x="71" y="293"/>
                  </a:lnTo>
                  <a:lnTo>
                    <a:pt x="65" y="287"/>
                  </a:lnTo>
                  <a:lnTo>
                    <a:pt x="59" y="281"/>
                  </a:lnTo>
                  <a:lnTo>
                    <a:pt x="54" y="281"/>
                  </a:lnTo>
                  <a:lnTo>
                    <a:pt x="42" y="275"/>
                  </a:lnTo>
                  <a:lnTo>
                    <a:pt x="36" y="275"/>
                  </a:lnTo>
                  <a:lnTo>
                    <a:pt x="30" y="275"/>
                  </a:lnTo>
                  <a:lnTo>
                    <a:pt x="18" y="269"/>
                  </a:lnTo>
                  <a:lnTo>
                    <a:pt x="12" y="269"/>
                  </a:lnTo>
                  <a:lnTo>
                    <a:pt x="6" y="269"/>
                  </a:lnTo>
                  <a:lnTo>
                    <a:pt x="0" y="269"/>
                  </a:lnTo>
                  <a:lnTo>
                    <a:pt x="6" y="263"/>
                  </a:lnTo>
                  <a:lnTo>
                    <a:pt x="12" y="251"/>
                  </a:lnTo>
                  <a:lnTo>
                    <a:pt x="24" y="245"/>
                  </a:lnTo>
                  <a:lnTo>
                    <a:pt x="36" y="233"/>
                  </a:lnTo>
                  <a:lnTo>
                    <a:pt x="48" y="221"/>
                  </a:lnTo>
                  <a:lnTo>
                    <a:pt x="59" y="209"/>
                  </a:lnTo>
                  <a:lnTo>
                    <a:pt x="71" y="197"/>
                  </a:lnTo>
                  <a:lnTo>
                    <a:pt x="83" y="191"/>
                  </a:lnTo>
                  <a:lnTo>
                    <a:pt x="95" y="185"/>
                  </a:lnTo>
                  <a:lnTo>
                    <a:pt x="101" y="185"/>
                  </a:lnTo>
                  <a:lnTo>
                    <a:pt x="107" y="185"/>
                  </a:lnTo>
                  <a:lnTo>
                    <a:pt x="119" y="185"/>
                  </a:lnTo>
                  <a:lnTo>
                    <a:pt x="125" y="179"/>
                  </a:lnTo>
                  <a:lnTo>
                    <a:pt x="137" y="179"/>
                  </a:lnTo>
                  <a:lnTo>
                    <a:pt x="149" y="179"/>
                  </a:lnTo>
                  <a:lnTo>
                    <a:pt x="155" y="179"/>
                  </a:lnTo>
                  <a:lnTo>
                    <a:pt x="167" y="179"/>
                  </a:lnTo>
                  <a:lnTo>
                    <a:pt x="173" y="179"/>
                  </a:lnTo>
                  <a:lnTo>
                    <a:pt x="185" y="179"/>
                  </a:lnTo>
                  <a:lnTo>
                    <a:pt x="191" y="185"/>
                  </a:lnTo>
                  <a:lnTo>
                    <a:pt x="203" y="191"/>
                  </a:lnTo>
                  <a:lnTo>
                    <a:pt x="209" y="191"/>
                  </a:lnTo>
                  <a:lnTo>
                    <a:pt x="215" y="197"/>
                  </a:lnTo>
                  <a:lnTo>
                    <a:pt x="221" y="197"/>
                  </a:lnTo>
                  <a:lnTo>
                    <a:pt x="227" y="203"/>
                  </a:lnTo>
                  <a:lnTo>
                    <a:pt x="233" y="209"/>
                  </a:lnTo>
                  <a:lnTo>
                    <a:pt x="239" y="215"/>
                  </a:lnTo>
                  <a:lnTo>
                    <a:pt x="245" y="215"/>
                  </a:lnTo>
                  <a:lnTo>
                    <a:pt x="251" y="215"/>
                  </a:lnTo>
                  <a:lnTo>
                    <a:pt x="257" y="215"/>
                  </a:lnTo>
                  <a:lnTo>
                    <a:pt x="263" y="215"/>
                  </a:lnTo>
                  <a:lnTo>
                    <a:pt x="263" y="209"/>
                  </a:lnTo>
                  <a:lnTo>
                    <a:pt x="268" y="209"/>
                  </a:lnTo>
                  <a:lnTo>
                    <a:pt x="268" y="203"/>
                  </a:lnTo>
                  <a:lnTo>
                    <a:pt x="263" y="203"/>
                  </a:lnTo>
                  <a:lnTo>
                    <a:pt x="257" y="203"/>
                  </a:lnTo>
                  <a:lnTo>
                    <a:pt x="251" y="203"/>
                  </a:lnTo>
                  <a:lnTo>
                    <a:pt x="245" y="203"/>
                  </a:lnTo>
                  <a:lnTo>
                    <a:pt x="239" y="203"/>
                  </a:lnTo>
                  <a:lnTo>
                    <a:pt x="233" y="203"/>
                  </a:lnTo>
                  <a:lnTo>
                    <a:pt x="227" y="203"/>
                  </a:lnTo>
                  <a:lnTo>
                    <a:pt x="221" y="203"/>
                  </a:lnTo>
                  <a:lnTo>
                    <a:pt x="215" y="197"/>
                  </a:lnTo>
                  <a:lnTo>
                    <a:pt x="209" y="197"/>
                  </a:lnTo>
                  <a:lnTo>
                    <a:pt x="197" y="191"/>
                  </a:lnTo>
                  <a:lnTo>
                    <a:pt x="191" y="185"/>
                  </a:lnTo>
                  <a:lnTo>
                    <a:pt x="179" y="179"/>
                  </a:lnTo>
                  <a:lnTo>
                    <a:pt x="167" y="173"/>
                  </a:lnTo>
                  <a:lnTo>
                    <a:pt x="161" y="161"/>
                  </a:lnTo>
                  <a:lnTo>
                    <a:pt x="155" y="155"/>
                  </a:lnTo>
                  <a:lnTo>
                    <a:pt x="149" y="143"/>
                  </a:lnTo>
                  <a:lnTo>
                    <a:pt x="143" y="125"/>
                  </a:lnTo>
                  <a:lnTo>
                    <a:pt x="137" y="113"/>
                  </a:lnTo>
                  <a:lnTo>
                    <a:pt x="137" y="101"/>
                  </a:lnTo>
                  <a:lnTo>
                    <a:pt x="137" y="89"/>
                  </a:lnTo>
                  <a:lnTo>
                    <a:pt x="137" y="77"/>
                  </a:lnTo>
                  <a:lnTo>
                    <a:pt x="137" y="71"/>
                  </a:lnTo>
                  <a:lnTo>
                    <a:pt x="137" y="59"/>
                  </a:lnTo>
                  <a:lnTo>
                    <a:pt x="143" y="53"/>
                  </a:lnTo>
                  <a:lnTo>
                    <a:pt x="143" y="59"/>
                  </a:lnTo>
                  <a:lnTo>
                    <a:pt x="155" y="65"/>
                  </a:lnTo>
                  <a:lnTo>
                    <a:pt x="161" y="71"/>
                  </a:lnTo>
                  <a:lnTo>
                    <a:pt x="173" y="77"/>
                  </a:lnTo>
                  <a:lnTo>
                    <a:pt x="185" y="83"/>
                  </a:lnTo>
                  <a:lnTo>
                    <a:pt x="197" y="89"/>
                  </a:lnTo>
                  <a:lnTo>
                    <a:pt x="203" y="89"/>
                  </a:lnTo>
                  <a:lnTo>
                    <a:pt x="215" y="95"/>
                  </a:lnTo>
                  <a:lnTo>
                    <a:pt x="221" y="95"/>
                  </a:lnTo>
                  <a:lnTo>
                    <a:pt x="227" y="95"/>
                  </a:lnTo>
                  <a:lnTo>
                    <a:pt x="233" y="101"/>
                  </a:lnTo>
                  <a:lnTo>
                    <a:pt x="239" y="101"/>
                  </a:lnTo>
                  <a:lnTo>
                    <a:pt x="245" y="107"/>
                  </a:lnTo>
                  <a:lnTo>
                    <a:pt x="251" y="113"/>
                  </a:lnTo>
                  <a:lnTo>
                    <a:pt x="257" y="119"/>
                  </a:lnTo>
                  <a:lnTo>
                    <a:pt x="257" y="131"/>
                  </a:lnTo>
                  <a:lnTo>
                    <a:pt x="263" y="143"/>
                  </a:lnTo>
                  <a:lnTo>
                    <a:pt x="268" y="149"/>
                  </a:lnTo>
                  <a:lnTo>
                    <a:pt x="268" y="161"/>
                  </a:lnTo>
                  <a:lnTo>
                    <a:pt x="268" y="179"/>
                  </a:lnTo>
                  <a:lnTo>
                    <a:pt x="268" y="185"/>
                  </a:lnTo>
                  <a:lnTo>
                    <a:pt x="274" y="191"/>
                  </a:lnTo>
                  <a:lnTo>
                    <a:pt x="274" y="197"/>
                  </a:lnTo>
                  <a:lnTo>
                    <a:pt x="280" y="197"/>
                  </a:lnTo>
                  <a:lnTo>
                    <a:pt x="280" y="203"/>
                  </a:lnTo>
                  <a:lnTo>
                    <a:pt x="286" y="203"/>
                  </a:lnTo>
                  <a:lnTo>
                    <a:pt x="292" y="209"/>
                  </a:lnTo>
                  <a:lnTo>
                    <a:pt x="298" y="209"/>
                  </a:lnTo>
                  <a:lnTo>
                    <a:pt x="298" y="203"/>
                  </a:lnTo>
                  <a:lnTo>
                    <a:pt x="298" y="197"/>
                  </a:lnTo>
                  <a:lnTo>
                    <a:pt x="298" y="191"/>
                  </a:lnTo>
                  <a:lnTo>
                    <a:pt x="292" y="185"/>
                  </a:lnTo>
                  <a:lnTo>
                    <a:pt x="286" y="179"/>
                  </a:lnTo>
                  <a:lnTo>
                    <a:pt x="280" y="173"/>
                  </a:lnTo>
                  <a:lnTo>
                    <a:pt x="274" y="161"/>
                  </a:lnTo>
                  <a:lnTo>
                    <a:pt x="268" y="149"/>
                  </a:lnTo>
                  <a:lnTo>
                    <a:pt x="263" y="137"/>
                  </a:lnTo>
                  <a:lnTo>
                    <a:pt x="257" y="125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007" name="Freeform 239"/>
            <p:cNvSpPr>
              <a:spLocks/>
            </p:cNvSpPr>
            <p:nvPr/>
          </p:nvSpPr>
          <p:spPr bwMode="auto">
            <a:xfrm>
              <a:off x="5179" y="2067"/>
              <a:ext cx="120" cy="149"/>
            </a:xfrm>
            <a:custGeom>
              <a:avLst/>
              <a:gdLst>
                <a:gd name="T0" fmla="*/ 30 w 120"/>
                <a:gd name="T1" fmla="*/ 6 h 149"/>
                <a:gd name="T2" fmla="*/ 24 w 120"/>
                <a:gd name="T3" fmla="*/ 12 h 149"/>
                <a:gd name="T4" fmla="*/ 18 w 120"/>
                <a:gd name="T5" fmla="*/ 12 h 149"/>
                <a:gd name="T6" fmla="*/ 12 w 120"/>
                <a:gd name="T7" fmla="*/ 12 h 149"/>
                <a:gd name="T8" fmla="*/ 12 w 120"/>
                <a:gd name="T9" fmla="*/ 6 h 149"/>
                <a:gd name="T10" fmla="*/ 6 w 120"/>
                <a:gd name="T11" fmla="*/ 6 h 149"/>
                <a:gd name="T12" fmla="*/ 0 w 120"/>
                <a:gd name="T13" fmla="*/ 0 h 149"/>
                <a:gd name="T14" fmla="*/ 0 w 120"/>
                <a:gd name="T15" fmla="*/ 0 h 149"/>
                <a:gd name="T16" fmla="*/ 0 w 120"/>
                <a:gd name="T17" fmla="*/ 6 h 149"/>
                <a:gd name="T18" fmla="*/ 6 w 120"/>
                <a:gd name="T19" fmla="*/ 12 h 149"/>
                <a:gd name="T20" fmla="*/ 12 w 120"/>
                <a:gd name="T21" fmla="*/ 12 h 149"/>
                <a:gd name="T22" fmla="*/ 18 w 120"/>
                <a:gd name="T23" fmla="*/ 12 h 149"/>
                <a:gd name="T24" fmla="*/ 18 w 120"/>
                <a:gd name="T25" fmla="*/ 18 h 149"/>
                <a:gd name="T26" fmla="*/ 24 w 120"/>
                <a:gd name="T27" fmla="*/ 24 h 149"/>
                <a:gd name="T28" fmla="*/ 18 w 120"/>
                <a:gd name="T29" fmla="*/ 30 h 149"/>
                <a:gd name="T30" fmla="*/ 18 w 120"/>
                <a:gd name="T31" fmla="*/ 36 h 149"/>
                <a:gd name="T32" fmla="*/ 12 w 120"/>
                <a:gd name="T33" fmla="*/ 36 h 149"/>
                <a:gd name="T34" fmla="*/ 6 w 120"/>
                <a:gd name="T35" fmla="*/ 36 h 149"/>
                <a:gd name="T36" fmla="*/ 0 w 120"/>
                <a:gd name="T37" fmla="*/ 54 h 149"/>
                <a:gd name="T38" fmla="*/ 0 w 120"/>
                <a:gd name="T39" fmla="*/ 78 h 149"/>
                <a:gd name="T40" fmla="*/ 18 w 120"/>
                <a:gd name="T41" fmla="*/ 101 h 149"/>
                <a:gd name="T42" fmla="*/ 48 w 120"/>
                <a:gd name="T43" fmla="*/ 119 h 149"/>
                <a:gd name="T44" fmla="*/ 78 w 120"/>
                <a:gd name="T45" fmla="*/ 131 h 149"/>
                <a:gd name="T46" fmla="*/ 90 w 120"/>
                <a:gd name="T47" fmla="*/ 137 h 149"/>
                <a:gd name="T48" fmla="*/ 108 w 120"/>
                <a:gd name="T49" fmla="*/ 143 h 149"/>
                <a:gd name="T50" fmla="*/ 120 w 120"/>
                <a:gd name="T51" fmla="*/ 149 h 149"/>
                <a:gd name="T52" fmla="*/ 120 w 120"/>
                <a:gd name="T53" fmla="*/ 143 h 149"/>
                <a:gd name="T54" fmla="*/ 114 w 120"/>
                <a:gd name="T55" fmla="*/ 125 h 149"/>
                <a:gd name="T56" fmla="*/ 108 w 120"/>
                <a:gd name="T57" fmla="*/ 107 h 149"/>
                <a:gd name="T58" fmla="*/ 102 w 120"/>
                <a:gd name="T59" fmla="*/ 84 h 149"/>
                <a:gd name="T60" fmla="*/ 102 w 120"/>
                <a:gd name="T61" fmla="*/ 72 h 149"/>
                <a:gd name="T62" fmla="*/ 96 w 120"/>
                <a:gd name="T63" fmla="*/ 48 h 149"/>
                <a:gd name="T64" fmla="*/ 78 w 120"/>
                <a:gd name="T65" fmla="*/ 24 h 149"/>
                <a:gd name="T66" fmla="*/ 54 w 120"/>
                <a:gd name="T67" fmla="*/ 6 h 14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0"/>
                <a:gd name="T103" fmla="*/ 0 h 149"/>
                <a:gd name="T104" fmla="*/ 120 w 120"/>
                <a:gd name="T105" fmla="*/ 149 h 14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0" h="149">
                  <a:moveTo>
                    <a:pt x="30" y="0"/>
                  </a:move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12" y="36"/>
                  </a:lnTo>
                  <a:lnTo>
                    <a:pt x="6" y="36"/>
                  </a:lnTo>
                  <a:lnTo>
                    <a:pt x="0" y="54"/>
                  </a:lnTo>
                  <a:lnTo>
                    <a:pt x="0" y="66"/>
                  </a:lnTo>
                  <a:lnTo>
                    <a:pt x="0" y="78"/>
                  </a:lnTo>
                  <a:lnTo>
                    <a:pt x="6" y="90"/>
                  </a:lnTo>
                  <a:lnTo>
                    <a:pt x="18" y="101"/>
                  </a:lnTo>
                  <a:lnTo>
                    <a:pt x="30" y="113"/>
                  </a:lnTo>
                  <a:lnTo>
                    <a:pt x="48" y="119"/>
                  </a:lnTo>
                  <a:lnTo>
                    <a:pt x="66" y="131"/>
                  </a:lnTo>
                  <a:lnTo>
                    <a:pt x="78" y="131"/>
                  </a:lnTo>
                  <a:lnTo>
                    <a:pt x="84" y="137"/>
                  </a:lnTo>
                  <a:lnTo>
                    <a:pt x="90" y="137"/>
                  </a:lnTo>
                  <a:lnTo>
                    <a:pt x="102" y="137"/>
                  </a:lnTo>
                  <a:lnTo>
                    <a:pt x="108" y="143"/>
                  </a:lnTo>
                  <a:lnTo>
                    <a:pt x="114" y="149"/>
                  </a:lnTo>
                  <a:lnTo>
                    <a:pt x="120" y="149"/>
                  </a:lnTo>
                  <a:lnTo>
                    <a:pt x="120" y="143"/>
                  </a:lnTo>
                  <a:lnTo>
                    <a:pt x="114" y="137"/>
                  </a:lnTo>
                  <a:lnTo>
                    <a:pt x="114" y="125"/>
                  </a:lnTo>
                  <a:lnTo>
                    <a:pt x="108" y="113"/>
                  </a:lnTo>
                  <a:lnTo>
                    <a:pt x="108" y="107"/>
                  </a:lnTo>
                  <a:lnTo>
                    <a:pt x="108" y="95"/>
                  </a:lnTo>
                  <a:lnTo>
                    <a:pt x="102" y="84"/>
                  </a:lnTo>
                  <a:lnTo>
                    <a:pt x="102" y="78"/>
                  </a:lnTo>
                  <a:lnTo>
                    <a:pt x="102" y="72"/>
                  </a:lnTo>
                  <a:lnTo>
                    <a:pt x="102" y="60"/>
                  </a:lnTo>
                  <a:lnTo>
                    <a:pt x="96" y="48"/>
                  </a:lnTo>
                  <a:lnTo>
                    <a:pt x="90" y="36"/>
                  </a:lnTo>
                  <a:lnTo>
                    <a:pt x="78" y="24"/>
                  </a:lnTo>
                  <a:lnTo>
                    <a:pt x="66" y="12"/>
                  </a:lnTo>
                  <a:lnTo>
                    <a:pt x="54" y="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008" name="Freeform 240"/>
            <p:cNvSpPr>
              <a:spLocks/>
            </p:cNvSpPr>
            <p:nvPr/>
          </p:nvSpPr>
          <p:spPr bwMode="auto">
            <a:xfrm>
              <a:off x="5149" y="2103"/>
              <a:ext cx="12" cy="12"/>
            </a:xfrm>
            <a:custGeom>
              <a:avLst/>
              <a:gdLst>
                <a:gd name="T0" fmla="*/ 12 w 12"/>
                <a:gd name="T1" fmla="*/ 6 h 12"/>
                <a:gd name="T2" fmla="*/ 12 w 12"/>
                <a:gd name="T3" fmla="*/ 12 h 12"/>
                <a:gd name="T4" fmla="*/ 12 w 12"/>
                <a:gd name="T5" fmla="*/ 12 h 12"/>
                <a:gd name="T6" fmla="*/ 6 w 12"/>
                <a:gd name="T7" fmla="*/ 12 h 12"/>
                <a:gd name="T8" fmla="*/ 6 w 12"/>
                <a:gd name="T9" fmla="*/ 12 h 12"/>
                <a:gd name="T10" fmla="*/ 0 w 12"/>
                <a:gd name="T11" fmla="*/ 12 h 12"/>
                <a:gd name="T12" fmla="*/ 0 w 12"/>
                <a:gd name="T13" fmla="*/ 12 h 12"/>
                <a:gd name="T14" fmla="*/ 0 w 12"/>
                <a:gd name="T15" fmla="*/ 6 h 12"/>
                <a:gd name="T16" fmla="*/ 0 w 12"/>
                <a:gd name="T17" fmla="*/ 6 h 12"/>
                <a:gd name="T18" fmla="*/ 0 w 12"/>
                <a:gd name="T19" fmla="*/ 6 h 12"/>
                <a:gd name="T20" fmla="*/ 0 w 12"/>
                <a:gd name="T21" fmla="*/ 0 h 12"/>
                <a:gd name="T22" fmla="*/ 6 w 12"/>
                <a:gd name="T23" fmla="*/ 0 h 12"/>
                <a:gd name="T24" fmla="*/ 6 w 12"/>
                <a:gd name="T25" fmla="*/ 0 h 12"/>
                <a:gd name="T26" fmla="*/ 6 w 12"/>
                <a:gd name="T27" fmla="*/ 0 h 12"/>
                <a:gd name="T28" fmla="*/ 12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12" y="6"/>
                  </a:move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009" name="Freeform 241"/>
            <p:cNvSpPr>
              <a:spLocks/>
            </p:cNvSpPr>
            <p:nvPr/>
          </p:nvSpPr>
          <p:spPr bwMode="auto">
            <a:xfrm>
              <a:off x="5120" y="2079"/>
              <a:ext cx="17" cy="12"/>
            </a:xfrm>
            <a:custGeom>
              <a:avLst/>
              <a:gdLst>
                <a:gd name="T0" fmla="*/ 11 w 17"/>
                <a:gd name="T1" fmla="*/ 12 h 12"/>
                <a:gd name="T2" fmla="*/ 11 w 17"/>
                <a:gd name="T3" fmla="*/ 12 h 12"/>
                <a:gd name="T4" fmla="*/ 5 w 17"/>
                <a:gd name="T5" fmla="*/ 12 h 12"/>
                <a:gd name="T6" fmla="*/ 5 w 17"/>
                <a:gd name="T7" fmla="*/ 12 h 12"/>
                <a:gd name="T8" fmla="*/ 0 w 17"/>
                <a:gd name="T9" fmla="*/ 12 h 12"/>
                <a:gd name="T10" fmla="*/ 0 w 17"/>
                <a:gd name="T11" fmla="*/ 6 h 12"/>
                <a:gd name="T12" fmla="*/ 0 w 17"/>
                <a:gd name="T13" fmla="*/ 6 h 12"/>
                <a:gd name="T14" fmla="*/ 0 w 17"/>
                <a:gd name="T15" fmla="*/ 0 h 12"/>
                <a:gd name="T16" fmla="*/ 0 w 17"/>
                <a:gd name="T17" fmla="*/ 0 h 12"/>
                <a:gd name="T18" fmla="*/ 5 w 17"/>
                <a:gd name="T19" fmla="*/ 0 h 12"/>
                <a:gd name="T20" fmla="*/ 5 w 17"/>
                <a:gd name="T21" fmla="*/ 0 h 12"/>
                <a:gd name="T22" fmla="*/ 11 w 17"/>
                <a:gd name="T23" fmla="*/ 0 h 12"/>
                <a:gd name="T24" fmla="*/ 11 w 17"/>
                <a:gd name="T25" fmla="*/ 0 h 12"/>
                <a:gd name="T26" fmla="*/ 11 w 17"/>
                <a:gd name="T27" fmla="*/ 6 h 12"/>
                <a:gd name="T28" fmla="*/ 17 w 17"/>
                <a:gd name="T29" fmla="*/ 6 h 12"/>
                <a:gd name="T30" fmla="*/ 17 w 17"/>
                <a:gd name="T31" fmla="*/ 12 h 12"/>
                <a:gd name="T32" fmla="*/ 11 w 17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"/>
                <a:gd name="T52" fmla="*/ 0 h 12"/>
                <a:gd name="T53" fmla="*/ 17 w 17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" h="12">
                  <a:moveTo>
                    <a:pt x="11" y="12"/>
                  </a:moveTo>
                  <a:lnTo>
                    <a:pt x="11" y="12"/>
                  </a:lnTo>
                  <a:lnTo>
                    <a:pt x="5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5" y="0"/>
                  </a:lnTo>
                  <a:lnTo>
                    <a:pt x="11" y="0"/>
                  </a:lnTo>
                  <a:lnTo>
                    <a:pt x="11" y="6"/>
                  </a:lnTo>
                  <a:lnTo>
                    <a:pt x="17" y="6"/>
                  </a:lnTo>
                  <a:lnTo>
                    <a:pt x="17" y="12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010" name="Freeform 242"/>
            <p:cNvSpPr>
              <a:spLocks/>
            </p:cNvSpPr>
            <p:nvPr/>
          </p:nvSpPr>
          <p:spPr bwMode="auto">
            <a:xfrm>
              <a:off x="5155" y="2061"/>
              <a:ext cx="18" cy="18"/>
            </a:xfrm>
            <a:custGeom>
              <a:avLst/>
              <a:gdLst>
                <a:gd name="T0" fmla="*/ 18 w 18"/>
                <a:gd name="T1" fmla="*/ 18 h 18"/>
                <a:gd name="T2" fmla="*/ 12 w 18"/>
                <a:gd name="T3" fmla="*/ 18 h 18"/>
                <a:gd name="T4" fmla="*/ 12 w 18"/>
                <a:gd name="T5" fmla="*/ 18 h 18"/>
                <a:gd name="T6" fmla="*/ 6 w 18"/>
                <a:gd name="T7" fmla="*/ 18 h 18"/>
                <a:gd name="T8" fmla="*/ 0 w 18"/>
                <a:gd name="T9" fmla="*/ 18 h 18"/>
                <a:gd name="T10" fmla="*/ 0 w 18"/>
                <a:gd name="T11" fmla="*/ 12 h 18"/>
                <a:gd name="T12" fmla="*/ 0 w 18"/>
                <a:gd name="T13" fmla="*/ 6 h 18"/>
                <a:gd name="T14" fmla="*/ 0 w 18"/>
                <a:gd name="T15" fmla="*/ 6 h 18"/>
                <a:gd name="T16" fmla="*/ 6 w 18"/>
                <a:gd name="T17" fmla="*/ 6 h 18"/>
                <a:gd name="T18" fmla="*/ 6 w 18"/>
                <a:gd name="T19" fmla="*/ 0 h 18"/>
                <a:gd name="T20" fmla="*/ 12 w 18"/>
                <a:gd name="T21" fmla="*/ 0 h 18"/>
                <a:gd name="T22" fmla="*/ 12 w 18"/>
                <a:gd name="T23" fmla="*/ 0 h 18"/>
                <a:gd name="T24" fmla="*/ 18 w 18"/>
                <a:gd name="T25" fmla="*/ 6 h 18"/>
                <a:gd name="T26" fmla="*/ 18 w 18"/>
                <a:gd name="T27" fmla="*/ 6 h 18"/>
                <a:gd name="T28" fmla="*/ 18 w 18"/>
                <a:gd name="T29" fmla="*/ 12 h 18"/>
                <a:gd name="T30" fmla="*/ 18 w 18"/>
                <a:gd name="T31" fmla="*/ 12 h 18"/>
                <a:gd name="T32" fmla="*/ 18 w 18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8"/>
                <a:gd name="T53" fmla="*/ 18 w 18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8">
                  <a:moveTo>
                    <a:pt x="18" y="18"/>
                  </a:move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8" y="1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011" name="Freeform 243"/>
            <p:cNvSpPr>
              <a:spLocks/>
            </p:cNvSpPr>
            <p:nvPr/>
          </p:nvSpPr>
          <p:spPr bwMode="auto">
            <a:xfrm>
              <a:off x="5179" y="2085"/>
              <a:ext cx="18" cy="18"/>
            </a:xfrm>
            <a:custGeom>
              <a:avLst/>
              <a:gdLst>
                <a:gd name="T0" fmla="*/ 12 w 18"/>
                <a:gd name="T1" fmla="*/ 18 h 18"/>
                <a:gd name="T2" fmla="*/ 12 w 18"/>
                <a:gd name="T3" fmla="*/ 12 h 18"/>
                <a:gd name="T4" fmla="*/ 18 w 18"/>
                <a:gd name="T5" fmla="*/ 12 h 18"/>
                <a:gd name="T6" fmla="*/ 18 w 18"/>
                <a:gd name="T7" fmla="*/ 6 h 18"/>
                <a:gd name="T8" fmla="*/ 18 w 18"/>
                <a:gd name="T9" fmla="*/ 6 h 18"/>
                <a:gd name="T10" fmla="*/ 12 w 18"/>
                <a:gd name="T11" fmla="*/ 0 h 18"/>
                <a:gd name="T12" fmla="*/ 12 w 18"/>
                <a:gd name="T13" fmla="*/ 0 h 18"/>
                <a:gd name="T14" fmla="*/ 6 w 18"/>
                <a:gd name="T15" fmla="*/ 0 h 18"/>
                <a:gd name="T16" fmla="*/ 0 w 18"/>
                <a:gd name="T17" fmla="*/ 0 h 18"/>
                <a:gd name="T18" fmla="*/ 0 w 18"/>
                <a:gd name="T19" fmla="*/ 6 h 18"/>
                <a:gd name="T20" fmla="*/ 0 w 18"/>
                <a:gd name="T21" fmla="*/ 6 h 18"/>
                <a:gd name="T22" fmla="*/ 0 w 18"/>
                <a:gd name="T23" fmla="*/ 6 h 18"/>
                <a:gd name="T24" fmla="*/ 0 w 18"/>
                <a:gd name="T25" fmla="*/ 12 h 18"/>
                <a:gd name="T26" fmla="*/ 0 w 18"/>
                <a:gd name="T27" fmla="*/ 12 h 18"/>
                <a:gd name="T28" fmla="*/ 6 w 18"/>
                <a:gd name="T29" fmla="*/ 12 h 18"/>
                <a:gd name="T30" fmla="*/ 12 w 18"/>
                <a:gd name="T31" fmla="*/ 18 h 18"/>
                <a:gd name="T32" fmla="*/ 12 w 18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8"/>
                <a:gd name="T53" fmla="*/ 18 w 18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8">
                  <a:moveTo>
                    <a:pt x="12" y="18"/>
                  </a:move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012" name="Freeform 244"/>
            <p:cNvSpPr>
              <a:spLocks/>
            </p:cNvSpPr>
            <p:nvPr/>
          </p:nvSpPr>
          <p:spPr bwMode="auto">
            <a:xfrm>
              <a:off x="5191" y="2061"/>
              <a:ext cx="18" cy="12"/>
            </a:xfrm>
            <a:custGeom>
              <a:avLst/>
              <a:gdLst>
                <a:gd name="T0" fmla="*/ 18 w 18"/>
                <a:gd name="T1" fmla="*/ 6 h 12"/>
                <a:gd name="T2" fmla="*/ 18 w 18"/>
                <a:gd name="T3" fmla="*/ 6 h 12"/>
                <a:gd name="T4" fmla="*/ 18 w 18"/>
                <a:gd name="T5" fmla="*/ 6 h 12"/>
                <a:gd name="T6" fmla="*/ 12 w 18"/>
                <a:gd name="T7" fmla="*/ 12 h 12"/>
                <a:gd name="T8" fmla="*/ 12 w 18"/>
                <a:gd name="T9" fmla="*/ 12 h 12"/>
                <a:gd name="T10" fmla="*/ 6 w 18"/>
                <a:gd name="T11" fmla="*/ 12 h 12"/>
                <a:gd name="T12" fmla="*/ 6 w 18"/>
                <a:gd name="T13" fmla="*/ 12 h 12"/>
                <a:gd name="T14" fmla="*/ 6 w 18"/>
                <a:gd name="T15" fmla="*/ 6 h 12"/>
                <a:gd name="T16" fmla="*/ 0 w 18"/>
                <a:gd name="T17" fmla="*/ 6 h 12"/>
                <a:gd name="T18" fmla="*/ 6 w 18"/>
                <a:gd name="T19" fmla="*/ 6 h 12"/>
                <a:gd name="T20" fmla="*/ 6 w 18"/>
                <a:gd name="T21" fmla="*/ 0 h 12"/>
                <a:gd name="T22" fmla="*/ 6 w 18"/>
                <a:gd name="T23" fmla="*/ 0 h 12"/>
                <a:gd name="T24" fmla="*/ 6 w 18"/>
                <a:gd name="T25" fmla="*/ 0 h 12"/>
                <a:gd name="T26" fmla="*/ 12 w 18"/>
                <a:gd name="T27" fmla="*/ 0 h 12"/>
                <a:gd name="T28" fmla="*/ 12 w 18"/>
                <a:gd name="T29" fmla="*/ 0 h 12"/>
                <a:gd name="T30" fmla="*/ 18 w 18"/>
                <a:gd name="T31" fmla="*/ 0 h 12"/>
                <a:gd name="T32" fmla="*/ 18 w 1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2"/>
                <a:gd name="T53" fmla="*/ 18 w 1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2">
                  <a:moveTo>
                    <a:pt x="18" y="6"/>
                  </a:moveTo>
                  <a:lnTo>
                    <a:pt x="18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013" name="Freeform 245"/>
            <p:cNvSpPr>
              <a:spLocks/>
            </p:cNvSpPr>
            <p:nvPr/>
          </p:nvSpPr>
          <p:spPr bwMode="auto">
            <a:xfrm>
              <a:off x="5173" y="2031"/>
              <a:ext cx="12" cy="18"/>
            </a:xfrm>
            <a:custGeom>
              <a:avLst/>
              <a:gdLst>
                <a:gd name="T0" fmla="*/ 12 w 12"/>
                <a:gd name="T1" fmla="*/ 0 h 18"/>
                <a:gd name="T2" fmla="*/ 12 w 12"/>
                <a:gd name="T3" fmla="*/ 6 h 18"/>
                <a:gd name="T4" fmla="*/ 12 w 12"/>
                <a:gd name="T5" fmla="*/ 6 h 18"/>
                <a:gd name="T6" fmla="*/ 12 w 12"/>
                <a:gd name="T7" fmla="*/ 6 h 18"/>
                <a:gd name="T8" fmla="*/ 12 w 12"/>
                <a:gd name="T9" fmla="*/ 12 h 18"/>
                <a:gd name="T10" fmla="*/ 12 w 12"/>
                <a:gd name="T11" fmla="*/ 12 h 18"/>
                <a:gd name="T12" fmla="*/ 6 w 12"/>
                <a:gd name="T13" fmla="*/ 18 h 18"/>
                <a:gd name="T14" fmla="*/ 6 w 12"/>
                <a:gd name="T15" fmla="*/ 18 h 18"/>
                <a:gd name="T16" fmla="*/ 6 w 12"/>
                <a:gd name="T17" fmla="*/ 18 h 18"/>
                <a:gd name="T18" fmla="*/ 0 w 12"/>
                <a:gd name="T19" fmla="*/ 18 h 18"/>
                <a:gd name="T20" fmla="*/ 0 w 12"/>
                <a:gd name="T21" fmla="*/ 12 h 18"/>
                <a:gd name="T22" fmla="*/ 0 w 12"/>
                <a:gd name="T23" fmla="*/ 12 h 18"/>
                <a:gd name="T24" fmla="*/ 0 w 12"/>
                <a:gd name="T25" fmla="*/ 6 h 18"/>
                <a:gd name="T26" fmla="*/ 0 w 12"/>
                <a:gd name="T27" fmla="*/ 6 h 18"/>
                <a:gd name="T28" fmla="*/ 6 w 12"/>
                <a:gd name="T29" fmla="*/ 6 h 18"/>
                <a:gd name="T30" fmla="*/ 6 w 12"/>
                <a:gd name="T31" fmla="*/ 0 h 18"/>
                <a:gd name="T32" fmla="*/ 12 w 12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12" y="0"/>
                  </a:moveTo>
                  <a:lnTo>
                    <a:pt x="12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014" name="Freeform 246"/>
            <p:cNvSpPr>
              <a:spLocks/>
            </p:cNvSpPr>
            <p:nvPr/>
          </p:nvSpPr>
          <p:spPr bwMode="auto">
            <a:xfrm>
              <a:off x="5149" y="2043"/>
              <a:ext cx="12" cy="18"/>
            </a:xfrm>
            <a:custGeom>
              <a:avLst/>
              <a:gdLst>
                <a:gd name="T0" fmla="*/ 12 w 12"/>
                <a:gd name="T1" fmla="*/ 12 h 18"/>
                <a:gd name="T2" fmla="*/ 12 w 12"/>
                <a:gd name="T3" fmla="*/ 12 h 18"/>
                <a:gd name="T4" fmla="*/ 12 w 12"/>
                <a:gd name="T5" fmla="*/ 18 h 18"/>
                <a:gd name="T6" fmla="*/ 6 w 12"/>
                <a:gd name="T7" fmla="*/ 18 h 18"/>
                <a:gd name="T8" fmla="*/ 6 w 12"/>
                <a:gd name="T9" fmla="*/ 18 h 18"/>
                <a:gd name="T10" fmla="*/ 0 w 12"/>
                <a:gd name="T11" fmla="*/ 18 h 18"/>
                <a:gd name="T12" fmla="*/ 0 w 12"/>
                <a:gd name="T13" fmla="*/ 12 h 18"/>
                <a:gd name="T14" fmla="*/ 0 w 12"/>
                <a:gd name="T15" fmla="*/ 12 h 18"/>
                <a:gd name="T16" fmla="*/ 0 w 12"/>
                <a:gd name="T17" fmla="*/ 6 h 18"/>
                <a:gd name="T18" fmla="*/ 0 w 12"/>
                <a:gd name="T19" fmla="*/ 6 h 18"/>
                <a:gd name="T20" fmla="*/ 6 w 12"/>
                <a:gd name="T21" fmla="*/ 0 h 18"/>
                <a:gd name="T22" fmla="*/ 6 w 12"/>
                <a:gd name="T23" fmla="*/ 0 h 18"/>
                <a:gd name="T24" fmla="*/ 12 w 12"/>
                <a:gd name="T25" fmla="*/ 0 h 18"/>
                <a:gd name="T26" fmla="*/ 12 w 12"/>
                <a:gd name="T27" fmla="*/ 0 h 18"/>
                <a:gd name="T28" fmla="*/ 12 w 12"/>
                <a:gd name="T29" fmla="*/ 6 h 18"/>
                <a:gd name="T30" fmla="*/ 12 w 12"/>
                <a:gd name="T31" fmla="*/ 6 h 18"/>
                <a:gd name="T32" fmla="*/ 12 w 12"/>
                <a:gd name="T33" fmla="*/ 12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12" y="12"/>
                  </a:move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015" name="Freeform 247"/>
            <p:cNvSpPr>
              <a:spLocks/>
            </p:cNvSpPr>
            <p:nvPr/>
          </p:nvSpPr>
          <p:spPr bwMode="auto">
            <a:xfrm>
              <a:off x="5131" y="2043"/>
              <a:ext cx="12" cy="12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6 h 12"/>
                <a:gd name="T4" fmla="*/ 0 w 12"/>
                <a:gd name="T5" fmla="*/ 6 h 12"/>
                <a:gd name="T6" fmla="*/ 0 w 12"/>
                <a:gd name="T7" fmla="*/ 6 h 12"/>
                <a:gd name="T8" fmla="*/ 0 w 12"/>
                <a:gd name="T9" fmla="*/ 0 h 12"/>
                <a:gd name="T10" fmla="*/ 0 w 12"/>
                <a:gd name="T11" fmla="*/ 0 h 12"/>
                <a:gd name="T12" fmla="*/ 6 w 12"/>
                <a:gd name="T13" fmla="*/ 0 h 12"/>
                <a:gd name="T14" fmla="*/ 6 w 12"/>
                <a:gd name="T15" fmla="*/ 0 h 12"/>
                <a:gd name="T16" fmla="*/ 12 w 12"/>
                <a:gd name="T17" fmla="*/ 0 h 12"/>
                <a:gd name="T18" fmla="*/ 12 w 12"/>
                <a:gd name="T19" fmla="*/ 0 h 12"/>
                <a:gd name="T20" fmla="*/ 12 w 12"/>
                <a:gd name="T21" fmla="*/ 0 h 12"/>
                <a:gd name="T22" fmla="*/ 12 w 12"/>
                <a:gd name="T23" fmla="*/ 6 h 12"/>
                <a:gd name="T24" fmla="*/ 12 w 12"/>
                <a:gd name="T25" fmla="*/ 6 h 12"/>
                <a:gd name="T26" fmla="*/ 12 w 12"/>
                <a:gd name="T27" fmla="*/ 12 h 12"/>
                <a:gd name="T28" fmla="*/ 6 w 12"/>
                <a:gd name="T29" fmla="*/ 12 h 12"/>
                <a:gd name="T30" fmla="*/ 6 w 12"/>
                <a:gd name="T31" fmla="*/ 12 h 12"/>
                <a:gd name="T32" fmla="*/ 0 w 12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12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016" name="Freeform 248"/>
            <p:cNvSpPr>
              <a:spLocks/>
            </p:cNvSpPr>
            <p:nvPr/>
          </p:nvSpPr>
          <p:spPr bwMode="auto">
            <a:xfrm>
              <a:off x="5191" y="1965"/>
              <a:ext cx="120" cy="84"/>
            </a:xfrm>
            <a:custGeom>
              <a:avLst/>
              <a:gdLst>
                <a:gd name="T0" fmla="*/ 0 w 120"/>
                <a:gd name="T1" fmla="*/ 66 h 84"/>
                <a:gd name="T2" fmla="*/ 0 w 120"/>
                <a:gd name="T3" fmla="*/ 72 h 84"/>
                <a:gd name="T4" fmla="*/ 0 w 120"/>
                <a:gd name="T5" fmla="*/ 72 h 84"/>
                <a:gd name="T6" fmla="*/ 6 w 120"/>
                <a:gd name="T7" fmla="*/ 66 h 84"/>
                <a:gd name="T8" fmla="*/ 18 w 120"/>
                <a:gd name="T9" fmla="*/ 72 h 84"/>
                <a:gd name="T10" fmla="*/ 42 w 120"/>
                <a:gd name="T11" fmla="*/ 78 h 84"/>
                <a:gd name="T12" fmla="*/ 66 w 120"/>
                <a:gd name="T13" fmla="*/ 84 h 84"/>
                <a:gd name="T14" fmla="*/ 66 w 120"/>
                <a:gd name="T15" fmla="*/ 78 h 84"/>
                <a:gd name="T16" fmla="*/ 48 w 120"/>
                <a:gd name="T17" fmla="*/ 78 h 84"/>
                <a:gd name="T18" fmla="*/ 30 w 120"/>
                <a:gd name="T19" fmla="*/ 72 h 84"/>
                <a:gd name="T20" fmla="*/ 18 w 120"/>
                <a:gd name="T21" fmla="*/ 60 h 84"/>
                <a:gd name="T22" fmla="*/ 18 w 120"/>
                <a:gd name="T23" fmla="*/ 60 h 84"/>
                <a:gd name="T24" fmla="*/ 30 w 120"/>
                <a:gd name="T25" fmla="*/ 54 h 84"/>
                <a:gd name="T26" fmla="*/ 36 w 120"/>
                <a:gd name="T27" fmla="*/ 54 h 84"/>
                <a:gd name="T28" fmla="*/ 54 w 120"/>
                <a:gd name="T29" fmla="*/ 60 h 84"/>
                <a:gd name="T30" fmla="*/ 78 w 120"/>
                <a:gd name="T31" fmla="*/ 66 h 84"/>
                <a:gd name="T32" fmla="*/ 84 w 120"/>
                <a:gd name="T33" fmla="*/ 60 h 84"/>
                <a:gd name="T34" fmla="*/ 78 w 120"/>
                <a:gd name="T35" fmla="*/ 60 h 84"/>
                <a:gd name="T36" fmla="*/ 72 w 120"/>
                <a:gd name="T37" fmla="*/ 60 h 84"/>
                <a:gd name="T38" fmla="*/ 60 w 120"/>
                <a:gd name="T39" fmla="*/ 60 h 84"/>
                <a:gd name="T40" fmla="*/ 48 w 120"/>
                <a:gd name="T41" fmla="*/ 54 h 84"/>
                <a:gd name="T42" fmla="*/ 42 w 120"/>
                <a:gd name="T43" fmla="*/ 48 h 84"/>
                <a:gd name="T44" fmla="*/ 54 w 120"/>
                <a:gd name="T45" fmla="*/ 48 h 84"/>
                <a:gd name="T46" fmla="*/ 60 w 120"/>
                <a:gd name="T47" fmla="*/ 42 h 84"/>
                <a:gd name="T48" fmla="*/ 66 w 120"/>
                <a:gd name="T49" fmla="*/ 42 h 84"/>
                <a:gd name="T50" fmla="*/ 78 w 120"/>
                <a:gd name="T51" fmla="*/ 48 h 84"/>
                <a:gd name="T52" fmla="*/ 84 w 120"/>
                <a:gd name="T53" fmla="*/ 48 h 84"/>
                <a:gd name="T54" fmla="*/ 96 w 120"/>
                <a:gd name="T55" fmla="*/ 54 h 84"/>
                <a:gd name="T56" fmla="*/ 90 w 120"/>
                <a:gd name="T57" fmla="*/ 48 h 84"/>
                <a:gd name="T58" fmla="*/ 78 w 120"/>
                <a:gd name="T59" fmla="*/ 42 h 84"/>
                <a:gd name="T60" fmla="*/ 72 w 120"/>
                <a:gd name="T61" fmla="*/ 42 h 84"/>
                <a:gd name="T62" fmla="*/ 90 w 120"/>
                <a:gd name="T63" fmla="*/ 36 h 84"/>
                <a:gd name="T64" fmla="*/ 108 w 120"/>
                <a:gd name="T65" fmla="*/ 36 h 84"/>
                <a:gd name="T66" fmla="*/ 120 w 120"/>
                <a:gd name="T67" fmla="*/ 30 h 84"/>
                <a:gd name="T68" fmla="*/ 114 w 120"/>
                <a:gd name="T69" fmla="*/ 30 h 84"/>
                <a:gd name="T70" fmla="*/ 96 w 120"/>
                <a:gd name="T71" fmla="*/ 30 h 84"/>
                <a:gd name="T72" fmla="*/ 78 w 120"/>
                <a:gd name="T73" fmla="*/ 30 h 84"/>
                <a:gd name="T74" fmla="*/ 72 w 120"/>
                <a:gd name="T75" fmla="*/ 30 h 84"/>
                <a:gd name="T76" fmla="*/ 84 w 120"/>
                <a:gd name="T77" fmla="*/ 6 h 84"/>
                <a:gd name="T78" fmla="*/ 84 w 120"/>
                <a:gd name="T79" fmla="*/ 0 h 84"/>
                <a:gd name="T80" fmla="*/ 78 w 120"/>
                <a:gd name="T81" fmla="*/ 12 h 84"/>
                <a:gd name="T82" fmla="*/ 66 w 120"/>
                <a:gd name="T83" fmla="*/ 24 h 84"/>
                <a:gd name="T84" fmla="*/ 60 w 120"/>
                <a:gd name="T85" fmla="*/ 36 h 84"/>
                <a:gd name="T86" fmla="*/ 54 w 120"/>
                <a:gd name="T87" fmla="*/ 36 h 84"/>
                <a:gd name="T88" fmla="*/ 36 w 120"/>
                <a:gd name="T89" fmla="*/ 42 h 84"/>
                <a:gd name="T90" fmla="*/ 36 w 120"/>
                <a:gd name="T91" fmla="*/ 36 h 84"/>
                <a:gd name="T92" fmla="*/ 42 w 120"/>
                <a:gd name="T93" fmla="*/ 12 h 84"/>
                <a:gd name="T94" fmla="*/ 42 w 120"/>
                <a:gd name="T95" fmla="*/ 6 h 84"/>
                <a:gd name="T96" fmla="*/ 30 w 120"/>
                <a:gd name="T97" fmla="*/ 24 h 84"/>
                <a:gd name="T98" fmla="*/ 24 w 120"/>
                <a:gd name="T99" fmla="*/ 48 h 84"/>
                <a:gd name="T100" fmla="*/ 12 w 120"/>
                <a:gd name="T101" fmla="*/ 60 h 84"/>
                <a:gd name="T102" fmla="*/ 6 w 120"/>
                <a:gd name="T103" fmla="*/ 60 h 84"/>
                <a:gd name="T104" fmla="*/ 12 w 120"/>
                <a:gd name="T105" fmla="*/ 36 h 84"/>
                <a:gd name="T106" fmla="*/ 6 w 120"/>
                <a:gd name="T107" fmla="*/ 30 h 84"/>
                <a:gd name="T108" fmla="*/ 0 w 120"/>
                <a:gd name="T109" fmla="*/ 66 h 8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0"/>
                <a:gd name="T166" fmla="*/ 0 h 84"/>
                <a:gd name="T167" fmla="*/ 120 w 120"/>
                <a:gd name="T168" fmla="*/ 84 h 8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0" h="84">
                  <a:moveTo>
                    <a:pt x="0" y="66"/>
                  </a:moveTo>
                  <a:lnTo>
                    <a:pt x="0" y="66"/>
                  </a:lnTo>
                  <a:lnTo>
                    <a:pt x="0" y="72"/>
                  </a:lnTo>
                  <a:lnTo>
                    <a:pt x="6" y="72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2" y="72"/>
                  </a:lnTo>
                  <a:lnTo>
                    <a:pt x="18" y="72"/>
                  </a:lnTo>
                  <a:lnTo>
                    <a:pt x="30" y="72"/>
                  </a:lnTo>
                  <a:lnTo>
                    <a:pt x="36" y="78"/>
                  </a:lnTo>
                  <a:lnTo>
                    <a:pt x="42" y="78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66" y="78"/>
                  </a:lnTo>
                  <a:lnTo>
                    <a:pt x="60" y="78"/>
                  </a:lnTo>
                  <a:lnTo>
                    <a:pt x="48" y="78"/>
                  </a:lnTo>
                  <a:lnTo>
                    <a:pt x="42" y="78"/>
                  </a:lnTo>
                  <a:lnTo>
                    <a:pt x="36" y="72"/>
                  </a:lnTo>
                  <a:lnTo>
                    <a:pt x="30" y="72"/>
                  </a:lnTo>
                  <a:lnTo>
                    <a:pt x="24" y="66"/>
                  </a:lnTo>
                  <a:lnTo>
                    <a:pt x="18" y="66"/>
                  </a:lnTo>
                  <a:lnTo>
                    <a:pt x="18" y="60"/>
                  </a:lnTo>
                  <a:lnTo>
                    <a:pt x="24" y="60"/>
                  </a:lnTo>
                  <a:lnTo>
                    <a:pt x="30" y="54"/>
                  </a:lnTo>
                  <a:lnTo>
                    <a:pt x="36" y="54"/>
                  </a:lnTo>
                  <a:lnTo>
                    <a:pt x="42" y="60"/>
                  </a:lnTo>
                  <a:lnTo>
                    <a:pt x="48" y="60"/>
                  </a:lnTo>
                  <a:lnTo>
                    <a:pt x="54" y="60"/>
                  </a:lnTo>
                  <a:lnTo>
                    <a:pt x="66" y="66"/>
                  </a:lnTo>
                  <a:lnTo>
                    <a:pt x="72" y="66"/>
                  </a:lnTo>
                  <a:lnTo>
                    <a:pt x="78" y="66"/>
                  </a:lnTo>
                  <a:lnTo>
                    <a:pt x="84" y="66"/>
                  </a:lnTo>
                  <a:lnTo>
                    <a:pt x="84" y="60"/>
                  </a:lnTo>
                  <a:lnTo>
                    <a:pt x="78" y="60"/>
                  </a:lnTo>
                  <a:lnTo>
                    <a:pt x="72" y="60"/>
                  </a:lnTo>
                  <a:lnTo>
                    <a:pt x="66" y="60"/>
                  </a:lnTo>
                  <a:lnTo>
                    <a:pt x="60" y="60"/>
                  </a:lnTo>
                  <a:lnTo>
                    <a:pt x="54" y="54"/>
                  </a:lnTo>
                  <a:lnTo>
                    <a:pt x="48" y="54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8" y="48"/>
                  </a:lnTo>
                  <a:lnTo>
                    <a:pt x="54" y="48"/>
                  </a:lnTo>
                  <a:lnTo>
                    <a:pt x="54" y="42"/>
                  </a:lnTo>
                  <a:lnTo>
                    <a:pt x="60" y="42"/>
                  </a:lnTo>
                  <a:lnTo>
                    <a:pt x="66" y="42"/>
                  </a:lnTo>
                  <a:lnTo>
                    <a:pt x="72" y="42"/>
                  </a:lnTo>
                  <a:lnTo>
                    <a:pt x="78" y="48"/>
                  </a:lnTo>
                  <a:lnTo>
                    <a:pt x="84" y="48"/>
                  </a:lnTo>
                  <a:lnTo>
                    <a:pt x="90" y="54"/>
                  </a:lnTo>
                  <a:lnTo>
                    <a:pt x="96" y="54"/>
                  </a:lnTo>
                  <a:lnTo>
                    <a:pt x="90" y="48"/>
                  </a:lnTo>
                  <a:lnTo>
                    <a:pt x="84" y="48"/>
                  </a:lnTo>
                  <a:lnTo>
                    <a:pt x="84" y="42"/>
                  </a:lnTo>
                  <a:lnTo>
                    <a:pt x="78" y="42"/>
                  </a:lnTo>
                  <a:lnTo>
                    <a:pt x="72" y="42"/>
                  </a:lnTo>
                  <a:lnTo>
                    <a:pt x="78" y="42"/>
                  </a:lnTo>
                  <a:lnTo>
                    <a:pt x="84" y="36"/>
                  </a:lnTo>
                  <a:lnTo>
                    <a:pt x="90" y="36"/>
                  </a:lnTo>
                  <a:lnTo>
                    <a:pt x="96" y="36"/>
                  </a:lnTo>
                  <a:lnTo>
                    <a:pt x="102" y="36"/>
                  </a:lnTo>
                  <a:lnTo>
                    <a:pt x="108" y="36"/>
                  </a:lnTo>
                  <a:lnTo>
                    <a:pt x="114" y="30"/>
                  </a:lnTo>
                  <a:lnTo>
                    <a:pt x="120" y="30"/>
                  </a:lnTo>
                  <a:lnTo>
                    <a:pt x="114" y="30"/>
                  </a:lnTo>
                  <a:lnTo>
                    <a:pt x="108" y="30"/>
                  </a:lnTo>
                  <a:lnTo>
                    <a:pt x="96" y="30"/>
                  </a:lnTo>
                  <a:lnTo>
                    <a:pt x="90" y="30"/>
                  </a:lnTo>
                  <a:lnTo>
                    <a:pt x="84" y="30"/>
                  </a:lnTo>
                  <a:lnTo>
                    <a:pt x="78" y="30"/>
                  </a:lnTo>
                  <a:lnTo>
                    <a:pt x="72" y="36"/>
                  </a:lnTo>
                  <a:lnTo>
                    <a:pt x="72" y="30"/>
                  </a:lnTo>
                  <a:lnTo>
                    <a:pt x="72" y="18"/>
                  </a:lnTo>
                  <a:lnTo>
                    <a:pt x="78" y="12"/>
                  </a:lnTo>
                  <a:lnTo>
                    <a:pt x="84" y="6"/>
                  </a:lnTo>
                  <a:lnTo>
                    <a:pt x="84" y="0"/>
                  </a:lnTo>
                  <a:lnTo>
                    <a:pt x="78" y="6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72" y="18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60" y="30"/>
                  </a:lnTo>
                  <a:lnTo>
                    <a:pt x="60" y="36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6" y="36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42" y="12"/>
                  </a:lnTo>
                  <a:lnTo>
                    <a:pt x="42" y="6"/>
                  </a:lnTo>
                  <a:lnTo>
                    <a:pt x="36" y="18"/>
                  </a:lnTo>
                  <a:lnTo>
                    <a:pt x="30" y="24"/>
                  </a:lnTo>
                  <a:lnTo>
                    <a:pt x="30" y="36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18" y="54"/>
                  </a:lnTo>
                  <a:lnTo>
                    <a:pt x="12" y="54"/>
                  </a:lnTo>
                  <a:lnTo>
                    <a:pt x="12" y="60"/>
                  </a:lnTo>
                  <a:lnTo>
                    <a:pt x="6" y="60"/>
                  </a:lnTo>
                  <a:lnTo>
                    <a:pt x="6" y="54"/>
                  </a:lnTo>
                  <a:lnTo>
                    <a:pt x="6" y="48"/>
                  </a:lnTo>
                  <a:lnTo>
                    <a:pt x="12" y="36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6" y="30"/>
                  </a:lnTo>
                  <a:lnTo>
                    <a:pt x="6" y="42"/>
                  </a:lnTo>
                  <a:lnTo>
                    <a:pt x="0" y="54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017" name="Freeform 249"/>
            <p:cNvSpPr>
              <a:spLocks/>
            </p:cNvSpPr>
            <p:nvPr/>
          </p:nvSpPr>
          <p:spPr bwMode="auto">
            <a:xfrm>
              <a:off x="5197" y="2097"/>
              <a:ext cx="84" cy="101"/>
            </a:xfrm>
            <a:custGeom>
              <a:avLst/>
              <a:gdLst>
                <a:gd name="T0" fmla="*/ 0 w 84"/>
                <a:gd name="T1" fmla="*/ 0 h 101"/>
                <a:gd name="T2" fmla="*/ 0 w 84"/>
                <a:gd name="T3" fmla="*/ 6 h 101"/>
                <a:gd name="T4" fmla="*/ 0 w 84"/>
                <a:gd name="T5" fmla="*/ 6 h 101"/>
                <a:gd name="T6" fmla="*/ 6 w 84"/>
                <a:gd name="T7" fmla="*/ 18 h 101"/>
                <a:gd name="T8" fmla="*/ 6 w 84"/>
                <a:gd name="T9" fmla="*/ 24 h 101"/>
                <a:gd name="T10" fmla="*/ 6 w 84"/>
                <a:gd name="T11" fmla="*/ 48 h 101"/>
                <a:gd name="T12" fmla="*/ 12 w 84"/>
                <a:gd name="T13" fmla="*/ 60 h 101"/>
                <a:gd name="T14" fmla="*/ 12 w 84"/>
                <a:gd name="T15" fmla="*/ 60 h 101"/>
                <a:gd name="T16" fmla="*/ 12 w 84"/>
                <a:gd name="T17" fmla="*/ 48 h 101"/>
                <a:gd name="T18" fmla="*/ 12 w 84"/>
                <a:gd name="T19" fmla="*/ 30 h 101"/>
                <a:gd name="T20" fmla="*/ 18 w 84"/>
                <a:gd name="T21" fmla="*/ 30 h 101"/>
                <a:gd name="T22" fmla="*/ 24 w 84"/>
                <a:gd name="T23" fmla="*/ 30 h 101"/>
                <a:gd name="T24" fmla="*/ 30 w 84"/>
                <a:gd name="T25" fmla="*/ 36 h 101"/>
                <a:gd name="T26" fmla="*/ 30 w 84"/>
                <a:gd name="T27" fmla="*/ 42 h 101"/>
                <a:gd name="T28" fmla="*/ 36 w 84"/>
                <a:gd name="T29" fmla="*/ 48 h 101"/>
                <a:gd name="T30" fmla="*/ 36 w 84"/>
                <a:gd name="T31" fmla="*/ 65 h 101"/>
                <a:gd name="T32" fmla="*/ 36 w 84"/>
                <a:gd name="T33" fmla="*/ 77 h 101"/>
                <a:gd name="T34" fmla="*/ 36 w 84"/>
                <a:gd name="T35" fmla="*/ 89 h 101"/>
                <a:gd name="T36" fmla="*/ 36 w 84"/>
                <a:gd name="T37" fmla="*/ 89 h 101"/>
                <a:gd name="T38" fmla="*/ 42 w 84"/>
                <a:gd name="T39" fmla="*/ 89 h 101"/>
                <a:gd name="T40" fmla="*/ 36 w 84"/>
                <a:gd name="T41" fmla="*/ 77 h 101"/>
                <a:gd name="T42" fmla="*/ 42 w 84"/>
                <a:gd name="T43" fmla="*/ 71 h 101"/>
                <a:gd name="T44" fmla="*/ 42 w 84"/>
                <a:gd name="T45" fmla="*/ 65 h 101"/>
                <a:gd name="T46" fmla="*/ 42 w 84"/>
                <a:gd name="T47" fmla="*/ 54 h 101"/>
                <a:gd name="T48" fmla="*/ 48 w 84"/>
                <a:gd name="T49" fmla="*/ 54 h 101"/>
                <a:gd name="T50" fmla="*/ 60 w 84"/>
                <a:gd name="T51" fmla="*/ 71 h 101"/>
                <a:gd name="T52" fmla="*/ 72 w 84"/>
                <a:gd name="T53" fmla="*/ 83 h 101"/>
                <a:gd name="T54" fmla="*/ 78 w 84"/>
                <a:gd name="T55" fmla="*/ 95 h 101"/>
                <a:gd name="T56" fmla="*/ 84 w 84"/>
                <a:gd name="T57" fmla="*/ 95 h 101"/>
                <a:gd name="T58" fmla="*/ 78 w 84"/>
                <a:gd name="T59" fmla="*/ 83 h 101"/>
                <a:gd name="T60" fmla="*/ 72 w 84"/>
                <a:gd name="T61" fmla="*/ 77 h 101"/>
                <a:gd name="T62" fmla="*/ 66 w 84"/>
                <a:gd name="T63" fmla="*/ 65 h 101"/>
                <a:gd name="T64" fmla="*/ 66 w 84"/>
                <a:gd name="T65" fmla="*/ 65 h 101"/>
                <a:gd name="T66" fmla="*/ 60 w 84"/>
                <a:gd name="T67" fmla="*/ 60 h 101"/>
                <a:gd name="T68" fmla="*/ 54 w 84"/>
                <a:gd name="T69" fmla="*/ 54 h 101"/>
                <a:gd name="T70" fmla="*/ 48 w 84"/>
                <a:gd name="T71" fmla="*/ 48 h 101"/>
                <a:gd name="T72" fmla="*/ 48 w 84"/>
                <a:gd name="T73" fmla="*/ 42 h 101"/>
                <a:gd name="T74" fmla="*/ 54 w 84"/>
                <a:gd name="T75" fmla="*/ 48 h 101"/>
                <a:gd name="T76" fmla="*/ 60 w 84"/>
                <a:gd name="T77" fmla="*/ 48 h 101"/>
                <a:gd name="T78" fmla="*/ 66 w 84"/>
                <a:gd name="T79" fmla="*/ 48 h 101"/>
                <a:gd name="T80" fmla="*/ 72 w 84"/>
                <a:gd name="T81" fmla="*/ 54 h 101"/>
                <a:gd name="T82" fmla="*/ 72 w 84"/>
                <a:gd name="T83" fmla="*/ 54 h 101"/>
                <a:gd name="T84" fmla="*/ 72 w 84"/>
                <a:gd name="T85" fmla="*/ 48 h 101"/>
                <a:gd name="T86" fmla="*/ 60 w 84"/>
                <a:gd name="T87" fmla="*/ 42 h 101"/>
                <a:gd name="T88" fmla="*/ 54 w 84"/>
                <a:gd name="T89" fmla="*/ 36 h 101"/>
                <a:gd name="T90" fmla="*/ 42 w 84"/>
                <a:gd name="T91" fmla="*/ 36 h 101"/>
                <a:gd name="T92" fmla="*/ 36 w 84"/>
                <a:gd name="T93" fmla="*/ 30 h 101"/>
                <a:gd name="T94" fmla="*/ 30 w 84"/>
                <a:gd name="T95" fmla="*/ 30 h 101"/>
                <a:gd name="T96" fmla="*/ 24 w 84"/>
                <a:gd name="T97" fmla="*/ 24 h 101"/>
                <a:gd name="T98" fmla="*/ 18 w 84"/>
                <a:gd name="T99" fmla="*/ 18 h 101"/>
                <a:gd name="T100" fmla="*/ 24 w 84"/>
                <a:gd name="T101" fmla="*/ 18 h 101"/>
                <a:gd name="T102" fmla="*/ 30 w 84"/>
                <a:gd name="T103" fmla="*/ 18 h 101"/>
                <a:gd name="T104" fmla="*/ 36 w 84"/>
                <a:gd name="T105" fmla="*/ 18 h 101"/>
                <a:gd name="T106" fmla="*/ 48 w 84"/>
                <a:gd name="T107" fmla="*/ 18 h 101"/>
                <a:gd name="T108" fmla="*/ 54 w 84"/>
                <a:gd name="T109" fmla="*/ 18 h 101"/>
                <a:gd name="T110" fmla="*/ 54 w 84"/>
                <a:gd name="T111" fmla="*/ 18 h 101"/>
                <a:gd name="T112" fmla="*/ 42 w 84"/>
                <a:gd name="T113" fmla="*/ 12 h 101"/>
                <a:gd name="T114" fmla="*/ 36 w 84"/>
                <a:gd name="T115" fmla="*/ 12 h 101"/>
                <a:gd name="T116" fmla="*/ 24 w 84"/>
                <a:gd name="T117" fmla="*/ 12 h 101"/>
                <a:gd name="T118" fmla="*/ 18 w 84"/>
                <a:gd name="T119" fmla="*/ 12 h 101"/>
                <a:gd name="T120" fmla="*/ 6 w 84"/>
                <a:gd name="T121" fmla="*/ 6 h 101"/>
                <a:gd name="T122" fmla="*/ 6 w 84"/>
                <a:gd name="T123" fmla="*/ 0 h 10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"/>
                <a:gd name="T187" fmla="*/ 0 h 101"/>
                <a:gd name="T188" fmla="*/ 84 w 84"/>
                <a:gd name="T189" fmla="*/ 101 h 10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" h="101"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6" y="36"/>
                  </a:lnTo>
                  <a:lnTo>
                    <a:pt x="6" y="48"/>
                  </a:lnTo>
                  <a:lnTo>
                    <a:pt x="12" y="54"/>
                  </a:lnTo>
                  <a:lnTo>
                    <a:pt x="12" y="60"/>
                  </a:lnTo>
                  <a:lnTo>
                    <a:pt x="12" y="48"/>
                  </a:lnTo>
                  <a:lnTo>
                    <a:pt x="12" y="42"/>
                  </a:lnTo>
                  <a:lnTo>
                    <a:pt x="12" y="30"/>
                  </a:lnTo>
                  <a:lnTo>
                    <a:pt x="18" y="24"/>
                  </a:lnTo>
                  <a:lnTo>
                    <a:pt x="18" y="30"/>
                  </a:lnTo>
                  <a:lnTo>
                    <a:pt x="24" y="30"/>
                  </a:lnTo>
                  <a:lnTo>
                    <a:pt x="24" y="36"/>
                  </a:lnTo>
                  <a:lnTo>
                    <a:pt x="30" y="36"/>
                  </a:lnTo>
                  <a:lnTo>
                    <a:pt x="30" y="42"/>
                  </a:lnTo>
                  <a:lnTo>
                    <a:pt x="36" y="48"/>
                  </a:lnTo>
                  <a:lnTo>
                    <a:pt x="36" y="54"/>
                  </a:lnTo>
                  <a:lnTo>
                    <a:pt x="36" y="65"/>
                  </a:lnTo>
                  <a:lnTo>
                    <a:pt x="36" y="71"/>
                  </a:lnTo>
                  <a:lnTo>
                    <a:pt x="36" y="77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42" y="89"/>
                  </a:lnTo>
                  <a:lnTo>
                    <a:pt x="36" y="83"/>
                  </a:lnTo>
                  <a:lnTo>
                    <a:pt x="36" y="77"/>
                  </a:lnTo>
                  <a:lnTo>
                    <a:pt x="42" y="77"/>
                  </a:lnTo>
                  <a:lnTo>
                    <a:pt x="42" y="71"/>
                  </a:lnTo>
                  <a:lnTo>
                    <a:pt x="42" y="65"/>
                  </a:lnTo>
                  <a:lnTo>
                    <a:pt x="42" y="60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8" y="54"/>
                  </a:lnTo>
                  <a:lnTo>
                    <a:pt x="54" y="60"/>
                  </a:lnTo>
                  <a:lnTo>
                    <a:pt x="60" y="71"/>
                  </a:lnTo>
                  <a:lnTo>
                    <a:pt x="66" y="77"/>
                  </a:lnTo>
                  <a:lnTo>
                    <a:pt x="72" y="83"/>
                  </a:lnTo>
                  <a:lnTo>
                    <a:pt x="78" y="89"/>
                  </a:lnTo>
                  <a:lnTo>
                    <a:pt x="78" y="95"/>
                  </a:lnTo>
                  <a:lnTo>
                    <a:pt x="84" y="101"/>
                  </a:lnTo>
                  <a:lnTo>
                    <a:pt x="84" y="95"/>
                  </a:lnTo>
                  <a:lnTo>
                    <a:pt x="78" y="89"/>
                  </a:lnTo>
                  <a:lnTo>
                    <a:pt x="78" y="83"/>
                  </a:lnTo>
                  <a:lnTo>
                    <a:pt x="72" y="77"/>
                  </a:lnTo>
                  <a:lnTo>
                    <a:pt x="66" y="71"/>
                  </a:lnTo>
                  <a:lnTo>
                    <a:pt x="66" y="65"/>
                  </a:lnTo>
                  <a:lnTo>
                    <a:pt x="60" y="60"/>
                  </a:lnTo>
                  <a:lnTo>
                    <a:pt x="54" y="54"/>
                  </a:lnTo>
                  <a:lnTo>
                    <a:pt x="48" y="48"/>
                  </a:lnTo>
                  <a:lnTo>
                    <a:pt x="48" y="42"/>
                  </a:lnTo>
                  <a:lnTo>
                    <a:pt x="54" y="42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6" y="48"/>
                  </a:lnTo>
                  <a:lnTo>
                    <a:pt x="66" y="54"/>
                  </a:lnTo>
                  <a:lnTo>
                    <a:pt x="72" y="54"/>
                  </a:lnTo>
                  <a:lnTo>
                    <a:pt x="72" y="48"/>
                  </a:lnTo>
                  <a:lnTo>
                    <a:pt x="66" y="48"/>
                  </a:lnTo>
                  <a:lnTo>
                    <a:pt x="60" y="42"/>
                  </a:lnTo>
                  <a:lnTo>
                    <a:pt x="54" y="42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2" y="36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18"/>
                  </a:lnTo>
                  <a:lnTo>
                    <a:pt x="36" y="18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54" y="18"/>
                  </a:lnTo>
                  <a:lnTo>
                    <a:pt x="48" y="12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018" name="Freeform 250"/>
            <p:cNvSpPr>
              <a:spLocks/>
            </p:cNvSpPr>
            <p:nvPr/>
          </p:nvSpPr>
          <p:spPr bwMode="auto">
            <a:xfrm>
              <a:off x="5090" y="2079"/>
              <a:ext cx="59" cy="131"/>
            </a:xfrm>
            <a:custGeom>
              <a:avLst/>
              <a:gdLst>
                <a:gd name="T0" fmla="*/ 53 w 59"/>
                <a:gd name="T1" fmla="*/ 24 h 131"/>
                <a:gd name="T2" fmla="*/ 47 w 59"/>
                <a:gd name="T3" fmla="*/ 30 h 131"/>
                <a:gd name="T4" fmla="*/ 47 w 59"/>
                <a:gd name="T5" fmla="*/ 24 h 131"/>
                <a:gd name="T6" fmla="*/ 41 w 59"/>
                <a:gd name="T7" fmla="*/ 36 h 131"/>
                <a:gd name="T8" fmla="*/ 47 w 59"/>
                <a:gd name="T9" fmla="*/ 60 h 131"/>
                <a:gd name="T10" fmla="*/ 53 w 59"/>
                <a:gd name="T11" fmla="*/ 78 h 131"/>
                <a:gd name="T12" fmla="*/ 53 w 59"/>
                <a:gd name="T13" fmla="*/ 78 h 131"/>
                <a:gd name="T14" fmla="*/ 41 w 59"/>
                <a:gd name="T15" fmla="*/ 54 h 131"/>
                <a:gd name="T16" fmla="*/ 30 w 59"/>
                <a:gd name="T17" fmla="*/ 72 h 131"/>
                <a:gd name="T18" fmla="*/ 30 w 59"/>
                <a:gd name="T19" fmla="*/ 95 h 131"/>
                <a:gd name="T20" fmla="*/ 30 w 59"/>
                <a:gd name="T21" fmla="*/ 119 h 131"/>
                <a:gd name="T22" fmla="*/ 24 w 59"/>
                <a:gd name="T23" fmla="*/ 119 h 131"/>
                <a:gd name="T24" fmla="*/ 24 w 59"/>
                <a:gd name="T25" fmla="*/ 101 h 131"/>
                <a:gd name="T26" fmla="*/ 24 w 59"/>
                <a:gd name="T27" fmla="*/ 95 h 131"/>
                <a:gd name="T28" fmla="*/ 18 w 59"/>
                <a:gd name="T29" fmla="*/ 113 h 131"/>
                <a:gd name="T30" fmla="*/ 6 w 59"/>
                <a:gd name="T31" fmla="*/ 125 h 131"/>
                <a:gd name="T32" fmla="*/ 0 w 59"/>
                <a:gd name="T33" fmla="*/ 131 h 131"/>
                <a:gd name="T34" fmla="*/ 6 w 59"/>
                <a:gd name="T35" fmla="*/ 119 h 131"/>
                <a:gd name="T36" fmla="*/ 18 w 59"/>
                <a:gd name="T37" fmla="*/ 95 h 131"/>
                <a:gd name="T38" fmla="*/ 12 w 59"/>
                <a:gd name="T39" fmla="*/ 95 h 131"/>
                <a:gd name="T40" fmla="*/ 6 w 59"/>
                <a:gd name="T41" fmla="*/ 95 h 131"/>
                <a:gd name="T42" fmla="*/ 0 w 59"/>
                <a:gd name="T43" fmla="*/ 101 h 131"/>
                <a:gd name="T44" fmla="*/ 0 w 59"/>
                <a:gd name="T45" fmla="*/ 95 h 131"/>
                <a:gd name="T46" fmla="*/ 6 w 59"/>
                <a:gd name="T47" fmla="*/ 89 h 131"/>
                <a:gd name="T48" fmla="*/ 18 w 59"/>
                <a:gd name="T49" fmla="*/ 89 h 131"/>
                <a:gd name="T50" fmla="*/ 24 w 59"/>
                <a:gd name="T51" fmla="*/ 78 h 131"/>
                <a:gd name="T52" fmla="*/ 35 w 59"/>
                <a:gd name="T53" fmla="*/ 48 h 131"/>
                <a:gd name="T54" fmla="*/ 18 w 59"/>
                <a:gd name="T55" fmla="*/ 48 h 131"/>
                <a:gd name="T56" fmla="*/ 6 w 59"/>
                <a:gd name="T57" fmla="*/ 48 h 131"/>
                <a:gd name="T58" fmla="*/ 0 w 59"/>
                <a:gd name="T59" fmla="*/ 54 h 131"/>
                <a:gd name="T60" fmla="*/ 0 w 59"/>
                <a:gd name="T61" fmla="*/ 48 h 131"/>
                <a:gd name="T62" fmla="*/ 12 w 59"/>
                <a:gd name="T63" fmla="*/ 48 h 131"/>
                <a:gd name="T64" fmla="*/ 24 w 59"/>
                <a:gd name="T65" fmla="*/ 42 h 131"/>
                <a:gd name="T66" fmla="*/ 35 w 59"/>
                <a:gd name="T67" fmla="*/ 36 h 131"/>
                <a:gd name="T68" fmla="*/ 41 w 59"/>
                <a:gd name="T69" fmla="*/ 24 h 131"/>
                <a:gd name="T70" fmla="*/ 30 w 59"/>
                <a:gd name="T71" fmla="*/ 18 h 131"/>
                <a:gd name="T72" fmla="*/ 24 w 59"/>
                <a:gd name="T73" fmla="*/ 24 h 131"/>
                <a:gd name="T74" fmla="*/ 12 w 59"/>
                <a:gd name="T75" fmla="*/ 30 h 131"/>
                <a:gd name="T76" fmla="*/ 6 w 59"/>
                <a:gd name="T77" fmla="*/ 30 h 131"/>
                <a:gd name="T78" fmla="*/ 0 w 59"/>
                <a:gd name="T79" fmla="*/ 30 h 131"/>
                <a:gd name="T80" fmla="*/ 6 w 59"/>
                <a:gd name="T81" fmla="*/ 24 h 131"/>
                <a:gd name="T82" fmla="*/ 18 w 59"/>
                <a:gd name="T83" fmla="*/ 12 h 131"/>
                <a:gd name="T84" fmla="*/ 24 w 59"/>
                <a:gd name="T85" fmla="*/ 6 h 131"/>
                <a:gd name="T86" fmla="*/ 24 w 59"/>
                <a:gd name="T87" fmla="*/ 12 h 131"/>
                <a:gd name="T88" fmla="*/ 30 w 59"/>
                <a:gd name="T89" fmla="*/ 18 h 131"/>
                <a:gd name="T90" fmla="*/ 35 w 59"/>
                <a:gd name="T91" fmla="*/ 18 h 131"/>
                <a:gd name="T92" fmla="*/ 47 w 59"/>
                <a:gd name="T93" fmla="*/ 18 h 131"/>
                <a:gd name="T94" fmla="*/ 47 w 59"/>
                <a:gd name="T95" fmla="*/ 12 h 131"/>
                <a:gd name="T96" fmla="*/ 53 w 59"/>
                <a:gd name="T97" fmla="*/ 0 h 131"/>
                <a:gd name="T98" fmla="*/ 59 w 59"/>
                <a:gd name="T99" fmla="*/ 6 h 131"/>
                <a:gd name="T100" fmla="*/ 53 w 59"/>
                <a:gd name="T101" fmla="*/ 12 h 131"/>
                <a:gd name="T102" fmla="*/ 59 w 59"/>
                <a:gd name="T103" fmla="*/ 18 h 13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"/>
                <a:gd name="T157" fmla="*/ 0 h 131"/>
                <a:gd name="T158" fmla="*/ 59 w 59"/>
                <a:gd name="T159" fmla="*/ 131 h 13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" h="131">
                  <a:moveTo>
                    <a:pt x="59" y="18"/>
                  </a:moveTo>
                  <a:lnTo>
                    <a:pt x="59" y="18"/>
                  </a:lnTo>
                  <a:lnTo>
                    <a:pt x="53" y="24"/>
                  </a:lnTo>
                  <a:lnTo>
                    <a:pt x="47" y="30"/>
                  </a:lnTo>
                  <a:lnTo>
                    <a:pt x="47" y="24"/>
                  </a:lnTo>
                  <a:lnTo>
                    <a:pt x="47" y="30"/>
                  </a:lnTo>
                  <a:lnTo>
                    <a:pt x="41" y="30"/>
                  </a:lnTo>
                  <a:lnTo>
                    <a:pt x="41" y="36"/>
                  </a:lnTo>
                  <a:lnTo>
                    <a:pt x="41" y="42"/>
                  </a:lnTo>
                  <a:lnTo>
                    <a:pt x="47" y="48"/>
                  </a:lnTo>
                  <a:lnTo>
                    <a:pt x="47" y="60"/>
                  </a:lnTo>
                  <a:lnTo>
                    <a:pt x="53" y="72"/>
                  </a:lnTo>
                  <a:lnTo>
                    <a:pt x="53" y="78"/>
                  </a:lnTo>
                  <a:lnTo>
                    <a:pt x="53" y="83"/>
                  </a:lnTo>
                  <a:lnTo>
                    <a:pt x="53" y="78"/>
                  </a:lnTo>
                  <a:lnTo>
                    <a:pt x="47" y="72"/>
                  </a:lnTo>
                  <a:lnTo>
                    <a:pt x="47" y="66"/>
                  </a:lnTo>
                  <a:lnTo>
                    <a:pt x="41" y="54"/>
                  </a:lnTo>
                  <a:lnTo>
                    <a:pt x="35" y="60"/>
                  </a:lnTo>
                  <a:lnTo>
                    <a:pt x="30" y="72"/>
                  </a:lnTo>
                  <a:lnTo>
                    <a:pt x="30" y="78"/>
                  </a:lnTo>
                  <a:lnTo>
                    <a:pt x="30" y="89"/>
                  </a:lnTo>
                  <a:lnTo>
                    <a:pt x="30" y="95"/>
                  </a:lnTo>
                  <a:lnTo>
                    <a:pt x="30" y="101"/>
                  </a:lnTo>
                  <a:lnTo>
                    <a:pt x="30" y="113"/>
                  </a:lnTo>
                  <a:lnTo>
                    <a:pt x="30" y="119"/>
                  </a:lnTo>
                  <a:lnTo>
                    <a:pt x="24" y="119"/>
                  </a:lnTo>
                  <a:lnTo>
                    <a:pt x="24" y="113"/>
                  </a:lnTo>
                  <a:lnTo>
                    <a:pt x="30" y="107"/>
                  </a:lnTo>
                  <a:lnTo>
                    <a:pt x="24" y="101"/>
                  </a:lnTo>
                  <a:lnTo>
                    <a:pt x="24" y="95"/>
                  </a:lnTo>
                  <a:lnTo>
                    <a:pt x="24" y="101"/>
                  </a:lnTo>
                  <a:lnTo>
                    <a:pt x="18" y="107"/>
                  </a:lnTo>
                  <a:lnTo>
                    <a:pt x="18" y="113"/>
                  </a:lnTo>
                  <a:lnTo>
                    <a:pt x="12" y="119"/>
                  </a:lnTo>
                  <a:lnTo>
                    <a:pt x="12" y="125"/>
                  </a:lnTo>
                  <a:lnTo>
                    <a:pt x="6" y="125"/>
                  </a:lnTo>
                  <a:lnTo>
                    <a:pt x="6" y="131"/>
                  </a:lnTo>
                  <a:lnTo>
                    <a:pt x="0" y="131"/>
                  </a:lnTo>
                  <a:lnTo>
                    <a:pt x="0" y="125"/>
                  </a:lnTo>
                  <a:lnTo>
                    <a:pt x="6" y="125"/>
                  </a:lnTo>
                  <a:lnTo>
                    <a:pt x="6" y="119"/>
                  </a:lnTo>
                  <a:lnTo>
                    <a:pt x="12" y="113"/>
                  </a:lnTo>
                  <a:lnTo>
                    <a:pt x="18" y="101"/>
                  </a:lnTo>
                  <a:lnTo>
                    <a:pt x="18" y="95"/>
                  </a:lnTo>
                  <a:lnTo>
                    <a:pt x="12" y="95"/>
                  </a:lnTo>
                  <a:lnTo>
                    <a:pt x="6" y="95"/>
                  </a:lnTo>
                  <a:lnTo>
                    <a:pt x="0" y="95"/>
                  </a:lnTo>
                  <a:lnTo>
                    <a:pt x="0" y="101"/>
                  </a:lnTo>
                  <a:lnTo>
                    <a:pt x="0" y="95"/>
                  </a:lnTo>
                  <a:lnTo>
                    <a:pt x="6" y="95"/>
                  </a:lnTo>
                  <a:lnTo>
                    <a:pt x="6" y="89"/>
                  </a:lnTo>
                  <a:lnTo>
                    <a:pt x="12" y="89"/>
                  </a:lnTo>
                  <a:lnTo>
                    <a:pt x="18" y="89"/>
                  </a:lnTo>
                  <a:lnTo>
                    <a:pt x="18" y="83"/>
                  </a:lnTo>
                  <a:lnTo>
                    <a:pt x="24" y="83"/>
                  </a:lnTo>
                  <a:lnTo>
                    <a:pt x="24" y="78"/>
                  </a:lnTo>
                  <a:lnTo>
                    <a:pt x="30" y="66"/>
                  </a:lnTo>
                  <a:lnTo>
                    <a:pt x="30" y="54"/>
                  </a:lnTo>
                  <a:lnTo>
                    <a:pt x="35" y="48"/>
                  </a:lnTo>
                  <a:lnTo>
                    <a:pt x="30" y="48"/>
                  </a:lnTo>
                  <a:lnTo>
                    <a:pt x="24" y="48"/>
                  </a:lnTo>
                  <a:lnTo>
                    <a:pt x="18" y="48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12" y="48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30" y="42"/>
                  </a:lnTo>
                  <a:lnTo>
                    <a:pt x="35" y="42"/>
                  </a:lnTo>
                  <a:lnTo>
                    <a:pt x="35" y="36"/>
                  </a:lnTo>
                  <a:lnTo>
                    <a:pt x="35" y="30"/>
                  </a:lnTo>
                  <a:lnTo>
                    <a:pt x="41" y="30"/>
                  </a:lnTo>
                  <a:lnTo>
                    <a:pt x="41" y="24"/>
                  </a:lnTo>
                  <a:lnTo>
                    <a:pt x="35" y="24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24" y="24"/>
                  </a:lnTo>
                  <a:lnTo>
                    <a:pt x="18" y="24"/>
                  </a:lnTo>
                  <a:lnTo>
                    <a:pt x="12" y="24"/>
                  </a:lnTo>
                  <a:lnTo>
                    <a:pt x="12" y="30"/>
                  </a:lnTo>
                  <a:lnTo>
                    <a:pt x="6" y="30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24" y="18"/>
                  </a:lnTo>
                  <a:lnTo>
                    <a:pt x="30" y="18"/>
                  </a:lnTo>
                  <a:lnTo>
                    <a:pt x="35" y="18"/>
                  </a:lnTo>
                  <a:lnTo>
                    <a:pt x="41" y="18"/>
                  </a:lnTo>
                  <a:lnTo>
                    <a:pt x="47" y="18"/>
                  </a:lnTo>
                  <a:lnTo>
                    <a:pt x="47" y="12"/>
                  </a:lnTo>
                  <a:lnTo>
                    <a:pt x="47" y="6"/>
                  </a:lnTo>
                  <a:lnTo>
                    <a:pt x="53" y="6"/>
                  </a:lnTo>
                  <a:lnTo>
                    <a:pt x="53" y="0"/>
                  </a:lnTo>
                  <a:lnTo>
                    <a:pt x="59" y="0"/>
                  </a:lnTo>
                  <a:lnTo>
                    <a:pt x="59" y="6"/>
                  </a:lnTo>
                  <a:lnTo>
                    <a:pt x="53" y="6"/>
                  </a:lnTo>
                  <a:lnTo>
                    <a:pt x="53" y="12"/>
                  </a:lnTo>
                  <a:lnTo>
                    <a:pt x="53" y="18"/>
                  </a:lnTo>
                  <a:lnTo>
                    <a:pt x="59" y="18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019" name="Freeform 251"/>
            <p:cNvSpPr>
              <a:spLocks/>
            </p:cNvSpPr>
            <p:nvPr/>
          </p:nvSpPr>
          <p:spPr bwMode="auto">
            <a:xfrm>
              <a:off x="5149" y="2121"/>
              <a:ext cx="12" cy="18"/>
            </a:xfrm>
            <a:custGeom>
              <a:avLst/>
              <a:gdLst>
                <a:gd name="T0" fmla="*/ 0 w 12"/>
                <a:gd name="T1" fmla="*/ 0 h 18"/>
                <a:gd name="T2" fmla="*/ 0 w 12"/>
                <a:gd name="T3" fmla="*/ 0 h 18"/>
                <a:gd name="T4" fmla="*/ 6 w 12"/>
                <a:gd name="T5" fmla="*/ 0 h 18"/>
                <a:gd name="T6" fmla="*/ 6 w 12"/>
                <a:gd name="T7" fmla="*/ 0 h 18"/>
                <a:gd name="T8" fmla="*/ 6 w 12"/>
                <a:gd name="T9" fmla="*/ 0 h 18"/>
                <a:gd name="T10" fmla="*/ 12 w 12"/>
                <a:gd name="T11" fmla="*/ 6 h 18"/>
                <a:gd name="T12" fmla="*/ 12 w 12"/>
                <a:gd name="T13" fmla="*/ 12 h 18"/>
                <a:gd name="T14" fmla="*/ 12 w 12"/>
                <a:gd name="T15" fmla="*/ 12 h 18"/>
                <a:gd name="T16" fmla="*/ 6 w 12"/>
                <a:gd name="T17" fmla="*/ 18 h 18"/>
                <a:gd name="T18" fmla="*/ 6 w 12"/>
                <a:gd name="T19" fmla="*/ 18 h 18"/>
                <a:gd name="T20" fmla="*/ 6 w 12"/>
                <a:gd name="T21" fmla="*/ 18 h 18"/>
                <a:gd name="T22" fmla="*/ 6 w 12"/>
                <a:gd name="T23" fmla="*/ 18 h 18"/>
                <a:gd name="T24" fmla="*/ 6 w 12"/>
                <a:gd name="T25" fmla="*/ 18 h 18"/>
                <a:gd name="T26" fmla="*/ 6 w 12"/>
                <a:gd name="T27" fmla="*/ 12 h 18"/>
                <a:gd name="T28" fmla="*/ 6 w 12"/>
                <a:gd name="T29" fmla="*/ 12 h 18"/>
                <a:gd name="T30" fmla="*/ 0 w 12"/>
                <a:gd name="T31" fmla="*/ 6 h 18"/>
                <a:gd name="T32" fmla="*/ 0 w 12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020" name="Freeform 252"/>
            <p:cNvSpPr>
              <a:spLocks/>
            </p:cNvSpPr>
            <p:nvPr/>
          </p:nvSpPr>
          <p:spPr bwMode="auto">
            <a:xfrm>
              <a:off x="4899" y="2013"/>
              <a:ext cx="191" cy="114"/>
            </a:xfrm>
            <a:custGeom>
              <a:avLst/>
              <a:gdLst>
                <a:gd name="T0" fmla="*/ 173 w 191"/>
                <a:gd name="T1" fmla="*/ 42 h 114"/>
                <a:gd name="T2" fmla="*/ 155 w 191"/>
                <a:gd name="T3" fmla="*/ 48 h 114"/>
                <a:gd name="T4" fmla="*/ 137 w 191"/>
                <a:gd name="T5" fmla="*/ 78 h 114"/>
                <a:gd name="T6" fmla="*/ 125 w 191"/>
                <a:gd name="T7" fmla="*/ 96 h 114"/>
                <a:gd name="T8" fmla="*/ 101 w 191"/>
                <a:gd name="T9" fmla="*/ 114 h 114"/>
                <a:gd name="T10" fmla="*/ 95 w 191"/>
                <a:gd name="T11" fmla="*/ 114 h 114"/>
                <a:gd name="T12" fmla="*/ 107 w 191"/>
                <a:gd name="T13" fmla="*/ 102 h 114"/>
                <a:gd name="T14" fmla="*/ 131 w 191"/>
                <a:gd name="T15" fmla="*/ 84 h 114"/>
                <a:gd name="T16" fmla="*/ 137 w 191"/>
                <a:gd name="T17" fmla="*/ 60 h 114"/>
                <a:gd name="T18" fmla="*/ 137 w 191"/>
                <a:gd name="T19" fmla="*/ 54 h 114"/>
                <a:gd name="T20" fmla="*/ 125 w 191"/>
                <a:gd name="T21" fmla="*/ 66 h 114"/>
                <a:gd name="T22" fmla="*/ 107 w 191"/>
                <a:gd name="T23" fmla="*/ 72 h 114"/>
                <a:gd name="T24" fmla="*/ 89 w 191"/>
                <a:gd name="T25" fmla="*/ 90 h 114"/>
                <a:gd name="T26" fmla="*/ 59 w 191"/>
                <a:gd name="T27" fmla="*/ 108 h 114"/>
                <a:gd name="T28" fmla="*/ 47 w 191"/>
                <a:gd name="T29" fmla="*/ 108 h 114"/>
                <a:gd name="T30" fmla="*/ 71 w 191"/>
                <a:gd name="T31" fmla="*/ 96 h 114"/>
                <a:gd name="T32" fmla="*/ 95 w 191"/>
                <a:gd name="T33" fmla="*/ 72 h 114"/>
                <a:gd name="T34" fmla="*/ 95 w 191"/>
                <a:gd name="T35" fmla="*/ 66 h 114"/>
                <a:gd name="T36" fmla="*/ 83 w 191"/>
                <a:gd name="T37" fmla="*/ 66 h 114"/>
                <a:gd name="T38" fmla="*/ 71 w 191"/>
                <a:gd name="T39" fmla="*/ 72 h 114"/>
                <a:gd name="T40" fmla="*/ 47 w 191"/>
                <a:gd name="T41" fmla="*/ 78 h 114"/>
                <a:gd name="T42" fmla="*/ 23 w 191"/>
                <a:gd name="T43" fmla="*/ 90 h 114"/>
                <a:gd name="T44" fmla="*/ 12 w 191"/>
                <a:gd name="T45" fmla="*/ 90 h 114"/>
                <a:gd name="T46" fmla="*/ 35 w 191"/>
                <a:gd name="T47" fmla="*/ 84 h 114"/>
                <a:gd name="T48" fmla="*/ 53 w 191"/>
                <a:gd name="T49" fmla="*/ 72 h 114"/>
                <a:gd name="T50" fmla="*/ 35 w 191"/>
                <a:gd name="T51" fmla="*/ 66 h 114"/>
                <a:gd name="T52" fmla="*/ 12 w 191"/>
                <a:gd name="T53" fmla="*/ 66 h 114"/>
                <a:gd name="T54" fmla="*/ 0 w 191"/>
                <a:gd name="T55" fmla="*/ 72 h 114"/>
                <a:gd name="T56" fmla="*/ 17 w 191"/>
                <a:gd name="T57" fmla="*/ 60 h 114"/>
                <a:gd name="T58" fmla="*/ 47 w 191"/>
                <a:gd name="T59" fmla="*/ 60 h 114"/>
                <a:gd name="T60" fmla="*/ 47 w 191"/>
                <a:gd name="T61" fmla="*/ 48 h 114"/>
                <a:gd name="T62" fmla="*/ 23 w 191"/>
                <a:gd name="T63" fmla="*/ 36 h 114"/>
                <a:gd name="T64" fmla="*/ 17 w 191"/>
                <a:gd name="T65" fmla="*/ 30 h 114"/>
                <a:gd name="T66" fmla="*/ 41 w 191"/>
                <a:gd name="T67" fmla="*/ 36 h 114"/>
                <a:gd name="T68" fmla="*/ 65 w 191"/>
                <a:gd name="T69" fmla="*/ 54 h 114"/>
                <a:gd name="T70" fmla="*/ 77 w 191"/>
                <a:gd name="T71" fmla="*/ 54 h 114"/>
                <a:gd name="T72" fmla="*/ 95 w 191"/>
                <a:gd name="T73" fmla="*/ 54 h 114"/>
                <a:gd name="T74" fmla="*/ 89 w 191"/>
                <a:gd name="T75" fmla="*/ 48 h 114"/>
                <a:gd name="T76" fmla="*/ 77 w 191"/>
                <a:gd name="T77" fmla="*/ 30 h 114"/>
                <a:gd name="T78" fmla="*/ 65 w 191"/>
                <a:gd name="T79" fmla="*/ 24 h 114"/>
                <a:gd name="T80" fmla="*/ 59 w 191"/>
                <a:gd name="T81" fmla="*/ 18 h 114"/>
                <a:gd name="T82" fmla="*/ 53 w 191"/>
                <a:gd name="T83" fmla="*/ 12 h 114"/>
                <a:gd name="T84" fmla="*/ 77 w 191"/>
                <a:gd name="T85" fmla="*/ 30 h 114"/>
                <a:gd name="T86" fmla="*/ 101 w 191"/>
                <a:gd name="T87" fmla="*/ 48 h 114"/>
                <a:gd name="T88" fmla="*/ 113 w 191"/>
                <a:gd name="T89" fmla="*/ 54 h 114"/>
                <a:gd name="T90" fmla="*/ 125 w 191"/>
                <a:gd name="T91" fmla="*/ 48 h 114"/>
                <a:gd name="T92" fmla="*/ 137 w 191"/>
                <a:gd name="T93" fmla="*/ 48 h 114"/>
                <a:gd name="T94" fmla="*/ 137 w 191"/>
                <a:gd name="T95" fmla="*/ 42 h 114"/>
                <a:gd name="T96" fmla="*/ 125 w 191"/>
                <a:gd name="T97" fmla="*/ 24 h 114"/>
                <a:gd name="T98" fmla="*/ 101 w 191"/>
                <a:gd name="T99" fmla="*/ 6 h 114"/>
                <a:gd name="T100" fmla="*/ 95 w 191"/>
                <a:gd name="T101" fmla="*/ 0 h 114"/>
                <a:gd name="T102" fmla="*/ 119 w 191"/>
                <a:gd name="T103" fmla="*/ 18 h 114"/>
                <a:gd name="T104" fmla="*/ 143 w 191"/>
                <a:gd name="T105" fmla="*/ 36 h 114"/>
                <a:gd name="T106" fmla="*/ 161 w 191"/>
                <a:gd name="T107" fmla="*/ 36 h 114"/>
                <a:gd name="T108" fmla="*/ 185 w 191"/>
                <a:gd name="T109" fmla="*/ 30 h 114"/>
                <a:gd name="T110" fmla="*/ 185 w 191"/>
                <a:gd name="T111" fmla="*/ 30 h 11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91"/>
                <a:gd name="T169" fmla="*/ 0 h 114"/>
                <a:gd name="T170" fmla="*/ 191 w 191"/>
                <a:gd name="T171" fmla="*/ 114 h 11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91" h="114">
                  <a:moveTo>
                    <a:pt x="185" y="36"/>
                  </a:moveTo>
                  <a:lnTo>
                    <a:pt x="179" y="36"/>
                  </a:lnTo>
                  <a:lnTo>
                    <a:pt x="173" y="42"/>
                  </a:lnTo>
                  <a:lnTo>
                    <a:pt x="167" y="42"/>
                  </a:lnTo>
                  <a:lnTo>
                    <a:pt x="161" y="48"/>
                  </a:lnTo>
                  <a:lnTo>
                    <a:pt x="155" y="48"/>
                  </a:lnTo>
                  <a:lnTo>
                    <a:pt x="149" y="54"/>
                  </a:lnTo>
                  <a:lnTo>
                    <a:pt x="149" y="60"/>
                  </a:lnTo>
                  <a:lnTo>
                    <a:pt x="143" y="66"/>
                  </a:lnTo>
                  <a:lnTo>
                    <a:pt x="137" y="78"/>
                  </a:lnTo>
                  <a:lnTo>
                    <a:pt x="131" y="84"/>
                  </a:lnTo>
                  <a:lnTo>
                    <a:pt x="131" y="90"/>
                  </a:lnTo>
                  <a:lnTo>
                    <a:pt x="125" y="90"/>
                  </a:lnTo>
                  <a:lnTo>
                    <a:pt x="125" y="96"/>
                  </a:lnTo>
                  <a:lnTo>
                    <a:pt x="119" y="102"/>
                  </a:lnTo>
                  <a:lnTo>
                    <a:pt x="113" y="108"/>
                  </a:lnTo>
                  <a:lnTo>
                    <a:pt x="107" y="108"/>
                  </a:lnTo>
                  <a:lnTo>
                    <a:pt x="101" y="114"/>
                  </a:lnTo>
                  <a:lnTo>
                    <a:pt x="95" y="114"/>
                  </a:lnTo>
                  <a:lnTo>
                    <a:pt x="101" y="108"/>
                  </a:lnTo>
                  <a:lnTo>
                    <a:pt x="107" y="102"/>
                  </a:lnTo>
                  <a:lnTo>
                    <a:pt x="113" y="96"/>
                  </a:lnTo>
                  <a:lnTo>
                    <a:pt x="119" y="90"/>
                  </a:lnTo>
                  <a:lnTo>
                    <a:pt x="125" y="84"/>
                  </a:lnTo>
                  <a:lnTo>
                    <a:pt x="131" y="84"/>
                  </a:lnTo>
                  <a:lnTo>
                    <a:pt x="131" y="78"/>
                  </a:lnTo>
                  <a:lnTo>
                    <a:pt x="131" y="72"/>
                  </a:lnTo>
                  <a:lnTo>
                    <a:pt x="137" y="66"/>
                  </a:lnTo>
                  <a:lnTo>
                    <a:pt x="137" y="60"/>
                  </a:lnTo>
                  <a:lnTo>
                    <a:pt x="137" y="54"/>
                  </a:lnTo>
                  <a:lnTo>
                    <a:pt x="131" y="60"/>
                  </a:lnTo>
                  <a:lnTo>
                    <a:pt x="125" y="60"/>
                  </a:lnTo>
                  <a:lnTo>
                    <a:pt x="125" y="66"/>
                  </a:lnTo>
                  <a:lnTo>
                    <a:pt x="119" y="66"/>
                  </a:lnTo>
                  <a:lnTo>
                    <a:pt x="113" y="72"/>
                  </a:lnTo>
                  <a:lnTo>
                    <a:pt x="107" y="72"/>
                  </a:lnTo>
                  <a:lnTo>
                    <a:pt x="101" y="78"/>
                  </a:lnTo>
                  <a:lnTo>
                    <a:pt x="95" y="84"/>
                  </a:lnTo>
                  <a:lnTo>
                    <a:pt x="89" y="90"/>
                  </a:lnTo>
                  <a:lnTo>
                    <a:pt x="83" y="96"/>
                  </a:lnTo>
                  <a:lnTo>
                    <a:pt x="71" y="102"/>
                  </a:lnTo>
                  <a:lnTo>
                    <a:pt x="65" y="102"/>
                  </a:lnTo>
                  <a:lnTo>
                    <a:pt x="59" y="108"/>
                  </a:lnTo>
                  <a:lnTo>
                    <a:pt x="53" y="108"/>
                  </a:lnTo>
                  <a:lnTo>
                    <a:pt x="47" y="108"/>
                  </a:lnTo>
                  <a:lnTo>
                    <a:pt x="53" y="108"/>
                  </a:lnTo>
                  <a:lnTo>
                    <a:pt x="59" y="102"/>
                  </a:lnTo>
                  <a:lnTo>
                    <a:pt x="65" y="96"/>
                  </a:lnTo>
                  <a:lnTo>
                    <a:pt x="71" y="96"/>
                  </a:lnTo>
                  <a:lnTo>
                    <a:pt x="83" y="90"/>
                  </a:lnTo>
                  <a:lnTo>
                    <a:pt x="89" y="84"/>
                  </a:lnTo>
                  <a:lnTo>
                    <a:pt x="95" y="78"/>
                  </a:lnTo>
                  <a:lnTo>
                    <a:pt x="95" y="72"/>
                  </a:lnTo>
                  <a:lnTo>
                    <a:pt x="101" y="72"/>
                  </a:lnTo>
                  <a:lnTo>
                    <a:pt x="101" y="66"/>
                  </a:lnTo>
                  <a:lnTo>
                    <a:pt x="95" y="66"/>
                  </a:lnTo>
                  <a:lnTo>
                    <a:pt x="89" y="66"/>
                  </a:lnTo>
                  <a:lnTo>
                    <a:pt x="83" y="66"/>
                  </a:lnTo>
                  <a:lnTo>
                    <a:pt x="77" y="66"/>
                  </a:lnTo>
                  <a:lnTo>
                    <a:pt x="77" y="72"/>
                  </a:lnTo>
                  <a:lnTo>
                    <a:pt x="71" y="72"/>
                  </a:lnTo>
                  <a:lnTo>
                    <a:pt x="65" y="72"/>
                  </a:lnTo>
                  <a:lnTo>
                    <a:pt x="59" y="78"/>
                  </a:lnTo>
                  <a:lnTo>
                    <a:pt x="47" y="78"/>
                  </a:lnTo>
                  <a:lnTo>
                    <a:pt x="41" y="84"/>
                  </a:lnTo>
                  <a:lnTo>
                    <a:pt x="35" y="84"/>
                  </a:lnTo>
                  <a:lnTo>
                    <a:pt x="29" y="90"/>
                  </a:lnTo>
                  <a:lnTo>
                    <a:pt x="23" y="90"/>
                  </a:lnTo>
                  <a:lnTo>
                    <a:pt x="17" y="90"/>
                  </a:lnTo>
                  <a:lnTo>
                    <a:pt x="12" y="90"/>
                  </a:lnTo>
                  <a:lnTo>
                    <a:pt x="17" y="90"/>
                  </a:lnTo>
                  <a:lnTo>
                    <a:pt x="23" y="84"/>
                  </a:lnTo>
                  <a:lnTo>
                    <a:pt x="29" y="84"/>
                  </a:lnTo>
                  <a:lnTo>
                    <a:pt x="35" y="84"/>
                  </a:lnTo>
                  <a:lnTo>
                    <a:pt x="41" y="78"/>
                  </a:lnTo>
                  <a:lnTo>
                    <a:pt x="47" y="78"/>
                  </a:lnTo>
                  <a:lnTo>
                    <a:pt x="53" y="72"/>
                  </a:lnTo>
                  <a:lnTo>
                    <a:pt x="59" y="66"/>
                  </a:lnTo>
                  <a:lnTo>
                    <a:pt x="53" y="66"/>
                  </a:lnTo>
                  <a:lnTo>
                    <a:pt x="41" y="66"/>
                  </a:lnTo>
                  <a:lnTo>
                    <a:pt x="35" y="66"/>
                  </a:lnTo>
                  <a:lnTo>
                    <a:pt x="29" y="66"/>
                  </a:lnTo>
                  <a:lnTo>
                    <a:pt x="23" y="66"/>
                  </a:lnTo>
                  <a:lnTo>
                    <a:pt x="12" y="66"/>
                  </a:lnTo>
                  <a:lnTo>
                    <a:pt x="6" y="72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7" y="60"/>
                  </a:lnTo>
                  <a:lnTo>
                    <a:pt x="23" y="60"/>
                  </a:lnTo>
                  <a:lnTo>
                    <a:pt x="29" y="60"/>
                  </a:lnTo>
                  <a:lnTo>
                    <a:pt x="41" y="60"/>
                  </a:lnTo>
                  <a:lnTo>
                    <a:pt x="47" y="60"/>
                  </a:lnTo>
                  <a:lnTo>
                    <a:pt x="53" y="60"/>
                  </a:lnTo>
                  <a:lnTo>
                    <a:pt x="53" y="54"/>
                  </a:lnTo>
                  <a:lnTo>
                    <a:pt x="47" y="54"/>
                  </a:lnTo>
                  <a:lnTo>
                    <a:pt x="47" y="48"/>
                  </a:lnTo>
                  <a:lnTo>
                    <a:pt x="41" y="42"/>
                  </a:lnTo>
                  <a:lnTo>
                    <a:pt x="35" y="42"/>
                  </a:lnTo>
                  <a:lnTo>
                    <a:pt x="29" y="36"/>
                  </a:lnTo>
                  <a:lnTo>
                    <a:pt x="23" y="36"/>
                  </a:lnTo>
                  <a:lnTo>
                    <a:pt x="17" y="30"/>
                  </a:lnTo>
                  <a:lnTo>
                    <a:pt x="23" y="30"/>
                  </a:lnTo>
                  <a:lnTo>
                    <a:pt x="29" y="30"/>
                  </a:lnTo>
                  <a:lnTo>
                    <a:pt x="35" y="36"/>
                  </a:lnTo>
                  <a:lnTo>
                    <a:pt x="41" y="36"/>
                  </a:lnTo>
                  <a:lnTo>
                    <a:pt x="47" y="42"/>
                  </a:lnTo>
                  <a:lnTo>
                    <a:pt x="53" y="48"/>
                  </a:lnTo>
                  <a:lnTo>
                    <a:pt x="59" y="48"/>
                  </a:lnTo>
                  <a:lnTo>
                    <a:pt x="65" y="54"/>
                  </a:lnTo>
                  <a:lnTo>
                    <a:pt x="71" y="54"/>
                  </a:lnTo>
                  <a:lnTo>
                    <a:pt x="77" y="54"/>
                  </a:lnTo>
                  <a:lnTo>
                    <a:pt x="83" y="54"/>
                  </a:lnTo>
                  <a:lnTo>
                    <a:pt x="89" y="54"/>
                  </a:lnTo>
                  <a:lnTo>
                    <a:pt x="95" y="54"/>
                  </a:lnTo>
                  <a:lnTo>
                    <a:pt x="89" y="48"/>
                  </a:lnTo>
                  <a:lnTo>
                    <a:pt x="83" y="42"/>
                  </a:lnTo>
                  <a:lnTo>
                    <a:pt x="83" y="36"/>
                  </a:lnTo>
                  <a:lnTo>
                    <a:pt x="77" y="36"/>
                  </a:lnTo>
                  <a:lnTo>
                    <a:pt x="77" y="30"/>
                  </a:lnTo>
                  <a:lnTo>
                    <a:pt x="71" y="30"/>
                  </a:lnTo>
                  <a:lnTo>
                    <a:pt x="71" y="24"/>
                  </a:lnTo>
                  <a:lnTo>
                    <a:pt x="65" y="24"/>
                  </a:lnTo>
                  <a:lnTo>
                    <a:pt x="59" y="24"/>
                  </a:lnTo>
                  <a:lnTo>
                    <a:pt x="59" y="18"/>
                  </a:lnTo>
                  <a:lnTo>
                    <a:pt x="53" y="18"/>
                  </a:lnTo>
                  <a:lnTo>
                    <a:pt x="53" y="12"/>
                  </a:lnTo>
                  <a:lnTo>
                    <a:pt x="59" y="18"/>
                  </a:lnTo>
                  <a:lnTo>
                    <a:pt x="65" y="18"/>
                  </a:lnTo>
                  <a:lnTo>
                    <a:pt x="71" y="24"/>
                  </a:lnTo>
                  <a:lnTo>
                    <a:pt x="77" y="30"/>
                  </a:lnTo>
                  <a:lnTo>
                    <a:pt x="83" y="36"/>
                  </a:lnTo>
                  <a:lnTo>
                    <a:pt x="89" y="36"/>
                  </a:lnTo>
                  <a:lnTo>
                    <a:pt x="95" y="42"/>
                  </a:lnTo>
                  <a:lnTo>
                    <a:pt x="101" y="48"/>
                  </a:lnTo>
                  <a:lnTo>
                    <a:pt x="107" y="54"/>
                  </a:lnTo>
                  <a:lnTo>
                    <a:pt x="113" y="54"/>
                  </a:lnTo>
                  <a:lnTo>
                    <a:pt x="119" y="54"/>
                  </a:lnTo>
                  <a:lnTo>
                    <a:pt x="125" y="48"/>
                  </a:lnTo>
                  <a:lnTo>
                    <a:pt x="131" y="48"/>
                  </a:lnTo>
                  <a:lnTo>
                    <a:pt x="137" y="48"/>
                  </a:lnTo>
                  <a:lnTo>
                    <a:pt x="137" y="42"/>
                  </a:lnTo>
                  <a:lnTo>
                    <a:pt x="137" y="36"/>
                  </a:lnTo>
                  <a:lnTo>
                    <a:pt x="131" y="36"/>
                  </a:lnTo>
                  <a:lnTo>
                    <a:pt x="125" y="30"/>
                  </a:lnTo>
                  <a:lnTo>
                    <a:pt x="125" y="24"/>
                  </a:lnTo>
                  <a:lnTo>
                    <a:pt x="119" y="18"/>
                  </a:lnTo>
                  <a:lnTo>
                    <a:pt x="113" y="12"/>
                  </a:lnTo>
                  <a:lnTo>
                    <a:pt x="107" y="12"/>
                  </a:lnTo>
                  <a:lnTo>
                    <a:pt x="101" y="6"/>
                  </a:lnTo>
                  <a:lnTo>
                    <a:pt x="95" y="6"/>
                  </a:lnTo>
                  <a:lnTo>
                    <a:pt x="95" y="0"/>
                  </a:lnTo>
                  <a:lnTo>
                    <a:pt x="101" y="6"/>
                  </a:lnTo>
                  <a:lnTo>
                    <a:pt x="107" y="6"/>
                  </a:lnTo>
                  <a:lnTo>
                    <a:pt x="113" y="12"/>
                  </a:lnTo>
                  <a:lnTo>
                    <a:pt x="119" y="18"/>
                  </a:lnTo>
                  <a:lnTo>
                    <a:pt x="125" y="24"/>
                  </a:lnTo>
                  <a:lnTo>
                    <a:pt x="131" y="30"/>
                  </a:lnTo>
                  <a:lnTo>
                    <a:pt x="137" y="30"/>
                  </a:lnTo>
                  <a:lnTo>
                    <a:pt x="143" y="36"/>
                  </a:lnTo>
                  <a:lnTo>
                    <a:pt x="149" y="36"/>
                  </a:lnTo>
                  <a:lnTo>
                    <a:pt x="155" y="36"/>
                  </a:lnTo>
                  <a:lnTo>
                    <a:pt x="161" y="36"/>
                  </a:lnTo>
                  <a:lnTo>
                    <a:pt x="167" y="36"/>
                  </a:lnTo>
                  <a:lnTo>
                    <a:pt x="173" y="30"/>
                  </a:lnTo>
                  <a:lnTo>
                    <a:pt x="179" y="30"/>
                  </a:lnTo>
                  <a:lnTo>
                    <a:pt x="185" y="30"/>
                  </a:lnTo>
                  <a:lnTo>
                    <a:pt x="191" y="30"/>
                  </a:lnTo>
                  <a:lnTo>
                    <a:pt x="185" y="30"/>
                  </a:lnTo>
                  <a:lnTo>
                    <a:pt x="185" y="36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021" name="Freeform 253"/>
            <p:cNvSpPr>
              <a:spLocks/>
            </p:cNvSpPr>
            <p:nvPr/>
          </p:nvSpPr>
          <p:spPr bwMode="auto">
            <a:xfrm>
              <a:off x="5000" y="1899"/>
              <a:ext cx="131" cy="126"/>
            </a:xfrm>
            <a:custGeom>
              <a:avLst/>
              <a:gdLst>
                <a:gd name="T0" fmla="*/ 120 w 131"/>
                <a:gd name="T1" fmla="*/ 120 h 126"/>
                <a:gd name="T2" fmla="*/ 114 w 131"/>
                <a:gd name="T3" fmla="*/ 114 h 126"/>
                <a:gd name="T4" fmla="*/ 102 w 131"/>
                <a:gd name="T5" fmla="*/ 114 h 126"/>
                <a:gd name="T6" fmla="*/ 78 w 131"/>
                <a:gd name="T7" fmla="*/ 114 h 126"/>
                <a:gd name="T8" fmla="*/ 54 w 131"/>
                <a:gd name="T9" fmla="*/ 114 h 126"/>
                <a:gd name="T10" fmla="*/ 36 w 131"/>
                <a:gd name="T11" fmla="*/ 108 h 126"/>
                <a:gd name="T12" fmla="*/ 48 w 131"/>
                <a:gd name="T13" fmla="*/ 108 h 126"/>
                <a:gd name="T14" fmla="*/ 66 w 131"/>
                <a:gd name="T15" fmla="*/ 108 h 126"/>
                <a:gd name="T16" fmla="*/ 90 w 131"/>
                <a:gd name="T17" fmla="*/ 108 h 126"/>
                <a:gd name="T18" fmla="*/ 96 w 131"/>
                <a:gd name="T19" fmla="*/ 102 h 126"/>
                <a:gd name="T20" fmla="*/ 84 w 131"/>
                <a:gd name="T21" fmla="*/ 96 h 126"/>
                <a:gd name="T22" fmla="*/ 72 w 131"/>
                <a:gd name="T23" fmla="*/ 90 h 126"/>
                <a:gd name="T24" fmla="*/ 60 w 131"/>
                <a:gd name="T25" fmla="*/ 90 h 126"/>
                <a:gd name="T26" fmla="*/ 30 w 131"/>
                <a:gd name="T27" fmla="*/ 84 h 126"/>
                <a:gd name="T28" fmla="*/ 12 w 131"/>
                <a:gd name="T29" fmla="*/ 72 h 126"/>
                <a:gd name="T30" fmla="*/ 12 w 131"/>
                <a:gd name="T31" fmla="*/ 72 h 126"/>
                <a:gd name="T32" fmla="*/ 24 w 131"/>
                <a:gd name="T33" fmla="*/ 78 h 126"/>
                <a:gd name="T34" fmla="*/ 48 w 131"/>
                <a:gd name="T35" fmla="*/ 84 h 126"/>
                <a:gd name="T36" fmla="*/ 66 w 131"/>
                <a:gd name="T37" fmla="*/ 84 h 126"/>
                <a:gd name="T38" fmla="*/ 48 w 131"/>
                <a:gd name="T39" fmla="*/ 72 h 126"/>
                <a:gd name="T40" fmla="*/ 36 w 131"/>
                <a:gd name="T41" fmla="*/ 66 h 126"/>
                <a:gd name="T42" fmla="*/ 18 w 131"/>
                <a:gd name="T43" fmla="*/ 60 h 126"/>
                <a:gd name="T44" fmla="*/ 0 w 131"/>
                <a:gd name="T45" fmla="*/ 36 h 126"/>
                <a:gd name="T46" fmla="*/ 18 w 131"/>
                <a:gd name="T47" fmla="*/ 48 h 126"/>
                <a:gd name="T48" fmla="*/ 30 w 131"/>
                <a:gd name="T49" fmla="*/ 54 h 126"/>
                <a:gd name="T50" fmla="*/ 36 w 131"/>
                <a:gd name="T51" fmla="*/ 54 h 126"/>
                <a:gd name="T52" fmla="*/ 18 w 131"/>
                <a:gd name="T53" fmla="*/ 30 h 126"/>
                <a:gd name="T54" fmla="*/ 12 w 131"/>
                <a:gd name="T55" fmla="*/ 18 h 126"/>
                <a:gd name="T56" fmla="*/ 6 w 131"/>
                <a:gd name="T57" fmla="*/ 12 h 126"/>
                <a:gd name="T58" fmla="*/ 12 w 131"/>
                <a:gd name="T59" fmla="*/ 6 h 126"/>
                <a:gd name="T60" fmla="*/ 24 w 131"/>
                <a:gd name="T61" fmla="*/ 30 h 126"/>
                <a:gd name="T62" fmla="*/ 42 w 131"/>
                <a:gd name="T63" fmla="*/ 54 h 126"/>
                <a:gd name="T64" fmla="*/ 48 w 131"/>
                <a:gd name="T65" fmla="*/ 54 h 126"/>
                <a:gd name="T66" fmla="*/ 48 w 131"/>
                <a:gd name="T67" fmla="*/ 42 h 126"/>
                <a:gd name="T68" fmla="*/ 42 w 131"/>
                <a:gd name="T69" fmla="*/ 18 h 126"/>
                <a:gd name="T70" fmla="*/ 42 w 131"/>
                <a:gd name="T71" fmla="*/ 18 h 126"/>
                <a:gd name="T72" fmla="*/ 54 w 131"/>
                <a:gd name="T73" fmla="*/ 42 h 126"/>
                <a:gd name="T74" fmla="*/ 60 w 131"/>
                <a:gd name="T75" fmla="*/ 66 h 126"/>
                <a:gd name="T76" fmla="*/ 66 w 131"/>
                <a:gd name="T77" fmla="*/ 72 h 126"/>
                <a:gd name="T78" fmla="*/ 72 w 131"/>
                <a:gd name="T79" fmla="*/ 78 h 126"/>
                <a:gd name="T80" fmla="*/ 78 w 131"/>
                <a:gd name="T81" fmla="*/ 84 h 126"/>
                <a:gd name="T82" fmla="*/ 84 w 131"/>
                <a:gd name="T83" fmla="*/ 72 h 126"/>
                <a:gd name="T84" fmla="*/ 72 w 131"/>
                <a:gd name="T85" fmla="*/ 36 h 126"/>
                <a:gd name="T86" fmla="*/ 72 w 131"/>
                <a:gd name="T87" fmla="*/ 30 h 126"/>
                <a:gd name="T88" fmla="*/ 78 w 131"/>
                <a:gd name="T89" fmla="*/ 42 h 126"/>
                <a:gd name="T90" fmla="*/ 84 w 131"/>
                <a:gd name="T91" fmla="*/ 60 h 126"/>
                <a:gd name="T92" fmla="*/ 84 w 131"/>
                <a:gd name="T93" fmla="*/ 84 h 126"/>
                <a:gd name="T94" fmla="*/ 90 w 131"/>
                <a:gd name="T95" fmla="*/ 96 h 126"/>
                <a:gd name="T96" fmla="*/ 102 w 131"/>
                <a:gd name="T97" fmla="*/ 96 h 126"/>
                <a:gd name="T98" fmla="*/ 108 w 131"/>
                <a:gd name="T99" fmla="*/ 96 h 126"/>
                <a:gd name="T100" fmla="*/ 108 w 131"/>
                <a:gd name="T101" fmla="*/ 72 h 126"/>
                <a:gd name="T102" fmla="*/ 102 w 131"/>
                <a:gd name="T103" fmla="*/ 48 h 126"/>
                <a:gd name="T104" fmla="*/ 102 w 131"/>
                <a:gd name="T105" fmla="*/ 42 h 126"/>
                <a:gd name="T106" fmla="*/ 108 w 131"/>
                <a:gd name="T107" fmla="*/ 60 h 126"/>
                <a:gd name="T108" fmla="*/ 114 w 131"/>
                <a:gd name="T109" fmla="*/ 102 h 126"/>
                <a:gd name="T110" fmla="*/ 120 w 131"/>
                <a:gd name="T111" fmla="*/ 114 h 126"/>
                <a:gd name="T112" fmla="*/ 125 w 131"/>
                <a:gd name="T113" fmla="*/ 126 h 126"/>
                <a:gd name="T114" fmla="*/ 131 w 131"/>
                <a:gd name="T115" fmla="*/ 126 h 126"/>
                <a:gd name="T116" fmla="*/ 125 w 131"/>
                <a:gd name="T117" fmla="*/ 126 h 12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1"/>
                <a:gd name="T178" fmla="*/ 0 h 126"/>
                <a:gd name="T179" fmla="*/ 131 w 131"/>
                <a:gd name="T180" fmla="*/ 126 h 12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1" h="126">
                  <a:moveTo>
                    <a:pt x="125" y="126"/>
                  </a:moveTo>
                  <a:lnTo>
                    <a:pt x="120" y="126"/>
                  </a:lnTo>
                  <a:lnTo>
                    <a:pt x="120" y="120"/>
                  </a:lnTo>
                  <a:lnTo>
                    <a:pt x="114" y="114"/>
                  </a:lnTo>
                  <a:lnTo>
                    <a:pt x="108" y="114"/>
                  </a:lnTo>
                  <a:lnTo>
                    <a:pt x="102" y="114"/>
                  </a:lnTo>
                  <a:lnTo>
                    <a:pt x="96" y="114"/>
                  </a:lnTo>
                  <a:lnTo>
                    <a:pt x="90" y="114"/>
                  </a:lnTo>
                  <a:lnTo>
                    <a:pt x="78" y="114"/>
                  </a:lnTo>
                  <a:lnTo>
                    <a:pt x="72" y="114"/>
                  </a:lnTo>
                  <a:lnTo>
                    <a:pt x="60" y="114"/>
                  </a:lnTo>
                  <a:lnTo>
                    <a:pt x="54" y="114"/>
                  </a:lnTo>
                  <a:lnTo>
                    <a:pt x="42" y="108"/>
                  </a:lnTo>
                  <a:lnTo>
                    <a:pt x="36" y="108"/>
                  </a:lnTo>
                  <a:lnTo>
                    <a:pt x="42" y="108"/>
                  </a:lnTo>
                  <a:lnTo>
                    <a:pt x="48" y="108"/>
                  </a:lnTo>
                  <a:lnTo>
                    <a:pt x="54" y="108"/>
                  </a:lnTo>
                  <a:lnTo>
                    <a:pt x="66" y="108"/>
                  </a:lnTo>
                  <a:lnTo>
                    <a:pt x="72" y="108"/>
                  </a:lnTo>
                  <a:lnTo>
                    <a:pt x="84" y="108"/>
                  </a:lnTo>
                  <a:lnTo>
                    <a:pt x="90" y="108"/>
                  </a:lnTo>
                  <a:lnTo>
                    <a:pt x="96" y="108"/>
                  </a:lnTo>
                  <a:lnTo>
                    <a:pt x="96" y="102"/>
                  </a:lnTo>
                  <a:lnTo>
                    <a:pt x="90" y="102"/>
                  </a:lnTo>
                  <a:lnTo>
                    <a:pt x="90" y="96"/>
                  </a:lnTo>
                  <a:lnTo>
                    <a:pt x="84" y="96"/>
                  </a:lnTo>
                  <a:lnTo>
                    <a:pt x="78" y="96"/>
                  </a:lnTo>
                  <a:lnTo>
                    <a:pt x="72" y="90"/>
                  </a:lnTo>
                  <a:lnTo>
                    <a:pt x="66" y="90"/>
                  </a:lnTo>
                  <a:lnTo>
                    <a:pt x="60" y="90"/>
                  </a:lnTo>
                  <a:lnTo>
                    <a:pt x="48" y="90"/>
                  </a:lnTo>
                  <a:lnTo>
                    <a:pt x="36" y="84"/>
                  </a:lnTo>
                  <a:lnTo>
                    <a:pt x="30" y="84"/>
                  </a:lnTo>
                  <a:lnTo>
                    <a:pt x="24" y="84"/>
                  </a:lnTo>
                  <a:lnTo>
                    <a:pt x="12" y="78"/>
                  </a:lnTo>
                  <a:lnTo>
                    <a:pt x="12" y="72"/>
                  </a:lnTo>
                  <a:lnTo>
                    <a:pt x="6" y="72"/>
                  </a:lnTo>
                  <a:lnTo>
                    <a:pt x="6" y="66"/>
                  </a:lnTo>
                  <a:lnTo>
                    <a:pt x="12" y="72"/>
                  </a:lnTo>
                  <a:lnTo>
                    <a:pt x="18" y="72"/>
                  </a:lnTo>
                  <a:lnTo>
                    <a:pt x="24" y="78"/>
                  </a:lnTo>
                  <a:lnTo>
                    <a:pt x="30" y="78"/>
                  </a:lnTo>
                  <a:lnTo>
                    <a:pt x="42" y="78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60" y="78"/>
                  </a:lnTo>
                  <a:lnTo>
                    <a:pt x="54" y="72"/>
                  </a:lnTo>
                  <a:lnTo>
                    <a:pt x="48" y="72"/>
                  </a:lnTo>
                  <a:lnTo>
                    <a:pt x="48" y="66"/>
                  </a:lnTo>
                  <a:lnTo>
                    <a:pt x="42" y="66"/>
                  </a:lnTo>
                  <a:lnTo>
                    <a:pt x="36" y="66"/>
                  </a:lnTo>
                  <a:lnTo>
                    <a:pt x="30" y="66"/>
                  </a:lnTo>
                  <a:lnTo>
                    <a:pt x="24" y="60"/>
                  </a:lnTo>
                  <a:lnTo>
                    <a:pt x="18" y="60"/>
                  </a:lnTo>
                  <a:lnTo>
                    <a:pt x="12" y="54"/>
                  </a:lnTo>
                  <a:lnTo>
                    <a:pt x="6" y="48"/>
                  </a:lnTo>
                  <a:lnTo>
                    <a:pt x="0" y="36"/>
                  </a:lnTo>
                  <a:lnTo>
                    <a:pt x="6" y="42"/>
                  </a:lnTo>
                  <a:lnTo>
                    <a:pt x="12" y="48"/>
                  </a:lnTo>
                  <a:lnTo>
                    <a:pt x="18" y="48"/>
                  </a:lnTo>
                  <a:lnTo>
                    <a:pt x="18" y="54"/>
                  </a:lnTo>
                  <a:lnTo>
                    <a:pt x="24" y="54"/>
                  </a:lnTo>
                  <a:lnTo>
                    <a:pt x="30" y="54"/>
                  </a:lnTo>
                  <a:lnTo>
                    <a:pt x="36" y="60"/>
                  </a:lnTo>
                  <a:lnTo>
                    <a:pt x="42" y="60"/>
                  </a:lnTo>
                  <a:lnTo>
                    <a:pt x="36" y="54"/>
                  </a:lnTo>
                  <a:lnTo>
                    <a:pt x="30" y="42"/>
                  </a:lnTo>
                  <a:lnTo>
                    <a:pt x="24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30" y="42"/>
                  </a:lnTo>
                  <a:lnTo>
                    <a:pt x="36" y="48"/>
                  </a:lnTo>
                  <a:lnTo>
                    <a:pt x="42" y="54"/>
                  </a:lnTo>
                  <a:lnTo>
                    <a:pt x="48" y="54"/>
                  </a:lnTo>
                  <a:lnTo>
                    <a:pt x="48" y="48"/>
                  </a:lnTo>
                  <a:lnTo>
                    <a:pt x="48" y="42"/>
                  </a:lnTo>
                  <a:lnTo>
                    <a:pt x="48" y="36"/>
                  </a:lnTo>
                  <a:lnTo>
                    <a:pt x="42" y="24"/>
                  </a:lnTo>
                  <a:lnTo>
                    <a:pt x="42" y="18"/>
                  </a:lnTo>
                  <a:lnTo>
                    <a:pt x="42" y="12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48" y="30"/>
                  </a:lnTo>
                  <a:lnTo>
                    <a:pt x="54" y="42"/>
                  </a:lnTo>
                  <a:lnTo>
                    <a:pt x="54" y="54"/>
                  </a:lnTo>
                  <a:lnTo>
                    <a:pt x="54" y="60"/>
                  </a:lnTo>
                  <a:lnTo>
                    <a:pt x="60" y="66"/>
                  </a:lnTo>
                  <a:lnTo>
                    <a:pt x="60" y="72"/>
                  </a:lnTo>
                  <a:lnTo>
                    <a:pt x="66" y="72"/>
                  </a:lnTo>
                  <a:lnTo>
                    <a:pt x="72" y="78"/>
                  </a:lnTo>
                  <a:lnTo>
                    <a:pt x="78" y="78"/>
                  </a:lnTo>
                  <a:lnTo>
                    <a:pt x="78" y="84"/>
                  </a:lnTo>
                  <a:lnTo>
                    <a:pt x="78" y="78"/>
                  </a:lnTo>
                  <a:lnTo>
                    <a:pt x="84" y="72"/>
                  </a:lnTo>
                  <a:lnTo>
                    <a:pt x="78" y="60"/>
                  </a:lnTo>
                  <a:lnTo>
                    <a:pt x="78" y="42"/>
                  </a:lnTo>
                  <a:lnTo>
                    <a:pt x="72" y="36"/>
                  </a:lnTo>
                  <a:lnTo>
                    <a:pt x="72" y="30"/>
                  </a:lnTo>
                  <a:lnTo>
                    <a:pt x="78" y="36"/>
                  </a:lnTo>
                  <a:lnTo>
                    <a:pt x="78" y="42"/>
                  </a:lnTo>
                  <a:lnTo>
                    <a:pt x="84" y="48"/>
                  </a:lnTo>
                  <a:lnTo>
                    <a:pt x="84" y="54"/>
                  </a:lnTo>
                  <a:lnTo>
                    <a:pt x="84" y="60"/>
                  </a:lnTo>
                  <a:lnTo>
                    <a:pt x="84" y="66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84" y="90"/>
                  </a:lnTo>
                  <a:lnTo>
                    <a:pt x="90" y="90"/>
                  </a:lnTo>
                  <a:lnTo>
                    <a:pt x="90" y="96"/>
                  </a:lnTo>
                  <a:lnTo>
                    <a:pt x="96" y="96"/>
                  </a:lnTo>
                  <a:lnTo>
                    <a:pt x="102" y="96"/>
                  </a:lnTo>
                  <a:lnTo>
                    <a:pt x="102" y="102"/>
                  </a:lnTo>
                  <a:lnTo>
                    <a:pt x="108" y="96"/>
                  </a:lnTo>
                  <a:lnTo>
                    <a:pt x="108" y="90"/>
                  </a:lnTo>
                  <a:lnTo>
                    <a:pt x="108" y="78"/>
                  </a:lnTo>
                  <a:lnTo>
                    <a:pt x="108" y="72"/>
                  </a:lnTo>
                  <a:lnTo>
                    <a:pt x="102" y="66"/>
                  </a:lnTo>
                  <a:lnTo>
                    <a:pt x="102" y="54"/>
                  </a:lnTo>
                  <a:lnTo>
                    <a:pt x="102" y="48"/>
                  </a:lnTo>
                  <a:lnTo>
                    <a:pt x="102" y="42"/>
                  </a:lnTo>
                  <a:lnTo>
                    <a:pt x="108" y="42"/>
                  </a:lnTo>
                  <a:lnTo>
                    <a:pt x="108" y="54"/>
                  </a:lnTo>
                  <a:lnTo>
                    <a:pt x="108" y="60"/>
                  </a:lnTo>
                  <a:lnTo>
                    <a:pt x="108" y="78"/>
                  </a:lnTo>
                  <a:lnTo>
                    <a:pt x="114" y="96"/>
                  </a:lnTo>
                  <a:lnTo>
                    <a:pt x="114" y="102"/>
                  </a:lnTo>
                  <a:lnTo>
                    <a:pt x="114" y="108"/>
                  </a:lnTo>
                  <a:lnTo>
                    <a:pt x="120" y="114"/>
                  </a:lnTo>
                  <a:lnTo>
                    <a:pt x="125" y="120"/>
                  </a:lnTo>
                  <a:lnTo>
                    <a:pt x="125" y="126"/>
                  </a:lnTo>
                  <a:lnTo>
                    <a:pt x="131" y="126"/>
                  </a:lnTo>
                  <a:lnTo>
                    <a:pt x="125" y="126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022" name="Freeform 254"/>
            <p:cNvSpPr>
              <a:spLocks/>
            </p:cNvSpPr>
            <p:nvPr/>
          </p:nvSpPr>
          <p:spPr bwMode="auto">
            <a:xfrm>
              <a:off x="5114" y="1864"/>
              <a:ext cx="95" cy="155"/>
            </a:xfrm>
            <a:custGeom>
              <a:avLst/>
              <a:gdLst>
                <a:gd name="T0" fmla="*/ 41 w 95"/>
                <a:gd name="T1" fmla="*/ 149 h 155"/>
                <a:gd name="T2" fmla="*/ 41 w 95"/>
                <a:gd name="T3" fmla="*/ 137 h 155"/>
                <a:gd name="T4" fmla="*/ 41 w 95"/>
                <a:gd name="T5" fmla="*/ 125 h 155"/>
                <a:gd name="T6" fmla="*/ 35 w 95"/>
                <a:gd name="T7" fmla="*/ 119 h 155"/>
                <a:gd name="T8" fmla="*/ 29 w 95"/>
                <a:gd name="T9" fmla="*/ 113 h 155"/>
                <a:gd name="T10" fmla="*/ 17 w 95"/>
                <a:gd name="T11" fmla="*/ 101 h 155"/>
                <a:gd name="T12" fmla="*/ 11 w 95"/>
                <a:gd name="T13" fmla="*/ 77 h 155"/>
                <a:gd name="T14" fmla="*/ 6 w 95"/>
                <a:gd name="T15" fmla="*/ 65 h 155"/>
                <a:gd name="T16" fmla="*/ 6 w 95"/>
                <a:gd name="T17" fmla="*/ 59 h 155"/>
                <a:gd name="T18" fmla="*/ 6 w 95"/>
                <a:gd name="T19" fmla="*/ 59 h 155"/>
                <a:gd name="T20" fmla="*/ 6 w 95"/>
                <a:gd name="T21" fmla="*/ 65 h 155"/>
                <a:gd name="T22" fmla="*/ 11 w 95"/>
                <a:gd name="T23" fmla="*/ 77 h 155"/>
                <a:gd name="T24" fmla="*/ 17 w 95"/>
                <a:gd name="T25" fmla="*/ 89 h 155"/>
                <a:gd name="T26" fmla="*/ 23 w 95"/>
                <a:gd name="T27" fmla="*/ 101 h 155"/>
                <a:gd name="T28" fmla="*/ 29 w 95"/>
                <a:gd name="T29" fmla="*/ 107 h 155"/>
                <a:gd name="T30" fmla="*/ 35 w 95"/>
                <a:gd name="T31" fmla="*/ 113 h 155"/>
                <a:gd name="T32" fmla="*/ 41 w 95"/>
                <a:gd name="T33" fmla="*/ 107 h 155"/>
                <a:gd name="T34" fmla="*/ 41 w 95"/>
                <a:gd name="T35" fmla="*/ 89 h 155"/>
                <a:gd name="T36" fmla="*/ 41 w 95"/>
                <a:gd name="T37" fmla="*/ 77 h 155"/>
                <a:gd name="T38" fmla="*/ 29 w 95"/>
                <a:gd name="T39" fmla="*/ 65 h 155"/>
                <a:gd name="T40" fmla="*/ 17 w 95"/>
                <a:gd name="T41" fmla="*/ 53 h 155"/>
                <a:gd name="T42" fmla="*/ 11 w 95"/>
                <a:gd name="T43" fmla="*/ 35 h 155"/>
                <a:gd name="T44" fmla="*/ 11 w 95"/>
                <a:gd name="T45" fmla="*/ 23 h 155"/>
                <a:gd name="T46" fmla="*/ 17 w 95"/>
                <a:gd name="T47" fmla="*/ 29 h 155"/>
                <a:gd name="T48" fmla="*/ 23 w 95"/>
                <a:gd name="T49" fmla="*/ 41 h 155"/>
                <a:gd name="T50" fmla="*/ 29 w 95"/>
                <a:gd name="T51" fmla="*/ 53 h 155"/>
                <a:gd name="T52" fmla="*/ 35 w 95"/>
                <a:gd name="T53" fmla="*/ 65 h 155"/>
                <a:gd name="T54" fmla="*/ 41 w 95"/>
                <a:gd name="T55" fmla="*/ 71 h 155"/>
                <a:gd name="T56" fmla="*/ 41 w 95"/>
                <a:gd name="T57" fmla="*/ 59 h 155"/>
                <a:gd name="T58" fmla="*/ 41 w 95"/>
                <a:gd name="T59" fmla="*/ 17 h 155"/>
                <a:gd name="T60" fmla="*/ 41 w 95"/>
                <a:gd name="T61" fmla="*/ 0 h 155"/>
                <a:gd name="T62" fmla="*/ 47 w 95"/>
                <a:gd name="T63" fmla="*/ 0 h 155"/>
                <a:gd name="T64" fmla="*/ 41 w 95"/>
                <a:gd name="T65" fmla="*/ 17 h 155"/>
                <a:gd name="T66" fmla="*/ 47 w 95"/>
                <a:gd name="T67" fmla="*/ 53 h 155"/>
                <a:gd name="T68" fmla="*/ 53 w 95"/>
                <a:gd name="T69" fmla="*/ 65 h 155"/>
                <a:gd name="T70" fmla="*/ 59 w 95"/>
                <a:gd name="T71" fmla="*/ 59 h 155"/>
                <a:gd name="T72" fmla="*/ 71 w 95"/>
                <a:gd name="T73" fmla="*/ 47 h 155"/>
                <a:gd name="T74" fmla="*/ 77 w 95"/>
                <a:gd name="T75" fmla="*/ 35 h 155"/>
                <a:gd name="T76" fmla="*/ 77 w 95"/>
                <a:gd name="T77" fmla="*/ 29 h 155"/>
                <a:gd name="T78" fmla="*/ 83 w 95"/>
                <a:gd name="T79" fmla="*/ 35 h 155"/>
                <a:gd name="T80" fmla="*/ 77 w 95"/>
                <a:gd name="T81" fmla="*/ 41 h 155"/>
                <a:gd name="T82" fmla="*/ 71 w 95"/>
                <a:gd name="T83" fmla="*/ 53 h 155"/>
                <a:gd name="T84" fmla="*/ 65 w 95"/>
                <a:gd name="T85" fmla="*/ 65 h 155"/>
                <a:gd name="T86" fmla="*/ 53 w 95"/>
                <a:gd name="T87" fmla="*/ 77 h 155"/>
                <a:gd name="T88" fmla="*/ 53 w 95"/>
                <a:gd name="T89" fmla="*/ 89 h 155"/>
                <a:gd name="T90" fmla="*/ 47 w 95"/>
                <a:gd name="T91" fmla="*/ 107 h 155"/>
                <a:gd name="T92" fmla="*/ 53 w 95"/>
                <a:gd name="T93" fmla="*/ 113 h 155"/>
                <a:gd name="T94" fmla="*/ 65 w 95"/>
                <a:gd name="T95" fmla="*/ 101 h 155"/>
                <a:gd name="T96" fmla="*/ 77 w 95"/>
                <a:gd name="T97" fmla="*/ 89 h 155"/>
                <a:gd name="T98" fmla="*/ 89 w 95"/>
                <a:gd name="T99" fmla="*/ 77 h 155"/>
                <a:gd name="T100" fmla="*/ 95 w 95"/>
                <a:gd name="T101" fmla="*/ 65 h 155"/>
                <a:gd name="T102" fmla="*/ 95 w 95"/>
                <a:gd name="T103" fmla="*/ 71 h 155"/>
                <a:gd name="T104" fmla="*/ 89 w 95"/>
                <a:gd name="T105" fmla="*/ 77 h 155"/>
                <a:gd name="T106" fmla="*/ 83 w 95"/>
                <a:gd name="T107" fmla="*/ 89 h 155"/>
                <a:gd name="T108" fmla="*/ 71 w 95"/>
                <a:gd name="T109" fmla="*/ 107 h 155"/>
                <a:gd name="T110" fmla="*/ 59 w 95"/>
                <a:gd name="T111" fmla="*/ 119 h 155"/>
                <a:gd name="T112" fmla="*/ 47 w 95"/>
                <a:gd name="T113" fmla="*/ 131 h 155"/>
                <a:gd name="T114" fmla="*/ 47 w 95"/>
                <a:gd name="T115" fmla="*/ 143 h 155"/>
                <a:gd name="T116" fmla="*/ 47 w 95"/>
                <a:gd name="T117" fmla="*/ 149 h 155"/>
                <a:gd name="T118" fmla="*/ 47 w 95"/>
                <a:gd name="T119" fmla="*/ 149 h 15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5"/>
                <a:gd name="T181" fmla="*/ 0 h 155"/>
                <a:gd name="T182" fmla="*/ 95 w 95"/>
                <a:gd name="T183" fmla="*/ 155 h 15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5" h="155">
                  <a:moveTo>
                    <a:pt x="47" y="155"/>
                  </a:moveTo>
                  <a:lnTo>
                    <a:pt x="41" y="149"/>
                  </a:lnTo>
                  <a:lnTo>
                    <a:pt x="41" y="143"/>
                  </a:lnTo>
                  <a:lnTo>
                    <a:pt x="41" y="137"/>
                  </a:lnTo>
                  <a:lnTo>
                    <a:pt x="41" y="131"/>
                  </a:lnTo>
                  <a:lnTo>
                    <a:pt x="41" y="125"/>
                  </a:lnTo>
                  <a:lnTo>
                    <a:pt x="35" y="119"/>
                  </a:lnTo>
                  <a:lnTo>
                    <a:pt x="29" y="119"/>
                  </a:lnTo>
                  <a:lnTo>
                    <a:pt x="29" y="113"/>
                  </a:lnTo>
                  <a:lnTo>
                    <a:pt x="23" y="107"/>
                  </a:lnTo>
                  <a:lnTo>
                    <a:pt x="17" y="101"/>
                  </a:lnTo>
                  <a:lnTo>
                    <a:pt x="17" y="89"/>
                  </a:lnTo>
                  <a:lnTo>
                    <a:pt x="11" y="77"/>
                  </a:lnTo>
                  <a:lnTo>
                    <a:pt x="6" y="71"/>
                  </a:lnTo>
                  <a:lnTo>
                    <a:pt x="6" y="65"/>
                  </a:lnTo>
                  <a:lnTo>
                    <a:pt x="0" y="59"/>
                  </a:lnTo>
                  <a:lnTo>
                    <a:pt x="6" y="59"/>
                  </a:lnTo>
                  <a:lnTo>
                    <a:pt x="6" y="65"/>
                  </a:lnTo>
                  <a:lnTo>
                    <a:pt x="11" y="71"/>
                  </a:lnTo>
                  <a:lnTo>
                    <a:pt x="11" y="77"/>
                  </a:lnTo>
                  <a:lnTo>
                    <a:pt x="17" y="83"/>
                  </a:lnTo>
                  <a:lnTo>
                    <a:pt x="17" y="89"/>
                  </a:lnTo>
                  <a:lnTo>
                    <a:pt x="23" y="95"/>
                  </a:lnTo>
                  <a:lnTo>
                    <a:pt x="23" y="101"/>
                  </a:lnTo>
                  <a:lnTo>
                    <a:pt x="29" y="107"/>
                  </a:lnTo>
                  <a:lnTo>
                    <a:pt x="35" y="113"/>
                  </a:lnTo>
                  <a:lnTo>
                    <a:pt x="41" y="113"/>
                  </a:lnTo>
                  <a:lnTo>
                    <a:pt x="41" y="107"/>
                  </a:lnTo>
                  <a:lnTo>
                    <a:pt x="41" y="95"/>
                  </a:lnTo>
                  <a:lnTo>
                    <a:pt x="41" y="89"/>
                  </a:lnTo>
                  <a:lnTo>
                    <a:pt x="41" y="83"/>
                  </a:lnTo>
                  <a:lnTo>
                    <a:pt x="41" y="77"/>
                  </a:lnTo>
                  <a:lnTo>
                    <a:pt x="35" y="77"/>
                  </a:lnTo>
                  <a:lnTo>
                    <a:pt x="29" y="65"/>
                  </a:lnTo>
                  <a:lnTo>
                    <a:pt x="23" y="59"/>
                  </a:lnTo>
                  <a:lnTo>
                    <a:pt x="17" y="53"/>
                  </a:lnTo>
                  <a:lnTo>
                    <a:pt x="17" y="41"/>
                  </a:lnTo>
                  <a:lnTo>
                    <a:pt x="11" y="35"/>
                  </a:lnTo>
                  <a:lnTo>
                    <a:pt x="11" y="23"/>
                  </a:lnTo>
                  <a:lnTo>
                    <a:pt x="17" y="29"/>
                  </a:lnTo>
                  <a:lnTo>
                    <a:pt x="17" y="35"/>
                  </a:lnTo>
                  <a:lnTo>
                    <a:pt x="23" y="41"/>
                  </a:lnTo>
                  <a:lnTo>
                    <a:pt x="23" y="47"/>
                  </a:lnTo>
                  <a:lnTo>
                    <a:pt x="29" y="53"/>
                  </a:lnTo>
                  <a:lnTo>
                    <a:pt x="29" y="59"/>
                  </a:lnTo>
                  <a:lnTo>
                    <a:pt x="35" y="65"/>
                  </a:lnTo>
                  <a:lnTo>
                    <a:pt x="41" y="71"/>
                  </a:lnTo>
                  <a:lnTo>
                    <a:pt x="41" y="59"/>
                  </a:lnTo>
                  <a:lnTo>
                    <a:pt x="35" y="35"/>
                  </a:lnTo>
                  <a:lnTo>
                    <a:pt x="41" y="17"/>
                  </a:lnTo>
                  <a:lnTo>
                    <a:pt x="41" y="0"/>
                  </a:lnTo>
                  <a:lnTo>
                    <a:pt x="47" y="0"/>
                  </a:lnTo>
                  <a:lnTo>
                    <a:pt x="41" y="6"/>
                  </a:lnTo>
                  <a:lnTo>
                    <a:pt x="41" y="17"/>
                  </a:lnTo>
                  <a:lnTo>
                    <a:pt x="47" y="35"/>
                  </a:lnTo>
                  <a:lnTo>
                    <a:pt x="47" y="53"/>
                  </a:lnTo>
                  <a:lnTo>
                    <a:pt x="47" y="65"/>
                  </a:lnTo>
                  <a:lnTo>
                    <a:pt x="53" y="65"/>
                  </a:lnTo>
                  <a:lnTo>
                    <a:pt x="59" y="59"/>
                  </a:lnTo>
                  <a:lnTo>
                    <a:pt x="65" y="53"/>
                  </a:lnTo>
                  <a:lnTo>
                    <a:pt x="71" y="47"/>
                  </a:lnTo>
                  <a:lnTo>
                    <a:pt x="71" y="41"/>
                  </a:lnTo>
                  <a:lnTo>
                    <a:pt x="77" y="35"/>
                  </a:lnTo>
                  <a:lnTo>
                    <a:pt x="77" y="29"/>
                  </a:lnTo>
                  <a:lnTo>
                    <a:pt x="83" y="29"/>
                  </a:lnTo>
                  <a:lnTo>
                    <a:pt x="83" y="35"/>
                  </a:lnTo>
                  <a:lnTo>
                    <a:pt x="77" y="41"/>
                  </a:lnTo>
                  <a:lnTo>
                    <a:pt x="77" y="47"/>
                  </a:lnTo>
                  <a:lnTo>
                    <a:pt x="71" y="53"/>
                  </a:lnTo>
                  <a:lnTo>
                    <a:pt x="65" y="59"/>
                  </a:lnTo>
                  <a:lnTo>
                    <a:pt x="65" y="65"/>
                  </a:lnTo>
                  <a:lnTo>
                    <a:pt x="59" y="71"/>
                  </a:lnTo>
                  <a:lnTo>
                    <a:pt x="53" y="77"/>
                  </a:lnTo>
                  <a:lnTo>
                    <a:pt x="53" y="89"/>
                  </a:lnTo>
                  <a:lnTo>
                    <a:pt x="47" y="95"/>
                  </a:lnTo>
                  <a:lnTo>
                    <a:pt x="47" y="107"/>
                  </a:lnTo>
                  <a:lnTo>
                    <a:pt x="47" y="113"/>
                  </a:lnTo>
                  <a:lnTo>
                    <a:pt x="53" y="113"/>
                  </a:lnTo>
                  <a:lnTo>
                    <a:pt x="59" y="107"/>
                  </a:lnTo>
                  <a:lnTo>
                    <a:pt x="65" y="101"/>
                  </a:lnTo>
                  <a:lnTo>
                    <a:pt x="71" y="95"/>
                  </a:lnTo>
                  <a:lnTo>
                    <a:pt x="77" y="89"/>
                  </a:lnTo>
                  <a:lnTo>
                    <a:pt x="83" y="83"/>
                  </a:lnTo>
                  <a:lnTo>
                    <a:pt x="89" y="77"/>
                  </a:lnTo>
                  <a:lnTo>
                    <a:pt x="89" y="71"/>
                  </a:lnTo>
                  <a:lnTo>
                    <a:pt x="95" y="65"/>
                  </a:lnTo>
                  <a:lnTo>
                    <a:pt x="95" y="71"/>
                  </a:lnTo>
                  <a:lnTo>
                    <a:pt x="89" y="77"/>
                  </a:lnTo>
                  <a:lnTo>
                    <a:pt x="89" y="83"/>
                  </a:lnTo>
                  <a:lnTo>
                    <a:pt x="83" y="89"/>
                  </a:lnTo>
                  <a:lnTo>
                    <a:pt x="77" y="101"/>
                  </a:lnTo>
                  <a:lnTo>
                    <a:pt x="71" y="107"/>
                  </a:lnTo>
                  <a:lnTo>
                    <a:pt x="65" y="113"/>
                  </a:lnTo>
                  <a:lnTo>
                    <a:pt x="59" y="119"/>
                  </a:lnTo>
                  <a:lnTo>
                    <a:pt x="53" y="125"/>
                  </a:lnTo>
                  <a:lnTo>
                    <a:pt x="47" y="131"/>
                  </a:lnTo>
                  <a:lnTo>
                    <a:pt x="47" y="137"/>
                  </a:lnTo>
                  <a:lnTo>
                    <a:pt x="47" y="143"/>
                  </a:lnTo>
                  <a:lnTo>
                    <a:pt x="47" y="149"/>
                  </a:lnTo>
                  <a:lnTo>
                    <a:pt x="47" y="155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023" name="Freeform 255"/>
            <p:cNvSpPr>
              <a:spLocks/>
            </p:cNvSpPr>
            <p:nvPr/>
          </p:nvSpPr>
          <p:spPr bwMode="auto">
            <a:xfrm>
              <a:off x="4976" y="2049"/>
              <a:ext cx="126" cy="149"/>
            </a:xfrm>
            <a:custGeom>
              <a:avLst/>
              <a:gdLst>
                <a:gd name="T0" fmla="*/ 126 w 126"/>
                <a:gd name="T1" fmla="*/ 6 h 149"/>
                <a:gd name="T2" fmla="*/ 120 w 126"/>
                <a:gd name="T3" fmla="*/ 12 h 149"/>
                <a:gd name="T4" fmla="*/ 114 w 126"/>
                <a:gd name="T5" fmla="*/ 24 h 149"/>
                <a:gd name="T6" fmla="*/ 108 w 126"/>
                <a:gd name="T7" fmla="*/ 36 h 149"/>
                <a:gd name="T8" fmla="*/ 102 w 126"/>
                <a:gd name="T9" fmla="*/ 42 h 149"/>
                <a:gd name="T10" fmla="*/ 102 w 126"/>
                <a:gd name="T11" fmla="*/ 48 h 149"/>
                <a:gd name="T12" fmla="*/ 96 w 126"/>
                <a:gd name="T13" fmla="*/ 60 h 149"/>
                <a:gd name="T14" fmla="*/ 90 w 126"/>
                <a:gd name="T15" fmla="*/ 66 h 149"/>
                <a:gd name="T16" fmla="*/ 90 w 126"/>
                <a:gd name="T17" fmla="*/ 72 h 149"/>
                <a:gd name="T18" fmla="*/ 96 w 126"/>
                <a:gd name="T19" fmla="*/ 84 h 149"/>
                <a:gd name="T20" fmla="*/ 96 w 126"/>
                <a:gd name="T21" fmla="*/ 90 h 149"/>
                <a:gd name="T22" fmla="*/ 96 w 126"/>
                <a:gd name="T23" fmla="*/ 90 h 149"/>
                <a:gd name="T24" fmla="*/ 90 w 126"/>
                <a:gd name="T25" fmla="*/ 84 h 149"/>
                <a:gd name="T26" fmla="*/ 84 w 126"/>
                <a:gd name="T27" fmla="*/ 78 h 149"/>
                <a:gd name="T28" fmla="*/ 78 w 126"/>
                <a:gd name="T29" fmla="*/ 84 h 149"/>
                <a:gd name="T30" fmla="*/ 66 w 126"/>
                <a:gd name="T31" fmla="*/ 90 h 149"/>
                <a:gd name="T32" fmla="*/ 60 w 126"/>
                <a:gd name="T33" fmla="*/ 102 h 149"/>
                <a:gd name="T34" fmla="*/ 54 w 126"/>
                <a:gd name="T35" fmla="*/ 108 h 149"/>
                <a:gd name="T36" fmla="*/ 48 w 126"/>
                <a:gd name="T37" fmla="*/ 113 h 149"/>
                <a:gd name="T38" fmla="*/ 54 w 126"/>
                <a:gd name="T39" fmla="*/ 131 h 149"/>
                <a:gd name="T40" fmla="*/ 60 w 126"/>
                <a:gd name="T41" fmla="*/ 143 h 149"/>
                <a:gd name="T42" fmla="*/ 60 w 126"/>
                <a:gd name="T43" fmla="*/ 149 h 149"/>
                <a:gd name="T44" fmla="*/ 54 w 126"/>
                <a:gd name="T45" fmla="*/ 137 h 149"/>
                <a:gd name="T46" fmla="*/ 48 w 126"/>
                <a:gd name="T47" fmla="*/ 119 h 149"/>
                <a:gd name="T48" fmla="*/ 42 w 126"/>
                <a:gd name="T49" fmla="*/ 119 h 149"/>
                <a:gd name="T50" fmla="*/ 36 w 126"/>
                <a:gd name="T51" fmla="*/ 131 h 149"/>
                <a:gd name="T52" fmla="*/ 30 w 126"/>
                <a:gd name="T53" fmla="*/ 137 h 149"/>
                <a:gd name="T54" fmla="*/ 24 w 126"/>
                <a:gd name="T55" fmla="*/ 149 h 149"/>
                <a:gd name="T56" fmla="*/ 12 w 126"/>
                <a:gd name="T57" fmla="*/ 149 h 149"/>
                <a:gd name="T58" fmla="*/ 18 w 126"/>
                <a:gd name="T59" fmla="*/ 149 h 149"/>
                <a:gd name="T60" fmla="*/ 18 w 126"/>
                <a:gd name="T61" fmla="*/ 143 h 149"/>
                <a:gd name="T62" fmla="*/ 24 w 126"/>
                <a:gd name="T63" fmla="*/ 131 h 149"/>
                <a:gd name="T64" fmla="*/ 36 w 126"/>
                <a:gd name="T65" fmla="*/ 119 h 149"/>
                <a:gd name="T66" fmla="*/ 42 w 126"/>
                <a:gd name="T67" fmla="*/ 108 h 149"/>
                <a:gd name="T68" fmla="*/ 36 w 126"/>
                <a:gd name="T69" fmla="*/ 108 h 149"/>
                <a:gd name="T70" fmla="*/ 24 w 126"/>
                <a:gd name="T71" fmla="*/ 113 h 149"/>
                <a:gd name="T72" fmla="*/ 18 w 126"/>
                <a:gd name="T73" fmla="*/ 113 h 149"/>
                <a:gd name="T74" fmla="*/ 12 w 126"/>
                <a:gd name="T75" fmla="*/ 113 h 149"/>
                <a:gd name="T76" fmla="*/ 6 w 126"/>
                <a:gd name="T77" fmla="*/ 119 h 149"/>
                <a:gd name="T78" fmla="*/ 0 w 126"/>
                <a:gd name="T79" fmla="*/ 119 h 149"/>
                <a:gd name="T80" fmla="*/ 6 w 126"/>
                <a:gd name="T81" fmla="*/ 113 h 149"/>
                <a:gd name="T82" fmla="*/ 18 w 126"/>
                <a:gd name="T83" fmla="*/ 108 h 149"/>
                <a:gd name="T84" fmla="*/ 30 w 126"/>
                <a:gd name="T85" fmla="*/ 102 h 149"/>
                <a:gd name="T86" fmla="*/ 42 w 126"/>
                <a:gd name="T87" fmla="*/ 102 h 149"/>
                <a:gd name="T88" fmla="*/ 48 w 126"/>
                <a:gd name="T89" fmla="*/ 102 h 149"/>
                <a:gd name="T90" fmla="*/ 54 w 126"/>
                <a:gd name="T91" fmla="*/ 96 h 149"/>
                <a:gd name="T92" fmla="*/ 60 w 126"/>
                <a:gd name="T93" fmla="*/ 90 h 149"/>
                <a:gd name="T94" fmla="*/ 66 w 126"/>
                <a:gd name="T95" fmla="*/ 84 h 149"/>
                <a:gd name="T96" fmla="*/ 66 w 126"/>
                <a:gd name="T97" fmla="*/ 78 h 149"/>
                <a:gd name="T98" fmla="*/ 60 w 126"/>
                <a:gd name="T99" fmla="*/ 78 h 149"/>
                <a:gd name="T100" fmla="*/ 60 w 126"/>
                <a:gd name="T101" fmla="*/ 78 h 149"/>
                <a:gd name="T102" fmla="*/ 66 w 126"/>
                <a:gd name="T103" fmla="*/ 72 h 149"/>
                <a:gd name="T104" fmla="*/ 72 w 126"/>
                <a:gd name="T105" fmla="*/ 72 h 149"/>
                <a:gd name="T106" fmla="*/ 72 w 126"/>
                <a:gd name="T107" fmla="*/ 72 h 149"/>
                <a:gd name="T108" fmla="*/ 78 w 126"/>
                <a:gd name="T109" fmla="*/ 66 h 149"/>
                <a:gd name="T110" fmla="*/ 84 w 126"/>
                <a:gd name="T111" fmla="*/ 54 h 149"/>
                <a:gd name="T112" fmla="*/ 96 w 126"/>
                <a:gd name="T113" fmla="*/ 36 h 149"/>
                <a:gd name="T114" fmla="*/ 102 w 126"/>
                <a:gd name="T115" fmla="*/ 24 h 149"/>
                <a:gd name="T116" fmla="*/ 108 w 126"/>
                <a:gd name="T117" fmla="*/ 12 h 149"/>
                <a:gd name="T118" fmla="*/ 108 w 126"/>
                <a:gd name="T119" fmla="*/ 6 h 149"/>
                <a:gd name="T120" fmla="*/ 114 w 126"/>
                <a:gd name="T121" fmla="*/ 6 h 149"/>
                <a:gd name="T122" fmla="*/ 126 w 126"/>
                <a:gd name="T123" fmla="*/ 0 h 14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6"/>
                <a:gd name="T187" fmla="*/ 0 h 149"/>
                <a:gd name="T188" fmla="*/ 126 w 126"/>
                <a:gd name="T189" fmla="*/ 149 h 14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6" h="149">
                  <a:moveTo>
                    <a:pt x="126" y="0"/>
                  </a:moveTo>
                  <a:lnTo>
                    <a:pt x="126" y="6"/>
                  </a:lnTo>
                  <a:lnTo>
                    <a:pt x="120" y="6"/>
                  </a:lnTo>
                  <a:lnTo>
                    <a:pt x="120" y="12"/>
                  </a:lnTo>
                  <a:lnTo>
                    <a:pt x="114" y="18"/>
                  </a:lnTo>
                  <a:lnTo>
                    <a:pt x="114" y="24"/>
                  </a:lnTo>
                  <a:lnTo>
                    <a:pt x="108" y="30"/>
                  </a:lnTo>
                  <a:lnTo>
                    <a:pt x="108" y="36"/>
                  </a:lnTo>
                  <a:lnTo>
                    <a:pt x="102" y="42"/>
                  </a:lnTo>
                  <a:lnTo>
                    <a:pt x="102" y="48"/>
                  </a:lnTo>
                  <a:lnTo>
                    <a:pt x="96" y="54"/>
                  </a:lnTo>
                  <a:lnTo>
                    <a:pt x="96" y="60"/>
                  </a:lnTo>
                  <a:lnTo>
                    <a:pt x="90" y="66"/>
                  </a:lnTo>
                  <a:lnTo>
                    <a:pt x="90" y="72"/>
                  </a:lnTo>
                  <a:lnTo>
                    <a:pt x="96" y="78"/>
                  </a:lnTo>
                  <a:lnTo>
                    <a:pt x="96" y="84"/>
                  </a:lnTo>
                  <a:lnTo>
                    <a:pt x="96" y="90"/>
                  </a:lnTo>
                  <a:lnTo>
                    <a:pt x="96" y="84"/>
                  </a:lnTo>
                  <a:lnTo>
                    <a:pt x="90" y="84"/>
                  </a:lnTo>
                  <a:lnTo>
                    <a:pt x="90" y="78"/>
                  </a:lnTo>
                  <a:lnTo>
                    <a:pt x="84" y="78"/>
                  </a:lnTo>
                  <a:lnTo>
                    <a:pt x="78" y="84"/>
                  </a:lnTo>
                  <a:lnTo>
                    <a:pt x="72" y="84"/>
                  </a:lnTo>
                  <a:lnTo>
                    <a:pt x="66" y="90"/>
                  </a:lnTo>
                  <a:lnTo>
                    <a:pt x="66" y="96"/>
                  </a:lnTo>
                  <a:lnTo>
                    <a:pt x="60" y="102"/>
                  </a:lnTo>
                  <a:lnTo>
                    <a:pt x="54" y="102"/>
                  </a:lnTo>
                  <a:lnTo>
                    <a:pt x="54" y="108"/>
                  </a:lnTo>
                  <a:lnTo>
                    <a:pt x="48" y="108"/>
                  </a:lnTo>
                  <a:lnTo>
                    <a:pt x="48" y="113"/>
                  </a:lnTo>
                  <a:lnTo>
                    <a:pt x="48" y="125"/>
                  </a:lnTo>
                  <a:lnTo>
                    <a:pt x="54" y="131"/>
                  </a:lnTo>
                  <a:lnTo>
                    <a:pt x="54" y="143"/>
                  </a:lnTo>
                  <a:lnTo>
                    <a:pt x="60" y="143"/>
                  </a:lnTo>
                  <a:lnTo>
                    <a:pt x="60" y="149"/>
                  </a:lnTo>
                  <a:lnTo>
                    <a:pt x="54" y="143"/>
                  </a:lnTo>
                  <a:lnTo>
                    <a:pt x="54" y="137"/>
                  </a:lnTo>
                  <a:lnTo>
                    <a:pt x="48" y="131"/>
                  </a:lnTo>
                  <a:lnTo>
                    <a:pt x="48" y="119"/>
                  </a:lnTo>
                  <a:lnTo>
                    <a:pt x="48" y="113"/>
                  </a:lnTo>
                  <a:lnTo>
                    <a:pt x="42" y="119"/>
                  </a:lnTo>
                  <a:lnTo>
                    <a:pt x="42" y="125"/>
                  </a:lnTo>
                  <a:lnTo>
                    <a:pt x="36" y="131"/>
                  </a:lnTo>
                  <a:lnTo>
                    <a:pt x="30" y="131"/>
                  </a:lnTo>
                  <a:lnTo>
                    <a:pt x="30" y="137"/>
                  </a:lnTo>
                  <a:lnTo>
                    <a:pt x="24" y="143"/>
                  </a:lnTo>
                  <a:lnTo>
                    <a:pt x="24" y="149"/>
                  </a:lnTo>
                  <a:lnTo>
                    <a:pt x="18" y="149"/>
                  </a:lnTo>
                  <a:lnTo>
                    <a:pt x="12" y="149"/>
                  </a:lnTo>
                  <a:lnTo>
                    <a:pt x="18" y="149"/>
                  </a:lnTo>
                  <a:lnTo>
                    <a:pt x="18" y="143"/>
                  </a:lnTo>
                  <a:lnTo>
                    <a:pt x="24" y="137"/>
                  </a:lnTo>
                  <a:lnTo>
                    <a:pt x="24" y="131"/>
                  </a:lnTo>
                  <a:lnTo>
                    <a:pt x="30" y="125"/>
                  </a:lnTo>
                  <a:lnTo>
                    <a:pt x="36" y="119"/>
                  </a:lnTo>
                  <a:lnTo>
                    <a:pt x="36" y="113"/>
                  </a:lnTo>
                  <a:lnTo>
                    <a:pt x="42" y="108"/>
                  </a:lnTo>
                  <a:lnTo>
                    <a:pt x="36" y="108"/>
                  </a:lnTo>
                  <a:lnTo>
                    <a:pt x="30" y="108"/>
                  </a:lnTo>
                  <a:lnTo>
                    <a:pt x="24" y="113"/>
                  </a:lnTo>
                  <a:lnTo>
                    <a:pt x="18" y="113"/>
                  </a:lnTo>
                  <a:lnTo>
                    <a:pt x="12" y="113"/>
                  </a:lnTo>
                  <a:lnTo>
                    <a:pt x="6" y="119"/>
                  </a:lnTo>
                  <a:lnTo>
                    <a:pt x="0" y="119"/>
                  </a:lnTo>
                  <a:lnTo>
                    <a:pt x="0" y="113"/>
                  </a:lnTo>
                  <a:lnTo>
                    <a:pt x="6" y="113"/>
                  </a:lnTo>
                  <a:lnTo>
                    <a:pt x="12" y="113"/>
                  </a:lnTo>
                  <a:lnTo>
                    <a:pt x="18" y="108"/>
                  </a:lnTo>
                  <a:lnTo>
                    <a:pt x="24" y="108"/>
                  </a:lnTo>
                  <a:lnTo>
                    <a:pt x="30" y="102"/>
                  </a:lnTo>
                  <a:lnTo>
                    <a:pt x="36" y="102"/>
                  </a:lnTo>
                  <a:lnTo>
                    <a:pt x="42" y="102"/>
                  </a:lnTo>
                  <a:lnTo>
                    <a:pt x="48" y="102"/>
                  </a:lnTo>
                  <a:lnTo>
                    <a:pt x="54" y="96"/>
                  </a:lnTo>
                  <a:lnTo>
                    <a:pt x="60" y="90"/>
                  </a:lnTo>
                  <a:lnTo>
                    <a:pt x="66" y="84"/>
                  </a:lnTo>
                  <a:lnTo>
                    <a:pt x="66" y="78"/>
                  </a:lnTo>
                  <a:lnTo>
                    <a:pt x="60" y="78"/>
                  </a:lnTo>
                  <a:lnTo>
                    <a:pt x="66" y="72"/>
                  </a:lnTo>
                  <a:lnTo>
                    <a:pt x="72" y="72"/>
                  </a:lnTo>
                  <a:lnTo>
                    <a:pt x="78" y="66"/>
                  </a:lnTo>
                  <a:lnTo>
                    <a:pt x="78" y="60"/>
                  </a:lnTo>
                  <a:lnTo>
                    <a:pt x="84" y="54"/>
                  </a:lnTo>
                  <a:lnTo>
                    <a:pt x="90" y="48"/>
                  </a:lnTo>
                  <a:lnTo>
                    <a:pt x="96" y="36"/>
                  </a:lnTo>
                  <a:lnTo>
                    <a:pt x="102" y="30"/>
                  </a:lnTo>
                  <a:lnTo>
                    <a:pt x="102" y="24"/>
                  </a:lnTo>
                  <a:lnTo>
                    <a:pt x="102" y="18"/>
                  </a:lnTo>
                  <a:lnTo>
                    <a:pt x="108" y="12"/>
                  </a:lnTo>
                  <a:lnTo>
                    <a:pt x="108" y="6"/>
                  </a:lnTo>
                  <a:lnTo>
                    <a:pt x="114" y="6"/>
                  </a:lnTo>
                  <a:lnTo>
                    <a:pt x="120" y="0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024" name="Freeform 256"/>
            <p:cNvSpPr>
              <a:spLocks/>
            </p:cNvSpPr>
            <p:nvPr/>
          </p:nvSpPr>
          <p:spPr bwMode="auto">
            <a:xfrm>
              <a:off x="5209" y="1846"/>
              <a:ext cx="72" cy="119"/>
            </a:xfrm>
            <a:custGeom>
              <a:avLst/>
              <a:gdLst>
                <a:gd name="T0" fmla="*/ 18 w 72"/>
                <a:gd name="T1" fmla="*/ 113 h 119"/>
                <a:gd name="T2" fmla="*/ 30 w 72"/>
                <a:gd name="T3" fmla="*/ 101 h 119"/>
                <a:gd name="T4" fmla="*/ 36 w 72"/>
                <a:gd name="T5" fmla="*/ 95 h 119"/>
                <a:gd name="T6" fmla="*/ 48 w 72"/>
                <a:gd name="T7" fmla="*/ 95 h 119"/>
                <a:gd name="T8" fmla="*/ 60 w 72"/>
                <a:gd name="T9" fmla="*/ 89 h 119"/>
                <a:gd name="T10" fmla="*/ 66 w 72"/>
                <a:gd name="T11" fmla="*/ 83 h 119"/>
                <a:gd name="T12" fmla="*/ 72 w 72"/>
                <a:gd name="T13" fmla="*/ 83 h 119"/>
                <a:gd name="T14" fmla="*/ 72 w 72"/>
                <a:gd name="T15" fmla="*/ 77 h 119"/>
                <a:gd name="T16" fmla="*/ 66 w 72"/>
                <a:gd name="T17" fmla="*/ 83 h 119"/>
                <a:gd name="T18" fmla="*/ 60 w 72"/>
                <a:gd name="T19" fmla="*/ 83 h 119"/>
                <a:gd name="T20" fmla="*/ 48 w 72"/>
                <a:gd name="T21" fmla="*/ 89 h 119"/>
                <a:gd name="T22" fmla="*/ 36 w 72"/>
                <a:gd name="T23" fmla="*/ 95 h 119"/>
                <a:gd name="T24" fmla="*/ 36 w 72"/>
                <a:gd name="T25" fmla="*/ 89 h 119"/>
                <a:gd name="T26" fmla="*/ 42 w 72"/>
                <a:gd name="T27" fmla="*/ 71 h 119"/>
                <a:gd name="T28" fmla="*/ 48 w 72"/>
                <a:gd name="T29" fmla="*/ 65 h 119"/>
                <a:gd name="T30" fmla="*/ 54 w 72"/>
                <a:gd name="T31" fmla="*/ 59 h 119"/>
                <a:gd name="T32" fmla="*/ 66 w 72"/>
                <a:gd name="T33" fmla="*/ 47 h 119"/>
                <a:gd name="T34" fmla="*/ 72 w 72"/>
                <a:gd name="T35" fmla="*/ 41 h 119"/>
                <a:gd name="T36" fmla="*/ 72 w 72"/>
                <a:gd name="T37" fmla="*/ 35 h 119"/>
                <a:gd name="T38" fmla="*/ 72 w 72"/>
                <a:gd name="T39" fmla="*/ 35 h 119"/>
                <a:gd name="T40" fmla="*/ 66 w 72"/>
                <a:gd name="T41" fmla="*/ 41 h 119"/>
                <a:gd name="T42" fmla="*/ 60 w 72"/>
                <a:gd name="T43" fmla="*/ 47 h 119"/>
                <a:gd name="T44" fmla="*/ 54 w 72"/>
                <a:gd name="T45" fmla="*/ 53 h 119"/>
                <a:gd name="T46" fmla="*/ 48 w 72"/>
                <a:gd name="T47" fmla="*/ 59 h 119"/>
                <a:gd name="T48" fmla="*/ 42 w 72"/>
                <a:gd name="T49" fmla="*/ 47 h 119"/>
                <a:gd name="T50" fmla="*/ 48 w 72"/>
                <a:gd name="T51" fmla="*/ 12 h 119"/>
                <a:gd name="T52" fmla="*/ 42 w 72"/>
                <a:gd name="T53" fmla="*/ 0 h 119"/>
                <a:gd name="T54" fmla="*/ 42 w 72"/>
                <a:gd name="T55" fmla="*/ 0 h 119"/>
                <a:gd name="T56" fmla="*/ 42 w 72"/>
                <a:gd name="T57" fmla="*/ 18 h 119"/>
                <a:gd name="T58" fmla="*/ 36 w 72"/>
                <a:gd name="T59" fmla="*/ 53 h 119"/>
                <a:gd name="T60" fmla="*/ 36 w 72"/>
                <a:gd name="T61" fmla="*/ 65 h 119"/>
                <a:gd name="T62" fmla="*/ 36 w 72"/>
                <a:gd name="T63" fmla="*/ 59 h 119"/>
                <a:gd name="T64" fmla="*/ 30 w 72"/>
                <a:gd name="T65" fmla="*/ 53 h 119"/>
                <a:gd name="T66" fmla="*/ 30 w 72"/>
                <a:gd name="T67" fmla="*/ 47 h 119"/>
                <a:gd name="T68" fmla="*/ 18 w 72"/>
                <a:gd name="T69" fmla="*/ 35 h 119"/>
                <a:gd name="T70" fmla="*/ 12 w 72"/>
                <a:gd name="T71" fmla="*/ 29 h 119"/>
                <a:gd name="T72" fmla="*/ 6 w 72"/>
                <a:gd name="T73" fmla="*/ 29 h 119"/>
                <a:gd name="T74" fmla="*/ 12 w 72"/>
                <a:gd name="T75" fmla="*/ 35 h 119"/>
                <a:gd name="T76" fmla="*/ 18 w 72"/>
                <a:gd name="T77" fmla="*/ 41 h 119"/>
                <a:gd name="T78" fmla="*/ 30 w 72"/>
                <a:gd name="T79" fmla="*/ 59 h 119"/>
                <a:gd name="T80" fmla="*/ 30 w 72"/>
                <a:gd name="T81" fmla="*/ 71 h 119"/>
                <a:gd name="T82" fmla="*/ 30 w 72"/>
                <a:gd name="T83" fmla="*/ 89 h 119"/>
                <a:gd name="T84" fmla="*/ 24 w 72"/>
                <a:gd name="T85" fmla="*/ 89 h 119"/>
                <a:gd name="T86" fmla="*/ 24 w 72"/>
                <a:gd name="T87" fmla="*/ 89 h 119"/>
                <a:gd name="T88" fmla="*/ 18 w 72"/>
                <a:gd name="T89" fmla="*/ 83 h 119"/>
                <a:gd name="T90" fmla="*/ 12 w 72"/>
                <a:gd name="T91" fmla="*/ 77 h 119"/>
                <a:gd name="T92" fmla="*/ 6 w 72"/>
                <a:gd name="T93" fmla="*/ 71 h 119"/>
                <a:gd name="T94" fmla="*/ 0 w 72"/>
                <a:gd name="T95" fmla="*/ 65 h 119"/>
                <a:gd name="T96" fmla="*/ 0 w 72"/>
                <a:gd name="T97" fmla="*/ 65 h 119"/>
                <a:gd name="T98" fmla="*/ 6 w 72"/>
                <a:gd name="T99" fmla="*/ 71 h 119"/>
                <a:gd name="T100" fmla="*/ 12 w 72"/>
                <a:gd name="T101" fmla="*/ 83 h 119"/>
                <a:gd name="T102" fmla="*/ 18 w 72"/>
                <a:gd name="T103" fmla="*/ 89 h 119"/>
                <a:gd name="T104" fmla="*/ 18 w 72"/>
                <a:gd name="T105" fmla="*/ 95 h 119"/>
                <a:gd name="T106" fmla="*/ 18 w 72"/>
                <a:gd name="T107" fmla="*/ 107 h 119"/>
                <a:gd name="T108" fmla="*/ 12 w 72"/>
                <a:gd name="T109" fmla="*/ 119 h 119"/>
                <a:gd name="T110" fmla="*/ 12 w 72"/>
                <a:gd name="T111" fmla="*/ 119 h 11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119"/>
                <a:gd name="T170" fmla="*/ 72 w 72"/>
                <a:gd name="T171" fmla="*/ 119 h 11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119">
                  <a:moveTo>
                    <a:pt x="18" y="119"/>
                  </a:moveTo>
                  <a:lnTo>
                    <a:pt x="18" y="113"/>
                  </a:lnTo>
                  <a:lnTo>
                    <a:pt x="24" y="107"/>
                  </a:lnTo>
                  <a:lnTo>
                    <a:pt x="30" y="101"/>
                  </a:lnTo>
                  <a:lnTo>
                    <a:pt x="30" y="95"/>
                  </a:lnTo>
                  <a:lnTo>
                    <a:pt x="36" y="95"/>
                  </a:lnTo>
                  <a:lnTo>
                    <a:pt x="42" y="95"/>
                  </a:lnTo>
                  <a:lnTo>
                    <a:pt x="48" y="95"/>
                  </a:lnTo>
                  <a:lnTo>
                    <a:pt x="54" y="95"/>
                  </a:lnTo>
                  <a:lnTo>
                    <a:pt x="60" y="89"/>
                  </a:lnTo>
                  <a:lnTo>
                    <a:pt x="66" y="89"/>
                  </a:lnTo>
                  <a:lnTo>
                    <a:pt x="66" y="83"/>
                  </a:lnTo>
                  <a:lnTo>
                    <a:pt x="72" y="83"/>
                  </a:lnTo>
                  <a:lnTo>
                    <a:pt x="72" y="77"/>
                  </a:lnTo>
                  <a:lnTo>
                    <a:pt x="66" y="83"/>
                  </a:lnTo>
                  <a:lnTo>
                    <a:pt x="60" y="83"/>
                  </a:lnTo>
                  <a:lnTo>
                    <a:pt x="54" y="89"/>
                  </a:lnTo>
                  <a:lnTo>
                    <a:pt x="48" y="89"/>
                  </a:lnTo>
                  <a:lnTo>
                    <a:pt x="42" y="89"/>
                  </a:lnTo>
                  <a:lnTo>
                    <a:pt x="36" y="95"/>
                  </a:lnTo>
                  <a:lnTo>
                    <a:pt x="36" y="89"/>
                  </a:lnTo>
                  <a:lnTo>
                    <a:pt x="36" y="77"/>
                  </a:lnTo>
                  <a:lnTo>
                    <a:pt x="42" y="71"/>
                  </a:lnTo>
                  <a:lnTo>
                    <a:pt x="42" y="65"/>
                  </a:lnTo>
                  <a:lnTo>
                    <a:pt x="48" y="65"/>
                  </a:lnTo>
                  <a:lnTo>
                    <a:pt x="48" y="59"/>
                  </a:lnTo>
                  <a:lnTo>
                    <a:pt x="54" y="59"/>
                  </a:lnTo>
                  <a:lnTo>
                    <a:pt x="60" y="53"/>
                  </a:lnTo>
                  <a:lnTo>
                    <a:pt x="66" y="47"/>
                  </a:lnTo>
                  <a:lnTo>
                    <a:pt x="72" y="41"/>
                  </a:lnTo>
                  <a:lnTo>
                    <a:pt x="72" y="35"/>
                  </a:lnTo>
                  <a:lnTo>
                    <a:pt x="72" y="41"/>
                  </a:lnTo>
                  <a:lnTo>
                    <a:pt x="66" y="41"/>
                  </a:lnTo>
                  <a:lnTo>
                    <a:pt x="60" y="47"/>
                  </a:lnTo>
                  <a:lnTo>
                    <a:pt x="54" y="53"/>
                  </a:lnTo>
                  <a:lnTo>
                    <a:pt x="48" y="53"/>
                  </a:lnTo>
                  <a:lnTo>
                    <a:pt x="48" y="59"/>
                  </a:lnTo>
                  <a:lnTo>
                    <a:pt x="42" y="59"/>
                  </a:lnTo>
                  <a:lnTo>
                    <a:pt x="42" y="47"/>
                  </a:lnTo>
                  <a:lnTo>
                    <a:pt x="42" y="29"/>
                  </a:lnTo>
                  <a:lnTo>
                    <a:pt x="48" y="12"/>
                  </a:lnTo>
                  <a:lnTo>
                    <a:pt x="42" y="6"/>
                  </a:lnTo>
                  <a:lnTo>
                    <a:pt x="42" y="0"/>
                  </a:lnTo>
                  <a:lnTo>
                    <a:pt x="42" y="6"/>
                  </a:lnTo>
                  <a:lnTo>
                    <a:pt x="42" y="18"/>
                  </a:lnTo>
                  <a:lnTo>
                    <a:pt x="42" y="35"/>
                  </a:lnTo>
                  <a:lnTo>
                    <a:pt x="36" y="53"/>
                  </a:lnTo>
                  <a:lnTo>
                    <a:pt x="36" y="65"/>
                  </a:lnTo>
                  <a:lnTo>
                    <a:pt x="36" y="59"/>
                  </a:lnTo>
                  <a:lnTo>
                    <a:pt x="30" y="59"/>
                  </a:lnTo>
                  <a:lnTo>
                    <a:pt x="30" y="53"/>
                  </a:lnTo>
                  <a:lnTo>
                    <a:pt x="30" y="47"/>
                  </a:lnTo>
                  <a:lnTo>
                    <a:pt x="24" y="41"/>
                  </a:lnTo>
                  <a:lnTo>
                    <a:pt x="18" y="35"/>
                  </a:lnTo>
                  <a:lnTo>
                    <a:pt x="12" y="29"/>
                  </a:lnTo>
                  <a:lnTo>
                    <a:pt x="6" y="29"/>
                  </a:lnTo>
                  <a:lnTo>
                    <a:pt x="12" y="29"/>
                  </a:lnTo>
                  <a:lnTo>
                    <a:pt x="12" y="35"/>
                  </a:lnTo>
                  <a:lnTo>
                    <a:pt x="18" y="41"/>
                  </a:lnTo>
                  <a:lnTo>
                    <a:pt x="24" y="53"/>
                  </a:lnTo>
                  <a:lnTo>
                    <a:pt x="30" y="59"/>
                  </a:lnTo>
                  <a:lnTo>
                    <a:pt x="30" y="65"/>
                  </a:lnTo>
                  <a:lnTo>
                    <a:pt x="30" y="71"/>
                  </a:lnTo>
                  <a:lnTo>
                    <a:pt x="30" y="77"/>
                  </a:lnTo>
                  <a:lnTo>
                    <a:pt x="30" y="89"/>
                  </a:lnTo>
                  <a:lnTo>
                    <a:pt x="24" y="89"/>
                  </a:lnTo>
                  <a:lnTo>
                    <a:pt x="18" y="89"/>
                  </a:lnTo>
                  <a:lnTo>
                    <a:pt x="18" y="83"/>
                  </a:lnTo>
                  <a:lnTo>
                    <a:pt x="12" y="77"/>
                  </a:lnTo>
                  <a:lnTo>
                    <a:pt x="6" y="71"/>
                  </a:lnTo>
                  <a:lnTo>
                    <a:pt x="0" y="65"/>
                  </a:lnTo>
                  <a:lnTo>
                    <a:pt x="6" y="71"/>
                  </a:lnTo>
                  <a:lnTo>
                    <a:pt x="6" y="77"/>
                  </a:lnTo>
                  <a:lnTo>
                    <a:pt x="12" y="83"/>
                  </a:lnTo>
                  <a:lnTo>
                    <a:pt x="12" y="89"/>
                  </a:lnTo>
                  <a:lnTo>
                    <a:pt x="18" y="89"/>
                  </a:lnTo>
                  <a:lnTo>
                    <a:pt x="18" y="95"/>
                  </a:lnTo>
                  <a:lnTo>
                    <a:pt x="18" y="101"/>
                  </a:lnTo>
                  <a:lnTo>
                    <a:pt x="18" y="107"/>
                  </a:lnTo>
                  <a:lnTo>
                    <a:pt x="12" y="113"/>
                  </a:lnTo>
                  <a:lnTo>
                    <a:pt x="12" y="119"/>
                  </a:lnTo>
                  <a:lnTo>
                    <a:pt x="18" y="119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025" name="Freeform 257"/>
            <p:cNvSpPr>
              <a:spLocks/>
            </p:cNvSpPr>
            <p:nvPr/>
          </p:nvSpPr>
          <p:spPr bwMode="auto">
            <a:xfrm>
              <a:off x="4875" y="1881"/>
              <a:ext cx="143" cy="114"/>
            </a:xfrm>
            <a:custGeom>
              <a:avLst/>
              <a:gdLst>
                <a:gd name="T0" fmla="*/ 137 w 143"/>
                <a:gd name="T1" fmla="*/ 102 h 114"/>
                <a:gd name="T2" fmla="*/ 125 w 143"/>
                <a:gd name="T3" fmla="*/ 96 h 114"/>
                <a:gd name="T4" fmla="*/ 119 w 143"/>
                <a:gd name="T5" fmla="*/ 96 h 114"/>
                <a:gd name="T6" fmla="*/ 113 w 143"/>
                <a:gd name="T7" fmla="*/ 90 h 114"/>
                <a:gd name="T8" fmla="*/ 113 w 143"/>
                <a:gd name="T9" fmla="*/ 66 h 114"/>
                <a:gd name="T10" fmla="*/ 113 w 143"/>
                <a:gd name="T11" fmla="*/ 42 h 114"/>
                <a:gd name="T12" fmla="*/ 113 w 143"/>
                <a:gd name="T13" fmla="*/ 48 h 114"/>
                <a:gd name="T14" fmla="*/ 107 w 143"/>
                <a:gd name="T15" fmla="*/ 78 h 114"/>
                <a:gd name="T16" fmla="*/ 101 w 143"/>
                <a:gd name="T17" fmla="*/ 78 h 114"/>
                <a:gd name="T18" fmla="*/ 89 w 143"/>
                <a:gd name="T19" fmla="*/ 66 h 114"/>
                <a:gd name="T20" fmla="*/ 77 w 143"/>
                <a:gd name="T21" fmla="*/ 60 h 114"/>
                <a:gd name="T22" fmla="*/ 77 w 143"/>
                <a:gd name="T23" fmla="*/ 12 h 114"/>
                <a:gd name="T24" fmla="*/ 71 w 143"/>
                <a:gd name="T25" fmla="*/ 0 h 114"/>
                <a:gd name="T26" fmla="*/ 71 w 143"/>
                <a:gd name="T27" fmla="*/ 18 h 114"/>
                <a:gd name="T28" fmla="*/ 71 w 143"/>
                <a:gd name="T29" fmla="*/ 54 h 114"/>
                <a:gd name="T30" fmla="*/ 47 w 143"/>
                <a:gd name="T31" fmla="*/ 36 h 114"/>
                <a:gd name="T32" fmla="*/ 18 w 143"/>
                <a:gd name="T33" fmla="*/ 18 h 114"/>
                <a:gd name="T34" fmla="*/ 6 w 143"/>
                <a:gd name="T35" fmla="*/ 6 h 114"/>
                <a:gd name="T36" fmla="*/ 12 w 143"/>
                <a:gd name="T37" fmla="*/ 12 h 114"/>
                <a:gd name="T38" fmla="*/ 30 w 143"/>
                <a:gd name="T39" fmla="*/ 30 h 114"/>
                <a:gd name="T40" fmla="*/ 59 w 143"/>
                <a:gd name="T41" fmla="*/ 54 h 114"/>
                <a:gd name="T42" fmla="*/ 71 w 143"/>
                <a:gd name="T43" fmla="*/ 60 h 114"/>
                <a:gd name="T44" fmla="*/ 65 w 143"/>
                <a:gd name="T45" fmla="*/ 60 h 114"/>
                <a:gd name="T46" fmla="*/ 41 w 143"/>
                <a:gd name="T47" fmla="*/ 66 h 114"/>
                <a:gd name="T48" fmla="*/ 18 w 143"/>
                <a:gd name="T49" fmla="*/ 60 h 114"/>
                <a:gd name="T50" fmla="*/ 0 w 143"/>
                <a:gd name="T51" fmla="*/ 54 h 114"/>
                <a:gd name="T52" fmla="*/ 6 w 143"/>
                <a:gd name="T53" fmla="*/ 66 h 114"/>
                <a:gd name="T54" fmla="*/ 30 w 143"/>
                <a:gd name="T55" fmla="*/ 66 h 114"/>
                <a:gd name="T56" fmla="*/ 59 w 143"/>
                <a:gd name="T57" fmla="*/ 72 h 114"/>
                <a:gd name="T58" fmla="*/ 71 w 143"/>
                <a:gd name="T59" fmla="*/ 72 h 114"/>
                <a:gd name="T60" fmla="*/ 83 w 143"/>
                <a:gd name="T61" fmla="*/ 78 h 114"/>
                <a:gd name="T62" fmla="*/ 95 w 143"/>
                <a:gd name="T63" fmla="*/ 90 h 114"/>
                <a:gd name="T64" fmla="*/ 83 w 143"/>
                <a:gd name="T65" fmla="*/ 96 h 114"/>
                <a:gd name="T66" fmla="*/ 65 w 143"/>
                <a:gd name="T67" fmla="*/ 102 h 114"/>
                <a:gd name="T68" fmla="*/ 53 w 143"/>
                <a:gd name="T69" fmla="*/ 108 h 114"/>
                <a:gd name="T70" fmla="*/ 53 w 143"/>
                <a:gd name="T71" fmla="*/ 108 h 114"/>
                <a:gd name="T72" fmla="*/ 65 w 143"/>
                <a:gd name="T73" fmla="*/ 108 h 114"/>
                <a:gd name="T74" fmla="*/ 89 w 143"/>
                <a:gd name="T75" fmla="*/ 102 h 114"/>
                <a:gd name="T76" fmla="*/ 101 w 143"/>
                <a:gd name="T77" fmla="*/ 96 h 114"/>
                <a:gd name="T78" fmla="*/ 113 w 143"/>
                <a:gd name="T79" fmla="*/ 96 h 114"/>
                <a:gd name="T80" fmla="*/ 125 w 143"/>
                <a:gd name="T81" fmla="*/ 102 h 114"/>
                <a:gd name="T82" fmla="*/ 131 w 143"/>
                <a:gd name="T83" fmla="*/ 108 h 114"/>
                <a:gd name="T84" fmla="*/ 143 w 143"/>
                <a:gd name="T85" fmla="*/ 114 h 11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"/>
                <a:gd name="T130" fmla="*/ 0 h 114"/>
                <a:gd name="T131" fmla="*/ 143 w 143"/>
                <a:gd name="T132" fmla="*/ 114 h 11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" h="114">
                  <a:moveTo>
                    <a:pt x="143" y="114"/>
                  </a:moveTo>
                  <a:lnTo>
                    <a:pt x="137" y="108"/>
                  </a:lnTo>
                  <a:lnTo>
                    <a:pt x="137" y="102"/>
                  </a:lnTo>
                  <a:lnTo>
                    <a:pt x="131" y="102"/>
                  </a:lnTo>
                  <a:lnTo>
                    <a:pt x="131" y="96"/>
                  </a:lnTo>
                  <a:lnTo>
                    <a:pt x="125" y="96"/>
                  </a:lnTo>
                  <a:lnTo>
                    <a:pt x="119" y="96"/>
                  </a:lnTo>
                  <a:lnTo>
                    <a:pt x="119" y="90"/>
                  </a:lnTo>
                  <a:lnTo>
                    <a:pt x="113" y="90"/>
                  </a:lnTo>
                  <a:lnTo>
                    <a:pt x="113" y="84"/>
                  </a:lnTo>
                  <a:lnTo>
                    <a:pt x="113" y="78"/>
                  </a:lnTo>
                  <a:lnTo>
                    <a:pt x="113" y="66"/>
                  </a:lnTo>
                  <a:lnTo>
                    <a:pt x="113" y="54"/>
                  </a:lnTo>
                  <a:lnTo>
                    <a:pt x="113" y="48"/>
                  </a:lnTo>
                  <a:lnTo>
                    <a:pt x="113" y="42"/>
                  </a:lnTo>
                  <a:lnTo>
                    <a:pt x="113" y="48"/>
                  </a:lnTo>
                  <a:lnTo>
                    <a:pt x="113" y="54"/>
                  </a:lnTo>
                  <a:lnTo>
                    <a:pt x="107" y="66"/>
                  </a:lnTo>
                  <a:lnTo>
                    <a:pt x="107" y="78"/>
                  </a:lnTo>
                  <a:lnTo>
                    <a:pt x="107" y="84"/>
                  </a:lnTo>
                  <a:lnTo>
                    <a:pt x="101" y="84"/>
                  </a:lnTo>
                  <a:lnTo>
                    <a:pt x="101" y="78"/>
                  </a:lnTo>
                  <a:lnTo>
                    <a:pt x="95" y="78"/>
                  </a:lnTo>
                  <a:lnTo>
                    <a:pt x="95" y="72"/>
                  </a:lnTo>
                  <a:lnTo>
                    <a:pt x="89" y="66"/>
                  </a:lnTo>
                  <a:lnTo>
                    <a:pt x="83" y="66"/>
                  </a:lnTo>
                  <a:lnTo>
                    <a:pt x="83" y="60"/>
                  </a:lnTo>
                  <a:lnTo>
                    <a:pt x="77" y="60"/>
                  </a:lnTo>
                  <a:lnTo>
                    <a:pt x="83" y="48"/>
                  </a:lnTo>
                  <a:lnTo>
                    <a:pt x="77" y="30"/>
                  </a:lnTo>
                  <a:lnTo>
                    <a:pt x="77" y="12"/>
                  </a:lnTo>
                  <a:lnTo>
                    <a:pt x="71" y="0"/>
                  </a:lnTo>
                  <a:lnTo>
                    <a:pt x="71" y="6"/>
                  </a:lnTo>
                  <a:lnTo>
                    <a:pt x="71" y="12"/>
                  </a:lnTo>
                  <a:lnTo>
                    <a:pt x="71" y="18"/>
                  </a:lnTo>
                  <a:lnTo>
                    <a:pt x="77" y="30"/>
                  </a:lnTo>
                  <a:lnTo>
                    <a:pt x="77" y="48"/>
                  </a:lnTo>
                  <a:lnTo>
                    <a:pt x="71" y="54"/>
                  </a:lnTo>
                  <a:lnTo>
                    <a:pt x="65" y="48"/>
                  </a:lnTo>
                  <a:lnTo>
                    <a:pt x="59" y="42"/>
                  </a:lnTo>
                  <a:lnTo>
                    <a:pt x="47" y="36"/>
                  </a:lnTo>
                  <a:lnTo>
                    <a:pt x="41" y="30"/>
                  </a:lnTo>
                  <a:lnTo>
                    <a:pt x="30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30" y="30"/>
                  </a:lnTo>
                  <a:lnTo>
                    <a:pt x="41" y="36"/>
                  </a:lnTo>
                  <a:lnTo>
                    <a:pt x="53" y="48"/>
                  </a:lnTo>
                  <a:lnTo>
                    <a:pt x="59" y="54"/>
                  </a:lnTo>
                  <a:lnTo>
                    <a:pt x="65" y="54"/>
                  </a:lnTo>
                  <a:lnTo>
                    <a:pt x="71" y="60"/>
                  </a:lnTo>
                  <a:lnTo>
                    <a:pt x="65" y="60"/>
                  </a:lnTo>
                  <a:lnTo>
                    <a:pt x="59" y="66"/>
                  </a:lnTo>
                  <a:lnTo>
                    <a:pt x="53" y="66"/>
                  </a:lnTo>
                  <a:lnTo>
                    <a:pt x="41" y="66"/>
                  </a:lnTo>
                  <a:lnTo>
                    <a:pt x="36" y="66"/>
                  </a:lnTo>
                  <a:lnTo>
                    <a:pt x="24" y="66"/>
                  </a:lnTo>
                  <a:lnTo>
                    <a:pt x="18" y="60"/>
                  </a:lnTo>
                  <a:lnTo>
                    <a:pt x="12" y="60"/>
                  </a:lnTo>
                  <a:lnTo>
                    <a:pt x="6" y="60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8" y="66"/>
                  </a:lnTo>
                  <a:lnTo>
                    <a:pt x="30" y="66"/>
                  </a:lnTo>
                  <a:lnTo>
                    <a:pt x="41" y="66"/>
                  </a:lnTo>
                  <a:lnTo>
                    <a:pt x="47" y="66"/>
                  </a:lnTo>
                  <a:lnTo>
                    <a:pt x="59" y="72"/>
                  </a:lnTo>
                  <a:lnTo>
                    <a:pt x="65" y="72"/>
                  </a:lnTo>
                  <a:lnTo>
                    <a:pt x="71" y="72"/>
                  </a:lnTo>
                  <a:lnTo>
                    <a:pt x="77" y="72"/>
                  </a:lnTo>
                  <a:lnTo>
                    <a:pt x="77" y="78"/>
                  </a:lnTo>
                  <a:lnTo>
                    <a:pt x="83" y="78"/>
                  </a:lnTo>
                  <a:lnTo>
                    <a:pt x="89" y="84"/>
                  </a:lnTo>
                  <a:lnTo>
                    <a:pt x="95" y="90"/>
                  </a:lnTo>
                  <a:lnTo>
                    <a:pt x="89" y="90"/>
                  </a:lnTo>
                  <a:lnTo>
                    <a:pt x="83" y="96"/>
                  </a:lnTo>
                  <a:lnTo>
                    <a:pt x="77" y="96"/>
                  </a:lnTo>
                  <a:lnTo>
                    <a:pt x="71" y="102"/>
                  </a:lnTo>
                  <a:lnTo>
                    <a:pt x="65" y="102"/>
                  </a:lnTo>
                  <a:lnTo>
                    <a:pt x="59" y="108"/>
                  </a:lnTo>
                  <a:lnTo>
                    <a:pt x="53" y="108"/>
                  </a:lnTo>
                  <a:lnTo>
                    <a:pt x="47" y="108"/>
                  </a:lnTo>
                  <a:lnTo>
                    <a:pt x="53" y="108"/>
                  </a:lnTo>
                  <a:lnTo>
                    <a:pt x="59" y="108"/>
                  </a:lnTo>
                  <a:lnTo>
                    <a:pt x="65" y="108"/>
                  </a:lnTo>
                  <a:lnTo>
                    <a:pt x="77" y="108"/>
                  </a:lnTo>
                  <a:lnTo>
                    <a:pt x="83" y="102"/>
                  </a:lnTo>
                  <a:lnTo>
                    <a:pt x="89" y="102"/>
                  </a:lnTo>
                  <a:lnTo>
                    <a:pt x="95" y="102"/>
                  </a:lnTo>
                  <a:lnTo>
                    <a:pt x="95" y="96"/>
                  </a:lnTo>
                  <a:lnTo>
                    <a:pt x="101" y="96"/>
                  </a:lnTo>
                  <a:lnTo>
                    <a:pt x="107" y="96"/>
                  </a:lnTo>
                  <a:lnTo>
                    <a:pt x="113" y="96"/>
                  </a:lnTo>
                  <a:lnTo>
                    <a:pt x="113" y="102"/>
                  </a:lnTo>
                  <a:lnTo>
                    <a:pt x="119" y="102"/>
                  </a:lnTo>
                  <a:lnTo>
                    <a:pt x="125" y="102"/>
                  </a:lnTo>
                  <a:lnTo>
                    <a:pt x="125" y="108"/>
                  </a:lnTo>
                  <a:lnTo>
                    <a:pt x="131" y="108"/>
                  </a:lnTo>
                  <a:lnTo>
                    <a:pt x="137" y="108"/>
                  </a:lnTo>
                  <a:lnTo>
                    <a:pt x="137" y="114"/>
                  </a:lnTo>
                  <a:lnTo>
                    <a:pt x="143" y="114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</p:grpSp>
      <p:grpSp>
        <p:nvGrpSpPr>
          <p:cNvPr id="1026" name="Group 1290"/>
          <p:cNvGrpSpPr>
            <a:grpSpLocks/>
          </p:cNvGrpSpPr>
          <p:nvPr/>
        </p:nvGrpSpPr>
        <p:grpSpPr bwMode="auto">
          <a:xfrm>
            <a:off x="0" y="0"/>
            <a:ext cx="9144000" cy="6878638"/>
            <a:chOff x="0" y="0"/>
            <a:chExt cx="5760" cy="4333"/>
          </a:xfrm>
        </p:grpSpPr>
        <p:pic>
          <p:nvPicPr>
            <p:cNvPr id="1027" name="Picture 1291" descr="N3"/>
            <p:cNvPicPr>
              <a:picLocks noChangeAspect="1" noChangeArrowheads="1"/>
            </p:cNvPicPr>
            <p:nvPr/>
          </p:nvPicPr>
          <p:blipFill>
            <a:blip r:embed="rId6"/>
            <a:srcRect/>
            <a:stretch>
              <a:fillRect/>
            </a:stretch>
          </p:blipFill>
          <p:spPr bwMode="auto">
            <a:xfrm flipV="1">
              <a:off x="0" y="4214"/>
              <a:ext cx="5747" cy="1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28" name="Picture 1292" descr="N3"/>
            <p:cNvPicPr>
              <a:picLocks noChangeAspect="1" noChangeArrowheads="1"/>
            </p:cNvPicPr>
            <p:nvPr/>
          </p:nvPicPr>
          <p:blipFill>
            <a:blip r:embed="rId6"/>
            <a:srcRect/>
            <a:stretch>
              <a:fillRect/>
            </a:stretch>
          </p:blipFill>
          <p:spPr bwMode="auto">
            <a:xfrm rot="5400000" flipH="1" flipV="1">
              <a:off x="3562" y="2109"/>
              <a:ext cx="4283" cy="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29" name="Picture 1293" descr="N3"/>
            <p:cNvPicPr>
              <a:picLocks noChangeAspect="1" noChangeArrowheads="1"/>
            </p:cNvPicPr>
            <p:nvPr/>
          </p:nvPicPr>
          <p:blipFill>
            <a:blip r:embed="rId6"/>
            <a:srcRect/>
            <a:stretch>
              <a:fillRect/>
            </a:stretch>
          </p:blipFill>
          <p:spPr bwMode="auto">
            <a:xfrm rot="5400000" flipH="1" flipV="1">
              <a:off x="-2085" y="2122"/>
              <a:ext cx="4283" cy="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30" name="Picture 1294" descr="N3"/>
            <p:cNvPicPr>
              <a:picLocks noChangeAspect="1" noChangeArrowheads="1"/>
            </p:cNvPicPr>
            <p:nvPr/>
          </p:nvPicPr>
          <p:blipFill>
            <a:blip r:embed="rId6"/>
            <a:srcRect/>
            <a:stretch>
              <a:fillRect/>
            </a:stretch>
          </p:blipFill>
          <p:spPr bwMode="auto">
            <a:xfrm flipV="1">
              <a:off x="0" y="0"/>
              <a:ext cx="5747" cy="1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1031" name="AutoShape 1295"/>
          <p:cNvSpPr>
            <a:spLocks noChangeArrowheads="1"/>
          </p:cNvSpPr>
          <p:nvPr/>
        </p:nvSpPr>
        <p:spPr bwMode="auto">
          <a:xfrm>
            <a:off x="3670300" y="1225550"/>
            <a:ext cx="671513" cy="554038"/>
          </a:xfrm>
          <a:prstGeom prst="star32">
            <a:avLst>
              <a:gd name="adj" fmla="val 21352"/>
            </a:avLst>
          </a:prstGeom>
          <a:solidFill>
            <a:srgbClr val="FFFF00"/>
          </a:solidFill>
          <a:ln w="9525">
            <a:solidFill>
              <a:srgbClr val="FF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vi-VN"/>
          </a:p>
        </p:txBody>
      </p:sp>
      <p:sp>
        <p:nvSpPr>
          <p:cNvPr id="1032" name="AutoShape 1296"/>
          <p:cNvSpPr>
            <a:spLocks noChangeArrowheads="1"/>
          </p:cNvSpPr>
          <p:nvPr/>
        </p:nvSpPr>
        <p:spPr bwMode="auto">
          <a:xfrm>
            <a:off x="5076825" y="1239838"/>
            <a:ext cx="671513" cy="554037"/>
          </a:xfrm>
          <a:prstGeom prst="star32">
            <a:avLst>
              <a:gd name="adj" fmla="val 21352"/>
            </a:avLst>
          </a:prstGeom>
          <a:solidFill>
            <a:srgbClr val="FFFF00"/>
          </a:solidFill>
          <a:ln w="9525">
            <a:solidFill>
              <a:srgbClr val="FF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vi-VN"/>
          </a:p>
        </p:txBody>
      </p:sp>
      <p:sp>
        <p:nvSpPr>
          <p:cNvPr id="1033" name="AutoShape 1298"/>
          <p:cNvSpPr>
            <a:spLocks noChangeArrowheads="1"/>
          </p:cNvSpPr>
          <p:nvPr/>
        </p:nvSpPr>
        <p:spPr bwMode="auto">
          <a:xfrm>
            <a:off x="4327525" y="1301750"/>
            <a:ext cx="671513" cy="554038"/>
          </a:xfrm>
          <a:prstGeom prst="star32">
            <a:avLst>
              <a:gd name="adj" fmla="val 21352"/>
            </a:avLst>
          </a:prstGeom>
          <a:solidFill>
            <a:srgbClr val="FFFF00"/>
          </a:solidFill>
          <a:ln w="9525">
            <a:solidFill>
              <a:srgbClr val="FF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vi-VN"/>
          </a:p>
        </p:txBody>
      </p:sp>
      <p:sp>
        <p:nvSpPr>
          <p:cNvPr id="1034" name="Rectangle 1033"/>
          <p:cNvSpPr/>
          <p:nvPr/>
        </p:nvSpPr>
        <p:spPr>
          <a:xfrm>
            <a:off x="714348" y="1928802"/>
            <a:ext cx="8001056" cy="1214446"/>
          </a:xfrm>
          <a:prstGeom prst="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6600" b="1" dirty="0" smtClean="0">
                <a:solidFill>
                  <a:srgbClr val="FF0000"/>
                </a:solidFill>
              </a:rPr>
              <a:t>KẾT THÚC</a:t>
            </a:r>
            <a:endParaRPr lang="vi-VN" sz="6600" b="1" dirty="0">
              <a:solidFill>
                <a:srgbClr val="FF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2000" fill="hold"/>
                                        <p:tgtEl>
                                          <p:spTgt spid="10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2000" fill="hold"/>
                                        <p:tgtEl>
                                          <p:spTgt spid="10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2000" fill="hold"/>
                                        <p:tgtEl>
                                          <p:spTgt spid="10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1" grpId="0" animBg="1"/>
      <p:bldP spid="1032" grpId="0" animBg="1"/>
      <p:bldP spid="1033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/>
          <p:cNvSpPr>
            <a:spLocks noChangeArrowheads="1"/>
          </p:cNvSpPr>
          <p:nvPr/>
        </p:nvSpPr>
        <p:spPr bwMode="auto">
          <a:xfrm>
            <a:off x="14288" y="14288"/>
            <a:ext cx="9144000" cy="685800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vi-VN"/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 rot="10800000">
            <a:off x="0" y="0"/>
            <a:ext cx="1990725" cy="2266950"/>
            <a:chOff x="4176" y="878"/>
            <a:chExt cx="1254" cy="1422"/>
          </a:xfrm>
        </p:grpSpPr>
        <p:sp>
          <p:nvSpPr>
            <p:cNvPr id="13079" name="Freeform 5"/>
            <p:cNvSpPr>
              <a:spLocks/>
            </p:cNvSpPr>
            <p:nvPr/>
          </p:nvSpPr>
          <p:spPr bwMode="auto">
            <a:xfrm>
              <a:off x="5149" y="1189"/>
              <a:ext cx="54" cy="149"/>
            </a:xfrm>
            <a:custGeom>
              <a:avLst/>
              <a:gdLst>
                <a:gd name="T0" fmla="*/ 42 w 54"/>
                <a:gd name="T1" fmla="*/ 149 h 149"/>
                <a:gd name="T2" fmla="*/ 42 w 54"/>
                <a:gd name="T3" fmla="*/ 149 h 149"/>
                <a:gd name="T4" fmla="*/ 42 w 54"/>
                <a:gd name="T5" fmla="*/ 143 h 149"/>
                <a:gd name="T6" fmla="*/ 42 w 54"/>
                <a:gd name="T7" fmla="*/ 143 h 149"/>
                <a:gd name="T8" fmla="*/ 42 w 54"/>
                <a:gd name="T9" fmla="*/ 143 h 149"/>
                <a:gd name="T10" fmla="*/ 48 w 54"/>
                <a:gd name="T11" fmla="*/ 119 h 149"/>
                <a:gd name="T12" fmla="*/ 48 w 54"/>
                <a:gd name="T13" fmla="*/ 96 h 149"/>
                <a:gd name="T14" fmla="*/ 48 w 54"/>
                <a:gd name="T15" fmla="*/ 78 h 149"/>
                <a:gd name="T16" fmla="*/ 36 w 54"/>
                <a:gd name="T17" fmla="*/ 60 h 149"/>
                <a:gd name="T18" fmla="*/ 30 w 54"/>
                <a:gd name="T19" fmla="*/ 42 h 149"/>
                <a:gd name="T20" fmla="*/ 18 w 54"/>
                <a:gd name="T21" fmla="*/ 24 h 149"/>
                <a:gd name="T22" fmla="*/ 6 w 54"/>
                <a:gd name="T23" fmla="*/ 12 h 149"/>
                <a:gd name="T24" fmla="*/ 0 w 54"/>
                <a:gd name="T25" fmla="*/ 0 h 149"/>
                <a:gd name="T26" fmla="*/ 12 w 54"/>
                <a:gd name="T27" fmla="*/ 6 h 149"/>
                <a:gd name="T28" fmla="*/ 24 w 54"/>
                <a:gd name="T29" fmla="*/ 18 h 149"/>
                <a:gd name="T30" fmla="*/ 36 w 54"/>
                <a:gd name="T31" fmla="*/ 36 h 149"/>
                <a:gd name="T32" fmla="*/ 48 w 54"/>
                <a:gd name="T33" fmla="*/ 60 h 149"/>
                <a:gd name="T34" fmla="*/ 54 w 54"/>
                <a:gd name="T35" fmla="*/ 84 h 149"/>
                <a:gd name="T36" fmla="*/ 54 w 54"/>
                <a:gd name="T37" fmla="*/ 107 h 149"/>
                <a:gd name="T38" fmla="*/ 54 w 54"/>
                <a:gd name="T39" fmla="*/ 131 h 149"/>
                <a:gd name="T40" fmla="*/ 42 w 54"/>
                <a:gd name="T41" fmla="*/ 149 h 14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49"/>
                <a:gd name="T65" fmla="*/ 54 w 54"/>
                <a:gd name="T66" fmla="*/ 149 h 14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49">
                  <a:moveTo>
                    <a:pt x="42" y="149"/>
                  </a:moveTo>
                  <a:lnTo>
                    <a:pt x="42" y="149"/>
                  </a:lnTo>
                  <a:lnTo>
                    <a:pt x="42" y="143"/>
                  </a:lnTo>
                  <a:lnTo>
                    <a:pt x="48" y="119"/>
                  </a:lnTo>
                  <a:lnTo>
                    <a:pt x="48" y="96"/>
                  </a:lnTo>
                  <a:lnTo>
                    <a:pt x="48" y="78"/>
                  </a:lnTo>
                  <a:lnTo>
                    <a:pt x="36" y="60"/>
                  </a:lnTo>
                  <a:lnTo>
                    <a:pt x="30" y="42"/>
                  </a:lnTo>
                  <a:lnTo>
                    <a:pt x="18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12" y="6"/>
                  </a:lnTo>
                  <a:lnTo>
                    <a:pt x="24" y="18"/>
                  </a:lnTo>
                  <a:lnTo>
                    <a:pt x="36" y="36"/>
                  </a:lnTo>
                  <a:lnTo>
                    <a:pt x="48" y="60"/>
                  </a:lnTo>
                  <a:lnTo>
                    <a:pt x="54" y="84"/>
                  </a:lnTo>
                  <a:lnTo>
                    <a:pt x="54" y="107"/>
                  </a:lnTo>
                  <a:lnTo>
                    <a:pt x="54" y="131"/>
                  </a:lnTo>
                  <a:lnTo>
                    <a:pt x="42" y="14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80" name="Freeform 6"/>
            <p:cNvSpPr>
              <a:spLocks/>
            </p:cNvSpPr>
            <p:nvPr/>
          </p:nvSpPr>
          <p:spPr bwMode="auto">
            <a:xfrm>
              <a:off x="5125" y="1207"/>
              <a:ext cx="54" cy="12"/>
            </a:xfrm>
            <a:custGeom>
              <a:avLst/>
              <a:gdLst>
                <a:gd name="T0" fmla="*/ 0 w 54"/>
                <a:gd name="T1" fmla="*/ 6 h 12"/>
                <a:gd name="T2" fmla="*/ 6 w 54"/>
                <a:gd name="T3" fmla="*/ 0 h 12"/>
                <a:gd name="T4" fmla="*/ 12 w 54"/>
                <a:gd name="T5" fmla="*/ 0 h 12"/>
                <a:gd name="T6" fmla="*/ 18 w 54"/>
                <a:gd name="T7" fmla="*/ 0 h 12"/>
                <a:gd name="T8" fmla="*/ 24 w 54"/>
                <a:gd name="T9" fmla="*/ 0 h 12"/>
                <a:gd name="T10" fmla="*/ 30 w 54"/>
                <a:gd name="T11" fmla="*/ 6 h 12"/>
                <a:gd name="T12" fmla="*/ 42 w 54"/>
                <a:gd name="T13" fmla="*/ 6 h 12"/>
                <a:gd name="T14" fmla="*/ 48 w 54"/>
                <a:gd name="T15" fmla="*/ 12 h 12"/>
                <a:gd name="T16" fmla="*/ 54 w 54"/>
                <a:gd name="T17" fmla="*/ 12 h 12"/>
                <a:gd name="T18" fmla="*/ 48 w 54"/>
                <a:gd name="T19" fmla="*/ 12 h 12"/>
                <a:gd name="T20" fmla="*/ 42 w 54"/>
                <a:gd name="T21" fmla="*/ 12 h 12"/>
                <a:gd name="T22" fmla="*/ 30 w 54"/>
                <a:gd name="T23" fmla="*/ 12 h 12"/>
                <a:gd name="T24" fmla="*/ 24 w 54"/>
                <a:gd name="T25" fmla="*/ 6 h 12"/>
                <a:gd name="T26" fmla="*/ 18 w 54"/>
                <a:gd name="T27" fmla="*/ 6 h 12"/>
                <a:gd name="T28" fmla="*/ 12 w 54"/>
                <a:gd name="T29" fmla="*/ 6 h 12"/>
                <a:gd name="T30" fmla="*/ 6 w 54"/>
                <a:gd name="T31" fmla="*/ 6 h 12"/>
                <a:gd name="T32" fmla="*/ 0 w 54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12"/>
                <a:gd name="T53" fmla="*/ 54 w 5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12">
                  <a:moveTo>
                    <a:pt x="0" y="6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42" y="6"/>
                  </a:lnTo>
                  <a:lnTo>
                    <a:pt x="48" y="12"/>
                  </a:lnTo>
                  <a:lnTo>
                    <a:pt x="54" y="12"/>
                  </a:lnTo>
                  <a:lnTo>
                    <a:pt x="48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81" name="Freeform 7"/>
            <p:cNvSpPr>
              <a:spLocks/>
            </p:cNvSpPr>
            <p:nvPr/>
          </p:nvSpPr>
          <p:spPr bwMode="auto">
            <a:xfrm>
              <a:off x="5125" y="1219"/>
              <a:ext cx="60" cy="12"/>
            </a:xfrm>
            <a:custGeom>
              <a:avLst/>
              <a:gdLst>
                <a:gd name="T0" fmla="*/ 0 w 60"/>
                <a:gd name="T1" fmla="*/ 0 h 12"/>
                <a:gd name="T2" fmla="*/ 6 w 60"/>
                <a:gd name="T3" fmla="*/ 0 h 12"/>
                <a:gd name="T4" fmla="*/ 6 w 60"/>
                <a:gd name="T5" fmla="*/ 0 h 12"/>
                <a:gd name="T6" fmla="*/ 18 w 60"/>
                <a:gd name="T7" fmla="*/ 0 h 12"/>
                <a:gd name="T8" fmla="*/ 24 w 60"/>
                <a:gd name="T9" fmla="*/ 0 h 12"/>
                <a:gd name="T10" fmla="*/ 36 w 60"/>
                <a:gd name="T11" fmla="*/ 6 h 12"/>
                <a:gd name="T12" fmla="*/ 48 w 60"/>
                <a:gd name="T13" fmla="*/ 6 h 12"/>
                <a:gd name="T14" fmla="*/ 54 w 60"/>
                <a:gd name="T15" fmla="*/ 12 h 12"/>
                <a:gd name="T16" fmla="*/ 60 w 60"/>
                <a:gd name="T17" fmla="*/ 12 h 12"/>
                <a:gd name="T18" fmla="*/ 54 w 60"/>
                <a:gd name="T19" fmla="*/ 12 h 12"/>
                <a:gd name="T20" fmla="*/ 48 w 60"/>
                <a:gd name="T21" fmla="*/ 12 h 12"/>
                <a:gd name="T22" fmla="*/ 36 w 60"/>
                <a:gd name="T23" fmla="*/ 12 h 12"/>
                <a:gd name="T24" fmla="*/ 30 w 60"/>
                <a:gd name="T25" fmla="*/ 6 h 12"/>
                <a:gd name="T26" fmla="*/ 18 w 60"/>
                <a:gd name="T27" fmla="*/ 6 h 12"/>
                <a:gd name="T28" fmla="*/ 12 w 60"/>
                <a:gd name="T29" fmla="*/ 6 h 12"/>
                <a:gd name="T30" fmla="*/ 6 w 60"/>
                <a:gd name="T31" fmla="*/ 0 h 12"/>
                <a:gd name="T32" fmla="*/ 0 w 60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0"/>
                <a:gd name="T52" fmla="*/ 0 h 12"/>
                <a:gd name="T53" fmla="*/ 60 w 6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0" h="12">
                  <a:moveTo>
                    <a:pt x="0" y="0"/>
                  </a:move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6" y="6"/>
                  </a:lnTo>
                  <a:lnTo>
                    <a:pt x="48" y="6"/>
                  </a:lnTo>
                  <a:lnTo>
                    <a:pt x="54" y="12"/>
                  </a:lnTo>
                  <a:lnTo>
                    <a:pt x="60" y="12"/>
                  </a:lnTo>
                  <a:lnTo>
                    <a:pt x="54" y="12"/>
                  </a:lnTo>
                  <a:lnTo>
                    <a:pt x="48" y="12"/>
                  </a:lnTo>
                  <a:lnTo>
                    <a:pt x="36" y="12"/>
                  </a:lnTo>
                  <a:lnTo>
                    <a:pt x="30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82" name="Freeform 8"/>
            <p:cNvSpPr>
              <a:spLocks/>
            </p:cNvSpPr>
            <p:nvPr/>
          </p:nvSpPr>
          <p:spPr bwMode="auto">
            <a:xfrm>
              <a:off x="5131" y="1243"/>
              <a:ext cx="66" cy="12"/>
            </a:xfrm>
            <a:custGeom>
              <a:avLst/>
              <a:gdLst>
                <a:gd name="T0" fmla="*/ 0 w 66"/>
                <a:gd name="T1" fmla="*/ 0 h 12"/>
                <a:gd name="T2" fmla="*/ 6 w 66"/>
                <a:gd name="T3" fmla="*/ 0 h 12"/>
                <a:gd name="T4" fmla="*/ 12 w 66"/>
                <a:gd name="T5" fmla="*/ 0 h 12"/>
                <a:gd name="T6" fmla="*/ 18 w 66"/>
                <a:gd name="T7" fmla="*/ 0 h 12"/>
                <a:gd name="T8" fmla="*/ 30 w 66"/>
                <a:gd name="T9" fmla="*/ 0 h 12"/>
                <a:gd name="T10" fmla="*/ 42 w 66"/>
                <a:gd name="T11" fmla="*/ 6 h 12"/>
                <a:gd name="T12" fmla="*/ 54 w 66"/>
                <a:gd name="T13" fmla="*/ 6 h 12"/>
                <a:gd name="T14" fmla="*/ 60 w 66"/>
                <a:gd name="T15" fmla="*/ 6 h 12"/>
                <a:gd name="T16" fmla="*/ 66 w 66"/>
                <a:gd name="T17" fmla="*/ 12 h 12"/>
                <a:gd name="T18" fmla="*/ 60 w 66"/>
                <a:gd name="T19" fmla="*/ 12 h 12"/>
                <a:gd name="T20" fmla="*/ 54 w 66"/>
                <a:gd name="T21" fmla="*/ 12 h 12"/>
                <a:gd name="T22" fmla="*/ 42 w 66"/>
                <a:gd name="T23" fmla="*/ 12 h 12"/>
                <a:gd name="T24" fmla="*/ 30 w 66"/>
                <a:gd name="T25" fmla="*/ 12 h 12"/>
                <a:gd name="T26" fmla="*/ 18 w 66"/>
                <a:gd name="T27" fmla="*/ 6 h 12"/>
                <a:gd name="T28" fmla="*/ 12 w 66"/>
                <a:gd name="T29" fmla="*/ 6 h 12"/>
                <a:gd name="T30" fmla="*/ 6 w 66"/>
                <a:gd name="T31" fmla="*/ 6 h 12"/>
                <a:gd name="T32" fmla="*/ 0 w 66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12"/>
                <a:gd name="T53" fmla="*/ 66 w 6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12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2" y="6"/>
                  </a:lnTo>
                  <a:lnTo>
                    <a:pt x="54" y="6"/>
                  </a:lnTo>
                  <a:lnTo>
                    <a:pt x="60" y="6"/>
                  </a:lnTo>
                  <a:lnTo>
                    <a:pt x="66" y="12"/>
                  </a:lnTo>
                  <a:lnTo>
                    <a:pt x="60" y="12"/>
                  </a:lnTo>
                  <a:lnTo>
                    <a:pt x="54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83" name="Freeform 9"/>
            <p:cNvSpPr>
              <a:spLocks/>
            </p:cNvSpPr>
            <p:nvPr/>
          </p:nvSpPr>
          <p:spPr bwMode="auto">
            <a:xfrm>
              <a:off x="5143" y="1261"/>
              <a:ext cx="54" cy="6"/>
            </a:xfrm>
            <a:custGeom>
              <a:avLst/>
              <a:gdLst>
                <a:gd name="T0" fmla="*/ 0 w 54"/>
                <a:gd name="T1" fmla="*/ 0 h 6"/>
                <a:gd name="T2" fmla="*/ 0 w 54"/>
                <a:gd name="T3" fmla="*/ 0 h 6"/>
                <a:gd name="T4" fmla="*/ 6 w 54"/>
                <a:gd name="T5" fmla="*/ 0 h 6"/>
                <a:gd name="T6" fmla="*/ 18 w 54"/>
                <a:gd name="T7" fmla="*/ 0 h 6"/>
                <a:gd name="T8" fmla="*/ 24 w 54"/>
                <a:gd name="T9" fmla="*/ 0 h 6"/>
                <a:gd name="T10" fmla="*/ 36 w 54"/>
                <a:gd name="T11" fmla="*/ 0 h 6"/>
                <a:gd name="T12" fmla="*/ 42 w 54"/>
                <a:gd name="T13" fmla="*/ 0 h 6"/>
                <a:gd name="T14" fmla="*/ 54 w 54"/>
                <a:gd name="T15" fmla="*/ 6 h 6"/>
                <a:gd name="T16" fmla="*/ 54 w 54"/>
                <a:gd name="T17" fmla="*/ 6 h 6"/>
                <a:gd name="T18" fmla="*/ 54 w 54"/>
                <a:gd name="T19" fmla="*/ 6 h 6"/>
                <a:gd name="T20" fmla="*/ 42 w 54"/>
                <a:gd name="T21" fmla="*/ 6 h 6"/>
                <a:gd name="T22" fmla="*/ 36 w 54"/>
                <a:gd name="T23" fmla="*/ 6 h 6"/>
                <a:gd name="T24" fmla="*/ 24 w 54"/>
                <a:gd name="T25" fmla="*/ 6 h 6"/>
                <a:gd name="T26" fmla="*/ 18 w 54"/>
                <a:gd name="T27" fmla="*/ 6 h 6"/>
                <a:gd name="T28" fmla="*/ 6 w 54"/>
                <a:gd name="T29" fmla="*/ 6 h 6"/>
                <a:gd name="T30" fmla="*/ 0 w 54"/>
                <a:gd name="T31" fmla="*/ 0 h 6"/>
                <a:gd name="T32" fmla="*/ 0 w 54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6"/>
                <a:gd name="T53" fmla="*/ 54 w 5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54" y="6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84" name="Freeform 10"/>
            <p:cNvSpPr>
              <a:spLocks/>
            </p:cNvSpPr>
            <p:nvPr/>
          </p:nvSpPr>
          <p:spPr bwMode="auto">
            <a:xfrm>
              <a:off x="5155" y="1285"/>
              <a:ext cx="48" cy="5"/>
            </a:xfrm>
            <a:custGeom>
              <a:avLst/>
              <a:gdLst>
                <a:gd name="T0" fmla="*/ 0 w 48"/>
                <a:gd name="T1" fmla="*/ 5 h 5"/>
                <a:gd name="T2" fmla="*/ 0 w 48"/>
                <a:gd name="T3" fmla="*/ 5 h 5"/>
                <a:gd name="T4" fmla="*/ 6 w 48"/>
                <a:gd name="T5" fmla="*/ 0 h 5"/>
                <a:gd name="T6" fmla="*/ 12 w 48"/>
                <a:gd name="T7" fmla="*/ 0 h 5"/>
                <a:gd name="T8" fmla="*/ 18 w 48"/>
                <a:gd name="T9" fmla="*/ 0 h 5"/>
                <a:gd name="T10" fmla="*/ 30 w 48"/>
                <a:gd name="T11" fmla="*/ 0 h 5"/>
                <a:gd name="T12" fmla="*/ 36 w 48"/>
                <a:gd name="T13" fmla="*/ 0 h 5"/>
                <a:gd name="T14" fmla="*/ 42 w 48"/>
                <a:gd name="T15" fmla="*/ 5 h 5"/>
                <a:gd name="T16" fmla="*/ 48 w 48"/>
                <a:gd name="T17" fmla="*/ 5 h 5"/>
                <a:gd name="T18" fmla="*/ 42 w 48"/>
                <a:gd name="T19" fmla="*/ 5 h 5"/>
                <a:gd name="T20" fmla="*/ 36 w 48"/>
                <a:gd name="T21" fmla="*/ 5 h 5"/>
                <a:gd name="T22" fmla="*/ 30 w 48"/>
                <a:gd name="T23" fmla="*/ 5 h 5"/>
                <a:gd name="T24" fmla="*/ 18 w 48"/>
                <a:gd name="T25" fmla="*/ 5 h 5"/>
                <a:gd name="T26" fmla="*/ 12 w 48"/>
                <a:gd name="T27" fmla="*/ 5 h 5"/>
                <a:gd name="T28" fmla="*/ 6 w 48"/>
                <a:gd name="T29" fmla="*/ 5 h 5"/>
                <a:gd name="T30" fmla="*/ 0 w 48"/>
                <a:gd name="T31" fmla="*/ 5 h 5"/>
                <a:gd name="T32" fmla="*/ 0 w 48"/>
                <a:gd name="T33" fmla="*/ 5 h 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5"/>
                <a:gd name="T53" fmla="*/ 48 w 48"/>
                <a:gd name="T54" fmla="*/ 5 h 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5">
                  <a:moveTo>
                    <a:pt x="0" y="5"/>
                  </a:moveTo>
                  <a:lnTo>
                    <a:pt x="0" y="5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5"/>
                  </a:lnTo>
                  <a:lnTo>
                    <a:pt x="48" y="5"/>
                  </a:lnTo>
                  <a:lnTo>
                    <a:pt x="42" y="5"/>
                  </a:lnTo>
                  <a:lnTo>
                    <a:pt x="36" y="5"/>
                  </a:lnTo>
                  <a:lnTo>
                    <a:pt x="30" y="5"/>
                  </a:lnTo>
                  <a:lnTo>
                    <a:pt x="18" y="5"/>
                  </a:lnTo>
                  <a:lnTo>
                    <a:pt x="12" y="5"/>
                  </a:lnTo>
                  <a:lnTo>
                    <a:pt x="6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85" name="Freeform 11"/>
            <p:cNvSpPr>
              <a:spLocks/>
            </p:cNvSpPr>
            <p:nvPr/>
          </p:nvSpPr>
          <p:spPr bwMode="auto">
            <a:xfrm>
              <a:off x="5173" y="1326"/>
              <a:ext cx="24" cy="6"/>
            </a:xfrm>
            <a:custGeom>
              <a:avLst/>
              <a:gdLst>
                <a:gd name="T0" fmla="*/ 0 w 24"/>
                <a:gd name="T1" fmla="*/ 6 h 6"/>
                <a:gd name="T2" fmla="*/ 0 w 24"/>
                <a:gd name="T3" fmla="*/ 6 h 6"/>
                <a:gd name="T4" fmla="*/ 6 w 24"/>
                <a:gd name="T5" fmla="*/ 0 h 6"/>
                <a:gd name="T6" fmla="*/ 6 w 24"/>
                <a:gd name="T7" fmla="*/ 0 h 6"/>
                <a:gd name="T8" fmla="*/ 12 w 24"/>
                <a:gd name="T9" fmla="*/ 0 h 6"/>
                <a:gd name="T10" fmla="*/ 12 w 24"/>
                <a:gd name="T11" fmla="*/ 0 h 6"/>
                <a:gd name="T12" fmla="*/ 18 w 24"/>
                <a:gd name="T13" fmla="*/ 0 h 6"/>
                <a:gd name="T14" fmla="*/ 24 w 24"/>
                <a:gd name="T15" fmla="*/ 0 h 6"/>
                <a:gd name="T16" fmla="*/ 24 w 24"/>
                <a:gd name="T17" fmla="*/ 0 h 6"/>
                <a:gd name="T18" fmla="*/ 18 w 24"/>
                <a:gd name="T19" fmla="*/ 0 h 6"/>
                <a:gd name="T20" fmla="*/ 18 w 24"/>
                <a:gd name="T21" fmla="*/ 0 h 6"/>
                <a:gd name="T22" fmla="*/ 12 w 24"/>
                <a:gd name="T23" fmla="*/ 0 h 6"/>
                <a:gd name="T24" fmla="*/ 6 w 24"/>
                <a:gd name="T25" fmla="*/ 6 h 6"/>
                <a:gd name="T26" fmla="*/ 6 w 24"/>
                <a:gd name="T27" fmla="*/ 6 h 6"/>
                <a:gd name="T28" fmla="*/ 0 w 24"/>
                <a:gd name="T29" fmla="*/ 6 h 6"/>
                <a:gd name="T30" fmla="*/ 0 w 24"/>
                <a:gd name="T31" fmla="*/ 6 h 6"/>
                <a:gd name="T32" fmla="*/ 0 w 24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0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86" name="Freeform 12"/>
            <p:cNvSpPr>
              <a:spLocks/>
            </p:cNvSpPr>
            <p:nvPr/>
          </p:nvSpPr>
          <p:spPr bwMode="auto">
            <a:xfrm>
              <a:off x="5125" y="1195"/>
              <a:ext cx="42" cy="12"/>
            </a:xfrm>
            <a:custGeom>
              <a:avLst/>
              <a:gdLst>
                <a:gd name="T0" fmla="*/ 0 w 42"/>
                <a:gd name="T1" fmla="*/ 0 h 12"/>
                <a:gd name="T2" fmla="*/ 0 w 42"/>
                <a:gd name="T3" fmla="*/ 0 h 12"/>
                <a:gd name="T4" fmla="*/ 6 w 42"/>
                <a:gd name="T5" fmla="*/ 0 h 12"/>
                <a:gd name="T6" fmla="*/ 12 w 42"/>
                <a:gd name="T7" fmla="*/ 0 h 12"/>
                <a:gd name="T8" fmla="*/ 18 w 42"/>
                <a:gd name="T9" fmla="*/ 0 h 12"/>
                <a:gd name="T10" fmla="*/ 24 w 42"/>
                <a:gd name="T11" fmla="*/ 0 h 12"/>
                <a:gd name="T12" fmla="*/ 30 w 42"/>
                <a:gd name="T13" fmla="*/ 6 h 12"/>
                <a:gd name="T14" fmla="*/ 36 w 42"/>
                <a:gd name="T15" fmla="*/ 6 h 12"/>
                <a:gd name="T16" fmla="*/ 42 w 42"/>
                <a:gd name="T17" fmla="*/ 12 h 12"/>
                <a:gd name="T18" fmla="*/ 36 w 42"/>
                <a:gd name="T19" fmla="*/ 12 h 12"/>
                <a:gd name="T20" fmla="*/ 30 w 42"/>
                <a:gd name="T21" fmla="*/ 6 h 12"/>
                <a:gd name="T22" fmla="*/ 24 w 42"/>
                <a:gd name="T23" fmla="*/ 6 h 12"/>
                <a:gd name="T24" fmla="*/ 18 w 42"/>
                <a:gd name="T25" fmla="*/ 6 h 12"/>
                <a:gd name="T26" fmla="*/ 12 w 42"/>
                <a:gd name="T27" fmla="*/ 6 h 12"/>
                <a:gd name="T28" fmla="*/ 6 w 42"/>
                <a:gd name="T29" fmla="*/ 6 h 12"/>
                <a:gd name="T30" fmla="*/ 0 w 42"/>
                <a:gd name="T31" fmla="*/ 0 h 12"/>
                <a:gd name="T32" fmla="*/ 0 w 4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12"/>
                <a:gd name="T53" fmla="*/ 42 w 4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12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87" name="Freeform 13"/>
            <p:cNvSpPr>
              <a:spLocks/>
            </p:cNvSpPr>
            <p:nvPr/>
          </p:nvSpPr>
          <p:spPr bwMode="auto">
            <a:xfrm>
              <a:off x="5131" y="1231"/>
              <a:ext cx="60" cy="12"/>
            </a:xfrm>
            <a:custGeom>
              <a:avLst/>
              <a:gdLst>
                <a:gd name="T0" fmla="*/ 0 w 60"/>
                <a:gd name="T1" fmla="*/ 0 h 12"/>
                <a:gd name="T2" fmla="*/ 0 w 60"/>
                <a:gd name="T3" fmla="*/ 0 h 12"/>
                <a:gd name="T4" fmla="*/ 6 w 60"/>
                <a:gd name="T5" fmla="*/ 0 h 12"/>
                <a:gd name="T6" fmla="*/ 18 w 60"/>
                <a:gd name="T7" fmla="*/ 0 h 12"/>
                <a:gd name="T8" fmla="*/ 24 w 60"/>
                <a:gd name="T9" fmla="*/ 0 h 12"/>
                <a:gd name="T10" fmla="*/ 36 w 60"/>
                <a:gd name="T11" fmla="*/ 6 h 12"/>
                <a:gd name="T12" fmla="*/ 48 w 60"/>
                <a:gd name="T13" fmla="*/ 6 h 12"/>
                <a:gd name="T14" fmla="*/ 54 w 60"/>
                <a:gd name="T15" fmla="*/ 6 h 12"/>
                <a:gd name="T16" fmla="*/ 60 w 60"/>
                <a:gd name="T17" fmla="*/ 12 h 12"/>
                <a:gd name="T18" fmla="*/ 54 w 60"/>
                <a:gd name="T19" fmla="*/ 12 h 12"/>
                <a:gd name="T20" fmla="*/ 48 w 60"/>
                <a:gd name="T21" fmla="*/ 12 h 12"/>
                <a:gd name="T22" fmla="*/ 36 w 60"/>
                <a:gd name="T23" fmla="*/ 12 h 12"/>
                <a:gd name="T24" fmla="*/ 24 w 60"/>
                <a:gd name="T25" fmla="*/ 12 h 12"/>
                <a:gd name="T26" fmla="*/ 18 w 60"/>
                <a:gd name="T27" fmla="*/ 6 h 12"/>
                <a:gd name="T28" fmla="*/ 6 w 60"/>
                <a:gd name="T29" fmla="*/ 6 h 12"/>
                <a:gd name="T30" fmla="*/ 0 w 60"/>
                <a:gd name="T31" fmla="*/ 6 h 12"/>
                <a:gd name="T32" fmla="*/ 0 w 60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0"/>
                <a:gd name="T52" fmla="*/ 0 h 12"/>
                <a:gd name="T53" fmla="*/ 60 w 6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0" h="12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6" y="6"/>
                  </a:lnTo>
                  <a:lnTo>
                    <a:pt x="48" y="6"/>
                  </a:lnTo>
                  <a:lnTo>
                    <a:pt x="54" y="6"/>
                  </a:lnTo>
                  <a:lnTo>
                    <a:pt x="60" y="12"/>
                  </a:lnTo>
                  <a:lnTo>
                    <a:pt x="54" y="12"/>
                  </a:lnTo>
                  <a:lnTo>
                    <a:pt x="48" y="12"/>
                  </a:lnTo>
                  <a:lnTo>
                    <a:pt x="36" y="12"/>
                  </a:lnTo>
                  <a:lnTo>
                    <a:pt x="24" y="12"/>
                  </a:lnTo>
                  <a:lnTo>
                    <a:pt x="18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88" name="Freeform 14"/>
            <p:cNvSpPr>
              <a:spLocks/>
            </p:cNvSpPr>
            <p:nvPr/>
          </p:nvSpPr>
          <p:spPr bwMode="auto">
            <a:xfrm>
              <a:off x="5149" y="1273"/>
              <a:ext cx="54" cy="12"/>
            </a:xfrm>
            <a:custGeom>
              <a:avLst/>
              <a:gdLst>
                <a:gd name="T0" fmla="*/ 0 w 54"/>
                <a:gd name="T1" fmla="*/ 6 h 12"/>
                <a:gd name="T2" fmla="*/ 0 w 54"/>
                <a:gd name="T3" fmla="*/ 6 h 12"/>
                <a:gd name="T4" fmla="*/ 6 w 54"/>
                <a:gd name="T5" fmla="*/ 6 h 12"/>
                <a:gd name="T6" fmla="*/ 12 w 54"/>
                <a:gd name="T7" fmla="*/ 0 h 12"/>
                <a:gd name="T8" fmla="*/ 24 w 54"/>
                <a:gd name="T9" fmla="*/ 0 h 12"/>
                <a:gd name="T10" fmla="*/ 30 w 54"/>
                <a:gd name="T11" fmla="*/ 0 h 12"/>
                <a:gd name="T12" fmla="*/ 36 w 54"/>
                <a:gd name="T13" fmla="*/ 6 h 12"/>
                <a:gd name="T14" fmla="*/ 48 w 54"/>
                <a:gd name="T15" fmla="*/ 6 h 12"/>
                <a:gd name="T16" fmla="*/ 54 w 54"/>
                <a:gd name="T17" fmla="*/ 12 h 12"/>
                <a:gd name="T18" fmla="*/ 48 w 54"/>
                <a:gd name="T19" fmla="*/ 6 h 12"/>
                <a:gd name="T20" fmla="*/ 42 w 54"/>
                <a:gd name="T21" fmla="*/ 6 h 12"/>
                <a:gd name="T22" fmla="*/ 30 w 54"/>
                <a:gd name="T23" fmla="*/ 12 h 12"/>
                <a:gd name="T24" fmla="*/ 24 w 54"/>
                <a:gd name="T25" fmla="*/ 12 h 12"/>
                <a:gd name="T26" fmla="*/ 12 w 54"/>
                <a:gd name="T27" fmla="*/ 12 h 12"/>
                <a:gd name="T28" fmla="*/ 6 w 54"/>
                <a:gd name="T29" fmla="*/ 12 h 12"/>
                <a:gd name="T30" fmla="*/ 0 w 54"/>
                <a:gd name="T31" fmla="*/ 6 h 12"/>
                <a:gd name="T32" fmla="*/ 0 w 54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12"/>
                <a:gd name="T53" fmla="*/ 54 w 5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12">
                  <a:moveTo>
                    <a:pt x="0" y="6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48" y="6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89" name="Freeform 15"/>
            <p:cNvSpPr>
              <a:spLocks/>
            </p:cNvSpPr>
            <p:nvPr/>
          </p:nvSpPr>
          <p:spPr bwMode="auto">
            <a:xfrm>
              <a:off x="5155" y="1296"/>
              <a:ext cx="48" cy="6"/>
            </a:xfrm>
            <a:custGeom>
              <a:avLst/>
              <a:gdLst>
                <a:gd name="T0" fmla="*/ 0 w 48"/>
                <a:gd name="T1" fmla="*/ 6 h 6"/>
                <a:gd name="T2" fmla="*/ 6 w 48"/>
                <a:gd name="T3" fmla="*/ 0 h 6"/>
                <a:gd name="T4" fmla="*/ 6 w 48"/>
                <a:gd name="T5" fmla="*/ 0 h 6"/>
                <a:gd name="T6" fmla="*/ 18 w 48"/>
                <a:gd name="T7" fmla="*/ 0 h 6"/>
                <a:gd name="T8" fmla="*/ 24 w 48"/>
                <a:gd name="T9" fmla="*/ 0 h 6"/>
                <a:gd name="T10" fmla="*/ 30 w 48"/>
                <a:gd name="T11" fmla="*/ 0 h 6"/>
                <a:gd name="T12" fmla="*/ 36 w 48"/>
                <a:gd name="T13" fmla="*/ 6 h 6"/>
                <a:gd name="T14" fmla="*/ 42 w 48"/>
                <a:gd name="T15" fmla="*/ 6 h 6"/>
                <a:gd name="T16" fmla="*/ 48 w 48"/>
                <a:gd name="T17" fmla="*/ 6 h 6"/>
                <a:gd name="T18" fmla="*/ 42 w 48"/>
                <a:gd name="T19" fmla="*/ 6 h 6"/>
                <a:gd name="T20" fmla="*/ 36 w 48"/>
                <a:gd name="T21" fmla="*/ 6 h 6"/>
                <a:gd name="T22" fmla="*/ 30 w 48"/>
                <a:gd name="T23" fmla="*/ 6 h 6"/>
                <a:gd name="T24" fmla="*/ 24 w 48"/>
                <a:gd name="T25" fmla="*/ 6 h 6"/>
                <a:gd name="T26" fmla="*/ 18 w 48"/>
                <a:gd name="T27" fmla="*/ 6 h 6"/>
                <a:gd name="T28" fmla="*/ 12 w 48"/>
                <a:gd name="T29" fmla="*/ 6 h 6"/>
                <a:gd name="T30" fmla="*/ 6 w 48"/>
                <a:gd name="T31" fmla="*/ 6 h 6"/>
                <a:gd name="T32" fmla="*/ 0 w 48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6"/>
                <a:gd name="T53" fmla="*/ 48 w 48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6">
                  <a:moveTo>
                    <a:pt x="0" y="6"/>
                  </a:move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42" y="6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90" name="Freeform 16"/>
            <p:cNvSpPr>
              <a:spLocks/>
            </p:cNvSpPr>
            <p:nvPr/>
          </p:nvSpPr>
          <p:spPr bwMode="auto">
            <a:xfrm>
              <a:off x="5173" y="1308"/>
              <a:ext cx="24" cy="12"/>
            </a:xfrm>
            <a:custGeom>
              <a:avLst/>
              <a:gdLst>
                <a:gd name="T0" fmla="*/ 0 w 24"/>
                <a:gd name="T1" fmla="*/ 6 h 12"/>
                <a:gd name="T2" fmla="*/ 0 w 24"/>
                <a:gd name="T3" fmla="*/ 6 h 12"/>
                <a:gd name="T4" fmla="*/ 6 w 24"/>
                <a:gd name="T5" fmla="*/ 6 h 12"/>
                <a:gd name="T6" fmla="*/ 6 w 24"/>
                <a:gd name="T7" fmla="*/ 6 h 12"/>
                <a:gd name="T8" fmla="*/ 12 w 24"/>
                <a:gd name="T9" fmla="*/ 6 h 12"/>
                <a:gd name="T10" fmla="*/ 18 w 24"/>
                <a:gd name="T11" fmla="*/ 0 h 12"/>
                <a:gd name="T12" fmla="*/ 24 w 24"/>
                <a:gd name="T13" fmla="*/ 6 h 12"/>
                <a:gd name="T14" fmla="*/ 24 w 24"/>
                <a:gd name="T15" fmla="*/ 6 h 12"/>
                <a:gd name="T16" fmla="*/ 24 w 24"/>
                <a:gd name="T17" fmla="*/ 6 h 12"/>
                <a:gd name="T18" fmla="*/ 24 w 24"/>
                <a:gd name="T19" fmla="*/ 6 h 12"/>
                <a:gd name="T20" fmla="*/ 18 w 24"/>
                <a:gd name="T21" fmla="*/ 6 h 12"/>
                <a:gd name="T22" fmla="*/ 12 w 24"/>
                <a:gd name="T23" fmla="*/ 6 h 12"/>
                <a:gd name="T24" fmla="*/ 12 w 24"/>
                <a:gd name="T25" fmla="*/ 6 h 12"/>
                <a:gd name="T26" fmla="*/ 6 w 24"/>
                <a:gd name="T27" fmla="*/ 12 h 12"/>
                <a:gd name="T28" fmla="*/ 0 w 24"/>
                <a:gd name="T29" fmla="*/ 12 h 12"/>
                <a:gd name="T30" fmla="*/ 0 w 24"/>
                <a:gd name="T31" fmla="*/ 12 h 12"/>
                <a:gd name="T32" fmla="*/ 0 w 24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2"/>
                <a:gd name="T53" fmla="*/ 24 w 2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2">
                  <a:moveTo>
                    <a:pt x="0" y="6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91" name="Freeform 17"/>
            <p:cNvSpPr>
              <a:spLocks/>
            </p:cNvSpPr>
            <p:nvPr/>
          </p:nvSpPr>
          <p:spPr bwMode="auto">
            <a:xfrm>
              <a:off x="5131" y="1183"/>
              <a:ext cx="30" cy="12"/>
            </a:xfrm>
            <a:custGeom>
              <a:avLst/>
              <a:gdLst>
                <a:gd name="T0" fmla="*/ 30 w 30"/>
                <a:gd name="T1" fmla="*/ 12 h 12"/>
                <a:gd name="T2" fmla="*/ 24 w 30"/>
                <a:gd name="T3" fmla="*/ 12 h 12"/>
                <a:gd name="T4" fmla="*/ 24 w 30"/>
                <a:gd name="T5" fmla="*/ 12 h 12"/>
                <a:gd name="T6" fmla="*/ 18 w 30"/>
                <a:gd name="T7" fmla="*/ 6 h 12"/>
                <a:gd name="T8" fmla="*/ 12 w 30"/>
                <a:gd name="T9" fmla="*/ 6 h 12"/>
                <a:gd name="T10" fmla="*/ 6 w 30"/>
                <a:gd name="T11" fmla="*/ 6 h 12"/>
                <a:gd name="T12" fmla="*/ 0 w 30"/>
                <a:gd name="T13" fmla="*/ 6 h 12"/>
                <a:gd name="T14" fmla="*/ 0 w 30"/>
                <a:gd name="T15" fmla="*/ 6 h 12"/>
                <a:gd name="T16" fmla="*/ 0 w 30"/>
                <a:gd name="T17" fmla="*/ 0 h 12"/>
                <a:gd name="T18" fmla="*/ 0 w 30"/>
                <a:gd name="T19" fmla="*/ 0 h 12"/>
                <a:gd name="T20" fmla="*/ 6 w 30"/>
                <a:gd name="T21" fmla="*/ 0 h 12"/>
                <a:gd name="T22" fmla="*/ 6 w 30"/>
                <a:gd name="T23" fmla="*/ 0 h 12"/>
                <a:gd name="T24" fmla="*/ 12 w 30"/>
                <a:gd name="T25" fmla="*/ 0 h 12"/>
                <a:gd name="T26" fmla="*/ 18 w 30"/>
                <a:gd name="T27" fmla="*/ 6 h 12"/>
                <a:gd name="T28" fmla="*/ 24 w 30"/>
                <a:gd name="T29" fmla="*/ 6 h 12"/>
                <a:gd name="T30" fmla="*/ 24 w 30"/>
                <a:gd name="T31" fmla="*/ 12 h 12"/>
                <a:gd name="T32" fmla="*/ 30 w 30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2"/>
                <a:gd name="T53" fmla="*/ 30 w 3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2">
                  <a:moveTo>
                    <a:pt x="30" y="12"/>
                  </a:moveTo>
                  <a:lnTo>
                    <a:pt x="24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3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92" name="Freeform 18"/>
            <p:cNvSpPr>
              <a:spLocks/>
            </p:cNvSpPr>
            <p:nvPr/>
          </p:nvSpPr>
          <p:spPr bwMode="auto">
            <a:xfrm>
              <a:off x="5155" y="1171"/>
              <a:ext cx="6" cy="24"/>
            </a:xfrm>
            <a:custGeom>
              <a:avLst/>
              <a:gdLst>
                <a:gd name="T0" fmla="*/ 6 w 6"/>
                <a:gd name="T1" fmla="*/ 24 h 24"/>
                <a:gd name="T2" fmla="*/ 6 w 6"/>
                <a:gd name="T3" fmla="*/ 18 h 24"/>
                <a:gd name="T4" fmla="*/ 6 w 6"/>
                <a:gd name="T5" fmla="*/ 12 h 24"/>
                <a:gd name="T6" fmla="*/ 6 w 6"/>
                <a:gd name="T7" fmla="*/ 0 h 24"/>
                <a:gd name="T8" fmla="*/ 0 w 6"/>
                <a:gd name="T9" fmla="*/ 0 h 24"/>
                <a:gd name="T10" fmla="*/ 0 w 6"/>
                <a:gd name="T11" fmla="*/ 0 h 24"/>
                <a:gd name="T12" fmla="*/ 0 w 6"/>
                <a:gd name="T13" fmla="*/ 6 h 24"/>
                <a:gd name="T14" fmla="*/ 0 w 6"/>
                <a:gd name="T15" fmla="*/ 18 h 24"/>
                <a:gd name="T16" fmla="*/ 6 w 6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4"/>
                <a:gd name="T29" fmla="*/ 6 w 6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4">
                  <a:moveTo>
                    <a:pt x="6" y="24"/>
                  </a:moveTo>
                  <a:lnTo>
                    <a:pt x="6" y="18"/>
                  </a:lnTo>
                  <a:lnTo>
                    <a:pt x="6" y="1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8"/>
                  </a:lnTo>
                  <a:lnTo>
                    <a:pt x="6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93" name="Freeform 19"/>
            <p:cNvSpPr>
              <a:spLocks/>
            </p:cNvSpPr>
            <p:nvPr/>
          </p:nvSpPr>
          <p:spPr bwMode="auto">
            <a:xfrm>
              <a:off x="5137" y="1165"/>
              <a:ext cx="12" cy="24"/>
            </a:xfrm>
            <a:custGeom>
              <a:avLst/>
              <a:gdLst>
                <a:gd name="T0" fmla="*/ 12 w 12"/>
                <a:gd name="T1" fmla="*/ 24 h 24"/>
                <a:gd name="T2" fmla="*/ 12 w 12"/>
                <a:gd name="T3" fmla="*/ 18 h 24"/>
                <a:gd name="T4" fmla="*/ 6 w 12"/>
                <a:gd name="T5" fmla="*/ 6 h 24"/>
                <a:gd name="T6" fmla="*/ 6 w 12"/>
                <a:gd name="T7" fmla="*/ 0 h 24"/>
                <a:gd name="T8" fmla="*/ 0 w 12"/>
                <a:gd name="T9" fmla="*/ 0 h 24"/>
                <a:gd name="T10" fmla="*/ 0 w 12"/>
                <a:gd name="T11" fmla="*/ 0 h 24"/>
                <a:gd name="T12" fmla="*/ 0 w 12"/>
                <a:gd name="T13" fmla="*/ 6 h 24"/>
                <a:gd name="T14" fmla="*/ 0 w 12"/>
                <a:gd name="T15" fmla="*/ 6 h 24"/>
                <a:gd name="T16" fmla="*/ 0 w 12"/>
                <a:gd name="T17" fmla="*/ 12 h 24"/>
                <a:gd name="T18" fmla="*/ 6 w 12"/>
                <a:gd name="T19" fmla="*/ 12 h 24"/>
                <a:gd name="T20" fmla="*/ 6 w 12"/>
                <a:gd name="T21" fmla="*/ 18 h 24"/>
                <a:gd name="T22" fmla="*/ 12 w 12"/>
                <a:gd name="T23" fmla="*/ 18 h 24"/>
                <a:gd name="T24" fmla="*/ 12 w 12"/>
                <a:gd name="T25" fmla="*/ 24 h 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24"/>
                <a:gd name="T41" fmla="*/ 12 w 12"/>
                <a:gd name="T42" fmla="*/ 24 h 2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24">
                  <a:moveTo>
                    <a:pt x="12" y="24"/>
                  </a:moveTo>
                  <a:lnTo>
                    <a:pt x="12" y="18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94" name="Freeform 20"/>
            <p:cNvSpPr>
              <a:spLocks/>
            </p:cNvSpPr>
            <p:nvPr/>
          </p:nvSpPr>
          <p:spPr bwMode="auto">
            <a:xfrm>
              <a:off x="5197" y="1308"/>
              <a:ext cx="36" cy="6"/>
            </a:xfrm>
            <a:custGeom>
              <a:avLst/>
              <a:gdLst>
                <a:gd name="T0" fmla="*/ 0 w 36"/>
                <a:gd name="T1" fmla="*/ 6 h 6"/>
                <a:gd name="T2" fmla="*/ 6 w 36"/>
                <a:gd name="T3" fmla="*/ 6 h 6"/>
                <a:gd name="T4" fmla="*/ 6 w 36"/>
                <a:gd name="T5" fmla="*/ 0 h 6"/>
                <a:gd name="T6" fmla="*/ 12 w 36"/>
                <a:gd name="T7" fmla="*/ 0 h 6"/>
                <a:gd name="T8" fmla="*/ 18 w 36"/>
                <a:gd name="T9" fmla="*/ 0 h 6"/>
                <a:gd name="T10" fmla="*/ 24 w 36"/>
                <a:gd name="T11" fmla="*/ 0 h 6"/>
                <a:gd name="T12" fmla="*/ 30 w 36"/>
                <a:gd name="T13" fmla="*/ 0 h 6"/>
                <a:gd name="T14" fmla="*/ 30 w 36"/>
                <a:gd name="T15" fmla="*/ 6 h 6"/>
                <a:gd name="T16" fmla="*/ 36 w 36"/>
                <a:gd name="T17" fmla="*/ 6 h 6"/>
                <a:gd name="T18" fmla="*/ 36 w 36"/>
                <a:gd name="T19" fmla="*/ 6 h 6"/>
                <a:gd name="T20" fmla="*/ 30 w 36"/>
                <a:gd name="T21" fmla="*/ 6 h 6"/>
                <a:gd name="T22" fmla="*/ 24 w 36"/>
                <a:gd name="T23" fmla="*/ 6 h 6"/>
                <a:gd name="T24" fmla="*/ 18 w 36"/>
                <a:gd name="T25" fmla="*/ 6 h 6"/>
                <a:gd name="T26" fmla="*/ 18 w 36"/>
                <a:gd name="T27" fmla="*/ 6 h 6"/>
                <a:gd name="T28" fmla="*/ 12 w 36"/>
                <a:gd name="T29" fmla="*/ 6 h 6"/>
                <a:gd name="T30" fmla="*/ 6 w 36"/>
                <a:gd name="T31" fmla="*/ 6 h 6"/>
                <a:gd name="T32" fmla="*/ 0 w 36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6"/>
                <a:gd name="T53" fmla="*/ 36 w 36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6">
                  <a:moveTo>
                    <a:pt x="0" y="6"/>
                  </a:move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95" name="Freeform 21"/>
            <p:cNvSpPr>
              <a:spLocks/>
            </p:cNvSpPr>
            <p:nvPr/>
          </p:nvSpPr>
          <p:spPr bwMode="auto">
            <a:xfrm>
              <a:off x="5191" y="1326"/>
              <a:ext cx="30" cy="18"/>
            </a:xfrm>
            <a:custGeom>
              <a:avLst/>
              <a:gdLst>
                <a:gd name="T0" fmla="*/ 0 w 30"/>
                <a:gd name="T1" fmla="*/ 0 h 18"/>
                <a:gd name="T2" fmla="*/ 6 w 30"/>
                <a:gd name="T3" fmla="*/ 0 h 18"/>
                <a:gd name="T4" fmla="*/ 6 w 30"/>
                <a:gd name="T5" fmla="*/ 6 h 18"/>
                <a:gd name="T6" fmla="*/ 12 w 30"/>
                <a:gd name="T7" fmla="*/ 6 h 18"/>
                <a:gd name="T8" fmla="*/ 18 w 30"/>
                <a:gd name="T9" fmla="*/ 6 h 18"/>
                <a:gd name="T10" fmla="*/ 24 w 30"/>
                <a:gd name="T11" fmla="*/ 6 h 18"/>
                <a:gd name="T12" fmla="*/ 30 w 30"/>
                <a:gd name="T13" fmla="*/ 12 h 18"/>
                <a:gd name="T14" fmla="*/ 30 w 30"/>
                <a:gd name="T15" fmla="*/ 12 h 18"/>
                <a:gd name="T16" fmla="*/ 30 w 30"/>
                <a:gd name="T17" fmla="*/ 12 h 18"/>
                <a:gd name="T18" fmla="*/ 30 w 30"/>
                <a:gd name="T19" fmla="*/ 18 h 18"/>
                <a:gd name="T20" fmla="*/ 30 w 30"/>
                <a:gd name="T21" fmla="*/ 18 h 18"/>
                <a:gd name="T22" fmla="*/ 24 w 30"/>
                <a:gd name="T23" fmla="*/ 12 h 18"/>
                <a:gd name="T24" fmla="*/ 18 w 30"/>
                <a:gd name="T25" fmla="*/ 12 h 18"/>
                <a:gd name="T26" fmla="*/ 12 w 30"/>
                <a:gd name="T27" fmla="*/ 12 h 18"/>
                <a:gd name="T28" fmla="*/ 6 w 30"/>
                <a:gd name="T29" fmla="*/ 6 h 18"/>
                <a:gd name="T30" fmla="*/ 0 w 30"/>
                <a:gd name="T31" fmla="*/ 6 h 18"/>
                <a:gd name="T32" fmla="*/ 0 w 30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0" y="0"/>
                  </a:move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30" y="18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96" name="Freeform 22"/>
            <p:cNvSpPr>
              <a:spLocks/>
            </p:cNvSpPr>
            <p:nvPr/>
          </p:nvSpPr>
          <p:spPr bwMode="auto">
            <a:xfrm>
              <a:off x="5203" y="1296"/>
              <a:ext cx="30" cy="6"/>
            </a:xfrm>
            <a:custGeom>
              <a:avLst/>
              <a:gdLst>
                <a:gd name="T0" fmla="*/ 0 w 30"/>
                <a:gd name="T1" fmla="*/ 6 h 6"/>
                <a:gd name="T2" fmla="*/ 0 w 30"/>
                <a:gd name="T3" fmla="*/ 6 h 6"/>
                <a:gd name="T4" fmla="*/ 0 w 30"/>
                <a:gd name="T5" fmla="*/ 6 h 6"/>
                <a:gd name="T6" fmla="*/ 6 w 30"/>
                <a:gd name="T7" fmla="*/ 0 h 6"/>
                <a:gd name="T8" fmla="*/ 12 w 30"/>
                <a:gd name="T9" fmla="*/ 0 h 6"/>
                <a:gd name="T10" fmla="*/ 18 w 30"/>
                <a:gd name="T11" fmla="*/ 0 h 6"/>
                <a:gd name="T12" fmla="*/ 24 w 30"/>
                <a:gd name="T13" fmla="*/ 0 h 6"/>
                <a:gd name="T14" fmla="*/ 24 w 30"/>
                <a:gd name="T15" fmla="*/ 0 h 6"/>
                <a:gd name="T16" fmla="*/ 30 w 30"/>
                <a:gd name="T17" fmla="*/ 6 h 6"/>
                <a:gd name="T18" fmla="*/ 30 w 30"/>
                <a:gd name="T19" fmla="*/ 6 h 6"/>
                <a:gd name="T20" fmla="*/ 24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6 h 6"/>
                <a:gd name="T28" fmla="*/ 6 w 30"/>
                <a:gd name="T29" fmla="*/ 6 h 6"/>
                <a:gd name="T30" fmla="*/ 0 w 30"/>
                <a:gd name="T31" fmla="*/ 6 h 6"/>
                <a:gd name="T32" fmla="*/ 0 w 30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97" name="Freeform 23"/>
            <p:cNvSpPr>
              <a:spLocks/>
            </p:cNvSpPr>
            <p:nvPr/>
          </p:nvSpPr>
          <p:spPr bwMode="auto">
            <a:xfrm>
              <a:off x="5203" y="1285"/>
              <a:ext cx="30" cy="5"/>
            </a:xfrm>
            <a:custGeom>
              <a:avLst/>
              <a:gdLst>
                <a:gd name="T0" fmla="*/ 0 w 30"/>
                <a:gd name="T1" fmla="*/ 5 h 5"/>
                <a:gd name="T2" fmla="*/ 0 w 30"/>
                <a:gd name="T3" fmla="*/ 5 h 5"/>
                <a:gd name="T4" fmla="*/ 6 w 30"/>
                <a:gd name="T5" fmla="*/ 5 h 5"/>
                <a:gd name="T6" fmla="*/ 12 w 30"/>
                <a:gd name="T7" fmla="*/ 0 h 5"/>
                <a:gd name="T8" fmla="*/ 12 w 30"/>
                <a:gd name="T9" fmla="*/ 0 h 5"/>
                <a:gd name="T10" fmla="*/ 18 w 30"/>
                <a:gd name="T11" fmla="*/ 0 h 5"/>
                <a:gd name="T12" fmla="*/ 24 w 30"/>
                <a:gd name="T13" fmla="*/ 0 h 5"/>
                <a:gd name="T14" fmla="*/ 30 w 30"/>
                <a:gd name="T15" fmla="*/ 0 h 5"/>
                <a:gd name="T16" fmla="*/ 30 w 30"/>
                <a:gd name="T17" fmla="*/ 0 h 5"/>
                <a:gd name="T18" fmla="*/ 30 w 30"/>
                <a:gd name="T19" fmla="*/ 0 h 5"/>
                <a:gd name="T20" fmla="*/ 30 w 30"/>
                <a:gd name="T21" fmla="*/ 5 h 5"/>
                <a:gd name="T22" fmla="*/ 24 w 30"/>
                <a:gd name="T23" fmla="*/ 5 h 5"/>
                <a:gd name="T24" fmla="*/ 18 w 30"/>
                <a:gd name="T25" fmla="*/ 5 h 5"/>
                <a:gd name="T26" fmla="*/ 12 w 30"/>
                <a:gd name="T27" fmla="*/ 5 h 5"/>
                <a:gd name="T28" fmla="*/ 6 w 30"/>
                <a:gd name="T29" fmla="*/ 5 h 5"/>
                <a:gd name="T30" fmla="*/ 0 w 30"/>
                <a:gd name="T31" fmla="*/ 5 h 5"/>
                <a:gd name="T32" fmla="*/ 0 w 30"/>
                <a:gd name="T33" fmla="*/ 5 h 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5"/>
                <a:gd name="T53" fmla="*/ 30 w 30"/>
                <a:gd name="T54" fmla="*/ 5 h 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5">
                  <a:moveTo>
                    <a:pt x="0" y="5"/>
                  </a:moveTo>
                  <a:lnTo>
                    <a:pt x="0" y="5"/>
                  </a:lnTo>
                  <a:lnTo>
                    <a:pt x="6" y="5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5"/>
                  </a:lnTo>
                  <a:lnTo>
                    <a:pt x="24" y="5"/>
                  </a:lnTo>
                  <a:lnTo>
                    <a:pt x="18" y="5"/>
                  </a:lnTo>
                  <a:lnTo>
                    <a:pt x="12" y="5"/>
                  </a:lnTo>
                  <a:lnTo>
                    <a:pt x="6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98" name="Freeform 24"/>
            <p:cNvSpPr>
              <a:spLocks/>
            </p:cNvSpPr>
            <p:nvPr/>
          </p:nvSpPr>
          <p:spPr bwMode="auto">
            <a:xfrm>
              <a:off x="5197" y="1273"/>
              <a:ext cx="36" cy="12"/>
            </a:xfrm>
            <a:custGeom>
              <a:avLst/>
              <a:gdLst>
                <a:gd name="T0" fmla="*/ 0 w 36"/>
                <a:gd name="T1" fmla="*/ 12 h 12"/>
                <a:gd name="T2" fmla="*/ 6 w 36"/>
                <a:gd name="T3" fmla="*/ 6 h 12"/>
                <a:gd name="T4" fmla="*/ 12 w 36"/>
                <a:gd name="T5" fmla="*/ 6 h 12"/>
                <a:gd name="T6" fmla="*/ 18 w 36"/>
                <a:gd name="T7" fmla="*/ 0 h 12"/>
                <a:gd name="T8" fmla="*/ 18 w 36"/>
                <a:gd name="T9" fmla="*/ 0 h 12"/>
                <a:gd name="T10" fmla="*/ 24 w 36"/>
                <a:gd name="T11" fmla="*/ 0 h 12"/>
                <a:gd name="T12" fmla="*/ 30 w 36"/>
                <a:gd name="T13" fmla="*/ 0 h 12"/>
                <a:gd name="T14" fmla="*/ 36 w 36"/>
                <a:gd name="T15" fmla="*/ 0 h 12"/>
                <a:gd name="T16" fmla="*/ 36 w 36"/>
                <a:gd name="T17" fmla="*/ 0 h 12"/>
                <a:gd name="T18" fmla="*/ 36 w 36"/>
                <a:gd name="T19" fmla="*/ 0 h 12"/>
                <a:gd name="T20" fmla="*/ 30 w 36"/>
                <a:gd name="T21" fmla="*/ 0 h 12"/>
                <a:gd name="T22" fmla="*/ 30 w 36"/>
                <a:gd name="T23" fmla="*/ 6 h 12"/>
                <a:gd name="T24" fmla="*/ 24 w 36"/>
                <a:gd name="T25" fmla="*/ 6 h 12"/>
                <a:gd name="T26" fmla="*/ 18 w 36"/>
                <a:gd name="T27" fmla="*/ 6 h 12"/>
                <a:gd name="T28" fmla="*/ 12 w 36"/>
                <a:gd name="T29" fmla="*/ 6 h 12"/>
                <a:gd name="T30" fmla="*/ 6 w 36"/>
                <a:gd name="T31" fmla="*/ 12 h 12"/>
                <a:gd name="T32" fmla="*/ 0 w 36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2"/>
                <a:gd name="T53" fmla="*/ 36 w 3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2">
                  <a:moveTo>
                    <a:pt x="0" y="12"/>
                  </a:moveTo>
                  <a:lnTo>
                    <a:pt x="6" y="6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99" name="Freeform 25"/>
            <p:cNvSpPr>
              <a:spLocks/>
            </p:cNvSpPr>
            <p:nvPr/>
          </p:nvSpPr>
          <p:spPr bwMode="auto">
            <a:xfrm>
              <a:off x="5197" y="1249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6 w 36"/>
                <a:gd name="T3" fmla="*/ 18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6 h 24"/>
                <a:gd name="T10" fmla="*/ 24 w 36"/>
                <a:gd name="T11" fmla="*/ 6 h 24"/>
                <a:gd name="T12" fmla="*/ 30 w 36"/>
                <a:gd name="T13" fmla="*/ 6 h 24"/>
                <a:gd name="T14" fmla="*/ 30 w 36"/>
                <a:gd name="T15" fmla="*/ 0 h 24"/>
                <a:gd name="T16" fmla="*/ 36 w 36"/>
                <a:gd name="T17" fmla="*/ 6 h 24"/>
                <a:gd name="T18" fmla="*/ 36 w 36"/>
                <a:gd name="T19" fmla="*/ 6 h 24"/>
                <a:gd name="T20" fmla="*/ 30 w 36"/>
                <a:gd name="T21" fmla="*/ 12 h 24"/>
                <a:gd name="T22" fmla="*/ 24 w 36"/>
                <a:gd name="T23" fmla="*/ 12 h 24"/>
                <a:gd name="T24" fmla="*/ 18 w 36"/>
                <a:gd name="T25" fmla="*/ 12 h 24"/>
                <a:gd name="T26" fmla="*/ 18 w 36"/>
                <a:gd name="T27" fmla="*/ 18 h 24"/>
                <a:gd name="T28" fmla="*/ 12 w 36"/>
                <a:gd name="T29" fmla="*/ 18 h 24"/>
                <a:gd name="T30" fmla="*/ 6 w 36"/>
                <a:gd name="T31" fmla="*/ 18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6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00" name="Freeform 26"/>
            <p:cNvSpPr>
              <a:spLocks/>
            </p:cNvSpPr>
            <p:nvPr/>
          </p:nvSpPr>
          <p:spPr bwMode="auto">
            <a:xfrm>
              <a:off x="5191" y="1231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6 w 36"/>
                <a:gd name="T3" fmla="*/ 24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6 h 24"/>
                <a:gd name="T10" fmla="*/ 24 w 36"/>
                <a:gd name="T11" fmla="*/ 6 h 24"/>
                <a:gd name="T12" fmla="*/ 30 w 36"/>
                <a:gd name="T13" fmla="*/ 0 h 24"/>
                <a:gd name="T14" fmla="*/ 36 w 36"/>
                <a:gd name="T15" fmla="*/ 0 h 24"/>
                <a:gd name="T16" fmla="*/ 36 w 36"/>
                <a:gd name="T17" fmla="*/ 0 h 24"/>
                <a:gd name="T18" fmla="*/ 36 w 36"/>
                <a:gd name="T19" fmla="*/ 6 h 24"/>
                <a:gd name="T20" fmla="*/ 30 w 36"/>
                <a:gd name="T21" fmla="*/ 6 h 24"/>
                <a:gd name="T22" fmla="*/ 24 w 36"/>
                <a:gd name="T23" fmla="*/ 12 h 24"/>
                <a:gd name="T24" fmla="*/ 18 w 36"/>
                <a:gd name="T25" fmla="*/ 18 h 24"/>
                <a:gd name="T26" fmla="*/ 12 w 36"/>
                <a:gd name="T27" fmla="*/ 18 h 24"/>
                <a:gd name="T28" fmla="*/ 6 w 36"/>
                <a:gd name="T29" fmla="*/ 24 h 24"/>
                <a:gd name="T30" fmla="*/ 6 w 36"/>
                <a:gd name="T31" fmla="*/ 24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01" name="Freeform 27"/>
            <p:cNvSpPr>
              <a:spLocks/>
            </p:cNvSpPr>
            <p:nvPr/>
          </p:nvSpPr>
          <p:spPr bwMode="auto">
            <a:xfrm>
              <a:off x="5185" y="1213"/>
              <a:ext cx="36" cy="30"/>
            </a:xfrm>
            <a:custGeom>
              <a:avLst/>
              <a:gdLst>
                <a:gd name="T0" fmla="*/ 0 w 36"/>
                <a:gd name="T1" fmla="*/ 30 h 30"/>
                <a:gd name="T2" fmla="*/ 6 w 36"/>
                <a:gd name="T3" fmla="*/ 24 h 30"/>
                <a:gd name="T4" fmla="*/ 6 w 36"/>
                <a:gd name="T5" fmla="*/ 18 h 30"/>
                <a:gd name="T6" fmla="*/ 12 w 36"/>
                <a:gd name="T7" fmla="*/ 12 h 30"/>
                <a:gd name="T8" fmla="*/ 18 w 36"/>
                <a:gd name="T9" fmla="*/ 6 h 30"/>
                <a:gd name="T10" fmla="*/ 24 w 36"/>
                <a:gd name="T11" fmla="*/ 0 h 30"/>
                <a:gd name="T12" fmla="*/ 30 w 36"/>
                <a:gd name="T13" fmla="*/ 0 h 30"/>
                <a:gd name="T14" fmla="*/ 36 w 36"/>
                <a:gd name="T15" fmla="*/ 0 h 30"/>
                <a:gd name="T16" fmla="*/ 36 w 36"/>
                <a:gd name="T17" fmla="*/ 0 h 30"/>
                <a:gd name="T18" fmla="*/ 36 w 36"/>
                <a:gd name="T19" fmla="*/ 0 h 30"/>
                <a:gd name="T20" fmla="*/ 36 w 36"/>
                <a:gd name="T21" fmla="*/ 6 h 30"/>
                <a:gd name="T22" fmla="*/ 30 w 36"/>
                <a:gd name="T23" fmla="*/ 12 h 30"/>
                <a:gd name="T24" fmla="*/ 24 w 36"/>
                <a:gd name="T25" fmla="*/ 12 h 30"/>
                <a:gd name="T26" fmla="*/ 18 w 36"/>
                <a:gd name="T27" fmla="*/ 18 h 30"/>
                <a:gd name="T28" fmla="*/ 12 w 36"/>
                <a:gd name="T29" fmla="*/ 24 h 30"/>
                <a:gd name="T30" fmla="*/ 6 w 36"/>
                <a:gd name="T31" fmla="*/ 24 h 30"/>
                <a:gd name="T32" fmla="*/ 0 w 36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30"/>
                  </a:move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6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02" name="Freeform 28"/>
            <p:cNvSpPr>
              <a:spLocks/>
            </p:cNvSpPr>
            <p:nvPr/>
          </p:nvSpPr>
          <p:spPr bwMode="auto">
            <a:xfrm>
              <a:off x="5179" y="1195"/>
              <a:ext cx="36" cy="36"/>
            </a:xfrm>
            <a:custGeom>
              <a:avLst/>
              <a:gdLst>
                <a:gd name="T0" fmla="*/ 0 w 36"/>
                <a:gd name="T1" fmla="*/ 36 h 36"/>
                <a:gd name="T2" fmla="*/ 6 w 36"/>
                <a:gd name="T3" fmla="*/ 30 h 36"/>
                <a:gd name="T4" fmla="*/ 6 w 36"/>
                <a:gd name="T5" fmla="*/ 24 h 36"/>
                <a:gd name="T6" fmla="*/ 12 w 36"/>
                <a:gd name="T7" fmla="*/ 18 h 36"/>
                <a:gd name="T8" fmla="*/ 12 w 36"/>
                <a:gd name="T9" fmla="*/ 12 h 36"/>
                <a:gd name="T10" fmla="*/ 18 w 36"/>
                <a:gd name="T11" fmla="*/ 6 h 36"/>
                <a:gd name="T12" fmla="*/ 24 w 36"/>
                <a:gd name="T13" fmla="*/ 0 h 36"/>
                <a:gd name="T14" fmla="*/ 30 w 36"/>
                <a:gd name="T15" fmla="*/ 0 h 36"/>
                <a:gd name="T16" fmla="*/ 36 w 36"/>
                <a:gd name="T17" fmla="*/ 0 h 36"/>
                <a:gd name="T18" fmla="*/ 36 w 36"/>
                <a:gd name="T19" fmla="*/ 0 h 36"/>
                <a:gd name="T20" fmla="*/ 30 w 36"/>
                <a:gd name="T21" fmla="*/ 6 h 36"/>
                <a:gd name="T22" fmla="*/ 30 w 36"/>
                <a:gd name="T23" fmla="*/ 6 h 36"/>
                <a:gd name="T24" fmla="*/ 24 w 36"/>
                <a:gd name="T25" fmla="*/ 12 h 36"/>
                <a:gd name="T26" fmla="*/ 18 w 36"/>
                <a:gd name="T27" fmla="*/ 18 h 36"/>
                <a:gd name="T28" fmla="*/ 12 w 36"/>
                <a:gd name="T29" fmla="*/ 24 h 36"/>
                <a:gd name="T30" fmla="*/ 6 w 36"/>
                <a:gd name="T31" fmla="*/ 30 h 36"/>
                <a:gd name="T32" fmla="*/ 0 w 36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0" y="36"/>
                  </a:moveTo>
                  <a:lnTo>
                    <a:pt x="6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6" y="3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03" name="Freeform 29"/>
            <p:cNvSpPr>
              <a:spLocks/>
            </p:cNvSpPr>
            <p:nvPr/>
          </p:nvSpPr>
          <p:spPr bwMode="auto">
            <a:xfrm>
              <a:off x="5179" y="1183"/>
              <a:ext cx="12" cy="36"/>
            </a:xfrm>
            <a:custGeom>
              <a:avLst/>
              <a:gdLst>
                <a:gd name="T0" fmla="*/ 12 w 12"/>
                <a:gd name="T1" fmla="*/ 0 h 36"/>
                <a:gd name="T2" fmla="*/ 12 w 12"/>
                <a:gd name="T3" fmla="*/ 0 h 36"/>
                <a:gd name="T4" fmla="*/ 12 w 12"/>
                <a:gd name="T5" fmla="*/ 6 h 36"/>
                <a:gd name="T6" fmla="*/ 12 w 12"/>
                <a:gd name="T7" fmla="*/ 12 h 36"/>
                <a:gd name="T8" fmla="*/ 6 w 12"/>
                <a:gd name="T9" fmla="*/ 18 h 36"/>
                <a:gd name="T10" fmla="*/ 6 w 12"/>
                <a:gd name="T11" fmla="*/ 24 h 36"/>
                <a:gd name="T12" fmla="*/ 0 w 12"/>
                <a:gd name="T13" fmla="*/ 30 h 36"/>
                <a:gd name="T14" fmla="*/ 0 w 12"/>
                <a:gd name="T15" fmla="*/ 30 h 36"/>
                <a:gd name="T16" fmla="*/ 0 w 12"/>
                <a:gd name="T17" fmla="*/ 36 h 36"/>
                <a:gd name="T18" fmla="*/ 0 w 12"/>
                <a:gd name="T19" fmla="*/ 30 h 36"/>
                <a:gd name="T20" fmla="*/ 0 w 12"/>
                <a:gd name="T21" fmla="*/ 24 h 36"/>
                <a:gd name="T22" fmla="*/ 0 w 12"/>
                <a:gd name="T23" fmla="*/ 18 h 36"/>
                <a:gd name="T24" fmla="*/ 0 w 12"/>
                <a:gd name="T25" fmla="*/ 12 h 36"/>
                <a:gd name="T26" fmla="*/ 6 w 12"/>
                <a:gd name="T27" fmla="*/ 6 h 36"/>
                <a:gd name="T28" fmla="*/ 6 w 12"/>
                <a:gd name="T29" fmla="*/ 0 h 36"/>
                <a:gd name="T30" fmla="*/ 12 w 12"/>
                <a:gd name="T31" fmla="*/ 0 h 36"/>
                <a:gd name="T32" fmla="*/ 12 w 12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36"/>
                <a:gd name="T53" fmla="*/ 12 w 12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36">
                  <a:moveTo>
                    <a:pt x="12" y="0"/>
                  </a:move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04" name="Freeform 30"/>
            <p:cNvSpPr>
              <a:spLocks/>
            </p:cNvSpPr>
            <p:nvPr/>
          </p:nvSpPr>
          <p:spPr bwMode="auto">
            <a:xfrm>
              <a:off x="5167" y="1165"/>
              <a:ext cx="12" cy="42"/>
            </a:xfrm>
            <a:custGeom>
              <a:avLst/>
              <a:gdLst>
                <a:gd name="T0" fmla="*/ 12 w 12"/>
                <a:gd name="T1" fmla="*/ 0 h 42"/>
                <a:gd name="T2" fmla="*/ 12 w 12"/>
                <a:gd name="T3" fmla="*/ 6 h 42"/>
                <a:gd name="T4" fmla="*/ 12 w 12"/>
                <a:gd name="T5" fmla="*/ 6 h 42"/>
                <a:gd name="T6" fmla="*/ 12 w 12"/>
                <a:gd name="T7" fmla="*/ 12 h 42"/>
                <a:gd name="T8" fmla="*/ 6 w 12"/>
                <a:gd name="T9" fmla="*/ 18 h 42"/>
                <a:gd name="T10" fmla="*/ 6 w 12"/>
                <a:gd name="T11" fmla="*/ 30 h 42"/>
                <a:gd name="T12" fmla="*/ 6 w 12"/>
                <a:gd name="T13" fmla="*/ 36 h 42"/>
                <a:gd name="T14" fmla="*/ 0 w 12"/>
                <a:gd name="T15" fmla="*/ 36 h 42"/>
                <a:gd name="T16" fmla="*/ 0 w 12"/>
                <a:gd name="T17" fmla="*/ 42 h 42"/>
                <a:gd name="T18" fmla="*/ 0 w 12"/>
                <a:gd name="T19" fmla="*/ 36 h 42"/>
                <a:gd name="T20" fmla="*/ 0 w 12"/>
                <a:gd name="T21" fmla="*/ 30 h 42"/>
                <a:gd name="T22" fmla="*/ 0 w 12"/>
                <a:gd name="T23" fmla="*/ 24 h 42"/>
                <a:gd name="T24" fmla="*/ 0 w 12"/>
                <a:gd name="T25" fmla="*/ 18 h 42"/>
                <a:gd name="T26" fmla="*/ 6 w 12"/>
                <a:gd name="T27" fmla="*/ 12 h 42"/>
                <a:gd name="T28" fmla="*/ 6 w 12"/>
                <a:gd name="T29" fmla="*/ 6 h 42"/>
                <a:gd name="T30" fmla="*/ 12 w 12"/>
                <a:gd name="T31" fmla="*/ 0 h 42"/>
                <a:gd name="T32" fmla="*/ 12 w 12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42"/>
                <a:gd name="T53" fmla="*/ 12 w 12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42">
                  <a:moveTo>
                    <a:pt x="12" y="0"/>
                  </a:moveTo>
                  <a:lnTo>
                    <a:pt x="12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6" y="30"/>
                  </a:lnTo>
                  <a:lnTo>
                    <a:pt x="6" y="36"/>
                  </a:lnTo>
                  <a:lnTo>
                    <a:pt x="0" y="36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05" name="Freeform 31"/>
            <p:cNvSpPr>
              <a:spLocks/>
            </p:cNvSpPr>
            <p:nvPr/>
          </p:nvSpPr>
          <p:spPr bwMode="auto">
            <a:xfrm>
              <a:off x="5197" y="1051"/>
              <a:ext cx="42" cy="198"/>
            </a:xfrm>
            <a:custGeom>
              <a:avLst/>
              <a:gdLst>
                <a:gd name="T0" fmla="*/ 36 w 42"/>
                <a:gd name="T1" fmla="*/ 192 h 198"/>
                <a:gd name="T2" fmla="*/ 36 w 42"/>
                <a:gd name="T3" fmla="*/ 192 h 198"/>
                <a:gd name="T4" fmla="*/ 42 w 42"/>
                <a:gd name="T5" fmla="*/ 198 h 198"/>
                <a:gd name="T6" fmla="*/ 42 w 42"/>
                <a:gd name="T7" fmla="*/ 198 h 198"/>
                <a:gd name="T8" fmla="*/ 42 w 42"/>
                <a:gd name="T9" fmla="*/ 198 h 198"/>
                <a:gd name="T10" fmla="*/ 30 w 42"/>
                <a:gd name="T11" fmla="*/ 168 h 198"/>
                <a:gd name="T12" fmla="*/ 18 w 42"/>
                <a:gd name="T13" fmla="*/ 138 h 198"/>
                <a:gd name="T14" fmla="*/ 12 w 42"/>
                <a:gd name="T15" fmla="*/ 114 h 198"/>
                <a:gd name="T16" fmla="*/ 12 w 42"/>
                <a:gd name="T17" fmla="*/ 84 h 198"/>
                <a:gd name="T18" fmla="*/ 6 w 42"/>
                <a:gd name="T19" fmla="*/ 60 h 198"/>
                <a:gd name="T20" fmla="*/ 6 w 42"/>
                <a:gd name="T21" fmla="*/ 36 h 198"/>
                <a:gd name="T22" fmla="*/ 6 w 42"/>
                <a:gd name="T23" fmla="*/ 18 h 198"/>
                <a:gd name="T24" fmla="*/ 12 w 42"/>
                <a:gd name="T25" fmla="*/ 0 h 198"/>
                <a:gd name="T26" fmla="*/ 6 w 42"/>
                <a:gd name="T27" fmla="*/ 12 h 198"/>
                <a:gd name="T28" fmla="*/ 6 w 42"/>
                <a:gd name="T29" fmla="*/ 36 h 198"/>
                <a:gd name="T30" fmla="*/ 0 w 42"/>
                <a:gd name="T31" fmla="*/ 60 h 198"/>
                <a:gd name="T32" fmla="*/ 6 w 42"/>
                <a:gd name="T33" fmla="*/ 90 h 198"/>
                <a:gd name="T34" fmla="*/ 6 w 42"/>
                <a:gd name="T35" fmla="*/ 120 h 198"/>
                <a:gd name="T36" fmla="*/ 12 w 42"/>
                <a:gd name="T37" fmla="*/ 150 h 198"/>
                <a:gd name="T38" fmla="*/ 24 w 42"/>
                <a:gd name="T39" fmla="*/ 174 h 198"/>
                <a:gd name="T40" fmla="*/ 36 w 42"/>
                <a:gd name="T41" fmla="*/ 192 h 19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2"/>
                <a:gd name="T64" fmla="*/ 0 h 198"/>
                <a:gd name="T65" fmla="*/ 42 w 42"/>
                <a:gd name="T66" fmla="*/ 198 h 19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2" h="198">
                  <a:moveTo>
                    <a:pt x="36" y="192"/>
                  </a:moveTo>
                  <a:lnTo>
                    <a:pt x="36" y="192"/>
                  </a:lnTo>
                  <a:lnTo>
                    <a:pt x="42" y="198"/>
                  </a:lnTo>
                  <a:lnTo>
                    <a:pt x="30" y="168"/>
                  </a:lnTo>
                  <a:lnTo>
                    <a:pt x="18" y="138"/>
                  </a:lnTo>
                  <a:lnTo>
                    <a:pt x="12" y="114"/>
                  </a:lnTo>
                  <a:lnTo>
                    <a:pt x="12" y="84"/>
                  </a:lnTo>
                  <a:lnTo>
                    <a:pt x="6" y="60"/>
                  </a:lnTo>
                  <a:lnTo>
                    <a:pt x="6" y="36"/>
                  </a:lnTo>
                  <a:lnTo>
                    <a:pt x="6" y="18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6" y="36"/>
                  </a:lnTo>
                  <a:lnTo>
                    <a:pt x="0" y="60"/>
                  </a:lnTo>
                  <a:lnTo>
                    <a:pt x="6" y="90"/>
                  </a:lnTo>
                  <a:lnTo>
                    <a:pt x="6" y="120"/>
                  </a:lnTo>
                  <a:lnTo>
                    <a:pt x="12" y="150"/>
                  </a:lnTo>
                  <a:lnTo>
                    <a:pt x="24" y="174"/>
                  </a:lnTo>
                  <a:lnTo>
                    <a:pt x="36" y="19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06" name="Freeform 32"/>
            <p:cNvSpPr>
              <a:spLocks/>
            </p:cNvSpPr>
            <p:nvPr/>
          </p:nvSpPr>
          <p:spPr bwMode="auto">
            <a:xfrm>
              <a:off x="5203" y="1063"/>
              <a:ext cx="30" cy="30"/>
            </a:xfrm>
            <a:custGeom>
              <a:avLst/>
              <a:gdLst>
                <a:gd name="T0" fmla="*/ 30 w 30"/>
                <a:gd name="T1" fmla="*/ 0 h 30"/>
                <a:gd name="T2" fmla="*/ 30 w 30"/>
                <a:gd name="T3" fmla="*/ 0 h 30"/>
                <a:gd name="T4" fmla="*/ 24 w 30"/>
                <a:gd name="T5" fmla="*/ 0 h 30"/>
                <a:gd name="T6" fmla="*/ 18 w 30"/>
                <a:gd name="T7" fmla="*/ 0 h 30"/>
                <a:gd name="T8" fmla="*/ 18 w 30"/>
                <a:gd name="T9" fmla="*/ 6 h 30"/>
                <a:gd name="T10" fmla="*/ 12 w 30"/>
                <a:gd name="T11" fmla="*/ 12 h 30"/>
                <a:gd name="T12" fmla="*/ 6 w 30"/>
                <a:gd name="T13" fmla="*/ 12 h 30"/>
                <a:gd name="T14" fmla="*/ 0 w 30"/>
                <a:gd name="T15" fmla="*/ 24 h 30"/>
                <a:gd name="T16" fmla="*/ 0 w 30"/>
                <a:gd name="T17" fmla="*/ 30 h 30"/>
                <a:gd name="T18" fmla="*/ 6 w 30"/>
                <a:gd name="T19" fmla="*/ 24 h 30"/>
                <a:gd name="T20" fmla="*/ 6 w 30"/>
                <a:gd name="T21" fmla="*/ 18 h 30"/>
                <a:gd name="T22" fmla="*/ 12 w 30"/>
                <a:gd name="T23" fmla="*/ 18 h 30"/>
                <a:gd name="T24" fmla="*/ 18 w 30"/>
                <a:gd name="T25" fmla="*/ 12 h 30"/>
                <a:gd name="T26" fmla="*/ 24 w 30"/>
                <a:gd name="T27" fmla="*/ 12 h 30"/>
                <a:gd name="T28" fmla="*/ 24 w 30"/>
                <a:gd name="T29" fmla="*/ 6 h 30"/>
                <a:gd name="T30" fmla="*/ 30 w 30"/>
                <a:gd name="T31" fmla="*/ 0 h 30"/>
                <a:gd name="T32" fmla="*/ 30 w 30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0"/>
                <a:gd name="T53" fmla="*/ 30 w 30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0">
                  <a:moveTo>
                    <a:pt x="30" y="0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24" y="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07" name="Freeform 33"/>
            <p:cNvSpPr>
              <a:spLocks/>
            </p:cNvSpPr>
            <p:nvPr/>
          </p:nvSpPr>
          <p:spPr bwMode="auto">
            <a:xfrm>
              <a:off x="5203" y="1087"/>
              <a:ext cx="30" cy="36"/>
            </a:xfrm>
            <a:custGeom>
              <a:avLst/>
              <a:gdLst>
                <a:gd name="T0" fmla="*/ 30 w 30"/>
                <a:gd name="T1" fmla="*/ 6 h 36"/>
                <a:gd name="T2" fmla="*/ 30 w 30"/>
                <a:gd name="T3" fmla="*/ 0 h 36"/>
                <a:gd name="T4" fmla="*/ 24 w 30"/>
                <a:gd name="T5" fmla="*/ 6 h 36"/>
                <a:gd name="T6" fmla="*/ 24 w 30"/>
                <a:gd name="T7" fmla="*/ 6 h 36"/>
                <a:gd name="T8" fmla="*/ 18 w 30"/>
                <a:gd name="T9" fmla="*/ 12 h 36"/>
                <a:gd name="T10" fmla="*/ 12 w 30"/>
                <a:gd name="T11" fmla="*/ 18 h 36"/>
                <a:gd name="T12" fmla="*/ 6 w 30"/>
                <a:gd name="T13" fmla="*/ 24 h 36"/>
                <a:gd name="T14" fmla="*/ 0 w 30"/>
                <a:gd name="T15" fmla="*/ 30 h 36"/>
                <a:gd name="T16" fmla="*/ 0 w 30"/>
                <a:gd name="T17" fmla="*/ 36 h 36"/>
                <a:gd name="T18" fmla="*/ 0 w 30"/>
                <a:gd name="T19" fmla="*/ 36 h 36"/>
                <a:gd name="T20" fmla="*/ 6 w 30"/>
                <a:gd name="T21" fmla="*/ 30 h 36"/>
                <a:gd name="T22" fmla="*/ 12 w 30"/>
                <a:gd name="T23" fmla="*/ 30 h 36"/>
                <a:gd name="T24" fmla="*/ 18 w 30"/>
                <a:gd name="T25" fmla="*/ 24 h 36"/>
                <a:gd name="T26" fmla="*/ 24 w 30"/>
                <a:gd name="T27" fmla="*/ 18 h 36"/>
                <a:gd name="T28" fmla="*/ 30 w 30"/>
                <a:gd name="T29" fmla="*/ 12 h 36"/>
                <a:gd name="T30" fmla="*/ 30 w 30"/>
                <a:gd name="T31" fmla="*/ 6 h 36"/>
                <a:gd name="T32" fmla="*/ 30 w 30"/>
                <a:gd name="T33" fmla="*/ 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6"/>
                <a:gd name="T53" fmla="*/ 30 w 30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6">
                  <a:moveTo>
                    <a:pt x="30" y="6"/>
                  </a:moveTo>
                  <a:lnTo>
                    <a:pt x="30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8" y="24"/>
                  </a:lnTo>
                  <a:lnTo>
                    <a:pt x="24" y="18"/>
                  </a:lnTo>
                  <a:lnTo>
                    <a:pt x="30" y="12"/>
                  </a:lnTo>
                  <a:lnTo>
                    <a:pt x="3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08" name="Freeform 34"/>
            <p:cNvSpPr>
              <a:spLocks/>
            </p:cNvSpPr>
            <p:nvPr/>
          </p:nvSpPr>
          <p:spPr bwMode="auto">
            <a:xfrm>
              <a:off x="5203" y="1111"/>
              <a:ext cx="36" cy="30"/>
            </a:xfrm>
            <a:custGeom>
              <a:avLst/>
              <a:gdLst>
                <a:gd name="T0" fmla="*/ 36 w 36"/>
                <a:gd name="T1" fmla="*/ 0 h 30"/>
                <a:gd name="T2" fmla="*/ 36 w 36"/>
                <a:gd name="T3" fmla="*/ 0 h 30"/>
                <a:gd name="T4" fmla="*/ 30 w 36"/>
                <a:gd name="T5" fmla="*/ 0 h 30"/>
                <a:gd name="T6" fmla="*/ 24 w 36"/>
                <a:gd name="T7" fmla="*/ 6 h 30"/>
                <a:gd name="T8" fmla="*/ 18 w 36"/>
                <a:gd name="T9" fmla="*/ 6 h 30"/>
                <a:gd name="T10" fmla="*/ 12 w 36"/>
                <a:gd name="T11" fmla="*/ 12 h 30"/>
                <a:gd name="T12" fmla="*/ 6 w 36"/>
                <a:gd name="T13" fmla="*/ 18 h 30"/>
                <a:gd name="T14" fmla="*/ 0 w 36"/>
                <a:gd name="T15" fmla="*/ 24 h 30"/>
                <a:gd name="T16" fmla="*/ 0 w 36"/>
                <a:gd name="T17" fmla="*/ 30 h 30"/>
                <a:gd name="T18" fmla="*/ 0 w 36"/>
                <a:gd name="T19" fmla="*/ 30 h 30"/>
                <a:gd name="T20" fmla="*/ 6 w 36"/>
                <a:gd name="T21" fmla="*/ 30 h 30"/>
                <a:gd name="T22" fmla="*/ 12 w 36"/>
                <a:gd name="T23" fmla="*/ 24 h 30"/>
                <a:gd name="T24" fmla="*/ 24 w 36"/>
                <a:gd name="T25" fmla="*/ 18 h 30"/>
                <a:gd name="T26" fmla="*/ 30 w 36"/>
                <a:gd name="T27" fmla="*/ 12 h 30"/>
                <a:gd name="T28" fmla="*/ 36 w 36"/>
                <a:gd name="T29" fmla="*/ 6 h 30"/>
                <a:gd name="T30" fmla="*/ 36 w 36"/>
                <a:gd name="T31" fmla="*/ 6 h 30"/>
                <a:gd name="T32" fmla="*/ 36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36" y="0"/>
                  </a:moveTo>
                  <a:lnTo>
                    <a:pt x="36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24" y="18"/>
                  </a:lnTo>
                  <a:lnTo>
                    <a:pt x="30" y="12"/>
                  </a:lnTo>
                  <a:lnTo>
                    <a:pt x="36" y="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09" name="Freeform 35"/>
            <p:cNvSpPr>
              <a:spLocks/>
            </p:cNvSpPr>
            <p:nvPr/>
          </p:nvSpPr>
          <p:spPr bwMode="auto">
            <a:xfrm>
              <a:off x="5209" y="1147"/>
              <a:ext cx="36" cy="30"/>
            </a:xfrm>
            <a:custGeom>
              <a:avLst/>
              <a:gdLst>
                <a:gd name="T0" fmla="*/ 36 w 36"/>
                <a:gd name="T1" fmla="*/ 6 h 30"/>
                <a:gd name="T2" fmla="*/ 30 w 36"/>
                <a:gd name="T3" fmla="*/ 0 h 30"/>
                <a:gd name="T4" fmla="*/ 24 w 36"/>
                <a:gd name="T5" fmla="*/ 6 h 30"/>
                <a:gd name="T6" fmla="*/ 24 w 36"/>
                <a:gd name="T7" fmla="*/ 6 h 30"/>
                <a:gd name="T8" fmla="*/ 18 w 36"/>
                <a:gd name="T9" fmla="*/ 12 h 30"/>
                <a:gd name="T10" fmla="*/ 6 w 36"/>
                <a:gd name="T11" fmla="*/ 12 h 30"/>
                <a:gd name="T12" fmla="*/ 6 w 36"/>
                <a:gd name="T13" fmla="*/ 18 h 30"/>
                <a:gd name="T14" fmla="*/ 0 w 36"/>
                <a:gd name="T15" fmla="*/ 24 h 30"/>
                <a:gd name="T16" fmla="*/ 0 w 36"/>
                <a:gd name="T17" fmla="*/ 30 h 30"/>
                <a:gd name="T18" fmla="*/ 0 w 36"/>
                <a:gd name="T19" fmla="*/ 30 h 30"/>
                <a:gd name="T20" fmla="*/ 6 w 36"/>
                <a:gd name="T21" fmla="*/ 24 h 30"/>
                <a:gd name="T22" fmla="*/ 12 w 36"/>
                <a:gd name="T23" fmla="*/ 24 h 30"/>
                <a:gd name="T24" fmla="*/ 18 w 36"/>
                <a:gd name="T25" fmla="*/ 18 h 30"/>
                <a:gd name="T26" fmla="*/ 24 w 36"/>
                <a:gd name="T27" fmla="*/ 12 h 30"/>
                <a:gd name="T28" fmla="*/ 30 w 36"/>
                <a:gd name="T29" fmla="*/ 12 h 30"/>
                <a:gd name="T30" fmla="*/ 30 w 36"/>
                <a:gd name="T31" fmla="*/ 6 h 30"/>
                <a:gd name="T32" fmla="*/ 36 w 36"/>
                <a:gd name="T33" fmla="*/ 6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36" y="6"/>
                  </a:moveTo>
                  <a:lnTo>
                    <a:pt x="30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0" y="6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10" name="Freeform 36"/>
            <p:cNvSpPr>
              <a:spLocks/>
            </p:cNvSpPr>
            <p:nvPr/>
          </p:nvSpPr>
          <p:spPr bwMode="auto">
            <a:xfrm>
              <a:off x="5209" y="1171"/>
              <a:ext cx="36" cy="18"/>
            </a:xfrm>
            <a:custGeom>
              <a:avLst/>
              <a:gdLst>
                <a:gd name="T0" fmla="*/ 36 w 36"/>
                <a:gd name="T1" fmla="*/ 0 h 18"/>
                <a:gd name="T2" fmla="*/ 30 w 36"/>
                <a:gd name="T3" fmla="*/ 0 h 18"/>
                <a:gd name="T4" fmla="*/ 30 w 36"/>
                <a:gd name="T5" fmla="*/ 0 h 18"/>
                <a:gd name="T6" fmla="*/ 24 w 36"/>
                <a:gd name="T7" fmla="*/ 0 h 18"/>
                <a:gd name="T8" fmla="*/ 18 w 36"/>
                <a:gd name="T9" fmla="*/ 0 h 18"/>
                <a:gd name="T10" fmla="*/ 12 w 36"/>
                <a:gd name="T11" fmla="*/ 6 h 18"/>
                <a:gd name="T12" fmla="*/ 6 w 36"/>
                <a:gd name="T13" fmla="*/ 6 h 18"/>
                <a:gd name="T14" fmla="*/ 6 w 36"/>
                <a:gd name="T15" fmla="*/ 12 h 18"/>
                <a:gd name="T16" fmla="*/ 0 w 36"/>
                <a:gd name="T17" fmla="*/ 18 h 18"/>
                <a:gd name="T18" fmla="*/ 6 w 36"/>
                <a:gd name="T19" fmla="*/ 18 h 18"/>
                <a:gd name="T20" fmla="*/ 12 w 36"/>
                <a:gd name="T21" fmla="*/ 18 h 18"/>
                <a:gd name="T22" fmla="*/ 18 w 36"/>
                <a:gd name="T23" fmla="*/ 12 h 18"/>
                <a:gd name="T24" fmla="*/ 18 w 36"/>
                <a:gd name="T25" fmla="*/ 12 h 18"/>
                <a:gd name="T26" fmla="*/ 24 w 36"/>
                <a:gd name="T27" fmla="*/ 12 h 18"/>
                <a:gd name="T28" fmla="*/ 30 w 36"/>
                <a:gd name="T29" fmla="*/ 6 h 18"/>
                <a:gd name="T30" fmla="*/ 36 w 36"/>
                <a:gd name="T31" fmla="*/ 6 h 18"/>
                <a:gd name="T32" fmla="*/ 36 w 36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36" y="0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11" name="Freeform 37"/>
            <p:cNvSpPr>
              <a:spLocks/>
            </p:cNvSpPr>
            <p:nvPr/>
          </p:nvSpPr>
          <p:spPr bwMode="auto">
            <a:xfrm>
              <a:off x="5221" y="1207"/>
              <a:ext cx="24" cy="12"/>
            </a:xfrm>
            <a:custGeom>
              <a:avLst/>
              <a:gdLst>
                <a:gd name="T0" fmla="*/ 24 w 24"/>
                <a:gd name="T1" fmla="*/ 0 h 12"/>
                <a:gd name="T2" fmla="*/ 24 w 24"/>
                <a:gd name="T3" fmla="*/ 0 h 12"/>
                <a:gd name="T4" fmla="*/ 24 w 24"/>
                <a:gd name="T5" fmla="*/ 0 h 12"/>
                <a:gd name="T6" fmla="*/ 18 w 24"/>
                <a:gd name="T7" fmla="*/ 0 h 12"/>
                <a:gd name="T8" fmla="*/ 12 w 24"/>
                <a:gd name="T9" fmla="*/ 0 h 12"/>
                <a:gd name="T10" fmla="*/ 6 w 24"/>
                <a:gd name="T11" fmla="*/ 6 h 12"/>
                <a:gd name="T12" fmla="*/ 6 w 24"/>
                <a:gd name="T13" fmla="*/ 6 h 12"/>
                <a:gd name="T14" fmla="*/ 0 w 24"/>
                <a:gd name="T15" fmla="*/ 12 h 12"/>
                <a:gd name="T16" fmla="*/ 0 w 24"/>
                <a:gd name="T17" fmla="*/ 12 h 12"/>
                <a:gd name="T18" fmla="*/ 6 w 24"/>
                <a:gd name="T19" fmla="*/ 12 h 12"/>
                <a:gd name="T20" fmla="*/ 6 w 24"/>
                <a:gd name="T21" fmla="*/ 12 h 12"/>
                <a:gd name="T22" fmla="*/ 12 w 24"/>
                <a:gd name="T23" fmla="*/ 12 h 12"/>
                <a:gd name="T24" fmla="*/ 18 w 24"/>
                <a:gd name="T25" fmla="*/ 6 h 12"/>
                <a:gd name="T26" fmla="*/ 18 w 24"/>
                <a:gd name="T27" fmla="*/ 6 h 12"/>
                <a:gd name="T28" fmla="*/ 24 w 24"/>
                <a:gd name="T29" fmla="*/ 6 h 12"/>
                <a:gd name="T30" fmla="*/ 24 w 24"/>
                <a:gd name="T31" fmla="*/ 0 h 12"/>
                <a:gd name="T32" fmla="*/ 24 w 24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2"/>
                <a:gd name="T53" fmla="*/ 24 w 2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2">
                  <a:moveTo>
                    <a:pt x="24" y="0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12" name="Freeform 38"/>
            <p:cNvSpPr>
              <a:spLocks/>
            </p:cNvSpPr>
            <p:nvPr/>
          </p:nvSpPr>
          <p:spPr bwMode="auto">
            <a:xfrm>
              <a:off x="5227" y="1225"/>
              <a:ext cx="18" cy="12"/>
            </a:xfrm>
            <a:custGeom>
              <a:avLst/>
              <a:gdLst>
                <a:gd name="T0" fmla="*/ 18 w 18"/>
                <a:gd name="T1" fmla="*/ 0 h 12"/>
                <a:gd name="T2" fmla="*/ 12 w 18"/>
                <a:gd name="T3" fmla="*/ 0 h 12"/>
                <a:gd name="T4" fmla="*/ 12 w 18"/>
                <a:gd name="T5" fmla="*/ 0 h 12"/>
                <a:gd name="T6" fmla="*/ 12 w 18"/>
                <a:gd name="T7" fmla="*/ 0 h 12"/>
                <a:gd name="T8" fmla="*/ 6 w 18"/>
                <a:gd name="T9" fmla="*/ 0 h 12"/>
                <a:gd name="T10" fmla="*/ 6 w 18"/>
                <a:gd name="T11" fmla="*/ 0 h 12"/>
                <a:gd name="T12" fmla="*/ 0 w 18"/>
                <a:gd name="T13" fmla="*/ 6 h 12"/>
                <a:gd name="T14" fmla="*/ 0 w 18"/>
                <a:gd name="T15" fmla="*/ 6 h 12"/>
                <a:gd name="T16" fmla="*/ 0 w 18"/>
                <a:gd name="T17" fmla="*/ 12 h 12"/>
                <a:gd name="T18" fmla="*/ 0 w 18"/>
                <a:gd name="T19" fmla="*/ 6 h 12"/>
                <a:gd name="T20" fmla="*/ 6 w 18"/>
                <a:gd name="T21" fmla="*/ 6 h 12"/>
                <a:gd name="T22" fmla="*/ 6 w 18"/>
                <a:gd name="T23" fmla="*/ 6 h 12"/>
                <a:gd name="T24" fmla="*/ 12 w 18"/>
                <a:gd name="T25" fmla="*/ 6 h 12"/>
                <a:gd name="T26" fmla="*/ 12 w 18"/>
                <a:gd name="T27" fmla="*/ 0 h 12"/>
                <a:gd name="T28" fmla="*/ 18 w 18"/>
                <a:gd name="T29" fmla="*/ 0 h 12"/>
                <a:gd name="T30" fmla="*/ 18 w 18"/>
                <a:gd name="T31" fmla="*/ 0 h 12"/>
                <a:gd name="T32" fmla="*/ 18 w 18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2"/>
                <a:gd name="T53" fmla="*/ 18 w 1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2">
                  <a:moveTo>
                    <a:pt x="18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13" name="Freeform 39"/>
            <p:cNvSpPr>
              <a:spLocks/>
            </p:cNvSpPr>
            <p:nvPr/>
          </p:nvSpPr>
          <p:spPr bwMode="auto">
            <a:xfrm>
              <a:off x="5203" y="1075"/>
              <a:ext cx="30" cy="36"/>
            </a:xfrm>
            <a:custGeom>
              <a:avLst/>
              <a:gdLst>
                <a:gd name="T0" fmla="*/ 30 w 30"/>
                <a:gd name="T1" fmla="*/ 6 h 36"/>
                <a:gd name="T2" fmla="*/ 30 w 30"/>
                <a:gd name="T3" fmla="*/ 0 h 36"/>
                <a:gd name="T4" fmla="*/ 24 w 30"/>
                <a:gd name="T5" fmla="*/ 0 h 36"/>
                <a:gd name="T6" fmla="*/ 18 w 30"/>
                <a:gd name="T7" fmla="*/ 6 h 36"/>
                <a:gd name="T8" fmla="*/ 18 w 30"/>
                <a:gd name="T9" fmla="*/ 12 h 36"/>
                <a:gd name="T10" fmla="*/ 12 w 30"/>
                <a:gd name="T11" fmla="*/ 12 h 36"/>
                <a:gd name="T12" fmla="*/ 6 w 30"/>
                <a:gd name="T13" fmla="*/ 18 h 36"/>
                <a:gd name="T14" fmla="*/ 0 w 30"/>
                <a:gd name="T15" fmla="*/ 30 h 36"/>
                <a:gd name="T16" fmla="*/ 0 w 30"/>
                <a:gd name="T17" fmla="*/ 36 h 36"/>
                <a:gd name="T18" fmla="*/ 0 w 30"/>
                <a:gd name="T19" fmla="*/ 30 h 36"/>
                <a:gd name="T20" fmla="*/ 6 w 30"/>
                <a:gd name="T21" fmla="*/ 30 h 36"/>
                <a:gd name="T22" fmla="*/ 12 w 30"/>
                <a:gd name="T23" fmla="*/ 24 h 36"/>
                <a:gd name="T24" fmla="*/ 18 w 30"/>
                <a:gd name="T25" fmla="*/ 18 h 36"/>
                <a:gd name="T26" fmla="*/ 24 w 30"/>
                <a:gd name="T27" fmla="*/ 12 h 36"/>
                <a:gd name="T28" fmla="*/ 30 w 30"/>
                <a:gd name="T29" fmla="*/ 12 h 36"/>
                <a:gd name="T30" fmla="*/ 30 w 30"/>
                <a:gd name="T31" fmla="*/ 6 h 36"/>
                <a:gd name="T32" fmla="*/ 30 w 30"/>
                <a:gd name="T33" fmla="*/ 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6"/>
                <a:gd name="T53" fmla="*/ 30 w 30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6">
                  <a:moveTo>
                    <a:pt x="30" y="6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14" name="Freeform 40"/>
            <p:cNvSpPr>
              <a:spLocks/>
            </p:cNvSpPr>
            <p:nvPr/>
          </p:nvSpPr>
          <p:spPr bwMode="auto">
            <a:xfrm>
              <a:off x="5203" y="1051"/>
              <a:ext cx="24" cy="24"/>
            </a:xfrm>
            <a:custGeom>
              <a:avLst/>
              <a:gdLst>
                <a:gd name="T0" fmla="*/ 24 w 24"/>
                <a:gd name="T1" fmla="*/ 0 h 24"/>
                <a:gd name="T2" fmla="*/ 24 w 24"/>
                <a:gd name="T3" fmla="*/ 0 h 24"/>
                <a:gd name="T4" fmla="*/ 24 w 24"/>
                <a:gd name="T5" fmla="*/ 0 h 24"/>
                <a:gd name="T6" fmla="*/ 18 w 24"/>
                <a:gd name="T7" fmla="*/ 0 h 24"/>
                <a:gd name="T8" fmla="*/ 12 w 24"/>
                <a:gd name="T9" fmla="*/ 0 h 24"/>
                <a:gd name="T10" fmla="*/ 12 w 24"/>
                <a:gd name="T11" fmla="*/ 6 h 24"/>
                <a:gd name="T12" fmla="*/ 6 w 24"/>
                <a:gd name="T13" fmla="*/ 12 h 24"/>
                <a:gd name="T14" fmla="*/ 0 w 24"/>
                <a:gd name="T15" fmla="*/ 18 h 24"/>
                <a:gd name="T16" fmla="*/ 0 w 24"/>
                <a:gd name="T17" fmla="*/ 24 h 24"/>
                <a:gd name="T18" fmla="*/ 6 w 24"/>
                <a:gd name="T19" fmla="*/ 18 h 24"/>
                <a:gd name="T20" fmla="*/ 6 w 24"/>
                <a:gd name="T21" fmla="*/ 18 h 24"/>
                <a:gd name="T22" fmla="*/ 12 w 24"/>
                <a:gd name="T23" fmla="*/ 12 h 24"/>
                <a:gd name="T24" fmla="*/ 18 w 24"/>
                <a:gd name="T25" fmla="*/ 12 h 24"/>
                <a:gd name="T26" fmla="*/ 18 w 24"/>
                <a:gd name="T27" fmla="*/ 6 h 24"/>
                <a:gd name="T28" fmla="*/ 24 w 24"/>
                <a:gd name="T29" fmla="*/ 6 h 24"/>
                <a:gd name="T30" fmla="*/ 24 w 24"/>
                <a:gd name="T31" fmla="*/ 0 h 24"/>
                <a:gd name="T32" fmla="*/ 24 w 24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24" y="0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15" name="Freeform 41"/>
            <p:cNvSpPr>
              <a:spLocks/>
            </p:cNvSpPr>
            <p:nvPr/>
          </p:nvSpPr>
          <p:spPr bwMode="auto">
            <a:xfrm>
              <a:off x="5203" y="1135"/>
              <a:ext cx="36" cy="30"/>
            </a:xfrm>
            <a:custGeom>
              <a:avLst/>
              <a:gdLst>
                <a:gd name="T0" fmla="*/ 36 w 36"/>
                <a:gd name="T1" fmla="*/ 0 h 30"/>
                <a:gd name="T2" fmla="*/ 36 w 36"/>
                <a:gd name="T3" fmla="*/ 0 h 30"/>
                <a:gd name="T4" fmla="*/ 30 w 36"/>
                <a:gd name="T5" fmla="*/ 0 h 30"/>
                <a:gd name="T6" fmla="*/ 24 w 36"/>
                <a:gd name="T7" fmla="*/ 6 h 30"/>
                <a:gd name="T8" fmla="*/ 18 w 36"/>
                <a:gd name="T9" fmla="*/ 6 h 30"/>
                <a:gd name="T10" fmla="*/ 12 w 36"/>
                <a:gd name="T11" fmla="*/ 12 h 30"/>
                <a:gd name="T12" fmla="*/ 6 w 36"/>
                <a:gd name="T13" fmla="*/ 18 h 30"/>
                <a:gd name="T14" fmla="*/ 0 w 36"/>
                <a:gd name="T15" fmla="*/ 24 h 30"/>
                <a:gd name="T16" fmla="*/ 0 w 36"/>
                <a:gd name="T17" fmla="*/ 30 h 30"/>
                <a:gd name="T18" fmla="*/ 6 w 36"/>
                <a:gd name="T19" fmla="*/ 24 h 30"/>
                <a:gd name="T20" fmla="*/ 6 w 36"/>
                <a:gd name="T21" fmla="*/ 24 h 30"/>
                <a:gd name="T22" fmla="*/ 12 w 36"/>
                <a:gd name="T23" fmla="*/ 18 h 30"/>
                <a:gd name="T24" fmla="*/ 24 w 36"/>
                <a:gd name="T25" fmla="*/ 18 h 30"/>
                <a:gd name="T26" fmla="*/ 24 w 36"/>
                <a:gd name="T27" fmla="*/ 12 h 30"/>
                <a:gd name="T28" fmla="*/ 30 w 36"/>
                <a:gd name="T29" fmla="*/ 6 h 30"/>
                <a:gd name="T30" fmla="*/ 36 w 36"/>
                <a:gd name="T31" fmla="*/ 6 h 30"/>
                <a:gd name="T32" fmla="*/ 36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36" y="0"/>
                  </a:moveTo>
                  <a:lnTo>
                    <a:pt x="36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16" name="Freeform 42"/>
            <p:cNvSpPr>
              <a:spLocks/>
            </p:cNvSpPr>
            <p:nvPr/>
          </p:nvSpPr>
          <p:spPr bwMode="auto">
            <a:xfrm>
              <a:off x="5215" y="1189"/>
              <a:ext cx="30" cy="18"/>
            </a:xfrm>
            <a:custGeom>
              <a:avLst/>
              <a:gdLst>
                <a:gd name="T0" fmla="*/ 30 w 30"/>
                <a:gd name="T1" fmla="*/ 0 h 18"/>
                <a:gd name="T2" fmla="*/ 30 w 30"/>
                <a:gd name="T3" fmla="*/ 0 h 18"/>
                <a:gd name="T4" fmla="*/ 24 w 30"/>
                <a:gd name="T5" fmla="*/ 0 h 18"/>
                <a:gd name="T6" fmla="*/ 18 w 30"/>
                <a:gd name="T7" fmla="*/ 0 h 18"/>
                <a:gd name="T8" fmla="*/ 12 w 30"/>
                <a:gd name="T9" fmla="*/ 0 h 18"/>
                <a:gd name="T10" fmla="*/ 12 w 30"/>
                <a:gd name="T11" fmla="*/ 6 h 18"/>
                <a:gd name="T12" fmla="*/ 6 w 30"/>
                <a:gd name="T13" fmla="*/ 12 h 18"/>
                <a:gd name="T14" fmla="*/ 0 w 30"/>
                <a:gd name="T15" fmla="*/ 12 h 18"/>
                <a:gd name="T16" fmla="*/ 0 w 30"/>
                <a:gd name="T17" fmla="*/ 18 h 18"/>
                <a:gd name="T18" fmla="*/ 0 w 30"/>
                <a:gd name="T19" fmla="*/ 18 h 18"/>
                <a:gd name="T20" fmla="*/ 6 w 30"/>
                <a:gd name="T21" fmla="*/ 12 h 18"/>
                <a:gd name="T22" fmla="*/ 12 w 30"/>
                <a:gd name="T23" fmla="*/ 12 h 18"/>
                <a:gd name="T24" fmla="*/ 18 w 30"/>
                <a:gd name="T25" fmla="*/ 12 h 18"/>
                <a:gd name="T26" fmla="*/ 24 w 30"/>
                <a:gd name="T27" fmla="*/ 6 h 18"/>
                <a:gd name="T28" fmla="*/ 24 w 30"/>
                <a:gd name="T29" fmla="*/ 6 h 18"/>
                <a:gd name="T30" fmla="*/ 30 w 30"/>
                <a:gd name="T31" fmla="*/ 0 h 18"/>
                <a:gd name="T32" fmla="*/ 30 w 30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30" y="0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17" name="Freeform 43"/>
            <p:cNvSpPr>
              <a:spLocks/>
            </p:cNvSpPr>
            <p:nvPr/>
          </p:nvSpPr>
          <p:spPr bwMode="auto">
            <a:xfrm>
              <a:off x="5203" y="1033"/>
              <a:ext cx="6" cy="30"/>
            </a:xfrm>
            <a:custGeom>
              <a:avLst/>
              <a:gdLst>
                <a:gd name="T0" fmla="*/ 0 w 6"/>
                <a:gd name="T1" fmla="*/ 30 h 30"/>
                <a:gd name="T2" fmla="*/ 0 w 6"/>
                <a:gd name="T3" fmla="*/ 24 h 30"/>
                <a:gd name="T4" fmla="*/ 0 w 6"/>
                <a:gd name="T5" fmla="*/ 12 h 30"/>
                <a:gd name="T6" fmla="*/ 0 w 6"/>
                <a:gd name="T7" fmla="*/ 0 h 30"/>
                <a:gd name="T8" fmla="*/ 0 w 6"/>
                <a:gd name="T9" fmla="*/ 0 h 30"/>
                <a:gd name="T10" fmla="*/ 6 w 6"/>
                <a:gd name="T11" fmla="*/ 0 h 30"/>
                <a:gd name="T12" fmla="*/ 6 w 6"/>
                <a:gd name="T13" fmla="*/ 12 h 30"/>
                <a:gd name="T14" fmla="*/ 6 w 6"/>
                <a:gd name="T15" fmla="*/ 18 h 30"/>
                <a:gd name="T16" fmla="*/ 0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0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18" name="Freeform 44"/>
            <p:cNvSpPr>
              <a:spLocks/>
            </p:cNvSpPr>
            <p:nvPr/>
          </p:nvSpPr>
          <p:spPr bwMode="auto">
            <a:xfrm>
              <a:off x="5167" y="1051"/>
              <a:ext cx="36" cy="42"/>
            </a:xfrm>
            <a:custGeom>
              <a:avLst/>
              <a:gdLst>
                <a:gd name="T0" fmla="*/ 36 w 36"/>
                <a:gd name="T1" fmla="*/ 42 h 42"/>
                <a:gd name="T2" fmla="*/ 30 w 36"/>
                <a:gd name="T3" fmla="*/ 36 h 42"/>
                <a:gd name="T4" fmla="*/ 30 w 36"/>
                <a:gd name="T5" fmla="*/ 30 h 42"/>
                <a:gd name="T6" fmla="*/ 24 w 36"/>
                <a:gd name="T7" fmla="*/ 24 h 42"/>
                <a:gd name="T8" fmla="*/ 18 w 36"/>
                <a:gd name="T9" fmla="*/ 18 h 42"/>
                <a:gd name="T10" fmla="*/ 12 w 36"/>
                <a:gd name="T11" fmla="*/ 12 h 42"/>
                <a:gd name="T12" fmla="*/ 12 w 36"/>
                <a:gd name="T13" fmla="*/ 6 h 42"/>
                <a:gd name="T14" fmla="*/ 6 w 36"/>
                <a:gd name="T15" fmla="*/ 0 h 42"/>
                <a:gd name="T16" fmla="*/ 6 w 36"/>
                <a:gd name="T17" fmla="*/ 0 h 42"/>
                <a:gd name="T18" fmla="*/ 0 w 36"/>
                <a:gd name="T19" fmla="*/ 6 h 42"/>
                <a:gd name="T20" fmla="*/ 6 w 36"/>
                <a:gd name="T21" fmla="*/ 12 h 42"/>
                <a:gd name="T22" fmla="*/ 12 w 36"/>
                <a:gd name="T23" fmla="*/ 18 h 42"/>
                <a:gd name="T24" fmla="*/ 18 w 36"/>
                <a:gd name="T25" fmla="*/ 24 h 42"/>
                <a:gd name="T26" fmla="*/ 24 w 36"/>
                <a:gd name="T27" fmla="*/ 30 h 42"/>
                <a:gd name="T28" fmla="*/ 30 w 36"/>
                <a:gd name="T29" fmla="*/ 36 h 42"/>
                <a:gd name="T30" fmla="*/ 30 w 36"/>
                <a:gd name="T31" fmla="*/ 42 h 42"/>
                <a:gd name="T32" fmla="*/ 36 w 36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2"/>
                <a:gd name="T53" fmla="*/ 36 w 36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2">
                  <a:moveTo>
                    <a:pt x="36" y="42"/>
                  </a:moveTo>
                  <a:lnTo>
                    <a:pt x="30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30" y="36"/>
                  </a:lnTo>
                  <a:lnTo>
                    <a:pt x="30" y="42"/>
                  </a:lnTo>
                  <a:lnTo>
                    <a:pt x="36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19" name="Freeform 45"/>
            <p:cNvSpPr>
              <a:spLocks/>
            </p:cNvSpPr>
            <p:nvPr/>
          </p:nvSpPr>
          <p:spPr bwMode="auto">
            <a:xfrm>
              <a:off x="5167" y="1069"/>
              <a:ext cx="36" cy="42"/>
            </a:xfrm>
            <a:custGeom>
              <a:avLst/>
              <a:gdLst>
                <a:gd name="T0" fmla="*/ 36 w 36"/>
                <a:gd name="T1" fmla="*/ 42 h 42"/>
                <a:gd name="T2" fmla="*/ 30 w 36"/>
                <a:gd name="T3" fmla="*/ 36 h 42"/>
                <a:gd name="T4" fmla="*/ 30 w 36"/>
                <a:gd name="T5" fmla="*/ 30 h 42"/>
                <a:gd name="T6" fmla="*/ 24 w 36"/>
                <a:gd name="T7" fmla="*/ 24 h 42"/>
                <a:gd name="T8" fmla="*/ 18 w 36"/>
                <a:gd name="T9" fmla="*/ 12 h 42"/>
                <a:gd name="T10" fmla="*/ 12 w 36"/>
                <a:gd name="T11" fmla="*/ 6 h 42"/>
                <a:gd name="T12" fmla="*/ 6 w 36"/>
                <a:gd name="T13" fmla="*/ 6 h 42"/>
                <a:gd name="T14" fmla="*/ 6 w 36"/>
                <a:gd name="T15" fmla="*/ 0 h 42"/>
                <a:gd name="T16" fmla="*/ 0 w 36"/>
                <a:gd name="T17" fmla="*/ 0 h 42"/>
                <a:gd name="T18" fmla="*/ 0 w 36"/>
                <a:gd name="T19" fmla="*/ 6 h 42"/>
                <a:gd name="T20" fmla="*/ 6 w 36"/>
                <a:gd name="T21" fmla="*/ 12 h 42"/>
                <a:gd name="T22" fmla="*/ 12 w 36"/>
                <a:gd name="T23" fmla="*/ 18 h 42"/>
                <a:gd name="T24" fmla="*/ 18 w 36"/>
                <a:gd name="T25" fmla="*/ 24 h 42"/>
                <a:gd name="T26" fmla="*/ 24 w 36"/>
                <a:gd name="T27" fmla="*/ 30 h 42"/>
                <a:gd name="T28" fmla="*/ 30 w 36"/>
                <a:gd name="T29" fmla="*/ 36 h 42"/>
                <a:gd name="T30" fmla="*/ 30 w 36"/>
                <a:gd name="T31" fmla="*/ 36 h 42"/>
                <a:gd name="T32" fmla="*/ 36 w 36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2"/>
                <a:gd name="T53" fmla="*/ 36 w 36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2">
                  <a:moveTo>
                    <a:pt x="36" y="42"/>
                  </a:moveTo>
                  <a:lnTo>
                    <a:pt x="30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30" y="36"/>
                  </a:lnTo>
                  <a:lnTo>
                    <a:pt x="36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20" name="Freeform 46"/>
            <p:cNvSpPr>
              <a:spLocks/>
            </p:cNvSpPr>
            <p:nvPr/>
          </p:nvSpPr>
          <p:spPr bwMode="auto">
            <a:xfrm>
              <a:off x="5167" y="1093"/>
              <a:ext cx="36" cy="36"/>
            </a:xfrm>
            <a:custGeom>
              <a:avLst/>
              <a:gdLst>
                <a:gd name="T0" fmla="*/ 36 w 36"/>
                <a:gd name="T1" fmla="*/ 36 h 36"/>
                <a:gd name="T2" fmla="*/ 30 w 36"/>
                <a:gd name="T3" fmla="*/ 30 h 36"/>
                <a:gd name="T4" fmla="*/ 30 w 36"/>
                <a:gd name="T5" fmla="*/ 24 h 36"/>
                <a:gd name="T6" fmla="*/ 24 w 36"/>
                <a:gd name="T7" fmla="*/ 12 h 36"/>
                <a:gd name="T8" fmla="*/ 18 w 36"/>
                <a:gd name="T9" fmla="*/ 12 h 36"/>
                <a:gd name="T10" fmla="*/ 12 w 36"/>
                <a:gd name="T11" fmla="*/ 6 h 36"/>
                <a:gd name="T12" fmla="*/ 6 w 36"/>
                <a:gd name="T13" fmla="*/ 0 h 36"/>
                <a:gd name="T14" fmla="*/ 0 w 36"/>
                <a:gd name="T15" fmla="*/ 0 h 36"/>
                <a:gd name="T16" fmla="*/ 0 w 36"/>
                <a:gd name="T17" fmla="*/ 0 h 36"/>
                <a:gd name="T18" fmla="*/ 0 w 36"/>
                <a:gd name="T19" fmla="*/ 0 h 36"/>
                <a:gd name="T20" fmla="*/ 6 w 36"/>
                <a:gd name="T21" fmla="*/ 6 h 36"/>
                <a:gd name="T22" fmla="*/ 6 w 36"/>
                <a:gd name="T23" fmla="*/ 12 h 36"/>
                <a:gd name="T24" fmla="*/ 18 w 36"/>
                <a:gd name="T25" fmla="*/ 18 h 36"/>
                <a:gd name="T26" fmla="*/ 24 w 36"/>
                <a:gd name="T27" fmla="*/ 18 h 36"/>
                <a:gd name="T28" fmla="*/ 30 w 36"/>
                <a:gd name="T29" fmla="*/ 24 h 36"/>
                <a:gd name="T30" fmla="*/ 30 w 36"/>
                <a:gd name="T31" fmla="*/ 30 h 36"/>
                <a:gd name="T32" fmla="*/ 36 w 36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36" y="36"/>
                  </a:moveTo>
                  <a:lnTo>
                    <a:pt x="30" y="30"/>
                  </a:lnTo>
                  <a:lnTo>
                    <a:pt x="30" y="24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6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21" name="Freeform 47"/>
            <p:cNvSpPr>
              <a:spLocks/>
            </p:cNvSpPr>
            <p:nvPr/>
          </p:nvSpPr>
          <p:spPr bwMode="auto">
            <a:xfrm>
              <a:off x="5173" y="1117"/>
              <a:ext cx="30" cy="24"/>
            </a:xfrm>
            <a:custGeom>
              <a:avLst/>
              <a:gdLst>
                <a:gd name="T0" fmla="*/ 30 w 30"/>
                <a:gd name="T1" fmla="*/ 24 h 24"/>
                <a:gd name="T2" fmla="*/ 30 w 30"/>
                <a:gd name="T3" fmla="*/ 24 h 24"/>
                <a:gd name="T4" fmla="*/ 24 w 30"/>
                <a:gd name="T5" fmla="*/ 18 h 24"/>
                <a:gd name="T6" fmla="*/ 18 w 30"/>
                <a:gd name="T7" fmla="*/ 12 h 24"/>
                <a:gd name="T8" fmla="*/ 12 w 30"/>
                <a:gd name="T9" fmla="*/ 6 h 24"/>
                <a:gd name="T10" fmla="*/ 6 w 30"/>
                <a:gd name="T11" fmla="*/ 0 h 24"/>
                <a:gd name="T12" fmla="*/ 0 w 30"/>
                <a:gd name="T13" fmla="*/ 0 h 24"/>
                <a:gd name="T14" fmla="*/ 0 w 30"/>
                <a:gd name="T15" fmla="*/ 0 h 24"/>
                <a:gd name="T16" fmla="*/ 0 w 30"/>
                <a:gd name="T17" fmla="*/ 0 h 24"/>
                <a:gd name="T18" fmla="*/ 0 w 30"/>
                <a:gd name="T19" fmla="*/ 6 h 24"/>
                <a:gd name="T20" fmla="*/ 0 w 30"/>
                <a:gd name="T21" fmla="*/ 6 h 24"/>
                <a:gd name="T22" fmla="*/ 6 w 30"/>
                <a:gd name="T23" fmla="*/ 12 h 24"/>
                <a:gd name="T24" fmla="*/ 12 w 30"/>
                <a:gd name="T25" fmla="*/ 12 h 24"/>
                <a:gd name="T26" fmla="*/ 18 w 30"/>
                <a:gd name="T27" fmla="*/ 18 h 24"/>
                <a:gd name="T28" fmla="*/ 24 w 30"/>
                <a:gd name="T29" fmla="*/ 18 h 24"/>
                <a:gd name="T30" fmla="*/ 30 w 30"/>
                <a:gd name="T31" fmla="*/ 24 h 24"/>
                <a:gd name="T32" fmla="*/ 30 w 30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24"/>
                <a:gd name="T53" fmla="*/ 30 w 30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24">
                  <a:moveTo>
                    <a:pt x="30" y="24"/>
                  </a:moveTo>
                  <a:lnTo>
                    <a:pt x="30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22" name="Freeform 48"/>
            <p:cNvSpPr>
              <a:spLocks/>
            </p:cNvSpPr>
            <p:nvPr/>
          </p:nvSpPr>
          <p:spPr bwMode="auto">
            <a:xfrm>
              <a:off x="5173" y="1135"/>
              <a:ext cx="36" cy="24"/>
            </a:xfrm>
            <a:custGeom>
              <a:avLst/>
              <a:gdLst>
                <a:gd name="T0" fmla="*/ 36 w 36"/>
                <a:gd name="T1" fmla="*/ 24 h 24"/>
                <a:gd name="T2" fmla="*/ 30 w 36"/>
                <a:gd name="T3" fmla="*/ 24 h 24"/>
                <a:gd name="T4" fmla="*/ 24 w 36"/>
                <a:gd name="T5" fmla="*/ 18 h 24"/>
                <a:gd name="T6" fmla="*/ 18 w 36"/>
                <a:gd name="T7" fmla="*/ 12 h 24"/>
                <a:gd name="T8" fmla="*/ 12 w 36"/>
                <a:gd name="T9" fmla="*/ 12 h 24"/>
                <a:gd name="T10" fmla="*/ 6 w 36"/>
                <a:gd name="T11" fmla="*/ 6 h 24"/>
                <a:gd name="T12" fmla="*/ 6 w 36"/>
                <a:gd name="T13" fmla="*/ 6 h 24"/>
                <a:gd name="T14" fmla="*/ 0 w 36"/>
                <a:gd name="T15" fmla="*/ 0 h 24"/>
                <a:gd name="T16" fmla="*/ 0 w 36"/>
                <a:gd name="T17" fmla="*/ 6 h 24"/>
                <a:gd name="T18" fmla="*/ 0 w 36"/>
                <a:gd name="T19" fmla="*/ 6 h 24"/>
                <a:gd name="T20" fmla="*/ 6 w 36"/>
                <a:gd name="T21" fmla="*/ 12 h 24"/>
                <a:gd name="T22" fmla="*/ 12 w 36"/>
                <a:gd name="T23" fmla="*/ 18 h 24"/>
                <a:gd name="T24" fmla="*/ 18 w 36"/>
                <a:gd name="T25" fmla="*/ 18 h 24"/>
                <a:gd name="T26" fmla="*/ 24 w 36"/>
                <a:gd name="T27" fmla="*/ 24 h 24"/>
                <a:gd name="T28" fmla="*/ 24 w 36"/>
                <a:gd name="T29" fmla="*/ 24 h 24"/>
                <a:gd name="T30" fmla="*/ 30 w 36"/>
                <a:gd name="T31" fmla="*/ 24 h 24"/>
                <a:gd name="T32" fmla="*/ 36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36" y="24"/>
                  </a:moveTo>
                  <a:lnTo>
                    <a:pt x="30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6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23" name="Freeform 49"/>
            <p:cNvSpPr>
              <a:spLocks/>
            </p:cNvSpPr>
            <p:nvPr/>
          </p:nvSpPr>
          <p:spPr bwMode="auto">
            <a:xfrm>
              <a:off x="5179" y="1165"/>
              <a:ext cx="30" cy="12"/>
            </a:xfrm>
            <a:custGeom>
              <a:avLst/>
              <a:gdLst>
                <a:gd name="T0" fmla="*/ 30 w 30"/>
                <a:gd name="T1" fmla="*/ 12 h 12"/>
                <a:gd name="T2" fmla="*/ 24 w 30"/>
                <a:gd name="T3" fmla="*/ 12 h 12"/>
                <a:gd name="T4" fmla="*/ 24 w 30"/>
                <a:gd name="T5" fmla="*/ 6 h 12"/>
                <a:gd name="T6" fmla="*/ 18 w 30"/>
                <a:gd name="T7" fmla="*/ 6 h 12"/>
                <a:gd name="T8" fmla="*/ 12 w 30"/>
                <a:gd name="T9" fmla="*/ 6 h 12"/>
                <a:gd name="T10" fmla="*/ 6 w 30"/>
                <a:gd name="T11" fmla="*/ 0 h 12"/>
                <a:gd name="T12" fmla="*/ 6 w 30"/>
                <a:gd name="T13" fmla="*/ 0 h 12"/>
                <a:gd name="T14" fmla="*/ 0 w 30"/>
                <a:gd name="T15" fmla="*/ 0 h 12"/>
                <a:gd name="T16" fmla="*/ 0 w 30"/>
                <a:gd name="T17" fmla="*/ 6 h 12"/>
                <a:gd name="T18" fmla="*/ 0 w 30"/>
                <a:gd name="T19" fmla="*/ 6 h 12"/>
                <a:gd name="T20" fmla="*/ 6 w 30"/>
                <a:gd name="T21" fmla="*/ 12 h 12"/>
                <a:gd name="T22" fmla="*/ 6 w 30"/>
                <a:gd name="T23" fmla="*/ 12 h 12"/>
                <a:gd name="T24" fmla="*/ 12 w 30"/>
                <a:gd name="T25" fmla="*/ 12 h 12"/>
                <a:gd name="T26" fmla="*/ 18 w 30"/>
                <a:gd name="T27" fmla="*/ 12 h 12"/>
                <a:gd name="T28" fmla="*/ 24 w 30"/>
                <a:gd name="T29" fmla="*/ 12 h 12"/>
                <a:gd name="T30" fmla="*/ 30 w 30"/>
                <a:gd name="T31" fmla="*/ 12 h 12"/>
                <a:gd name="T32" fmla="*/ 30 w 30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2"/>
                <a:gd name="T53" fmla="*/ 30 w 3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2">
                  <a:moveTo>
                    <a:pt x="30" y="12"/>
                  </a:moveTo>
                  <a:lnTo>
                    <a:pt x="24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24" name="Freeform 50"/>
            <p:cNvSpPr>
              <a:spLocks/>
            </p:cNvSpPr>
            <p:nvPr/>
          </p:nvSpPr>
          <p:spPr bwMode="auto">
            <a:xfrm>
              <a:off x="5185" y="1189"/>
              <a:ext cx="30" cy="6"/>
            </a:xfrm>
            <a:custGeom>
              <a:avLst/>
              <a:gdLst>
                <a:gd name="T0" fmla="*/ 30 w 30"/>
                <a:gd name="T1" fmla="*/ 6 h 6"/>
                <a:gd name="T2" fmla="*/ 24 w 30"/>
                <a:gd name="T3" fmla="*/ 0 h 6"/>
                <a:gd name="T4" fmla="*/ 18 w 30"/>
                <a:gd name="T5" fmla="*/ 0 h 6"/>
                <a:gd name="T6" fmla="*/ 18 w 30"/>
                <a:gd name="T7" fmla="*/ 0 h 6"/>
                <a:gd name="T8" fmla="*/ 12 w 30"/>
                <a:gd name="T9" fmla="*/ 0 h 6"/>
                <a:gd name="T10" fmla="*/ 6 w 30"/>
                <a:gd name="T11" fmla="*/ 0 h 6"/>
                <a:gd name="T12" fmla="*/ 6 w 30"/>
                <a:gd name="T13" fmla="*/ 0 h 6"/>
                <a:gd name="T14" fmla="*/ 0 w 30"/>
                <a:gd name="T15" fmla="*/ 0 h 6"/>
                <a:gd name="T16" fmla="*/ 0 w 30"/>
                <a:gd name="T17" fmla="*/ 0 h 6"/>
                <a:gd name="T18" fmla="*/ 0 w 30"/>
                <a:gd name="T19" fmla="*/ 0 h 6"/>
                <a:gd name="T20" fmla="*/ 6 w 30"/>
                <a:gd name="T21" fmla="*/ 6 h 6"/>
                <a:gd name="T22" fmla="*/ 6 w 30"/>
                <a:gd name="T23" fmla="*/ 6 h 6"/>
                <a:gd name="T24" fmla="*/ 12 w 30"/>
                <a:gd name="T25" fmla="*/ 6 h 6"/>
                <a:gd name="T26" fmla="*/ 18 w 30"/>
                <a:gd name="T27" fmla="*/ 6 h 6"/>
                <a:gd name="T28" fmla="*/ 18 w 30"/>
                <a:gd name="T29" fmla="*/ 6 h 6"/>
                <a:gd name="T30" fmla="*/ 24 w 30"/>
                <a:gd name="T31" fmla="*/ 6 h 6"/>
                <a:gd name="T32" fmla="*/ 30 w 30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30" y="6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25" name="Freeform 51"/>
            <p:cNvSpPr>
              <a:spLocks/>
            </p:cNvSpPr>
            <p:nvPr/>
          </p:nvSpPr>
          <p:spPr bwMode="auto">
            <a:xfrm>
              <a:off x="5191" y="1201"/>
              <a:ext cx="24" cy="6"/>
            </a:xfrm>
            <a:custGeom>
              <a:avLst/>
              <a:gdLst>
                <a:gd name="T0" fmla="*/ 24 w 24"/>
                <a:gd name="T1" fmla="*/ 6 h 6"/>
                <a:gd name="T2" fmla="*/ 24 w 24"/>
                <a:gd name="T3" fmla="*/ 6 h 6"/>
                <a:gd name="T4" fmla="*/ 18 w 24"/>
                <a:gd name="T5" fmla="*/ 0 h 6"/>
                <a:gd name="T6" fmla="*/ 18 w 24"/>
                <a:gd name="T7" fmla="*/ 0 h 6"/>
                <a:gd name="T8" fmla="*/ 12 w 24"/>
                <a:gd name="T9" fmla="*/ 0 h 6"/>
                <a:gd name="T10" fmla="*/ 6 w 24"/>
                <a:gd name="T11" fmla="*/ 0 h 6"/>
                <a:gd name="T12" fmla="*/ 6 w 24"/>
                <a:gd name="T13" fmla="*/ 0 h 6"/>
                <a:gd name="T14" fmla="*/ 0 w 24"/>
                <a:gd name="T15" fmla="*/ 6 h 6"/>
                <a:gd name="T16" fmla="*/ 0 w 24"/>
                <a:gd name="T17" fmla="*/ 6 h 6"/>
                <a:gd name="T18" fmla="*/ 0 w 24"/>
                <a:gd name="T19" fmla="*/ 6 h 6"/>
                <a:gd name="T20" fmla="*/ 0 w 24"/>
                <a:gd name="T21" fmla="*/ 6 h 6"/>
                <a:gd name="T22" fmla="*/ 6 w 24"/>
                <a:gd name="T23" fmla="*/ 6 h 6"/>
                <a:gd name="T24" fmla="*/ 6 w 24"/>
                <a:gd name="T25" fmla="*/ 6 h 6"/>
                <a:gd name="T26" fmla="*/ 12 w 24"/>
                <a:gd name="T27" fmla="*/ 6 h 6"/>
                <a:gd name="T28" fmla="*/ 18 w 24"/>
                <a:gd name="T29" fmla="*/ 6 h 6"/>
                <a:gd name="T30" fmla="*/ 24 w 24"/>
                <a:gd name="T31" fmla="*/ 6 h 6"/>
                <a:gd name="T32" fmla="*/ 24 w 24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24" y="6"/>
                  </a:moveTo>
                  <a:lnTo>
                    <a:pt x="24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26" name="Freeform 52"/>
            <p:cNvSpPr>
              <a:spLocks/>
            </p:cNvSpPr>
            <p:nvPr/>
          </p:nvSpPr>
          <p:spPr bwMode="auto">
            <a:xfrm>
              <a:off x="5197" y="1213"/>
              <a:ext cx="24" cy="12"/>
            </a:xfrm>
            <a:custGeom>
              <a:avLst/>
              <a:gdLst>
                <a:gd name="T0" fmla="*/ 24 w 24"/>
                <a:gd name="T1" fmla="*/ 12 h 12"/>
                <a:gd name="T2" fmla="*/ 24 w 24"/>
                <a:gd name="T3" fmla="*/ 6 h 12"/>
                <a:gd name="T4" fmla="*/ 24 w 24"/>
                <a:gd name="T5" fmla="*/ 6 h 12"/>
                <a:gd name="T6" fmla="*/ 18 w 24"/>
                <a:gd name="T7" fmla="*/ 6 h 12"/>
                <a:gd name="T8" fmla="*/ 18 w 24"/>
                <a:gd name="T9" fmla="*/ 0 h 12"/>
                <a:gd name="T10" fmla="*/ 12 w 24"/>
                <a:gd name="T11" fmla="*/ 0 h 12"/>
                <a:gd name="T12" fmla="*/ 6 w 24"/>
                <a:gd name="T13" fmla="*/ 0 h 12"/>
                <a:gd name="T14" fmla="*/ 6 w 24"/>
                <a:gd name="T15" fmla="*/ 0 h 12"/>
                <a:gd name="T16" fmla="*/ 0 w 24"/>
                <a:gd name="T17" fmla="*/ 6 h 12"/>
                <a:gd name="T18" fmla="*/ 0 w 24"/>
                <a:gd name="T19" fmla="*/ 6 h 12"/>
                <a:gd name="T20" fmla="*/ 6 w 24"/>
                <a:gd name="T21" fmla="*/ 12 h 12"/>
                <a:gd name="T22" fmla="*/ 6 w 24"/>
                <a:gd name="T23" fmla="*/ 12 h 12"/>
                <a:gd name="T24" fmla="*/ 12 w 24"/>
                <a:gd name="T25" fmla="*/ 12 h 12"/>
                <a:gd name="T26" fmla="*/ 18 w 24"/>
                <a:gd name="T27" fmla="*/ 12 h 12"/>
                <a:gd name="T28" fmla="*/ 18 w 24"/>
                <a:gd name="T29" fmla="*/ 12 h 12"/>
                <a:gd name="T30" fmla="*/ 24 w 24"/>
                <a:gd name="T31" fmla="*/ 12 h 12"/>
                <a:gd name="T32" fmla="*/ 24 w 24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2"/>
                <a:gd name="T53" fmla="*/ 24 w 2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2">
                  <a:moveTo>
                    <a:pt x="24" y="12"/>
                  </a:moveTo>
                  <a:lnTo>
                    <a:pt x="24" y="6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27" name="Freeform 53"/>
            <p:cNvSpPr>
              <a:spLocks/>
            </p:cNvSpPr>
            <p:nvPr/>
          </p:nvSpPr>
          <p:spPr bwMode="auto">
            <a:xfrm>
              <a:off x="5203" y="1225"/>
              <a:ext cx="24" cy="6"/>
            </a:xfrm>
            <a:custGeom>
              <a:avLst/>
              <a:gdLst>
                <a:gd name="T0" fmla="*/ 24 w 24"/>
                <a:gd name="T1" fmla="*/ 6 h 6"/>
                <a:gd name="T2" fmla="*/ 24 w 24"/>
                <a:gd name="T3" fmla="*/ 6 h 6"/>
                <a:gd name="T4" fmla="*/ 18 w 24"/>
                <a:gd name="T5" fmla="*/ 6 h 6"/>
                <a:gd name="T6" fmla="*/ 18 w 24"/>
                <a:gd name="T7" fmla="*/ 0 h 6"/>
                <a:gd name="T8" fmla="*/ 12 w 24"/>
                <a:gd name="T9" fmla="*/ 0 h 6"/>
                <a:gd name="T10" fmla="*/ 6 w 24"/>
                <a:gd name="T11" fmla="*/ 0 h 6"/>
                <a:gd name="T12" fmla="*/ 6 w 24"/>
                <a:gd name="T13" fmla="*/ 0 h 6"/>
                <a:gd name="T14" fmla="*/ 0 w 24"/>
                <a:gd name="T15" fmla="*/ 0 h 6"/>
                <a:gd name="T16" fmla="*/ 0 w 24"/>
                <a:gd name="T17" fmla="*/ 0 h 6"/>
                <a:gd name="T18" fmla="*/ 0 w 24"/>
                <a:gd name="T19" fmla="*/ 6 h 6"/>
                <a:gd name="T20" fmla="*/ 0 w 24"/>
                <a:gd name="T21" fmla="*/ 6 h 6"/>
                <a:gd name="T22" fmla="*/ 6 w 24"/>
                <a:gd name="T23" fmla="*/ 6 h 6"/>
                <a:gd name="T24" fmla="*/ 6 w 24"/>
                <a:gd name="T25" fmla="*/ 6 h 6"/>
                <a:gd name="T26" fmla="*/ 12 w 24"/>
                <a:gd name="T27" fmla="*/ 6 h 6"/>
                <a:gd name="T28" fmla="*/ 18 w 24"/>
                <a:gd name="T29" fmla="*/ 6 h 6"/>
                <a:gd name="T30" fmla="*/ 24 w 24"/>
                <a:gd name="T31" fmla="*/ 6 h 6"/>
                <a:gd name="T32" fmla="*/ 24 w 24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24" y="6"/>
                  </a:moveTo>
                  <a:lnTo>
                    <a:pt x="24" y="6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28" name="Freeform 54"/>
            <p:cNvSpPr>
              <a:spLocks/>
            </p:cNvSpPr>
            <p:nvPr/>
          </p:nvSpPr>
          <p:spPr bwMode="auto">
            <a:xfrm>
              <a:off x="5179" y="1033"/>
              <a:ext cx="24" cy="48"/>
            </a:xfrm>
            <a:custGeom>
              <a:avLst/>
              <a:gdLst>
                <a:gd name="T0" fmla="*/ 0 w 24"/>
                <a:gd name="T1" fmla="*/ 6 h 48"/>
                <a:gd name="T2" fmla="*/ 0 w 24"/>
                <a:gd name="T3" fmla="*/ 6 h 48"/>
                <a:gd name="T4" fmla="*/ 0 w 24"/>
                <a:gd name="T5" fmla="*/ 12 h 48"/>
                <a:gd name="T6" fmla="*/ 6 w 24"/>
                <a:gd name="T7" fmla="*/ 18 h 48"/>
                <a:gd name="T8" fmla="*/ 12 w 24"/>
                <a:gd name="T9" fmla="*/ 24 h 48"/>
                <a:gd name="T10" fmla="*/ 18 w 24"/>
                <a:gd name="T11" fmla="*/ 30 h 48"/>
                <a:gd name="T12" fmla="*/ 18 w 24"/>
                <a:gd name="T13" fmla="*/ 36 h 48"/>
                <a:gd name="T14" fmla="*/ 24 w 24"/>
                <a:gd name="T15" fmla="*/ 42 h 48"/>
                <a:gd name="T16" fmla="*/ 24 w 24"/>
                <a:gd name="T17" fmla="*/ 48 h 48"/>
                <a:gd name="T18" fmla="*/ 24 w 24"/>
                <a:gd name="T19" fmla="*/ 36 h 48"/>
                <a:gd name="T20" fmla="*/ 18 w 24"/>
                <a:gd name="T21" fmla="*/ 30 h 48"/>
                <a:gd name="T22" fmla="*/ 18 w 24"/>
                <a:gd name="T23" fmla="*/ 24 h 48"/>
                <a:gd name="T24" fmla="*/ 12 w 24"/>
                <a:gd name="T25" fmla="*/ 18 h 48"/>
                <a:gd name="T26" fmla="*/ 6 w 24"/>
                <a:gd name="T27" fmla="*/ 12 h 48"/>
                <a:gd name="T28" fmla="*/ 6 w 24"/>
                <a:gd name="T29" fmla="*/ 6 h 48"/>
                <a:gd name="T30" fmla="*/ 0 w 24"/>
                <a:gd name="T31" fmla="*/ 0 h 48"/>
                <a:gd name="T32" fmla="*/ 0 w 24"/>
                <a:gd name="T33" fmla="*/ 6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8"/>
                <a:gd name="T53" fmla="*/ 24 w 24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8">
                  <a:moveTo>
                    <a:pt x="0" y="6"/>
                  </a:move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24" y="36"/>
                  </a:lnTo>
                  <a:lnTo>
                    <a:pt x="18" y="30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29" name="Freeform 55"/>
            <p:cNvSpPr>
              <a:spLocks/>
            </p:cNvSpPr>
            <p:nvPr/>
          </p:nvSpPr>
          <p:spPr bwMode="auto">
            <a:xfrm>
              <a:off x="5191" y="1027"/>
              <a:ext cx="12" cy="36"/>
            </a:xfrm>
            <a:custGeom>
              <a:avLst/>
              <a:gdLst>
                <a:gd name="T0" fmla="*/ 12 w 12"/>
                <a:gd name="T1" fmla="*/ 36 h 36"/>
                <a:gd name="T2" fmla="*/ 12 w 12"/>
                <a:gd name="T3" fmla="*/ 24 h 36"/>
                <a:gd name="T4" fmla="*/ 6 w 12"/>
                <a:gd name="T5" fmla="*/ 12 h 36"/>
                <a:gd name="T6" fmla="*/ 0 w 12"/>
                <a:gd name="T7" fmla="*/ 6 h 36"/>
                <a:gd name="T8" fmla="*/ 0 w 12"/>
                <a:gd name="T9" fmla="*/ 0 h 36"/>
                <a:gd name="T10" fmla="*/ 0 w 12"/>
                <a:gd name="T11" fmla="*/ 6 h 36"/>
                <a:gd name="T12" fmla="*/ 0 w 12"/>
                <a:gd name="T13" fmla="*/ 6 h 36"/>
                <a:gd name="T14" fmla="*/ 0 w 12"/>
                <a:gd name="T15" fmla="*/ 12 h 36"/>
                <a:gd name="T16" fmla="*/ 6 w 12"/>
                <a:gd name="T17" fmla="*/ 18 h 36"/>
                <a:gd name="T18" fmla="*/ 6 w 12"/>
                <a:gd name="T19" fmla="*/ 24 h 36"/>
                <a:gd name="T20" fmla="*/ 12 w 12"/>
                <a:gd name="T21" fmla="*/ 30 h 36"/>
                <a:gd name="T22" fmla="*/ 12 w 12"/>
                <a:gd name="T23" fmla="*/ 30 h 36"/>
                <a:gd name="T24" fmla="*/ 12 w 12"/>
                <a:gd name="T25" fmla="*/ 36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36"/>
                <a:gd name="T41" fmla="*/ 12 w 12"/>
                <a:gd name="T42" fmla="*/ 36 h 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36">
                  <a:moveTo>
                    <a:pt x="12" y="36"/>
                  </a:moveTo>
                  <a:lnTo>
                    <a:pt x="12" y="24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2" y="30"/>
                  </a:lnTo>
                  <a:lnTo>
                    <a:pt x="12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30" name="Freeform 56"/>
            <p:cNvSpPr>
              <a:spLocks/>
            </p:cNvSpPr>
            <p:nvPr/>
          </p:nvSpPr>
          <p:spPr bwMode="auto">
            <a:xfrm>
              <a:off x="5275" y="1147"/>
              <a:ext cx="48" cy="161"/>
            </a:xfrm>
            <a:custGeom>
              <a:avLst/>
              <a:gdLst>
                <a:gd name="T0" fmla="*/ 12 w 48"/>
                <a:gd name="T1" fmla="*/ 161 h 161"/>
                <a:gd name="T2" fmla="*/ 6 w 48"/>
                <a:gd name="T3" fmla="*/ 161 h 161"/>
                <a:gd name="T4" fmla="*/ 6 w 48"/>
                <a:gd name="T5" fmla="*/ 161 h 161"/>
                <a:gd name="T6" fmla="*/ 6 w 48"/>
                <a:gd name="T7" fmla="*/ 161 h 161"/>
                <a:gd name="T8" fmla="*/ 0 w 48"/>
                <a:gd name="T9" fmla="*/ 161 h 161"/>
                <a:gd name="T10" fmla="*/ 18 w 48"/>
                <a:gd name="T11" fmla="*/ 143 h 161"/>
                <a:gd name="T12" fmla="*/ 30 w 48"/>
                <a:gd name="T13" fmla="*/ 120 h 161"/>
                <a:gd name="T14" fmla="*/ 42 w 48"/>
                <a:gd name="T15" fmla="*/ 102 h 161"/>
                <a:gd name="T16" fmla="*/ 42 w 48"/>
                <a:gd name="T17" fmla="*/ 78 h 161"/>
                <a:gd name="T18" fmla="*/ 48 w 48"/>
                <a:gd name="T19" fmla="*/ 54 h 161"/>
                <a:gd name="T20" fmla="*/ 42 w 48"/>
                <a:gd name="T21" fmla="*/ 36 h 161"/>
                <a:gd name="T22" fmla="*/ 42 w 48"/>
                <a:gd name="T23" fmla="*/ 18 h 161"/>
                <a:gd name="T24" fmla="*/ 42 w 48"/>
                <a:gd name="T25" fmla="*/ 0 h 161"/>
                <a:gd name="T26" fmla="*/ 48 w 48"/>
                <a:gd name="T27" fmla="*/ 12 h 161"/>
                <a:gd name="T28" fmla="*/ 48 w 48"/>
                <a:gd name="T29" fmla="*/ 30 h 161"/>
                <a:gd name="T30" fmla="*/ 48 w 48"/>
                <a:gd name="T31" fmla="*/ 54 h 161"/>
                <a:gd name="T32" fmla="*/ 48 w 48"/>
                <a:gd name="T33" fmla="*/ 78 h 161"/>
                <a:gd name="T34" fmla="*/ 42 w 48"/>
                <a:gd name="T35" fmla="*/ 108 h 161"/>
                <a:gd name="T36" fmla="*/ 36 w 48"/>
                <a:gd name="T37" fmla="*/ 132 h 161"/>
                <a:gd name="T38" fmla="*/ 24 w 48"/>
                <a:gd name="T39" fmla="*/ 149 h 161"/>
                <a:gd name="T40" fmla="*/ 12 w 48"/>
                <a:gd name="T41" fmla="*/ 161 h 16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8"/>
                <a:gd name="T64" fmla="*/ 0 h 161"/>
                <a:gd name="T65" fmla="*/ 48 w 48"/>
                <a:gd name="T66" fmla="*/ 161 h 16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8" h="161">
                  <a:moveTo>
                    <a:pt x="12" y="161"/>
                  </a:moveTo>
                  <a:lnTo>
                    <a:pt x="6" y="161"/>
                  </a:lnTo>
                  <a:lnTo>
                    <a:pt x="0" y="161"/>
                  </a:lnTo>
                  <a:lnTo>
                    <a:pt x="18" y="143"/>
                  </a:lnTo>
                  <a:lnTo>
                    <a:pt x="30" y="120"/>
                  </a:lnTo>
                  <a:lnTo>
                    <a:pt x="42" y="102"/>
                  </a:lnTo>
                  <a:lnTo>
                    <a:pt x="42" y="78"/>
                  </a:lnTo>
                  <a:lnTo>
                    <a:pt x="48" y="54"/>
                  </a:lnTo>
                  <a:lnTo>
                    <a:pt x="42" y="36"/>
                  </a:lnTo>
                  <a:lnTo>
                    <a:pt x="42" y="18"/>
                  </a:lnTo>
                  <a:lnTo>
                    <a:pt x="42" y="0"/>
                  </a:lnTo>
                  <a:lnTo>
                    <a:pt x="48" y="12"/>
                  </a:lnTo>
                  <a:lnTo>
                    <a:pt x="48" y="30"/>
                  </a:lnTo>
                  <a:lnTo>
                    <a:pt x="48" y="54"/>
                  </a:lnTo>
                  <a:lnTo>
                    <a:pt x="48" y="78"/>
                  </a:lnTo>
                  <a:lnTo>
                    <a:pt x="42" y="108"/>
                  </a:lnTo>
                  <a:lnTo>
                    <a:pt x="36" y="132"/>
                  </a:lnTo>
                  <a:lnTo>
                    <a:pt x="24" y="149"/>
                  </a:lnTo>
                  <a:lnTo>
                    <a:pt x="12" y="161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31" name="Freeform 57"/>
            <p:cNvSpPr>
              <a:spLocks/>
            </p:cNvSpPr>
            <p:nvPr/>
          </p:nvSpPr>
          <p:spPr bwMode="auto">
            <a:xfrm>
              <a:off x="5287" y="1153"/>
              <a:ext cx="36" cy="18"/>
            </a:xfrm>
            <a:custGeom>
              <a:avLst/>
              <a:gdLst>
                <a:gd name="T0" fmla="*/ 36 w 36"/>
                <a:gd name="T1" fmla="*/ 18 h 18"/>
                <a:gd name="T2" fmla="*/ 30 w 36"/>
                <a:gd name="T3" fmla="*/ 18 h 18"/>
                <a:gd name="T4" fmla="*/ 30 w 36"/>
                <a:gd name="T5" fmla="*/ 12 h 18"/>
                <a:gd name="T6" fmla="*/ 24 w 36"/>
                <a:gd name="T7" fmla="*/ 6 h 18"/>
                <a:gd name="T8" fmla="*/ 18 w 36"/>
                <a:gd name="T9" fmla="*/ 6 h 18"/>
                <a:gd name="T10" fmla="*/ 12 w 36"/>
                <a:gd name="T11" fmla="*/ 0 h 18"/>
                <a:gd name="T12" fmla="*/ 6 w 36"/>
                <a:gd name="T13" fmla="*/ 0 h 18"/>
                <a:gd name="T14" fmla="*/ 6 w 36"/>
                <a:gd name="T15" fmla="*/ 0 h 18"/>
                <a:gd name="T16" fmla="*/ 0 w 36"/>
                <a:gd name="T17" fmla="*/ 0 h 18"/>
                <a:gd name="T18" fmla="*/ 0 w 36"/>
                <a:gd name="T19" fmla="*/ 0 h 18"/>
                <a:gd name="T20" fmla="*/ 6 w 36"/>
                <a:gd name="T21" fmla="*/ 0 h 18"/>
                <a:gd name="T22" fmla="*/ 6 w 36"/>
                <a:gd name="T23" fmla="*/ 6 h 18"/>
                <a:gd name="T24" fmla="*/ 12 w 36"/>
                <a:gd name="T25" fmla="*/ 6 h 18"/>
                <a:gd name="T26" fmla="*/ 18 w 36"/>
                <a:gd name="T27" fmla="*/ 12 h 18"/>
                <a:gd name="T28" fmla="*/ 24 w 36"/>
                <a:gd name="T29" fmla="*/ 12 h 18"/>
                <a:gd name="T30" fmla="*/ 30 w 36"/>
                <a:gd name="T31" fmla="*/ 18 h 18"/>
                <a:gd name="T32" fmla="*/ 36 w 36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36" y="18"/>
                  </a:moveTo>
                  <a:lnTo>
                    <a:pt x="30" y="18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32" name="Freeform 58"/>
            <p:cNvSpPr>
              <a:spLocks/>
            </p:cNvSpPr>
            <p:nvPr/>
          </p:nvSpPr>
          <p:spPr bwMode="auto">
            <a:xfrm>
              <a:off x="5287" y="1153"/>
              <a:ext cx="36" cy="36"/>
            </a:xfrm>
            <a:custGeom>
              <a:avLst/>
              <a:gdLst>
                <a:gd name="T0" fmla="*/ 0 w 36"/>
                <a:gd name="T1" fmla="*/ 6 h 36"/>
                <a:gd name="T2" fmla="*/ 0 w 36"/>
                <a:gd name="T3" fmla="*/ 0 h 36"/>
                <a:gd name="T4" fmla="*/ 6 w 36"/>
                <a:gd name="T5" fmla="*/ 6 h 36"/>
                <a:gd name="T6" fmla="*/ 6 w 36"/>
                <a:gd name="T7" fmla="*/ 6 h 36"/>
                <a:gd name="T8" fmla="*/ 18 w 36"/>
                <a:gd name="T9" fmla="*/ 12 h 36"/>
                <a:gd name="T10" fmla="*/ 24 w 36"/>
                <a:gd name="T11" fmla="*/ 18 h 36"/>
                <a:gd name="T12" fmla="*/ 30 w 36"/>
                <a:gd name="T13" fmla="*/ 24 h 36"/>
                <a:gd name="T14" fmla="*/ 30 w 36"/>
                <a:gd name="T15" fmla="*/ 30 h 36"/>
                <a:gd name="T16" fmla="*/ 36 w 36"/>
                <a:gd name="T17" fmla="*/ 36 h 36"/>
                <a:gd name="T18" fmla="*/ 30 w 36"/>
                <a:gd name="T19" fmla="*/ 30 h 36"/>
                <a:gd name="T20" fmla="*/ 24 w 36"/>
                <a:gd name="T21" fmla="*/ 30 h 36"/>
                <a:gd name="T22" fmla="*/ 18 w 36"/>
                <a:gd name="T23" fmla="*/ 24 h 36"/>
                <a:gd name="T24" fmla="*/ 12 w 36"/>
                <a:gd name="T25" fmla="*/ 18 h 36"/>
                <a:gd name="T26" fmla="*/ 6 w 36"/>
                <a:gd name="T27" fmla="*/ 12 h 36"/>
                <a:gd name="T28" fmla="*/ 0 w 36"/>
                <a:gd name="T29" fmla="*/ 6 h 36"/>
                <a:gd name="T30" fmla="*/ 0 w 36"/>
                <a:gd name="T31" fmla="*/ 6 h 36"/>
                <a:gd name="T32" fmla="*/ 0 w 36"/>
                <a:gd name="T33" fmla="*/ 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0" y="6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8" y="12"/>
                  </a:lnTo>
                  <a:lnTo>
                    <a:pt x="24" y="18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6" y="36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33" name="Freeform 59"/>
            <p:cNvSpPr>
              <a:spLocks/>
            </p:cNvSpPr>
            <p:nvPr/>
          </p:nvSpPr>
          <p:spPr bwMode="auto">
            <a:xfrm>
              <a:off x="5275" y="1177"/>
              <a:ext cx="48" cy="42"/>
            </a:xfrm>
            <a:custGeom>
              <a:avLst/>
              <a:gdLst>
                <a:gd name="T0" fmla="*/ 0 w 48"/>
                <a:gd name="T1" fmla="*/ 0 h 42"/>
                <a:gd name="T2" fmla="*/ 6 w 48"/>
                <a:gd name="T3" fmla="*/ 0 h 42"/>
                <a:gd name="T4" fmla="*/ 12 w 48"/>
                <a:gd name="T5" fmla="*/ 0 h 42"/>
                <a:gd name="T6" fmla="*/ 18 w 48"/>
                <a:gd name="T7" fmla="*/ 6 h 42"/>
                <a:gd name="T8" fmla="*/ 24 w 48"/>
                <a:gd name="T9" fmla="*/ 12 h 42"/>
                <a:gd name="T10" fmla="*/ 30 w 48"/>
                <a:gd name="T11" fmla="*/ 18 h 42"/>
                <a:gd name="T12" fmla="*/ 42 w 48"/>
                <a:gd name="T13" fmla="*/ 30 h 42"/>
                <a:gd name="T14" fmla="*/ 42 w 48"/>
                <a:gd name="T15" fmla="*/ 36 h 42"/>
                <a:gd name="T16" fmla="*/ 48 w 48"/>
                <a:gd name="T17" fmla="*/ 42 h 42"/>
                <a:gd name="T18" fmla="*/ 42 w 48"/>
                <a:gd name="T19" fmla="*/ 42 h 42"/>
                <a:gd name="T20" fmla="*/ 36 w 48"/>
                <a:gd name="T21" fmla="*/ 36 h 42"/>
                <a:gd name="T22" fmla="*/ 30 w 48"/>
                <a:gd name="T23" fmla="*/ 30 h 42"/>
                <a:gd name="T24" fmla="*/ 24 w 48"/>
                <a:gd name="T25" fmla="*/ 24 h 42"/>
                <a:gd name="T26" fmla="*/ 12 w 48"/>
                <a:gd name="T27" fmla="*/ 12 h 42"/>
                <a:gd name="T28" fmla="*/ 6 w 48"/>
                <a:gd name="T29" fmla="*/ 6 h 42"/>
                <a:gd name="T30" fmla="*/ 6 w 48"/>
                <a:gd name="T31" fmla="*/ 6 h 42"/>
                <a:gd name="T32" fmla="*/ 0 w 48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42"/>
                <a:gd name="T53" fmla="*/ 48 w 48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42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42" y="42"/>
                  </a:lnTo>
                  <a:lnTo>
                    <a:pt x="36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34" name="Freeform 60"/>
            <p:cNvSpPr>
              <a:spLocks/>
            </p:cNvSpPr>
            <p:nvPr/>
          </p:nvSpPr>
          <p:spPr bwMode="auto">
            <a:xfrm>
              <a:off x="5269" y="1213"/>
              <a:ext cx="48" cy="36"/>
            </a:xfrm>
            <a:custGeom>
              <a:avLst/>
              <a:gdLst>
                <a:gd name="T0" fmla="*/ 0 w 48"/>
                <a:gd name="T1" fmla="*/ 0 h 36"/>
                <a:gd name="T2" fmla="*/ 0 w 48"/>
                <a:gd name="T3" fmla="*/ 0 h 36"/>
                <a:gd name="T4" fmla="*/ 12 w 48"/>
                <a:gd name="T5" fmla="*/ 0 h 36"/>
                <a:gd name="T6" fmla="*/ 18 w 48"/>
                <a:gd name="T7" fmla="*/ 6 h 36"/>
                <a:gd name="T8" fmla="*/ 24 w 48"/>
                <a:gd name="T9" fmla="*/ 12 h 36"/>
                <a:gd name="T10" fmla="*/ 36 w 48"/>
                <a:gd name="T11" fmla="*/ 18 h 36"/>
                <a:gd name="T12" fmla="*/ 42 w 48"/>
                <a:gd name="T13" fmla="*/ 24 h 36"/>
                <a:gd name="T14" fmla="*/ 48 w 48"/>
                <a:gd name="T15" fmla="*/ 30 h 36"/>
                <a:gd name="T16" fmla="*/ 48 w 48"/>
                <a:gd name="T17" fmla="*/ 36 h 36"/>
                <a:gd name="T18" fmla="*/ 48 w 48"/>
                <a:gd name="T19" fmla="*/ 36 h 36"/>
                <a:gd name="T20" fmla="*/ 42 w 48"/>
                <a:gd name="T21" fmla="*/ 30 h 36"/>
                <a:gd name="T22" fmla="*/ 30 w 48"/>
                <a:gd name="T23" fmla="*/ 24 h 36"/>
                <a:gd name="T24" fmla="*/ 24 w 48"/>
                <a:gd name="T25" fmla="*/ 18 h 36"/>
                <a:gd name="T26" fmla="*/ 12 w 48"/>
                <a:gd name="T27" fmla="*/ 12 h 36"/>
                <a:gd name="T28" fmla="*/ 6 w 48"/>
                <a:gd name="T29" fmla="*/ 6 h 36"/>
                <a:gd name="T30" fmla="*/ 0 w 48"/>
                <a:gd name="T31" fmla="*/ 0 h 36"/>
                <a:gd name="T32" fmla="*/ 0 w 48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36"/>
                <a:gd name="T53" fmla="*/ 48 w 48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36">
                  <a:moveTo>
                    <a:pt x="0" y="0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42" y="30"/>
                  </a:lnTo>
                  <a:lnTo>
                    <a:pt x="30" y="24"/>
                  </a:lnTo>
                  <a:lnTo>
                    <a:pt x="24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35" name="Freeform 61"/>
            <p:cNvSpPr>
              <a:spLocks/>
            </p:cNvSpPr>
            <p:nvPr/>
          </p:nvSpPr>
          <p:spPr bwMode="auto">
            <a:xfrm>
              <a:off x="5269" y="1225"/>
              <a:ext cx="42" cy="36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6 w 42"/>
                <a:gd name="T5" fmla="*/ 6 h 36"/>
                <a:gd name="T6" fmla="*/ 12 w 42"/>
                <a:gd name="T7" fmla="*/ 6 h 36"/>
                <a:gd name="T8" fmla="*/ 24 w 42"/>
                <a:gd name="T9" fmla="*/ 12 h 36"/>
                <a:gd name="T10" fmla="*/ 30 w 42"/>
                <a:gd name="T11" fmla="*/ 18 h 36"/>
                <a:gd name="T12" fmla="*/ 36 w 42"/>
                <a:gd name="T13" fmla="*/ 24 h 36"/>
                <a:gd name="T14" fmla="*/ 42 w 42"/>
                <a:gd name="T15" fmla="*/ 30 h 36"/>
                <a:gd name="T16" fmla="*/ 42 w 42"/>
                <a:gd name="T17" fmla="*/ 36 h 36"/>
                <a:gd name="T18" fmla="*/ 42 w 42"/>
                <a:gd name="T19" fmla="*/ 36 h 36"/>
                <a:gd name="T20" fmla="*/ 30 w 42"/>
                <a:gd name="T21" fmla="*/ 30 h 36"/>
                <a:gd name="T22" fmla="*/ 24 w 42"/>
                <a:gd name="T23" fmla="*/ 24 h 36"/>
                <a:gd name="T24" fmla="*/ 18 w 42"/>
                <a:gd name="T25" fmla="*/ 18 h 36"/>
                <a:gd name="T26" fmla="*/ 6 w 42"/>
                <a:gd name="T27" fmla="*/ 12 h 36"/>
                <a:gd name="T28" fmla="*/ 0 w 42"/>
                <a:gd name="T29" fmla="*/ 12 h 36"/>
                <a:gd name="T30" fmla="*/ 0 w 42"/>
                <a:gd name="T31" fmla="*/ 6 h 36"/>
                <a:gd name="T32" fmla="*/ 0 w 42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6"/>
                <a:gd name="T53" fmla="*/ 42 w 42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6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36" name="Freeform 62"/>
            <p:cNvSpPr>
              <a:spLocks/>
            </p:cNvSpPr>
            <p:nvPr/>
          </p:nvSpPr>
          <p:spPr bwMode="auto">
            <a:xfrm>
              <a:off x="5269" y="1255"/>
              <a:ext cx="36" cy="30"/>
            </a:xfrm>
            <a:custGeom>
              <a:avLst/>
              <a:gdLst>
                <a:gd name="T0" fmla="*/ 0 w 36"/>
                <a:gd name="T1" fmla="*/ 0 h 30"/>
                <a:gd name="T2" fmla="*/ 0 w 36"/>
                <a:gd name="T3" fmla="*/ 0 h 30"/>
                <a:gd name="T4" fmla="*/ 6 w 36"/>
                <a:gd name="T5" fmla="*/ 0 h 30"/>
                <a:gd name="T6" fmla="*/ 12 w 36"/>
                <a:gd name="T7" fmla="*/ 6 h 30"/>
                <a:gd name="T8" fmla="*/ 18 w 36"/>
                <a:gd name="T9" fmla="*/ 6 h 30"/>
                <a:gd name="T10" fmla="*/ 24 w 36"/>
                <a:gd name="T11" fmla="*/ 12 h 30"/>
                <a:gd name="T12" fmla="*/ 30 w 36"/>
                <a:gd name="T13" fmla="*/ 18 h 30"/>
                <a:gd name="T14" fmla="*/ 36 w 36"/>
                <a:gd name="T15" fmla="*/ 24 h 30"/>
                <a:gd name="T16" fmla="*/ 36 w 36"/>
                <a:gd name="T17" fmla="*/ 30 h 30"/>
                <a:gd name="T18" fmla="*/ 30 w 36"/>
                <a:gd name="T19" fmla="*/ 30 h 30"/>
                <a:gd name="T20" fmla="*/ 30 w 36"/>
                <a:gd name="T21" fmla="*/ 24 h 30"/>
                <a:gd name="T22" fmla="*/ 18 w 36"/>
                <a:gd name="T23" fmla="*/ 18 h 30"/>
                <a:gd name="T24" fmla="*/ 12 w 36"/>
                <a:gd name="T25" fmla="*/ 18 h 30"/>
                <a:gd name="T26" fmla="*/ 6 w 36"/>
                <a:gd name="T27" fmla="*/ 12 h 30"/>
                <a:gd name="T28" fmla="*/ 0 w 36"/>
                <a:gd name="T29" fmla="*/ 6 h 30"/>
                <a:gd name="T30" fmla="*/ 0 w 36"/>
                <a:gd name="T31" fmla="*/ 6 h 30"/>
                <a:gd name="T32" fmla="*/ 0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24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30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37" name="Freeform 63"/>
            <p:cNvSpPr>
              <a:spLocks/>
            </p:cNvSpPr>
            <p:nvPr/>
          </p:nvSpPr>
          <p:spPr bwMode="auto">
            <a:xfrm>
              <a:off x="5257" y="1296"/>
              <a:ext cx="24" cy="6"/>
            </a:xfrm>
            <a:custGeom>
              <a:avLst/>
              <a:gdLst>
                <a:gd name="T0" fmla="*/ 0 w 24"/>
                <a:gd name="T1" fmla="*/ 0 h 6"/>
                <a:gd name="T2" fmla="*/ 6 w 24"/>
                <a:gd name="T3" fmla="*/ 0 h 6"/>
                <a:gd name="T4" fmla="*/ 6 w 24"/>
                <a:gd name="T5" fmla="*/ 0 h 6"/>
                <a:gd name="T6" fmla="*/ 12 w 24"/>
                <a:gd name="T7" fmla="*/ 0 h 6"/>
                <a:gd name="T8" fmla="*/ 12 w 24"/>
                <a:gd name="T9" fmla="*/ 0 h 6"/>
                <a:gd name="T10" fmla="*/ 18 w 24"/>
                <a:gd name="T11" fmla="*/ 0 h 6"/>
                <a:gd name="T12" fmla="*/ 24 w 24"/>
                <a:gd name="T13" fmla="*/ 0 h 6"/>
                <a:gd name="T14" fmla="*/ 24 w 24"/>
                <a:gd name="T15" fmla="*/ 6 h 6"/>
                <a:gd name="T16" fmla="*/ 24 w 24"/>
                <a:gd name="T17" fmla="*/ 6 h 6"/>
                <a:gd name="T18" fmla="*/ 24 w 24"/>
                <a:gd name="T19" fmla="*/ 6 h 6"/>
                <a:gd name="T20" fmla="*/ 18 w 24"/>
                <a:gd name="T21" fmla="*/ 6 h 6"/>
                <a:gd name="T22" fmla="*/ 12 w 24"/>
                <a:gd name="T23" fmla="*/ 6 h 6"/>
                <a:gd name="T24" fmla="*/ 12 w 24"/>
                <a:gd name="T25" fmla="*/ 6 h 6"/>
                <a:gd name="T26" fmla="*/ 6 w 24"/>
                <a:gd name="T27" fmla="*/ 6 h 6"/>
                <a:gd name="T28" fmla="*/ 6 w 24"/>
                <a:gd name="T29" fmla="*/ 6 h 6"/>
                <a:gd name="T30" fmla="*/ 0 w 24"/>
                <a:gd name="T31" fmla="*/ 6 h 6"/>
                <a:gd name="T32" fmla="*/ 0 w 24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38" name="Freeform 64"/>
            <p:cNvSpPr>
              <a:spLocks/>
            </p:cNvSpPr>
            <p:nvPr/>
          </p:nvSpPr>
          <p:spPr bwMode="auto">
            <a:xfrm>
              <a:off x="5281" y="1171"/>
              <a:ext cx="42" cy="36"/>
            </a:xfrm>
            <a:custGeom>
              <a:avLst/>
              <a:gdLst>
                <a:gd name="T0" fmla="*/ 0 w 42"/>
                <a:gd name="T1" fmla="*/ 0 h 36"/>
                <a:gd name="T2" fmla="*/ 6 w 42"/>
                <a:gd name="T3" fmla="*/ 0 h 36"/>
                <a:gd name="T4" fmla="*/ 6 w 42"/>
                <a:gd name="T5" fmla="*/ 0 h 36"/>
                <a:gd name="T6" fmla="*/ 12 w 42"/>
                <a:gd name="T7" fmla="*/ 0 h 36"/>
                <a:gd name="T8" fmla="*/ 18 w 42"/>
                <a:gd name="T9" fmla="*/ 6 h 36"/>
                <a:gd name="T10" fmla="*/ 30 w 42"/>
                <a:gd name="T11" fmla="*/ 12 h 36"/>
                <a:gd name="T12" fmla="*/ 36 w 42"/>
                <a:gd name="T13" fmla="*/ 24 h 36"/>
                <a:gd name="T14" fmla="*/ 42 w 42"/>
                <a:gd name="T15" fmla="*/ 30 h 36"/>
                <a:gd name="T16" fmla="*/ 42 w 42"/>
                <a:gd name="T17" fmla="*/ 36 h 36"/>
                <a:gd name="T18" fmla="*/ 42 w 42"/>
                <a:gd name="T19" fmla="*/ 30 h 36"/>
                <a:gd name="T20" fmla="*/ 36 w 42"/>
                <a:gd name="T21" fmla="*/ 30 h 36"/>
                <a:gd name="T22" fmla="*/ 24 w 42"/>
                <a:gd name="T23" fmla="*/ 24 h 36"/>
                <a:gd name="T24" fmla="*/ 18 w 42"/>
                <a:gd name="T25" fmla="*/ 18 h 36"/>
                <a:gd name="T26" fmla="*/ 12 w 42"/>
                <a:gd name="T27" fmla="*/ 12 h 36"/>
                <a:gd name="T28" fmla="*/ 6 w 42"/>
                <a:gd name="T29" fmla="*/ 6 h 36"/>
                <a:gd name="T30" fmla="*/ 0 w 42"/>
                <a:gd name="T31" fmla="*/ 0 h 36"/>
                <a:gd name="T32" fmla="*/ 0 w 42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6"/>
                <a:gd name="T53" fmla="*/ 42 w 42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30" y="12"/>
                  </a:lnTo>
                  <a:lnTo>
                    <a:pt x="36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2" y="30"/>
                  </a:lnTo>
                  <a:lnTo>
                    <a:pt x="36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39" name="Freeform 65"/>
            <p:cNvSpPr>
              <a:spLocks/>
            </p:cNvSpPr>
            <p:nvPr/>
          </p:nvSpPr>
          <p:spPr bwMode="auto">
            <a:xfrm>
              <a:off x="5275" y="1195"/>
              <a:ext cx="48" cy="42"/>
            </a:xfrm>
            <a:custGeom>
              <a:avLst/>
              <a:gdLst>
                <a:gd name="T0" fmla="*/ 0 w 48"/>
                <a:gd name="T1" fmla="*/ 0 h 42"/>
                <a:gd name="T2" fmla="*/ 0 w 48"/>
                <a:gd name="T3" fmla="*/ 0 h 42"/>
                <a:gd name="T4" fmla="*/ 6 w 48"/>
                <a:gd name="T5" fmla="*/ 6 h 42"/>
                <a:gd name="T6" fmla="*/ 12 w 48"/>
                <a:gd name="T7" fmla="*/ 6 h 42"/>
                <a:gd name="T8" fmla="*/ 24 w 48"/>
                <a:gd name="T9" fmla="*/ 12 h 42"/>
                <a:gd name="T10" fmla="*/ 30 w 48"/>
                <a:gd name="T11" fmla="*/ 18 h 42"/>
                <a:gd name="T12" fmla="*/ 36 w 48"/>
                <a:gd name="T13" fmla="*/ 24 h 42"/>
                <a:gd name="T14" fmla="*/ 42 w 48"/>
                <a:gd name="T15" fmla="*/ 30 h 42"/>
                <a:gd name="T16" fmla="*/ 48 w 48"/>
                <a:gd name="T17" fmla="*/ 42 h 42"/>
                <a:gd name="T18" fmla="*/ 42 w 48"/>
                <a:gd name="T19" fmla="*/ 36 h 42"/>
                <a:gd name="T20" fmla="*/ 36 w 48"/>
                <a:gd name="T21" fmla="*/ 30 h 42"/>
                <a:gd name="T22" fmla="*/ 30 w 48"/>
                <a:gd name="T23" fmla="*/ 24 h 42"/>
                <a:gd name="T24" fmla="*/ 18 w 48"/>
                <a:gd name="T25" fmla="*/ 18 h 42"/>
                <a:gd name="T26" fmla="*/ 12 w 48"/>
                <a:gd name="T27" fmla="*/ 12 h 42"/>
                <a:gd name="T28" fmla="*/ 6 w 48"/>
                <a:gd name="T29" fmla="*/ 6 h 42"/>
                <a:gd name="T30" fmla="*/ 0 w 48"/>
                <a:gd name="T31" fmla="*/ 6 h 42"/>
                <a:gd name="T32" fmla="*/ 0 w 48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42"/>
                <a:gd name="T53" fmla="*/ 48 w 48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42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24"/>
                  </a:lnTo>
                  <a:lnTo>
                    <a:pt x="42" y="30"/>
                  </a:lnTo>
                  <a:lnTo>
                    <a:pt x="48" y="42"/>
                  </a:lnTo>
                  <a:lnTo>
                    <a:pt x="42" y="36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40" name="Freeform 66"/>
            <p:cNvSpPr>
              <a:spLocks/>
            </p:cNvSpPr>
            <p:nvPr/>
          </p:nvSpPr>
          <p:spPr bwMode="auto">
            <a:xfrm>
              <a:off x="5263" y="1243"/>
              <a:ext cx="48" cy="30"/>
            </a:xfrm>
            <a:custGeom>
              <a:avLst/>
              <a:gdLst>
                <a:gd name="T0" fmla="*/ 0 w 48"/>
                <a:gd name="T1" fmla="*/ 0 h 30"/>
                <a:gd name="T2" fmla="*/ 6 w 48"/>
                <a:gd name="T3" fmla="*/ 0 h 30"/>
                <a:gd name="T4" fmla="*/ 12 w 48"/>
                <a:gd name="T5" fmla="*/ 6 h 30"/>
                <a:gd name="T6" fmla="*/ 18 w 48"/>
                <a:gd name="T7" fmla="*/ 6 h 30"/>
                <a:gd name="T8" fmla="*/ 24 w 48"/>
                <a:gd name="T9" fmla="*/ 12 h 30"/>
                <a:gd name="T10" fmla="*/ 30 w 48"/>
                <a:gd name="T11" fmla="*/ 12 h 30"/>
                <a:gd name="T12" fmla="*/ 42 w 48"/>
                <a:gd name="T13" fmla="*/ 18 h 30"/>
                <a:gd name="T14" fmla="*/ 48 w 48"/>
                <a:gd name="T15" fmla="*/ 24 h 30"/>
                <a:gd name="T16" fmla="*/ 48 w 48"/>
                <a:gd name="T17" fmla="*/ 30 h 30"/>
                <a:gd name="T18" fmla="*/ 42 w 48"/>
                <a:gd name="T19" fmla="*/ 30 h 30"/>
                <a:gd name="T20" fmla="*/ 36 w 48"/>
                <a:gd name="T21" fmla="*/ 24 h 30"/>
                <a:gd name="T22" fmla="*/ 30 w 48"/>
                <a:gd name="T23" fmla="*/ 18 h 30"/>
                <a:gd name="T24" fmla="*/ 24 w 48"/>
                <a:gd name="T25" fmla="*/ 18 h 30"/>
                <a:gd name="T26" fmla="*/ 12 w 48"/>
                <a:gd name="T27" fmla="*/ 12 h 30"/>
                <a:gd name="T28" fmla="*/ 6 w 48"/>
                <a:gd name="T29" fmla="*/ 6 h 30"/>
                <a:gd name="T30" fmla="*/ 6 w 48"/>
                <a:gd name="T31" fmla="*/ 6 h 30"/>
                <a:gd name="T32" fmla="*/ 0 w 4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30"/>
                <a:gd name="T53" fmla="*/ 48 w 4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30">
                  <a:moveTo>
                    <a:pt x="0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48" y="30"/>
                  </a:lnTo>
                  <a:lnTo>
                    <a:pt x="42" y="30"/>
                  </a:lnTo>
                  <a:lnTo>
                    <a:pt x="36" y="24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41" name="Freeform 67"/>
            <p:cNvSpPr>
              <a:spLocks/>
            </p:cNvSpPr>
            <p:nvPr/>
          </p:nvSpPr>
          <p:spPr bwMode="auto">
            <a:xfrm>
              <a:off x="5263" y="1267"/>
              <a:ext cx="36" cy="29"/>
            </a:xfrm>
            <a:custGeom>
              <a:avLst/>
              <a:gdLst>
                <a:gd name="T0" fmla="*/ 0 w 36"/>
                <a:gd name="T1" fmla="*/ 0 h 29"/>
                <a:gd name="T2" fmla="*/ 6 w 36"/>
                <a:gd name="T3" fmla="*/ 0 h 29"/>
                <a:gd name="T4" fmla="*/ 6 w 36"/>
                <a:gd name="T5" fmla="*/ 0 h 29"/>
                <a:gd name="T6" fmla="*/ 12 w 36"/>
                <a:gd name="T7" fmla="*/ 6 h 29"/>
                <a:gd name="T8" fmla="*/ 18 w 36"/>
                <a:gd name="T9" fmla="*/ 6 h 29"/>
                <a:gd name="T10" fmla="*/ 24 w 36"/>
                <a:gd name="T11" fmla="*/ 12 h 29"/>
                <a:gd name="T12" fmla="*/ 30 w 36"/>
                <a:gd name="T13" fmla="*/ 18 h 29"/>
                <a:gd name="T14" fmla="*/ 36 w 36"/>
                <a:gd name="T15" fmla="*/ 23 h 29"/>
                <a:gd name="T16" fmla="*/ 36 w 36"/>
                <a:gd name="T17" fmla="*/ 29 h 29"/>
                <a:gd name="T18" fmla="*/ 36 w 36"/>
                <a:gd name="T19" fmla="*/ 23 h 29"/>
                <a:gd name="T20" fmla="*/ 30 w 36"/>
                <a:gd name="T21" fmla="*/ 23 h 29"/>
                <a:gd name="T22" fmla="*/ 24 w 36"/>
                <a:gd name="T23" fmla="*/ 18 h 29"/>
                <a:gd name="T24" fmla="*/ 18 w 36"/>
                <a:gd name="T25" fmla="*/ 12 h 29"/>
                <a:gd name="T26" fmla="*/ 12 w 36"/>
                <a:gd name="T27" fmla="*/ 6 h 29"/>
                <a:gd name="T28" fmla="*/ 6 w 36"/>
                <a:gd name="T29" fmla="*/ 6 h 29"/>
                <a:gd name="T30" fmla="*/ 6 w 36"/>
                <a:gd name="T31" fmla="*/ 0 h 29"/>
                <a:gd name="T32" fmla="*/ 0 w 36"/>
                <a:gd name="T33" fmla="*/ 0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9"/>
                <a:gd name="T53" fmla="*/ 36 w 36"/>
                <a:gd name="T54" fmla="*/ 29 h 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9">
                  <a:moveTo>
                    <a:pt x="0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23"/>
                  </a:lnTo>
                  <a:lnTo>
                    <a:pt x="36" y="29"/>
                  </a:lnTo>
                  <a:lnTo>
                    <a:pt x="36" y="23"/>
                  </a:lnTo>
                  <a:lnTo>
                    <a:pt x="30" y="23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42" name="Freeform 68"/>
            <p:cNvSpPr>
              <a:spLocks/>
            </p:cNvSpPr>
            <p:nvPr/>
          </p:nvSpPr>
          <p:spPr bwMode="auto">
            <a:xfrm>
              <a:off x="5269" y="1285"/>
              <a:ext cx="24" cy="11"/>
            </a:xfrm>
            <a:custGeom>
              <a:avLst/>
              <a:gdLst>
                <a:gd name="T0" fmla="*/ 0 w 24"/>
                <a:gd name="T1" fmla="*/ 5 h 11"/>
                <a:gd name="T2" fmla="*/ 0 w 24"/>
                <a:gd name="T3" fmla="*/ 0 h 11"/>
                <a:gd name="T4" fmla="*/ 6 w 24"/>
                <a:gd name="T5" fmla="*/ 0 h 11"/>
                <a:gd name="T6" fmla="*/ 6 w 24"/>
                <a:gd name="T7" fmla="*/ 0 h 11"/>
                <a:gd name="T8" fmla="*/ 12 w 24"/>
                <a:gd name="T9" fmla="*/ 5 h 11"/>
                <a:gd name="T10" fmla="*/ 18 w 24"/>
                <a:gd name="T11" fmla="*/ 5 h 11"/>
                <a:gd name="T12" fmla="*/ 24 w 24"/>
                <a:gd name="T13" fmla="*/ 5 h 11"/>
                <a:gd name="T14" fmla="*/ 24 w 24"/>
                <a:gd name="T15" fmla="*/ 11 h 11"/>
                <a:gd name="T16" fmla="*/ 24 w 24"/>
                <a:gd name="T17" fmla="*/ 11 h 11"/>
                <a:gd name="T18" fmla="*/ 24 w 24"/>
                <a:gd name="T19" fmla="*/ 11 h 11"/>
                <a:gd name="T20" fmla="*/ 18 w 24"/>
                <a:gd name="T21" fmla="*/ 11 h 11"/>
                <a:gd name="T22" fmla="*/ 12 w 24"/>
                <a:gd name="T23" fmla="*/ 5 h 11"/>
                <a:gd name="T24" fmla="*/ 12 w 24"/>
                <a:gd name="T25" fmla="*/ 5 h 11"/>
                <a:gd name="T26" fmla="*/ 6 w 24"/>
                <a:gd name="T27" fmla="*/ 5 h 11"/>
                <a:gd name="T28" fmla="*/ 0 w 24"/>
                <a:gd name="T29" fmla="*/ 5 h 11"/>
                <a:gd name="T30" fmla="*/ 0 w 24"/>
                <a:gd name="T31" fmla="*/ 5 h 11"/>
                <a:gd name="T32" fmla="*/ 0 w 24"/>
                <a:gd name="T33" fmla="*/ 5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1"/>
                <a:gd name="T53" fmla="*/ 24 w 24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1">
                  <a:moveTo>
                    <a:pt x="0" y="5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5"/>
                  </a:lnTo>
                  <a:lnTo>
                    <a:pt x="18" y="5"/>
                  </a:lnTo>
                  <a:lnTo>
                    <a:pt x="24" y="5"/>
                  </a:lnTo>
                  <a:lnTo>
                    <a:pt x="24" y="11"/>
                  </a:lnTo>
                  <a:lnTo>
                    <a:pt x="18" y="11"/>
                  </a:lnTo>
                  <a:lnTo>
                    <a:pt x="12" y="5"/>
                  </a:lnTo>
                  <a:lnTo>
                    <a:pt x="6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43" name="Freeform 69"/>
            <p:cNvSpPr>
              <a:spLocks/>
            </p:cNvSpPr>
            <p:nvPr/>
          </p:nvSpPr>
          <p:spPr bwMode="auto">
            <a:xfrm>
              <a:off x="5299" y="1135"/>
              <a:ext cx="18" cy="24"/>
            </a:xfrm>
            <a:custGeom>
              <a:avLst/>
              <a:gdLst>
                <a:gd name="T0" fmla="*/ 18 w 18"/>
                <a:gd name="T1" fmla="*/ 24 h 24"/>
                <a:gd name="T2" fmla="*/ 18 w 18"/>
                <a:gd name="T3" fmla="*/ 24 h 24"/>
                <a:gd name="T4" fmla="*/ 12 w 18"/>
                <a:gd name="T5" fmla="*/ 24 h 24"/>
                <a:gd name="T6" fmla="*/ 12 w 18"/>
                <a:gd name="T7" fmla="*/ 18 h 24"/>
                <a:gd name="T8" fmla="*/ 6 w 18"/>
                <a:gd name="T9" fmla="*/ 12 h 24"/>
                <a:gd name="T10" fmla="*/ 0 w 18"/>
                <a:gd name="T11" fmla="*/ 12 h 24"/>
                <a:gd name="T12" fmla="*/ 0 w 18"/>
                <a:gd name="T13" fmla="*/ 6 h 24"/>
                <a:gd name="T14" fmla="*/ 0 w 18"/>
                <a:gd name="T15" fmla="*/ 6 h 24"/>
                <a:gd name="T16" fmla="*/ 0 w 18"/>
                <a:gd name="T17" fmla="*/ 0 h 24"/>
                <a:gd name="T18" fmla="*/ 0 w 18"/>
                <a:gd name="T19" fmla="*/ 0 h 24"/>
                <a:gd name="T20" fmla="*/ 6 w 18"/>
                <a:gd name="T21" fmla="*/ 6 h 24"/>
                <a:gd name="T22" fmla="*/ 6 w 18"/>
                <a:gd name="T23" fmla="*/ 6 h 24"/>
                <a:gd name="T24" fmla="*/ 12 w 18"/>
                <a:gd name="T25" fmla="*/ 12 h 24"/>
                <a:gd name="T26" fmla="*/ 12 w 18"/>
                <a:gd name="T27" fmla="*/ 12 h 24"/>
                <a:gd name="T28" fmla="*/ 18 w 18"/>
                <a:gd name="T29" fmla="*/ 18 h 24"/>
                <a:gd name="T30" fmla="*/ 18 w 18"/>
                <a:gd name="T31" fmla="*/ 24 h 24"/>
                <a:gd name="T32" fmla="*/ 18 w 18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24"/>
                <a:gd name="T53" fmla="*/ 18 w 18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24">
                  <a:moveTo>
                    <a:pt x="18" y="24"/>
                  </a:moveTo>
                  <a:lnTo>
                    <a:pt x="18" y="24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44" name="Freeform 70"/>
            <p:cNvSpPr>
              <a:spLocks/>
            </p:cNvSpPr>
            <p:nvPr/>
          </p:nvSpPr>
          <p:spPr bwMode="auto">
            <a:xfrm>
              <a:off x="5317" y="1129"/>
              <a:ext cx="1" cy="24"/>
            </a:xfrm>
            <a:custGeom>
              <a:avLst/>
              <a:gdLst>
                <a:gd name="T0" fmla="*/ 0 w 1"/>
                <a:gd name="T1" fmla="*/ 24 h 24"/>
                <a:gd name="T2" fmla="*/ 0 w 1"/>
                <a:gd name="T3" fmla="*/ 24 h 24"/>
                <a:gd name="T4" fmla="*/ 0 w 1"/>
                <a:gd name="T5" fmla="*/ 12 h 24"/>
                <a:gd name="T6" fmla="*/ 0 w 1"/>
                <a:gd name="T7" fmla="*/ 6 h 24"/>
                <a:gd name="T8" fmla="*/ 0 w 1"/>
                <a:gd name="T9" fmla="*/ 0 h 24"/>
                <a:gd name="T10" fmla="*/ 0 w 1"/>
                <a:gd name="T11" fmla="*/ 0 h 24"/>
                <a:gd name="T12" fmla="*/ 0 w 1"/>
                <a:gd name="T13" fmla="*/ 12 h 24"/>
                <a:gd name="T14" fmla="*/ 0 w 1"/>
                <a:gd name="T15" fmla="*/ 18 h 24"/>
                <a:gd name="T16" fmla="*/ 0 w 1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"/>
                <a:gd name="T28" fmla="*/ 0 h 24"/>
                <a:gd name="T29" fmla="*/ 1 w 1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" h="24">
                  <a:moveTo>
                    <a:pt x="0" y="24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45" name="Freeform 71"/>
            <p:cNvSpPr>
              <a:spLocks/>
            </p:cNvSpPr>
            <p:nvPr/>
          </p:nvSpPr>
          <p:spPr bwMode="auto">
            <a:xfrm>
              <a:off x="5317" y="1135"/>
              <a:ext cx="23" cy="24"/>
            </a:xfrm>
            <a:custGeom>
              <a:avLst/>
              <a:gdLst>
                <a:gd name="T0" fmla="*/ 0 w 23"/>
                <a:gd name="T1" fmla="*/ 24 h 24"/>
                <a:gd name="T2" fmla="*/ 0 w 23"/>
                <a:gd name="T3" fmla="*/ 24 h 24"/>
                <a:gd name="T4" fmla="*/ 6 w 23"/>
                <a:gd name="T5" fmla="*/ 18 h 24"/>
                <a:gd name="T6" fmla="*/ 12 w 23"/>
                <a:gd name="T7" fmla="*/ 12 h 24"/>
                <a:gd name="T8" fmla="*/ 12 w 23"/>
                <a:gd name="T9" fmla="*/ 12 h 24"/>
                <a:gd name="T10" fmla="*/ 17 w 23"/>
                <a:gd name="T11" fmla="*/ 6 h 24"/>
                <a:gd name="T12" fmla="*/ 17 w 23"/>
                <a:gd name="T13" fmla="*/ 0 h 24"/>
                <a:gd name="T14" fmla="*/ 23 w 23"/>
                <a:gd name="T15" fmla="*/ 0 h 24"/>
                <a:gd name="T16" fmla="*/ 23 w 23"/>
                <a:gd name="T17" fmla="*/ 0 h 24"/>
                <a:gd name="T18" fmla="*/ 23 w 23"/>
                <a:gd name="T19" fmla="*/ 6 h 24"/>
                <a:gd name="T20" fmla="*/ 23 w 23"/>
                <a:gd name="T21" fmla="*/ 6 h 24"/>
                <a:gd name="T22" fmla="*/ 17 w 23"/>
                <a:gd name="T23" fmla="*/ 12 h 24"/>
                <a:gd name="T24" fmla="*/ 12 w 23"/>
                <a:gd name="T25" fmla="*/ 12 h 24"/>
                <a:gd name="T26" fmla="*/ 12 w 23"/>
                <a:gd name="T27" fmla="*/ 18 h 24"/>
                <a:gd name="T28" fmla="*/ 6 w 23"/>
                <a:gd name="T29" fmla="*/ 18 h 24"/>
                <a:gd name="T30" fmla="*/ 0 w 23"/>
                <a:gd name="T31" fmla="*/ 24 h 24"/>
                <a:gd name="T32" fmla="*/ 0 w 23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4"/>
                <a:gd name="T53" fmla="*/ 23 w 23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4">
                  <a:moveTo>
                    <a:pt x="0" y="24"/>
                  </a:moveTo>
                  <a:lnTo>
                    <a:pt x="0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7" y="6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3" y="6"/>
                  </a:lnTo>
                  <a:lnTo>
                    <a:pt x="17" y="12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46" name="Freeform 72"/>
            <p:cNvSpPr>
              <a:spLocks/>
            </p:cNvSpPr>
            <p:nvPr/>
          </p:nvSpPr>
          <p:spPr bwMode="auto">
            <a:xfrm>
              <a:off x="5299" y="1290"/>
              <a:ext cx="30" cy="6"/>
            </a:xfrm>
            <a:custGeom>
              <a:avLst/>
              <a:gdLst>
                <a:gd name="T0" fmla="*/ 0 w 30"/>
                <a:gd name="T1" fmla="*/ 0 h 6"/>
                <a:gd name="T2" fmla="*/ 6 w 30"/>
                <a:gd name="T3" fmla="*/ 0 h 6"/>
                <a:gd name="T4" fmla="*/ 6 w 30"/>
                <a:gd name="T5" fmla="*/ 0 h 6"/>
                <a:gd name="T6" fmla="*/ 12 w 30"/>
                <a:gd name="T7" fmla="*/ 0 h 6"/>
                <a:gd name="T8" fmla="*/ 18 w 30"/>
                <a:gd name="T9" fmla="*/ 0 h 6"/>
                <a:gd name="T10" fmla="*/ 24 w 30"/>
                <a:gd name="T11" fmla="*/ 0 h 6"/>
                <a:gd name="T12" fmla="*/ 30 w 30"/>
                <a:gd name="T13" fmla="*/ 0 h 6"/>
                <a:gd name="T14" fmla="*/ 30 w 30"/>
                <a:gd name="T15" fmla="*/ 6 h 6"/>
                <a:gd name="T16" fmla="*/ 30 w 30"/>
                <a:gd name="T17" fmla="*/ 6 h 6"/>
                <a:gd name="T18" fmla="*/ 30 w 30"/>
                <a:gd name="T19" fmla="*/ 6 h 6"/>
                <a:gd name="T20" fmla="*/ 30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6 h 6"/>
                <a:gd name="T28" fmla="*/ 6 w 30"/>
                <a:gd name="T29" fmla="*/ 6 h 6"/>
                <a:gd name="T30" fmla="*/ 6 w 30"/>
                <a:gd name="T31" fmla="*/ 0 h 6"/>
                <a:gd name="T32" fmla="*/ 0 w 3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47" name="Freeform 73"/>
            <p:cNvSpPr>
              <a:spLocks/>
            </p:cNvSpPr>
            <p:nvPr/>
          </p:nvSpPr>
          <p:spPr bwMode="auto">
            <a:xfrm>
              <a:off x="5293" y="1296"/>
              <a:ext cx="30" cy="18"/>
            </a:xfrm>
            <a:custGeom>
              <a:avLst/>
              <a:gdLst>
                <a:gd name="T0" fmla="*/ 0 w 30"/>
                <a:gd name="T1" fmla="*/ 0 h 18"/>
                <a:gd name="T2" fmla="*/ 0 w 30"/>
                <a:gd name="T3" fmla="*/ 0 h 18"/>
                <a:gd name="T4" fmla="*/ 6 w 30"/>
                <a:gd name="T5" fmla="*/ 0 h 18"/>
                <a:gd name="T6" fmla="*/ 12 w 30"/>
                <a:gd name="T7" fmla="*/ 6 h 18"/>
                <a:gd name="T8" fmla="*/ 18 w 30"/>
                <a:gd name="T9" fmla="*/ 6 h 18"/>
                <a:gd name="T10" fmla="*/ 24 w 30"/>
                <a:gd name="T11" fmla="*/ 6 h 18"/>
                <a:gd name="T12" fmla="*/ 30 w 30"/>
                <a:gd name="T13" fmla="*/ 12 h 18"/>
                <a:gd name="T14" fmla="*/ 30 w 30"/>
                <a:gd name="T15" fmla="*/ 12 h 18"/>
                <a:gd name="T16" fmla="*/ 30 w 30"/>
                <a:gd name="T17" fmla="*/ 18 h 18"/>
                <a:gd name="T18" fmla="*/ 30 w 30"/>
                <a:gd name="T19" fmla="*/ 18 h 18"/>
                <a:gd name="T20" fmla="*/ 24 w 30"/>
                <a:gd name="T21" fmla="*/ 18 h 18"/>
                <a:gd name="T22" fmla="*/ 24 w 30"/>
                <a:gd name="T23" fmla="*/ 18 h 18"/>
                <a:gd name="T24" fmla="*/ 18 w 30"/>
                <a:gd name="T25" fmla="*/ 12 h 18"/>
                <a:gd name="T26" fmla="*/ 12 w 30"/>
                <a:gd name="T27" fmla="*/ 12 h 18"/>
                <a:gd name="T28" fmla="*/ 6 w 30"/>
                <a:gd name="T29" fmla="*/ 6 h 18"/>
                <a:gd name="T30" fmla="*/ 0 w 30"/>
                <a:gd name="T31" fmla="*/ 6 h 18"/>
                <a:gd name="T32" fmla="*/ 0 w 30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48" name="Freeform 74"/>
            <p:cNvSpPr>
              <a:spLocks/>
            </p:cNvSpPr>
            <p:nvPr/>
          </p:nvSpPr>
          <p:spPr bwMode="auto">
            <a:xfrm>
              <a:off x="5299" y="1279"/>
              <a:ext cx="35" cy="6"/>
            </a:xfrm>
            <a:custGeom>
              <a:avLst/>
              <a:gdLst>
                <a:gd name="T0" fmla="*/ 0 w 35"/>
                <a:gd name="T1" fmla="*/ 6 h 6"/>
                <a:gd name="T2" fmla="*/ 0 w 35"/>
                <a:gd name="T3" fmla="*/ 0 h 6"/>
                <a:gd name="T4" fmla="*/ 6 w 35"/>
                <a:gd name="T5" fmla="*/ 0 h 6"/>
                <a:gd name="T6" fmla="*/ 12 w 35"/>
                <a:gd name="T7" fmla="*/ 0 h 6"/>
                <a:gd name="T8" fmla="*/ 18 w 35"/>
                <a:gd name="T9" fmla="*/ 0 h 6"/>
                <a:gd name="T10" fmla="*/ 24 w 35"/>
                <a:gd name="T11" fmla="*/ 0 h 6"/>
                <a:gd name="T12" fmla="*/ 30 w 35"/>
                <a:gd name="T13" fmla="*/ 0 h 6"/>
                <a:gd name="T14" fmla="*/ 30 w 35"/>
                <a:gd name="T15" fmla="*/ 0 h 6"/>
                <a:gd name="T16" fmla="*/ 35 w 35"/>
                <a:gd name="T17" fmla="*/ 6 h 6"/>
                <a:gd name="T18" fmla="*/ 35 w 35"/>
                <a:gd name="T19" fmla="*/ 6 h 6"/>
                <a:gd name="T20" fmla="*/ 30 w 35"/>
                <a:gd name="T21" fmla="*/ 6 h 6"/>
                <a:gd name="T22" fmla="*/ 30 w 35"/>
                <a:gd name="T23" fmla="*/ 6 h 6"/>
                <a:gd name="T24" fmla="*/ 24 w 35"/>
                <a:gd name="T25" fmla="*/ 6 h 6"/>
                <a:gd name="T26" fmla="*/ 18 w 35"/>
                <a:gd name="T27" fmla="*/ 6 h 6"/>
                <a:gd name="T28" fmla="*/ 12 w 35"/>
                <a:gd name="T29" fmla="*/ 6 h 6"/>
                <a:gd name="T30" fmla="*/ 6 w 35"/>
                <a:gd name="T31" fmla="*/ 6 h 6"/>
                <a:gd name="T32" fmla="*/ 0 w 35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6"/>
                <a:gd name="T53" fmla="*/ 35 w 3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6">
                  <a:moveTo>
                    <a:pt x="0" y="6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5" y="6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49" name="Freeform 75"/>
            <p:cNvSpPr>
              <a:spLocks/>
            </p:cNvSpPr>
            <p:nvPr/>
          </p:nvSpPr>
          <p:spPr bwMode="auto">
            <a:xfrm>
              <a:off x="5305" y="1267"/>
              <a:ext cx="35" cy="6"/>
            </a:xfrm>
            <a:custGeom>
              <a:avLst/>
              <a:gdLst>
                <a:gd name="T0" fmla="*/ 0 w 35"/>
                <a:gd name="T1" fmla="*/ 6 h 6"/>
                <a:gd name="T2" fmla="*/ 6 w 35"/>
                <a:gd name="T3" fmla="*/ 6 h 6"/>
                <a:gd name="T4" fmla="*/ 12 w 35"/>
                <a:gd name="T5" fmla="*/ 0 h 6"/>
                <a:gd name="T6" fmla="*/ 12 w 35"/>
                <a:gd name="T7" fmla="*/ 0 h 6"/>
                <a:gd name="T8" fmla="*/ 18 w 35"/>
                <a:gd name="T9" fmla="*/ 0 h 6"/>
                <a:gd name="T10" fmla="*/ 24 w 35"/>
                <a:gd name="T11" fmla="*/ 0 h 6"/>
                <a:gd name="T12" fmla="*/ 29 w 35"/>
                <a:gd name="T13" fmla="*/ 0 h 6"/>
                <a:gd name="T14" fmla="*/ 35 w 35"/>
                <a:gd name="T15" fmla="*/ 0 h 6"/>
                <a:gd name="T16" fmla="*/ 35 w 35"/>
                <a:gd name="T17" fmla="*/ 0 h 6"/>
                <a:gd name="T18" fmla="*/ 35 w 35"/>
                <a:gd name="T19" fmla="*/ 6 h 6"/>
                <a:gd name="T20" fmla="*/ 35 w 35"/>
                <a:gd name="T21" fmla="*/ 6 h 6"/>
                <a:gd name="T22" fmla="*/ 29 w 35"/>
                <a:gd name="T23" fmla="*/ 6 h 6"/>
                <a:gd name="T24" fmla="*/ 24 w 35"/>
                <a:gd name="T25" fmla="*/ 6 h 6"/>
                <a:gd name="T26" fmla="*/ 18 w 35"/>
                <a:gd name="T27" fmla="*/ 6 h 6"/>
                <a:gd name="T28" fmla="*/ 12 w 35"/>
                <a:gd name="T29" fmla="*/ 6 h 6"/>
                <a:gd name="T30" fmla="*/ 6 w 35"/>
                <a:gd name="T31" fmla="*/ 6 h 6"/>
                <a:gd name="T32" fmla="*/ 0 w 35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6"/>
                <a:gd name="T53" fmla="*/ 35 w 3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6">
                  <a:moveTo>
                    <a:pt x="0" y="6"/>
                  </a:move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35" y="6"/>
                  </a:lnTo>
                  <a:lnTo>
                    <a:pt x="29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50" name="Freeform 76"/>
            <p:cNvSpPr>
              <a:spLocks/>
            </p:cNvSpPr>
            <p:nvPr/>
          </p:nvSpPr>
          <p:spPr bwMode="auto">
            <a:xfrm>
              <a:off x="5311" y="1255"/>
              <a:ext cx="35" cy="6"/>
            </a:xfrm>
            <a:custGeom>
              <a:avLst/>
              <a:gdLst>
                <a:gd name="T0" fmla="*/ 0 w 35"/>
                <a:gd name="T1" fmla="*/ 6 h 6"/>
                <a:gd name="T2" fmla="*/ 6 w 35"/>
                <a:gd name="T3" fmla="*/ 6 h 6"/>
                <a:gd name="T4" fmla="*/ 12 w 35"/>
                <a:gd name="T5" fmla="*/ 0 h 6"/>
                <a:gd name="T6" fmla="*/ 18 w 35"/>
                <a:gd name="T7" fmla="*/ 0 h 6"/>
                <a:gd name="T8" fmla="*/ 23 w 35"/>
                <a:gd name="T9" fmla="*/ 0 h 6"/>
                <a:gd name="T10" fmla="*/ 29 w 35"/>
                <a:gd name="T11" fmla="*/ 0 h 6"/>
                <a:gd name="T12" fmla="*/ 29 w 35"/>
                <a:gd name="T13" fmla="*/ 0 h 6"/>
                <a:gd name="T14" fmla="*/ 35 w 35"/>
                <a:gd name="T15" fmla="*/ 0 h 6"/>
                <a:gd name="T16" fmla="*/ 35 w 35"/>
                <a:gd name="T17" fmla="*/ 0 h 6"/>
                <a:gd name="T18" fmla="*/ 35 w 35"/>
                <a:gd name="T19" fmla="*/ 0 h 6"/>
                <a:gd name="T20" fmla="*/ 29 w 35"/>
                <a:gd name="T21" fmla="*/ 6 h 6"/>
                <a:gd name="T22" fmla="*/ 29 w 35"/>
                <a:gd name="T23" fmla="*/ 6 h 6"/>
                <a:gd name="T24" fmla="*/ 23 w 35"/>
                <a:gd name="T25" fmla="*/ 6 h 6"/>
                <a:gd name="T26" fmla="*/ 18 w 35"/>
                <a:gd name="T27" fmla="*/ 6 h 6"/>
                <a:gd name="T28" fmla="*/ 12 w 35"/>
                <a:gd name="T29" fmla="*/ 6 h 6"/>
                <a:gd name="T30" fmla="*/ 6 w 35"/>
                <a:gd name="T31" fmla="*/ 6 h 6"/>
                <a:gd name="T32" fmla="*/ 0 w 35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6"/>
                <a:gd name="T53" fmla="*/ 35 w 3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6">
                  <a:moveTo>
                    <a:pt x="0" y="6"/>
                  </a:move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51" name="Freeform 77"/>
            <p:cNvSpPr>
              <a:spLocks/>
            </p:cNvSpPr>
            <p:nvPr/>
          </p:nvSpPr>
          <p:spPr bwMode="auto">
            <a:xfrm>
              <a:off x="5317" y="1243"/>
              <a:ext cx="35" cy="6"/>
            </a:xfrm>
            <a:custGeom>
              <a:avLst/>
              <a:gdLst>
                <a:gd name="T0" fmla="*/ 0 w 35"/>
                <a:gd name="T1" fmla="*/ 6 h 6"/>
                <a:gd name="T2" fmla="*/ 6 w 35"/>
                <a:gd name="T3" fmla="*/ 6 h 6"/>
                <a:gd name="T4" fmla="*/ 12 w 35"/>
                <a:gd name="T5" fmla="*/ 0 h 6"/>
                <a:gd name="T6" fmla="*/ 17 w 35"/>
                <a:gd name="T7" fmla="*/ 0 h 6"/>
                <a:gd name="T8" fmla="*/ 23 w 35"/>
                <a:gd name="T9" fmla="*/ 0 h 6"/>
                <a:gd name="T10" fmla="*/ 29 w 35"/>
                <a:gd name="T11" fmla="*/ 0 h 6"/>
                <a:gd name="T12" fmla="*/ 35 w 35"/>
                <a:gd name="T13" fmla="*/ 0 h 6"/>
                <a:gd name="T14" fmla="*/ 35 w 35"/>
                <a:gd name="T15" fmla="*/ 0 h 6"/>
                <a:gd name="T16" fmla="*/ 35 w 35"/>
                <a:gd name="T17" fmla="*/ 0 h 6"/>
                <a:gd name="T18" fmla="*/ 35 w 35"/>
                <a:gd name="T19" fmla="*/ 0 h 6"/>
                <a:gd name="T20" fmla="*/ 35 w 35"/>
                <a:gd name="T21" fmla="*/ 6 h 6"/>
                <a:gd name="T22" fmla="*/ 29 w 35"/>
                <a:gd name="T23" fmla="*/ 6 h 6"/>
                <a:gd name="T24" fmla="*/ 23 w 35"/>
                <a:gd name="T25" fmla="*/ 6 h 6"/>
                <a:gd name="T26" fmla="*/ 17 w 35"/>
                <a:gd name="T27" fmla="*/ 6 h 6"/>
                <a:gd name="T28" fmla="*/ 12 w 35"/>
                <a:gd name="T29" fmla="*/ 6 h 6"/>
                <a:gd name="T30" fmla="*/ 6 w 35"/>
                <a:gd name="T31" fmla="*/ 6 h 6"/>
                <a:gd name="T32" fmla="*/ 0 w 35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6"/>
                <a:gd name="T53" fmla="*/ 35 w 3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6">
                  <a:moveTo>
                    <a:pt x="0" y="6"/>
                  </a:moveTo>
                  <a:lnTo>
                    <a:pt x="6" y="6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35" y="6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7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52" name="Freeform 78"/>
            <p:cNvSpPr>
              <a:spLocks/>
            </p:cNvSpPr>
            <p:nvPr/>
          </p:nvSpPr>
          <p:spPr bwMode="auto">
            <a:xfrm>
              <a:off x="5317" y="1225"/>
              <a:ext cx="41" cy="12"/>
            </a:xfrm>
            <a:custGeom>
              <a:avLst/>
              <a:gdLst>
                <a:gd name="T0" fmla="*/ 0 w 41"/>
                <a:gd name="T1" fmla="*/ 12 h 12"/>
                <a:gd name="T2" fmla="*/ 6 w 41"/>
                <a:gd name="T3" fmla="*/ 6 h 12"/>
                <a:gd name="T4" fmla="*/ 12 w 41"/>
                <a:gd name="T5" fmla="*/ 6 h 12"/>
                <a:gd name="T6" fmla="*/ 17 w 41"/>
                <a:gd name="T7" fmla="*/ 0 h 12"/>
                <a:gd name="T8" fmla="*/ 29 w 41"/>
                <a:gd name="T9" fmla="*/ 0 h 12"/>
                <a:gd name="T10" fmla="*/ 35 w 41"/>
                <a:gd name="T11" fmla="*/ 0 h 12"/>
                <a:gd name="T12" fmla="*/ 41 w 41"/>
                <a:gd name="T13" fmla="*/ 0 h 12"/>
                <a:gd name="T14" fmla="*/ 41 w 41"/>
                <a:gd name="T15" fmla="*/ 0 h 12"/>
                <a:gd name="T16" fmla="*/ 41 w 41"/>
                <a:gd name="T17" fmla="*/ 0 h 12"/>
                <a:gd name="T18" fmla="*/ 41 w 41"/>
                <a:gd name="T19" fmla="*/ 0 h 12"/>
                <a:gd name="T20" fmla="*/ 35 w 41"/>
                <a:gd name="T21" fmla="*/ 6 h 12"/>
                <a:gd name="T22" fmla="*/ 29 w 41"/>
                <a:gd name="T23" fmla="*/ 6 h 12"/>
                <a:gd name="T24" fmla="*/ 23 w 41"/>
                <a:gd name="T25" fmla="*/ 6 h 12"/>
                <a:gd name="T26" fmla="*/ 17 w 41"/>
                <a:gd name="T27" fmla="*/ 6 h 12"/>
                <a:gd name="T28" fmla="*/ 12 w 41"/>
                <a:gd name="T29" fmla="*/ 6 h 12"/>
                <a:gd name="T30" fmla="*/ 6 w 41"/>
                <a:gd name="T31" fmla="*/ 6 h 12"/>
                <a:gd name="T32" fmla="*/ 0 w 41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1"/>
                <a:gd name="T52" fmla="*/ 0 h 12"/>
                <a:gd name="T53" fmla="*/ 41 w 4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1" h="12">
                  <a:moveTo>
                    <a:pt x="0" y="12"/>
                  </a:moveTo>
                  <a:lnTo>
                    <a:pt x="6" y="6"/>
                  </a:lnTo>
                  <a:lnTo>
                    <a:pt x="12" y="6"/>
                  </a:lnTo>
                  <a:lnTo>
                    <a:pt x="17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35" y="6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7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53" name="Freeform 79"/>
            <p:cNvSpPr>
              <a:spLocks/>
            </p:cNvSpPr>
            <p:nvPr/>
          </p:nvSpPr>
          <p:spPr bwMode="auto">
            <a:xfrm>
              <a:off x="5317" y="1207"/>
              <a:ext cx="47" cy="18"/>
            </a:xfrm>
            <a:custGeom>
              <a:avLst/>
              <a:gdLst>
                <a:gd name="T0" fmla="*/ 0 w 47"/>
                <a:gd name="T1" fmla="*/ 18 h 18"/>
                <a:gd name="T2" fmla="*/ 6 w 47"/>
                <a:gd name="T3" fmla="*/ 12 h 18"/>
                <a:gd name="T4" fmla="*/ 12 w 47"/>
                <a:gd name="T5" fmla="*/ 12 h 18"/>
                <a:gd name="T6" fmla="*/ 17 w 47"/>
                <a:gd name="T7" fmla="*/ 6 h 18"/>
                <a:gd name="T8" fmla="*/ 29 w 47"/>
                <a:gd name="T9" fmla="*/ 6 h 18"/>
                <a:gd name="T10" fmla="*/ 35 w 47"/>
                <a:gd name="T11" fmla="*/ 0 h 18"/>
                <a:gd name="T12" fmla="*/ 41 w 47"/>
                <a:gd name="T13" fmla="*/ 0 h 18"/>
                <a:gd name="T14" fmla="*/ 47 w 47"/>
                <a:gd name="T15" fmla="*/ 0 h 18"/>
                <a:gd name="T16" fmla="*/ 47 w 47"/>
                <a:gd name="T17" fmla="*/ 6 h 18"/>
                <a:gd name="T18" fmla="*/ 47 w 47"/>
                <a:gd name="T19" fmla="*/ 6 h 18"/>
                <a:gd name="T20" fmla="*/ 41 w 47"/>
                <a:gd name="T21" fmla="*/ 12 h 18"/>
                <a:gd name="T22" fmla="*/ 35 w 47"/>
                <a:gd name="T23" fmla="*/ 12 h 18"/>
                <a:gd name="T24" fmla="*/ 29 w 47"/>
                <a:gd name="T25" fmla="*/ 12 h 18"/>
                <a:gd name="T26" fmla="*/ 23 w 47"/>
                <a:gd name="T27" fmla="*/ 12 h 18"/>
                <a:gd name="T28" fmla="*/ 12 w 47"/>
                <a:gd name="T29" fmla="*/ 18 h 18"/>
                <a:gd name="T30" fmla="*/ 6 w 47"/>
                <a:gd name="T31" fmla="*/ 18 h 18"/>
                <a:gd name="T32" fmla="*/ 0 w 47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18"/>
                <a:gd name="T53" fmla="*/ 47 w 47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18">
                  <a:moveTo>
                    <a:pt x="0" y="18"/>
                  </a:moveTo>
                  <a:lnTo>
                    <a:pt x="6" y="12"/>
                  </a:lnTo>
                  <a:lnTo>
                    <a:pt x="12" y="12"/>
                  </a:lnTo>
                  <a:lnTo>
                    <a:pt x="17" y="6"/>
                  </a:lnTo>
                  <a:lnTo>
                    <a:pt x="29" y="6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47" y="0"/>
                  </a:lnTo>
                  <a:lnTo>
                    <a:pt x="47" y="6"/>
                  </a:lnTo>
                  <a:lnTo>
                    <a:pt x="41" y="12"/>
                  </a:lnTo>
                  <a:lnTo>
                    <a:pt x="35" y="12"/>
                  </a:lnTo>
                  <a:lnTo>
                    <a:pt x="29" y="12"/>
                  </a:lnTo>
                  <a:lnTo>
                    <a:pt x="23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54" name="Freeform 80"/>
            <p:cNvSpPr>
              <a:spLocks/>
            </p:cNvSpPr>
            <p:nvPr/>
          </p:nvSpPr>
          <p:spPr bwMode="auto">
            <a:xfrm>
              <a:off x="5317" y="1177"/>
              <a:ext cx="47" cy="30"/>
            </a:xfrm>
            <a:custGeom>
              <a:avLst/>
              <a:gdLst>
                <a:gd name="T0" fmla="*/ 0 w 47"/>
                <a:gd name="T1" fmla="*/ 30 h 30"/>
                <a:gd name="T2" fmla="*/ 6 w 47"/>
                <a:gd name="T3" fmla="*/ 24 h 30"/>
                <a:gd name="T4" fmla="*/ 12 w 47"/>
                <a:gd name="T5" fmla="*/ 18 h 30"/>
                <a:gd name="T6" fmla="*/ 17 w 47"/>
                <a:gd name="T7" fmla="*/ 18 h 30"/>
                <a:gd name="T8" fmla="*/ 23 w 47"/>
                <a:gd name="T9" fmla="*/ 12 h 30"/>
                <a:gd name="T10" fmla="*/ 29 w 47"/>
                <a:gd name="T11" fmla="*/ 6 h 30"/>
                <a:gd name="T12" fmla="*/ 35 w 47"/>
                <a:gd name="T13" fmla="*/ 6 h 30"/>
                <a:gd name="T14" fmla="*/ 41 w 47"/>
                <a:gd name="T15" fmla="*/ 0 h 30"/>
                <a:gd name="T16" fmla="*/ 47 w 47"/>
                <a:gd name="T17" fmla="*/ 6 h 30"/>
                <a:gd name="T18" fmla="*/ 47 w 47"/>
                <a:gd name="T19" fmla="*/ 6 h 30"/>
                <a:gd name="T20" fmla="*/ 41 w 47"/>
                <a:gd name="T21" fmla="*/ 12 h 30"/>
                <a:gd name="T22" fmla="*/ 35 w 47"/>
                <a:gd name="T23" fmla="*/ 12 h 30"/>
                <a:gd name="T24" fmla="*/ 29 w 47"/>
                <a:gd name="T25" fmla="*/ 18 h 30"/>
                <a:gd name="T26" fmla="*/ 23 w 47"/>
                <a:gd name="T27" fmla="*/ 24 h 30"/>
                <a:gd name="T28" fmla="*/ 17 w 47"/>
                <a:gd name="T29" fmla="*/ 24 h 30"/>
                <a:gd name="T30" fmla="*/ 6 w 47"/>
                <a:gd name="T31" fmla="*/ 30 h 30"/>
                <a:gd name="T32" fmla="*/ 0 w 47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30"/>
                <a:gd name="T53" fmla="*/ 47 w 47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30">
                  <a:moveTo>
                    <a:pt x="0" y="30"/>
                  </a:moveTo>
                  <a:lnTo>
                    <a:pt x="6" y="24"/>
                  </a:lnTo>
                  <a:lnTo>
                    <a:pt x="12" y="18"/>
                  </a:lnTo>
                  <a:lnTo>
                    <a:pt x="17" y="18"/>
                  </a:lnTo>
                  <a:lnTo>
                    <a:pt x="23" y="12"/>
                  </a:lnTo>
                  <a:lnTo>
                    <a:pt x="29" y="6"/>
                  </a:lnTo>
                  <a:lnTo>
                    <a:pt x="35" y="6"/>
                  </a:lnTo>
                  <a:lnTo>
                    <a:pt x="41" y="0"/>
                  </a:lnTo>
                  <a:lnTo>
                    <a:pt x="47" y="6"/>
                  </a:lnTo>
                  <a:lnTo>
                    <a:pt x="41" y="12"/>
                  </a:lnTo>
                  <a:lnTo>
                    <a:pt x="35" y="12"/>
                  </a:lnTo>
                  <a:lnTo>
                    <a:pt x="29" y="18"/>
                  </a:lnTo>
                  <a:lnTo>
                    <a:pt x="23" y="24"/>
                  </a:lnTo>
                  <a:lnTo>
                    <a:pt x="17" y="24"/>
                  </a:lnTo>
                  <a:lnTo>
                    <a:pt x="6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55" name="Freeform 81"/>
            <p:cNvSpPr>
              <a:spLocks/>
            </p:cNvSpPr>
            <p:nvPr/>
          </p:nvSpPr>
          <p:spPr bwMode="auto">
            <a:xfrm>
              <a:off x="5317" y="1159"/>
              <a:ext cx="41" cy="30"/>
            </a:xfrm>
            <a:custGeom>
              <a:avLst/>
              <a:gdLst>
                <a:gd name="T0" fmla="*/ 0 w 41"/>
                <a:gd name="T1" fmla="*/ 30 h 30"/>
                <a:gd name="T2" fmla="*/ 6 w 41"/>
                <a:gd name="T3" fmla="*/ 30 h 30"/>
                <a:gd name="T4" fmla="*/ 12 w 41"/>
                <a:gd name="T5" fmla="*/ 24 h 30"/>
                <a:gd name="T6" fmla="*/ 17 w 41"/>
                <a:gd name="T7" fmla="*/ 18 h 30"/>
                <a:gd name="T8" fmla="*/ 23 w 41"/>
                <a:gd name="T9" fmla="*/ 12 h 30"/>
                <a:gd name="T10" fmla="*/ 29 w 41"/>
                <a:gd name="T11" fmla="*/ 6 h 30"/>
                <a:gd name="T12" fmla="*/ 29 w 41"/>
                <a:gd name="T13" fmla="*/ 0 h 30"/>
                <a:gd name="T14" fmla="*/ 35 w 41"/>
                <a:gd name="T15" fmla="*/ 0 h 30"/>
                <a:gd name="T16" fmla="*/ 41 w 41"/>
                <a:gd name="T17" fmla="*/ 0 h 30"/>
                <a:gd name="T18" fmla="*/ 41 w 41"/>
                <a:gd name="T19" fmla="*/ 0 h 30"/>
                <a:gd name="T20" fmla="*/ 35 w 41"/>
                <a:gd name="T21" fmla="*/ 6 h 30"/>
                <a:gd name="T22" fmla="*/ 29 w 41"/>
                <a:gd name="T23" fmla="*/ 12 h 30"/>
                <a:gd name="T24" fmla="*/ 23 w 41"/>
                <a:gd name="T25" fmla="*/ 18 h 30"/>
                <a:gd name="T26" fmla="*/ 17 w 41"/>
                <a:gd name="T27" fmla="*/ 24 h 30"/>
                <a:gd name="T28" fmla="*/ 12 w 41"/>
                <a:gd name="T29" fmla="*/ 30 h 30"/>
                <a:gd name="T30" fmla="*/ 6 w 41"/>
                <a:gd name="T31" fmla="*/ 30 h 30"/>
                <a:gd name="T32" fmla="*/ 0 w 41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1"/>
                <a:gd name="T52" fmla="*/ 0 h 30"/>
                <a:gd name="T53" fmla="*/ 41 w 41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1" h="30">
                  <a:moveTo>
                    <a:pt x="0" y="30"/>
                  </a:moveTo>
                  <a:lnTo>
                    <a:pt x="6" y="30"/>
                  </a:lnTo>
                  <a:lnTo>
                    <a:pt x="12" y="24"/>
                  </a:lnTo>
                  <a:lnTo>
                    <a:pt x="17" y="18"/>
                  </a:lnTo>
                  <a:lnTo>
                    <a:pt x="23" y="12"/>
                  </a:lnTo>
                  <a:lnTo>
                    <a:pt x="29" y="6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35" y="6"/>
                  </a:lnTo>
                  <a:lnTo>
                    <a:pt x="29" y="12"/>
                  </a:lnTo>
                  <a:lnTo>
                    <a:pt x="23" y="18"/>
                  </a:lnTo>
                  <a:lnTo>
                    <a:pt x="17" y="24"/>
                  </a:lnTo>
                  <a:lnTo>
                    <a:pt x="12" y="30"/>
                  </a:lnTo>
                  <a:lnTo>
                    <a:pt x="6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56" name="Freeform 82"/>
            <p:cNvSpPr>
              <a:spLocks/>
            </p:cNvSpPr>
            <p:nvPr/>
          </p:nvSpPr>
          <p:spPr bwMode="auto">
            <a:xfrm>
              <a:off x="5317" y="1147"/>
              <a:ext cx="35" cy="30"/>
            </a:xfrm>
            <a:custGeom>
              <a:avLst/>
              <a:gdLst>
                <a:gd name="T0" fmla="*/ 35 w 35"/>
                <a:gd name="T1" fmla="*/ 0 h 30"/>
                <a:gd name="T2" fmla="*/ 35 w 35"/>
                <a:gd name="T3" fmla="*/ 0 h 30"/>
                <a:gd name="T4" fmla="*/ 29 w 35"/>
                <a:gd name="T5" fmla="*/ 6 h 30"/>
                <a:gd name="T6" fmla="*/ 23 w 35"/>
                <a:gd name="T7" fmla="*/ 6 h 30"/>
                <a:gd name="T8" fmla="*/ 23 w 35"/>
                <a:gd name="T9" fmla="*/ 12 h 30"/>
                <a:gd name="T10" fmla="*/ 17 w 35"/>
                <a:gd name="T11" fmla="*/ 18 h 30"/>
                <a:gd name="T12" fmla="*/ 12 w 35"/>
                <a:gd name="T13" fmla="*/ 18 h 30"/>
                <a:gd name="T14" fmla="*/ 6 w 35"/>
                <a:gd name="T15" fmla="*/ 24 h 30"/>
                <a:gd name="T16" fmla="*/ 0 w 35"/>
                <a:gd name="T17" fmla="*/ 30 h 30"/>
                <a:gd name="T18" fmla="*/ 6 w 35"/>
                <a:gd name="T19" fmla="*/ 24 h 30"/>
                <a:gd name="T20" fmla="*/ 6 w 35"/>
                <a:gd name="T21" fmla="*/ 18 h 30"/>
                <a:gd name="T22" fmla="*/ 12 w 35"/>
                <a:gd name="T23" fmla="*/ 12 h 30"/>
                <a:gd name="T24" fmla="*/ 17 w 35"/>
                <a:gd name="T25" fmla="*/ 6 h 30"/>
                <a:gd name="T26" fmla="*/ 23 w 35"/>
                <a:gd name="T27" fmla="*/ 0 h 30"/>
                <a:gd name="T28" fmla="*/ 29 w 35"/>
                <a:gd name="T29" fmla="*/ 0 h 30"/>
                <a:gd name="T30" fmla="*/ 29 w 35"/>
                <a:gd name="T31" fmla="*/ 0 h 30"/>
                <a:gd name="T32" fmla="*/ 35 w 35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0"/>
                <a:gd name="T53" fmla="*/ 35 w 35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0">
                  <a:moveTo>
                    <a:pt x="35" y="0"/>
                  </a:moveTo>
                  <a:lnTo>
                    <a:pt x="35" y="0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23" y="12"/>
                  </a:lnTo>
                  <a:lnTo>
                    <a:pt x="17" y="18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7" y="6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57" name="Freeform 83"/>
            <p:cNvSpPr>
              <a:spLocks/>
            </p:cNvSpPr>
            <p:nvPr/>
          </p:nvSpPr>
          <p:spPr bwMode="auto">
            <a:xfrm>
              <a:off x="5251" y="986"/>
              <a:ext cx="42" cy="155"/>
            </a:xfrm>
            <a:custGeom>
              <a:avLst/>
              <a:gdLst>
                <a:gd name="T0" fmla="*/ 6 w 42"/>
                <a:gd name="T1" fmla="*/ 155 h 155"/>
                <a:gd name="T2" fmla="*/ 0 w 42"/>
                <a:gd name="T3" fmla="*/ 155 h 155"/>
                <a:gd name="T4" fmla="*/ 0 w 42"/>
                <a:gd name="T5" fmla="*/ 155 h 155"/>
                <a:gd name="T6" fmla="*/ 0 w 42"/>
                <a:gd name="T7" fmla="*/ 155 h 155"/>
                <a:gd name="T8" fmla="*/ 0 w 42"/>
                <a:gd name="T9" fmla="*/ 149 h 155"/>
                <a:gd name="T10" fmla="*/ 18 w 42"/>
                <a:gd name="T11" fmla="*/ 131 h 155"/>
                <a:gd name="T12" fmla="*/ 24 w 42"/>
                <a:gd name="T13" fmla="*/ 113 h 155"/>
                <a:gd name="T14" fmla="*/ 30 w 42"/>
                <a:gd name="T15" fmla="*/ 89 h 155"/>
                <a:gd name="T16" fmla="*/ 36 w 42"/>
                <a:gd name="T17" fmla="*/ 71 h 155"/>
                <a:gd name="T18" fmla="*/ 30 w 42"/>
                <a:gd name="T19" fmla="*/ 47 h 155"/>
                <a:gd name="T20" fmla="*/ 30 w 42"/>
                <a:gd name="T21" fmla="*/ 29 h 155"/>
                <a:gd name="T22" fmla="*/ 24 w 42"/>
                <a:gd name="T23" fmla="*/ 12 h 155"/>
                <a:gd name="T24" fmla="*/ 24 w 42"/>
                <a:gd name="T25" fmla="*/ 0 h 155"/>
                <a:gd name="T26" fmla="*/ 30 w 42"/>
                <a:gd name="T27" fmla="*/ 12 h 155"/>
                <a:gd name="T28" fmla="*/ 36 w 42"/>
                <a:gd name="T29" fmla="*/ 23 h 155"/>
                <a:gd name="T30" fmla="*/ 42 w 42"/>
                <a:gd name="T31" fmla="*/ 47 h 155"/>
                <a:gd name="T32" fmla="*/ 42 w 42"/>
                <a:gd name="T33" fmla="*/ 71 h 155"/>
                <a:gd name="T34" fmla="*/ 36 w 42"/>
                <a:gd name="T35" fmla="*/ 95 h 155"/>
                <a:gd name="T36" fmla="*/ 30 w 42"/>
                <a:gd name="T37" fmla="*/ 119 h 155"/>
                <a:gd name="T38" fmla="*/ 18 w 42"/>
                <a:gd name="T39" fmla="*/ 143 h 155"/>
                <a:gd name="T40" fmla="*/ 6 w 42"/>
                <a:gd name="T41" fmla="*/ 155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2"/>
                <a:gd name="T64" fmla="*/ 0 h 155"/>
                <a:gd name="T65" fmla="*/ 42 w 42"/>
                <a:gd name="T66" fmla="*/ 155 h 1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2" h="155">
                  <a:moveTo>
                    <a:pt x="6" y="155"/>
                  </a:moveTo>
                  <a:lnTo>
                    <a:pt x="0" y="155"/>
                  </a:lnTo>
                  <a:lnTo>
                    <a:pt x="0" y="149"/>
                  </a:lnTo>
                  <a:lnTo>
                    <a:pt x="18" y="131"/>
                  </a:lnTo>
                  <a:lnTo>
                    <a:pt x="24" y="113"/>
                  </a:lnTo>
                  <a:lnTo>
                    <a:pt x="30" y="89"/>
                  </a:lnTo>
                  <a:lnTo>
                    <a:pt x="36" y="71"/>
                  </a:lnTo>
                  <a:lnTo>
                    <a:pt x="30" y="47"/>
                  </a:lnTo>
                  <a:lnTo>
                    <a:pt x="30" y="29"/>
                  </a:lnTo>
                  <a:lnTo>
                    <a:pt x="24" y="12"/>
                  </a:lnTo>
                  <a:lnTo>
                    <a:pt x="24" y="0"/>
                  </a:lnTo>
                  <a:lnTo>
                    <a:pt x="30" y="12"/>
                  </a:lnTo>
                  <a:lnTo>
                    <a:pt x="36" y="23"/>
                  </a:lnTo>
                  <a:lnTo>
                    <a:pt x="42" y="47"/>
                  </a:lnTo>
                  <a:lnTo>
                    <a:pt x="42" y="71"/>
                  </a:lnTo>
                  <a:lnTo>
                    <a:pt x="36" y="95"/>
                  </a:lnTo>
                  <a:lnTo>
                    <a:pt x="30" y="119"/>
                  </a:lnTo>
                  <a:lnTo>
                    <a:pt x="18" y="143"/>
                  </a:lnTo>
                  <a:lnTo>
                    <a:pt x="6" y="15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58" name="Freeform 84"/>
            <p:cNvSpPr>
              <a:spLocks/>
            </p:cNvSpPr>
            <p:nvPr/>
          </p:nvSpPr>
          <p:spPr bwMode="auto">
            <a:xfrm>
              <a:off x="5251" y="986"/>
              <a:ext cx="30" cy="23"/>
            </a:xfrm>
            <a:custGeom>
              <a:avLst/>
              <a:gdLst>
                <a:gd name="T0" fmla="*/ 30 w 30"/>
                <a:gd name="T1" fmla="*/ 23 h 23"/>
                <a:gd name="T2" fmla="*/ 30 w 30"/>
                <a:gd name="T3" fmla="*/ 17 h 23"/>
                <a:gd name="T4" fmla="*/ 24 w 30"/>
                <a:gd name="T5" fmla="*/ 12 h 23"/>
                <a:gd name="T6" fmla="*/ 18 w 30"/>
                <a:gd name="T7" fmla="*/ 12 h 23"/>
                <a:gd name="T8" fmla="*/ 12 w 30"/>
                <a:gd name="T9" fmla="*/ 6 h 23"/>
                <a:gd name="T10" fmla="*/ 6 w 30"/>
                <a:gd name="T11" fmla="*/ 6 h 23"/>
                <a:gd name="T12" fmla="*/ 6 w 30"/>
                <a:gd name="T13" fmla="*/ 0 h 23"/>
                <a:gd name="T14" fmla="*/ 0 w 30"/>
                <a:gd name="T15" fmla="*/ 0 h 23"/>
                <a:gd name="T16" fmla="*/ 0 w 30"/>
                <a:gd name="T17" fmla="*/ 6 h 23"/>
                <a:gd name="T18" fmla="*/ 0 w 30"/>
                <a:gd name="T19" fmla="*/ 6 h 23"/>
                <a:gd name="T20" fmla="*/ 0 w 30"/>
                <a:gd name="T21" fmla="*/ 6 h 23"/>
                <a:gd name="T22" fmla="*/ 6 w 30"/>
                <a:gd name="T23" fmla="*/ 6 h 23"/>
                <a:gd name="T24" fmla="*/ 12 w 30"/>
                <a:gd name="T25" fmla="*/ 12 h 23"/>
                <a:gd name="T26" fmla="*/ 18 w 30"/>
                <a:gd name="T27" fmla="*/ 12 h 23"/>
                <a:gd name="T28" fmla="*/ 24 w 30"/>
                <a:gd name="T29" fmla="*/ 17 h 23"/>
                <a:gd name="T30" fmla="*/ 30 w 30"/>
                <a:gd name="T31" fmla="*/ 17 h 23"/>
                <a:gd name="T32" fmla="*/ 30 w 30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23"/>
                <a:gd name="T53" fmla="*/ 30 w 30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23">
                  <a:moveTo>
                    <a:pt x="30" y="23"/>
                  </a:moveTo>
                  <a:lnTo>
                    <a:pt x="30" y="17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7"/>
                  </a:lnTo>
                  <a:lnTo>
                    <a:pt x="30" y="17"/>
                  </a:lnTo>
                  <a:lnTo>
                    <a:pt x="30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59" name="Freeform 85"/>
            <p:cNvSpPr>
              <a:spLocks/>
            </p:cNvSpPr>
            <p:nvPr/>
          </p:nvSpPr>
          <p:spPr bwMode="auto">
            <a:xfrm>
              <a:off x="5251" y="998"/>
              <a:ext cx="36" cy="23"/>
            </a:xfrm>
            <a:custGeom>
              <a:avLst/>
              <a:gdLst>
                <a:gd name="T0" fmla="*/ 0 w 36"/>
                <a:gd name="T1" fmla="*/ 0 h 23"/>
                <a:gd name="T2" fmla="*/ 0 w 36"/>
                <a:gd name="T3" fmla="*/ 0 h 23"/>
                <a:gd name="T4" fmla="*/ 6 w 36"/>
                <a:gd name="T5" fmla="*/ 0 h 23"/>
                <a:gd name="T6" fmla="*/ 6 w 36"/>
                <a:gd name="T7" fmla="*/ 0 h 23"/>
                <a:gd name="T8" fmla="*/ 12 w 36"/>
                <a:gd name="T9" fmla="*/ 5 h 23"/>
                <a:gd name="T10" fmla="*/ 18 w 36"/>
                <a:gd name="T11" fmla="*/ 5 h 23"/>
                <a:gd name="T12" fmla="*/ 24 w 36"/>
                <a:gd name="T13" fmla="*/ 11 h 23"/>
                <a:gd name="T14" fmla="*/ 30 w 36"/>
                <a:gd name="T15" fmla="*/ 17 h 23"/>
                <a:gd name="T16" fmla="*/ 36 w 36"/>
                <a:gd name="T17" fmla="*/ 23 h 23"/>
                <a:gd name="T18" fmla="*/ 30 w 36"/>
                <a:gd name="T19" fmla="*/ 17 h 23"/>
                <a:gd name="T20" fmla="*/ 24 w 36"/>
                <a:gd name="T21" fmla="*/ 17 h 23"/>
                <a:gd name="T22" fmla="*/ 18 w 36"/>
                <a:gd name="T23" fmla="*/ 11 h 23"/>
                <a:gd name="T24" fmla="*/ 12 w 36"/>
                <a:gd name="T25" fmla="*/ 11 h 23"/>
                <a:gd name="T26" fmla="*/ 6 w 36"/>
                <a:gd name="T27" fmla="*/ 5 h 23"/>
                <a:gd name="T28" fmla="*/ 0 w 36"/>
                <a:gd name="T29" fmla="*/ 5 h 23"/>
                <a:gd name="T30" fmla="*/ 0 w 36"/>
                <a:gd name="T31" fmla="*/ 0 h 23"/>
                <a:gd name="T32" fmla="*/ 0 w 3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3"/>
                <a:gd name="T53" fmla="*/ 36 w 3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3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5"/>
                  </a:lnTo>
                  <a:lnTo>
                    <a:pt x="18" y="5"/>
                  </a:lnTo>
                  <a:lnTo>
                    <a:pt x="24" y="11"/>
                  </a:lnTo>
                  <a:lnTo>
                    <a:pt x="30" y="17"/>
                  </a:lnTo>
                  <a:lnTo>
                    <a:pt x="36" y="23"/>
                  </a:lnTo>
                  <a:lnTo>
                    <a:pt x="30" y="17"/>
                  </a:lnTo>
                  <a:lnTo>
                    <a:pt x="24" y="17"/>
                  </a:lnTo>
                  <a:lnTo>
                    <a:pt x="18" y="11"/>
                  </a:lnTo>
                  <a:lnTo>
                    <a:pt x="12" y="11"/>
                  </a:lnTo>
                  <a:lnTo>
                    <a:pt x="6" y="5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60" name="Freeform 86"/>
            <p:cNvSpPr>
              <a:spLocks/>
            </p:cNvSpPr>
            <p:nvPr/>
          </p:nvSpPr>
          <p:spPr bwMode="auto">
            <a:xfrm>
              <a:off x="5239" y="1021"/>
              <a:ext cx="48" cy="30"/>
            </a:xfrm>
            <a:custGeom>
              <a:avLst/>
              <a:gdLst>
                <a:gd name="T0" fmla="*/ 0 w 48"/>
                <a:gd name="T1" fmla="*/ 0 h 30"/>
                <a:gd name="T2" fmla="*/ 6 w 48"/>
                <a:gd name="T3" fmla="*/ 0 h 30"/>
                <a:gd name="T4" fmla="*/ 12 w 48"/>
                <a:gd name="T5" fmla="*/ 0 h 30"/>
                <a:gd name="T6" fmla="*/ 18 w 48"/>
                <a:gd name="T7" fmla="*/ 6 h 30"/>
                <a:gd name="T8" fmla="*/ 24 w 48"/>
                <a:gd name="T9" fmla="*/ 6 h 30"/>
                <a:gd name="T10" fmla="*/ 30 w 48"/>
                <a:gd name="T11" fmla="*/ 12 h 30"/>
                <a:gd name="T12" fmla="*/ 42 w 48"/>
                <a:gd name="T13" fmla="*/ 18 h 30"/>
                <a:gd name="T14" fmla="*/ 48 w 48"/>
                <a:gd name="T15" fmla="*/ 24 h 30"/>
                <a:gd name="T16" fmla="*/ 48 w 48"/>
                <a:gd name="T17" fmla="*/ 30 h 30"/>
                <a:gd name="T18" fmla="*/ 48 w 48"/>
                <a:gd name="T19" fmla="*/ 30 h 30"/>
                <a:gd name="T20" fmla="*/ 42 w 48"/>
                <a:gd name="T21" fmla="*/ 24 h 30"/>
                <a:gd name="T22" fmla="*/ 30 w 48"/>
                <a:gd name="T23" fmla="*/ 18 h 30"/>
                <a:gd name="T24" fmla="*/ 24 w 48"/>
                <a:gd name="T25" fmla="*/ 18 h 30"/>
                <a:gd name="T26" fmla="*/ 12 w 48"/>
                <a:gd name="T27" fmla="*/ 12 h 30"/>
                <a:gd name="T28" fmla="*/ 6 w 48"/>
                <a:gd name="T29" fmla="*/ 6 h 30"/>
                <a:gd name="T30" fmla="*/ 6 w 48"/>
                <a:gd name="T31" fmla="*/ 0 h 30"/>
                <a:gd name="T32" fmla="*/ 0 w 4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30"/>
                <a:gd name="T53" fmla="*/ 48 w 4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30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48" y="30"/>
                  </a:lnTo>
                  <a:lnTo>
                    <a:pt x="42" y="24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61" name="Freeform 87"/>
            <p:cNvSpPr>
              <a:spLocks/>
            </p:cNvSpPr>
            <p:nvPr/>
          </p:nvSpPr>
          <p:spPr bwMode="auto">
            <a:xfrm>
              <a:off x="5233" y="1045"/>
              <a:ext cx="54" cy="36"/>
            </a:xfrm>
            <a:custGeom>
              <a:avLst/>
              <a:gdLst>
                <a:gd name="T0" fmla="*/ 0 w 54"/>
                <a:gd name="T1" fmla="*/ 0 h 36"/>
                <a:gd name="T2" fmla="*/ 6 w 54"/>
                <a:gd name="T3" fmla="*/ 0 h 36"/>
                <a:gd name="T4" fmla="*/ 12 w 54"/>
                <a:gd name="T5" fmla="*/ 0 h 36"/>
                <a:gd name="T6" fmla="*/ 18 w 54"/>
                <a:gd name="T7" fmla="*/ 6 h 36"/>
                <a:gd name="T8" fmla="*/ 24 w 54"/>
                <a:gd name="T9" fmla="*/ 12 h 36"/>
                <a:gd name="T10" fmla="*/ 36 w 54"/>
                <a:gd name="T11" fmla="*/ 18 h 36"/>
                <a:gd name="T12" fmla="*/ 42 w 54"/>
                <a:gd name="T13" fmla="*/ 24 h 36"/>
                <a:gd name="T14" fmla="*/ 48 w 54"/>
                <a:gd name="T15" fmla="*/ 30 h 36"/>
                <a:gd name="T16" fmla="*/ 54 w 54"/>
                <a:gd name="T17" fmla="*/ 36 h 36"/>
                <a:gd name="T18" fmla="*/ 48 w 54"/>
                <a:gd name="T19" fmla="*/ 30 h 36"/>
                <a:gd name="T20" fmla="*/ 42 w 54"/>
                <a:gd name="T21" fmla="*/ 30 h 36"/>
                <a:gd name="T22" fmla="*/ 36 w 54"/>
                <a:gd name="T23" fmla="*/ 24 h 36"/>
                <a:gd name="T24" fmla="*/ 24 w 54"/>
                <a:gd name="T25" fmla="*/ 18 h 36"/>
                <a:gd name="T26" fmla="*/ 12 w 54"/>
                <a:gd name="T27" fmla="*/ 12 h 36"/>
                <a:gd name="T28" fmla="*/ 6 w 54"/>
                <a:gd name="T29" fmla="*/ 6 h 36"/>
                <a:gd name="T30" fmla="*/ 0 w 54"/>
                <a:gd name="T31" fmla="*/ 6 h 36"/>
                <a:gd name="T32" fmla="*/ 0 w 54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36"/>
                <a:gd name="T53" fmla="*/ 54 w 5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3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48" y="30"/>
                  </a:lnTo>
                  <a:lnTo>
                    <a:pt x="54" y="36"/>
                  </a:lnTo>
                  <a:lnTo>
                    <a:pt x="48" y="30"/>
                  </a:lnTo>
                  <a:lnTo>
                    <a:pt x="42" y="30"/>
                  </a:lnTo>
                  <a:lnTo>
                    <a:pt x="36" y="24"/>
                  </a:lnTo>
                  <a:lnTo>
                    <a:pt x="24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62" name="Freeform 88"/>
            <p:cNvSpPr>
              <a:spLocks/>
            </p:cNvSpPr>
            <p:nvPr/>
          </p:nvSpPr>
          <p:spPr bwMode="auto">
            <a:xfrm>
              <a:off x="5239" y="1063"/>
              <a:ext cx="42" cy="36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6 w 42"/>
                <a:gd name="T5" fmla="*/ 0 h 36"/>
                <a:gd name="T6" fmla="*/ 12 w 42"/>
                <a:gd name="T7" fmla="*/ 6 h 36"/>
                <a:gd name="T8" fmla="*/ 18 w 42"/>
                <a:gd name="T9" fmla="*/ 12 h 36"/>
                <a:gd name="T10" fmla="*/ 30 w 42"/>
                <a:gd name="T11" fmla="*/ 18 h 36"/>
                <a:gd name="T12" fmla="*/ 36 w 42"/>
                <a:gd name="T13" fmla="*/ 24 h 36"/>
                <a:gd name="T14" fmla="*/ 42 w 42"/>
                <a:gd name="T15" fmla="*/ 30 h 36"/>
                <a:gd name="T16" fmla="*/ 42 w 42"/>
                <a:gd name="T17" fmla="*/ 36 h 36"/>
                <a:gd name="T18" fmla="*/ 36 w 42"/>
                <a:gd name="T19" fmla="*/ 36 h 36"/>
                <a:gd name="T20" fmla="*/ 30 w 42"/>
                <a:gd name="T21" fmla="*/ 30 h 36"/>
                <a:gd name="T22" fmla="*/ 24 w 42"/>
                <a:gd name="T23" fmla="*/ 24 h 36"/>
                <a:gd name="T24" fmla="*/ 18 w 42"/>
                <a:gd name="T25" fmla="*/ 18 h 36"/>
                <a:gd name="T26" fmla="*/ 6 w 42"/>
                <a:gd name="T27" fmla="*/ 12 h 36"/>
                <a:gd name="T28" fmla="*/ 6 w 42"/>
                <a:gd name="T29" fmla="*/ 6 h 36"/>
                <a:gd name="T30" fmla="*/ 0 w 42"/>
                <a:gd name="T31" fmla="*/ 0 h 36"/>
                <a:gd name="T32" fmla="*/ 0 w 42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6"/>
                <a:gd name="T53" fmla="*/ 42 w 42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30" y="18"/>
                  </a:lnTo>
                  <a:lnTo>
                    <a:pt x="36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36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63" name="Freeform 89"/>
            <p:cNvSpPr>
              <a:spLocks/>
            </p:cNvSpPr>
            <p:nvPr/>
          </p:nvSpPr>
          <p:spPr bwMode="auto">
            <a:xfrm>
              <a:off x="5239" y="1081"/>
              <a:ext cx="36" cy="30"/>
            </a:xfrm>
            <a:custGeom>
              <a:avLst/>
              <a:gdLst>
                <a:gd name="T0" fmla="*/ 0 w 36"/>
                <a:gd name="T1" fmla="*/ 0 h 30"/>
                <a:gd name="T2" fmla="*/ 0 w 36"/>
                <a:gd name="T3" fmla="*/ 0 h 30"/>
                <a:gd name="T4" fmla="*/ 6 w 36"/>
                <a:gd name="T5" fmla="*/ 0 h 30"/>
                <a:gd name="T6" fmla="*/ 12 w 36"/>
                <a:gd name="T7" fmla="*/ 6 h 30"/>
                <a:gd name="T8" fmla="*/ 18 w 36"/>
                <a:gd name="T9" fmla="*/ 12 h 30"/>
                <a:gd name="T10" fmla="*/ 24 w 36"/>
                <a:gd name="T11" fmla="*/ 12 h 30"/>
                <a:gd name="T12" fmla="*/ 30 w 36"/>
                <a:gd name="T13" fmla="*/ 18 h 30"/>
                <a:gd name="T14" fmla="*/ 30 w 36"/>
                <a:gd name="T15" fmla="*/ 24 h 30"/>
                <a:gd name="T16" fmla="*/ 36 w 36"/>
                <a:gd name="T17" fmla="*/ 30 h 30"/>
                <a:gd name="T18" fmla="*/ 30 w 36"/>
                <a:gd name="T19" fmla="*/ 30 h 30"/>
                <a:gd name="T20" fmla="*/ 24 w 36"/>
                <a:gd name="T21" fmla="*/ 24 h 30"/>
                <a:gd name="T22" fmla="*/ 18 w 36"/>
                <a:gd name="T23" fmla="*/ 18 h 30"/>
                <a:gd name="T24" fmla="*/ 12 w 36"/>
                <a:gd name="T25" fmla="*/ 18 h 30"/>
                <a:gd name="T26" fmla="*/ 6 w 36"/>
                <a:gd name="T27" fmla="*/ 12 h 30"/>
                <a:gd name="T28" fmla="*/ 6 w 36"/>
                <a:gd name="T29" fmla="*/ 6 h 30"/>
                <a:gd name="T30" fmla="*/ 0 w 36"/>
                <a:gd name="T31" fmla="*/ 6 h 30"/>
                <a:gd name="T32" fmla="*/ 0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64" name="Freeform 90"/>
            <p:cNvSpPr>
              <a:spLocks/>
            </p:cNvSpPr>
            <p:nvPr/>
          </p:nvSpPr>
          <p:spPr bwMode="auto">
            <a:xfrm>
              <a:off x="5239" y="1099"/>
              <a:ext cx="24" cy="30"/>
            </a:xfrm>
            <a:custGeom>
              <a:avLst/>
              <a:gdLst>
                <a:gd name="T0" fmla="*/ 0 w 24"/>
                <a:gd name="T1" fmla="*/ 0 h 30"/>
                <a:gd name="T2" fmla="*/ 0 w 24"/>
                <a:gd name="T3" fmla="*/ 0 h 30"/>
                <a:gd name="T4" fmla="*/ 6 w 24"/>
                <a:gd name="T5" fmla="*/ 6 h 30"/>
                <a:gd name="T6" fmla="*/ 12 w 24"/>
                <a:gd name="T7" fmla="*/ 6 h 30"/>
                <a:gd name="T8" fmla="*/ 12 w 24"/>
                <a:gd name="T9" fmla="*/ 12 h 30"/>
                <a:gd name="T10" fmla="*/ 18 w 24"/>
                <a:gd name="T11" fmla="*/ 18 h 30"/>
                <a:gd name="T12" fmla="*/ 24 w 24"/>
                <a:gd name="T13" fmla="*/ 24 h 30"/>
                <a:gd name="T14" fmla="*/ 24 w 24"/>
                <a:gd name="T15" fmla="*/ 24 h 30"/>
                <a:gd name="T16" fmla="*/ 24 w 24"/>
                <a:gd name="T17" fmla="*/ 30 h 30"/>
                <a:gd name="T18" fmla="*/ 24 w 24"/>
                <a:gd name="T19" fmla="*/ 24 h 30"/>
                <a:gd name="T20" fmla="*/ 18 w 24"/>
                <a:gd name="T21" fmla="*/ 24 h 30"/>
                <a:gd name="T22" fmla="*/ 12 w 24"/>
                <a:gd name="T23" fmla="*/ 18 h 30"/>
                <a:gd name="T24" fmla="*/ 12 w 24"/>
                <a:gd name="T25" fmla="*/ 18 h 30"/>
                <a:gd name="T26" fmla="*/ 6 w 24"/>
                <a:gd name="T27" fmla="*/ 12 h 30"/>
                <a:gd name="T28" fmla="*/ 6 w 24"/>
                <a:gd name="T29" fmla="*/ 6 h 30"/>
                <a:gd name="T30" fmla="*/ 0 w 24"/>
                <a:gd name="T31" fmla="*/ 6 h 30"/>
                <a:gd name="T32" fmla="*/ 0 w 24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0"/>
                <a:gd name="T53" fmla="*/ 24 w 24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0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24" y="30"/>
                  </a:lnTo>
                  <a:lnTo>
                    <a:pt x="24" y="24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65" name="Freeform 91"/>
            <p:cNvSpPr>
              <a:spLocks/>
            </p:cNvSpPr>
            <p:nvPr/>
          </p:nvSpPr>
          <p:spPr bwMode="auto">
            <a:xfrm>
              <a:off x="5239" y="1117"/>
              <a:ext cx="18" cy="18"/>
            </a:xfrm>
            <a:custGeom>
              <a:avLst/>
              <a:gdLst>
                <a:gd name="T0" fmla="*/ 6 w 18"/>
                <a:gd name="T1" fmla="*/ 0 h 18"/>
                <a:gd name="T2" fmla="*/ 6 w 18"/>
                <a:gd name="T3" fmla="*/ 0 h 18"/>
                <a:gd name="T4" fmla="*/ 6 w 18"/>
                <a:gd name="T5" fmla="*/ 0 h 18"/>
                <a:gd name="T6" fmla="*/ 12 w 18"/>
                <a:gd name="T7" fmla="*/ 6 h 18"/>
                <a:gd name="T8" fmla="*/ 12 w 18"/>
                <a:gd name="T9" fmla="*/ 6 h 18"/>
                <a:gd name="T10" fmla="*/ 18 w 18"/>
                <a:gd name="T11" fmla="*/ 12 h 18"/>
                <a:gd name="T12" fmla="*/ 18 w 18"/>
                <a:gd name="T13" fmla="*/ 12 h 18"/>
                <a:gd name="T14" fmla="*/ 18 w 18"/>
                <a:gd name="T15" fmla="*/ 18 h 18"/>
                <a:gd name="T16" fmla="*/ 18 w 18"/>
                <a:gd name="T17" fmla="*/ 18 h 18"/>
                <a:gd name="T18" fmla="*/ 18 w 18"/>
                <a:gd name="T19" fmla="*/ 18 h 18"/>
                <a:gd name="T20" fmla="*/ 18 w 18"/>
                <a:gd name="T21" fmla="*/ 12 h 18"/>
                <a:gd name="T22" fmla="*/ 12 w 18"/>
                <a:gd name="T23" fmla="*/ 12 h 18"/>
                <a:gd name="T24" fmla="*/ 6 w 18"/>
                <a:gd name="T25" fmla="*/ 6 h 18"/>
                <a:gd name="T26" fmla="*/ 6 w 18"/>
                <a:gd name="T27" fmla="*/ 6 h 18"/>
                <a:gd name="T28" fmla="*/ 6 w 18"/>
                <a:gd name="T29" fmla="*/ 6 h 18"/>
                <a:gd name="T30" fmla="*/ 0 w 18"/>
                <a:gd name="T31" fmla="*/ 0 h 18"/>
                <a:gd name="T32" fmla="*/ 6 w 18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8"/>
                <a:gd name="T53" fmla="*/ 18 w 18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8">
                  <a:moveTo>
                    <a:pt x="6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66" name="Freeform 92"/>
            <p:cNvSpPr>
              <a:spLocks/>
            </p:cNvSpPr>
            <p:nvPr/>
          </p:nvSpPr>
          <p:spPr bwMode="auto">
            <a:xfrm>
              <a:off x="5257" y="974"/>
              <a:ext cx="18" cy="24"/>
            </a:xfrm>
            <a:custGeom>
              <a:avLst/>
              <a:gdLst>
                <a:gd name="T0" fmla="*/ 18 w 18"/>
                <a:gd name="T1" fmla="*/ 24 h 24"/>
                <a:gd name="T2" fmla="*/ 18 w 18"/>
                <a:gd name="T3" fmla="*/ 18 h 24"/>
                <a:gd name="T4" fmla="*/ 12 w 18"/>
                <a:gd name="T5" fmla="*/ 18 h 24"/>
                <a:gd name="T6" fmla="*/ 12 w 18"/>
                <a:gd name="T7" fmla="*/ 18 h 24"/>
                <a:gd name="T8" fmla="*/ 6 w 18"/>
                <a:gd name="T9" fmla="*/ 12 h 24"/>
                <a:gd name="T10" fmla="*/ 0 w 18"/>
                <a:gd name="T11" fmla="*/ 12 h 24"/>
                <a:gd name="T12" fmla="*/ 0 w 18"/>
                <a:gd name="T13" fmla="*/ 6 h 24"/>
                <a:gd name="T14" fmla="*/ 0 w 18"/>
                <a:gd name="T15" fmla="*/ 6 h 24"/>
                <a:gd name="T16" fmla="*/ 0 w 18"/>
                <a:gd name="T17" fmla="*/ 0 h 24"/>
                <a:gd name="T18" fmla="*/ 0 w 18"/>
                <a:gd name="T19" fmla="*/ 0 h 24"/>
                <a:gd name="T20" fmla="*/ 6 w 18"/>
                <a:gd name="T21" fmla="*/ 0 h 24"/>
                <a:gd name="T22" fmla="*/ 6 w 18"/>
                <a:gd name="T23" fmla="*/ 6 h 24"/>
                <a:gd name="T24" fmla="*/ 12 w 18"/>
                <a:gd name="T25" fmla="*/ 6 h 24"/>
                <a:gd name="T26" fmla="*/ 12 w 18"/>
                <a:gd name="T27" fmla="*/ 12 h 24"/>
                <a:gd name="T28" fmla="*/ 18 w 18"/>
                <a:gd name="T29" fmla="*/ 18 h 24"/>
                <a:gd name="T30" fmla="*/ 18 w 18"/>
                <a:gd name="T31" fmla="*/ 18 h 24"/>
                <a:gd name="T32" fmla="*/ 18 w 18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24"/>
                <a:gd name="T53" fmla="*/ 18 w 18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24">
                  <a:moveTo>
                    <a:pt x="18" y="24"/>
                  </a:move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67" name="Freeform 93"/>
            <p:cNvSpPr>
              <a:spLocks/>
            </p:cNvSpPr>
            <p:nvPr/>
          </p:nvSpPr>
          <p:spPr bwMode="auto">
            <a:xfrm>
              <a:off x="5275" y="974"/>
              <a:ext cx="12" cy="24"/>
            </a:xfrm>
            <a:custGeom>
              <a:avLst/>
              <a:gdLst>
                <a:gd name="T0" fmla="*/ 0 w 12"/>
                <a:gd name="T1" fmla="*/ 24 h 24"/>
                <a:gd name="T2" fmla="*/ 6 w 12"/>
                <a:gd name="T3" fmla="*/ 18 h 24"/>
                <a:gd name="T4" fmla="*/ 12 w 12"/>
                <a:gd name="T5" fmla="*/ 12 h 24"/>
                <a:gd name="T6" fmla="*/ 12 w 12"/>
                <a:gd name="T7" fmla="*/ 6 h 24"/>
                <a:gd name="T8" fmla="*/ 12 w 12"/>
                <a:gd name="T9" fmla="*/ 0 h 24"/>
                <a:gd name="T10" fmla="*/ 12 w 12"/>
                <a:gd name="T11" fmla="*/ 0 h 24"/>
                <a:gd name="T12" fmla="*/ 6 w 12"/>
                <a:gd name="T13" fmla="*/ 6 h 24"/>
                <a:gd name="T14" fmla="*/ 6 w 12"/>
                <a:gd name="T15" fmla="*/ 18 h 24"/>
                <a:gd name="T16" fmla="*/ 0 w 12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24"/>
                <a:gd name="T29" fmla="*/ 12 w 12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24">
                  <a:moveTo>
                    <a:pt x="0" y="24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68" name="Freeform 94"/>
            <p:cNvSpPr>
              <a:spLocks/>
            </p:cNvSpPr>
            <p:nvPr/>
          </p:nvSpPr>
          <p:spPr bwMode="auto">
            <a:xfrm>
              <a:off x="5269" y="968"/>
              <a:ext cx="6" cy="24"/>
            </a:xfrm>
            <a:custGeom>
              <a:avLst/>
              <a:gdLst>
                <a:gd name="T0" fmla="*/ 6 w 6"/>
                <a:gd name="T1" fmla="*/ 24 h 24"/>
                <a:gd name="T2" fmla="*/ 6 w 6"/>
                <a:gd name="T3" fmla="*/ 18 h 24"/>
                <a:gd name="T4" fmla="*/ 6 w 6"/>
                <a:gd name="T5" fmla="*/ 12 h 24"/>
                <a:gd name="T6" fmla="*/ 6 w 6"/>
                <a:gd name="T7" fmla="*/ 0 h 24"/>
                <a:gd name="T8" fmla="*/ 0 w 6"/>
                <a:gd name="T9" fmla="*/ 0 h 24"/>
                <a:gd name="T10" fmla="*/ 0 w 6"/>
                <a:gd name="T11" fmla="*/ 0 h 24"/>
                <a:gd name="T12" fmla="*/ 0 w 6"/>
                <a:gd name="T13" fmla="*/ 6 h 24"/>
                <a:gd name="T14" fmla="*/ 6 w 6"/>
                <a:gd name="T15" fmla="*/ 18 h 24"/>
                <a:gd name="T16" fmla="*/ 6 w 6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4"/>
                <a:gd name="T29" fmla="*/ 6 w 6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4">
                  <a:moveTo>
                    <a:pt x="6" y="24"/>
                  </a:moveTo>
                  <a:lnTo>
                    <a:pt x="6" y="18"/>
                  </a:lnTo>
                  <a:lnTo>
                    <a:pt x="6" y="1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8"/>
                  </a:lnTo>
                  <a:lnTo>
                    <a:pt x="6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69" name="Freeform 95"/>
            <p:cNvSpPr>
              <a:spLocks/>
            </p:cNvSpPr>
            <p:nvPr/>
          </p:nvSpPr>
          <p:spPr bwMode="auto">
            <a:xfrm>
              <a:off x="5281" y="980"/>
              <a:ext cx="18" cy="23"/>
            </a:xfrm>
            <a:custGeom>
              <a:avLst/>
              <a:gdLst>
                <a:gd name="T0" fmla="*/ 0 w 18"/>
                <a:gd name="T1" fmla="*/ 23 h 23"/>
                <a:gd name="T2" fmla="*/ 0 w 18"/>
                <a:gd name="T3" fmla="*/ 23 h 23"/>
                <a:gd name="T4" fmla="*/ 6 w 18"/>
                <a:gd name="T5" fmla="*/ 18 h 23"/>
                <a:gd name="T6" fmla="*/ 6 w 18"/>
                <a:gd name="T7" fmla="*/ 12 h 23"/>
                <a:gd name="T8" fmla="*/ 12 w 18"/>
                <a:gd name="T9" fmla="*/ 12 h 23"/>
                <a:gd name="T10" fmla="*/ 12 w 18"/>
                <a:gd name="T11" fmla="*/ 6 h 23"/>
                <a:gd name="T12" fmla="*/ 18 w 18"/>
                <a:gd name="T13" fmla="*/ 0 h 23"/>
                <a:gd name="T14" fmla="*/ 18 w 18"/>
                <a:gd name="T15" fmla="*/ 0 h 23"/>
                <a:gd name="T16" fmla="*/ 18 w 18"/>
                <a:gd name="T17" fmla="*/ 0 h 23"/>
                <a:gd name="T18" fmla="*/ 18 w 18"/>
                <a:gd name="T19" fmla="*/ 6 h 23"/>
                <a:gd name="T20" fmla="*/ 18 w 18"/>
                <a:gd name="T21" fmla="*/ 6 h 23"/>
                <a:gd name="T22" fmla="*/ 18 w 18"/>
                <a:gd name="T23" fmla="*/ 12 h 23"/>
                <a:gd name="T24" fmla="*/ 12 w 18"/>
                <a:gd name="T25" fmla="*/ 12 h 23"/>
                <a:gd name="T26" fmla="*/ 6 w 18"/>
                <a:gd name="T27" fmla="*/ 18 h 23"/>
                <a:gd name="T28" fmla="*/ 6 w 18"/>
                <a:gd name="T29" fmla="*/ 18 h 23"/>
                <a:gd name="T30" fmla="*/ 0 w 18"/>
                <a:gd name="T31" fmla="*/ 23 h 23"/>
                <a:gd name="T32" fmla="*/ 0 w 18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23"/>
                <a:gd name="T53" fmla="*/ 18 w 18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23">
                  <a:moveTo>
                    <a:pt x="0" y="23"/>
                  </a:moveTo>
                  <a:lnTo>
                    <a:pt x="0" y="23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70" name="Freeform 96"/>
            <p:cNvSpPr>
              <a:spLocks/>
            </p:cNvSpPr>
            <p:nvPr/>
          </p:nvSpPr>
          <p:spPr bwMode="auto">
            <a:xfrm>
              <a:off x="5263" y="1123"/>
              <a:ext cx="36" cy="12"/>
            </a:xfrm>
            <a:custGeom>
              <a:avLst/>
              <a:gdLst>
                <a:gd name="T0" fmla="*/ 0 w 36"/>
                <a:gd name="T1" fmla="*/ 6 h 12"/>
                <a:gd name="T2" fmla="*/ 6 w 36"/>
                <a:gd name="T3" fmla="*/ 0 h 12"/>
                <a:gd name="T4" fmla="*/ 6 w 36"/>
                <a:gd name="T5" fmla="*/ 0 h 12"/>
                <a:gd name="T6" fmla="*/ 12 w 36"/>
                <a:gd name="T7" fmla="*/ 0 h 12"/>
                <a:gd name="T8" fmla="*/ 18 w 36"/>
                <a:gd name="T9" fmla="*/ 0 h 12"/>
                <a:gd name="T10" fmla="*/ 24 w 36"/>
                <a:gd name="T11" fmla="*/ 0 h 12"/>
                <a:gd name="T12" fmla="*/ 30 w 36"/>
                <a:gd name="T13" fmla="*/ 6 h 12"/>
                <a:gd name="T14" fmla="*/ 30 w 36"/>
                <a:gd name="T15" fmla="*/ 6 h 12"/>
                <a:gd name="T16" fmla="*/ 36 w 36"/>
                <a:gd name="T17" fmla="*/ 6 h 12"/>
                <a:gd name="T18" fmla="*/ 30 w 36"/>
                <a:gd name="T19" fmla="*/ 6 h 12"/>
                <a:gd name="T20" fmla="*/ 30 w 36"/>
                <a:gd name="T21" fmla="*/ 12 h 12"/>
                <a:gd name="T22" fmla="*/ 24 w 36"/>
                <a:gd name="T23" fmla="*/ 6 h 12"/>
                <a:gd name="T24" fmla="*/ 18 w 36"/>
                <a:gd name="T25" fmla="*/ 6 h 12"/>
                <a:gd name="T26" fmla="*/ 12 w 36"/>
                <a:gd name="T27" fmla="*/ 6 h 12"/>
                <a:gd name="T28" fmla="*/ 6 w 36"/>
                <a:gd name="T29" fmla="*/ 6 h 12"/>
                <a:gd name="T30" fmla="*/ 6 w 36"/>
                <a:gd name="T31" fmla="*/ 6 h 12"/>
                <a:gd name="T32" fmla="*/ 0 w 36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2"/>
                <a:gd name="T53" fmla="*/ 36 w 3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2">
                  <a:moveTo>
                    <a:pt x="0" y="6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71" name="Freeform 97"/>
            <p:cNvSpPr>
              <a:spLocks/>
            </p:cNvSpPr>
            <p:nvPr/>
          </p:nvSpPr>
          <p:spPr bwMode="auto">
            <a:xfrm>
              <a:off x="5257" y="1135"/>
              <a:ext cx="30" cy="12"/>
            </a:xfrm>
            <a:custGeom>
              <a:avLst/>
              <a:gdLst>
                <a:gd name="T0" fmla="*/ 0 w 30"/>
                <a:gd name="T1" fmla="*/ 0 h 12"/>
                <a:gd name="T2" fmla="*/ 6 w 30"/>
                <a:gd name="T3" fmla="*/ 0 h 12"/>
                <a:gd name="T4" fmla="*/ 6 w 30"/>
                <a:gd name="T5" fmla="*/ 0 h 12"/>
                <a:gd name="T6" fmla="*/ 12 w 30"/>
                <a:gd name="T7" fmla="*/ 0 h 12"/>
                <a:gd name="T8" fmla="*/ 18 w 30"/>
                <a:gd name="T9" fmla="*/ 0 h 12"/>
                <a:gd name="T10" fmla="*/ 24 w 30"/>
                <a:gd name="T11" fmla="*/ 0 h 12"/>
                <a:gd name="T12" fmla="*/ 30 w 30"/>
                <a:gd name="T13" fmla="*/ 6 h 12"/>
                <a:gd name="T14" fmla="*/ 30 w 30"/>
                <a:gd name="T15" fmla="*/ 6 h 12"/>
                <a:gd name="T16" fmla="*/ 30 w 30"/>
                <a:gd name="T17" fmla="*/ 12 h 12"/>
                <a:gd name="T18" fmla="*/ 30 w 30"/>
                <a:gd name="T19" fmla="*/ 12 h 12"/>
                <a:gd name="T20" fmla="*/ 30 w 30"/>
                <a:gd name="T21" fmla="*/ 12 h 12"/>
                <a:gd name="T22" fmla="*/ 24 w 30"/>
                <a:gd name="T23" fmla="*/ 12 h 12"/>
                <a:gd name="T24" fmla="*/ 18 w 30"/>
                <a:gd name="T25" fmla="*/ 6 h 12"/>
                <a:gd name="T26" fmla="*/ 12 w 30"/>
                <a:gd name="T27" fmla="*/ 6 h 12"/>
                <a:gd name="T28" fmla="*/ 6 w 30"/>
                <a:gd name="T29" fmla="*/ 0 h 12"/>
                <a:gd name="T30" fmla="*/ 0 w 30"/>
                <a:gd name="T31" fmla="*/ 0 h 12"/>
                <a:gd name="T32" fmla="*/ 0 w 30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2"/>
                <a:gd name="T53" fmla="*/ 30 w 3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2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72" name="Freeform 98"/>
            <p:cNvSpPr>
              <a:spLocks/>
            </p:cNvSpPr>
            <p:nvPr/>
          </p:nvSpPr>
          <p:spPr bwMode="auto">
            <a:xfrm>
              <a:off x="5275" y="1111"/>
              <a:ext cx="30" cy="6"/>
            </a:xfrm>
            <a:custGeom>
              <a:avLst/>
              <a:gdLst>
                <a:gd name="T0" fmla="*/ 0 w 30"/>
                <a:gd name="T1" fmla="*/ 0 h 6"/>
                <a:gd name="T2" fmla="*/ 0 w 30"/>
                <a:gd name="T3" fmla="*/ 0 h 6"/>
                <a:gd name="T4" fmla="*/ 6 w 30"/>
                <a:gd name="T5" fmla="*/ 0 h 6"/>
                <a:gd name="T6" fmla="*/ 6 w 30"/>
                <a:gd name="T7" fmla="*/ 0 h 6"/>
                <a:gd name="T8" fmla="*/ 12 w 30"/>
                <a:gd name="T9" fmla="*/ 0 h 6"/>
                <a:gd name="T10" fmla="*/ 18 w 30"/>
                <a:gd name="T11" fmla="*/ 0 h 6"/>
                <a:gd name="T12" fmla="*/ 24 w 30"/>
                <a:gd name="T13" fmla="*/ 0 h 6"/>
                <a:gd name="T14" fmla="*/ 30 w 30"/>
                <a:gd name="T15" fmla="*/ 0 h 6"/>
                <a:gd name="T16" fmla="*/ 30 w 30"/>
                <a:gd name="T17" fmla="*/ 0 h 6"/>
                <a:gd name="T18" fmla="*/ 30 w 30"/>
                <a:gd name="T19" fmla="*/ 6 h 6"/>
                <a:gd name="T20" fmla="*/ 30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0 h 6"/>
                <a:gd name="T28" fmla="*/ 6 w 30"/>
                <a:gd name="T29" fmla="*/ 0 h 6"/>
                <a:gd name="T30" fmla="*/ 0 w 30"/>
                <a:gd name="T31" fmla="*/ 0 h 6"/>
                <a:gd name="T32" fmla="*/ 0 w 3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73" name="Freeform 99"/>
            <p:cNvSpPr>
              <a:spLocks/>
            </p:cNvSpPr>
            <p:nvPr/>
          </p:nvSpPr>
          <p:spPr bwMode="auto">
            <a:xfrm>
              <a:off x="5275" y="1087"/>
              <a:ext cx="42" cy="12"/>
            </a:xfrm>
            <a:custGeom>
              <a:avLst/>
              <a:gdLst>
                <a:gd name="T0" fmla="*/ 0 w 42"/>
                <a:gd name="T1" fmla="*/ 12 h 12"/>
                <a:gd name="T2" fmla="*/ 6 w 42"/>
                <a:gd name="T3" fmla="*/ 12 h 12"/>
                <a:gd name="T4" fmla="*/ 12 w 42"/>
                <a:gd name="T5" fmla="*/ 6 h 12"/>
                <a:gd name="T6" fmla="*/ 18 w 42"/>
                <a:gd name="T7" fmla="*/ 6 h 12"/>
                <a:gd name="T8" fmla="*/ 24 w 42"/>
                <a:gd name="T9" fmla="*/ 6 h 12"/>
                <a:gd name="T10" fmla="*/ 30 w 42"/>
                <a:gd name="T11" fmla="*/ 0 h 12"/>
                <a:gd name="T12" fmla="*/ 36 w 42"/>
                <a:gd name="T13" fmla="*/ 0 h 12"/>
                <a:gd name="T14" fmla="*/ 36 w 42"/>
                <a:gd name="T15" fmla="*/ 0 h 12"/>
                <a:gd name="T16" fmla="*/ 42 w 42"/>
                <a:gd name="T17" fmla="*/ 6 h 12"/>
                <a:gd name="T18" fmla="*/ 42 w 42"/>
                <a:gd name="T19" fmla="*/ 6 h 12"/>
                <a:gd name="T20" fmla="*/ 36 w 42"/>
                <a:gd name="T21" fmla="*/ 12 h 12"/>
                <a:gd name="T22" fmla="*/ 30 w 42"/>
                <a:gd name="T23" fmla="*/ 12 h 12"/>
                <a:gd name="T24" fmla="*/ 24 w 42"/>
                <a:gd name="T25" fmla="*/ 12 h 12"/>
                <a:gd name="T26" fmla="*/ 18 w 42"/>
                <a:gd name="T27" fmla="*/ 12 h 12"/>
                <a:gd name="T28" fmla="*/ 12 w 42"/>
                <a:gd name="T29" fmla="*/ 12 h 12"/>
                <a:gd name="T30" fmla="*/ 6 w 42"/>
                <a:gd name="T31" fmla="*/ 12 h 12"/>
                <a:gd name="T32" fmla="*/ 0 w 42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12"/>
                <a:gd name="T53" fmla="*/ 42 w 4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12">
                  <a:moveTo>
                    <a:pt x="0" y="12"/>
                  </a:moveTo>
                  <a:lnTo>
                    <a:pt x="6" y="12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6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74" name="Freeform 100"/>
            <p:cNvSpPr>
              <a:spLocks/>
            </p:cNvSpPr>
            <p:nvPr/>
          </p:nvSpPr>
          <p:spPr bwMode="auto">
            <a:xfrm>
              <a:off x="5287" y="1069"/>
              <a:ext cx="36" cy="12"/>
            </a:xfrm>
            <a:custGeom>
              <a:avLst/>
              <a:gdLst>
                <a:gd name="T0" fmla="*/ 0 w 36"/>
                <a:gd name="T1" fmla="*/ 12 h 12"/>
                <a:gd name="T2" fmla="*/ 0 w 36"/>
                <a:gd name="T3" fmla="*/ 12 h 12"/>
                <a:gd name="T4" fmla="*/ 6 w 36"/>
                <a:gd name="T5" fmla="*/ 12 h 12"/>
                <a:gd name="T6" fmla="*/ 12 w 36"/>
                <a:gd name="T7" fmla="*/ 6 h 12"/>
                <a:gd name="T8" fmla="*/ 18 w 36"/>
                <a:gd name="T9" fmla="*/ 6 h 12"/>
                <a:gd name="T10" fmla="*/ 30 w 36"/>
                <a:gd name="T11" fmla="*/ 6 h 12"/>
                <a:gd name="T12" fmla="*/ 36 w 36"/>
                <a:gd name="T13" fmla="*/ 0 h 12"/>
                <a:gd name="T14" fmla="*/ 36 w 36"/>
                <a:gd name="T15" fmla="*/ 0 h 12"/>
                <a:gd name="T16" fmla="*/ 36 w 36"/>
                <a:gd name="T17" fmla="*/ 6 h 12"/>
                <a:gd name="T18" fmla="*/ 36 w 36"/>
                <a:gd name="T19" fmla="*/ 6 h 12"/>
                <a:gd name="T20" fmla="*/ 30 w 36"/>
                <a:gd name="T21" fmla="*/ 6 h 12"/>
                <a:gd name="T22" fmla="*/ 24 w 36"/>
                <a:gd name="T23" fmla="*/ 12 h 12"/>
                <a:gd name="T24" fmla="*/ 18 w 36"/>
                <a:gd name="T25" fmla="*/ 12 h 12"/>
                <a:gd name="T26" fmla="*/ 12 w 36"/>
                <a:gd name="T27" fmla="*/ 12 h 12"/>
                <a:gd name="T28" fmla="*/ 6 w 36"/>
                <a:gd name="T29" fmla="*/ 12 h 12"/>
                <a:gd name="T30" fmla="*/ 0 w 36"/>
                <a:gd name="T31" fmla="*/ 12 h 12"/>
                <a:gd name="T32" fmla="*/ 0 w 36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2"/>
                <a:gd name="T53" fmla="*/ 36 w 3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2">
                  <a:moveTo>
                    <a:pt x="0" y="12"/>
                  </a:moveTo>
                  <a:lnTo>
                    <a:pt x="0" y="12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30" y="6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75" name="Freeform 101"/>
            <p:cNvSpPr>
              <a:spLocks/>
            </p:cNvSpPr>
            <p:nvPr/>
          </p:nvSpPr>
          <p:spPr bwMode="auto">
            <a:xfrm>
              <a:off x="5287" y="1033"/>
              <a:ext cx="42" cy="18"/>
            </a:xfrm>
            <a:custGeom>
              <a:avLst/>
              <a:gdLst>
                <a:gd name="T0" fmla="*/ 0 w 42"/>
                <a:gd name="T1" fmla="*/ 18 h 18"/>
                <a:gd name="T2" fmla="*/ 0 w 42"/>
                <a:gd name="T3" fmla="*/ 18 h 18"/>
                <a:gd name="T4" fmla="*/ 6 w 42"/>
                <a:gd name="T5" fmla="*/ 12 h 18"/>
                <a:gd name="T6" fmla="*/ 12 w 42"/>
                <a:gd name="T7" fmla="*/ 6 h 18"/>
                <a:gd name="T8" fmla="*/ 24 w 42"/>
                <a:gd name="T9" fmla="*/ 6 h 18"/>
                <a:gd name="T10" fmla="*/ 30 w 42"/>
                <a:gd name="T11" fmla="*/ 0 h 18"/>
                <a:gd name="T12" fmla="*/ 36 w 42"/>
                <a:gd name="T13" fmla="*/ 0 h 18"/>
                <a:gd name="T14" fmla="*/ 42 w 42"/>
                <a:gd name="T15" fmla="*/ 0 h 18"/>
                <a:gd name="T16" fmla="*/ 42 w 42"/>
                <a:gd name="T17" fmla="*/ 0 h 18"/>
                <a:gd name="T18" fmla="*/ 42 w 42"/>
                <a:gd name="T19" fmla="*/ 0 h 18"/>
                <a:gd name="T20" fmla="*/ 36 w 42"/>
                <a:gd name="T21" fmla="*/ 6 h 18"/>
                <a:gd name="T22" fmla="*/ 30 w 42"/>
                <a:gd name="T23" fmla="*/ 6 h 18"/>
                <a:gd name="T24" fmla="*/ 24 w 42"/>
                <a:gd name="T25" fmla="*/ 12 h 18"/>
                <a:gd name="T26" fmla="*/ 12 w 42"/>
                <a:gd name="T27" fmla="*/ 12 h 18"/>
                <a:gd name="T28" fmla="*/ 6 w 42"/>
                <a:gd name="T29" fmla="*/ 12 h 18"/>
                <a:gd name="T30" fmla="*/ 0 w 42"/>
                <a:gd name="T31" fmla="*/ 18 h 18"/>
                <a:gd name="T32" fmla="*/ 0 w 42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18"/>
                <a:gd name="T53" fmla="*/ 42 w 4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18">
                  <a:moveTo>
                    <a:pt x="0" y="18"/>
                  </a:moveTo>
                  <a:lnTo>
                    <a:pt x="0" y="18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76" name="Freeform 102"/>
            <p:cNvSpPr>
              <a:spLocks/>
            </p:cNvSpPr>
            <p:nvPr/>
          </p:nvSpPr>
          <p:spPr bwMode="auto">
            <a:xfrm>
              <a:off x="5281" y="992"/>
              <a:ext cx="42" cy="29"/>
            </a:xfrm>
            <a:custGeom>
              <a:avLst/>
              <a:gdLst>
                <a:gd name="T0" fmla="*/ 0 w 42"/>
                <a:gd name="T1" fmla="*/ 29 h 29"/>
                <a:gd name="T2" fmla="*/ 6 w 42"/>
                <a:gd name="T3" fmla="*/ 23 h 29"/>
                <a:gd name="T4" fmla="*/ 12 w 42"/>
                <a:gd name="T5" fmla="*/ 17 h 29"/>
                <a:gd name="T6" fmla="*/ 18 w 42"/>
                <a:gd name="T7" fmla="*/ 11 h 29"/>
                <a:gd name="T8" fmla="*/ 24 w 42"/>
                <a:gd name="T9" fmla="*/ 11 h 29"/>
                <a:gd name="T10" fmla="*/ 30 w 42"/>
                <a:gd name="T11" fmla="*/ 6 h 29"/>
                <a:gd name="T12" fmla="*/ 36 w 42"/>
                <a:gd name="T13" fmla="*/ 6 h 29"/>
                <a:gd name="T14" fmla="*/ 36 w 42"/>
                <a:gd name="T15" fmla="*/ 0 h 29"/>
                <a:gd name="T16" fmla="*/ 42 w 42"/>
                <a:gd name="T17" fmla="*/ 6 h 29"/>
                <a:gd name="T18" fmla="*/ 42 w 42"/>
                <a:gd name="T19" fmla="*/ 6 h 29"/>
                <a:gd name="T20" fmla="*/ 36 w 42"/>
                <a:gd name="T21" fmla="*/ 11 h 29"/>
                <a:gd name="T22" fmla="*/ 30 w 42"/>
                <a:gd name="T23" fmla="*/ 11 h 29"/>
                <a:gd name="T24" fmla="*/ 24 w 42"/>
                <a:gd name="T25" fmla="*/ 17 h 29"/>
                <a:gd name="T26" fmla="*/ 18 w 42"/>
                <a:gd name="T27" fmla="*/ 17 h 29"/>
                <a:gd name="T28" fmla="*/ 6 w 42"/>
                <a:gd name="T29" fmla="*/ 23 h 29"/>
                <a:gd name="T30" fmla="*/ 6 w 42"/>
                <a:gd name="T31" fmla="*/ 23 h 29"/>
                <a:gd name="T32" fmla="*/ 0 w 42"/>
                <a:gd name="T33" fmla="*/ 29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29"/>
                <a:gd name="T53" fmla="*/ 42 w 42"/>
                <a:gd name="T54" fmla="*/ 29 h 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29">
                  <a:moveTo>
                    <a:pt x="0" y="29"/>
                  </a:moveTo>
                  <a:lnTo>
                    <a:pt x="6" y="23"/>
                  </a:lnTo>
                  <a:lnTo>
                    <a:pt x="12" y="17"/>
                  </a:lnTo>
                  <a:lnTo>
                    <a:pt x="18" y="11"/>
                  </a:lnTo>
                  <a:lnTo>
                    <a:pt x="24" y="11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6" y="0"/>
                  </a:lnTo>
                  <a:lnTo>
                    <a:pt x="42" y="6"/>
                  </a:lnTo>
                  <a:lnTo>
                    <a:pt x="36" y="11"/>
                  </a:lnTo>
                  <a:lnTo>
                    <a:pt x="30" y="11"/>
                  </a:lnTo>
                  <a:lnTo>
                    <a:pt x="24" y="17"/>
                  </a:lnTo>
                  <a:lnTo>
                    <a:pt x="18" y="17"/>
                  </a:lnTo>
                  <a:lnTo>
                    <a:pt x="6" y="23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77" name="Freeform 103"/>
            <p:cNvSpPr>
              <a:spLocks/>
            </p:cNvSpPr>
            <p:nvPr/>
          </p:nvSpPr>
          <p:spPr bwMode="auto">
            <a:xfrm>
              <a:off x="5287" y="1045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0 w 36"/>
                <a:gd name="T3" fmla="*/ 18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6 h 24"/>
                <a:gd name="T10" fmla="*/ 24 w 36"/>
                <a:gd name="T11" fmla="*/ 6 h 24"/>
                <a:gd name="T12" fmla="*/ 30 w 36"/>
                <a:gd name="T13" fmla="*/ 0 h 24"/>
                <a:gd name="T14" fmla="*/ 36 w 36"/>
                <a:gd name="T15" fmla="*/ 0 h 24"/>
                <a:gd name="T16" fmla="*/ 36 w 36"/>
                <a:gd name="T17" fmla="*/ 6 h 24"/>
                <a:gd name="T18" fmla="*/ 36 w 36"/>
                <a:gd name="T19" fmla="*/ 6 h 24"/>
                <a:gd name="T20" fmla="*/ 30 w 36"/>
                <a:gd name="T21" fmla="*/ 12 h 24"/>
                <a:gd name="T22" fmla="*/ 24 w 36"/>
                <a:gd name="T23" fmla="*/ 12 h 24"/>
                <a:gd name="T24" fmla="*/ 18 w 36"/>
                <a:gd name="T25" fmla="*/ 18 h 24"/>
                <a:gd name="T26" fmla="*/ 12 w 36"/>
                <a:gd name="T27" fmla="*/ 18 h 24"/>
                <a:gd name="T28" fmla="*/ 6 w 36"/>
                <a:gd name="T29" fmla="*/ 18 h 24"/>
                <a:gd name="T30" fmla="*/ 0 w 36"/>
                <a:gd name="T31" fmla="*/ 24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0" y="18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78" name="Freeform 104"/>
            <p:cNvSpPr>
              <a:spLocks/>
            </p:cNvSpPr>
            <p:nvPr/>
          </p:nvSpPr>
          <p:spPr bwMode="auto">
            <a:xfrm>
              <a:off x="5239" y="1033"/>
              <a:ext cx="48" cy="30"/>
            </a:xfrm>
            <a:custGeom>
              <a:avLst/>
              <a:gdLst>
                <a:gd name="T0" fmla="*/ 0 w 48"/>
                <a:gd name="T1" fmla="*/ 0 h 30"/>
                <a:gd name="T2" fmla="*/ 0 w 48"/>
                <a:gd name="T3" fmla="*/ 0 h 30"/>
                <a:gd name="T4" fmla="*/ 6 w 48"/>
                <a:gd name="T5" fmla="*/ 0 h 30"/>
                <a:gd name="T6" fmla="*/ 12 w 48"/>
                <a:gd name="T7" fmla="*/ 6 h 30"/>
                <a:gd name="T8" fmla="*/ 24 w 48"/>
                <a:gd name="T9" fmla="*/ 12 h 30"/>
                <a:gd name="T10" fmla="*/ 30 w 48"/>
                <a:gd name="T11" fmla="*/ 12 h 30"/>
                <a:gd name="T12" fmla="*/ 42 w 48"/>
                <a:gd name="T13" fmla="*/ 24 h 30"/>
                <a:gd name="T14" fmla="*/ 48 w 48"/>
                <a:gd name="T15" fmla="*/ 30 h 30"/>
                <a:gd name="T16" fmla="*/ 48 w 48"/>
                <a:gd name="T17" fmla="*/ 30 h 30"/>
                <a:gd name="T18" fmla="*/ 48 w 48"/>
                <a:gd name="T19" fmla="*/ 30 h 30"/>
                <a:gd name="T20" fmla="*/ 36 w 48"/>
                <a:gd name="T21" fmla="*/ 30 h 30"/>
                <a:gd name="T22" fmla="*/ 30 w 48"/>
                <a:gd name="T23" fmla="*/ 24 h 30"/>
                <a:gd name="T24" fmla="*/ 18 w 48"/>
                <a:gd name="T25" fmla="*/ 18 h 30"/>
                <a:gd name="T26" fmla="*/ 12 w 48"/>
                <a:gd name="T27" fmla="*/ 12 h 30"/>
                <a:gd name="T28" fmla="*/ 6 w 48"/>
                <a:gd name="T29" fmla="*/ 6 h 30"/>
                <a:gd name="T30" fmla="*/ 0 w 48"/>
                <a:gd name="T31" fmla="*/ 0 h 30"/>
                <a:gd name="T32" fmla="*/ 0 w 4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30"/>
                <a:gd name="T53" fmla="*/ 48 w 4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30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42" y="24"/>
                  </a:lnTo>
                  <a:lnTo>
                    <a:pt x="48" y="30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79" name="Freeform 105"/>
            <p:cNvSpPr>
              <a:spLocks/>
            </p:cNvSpPr>
            <p:nvPr/>
          </p:nvSpPr>
          <p:spPr bwMode="auto">
            <a:xfrm>
              <a:off x="5245" y="1009"/>
              <a:ext cx="42" cy="30"/>
            </a:xfrm>
            <a:custGeom>
              <a:avLst/>
              <a:gdLst>
                <a:gd name="T0" fmla="*/ 0 w 42"/>
                <a:gd name="T1" fmla="*/ 0 h 30"/>
                <a:gd name="T2" fmla="*/ 6 w 42"/>
                <a:gd name="T3" fmla="*/ 0 h 30"/>
                <a:gd name="T4" fmla="*/ 6 w 42"/>
                <a:gd name="T5" fmla="*/ 0 h 30"/>
                <a:gd name="T6" fmla="*/ 12 w 42"/>
                <a:gd name="T7" fmla="*/ 6 h 30"/>
                <a:gd name="T8" fmla="*/ 18 w 42"/>
                <a:gd name="T9" fmla="*/ 6 h 30"/>
                <a:gd name="T10" fmla="*/ 24 w 42"/>
                <a:gd name="T11" fmla="*/ 12 h 30"/>
                <a:gd name="T12" fmla="*/ 36 w 42"/>
                <a:gd name="T13" fmla="*/ 18 h 30"/>
                <a:gd name="T14" fmla="*/ 42 w 42"/>
                <a:gd name="T15" fmla="*/ 24 h 30"/>
                <a:gd name="T16" fmla="*/ 42 w 42"/>
                <a:gd name="T17" fmla="*/ 30 h 30"/>
                <a:gd name="T18" fmla="*/ 36 w 42"/>
                <a:gd name="T19" fmla="*/ 24 h 30"/>
                <a:gd name="T20" fmla="*/ 30 w 42"/>
                <a:gd name="T21" fmla="*/ 24 h 30"/>
                <a:gd name="T22" fmla="*/ 24 w 42"/>
                <a:gd name="T23" fmla="*/ 18 h 30"/>
                <a:gd name="T24" fmla="*/ 18 w 42"/>
                <a:gd name="T25" fmla="*/ 12 h 30"/>
                <a:gd name="T26" fmla="*/ 12 w 42"/>
                <a:gd name="T27" fmla="*/ 12 h 30"/>
                <a:gd name="T28" fmla="*/ 6 w 42"/>
                <a:gd name="T29" fmla="*/ 6 h 30"/>
                <a:gd name="T30" fmla="*/ 0 w 42"/>
                <a:gd name="T31" fmla="*/ 0 h 30"/>
                <a:gd name="T32" fmla="*/ 0 w 42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0"/>
                <a:gd name="T53" fmla="*/ 42 w 42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0">
                  <a:moveTo>
                    <a:pt x="0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42" y="30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80" name="Freeform 106"/>
            <p:cNvSpPr>
              <a:spLocks/>
            </p:cNvSpPr>
            <p:nvPr/>
          </p:nvSpPr>
          <p:spPr bwMode="auto">
            <a:xfrm>
              <a:off x="5287" y="1009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0 w 36"/>
                <a:gd name="T3" fmla="*/ 24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12 h 24"/>
                <a:gd name="T10" fmla="*/ 24 w 36"/>
                <a:gd name="T11" fmla="*/ 6 h 24"/>
                <a:gd name="T12" fmla="*/ 30 w 36"/>
                <a:gd name="T13" fmla="*/ 0 h 24"/>
                <a:gd name="T14" fmla="*/ 36 w 36"/>
                <a:gd name="T15" fmla="*/ 0 h 24"/>
                <a:gd name="T16" fmla="*/ 36 w 36"/>
                <a:gd name="T17" fmla="*/ 0 h 24"/>
                <a:gd name="T18" fmla="*/ 36 w 36"/>
                <a:gd name="T19" fmla="*/ 6 h 24"/>
                <a:gd name="T20" fmla="*/ 36 w 36"/>
                <a:gd name="T21" fmla="*/ 6 h 24"/>
                <a:gd name="T22" fmla="*/ 30 w 36"/>
                <a:gd name="T23" fmla="*/ 12 h 24"/>
                <a:gd name="T24" fmla="*/ 18 w 36"/>
                <a:gd name="T25" fmla="*/ 18 h 24"/>
                <a:gd name="T26" fmla="*/ 12 w 36"/>
                <a:gd name="T27" fmla="*/ 18 h 24"/>
                <a:gd name="T28" fmla="*/ 6 w 36"/>
                <a:gd name="T29" fmla="*/ 24 h 24"/>
                <a:gd name="T30" fmla="*/ 0 w 36"/>
                <a:gd name="T31" fmla="*/ 24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0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81" name="Freeform 107"/>
            <p:cNvSpPr>
              <a:spLocks/>
            </p:cNvSpPr>
            <p:nvPr/>
          </p:nvSpPr>
          <p:spPr bwMode="auto">
            <a:xfrm>
              <a:off x="5197" y="884"/>
              <a:ext cx="36" cy="18"/>
            </a:xfrm>
            <a:custGeom>
              <a:avLst/>
              <a:gdLst>
                <a:gd name="T0" fmla="*/ 0 w 36"/>
                <a:gd name="T1" fmla="*/ 0 h 18"/>
                <a:gd name="T2" fmla="*/ 6 w 36"/>
                <a:gd name="T3" fmla="*/ 0 h 18"/>
                <a:gd name="T4" fmla="*/ 6 w 36"/>
                <a:gd name="T5" fmla="*/ 0 h 18"/>
                <a:gd name="T6" fmla="*/ 12 w 36"/>
                <a:gd name="T7" fmla="*/ 0 h 18"/>
                <a:gd name="T8" fmla="*/ 18 w 36"/>
                <a:gd name="T9" fmla="*/ 0 h 18"/>
                <a:gd name="T10" fmla="*/ 24 w 36"/>
                <a:gd name="T11" fmla="*/ 6 h 18"/>
                <a:gd name="T12" fmla="*/ 24 w 36"/>
                <a:gd name="T13" fmla="*/ 12 h 18"/>
                <a:gd name="T14" fmla="*/ 30 w 36"/>
                <a:gd name="T15" fmla="*/ 12 h 18"/>
                <a:gd name="T16" fmla="*/ 36 w 36"/>
                <a:gd name="T17" fmla="*/ 18 h 18"/>
                <a:gd name="T18" fmla="*/ 30 w 36"/>
                <a:gd name="T19" fmla="*/ 18 h 18"/>
                <a:gd name="T20" fmla="*/ 24 w 36"/>
                <a:gd name="T21" fmla="*/ 12 h 18"/>
                <a:gd name="T22" fmla="*/ 18 w 36"/>
                <a:gd name="T23" fmla="*/ 12 h 18"/>
                <a:gd name="T24" fmla="*/ 18 w 36"/>
                <a:gd name="T25" fmla="*/ 6 h 18"/>
                <a:gd name="T26" fmla="*/ 12 w 36"/>
                <a:gd name="T27" fmla="*/ 6 h 18"/>
                <a:gd name="T28" fmla="*/ 6 w 36"/>
                <a:gd name="T29" fmla="*/ 0 h 18"/>
                <a:gd name="T30" fmla="*/ 6 w 36"/>
                <a:gd name="T31" fmla="*/ 0 h 18"/>
                <a:gd name="T32" fmla="*/ 0 w 36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82" name="Freeform 108"/>
            <p:cNvSpPr>
              <a:spLocks/>
            </p:cNvSpPr>
            <p:nvPr/>
          </p:nvSpPr>
          <p:spPr bwMode="auto">
            <a:xfrm>
              <a:off x="5191" y="902"/>
              <a:ext cx="42" cy="24"/>
            </a:xfrm>
            <a:custGeom>
              <a:avLst/>
              <a:gdLst>
                <a:gd name="T0" fmla="*/ 0 w 42"/>
                <a:gd name="T1" fmla="*/ 0 h 24"/>
                <a:gd name="T2" fmla="*/ 6 w 42"/>
                <a:gd name="T3" fmla="*/ 0 h 24"/>
                <a:gd name="T4" fmla="*/ 6 w 42"/>
                <a:gd name="T5" fmla="*/ 0 h 24"/>
                <a:gd name="T6" fmla="*/ 12 w 42"/>
                <a:gd name="T7" fmla="*/ 6 h 24"/>
                <a:gd name="T8" fmla="*/ 18 w 42"/>
                <a:gd name="T9" fmla="*/ 6 h 24"/>
                <a:gd name="T10" fmla="*/ 30 w 42"/>
                <a:gd name="T11" fmla="*/ 12 h 24"/>
                <a:gd name="T12" fmla="*/ 36 w 42"/>
                <a:gd name="T13" fmla="*/ 18 h 24"/>
                <a:gd name="T14" fmla="*/ 36 w 42"/>
                <a:gd name="T15" fmla="*/ 24 h 24"/>
                <a:gd name="T16" fmla="*/ 42 w 42"/>
                <a:gd name="T17" fmla="*/ 24 h 24"/>
                <a:gd name="T18" fmla="*/ 42 w 42"/>
                <a:gd name="T19" fmla="*/ 24 h 24"/>
                <a:gd name="T20" fmla="*/ 36 w 42"/>
                <a:gd name="T21" fmla="*/ 24 h 24"/>
                <a:gd name="T22" fmla="*/ 24 w 42"/>
                <a:gd name="T23" fmla="*/ 18 h 24"/>
                <a:gd name="T24" fmla="*/ 18 w 42"/>
                <a:gd name="T25" fmla="*/ 12 h 24"/>
                <a:gd name="T26" fmla="*/ 12 w 42"/>
                <a:gd name="T27" fmla="*/ 6 h 24"/>
                <a:gd name="T28" fmla="*/ 6 w 42"/>
                <a:gd name="T29" fmla="*/ 6 h 24"/>
                <a:gd name="T30" fmla="*/ 6 w 42"/>
                <a:gd name="T31" fmla="*/ 0 h 24"/>
                <a:gd name="T32" fmla="*/ 0 w 42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24"/>
                <a:gd name="T53" fmla="*/ 42 w 42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24">
                  <a:moveTo>
                    <a:pt x="0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36" y="24"/>
                  </a:lnTo>
                  <a:lnTo>
                    <a:pt x="42" y="24"/>
                  </a:lnTo>
                  <a:lnTo>
                    <a:pt x="36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83" name="Freeform 109"/>
            <p:cNvSpPr>
              <a:spLocks/>
            </p:cNvSpPr>
            <p:nvPr/>
          </p:nvSpPr>
          <p:spPr bwMode="auto">
            <a:xfrm>
              <a:off x="5185" y="926"/>
              <a:ext cx="48" cy="24"/>
            </a:xfrm>
            <a:custGeom>
              <a:avLst/>
              <a:gdLst>
                <a:gd name="T0" fmla="*/ 0 w 48"/>
                <a:gd name="T1" fmla="*/ 0 h 24"/>
                <a:gd name="T2" fmla="*/ 6 w 48"/>
                <a:gd name="T3" fmla="*/ 0 h 24"/>
                <a:gd name="T4" fmla="*/ 12 w 48"/>
                <a:gd name="T5" fmla="*/ 0 h 24"/>
                <a:gd name="T6" fmla="*/ 18 w 48"/>
                <a:gd name="T7" fmla="*/ 0 h 24"/>
                <a:gd name="T8" fmla="*/ 24 w 48"/>
                <a:gd name="T9" fmla="*/ 6 h 24"/>
                <a:gd name="T10" fmla="*/ 30 w 48"/>
                <a:gd name="T11" fmla="*/ 12 h 24"/>
                <a:gd name="T12" fmla="*/ 36 w 48"/>
                <a:gd name="T13" fmla="*/ 18 h 24"/>
                <a:gd name="T14" fmla="*/ 42 w 48"/>
                <a:gd name="T15" fmla="*/ 24 h 24"/>
                <a:gd name="T16" fmla="*/ 48 w 48"/>
                <a:gd name="T17" fmla="*/ 24 h 24"/>
                <a:gd name="T18" fmla="*/ 42 w 48"/>
                <a:gd name="T19" fmla="*/ 24 h 24"/>
                <a:gd name="T20" fmla="*/ 36 w 48"/>
                <a:gd name="T21" fmla="*/ 24 h 24"/>
                <a:gd name="T22" fmla="*/ 30 w 48"/>
                <a:gd name="T23" fmla="*/ 18 h 24"/>
                <a:gd name="T24" fmla="*/ 24 w 48"/>
                <a:gd name="T25" fmla="*/ 12 h 24"/>
                <a:gd name="T26" fmla="*/ 12 w 48"/>
                <a:gd name="T27" fmla="*/ 6 h 24"/>
                <a:gd name="T28" fmla="*/ 6 w 48"/>
                <a:gd name="T29" fmla="*/ 6 h 24"/>
                <a:gd name="T30" fmla="*/ 0 w 48"/>
                <a:gd name="T31" fmla="*/ 0 h 24"/>
                <a:gd name="T32" fmla="*/ 0 w 48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24"/>
                <a:gd name="T53" fmla="*/ 48 w 48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24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48" y="24"/>
                  </a:lnTo>
                  <a:lnTo>
                    <a:pt x="42" y="24"/>
                  </a:lnTo>
                  <a:lnTo>
                    <a:pt x="36" y="24"/>
                  </a:lnTo>
                  <a:lnTo>
                    <a:pt x="30" y="18"/>
                  </a:lnTo>
                  <a:lnTo>
                    <a:pt x="24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84" name="Freeform 110"/>
            <p:cNvSpPr>
              <a:spLocks/>
            </p:cNvSpPr>
            <p:nvPr/>
          </p:nvSpPr>
          <p:spPr bwMode="auto">
            <a:xfrm>
              <a:off x="5191" y="938"/>
              <a:ext cx="36" cy="30"/>
            </a:xfrm>
            <a:custGeom>
              <a:avLst/>
              <a:gdLst>
                <a:gd name="T0" fmla="*/ 0 w 36"/>
                <a:gd name="T1" fmla="*/ 0 h 30"/>
                <a:gd name="T2" fmla="*/ 0 w 36"/>
                <a:gd name="T3" fmla="*/ 0 h 30"/>
                <a:gd name="T4" fmla="*/ 6 w 36"/>
                <a:gd name="T5" fmla="*/ 0 h 30"/>
                <a:gd name="T6" fmla="*/ 12 w 36"/>
                <a:gd name="T7" fmla="*/ 6 h 30"/>
                <a:gd name="T8" fmla="*/ 18 w 36"/>
                <a:gd name="T9" fmla="*/ 12 h 30"/>
                <a:gd name="T10" fmla="*/ 24 w 36"/>
                <a:gd name="T11" fmla="*/ 18 h 30"/>
                <a:gd name="T12" fmla="*/ 30 w 36"/>
                <a:gd name="T13" fmla="*/ 24 h 30"/>
                <a:gd name="T14" fmla="*/ 36 w 36"/>
                <a:gd name="T15" fmla="*/ 30 h 30"/>
                <a:gd name="T16" fmla="*/ 36 w 36"/>
                <a:gd name="T17" fmla="*/ 30 h 30"/>
                <a:gd name="T18" fmla="*/ 30 w 36"/>
                <a:gd name="T19" fmla="*/ 30 h 30"/>
                <a:gd name="T20" fmla="*/ 24 w 36"/>
                <a:gd name="T21" fmla="*/ 24 h 30"/>
                <a:gd name="T22" fmla="*/ 18 w 36"/>
                <a:gd name="T23" fmla="*/ 18 h 30"/>
                <a:gd name="T24" fmla="*/ 12 w 36"/>
                <a:gd name="T25" fmla="*/ 18 h 30"/>
                <a:gd name="T26" fmla="*/ 6 w 36"/>
                <a:gd name="T27" fmla="*/ 12 h 30"/>
                <a:gd name="T28" fmla="*/ 6 w 36"/>
                <a:gd name="T29" fmla="*/ 6 h 30"/>
                <a:gd name="T30" fmla="*/ 0 w 36"/>
                <a:gd name="T31" fmla="*/ 0 h 30"/>
                <a:gd name="T32" fmla="*/ 0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24" y="18"/>
                  </a:lnTo>
                  <a:lnTo>
                    <a:pt x="30" y="24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85" name="Freeform 111"/>
            <p:cNvSpPr>
              <a:spLocks/>
            </p:cNvSpPr>
            <p:nvPr/>
          </p:nvSpPr>
          <p:spPr bwMode="auto">
            <a:xfrm>
              <a:off x="5191" y="956"/>
              <a:ext cx="30" cy="24"/>
            </a:xfrm>
            <a:custGeom>
              <a:avLst/>
              <a:gdLst>
                <a:gd name="T0" fmla="*/ 0 w 30"/>
                <a:gd name="T1" fmla="*/ 0 h 24"/>
                <a:gd name="T2" fmla="*/ 0 w 30"/>
                <a:gd name="T3" fmla="*/ 0 h 24"/>
                <a:gd name="T4" fmla="*/ 6 w 30"/>
                <a:gd name="T5" fmla="*/ 0 h 24"/>
                <a:gd name="T6" fmla="*/ 12 w 30"/>
                <a:gd name="T7" fmla="*/ 0 h 24"/>
                <a:gd name="T8" fmla="*/ 18 w 30"/>
                <a:gd name="T9" fmla="*/ 6 h 24"/>
                <a:gd name="T10" fmla="*/ 18 w 30"/>
                <a:gd name="T11" fmla="*/ 12 h 24"/>
                <a:gd name="T12" fmla="*/ 24 w 30"/>
                <a:gd name="T13" fmla="*/ 12 h 24"/>
                <a:gd name="T14" fmla="*/ 30 w 30"/>
                <a:gd name="T15" fmla="*/ 18 h 24"/>
                <a:gd name="T16" fmla="*/ 30 w 30"/>
                <a:gd name="T17" fmla="*/ 24 h 24"/>
                <a:gd name="T18" fmla="*/ 30 w 30"/>
                <a:gd name="T19" fmla="*/ 24 h 24"/>
                <a:gd name="T20" fmla="*/ 24 w 30"/>
                <a:gd name="T21" fmla="*/ 18 h 24"/>
                <a:gd name="T22" fmla="*/ 18 w 30"/>
                <a:gd name="T23" fmla="*/ 12 h 24"/>
                <a:gd name="T24" fmla="*/ 12 w 30"/>
                <a:gd name="T25" fmla="*/ 12 h 24"/>
                <a:gd name="T26" fmla="*/ 6 w 30"/>
                <a:gd name="T27" fmla="*/ 6 h 24"/>
                <a:gd name="T28" fmla="*/ 6 w 30"/>
                <a:gd name="T29" fmla="*/ 6 h 24"/>
                <a:gd name="T30" fmla="*/ 0 w 30"/>
                <a:gd name="T31" fmla="*/ 0 h 24"/>
                <a:gd name="T32" fmla="*/ 0 w 30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24"/>
                <a:gd name="T53" fmla="*/ 30 w 30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24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86" name="Freeform 112"/>
            <p:cNvSpPr>
              <a:spLocks/>
            </p:cNvSpPr>
            <p:nvPr/>
          </p:nvSpPr>
          <p:spPr bwMode="auto">
            <a:xfrm>
              <a:off x="5191" y="968"/>
              <a:ext cx="24" cy="24"/>
            </a:xfrm>
            <a:custGeom>
              <a:avLst/>
              <a:gdLst>
                <a:gd name="T0" fmla="*/ 0 w 24"/>
                <a:gd name="T1" fmla="*/ 0 h 24"/>
                <a:gd name="T2" fmla="*/ 0 w 24"/>
                <a:gd name="T3" fmla="*/ 0 h 24"/>
                <a:gd name="T4" fmla="*/ 6 w 24"/>
                <a:gd name="T5" fmla="*/ 6 h 24"/>
                <a:gd name="T6" fmla="*/ 6 w 24"/>
                <a:gd name="T7" fmla="*/ 6 h 24"/>
                <a:gd name="T8" fmla="*/ 12 w 24"/>
                <a:gd name="T9" fmla="*/ 12 h 24"/>
                <a:gd name="T10" fmla="*/ 18 w 24"/>
                <a:gd name="T11" fmla="*/ 12 h 24"/>
                <a:gd name="T12" fmla="*/ 18 w 24"/>
                <a:gd name="T13" fmla="*/ 18 h 24"/>
                <a:gd name="T14" fmla="*/ 24 w 24"/>
                <a:gd name="T15" fmla="*/ 24 h 24"/>
                <a:gd name="T16" fmla="*/ 24 w 24"/>
                <a:gd name="T17" fmla="*/ 24 h 24"/>
                <a:gd name="T18" fmla="*/ 18 w 24"/>
                <a:gd name="T19" fmla="*/ 24 h 24"/>
                <a:gd name="T20" fmla="*/ 18 w 24"/>
                <a:gd name="T21" fmla="*/ 18 h 24"/>
                <a:gd name="T22" fmla="*/ 12 w 24"/>
                <a:gd name="T23" fmla="*/ 18 h 24"/>
                <a:gd name="T24" fmla="*/ 12 w 24"/>
                <a:gd name="T25" fmla="*/ 12 h 24"/>
                <a:gd name="T26" fmla="*/ 6 w 24"/>
                <a:gd name="T27" fmla="*/ 12 h 24"/>
                <a:gd name="T28" fmla="*/ 6 w 24"/>
                <a:gd name="T29" fmla="*/ 6 h 24"/>
                <a:gd name="T30" fmla="*/ 0 w 24"/>
                <a:gd name="T31" fmla="*/ 6 h 24"/>
                <a:gd name="T32" fmla="*/ 0 w 24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87" name="Freeform 113"/>
            <p:cNvSpPr>
              <a:spLocks/>
            </p:cNvSpPr>
            <p:nvPr/>
          </p:nvSpPr>
          <p:spPr bwMode="auto">
            <a:xfrm>
              <a:off x="5191" y="986"/>
              <a:ext cx="18" cy="12"/>
            </a:xfrm>
            <a:custGeom>
              <a:avLst/>
              <a:gdLst>
                <a:gd name="T0" fmla="*/ 6 w 18"/>
                <a:gd name="T1" fmla="*/ 0 h 12"/>
                <a:gd name="T2" fmla="*/ 6 w 18"/>
                <a:gd name="T3" fmla="*/ 0 h 12"/>
                <a:gd name="T4" fmla="*/ 12 w 18"/>
                <a:gd name="T5" fmla="*/ 6 h 12"/>
                <a:gd name="T6" fmla="*/ 18 w 18"/>
                <a:gd name="T7" fmla="*/ 12 h 12"/>
                <a:gd name="T8" fmla="*/ 18 w 18"/>
                <a:gd name="T9" fmla="*/ 12 h 12"/>
                <a:gd name="T10" fmla="*/ 18 w 18"/>
                <a:gd name="T11" fmla="*/ 12 h 12"/>
                <a:gd name="T12" fmla="*/ 12 w 18"/>
                <a:gd name="T13" fmla="*/ 12 h 12"/>
                <a:gd name="T14" fmla="*/ 12 w 18"/>
                <a:gd name="T15" fmla="*/ 6 h 12"/>
                <a:gd name="T16" fmla="*/ 6 w 18"/>
                <a:gd name="T17" fmla="*/ 6 h 12"/>
                <a:gd name="T18" fmla="*/ 6 w 18"/>
                <a:gd name="T19" fmla="*/ 6 h 12"/>
                <a:gd name="T20" fmla="*/ 6 w 18"/>
                <a:gd name="T21" fmla="*/ 0 h 12"/>
                <a:gd name="T22" fmla="*/ 0 w 18"/>
                <a:gd name="T23" fmla="*/ 0 h 12"/>
                <a:gd name="T24" fmla="*/ 6 w 18"/>
                <a:gd name="T25" fmla="*/ 0 h 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12"/>
                <a:gd name="T41" fmla="*/ 18 w 18"/>
                <a:gd name="T42" fmla="*/ 12 h 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12">
                  <a:moveTo>
                    <a:pt x="6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88" name="Freeform 114"/>
            <p:cNvSpPr>
              <a:spLocks/>
            </p:cNvSpPr>
            <p:nvPr/>
          </p:nvSpPr>
          <p:spPr bwMode="auto">
            <a:xfrm>
              <a:off x="5209" y="992"/>
              <a:ext cx="30" cy="6"/>
            </a:xfrm>
            <a:custGeom>
              <a:avLst/>
              <a:gdLst>
                <a:gd name="T0" fmla="*/ 0 w 30"/>
                <a:gd name="T1" fmla="*/ 0 h 6"/>
                <a:gd name="T2" fmla="*/ 6 w 30"/>
                <a:gd name="T3" fmla="*/ 0 h 6"/>
                <a:gd name="T4" fmla="*/ 12 w 30"/>
                <a:gd name="T5" fmla="*/ 0 h 6"/>
                <a:gd name="T6" fmla="*/ 12 w 30"/>
                <a:gd name="T7" fmla="*/ 0 h 6"/>
                <a:gd name="T8" fmla="*/ 18 w 30"/>
                <a:gd name="T9" fmla="*/ 0 h 6"/>
                <a:gd name="T10" fmla="*/ 24 w 30"/>
                <a:gd name="T11" fmla="*/ 0 h 6"/>
                <a:gd name="T12" fmla="*/ 30 w 30"/>
                <a:gd name="T13" fmla="*/ 0 h 6"/>
                <a:gd name="T14" fmla="*/ 30 w 30"/>
                <a:gd name="T15" fmla="*/ 0 h 6"/>
                <a:gd name="T16" fmla="*/ 30 w 30"/>
                <a:gd name="T17" fmla="*/ 0 h 6"/>
                <a:gd name="T18" fmla="*/ 30 w 30"/>
                <a:gd name="T19" fmla="*/ 6 h 6"/>
                <a:gd name="T20" fmla="*/ 30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0 h 6"/>
                <a:gd name="T28" fmla="*/ 12 w 30"/>
                <a:gd name="T29" fmla="*/ 0 h 6"/>
                <a:gd name="T30" fmla="*/ 6 w 30"/>
                <a:gd name="T31" fmla="*/ 0 h 6"/>
                <a:gd name="T32" fmla="*/ 0 w 3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89" name="Freeform 115"/>
            <p:cNvSpPr>
              <a:spLocks/>
            </p:cNvSpPr>
            <p:nvPr/>
          </p:nvSpPr>
          <p:spPr bwMode="auto">
            <a:xfrm>
              <a:off x="5209" y="998"/>
              <a:ext cx="24" cy="11"/>
            </a:xfrm>
            <a:custGeom>
              <a:avLst/>
              <a:gdLst>
                <a:gd name="T0" fmla="*/ 0 w 24"/>
                <a:gd name="T1" fmla="*/ 0 h 11"/>
                <a:gd name="T2" fmla="*/ 0 w 24"/>
                <a:gd name="T3" fmla="*/ 0 h 11"/>
                <a:gd name="T4" fmla="*/ 6 w 24"/>
                <a:gd name="T5" fmla="*/ 0 h 11"/>
                <a:gd name="T6" fmla="*/ 6 w 24"/>
                <a:gd name="T7" fmla="*/ 0 h 11"/>
                <a:gd name="T8" fmla="*/ 12 w 24"/>
                <a:gd name="T9" fmla="*/ 0 h 11"/>
                <a:gd name="T10" fmla="*/ 18 w 24"/>
                <a:gd name="T11" fmla="*/ 5 h 11"/>
                <a:gd name="T12" fmla="*/ 24 w 24"/>
                <a:gd name="T13" fmla="*/ 5 h 11"/>
                <a:gd name="T14" fmla="*/ 24 w 24"/>
                <a:gd name="T15" fmla="*/ 5 h 11"/>
                <a:gd name="T16" fmla="*/ 24 w 24"/>
                <a:gd name="T17" fmla="*/ 5 h 11"/>
                <a:gd name="T18" fmla="*/ 24 w 24"/>
                <a:gd name="T19" fmla="*/ 11 h 11"/>
                <a:gd name="T20" fmla="*/ 24 w 24"/>
                <a:gd name="T21" fmla="*/ 11 h 11"/>
                <a:gd name="T22" fmla="*/ 18 w 24"/>
                <a:gd name="T23" fmla="*/ 5 h 11"/>
                <a:gd name="T24" fmla="*/ 12 w 24"/>
                <a:gd name="T25" fmla="*/ 5 h 11"/>
                <a:gd name="T26" fmla="*/ 6 w 24"/>
                <a:gd name="T27" fmla="*/ 5 h 11"/>
                <a:gd name="T28" fmla="*/ 6 w 24"/>
                <a:gd name="T29" fmla="*/ 5 h 11"/>
                <a:gd name="T30" fmla="*/ 0 w 24"/>
                <a:gd name="T31" fmla="*/ 0 h 11"/>
                <a:gd name="T32" fmla="*/ 0 w 24"/>
                <a:gd name="T33" fmla="*/ 0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1"/>
                <a:gd name="T53" fmla="*/ 24 w 24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5"/>
                  </a:lnTo>
                  <a:lnTo>
                    <a:pt x="24" y="5"/>
                  </a:lnTo>
                  <a:lnTo>
                    <a:pt x="24" y="11"/>
                  </a:lnTo>
                  <a:lnTo>
                    <a:pt x="18" y="5"/>
                  </a:lnTo>
                  <a:lnTo>
                    <a:pt x="12" y="5"/>
                  </a:lnTo>
                  <a:lnTo>
                    <a:pt x="6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90" name="Freeform 116"/>
            <p:cNvSpPr>
              <a:spLocks/>
            </p:cNvSpPr>
            <p:nvPr/>
          </p:nvSpPr>
          <p:spPr bwMode="auto">
            <a:xfrm>
              <a:off x="5221" y="974"/>
              <a:ext cx="24" cy="6"/>
            </a:xfrm>
            <a:custGeom>
              <a:avLst/>
              <a:gdLst>
                <a:gd name="T0" fmla="*/ 0 w 24"/>
                <a:gd name="T1" fmla="*/ 6 h 6"/>
                <a:gd name="T2" fmla="*/ 0 w 24"/>
                <a:gd name="T3" fmla="*/ 6 h 6"/>
                <a:gd name="T4" fmla="*/ 6 w 24"/>
                <a:gd name="T5" fmla="*/ 6 h 6"/>
                <a:gd name="T6" fmla="*/ 6 w 24"/>
                <a:gd name="T7" fmla="*/ 6 h 6"/>
                <a:gd name="T8" fmla="*/ 12 w 24"/>
                <a:gd name="T9" fmla="*/ 0 h 6"/>
                <a:gd name="T10" fmla="*/ 18 w 24"/>
                <a:gd name="T11" fmla="*/ 6 h 6"/>
                <a:gd name="T12" fmla="*/ 24 w 24"/>
                <a:gd name="T13" fmla="*/ 6 h 6"/>
                <a:gd name="T14" fmla="*/ 24 w 24"/>
                <a:gd name="T15" fmla="*/ 6 h 6"/>
                <a:gd name="T16" fmla="*/ 24 w 24"/>
                <a:gd name="T17" fmla="*/ 6 h 6"/>
                <a:gd name="T18" fmla="*/ 24 w 24"/>
                <a:gd name="T19" fmla="*/ 6 h 6"/>
                <a:gd name="T20" fmla="*/ 24 w 24"/>
                <a:gd name="T21" fmla="*/ 6 h 6"/>
                <a:gd name="T22" fmla="*/ 24 w 24"/>
                <a:gd name="T23" fmla="*/ 6 h 6"/>
                <a:gd name="T24" fmla="*/ 18 w 24"/>
                <a:gd name="T25" fmla="*/ 6 h 6"/>
                <a:gd name="T26" fmla="*/ 12 w 24"/>
                <a:gd name="T27" fmla="*/ 6 h 6"/>
                <a:gd name="T28" fmla="*/ 6 w 24"/>
                <a:gd name="T29" fmla="*/ 6 h 6"/>
                <a:gd name="T30" fmla="*/ 6 w 24"/>
                <a:gd name="T31" fmla="*/ 6 h 6"/>
                <a:gd name="T32" fmla="*/ 0 w 24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0" y="6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91" name="Freeform 117"/>
            <p:cNvSpPr>
              <a:spLocks/>
            </p:cNvSpPr>
            <p:nvPr/>
          </p:nvSpPr>
          <p:spPr bwMode="auto">
            <a:xfrm>
              <a:off x="5227" y="962"/>
              <a:ext cx="30" cy="6"/>
            </a:xfrm>
            <a:custGeom>
              <a:avLst/>
              <a:gdLst>
                <a:gd name="T0" fmla="*/ 0 w 30"/>
                <a:gd name="T1" fmla="*/ 6 h 6"/>
                <a:gd name="T2" fmla="*/ 0 w 30"/>
                <a:gd name="T3" fmla="*/ 6 h 6"/>
                <a:gd name="T4" fmla="*/ 6 w 30"/>
                <a:gd name="T5" fmla="*/ 6 h 6"/>
                <a:gd name="T6" fmla="*/ 12 w 30"/>
                <a:gd name="T7" fmla="*/ 0 h 6"/>
                <a:gd name="T8" fmla="*/ 18 w 30"/>
                <a:gd name="T9" fmla="*/ 0 h 6"/>
                <a:gd name="T10" fmla="*/ 18 w 30"/>
                <a:gd name="T11" fmla="*/ 0 h 6"/>
                <a:gd name="T12" fmla="*/ 24 w 30"/>
                <a:gd name="T13" fmla="*/ 0 h 6"/>
                <a:gd name="T14" fmla="*/ 30 w 30"/>
                <a:gd name="T15" fmla="*/ 0 h 6"/>
                <a:gd name="T16" fmla="*/ 30 w 30"/>
                <a:gd name="T17" fmla="*/ 0 h 6"/>
                <a:gd name="T18" fmla="*/ 30 w 30"/>
                <a:gd name="T19" fmla="*/ 0 h 6"/>
                <a:gd name="T20" fmla="*/ 24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6 h 6"/>
                <a:gd name="T28" fmla="*/ 6 w 30"/>
                <a:gd name="T29" fmla="*/ 6 h 6"/>
                <a:gd name="T30" fmla="*/ 0 w 30"/>
                <a:gd name="T31" fmla="*/ 6 h 6"/>
                <a:gd name="T32" fmla="*/ 0 w 30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6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92" name="Freeform 118"/>
            <p:cNvSpPr>
              <a:spLocks/>
            </p:cNvSpPr>
            <p:nvPr/>
          </p:nvSpPr>
          <p:spPr bwMode="auto">
            <a:xfrm>
              <a:off x="5227" y="944"/>
              <a:ext cx="36" cy="12"/>
            </a:xfrm>
            <a:custGeom>
              <a:avLst/>
              <a:gdLst>
                <a:gd name="T0" fmla="*/ 0 w 36"/>
                <a:gd name="T1" fmla="*/ 12 h 12"/>
                <a:gd name="T2" fmla="*/ 6 w 36"/>
                <a:gd name="T3" fmla="*/ 12 h 12"/>
                <a:gd name="T4" fmla="*/ 12 w 36"/>
                <a:gd name="T5" fmla="*/ 6 h 12"/>
                <a:gd name="T6" fmla="*/ 18 w 36"/>
                <a:gd name="T7" fmla="*/ 6 h 12"/>
                <a:gd name="T8" fmla="*/ 24 w 36"/>
                <a:gd name="T9" fmla="*/ 6 h 12"/>
                <a:gd name="T10" fmla="*/ 30 w 36"/>
                <a:gd name="T11" fmla="*/ 0 h 12"/>
                <a:gd name="T12" fmla="*/ 30 w 36"/>
                <a:gd name="T13" fmla="*/ 0 h 12"/>
                <a:gd name="T14" fmla="*/ 36 w 36"/>
                <a:gd name="T15" fmla="*/ 0 h 12"/>
                <a:gd name="T16" fmla="*/ 36 w 36"/>
                <a:gd name="T17" fmla="*/ 0 h 12"/>
                <a:gd name="T18" fmla="*/ 36 w 36"/>
                <a:gd name="T19" fmla="*/ 6 h 12"/>
                <a:gd name="T20" fmla="*/ 30 w 36"/>
                <a:gd name="T21" fmla="*/ 6 h 12"/>
                <a:gd name="T22" fmla="*/ 30 w 36"/>
                <a:gd name="T23" fmla="*/ 6 h 12"/>
                <a:gd name="T24" fmla="*/ 24 w 36"/>
                <a:gd name="T25" fmla="*/ 6 h 12"/>
                <a:gd name="T26" fmla="*/ 18 w 36"/>
                <a:gd name="T27" fmla="*/ 12 h 12"/>
                <a:gd name="T28" fmla="*/ 12 w 36"/>
                <a:gd name="T29" fmla="*/ 12 h 12"/>
                <a:gd name="T30" fmla="*/ 6 w 36"/>
                <a:gd name="T31" fmla="*/ 12 h 12"/>
                <a:gd name="T32" fmla="*/ 0 w 36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2"/>
                <a:gd name="T53" fmla="*/ 36 w 3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2">
                  <a:moveTo>
                    <a:pt x="0" y="12"/>
                  </a:moveTo>
                  <a:lnTo>
                    <a:pt x="6" y="12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93" name="Freeform 119"/>
            <p:cNvSpPr>
              <a:spLocks/>
            </p:cNvSpPr>
            <p:nvPr/>
          </p:nvSpPr>
          <p:spPr bwMode="auto">
            <a:xfrm>
              <a:off x="5233" y="908"/>
              <a:ext cx="36" cy="18"/>
            </a:xfrm>
            <a:custGeom>
              <a:avLst/>
              <a:gdLst>
                <a:gd name="T0" fmla="*/ 0 w 36"/>
                <a:gd name="T1" fmla="*/ 18 h 18"/>
                <a:gd name="T2" fmla="*/ 0 w 36"/>
                <a:gd name="T3" fmla="*/ 18 h 18"/>
                <a:gd name="T4" fmla="*/ 6 w 36"/>
                <a:gd name="T5" fmla="*/ 12 h 18"/>
                <a:gd name="T6" fmla="*/ 12 w 36"/>
                <a:gd name="T7" fmla="*/ 12 h 18"/>
                <a:gd name="T8" fmla="*/ 18 w 36"/>
                <a:gd name="T9" fmla="*/ 6 h 18"/>
                <a:gd name="T10" fmla="*/ 24 w 36"/>
                <a:gd name="T11" fmla="*/ 6 h 18"/>
                <a:gd name="T12" fmla="*/ 30 w 36"/>
                <a:gd name="T13" fmla="*/ 6 h 18"/>
                <a:gd name="T14" fmla="*/ 30 w 36"/>
                <a:gd name="T15" fmla="*/ 0 h 18"/>
                <a:gd name="T16" fmla="*/ 36 w 36"/>
                <a:gd name="T17" fmla="*/ 6 h 18"/>
                <a:gd name="T18" fmla="*/ 36 w 36"/>
                <a:gd name="T19" fmla="*/ 6 h 18"/>
                <a:gd name="T20" fmla="*/ 30 w 36"/>
                <a:gd name="T21" fmla="*/ 6 h 18"/>
                <a:gd name="T22" fmla="*/ 24 w 36"/>
                <a:gd name="T23" fmla="*/ 12 h 18"/>
                <a:gd name="T24" fmla="*/ 18 w 36"/>
                <a:gd name="T25" fmla="*/ 12 h 18"/>
                <a:gd name="T26" fmla="*/ 12 w 36"/>
                <a:gd name="T27" fmla="*/ 12 h 18"/>
                <a:gd name="T28" fmla="*/ 6 w 36"/>
                <a:gd name="T29" fmla="*/ 18 h 18"/>
                <a:gd name="T30" fmla="*/ 0 w 36"/>
                <a:gd name="T31" fmla="*/ 18 h 18"/>
                <a:gd name="T32" fmla="*/ 0 w 36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0" y="18"/>
                  </a:moveTo>
                  <a:lnTo>
                    <a:pt x="0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6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94" name="Freeform 120"/>
            <p:cNvSpPr>
              <a:spLocks/>
            </p:cNvSpPr>
            <p:nvPr/>
          </p:nvSpPr>
          <p:spPr bwMode="auto">
            <a:xfrm>
              <a:off x="5227" y="878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6 w 36"/>
                <a:gd name="T3" fmla="*/ 18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6 h 24"/>
                <a:gd name="T10" fmla="*/ 24 w 36"/>
                <a:gd name="T11" fmla="*/ 6 h 24"/>
                <a:gd name="T12" fmla="*/ 30 w 36"/>
                <a:gd name="T13" fmla="*/ 0 h 24"/>
                <a:gd name="T14" fmla="*/ 36 w 36"/>
                <a:gd name="T15" fmla="*/ 0 h 24"/>
                <a:gd name="T16" fmla="*/ 36 w 36"/>
                <a:gd name="T17" fmla="*/ 0 h 24"/>
                <a:gd name="T18" fmla="*/ 36 w 36"/>
                <a:gd name="T19" fmla="*/ 6 h 24"/>
                <a:gd name="T20" fmla="*/ 30 w 36"/>
                <a:gd name="T21" fmla="*/ 6 h 24"/>
                <a:gd name="T22" fmla="*/ 24 w 36"/>
                <a:gd name="T23" fmla="*/ 12 h 24"/>
                <a:gd name="T24" fmla="*/ 18 w 36"/>
                <a:gd name="T25" fmla="*/ 12 h 24"/>
                <a:gd name="T26" fmla="*/ 12 w 36"/>
                <a:gd name="T27" fmla="*/ 18 h 24"/>
                <a:gd name="T28" fmla="*/ 6 w 36"/>
                <a:gd name="T29" fmla="*/ 18 h 24"/>
                <a:gd name="T30" fmla="*/ 6 w 36"/>
                <a:gd name="T31" fmla="*/ 18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95" name="Freeform 121"/>
            <p:cNvSpPr>
              <a:spLocks/>
            </p:cNvSpPr>
            <p:nvPr/>
          </p:nvSpPr>
          <p:spPr bwMode="auto">
            <a:xfrm>
              <a:off x="5233" y="926"/>
              <a:ext cx="30" cy="18"/>
            </a:xfrm>
            <a:custGeom>
              <a:avLst/>
              <a:gdLst>
                <a:gd name="T0" fmla="*/ 0 w 30"/>
                <a:gd name="T1" fmla="*/ 18 h 18"/>
                <a:gd name="T2" fmla="*/ 0 w 30"/>
                <a:gd name="T3" fmla="*/ 12 h 18"/>
                <a:gd name="T4" fmla="*/ 6 w 30"/>
                <a:gd name="T5" fmla="*/ 12 h 18"/>
                <a:gd name="T6" fmla="*/ 12 w 30"/>
                <a:gd name="T7" fmla="*/ 6 h 18"/>
                <a:gd name="T8" fmla="*/ 18 w 30"/>
                <a:gd name="T9" fmla="*/ 6 h 18"/>
                <a:gd name="T10" fmla="*/ 24 w 30"/>
                <a:gd name="T11" fmla="*/ 0 h 18"/>
                <a:gd name="T12" fmla="*/ 24 w 30"/>
                <a:gd name="T13" fmla="*/ 0 h 18"/>
                <a:gd name="T14" fmla="*/ 30 w 30"/>
                <a:gd name="T15" fmla="*/ 0 h 18"/>
                <a:gd name="T16" fmla="*/ 30 w 30"/>
                <a:gd name="T17" fmla="*/ 0 h 18"/>
                <a:gd name="T18" fmla="*/ 30 w 30"/>
                <a:gd name="T19" fmla="*/ 0 h 18"/>
                <a:gd name="T20" fmla="*/ 24 w 30"/>
                <a:gd name="T21" fmla="*/ 6 h 18"/>
                <a:gd name="T22" fmla="*/ 24 w 30"/>
                <a:gd name="T23" fmla="*/ 6 h 18"/>
                <a:gd name="T24" fmla="*/ 18 w 30"/>
                <a:gd name="T25" fmla="*/ 12 h 18"/>
                <a:gd name="T26" fmla="*/ 12 w 30"/>
                <a:gd name="T27" fmla="*/ 12 h 18"/>
                <a:gd name="T28" fmla="*/ 6 w 30"/>
                <a:gd name="T29" fmla="*/ 12 h 18"/>
                <a:gd name="T30" fmla="*/ 0 w 30"/>
                <a:gd name="T31" fmla="*/ 12 h 18"/>
                <a:gd name="T32" fmla="*/ 0 w 30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0" y="18"/>
                  </a:moveTo>
                  <a:lnTo>
                    <a:pt x="0" y="12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96" name="Freeform 122"/>
            <p:cNvSpPr>
              <a:spLocks/>
            </p:cNvSpPr>
            <p:nvPr/>
          </p:nvSpPr>
          <p:spPr bwMode="auto">
            <a:xfrm>
              <a:off x="5191" y="914"/>
              <a:ext cx="42" cy="24"/>
            </a:xfrm>
            <a:custGeom>
              <a:avLst/>
              <a:gdLst>
                <a:gd name="T0" fmla="*/ 0 w 42"/>
                <a:gd name="T1" fmla="*/ 0 h 24"/>
                <a:gd name="T2" fmla="*/ 0 w 42"/>
                <a:gd name="T3" fmla="*/ 0 h 24"/>
                <a:gd name="T4" fmla="*/ 6 w 42"/>
                <a:gd name="T5" fmla="*/ 0 h 24"/>
                <a:gd name="T6" fmla="*/ 12 w 42"/>
                <a:gd name="T7" fmla="*/ 0 h 24"/>
                <a:gd name="T8" fmla="*/ 18 w 42"/>
                <a:gd name="T9" fmla="*/ 6 h 24"/>
                <a:gd name="T10" fmla="*/ 30 w 42"/>
                <a:gd name="T11" fmla="*/ 12 h 24"/>
                <a:gd name="T12" fmla="*/ 36 w 42"/>
                <a:gd name="T13" fmla="*/ 18 h 24"/>
                <a:gd name="T14" fmla="*/ 42 w 42"/>
                <a:gd name="T15" fmla="*/ 24 h 24"/>
                <a:gd name="T16" fmla="*/ 42 w 42"/>
                <a:gd name="T17" fmla="*/ 24 h 24"/>
                <a:gd name="T18" fmla="*/ 42 w 42"/>
                <a:gd name="T19" fmla="*/ 24 h 24"/>
                <a:gd name="T20" fmla="*/ 36 w 42"/>
                <a:gd name="T21" fmla="*/ 24 h 24"/>
                <a:gd name="T22" fmla="*/ 24 w 42"/>
                <a:gd name="T23" fmla="*/ 18 h 24"/>
                <a:gd name="T24" fmla="*/ 18 w 42"/>
                <a:gd name="T25" fmla="*/ 12 h 24"/>
                <a:gd name="T26" fmla="*/ 12 w 42"/>
                <a:gd name="T27" fmla="*/ 6 h 24"/>
                <a:gd name="T28" fmla="*/ 6 w 42"/>
                <a:gd name="T29" fmla="*/ 6 h 24"/>
                <a:gd name="T30" fmla="*/ 0 w 42"/>
                <a:gd name="T31" fmla="*/ 0 h 24"/>
                <a:gd name="T32" fmla="*/ 0 w 42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24"/>
                <a:gd name="T53" fmla="*/ 42 w 42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24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36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97" name="Freeform 123"/>
            <p:cNvSpPr>
              <a:spLocks/>
            </p:cNvSpPr>
            <p:nvPr/>
          </p:nvSpPr>
          <p:spPr bwMode="auto">
            <a:xfrm>
              <a:off x="5197" y="890"/>
              <a:ext cx="36" cy="30"/>
            </a:xfrm>
            <a:custGeom>
              <a:avLst/>
              <a:gdLst>
                <a:gd name="T0" fmla="*/ 0 w 36"/>
                <a:gd name="T1" fmla="*/ 0 h 30"/>
                <a:gd name="T2" fmla="*/ 0 w 36"/>
                <a:gd name="T3" fmla="*/ 0 h 30"/>
                <a:gd name="T4" fmla="*/ 6 w 36"/>
                <a:gd name="T5" fmla="*/ 6 h 30"/>
                <a:gd name="T6" fmla="*/ 12 w 36"/>
                <a:gd name="T7" fmla="*/ 6 h 30"/>
                <a:gd name="T8" fmla="*/ 18 w 36"/>
                <a:gd name="T9" fmla="*/ 6 h 30"/>
                <a:gd name="T10" fmla="*/ 24 w 36"/>
                <a:gd name="T11" fmla="*/ 12 h 30"/>
                <a:gd name="T12" fmla="*/ 30 w 36"/>
                <a:gd name="T13" fmla="*/ 18 h 30"/>
                <a:gd name="T14" fmla="*/ 30 w 36"/>
                <a:gd name="T15" fmla="*/ 24 h 30"/>
                <a:gd name="T16" fmla="*/ 36 w 36"/>
                <a:gd name="T17" fmla="*/ 30 h 30"/>
                <a:gd name="T18" fmla="*/ 30 w 36"/>
                <a:gd name="T19" fmla="*/ 24 h 30"/>
                <a:gd name="T20" fmla="*/ 24 w 36"/>
                <a:gd name="T21" fmla="*/ 18 h 30"/>
                <a:gd name="T22" fmla="*/ 18 w 36"/>
                <a:gd name="T23" fmla="*/ 18 h 30"/>
                <a:gd name="T24" fmla="*/ 12 w 36"/>
                <a:gd name="T25" fmla="*/ 12 h 30"/>
                <a:gd name="T26" fmla="*/ 12 w 36"/>
                <a:gd name="T27" fmla="*/ 12 h 30"/>
                <a:gd name="T28" fmla="*/ 6 w 36"/>
                <a:gd name="T29" fmla="*/ 6 h 30"/>
                <a:gd name="T30" fmla="*/ 0 w 36"/>
                <a:gd name="T31" fmla="*/ 6 h 30"/>
                <a:gd name="T32" fmla="*/ 0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24" y="18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98" name="Freeform 124"/>
            <p:cNvSpPr>
              <a:spLocks/>
            </p:cNvSpPr>
            <p:nvPr/>
          </p:nvSpPr>
          <p:spPr bwMode="auto">
            <a:xfrm>
              <a:off x="5227" y="896"/>
              <a:ext cx="36" cy="18"/>
            </a:xfrm>
            <a:custGeom>
              <a:avLst/>
              <a:gdLst>
                <a:gd name="T0" fmla="*/ 0 w 36"/>
                <a:gd name="T1" fmla="*/ 18 h 18"/>
                <a:gd name="T2" fmla="*/ 6 w 36"/>
                <a:gd name="T3" fmla="*/ 18 h 18"/>
                <a:gd name="T4" fmla="*/ 12 w 36"/>
                <a:gd name="T5" fmla="*/ 12 h 18"/>
                <a:gd name="T6" fmla="*/ 18 w 36"/>
                <a:gd name="T7" fmla="*/ 6 h 18"/>
                <a:gd name="T8" fmla="*/ 24 w 36"/>
                <a:gd name="T9" fmla="*/ 6 h 18"/>
                <a:gd name="T10" fmla="*/ 24 w 36"/>
                <a:gd name="T11" fmla="*/ 0 h 18"/>
                <a:gd name="T12" fmla="*/ 30 w 36"/>
                <a:gd name="T13" fmla="*/ 0 h 18"/>
                <a:gd name="T14" fmla="*/ 36 w 36"/>
                <a:gd name="T15" fmla="*/ 0 h 18"/>
                <a:gd name="T16" fmla="*/ 36 w 36"/>
                <a:gd name="T17" fmla="*/ 0 h 18"/>
                <a:gd name="T18" fmla="*/ 36 w 36"/>
                <a:gd name="T19" fmla="*/ 0 h 18"/>
                <a:gd name="T20" fmla="*/ 36 w 36"/>
                <a:gd name="T21" fmla="*/ 6 h 18"/>
                <a:gd name="T22" fmla="*/ 30 w 36"/>
                <a:gd name="T23" fmla="*/ 6 h 18"/>
                <a:gd name="T24" fmla="*/ 24 w 36"/>
                <a:gd name="T25" fmla="*/ 12 h 18"/>
                <a:gd name="T26" fmla="*/ 18 w 36"/>
                <a:gd name="T27" fmla="*/ 12 h 18"/>
                <a:gd name="T28" fmla="*/ 12 w 36"/>
                <a:gd name="T29" fmla="*/ 12 h 18"/>
                <a:gd name="T30" fmla="*/ 6 w 36"/>
                <a:gd name="T31" fmla="*/ 18 h 18"/>
                <a:gd name="T32" fmla="*/ 0 w 36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0" y="18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199" name="Freeform 125"/>
            <p:cNvSpPr>
              <a:spLocks/>
            </p:cNvSpPr>
            <p:nvPr/>
          </p:nvSpPr>
          <p:spPr bwMode="auto">
            <a:xfrm>
              <a:off x="4588" y="2079"/>
              <a:ext cx="24" cy="36"/>
            </a:xfrm>
            <a:custGeom>
              <a:avLst/>
              <a:gdLst>
                <a:gd name="T0" fmla="*/ 0 w 24"/>
                <a:gd name="T1" fmla="*/ 36 h 36"/>
                <a:gd name="T2" fmla="*/ 0 w 24"/>
                <a:gd name="T3" fmla="*/ 36 h 36"/>
                <a:gd name="T4" fmla="*/ 0 w 24"/>
                <a:gd name="T5" fmla="*/ 30 h 36"/>
                <a:gd name="T6" fmla="*/ 6 w 24"/>
                <a:gd name="T7" fmla="*/ 24 h 36"/>
                <a:gd name="T8" fmla="*/ 6 w 24"/>
                <a:gd name="T9" fmla="*/ 18 h 36"/>
                <a:gd name="T10" fmla="*/ 12 w 24"/>
                <a:gd name="T11" fmla="*/ 12 h 36"/>
                <a:gd name="T12" fmla="*/ 18 w 24"/>
                <a:gd name="T13" fmla="*/ 6 h 36"/>
                <a:gd name="T14" fmla="*/ 24 w 24"/>
                <a:gd name="T15" fmla="*/ 6 h 36"/>
                <a:gd name="T16" fmla="*/ 24 w 24"/>
                <a:gd name="T17" fmla="*/ 0 h 36"/>
                <a:gd name="T18" fmla="*/ 24 w 24"/>
                <a:gd name="T19" fmla="*/ 6 h 36"/>
                <a:gd name="T20" fmla="*/ 18 w 24"/>
                <a:gd name="T21" fmla="*/ 12 h 36"/>
                <a:gd name="T22" fmla="*/ 18 w 24"/>
                <a:gd name="T23" fmla="*/ 18 h 36"/>
                <a:gd name="T24" fmla="*/ 12 w 24"/>
                <a:gd name="T25" fmla="*/ 24 h 36"/>
                <a:gd name="T26" fmla="*/ 6 w 24"/>
                <a:gd name="T27" fmla="*/ 30 h 36"/>
                <a:gd name="T28" fmla="*/ 6 w 24"/>
                <a:gd name="T29" fmla="*/ 36 h 36"/>
                <a:gd name="T30" fmla="*/ 0 w 24"/>
                <a:gd name="T31" fmla="*/ 36 h 36"/>
                <a:gd name="T32" fmla="*/ 0 w 24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6"/>
                <a:gd name="T53" fmla="*/ 24 w 2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6">
                  <a:moveTo>
                    <a:pt x="0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6" y="30"/>
                  </a:lnTo>
                  <a:lnTo>
                    <a:pt x="6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00" name="Freeform 126"/>
            <p:cNvSpPr>
              <a:spLocks/>
            </p:cNvSpPr>
            <p:nvPr/>
          </p:nvSpPr>
          <p:spPr bwMode="auto">
            <a:xfrm>
              <a:off x="4606" y="2085"/>
              <a:ext cx="12" cy="30"/>
            </a:xfrm>
            <a:custGeom>
              <a:avLst/>
              <a:gdLst>
                <a:gd name="T0" fmla="*/ 0 w 12"/>
                <a:gd name="T1" fmla="*/ 30 h 30"/>
                <a:gd name="T2" fmla="*/ 0 w 12"/>
                <a:gd name="T3" fmla="*/ 24 h 30"/>
                <a:gd name="T4" fmla="*/ 0 w 12"/>
                <a:gd name="T5" fmla="*/ 12 h 30"/>
                <a:gd name="T6" fmla="*/ 6 w 12"/>
                <a:gd name="T7" fmla="*/ 6 h 30"/>
                <a:gd name="T8" fmla="*/ 12 w 12"/>
                <a:gd name="T9" fmla="*/ 0 h 30"/>
                <a:gd name="T10" fmla="*/ 6 w 12"/>
                <a:gd name="T11" fmla="*/ 6 h 30"/>
                <a:gd name="T12" fmla="*/ 6 w 12"/>
                <a:gd name="T13" fmla="*/ 18 h 30"/>
                <a:gd name="T14" fmla="*/ 6 w 12"/>
                <a:gd name="T15" fmla="*/ 24 h 30"/>
                <a:gd name="T16" fmla="*/ 0 w 12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0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6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01" name="Freeform 127"/>
            <p:cNvSpPr>
              <a:spLocks/>
            </p:cNvSpPr>
            <p:nvPr/>
          </p:nvSpPr>
          <p:spPr bwMode="auto">
            <a:xfrm>
              <a:off x="4457" y="2067"/>
              <a:ext cx="24" cy="18"/>
            </a:xfrm>
            <a:custGeom>
              <a:avLst/>
              <a:gdLst>
                <a:gd name="T0" fmla="*/ 24 w 24"/>
                <a:gd name="T1" fmla="*/ 0 h 18"/>
                <a:gd name="T2" fmla="*/ 24 w 24"/>
                <a:gd name="T3" fmla="*/ 0 h 18"/>
                <a:gd name="T4" fmla="*/ 18 w 24"/>
                <a:gd name="T5" fmla="*/ 6 h 18"/>
                <a:gd name="T6" fmla="*/ 18 w 24"/>
                <a:gd name="T7" fmla="*/ 6 h 18"/>
                <a:gd name="T8" fmla="*/ 12 w 24"/>
                <a:gd name="T9" fmla="*/ 12 h 18"/>
                <a:gd name="T10" fmla="*/ 12 w 24"/>
                <a:gd name="T11" fmla="*/ 18 h 18"/>
                <a:gd name="T12" fmla="*/ 6 w 24"/>
                <a:gd name="T13" fmla="*/ 18 h 18"/>
                <a:gd name="T14" fmla="*/ 6 w 24"/>
                <a:gd name="T15" fmla="*/ 18 h 18"/>
                <a:gd name="T16" fmla="*/ 0 w 24"/>
                <a:gd name="T17" fmla="*/ 18 h 18"/>
                <a:gd name="T18" fmla="*/ 0 w 24"/>
                <a:gd name="T19" fmla="*/ 18 h 18"/>
                <a:gd name="T20" fmla="*/ 0 w 24"/>
                <a:gd name="T21" fmla="*/ 12 h 18"/>
                <a:gd name="T22" fmla="*/ 6 w 24"/>
                <a:gd name="T23" fmla="*/ 12 h 18"/>
                <a:gd name="T24" fmla="*/ 6 w 24"/>
                <a:gd name="T25" fmla="*/ 6 h 18"/>
                <a:gd name="T26" fmla="*/ 12 w 24"/>
                <a:gd name="T27" fmla="*/ 6 h 18"/>
                <a:gd name="T28" fmla="*/ 18 w 24"/>
                <a:gd name="T29" fmla="*/ 6 h 18"/>
                <a:gd name="T30" fmla="*/ 18 w 24"/>
                <a:gd name="T31" fmla="*/ 0 h 18"/>
                <a:gd name="T32" fmla="*/ 24 w 24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8"/>
                <a:gd name="T53" fmla="*/ 24 w 24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8">
                  <a:moveTo>
                    <a:pt x="24" y="0"/>
                  </a:moveTo>
                  <a:lnTo>
                    <a:pt x="24" y="0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02" name="Freeform 128"/>
            <p:cNvSpPr>
              <a:spLocks/>
            </p:cNvSpPr>
            <p:nvPr/>
          </p:nvSpPr>
          <p:spPr bwMode="auto">
            <a:xfrm>
              <a:off x="4451" y="2067"/>
              <a:ext cx="24" cy="6"/>
            </a:xfrm>
            <a:custGeom>
              <a:avLst/>
              <a:gdLst>
                <a:gd name="T0" fmla="*/ 24 w 24"/>
                <a:gd name="T1" fmla="*/ 0 h 6"/>
                <a:gd name="T2" fmla="*/ 24 w 24"/>
                <a:gd name="T3" fmla="*/ 0 h 6"/>
                <a:gd name="T4" fmla="*/ 18 w 24"/>
                <a:gd name="T5" fmla="*/ 0 h 6"/>
                <a:gd name="T6" fmla="*/ 12 w 24"/>
                <a:gd name="T7" fmla="*/ 0 h 6"/>
                <a:gd name="T8" fmla="*/ 12 w 24"/>
                <a:gd name="T9" fmla="*/ 0 h 6"/>
                <a:gd name="T10" fmla="*/ 6 w 24"/>
                <a:gd name="T11" fmla="*/ 0 h 6"/>
                <a:gd name="T12" fmla="*/ 0 w 24"/>
                <a:gd name="T13" fmla="*/ 0 h 6"/>
                <a:gd name="T14" fmla="*/ 0 w 24"/>
                <a:gd name="T15" fmla="*/ 0 h 6"/>
                <a:gd name="T16" fmla="*/ 0 w 24"/>
                <a:gd name="T17" fmla="*/ 0 h 6"/>
                <a:gd name="T18" fmla="*/ 0 w 24"/>
                <a:gd name="T19" fmla="*/ 6 h 6"/>
                <a:gd name="T20" fmla="*/ 0 w 24"/>
                <a:gd name="T21" fmla="*/ 6 h 6"/>
                <a:gd name="T22" fmla="*/ 6 w 24"/>
                <a:gd name="T23" fmla="*/ 6 h 6"/>
                <a:gd name="T24" fmla="*/ 6 w 24"/>
                <a:gd name="T25" fmla="*/ 6 h 6"/>
                <a:gd name="T26" fmla="*/ 12 w 24"/>
                <a:gd name="T27" fmla="*/ 0 h 6"/>
                <a:gd name="T28" fmla="*/ 18 w 24"/>
                <a:gd name="T29" fmla="*/ 0 h 6"/>
                <a:gd name="T30" fmla="*/ 24 w 24"/>
                <a:gd name="T31" fmla="*/ 0 h 6"/>
                <a:gd name="T32" fmla="*/ 24 w 24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24" y="0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03" name="Freeform 129"/>
            <p:cNvSpPr>
              <a:spLocks/>
            </p:cNvSpPr>
            <p:nvPr/>
          </p:nvSpPr>
          <p:spPr bwMode="auto">
            <a:xfrm>
              <a:off x="4457" y="2043"/>
              <a:ext cx="24" cy="24"/>
            </a:xfrm>
            <a:custGeom>
              <a:avLst/>
              <a:gdLst>
                <a:gd name="T0" fmla="*/ 24 w 24"/>
                <a:gd name="T1" fmla="*/ 24 h 24"/>
                <a:gd name="T2" fmla="*/ 18 w 24"/>
                <a:gd name="T3" fmla="*/ 24 h 24"/>
                <a:gd name="T4" fmla="*/ 18 w 24"/>
                <a:gd name="T5" fmla="*/ 18 h 24"/>
                <a:gd name="T6" fmla="*/ 12 w 24"/>
                <a:gd name="T7" fmla="*/ 18 h 24"/>
                <a:gd name="T8" fmla="*/ 6 w 24"/>
                <a:gd name="T9" fmla="*/ 12 h 24"/>
                <a:gd name="T10" fmla="*/ 0 w 24"/>
                <a:gd name="T11" fmla="*/ 6 h 24"/>
                <a:gd name="T12" fmla="*/ 0 w 24"/>
                <a:gd name="T13" fmla="*/ 6 h 24"/>
                <a:gd name="T14" fmla="*/ 0 w 24"/>
                <a:gd name="T15" fmla="*/ 6 h 24"/>
                <a:gd name="T16" fmla="*/ 0 w 24"/>
                <a:gd name="T17" fmla="*/ 0 h 24"/>
                <a:gd name="T18" fmla="*/ 0 w 24"/>
                <a:gd name="T19" fmla="*/ 0 h 24"/>
                <a:gd name="T20" fmla="*/ 6 w 24"/>
                <a:gd name="T21" fmla="*/ 6 h 24"/>
                <a:gd name="T22" fmla="*/ 6 w 24"/>
                <a:gd name="T23" fmla="*/ 6 h 24"/>
                <a:gd name="T24" fmla="*/ 12 w 24"/>
                <a:gd name="T25" fmla="*/ 12 h 24"/>
                <a:gd name="T26" fmla="*/ 18 w 24"/>
                <a:gd name="T27" fmla="*/ 12 h 24"/>
                <a:gd name="T28" fmla="*/ 18 w 24"/>
                <a:gd name="T29" fmla="*/ 18 h 24"/>
                <a:gd name="T30" fmla="*/ 24 w 24"/>
                <a:gd name="T31" fmla="*/ 24 h 24"/>
                <a:gd name="T32" fmla="*/ 24 w 24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24" y="24"/>
                  </a:moveTo>
                  <a:lnTo>
                    <a:pt x="18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04" name="Freeform 130"/>
            <p:cNvSpPr>
              <a:spLocks/>
            </p:cNvSpPr>
            <p:nvPr/>
          </p:nvSpPr>
          <p:spPr bwMode="auto">
            <a:xfrm>
              <a:off x="4612" y="2049"/>
              <a:ext cx="6" cy="36"/>
            </a:xfrm>
            <a:custGeom>
              <a:avLst/>
              <a:gdLst>
                <a:gd name="T0" fmla="*/ 0 w 6"/>
                <a:gd name="T1" fmla="*/ 36 h 36"/>
                <a:gd name="T2" fmla="*/ 0 w 6"/>
                <a:gd name="T3" fmla="*/ 24 h 36"/>
                <a:gd name="T4" fmla="*/ 0 w 6"/>
                <a:gd name="T5" fmla="*/ 12 h 36"/>
                <a:gd name="T6" fmla="*/ 0 w 6"/>
                <a:gd name="T7" fmla="*/ 6 h 36"/>
                <a:gd name="T8" fmla="*/ 6 w 6"/>
                <a:gd name="T9" fmla="*/ 0 h 36"/>
                <a:gd name="T10" fmla="*/ 6 w 6"/>
                <a:gd name="T11" fmla="*/ 6 h 36"/>
                <a:gd name="T12" fmla="*/ 6 w 6"/>
                <a:gd name="T13" fmla="*/ 12 h 36"/>
                <a:gd name="T14" fmla="*/ 0 w 6"/>
                <a:gd name="T15" fmla="*/ 24 h 36"/>
                <a:gd name="T16" fmla="*/ 0 w 6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6"/>
                <a:gd name="T29" fmla="*/ 6 w 6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6">
                  <a:moveTo>
                    <a:pt x="0" y="36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24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05" name="Freeform 131"/>
            <p:cNvSpPr>
              <a:spLocks/>
            </p:cNvSpPr>
            <p:nvPr/>
          </p:nvSpPr>
          <p:spPr bwMode="auto">
            <a:xfrm>
              <a:off x="4618" y="2055"/>
              <a:ext cx="18" cy="36"/>
            </a:xfrm>
            <a:custGeom>
              <a:avLst/>
              <a:gdLst>
                <a:gd name="T0" fmla="*/ 0 w 18"/>
                <a:gd name="T1" fmla="*/ 36 h 36"/>
                <a:gd name="T2" fmla="*/ 0 w 18"/>
                <a:gd name="T3" fmla="*/ 24 h 36"/>
                <a:gd name="T4" fmla="*/ 6 w 18"/>
                <a:gd name="T5" fmla="*/ 18 h 36"/>
                <a:gd name="T6" fmla="*/ 6 w 18"/>
                <a:gd name="T7" fmla="*/ 6 h 36"/>
                <a:gd name="T8" fmla="*/ 12 w 18"/>
                <a:gd name="T9" fmla="*/ 0 h 36"/>
                <a:gd name="T10" fmla="*/ 18 w 18"/>
                <a:gd name="T11" fmla="*/ 0 h 36"/>
                <a:gd name="T12" fmla="*/ 18 w 18"/>
                <a:gd name="T13" fmla="*/ 6 h 36"/>
                <a:gd name="T14" fmla="*/ 12 w 18"/>
                <a:gd name="T15" fmla="*/ 12 h 36"/>
                <a:gd name="T16" fmla="*/ 12 w 18"/>
                <a:gd name="T17" fmla="*/ 18 h 36"/>
                <a:gd name="T18" fmla="*/ 6 w 18"/>
                <a:gd name="T19" fmla="*/ 24 h 36"/>
                <a:gd name="T20" fmla="*/ 6 w 18"/>
                <a:gd name="T21" fmla="*/ 24 h 36"/>
                <a:gd name="T22" fmla="*/ 0 w 18"/>
                <a:gd name="T23" fmla="*/ 30 h 36"/>
                <a:gd name="T24" fmla="*/ 0 w 18"/>
                <a:gd name="T25" fmla="*/ 36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36"/>
                <a:gd name="T41" fmla="*/ 18 w 18"/>
                <a:gd name="T42" fmla="*/ 36 h 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36">
                  <a:moveTo>
                    <a:pt x="0" y="36"/>
                  </a:moveTo>
                  <a:lnTo>
                    <a:pt x="0" y="24"/>
                  </a:lnTo>
                  <a:lnTo>
                    <a:pt x="6" y="18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06" name="Freeform 132"/>
            <p:cNvSpPr>
              <a:spLocks/>
            </p:cNvSpPr>
            <p:nvPr/>
          </p:nvSpPr>
          <p:spPr bwMode="auto">
            <a:xfrm>
              <a:off x="4600" y="2049"/>
              <a:ext cx="6" cy="30"/>
            </a:xfrm>
            <a:custGeom>
              <a:avLst/>
              <a:gdLst>
                <a:gd name="T0" fmla="*/ 0 w 6"/>
                <a:gd name="T1" fmla="*/ 30 h 30"/>
                <a:gd name="T2" fmla="*/ 0 w 6"/>
                <a:gd name="T3" fmla="*/ 30 h 30"/>
                <a:gd name="T4" fmla="*/ 0 w 6"/>
                <a:gd name="T5" fmla="*/ 18 h 30"/>
                <a:gd name="T6" fmla="*/ 0 w 6"/>
                <a:gd name="T7" fmla="*/ 6 h 30"/>
                <a:gd name="T8" fmla="*/ 0 w 6"/>
                <a:gd name="T9" fmla="*/ 0 h 30"/>
                <a:gd name="T10" fmla="*/ 6 w 6"/>
                <a:gd name="T11" fmla="*/ 0 h 30"/>
                <a:gd name="T12" fmla="*/ 6 w 6"/>
                <a:gd name="T13" fmla="*/ 12 h 30"/>
                <a:gd name="T14" fmla="*/ 0 w 6"/>
                <a:gd name="T15" fmla="*/ 24 h 30"/>
                <a:gd name="T16" fmla="*/ 0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0" y="30"/>
                  </a:moveTo>
                  <a:lnTo>
                    <a:pt x="0" y="30"/>
                  </a:lnTo>
                  <a:lnTo>
                    <a:pt x="0" y="18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0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07" name="Freeform 133"/>
            <p:cNvSpPr>
              <a:spLocks/>
            </p:cNvSpPr>
            <p:nvPr/>
          </p:nvSpPr>
          <p:spPr bwMode="auto">
            <a:xfrm>
              <a:off x="4588" y="2043"/>
              <a:ext cx="6" cy="30"/>
            </a:xfrm>
            <a:custGeom>
              <a:avLst/>
              <a:gdLst>
                <a:gd name="T0" fmla="*/ 6 w 6"/>
                <a:gd name="T1" fmla="*/ 30 h 30"/>
                <a:gd name="T2" fmla="*/ 0 w 6"/>
                <a:gd name="T3" fmla="*/ 24 h 30"/>
                <a:gd name="T4" fmla="*/ 0 w 6"/>
                <a:gd name="T5" fmla="*/ 12 h 30"/>
                <a:gd name="T6" fmla="*/ 0 w 6"/>
                <a:gd name="T7" fmla="*/ 6 h 30"/>
                <a:gd name="T8" fmla="*/ 0 w 6"/>
                <a:gd name="T9" fmla="*/ 0 h 30"/>
                <a:gd name="T10" fmla="*/ 0 w 6"/>
                <a:gd name="T11" fmla="*/ 0 h 30"/>
                <a:gd name="T12" fmla="*/ 6 w 6"/>
                <a:gd name="T13" fmla="*/ 6 h 30"/>
                <a:gd name="T14" fmla="*/ 0 w 6"/>
                <a:gd name="T15" fmla="*/ 24 h 30"/>
                <a:gd name="T16" fmla="*/ 6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6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0" y="24"/>
                  </a:lnTo>
                  <a:lnTo>
                    <a:pt x="6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08" name="Freeform 134"/>
            <p:cNvSpPr>
              <a:spLocks/>
            </p:cNvSpPr>
            <p:nvPr/>
          </p:nvSpPr>
          <p:spPr bwMode="auto">
            <a:xfrm>
              <a:off x="4570" y="2037"/>
              <a:ext cx="12" cy="30"/>
            </a:xfrm>
            <a:custGeom>
              <a:avLst/>
              <a:gdLst>
                <a:gd name="T0" fmla="*/ 12 w 12"/>
                <a:gd name="T1" fmla="*/ 30 h 30"/>
                <a:gd name="T2" fmla="*/ 6 w 12"/>
                <a:gd name="T3" fmla="*/ 24 h 30"/>
                <a:gd name="T4" fmla="*/ 6 w 12"/>
                <a:gd name="T5" fmla="*/ 12 h 30"/>
                <a:gd name="T6" fmla="*/ 0 w 12"/>
                <a:gd name="T7" fmla="*/ 0 h 30"/>
                <a:gd name="T8" fmla="*/ 6 w 12"/>
                <a:gd name="T9" fmla="*/ 0 h 30"/>
                <a:gd name="T10" fmla="*/ 6 w 12"/>
                <a:gd name="T11" fmla="*/ 0 h 30"/>
                <a:gd name="T12" fmla="*/ 6 w 12"/>
                <a:gd name="T13" fmla="*/ 12 h 30"/>
                <a:gd name="T14" fmla="*/ 6 w 12"/>
                <a:gd name="T15" fmla="*/ 24 h 30"/>
                <a:gd name="T16" fmla="*/ 12 w 12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12" y="30"/>
                  </a:moveTo>
                  <a:lnTo>
                    <a:pt x="6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6" y="24"/>
                  </a:lnTo>
                  <a:lnTo>
                    <a:pt x="12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09" name="Freeform 135"/>
            <p:cNvSpPr>
              <a:spLocks/>
            </p:cNvSpPr>
            <p:nvPr/>
          </p:nvSpPr>
          <p:spPr bwMode="auto">
            <a:xfrm>
              <a:off x="4558" y="2025"/>
              <a:ext cx="12" cy="42"/>
            </a:xfrm>
            <a:custGeom>
              <a:avLst/>
              <a:gdLst>
                <a:gd name="T0" fmla="*/ 12 w 12"/>
                <a:gd name="T1" fmla="*/ 42 h 42"/>
                <a:gd name="T2" fmla="*/ 6 w 12"/>
                <a:gd name="T3" fmla="*/ 30 h 42"/>
                <a:gd name="T4" fmla="*/ 0 w 12"/>
                <a:gd name="T5" fmla="*/ 18 h 42"/>
                <a:gd name="T6" fmla="*/ 0 w 12"/>
                <a:gd name="T7" fmla="*/ 6 h 42"/>
                <a:gd name="T8" fmla="*/ 6 w 12"/>
                <a:gd name="T9" fmla="*/ 0 h 42"/>
                <a:gd name="T10" fmla="*/ 6 w 12"/>
                <a:gd name="T11" fmla="*/ 6 h 42"/>
                <a:gd name="T12" fmla="*/ 6 w 12"/>
                <a:gd name="T13" fmla="*/ 18 h 42"/>
                <a:gd name="T14" fmla="*/ 6 w 12"/>
                <a:gd name="T15" fmla="*/ 30 h 42"/>
                <a:gd name="T16" fmla="*/ 12 w 12"/>
                <a:gd name="T17" fmla="*/ 42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42"/>
                <a:gd name="T29" fmla="*/ 12 w 12"/>
                <a:gd name="T30" fmla="*/ 42 h 4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42">
                  <a:moveTo>
                    <a:pt x="12" y="42"/>
                  </a:moveTo>
                  <a:lnTo>
                    <a:pt x="6" y="30"/>
                  </a:lnTo>
                  <a:lnTo>
                    <a:pt x="0" y="18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6" y="30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10" name="Freeform 136"/>
            <p:cNvSpPr>
              <a:spLocks/>
            </p:cNvSpPr>
            <p:nvPr/>
          </p:nvSpPr>
          <p:spPr bwMode="auto">
            <a:xfrm>
              <a:off x="4540" y="2019"/>
              <a:ext cx="12" cy="42"/>
            </a:xfrm>
            <a:custGeom>
              <a:avLst/>
              <a:gdLst>
                <a:gd name="T0" fmla="*/ 12 w 12"/>
                <a:gd name="T1" fmla="*/ 42 h 42"/>
                <a:gd name="T2" fmla="*/ 12 w 12"/>
                <a:gd name="T3" fmla="*/ 42 h 42"/>
                <a:gd name="T4" fmla="*/ 12 w 12"/>
                <a:gd name="T5" fmla="*/ 36 h 42"/>
                <a:gd name="T6" fmla="*/ 6 w 12"/>
                <a:gd name="T7" fmla="*/ 30 h 42"/>
                <a:gd name="T8" fmla="*/ 6 w 12"/>
                <a:gd name="T9" fmla="*/ 18 h 42"/>
                <a:gd name="T10" fmla="*/ 0 w 12"/>
                <a:gd name="T11" fmla="*/ 12 h 42"/>
                <a:gd name="T12" fmla="*/ 0 w 12"/>
                <a:gd name="T13" fmla="*/ 6 h 42"/>
                <a:gd name="T14" fmla="*/ 0 w 12"/>
                <a:gd name="T15" fmla="*/ 6 h 42"/>
                <a:gd name="T16" fmla="*/ 0 w 12"/>
                <a:gd name="T17" fmla="*/ 0 h 42"/>
                <a:gd name="T18" fmla="*/ 6 w 12"/>
                <a:gd name="T19" fmla="*/ 6 h 42"/>
                <a:gd name="T20" fmla="*/ 12 w 12"/>
                <a:gd name="T21" fmla="*/ 24 h 42"/>
                <a:gd name="T22" fmla="*/ 12 w 12"/>
                <a:gd name="T23" fmla="*/ 36 h 42"/>
                <a:gd name="T24" fmla="*/ 12 w 12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42"/>
                <a:gd name="T41" fmla="*/ 12 w 12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42">
                  <a:moveTo>
                    <a:pt x="12" y="42"/>
                  </a:moveTo>
                  <a:lnTo>
                    <a:pt x="12" y="42"/>
                  </a:lnTo>
                  <a:lnTo>
                    <a:pt x="12" y="36"/>
                  </a:lnTo>
                  <a:lnTo>
                    <a:pt x="6" y="30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24"/>
                  </a:lnTo>
                  <a:lnTo>
                    <a:pt x="12" y="36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11" name="Freeform 137"/>
            <p:cNvSpPr>
              <a:spLocks/>
            </p:cNvSpPr>
            <p:nvPr/>
          </p:nvSpPr>
          <p:spPr bwMode="auto">
            <a:xfrm>
              <a:off x="4528" y="2019"/>
              <a:ext cx="12" cy="42"/>
            </a:xfrm>
            <a:custGeom>
              <a:avLst/>
              <a:gdLst>
                <a:gd name="T0" fmla="*/ 12 w 12"/>
                <a:gd name="T1" fmla="*/ 42 h 42"/>
                <a:gd name="T2" fmla="*/ 12 w 12"/>
                <a:gd name="T3" fmla="*/ 42 h 42"/>
                <a:gd name="T4" fmla="*/ 6 w 12"/>
                <a:gd name="T5" fmla="*/ 36 h 42"/>
                <a:gd name="T6" fmla="*/ 6 w 12"/>
                <a:gd name="T7" fmla="*/ 24 h 42"/>
                <a:gd name="T8" fmla="*/ 0 w 12"/>
                <a:gd name="T9" fmla="*/ 18 h 42"/>
                <a:gd name="T10" fmla="*/ 0 w 12"/>
                <a:gd name="T11" fmla="*/ 12 h 42"/>
                <a:gd name="T12" fmla="*/ 0 w 12"/>
                <a:gd name="T13" fmla="*/ 6 h 42"/>
                <a:gd name="T14" fmla="*/ 0 w 12"/>
                <a:gd name="T15" fmla="*/ 0 h 42"/>
                <a:gd name="T16" fmla="*/ 0 w 12"/>
                <a:gd name="T17" fmla="*/ 0 h 42"/>
                <a:gd name="T18" fmla="*/ 6 w 12"/>
                <a:gd name="T19" fmla="*/ 6 h 42"/>
                <a:gd name="T20" fmla="*/ 12 w 12"/>
                <a:gd name="T21" fmla="*/ 18 h 42"/>
                <a:gd name="T22" fmla="*/ 12 w 12"/>
                <a:gd name="T23" fmla="*/ 30 h 42"/>
                <a:gd name="T24" fmla="*/ 12 w 12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42"/>
                <a:gd name="T41" fmla="*/ 12 w 12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42">
                  <a:moveTo>
                    <a:pt x="12" y="42"/>
                  </a:moveTo>
                  <a:lnTo>
                    <a:pt x="12" y="42"/>
                  </a:lnTo>
                  <a:lnTo>
                    <a:pt x="6" y="36"/>
                  </a:lnTo>
                  <a:lnTo>
                    <a:pt x="6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8"/>
                  </a:lnTo>
                  <a:lnTo>
                    <a:pt x="12" y="30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12" name="Freeform 138"/>
            <p:cNvSpPr>
              <a:spLocks/>
            </p:cNvSpPr>
            <p:nvPr/>
          </p:nvSpPr>
          <p:spPr bwMode="auto">
            <a:xfrm>
              <a:off x="4498" y="2019"/>
              <a:ext cx="30" cy="48"/>
            </a:xfrm>
            <a:custGeom>
              <a:avLst/>
              <a:gdLst>
                <a:gd name="T0" fmla="*/ 30 w 30"/>
                <a:gd name="T1" fmla="*/ 48 h 48"/>
                <a:gd name="T2" fmla="*/ 24 w 30"/>
                <a:gd name="T3" fmla="*/ 42 h 48"/>
                <a:gd name="T4" fmla="*/ 18 w 30"/>
                <a:gd name="T5" fmla="*/ 36 h 48"/>
                <a:gd name="T6" fmla="*/ 12 w 30"/>
                <a:gd name="T7" fmla="*/ 30 h 48"/>
                <a:gd name="T8" fmla="*/ 6 w 30"/>
                <a:gd name="T9" fmla="*/ 24 h 48"/>
                <a:gd name="T10" fmla="*/ 6 w 30"/>
                <a:gd name="T11" fmla="*/ 18 h 48"/>
                <a:gd name="T12" fmla="*/ 0 w 30"/>
                <a:gd name="T13" fmla="*/ 12 h 48"/>
                <a:gd name="T14" fmla="*/ 0 w 30"/>
                <a:gd name="T15" fmla="*/ 6 h 48"/>
                <a:gd name="T16" fmla="*/ 0 w 30"/>
                <a:gd name="T17" fmla="*/ 0 h 48"/>
                <a:gd name="T18" fmla="*/ 6 w 30"/>
                <a:gd name="T19" fmla="*/ 0 h 48"/>
                <a:gd name="T20" fmla="*/ 6 w 30"/>
                <a:gd name="T21" fmla="*/ 6 h 48"/>
                <a:gd name="T22" fmla="*/ 12 w 30"/>
                <a:gd name="T23" fmla="*/ 12 h 48"/>
                <a:gd name="T24" fmla="*/ 18 w 30"/>
                <a:gd name="T25" fmla="*/ 18 h 48"/>
                <a:gd name="T26" fmla="*/ 18 w 30"/>
                <a:gd name="T27" fmla="*/ 24 h 48"/>
                <a:gd name="T28" fmla="*/ 24 w 30"/>
                <a:gd name="T29" fmla="*/ 30 h 48"/>
                <a:gd name="T30" fmla="*/ 24 w 30"/>
                <a:gd name="T31" fmla="*/ 36 h 48"/>
                <a:gd name="T32" fmla="*/ 30 w 30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48"/>
                <a:gd name="T53" fmla="*/ 30 w 30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48">
                  <a:moveTo>
                    <a:pt x="30" y="48"/>
                  </a:moveTo>
                  <a:lnTo>
                    <a:pt x="24" y="42"/>
                  </a:lnTo>
                  <a:lnTo>
                    <a:pt x="18" y="36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24" y="36"/>
                  </a:lnTo>
                  <a:lnTo>
                    <a:pt x="30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13" name="Freeform 139"/>
            <p:cNvSpPr>
              <a:spLocks/>
            </p:cNvSpPr>
            <p:nvPr/>
          </p:nvSpPr>
          <p:spPr bwMode="auto">
            <a:xfrm>
              <a:off x="4475" y="2031"/>
              <a:ext cx="35" cy="30"/>
            </a:xfrm>
            <a:custGeom>
              <a:avLst/>
              <a:gdLst>
                <a:gd name="T0" fmla="*/ 35 w 35"/>
                <a:gd name="T1" fmla="*/ 30 h 30"/>
                <a:gd name="T2" fmla="*/ 29 w 35"/>
                <a:gd name="T3" fmla="*/ 30 h 30"/>
                <a:gd name="T4" fmla="*/ 23 w 35"/>
                <a:gd name="T5" fmla="*/ 24 h 30"/>
                <a:gd name="T6" fmla="*/ 17 w 35"/>
                <a:gd name="T7" fmla="*/ 18 h 30"/>
                <a:gd name="T8" fmla="*/ 12 w 35"/>
                <a:gd name="T9" fmla="*/ 12 h 30"/>
                <a:gd name="T10" fmla="*/ 6 w 35"/>
                <a:gd name="T11" fmla="*/ 6 h 30"/>
                <a:gd name="T12" fmla="*/ 0 w 35"/>
                <a:gd name="T13" fmla="*/ 6 h 30"/>
                <a:gd name="T14" fmla="*/ 0 w 35"/>
                <a:gd name="T15" fmla="*/ 0 h 30"/>
                <a:gd name="T16" fmla="*/ 0 w 35"/>
                <a:gd name="T17" fmla="*/ 0 h 30"/>
                <a:gd name="T18" fmla="*/ 6 w 35"/>
                <a:gd name="T19" fmla="*/ 0 h 30"/>
                <a:gd name="T20" fmla="*/ 12 w 35"/>
                <a:gd name="T21" fmla="*/ 0 h 30"/>
                <a:gd name="T22" fmla="*/ 17 w 35"/>
                <a:gd name="T23" fmla="*/ 6 h 30"/>
                <a:gd name="T24" fmla="*/ 17 w 35"/>
                <a:gd name="T25" fmla="*/ 12 h 30"/>
                <a:gd name="T26" fmla="*/ 23 w 35"/>
                <a:gd name="T27" fmla="*/ 18 h 30"/>
                <a:gd name="T28" fmla="*/ 29 w 35"/>
                <a:gd name="T29" fmla="*/ 24 h 30"/>
                <a:gd name="T30" fmla="*/ 35 w 35"/>
                <a:gd name="T31" fmla="*/ 30 h 30"/>
                <a:gd name="T32" fmla="*/ 35 w 35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0"/>
                <a:gd name="T53" fmla="*/ 35 w 35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0">
                  <a:moveTo>
                    <a:pt x="35" y="30"/>
                  </a:moveTo>
                  <a:lnTo>
                    <a:pt x="29" y="30"/>
                  </a:lnTo>
                  <a:lnTo>
                    <a:pt x="23" y="24"/>
                  </a:lnTo>
                  <a:lnTo>
                    <a:pt x="17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7" y="6"/>
                  </a:lnTo>
                  <a:lnTo>
                    <a:pt x="17" y="12"/>
                  </a:lnTo>
                  <a:lnTo>
                    <a:pt x="23" y="18"/>
                  </a:lnTo>
                  <a:lnTo>
                    <a:pt x="29" y="24"/>
                  </a:lnTo>
                  <a:lnTo>
                    <a:pt x="35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14" name="Freeform 140"/>
            <p:cNvSpPr>
              <a:spLocks/>
            </p:cNvSpPr>
            <p:nvPr/>
          </p:nvSpPr>
          <p:spPr bwMode="auto">
            <a:xfrm>
              <a:off x="4463" y="2031"/>
              <a:ext cx="29" cy="36"/>
            </a:xfrm>
            <a:custGeom>
              <a:avLst/>
              <a:gdLst>
                <a:gd name="T0" fmla="*/ 0 w 29"/>
                <a:gd name="T1" fmla="*/ 0 h 36"/>
                <a:gd name="T2" fmla="*/ 6 w 29"/>
                <a:gd name="T3" fmla="*/ 0 h 36"/>
                <a:gd name="T4" fmla="*/ 6 w 29"/>
                <a:gd name="T5" fmla="*/ 6 h 36"/>
                <a:gd name="T6" fmla="*/ 12 w 29"/>
                <a:gd name="T7" fmla="*/ 12 h 36"/>
                <a:gd name="T8" fmla="*/ 18 w 29"/>
                <a:gd name="T9" fmla="*/ 18 h 36"/>
                <a:gd name="T10" fmla="*/ 18 w 29"/>
                <a:gd name="T11" fmla="*/ 18 h 36"/>
                <a:gd name="T12" fmla="*/ 24 w 29"/>
                <a:gd name="T13" fmla="*/ 24 h 36"/>
                <a:gd name="T14" fmla="*/ 29 w 29"/>
                <a:gd name="T15" fmla="*/ 30 h 36"/>
                <a:gd name="T16" fmla="*/ 29 w 29"/>
                <a:gd name="T17" fmla="*/ 36 h 36"/>
                <a:gd name="T18" fmla="*/ 29 w 29"/>
                <a:gd name="T19" fmla="*/ 30 h 36"/>
                <a:gd name="T20" fmla="*/ 18 w 29"/>
                <a:gd name="T21" fmla="*/ 30 h 36"/>
                <a:gd name="T22" fmla="*/ 18 w 29"/>
                <a:gd name="T23" fmla="*/ 24 h 36"/>
                <a:gd name="T24" fmla="*/ 12 w 29"/>
                <a:gd name="T25" fmla="*/ 18 h 36"/>
                <a:gd name="T26" fmla="*/ 6 w 29"/>
                <a:gd name="T27" fmla="*/ 12 h 36"/>
                <a:gd name="T28" fmla="*/ 0 w 29"/>
                <a:gd name="T29" fmla="*/ 6 h 36"/>
                <a:gd name="T30" fmla="*/ 0 w 29"/>
                <a:gd name="T31" fmla="*/ 6 h 36"/>
                <a:gd name="T32" fmla="*/ 0 w 2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9"/>
                <a:gd name="T52" fmla="*/ 0 h 36"/>
                <a:gd name="T53" fmla="*/ 29 w 2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9" h="36">
                  <a:moveTo>
                    <a:pt x="0" y="0"/>
                  </a:move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29" y="30"/>
                  </a:lnTo>
                  <a:lnTo>
                    <a:pt x="29" y="36"/>
                  </a:lnTo>
                  <a:lnTo>
                    <a:pt x="29" y="30"/>
                  </a:lnTo>
                  <a:lnTo>
                    <a:pt x="18" y="30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15" name="Freeform 141"/>
            <p:cNvSpPr>
              <a:spLocks/>
            </p:cNvSpPr>
            <p:nvPr/>
          </p:nvSpPr>
          <p:spPr bwMode="auto">
            <a:xfrm>
              <a:off x="4307" y="2097"/>
              <a:ext cx="156" cy="36"/>
            </a:xfrm>
            <a:custGeom>
              <a:avLst/>
              <a:gdLst>
                <a:gd name="T0" fmla="*/ 156 w 156"/>
                <a:gd name="T1" fmla="*/ 36 h 36"/>
                <a:gd name="T2" fmla="*/ 156 w 156"/>
                <a:gd name="T3" fmla="*/ 36 h 36"/>
                <a:gd name="T4" fmla="*/ 156 w 156"/>
                <a:gd name="T5" fmla="*/ 36 h 36"/>
                <a:gd name="T6" fmla="*/ 150 w 156"/>
                <a:gd name="T7" fmla="*/ 36 h 36"/>
                <a:gd name="T8" fmla="*/ 150 w 156"/>
                <a:gd name="T9" fmla="*/ 36 h 36"/>
                <a:gd name="T10" fmla="*/ 144 w 156"/>
                <a:gd name="T11" fmla="*/ 30 h 36"/>
                <a:gd name="T12" fmla="*/ 132 w 156"/>
                <a:gd name="T13" fmla="*/ 24 h 36"/>
                <a:gd name="T14" fmla="*/ 120 w 156"/>
                <a:gd name="T15" fmla="*/ 18 h 36"/>
                <a:gd name="T16" fmla="*/ 114 w 156"/>
                <a:gd name="T17" fmla="*/ 12 h 36"/>
                <a:gd name="T18" fmla="*/ 102 w 156"/>
                <a:gd name="T19" fmla="*/ 12 h 36"/>
                <a:gd name="T20" fmla="*/ 90 w 156"/>
                <a:gd name="T21" fmla="*/ 6 h 36"/>
                <a:gd name="T22" fmla="*/ 78 w 156"/>
                <a:gd name="T23" fmla="*/ 6 h 36"/>
                <a:gd name="T24" fmla="*/ 72 w 156"/>
                <a:gd name="T25" fmla="*/ 6 h 36"/>
                <a:gd name="T26" fmla="*/ 60 w 156"/>
                <a:gd name="T27" fmla="*/ 6 h 36"/>
                <a:gd name="T28" fmla="*/ 48 w 156"/>
                <a:gd name="T29" fmla="*/ 6 h 36"/>
                <a:gd name="T30" fmla="*/ 42 w 156"/>
                <a:gd name="T31" fmla="*/ 6 h 36"/>
                <a:gd name="T32" fmla="*/ 30 w 156"/>
                <a:gd name="T33" fmla="*/ 12 h 36"/>
                <a:gd name="T34" fmla="*/ 24 w 156"/>
                <a:gd name="T35" fmla="*/ 12 h 36"/>
                <a:gd name="T36" fmla="*/ 12 w 156"/>
                <a:gd name="T37" fmla="*/ 12 h 36"/>
                <a:gd name="T38" fmla="*/ 6 w 156"/>
                <a:gd name="T39" fmla="*/ 18 h 36"/>
                <a:gd name="T40" fmla="*/ 0 w 156"/>
                <a:gd name="T41" fmla="*/ 18 h 36"/>
                <a:gd name="T42" fmla="*/ 0 w 156"/>
                <a:gd name="T43" fmla="*/ 12 h 36"/>
                <a:gd name="T44" fmla="*/ 6 w 156"/>
                <a:gd name="T45" fmla="*/ 12 h 36"/>
                <a:gd name="T46" fmla="*/ 18 w 156"/>
                <a:gd name="T47" fmla="*/ 6 h 36"/>
                <a:gd name="T48" fmla="*/ 24 w 156"/>
                <a:gd name="T49" fmla="*/ 6 h 36"/>
                <a:gd name="T50" fmla="*/ 36 w 156"/>
                <a:gd name="T51" fmla="*/ 0 h 36"/>
                <a:gd name="T52" fmla="*/ 48 w 156"/>
                <a:gd name="T53" fmla="*/ 0 h 36"/>
                <a:gd name="T54" fmla="*/ 60 w 156"/>
                <a:gd name="T55" fmla="*/ 0 h 36"/>
                <a:gd name="T56" fmla="*/ 72 w 156"/>
                <a:gd name="T57" fmla="*/ 0 h 36"/>
                <a:gd name="T58" fmla="*/ 84 w 156"/>
                <a:gd name="T59" fmla="*/ 0 h 36"/>
                <a:gd name="T60" fmla="*/ 96 w 156"/>
                <a:gd name="T61" fmla="*/ 0 h 36"/>
                <a:gd name="T62" fmla="*/ 108 w 156"/>
                <a:gd name="T63" fmla="*/ 6 h 36"/>
                <a:gd name="T64" fmla="*/ 120 w 156"/>
                <a:gd name="T65" fmla="*/ 6 h 36"/>
                <a:gd name="T66" fmla="*/ 132 w 156"/>
                <a:gd name="T67" fmla="*/ 12 h 36"/>
                <a:gd name="T68" fmla="*/ 138 w 156"/>
                <a:gd name="T69" fmla="*/ 18 h 36"/>
                <a:gd name="T70" fmla="*/ 150 w 156"/>
                <a:gd name="T71" fmla="*/ 24 h 36"/>
                <a:gd name="T72" fmla="*/ 156 w 156"/>
                <a:gd name="T73" fmla="*/ 36 h 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6"/>
                <a:gd name="T112" fmla="*/ 0 h 36"/>
                <a:gd name="T113" fmla="*/ 156 w 156"/>
                <a:gd name="T114" fmla="*/ 36 h 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6" h="36">
                  <a:moveTo>
                    <a:pt x="156" y="36"/>
                  </a:moveTo>
                  <a:lnTo>
                    <a:pt x="156" y="36"/>
                  </a:lnTo>
                  <a:lnTo>
                    <a:pt x="150" y="36"/>
                  </a:lnTo>
                  <a:lnTo>
                    <a:pt x="144" y="30"/>
                  </a:lnTo>
                  <a:lnTo>
                    <a:pt x="132" y="24"/>
                  </a:lnTo>
                  <a:lnTo>
                    <a:pt x="120" y="18"/>
                  </a:lnTo>
                  <a:lnTo>
                    <a:pt x="114" y="12"/>
                  </a:lnTo>
                  <a:lnTo>
                    <a:pt x="102" y="12"/>
                  </a:lnTo>
                  <a:lnTo>
                    <a:pt x="90" y="6"/>
                  </a:lnTo>
                  <a:lnTo>
                    <a:pt x="78" y="6"/>
                  </a:lnTo>
                  <a:lnTo>
                    <a:pt x="72" y="6"/>
                  </a:lnTo>
                  <a:lnTo>
                    <a:pt x="60" y="6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6" y="0"/>
                  </a:lnTo>
                  <a:lnTo>
                    <a:pt x="48" y="0"/>
                  </a:lnTo>
                  <a:lnTo>
                    <a:pt x="60" y="0"/>
                  </a:lnTo>
                  <a:lnTo>
                    <a:pt x="72" y="0"/>
                  </a:lnTo>
                  <a:lnTo>
                    <a:pt x="84" y="0"/>
                  </a:lnTo>
                  <a:lnTo>
                    <a:pt x="96" y="0"/>
                  </a:lnTo>
                  <a:lnTo>
                    <a:pt x="108" y="6"/>
                  </a:lnTo>
                  <a:lnTo>
                    <a:pt x="120" y="6"/>
                  </a:lnTo>
                  <a:lnTo>
                    <a:pt x="132" y="12"/>
                  </a:lnTo>
                  <a:lnTo>
                    <a:pt x="138" y="18"/>
                  </a:lnTo>
                  <a:lnTo>
                    <a:pt x="150" y="24"/>
                  </a:lnTo>
                  <a:lnTo>
                    <a:pt x="156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16" name="Freeform 142"/>
            <p:cNvSpPr>
              <a:spLocks/>
            </p:cNvSpPr>
            <p:nvPr/>
          </p:nvSpPr>
          <p:spPr bwMode="auto">
            <a:xfrm>
              <a:off x="4307" y="2103"/>
              <a:ext cx="18" cy="36"/>
            </a:xfrm>
            <a:custGeom>
              <a:avLst/>
              <a:gdLst>
                <a:gd name="T0" fmla="*/ 18 w 18"/>
                <a:gd name="T1" fmla="*/ 0 h 36"/>
                <a:gd name="T2" fmla="*/ 18 w 18"/>
                <a:gd name="T3" fmla="*/ 6 h 36"/>
                <a:gd name="T4" fmla="*/ 12 w 18"/>
                <a:gd name="T5" fmla="*/ 12 h 36"/>
                <a:gd name="T6" fmla="*/ 12 w 18"/>
                <a:gd name="T7" fmla="*/ 18 h 36"/>
                <a:gd name="T8" fmla="*/ 6 w 18"/>
                <a:gd name="T9" fmla="*/ 18 h 36"/>
                <a:gd name="T10" fmla="*/ 6 w 18"/>
                <a:gd name="T11" fmla="*/ 24 h 36"/>
                <a:gd name="T12" fmla="*/ 0 w 18"/>
                <a:gd name="T13" fmla="*/ 30 h 36"/>
                <a:gd name="T14" fmla="*/ 0 w 18"/>
                <a:gd name="T15" fmla="*/ 36 h 36"/>
                <a:gd name="T16" fmla="*/ 0 w 18"/>
                <a:gd name="T17" fmla="*/ 36 h 36"/>
                <a:gd name="T18" fmla="*/ 6 w 18"/>
                <a:gd name="T19" fmla="*/ 36 h 36"/>
                <a:gd name="T20" fmla="*/ 6 w 18"/>
                <a:gd name="T21" fmla="*/ 30 h 36"/>
                <a:gd name="T22" fmla="*/ 6 w 18"/>
                <a:gd name="T23" fmla="*/ 30 h 36"/>
                <a:gd name="T24" fmla="*/ 12 w 18"/>
                <a:gd name="T25" fmla="*/ 24 h 36"/>
                <a:gd name="T26" fmla="*/ 12 w 18"/>
                <a:gd name="T27" fmla="*/ 18 h 36"/>
                <a:gd name="T28" fmla="*/ 12 w 18"/>
                <a:gd name="T29" fmla="*/ 12 h 36"/>
                <a:gd name="T30" fmla="*/ 18 w 18"/>
                <a:gd name="T31" fmla="*/ 6 h 36"/>
                <a:gd name="T32" fmla="*/ 18 w 18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6"/>
                <a:gd name="T53" fmla="*/ 18 w 18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6">
                  <a:moveTo>
                    <a:pt x="18" y="0"/>
                  </a:moveTo>
                  <a:lnTo>
                    <a:pt x="18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17" name="Freeform 143"/>
            <p:cNvSpPr>
              <a:spLocks/>
            </p:cNvSpPr>
            <p:nvPr/>
          </p:nvSpPr>
          <p:spPr bwMode="auto">
            <a:xfrm>
              <a:off x="4319" y="2103"/>
              <a:ext cx="24" cy="36"/>
            </a:xfrm>
            <a:custGeom>
              <a:avLst/>
              <a:gdLst>
                <a:gd name="T0" fmla="*/ 0 w 24"/>
                <a:gd name="T1" fmla="*/ 36 h 36"/>
                <a:gd name="T2" fmla="*/ 0 w 24"/>
                <a:gd name="T3" fmla="*/ 36 h 36"/>
                <a:gd name="T4" fmla="*/ 0 w 24"/>
                <a:gd name="T5" fmla="*/ 30 h 36"/>
                <a:gd name="T6" fmla="*/ 0 w 24"/>
                <a:gd name="T7" fmla="*/ 24 h 36"/>
                <a:gd name="T8" fmla="*/ 6 w 24"/>
                <a:gd name="T9" fmla="*/ 18 h 36"/>
                <a:gd name="T10" fmla="*/ 6 w 24"/>
                <a:gd name="T11" fmla="*/ 12 h 36"/>
                <a:gd name="T12" fmla="*/ 12 w 24"/>
                <a:gd name="T13" fmla="*/ 6 h 36"/>
                <a:gd name="T14" fmla="*/ 18 w 24"/>
                <a:gd name="T15" fmla="*/ 0 h 36"/>
                <a:gd name="T16" fmla="*/ 24 w 24"/>
                <a:gd name="T17" fmla="*/ 0 h 36"/>
                <a:gd name="T18" fmla="*/ 18 w 24"/>
                <a:gd name="T19" fmla="*/ 6 h 36"/>
                <a:gd name="T20" fmla="*/ 18 w 24"/>
                <a:gd name="T21" fmla="*/ 6 h 36"/>
                <a:gd name="T22" fmla="*/ 12 w 24"/>
                <a:gd name="T23" fmla="*/ 18 h 36"/>
                <a:gd name="T24" fmla="*/ 12 w 24"/>
                <a:gd name="T25" fmla="*/ 24 h 36"/>
                <a:gd name="T26" fmla="*/ 6 w 24"/>
                <a:gd name="T27" fmla="*/ 30 h 36"/>
                <a:gd name="T28" fmla="*/ 6 w 24"/>
                <a:gd name="T29" fmla="*/ 30 h 36"/>
                <a:gd name="T30" fmla="*/ 0 w 24"/>
                <a:gd name="T31" fmla="*/ 36 h 36"/>
                <a:gd name="T32" fmla="*/ 0 w 24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6"/>
                <a:gd name="T53" fmla="*/ 24 w 2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6">
                  <a:moveTo>
                    <a:pt x="0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12" y="18"/>
                  </a:lnTo>
                  <a:lnTo>
                    <a:pt x="12" y="24"/>
                  </a:lnTo>
                  <a:lnTo>
                    <a:pt x="6" y="3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18" name="Freeform 144"/>
            <p:cNvSpPr>
              <a:spLocks/>
            </p:cNvSpPr>
            <p:nvPr/>
          </p:nvSpPr>
          <p:spPr bwMode="auto">
            <a:xfrm>
              <a:off x="4343" y="2097"/>
              <a:ext cx="30" cy="48"/>
            </a:xfrm>
            <a:custGeom>
              <a:avLst/>
              <a:gdLst>
                <a:gd name="T0" fmla="*/ 0 w 30"/>
                <a:gd name="T1" fmla="*/ 48 h 48"/>
                <a:gd name="T2" fmla="*/ 0 w 30"/>
                <a:gd name="T3" fmla="*/ 48 h 48"/>
                <a:gd name="T4" fmla="*/ 0 w 30"/>
                <a:gd name="T5" fmla="*/ 42 h 48"/>
                <a:gd name="T6" fmla="*/ 6 w 30"/>
                <a:gd name="T7" fmla="*/ 36 h 48"/>
                <a:gd name="T8" fmla="*/ 6 w 30"/>
                <a:gd name="T9" fmla="*/ 24 h 48"/>
                <a:gd name="T10" fmla="*/ 12 w 30"/>
                <a:gd name="T11" fmla="*/ 18 h 48"/>
                <a:gd name="T12" fmla="*/ 18 w 30"/>
                <a:gd name="T13" fmla="*/ 12 h 48"/>
                <a:gd name="T14" fmla="*/ 24 w 30"/>
                <a:gd name="T15" fmla="*/ 6 h 48"/>
                <a:gd name="T16" fmla="*/ 30 w 30"/>
                <a:gd name="T17" fmla="*/ 0 h 48"/>
                <a:gd name="T18" fmla="*/ 24 w 30"/>
                <a:gd name="T19" fmla="*/ 6 h 48"/>
                <a:gd name="T20" fmla="*/ 24 w 30"/>
                <a:gd name="T21" fmla="*/ 12 h 48"/>
                <a:gd name="T22" fmla="*/ 18 w 30"/>
                <a:gd name="T23" fmla="*/ 18 h 48"/>
                <a:gd name="T24" fmla="*/ 12 w 30"/>
                <a:gd name="T25" fmla="*/ 30 h 48"/>
                <a:gd name="T26" fmla="*/ 12 w 30"/>
                <a:gd name="T27" fmla="*/ 36 h 48"/>
                <a:gd name="T28" fmla="*/ 6 w 30"/>
                <a:gd name="T29" fmla="*/ 42 h 48"/>
                <a:gd name="T30" fmla="*/ 0 w 30"/>
                <a:gd name="T31" fmla="*/ 48 h 48"/>
                <a:gd name="T32" fmla="*/ 0 w 30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48"/>
                <a:gd name="T53" fmla="*/ 30 w 30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48">
                  <a:moveTo>
                    <a:pt x="0" y="48"/>
                  </a:moveTo>
                  <a:lnTo>
                    <a:pt x="0" y="48"/>
                  </a:lnTo>
                  <a:lnTo>
                    <a:pt x="0" y="42"/>
                  </a:lnTo>
                  <a:lnTo>
                    <a:pt x="6" y="36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6" y="42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19" name="Freeform 145"/>
            <p:cNvSpPr>
              <a:spLocks/>
            </p:cNvSpPr>
            <p:nvPr/>
          </p:nvSpPr>
          <p:spPr bwMode="auto">
            <a:xfrm>
              <a:off x="4367" y="2103"/>
              <a:ext cx="36" cy="48"/>
            </a:xfrm>
            <a:custGeom>
              <a:avLst/>
              <a:gdLst>
                <a:gd name="T0" fmla="*/ 0 w 36"/>
                <a:gd name="T1" fmla="*/ 48 h 48"/>
                <a:gd name="T2" fmla="*/ 0 w 36"/>
                <a:gd name="T3" fmla="*/ 48 h 48"/>
                <a:gd name="T4" fmla="*/ 0 w 36"/>
                <a:gd name="T5" fmla="*/ 42 h 48"/>
                <a:gd name="T6" fmla="*/ 6 w 36"/>
                <a:gd name="T7" fmla="*/ 36 h 48"/>
                <a:gd name="T8" fmla="*/ 12 w 36"/>
                <a:gd name="T9" fmla="*/ 24 h 48"/>
                <a:gd name="T10" fmla="*/ 18 w 36"/>
                <a:gd name="T11" fmla="*/ 18 h 48"/>
                <a:gd name="T12" fmla="*/ 24 w 36"/>
                <a:gd name="T13" fmla="*/ 6 h 48"/>
                <a:gd name="T14" fmla="*/ 30 w 36"/>
                <a:gd name="T15" fmla="*/ 0 h 48"/>
                <a:gd name="T16" fmla="*/ 36 w 36"/>
                <a:gd name="T17" fmla="*/ 0 h 48"/>
                <a:gd name="T18" fmla="*/ 30 w 36"/>
                <a:gd name="T19" fmla="*/ 0 h 48"/>
                <a:gd name="T20" fmla="*/ 30 w 36"/>
                <a:gd name="T21" fmla="*/ 6 h 48"/>
                <a:gd name="T22" fmla="*/ 24 w 36"/>
                <a:gd name="T23" fmla="*/ 18 h 48"/>
                <a:gd name="T24" fmla="*/ 18 w 36"/>
                <a:gd name="T25" fmla="*/ 24 h 48"/>
                <a:gd name="T26" fmla="*/ 12 w 36"/>
                <a:gd name="T27" fmla="*/ 36 h 48"/>
                <a:gd name="T28" fmla="*/ 6 w 36"/>
                <a:gd name="T29" fmla="*/ 42 h 48"/>
                <a:gd name="T30" fmla="*/ 6 w 36"/>
                <a:gd name="T31" fmla="*/ 48 h 48"/>
                <a:gd name="T32" fmla="*/ 0 w 36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8"/>
                <a:gd name="T53" fmla="*/ 36 w 36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8">
                  <a:moveTo>
                    <a:pt x="0" y="48"/>
                  </a:moveTo>
                  <a:lnTo>
                    <a:pt x="0" y="48"/>
                  </a:lnTo>
                  <a:lnTo>
                    <a:pt x="0" y="42"/>
                  </a:lnTo>
                  <a:lnTo>
                    <a:pt x="6" y="36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18"/>
                  </a:lnTo>
                  <a:lnTo>
                    <a:pt x="18" y="24"/>
                  </a:lnTo>
                  <a:lnTo>
                    <a:pt x="12" y="36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20" name="Freeform 146"/>
            <p:cNvSpPr>
              <a:spLocks/>
            </p:cNvSpPr>
            <p:nvPr/>
          </p:nvSpPr>
          <p:spPr bwMode="auto">
            <a:xfrm>
              <a:off x="4385" y="2103"/>
              <a:ext cx="36" cy="48"/>
            </a:xfrm>
            <a:custGeom>
              <a:avLst/>
              <a:gdLst>
                <a:gd name="T0" fmla="*/ 0 w 36"/>
                <a:gd name="T1" fmla="*/ 48 h 48"/>
                <a:gd name="T2" fmla="*/ 0 w 36"/>
                <a:gd name="T3" fmla="*/ 42 h 48"/>
                <a:gd name="T4" fmla="*/ 0 w 36"/>
                <a:gd name="T5" fmla="*/ 36 h 48"/>
                <a:gd name="T6" fmla="*/ 6 w 36"/>
                <a:gd name="T7" fmla="*/ 30 h 48"/>
                <a:gd name="T8" fmla="*/ 12 w 36"/>
                <a:gd name="T9" fmla="*/ 24 h 48"/>
                <a:gd name="T10" fmla="*/ 18 w 36"/>
                <a:gd name="T11" fmla="*/ 18 h 48"/>
                <a:gd name="T12" fmla="*/ 24 w 36"/>
                <a:gd name="T13" fmla="*/ 12 h 48"/>
                <a:gd name="T14" fmla="*/ 30 w 36"/>
                <a:gd name="T15" fmla="*/ 6 h 48"/>
                <a:gd name="T16" fmla="*/ 36 w 36"/>
                <a:gd name="T17" fmla="*/ 0 h 48"/>
                <a:gd name="T18" fmla="*/ 30 w 36"/>
                <a:gd name="T19" fmla="*/ 6 h 48"/>
                <a:gd name="T20" fmla="*/ 30 w 36"/>
                <a:gd name="T21" fmla="*/ 12 h 48"/>
                <a:gd name="T22" fmla="*/ 24 w 36"/>
                <a:gd name="T23" fmla="*/ 18 h 48"/>
                <a:gd name="T24" fmla="*/ 18 w 36"/>
                <a:gd name="T25" fmla="*/ 30 h 48"/>
                <a:gd name="T26" fmla="*/ 12 w 36"/>
                <a:gd name="T27" fmla="*/ 36 h 48"/>
                <a:gd name="T28" fmla="*/ 6 w 36"/>
                <a:gd name="T29" fmla="*/ 42 h 48"/>
                <a:gd name="T30" fmla="*/ 0 w 36"/>
                <a:gd name="T31" fmla="*/ 48 h 48"/>
                <a:gd name="T32" fmla="*/ 0 w 36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8"/>
                <a:gd name="T53" fmla="*/ 36 w 36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8">
                  <a:moveTo>
                    <a:pt x="0" y="48"/>
                  </a:moveTo>
                  <a:lnTo>
                    <a:pt x="0" y="42"/>
                  </a:lnTo>
                  <a:lnTo>
                    <a:pt x="0" y="36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12"/>
                  </a:lnTo>
                  <a:lnTo>
                    <a:pt x="30" y="6"/>
                  </a:lnTo>
                  <a:lnTo>
                    <a:pt x="36" y="0"/>
                  </a:lnTo>
                  <a:lnTo>
                    <a:pt x="30" y="6"/>
                  </a:lnTo>
                  <a:lnTo>
                    <a:pt x="30" y="12"/>
                  </a:lnTo>
                  <a:lnTo>
                    <a:pt x="24" y="18"/>
                  </a:lnTo>
                  <a:lnTo>
                    <a:pt x="18" y="30"/>
                  </a:lnTo>
                  <a:lnTo>
                    <a:pt x="12" y="36"/>
                  </a:lnTo>
                  <a:lnTo>
                    <a:pt x="6" y="42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21" name="Freeform 147"/>
            <p:cNvSpPr>
              <a:spLocks/>
            </p:cNvSpPr>
            <p:nvPr/>
          </p:nvSpPr>
          <p:spPr bwMode="auto">
            <a:xfrm>
              <a:off x="4403" y="2109"/>
              <a:ext cx="30" cy="36"/>
            </a:xfrm>
            <a:custGeom>
              <a:avLst/>
              <a:gdLst>
                <a:gd name="T0" fmla="*/ 0 w 30"/>
                <a:gd name="T1" fmla="*/ 36 h 36"/>
                <a:gd name="T2" fmla="*/ 0 w 30"/>
                <a:gd name="T3" fmla="*/ 36 h 36"/>
                <a:gd name="T4" fmla="*/ 0 w 30"/>
                <a:gd name="T5" fmla="*/ 30 h 36"/>
                <a:gd name="T6" fmla="*/ 6 w 30"/>
                <a:gd name="T7" fmla="*/ 24 h 36"/>
                <a:gd name="T8" fmla="*/ 6 w 30"/>
                <a:gd name="T9" fmla="*/ 18 h 36"/>
                <a:gd name="T10" fmla="*/ 12 w 30"/>
                <a:gd name="T11" fmla="*/ 12 h 36"/>
                <a:gd name="T12" fmla="*/ 18 w 30"/>
                <a:gd name="T13" fmla="*/ 6 h 36"/>
                <a:gd name="T14" fmla="*/ 24 w 30"/>
                <a:gd name="T15" fmla="*/ 6 h 36"/>
                <a:gd name="T16" fmla="*/ 30 w 30"/>
                <a:gd name="T17" fmla="*/ 0 h 36"/>
                <a:gd name="T18" fmla="*/ 30 w 30"/>
                <a:gd name="T19" fmla="*/ 6 h 36"/>
                <a:gd name="T20" fmla="*/ 24 w 30"/>
                <a:gd name="T21" fmla="*/ 12 h 36"/>
                <a:gd name="T22" fmla="*/ 18 w 30"/>
                <a:gd name="T23" fmla="*/ 18 h 36"/>
                <a:gd name="T24" fmla="*/ 18 w 30"/>
                <a:gd name="T25" fmla="*/ 24 h 36"/>
                <a:gd name="T26" fmla="*/ 12 w 30"/>
                <a:gd name="T27" fmla="*/ 30 h 36"/>
                <a:gd name="T28" fmla="*/ 6 w 30"/>
                <a:gd name="T29" fmla="*/ 36 h 36"/>
                <a:gd name="T30" fmla="*/ 6 w 30"/>
                <a:gd name="T31" fmla="*/ 36 h 36"/>
                <a:gd name="T32" fmla="*/ 0 w 30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6"/>
                <a:gd name="T53" fmla="*/ 30 w 30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6">
                  <a:moveTo>
                    <a:pt x="0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12" y="30"/>
                  </a:lnTo>
                  <a:lnTo>
                    <a:pt x="6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22" name="Freeform 148"/>
            <p:cNvSpPr>
              <a:spLocks/>
            </p:cNvSpPr>
            <p:nvPr/>
          </p:nvSpPr>
          <p:spPr bwMode="auto">
            <a:xfrm>
              <a:off x="4421" y="2121"/>
              <a:ext cx="30" cy="24"/>
            </a:xfrm>
            <a:custGeom>
              <a:avLst/>
              <a:gdLst>
                <a:gd name="T0" fmla="*/ 0 w 30"/>
                <a:gd name="T1" fmla="*/ 24 h 24"/>
                <a:gd name="T2" fmla="*/ 0 w 30"/>
                <a:gd name="T3" fmla="*/ 24 h 24"/>
                <a:gd name="T4" fmla="*/ 6 w 30"/>
                <a:gd name="T5" fmla="*/ 18 h 24"/>
                <a:gd name="T6" fmla="*/ 6 w 30"/>
                <a:gd name="T7" fmla="*/ 18 h 24"/>
                <a:gd name="T8" fmla="*/ 12 w 30"/>
                <a:gd name="T9" fmla="*/ 12 h 24"/>
                <a:gd name="T10" fmla="*/ 18 w 30"/>
                <a:gd name="T11" fmla="*/ 6 h 24"/>
                <a:gd name="T12" fmla="*/ 18 w 30"/>
                <a:gd name="T13" fmla="*/ 0 h 24"/>
                <a:gd name="T14" fmla="*/ 24 w 30"/>
                <a:gd name="T15" fmla="*/ 0 h 24"/>
                <a:gd name="T16" fmla="*/ 30 w 30"/>
                <a:gd name="T17" fmla="*/ 0 h 24"/>
                <a:gd name="T18" fmla="*/ 24 w 30"/>
                <a:gd name="T19" fmla="*/ 0 h 24"/>
                <a:gd name="T20" fmla="*/ 24 w 30"/>
                <a:gd name="T21" fmla="*/ 6 h 24"/>
                <a:gd name="T22" fmla="*/ 18 w 30"/>
                <a:gd name="T23" fmla="*/ 12 h 24"/>
                <a:gd name="T24" fmla="*/ 12 w 30"/>
                <a:gd name="T25" fmla="*/ 12 h 24"/>
                <a:gd name="T26" fmla="*/ 12 w 30"/>
                <a:gd name="T27" fmla="*/ 18 h 24"/>
                <a:gd name="T28" fmla="*/ 6 w 30"/>
                <a:gd name="T29" fmla="*/ 24 h 24"/>
                <a:gd name="T30" fmla="*/ 6 w 30"/>
                <a:gd name="T31" fmla="*/ 24 h 24"/>
                <a:gd name="T32" fmla="*/ 0 w 30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24"/>
                <a:gd name="T53" fmla="*/ 30 w 30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24">
                  <a:moveTo>
                    <a:pt x="0" y="24"/>
                  </a:moveTo>
                  <a:lnTo>
                    <a:pt x="0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23" name="Freeform 149"/>
            <p:cNvSpPr>
              <a:spLocks/>
            </p:cNvSpPr>
            <p:nvPr/>
          </p:nvSpPr>
          <p:spPr bwMode="auto">
            <a:xfrm>
              <a:off x="4439" y="2127"/>
              <a:ext cx="18" cy="18"/>
            </a:xfrm>
            <a:custGeom>
              <a:avLst/>
              <a:gdLst>
                <a:gd name="T0" fmla="*/ 0 w 18"/>
                <a:gd name="T1" fmla="*/ 18 h 18"/>
                <a:gd name="T2" fmla="*/ 0 w 18"/>
                <a:gd name="T3" fmla="*/ 12 h 18"/>
                <a:gd name="T4" fmla="*/ 0 w 18"/>
                <a:gd name="T5" fmla="*/ 12 h 18"/>
                <a:gd name="T6" fmla="*/ 6 w 18"/>
                <a:gd name="T7" fmla="*/ 6 h 18"/>
                <a:gd name="T8" fmla="*/ 6 w 18"/>
                <a:gd name="T9" fmla="*/ 6 h 18"/>
                <a:gd name="T10" fmla="*/ 12 w 18"/>
                <a:gd name="T11" fmla="*/ 0 h 18"/>
                <a:gd name="T12" fmla="*/ 12 w 18"/>
                <a:gd name="T13" fmla="*/ 0 h 18"/>
                <a:gd name="T14" fmla="*/ 18 w 18"/>
                <a:gd name="T15" fmla="*/ 0 h 18"/>
                <a:gd name="T16" fmla="*/ 18 w 18"/>
                <a:gd name="T17" fmla="*/ 0 h 18"/>
                <a:gd name="T18" fmla="*/ 18 w 18"/>
                <a:gd name="T19" fmla="*/ 0 h 18"/>
                <a:gd name="T20" fmla="*/ 12 w 18"/>
                <a:gd name="T21" fmla="*/ 6 h 18"/>
                <a:gd name="T22" fmla="*/ 12 w 18"/>
                <a:gd name="T23" fmla="*/ 6 h 18"/>
                <a:gd name="T24" fmla="*/ 6 w 18"/>
                <a:gd name="T25" fmla="*/ 12 h 18"/>
                <a:gd name="T26" fmla="*/ 6 w 18"/>
                <a:gd name="T27" fmla="*/ 12 h 18"/>
                <a:gd name="T28" fmla="*/ 6 w 18"/>
                <a:gd name="T29" fmla="*/ 18 h 18"/>
                <a:gd name="T30" fmla="*/ 0 w 18"/>
                <a:gd name="T31" fmla="*/ 18 h 18"/>
                <a:gd name="T32" fmla="*/ 0 w 18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8"/>
                <a:gd name="T53" fmla="*/ 18 w 18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8">
                  <a:moveTo>
                    <a:pt x="0" y="18"/>
                  </a:moveTo>
                  <a:lnTo>
                    <a:pt x="0" y="12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24" name="Freeform 150"/>
            <p:cNvSpPr>
              <a:spLocks/>
            </p:cNvSpPr>
            <p:nvPr/>
          </p:nvSpPr>
          <p:spPr bwMode="auto">
            <a:xfrm>
              <a:off x="4295" y="2109"/>
              <a:ext cx="18" cy="24"/>
            </a:xfrm>
            <a:custGeom>
              <a:avLst/>
              <a:gdLst>
                <a:gd name="T0" fmla="*/ 18 w 18"/>
                <a:gd name="T1" fmla="*/ 0 h 24"/>
                <a:gd name="T2" fmla="*/ 18 w 18"/>
                <a:gd name="T3" fmla="*/ 6 h 24"/>
                <a:gd name="T4" fmla="*/ 18 w 18"/>
                <a:gd name="T5" fmla="*/ 6 h 24"/>
                <a:gd name="T6" fmla="*/ 12 w 18"/>
                <a:gd name="T7" fmla="*/ 12 h 24"/>
                <a:gd name="T8" fmla="*/ 12 w 18"/>
                <a:gd name="T9" fmla="*/ 18 h 24"/>
                <a:gd name="T10" fmla="*/ 12 w 18"/>
                <a:gd name="T11" fmla="*/ 18 h 24"/>
                <a:gd name="T12" fmla="*/ 6 w 18"/>
                <a:gd name="T13" fmla="*/ 24 h 24"/>
                <a:gd name="T14" fmla="*/ 6 w 18"/>
                <a:gd name="T15" fmla="*/ 24 h 24"/>
                <a:gd name="T16" fmla="*/ 0 w 18"/>
                <a:gd name="T17" fmla="*/ 24 h 24"/>
                <a:gd name="T18" fmla="*/ 0 w 18"/>
                <a:gd name="T19" fmla="*/ 24 h 24"/>
                <a:gd name="T20" fmla="*/ 0 w 18"/>
                <a:gd name="T21" fmla="*/ 18 h 24"/>
                <a:gd name="T22" fmla="*/ 6 w 18"/>
                <a:gd name="T23" fmla="*/ 18 h 24"/>
                <a:gd name="T24" fmla="*/ 6 w 18"/>
                <a:gd name="T25" fmla="*/ 12 h 24"/>
                <a:gd name="T26" fmla="*/ 12 w 18"/>
                <a:gd name="T27" fmla="*/ 12 h 24"/>
                <a:gd name="T28" fmla="*/ 18 w 18"/>
                <a:gd name="T29" fmla="*/ 6 h 24"/>
                <a:gd name="T30" fmla="*/ 18 w 18"/>
                <a:gd name="T31" fmla="*/ 6 h 24"/>
                <a:gd name="T32" fmla="*/ 18 w 18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24"/>
                <a:gd name="T53" fmla="*/ 18 w 18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24">
                  <a:moveTo>
                    <a:pt x="18" y="0"/>
                  </a:moveTo>
                  <a:lnTo>
                    <a:pt x="18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25" name="Freeform 151"/>
            <p:cNvSpPr>
              <a:spLocks/>
            </p:cNvSpPr>
            <p:nvPr/>
          </p:nvSpPr>
          <p:spPr bwMode="auto">
            <a:xfrm>
              <a:off x="4295" y="2097"/>
              <a:ext cx="24" cy="12"/>
            </a:xfrm>
            <a:custGeom>
              <a:avLst/>
              <a:gdLst>
                <a:gd name="T0" fmla="*/ 24 w 24"/>
                <a:gd name="T1" fmla="*/ 12 h 12"/>
                <a:gd name="T2" fmla="*/ 18 w 24"/>
                <a:gd name="T3" fmla="*/ 12 h 12"/>
                <a:gd name="T4" fmla="*/ 18 w 24"/>
                <a:gd name="T5" fmla="*/ 12 h 12"/>
                <a:gd name="T6" fmla="*/ 12 w 24"/>
                <a:gd name="T7" fmla="*/ 6 h 12"/>
                <a:gd name="T8" fmla="*/ 12 w 24"/>
                <a:gd name="T9" fmla="*/ 6 h 12"/>
                <a:gd name="T10" fmla="*/ 6 w 24"/>
                <a:gd name="T11" fmla="*/ 6 h 12"/>
                <a:gd name="T12" fmla="*/ 0 w 24"/>
                <a:gd name="T13" fmla="*/ 0 h 12"/>
                <a:gd name="T14" fmla="*/ 0 w 24"/>
                <a:gd name="T15" fmla="*/ 0 h 12"/>
                <a:gd name="T16" fmla="*/ 0 w 24"/>
                <a:gd name="T17" fmla="*/ 6 h 12"/>
                <a:gd name="T18" fmla="*/ 0 w 24"/>
                <a:gd name="T19" fmla="*/ 6 h 12"/>
                <a:gd name="T20" fmla="*/ 0 w 24"/>
                <a:gd name="T21" fmla="*/ 6 h 12"/>
                <a:gd name="T22" fmla="*/ 0 w 24"/>
                <a:gd name="T23" fmla="*/ 6 h 12"/>
                <a:gd name="T24" fmla="*/ 6 w 24"/>
                <a:gd name="T25" fmla="*/ 12 h 12"/>
                <a:gd name="T26" fmla="*/ 12 w 24"/>
                <a:gd name="T27" fmla="*/ 12 h 12"/>
                <a:gd name="T28" fmla="*/ 12 w 24"/>
                <a:gd name="T29" fmla="*/ 12 h 12"/>
                <a:gd name="T30" fmla="*/ 18 w 24"/>
                <a:gd name="T31" fmla="*/ 12 h 12"/>
                <a:gd name="T32" fmla="*/ 24 w 24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2"/>
                <a:gd name="T53" fmla="*/ 24 w 2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2">
                  <a:moveTo>
                    <a:pt x="24" y="12"/>
                  </a:move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26" name="Freeform 152"/>
            <p:cNvSpPr>
              <a:spLocks/>
            </p:cNvSpPr>
            <p:nvPr/>
          </p:nvSpPr>
          <p:spPr bwMode="auto">
            <a:xfrm>
              <a:off x="4283" y="2115"/>
              <a:ext cx="30" cy="6"/>
            </a:xfrm>
            <a:custGeom>
              <a:avLst/>
              <a:gdLst>
                <a:gd name="T0" fmla="*/ 30 w 30"/>
                <a:gd name="T1" fmla="*/ 0 h 6"/>
                <a:gd name="T2" fmla="*/ 24 w 30"/>
                <a:gd name="T3" fmla="*/ 0 h 6"/>
                <a:gd name="T4" fmla="*/ 24 w 30"/>
                <a:gd name="T5" fmla="*/ 0 h 6"/>
                <a:gd name="T6" fmla="*/ 18 w 30"/>
                <a:gd name="T7" fmla="*/ 0 h 6"/>
                <a:gd name="T8" fmla="*/ 12 w 30"/>
                <a:gd name="T9" fmla="*/ 0 h 6"/>
                <a:gd name="T10" fmla="*/ 12 w 30"/>
                <a:gd name="T11" fmla="*/ 0 h 6"/>
                <a:gd name="T12" fmla="*/ 6 w 30"/>
                <a:gd name="T13" fmla="*/ 0 h 6"/>
                <a:gd name="T14" fmla="*/ 6 w 30"/>
                <a:gd name="T15" fmla="*/ 0 h 6"/>
                <a:gd name="T16" fmla="*/ 0 w 30"/>
                <a:gd name="T17" fmla="*/ 0 h 6"/>
                <a:gd name="T18" fmla="*/ 6 w 30"/>
                <a:gd name="T19" fmla="*/ 6 h 6"/>
                <a:gd name="T20" fmla="*/ 6 w 30"/>
                <a:gd name="T21" fmla="*/ 6 h 6"/>
                <a:gd name="T22" fmla="*/ 6 w 30"/>
                <a:gd name="T23" fmla="*/ 6 h 6"/>
                <a:gd name="T24" fmla="*/ 12 w 30"/>
                <a:gd name="T25" fmla="*/ 0 h 6"/>
                <a:gd name="T26" fmla="*/ 18 w 30"/>
                <a:gd name="T27" fmla="*/ 0 h 6"/>
                <a:gd name="T28" fmla="*/ 24 w 30"/>
                <a:gd name="T29" fmla="*/ 0 h 6"/>
                <a:gd name="T30" fmla="*/ 24 w 30"/>
                <a:gd name="T31" fmla="*/ 0 h 6"/>
                <a:gd name="T32" fmla="*/ 30 w 3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30" y="0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27" name="Freeform 153"/>
            <p:cNvSpPr>
              <a:spLocks/>
            </p:cNvSpPr>
            <p:nvPr/>
          </p:nvSpPr>
          <p:spPr bwMode="auto">
            <a:xfrm>
              <a:off x="4301" y="2085"/>
              <a:ext cx="24" cy="24"/>
            </a:xfrm>
            <a:custGeom>
              <a:avLst/>
              <a:gdLst>
                <a:gd name="T0" fmla="*/ 24 w 24"/>
                <a:gd name="T1" fmla="*/ 24 h 24"/>
                <a:gd name="T2" fmla="*/ 18 w 24"/>
                <a:gd name="T3" fmla="*/ 18 h 24"/>
                <a:gd name="T4" fmla="*/ 18 w 24"/>
                <a:gd name="T5" fmla="*/ 18 h 24"/>
                <a:gd name="T6" fmla="*/ 12 w 24"/>
                <a:gd name="T7" fmla="*/ 12 h 24"/>
                <a:gd name="T8" fmla="*/ 6 w 24"/>
                <a:gd name="T9" fmla="*/ 12 h 24"/>
                <a:gd name="T10" fmla="*/ 6 w 24"/>
                <a:gd name="T11" fmla="*/ 6 h 24"/>
                <a:gd name="T12" fmla="*/ 0 w 24"/>
                <a:gd name="T13" fmla="*/ 6 h 24"/>
                <a:gd name="T14" fmla="*/ 0 w 24"/>
                <a:gd name="T15" fmla="*/ 6 h 24"/>
                <a:gd name="T16" fmla="*/ 0 w 24"/>
                <a:gd name="T17" fmla="*/ 0 h 24"/>
                <a:gd name="T18" fmla="*/ 0 w 24"/>
                <a:gd name="T19" fmla="*/ 0 h 24"/>
                <a:gd name="T20" fmla="*/ 6 w 24"/>
                <a:gd name="T21" fmla="*/ 6 h 24"/>
                <a:gd name="T22" fmla="*/ 6 w 24"/>
                <a:gd name="T23" fmla="*/ 6 h 24"/>
                <a:gd name="T24" fmla="*/ 12 w 24"/>
                <a:gd name="T25" fmla="*/ 6 h 24"/>
                <a:gd name="T26" fmla="*/ 18 w 24"/>
                <a:gd name="T27" fmla="*/ 12 h 24"/>
                <a:gd name="T28" fmla="*/ 18 w 24"/>
                <a:gd name="T29" fmla="*/ 18 h 24"/>
                <a:gd name="T30" fmla="*/ 24 w 24"/>
                <a:gd name="T31" fmla="*/ 18 h 24"/>
                <a:gd name="T32" fmla="*/ 24 w 24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24" y="24"/>
                  </a:moveTo>
                  <a:lnTo>
                    <a:pt x="18" y="18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28" name="Freeform 154"/>
            <p:cNvSpPr>
              <a:spLocks/>
            </p:cNvSpPr>
            <p:nvPr/>
          </p:nvSpPr>
          <p:spPr bwMode="auto">
            <a:xfrm>
              <a:off x="4445" y="2091"/>
              <a:ext cx="6" cy="30"/>
            </a:xfrm>
            <a:custGeom>
              <a:avLst/>
              <a:gdLst>
                <a:gd name="T0" fmla="*/ 0 w 6"/>
                <a:gd name="T1" fmla="*/ 30 h 30"/>
                <a:gd name="T2" fmla="*/ 0 w 6"/>
                <a:gd name="T3" fmla="*/ 24 h 30"/>
                <a:gd name="T4" fmla="*/ 0 w 6"/>
                <a:gd name="T5" fmla="*/ 12 h 30"/>
                <a:gd name="T6" fmla="*/ 0 w 6"/>
                <a:gd name="T7" fmla="*/ 0 h 30"/>
                <a:gd name="T8" fmla="*/ 6 w 6"/>
                <a:gd name="T9" fmla="*/ 0 h 30"/>
                <a:gd name="T10" fmla="*/ 6 w 6"/>
                <a:gd name="T11" fmla="*/ 0 h 30"/>
                <a:gd name="T12" fmla="*/ 6 w 6"/>
                <a:gd name="T13" fmla="*/ 12 h 30"/>
                <a:gd name="T14" fmla="*/ 6 w 6"/>
                <a:gd name="T15" fmla="*/ 24 h 30"/>
                <a:gd name="T16" fmla="*/ 0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0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6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29" name="Freeform 155"/>
            <p:cNvSpPr>
              <a:spLocks/>
            </p:cNvSpPr>
            <p:nvPr/>
          </p:nvSpPr>
          <p:spPr bwMode="auto">
            <a:xfrm>
              <a:off x="4457" y="2097"/>
              <a:ext cx="12" cy="30"/>
            </a:xfrm>
            <a:custGeom>
              <a:avLst/>
              <a:gdLst>
                <a:gd name="T0" fmla="*/ 0 w 12"/>
                <a:gd name="T1" fmla="*/ 30 h 30"/>
                <a:gd name="T2" fmla="*/ 0 w 12"/>
                <a:gd name="T3" fmla="*/ 24 h 30"/>
                <a:gd name="T4" fmla="*/ 0 w 12"/>
                <a:gd name="T5" fmla="*/ 12 h 30"/>
                <a:gd name="T6" fmla="*/ 6 w 12"/>
                <a:gd name="T7" fmla="*/ 0 h 30"/>
                <a:gd name="T8" fmla="*/ 6 w 12"/>
                <a:gd name="T9" fmla="*/ 0 h 30"/>
                <a:gd name="T10" fmla="*/ 12 w 12"/>
                <a:gd name="T11" fmla="*/ 0 h 30"/>
                <a:gd name="T12" fmla="*/ 6 w 12"/>
                <a:gd name="T13" fmla="*/ 12 h 30"/>
                <a:gd name="T14" fmla="*/ 0 w 12"/>
                <a:gd name="T15" fmla="*/ 24 h 30"/>
                <a:gd name="T16" fmla="*/ 0 w 12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0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0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30" name="Freeform 156"/>
            <p:cNvSpPr>
              <a:spLocks/>
            </p:cNvSpPr>
            <p:nvPr/>
          </p:nvSpPr>
          <p:spPr bwMode="auto">
            <a:xfrm>
              <a:off x="4427" y="2079"/>
              <a:ext cx="6" cy="30"/>
            </a:xfrm>
            <a:custGeom>
              <a:avLst/>
              <a:gdLst>
                <a:gd name="T0" fmla="*/ 6 w 6"/>
                <a:gd name="T1" fmla="*/ 30 h 30"/>
                <a:gd name="T2" fmla="*/ 6 w 6"/>
                <a:gd name="T3" fmla="*/ 30 h 30"/>
                <a:gd name="T4" fmla="*/ 0 w 6"/>
                <a:gd name="T5" fmla="*/ 18 h 30"/>
                <a:gd name="T6" fmla="*/ 0 w 6"/>
                <a:gd name="T7" fmla="*/ 6 h 30"/>
                <a:gd name="T8" fmla="*/ 6 w 6"/>
                <a:gd name="T9" fmla="*/ 0 h 30"/>
                <a:gd name="T10" fmla="*/ 6 w 6"/>
                <a:gd name="T11" fmla="*/ 6 h 30"/>
                <a:gd name="T12" fmla="*/ 6 w 6"/>
                <a:gd name="T13" fmla="*/ 12 h 30"/>
                <a:gd name="T14" fmla="*/ 6 w 6"/>
                <a:gd name="T15" fmla="*/ 24 h 30"/>
                <a:gd name="T16" fmla="*/ 6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6" y="30"/>
                  </a:moveTo>
                  <a:lnTo>
                    <a:pt x="6" y="30"/>
                  </a:lnTo>
                  <a:lnTo>
                    <a:pt x="0" y="18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6" y="24"/>
                  </a:lnTo>
                  <a:lnTo>
                    <a:pt x="6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31" name="Freeform 157"/>
            <p:cNvSpPr>
              <a:spLocks/>
            </p:cNvSpPr>
            <p:nvPr/>
          </p:nvSpPr>
          <p:spPr bwMode="auto">
            <a:xfrm>
              <a:off x="4409" y="2073"/>
              <a:ext cx="12" cy="36"/>
            </a:xfrm>
            <a:custGeom>
              <a:avLst/>
              <a:gdLst>
                <a:gd name="T0" fmla="*/ 12 w 12"/>
                <a:gd name="T1" fmla="*/ 36 h 36"/>
                <a:gd name="T2" fmla="*/ 6 w 12"/>
                <a:gd name="T3" fmla="*/ 24 h 36"/>
                <a:gd name="T4" fmla="*/ 0 w 12"/>
                <a:gd name="T5" fmla="*/ 12 h 36"/>
                <a:gd name="T6" fmla="*/ 0 w 12"/>
                <a:gd name="T7" fmla="*/ 6 h 36"/>
                <a:gd name="T8" fmla="*/ 0 w 12"/>
                <a:gd name="T9" fmla="*/ 0 h 36"/>
                <a:gd name="T10" fmla="*/ 6 w 12"/>
                <a:gd name="T11" fmla="*/ 0 h 36"/>
                <a:gd name="T12" fmla="*/ 12 w 12"/>
                <a:gd name="T13" fmla="*/ 12 h 36"/>
                <a:gd name="T14" fmla="*/ 12 w 12"/>
                <a:gd name="T15" fmla="*/ 24 h 36"/>
                <a:gd name="T16" fmla="*/ 12 w 12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6"/>
                <a:gd name="T29" fmla="*/ 12 w 1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6">
                  <a:moveTo>
                    <a:pt x="12" y="36"/>
                  </a:moveTo>
                  <a:lnTo>
                    <a:pt x="6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12"/>
                  </a:lnTo>
                  <a:lnTo>
                    <a:pt x="12" y="24"/>
                  </a:lnTo>
                  <a:lnTo>
                    <a:pt x="12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32" name="Freeform 158"/>
            <p:cNvSpPr>
              <a:spLocks/>
            </p:cNvSpPr>
            <p:nvPr/>
          </p:nvSpPr>
          <p:spPr bwMode="auto">
            <a:xfrm>
              <a:off x="4391" y="2061"/>
              <a:ext cx="12" cy="42"/>
            </a:xfrm>
            <a:custGeom>
              <a:avLst/>
              <a:gdLst>
                <a:gd name="T0" fmla="*/ 12 w 12"/>
                <a:gd name="T1" fmla="*/ 42 h 42"/>
                <a:gd name="T2" fmla="*/ 12 w 12"/>
                <a:gd name="T3" fmla="*/ 36 h 42"/>
                <a:gd name="T4" fmla="*/ 6 w 12"/>
                <a:gd name="T5" fmla="*/ 30 h 42"/>
                <a:gd name="T6" fmla="*/ 6 w 12"/>
                <a:gd name="T7" fmla="*/ 24 h 42"/>
                <a:gd name="T8" fmla="*/ 0 w 12"/>
                <a:gd name="T9" fmla="*/ 18 h 42"/>
                <a:gd name="T10" fmla="*/ 0 w 12"/>
                <a:gd name="T11" fmla="*/ 12 h 42"/>
                <a:gd name="T12" fmla="*/ 0 w 12"/>
                <a:gd name="T13" fmla="*/ 6 h 42"/>
                <a:gd name="T14" fmla="*/ 0 w 12"/>
                <a:gd name="T15" fmla="*/ 0 h 42"/>
                <a:gd name="T16" fmla="*/ 0 w 12"/>
                <a:gd name="T17" fmla="*/ 0 h 42"/>
                <a:gd name="T18" fmla="*/ 6 w 12"/>
                <a:gd name="T19" fmla="*/ 6 h 42"/>
                <a:gd name="T20" fmla="*/ 12 w 12"/>
                <a:gd name="T21" fmla="*/ 18 h 42"/>
                <a:gd name="T22" fmla="*/ 12 w 12"/>
                <a:gd name="T23" fmla="*/ 30 h 42"/>
                <a:gd name="T24" fmla="*/ 12 w 12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42"/>
                <a:gd name="T41" fmla="*/ 12 w 12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42">
                  <a:moveTo>
                    <a:pt x="12" y="42"/>
                  </a:moveTo>
                  <a:lnTo>
                    <a:pt x="12" y="36"/>
                  </a:lnTo>
                  <a:lnTo>
                    <a:pt x="6" y="30"/>
                  </a:lnTo>
                  <a:lnTo>
                    <a:pt x="6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8"/>
                  </a:lnTo>
                  <a:lnTo>
                    <a:pt x="12" y="30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33" name="Freeform 159"/>
            <p:cNvSpPr>
              <a:spLocks/>
            </p:cNvSpPr>
            <p:nvPr/>
          </p:nvSpPr>
          <p:spPr bwMode="auto">
            <a:xfrm>
              <a:off x="4349" y="2061"/>
              <a:ext cx="24" cy="42"/>
            </a:xfrm>
            <a:custGeom>
              <a:avLst/>
              <a:gdLst>
                <a:gd name="T0" fmla="*/ 24 w 24"/>
                <a:gd name="T1" fmla="*/ 42 h 42"/>
                <a:gd name="T2" fmla="*/ 18 w 24"/>
                <a:gd name="T3" fmla="*/ 36 h 42"/>
                <a:gd name="T4" fmla="*/ 18 w 24"/>
                <a:gd name="T5" fmla="*/ 30 h 42"/>
                <a:gd name="T6" fmla="*/ 12 w 24"/>
                <a:gd name="T7" fmla="*/ 24 h 42"/>
                <a:gd name="T8" fmla="*/ 6 w 24"/>
                <a:gd name="T9" fmla="*/ 18 h 42"/>
                <a:gd name="T10" fmla="*/ 6 w 24"/>
                <a:gd name="T11" fmla="*/ 12 h 42"/>
                <a:gd name="T12" fmla="*/ 0 w 24"/>
                <a:gd name="T13" fmla="*/ 6 h 42"/>
                <a:gd name="T14" fmla="*/ 0 w 24"/>
                <a:gd name="T15" fmla="*/ 0 h 42"/>
                <a:gd name="T16" fmla="*/ 0 w 24"/>
                <a:gd name="T17" fmla="*/ 0 h 42"/>
                <a:gd name="T18" fmla="*/ 6 w 24"/>
                <a:gd name="T19" fmla="*/ 0 h 42"/>
                <a:gd name="T20" fmla="*/ 6 w 24"/>
                <a:gd name="T21" fmla="*/ 6 h 42"/>
                <a:gd name="T22" fmla="*/ 12 w 24"/>
                <a:gd name="T23" fmla="*/ 12 h 42"/>
                <a:gd name="T24" fmla="*/ 12 w 24"/>
                <a:gd name="T25" fmla="*/ 18 h 42"/>
                <a:gd name="T26" fmla="*/ 18 w 24"/>
                <a:gd name="T27" fmla="*/ 24 h 42"/>
                <a:gd name="T28" fmla="*/ 18 w 24"/>
                <a:gd name="T29" fmla="*/ 30 h 42"/>
                <a:gd name="T30" fmla="*/ 24 w 24"/>
                <a:gd name="T31" fmla="*/ 36 h 42"/>
                <a:gd name="T32" fmla="*/ 24 w 24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2"/>
                <a:gd name="T53" fmla="*/ 24 w 24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2">
                  <a:moveTo>
                    <a:pt x="24" y="42"/>
                  </a:moveTo>
                  <a:lnTo>
                    <a:pt x="18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8" y="24"/>
                  </a:lnTo>
                  <a:lnTo>
                    <a:pt x="18" y="30"/>
                  </a:lnTo>
                  <a:lnTo>
                    <a:pt x="24" y="36"/>
                  </a:lnTo>
                  <a:lnTo>
                    <a:pt x="24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34" name="Freeform 160"/>
            <p:cNvSpPr>
              <a:spLocks/>
            </p:cNvSpPr>
            <p:nvPr/>
          </p:nvSpPr>
          <p:spPr bwMode="auto">
            <a:xfrm>
              <a:off x="4313" y="2067"/>
              <a:ext cx="24" cy="36"/>
            </a:xfrm>
            <a:custGeom>
              <a:avLst/>
              <a:gdLst>
                <a:gd name="T0" fmla="*/ 24 w 24"/>
                <a:gd name="T1" fmla="*/ 36 h 36"/>
                <a:gd name="T2" fmla="*/ 24 w 24"/>
                <a:gd name="T3" fmla="*/ 36 h 36"/>
                <a:gd name="T4" fmla="*/ 18 w 24"/>
                <a:gd name="T5" fmla="*/ 30 h 36"/>
                <a:gd name="T6" fmla="*/ 12 w 24"/>
                <a:gd name="T7" fmla="*/ 24 h 36"/>
                <a:gd name="T8" fmla="*/ 6 w 24"/>
                <a:gd name="T9" fmla="*/ 18 h 36"/>
                <a:gd name="T10" fmla="*/ 6 w 24"/>
                <a:gd name="T11" fmla="*/ 12 h 36"/>
                <a:gd name="T12" fmla="*/ 0 w 24"/>
                <a:gd name="T13" fmla="*/ 6 h 36"/>
                <a:gd name="T14" fmla="*/ 0 w 24"/>
                <a:gd name="T15" fmla="*/ 0 h 36"/>
                <a:gd name="T16" fmla="*/ 0 w 24"/>
                <a:gd name="T17" fmla="*/ 0 h 36"/>
                <a:gd name="T18" fmla="*/ 6 w 24"/>
                <a:gd name="T19" fmla="*/ 0 h 36"/>
                <a:gd name="T20" fmla="*/ 6 w 24"/>
                <a:gd name="T21" fmla="*/ 6 h 36"/>
                <a:gd name="T22" fmla="*/ 12 w 24"/>
                <a:gd name="T23" fmla="*/ 12 h 36"/>
                <a:gd name="T24" fmla="*/ 12 w 24"/>
                <a:gd name="T25" fmla="*/ 18 h 36"/>
                <a:gd name="T26" fmla="*/ 18 w 24"/>
                <a:gd name="T27" fmla="*/ 24 h 36"/>
                <a:gd name="T28" fmla="*/ 24 w 24"/>
                <a:gd name="T29" fmla="*/ 30 h 36"/>
                <a:gd name="T30" fmla="*/ 24 w 24"/>
                <a:gd name="T31" fmla="*/ 36 h 36"/>
                <a:gd name="T32" fmla="*/ 24 w 24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6"/>
                <a:gd name="T53" fmla="*/ 24 w 2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6">
                  <a:moveTo>
                    <a:pt x="24" y="36"/>
                  </a:moveTo>
                  <a:lnTo>
                    <a:pt x="24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24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35" name="Freeform 161"/>
            <p:cNvSpPr>
              <a:spLocks/>
            </p:cNvSpPr>
            <p:nvPr/>
          </p:nvSpPr>
          <p:spPr bwMode="auto">
            <a:xfrm>
              <a:off x="4367" y="2067"/>
              <a:ext cx="24" cy="36"/>
            </a:xfrm>
            <a:custGeom>
              <a:avLst/>
              <a:gdLst>
                <a:gd name="T0" fmla="*/ 24 w 24"/>
                <a:gd name="T1" fmla="*/ 36 h 36"/>
                <a:gd name="T2" fmla="*/ 18 w 24"/>
                <a:gd name="T3" fmla="*/ 30 h 36"/>
                <a:gd name="T4" fmla="*/ 12 w 24"/>
                <a:gd name="T5" fmla="*/ 24 h 36"/>
                <a:gd name="T6" fmla="*/ 12 w 24"/>
                <a:gd name="T7" fmla="*/ 18 h 36"/>
                <a:gd name="T8" fmla="*/ 6 w 24"/>
                <a:gd name="T9" fmla="*/ 12 h 36"/>
                <a:gd name="T10" fmla="*/ 0 w 24"/>
                <a:gd name="T11" fmla="*/ 6 h 36"/>
                <a:gd name="T12" fmla="*/ 0 w 24"/>
                <a:gd name="T13" fmla="*/ 0 h 36"/>
                <a:gd name="T14" fmla="*/ 0 w 24"/>
                <a:gd name="T15" fmla="*/ 0 h 36"/>
                <a:gd name="T16" fmla="*/ 0 w 24"/>
                <a:gd name="T17" fmla="*/ 0 h 36"/>
                <a:gd name="T18" fmla="*/ 6 w 24"/>
                <a:gd name="T19" fmla="*/ 0 h 36"/>
                <a:gd name="T20" fmla="*/ 6 w 24"/>
                <a:gd name="T21" fmla="*/ 0 h 36"/>
                <a:gd name="T22" fmla="*/ 12 w 24"/>
                <a:gd name="T23" fmla="*/ 6 h 36"/>
                <a:gd name="T24" fmla="*/ 12 w 24"/>
                <a:gd name="T25" fmla="*/ 12 h 36"/>
                <a:gd name="T26" fmla="*/ 18 w 24"/>
                <a:gd name="T27" fmla="*/ 18 h 36"/>
                <a:gd name="T28" fmla="*/ 18 w 24"/>
                <a:gd name="T29" fmla="*/ 24 h 36"/>
                <a:gd name="T30" fmla="*/ 18 w 24"/>
                <a:gd name="T31" fmla="*/ 30 h 36"/>
                <a:gd name="T32" fmla="*/ 24 w 24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6"/>
                <a:gd name="T53" fmla="*/ 24 w 2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6">
                  <a:moveTo>
                    <a:pt x="24" y="36"/>
                  </a:moveTo>
                  <a:lnTo>
                    <a:pt x="18" y="30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18" y="30"/>
                  </a:lnTo>
                  <a:lnTo>
                    <a:pt x="24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36" name="Freeform 162"/>
            <p:cNvSpPr>
              <a:spLocks/>
            </p:cNvSpPr>
            <p:nvPr/>
          </p:nvSpPr>
          <p:spPr bwMode="auto">
            <a:xfrm>
              <a:off x="4355" y="2097"/>
              <a:ext cx="30" cy="54"/>
            </a:xfrm>
            <a:custGeom>
              <a:avLst/>
              <a:gdLst>
                <a:gd name="T0" fmla="*/ 0 w 30"/>
                <a:gd name="T1" fmla="*/ 54 h 54"/>
                <a:gd name="T2" fmla="*/ 0 w 30"/>
                <a:gd name="T3" fmla="*/ 48 h 54"/>
                <a:gd name="T4" fmla="*/ 0 w 30"/>
                <a:gd name="T5" fmla="*/ 42 h 54"/>
                <a:gd name="T6" fmla="*/ 6 w 30"/>
                <a:gd name="T7" fmla="*/ 36 h 54"/>
                <a:gd name="T8" fmla="*/ 6 w 30"/>
                <a:gd name="T9" fmla="*/ 30 h 54"/>
                <a:gd name="T10" fmla="*/ 12 w 30"/>
                <a:gd name="T11" fmla="*/ 18 h 54"/>
                <a:gd name="T12" fmla="*/ 18 w 30"/>
                <a:gd name="T13" fmla="*/ 12 h 54"/>
                <a:gd name="T14" fmla="*/ 24 w 30"/>
                <a:gd name="T15" fmla="*/ 6 h 54"/>
                <a:gd name="T16" fmla="*/ 30 w 30"/>
                <a:gd name="T17" fmla="*/ 0 h 54"/>
                <a:gd name="T18" fmla="*/ 30 w 30"/>
                <a:gd name="T19" fmla="*/ 6 h 54"/>
                <a:gd name="T20" fmla="*/ 24 w 30"/>
                <a:gd name="T21" fmla="*/ 12 h 54"/>
                <a:gd name="T22" fmla="*/ 24 w 30"/>
                <a:gd name="T23" fmla="*/ 18 h 54"/>
                <a:gd name="T24" fmla="*/ 18 w 30"/>
                <a:gd name="T25" fmla="*/ 30 h 54"/>
                <a:gd name="T26" fmla="*/ 12 w 30"/>
                <a:gd name="T27" fmla="*/ 36 h 54"/>
                <a:gd name="T28" fmla="*/ 6 w 30"/>
                <a:gd name="T29" fmla="*/ 48 h 54"/>
                <a:gd name="T30" fmla="*/ 0 w 30"/>
                <a:gd name="T31" fmla="*/ 54 h 54"/>
                <a:gd name="T32" fmla="*/ 0 w 30"/>
                <a:gd name="T33" fmla="*/ 54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54"/>
                <a:gd name="T53" fmla="*/ 30 w 30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54">
                  <a:moveTo>
                    <a:pt x="0" y="54"/>
                  </a:moveTo>
                  <a:lnTo>
                    <a:pt x="0" y="48"/>
                  </a:lnTo>
                  <a:lnTo>
                    <a:pt x="0" y="42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24" y="18"/>
                  </a:lnTo>
                  <a:lnTo>
                    <a:pt x="18" y="30"/>
                  </a:lnTo>
                  <a:lnTo>
                    <a:pt x="12" y="36"/>
                  </a:lnTo>
                  <a:lnTo>
                    <a:pt x="6" y="48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37" name="Freeform 163"/>
            <p:cNvSpPr>
              <a:spLocks/>
            </p:cNvSpPr>
            <p:nvPr/>
          </p:nvSpPr>
          <p:spPr bwMode="auto">
            <a:xfrm>
              <a:off x="4331" y="2097"/>
              <a:ext cx="30" cy="42"/>
            </a:xfrm>
            <a:custGeom>
              <a:avLst/>
              <a:gdLst>
                <a:gd name="T0" fmla="*/ 0 w 30"/>
                <a:gd name="T1" fmla="*/ 42 h 42"/>
                <a:gd name="T2" fmla="*/ 0 w 30"/>
                <a:gd name="T3" fmla="*/ 42 h 42"/>
                <a:gd name="T4" fmla="*/ 0 w 30"/>
                <a:gd name="T5" fmla="*/ 36 h 42"/>
                <a:gd name="T6" fmla="*/ 6 w 30"/>
                <a:gd name="T7" fmla="*/ 30 h 42"/>
                <a:gd name="T8" fmla="*/ 6 w 30"/>
                <a:gd name="T9" fmla="*/ 24 h 42"/>
                <a:gd name="T10" fmla="*/ 12 w 30"/>
                <a:gd name="T11" fmla="*/ 18 h 42"/>
                <a:gd name="T12" fmla="*/ 18 w 30"/>
                <a:gd name="T13" fmla="*/ 12 h 42"/>
                <a:gd name="T14" fmla="*/ 24 w 30"/>
                <a:gd name="T15" fmla="*/ 6 h 42"/>
                <a:gd name="T16" fmla="*/ 30 w 30"/>
                <a:gd name="T17" fmla="*/ 0 h 42"/>
                <a:gd name="T18" fmla="*/ 24 w 30"/>
                <a:gd name="T19" fmla="*/ 6 h 42"/>
                <a:gd name="T20" fmla="*/ 18 w 30"/>
                <a:gd name="T21" fmla="*/ 12 h 42"/>
                <a:gd name="T22" fmla="*/ 18 w 30"/>
                <a:gd name="T23" fmla="*/ 18 h 42"/>
                <a:gd name="T24" fmla="*/ 12 w 30"/>
                <a:gd name="T25" fmla="*/ 30 h 42"/>
                <a:gd name="T26" fmla="*/ 6 w 30"/>
                <a:gd name="T27" fmla="*/ 36 h 42"/>
                <a:gd name="T28" fmla="*/ 6 w 30"/>
                <a:gd name="T29" fmla="*/ 42 h 42"/>
                <a:gd name="T30" fmla="*/ 0 w 30"/>
                <a:gd name="T31" fmla="*/ 42 h 42"/>
                <a:gd name="T32" fmla="*/ 0 w 30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42"/>
                <a:gd name="T53" fmla="*/ 30 w 30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42">
                  <a:moveTo>
                    <a:pt x="0" y="42"/>
                  </a:moveTo>
                  <a:lnTo>
                    <a:pt x="0" y="42"/>
                  </a:lnTo>
                  <a:lnTo>
                    <a:pt x="0" y="36"/>
                  </a:lnTo>
                  <a:lnTo>
                    <a:pt x="6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30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38" name="Freeform 164"/>
            <p:cNvSpPr>
              <a:spLocks/>
            </p:cNvSpPr>
            <p:nvPr/>
          </p:nvSpPr>
          <p:spPr bwMode="auto">
            <a:xfrm>
              <a:off x="4331" y="2061"/>
              <a:ext cx="24" cy="42"/>
            </a:xfrm>
            <a:custGeom>
              <a:avLst/>
              <a:gdLst>
                <a:gd name="T0" fmla="*/ 24 w 24"/>
                <a:gd name="T1" fmla="*/ 42 h 42"/>
                <a:gd name="T2" fmla="*/ 24 w 24"/>
                <a:gd name="T3" fmla="*/ 36 h 42"/>
                <a:gd name="T4" fmla="*/ 18 w 24"/>
                <a:gd name="T5" fmla="*/ 36 h 42"/>
                <a:gd name="T6" fmla="*/ 12 w 24"/>
                <a:gd name="T7" fmla="*/ 30 h 42"/>
                <a:gd name="T8" fmla="*/ 6 w 24"/>
                <a:gd name="T9" fmla="*/ 18 h 42"/>
                <a:gd name="T10" fmla="*/ 6 w 24"/>
                <a:gd name="T11" fmla="*/ 12 h 42"/>
                <a:gd name="T12" fmla="*/ 0 w 24"/>
                <a:gd name="T13" fmla="*/ 6 h 42"/>
                <a:gd name="T14" fmla="*/ 0 w 24"/>
                <a:gd name="T15" fmla="*/ 6 h 42"/>
                <a:gd name="T16" fmla="*/ 0 w 24"/>
                <a:gd name="T17" fmla="*/ 0 h 42"/>
                <a:gd name="T18" fmla="*/ 6 w 24"/>
                <a:gd name="T19" fmla="*/ 0 h 42"/>
                <a:gd name="T20" fmla="*/ 6 w 24"/>
                <a:gd name="T21" fmla="*/ 6 h 42"/>
                <a:gd name="T22" fmla="*/ 12 w 24"/>
                <a:gd name="T23" fmla="*/ 12 h 42"/>
                <a:gd name="T24" fmla="*/ 12 w 24"/>
                <a:gd name="T25" fmla="*/ 18 h 42"/>
                <a:gd name="T26" fmla="*/ 18 w 24"/>
                <a:gd name="T27" fmla="*/ 30 h 42"/>
                <a:gd name="T28" fmla="*/ 18 w 24"/>
                <a:gd name="T29" fmla="*/ 36 h 42"/>
                <a:gd name="T30" fmla="*/ 24 w 24"/>
                <a:gd name="T31" fmla="*/ 36 h 42"/>
                <a:gd name="T32" fmla="*/ 24 w 24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2"/>
                <a:gd name="T53" fmla="*/ 24 w 24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2">
                  <a:moveTo>
                    <a:pt x="24" y="42"/>
                  </a:moveTo>
                  <a:lnTo>
                    <a:pt x="24" y="36"/>
                  </a:lnTo>
                  <a:lnTo>
                    <a:pt x="18" y="36"/>
                  </a:lnTo>
                  <a:lnTo>
                    <a:pt x="12" y="30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24" y="36"/>
                  </a:lnTo>
                  <a:lnTo>
                    <a:pt x="24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39" name="Freeform 165"/>
            <p:cNvSpPr>
              <a:spLocks/>
            </p:cNvSpPr>
            <p:nvPr/>
          </p:nvSpPr>
          <p:spPr bwMode="auto">
            <a:xfrm>
              <a:off x="4194" y="2157"/>
              <a:ext cx="131" cy="29"/>
            </a:xfrm>
            <a:custGeom>
              <a:avLst/>
              <a:gdLst>
                <a:gd name="T0" fmla="*/ 131 w 131"/>
                <a:gd name="T1" fmla="*/ 23 h 29"/>
                <a:gd name="T2" fmla="*/ 131 w 131"/>
                <a:gd name="T3" fmla="*/ 29 h 29"/>
                <a:gd name="T4" fmla="*/ 131 w 131"/>
                <a:gd name="T5" fmla="*/ 29 h 29"/>
                <a:gd name="T6" fmla="*/ 131 w 131"/>
                <a:gd name="T7" fmla="*/ 29 h 29"/>
                <a:gd name="T8" fmla="*/ 125 w 131"/>
                <a:gd name="T9" fmla="*/ 29 h 29"/>
                <a:gd name="T10" fmla="*/ 119 w 131"/>
                <a:gd name="T11" fmla="*/ 23 h 29"/>
                <a:gd name="T12" fmla="*/ 113 w 131"/>
                <a:gd name="T13" fmla="*/ 17 h 29"/>
                <a:gd name="T14" fmla="*/ 101 w 131"/>
                <a:gd name="T15" fmla="*/ 11 h 29"/>
                <a:gd name="T16" fmla="*/ 95 w 131"/>
                <a:gd name="T17" fmla="*/ 5 h 29"/>
                <a:gd name="T18" fmla="*/ 84 w 131"/>
                <a:gd name="T19" fmla="*/ 5 h 29"/>
                <a:gd name="T20" fmla="*/ 78 w 131"/>
                <a:gd name="T21" fmla="*/ 5 h 29"/>
                <a:gd name="T22" fmla="*/ 66 w 131"/>
                <a:gd name="T23" fmla="*/ 5 h 29"/>
                <a:gd name="T24" fmla="*/ 60 w 131"/>
                <a:gd name="T25" fmla="*/ 5 h 29"/>
                <a:gd name="T26" fmla="*/ 54 w 131"/>
                <a:gd name="T27" fmla="*/ 5 h 29"/>
                <a:gd name="T28" fmla="*/ 42 w 131"/>
                <a:gd name="T29" fmla="*/ 5 h 29"/>
                <a:gd name="T30" fmla="*/ 36 w 131"/>
                <a:gd name="T31" fmla="*/ 5 h 29"/>
                <a:gd name="T32" fmla="*/ 24 w 131"/>
                <a:gd name="T33" fmla="*/ 5 h 29"/>
                <a:gd name="T34" fmla="*/ 18 w 131"/>
                <a:gd name="T35" fmla="*/ 5 h 29"/>
                <a:gd name="T36" fmla="*/ 12 w 131"/>
                <a:gd name="T37" fmla="*/ 11 h 29"/>
                <a:gd name="T38" fmla="*/ 6 w 131"/>
                <a:gd name="T39" fmla="*/ 11 h 29"/>
                <a:gd name="T40" fmla="*/ 0 w 131"/>
                <a:gd name="T41" fmla="*/ 11 h 29"/>
                <a:gd name="T42" fmla="*/ 6 w 131"/>
                <a:gd name="T43" fmla="*/ 11 h 29"/>
                <a:gd name="T44" fmla="*/ 6 w 131"/>
                <a:gd name="T45" fmla="*/ 5 h 29"/>
                <a:gd name="T46" fmla="*/ 12 w 131"/>
                <a:gd name="T47" fmla="*/ 5 h 29"/>
                <a:gd name="T48" fmla="*/ 24 w 131"/>
                <a:gd name="T49" fmla="*/ 0 h 29"/>
                <a:gd name="T50" fmla="*/ 30 w 131"/>
                <a:gd name="T51" fmla="*/ 0 h 29"/>
                <a:gd name="T52" fmla="*/ 42 w 131"/>
                <a:gd name="T53" fmla="*/ 0 h 29"/>
                <a:gd name="T54" fmla="*/ 54 w 131"/>
                <a:gd name="T55" fmla="*/ 0 h 29"/>
                <a:gd name="T56" fmla="*/ 60 w 131"/>
                <a:gd name="T57" fmla="*/ 0 h 29"/>
                <a:gd name="T58" fmla="*/ 72 w 131"/>
                <a:gd name="T59" fmla="*/ 0 h 29"/>
                <a:gd name="T60" fmla="*/ 84 w 131"/>
                <a:gd name="T61" fmla="*/ 0 h 29"/>
                <a:gd name="T62" fmla="*/ 95 w 131"/>
                <a:gd name="T63" fmla="*/ 0 h 29"/>
                <a:gd name="T64" fmla="*/ 101 w 131"/>
                <a:gd name="T65" fmla="*/ 5 h 29"/>
                <a:gd name="T66" fmla="*/ 113 w 131"/>
                <a:gd name="T67" fmla="*/ 5 h 29"/>
                <a:gd name="T68" fmla="*/ 119 w 131"/>
                <a:gd name="T69" fmla="*/ 11 h 29"/>
                <a:gd name="T70" fmla="*/ 125 w 131"/>
                <a:gd name="T71" fmla="*/ 17 h 29"/>
                <a:gd name="T72" fmla="*/ 131 w 131"/>
                <a:gd name="T73" fmla="*/ 23 h 2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31"/>
                <a:gd name="T112" fmla="*/ 0 h 29"/>
                <a:gd name="T113" fmla="*/ 131 w 131"/>
                <a:gd name="T114" fmla="*/ 29 h 2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31" h="29">
                  <a:moveTo>
                    <a:pt x="131" y="23"/>
                  </a:moveTo>
                  <a:lnTo>
                    <a:pt x="131" y="29"/>
                  </a:lnTo>
                  <a:lnTo>
                    <a:pt x="125" y="29"/>
                  </a:lnTo>
                  <a:lnTo>
                    <a:pt x="119" y="23"/>
                  </a:lnTo>
                  <a:lnTo>
                    <a:pt x="113" y="17"/>
                  </a:lnTo>
                  <a:lnTo>
                    <a:pt x="101" y="11"/>
                  </a:lnTo>
                  <a:lnTo>
                    <a:pt x="95" y="5"/>
                  </a:lnTo>
                  <a:lnTo>
                    <a:pt x="84" y="5"/>
                  </a:lnTo>
                  <a:lnTo>
                    <a:pt x="78" y="5"/>
                  </a:lnTo>
                  <a:lnTo>
                    <a:pt x="66" y="5"/>
                  </a:lnTo>
                  <a:lnTo>
                    <a:pt x="60" y="5"/>
                  </a:lnTo>
                  <a:lnTo>
                    <a:pt x="54" y="5"/>
                  </a:lnTo>
                  <a:lnTo>
                    <a:pt x="42" y="5"/>
                  </a:lnTo>
                  <a:lnTo>
                    <a:pt x="36" y="5"/>
                  </a:lnTo>
                  <a:lnTo>
                    <a:pt x="24" y="5"/>
                  </a:lnTo>
                  <a:lnTo>
                    <a:pt x="18" y="5"/>
                  </a:lnTo>
                  <a:lnTo>
                    <a:pt x="12" y="11"/>
                  </a:lnTo>
                  <a:lnTo>
                    <a:pt x="6" y="11"/>
                  </a:lnTo>
                  <a:lnTo>
                    <a:pt x="0" y="11"/>
                  </a:lnTo>
                  <a:lnTo>
                    <a:pt x="6" y="11"/>
                  </a:lnTo>
                  <a:lnTo>
                    <a:pt x="6" y="5"/>
                  </a:lnTo>
                  <a:lnTo>
                    <a:pt x="12" y="5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72" y="0"/>
                  </a:lnTo>
                  <a:lnTo>
                    <a:pt x="84" y="0"/>
                  </a:lnTo>
                  <a:lnTo>
                    <a:pt x="95" y="0"/>
                  </a:lnTo>
                  <a:lnTo>
                    <a:pt x="101" y="5"/>
                  </a:lnTo>
                  <a:lnTo>
                    <a:pt x="113" y="5"/>
                  </a:lnTo>
                  <a:lnTo>
                    <a:pt x="119" y="11"/>
                  </a:lnTo>
                  <a:lnTo>
                    <a:pt x="125" y="17"/>
                  </a:lnTo>
                  <a:lnTo>
                    <a:pt x="131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40" name="Freeform 166"/>
            <p:cNvSpPr>
              <a:spLocks/>
            </p:cNvSpPr>
            <p:nvPr/>
          </p:nvSpPr>
          <p:spPr bwMode="auto">
            <a:xfrm>
              <a:off x="4194" y="2162"/>
              <a:ext cx="18" cy="30"/>
            </a:xfrm>
            <a:custGeom>
              <a:avLst/>
              <a:gdLst>
                <a:gd name="T0" fmla="*/ 18 w 18"/>
                <a:gd name="T1" fmla="*/ 0 h 30"/>
                <a:gd name="T2" fmla="*/ 12 w 18"/>
                <a:gd name="T3" fmla="*/ 0 h 30"/>
                <a:gd name="T4" fmla="*/ 12 w 18"/>
                <a:gd name="T5" fmla="*/ 6 h 30"/>
                <a:gd name="T6" fmla="*/ 6 w 18"/>
                <a:gd name="T7" fmla="*/ 12 h 30"/>
                <a:gd name="T8" fmla="*/ 6 w 18"/>
                <a:gd name="T9" fmla="*/ 12 h 30"/>
                <a:gd name="T10" fmla="*/ 6 w 18"/>
                <a:gd name="T11" fmla="*/ 18 h 30"/>
                <a:gd name="T12" fmla="*/ 0 w 18"/>
                <a:gd name="T13" fmla="*/ 24 h 30"/>
                <a:gd name="T14" fmla="*/ 0 w 18"/>
                <a:gd name="T15" fmla="*/ 24 h 30"/>
                <a:gd name="T16" fmla="*/ 0 w 18"/>
                <a:gd name="T17" fmla="*/ 30 h 30"/>
                <a:gd name="T18" fmla="*/ 6 w 18"/>
                <a:gd name="T19" fmla="*/ 24 h 30"/>
                <a:gd name="T20" fmla="*/ 12 w 18"/>
                <a:gd name="T21" fmla="*/ 18 h 30"/>
                <a:gd name="T22" fmla="*/ 12 w 18"/>
                <a:gd name="T23" fmla="*/ 6 h 30"/>
                <a:gd name="T24" fmla="*/ 18 w 18"/>
                <a:gd name="T25" fmla="*/ 0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30"/>
                <a:gd name="T41" fmla="*/ 18 w 18"/>
                <a:gd name="T42" fmla="*/ 30 h 3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30">
                  <a:moveTo>
                    <a:pt x="18" y="0"/>
                  </a:moveTo>
                  <a:lnTo>
                    <a:pt x="12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2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41" name="Freeform 167"/>
            <p:cNvSpPr>
              <a:spLocks/>
            </p:cNvSpPr>
            <p:nvPr/>
          </p:nvSpPr>
          <p:spPr bwMode="auto">
            <a:xfrm>
              <a:off x="4206" y="2157"/>
              <a:ext cx="18" cy="35"/>
            </a:xfrm>
            <a:custGeom>
              <a:avLst/>
              <a:gdLst>
                <a:gd name="T0" fmla="*/ 0 w 18"/>
                <a:gd name="T1" fmla="*/ 35 h 35"/>
                <a:gd name="T2" fmla="*/ 0 w 18"/>
                <a:gd name="T3" fmla="*/ 29 h 35"/>
                <a:gd name="T4" fmla="*/ 0 w 18"/>
                <a:gd name="T5" fmla="*/ 29 h 35"/>
                <a:gd name="T6" fmla="*/ 0 w 18"/>
                <a:gd name="T7" fmla="*/ 23 h 35"/>
                <a:gd name="T8" fmla="*/ 0 w 18"/>
                <a:gd name="T9" fmla="*/ 17 h 35"/>
                <a:gd name="T10" fmla="*/ 6 w 18"/>
                <a:gd name="T11" fmla="*/ 17 h 35"/>
                <a:gd name="T12" fmla="*/ 12 w 18"/>
                <a:gd name="T13" fmla="*/ 11 h 35"/>
                <a:gd name="T14" fmla="*/ 12 w 18"/>
                <a:gd name="T15" fmla="*/ 5 h 35"/>
                <a:gd name="T16" fmla="*/ 18 w 18"/>
                <a:gd name="T17" fmla="*/ 0 h 35"/>
                <a:gd name="T18" fmla="*/ 18 w 18"/>
                <a:gd name="T19" fmla="*/ 5 h 35"/>
                <a:gd name="T20" fmla="*/ 12 w 18"/>
                <a:gd name="T21" fmla="*/ 11 h 35"/>
                <a:gd name="T22" fmla="*/ 12 w 18"/>
                <a:gd name="T23" fmla="*/ 17 h 35"/>
                <a:gd name="T24" fmla="*/ 6 w 18"/>
                <a:gd name="T25" fmla="*/ 17 h 35"/>
                <a:gd name="T26" fmla="*/ 6 w 18"/>
                <a:gd name="T27" fmla="*/ 23 h 35"/>
                <a:gd name="T28" fmla="*/ 0 w 18"/>
                <a:gd name="T29" fmla="*/ 29 h 35"/>
                <a:gd name="T30" fmla="*/ 0 w 18"/>
                <a:gd name="T31" fmla="*/ 29 h 35"/>
                <a:gd name="T32" fmla="*/ 0 w 18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5"/>
                <a:gd name="T53" fmla="*/ 18 w 18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5">
                  <a:moveTo>
                    <a:pt x="0" y="35"/>
                  </a:moveTo>
                  <a:lnTo>
                    <a:pt x="0" y="29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6" y="17"/>
                  </a:lnTo>
                  <a:lnTo>
                    <a:pt x="12" y="11"/>
                  </a:lnTo>
                  <a:lnTo>
                    <a:pt x="12" y="5"/>
                  </a:lnTo>
                  <a:lnTo>
                    <a:pt x="18" y="0"/>
                  </a:lnTo>
                  <a:lnTo>
                    <a:pt x="18" y="5"/>
                  </a:lnTo>
                  <a:lnTo>
                    <a:pt x="12" y="11"/>
                  </a:lnTo>
                  <a:lnTo>
                    <a:pt x="12" y="17"/>
                  </a:lnTo>
                  <a:lnTo>
                    <a:pt x="6" y="17"/>
                  </a:lnTo>
                  <a:lnTo>
                    <a:pt x="6" y="23"/>
                  </a:lnTo>
                  <a:lnTo>
                    <a:pt x="0" y="29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42" name="Freeform 168"/>
            <p:cNvSpPr>
              <a:spLocks/>
            </p:cNvSpPr>
            <p:nvPr/>
          </p:nvSpPr>
          <p:spPr bwMode="auto">
            <a:xfrm>
              <a:off x="4224" y="2157"/>
              <a:ext cx="24" cy="41"/>
            </a:xfrm>
            <a:custGeom>
              <a:avLst/>
              <a:gdLst>
                <a:gd name="T0" fmla="*/ 0 w 24"/>
                <a:gd name="T1" fmla="*/ 41 h 41"/>
                <a:gd name="T2" fmla="*/ 0 w 24"/>
                <a:gd name="T3" fmla="*/ 35 h 41"/>
                <a:gd name="T4" fmla="*/ 0 w 24"/>
                <a:gd name="T5" fmla="*/ 35 h 41"/>
                <a:gd name="T6" fmla="*/ 6 w 24"/>
                <a:gd name="T7" fmla="*/ 29 h 41"/>
                <a:gd name="T8" fmla="*/ 6 w 24"/>
                <a:gd name="T9" fmla="*/ 23 h 41"/>
                <a:gd name="T10" fmla="*/ 12 w 24"/>
                <a:gd name="T11" fmla="*/ 11 h 41"/>
                <a:gd name="T12" fmla="*/ 18 w 24"/>
                <a:gd name="T13" fmla="*/ 5 h 41"/>
                <a:gd name="T14" fmla="*/ 24 w 24"/>
                <a:gd name="T15" fmla="*/ 0 h 41"/>
                <a:gd name="T16" fmla="*/ 24 w 24"/>
                <a:gd name="T17" fmla="*/ 0 h 41"/>
                <a:gd name="T18" fmla="*/ 24 w 24"/>
                <a:gd name="T19" fmla="*/ 0 h 41"/>
                <a:gd name="T20" fmla="*/ 24 w 24"/>
                <a:gd name="T21" fmla="*/ 5 h 41"/>
                <a:gd name="T22" fmla="*/ 18 w 24"/>
                <a:gd name="T23" fmla="*/ 11 h 41"/>
                <a:gd name="T24" fmla="*/ 12 w 24"/>
                <a:gd name="T25" fmla="*/ 23 h 41"/>
                <a:gd name="T26" fmla="*/ 12 w 24"/>
                <a:gd name="T27" fmla="*/ 29 h 41"/>
                <a:gd name="T28" fmla="*/ 6 w 24"/>
                <a:gd name="T29" fmla="*/ 35 h 41"/>
                <a:gd name="T30" fmla="*/ 6 w 24"/>
                <a:gd name="T31" fmla="*/ 41 h 41"/>
                <a:gd name="T32" fmla="*/ 0 w 24"/>
                <a:gd name="T33" fmla="*/ 41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1"/>
                <a:gd name="T53" fmla="*/ 24 w 24"/>
                <a:gd name="T54" fmla="*/ 41 h 4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1">
                  <a:moveTo>
                    <a:pt x="0" y="41"/>
                  </a:moveTo>
                  <a:lnTo>
                    <a:pt x="0" y="35"/>
                  </a:lnTo>
                  <a:lnTo>
                    <a:pt x="6" y="29"/>
                  </a:lnTo>
                  <a:lnTo>
                    <a:pt x="6" y="23"/>
                  </a:lnTo>
                  <a:lnTo>
                    <a:pt x="12" y="11"/>
                  </a:lnTo>
                  <a:lnTo>
                    <a:pt x="18" y="5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18" y="11"/>
                  </a:lnTo>
                  <a:lnTo>
                    <a:pt x="12" y="23"/>
                  </a:lnTo>
                  <a:lnTo>
                    <a:pt x="12" y="29"/>
                  </a:lnTo>
                  <a:lnTo>
                    <a:pt x="6" y="35"/>
                  </a:lnTo>
                  <a:lnTo>
                    <a:pt x="6" y="41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43" name="Freeform 169"/>
            <p:cNvSpPr>
              <a:spLocks/>
            </p:cNvSpPr>
            <p:nvPr/>
          </p:nvSpPr>
          <p:spPr bwMode="auto">
            <a:xfrm>
              <a:off x="4248" y="2157"/>
              <a:ext cx="24" cy="47"/>
            </a:xfrm>
            <a:custGeom>
              <a:avLst/>
              <a:gdLst>
                <a:gd name="T0" fmla="*/ 0 w 24"/>
                <a:gd name="T1" fmla="*/ 47 h 47"/>
                <a:gd name="T2" fmla="*/ 0 w 24"/>
                <a:gd name="T3" fmla="*/ 41 h 47"/>
                <a:gd name="T4" fmla="*/ 0 w 24"/>
                <a:gd name="T5" fmla="*/ 35 h 47"/>
                <a:gd name="T6" fmla="*/ 0 w 24"/>
                <a:gd name="T7" fmla="*/ 29 h 47"/>
                <a:gd name="T8" fmla="*/ 6 w 24"/>
                <a:gd name="T9" fmla="*/ 23 h 47"/>
                <a:gd name="T10" fmla="*/ 12 w 24"/>
                <a:gd name="T11" fmla="*/ 17 h 47"/>
                <a:gd name="T12" fmla="*/ 18 w 24"/>
                <a:gd name="T13" fmla="*/ 11 h 47"/>
                <a:gd name="T14" fmla="*/ 24 w 24"/>
                <a:gd name="T15" fmla="*/ 5 h 47"/>
                <a:gd name="T16" fmla="*/ 24 w 24"/>
                <a:gd name="T17" fmla="*/ 0 h 47"/>
                <a:gd name="T18" fmla="*/ 24 w 24"/>
                <a:gd name="T19" fmla="*/ 5 h 47"/>
                <a:gd name="T20" fmla="*/ 24 w 24"/>
                <a:gd name="T21" fmla="*/ 11 h 47"/>
                <a:gd name="T22" fmla="*/ 18 w 24"/>
                <a:gd name="T23" fmla="*/ 17 h 47"/>
                <a:gd name="T24" fmla="*/ 12 w 24"/>
                <a:gd name="T25" fmla="*/ 23 h 47"/>
                <a:gd name="T26" fmla="*/ 6 w 24"/>
                <a:gd name="T27" fmla="*/ 35 h 47"/>
                <a:gd name="T28" fmla="*/ 6 w 24"/>
                <a:gd name="T29" fmla="*/ 41 h 47"/>
                <a:gd name="T30" fmla="*/ 0 w 24"/>
                <a:gd name="T31" fmla="*/ 41 h 47"/>
                <a:gd name="T32" fmla="*/ 0 w 24"/>
                <a:gd name="T33" fmla="*/ 47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7"/>
                <a:gd name="T53" fmla="*/ 24 w 24"/>
                <a:gd name="T54" fmla="*/ 47 h 4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7">
                  <a:moveTo>
                    <a:pt x="0" y="47"/>
                  </a:moveTo>
                  <a:lnTo>
                    <a:pt x="0" y="41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6" y="23"/>
                  </a:lnTo>
                  <a:lnTo>
                    <a:pt x="12" y="17"/>
                  </a:lnTo>
                  <a:lnTo>
                    <a:pt x="18" y="11"/>
                  </a:lnTo>
                  <a:lnTo>
                    <a:pt x="24" y="5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24" y="11"/>
                  </a:lnTo>
                  <a:lnTo>
                    <a:pt x="18" y="17"/>
                  </a:lnTo>
                  <a:lnTo>
                    <a:pt x="12" y="23"/>
                  </a:lnTo>
                  <a:lnTo>
                    <a:pt x="6" y="35"/>
                  </a:lnTo>
                  <a:lnTo>
                    <a:pt x="6" y="41"/>
                  </a:lnTo>
                  <a:lnTo>
                    <a:pt x="0" y="41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44" name="Freeform 170"/>
            <p:cNvSpPr>
              <a:spLocks/>
            </p:cNvSpPr>
            <p:nvPr/>
          </p:nvSpPr>
          <p:spPr bwMode="auto">
            <a:xfrm>
              <a:off x="4260" y="2162"/>
              <a:ext cx="29" cy="36"/>
            </a:xfrm>
            <a:custGeom>
              <a:avLst/>
              <a:gdLst>
                <a:gd name="T0" fmla="*/ 0 w 29"/>
                <a:gd name="T1" fmla="*/ 36 h 36"/>
                <a:gd name="T2" fmla="*/ 0 w 29"/>
                <a:gd name="T3" fmla="*/ 36 h 36"/>
                <a:gd name="T4" fmla="*/ 0 w 29"/>
                <a:gd name="T5" fmla="*/ 30 h 36"/>
                <a:gd name="T6" fmla="*/ 6 w 29"/>
                <a:gd name="T7" fmla="*/ 24 h 36"/>
                <a:gd name="T8" fmla="*/ 12 w 29"/>
                <a:gd name="T9" fmla="*/ 18 h 36"/>
                <a:gd name="T10" fmla="*/ 18 w 29"/>
                <a:gd name="T11" fmla="*/ 12 h 36"/>
                <a:gd name="T12" fmla="*/ 23 w 29"/>
                <a:gd name="T13" fmla="*/ 6 h 36"/>
                <a:gd name="T14" fmla="*/ 23 w 29"/>
                <a:gd name="T15" fmla="*/ 0 h 36"/>
                <a:gd name="T16" fmla="*/ 29 w 29"/>
                <a:gd name="T17" fmla="*/ 0 h 36"/>
                <a:gd name="T18" fmla="*/ 29 w 29"/>
                <a:gd name="T19" fmla="*/ 0 h 36"/>
                <a:gd name="T20" fmla="*/ 23 w 29"/>
                <a:gd name="T21" fmla="*/ 6 h 36"/>
                <a:gd name="T22" fmla="*/ 18 w 29"/>
                <a:gd name="T23" fmla="*/ 12 h 36"/>
                <a:gd name="T24" fmla="*/ 18 w 29"/>
                <a:gd name="T25" fmla="*/ 18 h 36"/>
                <a:gd name="T26" fmla="*/ 12 w 29"/>
                <a:gd name="T27" fmla="*/ 24 h 36"/>
                <a:gd name="T28" fmla="*/ 6 w 29"/>
                <a:gd name="T29" fmla="*/ 30 h 36"/>
                <a:gd name="T30" fmla="*/ 0 w 29"/>
                <a:gd name="T31" fmla="*/ 36 h 36"/>
                <a:gd name="T32" fmla="*/ 0 w 29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9"/>
                <a:gd name="T52" fmla="*/ 0 h 36"/>
                <a:gd name="T53" fmla="*/ 29 w 2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9" h="36">
                  <a:moveTo>
                    <a:pt x="0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3" y="6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23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6" y="3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45" name="Freeform 171"/>
            <p:cNvSpPr>
              <a:spLocks/>
            </p:cNvSpPr>
            <p:nvPr/>
          </p:nvSpPr>
          <p:spPr bwMode="auto">
            <a:xfrm>
              <a:off x="4278" y="2168"/>
              <a:ext cx="23" cy="30"/>
            </a:xfrm>
            <a:custGeom>
              <a:avLst/>
              <a:gdLst>
                <a:gd name="T0" fmla="*/ 0 w 23"/>
                <a:gd name="T1" fmla="*/ 30 h 30"/>
                <a:gd name="T2" fmla="*/ 0 w 23"/>
                <a:gd name="T3" fmla="*/ 24 h 30"/>
                <a:gd name="T4" fmla="*/ 0 w 23"/>
                <a:gd name="T5" fmla="*/ 24 h 30"/>
                <a:gd name="T6" fmla="*/ 0 w 23"/>
                <a:gd name="T7" fmla="*/ 18 h 30"/>
                <a:gd name="T8" fmla="*/ 5 w 23"/>
                <a:gd name="T9" fmla="*/ 12 h 30"/>
                <a:gd name="T10" fmla="*/ 11 w 23"/>
                <a:gd name="T11" fmla="*/ 6 h 30"/>
                <a:gd name="T12" fmla="*/ 11 w 23"/>
                <a:gd name="T13" fmla="*/ 6 h 30"/>
                <a:gd name="T14" fmla="*/ 17 w 23"/>
                <a:gd name="T15" fmla="*/ 0 h 30"/>
                <a:gd name="T16" fmla="*/ 23 w 23"/>
                <a:gd name="T17" fmla="*/ 0 h 30"/>
                <a:gd name="T18" fmla="*/ 23 w 23"/>
                <a:gd name="T19" fmla="*/ 0 h 30"/>
                <a:gd name="T20" fmla="*/ 17 w 23"/>
                <a:gd name="T21" fmla="*/ 6 h 30"/>
                <a:gd name="T22" fmla="*/ 11 w 23"/>
                <a:gd name="T23" fmla="*/ 12 h 30"/>
                <a:gd name="T24" fmla="*/ 11 w 23"/>
                <a:gd name="T25" fmla="*/ 18 h 30"/>
                <a:gd name="T26" fmla="*/ 5 w 23"/>
                <a:gd name="T27" fmla="*/ 24 h 30"/>
                <a:gd name="T28" fmla="*/ 5 w 23"/>
                <a:gd name="T29" fmla="*/ 24 h 30"/>
                <a:gd name="T30" fmla="*/ 0 w 23"/>
                <a:gd name="T31" fmla="*/ 30 h 30"/>
                <a:gd name="T32" fmla="*/ 0 w 23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30"/>
                <a:gd name="T53" fmla="*/ 23 w 23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30">
                  <a:moveTo>
                    <a:pt x="0" y="30"/>
                  </a:moveTo>
                  <a:lnTo>
                    <a:pt x="0" y="24"/>
                  </a:lnTo>
                  <a:lnTo>
                    <a:pt x="0" y="18"/>
                  </a:lnTo>
                  <a:lnTo>
                    <a:pt x="5" y="12"/>
                  </a:lnTo>
                  <a:lnTo>
                    <a:pt x="11" y="6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17" y="6"/>
                  </a:lnTo>
                  <a:lnTo>
                    <a:pt x="11" y="12"/>
                  </a:lnTo>
                  <a:lnTo>
                    <a:pt x="11" y="18"/>
                  </a:lnTo>
                  <a:lnTo>
                    <a:pt x="5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46" name="Freeform 172"/>
            <p:cNvSpPr>
              <a:spLocks/>
            </p:cNvSpPr>
            <p:nvPr/>
          </p:nvSpPr>
          <p:spPr bwMode="auto">
            <a:xfrm>
              <a:off x="4289" y="2174"/>
              <a:ext cx="24" cy="24"/>
            </a:xfrm>
            <a:custGeom>
              <a:avLst/>
              <a:gdLst>
                <a:gd name="T0" fmla="*/ 0 w 24"/>
                <a:gd name="T1" fmla="*/ 24 h 24"/>
                <a:gd name="T2" fmla="*/ 0 w 24"/>
                <a:gd name="T3" fmla="*/ 18 h 24"/>
                <a:gd name="T4" fmla="*/ 6 w 24"/>
                <a:gd name="T5" fmla="*/ 18 h 24"/>
                <a:gd name="T6" fmla="*/ 6 w 24"/>
                <a:gd name="T7" fmla="*/ 12 h 24"/>
                <a:gd name="T8" fmla="*/ 12 w 24"/>
                <a:gd name="T9" fmla="*/ 12 h 24"/>
                <a:gd name="T10" fmla="*/ 18 w 24"/>
                <a:gd name="T11" fmla="*/ 6 h 24"/>
                <a:gd name="T12" fmla="*/ 18 w 24"/>
                <a:gd name="T13" fmla="*/ 0 h 24"/>
                <a:gd name="T14" fmla="*/ 24 w 24"/>
                <a:gd name="T15" fmla="*/ 0 h 24"/>
                <a:gd name="T16" fmla="*/ 24 w 24"/>
                <a:gd name="T17" fmla="*/ 0 h 24"/>
                <a:gd name="T18" fmla="*/ 24 w 24"/>
                <a:gd name="T19" fmla="*/ 0 h 24"/>
                <a:gd name="T20" fmla="*/ 18 w 24"/>
                <a:gd name="T21" fmla="*/ 6 h 24"/>
                <a:gd name="T22" fmla="*/ 18 w 24"/>
                <a:gd name="T23" fmla="*/ 12 h 24"/>
                <a:gd name="T24" fmla="*/ 12 w 24"/>
                <a:gd name="T25" fmla="*/ 12 h 24"/>
                <a:gd name="T26" fmla="*/ 12 w 24"/>
                <a:gd name="T27" fmla="*/ 18 h 24"/>
                <a:gd name="T28" fmla="*/ 6 w 24"/>
                <a:gd name="T29" fmla="*/ 18 h 24"/>
                <a:gd name="T30" fmla="*/ 6 w 24"/>
                <a:gd name="T31" fmla="*/ 24 h 24"/>
                <a:gd name="T32" fmla="*/ 0 w 24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24"/>
                  </a:moveTo>
                  <a:lnTo>
                    <a:pt x="0" y="18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47" name="Freeform 173"/>
            <p:cNvSpPr>
              <a:spLocks/>
            </p:cNvSpPr>
            <p:nvPr/>
          </p:nvSpPr>
          <p:spPr bwMode="auto">
            <a:xfrm>
              <a:off x="4307" y="2180"/>
              <a:ext cx="12" cy="12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12 h 12"/>
                <a:gd name="T4" fmla="*/ 6 w 12"/>
                <a:gd name="T5" fmla="*/ 6 h 12"/>
                <a:gd name="T6" fmla="*/ 12 w 12"/>
                <a:gd name="T7" fmla="*/ 0 h 12"/>
                <a:gd name="T8" fmla="*/ 12 w 12"/>
                <a:gd name="T9" fmla="*/ 0 h 12"/>
                <a:gd name="T10" fmla="*/ 12 w 12"/>
                <a:gd name="T11" fmla="*/ 0 h 12"/>
                <a:gd name="T12" fmla="*/ 6 w 12"/>
                <a:gd name="T13" fmla="*/ 6 h 12"/>
                <a:gd name="T14" fmla="*/ 0 w 12"/>
                <a:gd name="T15" fmla="*/ 12 h 12"/>
                <a:gd name="T16" fmla="*/ 0 w 12"/>
                <a:gd name="T17" fmla="*/ 12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12"/>
                <a:gd name="T29" fmla="*/ 12 w 12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12">
                  <a:moveTo>
                    <a:pt x="0" y="12"/>
                  </a:moveTo>
                  <a:lnTo>
                    <a:pt x="0" y="12"/>
                  </a:lnTo>
                  <a:lnTo>
                    <a:pt x="6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48" name="Freeform 174"/>
            <p:cNvSpPr>
              <a:spLocks/>
            </p:cNvSpPr>
            <p:nvPr/>
          </p:nvSpPr>
          <p:spPr bwMode="auto">
            <a:xfrm>
              <a:off x="4182" y="2168"/>
              <a:ext cx="18" cy="18"/>
            </a:xfrm>
            <a:custGeom>
              <a:avLst/>
              <a:gdLst>
                <a:gd name="T0" fmla="*/ 18 w 18"/>
                <a:gd name="T1" fmla="*/ 0 h 18"/>
                <a:gd name="T2" fmla="*/ 18 w 18"/>
                <a:gd name="T3" fmla="*/ 0 h 18"/>
                <a:gd name="T4" fmla="*/ 12 w 18"/>
                <a:gd name="T5" fmla="*/ 12 h 18"/>
                <a:gd name="T6" fmla="*/ 6 w 18"/>
                <a:gd name="T7" fmla="*/ 18 h 18"/>
                <a:gd name="T8" fmla="*/ 6 w 18"/>
                <a:gd name="T9" fmla="*/ 18 h 18"/>
                <a:gd name="T10" fmla="*/ 0 w 18"/>
                <a:gd name="T11" fmla="*/ 12 h 18"/>
                <a:gd name="T12" fmla="*/ 6 w 18"/>
                <a:gd name="T13" fmla="*/ 12 h 18"/>
                <a:gd name="T14" fmla="*/ 6 w 18"/>
                <a:gd name="T15" fmla="*/ 6 h 18"/>
                <a:gd name="T16" fmla="*/ 6 w 18"/>
                <a:gd name="T17" fmla="*/ 6 h 18"/>
                <a:gd name="T18" fmla="*/ 12 w 18"/>
                <a:gd name="T19" fmla="*/ 6 h 18"/>
                <a:gd name="T20" fmla="*/ 18 w 18"/>
                <a:gd name="T21" fmla="*/ 0 h 18"/>
                <a:gd name="T22" fmla="*/ 18 w 18"/>
                <a:gd name="T23" fmla="*/ 0 h 18"/>
                <a:gd name="T24" fmla="*/ 18 w 18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18"/>
                <a:gd name="T41" fmla="*/ 18 w 18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18">
                  <a:moveTo>
                    <a:pt x="18" y="0"/>
                  </a:moveTo>
                  <a:lnTo>
                    <a:pt x="18" y="0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49" name="Freeform 175"/>
            <p:cNvSpPr>
              <a:spLocks/>
            </p:cNvSpPr>
            <p:nvPr/>
          </p:nvSpPr>
          <p:spPr bwMode="auto">
            <a:xfrm>
              <a:off x="4182" y="2157"/>
              <a:ext cx="18" cy="5"/>
            </a:xfrm>
            <a:custGeom>
              <a:avLst/>
              <a:gdLst>
                <a:gd name="T0" fmla="*/ 18 w 18"/>
                <a:gd name="T1" fmla="*/ 5 h 5"/>
                <a:gd name="T2" fmla="*/ 18 w 18"/>
                <a:gd name="T3" fmla="*/ 5 h 5"/>
                <a:gd name="T4" fmla="*/ 18 w 18"/>
                <a:gd name="T5" fmla="*/ 5 h 5"/>
                <a:gd name="T6" fmla="*/ 12 w 18"/>
                <a:gd name="T7" fmla="*/ 5 h 5"/>
                <a:gd name="T8" fmla="*/ 12 w 18"/>
                <a:gd name="T9" fmla="*/ 5 h 5"/>
                <a:gd name="T10" fmla="*/ 6 w 18"/>
                <a:gd name="T11" fmla="*/ 0 h 5"/>
                <a:gd name="T12" fmla="*/ 6 w 18"/>
                <a:gd name="T13" fmla="*/ 0 h 5"/>
                <a:gd name="T14" fmla="*/ 0 w 18"/>
                <a:gd name="T15" fmla="*/ 0 h 5"/>
                <a:gd name="T16" fmla="*/ 0 w 18"/>
                <a:gd name="T17" fmla="*/ 0 h 5"/>
                <a:gd name="T18" fmla="*/ 0 w 18"/>
                <a:gd name="T19" fmla="*/ 0 h 5"/>
                <a:gd name="T20" fmla="*/ 0 w 18"/>
                <a:gd name="T21" fmla="*/ 5 h 5"/>
                <a:gd name="T22" fmla="*/ 6 w 18"/>
                <a:gd name="T23" fmla="*/ 5 h 5"/>
                <a:gd name="T24" fmla="*/ 6 w 18"/>
                <a:gd name="T25" fmla="*/ 5 h 5"/>
                <a:gd name="T26" fmla="*/ 12 w 18"/>
                <a:gd name="T27" fmla="*/ 5 h 5"/>
                <a:gd name="T28" fmla="*/ 12 w 18"/>
                <a:gd name="T29" fmla="*/ 5 h 5"/>
                <a:gd name="T30" fmla="*/ 18 w 18"/>
                <a:gd name="T31" fmla="*/ 5 h 5"/>
                <a:gd name="T32" fmla="*/ 18 w 18"/>
                <a:gd name="T33" fmla="*/ 5 h 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5"/>
                <a:gd name="T53" fmla="*/ 18 w 18"/>
                <a:gd name="T54" fmla="*/ 5 h 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5">
                  <a:moveTo>
                    <a:pt x="18" y="5"/>
                  </a:moveTo>
                  <a:lnTo>
                    <a:pt x="18" y="5"/>
                  </a:lnTo>
                  <a:lnTo>
                    <a:pt x="12" y="5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6" y="5"/>
                  </a:lnTo>
                  <a:lnTo>
                    <a:pt x="12" y="5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50" name="Freeform 176"/>
            <p:cNvSpPr>
              <a:spLocks/>
            </p:cNvSpPr>
            <p:nvPr/>
          </p:nvSpPr>
          <p:spPr bwMode="auto">
            <a:xfrm>
              <a:off x="4176" y="2168"/>
              <a:ext cx="24" cy="6"/>
            </a:xfrm>
            <a:custGeom>
              <a:avLst/>
              <a:gdLst>
                <a:gd name="T0" fmla="*/ 24 w 24"/>
                <a:gd name="T1" fmla="*/ 0 h 6"/>
                <a:gd name="T2" fmla="*/ 18 w 24"/>
                <a:gd name="T3" fmla="*/ 0 h 6"/>
                <a:gd name="T4" fmla="*/ 18 w 24"/>
                <a:gd name="T5" fmla="*/ 0 h 6"/>
                <a:gd name="T6" fmla="*/ 12 w 24"/>
                <a:gd name="T7" fmla="*/ 0 h 6"/>
                <a:gd name="T8" fmla="*/ 12 w 24"/>
                <a:gd name="T9" fmla="*/ 0 h 6"/>
                <a:gd name="T10" fmla="*/ 6 w 24"/>
                <a:gd name="T11" fmla="*/ 0 h 6"/>
                <a:gd name="T12" fmla="*/ 6 w 24"/>
                <a:gd name="T13" fmla="*/ 0 h 6"/>
                <a:gd name="T14" fmla="*/ 0 w 24"/>
                <a:gd name="T15" fmla="*/ 0 h 6"/>
                <a:gd name="T16" fmla="*/ 0 w 24"/>
                <a:gd name="T17" fmla="*/ 0 h 6"/>
                <a:gd name="T18" fmla="*/ 0 w 24"/>
                <a:gd name="T19" fmla="*/ 6 h 6"/>
                <a:gd name="T20" fmla="*/ 0 w 24"/>
                <a:gd name="T21" fmla="*/ 6 h 6"/>
                <a:gd name="T22" fmla="*/ 6 w 24"/>
                <a:gd name="T23" fmla="*/ 6 h 6"/>
                <a:gd name="T24" fmla="*/ 12 w 24"/>
                <a:gd name="T25" fmla="*/ 6 h 6"/>
                <a:gd name="T26" fmla="*/ 12 w 24"/>
                <a:gd name="T27" fmla="*/ 0 h 6"/>
                <a:gd name="T28" fmla="*/ 18 w 24"/>
                <a:gd name="T29" fmla="*/ 0 h 6"/>
                <a:gd name="T30" fmla="*/ 18 w 24"/>
                <a:gd name="T31" fmla="*/ 0 h 6"/>
                <a:gd name="T32" fmla="*/ 24 w 24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24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51" name="Freeform 177"/>
            <p:cNvSpPr>
              <a:spLocks/>
            </p:cNvSpPr>
            <p:nvPr/>
          </p:nvSpPr>
          <p:spPr bwMode="auto">
            <a:xfrm>
              <a:off x="4188" y="2145"/>
              <a:ext cx="24" cy="17"/>
            </a:xfrm>
            <a:custGeom>
              <a:avLst/>
              <a:gdLst>
                <a:gd name="T0" fmla="*/ 24 w 24"/>
                <a:gd name="T1" fmla="*/ 17 h 17"/>
                <a:gd name="T2" fmla="*/ 18 w 24"/>
                <a:gd name="T3" fmla="*/ 17 h 17"/>
                <a:gd name="T4" fmla="*/ 18 w 24"/>
                <a:gd name="T5" fmla="*/ 12 h 17"/>
                <a:gd name="T6" fmla="*/ 12 w 24"/>
                <a:gd name="T7" fmla="*/ 12 h 17"/>
                <a:gd name="T8" fmla="*/ 6 w 24"/>
                <a:gd name="T9" fmla="*/ 12 h 17"/>
                <a:gd name="T10" fmla="*/ 6 w 24"/>
                <a:gd name="T11" fmla="*/ 6 h 17"/>
                <a:gd name="T12" fmla="*/ 0 w 24"/>
                <a:gd name="T13" fmla="*/ 6 h 17"/>
                <a:gd name="T14" fmla="*/ 0 w 24"/>
                <a:gd name="T15" fmla="*/ 0 h 17"/>
                <a:gd name="T16" fmla="*/ 0 w 24"/>
                <a:gd name="T17" fmla="*/ 0 h 17"/>
                <a:gd name="T18" fmla="*/ 0 w 24"/>
                <a:gd name="T19" fmla="*/ 0 h 17"/>
                <a:gd name="T20" fmla="*/ 6 w 24"/>
                <a:gd name="T21" fmla="*/ 0 h 17"/>
                <a:gd name="T22" fmla="*/ 6 w 24"/>
                <a:gd name="T23" fmla="*/ 6 h 17"/>
                <a:gd name="T24" fmla="*/ 12 w 24"/>
                <a:gd name="T25" fmla="*/ 6 h 17"/>
                <a:gd name="T26" fmla="*/ 12 w 24"/>
                <a:gd name="T27" fmla="*/ 12 h 17"/>
                <a:gd name="T28" fmla="*/ 18 w 24"/>
                <a:gd name="T29" fmla="*/ 12 h 17"/>
                <a:gd name="T30" fmla="*/ 18 w 24"/>
                <a:gd name="T31" fmla="*/ 17 h 17"/>
                <a:gd name="T32" fmla="*/ 24 w 24"/>
                <a:gd name="T33" fmla="*/ 17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7"/>
                <a:gd name="T53" fmla="*/ 24 w 24"/>
                <a:gd name="T54" fmla="*/ 17 h 1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7">
                  <a:moveTo>
                    <a:pt x="24" y="17"/>
                  </a:moveTo>
                  <a:lnTo>
                    <a:pt x="18" y="17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17"/>
                  </a:lnTo>
                  <a:lnTo>
                    <a:pt x="24" y="17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52" name="Freeform 178"/>
            <p:cNvSpPr>
              <a:spLocks/>
            </p:cNvSpPr>
            <p:nvPr/>
          </p:nvSpPr>
          <p:spPr bwMode="auto">
            <a:xfrm>
              <a:off x="4313" y="2151"/>
              <a:ext cx="6" cy="23"/>
            </a:xfrm>
            <a:custGeom>
              <a:avLst/>
              <a:gdLst>
                <a:gd name="T0" fmla="*/ 0 w 6"/>
                <a:gd name="T1" fmla="*/ 23 h 23"/>
                <a:gd name="T2" fmla="*/ 0 w 6"/>
                <a:gd name="T3" fmla="*/ 17 h 23"/>
                <a:gd name="T4" fmla="*/ 0 w 6"/>
                <a:gd name="T5" fmla="*/ 11 h 23"/>
                <a:gd name="T6" fmla="*/ 0 w 6"/>
                <a:gd name="T7" fmla="*/ 0 h 23"/>
                <a:gd name="T8" fmla="*/ 0 w 6"/>
                <a:gd name="T9" fmla="*/ 0 h 23"/>
                <a:gd name="T10" fmla="*/ 6 w 6"/>
                <a:gd name="T11" fmla="*/ 0 h 23"/>
                <a:gd name="T12" fmla="*/ 6 w 6"/>
                <a:gd name="T13" fmla="*/ 6 h 23"/>
                <a:gd name="T14" fmla="*/ 0 w 6"/>
                <a:gd name="T15" fmla="*/ 17 h 23"/>
                <a:gd name="T16" fmla="*/ 0 w 6"/>
                <a:gd name="T17" fmla="*/ 23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3"/>
                <a:gd name="T29" fmla="*/ 6 w 6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3">
                  <a:moveTo>
                    <a:pt x="0" y="23"/>
                  </a:moveTo>
                  <a:lnTo>
                    <a:pt x="0" y="17"/>
                  </a:lnTo>
                  <a:lnTo>
                    <a:pt x="0" y="11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17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53" name="Freeform 179"/>
            <p:cNvSpPr>
              <a:spLocks/>
            </p:cNvSpPr>
            <p:nvPr/>
          </p:nvSpPr>
          <p:spPr bwMode="auto">
            <a:xfrm>
              <a:off x="4319" y="2151"/>
              <a:ext cx="12" cy="29"/>
            </a:xfrm>
            <a:custGeom>
              <a:avLst/>
              <a:gdLst>
                <a:gd name="T0" fmla="*/ 0 w 12"/>
                <a:gd name="T1" fmla="*/ 29 h 29"/>
                <a:gd name="T2" fmla="*/ 0 w 12"/>
                <a:gd name="T3" fmla="*/ 23 h 29"/>
                <a:gd name="T4" fmla="*/ 0 w 12"/>
                <a:gd name="T5" fmla="*/ 11 h 29"/>
                <a:gd name="T6" fmla="*/ 6 w 12"/>
                <a:gd name="T7" fmla="*/ 6 h 29"/>
                <a:gd name="T8" fmla="*/ 6 w 12"/>
                <a:gd name="T9" fmla="*/ 0 h 29"/>
                <a:gd name="T10" fmla="*/ 12 w 12"/>
                <a:gd name="T11" fmla="*/ 6 h 29"/>
                <a:gd name="T12" fmla="*/ 6 w 12"/>
                <a:gd name="T13" fmla="*/ 11 h 29"/>
                <a:gd name="T14" fmla="*/ 6 w 12"/>
                <a:gd name="T15" fmla="*/ 23 h 29"/>
                <a:gd name="T16" fmla="*/ 0 w 12"/>
                <a:gd name="T17" fmla="*/ 29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29"/>
                <a:gd name="T29" fmla="*/ 12 w 12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29">
                  <a:moveTo>
                    <a:pt x="0" y="29"/>
                  </a:moveTo>
                  <a:lnTo>
                    <a:pt x="0" y="23"/>
                  </a:lnTo>
                  <a:lnTo>
                    <a:pt x="0" y="11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6"/>
                  </a:lnTo>
                  <a:lnTo>
                    <a:pt x="6" y="11"/>
                  </a:lnTo>
                  <a:lnTo>
                    <a:pt x="6" y="23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54" name="Freeform 180"/>
            <p:cNvSpPr>
              <a:spLocks/>
            </p:cNvSpPr>
            <p:nvPr/>
          </p:nvSpPr>
          <p:spPr bwMode="auto">
            <a:xfrm>
              <a:off x="4295" y="2139"/>
              <a:ext cx="6" cy="29"/>
            </a:xfrm>
            <a:custGeom>
              <a:avLst/>
              <a:gdLst>
                <a:gd name="T0" fmla="*/ 6 w 6"/>
                <a:gd name="T1" fmla="*/ 29 h 29"/>
                <a:gd name="T2" fmla="*/ 6 w 6"/>
                <a:gd name="T3" fmla="*/ 23 h 29"/>
                <a:gd name="T4" fmla="*/ 0 w 6"/>
                <a:gd name="T5" fmla="*/ 18 h 29"/>
                <a:gd name="T6" fmla="*/ 0 w 6"/>
                <a:gd name="T7" fmla="*/ 6 h 29"/>
                <a:gd name="T8" fmla="*/ 6 w 6"/>
                <a:gd name="T9" fmla="*/ 0 h 29"/>
                <a:gd name="T10" fmla="*/ 6 w 6"/>
                <a:gd name="T11" fmla="*/ 6 h 29"/>
                <a:gd name="T12" fmla="*/ 6 w 6"/>
                <a:gd name="T13" fmla="*/ 12 h 29"/>
                <a:gd name="T14" fmla="*/ 6 w 6"/>
                <a:gd name="T15" fmla="*/ 18 h 29"/>
                <a:gd name="T16" fmla="*/ 6 w 6"/>
                <a:gd name="T17" fmla="*/ 29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9"/>
                <a:gd name="T29" fmla="*/ 6 w 6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9">
                  <a:moveTo>
                    <a:pt x="6" y="29"/>
                  </a:moveTo>
                  <a:lnTo>
                    <a:pt x="6" y="23"/>
                  </a:lnTo>
                  <a:lnTo>
                    <a:pt x="0" y="18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6" y="2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55" name="Freeform 181"/>
            <p:cNvSpPr>
              <a:spLocks/>
            </p:cNvSpPr>
            <p:nvPr/>
          </p:nvSpPr>
          <p:spPr bwMode="auto">
            <a:xfrm>
              <a:off x="4283" y="2133"/>
              <a:ext cx="6" cy="29"/>
            </a:xfrm>
            <a:custGeom>
              <a:avLst/>
              <a:gdLst>
                <a:gd name="T0" fmla="*/ 6 w 6"/>
                <a:gd name="T1" fmla="*/ 29 h 29"/>
                <a:gd name="T2" fmla="*/ 6 w 6"/>
                <a:gd name="T3" fmla="*/ 24 h 29"/>
                <a:gd name="T4" fmla="*/ 0 w 6"/>
                <a:gd name="T5" fmla="*/ 12 h 29"/>
                <a:gd name="T6" fmla="*/ 0 w 6"/>
                <a:gd name="T7" fmla="*/ 6 h 29"/>
                <a:gd name="T8" fmla="*/ 0 w 6"/>
                <a:gd name="T9" fmla="*/ 0 h 29"/>
                <a:gd name="T10" fmla="*/ 6 w 6"/>
                <a:gd name="T11" fmla="*/ 6 h 29"/>
                <a:gd name="T12" fmla="*/ 6 w 6"/>
                <a:gd name="T13" fmla="*/ 12 h 29"/>
                <a:gd name="T14" fmla="*/ 6 w 6"/>
                <a:gd name="T15" fmla="*/ 24 h 29"/>
                <a:gd name="T16" fmla="*/ 6 w 6"/>
                <a:gd name="T17" fmla="*/ 29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9"/>
                <a:gd name="T29" fmla="*/ 6 w 6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9">
                  <a:moveTo>
                    <a:pt x="6" y="29"/>
                  </a:moveTo>
                  <a:lnTo>
                    <a:pt x="6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6" y="24"/>
                  </a:lnTo>
                  <a:lnTo>
                    <a:pt x="6" y="2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56" name="Freeform 182"/>
            <p:cNvSpPr>
              <a:spLocks/>
            </p:cNvSpPr>
            <p:nvPr/>
          </p:nvSpPr>
          <p:spPr bwMode="auto">
            <a:xfrm>
              <a:off x="4266" y="2127"/>
              <a:ext cx="12" cy="30"/>
            </a:xfrm>
            <a:custGeom>
              <a:avLst/>
              <a:gdLst>
                <a:gd name="T0" fmla="*/ 12 w 12"/>
                <a:gd name="T1" fmla="*/ 30 h 30"/>
                <a:gd name="T2" fmla="*/ 6 w 12"/>
                <a:gd name="T3" fmla="*/ 24 h 30"/>
                <a:gd name="T4" fmla="*/ 0 w 12"/>
                <a:gd name="T5" fmla="*/ 12 h 30"/>
                <a:gd name="T6" fmla="*/ 0 w 12"/>
                <a:gd name="T7" fmla="*/ 0 h 30"/>
                <a:gd name="T8" fmla="*/ 0 w 12"/>
                <a:gd name="T9" fmla="*/ 0 h 30"/>
                <a:gd name="T10" fmla="*/ 6 w 12"/>
                <a:gd name="T11" fmla="*/ 6 h 30"/>
                <a:gd name="T12" fmla="*/ 6 w 12"/>
                <a:gd name="T13" fmla="*/ 12 h 30"/>
                <a:gd name="T14" fmla="*/ 12 w 12"/>
                <a:gd name="T15" fmla="*/ 24 h 30"/>
                <a:gd name="T16" fmla="*/ 12 w 12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12" y="30"/>
                  </a:moveTo>
                  <a:lnTo>
                    <a:pt x="6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24"/>
                  </a:lnTo>
                  <a:lnTo>
                    <a:pt x="12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57" name="Freeform 183"/>
            <p:cNvSpPr>
              <a:spLocks/>
            </p:cNvSpPr>
            <p:nvPr/>
          </p:nvSpPr>
          <p:spPr bwMode="auto">
            <a:xfrm>
              <a:off x="4230" y="2121"/>
              <a:ext cx="18" cy="36"/>
            </a:xfrm>
            <a:custGeom>
              <a:avLst/>
              <a:gdLst>
                <a:gd name="T0" fmla="*/ 18 w 18"/>
                <a:gd name="T1" fmla="*/ 36 h 36"/>
                <a:gd name="T2" fmla="*/ 18 w 18"/>
                <a:gd name="T3" fmla="*/ 36 h 36"/>
                <a:gd name="T4" fmla="*/ 12 w 18"/>
                <a:gd name="T5" fmla="*/ 30 h 36"/>
                <a:gd name="T6" fmla="*/ 12 w 18"/>
                <a:gd name="T7" fmla="*/ 24 h 36"/>
                <a:gd name="T8" fmla="*/ 6 w 18"/>
                <a:gd name="T9" fmla="*/ 18 h 36"/>
                <a:gd name="T10" fmla="*/ 6 w 18"/>
                <a:gd name="T11" fmla="*/ 12 h 36"/>
                <a:gd name="T12" fmla="*/ 0 w 18"/>
                <a:gd name="T13" fmla="*/ 6 h 36"/>
                <a:gd name="T14" fmla="*/ 0 w 18"/>
                <a:gd name="T15" fmla="*/ 6 h 36"/>
                <a:gd name="T16" fmla="*/ 6 w 18"/>
                <a:gd name="T17" fmla="*/ 0 h 36"/>
                <a:gd name="T18" fmla="*/ 6 w 18"/>
                <a:gd name="T19" fmla="*/ 0 h 36"/>
                <a:gd name="T20" fmla="*/ 6 w 18"/>
                <a:gd name="T21" fmla="*/ 6 h 36"/>
                <a:gd name="T22" fmla="*/ 12 w 18"/>
                <a:gd name="T23" fmla="*/ 12 h 36"/>
                <a:gd name="T24" fmla="*/ 12 w 18"/>
                <a:gd name="T25" fmla="*/ 18 h 36"/>
                <a:gd name="T26" fmla="*/ 12 w 18"/>
                <a:gd name="T27" fmla="*/ 24 h 36"/>
                <a:gd name="T28" fmla="*/ 18 w 18"/>
                <a:gd name="T29" fmla="*/ 30 h 36"/>
                <a:gd name="T30" fmla="*/ 18 w 18"/>
                <a:gd name="T31" fmla="*/ 36 h 36"/>
                <a:gd name="T32" fmla="*/ 18 w 18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6"/>
                <a:gd name="T53" fmla="*/ 18 w 18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6">
                  <a:moveTo>
                    <a:pt x="18" y="36"/>
                  </a:moveTo>
                  <a:lnTo>
                    <a:pt x="18" y="36"/>
                  </a:lnTo>
                  <a:lnTo>
                    <a:pt x="12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2" y="24"/>
                  </a:lnTo>
                  <a:lnTo>
                    <a:pt x="18" y="30"/>
                  </a:lnTo>
                  <a:lnTo>
                    <a:pt x="18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58" name="Freeform 184"/>
            <p:cNvSpPr>
              <a:spLocks/>
            </p:cNvSpPr>
            <p:nvPr/>
          </p:nvSpPr>
          <p:spPr bwMode="auto">
            <a:xfrm>
              <a:off x="4200" y="2127"/>
              <a:ext cx="24" cy="35"/>
            </a:xfrm>
            <a:custGeom>
              <a:avLst/>
              <a:gdLst>
                <a:gd name="T0" fmla="*/ 24 w 24"/>
                <a:gd name="T1" fmla="*/ 35 h 35"/>
                <a:gd name="T2" fmla="*/ 18 w 24"/>
                <a:gd name="T3" fmla="*/ 30 h 35"/>
                <a:gd name="T4" fmla="*/ 18 w 24"/>
                <a:gd name="T5" fmla="*/ 30 h 35"/>
                <a:gd name="T6" fmla="*/ 12 w 24"/>
                <a:gd name="T7" fmla="*/ 24 h 35"/>
                <a:gd name="T8" fmla="*/ 6 w 24"/>
                <a:gd name="T9" fmla="*/ 18 h 35"/>
                <a:gd name="T10" fmla="*/ 6 w 24"/>
                <a:gd name="T11" fmla="*/ 12 h 35"/>
                <a:gd name="T12" fmla="*/ 0 w 24"/>
                <a:gd name="T13" fmla="*/ 6 h 35"/>
                <a:gd name="T14" fmla="*/ 0 w 24"/>
                <a:gd name="T15" fmla="*/ 6 h 35"/>
                <a:gd name="T16" fmla="*/ 0 w 24"/>
                <a:gd name="T17" fmla="*/ 0 h 35"/>
                <a:gd name="T18" fmla="*/ 6 w 24"/>
                <a:gd name="T19" fmla="*/ 0 h 35"/>
                <a:gd name="T20" fmla="*/ 6 w 24"/>
                <a:gd name="T21" fmla="*/ 6 h 35"/>
                <a:gd name="T22" fmla="*/ 6 w 24"/>
                <a:gd name="T23" fmla="*/ 12 h 35"/>
                <a:gd name="T24" fmla="*/ 12 w 24"/>
                <a:gd name="T25" fmla="*/ 18 h 35"/>
                <a:gd name="T26" fmla="*/ 12 w 24"/>
                <a:gd name="T27" fmla="*/ 24 h 35"/>
                <a:gd name="T28" fmla="*/ 18 w 24"/>
                <a:gd name="T29" fmla="*/ 30 h 35"/>
                <a:gd name="T30" fmla="*/ 18 w 24"/>
                <a:gd name="T31" fmla="*/ 35 h 35"/>
                <a:gd name="T32" fmla="*/ 24 w 24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5"/>
                <a:gd name="T53" fmla="*/ 24 w 24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5">
                  <a:moveTo>
                    <a:pt x="24" y="35"/>
                  </a:moveTo>
                  <a:lnTo>
                    <a:pt x="18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2" y="24"/>
                  </a:lnTo>
                  <a:lnTo>
                    <a:pt x="18" y="30"/>
                  </a:lnTo>
                  <a:lnTo>
                    <a:pt x="18" y="35"/>
                  </a:lnTo>
                  <a:lnTo>
                    <a:pt x="24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59" name="Freeform 185"/>
            <p:cNvSpPr>
              <a:spLocks/>
            </p:cNvSpPr>
            <p:nvPr/>
          </p:nvSpPr>
          <p:spPr bwMode="auto">
            <a:xfrm>
              <a:off x="4248" y="2127"/>
              <a:ext cx="18" cy="30"/>
            </a:xfrm>
            <a:custGeom>
              <a:avLst/>
              <a:gdLst>
                <a:gd name="T0" fmla="*/ 18 w 18"/>
                <a:gd name="T1" fmla="*/ 30 h 30"/>
                <a:gd name="T2" fmla="*/ 12 w 18"/>
                <a:gd name="T3" fmla="*/ 30 h 30"/>
                <a:gd name="T4" fmla="*/ 12 w 18"/>
                <a:gd name="T5" fmla="*/ 24 h 30"/>
                <a:gd name="T6" fmla="*/ 6 w 18"/>
                <a:gd name="T7" fmla="*/ 18 h 30"/>
                <a:gd name="T8" fmla="*/ 0 w 18"/>
                <a:gd name="T9" fmla="*/ 12 h 30"/>
                <a:gd name="T10" fmla="*/ 0 w 18"/>
                <a:gd name="T11" fmla="*/ 6 h 30"/>
                <a:gd name="T12" fmla="*/ 0 w 18"/>
                <a:gd name="T13" fmla="*/ 6 h 30"/>
                <a:gd name="T14" fmla="*/ 0 w 18"/>
                <a:gd name="T15" fmla="*/ 0 h 30"/>
                <a:gd name="T16" fmla="*/ 0 w 18"/>
                <a:gd name="T17" fmla="*/ 0 h 30"/>
                <a:gd name="T18" fmla="*/ 0 w 18"/>
                <a:gd name="T19" fmla="*/ 0 h 30"/>
                <a:gd name="T20" fmla="*/ 6 w 18"/>
                <a:gd name="T21" fmla="*/ 6 h 30"/>
                <a:gd name="T22" fmla="*/ 6 w 18"/>
                <a:gd name="T23" fmla="*/ 6 h 30"/>
                <a:gd name="T24" fmla="*/ 6 w 18"/>
                <a:gd name="T25" fmla="*/ 12 h 30"/>
                <a:gd name="T26" fmla="*/ 12 w 18"/>
                <a:gd name="T27" fmla="*/ 18 h 30"/>
                <a:gd name="T28" fmla="*/ 12 w 18"/>
                <a:gd name="T29" fmla="*/ 24 h 30"/>
                <a:gd name="T30" fmla="*/ 12 w 18"/>
                <a:gd name="T31" fmla="*/ 30 h 30"/>
                <a:gd name="T32" fmla="*/ 18 w 18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0"/>
                <a:gd name="T53" fmla="*/ 18 w 1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0">
                  <a:moveTo>
                    <a:pt x="18" y="30"/>
                  </a:moveTo>
                  <a:lnTo>
                    <a:pt x="12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2" y="24"/>
                  </a:lnTo>
                  <a:lnTo>
                    <a:pt x="12" y="30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60" name="Freeform 186"/>
            <p:cNvSpPr>
              <a:spLocks/>
            </p:cNvSpPr>
            <p:nvPr/>
          </p:nvSpPr>
          <p:spPr bwMode="auto">
            <a:xfrm>
              <a:off x="4236" y="2157"/>
              <a:ext cx="24" cy="41"/>
            </a:xfrm>
            <a:custGeom>
              <a:avLst/>
              <a:gdLst>
                <a:gd name="T0" fmla="*/ 0 w 24"/>
                <a:gd name="T1" fmla="*/ 41 h 41"/>
                <a:gd name="T2" fmla="*/ 0 w 24"/>
                <a:gd name="T3" fmla="*/ 41 h 41"/>
                <a:gd name="T4" fmla="*/ 0 w 24"/>
                <a:gd name="T5" fmla="*/ 35 h 41"/>
                <a:gd name="T6" fmla="*/ 0 w 24"/>
                <a:gd name="T7" fmla="*/ 29 h 41"/>
                <a:gd name="T8" fmla="*/ 6 w 24"/>
                <a:gd name="T9" fmla="*/ 23 h 41"/>
                <a:gd name="T10" fmla="*/ 12 w 24"/>
                <a:gd name="T11" fmla="*/ 11 h 41"/>
                <a:gd name="T12" fmla="*/ 18 w 24"/>
                <a:gd name="T13" fmla="*/ 5 h 41"/>
                <a:gd name="T14" fmla="*/ 24 w 24"/>
                <a:gd name="T15" fmla="*/ 0 h 41"/>
                <a:gd name="T16" fmla="*/ 24 w 24"/>
                <a:gd name="T17" fmla="*/ 0 h 41"/>
                <a:gd name="T18" fmla="*/ 24 w 24"/>
                <a:gd name="T19" fmla="*/ 0 h 41"/>
                <a:gd name="T20" fmla="*/ 24 w 24"/>
                <a:gd name="T21" fmla="*/ 5 h 41"/>
                <a:gd name="T22" fmla="*/ 18 w 24"/>
                <a:gd name="T23" fmla="*/ 17 h 41"/>
                <a:gd name="T24" fmla="*/ 12 w 24"/>
                <a:gd name="T25" fmla="*/ 23 h 41"/>
                <a:gd name="T26" fmla="*/ 6 w 24"/>
                <a:gd name="T27" fmla="*/ 29 h 41"/>
                <a:gd name="T28" fmla="*/ 6 w 24"/>
                <a:gd name="T29" fmla="*/ 35 h 41"/>
                <a:gd name="T30" fmla="*/ 0 w 24"/>
                <a:gd name="T31" fmla="*/ 41 h 41"/>
                <a:gd name="T32" fmla="*/ 0 w 24"/>
                <a:gd name="T33" fmla="*/ 41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1"/>
                <a:gd name="T53" fmla="*/ 24 w 24"/>
                <a:gd name="T54" fmla="*/ 41 h 4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1">
                  <a:moveTo>
                    <a:pt x="0" y="41"/>
                  </a:moveTo>
                  <a:lnTo>
                    <a:pt x="0" y="41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6" y="23"/>
                  </a:lnTo>
                  <a:lnTo>
                    <a:pt x="12" y="11"/>
                  </a:lnTo>
                  <a:lnTo>
                    <a:pt x="18" y="5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18" y="17"/>
                  </a:lnTo>
                  <a:lnTo>
                    <a:pt x="12" y="23"/>
                  </a:lnTo>
                  <a:lnTo>
                    <a:pt x="6" y="29"/>
                  </a:lnTo>
                  <a:lnTo>
                    <a:pt x="6" y="35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61" name="Freeform 187"/>
            <p:cNvSpPr>
              <a:spLocks/>
            </p:cNvSpPr>
            <p:nvPr/>
          </p:nvSpPr>
          <p:spPr bwMode="auto">
            <a:xfrm>
              <a:off x="4212" y="2157"/>
              <a:ext cx="24" cy="35"/>
            </a:xfrm>
            <a:custGeom>
              <a:avLst/>
              <a:gdLst>
                <a:gd name="T0" fmla="*/ 0 w 24"/>
                <a:gd name="T1" fmla="*/ 35 h 35"/>
                <a:gd name="T2" fmla="*/ 0 w 24"/>
                <a:gd name="T3" fmla="*/ 35 h 35"/>
                <a:gd name="T4" fmla="*/ 6 w 24"/>
                <a:gd name="T5" fmla="*/ 29 h 35"/>
                <a:gd name="T6" fmla="*/ 6 w 24"/>
                <a:gd name="T7" fmla="*/ 23 h 35"/>
                <a:gd name="T8" fmla="*/ 6 w 24"/>
                <a:gd name="T9" fmla="*/ 17 h 35"/>
                <a:gd name="T10" fmla="*/ 12 w 24"/>
                <a:gd name="T11" fmla="*/ 11 h 35"/>
                <a:gd name="T12" fmla="*/ 18 w 24"/>
                <a:gd name="T13" fmla="*/ 5 h 35"/>
                <a:gd name="T14" fmla="*/ 24 w 24"/>
                <a:gd name="T15" fmla="*/ 5 h 35"/>
                <a:gd name="T16" fmla="*/ 24 w 24"/>
                <a:gd name="T17" fmla="*/ 0 h 35"/>
                <a:gd name="T18" fmla="*/ 24 w 24"/>
                <a:gd name="T19" fmla="*/ 5 h 35"/>
                <a:gd name="T20" fmla="*/ 24 w 24"/>
                <a:gd name="T21" fmla="*/ 11 h 35"/>
                <a:gd name="T22" fmla="*/ 18 w 24"/>
                <a:gd name="T23" fmla="*/ 17 h 35"/>
                <a:gd name="T24" fmla="*/ 12 w 24"/>
                <a:gd name="T25" fmla="*/ 23 h 35"/>
                <a:gd name="T26" fmla="*/ 12 w 24"/>
                <a:gd name="T27" fmla="*/ 29 h 35"/>
                <a:gd name="T28" fmla="*/ 6 w 24"/>
                <a:gd name="T29" fmla="*/ 29 h 35"/>
                <a:gd name="T30" fmla="*/ 6 w 24"/>
                <a:gd name="T31" fmla="*/ 35 h 35"/>
                <a:gd name="T32" fmla="*/ 0 w 24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5"/>
                <a:gd name="T53" fmla="*/ 24 w 24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5">
                  <a:moveTo>
                    <a:pt x="0" y="35"/>
                  </a:moveTo>
                  <a:lnTo>
                    <a:pt x="0" y="35"/>
                  </a:lnTo>
                  <a:lnTo>
                    <a:pt x="6" y="29"/>
                  </a:lnTo>
                  <a:lnTo>
                    <a:pt x="6" y="23"/>
                  </a:lnTo>
                  <a:lnTo>
                    <a:pt x="6" y="17"/>
                  </a:lnTo>
                  <a:lnTo>
                    <a:pt x="12" y="11"/>
                  </a:lnTo>
                  <a:lnTo>
                    <a:pt x="18" y="5"/>
                  </a:lnTo>
                  <a:lnTo>
                    <a:pt x="24" y="5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24" y="11"/>
                  </a:lnTo>
                  <a:lnTo>
                    <a:pt x="18" y="17"/>
                  </a:lnTo>
                  <a:lnTo>
                    <a:pt x="12" y="23"/>
                  </a:lnTo>
                  <a:lnTo>
                    <a:pt x="12" y="29"/>
                  </a:lnTo>
                  <a:lnTo>
                    <a:pt x="6" y="29"/>
                  </a:lnTo>
                  <a:lnTo>
                    <a:pt x="6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62" name="Freeform 188"/>
            <p:cNvSpPr>
              <a:spLocks/>
            </p:cNvSpPr>
            <p:nvPr/>
          </p:nvSpPr>
          <p:spPr bwMode="auto">
            <a:xfrm>
              <a:off x="4212" y="2127"/>
              <a:ext cx="24" cy="35"/>
            </a:xfrm>
            <a:custGeom>
              <a:avLst/>
              <a:gdLst>
                <a:gd name="T0" fmla="*/ 24 w 24"/>
                <a:gd name="T1" fmla="*/ 35 h 35"/>
                <a:gd name="T2" fmla="*/ 24 w 24"/>
                <a:gd name="T3" fmla="*/ 30 h 35"/>
                <a:gd name="T4" fmla="*/ 18 w 24"/>
                <a:gd name="T5" fmla="*/ 24 h 35"/>
                <a:gd name="T6" fmla="*/ 12 w 24"/>
                <a:gd name="T7" fmla="*/ 18 h 35"/>
                <a:gd name="T8" fmla="*/ 12 w 24"/>
                <a:gd name="T9" fmla="*/ 18 h 35"/>
                <a:gd name="T10" fmla="*/ 6 w 24"/>
                <a:gd name="T11" fmla="*/ 12 h 35"/>
                <a:gd name="T12" fmla="*/ 6 w 24"/>
                <a:gd name="T13" fmla="*/ 6 h 35"/>
                <a:gd name="T14" fmla="*/ 0 w 24"/>
                <a:gd name="T15" fmla="*/ 0 h 35"/>
                <a:gd name="T16" fmla="*/ 6 w 24"/>
                <a:gd name="T17" fmla="*/ 0 h 35"/>
                <a:gd name="T18" fmla="*/ 6 w 24"/>
                <a:gd name="T19" fmla="*/ 0 h 35"/>
                <a:gd name="T20" fmla="*/ 6 w 24"/>
                <a:gd name="T21" fmla="*/ 0 h 35"/>
                <a:gd name="T22" fmla="*/ 12 w 24"/>
                <a:gd name="T23" fmla="*/ 6 h 35"/>
                <a:gd name="T24" fmla="*/ 12 w 24"/>
                <a:gd name="T25" fmla="*/ 12 h 35"/>
                <a:gd name="T26" fmla="*/ 18 w 24"/>
                <a:gd name="T27" fmla="*/ 18 h 35"/>
                <a:gd name="T28" fmla="*/ 18 w 24"/>
                <a:gd name="T29" fmla="*/ 24 h 35"/>
                <a:gd name="T30" fmla="*/ 24 w 24"/>
                <a:gd name="T31" fmla="*/ 30 h 35"/>
                <a:gd name="T32" fmla="*/ 24 w 24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5"/>
                <a:gd name="T53" fmla="*/ 24 w 24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5">
                  <a:moveTo>
                    <a:pt x="24" y="35"/>
                  </a:moveTo>
                  <a:lnTo>
                    <a:pt x="24" y="30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24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63" name="Freeform 189"/>
            <p:cNvSpPr>
              <a:spLocks/>
            </p:cNvSpPr>
            <p:nvPr/>
          </p:nvSpPr>
          <p:spPr bwMode="auto">
            <a:xfrm>
              <a:off x="5096" y="1636"/>
              <a:ext cx="89" cy="84"/>
            </a:xfrm>
            <a:custGeom>
              <a:avLst/>
              <a:gdLst>
                <a:gd name="T0" fmla="*/ 18 w 89"/>
                <a:gd name="T1" fmla="*/ 18 h 84"/>
                <a:gd name="T2" fmla="*/ 12 w 89"/>
                <a:gd name="T3" fmla="*/ 30 h 84"/>
                <a:gd name="T4" fmla="*/ 12 w 89"/>
                <a:gd name="T5" fmla="*/ 42 h 84"/>
                <a:gd name="T6" fmla="*/ 24 w 89"/>
                <a:gd name="T7" fmla="*/ 42 h 84"/>
                <a:gd name="T8" fmla="*/ 29 w 89"/>
                <a:gd name="T9" fmla="*/ 42 h 84"/>
                <a:gd name="T10" fmla="*/ 29 w 89"/>
                <a:gd name="T11" fmla="*/ 48 h 84"/>
                <a:gd name="T12" fmla="*/ 29 w 89"/>
                <a:gd name="T13" fmla="*/ 48 h 84"/>
                <a:gd name="T14" fmla="*/ 24 w 89"/>
                <a:gd name="T15" fmla="*/ 48 h 84"/>
                <a:gd name="T16" fmla="*/ 18 w 89"/>
                <a:gd name="T17" fmla="*/ 42 h 84"/>
                <a:gd name="T18" fmla="*/ 6 w 89"/>
                <a:gd name="T19" fmla="*/ 48 h 84"/>
                <a:gd name="T20" fmla="*/ 0 w 89"/>
                <a:gd name="T21" fmla="*/ 54 h 84"/>
                <a:gd name="T22" fmla="*/ 6 w 89"/>
                <a:gd name="T23" fmla="*/ 66 h 84"/>
                <a:gd name="T24" fmla="*/ 12 w 89"/>
                <a:gd name="T25" fmla="*/ 66 h 84"/>
                <a:gd name="T26" fmla="*/ 18 w 89"/>
                <a:gd name="T27" fmla="*/ 66 h 84"/>
                <a:gd name="T28" fmla="*/ 24 w 89"/>
                <a:gd name="T29" fmla="*/ 66 h 84"/>
                <a:gd name="T30" fmla="*/ 29 w 89"/>
                <a:gd name="T31" fmla="*/ 60 h 84"/>
                <a:gd name="T32" fmla="*/ 24 w 89"/>
                <a:gd name="T33" fmla="*/ 72 h 84"/>
                <a:gd name="T34" fmla="*/ 24 w 89"/>
                <a:gd name="T35" fmla="*/ 84 h 84"/>
                <a:gd name="T36" fmla="*/ 29 w 89"/>
                <a:gd name="T37" fmla="*/ 84 h 84"/>
                <a:gd name="T38" fmla="*/ 41 w 89"/>
                <a:gd name="T39" fmla="*/ 84 h 84"/>
                <a:gd name="T40" fmla="*/ 41 w 89"/>
                <a:gd name="T41" fmla="*/ 72 h 84"/>
                <a:gd name="T42" fmla="*/ 41 w 89"/>
                <a:gd name="T43" fmla="*/ 66 h 84"/>
                <a:gd name="T44" fmla="*/ 41 w 89"/>
                <a:gd name="T45" fmla="*/ 60 h 84"/>
                <a:gd name="T46" fmla="*/ 41 w 89"/>
                <a:gd name="T47" fmla="*/ 66 h 84"/>
                <a:gd name="T48" fmla="*/ 47 w 89"/>
                <a:gd name="T49" fmla="*/ 72 h 84"/>
                <a:gd name="T50" fmla="*/ 59 w 89"/>
                <a:gd name="T51" fmla="*/ 72 h 84"/>
                <a:gd name="T52" fmla="*/ 71 w 89"/>
                <a:gd name="T53" fmla="*/ 78 h 84"/>
                <a:gd name="T54" fmla="*/ 83 w 89"/>
                <a:gd name="T55" fmla="*/ 72 h 84"/>
                <a:gd name="T56" fmla="*/ 83 w 89"/>
                <a:gd name="T57" fmla="*/ 66 h 84"/>
                <a:gd name="T58" fmla="*/ 83 w 89"/>
                <a:gd name="T59" fmla="*/ 60 h 84"/>
                <a:gd name="T60" fmla="*/ 71 w 89"/>
                <a:gd name="T61" fmla="*/ 54 h 84"/>
                <a:gd name="T62" fmla="*/ 59 w 89"/>
                <a:gd name="T63" fmla="*/ 54 h 84"/>
                <a:gd name="T64" fmla="*/ 65 w 89"/>
                <a:gd name="T65" fmla="*/ 42 h 84"/>
                <a:gd name="T66" fmla="*/ 77 w 89"/>
                <a:gd name="T67" fmla="*/ 42 h 84"/>
                <a:gd name="T68" fmla="*/ 89 w 89"/>
                <a:gd name="T69" fmla="*/ 36 h 84"/>
                <a:gd name="T70" fmla="*/ 89 w 89"/>
                <a:gd name="T71" fmla="*/ 24 h 84"/>
                <a:gd name="T72" fmla="*/ 77 w 89"/>
                <a:gd name="T73" fmla="*/ 18 h 84"/>
                <a:gd name="T74" fmla="*/ 65 w 89"/>
                <a:gd name="T75" fmla="*/ 24 h 84"/>
                <a:gd name="T76" fmla="*/ 65 w 89"/>
                <a:gd name="T77" fmla="*/ 30 h 84"/>
                <a:gd name="T78" fmla="*/ 59 w 89"/>
                <a:gd name="T79" fmla="*/ 36 h 84"/>
                <a:gd name="T80" fmla="*/ 53 w 89"/>
                <a:gd name="T81" fmla="*/ 36 h 84"/>
                <a:gd name="T82" fmla="*/ 53 w 89"/>
                <a:gd name="T83" fmla="*/ 30 h 84"/>
                <a:gd name="T84" fmla="*/ 53 w 89"/>
                <a:gd name="T85" fmla="*/ 24 h 84"/>
                <a:gd name="T86" fmla="*/ 65 w 89"/>
                <a:gd name="T87" fmla="*/ 12 h 84"/>
                <a:gd name="T88" fmla="*/ 59 w 89"/>
                <a:gd name="T89" fmla="*/ 0 h 84"/>
                <a:gd name="T90" fmla="*/ 47 w 89"/>
                <a:gd name="T91" fmla="*/ 0 h 84"/>
                <a:gd name="T92" fmla="*/ 41 w 89"/>
                <a:gd name="T93" fmla="*/ 6 h 84"/>
                <a:gd name="T94" fmla="*/ 35 w 89"/>
                <a:gd name="T95" fmla="*/ 12 h 84"/>
                <a:gd name="T96" fmla="*/ 41 w 89"/>
                <a:gd name="T97" fmla="*/ 18 h 84"/>
                <a:gd name="T98" fmla="*/ 41 w 89"/>
                <a:gd name="T99" fmla="*/ 24 h 84"/>
                <a:gd name="T100" fmla="*/ 41 w 89"/>
                <a:gd name="T101" fmla="*/ 36 h 84"/>
                <a:gd name="T102" fmla="*/ 35 w 89"/>
                <a:gd name="T103" fmla="*/ 36 h 84"/>
                <a:gd name="T104" fmla="*/ 35 w 89"/>
                <a:gd name="T105" fmla="*/ 24 h 8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84"/>
                <a:gd name="T161" fmla="*/ 89 w 89"/>
                <a:gd name="T162" fmla="*/ 84 h 8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84">
                  <a:moveTo>
                    <a:pt x="24" y="18"/>
                  </a:moveTo>
                  <a:lnTo>
                    <a:pt x="18" y="18"/>
                  </a:lnTo>
                  <a:lnTo>
                    <a:pt x="12" y="24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12" y="42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9" y="42"/>
                  </a:lnTo>
                  <a:lnTo>
                    <a:pt x="29" y="48"/>
                  </a:lnTo>
                  <a:lnTo>
                    <a:pt x="24" y="48"/>
                  </a:lnTo>
                  <a:lnTo>
                    <a:pt x="18" y="48"/>
                  </a:lnTo>
                  <a:lnTo>
                    <a:pt x="18" y="42"/>
                  </a:lnTo>
                  <a:lnTo>
                    <a:pt x="12" y="42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8" y="66"/>
                  </a:lnTo>
                  <a:lnTo>
                    <a:pt x="24" y="66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29" y="66"/>
                  </a:lnTo>
                  <a:lnTo>
                    <a:pt x="24" y="72"/>
                  </a:lnTo>
                  <a:lnTo>
                    <a:pt x="24" y="78"/>
                  </a:lnTo>
                  <a:lnTo>
                    <a:pt x="24" y="84"/>
                  </a:lnTo>
                  <a:lnTo>
                    <a:pt x="29" y="84"/>
                  </a:lnTo>
                  <a:lnTo>
                    <a:pt x="35" y="84"/>
                  </a:lnTo>
                  <a:lnTo>
                    <a:pt x="41" y="84"/>
                  </a:lnTo>
                  <a:lnTo>
                    <a:pt x="41" y="78"/>
                  </a:lnTo>
                  <a:lnTo>
                    <a:pt x="41" y="72"/>
                  </a:lnTo>
                  <a:lnTo>
                    <a:pt x="41" y="66"/>
                  </a:lnTo>
                  <a:lnTo>
                    <a:pt x="41" y="60"/>
                  </a:lnTo>
                  <a:lnTo>
                    <a:pt x="41" y="66"/>
                  </a:lnTo>
                  <a:lnTo>
                    <a:pt x="47" y="66"/>
                  </a:lnTo>
                  <a:lnTo>
                    <a:pt x="47" y="72"/>
                  </a:lnTo>
                  <a:lnTo>
                    <a:pt x="53" y="72"/>
                  </a:lnTo>
                  <a:lnTo>
                    <a:pt x="59" y="72"/>
                  </a:lnTo>
                  <a:lnTo>
                    <a:pt x="65" y="72"/>
                  </a:lnTo>
                  <a:lnTo>
                    <a:pt x="65" y="78"/>
                  </a:lnTo>
                  <a:lnTo>
                    <a:pt x="71" y="78"/>
                  </a:lnTo>
                  <a:lnTo>
                    <a:pt x="77" y="78"/>
                  </a:lnTo>
                  <a:lnTo>
                    <a:pt x="77" y="72"/>
                  </a:lnTo>
                  <a:lnTo>
                    <a:pt x="83" y="72"/>
                  </a:lnTo>
                  <a:lnTo>
                    <a:pt x="83" y="66"/>
                  </a:lnTo>
                  <a:lnTo>
                    <a:pt x="83" y="60"/>
                  </a:lnTo>
                  <a:lnTo>
                    <a:pt x="77" y="54"/>
                  </a:lnTo>
                  <a:lnTo>
                    <a:pt x="71" y="54"/>
                  </a:lnTo>
                  <a:lnTo>
                    <a:pt x="65" y="54"/>
                  </a:lnTo>
                  <a:lnTo>
                    <a:pt x="59" y="54"/>
                  </a:lnTo>
                  <a:lnTo>
                    <a:pt x="59" y="48"/>
                  </a:lnTo>
                  <a:lnTo>
                    <a:pt x="65" y="48"/>
                  </a:lnTo>
                  <a:lnTo>
                    <a:pt x="65" y="42"/>
                  </a:lnTo>
                  <a:lnTo>
                    <a:pt x="71" y="42"/>
                  </a:lnTo>
                  <a:lnTo>
                    <a:pt x="77" y="42"/>
                  </a:lnTo>
                  <a:lnTo>
                    <a:pt x="83" y="36"/>
                  </a:lnTo>
                  <a:lnTo>
                    <a:pt x="89" y="36"/>
                  </a:lnTo>
                  <a:lnTo>
                    <a:pt x="89" y="30"/>
                  </a:lnTo>
                  <a:lnTo>
                    <a:pt x="89" y="24"/>
                  </a:lnTo>
                  <a:lnTo>
                    <a:pt x="83" y="18"/>
                  </a:lnTo>
                  <a:lnTo>
                    <a:pt x="77" y="18"/>
                  </a:lnTo>
                  <a:lnTo>
                    <a:pt x="71" y="18"/>
                  </a:lnTo>
                  <a:lnTo>
                    <a:pt x="65" y="24"/>
                  </a:lnTo>
                  <a:lnTo>
                    <a:pt x="65" y="30"/>
                  </a:lnTo>
                  <a:lnTo>
                    <a:pt x="65" y="36"/>
                  </a:lnTo>
                  <a:lnTo>
                    <a:pt x="59" y="36"/>
                  </a:lnTo>
                  <a:lnTo>
                    <a:pt x="53" y="42"/>
                  </a:lnTo>
                  <a:lnTo>
                    <a:pt x="53" y="36"/>
                  </a:lnTo>
                  <a:lnTo>
                    <a:pt x="47" y="36"/>
                  </a:lnTo>
                  <a:lnTo>
                    <a:pt x="53" y="30"/>
                  </a:lnTo>
                  <a:lnTo>
                    <a:pt x="53" y="24"/>
                  </a:lnTo>
                  <a:lnTo>
                    <a:pt x="59" y="18"/>
                  </a:lnTo>
                  <a:lnTo>
                    <a:pt x="65" y="12"/>
                  </a:lnTo>
                  <a:lnTo>
                    <a:pt x="59" y="6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1" y="0"/>
                  </a:lnTo>
                  <a:lnTo>
                    <a:pt x="41" y="6"/>
                  </a:lnTo>
                  <a:lnTo>
                    <a:pt x="35" y="6"/>
                  </a:lnTo>
                  <a:lnTo>
                    <a:pt x="35" y="12"/>
                  </a:lnTo>
                  <a:lnTo>
                    <a:pt x="41" y="18"/>
                  </a:lnTo>
                  <a:lnTo>
                    <a:pt x="41" y="24"/>
                  </a:lnTo>
                  <a:lnTo>
                    <a:pt x="41" y="30"/>
                  </a:lnTo>
                  <a:lnTo>
                    <a:pt x="41" y="36"/>
                  </a:lnTo>
                  <a:lnTo>
                    <a:pt x="35" y="36"/>
                  </a:lnTo>
                  <a:lnTo>
                    <a:pt x="35" y="30"/>
                  </a:lnTo>
                  <a:lnTo>
                    <a:pt x="35" y="24"/>
                  </a:lnTo>
                  <a:lnTo>
                    <a:pt x="29" y="18"/>
                  </a:lnTo>
                  <a:lnTo>
                    <a:pt x="24" y="18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64" name="Freeform 190"/>
            <p:cNvSpPr>
              <a:spLocks/>
            </p:cNvSpPr>
            <p:nvPr/>
          </p:nvSpPr>
          <p:spPr bwMode="auto">
            <a:xfrm>
              <a:off x="5036" y="1750"/>
              <a:ext cx="89" cy="155"/>
            </a:xfrm>
            <a:custGeom>
              <a:avLst/>
              <a:gdLst>
                <a:gd name="T0" fmla="*/ 89 w 89"/>
                <a:gd name="T1" fmla="*/ 0 h 155"/>
                <a:gd name="T2" fmla="*/ 84 w 89"/>
                <a:gd name="T3" fmla="*/ 12 h 155"/>
                <a:gd name="T4" fmla="*/ 72 w 89"/>
                <a:gd name="T5" fmla="*/ 18 h 155"/>
                <a:gd name="T6" fmla="*/ 66 w 89"/>
                <a:gd name="T7" fmla="*/ 24 h 155"/>
                <a:gd name="T8" fmla="*/ 54 w 89"/>
                <a:gd name="T9" fmla="*/ 30 h 155"/>
                <a:gd name="T10" fmla="*/ 48 w 89"/>
                <a:gd name="T11" fmla="*/ 36 h 155"/>
                <a:gd name="T12" fmla="*/ 36 w 89"/>
                <a:gd name="T13" fmla="*/ 36 h 155"/>
                <a:gd name="T14" fmla="*/ 30 w 89"/>
                <a:gd name="T15" fmla="*/ 42 h 155"/>
                <a:gd name="T16" fmla="*/ 18 w 89"/>
                <a:gd name="T17" fmla="*/ 42 h 155"/>
                <a:gd name="T18" fmla="*/ 18 w 89"/>
                <a:gd name="T19" fmla="*/ 42 h 155"/>
                <a:gd name="T20" fmla="*/ 18 w 89"/>
                <a:gd name="T21" fmla="*/ 48 h 155"/>
                <a:gd name="T22" fmla="*/ 18 w 89"/>
                <a:gd name="T23" fmla="*/ 54 h 155"/>
                <a:gd name="T24" fmla="*/ 18 w 89"/>
                <a:gd name="T25" fmla="*/ 54 h 155"/>
                <a:gd name="T26" fmla="*/ 12 w 89"/>
                <a:gd name="T27" fmla="*/ 60 h 155"/>
                <a:gd name="T28" fmla="*/ 12 w 89"/>
                <a:gd name="T29" fmla="*/ 66 h 155"/>
                <a:gd name="T30" fmla="*/ 6 w 89"/>
                <a:gd name="T31" fmla="*/ 66 h 155"/>
                <a:gd name="T32" fmla="*/ 0 w 89"/>
                <a:gd name="T33" fmla="*/ 72 h 155"/>
                <a:gd name="T34" fmla="*/ 6 w 89"/>
                <a:gd name="T35" fmla="*/ 84 h 155"/>
                <a:gd name="T36" fmla="*/ 12 w 89"/>
                <a:gd name="T37" fmla="*/ 96 h 155"/>
                <a:gd name="T38" fmla="*/ 12 w 89"/>
                <a:gd name="T39" fmla="*/ 108 h 155"/>
                <a:gd name="T40" fmla="*/ 6 w 89"/>
                <a:gd name="T41" fmla="*/ 114 h 155"/>
                <a:gd name="T42" fmla="*/ 12 w 89"/>
                <a:gd name="T43" fmla="*/ 120 h 155"/>
                <a:gd name="T44" fmla="*/ 18 w 89"/>
                <a:gd name="T45" fmla="*/ 120 h 155"/>
                <a:gd name="T46" fmla="*/ 24 w 89"/>
                <a:gd name="T47" fmla="*/ 125 h 155"/>
                <a:gd name="T48" fmla="*/ 30 w 89"/>
                <a:gd name="T49" fmla="*/ 125 h 155"/>
                <a:gd name="T50" fmla="*/ 30 w 89"/>
                <a:gd name="T51" fmla="*/ 131 h 155"/>
                <a:gd name="T52" fmla="*/ 36 w 89"/>
                <a:gd name="T53" fmla="*/ 137 h 155"/>
                <a:gd name="T54" fmla="*/ 42 w 89"/>
                <a:gd name="T55" fmla="*/ 143 h 155"/>
                <a:gd name="T56" fmla="*/ 42 w 89"/>
                <a:gd name="T57" fmla="*/ 155 h 155"/>
                <a:gd name="T58" fmla="*/ 48 w 89"/>
                <a:gd name="T59" fmla="*/ 149 h 155"/>
                <a:gd name="T60" fmla="*/ 48 w 89"/>
                <a:gd name="T61" fmla="*/ 143 h 155"/>
                <a:gd name="T62" fmla="*/ 54 w 89"/>
                <a:gd name="T63" fmla="*/ 137 h 155"/>
                <a:gd name="T64" fmla="*/ 60 w 89"/>
                <a:gd name="T65" fmla="*/ 131 h 155"/>
                <a:gd name="T66" fmla="*/ 60 w 89"/>
                <a:gd name="T67" fmla="*/ 125 h 155"/>
                <a:gd name="T68" fmla="*/ 66 w 89"/>
                <a:gd name="T69" fmla="*/ 125 h 155"/>
                <a:gd name="T70" fmla="*/ 78 w 89"/>
                <a:gd name="T71" fmla="*/ 120 h 155"/>
                <a:gd name="T72" fmla="*/ 84 w 89"/>
                <a:gd name="T73" fmla="*/ 120 h 155"/>
                <a:gd name="T74" fmla="*/ 78 w 89"/>
                <a:gd name="T75" fmla="*/ 114 h 155"/>
                <a:gd name="T76" fmla="*/ 78 w 89"/>
                <a:gd name="T77" fmla="*/ 102 h 155"/>
                <a:gd name="T78" fmla="*/ 78 w 89"/>
                <a:gd name="T79" fmla="*/ 96 h 155"/>
                <a:gd name="T80" fmla="*/ 84 w 89"/>
                <a:gd name="T81" fmla="*/ 84 h 155"/>
                <a:gd name="T82" fmla="*/ 78 w 89"/>
                <a:gd name="T83" fmla="*/ 66 h 155"/>
                <a:gd name="T84" fmla="*/ 78 w 89"/>
                <a:gd name="T85" fmla="*/ 54 h 155"/>
                <a:gd name="T86" fmla="*/ 78 w 89"/>
                <a:gd name="T87" fmla="*/ 36 h 155"/>
                <a:gd name="T88" fmla="*/ 78 w 89"/>
                <a:gd name="T89" fmla="*/ 24 h 155"/>
                <a:gd name="T90" fmla="*/ 84 w 89"/>
                <a:gd name="T91" fmla="*/ 18 h 155"/>
                <a:gd name="T92" fmla="*/ 84 w 89"/>
                <a:gd name="T93" fmla="*/ 12 h 155"/>
                <a:gd name="T94" fmla="*/ 89 w 89"/>
                <a:gd name="T95" fmla="*/ 6 h 155"/>
                <a:gd name="T96" fmla="*/ 89 w 89"/>
                <a:gd name="T97" fmla="*/ 6 h 155"/>
                <a:gd name="T98" fmla="*/ 89 w 89"/>
                <a:gd name="T99" fmla="*/ 6 h 155"/>
                <a:gd name="T100" fmla="*/ 89 w 89"/>
                <a:gd name="T101" fmla="*/ 6 h 155"/>
                <a:gd name="T102" fmla="*/ 89 w 89"/>
                <a:gd name="T103" fmla="*/ 0 h 155"/>
                <a:gd name="T104" fmla="*/ 89 w 89"/>
                <a:gd name="T105" fmla="*/ 0 h 155"/>
                <a:gd name="T106" fmla="*/ 89 w 89"/>
                <a:gd name="T107" fmla="*/ 0 h 15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9"/>
                <a:gd name="T163" fmla="*/ 0 h 155"/>
                <a:gd name="T164" fmla="*/ 89 w 89"/>
                <a:gd name="T165" fmla="*/ 155 h 15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9" h="155">
                  <a:moveTo>
                    <a:pt x="89" y="0"/>
                  </a:moveTo>
                  <a:lnTo>
                    <a:pt x="84" y="12"/>
                  </a:lnTo>
                  <a:lnTo>
                    <a:pt x="72" y="18"/>
                  </a:lnTo>
                  <a:lnTo>
                    <a:pt x="66" y="24"/>
                  </a:lnTo>
                  <a:lnTo>
                    <a:pt x="54" y="30"/>
                  </a:lnTo>
                  <a:lnTo>
                    <a:pt x="48" y="36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8" y="54"/>
                  </a:lnTo>
                  <a:lnTo>
                    <a:pt x="12" y="60"/>
                  </a:lnTo>
                  <a:lnTo>
                    <a:pt x="12" y="66"/>
                  </a:lnTo>
                  <a:lnTo>
                    <a:pt x="6" y="66"/>
                  </a:lnTo>
                  <a:lnTo>
                    <a:pt x="0" y="72"/>
                  </a:lnTo>
                  <a:lnTo>
                    <a:pt x="6" y="84"/>
                  </a:lnTo>
                  <a:lnTo>
                    <a:pt x="12" y="96"/>
                  </a:lnTo>
                  <a:lnTo>
                    <a:pt x="12" y="108"/>
                  </a:lnTo>
                  <a:lnTo>
                    <a:pt x="6" y="114"/>
                  </a:lnTo>
                  <a:lnTo>
                    <a:pt x="12" y="120"/>
                  </a:lnTo>
                  <a:lnTo>
                    <a:pt x="18" y="120"/>
                  </a:lnTo>
                  <a:lnTo>
                    <a:pt x="24" y="125"/>
                  </a:lnTo>
                  <a:lnTo>
                    <a:pt x="30" y="125"/>
                  </a:lnTo>
                  <a:lnTo>
                    <a:pt x="30" y="131"/>
                  </a:lnTo>
                  <a:lnTo>
                    <a:pt x="36" y="137"/>
                  </a:lnTo>
                  <a:lnTo>
                    <a:pt x="42" y="143"/>
                  </a:lnTo>
                  <a:lnTo>
                    <a:pt x="42" y="155"/>
                  </a:lnTo>
                  <a:lnTo>
                    <a:pt x="48" y="149"/>
                  </a:lnTo>
                  <a:lnTo>
                    <a:pt x="48" y="143"/>
                  </a:lnTo>
                  <a:lnTo>
                    <a:pt x="54" y="137"/>
                  </a:lnTo>
                  <a:lnTo>
                    <a:pt x="60" y="131"/>
                  </a:lnTo>
                  <a:lnTo>
                    <a:pt x="60" y="125"/>
                  </a:lnTo>
                  <a:lnTo>
                    <a:pt x="66" y="125"/>
                  </a:lnTo>
                  <a:lnTo>
                    <a:pt x="78" y="120"/>
                  </a:lnTo>
                  <a:lnTo>
                    <a:pt x="84" y="120"/>
                  </a:lnTo>
                  <a:lnTo>
                    <a:pt x="78" y="114"/>
                  </a:lnTo>
                  <a:lnTo>
                    <a:pt x="78" y="102"/>
                  </a:lnTo>
                  <a:lnTo>
                    <a:pt x="78" y="96"/>
                  </a:lnTo>
                  <a:lnTo>
                    <a:pt x="84" y="84"/>
                  </a:lnTo>
                  <a:lnTo>
                    <a:pt x="78" y="66"/>
                  </a:lnTo>
                  <a:lnTo>
                    <a:pt x="78" y="54"/>
                  </a:lnTo>
                  <a:lnTo>
                    <a:pt x="78" y="36"/>
                  </a:lnTo>
                  <a:lnTo>
                    <a:pt x="78" y="24"/>
                  </a:lnTo>
                  <a:lnTo>
                    <a:pt x="84" y="18"/>
                  </a:lnTo>
                  <a:lnTo>
                    <a:pt x="84" y="12"/>
                  </a:lnTo>
                  <a:lnTo>
                    <a:pt x="89" y="6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65" name="Freeform 191"/>
            <p:cNvSpPr>
              <a:spLocks/>
            </p:cNvSpPr>
            <p:nvPr/>
          </p:nvSpPr>
          <p:spPr bwMode="auto">
            <a:xfrm>
              <a:off x="5263" y="1714"/>
              <a:ext cx="167" cy="126"/>
            </a:xfrm>
            <a:custGeom>
              <a:avLst/>
              <a:gdLst>
                <a:gd name="T0" fmla="*/ 77 w 167"/>
                <a:gd name="T1" fmla="*/ 0 h 126"/>
                <a:gd name="T2" fmla="*/ 71 w 167"/>
                <a:gd name="T3" fmla="*/ 0 h 126"/>
                <a:gd name="T4" fmla="*/ 66 w 167"/>
                <a:gd name="T5" fmla="*/ 0 h 126"/>
                <a:gd name="T6" fmla="*/ 54 w 167"/>
                <a:gd name="T7" fmla="*/ 6 h 126"/>
                <a:gd name="T8" fmla="*/ 48 w 167"/>
                <a:gd name="T9" fmla="*/ 6 h 126"/>
                <a:gd name="T10" fmla="*/ 36 w 167"/>
                <a:gd name="T11" fmla="*/ 12 h 126"/>
                <a:gd name="T12" fmla="*/ 30 w 167"/>
                <a:gd name="T13" fmla="*/ 12 h 126"/>
                <a:gd name="T14" fmla="*/ 18 w 167"/>
                <a:gd name="T15" fmla="*/ 18 h 126"/>
                <a:gd name="T16" fmla="*/ 12 w 167"/>
                <a:gd name="T17" fmla="*/ 18 h 126"/>
                <a:gd name="T18" fmla="*/ 6 w 167"/>
                <a:gd name="T19" fmla="*/ 18 h 126"/>
                <a:gd name="T20" fmla="*/ 6 w 167"/>
                <a:gd name="T21" fmla="*/ 12 h 126"/>
                <a:gd name="T22" fmla="*/ 0 w 167"/>
                <a:gd name="T23" fmla="*/ 12 h 126"/>
                <a:gd name="T24" fmla="*/ 0 w 167"/>
                <a:gd name="T25" fmla="*/ 12 h 126"/>
                <a:gd name="T26" fmla="*/ 12 w 167"/>
                <a:gd name="T27" fmla="*/ 18 h 126"/>
                <a:gd name="T28" fmla="*/ 18 w 167"/>
                <a:gd name="T29" fmla="*/ 30 h 126"/>
                <a:gd name="T30" fmla="*/ 24 w 167"/>
                <a:gd name="T31" fmla="*/ 36 h 126"/>
                <a:gd name="T32" fmla="*/ 30 w 167"/>
                <a:gd name="T33" fmla="*/ 48 h 126"/>
                <a:gd name="T34" fmla="*/ 36 w 167"/>
                <a:gd name="T35" fmla="*/ 60 h 126"/>
                <a:gd name="T36" fmla="*/ 42 w 167"/>
                <a:gd name="T37" fmla="*/ 66 h 126"/>
                <a:gd name="T38" fmla="*/ 48 w 167"/>
                <a:gd name="T39" fmla="*/ 84 h 126"/>
                <a:gd name="T40" fmla="*/ 48 w 167"/>
                <a:gd name="T41" fmla="*/ 96 h 126"/>
                <a:gd name="T42" fmla="*/ 54 w 167"/>
                <a:gd name="T43" fmla="*/ 96 h 126"/>
                <a:gd name="T44" fmla="*/ 60 w 167"/>
                <a:gd name="T45" fmla="*/ 96 h 126"/>
                <a:gd name="T46" fmla="*/ 66 w 167"/>
                <a:gd name="T47" fmla="*/ 96 h 126"/>
                <a:gd name="T48" fmla="*/ 71 w 167"/>
                <a:gd name="T49" fmla="*/ 102 h 126"/>
                <a:gd name="T50" fmla="*/ 77 w 167"/>
                <a:gd name="T51" fmla="*/ 108 h 126"/>
                <a:gd name="T52" fmla="*/ 83 w 167"/>
                <a:gd name="T53" fmla="*/ 114 h 126"/>
                <a:gd name="T54" fmla="*/ 89 w 167"/>
                <a:gd name="T55" fmla="*/ 120 h 126"/>
                <a:gd name="T56" fmla="*/ 89 w 167"/>
                <a:gd name="T57" fmla="*/ 126 h 126"/>
                <a:gd name="T58" fmla="*/ 95 w 167"/>
                <a:gd name="T59" fmla="*/ 120 h 126"/>
                <a:gd name="T60" fmla="*/ 101 w 167"/>
                <a:gd name="T61" fmla="*/ 120 h 126"/>
                <a:gd name="T62" fmla="*/ 107 w 167"/>
                <a:gd name="T63" fmla="*/ 114 h 126"/>
                <a:gd name="T64" fmla="*/ 119 w 167"/>
                <a:gd name="T65" fmla="*/ 114 h 126"/>
                <a:gd name="T66" fmla="*/ 131 w 167"/>
                <a:gd name="T67" fmla="*/ 114 h 126"/>
                <a:gd name="T68" fmla="*/ 143 w 167"/>
                <a:gd name="T69" fmla="*/ 114 h 126"/>
                <a:gd name="T70" fmla="*/ 155 w 167"/>
                <a:gd name="T71" fmla="*/ 114 h 126"/>
                <a:gd name="T72" fmla="*/ 167 w 167"/>
                <a:gd name="T73" fmla="*/ 120 h 126"/>
                <a:gd name="T74" fmla="*/ 161 w 167"/>
                <a:gd name="T75" fmla="*/ 114 h 126"/>
                <a:gd name="T76" fmla="*/ 161 w 167"/>
                <a:gd name="T77" fmla="*/ 108 h 126"/>
                <a:gd name="T78" fmla="*/ 155 w 167"/>
                <a:gd name="T79" fmla="*/ 102 h 126"/>
                <a:gd name="T80" fmla="*/ 155 w 167"/>
                <a:gd name="T81" fmla="*/ 96 h 126"/>
                <a:gd name="T82" fmla="*/ 149 w 167"/>
                <a:gd name="T83" fmla="*/ 84 h 126"/>
                <a:gd name="T84" fmla="*/ 155 w 167"/>
                <a:gd name="T85" fmla="*/ 78 h 126"/>
                <a:gd name="T86" fmla="*/ 155 w 167"/>
                <a:gd name="T87" fmla="*/ 66 h 126"/>
                <a:gd name="T88" fmla="*/ 161 w 167"/>
                <a:gd name="T89" fmla="*/ 54 h 126"/>
                <a:gd name="T90" fmla="*/ 155 w 167"/>
                <a:gd name="T91" fmla="*/ 48 h 126"/>
                <a:gd name="T92" fmla="*/ 143 w 167"/>
                <a:gd name="T93" fmla="*/ 48 h 126"/>
                <a:gd name="T94" fmla="*/ 137 w 167"/>
                <a:gd name="T95" fmla="*/ 48 h 126"/>
                <a:gd name="T96" fmla="*/ 131 w 167"/>
                <a:gd name="T97" fmla="*/ 42 h 126"/>
                <a:gd name="T98" fmla="*/ 125 w 167"/>
                <a:gd name="T99" fmla="*/ 36 h 126"/>
                <a:gd name="T100" fmla="*/ 119 w 167"/>
                <a:gd name="T101" fmla="*/ 30 h 126"/>
                <a:gd name="T102" fmla="*/ 119 w 167"/>
                <a:gd name="T103" fmla="*/ 18 h 126"/>
                <a:gd name="T104" fmla="*/ 119 w 167"/>
                <a:gd name="T105" fmla="*/ 6 h 126"/>
                <a:gd name="T106" fmla="*/ 113 w 167"/>
                <a:gd name="T107" fmla="*/ 6 h 126"/>
                <a:gd name="T108" fmla="*/ 107 w 167"/>
                <a:gd name="T109" fmla="*/ 6 h 126"/>
                <a:gd name="T110" fmla="*/ 101 w 167"/>
                <a:gd name="T111" fmla="*/ 6 h 126"/>
                <a:gd name="T112" fmla="*/ 95 w 167"/>
                <a:gd name="T113" fmla="*/ 6 h 126"/>
                <a:gd name="T114" fmla="*/ 95 w 167"/>
                <a:gd name="T115" fmla="*/ 6 h 126"/>
                <a:gd name="T116" fmla="*/ 89 w 167"/>
                <a:gd name="T117" fmla="*/ 6 h 126"/>
                <a:gd name="T118" fmla="*/ 83 w 167"/>
                <a:gd name="T119" fmla="*/ 0 h 126"/>
                <a:gd name="T120" fmla="*/ 77 w 167"/>
                <a:gd name="T121" fmla="*/ 0 h 12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67"/>
                <a:gd name="T184" fmla="*/ 0 h 126"/>
                <a:gd name="T185" fmla="*/ 167 w 167"/>
                <a:gd name="T186" fmla="*/ 126 h 12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67" h="126">
                  <a:moveTo>
                    <a:pt x="77" y="0"/>
                  </a:moveTo>
                  <a:lnTo>
                    <a:pt x="71" y="0"/>
                  </a:lnTo>
                  <a:lnTo>
                    <a:pt x="66" y="0"/>
                  </a:lnTo>
                  <a:lnTo>
                    <a:pt x="54" y="6"/>
                  </a:lnTo>
                  <a:lnTo>
                    <a:pt x="48" y="6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12" y="18"/>
                  </a:lnTo>
                  <a:lnTo>
                    <a:pt x="18" y="30"/>
                  </a:lnTo>
                  <a:lnTo>
                    <a:pt x="24" y="36"/>
                  </a:lnTo>
                  <a:lnTo>
                    <a:pt x="30" y="48"/>
                  </a:lnTo>
                  <a:lnTo>
                    <a:pt x="36" y="60"/>
                  </a:lnTo>
                  <a:lnTo>
                    <a:pt x="42" y="66"/>
                  </a:lnTo>
                  <a:lnTo>
                    <a:pt x="48" y="84"/>
                  </a:lnTo>
                  <a:lnTo>
                    <a:pt x="48" y="96"/>
                  </a:lnTo>
                  <a:lnTo>
                    <a:pt x="54" y="96"/>
                  </a:lnTo>
                  <a:lnTo>
                    <a:pt x="60" y="96"/>
                  </a:lnTo>
                  <a:lnTo>
                    <a:pt x="66" y="96"/>
                  </a:lnTo>
                  <a:lnTo>
                    <a:pt x="71" y="102"/>
                  </a:lnTo>
                  <a:lnTo>
                    <a:pt x="77" y="108"/>
                  </a:lnTo>
                  <a:lnTo>
                    <a:pt x="83" y="114"/>
                  </a:lnTo>
                  <a:lnTo>
                    <a:pt x="89" y="120"/>
                  </a:lnTo>
                  <a:lnTo>
                    <a:pt x="89" y="126"/>
                  </a:lnTo>
                  <a:lnTo>
                    <a:pt x="95" y="120"/>
                  </a:lnTo>
                  <a:lnTo>
                    <a:pt x="101" y="120"/>
                  </a:lnTo>
                  <a:lnTo>
                    <a:pt x="107" y="114"/>
                  </a:lnTo>
                  <a:lnTo>
                    <a:pt x="119" y="114"/>
                  </a:lnTo>
                  <a:lnTo>
                    <a:pt x="131" y="114"/>
                  </a:lnTo>
                  <a:lnTo>
                    <a:pt x="143" y="114"/>
                  </a:lnTo>
                  <a:lnTo>
                    <a:pt x="155" y="114"/>
                  </a:lnTo>
                  <a:lnTo>
                    <a:pt x="167" y="120"/>
                  </a:lnTo>
                  <a:lnTo>
                    <a:pt x="161" y="114"/>
                  </a:lnTo>
                  <a:lnTo>
                    <a:pt x="161" y="108"/>
                  </a:lnTo>
                  <a:lnTo>
                    <a:pt x="155" y="102"/>
                  </a:lnTo>
                  <a:lnTo>
                    <a:pt x="155" y="96"/>
                  </a:lnTo>
                  <a:lnTo>
                    <a:pt x="149" y="84"/>
                  </a:lnTo>
                  <a:lnTo>
                    <a:pt x="155" y="78"/>
                  </a:lnTo>
                  <a:lnTo>
                    <a:pt x="155" y="66"/>
                  </a:lnTo>
                  <a:lnTo>
                    <a:pt x="161" y="54"/>
                  </a:lnTo>
                  <a:lnTo>
                    <a:pt x="155" y="48"/>
                  </a:lnTo>
                  <a:lnTo>
                    <a:pt x="143" y="48"/>
                  </a:lnTo>
                  <a:lnTo>
                    <a:pt x="137" y="48"/>
                  </a:lnTo>
                  <a:lnTo>
                    <a:pt x="131" y="42"/>
                  </a:lnTo>
                  <a:lnTo>
                    <a:pt x="125" y="36"/>
                  </a:lnTo>
                  <a:lnTo>
                    <a:pt x="119" y="30"/>
                  </a:lnTo>
                  <a:lnTo>
                    <a:pt x="119" y="18"/>
                  </a:lnTo>
                  <a:lnTo>
                    <a:pt x="119" y="6"/>
                  </a:lnTo>
                  <a:lnTo>
                    <a:pt x="113" y="6"/>
                  </a:lnTo>
                  <a:lnTo>
                    <a:pt x="107" y="6"/>
                  </a:lnTo>
                  <a:lnTo>
                    <a:pt x="101" y="6"/>
                  </a:lnTo>
                  <a:lnTo>
                    <a:pt x="95" y="6"/>
                  </a:lnTo>
                  <a:lnTo>
                    <a:pt x="89" y="6"/>
                  </a:lnTo>
                  <a:lnTo>
                    <a:pt x="8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66" name="Freeform 192"/>
            <p:cNvSpPr>
              <a:spLocks/>
            </p:cNvSpPr>
            <p:nvPr/>
          </p:nvSpPr>
          <p:spPr bwMode="auto">
            <a:xfrm>
              <a:off x="5179" y="1523"/>
              <a:ext cx="144" cy="179"/>
            </a:xfrm>
            <a:custGeom>
              <a:avLst/>
              <a:gdLst>
                <a:gd name="T0" fmla="*/ 120 w 144"/>
                <a:gd name="T1" fmla="*/ 83 h 179"/>
                <a:gd name="T2" fmla="*/ 102 w 144"/>
                <a:gd name="T3" fmla="*/ 89 h 179"/>
                <a:gd name="T4" fmla="*/ 78 w 144"/>
                <a:gd name="T5" fmla="*/ 95 h 179"/>
                <a:gd name="T6" fmla="*/ 54 w 144"/>
                <a:gd name="T7" fmla="*/ 113 h 179"/>
                <a:gd name="T8" fmla="*/ 42 w 144"/>
                <a:gd name="T9" fmla="*/ 143 h 179"/>
                <a:gd name="T10" fmla="*/ 42 w 144"/>
                <a:gd name="T11" fmla="*/ 155 h 179"/>
                <a:gd name="T12" fmla="*/ 36 w 144"/>
                <a:gd name="T13" fmla="*/ 167 h 179"/>
                <a:gd name="T14" fmla="*/ 30 w 144"/>
                <a:gd name="T15" fmla="*/ 173 h 179"/>
                <a:gd name="T16" fmla="*/ 24 w 144"/>
                <a:gd name="T17" fmla="*/ 173 h 179"/>
                <a:gd name="T18" fmla="*/ 12 w 144"/>
                <a:gd name="T19" fmla="*/ 173 h 179"/>
                <a:gd name="T20" fmla="*/ 6 w 144"/>
                <a:gd name="T21" fmla="*/ 173 h 179"/>
                <a:gd name="T22" fmla="*/ 0 w 144"/>
                <a:gd name="T23" fmla="*/ 179 h 179"/>
                <a:gd name="T24" fmla="*/ 0 w 144"/>
                <a:gd name="T25" fmla="*/ 179 h 179"/>
                <a:gd name="T26" fmla="*/ 0 w 144"/>
                <a:gd name="T27" fmla="*/ 179 h 179"/>
                <a:gd name="T28" fmla="*/ 12 w 144"/>
                <a:gd name="T29" fmla="*/ 167 h 179"/>
                <a:gd name="T30" fmla="*/ 24 w 144"/>
                <a:gd name="T31" fmla="*/ 155 h 179"/>
                <a:gd name="T32" fmla="*/ 36 w 144"/>
                <a:gd name="T33" fmla="*/ 131 h 179"/>
                <a:gd name="T34" fmla="*/ 36 w 144"/>
                <a:gd name="T35" fmla="*/ 113 h 179"/>
                <a:gd name="T36" fmla="*/ 36 w 144"/>
                <a:gd name="T37" fmla="*/ 101 h 179"/>
                <a:gd name="T38" fmla="*/ 30 w 144"/>
                <a:gd name="T39" fmla="*/ 83 h 179"/>
                <a:gd name="T40" fmla="*/ 36 w 144"/>
                <a:gd name="T41" fmla="*/ 71 h 179"/>
                <a:gd name="T42" fmla="*/ 48 w 144"/>
                <a:gd name="T43" fmla="*/ 65 h 179"/>
                <a:gd name="T44" fmla="*/ 54 w 144"/>
                <a:gd name="T45" fmla="*/ 54 h 179"/>
                <a:gd name="T46" fmla="*/ 60 w 144"/>
                <a:gd name="T47" fmla="*/ 36 h 179"/>
                <a:gd name="T48" fmla="*/ 66 w 144"/>
                <a:gd name="T49" fmla="*/ 30 h 179"/>
                <a:gd name="T50" fmla="*/ 78 w 144"/>
                <a:gd name="T51" fmla="*/ 24 h 179"/>
                <a:gd name="T52" fmla="*/ 102 w 144"/>
                <a:gd name="T53" fmla="*/ 18 h 179"/>
                <a:gd name="T54" fmla="*/ 114 w 144"/>
                <a:gd name="T55" fmla="*/ 6 h 179"/>
                <a:gd name="T56" fmla="*/ 120 w 144"/>
                <a:gd name="T57" fmla="*/ 6 h 179"/>
                <a:gd name="T58" fmla="*/ 120 w 144"/>
                <a:gd name="T59" fmla="*/ 24 h 179"/>
                <a:gd name="T60" fmla="*/ 126 w 144"/>
                <a:gd name="T61" fmla="*/ 42 h 179"/>
                <a:gd name="T62" fmla="*/ 138 w 144"/>
                <a:gd name="T63" fmla="*/ 54 h 179"/>
                <a:gd name="T64" fmla="*/ 144 w 144"/>
                <a:gd name="T65" fmla="*/ 60 h 179"/>
                <a:gd name="T66" fmla="*/ 132 w 144"/>
                <a:gd name="T67" fmla="*/ 60 h 179"/>
                <a:gd name="T68" fmla="*/ 126 w 144"/>
                <a:gd name="T69" fmla="*/ 71 h 179"/>
                <a:gd name="T70" fmla="*/ 126 w 144"/>
                <a:gd name="T71" fmla="*/ 77 h 17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44"/>
                <a:gd name="T109" fmla="*/ 0 h 179"/>
                <a:gd name="T110" fmla="*/ 144 w 144"/>
                <a:gd name="T111" fmla="*/ 179 h 17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44" h="179">
                  <a:moveTo>
                    <a:pt x="126" y="83"/>
                  </a:moveTo>
                  <a:lnTo>
                    <a:pt x="120" y="83"/>
                  </a:lnTo>
                  <a:lnTo>
                    <a:pt x="114" y="83"/>
                  </a:lnTo>
                  <a:lnTo>
                    <a:pt x="102" y="89"/>
                  </a:lnTo>
                  <a:lnTo>
                    <a:pt x="90" y="89"/>
                  </a:lnTo>
                  <a:lnTo>
                    <a:pt x="78" y="95"/>
                  </a:lnTo>
                  <a:lnTo>
                    <a:pt x="66" y="101"/>
                  </a:lnTo>
                  <a:lnTo>
                    <a:pt x="54" y="113"/>
                  </a:lnTo>
                  <a:lnTo>
                    <a:pt x="48" y="131"/>
                  </a:lnTo>
                  <a:lnTo>
                    <a:pt x="42" y="143"/>
                  </a:lnTo>
                  <a:lnTo>
                    <a:pt x="42" y="149"/>
                  </a:lnTo>
                  <a:lnTo>
                    <a:pt x="42" y="155"/>
                  </a:lnTo>
                  <a:lnTo>
                    <a:pt x="36" y="161"/>
                  </a:lnTo>
                  <a:lnTo>
                    <a:pt x="36" y="167"/>
                  </a:lnTo>
                  <a:lnTo>
                    <a:pt x="30" y="167"/>
                  </a:lnTo>
                  <a:lnTo>
                    <a:pt x="30" y="173"/>
                  </a:lnTo>
                  <a:lnTo>
                    <a:pt x="24" y="173"/>
                  </a:lnTo>
                  <a:lnTo>
                    <a:pt x="18" y="173"/>
                  </a:lnTo>
                  <a:lnTo>
                    <a:pt x="12" y="173"/>
                  </a:lnTo>
                  <a:lnTo>
                    <a:pt x="6" y="173"/>
                  </a:lnTo>
                  <a:lnTo>
                    <a:pt x="6" y="179"/>
                  </a:lnTo>
                  <a:lnTo>
                    <a:pt x="0" y="179"/>
                  </a:lnTo>
                  <a:lnTo>
                    <a:pt x="0" y="173"/>
                  </a:lnTo>
                  <a:lnTo>
                    <a:pt x="12" y="167"/>
                  </a:lnTo>
                  <a:lnTo>
                    <a:pt x="18" y="161"/>
                  </a:lnTo>
                  <a:lnTo>
                    <a:pt x="24" y="155"/>
                  </a:lnTo>
                  <a:lnTo>
                    <a:pt x="30" y="143"/>
                  </a:lnTo>
                  <a:lnTo>
                    <a:pt x="36" y="131"/>
                  </a:lnTo>
                  <a:lnTo>
                    <a:pt x="36" y="119"/>
                  </a:lnTo>
                  <a:lnTo>
                    <a:pt x="36" y="113"/>
                  </a:lnTo>
                  <a:lnTo>
                    <a:pt x="36" y="107"/>
                  </a:lnTo>
                  <a:lnTo>
                    <a:pt x="36" y="101"/>
                  </a:lnTo>
                  <a:lnTo>
                    <a:pt x="36" y="89"/>
                  </a:lnTo>
                  <a:lnTo>
                    <a:pt x="30" y="83"/>
                  </a:lnTo>
                  <a:lnTo>
                    <a:pt x="30" y="77"/>
                  </a:lnTo>
                  <a:lnTo>
                    <a:pt x="36" y="71"/>
                  </a:lnTo>
                  <a:lnTo>
                    <a:pt x="42" y="71"/>
                  </a:lnTo>
                  <a:lnTo>
                    <a:pt x="48" y="65"/>
                  </a:lnTo>
                  <a:lnTo>
                    <a:pt x="54" y="60"/>
                  </a:lnTo>
                  <a:lnTo>
                    <a:pt x="54" y="54"/>
                  </a:lnTo>
                  <a:lnTo>
                    <a:pt x="60" y="48"/>
                  </a:lnTo>
                  <a:lnTo>
                    <a:pt x="60" y="36"/>
                  </a:lnTo>
                  <a:lnTo>
                    <a:pt x="60" y="30"/>
                  </a:lnTo>
                  <a:lnTo>
                    <a:pt x="66" y="30"/>
                  </a:lnTo>
                  <a:lnTo>
                    <a:pt x="72" y="30"/>
                  </a:lnTo>
                  <a:lnTo>
                    <a:pt x="78" y="24"/>
                  </a:lnTo>
                  <a:lnTo>
                    <a:pt x="90" y="18"/>
                  </a:lnTo>
                  <a:lnTo>
                    <a:pt x="102" y="18"/>
                  </a:lnTo>
                  <a:lnTo>
                    <a:pt x="108" y="12"/>
                  </a:lnTo>
                  <a:lnTo>
                    <a:pt x="114" y="6"/>
                  </a:lnTo>
                  <a:lnTo>
                    <a:pt x="120" y="0"/>
                  </a:lnTo>
                  <a:lnTo>
                    <a:pt x="120" y="6"/>
                  </a:lnTo>
                  <a:lnTo>
                    <a:pt x="120" y="12"/>
                  </a:lnTo>
                  <a:lnTo>
                    <a:pt x="120" y="24"/>
                  </a:lnTo>
                  <a:lnTo>
                    <a:pt x="126" y="30"/>
                  </a:lnTo>
                  <a:lnTo>
                    <a:pt x="126" y="42"/>
                  </a:lnTo>
                  <a:lnTo>
                    <a:pt x="132" y="48"/>
                  </a:lnTo>
                  <a:lnTo>
                    <a:pt x="138" y="54"/>
                  </a:lnTo>
                  <a:lnTo>
                    <a:pt x="144" y="60"/>
                  </a:lnTo>
                  <a:lnTo>
                    <a:pt x="138" y="60"/>
                  </a:lnTo>
                  <a:lnTo>
                    <a:pt x="132" y="60"/>
                  </a:lnTo>
                  <a:lnTo>
                    <a:pt x="126" y="65"/>
                  </a:lnTo>
                  <a:lnTo>
                    <a:pt x="126" y="71"/>
                  </a:lnTo>
                  <a:lnTo>
                    <a:pt x="126" y="77"/>
                  </a:lnTo>
                  <a:lnTo>
                    <a:pt x="126" y="83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67" name="Freeform 193"/>
            <p:cNvSpPr>
              <a:spLocks/>
            </p:cNvSpPr>
            <p:nvPr/>
          </p:nvSpPr>
          <p:spPr bwMode="auto">
            <a:xfrm>
              <a:off x="5131" y="1523"/>
              <a:ext cx="84" cy="173"/>
            </a:xfrm>
            <a:custGeom>
              <a:avLst/>
              <a:gdLst>
                <a:gd name="T0" fmla="*/ 48 w 84"/>
                <a:gd name="T1" fmla="*/ 173 h 173"/>
                <a:gd name="T2" fmla="*/ 42 w 84"/>
                <a:gd name="T3" fmla="*/ 167 h 173"/>
                <a:gd name="T4" fmla="*/ 30 w 84"/>
                <a:gd name="T5" fmla="*/ 167 h 173"/>
                <a:gd name="T6" fmla="*/ 24 w 84"/>
                <a:gd name="T7" fmla="*/ 167 h 173"/>
                <a:gd name="T8" fmla="*/ 30 w 84"/>
                <a:gd name="T9" fmla="*/ 161 h 173"/>
                <a:gd name="T10" fmla="*/ 30 w 84"/>
                <a:gd name="T11" fmla="*/ 155 h 173"/>
                <a:gd name="T12" fmla="*/ 42 w 84"/>
                <a:gd name="T13" fmla="*/ 155 h 173"/>
                <a:gd name="T14" fmla="*/ 48 w 84"/>
                <a:gd name="T15" fmla="*/ 149 h 173"/>
                <a:gd name="T16" fmla="*/ 54 w 84"/>
                <a:gd name="T17" fmla="*/ 143 h 173"/>
                <a:gd name="T18" fmla="*/ 54 w 84"/>
                <a:gd name="T19" fmla="*/ 143 h 173"/>
                <a:gd name="T20" fmla="*/ 54 w 84"/>
                <a:gd name="T21" fmla="*/ 137 h 173"/>
                <a:gd name="T22" fmla="*/ 48 w 84"/>
                <a:gd name="T23" fmla="*/ 137 h 173"/>
                <a:gd name="T24" fmla="*/ 48 w 84"/>
                <a:gd name="T25" fmla="*/ 131 h 173"/>
                <a:gd name="T26" fmla="*/ 36 w 84"/>
                <a:gd name="T27" fmla="*/ 131 h 173"/>
                <a:gd name="T28" fmla="*/ 30 w 84"/>
                <a:gd name="T29" fmla="*/ 137 h 173"/>
                <a:gd name="T30" fmla="*/ 30 w 84"/>
                <a:gd name="T31" fmla="*/ 143 h 173"/>
                <a:gd name="T32" fmla="*/ 30 w 84"/>
                <a:gd name="T33" fmla="*/ 149 h 173"/>
                <a:gd name="T34" fmla="*/ 24 w 84"/>
                <a:gd name="T35" fmla="*/ 149 h 173"/>
                <a:gd name="T36" fmla="*/ 18 w 84"/>
                <a:gd name="T37" fmla="*/ 149 h 173"/>
                <a:gd name="T38" fmla="*/ 18 w 84"/>
                <a:gd name="T39" fmla="*/ 149 h 173"/>
                <a:gd name="T40" fmla="*/ 18 w 84"/>
                <a:gd name="T41" fmla="*/ 143 h 173"/>
                <a:gd name="T42" fmla="*/ 18 w 84"/>
                <a:gd name="T43" fmla="*/ 137 h 173"/>
                <a:gd name="T44" fmla="*/ 24 w 84"/>
                <a:gd name="T45" fmla="*/ 131 h 173"/>
                <a:gd name="T46" fmla="*/ 24 w 84"/>
                <a:gd name="T47" fmla="*/ 125 h 173"/>
                <a:gd name="T48" fmla="*/ 30 w 84"/>
                <a:gd name="T49" fmla="*/ 125 h 173"/>
                <a:gd name="T50" fmla="*/ 30 w 84"/>
                <a:gd name="T51" fmla="*/ 119 h 173"/>
                <a:gd name="T52" fmla="*/ 24 w 84"/>
                <a:gd name="T53" fmla="*/ 119 h 173"/>
                <a:gd name="T54" fmla="*/ 24 w 84"/>
                <a:gd name="T55" fmla="*/ 113 h 173"/>
                <a:gd name="T56" fmla="*/ 12 w 84"/>
                <a:gd name="T57" fmla="*/ 113 h 173"/>
                <a:gd name="T58" fmla="*/ 12 w 84"/>
                <a:gd name="T59" fmla="*/ 113 h 173"/>
                <a:gd name="T60" fmla="*/ 6 w 84"/>
                <a:gd name="T61" fmla="*/ 113 h 173"/>
                <a:gd name="T62" fmla="*/ 6 w 84"/>
                <a:gd name="T63" fmla="*/ 113 h 173"/>
                <a:gd name="T64" fmla="*/ 0 w 84"/>
                <a:gd name="T65" fmla="*/ 101 h 173"/>
                <a:gd name="T66" fmla="*/ 6 w 84"/>
                <a:gd name="T67" fmla="*/ 65 h 173"/>
                <a:gd name="T68" fmla="*/ 30 w 84"/>
                <a:gd name="T69" fmla="*/ 36 h 173"/>
                <a:gd name="T70" fmla="*/ 60 w 84"/>
                <a:gd name="T71" fmla="*/ 12 h 173"/>
                <a:gd name="T72" fmla="*/ 72 w 84"/>
                <a:gd name="T73" fmla="*/ 6 h 173"/>
                <a:gd name="T74" fmla="*/ 78 w 84"/>
                <a:gd name="T75" fmla="*/ 6 h 173"/>
                <a:gd name="T76" fmla="*/ 84 w 84"/>
                <a:gd name="T77" fmla="*/ 0 h 173"/>
                <a:gd name="T78" fmla="*/ 84 w 84"/>
                <a:gd name="T79" fmla="*/ 0 h 173"/>
                <a:gd name="T80" fmla="*/ 78 w 84"/>
                <a:gd name="T81" fmla="*/ 12 h 173"/>
                <a:gd name="T82" fmla="*/ 72 w 84"/>
                <a:gd name="T83" fmla="*/ 30 h 173"/>
                <a:gd name="T84" fmla="*/ 72 w 84"/>
                <a:gd name="T85" fmla="*/ 48 h 173"/>
                <a:gd name="T86" fmla="*/ 72 w 84"/>
                <a:gd name="T87" fmla="*/ 65 h 173"/>
                <a:gd name="T88" fmla="*/ 78 w 84"/>
                <a:gd name="T89" fmla="*/ 83 h 173"/>
                <a:gd name="T90" fmla="*/ 84 w 84"/>
                <a:gd name="T91" fmla="*/ 101 h 173"/>
                <a:gd name="T92" fmla="*/ 84 w 84"/>
                <a:gd name="T93" fmla="*/ 113 h 173"/>
                <a:gd name="T94" fmla="*/ 84 w 84"/>
                <a:gd name="T95" fmla="*/ 131 h 173"/>
                <a:gd name="T96" fmla="*/ 72 w 84"/>
                <a:gd name="T97" fmla="*/ 155 h 173"/>
                <a:gd name="T98" fmla="*/ 60 w 84"/>
                <a:gd name="T99" fmla="*/ 167 h 17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4"/>
                <a:gd name="T151" fmla="*/ 0 h 173"/>
                <a:gd name="T152" fmla="*/ 84 w 84"/>
                <a:gd name="T153" fmla="*/ 173 h 17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4" h="173">
                  <a:moveTo>
                    <a:pt x="48" y="173"/>
                  </a:moveTo>
                  <a:lnTo>
                    <a:pt x="48" y="173"/>
                  </a:lnTo>
                  <a:lnTo>
                    <a:pt x="42" y="167"/>
                  </a:lnTo>
                  <a:lnTo>
                    <a:pt x="36" y="167"/>
                  </a:lnTo>
                  <a:lnTo>
                    <a:pt x="30" y="167"/>
                  </a:lnTo>
                  <a:lnTo>
                    <a:pt x="24" y="167"/>
                  </a:lnTo>
                  <a:lnTo>
                    <a:pt x="24" y="161"/>
                  </a:lnTo>
                  <a:lnTo>
                    <a:pt x="30" y="161"/>
                  </a:lnTo>
                  <a:lnTo>
                    <a:pt x="30" y="155"/>
                  </a:lnTo>
                  <a:lnTo>
                    <a:pt x="36" y="155"/>
                  </a:lnTo>
                  <a:lnTo>
                    <a:pt x="42" y="155"/>
                  </a:lnTo>
                  <a:lnTo>
                    <a:pt x="48" y="149"/>
                  </a:lnTo>
                  <a:lnTo>
                    <a:pt x="54" y="149"/>
                  </a:lnTo>
                  <a:lnTo>
                    <a:pt x="54" y="143"/>
                  </a:lnTo>
                  <a:lnTo>
                    <a:pt x="54" y="137"/>
                  </a:lnTo>
                  <a:lnTo>
                    <a:pt x="48" y="137"/>
                  </a:lnTo>
                  <a:lnTo>
                    <a:pt x="48" y="131"/>
                  </a:lnTo>
                  <a:lnTo>
                    <a:pt x="42" y="131"/>
                  </a:lnTo>
                  <a:lnTo>
                    <a:pt x="36" y="131"/>
                  </a:lnTo>
                  <a:lnTo>
                    <a:pt x="30" y="137"/>
                  </a:lnTo>
                  <a:lnTo>
                    <a:pt x="30" y="143"/>
                  </a:lnTo>
                  <a:lnTo>
                    <a:pt x="30" y="149"/>
                  </a:lnTo>
                  <a:lnTo>
                    <a:pt x="24" y="149"/>
                  </a:lnTo>
                  <a:lnTo>
                    <a:pt x="18" y="155"/>
                  </a:lnTo>
                  <a:lnTo>
                    <a:pt x="18" y="149"/>
                  </a:lnTo>
                  <a:lnTo>
                    <a:pt x="12" y="149"/>
                  </a:lnTo>
                  <a:lnTo>
                    <a:pt x="18" y="143"/>
                  </a:lnTo>
                  <a:lnTo>
                    <a:pt x="18" y="137"/>
                  </a:lnTo>
                  <a:lnTo>
                    <a:pt x="24" y="131"/>
                  </a:lnTo>
                  <a:lnTo>
                    <a:pt x="24" y="125"/>
                  </a:lnTo>
                  <a:lnTo>
                    <a:pt x="30" y="125"/>
                  </a:lnTo>
                  <a:lnTo>
                    <a:pt x="30" y="119"/>
                  </a:lnTo>
                  <a:lnTo>
                    <a:pt x="24" y="119"/>
                  </a:lnTo>
                  <a:lnTo>
                    <a:pt x="24" y="113"/>
                  </a:lnTo>
                  <a:lnTo>
                    <a:pt x="18" y="113"/>
                  </a:lnTo>
                  <a:lnTo>
                    <a:pt x="12" y="113"/>
                  </a:lnTo>
                  <a:lnTo>
                    <a:pt x="6" y="113"/>
                  </a:lnTo>
                  <a:lnTo>
                    <a:pt x="6" y="119"/>
                  </a:lnTo>
                  <a:lnTo>
                    <a:pt x="0" y="101"/>
                  </a:lnTo>
                  <a:lnTo>
                    <a:pt x="0" y="83"/>
                  </a:lnTo>
                  <a:lnTo>
                    <a:pt x="6" y="65"/>
                  </a:lnTo>
                  <a:lnTo>
                    <a:pt x="18" y="54"/>
                  </a:lnTo>
                  <a:lnTo>
                    <a:pt x="30" y="36"/>
                  </a:lnTo>
                  <a:lnTo>
                    <a:pt x="42" y="24"/>
                  </a:lnTo>
                  <a:lnTo>
                    <a:pt x="60" y="12"/>
                  </a:lnTo>
                  <a:lnTo>
                    <a:pt x="72" y="6"/>
                  </a:lnTo>
                  <a:lnTo>
                    <a:pt x="78" y="6"/>
                  </a:lnTo>
                  <a:lnTo>
                    <a:pt x="84" y="0"/>
                  </a:lnTo>
                  <a:lnTo>
                    <a:pt x="84" y="6"/>
                  </a:lnTo>
                  <a:lnTo>
                    <a:pt x="78" y="12"/>
                  </a:lnTo>
                  <a:lnTo>
                    <a:pt x="72" y="24"/>
                  </a:lnTo>
                  <a:lnTo>
                    <a:pt x="72" y="30"/>
                  </a:lnTo>
                  <a:lnTo>
                    <a:pt x="66" y="42"/>
                  </a:lnTo>
                  <a:lnTo>
                    <a:pt x="72" y="48"/>
                  </a:lnTo>
                  <a:lnTo>
                    <a:pt x="72" y="60"/>
                  </a:lnTo>
                  <a:lnTo>
                    <a:pt x="72" y="65"/>
                  </a:lnTo>
                  <a:lnTo>
                    <a:pt x="78" y="77"/>
                  </a:lnTo>
                  <a:lnTo>
                    <a:pt x="78" y="83"/>
                  </a:lnTo>
                  <a:lnTo>
                    <a:pt x="84" y="89"/>
                  </a:lnTo>
                  <a:lnTo>
                    <a:pt x="84" y="101"/>
                  </a:lnTo>
                  <a:lnTo>
                    <a:pt x="84" y="107"/>
                  </a:lnTo>
                  <a:lnTo>
                    <a:pt x="84" y="113"/>
                  </a:lnTo>
                  <a:lnTo>
                    <a:pt x="84" y="119"/>
                  </a:lnTo>
                  <a:lnTo>
                    <a:pt x="84" y="131"/>
                  </a:lnTo>
                  <a:lnTo>
                    <a:pt x="78" y="143"/>
                  </a:lnTo>
                  <a:lnTo>
                    <a:pt x="72" y="155"/>
                  </a:lnTo>
                  <a:lnTo>
                    <a:pt x="66" y="161"/>
                  </a:lnTo>
                  <a:lnTo>
                    <a:pt x="60" y="167"/>
                  </a:lnTo>
                  <a:lnTo>
                    <a:pt x="48" y="173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68" name="Freeform 194"/>
            <p:cNvSpPr>
              <a:spLocks/>
            </p:cNvSpPr>
            <p:nvPr/>
          </p:nvSpPr>
          <p:spPr bwMode="auto">
            <a:xfrm>
              <a:off x="4994" y="1606"/>
              <a:ext cx="424" cy="299"/>
            </a:xfrm>
            <a:custGeom>
              <a:avLst/>
              <a:gdLst>
                <a:gd name="T0" fmla="*/ 197 w 424"/>
                <a:gd name="T1" fmla="*/ 252 h 299"/>
                <a:gd name="T2" fmla="*/ 179 w 424"/>
                <a:gd name="T3" fmla="*/ 281 h 299"/>
                <a:gd name="T4" fmla="*/ 173 w 424"/>
                <a:gd name="T5" fmla="*/ 287 h 299"/>
                <a:gd name="T6" fmla="*/ 149 w 424"/>
                <a:gd name="T7" fmla="*/ 252 h 299"/>
                <a:gd name="T8" fmla="*/ 131 w 424"/>
                <a:gd name="T9" fmla="*/ 240 h 299"/>
                <a:gd name="T10" fmla="*/ 120 w 424"/>
                <a:gd name="T11" fmla="*/ 210 h 299"/>
                <a:gd name="T12" fmla="*/ 126 w 424"/>
                <a:gd name="T13" fmla="*/ 162 h 299"/>
                <a:gd name="T14" fmla="*/ 149 w 424"/>
                <a:gd name="T15" fmla="*/ 126 h 299"/>
                <a:gd name="T16" fmla="*/ 149 w 424"/>
                <a:gd name="T17" fmla="*/ 108 h 299"/>
                <a:gd name="T18" fmla="*/ 137 w 424"/>
                <a:gd name="T19" fmla="*/ 126 h 299"/>
                <a:gd name="T20" fmla="*/ 114 w 424"/>
                <a:gd name="T21" fmla="*/ 162 h 299"/>
                <a:gd name="T22" fmla="*/ 72 w 424"/>
                <a:gd name="T23" fmla="*/ 186 h 299"/>
                <a:gd name="T24" fmla="*/ 48 w 424"/>
                <a:gd name="T25" fmla="*/ 180 h 299"/>
                <a:gd name="T26" fmla="*/ 24 w 424"/>
                <a:gd name="T27" fmla="*/ 168 h 299"/>
                <a:gd name="T28" fmla="*/ 12 w 424"/>
                <a:gd name="T29" fmla="*/ 156 h 299"/>
                <a:gd name="T30" fmla="*/ 36 w 424"/>
                <a:gd name="T31" fmla="*/ 144 h 299"/>
                <a:gd name="T32" fmla="*/ 66 w 424"/>
                <a:gd name="T33" fmla="*/ 108 h 299"/>
                <a:gd name="T34" fmla="*/ 108 w 424"/>
                <a:gd name="T35" fmla="*/ 96 h 299"/>
                <a:gd name="T36" fmla="*/ 120 w 424"/>
                <a:gd name="T37" fmla="*/ 96 h 299"/>
                <a:gd name="T38" fmla="*/ 131 w 424"/>
                <a:gd name="T39" fmla="*/ 90 h 299"/>
                <a:gd name="T40" fmla="*/ 126 w 424"/>
                <a:gd name="T41" fmla="*/ 108 h 299"/>
                <a:gd name="T42" fmla="*/ 126 w 424"/>
                <a:gd name="T43" fmla="*/ 114 h 299"/>
                <a:gd name="T44" fmla="*/ 137 w 424"/>
                <a:gd name="T45" fmla="*/ 114 h 299"/>
                <a:gd name="T46" fmla="*/ 143 w 424"/>
                <a:gd name="T47" fmla="*/ 102 h 299"/>
                <a:gd name="T48" fmla="*/ 143 w 424"/>
                <a:gd name="T49" fmla="*/ 90 h 299"/>
                <a:gd name="T50" fmla="*/ 149 w 424"/>
                <a:gd name="T51" fmla="*/ 102 h 299"/>
                <a:gd name="T52" fmla="*/ 167 w 424"/>
                <a:gd name="T53" fmla="*/ 102 h 299"/>
                <a:gd name="T54" fmla="*/ 185 w 424"/>
                <a:gd name="T55" fmla="*/ 102 h 299"/>
                <a:gd name="T56" fmla="*/ 197 w 424"/>
                <a:gd name="T57" fmla="*/ 90 h 299"/>
                <a:gd name="T58" fmla="*/ 215 w 424"/>
                <a:gd name="T59" fmla="*/ 90 h 299"/>
                <a:gd name="T60" fmla="*/ 227 w 424"/>
                <a:gd name="T61" fmla="*/ 66 h 299"/>
                <a:gd name="T62" fmla="*/ 263 w 424"/>
                <a:gd name="T63" fmla="*/ 12 h 299"/>
                <a:gd name="T64" fmla="*/ 311 w 424"/>
                <a:gd name="T65" fmla="*/ 0 h 299"/>
                <a:gd name="T66" fmla="*/ 340 w 424"/>
                <a:gd name="T67" fmla="*/ 6 h 299"/>
                <a:gd name="T68" fmla="*/ 376 w 424"/>
                <a:gd name="T69" fmla="*/ 18 h 299"/>
                <a:gd name="T70" fmla="*/ 406 w 424"/>
                <a:gd name="T71" fmla="*/ 24 h 299"/>
                <a:gd name="T72" fmla="*/ 418 w 424"/>
                <a:gd name="T73" fmla="*/ 30 h 299"/>
                <a:gd name="T74" fmla="*/ 376 w 424"/>
                <a:gd name="T75" fmla="*/ 84 h 299"/>
                <a:gd name="T76" fmla="*/ 335 w 424"/>
                <a:gd name="T77" fmla="*/ 108 h 299"/>
                <a:gd name="T78" fmla="*/ 287 w 424"/>
                <a:gd name="T79" fmla="*/ 126 h 299"/>
                <a:gd name="T80" fmla="*/ 251 w 424"/>
                <a:gd name="T81" fmla="*/ 114 h 299"/>
                <a:gd name="T82" fmla="*/ 221 w 424"/>
                <a:gd name="T83" fmla="*/ 102 h 299"/>
                <a:gd name="T84" fmla="*/ 209 w 424"/>
                <a:gd name="T85" fmla="*/ 96 h 299"/>
                <a:gd name="T86" fmla="*/ 191 w 424"/>
                <a:gd name="T87" fmla="*/ 102 h 299"/>
                <a:gd name="T88" fmla="*/ 185 w 424"/>
                <a:gd name="T89" fmla="*/ 108 h 299"/>
                <a:gd name="T90" fmla="*/ 203 w 424"/>
                <a:gd name="T91" fmla="*/ 108 h 299"/>
                <a:gd name="T92" fmla="*/ 227 w 424"/>
                <a:gd name="T93" fmla="*/ 108 h 299"/>
                <a:gd name="T94" fmla="*/ 257 w 424"/>
                <a:gd name="T95" fmla="*/ 114 h 299"/>
                <a:gd name="T96" fmla="*/ 299 w 424"/>
                <a:gd name="T97" fmla="*/ 156 h 299"/>
                <a:gd name="T98" fmla="*/ 317 w 424"/>
                <a:gd name="T99" fmla="*/ 210 h 299"/>
                <a:gd name="T100" fmla="*/ 305 w 424"/>
                <a:gd name="T101" fmla="*/ 222 h 299"/>
                <a:gd name="T102" fmla="*/ 257 w 424"/>
                <a:gd name="T103" fmla="*/ 204 h 299"/>
                <a:gd name="T104" fmla="*/ 221 w 424"/>
                <a:gd name="T105" fmla="*/ 198 h 299"/>
                <a:gd name="T106" fmla="*/ 197 w 424"/>
                <a:gd name="T107" fmla="*/ 168 h 299"/>
                <a:gd name="T108" fmla="*/ 185 w 424"/>
                <a:gd name="T109" fmla="*/ 126 h 299"/>
                <a:gd name="T110" fmla="*/ 167 w 424"/>
                <a:gd name="T111" fmla="*/ 108 h 299"/>
                <a:gd name="T112" fmla="*/ 155 w 424"/>
                <a:gd name="T113" fmla="*/ 108 h 299"/>
                <a:gd name="T114" fmla="*/ 161 w 424"/>
                <a:gd name="T115" fmla="*/ 126 h 299"/>
                <a:gd name="T116" fmla="*/ 191 w 424"/>
                <a:gd name="T117" fmla="*/ 156 h 29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24"/>
                <a:gd name="T178" fmla="*/ 0 h 299"/>
                <a:gd name="T179" fmla="*/ 424 w 424"/>
                <a:gd name="T180" fmla="*/ 299 h 29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24" h="299">
                  <a:moveTo>
                    <a:pt x="203" y="174"/>
                  </a:moveTo>
                  <a:lnTo>
                    <a:pt x="203" y="198"/>
                  </a:lnTo>
                  <a:lnTo>
                    <a:pt x="203" y="222"/>
                  </a:lnTo>
                  <a:lnTo>
                    <a:pt x="203" y="240"/>
                  </a:lnTo>
                  <a:lnTo>
                    <a:pt x="197" y="252"/>
                  </a:lnTo>
                  <a:lnTo>
                    <a:pt x="191" y="258"/>
                  </a:lnTo>
                  <a:lnTo>
                    <a:pt x="191" y="264"/>
                  </a:lnTo>
                  <a:lnTo>
                    <a:pt x="185" y="269"/>
                  </a:lnTo>
                  <a:lnTo>
                    <a:pt x="179" y="275"/>
                  </a:lnTo>
                  <a:lnTo>
                    <a:pt x="179" y="281"/>
                  </a:lnTo>
                  <a:lnTo>
                    <a:pt x="179" y="287"/>
                  </a:lnTo>
                  <a:lnTo>
                    <a:pt x="173" y="293"/>
                  </a:lnTo>
                  <a:lnTo>
                    <a:pt x="173" y="299"/>
                  </a:lnTo>
                  <a:lnTo>
                    <a:pt x="173" y="293"/>
                  </a:lnTo>
                  <a:lnTo>
                    <a:pt x="173" y="287"/>
                  </a:lnTo>
                  <a:lnTo>
                    <a:pt x="167" y="281"/>
                  </a:lnTo>
                  <a:lnTo>
                    <a:pt x="161" y="275"/>
                  </a:lnTo>
                  <a:lnTo>
                    <a:pt x="161" y="264"/>
                  </a:lnTo>
                  <a:lnTo>
                    <a:pt x="155" y="258"/>
                  </a:lnTo>
                  <a:lnTo>
                    <a:pt x="149" y="252"/>
                  </a:lnTo>
                  <a:lnTo>
                    <a:pt x="143" y="246"/>
                  </a:lnTo>
                  <a:lnTo>
                    <a:pt x="137" y="246"/>
                  </a:lnTo>
                  <a:lnTo>
                    <a:pt x="137" y="240"/>
                  </a:lnTo>
                  <a:lnTo>
                    <a:pt x="131" y="240"/>
                  </a:lnTo>
                  <a:lnTo>
                    <a:pt x="131" y="234"/>
                  </a:lnTo>
                  <a:lnTo>
                    <a:pt x="126" y="234"/>
                  </a:lnTo>
                  <a:lnTo>
                    <a:pt x="126" y="228"/>
                  </a:lnTo>
                  <a:lnTo>
                    <a:pt x="120" y="210"/>
                  </a:lnTo>
                  <a:lnTo>
                    <a:pt x="120" y="198"/>
                  </a:lnTo>
                  <a:lnTo>
                    <a:pt x="120" y="180"/>
                  </a:lnTo>
                  <a:lnTo>
                    <a:pt x="120" y="168"/>
                  </a:lnTo>
                  <a:lnTo>
                    <a:pt x="126" y="168"/>
                  </a:lnTo>
                  <a:lnTo>
                    <a:pt x="126" y="162"/>
                  </a:lnTo>
                  <a:lnTo>
                    <a:pt x="131" y="156"/>
                  </a:lnTo>
                  <a:lnTo>
                    <a:pt x="131" y="150"/>
                  </a:lnTo>
                  <a:lnTo>
                    <a:pt x="137" y="144"/>
                  </a:lnTo>
                  <a:lnTo>
                    <a:pt x="143" y="138"/>
                  </a:lnTo>
                  <a:lnTo>
                    <a:pt x="149" y="126"/>
                  </a:lnTo>
                  <a:lnTo>
                    <a:pt x="149" y="120"/>
                  </a:lnTo>
                  <a:lnTo>
                    <a:pt x="149" y="114"/>
                  </a:lnTo>
                  <a:lnTo>
                    <a:pt x="149" y="108"/>
                  </a:lnTo>
                  <a:lnTo>
                    <a:pt x="143" y="114"/>
                  </a:lnTo>
                  <a:lnTo>
                    <a:pt x="143" y="120"/>
                  </a:lnTo>
                  <a:lnTo>
                    <a:pt x="137" y="126"/>
                  </a:lnTo>
                  <a:lnTo>
                    <a:pt x="137" y="132"/>
                  </a:lnTo>
                  <a:lnTo>
                    <a:pt x="131" y="138"/>
                  </a:lnTo>
                  <a:lnTo>
                    <a:pt x="131" y="144"/>
                  </a:lnTo>
                  <a:lnTo>
                    <a:pt x="126" y="156"/>
                  </a:lnTo>
                  <a:lnTo>
                    <a:pt x="114" y="162"/>
                  </a:lnTo>
                  <a:lnTo>
                    <a:pt x="108" y="168"/>
                  </a:lnTo>
                  <a:lnTo>
                    <a:pt x="96" y="174"/>
                  </a:lnTo>
                  <a:lnTo>
                    <a:pt x="90" y="180"/>
                  </a:lnTo>
                  <a:lnTo>
                    <a:pt x="78" y="180"/>
                  </a:lnTo>
                  <a:lnTo>
                    <a:pt x="72" y="186"/>
                  </a:lnTo>
                  <a:lnTo>
                    <a:pt x="60" y="186"/>
                  </a:lnTo>
                  <a:lnTo>
                    <a:pt x="60" y="180"/>
                  </a:lnTo>
                  <a:lnTo>
                    <a:pt x="54" y="180"/>
                  </a:lnTo>
                  <a:lnTo>
                    <a:pt x="48" y="180"/>
                  </a:lnTo>
                  <a:lnTo>
                    <a:pt x="42" y="180"/>
                  </a:lnTo>
                  <a:lnTo>
                    <a:pt x="36" y="180"/>
                  </a:lnTo>
                  <a:lnTo>
                    <a:pt x="30" y="174"/>
                  </a:lnTo>
                  <a:lnTo>
                    <a:pt x="24" y="168"/>
                  </a:lnTo>
                  <a:lnTo>
                    <a:pt x="18" y="168"/>
                  </a:lnTo>
                  <a:lnTo>
                    <a:pt x="6" y="162"/>
                  </a:lnTo>
                  <a:lnTo>
                    <a:pt x="0" y="162"/>
                  </a:lnTo>
                  <a:lnTo>
                    <a:pt x="6" y="156"/>
                  </a:lnTo>
                  <a:lnTo>
                    <a:pt x="12" y="156"/>
                  </a:lnTo>
                  <a:lnTo>
                    <a:pt x="18" y="156"/>
                  </a:lnTo>
                  <a:lnTo>
                    <a:pt x="24" y="156"/>
                  </a:lnTo>
                  <a:lnTo>
                    <a:pt x="30" y="150"/>
                  </a:lnTo>
                  <a:lnTo>
                    <a:pt x="36" y="144"/>
                  </a:lnTo>
                  <a:lnTo>
                    <a:pt x="42" y="138"/>
                  </a:lnTo>
                  <a:lnTo>
                    <a:pt x="42" y="132"/>
                  </a:lnTo>
                  <a:lnTo>
                    <a:pt x="48" y="120"/>
                  </a:lnTo>
                  <a:lnTo>
                    <a:pt x="60" y="114"/>
                  </a:lnTo>
                  <a:lnTo>
                    <a:pt x="66" y="108"/>
                  </a:lnTo>
                  <a:lnTo>
                    <a:pt x="78" y="102"/>
                  </a:lnTo>
                  <a:lnTo>
                    <a:pt x="84" y="96"/>
                  </a:lnTo>
                  <a:lnTo>
                    <a:pt x="96" y="96"/>
                  </a:lnTo>
                  <a:lnTo>
                    <a:pt x="108" y="96"/>
                  </a:lnTo>
                  <a:lnTo>
                    <a:pt x="114" y="96"/>
                  </a:lnTo>
                  <a:lnTo>
                    <a:pt x="120" y="96"/>
                  </a:lnTo>
                  <a:lnTo>
                    <a:pt x="126" y="96"/>
                  </a:lnTo>
                  <a:lnTo>
                    <a:pt x="126" y="90"/>
                  </a:lnTo>
                  <a:lnTo>
                    <a:pt x="131" y="90"/>
                  </a:lnTo>
                  <a:lnTo>
                    <a:pt x="131" y="96"/>
                  </a:lnTo>
                  <a:lnTo>
                    <a:pt x="126" y="102"/>
                  </a:lnTo>
                  <a:lnTo>
                    <a:pt x="126" y="108"/>
                  </a:lnTo>
                  <a:lnTo>
                    <a:pt x="126" y="114"/>
                  </a:lnTo>
                  <a:lnTo>
                    <a:pt x="131" y="114"/>
                  </a:lnTo>
                  <a:lnTo>
                    <a:pt x="137" y="114"/>
                  </a:lnTo>
                  <a:lnTo>
                    <a:pt x="143" y="114"/>
                  </a:lnTo>
                  <a:lnTo>
                    <a:pt x="143" y="108"/>
                  </a:lnTo>
                  <a:lnTo>
                    <a:pt x="143" y="102"/>
                  </a:lnTo>
                  <a:lnTo>
                    <a:pt x="143" y="96"/>
                  </a:lnTo>
                  <a:lnTo>
                    <a:pt x="143" y="90"/>
                  </a:lnTo>
                  <a:lnTo>
                    <a:pt x="143" y="96"/>
                  </a:lnTo>
                  <a:lnTo>
                    <a:pt x="149" y="96"/>
                  </a:lnTo>
                  <a:lnTo>
                    <a:pt x="149" y="102"/>
                  </a:lnTo>
                  <a:lnTo>
                    <a:pt x="155" y="102"/>
                  </a:lnTo>
                  <a:lnTo>
                    <a:pt x="161" y="102"/>
                  </a:lnTo>
                  <a:lnTo>
                    <a:pt x="167" y="102"/>
                  </a:lnTo>
                  <a:lnTo>
                    <a:pt x="167" y="108"/>
                  </a:lnTo>
                  <a:lnTo>
                    <a:pt x="173" y="108"/>
                  </a:lnTo>
                  <a:lnTo>
                    <a:pt x="179" y="108"/>
                  </a:lnTo>
                  <a:lnTo>
                    <a:pt x="179" y="102"/>
                  </a:lnTo>
                  <a:lnTo>
                    <a:pt x="185" y="102"/>
                  </a:lnTo>
                  <a:lnTo>
                    <a:pt x="185" y="96"/>
                  </a:lnTo>
                  <a:lnTo>
                    <a:pt x="191" y="96"/>
                  </a:lnTo>
                  <a:lnTo>
                    <a:pt x="191" y="90"/>
                  </a:lnTo>
                  <a:lnTo>
                    <a:pt x="197" y="90"/>
                  </a:lnTo>
                  <a:lnTo>
                    <a:pt x="203" y="90"/>
                  </a:lnTo>
                  <a:lnTo>
                    <a:pt x="209" y="90"/>
                  </a:lnTo>
                  <a:lnTo>
                    <a:pt x="215" y="90"/>
                  </a:lnTo>
                  <a:lnTo>
                    <a:pt x="215" y="84"/>
                  </a:lnTo>
                  <a:lnTo>
                    <a:pt x="221" y="84"/>
                  </a:lnTo>
                  <a:lnTo>
                    <a:pt x="221" y="78"/>
                  </a:lnTo>
                  <a:lnTo>
                    <a:pt x="227" y="72"/>
                  </a:lnTo>
                  <a:lnTo>
                    <a:pt x="227" y="66"/>
                  </a:lnTo>
                  <a:lnTo>
                    <a:pt x="227" y="60"/>
                  </a:lnTo>
                  <a:lnTo>
                    <a:pt x="233" y="48"/>
                  </a:lnTo>
                  <a:lnTo>
                    <a:pt x="239" y="30"/>
                  </a:lnTo>
                  <a:lnTo>
                    <a:pt x="251" y="18"/>
                  </a:lnTo>
                  <a:lnTo>
                    <a:pt x="263" y="12"/>
                  </a:lnTo>
                  <a:lnTo>
                    <a:pt x="275" y="6"/>
                  </a:lnTo>
                  <a:lnTo>
                    <a:pt x="287" y="6"/>
                  </a:lnTo>
                  <a:lnTo>
                    <a:pt x="299" y="0"/>
                  </a:lnTo>
                  <a:lnTo>
                    <a:pt x="305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9" y="6"/>
                  </a:lnTo>
                  <a:lnTo>
                    <a:pt x="335" y="6"/>
                  </a:lnTo>
                  <a:lnTo>
                    <a:pt x="340" y="6"/>
                  </a:lnTo>
                  <a:lnTo>
                    <a:pt x="346" y="6"/>
                  </a:lnTo>
                  <a:lnTo>
                    <a:pt x="352" y="12"/>
                  </a:lnTo>
                  <a:lnTo>
                    <a:pt x="364" y="12"/>
                  </a:lnTo>
                  <a:lnTo>
                    <a:pt x="370" y="18"/>
                  </a:lnTo>
                  <a:lnTo>
                    <a:pt x="376" y="18"/>
                  </a:lnTo>
                  <a:lnTo>
                    <a:pt x="382" y="24"/>
                  </a:lnTo>
                  <a:lnTo>
                    <a:pt x="388" y="24"/>
                  </a:lnTo>
                  <a:lnTo>
                    <a:pt x="394" y="24"/>
                  </a:lnTo>
                  <a:lnTo>
                    <a:pt x="400" y="24"/>
                  </a:lnTo>
                  <a:lnTo>
                    <a:pt x="406" y="24"/>
                  </a:lnTo>
                  <a:lnTo>
                    <a:pt x="412" y="24"/>
                  </a:lnTo>
                  <a:lnTo>
                    <a:pt x="424" y="24"/>
                  </a:lnTo>
                  <a:lnTo>
                    <a:pt x="418" y="30"/>
                  </a:lnTo>
                  <a:lnTo>
                    <a:pt x="412" y="42"/>
                  </a:lnTo>
                  <a:lnTo>
                    <a:pt x="400" y="48"/>
                  </a:lnTo>
                  <a:lnTo>
                    <a:pt x="394" y="60"/>
                  </a:lnTo>
                  <a:lnTo>
                    <a:pt x="382" y="72"/>
                  </a:lnTo>
                  <a:lnTo>
                    <a:pt x="376" y="84"/>
                  </a:lnTo>
                  <a:lnTo>
                    <a:pt x="364" y="96"/>
                  </a:lnTo>
                  <a:lnTo>
                    <a:pt x="352" y="102"/>
                  </a:lnTo>
                  <a:lnTo>
                    <a:pt x="346" y="108"/>
                  </a:lnTo>
                  <a:lnTo>
                    <a:pt x="340" y="108"/>
                  </a:lnTo>
                  <a:lnTo>
                    <a:pt x="335" y="108"/>
                  </a:lnTo>
                  <a:lnTo>
                    <a:pt x="323" y="114"/>
                  </a:lnTo>
                  <a:lnTo>
                    <a:pt x="317" y="114"/>
                  </a:lnTo>
                  <a:lnTo>
                    <a:pt x="305" y="120"/>
                  </a:lnTo>
                  <a:lnTo>
                    <a:pt x="299" y="120"/>
                  </a:lnTo>
                  <a:lnTo>
                    <a:pt x="287" y="126"/>
                  </a:lnTo>
                  <a:lnTo>
                    <a:pt x="281" y="126"/>
                  </a:lnTo>
                  <a:lnTo>
                    <a:pt x="275" y="126"/>
                  </a:lnTo>
                  <a:lnTo>
                    <a:pt x="263" y="120"/>
                  </a:lnTo>
                  <a:lnTo>
                    <a:pt x="257" y="120"/>
                  </a:lnTo>
                  <a:lnTo>
                    <a:pt x="251" y="114"/>
                  </a:lnTo>
                  <a:lnTo>
                    <a:pt x="239" y="114"/>
                  </a:lnTo>
                  <a:lnTo>
                    <a:pt x="233" y="108"/>
                  </a:lnTo>
                  <a:lnTo>
                    <a:pt x="227" y="108"/>
                  </a:lnTo>
                  <a:lnTo>
                    <a:pt x="221" y="102"/>
                  </a:lnTo>
                  <a:lnTo>
                    <a:pt x="215" y="102"/>
                  </a:lnTo>
                  <a:lnTo>
                    <a:pt x="215" y="96"/>
                  </a:lnTo>
                  <a:lnTo>
                    <a:pt x="209" y="96"/>
                  </a:lnTo>
                  <a:lnTo>
                    <a:pt x="203" y="96"/>
                  </a:lnTo>
                  <a:lnTo>
                    <a:pt x="197" y="96"/>
                  </a:lnTo>
                  <a:lnTo>
                    <a:pt x="197" y="102"/>
                  </a:lnTo>
                  <a:lnTo>
                    <a:pt x="191" y="102"/>
                  </a:lnTo>
                  <a:lnTo>
                    <a:pt x="185" y="102"/>
                  </a:lnTo>
                  <a:lnTo>
                    <a:pt x="185" y="108"/>
                  </a:lnTo>
                  <a:lnTo>
                    <a:pt x="191" y="108"/>
                  </a:lnTo>
                  <a:lnTo>
                    <a:pt x="197" y="108"/>
                  </a:lnTo>
                  <a:lnTo>
                    <a:pt x="203" y="108"/>
                  </a:lnTo>
                  <a:lnTo>
                    <a:pt x="209" y="108"/>
                  </a:lnTo>
                  <a:lnTo>
                    <a:pt x="215" y="108"/>
                  </a:lnTo>
                  <a:lnTo>
                    <a:pt x="221" y="108"/>
                  </a:lnTo>
                  <a:lnTo>
                    <a:pt x="227" y="108"/>
                  </a:lnTo>
                  <a:lnTo>
                    <a:pt x="233" y="108"/>
                  </a:lnTo>
                  <a:lnTo>
                    <a:pt x="239" y="108"/>
                  </a:lnTo>
                  <a:lnTo>
                    <a:pt x="251" y="114"/>
                  </a:lnTo>
                  <a:lnTo>
                    <a:pt x="257" y="114"/>
                  </a:lnTo>
                  <a:lnTo>
                    <a:pt x="269" y="120"/>
                  </a:lnTo>
                  <a:lnTo>
                    <a:pt x="281" y="126"/>
                  </a:lnTo>
                  <a:lnTo>
                    <a:pt x="287" y="138"/>
                  </a:lnTo>
                  <a:lnTo>
                    <a:pt x="293" y="144"/>
                  </a:lnTo>
                  <a:lnTo>
                    <a:pt x="299" y="156"/>
                  </a:lnTo>
                  <a:lnTo>
                    <a:pt x="305" y="168"/>
                  </a:lnTo>
                  <a:lnTo>
                    <a:pt x="311" y="174"/>
                  </a:lnTo>
                  <a:lnTo>
                    <a:pt x="317" y="192"/>
                  </a:lnTo>
                  <a:lnTo>
                    <a:pt x="317" y="204"/>
                  </a:lnTo>
                  <a:lnTo>
                    <a:pt x="317" y="210"/>
                  </a:lnTo>
                  <a:lnTo>
                    <a:pt x="317" y="216"/>
                  </a:lnTo>
                  <a:lnTo>
                    <a:pt x="317" y="228"/>
                  </a:lnTo>
                  <a:lnTo>
                    <a:pt x="317" y="234"/>
                  </a:lnTo>
                  <a:lnTo>
                    <a:pt x="311" y="228"/>
                  </a:lnTo>
                  <a:lnTo>
                    <a:pt x="305" y="222"/>
                  </a:lnTo>
                  <a:lnTo>
                    <a:pt x="293" y="216"/>
                  </a:lnTo>
                  <a:lnTo>
                    <a:pt x="287" y="216"/>
                  </a:lnTo>
                  <a:lnTo>
                    <a:pt x="275" y="210"/>
                  </a:lnTo>
                  <a:lnTo>
                    <a:pt x="263" y="204"/>
                  </a:lnTo>
                  <a:lnTo>
                    <a:pt x="257" y="204"/>
                  </a:lnTo>
                  <a:lnTo>
                    <a:pt x="245" y="204"/>
                  </a:lnTo>
                  <a:lnTo>
                    <a:pt x="239" y="204"/>
                  </a:lnTo>
                  <a:lnTo>
                    <a:pt x="233" y="198"/>
                  </a:lnTo>
                  <a:lnTo>
                    <a:pt x="227" y="198"/>
                  </a:lnTo>
                  <a:lnTo>
                    <a:pt x="221" y="198"/>
                  </a:lnTo>
                  <a:lnTo>
                    <a:pt x="215" y="192"/>
                  </a:lnTo>
                  <a:lnTo>
                    <a:pt x="209" y="192"/>
                  </a:lnTo>
                  <a:lnTo>
                    <a:pt x="203" y="180"/>
                  </a:lnTo>
                  <a:lnTo>
                    <a:pt x="203" y="174"/>
                  </a:lnTo>
                  <a:lnTo>
                    <a:pt x="197" y="168"/>
                  </a:lnTo>
                  <a:lnTo>
                    <a:pt x="191" y="156"/>
                  </a:lnTo>
                  <a:lnTo>
                    <a:pt x="191" y="144"/>
                  </a:lnTo>
                  <a:lnTo>
                    <a:pt x="191" y="132"/>
                  </a:lnTo>
                  <a:lnTo>
                    <a:pt x="185" y="126"/>
                  </a:lnTo>
                  <a:lnTo>
                    <a:pt x="185" y="120"/>
                  </a:lnTo>
                  <a:lnTo>
                    <a:pt x="179" y="120"/>
                  </a:lnTo>
                  <a:lnTo>
                    <a:pt x="179" y="114"/>
                  </a:lnTo>
                  <a:lnTo>
                    <a:pt x="173" y="114"/>
                  </a:lnTo>
                  <a:lnTo>
                    <a:pt x="167" y="108"/>
                  </a:lnTo>
                  <a:lnTo>
                    <a:pt x="161" y="108"/>
                  </a:lnTo>
                  <a:lnTo>
                    <a:pt x="155" y="108"/>
                  </a:lnTo>
                  <a:lnTo>
                    <a:pt x="155" y="114"/>
                  </a:lnTo>
                  <a:lnTo>
                    <a:pt x="155" y="120"/>
                  </a:lnTo>
                  <a:lnTo>
                    <a:pt x="161" y="120"/>
                  </a:lnTo>
                  <a:lnTo>
                    <a:pt x="161" y="126"/>
                  </a:lnTo>
                  <a:lnTo>
                    <a:pt x="167" y="126"/>
                  </a:lnTo>
                  <a:lnTo>
                    <a:pt x="173" y="132"/>
                  </a:lnTo>
                  <a:lnTo>
                    <a:pt x="179" y="138"/>
                  </a:lnTo>
                  <a:lnTo>
                    <a:pt x="185" y="150"/>
                  </a:lnTo>
                  <a:lnTo>
                    <a:pt x="191" y="156"/>
                  </a:lnTo>
                  <a:lnTo>
                    <a:pt x="197" y="168"/>
                  </a:lnTo>
                  <a:lnTo>
                    <a:pt x="203" y="174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69" name="Freeform 195"/>
            <p:cNvSpPr>
              <a:spLocks/>
            </p:cNvSpPr>
            <p:nvPr/>
          </p:nvSpPr>
          <p:spPr bwMode="auto">
            <a:xfrm>
              <a:off x="5000" y="1565"/>
              <a:ext cx="125" cy="125"/>
            </a:xfrm>
            <a:custGeom>
              <a:avLst/>
              <a:gdLst>
                <a:gd name="T0" fmla="*/ 96 w 125"/>
                <a:gd name="T1" fmla="*/ 125 h 125"/>
                <a:gd name="T2" fmla="*/ 102 w 125"/>
                <a:gd name="T3" fmla="*/ 119 h 125"/>
                <a:gd name="T4" fmla="*/ 108 w 125"/>
                <a:gd name="T5" fmla="*/ 113 h 125"/>
                <a:gd name="T6" fmla="*/ 114 w 125"/>
                <a:gd name="T7" fmla="*/ 119 h 125"/>
                <a:gd name="T8" fmla="*/ 120 w 125"/>
                <a:gd name="T9" fmla="*/ 119 h 125"/>
                <a:gd name="T10" fmla="*/ 120 w 125"/>
                <a:gd name="T11" fmla="*/ 119 h 125"/>
                <a:gd name="T12" fmla="*/ 125 w 125"/>
                <a:gd name="T13" fmla="*/ 119 h 125"/>
                <a:gd name="T14" fmla="*/ 125 w 125"/>
                <a:gd name="T15" fmla="*/ 119 h 125"/>
                <a:gd name="T16" fmla="*/ 125 w 125"/>
                <a:gd name="T17" fmla="*/ 119 h 125"/>
                <a:gd name="T18" fmla="*/ 120 w 125"/>
                <a:gd name="T19" fmla="*/ 113 h 125"/>
                <a:gd name="T20" fmla="*/ 120 w 125"/>
                <a:gd name="T21" fmla="*/ 113 h 125"/>
                <a:gd name="T22" fmla="*/ 114 w 125"/>
                <a:gd name="T23" fmla="*/ 113 h 125"/>
                <a:gd name="T24" fmla="*/ 108 w 125"/>
                <a:gd name="T25" fmla="*/ 107 h 125"/>
                <a:gd name="T26" fmla="*/ 108 w 125"/>
                <a:gd name="T27" fmla="*/ 101 h 125"/>
                <a:gd name="T28" fmla="*/ 108 w 125"/>
                <a:gd name="T29" fmla="*/ 95 h 125"/>
                <a:gd name="T30" fmla="*/ 108 w 125"/>
                <a:gd name="T31" fmla="*/ 95 h 125"/>
                <a:gd name="T32" fmla="*/ 114 w 125"/>
                <a:gd name="T33" fmla="*/ 95 h 125"/>
                <a:gd name="T34" fmla="*/ 114 w 125"/>
                <a:gd name="T35" fmla="*/ 89 h 125"/>
                <a:gd name="T36" fmla="*/ 120 w 125"/>
                <a:gd name="T37" fmla="*/ 77 h 125"/>
                <a:gd name="T38" fmla="*/ 120 w 125"/>
                <a:gd name="T39" fmla="*/ 53 h 125"/>
                <a:gd name="T40" fmla="*/ 102 w 125"/>
                <a:gd name="T41" fmla="*/ 29 h 125"/>
                <a:gd name="T42" fmla="*/ 72 w 125"/>
                <a:gd name="T43" fmla="*/ 18 h 125"/>
                <a:gd name="T44" fmla="*/ 48 w 125"/>
                <a:gd name="T45" fmla="*/ 12 h 125"/>
                <a:gd name="T46" fmla="*/ 30 w 125"/>
                <a:gd name="T47" fmla="*/ 12 h 125"/>
                <a:gd name="T48" fmla="*/ 18 w 125"/>
                <a:gd name="T49" fmla="*/ 6 h 125"/>
                <a:gd name="T50" fmla="*/ 6 w 125"/>
                <a:gd name="T51" fmla="*/ 0 h 125"/>
                <a:gd name="T52" fmla="*/ 6 w 125"/>
                <a:gd name="T53" fmla="*/ 6 h 125"/>
                <a:gd name="T54" fmla="*/ 12 w 125"/>
                <a:gd name="T55" fmla="*/ 23 h 125"/>
                <a:gd name="T56" fmla="*/ 18 w 125"/>
                <a:gd name="T57" fmla="*/ 41 h 125"/>
                <a:gd name="T58" fmla="*/ 24 w 125"/>
                <a:gd name="T59" fmla="*/ 53 h 125"/>
                <a:gd name="T60" fmla="*/ 30 w 125"/>
                <a:gd name="T61" fmla="*/ 71 h 125"/>
                <a:gd name="T62" fmla="*/ 36 w 125"/>
                <a:gd name="T63" fmla="*/ 89 h 125"/>
                <a:gd name="T64" fmla="*/ 54 w 125"/>
                <a:gd name="T65" fmla="*/ 113 h 125"/>
                <a:gd name="T66" fmla="*/ 78 w 125"/>
                <a:gd name="T67" fmla="*/ 125 h 12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5"/>
                <a:gd name="T103" fmla="*/ 0 h 125"/>
                <a:gd name="T104" fmla="*/ 125 w 125"/>
                <a:gd name="T105" fmla="*/ 125 h 12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5" h="125">
                  <a:moveTo>
                    <a:pt x="96" y="125"/>
                  </a:moveTo>
                  <a:lnTo>
                    <a:pt x="96" y="125"/>
                  </a:lnTo>
                  <a:lnTo>
                    <a:pt x="102" y="119"/>
                  </a:lnTo>
                  <a:lnTo>
                    <a:pt x="108" y="113"/>
                  </a:lnTo>
                  <a:lnTo>
                    <a:pt x="114" y="113"/>
                  </a:lnTo>
                  <a:lnTo>
                    <a:pt x="114" y="119"/>
                  </a:lnTo>
                  <a:lnTo>
                    <a:pt x="120" y="119"/>
                  </a:lnTo>
                  <a:lnTo>
                    <a:pt x="125" y="119"/>
                  </a:lnTo>
                  <a:lnTo>
                    <a:pt x="125" y="113"/>
                  </a:lnTo>
                  <a:lnTo>
                    <a:pt x="120" y="113"/>
                  </a:lnTo>
                  <a:lnTo>
                    <a:pt x="114" y="113"/>
                  </a:lnTo>
                  <a:lnTo>
                    <a:pt x="108" y="113"/>
                  </a:lnTo>
                  <a:lnTo>
                    <a:pt x="108" y="107"/>
                  </a:lnTo>
                  <a:lnTo>
                    <a:pt x="108" y="101"/>
                  </a:lnTo>
                  <a:lnTo>
                    <a:pt x="108" y="95"/>
                  </a:lnTo>
                  <a:lnTo>
                    <a:pt x="114" y="95"/>
                  </a:lnTo>
                  <a:lnTo>
                    <a:pt x="114" y="89"/>
                  </a:lnTo>
                  <a:lnTo>
                    <a:pt x="120" y="89"/>
                  </a:lnTo>
                  <a:lnTo>
                    <a:pt x="120" y="77"/>
                  </a:lnTo>
                  <a:lnTo>
                    <a:pt x="120" y="65"/>
                  </a:lnTo>
                  <a:lnTo>
                    <a:pt x="120" y="53"/>
                  </a:lnTo>
                  <a:lnTo>
                    <a:pt x="114" y="41"/>
                  </a:lnTo>
                  <a:lnTo>
                    <a:pt x="102" y="29"/>
                  </a:lnTo>
                  <a:lnTo>
                    <a:pt x="90" y="23"/>
                  </a:lnTo>
                  <a:lnTo>
                    <a:pt x="72" y="18"/>
                  </a:lnTo>
                  <a:lnTo>
                    <a:pt x="54" y="12"/>
                  </a:lnTo>
                  <a:lnTo>
                    <a:pt x="48" y="12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23"/>
                  </a:lnTo>
                  <a:lnTo>
                    <a:pt x="18" y="29"/>
                  </a:lnTo>
                  <a:lnTo>
                    <a:pt x="18" y="41"/>
                  </a:lnTo>
                  <a:lnTo>
                    <a:pt x="24" y="47"/>
                  </a:lnTo>
                  <a:lnTo>
                    <a:pt x="24" y="53"/>
                  </a:lnTo>
                  <a:lnTo>
                    <a:pt x="24" y="65"/>
                  </a:lnTo>
                  <a:lnTo>
                    <a:pt x="30" y="71"/>
                  </a:lnTo>
                  <a:lnTo>
                    <a:pt x="30" y="83"/>
                  </a:lnTo>
                  <a:lnTo>
                    <a:pt x="36" y="89"/>
                  </a:lnTo>
                  <a:lnTo>
                    <a:pt x="42" y="101"/>
                  </a:lnTo>
                  <a:lnTo>
                    <a:pt x="54" y="113"/>
                  </a:lnTo>
                  <a:lnTo>
                    <a:pt x="66" y="119"/>
                  </a:lnTo>
                  <a:lnTo>
                    <a:pt x="78" y="125"/>
                  </a:lnTo>
                  <a:lnTo>
                    <a:pt x="96" y="125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70" name="Freeform 196"/>
            <p:cNvSpPr>
              <a:spLocks/>
            </p:cNvSpPr>
            <p:nvPr/>
          </p:nvSpPr>
          <p:spPr bwMode="auto">
            <a:xfrm>
              <a:off x="5137" y="1642"/>
              <a:ext cx="12" cy="12"/>
            </a:xfrm>
            <a:custGeom>
              <a:avLst/>
              <a:gdLst>
                <a:gd name="T0" fmla="*/ 0 w 12"/>
                <a:gd name="T1" fmla="*/ 6 h 12"/>
                <a:gd name="T2" fmla="*/ 0 w 12"/>
                <a:gd name="T3" fmla="*/ 0 h 12"/>
                <a:gd name="T4" fmla="*/ 6 w 12"/>
                <a:gd name="T5" fmla="*/ 0 h 12"/>
                <a:gd name="T6" fmla="*/ 6 w 12"/>
                <a:gd name="T7" fmla="*/ 0 h 12"/>
                <a:gd name="T8" fmla="*/ 6 w 12"/>
                <a:gd name="T9" fmla="*/ 0 h 12"/>
                <a:gd name="T10" fmla="*/ 12 w 12"/>
                <a:gd name="T11" fmla="*/ 0 h 12"/>
                <a:gd name="T12" fmla="*/ 12 w 12"/>
                <a:gd name="T13" fmla="*/ 0 h 12"/>
                <a:gd name="T14" fmla="*/ 12 w 12"/>
                <a:gd name="T15" fmla="*/ 0 h 12"/>
                <a:gd name="T16" fmla="*/ 12 w 12"/>
                <a:gd name="T17" fmla="*/ 6 h 12"/>
                <a:gd name="T18" fmla="*/ 12 w 12"/>
                <a:gd name="T19" fmla="*/ 6 h 12"/>
                <a:gd name="T20" fmla="*/ 12 w 12"/>
                <a:gd name="T21" fmla="*/ 12 h 12"/>
                <a:gd name="T22" fmla="*/ 12 w 12"/>
                <a:gd name="T23" fmla="*/ 12 h 12"/>
                <a:gd name="T24" fmla="*/ 6 w 12"/>
                <a:gd name="T25" fmla="*/ 12 h 12"/>
                <a:gd name="T26" fmla="*/ 6 w 12"/>
                <a:gd name="T27" fmla="*/ 12 h 12"/>
                <a:gd name="T28" fmla="*/ 6 w 12"/>
                <a:gd name="T29" fmla="*/ 12 h 12"/>
                <a:gd name="T30" fmla="*/ 0 w 12"/>
                <a:gd name="T31" fmla="*/ 6 h 12"/>
                <a:gd name="T32" fmla="*/ 0 w 12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6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71" name="Freeform 197"/>
            <p:cNvSpPr>
              <a:spLocks/>
            </p:cNvSpPr>
            <p:nvPr/>
          </p:nvSpPr>
          <p:spPr bwMode="auto">
            <a:xfrm>
              <a:off x="5167" y="1660"/>
              <a:ext cx="12" cy="12"/>
            </a:xfrm>
            <a:custGeom>
              <a:avLst/>
              <a:gdLst>
                <a:gd name="T0" fmla="*/ 0 w 12"/>
                <a:gd name="T1" fmla="*/ 0 h 12"/>
                <a:gd name="T2" fmla="*/ 0 w 12"/>
                <a:gd name="T3" fmla="*/ 0 h 12"/>
                <a:gd name="T4" fmla="*/ 6 w 12"/>
                <a:gd name="T5" fmla="*/ 0 h 12"/>
                <a:gd name="T6" fmla="*/ 6 w 12"/>
                <a:gd name="T7" fmla="*/ 0 h 12"/>
                <a:gd name="T8" fmla="*/ 12 w 12"/>
                <a:gd name="T9" fmla="*/ 0 h 12"/>
                <a:gd name="T10" fmla="*/ 12 w 12"/>
                <a:gd name="T11" fmla="*/ 6 h 12"/>
                <a:gd name="T12" fmla="*/ 12 w 12"/>
                <a:gd name="T13" fmla="*/ 6 h 12"/>
                <a:gd name="T14" fmla="*/ 12 w 12"/>
                <a:gd name="T15" fmla="*/ 12 h 12"/>
                <a:gd name="T16" fmla="*/ 12 w 12"/>
                <a:gd name="T17" fmla="*/ 12 h 12"/>
                <a:gd name="T18" fmla="*/ 6 w 12"/>
                <a:gd name="T19" fmla="*/ 12 h 12"/>
                <a:gd name="T20" fmla="*/ 6 w 12"/>
                <a:gd name="T21" fmla="*/ 12 h 12"/>
                <a:gd name="T22" fmla="*/ 0 w 12"/>
                <a:gd name="T23" fmla="*/ 12 h 12"/>
                <a:gd name="T24" fmla="*/ 0 w 12"/>
                <a:gd name="T25" fmla="*/ 12 h 12"/>
                <a:gd name="T26" fmla="*/ 0 w 12"/>
                <a:gd name="T27" fmla="*/ 6 h 12"/>
                <a:gd name="T28" fmla="*/ 0 w 12"/>
                <a:gd name="T29" fmla="*/ 6 h 12"/>
                <a:gd name="T30" fmla="*/ 0 w 12"/>
                <a:gd name="T31" fmla="*/ 6 h 12"/>
                <a:gd name="T32" fmla="*/ 0 w 1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72" name="Freeform 198"/>
            <p:cNvSpPr>
              <a:spLocks/>
            </p:cNvSpPr>
            <p:nvPr/>
          </p:nvSpPr>
          <p:spPr bwMode="auto">
            <a:xfrm>
              <a:off x="5131" y="1678"/>
              <a:ext cx="18" cy="12"/>
            </a:xfrm>
            <a:custGeom>
              <a:avLst/>
              <a:gdLst>
                <a:gd name="T0" fmla="*/ 0 w 18"/>
                <a:gd name="T1" fmla="*/ 0 h 12"/>
                <a:gd name="T2" fmla="*/ 6 w 18"/>
                <a:gd name="T3" fmla="*/ 0 h 12"/>
                <a:gd name="T4" fmla="*/ 6 w 18"/>
                <a:gd name="T5" fmla="*/ 0 h 12"/>
                <a:gd name="T6" fmla="*/ 12 w 18"/>
                <a:gd name="T7" fmla="*/ 0 h 12"/>
                <a:gd name="T8" fmla="*/ 12 w 18"/>
                <a:gd name="T9" fmla="*/ 0 h 12"/>
                <a:gd name="T10" fmla="*/ 18 w 18"/>
                <a:gd name="T11" fmla="*/ 0 h 12"/>
                <a:gd name="T12" fmla="*/ 18 w 18"/>
                <a:gd name="T13" fmla="*/ 6 h 12"/>
                <a:gd name="T14" fmla="*/ 12 w 18"/>
                <a:gd name="T15" fmla="*/ 6 h 12"/>
                <a:gd name="T16" fmla="*/ 12 w 18"/>
                <a:gd name="T17" fmla="*/ 12 h 12"/>
                <a:gd name="T18" fmla="*/ 12 w 18"/>
                <a:gd name="T19" fmla="*/ 12 h 12"/>
                <a:gd name="T20" fmla="*/ 6 w 18"/>
                <a:gd name="T21" fmla="*/ 12 h 12"/>
                <a:gd name="T22" fmla="*/ 6 w 18"/>
                <a:gd name="T23" fmla="*/ 12 h 12"/>
                <a:gd name="T24" fmla="*/ 6 w 18"/>
                <a:gd name="T25" fmla="*/ 12 h 12"/>
                <a:gd name="T26" fmla="*/ 0 w 18"/>
                <a:gd name="T27" fmla="*/ 6 h 12"/>
                <a:gd name="T28" fmla="*/ 0 w 18"/>
                <a:gd name="T29" fmla="*/ 6 h 12"/>
                <a:gd name="T30" fmla="*/ 0 w 18"/>
                <a:gd name="T31" fmla="*/ 0 h 12"/>
                <a:gd name="T32" fmla="*/ 0 w 18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2"/>
                <a:gd name="T53" fmla="*/ 18 w 1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2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73" name="Freeform 199"/>
            <p:cNvSpPr>
              <a:spLocks/>
            </p:cNvSpPr>
            <p:nvPr/>
          </p:nvSpPr>
          <p:spPr bwMode="auto">
            <a:xfrm>
              <a:off x="5108" y="1660"/>
              <a:ext cx="17" cy="12"/>
            </a:xfrm>
            <a:custGeom>
              <a:avLst/>
              <a:gdLst>
                <a:gd name="T0" fmla="*/ 6 w 17"/>
                <a:gd name="T1" fmla="*/ 0 h 12"/>
                <a:gd name="T2" fmla="*/ 6 w 17"/>
                <a:gd name="T3" fmla="*/ 0 h 12"/>
                <a:gd name="T4" fmla="*/ 0 w 17"/>
                <a:gd name="T5" fmla="*/ 6 h 12"/>
                <a:gd name="T6" fmla="*/ 0 w 17"/>
                <a:gd name="T7" fmla="*/ 6 h 12"/>
                <a:gd name="T8" fmla="*/ 6 w 17"/>
                <a:gd name="T9" fmla="*/ 12 h 12"/>
                <a:gd name="T10" fmla="*/ 6 w 17"/>
                <a:gd name="T11" fmla="*/ 12 h 12"/>
                <a:gd name="T12" fmla="*/ 12 w 17"/>
                <a:gd name="T13" fmla="*/ 12 h 12"/>
                <a:gd name="T14" fmla="*/ 12 w 17"/>
                <a:gd name="T15" fmla="*/ 12 h 12"/>
                <a:gd name="T16" fmla="*/ 17 w 17"/>
                <a:gd name="T17" fmla="*/ 12 h 12"/>
                <a:gd name="T18" fmla="*/ 17 w 17"/>
                <a:gd name="T19" fmla="*/ 12 h 12"/>
                <a:gd name="T20" fmla="*/ 17 w 17"/>
                <a:gd name="T21" fmla="*/ 6 h 12"/>
                <a:gd name="T22" fmla="*/ 17 w 17"/>
                <a:gd name="T23" fmla="*/ 6 h 12"/>
                <a:gd name="T24" fmla="*/ 17 w 17"/>
                <a:gd name="T25" fmla="*/ 0 h 12"/>
                <a:gd name="T26" fmla="*/ 12 w 17"/>
                <a:gd name="T27" fmla="*/ 0 h 12"/>
                <a:gd name="T28" fmla="*/ 12 w 17"/>
                <a:gd name="T29" fmla="*/ 0 h 12"/>
                <a:gd name="T30" fmla="*/ 6 w 17"/>
                <a:gd name="T31" fmla="*/ 0 h 12"/>
                <a:gd name="T32" fmla="*/ 6 w 17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"/>
                <a:gd name="T52" fmla="*/ 0 h 12"/>
                <a:gd name="T53" fmla="*/ 17 w 17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" h="12">
                  <a:moveTo>
                    <a:pt x="6" y="0"/>
                  </a:move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7" y="12"/>
                  </a:lnTo>
                  <a:lnTo>
                    <a:pt x="17" y="6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74" name="Freeform 200"/>
            <p:cNvSpPr>
              <a:spLocks/>
            </p:cNvSpPr>
            <p:nvPr/>
          </p:nvSpPr>
          <p:spPr bwMode="auto">
            <a:xfrm>
              <a:off x="5102" y="1684"/>
              <a:ext cx="12" cy="12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6 h 12"/>
                <a:gd name="T4" fmla="*/ 0 w 12"/>
                <a:gd name="T5" fmla="*/ 6 h 12"/>
                <a:gd name="T6" fmla="*/ 0 w 12"/>
                <a:gd name="T7" fmla="*/ 6 h 12"/>
                <a:gd name="T8" fmla="*/ 6 w 12"/>
                <a:gd name="T9" fmla="*/ 0 h 12"/>
                <a:gd name="T10" fmla="*/ 6 w 12"/>
                <a:gd name="T11" fmla="*/ 0 h 12"/>
                <a:gd name="T12" fmla="*/ 12 w 12"/>
                <a:gd name="T13" fmla="*/ 0 h 12"/>
                <a:gd name="T14" fmla="*/ 12 w 12"/>
                <a:gd name="T15" fmla="*/ 6 h 12"/>
                <a:gd name="T16" fmla="*/ 12 w 12"/>
                <a:gd name="T17" fmla="*/ 6 h 12"/>
                <a:gd name="T18" fmla="*/ 12 w 12"/>
                <a:gd name="T19" fmla="*/ 6 h 12"/>
                <a:gd name="T20" fmla="*/ 12 w 12"/>
                <a:gd name="T21" fmla="*/ 12 h 12"/>
                <a:gd name="T22" fmla="*/ 12 w 12"/>
                <a:gd name="T23" fmla="*/ 12 h 12"/>
                <a:gd name="T24" fmla="*/ 6 w 12"/>
                <a:gd name="T25" fmla="*/ 12 h 12"/>
                <a:gd name="T26" fmla="*/ 6 w 12"/>
                <a:gd name="T27" fmla="*/ 12 h 12"/>
                <a:gd name="T28" fmla="*/ 6 w 12"/>
                <a:gd name="T29" fmla="*/ 12 h 12"/>
                <a:gd name="T30" fmla="*/ 0 w 12"/>
                <a:gd name="T31" fmla="*/ 12 h 12"/>
                <a:gd name="T32" fmla="*/ 0 w 12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12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75" name="Freeform 201"/>
            <p:cNvSpPr>
              <a:spLocks/>
            </p:cNvSpPr>
            <p:nvPr/>
          </p:nvSpPr>
          <p:spPr bwMode="auto">
            <a:xfrm>
              <a:off x="5125" y="1708"/>
              <a:ext cx="12" cy="12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12 h 12"/>
                <a:gd name="T4" fmla="*/ 0 w 12"/>
                <a:gd name="T5" fmla="*/ 12 h 12"/>
                <a:gd name="T6" fmla="*/ 0 w 12"/>
                <a:gd name="T7" fmla="*/ 6 h 12"/>
                <a:gd name="T8" fmla="*/ 0 w 12"/>
                <a:gd name="T9" fmla="*/ 6 h 12"/>
                <a:gd name="T10" fmla="*/ 0 w 12"/>
                <a:gd name="T11" fmla="*/ 0 h 12"/>
                <a:gd name="T12" fmla="*/ 0 w 12"/>
                <a:gd name="T13" fmla="*/ 0 h 12"/>
                <a:gd name="T14" fmla="*/ 6 w 12"/>
                <a:gd name="T15" fmla="*/ 0 h 12"/>
                <a:gd name="T16" fmla="*/ 6 w 12"/>
                <a:gd name="T17" fmla="*/ 0 h 12"/>
                <a:gd name="T18" fmla="*/ 6 w 12"/>
                <a:gd name="T19" fmla="*/ 0 h 12"/>
                <a:gd name="T20" fmla="*/ 6 w 12"/>
                <a:gd name="T21" fmla="*/ 0 h 12"/>
                <a:gd name="T22" fmla="*/ 6 w 12"/>
                <a:gd name="T23" fmla="*/ 0 h 12"/>
                <a:gd name="T24" fmla="*/ 12 w 12"/>
                <a:gd name="T25" fmla="*/ 6 h 12"/>
                <a:gd name="T26" fmla="*/ 6 w 12"/>
                <a:gd name="T27" fmla="*/ 6 h 12"/>
                <a:gd name="T28" fmla="*/ 6 w 12"/>
                <a:gd name="T29" fmla="*/ 12 h 12"/>
                <a:gd name="T30" fmla="*/ 6 w 12"/>
                <a:gd name="T31" fmla="*/ 12 h 12"/>
                <a:gd name="T32" fmla="*/ 0 w 12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12"/>
                  </a:move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76" name="Freeform 202"/>
            <p:cNvSpPr>
              <a:spLocks/>
            </p:cNvSpPr>
            <p:nvPr/>
          </p:nvSpPr>
          <p:spPr bwMode="auto">
            <a:xfrm>
              <a:off x="5143" y="1690"/>
              <a:ext cx="12" cy="18"/>
            </a:xfrm>
            <a:custGeom>
              <a:avLst/>
              <a:gdLst>
                <a:gd name="T0" fmla="*/ 0 w 12"/>
                <a:gd name="T1" fmla="*/ 12 h 18"/>
                <a:gd name="T2" fmla="*/ 0 w 12"/>
                <a:gd name="T3" fmla="*/ 6 h 18"/>
                <a:gd name="T4" fmla="*/ 0 w 12"/>
                <a:gd name="T5" fmla="*/ 6 h 18"/>
                <a:gd name="T6" fmla="*/ 6 w 12"/>
                <a:gd name="T7" fmla="*/ 0 h 18"/>
                <a:gd name="T8" fmla="*/ 6 w 12"/>
                <a:gd name="T9" fmla="*/ 0 h 18"/>
                <a:gd name="T10" fmla="*/ 12 w 12"/>
                <a:gd name="T11" fmla="*/ 0 h 18"/>
                <a:gd name="T12" fmla="*/ 12 w 12"/>
                <a:gd name="T13" fmla="*/ 6 h 18"/>
                <a:gd name="T14" fmla="*/ 12 w 12"/>
                <a:gd name="T15" fmla="*/ 6 h 18"/>
                <a:gd name="T16" fmla="*/ 12 w 12"/>
                <a:gd name="T17" fmla="*/ 12 h 18"/>
                <a:gd name="T18" fmla="*/ 12 w 12"/>
                <a:gd name="T19" fmla="*/ 12 h 18"/>
                <a:gd name="T20" fmla="*/ 12 w 12"/>
                <a:gd name="T21" fmla="*/ 18 h 18"/>
                <a:gd name="T22" fmla="*/ 6 w 12"/>
                <a:gd name="T23" fmla="*/ 18 h 18"/>
                <a:gd name="T24" fmla="*/ 6 w 12"/>
                <a:gd name="T25" fmla="*/ 18 h 18"/>
                <a:gd name="T26" fmla="*/ 0 w 12"/>
                <a:gd name="T27" fmla="*/ 18 h 18"/>
                <a:gd name="T28" fmla="*/ 0 w 12"/>
                <a:gd name="T29" fmla="*/ 18 h 18"/>
                <a:gd name="T30" fmla="*/ 0 w 12"/>
                <a:gd name="T31" fmla="*/ 12 h 18"/>
                <a:gd name="T32" fmla="*/ 0 w 12"/>
                <a:gd name="T33" fmla="*/ 12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0" y="12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77" name="Freeform 203"/>
            <p:cNvSpPr>
              <a:spLocks/>
            </p:cNvSpPr>
            <p:nvPr/>
          </p:nvSpPr>
          <p:spPr bwMode="auto">
            <a:xfrm>
              <a:off x="5161" y="1696"/>
              <a:ext cx="12" cy="12"/>
            </a:xfrm>
            <a:custGeom>
              <a:avLst/>
              <a:gdLst>
                <a:gd name="T0" fmla="*/ 12 w 12"/>
                <a:gd name="T1" fmla="*/ 0 h 12"/>
                <a:gd name="T2" fmla="*/ 12 w 12"/>
                <a:gd name="T3" fmla="*/ 0 h 12"/>
                <a:gd name="T4" fmla="*/ 12 w 12"/>
                <a:gd name="T5" fmla="*/ 6 h 12"/>
                <a:gd name="T6" fmla="*/ 12 w 12"/>
                <a:gd name="T7" fmla="*/ 6 h 12"/>
                <a:gd name="T8" fmla="*/ 12 w 12"/>
                <a:gd name="T9" fmla="*/ 6 h 12"/>
                <a:gd name="T10" fmla="*/ 12 w 12"/>
                <a:gd name="T11" fmla="*/ 12 h 12"/>
                <a:gd name="T12" fmla="*/ 6 w 12"/>
                <a:gd name="T13" fmla="*/ 12 h 12"/>
                <a:gd name="T14" fmla="*/ 6 w 12"/>
                <a:gd name="T15" fmla="*/ 12 h 12"/>
                <a:gd name="T16" fmla="*/ 0 w 12"/>
                <a:gd name="T17" fmla="*/ 12 h 12"/>
                <a:gd name="T18" fmla="*/ 0 w 12"/>
                <a:gd name="T19" fmla="*/ 12 h 12"/>
                <a:gd name="T20" fmla="*/ 0 w 12"/>
                <a:gd name="T21" fmla="*/ 6 h 12"/>
                <a:gd name="T22" fmla="*/ 0 w 12"/>
                <a:gd name="T23" fmla="*/ 6 h 12"/>
                <a:gd name="T24" fmla="*/ 0 w 12"/>
                <a:gd name="T25" fmla="*/ 6 h 12"/>
                <a:gd name="T26" fmla="*/ 0 w 12"/>
                <a:gd name="T27" fmla="*/ 0 h 12"/>
                <a:gd name="T28" fmla="*/ 0 w 12"/>
                <a:gd name="T29" fmla="*/ 0 h 12"/>
                <a:gd name="T30" fmla="*/ 6 w 12"/>
                <a:gd name="T31" fmla="*/ 0 h 12"/>
                <a:gd name="T32" fmla="*/ 12 w 1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12" y="0"/>
                  </a:move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78" name="Freeform 204"/>
            <p:cNvSpPr>
              <a:spLocks/>
            </p:cNvSpPr>
            <p:nvPr/>
          </p:nvSpPr>
          <p:spPr bwMode="auto">
            <a:xfrm>
              <a:off x="5012" y="1714"/>
              <a:ext cx="108" cy="72"/>
            </a:xfrm>
            <a:custGeom>
              <a:avLst/>
              <a:gdLst>
                <a:gd name="T0" fmla="*/ 108 w 108"/>
                <a:gd name="T1" fmla="*/ 6 h 72"/>
                <a:gd name="T2" fmla="*/ 108 w 108"/>
                <a:gd name="T3" fmla="*/ 6 h 72"/>
                <a:gd name="T4" fmla="*/ 108 w 108"/>
                <a:gd name="T5" fmla="*/ 0 h 72"/>
                <a:gd name="T6" fmla="*/ 102 w 108"/>
                <a:gd name="T7" fmla="*/ 6 h 72"/>
                <a:gd name="T8" fmla="*/ 90 w 108"/>
                <a:gd name="T9" fmla="*/ 6 h 72"/>
                <a:gd name="T10" fmla="*/ 66 w 108"/>
                <a:gd name="T11" fmla="*/ 0 h 72"/>
                <a:gd name="T12" fmla="*/ 48 w 108"/>
                <a:gd name="T13" fmla="*/ 0 h 72"/>
                <a:gd name="T14" fmla="*/ 48 w 108"/>
                <a:gd name="T15" fmla="*/ 0 h 72"/>
                <a:gd name="T16" fmla="*/ 60 w 108"/>
                <a:gd name="T17" fmla="*/ 0 h 72"/>
                <a:gd name="T18" fmla="*/ 78 w 108"/>
                <a:gd name="T19" fmla="*/ 6 h 72"/>
                <a:gd name="T20" fmla="*/ 96 w 108"/>
                <a:gd name="T21" fmla="*/ 12 h 72"/>
                <a:gd name="T22" fmla="*/ 90 w 108"/>
                <a:gd name="T23" fmla="*/ 18 h 72"/>
                <a:gd name="T24" fmla="*/ 84 w 108"/>
                <a:gd name="T25" fmla="*/ 18 h 72"/>
                <a:gd name="T26" fmla="*/ 72 w 108"/>
                <a:gd name="T27" fmla="*/ 24 h 72"/>
                <a:gd name="T28" fmla="*/ 60 w 108"/>
                <a:gd name="T29" fmla="*/ 18 h 72"/>
                <a:gd name="T30" fmla="*/ 42 w 108"/>
                <a:gd name="T31" fmla="*/ 18 h 72"/>
                <a:gd name="T32" fmla="*/ 30 w 108"/>
                <a:gd name="T33" fmla="*/ 18 h 72"/>
                <a:gd name="T34" fmla="*/ 36 w 108"/>
                <a:gd name="T35" fmla="*/ 18 h 72"/>
                <a:gd name="T36" fmla="*/ 48 w 108"/>
                <a:gd name="T37" fmla="*/ 18 h 72"/>
                <a:gd name="T38" fmla="*/ 54 w 108"/>
                <a:gd name="T39" fmla="*/ 24 h 72"/>
                <a:gd name="T40" fmla="*/ 72 w 108"/>
                <a:gd name="T41" fmla="*/ 24 h 72"/>
                <a:gd name="T42" fmla="*/ 72 w 108"/>
                <a:gd name="T43" fmla="*/ 30 h 72"/>
                <a:gd name="T44" fmla="*/ 66 w 108"/>
                <a:gd name="T45" fmla="*/ 30 h 72"/>
                <a:gd name="T46" fmla="*/ 54 w 108"/>
                <a:gd name="T47" fmla="*/ 36 h 72"/>
                <a:gd name="T48" fmla="*/ 48 w 108"/>
                <a:gd name="T49" fmla="*/ 36 h 72"/>
                <a:gd name="T50" fmla="*/ 42 w 108"/>
                <a:gd name="T51" fmla="*/ 36 h 72"/>
                <a:gd name="T52" fmla="*/ 36 w 108"/>
                <a:gd name="T53" fmla="*/ 30 h 72"/>
                <a:gd name="T54" fmla="*/ 24 w 108"/>
                <a:gd name="T55" fmla="*/ 30 h 72"/>
                <a:gd name="T56" fmla="*/ 36 w 108"/>
                <a:gd name="T57" fmla="*/ 36 h 72"/>
                <a:gd name="T58" fmla="*/ 42 w 108"/>
                <a:gd name="T59" fmla="*/ 42 h 72"/>
                <a:gd name="T60" fmla="*/ 24 w 108"/>
                <a:gd name="T61" fmla="*/ 48 h 72"/>
                <a:gd name="T62" fmla="*/ 6 w 108"/>
                <a:gd name="T63" fmla="*/ 48 h 72"/>
                <a:gd name="T64" fmla="*/ 0 w 108"/>
                <a:gd name="T65" fmla="*/ 54 h 72"/>
                <a:gd name="T66" fmla="*/ 12 w 108"/>
                <a:gd name="T67" fmla="*/ 54 h 72"/>
                <a:gd name="T68" fmla="*/ 30 w 108"/>
                <a:gd name="T69" fmla="*/ 48 h 72"/>
                <a:gd name="T70" fmla="*/ 48 w 108"/>
                <a:gd name="T71" fmla="*/ 42 h 72"/>
                <a:gd name="T72" fmla="*/ 48 w 108"/>
                <a:gd name="T73" fmla="*/ 60 h 72"/>
                <a:gd name="T74" fmla="*/ 36 w 108"/>
                <a:gd name="T75" fmla="*/ 72 h 72"/>
                <a:gd name="T76" fmla="*/ 42 w 108"/>
                <a:gd name="T77" fmla="*/ 72 h 72"/>
                <a:gd name="T78" fmla="*/ 54 w 108"/>
                <a:gd name="T79" fmla="*/ 48 h 72"/>
                <a:gd name="T80" fmla="*/ 60 w 108"/>
                <a:gd name="T81" fmla="*/ 42 h 72"/>
                <a:gd name="T82" fmla="*/ 72 w 108"/>
                <a:gd name="T83" fmla="*/ 36 h 72"/>
                <a:gd name="T84" fmla="*/ 78 w 108"/>
                <a:gd name="T85" fmla="*/ 30 h 72"/>
                <a:gd name="T86" fmla="*/ 78 w 108"/>
                <a:gd name="T87" fmla="*/ 60 h 72"/>
                <a:gd name="T88" fmla="*/ 72 w 108"/>
                <a:gd name="T89" fmla="*/ 66 h 72"/>
                <a:gd name="T90" fmla="*/ 78 w 108"/>
                <a:gd name="T91" fmla="*/ 60 h 72"/>
                <a:gd name="T92" fmla="*/ 84 w 108"/>
                <a:gd name="T93" fmla="*/ 30 h 72"/>
                <a:gd name="T94" fmla="*/ 96 w 108"/>
                <a:gd name="T95" fmla="*/ 18 h 72"/>
                <a:gd name="T96" fmla="*/ 102 w 108"/>
                <a:gd name="T97" fmla="*/ 18 h 72"/>
                <a:gd name="T98" fmla="*/ 102 w 108"/>
                <a:gd name="T99" fmla="*/ 24 h 72"/>
                <a:gd name="T100" fmla="*/ 102 w 108"/>
                <a:gd name="T101" fmla="*/ 54 h 72"/>
                <a:gd name="T102" fmla="*/ 108 w 108"/>
                <a:gd name="T103" fmla="*/ 18 h 7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8"/>
                <a:gd name="T157" fmla="*/ 0 h 72"/>
                <a:gd name="T158" fmla="*/ 108 w 108"/>
                <a:gd name="T159" fmla="*/ 72 h 7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8" h="72">
                  <a:moveTo>
                    <a:pt x="108" y="6"/>
                  </a:moveTo>
                  <a:lnTo>
                    <a:pt x="108" y="6"/>
                  </a:lnTo>
                  <a:lnTo>
                    <a:pt x="108" y="0"/>
                  </a:lnTo>
                  <a:lnTo>
                    <a:pt x="102" y="6"/>
                  </a:lnTo>
                  <a:lnTo>
                    <a:pt x="96" y="6"/>
                  </a:lnTo>
                  <a:lnTo>
                    <a:pt x="90" y="6"/>
                  </a:lnTo>
                  <a:lnTo>
                    <a:pt x="84" y="6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6" y="6"/>
                  </a:lnTo>
                  <a:lnTo>
                    <a:pt x="72" y="6"/>
                  </a:lnTo>
                  <a:lnTo>
                    <a:pt x="78" y="6"/>
                  </a:lnTo>
                  <a:lnTo>
                    <a:pt x="84" y="6"/>
                  </a:lnTo>
                  <a:lnTo>
                    <a:pt x="90" y="12"/>
                  </a:lnTo>
                  <a:lnTo>
                    <a:pt x="96" y="12"/>
                  </a:lnTo>
                  <a:lnTo>
                    <a:pt x="96" y="18"/>
                  </a:lnTo>
                  <a:lnTo>
                    <a:pt x="90" y="18"/>
                  </a:lnTo>
                  <a:lnTo>
                    <a:pt x="84" y="18"/>
                  </a:lnTo>
                  <a:lnTo>
                    <a:pt x="78" y="24"/>
                  </a:lnTo>
                  <a:lnTo>
                    <a:pt x="72" y="24"/>
                  </a:lnTo>
                  <a:lnTo>
                    <a:pt x="72" y="18"/>
                  </a:lnTo>
                  <a:lnTo>
                    <a:pt x="66" y="18"/>
                  </a:lnTo>
                  <a:lnTo>
                    <a:pt x="60" y="18"/>
                  </a:lnTo>
                  <a:lnTo>
                    <a:pt x="48" y="18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36" y="18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54" y="18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72" y="30"/>
                  </a:lnTo>
                  <a:lnTo>
                    <a:pt x="66" y="30"/>
                  </a:lnTo>
                  <a:lnTo>
                    <a:pt x="60" y="30"/>
                  </a:lnTo>
                  <a:lnTo>
                    <a:pt x="60" y="36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2" y="36"/>
                  </a:lnTo>
                  <a:lnTo>
                    <a:pt x="42" y="30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30" y="36"/>
                  </a:lnTo>
                  <a:lnTo>
                    <a:pt x="36" y="36"/>
                  </a:lnTo>
                  <a:lnTo>
                    <a:pt x="42" y="36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0" y="42"/>
                  </a:lnTo>
                  <a:lnTo>
                    <a:pt x="24" y="48"/>
                  </a:lnTo>
                  <a:lnTo>
                    <a:pt x="18" y="48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6" y="54"/>
                  </a:lnTo>
                  <a:lnTo>
                    <a:pt x="12" y="54"/>
                  </a:lnTo>
                  <a:lnTo>
                    <a:pt x="18" y="48"/>
                  </a:lnTo>
                  <a:lnTo>
                    <a:pt x="24" y="48"/>
                  </a:lnTo>
                  <a:lnTo>
                    <a:pt x="30" y="48"/>
                  </a:lnTo>
                  <a:lnTo>
                    <a:pt x="36" y="48"/>
                  </a:lnTo>
                  <a:lnTo>
                    <a:pt x="42" y="48"/>
                  </a:lnTo>
                  <a:lnTo>
                    <a:pt x="48" y="42"/>
                  </a:lnTo>
                  <a:lnTo>
                    <a:pt x="48" y="48"/>
                  </a:lnTo>
                  <a:lnTo>
                    <a:pt x="48" y="60"/>
                  </a:lnTo>
                  <a:lnTo>
                    <a:pt x="42" y="66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42" y="72"/>
                  </a:lnTo>
                  <a:lnTo>
                    <a:pt x="48" y="66"/>
                  </a:lnTo>
                  <a:lnTo>
                    <a:pt x="48" y="60"/>
                  </a:lnTo>
                  <a:lnTo>
                    <a:pt x="54" y="48"/>
                  </a:lnTo>
                  <a:lnTo>
                    <a:pt x="54" y="42"/>
                  </a:lnTo>
                  <a:lnTo>
                    <a:pt x="60" y="42"/>
                  </a:lnTo>
                  <a:lnTo>
                    <a:pt x="66" y="42"/>
                  </a:lnTo>
                  <a:lnTo>
                    <a:pt x="66" y="36"/>
                  </a:lnTo>
                  <a:lnTo>
                    <a:pt x="72" y="36"/>
                  </a:lnTo>
                  <a:lnTo>
                    <a:pt x="78" y="36"/>
                  </a:lnTo>
                  <a:lnTo>
                    <a:pt x="78" y="30"/>
                  </a:lnTo>
                  <a:lnTo>
                    <a:pt x="78" y="42"/>
                  </a:lnTo>
                  <a:lnTo>
                    <a:pt x="78" y="48"/>
                  </a:lnTo>
                  <a:lnTo>
                    <a:pt x="78" y="60"/>
                  </a:lnTo>
                  <a:lnTo>
                    <a:pt x="78" y="66"/>
                  </a:lnTo>
                  <a:lnTo>
                    <a:pt x="72" y="66"/>
                  </a:lnTo>
                  <a:lnTo>
                    <a:pt x="78" y="66"/>
                  </a:lnTo>
                  <a:lnTo>
                    <a:pt x="78" y="60"/>
                  </a:lnTo>
                  <a:lnTo>
                    <a:pt x="84" y="48"/>
                  </a:lnTo>
                  <a:lnTo>
                    <a:pt x="84" y="36"/>
                  </a:lnTo>
                  <a:lnTo>
                    <a:pt x="84" y="30"/>
                  </a:lnTo>
                  <a:lnTo>
                    <a:pt x="90" y="24"/>
                  </a:lnTo>
                  <a:lnTo>
                    <a:pt x="96" y="24"/>
                  </a:lnTo>
                  <a:lnTo>
                    <a:pt x="96" y="18"/>
                  </a:lnTo>
                  <a:lnTo>
                    <a:pt x="102" y="18"/>
                  </a:lnTo>
                  <a:lnTo>
                    <a:pt x="102" y="24"/>
                  </a:lnTo>
                  <a:lnTo>
                    <a:pt x="102" y="36"/>
                  </a:lnTo>
                  <a:lnTo>
                    <a:pt x="102" y="48"/>
                  </a:lnTo>
                  <a:lnTo>
                    <a:pt x="102" y="54"/>
                  </a:lnTo>
                  <a:lnTo>
                    <a:pt x="102" y="42"/>
                  </a:lnTo>
                  <a:lnTo>
                    <a:pt x="108" y="30"/>
                  </a:lnTo>
                  <a:lnTo>
                    <a:pt x="108" y="18"/>
                  </a:lnTo>
                  <a:lnTo>
                    <a:pt x="108" y="6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79" name="Freeform 205"/>
            <p:cNvSpPr>
              <a:spLocks/>
            </p:cNvSpPr>
            <p:nvPr/>
          </p:nvSpPr>
          <p:spPr bwMode="auto">
            <a:xfrm>
              <a:off x="5024" y="1583"/>
              <a:ext cx="84" cy="83"/>
            </a:xfrm>
            <a:custGeom>
              <a:avLst/>
              <a:gdLst>
                <a:gd name="T0" fmla="*/ 84 w 84"/>
                <a:gd name="T1" fmla="*/ 77 h 83"/>
                <a:gd name="T2" fmla="*/ 84 w 84"/>
                <a:gd name="T3" fmla="*/ 77 h 83"/>
                <a:gd name="T4" fmla="*/ 84 w 84"/>
                <a:gd name="T5" fmla="*/ 71 h 83"/>
                <a:gd name="T6" fmla="*/ 78 w 84"/>
                <a:gd name="T7" fmla="*/ 65 h 83"/>
                <a:gd name="T8" fmla="*/ 72 w 84"/>
                <a:gd name="T9" fmla="*/ 59 h 83"/>
                <a:gd name="T10" fmla="*/ 72 w 84"/>
                <a:gd name="T11" fmla="*/ 35 h 83"/>
                <a:gd name="T12" fmla="*/ 66 w 84"/>
                <a:gd name="T13" fmla="*/ 29 h 83"/>
                <a:gd name="T14" fmla="*/ 66 w 84"/>
                <a:gd name="T15" fmla="*/ 29 h 83"/>
                <a:gd name="T16" fmla="*/ 66 w 84"/>
                <a:gd name="T17" fmla="*/ 35 h 83"/>
                <a:gd name="T18" fmla="*/ 66 w 84"/>
                <a:gd name="T19" fmla="*/ 53 h 83"/>
                <a:gd name="T20" fmla="*/ 66 w 84"/>
                <a:gd name="T21" fmla="*/ 59 h 83"/>
                <a:gd name="T22" fmla="*/ 60 w 84"/>
                <a:gd name="T23" fmla="*/ 53 h 83"/>
                <a:gd name="T24" fmla="*/ 54 w 84"/>
                <a:gd name="T25" fmla="*/ 53 h 83"/>
                <a:gd name="T26" fmla="*/ 54 w 84"/>
                <a:gd name="T27" fmla="*/ 47 h 83"/>
                <a:gd name="T28" fmla="*/ 48 w 84"/>
                <a:gd name="T29" fmla="*/ 41 h 83"/>
                <a:gd name="T30" fmla="*/ 48 w 84"/>
                <a:gd name="T31" fmla="*/ 23 h 83"/>
                <a:gd name="T32" fmla="*/ 42 w 84"/>
                <a:gd name="T33" fmla="*/ 11 h 83"/>
                <a:gd name="T34" fmla="*/ 42 w 84"/>
                <a:gd name="T35" fmla="*/ 5 h 83"/>
                <a:gd name="T36" fmla="*/ 42 w 84"/>
                <a:gd name="T37" fmla="*/ 0 h 83"/>
                <a:gd name="T38" fmla="*/ 42 w 84"/>
                <a:gd name="T39" fmla="*/ 5 h 83"/>
                <a:gd name="T40" fmla="*/ 42 w 84"/>
                <a:gd name="T41" fmla="*/ 11 h 83"/>
                <a:gd name="T42" fmla="*/ 42 w 84"/>
                <a:gd name="T43" fmla="*/ 17 h 83"/>
                <a:gd name="T44" fmla="*/ 42 w 84"/>
                <a:gd name="T45" fmla="*/ 23 h 83"/>
                <a:gd name="T46" fmla="*/ 42 w 84"/>
                <a:gd name="T47" fmla="*/ 35 h 83"/>
                <a:gd name="T48" fmla="*/ 36 w 84"/>
                <a:gd name="T49" fmla="*/ 35 h 83"/>
                <a:gd name="T50" fmla="*/ 24 w 84"/>
                <a:gd name="T51" fmla="*/ 23 h 83"/>
                <a:gd name="T52" fmla="*/ 12 w 84"/>
                <a:gd name="T53" fmla="*/ 11 h 83"/>
                <a:gd name="T54" fmla="*/ 0 w 84"/>
                <a:gd name="T55" fmla="*/ 0 h 83"/>
                <a:gd name="T56" fmla="*/ 0 w 84"/>
                <a:gd name="T57" fmla="*/ 5 h 83"/>
                <a:gd name="T58" fmla="*/ 6 w 84"/>
                <a:gd name="T59" fmla="*/ 11 h 83"/>
                <a:gd name="T60" fmla="*/ 12 w 84"/>
                <a:gd name="T61" fmla="*/ 17 h 83"/>
                <a:gd name="T62" fmla="*/ 18 w 84"/>
                <a:gd name="T63" fmla="*/ 23 h 83"/>
                <a:gd name="T64" fmla="*/ 18 w 84"/>
                <a:gd name="T65" fmla="*/ 29 h 83"/>
                <a:gd name="T66" fmla="*/ 24 w 84"/>
                <a:gd name="T67" fmla="*/ 35 h 83"/>
                <a:gd name="T68" fmla="*/ 30 w 84"/>
                <a:gd name="T69" fmla="*/ 41 h 83"/>
                <a:gd name="T70" fmla="*/ 36 w 84"/>
                <a:gd name="T71" fmla="*/ 41 h 83"/>
                <a:gd name="T72" fmla="*/ 36 w 84"/>
                <a:gd name="T73" fmla="*/ 47 h 83"/>
                <a:gd name="T74" fmla="*/ 30 w 84"/>
                <a:gd name="T75" fmla="*/ 47 h 83"/>
                <a:gd name="T76" fmla="*/ 24 w 84"/>
                <a:gd name="T77" fmla="*/ 41 h 83"/>
                <a:gd name="T78" fmla="*/ 18 w 84"/>
                <a:gd name="T79" fmla="*/ 41 h 83"/>
                <a:gd name="T80" fmla="*/ 18 w 84"/>
                <a:gd name="T81" fmla="*/ 41 h 83"/>
                <a:gd name="T82" fmla="*/ 12 w 84"/>
                <a:gd name="T83" fmla="*/ 41 h 83"/>
                <a:gd name="T84" fmla="*/ 18 w 84"/>
                <a:gd name="T85" fmla="*/ 47 h 83"/>
                <a:gd name="T86" fmla="*/ 24 w 84"/>
                <a:gd name="T87" fmla="*/ 47 h 83"/>
                <a:gd name="T88" fmla="*/ 36 w 84"/>
                <a:gd name="T89" fmla="*/ 53 h 83"/>
                <a:gd name="T90" fmla="*/ 42 w 84"/>
                <a:gd name="T91" fmla="*/ 53 h 83"/>
                <a:gd name="T92" fmla="*/ 48 w 84"/>
                <a:gd name="T93" fmla="*/ 53 h 83"/>
                <a:gd name="T94" fmla="*/ 54 w 84"/>
                <a:gd name="T95" fmla="*/ 59 h 83"/>
                <a:gd name="T96" fmla="*/ 60 w 84"/>
                <a:gd name="T97" fmla="*/ 59 h 83"/>
                <a:gd name="T98" fmla="*/ 66 w 84"/>
                <a:gd name="T99" fmla="*/ 65 h 83"/>
                <a:gd name="T100" fmla="*/ 66 w 84"/>
                <a:gd name="T101" fmla="*/ 65 h 83"/>
                <a:gd name="T102" fmla="*/ 54 w 84"/>
                <a:gd name="T103" fmla="*/ 71 h 83"/>
                <a:gd name="T104" fmla="*/ 48 w 84"/>
                <a:gd name="T105" fmla="*/ 71 h 83"/>
                <a:gd name="T106" fmla="*/ 42 w 84"/>
                <a:gd name="T107" fmla="*/ 71 h 83"/>
                <a:gd name="T108" fmla="*/ 36 w 84"/>
                <a:gd name="T109" fmla="*/ 71 h 83"/>
                <a:gd name="T110" fmla="*/ 36 w 84"/>
                <a:gd name="T111" fmla="*/ 71 h 83"/>
                <a:gd name="T112" fmla="*/ 42 w 84"/>
                <a:gd name="T113" fmla="*/ 71 h 83"/>
                <a:gd name="T114" fmla="*/ 54 w 84"/>
                <a:gd name="T115" fmla="*/ 77 h 83"/>
                <a:gd name="T116" fmla="*/ 60 w 84"/>
                <a:gd name="T117" fmla="*/ 71 h 83"/>
                <a:gd name="T118" fmla="*/ 72 w 84"/>
                <a:gd name="T119" fmla="*/ 71 h 83"/>
                <a:gd name="T120" fmla="*/ 78 w 84"/>
                <a:gd name="T121" fmla="*/ 71 h 83"/>
                <a:gd name="T122" fmla="*/ 78 w 84"/>
                <a:gd name="T123" fmla="*/ 77 h 8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"/>
                <a:gd name="T187" fmla="*/ 0 h 83"/>
                <a:gd name="T188" fmla="*/ 84 w 84"/>
                <a:gd name="T189" fmla="*/ 83 h 8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" h="83">
                  <a:moveTo>
                    <a:pt x="84" y="83"/>
                  </a:moveTo>
                  <a:lnTo>
                    <a:pt x="84" y="77"/>
                  </a:lnTo>
                  <a:lnTo>
                    <a:pt x="84" y="71"/>
                  </a:lnTo>
                  <a:lnTo>
                    <a:pt x="78" y="71"/>
                  </a:lnTo>
                  <a:lnTo>
                    <a:pt x="78" y="65"/>
                  </a:lnTo>
                  <a:lnTo>
                    <a:pt x="72" y="59"/>
                  </a:lnTo>
                  <a:lnTo>
                    <a:pt x="72" y="47"/>
                  </a:lnTo>
                  <a:lnTo>
                    <a:pt x="72" y="35"/>
                  </a:lnTo>
                  <a:lnTo>
                    <a:pt x="72" y="29"/>
                  </a:lnTo>
                  <a:lnTo>
                    <a:pt x="66" y="29"/>
                  </a:lnTo>
                  <a:lnTo>
                    <a:pt x="66" y="23"/>
                  </a:lnTo>
                  <a:lnTo>
                    <a:pt x="66" y="29"/>
                  </a:lnTo>
                  <a:lnTo>
                    <a:pt x="66" y="35"/>
                  </a:lnTo>
                  <a:lnTo>
                    <a:pt x="66" y="47"/>
                  </a:lnTo>
                  <a:lnTo>
                    <a:pt x="66" y="53"/>
                  </a:lnTo>
                  <a:lnTo>
                    <a:pt x="66" y="59"/>
                  </a:lnTo>
                  <a:lnTo>
                    <a:pt x="66" y="53"/>
                  </a:lnTo>
                  <a:lnTo>
                    <a:pt x="60" y="53"/>
                  </a:lnTo>
                  <a:lnTo>
                    <a:pt x="54" y="53"/>
                  </a:lnTo>
                  <a:lnTo>
                    <a:pt x="54" y="47"/>
                  </a:lnTo>
                  <a:lnTo>
                    <a:pt x="48" y="47"/>
                  </a:lnTo>
                  <a:lnTo>
                    <a:pt x="48" y="41"/>
                  </a:lnTo>
                  <a:lnTo>
                    <a:pt x="48" y="35"/>
                  </a:lnTo>
                  <a:lnTo>
                    <a:pt x="48" y="23"/>
                  </a:lnTo>
                  <a:lnTo>
                    <a:pt x="42" y="17"/>
                  </a:lnTo>
                  <a:lnTo>
                    <a:pt x="42" y="11"/>
                  </a:lnTo>
                  <a:lnTo>
                    <a:pt x="42" y="5"/>
                  </a:lnTo>
                  <a:lnTo>
                    <a:pt x="42" y="0"/>
                  </a:lnTo>
                  <a:lnTo>
                    <a:pt x="42" y="5"/>
                  </a:lnTo>
                  <a:lnTo>
                    <a:pt x="42" y="11"/>
                  </a:lnTo>
                  <a:lnTo>
                    <a:pt x="42" y="17"/>
                  </a:lnTo>
                  <a:lnTo>
                    <a:pt x="42" y="23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1"/>
                  </a:lnTo>
                  <a:lnTo>
                    <a:pt x="36" y="35"/>
                  </a:lnTo>
                  <a:lnTo>
                    <a:pt x="30" y="29"/>
                  </a:lnTo>
                  <a:lnTo>
                    <a:pt x="24" y="23"/>
                  </a:lnTo>
                  <a:lnTo>
                    <a:pt x="18" y="17"/>
                  </a:lnTo>
                  <a:lnTo>
                    <a:pt x="12" y="11"/>
                  </a:lnTo>
                  <a:lnTo>
                    <a:pt x="6" y="5"/>
                  </a:lnTo>
                  <a:lnTo>
                    <a:pt x="0" y="0"/>
                  </a:lnTo>
                  <a:lnTo>
                    <a:pt x="0" y="5"/>
                  </a:lnTo>
                  <a:lnTo>
                    <a:pt x="6" y="5"/>
                  </a:lnTo>
                  <a:lnTo>
                    <a:pt x="6" y="11"/>
                  </a:lnTo>
                  <a:lnTo>
                    <a:pt x="12" y="17"/>
                  </a:lnTo>
                  <a:lnTo>
                    <a:pt x="18" y="23"/>
                  </a:lnTo>
                  <a:lnTo>
                    <a:pt x="18" y="29"/>
                  </a:lnTo>
                  <a:lnTo>
                    <a:pt x="24" y="29"/>
                  </a:lnTo>
                  <a:lnTo>
                    <a:pt x="24" y="35"/>
                  </a:lnTo>
                  <a:lnTo>
                    <a:pt x="30" y="35"/>
                  </a:lnTo>
                  <a:lnTo>
                    <a:pt x="30" y="41"/>
                  </a:lnTo>
                  <a:lnTo>
                    <a:pt x="36" y="41"/>
                  </a:lnTo>
                  <a:lnTo>
                    <a:pt x="36" y="47"/>
                  </a:lnTo>
                  <a:lnTo>
                    <a:pt x="30" y="47"/>
                  </a:lnTo>
                  <a:lnTo>
                    <a:pt x="24" y="41"/>
                  </a:lnTo>
                  <a:lnTo>
                    <a:pt x="18" y="41"/>
                  </a:lnTo>
                  <a:lnTo>
                    <a:pt x="12" y="41"/>
                  </a:lnTo>
                  <a:lnTo>
                    <a:pt x="18" y="47"/>
                  </a:lnTo>
                  <a:lnTo>
                    <a:pt x="24" y="47"/>
                  </a:lnTo>
                  <a:lnTo>
                    <a:pt x="30" y="53"/>
                  </a:lnTo>
                  <a:lnTo>
                    <a:pt x="36" y="53"/>
                  </a:lnTo>
                  <a:lnTo>
                    <a:pt x="42" y="53"/>
                  </a:lnTo>
                  <a:lnTo>
                    <a:pt x="48" y="53"/>
                  </a:lnTo>
                  <a:lnTo>
                    <a:pt x="54" y="53"/>
                  </a:lnTo>
                  <a:lnTo>
                    <a:pt x="54" y="59"/>
                  </a:lnTo>
                  <a:lnTo>
                    <a:pt x="60" y="59"/>
                  </a:lnTo>
                  <a:lnTo>
                    <a:pt x="60" y="65"/>
                  </a:lnTo>
                  <a:lnTo>
                    <a:pt x="66" y="65"/>
                  </a:lnTo>
                  <a:lnTo>
                    <a:pt x="60" y="71"/>
                  </a:lnTo>
                  <a:lnTo>
                    <a:pt x="54" y="71"/>
                  </a:lnTo>
                  <a:lnTo>
                    <a:pt x="48" y="71"/>
                  </a:lnTo>
                  <a:lnTo>
                    <a:pt x="42" y="71"/>
                  </a:lnTo>
                  <a:lnTo>
                    <a:pt x="36" y="71"/>
                  </a:lnTo>
                  <a:lnTo>
                    <a:pt x="30" y="71"/>
                  </a:lnTo>
                  <a:lnTo>
                    <a:pt x="36" y="71"/>
                  </a:lnTo>
                  <a:lnTo>
                    <a:pt x="42" y="71"/>
                  </a:lnTo>
                  <a:lnTo>
                    <a:pt x="48" y="77"/>
                  </a:lnTo>
                  <a:lnTo>
                    <a:pt x="54" y="77"/>
                  </a:lnTo>
                  <a:lnTo>
                    <a:pt x="60" y="71"/>
                  </a:lnTo>
                  <a:lnTo>
                    <a:pt x="66" y="71"/>
                  </a:lnTo>
                  <a:lnTo>
                    <a:pt x="72" y="71"/>
                  </a:lnTo>
                  <a:lnTo>
                    <a:pt x="78" y="71"/>
                  </a:lnTo>
                  <a:lnTo>
                    <a:pt x="78" y="77"/>
                  </a:lnTo>
                  <a:lnTo>
                    <a:pt x="84" y="83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80" name="Freeform 206"/>
            <p:cNvSpPr>
              <a:spLocks/>
            </p:cNvSpPr>
            <p:nvPr/>
          </p:nvSpPr>
          <p:spPr bwMode="auto">
            <a:xfrm>
              <a:off x="5149" y="1553"/>
              <a:ext cx="54" cy="125"/>
            </a:xfrm>
            <a:custGeom>
              <a:avLst/>
              <a:gdLst>
                <a:gd name="T0" fmla="*/ 6 w 54"/>
                <a:gd name="T1" fmla="*/ 101 h 125"/>
                <a:gd name="T2" fmla="*/ 12 w 54"/>
                <a:gd name="T3" fmla="*/ 95 h 125"/>
                <a:gd name="T4" fmla="*/ 12 w 54"/>
                <a:gd name="T5" fmla="*/ 95 h 125"/>
                <a:gd name="T6" fmla="*/ 18 w 54"/>
                <a:gd name="T7" fmla="*/ 89 h 125"/>
                <a:gd name="T8" fmla="*/ 6 w 54"/>
                <a:gd name="T9" fmla="*/ 71 h 125"/>
                <a:gd name="T10" fmla="*/ 0 w 54"/>
                <a:gd name="T11" fmla="*/ 47 h 125"/>
                <a:gd name="T12" fmla="*/ 6 w 54"/>
                <a:gd name="T13" fmla="*/ 47 h 125"/>
                <a:gd name="T14" fmla="*/ 12 w 54"/>
                <a:gd name="T15" fmla="*/ 71 h 125"/>
                <a:gd name="T16" fmla="*/ 24 w 54"/>
                <a:gd name="T17" fmla="*/ 59 h 125"/>
                <a:gd name="T18" fmla="*/ 24 w 54"/>
                <a:gd name="T19" fmla="*/ 35 h 125"/>
                <a:gd name="T20" fmla="*/ 18 w 54"/>
                <a:gd name="T21" fmla="*/ 12 h 125"/>
                <a:gd name="T22" fmla="*/ 24 w 54"/>
                <a:gd name="T23" fmla="*/ 12 h 125"/>
                <a:gd name="T24" fmla="*/ 24 w 54"/>
                <a:gd name="T25" fmla="*/ 24 h 125"/>
                <a:gd name="T26" fmla="*/ 30 w 54"/>
                <a:gd name="T27" fmla="*/ 24 h 125"/>
                <a:gd name="T28" fmla="*/ 42 w 54"/>
                <a:gd name="T29" fmla="*/ 0 h 125"/>
                <a:gd name="T30" fmla="*/ 42 w 54"/>
                <a:gd name="T31" fmla="*/ 0 h 125"/>
                <a:gd name="T32" fmla="*/ 36 w 54"/>
                <a:gd name="T33" fmla="*/ 18 h 125"/>
                <a:gd name="T34" fmla="*/ 36 w 54"/>
                <a:gd name="T35" fmla="*/ 30 h 125"/>
                <a:gd name="T36" fmla="*/ 48 w 54"/>
                <a:gd name="T37" fmla="*/ 30 h 125"/>
                <a:gd name="T38" fmla="*/ 48 w 54"/>
                <a:gd name="T39" fmla="*/ 30 h 125"/>
                <a:gd name="T40" fmla="*/ 42 w 54"/>
                <a:gd name="T41" fmla="*/ 30 h 125"/>
                <a:gd name="T42" fmla="*/ 36 w 54"/>
                <a:gd name="T43" fmla="*/ 35 h 125"/>
                <a:gd name="T44" fmla="*/ 30 w 54"/>
                <a:gd name="T45" fmla="*/ 41 h 125"/>
                <a:gd name="T46" fmla="*/ 24 w 54"/>
                <a:gd name="T47" fmla="*/ 71 h 125"/>
                <a:gd name="T48" fmla="*/ 30 w 54"/>
                <a:gd name="T49" fmla="*/ 71 h 125"/>
                <a:gd name="T50" fmla="*/ 42 w 54"/>
                <a:gd name="T51" fmla="*/ 71 h 125"/>
                <a:gd name="T52" fmla="*/ 48 w 54"/>
                <a:gd name="T53" fmla="*/ 71 h 125"/>
                <a:gd name="T54" fmla="*/ 54 w 54"/>
                <a:gd name="T55" fmla="*/ 71 h 125"/>
                <a:gd name="T56" fmla="*/ 48 w 54"/>
                <a:gd name="T57" fmla="*/ 71 h 125"/>
                <a:gd name="T58" fmla="*/ 36 w 54"/>
                <a:gd name="T59" fmla="*/ 77 h 125"/>
                <a:gd name="T60" fmla="*/ 24 w 54"/>
                <a:gd name="T61" fmla="*/ 83 h 125"/>
                <a:gd name="T62" fmla="*/ 18 w 54"/>
                <a:gd name="T63" fmla="*/ 95 h 125"/>
                <a:gd name="T64" fmla="*/ 24 w 54"/>
                <a:gd name="T65" fmla="*/ 101 h 125"/>
                <a:gd name="T66" fmla="*/ 30 w 54"/>
                <a:gd name="T67" fmla="*/ 95 h 125"/>
                <a:gd name="T68" fmla="*/ 42 w 54"/>
                <a:gd name="T69" fmla="*/ 95 h 125"/>
                <a:gd name="T70" fmla="*/ 48 w 54"/>
                <a:gd name="T71" fmla="*/ 89 h 125"/>
                <a:gd name="T72" fmla="*/ 54 w 54"/>
                <a:gd name="T73" fmla="*/ 83 h 125"/>
                <a:gd name="T74" fmla="*/ 48 w 54"/>
                <a:gd name="T75" fmla="*/ 95 h 125"/>
                <a:gd name="T76" fmla="*/ 42 w 54"/>
                <a:gd name="T77" fmla="*/ 101 h 125"/>
                <a:gd name="T78" fmla="*/ 36 w 54"/>
                <a:gd name="T79" fmla="*/ 107 h 125"/>
                <a:gd name="T80" fmla="*/ 36 w 54"/>
                <a:gd name="T81" fmla="*/ 107 h 125"/>
                <a:gd name="T82" fmla="*/ 30 w 54"/>
                <a:gd name="T83" fmla="*/ 101 h 125"/>
                <a:gd name="T84" fmla="*/ 18 w 54"/>
                <a:gd name="T85" fmla="*/ 101 h 125"/>
                <a:gd name="T86" fmla="*/ 12 w 54"/>
                <a:gd name="T87" fmla="*/ 113 h 125"/>
                <a:gd name="T88" fmla="*/ 6 w 54"/>
                <a:gd name="T89" fmla="*/ 119 h 125"/>
                <a:gd name="T90" fmla="*/ 6 w 54"/>
                <a:gd name="T91" fmla="*/ 119 h 125"/>
                <a:gd name="T92" fmla="*/ 6 w 54"/>
                <a:gd name="T93" fmla="*/ 107 h 125"/>
                <a:gd name="T94" fmla="*/ 6 w 54"/>
                <a:gd name="T95" fmla="*/ 107 h 12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4"/>
                <a:gd name="T145" fmla="*/ 0 h 125"/>
                <a:gd name="T146" fmla="*/ 54 w 54"/>
                <a:gd name="T147" fmla="*/ 125 h 12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4" h="125">
                  <a:moveTo>
                    <a:pt x="0" y="107"/>
                  </a:moveTo>
                  <a:lnTo>
                    <a:pt x="6" y="101"/>
                  </a:lnTo>
                  <a:lnTo>
                    <a:pt x="6" y="95"/>
                  </a:lnTo>
                  <a:lnTo>
                    <a:pt x="12" y="95"/>
                  </a:lnTo>
                  <a:lnTo>
                    <a:pt x="18" y="89"/>
                  </a:lnTo>
                  <a:lnTo>
                    <a:pt x="12" y="83"/>
                  </a:lnTo>
                  <a:lnTo>
                    <a:pt x="12" y="77"/>
                  </a:lnTo>
                  <a:lnTo>
                    <a:pt x="6" y="71"/>
                  </a:lnTo>
                  <a:lnTo>
                    <a:pt x="0" y="59"/>
                  </a:lnTo>
                  <a:lnTo>
                    <a:pt x="0" y="53"/>
                  </a:lnTo>
                  <a:lnTo>
                    <a:pt x="0" y="47"/>
                  </a:lnTo>
                  <a:lnTo>
                    <a:pt x="6" y="47"/>
                  </a:lnTo>
                  <a:lnTo>
                    <a:pt x="6" y="53"/>
                  </a:lnTo>
                  <a:lnTo>
                    <a:pt x="6" y="65"/>
                  </a:lnTo>
                  <a:lnTo>
                    <a:pt x="12" y="71"/>
                  </a:lnTo>
                  <a:lnTo>
                    <a:pt x="18" y="71"/>
                  </a:lnTo>
                  <a:lnTo>
                    <a:pt x="18" y="65"/>
                  </a:lnTo>
                  <a:lnTo>
                    <a:pt x="24" y="59"/>
                  </a:lnTo>
                  <a:lnTo>
                    <a:pt x="24" y="47"/>
                  </a:lnTo>
                  <a:lnTo>
                    <a:pt x="24" y="41"/>
                  </a:lnTo>
                  <a:lnTo>
                    <a:pt x="24" y="35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24" y="18"/>
                  </a:lnTo>
                  <a:lnTo>
                    <a:pt x="24" y="24"/>
                  </a:lnTo>
                  <a:lnTo>
                    <a:pt x="24" y="30"/>
                  </a:lnTo>
                  <a:lnTo>
                    <a:pt x="24" y="35"/>
                  </a:lnTo>
                  <a:lnTo>
                    <a:pt x="30" y="24"/>
                  </a:lnTo>
                  <a:lnTo>
                    <a:pt x="30" y="18"/>
                  </a:lnTo>
                  <a:lnTo>
                    <a:pt x="36" y="6"/>
                  </a:lnTo>
                  <a:lnTo>
                    <a:pt x="42" y="0"/>
                  </a:lnTo>
                  <a:lnTo>
                    <a:pt x="36" y="6"/>
                  </a:lnTo>
                  <a:lnTo>
                    <a:pt x="36" y="18"/>
                  </a:lnTo>
                  <a:lnTo>
                    <a:pt x="30" y="30"/>
                  </a:lnTo>
                  <a:lnTo>
                    <a:pt x="30" y="35"/>
                  </a:lnTo>
                  <a:lnTo>
                    <a:pt x="36" y="30"/>
                  </a:lnTo>
                  <a:lnTo>
                    <a:pt x="42" y="30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48" y="30"/>
                  </a:lnTo>
                  <a:lnTo>
                    <a:pt x="42" y="30"/>
                  </a:lnTo>
                  <a:lnTo>
                    <a:pt x="42" y="35"/>
                  </a:lnTo>
                  <a:lnTo>
                    <a:pt x="36" y="35"/>
                  </a:lnTo>
                  <a:lnTo>
                    <a:pt x="36" y="41"/>
                  </a:lnTo>
                  <a:lnTo>
                    <a:pt x="30" y="41"/>
                  </a:lnTo>
                  <a:lnTo>
                    <a:pt x="30" y="47"/>
                  </a:lnTo>
                  <a:lnTo>
                    <a:pt x="24" y="59"/>
                  </a:lnTo>
                  <a:lnTo>
                    <a:pt x="24" y="71"/>
                  </a:lnTo>
                  <a:lnTo>
                    <a:pt x="24" y="77"/>
                  </a:lnTo>
                  <a:lnTo>
                    <a:pt x="30" y="71"/>
                  </a:lnTo>
                  <a:lnTo>
                    <a:pt x="36" y="71"/>
                  </a:lnTo>
                  <a:lnTo>
                    <a:pt x="42" y="71"/>
                  </a:lnTo>
                  <a:lnTo>
                    <a:pt x="48" y="71"/>
                  </a:lnTo>
                  <a:lnTo>
                    <a:pt x="54" y="71"/>
                  </a:lnTo>
                  <a:lnTo>
                    <a:pt x="48" y="71"/>
                  </a:lnTo>
                  <a:lnTo>
                    <a:pt x="42" y="77"/>
                  </a:lnTo>
                  <a:lnTo>
                    <a:pt x="36" y="77"/>
                  </a:lnTo>
                  <a:lnTo>
                    <a:pt x="30" y="83"/>
                  </a:lnTo>
                  <a:lnTo>
                    <a:pt x="24" y="83"/>
                  </a:lnTo>
                  <a:lnTo>
                    <a:pt x="18" y="89"/>
                  </a:lnTo>
                  <a:lnTo>
                    <a:pt x="18" y="95"/>
                  </a:lnTo>
                  <a:lnTo>
                    <a:pt x="18" y="101"/>
                  </a:lnTo>
                  <a:lnTo>
                    <a:pt x="24" y="101"/>
                  </a:lnTo>
                  <a:lnTo>
                    <a:pt x="30" y="101"/>
                  </a:lnTo>
                  <a:lnTo>
                    <a:pt x="30" y="95"/>
                  </a:lnTo>
                  <a:lnTo>
                    <a:pt x="36" y="95"/>
                  </a:lnTo>
                  <a:lnTo>
                    <a:pt x="42" y="95"/>
                  </a:lnTo>
                  <a:lnTo>
                    <a:pt x="48" y="95"/>
                  </a:lnTo>
                  <a:lnTo>
                    <a:pt x="48" y="89"/>
                  </a:lnTo>
                  <a:lnTo>
                    <a:pt x="54" y="89"/>
                  </a:lnTo>
                  <a:lnTo>
                    <a:pt x="54" y="83"/>
                  </a:lnTo>
                  <a:lnTo>
                    <a:pt x="54" y="89"/>
                  </a:lnTo>
                  <a:lnTo>
                    <a:pt x="48" y="95"/>
                  </a:lnTo>
                  <a:lnTo>
                    <a:pt x="42" y="101"/>
                  </a:lnTo>
                  <a:lnTo>
                    <a:pt x="42" y="107"/>
                  </a:lnTo>
                  <a:lnTo>
                    <a:pt x="36" y="107"/>
                  </a:lnTo>
                  <a:lnTo>
                    <a:pt x="36" y="113"/>
                  </a:lnTo>
                  <a:lnTo>
                    <a:pt x="36" y="107"/>
                  </a:lnTo>
                  <a:lnTo>
                    <a:pt x="30" y="107"/>
                  </a:lnTo>
                  <a:lnTo>
                    <a:pt x="30" y="101"/>
                  </a:lnTo>
                  <a:lnTo>
                    <a:pt x="24" y="101"/>
                  </a:lnTo>
                  <a:lnTo>
                    <a:pt x="18" y="101"/>
                  </a:lnTo>
                  <a:lnTo>
                    <a:pt x="12" y="107"/>
                  </a:lnTo>
                  <a:lnTo>
                    <a:pt x="12" y="113"/>
                  </a:lnTo>
                  <a:lnTo>
                    <a:pt x="12" y="119"/>
                  </a:lnTo>
                  <a:lnTo>
                    <a:pt x="6" y="119"/>
                  </a:lnTo>
                  <a:lnTo>
                    <a:pt x="0" y="125"/>
                  </a:lnTo>
                  <a:lnTo>
                    <a:pt x="6" y="119"/>
                  </a:lnTo>
                  <a:lnTo>
                    <a:pt x="6" y="113"/>
                  </a:lnTo>
                  <a:lnTo>
                    <a:pt x="12" y="113"/>
                  </a:lnTo>
                  <a:lnTo>
                    <a:pt x="6" y="107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81" name="Freeform 207"/>
            <p:cNvSpPr>
              <a:spLocks/>
            </p:cNvSpPr>
            <p:nvPr/>
          </p:nvSpPr>
          <p:spPr bwMode="auto">
            <a:xfrm>
              <a:off x="5137" y="1618"/>
              <a:ext cx="12" cy="18"/>
            </a:xfrm>
            <a:custGeom>
              <a:avLst/>
              <a:gdLst>
                <a:gd name="T0" fmla="*/ 12 w 12"/>
                <a:gd name="T1" fmla="*/ 18 h 18"/>
                <a:gd name="T2" fmla="*/ 6 w 12"/>
                <a:gd name="T3" fmla="*/ 18 h 18"/>
                <a:gd name="T4" fmla="*/ 6 w 12"/>
                <a:gd name="T5" fmla="*/ 18 h 18"/>
                <a:gd name="T6" fmla="*/ 6 w 12"/>
                <a:gd name="T7" fmla="*/ 18 h 18"/>
                <a:gd name="T8" fmla="*/ 6 w 12"/>
                <a:gd name="T9" fmla="*/ 18 h 18"/>
                <a:gd name="T10" fmla="*/ 0 w 12"/>
                <a:gd name="T11" fmla="*/ 12 h 18"/>
                <a:gd name="T12" fmla="*/ 0 w 12"/>
                <a:gd name="T13" fmla="*/ 12 h 18"/>
                <a:gd name="T14" fmla="*/ 0 w 12"/>
                <a:gd name="T15" fmla="*/ 6 h 18"/>
                <a:gd name="T16" fmla="*/ 0 w 12"/>
                <a:gd name="T17" fmla="*/ 6 h 18"/>
                <a:gd name="T18" fmla="*/ 0 w 12"/>
                <a:gd name="T19" fmla="*/ 0 h 18"/>
                <a:gd name="T20" fmla="*/ 0 w 12"/>
                <a:gd name="T21" fmla="*/ 0 h 18"/>
                <a:gd name="T22" fmla="*/ 6 w 12"/>
                <a:gd name="T23" fmla="*/ 6 h 18"/>
                <a:gd name="T24" fmla="*/ 6 w 12"/>
                <a:gd name="T25" fmla="*/ 6 h 18"/>
                <a:gd name="T26" fmla="*/ 6 w 12"/>
                <a:gd name="T27" fmla="*/ 6 h 18"/>
                <a:gd name="T28" fmla="*/ 6 w 12"/>
                <a:gd name="T29" fmla="*/ 12 h 18"/>
                <a:gd name="T30" fmla="*/ 6 w 12"/>
                <a:gd name="T31" fmla="*/ 12 h 18"/>
                <a:gd name="T32" fmla="*/ 12 w 12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12" y="18"/>
                  </a:moveTo>
                  <a:lnTo>
                    <a:pt x="6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82" name="Freeform 208"/>
            <p:cNvSpPr>
              <a:spLocks/>
            </p:cNvSpPr>
            <p:nvPr/>
          </p:nvSpPr>
          <p:spPr bwMode="auto">
            <a:xfrm>
              <a:off x="5209" y="1618"/>
              <a:ext cx="173" cy="102"/>
            </a:xfrm>
            <a:custGeom>
              <a:avLst/>
              <a:gdLst>
                <a:gd name="T0" fmla="*/ 18 w 173"/>
                <a:gd name="T1" fmla="*/ 72 h 102"/>
                <a:gd name="T2" fmla="*/ 36 w 173"/>
                <a:gd name="T3" fmla="*/ 60 h 102"/>
                <a:gd name="T4" fmla="*/ 42 w 173"/>
                <a:gd name="T5" fmla="*/ 36 h 102"/>
                <a:gd name="T6" fmla="*/ 60 w 173"/>
                <a:gd name="T7" fmla="*/ 18 h 102"/>
                <a:gd name="T8" fmla="*/ 72 w 173"/>
                <a:gd name="T9" fmla="*/ 0 h 102"/>
                <a:gd name="T10" fmla="*/ 78 w 173"/>
                <a:gd name="T11" fmla="*/ 0 h 102"/>
                <a:gd name="T12" fmla="*/ 66 w 173"/>
                <a:gd name="T13" fmla="*/ 12 h 102"/>
                <a:gd name="T14" fmla="*/ 54 w 173"/>
                <a:gd name="T15" fmla="*/ 30 h 102"/>
                <a:gd name="T16" fmla="*/ 48 w 173"/>
                <a:gd name="T17" fmla="*/ 48 h 102"/>
                <a:gd name="T18" fmla="*/ 48 w 173"/>
                <a:gd name="T19" fmla="*/ 54 h 102"/>
                <a:gd name="T20" fmla="*/ 60 w 173"/>
                <a:gd name="T21" fmla="*/ 48 h 102"/>
                <a:gd name="T22" fmla="*/ 72 w 173"/>
                <a:gd name="T23" fmla="*/ 36 h 102"/>
                <a:gd name="T24" fmla="*/ 90 w 173"/>
                <a:gd name="T25" fmla="*/ 18 h 102"/>
                <a:gd name="T26" fmla="*/ 114 w 173"/>
                <a:gd name="T27" fmla="*/ 0 h 102"/>
                <a:gd name="T28" fmla="*/ 120 w 173"/>
                <a:gd name="T29" fmla="*/ 0 h 102"/>
                <a:gd name="T30" fmla="*/ 102 w 173"/>
                <a:gd name="T31" fmla="*/ 12 h 102"/>
                <a:gd name="T32" fmla="*/ 84 w 173"/>
                <a:gd name="T33" fmla="*/ 36 h 102"/>
                <a:gd name="T34" fmla="*/ 84 w 173"/>
                <a:gd name="T35" fmla="*/ 42 h 102"/>
                <a:gd name="T36" fmla="*/ 96 w 173"/>
                <a:gd name="T37" fmla="*/ 36 h 102"/>
                <a:gd name="T38" fmla="*/ 108 w 173"/>
                <a:gd name="T39" fmla="*/ 36 h 102"/>
                <a:gd name="T40" fmla="*/ 125 w 173"/>
                <a:gd name="T41" fmla="*/ 24 h 102"/>
                <a:gd name="T42" fmla="*/ 149 w 173"/>
                <a:gd name="T43" fmla="*/ 12 h 102"/>
                <a:gd name="T44" fmla="*/ 155 w 173"/>
                <a:gd name="T45" fmla="*/ 12 h 102"/>
                <a:gd name="T46" fmla="*/ 137 w 173"/>
                <a:gd name="T47" fmla="*/ 18 h 102"/>
                <a:gd name="T48" fmla="*/ 120 w 173"/>
                <a:gd name="T49" fmla="*/ 36 h 102"/>
                <a:gd name="T50" fmla="*/ 137 w 173"/>
                <a:gd name="T51" fmla="*/ 36 h 102"/>
                <a:gd name="T52" fmla="*/ 161 w 173"/>
                <a:gd name="T53" fmla="*/ 30 h 102"/>
                <a:gd name="T54" fmla="*/ 173 w 173"/>
                <a:gd name="T55" fmla="*/ 30 h 102"/>
                <a:gd name="T56" fmla="*/ 155 w 173"/>
                <a:gd name="T57" fmla="*/ 36 h 102"/>
                <a:gd name="T58" fmla="*/ 125 w 173"/>
                <a:gd name="T59" fmla="*/ 42 h 102"/>
                <a:gd name="T60" fmla="*/ 131 w 173"/>
                <a:gd name="T61" fmla="*/ 54 h 102"/>
                <a:gd name="T62" fmla="*/ 149 w 173"/>
                <a:gd name="T63" fmla="*/ 60 h 102"/>
                <a:gd name="T64" fmla="*/ 155 w 173"/>
                <a:gd name="T65" fmla="*/ 66 h 102"/>
                <a:gd name="T66" fmla="*/ 137 w 173"/>
                <a:gd name="T67" fmla="*/ 60 h 102"/>
                <a:gd name="T68" fmla="*/ 114 w 173"/>
                <a:gd name="T69" fmla="*/ 48 h 102"/>
                <a:gd name="T70" fmla="*/ 102 w 173"/>
                <a:gd name="T71" fmla="*/ 48 h 102"/>
                <a:gd name="T72" fmla="*/ 84 w 173"/>
                <a:gd name="T73" fmla="*/ 48 h 102"/>
                <a:gd name="T74" fmla="*/ 90 w 173"/>
                <a:gd name="T75" fmla="*/ 60 h 102"/>
                <a:gd name="T76" fmla="*/ 108 w 173"/>
                <a:gd name="T77" fmla="*/ 72 h 102"/>
                <a:gd name="T78" fmla="*/ 120 w 173"/>
                <a:gd name="T79" fmla="*/ 78 h 102"/>
                <a:gd name="T80" fmla="*/ 125 w 173"/>
                <a:gd name="T81" fmla="*/ 84 h 102"/>
                <a:gd name="T82" fmla="*/ 108 w 173"/>
                <a:gd name="T83" fmla="*/ 72 h 102"/>
                <a:gd name="T84" fmla="*/ 84 w 173"/>
                <a:gd name="T85" fmla="*/ 60 h 102"/>
                <a:gd name="T86" fmla="*/ 72 w 173"/>
                <a:gd name="T87" fmla="*/ 54 h 102"/>
                <a:gd name="T88" fmla="*/ 60 w 173"/>
                <a:gd name="T89" fmla="*/ 60 h 102"/>
                <a:gd name="T90" fmla="*/ 48 w 173"/>
                <a:gd name="T91" fmla="*/ 60 h 102"/>
                <a:gd name="T92" fmla="*/ 48 w 173"/>
                <a:gd name="T93" fmla="*/ 66 h 102"/>
                <a:gd name="T94" fmla="*/ 66 w 173"/>
                <a:gd name="T95" fmla="*/ 78 h 102"/>
                <a:gd name="T96" fmla="*/ 84 w 173"/>
                <a:gd name="T97" fmla="*/ 96 h 102"/>
                <a:gd name="T98" fmla="*/ 90 w 173"/>
                <a:gd name="T99" fmla="*/ 102 h 102"/>
                <a:gd name="T100" fmla="*/ 66 w 173"/>
                <a:gd name="T101" fmla="*/ 90 h 102"/>
                <a:gd name="T102" fmla="*/ 42 w 173"/>
                <a:gd name="T103" fmla="*/ 72 h 102"/>
                <a:gd name="T104" fmla="*/ 30 w 173"/>
                <a:gd name="T105" fmla="*/ 78 h 102"/>
                <a:gd name="T106" fmla="*/ 6 w 173"/>
                <a:gd name="T107" fmla="*/ 84 h 102"/>
                <a:gd name="T108" fmla="*/ 6 w 173"/>
                <a:gd name="T109" fmla="*/ 78 h 10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73"/>
                <a:gd name="T166" fmla="*/ 0 h 102"/>
                <a:gd name="T167" fmla="*/ 173 w 173"/>
                <a:gd name="T168" fmla="*/ 102 h 10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73" h="102">
                  <a:moveTo>
                    <a:pt x="6" y="78"/>
                  </a:moveTo>
                  <a:lnTo>
                    <a:pt x="12" y="78"/>
                  </a:lnTo>
                  <a:lnTo>
                    <a:pt x="12" y="72"/>
                  </a:lnTo>
                  <a:lnTo>
                    <a:pt x="18" y="72"/>
                  </a:lnTo>
                  <a:lnTo>
                    <a:pt x="24" y="66"/>
                  </a:lnTo>
                  <a:lnTo>
                    <a:pt x="30" y="66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42" y="48"/>
                  </a:lnTo>
                  <a:lnTo>
                    <a:pt x="42" y="36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54" y="24"/>
                  </a:lnTo>
                  <a:lnTo>
                    <a:pt x="60" y="18"/>
                  </a:lnTo>
                  <a:lnTo>
                    <a:pt x="60" y="12"/>
                  </a:lnTo>
                  <a:lnTo>
                    <a:pt x="66" y="6"/>
                  </a:lnTo>
                  <a:lnTo>
                    <a:pt x="72" y="6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6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66" y="18"/>
                  </a:lnTo>
                  <a:lnTo>
                    <a:pt x="60" y="18"/>
                  </a:lnTo>
                  <a:lnTo>
                    <a:pt x="54" y="24"/>
                  </a:lnTo>
                  <a:lnTo>
                    <a:pt x="54" y="30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48" y="42"/>
                  </a:lnTo>
                  <a:lnTo>
                    <a:pt x="48" y="48"/>
                  </a:lnTo>
                  <a:lnTo>
                    <a:pt x="48" y="54"/>
                  </a:lnTo>
                  <a:lnTo>
                    <a:pt x="54" y="54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0" y="42"/>
                  </a:lnTo>
                  <a:lnTo>
                    <a:pt x="66" y="42"/>
                  </a:lnTo>
                  <a:lnTo>
                    <a:pt x="72" y="36"/>
                  </a:lnTo>
                  <a:lnTo>
                    <a:pt x="78" y="30"/>
                  </a:lnTo>
                  <a:lnTo>
                    <a:pt x="84" y="24"/>
                  </a:lnTo>
                  <a:lnTo>
                    <a:pt x="90" y="18"/>
                  </a:lnTo>
                  <a:lnTo>
                    <a:pt x="96" y="12"/>
                  </a:lnTo>
                  <a:lnTo>
                    <a:pt x="102" y="6"/>
                  </a:lnTo>
                  <a:lnTo>
                    <a:pt x="108" y="6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14" y="6"/>
                  </a:lnTo>
                  <a:lnTo>
                    <a:pt x="108" y="6"/>
                  </a:lnTo>
                  <a:lnTo>
                    <a:pt x="102" y="12"/>
                  </a:lnTo>
                  <a:lnTo>
                    <a:pt x="96" y="18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4" y="36"/>
                  </a:lnTo>
                  <a:lnTo>
                    <a:pt x="78" y="36"/>
                  </a:lnTo>
                  <a:lnTo>
                    <a:pt x="78" y="42"/>
                  </a:lnTo>
                  <a:lnTo>
                    <a:pt x="84" y="42"/>
                  </a:lnTo>
                  <a:lnTo>
                    <a:pt x="90" y="42"/>
                  </a:lnTo>
                  <a:lnTo>
                    <a:pt x="90" y="36"/>
                  </a:lnTo>
                  <a:lnTo>
                    <a:pt x="96" y="36"/>
                  </a:lnTo>
                  <a:lnTo>
                    <a:pt x="102" y="36"/>
                  </a:lnTo>
                  <a:lnTo>
                    <a:pt x="108" y="36"/>
                  </a:lnTo>
                  <a:lnTo>
                    <a:pt x="114" y="30"/>
                  </a:lnTo>
                  <a:lnTo>
                    <a:pt x="120" y="30"/>
                  </a:lnTo>
                  <a:lnTo>
                    <a:pt x="125" y="24"/>
                  </a:lnTo>
                  <a:lnTo>
                    <a:pt x="131" y="18"/>
                  </a:lnTo>
                  <a:lnTo>
                    <a:pt x="137" y="18"/>
                  </a:lnTo>
                  <a:lnTo>
                    <a:pt x="143" y="12"/>
                  </a:lnTo>
                  <a:lnTo>
                    <a:pt x="149" y="12"/>
                  </a:lnTo>
                  <a:lnTo>
                    <a:pt x="155" y="12"/>
                  </a:lnTo>
                  <a:lnTo>
                    <a:pt x="149" y="12"/>
                  </a:lnTo>
                  <a:lnTo>
                    <a:pt x="149" y="18"/>
                  </a:lnTo>
                  <a:lnTo>
                    <a:pt x="143" y="18"/>
                  </a:lnTo>
                  <a:lnTo>
                    <a:pt x="137" y="18"/>
                  </a:lnTo>
                  <a:lnTo>
                    <a:pt x="131" y="24"/>
                  </a:lnTo>
                  <a:lnTo>
                    <a:pt x="125" y="30"/>
                  </a:lnTo>
                  <a:lnTo>
                    <a:pt x="120" y="36"/>
                  </a:lnTo>
                  <a:lnTo>
                    <a:pt x="125" y="36"/>
                  </a:lnTo>
                  <a:lnTo>
                    <a:pt x="131" y="36"/>
                  </a:lnTo>
                  <a:lnTo>
                    <a:pt x="137" y="36"/>
                  </a:lnTo>
                  <a:lnTo>
                    <a:pt x="143" y="36"/>
                  </a:lnTo>
                  <a:lnTo>
                    <a:pt x="149" y="30"/>
                  </a:lnTo>
                  <a:lnTo>
                    <a:pt x="155" y="30"/>
                  </a:lnTo>
                  <a:lnTo>
                    <a:pt x="161" y="30"/>
                  </a:lnTo>
                  <a:lnTo>
                    <a:pt x="167" y="30"/>
                  </a:lnTo>
                  <a:lnTo>
                    <a:pt x="173" y="24"/>
                  </a:lnTo>
                  <a:lnTo>
                    <a:pt x="173" y="30"/>
                  </a:lnTo>
                  <a:lnTo>
                    <a:pt x="167" y="30"/>
                  </a:lnTo>
                  <a:lnTo>
                    <a:pt x="161" y="36"/>
                  </a:lnTo>
                  <a:lnTo>
                    <a:pt x="155" y="36"/>
                  </a:lnTo>
                  <a:lnTo>
                    <a:pt x="149" y="36"/>
                  </a:lnTo>
                  <a:lnTo>
                    <a:pt x="143" y="42"/>
                  </a:lnTo>
                  <a:lnTo>
                    <a:pt x="137" y="42"/>
                  </a:lnTo>
                  <a:lnTo>
                    <a:pt x="125" y="42"/>
                  </a:lnTo>
                  <a:lnTo>
                    <a:pt x="120" y="42"/>
                  </a:lnTo>
                  <a:lnTo>
                    <a:pt x="125" y="48"/>
                  </a:lnTo>
                  <a:lnTo>
                    <a:pt x="131" y="54"/>
                  </a:lnTo>
                  <a:lnTo>
                    <a:pt x="137" y="54"/>
                  </a:lnTo>
                  <a:lnTo>
                    <a:pt x="143" y="60"/>
                  </a:lnTo>
                  <a:lnTo>
                    <a:pt x="149" y="60"/>
                  </a:lnTo>
                  <a:lnTo>
                    <a:pt x="155" y="60"/>
                  </a:lnTo>
                  <a:lnTo>
                    <a:pt x="155" y="66"/>
                  </a:lnTo>
                  <a:lnTo>
                    <a:pt x="149" y="66"/>
                  </a:lnTo>
                  <a:lnTo>
                    <a:pt x="143" y="66"/>
                  </a:lnTo>
                  <a:lnTo>
                    <a:pt x="137" y="60"/>
                  </a:lnTo>
                  <a:lnTo>
                    <a:pt x="131" y="60"/>
                  </a:lnTo>
                  <a:lnTo>
                    <a:pt x="125" y="54"/>
                  </a:lnTo>
                  <a:lnTo>
                    <a:pt x="120" y="54"/>
                  </a:lnTo>
                  <a:lnTo>
                    <a:pt x="114" y="48"/>
                  </a:lnTo>
                  <a:lnTo>
                    <a:pt x="108" y="48"/>
                  </a:lnTo>
                  <a:lnTo>
                    <a:pt x="102" y="48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84" y="48"/>
                  </a:lnTo>
                  <a:lnTo>
                    <a:pt x="84" y="54"/>
                  </a:lnTo>
                  <a:lnTo>
                    <a:pt x="90" y="54"/>
                  </a:lnTo>
                  <a:lnTo>
                    <a:pt x="90" y="60"/>
                  </a:lnTo>
                  <a:lnTo>
                    <a:pt x="96" y="60"/>
                  </a:lnTo>
                  <a:lnTo>
                    <a:pt x="102" y="66"/>
                  </a:lnTo>
                  <a:lnTo>
                    <a:pt x="108" y="72"/>
                  </a:lnTo>
                  <a:lnTo>
                    <a:pt x="114" y="72"/>
                  </a:lnTo>
                  <a:lnTo>
                    <a:pt x="120" y="78"/>
                  </a:lnTo>
                  <a:lnTo>
                    <a:pt x="125" y="84"/>
                  </a:lnTo>
                  <a:lnTo>
                    <a:pt x="131" y="84"/>
                  </a:lnTo>
                  <a:lnTo>
                    <a:pt x="125" y="84"/>
                  </a:lnTo>
                  <a:lnTo>
                    <a:pt x="120" y="84"/>
                  </a:lnTo>
                  <a:lnTo>
                    <a:pt x="120" y="78"/>
                  </a:lnTo>
                  <a:lnTo>
                    <a:pt x="114" y="78"/>
                  </a:lnTo>
                  <a:lnTo>
                    <a:pt x="108" y="72"/>
                  </a:lnTo>
                  <a:lnTo>
                    <a:pt x="96" y="72"/>
                  </a:lnTo>
                  <a:lnTo>
                    <a:pt x="90" y="66"/>
                  </a:lnTo>
                  <a:lnTo>
                    <a:pt x="90" y="60"/>
                  </a:lnTo>
                  <a:lnTo>
                    <a:pt x="84" y="60"/>
                  </a:lnTo>
                  <a:lnTo>
                    <a:pt x="78" y="54"/>
                  </a:lnTo>
                  <a:lnTo>
                    <a:pt x="72" y="54"/>
                  </a:lnTo>
                  <a:lnTo>
                    <a:pt x="66" y="54"/>
                  </a:lnTo>
                  <a:lnTo>
                    <a:pt x="66" y="60"/>
                  </a:lnTo>
                  <a:lnTo>
                    <a:pt x="60" y="60"/>
                  </a:lnTo>
                  <a:lnTo>
                    <a:pt x="54" y="60"/>
                  </a:lnTo>
                  <a:lnTo>
                    <a:pt x="48" y="60"/>
                  </a:lnTo>
                  <a:lnTo>
                    <a:pt x="48" y="66"/>
                  </a:lnTo>
                  <a:lnTo>
                    <a:pt x="48" y="72"/>
                  </a:lnTo>
                  <a:lnTo>
                    <a:pt x="54" y="72"/>
                  </a:lnTo>
                  <a:lnTo>
                    <a:pt x="60" y="78"/>
                  </a:lnTo>
                  <a:lnTo>
                    <a:pt x="66" y="78"/>
                  </a:lnTo>
                  <a:lnTo>
                    <a:pt x="72" y="84"/>
                  </a:lnTo>
                  <a:lnTo>
                    <a:pt x="78" y="90"/>
                  </a:lnTo>
                  <a:lnTo>
                    <a:pt x="84" y="96"/>
                  </a:lnTo>
                  <a:lnTo>
                    <a:pt x="90" y="96"/>
                  </a:lnTo>
                  <a:lnTo>
                    <a:pt x="90" y="102"/>
                  </a:lnTo>
                  <a:lnTo>
                    <a:pt x="84" y="96"/>
                  </a:lnTo>
                  <a:lnTo>
                    <a:pt x="78" y="96"/>
                  </a:lnTo>
                  <a:lnTo>
                    <a:pt x="72" y="90"/>
                  </a:lnTo>
                  <a:lnTo>
                    <a:pt x="66" y="90"/>
                  </a:lnTo>
                  <a:lnTo>
                    <a:pt x="60" y="84"/>
                  </a:lnTo>
                  <a:lnTo>
                    <a:pt x="54" y="78"/>
                  </a:lnTo>
                  <a:lnTo>
                    <a:pt x="48" y="78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30" y="78"/>
                  </a:lnTo>
                  <a:lnTo>
                    <a:pt x="24" y="78"/>
                  </a:lnTo>
                  <a:lnTo>
                    <a:pt x="18" y="78"/>
                  </a:lnTo>
                  <a:lnTo>
                    <a:pt x="12" y="84"/>
                  </a:lnTo>
                  <a:lnTo>
                    <a:pt x="6" y="84"/>
                  </a:lnTo>
                  <a:lnTo>
                    <a:pt x="0" y="84"/>
                  </a:lnTo>
                  <a:lnTo>
                    <a:pt x="6" y="84"/>
                  </a:lnTo>
                  <a:lnTo>
                    <a:pt x="6" y="78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83" name="Freeform 209"/>
            <p:cNvSpPr>
              <a:spLocks/>
            </p:cNvSpPr>
            <p:nvPr/>
          </p:nvSpPr>
          <p:spPr bwMode="auto">
            <a:xfrm>
              <a:off x="5179" y="1720"/>
              <a:ext cx="120" cy="102"/>
            </a:xfrm>
            <a:custGeom>
              <a:avLst/>
              <a:gdLst>
                <a:gd name="T0" fmla="*/ 6 w 120"/>
                <a:gd name="T1" fmla="*/ 6 h 102"/>
                <a:gd name="T2" fmla="*/ 12 w 120"/>
                <a:gd name="T3" fmla="*/ 12 h 102"/>
                <a:gd name="T4" fmla="*/ 24 w 120"/>
                <a:gd name="T5" fmla="*/ 12 h 102"/>
                <a:gd name="T6" fmla="*/ 42 w 120"/>
                <a:gd name="T7" fmla="*/ 6 h 102"/>
                <a:gd name="T8" fmla="*/ 72 w 120"/>
                <a:gd name="T9" fmla="*/ 6 h 102"/>
                <a:gd name="T10" fmla="*/ 84 w 120"/>
                <a:gd name="T11" fmla="*/ 12 h 102"/>
                <a:gd name="T12" fmla="*/ 72 w 120"/>
                <a:gd name="T13" fmla="*/ 12 h 102"/>
                <a:gd name="T14" fmla="*/ 60 w 120"/>
                <a:gd name="T15" fmla="*/ 12 h 102"/>
                <a:gd name="T16" fmla="*/ 36 w 120"/>
                <a:gd name="T17" fmla="*/ 12 h 102"/>
                <a:gd name="T18" fmla="*/ 30 w 120"/>
                <a:gd name="T19" fmla="*/ 18 h 102"/>
                <a:gd name="T20" fmla="*/ 42 w 120"/>
                <a:gd name="T21" fmla="*/ 24 h 102"/>
                <a:gd name="T22" fmla="*/ 48 w 120"/>
                <a:gd name="T23" fmla="*/ 24 h 102"/>
                <a:gd name="T24" fmla="*/ 66 w 120"/>
                <a:gd name="T25" fmla="*/ 24 h 102"/>
                <a:gd name="T26" fmla="*/ 90 w 120"/>
                <a:gd name="T27" fmla="*/ 30 h 102"/>
                <a:gd name="T28" fmla="*/ 108 w 120"/>
                <a:gd name="T29" fmla="*/ 36 h 102"/>
                <a:gd name="T30" fmla="*/ 108 w 120"/>
                <a:gd name="T31" fmla="*/ 42 h 102"/>
                <a:gd name="T32" fmla="*/ 96 w 120"/>
                <a:gd name="T33" fmla="*/ 36 h 102"/>
                <a:gd name="T34" fmla="*/ 78 w 120"/>
                <a:gd name="T35" fmla="*/ 30 h 102"/>
                <a:gd name="T36" fmla="*/ 60 w 120"/>
                <a:gd name="T37" fmla="*/ 36 h 102"/>
                <a:gd name="T38" fmla="*/ 72 w 120"/>
                <a:gd name="T39" fmla="*/ 42 h 102"/>
                <a:gd name="T40" fmla="*/ 84 w 120"/>
                <a:gd name="T41" fmla="*/ 48 h 102"/>
                <a:gd name="T42" fmla="*/ 108 w 120"/>
                <a:gd name="T43" fmla="*/ 54 h 102"/>
                <a:gd name="T44" fmla="*/ 120 w 120"/>
                <a:gd name="T45" fmla="*/ 66 h 102"/>
                <a:gd name="T46" fmla="*/ 108 w 120"/>
                <a:gd name="T47" fmla="*/ 60 h 102"/>
                <a:gd name="T48" fmla="*/ 96 w 120"/>
                <a:gd name="T49" fmla="*/ 54 h 102"/>
                <a:gd name="T50" fmla="*/ 90 w 120"/>
                <a:gd name="T51" fmla="*/ 60 h 102"/>
                <a:gd name="T52" fmla="*/ 108 w 120"/>
                <a:gd name="T53" fmla="*/ 72 h 102"/>
                <a:gd name="T54" fmla="*/ 114 w 120"/>
                <a:gd name="T55" fmla="*/ 84 h 102"/>
                <a:gd name="T56" fmla="*/ 120 w 120"/>
                <a:gd name="T57" fmla="*/ 96 h 102"/>
                <a:gd name="T58" fmla="*/ 120 w 120"/>
                <a:gd name="T59" fmla="*/ 96 h 102"/>
                <a:gd name="T60" fmla="*/ 102 w 120"/>
                <a:gd name="T61" fmla="*/ 78 h 102"/>
                <a:gd name="T62" fmla="*/ 84 w 120"/>
                <a:gd name="T63" fmla="*/ 60 h 102"/>
                <a:gd name="T64" fmla="*/ 78 w 120"/>
                <a:gd name="T65" fmla="*/ 54 h 102"/>
                <a:gd name="T66" fmla="*/ 78 w 120"/>
                <a:gd name="T67" fmla="*/ 66 h 102"/>
                <a:gd name="T68" fmla="*/ 90 w 120"/>
                <a:gd name="T69" fmla="*/ 90 h 102"/>
                <a:gd name="T70" fmla="*/ 84 w 120"/>
                <a:gd name="T71" fmla="*/ 90 h 102"/>
                <a:gd name="T72" fmla="*/ 78 w 120"/>
                <a:gd name="T73" fmla="*/ 72 h 102"/>
                <a:gd name="T74" fmla="*/ 66 w 120"/>
                <a:gd name="T75" fmla="*/ 48 h 102"/>
                <a:gd name="T76" fmla="*/ 60 w 120"/>
                <a:gd name="T77" fmla="*/ 42 h 102"/>
                <a:gd name="T78" fmla="*/ 54 w 120"/>
                <a:gd name="T79" fmla="*/ 36 h 102"/>
                <a:gd name="T80" fmla="*/ 48 w 120"/>
                <a:gd name="T81" fmla="*/ 36 h 102"/>
                <a:gd name="T82" fmla="*/ 48 w 120"/>
                <a:gd name="T83" fmla="*/ 48 h 102"/>
                <a:gd name="T84" fmla="*/ 60 w 120"/>
                <a:gd name="T85" fmla="*/ 78 h 102"/>
                <a:gd name="T86" fmla="*/ 60 w 120"/>
                <a:gd name="T87" fmla="*/ 84 h 102"/>
                <a:gd name="T88" fmla="*/ 54 w 120"/>
                <a:gd name="T89" fmla="*/ 72 h 102"/>
                <a:gd name="T90" fmla="*/ 42 w 120"/>
                <a:gd name="T91" fmla="*/ 54 h 102"/>
                <a:gd name="T92" fmla="*/ 42 w 120"/>
                <a:gd name="T93" fmla="*/ 30 h 102"/>
                <a:gd name="T94" fmla="*/ 36 w 120"/>
                <a:gd name="T95" fmla="*/ 24 h 102"/>
                <a:gd name="T96" fmla="*/ 24 w 120"/>
                <a:gd name="T97" fmla="*/ 24 h 102"/>
                <a:gd name="T98" fmla="*/ 24 w 120"/>
                <a:gd name="T99" fmla="*/ 24 h 102"/>
                <a:gd name="T100" fmla="*/ 24 w 120"/>
                <a:gd name="T101" fmla="*/ 48 h 102"/>
                <a:gd name="T102" fmla="*/ 30 w 120"/>
                <a:gd name="T103" fmla="*/ 66 h 102"/>
                <a:gd name="T104" fmla="*/ 30 w 120"/>
                <a:gd name="T105" fmla="*/ 72 h 102"/>
                <a:gd name="T106" fmla="*/ 24 w 120"/>
                <a:gd name="T107" fmla="*/ 54 h 102"/>
                <a:gd name="T108" fmla="*/ 18 w 120"/>
                <a:gd name="T109" fmla="*/ 18 h 102"/>
                <a:gd name="T110" fmla="*/ 6 w 120"/>
                <a:gd name="T111" fmla="*/ 12 h 102"/>
                <a:gd name="T112" fmla="*/ 0 w 120"/>
                <a:gd name="T113" fmla="*/ 6 h 102"/>
                <a:gd name="T114" fmla="*/ 0 w 120"/>
                <a:gd name="T115" fmla="*/ 0 h 102"/>
                <a:gd name="T116" fmla="*/ 0 w 120"/>
                <a:gd name="T117" fmla="*/ 0 h 10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0"/>
                <a:gd name="T178" fmla="*/ 0 h 102"/>
                <a:gd name="T179" fmla="*/ 120 w 120"/>
                <a:gd name="T180" fmla="*/ 102 h 10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0" h="102">
                  <a:moveTo>
                    <a:pt x="0" y="0"/>
                  </a:move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6" y="12"/>
                  </a:lnTo>
                  <a:lnTo>
                    <a:pt x="42" y="6"/>
                  </a:lnTo>
                  <a:lnTo>
                    <a:pt x="54" y="6"/>
                  </a:lnTo>
                  <a:lnTo>
                    <a:pt x="60" y="6"/>
                  </a:lnTo>
                  <a:lnTo>
                    <a:pt x="72" y="6"/>
                  </a:lnTo>
                  <a:lnTo>
                    <a:pt x="78" y="6"/>
                  </a:lnTo>
                  <a:lnTo>
                    <a:pt x="84" y="12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66" y="12"/>
                  </a:lnTo>
                  <a:lnTo>
                    <a:pt x="60" y="12"/>
                  </a:lnTo>
                  <a:lnTo>
                    <a:pt x="48" y="12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30" y="18"/>
                  </a:lnTo>
                  <a:lnTo>
                    <a:pt x="36" y="18"/>
                  </a:lnTo>
                  <a:lnTo>
                    <a:pt x="36" y="24"/>
                  </a:lnTo>
                  <a:lnTo>
                    <a:pt x="42" y="24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84" y="30"/>
                  </a:lnTo>
                  <a:lnTo>
                    <a:pt x="90" y="30"/>
                  </a:lnTo>
                  <a:lnTo>
                    <a:pt x="102" y="30"/>
                  </a:lnTo>
                  <a:lnTo>
                    <a:pt x="108" y="36"/>
                  </a:lnTo>
                  <a:lnTo>
                    <a:pt x="114" y="42"/>
                  </a:lnTo>
                  <a:lnTo>
                    <a:pt x="108" y="42"/>
                  </a:lnTo>
                  <a:lnTo>
                    <a:pt x="108" y="36"/>
                  </a:lnTo>
                  <a:lnTo>
                    <a:pt x="102" y="36"/>
                  </a:lnTo>
                  <a:lnTo>
                    <a:pt x="96" y="36"/>
                  </a:lnTo>
                  <a:lnTo>
                    <a:pt x="90" y="36"/>
                  </a:lnTo>
                  <a:lnTo>
                    <a:pt x="84" y="36"/>
                  </a:lnTo>
                  <a:lnTo>
                    <a:pt x="78" y="30"/>
                  </a:lnTo>
                  <a:lnTo>
                    <a:pt x="72" y="30"/>
                  </a:lnTo>
                  <a:lnTo>
                    <a:pt x="66" y="30"/>
                  </a:lnTo>
                  <a:lnTo>
                    <a:pt x="60" y="36"/>
                  </a:lnTo>
                  <a:lnTo>
                    <a:pt x="66" y="36"/>
                  </a:lnTo>
                  <a:lnTo>
                    <a:pt x="72" y="42"/>
                  </a:lnTo>
                  <a:lnTo>
                    <a:pt x="78" y="48"/>
                  </a:lnTo>
                  <a:lnTo>
                    <a:pt x="84" y="48"/>
                  </a:lnTo>
                  <a:lnTo>
                    <a:pt x="90" y="48"/>
                  </a:lnTo>
                  <a:lnTo>
                    <a:pt x="102" y="48"/>
                  </a:lnTo>
                  <a:lnTo>
                    <a:pt x="108" y="54"/>
                  </a:lnTo>
                  <a:lnTo>
                    <a:pt x="114" y="54"/>
                  </a:lnTo>
                  <a:lnTo>
                    <a:pt x="120" y="60"/>
                  </a:lnTo>
                  <a:lnTo>
                    <a:pt x="120" y="66"/>
                  </a:lnTo>
                  <a:lnTo>
                    <a:pt x="114" y="60"/>
                  </a:lnTo>
                  <a:lnTo>
                    <a:pt x="108" y="60"/>
                  </a:lnTo>
                  <a:lnTo>
                    <a:pt x="102" y="54"/>
                  </a:lnTo>
                  <a:lnTo>
                    <a:pt x="96" y="54"/>
                  </a:lnTo>
                  <a:lnTo>
                    <a:pt x="90" y="54"/>
                  </a:lnTo>
                  <a:lnTo>
                    <a:pt x="84" y="54"/>
                  </a:lnTo>
                  <a:lnTo>
                    <a:pt x="90" y="60"/>
                  </a:lnTo>
                  <a:lnTo>
                    <a:pt x="96" y="66"/>
                  </a:lnTo>
                  <a:lnTo>
                    <a:pt x="102" y="72"/>
                  </a:lnTo>
                  <a:lnTo>
                    <a:pt x="108" y="72"/>
                  </a:lnTo>
                  <a:lnTo>
                    <a:pt x="108" y="78"/>
                  </a:lnTo>
                  <a:lnTo>
                    <a:pt x="114" y="84"/>
                  </a:lnTo>
                  <a:lnTo>
                    <a:pt x="114" y="90"/>
                  </a:lnTo>
                  <a:lnTo>
                    <a:pt x="120" y="90"/>
                  </a:lnTo>
                  <a:lnTo>
                    <a:pt x="120" y="96"/>
                  </a:lnTo>
                  <a:lnTo>
                    <a:pt x="120" y="102"/>
                  </a:lnTo>
                  <a:lnTo>
                    <a:pt x="120" y="96"/>
                  </a:lnTo>
                  <a:lnTo>
                    <a:pt x="114" y="90"/>
                  </a:lnTo>
                  <a:lnTo>
                    <a:pt x="108" y="84"/>
                  </a:lnTo>
                  <a:lnTo>
                    <a:pt x="102" y="78"/>
                  </a:lnTo>
                  <a:lnTo>
                    <a:pt x="96" y="66"/>
                  </a:lnTo>
                  <a:lnTo>
                    <a:pt x="90" y="60"/>
                  </a:lnTo>
                  <a:lnTo>
                    <a:pt x="84" y="60"/>
                  </a:lnTo>
                  <a:lnTo>
                    <a:pt x="78" y="54"/>
                  </a:lnTo>
                  <a:lnTo>
                    <a:pt x="78" y="60"/>
                  </a:lnTo>
                  <a:lnTo>
                    <a:pt x="78" y="66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90" y="90"/>
                  </a:lnTo>
                  <a:lnTo>
                    <a:pt x="90" y="96"/>
                  </a:lnTo>
                  <a:lnTo>
                    <a:pt x="84" y="90"/>
                  </a:lnTo>
                  <a:lnTo>
                    <a:pt x="78" y="84"/>
                  </a:lnTo>
                  <a:lnTo>
                    <a:pt x="78" y="72"/>
                  </a:lnTo>
                  <a:lnTo>
                    <a:pt x="72" y="60"/>
                  </a:lnTo>
                  <a:lnTo>
                    <a:pt x="72" y="48"/>
                  </a:lnTo>
                  <a:lnTo>
                    <a:pt x="66" y="48"/>
                  </a:lnTo>
                  <a:lnTo>
                    <a:pt x="60" y="42"/>
                  </a:lnTo>
                  <a:lnTo>
                    <a:pt x="54" y="42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8" y="42"/>
                  </a:lnTo>
                  <a:lnTo>
                    <a:pt x="48" y="48"/>
                  </a:lnTo>
                  <a:lnTo>
                    <a:pt x="48" y="54"/>
                  </a:lnTo>
                  <a:lnTo>
                    <a:pt x="54" y="66"/>
                  </a:lnTo>
                  <a:lnTo>
                    <a:pt x="60" y="78"/>
                  </a:lnTo>
                  <a:lnTo>
                    <a:pt x="60" y="84"/>
                  </a:lnTo>
                  <a:lnTo>
                    <a:pt x="54" y="84"/>
                  </a:lnTo>
                  <a:lnTo>
                    <a:pt x="54" y="78"/>
                  </a:lnTo>
                  <a:lnTo>
                    <a:pt x="54" y="72"/>
                  </a:lnTo>
                  <a:lnTo>
                    <a:pt x="48" y="66"/>
                  </a:lnTo>
                  <a:lnTo>
                    <a:pt x="48" y="60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42" y="30"/>
                  </a:lnTo>
                  <a:lnTo>
                    <a:pt x="36" y="30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4" y="24"/>
                  </a:lnTo>
                  <a:lnTo>
                    <a:pt x="24" y="36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24" y="54"/>
                  </a:lnTo>
                  <a:lnTo>
                    <a:pt x="30" y="60"/>
                  </a:lnTo>
                  <a:lnTo>
                    <a:pt x="30" y="66"/>
                  </a:lnTo>
                  <a:lnTo>
                    <a:pt x="30" y="72"/>
                  </a:lnTo>
                  <a:lnTo>
                    <a:pt x="30" y="78"/>
                  </a:lnTo>
                  <a:lnTo>
                    <a:pt x="30" y="72"/>
                  </a:lnTo>
                  <a:lnTo>
                    <a:pt x="24" y="72"/>
                  </a:lnTo>
                  <a:lnTo>
                    <a:pt x="24" y="66"/>
                  </a:lnTo>
                  <a:lnTo>
                    <a:pt x="24" y="54"/>
                  </a:lnTo>
                  <a:lnTo>
                    <a:pt x="18" y="42"/>
                  </a:lnTo>
                  <a:lnTo>
                    <a:pt x="18" y="30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84" name="Freeform 210"/>
            <p:cNvSpPr>
              <a:spLocks/>
            </p:cNvSpPr>
            <p:nvPr/>
          </p:nvSpPr>
          <p:spPr bwMode="auto">
            <a:xfrm>
              <a:off x="5114" y="1732"/>
              <a:ext cx="83" cy="138"/>
            </a:xfrm>
            <a:custGeom>
              <a:avLst/>
              <a:gdLst>
                <a:gd name="T0" fmla="*/ 35 w 83"/>
                <a:gd name="T1" fmla="*/ 0 h 138"/>
                <a:gd name="T2" fmla="*/ 41 w 83"/>
                <a:gd name="T3" fmla="*/ 18 h 138"/>
                <a:gd name="T4" fmla="*/ 41 w 83"/>
                <a:gd name="T5" fmla="*/ 24 h 138"/>
                <a:gd name="T6" fmla="*/ 47 w 83"/>
                <a:gd name="T7" fmla="*/ 30 h 138"/>
                <a:gd name="T8" fmla="*/ 53 w 83"/>
                <a:gd name="T9" fmla="*/ 36 h 138"/>
                <a:gd name="T10" fmla="*/ 65 w 83"/>
                <a:gd name="T11" fmla="*/ 42 h 138"/>
                <a:gd name="T12" fmla="*/ 77 w 83"/>
                <a:gd name="T13" fmla="*/ 60 h 138"/>
                <a:gd name="T14" fmla="*/ 83 w 83"/>
                <a:gd name="T15" fmla="*/ 78 h 138"/>
                <a:gd name="T16" fmla="*/ 83 w 83"/>
                <a:gd name="T17" fmla="*/ 84 h 138"/>
                <a:gd name="T18" fmla="*/ 83 w 83"/>
                <a:gd name="T19" fmla="*/ 84 h 138"/>
                <a:gd name="T20" fmla="*/ 77 w 83"/>
                <a:gd name="T21" fmla="*/ 72 h 138"/>
                <a:gd name="T22" fmla="*/ 71 w 83"/>
                <a:gd name="T23" fmla="*/ 66 h 138"/>
                <a:gd name="T24" fmla="*/ 65 w 83"/>
                <a:gd name="T25" fmla="*/ 54 h 138"/>
                <a:gd name="T26" fmla="*/ 59 w 83"/>
                <a:gd name="T27" fmla="*/ 42 h 138"/>
                <a:gd name="T28" fmla="*/ 53 w 83"/>
                <a:gd name="T29" fmla="*/ 36 h 138"/>
                <a:gd name="T30" fmla="*/ 47 w 83"/>
                <a:gd name="T31" fmla="*/ 36 h 138"/>
                <a:gd name="T32" fmla="*/ 41 w 83"/>
                <a:gd name="T33" fmla="*/ 42 h 138"/>
                <a:gd name="T34" fmla="*/ 47 w 83"/>
                <a:gd name="T35" fmla="*/ 54 h 138"/>
                <a:gd name="T36" fmla="*/ 47 w 83"/>
                <a:gd name="T37" fmla="*/ 66 h 138"/>
                <a:gd name="T38" fmla="*/ 59 w 83"/>
                <a:gd name="T39" fmla="*/ 72 h 138"/>
                <a:gd name="T40" fmla="*/ 71 w 83"/>
                <a:gd name="T41" fmla="*/ 90 h 138"/>
                <a:gd name="T42" fmla="*/ 77 w 83"/>
                <a:gd name="T43" fmla="*/ 102 h 138"/>
                <a:gd name="T44" fmla="*/ 77 w 83"/>
                <a:gd name="T45" fmla="*/ 114 h 138"/>
                <a:gd name="T46" fmla="*/ 77 w 83"/>
                <a:gd name="T47" fmla="*/ 108 h 138"/>
                <a:gd name="T48" fmla="*/ 71 w 83"/>
                <a:gd name="T49" fmla="*/ 96 h 138"/>
                <a:gd name="T50" fmla="*/ 65 w 83"/>
                <a:gd name="T51" fmla="*/ 84 h 138"/>
                <a:gd name="T52" fmla="*/ 53 w 83"/>
                <a:gd name="T53" fmla="*/ 78 h 138"/>
                <a:gd name="T54" fmla="*/ 47 w 83"/>
                <a:gd name="T55" fmla="*/ 72 h 138"/>
                <a:gd name="T56" fmla="*/ 53 w 83"/>
                <a:gd name="T57" fmla="*/ 84 h 138"/>
                <a:gd name="T58" fmla="*/ 53 w 83"/>
                <a:gd name="T59" fmla="*/ 120 h 138"/>
                <a:gd name="T60" fmla="*/ 53 w 83"/>
                <a:gd name="T61" fmla="*/ 138 h 138"/>
                <a:gd name="T62" fmla="*/ 53 w 83"/>
                <a:gd name="T63" fmla="*/ 138 h 138"/>
                <a:gd name="T64" fmla="*/ 53 w 83"/>
                <a:gd name="T65" fmla="*/ 126 h 138"/>
                <a:gd name="T66" fmla="*/ 41 w 83"/>
                <a:gd name="T67" fmla="*/ 90 h 138"/>
                <a:gd name="T68" fmla="*/ 35 w 83"/>
                <a:gd name="T69" fmla="*/ 84 h 138"/>
                <a:gd name="T70" fmla="*/ 29 w 83"/>
                <a:gd name="T71" fmla="*/ 90 h 138"/>
                <a:gd name="T72" fmla="*/ 23 w 83"/>
                <a:gd name="T73" fmla="*/ 96 h 138"/>
                <a:gd name="T74" fmla="*/ 17 w 83"/>
                <a:gd name="T75" fmla="*/ 108 h 138"/>
                <a:gd name="T76" fmla="*/ 17 w 83"/>
                <a:gd name="T77" fmla="*/ 114 h 138"/>
                <a:gd name="T78" fmla="*/ 17 w 83"/>
                <a:gd name="T79" fmla="*/ 114 h 138"/>
                <a:gd name="T80" fmla="*/ 17 w 83"/>
                <a:gd name="T81" fmla="*/ 102 h 138"/>
                <a:gd name="T82" fmla="*/ 23 w 83"/>
                <a:gd name="T83" fmla="*/ 90 h 138"/>
                <a:gd name="T84" fmla="*/ 29 w 83"/>
                <a:gd name="T85" fmla="*/ 78 h 138"/>
                <a:gd name="T86" fmla="*/ 35 w 83"/>
                <a:gd name="T87" fmla="*/ 72 h 138"/>
                <a:gd name="T88" fmla="*/ 35 w 83"/>
                <a:gd name="T89" fmla="*/ 60 h 138"/>
                <a:gd name="T90" fmla="*/ 35 w 83"/>
                <a:gd name="T91" fmla="*/ 42 h 138"/>
                <a:gd name="T92" fmla="*/ 35 w 83"/>
                <a:gd name="T93" fmla="*/ 36 h 138"/>
                <a:gd name="T94" fmla="*/ 23 w 83"/>
                <a:gd name="T95" fmla="*/ 48 h 138"/>
                <a:gd name="T96" fmla="*/ 11 w 83"/>
                <a:gd name="T97" fmla="*/ 60 h 138"/>
                <a:gd name="T98" fmla="*/ 6 w 83"/>
                <a:gd name="T99" fmla="*/ 72 h 138"/>
                <a:gd name="T100" fmla="*/ 0 w 83"/>
                <a:gd name="T101" fmla="*/ 84 h 138"/>
                <a:gd name="T102" fmla="*/ 0 w 83"/>
                <a:gd name="T103" fmla="*/ 78 h 138"/>
                <a:gd name="T104" fmla="*/ 0 w 83"/>
                <a:gd name="T105" fmla="*/ 72 h 138"/>
                <a:gd name="T106" fmla="*/ 11 w 83"/>
                <a:gd name="T107" fmla="*/ 60 h 138"/>
                <a:gd name="T108" fmla="*/ 17 w 83"/>
                <a:gd name="T109" fmla="*/ 42 h 138"/>
                <a:gd name="T110" fmla="*/ 29 w 83"/>
                <a:gd name="T111" fmla="*/ 30 h 138"/>
                <a:gd name="T112" fmla="*/ 35 w 83"/>
                <a:gd name="T113" fmla="*/ 24 h 138"/>
                <a:gd name="T114" fmla="*/ 35 w 83"/>
                <a:gd name="T115" fmla="*/ 12 h 138"/>
                <a:gd name="T116" fmla="*/ 35 w 83"/>
                <a:gd name="T117" fmla="*/ 6 h 138"/>
                <a:gd name="T118" fmla="*/ 35 w 83"/>
                <a:gd name="T119" fmla="*/ 0 h 13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3"/>
                <a:gd name="T181" fmla="*/ 0 h 138"/>
                <a:gd name="T182" fmla="*/ 83 w 83"/>
                <a:gd name="T183" fmla="*/ 138 h 13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3" h="138">
                  <a:moveTo>
                    <a:pt x="35" y="0"/>
                  </a:moveTo>
                  <a:lnTo>
                    <a:pt x="35" y="0"/>
                  </a:lnTo>
                  <a:lnTo>
                    <a:pt x="35" y="6"/>
                  </a:lnTo>
                  <a:lnTo>
                    <a:pt x="41" y="18"/>
                  </a:lnTo>
                  <a:lnTo>
                    <a:pt x="41" y="24"/>
                  </a:lnTo>
                  <a:lnTo>
                    <a:pt x="47" y="30"/>
                  </a:lnTo>
                  <a:lnTo>
                    <a:pt x="53" y="30"/>
                  </a:lnTo>
                  <a:lnTo>
                    <a:pt x="53" y="36"/>
                  </a:lnTo>
                  <a:lnTo>
                    <a:pt x="59" y="42"/>
                  </a:lnTo>
                  <a:lnTo>
                    <a:pt x="65" y="42"/>
                  </a:lnTo>
                  <a:lnTo>
                    <a:pt x="71" y="54"/>
                  </a:lnTo>
                  <a:lnTo>
                    <a:pt x="77" y="60"/>
                  </a:lnTo>
                  <a:lnTo>
                    <a:pt x="77" y="72"/>
                  </a:lnTo>
                  <a:lnTo>
                    <a:pt x="83" y="78"/>
                  </a:lnTo>
                  <a:lnTo>
                    <a:pt x="83" y="84"/>
                  </a:lnTo>
                  <a:lnTo>
                    <a:pt x="77" y="78"/>
                  </a:lnTo>
                  <a:lnTo>
                    <a:pt x="77" y="72"/>
                  </a:lnTo>
                  <a:lnTo>
                    <a:pt x="71" y="66"/>
                  </a:lnTo>
                  <a:lnTo>
                    <a:pt x="71" y="60"/>
                  </a:lnTo>
                  <a:lnTo>
                    <a:pt x="65" y="54"/>
                  </a:lnTo>
                  <a:lnTo>
                    <a:pt x="59" y="48"/>
                  </a:lnTo>
                  <a:lnTo>
                    <a:pt x="59" y="42"/>
                  </a:lnTo>
                  <a:lnTo>
                    <a:pt x="53" y="36"/>
                  </a:lnTo>
                  <a:lnTo>
                    <a:pt x="47" y="36"/>
                  </a:lnTo>
                  <a:lnTo>
                    <a:pt x="41" y="36"/>
                  </a:lnTo>
                  <a:lnTo>
                    <a:pt x="41" y="42"/>
                  </a:lnTo>
                  <a:lnTo>
                    <a:pt x="41" y="48"/>
                  </a:lnTo>
                  <a:lnTo>
                    <a:pt x="47" y="54"/>
                  </a:lnTo>
                  <a:lnTo>
                    <a:pt x="47" y="60"/>
                  </a:lnTo>
                  <a:lnTo>
                    <a:pt x="47" y="66"/>
                  </a:lnTo>
                  <a:lnTo>
                    <a:pt x="53" y="72"/>
                  </a:lnTo>
                  <a:lnTo>
                    <a:pt x="59" y="72"/>
                  </a:lnTo>
                  <a:lnTo>
                    <a:pt x="65" y="78"/>
                  </a:lnTo>
                  <a:lnTo>
                    <a:pt x="71" y="90"/>
                  </a:lnTo>
                  <a:lnTo>
                    <a:pt x="71" y="96"/>
                  </a:lnTo>
                  <a:lnTo>
                    <a:pt x="77" y="102"/>
                  </a:lnTo>
                  <a:lnTo>
                    <a:pt x="77" y="114"/>
                  </a:lnTo>
                  <a:lnTo>
                    <a:pt x="77" y="108"/>
                  </a:lnTo>
                  <a:lnTo>
                    <a:pt x="71" y="102"/>
                  </a:lnTo>
                  <a:lnTo>
                    <a:pt x="71" y="96"/>
                  </a:lnTo>
                  <a:lnTo>
                    <a:pt x="65" y="90"/>
                  </a:lnTo>
                  <a:lnTo>
                    <a:pt x="65" y="84"/>
                  </a:lnTo>
                  <a:lnTo>
                    <a:pt x="59" y="84"/>
                  </a:lnTo>
                  <a:lnTo>
                    <a:pt x="53" y="78"/>
                  </a:lnTo>
                  <a:lnTo>
                    <a:pt x="47" y="72"/>
                  </a:lnTo>
                  <a:lnTo>
                    <a:pt x="53" y="84"/>
                  </a:lnTo>
                  <a:lnTo>
                    <a:pt x="53" y="102"/>
                  </a:lnTo>
                  <a:lnTo>
                    <a:pt x="53" y="120"/>
                  </a:lnTo>
                  <a:lnTo>
                    <a:pt x="53" y="138"/>
                  </a:lnTo>
                  <a:lnTo>
                    <a:pt x="53" y="132"/>
                  </a:lnTo>
                  <a:lnTo>
                    <a:pt x="53" y="126"/>
                  </a:lnTo>
                  <a:lnTo>
                    <a:pt x="47" y="108"/>
                  </a:lnTo>
                  <a:lnTo>
                    <a:pt x="41" y="90"/>
                  </a:lnTo>
                  <a:lnTo>
                    <a:pt x="41" y="78"/>
                  </a:lnTo>
                  <a:lnTo>
                    <a:pt x="35" y="84"/>
                  </a:lnTo>
                  <a:lnTo>
                    <a:pt x="29" y="90"/>
                  </a:lnTo>
                  <a:lnTo>
                    <a:pt x="23" y="96"/>
                  </a:lnTo>
                  <a:lnTo>
                    <a:pt x="23" y="102"/>
                  </a:lnTo>
                  <a:lnTo>
                    <a:pt x="17" y="108"/>
                  </a:lnTo>
                  <a:lnTo>
                    <a:pt x="17" y="114"/>
                  </a:lnTo>
                  <a:lnTo>
                    <a:pt x="17" y="108"/>
                  </a:lnTo>
                  <a:lnTo>
                    <a:pt x="17" y="102"/>
                  </a:lnTo>
                  <a:lnTo>
                    <a:pt x="17" y="96"/>
                  </a:lnTo>
                  <a:lnTo>
                    <a:pt x="23" y="90"/>
                  </a:lnTo>
                  <a:lnTo>
                    <a:pt x="29" y="84"/>
                  </a:lnTo>
                  <a:lnTo>
                    <a:pt x="29" y="78"/>
                  </a:lnTo>
                  <a:lnTo>
                    <a:pt x="35" y="72"/>
                  </a:lnTo>
                  <a:lnTo>
                    <a:pt x="35" y="60"/>
                  </a:lnTo>
                  <a:lnTo>
                    <a:pt x="35" y="48"/>
                  </a:lnTo>
                  <a:lnTo>
                    <a:pt x="35" y="42"/>
                  </a:lnTo>
                  <a:lnTo>
                    <a:pt x="35" y="36"/>
                  </a:lnTo>
                  <a:lnTo>
                    <a:pt x="29" y="42"/>
                  </a:lnTo>
                  <a:lnTo>
                    <a:pt x="23" y="48"/>
                  </a:lnTo>
                  <a:lnTo>
                    <a:pt x="17" y="54"/>
                  </a:lnTo>
                  <a:lnTo>
                    <a:pt x="11" y="60"/>
                  </a:lnTo>
                  <a:lnTo>
                    <a:pt x="6" y="66"/>
                  </a:lnTo>
                  <a:lnTo>
                    <a:pt x="6" y="72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6" y="66"/>
                  </a:lnTo>
                  <a:lnTo>
                    <a:pt x="11" y="60"/>
                  </a:lnTo>
                  <a:lnTo>
                    <a:pt x="11" y="54"/>
                  </a:lnTo>
                  <a:lnTo>
                    <a:pt x="17" y="42"/>
                  </a:lnTo>
                  <a:lnTo>
                    <a:pt x="23" y="36"/>
                  </a:lnTo>
                  <a:lnTo>
                    <a:pt x="29" y="30"/>
                  </a:lnTo>
                  <a:lnTo>
                    <a:pt x="35" y="24"/>
                  </a:lnTo>
                  <a:lnTo>
                    <a:pt x="35" y="18"/>
                  </a:lnTo>
                  <a:lnTo>
                    <a:pt x="35" y="12"/>
                  </a:lnTo>
                  <a:lnTo>
                    <a:pt x="35" y="6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85" name="Freeform 211"/>
            <p:cNvSpPr>
              <a:spLocks/>
            </p:cNvSpPr>
            <p:nvPr/>
          </p:nvSpPr>
          <p:spPr bwMode="auto">
            <a:xfrm>
              <a:off x="5197" y="1553"/>
              <a:ext cx="102" cy="143"/>
            </a:xfrm>
            <a:custGeom>
              <a:avLst/>
              <a:gdLst>
                <a:gd name="T0" fmla="*/ 6 w 102"/>
                <a:gd name="T1" fmla="*/ 137 h 143"/>
                <a:gd name="T2" fmla="*/ 12 w 102"/>
                <a:gd name="T3" fmla="*/ 119 h 143"/>
                <a:gd name="T4" fmla="*/ 18 w 102"/>
                <a:gd name="T5" fmla="*/ 101 h 143"/>
                <a:gd name="T6" fmla="*/ 30 w 102"/>
                <a:gd name="T7" fmla="*/ 83 h 143"/>
                <a:gd name="T8" fmla="*/ 24 w 102"/>
                <a:gd name="T9" fmla="*/ 77 h 143"/>
                <a:gd name="T10" fmla="*/ 18 w 102"/>
                <a:gd name="T11" fmla="*/ 65 h 143"/>
                <a:gd name="T12" fmla="*/ 18 w 102"/>
                <a:gd name="T13" fmla="*/ 59 h 143"/>
                <a:gd name="T14" fmla="*/ 24 w 102"/>
                <a:gd name="T15" fmla="*/ 59 h 143"/>
                <a:gd name="T16" fmla="*/ 24 w 102"/>
                <a:gd name="T17" fmla="*/ 65 h 143"/>
                <a:gd name="T18" fmla="*/ 30 w 102"/>
                <a:gd name="T19" fmla="*/ 71 h 143"/>
                <a:gd name="T20" fmla="*/ 36 w 102"/>
                <a:gd name="T21" fmla="*/ 65 h 143"/>
                <a:gd name="T22" fmla="*/ 48 w 102"/>
                <a:gd name="T23" fmla="*/ 59 h 143"/>
                <a:gd name="T24" fmla="*/ 54 w 102"/>
                <a:gd name="T25" fmla="*/ 47 h 143"/>
                <a:gd name="T26" fmla="*/ 60 w 102"/>
                <a:gd name="T27" fmla="*/ 41 h 143"/>
                <a:gd name="T28" fmla="*/ 60 w 102"/>
                <a:gd name="T29" fmla="*/ 35 h 143"/>
                <a:gd name="T30" fmla="*/ 54 w 102"/>
                <a:gd name="T31" fmla="*/ 18 h 143"/>
                <a:gd name="T32" fmla="*/ 48 w 102"/>
                <a:gd name="T33" fmla="*/ 6 h 143"/>
                <a:gd name="T34" fmla="*/ 48 w 102"/>
                <a:gd name="T35" fmla="*/ 6 h 143"/>
                <a:gd name="T36" fmla="*/ 54 w 102"/>
                <a:gd name="T37" fmla="*/ 12 h 143"/>
                <a:gd name="T38" fmla="*/ 60 w 102"/>
                <a:gd name="T39" fmla="*/ 30 h 143"/>
                <a:gd name="T40" fmla="*/ 66 w 102"/>
                <a:gd name="T41" fmla="*/ 30 h 143"/>
                <a:gd name="T42" fmla="*/ 72 w 102"/>
                <a:gd name="T43" fmla="*/ 18 h 143"/>
                <a:gd name="T44" fmla="*/ 78 w 102"/>
                <a:gd name="T45" fmla="*/ 6 h 143"/>
                <a:gd name="T46" fmla="*/ 84 w 102"/>
                <a:gd name="T47" fmla="*/ 0 h 143"/>
                <a:gd name="T48" fmla="*/ 90 w 102"/>
                <a:gd name="T49" fmla="*/ 0 h 143"/>
                <a:gd name="T50" fmla="*/ 90 w 102"/>
                <a:gd name="T51" fmla="*/ 0 h 143"/>
                <a:gd name="T52" fmla="*/ 84 w 102"/>
                <a:gd name="T53" fmla="*/ 6 h 143"/>
                <a:gd name="T54" fmla="*/ 78 w 102"/>
                <a:gd name="T55" fmla="*/ 12 h 143"/>
                <a:gd name="T56" fmla="*/ 72 w 102"/>
                <a:gd name="T57" fmla="*/ 30 h 143"/>
                <a:gd name="T58" fmla="*/ 66 w 102"/>
                <a:gd name="T59" fmla="*/ 35 h 143"/>
                <a:gd name="T60" fmla="*/ 72 w 102"/>
                <a:gd name="T61" fmla="*/ 35 h 143"/>
                <a:gd name="T62" fmla="*/ 78 w 102"/>
                <a:gd name="T63" fmla="*/ 35 h 143"/>
                <a:gd name="T64" fmla="*/ 90 w 102"/>
                <a:gd name="T65" fmla="*/ 30 h 143"/>
                <a:gd name="T66" fmla="*/ 96 w 102"/>
                <a:gd name="T67" fmla="*/ 30 h 143"/>
                <a:gd name="T68" fmla="*/ 102 w 102"/>
                <a:gd name="T69" fmla="*/ 24 h 143"/>
                <a:gd name="T70" fmla="*/ 102 w 102"/>
                <a:gd name="T71" fmla="*/ 24 h 143"/>
                <a:gd name="T72" fmla="*/ 102 w 102"/>
                <a:gd name="T73" fmla="*/ 30 h 143"/>
                <a:gd name="T74" fmla="*/ 90 w 102"/>
                <a:gd name="T75" fmla="*/ 35 h 143"/>
                <a:gd name="T76" fmla="*/ 78 w 102"/>
                <a:gd name="T77" fmla="*/ 41 h 143"/>
                <a:gd name="T78" fmla="*/ 66 w 102"/>
                <a:gd name="T79" fmla="*/ 47 h 143"/>
                <a:gd name="T80" fmla="*/ 60 w 102"/>
                <a:gd name="T81" fmla="*/ 47 h 143"/>
                <a:gd name="T82" fmla="*/ 48 w 102"/>
                <a:gd name="T83" fmla="*/ 59 h 143"/>
                <a:gd name="T84" fmla="*/ 48 w 102"/>
                <a:gd name="T85" fmla="*/ 65 h 143"/>
                <a:gd name="T86" fmla="*/ 54 w 102"/>
                <a:gd name="T87" fmla="*/ 65 h 143"/>
                <a:gd name="T88" fmla="*/ 54 w 102"/>
                <a:gd name="T89" fmla="*/ 71 h 143"/>
                <a:gd name="T90" fmla="*/ 48 w 102"/>
                <a:gd name="T91" fmla="*/ 71 h 143"/>
                <a:gd name="T92" fmla="*/ 42 w 102"/>
                <a:gd name="T93" fmla="*/ 77 h 143"/>
                <a:gd name="T94" fmla="*/ 42 w 102"/>
                <a:gd name="T95" fmla="*/ 77 h 143"/>
                <a:gd name="T96" fmla="*/ 42 w 102"/>
                <a:gd name="T97" fmla="*/ 77 h 143"/>
                <a:gd name="T98" fmla="*/ 36 w 102"/>
                <a:gd name="T99" fmla="*/ 89 h 143"/>
                <a:gd name="T100" fmla="*/ 24 w 102"/>
                <a:gd name="T101" fmla="*/ 107 h 143"/>
                <a:gd name="T102" fmla="*/ 18 w 102"/>
                <a:gd name="T103" fmla="*/ 125 h 143"/>
                <a:gd name="T104" fmla="*/ 18 w 102"/>
                <a:gd name="T105" fmla="*/ 131 h 143"/>
                <a:gd name="T106" fmla="*/ 18 w 102"/>
                <a:gd name="T107" fmla="*/ 137 h 143"/>
                <a:gd name="T108" fmla="*/ 12 w 102"/>
                <a:gd name="T109" fmla="*/ 137 h 143"/>
                <a:gd name="T110" fmla="*/ 6 w 102"/>
                <a:gd name="T111" fmla="*/ 143 h 1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02"/>
                <a:gd name="T169" fmla="*/ 0 h 143"/>
                <a:gd name="T170" fmla="*/ 102 w 102"/>
                <a:gd name="T171" fmla="*/ 143 h 1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02" h="143">
                  <a:moveTo>
                    <a:pt x="0" y="143"/>
                  </a:moveTo>
                  <a:lnTo>
                    <a:pt x="6" y="137"/>
                  </a:lnTo>
                  <a:lnTo>
                    <a:pt x="12" y="125"/>
                  </a:lnTo>
                  <a:lnTo>
                    <a:pt x="12" y="119"/>
                  </a:lnTo>
                  <a:lnTo>
                    <a:pt x="18" y="107"/>
                  </a:lnTo>
                  <a:lnTo>
                    <a:pt x="18" y="101"/>
                  </a:lnTo>
                  <a:lnTo>
                    <a:pt x="24" y="95"/>
                  </a:lnTo>
                  <a:lnTo>
                    <a:pt x="30" y="83"/>
                  </a:lnTo>
                  <a:lnTo>
                    <a:pt x="30" y="77"/>
                  </a:lnTo>
                  <a:lnTo>
                    <a:pt x="24" y="77"/>
                  </a:lnTo>
                  <a:lnTo>
                    <a:pt x="24" y="71"/>
                  </a:lnTo>
                  <a:lnTo>
                    <a:pt x="18" y="65"/>
                  </a:lnTo>
                  <a:lnTo>
                    <a:pt x="18" y="59"/>
                  </a:lnTo>
                  <a:lnTo>
                    <a:pt x="24" y="59"/>
                  </a:lnTo>
                  <a:lnTo>
                    <a:pt x="24" y="65"/>
                  </a:lnTo>
                  <a:lnTo>
                    <a:pt x="30" y="65"/>
                  </a:lnTo>
                  <a:lnTo>
                    <a:pt x="30" y="71"/>
                  </a:lnTo>
                  <a:lnTo>
                    <a:pt x="36" y="71"/>
                  </a:lnTo>
                  <a:lnTo>
                    <a:pt x="36" y="65"/>
                  </a:lnTo>
                  <a:lnTo>
                    <a:pt x="42" y="59"/>
                  </a:lnTo>
                  <a:lnTo>
                    <a:pt x="48" y="59"/>
                  </a:lnTo>
                  <a:lnTo>
                    <a:pt x="48" y="53"/>
                  </a:lnTo>
                  <a:lnTo>
                    <a:pt x="54" y="47"/>
                  </a:lnTo>
                  <a:lnTo>
                    <a:pt x="54" y="41"/>
                  </a:lnTo>
                  <a:lnTo>
                    <a:pt x="60" y="41"/>
                  </a:lnTo>
                  <a:lnTo>
                    <a:pt x="60" y="35"/>
                  </a:lnTo>
                  <a:lnTo>
                    <a:pt x="60" y="24"/>
                  </a:lnTo>
                  <a:lnTo>
                    <a:pt x="54" y="18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54" y="12"/>
                  </a:lnTo>
                  <a:lnTo>
                    <a:pt x="60" y="18"/>
                  </a:lnTo>
                  <a:lnTo>
                    <a:pt x="60" y="30"/>
                  </a:lnTo>
                  <a:lnTo>
                    <a:pt x="66" y="35"/>
                  </a:lnTo>
                  <a:lnTo>
                    <a:pt x="66" y="30"/>
                  </a:lnTo>
                  <a:lnTo>
                    <a:pt x="66" y="24"/>
                  </a:lnTo>
                  <a:lnTo>
                    <a:pt x="72" y="18"/>
                  </a:lnTo>
                  <a:lnTo>
                    <a:pt x="72" y="12"/>
                  </a:lnTo>
                  <a:lnTo>
                    <a:pt x="78" y="6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84" y="6"/>
                  </a:lnTo>
                  <a:lnTo>
                    <a:pt x="84" y="12"/>
                  </a:lnTo>
                  <a:lnTo>
                    <a:pt x="78" y="12"/>
                  </a:lnTo>
                  <a:lnTo>
                    <a:pt x="78" y="24"/>
                  </a:lnTo>
                  <a:lnTo>
                    <a:pt x="72" y="30"/>
                  </a:lnTo>
                  <a:lnTo>
                    <a:pt x="66" y="35"/>
                  </a:lnTo>
                  <a:lnTo>
                    <a:pt x="72" y="35"/>
                  </a:lnTo>
                  <a:lnTo>
                    <a:pt x="78" y="35"/>
                  </a:lnTo>
                  <a:lnTo>
                    <a:pt x="84" y="35"/>
                  </a:lnTo>
                  <a:lnTo>
                    <a:pt x="90" y="30"/>
                  </a:lnTo>
                  <a:lnTo>
                    <a:pt x="96" y="30"/>
                  </a:lnTo>
                  <a:lnTo>
                    <a:pt x="102" y="24"/>
                  </a:lnTo>
                  <a:lnTo>
                    <a:pt x="102" y="30"/>
                  </a:lnTo>
                  <a:lnTo>
                    <a:pt x="96" y="30"/>
                  </a:lnTo>
                  <a:lnTo>
                    <a:pt x="90" y="35"/>
                  </a:lnTo>
                  <a:lnTo>
                    <a:pt x="84" y="41"/>
                  </a:lnTo>
                  <a:lnTo>
                    <a:pt x="78" y="41"/>
                  </a:lnTo>
                  <a:lnTo>
                    <a:pt x="72" y="41"/>
                  </a:lnTo>
                  <a:lnTo>
                    <a:pt x="66" y="47"/>
                  </a:lnTo>
                  <a:lnTo>
                    <a:pt x="60" y="47"/>
                  </a:lnTo>
                  <a:lnTo>
                    <a:pt x="54" y="53"/>
                  </a:lnTo>
                  <a:lnTo>
                    <a:pt x="48" y="59"/>
                  </a:lnTo>
                  <a:lnTo>
                    <a:pt x="48" y="65"/>
                  </a:lnTo>
                  <a:lnTo>
                    <a:pt x="54" y="65"/>
                  </a:lnTo>
                  <a:lnTo>
                    <a:pt x="54" y="71"/>
                  </a:lnTo>
                  <a:lnTo>
                    <a:pt x="48" y="71"/>
                  </a:lnTo>
                  <a:lnTo>
                    <a:pt x="48" y="77"/>
                  </a:lnTo>
                  <a:lnTo>
                    <a:pt x="42" y="77"/>
                  </a:lnTo>
                  <a:lnTo>
                    <a:pt x="42" y="71"/>
                  </a:lnTo>
                  <a:lnTo>
                    <a:pt x="42" y="77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0" y="101"/>
                  </a:lnTo>
                  <a:lnTo>
                    <a:pt x="24" y="107"/>
                  </a:lnTo>
                  <a:lnTo>
                    <a:pt x="24" y="113"/>
                  </a:lnTo>
                  <a:lnTo>
                    <a:pt x="18" y="125"/>
                  </a:lnTo>
                  <a:lnTo>
                    <a:pt x="18" y="131"/>
                  </a:lnTo>
                  <a:lnTo>
                    <a:pt x="18" y="137"/>
                  </a:lnTo>
                  <a:lnTo>
                    <a:pt x="12" y="137"/>
                  </a:lnTo>
                  <a:lnTo>
                    <a:pt x="6" y="143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86" name="Freeform 212"/>
            <p:cNvSpPr>
              <a:spLocks/>
            </p:cNvSpPr>
            <p:nvPr/>
          </p:nvSpPr>
          <p:spPr bwMode="auto">
            <a:xfrm>
              <a:off x="5048" y="1780"/>
              <a:ext cx="66" cy="113"/>
            </a:xfrm>
            <a:custGeom>
              <a:avLst/>
              <a:gdLst>
                <a:gd name="T0" fmla="*/ 48 w 66"/>
                <a:gd name="T1" fmla="*/ 6 h 113"/>
                <a:gd name="T2" fmla="*/ 36 w 66"/>
                <a:gd name="T3" fmla="*/ 24 h 113"/>
                <a:gd name="T4" fmla="*/ 36 w 66"/>
                <a:gd name="T5" fmla="*/ 24 h 113"/>
                <a:gd name="T6" fmla="*/ 24 w 66"/>
                <a:gd name="T7" fmla="*/ 30 h 113"/>
                <a:gd name="T8" fmla="*/ 12 w 66"/>
                <a:gd name="T9" fmla="*/ 36 h 113"/>
                <a:gd name="T10" fmla="*/ 6 w 66"/>
                <a:gd name="T11" fmla="*/ 42 h 113"/>
                <a:gd name="T12" fmla="*/ 0 w 66"/>
                <a:gd name="T13" fmla="*/ 42 h 113"/>
                <a:gd name="T14" fmla="*/ 0 w 66"/>
                <a:gd name="T15" fmla="*/ 48 h 113"/>
                <a:gd name="T16" fmla="*/ 6 w 66"/>
                <a:gd name="T17" fmla="*/ 42 h 113"/>
                <a:gd name="T18" fmla="*/ 12 w 66"/>
                <a:gd name="T19" fmla="*/ 36 h 113"/>
                <a:gd name="T20" fmla="*/ 24 w 66"/>
                <a:gd name="T21" fmla="*/ 36 h 113"/>
                <a:gd name="T22" fmla="*/ 30 w 66"/>
                <a:gd name="T23" fmla="*/ 30 h 113"/>
                <a:gd name="T24" fmla="*/ 36 w 66"/>
                <a:gd name="T25" fmla="*/ 36 h 113"/>
                <a:gd name="T26" fmla="*/ 30 w 66"/>
                <a:gd name="T27" fmla="*/ 48 h 113"/>
                <a:gd name="T28" fmla="*/ 24 w 66"/>
                <a:gd name="T29" fmla="*/ 60 h 113"/>
                <a:gd name="T30" fmla="*/ 18 w 66"/>
                <a:gd name="T31" fmla="*/ 66 h 113"/>
                <a:gd name="T32" fmla="*/ 12 w 66"/>
                <a:gd name="T33" fmla="*/ 72 h 113"/>
                <a:gd name="T34" fmla="*/ 6 w 66"/>
                <a:gd name="T35" fmla="*/ 78 h 113"/>
                <a:gd name="T36" fmla="*/ 6 w 66"/>
                <a:gd name="T37" fmla="*/ 84 h 113"/>
                <a:gd name="T38" fmla="*/ 6 w 66"/>
                <a:gd name="T39" fmla="*/ 84 h 113"/>
                <a:gd name="T40" fmla="*/ 6 w 66"/>
                <a:gd name="T41" fmla="*/ 84 h 113"/>
                <a:gd name="T42" fmla="*/ 12 w 66"/>
                <a:gd name="T43" fmla="*/ 78 h 113"/>
                <a:gd name="T44" fmla="*/ 24 w 66"/>
                <a:gd name="T45" fmla="*/ 72 h 113"/>
                <a:gd name="T46" fmla="*/ 30 w 66"/>
                <a:gd name="T47" fmla="*/ 66 h 113"/>
                <a:gd name="T48" fmla="*/ 30 w 66"/>
                <a:gd name="T49" fmla="*/ 72 h 113"/>
                <a:gd name="T50" fmla="*/ 30 w 66"/>
                <a:gd name="T51" fmla="*/ 101 h 113"/>
                <a:gd name="T52" fmla="*/ 36 w 66"/>
                <a:gd name="T53" fmla="*/ 113 h 113"/>
                <a:gd name="T54" fmla="*/ 36 w 66"/>
                <a:gd name="T55" fmla="*/ 113 h 113"/>
                <a:gd name="T56" fmla="*/ 36 w 66"/>
                <a:gd name="T57" fmla="*/ 101 h 113"/>
                <a:gd name="T58" fmla="*/ 36 w 66"/>
                <a:gd name="T59" fmla="*/ 66 h 113"/>
                <a:gd name="T60" fmla="*/ 36 w 66"/>
                <a:gd name="T61" fmla="*/ 54 h 113"/>
                <a:gd name="T62" fmla="*/ 36 w 66"/>
                <a:gd name="T63" fmla="*/ 60 h 113"/>
                <a:gd name="T64" fmla="*/ 42 w 66"/>
                <a:gd name="T65" fmla="*/ 66 h 113"/>
                <a:gd name="T66" fmla="*/ 48 w 66"/>
                <a:gd name="T67" fmla="*/ 72 h 113"/>
                <a:gd name="T68" fmla="*/ 54 w 66"/>
                <a:gd name="T69" fmla="*/ 78 h 113"/>
                <a:gd name="T70" fmla="*/ 60 w 66"/>
                <a:gd name="T71" fmla="*/ 84 h 113"/>
                <a:gd name="T72" fmla="*/ 66 w 66"/>
                <a:gd name="T73" fmla="*/ 84 h 113"/>
                <a:gd name="T74" fmla="*/ 60 w 66"/>
                <a:gd name="T75" fmla="*/ 84 h 113"/>
                <a:gd name="T76" fmla="*/ 54 w 66"/>
                <a:gd name="T77" fmla="*/ 78 h 113"/>
                <a:gd name="T78" fmla="*/ 48 w 66"/>
                <a:gd name="T79" fmla="*/ 72 h 113"/>
                <a:gd name="T80" fmla="*/ 48 w 66"/>
                <a:gd name="T81" fmla="*/ 60 h 113"/>
                <a:gd name="T82" fmla="*/ 42 w 66"/>
                <a:gd name="T83" fmla="*/ 54 h 113"/>
                <a:gd name="T84" fmla="*/ 42 w 66"/>
                <a:gd name="T85" fmla="*/ 48 h 113"/>
                <a:gd name="T86" fmla="*/ 42 w 66"/>
                <a:gd name="T87" fmla="*/ 36 h 113"/>
                <a:gd name="T88" fmla="*/ 42 w 66"/>
                <a:gd name="T89" fmla="*/ 30 h 113"/>
                <a:gd name="T90" fmla="*/ 48 w 66"/>
                <a:gd name="T91" fmla="*/ 30 h 113"/>
                <a:gd name="T92" fmla="*/ 48 w 66"/>
                <a:gd name="T93" fmla="*/ 36 h 113"/>
                <a:gd name="T94" fmla="*/ 54 w 66"/>
                <a:gd name="T95" fmla="*/ 42 h 113"/>
                <a:gd name="T96" fmla="*/ 60 w 66"/>
                <a:gd name="T97" fmla="*/ 48 h 113"/>
                <a:gd name="T98" fmla="*/ 66 w 66"/>
                <a:gd name="T99" fmla="*/ 48 h 113"/>
                <a:gd name="T100" fmla="*/ 66 w 66"/>
                <a:gd name="T101" fmla="*/ 54 h 113"/>
                <a:gd name="T102" fmla="*/ 66 w 66"/>
                <a:gd name="T103" fmla="*/ 48 h 113"/>
                <a:gd name="T104" fmla="*/ 60 w 66"/>
                <a:gd name="T105" fmla="*/ 36 h 113"/>
                <a:gd name="T106" fmla="*/ 48 w 66"/>
                <a:gd name="T107" fmla="*/ 30 h 113"/>
                <a:gd name="T108" fmla="*/ 48 w 66"/>
                <a:gd name="T109" fmla="*/ 24 h 113"/>
                <a:gd name="T110" fmla="*/ 48 w 66"/>
                <a:gd name="T111" fmla="*/ 12 h 113"/>
                <a:gd name="T112" fmla="*/ 54 w 66"/>
                <a:gd name="T113" fmla="*/ 6 h 113"/>
                <a:gd name="T114" fmla="*/ 48 w 66"/>
                <a:gd name="T115" fmla="*/ 0 h 11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6"/>
                <a:gd name="T175" fmla="*/ 0 h 113"/>
                <a:gd name="T176" fmla="*/ 66 w 66"/>
                <a:gd name="T177" fmla="*/ 113 h 11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6" h="113">
                  <a:moveTo>
                    <a:pt x="48" y="6"/>
                  </a:moveTo>
                  <a:lnTo>
                    <a:pt x="48" y="6"/>
                  </a:lnTo>
                  <a:lnTo>
                    <a:pt x="42" y="18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18" y="30"/>
                  </a:lnTo>
                  <a:lnTo>
                    <a:pt x="12" y="36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6" y="42"/>
                  </a:lnTo>
                  <a:lnTo>
                    <a:pt x="12" y="42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4" y="36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24" y="60"/>
                  </a:lnTo>
                  <a:lnTo>
                    <a:pt x="18" y="66"/>
                  </a:lnTo>
                  <a:lnTo>
                    <a:pt x="12" y="72"/>
                  </a:lnTo>
                  <a:lnTo>
                    <a:pt x="6" y="78"/>
                  </a:lnTo>
                  <a:lnTo>
                    <a:pt x="6" y="84"/>
                  </a:lnTo>
                  <a:lnTo>
                    <a:pt x="12" y="78"/>
                  </a:lnTo>
                  <a:lnTo>
                    <a:pt x="18" y="72"/>
                  </a:lnTo>
                  <a:lnTo>
                    <a:pt x="24" y="72"/>
                  </a:lnTo>
                  <a:lnTo>
                    <a:pt x="24" y="66"/>
                  </a:lnTo>
                  <a:lnTo>
                    <a:pt x="30" y="66"/>
                  </a:lnTo>
                  <a:lnTo>
                    <a:pt x="30" y="72"/>
                  </a:lnTo>
                  <a:lnTo>
                    <a:pt x="30" y="90"/>
                  </a:lnTo>
                  <a:lnTo>
                    <a:pt x="30" y="101"/>
                  </a:lnTo>
                  <a:lnTo>
                    <a:pt x="36" y="113"/>
                  </a:lnTo>
                  <a:lnTo>
                    <a:pt x="36" y="107"/>
                  </a:lnTo>
                  <a:lnTo>
                    <a:pt x="36" y="101"/>
                  </a:lnTo>
                  <a:lnTo>
                    <a:pt x="36" y="84"/>
                  </a:lnTo>
                  <a:lnTo>
                    <a:pt x="36" y="66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6" y="60"/>
                  </a:lnTo>
                  <a:lnTo>
                    <a:pt x="42" y="66"/>
                  </a:lnTo>
                  <a:lnTo>
                    <a:pt x="48" y="72"/>
                  </a:lnTo>
                  <a:lnTo>
                    <a:pt x="48" y="78"/>
                  </a:lnTo>
                  <a:lnTo>
                    <a:pt x="54" y="78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60" y="84"/>
                  </a:lnTo>
                  <a:lnTo>
                    <a:pt x="60" y="78"/>
                  </a:lnTo>
                  <a:lnTo>
                    <a:pt x="54" y="78"/>
                  </a:lnTo>
                  <a:lnTo>
                    <a:pt x="54" y="72"/>
                  </a:lnTo>
                  <a:lnTo>
                    <a:pt x="48" y="72"/>
                  </a:lnTo>
                  <a:lnTo>
                    <a:pt x="48" y="66"/>
                  </a:lnTo>
                  <a:lnTo>
                    <a:pt x="48" y="60"/>
                  </a:lnTo>
                  <a:lnTo>
                    <a:pt x="42" y="60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42" y="30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54" y="36"/>
                  </a:lnTo>
                  <a:lnTo>
                    <a:pt x="54" y="42"/>
                  </a:lnTo>
                  <a:lnTo>
                    <a:pt x="60" y="42"/>
                  </a:lnTo>
                  <a:lnTo>
                    <a:pt x="60" y="48"/>
                  </a:lnTo>
                  <a:lnTo>
                    <a:pt x="66" y="48"/>
                  </a:lnTo>
                  <a:lnTo>
                    <a:pt x="66" y="54"/>
                  </a:lnTo>
                  <a:lnTo>
                    <a:pt x="66" y="48"/>
                  </a:lnTo>
                  <a:lnTo>
                    <a:pt x="60" y="42"/>
                  </a:lnTo>
                  <a:lnTo>
                    <a:pt x="60" y="36"/>
                  </a:lnTo>
                  <a:lnTo>
                    <a:pt x="54" y="36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48" y="18"/>
                  </a:lnTo>
                  <a:lnTo>
                    <a:pt x="48" y="12"/>
                  </a:lnTo>
                  <a:lnTo>
                    <a:pt x="48" y="6"/>
                  </a:lnTo>
                  <a:lnTo>
                    <a:pt x="54" y="6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87" name="Freeform 213"/>
            <p:cNvSpPr>
              <a:spLocks/>
            </p:cNvSpPr>
            <p:nvPr/>
          </p:nvSpPr>
          <p:spPr bwMode="auto">
            <a:xfrm>
              <a:off x="5281" y="1732"/>
              <a:ext cx="131" cy="102"/>
            </a:xfrm>
            <a:custGeom>
              <a:avLst/>
              <a:gdLst>
                <a:gd name="T0" fmla="*/ 6 w 131"/>
                <a:gd name="T1" fmla="*/ 12 h 102"/>
                <a:gd name="T2" fmla="*/ 12 w 131"/>
                <a:gd name="T3" fmla="*/ 18 h 102"/>
                <a:gd name="T4" fmla="*/ 24 w 131"/>
                <a:gd name="T5" fmla="*/ 24 h 102"/>
                <a:gd name="T6" fmla="*/ 30 w 131"/>
                <a:gd name="T7" fmla="*/ 24 h 102"/>
                <a:gd name="T8" fmla="*/ 30 w 131"/>
                <a:gd name="T9" fmla="*/ 48 h 102"/>
                <a:gd name="T10" fmla="*/ 36 w 131"/>
                <a:gd name="T11" fmla="*/ 66 h 102"/>
                <a:gd name="T12" fmla="*/ 36 w 131"/>
                <a:gd name="T13" fmla="*/ 60 h 102"/>
                <a:gd name="T14" fmla="*/ 36 w 131"/>
                <a:gd name="T15" fmla="*/ 36 h 102"/>
                <a:gd name="T16" fmla="*/ 42 w 131"/>
                <a:gd name="T17" fmla="*/ 30 h 102"/>
                <a:gd name="T18" fmla="*/ 53 w 131"/>
                <a:gd name="T19" fmla="*/ 42 h 102"/>
                <a:gd name="T20" fmla="*/ 59 w 131"/>
                <a:gd name="T21" fmla="*/ 48 h 102"/>
                <a:gd name="T22" fmla="*/ 71 w 131"/>
                <a:gd name="T23" fmla="*/ 90 h 102"/>
                <a:gd name="T24" fmla="*/ 77 w 131"/>
                <a:gd name="T25" fmla="*/ 102 h 102"/>
                <a:gd name="T26" fmla="*/ 71 w 131"/>
                <a:gd name="T27" fmla="*/ 84 h 102"/>
                <a:gd name="T28" fmla="*/ 65 w 131"/>
                <a:gd name="T29" fmla="*/ 54 h 102"/>
                <a:gd name="T30" fmla="*/ 89 w 131"/>
                <a:gd name="T31" fmla="*/ 66 h 102"/>
                <a:gd name="T32" fmla="*/ 119 w 131"/>
                <a:gd name="T33" fmla="*/ 84 h 102"/>
                <a:gd name="T34" fmla="*/ 131 w 131"/>
                <a:gd name="T35" fmla="*/ 90 h 102"/>
                <a:gd name="T36" fmla="*/ 125 w 131"/>
                <a:gd name="T37" fmla="*/ 84 h 102"/>
                <a:gd name="T38" fmla="*/ 107 w 131"/>
                <a:gd name="T39" fmla="*/ 72 h 102"/>
                <a:gd name="T40" fmla="*/ 83 w 131"/>
                <a:gd name="T41" fmla="*/ 54 h 102"/>
                <a:gd name="T42" fmla="*/ 65 w 131"/>
                <a:gd name="T43" fmla="*/ 48 h 102"/>
                <a:gd name="T44" fmla="*/ 77 w 131"/>
                <a:gd name="T45" fmla="*/ 42 h 102"/>
                <a:gd name="T46" fmla="*/ 95 w 131"/>
                <a:gd name="T47" fmla="*/ 42 h 102"/>
                <a:gd name="T48" fmla="*/ 119 w 131"/>
                <a:gd name="T49" fmla="*/ 42 h 102"/>
                <a:gd name="T50" fmla="*/ 131 w 131"/>
                <a:gd name="T51" fmla="*/ 42 h 102"/>
                <a:gd name="T52" fmla="*/ 125 w 131"/>
                <a:gd name="T53" fmla="*/ 36 h 102"/>
                <a:gd name="T54" fmla="*/ 107 w 131"/>
                <a:gd name="T55" fmla="*/ 36 h 102"/>
                <a:gd name="T56" fmla="*/ 77 w 131"/>
                <a:gd name="T57" fmla="*/ 36 h 102"/>
                <a:gd name="T58" fmla="*/ 65 w 131"/>
                <a:gd name="T59" fmla="*/ 36 h 102"/>
                <a:gd name="T60" fmla="*/ 53 w 131"/>
                <a:gd name="T61" fmla="*/ 30 h 102"/>
                <a:gd name="T62" fmla="*/ 48 w 131"/>
                <a:gd name="T63" fmla="*/ 24 h 102"/>
                <a:gd name="T64" fmla="*/ 53 w 131"/>
                <a:gd name="T65" fmla="*/ 18 h 102"/>
                <a:gd name="T66" fmla="*/ 71 w 131"/>
                <a:gd name="T67" fmla="*/ 6 h 102"/>
                <a:gd name="T68" fmla="*/ 83 w 131"/>
                <a:gd name="T69" fmla="*/ 0 h 102"/>
                <a:gd name="T70" fmla="*/ 83 w 131"/>
                <a:gd name="T71" fmla="*/ 0 h 102"/>
                <a:gd name="T72" fmla="*/ 65 w 131"/>
                <a:gd name="T73" fmla="*/ 6 h 102"/>
                <a:gd name="T74" fmla="*/ 48 w 131"/>
                <a:gd name="T75" fmla="*/ 12 h 102"/>
                <a:gd name="T76" fmla="*/ 42 w 131"/>
                <a:gd name="T77" fmla="*/ 18 h 102"/>
                <a:gd name="T78" fmla="*/ 30 w 131"/>
                <a:gd name="T79" fmla="*/ 18 h 102"/>
                <a:gd name="T80" fmla="*/ 18 w 131"/>
                <a:gd name="T81" fmla="*/ 12 h 102"/>
                <a:gd name="T82" fmla="*/ 6 w 131"/>
                <a:gd name="T83" fmla="*/ 6 h 102"/>
                <a:gd name="T84" fmla="*/ 0 w 131"/>
                <a:gd name="T85" fmla="*/ 6 h 10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02"/>
                <a:gd name="T131" fmla="*/ 131 w 131"/>
                <a:gd name="T132" fmla="*/ 102 h 10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02">
                  <a:moveTo>
                    <a:pt x="0" y="6"/>
                  </a:moveTo>
                  <a:lnTo>
                    <a:pt x="6" y="12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0" y="36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30" y="66"/>
                  </a:lnTo>
                  <a:lnTo>
                    <a:pt x="36" y="66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6" y="42"/>
                  </a:lnTo>
                  <a:lnTo>
                    <a:pt x="36" y="36"/>
                  </a:lnTo>
                  <a:lnTo>
                    <a:pt x="36" y="30"/>
                  </a:lnTo>
                  <a:lnTo>
                    <a:pt x="42" y="30"/>
                  </a:lnTo>
                  <a:lnTo>
                    <a:pt x="48" y="36"/>
                  </a:lnTo>
                  <a:lnTo>
                    <a:pt x="53" y="42"/>
                  </a:lnTo>
                  <a:lnTo>
                    <a:pt x="59" y="48"/>
                  </a:lnTo>
                  <a:lnTo>
                    <a:pt x="59" y="60"/>
                  </a:lnTo>
                  <a:lnTo>
                    <a:pt x="65" y="78"/>
                  </a:lnTo>
                  <a:lnTo>
                    <a:pt x="71" y="90"/>
                  </a:lnTo>
                  <a:lnTo>
                    <a:pt x="71" y="102"/>
                  </a:lnTo>
                  <a:lnTo>
                    <a:pt x="77" y="102"/>
                  </a:lnTo>
                  <a:lnTo>
                    <a:pt x="71" y="96"/>
                  </a:lnTo>
                  <a:lnTo>
                    <a:pt x="71" y="90"/>
                  </a:lnTo>
                  <a:lnTo>
                    <a:pt x="71" y="84"/>
                  </a:lnTo>
                  <a:lnTo>
                    <a:pt x="71" y="72"/>
                  </a:lnTo>
                  <a:lnTo>
                    <a:pt x="65" y="60"/>
                  </a:lnTo>
                  <a:lnTo>
                    <a:pt x="65" y="54"/>
                  </a:lnTo>
                  <a:lnTo>
                    <a:pt x="71" y="54"/>
                  </a:lnTo>
                  <a:lnTo>
                    <a:pt x="83" y="60"/>
                  </a:lnTo>
                  <a:lnTo>
                    <a:pt x="89" y="66"/>
                  </a:lnTo>
                  <a:lnTo>
                    <a:pt x="101" y="72"/>
                  </a:lnTo>
                  <a:lnTo>
                    <a:pt x="113" y="78"/>
                  </a:lnTo>
                  <a:lnTo>
                    <a:pt x="119" y="84"/>
                  </a:lnTo>
                  <a:lnTo>
                    <a:pt x="125" y="84"/>
                  </a:lnTo>
                  <a:lnTo>
                    <a:pt x="131" y="90"/>
                  </a:lnTo>
                  <a:lnTo>
                    <a:pt x="131" y="84"/>
                  </a:lnTo>
                  <a:lnTo>
                    <a:pt x="125" y="84"/>
                  </a:lnTo>
                  <a:lnTo>
                    <a:pt x="125" y="78"/>
                  </a:lnTo>
                  <a:lnTo>
                    <a:pt x="113" y="72"/>
                  </a:lnTo>
                  <a:lnTo>
                    <a:pt x="107" y="72"/>
                  </a:lnTo>
                  <a:lnTo>
                    <a:pt x="101" y="66"/>
                  </a:lnTo>
                  <a:lnTo>
                    <a:pt x="89" y="60"/>
                  </a:lnTo>
                  <a:lnTo>
                    <a:pt x="83" y="54"/>
                  </a:lnTo>
                  <a:lnTo>
                    <a:pt x="77" y="48"/>
                  </a:lnTo>
                  <a:lnTo>
                    <a:pt x="71" y="48"/>
                  </a:lnTo>
                  <a:lnTo>
                    <a:pt x="65" y="48"/>
                  </a:lnTo>
                  <a:lnTo>
                    <a:pt x="71" y="42"/>
                  </a:lnTo>
                  <a:lnTo>
                    <a:pt x="77" y="42"/>
                  </a:lnTo>
                  <a:lnTo>
                    <a:pt x="83" y="42"/>
                  </a:lnTo>
                  <a:lnTo>
                    <a:pt x="89" y="42"/>
                  </a:lnTo>
                  <a:lnTo>
                    <a:pt x="95" y="42"/>
                  </a:lnTo>
                  <a:lnTo>
                    <a:pt x="101" y="42"/>
                  </a:lnTo>
                  <a:lnTo>
                    <a:pt x="107" y="42"/>
                  </a:lnTo>
                  <a:lnTo>
                    <a:pt x="119" y="42"/>
                  </a:lnTo>
                  <a:lnTo>
                    <a:pt x="125" y="42"/>
                  </a:lnTo>
                  <a:lnTo>
                    <a:pt x="131" y="42"/>
                  </a:lnTo>
                  <a:lnTo>
                    <a:pt x="125" y="36"/>
                  </a:lnTo>
                  <a:lnTo>
                    <a:pt x="119" y="36"/>
                  </a:lnTo>
                  <a:lnTo>
                    <a:pt x="113" y="36"/>
                  </a:lnTo>
                  <a:lnTo>
                    <a:pt x="107" y="36"/>
                  </a:lnTo>
                  <a:lnTo>
                    <a:pt x="95" y="36"/>
                  </a:lnTo>
                  <a:lnTo>
                    <a:pt x="89" y="36"/>
                  </a:lnTo>
                  <a:lnTo>
                    <a:pt x="77" y="36"/>
                  </a:lnTo>
                  <a:lnTo>
                    <a:pt x="71" y="36"/>
                  </a:lnTo>
                  <a:lnTo>
                    <a:pt x="65" y="36"/>
                  </a:lnTo>
                  <a:lnTo>
                    <a:pt x="59" y="36"/>
                  </a:lnTo>
                  <a:lnTo>
                    <a:pt x="53" y="30"/>
                  </a:lnTo>
                  <a:lnTo>
                    <a:pt x="48" y="24"/>
                  </a:lnTo>
                  <a:lnTo>
                    <a:pt x="48" y="18"/>
                  </a:lnTo>
                  <a:lnTo>
                    <a:pt x="53" y="18"/>
                  </a:lnTo>
                  <a:lnTo>
                    <a:pt x="59" y="12"/>
                  </a:lnTo>
                  <a:lnTo>
                    <a:pt x="65" y="12"/>
                  </a:lnTo>
                  <a:lnTo>
                    <a:pt x="71" y="6"/>
                  </a:lnTo>
                  <a:lnTo>
                    <a:pt x="77" y="6"/>
                  </a:lnTo>
                  <a:lnTo>
                    <a:pt x="77" y="0"/>
                  </a:lnTo>
                  <a:lnTo>
                    <a:pt x="83" y="0"/>
                  </a:lnTo>
                  <a:lnTo>
                    <a:pt x="77" y="0"/>
                  </a:lnTo>
                  <a:lnTo>
                    <a:pt x="71" y="0"/>
                  </a:lnTo>
                  <a:lnTo>
                    <a:pt x="65" y="6"/>
                  </a:lnTo>
                  <a:lnTo>
                    <a:pt x="59" y="6"/>
                  </a:lnTo>
                  <a:lnTo>
                    <a:pt x="53" y="12"/>
                  </a:lnTo>
                  <a:lnTo>
                    <a:pt x="48" y="12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88" name="Freeform 214"/>
            <p:cNvSpPr>
              <a:spLocks/>
            </p:cNvSpPr>
            <p:nvPr/>
          </p:nvSpPr>
          <p:spPr bwMode="auto">
            <a:xfrm>
              <a:off x="4564" y="1953"/>
              <a:ext cx="329" cy="329"/>
            </a:xfrm>
            <a:custGeom>
              <a:avLst/>
              <a:gdLst>
                <a:gd name="T0" fmla="*/ 132 w 329"/>
                <a:gd name="T1" fmla="*/ 72 h 329"/>
                <a:gd name="T2" fmla="*/ 90 w 329"/>
                <a:gd name="T3" fmla="*/ 48 h 329"/>
                <a:gd name="T4" fmla="*/ 36 w 329"/>
                <a:gd name="T5" fmla="*/ 36 h 329"/>
                <a:gd name="T6" fmla="*/ 18 w 329"/>
                <a:gd name="T7" fmla="*/ 30 h 329"/>
                <a:gd name="T8" fmla="*/ 30 w 329"/>
                <a:gd name="T9" fmla="*/ 72 h 329"/>
                <a:gd name="T10" fmla="*/ 48 w 329"/>
                <a:gd name="T11" fmla="*/ 114 h 329"/>
                <a:gd name="T12" fmla="*/ 90 w 329"/>
                <a:gd name="T13" fmla="*/ 138 h 329"/>
                <a:gd name="T14" fmla="*/ 120 w 329"/>
                <a:gd name="T15" fmla="*/ 156 h 329"/>
                <a:gd name="T16" fmla="*/ 108 w 329"/>
                <a:gd name="T17" fmla="*/ 162 h 329"/>
                <a:gd name="T18" fmla="*/ 84 w 329"/>
                <a:gd name="T19" fmla="*/ 156 h 329"/>
                <a:gd name="T20" fmla="*/ 48 w 329"/>
                <a:gd name="T21" fmla="*/ 174 h 329"/>
                <a:gd name="T22" fmla="*/ 24 w 329"/>
                <a:gd name="T23" fmla="*/ 204 h 329"/>
                <a:gd name="T24" fmla="*/ 0 w 329"/>
                <a:gd name="T25" fmla="*/ 215 h 329"/>
                <a:gd name="T26" fmla="*/ 6 w 329"/>
                <a:gd name="T27" fmla="*/ 227 h 329"/>
                <a:gd name="T28" fmla="*/ 24 w 329"/>
                <a:gd name="T29" fmla="*/ 233 h 329"/>
                <a:gd name="T30" fmla="*/ 66 w 329"/>
                <a:gd name="T31" fmla="*/ 239 h 329"/>
                <a:gd name="T32" fmla="*/ 114 w 329"/>
                <a:gd name="T33" fmla="*/ 215 h 329"/>
                <a:gd name="T34" fmla="*/ 120 w 329"/>
                <a:gd name="T35" fmla="*/ 192 h 329"/>
                <a:gd name="T36" fmla="*/ 137 w 329"/>
                <a:gd name="T37" fmla="*/ 174 h 329"/>
                <a:gd name="T38" fmla="*/ 143 w 329"/>
                <a:gd name="T39" fmla="*/ 180 h 329"/>
                <a:gd name="T40" fmla="*/ 132 w 329"/>
                <a:gd name="T41" fmla="*/ 209 h 329"/>
                <a:gd name="T42" fmla="*/ 120 w 329"/>
                <a:gd name="T43" fmla="*/ 215 h 329"/>
                <a:gd name="T44" fmla="*/ 102 w 329"/>
                <a:gd name="T45" fmla="*/ 233 h 329"/>
                <a:gd name="T46" fmla="*/ 90 w 329"/>
                <a:gd name="T47" fmla="*/ 269 h 329"/>
                <a:gd name="T48" fmla="*/ 96 w 329"/>
                <a:gd name="T49" fmla="*/ 293 h 329"/>
                <a:gd name="T50" fmla="*/ 90 w 329"/>
                <a:gd name="T51" fmla="*/ 329 h 329"/>
                <a:gd name="T52" fmla="*/ 120 w 329"/>
                <a:gd name="T53" fmla="*/ 323 h 329"/>
                <a:gd name="T54" fmla="*/ 161 w 329"/>
                <a:gd name="T55" fmla="*/ 293 h 329"/>
                <a:gd name="T56" fmla="*/ 179 w 329"/>
                <a:gd name="T57" fmla="*/ 251 h 329"/>
                <a:gd name="T58" fmla="*/ 167 w 329"/>
                <a:gd name="T59" fmla="*/ 209 h 329"/>
                <a:gd name="T60" fmla="*/ 167 w 329"/>
                <a:gd name="T61" fmla="*/ 186 h 329"/>
                <a:gd name="T62" fmla="*/ 179 w 329"/>
                <a:gd name="T63" fmla="*/ 209 h 329"/>
                <a:gd name="T64" fmla="*/ 191 w 329"/>
                <a:gd name="T65" fmla="*/ 251 h 329"/>
                <a:gd name="T66" fmla="*/ 227 w 329"/>
                <a:gd name="T67" fmla="*/ 275 h 329"/>
                <a:gd name="T68" fmla="*/ 269 w 329"/>
                <a:gd name="T69" fmla="*/ 293 h 329"/>
                <a:gd name="T70" fmla="*/ 287 w 329"/>
                <a:gd name="T71" fmla="*/ 269 h 329"/>
                <a:gd name="T72" fmla="*/ 245 w 329"/>
                <a:gd name="T73" fmla="*/ 204 h 329"/>
                <a:gd name="T74" fmla="*/ 221 w 329"/>
                <a:gd name="T75" fmla="*/ 198 h 329"/>
                <a:gd name="T76" fmla="*/ 215 w 329"/>
                <a:gd name="T77" fmla="*/ 186 h 329"/>
                <a:gd name="T78" fmla="*/ 251 w 329"/>
                <a:gd name="T79" fmla="*/ 198 h 329"/>
                <a:gd name="T80" fmla="*/ 293 w 329"/>
                <a:gd name="T81" fmla="*/ 192 h 329"/>
                <a:gd name="T82" fmla="*/ 323 w 329"/>
                <a:gd name="T83" fmla="*/ 186 h 329"/>
                <a:gd name="T84" fmla="*/ 317 w 329"/>
                <a:gd name="T85" fmla="*/ 174 h 329"/>
                <a:gd name="T86" fmla="*/ 293 w 329"/>
                <a:gd name="T87" fmla="*/ 150 h 329"/>
                <a:gd name="T88" fmla="*/ 257 w 329"/>
                <a:gd name="T89" fmla="*/ 126 h 329"/>
                <a:gd name="T90" fmla="*/ 215 w 329"/>
                <a:gd name="T91" fmla="*/ 126 h 329"/>
                <a:gd name="T92" fmla="*/ 203 w 329"/>
                <a:gd name="T93" fmla="*/ 138 h 329"/>
                <a:gd name="T94" fmla="*/ 197 w 329"/>
                <a:gd name="T95" fmla="*/ 126 h 329"/>
                <a:gd name="T96" fmla="*/ 209 w 329"/>
                <a:gd name="T97" fmla="*/ 120 h 329"/>
                <a:gd name="T98" fmla="*/ 227 w 329"/>
                <a:gd name="T99" fmla="*/ 114 h 329"/>
                <a:gd name="T100" fmla="*/ 245 w 329"/>
                <a:gd name="T101" fmla="*/ 60 h 329"/>
                <a:gd name="T102" fmla="*/ 233 w 329"/>
                <a:gd name="T103" fmla="*/ 6 h 329"/>
                <a:gd name="T104" fmla="*/ 215 w 329"/>
                <a:gd name="T105" fmla="*/ 24 h 329"/>
                <a:gd name="T106" fmla="*/ 179 w 329"/>
                <a:gd name="T107" fmla="*/ 36 h 329"/>
                <a:gd name="T108" fmla="*/ 149 w 329"/>
                <a:gd name="T109" fmla="*/ 90 h 329"/>
                <a:gd name="T110" fmla="*/ 143 w 329"/>
                <a:gd name="T111" fmla="*/ 120 h 32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29"/>
                <a:gd name="T169" fmla="*/ 0 h 329"/>
                <a:gd name="T170" fmla="*/ 329 w 329"/>
                <a:gd name="T171" fmla="*/ 329 h 32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29" h="329">
                  <a:moveTo>
                    <a:pt x="143" y="120"/>
                  </a:moveTo>
                  <a:lnTo>
                    <a:pt x="143" y="108"/>
                  </a:lnTo>
                  <a:lnTo>
                    <a:pt x="137" y="96"/>
                  </a:lnTo>
                  <a:lnTo>
                    <a:pt x="132" y="84"/>
                  </a:lnTo>
                  <a:lnTo>
                    <a:pt x="132" y="72"/>
                  </a:lnTo>
                  <a:lnTo>
                    <a:pt x="120" y="66"/>
                  </a:lnTo>
                  <a:lnTo>
                    <a:pt x="114" y="60"/>
                  </a:lnTo>
                  <a:lnTo>
                    <a:pt x="108" y="54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78" y="48"/>
                  </a:lnTo>
                  <a:lnTo>
                    <a:pt x="66" y="42"/>
                  </a:lnTo>
                  <a:lnTo>
                    <a:pt x="54" y="42"/>
                  </a:lnTo>
                  <a:lnTo>
                    <a:pt x="42" y="36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24" y="30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30" y="60"/>
                  </a:lnTo>
                  <a:lnTo>
                    <a:pt x="30" y="72"/>
                  </a:lnTo>
                  <a:lnTo>
                    <a:pt x="30" y="84"/>
                  </a:lnTo>
                  <a:lnTo>
                    <a:pt x="36" y="90"/>
                  </a:lnTo>
                  <a:lnTo>
                    <a:pt x="42" y="96"/>
                  </a:lnTo>
                  <a:lnTo>
                    <a:pt x="42" y="108"/>
                  </a:lnTo>
                  <a:lnTo>
                    <a:pt x="48" y="114"/>
                  </a:lnTo>
                  <a:lnTo>
                    <a:pt x="60" y="120"/>
                  </a:lnTo>
                  <a:lnTo>
                    <a:pt x="66" y="126"/>
                  </a:lnTo>
                  <a:lnTo>
                    <a:pt x="72" y="132"/>
                  </a:lnTo>
                  <a:lnTo>
                    <a:pt x="84" y="138"/>
                  </a:lnTo>
                  <a:lnTo>
                    <a:pt x="90" y="138"/>
                  </a:lnTo>
                  <a:lnTo>
                    <a:pt x="96" y="138"/>
                  </a:lnTo>
                  <a:lnTo>
                    <a:pt x="102" y="144"/>
                  </a:lnTo>
                  <a:lnTo>
                    <a:pt x="114" y="144"/>
                  </a:lnTo>
                  <a:lnTo>
                    <a:pt x="114" y="150"/>
                  </a:lnTo>
                  <a:lnTo>
                    <a:pt x="120" y="156"/>
                  </a:lnTo>
                  <a:lnTo>
                    <a:pt x="126" y="162"/>
                  </a:lnTo>
                  <a:lnTo>
                    <a:pt x="120" y="162"/>
                  </a:lnTo>
                  <a:lnTo>
                    <a:pt x="114" y="162"/>
                  </a:lnTo>
                  <a:lnTo>
                    <a:pt x="108" y="162"/>
                  </a:lnTo>
                  <a:lnTo>
                    <a:pt x="102" y="162"/>
                  </a:lnTo>
                  <a:lnTo>
                    <a:pt x="102" y="156"/>
                  </a:lnTo>
                  <a:lnTo>
                    <a:pt x="96" y="156"/>
                  </a:lnTo>
                  <a:lnTo>
                    <a:pt x="90" y="156"/>
                  </a:lnTo>
                  <a:lnTo>
                    <a:pt x="84" y="156"/>
                  </a:lnTo>
                  <a:lnTo>
                    <a:pt x="72" y="156"/>
                  </a:lnTo>
                  <a:lnTo>
                    <a:pt x="66" y="162"/>
                  </a:lnTo>
                  <a:lnTo>
                    <a:pt x="60" y="162"/>
                  </a:lnTo>
                  <a:lnTo>
                    <a:pt x="54" y="168"/>
                  </a:lnTo>
                  <a:lnTo>
                    <a:pt x="48" y="174"/>
                  </a:lnTo>
                  <a:lnTo>
                    <a:pt x="42" y="180"/>
                  </a:lnTo>
                  <a:lnTo>
                    <a:pt x="42" y="186"/>
                  </a:lnTo>
                  <a:lnTo>
                    <a:pt x="36" y="192"/>
                  </a:lnTo>
                  <a:lnTo>
                    <a:pt x="30" y="198"/>
                  </a:lnTo>
                  <a:lnTo>
                    <a:pt x="24" y="204"/>
                  </a:lnTo>
                  <a:lnTo>
                    <a:pt x="18" y="204"/>
                  </a:lnTo>
                  <a:lnTo>
                    <a:pt x="18" y="209"/>
                  </a:lnTo>
                  <a:lnTo>
                    <a:pt x="12" y="215"/>
                  </a:lnTo>
                  <a:lnTo>
                    <a:pt x="6" y="215"/>
                  </a:lnTo>
                  <a:lnTo>
                    <a:pt x="0" y="215"/>
                  </a:lnTo>
                  <a:lnTo>
                    <a:pt x="0" y="221"/>
                  </a:lnTo>
                  <a:lnTo>
                    <a:pt x="6" y="227"/>
                  </a:lnTo>
                  <a:lnTo>
                    <a:pt x="12" y="233"/>
                  </a:lnTo>
                  <a:lnTo>
                    <a:pt x="18" y="233"/>
                  </a:lnTo>
                  <a:lnTo>
                    <a:pt x="24" y="233"/>
                  </a:lnTo>
                  <a:lnTo>
                    <a:pt x="30" y="239"/>
                  </a:lnTo>
                  <a:lnTo>
                    <a:pt x="36" y="239"/>
                  </a:lnTo>
                  <a:lnTo>
                    <a:pt x="48" y="239"/>
                  </a:lnTo>
                  <a:lnTo>
                    <a:pt x="54" y="245"/>
                  </a:lnTo>
                  <a:lnTo>
                    <a:pt x="66" y="239"/>
                  </a:lnTo>
                  <a:lnTo>
                    <a:pt x="78" y="239"/>
                  </a:lnTo>
                  <a:lnTo>
                    <a:pt x="84" y="239"/>
                  </a:lnTo>
                  <a:lnTo>
                    <a:pt x="96" y="233"/>
                  </a:lnTo>
                  <a:lnTo>
                    <a:pt x="102" y="221"/>
                  </a:lnTo>
                  <a:lnTo>
                    <a:pt x="114" y="215"/>
                  </a:lnTo>
                  <a:lnTo>
                    <a:pt x="114" y="209"/>
                  </a:lnTo>
                  <a:lnTo>
                    <a:pt x="114" y="204"/>
                  </a:lnTo>
                  <a:lnTo>
                    <a:pt x="120" y="204"/>
                  </a:lnTo>
                  <a:lnTo>
                    <a:pt x="120" y="198"/>
                  </a:lnTo>
                  <a:lnTo>
                    <a:pt x="120" y="192"/>
                  </a:lnTo>
                  <a:lnTo>
                    <a:pt x="126" y="186"/>
                  </a:lnTo>
                  <a:lnTo>
                    <a:pt x="126" y="180"/>
                  </a:lnTo>
                  <a:lnTo>
                    <a:pt x="132" y="180"/>
                  </a:lnTo>
                  <a:lnTo>
                    <a:pt x="132" y="174"/>
                  </a:lnTo>
                  <a:lnTo>
                    <a:pt x="137" y="174"/>
                  </a:lnTo>
                  <a:lnTo>
                    <a:pt x="137" y="168"/>
                  </a:lnTo>
                  <a:lnTo>
                    <a:pt x="143" y="168"/>
                  </a:lnTo>
                  <a:lnTo>
                    <a:pt x="143" y="174"/>
                  </a:lnTo>
                  <a:lnTo>
                    <a:pt x="143" y="180"/>
                  </a:lnTo>
                  <a:lnTo>
                    <a:pt x="149" y="186"/>
                  </a:lnTo>
                  <a:lnTo>
                    <a:pt x="143" y="192"/>
                  </a:lnTo>
                  <a:lnTo>
                    <a:pt x="143" y="198"/>
                  </a:lnTo>
                  <a:lnTo>
                    <a:pt x="137" y="204"/>
                  </a:lnTo>
                  <a:lnTo>
                    <a:pt x="132" y="209"/>
                  </a:lnTo>
                  <a:lnTo>
                    <a:pt x="126" y="209"/>
                  </a:lnTo>
                  <a:lnTo>
                    <a:pt x="120" y="215"/>
                  </a:lnTo>
                  <a:lnTo>
                    <a:pt x="114" y="215"/>
                  </a:lnTo>
                  <a:lnTo>
                    <a:pt x="114" y="221"/>
                  </a:lnTo>
                  <a:lnTo>
                    <a:pt x="108" y="227"/>
                  </a:lnTo>
                  <a:lnTo>
                    <a:pt x="102" y="233"/>
                  </a:lnTo>
                  <a:lnTo>
                    <a:pt x="102" y="239"/>
                  </a:lnTo>
                  <a:lnTo>
                    <a:pt x="96" y="245"/>
                  </a:lnTo>
                  <a:lnTo>
                    <a:pt x="96" y="251"/>
                  </a:lnTo>
                  <a:lnTo>
                    <a:pt x="90" y="263"/>
                  </a:lnTo>
                  <a:lnTo>
                    <a:pt x="90" y="269"/>
                  </a:lnTo>
                  <a:lnTo>
                    <a:pt x="90" y="275"/>
                  </a:lnTo>
                  <a:lnTo>
                    <a:pt x="90" y="281"/>
                  </a:lnTo>
                  <a:lnTo>
                    <a:pt x="96" y="287"/>
                  </a:lnTo>
                  <a:lnTo>
                    <a:pt x="96" y="293"/>
                  </a:lnTo>
                  <a:lnTo>
                    <a:pt x="96" y="305"/>
                  </a:lnTo>
                  <a:lnTo>
                    <a:pt x="96" y="311"/>
                  </a:lnTo>
                  <a:lnTo>
                    <a:pt x="90" y="317"/>
                  </a:lnTo>
                  <a:lnTo>
                    <a:pt x="90" y="323"/>
                  </a:lnTo>
                  <a:lnTo>
                    <a:pt x="90" y="329"/>
                  </a:lnTo>
                  <a:lnTo>
                    <a:pt x="96" y="329"/>
                  </a:lnTo>
                  <a:lnTo>
                    <a:pt x="108" y="323"/>
                  </a:lnTo>
                  <a:lnTo>
                    <a:pt x="120" y="323"/>
                  </a:lnTo>
                  <a:lnTo>
                    <a:pt x="132" y="317"/>
                  </a:lnTo>
                  <a:lnTo>
                    <a:pt x="137" y="317"/>
                  </a:lnTo>
                  <a:lnTo>
                    <a:pt x="149" y="311"/>
                  </a:lnTo>
                  <a:lnTo>
                    <a:pt x="155" y="305"/>
                  </a:lnTo>
                  <a:lnTo>
                    <a:pt x="161" y="293"/>
                  </a:lnTo>
                  <a:lnTo>
                    <a:pt x="167" y="287"/>
                  </a:lnTo>
                  <a:lnTo>
                    <a:pt x="173" y="281"/>
                  </a:lnTo>
                  <a:lnTo>
                    <a:pt x="173" y="269"/>
                  </a:lnTo>
                  <a:lnTo>
                    <a:pt x="179" y="263"/>
                  </a:lnTo>
                  <a:lnTo>
                    <a:pt x="179" y="251"/>
                  </a:lnTo>
                  <a:lnTo>
                    <a:pt x="179" y="245"/>
                  </a:lnTo>
                  <a:lnTo>
                    <a:pt x="179" y="233"/>
                  </a:lnTo>
                  <a:lnTo>
                    <a:pt x="173" y="221"/>
                  </a:lnTo>
                  <a:lnTo>
                    <a:pt x="173" y="215"/>
                  </a:lnTo>
                  <a:lnTo>
                    <a:pt x="167" y="209"/>
                  </a:lnTo>
                  <a:lnTo>
                    <a:pt x="161" y="204"/>
                  </a:lnTo>
                  <a:lnTo>
                    <a:pt x="161" y="198"/>
                  </a:lnTo>
                  <a:lnTo>
                    <a:pt x="161" y="192"/>
                  </a:lnTo>
                  <a:lnTo>
                    <a:pt x="167" y="186"/>
                  </a:lnTo>
                  <a:lnTo>
                    <a:pt x="173" y="186"/>
                  </a:lnTo>
                  <a:lnTo>
                    <a:pt x="179" y="192"/>
                  </a:lnTo>
                  <a:lnTo>
                    <a:pt x="179" y="198"/>
                  </a:lnTo>
                  <a:lnTo>
                    <a:pt x="179" y="209"/>
                  </a:lnTo>
                  <a:lnTo>
                    <a:pt x="185" y="221"/>
                  </a:lnTo>
                  <a:lnTo>
                    <a:pt x="185" y="227"/>
                  </a:lnTo>
                  <a:lnTo>
                    <a:pt x="185" y="233"/>
                  </a:lnTo>
                  <a:lnTo>
                    <a:pt x="191" y="239"/>
                  </a:lnTo>
                  <a:lnTo>
                    <a:pt x="191" y="251"/>
                  </a:lnTo>
                  <a:lnTo>
                    <a:pt x="197" y="257"/>
                  </a:lnTo>
                  <a:lnTo>
                    <a:pt x="203" y="263"/>
                  </a:lnTo>
                  <a:lnTo>
                    <a:pt x="209" y="269"/>
                  </a:lnTo>
                  <a:lnTo>
                    <a:pt x="221" y="269"/>
                  </a:lnTo>
                  <a:lnTo>
                    <a:pt x="227" y="275"/>
                  </a:lnTo>
                  <a:lnTo>
                    <a:pt x="239" y="281"/>
                  </a:lnTo>
                  <a:lnTo>
                    <a:pt x="245" y="281"/>
                  </a:lnTo>
                  <a:lnTo>
                    <a:pt x="257" y="287"/>
                  </a:lnTo>
                  <a:lnTo>
                    <a:pt x="263" y="293"/>
                  </a:lnTo>
                  <a:lnTo>
                    <a:pt x="269" y="293"/>
                  </a:lnTo>
                  <a:lnTo>
                    <a:pt x="275" y="299"/>
                  </a:lnTo>
                  <a:lnTo>
                    <a:pt x="281" y="311"/>
                  </a:lnTo>
                  <a:lnTo>
                    <a:pt x="281" y="299"/>
                  </a:lnTo>
                  <a:lnTo>
                    <a:pt x="287" y="281"/>
                  </a:lnTo>
                  <a:lnTo>
                    <a:pt x="287" y="269"/>
                  </a:lnTo>
                  <a:lnTo>
                    <a:pt x="287" y="251"/>
                  </a:lnTo>
                  <a:lnTo>
                    <a:pt x="281" y="233"/>
                  </a:lnTo>
                  <a:lnTo>
                    <a:pt x="275" y="221"/>
                  </a:lnTo>
                  <a:lnTo>
                    <a:pt x="263" y="209"/>
                  </a:lnTo>
                  <a:lnTo>
                    <a:pt x="245" y="204"/>
                  </a:lnTo>
                  <a:lnTo>
                    <a:pt x="239" y="198"/>
                  </a:lnTo>
                  <a:lnTo>
                    <a:pt x="233" y="198"/>
                  </a:lnTo>
                  <a:lnTo>
                    <a:pt x="227" y="198"/>
                  </a:lnTo>
                  <a:lnTo>
                    <a:pt x="221" y="198"/>
                  </a:lnTo>
                  <a:lnTo>
                    <a:pt x="215" y="198"/>
                  </a:lnTo>
                  <a:lnTo>
                    <a:pt x="215" y="192"/>
                  </a:lnTo>
                  <a:lnTo>
                    <a:pt x="209" y="192"/>
                  </a:lnTo>
                  <a:lnTo>
                    <a:pt x="215" y="192"/>
                  </a:lnTo>
                  <a:lnTo>
                    <a:pt x="215" y="186"/>
                  </a:lnTo>
                  <a:lnTo>
                    <a:pt x="215" y="180"/>
                  </a:lnTo>
                  <a:lnTo>
                    <a:pt x="227" y="186"/>
                  </a:lnTo>
                  <a:lnTo>
                    <a:pt x="239" y="192"/>
                  </a:lnTo>
                  <a:lnTo>
                    <a:pt x="251" y="198"/>
                  </a:lnTo>
                  <a:lnTo>
                    <a:pt x="263" y="198"/>
                  </a:lnTo>
                  <a:lnTo>
                    <a:pt x="269" y="198"/>
                  </a:lnTo>
                  <a:lnTo>
                    <a:pt x="281" y="198"/>
                  </a:lnTo>
                  <a:lnTo>
                    <a:pt x="287" y="198"/>
                  </a:lnTo>
                  <a:lnTo>
                    <a:pt x="293" y="192"/>
                  </a:lnTo>
                  <a:lnTo>
                    <a:pt x="305" y="192"/>
                  </a:lnTo>
                  <a:lnTo>
                    <a:pt x="311" y="186"/>
                  </a:lnTo>
                  <a:lnTo>
                    <a:pt x="317" y="186"/>
                  </a:lnTo>
                  <a:lnTo>
                    <a:pt x="323" y="186"/>
                  </a:lnTo>
                  <a:lnTo>
                    <a:pt x="323" y="180"/>
                  </a:lnTo>
                  <a:lnTo>
                    <a:pt x="329" y="180"/>
                  </a:lnTo>
                  <a:lnTo>
                    <a:pt x="323" y="180"/>
                  </a:lnTo>
                  <a:lnTo>
                    <a:pt x="317" y="174"/>
                  </a:lnTo>
                  <a:lnTo>
                    <a:pt x="311" y="174"/>
                  </a:lnTo>
                  <a:lnTo>
                    <a:pt x="305" y="168"/>
                  </a:lnTo>
                  <a:lnTo>
                    <a:pt x="299" y="162"/>
                  </a:lnTo>
                  <a:lnTo>
                    <a:pt x="299" y="156"/>
                  </a:lnTo>
                  <a:lnTo>
                    <a:pt x="293" y="150"/>
                  </a:lnTo>
                  <a:lnTo>
                    <a:pt x="287" y="144"/>
                  </a:lnTo>
                  <a:lnTo>
                    <a:pt x="281" y="138"/>
                  </a:lnTo>
                  <a:lnTo>
                    <a:pt x="275" y="132"/>
                  </a:lnTo>
                  <a:lnTo>
                    <a:pt x="269" y="126"/>
                  </a:lnTo>
                  <a:lnTo>
                    <a:pt x="257" y="126"/>
                  </a:lnTo>
                  <a:lnTo>
                    <a:pt x="251" y="120"/>
                  </a:lnTo>
                  <a:lnTo>
                    <a:pt x="239" y="120"/>
                  </a:lnTo>
                  <a:lnTo>
                    <a:pt x="227" y="120"/>
                  </a:lnTo>
                  <a:lnTo>
                    <a:pt x="221" y="126"/>
                  </a:lnTo>
                  <a:lnTo>
                    <a:pt x="215" y="126"/>
                  </a:lnTo>
                  <a:lnTo>
                    <a:pt x="215" y="132"/>
                  </a:lnTo>
                  <a:lnTo>
                    <a:pt x="209" y="132"/>
                  </a:lnTo>
                  <a:lnTo>
                    <a:pt x="203" y="138"/>
                  </a:lnTo>
                  <a:lnTo>
                    <a:pt x="197" y="138"/>
                  </a:lnTo>
                  <a:lnTo>
                    <a:pt x="197" y="132"/>
                  </a:lnTo>
                  <a:lnTo>
                    <a:pt x="197" y="126"/>
                  </a:lnTo>
                  <a:lnTo>
                    <a:pt x="203" y="126"/>
                  </a:lnTo>
                  <a:lnTo>
                    <a:pt x="203" y="120"/>
                  </a:lnTo>
                  <a:lnTo>
                    <a:pt x="209" y="120"/>
                  </a:lnTo>
                  <a:lnTo>
                    <a:pt x="215" y="120"/>
                  </a:lnTo>
                  <a:lnTo>
                    <a:pt x="221" y="120"/>
                  </a:lnTo>
                  <a:lnTo>
                    <a:pt x="227" y="114"/>
                  </a:lnTo>
                  <a:lnTo>
                    <a:pt x="233" y="102"/>
                  </a:lnTo>
                  <a:lnTo>
                    <a:pt x="239" y="96"/>
                  </a:lnTo>
                  <a:lnTo>
                    <a:pt x="239" y="84"/>
                  </a:lnTo>
                  <a:lnTo>
                    <a:pt x="245" y="72"/>
                  </a:lnTo>
                  <a:lnTo>
                    <a:pt x="245" y="60"/>
                  </a:lnTo>
                  <a:lnTo>
                    <a:pt x="245" y="54"/>
                  </a:lnTo>
                  <a:lnTo>
                    <a:pt x="239" y="42"/>
                  </a:lnTo>
                  <a:lnTo>
                    <a:pt x="239" y="30"/>
                  </a:lnTo>
                  <a:lnTo>
                    <a:pt x="233" y="18"/>
                  </a:lnTo>
                  <a:lnTo>
                    <a:pt x="233" y="6"/>
                  </a:lnTo>
                  <a:lnTo>
                    <a:pt x="233" y="0"/>
                  </a:lnTo>
                  <a:lnTo>
                    <a:pt x="227" y="6"/>
                  </a:lnTo>
                  <a:lnTo>
                    <a:pt x="221" y="12"/>
                  </a:lnTo>
                  <a:lnTo>
                    <a:pt x="221" y="18"/>
                  </a:lnTo>
                  <a:lnTo>
                    <a:pt x="215" y="24"/>
                  </a:lnTo>
                  <a:lnTo>
                    <a:pt x="209" y="30"/>
                  </a:lnTo>
                  <a:lnTo>
                    <a:pt x="203" y="30"/>
                  </a:lnTo>
                  <a:lnTo>
                    <a:pt x="197" y="30"/>
                  </a:lnTo>
                  <a:lnTo>
                    <a:pt x="191" y="36"/>
                  </a:lnTo>
                  <a:lnTo>
                    <a:pt x="179" y="36"/>
                  </a:lnTo>
                  <a:lnTo>
                    <a:pt x="173" y="48"/>
                  </a:lnTo>
                  <a:lnTo>
                    <a:pt x="167" y="54"/>
                  </a:lnTo>
                  <a:lnTo>
                    <a:pt x="161" y="66"/>
                  </a:lnTo>
                  <a:lnTo>
                    <a:pt x="155" y="78"/>
                  </a:lnTo>
                  <a:lnTo>
                    <a:pt x="149" y="90"/>
                  </a:lnTo>
                  <a:lnTo>
                    <a:pt x="149" y="102"/>
                  </a:lnTo>
                  <a:lnTo>
                    <a:pt x="155" y="120"/>
                  </a:lnTo>
                  <a:lnTo>
                    <a:pt x="149" y="120"/>
                  </a:lnTo>
                  <a:lnTo>
                    <a:pt x="143" y="120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89" name="Freeform 215"/>
            <p:cNvSpPr>
              <a:spLocks/>
            </p:cNvSpPr>
            <p:nvPr/>
          </p:nvSpPr>
          <p:spPr bwMode="auto">
            <a:xfrm>
              <a:off x="4654" y="1929"/>
              <a:ext cx="101" cy="144"/>
            </a:xfrm>
            <a:custGeom>
              <a:avLst/>
              <a:gdLst>
                <a:gd name="T0" fmla="*/ 101 w 101"/>
                <a:gd name="T1" fmla="*/ 60 h 144"/>
                <a:gd name="T2" fmla="*/ 95 w 101"/>
                <a:gd name="T3" fmla="*/ 60 h 144"/>
                <a:gd name="T4" fmla="*/ 89 w 101"/>
                <a:gd name="T5" fmla="*/ 66 h 144"/>
                <a:gd name="T6" fmla="*/ 83 w 101"/>
                <a:gd name="T7" fmla="*/ 72 h 144"/>
                <a:gd name="T8" fmla="*/ 77 w 101"/>
                <a:gd name="T9" fmla="*/ 72 h 144"/>
                <a:gd name="T10" fmla="*/ 71 w 101"/>
                <a:gd name="T11" fmla="*/ 78 h 144"/>
                <a:gd name="T12" fmla="*/ 71 w 101"/>
                <a:gd name="T13" fmla="*/ 90 h 144"/>
                <a:gd name="T14" fmla="*/ 65 w 101"/>
                <a:gd name="T15" fmla="*/ 96 h 144"/>
                <a:gd name="T16" fmla="*/ 65 w 101"/>
                <a:gd name="T17" fmla="*/ 102 h 144"/>
                <a:gd name="T18" fmla="*/ 59 w 101"/>
                <a:gd name="T19" fmla="*/ 108 h 144"/>
                <a:gd name="T20" fmla="*/ 59 w 101"/>
                <a:gd name="T21" fmla="*/ 108 h 144"/>
                <a:gd name="T22" fmla="*/ 59 w 101"/>
                <a:gd name="T23" fmla="*/ 114 h 144"/>
                <a:gd name="T24" fmla="*/ 59 w 101"/>
                <a:gd name="T25" fmla="*/ 114 h 144"/>
                <a:gd name="T26" fmla="*/ 59 w 101"/>
                <a:gd name="T27" fmla="*/ 120 h 144"/>
                <a:gd name="T28" fmla="*/ 59 w 101"/>
                <a:gd name="T29" fmla="*/ 126 h 144"/>
                <a:gd name="T30" fmla="*/ 65 w 101"/>
                <a:gd name="T31" fmla="*/ 138 h 144"/>
                <a:gd name="T32" fmla="*/ 65 w 101"/>
                <a:gd name="T33" fmla="*/ 144 h 144"/>
                <a:gd name="T34" fmla="*/ 59 w 101"/>
                <a:gd name="T35" fmla="*/ 144 h 144"/>
                <a:gd name="T36" fmla="*/ 59 w 101"/>
                <a:gd name="T37" fmla="*/ 144 h 144"/>
                <a:gd name="T38" fmla="*/ 53 w 101"/>
                <a:gd name="T39" fmla="*/ 144 h 144"/>
                <a:gd name="T40" fmla="*/ 53 w 101"/>
                <a:gd name="T41" fmla="*/ 144 h 144"/>
                <a:gd name="T42" fmla="*/ 53 w 101"/>
                <a:gd name="T43" fmla="*/ 132 h 144"/>
                <a:gd name="T44" fmla="*/ 47 w 101"/>
                <a:gd name="T45" fmla="*/ 120 h 144"/>
                <a:gd name="T46" fmla="*/ 42 w 101"/>
                <a:gd name="T47" fmla="*/ 108 h 144"/>
                <a:gd name="T48" fmla="*/ 42 w 101"/>
                <a:gd name="T49" fmla="*/ 96 h 144"/>
                <a:gd name="T50" fmla="*/ 30 w 101"/>
                <a:gd name="T51" fmla="*/ 90 h 144"/>
                <a:gd name="T52" fmla="*/ 24 w 101"/>
                <a:gd name="T53" fmla="*/ 84 h 144"/>
                <a:gd name="T54" fmla="*/ 18 w 101"/>
                <a:gd name="T55" fmla="*/ 78 h 144"/>
                <a:gd name="T56" fmla="*/ 6 w 101"/>
                <a:gd name="T57" fmla="*/ 72 h 144"/>
                <a:gd name="T58" fmla="*/ 12 w 101"/>
                <a:gd name="T59" fmla="*/ 66 h 144"/>
                <a:gd name="T60" fmla="*/ 12 w 101"/>
                <a:gd name="T61" fmla="*/ 60 h 144"/>
                <a:gd name="T62" fmla="*/ 6 w 101"/>
                <a:gd name="T63" fmla="*/ 54 h 144"/>
                <a:gd name="T64" fmla="*/ 0 w 101"/>
                <a:gd name="T65" fmla="*/ 48 h 144"/>
                <a:gd name="T66" fmla="*/ 6 w 101"/>
                <a:gd name="T67" fmla="*/ 48 h 144"/>
                <a:gd name="T68" fmla="*/ 6 w 101"/>
                <a:gd name="T69" fmla="*/ 42 h 144"/>
                <a:gd name="T70" fmla="*/ 12 w 101"/>
                <a:gd name="T71" fmla="*/ 36 h 144"/>
                <a:gd name="T72" fmla="*/ 12 w 101"/>
                <a:gd name="T73" fmla="*/ 24 h 144"/>
                <a:gd name="T74" fmla="*/ 12 w 101"/>
                <a:gd name="T75" fmla="*/ 18 h 144"/>
                <a:gd name="T76" fmla="*/ 12 w 101"/>
                <a:gd name="T77" fmla="*/ 12 h 144"/>
                <a:gd name="T78" fmla="*/ 12 w 101"/>
                <a:gd name="T79" fmla="*/ 6 h 144"/>
                <a:gd name="T80" fmla="*/ 12 w 101"/>
                <a:gd name="T81" fmla="*/ 0 h 144"/>
                <a:gd name="T82" fmla="*/ 12 w 101"/>
                <a:gd name="T83" fmla="*/ 6 h 144"/>
                <a:gd name="T84" fmla="*/ 18 w 101"/>
                <a:gd name="T85" fmla="*/ 6 h 144"/>
                <a:gd name="T86" fmla="*/ 24 w 101"/>
                <a:gd name="T87" fmla="*/ 12 h 144"/>
                <a:gd name="T88" fmla="*/ 30 w 101"/>
                <a:gd name="T89" fmla="*/ 18 h 144"/>
                <a:gd name="T90" fmla="*/ 36 w 101"/>
                <a:gd name="T91" fmla="*/ 18 h 144"/>
                <a:gd name="T92" fmla="*/ 47 w 101"/>
                <a:gd name="T93" fmla="*/ 24 h 144"/>
                <a:gd name="T94" fmla="*/ 53 w 101"/>
                <a:gd name="T95" fmla="*/ 24 h 144"/>
                <a:gd name="T96" fmla="*/ 65 w 101"/>
                <a:gd name="T97" fmla="*/ 24 h 144"/>
                <a:gd name="T98" fmla="*/ 65 w 101"/>
                <a:gd name="T99" fmla="*/ 30 h 144"/>
                <a:gd name="T100" fmla="*/ 65 w 101"/>
                <a:gd name="T101" fmla="*/ 36 h 144"/>
                <a:gd name="T102" fmla="*/ 65 w 101"/>
                <a:gd name="T103" fmla="*/ 42 h 144"/>
                <a:gd name="T104" fmla="*/ 65 w 101"/>
                <a:gd name="T105" fmla="*/ 48 h 144"/>
                <a:gd name="T106" fmla="*/ 71 w 101"/>
                <a:gd name="T107" fmla="*/ 54 h 144"/>
                <a:gd name="T108" fmla="*/ 77 w 101"/>
                <a:gd name="T109" fmla="*/ 60 h 144"/>
                <a:gd name="T110" fmla="*/ 89 w 101"/>
                <a:gd name="T111" fmla="*/ 60 h 144"/>
                <a:gd name="T112" fmla="*/ 101 w 101"/>
                <a:gd name="T113" fmla="*/ 60 h 1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1"/>
                <a:gd name="T172" fmla="*/ 0 h 144"/>
                <a:gd name="T173" fmla="*/ 101 w 101"/>
                <a:gd name="T174" fmla="*/ 144 h 1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1" h="144">
                  <a:moveTo>
                    <a:pt x="101" y="60"/>
                  </a:moveTo>
                  <a:lnTo>
                    <a:pt x="95" y="60"/>
                  </a:lnTo>
                  <a:lnTo>
                    <a:pt x="89" y="66"/>
                  </a:lnTo>
                  <a:lnTo>
                    <a:pt x="83" y="72"/>
                  </a:lnTo>
                  <a:lnTo>
                    <a:pt x="77" y="72"/>
                  </a:lnTo>
                  <a:lnTo>
                    <a:pt x="71" y="78"/>
                  </a:lnTo>
                  <a:lnTo>
                    <a:pt x="71" y="90"/>
                  </a:lnTo>
                  <a:lnTo>
                    <a:pt x="65" y="96"/>
                  </a:lnTo>
                  <a:lnTo>
                    <a:pt x="65" y="102"/>
                  </a:lnTo>
                  <a:lnTo>
                    <a:pt x="59" y="108"/>
                  </a:lnTo>
                  <a:lnTo>
                    <a:pt x="59" y="114"/>
                  </a:lnTo>
                  <a:lnTo>
                    <a:pt x="59" y="120"/>
                  </a:lnTo>
                  <a:lnTo>
                    <a:pt x="59" y="126"/>
                  </a:lnTo>
                  <a:lnTo>
                    <a:pt x="65" y="138"/>
                  </a:lnTo>
                  <a:lnTo>
                    <a:pt x="65" y="144"/>
                  </a:lnTo>
                  <a:lnTo>
                    <a:pt x="59" y="144"/>
                  </a:lnTo>
                  <a:lnTo>
                    <a:pt x="53" y="144"/>
                  </a:lnTo>
                  <a:lnTo>
                    <a:pt x="53" y="132"/>
                  </a:lnTo>
                  <a:lnTo>
                    <a:pt x="47" y="120"/>
                  </a:lnTo>
                  <a:lnTo>
                    <a:pt x="42" y="108"/>
                  </a:lnTo>
                  <a:lnTo>
                    <a:pt x="42" y="96"/>
                  </a:lnTo>
                  <a:lnTo>
                    <a:pt x="30" y="90"/>
                  </a:lnTo>
                  <a:lnTo>
                    <a:pt x="24" y="84"/>
                  </a:lnTo>
                  <a:lnTo>
                    <a:pt x="18" y="78"/>
                  </a:lnTo>
                  <a:lnTo>
                    <a:pt x="6" y="72"/>
                  </a:lnTo>
                  <a:lnTo>
                    <a:pt x="12" y="66"/>
                  </a:lnTo>
                  <a:lnTo>
                    <a:pt x="12" y="60"/>
                  </a:lnTo>
                  <a:lnTo>
                    <a:pt x="6" y="54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6" y="42"/>
                  </a:lnTo>
                  <a:lnTo>
                    <a:pt x="12" y="36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18"/>
                  </a:lnTo>
                  <a:lnTo>
                    <a:pt x="47" y="24"/>
                  </a:lnTo>
                  <a:lnTo>
                    <a:pt x="53" y="24"/>
                  </a:lnTo>
                  <a:lnTo>
                    <a:pt x="65" y="24"/>
                  </a:lnTo>
                  <a:lnTo>
                    <a:pt x="65" y="30"/>
                  </a:lnTo>
                  <a:lnTo>
                    <a:pt x="65" y="36"/>
                  </a:lnTo>
                  <a:lnTo>
                    <a:pt x="65" y="42"/>
                  </a:lnTo>
                  <a:lnTo>
                    <a:pt x="65" y="48"/>
                  </a:lnTo>
                  <a:lnTo>
                    <a:pt x="71" y="54"/>
                  </a:lnTo>
                  <a:lnTo>
                    <a:pt x="77" y="60"/>
                  </a:lnTo>
                  <a:lnTo>
                    <a:pt x="89" y="60"/>
                  </a:lnTo>
                  <a:lnTo>
                    <a:pt x="101" y="6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90" name="Freeform 216"/>
            <p:cNvSpPr>
              <a:spLocks/>
            </p:cNvSpPr>
            <p:nvPr/>
          </p:nvSpPr>
          <p:spPr bwMode="auto">
            <a:xfrm>
              <a:off x="4564" y="2168"/>
              <a:ext cx="114" cy="132"/>
            </a:xfrm>
            <a:custGeom>
              <a:avLst/>
              <a:gdLst>
                <a:gd name="T0" fmla="*/ 42 w 114"/>
                <a:gd name="T1" fmla="*/ 24 h 132"/>
                <a:gd name="T2" fmla="*/ 48 w 114"/>
                <a:gd name="T3" fmla="*/ 24 h 132"/>
                <a:gd name="T4" fmla="*/ 54 w 114"/>
                <a:gd name="T5" fmla="*/ 24 h 132"/>
                <a:gd name="T6" fmla="*/ 60 w 114"/>
                <a:gd name="T7" fmla="*/ 24 h 132"/>
                <a:gd name="T8" fmla="*/ 66 w 114"/>
                <a:gd name="T9" fmla="*/ 24 h 132"/>
                <a:gd name="T10" fmla="*/ 78 w 114"/>
                <a:gd name="T11" fmla="*/ 24 h 132"/>
                <a:gd name="T12" fmla="*/ 84 w 114"/>
                <a:gd name="T13" fmla="*/ 24 h 132"/>
                <a:gd name="T14" fmla="*/ 90 w 114"/>
                <a:gd name="T15" fmla="*/ 18 h 132"/>
                <a:gd name="T16" fmla="*/ 102 w 114"/>
                <a:gd name="T17" fmla="*/ 12 h 132"/>
                <a:gd name="T18" fmla="*/ 108 w 114"/>
                <a:gd name="T19" fmla="*/ 6 h 132"/>
                <a:gd name="T20" fmla="*/ 114 w 114"/>
                <a:gd name="T21" fmla="*/ 0 h 132"/>
                <a:gd name="T22" fmla="*/ 114 w 114"/>
                <a:gd name="T23" fmla="*/ 6 h 132"/>
                <a:gd name="T24" fmla="*/ 108 w 114"/>
                <a:gd name="T25" fmla="*/ 12 h 132"/>
                <a:gd name="T26" fmla="*/ 102 w 114"/>
                <a:gd name="T27" fmla="*/ 24 h 132"/>
                <a:gd name="T28" fmla="*/ 96 w 114"/>
                <a:gd name="T29" fmla="*/ 36 h 132"/>
                <a:gd name="T30" fmla="*/ 90 w 114"/>
                <a:gd name="T31" fmla="*/ 54 h 132"/>
                <a:gd name="T32" fmla="*/ 90 w 114"/>
                <a:gd name="T33" fmla="*/ 66 h 132"/>
                <a:gd name="T34" fmla="*/ 96 w 114"/>
                <a:gd name="T35" fmla="*/ 78 h 132"/>
                <a:gd name="T36" fmla="*/ 90 w 114"/>
                <a:gd name="T37" fmla="*/ 78 h 132"/>
                <a:gd name="T38" fmla="*/ 84 w 114"/>
                <a:gd name="T39" fmla="*/ 84 h 132"/>
                <a:gd name="T40" fmla="*/ 72 w 114"/>
                <a:gd name="T41" fmla="*/ 96 h 132"/>
                <a:gd name="T42" fmla="*/ 72 w 114"/>
                <a:gd name="T43" fmla="*/ 114 h 132"/>
                <a:gd name="T44" fmla="*/ 66 w 114"/>
                <a:gd name="T45" fmla="*/ 120 h 132"/>
                <a:gd name="T46" fmla="*/ 48 w 114"/>
                <a:gd name="T47" fmla="*/ 114 h 132"/>
                <a:gd name="T48" fmla="*/ 36 w 114"/>
                <a:gd name="T49" fmla="*/ 114 h 132"/>
                <a:gd name="T50" fmla="*/ 24 w 114"/>
                <a:gd name="T51" fmla="*/ 126 h 132"/>
                <a:gd name="T52" fmla="*/ 18 w 114"/>
                <a:gd name="T53" fmla="*/ 126 h 132"/>
                <a:gd name="T54" fmla="*/ 18 w 114"/>
                <a:gd name="T55" fmla="*/ 108 h 132"/>
                <a:gd name="T56" fmla="*/ 12 w 114"/>
                <a:gd name="T57" fmla="*/ 96 h 132"/>
                <a:gd name="T58" fmla="*/ 6 w 114"/>
                <a:gd name="T59" fmla="*/ 84 h 132"/>
                <a:gd name="T60" fmla="*/ 6 w 114"/>
                <a:gd name="T61" fmla="*/ 72 h 132"/>
                <a:gd name="T62" fmla="*/ 12 w 114"/>
                <a:gd name="T63" fmla="*/ 54 h 132"/>
                <a:gd name="T64" fmla="*/ 12 w 114"/>
                <a:gd name="T65" fmla="*/ 48 h 132"/>
                <a:gd name="T66" fmla="*/ 24 w 114"/>
                <a:gd name="T67" fmla="*/ 42 h 132"/>
                <a:gd name="T68" fmla="*/ 30 w 114"/>
                <a:gd name="T69" fmla="*/ 36 h 132"/>
                <a:gd name="T70" fmla="*/ 36 w 114"/>
                <a:gd name="T71" fmla="*/ 30 h 1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4"/>
                <a:gd name="T109" fmla="*/ 0 h 132"/>
                <a:gd name="T110" fmla="*/ 114 w 114"/>
                <a:gd name="T111" fmla="*/ 132 h 1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4" h="132">
                  <a:moveTo>
                    <a:pt x="36" y="24"/>
                  </a:moveTo>
                  <a:lnTo>
                    <a:pt x="42" y="24"/>
                  </a:lnTo>
                  <a:lnTo>
                    <a:pt x="48" y="24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78" y="24"/>
                  </a:lnTo>
                  <a:lnTo>
                    <a:pt x="84" y="24"/>
                  </a:lnTo>
                  <a:lnTo>
                    <a:pt x="90" y="18"/>
                  </a:lnTo>
                  <a:lnTo>
                    <a:pt x="96" y="18"/>
                  </a:lnTo>
                  <a:lnTo>
                    <a:pt x="102" y="12"/>
                  </a:lnTo>
                  <a:lnTo>
                    <a:pt x="102" y="6"/>
                  </a:lnTo>
                  <a:lnTo>
                    <a:pt x="108" y="6"/>
                  </a:lnTo>
                  <a:lnTo>
                    <a:pt x="114" y="0"/>
                  </a:lnTo>
                  <a:lnTo>
                    <a:pt x="114" y="6"/>
                  </a:lnTo>
                  <a:lnTo>
                    <a:pt x="108" y="12"/>
                  </a:lnTo>
                  <a:lnTo>
                    <a:pt x="102" y="18"/>
                  </a:lnTo>
                  <a:lnTo>
                    <a:pt x="102" y="24"/>
                  </a:lnTo>
                  <a:lnTo>
                    <a:pt x="96" y="30"/>
                  </a:lnTo>
                  <a:lnTo>
                    <a:pt x="96" y="36"/>
                  </a:lnTo>
                  <a:lnTo>
                    <a:pt x="90" y="48"/>
                  </a:lnTo>
                  <a:lnTo>
                    <a:pt x="90" y="54"/>
                  </a:lnTo>
                  <a:lnTo>
                    <a:pt x="90" y="60"/>
                  </a:lnTo>
                  <a:lnTo>
                    <a:pt x="90" y="66"/>
                  </a:lnTo>
                  <a:lnTo>
                    <a:pt x="96" y="72"/>
                  </a:lnTo>
                  <a:lnTo>
                    <a:pt x="96" y="78"/>
                  </a:lnTo>
                  <a:lnTo>
                    <a:pt x="90" y="78"/>
                  </a:lnTo>
                  <a:lnTo>
                    <a:pt x="84" y="84"/>
                  </a:lnTo>
                  <a:lnTo>
                    <a:pt x="78" y="90"/>
                  </a:lnTo>
                  <a:lnTo>
                    <a:pt x="72" y="96"/>
                  </a:lnTo>
                  <a:lnTo>
                    <a:pt x="72" y="102"/>
                  </a:lnTo>
                  <a:lnTo>
                    <a:pt x="72" y="114"/>
                  </a:lnTo>
                  <a:lnTo>
                    <a:pt x="72" y="120"/>
                  </a:lnTo>
                  <a:lnTo>
                    <a:pt x="66" y="120"/>
                  </a:lnTo>
                  <a:lnTo>
                    <a:pt x="60" y="114"/>
                  </a:lnTo>
                  <a:lnTo>
                    <a:pt x="48" y="114"/>
                  </a:lnTo>
                  <a:lnTo>
                    <a:pt x="42" y="114"/>
                  </a:lnTo>
                  <a:lnTo>
                    <a:pt x="36" y="114"/>
                  </a:lnTo>
                  <a:lnTo>
                    <a:pt x="30" y="120"/>
                  </a:lnTo>
                  <a:lnTo>
                    <a:pt x="24" y="126"/>
                  </a:lnTo>
                  <a:lnTo>
                    <a:pt x="18" y="132"/>
                  </a:lnTo>
                  <a:lnTo>
                    <a:pt x="18" y="126"/>
                  </a:lnTo>
                  <a:lnTo>
                    <a:pt x="18" y="120"/>
                  </a:lnTo>
                  <a:lnTo>
                    <a:pt x="18" y="108"/>
                  </a:lnTo>
                  <a:lnTo>
                    <a:pt x="18" y="102"/>
                  </a:lnTo>
                  <a:lnTo>
                    <a:pt x="12" y="96"/>
                  </a:lnTo>
                  <a:lnTo>
                    <a:pt x="6" y="90"/>
                  </a:lnTo>
                  <a:lnTo>
                    <a:pt x="6" y="84"/>
                  </a:lnTo>
                  <a:lnTo>
                    <a:pt x="0" y="84"/>
                  </a:lnTo>
                  <a:lnTo>
                    <a:pt x="6" y="72"/>
                  </a:lnTo>
                  <a:lnTo>
                    <a:pt x="12" y="66"/>
                  </a:lnTo>
                  <a:lnTo>
                    <a:pt x="12" y="54"/>
                  </a:lnTo>
                  <a:lnTo>
                    <a:pt x="6" y="48"/>
                  </a:lnTo>
                  <a:lnTo>
                    <a:pt x="12" y="48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36"/>
                  </a:lnTo>
                  <a:lnTo>
                    <a:pt x="30" y="36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36" y="24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91" name="Freeform 217"/>
            <p:cNvSpPr>
              <a:spLocks/>
            </p:cNvSpPr>
            <p:nvPr/>
          </p:nvSpPr>
          <p:spPr bwMode="auto">
            <a:xfrm>
              <a:off x="4660" y="1947"/>
              <a:ext cx="71" cy="96"/>
            </a:xfrm>
            <a:custGeom>
              <a:avLst/>
              <a:gdLst>
                <a:gd name="T0" fmla="*/ 53 w 71"/>
                <a:gd name="T1" fmla="*/ 90 h 96"/>
                <a:gd name="T2" fmla="*/ 53 w 71"/>
                <a:gd name="T3" fmla="*/ 96 h 96"/>
                <a:gd name="T4" fmla="*/ 53 w 71"/>
                <a:gd name="T5" fmla="*/ 90 h 96"/>
                <a:gd name="T6" fmla="*/ 47 w 71"/>
                <a:gd name="T7" fmla="*/ 78 h 96"/>
                <a:gd name="T8" fmla="*/ 41 w 71"/>
                <a:gd name="T9" fmla="*/ 72 h 96"/>
                <a:gd name="T10" fmla="*/ 36 w 71"/>
                <a:gd name="T11" fmla="*/ 72 h 96"/>
                <a:gd name="T12" fmla="*/ 30 w 71"/>
                <a:gd name="T13" fmla="*/ 66 h 96"/>
                <a:gd name="T14" fmla="*/ 24 w 71"/>
                <a:gd name="T15" fmla="*/ 66 h 96"/>
                <a:gd name="T16" fmla="*/ 18 w 71"/>
                <a:gd name="T17" fmla="*/ 66 h 96"/>
                <a:gd name="T18" fmla="*/ 18 w 71"/>
                <a:gd name="T19" fmla="*/ 66 h 96"/>
                <a:gd name="T20" fmla="*/ 18 w 71"/>
                <a:gd name="T21" fmla="*/ 60 h 96"/>
                <a:gd name="T22" fmla="*/ 30 w 71"/>
                <a:gd name="T23" fmla="*/ 66 h 96"/>
                <a:gd name="T24" fmla="*/ 36 w 71"/>
                <a:gd name="T25" fmla="*/ 66 h 96"/>
                <a:gd name="T26" fmla="*/ 41 w 71"/>
                <a:gd name="T27" fmla="*/ 66 h 96"/>
                <a:gd name="T28" fmla="*/ 41 w 71"/>
                <a:gd name="T29" fmla="*/ 60 h 96"/>
                <a:gd name="T30" fmla="*/ 36 w 71"/>
                <a:gd name="T31" fmla="*/ 54 h 96"/>
                <a:gd name="T32" fmla="*/ 30 w 71"/>
                <a:gd name="T33" fmla="*/ 48 h 96"/>
                <a:gd name="T34" fmla="*/ 18 w 71"/>
                <a:gd name="T35" fmla="*/ 42 h 96"/>
                <a:gd name="T36" fmla="*/ 12 w 71"/>
                <a:gd name="T37" fmla="*/ 36 h 96"/>
                <a:gd name="T38" fmla="*/ 6 w 71"/>
                <a:gd name="T39" fmla="*/ 36 h 96"/>
                <a:gd name="T40" fmla="*/ 0 w 71"/>
                <a:gd name="T41" fmla="*/ 30 h 96"/>
                <a:gd name="T42" fmla="*/ 0 w 71"/>
                <a:gd name="T43" fmla="*/ 30 h 96"/>
                <a:gd name="T44" fmla="*/ 6 w 71"/>
                <a:gd name="T45" fmla="*/ 30 h 96"/>
                <a:gd name="T46" fmla="*/ 12 w 71"/>
                <a:gd name="T47" fmla="*/ 36 h 96"/>
                <a:gd name="T48" fmla="*/ 24 w 71"/>
                <a:gd name="T49" fmla="*/ 42 h 96"/>
                <a:gd name="T50" fmla="*/ 30 w 71"/>
                <a:gd name="T51" fmla="*/ 42 h 96"/>
                <a:gd name="T52" fmla="*/ 36 w 71"/>
                <a:gd name="T53" fmla="*/ 42 h 96"/>
                <a:gd name="T54" fmla="*/ 30 w 71"/>
                <a:gd name="T55" fmla="*/ 24 h 96"/>
                <a:gd name="T56" fmla="*/ 24 w 71"/>
                <a:gd name="T57" fmla="*/ 12 h 96"/>
                <a:gd name="T58" fmla="*/ 18 w 71"/>
                <a:gd name="T59" fmla="*/ 6 h 96"/>
                <a:gd name="T60" fmla="*/ 12 w 71"/>
                <a:gd name="T61" fmla="*/ 0 h 96"/>
                <a:gd name="T62" fmla="*/ 18 w 71"/>
                <a:gd name="T63" fmla="*/ 0 h 96"/>
                <a:gd name="T64" fmla="*/ 24 w 71"/>
                <a:gd name="T65" fmla="*/ 6 h 96"/>
                <a:gd name="T66" fmla="*/ 30 w 71"/>
                <a:gd name="T67" fmla="*/ 12 h 96"/>
                <a:gd name="T68" fmla="*/ 36 w 71"/>
                <a:gd name="T69" fmla="*/ 24 h 96"/>
                <a:gd name="T70" fmla="*/ 41 w 71"/>
                <a:gd name="T71" fmla="*/ 36 h 96"/>
                <a:gd name="T72" fmla="*/ 47 w 71"/>
                <a:gd name="T73" fmla="*/ 36 h 96"/>
                <a:gd name="T74" fmla="*/ 53 w 71"/>
                <a:gd name="T75" fmla="*/ 18 h 96"/>
                <a:gd name="T76" fmla="*/ 53 w 71"/>
                <a:gd name="T77" fmla="*/ 6 h 96"/>
                <a:gd name="T78" fmla="*/ 53 w 71"/>
                <a:gd name="T79" fmla="*/ 12 h 96"/>
                <a:gd name="T80" fmla="*/ 53 w 71"/>
                <a:gd name="T81" fmla="*/ 18 h 96"/>
                <a:gd name="T82" fmla="*/ 47 w 71"/>
                <a:gd name="T83" fmla="*/ 36 h 96"/>
                <a:gd name="T84" fmla="*/ 47 w 71"/>
                <a:gd name="T85" fmla="*/ 54 h 96"/>
                <a:gd name="T86" fmla="*/ 47 w 71"/>
                <a:gd name="T87" fmla="*/ 60 h 96"/>
                <a:gd name="T88" fmla="*/ 53 w 71"/>
                <a:gd name="T89" fmla="*/ 66 h 96"/>
                <a:gd name="T90" fmla="*/ 59 w 71"/>
                <a:gd name="T91" fmla="*/ 60 h 96"/>
                <a:gd name="T92" fmla="*/ 59 w 71"/>
                <a:gd name="T93" fmla="*/ 60 h 96"/>
                <a:gd name="T94" fmla="*/ 65 w 71"/>
                <a:gd name="T95" fmla="*/ 54 h 96"/>
                <a:gd name="T96" fmla="*/ 65 w 71"/>
                <a:gd name="T97" fmla="*/ 48 h 96"/>
                <a:gd name="T98" fmla="*/ 71 w 71"/>
                <a:gd name="T99" fmla="*/ 48 h 96"/>
                <a:gd name="T100" fmla="*/ 71 w 71"/>
                <a:gd name="T101" fmla="*/ 54 h 96"/>
                <a:gd name="T102" fmla="*/ 65 w 71"/>
                <a:gd name="T103" fmla="*/ 60 h 96"/>
                <a:gd name="T104" fmla="*/ 59 w 71"/>
                <a:gd name="T105" fmla="*/ 66 h 96"/>
                <a:gd name="T106" fmla="*/ 53 w 71"/>
                <a:gd name="T107" fmla="*/ 72 h 96"/>
                <a:gd name="T108" fmla="*/ 53 w 71"/>
                <a:gd name="T109" fmla="*/ 78 h 96"/>
                <a:gd name="T110" fmla="*/ 53 w 71"/>
                <a:gd name="T111" fmla="*/ 84 h 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1"/>
                <a:gd name="T169" fmla="*/ 0 h 96"/>
                <a:gd name="T170" fmla="*/ 71 w 71"/>
                <a:gd name="T171" fmla="*/ 96 h 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1" h="96">
                  <a:moveTo>
                    <a:pt x="59" y="84"/>
                  </a:moveTo>
                  <a:lnTo>
                    <a:pt x="53" y="90"/>
                  </a:lnTo>
                  <a:lnTo>
                    <a:pt x="53" y="96"/>
                  </a:lnTo>
                  <a:lnTo>
                    <a:pt x="53" y="90"/>
                  </a:lnTo>
                  <a:lnTo>
                    <a:pt x="47" y="84"/>
                  </a:lnTo>
                  <a:lnTo>
                    <a:pt x="47" y="78"/>
                  </a:lnTo>
                  <a:lnTo>
                    <a:pt x="47" y="72"/>
                  </a:lnTo>
                  <a:lnTo>
                    <a:pt x="41" y="72"/>
                  </a:lnTo>
                  <a:lnTo>
                    <a:pt x="36" y="72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18" y="66"/>
                  </a:lnTo>
                  <a:lnTo>
                    <a:pt x="18" y="60"/>
                  </a:lnTo>
                  <a:lnTo>
                    <a:pt x="24" y="66"/>
                  </a:lnTo>
                  <a:lnTo>
                    <a:pt x="30" y="66"/>
                  </a:lnTo>
                  <a:lnTo>
                    <a:pt x="36" y="66"/>
                  </a:lnTo>
                  <a:lnTo>
                    <a:pt x="41" y="66"/>
                  </a:lnTo>
                  <a:lnTo>
                    <a:pt x="41" y="60"/>
                  </a:lnTo>
                  <a:lnTo>
                    <a:pt x="41" y="54"/>
                  </a:lnTo>
                  <a:lnTo>
                    <a:pt x="36" y="54"/>
                  </a:lnTo>
                  <a:lnTo>
                    <a:pt x="36" y="48"/>
                  </a:lnTo>
                  <a:lnTo>
                    <a:pt x="30" y="48"/>
                  </a:lnTo>
                  <a:lnTo>
                    <a:pt x="24" y="48"/>
                  </a:lnTo>
                  <a:lnTo>
                    <a:pt x="18" y="42"/>
                  </a:lnTo>
                  <a:lnTo>
                    <a:pt x="12" y="36"/>
                  </a:lnTo>
                  <a:lnTo>
                    <a:pt x="6" y="36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4" y="42"/>
                  </a:lnTo>
                  <a:lnTo>
                    <a:pt x="30" y="42"/>
                  </a:lnTo>
                  <a:lnTo>
                    <a:pt x="36" y="42"/>
                  </a:lnTo>
                  <a:lnTo>
                    <a:pt x="36" y="36"/>
                  </a:lnTo>
                  <a:lnTo>
                    <a:pt x="30" y="24"/>
                  </a:lnTo>
                  <a:lnTo>
                    <a:pt x="30" y="18"/>
                  </a:lnTo>
                  <a:lnTo>
                    <a:pt x="24" y="12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36" y="24"/>
                  </a:lnTo>
                  <a:lnTo>
                    <a:pt x="36" y="30"/>
                  </a:lnTo>
                  <a:lnTo>
                    <a:pt x="41" y="36"/>
                  </a:lnTo>
                  <a:lnTo>
                    <a:pt x="41" y="42"/>
                  </a:lnTo>
                  <a:lnTo>
                    <a:pt x="47" y="36"/>
                  </a:lnTo>
                  <a:lnTo>
                    <a:pt x="47" y="24"/>
                  </a:lnTo>
                  <a:lnTo>
                    <a:pt x="53" y="18"/>
                  </a:lnTo>
                  <a:lnTo>
                    <a:pt x="53" y="12"/>
                  </a:lnTo>
                  <a:lnTo>
                    <a:pt x="53" y="6"/>
                  </a:lnTo>
                  <a:lnTo>
                    <a:pt x="53" y="12"/>
                  </a:lnTo>
                  <a:lnTo>
                    <a:pt x="53" y="18"/>
                  </a:lnTo>
                  <a:lnTo>
                    <a:pt x="53" y="30"/>
                  </a:lnTo>
                  <a:lnTo>
                    <a:pt x="47" y="36"/>
                  </a:lnTo>
                  <a:lnTo>
                    <a:pt x="41" y="48"/>
                  </a:lnTo>
                  <a:lnTo>
                    <a:pt x="47" y="54"/>
                  </a:lnTo>
                  <a:lnTo>
                    <a:pt x="47" y="60"/>
                  </a:lnTo>
                  <a:lnTo>
                    <a:pt x="47" y="66"/>
                  </a:lnTo>
                  <a:lnTo>
                    <a:pt x="53" y="66"/>
                  </a:lnTo>
                  <a:lnTo>
                    <a:pt x="59" y="60"/>
                  </a:lnTo>
                  <a:lnTo>
                    <a:pt x="65" y="54"/>
                  </a:lnTo>
                  <a:lnTo>
                    <a:pt x="65" y="48"/>
                  </a:lnTo>
                  <a:lnTo>
                    <a:pt x="71" y="48"/>
                  </a:lnTo>
                  <a:lnTo>
                    <a:pt x="71" y="54"/>
                  </a:lnTo>
                  <a:lnTo>
                    <a:pt x="65" y="60"/>
                  </a:lnTo>
                  <a:lnTo>
                    <a:pt x="65" y="66"/>
                  </a:lnTo>
                  <a:lnTo>
                    <a:pt x="59" y="66"/>
                  </a:lnTo>
                  <a:lnTo>
                    <a:pt x="59" y="72"/>
                  </a:lnTo>
                  <a:lnTo>
                    <a:pt x="53" y="72"/>
                  </a:lnTo>
                  <a:lnTo>
                    <a:pt x="53" y="78"/>
                  </a:lnTo>
                  <a:lnTo>
                    <a:pt x="53" y="84"/>
                  </a:lnTo>
                  <a:lnTo>
                    <a:pt x="59" y="84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92" name="Freeform 218"/>
            <p:cNvSpPr>
              <a:spLocks/>
            </p:cNvSpPr>
            <p:nvPr/>
          </p:nvSpPr>
          <p:spPr bwMode="auto">
            <a:xfrm>
              <a:off x="4576" y="2192"/>
              <a:ext cx="66" cy="90"/>
            </a:xfrm>
            <a:custGeom>
              <a:avLst/>
              <a:gdLst>
                <a:gd name="T0" fmla="*/ 66 w 66"/>
                <a:gd name="T1" fmla="*/ 0 h 90"/>
                <a:gd name="T2" fmla="*/ 54 w 66"/>
                <a:gd name="T3" fmla="*/ 0 h 90"/>
                <a:gd name="T4" fmla="*/ 54 w 66"/>
                <a:gd name="T5" fmla="*/ 6 h 90"/>
                <a:gd name="T6" fmla="*/ 48 w 66"/>
                <a:gd name="T7" fmla="*/ 12 h 90"/>
                <a:gd name="T8" fmla="*/ 42 w 66"/>
                <a:gd name="T9" fmla="*/ 18 h 90"/>
                <a:gd name="T10" fmla="*/ 30 w 66"/>
                <a:gd name="T11" fmla="*/ 18 h 90"/>
                <a:gd name="T12" fmla="*/ 18 w 66"/>
                <a:gd name="T13" fmla="*/ 24 h 90"/>
                <a:gd name="T14" fmla="*/ 12 w 66"/>
                <a:gd name="T15" fmla="*/ 24 h 90"/>
                <a:gd name="T16" fmla="*/ 6 w 66"/>
                <a:gd name="T17" fmla="*/ 30 h 90"/>
                <a:gd name="T18" fmla="*/ 6 w 66"/>
                <a:gd name="T19" fmla="*/ 30 h 90"/>
                <a:gd name="T20" fmla="*/ 12 w 66"/>
                <a:gd name="T21" fmla="*/ 24 h 90"/>
                <a:gd name="T22" fmla="*/ 18 w 66"/>
                <a:gd name="T23" fmla="*/ 24 h 90"/>
                <a:gd name="T24" fmla="*/ 30 w 66"/>
                <a:gd name="T25" fmla="*/ 24 h 90"/>
                <a:gd name="T26" fmla="*/ 36 w 66"/>
                <a:gd name="T27" fmla="*/ 24 h 90"/>
                <a:gd name="T28" fmla="*/ 36 w 66"/>
                <a:gd name="T29" fmla="*/ 30 h 90"/>
                <a:gd name="T30" fmla="*/ 30 w 66"/>
                <a:gd name="T31" fmla="*/ 42 h 90"/>
                <a:gd name="T32" fmla="*/ 24 w 66"/>
                <a:gd name="T33" fmla="*/ 48 h 90"/>
                <a:gd name="T34" fmla="*/ 18 w 66"/>
                <a:gd name="T35" fmla="*/ 48 h 90"/>
                <a:gd name="T36" fmla="*/ 12 w 66"/>
                <a:gd name="T37" fmla="*/ 48 h 90"/>
                <a:gd name="T38" fmla="*/ 0 w 66"/>
                <a:gd name="T39" fmla="*/ 54 h 90"/>
                <a:gd name="T40" fmla="*/ 0 w 66"/>
                <a:gd name="T41" fmla="*/ 54 h 90"/>
                <a:gd name="T42" fmla="*/ 0 w 66"/>
                <a:gd name="T43" fmla="*/ 54 h 90"/>
                <a:gd name="T44" fmla="*/ 6 w 66"/>
                <a:gd name="T45" fmla="*/ 54 h 90"/>
                <a:gd name="T46" fmla="*/ 12 w 66"/>
                <a:gd name="T47" fmla="*/ 54 h 90"/>
                <a:gd name="T48" fmla="*/ 18 w 66"/>
                <a:gd name="T49" fmla="*/ 54 h 90"/>
                <a:gd name="T50" fmla="*/ 24 w 66"/>
                <a:gd name="T51" fmla="*/ 54 h 90"/>
                <a:gd name="T52" fmla="*/ 24 w 66"/>
                <a:gd name="T53" fmla="*/ 54 h 90"/>
                <a:gd name="T54" fmla="*/ 12 w 66"/>
                <a:gd name="T55" fmla="*/ 72 h 90"/>
                <a:gd name="T56" fmla="*/ 12 w 66"/>
                <a:gd name="T57" fmla="*/ 84 h 90"/>
                <a:gd name="T58" fmla="*/ 18 w 66"/>
                <a:gd name="T59" fmla="*/ 78 h 90"/>
                <a:gd name="T60" fmla="*/ 24 w 66"/>
                <a:gd name="T61" fmla="*/ 66 h 90"/>
                <a:gd name="T62" fmla="*/ 30 w 66"/>
                <a:gd name="T63" fmla="*/ 54 h 90"/>
                <a:gd name="T64" fmla="*/ 36 w 66"/>
                <a:gd name="T65" fmla="*/ 60 h 90"/>
                <a:gd name="T66" fmla="*/ 42 w 66"/>
                <a:gd name="T67" fmla="*/ 78 h 90"/>
                <a:gd name="T68" fmla="*/ 48 w 66"/>
                <a:gd name="T69" fmla="*/ 84 h 90"/>
                <a:gd name="T70" fmla="*/ 48 w 66"/>
                <a:gd name="T71" fmla="*/ 84 h 90"/>
                <a:gd name="T72" fmla="*/ 42 w 66"/>
                <a:gd name="T73" fmla="*/ 72 h 90"/>
                <a:gd name="T74" fmla="*/ 36 w 66"/>
                <a:gd name="T75" fmla="*/ 54 h 90"/>
                <a:gd name="T76" fmla="*/ 42 w 66"/>
                <a:gd name="T77" fmla="*/ 42 h 90"/>
                <a:gd name="T78" fmla="*/ 48 w 66"/>
                <a:gd name="T79" fmla="*/ 30 h 90"/>
                <a:gd name="T80" fmla="*/ 54 w 66"/>
                <a:gd name="T81" fmla="*/ 30 h 90"/>
                <a:gd name="T82" fmla="*/ 60 w 66"/>
                <a:gd name="T83" fmla="*/ 42 h 90"/>
                <a:gd name="T84" fmla="*/ 66 w 66"/>
                <a:gd name="T85" fmla="*/ 60 h 90"/>
                <a:gd name="T86" fmla="*/ 66 w 66"/>
                <a:gd name="T87" fmla="*/ 54 h 90"/>
                <a:gd name="T88" fmla="*/ 66 w 66"/>
                <a:gd name="T89" fmla="*/ 42 h 90"/>
                <a:gd name="T90" fmla="*/ 60 w 66"/>
                <a:gd name="T91" fmla="*/ 24 h 90"/>
                <a:gd name="T92" fmla="*/ 60 w 66"/>
                <a:gd name="T93" fmla="*/ 18 h 90"/>
                <a:gd name="T94" fmla="*/ 66 w 66"/>
                <a:gd name="T95" fmla="*/ 6 h 90"/>
                <a:gd name="T96" fmla="*/ 66 w 66"/>
                <a:gd name="T97" fmla="*/ 0 h 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"/>
                <a:gd name="T148" fmla="*/ 0 h 90"/>
                <a:gd name="T149" fmla="*/ 66 w 66"/>
                <a:gd name="T150" fmla="*/ 90 h 9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" h="90">
                  <a:moveTo>
                    <a:pt x="66" y="0"/>
                  </a:moveTo>
                  <a:lnTo>
                    <a:pt x="66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54" y="6"/>
                  </a:lnTo>
                  <a:lnTo>
                    <a:pt x="48" y="12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8" y="24"/>
                  </a:lnTo>
                  <a:lnTo>
                    <a:pt x="12" y="24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6" y="24"/>
                  </a:lnTo>
                  <a:lnTo>
                    <a:pt x="42" y="24"/>
                  </a:lnTo>
                  <a:lnTo>
                    <a:pt x="36" y="30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24" y="48"/>
                  </a:lnTo>
                  <a:lnTo>
                    <a:pt x="18" y="48"/>
                  </a:lnTo>
                  <a:lnTo>
                    <a:pt x="12" y="48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6" y="54"/>
                  </a:lnTo>
                  <a:lnTo>
                    <a:pt x="12" y="54"/>
                  </a:lnTo>
                  <a:lnTo>
                    <a:pt x="18" y="54"/>
                  </a:lnTo>
                  <a:lnTo>
                    <a:pt x="24" y="54"/>
                  </a:lnTo>
                  <a:lnTo>
                    <a:pt x="30" y="48"/>
                  </a:lnTo>
                  <a:lnTo>
                    <a:pt x="24" y="54"/>
                  </a:lnTo>
                  <a:lnTo>
                    <a:pt x="18" y="60"/>
                  </a:lnTo>
                  <a:lnTo>
                    <a:pt x="12" y="72"/>
                  </a:lnTo>
                  <a:lnTo>
                    <a:pt x="12" y="90"/>
                  </a:lnTo>
                  <a:lnTo>
                    <a:pt x="12" y="84"/>
                  </a:lnTo>
                  <a:lnTo>
                    <a:pt x="18" y="84"/>
                  </a:lnTo>
                  <a:lnTo>
                    <a:pt x="18" y="78"/>
                  </a:lnTo>
                  <a:lnTo>
                    <a:pt x="24" y="72"/>
                  </a:lnTo>
                  <a:lnTo>
                    <a:pt x="24" y="66"/>
                  </a:lnTo>
                  <a:lnTo>
                    <a:pt x="30" y="60"/>
                  </a:lnTo>
                  <a:lnTo>
                    <a:pt x="30" y="54"/>
                  </a:lnTo>
                  <a:lnTo>
                    <a:pt x="36" y="60"/>
                  </a:lnTo>
                  <a:lnTo>
                    <a:pt x="36" y="66"/>
                  </a:lnTo>
                  <a:lnTo>
                    <a:pt x="42" y="78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42" y="78"/>
                  </a:lnTo>
                  <a:lnTo>
                    <a:pt x="42" y="72"/>
                  </a:lnTo>
                  <a:lnTo>
                    <a:pt x="42" y="60"/>
                  </a:lnTo>
                  <a:lnTo>
                    <a:pt x="36" y="54"/>
                  </a:lnTo>
                  <a:lnTo>
                    <a:pt x="36" y="48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36"/>
                  </a:lnTo>
                  <a:lnTo>
                    <a:pt x="60" y="42"/>
                  </a:lnTo>
                  <a:lnTo>
                    <a:pt x="66" y="54"/>
                  </a:lnTo>
                  <a:lnTo>
                    <a:pt x="66" y="60"/>
                  </a:lnTo>
                  <a:lnTo>
                    <a:pt x="66" y="54"/>
                  </a:lnTo>
                  <a:lnTo>
                    <a:pt x="66" y="42"/>
                  </a:lnTo>
                  <a:lnTo>
                    <a:pt x="60" y="30"/>
                  </a:lnTo>
                  <a:lnTo>
                    <a:pt x="60" y="24"/>
                  </a:lnTo>
                  <a:lnTo>
                    <a:pt x="54" y="18"/>
                  </a:lnTo>
                  <a:lnTo>
                    <a:pt x="60" y="18"/>
                  </a:lnTo>
                  <a:lnTo>
                    <a:pt x="60" y="12"/>
                  </a:lnTo>
                  <a:lnTo>
                    <a:pt x="66" y="6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93" name="Freeform 219"/>
            <p:cNvSpPr>
              <a:spLocks/>
            </p:cNvSpPr>
            <p:nvPr/>
          </p:nvSpPr>
          <p:spPr bwMode="auto">
            <a:xfrm>
              <a:off x="4684" y="2073"/>
              <a:ext cx="95" cy="72"/>
            </a:xfrm>
            <a:custGeom>
              <a:avLst/>
              <a:gdLst>
                <a:gd name="T0" fmla="*/ 59 w 95"/>
                <a:gd name="T1" fmla="*/ 0 h 72"/>
                <a:gd name="T2" fmla="*/ 65 w 95"/>
                <a:gd name="T3" fmla="*/ 0 h 72"/>
                <a:gd name="T4" fmla="*/ 77 w 95"/>
                <a:gd name="T5" fmla="*/ 6 h 72"/>
                <a:gd name="T6" fmla="*/ 77 w 95"/>
                <a:gd name="T7" fmla="*/ 12 h 72"/>
                <a:gd name="T8" fmla="*/ 77 w 95"/>
                <a:gd name="T9" fmla="*/ 24 h 72"/>
                <a:gd name="T10" fmla="*/ 59 w 95"/>
                <a:gd name="T11" fmla="*/ 24 h 72"/>
                <a:gd name="T12" fmla="*/ 53 w 95"/>
                <a:gd name="T13" fmla="*/ 30 h 72"/>
                <a:gd name="T14" fmla="*/ 53 w 95"/>
                <a:gd name="T15" fmla="*/ 30 h 72"/>
                <a:gd name="T16" fmla="*/ 59 w 95"/>
                <a:gd name="T17" fmla="*/ 30 h 72"/>
                <a:gd name="T18" fmla="*/ 65 w 95"/>
                <a:gd name="T19" fmla="*/ 30 h 72"/>
                <a:gd name="T20" fmla="*/ 71 w 95"/>
                <a:gd name="T21" fmla="*/ 30 h 72"/>
                <a:gd name="T22" fmla="*/ 77 w 95"/>
                <a:gd name="T23" fmla="*/ 36 h 72"/>
                <a:gd name="T24" fmla="*/ 77 w 95"/>
                <a:gd name="T25" fmla="*/ 42 h 72"/>
                <a:gd name="T26" fmla="*/ 71 w 95"/>
                <a:gd name="T27" fmla="*/ 48 h 72"/>
                <a:gd name="T28" fmla="*/ 77 w 95"/>
                <a:gd name="T29" fmla="*/ 48 h 72"/>
                <a:gd name="T30" fmla="*/ 83 w 95"/>
                <a:gd name="T31" fmla="*/ 48 h 72"/>
                <a:gd name="T32" fmla="*/ 89 w 95"/>
                <a:gd name="T33" fmla="*/ 48 h 72"/>
                <a:gd name="T34" fmla="*/ 95 w 95"/>
                <a:gd name="T35" fmla="*/ 48 h 72"/>
                <a:gd name="T36" fmla="*/ 95 w 95"/>
                <a:gd name="T37" fmla="*/ 66 h 72"/>
                <a:gd name="T38" fmla="*/ 89 w 95"/>
                <a:gd name="T39" fmla="*/ 72 h 72"/>
                <a:gd name="T40" fmla="*/ 83 w 95"/>
                <a:gd name="T41" fmla="*/ 72 h 72"/>
                <a:gd name="T42" fmla="*/ 77 w 95"/>
                <a:gd name="T43" fmla="*/ 72 h 72"/>
                <a:gd name="T44" fmla="*/ 71 w 95"/>
                <a:gd name="T45" fmla="*/ 60 h 72"/>
                <a:gd name="T46" fmla="*/ 65 w 95"/>
                <a:gd name="T47" fmla="*/ 48 h 72"/>
                <a:gd name="T48" fmla="*/ 53 w 95"/>
                <a:gd name="T49" fmla="*/ 42 h 72"/>
                <a:gd name="T50" fmla="*/ 53 w 95"/>
                <a:gd name="T51" fmla="*/ 48 h 72"/>
                <a:gd name="T52" fmla="*/ 53 w 95"/>
                <a:gd name="T53" fmla="*/ 60 h 72"/>
                <a:gd name="T54" fmla="*/ 47 w 95"/>
                <a:gd name="T55" fmla="*/ 66 h 72"/>
                <a:gd name="T56" fmla="*/ 35 w 95"/>
                <a:gd name="T57" fmla="*/ 72 h 72"/>
                <a:gd name="T58" fmla="*/ 29 w 95"/>
                <a:gd name="T59" fmla="*/ 66 h 72"/>
                <a:gd name="T60" fmla="*/ 23 w 95"/>
                <a:gd name="T61" fmla="*/ 54 h 72"/>
                <a:gd name="T62" fmla="*/ 29 w 95"/>
                <a:gd name="T63" fmla="*/ 48 h 72"/>
                <a:gd name="T64" fmla="*/ 29 w 95"/>
                <a:gd name="T65" fmla="*/ 42 h 72"/>
                <a:gd name="T66" fmla="*/ 17 w 95"/>
                <a:gd name="T67" fmla="*/ 36 h 72"/>
                <a:gd name="T68" fmla="*/ 12 w 95"/>
                <a:gd name="T69" fmla="*/ 42 h 72"/>
                <a:gd name="T70" fmla="*/ 0 w 95"/>
                <a:gd name="T71" fmla="*/ 36 h 72"/>
                <a:gd name="T72" fmla="*/ 0 w 95"/>
                <a:gd name="T73" fmla="*/ 30 h 72"/>
                <a:gd name="T74" fmla="*/ 6 w 95"/>
                <a:gd name="T75" fmla="*/ 18 h 72"/>
                <a:gd name="T76" fmla="*/ 6 w 95"/>
                <a:gd name="T77" fmla="*/ 18 h 72"/>
                <a:gd name="T78" fmla="*/ 12 w 95"/>
                <a:gd name="T79" fmla="*/ 12 h 72"/>
                <a:gd name="T80" fmla="*/ 17 w 95"/>
                <a:gd name="T81" fmla="*/ 12 h 72"/>
                <a:gd name="T82" fmla="*/ 23 w 95"/>
                <a:gd name="T83" fmla="*/ 0 h 72"/>
                <a:gd name="T84" fmla="*/ 29 w 95"/>
                <a:gd name="T85" fmla="*/ 0 h 72"/>
                <a:gd name="T86" fmla="*/ 41 w 95"/>
                <a:gd name="T87" fmla="*/ 6 h 72"/>
                <a:gd name="T88" fmla="*/ 41 w 95"/>
                <a:gd name="T89" fmla="*/ 18 h 72"/>
                <a:gd name="T90" fmla="*/ 47 w 95"/>
                <a:gd name="T91" fmla="*/ 24 h 72"/>
                <a:gd name="T92" fmla="*/ 47 w 95"/>
                <a:gd name="T93" fmla="*/ 30 h 72"/>
                <a:gd name="T94" fmla="*/ 53 w 95"/>
                <a:gd name="T95" fmla="*/ 24 h 72"/>
                <a:gd name="T96" fmla="*/ 53 w 95"/>
                <a:gd name="T97" fmla="*/ 18 h 72"/>
                <a:gd name="T98" fmla="*/ 53 w 95"/>
                <a:gd name="T99" fmla="*/ 6 h 7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5"/>
                <a:gd name="T151" fmla="*/ 0 h 72"/>
                <a:gd name="T152" fmla="*/ 95 w 95"/>
                <a:gd name="T153" fmla="*/ 72 h 7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5" h="72">
                  <a:moveTo>
                    <a:pt x="53" y="6"/>
                  </a:moveTo>
                  <a:lnTo>
                    <a:pt x="53" y="6"/>
                  </a:lnTo>
                  <a:lnTo>
                    <a:pt x="59" y="0"/>
                  </a:lnTo>
                  <a:lnTo>
                    <a:pt x="65" y="0"/>
                  </a:lnTo>
                  <a:lnTo>
                    <a:pt x="71" y="0"/>
                  </a:lnTo>
                  <a:lnTo>
                    <a:pt x="71" y="6"/>
                  </a:lnTo>
                  <a:lnTo>
                    <a:pt x="77" y="6"/>
                  </a:lnTo>
                  <a:lnTo>
                    <a:pt x="77" y="12"/>
                  </a:lnTo>
                  <a:lnTo>
                    <a:pt x="77" y="18"/>
                  </a:lnTo>
                  <a:lnTo>
                    <a:pt x="77" y="24"/>
                  </a:lnTo>
                  <a:lnTo>
                    <a:pt x="71" y="24"/>
                  </a:lnTo>
                  <a:lnTo>
                    <a:pt x="59" y="24"/>
                  </a:lnTo>
                  <a:lnTo>
                    <a:pt x="59" y="30"/>
                  </a:lnTo>
                  <a:lnTo>
                    <a:pt x="53" y="30"/>
                  </a:lnTo>
                  <a:lnTo>
                    <a:pt x="53" y="36"/>
                  </a:lnTo>
                  <a:lnTo>
                    <a:pt x="59" y="30"/>
                  </a:lnTo>
                  <a:lnTo>
                    <a:pt x="65" y="30"/>
                  </a:lnTo>
                  <a:lnTo>
                    <a:pt x="71" y="30"/>
                  </a:lnTo>
                  <a:lnTo>
                    <a:pt x="71" y="36"/>
                  </a:lnTo>
                  <a:lnTo>
                    <a:pt x="77" y="36"/>
                  </a:lnTo>
                  <a:lnTo>
                    <a:pt x="77" y="42"/>
                  </a:lnTo>
                  <a:lnTo>
                    <a:pt x="71" y="42"/>
                  </a:lnTo>
                  <a:lnTo>
                    <a:pt x="71" y="48"/>
                  </a:lnTo>
                  <a:lnTo>
                    <a:pt x="77" y="48"/>
                  </a:lnTo>
                  <a:lnTo>
                    <a:pt x="83" y="48"/>
                  </a:lnTo>
                  <a:lnTo>
                    <a:pt x="89" y="48"/>
                  </a:lnTo>
                  <a:lnTo>
                    <a:pt x="95" y="48"/>
                  </a:lnTo>
                  <a:lnTo>
                    <a:pt x="95" y="54"/>
                  </a:lnTo>
                  <a:lnTo>
                    <a:pt x="95" y="60"/>
                  </a:lnTo>
                  <a:lnTo>
                    <a:pt x="95" y="66"/>
                  </a:lnTo>
                  <a:lnTo>
                    <a:pt x="95" y="72"/>
                  </a:lnTo>
                  <a:lnTo>
                    <a:pt x="89" y="72"/>
                  </a:lnTo>
                  <a:lnTo>
                    <a:pt x="83" y="72"/>
                  </a:lnTo>
                  <a:lnTo>
                    <a:pt x="77" y="72"/>
                  </a:lnTo>
                  <a:lnTo>
                    <a:pt x="71" y="66"/>
                  </a:lnTo>
                  <a:lnTo>
                    <a:pt x="71" y="60"/>
                  </a:lnTo>
                  <a:lnTo>
                    <a:pt x="71" y="54"/>
                  </a:lnTo>
                  <a:lnTo>
                    <a:pt x="65" y="48"/>
                  </a:lnTo>
                  <a:lnTo>
                    <a:pt x="59" y="48"/>
                  </a:lnTo>
                  <a:lnTo>
                    <a:pt x="53" y="48"/>
                  </a:lnTo>
                  <a:lnTo>
                    <a:pt x="53" y="42"/>
                  </a:lnTo>
                  <a:lnTo>
                    <a:pt x="53" y="48"/>
                  </a:lnTo>
                  <a:lnTo>
                    <a:pt x="53" y="54"/>
                  </a:lnTo>
                  <a:lnTo>
                    <a:pt x="53" y="60"/>
                  </a:lnTo>
                  <a:lnTo>
                    <a:pt x="53" y="66"/>
                  </a:lnTo>
                  <a:lnTo>
                    <a:pt x="47" y="66"/>
                  </a:lnTo>
                  <a:lnTo>
                    <a:pt x="41" y="72"/>
                  </a:lnTo>
                  <a:lnTo>
                    <a:pt x="35" y="72"/>
                  </a:lnTo>
                  <a:lnTo>
                    <a:pt x="29" y="66"/>
                  </a:lnTo>
                  <a:lnTo>
                    <a:pt x="23" y="60"/>
                  </a:lnTo>
                  <a:lnTo>
                    <a:pt x="23" y="54"/>
                  </a:lnTo>
                  <a:lnTo>
                    <a:pt x="23" y="48"/>
                  </a:lnTo>
                  <a:lnTo>
                    <a:pt x="29" y="48"/>
                  </a:lnTo>
                  <a:lnTo>
                    <a:pt x="29" y="42"/>
                  </a:lnTo>
                  <a:lnTo>
                    <a:pt x="23" y="42"/>
                  </a:lnTo>
                  <a:lnTo>
                    <a:pt x="23" y="36"/>
                  </a:lnTo>
                  <a:lnTo>
                    <a:pt x="17" y="36"/>
                  </a:lnTo>
                  <a:lnTo>
                    <a:pt x="17" y="42"/>
                  </a:lnTo>
                  <a:lnTo>
                    <a:pt x="12" y="42"/>
                  </a:lnTo>
                  <a:lnTo>
                    <a:pt x="6" y="42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7" y="12"/>
                  </a:lnTo>
                  <a:lnTo>
                    <a:pt x="17" y="6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41" y="6"/>
                  </a:lnTo>
                  <a:lnTo>
                    <a:pt x="41" y="12"/>
                  </a:lnTo>
                  <a:lnTo>
                    <a:pt x="35" y="18"/>
                  </a:lnTo>
                  <a:lnTo>
                    <a:pt x="41" y="18"/>
                  </a:lnTo>
                  <a:lnTo>
                    <a:pt x="47" y="18"/>
                  </a:lnTo>
                  <a:lnTo>
                    <a:pt x="47" y="24"/>
                  </a:lnTo>
                  <a:lnTo>
                    <a:pt x="47" y="30"/>
                  </a:lnTo>
                  <a:lnTo>
                    <a:pt x="47" y="24"/>
                  </a:lnTo>
                  <a:lnTo>
                    <a:pt x="53" y="24"/>
                  </a:lnTo>
                  <a:lnTo>
                    <a:pt x="53" y="18"/>
                  </a:lnTo>
                  <a:lnTo>
                    <a:pt x="53" y="12"/>
                  </a:lnTo>
                  <a:lnTo>
                    <a:pt x="53" y="6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94" name="Freeform 220"/>
            <p:cNvSpPr>
              <a:spLocks/>
            </p:cNvSpPr>
            <p:nvPr/>
          </p:nvSpPr>
          <p:spPr bwMode="auto">
            <a:xfrm>
              <a:off x="4600" y="2001"/>
              <a:ext cx="96" cy="90"/>
            </a:xfrm>
            <a:custGeom>
              <a:avLst/>
              <a:gdLst>
                <a:gd name="T0" fmla="*/ 90 w 96"/>
                <a:gd name="T1" fmla="*/ 90 h 90"/>
                <a:gd name="T2" fmla="*/ 84 w 96"/>
                <a:gd name="T3" fmla="*/ 84 h 90"/>
                <a:gd name="T4" fmla="*/ 78 w 96"/>
                <a:gd name="T5" fmla="*/ 84 h 90"/>
                <a:gd name="T6" fmla="*/ 66 w 96"/>
                <a:gd name="T7" fmla="*/ 84 h 90"/>
                <a:gd name="T8" fmla="*/ 54 w 96"/>
                <a:gd name="T9" fmla="*/ 84 h 90"/>
                <a:gd name="T10" fmla="*/ 48 w 96"/>
                <a:gd name="T11" fmla="*/ 84 h 90"/>
                <a:gd name="T12" fmla="*/ 54 w 96"/>
                <a:gd name="T13" fmla="*/ 78 h 90"/>
                <a:gd name="T14" fmla="*/ 60 w 96"/>
                <a:gd name="T15" fmla="*/ 78 h 90"/>
                <a:gd name="T16" fmla="*/ 72 w 96"/>
                <a:gd name="T17" fmla="*/ 78 h 90"/>
                <a:gd name="T18" fmla="*/ 72 w 96"/>
                <a:gd name="T19" fmla="*/ 72 h 90"/>
                <a:gd name="T20" fmla="*/ 60 w 96"/>
                <a:gd name="T21" fmla="*/ 60 h 90"/>
                <a:gd name="T22" fmla="*/ 48 w 96"/>
                <a:gd name="T23" fmla="*/ 66 h 90"/>
                <a:gd name="T24" fmla="*/ 30 w 96"/>
                <a:gd name="T25" fmla="*/ 66 h 90"/>
                <a:gd name="T26" fmla="*/ 18 w 96"/>
                <a:gd name="T27" fmla="*/ 60 h 90"/>
                <a:gd name="T28" fmla="*/ 24 w 96"/>
                <a:gd name="T29" fmla="*/ 60 h 90"/>
                <a:gd name="T30" fmla="*/ 36 w 96"/>
                <a:gd name="T31" fmla="*/ 60 h 90"/>
                <a:gd name="T32" fmla="*/ 48 w 96"/>
                <a:gd name="T33" fmla="*/ 54 h 90"/>
                <a:gd name="T34" fmla="*/ 48 w 96"/>
                <a:gd name="T35" fmla="*/ 48 h 90"/>
                <a:gd name="T36" fmla="*/ 36 w 96"/>
                <a:gd name="T37" fmla="*/ 42 h 90"/>
                <a:gd name="T38" fmla="*/ 24 w 96"/>
                <a:gd name="T39" fmla="*/ 42 h 90"/>
                <a:gd name="T40" fmla="*/ 6 w 96"/>
                <a:gd name="T41" fmla="*/ 42 h 90"/>
                <a:gd name="T42" fmla="*/ 0 w 96"/>
                <a:gd name="T43" fmla="*/ 36 h 90"/>
                <a:gd name="T44" fmla="*/ 6 w 96"/>
                <a:gd name="T45" fmla="*/ 36 h 90"/>
                <a:gd name="T46" fmla="*/ 12 w 96"/>
                <a:gd name="T47" fmla="*/ 36 h 90"/>
                <a:gd name="T48" fmla="*/ 24 w 96"/>
                <a:gd name="T49" fmla="*/ 36 h 90"/>
                <a:gd name="T50" fmla="*/ 30 w 96"/>
                <a:gd name="T51" fmla="*/ 30 h 90"/>
                <a:gd name="T52" fmla="*/ 18 w 96"/>
                <a:gd name="T53" fmla="*/ 18 h 90"/>
                <a:gd name="T54" fmla="*/ 6 w 96"/>
                <a:gd name="T55" fmla="*/ 6 h 90"/>
                <a:gd name="T56" fmla="*/ 0 w 96"/>
                <a:gd name="T57" fmla="*/ 0 h 90"/>
                <a:gd name="T58" fmla="*/ 6 w 96"/>
                <a:gd name="T59" fmla="*/ 6 h 90"/>
                <a:gd name="T60" fmla="*/ 18 w 96"/>
                <a:gd name="T61" fmla="*/ 18 h 90"/>
                <a:gd name="T62" fmla="*/ 30 w 96"/>
                <a:gd name="T63" fmla="*/ 30 h 90"/>
                <a:gd name="T64" fmla="*/ 36 w 96"/>
                <a:gd name="T65" fmla="*/ 18 h 90"/>
                <a:gd name="T66" fmla="*/ 36 w 96"/>
                <a:gd name="T67" fmla="*/ 6 h 90"/>
                <a:gd name="T68" fmla="*/ 42 w 96"/>
                <a:gd name="T69" fmla="*/ 6 h 90"/>
                <a:gd name="T70" fmla="*/ 42 w 96"/>
                <a:gd name="T71" fmla="*/ 30 h 90"/>
                <a:gd name="T72" fmla="*/ 54 w 96"/>
                <a:gd name="T73" fmla="*/ 42 h 90"/>
                <a:gd name="T74" fmla="*/ 60 w 96"/>
                <a:gd name="T75" fmla="*/ 48 h 90"/>
                <a:gd name="T76" fmla="*/ 66 w 96"/>
                <a:gd name="T77" fmla="*/ 30 h 90"/>
                <a:gd name="T78" fmla="*/ 66 w 96"/>
                <a:gd name="T79" fmla="*/ 24 h 90"/>
                <a:gd name="T80" fmla="*/ 72 w 96"/>
                <a:gd name="T81" fmla="*/ 42 h 90"/>
                <a:gd name="T82" fmla="*/ 72 w 96"/>
                <a:gd name="T83" fmla="*/ 60 h 90"/>
                <a:gd name="T84" fmla="*/ 84 w 96"/>
                <a:gd name="T85" fmla="*/ 72 h 90"/>
                <a:gd name="T86" fmla="*/ 90 w 96"/>
                <a:gd name="T87" fmla="*/ 66 h 90"/>
                <a:gd name="T88" fmla="*/ 90 w 96"/>
                <a:gd name="T89" fmla="*/ 60 h 90"/>
                <a:gd name="T90" fmla="*/ 90 w 96"/>
                <a:gd name="T91" fmla="*/ 66 h 90"/>
                <a:gd name="T92" fmla="*/ 90 w 96"/>
                <a:gd name="T93" fmla="*/ 78 h 90"/>
                <a:gd name="T94" fmla="*/ 90 w 96"/>
                <a:gd name="T95" fmla="*/ 84 h 9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6"/>
                <a:gd name="T145" fmla="*/ 0 h 90"/>
                <a:gd name="T146" fmla="*/ 96 w 96"/>
                <a:gd name="T147" fmla="*/ 90 h 9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6" h="90">
                  <a:moveTo>
                    <a:pt x="96" y="90"/>
                  </a:moveTo>
                  <a:lnTo>
                    <a:pt x="90" y="90"/>
                  </a:lnTo>
                  <a:lnTo>
                    <a:pt x="84" y="84"/>
                  </a:lnTo>
                  <a:lnTo>
                    <a:pt x="78" y="84"/>
                  </a:lnTo>
                  <a:lnTo>
                    <a:pt x="72" y="84"/>
                  </a:lnTo>
                  <a:lnTo>
                    <a:pt x="66" y="84"/>
                  </a:lnTo>
                  <a:lnTo>
                    <a:pt x="60" y="84"/>
                  </a:lnTo>
                  <a:lnTo>
                    <a:pt x="54" y="84"/>
                  </a:lnTo>
                  <a:lnTo>
                    <a:pt x="48" y="84"/>
                  </a:lnTo>
                  <a:lnTo>
                    <a:pt x="48" y="78"/>
                  </a:lnTo>
                  <a:lnTo>
                    <a:pt x="54" y="78"/>
                  </a:lnTo>
                  <a:lnTo>
                    <a:pt x="60" y="78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72" y="72"/>
                  </a:lnTo>
                  <a:lnTo>
                    <a:pt x="66" y="66"/>
                  </a:lnTo>
                  <a:lnTo>
                    <a:pt x="60" y="66"/>
                  </a:lnTo>
                  <a:lnTo>
                    <a:pt x="60" y="60"/>
                  </a:lnTo>
                  <a:lnTo>
                    <a:pt x="54" y="60"/>
                  </a:lnTo>
                  <a:lnTo>
                    <a:pt x="48" y="66"/>
                  </a:lnTo>
                  <a:lnTo>
                    <a:pt x="42" y="66"/>
                  </a:lnTo>
                  <a:lnTo>
                    <a:pt x="36" y="66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24" y="60"/>
                  </a:lnTo>
                  <a:lnTo>
                    <a:pt x="18" y="60"/>
                  </a:lnTo>
                  <a:lnTo>
                    <a:pt x="24" y="54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2" y="60"/>
                  </a:lnTo>
                  <a:lnTo>
                    <a:pt x="48" y="54"/>
                  </a:lnTo>
                  <a:lnTo>
                    <a:pt x="54" y="54"/>
                  </a:lnTo>
                  <a:lnTo>
                    <a:pt x="48" y="48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0" y="42"/>
                  </a:lnTo>
                  <a:lnTo>
                    <a:pt x="24" y="42"/>
                  </a:lnTo>
                  <a:lnTo>
                    <a:pt x="18" y="42"/>
                  </a:lnTo>
                  <a:lnTo>
                    <a:pt x="12" y="42"/>
                  </a:lnTo>
                  <a:lnTo>
                    <a:pt x="6" y="42"/>
                  </a:lnTo>
                  <a:lnTo>
                    <a:pt x="6" y="36"/>
                  </a:lnTo>
                  <a:lnTo>
                    <a:pt x="0" y="36"/>
                  </a:lnTo>
                  <a:lnTo>
                    <a:pt x="6" y="36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4" y="36"/>
                  </a:lnTo>
                  <a:lnTo>
                    <a:pt x="30" y="36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36" y="24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6" y="6"/>
                  </a:lnTo>
                  <a:lnTo>
                    <a:pt x="42" y="6"/>
                  </a:lnTo>
                  <a:lnTo>
                    <a:pt x="42" y="18"/>
                  </a:lnTo>
                  <a:lnTo>
                    <a:pt x="42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8" y="36"/>
                  </a:lnTo>
                  <a:lnTo>
                    <a:pt x="54" y="42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6" y="42"/>
                  </a:lnTo>
                  <a:lnTo>
                    <a:pt x="66" y="36"/>
                  </a:lnTo>
                  <a:lnTo>
                    <a:pt x="66" y="30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72" y="36"/>
                  </a:lnTo>
                  <a:lnTo>
                    <a:pt x="72" y="42"/>
                  </a:lnTo>
                  <a:lnTo>
                    <a:pt x="72" y="48"/>
                  </a:lnTo>
                  <a:lnTo>
                    <a:pt x="66" y="54"/>
                  </a:lnTo>
                  <a:lnTo>
                    <a:pt x="72" y="60"/>
                  </a:lnTo>
                  <a:lnTo>
                    <a:pt x="78" y="66"/>
                  </a:lnTo>
                  <a:lnTo>
                    <a:pt x="84" y="72"/>
                  </a:lnTo>
                  <a:lnTo>
                    <a:pt x="84" y="66"/>
                  </a:lnTo>
                  <a:lnTo>
                    <a:pt x="90" y="66"/>
                  </a:lnTo>
                  <a:lnTo>
                    <a:pt x="90" y="60"/>
                  </a:lnTo>
                  <a:lnTo>
                    <a:pt x="96" y="60"/>
                  </a:lnTo>
                  <a:lnTo>
                    <a:pt x="90" y="66"/>
                  </a:lnTo>
                  <a:lnTo>
                    <a:pt x="90" y="72"/>
                  </a:lnTo>
                  <a:lnTo>
                    <a:pt x="90" y="78"/>
                  </a:lnTo>
                  <a:lnTo>
                    <a:pt x="90" y="84"/>
                  </a:lnTo>
                  <a:lnTo>
                    <a:pt x="96" y="9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95" name="Freeform 221"/>
            <p:cNvSpPr>
              <a:spLocks/>
            </p:cNvSpPr>
            <p:nvPr/>
          </p:nvSpPr>
          <p:spPr bwMode="auto">
            <a:xfrm>
              <a:off x="4719" y="1977"/>
              <a:ext cx="78" cy="102"/>
            </a:xfrm>
            <a:custGeom>
              <a:avLst/>
              <a:gdLst>
                <a:gd name="T0" fmla="*/ 18 w 78"/>
                <a:gd name="T1" fmla="*/ 102 h 102"/>
                <a:gd name="T2" fmla="*/ 12 w 78"/>
                <a:gd name="T3" fmla="*/ 90 h 102"/>
                <a:gd name="T4" fmla="*/ 6 w 78"/>
                <a:gd name="T5" fmla="*/ 84 h 102"/>
                <a:gd name="T6" fmla="*/ 0 w 78"/>
                <a:gd name="T7" fmla="*/ 72 h 102"/>
                <a:gd name="T8" fmla="*/ 6 w 78"/>
                <a:gd name="T9" fmla="*/ 60 h 102"/>
                <a:gd name="T10" fmla="*/ 6 w 78"/>
                <a:gd name="T11" fmla="*/ 60 h 102"/>
                <a:gd name="T12" fmla="*/ 6 w 78"/>
                <a:gd name="T13" fmla="*/ 72 h 102"/>
                <a:gd name="T14" fmla="*/ 12 w 78"/>
                <a:gd name="T15" fmla="*/ 90 h 102"/>
                <a:gd name="T16" fmla="*/ 24 w 78"/>
                <a:gd name="T17" fmla="*/ 90 h 102"/>
                <a:gd name="T18" fmla="*/ 24 w 78"/>
                <a:gd name="T19" fmla="*/ 90 h 102"/>
                <a:gd name="T20" fmla="*/ 24 w 78"/>
                <a:gd name="T21" fmla="*/ 78 h 102"/>
                <a:gd name="T22" fmla="*/ 18 w 78"/>
                <a:gd name="T23" fmla="*/ 54 h 102"/>
                <a:gd name="T24" fmla="*/ 18 w 78"/>
                <a:gd name="T25" fmla="*/ 48 h 102"/>
                <a:gd name="T26" fmla="*/ 24 w 78"/>
                <a:gd name="T27" fmla="*/ 42 h 102"/>
                <a:gd name="T28" fmla="*/ 24 w 78"/>
                <a:gd name="T29" fmla="*/ 54 h 102"/>
                <a:gd name="T30" fmla="*/ 24 w 78"/>
                <a:gd name="T31" fmla="*/ 72 h 102"/>
                <a:gd name="T32" fmla="*/ 30 w 78"/>
                <a:gd name="T33" fmla="*/ 72 h 102"/>
                <a:gd name="T34" fmla="*/ 36 w 78"/>
                <a:gd name="T35" fmla="*/ 60 h 102"/>
                <a:gd name="T36" fmla="*/ 36 w 78"/>
                <a:gd name="T37" fmla="*/ 48 h 102"/>
                <a:gd name="T38" fmla="*/ 36 w 78"/>
                <a:gd name="T39" fmla="*/ 24 h 102"/>
                <a:gd name="T40" fmla="*/ 42 w 78"/>
                <a:gd name="T41" fmla="*/ 12 h 102"/>
                <a:gd name="T42" fmla="*/ 42 w 78"/>
                <a:gd name="T43" fmla="*/ 12 h 102"/>
                <a:gd name="T44" fmla="*/ 42 w 78"/>
                <a:gd name="T45" fmla="*/ 24 h 102"/>
                <a:gd name="T46" fmla="*/ 42 w 78"/>
                <a:gd name="T47" fmla="*/ 42 h 102"/>
                <a:gd name="T48" fmla="*/ 48 w 78"/>
                <a:gd name="T49" fmla="*/ 42 h 102"/>
                <a:gd name="T50" fmla="*/ 54 w 78"/>
                <a:gd name="T51" fmla="*/ 30 h 102"/>
                <a:gd name="T52" fmla="*/ 54 w 78"/>
                <a:gd name="T53" fmla="*/ 18 h 102"/>
                <a:gd name="T54" fmla="*/ 60 w 78"/>
                <a:gd name="T55" fmla="*/ 6 h 102"/>
                <a:gd name="T56" fmla="*/ 66 w 78"/>
                <a:gd name="T57" fmla="*/ 0 h 102"/>
                <a:gd name="T58" fmla="*/ 72 w 78"/>
                <a:gd name="T59" fmla="*/ 0 h 102"/>
                <a:gd name="T60" fmla="*/ 66 w 78"/>
                <a:gd name="T61" fmla="*/ 12 h 102"/>
                <a:gd name="T62" fmla="*/ 54 w 78"/>
                <a:gd name="T63" fmla="*/ 24 h 102"/>
                <a:gd name="T64" fmla="*/ 54 w 78"/>
                <a:gd name="T65" fmla="*/ 36 h 102"/>
                <a:gd name="T66" fmla="*/ 48 w 78"/>
                <a:gd name="T67" fmla="*/ 48 h 102"/>
                <a:gd name="T68" fmla="*/ 54 w 78"/>
                <a:gd name="T69" fmla="*/ 48 h 102"/>
                <a:gd name="T70" fmla="*/ 60 w 78"/>
                <a:gd name="T71" fmla="*/ 48 h 102"/>
                <a:gd name="T72" fmla="*/ 66 w 78"/>
                <a:gd name="T73" fmla="*/ 42 h 102"/>
                <a:gd name="T74" fmla="*/ 72 w 78"/>
                <a:gd name="T75" fmla="*/ 36 h 102"/>
                <a:gd name="T76" fmla="*/ 78 w 78"/>
                <a:gd name="T77" fmla="*/ 36 h 102"/>
                <a:gd name="T78" fmla="*/ 78 w 78"/>
                <a:gd name="T79" fmla="*/ 36 h 102"/>
                <a:gd name="T80" fmla="*/ 72 w 78"/>
                <a:gd name="T81" fmla="*/ 42 h 102"/>
                <a:gd name="T82" fmla="*/ 66 w 78"/>
                <a:gd name="T83" fmla="*/ 48 h 102"/>
                <a:gd name="T84" fmla="*/ 60 w 78"/>
                <a:gd name="T85" fmla="*/ 54 h 102"/>
                <a:gd name="T86" fmla="*/ 48 w 78"/>
                <a:gd name="T87" fmla="*/ 54 h 102"/>
                <a:gd name="T88" fmla="*/ 42 w 78"/>
                <a:gd name="T89" fmla="*/ 60 h 102"/>
                <a:gd name="T90" fmla="*/ 36 w 78"/>
                <a:gd name="T91" fmla="*/ 78 h 102"/>
                <a:gd name="T92" fmla="*/ 36 w 78"/>
                <a:gd name="T93" fmla="*/ 84 h 102"/>
                <a:gd name="T94" fmla="*/ 48 w 78"/>
                <a:gd name="T95" fmla="*/ 84 h 102"/>
                <a:gd name="T96" fmla="*/ 54 w 78"/>
                <a:gd name="T97" fmla="*/ 84 h 102"/>
                <a:gd name="T98" fmla="*/ 60 w 78"/>
                <a:gd name="T99" fmla="*/ 78 h 102"/>
                <a:gd name="T100" fmla="*/ 66 w 78"/>
                <a:gd name="T101" fmla="*/ 72 h 102"/>
                <a:gd name="T102" fmla="*/ 66 w 78"/>
                <a:gd name="T103" fmla="*/ 72 h 102"/>
                <a:gd name="T104" fmla="*/ 66 w 78"/>
                <a:gd name="T105" fmla="*/ 78 h 102"/>
                <a:gd name="T106" fmla="*/ 54 w 78"/>
                <a:gd name="T107" fmla="*/ 84 h 102"/>
                <a:gd name="T108" fmla="*/ 48 w 78"/>
                <a:gd name="T109" fmla="*/ 90 h 102"/>
                <a:gd name="T110" fmla="*/ 36 w 78"/>
                <a:gd name="T111" fmla="*/ 90 h 102"/>
                <a:gd name="T112" fmla="*/ 30 w 78"/>
                <a:gd name="T113" fmla="*/ 90 h 102"/>
                <a:gd name="T114" fmla="*/ 30 w 78"/>
                <a:gd name="T115" fmla="*/ 96 h 102"/>
                <a:gd name="T116" fmla="*/ 24 w 78"/>
                <a:gd name="T117" fmla="*/ 96 h 102"/>
                <a:gd name="T118" fmla="*/ 18 w 78"/>
                <a:gd name="T119" fmla="*/ 102 h 10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8"/>
                <a:gd name="T181" fmla="*/ 0 h 102"/>
                <a:gd name="T182" fmla="*/ 78 w 78"/>
                <a:gd name="T183" fmla="*/ 102 h 10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8" h="102">
                  <a:moveTo>
                    <a:pt x="18" y="102"/>
                  </a:moveTo>
                  <a:lnTo>
                    <a:pt x="18" y="102"/>
                  </a:lnTo>
                  <a:lnTo>
                    <a:pt x="12" y="96"/>
                  </a:lnTo>
                  <a:lnTo>
                    <a:pt x="12" y="90"/>
                  </a:lnTo>
                  <a:lnTo>
                    <a:pt x="6" y="90"/>
                  </a:lnTo>
                  <a:lnTo>
                    <a:pt x="6" y="84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6" y="72"/>
                  </a:lnTo>
                  <a:lnTo>
                    <a:pt x="12" y="84"/>
                  </a:lnTo>
                  <a:lnTo>
                    <a:pt x="12" y="90"/>
                  </a:lnTo>
                  <a:lnTo>
                    <a:pt x="18" y="96"/>
                  </a:lnTo>
                  <a:lnTo>
                    <a:pt x="24" y="90"/>
                  </a:lnTo>
                  <a:lnTo>
                    <a:pt x="24" y="84"/>
                  </a:lnTo>
                  <a:lnTo>
                    <a:pt x="24" y="78"/>
                  </a:lnTo>
                  <a:lnTo>
                    <a:pt x="18" y="66"/>
                  </a:lnTo>
                  <a:lnTo>
                    <a:pt x="18" y="54"/>
                  </a:lnTo>
                  <a:lnTo>
                    <a:pt x="18" y="48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24" y="54"/>
                  </a:lnTo>
                  <a:lnTo>
                    <a:pt x="24" y="66"/>
                  </a:lnTo>
                  <a:lnTo>
                    <a:pt x="24" y="72"/>
                  </a:lnTo>
                  <a:lnTo>
                    <a:pt x="30" y="78"/>
                  </a:lnTo>
                  <a:lnTo>
                    <a:pt x="30" y="72"/>
                  </a:lnTo>
                  <a:lnTo>
                    <a:pt x="36" y="66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6" y="48"/>
                  </a:lnTo>
                  <a:lnTo>
                    <a:pt x="36" y="36"/>
                  </a:lnTo>
                  <a:lnTo>
                    <a:pt x="36" y="24"/>
                  </a:lnTo>
                  <a:lnTo>
                    <a:pt x="36" y="12"/>
                  </a:lnTo>
                  <a:lnTo>
                    <a:pt x="42" y="12"/>
                  </a:lnTo>
                  <a:lnTo>
                    <a:pt x="42" y="18"/>
                  </a:lnTo>
                  <a:lnTo>
                    <a:pt x="42" y="24"/>
                  </a:lnTo>
                  <a:lnTo>
                    <a:pt x="42" y="36"/>
                  </a:lnTo>
                  <a:lnTo>
                    <a:pt x="42" y="42"/>
                  </a:lnTo>
                  <a:lnTo>
                    <a:pt x="42" y="48"/>
                  </a:lnTo>
                  <a:lnTo>
                    <a:pt x="48" y="42"/>
                  </a:lnTo>
                  <a:lnTo>
                    <a:pt x="48" y="36"/>
                  </a:lnTo>
                  <a:lnTo>
                    <a:pt x="54" y="30"/>
                  </a:lnTo>
                  <a:lnTo>
                    <a:pt x="54" y="24"/>
                  </a:lnTo>
                  <a:lnTo>
                    <a:pt x="54" y="18"/>
                  </a:lnTo>
                  <a:lnTo>
                    <a:pt x="60" y="12"/>
                  </a:lnTo>
                  <a:lnTo>
                    <a:pt x="60" y="6"/>
                  </a:lnTo>
                  <a:lnTo>
                    <a:pt x="66" y="6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60" y="18"/>
                  </a:lnTo>
                  <a:lnTo>
                    <a:pt x="54" y="24"/>
                  </a:lnTo>
                  <a:lnTo>
                    <a:pt x="54" y="30"/>
                  </a:lnTo>
                  <a:lnTo>
                    <a:pt x="54" y="36"/>
                  </a:lnTo>
                  <a:lnTo>
                    <a:pt x="54" y="42"/>
                  </a:lnTo>
                  <a:lnTo>
                    <a:pt x="48" y="48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6" y="42"/>
                  </a:lnTo>
                  <a:lnTo>
                    <a:pt x="72" y="42"/>
                  </a:lnTo>
                  <a:lnTo>
                    <a:pt x="72" y="36"/>
                  </a:lnTo>
                  <a:lnTo>
                    <a:pt x="78" y="36"/>
                  </a:lnTo>
                  <a:lnTo>
                    <a:pt x="72" y="42"/>
                  </a:lnTo>
                  <a:lnTo>
                    <a:pt x="72" y="48"/>
                  </a:lnTo>
                  <a:lnTo>
                    <a:pt x="66" y="48"/>
                  </a:lnTo>
                  <a:lnTo>
                    <a:pt x="60" y="48"/>
                  </a:lnTo>
                  <a:lnTo>
                    <a:pt x="60" y="54"/>
                  </a:lnTo>
                  <a:lnTo>
                    <a:pt x="54" y="54"/>
                  </a:lnTo>
                  <a:lnTo>
                    <a:pt x="48" y="54"/>
                  </a:lnTo>
                  <a:lnTo>
                    <a:pt x="42" y="60"/>
                  </a:lnTo>
                  <a:lnTo>
                    <a:pt x="42" y="66"/>
                  </a:lnTo>
                  <a:lnTo>
                    <a:pt x="36" y="78"/>
                  </a:lnTo>
                  <a:lnTo>
                    <a:pt x="36" y="84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60" y="78"/>
                  </a:lnTo>
                  <a:lnTo>
                    <a:pt x="60" y="72"/>
                  </a:lnTo>
                  <a:lnTo>
                    <a:pt x="66" y="72"/>
                  </a:lnTo>
                  <a:lnTo>
                    <a:pt x="66" y="78"/>
                  </a:lnTo>
                  <a:lnTo>
                    <a:pt x="60" y="84"/>
                  </a:lnTo>
                  <a:lnTo>
                    <a:pt x="54" y="84"/>
                  </a:lnTo>
                  <a:lnTo>
                    <a:pt x="54" y="90"/>
                  </a:lnTo>
                  <a:lnTo>
                    <a:pt x="48" y="90"/>
                  </a:lnTo>
                  <a:lnTo>
                    <a:pt x="42" y="90"/>
                  </a:lnTo>
                  <a:lnTo>
                    <a:pt x="36" y="90"/>
                  </a:lnTo>
                  <a:lnTo>
                    <a:pt x="30" y="90"/>
                  </a:lnTo>
                  <a:lnTo>
                    <a:pt x="30" y="96"/>
                  </a:lnTo>
                  <a:lnTo>
                    <a:pt x="24" y="96"/>
                  </a:lnTo>
                  <a:lnTo>
                    <a:pt x="18" y="102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96" name="Freeform 222"/>
            <p:cNvSpPr>
              <a:spLocks/>
            </p:cNvSpPr>
            <p:nvPr/>
          </p:nvSpPr>
          <p:spPr bwMode="auto">
            <a:xfrm>
              <a:off x="4755" y="2091"/>
              <a:ext cx="120" cy="54"/>
            </a:xfrm>
            <a:custGeom>
              <a:avLst/>
              <a:gdLst>
                <a:gd name="T0" fmla="*/ 6 w 120"/>
                <a:gd name="T1" fmla="*/ 18 h 54"/>
                <a:gd name="T2" fmla="*/ 6 w 120"/>
                <a:gd name="T3" fmla="*/ 18 h 54"/>
                <a:gd name="T4" fmla="*/ 6 w 120"/>
                <a:gd name="T5" fmla="*/ 18 h 54"/>
                <a:gd name="T6" fmla="*/ 18 w 120"/>
                <a:gd name="T7" fmla="*/ 18 h 54"/>
                <a:gd name="T8" fmla="*/ 30 w 120"/>
                <a:gd name="T9" fmla="*/ 24 h 54"/>
                <a:gd name="T10" fmla="*/ 36 w 120"/>
                <a:gd name="T11" fmla="*/ 24 h 54"/>
                <a:gd name="T12" fmla="*/ 42 w 120"/>
                <a:gd name="T13" fmla="*/ 24 h 54"/>
                <a:gd name="T14" fmla="*/ 42 w 120"/>
                <a:gd name="T15" fmla="*/ 30 h 54"/>
                <a:gd name="T16" fmla="*/ 48 w 120"/>
                <a:gd name="T17" fmla="*/ 42 h 54"/>
                <a:gd name="T18" fmla="*/ 54 w 120"/>
                <a:gd name="T19" fmla="*/ 48 h 54"/>
                <a:gd name="T20" fmla="*/ 60 w 120"/>
                <a:gd name="T21" fmla="*/ 48 h 54"/>
                <a:gd name="T22" fmla="*/ 60 w 120"/>
                <a:gd name="T23" fmla="*/ 48 h 54"/>
                <a:gd name="T24" fmla="*/ 54 w 120"/>
                <a:gd name="T25" fmla="*/ 42 h 54"/>
                <a:gd name="T26" fmla="*/ 48 w 120"/>
                <a:gd name="T27" fmla="*/ 30 h 54"/>
                <a:gd name="T28" fmla="*/ 48 w 120"/>
                <a:gd name="T29" fmla="*/ 24 h 54"/>
                <a:gd name="T30" fmla="*/ 54 w 120"/>
                <a:gd name="T31" fmla="*/ 24 h 54"/>
                <a:gd name="T32" fmla="*/ 60 w 120"/>
                <a:gd name="T33" fmla="*/ 30 h 54"/>
                <a:gd name="T34" fmla="*/ 66 w 120"/>
                <a:gd name="T35" fmla="*/ 30 h 54"/>
                <a:gd name="T36" fmla="*/ 72 w 120"/>
                <a:gd name="T37" fmla="*/ 30 h 54"/>
                <a:gd name="T38" fmla="*/ 72 w 120"/>
                <a:gd name="T39" fmla="*/ 36 h 54"/>
                <a:gd name="T40" fmla="*/ 78 w 120"/>
                <a:gd name="T41" fmla="*/ 48 h 54"/>
                <a:gd name="T42" fmla="*/ 84 w 120"/>
                <a:gd name="T43" fmla="*/ 48 h 54"/>
                <a:gd name="T44" fmla="*/ 96 w 120"/>
                <a:gd name="T45" fmla="*/ 54 h 54"/>
                <a:gd name="T46" fmla="*/ 96 w 120"/>
                <a:gd name="T47" fmla="*/ 54 h 54"/>
                <a:gd name="T48" fmla="*/ 90 w 120"/>
                <a:gd name="T49" fmla="*/ 48 h 54"/>
                <a:gd name="T50" fmla="*/ 84 w 120"/>
                <a:gd name="T51" fmla="*/ 42 h 54"/>
                <a:gd name="T52" fmla="*/ 78 w 120"/>
                <a:gd name="T53" fmla="*/ 36 h 54"/>
                <a:gd name="T54" fmla="*/ 78 w 120"/>
                <a:gd name="T55" fmla="*/ 36 h 54"/>
                <a:gd name="T56" fmla="*/ 78 w 120"/>
                <a:gd name="T57" fmla="*/ 36 h 54"/>
                <a:gd name="T58" fmla="*/ 90 w 120"/>
                <a:gd name="T59" fmla="*/ 36 h 54"/>
                <a:gd name="T60" fmla="*/ 108 w 120"/>
                <a:gd name="T61" fmla="*/ 42 h 54"/>
                <a:gd name="T62" fmla="*/ 114 w 120"/>
                <a:gd name="T63" fmla="*/ 42 h 54"/>
                <a:gd name="T64" fmla="*/ 120 w 120"/>
                <a:gd name="T65" fmla="*/ 42 h 54"/>
                <a:gd name="T66" fmla="*/ 120 w 120"/>
                <a:gd name="T67" fmla="*/ 36 h 54"/>
                <a:gd name="T68" fmla="*/ 114 w 120"/>
                <a:gd name="T69" fmla="*/ 36 h 54"/>
                <a:gd name="T70" fmla="*/ 102 w 120"/>
                <a:gd name="T71" fmla="*/ 36 h 54"/>
                <a:gd name="T72" fmla="*/ 90 w 120"/>
                <a:gd name="T73" fmla="*/ 30 h 54"/>
                <a:gd name="T74" fmla="*/ 84 w 120"/>
                <a:gd name="T75" fmla="*/ 30 h 54"/>
                <a:gd name="T76" fmla="*/ 84 w 120"/>
                <a:gd name="T77" fmla="*/ 24 h 54"/>
                <a:gd name="T78" fmla="*/ 90 w 120"/>
                <a:gd name="T79" fmla="*/ 18 h 54"/>
                <a:gd name="T80" fmla="*/ 96 w 120"/>
                <a:gd name="T81" fmla="*/ 18 h 54"/>
                <a:gd name="T82" fmla="*/ 96 w 120"/>
                <a:gd name="T83" fmla="*/ 18 h 54"/>
                <a:gd name="T84" fmla="*/ 90 w 120"/>
                <a:gd name="T85" fmla="*/ 12 h 54"/>
                <a:gd name="T86" fmla="*/ 84 w 120"/>
                <a:gd name="T87" fmla="*/ 12 h 54"/>
                <a:gd name="T88" fmla="*/ 78 w 120"/>
                <a:gd name="T89" fmla="*/ 18 h 54"/>
                <a:gd name="T90" fmla="*/ 78 w 120"/>
                <a:gd name="T91" fmla="*/ 18 h 54"/>
                <a:gd name="T92" fmla="*/ 72 w 120"/>
                <a:gd name="T93" fmla="*/ 24 h 54"/>
                <a:gd name="T94" fmla="*/ 66 w 120"/>
                <a:gd name="T95" fmla="*/ 24 h 54"/>
                <a:gd name="T96" fmla="*/ 60 w 120"/>
                <a:gd name="T97" fmla="*/ 18 h 54"/>
                <a:gd name="T98" fmla="*/ 54 w 120"/>
                <a:gd name="T99" fmla="*/ 18 h 54"/>
                <a:gd name="T100" fmla="*/ 48 w 120"/>
                <a:gd name="T101" fmla="*/ 18 h 54"/>
                <a:gd name="T102" fmla="*/ 54 w 120"/>
                <a:gd name="T103" fmla="*/ 6 h 54"/>
                <a:gd name="T104" fmla="*/ 66 w 120"/>
                <a:gd name="T105" fmla="*/ 0 h 54"/>
                <a:gd name="T106" fmla="*/ 66 w 120"/>
                <a:gd name="T107" fmla="*/ 0 h 54"/>
                <a:gd name="T108" fmla="*/ 60 w 120"/>
                <a:gd name="T109" fmla="*/ 0 h 54"/>
                <a:gd name="T110" fmla="*/ 54 w 120"/>
                <a:gd name="T111" fmla="*/ 6 h 54"/>
                <a:gd name="T112" fmla="*/ 42 w 120"/>
                <a:gd name="T113" fmla="*/ 6 h 54"/>
                <a:gd name="T114" fmla="*/ 42 w 120"/>
                <a:gd name="T115" fmla="*/ 12 h 54"/>
                <a:gd name="T116" fmla="*/ 36 w 120"/>
                <a:gd name="T117" fmla="*/ 18 h 54"/>
                <a:gd name="T118" fmla="*/ 24 w 120"/>
                <a:gd name="T119" fmla="*/ 18 h 54"/>
                <a:gd name="T120" fmla="*/ 12 w 120"/>
                <a:gd name="T121" fmla="*/ 18 h 54"/>
                <a:gd name="T122" fmla="*/ 6 w 120"/>
                <a:gd name="T123" fmla="*/ 18 h 5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0"/>
                <a:gd name="T187" fmla="*/ 0 h 54"/>
                <a:gd name="T188" fmla="*/ 120 w 120"/>
                <a:gd name="T189" fmla="*/ 54 h 5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0" h="54">
                  <a:moveTo>
                    <a:pt x="0" y="18"/>
                  </a:moveTo>
                  <a:lnTo>
                    <a:pt x="6" y="18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24"/>
                  </a:lnTo>
                  <a:lnTo>
                    <a:pt x="36" y="24"/>
                  </a:lnTo>
                  <a:lnTo>
                    <a:pt x="42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54" y="42"/>
                  </a:lnTo>
                  <a:lnTo>
                    <a:pt x="48" y="36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0" y="30"/>
                  </a:lnTo>
                  <a:lnTo>
                    <a:pt x="66" y="30"/>
                  </a:lnTo>
                  <a:lnTo>
                    <a:pt x="72" y="30"/>
                  </a:lnTo>
                  <a:lnTo>
                    <a:pt x="72" y="36"/>
                  </a:lnTo>
                  <a:lnTo>
                    <a:pt x="78" y="42"/>
                  </a:lnTo>
                  <a:lnTo>
                    <a:pt x="78" y="48"/>
                  </a:lnTo>
                  <a:lnTo>
                    <a:pt x="84" y="48"/>
                  </a:lnTo>
                  <a:lnTo>
                    <a:pt x="90" y="54"/>
                  </a:lnTo>
                  <a:lnTo>
                    <a:pt x="96" y="54"/>
                  </a:lnTo>
                  <a:lnTo>
                    <a:pt x="90" y="48"/>
                  </a:lnTo>
                  <a:lnTo>
                    <a:pt x="84" y="42"/>
                  </a:lnTo>
                  <a:lnTo>
                    <a:pt x="78" y="36"/>
                  </a:lnTo>
                  <a:lnTo>
                    <a:pt x="78" y="30"/>
                  </a:lnTo>
                  <a:lnTo>
                    <a:pt x="78" y="36"/>
                  </a:lnTo>
                  <a:lnTo>
                    <a:pt x="84" y="36"/>
                  </a:lnTo>
                  <a:lnTo>
                    <a:pt x="90" y="36"/>
                  </a:lnTo>
                  <a:lnTo>
                    <a:pt x="96" y="36"/>
                  </a:lnTo>
                  <a:lnTo>
                    <a:pt x="108" y="42"/>
                  </a:lnTo>
                  <a:lnTo>
                    <a:pt x="114" y="42"/>
                  </a:lnTo>
                  <a:lnTo>
                    <a:pt x="120" y="42"/>
                  </a:lnTo>
                  <a:lnTo>
                    <a:pt x="120" y="36"/>
                  </a:lnTo>
                  <a:lnTo>
                    <a:pt x="114" y="36"/>
                  </a:lnTo>
                  <a:lnTo>
                    <a:pt x="108" y="36"/>
                  </a:lnTo>
                  <a:lnTo>
                    <a:pt x="102" y="36"/>
                  </a:lnTo>
                  <a:lnTo>
                    <a:pt x="96" y="30"/>
                  </a:lnTo>
                  <a:lnTo>
                    <a:pt x="90" y="30"/>
                  </a:lnTo>
                  <a:lnTo>
                    <a:pt x="84" y="30"/>
                  </a:lnTo>
                  <a:lnTo>
                    <a:pt x="78" y="24"/>
                  </a:lnTo>
                  <a:lnTo>
                    <a:pt x="84" y="24"/>
                  </a:lnTo>
                  <a:lnTo>
                    <a:pt x="90" y="18"/>
                  </a:lnTo>
                  <a:lnTo>
                    <a:pt x="96" y="18"/>
                  </a:lnTo>
                  <a:lnTo>
                    <a:pt x="96" y="12"/>
                  </a:lnTo>
                  <a:lnTo>
                    <a:pt x="90" y="12"/>
                  </a:lnTo>
                  <a:lnTo>
                    <a:pt x="84" y="12"/>
                  </a:lnTo>
                  <a:lnTo>
                    <a:pt x="84" y="18"/>
                  </a:lnTo>
                  <a:lnTo>
                    <a:pt x="78" y="18"/>
                  </a:lnTo>
                  <a:lnTo>
                    <a:pt x="72" y="24"/>
                  </a:lnTo>
                  <a:lnTo>
                    <a:pt x="66" y="24"/>
                  </a:lnTo>
                  <a:lnTo>
                    <a:pt x="60" y="24"/>
                  </a:lnTo>
                  <a:lnTo>
                    <a:pt x="60" y="18"/>
                  </a:lnTo>
                  <a:lnTo>
                    <a:pt x="54" y="18"/>
                  </a:lnTo>
                  <a:lnTo>
                    <a:pt x="48" y="18"/>
                  </a:lnTo>
                  <a:lnTo>
                    <a:pt x="54" y="12"/>
                  </a:lnTo>
                  <a:lnTo>
                    <a:pt x="54" y="6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54" y="6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42" y="12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97" name="Freeform 223"/>
            <p:cNvSpPr>
              <a:spLocks/>
            </p:cNvSpPr>
            <p:nvPr/>
          </p:nvSpPr>
          <p:spPr bwMode="auto">
            <a:xfrm>
              <a:off x="4743" y="2139"/>
              <a:ext cx="102" cy="107"/>
            </a:xfrm>
            <a:custGeom>
              <a:avLst/>
              <a:gdLst>
                <a:gd name="T0" fmla="*/ 6 w 102"/>
                <a:gd name="T1" fmla="*/ 6 h 107"/>
                <a:gd name="T2" fmla="*/ 18 w 102"/>
                <a:gd name="T3" fmla="*/ 12 h 107"/>
                <a:gd name="T4" fmla="*/ 18 w 102"/>
                <a:gd name="T5" fmla="*/ 23 h 107"/>
                <a:gd name="T6" fmla="*/ 18 w 102"/>
                <a:gd name="T7" fmla="*/ 47 h 107"/>
                <a:gd name="T8" fmla="*/ 18 w 102"/>
                <a:gd name="T9" fmla="*/ 47 h 107"/>
                <a:gd name="T10" fmla="*/ 24 w 102"/>
                <a:gd name="T11" fmla="*/ 29 h 107"/>
                <a:gd name="T12" fmla="*/ 24 w 102"/>
                <a:gd name="T13" fmla="*/ 23 h 107"/>
                <a:gd name="T14" fmla="*/ 30 w 102"/>
                <a:gd name="T15" fmla="*/ 23 h 107"/>
                <a:gd name="T16" fmla="*/ 36 w 102"/>
                <a:gd name="T17" fmla="*/ 29 h 107"/>
                <a:gd name="T18" fmla="*/ 42 w 102"/>
                <a:gd name="T19" fmla="*/ 41 h 107"/>
                <a:gd name="T20" fmla="*/ 48 w 102"/>
                <a:gd name="T21" fmla="*/ 53 h 107"/>
                <a:gd name="T22" fmla="*/ 48 w 102"/>
                <a:gd name="T23" fmla="*/ 71 h 107"/>
                <a:gd name="T24" fmla="*/ 48 w 102"/>
                <a:gd name="T25" fmla="*/ 71 h 107"/>
                <a:gd name="T26" fmla="*/ 54 w 102"/>
                <a:gd name="T27" fmla="*/ 53 h 107"/>
                <a:gd name="T28" fmla="*/ 60 w 102"/>
                <a:gd name="T29" fmla="*/ 53 h 107"/>
                <a:gd name="T30" fmla="*/ 72 w 102"/>
                <a:gd name="T31" fmla="*/ 65 h 107"/>
                <a:gd name="T32" fmla="*/ 84 w 102"/>
                <a:gd name="T33" fmla="*/ 83 h 107"/>
                <a:gd name="T34" fmla="*/ 90 w 102"/>
                <a:gd name="T35" fmla="*/ 101 h 107"/>
                <a:gd name="T36" fmla="*/ 96 w 102"/>
                <a:gd name="T37" fmla="*/ 107 h 107"/>
                <a:gd name="T38" fmla="*/ 102 w 102"/>
                <a:gd name="T39" fmla="*/ 107 h 107"/>
                <a:gd name="T40" fmla="*/ 96 w 102"/>
                <a:gd name="T41" fmla="*/ 101 h 107"/>
                <a:gd name="T42" fmla="*/ 90 w 102"/>
                <a:gd name="T43" fmla="*/ 83 h 107"/>
                <a:gd name="T44" fmla="*/ 78 w 102"/>
                <a:gd name="T45" fmla="*/ 65 h 107"/>
                <a:gd name="T46" fmla="*/ 66 w 102"/>
                <a:gd name="T47" fmla="*/ 53 h 107"/>
                <a:gd name="T48" fmla="*/ 66 w 102"/>
                <a:gd name="T49" fmla="*/ 47 h 107"/>
                <a:gd name="T50" fmla="*/ 72 w 102"/>
                <a:gd name="T51" fmla="*/ 41 h 107"/>
                <a:gd name="T52" fmla="*/ 78 w 102"/>
                <a:gd name="T53" fmla="*/ 41 h 107"/>
                <a:gd name="T54" fmla="*/ 78 w 102"/>
                <a:gd name="T55" fmla="*/ 41 h 107"/>
                <a:gd name="T56" fmla="*/ 90 w 102"/>
                <a:gd name="T57" fmla="*/ 47 h 107"/>
                <a:gd name="T58" fmla="*/ 90 w 102"/>
                <a:gd name="T59" fmla="*/ 47 h 107"/>
                <a:gd name="T60" fmla="*/ 84 w 102"/>
                <a:gd name="T61" fmla="*/ 41 h 107"/>
                <a:gd name="T62" fmla="*/ 78 w 102"/>
                <a:gd name="T63" fmla="*/ 35 h 107"/>
                <a:gd name="T64" fmla="*/ 66 w 102"/>
                <a:gd name="T65" fmla="*/ 35 h 107"/>
                <a:gd name="T66" fmla="*/ 60 w 102"/>
                <a:gd name="T67" fmla="*/ 35 h 107"/>
                <a:gd name="T68" fmla="*/ 54 w 102"/>
                <a:gd name="T69" fmla="*/ 35 h 107"/>
                <a:gd name="T70" fmla="*/ 48 w 102"/>
                <a:gd name="T71" fmla="*/ 35 h 107"/>
                <a:gd name="T72" fmla="*/ 42 w 102"/>
                <a:gd name="T73" fmla="*/ 29 h 107"/>
                <a:gd name="T74" fmla="*/ 36 w 102"/>
                <a:gd name="T75" fmla="*/ 23 h 107"/>
                <a:gd name="T76" fmla="*/ 36 w 102"/>
                <a:gd name="T77" fmla="*/ 23 h 107"/>
                <a:gd name="T78" fmla="*/ 42 w 102"/>
                <a:gd name="T79" fmla="*/ 18 h 107"/>
                <a:gd name="T80" fmla="*/ 48 w 102"/>
                <a:gd name="T81" fmla="*/ 18 h 107"/>
                <a:gd name="T82" fmla="*/ 54 w 102"/>
                <a:gd name="T83" fmla="*/ 18 h 107"/>
                <a:gd name="T84" fmla="*/ 60 w 102"/>
                <a:gd name="T85" fmla="*/ 18 h 107"/>
                <a:gd name="T86" fmla="*/ 60 w 102"/>
                <a:gd name="T87" fmla="*/ 18 h 107"/>
                <a:gd name="T88" fmla="*/ 54 w 102"/>
                <a:gd name="T89" fmla="*/ 18 h 107"/>
                <a:gd name="T90" fmla="*/ 48 w 102"/>
                <a:gd name="T91" fmla="*/ 18 h 107"/>
                <a:gd name="T92" fmla="*/ 36 w 102"/>
                <a:gd name="T93" fmla="*/ 18 h 107"/>
                <a:gd name="T94" fmla="*/ 30 w 102"/>
                <a:gd name="T95" fmla="*/ 18 h 107"/>
                <a:gd name="T96" fmla="*/ 24 w 102"/>
                <a:gd name="T97" fmla="*/ 18 h 107"/>
                <a:gd name="T98" fmla="*/ 18 w 102"/>
                <a:gd name="T99" fmla="*/ 12 h 107"/>
                <a:gd name="T100" fmla="*/ 12 w 102"/>
                <a:gd name="T101" fmla="*/ 6 h 107"/>
                <a:gd name="T102" fmla="*/ 6 w 102"/>
                <a:gd name="T103" fmla="*/ 0 h 10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2"/>
                <a:gd name="T157" fmla="*/ 0 h 107"/>
                <a:gd name="T158" fmla="*/ 102 w 102"/>
                <a:gd name="T159" fmla="*/ 107 h 10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2" h="107">
                  <a:moveTo>
                    <a:pt x="0" y="0"/>
                  </a:moveTo>
                  <a:lnTo>
                    <a:pt x="6" y="6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8" y="23"/>
                  </a:lnTo>
                  <a:lnTo>
                    <a:pt x="18" y="35"/>
                  </a:lnTo>
                  <a:lnTo>
                    <a:pt x="18" y="47"/>
                  </a:lnTo>
                  <a:lnTo>
                    <a:pt x="18" y="59"/>
                  </a:lnTo>
                  <a:lnTo>
                    <a:pt x="18" y="47"/>
                  </a:lnTo>
                  <a:lnTo>
                    <a:pt x="18" y="35"/>
                  </a:lnTo>
                  <a:lnTo>
                    <a:pt x="24" y="29"/>
                  </a:lnTo>
                  <a:lnTo>
                    <a:pt x="24" y="23"/>
                  </a:lnTo>
                  <a:lnTo>
                    <a:pt x="30" y="23"/>
                  </a:lnTo>
                  <a:lnTo>
                    <a:pt x="36" y="29"/>
                  </a:lnTo>
                  <a:lnTo>
                    <a:pt x="36" y="35"/>
                  </a:lnTo>
                  <a:lnTo>
                    <a:pt x="42" y="41"/>
                  </a:lnTo>
                  <a:lnTo>
                    <a:pt x="48" y="47"/>
                  </a:lnTo>
                  <a:lnTo>
                    <a:pt x="48" y="53"/>
                  </a:lnTo>
                  <a:lnTo>
                    <a:pt x="42" y="65"/>
                  </a:lnTo>
                  <a:lnTo>
                    <a:pt x="48" y="71"/>
                  </a:lnTo>
                  <a:lnTo>
                    <a:pt x="54" y="83"/>
                  </a:lnTo>
                  <a:lnTo>
                    <a:pt x="48" y="71"/>
                  </a:lnTo>
                  <a:lnTo>
                    <a:pt x="48" y="65"/>
                  </a:lnTo>
                  <a:lnTo>
                    <a:pt x="54" y="53"/>
                  </a:lnTo>
                  <a:lnTo>
                    <a:pt x="54" y="47"/>
                  </a:lnTo>
                  <a:lnTo>
                    <a:pt x="60" y="53"/>
                  </a:lnTo>
                  <a:lnTo>
                    <a:pt x="66" y="59"/>
                  </a:lnTo>
                  <a:lnTo>
                    <a:pt x="72" y="65"/>
                  </a:lnTo>
                  <a:lnTo>
                    <a:pt x="78" y="77"/>
                  </a:lnTo>
                  <a:lnTo>
                    <a:pt x="84" y="83"/>
                  </a:lnTo>
                  <a:lnTo>
                    <a:pt x="90" y="95"/>
                  </a:lnTo>
                  <a:lnTo>
                    <a:pt x="90" y="101"/>
                  </a:lnTo>
                  <a:lnTo>
                    <a:pt x="96" y="107"/>
                  </a:lnTo>
                  <a:lnTo>
                    <a:pt x="102" y="107"/>
                  </a:lnTo>
                  <a:lnTo>
                    <a:pt x="96" y="101"/>
                  </a:lnTo>
                  <a:lnTo>
                    <a:pt x="90" y="89"/>
                  </a:lnTo>
                  <a:lnTo>
                    <a:pt x="90" y="83"/>
                  </a:lnTo>
                  <a:lnTo>
                    <a:pt x="84" y="77"/>
                  </a:lnTo>
                  <a:lnTo>
                    <a:pt x="78" y="65"/>
                  </a:lnTo>
                  <a:lnTo>
                    <a:pt x="72" y="59"/>
                  </a:lnTo>
                  <a:lnTo>
                    <a:pt x="66" y="53"/>
                  </a:lnTo>
                  <a:lnTo>
                    <a:pt x="60" y="47"/>
                  </a:lnTo>
                  <a:lnTo>
                    <a:pt x="66" y="47"/>
                  </a:lnTo>
                  <a:lnTo>
                    <a:pt x="66" y="41"/>
                  </a:lnTo>
                  <a:lnTo>
                    <a:pt x="72" y="41"/>
                  </a:lnTo>
                  <a:lnTo>
                    <a:pt x="78" y="41"/>
                  </a:lnTo>
                  <a:lnTo>
                    <a:pt x="84" y="41"/>
                  </a:lnTo>
                  <a:lnTo>
                    <a:pt x="90" y="47"/>
                  </a:lnTo>
                  <a:lnTo>
                    <a:pt x="90" y="41"/>
                  </a:lnTo>
                  <a:lnTo>
                    <a:pt x="84" y="41"/>
                  </a:lnTo>
                  <a:lnTo>
                    <a:pt x="84" y="35"/>
                  </a:lnTo>
                  <a:lnTo>
                    <a:pt x="78" y="35"/>
                  </a:lnTo>
                  <a:lnTo>
                    <a:pt x="72" y="35"/>
                  </a:lnTo>
                  <a:lnTo>
                    <a:pt x="66" y="35"/>
                  </a:lnTo>
                  <a:lnTo>
                    <a:pt x="60" y="35"/>
                  </a:lnTo>
                  <a:lnTo>
                    <a:pt x="54" y="41"/>
                  </a:lnTo>
                  <a:lnTo>
                    <a:pt x="54" y="35"/>
                  </a:lnTo>
                  <a:lnTo>
                    <a:pt x="48" y="35"/>
                  </a:lnTo>
                  <a:lnTo>
                    <a:pt x="42" y="29"/>
                  </a:lnTo>
                  <a:lnTo>
                    <a:pt x="42" y="23"/>
                  </a:lnTo>
                  <a:lnTo>
                    <a:pt x="36" y="23"/>
                  </a:lnTo>
                  <a:lnTo>
                    <a:pt x="42" y="23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54" y="18"/>
                  </a:lnTo>
                  <a:lnTo>
                    <a:pt x="60" y="18"/>
                  </a:lnTo>
                  <a:lnTo>
                    <a:pt x="54" y="18"/>
                  </a:lnTo>
                  <a:lnTo>
                    <a:pt x="48" y="18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98" name="Freeform 224"/>
            <p:cNvSpPr>
              <a:spLocks/>
            </p:cNvSpPr>
            <p:nvPr/>
          </p:nvSpPr>
          <p:spPr bwMode="auto">
            <a:xfrm>
              <a:off x="4666" y="2151"/>
              <a:ext cx="71" cy="125"/>
            </a:xfrm>
            <a:custGeom>
              <a:avLst/>
              <a:gdLst>
                <a:gd name="T0" fmla="*/ 41 w 71"/>
                <a:gd name="T1" fmla="*/ 11 h 125"/>
                <a:gd name="T2" fmla="*/ 35 w 71"/>
                <a:gd name="T3" fmla="*/ 23 h 125"/>
                <a:gd name="T4" fmla="*/ 18 w 71"/>
                <a:gd name="T5" fmla="*/ 29 h 125"/>
                <a:gd name="T6" fmla="*/ 6 w 71"/>
                <a:gd name="T7" fmla="*/ 35 h 125"/>
                <a:gd name="T8" fmla="*/ 6 w 71"/>
                <a:gd name="T9" fmla="*/ 47 h 125"/>
                <a:gd name="T10" fmla="*/ 12 w 71"/>
                <a:gd name="T11" fmla="*/ 41 h 125"/>
                <a:gd name="T12" fmla="*/ 24 w 71"/>
                <a:gd name="T13" fmla="*/ 35 h 125"/>
                <a:gd name="T14" fmla="*/ 35 w 71"/>
                <a:gd name="T15" fmla="*/ 29 h 125"/>
                <a:gd name="T16" fmla="*/ 35 w 71"/>
                <a:gd name="T17" fmla="*/ 41 h 125"/>
                <a:gd name="T18" fmla="*/ 24 w 71"/>
                <a:gd name="T19" fmla="*/ 53 h 125"/>
                <a:gd name="T20" fmla="*/ 12 w 71"/>
                <a:gd name="T21" fmla="*/ 59 h 125"/>
                <a:gd name="T22" fmla="*/ 0 w 71"/>
                <a:gd name="T23" fmla="*/ 65 h 125"/>
                <a:gd name="T24" fmla="*/ 0 w 71"/>
                <a:gd name="T25" fmla="*/ 71 h 125"/>
                <a:gd name="T26" fmla="*/ 6 w 71"/>
                <a:gd name="T27" fmla="*/ 65 h 125"/>
                <a:gd name="T28" fmla="*/ 18 w 71"/>
                <a:gd name="T29" fmla="*/ 59 h 125"/>
                <a:gd name="T30" fmla="*/ 30 w 71"/>
                <a:gd name="T31" fmla="*/ 59 h 125"/>
                <a:gd name="T32" fmla="*/ 30 w 71"/>
                <a:gd name="T33" fmla="*/ 71 h 125"/>
                <a:gd name="T34" fmla="*/ 24 w 71"/>
                <a:gd name="T35" fmla="*/ 77 h 125"/>
                <a:gd name="T36" fmla="*/ 12 w 71"/>
                <a:gd name="T37" fmla="*/ 89 h 125"/>
                <a:gd name="T38" fmla="*/ 6 w 71"/>
                <a:gd name="T39" fmla="*/ 95 h 125"/>
                <a:gd name="T40" fmla="*/ 6 w 71"/>
                <a:gd name="T41" fmla="*/ 95 h 125"/>
                <a:gd name="T42" fmla="*/ 18 w 71"/>
                <a:gd name="T43" fmla="*/ 89 h 125"/>
                <a:gd name="T44" fmla="*/ 24 w 71"/>
                <a:gd name="T45" fmla="*/ 83 h 125"/>
                <a:gd name="T46" fmla="*/ 18 w 71"/>
                <a:gd name="T47" fmla="*/ 95 h 125"/>
                <a:gd name="T48" fmla="*/ 12 w 71"/>
                <a:gd name="T49" fmla="*/ 113 h 125"/>
                <a:gd name="T50" fmla="*/ 0 w 71"/>
                <a:gd name="T51" fmla="*/ 125 h 125"/>
                <a:gd name="T52" fmla="*/ 0 w 71"/>
                <a:gd name="T53" fmla="*/ 125 h 125"/>
                <a:gd name="T54" fmla="*/ 12 w 71"/>
                <a:gd name="T55" fmla="*/ 119 h 125"/>
                <a:gd name="T56" fmla="*/ 24 w 71"/>
                <a:gd name="T57" fmla="*/ 101 h 125"/>
                <a:gd name="T58" fmla="*/ 35 w 71"/>
                <a:gd name="T59" fmla="*/ 83 h 125"/>
                <a:gd name="T60" fmla="*/ 41 w 71"/>
                <a:gd name="T61" fmla="*/ 101 h 125"/>
                <a:gd name="T62" fmla="*/ 41 w 71"/>
                <a:gd name="T63" fmla="*/ 107 h 125"/>
                <a:gd name="T64" fmla="*/ 47 w 71"/>
                <a:gd name="T65" fmla="*/ 101 h 125"/>
                <a:gd name="T66" fmla="*/ 47 w 71"/>
                <a:gd name="T67" fmla="*/ 89 h 125"/>
                <a:gd name="T68" fmla="*/ 35 w 71"/>
                <a:gd name="T69" fmla="*/ 77 h 125"/>
                <a:gd name="T70" fmla="*/ 41 w 71"/>
                <a:gd name="T71" fmla="*/ 59 h 125"/>
                <a:gd name="T72" fmla="*/ 41 w 71"/>
                <a:gd name="T73" fmla="*/ 53 h 125"/>
                <a:gd name="T74" fmla="*/ 53 w 71"/>
                <a:gd name="T75" fmla="*/ 59 h 125"/>
                <a:gd name="T76" fmla="*/ 59 w 71"/>
                <a:gd name="T77" fmla="*/ 77 h 125"/>
                <a:gd name="T78" fmla="*/ 65 w 71"/>
                <a:gd name="T79" fmla="*/ 77 h 125"/>
                <a:gd name="T80" fmla="*/ 65 w 71"/>
                <a:gd name="T81" fmla="*/ 65 h 125"/>
                <a:gd name="T82" fmla="*/ 59 w 71"/>
                <a:gd name="T83" fmla="*/ 53 h 125"/>
                <a:gd name="T84" fmla="*/ 41 w 71"/>
                <a:gd name="T85" fmla="*/ 47 h 125"/>
                <a:gd name="T86" fmla="*/ 47 w 71"/>
                <a:gd name="T87" fmla="*/ 29 h 125"/>
                <a:gd name="T88" fmla="*/ 53 w 71"/>
                <a:gd name="T89" fmla="*/ 29 h 125"/>
                <a:gd name="T90" fmla="*/ 59 w 71"/>
                <a:gd name="T91" fmla="*/ 35 h 125"/>
                <a:gd name="T92" fmla="*/ 65 w 71"/>
                <a:gd name="T93" fmla="*/ 41 h 125"/>
                <a:gd name="T94" fmla="*/ 71 w 71"/>
                <a:gd name="T95" fmla="*/ 47 h 125"/>
                <a:gd name="T96" fmla="*/ 65 w 71"/>
                <a:gd name="T97" fmla="*/ 35 h 125"/>
                <a:gd name="T98" fmla="*/ 59 w 71"/>
                <a:gd name="T99" fmla="*/ 23 h 125"/>
                <a:gd name="T100" fmla="*/ 53 w 71"/>
                <a:gd name="T101" fmla="*/ 17 h 125"/>
                <a:gd name="T102" fmla="*/ 53 w 71"/>
                <a:gd name="T103" fmla="*/ 6 h 125"/>
                <a:gd name="T104" fmla="*/ 47 w 71"/>
                <a:gd name="T105" fmla="*/ 0 h 12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1"/>
                <a:gd name="T160" fmla="*/ 0 h 125"/>
                <a:gd name="T161" fmla="*/ 71 w 71"/>
                <a:gd name="T162" fmla="*/ 125 h 12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1" h="125">
                  <a:moveTo>
                    <a:pt x="47" y="6"/>
                  </a:moveTo>
                  <a:lnTo>
                    <a:pt x="41" y="11"/>
                  </a:lnTo>
                  <a:lnTo>
                    <a:pt x="41" y="17"/>
                  </a:lnTo>
                  <a:lnTo>
                    <a:pt x="35" y="23"/>
                  </a:lnTo>
                  <a:lnTo>
                    <a:pt x="30" y="23"/>
                  </a:lnTo>
                  <a:lnTo>
                    <a:pt x="24" y="23"/>
                  </a:lnTo>
                  <a:lnTo>
                    <a:pt x="18" y="29"/>
                  </a:lnTo>
                  <a:lnTo>
                    <a:pt x="12" y="29"/>
                  </a:lnTo>
                  <a:lnTo>
                    <a:pt x="12" y="35"/>
                  </a:lnTo>
                  <a:lnTo>
                    <a:pt x="6" y="35"/>
                  </a:lnTo>
                  <a:lnTo>
                    <a:pt x="6" y="41"/>
                  </a:lnTo>
                  <a:lnTo>
                    <a:pt x="6" y="47"/>
                  </a:lnTo>
                  <a:lnTo>
                    <a:pt x="6" y="41"/>
                  </a:lnTo>
                  <a:lnTo>
                    <a:pt x="12" y="41"/>
                  </a:lnTo>
                  <a:lnTo>
                    <a:pt x="12" y="35"/>
                  </a:lnTo>
                  <a:lnTo>
                    <a:pt x="18" y="35"/>
                  </a:lnTo>
                  <a:lnTo>
                    <a:pt x="24" y="35"/>
                  </a:lnTo>
                  <a:lnTo>
                    <a:pt x="24" y="29"/>
                  </a:lnTo>
                  <a:lnTo>
                    <a:pt x="30" y="29"/>
                  </a:lnTo>
                  <a:lnTo>
                    <a:pt x="35" y="29"/>
                  </a:lnTo>
                  <a:lnTo>
                    <a:pt x="35" y="35"/>
                  </a:lnTo>
                  <a:lnTo>
                    <a:pt x="35" y="41"/>
                  </a:lnTo>
                  <a:lnTo>
                    <a:pt x="35" y="47"/>
                  </a:lnTo>
                  <a:lnTo>
                    <a:pt x="30" y="47"/>
                  </a:lnTo>
                  <a:lnTo>
                    <a:pt x="24" y="53"/>
                  </a:lnTo>
                  <a:lnTo>
                    <a:pt x="18" y="53"/>
                  </a:lnTo>
                  <a:lnTo>
                    <a:pt x="12" y="59"/>
                  </a:lnTo>
                  <a:lnTo>
                    <a:pt x="6" y="59"/>
                  </a:lnTo>
                  <a:lnTo>
                    <a:pt x="6" y="65"/>
                  </a:lnTo>
                  <a:lnTo>
                    <a:pt x="0" y="65"/>
                  </a:lnTo>
                  <a:lnTo>
                    <a:pt x="0" y="71"/>
                  </a:lnTo>
                  <a:lnTo>
                    <a:pt x="6" y="71"/>
                  </a:lnTo>
                  <a:lnTo>
                    <a:pt x="6" y="65"/>
                  </a:lnTo>
                  <a:lnTo>
                    <a:pt x="12" y="65"/>
                  </a:lnTo>
                  <a:lnTo>
                    <a:pt x="18" y="59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0" y="65"/>
                  </a:lnTo>
                  <a:lnTo>
                    <a:pt x="30" y="71"/>
                  </a:lnTo>
                  <a:lnTo>
                    <a:pt x="30" y="77"/>
                  </a:lnTo>
                  <a:lnTo>
                    <a:pt x="24" y="77"/>
                  </a:lnTo>
                  <a:lnTo>
                    <a:pt x="18" y="83"/>
                  </a:lnTo>
                  <a:lnTo>
                    <a:pt x="12" y="83"/>
                  </a:lnTo>
                  <a:lnTo>
                    <a:pt x="12" y="89"/>
                  </a:lnTo>
                  <a:lnTo>
                    <a:pt x="6" y="89"/>
                  </a:lnTo>
                  <a:lnTo>
                    <a:pt x="6" y="95"/>
                  </a:lnTo>
                  <a:lnTo>
                    <a:pt x="0" y="101"/>
                  </a:lnTo>
                  <a:lnTo>
                    <a:pt x="6" y="95"/>
                  </a:lnTo>
                  <a:lnTo>
                    <a:pt x="12" y="89"/>
                  </a:lnTo>
                  <a:lnTo>
                    <a:pt x="18" y="89"/>
                  </a:lnTo>
                  <a:lnTo>
                    <a:pt x="18" y="83"/>
                  </a:lnTo>
                  <a:lnTo>
                    <a:pt x="24" y="83"/>
                  </a:lnTo>
                  <a:lnTo>
                    <a:pt x="24" y="89"/>
                  </a:lnTo>
                  <a:lnTo>
                    <a:pt x="24" y="95"/>
                  </a:lnTo>
                  <a:lnTo>
                    <a:pt x="18" y="95"/>
                  </a:lnTo>
                  <a:lnTo>
                    <a:pt x="18" y="101"/>
                  </a:lnTo>
                  <a:lnTo>
                    <a:pt x="12" y="107"/>
                  </a:lnTo>
                  <a:lnTo>
                    <a:pt x="12" y="113"/>
                  </a:lnTo>
                  <a:lnTo>
                    <a:pt x="6" y="119"/>
                  </a:lnTo>
                  <a:lnTo>
                    <a:pt x="0" y="119"/>
                  </a:lnTo>
                  <a:lnTo>
                    <a:pt x="0" y="125"/>
                  </a:lnTo>
                  <a:lnTo>
                    <a:pt x="6" y="125"/>
                  </a:lnTo>
                  <a:lnTo>
                    <a:pt x="6" y="119"/>
                  </a:lnTo>
                  <a:lnTo>
                    <a:pt x="12" y="119"/>
                  </a:lnTo>
                  <a:lnTo>
                    <a:pt x="18" y="113"/>
                  </a:lnTo>
                  <a:lnTo>
                    <a:pt x="24" y="107"/>
                  </a:lnTo>
                  <a:lnTo>
                    <a:pt x="24" y="101"/>
                  </a:lnTo>
                  <a:lnTo>
                    <a:pt x="30" y="89"/>
                  </a:lnTo>
                  <a:lnTo>
                    <a:pt x="30" y="83"/>
                  </a:lnTo>
                  <a:lnTo>
                    <a:pt x="35" y="83"/>
                  </a:lnTo>
                  <a:lnTo>
                    <a:pt x="41" y="89"/>
                  </a:lnTo>
                  <a:lnTo>
                    <a:pt x="41" y="95"/>
                  </a:lnTo>
                  <a:lnTo>
                    <a:pt x="41" y="101"/>
                  </a:lnTo>
                  <a:lnTo>
                    <a:pt x="41" y="107"/>
                  </a:lnTo>
                  <a:lnTo>
                    <a:pt x="47" y="107"/>
                  </a:lnTo>
                  <a:lnTo>
                    <a:pt x="47" y="101"/>
                  </a:lnTo>
                  <a:lnTo>
                    <a:pt x="47" y="95"/>
                  </a:lnTo>
                  <a:lnTo>
                    <a:pt x="47" y="89"/>
                  </a:lnTo>
                  <a:lnTo>
                    <a:pt x="41" y="83"/>
                  </a:lnTo>
                  <a:lnTo>
                    <a:pt x="35" y="77"/>
                  </a:lnTo>
                  <a:lnTo>
                    <a:pt x="35" y="71"/>
                  </a:lnTo>
                  <a:lnTo>
                    <a:pt x="41" y="65"/>
                  </a:lnTo>
                  <a:lnTo>
                    <a:pt x="41" y="59"/>
                  </a:lnTo>
                  <a:lnTo>
                    <a:pt x="41" y="53"/>
                  </a:lnTo>
                  <a:lnTo>
                    <a:pt x="47" y="53"/>
                  </a:lnTo>
                  <a:lnTo>
                    <a:pt x="53" y="59"/>
                  </a:lnTo>
                  <a:lnTo>
                    <a:pt x="59" y="59"/>
                  </a:lnTo>
                  <a:lnTo>
                    <a:pt x="59" y="65"/>
                  </a:lnTo>
                  <a:lnTo>
                    <a:pt x="59" y="77"/>
                  </a:lnTo>
                  <a:lnTo>
                    <a:pt x="65" y="77"/>
                  </a:lnTo>
                  <a:lnTo>
                    <a:pt x="65" y="71"/>
                  </a:lnTo>
                  <a:lnTo>
                    <a:pt x="65" y="65"/>
                  </a:lnTo>
                  <a:lnTo>
                    <a:pt x="59" y="65"/>
                  </a:lnTo>
                  <a:lnTo>
                    <a:pt x="59" y="59"/>
                  </a:lnTo>
                  <a:lnTo>
                    <a:pt x="59" y="53"/>
                  </a:lnTo>
                  <a:lnTo>
                    <a:pt x="53" y="53"/>
                  </a:lnTo>
                  <a:lnTo>
                    <a:pt x="47" y="47"/>
                  </a:lnTo>
                  <a:lnTo>
                    <a:pt x="41" y="47"/>
                  </a:lnTo>
                  <a:lnTo>
                    <a:pt x="41" y="41"/>
                  </a:lnTo>
                  <a:lnTo>
                    <a:pt x="47" y="35"/>
                  </a:lnTo>
                  <a:lnTo>
                    <a:pt x="47" y="29"/>
                  </a:lnTo>
                  <a:lnTo>
                    <a:pt x="53" y="29"/>
                  </a:lnTo>
                  <a:lnTo>
                    <a:pt x="59" y="29"/>
                  </a:lnTo>
                  <a:lnTo>
                    <a:pt x="59" y="35"/>
                  </a:lnTo>
                  <a:lnTo>
                    <a:pt x="65" y="35"/>
                  </a:lnTo>
                  <a:lnTo>
                    <a:pt x="65" y="41"/>
                  </a:lnTo>
                  <a:lnTo>
                    <a:pt x="65" y="47"/>
                  </a:lnTo>
                  <a:lnTo>
                    <a:pt x="71" y="47"/>
                  </a:lnTo>
                  <a:lnTo>
                    <a:pt x="71" y="41"/>
                  </a:lnTo>
                  <a:lnTo>
                    <a:pt x="71" y="35"/>
                  </a:lnTo>
                  <a:lnTo>
                    <a:pt x="65" y="35"/>
                  </a:lnTo>
                  <a:lnTo>
                    <a:pt x="65" y="29"/>
                  </a:lnTo>
                  <a:lnTo>
                    <a:pt x="59" y="23"/>
                  </a:lnTo>
                  <a:lnTo>
                    <a:pt x="53" y="23"/>
                  </a:lnTo>
                  <a:lnTo>
                    <a:pt x="53" y="17"/>
                  </a:lnTo>
                  <a:lnTo>
                    <a:pt x="53" y="11"/>
                  </a:lnTo>
                  <a:lnTo>
                    <a:pt x="53" y="6"/>
                  </a:lnTo>
                  <a:lnTo>
                    <a:pt x="47" y="0"/>
                  </a:lnTo>
                  <a:lnTo>
                    <a:pt x="47" y="6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299" name="Freeform 225"/>
            <p:cNvSpPr>
              <a:spLocks/>
            </p:cNvSpPr>
            <p:nvPr/>
          </p:nvSpPr>
          <p:spPr bwMode="auto">
            <a:xfrm>
              <a:off x="4582" y="2121"/>
              <a:ext cx="119" cy="65"/>
            </a:xfrm>
            <a:custGeom>
              <a:avLst/>
              <a:gdLst>
                <a:gd name="T0" fmla="*/ 102 w 119"/>
                <a:gd name="T1" fmla="*/ 0 h 65"/>
                <a:gd name="T2" fmla="*/ 90 w 119"/>
                <a:gd name="T3" fmla="*/ 6 h 65"/>
                <a:gd name="T4" fmla="*/ 78 w 119"/>
                <a:gd name="T5" fmla="*/ 12 h 65"/>
                <a:gd name="T6" fmla="*/ 72 w 119"/>
                <a:gd name="T7" fmla="*/ 12 h 65"/>
                <a:gd name="T8" fmla="*/ 66 w 119"/>
                <a:gd name="T9" fmla="*/ 12 h 65"/>
                <a:gd name="T10" fmla="*/ 60 w 119"/>
                <a:gd name="T11" fmla="*/ 12 h 65"/>
                <a:gd name="T12" fmla="*/ 54 w 119"/>
                <a:gd name="T13" fmla="*/ 12 h 65"/>
                <a:gd name="T14" fmla="*/ 42 w 119"/>
                <a:gd name="T15" fmla="*/ 12 h 65"/>
                <a:gd name="T16" fmla="*/ 36 w 119"/>
                <a:gd name="T17" fmla="*/ 12 h 65"/>
                <a:gd name="T18" fmla="*/ 42 w 119"/>
                <a:gd name="T19" fmla="*/ 12 h 65"/>
                <a:gd name="T20" fmla="*/ 48 w 119"/>
                <a:gd name="T21" fmla="*/ 12 h 65"/>
                <a:gd name="T22" fmla="*/ 54 w 119"/>
                <a:gd name="T23" fmla="*/ 12 h 65"/>
                <a:gd name="T24" fmla="*/ 60 w 119"/>
                <a:gd name="T25" fmla="*/ 18 h 65"/>
                <a:gd name="T26" fmla="*/ 60 w 119"/>
                <a:gd name="T27" fmla="*/ 18 h 65"/>
                <a:gd name="T28" fmla="*/ 60 w 119"/>
                <a:gd name="T29" fmla="*/ 24 h 65"/>
                <a:gd name="T30" fmla="*/ 54 w 119"/>
                <a:gd name="T31" fmla="*/ 30 h 65"/>
                <a:gd name="T32" fmla="*/ 48 w 119"/>
                <a:gd name="T33" fmla="*/ 30 h 65"/>
                <a:gd name="T34" fmla="*/ 36 w 119"/>
                <a:gd name="T35" fmla="*/ 30 h 65"/>
                <a:gd name="T36" fmla="*/ 30 w 119"/>
                <a:gd name="T37" fmla="*/ 30 h 65"/>
                <a:gd name="T38" fmla="*/ 18 w 119"/>
                <a:gd name="T39" fmla="*/ 30 h 65"/>
                <a:gd name="T40" fmla="*/ 18 w 119"/>
                <a:gd name="T41" fmla="*/ 30 h 65"/>
                <a:gd name="T42" fmla="*/ 24 w 119"/>
                <a:gd name="T43" fmla="*/ 30 h 65"/>
                <a:gd name="T44" fmla="*/ 36 w 119"/>
                <a:gd name="T45" fmla="*/ 30 h 65"/>
                <a:gd name="T46" fmla="*/ 42 w 119"/>
                <a:gd name="T47" fmla="*/ 36 h 65"/>
                <a:gd name="T48" fmla="*/ 42 w 119"/>
                <a:gd name="T49" fmla="*/ 41 h 65"/>
                <a:gd name="T50" fmla="*/ 30 w 119"/>
                <a:gd name="T51" fmla="*/ 47 h 65"/>
                <a:gd name="T52" fmla="*/ 18 w 119"/>
                <a:gd name="T53" fmla="*/ 47 h 65"/>
                <a:gd name="T54" fmla="*/ 12 w 119"/>
                <a:gd name="T55" fmla="*/ 47 h 65"/>
                <a:gd name="T56" fmla="*/ 0 w 119"/>
                <a:gd name="T57" fmla="*/ 47 h 65"/>
                <a:gd name="T58" fmla="*/ 0 w 119"/>
                <a:gd name="T59" fmla="*/ 53 h 65"/>
                <a:gd name="T60" fmla="*/ 6 w 119"/>
                <a:gd name="T61" fmla="*/ 53 h 65"/>
                <a:gd name="T62" fmla="*/ 18 w 119"/>
                <a:gd name="T63" fmla="*/ 53 h 65"/>
                <a:gd name="T64" fmla="*/ 30 w 119"/>
                <a:gd name="T65" fmla="*/ 47 h 65"/>
                <a:gd name="T66" fmla="*/ 42 w 119"/>
                <a:gd name="T67" fmla="*/ 41 h 65"/>
                <a:gd name="T68" fmla="*/ 54 w 119"/>
                <a:gd name="T69" fmla="*/ 47 h 65"/>
                <a:gd name="T70" fmla="*/ 54 w 119"/>
                <a:gd name="T71" fmla="*/ 53 h 65"/>
                <a:gd name="T72" fmla="*/ 48 w 119"/>
                <a:gd name="T73" fmla="*/ 65 h 65"/>
                <a:gd name="T74" fmla="*/ 48 w 119"/>
                <a:gd name="T75" fmla="*/ 65 h 65"/>
                <a:gd name="T76" fmla="*/ 54 w 119"/>
                <a:gd name="T77" fmla="*/ 59 h 65"/>
                <a:gd name="T78" fmla="*/ 60 w 119"/>
                <a:gd name="T79" fmla="*/ 47 h 65"/>
                <a:gd name="T80" fmla="*/ 60 w 119"/>
                <a:gd name="T81" fmla="*/ 36 h 65"/>
                <a:gd name="T82" fmla="*/ 66 w 119"/>
                <a:gd name="T83" fmla="*/ 30 h 65"/>
                <a:gd name="T84" fmla="*/ 72 w 119"/>
                <a:gd name="T85" fmla="*/ 24 h 65"/>
                <a:gd name="T86" fmla="*/ 78 w 119"/>
                <a:gd name="T87" fmla="*/ 24 h 65"/>
                <a:gd name="T88" fmla="*/ 84 w 119"/>
                <a:gd name="T89" fmla="*/ 24 h 65"/>
                <a:gd name="T90" fmla="*/ 84 w 119"/>
                <a:gd name="T91" fmla="*/ 41 h 65"/>
                <a:gd name="T92" fmla="*/ 84 w 119"/>
                <a:gd name="T93" fmla="*/ 47 h 65"/>
                <a:gd name="T94" fmla="*/ 84 w 119"/>
                <a:gd name="T95" fmla="*/ 47 h 65"/>
                <a:gd name="T96" fmla="*/ 84 w 119"/>
                <a:gd name="T97" fmla="*/ 41 h 65"/>
                <a:gd name="T98" fmla="*/ 90 w 119"/>
                <a:gd name="T99" fmla="*/ 24 h 65"/>
                <a:gd name="T100" fmla="*/ 90 w 119"/>
                <a:gd name="T101" fmla="*/ 18 h 65"/>
                <a:gd name="T102" fmla="*/ 96 w 119"/>
                <a:gd name="T103" fmla="*/ 12 h 65"/>
                <a:gd name="T104" fmla="*/ 108 w 119"/>
                <a:gd name="T105" fmla="*/ 6 h 65"/>
                <a:gd name="T106" fmla="*/ 114 w 119"/>
                <a:gd name="T107" fmla="*/ 0 h 65"/>
                <a:gd name="T108" fmla="*/ 114 w 119"/>
                <a:gd name="T109" fmla="*/ 0 h 65"/>
                <a:gd name="T110" fmla="*/ 108 w 119"/>
                <a:gd name="T111" fmla="*/ 0 h 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9"/>
                <a:gd name="T169" fmla="*/ 0 h 65"/>
                <a:gd name="T170" fmla="*/ 119 w 119"/>
                <a:gd name="T171" fmla="*/ 65 h 6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9" h="65">
                  <a:moveTo>
                    <a:pt x="102" y="0"/>
                  </a:moveTo>
                  <a:lnTo>
                    <a:pt x="102" y="0"/>
                  </a:lnTo>
                  <a:lnTo>
                    <a:pt x="96" y="0"/>
                  </a:lnTo>
                  <a:lnTo>
                    <a:pt x="90" y="6"/>
                  </a:lnTo>
                  <a:lnTo>
                    <a:pt x="84" y="6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72" y="18"/>
                  </a:lnTo>
                  <a:lnTo>
                    <a:pt x="66" y="12"/>
                  </a:lnTo>
                  <a:lnTo>
                    <a:pt x="60" y="12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42" y="12"/>
                  </a:lnTo>
                  <a:lnTo>
                    <a:pt x="48" y="12"/>
                  </a:lnTo>
                  <a:lnTo>
                    <a:pt x="54" y="12"/>
                  </a:lnTo>
                  <a:lnTo>
                    <a:pt x="54" y="18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0" y="24"/>
                  </a:lnTo>
                  <a:lnTo>
                    <a:pt x="60" y="30"/>
                  </a:lnTo>
                  <a:lnTo>
                    <a:pt x="54" y="30"/>
                  </a:lnTo>
                  <a:lnTo>
                    <a:pt x="48" y="30"/>
                  </a:lnTo>
                  <a:lnTo>
                    <a:pt x="42" y="30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18" y="30"/>
                  </a:lnTo>
                  <a:lnTo>
                    <a:pt x="24" y="30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42" y="36"/>
                  </a:lnTo>
                  <a:lnTo>
                    <a:pt x="42" y="41"/>
                  </a:lnTo>
                  <a:lnTo>
                    <a:pt x="36" y="41"/>
                  </a:lnTo>
                  <a:lnTo>
                    <a:pt x="30" y="47"/>
                  </a:lnTo>
                  <a:lnTo>
                    <a:pt x="24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6" y="47"/>
                  </a:lnTo>
                  <a:lnTo>
                    <a:pt x="0" y="47"/>
                  </a:lnTo>
                  <a:lnTo>
                    <a:pt x="0" y="53"/>
                  </a:lnTo>
                  <a:lnTo>
                    <a:pt x="6" y="53"/>
                  </a:lnTo>
                  <a:lnTo>
                    <a:pt x="12" y="53"/>
                  </a:lnTo>
                  <a:lnTo>
                    <a:pt x="18" y="53"/>
                  </a:lnTo>
                  <a:lnTo>
                    <a:pt x="24" y="53"/>
                  </a:lnTo>
                  <a:lnTo>
                    <a:pt x="30" y="47"/>
                  </a:lnTo>
                  <a:lnTo>
                    <a:pt x="36" y="47"/>
                  </a:lnTo>
                  <a:lnTo>
                    <a:pt x="42" y="41"/>
                  </a:lnTo>
                  <a:lnTo>
                    <a:pt x="48" y="41"/>
                  </a:lnTo>
                  <a:lnTo>
                    <a:pt x="54" y="47"/>
                  </a:lnTo>
                  <a:lnTo>
                    <a:pt x="54" y="53"/>
                  </a:lnTo>
                  <a:lnTo>
                    <a:pt x="48" y="59"/>
                  </a:lnTo>
                  <a:lnTo>
                    <a:pt x="48" y="65"/>
                  </a:lnTo>
                  <a:lnTo>
                    <a:pt x="54" y="59"/>
                  </a:lnTo>
                  <a:lnTo>
                    <a:pt x="54" y="53"/>
                  </a:lnTo>
                  <a:lnTo>
                    <a:pt x="60" y="47"/>
                  </a:lnTo>
                  <a:lnTo>
                    <a:pt x="54" y="41"/>
                  </a:lnTo>
                  <a:lnTo>
                    <a:pt x="60" y="36"/>
                  </a:lnTo>
                  <a:lnTo>
                    <a:pt x="66" y="30"/>
                  </a:lnTo>
                  <a:lnTo>
                    <a:pt x="72" y="24"/>
                  </a:lnTo>
                  <a:lnTo>
                    <a:pt x="78" y="24"/>
                  </a:lnTo>
                  <a:lnTo>
                    <a:pt x="84" y="24"/>
                  </a:lnTo>
                  <a:lnTo>
                    <a:pt x="84" y="30"/>
                  </a:lnTo>
                  <a:lnTo>
                    <a:pt x="84" y="41"/>
                  </a:lnTo>
                  <a:lnTo>
                    <a:pt x="84" y="47"/>
                  </a:lnTo>
                  <a:lnTo>
                    <a:pt x="84" y="41"/>
                  </a:lnTo>
                  <a:lnTo>
                    <a:pt x="90" y="36"/>
                  </a:lnTo>
                  <a:lnTo>
                    <a:pt x="90" y="24"/>
                  </a:lnTo>
                  <a:lnTo>
                    <a:pt x="84" y="18"/>
                  </a:lnTo>
                  <a:lnTo>
                    <a:pt x="90" y="18"/>
                  </a:lnTo>
                  <a:lnTo>
                    <a:pt x="90" y="12"/>
                  </a:lnTo>
                  <a:lnTo>
                    <a:pt x="96" y="12"/>
                  </a:lnTo>
                  <a:lnTo>
                    <a:pt x="102" y="6"/>
                  </a:lnTo>
                  <a:lnTo>
                    <a:pt x="108" y="6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9" y="0"/>
                  </a:lnTo>
                  <a:lnTo>
                    <a:pt x="114" y="0"/>
                  </a:lnTo>
                  <a:lnTo>
                    <a:pt x="108" y="0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300" name="Freeform 226"/>
            <p:cNvSpPr>
              <a:spLocks/>
            </p:cNvSpPr>
            <p:nvPr/>
          </p:nvSpPr>
          <p:spPr bwMode="auto">
            <a:xfrm>
              <a:off x="4743" y="2085"/>
              <a:ext cx="12" cy="6"/>
            </a:xfrm>
            <a:custGeom>
              <a:avLst/>
              <a:gdLst>
                <a:gd name="T0" fmla="*/ 0 w 12"/>
                <a:gd name="T1" fmla="*/ 0 h 6"/>
                <a:gd name="T2" fmla="*/ 6 w 12"/>
                <a:gd name="T3" fmla="*/ 0 h 6"/>
                <a:gd name="T4" fmla="*/ 6 w 12"/>
                <a:gd name="T5" fmla="*/ 0 h 6"/>
                <a:gd name="T6" fmla="*/ 12 w 12"/>
                <a:gd name="T7" fmla="*/ 0 h 6"/>
                <a:gd name="T8" fmla="*/ 12 w 12"/>
                <a:gd name="T9" fmla="*/ 0 h 6"/>
                <a:gd name="T10" fmla="*/ 12 w 12"/>
                <a:gd name="T11" fmla="*/ 0 h 6"/>
                <a:gd name="T12" fmla="*/ 12 w 12"/>
                <a:gd name="T13" fmla="*/ 6 h 6"/>
                <a:gd name="T14" fmla="*/ 12 w 12"/>
                <a:gd name="T15" fmla="*/ 6 h 6"/>
                <a:gd name="T16" fmla="*/ 12 w 12"/>
                <a:gd name="T17" fmla="*/ 6 h 6"/>
                <a:gd name="T18" fmla="*/ 12 w 12"/>
                <a:gd name="T19" fmla="*/ 6 h 6"/>
                <a:gd name="T20" fmla="*/ 6 w 12"/>
                <a:gd name="T21" fmla="*/ 6 h 6"/>
                <a:gd name="T22" fmla="*/ 6 w 12"/>
                <a:gd name="T23" fmla="*/ 6 h 6"/>
                <a:gd name="T24" fmla="*/ 0 w 12"/>
                <a:gd name="T25" fmla="*/ 6 h 6"/>
                <a:gd name="T26" fmla="*/ 0 w 12"/>
                <a:gd name="T27" fmla="*/ 6 h 6"/>
                <a:gd name="T28" fmla="*/ 0 w 12"/>
                <a:gd name="T29" fmla="*/ 0 h 6"/>
                <a:gd name="T30" fmla="*/ 0 w 12"/>
                <a:gd name="T31" fmla="*/ 0 h 6"/>
                <a:gd name="T32" fmla="*/ 0 w 12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6"/>
                <a:gd name="T53" fmla="*/ 12 w 12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301" name="Freeform 227"/>
            <p:cNvSpPr>
              <a:spLocks/>
            </p:cNvSpPr>
            <p:nvPr/>
          </p:nvSpPr>
          <p:spPr bwMode="auto">
            <a:xfrm>
              <a:off x="4743" y="2109"/>
              <a:ext cx="6" cy="6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0 h 6"/>
                <a:gd name="T4" fmla="*/ 6 w 6"/>
                <a:gd name="T5" fmla="*/ 0 h 6"/>
                <a:gd name="T6" fmla="*/ 6 w 6"/>
                <a:gd name="T7" fmla="*/ 0 h 6"/>
                <a:gd name="T8" fmla="*/ 6 w 6"/>
                <a:gd name="T9" fmla="*/ 0 h 6"/>
                <a:gd name="T10" fmla="*/ 6 w 6"/>
                <a:gd name="T11" fmla="*/ 0 h 6"/>
                <a:gd name="T12" fmla="*/ 6 w 6"/>
                <a:gd name="T13" fmla="*/ 6 h 6"/>
                <a:gd name="T14" fmla="*/ 6 w 6"/>
                <a:gd name="T15" fmla="*/ 6 h 6"/>
                <a:gd name="T16" fmla="*/ 6 w 6"/>
                <a:gd name="T17" fmla="*/ 6 h 6"/>
                <a:gd name="T18" fmla="*/ 6 w 6"/>
                <a:gd name="T19" fmla="*/ 6 h 6"/>
                <a:gd name="T20" fmla="*/ 0 w 6"/>
                <a:gd name="T21" fmla="*/ 6 h 6"/>
                <a:gd name="T22" fmla="*/ 0 w 6"/>
                <a:gd name="T23" fmla="*/ 6 h 6"/>
                <a:gd name="T24" fmla="*/ 0 w 6"/>
                <a:gd name="T25" fmla="*/ 6 h 6"/>
                <a:gd name="T26" fmla="*/ 0 w 6"/>
                <a:gd name="T27" fmla="*/ 6 h 6"/>
                <a:gd name="T28" fmla="*/ 0 w 6"/>
                <a:gd name="T29" fmla="*/ 6 h 6"/>
                <a:gd name="T30" fmla="*/ 0 w 6"/>
                <a:gd name="T31" fmla="*/ 0 h 6"/>
                <a:gd name="T32" fmla="*/ 0 w 6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"/>
                <a:gd name="T52" fmla="*/ 0 h 6"/>
                <a:gd name="T53" fmla="*/ 6 w 6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" h="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302" name="Freeform 228"/>
            <p:cNvSpPr>
              <a:spLocks/>
            </p:cNvSpPr>
            <p:nvPr/>
          </p:nvSpPr>
          <p:spPr bwMode="auto">
            <a:xfrm>
              <a:off x="4761" y="2127"/>
              <a:ext cx="12" cy="12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0 h 12"/>
                <a:gd name="T8" fmla="*/ 12 w 12"/>
                <a:gd name="T9" fmla="*/ 0 h 12"/>
                <a:gd name="T10" fmla="*/ 12 w 12"/>
                <a:gd name="T11" fmla="*/ 6 h 12"/>
                <a:gd name="T12" fmla="*/ 12 w 12"/>
                <a:gd name="T13" fmla="*/ 6 h 12"/>
                <a:gd name="T14" fmla="*/ 12 w 12"/>
                <a:gd name="T15" fmla="*/ 6 h 12"/>
                <a:gd name="T16" fmla="*/ 12 w 12"/>
                <a:gd name="T17" fmla="*/ 12 h 12"/>
                <a:gd name="T18" fmla="*/ 12 w 12"/>
                <a:gd name="T19" fmla="*/ 12 h 12"/>
                <a:gd name="T20" fmla="*/ 6 w 12"/>
                <a:gd name="T21" fmla="*/ 12 h 12"/>
                <a:gd name="T22" fmla="*/ 6 w 12"/>
                <a:gd name="T23" fmla="*/ 12 h 12"/>
                <a:gd name="T24" fmla="*/ 0 w 12"/>
                <a:gd name="T25" fmla="*/ 12 h 12"/>
                <a:gd name="T26" fmla="*/ 0 w 12"/>
                <a:gd name="T27" fmla="*/ 6 h 12"/>
                <a:gd name="T28" fmla="*/ 0 w 12"/>
                <a:gd name="T29" fmla="*/ 6 h 12"/>
                <a:gd name="T30" fmla="*/ 0 w 12"/>
                <a:gd name="T31" fmla="*/ 6 h 12"/>
                <a:gd name="T32" fmla="*/ 0 w 12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6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303" name="Freeform 229"/>
            <p:cNvSpPr>
              <a:spLocks/>
            </p:cNvSpPr>
            <p:nvPr/>
          </p:nvSpPr>
          <p:spPr bwMode="auto">
            <a:xfrm>
              <a:off x="4719" y="2121"/>
              <a:ext cx="12" cy="12"/>
            </a:xfrm>
            <a:custGeom>
              <a:avLst/>
              <a:gdLst>
                <a:gd name="T0" fmla="*/ 6 w 12"/>
                <a:gd name="T1" fmla="*/ 0 h 12"/>
                <a:gd name="T2" fmla="*/ 6 w 12"/>
                <a:gd name="T3" fmla="*/ 0 h 12"/>
                <a:gd name="T4" fmla="*/ 12 w 12"/>
                <a:gd name="T5" fmla="*/ 6 h 12"/>
                <a:gd name="T6" fmla="*/ 12 w 12"/>
                <a:gd name="T7" fmla="*/ 6 h 12"/>
                <a:gd name="T8" fmla="*/ 12 w 12"/>
                <a:gd name="T9" fmla="*/ 6 h 12"/>
                <a:gd name="T10" fmla="*/ 12 w 12"/>
                <a:gd name="T11" fmla="*/ 12 h 12"/>
                <a:gd name="T12" fmla="*/ 12 w 12"/>
                <a:gd name="T13" fmla="*/ 12 h 12"/>
                <a:gd name="T14" fmla="*/ 6 w 12"/>
                <a:gd name="T15" fmla="*/ 12 h 12"/>
                <a:gd name="T16" fmla="*/ 6 w 12"/>
                <a:gd name="T17" fmla="*/ 12 h 12"/>
                <a:gd name="T18" fmla="*/ 0 w 12"/>
                <a:gd name="T19" fmla="*/ 12 h 12"/>
                <a:gd name="T20" fmla="*/ 0 w 12"/>
                <a:gd name="T21" fmla="*/ 12 h 12"/>
                <a:gd name="T22" fmla="*/ 0 w 12"/>
                <a:gd name="T23" fmla="*/ 12 h 12"/>
                <a:gd name="T24" fmla="*/ 0 w 12"/>
                <a:gd name="T25" fmla="*/ 12 h 12"/>
                <a:gd name="T26" fmla="*/ 0 w 12"/>
                <a:gd name="T27" fmla="*/ 6 h 12"/>
                <a:gd name="T28" fmla="*/ 0 w 12"/>
                <a:gd name="T29" fmla="*/ 6 h 12"/>
                <a:gd name="T30" fmla="*/ 0 w 12"/>
                <a:gd name="T31" fmla="*/ 0 h 12"/>
                <a:gd name="T32" fmla="*/ 6 w 1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6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304" name="Freeform 230"/>
            <p:cNvSpPr>
              <a:spLocks/>
            </p:cNvSpPr>
            <p:nvPr/>
          </p:nvSpPr>
          <p:spPr bwMode="auto">
            <a:xfrm>
              <a:off x="4707" y="2097"/>
              <a:ext cx="18" cy="12"/>
            </a:xfrm>
            <a:custGeom>
              <a:avLst/>
              <a:gdLst>
                <a:gd name="T0" fmla="*/ 0 w 18"/>
                <a:gd name="T1" fmla="*/ 6 h 12"/>
                <a:gd name="T2" fmla="*/ 0 w 18"/>
                <a:gd name="T3" fmla="*/ 0 h 12"/>
                <a:gd name="T4" fmla="*/ 6 w 18"/>
                <a:gd name="T5" fmla="*/ 0 h 12"/>
                <a:gd name="T6" fmla="*/ 6 w 18"/>
                <a:gd name="T7" fmla="*/ 0 h 12"/>
                <a:gd name="T8" fmla="*/ 12 w 18"/>
                <a:gd name="T9" fmla="*/ 0 h 12"/>
                <a:gd name="T10" fmla="*/ 12 w 18"/>
                <a:gd name="T11" fmla="*/ 0 h 12"/>
                <a:gd name="T12" fmla="*/ 12 w 18"/>
                <a:gd name="T13" fmla="*/ 0 h 12"/>
                <a:gd name="T14" fmla="*/ 18 w 18"/>
                <a:gd name="T15" fmla="*/ 0 h 12"/>
                <a:gd name="T16" fmla="*/ 18 w 18"/>
                <a:gd name="T17" fmla="*/ 0 h 12"/>
                <a:gd name="T18" fmla="*/ 18 w 18"/>
                <a:gd name="T19" fmla="*/ 6 h 12"/>
                <a:gd name="T20" fmla="*/ 18 w 18"/>
                <a:gd name="T21" fmla="*/ 6 h 12"/>
                <a:gd name="T22" fmla="*/ 12 w 18"/>
                <a:gd name="T23" fmla="*/ 6 h 12"/>
                <a:gd name="T24" fmla="*/ 12 w 18"/>
                <a:gd name="T25" fmla="*/ 12 h 12"/>
                <a:gd name="T26" fmla="*/ 12 w 18"/>
                <a:gd name="T27" fmla="*/ 12 h 12"/>
                <a:gd name="T28" fmla="*/ 6 w 18"/>
                <a:gd name="T29" fmla="*/ 12 h 12"/>
                <a:gd name="T30" fmla="*/ 6 w 18"/>
                <a:gd name="T31" fmla="*/ 6 h 12"/>
                <a:gd name="T32" fmla="*/ 0 w 1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2"/>
                <a:gd name="T53" fmla="*/ 18 w 1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2">
                  <a:moveTo>
                    <a:pt x="0" y="6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305" name="Freeform 231"/>
            <p:cNvSpPr>
              <a:spLocks/>
            </p:cNvSpPr>
            <p:nvPr/>
          </p:nvSpPr>
          <p:spPr bwMode="auto">
            <a:xfrm>
              <a:off x="4690" y="2091"/>
              <a:ext cx="11" cy="12"/>
            </a:xfrm>
            <a:custGeom>
              <a:avLst/>
              <a:gdLst>
                <a:gd name="T0" fmla="*/ 0 w 11"/>
                <a:gd name="T1" fmla="*/ 12 h 12"/>
                <a:gd name="T2" fmla="*/ 0 w 11"/>
                <a:gd name="T3" fmla="*/ 6 h 12"/>
                <a:gd name="T4" fmla="*/ 0 w 11"/>
                <a:gd name="T5" fmla="*/ 6 h 12"/>
                <a:gd name="T6" fmla="*/ 6 w 11"/>
                <a:gd name="T7" fmla="*/ 6 h 12"/>
                <a:gd name="T8" fmla="*/ 6 w 11"/>
                <a:gd name="T9" fmla="*/ 0 h 12"/>
                <a:gd name="T10" fmla="*/ 6 w 11"/>
                <a:gd name="T11" fmla="*/ 0 h 12"/>
                <a:gd name="T12" fmla="*/ 11 w 11"/>
                <a:gd name="T13" fmla="*/ 6 h 12"/>
                <a:gd name="T14" fmla="*/ 11 w 11"/>
                <a:gd name="T15" fmla="*/ 6 h 12"/>
                <a:gd name="T16" fmla="*/ 11 w 11"/>
                <a:gd name="T17" fmla="*/ 6 h 12"/>
                <a:gd name="T18" fmla="*/ 11 w 11"/>
                <a:gd name="T19" fmla="*/ 12 h 12"/>
                <a:gd name="T20" fmla="*/ 11 w 11"/>
                <a:gd name="T21" fmla="*/ 12 h 12"/>
                <a:gd name="T22" fmla="*/ 6 w 11"/>
                <a:gd name="T23" fmla="*/ 12 h 12"/>
                <a:gd name="T24" fmla="*/ 6 w 11"/>
                <a:gd name="T25" fmla="*/ 12 h 12"/>
                <a:gd name="T26" fmla="*/ 6 w 11"/>
                <a:gd name="T27" fmla="*/ 12 h 12"/>
                <a:gd name="T28" fmla="*/ 0 w 11"/>
                <a:gd name="T29" fmla="*/ 12 h 12"/>
                <a:gd name="T30" fmla="*/ 0 w 11"/>
                <a:gd name="T31" fmla="*/ 12 h 12"/>
                <a:gd name="T32" fmla="*/ 0 w 11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"/>
                <a:gd name="T52" fmla="*/ 0 h 12"/>
                <a:gd name="T53" fmla="*/ 11 w 1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" h="12">
                  <a:moveTo>
                    <a:pt x="0" y="12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1" y="6"/>
                  </a:lnTo>
                  <a:lnTo>
                    <a:pt x="11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306" name="Freeform 232"/>
            <p:cNvSpPr>
              <a:spLocks/>
            </p:cNvSpPr>
            <p:nvPr/>
          </p:nvSpPr>
          <p:spPr bwMode="auto">
            <a:xfrm>
              <a:off x="4707" y="2073"/>
              <a:ext cx="12" cy="12"/>
            </a:xfrm>
            <a:custGeom>
              <a:avLst/>
              <a:gdLst>
                <a:gd name="T0" fmla="*/ 0 w 12"/>
                <a:gd name="T1" fmla="*/ 6 h 12"/>
                <a:gd name="T2" fmla="*/ 0 w 12"/>
                <a:gd name="T3" fmla="*/ 6 h 12"/>
                <a:gd name="T4" fmla="*/ 0 w 12"/>
                <a:gd name="T5" fmla="*/ 6 h 12"/>
                <a:gd name="T6" fmla="*/ 0 w 12"/>
                <a:gd name="T7" fmla="*/ 6 h 12"/>
                <a:gd name="T8" fmla="*/ 6 w 12"/>
                <a:gd name="T9" fmla="*/ 0 h 12"/>
                <a:gd name="T10" fmla="*/ 6 w 12"/>
                <a:gd name="T11" fmla="*/ 0 h 12"/>
                <a:gd name="T12" fmla="*/ 12 w 12"/>
                <a:gd name="T13" fmla="*/ 6 h 12"/>
                <a:gd name="T14" fmla="*/ 12 w 12"/>
                <a:gd name="T15" fmla="*/ 6 h 12"/>
                <a:gd name="T16" fmla="*/ 12 w 12"/>
                <a:gd name="T17" fmla="*/ 6 h 12"/>
                <a:gd name="T18" fmla="*/ 12 w 12"/>
                <a:gd name="T19" fmla="*/ 6 h 12"/>
                <a:gd name="T20" fmla="*/ 12 w 12"/>
                <a:gd name="T21" fmla="*/ 12 h 12"/>
                <a:gd name="T22" fmla="*/ 6 w 12"/>
                <a:gd name="T23" fmla="*/ 12 h 12"/>
                <a:gd name="T24" fmla="*/ 6 w 12"/>
                <a:gd name="T25" fmla="*/ 12 h 12"/>
                <a:gd name="T26" fmla="*/ 6 w 12"/>
                <a:gd name="T27" fmla="*/ 12 h 12"/>
                <a:gd name="T28" fmla="*/ 0 w 12"/>
                <a:gd name="T29" fmla="*/ 12 h 12"/>
                <a:gd name="T30" fmla="*/ 0 w 12"/>
                <a:gd name="T31" fmla="*/ 12 h 12"/>
                <a:gd name="T32" fmla="*/ 0 w 12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307" name="Freeform 233"/>
            <p:cNvSpPr>
              <a:spLocks/>
            </p:cNvSpPr>
            <p:nvPr/>
          </p:nvSpPr>
          <p:spPr bwMode="auto">
            <a:xfrm>
              <a:off x="5114" y="2031"/>
              <a:ext cx="95" cy="96"/>
            </a:xfrm>
            <a:custGeom>
              <a:avLst/>
              <a:gdLst>
                <a:gd name="T0" fmla="*/ 77 w 95"/>
                <a:gd name="T1" fmla="*/ 72 h 96"/>
                <a:gd name="T2" fmla="*/ 83 w 95"/>
                <a:gd name="T3" fmla="*/ 66 h 96"/>
                <a:gd name="T4" fmla="*/ 83 w 95"/>
                <a:gd name="T5" fmla="*/ 54 h 96"/>
                <a:gd name="T6" fmla="*/ 77 w 95"/>
                <a:gd name="T7" fmla="*/ 48 h 96"/>
                <a:gd name="T8" fmla="*/ 65 w 95"/>
                <a:gd name="T9" fmla="*/ 48 h 96"/>
                <a:gd name="T10" fmla="*/ 65 w 95"/>
                <a:gd name="T11" fmla="*/ 36 h 96"/>
                <a:gd name="T12" fmla="*/ 71 w 95"/>
                <a:gd name="T13" fmla="*/ 42 h 96"/>
                <a:gd name="T14" fmla="*/ 77 w 95"/>
                <a:gd name="T15" fmla="*/ 42 h 96"/>
                <a:gd name="T16" fmla="*/ 77 w 95"/>
                <a:gd name="T17" fmla="*/ 48 h 96"/>
                <a:gd name="T18" fmla="*/ 89 w 95"/>
                <a:gd name="T19" fmla="*/ 48 h 96"/>
                <a:gd name="T20" fmla="*/ 95 w 95"/>
                <a:gd name="T21" fmla="*/ 36 h 96"/>
                <a:gd name="T22" fmla="*/ 95 w 95"/>
                <a:gd name="T23" fmla="*/ 30 h 96"/>
                <a:gd name="T24" fmla="*/ 89 w 95"/>
                <a:gd name="T25" fmla="*/ 24 h 96"/>
                <a:gd name="T26" fmla="*/ 83 w 95"/>
                <a:gd name="T27" fmla="*/ 24 h 96"/>
                <a:gd name="T28" fmla="*/ 77 w 95"/>
                <a:gd name="T29" fmla="*/ 24 h 96"/>
                <a:gd name="T30" fmla="*/ 71 w 95"/>
                <a:gd name="T31" fmla="*/ 24 h 96"/>
                <a:gd name="T32" fmla="*/ 77 w 95"/>
                <a:gd name="T33" fmla="*/ 12 h 96"/>
                <a:gd name="T34" fmla="*/ 77 w 95"/>
                <a:gd name="T35" fmla="*/ 0 h 96"/>
                <a:gd name="T36" fmla="*/ 71 w 95"/>
                <a:gd name="T37" fmla="*/ 0 h 96"/>
                <a:gd name="T38" fmla="*/ 59 w 95"/>
                <a:gd name="T39" fmla="*/ 0 h 96"/>
                <a:gd name="T40" fmla="*/ 53 w 95"/>
                <a:gd name="T41" fmla="*/ 12 h 96"/>
                <a:gd name="T42" fmla="*/ 59 w 95"/>
                <a:gd name="T43" fmla="*/ 24 h 96"/>
                <a:gd name="T44" fmla="*/ 53 w 95"/>
                <a:gd name="T45" fmla="*/ 24 h 96"/>
                <a:gd name="T46" fmla="*/ 53 w 95"/>
                <a:gd name="T47" fmla="*/ 18 h 96"/>
                <a:gd name="T48" fmla="*/ 47 w 95"/>
                <a:gd name="T49" fmla="*/ 12 h 96"/>
                <a:gd name="T50" fmla="*/ 35 w 95"/>
                <a:gd name="T51" fmla="*/ 12 h 96"/>
                <a:gd name="T52" fmla="*/ 23 w 95"/>
                <a:gd name="T53" fmla="*/ 6 h 96"/>
                <a:gd name="T54" fmla="*/ 11 w 95"/>
                <a:gd name="T55" fmla="*/ 12 h 96"/>
                <a:gd name="T56" fmla="*/ 11 w 95"/>
                <a:gd name="T57" fmla="*/ 18 h 96"/>
                <a:gd name="T58" fmla="*/ 11 w 95"/>
                <a:gd name="T59" fmla="*/ 24 h 96"/>
                <a:gd name="T60" fmla="*/ 23 w 95"/>
                <a:gd name="T61" fmla="*/ 30 h 96"/>
                <a:gd name="T62" fmla="*/ 29 w 95"/>
                <a:gd name="T63" fmla="*/ 30 h 96"/>
                <a:gd name="T64" fmla="*/ 29 w 95"/>
                <a:gd name="T65" fmla="*/ 42 h 96"/>
                <a:gd name="T66" fmla="*/ 17 w 95"/>
                <a:gd name="T67" fmla="*/ 42 h 96"/>
                <a:gd name="T68" fmla="*/ 11 w 95"/>
                <a:gd name="T69" fmla="*/ 42 h 96"/>
                <a:gd name="T70" fmla="*/ 6 w 95"/>
                <a:gd name="T71" fmla="*/ 48 h 96"/>
                <a:gd name="T72" fmla="*/ 0 w 95"/>
                <a:gd name="T73" fmla="*/ 54 h 96"/>
                <a:gd name="T74" fmla="*/ 6 w 95"/>
                <a:gd name="T75" fmla="*/ 66 h 96"/>
                <a:gd name="T76" fmla="*/ 11 w 95"/>
                <a:gd name="T77" fmla="*/ 66 h 96"/>
                <a:gd name="T78" fmla="*/ 17 w 95"/>
                <a:gd name="T79" fmla="*/ 66 h 96"/>
                <a:gd name="T80" fmla="*/ 23 w 95"/>
                <a:gd name="T81" fmla="*/ 60 h 96"/>
                <a:gd name="T82" fmla="*/ 29 w 95"/>
                <a:gd name="T83" fmla="*/ 54 h 96"/>
                <a:gd name="T84" fmla="*/ 35 w 95"/>
                <a:gd name="T85" fmla="*/ 48 h 96"/>
                <a:gd name="T86" fmla="*/ 41 w 95"/>
                <a:gd name="T87" fmla="*/ 54 h 96"/>
                <a:gd name="T88" fmla="*/ 41 w 95"/>
                <a:gd name="T89" fmla="*/ 60 h 96"/>
                <a:gd name="T90" fmla="*/ 29 w 95"/>
                <a:gd name="T91" fmla="*/ 66 h 96"/>
                <a:gd name="T92" fmla="*/ 23 w 95"/>
                <a:gd name="T93" fmla="*/ 84 h 96"/>
                <a:gd name="T94" fmla="*/ 35 w 95"/>
                <a:gd name="T95" fmla="*/ 90 h 96"/>
                <a:gd name="T96" fmla="*/ 47 w 95"/>
                <a:gd name="T97" fmla="*/ 90 h 96"/>
                <a:gd name="T98" fmla="*/ 53 w 95"/>
                <a:gd name="T99" fmla="*/ 84 h 96"/>
                <a:gd name="T100" fmla="*/ 53 w 95"/>
                <a:gd name="T101" fmla="*/ 78 h 96"/>
                <a:gd name="T102" fmla="*/ 47 w 95"/>
                <a:gd name="T103" fmla="*/ 72 h 96"/>
                <a:gd name="T104" fmla="*/ 47 w 95"/>
                <a:gd name="T105" fmla="*/ 60 h 96"/>
                <a:gd name="T106" fmla="*/ 53 w 95"/>
                <a:gd name="T107" fmla="*/ 54 h 96"/>
                <a:gd name="T108" fmla="*/ 53 w 95"/>
                <a:gd name="T109" fmla="*/ 54 h 96"/>
                <a:gd name="T110" fmla="*/ 65 w 95"/>
                <a:gd name="T111" fmla="*/ 72 h 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5"/>
                <a:gd name="T169" fmla="*/ 0 h 96"/>
                <a:gd name="T170" fmla="*/ 95 w 95"/>
                <a:gd name="T171" fmla="*/ 96 h 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5" h="96">
                  <a:moveTo>
                    <a:pt x="71" y="72"/>
                  </a:moveTo>
                  <a:lnTo>
                    <a:pt x="71" y="72"/>
                  </a:lnTo>
                  <a:lnTo>
                    <a:pt x="77" y="72"/>
                  </a:lnTo>
                  <a:lnTo>
                    <a:pt x="83" y="72"/>
                  </a:lnTo>
                  <a:lnTo>
                    <a:pt x="83" y="66"/>
                  </a:lnTo>
                  <a:lnTo>
                    <a:pt x="89" y="60"/>
                  </a:lnTo>
                  <a:lnTo>
                    <a:pt x="83" y="60"/>
                  </a:lnTo>
                  <a:lnTo>
                    <a:pt x="83" y="54"/>
                  </a:lnTo>
                  <a:lnTo>
                    <a:pt x="83" y="48"/>
                  </a:lnTo>
                  <a:lnTo>
                    <a:pt x="77" y="48"/>
                  </a:lnTo>
                  <a:lnTo>
                    <a:pt x="71" y="48"/>
                  </a:lnTo>
                  <a:lnTo>
                    <a:pt x="65" y="48"/>
                  </a:lnTo>
                  <a:lnTo>
                    <a:pt x="65" y="42"/>
                  </a:lnTo>
                  <a:lnTo>
                    <a:pt x="65" y="36"/>
                  </a:lnTo>
                  <a:lnTo>
                    <a:pt x="71" y="42"/>
                  </a:lnTo>
                  <a:lnTo>
                    <a:pt x="77" y="42"/>
                  </a:lnTo>
                  <a:lnTo>
                    <a:pt x="77" y="48"/>
                  </a:lnTo>
                  <a:lnTo>
                    <a:pt x="83" y="48"/>
                  </a:lnTo>
                  <a:lnTo>
                    <a:pt x="89" y="48"/>
                  </a:lnTo>
                  <a:lnTo>
                    <a:pt x="95" y="42"/>
                  </a:lnTo>
                  <a:lnTo>
                    <a:pt x="95" y="36"/>
                  </a:lnTo>
                  <a:lnTo>
                    <a:pt x="95" y="30"/>
                  </a:lnTo>
                  <a:lnTo>
                    <a:pt x="95" y="24"/>
                  </a:lnTo>
                  <a:lnTo>
                    <a:pt x="89" y="24"/>
                  </a:lnTo>
                  <a:lnTo>
                    <a:pt x="83" y="24"/>
                  </a:lnTo>
                  <a:lnTo>
                    <a:pt x="77" y="24"/>
                  </a:lnTo>
                  <a:lnTo>
                    <a:pt x="71" y="24"/>
                  </a:lnTo>
                  <a:lnTo>
                    <a:pt x="65" y="24"/>
                  </a:lnTo>
                  <a:lnTo>
                    <a:pt x="71" y="18"/>
                  </a:lnTo>
                  <a:lnTo>
                    <a:pt x="77" y="12"/>
                  </a:lnTo>
                  <a:lnTo>
                    <a:pt x="77" y="6"/>
                  </a:lnTo>
                  <a:lnTo>
                    <a:pt x="77" y="0"/>
                  </a:lnTo>
                  <a:lnTo>
                    <a:pt x="71" y="0"/>
                  </a:lnTo>
                  <a:lnTo>
                    <a:pt x="65" y="0"/>
                  </a:lnTo>
                  <a:lnTo>
                    <a:pt x="59" y="0"/>
                  </a:lnTo>
                  <a:lnTo>
                    <a:pt x="59" y="6"/>
                  </a:lnTo>
                  <a:lnTo>
                    <a:pt x="53" y="12"/>
                  </a:lnTo>
                  <a:lnTo>
                    <a:pt x="53" y="18"/>
                  </a:lnTo>
                  <a:lnTo>
                    <a:pt x="59" y="18"/>
                  </a:lnTo>
                  <a:lnTo>
                    <a:pt x="59" y="24"/>
                  </a:lnTo>
                  <a:lnTo>
                    <a:pt x="53" y="24"/>
                  </a:lnTo>
                  <a:lnTo>
                    <a:pt x="53" y="18"/>
                  </a:lnTo>
                  <a:lnTo>
                    <a:pt x="53" y="12"/>
                  </a:lnTo>
                  <a:lnTo>
                    <a:pt x="47" y="12"/>
                  </a:lnTo>
                  <a:lnTo>
                    <a:pt x="35" y="12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7" y="6"/>
                  </a:lnTo>
                  <a:lnTo>
                    <a:pt x="11" y="12"/>
                  </a:lnTo>
                  <a:lnTo>
                    <a:pt x="11" y="18"/>
                  </a:lnTo>
                  <a:lnTo>
                    <a:pt x="11" y="24"/>
                  </a:lnTo>
                  <a:lnTo>
                    <a:pt x="17" y="30"/>
                  </a:lnTo>
                  <a:lnTo>
                    <a:pt x="23" y="30"/>
                  </a:lnTo>
                  <a:lnTo>
                    <a:pt x="29" y="30"/>
                  </a:lnTo>
                  <a:lnTo>
                    <a:pt x="35" y="36"/>
                  </a:lnTo>
                  <a:lnTo>
                    <a:pt x="29" y="36"/>
                  </a:lnTo>
                  <a:lnTo>
                    <a:pt x="29" y="42"/>
                  </a:lnTo>
                  <a:lnTo>
                    <a:pt x="23" y="42"/>
                  </a:lnTo>
                  <a:lnTo>
                    <a:pt x="17" y="42"/>
                  </a:lnTo>
                  <a:lnTo>
                    <a:pt x="11" y="42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6"/>
                  </a:lnTo>
                  <a:lnTo>
                    <a:pt x="6" y="66"/>
                  </a:lnTo>
                  <a:lnTo>
                    <a:pt x="11" y="66"/>
                  </a:lnTo>
                  <a:lnTo>
                    <a:pt x="17" y="66"/>
                  </a:lnTo>
                  <a:lnTo>
                    <a:pt x="23" y="66"/>
                  </a:lnTo>
                  <a:lnTo>
                    <a:pt x="23" y="60"/>
                  </a:lnTo>
                  <a:lnTo>
                    <a:pt x="23" y="54"/>
                  </a:lnTo>
                  <a:lnTo>
                    <a:pt x="29" y="54"/>
                  </a:lnTo>
                  <a:lnTo>
                    <a:pt x="29" y="48"/>
                  </a:lnTo>
                  <a:lnTo>
                    <a:pt x="35" y="48"/>
                  </a:lnTo>
                  <a:lnTo>
                    <a:pt x="41" y="48"/>
                  </a:lnTo>
                  <a:lnTo>
                    <a:pt x="41" y="54"/>
                  </a:lnTo>
                  <a:lnTo>
                    <a:pt x="41" y="60"/>
                  </a:lnTo>
                  <a:lnTo>
                    <a:pt x="35" y="66"/>
                  </a:lnTo>
                  <a:lnTo>
                    <a:pt x="29" y="66"/>
                  </a:lnTo>
                  <a:lnTo>
                    <a:pt x="29" y="72"/>
                  </a:lnTo>
                  <a:lnTo>
                    <a:pt x="23" y="78"/>
                  </a:lnTo>
                  <a:lnTo>
                    <a:pt x="23" y="84"/>
                  </a:lnTo>
                  <a:lnTo>
                    <a:pt x="29" y="84"/>
                  </a:lnTo>
                  <a:lnTo>
                    <a:pt x="29" y="90"/>
                  </a:lnTo>
                  <a:lnTo>
                    <a:pt x="35" y="90"/>
                  </a:lnTo>
                  <a:lnTo>
                    <a:pt x="41" y="96"/>
                  </a:lnTo>
                  <a:lnTo>
                    <a:pt x="41" y="90"/>
                  </a:lnTo>
                  <a:lnTo>
                    <a:pt x="47" y="90"/>
                  </a:lnTo>
                  <a:lnTo>
                    <a:pt x="53" y="90"/>
                  </a:lnTo>
                  <a:lnTo>
                    <a:pt x="53" y="84"/>
                  </a:lnTo>
                  <a:lnTo>
                    <a:pt x="53" y="78"/>
                  </a:lnTo>
                  <a:lnTo>
                    <a:pt x="53" y="72"/>
                  </a:lnTo>
                  <a:lnTo>
                    <a:pt x="47" y="72"/>
                  </a:lnTo>
                  <a:lnTo>
                    <a:pt x="47" y="66"/>
                  </a:lnTo>
                  <a:lnTo>
                    <a:pt x="47" y="60"/>
                  </a:lnTo>
                  <a:lnTo>
                    <a:pt x="47" y="54"/>
                  </a:lnTo>
                  <a:lnTo>
                    <a:pt x="53" y="54"/>
                  </a:lnTo>
                  <a:lnTo>
                    <a:pt x="59" y="60"/>
                  </a:lnTo>
                  <a:lnTo>
                    <a:pt x="59" y="66"/>
                  </a:lnTo>
                  <a:lnTo>
                    <a:pt x="65" y="72"/>
                  </a:lnTo>
                  <a:lnTo>
                    <a:pt x="71" y="72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308" name="Freeform 234"/>
            <p:cNvSpPr>
              <a:spLocks/>
            </p:cNvSpPr>
            <p:nvPr/>
          </p:nvSpPr>
          <p:spPr bwMode="auto">
            <a:xfrm>
              <a:off x="5185" y="1834"/>
              <a:ext cx="108" cy="167"/>
            </a:xfrm>
            <a:custGeom>
              <a:avLst/>
              <a:gdLst>
                <a:gd name="T0" fmla="*/ 0 w 108"/>
                <a:gd name="T1" fmla="*/ 167 h 167"/>
                <a:gd name="T2" fmla="*/ 12 w 108"/>
                <a:gd name="T3" fmla="*/ 155 h 167"/>
                <a:gd name="T4" fmla="*/ 24 w 108"/>
                <a:gd name="T5" fmla="*/ 149 h 167"/>
                <a:gd name="T6" fmla="*/ 30 w 108"/>
                <a:gd name="T7" fmla="*/ 137 h 167"/>
                <a:gd name="T8" fmla="*/ 42 w 108"/>
                <a:gd name="T9" fmla="*/ 137 h 167"/>
                <a:gd name="T10" fmla="*/ 54 w 108"/>
                <a:gd name="T11" fmla="*/ 131 h 167"/>
                <a:gd name="T12" fmla="*/ 66 w 108"/>
                <a:gd name="T13" fmla="*/ 131 h 167"/>
                <a:gd name="T14" fmla="*/ 78 w 108"/>
                <a:gd name="T15" fmla="*/ 131 h 167"/>
                <a:gd name="T16" fmla="*/ 84 w 108"/>
                <a:gd name="T17" fmla="*/ 131 h 167"/>
                <a:gd name="T18" fmla="*/ 84 w 108"/>
                <a:gd name="T19" fmla="*/ 125 h 167"/>
                <a:gd name="T20" fmla="*/ 84 w 108"/>
                <a:gd name="T21" fmla="*/ 125 h 167"/>
                <a:gd name="T22" fmla="*/ 90 w 108"/>
                <a:gd name="T23" fmla="*/ 119 h 167"/>
                <a:gd name="T24" fmla="*/ 90 w 108"/>
                <a:gd name="T25" fmla="*/ 113 h 167"/>
                <a:gd name="T26" fmla="*/ 90 w 108"/>
                <a:gd name="T27" fmla="*/ 107 h 167"/>
                <a:gd name="T28" fmla="*/ 96 w 108"/>
                <a:gd name="T29" fmla="*/ 107 h 167"/>
                <a:gd name="T30" fmla="*/ 102 w 108"/>
                <a:gd name="T31" fmla="*/ 101 h 167"/>
                <a:gd name="T32" fmla="*/ 108 w 108"/>
                <a:gd name="T33" fmla="*/ 95 h 167"/>
                <a:gd name="T34" fmla="*/ 102 w 108"/>
                <a:gd name="T35" fmla="*/ 89 h 167"/>
                <a:gd name="T36" fmla="*/ 102 w 108"/>
                <a:gd name="T37" fmla="*/ 71 h 167"/>
                <a:gd name="T38" fmla="*/ 102 w 108"/>
                <a:gd name="T39" fmla="*/ 59 h 167"/>
                <a:gd name="T40" fmla="*/ 108 w 108"/>
                <a:gd name="T41" fmla="*/ 47 h 167"/>
                <a:gd name="T42" fmla="*/ 102 w 108"/>
                <a:gd name="T43" fmla="*/ 47 h 167"/>
                <a:gd name="T44" fmla="*/ 96 w 108"/>
                <a:gd name="T45" fmla="*/ 41 h 167"/>
                <a:gd name="T46" fmla="*/ 90 w 108"/>
                <a:gd name="T47" fmla="*/ 41 h 167"/>
                <a:gd name="T48" fmla="*/ 84 w 108"/>
                <a:gd name="T49" fmla="*/ 36 h 167"/>
                <a:gd name="T50" fmla="*/ 84 w 108"/>
                <a:gd name="T51" fmla="*/ 30 h 167"/>
                <a:gd name="T52" fmla="*/ 78 w 108"/>
                <a:gd name="T53" fmla="*/ 24 h 167"/>
                <a:gd name="T54" fmla="*/ 72 w 108"/>
                <a:gd name="T55" fmla="*/ 12 h 167"/>
                <a:gd name="T56" fmla="*/ 72 w 108"/>
                <a:gd name="T57" fmla="*/ 0 h 167"/>
                <a:gd name="T58" fmla="*/ 66 w 108"/>
                <a:gd name="T59" fmla="*/ 6 h 167"/>
                <a:gd name="T60" fmla="*/ 66 w 108"/>
                <a:gd name="T61" fmla="*/ 12 h 167"/>
                <a:gd name="T62" fmla="*/ 60 w 108"/>
                <a:gd name="T63" fmla="*/ 18 h 167"/>
                <a:gd name="T64" fmla="*/ 54 w 108"/>
                <a:gd name="T65" fmla="*/ 24 h 167"/>
                <a:gd name="T66" fmla="*/ 48 w 108"/>
                <a:gd name="T67" fmla="*/ 30 h 167"/>
                <a:gd name="T68" fmla="*/ 42 w 108"/>
                <a:gd name="T69" fmla="*/ 36 h 167"/>
                <a:gd name="T70" fmla="*/ 36 w 108"/>
                <a:gd name="T71" fmla="*/ 36 h 167"/>
                <a:gd name="T72" fmla="*/ 24 w 108"/>
                <a:gd name="T73" fmla="*/ 36 h 167"/>
                <a:gd name="T74" fmla="*/ 30 w 108"/>
                <a:gd name="T75" fmla="*/ 41 h 167"/>
                <a:gd name="T76" fmla="*/ 30 w 108"/>
                <a:gd name="T77" fmla="*/ 53 h 167"/>
                <a:gd name="T78" fmla="*/ 30 w 108"/>
                <a:gd name="T79" fmla="*/ 65 h 167"/>
                <a:gd name="T80" fmla="*/ 18 w 108"/>
                <a:gd name="T81" fmla="*/ 71 h 167"/>
                <a:gd name="T82" fmla="*/ 24 w 108"/>
                <a:gd name="T83" fmla="*/ 95 h 167"/>
                <a:gd name="T84" fmla="*/ 24 w 108"/>
                <a:gd name="T85" fmla="*/ 107 h 167"/>
                <a:gd name="T86" fmla="*/ 24 w 108"/>
                <a:gd name="T87" fmla="*/ 125 h 167"/>
                <a:gd name="T88" fmla="*/ 18 w 108"/>
                <a:gd name="T89" fmla="*/ 137 h 167"/>
                <a:gd name="T90" fmla="*/ 12 w 108"/>
                <a:gd name="T91" fmla="*/ 143 h 167"/>
                <a:gd name="T92" fmla="*/ 12 w 108"/>
                <a:gd name="T93" fmla="*/ 149 h 167"/>
                <a:gd name="T94" fmla="*/ 6 w 108"/>
                <a:gd name="T95" fmla="*/ 155 h 167"/>
                <a:gd name="T96" fmla="*/ 6 w 108"/>
                <a:gd name="T97" fmla="*/ 161 h 167"/>
                <a:gd name="T98" fmla="*/ 0 w 108"/>
                <a:gd name="T99" fmla="*/ 161 h 167"/>
                <a:gd name="T100" fmla="*/ 0 w 108"/>
                <a:gd name="T101" fmla="*/ 161 h 167"/>
                <a:gd name="T102" fmla="*/ 0 w 108"/>
                <a:gd name="T103" fmla="*/ 161 h 167"/>
                <a:gd name="T104" fmla="*/ 6 w 108"/>
                <a:gd name="T105" fmla="*/ 161 h 167"/>
                <a:gd name="T106" fmla="*/ 0 w 108"/>
                <a:gd name="T107" fmla="*/ 167 h 16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8"/>
                <a:gd name="T163" fmla="*/ 0 h 167"/>
                <a:gd name="T164" fmla="*/ 108 w 108"/>
                <a:gd name="T165" fmla="*/ 167 h 16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8" h="167">
                  <a:moveTo>
                    <a:pt x="0" y="167"/>
                  </a:moveTo>
                  <a:lnTo>
                    <a:pt x="12" y="155"/>
                  </a:lnTo>
                  <a:lnTo>
                    <a:pt x="24" y="149"/>
                  </a:lnTo>
                  <a:lnTo>
                    <a:pt x="30" y="137"/>
                  </a:lnTo>
                  <a:lnTo>
                    <a:pt x="42" y="137"/>
                  </a:lnTo>
                  <a:lnTo>
                    <a:pt x="54" y="131"/>
                  </a:lnTo>
                  <a:lnTo>
                    <a:pt x="66" y="131"/>
                  </a:lnTo>
                  <a:lnTo>
                    <a:pt x="78" y="131"/>
                  </a:lnTo>
                  <a:lnTo>
                    <a:pt x="84" y="131"/>
                  </a:lnTo>
                  <a:lnTo>
                    <a:pt x="84" y="125"/>
                  </a:lnTo>
                  <a:lnTo>
                    <a:pt x="90" y="119"/>
                  </a:lnTo>
                  <a:lnTo>
                    <a:pt x="90" y="113"/>
                  </a:lnTo>
                  <a:lnTo>
                    <a:pt x="90" y="107"/>
                  </a:lnTo>
                  <a:lnTo>
                    <a:pt x="96" y="107"/>
                  </a:lnTo>
                  <a:lnTo>
                    <a:pt x="102" y="101"/>
                  </a:lnTo>
                  <a:lnTo>
                    <a:pt x="108" y="95"/>
                  </a:lnTo>
                  <a:lnTo>
                    <a:pt x="102" y="89"/>
                  </a:lnTo>
                  <a:lnTo>
                    <a:pt x="102" y="71"/>
                  </a:lnTo>
                  <a:lnTo>
                    <a:pt x="102" y="59"/>
                  </a:lnTo>
                  <a:lnTo>
                    <a:pt x="108" y="47"/>
                  </a:lnTo>
                  <a:lnTo>
                    <a:pt x="102" y="47"/>
                  </a:lnTo>
                  <a:lnTo>
                    <a:pt x="96" y="41"/>
                  </a:lnTo>
                  <a:lnTo>
                    <a:pt x="90" y="41"/>
                  </a:lnTo>
                  <a:lnTo>
                    <a:pt x="84" y="36"/>
                  </a:lnTo>
                  <a:lnTo>
                    <a:pt x="84" y="30"/>
                  </a:lnTo>
                  <a:lnTo>
                    <a:pt x="78" y="24"/>
                  </a:lnTo>
                  <a:lnTo>
                    <a:pt x="72" y="12"/>
                  </a:lnTo>
                  <a:lnTo>
                    <a:pt x="72" y="0"/>
                  </a:lnTo>
                  <a:lnTo>
                    <a:pt x="66" y="6"/>
                  </a:lnTo>
                  <a:lnTo>
                    <a:pt x="66" y="12"/>
                  </a:lnTo>
                  <a:lnTo>
                    <a:pt x="60" y="18"/>
                  </a:lnTo>
                  <a:lnTo>
                    <a:pt x="54" y="24"/>
                  </a:lnTo>
                  <a:lnTo>
                    <a:pt x="48" y="30"/>
                  </a:lnTo>
                  <a:lnTo>
                    <a:pt x="42" y="36"/>
                  </a:lnTo>
                  <a:lnTo>
                    <a:pt x="36" y="36"/>
                  </a:lnTo>
                  <a:lnTo>
                    <a:pt x="24" y="36"/>
                  </a:lnTo>
                  <a:lnTo>
                    <a:pt x="30" y="41"/>
                  </a:lnTo>
                  <a:lnTo>
                    <a:pt x="30" y="53"/>
                  </a:lnTo>
                  <a:lnTo>
                    <a:pt x="30" y="65"/>
                  </a:lnTo>
                  <a:lnTo>
                    <a:pt x="18" y="71"/>
                  </a:lnTo>
                  <a:lnTo>
                    <a:pt x="24" y="95"/>
                  </a:lnTo>
                  <a:lnTo>
                    <a:pt x="24" y="107"/>
                  </a:lnTo>
                  <a:lnTo>
                    <a:pt x="24" y="125"/>
                  </a:lnTo>
                  <a:lnTo>
                    <a:pt x="18" y="137"/>
                  </a:lnTo>
                  <a:lnTo>
                    <a:pt x="12" y="143"/>
                  </a:lnTo>
                  <a:lnTo>
                    <a:pt x="12" y="149"/>
                  </a:lnTo>
                  <a:lnTo>
                    <a:pt x="6" y="155"/>
                  </a:lnTo>
                  <a:lnTo>
                    <a:pt x="6" y="161"/>
                  </a:lnTo>
                  <a:lnTo>
                    <a:pt x="0" y="161"/>
                  </a:lnTo>
                  <a:lnTo>
                    <a:pt x="6" y="161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309" name="Freeform 235"/>
            <p:cNvSpPr>
              <a:spLocks/>
            </p:cNvSpPr>
            <p:nvPr/>
          </p:nvSpPr>
          <p:spPr bwMode="auto">
            <a:xfrm>
              <a:off x="4863" y="1870"/>
              <a:ext cx="173" cy="143"/>
            </a:xfrm>
            <a:custGeom>
              <a:avLst/>
              <a:gdLst>
                <a:gd name="T0" fmla="*/ 89 w 173"/>
                <a:gd name="T1" fmla="*/ 143 h 143"/>
                <a:gd name="T2" fmla="*/ 95 w 173"/>
                <a:gd name="T3" fmla="*/ 143 h 143"/>
                <a:gd name="T4" fmla="*/ 101 w 173"/>
                <a:gd name="T5" fmla="*/ 143 h 143"/>
                <a:gd name="T6" fmla="*/ 113 w 173"/>
                <a:gd name="T7" fmla="*/ 143 h 143"/>
                <a:gd name="T8" fmla="*/ 119 w 173"/>
                <a:gd name="T9" fmla="*/ 137 h 143"/>
                <a:gd name="T10" fmla="*/ 131 w 173"/>
                <a:gd name="T11" fmla="*/ 137 h 143"/>
                <a:gd name="T12" fmla="*/ 143 w 173"/>
                <a:gd name="T13" fmla="*/ 137 h 143"/>
                <a:gd name="T14" fmla="*/ 149 w 173"/>
                <a:gd name="T15" fmla="*/ 137 h 143"/>
                <a:gd name="T16" fmla="*/ 161 w 173"/>
                <a:gd name="T17" fmla="*/ 137 h 143"/>
                <a:gd name="T18" fmla="*/ 161 w 173"/>
                <a:gd name="T19" fmla="*/ 137 h 143"/>
                <a:gd name="T20" fmla="*/ 167 w 173"/>
                <a:gd name="T21" fmla="*/ 137 h 143"/>
                <a:gd name="T22" fmla="*/ 167 w 173"/>
                <a:gd name="T23" fmla="*/ 137 h 143"/>
                <a:gd name="T24" fmla="*/ 173 w 173"/>
                <a:gd name="T25" fmla="*/ 137 h 143"/>
                <a:gd name="T26" fmla="*/ 161 w 173"/>
                <a:gd name="T27" fmla="*/ 131 h 143"/>
                <a:gd name="T28" fmla="*/ 155 w 173"/>
                <a:gd name="T29" fmla="*/ 119 h 143"/>
                <a:gd name="T30" fmla="*/ 149 w 173"/>
                <a:gd name="T31" fmla="*/ 113 h 143"/>
                <a:gd name="T32" fmla="*/ 143 w 173"/>
                <a:gd name="T33" fmla="*/ 101 h 143"/>
                <a:gd name="T34" fmla="*/ 137 w 173"/>
                <a:gd name="T35" fmla="*/ 83 h 143"/>
                <a:gd name="T36" fmla="*/ 131 w 173"/>
                <a:gd name="T37" fmla="*/ 71 h 143"/>
                <a:gd name="T38" fmla="*/ 131 w 173"/>
                <a:gd name="T39" fmla="*/ 59 h 143"/>
                <a:gd name="T40" fmla="*/ 131 w 173"/>
                <a:gd name="T41" fmla="*/ 47 h 143"/>
                <a:gd name="T42" fmla="*/ 125 w 173"/>
                <a:gd name="T43" fmla="*/ 41 h 143"/>
                <a:gd name="T44" fmla="*/ 119 w 173"/>
                <a:gd name="T45" fmla="*/ 41 h 143"/>
                <a:gd name="T46" fmla="*/ 113 w 173"/>
                <a:gd name="T47" fmla="*/ 41 h 143"/>
                <a:gd name="T48" fmla="*/ 107 w 173"/>
                <a:gd name="T49" fmla="*/ 35 h 143"/>
                <a:gd name="T50" fmla="*/ 101 w 173"/>
                <a:gd name="T51" fmla="*/ 29 h 143"/>
                <a:gd name="T52" fmla="*/ 95 w 173"/>
                <a:gd name="T53" fmla="*/ 23 h 143"/>
                <a:gd name="T54" fmla="*/ 89 w 173"/>
                <a:gd name="T55" fmla="*/ 11 h 143"/>
                <a:gd name="T56" fmla="*/ 89 w 173"/>
                <a:gd name="T57" fmla="*/ 5 h 143"/>
                <a:gd name="T58" fmla="*/ 83 w 173"/>
                <a:gd name="T59" fmla="*/ 5 h 143"/>
                <a:gd name="T60" fmla="*/ 71 w 173"/>
                <a:gd name="T61" fmla="*/ 11 h 143"/>
                <a:gd name="T62" fmla="*/ 65 w 173"/>
                <a:gd name="T63" fmla="*/ 11 h 143"/>
                <a:gd name="T64" fmla="*/ 53 w 173"/>
                <a:gd name="T65" fmla="*/ 17 h 143"/>
                <a:gd name="T66" fmla="*/ 42 w 173"/>
                <a:gd name="T67" fmla="*/ 17 h 143"/>
                <a:gd name="T68" fmla="*/ 30 w 173"/>
                <a:gd name="T69" fmla="*/ 11 h 143"/>
                <a:gd name="T70" fmla="*/ 18 w 173"/>
                <a:gd name="T71" fmla="*/ 5 h 143"/>
                <a:gd name="T72" fmla="*/ 6 w 173"/>
                <a:gd name="T73" fmla="*/ 0 h 143"/>
                <a:gd name="T74" fmla="*/ 6 w 173"/>
                <a:gd name="T75" fmla="*/ 5 h 143"/>
                <a:gd name="T76" fmla="*/ 12 w 173"/>
                <a:gd name="T77" fmla="*/ 11 h 143"/>
                <a:gd name="T78" fmla="*/ 12 w 173"/>
                <a:gd name="T79" fmla="*/ 23 h 143"/>
                <a:gd name="T80" fmla="*/ 12 w 173"/>
                <a:gd name="T81" fmla="*/ 29 h 143"/>
                <a:gd name="T82" fmla="*/ 18 w 173"/>
                <a:gd name="T83" fmla="*/ 41 h 143"/>
                <a:gd name="T84" fmla="*/ 12 w 173"/>
                <a:gd name="T85" fmla="*/ 53 h 143"/>
                <a:gd name="T86" fmla="*/ 12 w 173"/>
                <a:gd name="T87" fmla="*/ 65 h 143"/>
                <a:gd name="T88" fmla="*/ 0 w 173"/>
                <a:gd name="T89" fmla="*/ 77 h 143"/>
                <a:gd name="T90" fmla="*/ 12 w 173"/>
                <a:gd name="T91" fmla="*/ 77 h 143"/>
                <a:gd name="T92" fmla="*/ 18 w 173"/>
                <a:gd name="T93" fmla="*/ 83 h 143"/>
                <a:gd name="T94" fmla="*/ 24 w 173"/>
                <a:gd name="T95" fmla="*/ 89 h 143"/>
                <a:gd name="T96" fmla="*/ 36 w 173"/>
                <a:gd name="T97" fmla="*/ 95 h 143"/>
                <a:gd name="T98" fmla="*/ 42 w 173"/>
                <a:gd name="T99" fmla="*/ 101 h 143"/>
                <a:gd name="T100" fmla="*/ 42 w 173"/>
                <a:gd name="T101" fmla="*/ 107 h 143"/>
                <a:gd name="T102" fmla="*/ 48 w 173"/>
                <a:gd name="T103" fmla="*/ 119 h 143"/>
                <a:gd name="T104" fmla="*/ 42 w 173"/>
                <a:gd name="T105" fmla="*/ 131 h 143"/>
                <a:gd name="T106" fmla="*/ 48 w 173"/>
                <a:gd name="T107" fmla="*/ 131 h 143"/>
                <a:gd name="T108" fmla="*/ 53 w 173"/>
                <a:gd name="T109" fmla="*/ 131 h 143"/>
                <a:gd name="T110" fmla="*/ 59 w 173"/>
                <a:gd name="T111" fmla="*/ 131 h 143"/>
                <a:gd name="T112" fmla="*/ 65 w 173"/>
                <a:gd name="T113" fmla="*/ 131 h 143"/>
                <a:gd name="T114" fmla="*/ 71 w 173"/>
                <a:gd name="T115" fmla="*/ 137 h 143"/>
                <a:gd name="T116" fmla="*/ 77 w 173"/>
                <a:gd name="T117" fmla="*/ 137 h 143"/>
                <a:gd name="T118" fmla="*/ 83 w 173"/>
                <a:gd name="T119" fmla="*/ 143 h 143"/>
                <a:gd name="T120" fmla="*/ 89 w 173"/>
                <a:gd name="T121" fmla="*/ 143 h 1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3"/>
                <a:gd name="T184" fmla="*/ 0 h 143"/>
                <a:gd name="T185" fmla="*/ 173 w 173"/>
                <a:gd name="T186" fmla="*/ 143 h 1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3" h="143">
                  <a:moveTo>
                    <a:pt x="89" y="143"/>
                  </a:moveTo>
                  <a:lnTo>
                    <a:pt x="95" y="143"/>
                  </a:lnTo>
                  <a:lnTo>
                    <a:pt x="101" y="143"/>
                  </a:lnTo>
                  <a:lnTo>
                    <a:pt x="113" y="143"/>
                  </a:lnTo>
                  <a:lnTo>
                    <a:pt x="119" y="137"/>
                  </a:lnTo>
                  <a:lnTo>
                    <a:pt x="131" y="137"/>
                  </a:lnTo>
                  <a:lnTo>
                    <a:pt x="143" y="137"/>
                  </a:lnTo>
                  <a:lnTo>
                    <a:pt x="149" y="137"/>
                  </a:lnTo>
                  <a:lnTo>
                    <a:pt x="161" y="137"/>
                  </a:lnTo>
                  <a:lnTo>
                    <a:pt x="167" y="137"/>
                  </a:lnTo>
                  <a:lnTo>
                    <a:pt x="173" y="137"/>
                  </a:lnTo>
                  <a:lnTo>
                    <a:pt x="161" y="131"/>
                  </a:lnTo>
                  <a:lnTo>
                    <a:pt x="155" y="119"/>
                  </a:lnTo>
                  <a:lnTo>
                    <a:pt x="149" y="113"/>
                  </a:lnTo>
                  <a:lnTo>
                    <a:pt x="143" y="101"/>
                  </a:lnTo>
                  <a:lnTo>
                    <a:pt x="137" y="83"/>
                  </a:lnTo>
                  <a:lnTo>
                    <a:pt x="131" y="71"/>
                  </a:lnTo>
                  <a:lnTo>
                    <a:pt x="131" y="59"/>
                  </a:lnTo>
                  <a:lnTo>
                    <a:pt x="131" y="47"/>
                  </a:lnTo>
                  <a:lnTo>
                    <a:pt x="125" y="41"/>
                  </a:lnTo>
                  <a:lnTo>
                    <a:pt x="119" y="41"/>
                  </a:lnTo>
                  <a:lnTo>
                    <a:pt x="113" y="41"/>
                  </a:lnTo>
                  <a:lnTo>
                    <a:pt x="107" y="35"/>
                  </a:lnTo>
                  <a:lnTo>
                    <a:pt x="101" y="29"/>
                  </a:lnTo>
                  <a:lnTo>
                    <a:pt x="95" y="23"/>
                  </a:lnTo>
                  <a:lnTo>
                    <a:pt x="89" y="11"/>
                  </a:lnTo>
                  <a:lnTo>
                    <a:pt x="89" y="5"/>
                  </a:lnTo>
                  <a:lnTo>
                    <a:pt x="83" y="5"/>
                  </a:lnTo>
                  <a:lnTo>
                    <a:pt x="71" y="11"/>
                  </a:lnTo>
                  <a:lnTo>
                    <a:pt x="65" y="11"/>
                  </a:lnTo>
                  <a:lnTo>
                    <a:pt x="53" y="17"/>
                  </a:lnTo>
                  <a:lnTo>
                    <a:pt x="42" y="17"/>
                  </a:lnTo>
                  <a:lnTo>
                    <a:pt x="30" y="11"/>
                  </a:lnTo>
                  <a:lnTo>
                    <a:pt x="18" y="5"/>
                  </a:lnTo>
                  <a:lnTo>
                    <a:pt x="6" y="0"/>
                  </a:lnTo>
                  <a:lnTo>
                    <a:pt x="6" y="5"/>
                  </a:lnTo>
                  <a:lnTo>
                    <a:pt x="12" y="11"/>
                  </a:lnTo>
                  <a:lnTo>
                    <a:pt x="12" y="23"/>
                  </a:lnTo>
                  <a:lnTo>
                    <a:pt x="12" y="29"/>
                  </a:lnTo>
                  <a:lnTo>
                    <a:pt x="18" y="41"/>
                  </a:lnTo>
                  <a:lnTo>
                    <a:pt x="12" y="53"/>
                  </a:lnTo>
                  <a:lnTo>
                    <a:pt x="12" y="65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18" y="83"/>
                  </a:lnTo>
                  <a:lnTo>
                    <a:pt x="24" y="89"/>
                  </a:lnTo>
                  <a:lnTo>
                    <a:pt x="36" y="95"/>
                  </a:lnTo>
                  <a:lnTo>
                    <a:pt x="42" y="101"/>
                  </a:lnTo>
                  <a:lnTo>
                    <a:pt x="42" y="107"/>
                  </a:lnTo>
                  <a:lnTo>
                    <a:pt x="48" y="119"/>
                  </a:lnTo>
                  <a:lnTo>
                    <a:pt x="42" y="131"/>
                  </a:lnTo>
                  <a:lnTo>
                    <a:pt x="48" y="131"/>
                  </a:lnTo>
                  <a:lnTo>
                    <a:pt x="53" y="131"/>
                  </a:lnTo>
                  <a:lnTo>
                    <a:pt x="59" y="131"/>
                  </a:lnTo>
                  <a:lnTo>
                    <a:pt x="65" y="131"/>
                  </a:lnTo>
                  <a:lnTo>
                    <a:pt x="71" y="137"/>
                  </a:lnTo>
                  <a:lnTo>
                    <a:pt x="77" y="137"/>
                  </a:lnTo>
                  <a:lnTo>
                    <a:pt x="83" y="143"/>
                  </a:lnTo>
                  <a:lnTo>
                    <a:pt x="89" y="143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310" name="Freeform 236"/>
            <p:cNvSpPr>
              <a:spLocks/>
            </p:cNvSpPr>
            <p:nvPr/>
          </p:nvSpPr>
          <p:spPr bwMode="auto">
            <a:xfrm>
              <a:off x="4952" y="2049"/>
              <a:ext cx="173" cy="179"/>
            </a:xfrm>
            <a:custGeom>
              <a:avLst/>
              <a:gdLst>
                <a:gd name="T0" fmla="*/ 24 w 173"/>
                <a:gd name="T1" fmla="*/ 84 h 179"/>
                <a:gd name="T2" fmla="*/ 30 w 173"/>
                <a:gd name="T3" fmla="*/ 84 h 179"/>
                <a:gd name="T4" fmla="*/ 42 w 173"/>
                <a:gd name="T5" fmla="*/ 84 h 179"/>
                <a:gd name="T6" fmla="*/ 54 w 173"/>
                <a:gd name="T7" fmla="*/ 84 h 179"/>
                <a:gd name="T8" fmla="*/ 66 w 173"/>
                <a:gd name="T9" fmla="*/ 84 h 179"/>
                <a:gd name="T10" fmla="*/ 84 w 173"/>
                <a:gd name="T11" fmla="*/ 78 h 179"/>
                <a:gd name="T12" fmla="*/ 96 w 173"/>
                <a:gd name="T13" fmla="*/ 66 h 179"/>
                <a:gd name="T14" fmla="*/ 108 w 173"/>
                <a:gd name="T15" fmla="*/ 54 h 179"/>
                <a:gd name="T16" fmla="*/ 120 w 173"/>
                <a:gd name="T17" fmla="*/ 36 h 179"/>
                <a:gd name="T18" fmla="*/ 126 w 173"/>
                <a:gd name="T19" fmla="*/ 18 h 179"/>
                <a:gd name="T20" fmla="*/ 132 w 173"/>
                <a:gd name="T21" fmla="*/ 6 h 179"/>
                <a:gd name="T22" fmla="*/ 138 w 173"/>
                <a:gd name="T23" fmla="*/ 6 h 179"/>
                <a:gd name="T24" fmla="*/ 144 w 173"/>
                <a:gd name="T25" fmla="*/ 0 h 179"/>
                <a:gd name="T26" fmla="*/ 156 w 173"/>
                <a:gd name="T27" fmla="*/ 0 h 179"/>
                <a:gd name="T28" fmla="*/ 162 w 173"/>
                <a:gd name="T29" fmla="*/ 0 h 179"/>
                <a:gd name="T30" fmla="*/ 168 w 173"/>
                <a:gd name="T31" fmla="*/ 0 h 179"/>
                <a:gd name="T32" fmla="*/ 173 w 173"/>
                <a:gd name="T33" fmla="*/ 0 h 179"/>
                <a:gd name="T34" fmla="*/ 173 w 173"/>
                <a:gd name="T35" fmla="*/ 0 h 179"/>
                <a:gd name="T36" fmla="*/ 156 w 173"/>
                <a:gd name="T37" fmla="*/ 6 h 179"/>
                <a:gd name="T38" fmla="*/ 138 w 173"/>
                <a:gd name="T39" fmla="*/ 24 h 179"/>
                <a:gd name="T40" fmla="*/ 132 w 173"/>
                <a:gd name="T41" fmla="*/ 48 h 179"/>
                <a:gd name="T42" fmla="*/ 126 w 173"/>
                <a:gd name="T43" fmla="*/ 66 h 179"/>
                <a:gd name="T44" fmla="*/ 126 w 173"/>
                <a:gd name="T45" fmla="*/ 84 h 179"/>
                <a:gd name="T46" fmla="*/ 126 w 173"/>
                <a:gd name="T47" fmla="*/ 96 h 179"/>
                <a:gd name="T48" fmla="*/ 120 w 173"/>
                <a:gd name="T49" fmla="*/ 108 h 179"/>
                <a:gd name="T50" fmla="*/ 108 w 173"/>
                <a:gd name="T51" fmla="*/ 113 h 179"/>
                <a:gd name="T52" fmla="*/ 96 w 173"/>
                <a:gd name="T53" fmla="*/ 125 h 179"/>
                <a:gd name="T54" fmla="*/ 90 w 173"/>
                <a:gd name="T55" fmla="*/ 143 h 179"/>
                <a:gd name="T56" fmla="*/ 84 w 173"/>
                <a:gd name="T57" fmla="*/ 155 h 179"/>
                <a:gd name="T58" fmla="*/ 66 w 173"/>
                <a:gd name="T59" fmla="*/ 155 h 179"/>
                <a:gd name="T60" fmla="*/ 42 w 173"/>
                <a:gd name="T61" fmla="*/ 167 h 179"/>
                <a:gd name="T62" fmla="*/ 30 w 173"/>
                <a:gd name="T63" fmla="*/ 173 h 179"/>
                <a:gd name="T64" fmla="*/ 24 w 173"/>
                <a:gd name="T65" fmla="*/ 173 h 179"/>
                <a:gd name="T66" fmla="*/ 24 w 173"/>
                <a:gd name="T67" fmla="*/ 155 h 179"/>
                <a:gd name="T68" fmla="*/ 18 w 173"/>
                <a:gd name="T69" fmla="*/ 137 h 179"/>
                <a:gd name="T70" fmla="*/ 6 w 173"/>
                <a:gd name="T71" fmla="*/ 119 h 179"/>
                <a:gd name="T72" fmla="*/ 6 w 173"/>
                <a:gd name="T73" fmla="*/ 113 h 179"/>
                <a:gd name="T74" fmla="*/ 12 w 173"/>
                <a:gd name="T75" fmla="*/ 108 h 179"/>
                <a:gd name="T76" fmla="*/ 24 w 173"/>
                <a:gd name="T77" fmla="*/ 102 h 179"/>
                <a:gd name="T78" fmla="*/ 24 w 173"/>
                <a:gd name="T79" fmla="*/ 90 h 17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73"/>
                <a:gd name="T121" fmla="*/ 0 h 179"/>
                <a:gd name="T122" fmla="*/ 173 w 173"/>
                <a:gd name="T123" fmla="*/ 179 h 17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73" h="179">
                  <a:moveTo>
                    <a:pt x="24" y="84"/>
                  </a:moveTo>
                  <a:lnTo>
                    <a:pt x="24" y="84"/>
                  </a:lnTo>
                  <a:lnTo>
                    <a:pt x="30" y="84"/>
                  </a:lnTo>
                  <a:lnTo>
                    <a:pt x="36" y="84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78" y="78"/>
                  </a:lnTo>
                  <a:lnTo>
                    <a:pt x="84" y="78"/>
                  </a:lnTo>
                  <a:lnTo>
                    <a:pt x="90" y="72"/>
                  </a:lnTo>
                  <a:lnTo>
                    <a:pt x="96" y="66"/>
                  </a:lnTo>
                  <a:lnTo>
                    <a:pt x="102" y="60"/>
                  </a:lnTo>
                  <a:lnTo>
                    <a:pt x="108" y="54"/>
                  </a:lnTo>
                  <a:lnTo>
                    <a:pt x="114" y="42"/>
                  </a:lnTo>
                  <a:lnTo>
                    <a:pt x="120" y="36"/>
                  </a:lnTo>
                  <a:lnTo>
                    <a:pt x="126" y="24"/>
                  </a:lnTo>
                  <a:lnTo>
                    <a:pt x="126" y="18"/>
                  </a:lnTo>
                  <a:lnTo>
                    <a:pt x="132" y="12"/>
                  </a:lnTo>
                  <a:lnTo>
                    <a:pt x="132" y="6"/>
                  </a:lnTo>
                  <a:lnTo>
                    <a:pt x="138" y="6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73" y="0"/>
                  </a:lnTo>
                  <a:lnTo>
                    <a:pt x="156" y="6"/>
                  </a:lnTo>
                  <a:lnTo>
                    <a:pt x="150" y="12"/>
                  </a:lnTo>
                  <a:lnTo>
                    <a:pt x="138" y="24"/>
                  </a:lnTo>
                  <a:lnTo>
                    <a:pt x="132" y="36"/>
                  </a:lnTo>
                  <a:lnTo>
                    <a:pt x="132" y="48"/>
                  </a:lnTo>
                  <a:lnTo>
                    <a:pt x="126" y="60"/>
                  </a:lnTo>
                  <a:lnTo>
                    <a:pt x="126" y="66"/>
                  </a:lnTo>
                  <a:lnTo>
                    <a:pt x="126" y="72"/>
                  </a:lnTo>
                  <a:lnTo>
                    <a:pt x="126" y="84"/>
                  </a:lnTo>
                  <a:lnTo>
                    <a:pt x="126" y="90"/>
                  </a:lnTo>
                  <a:lnTo>
                    <a:pt x="126" y="96"/>
                  </a:lnTo>
                  <a:lnTo>
                    <a:pt x="126" y="108"/>
                  </a:lnTo>
                  <a:lnTo>
                    <a:pt x="120" y="108"/>
                  </a:lnTo>
                  <a:lnTo>
                    <a:pt x="114" y="108"/>
                  </a:lnTo>
                  <a:lnTo>
                    <a:pt x="108" y="113"/>
                  </a:lnTo>
                  <a:lnTo>
                    <a:pt x="102" y="119"/>
                  </a:lnTo>
                  <a:lnTo>
                    <a:pt x="96" y="125"/>
                  </a:lnTo>
                  <a:lnTo>
                    <a:pt x="90" y="137"/>
                  </a:lnTo>
                  <a:lnTo>
                    <a:pt x="90" y="143"/>
                  </a:lnTo>
                  <a:lnTo>
                    <a:pt x="90" y="155"/>
                  </a:lnTo>
                  <a:lnTo>
                    <a:pt x="84" y="155"/>
                  </a:lnTo>
                  <a:lnTo>
                    <a:pt x="72" y="155"/>
                  </a:lnTo>
                  <a:lnTo>
                    <a:pt x="66" y="155"/>
                  </a:lnTo>
                  <a:lnTo>
                    <a:pt x="54" y="161"/>
                  </a:lnTo>
                  <a:lnTo>
                    <a:pt x="42" y="167"/>
                  </a:lnTo>
                  <a:lnTo>
                    <a:pt x="36" y="167"/>
                  </a:lnTo>
                  <a:lnTo>
                    <a:pt x="30" y="173"/>
                  </a:lnTo>
                  <a:lnTo>
                    <a:pt x="24" y="179"/>
                  </a:lnTo>
                  <a:lnTo>
                    <a:pt x="24" y="173"/>
                  </a:lnTo>
                  <a:lnTo>
                    <a:pt x="24" y="161"/>
                  </a:lnTo>
                  <a:lnTo>
                    <a:pt x="24" y="155"/>
                  </a:lnTo>
                  <a:lnTo>
                    <a:pt x="18" y="143"/>
                  </a:lnTo>
                  <a:lnTo>
                    <a:pt x="18" y="137"/>
                  </a:lnTo>
                  <a:lnTo>
                    <a:pt x="12" y="125"/>
                  </a:lnTo>
                  <a:lnTo>
                    <a:pt x="6" y="119"/>
                  </a:lnTo>
                  <a:lnTo>
                    <a:pt x="0" y="113"/>
                  </a:lnTo>
                  <a:lnTo>
                    <a:pt x="6" y="113"/>
                  </a:lnTo>
                  <a:lnTo>
                    <a:pt x="12" y="108"/>
                  </a:lnTo>
                  <a:lnTo>
                    <a:pt x="18" y="108"/>
                  </a:lnTo>
                  <a:lnTo>
                    <a:pt x="24" y="102"/>
                  </a:lnTo>
                  <a:lnTo>
                    <a:pt x="24" y="96"/>
                  </a:lnTo>
                  <a:lnTo>
                    <a:pt x="24" y="90"/>
                  </a:lnTo>
                  <a:lnTo>
                    <a:pt x="24" y="84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311" name="Freeform 237"/>
            <p:cNvSpPr>
              <a:spLocks/>
            </p:cNvSpPr>
            <p:nvPr/>
          </p:nvSpPr>
          <p:spPr bwMode="auto">
            <a:xfrm>
              <a:off x="5060" y="2049"/>
              <a:ext cx="107" cy="185"/>
            </a:xfrm>
            <a:custGeom>
              <a:avLst/>
              <a:gdLst>
                <a:gd name="T0" fmla="*/ 65 w 107"/>
                <a:gd name="T1" fmla="*/ 6 h 185"/>
                <a:gd name="T2" fmla="*/ 71 w 107"/>
                <a:gd name="T3" fmla="*/ 12 h 185"/>
                <a:gd name="T4" fmla="*/ 83 w 107"/>
                <a:gd name="T5" fmla="*/ 12 h 185"/>
                <a:gd name="T6" fmla="*/ 83 w 107"/>
                <a:gd name="T7" fmla="*/ 12 h 185"/>
                <a:gd name="T8" fmla="*/ 83 w 107"/>
                <a:gd name="T9" fmla="*/ 18 h 185"/>
                <a:gd name="T10" fmla="*/ 77 w 107"/>
                <a:gd name="T11" fmla="*/ 24 h 185"/>
                <a:gd name="T12" fmla="*/ 71 w 107"/>
                <a:gd name="T13" fmla="*/ 24 h 185"/>
                <a:gd name="T14" fmla="*/ 65 w 107"/>
                <a:gd name="T15" fmla="*/ 24 h 185"/>
                <a:gd name="T16" fmla="*/ 60 w 107"/>
                <a:gd name="T17" fmla="*/ 24 h 185"/>
                <a:gd name="T18" fmla="*/ 60 w 107"/>
                <a:gd name="T19" fmla="*/ 30 h 185"/>
                <a:gd name="T20" fmla="*/ 54 w 107"/>
                <a:gd name="T21" fmla="*/ 30 h 185"/>
                <a:gd name="T22" fmla="*/ 54 w 107"/>
                <a:gd name="T23" fmla="*/ 36 h 185"/>
                <a:gd name="T24" fmla="*/ 54 w 107"/>
                <a:gd name="T25" fmla="*/ 42 h 185"/>
                <a:gd name="T26" fmla="*/ 54 w 107"/>
                <a:gd name="T27" fmla="*/ 42 h 185"/>
                <a:gd name="T28" fmla="*/ 60 w 107"/>
                <a:gd name="T29" fmla="*/ 48 h 185"/>
                <a:gd name="T30" fmla="*/ 60 w 107"/>
                <a:gd name="T31" fmla="*/ 48 h 185"/>
                <a:gd name="T32" fmla="*/ 65 w 107"/>
                <a:gd name="T33" fmla="*/ 48 h 185"/>
                <a:gd name="T34" fmla="*/ 71 w 107"/>
                <a:gd name="T35" fmla="*/ 48 h 185"/>
                <a:gd name="T36" fmla="*/ 77 w 107"/>
                <a:gd name="T37" fmla="*/ 48 h 185"/>
                <a:gd name="T38" fmla="*/ 77 w 107"/>
                <a:gd name="T39" fmla="*/ 42 h 185"/>
                <a:gd name="T40" fmla="*/ 83 w 107"/>
                <a:gd name="T41" fmla="*/ 36 h 185"/>
                <a:gd name="T42" fmla="*/ 89 w 107"/>
                <a:gd name="T43" fmla="*/ 30 h 185"/>
                <a:gd name="T44" fmla="*/ 95 w 107"/>
                <a:gd name="T45" fmla="*/ 30 h 185"/>
                <a:gd name="T46" fmla="*/ 95 w 107"/>
                <a:gd name="T47" fmla="*/ 36 h 185"/>
                <a:gd name="T48" fmla="*/ 95 w 107"/>
                <a:gd name="T49" fmla="*/ 36 h 185"/>
                <a:gd name="T50" fmla="*/ 89 w 107"/>
                <a:gd name="T51" fmla="*/ 48 h 185"/>
                <a:gd name="T52" fmla="*/ 89 w 107"/>
                <a:gd name="T53" fmla="*/ 48 h 185"/>
                <a:gd name="T54" fmla="*/ 83 w 107"/>
                <a:gd name="T55" fmla="*/ 54 h 185"/>
                <a:gd name="T56" fmla="*/ 77 w 107"/>
                <a:gd name="T57" fmla="*/ 60 h 185"/>
                <a:gd name="T58" fmla="*/ 77 w 107"/>
                <a:gd name="T59" fmla="*/ 60 h 185"/>
                <a:gd name="T60" fmla="*/ 83 w 107"/>
                <a:gd name="T61" fmla="*/ 66 h 185"/>
                <a:gd name="T62" fmla="*/ 83 w 107"/>
                <a:gd name="T63" fmla="*/ 72 h 185"/>
                <a:gd name="T64" fmla="*/ 89 w 107"/>
                <a:gd name="T65" fmla="*/ 72 h 185"/>
                <a:gd name="T66" fmla="*/ 95 w 107"/>
                <a:gd name="T67" fmla="*/ 72 h 185"/>
                <a:gd name="T68" fmla="*/ 101 w 107"/>
                <a:gd name="T69" fmla="*/ 72 h 185"/>
                <a:gd name="T70" fmla="*/ 101 w 107"/>
                <a:gd name="T71" fmla="*/ 72 h 185"/>
                <a:gd name="T72" fmla="*/ 107 w 107"/>
                <a:gd name="T73" fmla="*/ 78 h 185"/>
                <a:gd name="T74" fmla="*/ 107 w 107"/>
                <a:gd name="T75" fmla="*/ 96 h 185"/>
                <a:gd name="T76" fmla="*/ 101 w 107"/>
                <a:gd name="T77" fmla="*/ 113 h 185"/>
                <a:gd name="T78" fmla="*/ 89 w 107"/>
                <a:gd name="T79" fmla="*/ 131 h 185"/>
                <a:gd name="T80" fmla="*/ 71 w 107"/>
                <a:gd name="T81" fmla="*/ 149 h 185"/>
                <a:gd name="T82" fmla="*/ 60 w 107"/>
                <a:gd name="T83" fmla="*/ 161 h 185"/>
                <a:gd name="T84" fmla="*/ 42 w 107"/>
                <a:gd name="T85" fmla="*/ 173 h 185"/>
                <a:gd name="T86" fmla="*/ 24 w 107"/>
                <a:gd name="T87" fmla="*/ 179 h 185"/>
                <a:gd name="T88" fmla="*/ 12 w 107"/>
                <a:gd name="T89" fmla="*/ 185 h 185"/>
                <a:gd name="T90" fmla="*/ 12 w 107"/>
                <a:gd name="T91" fmla="*/ 185 h 185"/>
                <a:gd name="T92" fmla="*/ 6 w 107"/>
                <a:gd name="T93" fmla="*/ 185 h 185"/>
                <a:gd name="T94" fmla="*/ 0 w 107"/>
                <a:gd name="T95" fmla="*/ 185 h 185"/>
                <a:gd name="T96" fmla="*/ 6 w 107"/>
                <a:gd name="T97" fmla="*/ 179 h 185"/>
                <a:gd name="T98" fmla="*/ 12 w 107"/>
                <a:gd name="T99" fmla="*/ 173 h 185"/>
                <a:gd name="T100" fmla="*/ 18 w 107"/>
                <a:gd name="T101" fmla="*/ 161 h 185"/>
                <a:gd name="T102" fmla="*/ 24 w 107"/>
                <a:gd name="T103" fmla="*/ 149 h 185"/>
                <a:gd name="T104" fmla="*/ 24 w 107"/>
                <a:gd name="T105" fmla="*/ 137 h 185"/>
                <a:gd name="T106" fmla="*/ 24 w 107"/>
                <a:gd name="T107" fmla="*/ 119 h 185"/>
                <a:gd name="T108" fmla="*/ 18 w 107"/>
                <a:gd name="T109" fmla="*/ 96 h 185"/>
                <a:gd name="T110" fmla="*/ 18 w 107"/>
                <a:gd name="T111" fmla="*/ 84 h 185"/>
                <a:gd name="T112" fmla="*/ 18 w 107"/>
                <a:gd name="T113" fmla="*/ 66 h 185"/>
                <a:gd name="T114" fmla="*/ 24 w 107"/>
                <a:gd name="T115" fmla="*/ 48 h 185"/>
                <a:gd name="T116" fmla="*/ 30 w 107"/>
                <a:gd name="T117" fmla="*/ 24 h 185"/>
                <a:gd name="T118" fmla="*/ 48 w 107"/>
                <a:gd name="T119" fmla="*/ 6 h 18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7"/>
                <a:gd name="T181" fmla="*/ 0 h 185"/>
                <a:gd name="T182" fmla="*/ 107 w 107"/>
                <a:gd name="T183" fmla="*/ 185 h 18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7" h="185">
                  <a:moveTo>
                    <a:pt x="65" y="0"/>
                  </a:moveTo>
                  <a:lnTo>
                    <a:pt x="65" y="6"/>
                  </a:lnTo>
                  <a:lnTo>
                    <a:pt x="71" y="12"/>
                  </a:lnTo>
                  <a:lnTo>
                    <a:pt x="77" y="12"/>
                  </a:lnTo>
                  <a:lnTo>
                    <a:pt x="83" y="12"/>
                  </a:lnTo>
                  <a:lnTo>
                    <a:pt x="89" y="18"/>
                  </a:lnTo>
                  <a:lnTo>
                    <a:pt x="83" y="18"/>
                  </a:lnTo>
                  <a:lnTo>
                    <a:pt x="83" y="24"/>
                  </a:lnTo>
                  <a:lnTo>
                    <a:pt x="77" y="24"/>
                  </a:lnTo>
                  <a:lnTo>
                    <a:pt x="71" y="24"/>
                  </a:lnTo>
                  <a:lnTo>
                    <a:pt x="65" y="24"/>
                  </a:lnTo>
                  <a:lnTo>
                    <a:pt x="60" y="24"/>
                  </a:lnTo>
                  <a:lnTo>
                    <a:pt x="60" y="30"/>
                  </a:lnTo>
                  <a:lnTo>
                    <a:pt x="54" y="30"/>
                  </a:lnTo>
                  <a:lnTo>
                    <a:pt x="54" y="36"/>
                  </a:lnTo>
                  <a:lnTo>
                    <a:pt x="54" y="42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5" y="48"/>
                  </a:lnTo>
                  <a:lnTo>
                    <a:pt x="71" y="48"/>
                  </a:lnTo>
                  <a:lnTo>
                    <a:pt x="77" y="48"/>
                  </a:lnTo>
                  <a:lnTo>
                    <a:pt x="77" y="42"/>
                  </a:lnTo>
                  <a:lnTo>
                    <a:pt x="77" y="36"/>
                  </a:lnTo>
                  <a:lnTo>
                    <a:pt x="83" y="36"/>
                  </a:lnTo>
                  <a:lnTo>
                    <a:pt x="83" y="30"/>
                  </a:lnTo>
                  <a:lnTo>
                    <a:pt x="89" y="30"/>
                  </a:lnTo>
                  <a:lnTo>
                    <a:pt x="95" y="30"/>
                  </a:lnTo>
                  <a:lnTo>
                    <a:pt x="95" y="36"/>
                  </a:lnTo>
                  <a:lnTo>
                    <a:pt x="95" y="42"/>
                  </a:lnTo>
                  <a:lnTo>
                    <a:pt x="89" y="48"/>
                  </a:lnTo>
                  <a:lnTo>
                    <a:pt x="83" y="54"/>
                  </a:lnTo>
                  <a:lnTo>
                    <a:pt x="77" y="60"/>
                  </a:lnTo>
                  <a:lnTo>
                    <a:pt x="77" y="66"/>
                  </a:lnTo>
                  <a:lnTo>
                    <a:pt x="83" y="66"/>
                  </a:lnTo>
                  <a:lnTo>
                    <a:pt x="83" y="72"/>
                  </a:lnTo>
                  <a:lnTo>
                    <a:pt x="89" y="72"/>
                  </a:lnTo>
                  <a:lnTo>
                    <a:pt x="95" y="72"/>
                  </a:lnTo>
                  <a:lnTo>
                    <a:pt x="101" y="72"/>
                  </a:lnTo>
                  <a:lnTo>
                    <a:pt x="107" y="72"/>
                  </a:lnTo>
                  <a:lnTo>
                    <a:pt x="107" y="78"/>
                  </a:lnTo>
                  <a:lnTo>
                    <a:pt x="107" y="90"/>
                  </a:lnTo>
                  <a:lnTo>
                    <a:pt x="107" y="96"/>
                  </a:lnTo>
                  <a:lnTo>
                    <a:pt x="107" y="108"/>
                  </a:lnTo>
                  <a:lnTo>
                    <a:pt x="101" y="113"/>
                  </a:lnTo>
                  <a:lnTo>
                    <a:pt x="95" y="125"/>
                  </a:lnTo>
                  <a:lnTo>
                    <a:pt x="89" y="131"/>
                  </a:lnTo>
                  <a:lnTo>
                    <a:pt x="83" y="137"/>
                  </a:lnTo>
                  <a:lnTo>
                    <a:pt x="71" y="149"/>
                  </a:lnTo>
                  <a:lnTo>
                    <a:pt x="65" y="155"/>
                  </a:lnTo>
                  <a:lnTo>
                    <a:pt x="60" y="161"/>
                  </a:lnTo>
                  <a:lnTo>
                    <a:pt x="48" y="167"/>
                  </a:lnTo>
                  <a:lnTo>
                    <a:pt x="42" y="173"/>
                  </a:lnTo>
                  <a:lnTo>
                    <a:pt x="30" y="179"/>
                  </a:lnTo>
                  <a:lnTo>
                    <a:pt x="24" y="179"/>
                  </a:lnTo>
                  <a:lnTo>
                    <a:pt x="18" y="179"/>
                  </a:lnTo>
                  <a:lnTo>
                    <a:pt x="12" y="185"/>
                  </a:lnTo>
                  <a:lnTo>
                    <a:pt x="6" y="185"/>
                  </a:lnTo>
                  <a:lnTo>
                    <a:pt x="0" y="185"/>
                  </a:lnTo>
                  <a:lnTo>
                    <a:pt x="6" y="185"/>
                  </a:lnTo>
                  <a:lnTo>
                    <a:pt x="6" y="179"/>
                  </a:lnTo>
                  <a:lnTo>
                    <a:pt x="12" y="173"/>
                  </a:lnTo>
                  <a:lnTo>
                    <a:pt x="18" y="167"/>
                  </a:lnTo>
                  <a:lnTo>
                    <a:pt x="18" y="161"/>
                  </a:lnTo>
                  <a:lnTo>
                    <a:pt x="24" y="155"/>
                  </a:lnTo>
                  <a:lnTo>
                    <a:pt x="24" y="149"/>
                  </a:lnTo>
                  <a:lnTo>
                    <a:pt x="24" y="143"/>
                  </a:lnTo>
                  <a:lnTo>
                    <a:pt x="24" y="137"/>
                  </a:lnTo>
                  <a:lnTo>
                    <a:pt x="24" y="125"/>
                  </a:lnTo>
                  <a:lnTo>
                    <a:pt x="24" y="119"/>
                  </a:lnTo>
                  <a:lnTo>
                    <a:pt x="18" y="108"/>
                  </a:lnTo>
                  <a:lnTo>
                    <a:pt x="18" y="96"/>
                  </a:lnTo>
                  <a:lnTo>
                    <a:pt x="18" y="90"/>
                  </a:lnTo>
                  <a:lnTo>
                    <a:pt x="18" y="84"/>
                  </a:lnTo>
                  <a:lnTo>
                    <a:pt x="18" y="72"/>
                  </a:lnTo>
                  <a:lnTo>
                    <a:pt x="18" y="66"/>
                  </a:lnTo>
                  <a:lnTo>
                    <a:pt x="18" y="60"/>
                  </a:lnTo>
                  <a:lnTo>
                    <a:pt x="24" y="48"/>
                  </a:lnTo>
                  <a:lnTo>
                    <a:pt x="24" y="36"/>
                  </a:lnTo>
                  <a:lnTo>
                    <a:pt x="30" y="24"/>
                  </a:lnTo>
                  <a:lnTo>
                    <a:pt x="42" y="12"/>
                  </a:lnTo>
                  <a:lnTo>
                    <a:pt x="48" y="6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312" name="Freeform 238"/>
            <p:cNvSpPr>
              <a:spLocks/>
            </p:cNvSpPr>
            <p:nvPr/>
          </p:nvSpPr>
          <p:spPr bwMode="auto">
            <a:xfrm>
              <a:off x="4857" y="1828"/>
              <a:ext cx="477" cy="305"/>
            </a:xfrm>
            <a:custGeom>
              <a:avLst/>
              <a:gdLst>
                <a:gd name="T0" fmla="*/ 257 w 477"/>
                <a:gd name="T1" fmla="*/ 83 h 305"/>
                <a:gd name="T2" fmla="*/ 280 w 477"/>
                <a:gd name="T3" fmla="*/ 36 h 305"/>
                <a:gd name="T4" fmla="*/ 298 w 477"/>
                <a:gd name="T5" fmla="*/ 12 h 305"/>
                <a:gd name="T6" fmla="*/ 310 w 477"/>
                <a:gd name="T7" fmla="*/ 18 h 305"/>
                <a:gd name="T8" fmla="*/ 328 w 477"/>
                <a:gd name="T9" fmla="*/ 53 h 305"/>
                <a:gd name="T10" fmla="*/ 352 w 477"/>
                <a:gd name="T11" fmla="*/ 101 h 305"/>
                <a:gd name="T12" fmla="*/ 340 w 477"/>
                <a:gd name="T13" fmla="*/ 155 h 305"/>
                <a:gd name="T14" fmla="*/ 316 w 477"/>
                <a:gd name="T15" fmla="*/ 185 h 305"/>
                <a:gd name="T16" fmla="*/ 304 w 477"/>
                <a:gd name="T17" fmla="*/ 209 h 305"/>
                <a:gd name="T18" fmla="*/ 322 w 477"/>
                <a:gd name="T19" fmla="*/ 191 h 305"/>
                <a:gd name="T20" fmla="*/ 352 w 477"/>
                <a:gd name="T21" fmla="*/ 155 h 305"/>
                <a:gd name="T22" fmla="*/ 406 w 477"/>
                <a:gd name="T23" fmla="*/ 137 h 305"/>
                <a:gd name="T24" fmla="*/ 424 w 477"/>
                <a:gd name="T25" fmla="*/ 143 h 305"/>
                <a:gd name="T26" fmla="*/ 454 w 477"/>
                <a:gd name="T27" fmla="*/ 155 h 305"/>
                <a:gd name="T28" fmla="*/ 466 w 477"/>
                <a:gd name="T29" fmla="*/ 173 h 305"/>
                <a:gd name="T30" fmla="*/ 436 w 477"/>
                <a:gd name="T31" fmla="*/ 185 h 305"/>
                <a:gd name="T32" fmla="*/ 400 w 477"/>
                <a:gd name="T33" fmla="*/ 221 h 305"/>
                <a:gd name="T34" fmla="*/ 352 w 477"/>
                <a:gd name="T35" fmla="*/ 227 h 305"/>
                <a:gd name="T36" fmla="*/ 334 w 477"/>
                <a:gd name="T37" fmla="*/ 227 h 305"/>
                <a:gd name="T38" fmla="*/ 328 w 477"/>
                <a:gd name="T39" fmla="*/ 227 h 305"/>
                <a:gd name="T40" fmla="*/ 334 w 477"/>
                <a:gd name="T41" fmla="*/ 209 h 305"/>
                <a:gd name="T42" fmla="*/ 334 w 477"/>
                <a:gd name="T43" fmla="*/ 203 h 305"/>
                <a:gd name="T44" fmla="*/ 322 w 477"/>
                <a:gd name="T45" fmla="*/ 203 h 305"/>
                <a:gd name="T46" fmla="*/ 310 w 477"/>
                <a:gd name="T47" fmla="*/ 221 h 305"/>
                <a:gd name="T48" fmla="*/ 310 w 477"/>
                <a:gd name="T49" fmla="*/ 227 h 305"/>
                <a:gd name="T50" fmla="*/ 310 w 477"/>
                <a:gd name="T51" fmla="*/ 215 h 305"/>
                <a:gd name="T52" fmla="*/ 286 w 477"/>
                <a:gd name="T53" fmla="*/ 209 h 305"/>
                <a:gd name="T54" fmla="*/ 268 w 477"/>
                <a:gd name="T55" fmla="*/ 215 h 305"/>
                <a:gd name="T56" fmla="*/ 257 w 477"/>
                <a:gd name="T57" fmla="*/ 221 h 305"/>
                <a:gd name="T58" fmla="*/ 233 w 477"/>
                <a:gd name="T59" fmla="*/ 227 h 305"/>
                <a:gd name="T60" fmla="*/ 221 w 477"/>
                <a:gd name="T61" fmla="*/ 245 h 305"/>
                <a:gd name="T62" fmla="*/ 191 w 477"/>
                <a:gd name="T63" fmla="*/ 287 h 305"/>
                <a:gd name="T64" fmla="*/ 155 w 477"/>
                <a:gd name="T65" fmla="*/ 305 h 305"/>
                <a:gd name="T66" fmla="*/ 125 w 477"/>
                <a:gd name="T67" fmla="*/ 305 h 305"/>
                <a:gd name="T68" fmla="*/ 107 w 477"/>
                <a:gd name="T69" fmla="*/ 305 h 305"/>
                <a:gd name="T70" fmla="*/ 71 w 477"/>
                <a:gd name="T71" fmla="*/ 293 h 305"/>
                <a:gd name="T72" fmla="*/ 36 w 477"/>
                <a:gd name="T73" fmla="*/ 275 h 305"/>
                <a:gd name="T74" fmla="*/ 0 w 477"/>
                <a:gd name="T75" fmla="*/ 269 h 305"/>
                <a:gd name="T76" fmla="*/ 24 w 477"/>
                <a:gd name="T77" fmla="*/ 245 h 305"/>
                <a:gd name="T78" fmla="*/ 83 w 477"/>
                <a:gd name="T79" fmla="*/ 191 h 305"/>
                <a:gd name="T80" fmla="*/ 125 w 477"/>
                <a:gd name="T81" fmla="*/ 179 h 305"/>
                <a:gd name="T82" fmla="*/ 173 w 477"/>
                <a:gd name="T83" fmla="*/ 179 h 305"/>
                <a:gd name="T84" fmla="*/ 215 w 477"/>
                <a:gd name="T85" fmla="*/ 197 h 305"/>
                <a:gd name="T86" fmla="*/ 233 w 477"/>
                <a:gd name="T87" fmla="*/ 209 h 305"/>
                <a:gd name="T88" fmla="*/ 251 w 477"/>
                <a:gd name="T89" fmla="*/ 215 h 305"/>
                <a:gd name="T90" fmla="*/ 268 w 477"/>
                <a:gd name="T91" fmla="*/ 209 h 305"/>
                <a:gd name="T92" fmla="*/ 263 w 477"/>
                <a:gd name="T93" fmla="*/ 203 h 305"/>
                <a:gd name="T94" fmla="*/ 239 w 477"/>
                <a:gd name="T95" fmla="*/ 203 h 305"/>
                <a:gd name="T96" fmla="*/ 215 w 477"/>
                <a:gd name="T97" fmla="*/ 197 h 305"/>
                <a:gd name="T98" fmla="*/ 167 w 477"/>
                <a:gd name="T99" fmla="*/ 173 h 305"/>
                <a:gd name="T100" fmla="*/ 137 w 477"/>
                <a:gd name="T101" fmla="*/ 113 h 305"/>
                <a:gd name="T102" fmla="*/ 137 w 477"/>
                <a:gd name="T103" fmla="*/ 59 h 305"/>
                <a:gd name="T104" fmla="*/ 173 w 477"/>
                <a:gd name="T105" fmla="*/ 77 h 305"/>
                <a:gd name="T106" fmla="*/ 221 w 477"/>
                <a:gd name="T107" fmla="*/ 95 h 305"/>
                <a:gd name="T108" fmla="*/ 251 w 477"/>
                <a:gd name="T109" fmla="*/ 113 h 305"/>
                <a:gd name="T110" fmla="*/ 268 w 477"/>
                <a:gd name="T111" fmla="*/ 161 h 305"/>
                <a:gd name="T112" fmla="*/ 274 w 477"/>
                <a:gd name="T113" fmla="*/ 197 h 305"/>
                <a:gd name="T114" fmla="*/ 292 w 477"/>
                <a:gd name="T115" fmla="*/ 209 h 305"/>
                <a:gd name="T116" fmla="*/ 298 w 477"/>
                <a:gd name="T117" fmla="*/ 203 h 305"/>
                <a:gd name="T118" fmla="*/ 286 w 477"/>
                <a:gd name="T119" fmla="*/ 179 h 305"/>
                <a:gd name="T120" fmla="*/ 257 w 477"/>
                <a:gd name="T121" fmla="*/ 125 h 30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77"/>
                <a:gd name="T184" fmla="*/ 0 h 305"/>
                <a:gd name="T185" fmla="*/ 477 w 477"/>
                <a:gd name="T186" fmla="*/ 305 h 30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77" h="305">
                  <a:moveTo>
                    <a:pt x="257" y="125"/>
                  </a:moveTo>
                  <a:lnTo>
                    <a:pt x="257" y="113"/>
                  </a:lnTo>
                  <a:lnTo>
                    <a:pt x="257" y="101"/>
                  </a:lnTo>
                  <a:lnTo>
                    <a:pt x="257" y="95"/>
                  </a:lnTo>
                  <a:lnTo>
                    <a:pt x="257" y="83"/>
                  </a:lnTo>
                  <a:lnTo>
                    <a:pt x="263" y="71"/>
                  </a:lnTo>
                  <a:lnTo>
                    <a:pt x="263" y="59"/>
                  </a:lnTo>
                  <a:lnTo>
                    <a:pt x="268" y="53"/>
                  </a:lnTo>
                  <a:lnTo>
                    <a:pt x="274" y="42"/>
                  </a:lnTo>
                  <a:lnTo>
                    <a:pt x="280" y="36"/>
                  </a:lnTo>
                  <a:lnTo>
                    <a:pt x="286" y="30"/>
                  </a:lnTo>
                  <a:lnTo>
                    <a:pt x="292" y="24"/>
                  </a:lnTo>
                  <a:lnTo>
                    <a:pt x="292" y="18"/>
                  </a:lnTo>
                  <a:lnTo>
                    <a:pt x="298" y="12"/>
                  </a:lnTo>
                  <a:lnTo>
                    <a:pt x="298" y="6"/>
                  </a:lnTo>
                  <a:lnTo>
                    <a:pt x="304" y="0"/>
                  </a:lnTo>
                  <a:lnTo>
                    <a:pt x="304" y="6"/>
                  </a:lnTo>
                  <a:lnTo>
                    <a:pt x="304" y="12"/>
                  </a:lnTo>
                  <a:lnTo>
                    <a:pt x="310" y="18"/>
                  </a:lnTo>
                  <a:lnTo>
                    <a:pt x="310" y="24"/>
                  </a:lnTo>
                  <a:lnTo>
                    <a:pt x="316" y="36"/>
                  </a:lnTo>
                  <a:lnTo>
                    <a:pt x="322" y="42"/>
                  </a:lnTo>
                  <a:lnTo>
                    <a:pt x="328" y="47"/>
                  </a:lnTo>
                  <a:lnTo>
                    <a:pt x="328" y="53"/>
                  </a:lnTo>
                  <a:lnTo>
                    <a:pt x="334" y="59"/>
                  </a:lnTo>
                  <a:lnTo>
                    <a:pt x="340" y="65"/>
                  </a:lnTo>
                  <a:lnTo>
                    <a:pt x="346" y="71"/>
                  </a:lnTo>
                  <a:lnTo>
                    <a:pt x="346" y="77"/>
                  </a:lnTo>
                  <a:lnTo>
                    <a:pt x="352" y="101"/>
                  </a:lnTo>
                  <a:lnTo>
                    <a:pt x="352" y="113"/>
                  </a:lnTo>
                  <a:lnTo>
                    <a:pt x="352" y="131"/>
                  </a:lnTo>
                  <a:lnTo>
                    <a:pt x="346" y="143"/>
                  </a:lnTo>
                  <a:lnTo>
                    <a:pt x="340" y="149"/>
                  </a:lnTo>
                  <a:lnTo>
                    <a:pt x="340" y="155"/>
                  </a:lnTo>
                  <a:lnTo>
                    <a:pt x="334" y="161"/>
                  </a:lnTo>
                  <a:lnTo>
                    <a:pt x="328" y="167"/>
                  </a:lnTo>
                  <a:lnTo>
                    <a:pt x="322" y="173"/>
                  </a:lnTo>
                  <a:lnTo>
                    <a:pt x="316" y="179"/>
                  </a:lnTo>
                  <a:lnTo>
                    <a:pt x="316" y="185"/>
                  </a:lnTo>
                  <a:lnTo>
                    <a:pt x="310" y="197"/>
                  </a:lnTo>
                  <a:lnTo>
                    <a:pt x="304" y="197"/>
                  </a:lnTo>
                  <a:lnTo>
                    <a:pt x="304" y="203"/>
                  </a:lnTo>
                  <a:lnTo>
                    <a:pt x="304" y="209"/>
                  </a:lnTo>
                  <a:lnTo>
                    <a:pt x="310" y="209"/>
                  </a:lnTo>
                  <a:lnTo>
                    <a:pt x="316" y="203"/>
                  </a:lnTo>
                  <a:lnTo>
                    <a:pt x="316" y="197"/>
                  </a:lnTo>
                  <a:lnTo>
                    <a:pt x="322" y="191"/>
                  </a:lnTo>
                  <a:lnTo>
                    <a:pt x="322" y="179"/>
                  </a:lnTo>
                  <a:lnTo>
                    <a:pt x="328" y="179"/>
                  </a:lnTo>
                  <a:lnTo>
                    <a:pt x="328" y="173"/>
                  </a:lnTo>
                  <a:lnTo>
                    <a:pt x="340" y="161"/>
                  </a:lnTo>
                  <a:lnTo>
                    <a:pt x="352" y="155"/>
                  </a:lnTo>
                  <a:lnTo>
                    <a:pt x="358" y="143"/>
                  </a:lnTo>
                  <a:lnTo>
                    <a:pt x="370" y="143"/>
                  </a:lnTo>
                  <a:lnTo>
                    <a:pt x="382" y="137"/>
                  </a:lnTo>
                  <a:lnTo>
                    <a:pt x="394" y="137"/>
                  </a:lnTo>
                  <a:lnTo>
                    <a:pt x="406" y="137"/>
                  </a:lnTo>
                  <a:lnTo>
                    <a:pt x="412" y="137"/>
                  </a:lnTo>
                  <a:lnTo>
                    <a:pt x="418" y="137"/>
                  </a:lnTo>
                  <a:lnTo>
                    <a:pt x="424" y="137"/>
                  </a:lnTo>
                  <a:lnTo>
                    <a:pt x="424" y="143"/>
                  </a:lnTo>
                  <a:lnTo>
                    <a:pt x="430" y="143"/>
                  </a:lnTo>
                  <a:lnTo>
                    <a:pt x="436" y="149"/>
                  </a:lnTo>
                  <a:lnTo>
                    <a:pt x="442" y="149"/>
                  </a:lnTo>
                  <a:lnTo>
                    <a:pt x="448" y="155"/>
                  </a:lnTo>
                  <a:lnTo>
                    <a:pt x="454" y="155"/>
                  </a:lnTo>
                  <a:lnTo>
                    <a:pt x="460" y="161"/>
                  </a:lnTo>
                  <a:lnTo>
                    <a:pt x="466" y="167"/>
                  </a:lnTo>
                  <a:lnTo>
                    <a:pt x="477" y="167"/>
                  </a:lnTo>
                  <a:lnTo>
                    <a:pt x="472" y="173"/>
                  </a:lnTo>
                  <a:lnTo>
                    <a:pt x="466" y="173"/>
                  </a:lnTo>
                  <a:lnTo>
                    <a:pt x="460" y="173"/>
                  </a:lnTo>
                  <a:lnTo>
                    <a:pt x="454" y="173"/>
                  </a:lnTo>
                  <a:lnTo>
                    <a:pt x="448" y="179"/>
                  </a:lnTo>
                  <a:lnTo>
                    <a:pt x="442" y="179"/>
                  </a:lnTo>
                  <a:lnTo>
                    <a:pt x="436" y="185"/>
                  </a:lnTo>
                  <a:lnTo>
                    <a:pt x="430" y="191"/>
                  </a:lnTo>
                  <a:lnTo>
                    <a:pt x="424" y="197"/>
                  </a:lnTo>
                  <a:lnTo>
                    <a:pt x="418" y="203"/>
                  </a:lnTo>
                  <a:lnTo>
                    <a:pt x="406" y="215"/>
                  </a:lnTo>
                  <a:lnTo>
                    <a:pt x="400" y="221"/>
                  </a:lnTo>
                  <a:lnTo>
                    <a:pt x="388" y="227"/>
                  </a:lnTo>
                  <a:lnTo>
                    <a:pt x="376" y="233"/>
                  </a:lnTo>
                  <a:lnTo>
                    <a:pt x="364" y="233"/>
                  </a:lnTo>
                  <a:lnTo>
                    <a:pt x="352" y="227"/>
                  </a:lnTo>
                  <a:lnTo>
                    <a:pt x="346" y="227"/>
                  </a:lnTo>
                  <a:lnTo>
                    <a:pt x="340" y="227"/>
                  </a:lnTo>
                  <a:lnTo>
                    <a:pt x="334" y="227"/>
                  </a:lnTo>
                  <a:lnTo>
                    <a:pt x="328" y="227"/>
                  </a:lnTo>
                  <a:lnTo>
                    <a:pt x="322" y="227"/>
                  </a:lnTo>
                  <a:lnTo>
                    <a:pt x="328" y="227"/>
                  </a:lnTo>
                  <a:lnTo>
                    <a:pt x="334" y="221"/>
                  </a:lnTo>
                  <a:lnTo>
                    <a:pt x="334" y="215"/>
                  </a:lnTo>
                  <a:lnTo>
                    <a:pt x="334" y="209"/>
                  </a:lnTo>
                  <a:lnTo>
                    <a:pt x="334" y="203"/>
                  </a:lnTo>
                  <a:lnTo>
                    <a:pt x="328" y="203"/>
                  </a:lnTo>
                  <a:lnTo>
                    <a:pt x="322" y="203"/>
                  </a:lnTo>
                  <a:lnTo>
                    <a:pt x="316" y="203"/>
                  </a:lnTo>
                  <a:lnTo>
                    <a:pt x="316" y="209"/>
                  </a:lnTo>
                  <a:lnTo>
                    <a:pt x="310" y="215"/>
                  </a:lnTo>
                  <a:lnTo>
                    <a:pt x="310" y="221"/>
                  </a:lnTo>
                  <a:lnTo>
                    <a:pt x="316" y="221"/>
                  </a:lnTo>
                  <a:lnTo>
                    <a:pt x="316" y="227"/>
                  </a:lnTo>
                  <a:lnTo>
                    <a:pt x="310" y="227"/>
                  </a:lnTo>
                  <a:lnTo>
                    <a:pt x="310" y="221"/>
                  </a:lnTo>
                  <a:lnTo>
                    <a:pt x="310" y="215"/>
                  </a:lnTo>
                  <a:lnTo>
                    <a:pt x="304" y="215"/>
                  </a:lnTo>
                  <a:lnTo>
                    <a:pt x="292" y="215"/>
                  </a:lnTo>
                  <a:lnTo>
                    <a:pt x="286" y="209"/>
                  </a:lnTo>
                  <a:lnTo>
                    <a:pt x="280" y="209"/>
                  </a:lnTo>
                  <a:lnTo>
                    <a:pt x="274" y="209"/>
                  </a:lnTo>
                  <a:lnTo>
                    <a:pt x="268" y="215"/>
                  </a:lnTo>
                  <a:lnTo>
                    <a:pt x="268" y="221"/>
                  </a:lnTo>
                  <a:lnTo>
                    <a:pt x="263" y="221"/>
                  </a:lnTo>
                  <a:lnTo>
                    <a:pt x="257" y="221"/>
                  </a:lnTo>
                  <a:lnTo>
                    <a:pt x="251" y="221"/>
                  </a:lnTo>
                  <a:lnTo>
                    <a:pt x="245" y="221"/>
                  </a:lnTo>
                  <a:lnTo>
                    <a:pt x="239" y="221"/>
                  </a:lnTo>
                  <a:lnTo>
                    <a:pt x="233" y="227"/>
                  </a:lnTo>
                  <a:lnTo>
                    <a:pt x="227" y="227"/>
                  </a:lnTo>
                  <a:lnTo>
                    <a:pt x="227" y="233"/>
                  </a:lnTo>
                  <a:lnTo>
                    <a:pt x="221" y="239"/>
                  </a:lnTo>
                  <a:lnTo>
                    <a:pt x="221" y="245"/>
                  </a:lnTo>
                  <a:lnTo>
                    <a:pt x="215" y="257"/>
                  </a:lnTo>
                  <a:lnTo>
                    <a:pt x="209" y="263"/>
                  </a:lnTo>
                  <a:lnTo>
                    <a:pt x="203" y="275"/>
                  </a:lnTo>
                  <a:lnTo>
                    <a:pt x="197" y="281"/>
                  </a:lnTo>
                  <a:lnTo>
                    <a:pt x="191" y="287"/>
                  </a:lnTo>
                  <a:lnTo>
                    <a:pt x="185" y="293"/>
                  </a:lnTo>
                  <a:lnTo>
                    <a:pt x="179" y="299"/>
                  </a:lnTo>
                  <a:lnTo>
                    <a:pt x="173" y="299"/>
                  </a:lnTo>
                  <a:lnTo>
                    <a:pt x="161" y="305"/>
                  </a:lnTo>
                  <a:lnTo>
                    <a:pt x="155" y="305"/>
                  </a:lnTo>
                  <a:lnTo>
                    <a:pt x="149" y="305"/>
                  </a:lnTo>
                  <a:lnTo>
                    <a:pt x="143" y="305"/>
                  </a:lnTo>
                  <a:lnTo>
                    <a:pt x="137" y="305"/>
                  </a:lnTo>
                  <a:lnTo>
                    <a:pt x="131" y="305"/>
                  </a:lnTo>
                  <a:lnTo>
                    <a:pt x="125" y="305"/>
                  </a:lnTo>
                  <a:lnTo>
                    <a:pt x="119" y="305"/>
                  </a:lnTo>
                  <a:lnTo>
                    <a:pt x="113" y="305"/>
                  </a:lnTo>
                  <a:lnTo>
                    <a:pt x="107" y="305"/>
                  </a:lnTo>
                  <a:lnTo>
                    <a:pt x="101" y="305"/>
                  </a:lnTo>
                  <a:lnTo>
                    <a:pt x="95" y="299"/>
                  </a:lnTo>
                  <a:lnTo>
                    <a:pt x="83" y="299"/>
                  </a:lnTo>
                  <a:lnTo>
                    <a:pt x="77" y="293"/>
                  </a:lnTo>
                  <a:lnTo>
                    <a:pt x="71" y="293"/>
                  </a:lnTo>
                  <a:lnTo>
                    <a:pt x="65" y="287"/>
                  </a:lnTo>
                  <a:lnTo>
                    <a:pt x="59" y="281"/>
                  </a:lnTo>
                  <a:lnTo>
                    <a:pt x="54" y="281"/>
                  </a:lnTo>
                  <a:lnTo>
                    <a:pt x="42" y="275"/>
                  </a:lnTo>
                  <a:lnTo>
                    <a:pt x="36" y="275"/>
                  </a:lnTo>
                  <a:lnTo>
                    <a:pt x="30" y="275"/>
                  </a:lnTo>
                  <a:lnTo>
                    <a:pt x="18" y="269"/>
                  </a:lnTo>
                  <a:lnTo>
                    <a:pt x="12" y="269"/>
                  </a:lnTo>
                  <a:lnTo>
                    <a:pt x="6" y="269"/>
                  </a:lnTo>
                  <a:lnTo>
                    <a:pt x="0" y="269"/>
                  </a:lnTo>
                  <a:lnTo>
                    <a:pt x="6" y="263"/>
                  </a:lnTo>
                  <a:lnTo>
                    <a:pt x="12" y="251"/>
                  </a:lnTo>
                  <a:lnTo>
                    <a:pt x="24" y="245"/>
                  </a:lnTo>
                  <a:lnTo>
                    <a:pt x="36" y="233"/>
                  </a:lnTo>
                  <a:lnTo>
                    <a:pt x="48" y="221"/>
                  </a:lnTo>
                  <a:lnTo>
                    <a:pt x="59" y="209"/>
                  </a:lnTo>
                  <a:lnTo>
                    <a:pt x="71" y="197"/>
                  </a:lnTo>
                  <a:lnTo>
                    <a:pt x="83" y="191"/>
                  </a:lnTo>
                  <a:lnTo>
                    <a:pt x="95" y="185"/>
                  </a:lnTo>
                  <a:lnTo>
                    <a:pt x="101" y="185"/>
                  </a:lnTo>
                  <a:lnTo>
                    <a:pt x="107" y="185"/>
                  </a:lnTo>
                  <a:lnTo>
                    <a:pt x="119" y="185"/>
                  </a:lnTo>
                  <a:lnTo>
                    <a:pt x="125" y="179"/>
                  </a:lnTo>
                  <a:lnTo>
                    <a:pt x="137" y="179"/>
                  </a:lnTo>
                  <a:lnTo>
                    <a:pt x="149" y="179"/>
                  </a:lnTo>
                  <a:lnTo>
                    <a:pt x="155" y="179"/>
                  </a:lnTo>
                  <a:lnTo>
                    <a:pt x="167" y="179"/>
                  </a:lnTo>
                  <a:lnTo>
                    <a:pt x="173" y="179"/>
                  </a:lnTo>
                  <a:lnTo>
                    <a:pt x="185" y="179"/>
                  </a:lnTo>
                  <a:lnTo>
                    <a:pt x="191" y="185"/>
                  </a:lnTo>
                  <a:lnTo>
                    <a:pt x="203" y="191"/>
                  </a:lnTo>
                  <a:lnTo>
                    <a:pt x="209" y="191"/>
                  </a:lnTo>
                  <a:lnTo>
                    <a:pt x="215" y="197"/>
                  </a:lnTo>
                  <a:lnTo>
                    <a:pt x="221" y="197"/>
                  </a:lnTo>
                  <a:lnTo>
                    <a:pt x="227" y="203"/>
                  </a:lnTo>
                  <a:lnTo>
                    <a:pt x="233" y="209"/>
                  </a:lnTo>
                  <a:lnTo>
                    <a:pt x="239" y="215"/>
                  </a:lnTo>
                  <a:lnTo>
                    <a:pt x="245" y="215"/>
                  </a:lnTo>
                  <a:lnTo>
                    <a:pt x="251" y="215"/>
                  </a:lnTo>
                  <a:lnTo>
                    <a:pt x="257" y="215"/>
                  </a:lnTo>
                  <a:lnTo>
                    <a:pt x="263" y="215"/>
                  </a:lnTo>
                  <a:lnTo>
                    <a:pt x="263" y="209"/>
                  </a:lnTo>
                  <a:lnTo>
                    <a:pt x="268" y="209"/>
                  </a:lnTo>
                  <a:lnTo>
                    <a:pt x="268" y="203"/>
                  </a:lnTo>
                  <a:lnTo>
                    <a:pt x="263" y="203"/>
                  </a:lnTo>
                  <a:lnTo>
                    <a:pt x="257" y="203"/>
                  </a:lnTo>
                  <a:lnTo>
                    <a:pt x="251" y="203"/>
                  </a:lnTo>
                  <a:lnTo>
                    <a:pt x="245" y="203"/>
                  </a:lnTo>
                  <a:lnTo>
                    <a:pt x="239" y="203"/>
                  </a:lnTo>
                  <a:lnTo>
                    <a:pt x="233" y="203"/>
                  </a:lnTo>
                  <a:lnTo>
                    <a:pt x="227" y="203"/>
                  </a:lnTo>
                  <a:lnTo>
                    <a:pt x="221" y="203"/>
                  </a:lnTo>
                  <a:lnTo>
                    <a:pt x="215" y="197"/>
                  </a:lnTo>
                  <a:lnTo>
                    <a:pt x="209" y="197"/>
                  </a:lnTo>
                  <a:lnTo>
                    <a:pt x="197" y="191"/>
                  </a:lnTo>
                  <a:lnTo>
                    <a:pt x="191" y="185"/>
                  </a:lnTo>
                  <a:lnTo>
                    <a:pt x="179" y="179"/>
                  </a:lnTo>
                  <a:lnTo>
                    <a:pt x="167" y="173"/>
                  </a:lnTo>
                  <a:lnTo>
                    <a:pt x="161" y="161"/>
                  </a:lnTo>
                  <a:lnTo>
                    <a:pt x="155" y="155"/>
                  </a:lnTo>
                  <a:lnTo>
                    <a:pt x="149" y="143"/>
                  </a:lnTo>
                  <a:lnTo>
                    <a:pt x="143" y="125"/>
                  </a:lnTo>
                  <a:lnTo>
                    <a:pt x="137" y="113"/>
                  </a:lnTo>
                  <a:lnTo>
                    <a:pt x="137" y="101"/>
                  </a:lnTo>
                  <a:lnTo>
                    <a:pt x="137" y="89"/>
                  </a:lnTo>
                  <a:lnTo>
                    <a:pt x="137" y="77"/>
                  </a:lnTo>
                  <a:lnTo>
                    <a:pt x="137" y="71"/>
                  </a:lnTo>
                  <a:lnTo>
                    <a:pt x="137" y="59"/>
                  </a:lnTo>
                  <a:lnTo>
                    <a:pt x="143" y="53"/>
                  </a:lnTo>
                  <a:lnTo>
                    <a:pt x="143" y="59"/>
                  </a:lnTo>
                  <a:lnTo>
                    <a:pt x="155" y="65"/>
                  </a:lnTo>
                  <a:lnTo>
                    <a:pt x="161" y="71"/>
                  </a:lnTo>
                  <a:lnTo>
                    <a:pt x="173" y="77"/>
                  </a:lnTo>
                  <a:lnTo>
                    <a:pt x="185" y="83"/>
                  </a:lnTo>
                  <a:lnTo>
                    <a:pt x="197" y="89"/>
                  </a:lnTo>
                  <a:lnTo>
                    <a:pt x="203" y="89"/>
                  </a:lnTo>
                  <a:lnTo>
                    <a:pt x="215" y="95"/>
                  </a:lnTo>
                  <a:lnTo>
                    <a:pt x="221" y="95"/>
                  </a:lnTo>
                  <a:lnTo>
                    <a:pt x="227" y="95"/>
                  </a:lnTo>
                  <a:lnTo>
                    <a:pt x="233" y="101"/>
                  </a:lnTo>
                  <a:lnTo>
                    <a:pt x="239" y="101"/>
                  </a:lnTo>
                  <a:lnTo>
                    <a:pt x="245" y="107"/>
                  </a:lnTo>
                  <a:lnTo>
                    <a:pt x="251" y="113"/>
                  </a:lnTo>
                  <a:lnTo>
                    <a:pt x="257" y="119"/>
                  </a:lnTo>
                  <a:lnTo>
                    <a:pt x="257" y="131"/>
                  </a:lnTo>
                  <a:lnTo>
                    <a:pt x="263" y="143"/>
                  </a:lnTo>
                  <a:lnTo>
                    <a:pt x="268" y="149"/>
                  </a:lnTo>
                  <a:lnTo>
                    <a:pt x="268" y="161"/>
                  </a:lnTo>
                  <a:lnTo>
                    <a:pt x="268" y="179"/>
                  </a:lnTo>
                  <a:lnTo>
                    <a:pt x="268" y="185"/>
                  </a:lnTo>
                  <a:lnTo>
                    <a:pt x="274" y="191"/>
                  </a:lnTo>
                  <a:lnTo>
                    <a:pt x="274" y="197"/>
                  </a:lnTo>
                  <a:lnTo>
                    <a:pt x="280" y="197"/>
                  </a:lnTo>
                  <a:lnTo>
                    <a:pt x="280" y="203"/>
                  </a:lnTo>
                  <a:lnTo>
                    <a:pt x="286" y="203"/>
                  </a:lnTo>
                  <a:lnTo>
                    <a:pt x="292" y="209"/>
                  </a:lnTo>
                  <a:lnTo>
                    <a:pt x="298" y="209"/>
                  </a:lnTo>
                  <a:lnTo>
                    <a:pt x="298" y="203"/>
                  </a:lnTo>
                  <a:lnTo>
                    <a:pt x="298" y="197"/>
                  </a:lnTo>
                  <a:lnTo>
                    <a:pt x="298" y="191"/>
                  </a:lnTo>
                  <a:lnTo>
                    <a:pt x="292" y="185"/>
                  </a:lnTo>
                  <a:lnTo>
                    <a:pt x="286" y="179"/>
                  </a:lnTo>
                  <a:lnTo>
                    <a:pt x="280" y="173"/>
                  </a:lnTo>
                  <a:lnTo>
                    <a:pt x="274" y="161"/>
                  </a:lnTo>
                  <a:lnTo>
                    <a:pt x="268" y="149"/>
                  </a:lnTo>
                  <a:lnTo>
                    <a:pt x="263" y="137"/>
                  </a:lnTo>
                  <a:lnTo>
                    <a:pt x="257" y="125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313" name="Freeform 239"/>
            <p:cNvSpPr>
              <a:spLocks/>
            </p:cNvSpPr>
            <p:nvPr/>
          </p:nvSpPr>
          <p:spPr bwMode="auto">
            <a:xfrm>
              <a:off x="5179" y="2067"/>
              <a:ext cx="120" cy="149"/>
            </a:xfrm>
            <a:custGeom>
              <a:avLst/>
              <a:gdLst>
                <a:gd name="T0" fmla="*/ 30 w 120"/>
                <a:gd name="T1" fmla="*/ 6 h 149"/>
                <a:gd name="T2" fmla="*/ 24 w 120"/>
                <a:gd name="T3" fmla="*/ 12 h 149"/>
                <a:gd name="T4" fmla="*/ 18 w 120"/>
                <a:gd name="T5" fmla="*/ 12 h 149"/>
                <a:gd name="T6" fmla="*/ 12 w 120"/>
                <a:gd name="T7" fmla="*/ 12 h 149"/>
                <a:gd name="T8" fmla="*/ 12 w 120"/>
                <a:gd name="T9" fmla="*/ 6 h 149"/>
                <a:gd name="T10" fmla="*/ 6 w 120"/>
                <a:gd name="T11" fmla="*/ 6 h 149"/>
                <a:gd name="T12" fmla="*/ 0 w 120"/>
                <a:gd name="T13" fmla="*/ 0 h 149"/>
                <a:gd name="T14" fmla="*/ 0 w 120"/>
                <a:gd name="T15" fmla="*/ 0 h 149"/>
                <a:gd name="T16" fmla="*/ 0 w 120"/>
                <a:gd name="T17" fmla="*/ 6 h 149"/>
                <a:gd name="T18" fmla="*/ 6 w 120"/>
                <a:gd name="T19" fmla="*/ 12 h 149"/>
                <a:gd name="T20" fmla="*/ 12 w 120"/>
                <a:gd name="T21" fmla="*/ 12 h 149"/>
                <a:gd name="T22" fmla="*/ 18 w 120"/>
                <a:gd name="T23" fmla="*/ 12 h 149"/>
                <a:gd name="T24" fmla="*/ 18 w 120"/>
                <a:gd name="T25" fmla="*/ 18 h 149"/>
                <a:gd name="T26" fmla="*/ 24 w 120"/>
                <a:gd name="T27" fmla="*/ 24 h 149"/>
                <a:gd name="T28" fmla="*/ 18 w 120"/>
                <a:gd name="T29" fmla="*/ 30 h 149"/>
                <a:gd name="T30" fmla="*/ 18 w 120"/>
                <a:gd name="T31" fmla="*/ 36 h 149"/>
                <a:gd name="T32" fmla="*/ 12 w 120"/>
                <a:gd name="T33" fmla="*/ 36 h 149"/>
                <a:gd name="T34" fmla="*/ 6 w 120"/>
                <a:gd name="T35" fmla="*/ 36 h 149"/>
                <a:gd name="T36" fmla="*/ 0 w 120"/>
                <a:gd name="T37" fmla="*/ 54 h 149"/>
                <a:gd name="T38" fmla="*/ 0 w 120"/>
                <a:gd name="T39" fmla="*/ 78 h 149"/>
                <a:gd name="T40" fmla="*/ 18 w 120"/>
                <a:gd name="T41" fmla="*/ 101 h 149"/>
                <a:gd name="T42" fmla="*/ 48 w 120"/>
                <a:gd name="T43" fmla="*/ 119 h 149"/>
                <a:gd name="T44" fmla="*/ 78 w 120"/>
                <a:gd name="T45" fmla="*/ 131 h 149"/>
                <a:gd name="T46" fmla="*/ 90 w 120"/>
                <a:gd name="T47" fmla="*/ 137 h 149"/>
                <a:gd name="T48" fmla="*/ 108 w 120"/>
                <a:gd name="T49" fmla="*/ 143 h 149"/>
                <a:gd name="T50" fmla="*/ 120 w 120"/>
                <a:gd name="T51" fmla="*/ 149 h 149"/>
                <a:gd name="T52" fmla="*/ 120 w 120"/>
                <a:gd name="T53" fmla="*/ 143 h 149"/>
                <a:gd name="T54" fmla="*/ 114 w 120"/>
                <a:gd name="T55" fmla="*/ 125 h 149"/>
                <a:gd name="T56" fmla="*/ 108 w 120"/>
                <a:gd name="T57" fmla="*/ 107 h 149"/>
                <a:gd name="T58" fmla="*/ 102 w 120"/>
                <a:gd name="T59" fmla="*/ 84 h 149"/>
                <a:gd name="T60" fmla="*/ 102 w 120"/>
                <a:gd name="T61" fmla="*/ 72 h 149"/>
                <a:gd name="T62" fmla="*/ 96 w 120"/>
                <a:gd name="T63" fmla="*/ 48 h 149"/>
                <a:gd name="T64" fmla="*/ 78 w 120"/>
                <a:gd name="T65" fmla="*/ 24 h 149"/>
                <a:gd name="T66" fmla="*/ 54 w 120"/>
                <a:gd name="T67" fmla="*/ 6 h 14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0"/>
                <a:gd name="T103" fmla="*/ 0 h 149"/>
                <a:gd name="T104" fmla="*/ 120 w 120"/>
                <a:gd name="T105" fmla="*/ 149 h 14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0" h="149">
                  <a:moveTo>
                    <a:pt x="30" y="0"/>
                  </a:move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12" y="36"/>
                  </a:lnTo>
                  <a:lnTo>
                    <a:pt x="6" y="36"/>
                  </a:lnTo>
                  <a:lnTo>
                    <a:pt x="0" y="54"/>
                  </a:lnTo>
                  <a:lnTo>
                    <a:pt x="0" y="66"/>
                  </a:lnTo>
                  <a:lnTo>
                    <a:pt x="0" y="78"/>
                  </a:lnTo>
                  <a:lnTo>
                    <a:pt x="6" y="90"/>
                  </a:lnTo>
                  <a:lnTo>
                    <a:pt x="18" y="101"/>
                  </a:lnTo>
                  <a:lnTo>
                    <a:pt x="30" y="113"/>
                  </a:lnTo>
                  <a:lnTo>
                    <a:pt x="48" y="119"/>
                  </a:lnTo>
                  <a:lnTo>
                    <a:pt x="66" y="131"/>
                  </a:lnTo>
                  <a:lnTo>
                    <a:pt x="78" y="131"/>
                  </a:lnTo>
                  <a:lnTo>
                    <a:pt x="84" y="137"/>
                  </a:lnTo>
                  <a:lnTo>
                    <a:pt x="90" y="137"/>
                  </a:lnTo>
                  <a:lnTo>
                    <a:pt x="102" y="137"/>
                  </a:lnTo>
                  <a:lnTo>
                    <a:pt x="108" y="143"/>
                  </a:lnTo>
                  <a:lnTo>
                    <a:pt x="114" y="149"/>
                  </a:lnTo>
                  <a:lnTo>
                    <a:pt x="120" y="149"/>
                  </a:lnTo>
                  <a:lnTo>
                    <a:pt x="120" y="143"/>
                  </a:lnTo>
                  <a:lnTo>
                    <a:pt x="114" y="137"/>
                  </a:lnTo>
                  <a:lnTo>
                    <a:pt x="114" y="125"/>
                  </a:lnTo>
                  <a:lnTo>
                    <a:pt x="108" y="113"/>
                  </a:lnTo>
                  <a:lnTo>
                    <a:pt x="108" y="107"/>
                  </a:lnTo>
                  <a:lnTo>
                    <a:pt x="108" y="95"/>
                  </a:lnTo>
                  <a:lnTo>
                    <a:pt x="102" y="84"/>
                  </a:lnTo>
                  <a:lnTo>
                    <a:pt x="102" y="78"/>
                  </a:lnTo>
                  <a:lnTo>
                    <a:pt x="102" y="72"/>
                  </a:lnTo>
                  <a:lnTo>
                    <a:pt x="102" y="60"/>
                  </a:lnTo>
                  <a:lnTo>
                    <a:pt x="96" y="48"/>
                  </a:lnTo>
                  <a:lnTo>
                    <a:pt x="90" y="36"/>
                  </a:lnTo>
                  <a:lnTo>
                    <a:pt x="78" y="24"/>
                  </a:lnTo>
                  <a:lnTo>
                    <a:pt x="66" y="12"/>
                  </a:lnTo>
                  <a:lnTo>
                    <a:pt x="54" y="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314" name="Freeform 240"/>
            <p:cNvSpPr>
              <a:spLocks/>
            </p:cNvSpPr>
            <p:nvPr/>
          </p:nvSpPr>
          <p:spPr bwMode="auto">
            <a:xfrm>
              <a:off x="5149" y="2103"/>
              <a:ext cx="12" cy="12"/>
            </a:xfrm>
            <a:custGeom>
              <a:avLst/>
              <a:gdLst>
                <a:gd name="T0" fmla="*/ 12 w 12"/>
                <a:gd name="T1" fmla="*/ 6 h 12"/>
                <a:gd name="T2" fmla="*/ 12 w 12"/>
                <a:gd name="T3" fmla="*/ 12 h 12"/>
                <a:gd name="T4" fmla="*/ 12 w 12"/>
                <a:gd name="T5" fmla="*/ 12 h 12"/>
                <a:gd name="T6" fmla="*/ 6 w 12"/>
                <a:gd name="T7" fmla="*/ 12 h 12"/>
                <a:gd name="T8" fmla="*/ 6 w 12"/>
                <a:gd name="T9" fmla="*/ 12 h 12"/>
                <a:gd name="T10" fmla="*/ 0 w 12"/>
                <a:gd name="T11" fmla="*/ 12 h 12"/>
                <a:gd name="T12" fmla="*/ 0 w 12"/>
                <a:gd name="T13" fmla="*/ 12 h 12"/>
                <a:gd name="T14" fmla="*/ 0 w 12"/>
                <a:gd name="T15" fmla="*/ 6 h 12"/>
                <a:gd name="T16" fmla="*/ 0 w 12"/>
                <a:gd name="T17" fmla="*/ 6 h 12"/>
                <a:gd name="T18" fmla="*/ 0 w 12"/>
                <a:gd name="T19" fmla="*/ 6 h 12"/>
                <a:gd name="T20" fmla="*/ 0 w 12"/>
                <a:gd name="T21" fmla="*/ 0 h 12"/>
                <a:gd name="T22" fmla="*/ 6 w 12"/>
                <a:gd name="T23" fmla="*/ 0 h 12"/>
                <a:gd name="T24" fmla="*/ 6 w 12"/>
                <a:gd name="T25" fmla="*/ 0 h 12"/>
                <a:gd name="T26" fmla="*/ 6 w 12"/>
                <a:gd name="T27" fmla="*/ 0 h 12"/>
                <a:gd name="T28" fmla="*/ 12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12" y="6"/>
                  </a:move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315" name="Freeform 241"/>
            <p:cNvSpPr>
              <a:spLocks/>
            </p:cNvSpPr>
            <p:nvPr/>
          </p:nvSpPr>
          <p:spPr bwMode="auto">
            <a:xfrm>
              <a:off x="5120" y="2079"/>
              <a:ext cx="17" cy="12"/>
            </a:xfrm>
            <a:custGeom>
              <a:avLst/>
              <a:gdLst>
                <a:gd name="T0" fmla="*/ 11 w 17"/>
                <a:gd name="T1" fmla="*/ 12 h 12"/>
                <a:gd name="T2" fmla="*/ 11 w 17"/>
                <a:gd name="T3" fmla="*/ 12 h 12"/>
                <a:gd name="T4" fmla="*/ 5 w 17"/>
                <a:gd name="T5" fmla="*/ 12 h 12"/>
                <a:gd name="T6" fmla="*/ 5 w 17"/>
                <a:gd name="T7" fmla="*/ 12 h 12"/>
                <a:gd name="T8" fmla="*/ 0 w 17"/>
                <a:gd name="T9" fmla="*/ 12 h 12"/>
                <a:gd name="T10" fmla="*/ 0 w 17"/>
                <a:gd name="T11" fmla="*/ 6 h 12"/>
                <a:gd name="T12" fmla="*/ 0 w 17"/>
                <a:gd name="T13" fmla="*/ 6 h 12"/>
                <a:gd name="T14" fmla="*/ 0 w 17"/>
                <a:gd name="T15" fmla="*/ 0 h 12"/>
                <a:gd name="T16" fmla="*/ 0 w 17"/>
                <a:gd name="T17" fmla="*/ 0 h 12"/>
                <a:gd name="T18" fmla="*/ 5 w 17"/>
                <a:gd name="T19" fmla="*/ 0 h 12"/>
                <a:gd name="T20" fmla="*/ 5 w 17"/>
                <a:gd name="T21" fmla="*/ 0 h 12"/>
                <a:gd name="T22" fmla="*/ 11 w 17"/>
                <a:gd name="T23" fmla="*/ 0 h 12"/>
                <a:gd name="T24" fmla="*/ 11 w 17"/>
                <a:gd name="T25" fmla="*/ 0 h 12"/>
                <a:gd name="T26" fmla="*/ 11 w 17"/>
                <a:gd name="T27" fmla="*/ 6 h 12"/>
                <a:gd name="T28" fmla="*/ 17 w 17"/>
                <a:gd name="T29" fmla="*/ 6 h 12"/>
                <a:gd name="T30" fmla="*/ 17 w 17"/>
                <a:gd name="T31" fmla="*/ 12 h 12"/>
                <a:gd name="T32" fmla="*/ 11 w 17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"/>
                <a:gd name="T52" fmla="*/ 0 h 12"/>
                <a:gd name="T53" fmla="*/ 17 w 17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" h="12">
                  <a:moveTo>
                    <a:pt x="11" y="12"/>
                  </a:moveTo>
                  <a:lnTo>
                    <a:pt x="11" y="12"/>
                  </a:lnTo>
                  <a:lnTo>
                    <a:pt x="5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5" y="0"/>
                  </a:lnTo>
                  <a:lnTo>
                    <a:pt x="11" y="0"/>
                  </a:lnTo>
                  <a:lnTo>
                    <a:pt x="11" y="6"/>
                  </a:lnTo>
                  <a:lnTo>
                    <a:pt x="17" y="6"/>
                  </a:lnTo>
                  <a:lnTo>
                    <a:pt x="17" y="12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316" name="Freeform 242"/>
            <p:cNvSpPr>
              <a:spLocks/>
            </p:cNvSpPr>
            <p:nvPr/>
          </p:nvSpPr>
          <p:spPr bwMode="auto">
            <a:xfrm>
              <a:off x="5155" y="2061"/>
              <a:ext cx="18" cy="18"/>
            </a:xfrm>
            <a:custGeom>
              <a:avLst/>
              <a:gdLst>
                <a:gd name="T0" fmla="*/ 18 w 18"/>
                <a:gd name="T1" fmla="*/ 18 h 18"/>
                <a:gd name="T2" fmla="*/ 12 w 18"/>
                <a:gd name="T3" fmla="*/ 18 h 18"/>
                <a:gd name="T4" fmla="*/ 12 w 18"/>
                <a:gd name="T5" fmla="*/ 18 h 18"/>
                <a:gd name="T6" fmla="*/ 6 w 18"/>
                <a:gd name="T7" fmla="*/ 18 h 18"/>
                <a:gd name="T8" fmla="*/ 0 w 18"/>
                <a:gd name="T9" fmla="*/ 18 h 18"/>
                <a:gd name="T10" fmla="*/ 0 w 18"/>
                <a:gd name="T11" fmla="*/ 12 h 18"/>
                <a:gd name="T12" fmla="*/ 0 w 18"/>
                <a:gd name="T13" fmla="*/ 6 h 18"/>
                <a:gd name="T14" fmla="*/ 0 w 18"/>
                <a:gd name="T15" fmla="*/ 6 h 18"/>
                <a:gd name="T16" fmla="*/ 6 w 18"/>
                <a:gd name="T17" fmla="*/ 6 h 18"/>
                <a:gd name="T18" fmla="*/ 6 w 18"/>
                <a:gd name="T19" fmla="*/ 0 h 18"/>
                <a:gd name="T20" fmla="*/ 12 w 18"/>
                <a:gd name="T21" fmla="*/ 0 h 18"/>
                <a:gd name="T22" fmla="*/ 12 w 18"/>
                <a:gd name="T23" fmla="*/ 0 h 18"/>
                <a:gd name="T24" fmla="*/ 18 w 18"/>
                <a:gd name="T25" fmla="*/ 6 h 18"/>
                <a:gd name="T26" fmla="*/ 18 w 18"/>
                <a:gd name="T27" fmla="*/ 6 h 18"/>
                <a:gd name="T28" fmla="*/ 18 w 18"/>
                <a:gd name="T29" fmla="*/ 12 h 18"/>
                <a:gd name="T30" fmla="*/ 18 w 18"/>
                <a:gd name="T31" fmla="*/ 12 h 18"/>
                <a:gd name="T32" fmla="*/ 18 w 18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8"/>
                <a:gd name="T53" fmla="*/ 18 w 18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8">
                  <a:moveTo>
                    <a:pt x="18" y="18"/>
                  </a:move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8" y="1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317" name="Freeform 243"/>
            <p:cNvSpPr>
              <a:spLocks/>
            </p:cNvSpPr>
            <p:nvPr/>
          </p:nvSpPr>
          <p:spPr bwMode="auto">
            <a:xfrm>
              <a:off x="5179" y="2085"/>
              <a:ext cx="18" cy="18"/>
            </a:xfrm>
            <a:custGeom>
              <a:avLst/>
              <a:gdLst>
                <a:gd name="T0" fmla="*/ 12 w 18"/>
                <a:gd name="T1" fmla="*/ 18 h 18"/>
                <a:gd name="T2" fmla="*/ 12 w 18"/>
                <a:gd name="T3" fmla="*/ 12 h 18"/>
                <a:gd name="T4" fmla="*/ 18 w 18"/>
                <a:gd name="T5" fmla="*/ 12 h 18"/>
                <a:gd name="T6" fmla="*/ 18 w 18"/>
                <a:gd name="T7" fmla="*/ 6 h 18"/>
                <a:gd name="T8" fmla="*/ 18 w 18"/>
                <a:gd name="T9" fmla="*/ 6 h 18"/>
                <a:gd name="T10" fmla="*/ 12 w 18"/>
                <a:gd name="T11" fmla="*/ 0 h 18"/>
                <a:gd name="T12" fmla="*/ 12 w 18"/>
                <a:gd name="T13" fmla="*/ 0 h 18"/>
                <a:gd name="T14" fmla="*/ 6 w 18"/>
                <a:gd name="T15" fmla="*/ 0 h 18"/>
                <a:gd name="T16" fmla="*/ 0 w 18"/>
                <a:gd name="T17" fmla="*/ 0 h 18"/>
                <a:gd name="T18" fmla="*/ 0 w 18"/>
                <a:gd name="T19" fmla="*/ 6 h 18"/>
                <a:gd name="T20" fmla="*/ 0 w 18"/>
                <a:gd name="T21" fmla="*/ 6 h 18"/>
                <a:gd name="T22" fmla="*/ 0 w 18"/>
                <a:gd name="T23" fmla="*/ 6 h 18"/>
                <a:gd name="T24" fmla="*/ 0 w 18"/>
                <a:gd name="T25" fmla="*/ 12 h 18"/>
                <a:gd name="T26" fmla="*/ 0 w 18"/>
                <a:gd name="T27" fmla="*/ 12 h 18"/>
                <a:gd name="T28" fmla="*/ 6 w 18"/>
                <a:gd name="T29" fmla="*/ 12 h 18"/>
                <a:gd name="T30" fmla="*/ 12 w 18"/>
                <a:gd name="T31" fmla="*/ 18 h 18"/>
                <a:gd name="T32" fmla="*/ 12 w 18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8"/>
                <a:gd name="T53" fmla="*/ 18 w 18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8">
                  <a:moveTo>
                    <a:pt x="12" y="18"/>
                  </a:move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318" name="Freeform 244"/>
            <p:cNvSpPr>
              <a:spLocks/>
            </p:cNvSpPr>
            <p:nvPr/>
          </p:nvSpPr>
          <p:spPr bwMode="auto">
            <a:xfrm>
              <a:off x="5191" y="2061"/>
              <a:ext cx="18" cy="12"/>
            </a:xfrm>
            <a:custGeom>
              <a:avLst/>
              <a:gdLst>
                <a:gd name="T0" fmla="*/ 18 w 18"/>
                <a:gd name="T1" fmla="*/ 6 h 12"/>
                <a:gd name="T2" fmla="*/ 18 w 18"/>
                <a:gd name="T3" fmla="*/ 6 h 12"/>
                <a:gd name="T4" fmla="*/ 18 w 18"/>
                <a:gd name="T5" fmla="*/ 6 h 12"/>
                <a:gd name="T6" fmla="*/ 12 w 18"/>
                <a:gd name="T7" fmla="*/ 12 h 12"/>
                <a:gd name="T8" fmla="*/ 12 w 18"/>
                <a:gd name="T9" fmla="*/ 12 h 12"/>
                <a:gd name="T10" fmla="*/ 6 w 18"/>
                <a:gd name="T11" fmla="*/ 12 h 12"/>
                <a:gd name="T12" fmla="*/ 6 w 18"/>
                <a:gd name="T13" fmla="*/ 12 h 12"/>
                <a:gd name="T14" fmla="*/ 6 w 18"/>
                <a:gd name="T15" fmla="*/ 6 h 12"/>
                <a:gd name="T16" fmla="*/ 0 w 18"/>
                <a:gd name="T17" fmla="*/ 6 h 12"/>
                <a:gd name="T18" fmla="*/ 6 w 18"/>
                <a:gd name="T19" fmla="*/ 6 h 12"/>
                <a:gd name="T20" fmla="*/ 6 w 18"/>
                <a:gd name="T21" fmla="*/ 0 h 12"/>
                <a:gd name="T22" fmla="*/ 6 w 18"/>
                <a:gd name="T23" fmla="*/ 0 h 12"/>
                <a:gd name="T24" fmla="*/ 6 w 18"/>
                <a:gd name="T25" fmla="*/ 0 h 12"/>
                <a:gd name="T26" fmla="*/ 12 w 18"/>
                <a:gd name="T27" fmla="*/ 0 h 12"/>
                <a:gd name="T28" fmla="*/ 12 w 18"/>
                <a:gd name="T29" fmla="*/ 0 h 12"/>
                <a:gd name="T30" fmla="*/ 18 w 18"/>
                <a:gd name="T31" fmla="*/ 0 h 12"/>
                <a:gd name="T32" fmla="*/ 18 w 1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2"/>
                <a:gd name="T53" fmla="*/ 18 w 1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2">
                  <a:moveTo>
                    <a:pt x="18" y="6"/>
                  </a:moveTo>
                  <a:lnTo>
                    <a:pt x="18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319" name="Freeform 245"/>
            <p:cNvSpPr>
              <a:spLocks/>
            </p:cNvSpPr>
            <p:nvPr/>
          </p:nvSpPr>
          <p:spPr bwMode="auto">
            <a:xfrm>
              <a:off x="5173" y="2031"/>
              <a:ext cx="12" cy="18"/>
            </a:xfrm>
            <a:custGeom>
              <a:avLst/>
              <a:gdLst>
                <a:gd name="T0" fmla="*/ 12 w 12"/>
                <a:gd name="T1" fmla="*/ 0 h 18"/>
                <a:gd name="T2" fmla="*/ 12 w 12"/>
                <a:gd name="T3" fmla="*/ 6 h 18"/>
                <a:gd name="T4" fmla="*/ 12 w 12"/>
                <a:gd name="T5" fmla="*/ 6 h 18"/>
                <a:gd name="T6" fmla="*/ 12 w 12"/>
                <a:gd name="T7" fmla="*/ 6 h 18"/>
                <a:gd name="T8" fmla="*/ 12 w 12"/>
                <a:gd name="T9" fmla="*/ 12 h 18"/>
                <a:gd name="T10" fmla="*/ 12 w 12"/>
                <a:gd name="T11" fmla="*/ 12 h 18"/>
                <a:gd name="T12" fmla="*/ 6 w 12"/>
                <a:gd name="T13" fmla="*/ 18 h 18"/>
                <a:gd name="T14" fmla="*/ 6 w 12"/>
                <a:gd name="T15" fmla="*/ 18 h 18"/>
                <a:gd name="T16" fmla="*/ 6 w 12"/>
                <a:gd name="T17" fmla="*/ 18 h 18"/>
                <a:gd name="T18" fmla="*/ 0 w 12"/>
                <a:gd name="T19" fmla="*/ 18 h 18"/>
                <a:gd name="T20" fmla="*/ 0 w 12"/>
                <a:gd name="T21" fmla="*/ 12 h 18"/>
                <a:gd name="T22" fmla="*/ 0 w 12"/>
                <a:gd name="T23" fmla="*/ 12 h 18"/>
                <a:gd name="T24" fmla="*/ 0 w 12"/>
                <a:gd name="T25" fmla="*/ 6 h 18"/>
                <a:gd name="T26" fmla="*/ 0 w 12"/>
                <a:gd name="T27" fmla="*/ 6 h 18"/>
                <a:gd name="T28" fmla="*/ 6 w 12"/>
                <a:gd name="T29" fmla="*/ 6 h 18"/>
                <a:gd name="T30" fmla="*/ 6 w 12"/>
                <a:gd name="T31" fmla="*/ 0 h 18"/>
                <a:gd name="T32" fmla="*/ 12 w 12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12" y="0"/>
                  </a:moveTo>
                  <a:lnTo>
                    <a:pt x="12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320" name="Freeform 246"/>
            <p:cNvSpPr>
              <a:spLocks/>
            </p:cNvSpPr>
            <p:nvPr/>
          </p:nvSpPr>
          <p:spPr bwMode="auto">
            <a:xfrm>
              <a:off x="5149" y="2043"/>
              <a:ext cx="12" cy="18"/>
            </a:xfrm>
            <a:custGeom>
              <a:avLst/>
              <a:gdLst>
                <a:gd name="T0" fmla="*/ 12 w 12"/>
                <a:gd name="T1" fmla="*/ 12 h 18"/>
                <a:gd name="T2" fmla="*/ 12 w 12"/>
                <a:gd name="T3" fmla="*/ 12 h 18"/>
                <a:gd name="T4" fmla="*/ 12 w 12"/>
                <a:gd name="T5" fmla="*/ 18 h 18"/>
                <a:gd name="T6" fmla="*/ 6 w 12"/>
                <a:gd name="T7" fmla="*/ 18 h 18"/>
                <a:gd name="T8" fmla="*/ 6 w 12"/>
                <a:gd name="T9" fmla="*/ 18 h 18"/>
                <a:gd name="T10" fmla="*/ 0 w 12"/>
                <a:gd name="T11" fmla="*/ 18 h 18"/>
                <a:gd name="T12" fmla="*/ 0 w 12"/>
                <a:gd name="T13" fmla="*/ 12 h 18"/>
                <a:gd name="T14" fmla="*/ 0 w 12"/>
                <a:gd name="T15" fmla="*/ 12 h 18"/>
                <a:gd name="T16" fmla="*/ 0 w 12"/>
                <a:gd name="T17" fmla="*/ 6 h 18"/>
                <a:gd name="T18" fmla="*/ 0 w 12"/>
                <a:gd name="T19" fmla="*/ 6 h 18"/>
                <a:gd name="T20" fmla="*/ 6 w 12"/>
                <a:gd name="T21" fmla="*/ 0 h 18"/>
                <a:gd name="T22" fmla="*/ 6 w 12"/>
                <a:gd name="T23" fmla="*/ 0 h 18"/>
                <a:gd name="T24" fmla="*/ 12 w 12"/>
                <a:gd name="T25" fmla="*/ 0 h 18"/>
                <a:gd name="T26" fmla="*/ 12 w 12"/>
                <a:gd name="T27" fmla="*/ 0 h 18"/>
                <a:gd name="T28" fmla="*/ 12 w 12"/>
                <a:gd name="T29" fmla="*/ 6 h 18"/>
                <a:gd name="T30" fmla="*/ 12 w 12"/>
                <a:gd name="T31" fmla="*/ 6 h 18"/>
                <a:gd name="T32" fmla="*/ 12 w 12"/>
                <a:gd name="T33" fmla="*/ 12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12" y="12"/>
                  </a:move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321" name="Freeform 247"/>
            <p:cNvSpPr>
              <a:spLocks/>
            </p:cNvSpPr>
            <p:nvPr/>
          </p:nvSpPr>
          <p:spPr bwMode="auto">
            <a:xfrm>
              <a:off x="5131" y="2043"/>
              <a:ext cx="12" cy="12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6 h 12"/>
                <a:gd name="T4" fmla="*/ 0 w 12"/>
                <a:gd name="T5" fmla="*/ 6 h 12"/>
                <a:gd name="T6" fmla="*/ 0 w 12"/>
                <a:gd name="T7" fmla="*/ 6 h 12"/>
                <a:gd name="T8" fmla="*/ 0 w 12"/>
                <a:gd name="T9" fmla="*/ 0 h 12"/>
                <a:gd name="T10" fmla="*/ 0 w 12"/>
                <a:gd name="T11" fmla="*/ 0 h 12"/>
                <a:gd name="T12" fmla="*/ 6 w 12"/>
                <a:gd name="T13" fmla="*/ 0 h 12"/>
                <a:gd name="T14" fmla="*/ 6 w 12"/>
                <a:gd name="T15" fmla="*/ 0 h 12"/>
                <a:gd name="T16" fmla="*/ 12 w 12"/>
                <a:gd name="T17" fmla="*/ 0 h 12"/>
                <a:gd name="T18" fmla="*/ 12 w 12"/>
                <a:gd name="T19" fmla="*/ 0 h 12"/>
                <a:gd name="T20" fmla="*/ 12 w 12"/>
                <a:gd name="T21" fmla="*/ 0 h 12"/>
                <a:gd name="T22" fmla="*/ 12 w 12"/>
                <a:gd name="T23" fmla="*/ 6 h 12"/>
                <a:gd name="T24" fmla="*/ 12 w 12"/>
                <a:gd name="T25" fmla="*/ 6 h 12"/>
                <a:gd name="T26" fmla="*/ 12 w 12"/>
                <a:gd name="T27" fmla="*/ 12 h 12"/>
                <a:gd name="T28" fmla="*/ 6 w 12"/>
                <a:gd name="T29" fmla="*/ 12 h 12"/>
                <a:gd name="T30" fmla="*/ 6 w 12"/>
                <a:gd name="T31" fmla="*/ 12 h 12"/>
                <a:gd name="T32" fmla="*/ 0 w 12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12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322" name="Freeform 248"/>
            <p:cNvSpPr>
              <a:spLocks/>
            </p:cNvSpPr>
            <p:nvPr/>
          </p:nvSpPr>
          <p:spPr bwMode="auto">
            <a:xfrm>
              <a:off x="5191" y="1965"/>
              <a:ext cx="120" cy="84"/>
            </a:xfrm>
            <a:custGeom>
              <a:avLst/>
              <a:gdLst>
                <a:gd name="T0" fmla="*/ 0 w 120"/>
                <a:gd name="T1" fmla="*/ 66 h 84"/>
                <a:gd name="T2" fmla="*/ 0 w 120"/>
                <a:gd name="T3" fmla="*/ 72 h 84"/>
                <a:gd name="T4" fmla="*/ 0 w 120"/>
                <a:gd name="T5" fmla="*/ 72 h 84"/>
                <a:gd name="T6" fmla="*/ 6 w 120"/>
                <a:gd name="T7" fmla="*/ 66 h 84"/>
                <a:gd name="T8" fmla="*/ 18 w 120"/>
                <a:gd name="T9" fmla="*/ 72 h 84"/>
                <a:gd name="T10" fmla="*/ 42 w 120"/>
                <a:gd name="T11" fmla="*/ 78 h 84"/>
                <a:gd name="T12" fmla="*/ 66 w 120"/>
                <a:gd name="T13" fmla="*/ 84 h 84"/>
                <a:gd name="T14" fmla="*/ 66 w 120"/>
                <a:gd name="T15" fmla="*/ 78 h 84"/>
                <a:gd name="T16" fmla="*/ 48 w 120"/>
                <a:gd name="T17" fmla="*/ 78 h 84"/>
                <a:gd name="T18" fmla="*/ 30 w 120"/>
                <a:gd name="T19" fmla="*/ 72 h 84"/>
                <a:gd name="T20" fmla="*/ 18 w 120"/>
                <a:gd name="T21" fmla="*/ 60 h 84"/>
                <a:gd name="T22" fmla="*/ 18 w 120"/>
                <a:gd name="T23" fmla="*/ 60 h 84"/>
                <a:gd name="T24" fmla="*/ 30 w 120"/>
                <a:gd name="T25" fmla="*/ 54 h 84"/>
                <a:gd name="T26" fmla="*/ 36 w 120"/>
                <a:gd name="T27" fmla="*/ 54 h 84"/>
                <a:gd name="T28" fmla="*/ 54 w 120"/>
                <a:gd name="T29" fmla="*/ 60 h 84"/>
                <a:gd name="T30" fmla="*/ 78 w 120"/>
                <a:gd name="T31" fmla="*/ 66 h 84"/>
                <a:gd name="T32" fmla="*/ 84 w 120"/>
                <a:gd name="T33" fmla="*/ 60 h 84"/>
                <a:gd name="T34" fmla="*/ 78 w 120"/>
                <a:gd name="T35" fmla="*/ 60 h 84"/>
                <a:gd name="T36" fmla="*/ 72 w 120"/>
                <a:gd name="T37" fmla="*/ 60 h 84"/>
                <a:gd name="T38" fmla="*/ 60 w 120"/>
                <a:gd name="T39" fmla="*/ 60 h 84"/>
                <a:gd name="T40" fmla="*/ 48 w 120"/>
                <a:gd name="T41" fmla="*/ 54 h 84"/>
                <a:gd name="T42" fmla="*/ 42 w 120"/>
                <a:gd name="T43" fmla="*/ 48 h 84"/>
                <a:gd name="T44" fmla="*/ 54 w 120"/>
                <a:gd name="T45" fmla="*/ 48 h 84"/>
                <a:gd name="T46" fmla="*/ 60 w 120"/>
                <a:gd name="T47" fmla="*/ 42 h 84"/>
                <a:gd name="T48" fmla="*/ 66 w 120"/>
                <a:gd name="T49" fmla="*/ 42 h 84"/>
                <a:gd name="T50" fmla="*/ 78 w 120"/>
                <a:gd name="T51" fmla="*/ 48 h 84"/>
                <a:gd name="T52" fmla="*/ 84 w 120"/>
                <a:gd name="T53" fmla="*/ 48 h 84"/>
                <a:gd name="T54" fmla="*/ 96 w 120"/>
                <a:gd name="T55" fmla="*/ 54 h 84"/>
                <a:gd name="T56" fmla="*/ 90 w 120"/>
                <a:gd name="T57" fmla="*/ 48 h 84"/>
                <a:gd name="T58" fmla="*/ 78 w 120"/>
                <a:gd name="T59" fmla="*/ 42 h 84"/>
                <a:gd name="T60" fmla="*/ 72 w 120"/>
                <a:gd name="T61" fmla="*/ 42 h 84"/>
                <a:gd name="T62" fmla="*/ 90 w 120"/>
                <a:gd name="T63" fmla="*/ 36 h 84"/>
                <a:gd name="T64" fmla="*/ 108 w 120"/>
                <a:gd name="T65" fmla="*/ 36 h 84"/>
                <a:gd name="T66" fmla="*/ 120 w 120"/>
                <a:gd name="T67" fmla="*/ 30 h 84"/>
                <a:gd name="T68" fmla="*/ 114 w 120"/>
                <a:gd name="T69" fmla="*/ 30 h 84"/>
                <a:gd name="T70" fmla="*/ 96 w 120"/>
                <a:gd name="T71" fmla="*/ 30 h 84"/>
                <a:gd name="T72" fmla="*/ 78 w 120"/>
                <a:gd name="T73" fmla="*/ 30 h 84"/>
                <a:gd name="T74" fmla="*/ 72 w 120"/>
                <a:gd name="T75" fmla="*/ 30 h 84"/>
                <a:gd name="T76" fmla="*/ 84 w 120"/>
                <a:gd name="T77" fmla="*/ 6 h 84"/>
                <a:gd name="T78" fmla="*/ 84 w 120"/>
                <a:gd name="T79" fmla="*/ 0 h 84"/>
                <a:gd name="T80" fmla="*/ 78 w 120"/>
                <a:gd name="T81" fmla="*/ 12 h 84"/>
                <a:gd name="T82" fmla="*/ 66 w 120"/>
                <a:gd name="T83" fmla="*/ 24 h 84"/>
                <a:gd name="T84" fmla="*/ 60 w 120"/>
                <a:gd name="T85" fmla="*/ 36 h 84"/>
                <a:gd name="T86" fmla="*/ 54 w 120"/>
                <a:gd name="T87" fmla="*/ 36 h 84"/>
                <a:gd name="T88" fmla="*/ 36 w 120"/>
                <a:gd name="T89" fmla="*/ 42 h 84"/>
                <a:gd name="T90" fmla="*/ 36 w 120"/>
                <a:gd name="T91" fmla="*/ 36 h 84"/>
                <a:gd name="T92" fmla="*/ 42 w 120"/>
                <a:gd name="T93" fmla="*/ 12 h 84"/>
                <a:gd name="T94" fmla="*/ 42 w 120"/>
                <a:gd name="T95" fmla="*/ 6 h 84"/>
                <a:gd name="T96" fmla="*/ 30 w 120"/>
                <a:gd name="T97" fmla="*/ 24 h 84"/>
                <a:gd name="T98" fmla="*/ 24 w 120"/>
                <a:gd name="T99" fmla="*/ 48 h 84"/>
                <a:gd name="T100" fmla="*/ 12 w 120"/>
                <a:gd name="T101" fmla="*/ 60 h 84"/>
                <a:gd name="T102" fmla="*/ 6 w 120"/>
                <a:gd name="T103" fmla="*/ 60 h 84"/>
                <a:gd name="T104" fmla="*/ 12 w 120"/>
                <a:gd name="T105" fmla="*/ 36 h 84"/>
                <a:gd name="T106" fmla="*/ 6 w 120"/>
                <a:gd name="T107" fmla="*/ 30 h 84"/>
                <a:gd name="T108" fmla="*/ 0 w 120"/>
                <a:gd name="T109" fmla="*/ 66 h 8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0"/>
                <a:gd name="T166" fmla="*/ 0 h 84"/>
                <a:gd name="T167" fmla="*/ 120 w 120"/>
                <a:gd name="T168" fmla="*/ 84 h 8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0" h="84">
                  <a:moveTo>
                    <a:pt x="0" y="66"/>
                  </a:moveTo>
                  <a:lnTo>
                    <a:pt x="0" y="66"/>
                  </a:lnTo>
                  <a:lnTo>
                    <a:pt x="0" y="72"/>
                  </a:lnTo>
                  <a:lnTo>
                    <a:pt x="6" y="72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2" y="72"/>
                  </a:lnTo>
                  <a:lnTo>
                    <a:pt x="18" y="72"/>
                  </a:lnTo>
                  <a:lnTo>
                    <a:pt x="30" y="72"/>
                  </a:lnTo>
                  <a:lnTo>
                    <a:pt x="36" y="78"/>
                  </a:lnTo>
                  <a:lnTo>
                    <a:pt x="42" y="78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66" y="78"/>
                  </a:lnTo>
                  <a:lnTo>
                    <a:pt x="60" y="78"/>
                  </a:lnTo>
                  <a:lnTo>
                    <a:pt x="48" y="78"/>
                  </a:lnTo>
                  <a:lnTo>
                    <a:pt x="42" y="78"/>
                  </a:lnTo>
                  <a:lnTo>
                    <a:pt x="36" y="72"/>
                  </a:lnTo>
                  <a:lnTo>
                    <a:pt x="30" y="72"/>
                  </a:lnTo>
                  <a:lnTo>
                    <a:pt x="24" y="66"/>
                  </a:lnTo>
                  <a:lnTo>
                    <a:pt x="18" y="66"/>
                  </a:lnTo>
                  <a:lnTo>
                    <a:pt x="18" y="60"/>
                  </a:lnTo>
                  <a:lnTo>
                    <a:pt x="24" y="60"/>
                  </a:lnTo>
                  <a:lnTo>
                    <a:pt x="30" y="54"/>
                  </a:lnTo>
                  <a:lnTo>
                    <a:pt x="36" y="54"/>
                  </a:lnTo>
                  <a:lnTo>
                    <a:pt x="42" y="60"/>
                  </a:lnTo>
                  <a:lnTo>
                    <a:pt x="48" y="60"/>
                  </a:lnTo>
                  <a:lnTo>
                    <a:pt x="54" y="60"/>
                  </a:lnTo>
                  <a:lnTo>
                    <a:pt x="66" y="66"/>
                  </a:lnTo>
                  <a:lnTo>
                    <a:pt x="72" y="66"/>
                  </a:lnTo>
                  <a:lnTo>
                    <a:pt x="78" y="66"/>
                  </a:lnTo>
                  <a:lnTo>
                    <a:pt x="84" y="66"/>
                  </a:lnTo>
                  <a:lnTo>
                    <a:pt x="84" y="60"/>
                  </a:lnTo>
                  <a:lnTo>
                    <a:pt x="78" y="60"/>
                  </a:lnTo>
                  <a:lnTo>
                    <a:pt x="72" y="60"/>
                  </a:lnTo>
                  <a:lnTo>
                    <a:pt x="66" y="60"/>
                  </a:lnTo>
                  <a:lnTo>
                    <a:pt x="60" y="60"/>
                  </a:lnTo>
                  <a:lnTo>
                    <a:pt x="54" y="54"/>
                  </a:lnTo>
                  <a:lnTo>
                    <a:pt x="48" y="54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8" y="48"/>
                  </a:lnTo>
                  <a:lnTo>
                    <a:pt x="54" y="48"/>
                  </a:lnTo>
                  <a:lnTo>
                    <a:pt x="54" y="42"/>
                  </a:lnTo>
                  <a:lnTo>
                    <a:pt x="60" y="42"/>
                  </a:lnTo>
                  <a:lnTo>
                    <a:pt x="66" y="42"/>
                  </a:lnTo>
                  <a:lnTo>
                    <a:pt x="72" y="42"/>
                  </a:lnTo>
                  <a:lnTo>
                    <a:pt x="78" y="48"/>
                  </a:lnTo>
                  <a:lnTo>
                    <a:pt x="84" y="48"/>
                  </a:lnTo>
                  <a:lnTo>
                    <a:pt x="90" y="54"/>
                  </a:lnTo>
                  <a:lnTo>
                    <a:pt x="96" y="54"/>
                  </a:lnTo>
                  <a:lnTo>
                    <a:pt x="90" y="48"/>
                  </a:lnTo>
                  <a:lnTo>
                    <a:pt x="84" y="48"/>
                  </a:lnTo>
                  <a:lnTo>
                    <a:pt x="84" y="42"/>
                  </a:lnTo>
                  <a:lnTo>
                    <a:pt x="78" y="42"/>
                  </a:lnTo>
                  <a:lnTo>
                    <a:pt x="72" y="42"/>
                  </a:lnTo>
                  <a:lnTo>
                    <a:pt x="78" y="42"/>
                  </a:lnTo>
                  <a:lnTo>
                    <a:pt x="84" y="36"/>
                  </a:lnTo>
                  <a:lnTo>
                    <a:pt x="90" y="36"/>
                  </a:lnTo>
                  <a:lnTo>
                    <a:pt x="96" y="36"/>
                  </a:lnTo>
                  <a:lnTo>
                    <a:pt x="102" y="36"/>
                  </a:lnTo>
                  <a:lnTo>
                    <a:pt x="108" y="36"/>
                  </a:lnTo>
                  <a:lnTo>
                    <a:pt x="114" y="30"/>
                  </a:lnTo>
                  <a:lnTo>
                    <a:pt x="120" y="30"/>
                  </a:lnTo>
                  <a:lnTo>
                    <a:pt x="114" y="30"/>
                  </a:lnTo>
                  <a:lnTo>
                    <a:pt x="108" y="30"/>
                  </a:lnTo>
                  <a:lnTo>
                    <a:pt x="96" y="30"/>
                  </a:lnTo>
                  <a:lnTo>
                    <a:pt x="90" y="30"/>
                  </a:lnTo>
                  <a:lnTo>
                    <a:pt x="84" y="30"/>
                  </a:lnTo>
                  <a:lnTo>
                    <a:pt x="78" y="30"/>
                  </a:lnTo>
                  <a:lnTo>
                    <a:pt x="72" y="36"/>
                  </a:lnTo>
                  <a:lnTo>
                    <a:pt x="72" y="30"/>
                  </a:lnTo>
                  <a:lnTo>
                    <a:pt x="72" y="18"/>
                  </a:lnTo>
                  <a:lnTo>
                    <a:pt x="78" y="12"/>
                  </a:lnTo>
                  <a:lnTo>
                    <a:pt x="84" y="6"/>
                  </a:lnTo>
                  <a:lnTo>
                    <a:pt x="84" y="0"/>
                  </a:lnTo>
                  <a:lnTo>
                    <a:pt x="78" y="6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72" y="18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60" y="30"/>
                  </a:lnTo>
                  <a:lnTo>
                    <a:pt x="60" y="36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6" y="36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42" y="12"/>
                  </a:lnTo>
                  <a:lnTo>
                    <a:pt x="42" y="6"/>
                  </a:lnTo>
                  <a:lnTo>
                    <a:pt x="36" y="18"/>
                  </a:lnTo>
                  <a:lnTo>
                    <a:pt x="30" y="24"/>
                  </a:lnTo>
                  <a:lnTo>
                    <a:pt x="30" y="36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18" y="54"/>
                  </a:lnTo>
                  <a:lnTo>
                    <a:pt x="12" y="54"/>
                  </a:lnTo>
                  <a:lnTo>
                    <a:pt x="12" y="60"/>
                  </a:lnTo>
                  <a:lnTo>
                    <a:pt x="6" y="60"/>
                  </a:lnTo>
                  <a:lnTo>
                    <a:pt x="6" y="54"/>
                  </a:lnTo>
                  <a:lnTo>
                    <a:pt x="6" y="48"/>
                  </a:lnTo>
                  <a:lnTo>
                    <a:pt x="12" y="36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6" y="30"/>
                  </a:lnTo>
                  <a:lnTo>
                    <a:pt x="6" y="42"/>
                  </a:lnTo>
                  <a:lnTo>
                    <a:pt x="0" y="54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323" name="Freeform 249"/>
            <p:cNvSpPr>
              <a:spLocks/>
            </p:cNvSpPr>
            <p:nvPr/>
          </p:nvSpPr>
          <p:spPr bwMode="auto">
            <a:xfrm>
              <a:off x="5197" y="2097"/>
              <a:ext cx="84" cy="101"/>
            </a:xfrm>
            <a:custGeom>
              <a:avLst/>
              <a:gdLst>
                <a:gd name="T0" fmla="*/ 0 w 84"/>
                <a:gd name="T1" fmla="*/ 0 h 101"/>
                <a:gd name="T2" fmla="*/ 0 w 84"/>
                <a:gd name="T3" fmla="*/ 6 h 101"/>
                <a:gd name="T4" fmla="*/ 0 w 84"/>
                <a:gd name="T5" fmla="*/ 6 h 101"/>
                <a:gd name="T6" fmla="*/ 6 w 84"/>
                <a:gd name="T7" fmla="*/ 18 h 101"/>
                <a:gd name="T8" fmla="*/ 6 w 84"/>
                <a:gd name="T9" fmla="*/ 24 h 101"/>
                <a:gd name="T10" fmla="*/ 6 w 84"/>
                <a:gd name="T11" fmla="*/ 48 h 101"/>
                <a:gd name="T12" fmla="*/ 12 w 84"/>
                <a:gd name="T13" fmla="*/ 60 h 101"/>
                <a:gd name="T14" fmla="*/ 12 w 84"/>
                <a:gd name="T15" fmla="*/ 60 h 101"/>
                <a:gd name="T16" fmla="*/ 12 w 84"/>
                <a:gd name="T17" fmla="*/ 48 h 101"/>
                <a:gd name="T18" fmla="*/ 12 w 84"/>
                <a:gd name="T19" fmla="*/ 30 h 101"/>
                <a:gd name="T20" fmla="*/ 18 w 84"/>
                <a:gd name="T21" fmla="*/ 30 h 101"/>
                <a:gd name="T22" fmla="*/ 24 w 84"/>
                <a:gd name="T23" fmla="*/ 30 h 101"/>
                <a:gd name="T24" fmla="*/ 30 w 84"/>
                <a:gd name="T25" fmla="*/ 36 h 101"/>
                <a:gd name="T26" fmla="*/ 30 w 84"/>
                <a:gd name="T27" fmla="*/ 42 h 101"/>
                <a:gd name="T28" fmla="*/ 36 w 84"/>
                <a:gd name="T29" fmla="*/ 48 h 101"/>
                <a:gd name="T30" fmla="*/ 36 w 84"/>
                <a:gd name="T31" fmla="*/ 65 h 101"/>
                <a:gd name="T32" fmla="*/ 36 w 84"/>
                <a:gd name="T33" fmla="*/ 77 h 101"/>
                <a:gd name="T34" fmla="*/ 36 w 84"/>
                <a:gd name="T35" fmla="*/ 89 h 101"/>
                <a:gd name="T36" fmla="*/ 36 w 84"/>
                <a:gd name="T37" fmla="*/ 89 h 101"/>
                <a:gd name="T38" fmla="*/ 42 w 84"/>
                <a:gd name="T39" fmla="*/ 89 h 101"/>
                <a:gd name="T40" fmla="*/ 36 w 84"/>
                <a:gd name="T41" fmla="*/ 77 h 101"/>
                <a:gd name="T42" fmla="*/ 42 w 84"/>
                <a:gd name="T43" fmla="*/ 71 h 101"/>
                <a:gd name="T44" fmla="*/ 42 w 84"/>
                <a:gd name="T45" fmla="*/ 65 h 101"/>
                <a:gd name="T46" fmla="*/ 42 w 84"/>
                <a:gd name="T47" fmla="*/ 54 h 101"/>
                <a:gd name="T48" fmla="*/ 48 w 84"/>
                <a:gd name="T49" fmla="*/ 54 h 101"/>
                <a:gd name="T50" fmla="*/ 60 w 84"/>
                <a:gd name="T51" fmla="*/ 71 h 101"/>
                <a:gd name="T52" fmla="*/ 72 w 84"/>
                <a:gd name="T53" fmla="*/ 83 h 101"/>
                <a:gd name="T54" fmla="*/ 78 w 84"/>
                <a:gd name="T55" fmla="*/ 95 h 101"/>
                <a:gd name="T56" fmla="*/ 84 w 84"/>
                <a:gd name="T57" fmla="*/ 95 h 101"/>
                <a:gd name="T58" fmla="*/ 78 w 84"/>
                <a:gd name="T59" fmla="*/ 83 h 101"/>
                <a:gd name="T60" fmla="*/ 72 w 84"/>
                <a:gd name="T61" fmla="*/ 77 h 101"/>
                <a:gd name="T62" fmla="*/ 66 w 84"/>
                <a:gd name="T63" fmla="*/ 65 h 101"/>
                <a:gd name="T64" fmla="*/ 66 w 84"/>
                <a:gd name="T65" fmla="*/ 65 h 101"/>
                <a:gd name="T66" fmla="*/ 60 w 84"/>
                <a:gd name="T67" fmla="*/ 60 h 101"/>
                <a:gd name="T68" fmla="*/ 54 w 84"/>
                <a:gd name="T69" fmla="*/ 54 h 101"/>
                <a:gd name="T70" fmla="*/ 48 w 84"/>
                <a:gd name="T71" fmla="*/ 48 h 101"/>
                <a:gd name="T72" fmla="*/ 48 w 84"/>
                <a:gd name="T73" fmla="*/ 42 h 101"/>
                <a:gd name="T74" fmla="*/ 54 w 84"/>
                <a:gd name="T75" fmla="*/ 48 h 101"/>
                <a:gd name="T76" fmla="*/ 60 w 84"/>
                <a:gd name="T77" fmla="*/ 48 h 101"/>
                <a:gd name="T78" fmla="*/ 66 w 84"/>
                <a:gd name="T79" fmla="*/ 48 h 101"/>
                <a:gd name="T80" fmla="*/ 72 w 84"/>
                <a:gd name="T81" fmla="*/ 54 h 101"/>
                <a:gd name="T82" fmla="*/ 72 w 84"/>
                <a:gd name="T83" fmla="*/ 54 h 101"/>
                <a:gd name="T84" fmla="*/ 72 w 84"/>
                <a:gd name="T85" fmla="*/ 48 h 101"/>
                <a:gd name="T86" fmla="*/ 60 w 84"/>
                <a:gd name="T87" fmla="*/ 42 h 101"/>
                <a:gd name="T88" fmla="*/ 54 w 84"/>
                <a:gd name="T89" fmla="*/ 36 h 101"/>
                <a:gd name="T90" fmla="*/ 42 w 84"/>
                <a:gd name="T91" fmla="*/ 36 h 101"/>
                <a:gd name="T92" fmla="*/ 36 w 84"/>
                <a:gd name="T93" fmla="*/ 30 h 101"/>
                <a:gd name="T94" fmla="*/ 30 w 84"/>
                <a:gd name="T95" fmla="*/ 30 h 101"/>
                <a:gd name="T96" fmla="*/ 24 w 84"/>
                <a:gd name="T97" fmla="*/ 24 h 101"/>
                <a:gd name="T98" fmla="*/ 18 w 84"/>
                <a:gd name="T99" fmla="*/ 18 h 101"/>
                <a:gd name="T100" fmla="*/ 24 w 84"/>
                <a:gd name="T101" fmla="*/ 18 h 101"/>
                <a:gd name="T102" fmla="*/ 30 w 84"/>
                <a:gd name="T103" fmla="*/ 18 h 101"/>
                <a:gd name="T104" fmla="*/ 36 w 84"/>
                <a:gd name="T105" fmla="*/ 18 h 101"/>
                <a:gd name="T106" fmla="*/ 48 w 84"/>
                <a:gd name="T107" fmla="*/ 18 h 101"/>
                <a:gd name="T108" fmla="*/ 54 w 84"/>
                <a:gd name="T109" fmla="*/ 18 h 101"/>
                <a:gd name="T110" fmla="*/ 54 w 84"/>
                <a:gd name="T111" fmla="*/ 18 h 101"/>
                <a:gd name="T112" fmla="*/ 42 w 84"/>
                <a:gd name="T113" fmla="*/ 12 h 101"/>
                <a:gd name="T114" fmla="*/ 36 w 84"/>
                <a:gd name="T115" fmla="*/ 12 h 101"/>
                <a:gd name="T116" fmla="*/ 24 w 84"/>
                <a:gd name="T117" fmla="*/ 12 h 101"/>
                <a:gd name="T118" fmla="*/ 18 w 84"/>
                <a:gd name="T119" fmla="*/ 12 h 101"/>
                <a:gd name="T120" fmla="*/ 6 w 84"/>
                <a:gd name="T121" fmla="*/ 6 h 101"/>
                <a:gd name="T122" fmla="*/ 6 w 84"/>
                <a:gd name="T123" fmla="*/ 0 h 10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"/>
                <a:gd name="T187" fmla="*/ 0 h 101"/>
                <a:gd name="T188" fmla="*/ 84 w 84"/>
                <a:gd name="T189" fmla="*/ 101 h 10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" h="101"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6" y="36"/>
                  </a:lnTo>
                  <a:lnTo>
                    <a:pt x="6" y="48"/>
                  </a:lnTo>
                  <a:lnTo>
                    <a:pt x="12" y="54"/>
                  </a:lnTo>
                  <a:lnTo>
                    <a:pt x="12" y="60"/>
                  </a:lnTo>
                  <a:lnTo>
                    <a:pt x="12" y="48"/>
                  </a:lnTo>
                  <a:lnTo>
                    <a:pt x="12" y="42"/>
                  </a:lnTo>
                  <a:lnTo>
                    <a:pt x="12" y="30"/>
                  </a:lnTo>
                  <a:lnTo>
                    <a:pt x="18" y="24"/>
                  </a:lnTo>
                  <a:lnTo>
                    <a:pt x="18" y="30"/>
                  </a:lnTo>
                  <a:lnTo>
                    <a:pt x="24" y="30"/>
                  </a:lnTo>
                  <a:lnTo>
                    <a:pt x="24" y="36"/>
                  </a:lnTo>
                  <a:lnTo>
                    <a:pt x="30" y="36"/>
                  </a:lnTo>
                  <a:lnTo>
                    <a:pt x="30" y="42"/>
                  </a:lnTo>
                  <a:lnTo>
                    <a:pt x="36" y="48"/>
                  </a:lnTo>
                  <a:lnTo>
                    <a:pt x="36" y="54"/>
                  </a:lnTo>
                  <a:lnTo>
                    <a:pt x="36" y="65"/>
                  </a:lnTo>
                  <a:lnTo>
                    <a:pt x="36" y="71"/>
                  </a:lnTo>
                  <a:lnTo>
                    <a:pt x="36" y="77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42" y="89"/>
                  </a:lnTo>
                  <a:lnTo>
                    <a:pt x="36" y="83"/>
                  </a:lnTo>
                  <a:lnTo>
                    <a:pt x="36" y="77"/>
                  </a:lnTo>
                  <a:lnTo>
                    <a:pt x="42" y="77"/>
                  </a:lnTo>
                  <a:lnTo>
                    <a:pt x="42" y="71"/>
                  </a:lnTo>
                  <a:lnTo>
                    <a:pt x="42" y="65"/>
                  </a:lnTo>
                  <a:lnTo>
                    <a:pt x="42" y="60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8" y="54"/>
                  </a:lnTo>
                  <a:lnTo>
                    <a:pt x="54" y="60"/>
                  </a:lnTo>
                  <a:lnTo>
                    <a:pt x="60" y="71"/>
                  </a:lnTo>
                  <a:lnTo>
                    <a:pt x="66" y="77"/>
                  </a:lnTo>
                  <a:lnTo>
                    <a:pt x="72" y="83"/>
                  </a:lnTo>
                  <a:lnTo>
                    <a:pt x="78" y="89"/>
                  </a:lnTo>
                  <a:lnTo>
                    <a:pt x="78" y="95"/>
                  </a:lnTo>
                  <a:lnTo>
                    <a:pt x="84" y="101"/>
                  </a:lnTo>
                  <a:lnTo>
                    <a:pt x="84" y="95"/>
                  </a:lnTo>
                  <a:lnTo>
                    <a:pt x="78" y="89"/>
                  </a:lnTo>
                  <a:lnTo>
                    <a:pt x="78" y="83"/>
                  </a:lnTo>
                  <a:lnTo>
                    <a:pt x="72" y="77"/>
                  </a:lnTo>
                  <a:lnTo>
                    <a:pt x="66" y="71"/>
                  </a:lnTo>
                  <a:lnTo>
                    <a:pt x="66" y="65"/>
                  </a:lnTo>
                  <a:lnTo>
                    <a:pt x="60" y="60"/>
                  </a:lnTo>
                  <a:lnTo>
                    <a:pt x="54" y="54"/>
                  </a:lnTo>
                  <a:lnTo>
                    <a:pt x="48" y="48"/>
                  </a:lnTo>
                  <a:lnTo>
                    <a:pt x="48" y="42"/>
                  </a:lnTo>
                  <a:lnTo>
                    <a:pt x="54" y="42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6" y="48"/>
                  </a:lnTo>
                  <a:lnTo>
                    <a:pt x="66" y="54"/>
                  </a:lnTo>
                  <a:lnTo>
                    <a:pt x="72" y="54"/>
                  </a:lnTo>
                  <a:lnTo>
                    <a:pt x="72" y="48"/>
                  </a:lnTo>
                  <a:lnTo>
                    <a:pt x="66" y="48"/>
                  </a:lnTo>
                  <a:lnTo>
                    <a:pt x="60" y="42"/>
                  </a:lnTo>
                  <a:lnTo>
                    <a:pt x="54" y="42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2" y="36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18"/>
                  </a:lnTo>
                  <a:lnTo>
                    <a:pt x="36" y="18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54" y="18"/>
                  </a:lnTo>
                  <a:lnTo>
                    <a:pt x="48" y="12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324" name="Freeform 250"/>
            <p:cNvSpPr>
              <a:spLocks/>
            </p:cNvSpPr>
            <p:nvPr/>
          </p:nvSpPr>
          <p:spPr bwMode="auto">
            <a:xfrm>
              <a:off x="5090" y="2079"/>
              <a:ext cx="59" cy="131"/>
            </a:xfrm>
            <a:custGeom>
              <a:avLst/>
              <a:gdLst>
                <a:gd name="T0" fmla="*/ 53 w 59"/>
                <a:gd name="T1" fmla="*/ 24 h 131"/>
                <a:gd name="T2" fmla="*/ 47 w 59"/>
                <a:gd name="T3" fmla="*/ 30 h 131"/>
                <a:gd name="T4" fmla="*/ 47 w 59"/>
                <a:gd name="T5" fmla="*/ 24 h 131"/>
                <a:gd name="T6" fmla="*/ 41 w 59"/>
                <a:gd name="T7" fmla="*/ 36 h 131"/>
                <a:gd name="T8" fmla="*/ 47 w 59"/>
                <a:gd name="T9" fmla="*/ 60 h 131"/>
                <a:gd name="T10" fmla="*/ 53 w 59"/>
                <a:gd name="T11" fmla="*/ 78 h 131"/>
                <a:gd name="T12" fmla="*/ 53 w 59"/>
                <a:gd name="T13" fmla="*/ 78 h 131"/>
                <a:gd name="T14" fmla="*/ 41 w 59"/>
                <a:gd name="T15" fmla="*/ 54 h 131"/>
                <a:gd name="T16" fmla="*/ 30 w 59"/>
                <a:gd name="T17" fmla="*/ 72 h 131"/>
                <a:gd name="T18" fmla="*/ 30 w 59"/>
                <a:gd name="T19" fmla="*/ 95 h 131"/>
                <a:gd name="T20" fmla="*/ 30 w 59"/>
                <a:gd name="T21" fmla="*/ 119 h 131"/>
                <a:gd name="T22" fmla="*/ 24 w 59"/>
                <a:gd name="T23" fmla="*/ 119 h 131"/>
                <a:gd name="T24" fmla="*/ 24 w 59"/>
                <a:gd name="T25" fmla="*/ 101 h 131"/>
                <a:gd name="T26" fmla="*/ 24 w 59"/>
                <a:gd name="T27" fmla="*/ 95 h 131"/>
                <a:gd name="T28" fmla="*/ 18 w 59"/>
                <a:gd name="T29" fmla="*/ 113 h 131"/>
                <a:gd name="T30" fmla="*/ 6 w 59"/>
                <a:gd name="T31" fmla="*/ 125 h 131"/>
                <a:gd name="T32" fmla="*/ 0 w 59"/>
                <a:gd name="T33" fmla="*/ 131 h 131"/>
                <a:gd name="T34" fmla="*/ 6 w 59"/>
                <a:gd name="T35" fmla="*/ 119 h 131"/>
                <a:gd name="T36" fmla="*/ 18 w 59"/>
                <a:gd name="T37" fmla="*/ 95 h 131"/>
                <a:gd name="T38" fmla="*/ 12 w 59"/>
                <a:gd name="T39" fmla="*/ 95 h 131"/>
                <a:gd name="T40" fmla="*/ 6 w 59"/>
                <a:gd name="T41" fmla="*/ 95 h 131"/>
                <a:gd name="T42" fmla="*/ 0 w 59"/>
                <a:gd name="T43" fmla="*/ 101 h 131"/>
                <a:gd name="T44" fmla="*/ 0 w 59"/>
                <a:gd name="T45" fmla="*/ 95 h 131"/>
                <a:gd name="T46" fmla="*/ 6 w 59"/>
                <a:gd name="T47" fmla="*/ 89 h 131"/>
                <a:gd name="T48" fmla="*/ 18 w 59"/>
                <a:gd name="T49" fmla="*/ 89 h 131"/>
                <a:gd name="T50" fmla="*/ 24 w 59"/>
                <a:gd name="T51" fmla="*/ 78 h 131"/>
                <a:gd name="T52" fmla="*/ 35 w 59"/>
                <a:gd name="T53" fmla="*/ 48 h 131"/>
                <a:gd name="T54" fmla="*/ 18 w 59"/>
                <a:gd name="T55" fmla="*/ 48 h 131"/>
                <a:gd name="T56" fmla="*/ 6 w 59"/>
                <a:gd name="T57" fmla="*/ 48 h 131"/>
                <a:gd name="T58" fmla="*/ 0 w 59"/>
                <a:gd name="T59" fmla="*/ 54 h 131"/>
                <a:gd name="T60" fmla="*/ 0 w 59"/>
                <a:gd name="T61" fmla="*/ 48 h 131"/>
                <a:gd name="T62" fmla="*/ 12 w 59"/>
                <a:gd name="T63" fmla="*/ 48 h 131"/>
                <a:gd name="T64" fmla="*/ 24 w 59"/>
                <a:gd name="T65" fmla="*/ 42 h 131"/>
                <a:gd name="T66" fmla="*/ 35 w 59"/>
                <a:gd name="T67" fmla="*/ 36 h 131"/>
                <a:gd name="T68" fmla="*/ 41 w 59"/>
                <a:gd name="T69" fmla="*/ 24 h 131"/>
                <a:gd name="T70" fmla="*/ 30 w 59"/>
                <a:gd name="T71" fmla="*/ 18 h 131"/>
                <a:gd name="T72" fmla="*/ 24 w 59"/>
                <a:gd name="T73" fmla="*/ 24 h 131"/>
                <a:gd name="T74" fmla="*/ 12 w 59"/>
                <a:gd name="T75" fmla="*/ 30 h 131"/>
                <a:gd name="T76" fmla="*/ 6 w 59"/>
                <a:gd name="T77" fmla="*/ 30 h 131"/>
                <a:gd name="T78" fmla="*/ 0 w 59"/>
                <a:gd name="T79" fmla="*/ 30 h 131"/>
                <a:gd name="T80" fmla="*/ 6 w 59"/>
                <a:gd name="T81" fmla="*/ 24 h 131"/>
                <a:gd name="T82" fmla="*/ 18 w 59"/>
                <a:gd name="T83" fmla="*/ 12 h 131"/>
                <a:gd name="T84" fmla="*/ 24 w 59"/>
                <a:gd name="T85" fmla="*/ 6 h 131"/>
                <a:gd name="T86" fmla="*/ 24 w 59"/>
                <a:gd name="T87" fmla="*/ 12 h 131"/>
                <a:gd name="T88" fmla="*/ 30 w 59"/>
                <a:gd name="T89" fmla="*/ 18 h 131"/>
                <a:gd name="T90" fmla="*/ 35 w 59"/>
                <a:gd name="T91" fmla="*/ 18 h 131"/>
                <a:gd name="T92" fmla="*/ 47 w 59"/>
                <a:gd name="T93" fmla="*/ 18 h 131"/>
                <a:gd name="T94" fmla="*/ 47 w 59"/>
                <a:gd name="T95" fmla="*/ 12 h 131"/>
                <a:gd name="T96" fmla="*/ 53 w 59"/>
                <a:gd name="T97" fmla="*/ 0 h 131"/>
                <a:gd name="T98" fmla="*/ 59 w 59"/>
                <a:gd name="T99" fmla="*/ 6 h 131"/>
                <a:gd name="T100" fmla="*/ 53 w 59"/>
                <a:gd name="T101" fmla="*/ 12 h 131"/>
                <a:gd name="T102" fmla="*/ 59 w 59"/>
                <a:gd name="T103" fmla="*/ 18 h 13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"/>
                <a:gd name="T157" fmla="*/ 0 h 131"/>
                <a:gd name="T158" fmla="*/ 59 w 59"/>
                <a:gd name="T159" fmla="*/ 131 h 13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" h="131">
                  <a:moveTo>
                    <a:pt x="59" y="18"/>
                  </a:moveTo>
                  <a:lnTo>
                    <a:pt x="59" y="18"/>
                  </a:lnTo>
                  <a:lnTo>
                    <a:pt x="53" y="24"/>
                  </a:lnTo>
                  <a:lnTo>
                    <a:pt x="47" y="30"/>
                  </a:lnTo>
                  <a:lnTo>
                    <a:pt x="47" y="24"/>
                  </a:lnTo>
                  <a:lnTo>
                    <a:pt x="47" y="30"/>
                  </a:lnTo>
                  <a:lnTo>
                    <a:pt x="41" y="30"/>
                  </a:lnTo>
                  <a:lnTo>
                    <a:pt x="41" y="36"/>
                  </a:lnTo>
                  <a:lnTo>
                    <a:pt x="41" y="42"/>
                  </a:lnTo>
                  <a:lnTo>
                    <a:pt x="47" y="48"/>
                  </a:lnTo>
                  <a:lnTo>
                    <a:pt x="47" y="60"/>
                  </a:lnTo>
                  <a:lnTo>
                    <a:pt x="53" y="72"/>
                  </a:lnTo>
                  <a:lnTo>
                    <a:pt x="53" y="78"/>
                  </a:lnTo>
                  <a:lnTo>
                    <a:pt x="53" y="83"/>
                  </a:lnTo>
                  <a:lnTo>
                    <a:pt x="53" y="78"/>
                  </a:lnTo>
                  <a:lnTo>
                    <a:pt x="47" y="72"/>
                  </a:lnTo>
                  <a:lnTo>
                    <a:pt x="47" y="66"/>
                  </a:lnTo>
                  <a:lnTo>
                    <a:pt x="41" y="54"/>
                  </a:lnTo>
                  <a:lnTo>
                    <a:pt x="35" y="60"/>
                  </a:lnTo>
                  <a:lnTo>
                    <a:pt x="30" y="72"/>
                  </a:lnTo>
                  <a:lnTo>
                    <a:pt x="30" y="78"/>
                  </a:lnTo>
                  <a:lnTo>
                    <a:pt x="30" y="89"/>
                  </a:lnTo>
                  <a:lnTo>
                    <a:pt x="30" y="95"/>
                  </a:lnTo>
                  <a:lnTo>
                    <a:pt x="30" y="101"/>
                  </a:lnTo>
                  <a:lnTo>
                    <a:pt x="30" y="113"/>
                  </a:lnTo>
                  <a:lnTo>
                    <a:pt x="30" y="119"/>
                  </a:lnTo>
                  <a:lnTo>
                    <a:pt x="24" y="119"/>
                  </a:lnTo>
                  <a:lnTo>
                    <a:pt x="24" y="113"/>
                  </a:lnTo>
                  <a:lnTo>
                    <a:pt x="30" y="107"/>
                  </a:lnTo>
                  <a:lnTo>
                    <a:pt x="24" y="101"/>
                  </a:lnTo>
                  <a:lnTo>
                    <a:pt x="24" y="95"/>
                  </a:lnTo>
                  <a:lnTo>
                    <a:pt x="24" y="101"/>
                  </a:lnTo>
                  <a:lnTo>
                    <a:pt x="18" y="107"/>
                  </a:lnTo>
                  <a:lnTo>
                    <a:pt x="18" y="113"/>
                  </a:lnTo>
                  <a:lnTo>
                    <a:pt x="12" y="119"/>
                  </a:lnTo>
                  <a:lnTo>
                    <a:pt x="12" y="125"/>
                  </a:lnTo>
                  <a:lnTo>
                    <a:pt x="6" y="125"/>
                  </a:lnTo>
                  <a:lnTo>
                    <a:pt x="6" y="131"/>
                  </a:lnTo>
                  <a:lnTo>
                    <a:pt x="0" y="131"/>
                  </a:lnTo>
                  <a:lnTo>
                    <a:pt x="0" y="125"/>
                  </a:lnTo>
                  <a:lnTo>
                    <a:pt x="6" y="125"/>
                  </a:lnTo>
                  <a:lnTo>
                    <a:pt x="6" y="119"/>
                  </a:lnTo>
                  <a:lnTo>
                    <a:pt x="12" y="113"/>
                  </a:lnTo>
                  <a:lnTo>
                    <a:pt x="18" y="101"/>
                  </a:lnTo>
                  <a:lnTo>
                    <a:pt x="18" y="95"/>
                  </a:lnTo>
                  <a:lnTo>
                    <a:pt x="12" y="95"/>
                  </a:lnTo>
                  <a:lnTo>
                    <a:pt x="6" y="95"/>
                  </a:lnTo>
                  <a:lnTo>
                    <a:pt x="0" y="95"/>
                  </a:lnTo>
                  <a:lnTo>
                    <a:pt x="0" y="101"/>
                  </a:lnTo>
                  <a:lnTo>
                    <a:pt x="0" y="95"/>
                  </a:lnTo>
                  <a:lnTo>
                    <a:pt x="6" y="95"/>
                  </a:lnTo>
                  <a:lnTo>
                    <a:pt x="6" y="89"/>
                  </a:lnTo>
                  <a:lnTo>
                    <a:pt x="12" y="89"/>
                  </a:lnTo>
                  <a:lnTo>
                    <a:pt x="18" y="89"/>
                  </a:lnTo>
                  <a:lnTo>
                    <a:pt x="18" y="83"/>
                  </a:lnTo>
                  <a:lnTo>
                    <a:pt x="24" y="83"/>
                  </a:lnTo>
                  <a:lnTo>
                    <a:pt x="24" y="78"/>
                  </a:lnTo>
                  <a:lnTo>
                    <a:pt x="30" y="66"/>
                  </a:lnTo>
                  <a:lnTo>
                    <a:pt x="30" y="54"/>
                  </a:lnTo>
                  <a:lnTo>
                    <a:pt x="35" y="48"/>
                  </a:lnTo>
                  <a:lnTo>
                    <a:pt x="30" y="48"/>
                  </a:lnTo>
                  <a:lnTo>
                    <a:pt x="24" y="48"/>
                  </a:lnTo>
                  <a:lnTo>
                    <a:pt x="18" y="48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12" y="48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30" y="42"/>
                  </a:lnTo>
                  <a:lnTo>
                    <a:pt x="35" y="42"/>
                  </a:lnTo>
                  <a:lnTo>
                    <a:pt x="35" y="36"/>
                  </a:lnTo>
                  <a:lnTo>
                    <a:pt x="35" y="30"/>
                  </a:lnTo>
                  <a:lnTo>
                    <a:pt x="41" y="30"/>
                  </a:lnTo>
                  <a:lnTo>
                    <a:pt x="41" y="24"/>
                  </a:lnTo>
                  <a:lnTo>
                    <a:pt x="35" y="24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24" y="24"/>
                  </a:lnTo>
                  <a:lnTo>
                    <a:pt x="18" y="24"/>
                  </a:lnTo>
                  <a:lnTo>
                    <a:pt x="12" y="24"/>
                  </a:lnTo>
                  <a:lnTo>
                    <a:pt x="12" y="30"/>
                  </a:lnTo>
                  <a:lnTo>
                    <a:pt x="6" y="30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24" y="18"/>
                  </a:lnTo>
                  <a:lnTo>
                    <a:pt x="30" y="18"/>
                  </a:lnTo>
                  <a:lnTo>
                    <a:pt x="35" y="18"/>
                  </a:lnTo>
                  <a:lnTo>
                    <a:pt x="41" y="18"/>
                  </a:lnTo>
                  <a:lnTo>
                    <a:pt x="47" y="18"/>
                  </a:lnTo>
                  <a:lnTo>
                    <a:pt x="47" y="12"/>
                  </a:lnTo>
                  <a:lnTo>
                    <a:pt x="47" y="6"/>
                  </a:lnTo>
                  <a:lnTo>
                    <a:pt x="53" y="6"/>
                  </a:lnTo>
                  <a:lnTo>
                    <a:pt x="53" y="0"/>
                  </a:lnTo>
                  <a:lnTo>
                    <a:pt x="59" y="0"/>
                  </a:lnTo>
                  <a:lnTo>
                    <a:pt x="59" y="6"/>
                  </a:lnTo>
                  <a:lnTo>
                    <a:pt x="53" y="6"/>
                  </a:lnTo>
                  <a:lnTo>
                    <a:pt x="53" y="12"/>
                  </a:lnTo>
                  <a:lnTo>
                    <a:pt x="53" y="18"/>
                  </a:lnTo>
                  <a:lnTo>
                    <a:pt x="59" y="18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325" name="Freeform 251"/>
            <p:cNvSpPr>
              <a:spLocks/>
            </p:cNvSpPr>
            <p:nvPr/>
          </p:nvSpPr>
          <p:spPr bwMode="auto">
            <a:xfrm>
              <a:off x="5149" y="2121"/>
              <a:ext cx="12" cy="18"/>
            </a:xfrm>
            <a:custGeom>
              <a:avLst/>
              <a:gdLst>
                <a:gd name="T0" fmla="*/ 0 w 12"/>
                <a:gd name="T1" fmla="*/ 0 h 18"/>
                <a:gd name="T2" fmla="*/ 0 w 12"/>
                <a:gd name="T3" fmla="*/ 0 h 18"/>
                <a:gd name="T4" fmla="*/ 6 w 12"/>
                <a:gd name="T5" fmla="*/ 0 h 18"/>
                <a:gd name="T6" fmla="*/ 6 w 12"/>
                <a:gd name="T7" fmla="*/ 0 h 18"/>
                <a:gd name="T8" fmla="*/ 6 w 12"/>
                <a:gd name="T9" fmla="*/ 0 h 18"/>
                <a:gd name="T10" fmla="*/ 12 w 12"/>
                <a:gd name="T11" fmla="*/ 6 h 18"/>
                <a:gd name="T12" fmla="*/ 12 w 12"/>
                <a:gd name="T13" fmla="*/ 12 h 18"/>
                <a:gd name="T14" fmla="*/ 12 w 12"/>
                <a:gd name="T15" fmla="*/ 12 h 18"/>
                <a:gd name="T16" fmla="*/ 6 w 12"/>
                <a:gd name="T17" fmla="*/ 18 h 18"/>
                <a:gd name="T18" fmla="*/ 6 w 12"/>
                <a:gd name="T19" fmla="*/ 18 h 18"/>
                <a:gd name="T20" fmla="*/ 6 w 12"/>
                <a:gd name="T21" fmla="*/ 18 h 18"/>
                <a:gd name="T22" fmla="*/ 6 w 12"/>
                <a:gd name="T23" fmla="*/ 18 h 18"/>
                <a:gd name="T24" fmla="*/ 6 w 12"/>
                <a:gd name="T25" fmla="*/ 18 h 18"/>
                <a:gd name="T26" fmla="*/ 6 w 12"/>
                <a:gd name="T27" fmla="*/ 12 h 18"/>
                <a:gd name="T28" fmla="*/ 6 w 12"/>
                <a:gd name="T29" fmla="*/ 12 h 18"/>
                <a:gd name="T30" fmla="*/ 0 w 12"/>
                <a:gd name="T31" fmla="*/ 6 h 18"/>
                <a:gd name="T32" fmla="*/ 0 w 12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326" name="Freeform 252"/>
            <p:cNvSpPr>
              <a:spLocks/>
            </p:cNvSpPr>
            <p:nvPr/>
          </p:nvSpPr>
          <p:spPr bwMode="auto">
            <a:xfrm>
              <a:off x="4899" y="2013"/>
              <a:ext cx="191" cy="114"/>
            </a:xfrm>
            <a:custGeom>
              <a:avLst/>
              <a:gdLst>
                <a:gd name="T0" fmla="*/ 173 w 191"/>
                <a:gd name="T1" fmla="*/ 42 h 114"/>
                <a:gd name="T2" fmla="*/ 155 w 191"/>
                <a:gd name="T3" fmla="*/ 48 h 114"/>
                <a:gd name="T4" fmla="*/ 137 w 191"/>
                <a:gd name="T5" fmla="*/ 78 h 114"/>
                <a:gd name="T6" fmla="*/ 125 w 191"/>
                <a:gd name="T7" fmla="*/ 96 h 114"/>
                <a:gd name="T8" fmla="*/ 101 w 191"/>
                <a:gd name="T9" fmla="*/ 114 h 114"/>
                <a:gd name="T10" fmla="*/ 95 w 191"/>
                <a:gd name="T11" fmla="*/ 114 h 114"/>
                <a:gd name="T12" fmla="*/ 107 w 191"/>
                <a:gd name="T13" fmla="*/ 102 h 114"/>
                <a:gd name="T14" fmla="*/ 131 w 191"/>
                <a:gd name="T15" fmla="*/ 84 h 114"/>
                <a:gd name="T16" fmla="*/ 137 w 191"/>
                <a:gd name="T17" fmla="*/ 60 h 114"/>
                <a:gd name="T18" fmla="*/ 137 w 191"/>
                <a:gd name="T19" fmla="*/ 54 h 114"/>
                <a:gd name="T20" fmla="*/ 125 w 191"/>
                <a:gd name="T21" fmla="*/ 66 h 114"/>
                <a:gd name="T22" fmla="*/ 107 w 191"/>
                <a:gd name="T23" fmla="*/ 72 h 114"/>
                <a:gd name="T24" fmla="*/ 89 w 191"/>
                <a:gd name="T25" fmla="*/ 90 h 114"/>
                <a:gd name="T26" fmla="*/ 59 w 191"/>
                <a:gd name="T27" fmla="*/ 108 h 114"/>
                <a:gd name="T28" fmla="*/ 47 w 191"/>
                <a:gd name="T29" fmla="*/ 108 h 114"/>
                <a:gd name="T30" fmla="*/ 71 w 191"/>
                <a:gd name="T31" fmla="*/ 96 h 114"/>
                <a:gd name="T32" fmla="*/ 95 w 191"/>
                <a:gd name="T33" fmla="*/ 72 h 114"/>
                <a:gd name="T34" fmla="*/ 95 w 191"/>
                <a:gd name="T35" fmla="*/ 66 h 114"/>
                <a:gd name="T36" fmla="*/ 83 w 191"/>
                <a:gd name="T37" fmla="*/ 66 h 114"/>
                <a:gd name="T38" fmla="*/ 71 w 191"/>
                <a:gd name="T39" fmla="*/ 72 h 114"/>
                <a:gd name="T40" fmla="*/ 47 w 191"/>
                <a:gd name="T41" fmla="*/ 78 h 114"/>
                <a:gd name="T42" fmla="*/ 23 w 191"/>
                <a:gd name="T43" fmla="*/ 90 h 114"/>
                <a:gd name="T44" fmla="*/ 12 w 191"/>
                <a:gd name="T45" fmla="*/ 90 h 114"/>
                <a:gd name="T46" fmla="*/ 35 w 191"/>
                <a:gd name="T47" fmla="*/ 84 h 114"/>
                <a:gd name="T48" fmla="*/ 53 w 191"/>
                <a:gd name="T49" fmla="*/ 72 h 114"/>
                <a:gd name="T50" fmla="*/ 35 w 191"/>
                <a:gd name="T51" fmla="*/ 66 h 114"/>
                <a:gd name="T52" fmla="*/ 12 w 191"/>
                <a:gd name="T53" fmla="*/ 66 h 114"/>
                <a:gd name="T54" fmla="*/ 0 w 191"/>
                <a:gd name="T55" fmla="*/ 72 h 114"/>
                <a:gd name="T56" fmla="*/ 17 w 191"/>
                <a:gd name="T57" fmla="*/ 60 h 114"/>
                <a:gd name="T58" fmla="*/ 47 w 191"/>
                <a:gd name="T59" fmla="*/ 60 h 114"/>
                <a:gd name="T60" fmla="*/ 47 w 191"/>
                <a:gd name="T61" fmla="*/ 48 h 114"/>
                <a:gd name="T62" fmla="*/ 23 w 191"/>
                <a:gd name="T63" fmla="*/ 36 h 114"/>
                <a:gd name="T64" fmla="*/ 17 w 191"/>
                <a:gd name="T65" fmla="*/ 30 h 114"/>
                <a:gd name="T66" fmla="*/ 41 w 191"/>
                <a:gd name="T67" fmla="*/ 36 h 114"/>
                <a:gd name="T68" fmla="*/ 65 w 191"/>
                <a:gd name="T69" fmla="*/ 54 h 114"/>
                <a:gd name="T70" fmla="*/ 77 w 191"/>
                <a:gd name="T71" fmla="*/ 54 h 114"/>
                <a:gd name="T72" fmla="*/ 95 w 191"/>
                <a:gd name="T73" fmla="*/ 54 h 114"/>
                <a:gd name="T74" fmla="*/ 89 w 191"/>
                <a:gd name="T75" fmla="*/ 48 h 114"/>
                <a:gd name="T76" fmla="*/ 77 w 191"/>
                <a:gd name="T77" fmla="*/ 30 h 114"/>
                <a:gd name="T78" fmla="*/ 65 w 191"/>
                <a:gd name="T79" fmla="*/ 24 h 114"/>
                <a:gd name="T80" fmla="*/ 59 w 191"/>
                <a:gd name="T81" fmla="*/ 18 h 114"/>
                <a:gd name="T82" fmla="*/ 53 w 191"/>
                <a:gd name="T83" fmla="*/ 12 h 114"/>
                <a:gd name="T84" fmla="*/ 77 w 191"/>
                <a:gd name="T85" fmla="*/ 30 h 114"/>
                <a:gd name="T86" fmla="*/ 101 w 191"/>
                <a:gd name="T87" fmla="*/ 48 h 114"/>
                <a:gd name="T88" fmla="*/ 113 w 191"/>
                <a:gd name="T89" fmla="*/ 54 h 114"/>
                <a:gd name="T90" fmla="*/ 125 w 191"/>
                <a:gd name="T91" fmla="*/ 48 h 114"/>
                <a:gd name="T92" fmla="*/ 137 w 191"/>
                <a:gd name="T93" fmla="*/ 48 h 114"/>
                <a:gd name="T94" fmla="*/ 137 w 191"/>
                <a:gd name="T95" fmla="*/ 42 h 114"/>
                <a:gd name="T96" fmla="*/ 125 w 191"/>
                <a:gd name="T97" fmla="*/ 24 h 114"/>
                <a:gd name="T98" fmla="*/ 101 w 191"/>
                <a:gd name="T99" fmla="*/ 6 h 114"/>
                <a:gd name="T100" fmla="*/ 95 w 191"/>
                <a:gd name="T101" fmla="*/ 0 h 114"/>
                <a:gd name="T102" fmla="*/ 119 w 191"/>
                <a:gd name="T103" fmla="*/ 18 h 114"/>
                <a:gd name="T104" fmla="*/ 143 w 191"/>
                <a:gd name="T105" fmla="*/ 36 h 114"/>
                <a:gd name="T106" fmla="*/ 161 w 191"/>
                <a:gd name="T107" fmla="*/ 36 h 114"/>
                <a:gd name="T108" fmla="*/ 185 w 191"/>
                <a:gd name="T109" fmla="*/ 30 h 114"/>
                <a:gd name="T110" fmla="*/ 185 w 191"/>
                <a:gd name="T111" fmla="*/ 30 h 11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91"/>
                <a:gd name="T169" fmla="*/ 0 h 114"/>
                <a:gd name="T170" fmla="*/ 191 w 191"/>
                <a:gd name="T171" fmla="*/ 114 h 11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91" h="114">
                  <a:moveTo>
                    <a:pt x="185" y="36"/>
                  </a:moveTo>
                  <a:lnTo>
                    <a:pt x="179" y="36"/>
                  </a:lnTo>
                  <a:lnTo>
                    <a:pt x="173" y="42"/>
                  </a:lnTo>
                  <a:lnTo>
                    <a:pt x="167" y="42"/>
                  </a:lnTo>
                  <a:lnTo>
                    <a:pt x="161" y="48"/>
                  </a:lnTo>
                  <a:lnTo>
                    <a:pt x="155" y="48"/>
                  </a:lnTo>
                  <a:lnTo>
                    <a:pt x="149" y="54"/>
                  </a:lnTo>
                  <a:lnTo>
                    <a:pt x="149" y="60"/>
                  </a:lnTo>
                  <a:lnTo>
                    <a:pt x="143" y="66"/>
                  </a:lnTo>
                  <a:lnTo>
                    <a:pt x="137" y="78"/>
                  </a:lnTo>
                  <a:lnTo>
                    <a:pt x="131" y="84"/>
                  </a:lnTo>
                  <a:lnTo>
                    <a:pt x="131" y="90"/>
                  </a:lnTo>
                  <a:lnTo>
                    <a:pt x="125" y="90"/>
                  </a:lnTo>
                  <a:lnTo>
                    <a:pt x="125" y="96"/>
                  </a:lnTo>
                  <a:lnTo>
                    <a:pt x="119" y="102"/>
                  </a:lnTo>
                  <a:lnTo>
                    <a:pt x="113" y="108"/>
                  </a:lnTo>
                  <a:lnTo>
                    <a:pt x="107" y="108"/>
                  </a:lnTo>
                  <a:lnTo>
                    <a:pt x="101" y="114"/>
                  </a:lnTo>
                  <a:lnTo>
                    <a:pt x="95" y="114"/>
                  </a:lnTo>
                  <a:lnTo>
                    <a:pt x="101" y="108"/>
                  </a:lnTo>
                  <a:lnTo>
                    <a:pt x="107" y="102"/>
                  </a:lnTo>
                  <a:lnTo>
                    <a:pt x="113" y="96"/>
                  </a:lnTo>
                  <a:lnTo>
                    <a:pt x="119" y="90"/>
                  </a:lnTo>
                  <a:lnTo>
                    <a:pt x="125" y="84"/>
                  </a:lnTo>
                  <a:lnTo>
                    <a:pt x="131" y="84"/>
                  </a:lnTo>
                  <a:lnTo>
                    <a:pt x="131" y="78"/>
                  </a:lnTo>
                  <a:lnTo>
                    <a:pt x="131" y="72"/>
                  </a:lnTo>
                  <a:lnTo>
                    <a:pt x="137" y="66"/>
                  </a:lnTo>
                  <a:lnTo>
                    <a:pt x="137" y="60"/>
                  </a:lnTo>
                  <a:lnTo>
                    <a:pt x="137" y="54"/>
                  </a:lnTo>
                  <a:lnTo>
                    <a:pt x="131" y="60"/>
                  </a:lnTo>
                  <a:lnTo>
                    <a:pt x="125" y="60"/>
                  </a:lnTo>
                  <a:lnTo>
                    <a:pt x="125" y="66"/>
                  </a:lnTo>
                  <a:lnTo>
                    <a:pt x="119" y="66"/>
                  </a:lnTo>
                  <a:lnTo>
                    <a:pt x="113" y="72"/>
                  </a:lnTo>
                  <a:lnTo>
                    <a:pt x="107" y="72"/>
                  </a:lnTo>
                  <a:lnTo>
                    <a:pt x="101" y="78"/>
                  </a:lnTo>
                  <a:lnTo>
                    <a:pt x="95" y="84"/>
                  </a:lnTo>
                  <a:lnTo>
                    <a:pt x="89" y="90"/>
                  </a:lnTo>
                  <a:lnTo>
                    <a:pt x="83" y="96"/>
                  </a:lnTo>
                  <a:lnTo>
                    <a:pt x="71" y="102"/>
                  </a:lnTo>
                  <a:lnTo>
                    <a:pt x="65" y="102"/>
                  </a:lnTo>
                  <a:lnTo>
                    <a:pt x="59" y="108"/>
                  </a:lnTo>
                  <a:lnTo>
                    <a:pt x="53" y="108"/>
                  </a:lnTo>
                  <a:lnTo>
                    <a:pt x="47" y="108"/>
                  </a:lnTo>
                  <a:lnTo>
                    <a:pt x="53" y="108"/>
                  </a:lnTo>
                  <a:lnTo>
                    <a:pt x="59" y="102"/>
                  </a:lnTo>
                  <a:lnTo>
                    <a:pt x="65" y="96"/>
                  </a:lnTo>
                  <a:lnTo>
                    <a:pt x="71" y="96"/>
                  </a:lnTo>
                  <a:lnTo>
                    <a:pt x="83" y="90"/>
                  </a:lnTo>
                  <a:lnTo>
                    <a:pt x="89" y="84"/>
                  </a:lnTo>
                  <a:lnTo>
                    <a:pt x="95" y="78"/>
                  </a:lnTo>
                  <a:lnTo>
                    <a:pt x="95" y="72"/>
                  </a:lnTo>
                  <a:lnTo>
                    <a:pt x="101" y="72"/>
                  </a:lnTo>
                  <a:lnTo>
                    <a:pt x="101" y="66"/>
                  </a:lnTo>
                  <a:lnTo>
                    <a:pt x="95" y="66"/>
                  </a:lnTo>
                  <a:lnTo>
                    <a:pt x="89" y="66"/>
                  </a:lnTo>
                  <a:lnTo>
                    <a:pt x="83" y="66"/>
                  </a:lnTo>
                  <a:lnTo>
                    <a:pt x="77" y="66"/>
                  </a:lnTo>
                  <a:lnTo>
                    <a:pt x="77" y="72"/>
                  </a:lnTo>
                  <a:lnTo>
                    <a:pt x="71" y="72"/>
                  </a:lnTo>
                  <a:lnTo>
                    <a:pt x="65" y="72"/>
                  </a:lnTo>
                  <a:lnTo>
                    <a:pt x="59" y="78"/>
                  </a:lnTo>
                  <a:lnTo>
                    <a:pt x="47" y="78"/>
                  </a:lnTo>
                  <a:lnTo>
                    <a:pt x="41" y="84"/>
                  </a:lnTo>
                  <a:lnTo>
                    <a:pt x="35" y="84"/>
                  </a:lnTo>
                  <a:lnTo>
                    <a:pt x="29" y="90"/>
                  </a:lnTo>
                  <a:lnTo>
                    <a:pt x="23" y="90"/>
                  </a:lnTo>
                  <a:lnTo>
                    <a:pt x="17" y="90"/>
                  </a:lnTo>
                  <a:lnTo>
                    <a:pt x="12" y="90"/>
                  </a:lnTo>
                  <a:lnTo>
                    <a:pt x="17" y="90"/>
                  </a:lnTo>
                  <a:lnTo>
                    <a:pt x="23" y="84"/>
                  </a:lnTo>
                  <a:lnTo>
                    <a:pt x="29" y="84"/>
                  </a:lnTo>
                  <a:lnTo>
                    <a:pt x="35" y="84"/>
                  </a:lnTo>
                  <a:lnTo>
                    <a:pt x="41" y="78"/>
                  </a:lnTo>
                  <a:lnTo>
                    <a:pt x="47" y="78"/>
                  </a:lnTo>
                  <a:lnTo>
                    <a:pt x="53" y="72"/>
                  </a:lnTo>
                  <a:lnTo>
                    <a:pt x="59" y="66"/>
                  </a:lnTo>
                  <a:lnTo>
                    <a:pt x="53" y="66"/>
                  </a:lnTo>
                  <a:lnTo>
                    <a:pt x="41" y="66"/>
                  </a:lnTo>
                  <a:lnTo>
                    <a:pt x="35" y="66"/>
                  </a:lnTo>
                  <a:lnTo>
                    <a:pt x="29" y="66"/>
                  </a:lnTo>
                  <a:lnTo>
                    <a:pt x="23" y="66"/>
                  </a:lnTo>
                  <a:lnTo>
                    <a:pt x="12" y="66"/>
                  </a:lnTo>
                  <a:lnTo>
                    <a:pt x="6" y="72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7" y="60"/>
                  </a:lnTo>
                  <a:lnTo>
                    <a:pt x="23" y="60"/>
                  </a:lnTo>
                  <a:lnTo>
                    <a:pt x="29" y="60"/>
                  </a:lnTo>
                  <a:lnTo>
                    <a:pt x="41" y="60"/>
                  </a:lnTo>
                  <a:lnTo>
                    <a:pt x="47" y="60"/>
                  </a:lnTo>
                  <a:lnTo>
                    <a:pt x="53" y="60"/>
                  </a:lnTo>
                  <a:lnTo>
                    <a:pt x="53" y="54"/>
                  </a:lnTo>
                  <a:lnTo>
                    <a:pt x="47" y="54"/>
                  </a:lnTo>
                  <a:lnTo>
                    <a:pt x="47" y="48"/>
                  </a:lnTo>
                  <a:lnTo>
                    <a:pt x="41" y="42"/>
                  </a:lnTo>
                  <a:lnTo>
                    <a:pt x="35" y="42"/>
                  </a:lnTo>
                  <a:lnTo>
                    <a:pt x="29" y="36"/>
                  </a:lnTo>
                  <a:lnTo>
                    <a:pt x="23" y="36"/>
                  </a:lnTo>
                  <a:lnTo>
                    <a:pt x="17" y="30"/>
                  </a:lnTo>
                  <a:lnTo>
                    <a:pt x="23" y="30"/>
                  </a:lnTo>
                  <a:lnTo>
                    <a:pt x="29" y="30"/>
                  </a:lnTo>
                  <a:lnTo>
                    <a:pt x="35" y="36"/>
                  </a:lnTo>
                  <a:lnTo>
                    <a:pt x="41" y="36"/>
                  </a:lnTo>
                  <a:lnTo>
                    <a:pt x="47" y="42"/>
                  </a:lnTo>
                  <a:lnTo>
                    <a:pt x="53" y="48"/>
                  </a:lnTo>
                  <a:lnTo>
                    <a:pt x="59" y="48"/>
                  </a:lnTo>
                  <a:lnTo>
                    <a:pt x="65" y="54"/>
                  </a:lnTo>
                  <a:lnTo>
                    <a:pt x="71" y="54"/>
                  </a:lnTo>
                  <a:lnTo>
                    <a:pt x="77" y="54"/>
                  </a:lnTo>
                  <a:lnTo>
                    <a:pt x="83" y="54"/>
                  </a:lnTo>
                  <a:lnTo>
                    <a:pt x="89" y="54"/>
                  </a:lnTo>
                  <a:lnTo>
                    <a:pt x="95" y="54"/>
                  </a:lnTo>
                  <a:lnTo>
                    <a:pt x="89" y="48"/>
                  </a:lnTo>
                  <a:lnTo>
                    <a:pt x="83" y="42"/>
                  </a:lnTo>
                  <a:lnTo>
                    <a:pt x="83" y="36"/>
                  </a:lnTo>
                  <a:lnTo>
                    <a:pt x="77" y="36"/>
                  </a:lnTo>
                  <a:lnTo>
                    <a:pt x="77" y="30"/>
                  </a:lnTo>
                  <a:lnTo>
                    <a:pt x="71" y="30"/>
                  </a:lnTo>
                  <a:lnTo>
                    <a:pt x="71" y="24"/>
                  </a:lnTo>
                  <a:lnTo>
                    <a:pt x="65" y="24"/>
                  </a:lnTo>
                  <a:lnTo>
                    <a:pt x="59" y="24"/>
                  </a:lnTo>
                  <a:lnTo>
                    <a:pt x="59" y="18"/>
                  </a:lnTo>
                  <a:lnTo>
                    <a:pt x="53" y="18"/>
                  </a:lnTo>
                  <a:lnTo>
                    <a:pt x="53" y="12"/>
                  </a:lnTo>
                  <a:lnTo>
                    <a:pt x="59" y="18"/>
                  </a:lnTo>
                  <a:lnTo>
                    <a:pt x="65" y="18"/>
                  </a:lnTo>
                  <a:lnTo>
                    <a:pt x="71" y="24"/>
                  </a:lnTo>
                  <a:lnTo>
                    <a:pt x="77" y="30"/>
                  </a:lnTo>
                  <a:lnTo>
                    <a:pt x="83" y="36"/>
                  </a:lnTo>
                  <a:lnTo>
                    <a:pt x="89" y="36"/>
                  </a:lnTo>
                  <a:lnTo>
                    <a:pt x="95" y="42"/>
                  </a:lnTo>
                  <a:lnTo>
                    <a:pt x="101" y="48"/>
                  </a:lnTo>
                  <a:lnTo>
                    <a:pt x="107" y="54"/>
                  </a:lnTo>
                  <a:lnTo>
                    <a:pt x="113" y="54"/>
                  </a:lnTo>
                  <a:lnTo>
                    <a:pt x="119" y="54"/>
                  </a:lnTo>
                  <a:lnTo>
                    <a:pt x="125" y="48"/>
                  </a:lnTo>
                  <a:lnTo>
                    <a:pt x="131" y="48"/>
                  </a:lnTo>
                  <a:lnTo>
                    <a:pt x="137" y="48"/>
                  </a:lnTo>
                  <a:lnTo>
                    <a:pt x="137" y="42"/>
                  </a:lnTo>
                  <a:lnTo>
                    <a:pt x="137" y="36"/>
                  </a:lnTo>
                  <a:lnTo>
                    <a:pt x="131" y="36"/>
                  </a:lnTo>
                  <a:lnTo>
                    <a:pt x="125" y="30"/>
                  </a:lnTo>
                  <a:lnTo>
                    <a:pt x="125" y="24"/>
                  </a:lnTo>
                  <a:lnTo>
                    <a:pt x="119" y="18"/>
                  </a:lnTo>
                  <a:lnTo>
                    <a:pt x="113" y="12"/>
                  </a:lnTo>
                  <a:lnTo>
                    <a:pt x="107" y="12"/>
                  </a:lnTo>
                  <a:lnTo>
                    <a:pt x="101" y="6"/>
                  </a:lnTo>
                  <a:lnTo>
                    <a:pt x="95" y="6"/>
                  </a:lnTo>
                  <a:lnTo>
                    <a:pt x="95" y="0"/>
                  </a:lnTo>
                  <a:lnTo>
                    <a:pt x="101" y="6"/>
                  </a:lnTo>
                  <a:lnTo>
                    <a:pt x="107" y="6"/>
                  </a:lnTo>
                  <a:lnTo>
                    <a:pt x="113" y="12"/>
                  </a:lnTo>
                  <a:lnTo>
                    <a:pt x="119" y="18"/>
                  </a:lnTo>
                  <a:lnTo>
                    <a:pt x="125" y="24"/>
                  </a:lnTo>
                  <a:lnTo>
                    <a:pt x="131" y="30"/>
                  </a:lnTo>
                  <a:lnTo>
                    <a:pt x="137" y="30"/>
                  </a:lnTo>
                  <a:lnTo>
                    <a:pt x="143" y="36"/>
                  </a:lnTo>
                  <a:lnTo>
                    <a:pt x="149" y="36"/>
                  </a:lnTo>
                  <a:lnTo>
                    <a:pt x="155" y="36"/>
                  </a:lnTo>
                  <a:lnTo>
                    <a:pt x="161" y="36"/>
                  </a:lnTo>
                  <a:lnTo>
                    <a:pt x="167" y="36"/>
                  </a:lnTo>
                  <a:lnTo>
                    <a:pt x="173" y="30"/>
                  </a:lnTo>
                  <a:lnTo>
                    <a:pt x="179" y="30"/>
                  </a:lnTo>
                  <a:lnTo>
                    <a:pt x="185" y="30"/>
                  </a:lnTo>
                  <a:lnTo>
                    <a:pt x="191" y="30"/>
                  </a:lnTo>
                  <a:lnTo>
                    <a:pt x="185" y="30"/>
                  </a:lnTo>
                  <a:lnTo>
                    <a:pt x="185" y="36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327" name="Freeform 253"/>
            <p:cNvSpPr>
              <a:spLocks/>
            </p:cNvSpPr>
            <p:nvPr/>
          </p:nvSpPr>
          <p:spPr bwMode="auto">
            <a:xfrm>
              <a:off x="5000" y="1899"/>
              <a:ext cx="131" cy="126"/>
            </a:xfrm>
            <a:custGeom>
              <a:avLst/>
              <a:gdLst>
                <a:gd name="T0" fmla="*/ 120 w 131"/>
                <a:gd name="T1" fmla="*/ 120 h 126"/>
                <a:gd name="T2" fmla="*/ 114 w 131"/>
                <a:gd name="T3" fmla="*/ 114 h 126"/>
                <a:gd name="T4" fmla="*/ 102 w 131"/>
                <a:gd name="T5" fmla="*/ 114 h 126"/>
                <a:gd name="T6" fmla="*/ 78 w 131"/>
                <a:gd name="T7" fmla="*/ 114 h 126"/>
                <a:gd name="T8" fmla="*/ 54 w 131"/>
                <a:gd name="T9" fmla="*/ 114 h 126"/>
                <a:gd name="T10" fmla="*/ 36 w 131"/>
                <a:gd name="T11" fmla="*/ 108 h 126"/>
                <a:gd name="T12" fmla="*/ 48 w 131"/>
                <a:gd name="T13" fmla="*/ 108 h 126"/>
                <a:gd name="T14" fmla="*/ 66 w 131"/>
                <a:gd name="T15" fmla="*/ 108 h 126"/>
                <a:gd name="T16" fmla="*/ 90 w 131"/>
                <a:gd name="T17" fmla="*/ 108 h 126"/>
                <a:gd name="T18" fmla="*/ 96 w 131"/>
                <a:gd name="T19" fmla="*/ 102 h 126"/>
                <a:gd name="T20" fmla="*/ 84 w 131"/>
                <a:gd name="T21" fmla="*/ 96 h 126"/>
                <a:gd name="T22" fmla="*/ 72 w 131"/>
                <a:gd name="T23" fmla="*/ 90 h 126"/>
                <a:gd name="T24" fmla="*/ 60 w 131"/>
                <a:gd name="T25" fmla="*/ 90 h 126"/>
                <a:gd name="T26" fmla="*/ 30 w 131"/>
                <a:gd name="T27" fmla="*/ 84 h 126"/>
                <a:gd name="T28" fmla="*/ 12 w 131"/>
                <a:gd name="T29" fmla="*/ 72 h 126"/>
                <a:gd name="T30" fmla="*/ 12 w 131"/>
                <a:gd name="T31" fmla="*/ 72 h 126"/>
                <a:gd name="T32" fmla="*/ 24 w 131"/>
                <a:gd name="T33" fmla="*/ 78 h 126"/>
                <a:gd name="T34" fmla="*/ 48 w 131"/>
                <a:gd name="T35" fmla="*/ 84 h 126"/>
                <a:gd name="T36" fmla="*/ 66 w 131"/>
                <a:gd name="T37" fmla="*/ 84 h 126"/>
                <a:gd name="T38" fmla="*/ 48 w 131"/>
                <a:gd name="T39" fmla="*/ 72 h 126"/>
                <a:gd name="T40" fmla="*/ 36 w 131"/>
                <a:gd name="T41" fmla="*/ 66 h 126"/>
                <a:gd name="T42" fmla="*/ 18 w 131"/>
                <a:gd name="T43" fmla="*/ 60 h 126"/>
                <a:gd name="T44" fmla="*/ 0 w 131"/>
                <a:gd name="T45" fmla="*/ 36 h 126"/>
                <a:gd name="T46" fmla="*/ 18 w 131"/>
                <a:gd name="T47" fmla="*/ 48 h 126"/>
                <a:gd name="T48" fmla="*/ 30 w 131"/>
                <a:gd name="T49" fmla="*/ 54 h 126"/>
                <a:gd name="T50" fmla="*/ 36 w 131"/>
                <a:gd name="T51" fmla="*/ 54 h 126"/>
                <a:gd name="T52" fmla="*/ 18 w 131"/>
                <a:gd name="T53" fmla="*/ 30 h 126"/>
                <a:gd name="T54" fmla="*/ 12 w 131"/>
                <a:gd name="T55" fmla="*/ 18 h 126"/>
                <a:gd name="T56" fmla="*/ 6 w 131"/>
                <a:gd name="T57" fmla="*/ 12 h 126"/>
                <a:gd name="T58" fmla="*/ 12 w 131"/>
                <a:gd name="T59" fmla="*/ 6 h 126"/>
                <a:gd name="T60" fmla="*/ 24 w 131"/>
                <a:gd name="T61" fmla="*/ 30 h 126"/>
                <a:gd name="T62" fmla="*/ 42 w 131"/>
                <a:gd name="T63" fmla="*/ 54 h 126"/>
                <a:gd name="T64" fmla="*/ 48 w 131"/>
                <a:gd name="T65" fmla="*/ 54 h 126"/>
                <a:gd name="T66" fmla="*/ 48 w 131"/>
                <a:gd name="T67" fmla="*/ 42 h 126"/>
                <a:gd name="T68" fmla="*/ 42 w 131"/>
                <a:gd name="T69" fmla="*/ 18 h 126"/>
                <a:gd name="T70" fmla="*/ 42 w 131"/>
                <a:gd name="T71" fmla="*/ 18 h 126"/>
                <a:gd name="T72" fmla="*/ 54 w 131"/>
                <a:gd name="T73" fmla="*/ 42 h 126"/>
                <a:gd name="T74" fmla="*/ 60 w 131"/>
                <a:gd name="T75" fmla="*/ 66 h 126"/>
                <a:gd name="T76" fmla="*/ 66 w 131"/>
                <a:gd name="T77" fmla="*/ 72 h 126"/>
                <a:gd name="T78" fmla="*/ 72 w 131"/>
                <a:gd name="T79" fmla="*/ 78 h 126"/>
                <a:gd name="T80" fmla="*/ 78 w 131"/>
                <a:gd name="T81" fmla="*/ 84 h 126"/>
                <a:gd name="T82" fmla="*/ 84 w 131"/>
                <a:gd name="T83" fmla="*/ 72 h 126"/>
                <a:gd name="T84" fmla="*/ 72 w 131"/>
                <a:gd name="T85" fmla="*/ 36 h 126"/>
                <a:gd name="T86" fmla="*/ 72 w 131"/>
                <a:gd name="T87" fmla="*/ 30 h 126"/>
                <a:gd name="T88" fmla="*/ 78 w 131"/>
                <a:gd name="T89" fmla="*/ 42 h 126"/>
                <a:gd name="T90" fmla="*/ 84 w 131"/>
                <a:gd name="T91" fmla="*/ 60 h 126"/>
                <a:gd name="T92" fmla="*/ 84 w 131"/>
                <a:gd name="T93" fmla="*/ 84 h 126"/>
                <a:gd name="T94" fmla="*/ 90 w 131"/>
                <a:gd name="T95" fmla="*/ 96 h 126"/>
                <a:gd name="T96" fmla="*/ 102 w 131"/>
                <a:gd name="T97" fmla="*/ 96 h 126"/>
                <a:gd name="T98" fmla="*/ 108 w 131"/>
                <a:gd name="T99" fmla="*/ 96 h 126"/>
                <a:gd name="T100" fmla="*/ 108 w 131"/>
                <a:gd name="T101" fmla="*/ 72 h 126"/>
                <a:gd name="T102" fmla="*/ 102 w 131"/>
                <a:gd name="T103" fmla="*/ 48 h 126"/>
                <a:gd name="T104" fmla="*/ 102 w 131"/>
                <a:gd name="T105" fmla="*/ 42 h 126"/>
                <a:gd name="T106" fmla="*/ 108 w 131"/>
                <a:gd name="T107" fmla="*/ 60 h 126"/>
                <a:gd name="T108" fmla="*/ 114 w 131"/>
                <a:gd name="T109" fmla="*/ 102 h 126"/>
                <a:gd name="T110" fmla="*/ 120 w 131"/>
                <a:gd name="T111" fmla="*/ 114 h 126"/>
                <a:gd name="T112" fmla="*/ 125 w 131"/>
                <a:gd name="T113" fmla="*/ 126 h 126"/>
                <a:gd name="T114" fmla="*/ 131 w 131"/>
                <a:gd name="T115" fmla="*/ 126 h 126"/>
                <a:gd name="T116" fmla="*/ 125 w 131"/>
                <a:gd name="T117" fmla="*/ 126 h 12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1"/>
                <a:gd name="T178" fmla="*/ 0 h 126"/>
                <a:gd name="T179" fmla="*/ 131 w 131"/>
                <a:gd name="T180" fmla="*/ 126 h 12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1" h="126">
                  <a:moveTo>
                    <a:pt x="125" y="126"/>
                  </a:moveTo>
                  <a:lnTo>
                    <a:pt x="120" y="126"/>
                  </a:lnTo>
                  <a:lnTo>
                    <a:pt x="120" y="120"/>
                  </a:lnTo>
                  <a:lnTo>
                    <a:pt x="114" y="114"/>
                  </a:lnTo>
                  <a:lnTo>
                    <a:pt x="108" y="114"/>
                  </a:lnTo>
                  <a:lnTo>
                    <a:pt x="102" y="114"/>
                  </a:lnTo>
                  <a:lnTo>
                    <a:pt x="96" y="114"/>
                  </a:lnTo>
                  <a:lnTo>
                    <a:pt x="90" y="114"/>
                  </a:lnTo>
                  <a:lnTo>
                    <a:pt x="78" y="114"/>
                  </a:lnTo>
                  <a:lnTo>
                    <a:pt x="72" y="114"/>
                  </a:lnTo>
                  <a:lnTo>
                    <a:pt x="60" y="114"/>
                  </a:lnTo>
                  <a:lnTo>
                    <a:pt x="54" y="114"/>
                  </a:lnTo>
                  <a:lnTo>
                    <a:pt x="42" y="108"/>
                  </a:lnTo>
                  <a:lnTo>
                    <a:pt x="36" y="108"/>
                  </a:lnTo>
                  <a:lnTo>
                    <a:pt x="42" y="108"/>
                  </a:lnTo>
                  <a:lnTo>
                    <a:pt x="48" y="108"/>
                  </a:lnTo>
                  <a:lnTo>
                    <a:pt x="54" y="108"/>
                  </a:lnTo>
                  <a:lnTo>
                    <a:pt x="66" y="108"/>
                  </a:lnTo>
                  <a:lnTo>
                    <a:pt x="72" y="108"/>
                  </a:lnTo>
                  <a:lnTo>
                    <a:pt x="84" y="108"/>
                  </a:lnTo>
                  <a:lnTo>
                    <a:pt x="90" y="108"/>
                  </a:lnTo>
                  <a:lnTo>
                    <a:pt x="96" y="108"/>
                  </a:lnTo>
                  <a:lnTo>
                    <a:pt x="96" y="102"/>
                  </a:lnTo>
                  <a:lnTo>
                    <a:pt x="90" y="102"/>
                  </a:lnTo>
                  <a:lnTo>
                    <a:pt x="90" y="96"/>
                  </a:lnTo>
                  <a:lnTo>
                    <a:pt x="84" y="96"/>
                  </a:lnTo>
                  <a:lnTo>
                    <a:pt x="78" y="96"/>
                  </a:lnTo>
                  <a:lnTo>
                    <a:pt x="72" y="90"/>
                  </a:lnTo>
                  <a:lnTo>
                    <a:pt x="66" y="90"/>
                  </a:lnTo>
                  <a:lnTo>
                    <a:pt x="60" y="90"/>
                  </a:lnTo>
                  <a:lnTo>
                    <a:pt x="48" y="90"/>
                  </a:lnTo>
                  <a:lnTo>
                    <a:pt x="36" y="84"/>
                  </a:lnTo>
                  <a:lnTo>
                    <a:pt x="30" y="84"/>
                  </a:lnTo>
                  <a:lnTo>
                    <a:pt x="24" y="84"/>
                  </a:lnTo>
                  <a:lnTo>
                    <a:pt x="12" y="78"/>
                  </a:lnTo>
                  <a:lnTo>
                    <a:pt x="12" y="72"/>
                  </a:lnTo>
                  <a:lnTo>
                    <a:pt x="6" y="72"/>
                  </a:lnTo>
                  <a:lnTo>
                    <a:pt x="6" y="66"/>
                  </a:lnTo>
                  <a:lnTo>
                    <a:pt x="12" y="72"/>
                  </a:lnTo>
                  <a:lnTo>
                    <a:pt x="18" y="72"/>
                  </a:lnTo>
                  <a:lnTo>
                    <a:pt x="24" y="78"/>
                  </a:lnTo>
                  <a:lnTo>
                    <a:pt x="30" y="78"/>
                  </a:lnTo>
                  <a:lnTo>
                    <a:pt x="42" y="78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60" y="78"/>
                  </a:lnTo>
                  <a:lnTo>
                    <a:pt x="54" y="72"/>
                  </a:lnTo>
                  <a:lnTo>
                    <a:pt x="48" y="72"/>
                  </a:lnTo>
                  <a:lnTo>
                    <a:pt x="48" y="66"/>
                  </a:lnTo>
                  <a:lnTo>
                    <a:pt x="42" y="66"/>
                  </a:lnTo>
                  <a:lnTo>
                    <a:pt x="36" y="66"/>
                  </a:lnTo>
                  <a:lnTo>
                    <a:pt x="30" y="66"/>
                  </a:lnTo>
                  <a:lnTo>
                    <a:pt x="24" y="60"/>
                  </a:lnTo>
                  <a:lnTo>
                    <a:pt x="18" y="60"/>
                  </a:lnTo>
                  <a:lnTo>
                    <a:pt x="12" y="54"/>
                  </a:lnTo>
                  <a:lnTo>
                    <a:pt x="6" y="48"/>
                  </a:lnTo>
                  <a:lnTo>
                    <a:pt x="0" y="36"/>
                  </a:lnTo>
                  <a:lnTo>
                    <a:pt x="6" y="42"/>
                  </a:lnTo>
                  <a:lnTo>
                    <a:pt x="12" y="48"/>
                  </a:lnTo>
                  <a:lnTo>
                    <a:pt x="18" y="48"/>
                  </a:lnTo>
                  <a:lnTo>
                    <a:pt x="18" y="54"/>
                  </a:lnTo>
                  <a:lnTo>
                    <a:pt x="24" y="54"/>
                  </a:lnTo>
                  <a:lnTo>
                    <a:pt x="30" y="54"/>
                  </a:lnTo>
                  <a:lnTo>
                    <a:pt x="36" y="60"/>
                  </a:lnTo>
                  <a:lnTo>
                    <a:pt x="42" y="60"/>
                  </a:lnTo>
                  <a:lnTo>
                    <a:pt x="36" y="54"/>
                  </a:lnTo>
                  <a:lnTo>
                    <a:pt x="30" y="42"/>
                  </a:lnTo>
                  <a:lnTo>
                    <a:pt x="24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30" y="42"/>
                  </a:lnTo>
                  <a:lnTo>
                    <a:pt x="36" y="48"/>
                  </a:lnTo>
                  <a:lnTo>
                    <a:pt x="42" y="54"/>
                  </a:lnTo>
                  <a:lnTo>
                    <a:pt x="48" y="54"/>
                  </a:lnTo>
                  <a:lnTo>
                    <a:pt x="48" y="48"/>
                  </a:lnTo>
                  <a:lnTo>
                    <a:pt x="48" y="42"/>
                  </a:lnTo>
                  <a:lnTo>
                    <a:pt x="48" y="36"/>
                  </a:lnTo>
                  <a:lnTo>
                    <a:pt x="42" y="24"/>
                  </a:lnTo>
                  <a:lnTo>
                    <a:pt x="42" y="18"/>
                  </a:lnTo>
                  <a:lnTo>
                    <a:pt x="42" y="12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48" y="30"/>
                  </a:lnTo>
                  <a:lnTo>
                    <a:pt x="54" y="42"/>
                  </a:lnTo>
                  <a:lnTo>
                    <a:pt x="54" y="54"/>
                  </a:lnTo>
                  <a:lnTo>
                    <a:pt x="54" y="60"/>
                  </a:lnTo>
                  <a:lnTo>
                    <a:pt x="60" y="66"/>
                  </a:lnTo>
                  <a:lnTo>
                    <a:pt x="60" y="72"/>
                  </a:lnTo>
                  <a:lnTo>
                    <a:pt x="66" y="72"/>
                  </a:lnTo>
                  <a:lnTo>
                    <a:pt x="72" y="78"/>
                  </a:lnTo>
                  <a:lnTo>
                    <a:pt x="78" y="78"/>
                  </a:lnTo>
                  <a:lnTo>
                    <a:pt x="78" y="84"/>
                  </a:lnTo>
                  <a:lnTo>
                    <a:pt x="78" y="78"/>
                  </a:lnTo>
                  <a:lnTo>
                    <a:pt x="84" y="72"/>
                  </a:lnTo>
                  <a:lnTo>
                    <a:pt x="78" y="60"/>
                  </a:lnTo>
                  <a:lnTo>
                    <a:pt x="78" y="42"/>
                  </a:lnTo>
                  <a:lnTo>
                    <a:pt x="72" y="36"/>
                  </a:lnTo>
                  <a:lnTo>
                    <a:pt x="72" y="30"/>
                  </a:lnTo>
                  <a:lnTo>
                    <a:pt x="78" y="36"/>
                  </a:lnTo>
                  <a:lnTo>
                    <a:pt x="78" y="42"/>
                  </a:lnTo>
                  <a:lnTo>
                    <a:pt x="84" y="48"/>
                  </a:lnTo>
                  <a:lnTo>
                    <a:pt x="84" y="54"/>
                  </a:lnTo>
                  <a:lnTo>
                    <a:pt x="84" y="60"/>
                  </a:lnTo>
                  <a:lnTo>
                    <a:pt x="84" y="66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84" y="90"/>
                  </a:lnTo>
                  <a:lnTo>
                    <a:pt x="90" y="90"/>
                  </a:lnTo>
                  <a:lnTo>
                    <a:pt x="90" y="96"/>
                  </a:lnTo>
                  <a:lnTo>
                    <a:pt x="96" y="96"/>
                  </a:lnTo>
                  <a:lnTo>
                    <a:pt x="102" y="96"/>
                  </a:lnTo>
                  <a:lnTo>
                    <a:pt x="102" y="102"/>
                  </a:lnTo>
                  <a:lnTo>
                    <a:pt x="108" y="96"/>
                  </a:lnTo>
                  <a:lnTo>
                    <a:pt x="108" y="90"/>
                  </a:lnTo>
                  <a:lnTo>
                    <a:pt x="108" y="78"/>
                  </a:lnTo>
                  <a:lnTo>
                    <a:pt x="108" y="72"/>
                  </a:lnTo>
                  <a:lnTo>
                    <a:pt x="102" y="66"/>
                  </a:lnTo>
                  <a:lnTo>
                    <a:pt x="102" y="54"/>
                  </a:lnTo>
                  <a:lnTo>
                    <a:pt x="102" y="48"/>
                  </a:lnTo>
                  <a:lnTo>
                    <a:pt x="102" y="42"/>
                  </a:lnTo>
                  <a:lnTo>
                    <a:pt x="108" y="42"/>
                  </a:lnTo>
                  <a:lnTo>
                    <a:pt x="108" y="54"/>
                  </a:lnTo>
                  <a:lnTo>
                    <a:pt x="108" y="60"/>
                  </a:lnTo>
                  <a:lnTo>
                    <a:pt x="108" y="78"/>
                  </a:lnTo>
                  <a:lnTo>
                    <a:pt x="114" y="96"/>
                  </a:lnTo>
                  <a:lnTo>
                    <a:pt x="114" y="102"/>
                  </a:lnTo>
                  <a:lnTo>
                    <a:pt x="114" y="108"/>
                  </a:lnTo>
                  <a:lnTo>
                    <a:pt x="120" y="114"/>
                  </a:lnTo>
                  <a:lnTo>
                    <a:pt x="125" y="120"/>
                  </a:lnTo>
                  <a:lnTo>
                    <a:pt x="125" y="126"/>
                  </a:lnTo>
                  <a:lnTo>
                    <a:pt x="131" y="126"/>
                  </a:lnTo>
                  <a:lnTo>
                    <a:pt x="125" y="126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328" name="Freeform 254"/>
            <p:cNvSpPr>
              <a:spLocks/>
            </p:cNvSpPr>
            <p:nvPr/>
          </p:nvSpPr>
          <p:spPr bwMode="auto">
            <a:xfrm>
              <a:off x="5114" y="1864"/>
              <a:ext cx="95" cy="155"/>
            </a:xfrm>
            <a:custGeom>
              <a:avLst/>
              <a:gdLst>
                <a:gd name="T0" fmla="*/ 41 w 95"/>
                <a:gd name="T1" fmla="*/ 149 h 155"/>
                <a:gd name="T2" fmla="*/ 41 w 95"/>
                <a:gd name="T3" fmla="*/ 137 h 155"/>
                <a:gd name="T4" fmla="*/ 41 w 95"/>
                <a:gd name="T5" fmla="*/ 125 h 155"/>
                <a:gd name="T6" fmla="*/ 35 w 95"/>
                <a:gd name="T7" fmla="*/ 119 h 155"/>
                <a:gd name="T8" fmla="*/ 29 w 95"/>
                <a:gd name="T9" fmla="*/ 113 h 155"/>
                <a:gd name="T10" fmla="*/ 17 w 95"/>
                <a:gd name="T11" fmla="*/ 101 h 155"/>
                <a:gd name="T12" fmla="*/ 11 w 95"/>
                <a:gd name="T13" fmla="*/ 77 h 155"/>
                <a:gd name="T14" fmla="*/ 6 w 95"/>
                <a:gd name="T15" fmla="*/ 65 h 155"/>
                <a:gd name="T16" fmla="*/ 6 w 95"/>
                <a:gd name="T17" fmla="*/ 59 h 155"/>
                <a:gd name="T18" fmla="*/ 6 w 95"/>
                <a:gd name="T19" fmla="*/ 59 h 155"/>
                <a:gd name="T20" fmla="*/ 6 w 95"/>
                <a:gd name="T21" fmla="*/ 65 h 155"/>
                <a:gd name="T22" fmla="*/ 11 w 95"/>
                <a:gd name="T23" fmla="*/ 77 h 155"/>
                <a:gd name="T24" fmla="*/ 17 w 95"/>
                <a:gd name="T25" fmla="*/ 89 h 155"/>
                <a:gd name="T26" fmla="*/ 23 w 95"/>
                <a:gd name="T27" fmla="*/ 101 h 155"/>
                <a:gd name="T28" fmla="*/ 29 w 95"/>
                <a:gd name="T29" fmla="*/ 107 h 155"/>
                <a:gd name="T30" fmla="*/ 35 w 95"/>
                <a:gd name="T31" fmla="*/ 113 h 155"/>
                <a:gd name="T32" fmla="*/ 41 w 95"/>
                <a:gd name="T33" fmla="*/ 107 h 155"/>
                <a:gd name="T34" fmla="*/ 41 w 95"/>
                <a:gd name="T35" fmla="*/ 89 h 155"/>
                <a:gd name="T36" fmla="*/ 41 w 95"/>
                <a:gd name="T37" fmla="*/ 77 h 155"/>
                <a:gd name="T38" fmla="*/ 29 w 95"/>
                <a:gd name="T39" fmla="*/ 65 h 155"/>
                <a:gd name="T40" fmla="*/ 17 w 95"/>
                <a:gd name="T41" fmla="*/ 53 h 155"/>
                <a:gd name="T42" fmla="*/ 11 w 95"/>
                <a:gd name="T43" fmla="*/ 35 h 155"/>
                <a:gd name="T44" fmla="*/ 11 w 95"/>
                <a:gd name="T45" fmla="*/ 23 h 155"/>
                <a:gd name="T46" fmla="*/ 17 w 95"/>
                <a:gd name="T47" fmla="*/ 29 h 155"/>
                <a:gd name="T48" fmla="*/ 23 w 95"/>
                <a:gd name="T49" fmla="*/ 41 h 155"/>
                <a:gd name="T50" fmla="*/ 29 w 95"/>
                <a:gd name="T51" fmla="*/ 53 h 155"/>
                <a:gd name="T52" fmla="*/ 35 w 95"/>
                <a:gd name="T53" fmla="*/ 65 h 155"/>
                <a:gd name="T54" fmla="*/ 41 w 95"/>
                <a:gd name="T55" fmla="*/ 71 h 155"/>
                <a:gd name="T56" fmla="*/ 41 w 95"/>
                <a:gd name="T57" fmla="*/ 59 h 155"/>
                <a:gd name="T58" fmla="*/ 41 w 95"/>
                <a:gd name="T59" fmla="*/ 17 h 155"/>
                <a:gd name="T60" fmla="*/ 41 w 95"/>
                <a:gd name="T61" fmla="*/ 0 h 155"/>
                <a:gd name="T62" fmla="*/ 47 w 95"/>
                <a:gd name="T63" fmla="*/ 0 h 155"/>
                <a:gd name="T64" fmla="*/ 41 w 95"/>
                <a:gd name="T65" fmla="*/ 17 h 155"/>
                <a:gd name="T66" fmla="*/ 47 w 95"/>
                <a:gd name="T67" fmla="*/ 53 h 155"/>
                <a:gd name="T68" fmla="*/ 53 w 95"/>
                <a:gd name="T69" fmla="*/ 65 h 155"/>
                <a:gd name="T70" fmla="*/ 59 w 95"/>
                <a:gd name="T71" fmla="*/ 59 h 155"/>
                <a:gd name="T72" fmla="*/ 71 w 95"/>
                <a:gd name="T73" fmla="*/ 47 h 155"/>
                <a:gd name="T74" fmla="*/ 77 w 95"/>
                <a:gd name="T75" fmla="*/ 35 h 155"/>
                <a:gd name="T76" fmla="*/ 77 w 95"/>
                <a:gd name="T77" fmla="*/ 29 h 155"/>
                <a:gd name="T78" fmla="*/ 83 w 95"/>
                <a:gd name="T79" fmla="*/ 35 h 155"/>
                <a:gd name="T80" fmla="*/ 77 w 95"/>
                <a:gd name="T81" fmla="*/ 41 h 155"/>
                <a:gd name="T82" fmla="*/ 71 w 95"/>
                <a:gd name="T83" fmla="*/ 53 h 155"/>
                <a:gd name="T84" fmla="*/ 65 w 95"/>
                <a:gd name="T85" fmla="*/ 65 h 155"/>
                <a:gd name="T86" fmla="*/ 53 w 95"/>
                <a:gd name="T87" fmla="*/ 77 h 155"/>
                <a:gd name="T88" fmla="*/ 53 w 95"/>
                <a:gd name="T89" fmla="*/ 89 h 155"/>
                <a:gd name="T90" fmla="*/ 47 w 95"/>
                <a:gd name="T91" fmla="*/ 107 h 155"/>
                <a:gd name="T92" fmla="*/ 53 w 95"/>
                <a:gd name="T93" fmla="*/ 113 h 155"/>
                <a:gd name="T94" fmla="*/ 65 w 95"/>
                <a:gd name="T95" fmla="*/ 101 h 155"/>
                <a:gd name="T96" fmla="*/ 77 w 95"/>
                <a:gd name="T97" fmla="*/ 89 h 155"/>
                <a:gd name="T98" fmla="*/ 89 w 95"/>
                <a:gd name="T99" fmla="*/ 77 h 155"/>
                <a:gd name="T100" fmla="*/ 95 w 95"/>
                <a:gd name="T101" fmla="*/ 65 h 155"/>
                <a:gd name="T102" fmla="*/ 95 w 95"/>
                <a:gd name="T103" fmla="*/ 71 h 155"/>
                <a:gd name="T104" fmla="*/ 89 w 95"/>
                <a:gd name="T105" fmla="*/ 77 h 155"/>
                <a:gd name="T106" fmla="*/ 83 w 95"/>
                <a:gd name="T107" fmla="*/ 89 h 155"/>
                <a:gd name="T108" fmla="*/ 71 w 95"/>
                <a:gd name="T109" fmla="*/ 107 h 155"/>
                <a:gd name="T110" fmla="*/ 59 w 95"/>
                <a:gd name="T111" fmla="*/ 119 h 155"/>
                <a:gd name="T112" fmla="*/ 47 w 95"/>
                <a:gd name="T113" fmla="*/ 131 h 155"/>
                <a:gd name="T114" fmla="*/ 47 w 95"/>
                <a:gd name="T115" fmla="*/ 143 h 155"/>
                <a:gd name="T116" fmla="*/ 47 w 95"/>
                <a:gd name="T117" fmla="*/ 149 h 155"/>
                <a:gd name="T118" fmla="*/ 47 w 95"/>
                <a:gd name="T119" fmla="*/ 149 h 15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5"/>
                <a:gd name="T181" fmla="*/ 0 h 155"/>
                <a:gd name="T182" fmla="*/ 95 w 95"/>
                <a:gd name="T183" fmla="*/ 155 h 15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5" h="155">
                  <a:moveTo>
                    <a:pt x="47" y="155"/>
                  </a:moveTo>
                  <a:lnTo>
                    <a:pt x="41" y="149"/>
                  </a:lnTo>
                  <a:lnTo>
                    <a:pt x="41" y="143"/>
                  </a:lnTo>
                  <a:lnTo>
                    <a:pt x="41" y="137"/>
                  </a:lnTo>
                  <a:lnTo>
                    <a:pt x="41" y="131"/>
                  </a:lnTo>
                  <a:lnTo>
                    <a:pt x="41" y="125"/>
                  </a:lnTo>
                  <a:lnTo>
                    <a:pt x="35" y="119"/>
                  </a:lnTo>
                  <a:lnTo>
                    <a:pt x="29" y="119"/>
                  </a:lnTo>
                  <a:lnTo>
                    <a:pt x="29" y="113"/>
                  </a:lnTo>
                  <a:lnTo>
                    <a:pt x="23" y="107"/>
                  </a:lnTo>
                  <a:lnTo>
                    <a:pt x="17" y="101"/>
                  </a:lnTo>
                  <a:lnTo>
                    <a:pt x="17" y="89"/>
                  </a:lnTo>
                  <a:lnTo>
                    <a:pt x="11" y="77"/>
                  </a:lnTo>
                  <a:lnTo>
                    <a:pt x="6" y="71"/>
                  </a:lnTo>
                  <a:lnTo>
                    <a:pt x="6" y="65"/>
                  </a:lnTo>
                  <a:lnTo>
                    <a:pt x="0" y="59"/>
                  </a:lnTo>
                  <a:lnTo>
                    <a:pt x="6" y="59"/>
                  </a:lnTo>
                  <a:lnTo>
                    <a:pt x="6" y="65"/>
                  </a:lnTo>
                  <a:lnTo>
                    <a:pt x="11" y="71"/>
                  </a:lnTo>
                  <a:lnTo>
                    <a:pt x="11" y="77"/>
                  </a:lnTo>
                  <a:lnTo>
                    <a:pt x="17" y="83"/>
                  </a:lnTo>
                  <a:lnTo>
                    <a:pt x="17" y="89"/>
                  </a:lnTo>
                  <a:lnTo>
                    <a:pt x="23" y="95"/>
                  </a:lnTo>
                  <a:lnTo>
                    <a:pt x="23" y="101"/>
                  </a:lnTo>
                  <a:lnTo>
                    <a:pt x="29" y="107"/>
                  </a:lnTo>
                  <a:lnTo>
                    <a:pt x="35" y="113"/>
                  </a:lnTo>
                  <a:lnTo>
                    <a:pt x="41" y="113"/>
                  </a:lnTo>
                  <a:lnTo>
                    <a:pt x="41" y="107"/>
                  </a:lnTo>
                  <a:lnTo>
                    <a:pt x="41" y="95"/>
                  </a:lnTo>
                  <a:lnTo>
                    <a:pt x="41" y="89"/>
                  </a:lnTo>
                  <a:lnTo>
                    <a:pt x="41" y="83"/>
                  </a:lnTo>
                  <a:lnTo>
                    <a:pt x="41" y="77"/>
                  </a:lnTo>
                  <a:lnTo>
                    <a:pt x="35" y="77"/>
                  </a:lnTo>
                  <a:lnTo>
                    <a:pt x="29" y="65"/>
                  </a:lnTo>
                  <a:lnTo>
                    <a:pt x="23" y="59"/>
                  </a:lnTo>
                  <a:lnTo>
                    <a:pt x="17" y="53"/>
                  </a:lnTo>
                  <a:lnTo>
                    <a:pt x="17" y="41"/>
                  </a:lnTo>
                  <a:lnTo>
                    <a:pt x="11" y="35"/>
                  </a:lnTo>
                  <a:lnTo>
                    <a:pt x="11" y="23"/>
                  </a:lnTo>
                  <a:lnTo>
                    <a:pt x="17" y="29"/>
                  </a:lnTo>
                  <a:lnTo>
                    <a:pt x="17" y="35"/>
                  </a:lnTo>
                  <a:lnTo>
                    <a:pt x="23" y="41"/>
                  </a:lnTo>
                  <a:lnTo>
                    <a:pt x="23" y="47"/>
                  </a:lnTo>
                  <a:lnTo>
                    <a:pt x="29" y="53"/>
                  </a:lnTo>
                  <a:lnTo>
                    <a:pt x="29" y="59"/>
                  </a:lnTo>
                  <a:lnTo>
                    <a:pt x="35" y="65"/>
                  </a:lnTo>
                  <a:lnTo>
                    <a:pt x="41" y="71"/>
                  </a:lnTo>
                  <a:lnTo>
                    <a:pt x="41" y="59"/>
                  </a:lnTo>
                  <a:lnTo>
                    <a:pt x="35" y="35"/>
                  </a:lnTo>
                  <a:lnTo>
                    <a:pt x="41" y="17"/>
                  </a:lnTo>
                  <a:lnTo>
                    <a:pt x="41" y="0"/>
                  </a:lnTo>
                  <a:lnTo>
                    <a:pt x="47" y="0"/>
                  </a:lnTo>
                  <a:lnTo>
                    <a:pt x="41" y="6"/>
                  </a:lnTo>
                  <a:lnTo>
                    <a:pt x="41" y="17"/>
                  </a:lnTo>
                  <a:lnTo>
                    <a:pt x="47" y="35"/>
                  </a:lnTo>
                  <a:lnTo>
                    <a:pt x="47" y="53"/>
                  </a:lnTo>
                  <a:lnTo>
                    <a:pt x="47" y="65"/>
                  </a:lnTo>
                  <a:lnTo>
                    <a:pt x="53" y="65"/>
                  </a:lnTo>
                  <a:lnTo>
                    <a:pt x="59" y="59"/>
                  </a:lnTo>
                  <a:lnTo>
                    <a:pt x="65" y="53"/>
                  </a:lnTo>
                  <a:lnTo>
                    <a:pt x="71" y="47"/>
                  </a:lnTo>
                  <a:lnTo>
                    <a:pt x="71" y="41"/>
                  </a:lnTo>
                  <a:lnTo>
                    <a:pt x="77" y="35"/>
                  </a:lnTo>
                  <a:lnTo>
                    <a:pt x="77" y="29"/>
                  </a:lnTo>
                  <a:lnTo>
                    <a:pt x="83" y="29"/>
                  </a:lnTo>
                  <a:lnTo>
                    <a:pt x="83" y="35"/>
                  </a:lnTo>
                  <a:lnTo>
                    <a:pt x="77" y="41"/>
                  </a:lnTo>
                  <a:lnTo>
                    <a:pt x="77" y="47"/>
                  </a:lnTo>
                  <a:lnTo>
                    <a:pt x="71" y="53"/>
                  </a:lnTo>
                  <a:lnTo>
                    <a:pt x="65" y="59"/>
                  </a:lnTo>
                  <a:lnTo>
                    <a:pt x="65" y="65"/>
                  </a:lnTo>
                  <a:lnTo>
                    <a:pt x="59" y="71"/>
                  </a:lnTo>
                  <a:lnTo>
                    <a:pt x="53" y="77"/>
                  </a:lnTo>
                  <a:lnTo>
                    <a:pt x="53" y="89"/>
                  </a:lnTo>
                  <a:lnTo>
                    <a:pt x="47" y="95"/>
                  </a:lnTo>
                  <a:lnTo>
                    <a:pt x="47" y="107"/>
                  </a:lnTo>
                  <a:lnTo>
                    <a:pt x="47" y="113"/>
                  </a:lnTo>
                  <a:lnTo>
                    <a:pt x="53" y="113"/>
                  </a:lnTo>
                  <a:lnTo>
                    <a:pt x="59" y="107"/>
                  </a:lnTo>
                  <a:lnTo>
                    <a:pt x="65" y="101"/>
                  </a:lnTo>
                  <a:lnTo>
                    <a:pt x="71" y="95"/>
                  </a:lnTo>
                  <a:lnTo>
                    <a:pt x="77" y="89"/>
                  </a:lnTo>
                  <a:lnTo>
                    <a:pt x="83" y="83"/>
                  </a:lnTo>
                  <a:lnTo>
                    <a:pt x="89" y="77"/>
                  </a:lnTo>
                  <a:lnTo>
                    <a:pt x="89" y="71"/>
                  </a:lnTo>
                  <a:lnTo>
                    <a:pt x="95" y="65"/>
                  </a:lnTo>
                  <a:lnTo>
                    <a:pt x="95" y="71"/>
                  </a:lnTo>
                  <a:lnTo>
                    <a:pt x="89" y="77"/>
                  </a:lnTo>
                  <a:lnTo>
                    <a:pt x="89" y="83"/>
                  </a:lnTo>
                  <a:lnTo>
                    <a:pt x="83" y="89"/>
                  </a:lnTo>
                  <a:lnTo>
                    <a:pt x="77" y="101"/>
                  </a:lnTo>
                  <a:lnTo>
                    <a:pt x="71" y="107"/>
                  </a:lnTo>
                  <a:lnTo>
                    <a:pt x="65" y="113"/>
                  </a:lnTo>
                  <a:lnTo>
                    <a:pt x="59" y="119"/>
                  </a:lnTo>
                  <a:lnTo>
                    <a:pt x="53" y="125"/>
                  </a:lnTo>
                  <a:lnTo>
                    <a:pt x="47" y="131"/>
                  </a:lnTo>
                  <a:lnTo>
                    <a:pt x="47" y="137"/>
                  </a:lnTo>
                  <a:lnTo>
                    <a:pt x="47" y="143"/>
                  </a:lnTo>
                  <a:lnTo>
                    <a:pt x="47" y="149"/>
                  </a:lnTo>
                  <a:lnTo>
                    <a:pt x="47" y="155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329" name="Freeform 255"/>
            <p:cNvSpPr>
              <a:spLocks/>
            </p:cNvSpPr>
            <p:nvPr/>
          </p:nvSpPr>
          <p:spPr bwMode="auto">
            <a:xfrm>
              <a:off x="4976" y="2049"/>
              <a:ext cx="126" cy="149"/>
            </a:xfrm>
            <a:custGeom>
              <a:avLst/>
              <a:gdLst>
                <a:gd name="T0" fmla="*/ 126 w 126"/>
                <a:gd name="T1" fmla="*/ 6 h 149"/>
                <a:gd name="T2" fmla="*/ 120 w 126"/>
                <a:gd name="T3" fmla="*/ 12 h 149"/>
                <a:gd name="T4" fmla="*/ 114 w 126"/>
                <a:gd name="T5" fmla="*/ 24 h 149"/>
                <a:gd name="T6" fmla="*/ 108 w 126"/>
                <a:gd name="T7" fmla="*/ 36 h 149"/>
                <a:gd name="T8" fmla="*/ 102 w 126"/>
                <a:gd name="T9" fmla="*/ 42 h 149"/>
                <a:gd name="T10" fmla="*/ 102 w 126"/>
                <a:gd name="T11" fmla="*/ 48 h 149"/>
                <a:gd name="T12" fmla="*/ 96 w 126"/>
                <a:gd name="T13" fmla="*/ 60 h 149"/>
                <a:gd name="T14" fmla="*/ 90 w 126"/>
                <a:gd name="T15" fmla="*/ 66 h 149"/>
                <a:gd name="T16" fmla="*/ 90 w 126"/>
                <a:gd name="T17" fmla="*/ 72 h 149"/>
                <a:gd name="T18" fmla="*/ 96 w 126"/>
                <a:gd name="T19" fmla="*/ 84 h 149"/>
                <a:gd name="T20" fmla="*/ 96 w 126"/>
                <a:gd name="T21" fmla="*/ 90 h 149"/>
                <a:gd name="T22" fmla="*/ 96 w 126"/>
                <a:gd name="T23" fmla="*/ 90 h 149"/>
                <a:gd name="T24" fmla="*/ 90 w 126"/>
                <a:gd name="T25" fmla="*/ 84 h 149"/>
                <a:gd name="T26" fmla="*/ 84 w 126"/>
                <a:gd name="T27" fmla="*/ 78 h 149"/>
                <a:gd name="T28" fmla="*/ 78 w 126"/>
                <a:gd name="T29" fmla="*/ 84 h 149"/>
                <a:gd name="T30" fmla="*/ 66 w 126"/>
                <a:gd name="T31" fmla="*/ 90 h 149"/>
                <a:gd name="T32" fmla="*/ 60 w 126"/>
                <a:gd name="T33" fmla="*/ 102 h 149"/>
                <a:gd name="T34" fmla="*/ 54 w 126"/>
                <a:gd name="T35" fmla="*/ 108 h 149"/>
                <a:gd name="T36" fmla="*/ 48 w 126"/>
                <a:gd name="T37" fmla="*/ 113 h 149"/>
                <a:gd name="T38" fmla="*/ 54 w 126"/>
                <a:gd name="T39" fmla="*/ 131 h 149"/>
                <a:gd name="T40" fmla="*/ 60 w 126"/>
                <a:gd name="T41" fmla="*/ 143 h 149"/>
                <a:gd name="T42" fmla="*/ 60 w 126"/>
                <a:gd name="T43" fmla="*/ 149 h 149"/>
                <a:gd name="T44" fmla="*/ 54 w 126"/>
                <a:gd name="T45" fmla="*/ 137 h 149"/>
                <a:gd name="T46" fmla="*/ 48 w 126"/>
                <a:gd name="T47" fmla="*/ 119 h 149"/>
                <a:gd name="T48" fmla="*/ 42 w 126"/>
                <a:gd name="T49" fmla="*/ 119 h 149"/>
                <a:gd name="T50" fmla="*/ 36 w 126"/>
                <a:gd name="T51" fmla="*/ 131 h 149"/>
                <a:gd name="T52" fmla="*/ 30 w 126"/>
                <a:gd name="T53" fmla="*/ 137 h 149"/>
                <a:gd name="T54" fmla="*/ 24 w 126"/>
                <a:gd name="T55" fmla="*/ 149 h 149"/>
                <a:gd name="T56" fmla="*/ 12 w 126"/>
                <a:gd name="T57" fmla="*/ 149 h 149"/>
                <a:gd name="T58" fmla="*/ 18 w 126"/>
                <a:gd name="T59" fmla="*/ 149 h 149"/>
                <a:gd name="T60" fmla="*/ 18 w 126"/>
                <a:gd name="T61" fmla="*/ 143 h 149"/>
                <a:gd name="T62" fmla="*/ 24 w 126"/>
                <a:gd name="T63" fmla="*/ 131 h 149"/>
                <a:gd name="T64" fmla="*/ 36 w 126"/>
                <a:gd name="T65" fmla="*/ 119 h 149"/>
                <a:gd name="T66" fmla="*/ 42 w 126"/>
                <a:gd name="T67" fmla="*/ 108 h 149"/>
                <a:gd name="T68" fmla="*/ 36 w 126"/>
                <a:gd name="T69" fmla="*/ 108 h 149"/>
                <a:gd name="T70" fmla="*/ 24 w 126"/>
                <a:gd name="T71" fmla="*/ 113 h 149"/>
                <a:gd name="T72" fmla="*/ 18 w 126"/>
                <a:gd name="T73" fmla="*/ 113 h 149"/>
                <a:gd name="T74" fmla="*/ 12 w 126"/>
                <a:gd name="T75" fmla="*/ 113 h 149"/>
                <a:gd name="T76" fmla="*/ 6 w 126"/>
                <a:gd name="T77" fmla="*/ 119 h 149"/>
                <a:gd name="T78" fmla="*/ 0 w 126"/>
                <a:gd name="T79" fmla="*/ 119 h 149"/>
                <a:gd name="T80" fmla="*/ 6 w 126"/>
                <a:gd name="T81" fmla="*/ 113 h 149"/>
                <a:gd name="T82" fmla="*/ 18 w 126"/>
                <a:gd name="T83" fmla="*/ 108 h 149"/>
                <a:gd name="T84" fmla="*/ 30 w 126"/>
                <a:gd name="T85" fmla="*/ 102 h 149"/>
                <a:gd name="T86" fmla="*/ 42 w 126"/>
                <a:gd name="T87" fmla="*/ 102 h 149"/>
                <a:gd name="T88" fmla="*/ 48 w 126"/>
                <a:gd name="T89" fmla="*/ 102 h 149"/>
                <a:gd name="T90" fmla="*/ 54 w 126"/>
                <a:gd name="T91" fmla="*/ 96 h 149"/>
                <a:gd name="T92" fmla="*/ 60 w 126"/>
                <a:gd name="T93" fmla="*/ 90 h 149"/>
                <a:gd name="T94" fmla="*/ 66 w 126"/>
                <a:gd name="T95" fmla="*/ 84 h 149"/>
                <a:gd name="T96" fmla="*/ 66 w 126"/>
                <a:gd name="T97" fmla="*/ 78 h 149"/>
                <a:gd name="T98" fmla="*/ 60 w 126"/>
                <a:gd name="T99" fmla="*/ 78 h 149"/>
                <a:gd name="T100" fmla="*/ 60 w 126"/>
                <a:gd name="T101" fmla="*/ 78 h 149"/>
                <a:gd name="T102" fmla="*/ 66 w 126"/>
                <a:gd name="T103" fmla="*/ 72 h 149"/>
                <a:gd name="T104" fmla="*/ 72 w 126"/>
                <a:gd name="T105" fmla="*/ 72 h 149"/>
                <a:gd name="T106" fmla="*/ 72 w 126"/>
                <a:gd name="T107" fmla="*/ 72 h 149"/>
                <a:gd name="T108" fmla="*/ 78 w 126"/>
                <a:gd name="T109" fmla="*/ 66 h 149"/>
                <a:gd name="T110" fmla="*/ 84 w 126"/>
                <a:gd name="T111" fmla="*/ 54 h 149"/>
                <a:gd name="T112" fmla="*/ 96 w 126"/>
                <a:gd name="T113" fmla="*/ 36 h 149"/>
                <a:gd name="T114" fmla="*/ 102 w 126"/>
                <a:gd name="T115" fmla="*/ 24 h 149"/>
                <a:gd name="T116" fmla="*/ 108 w 126"/>
                <a:gd name="T117" fmla="*/ 12 h 149"/>
                <a:gd name="T118" fmla="*/ 108 w 126"/>
                <a:gd name="T119" fmla="*/ 6 h 149"/>
                <a:gd name="T120" fmla="*/ 114 w 126"/>
                <a:gd name="T121" fmla="*/ 6 h 149"/>
                <a:gd name="T122" fmla="*/ 126 w 126"/>
                <a:gd name="T123" fmla="*/ 0 h 14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6"/>
                <a:gd name="T187" fmla="*/ 0 h 149"/>
                <a:gd name="T188" fmla="*/ 126 w 126"/>
                <a:gd name="T189" fmla="*/ 149 h 14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6" h="149">
                  <a:moveTo>
                    <a:pt x="126" y="0"/>
                  </a:moveTo>
                  <a:lnTo>
                    <a:pt x="126" y="6"/>
                  </a:lnTo>
                  <a:lnTo>
                    <a:pt x="120" y="6"/>
                  </a:lnTo>
                  <a:lnTo>
                    <a:pt x="120" y="12"/>
                  </a:lnTo>
                  <a:lnTo>
                    <a:pt x="114" y="18"/>
                  </a:lnTo>
                  <a:lnTo>
                    <a:pt x="114" y="24"/>
                  </a:lnTo>
                  <a:lnTo>
                    <a:pt x="108" y="30"/>
                  </a:lnTo>
                  <a:lnTo>
                    <a:pt x="108" y="36"/>
                  </a:lnTo>
                  <a:lnTo>
                    <a:pt x="102" y="42"/>
                  </a:lnTo>
                  <a:lnTo>
                    <a:pt x="102" y="48"/>
                  </a:lnTo>
                  <a:lnTo>
                    <a:pt x="96" y="54"/>
                  </a:lnTo>
                  <a:lnTo>
                    <a:pt x="96" y="60"/>
                  </a:lnTo>
                  <a:lnTo>
                    <a:pt x="90" y="66"/>
                  </a:lnTo>
                  <a:lnTo>
                    <a:pt x="90" y="72"/>
                  </a:lnTo>
                  <a:lnTo>
                    <a:pt x="96" y="78"/>
                  </a:lnTo>
                  <a:lnTo>
                    <a:pt x="96" y="84"/>
                  </a:lnTo>
                  <a:lnTo>
                    <a:pt x="96" y="90"/>
                  </a:lnTo>
                  <a:lnTo>
                    <a:pt x="96" y="84"/>
                  </a:lnTo>
                  <a:lnTo>
                    <a:pt x="90" y="84"/>
                  </a:lnTo>
                  <a:lnTo>
                    <a:pt x="90" y="78"/>
                  </a:lnTo>
                  <a:lnTo>
                    <a:pt x="84" y="78"/>
                  </a:lnTo>
                  <a:lnTo>
                    <a:pt x="78" y="84"/>
                  </a:lnTo>
                  <a:lnTo>
                    <a:pt x="72" y="84"/>
                  </a:lnTo>
                  <a:lnTo>
                    <a:pt x="66" y="90"/>
                  </a:lnTo>
                  <a:lnTo>
                    <a:pt x="66" y="96"/>
                  </a:lnTo>
                  <a:lnTo>
                    <a:pt x="60" y="102"/>
                  </a:lnTo>
                  <a:lnTo>
                    <a:pt x="54" y="102"/>
                  </a:lnTo>
                  <a:lnTo>
                    <a:pt x="54" y="108"/>
                  </a:lnTo>
                  <a:lnTo>
                    <a:pt x="48" y="108"/>
                  </a:lnTo>
                  <a:lnTo>
                    <a:pt x="48" y="113"/>
                  </a:lnTo>
                  <a:lnTo>
                    <a:pt x="48" y="125"/>
                  </a:lnTo>
                  <a:lnTo>
                    <a:pt x="54" y="131"/>
                  </a:lnTo>
                  <a:lnTo>
                    <a:pt x="54" y="143"/>
                  </a:lnTo>
                  <a:lnTo>
                    <a:pt x="60" y="143"/>
                  </a:lnTo>
                  <a:lnTo>
                    <a:pt x="60" y="149"/>
                  </a:lnTo>
                  <a:lnTo>
                    <a:pt x="54" y="143"/>
                  </a:lnTo>
                  <a:lnTo>
                    <a:pt x="54" y="137"/>
                  </a:lnTo>
                  <a:lnTo>
                    <a:pt x="48" y="131"/>
                  </a:lnTo>
                  <a:lnTo>
                    <a:pt x="48" y="119"/>
                  </a:lnTo>
                  <a:lnTo>
                    <a:pt x="48" y="113"/>
                  </a:lnTo>
                  <a:lnTo>
                    <a:pt x="42" y="119"/>
                  </a:lnTo>
                  <a:lnTo>
                    <a:pt x="42" y="125"/>
                  </a:lnTo>
                  <a:lnTo>
                    <a:pt x="36" y="131"/>
                  </a:lnTo>
                  <a:lnTo>
                    <a:pt x="30" y="131"/>
                  </a:lnTo>
                  <a:lnTo>
                    <a:pt x="30" y="137"/>
                  </a:lnTo>
                  <a:lnTo>
                    <a:pt x="24" y="143"/>
                  </a:lnTo>
                  <a:lnTo>
                    <a:pt x="24" y="149"/>
                  </a:lnTo>
                  <a:lnTo>
                    <a:pt x="18" y="149"/>
                  </a:lnTo>
                  <a:lnTo>
                    <a:pt x="12" y="149"/>
                  </a:lnTo>
                  <a:lnTo>
                    <a:pt x="18" y="149"/>
                  </a:lnTo>
                  <a:lnTo>
                    <a:pt x="18" y="143"/>
                  </a:lnTo>
                  <a:lnTo>
                    <a:pt x="24" y="137"/>
                  </a:lnTo>
                  <a:lnTo>
                    <a:pt x="24" y="131"/>
                  </a:lnTo>
                  <a:lnTo>
                    <a:pt x="30" y="125"/>
                  </a:lnTo>
                  <a:lnTo>
                    <a:pt x="36" y="119"/>
                  </a:lnTo>
                  <a:lnTo>
                    <a:pt x="36" y="113"/>
                  </a:lnTo>
                  <a:lnTo>
                    <a:pt x="42" y="108"/>
                  </a:lnTo>
                  <a:lnTo>
                    <a:pt x="36" y="108"/>
                  </a:lnTo>
                  <a:lnTo>
                    <a:pt x="30" y="108"/>
                  </a:lnTo>
                  <a:lnTo>
                    <a:pt x="24" y="113"/>
                  </a:lnTo>
                  <a:lnTo>
                    <a:pt x="18" y="113"/>
                  </a:lnTo>
                  <a:lnTo>
                    <a:pt x="12" y="113"/>
                  </a:lnTo>
                  <a:lnTo>
                    <a:pt x="6" y="119"/>
                  </a:lnTo>
                  <a:lnTo>
                    <a:pt x="0" y="119"/>
                  </a:lnTo>
                  <a:lnTo>
                    <a:pt x="0" y="113"/>
                  </a:lnTo>
                  <a:lnTo>
                    <a:pt x="6" y="113"/>
                  </a:lnTo>
                  <a:lnTo>
                    <a:pt x="12" y="113"/>
                  </a:lnTo>
                  <a:lnTo>
                    <a:pt x="18" y="108"/>
                  </a:lnTo>
                  <a:lnTo>
                    <a:pt x="24" y="108"/>
                  </a:lnTo>
                  <a:lnTo>
                    <a:pt x="30" y="102"/>
                  </a:lnTo>
                  <a:lnTo>
                    <a:pt x="36" y="102"/>
                  </a:lnTo>
                  <a:lnTo>
                    <a:pt x="42" y="102"/>
                  </a:lnTo>
                  <a:lnTo>
                    <a:pt x="48" y="102"/>
                  </a:lnTo>
                  <a:lnTo>
                    <a:pt x="54" y="96"/>
                  </a:lnTo>
                  <a:lnTo>
                    <a:pt x="60" y="90"/>
                  </a:lnTo>
                  <a:lnTo>
                    <a:pt x="66" y="84"/>
                  </a:lnTo>
                  <a:lnTo>
                    <a:pt x="66" y="78"/>
                  </a:lnTo>
                  <a:lnTo>
                    <a:pt x="60" y="78"/>
                  </a:lnTo>
                  <a:lnTo>
                    <a:pt x="66" y="72"/>
                  </a:lnTo>
                  <a:lnTo>
                    <a:pt x="72" y="72"/>
                  </a:lnTo>
                  <a:lnTo>
                    <a:pt x="78" y="66"/>
                  </a:lnTo>
                  <a:lnTo>
                    <a:pt x="78" y="60"/>
                  </a:lnTo>
                  <a:lnTo>
                    <a:pt x="84" y="54"/>
                  </a:lnTo>
                  <a:lnTo>
                    <a:pt x="90" y="48"/>
                  </a:lnTo>
                  <a:lnTo>
                    <a:pt x="96" y="36"/>
                  </a:lnTo>
                  <a:lnTo>
                    <a:pt x="102" y="30"/>
                  </a:lnTo>
                  <a:lnTo>
                    <a:pt x="102" y="24"/>
                  </a:lnTo>
                  <a:lnTo>
                    <a:pt x="102" y="18"/>
                  </a:lnTo>
                  <a:lnTo>
                    <a:pt x="108" y="12"/>
                  </a:lnTo>
                  <a:lnTo>
                    <a:pt x="108" y="6"/>
                  </a:lnTo>
                  <a:lnTo>
                    <a:pt x="114" y="6"/>
                  </a:lnTo>
                  <a:lnTo>
                    <a:pt x="120" y="0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330" name="Freeform 256"/>
            <p:cNvSpPr>
              <a:spLocks/>
            </p:cNvSpPr>
            <p:nvPr/>
          </p:nvSpPr>
          <p:spPr bwMode="auto">
            <a:xfrm>
              <a:off x="5209" y="1846"/>
              <a:ext cx="72" cy="119"/>
            </a:xfrm>
            <a:custGeom>
              <a:avLst/>
              <a:gdLst>
                <a:gd name="T0" fmla="*/ 18 w 72"/>
                <a:gd name="T1" fmla="*/ 113 h 119"/>
                <a:gd name="T2" fmla="*/ 30 w 72"/>
                <a:gd name="T3" fmla="*/ 101 h 119"/>
                <a:gd name="T4" fmla="*/ 36 w 72"/>
                <a:gd name="T5" fmla="*/ 95 h 119"/>
                <a:gd name="T6" fmla="*/ 48 w 72"/>
                <a:gd name="T7" fmla="*/ 95 h 119"/>
                <a:gd name="T8" fmla="*/ 60 w 72"/>
                <a:gd name="T9" fmla="*/ 89 h 119"/>
                <a:gd name="T10" fmla="*/ 66 w 72"/>
                <a:gd name="T11" fmla="*/ 83 h 119"/>
                <a:gd name="T12" fmla="*/ 72 w 72"/>
                <a:gd name="T13" fmla="*/ 83 h 119"/>
                <a:gd name="T14" fmla="*/ 72 w 72"/>
                <a:gd name="T15" fmla="*/ 77 h 119"/>
                <a:gd name="T16" fmla="*/ 66 w 72"/>
                <a:gd name="T17" fmla="*/ 83 h 119"/>
                <a:gd name="T18" fmla="*/ 60 w 72"/>
                <a:gd name="T19" fmla="*/ 83 h 119"/>
                <a:gd name="T20" fmla="*/ 48 w 72"/>
                <a:gd name="T21" fmla="*/ 89 h 119"/>
                <a:gd name="T22" fmla="*/ 36 w 72"/>
                <a:gd name="T23" fmla="*/ 95 h 119"/>
                <a:gd name="T24" fmla="*/ 36 w 72"/>
                <a:gd name="T25" fmla="*/ 89 h 119"/>
                <a:gd name="T26" fmla="*/ 42 w 72"/>
                <a:gd name="T27" fmla="*/ 71 h 119"/>
                <a:gd name="T28" fmla="*/ 48 w 72"/>
                <a:gd name="T29" fmla="*/ 65 h 119"/>
                <a:gd name="T30" fmla="*/ 54 w 72"/>
                <a:gd name="T31" fmla="*/ 59 h 119"/>
                <a:gd name="T32" fmla="*/ 66 w 72"/>
                <a:gd name="T33" fmla="*/ 47 h 119"/>
                <a:gd name="T34" fmla="*/ 72 w 72"/>
                <a:gd name="T35" fmla="*/ 41 h 119"/>
                <a:gd name="T36" fmla="*/ 72 w 72"/>
                <a:gd name="T37" fmla="*/ 35 h 119"/>
                <a:gd name="T38" fmla="*/ 72 w 72"/>
                <a:gd name="T39" fmla="*/ 35 h 119"/>
                <a:gd name="T40" fmla="*/ 66 w 72"/>
                <a:gd name="T41" fmla="*/ 41 h 119"/>
                <a:gd name="T42" fmla="*/ 60 w 72"/>
                <a:gd name="T43" fmla="*/ 47 h 119"/>
                <a:gd name="T44" fmla="*/ 54 w 72"/>
                <a:gd name="T45" fmla="*/ 53 h 119"/>
                <a:gd name="T46" fmla="*/ 48 w 72"/>
                <a:gd name="T47" fmla="*/ 59 h 119"/>
                <a:gd name="T48" fmla="*/ 42 w 72"/>
                <a:gd name="T49" fmla="*/ 47 h 119"/>
                <a:gd name="T50" fmla="*/ 48 w 72"/>
                <a:gd name="T51" fmla="*/ 12 h 119"/>
                <a:gd name="T52" fmla="*/ 42 w 72"/>
                <a:gd name="T53" fmla="*/ 0 h 119"/>
                <a:gd name="T54" fmla="*/ 42 w 72"/>
                <a:gd name="T55" fmla="*/ 0 h 119"/>
                <a:gd name="T56" fmla="*/ 42 w 72"/>
                <a:gd name="T57" fmla="*/ 18 h 119"/>
                <a:gd name="T58" fmla="*/ 36 w 72"/>
                <a:gd name="T59" fmla="*/ 53 h 119"/>
                <a:gd name="T60" fmla="*/ 36 w 72"/>
                <a:gd name="T61" fmla="*/ 65 h 119"/>
                <a:gd name="T62" fmla="*/ 36 w 72"/>
                <a:gd name="T63" fmla="*/ 59 h 119"/>
                <a:gd name="T64" fmla="*/ 30 w 72"/>
                <a:gd name="T65" fmla="*/ 53 h 119"/>
                <a:gd name="T66" fmla="*/ 30 w 72"/>
                <a:gd name="T67" fmla="*/ 47 h 119"/>
                <a:gd name="T68" fmla="*/ 18 w 72"/>
                <a:gd name="T69" fmla="*/ 35 h 119"/>
                <a:gd name="T70" fmla="*/ 12 w 72"/>
                <a:gd name="T71" fmla="*/ 29 h 119"/>
                <a:gd name="T72" fmla="*/ 6 w 72"/>
                <a:gd name="T73" fmla="*/ 29 h 119"/>
                <a:gd name="T74" fmla="*/ 12 w 72"/>
                <a:gd name="T75" fmla="*/ 35 h 119"/>
                <a:gd name="T76" fmla="*/ 18 w 72"/>
                <a:gd name="T77" fmla="*/ 41 h 119"/>
                <a:gd name="T78" fmla="*/ 30 w 72"/>
                <a:gd name="T79" fmla="*/ 59 h 119"/>
                <a:gd name="T80" fmla="*/ 30 w 72"/>
                <a:gd name="T81" fmla="*/ 71 h 119"/>
                <a:gd name="T82" fmla="*/ 30 w 72"/>
                <a:gd name="T83" fmla="*/ 89 h 119"/>
                <a:gd name="T84" fmla="*/ 24 w 72"/>
                <a:gd name="T85" fmla="*/ 89 h 119"/>
                <a:gd name="T86" fmla="*/ 24 w 72"/>
                <a:gd name="T87" fmla="*/ 89 h 119"/>
                <a:gd name="T88" fmla="*/ 18 w 72"/>
                <a:gd name="T89" fmla="*/ 83 h 119"/>
                <a:gd name="T90" fmla="*/ 12 w 72"/>
                <a:gd name="T91" fmla="*/ 77 h 119"/>
                <a:gd name="T92" fmla="*/ 6 w 72"/>
                <a:gd name="T93" fmla="*/ 71 h 119"/>
                <a:gd name="T94" fmla="*/ 0 w 72"/>
                <a:gd name="T95" fmla="*/ 65 h 119"/>
                <a:gd name="T96" fmla="*/ 0 w 72"/>
                <a:gd name="T97" fmla="*/ 65 h 119"/>
                <a:gd name="T98" fmla="*/ 6 w 72"/>
                <a:gd name="T99" fmla="*/ 71 h 119"/>
                <a:gd name="T100" fmla="*/ 12 w 72"/>
                <a:gd name="T101" fmla="*/ 83 h 119"/>
                <a:gd name="T102" fmla="*/ 18 w 72"/>
                <a:gd name="T103" fmla="*/ 89 h 119"/>
                <a:gd name="T104" fmla="*/ 18 w 72"/>
                <a:gd name="T105" fmla="*/ 95 h 119"/>
                <a:gd name="T106" fmla="*/ 18 w 72"/>
                <a:gd name="T107" fmla="*/ 107 h 119"/>
                <a:gd name="T108" fmla="*/ 12 w 72"/>
                <a:gd name="T109" fmla="*/ 119 h 119"/>
                <a:gd name="T110" fmla="*/ 12 w 72"/>
                <a:gd name="T111" fmla="*/ 119 h 11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119"/>
                <a:gd name="T170" fmla="*/ 72 w 72"/>
                <a:gd name="T171" fmla="*/ 119 h 11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119">
                  <a:moveTo>
                    <a:pt x="18" y="119"/>
                  </a:moveTo>
                  <a:lnTo>
                    <a:pt x="18" y="113"/>
                  </a:lnTo>
                  <a:lnTo>
                    <a:pt x="24" y="107"/>
                  </a:lnTo>
                  <a:lnTo>
                    <a:pt x="30" y="101"/>
                  </a:lnTo>
                  <a:lnTo>
                    <a:pt x="30" y="95"/>
                  </a:lnTo>
                  <a:lnTo>
                    <a:pt x="36" y="95"/>
                  </a:lnTo>
                  <a:lnTo>
                    <a:pt x="42" y="95"/>
                  </a:lnTo>
                  <a:lnTo>
                    <a:pt x="48" y="95"/>
                  </a:lnTo>
                  <a:lnTo>
                    <a:pt x="54" y="95"/>
                  </a:lnTo>
                  <a:lnTo>
                    <a:pt x="60" y="89"/>
                  </a:lnTo>
                  <a:lnTo>
                    <a:pt x="66" y="89"/>
                  </a:lnTo>
                  <a:lnTo>
                    <a:pt x="66" y="83"/>
                  </a:lnTo>
                  <a:lnTo>
                    <a:pt x="72" y="83"/>
                  </a:lnTo>
                  <a:lnTo>
                    <a:pt x="72" y="77"/>
                  </a:lnTo>
                  <a:lnTo>
                    <a:pt x="66" y="83"/>
                  </a:lnTo>
                  <a:lnTo>
                    <a:pt x="60" y="83"/>
                  </a:lnTo>
                  <a:lnTo>
                    <a:pt x="54" y="89"/>
                  </a:lnTo>
                  <a:lnTo>
                    <a:pt x="48" y="89"/>
                  </a:lnTo>
                  <a:lnTo>
                    <a:pt x="42" y="89"/>
                  </a:lnTo>
                  <a:lnTo>
                    <a:pt x="36" y="95"/>
                  </a:lnTo>
                  <a:lnTo>
                    <a:pt x="36" y="89"/>
                  </a:lnTo>
                  <a:lnTo>
                    <a:pt x="36" y="77"/>
                  </a:lnTo>
                  <a:lnTo>
                    <a:pt x="42" y="71"/>
                  </a:lnTo>
                  <a:lnTo>
                    <a:pt x="42" y="65"/>
                  </a:lnTo>
                  <a:lnTo>
                    <a:pt x="48" y="65"/>
                  </a:lnTo>
                  <a:lnTo>
                    <a:pt x="48" y="59"/>
                  </a:lnTo>
                  <a:lnTo>
                    <a:pt x="54" y="59"/>
                  </a:lnTo>
                  <a:lnTo>
                    <a:pt x="60" y="53"/>
                  </a:lnTo>
                  <a:lnTo>
                    <a:pt x="66" y="47"/>
                  </a:lnTo>
                  <a:lnTo>
                    <a:pt x="72" y="41"/>
                  </a:lnTo>
                  <a:lnTo>
                    <a:pt x="72" y="35"/>
                  </a:lnTo>
                  <a:lnTo>
                    <a:pt x="72" y="41"/>
                  </a:lnTo>
                  <a:lnTo>
                    <a:pt x="66" y="41"/>
                  </a:lnTo>
                  <a:lnTo>
                    <a:pt x="60" y="47"/>
                  </a:lnTo>
                  <a:lnTo>
                    <a:pt x="54" y="53"/>
                  </a:lnTo>
                  <a:lnTo>
                    <a:pt x="48" y="53"/>
                  </a:lnTo>
                  <a:lnTo>
                    <a:pt x="48" y="59"/>
                  </a:lnTo>
                  <a:lnTo>
                    <a:pt x="42" y="59"/>
                  </a:lnTo>
                  <a:lnTo>
                    <a:pt x="42" y="47"/>
                  </a:lnTo>
                  <a:lnTo>
                    <a:pt x="42" y="29"/>
                  </a:lnTo>
                  <a:lnTo>
                    <a:pt x="48" y="12"/>
                  </a:lnTo>
                  <a:lnTo>
                    <a:pt x="42" y="6"/>
                  </a:lnTo>
                  <a:lnTo>
                    <a:pt x="42" y="0"/>
                  </a:lnTo>
                  <a:lnTo>
                    <a:pt x="42" y="6"/>
                  </a:lnTo>
                  <a:lnTo>
                    <a:pt x="42" y="18"/>
                  </a:lnTo>
                  <a:lnTo>
                    <a:pt x="42" y="35"/>
                  </a:lnTo>
                  <a:lnTo>
                    <a:pt x="36" y="53"/>
                  </a:lnTo>
                  <a:lnTo>
                    <a:pt x="36" y="65"/>
                  </a:lnTo>
                  <a:lnTo>
                    <a:pt x="36" y="59"/>
                  </a:lnTo>
                  <a:lnTo>
                    <a:pt x="30" y="59"/>
                  </a:lnTo>
                  <a:lnTo>
                    <a:pt x="30" y="53"/>
                  </a:lnTo>
                  <a:lnTo>
                    <a:pt x="30" y="47"/>
                  </a:lnTo>
                  <a:lnTo>
                    <a:pt x="24" y="41"/>
                  </a:lnTo>
                  <a:lnTo>
                    <a:pt x="18" y="35"/>
                  </a:lnTo>
                  <a:lnTo>
                    <a:pt x="12" y="29"/>
                  </a:lnTo>
                  <a:lnTo>
                    <a:pt x="6" y="29"/>
                  </a:lnTo>
                  <a:lnTo>
                    <a:pt x="12" y="29"/>
                  </a:lnTo>
                  <a:lnTo>
                    <a:pt x="12" y="35"/>
                  </a:lnTo>
                  <a:lnTo>
                    <a:pt x="18" y="41"/>
                  </a:lnTo>
                  <a:lnTo>
                    <a:pt x="24" y="53"/>
                  </a:lnTo>
                  <a:lnTo>
                    <a:pt x="30" y="59"/>
                  </a:lnTo>
                  <a:lnTo>
                    <a:pt x="30" y="65"/>
                  </a:lnTo>
                  <a:lnTo>
                    <a:pt x="30" y="71"/>
                  </a:lnTo>
                  <a:lnTo>
                    <a:pt x="30" y="77"/>
                  </a:lnTo>
                  <a:lnTo>
                    <a:pt x="30" y="89"/>
                  </a:lnTo>
                  <a:lnTo>
                    <a:pt x="24" y="89"/>
                  </a:lnTo>
                  <a:lnTo>
                    <a:pt x="18" y="89"/>
                  </a:lnTo>
                  <a:lnTo>
                    <a:pt x="18" y="83"/>
                  </a:lnTo>
                  <a:lnTo>
                    <a:pt x="12" y="77"/>
                  </a:lnTo>
                  <a:lnTo>
                    <a:pt x="6" y="71"/>
                  </a:lnTo>
                  <a:lnTo>
                    <a:pt x="0" y="65"/>
                  </a:lnTo>
                  <a:lnTo>
                    <a:pt x="6" y="71"/>
                  </a:lnTo>
                  <a:lnTo>
                    <a:pt x="6" y="77"/>
                  </a:lnTo>
                  <a:lnTo>
                    <a:pt x="12" y="83"/>
                  </a:lnTo>
                  <a:lnTo>
                    <a:pt x="12" y="89"/>
                  </a:lnTo>
                  <a:lnTo>
                    <a:pt x="18" y="89"/>
                  </a:lnTo>
                  <a:lnTo>
                    <a:pt x="18" y="95"/>
                  </a:lnTo>
                  <a:lnTo>
                    <a:pt x="18" y="101"/>
                  </a:lnTo>
                  <a:lnTo>
                    <a:pt x="18" y="107"/>
                  </a:lnTo>
                  <a:lnTo>
                    <a:pt x="12" y="113"/>
                  </a:lnTo>
                  <a:lnTo>
                    <a:pt x="12" y="119"/>
                  </a:lnTo>
                  <a:lnTo>
                    <a:pt x="18" y="119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331" name="Freeform 257"/>
            <p:cNvSpPr>
              <a:spLocks/>
            </p:cNvSpPr>
            <p:nvPr/>
          </p:nvSpPr>
          <p:spPr bwMode="auto">
            <a:xfrm>
              <a:off x="4875" y="1881"/>
              <a:ext cx="143" cy="114"/>
            </a:xfrm>
            <a:custGeom>
              <a:avLst/>
              <a:gdLst>
                <a:gd name="T0" fmla="*/ 137 w 143"/>
                <a:gd name="T1" fmla="*/ 102 h 114"/>
                <a:gd name="T2" fmla="*/ 125 w 143"/>
                <a:gd name="T3" fmla="*/ 96 h 114"/>
                <a:gd name="T4" fmla="*/ 119 w 143"/>
                <a:gd name="T5" fmla="*/ 96 h 114"/>
                <a:gd name="T6" fmla="*/ 113 w 143"/>
                <a:gd name="T7" fmla="*/ 90 h 114"/>
                <a:gd name="T8" fmla="*/ 113 w 143"/>
                <a:gd name="T9" fmla="*/ 66 h 114"/>
                <a:gd name="T10" fmla="*/ 113 w 143"/>
                <a:gd name="T11" fmla="*/ 42 h 114"/>
                <a:gd name="T12" fmla="*/ 113 w 143"/>
                <a:gd name="T13" fmla="*/ 48 h 114"/>
                <a:gd name="T14" fmla="*/ 107 w 143"/>
                <a:gd name="T15" fmla="*/ 78 h 114"/>
                <a:gd name="T16" fmla="*/ 101 w 143"/>
                <a:gd name="T17" fmla="*/ 78 h 114"/>
                <a:gd name="T18" fmla="*/ 89 w 143"/>
                <a:gd name="T19" fmla="*/ 66 h 114"/>
                <a:gd name="T20" fmla="*/ 77 w 143"/>
                <a:gd name="T21" fmla="*/ 60 h 114"/>
                <a:gd name="T22" fmla="*/ 77 w 143"/>
                <a:gd name="T23" fmla="*/ 12 h 114"/>
                <a:gd name="T24" fmla="*/ 71 w 143"/>
                <a:gd name="T25" fmla="*/ 0 h 114"/>
                <a:gd name="T26" fmla="*/ 71 w 143"/>
                <a:gd name="T27" fmla="*/ 18 h 114"/>
                <a:gd name="T28" fmla="*/ 71 w 143"/>
                <a:gd name="T29" fmla="*/ 54 h 114"/>
                <a:gd name="T30" fmla="*/ 47 w 143"/>
                <a:gd name="T31" fmla="*/ 36 h 114"/>
                <a:gd name="T32" fmla="*/ 18 w 143"/>
                <a:gd name="T33" fmla="*/ 18 h 114"/>
                <a:gd name="T34" fmla="*/ 6 w 143"/>
                <a:gd name="T35" fmla="*/ 6 h 114"/>
                <a:gd name="T36" fmla="*/ 12 w 143"/>
                <a:gd name="T37" fmla="*/ 12 h 114"/>
                <a:gd name="T38" fmla="*/ 30 w 143"/>
                <a:gd name="T39" fmla="*/ 30 h 114"/>
                <a:gd name="T40" fmla="*/ 59 w 143"/>
                <a:gd name="T41" fmla="*/ 54 h 114"/>
                <a:gd name="T42" fmla="*/ 71 w 143"/>
                <a:gd name="T43" fmla="*/ 60 h 114"/>
                <a:gd name="T44" fmla="*/ 65 w 143"/>
                <a:gd name="T45" fmla="*/ 60 h 114"/>
                <a:gd name="T46" fmla="*/ 41 w 143"/>
                <a:gd name="T47" fmla="*/ 66 h 114"/>
                <a:gd name="T48" fmla="*/ 18 w 143"/>
                <a:gd name="T49" fmla="*/ 60 h 114"/>
                <a:gd name="T50" fmla="*/ 0 w 143"/>
                <a:gd name="T51" fmla="*/ 54 h 114"/>
                <a:gd name="T52" fmla="*/ 6 w 143"/>
                <a:gd name="T53" fmla="*/ 66 h 114"/>
                <a:gd name="T54" fmla="*/ 30 w 143"/>
                <a:gd name="T55" fmla="*/ 66 h 114"/>
                <a:gd name="T56" fmla="*/ 59 w 143"/>
                <a:gd name="T57" fmla="*/ 72 h 114"/>
                <a:gd name="T58" fmla="*/ 71 w 143"/>
                <a:gd name="T59" fmla="*/ 72 h 114"/>
                <a:gd name="T60" fmla="*/ 83 w 143"/>
                <a:gd name="T61" fmla="*/ 78 h 114"/>
                <a:gd name="T62" fmla="*/ 95 w 143"/>
                <a:gd name="T63" fmla="*/ 90 h 114"/>
                <a:gd name="T64" fmla="*/ 83 w 143"/>
                <a:gd name="T65" fmla="*/ 96 h 114"/>
                <a:gd name="T66" fmla="*/ 65 w 143"/>
                <a:gd name="T67" fmla="*/ 102 h 114"/>
                <a:gd name="T68" fmla="*/ 53 w 143"/>
                <a:gd name="T69" fmla="*/ 108 h 114"/>
                <a:gd name="T70" fmla="*/ 53 w 143"/>
                <a:gd name="T71" fmla="*/ 108 h 114"/>
                <a:gd name="T72" fmla="*/ 65 w 143"/>
                <a:gd name="T73" fmla="*/ 108 h 114"/>
                <a:gd name="T74" fmla="*/ 89 w 143"/>
                <a:gd name="T75" fmla="*/ 102 h 114"/>
                <a:gd name="T76" fmla="*/ 101 w 143"/>
                <a:gd name="T77" fmla="*/ 96 h 114"/>
                <a:gd name="T78" fmla="*/ 113 w 143"/>
                <a:gd name="T79" fmla="*/ 96 h 114"/>
                <a:gd name="T80" fmla="*/ 125 w 143"/>
                <a:gd name="T81" fmla="*/ 102 h 114"/>
                <a:gd name="T82" fmla="*/ 131 w 143"/>
                <a:gd name="T83" fmla="*/ 108 h 114"/>
                <a:gd name="T84" fmla="*/ 143 w 143"/>
                <a:gd name="T85" fmla="*/ 114 h 11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"/>
                <a:gd name="T130" fmla="*/ 0 h 114"/>
                <a:gd name="T131" fmla="*/ 143 w 143"/>
                <a:gd name="T132" fmla="*/ 114 h 11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" h="114">
                  <a:moveTo>
                    <a:pt x="143" y="114"/>
                  </a:moveTo>
                  <a:lnTo>
                    <a:pt x="137" y="108"/>
                  </a:lnTo>
                  <a:lnTo>
                    <a:pt x="137" y="102"/>
                  </a:lnTo>
                  <a:lnTo>
                    <a:pt x="131" y="102"/>
                  </a:lnTo>
                  <a:lnTo>
                    <a:pt x="131" y="96"/>
                  </a:lnTo>
                  <a:lnTo>
                    <a:pt x="125" y="96"/>
                  </a:lnTo>
                  <a:lnTo>
                    <a:pt x="119" y="96"/>
                  </a:lnTo>
                  <a:lnTo>
                    <a:pt x="119" y="90"/>
                  </a:lnTo>
                  <a:lnTo>
                    <a:pt x="113" y="90"/>
                  </a:lnTo>
                  <a:lnTo>
                    <a:pt x="113" y="84"/>
                  </a:lnTo>
                  <a:lnTo>
                    <a:pt x="113" y="78"/>
                  </a:lnTo>
                  <a:lnTo>
                    <a:pt x="113" y="66"/>
                  </a:lnTo>
                  <a:lnTo>
                    <a:pt x="113" y="54"/>
                  </a:lnTo>
                  <a:lnTo>
                    <a:pt x="113" y="48"/>
                  </a:lnTo>
                  <a:lnTo>
                    <a:pt x="113" y="42"/>
                  </a:lnTo>
                  <a:lnTo>
                    <a:pt x="113" y="48"/>
                  </a:lnTo>
                  <a:lnTo>
                    <a:pt x="113" y="54"/>
                  </a:lnTo>
                  <a:lnTo>
                    <a:pt x="107" y="66"/>
                  </a:lnTo>
                  <a:lnTo>
                    <a:pt x="107" y="78"/>
                  </a:lnTo>
                  <a:lnTo>
                    <a:pt x="107" y="84"/>
                  </a:lnTo>
                  <a:lnTo>
                    <a:pt x="101" y="84"/>
                  </a:lnTo>
                  <a:lnTo>
                    <a:pt x="101" y="78"/>
                  </a:lnTo>
                  <a:lnTo>
                    <a:pt x="95" y="78"/>
                  </a:lnTo>
                  <a:lnTo>
                    <a:pt x="95" y="72"/>
                  </a:lnTo>
                  <a:lnTo>
                    <a:pt x="89" y="66"/>
                  </a:lnTo>
                  <a:lnTo>
                    <a:pt x="83" y="66"/>
                  </a:lnTo>
                  <a:lnTo>
                    <a:pt x="83" y="60"/>
                  </a:lnTo>
                  <a:lnTo>
                    <a:pt x="77" y="60"/>
                  </a:lnTo>
                  <a:lnTo>
                    <a:pt x="83" y="48"/>
                  </a:lnTo>
                  <a:lnTo>
                    <a:pt x="77" y="30"/>
                  </a:lnTo>
                  <a:lnTo>
                    <a:pt x="77" y="12"/>
                  </a:lnTo>
                  <a:lnTo>
                    <a:pt x="71" y="0"/>
                  </a:lnTo>
                  <a:lnTo>
                    <a:pt x="71" y="6"/>
                  </a:lnTo>
                  <a:lnTo>
                    <a:pt x="71" y="12"/>
                  </a:lnTo>
                  <a:lnTo>
                    <a:pt x="71" y="18"/>
                  </a:lnTo>
                  <a:lnTo>
                    <a:pt x="77" y="30"/>
                  </a:lnTo>
                  <a:lnTo>
                    <a:pt x="77" y="48"/>
                  </a:lnTo>
                  <a:lnTo>
                    <a:pt x="71" y="54"/>
                  </a:lnTo>
                  <a:lnTo>
                    <a:pt x="65" y="48"/>
                  </a:lnTo>
                  <a:lnTo>
                    <a:pt x="59" y="42"/>
                  </a:lnTo>
                  <a:lnTo>
                    <a:pt x="47" y="36"/>
                  </a:lnTo>
                  <a:lnTo>
                    <a:pt x="41" y="30"/>
                  </a:lnTo>
                  <a:lnTo>
                    <a:pt x="30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30" y="30"/>
                  </a:lnTo>
                  <a:lnTo>
                    <a:pt x="41" y="36"/>
                  </a:lnTo>
                  <a:lnTo>
                    <a:pt x="53" y="48"/>
                  </a:lnTo>
                  <a:lnTo>
                    <a:pt x="59" y="54"/>
                  </a:lnTo>
                  <a:lnTo>
                    <a:pt x="65" y="54"/>
                  </a:lnTo>
                  <a:lnTo>
                    <a:pt x="71" y="60"/>
                  </a:lnTo>
                  <a:lnTo>
                    <a:pt x="65" y="60"/>
                  </a:lnTo>
                  <a:lnTo>
                    <a:pt x="59" y="66"/>
                  </a:lnTo>
                  <a:lnTo>
                    <a:pt x="53" y="66"/>
                  </a:lnTo>
                  <a:lnTo>
                    <a:pt x="41" y="66"/>
                  </a:lnTo>
                  <a:lnTo>
                    <a:pt x="36" y="66"/>
                  </a:lnTo>
                  <a:lnTo>
                    <a:pt x="24" y="66"/>
                  </a:lnTo>
                  <a:lnTo>
                    <a:pt x="18" y="60"/>
                  </a:lnTo>
                  <a:lnTo>
                    <a:pt x="12" y="60"/>
                  </a:lnTo>
                  <a:lnTo>
                    <a:pt x="6" y="60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8" y="66"/>
                  </a:lnTo>
                  <a:lnTo>
                    <a:pt x="30" y="66"/>
                  </a:lnTo>
                  <a:lnTo>
                    <a:pt x="41" y="66"/>
                  </a:lnTo>
                  <a:lnTo>
                    <a:pt x="47" y="66"/>
                  </a:lnTo>
                  <a:lnTo>
                    <a:pt x="59" y="72"/>
                  </a:lnTo>
                  <a:lnTo>
                    <a:pt x="65" y="72"/>
                  </a:lnTo>
                  <a:lnTo>
                    <a:pt x="71" y="72"/>
                  </a:lnTo>
                  <a:lnTo>
                    <a:pt x="77" y="72"/>
                  </a:lnTo>
                  <a:lnTo>
                    <a:pt x="77" y="78"/>
                  </a:lnTo>
                  <a:lnTo>
                    <a:pt x="83" y="78"/>
                  </a:lnTo>
                  <a:lnTo>
                    <a:pt x="89" y="84"/>
                  </a:lnTo>
                  <a:lnTo>
                    <a:pt x="95" y="90"/>
                  </a:lnTo>
                  <a:lnTo>
                    <a:pt x="89" y="90"/>
                  </a:lnTo>
                  <a:lnTo>
                    <a:pt x="83" y="96"/>
                  </a:lnTo>
                  <a:lnTo>
                    <a:pt x="77" y="96"/>
                  </a:lnTo>
                  <a:lnTo>
                    <a:pt x="71" y="102"/>
                  </a:lnTo>
                  <a:lnTo>
                    <a:pt x="65" y="102"/>
                  </a:lnTo>
                  <a:lnTo>
                    <a:pt x="59" y="108"/>
                  </a:lnTo>
                  <a:lnTo>
                    <a:pt x="53" y="108"/>
                  </a:lnTo>
                  <a:lnTo>
                    <a:pt x="47" y="108"/>
                  </a:lnTo>
                  <a:lnTo>
                    <a:pt x="53" y="108"/>
                  </a:lnTo>
                  <a:lnTo>
                    <a:pt x="59" y="108"/>
                  </a:lnTo>
                  <a:lnTo>
                    <a:pt x="65" y="108"/>
                  </a:lnTo>
                  <a:lnTo>
                    <a:pt x="77" y="108"/>
                  </a:lnTo>
                  <a:lnTo>
                    <a:pt x="83" y="102"/>
                  </a:lnTo>
                  <a:lnTo>
                    <a:pt x="89" y="102"/>
                  </a:lnTo>
                  <a:lnTo>
                    <a:pt x="95" y="102"/>
                  </a:lnTo>
                  <a:lnTo>
                    <a:pt x="95" y="96"/>
                  </a:lnTo>
                  <a:lnTo>
                    <a:pt x="101" y="96"/>
                  </a:lnTo>
                  <a:lnTo>
                    <a:pt x="107" y="96"/>
                  </a:lnTo>
                  <a:lnTo>
                    <a:pt x="113" y="96"/>
                  </a:lnTo>
                  <a:lnTo>
                    <a:pt x="113" y="102"/>
                  </a:lnTo>
                  <a:lnTo>
                    <a:pt x="119" y="102"/>
                  </a:lnTo>
                  <a:lnTo>
                    <a:pt x="125" y="102"/>
                  </a:lnTo>
                  <a:lnTo>
                    <a:pt x="125" y="108"/>
                  </a:lnTo>
                  <a:lnTo>
                    <a:pt x="131" y="108"/>
                  </a:lnTo>
                  <a:lnTo>
                    <a:pt x="137" y="108"/>
                  </a:lnTo>
                  <a:lnTo>
                    <a:pt x="137" y="114"/>
                  </a:lnTo>
                  <a:lnTo>
                    <a:pt x="143" y="114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</p:grpSp>
      <p:grpSp>
        <p:nvGrpSpPr>
          <p:cNvPr id="3" name="Group 258"/>
          <p:cNvGrpSpPr>
            <a:grpSpLocks/>
          </p:cNvGrpSpPr>
          <p:nvPr/>
        </p:nvGrpSpPr>
        <p:grpSpPr bwMode="auto">
          <a:xfrm rot="-4516406">
            <a:off x="7015163" y="23812"/>
            <a:ext cx="2000250" cy="2257425"/>
            <a:chOff x="4176" y="878"/>
            <a:chExt cx="1254" cy="1422"/>
          </a:xfrm>
        </p:grpSpPr>
        <p:sp>
          <p:nvSpPr>
            <p:cNvPr id="12826" name="Freeform 259"/>
            <p:cNvSpPr>
              <a:spLocks/>
            </p:cNvSpPr>
            <p:nvPr/>
          </p:nvSpPr>
          <p:spPr bwMode="auto">
            <a:xfrm>
              <a:off x="5149" y="1189"/>
              <a:ext cx="54" cy="149"/>
            </a:xfrm>
            <a:custGeom>
              <a:avLst/>
              <a:gdLst>
                <a:gd name="T0" fmla="*/ 42 w 54"/>
                <a:gd name="T1" fmla="*/ 149 h 149"/>
                <a:gd name="T2" fmla="*/ 42 w 54"/>
                <a:gd name="T3" fmla="*/ 149 h 149"/>
                <a:gd name="T4" fmla="*/ 42 w 54"/>
                <a:gd name="T5" fmla="*/ 143 h 149"/>
                <a:gd name="T6" fmla="*/ 42 w 54"/>
                <a:gd name="T7" fmla="*/ 143 h 149"/>
                <a:gd name="T8" fmla="*/ 42 w 54"/>
                <a:gd name="T9" fmla="*/ 143 h 149"/>
                <a:gd name="T10" fmla="*/ 48 w 54"/>
                <a:gd name="T11" fmla="*/ 119 h 149"/>
                <a:gd name="T12" fmla="*/ 48 w 54"/>
                <a:gd name="T13" fmla="*/ 96 h 149"/>
                <a:gd name="T14" fmla="*/ 48 w 54"/>
                <a:gd name="T15" fmla="*/ 78 h 149"/>
                <a:gd name="T16" fmla="*/ 36 w 54"/>
                <a:gd name="T17" fmla="*/ 60 h 149"/>
                <a:gd name="T18" fmla="*/ 30 w 54"/>
                <a:gd name="T19" fmla="*/ 42 h 149"/>
                <a:gd name="T20" fmla="*/ 18 w 54"/>
                <a:gd name="T21" fmla="*/ 24 h 149"/>
                <a:gd name="T22" fmla="*/ 6 w 54"/>
                <a:gd name="T23" fmla="*/ 12 h 149"/>
                <a:gd name="T24" fmla="*/ 0 w 54"/>
                <a:gd name="T25" fmla="*/ 0 h 149"/>
                <a:gd name="T26" fmla="*/ 12 w 54"/>
                <a:gd name="T27" fmla="*/ 6 h 149"/>
                <a:gd name="T28" fmla="*/ 24 w 54"/>
                <a:gd name="T29" fmla="*/ 18 h 149"/>
                <a:gd name="T30" fmla="*/ 36 w 54"/>
                <a:gd name="T31" fmla="*/ 36 h 149"/>
                <a:gd name="T32" fmla="*/ 48 w 54"/>
                <a:gd name="T33" fmla="*/ 60 h 149"/>
                <a:gd name="T34" fmla="*/ 54 w 54"/>
                <a:gd name="T35" fmla="*/ 84 h 149"/>
                <a:gd name="T36" fmla="*/ 54 w 54"/>
                <a:gd name="T37" fmla="*/ 107 h 149"/>
                <a:gd name="T38" fmla="*/ 54 w 54"/>
                <a:gd name="T39" fmla="*/ 131 h 149"/>
                <a:gd name="T40" fmla="*/ 42 w 54"/>
                <a:gd name="T41" fmla="*/ 149 h 14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49"/>
                <a:gd name="T65" fmla="*/ 54 w 54"/>
                <a:gd name="T66" fmla="*/ 149 h 14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49">
                  <a:moveTo>
                    <a:pt x="42" y="149"/>
                  </a:moveTo>
                  <a:lnTo>
                    <a:pt x="42" y="149"/>
                  </a:lnTo>
                  <a:lnTo>
                    <a:pt x="42" y="143"/>
                  </a:lnTo>
                  <a:lnTo>
                    <a:pt x="48" y="119"/>
                  </a:lnTo>
                  <a:lnTo>
                    <a:pt x="48" y="96"/>
                  </a:lnTo>
                  <a:lnTo>
                    <a:pt x="48" y="78"/>
                  </a:lnTo>
                  <a:lnTo>
                    <a:pt x="36" y="60"/>
                  </a:lnTo>
                  <a:lnTo>
                    <a:pt x="30" y="42"/>
                  </a:lnTo>
                  <a:lnTo>
                    <a:pt x="18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12" y="6"/>
                  </a:lnTo>
                  <a:lnTo>
                    <a:pt x="24" y="18"/>
                  </a:lnTo>
                  <a:lnTo>
                    <a:pt x="36" y="36"/>
                  </a:lnTo>
                  <a:lnTo>
                    <a:pt x="48" y="60"/>
                  </a:lnTo>
                  <a:lnTo>
                    <a:pt x="54" y="84"/>
                  </a:lnTo>
                  <a:lnTo>
                    <a:pt x="54" y="107"/>
                  </a:lnTo>
                  <a:lnTo>
                    <a:pt x="54" y="131"/>
                  </a:lnTo>
                  <a:lnTo>
                    <a:pt x="42" y="14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27" name="Freeform 260"/>
            <p:cNvSpPr>
              <a:spLocks/>
            </p:cNvSpPr>
            <p:nvPr/>
          </p:nvSpPr>
          <p:spPr bwMode="auto">
            <a:xfrm>
              <a:off x="5125" y="1207"/>
              <a:ext cx="54" cy="12"/>
            </a:xfrm>
            <a:custGeom>
              <a:avLst/>
              <a:gdLst>
                <a:gd name="T0" fmla="*/ 0 w 54"/>
                <a:gd name="T1" fmla="*/ 6 h 12"/>
                <a:gd name="T2" fmla="*/ 6 w 54"/>
                <a:gd name="T3" fmla="*/ 0 h 12"/>
                <a:gd name="T4" fmla="*/ 12 w 54"/>
                <a:gd name="T5" fmla="*/ 0 h 12"/>
                <a:gd name="T6" fmla="*/ 18 w 54"/>
                <a:gd name="T7" fmla="*/ 0 h 12"/>
                <a:gd name="T8" fmla="*/ 24 w 54"/>
                <a:gd name="T9" fmla="*/ 0 h 12"/>
                <a:gd name="T10" fmla="*/ 30 w 54"/>
                <a:gd name="T11" fmla="*/ 6 h 12"/>
                <a:gd name="T12" fmla="*/ 42 w 54"/>
                <a:gd name="T13" fmla="*/ 6 h 12"/>
                <a:gd name="T14" fmla="*/ 48 w 54"/>
                <a:gd name="T15" fmla="*/ 12 h 12"/>
                <a:gd name="T16" fmla="*/ 54 w 54"/>
                <a:gd name="T17" fmla="*/ 12 h 12"/>
                <a:gd name="T18" fmla="*/ 48 w 54"/>
                <a:gd name="T19" fmla="*/ 12 h 12"/>
                <a:gd name="T20" fmla="*/ 42 w 54"/>
                <a:gd name="T21" fmla="*/ 12 h 12"/>
                <a:gd name="T22" fmla="*/ 30 w 54"/>
                <a:gd name="T23" fmla="*/ 12 h 12"/>
                <a:gd name="T24" fmla="*/ 24 w 54"/>
                <a:gd name="T25" fmla="*/ 6 h 12"/>
                <a:gd name="T26" fmla="*/ 18 w 54"/>
                <a:gd name="T27" fmla="*/ 6 h 12"/>
                <a:gd name="T28" fmla="*/ 12 w 54"/>
                <a:gd name="T29" fmla="*/ 6 h 12"/>
                <a:gd name="T30" fmla="*/ 6 w 54"/>
                <a:gd name="T31" fmla="*/ 6 h 12"/>
                <a:gd name="T32" fmla="*/ 0 w 54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12"/>
                <a:gd name="T53" fmla="*/ 54 w 5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12">
                  <a:moveTo>
                    <a:pt x="0" y="6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42" y="6"/>
                  </a:lnTo>
                  <a:lnTo>
                    <a:pt x="48" y="12"/>
                  </a:lnTo>
                  <a:lnTo>
                    <a:pt x="54" y="12"/>
                  </a:lnTo>
                  <a:lnTo>
                    <a:pt x="48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28" name="Freeform 261"/>
            <p:cNvSpPr>
              <a:spLocks/>
            </p:cNvSpPr>
            <p:nvPr/>
          </p:nvSpPr>
          <p:spPr bwMode="auto">
            <a:xfrm>
              <a:off x="5125" y="1219"/>
              <a:ext cx="60" cy="12"/>
            </a:xfrm>
            <a:custGeom>
              <a:avLst/>
              <a:gdLst>
                <a:gd name="T0" fmla="*/ 0 w 60"/>
                <a:gd name="T1" fmla="*/ 0 h 12"/>
                <a:gd name="T2" fmla="*/ 6 w 60"/>
                <a:gd name="T3" fmla="*/ 0 h 12"/>
                <a:gd name="T4" fmla="*/ 6 w 60"/>
                <a:gd name="T5" fmla="*/ 0 h 12"/>
                <a:gd name="T6" fmla="*/ 18 w 60"/>
                <a:gd name="T7" fmla="*/ 0 h 12"/>
                <a:gd name="T8" fmla="*/ 24 w 60"/>
                <a:gd name="T9" fmla="*/ 0 h 12"/>
                <a:gd name="T10" fmla="*/ 36 w 60"/>
                <a:gd name="T11" fmla="*/ 6 h 12"/>
                <a:gd name="T12" fmla="*/ 48 w 60"/>
                <a:gd name="T13" fmla="*/ 6 h 12"/>
                <a:gd name="T14" fmla="*/ 54 w 60"/>
                <a:gd name="T15" fmla="*/ 12 h 12"/>
                <a:gd name="T16" fmla="*/ 60 w 60"/>
                <a:gd name="T17" fmla="*/ 12 h 12"/>
                <a:gd name="T18" fmla="*/ 54 w 60"/>
                <a:gd name="T19" fmla="*/ 12 h 12"/>
                <a:gd name="T20" fmla="*/ 48 w 60"/>
                <a:gd name="T21" fmla="*/ 12 h 12"/>
                <a:gd name="T22" fmla="*/ 36 w 60"/>
                <a:gd name="T23" fmla="*/ 12 h 12"/>
                <a:gd name="T24" fmla="*/ 30 w 60"/>
                <a:gd name="T25" fmla="*/ 6 h 12"/>
                <a:gd name="T26" fmla="*/ 18 w 60"/>
                <a:gd name="T27" fmla="*/ 6 h 12"/>
                <a:gd name="T28" fmla="*/ 12 w 60"/>
                <a:gd name="T29" fmla="*/ 6 h 12"/>
                <a:gd name="T30" fmla="*/ 6 w 60"/>
                <a:gd name="T31" fmla="*/ 0 h 12"/>
                <a:gd name="T32" fmla="*/ 0 w 60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0"/>
                <a:gd name="T52" fmla="*/ 0 h 12"/>
                <a:gd name="T53" fmla="*/ 60 w 6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0" h="12">
                  <a:moveTo>
                    <a:pt x="0" y="0"/>
                  </a:move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6" y="6"/>
                  </a:lnTo>
                  <a:lnTo>
                    <a:pt x="48" y="6"/>
                  </a:lnTo>
                  <a:lnTo>
                    <a:pt x="54" y="12"/>
                  </a:lnTo>
                  <a:lnTo>
                    <a:pt x="60" y="12"/>
                  </a:lnTo>
                  <a:lnTo>
                    <a:pt x="54" y="12"/>
                  </a:lnTo>
                  <a:lnTo>
                    <a:pt x="48" y="12"/>
                  </a:lnTo>
                  <a:lnTo>
                    <a:pt x="36" y="12"/>
                  </a:lnTo>
                  <a:lnTo>
                    <a:pt x="30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29" name="Freeform 262"/>
            <p:cNvSpPr>
              <a:spLocks/>
            </p:cNvSpPr>
            <p:nvPr/>
          </p:nvSpPr>
          <p:spPr bwMode="auto">
            <a:xfrm>
              <a:off x="5131" y="1243"/>
              <a:ext cx="66" cy="12"/>
            </a:xfrm>
            <a:custGeom>
              <a:avLst/>
              <a:gdLst>
                <a:gd name="T0" fmla="*/ 0 w 66"/>
                <a:gd name="T1" fmla="*/ 0 h 12"/>
                <a:gd name="T2" fmla="*/ 6 w 66"/>
                <a:gd name="T3" fmla="*/ 0 h 12"/>
                <a:gd name="T4" fmla="*/ 12 w 66"/>
                <a:gd name="T5" fmla="*/ 0 h 12"/>
                <a:gd name="T6" fmla="*/ 18 w 66"/>
                <a:gd name="T7" fmla="*/ 0 h 12"/>
                <a:gd name="T8" fmla="*/ 30 w 66"/>
                <a:gd name="T9" fmla="*/ 0 h 12"/>
                <a:gd name="T10" fmla="*/ 42 w 66"/>
                <a:gd name="T11" fmla="*/ 6 h 12"/>
                <a:gd name="T12" fmla="*/ 54 w 66"/>
                <a:gd name="T13" fmla="*/ 6 h 12"/>
                <a:gd name="T14" fmla="*/ 60 w 66"/>
                <a:gd name="T15" fmla="*/ 6 h 12"/>
                <a:gd name="T16" fmla="*/ 66 w 66"/>
                <a:gd name="T17" fmla="*/ 12 h 12"/>
                <a:gd name="T18" fmla="*/ 60 w 66"/>
                <a:gd name="T19" fmla="*/ 12 h 12"/>
                <a:gd name="T20" fmla="*/ 54 w 66"/>
                <a:gd name="T21" fmla="*/ 12 h 12"/>
                <a:gd name="T22" fmla="*/ 42 w 66"/>
                <a:gd name="T23" fmla="*/ 12 h 12"/>
                <a:gd name="T24" fmla="*/ 30 w 66"/>
                <a:gd name="T25" fmla="*/ 12 h 12"/>
                <a:gd name="T26" fmla="*/ 18 w 66"/>
                <a:gd name="T27" fmla="*/ 6 h 12"/>
                <a:gd name="T28" fmla="*/ 12 w 66"/>
                <a:gd name="T29" fmla="*/ 6 h 12"/>
                <a:gd name="T30" fmla="*/ 6 w 66"/>
                <a:gd name="T31" fmla="*/ 6 h 12"/>
                <a:gd name="T32" fmla="*/ 0 w 66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12"/>
                <a:gd name="T53" fmla="*/ 66 w 6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12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2" y="6"/>
                  </a:lnTo>
                  <a:lnTo>
                    <a:pt x="54" y="6"/>
                  </a:lnTo>
                  <a:lnTo>
                    <a:pt x="60" y="6"/>
                  </a:lnTo>
                  <a:lnTo>
                    <a:pt x="66" y="12"/>
                  </a:lnTo>
                  <a:lnTo>
                    <a:pt x="60" y="12"/>
                  </a:lnTo>
                  <a:lnTo>
                    <a:pt x="54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30" name="Freeform 263"/>
            <p:cNvSpPr>
              <a:spLocks/>
            </p:cNvSpPr>
            <p:nvPr/>
          </p:nvSpPr>
          <p:spPr bwMode="auto">
            <a:xfrm>
              <a:off x="5143" y="1261"/>
              <a:ext cx="54" cy="6"/>
            </a:xfrm>
            <a:custGeom>
              <a:avLst/>
              <a:gdLst>
                <a:gd name="T0" fmla="*/ 0 w 54"/>
                <a:gd name="T1" fmla="*/ 0 h 6"/>
                <a:gd name="T2" fmla="*/ 0 w 54"/>
                <a:gd name="T3" fmla="*/ 0 h 6"/>
                <a:gd name="T4" fmla="*/ 6 w 54"/>
                <a:gd name="T5" fmla="*/ 0 h 6"/>
                <a:gd name="T6" fmla="*/ 18 w 54"/>
                <a:gd name="T7" fmla="*/ 0 h 6"/>
                <a:gd name="T8" fmla="*/ 24 w 54"/>
                <a:gd name="T9" fmla="*/ 0 h 6"/>
                <a:gd name="T10" fmla="*/ 36 w 54"/>
                <a:gd name="T11" fmla="*/ 0 h 6"/>
                <a:gd name="T12" fmla="*/ 42 w 54"/>
                <a:gd name="T13" fmla="*/ 0 h 6"/>
                <a:gd name="T14" fmla="*/ 54 w 54"/>
                <a:gd name="T15" fmla="*/ 6 h 6"/>
                <a:gd name="T16" fmla="*/ 54 w 54"/>
                <a:gd name="T17" fmla="*/ 6 h 6"/>
                <a:gd name="T18" fmla="*/ 54 w 54"/>
                <a:gd name="T19" fmla="*/ 6 h 6"/>
                <a:gd name="T20" fmla="*/ 42 w 54"/>
                <a:gd name="T21" fmla="*/ 6 h 6"/>
                <a:gd name="T22" fmla="*/ 36 w 54"/>
                <a:gd name="T23" fmla="*/ 6 h 6"/>
                <a:gd name="T24" fmla="*/ 24 w 54"/>
                <a:gd name="T25" fmla="*/ 6 h 6"/>
                <a:gd name="T26" fmla="*/ 18 w 54"/>
                <a:gd name="T27" fmla="*/ 6 h 6"/>
                <a:gd name="T28" fmla="*/ 6 w 54"/>
                <a:gd name="T29" fmla="*/ 6 h 6"/>
                <a:gd name="T30" fmla="*/ 0 w 54"/>
                <a:gd name="T31" fmla="*/ 0 h 6"/>
                <a:gd name="T32" fmla="*/ 0 w 54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6"/>
                <a:gd name="T53" fmla="*/ 54 w 5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54" y="6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31" name="Freeform 264"/>
            <p:cNvSpPr>
              <a:spLocks/>
            </p:cNvSpPr>
            <p:nvPr/>
          </p:nvSpPr>
          <p:spPr bwMode="auto">
            <a:xfrm>
              <a:off x="5155" y="1285"/>
              <a:ext cx="48" cy="5"/>
            </a:xfrm>
            <a:custGeom>
              <a:avLst/>
              <a:gdLst>
                <a:gd name="T0" fmla="*/ 0 w 48"/>
                <a:gd name="T1" fmla="*/ 5 h 5"/>
                <a:gd name="T2" fmla="*/ 0 w 48"/>
                <a:gd name="T3" fmla="*/ 5 h 5"/>
                <a:gd name="T4" fmla="*/ 6 w 48"/>
                <a:gd name="T5" fmla="*/ 0 h 5"/>
                <a:gd name="T6" fmla="*/ 12 w 48"/>
                <a:gd name="T7" fmla="*/ 0 h 5"/>
                <a:gd name="T8" fmla="*/ 18 w 48"/>
                <a:gd name="T9" fmla="*/ 0 h 5"/>
                <a:gd name="T10" fmla="*/ 30 w 48"/>
                <a:gd name="T11" fmla="*/ 0 h 5"/>
                <a:gd name="T12" fmla="*/ 36 w 48"/>
                <a:gd name="T13" fmla="*/ 0 h 5"/>
                <a:gd name="T14" fmla="*/ 42 w 48"/>
                <a:gd name="T15" fmla="*/ 5 h 5"/>
                <a:gd name="T16" fmla="*/ 48 w 48"/>
                <a:gd name="T17" fmla="*/ 5 h 5"/>
                <a:gd name="T18" fmla="*/ 42 w 48"/>
                <a:gd name="T19" fmla="*/ 5 h 5"/>
                <a:gd name="T20" fmla="*/ 36 w 48"/>
                <a:gd name="T21" fmla="*/ 5 h 5"/>
                <a:gd name="T22" fmla="*/ 30 w 48"/>
                <a:gd name="T23" fmla="*/ 5 h 5"/>
                <a:gd name="T24" fmla="*/ 18 w 48"/>
                <a:gd name="T25" fmla="*/ 5 h 5"/>
                <a:gd name="T26" fmla="*/ 12 w 48"/>
                <a:gd name="T27" fmla="*/ 5 h 5"/>
                <a:gd name="T28" fmla="*/ 6 w 48"/>
                <a:gd name="T29" fmla="*/ 5 h 5"/>
                <a:gd name="T30" fmla="*/ 0 w 48"/>
                <a:gd name="T31" fmla="*/ 5 h 5"/>
                <a:gd name="T32" fmla="*/ 0 w 48"/>
                <a:gd name="T33" fmla="*/ 5 h 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5"/>
                <a:gd name="T53" fmla="*/ 48 w 48"/>
                <a:gd name="T54" fmla="*/ 5 h 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5">
                  <a:moveTo>
                    <a:pt x="0" y="5"/>
                  </a:moveTo>
                  <a:lnTo>
                    <a:pt x="0" y="5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5"/>
                  </a:lnTo>
                  <a:lnTo>
                    <a:pt x="48" y="5"/>
                  </a:lnTo>
                  <a:lnTo>
                    <a:pt x="42" y="5"/>
                  </a:lnTo>
                  <a:lnTo>
                    <a:pt x="36" y="5"/>
                  </a:lnTo>
                  <a:lnTo>
                    <a:pt x="30" y="5"/>
                  </a:lnTo>
                  <a:lnTo>
                    <a:pt x="18" y="5"/>
                  </a:lnTo>
                  <a:lnTo>
                    <a:pt x="12" y="5"/>
                  </a:lnTo>
                  <a:lnTo>
                    <a:pt x="6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32" name="Freeform 265"/>
            <p:cNvSpPr>
              <a:spLocks/>
            </p:cNvSpPr>
            <p:nvPr/>
          </p:nvSpPr>
          <p:spPr bwMode="auto">
            <a:xfrm>
              <a:off x="5173" y="1326"/>
              <a:ext cx="24" cy="6"/>
            </a:xfrm>
            <a:custGeom>
              <a:avLst/>
              <a:gdLst>
                <a:gd name="T0" fmla="*/ 0 w 24"/>
                <a:gd name="T1" fmla="*/ 6 h 6"/>
                <a:gd name="T2" fmla="*/ 0 w 24"/>
                <a:gd name="T3" fmla="*/ 6 h 6"/>
                <a:gd name="T4" fmla="*/ 6 w 24"/>
                <a:gd name="T5" fmla="*/ 0 h 6"/>
                <a:gd name="T6" fmla="*/ 6 w 24"/>
                <a:gd name="T7" fmla="*/ 0 h 6"/>
                <a:gd name="T8" fmla="*/ 12 w 24"/>
                <a:gd name="T9" fmla="*/ 0 h 6"/>
                <a:gd name="T10" fmla="*/ 12 w 24"/>
                <a:gd name="T11" fmla="*/ 0 h 6"/>
                <a:gd name="T12" fmla="*/ 18 w 24"/>
                <a:gd name="T13" fmla="*/ 0 h 6"/>
                <a:gd name="T14" fmla="*/ 24 w 24"/>
                <a:gd name="T15" fmla="*/ 0 h 6"/>
                <a:gd name="T16" fmla="*/ 24 w 24"/>
                <a:gd name="T17" fmla="*/ 0 h 6"/>
                <a:gd name="T18" fmla="*/ 18 w 24"/>
                <a:gd name="T19" fmla="*/ 0 h 6"/>
                <a:gd name="T20" fmla="*/ 18 w 24"/>
                <a:gd name="T21" fmla="*/ 0 h 6"/>
                <a:gd name="T22" fmla="*/ 12 w 24"/>
                <a:gd name="T23" fmla="*/ 0 h 6"/>
                <a:gd name="T24" fmla="*/ 6 w 24"/>
                <a:gd name="T25" fmla="*/ 6 h 6"/>
                <a:gd name="T26" fmla="*/ 6 w 24"/>
                <a:gd name="T27" fmla="*/ 6 h 6"/>
                <a:gd name="T28" fmla="*/ 0 w 24"/>
                <a:gd name="T29" fmla="*/ 6 h 6"/>
                <a:gd name="T30" fmla="*/ 0 w 24"/>
                <a:gd name="T31" fmla="*/ 6 h 6"/>
                <a:gd name="T32" fmla="*/ 0 w 24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0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33" name="Freeform 266"/>
            <p:cNvSpPr>
              <a:spLocks/>
            </p:cNvSpPr>
            <p:nvPr/>
          </p:nvSpPr>
          <p:spPr bwMode="auto">
            <a:xfrm>
              <a:off x="5125" y="1195"/>
              <a:ext cx="42" cy="12"/>
            </a:xfrm>
            <a:custGeom>
              <a:avLst/>
              <a:gdLst>
                <a:gd name="T0" fmla="*/ 0 w 42"/>
                <a:gd name="T1" fmla="*/ 0 h 12"/>
                <a:gd name="T2" fmla="*/ 0 w 42"/>
                <a:gd name="T3" fmla="*/ 0 h 12"/>
                <a:gd name="T4" fmla="*/ 6 w 42"/>
                <a:gd name="T5" fmla="*/ 0 h 12"/>
                <a:gd name="T6" fmla="*/ 12 w 42"/>
                <a:gd name="T7" fmla="*/ 0 h 12"/>
                <a:gd name="T8" fmla="*/ 18 w 42"/>
                <a:gd name="T9" fmla="*/ 0 h 12"/>
                <a:gd name="T10" fmla="*/ 24 w 42"/>
                <a:gd name="T11" fmla="*/ 0 h 12"/>
                <a:gd name="T12" fmla="*/ 30 w 42"/>
                <a:gd name="T13" fmla="*/ 6 h 12"/>
                <a:gd name="T14" fmla="*/ 36 w 42"/>
                <a:gd name="T15" fmla="*/ 6 h 12"/>
                <a:gd name="T16" fmla="*/ 42 w 42"/>
                <a:gd name="T17" fmla="*/ 12 h 12"/>
                <a:gd name="T18" fmla="*/ 36 w 42"/>
                <a:gd name="T19" fmla="*/ 12 h 12"/>
                <a:gd name="T20" fmla="*/ 30 w 42"/>
                <a:gd name="T21" fmla="*/ 6 h 12"/>
                <a:gd name="T22" fmla="*/ 24 w 42"/>
                <a:gd name="T23" fmla="*/ 6 h 12"/>
                <a:gd name="T24" fmla="*/ 18 w 42"/>
                <a:gd name="T25" fmla="*/ 6 h 12"/>
                <a:gd name="T26" fmla="*/ 12 w 42"/>
                <a:gd name="T27" fmla="*/ 6 h 12"/>
                <a:gd name="T28" fmla="*/ 6 w 42"/>
                <a:gd name="T29" fmla="*/ 6 h 12"/>
                <a:gd name="T30" fmla="*/ 0 w 42"/>
                <a:gd name="T31" fmla="*/ 0 h 12"/>
                <a:gd name="T32" fmla="*/ 0 w 4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12"/>
                <a:gd name="T53" fmla="*/ 42 w 4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12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34" name="Freeform 267"/>
            <p:cNvSpPr>
              <a:spLocks/>
            </p:cNvSpPr>
            <p:nvPr/>
          </p:nvSpPr>
          <p:spPr bwMode="auto">
            <a:xfrm>
              <a:off x="5131" y="1231"/>
              <a:ext cx="60" cy="12"/>
            </a:xfrm>
            <a:custGeom>
              <a:avLst/>
              <a:gdLst>
                <a:gd name="T0" fmla="*/ 0 w 60"/>
                <a:gd name="T1" fmla="*/ 0 h 12"/>
                <a:gd name="T2" fmla="*/ 0 w 60"/>
                <a:gd name="T3" fmla="*/ 0 h 12"/>
                <a:gd name="T4" fmla="*/ 6 w 60"/>
                <a:gd name="T5" fmla="*/ 0 h 12"/>
                <a:gd name="T6" fmla="*/ 18 w 60"/>
                <a:gd name="T7" fmla="*/ 0 h 12"/>
                <a:gd name="T8" fmla="*/ 24 w 60"/>
                <a:gd name="T9" fmla="*/ 0 h 12"/>
                <a:gd name="T10" fmla="*/ 36 w 60"/>
                <a:gd name="T11" fmla="*/ 6 h 12"/>
                <a:gd name="T12" fmla="*/ 48 w 60"/>
                <a:gd name="T13" fmla="*/ 6 h 12"/>
                <a:gd name="T14" fmla="*/ 54 w 60"/>
                <a:gd name="T15" fmla="*/ 6 h 12"/>
                <a:gd name="T16" fmla="*/ 60 w 60"/>
                <a:gd name="T17" fmla="*/ 12 h 12"/>
                <a:gd name="T18" fmla="*/ 54 w 60"/>
                <a:gd name="T19" fmla="*/ 12 h 12"/>
                <a:gd name="T20" fmla="*/ 48 w 60"/>
                <a:gd name="T21" fmla="*/ 12 h 12"/>
                <a:gd name="T22" fmla="*/ 36 w 60"/>
                <a:gd name="T23" fmla="*/ 12 h 12"/>
                <a:gd name="T24" fmla="*/ 24 w 60"/>
                <a:gd name="T25" fmla="*/ 12 h 12"/>
                <a:gd name="T26" fmla="*/ 18 w 60"/>
                <a:gd name="T27" fmla="*/ 6 h 12"/>
                <a:gd name="T28" fmla="*/ 6 w 60"/>
                <a:gd name="T29" fmla="*/ 6 h 12"/>
                <a:gd name="T30" fmla="*/ 0 w 60"/>
                <a:gd name="T31" fmla="*/ 6 h 12"/>
                <a:gd name="T32" fmla="*/ 0 w 60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0"/>
                <a:gd name="T52" fmla="*/ 0 h 12"/>
                <a:gd name="T53" fmla="*/ 60 w 6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0" h="12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6" y="6"/>
                  </a:lnTo>
                  <a:lnTo>
                    <a:pt x="48" y="6"/>
                  </a:lnTo>
                  <a:lnTo>
                    <a:pt x="54" y="6"/>
                  </a:lnTo>
                  <a:lnTo>
                    <a:pt x="60" y="12"/>
                  </a:lnTo>
                  <a:lnTo>
                    <a:pt x="54" y="12"/>
                  </a:lnTo>
                  <a:lnTo>
                    <a:pt x="48" y="12"/>
                  </a:lnTo>
                  <a:lnTo>
                    <a:pt x="36" y="12"/>
                  </a:lnTo>
                  <a:lnTo>
                    <a:pt x="24" y="12"/>
                  </a:lnTo>
                  <a:lnTo>
                    <a:pt x="18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35" name="Freeform 268"/>
            <p:cNvSpPr>
              <a:spLocks/>
            </p:cNvSpPr>
            <p:nvPr/>
          </p:nvSpPr>
          <p:spPr bwMode="auto">
            <a:xfrm>
              <a:off x="5149" y="1273"/>
              <a:ext cx="54" cy="12"/>
            </a:xfrm>
            <a:custGeom>
              <a:avLst/>
              <a:gdLst>
                <a:gd name="T0" fmla="*/ 0 w 54"/>
                <a:gd name="T1" fmla="*/ 6 h 12"/>
                <a:gd name="T2" fmla="*/ 0 w 54"/>
                <a:gd name="T3" fmla="*/ 6 h 12"/>
                <a:gd name="T4" fmla="*/ 6 w 54"/>
                <a:gd name="T5" fmla="*/ 6 h 12"/>
                <a:gd name="T6" fmla="*/ 12 w 54"/>
                <a:gd name="T7" fmla="*/ 0 h 12"/>
                <a:gd name="T8" fmla="*/ 24 w 54"/>
                <a:gd name="T9" fmla="*/ 0 h 12"/>
                <a:gd name="T10" fmla="*/ 30 w 54"/>
                <a:gd name="T11" fmla="*/ 0 h 12"/>
                <a:gd name="T12" fmla="*/ 36 w 54"/>
                <a:gd name="T13" fmla="*/ 6 h 12"/>
                <a:gd name="T14" fmla="*/ 48 w 54"/>
                <a:gd name="T15" fmla="*/ 6 h 12"/>
                <a:gd name="T16" fmla="*/ 54 w 54"/>
                <a:gd name="T17" fmla="*/ 12 h 12"/>
                <a:gd name="T18" fmla="*/ 48 w 54"/>
                <a:gd name="T19" fmla="*/ 6 h 12"/>
                <a:gd name="T20" fmla="*/ 42 w 54"/>
                <a:gd name="T21" fmla="*/ 6 h 12"/>
                <a:gd name="T22" fmla="*/ 30 w 54"/>
                <a:gd name="T23" fmla="*/ 12 h 12"/>
                <a:gd name="T24" fmla="*/ 24 w 54"/>
                <a:gd name="T25" fmla="*/ 12 h 12"/>
                <a:gd name="T26" fmla="*/ 12 w 54"/>
                <a:gd name="T27" fmla="*/ 12 h 12"/>
                <a:gd name="T28" fmla="*/ 6 w 54"/>
                <a:gd name="T29" fmla="*/ 12 h 12"/>
                <a:gd name="T30" fmla="*/ 0 w 54"/>
                <a:gd name="T31" fmla="*/ 6 h 12"/>
                <a:gd name="T32" fmla="*/ 0 w 54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12"/>
                <a:gd name="T53" fmla="*/ 54 w 5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12">
                  <a:moveTo>
                    <a:pt x="0" y="6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48" y="6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36" name="Freeform 269"/>
            <p:cNvSpPr>
              <a:spLocks/>
            </p:cNvSpPr>
            <p:nvPr/>
          </p:nvSpPr>
          <p:spPr bwMode="auto">
            <a:xfrm>
              <a:off x="5155" y="1296"/>
              <a:ext cx="48" cy="6"/>
            </a:xfrm>
            <a:custGeom>
              <a:avLst/>
              <a:gdLst>
                <a:gd name="T0" fmla="*/ 0 w 48"/>
                <a:gd name="T1" fmla="*/ 6 h 6"/>
                <a:gd name="T2" fmla="*/ 6 w 48"/>
                <a:gd name="T3" fmla="*/ 0 h 6"/>
                <a:gd name="T4" fmla="*/ 6 w 48"/>
                <a:gd name="T5" fmla="*/ 0 h 6"/>
                <a:gd name="T6" fmla="*/ 18 w 48"/>
                <a:gd name="T7" fmla="*/ 0 h 6"/>
                <a:gd name="T8" fmla="*/ 24 w 48"/>
                <a:gd name="T9" fmla="*/ 0 h 6"/>
                <a:gd name="T10" fmla="*/ 30 w 48"/>
                <a:gd name="T11" fmla="*/ 0 h 6"/>
                <a:gd name="T12" fmla="*/ 36 w 48"/>
                <a:gd name="T13" fmla="*/ 6 h 6"/>
                <a:gd name="T14" fmla="*/ 42 w 48"/>
                <a:gd name="T15" fmla="*/ 6 h 6"/>
                <a:gd name="T16" fmla="*/ 48 w 48"/>
                <a:gd name="T17" fmla="*/ 6 h 6"/>
                <a:gd name="T18" fmla="*/ 42 w 48"/>
                <a:gd name="T19" fmla="*/ 6 h 6"/>
                <a:gd name="T20" fmla="*/ 36 w 48"/>
                <a:gd name="T21" fmla="*/ 6 h 6"/>
                <a:gd name="T22" fmla="*/ 30 w 48"/>
                <a:gd name="T23" fmla="*/ 6 h 6"/>
                <a:gd name="T24" fmla="*/ 24 w 48"/>
                <a:gd name="T25" fmla="*/ 6 h 6"/>
                <a:gd name="T26" fmla="*/ 18 w 48"/>
                <a:gd name="T27" fmla="*/ 6 h 6"/>
                <a:gd name="T28" fmla="*/ 12 w 48"/>
                <a:gd name="T29" fmla="*/ 6 h 6"/>
                <a:gd name="T30" fmla="*/ 6 w 48"/>
                <a:gd name="T31" fmla="*/ 6 h 6"/>
                <a:gd name="T32" fmla="*/ 0 w 48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6"/>
                <a:gd name="T53" fmla="*/ 48 w 48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6">
                  <a:moveTo>
                    <a:pt x="0" y="6"/>
                  </a:move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42" y="6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37" name="Freeform 270"/>
            <p:cNvSpPr>
              <a:spLocks/>
            </p:cNvSpPr>
            <p:nvPr/>
          </p:nvSpPr>
          <p:spPr bwMode="auto">
            <a:xfrm>
              <a:off x="5173" y="1308"/>
              <a:ext cx="24" cy="12"/>
            </a:xfrm>
            <a:custGeom>
              <a:avLst/>
              <a:gdLst>
                <a:gd name="T0" fmla="*/ 0 w 24"/>
                <a:gd name="T1" fmla="*/ 6 h 12"/>
                <a:gd name="T2" fmla="*/ 0 w 24"/>
                <a:gd name="T3" fmla="*/ 6 h 12"/>
                <a:gd name="T4" fmla="*/ 6 w 24"/>
                <a:gd name="T5" fmla="*/ 6 h 12"/>
                <a:gd name="T6" fmla="*/ 6 w 24"/>
                <a:gd name="T7" fmla="*/ 6 h 12"/>
                <a:gd name="T8" fmla="*/ 12 w 24"/>
                <a:gd name="T9" fmla="*/ 6 h 12"/>
                <a:gd name="T10" fmla="*/ 18 w 24"/>
                <a:gd name="T11" fmla="*/ 0 h 12"/>
                <a:gd name="T12" fmla="*/ 24 w 24"/>
                <a:gd name="T13" fmla="*/ 6 h 12"/>
                <a:gd name="T14" fmla="*/ 24 w 24"/>
                <a:gd name="T15" fmla="*/ 6 h 12"/>
                <a:gd name="T16" fmla="*/ 24 w 24"/>
                <a:gd name="T17" fmla="*/ 6 h 12"/>
                <a:gd name="T18" fmla="*/ 24 w 24"/>
                <a:gd name="T19" fmla="*/ 6 h 12"/>
                <a:gd name="T20" fmla="*/ 18 w 24"/>
                <a:gd name="T21" fmla="*/ 6 h 12"/>
                <a:gd name="T22" fmla="*/ 12 w 24"/>
                <a:gd name="T23" fmla="*/ 6 h 12"/>
                <a:gd name="T24" fmla="*/ 12 w 24"/>
                <a:gd name="T25" fmla="*/ 6 h 12"/>
                <a:gd name="T26" fmla="*/ 6 w 24"/>
                <a:gd name="T27" fmla="*/ 12 h 12"/>
                <a:gd name="T28" fmla="*/ 0 w 24"/>
                <a:gd name="T29" fmla="*/ 12 h 12"/>
                <a:gd name="T30" fmla="*/ 0 w 24"/>
                <a:gd name="T31" fmla="*/ 12 h 12"/>
                <a:gd name="T32" fmla="*/ 0 w 24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2"/>
                <a:gd name="T53" fmla="*/ 24 w 2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2">
                  <a:moveTo>
                    <a:pt x="0" y="6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38" name="Freeform 271"/>
            <p:cNvSpPr>
              <a:spLocks/>
            </p:cNvSpPr>
            <p:nvPr/>
          </p:nvSpPr>
          <p:spPr bwMode="auto">
            <a:xfrm>
              <a:off x="5131" y="1183"/>
              <a:ext cx="30" cy="12"/>
            </a:xfrm>
            <a:custGeom>
              <a:avLst/>
              <a:gdLst>
                <a:gd name="T0" fmla="*/ 30 w 30"/>
                <a:gd name="T1" fmla="*/ 12 h 12"/>
                <a:gd name="T2" fmla="*/ 24 w 30"/>
                <a:gd name="T3" fmla="*/ 12 h 12"/>
                <a:gd name="T4" fmla="*/ 24 w 30"/>
                <a:gd name="T5" fmla="*/ 12 h 12"/>
                <a:gd name="T6" fmla="*/ 18 w 30"/>
                <a:gd name="T7" fmla="*/ 6 h 12"/>
                <a:gd name="T8" fmla="*/ 12 w 30"/>
                <a:gd name="T9" fmla="*/ 6 h 12"/>
                <a:gd name="T10" fmla="*/ 6 w 30"/>
                <a:gd name="T11" fmla="*/ 6 h 12"/>
                <a:gd name="T12" fmla="*/ 0 w 30"/>
                <a:gd name="T13" fmla="*/ 6 h 12"/>
                <a:gd name="T14" fmla="*/ 0 w 30"/>
                <a:gd name="T15" fmla="*/ 6 h 12"/>
                <a:gd name="T16" fmla="*/ 0 w 30"/>
                <a:gd name="T17" fmla="*/ 0 h 12"/>
                <a:gd name="T18" fmla="*/ 0 w 30"/>
                <a:gd name="T19" fmla="*/ 0 h 12"/>
                <a:gd name="T20" fmla="*/ 6 w 30"/>
                <a:gd name="T21" fmla="*/ 0 h 12"/>
                <a:gd name="T22" fmla="*/ 6 w 30"/>
                <a:gd name="T23" fmla="*/ 0 h 12"/>
                <a:gd name="T24" fmla="*/ 12 w 30"/>
                <a:gd name="T25" fmla="*/ 0 h 12"/>
                <a:gd name="T26" fmla="*/ 18 w 30"/>
                <a:gd name="T27" fmla="*/ 6 h 12"/>
                <a:gd name="T28" fmla="*/ 24 w 30"/>
                <a:gd name="T29" fmla="*/ 6 h 12"/>
                <a:gd name="T30" fmla="*/ 24 w 30"/>
                <a:gd name="T31" fmla="*/ 12 h 12"/>
                <a:gd name="T32" fmla="*/ 30 w 30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2"/>
                <a:gd name="T53" fmla="*/ 30 w 3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2">
                  <a:moveTo>
                    <a:pt x="30" y="12"/>
                  </a:moveTo>
                  <a:lnTo>
                    <a:pt x="24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3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39" name="Freeform 272"/>
            <p:cNvSpPr>
              <a:spLocks/>
            </p:cNvSpPr>
            <p:nvPr/>
          </p:nvSpPr>
          <p:spPr bwMode="auto">
            <a:xfrm>
              <a:off x="5155" y="1171"/>
              <a:ext cx="6" cy="24"/>
            </a:xfrm>
            <a:custGeom>
              <a:avLst/>
              <a:gdLst>
                <a:gd name="T0" fmla="*/ 6 w 6"/>
                <a:gd name="T1" fmla="*/ 24 h 24"/>
                <a:gd name="T2" fmla="*/ 6 w 6"/>
                <a:gd name="T3" fmla="*/ 18 h 24"/>
                <a:gd name="T4" fmla="*/ 6 w 6"/>
                <a:gd name="T5" fmla="*/ 12 h 24"/>
                <a:gd name="T6" fmla="*/ 6 w 6"/>
                <a:gd name="T7" fmla="*/ 0 h 24"/>
                <a:gd name="T8" fmla="*/ 0 w 6"/>
                <a:gd name="T9" fmla="*/ 0 h 24"/>
                <a:gd name="T10" fmla="*/ 0 w 6"/>
                <a:gd name="T11" fmla="*/ 0 h 24"/>
                <a:gd name="T12" fmla="*/ 0 w 6"/>
                <a:gd name="T13" fmla="*/ 6 h 24"/>
                <a:gd name="T14" fmla="*/ 0 w 6"/>
                <a:gd name="T15" fmla="*/ 18 h 24"/>
                <a:gd name="T16" fmla="*/ 6 w 6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4"/>
                <a:gd name="T29" fmla="*/ 6 w 6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4">
                  <a:moveTo>
                    <a:pt x="6" y="24"/>
                  </a:moveTo>
                  <a:lnTo>
                    <a:pt x="6" y="18"/>
                  </a:lnTo>
                  <a:lnTo>
                    <a:pt x="6" y="1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8"/>
                  </a:lnTo>
                  <a:lnTo>
                    <a:pt x="6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40" name="Freeform 273"/>
            <p:cNvSpPr>
              <a:spLocks/>
            </p:cNvSpPr>
            <p:nvPr/>
          </p:nvSpPr>
          <p:spPr bwMode="auto">
            <a:xfrm>
              <a:off x="5137" y="1165"/>
              <a:ext cx="12" cy="24"/>
            </a:xfrm>
            <a:custGeom>
              <a:avLst/>
              <a:gdLst>
                <a:gd name="T0" fmla="*/ 12 w 12"/>
                <a:gd name="T1" fmla="*/ 24 h 24"/>
                <a:gd name="T2" fmla="*/ 12 w 12"/>
                <a:gd name="T3" fmla="*/ 18 h 24"/>
                <a:gd name="T4" fmla="*/ 6 w 12"/>
                <a:gd name="T5" fmla="*/ 6 h 24"/>
                <a:gd name="T6" fmla="*/ 6 w 12"/>
                <a:gd name="T7" fmla="*/ 0 h 24"/>
                <a:gd name="T8" fmla="*/ 0 w 12"/>
                <a:gd name="T9" fmla="*/ 0 h 24"/>
                <a:gd name="T10" fmla="*/ 0 w 12"/>
                <a:gd name="T11" fmla="*/ 0 h 24"/>
                <a:gd name="T12" fmla="*/ 0 w 12"/>
                <a:gd name="T13" fmla="*/ 6 h 24"/>
                <a:gd name="T14" fmla="*/ 0 w 12"/>
                <a:gd name="T15" fmla="*/ 6 h 24"/>
                <a:gd name="T16" fmla="*/ 0 w 12"/>
                <a:gd name="T17" fmla="*/ 12 h 24"/>
                <a:gd name="T18" fmla="*/ 6 w 12"/>
                <a:gd name="T19" fmla="*/ 12 h 24"/>
                <a:gd name="T20" fmla="*/ 6 w 12"/>
                <a:gd name="T21" fmla="*/ 18 h 24"/>
                <a:gd name="T22" fmla="*/ 12 w 12"/>
                <a:gd name="T23" fmla="*/ 18 h 24"/>
                <a:gd name="T24" fmla="*/ 12 w 12"/>
                <a:gd name="T25" fmla="*/ 24 h 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24"/>
                <a:gd name="T41" fmla="*/ 12 w 12"/>
                <a:gd name="T42" fmla="*/ 24 h 2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24">
                  <a:moveTo>
                    <a:pt x="12" y="24"/>
                  </a:moveTo>
                  <a:lnTo>
                    <a:pt x="12" y="18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41" name="Freeform 274"/>
            <p:cNvSpPr>
              <a:spLocks/>
            </p:cNvSpPr>
            <p:nvPr/>
          </p:nvSpPr>
          <p:spPr bwMode="auto">
            <a:xfrm>
              <a:off x="5197" y="1308"/>
              <a:ext cx="36" cy="6"/>
            </a:xfrm>
            <a:custGeom>
              <a:avLst/>
              <a:gdLst>
                <a:gd name="T0" fmla="*/ 0 w 36"/>
                <a:gd name="T1" fmla="*/ 6 h 6"/>
                <a:gd name="T2" fmla="*/ 6 w 36"/>
                <a:gd name="T3" fmla="*/ 6 h 6"/>
                <a:gd name="T4" fmla="*/ 6 w 36"/>
                <a:gd name="T5" fmla="*/ 0 h 6"/>
                <a:gd name="T6" fmla="*/ 12 w 36"/>
                <a:gd name="T7" fmla="*/ 0 h 6"/>
                <a:gd name="T8" fmla="*/ 18 w 36"/>
                <a:gd name="T9" fmla="*/ 0 h 6"/>
                <a:gd name="T10" fmla="*/ 24 w 36"/>
                <a:gd name="T11" fmla="*/ 0 h 6"/>
                <a:gd name="T12" fmla="*/ 30 w 36"/>
                <a:gd name="T13" fmla="*/ 0 h 6"/>
                <a:gd name="T14" fmla="*/ 30 w 36"/>
                <a:gd name="T15" fmla="*/ 6 h 6"/>
                <a:gd name="T16" fmla="*/ 36 w 36"/>
                <a:gd name="T17" fmla="*/ 6 h 6"/>
                <a:gd name="T18" fmla="*/ 36 w 36"/>
                <a:gd name="T19" fmla="*/ 6 h 6"/>
                <a:gd name="T20" fmla="*/ 30 w 36"/>
                <a:gd name="T21" fmla="*/ 6 h 6"/>
                <a:gd name="T22" fmla="*/ 24 w 36"/>
                <a:gd name="T23" fmla="*/ 6 h 6"/>
                <a:gd name="T24" fmla="*/ 18 w 36"/>
                <a:gd name="T25" fmla="*/ 6 h 6"/>
                <a:gd name="T26" fmla="*/ 18 w 36"/>
                <a:gd name="T27" fmla="*/ 6 h 6"/>
                <a:gd name="T28" fmla="*/ 12 w 36"/>
                <a:gd name="T29" fmla="*/ 6 h 6"/>
                <a:gd name="T30" fmla="*/ 6 w 36"/>
                <a:gd name="T31" fmla="*/ 6 h 6"/>
                <a:gd name="T32" fmla="*/ 0 w 36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6"/>
                <a:gd name="T53" fmla="*/ 36 w 36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6">
                  <a:moveTo>
                    <a:pt x="0" y="6"/>
                  </a:move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42" name="Freeform 275"/>
            <p:cNvSpPr>
              <a:spLocks/>
            </p:cNvSpPr>
            <p:nvPr/>
          </p:nvSpPr>
          <p:spPr bwMode="auto">
            <a:xfrm>
              <a:off x="5191" y="1326"/>
              <a:ext cx="30" cy="18"/>
            </a:xfrm>
            <a:custGeom>
              <a:avLst/>
              <a:gdLst>
                <a:gd name="T0" fmla="*/ 0 w 30"/>
                <a:gd name="T1" fmla="*/ 0 h 18"/>
                <a:gd name="T2" fmla="*/ 6 w 30"/>
                <a:gd name="T3" fmla="*/ 0 h 18"/>
                <a:gd name="T4" fmla="*/ 6 w 30"/>
                <a:gd name="T5" fmla="*/ 6 h 18"/>
                <a:gd name="T6" fmla="*/ 12 w 30"/>
                <a:gd name="T7" fmla="*/ 6 h 18"/>
                <a:gd name="T8" fmla="*/ 18 w 30"/>
                <a:gd name="T9" fmla="*/ 6 h 18"/>
                <a:gd name="T10" fmla="*/ 24 w 30"/>
                <a:gd name="T11" fmla="*/ 6 h 18"/>
                <a:gd name="T12" fmla="*/ 30 w 30"/>
                <a:gd name="T13" fmla="*/ 12 h 18"/>
                <a:gd name="T14" fmla="*/ 30 w 30"/>
                <a:gd name="T15" fmla="*/ 12 h 18"/>
                <a:gd name="T16" fmla="*/ 30 w 30"/>
                <a:gd name="T17" fmla="*/ 12 h 18"/>
                <a:gd name="T18" fmla="*/ 30 w 30"/>
                <a:gd name="T19" fmla="*/ 18 h 18"/>
                <a:gd name="T20" fmla="*/ 30 w 30"/>
                <a:gd name="T21" fmla="*/ 18 h 18"/>
                <a:gd name="T22" fmla="*/ 24 w 30"/>
                <a:gd name="T23" fmla="*/ 12 h 18"/>
                <a:gd name="T24" fmla="*/ 18 w 30"/>
                <a:gd name="T25" fmla="*/ 12 h 18"/>
                <a:gd name="T26" fmla="*/ 12 w 30"/>
                <a:gd name="T27" fmla="*/ 12 h 18"/>
                <a:gd name="T28" fmla="*/ 6 w 30"/>
                <a:gd name="T29" fmla="*/ 6 h 18"/>
                <a:gd name="T30" fmla="*/ 0 w 30"/>
                <a:gd name="T31" fmla="*/ 6 h 18"/>
                <a:gd name="T32" fmla="*/ 0 w 30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0" y="0"/>
                  </a:move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30" y="18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43" name="Freeform 276"/>
            <p:cNvSpPr>
              <a:spLocks/>
            </p:cNvSpPr>
            <p:nvPr/>
          </p:nvSpPr>
          <p:spPr bwMode="auto">
            <a:xfrm>
              <a:off x="5203" y="1296"/>
              <a:ext cx="30" cy="6"/>
            </a:xfrm>
            <a:custGeom>
              <a:avLst/>
              <a:gdLst>
                <a:gd name="T0" fmla="*/ 0 w 30"/>
                <a:gd name="T1" fmla="*/ 6 h 6"/>
                <a:gd name="T2" fmla="*/ 0 w 30"/>
                <a:gd name="T3" fmla="*/ 6 h 6"/>
                <a:gd name="T4" fmla="*/ 0 w 30"/>
                <a:gd name="T5" fmla="*/ 6 h 6"/>
                <a:gd name="T6" fmla="*/ 6 w 30"/>
                <a:gd name="T7" fmla="*/ 0 h 6"/>
                <a:gd name="T8" fmla="*/ 12 w 30"/>
                <a:gd name="T9" fmla="*/ 0 h 6"/>
                <a:gd name="T10" fmla="*/ 18 w 30"/>
                <a:gd name="T11" fmla="*/ 0 h 6"/>
                <a:gd name="T12" fmla="*/ 24 w 30"/>
                <a:gd name="T13" fmla="*/ 0 h 6"/>
                <a:gd name="T14" fmla="*/ 24 w 30"/>
                <a:gd name="T15" fmla="*/ 0 h 6"/>
                <a:gd name="T16" fmla="*/ 30 w 30"/>
                <a:gd name="T17" fmla="*/ 6 h 6"/>
                <a:gd name="T18" fmla="*/ 30 w 30"/>
                <a:gd name="T19" fmla="*/ 6 h 6"/>
                <a:gd name="T20" fmla="*/ 24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6 h 6"/>
                <a:gd name="T28" fmla="*/ 6 w 30"/>
                <a:gd name="T29" fmla="*/ 6 h 6"/>
                <a:gd name="T30" fmla="*/ 0 w 30"/>
                <a:gd name="T31" fmla="*/ 6 h 6"/>
                <a:gd name="T32" fmla="*/ 0 w 30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44" name="Freeform 277"/>
            <p:cNvSpPr>
              <a:spLocks/>
            </p:cNvSpPr>
            <p:nvPr/>
          </p:nvSpPr>
          <p:spPr bwMode="auto">
            <a:xfrm>
              <a:off x="5203" y="1285"/>
              <a:ext cx="30" cy="5"/>
            </a:xfrm>
            <a:custGeom>
              <a:avLst/>
              <a:gdLst>
                <a:gd name="T0" fmla="*/ 0 w 30"/>
                <a:gd name="T1" fmla="*/ 5 h 5"/>
                <a:gd name="T2" fmla="*/ 0 w 30"/>
                <a:gd name="T3" fmla="*/ 5 h 5"/>
                <a:gd name="T4" fmla="*/ 6 w 30"/>
                <a:gd name="T5" fmla="*/ 5 h 5"/>
                <a:gd name="T6" fmla="*/ 12 w 30"/>
                <a:gd name="T7" fmla="*/ 0 h 5"/>
                <a:gd name="T8" fmla="*/ 12 w 30"/>
                <a:gd name="T9" fmla="*/ 0 h 5"/>
                <a:gd name="T10" fmla="*/ 18 w 30"/>
                <a:gd name="T11" fmla="*/ 0 h 5"/>
                <a:gd name="T12" fmla="*/ 24 w 30"/>
                <a:gd name="T13" fmla="*/ 0 h 5"/>
                <a:gd name="T14" fmla="*/ 30 w 30"/>
                <a:gd name="T15" fmla="*/ 0 h 5"/>
                <a:gd name="T16" fmla="*/ 30 w 30"/>
                <a:gd name="T17" fmla="*/ 0 h 5"/>
                <a:gd name="T18" fmla="*/ 30 w 30"/>
                <a:gd name="T19" fmla="*/ 0 h 5"/>
                <a:gd name="T20" fmla="*/ 30 w 30"/>
                <a:gd name="T21" fmla="*/ 5 h 5"/>
                <a:gd name="T22" fmla="*/ 24 w 30"/>
                <a:gd name="T23" fmla="*/ 5 h 5"/>
                <a:gd name="T24" fmla="*/ 18 w 30"/>
                <a:gd name="T25" fmla="*/ 5 h 5"/>
                <a:gd name="T26" fmla="*/ 12 w 30"/>
                <a:gd name="T27" fmla="*/ 5 h 5"/>
                <a:gd name="T28" fmla="*/ 6 w 30"/>
                <a:gd name="T29" fmla="*/ 5 h 5"/>
                <a:gd name="T30" fmla="*/ 0 w 30"/>
                <a:gd name="T31" fmla="*/ 5 h 5"/>
                <a:gd name="T32" fmla="*/ 0 w 30"/>
                <a:gd name="T33" fmla="*/ 5 h 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5"/>
                <a:gd name="T53" fmla="*/ 30 w 30"/>
                <a:gd name="T54" fmla="*/ 5 h 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5">
                  <a:moveTo>
                    <a:pt x="0" y="5"/>
                  </a:moveTo>
                  <a:lnTo>
                    <a:pt x="0" y="5"/>
                  </a:lnTo>
                  <a:lnTo>
                    <a:pt x="6" y="5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5"/>
                  </a:lnTo>
                  <a:lnTo>
                    <a:pt x="24" y="5"/>
                  </a:lnTo>
                  <a:lnTo>
                    <a:pt x="18" y="5"/>
                  </a:lnTo>
                  <a:lnTo>
                    <a:pt x="12" y="5"/>
                  </a:lnTo>
                  <a:lnTo>
                    <a:pt x="6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45" name="Freeform 278"/>
            <p:cNvSpPr>
              <a:spLocks/>
            </p:cNvSpPr>
            <p:nvPr/>
          </p:nvSpPr>
          <p:spPr bwMode="auto">
            <a:xfrm>
              <a:off x="5197" y="1273"/>
              <a:ext cx="36" cy="12"/>
            </a:xfrm>
            <a:custGeom>
              <a:avLst/>
              <a:gdLst>
                <a:gd name="T0" fmla="*/ 0 w 36"/>
                <a:gd name="T1" fmla="*/ 12 h 12"/>
                <a:gd name="T2" fmla="*/ 6 w 36"/>
                <a:gd name="T3" fmla="*/ 6 h 12"/>
                <a:gd name="T4" fmla="*/ 12 w 36"/>
                <a:gd name="T5" fmla="*/ 6 h 12"/>
                <a:gd name="T6" fmla="*/ 18 w 36"/>
                <a:gd name="T7" fmla="*/ 0 h 12"/>
                <a:gd name="T8" fmla="*/ 18 w 36"/>
                <a:gd name="T9" fmla="*/ 0 h 12"/>
                <a:gd name="T10" fmla="*/ 24 w 36"/>
                <a:gd name="T11" fmla="*/ 0 h 12"/>
                <a:gd name="T12" fmla="*/ 30 w 36"/>
                <a:gd name="T13" fmla="*/ 0 h 12"/>
                <a:gd name="T14" fmla="*/ 36 w 36"/>
                <a:gd name="T15" fmla="*/ 0 h 12"/>
                <a:gd name="T16" fmla="*/ 36 w 36"/>
                <a:gd name="T17" fmla="*/ 0 h 12"/>
                <a:gd name="T18" fmla="*/ 36 w 36"/>
                <a:gd name="T19" fmla="*/ 0 h 12"/>
                <a:gd name="T20" fmla="*/ 30 w 36"/>
                <a:gd name="T21" fmla="*/ 0 h 12"/>
                <a:gd name="T22" fmla="*/ 30 w 36"/>
                <a:gd name="T23" fmla="*/ 6 h 12"/>
                <a:gd name="T24" fmla="*/ 24 w 36"/>
                <a:gd name="T25" fmla="*/ 6 h 12"/>
                <a:gd name="T26" fmla="*/ 18 w 36"/>
                <a:gd name="T27" fmla="*/ 6 h 12"/>
                <a:gd name="T28" fmla="*/ 12 w 36"/>
                <a:gd name="T29" fmla="*/ 6 h 12"/>
                <a:gd name="T30" fmla="*/ 6 w 36"/>
                <a:gd name="T31" fmla="*/ 12 h 12"/>
                <a:gd name="T32" fmla="*/ 0 w 36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2"/>
                <a:gd name="T53" fmla="*/ 36 w 3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2">
                  <a:moveTo>
                    <a:pt x="0" y="12"/>
                  </a:moveTo>
                  <a:lnTo>
                    <a:pt x="6" y="6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46" name="Freeform 279"/>
            <p:cNvSpPr>
              <a:spLocks/>
            </p:cNvSpPr>
            <p:nvPr/>
          </p:nvSpPr>
          <p:spPr bwMode="auto">
            <a:xfrm>
              <a:off x="5197" y="1249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6 w 36"/>
                <a:gd name="T3" fmla="*/ 18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6 h 24"/>
                <a:gd name="T10" fmla="*/ 24 w 36"/>
                <a:gd name="T11" fmla="*/ 6 h 24"/>
                <a:gd name="T12" fmla="*/ 30 w 36"/>
                <a:gd name="T13" fmla="*/ 6 h 24"/>
                <a:gd name="T14" fmla="*/ 30 w 36"/>
                <a:gd name="T15" fmla="*/ 0 h 24"/>
                <a:gd name="T16" fmla="*/ 36 w 36"/>
                <a:gd name="T17" fmla="*/ 6 h 24"/>
                <a:gd name="T18" fmla="*/ 36 w 36"/>
                <a:gd name="T19" fmla="*/ 6 h 24"/>
                <a:gd name="T20" fmla="*/ 30 w 36"/>
                <a:gd name="T21" fmla="*/ 12 h 24"/>
                <a:gd name="T22" fmla="*/ 24 w 36"/>
                <a:gd name="T23" fmla="*/ 12 h 24"/>
                <a:gd name="T24" fmla="*/ 18 w 36"/>
                <a:gd name="T25" fmla="*/ 12 h 24"/>
                <a:gd name="T26" fmla="*/ 18 w 36"/>
                <a:gd name="T27" fmla="*/ 18 h 24"/>
                <a:gd name="T28" fmla="*/ 12 w 36"/>
                <a:gd name="T29" fmla="*/ 18 h 24"/>
                <a:gd name="T30" fmla="*/ 6 w 36"/>
                <a:gd name="T31" fmla="*/ 18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6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47" name="Freeform 280"/>
            <p:cNvSpPr>
              <a:spLocks/>
            </p:cNvSpPr>
            <p:nvPr/>
          </p:nvSpPr>
          <p:spPr bwMode="auto">
            <a:xfrm>
              <a:off x="5191" y="1231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6 w 36"/>
                <a:gd name="T3" fmla="*/ 24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6 h 24"/>
                <a:gd name="T10" fmla="*/ 24 w 36"/>
                <a:gd name="T11" fmla="*/ 6 h 24"/>
                <a:gd name="T12" fmla="*/ 30 w 36"/>
                <a:gd name="T13" fmla="*/ 0 h 24"/>
                <a:gd name="T14" fmla="*/ 36 w 36"/>
                <a:gd name="T15" fmla="*/ 0 h 24"/>
                <a:gd name="T16" fmla="*/ 36 w 36"/>
                <a:gd name="T17" fmla="*/ 0 h 24"/>
                <a:gd name="T18" fmla="*/ 36 w 36"/>
                <a:gd name="T19" fmla="*/ 6 h 24"/>
                <a:gd name="T20" fmla="*/ 30 w 36"/>
                <a:gd name="T21" fmla="*/ 6 h 24"/>
                <a:gd name="T22" fmla="*/ 24 w 36"/>
                <a:gd name="T23" fmla="*/ 12 h 24"/>
                <a:gd name="T24" fmla="*/ 18 w 36"/>
                <a:gd name="T25" fmla="*/ 18 h 24"/>
                <a:gd name="T26" fmla="*/ 12 w 36"/>
                <a:gd name="T27" fmla="*/ 18 h 24"/>
                <a:gd name="T28" fmla="*/ 6 w 36"/>
                <a:gd name="T29" fmla="*/ 24 h 24"/>
                <a:gd name="T30" fmla="*/ 6 w 36"/>
                <a:gd name="T31" fmla="*/ 24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48" name="Freeform 281"/>
            <p:cNvSpPr>
              <a:spLocks/>
            </p:cNvSpPr>
            <p:nvPr/>
          </p:nvSpPr>
          <p:spPr bwMode="auto">
            <a:xfrm>
              <a:off x="5185" y="1213"/>
              <a:ext cx="36" cy="30"/>
            </a:xfrm>
            <a:custGeom>
              <a:avLst/>
              <a:gdLst>
                <a:gd name="T0" fmla="*/ 0 w 36"/>
                <a:gd name="T1" fmla="*/ 30 h 30"/>
                <a:gd name="T2" fmla="*/ 6 w 36"/>
                <a:gd name="T3" fmla="*/ 24 h 30"/>
                <a:gd name="T4" fmla="*/ 6 w 36"/>
                <a:gd name="T5" fmla="*/ 18 h 30"/>
                <a:gd name="T6" fmla="*/ 12 w 36"/>
                <a:gd name="T7" fmla="*/ 12 h 30"/>
                <a:gd name="T8" fmla="*/ 18 w 36"/>
                <a:gd name="T9" fmla="*/ 6 h 30"/>
                <a:gd name="T10" fmla="*/ 24 w 36"/>
                <a:gd name="T11" fmla="*/ 0 h 30"/>
                <a:gd name="T12" fmla="*/ 30 w 36"/>
                <a:gd name="T13" fmla="*/ 0 h 30"/>
                <a:gd name="T14" fmla="*/ 36 w 36"/>
                <a:gd name="T15" fmla="*/ 0 h 30"/>
                <a:gd name="T16" fmla="*/ 36 w 36"/>
                <a:gd name="T17" fmla="*/ 0 h 30"/>
                <a:gd name="T18" fmla="*/ 36 w 36"/>
                <a:gd name="T19" fmla="*/ 0 h 30"/>
                <a:gd name="T20" fmla="*/ 36 w 36"/>
                <a:gd name="T21" fmla="*/ 6 h 30"/>
                <a:gd name="T22" fmla="*/ 30 w 36"/>
                <a:gd name="T23" fmla="*/ 12 h 30"/>
                <a:gd name="T24" fmla="*/ 24 w 36"/>
                <a:gd name="T25" fmla="*/ 12 h 30"/>
                <a:gd name="T26" fmla="*/ 18 w 36"/>
                <a:gd name="T27" fmla="*/ 18 h 30"/>
                <a:gd name="T28" fmla="*/ 12 w 36"/>
                <a:gd name="T29" fmla="*/ 24 h 30"/>
                <a:gd name="T30" fmla="*/ 6 w 36"/>
                <a:gd name="T31" fmla="*/ 24 h 30"/>
                <a:gd name="T32" fmla="*/ 0 w 36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30"/>
                  </a:move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6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49" name="Freeform 282"/>
            <p:cNvSpPr>
              <a:spLocks/>
            </p:cNvSpPr>
            <p:nvPr/>
          </p:nvSpPr>
          <p:spPr bwMode="auto">
            <a:xfrm>
              <a:off x="5179" y="1195"/>
              <a:ext cx="36" cy="36"/>
            </a:xfrm>
            <a:custGeom>
              <a:avLst/>
              <a:gdLst>
                <a:gd name="T0" fmla="*/ 0 w 36"/>
                <a:gd name="T1" fmla="*/ 36 h 36"/>
                <a:gd name="T2" fmla="*/ 6 w 36"/>
                <a:gd name="T3" fmla="*/ 30 h 36"/>
                <a:gd name="T4" fmla="*/ 6 w 36"/>
                <a:gd name="T5" fmla="*/ 24 h 36"/>
                <a:gd name="T6" fmla="*/ 12 w 36"/>
                <a:gd name="T7" fmla="*/ 18 h 36"/>
                <a:gd name="T8" fmla="*/ 12 w 36"/>
                <a:gd name="T9" fmla="*/ 12 h 36"/>
                <a:gd name="T10" fmla="*/ 18 w 36"/>
                <a:gd name="T11" fmla="*/ 6 h 36"/>
                <a:gd name="T12" fmla="*/ 24 w 36"/>
                <a:gd name="T13" fmla="*/ 0 h 36"/>
                <a:gd name="T14" fmla="*/ 30 w 36"/>
                <a:gd name="T15" fmla="*/ 0 h 36"/>
                <a:gd name="T16" fmla="*/ 36 w 36"/>
                <a:gd name="T17" fmla="*/ 0 h 36"/>
                <a:gd name="T18" fmla="*/ 36 w 36"/>
                <a:gd name="T19" fmla="*/ 0 h 36"/>
                <a:gd name="T20" fmla="*/ 30 w 36"/>
                <a:gd name="T21" fmla="*/ 6 h 36"/>
                <a:gd name="T22" fmla="*/ 30 w 36"/>
                <a:gd name="T23" fmla="*/ 6 h 36"/>
                <a:gd name="T24" fmla="*/ 24 w 36"/>
                <a:gd name="T25" fmla="*/ 12 h 36"/>
                <a:gd name="T26" fmla="*/ 18 w 36"/>
                <a:gd name="T27" fmla="*/ 18 h 36"/>
                <a:gd name="T28" fmla="*/ 12 w 36"/>
                <a:gd name="T29" fmla="*/ 24 h 36"/>
                <a:gd name="T30" fmla="*/ 6 w 36"/>
                <a:gd name="T31" fmla="*/ 30 h 36"/>
                <a:gd name="T32" fmla="*/ 0 w 36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0" y="36"/>
                  </a:moveTo>
                  <a:lnTo>
                    <a:pt x="6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6" y="3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50" name="Freeform 283"/>
            <p:cNvSpPr>
              <a:spLocks/>
            </p:cNvSpPr>
            <p:nvPr/>
          </p:nvSpPr>
          <p:spPr bwMode="auto">
            <a:xfrm>
              <a:off x="5179" y="1183"/>
              <a:ext cx="12" cy="36"/>
            </a:xfrm>
            <a:custGeom>
              <a:avLst/>
              <a:gdLst>
                <a:gd name="T0" fmla="*/ 12 w 12"/>
                <a:gd name="T1" fmla="*/ 0 h 36"/>
                <a:gd name="T2" fmla="*/ 12 w 12"/>
                <a:gd name="T3" fmla="*/ 0 h 36"/>
                <a:gd name="T4" fmla="*/ 12 w 12"/>
                <a:gd name="T5" fmla="*/ 6 h 36"/>
                <a:gd name="T6" fmla="*/ 12 w 12"/>
                <a:gd name="T7" fmla="*/ 12 h 36"/>
                <a:gd name="T8" fmla="*/ 6 w 12"/>
                <a:gd name="T9" fmla="*/ 18 h 36"/>
                <a:gd name="T10" fmla="*/ 6 w 12"/>
                <a:gd name="T11" fmla="*/ 24 h 36"/>
                <a:gd name="T12" fmla="*/ 0 w 12"/>
                <a:gd name="T13" fmla="*/ 30 h 36"/>
                <a:gd name="T14" fmla="*/ 0 w 12"/>
                <a:gd name="T15" fmla="*/ 30 h 36"/>
                <a:gd name="T16" fmla="*/ 0 w 12"/>
                <a:gd name="T17" fmla="*/ 36 h 36"/>
                <a:gd name="T18" fmla="*/ 0 w 12"/>
                <a:gd name="T19" fmla="*/ 30 h 36"/>
                <a:gd name="T20" fmla="*/ 0 w 12"/>
                <a:gd name="T21" fmla="*/ 24 h 36"/>
                <a:gd name="T22" fmla="*/ 0 w 12"/>
                <a:gd name="T23" fmla="*/ 18 h 36"/>
                <a:gd name="T24" fmla="*/ 0 w 12"/>
                <a:gd name="T25" fmla="*/ 12 h 36"/>
                <a:gd name="T26" fmla="*/ 6 w 12"/>
                <a:gd name="T27" fmla="*/ 6 h 36"/>
                <a:gd name="T28" fmla="*/ 6 w 12"/>
                <a:gd name="T29" fmla="*/ 0 h 36"/>
                <a:gd name="T30" fmla="*/ 12 w 12"/>
                <a:gd name="T31" fmla="*/ 0 h 36"/>
                <a:gd name="T32" fmla="*/ 12 w 12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36"/>
                <a:gd name="T53" fmla="*/ 12 w 12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36">
                  <a:moveTo>
                    <a:pt x="12" y="0"/>
                  </a:move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51" name="Freeform 284"/>
            <p:cNvSpPr>
              <a:spLocks/>
            </p:cNvSpPr>
            <p:nvPr/>
          </p:nvSpPr>
          <p:spPr bwMode="auto">
            <a:xfrm>
              <a:off x="5167" y="1165"/>
              <a:ext cx="12" cy="42"/>
            </a:xfrm>
            <a:custGeom>
              <a:avLst/>
              <a:gdLst>
                <a:gd name="T0" fmla="*/ 12 w 12"/>
                <a:gd name="T1" fmla="*/ 0 h 42"/>
                <a:gd name="T2" fmla="*/ 12 w 12"/>
                <a:gd name="T3" fmla="*/ 6 h 42"/>
                <a:gd name="T4" fmla="*/ 12 w 12"/>
                <a:gd name="T5" fmla="*/ 6 h 42"/>
                <a:gd name="T6" fmla="*/ 12 w 12"/>
                <a:gd name="T7" fmla="*/ 12 h 42"/>
                <a:gd name="T8" fmla="*/ 6 w 12"/>
                <a:gd name="T9" fmla="*/ 18 h 42"/>
                <a:gd name="T10" fmla="*/ 6 w 12"/>
                <a:gd name="T11" fmla="*/ 30 h 42"/>
                <a:gd name="T12" fmla="*/ 6 w 12"/>
                <a:gd name="T13" fmla="*/ 36 h 42"/>
                <a:gd name="T14" fmla="*/ 0 w 12"/>
                <a:gd name="T15" fmla="*/ 36 h 42"/>
                <a:gd name="T16" fmla="*/ 0 w 12"/>
                <a:gd name="T17" fmla="*/ 42 h 42"/>
                <a:gd name="T18" fmla="*/ 0 w 12"/>
                <a:gd name="T19" fmla="*/ 36 h 42"/>
                <a:gd name="T20" fmla="*/ 0 w 12"/>
                <a:gd name="T21" fmla="*/ 30 h 42"/>
                <a:gd name="T22" fmla="*/ 0 w 12"/>
                <a:gd name="T23" fmla="*/ 24 h 42"/>
                <a:gd name="T24" fmla="*/ 0 w 12"/>
                <a:gd name="T25" fmla="*/ 18 h 42"/>
                <a:gd name="T26" fmla="*/ 6 w 12"/>
                <a:gd name="T27" fmla="*/ 12 h 42"/>
                <a:gd name="T28" fmla="*/ 6 w 12"/>
                <a:gd name="T29" fmla="*/ 6 h 42"/>
                <a:gd name="T30" fmla="*/ 12 w 12"/>
                <a:gd name="T31" fmla="*/ 0 h 42"/>
                <a:gd name="T32" fmla="*/ 12 w 12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42"/>
                <a:gd name="T53" fmla="*/ 12 w 12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42">
                  <a:moveTo>
                    <a:pt x="12" y="0"/>
                  </a:moveTo>
                  <a:lnTo>
                    <a:pt x="12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6" y="30"/>
                  </a:lnTo>
                  <a:lnTo>
                    <a:pt x="6" y="36"/>
                  </a:lnTo>
                  <a:lnTo>
                    <a:pt x="0" y="36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52" name="Freeform 285"/>
            <p:cNvSpPr>
              <a:spLocks/>
            </p:cNvSpPr>
            <p:nvPr/>
          </p:nvSpPr>
          <p:spPr bwMode="auto">
            <a:xfrm>
              <a:off x="5197" y="1051"/>
              <a:ext cx="42" cy="198"/>
            </a:xfrm>
            <a:custGeom>
              <a:avLst/>
              <a:gdLst>
                <a:gd name="T0" fmla="*/ 36 w 42"/>
                <a:gd name="T1" fmla="*/ 192 h 198"/>
                <a:gd name="T2" fmla="*/ 36 w 42"/>
                <a:gd name="T3" fmla="*/ 192 h 198"/>
                <a:gd name="T4" fmla="*/ 42 w 42"/>
                <a:gd name="T5" fmla="*/ 198 h 198"/>
                <a:gd name="T6" fmla="*/ 42 w 42"/>
                <a:gd name="T7" fmla="*/ 198 h 198"/>
                <a:gd name="T8" fmla="*/ 42 w 42"/>
                <a:gd name="T9" fmla="*/ 198 h 198"/>
                <a:gd name="T10" fmla="*/ 30 w 42"/>
                <a:gd name="T11" fmla="*/ 168 h 198"/>
                <a:gd name="T12" fmla="*/ 18 w 42"/>
                <a:gd name="T13" fmla="*/ 138 h 198"/>
                <a:gd name="T14" fmla="*/ 12 w 42"/>
                <a:gd name="T15" fmla="*/ 114 h 198"/>
                <a:gd name="T16" fmla="*/ 12 w 42"/>
                <a:gd name="T17" fmla="*/ 84 h 198"/>
                <a:gd name="T18" fmla="*/ 6 w 42"/>
                <a:gd name="T19" fmla="*/ 60 h 198"/>
                <a:gd name="T20" fmla="*/ 6 w 42"/>
                <a:gd name="T21" fmla="*/ 36 h 198"/>
                <a:gd name="T22" fmla="*/ 6 w 42"/>
                <a:gd name="T23" fmla="*/ 18 h 198"/>
                <a:gd name="T24" fmla="*/ 12 w 42"/>
                <a:gd name="T25" fmla="*/ 0 h 198"/>
                <a:gd name="T26" fmla="*/ 6 w 42"/>
                <a:gd name="T27" fmla="*/ 12 h 198"/>
                <a:gd name="T28" fmla="*/ 6 w 42"/>
                <a:gd name="T29" fmla="*/ 36 h 198"/>
                <a:gd name="T30" fmla="*/ 0 w 42"/>
                <a:gd name="T31" fmla="*/ 60 h 198"/>
                <a:gd name="T32" fmla="*/ 6 w 42"/>
                <a:gd name="T33" fmla="*/ 90 h 198"/>
                <a:gd name="T34" fmla="*/ 6 w 42"/>
                <a:gd name="T35" fmla="*/ 120 h 198"/>
                <a:gd name="T36" fmla="*/ 12 w 42"/>
                <a:gd name="T37" fmla="*/ 150 h 198"/>
                <a:gd name="T38" fmla="*/ 24 w 42"/>
                <a:gd name="T39" fmla="*/ 174 h 198"/>
                <a:gd name="T40" fmla="*/ 36 w 42"/>
                <a:gd name="T41" fmla="*/ 192 h 19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2"/>
                <a:gd name="T64" fmla="*/ 0 h 198"/>
                <a:gd name="T65" fmla="*/ 42 w 42"/>
                <a:gd name="T66" fmla="*/ 198 h 19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2" h="198">
                  <a:moveTo>
                    <a:pt x="36" y="192"/>
                  </a:moveTo>
                  <a:lnTo>
                    <a:pt x="36" y="192"/>
                  </a:lnTo>
                  <a:lnTo>
                    <a:pt x="42" y="198"/>
                  </a:lnTo>
                  <a:lnTo>
                    <a:pt x="30" y="168"/>
                  </a:lnTo>
                  <a:lnTo>
                    <a:pt x="18" y="138"/>
                  </a:lnTo>
                  <a:lnTo>
                    <a:pt x="12" y="114"/>
                  </a:lnTo>
                  <a:lnTo>
                    <a:pt x="12" y="84"/>
                  </a:lnTo>
                  <a:lnTo>
                    <a:pt x="6" y="60"/>
                  </a:lnTo>
                  <a:lnTo>
                    <a:pt x="6" y="36"/>
                  </a:lnTo>
                  <a:lnTo>
                    <a:pt x="6" y="18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6" y="36"/>
                  </a:lnTo>
                  <a:lnTo>
                    <a:pt x="0" y="60"/>
                  </a:lnTo>
                  <a:lnTo>
                    <a:pt x="6" y="90"/>
                  </a:lnTo>
                  <a:lnTo>
                    <a:pt x="6" y="120"/>
                  </a:lnTo>
                  <a:lnTo>
                    <a:pt x="12" y="150"/>
                  </a:lnTo>
                  <a:lnTo>
                    <a:pt x="24" y="174"/>
                  </a:lnTo>
                  <a:lnTo>
                    <a:pt x="36" y="19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53" name="Freeform 286"/>
            <p:cNvSpPr>
              <a:spLocks/>
            </p:cNvSpPr>
            <p:nvPr/>
          </p:nvSpPr>
          <p:spPr bwMode="auto">
            <a:xfrm>
              <a:off x="5203" y="1063"/>
              <a:ext cx="30" cy="30"/>
            </a:xfrm>
            <a:custGeom>
              <a:avLst/>
              <a:gdLst>
                <a:gd name="T0" fmla="*/ 30 w 30"/>
                <a:gd name="T1" fmla="*/ 0 h 30"/>
                <a:gd name="T2" fmla="*/ 30 w 30"/>
                <a:gd name="T3" fmla="*/ 0 h 30"/>
                <a:gd name="T4" fmla="*/ 24 w 30"/>
                <a:gd name="T5" fmla="*/ 0 h 30"/>
                <a:gd name="T6" fmla="*/ 18 w 30"/>
                <a:gd name="T7" fmla="*/ 0 h 30"/>
                <a:gd name="T8" fmla="*/ 18 w 30"/>
                <a:gd name="T9" fmla="*/ 6 h 30"/>
                <a:gd name="T10" fmla="*/ 12 w 30"/>
                <a:gd name="T11" fmla="*/ 12 h 30"/>
                <a:gd name="T12" fmla="*/ 6 w 30"/>
                <a:gd name="T13" fmla="*/ 12 h 30"/>
                <a:gd name="T14" fmla="*/ 0 w 30"/>
                <a:gd name="T15" fmla="*/ 24 h 30"/>
                <a:gd name="T16" fmla="*/ 0 w 30"/>
                <a:gd name="T17" fmla="*/ 30 h 30"/>
                <a:gd name="T18" fmla="*/ 6 w 30"/>
                <a:gd name="T19" fmla="*/ 24 h 30"/>
                <a:gd name="T20" fmla="*/ 6 w 30"/>
                <a:gd name="T21" fmla="*/ 18 h 30"/>
                <a:gd name="T22" fmla="*/ 12 w 30"/>
                <a:gd name="T23" fmla="*/ 18 h 30"/>
                <a:gd name="T24" fmla="*/ 18 w 30"/>
                <a:gd name="T25" fmla="*/ 12 h 30"/>
                <a:gd name="T26" fmla="*/ 24 w 30"/>
                <a:gd name="T27" fmla="*/ 12 h 30"/>
                <a:gd name="T28" fmla="*/ 24 w 30"/>
                <a:gd name="T29" fmla="*/ 6 h 30"/>
                <a:gd name="T30" fmla="*/ 30 w 30"/>
                <a:gd name="T31" fmla="*/ 0 h 30"/>
                <a:gd name="T32" fmla="*/ 30 w 30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0"/>
                <a:gd name="T53" fmla="*/ 30 w 30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0">
                  <a:moveTo>
                    <a:pt x="30" y="0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24" y="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54" name="Freeform 287"/>
            <p:cNvSpPr>
              <a:spLocks/>
            </p:cNvSpPr>
            <p:nvPr/>
          </p:nvSpPr>
          <p:spPr bwMode="auto">
            <a:xfrm>
              <a:off x="5203" y="1087"/>
              <a:ext cx="30" cy="36"/>
            </a:xfrm>
            <a:custGeom>
              <a:avLst/>
              <a:gdLst>
                <a:gd name="T0" fmla="*/ 30 w 30"/>
                <a:gd name="T1" fmla="*/ 6 h 36"/>
                <a:gd name="T2" fmla="*/ 30 w 30"/>
                <a:gd name="T3" fmla="*/ 0 h 36"/>
                <a:gd name="T4" fmla="*/ 24 w 30"/>
                <a:gd name="T5" fmla="*/ 6 h 36"/>
                <a:gd name="T6" fmla="*/ 24 w 30"/>
                <a:gd name="T7" fmla="*/ 6 h 36"/>
                <a:gd name="T8" fmla="*/ 18 w 30"/>
                <a:gd name="T9" fmla="*/ 12 h 36"/>
                <a:gd name="T10" fmla="*/ 12 w 30"/>
                <a:gd name="T11" fmla="*/ 18 h 36"/>
                <a:gd name="T12" fmla="*/ 6 w 30"/>
                <a:gd name="T13" fmla="*/ 24 h 36"/>
                <a:gd name="T14" fmla="*/ 0 w 30"/>
                <a:gd name="T15" fmla="*/ 30 h 36"/>
                <a:gd name="T16" fmla="*/ 0 w 30"/>
                <a:gd name="T17" fmla="*/ 36 h 36"/>
                <a:gd name="T18" fmla="*/ 0 w 30"/>
                <a:gd name="T19" fmla="*/ 36 h 36"/>
                <a:gd name="T20" fmla="*/ 6 w 30"/>
                <a:gd name="T21" fmla="*/ 30 h 36"/>
                <a:gd name="T22" fmla="*/ 12 w 30"/>
                <a:gd name="T23" fmla="*/ 30 h 36"/>
                <a:gd name="T24" fmla="*/ 18 w 30"/>
                <a:gd name="T25" fmla="*/ 24 h 36"/>
                <a:gd name="T26" fmla="*/ 24 w 30"/>
                <a:gd name="T27" fmla="*/ 18 h 36"/>
                <a:gd name="T28" fmla="*/ 30 w 30"/>
                <a:gd name="T29" fmla="*/ 12 h 36"/>
                <a:gd name="T30" fmla="*/ 30 w 30"/>
                <a:gd name="T31" fmla="*/ 6 h 36"/>
                <a:gd name="T32" fmla="*/ 30 w 30"/>
                <a:gd name="T33" fmla="*/ 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6"/>
                <a:gd name="T53" fmla="*/ 30 w 30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6">
                  <a:moveTo>
                    <a:pt x="30" y="6"/>
                  </a:moveTo>
                  <a:lnTo>
                    <a:pt x="30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8" y="24"/>
                  </a:lnTo>
                  <a:lnTo>
                    <a:pt x="24" y="18"/>
                  </a:lnTo>
                  <a:lnTo>
                    <a:pt x="30" y="12"/>
                  </a:lnTo>
                  <a:lnTo>
                    <a:pt x="3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55" name="Freeform 288"/>
            <p:cNvSpPr>
              <a:spLocks/>
            </p:cNvSpPr>
            <p:nvPr/>
          </p:nvSpPr>
          <p:spPr bwMode="auto">
            <a:xfrm>
              <a:off x="5203" y="1111"/>
              <a:ext cx="36" cy="30"/>
            </a:xfrm>
            <a:custGeom>
              <a:avLst/>
              <a:gdLst>
                <a:gd name="T0" fmla="*/ 36 w 36"/>
                <a:gd name="T1" fmla="*/ 0 h 30"/>
                <a:gd name="T2" fmla="*/ 36 w 36"/>
                <a:gd name="T3" fmla="*/ 0 h 30"/>
                <a:gd name="T4" fmla="*/ 30 w 36"/>
                <a:gd name="T5" fmla="*/ 0 h 30"/>
                <a:gd name="T6" fmla="*/ 24 w 36"/>
                <a:gd name="T7" fmla="*/ 6 h 30"/>
                <a:gd name="T8" fmla="*/ 18 w 36"/>
                <a:gd name="T9" fmla="*/ 6 h 30"/>
                <a:gd name="T10" fmla="*/ 12 w 36"/>
                <a:gd name="T11" fmla="*/ 12 h 30"/>
                <a:gd name="T12" fmla="*/ 6 w 36"/>
                <a:gd name="T13" fmla="*/ 18 h 30"/>
                <a:gd name="T14" fmla="*/ 0 w 36"/>
                <a:gd name="T15" fmla="*/ 24 h 30"/>
                <a:gd name="T16" fmla="*/ 0 w 36"/>
                <a:gd name="T17" fmla="*/ 30 h 30"/>
                <a:gd name="T18" fmla="*/ 0 w 36"/>
                <a:gd name="T19" fmla="*/ 30 h 30"/>
                <a:gd name="T20" fmla="*/ 6 w 36"/>
                <a:gd name="T21" fmla="*/ 30 h 30"/>
                <a:gd name="T22" fmla="*/ 12 w 36"/>
                <a:gd name="T23" fmla="*/ 24 h 30"/>
                <a:gd name="T24" fmla="*/ 24 w 36"/>
                <a:gd name="T25" fmla="*/ 18 h 30"/>
                <a:gd name="T26" fmla="*/ 30 w 36"/>
                <a:gd name="T27" fmla="*/ 12 h 30"/>
                <a:gd name="T28" fmla="*/ 36 w 36"/>
                <a:gd name="T29" fmla="*/ 6 h 30"/>
                <a:gd name="T30" fmla="*/ 36 w 36"/>
                <a:gd name="T31" fmla="*/ 6 h 30"/>
                <a:gd name="T32" fmla="*/ 36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36" y="0"/>
                  </a:moveTo>
                  <a:lnTo>
                    <a:pt x="36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24" y="18"/>
                  </a:lnTo>
                  <a:lnTo>
                    <a:pt x="30" y="12"/>
                  </a:lnTo>
                  <a:lnTo>
                    <a:pt x="36" y="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56" name="Freeform 289"/>
            <p:cNvSpPr>
              <a:spLocks/>
            </p:cNvSpPr>
            <p:nvPr/>
          </p:nvSpPr>
          <p:spPr bwMode="auto">
            <a:xfrm>
              <a:off x="5209" y="1147"/>
              <a:ext cx="36" cy="30"/>
            </a:xfrm>
            <a:custGeom>
              <a:avLst/>
              <a:gdLst>
                <a:gd name="T0" fmla="*/ 36 w 36"/>
                <a:gd name="T1" fmla="*/ 6 h 30"/>
                <a:gd name="T2" fmla="*/ 30 w 36"/>
                <a:gd name="T3" fmla="*/ 0 h 30"/>
                <a:gd name="T4" fmla="*/ 24 w 36"/>
                <a:gd name="T5" fmla="*/ 6 h 30"/>
                <a:gd name="T6" fmla="*/ 24 w 36"/>
                <a:gd name="T7" fmla="*/ 6 h 30"/>
                <a:gd name="T8" fmla="*/ 18 w 36"/>
                <a:gd name="T9" fmla="*/ 12 h 30"/>
                <a:gd name="T10" fmla="*/ 6 w 36"/>
                <a:gd name="T11" fmla="*/ 12 h 30"/>
                <a:gd name="T12" fmla="*/ 6 w 36"/>
                <a:gd name="T13" fmla="*/ 18 h 30"/>
                <a:gd name="T14" fmla="*/ 0 w 36"/>
                <a:gd name="T15" fmla="*/ 24 h 30"/>
                <a:gd name="T16" fmla="*/ 0 w 36"/>
                <a:gd name="T17" fmla="*/ 30 h 30"/>
                <a:gd name="T18" fmla="*/ 0 w 36"/>
                <a:gd name="T19" fmla="*/ 30 h 30"/>
                <a:gd name="T20" fmla="*/ 6 w 36"/>
                <a:gd name="T21" fmla="*/ 24 h 30"/>
                <a:gd name="T22" fmla="*/ 12 w 36"/>
                <a:gd name="T23" fmla="*/ 24 h 30"/>
                <a:gd name="T24" fmla="*/ 18 w 36"/>
                <a:gd name="T25" fmla="*/ 18 h 30"/>
                <a:gd name="T26" fmla="*/ 24 w 36"/>
                <a:gd name="T27" fmla="*/ 12 h 30"/>
                <a:gd name="T28" fmla="*/ 30 w 36"/>
                <a:gd name="T29" fmla="*/ 12 h 30"/>
                <a:gd name="T30" fmla="*/ 30 w 36"/>
                <a:gd name="T31" fmla="*/ 6 h 30"/>
                <a:gd name="T32" fmla="*/ 36 w 36"/>
                <a:gd name="T33" fmla="*/ 6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36" y="6"/>
                  </a:moveTo>
                  <a:lnTo>
                    <a:pt x="30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0" y="6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57" name="Freeform 290"/>
            <p:cNvSpPr>
              <a:spLocks/>
            </p:cNvSpPr>
            <p:nvPr/>
          </p:nvSpPr>
          <p:spPr bwMode="auto">
            <a:xfrm>
              <a:off x="5209" y="1171"/>
              <a:ext cx="36" cy="18"/>
            </a:xfrm>
            <a:custGeom>
              <a:avLst/>
              <a:gdLst>
                <a:gd name="T0" fmla="*/ 36 w 36"/>
                <a:gd name="T1" fmla="*/ 0 h 18"/>
                <a:gd name="T2" fmla="*/ 30 w 36"/>
                <a:gd name="T3" fmla="*/ 0 h 18"/>
                <a:gd name="T4" fmla="*/ 30 w 36"/>
                <a:gd name="T5" fmla="*/ 0 h 18"/>
                <a:gd name="T6" fmla="*/ 24 w 36"/>
                <a:gd name="T7" fmla="*/ 0 h 18"/>
                <a:gd name="T8" fmla="*/ 18 w 36"/>
                <a:gd name="T9" fmla="*/ 0 h 18"/>
                <a:gd name="T10" fmla="*/ 12 w 36"/>
                <a:gd name="T11" fmla="*/ 6 h 18"/>
                <a:gd name="T12" fmla="*/ 6 w 36"/>
                <a:gd name="T13" fmla="*/ 6 h 18"/>
                <a:gd name="T14" fmla="*/ 6 w 36"/>
                <a:gd name="T15" fmla="*/ 12 h 18"/>
                <a:gd name="T16" fmla="*/ 0 w 36"/>
                <a:gd name="T17" fmla="*/ 18 h 18"/>
                <a:gd name="T18" fmla="*/ 6 w 36"/>
                <a:gd name="T19" fmla="*/ 18 h 18"/>
                <a:gd name="T20" fmla="*/ 12 w 36"/>
                <a:gd name="T21" fmla="*/ 18 h 18"/>
                <a:gd name="T22" fmla="*/ 18 w 36"/>
                <a:gd name="T23" fmla="*/ 12 h 18"/>
                <a:gd name="T24" fmla="*/ 18 w 36"/>
                <a:gd name="T25" fmla="*/ 12 h 18"/>
                <a:gd name="T26" fmla="*/ 24 w 36"/>
                <a:gd name="T27" fmla="*/ 12 h 18"/>
                <a:gd name="T28" fmla="*/ 30 w 36"/>
                <a:gd name="T29" fmla="*/ 6 h 18"/>
                <a:gd name="T30" fmla="*/ 36 w 36"/>
                <a:gd name="T31" fmla="*/ 6 h 18"/>
                <a:gd name="T32" fmla="*/ 36 w 36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36" y="0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58" name="Freeform 291"/>
            <p:cNvSpPr>
              <a:spLocks/>
            </p:cNvSpPr>
            <p:nvPr/>
          </p:nvSpPr>
          <p:spPr bwMode="auto">
            <a:xfrm>
              <a:off x="5221" y="1207"/>
              <a:ext cx="24" cy="12"/>
            </a:xfrm>
            <a:custGeom>
              <a:avLst/>
              <a:gdLst>
                <a:gd name="T0" fmla="*/ 24 w 24"/>
                <a:gd name="T1" fmla="*/ 0 h 12"/>
                <a:gd name="T2" fmla="*/ 24 w 24"/>
                <a:gd name="T3" fmla="*/ 0 h 12"/>
                <a:gd name="T4" fmla="*/ 24 w 24"/>
                <a:gd name="T5" fmla="*/ 0 h 12"/>
                <a:gd name="T6" fmla="*/ 18 w 24"/>
                <a:gd name="T7" fmla="*/ 0 h 12"/>
                <a:gd name="T8" fmla="*/ 12 w 24"/>
                <a:gd name="T9" fmla="*/ 0 h 12"/>
                <a:gd name="T10" fmla="*/ 6 w 24"/>
                <a:gd name="T11" fmla="*/ 6 h 12"/>
                <a:gd name="T12" fmla="*/ 6 w 24"/>
                <a:gd name="T13" fmla="*/ 6 h 12"/>
                <a:gd name="T14" fmla="*/ 0 w 24"/>
                <a:gd name="T15" fmla="*/ 12 h 12"/>
                <a:gd name="T16" fmla="*/ 0 w 24"/>
                <a:gd name="T17" fmla="*/ 12 h 12"/>
                <a:gd name="T18" fmla="*/ 6 w 24"/>
                <a:gd name="T19" fmla="*/ 12 h 12"/>
                <a:gd name="T20" fmla="*/ 6 w 24"/>
                <a:gd name="T21" fmla="*/ 12 h 12"/>
                <a:gd name="T22" fmla="*/ 12 w 24"/>
                <a:gd name="T23" fmla="*/ 12 h 12"/>
                <a:gd name="T24" fmla="*/ 18 w 24"/>
                <a:gd name="T25" fmla="*/ 6 h 12"/>
                <a:gd name="T26" fmla="*/ 18 w 24"/>
                <a:gd name="T27" fmla="*/ 6 h 12"/>
                <a:gd name="T28" fmla="*/ 24 w 24"/>
                <a:gd name="T29" fmla="*/ 6 h 12"/>
                <a:gd name="T30" fmla="*/ 24 w 24"/>
                <a:gd name="T31" fmla="*/ 0 h 12"/>
                <a:gd name="T32" fmla="*/ 24 w 24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2"/>
                <a:gd name="T53" fmla="*/ 24 w 2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2">
                  <a:moveTo>
                    <a:pt x="24" y="0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59" name="Freeform 292"/>
            <p:cNvSpPr>
              <a:spLocks/>
            </p:cNvSpPr>
            <p:nvPr/>
          </p:nvSpPr>
          <p:spPr bwMode="auto">
            <a:xfrm>
              <a:off x="5227" y="1225"/>
              <a:ext cx="18" cy="12"/>
            </a:xfrm>
            <a:custGeom>
              <a:avLst/>
              <a:gdLst>
                <a:gd name="T0" fmla="*/ 18 w 18"/>
                <a:gd name="T1" fmla="*/ 0 h 12"/>
                <a:gd name="T2" fmla="*/ 12 w 18"/>
                <a:gd name="T3" fmla="*/ 0 h 12"/>
                <a:gd name="T4" fmla="*/ 12 w 18"/>
                <a:gd name="T5" fmla="*/ 0 h 12"/>
                <a:gd name="T6" fmla="*/ 12 w 18"/>
                <a:gd name="T7" fmla="*/ 0 h 12"/>
                <a:gd name="T8" fmla="*/ 6 w 18"/>
                <a:gd name="T9" fmla="*/ 0 h 12"/>
                <a:gd name="T10" fmla="*/ 6 w 18"/>
                <a:gd name="T11" fmla="*/ 0 h 12"/>
                <a:gd name="T12" fmla="*/ 0 w 18"/>
                <a:gd name="T13" fmla="*/ 6 h 12"/>
                <a:gd name="T14" fmla="*/ 0 w 18"/>
                <a:gd name="T15" fmla="*/ 6 h 12"/>
                <a:gd name="T16" fmla="*/ 0 w 18"/>
                <a:gd name="T17" fmla="*/ 12 h 12"/>
                <a:gd name="T18" fmla="*/ 0 w 18"/>
                <a:gd name="T19" fmla="*/ 6 h 12"/>
                <a:gd name="T20" fmla="*/ 6 w 18"/>
                <a:gd name="T21" fmla="*/ 6 h 12"/>
                <a:gd name="T22" fmla="*/ 6 w 18"/>
                <a:gd name="T23" fmla="*/ 6 h 12"/>
                <a:gd name="T24" fmla="*/ 12 w 18"/>
                <a:gd name="T25" fmla="*/ 6 h 12"/>
                <a:gd name="T26" fmla="*/ 12 w 18"/>
                <a:gd name="T27" fmla="*/ 0 h 12"/>
                <a:gd name="T28" fmla="*/ 18 w 18"/>
                <a:gd name="T29" fmla="*/ 0 h 12"/>
                <a:gd name="T30" fmla="*/ 18 w 18"/>
                <a:gd name="T31" fmla="*/ 0 h 12"/>
                <a:gd name="T32" fmla="*/ 18 w 18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2"/>
                <a:gd name="T53" fmla="*/ 18 w 1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2">
                  <a:moveTo>
                    <a:pt x="18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60" name="Freeform 293"/>
            <p:cNvSpPr>
              <a:spLocks/>
            </p:cNvSpPr>
            <p:nvPr/>
          </p:nvSpPr>
          <p:spPr bwMode="auto">
            <a:xfrm>
              <a:off x="5203" y="1075"/>
              <a:ext cx="30" cy="36"/>
            </a:xfrm>
            <a:custGeom>
              <a:avLst/>
              <a:gdLst>
                <a:gd name="T0" fmla="*/ 30 w 30"/>
                <a:gd name="T1" fmla="*/ 6 h 36"/>
                <a:gd name="T2" fmla="*/ 30 w 30"/>
                <a:gd name="T3" fmla="*/ 0 h 36"/>
                <a:gd name="T4" fmla="*/ 24 w 30"/>
                <a:gd name="T5" fmla="*/ 0 h 36"/>
                <a:gd name="T6" fmla="*/ 18 w 30"/>
                <a:gd name="T7" fmla="*/ 6 h 36"/>
                <a:gd name="T8" fmla="*/ 18 w 30"/>
                <a:gd name="T9" fmla="*/ 12 h 36"/>
                <a:gd name="T10" fmla="*/ 12 w 30"/>
                <a:gd name="T11" fmla="*/ 12 h 36"/>
                <a:gd name="T12" fmla="*/ 6 w 30"/>
                <a:gd name="T13" fmla="*/ 18 h 36"/>
                <a:gd name="T14" fmla="*/ 0 w 30"/>
                <a:gd name="T15" fmla="*/ 30 h 36"/>
                <a:gd name="T16" fmla="*/ 0 w 30"/>
                <a:gd name="T17" fmla="*/ 36 h 36"/>
                <a:gd name="T18" fmla="*/ 0 w 30"/>
                <a:gd name="T19" fmla="*/ 30 h 36"/>
                <a:gd name="T20" fmla="*/ 6 w 30"/>
                <a:gd name="T21" fmla="*/ 30 h 36"/>
                <a:gd name="T22" fmla="*/ 12 w 30"/>
                <a:gd name="T23" fmla="*/ 24 h 36"/>
                <a:gd name="T24" fmla="*/ 18 w 30"/>
                <a:gd name="T25" fmla="*/ 18 h 36"/>
                <a:gd name="T26" fmla="*/ 24 w 30"/>
                <a:gd name="T27" fmla="*/ 12 h 36"/>
                <a:gd name="T28" fmla="*/ 30 w 30"/>
                <a:gd name="T29" fmla="*/ 12 h 36"/>
                <a:gd name="T30" fmla="*/ 30 w 30"/>
                <a:gd name="T31" fmla="*/ 6 h 36"/>
                <a:gd name="T32" fmla="*/ 30 w 30"/>
                <a:gd name="T33" fmla="*/ 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6"/>
                <a:gd name="T53" fmla="*/ 30 w 30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6">
                  <a:moveTo>
                    <a:pt x="30" y="6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61" name="Freeform 294"/>
            <p:cNvSpPr>
              <a:spLocks/>
            </p:cNvSpPr>
            <p:nvPr/>
          </p:nvSpPr>
          <p:spPr bwMode="auto">
            <a:xfrm>
              <a:off x="5203" y="1051"/>
              <a:ext cx="24" cy="24"/>
            </a:xfrm>
            <a:custGeom>
              <a:avLst/>
              <a:gdLst>
                <a:gd name="T0" fmla="*/ 24 w 24"/>
                <a:gd name="T1" fmla="*/ 0 h 24"/>
                <a:gd name="T2" fmla="*/ 24 w 24"/>
                <a:gd name="T3" fmla="*/ 0 h 24"/>
                <a:gd name="T4" fmla="*/ 24 w 24"/>
                <a:gd name="T5" fmla="*/ 0 h 24"/>
                <a:gd name="T6" fmla="*/ 18 w 24"/>
                <a:gd name="T7" fmla="*/ 0 h 24"/>
                <a:gd name="T8" fmla="*/ 12 w 24"/>
                <a:gd name="T9" fmla="*/ 0 h 24"/>
                <a:gd name="T10" fmla="*/ 12 w 24"/>
                <a:gd name="T11" fmla="*/ 6 h 24"/>
                <a:gd name="T12" fmla="*/ 6 w 24"/>
                <a:gd name="T13" fmla="*/ 12 h 24"/>
                <a:gd name="T14" fmla="*/ 0 w 24"/>
                <a:gd name="T15" fmla="*/ 18 h 24"/>
                <a:gd name="T16" fmla="*/ 0 w 24"/>
                <a:gd name="T17" fmla="*/ 24 h 24"/>
                <a:gd name="T18" fmla="*/ 6 w 24"/>
                <a:gd name="T19" fmla="*/ 18 h 24"/>
                <a:gd name="T20" fmla="*/ 6 w 24"/>
                <a:gd name="T21" fmla="*/ 18 h 24"/>
                <a:gd name="T22" fmla="*/ 12 w 24"/>
                <a:gd name="T23" fmla="*/ 12 h 24"/>
                <a:gd name="T24" fmla="*/ 18 w 24"/>
                <a:gd name="T25" fmla="*/ 12 h 24"/>
                <a:gd name="T26" fmla="*/ 18 w 24"/>
                <a:gd name="T27" fmla="*/ 6 h 24"/>
                <a:gd name="T28" fmla="*/ 24 w 24"/>
                <a:gd name="T29" fmla="*/ 6 h 24"/>
                <a:gd name="T30" fmla="*/ 24 w 24"/>
                <a:gd name="T31" fmla="*/ 0 h 24"/>
                <a:gd name="T32" fmla="*/ 24 w 24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24" y="0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62" name="Freeform 295"/>
            <p:cNvSpPr>
              <a:spLocks/>
            </p:cNvSpPr>
            <p:nvPr/>
          </p:nvSpPr>
          <p:spPr bwMode="auto">
            <a:xfrm>
              <a:off x="5203" y="1135"/>
              <a:ext cx="36" cy="30"/>
            </a:xfrm>
            <a:custGeom>
              <a:avLst/>
              <a:gdLst>
                <a:gd name="T0" fmla="*/ 36 w 36"/>
                <a:gd name="T1" fmla="*/ 0 h 30"/>
                <a:gd name="T2" fmla="*/ 36 w 36"/>
                <a:gd name="T3" fmla="*/ 0 h 30"/>
                <a:gd name="T4" fmla="*/ 30 w 36"/>
                <a:gd name="T5" fmla="*/ 0 h 30"/>
                <a:gd name="T6" fmla="*/ 24 w 36"/>
                <a:gd name="T7" fmla="*/ 6 h 30"/>
                <a:gd name="T8" fmla="*/ 18 w 36"/>
                <a:gd name="T9" fmla="*/ 6 h 30"/>
                <a:gd name="T10" fmla="*/ 12 w 36"/>
                <a:gd name="T11" fmla="*/ 12 h 30"/>
                <a:gd name="T12" fmla="*/ 6 w 36"/>
                <a:gd name="T13" fmla="*/ 18 h 30"/>
                <a:gd name="T14" fmla="*/ 0 w 36"/>
                <a:gd name="T15" fmla="*/ 24 h 30"/>
                <a:gd name="T16" fmla="*/ 0 w 36"/>
                <a:gd name="T17" fmla="*/ 30 h 30"/>
                <a:gd name="T18" fmla="*/ 6 w 36"/>
                <a:gd name="T19" fmla="*/ 24 h 30"/>
                <a:gd name="T20" fmla="*/ 6 w 36"/>
                <a:gd name="T21" fmla="*/ 24 h 30"/>
                <a:gd name="T22" fmla="*/ 12 w 36"/>
                <a:gd name="T23" fmla="*/ 18 h 30"/>
                <a:gd name="T24" fmla="*/ 24 w 36"/>
                <a:gd name="T25" fmla="*/ 18 h 30"/>
                <a:gd name="T26" fmla="*/ 24 w 36"/>
                <a:gd name="T27" fmla="*/ 12 h 30"/>
                <a:gd name="T28" fmla="*/ 30 w 36"/>
                <a:gd name="T29" fmla="*/ 6 h 30"/>
                <a:gd name="T30" fmla="*/ 36 w 36"/>
                <a:gd name="T31" fmla="*/ 6 h 30"/>
                <a:gd name="T32" fmla="*/ 36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36" y="0"/>
                  </a:moveTo>
                  <a:lnTo>
                    <a:pt x="36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63" name="Freeform 296"/>
            <p:cNvSpPr>
              <a:spLocks/>
            </p:cNvSpPr>
            <p:nvPr/>
          </p:nvSpPr>
          <p:spPr bwMode="auto">
            <a:xfrm>
              <a:off x="5215" y="1189"/>
              <a:ext cx="30" cy="18"/>
            </a:xfrm>
            <a:custGeom>
              <a:avLst/>
              <a:gdLst>
                <a:gd name="T0" fmla="*/ 30 w 30"/>
                <a:gd name="T1" fmla="*/ 0 h 18"/>
                <a:gd name="T2" fmla="*/ 30 w 30"/>
                <a:gd name="T3" fmla="*/ 0 h 18"/>
                <a:gd name="T4" fmla="*/ 24 w 30"/>
                <a:gd name="T5" fmla="*/ 0 h 18"/>
                <a:gd name="T6" fmla="*/ 18 w 30"/>
                <a:gd name="T7" fmla="*/ 0 h 18"/>
                <a:gd name="T8" fmla="*/ 12 w 30"/>
                <a:gd name="T9" fmla="*/ 0 h 18"/>
                <a:gd name="T10" fmla="*/ 12 w 30"/>
                <a:gd name="T11" fmla="*/ 6 h 18"/>
                <a:gd name="T12" fmla="*/ 6 w 30"/>
                <a:gd name="T13" fmla="*/ 12 h 18"/>
                <a:gd name="T14" fmla="*/ 0 w 30"/>
                <a:gd name="T15" fmla="*/ 12 h 18"/>
                <a:gd name="T16" fmla="*/ 0 w 30"/>
                <a:gd name="T17" fmla="*/ 18 h 18"/>
                <a:gd name="T18" fmla="*/ 0 w 30"/>
                <a:gd name="T19" fmla="*/ 18 h 18"/>
                <a:gd name="T20" fmla="*/ 6 w 30"/>
                <a:gd name="T21" fmla="*/ 12 h 18"/>
                <a:gd name="T22" fmla="*/ 12 w 30"/>
                <a:gd name="T23" fmla="*/ 12 h 18"/>
                <a:gd name="T24" fmla="*/ 18 w 30"/>
                <a:gd name="T25" fmla="*/ 12 h 18"/>
                <a:gd name="T26" fmla="*/ 24 w 30"/>
                <a:gd name="T27" fmla="*/ 6 h 18"/>
                <a:gd name="T28" fmla="*/ 24 w 30"/>
                <a:gd name="T29" fmla="*/ 6 h 18"/>
                <a:gd name="T30" fmla="*/ 30 w 30"/>
                <a:gd name="T31" fmla="*/ 0 h 18"/>
                <a:gd name="T32" fmla="*/ 30 w 30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30" y="0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64" name="Freeform 297"/>
            <p:cNvSpPr>
              <a:spLocks/>
            </p:cNvSpPr>
            <p:nvPr/>
          </p:nvSpPr>
          <p:spPr bwMode="auto">
            <a:xfrm>
              <a:off x="5203" y="1033"/>
              <a:ext cx="6" cy="30"/>
            </a:xfrm>
            <a:custGeom>
              <a:avLst/>
              <a:gdLst>
                <a:gd name="T0" fmla="*/ 0 w 6"/>
                <a:gd name="T1" fmla="*/ 30 h 30"/>
                <a:gd name="T2" fmla="*/ 0 w 6"/>
                <a:gd name="T3" fmla="*/ 24 h 30"/>
                <a:gd name="T4" fmla="*/ 0 w 6"/>
                <a:gd name="T5" fmla="*/ 12 h 30"/>
                <a:gd name="T6" fmla="*/ 0 w 6"/>
                <a:gd name="T7" fmla="*/ 0 h 30"/>
                <a:gd name="T8" fmla="*/ 0 w 6"/>
                <a:gd name="T9" fmla="*/ 0 h 30"/>
                <a:gd name="T10" fmla="*/ 6 w 6"/>
                <a:gd name="T11" fmla="*/ 0 h 30"/>
                <a:gd name="T12" fmla="*/ 6 w 6"/>
                <a:gd name="T13" fmla="*/ 12 h 30"/>
                <a:gd name="T14" fmla="*/ 6 w 6"/>
                <a:gd name="T15" fmla="*/ 18 h 30"/>
                <a:gd name="T16" fmla="*/ 0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0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65" name="Freeform 298"/>
            <p:cNvSpPr>
              <a:spLocks/>
            </p:cNvSpPr>
            <p:nvPr/>
          </p:nvSpPr>
          <p:spPr bwMode="auto">
            <a:xfrm>
              <a:off x="5167" y="1051"/>
              <a:ext cx="36" cy="42"/>
            </a:xfrm>
            <a:custGeom>
              <a:avLst/>
              <a:gdLst>
                <a:gd name="T0" fmla="*/ 36 w 36"/>
                <a:gd name="T1" fmla="*/ 42 h 42"/>
                <a:gd name="T2" fmla="*/ 30 w 36"/>
                <a:gd name="T3" fmla="*/ 36 h 42"/>
                <a:gd name="T4" fmla="*/ 30 w 36"/>
                <a:gd name="T5" fmla="*/ 30 h 42"/>
                <a:gd name="T6" fmla="*/ 24 w 36"/>
                <a:gd name="T7" fmla="*/ 24 h 42"/>
                <a:gd name="T8" fmla="*/ 18 w 36"/>
                <a:gd name="T9" fmla="*/ 18 h 42"/>
                <a:gd name="T10" fmla="*/ 12 w 36"/>
                <a:gd name="T11" fmla="*/ 12 h 42"/>
                <a:gd name="T12" fmla="*/ 12 w 36"/>
                <a:gd name="T13" fmla="*/ 6 h 42"/>
                <a:gd name="T14" fmla="*/ 6 w 36"/>
                <a:gd name="T15" fmla="*/ 0 h 42"/>
                <a:gd name="T16" fmla="*/ 6 w 36"/>
                <a:gd name="T17" fmla="*/ 0 h 42"/>
                <a:gd name="T18" fmla="*/ 0 w 36"/>
                <a:gd name="T19" fmla="*/ 6 h 42"/>
                <a:gd name="T20" fmla="*/ 6 w 36"/>
                <a:gd name="T21" fmla="*/ 12 h 42"/>
                <a:gd name="T22" fmla="*/ 12 w 36"/>
                <a:gd name="T23" fmla="*/ 18 h 42"/>
                <a:gd name="T24" fmla="*/ 18 w 36"/>
                <a:gd name="T25" fmla="*/ 24 h 42"/>
                <a:gd name="T26" fmla="*/ 24 w 36"/>
                <a:gd name="T27" fmla="*/ 30 h 42"/>
                <a:gd name="T28" fmla="*/ 30 w 36"/>
                <a:gd name="T29" fmla="*/ 36 h 42"/>
                <a:gd name="T30" fmla="*/ 30 w 36"/>
                <a:gd name="T31" fmla="*/ 42 h 42"/>
                <a:gd name="T32" fmla="*/ 36 w 36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2"/>
                <a:gd name="T53" fmla="*/ 36 w 36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2">
                  <a:moveTo>
                    <a:pt x="36" y="42"/>
                  </a:moveTo>
                  <a:lnTo>
                    <a:pt x="30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30" y="36"/>
                  </a:lnTo>
                  <a:lnTo>
                    <a:pt x="30" y="42"/>
                  </a:lnTo>
                  <a:lnTo>
                    <a:pt x="36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66" name="Freeform 299"/>
            <p:cNvSpPr>
              <a:spLocks/>
            </p:cNvSpPr>
            <p:nvPr/>
          </p:nvSpPr>
          <p:spPr bwMode="auto">
            <a:xfrm>
              <a:off x="5167" y="1069"/>
              <a:ext cx="36" cy="42"/>
            </a:xfrm>
            <a:custGeom>
              <a:avLst/>
              <a:gdLst>
                <a:gd name="T0" fmla="*/ 36 w 36"/>
                <a:gd name="T1" fmla="*/ 42 h 42"/>
                <a:gd name="T2" fmla="*/ 30 w 36"/>
                <a:gd name="T3" fmla="*/ 36 h 42"/>
                <a:gd name="T4" fmla="*/ 30 w 36"/>
                <a:gd name="T5" fmla="*/ 30 h 42"/>
                <a:gd name="T6" fmla="*/ 24 w 36"/>
                <a:gd name="T7" fmla="*/ 24 h 42"/>
                <a:gd name="T8" fmla="*/ 18 w 36"/>
                <a:gd name="T9" fmla="*/ 12 h 42"/>
                <a:gd name="T10" fmla="*/ 12 w 36"/>
                <a:gd name="T11" fmla="*/ 6 h 42"/>
                <a:gd name="T12" fmla="*/ 6 w 36"/>
                <a:gd name="T13" fmla="*/ 6 h 42"/>
                <a:gd name="T14" fmla="*/ 6 w 36"/>
                <a:gd name="T15" fmla="*/ 0 h 42"/>
                <a:gd name="T16" fmla="*/ 0 w 36"/>
                <a:gd name="T17" fmla="*/ 0 h 42"/>
                <a:gd name="T18" fmla="*/ 0 w 36"/>
                <a:gd name="T19" fmla="*/ 6 h 42"/>
                <a:gd name="T20" fmla="*/ 6 w 36"/>
                <a:gd name="T21" fmla="*/ 12 h 42"/>
                <a:gd name="T22" fmla="*/ 12 w 36"/>
                <a:gd name="T23" fmla="*/ 18 h 42"/>
                <a:gd name="T24" fmla="*/ 18 w 36"/>
                <a:gd name="T25" fmla="*/ 24 h 42"/>
                <a:gd name="T26" fmla="*/ 24 w 36"/>
                <a:gd name="T27" fmla="*/ 30 h 42"/>
                <a:gd name="T28" fmla="*/ 30 w 36"/>
                <a:gd name="T29" fmla="*/ 36 h 42"/>
                <a:gd name="T30" fmla="*/ 30 w 36"/>
                <a:gd name="T31" fmla="*/ 36 h 42"/>
                <a:gd name="T32" fmla="*/ 36 w 36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2"/>
                <a:gd name="T53" fmla="*/ 36 w 36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2">
                  <a:moveTo>
                    <a:pt x="36" y="42"/>
                  </a:moveTo>
                  <a:lnTo>
                    <a:pt x="30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30" y="36"/>
                  </a:lnTo>
                  <a:lnTo>
                    <a:pt x="36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67" name="Freeform 300"/>
            <p:cNvSpPr>
              <a:spLocks/>
            </p:cNvSpPr>
            <p:nvPr/>
          </p:nvSpPr>
          <p:spPr bwMode="auto">
            <a:xfrm>
              <a:off x="5167" y="1093"/>
              <a:ext cx="36" cy="36"/>
            </a:xfrm>
            <a:custGeom>
              <a:avLst/>
              <a:gdLst>
                <a:gd name="T0" fmla="*/ 36 w 36"/>
                <a:gd name="T1" fmla="*/ 36 h 36"/>
                <a:gd name="T2" fmla="*/ 30 w 36"/>
                <a:gd name="T3" fmla="*/ 30 h 36"/>
                <a:gd name="T4" fmla="*/ 30 w 36"/>
                <a:gd name="T5" fmla="*/ 24 h 36"/>
                <a:gd name="T6" fmla="*/ 24 w 36"/>
                <a:gd name="T7" fmla="*/ 12 h 36"/>
                <a:gd name="T8" fmla="*/ 18 w 36"/>
                <a:gd name="T9" fmla="*/ 12 h 36"/>
                <a:gd name="T10" fmla="*/ 12 w 36"/>
                <a:gd name="T11" fmla="*/ 6 h 36"/>
                <a:gd name="T12" fmla="*/ 6 w 36"/>
                <a:gd name="T13" fmla="*/ 0 h 36"/>
                <a:gd name="T14" fmla="*/ 0 w 36"/>
                <a:gd name="T15" fmla="*/ 0 h 36"/>
                <a:gd name="T16" fmla="*/ 0 w 36"/>
                <a:gd name="T17" fmla="*/ 0 h 36"/>
                <a:gd name="T18" fmla="*/ 0 w 36"/>
                <a:gd name="T19" fmla="*/ 0 h 36"/>
                <a:gd name="T20" fmla="*/ 6 w 36"/>
                <a:gd name="T21" fmla="*/ 6 h 36"/>
                <a:gd name="T22" fmla="*/ 6 w 36"/>
                <a:gd name="T23" fmla="*/ 12 h 36"/>
                <a:gd name="T24" fmla="*/ 18 w 36"/>
                <a:gd name="T25" fmla="*/ 18 h 36"/>
                <a:gd name="T26" fmla="*/ 24 w 36"/>
                <a:gd name="T27" fmla="*/ 18 h 36"/>
                <a:gd name="T28" fmla="*/ 30 w 36"/>
                <a:gd name="T29" fmla="*/ 24 h 36"/>
                <a:gd name="T30" fmla="*/ 30 w 36"/>
                <a:gd name="T31" fmla="*/ 30 h 36"/>
                <a:gd name="T32" fmla="*/ 36 w 36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36" y="36"/>
                  </a:moveTo>
                  <a:lnTo>
                    <a:pt x="30" y="30"/>
                  </a:lnTo>
                  <a:lnTo>
                    <a:pt x="30" y="24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6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68" name="Freeform 301"/>
            <p:cNvSpPr>
              <a:spLocks/>
            </p:cNvSpPr>
            <p:nvPr/>
          </p:nvSpPr>
          <p:spPr bwMode="auto">
            <a:xfrm>
              <a:off x="5173" y="1117"/>
              <a:ext cx="30" cy="24"/>
            </a:xfrm>
            <a:custGeom>
              <a:avLst/>
              <a:gdLst>
                <a:gd name="T0" fmla="*/ 30 w 30"/>
                <a:gd name="T1" fmla="*/ 24 h 24"/>
                <a:gd name="T2" fmla="*/ 30 w 30"/>
                <a:gd name="T3" fmla="*/ 24 h 24"/>
                <a:gd name="T4" fmla="*/ 24 w 30"/>
                <a:gd name="T5" fmla="*/ 18 h 24"/>
                <a:gd name="T6" fmla="*/ 18 w 30"/>
                <a:gd name="T7" fmla="*/ 12 h 24"/>
                <a:gd name="T8" fmla="*/ 12 w 30"/>
                <a:gd name="T9" fmla="*/ 6 h 24"/>
                <a:gd name="T10" fmla="*/ 6 w 30"/>
                <a:gd name="T11" fmla="*/ 0 h 24"/>
                <a:gd name="T12" fmla="*/ 0 w 30"/>
                <a:gd name="T13" fmla="*/ 0 h 24"/>
                <a:gd name="T14" fmla="*/ 0 w 30"/>
                <a:gd name="T15" fmla="*/ 0 h 24"/>
                <a:gd name="T16" fmla="*/ 0 w 30"/>
                <a:gd name="T17" fmla="*/ 0 h 24"/>
                <a:gd name="T18" fmla="*/ 0 w 30"/>
                <a:gd name="T19" fmla="*/ 6 h 24"/>
                <a:gd name="T20" fmla="*/ 0 w 30"/>
                <a:gd name="T21" fmla="*/ 6 h 24"/>
                <a:gd name="T22" fmla="*/ 6 w 30"/>
                <a:gd name="T23" fmla="*/ 12 h 24"/>
                <a:gd name="T24" fmla="*/ 12 w 30"/>
                <a:gd name="T25" fmla="*/ 12 h 24"/>
                <a:gd name="T26" fmla="*/ 18 w 30"/>
                <a:gd name="T27" fmla="*/ 18 h 24"/>
                <a:gd name="T28" fmla="*/ 24 w 30"/>
                <a:gd name="T29" fmla="*/ 18 h 24"/>
                <a:gd name="T30" fmla="*/ 30 w 30"/>
                <a:gd name="T31" fmla="*/ 24 h 24"/>
                <a:gd name="T32" fmla="*/ 30 w 30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24"/>
                <a:gd name="T53" fmla="*/ 30 w 30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24">
                  <a:moveTo>
                    <a:pt x="30" y="24"/>
                  </a:moveTo>
                  <a:lnTo>
                    <a:pt x="30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69" name="Freeform 302"/>
            <p:cNvSpPr>
              <a:spLocks/>
            </p:cNvSpPr>
            <p:nvPr/>
          </p:nvSpPr>
          <p:spPr bwMode="auto">
            <a:xfrm>
              <a:off x="5173" y="1135"/>
              <a:ext cx="36" cy="24"/>
            </a:xfrm>
            <a:custGeom>
              <a:avLst/>
              <a:gdLst>
                <a:gd name="T0" fmla="*/ 36 w 36"/>
                <a:gd name="T1" fmla="*/ 24 h 24"/>
                <a:gd name="T2" fmla="*/ 30 w 36"/>
                <a:gd name="T3" fmla="*/ 24 h 24"/>
                <a:gd name="T4" fmla="*/ 24 w 36"/>
                <a:gd name="T5" fmla="*/ 18 h 24"/>
                <a:gd name="T6" fmla="*/ 18 w 36"/>
                <a:gd name="T7" fmla="*/ 12 h 24"/>
                <a:gd name="T8" fmla="*/ 12 w 36"/>
                <a:gd name="T9" fmla="*/ 12 h 24"/>
                <a:gd name="T10" fmla="*/ 6 w 36"/>
                <a:gd name="T11" fmla="*/ 6 h 24"/>
                <a:gd name="T12" fmla="*/ 6 w 36"/>
                <a:gd name="T13" fmla="*/ 6 h 24"/>
                <a:gd name="T14" fmla="*/ 0 w 36"/>
                <a:gd name="T15" fmla="*/ 0 h 24"/>
                <a:gd name="T16" fmla="*/ 0 w 36"/>
                <a:gd name="T17" fmla="*/ 6 h 24"/>
                <a:gd name="T18" fmla="*/ 0 w 36"/>
                <a:gd name="T19" fmla="*/ 6 h 24"/>
                <a:gd name="T20" fmla="*/ 6 w 36"/>
                <a:gd name="T21" fmla="*/ 12 h 24"/>
                <a:gd name="T22" fmla="*/ 12 w 36"/>
                <a:gd name="T23" fmla="*/ 18 h 24"/>
                <a:gd name="T24" fmla="*/ 18 w 36"/>
                <a:gd name="T25" fmla="*/ 18 h 24"/>
                <a:gd name="T26" fmla="*/ 24 w 36"/>
                <a:gd name="T27" fmla="*/ 24 h 24"/>
                <a:gd name="T28" fmla="*/ 24 w 36"/>
                <a:gd name="T29" fmla="*/ 24 h 24"/>
                <a:gd name="T30" fmla="*/ 30 w 36"/>
                <a:gd name="T31" fmla="*/ 24 h 24"/>
                <a:gd name="T32" fmla="*/ 36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36" y="24"/>
                  </a:moveTo>
                  <a:lnTo>
                    <a:pt x="30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6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70" name="Freeform 303"/>
            <p:cNvSpPr>
              <a:spLocks/>
            </p:cNvSpPr>
            <p:nvPr/>
          </p:nvSpPr>
          <p:spPr bwMode="auto">
            <a:xfrm>
              <a:off x="5179" y="1165"/>
              <a:ext cx="30" cy="12"/>
            </a:xfrm>
            <a:custGeom>
              <a:avLst/>
              <a:gdLst>
                <a:gd name="T0" fmla="*/ 30 w 30"/>
                <a:gd name="T1" fmla="*/ 12 h 12"/>
                <a:gd name="T2" fmla="*/ 24 w 30"/>
                <a:gd name="T3" fmla="*/ 12 h 12"/>
                <a:gd name="T4" fmla="*/ 24 w 30"/>
                <a:gd name="T5" fmla="*/ 6 h 12"/>
                <a:gd name="T6" fmla="*/ 18 w 30"/>
                <a:gd name="T7" fmla="*/ 6 h 12"/>
                <a:gd name="T8" fmla="*/ 12 w 30"/>
                <a:gd name="T9" fmla="*/ 6 h 12"/>
                <a:gd name="T10" fmla="*/ 6 w 30"/>
                <a:gd name="T11" fmla="*/ 0 h 12"/>
                <a:gd name="T12" fmla="*/ 6 w 30"/>
                <a:gd name="T13" fmla="*/ 0 h 12"/>
                <a:gd name="T14" fmla="*/ 0 w 30"/>
                <a:gd name="T15" fmla="*/ 0 h 12"/>
                <a:gd name="T16" fmla="*/ 0 w 30"/>
                <a:gd name="T17" fmla="*/ 6 h 12"/>
                <a:gd name="T18" fmla="*/ 0 w 30"/>
                <a:gd name="T19" fmla="*/ 6 h 12"/>
                <a:gd name="T20" fmla="*/ 6 w 30"/>
                <a:gd name="T21" fmla="*/ 12 h 12"/>
                <a:gd name="T22" fmla="*/ 6 w 30"/>
                <a:gd name="T23" fmla="*/ 12 h 12"/>
                <a:gd name="T24" fmla="*/ 12 w 30"/>
                <a:gd name="T25" fmla="*/ 12 h 12"/>
                <a:gd name="T26" fmla="*/ 18 w 30"/>
                <a:gd name="T27" fmla="*/ 12 h 12"/>
                <a:gd name="T28" fmla="*/ 24 w 30"/>
                <a:gd name="T29" fmla="*/ 12 h 12"/>
                <a:gd name="T30" fmla="*/ 30 w 30"/>
                <a:gd name="T31" fmla="*/ 12 h 12"/>
                <a:gd name="T32" fmla="*/ 30 w 30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2"/>
                <a:gd name="T53" fmla="*/ 30 w 3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2">
                  <a:moveTo>
                    <a:pt x="30" y="12"/>
                  </a:moveTo>
                  <a:lnTo>
                    <a:pt x="24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71" name="Freeform 304"/>
            <p:cNvSpPr>
              <a:spLocks/>
            </p:cNvSpPr>
            <p:nvPr/>
          </p:nvSpPr>
          <p:spPr bwMode="auto">
            <a:xfrm>
              <a:off x="5185" y="1189"/>
              <a:ext cx="30" cy="6"/>
            </a:xfrm>
            <a:custGeom>
              <a:avLst/>
              <a:gdLst>
                <a:gd name="T0" fmla="*/ 30 w 30"/>
                <a:gd name="T1" fmla="*/ 6 h 6"/>
                <a:gd name="T2" fmla="*/ 24 w 30"/>
                <a:gd name="T3" fmla="*/ 0 h 6"/>
                <a:gd name="T4" fmla="*/ 18 w 30"/>
                <a:gd name="T5" fmla="*/ 0 h 6"/>
                <a:gd name="T6" fmla="*/ 18 w 30"/>
                <a:gd name="T7" fmla="*/ 0 h 6"/>
                <a:gd name="T8" fmla="*/ 12 w 30"/>
                <a:gd name="T9" fmla="*/ 0 h 6"/>
                <a:gd name="T10" fmla="*/ 6 w 30"/>
                <a:gd name="T11" fmla="*/ 0 h 6"/>
                <a:gd name="T12" fmla="*/ 6 w 30"/>
                <a:gd name="T13" fmla="*/ 0 h 6"/>
                <a:gd name="T14" fmla="*/ 0 w 30"/>
                <a:gd name="T15" fmla="*/ 0 h 6"/>
                <a:gd name="T16" fmla="*/ 0 w 30"/>
                <a:gd name="T17" fmla="*/ 0 h 6"/>
                <a:gd name="T18" fmla="*/ 0 w 30"/>
                <a:gd name="T19" fmla="*/ 0 h 6"/>
                <a:gd name="T20" fmla="*/ 6 w 30"/>
                <a:gd name="T21" fmla="*/ 6 h 6"/>
                <a:gd name="T22" fmla="*/ 6 w 30"/>
                <a:gd name="T23" fmla="*/ 6 h 6"/>
                <a:gd name="T24" fmla="*/ 12 w 30"/>
                <a:gd name="T25" fmla="*/ 6 h 6"/>
                <a:gd name="T26" fmla="*/ 18 w 30"/>
                <a:gd name="T27" fmla="*/ 6 h 6"/>
                <a:gd name="T28" fmla="*/ 18 w 30"/>
                <a:gd name="T29" fmla="*/ 6 h 6"/>
                <a:gd name="T30" fmla="*/ 24 w 30"/>
                <a:gd name="T31" fmla="*/ 6 h 6"/>
                <a:gd name="T32" fmla="*/ 30 w 30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30" y="6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72" name="Freeform 305"/>
            <p:cNvSpPr>
              <a:spLocks/>
            </p:cNvSpPr>
            <p:nvPr/>
          </p:nvSpPr>
          <p:spPr bwMode="auto">
            <a:xfrm>
              <a:off x="5191" y="1201"/>
              <a:ext cx="24" cy="6"/>
            </a:xfrm>
            <a:custGeom>
              <a:avLst/>
              <a:gdLst>
                <a:gd name="T0" fmla="*/ 24 w 24"/>
                <a:gd name="T1" fmla="*/ 6 h 6"/>
                <a:gd name="T2" fmla="*/ 24 w 24"/>
                <a:gd name="T3" fmla="*/ 6 h 6"/>
                <a:gd name="T4" fmla="*/ 18 w 24"/>
                <a:gd name="T5" fmla="*/ 0 h 6"/>
                <a:gd name="T6" fmla="*/ 18 w 24"/>
                <a:gd name="T7" fmla="*/ 0 h 6"/>
                <a:gd name="T8" fmla="*/ 12 w 24"/>
                <a:gd name="T9" fmla="*/ 0 h 6"/>
                <a:gd name="T10" fmla="*/ 6 w 24"/>
                <a:gd name="T11" fmla="*/ 0 h 6"/>
                <a:gd name="T12" fmla="*/ 6 w 24"/>
                <a:gd name="T13" fmla="*/ 0 h 6"/>
                <a:gd name="T14" fmla="*/ 0 w 24"/>
                <a:gd name="T15" fmla="*/ 6 h 6"/>
                <a:gd name="T16" fmla="*/ 0 w 24"/>
                <a:gd name="T17" fmla="*/ 6 h 6"/>
                <a:gd name="T18" fmla="*/ 0 w 24"/>
                <a:gd name="T19" fmla="*/ 6 h 6"/>
                <a:gd name="T20" fmla="*/ 0 w 24"/>
                <a:gd name="T21" fmla="*/ 6 h 6"/>
                <a:gd name="T22" fmla="*/ 6 w 24"/>
                <a:gd name="T23" fmla="*/ 6 h 6"/>
                <a:gd name="T24" fmla="*/ 6 w 24"/>
                <a:gd name="T25" fmla="*/ 6 h 6"/>
                <a:gd name="T26" fmla="*/ 12 w 24"/>
                <a:gd name="T27" fmla="*/ 6 h 6"/>
                <a:gd name="T28" fmla="*/ 18 w 24"/>
                <a:gd name="T29" fmla="*/ 6 h 6"/>
                <a:gd name="T30" fmla="*/ 24 w 24"/>
                <a:gd name="T31" fmla="*/ 6 h 6"/>
                <a:gd name="T32" fmla="*/ 24 w 24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24" y="6"/>
                  </a:moveTo>
                  <a:lnTo>
                    <a:pt x="24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73" name="Freeform 306"/>
            <p:cNvSpPr>
              <a:spLocks/>
            </p:cNvSpPr>
            <p:nvPr/>
          </p:nvSpPr>
          <p:spPr bwMode="auto">
            <a:xfrm>
              <a:off x="5197" y="1213"/>
              <a:ext cx="24" cy="12"/>
            </a:xfrm>
            <a:custGeom>
              <a:avLst/>
              <a:gdLst>
                <a:gd name="T0" fmla="*/ 24 w 24"/>
                <a:gd name="T1" fmla="*/ 12 h 12"/>
                <a:gd name="T2" fmla="*/ 24 w 24"/>
                <a:gd name="T3" fmla="*/ 6 h 12"/>
                <a:gd name="T4" fmla="*/ 24 w 24"/>
                <a:gd name="T5" fmla="*/ 6 h 12"/>
                <a:gd name="T6" fmla="*/ 18 w 24"/>
                <a:gd name="T7" fmla="*/ 6 h 12"/>
                <a:gd name="T8" fmla="*/ 18 w 24"/>
                <a:gd name="T9" fmla="*/ 0 h 12"/>
                <a:gd name="T10" fmla="*/ 12 w 24"/>
                <a:gd name="T11" fmla="*/ 0 h 12"/>
                <a:gd name="T12" fmla="*/ 6 w 24"/>
                <a:gd name="T13" fmla="*/ 0 h 12"/>
                <a:gd name="T14" fmla="*/ 6 w 24"/>
                <a:gd name="T15" fmla="*/ 0 h 12"/>
                <a:gd name="T16" fmla="*/ 0 w 24"/>
                <a:gd name="T17" fmla="*/ 6 h 12"/>
                <a:gd name="T18" fmla="*/ 0 w 24"/>
                <a:gd name="T19" fmla="*/ 6 h 12"/>
                <a:gd name="T20" fmla="*/ 6 w 24"/>
                <a:gd name="T21" fmla="*/ 12 h 12"/>
                <a:gd name="T22" fmla="*/ 6 w 24"/>
                <a:gd name="T23" fmla="*/ 12 h 12"/>
                <a:gd name="T24" fmla="*/ 12 w 24"/>
                <a:gd name="T25" fmla="*/ 12 h 12"/>
                <a:gd name="T26" fmla="*/ 18 w 24"/>
                <a:gd name="T27" fmla="*/ 12 h 12"/>
                <a:gd name="T28" fmla="*/ 18 w 24"/>
                <a:gd name="T29" fmla="*/ 12 h 12"/>
                <a:gd name="T30" fmla="*/ 24 w 24"/>
                <a:gd name="T31" fmla="*/ 12 h 12"/>
                <a:gd name="T32" fmla="*/ 24 w 24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2"/>
                <a:gd name="T53" fmla="*/ 24 w 2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2">
                  <a:moveTo>
                    <a:pt x="24" y="12"/>
                  </a:moveTo>
                  <a:lnTo>
                    <a:pt x="24" y="6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74" name="Freeform 307"/>
            <p:cNvSpPr>
              <a:spLocks/>
            </p:cNvSpPr>
            <p:nvPr/>
          </p:nvSpPr>
          <p:spPr bwMode="auto">
            <a:xfrm>
              <a:off x="5203" y="1225"/>
              <a:ext cx="24" cy="6"/>
            </a:xfrm>
            <a:custGeom>
              <a:avLst/>
              <a:gdLst>
                <a:gd name="T0" fmla="*/ 24 w 24"/>
                <a:gd name="T1" fmla="*/ 6 h 6"/>
                <a:gd name="T2" fmla="*/ 24 w 24"/>
                <a:gd name="T3" fmla="*/ 6 h 6"/>
                <a:gd name="T4" fmla="*/ 18 w 24"/>
                <a:gd name="T5" fmla="*/ 6 h 6"/>
                <a:gd name="T6" fmla="*/ 18 w 24"/>
                <a:gd name="T7" fmla="*/ 0 h 6"/>
                <a:gd name="T8" fmla="*/ 12 w 24"/>
                <a:gd name="T9" fmla="*/ 0 h 6"/>
                <a:gd name="T10" fmla="*/ 6 w 24"/>
                <a:gd name="T11" fmla="*/ 0 h 6"/>
                <a:gd name="T12" fmla="*/ 6 w 24"/>
                <a:gd name="T13" fmla="*/ 0 h 6"/>
                <a:gd name="T14" fmla="*/ 0 w 24"/>
                <a:gd name="T15" fmla="*/ 0 h 6"/>
                <a:gd name="T16" fmla="*/ 0 w 24"/>
                <a:gd name="T17" fmla="*/ 0 h 6"/>
                <a:gd name="T18" fmla="*/ 0 w 24"/>
                <a:gd name="T19" fmla="*/ 6 h 6"/>
                <a:gd name="T20" fmla="*/ 0 w 24"/>
                <a:gd name="T21" fmla="*/ 6 h 6"/>
                <a:gd name="T22" fmla="*/ 6 w 24"/>
                <a:gd name="T23" fmla="*/ 6 h 6"/>
                <a:gd name="T24" fmla="*/ 6 w 24"/>
                <a:gd name="T25" fmla="*/ 6 h 6"/>
                <a:gd name="T26" fmla="*/ 12 w 24"/>
                <a:gd name="T27" fmla="*/ 6 h 6"/>
                <a:gd name="T28" fmla="*/ 18 w 24"/>
                <a:gd name="T29" fmla="*/ 6 h 6"/>
                <a:gd name="T30" fmla="*/ 24 w 24"/>
                <a:gd name="T31" fmla="*/ 6 h 6"/>
                <a:gd name="T32" fmla="*/ 24 w 24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24" y="6"/>
                  </a:moveTo>
                  <a:lnTo>
                    <a:pt x="24" y="6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75" name="Freeform 308"/>
            <p:cNvSpPr>
              <a:spLocks/>
            </p:cNvSpPr>
            <p:nvPr/>
          </p:nvSpPr>
          <p:spPr bwMode="auto">
            <a:xfrm>
              <a:off x="5179" y="1033"/>
              <a:ext cx="24" cy="48"/>
            </a:xfrm>
            <a:custGeom>
              <a:avLst/>
              <a:gdLst>
                <a:gd name="T0" fmla="*/ 0 w 24"/>
                <a:gd name="T1" fmla="*/ 6 h 48"/>
                <a:gd name="T2" fmla="*/ 0 w 24"/>
                <a:gd name="T3" fmla="*/ 6 h 48"/>
                <a:gd name="T4" fmla="*/ 0 w 24"/>
                <a:gd name="T5" fmla="*/ 12 h 48"/>
                <a:gd name="T6" fmla="*/ 6 w 24"/>
                <a:gd name="T7" fmla="*/ 18 h 48"/>
                <a:gd name="T8" fmla="*/ 12 w 24"/>
                <a:gd name="T9" fmla="*/ 24 h 48"/>
                <a:gd name="T10" fmla="*/ 18 w 24"/>
                <a:gd name="T11" fmla="*/ 30 h 48"/>
                <a:gd name="T12" fmla="*/ 18 w 24"/>
                <a:gd name="T13" fmla="*/ 36 h 48"/>
                <a:gd name="T14" fmla="*/ 24 w 24"/>
                <a:gd name="T15" fmla="*/ 42 h 48"/>
                <a:gd name="T16" fmla="*/ 24 w 24"/>
                <a:gd name="T17" fmla="*/ 48 h 48"/>
                <a:gd name="T18" fmla="*/ 24 w 24"/>
                <a:gd name="T19" fmla="*/ 36 h 48"/>
                <a:gd name="T20" fmla="*/ 18 w 24"/>
                <a:gd name="T21" fmla="*/ 30 h 48"/>
                <a:gd name="T22" fmla="*/ 18 w 24"/>
                <a:gd name="T23" fmla="*/ 24 h 48"/>
                <a:gd name="T24" fmla="*/ 12 w 24"/>
                <a:gd name="T25" fmla="*/ 18 h 48"/>
                <a:gd name="T26" fmla="*/ 6 w 24"/>
                <a:gd name="T27" fmla="*/ 12 h 48"/>
                <a:gd name="T28" fmla="*/ 6 w 24"/>
                <a:gd name="T29" fmla="*/ 6 h 48"/>
                <a:gd name="T30" fmla="*/ 0 w 24"/>
                <a:gd name="T31" fmla="*/ 0 h 48"/>
                <a:gd name="T32" fmla="*/ 0 w 24"/>
                <a:gd name="T33" fmla="*/ 6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8"/>
                <a:gd name="T53" fmla="*/ 24 w 24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8">
                  <a:moveTo>
                    <a:pt x="0" y="6"/>
                  </a:move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24" y="36"/>
                  </a:lnTo>
                  <a:lnTo>
                    <a:pt x="18" y="30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76" name="Freeform 309"/>
            <p:cNvSpPr>
              <a:spLocks/>
            </p:cNvSpPr>
            <p:nvPr/>
          </p:nvSpPr>
          <p:spPr bwMode="auto">
            <a:xfrm>
              <a:off x="5191" y="1027"/>
              <a:ext cx="12" cy="36"/>
            </a:xfrm>
            <a:custGeom>
              <a:avLst/>
              <a:gdLst>
                <a:gd name="T0" fmla="*/ 12 w 12"/>
                <a:gd name="T1" fmla="*/ 36 h 36"/>
                <a:gd name="T2" fmla="*/ 12 w 12"/>
                <a:gd name="T3" fmla="*/ 24 h 36"/>
                <a:gd name="T4" fmla="*/ 6 w 12"/>
                <a:gd name="T5" fmla="*/ 12 h 36"/>
                <a:gd name="T6" fmla="*/ 0 w 12"/>
                <a:gd name="T7" fmla="*/ 6 h 36"/>
                <a:gd name="T8" fmla="*/ 0 w 12"/>
                <a:gd name="T9" fmla="*/ 0 h 36"/>
                <a:gd name="T10" fmla="*/ 0 w 12"/>
                <a:gd name="T11" fmla="*/ 6 h 36"/>
                <a:gd name="T12" fmla="*/ 0 w 12"/>
                <a:gd name="T13" fmla="*/ 6 h 36"/>
                <a:gd name="T14" fmla="*/ 0 w 12"/>
                <a:gd name="T15" fmla="*/ 12 h 36"/>
                <a:gd name="T16" fmla="*/ 6 w 12"/>
                <a:gd name="T17" fmla="*/ 18 h 36"/>
                <a:gd name="T18" fmla="*/ 6 w 12"/>
                <a:gd name="T19" fmla="*/ 24 h 36"/>
                <a:gd name="T20" fmla="*/ 12 w 12"/>
                <a:gd name="T21" fmla="*/ 30 h 36"/>
                <a:gd name="T22" fmla="*/ 12 w 12"/>
                <a:gd name="T23" fmla="*/ 30 h 36"/>
                <a:gd name="T24" fmla="*/ 12 w 12"/>
                <a:gd name="T25" fmla="*/ 36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36"/>
                <a:gd name="T41" fmla="*/ 12 w 12"/>
                <a:gd name="T42" fmla="*/ 36 h 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36">
                  <a:moveTo>
                    <a:pt x="12" y="36"/>
                  </a:moveTo>
                  <a:lnTo>
                    <a:pt x="12" y="24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2" y="30"/>
                  </a:lnTo>
                  <a:lnTo>
                    <a:pt x="12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77" name="Freeform 310"/>
            <p:cNvSpPr>
              <a:spLocks/>
            </p:cNvSpPr>
            <p:nvPr/>
          </p:nvSpPr>
          <p:spPr bwMode="auto">
            <a:xfrm>
              <a:off x="5275" y="1147"/>
              <a:ext cx="48" cy="161"/>
            </a:xfrm>
            <a:custGeom>
              <a:avLst/>
              <a:gdLst>
                <a:gd name="T0" fmla="*/ 12 w 48"/>
                <a:gd name="T1" fmla="*/ 161 h 161"/>
                <a:gd name="T2" fmla="*/ 6 w 48"/>
                <a:gd name="T3" fmla="*/ 161 h 161"/>
                <a:gd name="T4" fmla="*/ 6 w 48"/>
                <a:gd name="T5" fmla="*/ 161 h 161"/>
                <a:gd name="T6" fmla="*/ 6 w 48"/>
                <a:gd name="T7" fmla="*/ 161 h 161"/>
                <a:gd name="T8" fmla="*/ 0 w 48"/>
                <a:gd name="T9" fmla="*/ 161 h 161"/>
                <a:gd name="T10" fmla="*/ 18 w 48"/>
                <a:gd name="T11" fmla="*/ 143 h 161"/>
                <a:gd name="T12" fmla="*/ 30 w 48"/>
                <a:gd name="T13" fmla="*/ 120 h 161"/>
                <a:gd name="T14" fmla="*/ 42 w 48"/>
                <a:gd name="T15" fmla="*/ 102 h 161"/>
                <a:gd name="T16" fmla="*/ 42 w 48"/>
                <a:gd name="T17" fmla="*/ 78 h 161"/>
                <a:gd name="T18" fmla="*/ 48 w 48"/>
                <a:gd name="T19" fmla="*/ 54 h 161"/>
                <a:gd name="T20" fmla="*/ 42 w 48"/>
                <a:gd name="T21" fmla="*/ 36 h 161"/>
                <a:gd name="T22" fmla="*/ 42 w 48"/>
                <a:gd name="T23" fmla="*/ 18 h 161"/>
                <a:gd name="T24" fmla="*/ 42 w 48"/>
                <a:gd name="T25" fmla="*/ 0 h 161"/>
                <a:gd name="T26" fmla="*/ 48 w 48"/>
                <a:gd name="T27" fmla="*/ 12 h 161"/>
                <a:gd name="T28" fmla="*/ 48 w 48"/>
                <a:gd name="T29" fmla="*/ 30 h 161"/>
                <a:gd name="T30" fmla="*/ 48 w 48"/>
                <a:gd name="T31" fmla="*/ 54 h 161"/>
                <a:gd name="T32" fmla="*/ 48 w 48"/>
                <a:gd name="T33" fmla="*/ 78 h 161"/>
                <a:gd name="T34" fmla="*/ 42 w 48"/>
                <a:gd name="T35" fmla="*/ 108 h 161"/>
                <a:gd name="T36" fmla="*/ 36 w 48"/>
                <a:gd name="T37" fmla="*/ 132 h 161"/>
                <a:gd name="T38" fmla="*/ 24 w 48"/>
                <a:gd name="T39" fmla="*/ 149 h 161"/>
                <a:gd name="T40" fmla="*/ 12 w 48"/>
                <a:gd name="T41" fmla="*/ 161 h 16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8"/>
                <a:gd name="T64" fmla="*/ 0 h 161"/>
                <a:gd name="T65" fmla="*/ 48 w 48"/>
                <a:gd name="T66" fmla="*/ 161 h 16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8" h="161">
                  <a:moveTo>
                    <a:pt x="12" y="161"/>
                  </a:moveTo>
                  <a:lnTo>
                    <a:pt x="6" y="161"/>
                  </a:lnTo>
                  <a:lnTo>
                    <a:pt x="0" y="161"/>
                  </a:lnTo>
                  <a:lnTo>
                    <a:pt x="18" y="143"/>
                  </a:lnTo>
                  <a:lnTo>
                    <a:pt x="30" y="120"/>
                  </a:lnTo>
                  <a:lnTo>
                    <a:pt x="42" y="102"/>
                  </a:lnTo>
                  <a:lnTo>
                    <a:pt x="42" y="78"/>
                  </a:lnTo>
                  <a:lnTo>
                    <a:pt x="48" y="54"/>
                  </a:lnTo>
                  <a:lnTo>
                    <a:pt x="42" y="36"/>
                  </a:lnTo>
                  <a:lnTo>
                    <a:pt x="42" y="18"/>
                  </a:lnTo>
                  <a:lnTo>
                    <a:pt x="42" y="0"/>
                  </a:lnTo>
                  <a:lnTo>
                    <a:pt x="48" y="12"/>
                  </a:lnTo>
                  <a:lnTo>
                    <a:pt x="48" y="30"/>
                  </a:lnTo>
                  <a:lnTo>
                    <a:pt x="48" y="54"/>
                  </a:lnTo>
                  <a:lnTo>
                    <a:pt x="48" y="78"/>
                  </a:lnTo>
                  <a:lnTo>
                    <a:pt x="42" y="108"/>
                  </a:lnTo>
                  <a:lnTo>
                    <a:pt x="36" y="132"/>
                  </a:lnTo>
                  <a:lnTo>
                    <a:pt x="24" y="149"/>
                  </a:lnTo>
                  <a:lnTo>
                    <a:pt x="12" y="161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78" name="Freeform 311"/>
            <p:cNvSpPr>
              <a:spLocks/>
            </p:cNvSpPr>
            <p:nvPr/>
          </p:nvSpPr>
          <p:spPr bwMode="auto">
            <a:xfrm>
              <a:off x="5287" y="1153"/>
              <a:ext cx="36" cy="18"/>
            </a:xfrm>
            <a:custGeom>
              <a:avLst/>
              <a:gdLst>
                <a:gd name="T0" fmla="*/ 36 w 36"/>
                <a:gd name="T1" fmla="*/ 18 h 18"/>
                <a:gd name="T2" fmla="*/ 30 w 36"/>
                <a:gd name="T3" fmla="*/ 18 h 18"/>
                <a:gd name="T4" fmla="*/ 30 w 36"/>
                <a:gd name="T5" fmla="*/ 12 h 18"/>
                <a:gd name="T6" fmla="*/ 24 w 36"/>
                <a:gd name="T7" fmla="*/ 6 h 18"/>
                <a:gd name="T8" fmla="*/ 18 w 36"/>
                <a:gd name="T9" fmla="*/ 6 h 18"/>
                <a:gd name="T10" fmla="*/ 12 w 36"/>
                <a:gd name="T11" fmla="*/ 0 h 18"/>
                <a:gd name="T12" fmla="*/ 6 w 36"/>
                <a:gd name="T13" fmla="*/ 0 h 18"/>
                <a:gd name="T14" fmla="*/ 6 w 36"/>
                <a:gd name="T15" fmla="*/ 0 h 18"/>
                <a:gd name="T16" fmla="*/ 0 w 36"/>
                <a:gd name="T17" fmla="*/ 0 h 18"/>
                <a:gd name="T18" fmla="*/ 0 w 36"/>
                <a:gd name="T19" fmla="*/ 0 h 18"/>
                <a:gd name="T20" fmla="*/ 6 w 36"/>
                <a:gd name="T21" fmla="*/ 0 h 18"/>
                <a:gd name="T22" fmla="*/ 6 w 36"/>
                <a:gd name="T23" fmla="*/ 6 h 18"/>
                <a:gd name="T24" fmla="*/ 12 w 36"/>
                <a:gd name="T25" fmla="*/ 6 h 18"/>
                <a:gd name="T26" fmla="*/ 18 w 36"/>
                <a:gd name="T27" fmla="*/ 12 h 18"/>
                <a:gd name="T28" fmla="*/ 24 w 36"/>
                <a:gd name="T29" fmla="*/ 12 h 18"/>
                <a:gd name="T30" fmla="*/ 30 w 36"/>
                <a:gd name="T31" fmla="*/ 18 h 18"/>
                <a:gd name="T32" fmla="*/ 36 w 36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36" y="18"/>
                  </a:moveTo>
                  <a:lnTo>
                    <a:pt x="30" y="18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79" name="Freeform 312"/>
            <p:cNvSpPr>
              <a:spLocks/>
            </p:cNvSpPr>
            <p:nvPr/>
          </p:nvSpPr>
          <p:spPr bwMode="auto">
            <a:xfrm>
              <a:off x="5287" y="1153"/>
              <a:ext cx="36" cy="36"/>
            </a:xfrm>
            <a:custGeom>
              <a:avLst/>
              <a:gdLst>
                <a:gd name="T0" fmla="*/ 0 w 36"/>
                <a:gd name="T1" fmla="*/ 6 h 36"/>
                <a:gd name="T2" fmla="*/ 0 w 36"/>
                <a:gd name="T3" fmla="*/ 0 h 36"/>
                <a:gd name="T4" fmla="*/ 6 w 36"/>
                <a:gd name="T5" fmla="*/ 6 h 36"/>
                <a:gd name="T6" fmla="*/ 6 w 36"/>
                <a:gd name="T7" fmla="*/ 6 h 36"/>
                <a:gd name="T8" fmla="*/ 18 w 36"/>
                <a:gd name="T9" fmla="*/ 12 h 36"/>
                <a:gd name="T10" fmla="*/ 24 w 36"/>
                <a:gd name="T11" fmla="*/ 18 h 36"/>
                <a:gd name="T12" fmla="*/ 30 w 36"/>
                <a:gd name="T13" fmla="*/ 24 h 36"/>
                <a:gd name="T14" fmla="*/ 30 w 36"/>
                <a:gd name="T15" fmla="*/ 30 h 36"/>
                <a:gd name="T16" fmla="*/ 36 w 36"/>
                <a:gd name="T17" fmla="*/ 36 h 36"/>
                <a:gd name="T18" fmla="*/ 30 w 36"/>
                <a:gd name="T19" fmla="*/ 30 h 36"/>
                <a:gd name="T20" fmla="*/ 24 w 36"/>
                <a:gd name="T21" fmla="*/ 30 h 36"/>
                <a:gd name="T22" fmla="*/ 18 w 36"/>
                <a:gd name="T23" fmla="*/ 24 h 36"/>
                <a:gd name="T24" fmla="*/ 12 w 36"/>
                <a:gd name="T25" fmla="*/ 18 h 36"/>
                <a:gd name="T26" fmla="*/ 6 w 36"/>
                <a:gd name="T27" fmla="*/ 12 h 36"/>
                <a:gd name="T28" fmla="*/ 0 w 36"/>
                <a:gd name="T29" fmla="*/ 6 h 36"/>
                <a:gd name="T30" fmla="*/ 0 w 36"/>
                <a:gd name="T31" fmla="*/ 6 h 36"/>
                <a:gd name="T32" fmla="*/ 0 w 36"/>
                <a:gd name="T33" fmla="*/ 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0" y="6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8" y="12"/>
                  </a:lnTo>
                  <a:lnTo>
                    <a:pt x="24" y="18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6" y="36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80" name="Freeform 313"/>
            <p:cNvSpPr>
              <a:spLocks/>
            </p:cNvSpPr>
            <p:nvPr/>
          </p:nvSpPr>
          <p:spPr bwMode="auto">
            <a:xfrm>
              <a:off x="5275" y="1177"/>
              <a:ext cx="48" cy="42"/>
            </a:xfrm>
            <a:custGeom>
              <a:avLst/>
              <a:gdLst>
                <a:gd name="T0" fmla="*/ 0 w 48"/>
                <a:gd name="T1" fmla="*/ 0 h 42"/>
                <a:gd name="T2" fmla="*/ 6 w 48"/>
                <a:gd name="T3" fmla="*/ 0 h 42"/>
                <a:gd name="T4" fmla="*/ 12 w 48"/>
                <a:gd name="T5" fmla="*/ 0 h 42"/>
                <a:gd name="T6" fmla="*/ 18 w 48"/>
                <a:gd name="T7" fmla="*/ 6 h 42"/>
                <a:gd name="T8" fmla="*/ 24 w 48"/>
                <a:gd name="T9" fmla="*/ 12 h 42"/>
                <a:gd name="T10" fmla="*/ 30 w 48"/>
                <a:gd name="T11" fmla="*/ 18 h 42"/>
                <a:gd name="T12" fmla="*/ 42 w 48"/>
                <a:gd name="T13" fmla="*/ 30 h 42"/>
                <a:gd name="T14" fmla="*/ 42 w 48"/>
                <a:gd name="T15" fmla="*/ 36 h 42"/>
                <a:gd name="T16" fmla="*/ 48 w 48"/>
                <a:gd name="T17" fmla="*/ 42 h 42"/>
                <a:gd name="T18" fmla="*/ 42 w 48"/>
                <a:gd name="T19" fmla="*/ 42 h 42"/>
                <a:gd name="T20" fmla="*/ 36 w 48"/>
                <a:gd name="T21" fmla="*/ 36 h 42"/>
                <a:gd name="T22" fmla="*/ 30 w 48"/>
                <a:gd name="T23" fmla="*/ 30 h 42"/>
                <a:gd name="T24" fmla="*/ 24 w 48"/>
                <a:gd name="T25" fmla="*/ 24 h 42"/>
                <a:gd name="T26" fmla="*/ 12 w 48"/>
                <a:gd name="T27" fmla="*/ 12 h 42"/>
                <a:gd name="T28" fmla="*/ 6 w 48"/>
                <a:gd name="T29" fmla="*/ 6 h 42"/>
                <a:gd name="T30" fmla="*/ 6 w 48"/>
                <a:gd name="T31" fmla="*/ 6 h 42"/>
                <a:gd name="T32" fmla="*/ 0 w 48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42"/>
                <a:gd name="T53" fmla="*/ 48 w 48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42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42" y="42"/>
                  </a:lnTo>
                  <a:lnTo>
                    <a:pt x="36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81" name="Freeform 314"/>
            <p:cNvSpPr>
              <a:spLocks/>
            </p:cNvSpPr>
            <p:nvPr/>
          </p:nvSpPr>
          <p:spPr bwMode="auto">
            <a:xfrm>
              <a:off x="5269" y="1213"/>
              <a:ext cx="48" cy="36"/>
            </a:xfrm>
            <a:custGeom>
              <a:avLst/>
              <a:gdLst>
                <a:gd name="T0" fmla="*/ 0 w 48"/>
                <a:gd name="T1" fmla="*/ 0 h 36"/>
                <a:gd name="T2" fmla="*/ 0 w 48"/>
                <a:gd name="T3" fmla="*/ 0 h 36"/>
                <a:gd name="T4" fmla="*/ 12 w 48"/>
                <a:gd name="T5" fmla="*/ 0 h 36"/>
                <a:gd name="T6" fmla="*/ 18 w 48"/>
                <a:gd name="T7" fmla="*/ 6 h 36"/>
                <a:gd name="T8" fmla="*/ 24 w 48"/>
                <a:gd name="T9" fmla="*/ 12 h 36"/>
                <a:gd name="T10" fmla="*/ 36 w 48"/>
                <a:gd name="T11" fmla="*/ 18 h 36"/>
                <a:gd name="T12" fmla="*/ 42 w 48"/>
                <a:gd name="T13" fmla="*/ 24 h 36"/>
                <a:gd name="T14" fmla="*/ 48 w 48"/>
                <a:gd name="T15" fmla="*/ 30 h 36"/>
                <a:gd name="T16" fmla="*/ 48 w 48"/>
                <a:gd name="T17" fmla="*/ 36 h 36"/>
                <a:gd name="T18" fmla="*/ 48 w 48"/>
                <a:gd name="T19" fmla="*/ 36 h 36"/>
                <a:gd name="T20" fmla="*/ 42 w 48"/>
                <a:gd name="T21" fmla="*/ 30 h 36"/>
                <a:gd name="T22" fmla="*/ 30 w 48"/>
                <a:gd name="T23" fmla="*/ 24 h 36"/>
                <a:gd name="T24" fmla="*/ 24 w 48"/>
                <a:gd name="T25" fmla="*/ 18 h 36"/>
                <a:gd name="T26" fmla="*/ 12 w 48"/>
                <a:gd name="T27" fmla="*/ 12 h 36"/>
                <a:gd name="T28" fmla="*/ 6 w 48"/>
                <a:gd name="T29" fmla="*/ 6 h 36"/>
                <a:gd name="T30" fmla="*/ 0 w 48"/>
                <a:gd name="T31" fmla="*/ 0 h 36"/>
                <a:gd name="T32" fmla="*/ 0 w 48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36"/>
                <a:gd name="T53" fmla="*/ 48 w 48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36">
                  <a:moveTo>
                    <a:pt x="0" y="0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42" y="30"/>
                  </a:lnTo>
                  <a:lnTo>
                    <a:pt x="30" y="24"/>
                  </a:lnTo>
                  <a:lnTo>
                    <a:pt x="24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82" name="Freeform 315"/>
            <p:cNvSpPr>
              <a:spLocks/>
            </p:cNvSpPr>
            <p:nvPr/>
          </p:nvSpPr>
          <p:spPr bwMode="auto">
            <a:xfrm>
              <a:off x="5269" y="1225"/>
              <a:ext cx="42" cy="36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6 w 42"/>
                <a:gd name="T5" fmla="*/ 6 h 36"/>
                <a:gd name="T6" fmla="*/ 12 w 42"/>
                <a:gd name="T7" fmla="*/ 6 h 36"/>
                <a:gd name="T8" fmla="*/ 24 w 42"/>
                <a:gd name="T9" fmla="*/ 12 h 36"/>
                <a:gd name="T10" fmla="*/ 30 w 42"/>
                <a:gd name="T11" fmla="*/ 18 h 36"/>
                <a:gd name="T12" fmla="*/ 36 w 42"/>
                <a:gd name="T13" fmla="*/ 24 h 36"/>
                <a:gd name="T14" fmla="*/ 42 w 42"/>
                <a:gd name="T15" fmla="*/ 30 h 36"/>
                <a:gd name="T16" fmla="*/ 42 w 42"/>
                <a:gd name="T17" fmla="*/ 36 h 36"/>
                <a:gd name="T18" fmla="*/ 42 w 42"/>
                <a:gd name="T19" fmla="*/ 36 h 36"/>
                <a:gd name="T20" fmla="*/ 30 w 42"/>
                <a:gd name="T21" fmla="*/ 30 h 36"/>
                <a:gd name="T22" fmla="*/ 24 w 42"/>
                <a:gd name="T23" fmla="*/ 24 h 36"/>
                <a:gd name="T24" fmla="*/ 18 w 42"/>
                <a:gd name="T25" fmla="*/ 18 h 36"/>
                <a:gd name="T26" fmla="*/ 6 w 42"/>
                <a:gd name="T27" fmla="*/ 12 h 36"/>
                <a:gd name="T28" fmla="*/ 0 w 42"/>
                <a:gd name="T29" fmla="*/ 12 h 36"/>
                <a:gd name="T30" fmla="*/ 0 w 42"/>
                <a:gd name="T31" fmla="*/ 6 h 36"/>
                <a:gd name="T32" fmla="*/ 0 w 42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6"/>
                <a:gd name="T53" fmla="*/ 42 w 42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6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83" name="Freeform 316"/>
            <p:cNvSpPr>
              <a:spLocks/>
            </p:cNvSpPr>
            <p:nvPr/>
          </p:nvSpPr>
          <p:spPr bwMode="auto">
            <a:xfrm>
              <a:off x="5269" y="1255"/>
              <a:ext cx="36" cy="30"/>
            </a:xfrm>
            <a:custGeom>
              <a:avLst/>
              <a:gdLst>
                <a:gd name="T0" fmla="*/ 0 w 36"/>
                <a:gd name="T1" fmla="*/ 0 h 30"/>
                <a:gd name="T2" fmla="*/ 0 w 36"/>
                <a:gd name="T3" fmla="*/ 0 h 30"/>
                <a:gd name="T4" fmla="*/ 6 w 36"/>
                <a:gd name="T5" fmla="*/ 0 h 30"/>
                <a:gd name="T6" fmla="*/ 12 w 36"/>
                <a:gd name="T7" fmla="*/ 6 h 30"/>
                <a:gd name="T8" fmla="*/ 18 w 36"/>
                <a:gd name="T9" fmla="*/ 6 h 30"/>
                <a:gd name="T10" fmla="*/ 24 w 36"/>
                <a:gd name="T11" fmla="*/ 12 h 30"/>
                <a:gd name="T12" fmla="*/ 30 w 36"/>
                <a:gd name="T13" fmla="*/ 18 h 30"/>
                <a:gd name="T14" fmla="*/ 36 w 36"/>
                <a:gd name="T15" fmla="*/ 24 h 30"/>
                <a:gd name="T16" fmla="*/ 36 w 36"/>
                <a:gd name="T17" fmla="*/ 30 h 30"/>
                <a:gd name="T18" fmla="*/ 30 w 36"/>
                <a:gd name="T19" fmla="*/ 30 h 30"/>
                <a:gd name="T20" fmla="*/ 30 w 36"/>
                <a:gd name="T21" fmla="*/ 24 h 30"/>
                <a:gd name="T22" fmla="*/ 18 w 36"/>
                <a:gd name="T23" fmla="*/ 18 h 30"/>
                <a:gd name="T24" fmla="*/ 12 w 36"/>
                <a:gd name="T25" fmla="*/ 18 h 30"/>
                <a:gd name="T26" fmla="*/ 6 w 36"/>
                <a:gd name="T27" fmla="*/ 12 h 30"/>
                <a:gd name="T28" fmla="*/ 0 w 36"/>
                <a:gd name="T29" fmla="*/ 6 h 30"/>
                <a:gd name="T30" fmla="*/ 0 w 36"/>
                <a:gd name="T31" fmla="*/ 6 h 30"/>
                <a:gd name="T32" fmla="*/ 0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24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30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84" name="Freeform 317"/>
            <p:cNvSpPr>
              <a:spLocks/>
            </p:cNvSpPr>
            <p:nvPr/>
          </p:nvSpPr>
          <p:spPr bwMode="auto">
            <a:xfrm>
              <a:off x="5257" y="1296"/>
              <a:ext cx="24" cy="6"/>
            </a:xfrm>
            <a:custGeom>
              <a:avLst/>
              <a:gdLst>
                <a:gd name="T0" fmla="*/ 0 w 24"/>
                <a:gd name="T1" fmla="*/ 0 h 6"/>
                <a:gd name="T2" fmla="*/ 6 w 24"/>
                <a:gd name="T3" fmla="*/ 0 h 6"/>
                <a:gd name="T4" fmla="*/ 6 w 24"/>
                <a:gd name="T5" fmla="*/ 0 h 6"/>
                <a:gd name="T6" fmla="*/ 12 w 24"/>
                <a:gd name="T7" fmla="*/ 0 h 6"/>
                <a:gd name="T8" fmla="*/ 12 w 24"/>
                <a:gd name="T9" fmla="*/ 0 h 6"/>
                <a:gd name="T10" fmla="*/ 18 w 24"/>
                <a:gd name="T11" fmla="*/ 0 h 6"/>
                <a:gd name="T12" fmla="*/ 24 w 24"/>
                <a:gd name="T13" fmla="*/ 0 h 6"/>
                <a:gd name="T14" fmla="*/ 24 w 24"/>
                <a:gd name="T15" fmla="*/ 6 h 6"/>
                <a:gd name="T16" fmla="*/ 24 w 24"/>
                <a:gd name="T17" fmla="*/ 6 h 6"/>
                <a:gd name="T18" fmla="*/ 24 w 24"/>
                <a:gd name="T19" fmla="*/ 6 h 6"/>
                <a:gd name="T20" fmla="*/ 18 w 24"/>
                <a:gd name="T21" fmla="*/ 6 h 6"/>
                <a:gd name="T22" fmla="*/ 12 w 24"/>
                <a:gd name="T23" fmla="*/ 6 h 6"/>
                <a:gd name="T24" fmla="*/ 12 w 24"/>
                <a:gd name="T25" fmla="*/ 6 h 6"/>
                <a:gd name="T26" fmla="*/ 6 w 24"/>
                <a:gd name="T27" fmla="*/ 6 h 6"/>
                <a:gd name="T28" fmla="*/ 6 w 24"/>
                <a:gd name="T29" fmla="*/ 6 h 6"/>
                <a:gd name="T30" fmla="*/ 0 w 24"/>
                <a:gd name="T31" fmla="*/ 6 h 6"/>
                <a:gd name="T32" fmla="*/ 0 w 24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85" name="Freeform 318"/>
            <p:cNvSpPr>
              <a:spLocks/>
            </p:cNvSpPr>
            <p:nvPr/>
          </p:nvSpPr>
          <p:spPr bwMode="auto">
            <a:xfrm>
              <a:off x="5281" y="1171"/>
              <a:ext cx="42" cy="36"/>
            </a:xfrm>
            <a:custGeom>
              <a:avLst/>
              <a:gdLst>
                <a:gd name="T0" fmla="*/ 0 w 42"/>
                <a:gd name="T1" fmla="*/ 0 h 36"/>
                <a:gd name="T2" fmla="*/ 6 w 42"/>
                <a:gd name="T3" fmla="*/ 0 h 36"/>
                <a:gd name="T4" fmla="*/ 6 w 42"/>
                <a:gd name="T5" fmla="*/ 0 h 36"/>
                <a:gd name="T6" fmla="*/ 12 w 42"/>
                <a:gd name="T7" fmla="*/ 0 h 36"/>
                <a:gd name="T8" fmla="*/ 18 w 42"/>
                <a:gd name="T9" fmla="*/ 6 h 36"/>
                <a:gd name="T10" fmla="*/ 30 w 42"/>
                <a:gd name="T11" fmla="*/ 12 h 36"/>
                <a:gd name="T12" fmla="*/ 36 w 42"/>
                <a:gd name="T13" fmla="*/ 24 h 36"/>
                <a:gd name="T14" fmla="*/ 42 w 42"/>
                <a:gd name="T15" fmla="*/ 30 h 36"/>
                <a:gd name="T16" fmla="*/ 42 w 42"/>
                <a:gd name="T17" fmla="*/ 36 h 36"/>
                <a:gd name="T18" fmla="*/ 42 w 42"/>
                <a:gd name="T19" fmla="*/ 30 h 36"/>
                <a:gd name="T20" fmla="*/ 36 w 42"/>
                <a:gd name="T21" fmla="*/ 30 h 36"/>
                <a:gd name="T22" fmla="*/ 24 w 42"/>
                <a:gd name="T23" fmla="*/ 24 h 36"/>
                <a:gd name="T24" fmla="*/ 18 w 42"/>
                <a:gd name="T25" fmla="*/ 18 h 36"/>
                <a:gd name="T26" fmla="*/ 12 w 42"/>
                <a:gd name="T27" fmla="*/ 12 h 36"/>
                <a:gd name="T28" fmla="*/ 6 w 42"/>
                <a:gd name="T29" fmla="*/ 6 h 36"/>
                <a:gd name="T30" fmla="*/ 0 w 42"/>
                <a:gd name="T31" fmla="*/ 0 h 36"/>
                <a:gd name="T32" fmla="*/ 0 w 42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6"/>
                <a:gd name="T53" fmla="*/ 42 w 42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30" y="12"/>
                  </a:lnTo>
                  <a:lnTo>
                    <a:pt x="36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2" y="30"/>
                  </a:lnTo>
                  <a:lnTo>
                    <a:pt x="36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86" name="Freeform 319"/>
            <p:cNvSpPr>
              <a:spLocks/>
            </p:cNvSpPr>
            <p:nvPr/>
          </p:nvSpPr>
          <p:spPr bwMode="auto">
            <a:xfrm>
              <a:off x="5275" y="1195"/>
              <a:ext cx="48" cy="42"/>
            </a:xfrm>
            <a:custGeom>
              <a:avLst/>
              <a:gdLst>
                <a:gd name="T0" fmla="*/ 0 w 48"/>
                <a:gd name="T1" fmla="*/ 0 h 42"/>
                <a:gd name="T2" fmla="*/ 0 w 48"/>
                <a:gd name="T3" fmla="*/ 0 h 42"/>
                <a:gd name="T4" fmla="*/ 6 w 48"/>
                <a:gd name="T5" fmla="*/ 6 h 42"/>
                <a:gd name="T6" fmla="*/ 12 w 48"/>
                <a:gd name="T7" fmla="*/ 6 h 42"/>
                <a:gd name="T8" fmla="*/ 24 w 48"/>
                <a:gd name="T9" fmla="*/ 12 h 42"/>
                <a:gd name="T10" fmla="*/ 30 w 48"/>
                <a:gd name="T11" fmla="*/ 18 h 42"/>
                <a:gd name="T12" fmla="*/ 36 w 48"/>
                <a:gd name="T13" fmla="*/ 24 h 42"/>
                <a:gd name="T14" fmla="*/ 42 w 48"/>
                <a:gd name="T15" fmla="*/ 30 h 42"/>
                <a:gd name="T16" fmla="*/ 48 w 48"/>
                <a:gd name="T17" fmla="*/ 42 h 42"/>
                <a:gd name="T18" fmla="*/ 42 w 48"/>
                <a:gd name="T19" fmla="*/ 36 h 42"/>
                <a:gd name="T20" fmla="*/ 36 w 48"/>
                <a:gd name="T21" fmla="*/ 30 h 42"/>
                <a:gd name="T22" fmla="*/ 30 w 48"/>
                <a:gd name="T23" fmla="*/ 24 h 42"/>
                <a:gd name="T24" fmla="*/ 18 w 48"/>
                <a:gd name="T25" fmla="*/ 18 h 42"/>
                <a:gd name="T26" fmla="*/ 12 w 48"/>
                <a:gd name="T27" fmla="*/ 12 h 42"/>
                <a:gd name="T28" fmla="*/ 6 w 48"/>
                <a:gd name="T29" fmla="*/ 6 h 42"/>
                <a:gd name="T30" fmla="*/ 0 w 48"/>
                <a:gd name="T31" fmla="*/ 6 h 42"/>
                <a:gd name="T32" fmla="*/ 0 w 48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42"/>
                <a:gd name="T53" fmla="*/ 48 w 48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42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24"/>
                  </a:lnTo>
                  <a:lnTo>
                    <a:pt x="42" y="30"/>
                  </a:lnTo>
                  <a:lnTo>
                    <a:pt x="48" y="42"/>
                  </a:lnTo>
                  <a:lnTo>
                    <a:pt x="42" y="36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87" name="Freeform 320"/>
            <p:cNvSpPr>
              <a:spLocks/>
            </p:cNvSpPr>
            <p:nvPr/>
          </p:nvSpPr>
          <p:spPr bwMode="auto">
            <a:xfrm>
              <a:off x="5263" y="1243"/>
              <a:ext cx="48" cy="30"/>
            </a:xfrm>
            <a:custGeom>
              <a:avLst/>
              <a:gdLst>
                <a:gd name="T0" fmla="*/ 0 w 48"/>
                <a:gd name="T1" fmla="*/ 0 h 30"/>
                <a:gd name="T2" fmla="*/ 6 w 48"/>
                <a:gd name="T3" fmla="*/ 0 h 30"/>
                <a:gd name="T4" fmla="*/ 12 w 48"/>
                <a:gd name="T5" fmla="*/ 6 h 30"/>
                <a:gd name="T6" fmla="*/ 18 w 48"/>
                <a:gd name="T7" fmla="*/ 6 h 30"/>
                <a:gd name="T8" fmla="*/ 24 w 48"/>
                <a:gd name="T9" fmla="*/ 12 h 30"/>
                <a:gd name="T10" fmla="*/ 30 w 48"/>
                <a:gd name="T11" fmla="*/ 12 h 30"/>
                <a:gd name="T12" fmla="*/ 42 w 48"/>
                <a:gd name="T13" fmla="*/ 18 h 30"/>
                <a:gd name="T14" fmla="*/ 48 w 48"/>
                <a:gd name="T15" fmla="*/ 24 h 30"/>
                <a:gd name="T16" fmla="*/ 48 w 48"/>
                <a:gd name="T17" fmla="*/ 30 h 30"/>
                <a:gd name="T18" fmla="*/ 42 w 48"/>
                <a:gd name="T19" fmla="*/ 30 h 30"/>
                <a:gd name="T20" fmla="*/ 36 w 48"/>
                <a:gd name="T21" fmla="*/ 24 h 30"/>
                <a:gd name="T22" fmla="*/ 30 w 48"/>
                <a:gd name="T23" fmla="*/ 18 h 30"/>
                <a:gd name="T24" fmla="*/ 24 w 48"/>
                <a:gd name="T25" fmla="*/ 18 h 30"/>
                <a:gd name="T26" fmla="*/ 12 w 48"/>
                <a:gd name="T27" fmla="*/ 12 h 30"/>
                <a:gd name="T28" fmla="*/ 6 w 48"/>
                <a:gd name="T29" fmla="*/ 6 h 30"/>
                <a:gd name="T30" fmla="*/ 6 w 48"/>
                <a:gd name="T31" fmla="*/ 6 h 30"/>
                <a:gd name="T32" fmla="*/ 0 w 4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30"/>
                <a:gd name="T53" fmla="*/ 48 w 4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30">
                  <a:moveTo>
                    <a:pt x="0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48" y="30"/>
                  </a:lnTo>
                  <a:lnTo>
                    <a:pt x="42" y="30"/>
                  </a:lnTo>
                  <a:lnTo>
                    <a:pt x="36" y="24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88" name="Freeform 321"/>
            <p:cNvSpPr>
              <a:spLocks/>
            </p:cNvSpPr>
            <p:nvPr/>
          </p:nvSpPr>
          <p:spPr bwMode="auto">
            <a:xfrm>
              <a:off x="5263" y="1267"/>
              <a:ext cx="36" cy="29"/>
            </a:xfrm>
            <a:custGeom>
              <a:avLst/>
              <a:gdLst>
                <a:gd name="T0" fmla="*/ 0 w 36"/>
                <a:gd name="T1" fmla="*/ 0 h 29"/>
                <a:gd name="T2" fmla="*/ 6 w 36"/>
                <a:gd name="T3" fmla="*/ 0 h 29"/>
                <a:gd name="T4" fmla="*/ 6 w 36"/>
                <a:gd name="T5" fmla="*/ 0 h 29"/>
                <a:gd name="T6" fmla="*/ 12 w 36"/>
                <a:gd name="T7" fmla="*/ 6 h 29"/>
                <a:gd name="T8" fmla="*/ 18 w 36"/>
                <a:gd name="T9" fmla="*/ 6 h 29"/>
                <a:gd name="T10" fmla="*/ 24 w 36"/>
                <a:gd name="T11" fmla="*/ 12 h 29"/>
                <a:gd name="T12" fmla="*/ 30 w 36"/>
                <a:gd name="T13" fmla="*/ 18 h 29"/>
                <a:gd name="T14" fmla="*/ 36 w 36"/>
                <a:gd name="T15" fmla="*/ 23 h 29"/>
                <a:gd name="T16" fmla="*/ 36 w 36"/>
                <a:gd name="T17" fmla="*/ 29 h 29"/>
                <a:gd name="T18" fmla="*/ 36 w 36"/>
                <a:gd name="T19" fmla="*/ 23 h 29"/>
                <a:gd name="T20" fmla="*/ 30 w 36"/>
                <a:gd name="T21" fmla="*/ 23 h 29"/>
                <a:gd name="T22" fmla="*/ 24 w 36"/>
                <a:gd name="T23" fmla="*/ 18 h 29"/>
                <a:gd name="T24" fmla="*/ 18 w 36"/>
                <a:gd name="T25" fmla="*/ 12 h 29"/>
                <a:gd name="T26" fmla="*/ 12 w 36"/>
                <a:gd name="T27" fmla="*/ 6 h 29"/>
                <a:gd name="T28" fmla="*/ 6 w 36"/>
                <a:gd name="T29" fmla="*/ 6 h 29"/>
                <a:gd name="T30" fmla="*/ 6 w 36"/>
                <a:gd name="T31" fmla="*/ 0 h 29"/>
                <a:gd name="T32" fmla="*/ 0 w 36"/>
                <a:gd name="T33" fmla="*/ 0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9"/>
                <a:gd name="T53" fmla="*/ 36 w 36"/>
                <a:gd name="T54" fmla="*/ 29 h 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9">
                  <a:moveTo>
                    <a:pt x="0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23"/>
                  </a:lnTo>
                  <a:lnTo>
                    <a:pt x="36" y="29"/>
                  </a:lnTo>
                  <a:lnTo>
                    <a:pt x="36" y="23"/>
                  </a:lnTo>
                  <a:lnTo>
                    <a:pt x="30" y="23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89" name="Freeform 322"/>
            <p:cNvSpPr>
              <a:spLocks/>
            </p:cNvSpPr>
            <p:nvPr/>
          </p:nvSpPr>
          <p:spPr bwMode="auto">
            <a:xfrm>
              <a:off x="5269" y="1285"/>
              <a:ext cx="24" cy="11"/>
            </a:xfrm>
            <a:custGeom>
              <a:avLst/>
              <a:gdLst>
                <a:gd name="T0" fmla="*/ 0 w 24"/>
                <a:gd name="T1" fmla="*/ 5 h 11"/>
                <a:gd name="T2" fmla="*/ 0 w 24"/>
                <a:gd name="T3" fmla="*/ 0 h 11"/>
                <a:gd name="T4" fmla="*/ 6 w 24"/>
                <a:gd name="T5" fmla="*/ 0 h 11"/>
                <a:gd name="T6" fmla="*/ 6 w 24"/>
                <a:gd name="T7" fmla="*/ 0 h 11"/>
                <a:gd name="T8" fmla="*/ 12 w 24"/>
                <a:gd name="T9" fmla="*/ 5 h 11"/>
                <a:gd name="T10" fmla="*/ 18 w 24"/>
                <a:gd name="T11" fmla="*/ 5 h 11"/>
                <a:gd name="T12" fmla="*/ 24 w 24"/>
                <a:gd name="T13" fmla="*/ 5 h 11"/>
                <a:gd name="T14" fmla="*/ 24 w 24"/>
                <a:gd name="T15" fmla="*/ 11 h 11"/>
                <a:gd name="T16" fmla="*/ 24 w 24"/>
                <a:gd name="T17" fmla="*/ 11 h 11"/>
                <a:gd name="T18" fmla="*/ 24 w 24"/>
                <a:gd name="T19" fmla="*/ 11 h 11"/>
                <a:gd name="T20" fmla="*/ 18 w 24"/>
                <a:gd name="T21" fmla="*/ 11 h 11"/>
                <a:gd name="T22" fmla="*/ 12 w 24"/>
                <a:gd name="T23" fmla="*/ 5 h 11"/>
                <a:gd name="T24" fmla="*/ 12 w 24"/>
                <a:gd name="T25" fmla="*/ 5 h 11"/>
                <a:gd name="T26" fmla="*/ 6 w 24"/>
                <a:gd name="T27" fmla="*/ 5 h 11"/>
                <a:gd name="T28" fmla="*/ 0 w 24"/>
                <a:gd name="T29" fmla="*/ 5 h 11"/>
                <a:gd name="T30" fmla="*/ 0 w 24"/>
                <a:gd name="T31" fmla="*/ 5 h 11"/>
                <a:gd name="T32" fmla="*/ 0 w 24"/>
                <a:gd name="T33" fmla="*/ 5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1"/>
                <a:gd name="T53" fmla="*/ 24 w 24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1">
                  <a:moveTo>
                    <a:pt x="0" y="5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5"/>
                  </a:lnTo>
                  <a:lnTo>
                    <a:pt x="18" y="5"/>
                  </a:lnTo>
                  <a:lnTo>
                    <a:pt x="24" y="5"/>
                  </a:lnTo>
                  <a:lnTo>
                    <a:pt x="24" y="11"/>
                  </a:lnTo>
                  <a:lnTo>
                    <a:pt x="18" y="11"/>
                  </a:lnTo>
                  <a:lnTo>
                    <a:pt x="12" y="5"/>
                  </a:lnTo>
                  <a:lnTo>
                    <a:pt x="6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90" name="Freeform 323"/>
            <p:cNvSpPr>
              <a:spLocks/>
            </p:cNvSpPr>
            <p:nvPr/>
          </p:nvSpPr>
          <p:spPr bwMode="auto">
            <a:xfrm>
              <a:off x="5299" y="1135"/>
              <a:ext cx="18" cy="24"/>
            </a:xfrm>
            <a:custGeom>
              <a:avLst/>
              <a:gdLst>
                <a:gd name="T0" fmla="*/ 18 w 18"/>
                <a:gd name="T1" fmla="*/ 24 h 24"/>
                <a:gd name="T2" fmla="*/ 18 w 18"/>
                <a:gd name="T3" fmla="*/ 24 h 24"/>
                <a:gd name="T4" fmla="*/ 12 w 18"/>
                <a:gd name="T5" fmla="*/ 24 h 24"/>
                <a:gd name="T6" fmla="*/ 12 w 18"/>
                <a:gd name="T7" fmla="*/ 18 h 24"/>
                <a:gd name="T8" fmla="*/ 6 w 18"/>
                <a:gd name="T9" fmla="*/ 12 h 24"/>
                <a:gd name="T10" fmla="*/ 0 w 18"/>
                <a:gd name="T11" fmla="*/ 12 h 24"/>
                <a:gd name="T12" fmla="*/ 0 w 18"/>
                <a:gd name="T13" fmla="*/ 6 h 24"/>
                <a:gd name="T14" fmla="*/ 0 w 18"/>
                <a:gd name="T15" fmla="*/ 6 h 24"/>
                <a:gd name="T16" fmla="*/ 0 w 18"/>
                <a:gd name="T17" fmla="*/ 0 h 24"/>
                <a:gd name="T18" fmla="*/ 0 w 18"/>
                <a:gd name="T19" fmla="*/ 0 h 24"/>
                <a:gd name="T20" fmla="*/ 6 w 18"/>
                <a:gd name="T21" fmla="*/ 6 h 24"/>
                <a:gd name="T22" fmla="*/ 6 w 18"/>
                <a:gd name="T23" fmla="*/ 6 h 24"/>
                <a:gd name="T24" fmla="*/ 12 w 18"/>
                <a:gd name="T25" fmla="*/ 12 h 24"/>
                <a:gd name="T26" fmla="*/ 12 w 18"/>
                <a:gd name="T27" fmla="*/ 12 h 24"/>
                <a:gd name="T28" fmla="*/ 18 w 18"/>
                <a:gd name="T29" fmla="*/ 18 h 24"/>
                <a:gd name="T30" fmla="*/ 18 w 18"/>
                <a:gd name="T31" fmla="*/ 24 h 24"/>
                <a:gd name="T32" fmla="*/ 18 w 18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24"/>
                <a:gd name="T53" fmla="*/ 18 w 18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24">
                  <a:moveTo>
                    <a:pt x="18" y="24"/>
                  </a:moveTo>
                  <a:lnTo>
                    <a:pt x="18" y="24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91" name="Freeform 324"/>
            <p:cNvSpPr>
              <a:spLocks/>
            </p:cNvSpPr>
            <p:nvPr/>
          </p:nvSpPr>
          <p:spPr bwMode="auto">
            <a:xfrm>
              <a:off x="5317" y="1129"/>
              <a:ext cx="1" cy="24"/>
            </a:xfrm>
            <a:custGeom>
              <a:avLst/>
              <a:gdLst>
                <a:gd name="T0" fmla="*/ 0 w 1"/>
                <a:gd name="T1" fmla="*/ 24 h 24"/>
                <a:gd name="T2" fmla="*/ 0 w 1"/>
                <a:gd name="T3" fmla="*/ 24 h 24"/>
                <a:gd name="T4" fmla="*/ 0 w 1"/>
                <a:gd name="T5" fmla="*/ 12 h 24"/>
                <a:gd name="T6" fmla="*/ 0 w 1"/>
                <a:gd name="T7" fmla="*/ 6 h 24"/>
                <a:gd name="T8" fmla="*/ 0 w 1"/>
                <a:gd name="T9" fmla="*/ 0 h 24"/>
                <a:gd name="T10" fmla="*/ 0 w 1"/>
                <a:gd name="T11" fmla="*/ 0 h 24"/>
                <a:gd name="T12" fmla="*/ 0 w 1"/>
                <a:gd name="T13" fmla="*/ 12 h 24"/>
                <a:gd name="T14" fmla="*/ 0 w 1"/>
                <a:gd name="T15" fmla="*/ 18 h 24"/>
                <a:gd name="T16" fmla="*/ 0 w 1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"/>
                <a:gd name="T28" fmla="*/ 0 h 24"/>
                <a:gd name="T29" fmla="*/ 1 w 1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" h="24">
                  <a:moveTo>
                    <a:pt x="0" y="24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92" name="Freeform 325"/>
            <p:cNvSpPr>
              <a:spLocks/>
            </p:cNvSpPr>
            <p:nvPr/>
          </p:nvSpPr>
          <p:spPr bwMode="auto">
            <a:xfrm>
              <a:off x="5317" y="1135"/>
              <a:ext cx="23" cy="24"/>
            </a:xfrm>
            <a:custGeom>
              <a:avLst/>
              <a:gdLst>
                <a:gd name="T0" fmla="*/ 0 w 23"/>
                <a:gd name="T1" fmla="*/ 24 h 24"/>
                <a:gd name="T2" fmla="*/ 0 w 23"/>
                <a:gd name="T3" fmla="*/ 24 h 24"/>
                <a:gd name="T4" fmla="*/ 6 w 23"/>
                <a:gd name="T5" fmla="*/ 18 h 24"/>
                <a:gd name="T6" fmla="*/ 12 w 23"/>
                <a:gd name="T7" fmla="*/ 12 h 24"/>
                <a:gd name="T8" fmla="*/ 12 w 23"/>
                <a:gd name="T9" fmla="*/ 12 h 24"/>
                <a:gd name="T10" fmla="*/ 17 w 23"/>
                <a:gd name="T11" fmla="*/ 6 h 24"/>
                <a:gd name="T12" fmla="*/ 17 w 23"/>
                <a:gd name="T13" fmla="*/ 0 h 24"/>
                <a:gd name="T14" fmla="*/ 23 w 23"/>
                <a:gd name="T15" fmla="*/ 0 h 24"/>
                <a:gd name="T16" fmla="*/ 23 w 23"/>
                <a:gd name="T17" fmla="*/ 0 h 24"/>
                <a:gd name="T18" fmla="*/ 23 w 23"/>
                <a:gd name="T19" fmla="*/ 6 h 24"/>
                <a:gd name="T20" fmla="*/ 23 w 23"/>
                <a:gd name="T21" fmla="*/ 6 h 24"/>
                <a:gd name="T22" fmla="*/ 17 w 23"/>
                <a:gd name="T23" fmla="*/ 12 h 24"/>
                <a:gd name="T24" fmla="*/ 12 w 23"/>
                <a:gd name="T25" fmla="*/ 12 h 24"/>
                <a:gd name="T26" fmla="*/ 12 w 23"/>
                <a:gd name="T27" fmla="*/ 18 h 24"/>
                <a:gd name="T28" fmla="*/ 6 w 23"/>
                <a:gd name="T29" fmla="*/ 18 h 24"/>
                <a:gd name="T30" fmla="*/ 0 w 23"/>
                <a:gd name="T31" fmla="*/ 24 h 24"/>
                <a:gd name="T32" fmla="*/ 0 w 23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4"/>
                <a:gd name="T53" fmla="*/ 23 w 23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4">
                  <a:moveTo>
                    <a:pt x="0" y="24"/>
                  </a:moveTo>
                  <a:lnTo>
                    <a:pt x="0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7" y="6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3" y="6"/>
                  </a:lnTo>
                  <a:lnTo>
                    <a:pt x="17" y="12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93" name="Freeform 326"/>
            <p:cNvSpPr>
              <a:spLocks/>
            </p:cNvSpPr>
            <p:nvPr/>
          </p:nvSpPr>
          <p:spPr bwMode="auto">
            <a:xfrm>
              <a:off x="5299" y="1290"/>
              <a:ext cx="30" cy="6"/>
            </a:xfrm>
            <a:custGeom>
              <a:avLst/>
              <a:gdLst>
                <a:gd name="T0" fmla="*/ 0 w 30"/>
                <a:gd name="T1" fmla="*/ 0 h 6"/>
                <a:gd name="T2" fmla="*/ 6 w 30"/>
                <a:gd name="T3" fmla="*/ 0 h 6"/>
                <a:gd name="T4" fmla="*/ 6 w 30"/>
                <a:gd name="T5" fmla="*/ 0 h 6"/>
                <a:gd name="T6" fmla="*/ 12 w 30"/>
                <a:gd name="T7" fmla="*/ 0 h 6"/>
                <a:gd name="T8" fmla="*/ 18 w 30"/>
                <a:gd name="T9" fmla="*/ 0 h 6"/>
                <a:gd name="T10" fmla="*/ 24 w 30"/>
                <a:gd name="T11" fmla="*/ 0 h 6"/>
                <a:gd name="T12" fmla="*/ 30 w 30"/>
                <a:gd name="T13" fmla="*/ 0 h 6"/>
                <a:gd name="T14" fmla="*/ 30 w 30"/>
                <a:gd name="T15" fmla="*/ 6 h 6"/>
                <a:gd name="T16" fmla="*/ 30 w 30"/>
                <a:gd name="T17" fmla="*/ 6 h 6"/>
                <a:gd name="T18" fmla="*/ 30 w 30"/>
                <a:gd name="T19" fmla="*/ 6 h 6"/>
                <a:gd name="T20" fmla="*/ 30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6 h 6"/>
                <a:gd name="T28" fmla="*/ 6 w 30"/>
                <a:gd name="T29" fmla="*/ 6 h 6"/>
                <a:gd name="T30" fmla="*/ 6 w 30"/>
                <a:gd name="T31" fmla="*/ 0 h 6"/>
                <a:gd name="T32" fmla="*/ 0 w 3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94" name="Freeform 327"/>
            <p:cNvSpPr>
              <a:spLocks/>
            </p:cNvSpPr>
            <p:nvPr/>
          </p:nvSpPr>
          <p:spPr bwMode="auto">
            <a:xfrm>
              <a:off x="5293" y="1296"/>
              <a:ext cx="30" cy="18"/>
            </a:xfrm>
            <a:custGeom>
              <a:avLst/>
              <a:gdLst>
                <a:gd name="T0" fmla="*/ 0 w 30"/>
                <a:gd name="T1" fmla="*/ 0 h 18"/>
                <a:gd name="T2" fmla="*/ 0 w 30"/>
                <a:gd name="T3" fmla="*/ 0 h 18"/>
                <a:gd name="T4" fmla="*/ 6 w 30"/>
                <a:gd name="T5" fmla="*/ 0 h 18"/>
                <a:gd name="T6" fmla="*/ 12 w 30"/>
                <a:gd name="T7" fmla="*/ 6 h 18"/>
                <a:gd name="T8" fmla="*/ 18 w 30"/>
                <a:gd name="T9" fmla="*/ 6 h 18"/>
                <a:gd name="T10" fmla="*/ 24 w 30"/>
                <a:gd name="T11" fmla="*/ 6 h 18"/>
                <a:gd name="T12" fmla="*/ 30 w 30"/>
                <a:gd name="T13" fmla="*/ 12 h 18"/>
                <a:gd name="T14" fmla="*/ 30 w 30"/>
                <a:gd name="T15" fmla="*/ 12 h 18"/>
                <a:gd name="T16" fmla="*/ 30 w 30"/>
                <a:gd name="T17" fmla="*/ 18 h 18"/>
                <a:gd name="T18" fmla="*/ 30 w 30"/>
                <a:gd name="T19" fmla="*/ 18 h 18"/>
                <a:gd name="T20" fmla="*/ 24 w 30"/>
                <a:gd name="T21" fmla="*/ 18 h 18"/>
                <a:gd name="T22" fmla="*/ 24 w 30"/>
                <a:gd name="T23" fmla="*/ 18 h 18"/>
                <a:gd name="T24" fmla="*/ 18 w 30"/>
                <a:gd name="T25" fmla="*/ 12 h 18"/>
                <a:gd name="T26" fmla="*/ 12 w 30"/>
                <a:gd name="T27" fmla="*/ 12 h 18"/>
                <a:gd name="T28" fmla="*/ 6 w 30"/>
                <a:gd name="T29" fmla="*/ 6 h 18"/>
                <a:gd name="T30" fmla="*/ 0 w 30"/>
                <a:gd name="T31" fmla="*/ 6 h 18"/>
                <a:gd name="T32" fmla="*/ 0 w 30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95" name="Freeform 328"/>
            <p:cNvSpPr>
              <a:spLocks/>
            </p:cNvSpPr>
            <p:nvPr/>
          </p:nvSpPr>
          <p:spPr bwMode="auto">
            <a:xfrm>
              <a:off x="5299" y="1279"/>
              <a:ext cx="35" cy="6"/>
            </a:xfrm>
            <a:custGeom>
              <a:avLst/>
              <a:gdLst>
                <a:gd name="T0" fmla="*/ 0 w 35"/>
                <a:gd name="T1" fmla="*/ 6 h 6"/>
                <a:gd name="T2" fmla="*/ 0 w 35"/>
                <a:gd name="T3" fmla="*/ 0 h 6"/>
                <a:gd name="T4" fmla="*/ 6 w 35"/>
                <a:gd name="T5" fmla="*/ 0 h 6"/>
                <a:gd name="T6" fmla="*/ 12 w 35"/>
                <a:gd name="T7" fmla="*/ 0 h 6"/>
                <a:gd name="T8" fmla="*/ 18 w 35"/>
                <a:gd name="T9" fmla="*/ 0 h 6"/>
                <a:gd name="T10" fmla="*/ 24 w 35"/>
                <a:gd name="T11" fmla="*/ 0 h 6"/>
                <a:gd name="T12" fmla="*/ 30 w 35"/>
                <a:gd name="T13" fmla="*/ 0 h 6"/>
                <a:gd name="T14" fmla="*/ 30 w 35"/>
                <a:gd name="T15" fmla="*/ 0 h 6"/>
                <a:gd name="T16" fmla="*/ 35 w 35"/>
                <a:gd name="T17" fmla="*/ 6 h 6"/>
                <a:gd name="T18" fmla="*/ 35 w 35"/>
                <a:gd name="T19" fmla="*/ 6 h 6"/>
                <a:gd name="T20" fmla="*/ 30 w 35"/>
                <a:gd name="T21" fmla="*/ 6 h 6"/>
                <a:gd name="T22" fmla="*/ 30 w 35"/>
                <a:gd name="T23" fmla="*/ 6 h 6"/>
                <a:gd name="T24" fmla="*/ 24 w 35"/>
                <a:gd name="T25" fmla="*/ 6 h 6"/>
                <a:gd name="T26" fmla="*/ 18 w 35"/>
                <a:gd name="T27" fmla="*/ 6 h 6"/>
                <a:gd name="T28" fmla="*/ 12 w 35"/>
                <a:gd name="T29" fmla="*/ 6 h 6"/>
                <a:gd name="T30" fmla="*/ 6 w 35"/>
                <a:gd name="T31" fmla="*/ 6 h 6"/>
                <a:gd name="T32" fmla="*/ 0 w 35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6"/>
                <a:gd name="T53" fmla="*/ 35 w 3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6">
                  <a:moveTo>
                    <a:pt x="0" y="6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5" y="6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96" name="Freeform 329"/>
            <p:cNvSpPr>
              <a:spLocks/>
            </p:cNvSpPr>
            <p:nvPr/>
          </p:nvSpPr>
          <p:spPr bwMode="auto">
            <a:xfrm>
              <a:off x="5305" y="1267"/>
              <a:ext cx="35" cy="6"/>
            </a:xfrm>
            <a:custGeom>
              <a:avLst/>
              <a:gdLst>
                <a:gd name="T0" fmla="*/ 0 w 35"/>
                <a:gd name="T1" fmla="*/ 6 h 6"/>
                <a:gd name="T2" fmla="*/ 6 w 35"/>
                <a:gd name="T3" fmla="*/ 6 h 6"/>
                <a:gd name="T4" fmla="*/ 12 w 35"/>
                <a:gd name="T5" fmla="*/ 0 h 6"/>
                <a:gd name="T6" fmla="*/ 12 w 35"/>
                <a:gd name="T7" fmla="*/ 0 h 6"/>
                <a:gd name="T8" fmla="*/ 18 w 35"/>
                <a:gd name="T9" fmla="*/ 0 h 6"/>
                <a:gd name="T10" fmla="*/ 24 w 35"/>
                <a:gd name="T11" fmla="*/ 0 h 6"/>
                <a:gd name="T12" fmla="*/ 29 w 35"/>
                <a:gd name="T13" fmla="*/ 0 h 6"/>
                <a:gd name="T14" fmla="*/ 35 w 35"/>
                <a:gd name="T15" fmla="*/ 0 h 6"/>
                <a:gd name="T16" fmla="*/ 35 w 35"/>
                <a:gd name="T17" fmla="*/ 0 h 6"/>
                <a:gd name="T18" fmla="*/ 35 w 35"/>
                <a:gd name="T19" fmla="*/ 6 h 6"/>
                <a:gd name="T20" fmla="*/ 35 w 35"/>
                <a:gd name="T21" fmla="*/ 6 h 6"/>
                <a:gd name="T22" fmla="*/ 29 w 35"/>
                <a:gd name="T23" fmla="*/ 6 h 6"/>
                <a:gd name="T24" fmla="*/ 24 w 35"/>
                <a:gd name="T25" fmla="*/ 6 h 6"/>
                <a:gd name="T26" fmla="*/ 18 w 35"/>
                <a:gd name="T27" fmla="*/ 6 h 6"/>
                <a:gd name="T28" fmla="*/ 12 w 35"/>
                <a:gd name="T29" fmla="*/ 6 h 6"/>
                <a:gd name="T30" fmla="*/ 6 w 35"/>
                <a:gd name="T31" fmla="*/ 6 h 6"/>
                <a:gd name="T32" fmla="*/ 0 w 35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6"/>
                <a:gd name="T53" fmla="*/ 35 w 3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6">
                  <a:moveTo>
                    <a:pt x="0" y="6"/>
                  </a:move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35" y="6"/>
                  </a:lnTo>
                  <a:lnTo>
                    <a:pt x="29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97" name="Freeform 330"/>
            <p:cNvSpPr>
              <a:spLocks/>
            </p:cNvSpPr>
            <p:nvPr/>
          </p:nvSpPr>
          <p:spPr bwMode="auto">
            <a:xfrm>
              <a:off x="5311" y="1255"/>
              <a:ext cx="35" cy="6"/>
            </a:xfrm>
            <a:custGeom>
              <a:avLst/>
              <a:gdLst>
                <a:gd name="T0" fmla="*/ 0 w 35"/>
                <a:gd name="T1" fmla="*/ 6 h 6"/>
                <a:gd name="T2" fmla="*/ 6 w 35"/>
                <a:gd name="T3" fmla="*/ 6 h 6"/>
                <a:gd name="T4" fmla="*/ 12 w 35"/>
                <a:gd name="T5" fmla="*/ 0 h 6"/>
                <a:gd name="T6" fmla="*/ 18 w 35"/>
                <a:gd name="T7" fmla="*/ 0 h 6"/>
                <a:gd name="T8" fmla="*/ 23 w 35"/>
                <a:gd name="T9" fmla="*/ 0 h 6"/>
                <a:gd name="T10" fmla="*/ 29 w 35"/>
                <a:gd name="T11" fmla="*/ 0 h 6"/>
                <a:gd name="T12" fmla="*/ 29 w 35"/>
                <a:gd name="T13" fmla="*/ 0 h 6"/>
                <a:gd name="T14" fmla="*/ 35 w 35"/>
                <a:gd name="T15" fmla="*/ 0 h 6"/>
                <a:gd name="T16" fmla="*/ 35 w 35"/>
                <a:gd name="T17" fmla="*/ 0 h 6"/>
                <a:gd name="T18" fmla="*/ 35 w 35"/>
                <a:gd name="T19" fmla="*/ 0 h 6"/>
                <a:gd name="T20" fmla="*/ 29 w 35"/>
                <a:gd name="T21" fmla="*/ 6 h 6"/>
                <a:gd name="T22" fmla="*/ 29 w 35"/>
                <a:gd name="T23" fmla="*/ 6 h 6"/>
                <a:gd name="T24" fmla="*/ 23 w 35"/>
                <a:gd name="T25" fmla="*/ 6 h 6"/>
                <a:gd name="T26" fmla="*/ 18 w 35"/>
                <a:gd name="T27" fmla="*/ 6 h 6"/>
                <a:gd name="T28" fmla="*/ 12 w 35"/>
                <a:gd name="T29" fmla="*/ 6 h 6"/>
                <a:gd name="T30" fmla="*/ 6 w 35"/>
                <a:gd name="T31" fmla="*/ 6 h 6"/>
                <a:gd name="T32" fmla="*/ 0 w 35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6"/>
                <a:gd name="T53" fmla="*/ 35 w 3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6">
                  <a:moveTo>
                    <a:pt x="0" y="6"/>
                  </a:move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98" name="Freeform 331"/>
            <p:cNvSpPr>
              <a:spLocks/>
            </p:cNvSpPr>
            <p:nvPr/>
          </p:nvSpPr>
          <p:spPr bwMode="auto">
            <a:xfrm>
              <a:off x="5317" y="1243"/>
              <a:ext cx="35" cy="6"/>
            </a:xfrm>
            <a:custGeom>
              <a:avLst/>
              <a:gdLst>
                <a:gd name="T0" fmla="*/ 0 w 35"/>
                <a:gd name="T1" fmla="*/ 6 h 6"/>
                <a:gd name="T2" fmla="*/ 6 w 35"/>
                <a:gd name="T3" fmla="*/ 6 h 6"/>
                <a:gd name="T4" fmla="*/ 12 w 35"/>
                <a:gd name="T5" fmla="*/ 0 h 6"/>
                <a:gd name="T6" fmla="*/ 17 w 35"/>
                <a:gd name="T7" fmla="*/ 0 h 6"/>
                <a:gd name="T8" fmla="*/ 23 w 35"/>
                <a:gd name="T9" fmla="*/ 0 h 6"/>
                <a:gd name="T10" fmla="*/ 29 w 35"/>
                <a:gd name="T11" fmla="*/ 0 h 6"/>
                <a:gd name="T12" fmla="*/ 35 w 35"/>
                <a:gd name="T13" fmla="*/ 0 h 6"/>
                <a:gd name="T14" fmla="*/ 35 w 35"/>
                <a:gd name="T15" fmla="*/ 0 h 6"/>
                <a:gd name="T16" fmla="*/ 35 w 35"/>
                <a:gd name="T17" fmla="*/ 0 h 6"/>
                <a:gd name="T18" fmla="*/ 35 w 35"/>
                <a:gd name="T19" fmla="*/ 0 h 6"/>
                <a:gd name="T20" fmla="*/ 35 w 35"/>
                <a:gd name="T21" fmla="*/ 6 h 6"/>
                <a:gd name="T22" fmla="*/ 29 w 35"/>
                <a:gd name="T23" fmla="*/ 6 h 6"/>
                <a:gd name="T24" fmla="*/ 23 w 35"/>
                <a:gd name="T25" fmla="*/ 6 h 6"/>
                <a:gd name="T26" fmla="*/ 17 w 35"/>
                <a:gd name="T27" fmla="*/ 6 h 6"/>
                <a:gd name="T28" fmla="*/ 12 w 35"/>
                <a:gd name="T29" fmla="*/ 6 h 6"/>
                <a:gd name="T30" fmla="*/ 6 w 35"/>
                <a:gd name="T31" fmla="*/ 6 h 6"/>
                <a:gd name="T32" fmla="*/ 0 w 35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6"/>
                <a:gd name="T53" fmla="*/ 35 w 3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6">
                  <a:moveTo>
                    <a:pt x="0" y="6"/>
                  </a:moveTo>
                  <a:lnTo>
                    <a:pt x="6" y="6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35" y="6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7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899" name="Freeform 332"/>
            <p:cNvSpPr>
              <a:spLocks/>
            </p:cNvSpPr>
            <p:nvPr/>
          </p:nvSpPr>
          <p:spPr bwMode="auto">
            <a:xfrm>
              <a:off x="5317" y="1225"/>
              <a:ext cx="41" cy="12"/>
            </a:xfrm>
            <a:custGeom>
              <a:avLst/>
              <a:gdLst>
                <a:gd name="T0" fmla="*/ 0 w 41"/>
                <a:gd name="T1" fmla="*/ 12 h 12"/>
                <a:gd name="T2" fmla="*/ 6 w 41"/>
                <a:gd name="T3" fmla="*/ 6 h 12"/>
                <a:gd name="T4" fmla="*/ 12 w 41"/>
                <a:gd name="T5" fmla="*/ 6 h 12"/>
                <a:gd name="T6" fmla="*/ 17 w 41"/>
                <a:gd name="T7" fmla="*/ 0 h 12"/>
                <a:gd name="T8" fmla="*/ 29 w 41"/>
                <a:gd name="T9" fmla="*/ 0 h 12"/>
                <a:gd name="T10" fmla="*/ 35 w 41"/>
                <a:gd name="T11" fmla="*/ 0 h 12"/>
                <a:gd name="T12" fmla="*/ 41 w 41"/>
                <a:gd name="T13" fmla="*/ 0 h 12"/>
                <a:gd name="T14" fmla="*/ 41 w 41"/>
                <a:gd name="T15" fmla="*/ 0 h 12"/>
                <a:gd name="T16" fmla="*/ 41 w 41"/>
                <a:gd name="T17" fmla="*/ 0 h 12"/>
                <a:gd name="T18" fmla="*/ 41 w 41"/>
                <a:gd name="T19" fmla="*/ 0 h 12"/>
                <a:gd name="T20" fmla="*/ 35 w 41"/>
                <a:gd name="T21" fmla="*/ 6 h 12"/>
                <a:gd name="T22" fmla="*/ 29 w 41"/>
                <a:gd name="T23" fmla="*/ 6 h 12"/>
                <a:gd name="T24" fmla="*/ 23 w 41"/>
                <a:gd name="T25" fmla="*/ 6 h 12"/>
                <a:gd name="T26" fmla="*/ 17 w 41"/>
                <a:gd name="T27" fmla="*/ 6 h 12"/>
                <a:gd name="T28" fmla="*/ 12 w 41"/>
                <a:gd name="T29" fmla="*/ 6 h 12"/>
                <a:gd name="T30" fmla="*/ 6 w 41"/>
                <a:gd name="T31" fmla="*/ 6 h 12"/>
                <a:gd name="T32" fmla="*/ 0 w 41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1"/>
                <a:gd name="T52" fmla="*/ 0 h 12"/>
                <a:gd name="T53" fmla="*/ 41 w 4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1" h="12">
                  <a:moveTo>
                    <a:pt x="0" y="12"/>
                  </a:moveTo>
                  <a:lnTo>
                    <a:pt x="6" y="6"/>
                  </a:lnTo>
                  <a:lnTo>
                    <a:pt x="12" y="6"/>
                  </a:lnTo>
                  <a:lnTo>
                    <a:pt x="17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35" y="6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7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00" name="Freeform 333"/>
            <p:cNvSpPr>
              <a:spLocks/>
            </p:cNvSpPr>
            <p:nvPr/>
          </p:nvSpPr>
          <p:spPr bwMode="auto">
            <a:xfrm>
              <a:off x="5317" y="1207"/>
              <a:ext cx="47" cy="18"/>
            </a:xfrm>
            <a:custGeom>
              <a:avLst/>
              <a:gdLst>
                <a:gd name="T0" fmla="*/ 0 w 47"/>
                <a:gd name="T1" fmla="*/ 18 h 18"/>
                <a:gd name="T2" fmla="*/ 6 w 47"/>
                <a:gd name="T3" fmla="*/ 12 h 18"/>
                <a:gd name="T4" fmla="*/ 12 w 47"/>
                <a:gd name="T5" fmla="*/ 12 h 18"/>
                <a:gd name="T6" fmla="*/ 17 w 47"/>
                <a:gd name="T7" fmla="*/ 6 h 18"/>
                <a:gd name="T8" fmla="*/ 29 w 47"/>
                <a:gd name="T9" fmla="*/ 6 h 18"/>
                <a:gd name="T10" fmla="*/ 35 w 47"/>
                <a:gd name="T11" fmla="*/ 0 h 18"/>
                <a:gd name="T12" fmla="*/ 41 w 47"/>
                <a:gd name="T13" fmla="*/ 0 h 18"/>
                <a:gd name="T14" fmla="*/ 47 w 47"/>
                <a:gd name="T15" fmla="*/ 0 h 18"/>
                <a:gd name="T16" fmla="*/ 47 w 47"/>
                <a:gd name="T17" fmla="*/ 6 h 18"/>
                <a:gd name="T18" fmla="*/ 47 w 47"/>
                <a:gd name="T19" fmla="*/ 6 h 18"/>
                <a:gd name="T20" fmla="*/ 41 w 47"/>
                <a:gd name="T21" fmla="*/ 12 h 18"/>
                <a:gd name="T22" fmla="*/ 35 w 47"/>
                <a:gd name="T23" fmla="*/ 12 h 18"/>
                <a:gd name="T24" fmla="*/ 29 w 47"/>
                <a:gd name="T25" fmla="*/ 12 h 18"/>
                <a:gd name="T26" fmla="*/ 23 w 47"/>
                <a:gd name="T27" fmla="*/ 12 h 18"/>
                <a:gd name="T28" fmla="*/ 12 w 47"/>
                <a:gd name="T29" fmla="*/ 18 h 18"/>
                <a:gd name="T30" fmla="*/ 6 w 47"/>
                <a:gd name="T31" fmla="*/ 18 h 18"/>
                <a:gd name="T32" fmla="*/ 0 w 47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18"/>
                <a:gd name="T53" fmla="*/ 47 w 47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18">
                  <a:moveTo>
                    <a:pt x="0" y="18"/>
                  </a:moveTo>
                  <a:lnTo>
                    <a:pt x="6" y="12"/>
                  </a:lnTo>
                  <a:lnTo>
                    <a:pt x="12" y="12"/>
                  </a:lnTo>
                  <a:lnTo>
                    <a:pt x="17" y="6"/>
                  </a:lnTo>
                  <a:lnTo>
                    <a:pt x="29" y="6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47" y="0"/>
                  </a:lnTo>
                  <a:lnTo>
                    <a:pt x="47" y="6"/>
                  </a:lnTo>
                  <a:lnTo>
                    <a:pt x="41" y="12"/>
                  </a:lnTo>
                  <a:lnTo>
                    <a:pt x="35" y="12"/>
                  </a:lnTo>
                  <a:lnTo>
                    <a:pt x="29" y="12"/>
                  </a:lnTo>
                  <a:lnTo>
                    <a:pt x="23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01" name="Freeform 334"/>
            <p:cNvSpPr>
              <a:spLocks/>
            </p:cNvSpPr>
            <p:nvPr/>
          </p:nvSpPr>
          <p:spPr bwMode="auto">
            <a:xfrm>
              <a:off x="5317" y="1177"/>
              <a:ext cx="47" cy="30"/>
            </a:xfrm>
            <a:custGeom>
              <a:avLst/>
              <a:gdLst>
                <a:gd name="T0" fmla="*/ 0 w 47"/>
                <a:gd name="T1" fmla="*/ 30 h 30"/>
                <a:gd name="T2" fmla="*/ 6 w 47"/>
                <a:gd name="T3" fmla="*/ 24 h 30"/>
                <a:gd name="T4" fmla="*/ 12 w 47"/>
                <a:gd name="T5" fmla="*/ 18 h 30"/>
                <a:gd name="T6" fmla="*/ 17 w 47"/>
                <a:gd name="T7" fmla="*/ 18 h 30"/>
                <a:gd name="T8" fmla="*/ 23 w 47"/>
                <a:gd name="T9" fmla="*/ 12 h 30"/>
                <a:gd name="T10" fmla="*/ 29 w 47"/>
                <a:gd name="T11" fmla="*/ 6 h 30"/>
                <a:gd name="T12" fmla="*/ 35 w 47"/>
                <a:gd name="T13" fmla="*/ 6 h 30"/>
                <a:gd name="T14" fmla="*/ 41 w 47"/>
                <a:gd name="T15" fmla="*/ 0 h 30"/>
                <a:gd name="T16" fmla="*/ 47 w 47"/>
                <a:gd name="T17" fmla="*/ 6 h 30"/>
                <a:gd name="T18" fmla="*/ 47 w 47"/>
                <a:gd name="T19" fmla="*/ 6 h 30"/>
                <a:gd name="T20" fmla="*/ 41 w 47"/>
                <a:gd name="T21" fmla="*/ 12 h 30"/>
                <a:gd name="T22" fmla="*/ 35 w 47"/>
                <a:gd name="T23" fmla="*/ 12 h 30"/>
                <a:gd name="T24" fmla="*/ 29 w 47"/>
                <a:gd name="T25" fmla="*/ 18 h 30"/>
                <a:gd name="T26" fmla="*/ 23 w 47"/>
                <a:gd name="T27" fmla="*/ 24 h 30"/>
                <a:gd name="T28" fmla="*/ 17 w 47"/>
                <a:gd name="T29" fmla="*/ 24 h 30"/>
                <a:gd name="T30" fmla="*/ 6 w 47"/>
                <a:gd name="T31" fmla="*/ 30 h 30"/>
                <a:gd name="T32" fmla="*/ 0 w 47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30"/>
                <a:gd name="T53" fmla="*/ 47 w 47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30">
                  <a:moveTo>
                    <a:pt x="0" y="30"/>
                  </a:moveTo>
                  <a:lnTo>
                    <a:pt x="6" y="24"/>
                  </a:lnTo>
                  <a:lnTo>
                    <a:pt x="12" y="18"/>
                  </a:lnTo>
                  <a:lnTo>
                    <a:pt x="17" y="18"/>
                  </a:lnTo>
                  <a:lnTo>
                    <a:pt x="23" y="12"/>
                  </a:lnTo>
                  <a:lnTo>
                    <a:pt x="29" y="6"/>
                  </a:lnTo>
                  <a:lnTo>
                    <a:pt x="35" y="6"/>
                  </a:lnTo>
                  <a:lnTo>
                    <a:pt x="41" y="0"/>
                  </a:lnTo>
                  <a:lnTo>
                    <a:pt x="47" y="6"/>
                  </a:lnTo>
                  <a:lnTo>
                    <a:pt x="41" y="12"/>
                  </a:lnTo>
                  <a:lnTo>
                    <a:pt x="35" y="12"/>
                  </a:lnTo>
                  <a:lnTo>
                    <a:pt x="29" y="18"/>
                  </a:lnTo>
                  <a:lnTo>
                    <a:pt x="23" y="24"/>
                  </a:lnTo>
                  <a:lnTo>
                    <a:pt x="17" y="24"/>
                  </a:lnTo>
                  <a:lnTo>
                    <a:pt x="6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02" name="Freeform 335"/>
            <p:cNvSpPr>
              <a:spLocks/>
            </p:cNvSpPr>
            <p:nvPr/>
          </p:nvSpPr>
          <p:spPr bwMode="auto">
            <a:xfrm>
              <a:off x="5317" y="1159"/>
              <a:ext cx="41" cy="30"/>
            </a:xfrm>
            <a:custGeom>
              <a:avLst/>
              <a:gdLst>
                <a:gd name="T0" fmla="*/ 0 w 41"/>
                <a:gd name="T1" fmla="*/ 30 h 30"/>
                <a:gd name="T2" fmla="*/ 6 w 41"/>
                <a:gd name="T3" fmla="*/ 30 h 30"/>
                <a:gd name="T4" fmla="*/ 12 w 41"/>
                <a:gd name="T5" fmla="*/ 24 h 30"/>
                <a:gd name="T6" fmla="*/ 17 w 41"/>
                <a:gd name="T7" fmla="*/ 18 h 30"/>
                <a:gd name="T8" fmla="*/ 23 w 41"/>
                <a:gd name="T9" fmla="*/ 12 h 30"/>
                <a:gd name="T10" fmla="*/ 29 w 41"/>
                <a:gd name="T11" fmla="*/ 6 h 30"/>
                <a:gd name="T12" fmla="*/ 29 w 41"/>
                <a:gd name="T13" fmla="*/ 0 h 30"/>
                <a:gd name="T14" fmla="*/ 35 w 41"/>
                <a:gd name="T15" fmla="*/ 0 h 30"/>
                <a:gd name="T16" fmla="*/ 41 w 41"/>
                <a:gd name="T17" fmla="*/ 0 h 30"/>
                <a:gd name="T18" fmla="*/ 41 w 41"/>
                <a:gd name="T19" fmla="*/ 0 h 30"/>
                <a:gd name="T20" fmla="*/ 35 w 41"/>
                <a:gd name="T21" fmla="*/ 6 h 30"/>
                <a:gd name="T22" fmla="*/ 29 w 41"/>
                <a:gd name="T23" fmla="*/ 12 h 30"/>
                <a:gd name="T24" fmla="*/ 23 w 41"/>
                <a:gd name="T25" fmla="*/ 18 h 30"/>
                <a:gd name="T26" fmla="*/ 17 w 41"/>
                <a:gd name="T27" fmla="*/ 24 h 30"/>
                <a:gd name="T28" fmla="*/ 12 w 41"/>
                <a:gd name="T29" fmla="*/ 30 h 30"/>
                <a:gd name="T30" fmla="*/ 6 w 41"/>
                <a:gd name="T31" fmla="*/ 30 h 30"/>
                <a:gd name="T32" fmla="*/ 0 w 41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1"/>
                <a:gd name="T52" fmla="*/ 0 h 30"/>
                <a:gd name="T53" fmla="*/ 41 w 41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1" h="30">
                  <a:moveTo>
                    <a:pt x="0" y="30"/>
                  </a:moveTo>
                  <a:lnTo>
                    <a:pt x="6" y="30"/>
                  </a:lnTo>
                  <a:lnTo>
                    <a:pt x="12" y="24"/>
                  </a:lnTo>
                  <a:lnTo>
                    <a:pt x="17" y="18"/>
                  </a:lnTo>
                  <a:lnTo>
                    <a:pt x="23" y="12"/>
                  </a:lnTo>
                  <a:lnTo>
                    <a:pt x="29" y="6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35" y="6"/>
                  </a:lnTo>
                  <a:lnTo>
                    <a:pt x="29" y="12"/>
                  </a:lnTo>
                  <a:lnTo>
                    <a:pt x="23" y="18"/>
                  </a:lnTo>
                  <a:lnTo>
                    <a:pt x="17" y="24"/>
                  </a:lnTo>
                  <a:lnTo>
                    <a:pt x="12" y="30"/>
                  </a:lnTo>
                  <a:lnTo>
                    <a:pt x="6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03" name="Freeform 336"/>
            <p:cNvSpPr>
              <a:spLocks/>
            </p:cNvSpPr>
            <p:nvPr/>
          </p:nvSpPr>
          <p:spPr bwMode="auto">
            <a:xfrm>
              <a:off x="5317" y="1147"/>
              <a:ext cx="35" cy="30"/>
            </a:xfrm>
            <a:custGeom>
              <a:avLst/>
              <a:gdLst>
                <a:gd name="T0" fmla="*/ 35 w 35"/>
                <a:gd name="T1" fmla="*/ 0 h 30"/>
                <a:gd name="T2" fmla="*/ 35 w 35"/>
                <a:gd name="T3" fmla="*/ 0 h 30"/>
                <a:gd name="T4" fmla="*/ 29 w 35"/>
                <a:gd name="T5" fmla="*/ 6 h 30"/>
                <a:gd name="T6" fmla="*/ 23 w 35"/>
                <a:gd name="T7" fmla="*/ 6 h 30"/>
                <a:gd name="T8" fmla="*/ 23 w 35"/>
                <a:gd name="T9" fmla="*/ 12 h 30"/>
                <a:gd name="T10" fmla="*/ 17 w 35"/>
                <a:gd name="T11" fmla="*/ 18 h 30"/>
                <a:gd name="T12" fmla="*/ 12 w 35"/>
                <a:gd name="T13" fmla="*/ 18 h 30"/>
                <a:gd name="T14" fmla="*/ 6 w 35"/>
                <a:gd name="T15" fmla="*/ 24 h 30"/>
                <a:gd name="T16" fmla="*/ 0 w 35"/>
                <a:gd name="T17" fmla="*/ 30 h 30"/>
                <a:gd name="T18" fmla="*/ 6 w 35"/>
                <a:gd name="T19" fmla="*/ 24 h 30"/>
                <a:gd name="T20" fmla="*/ 6 w 35"/>
                <a:gd name="T21" fmla="*/ 18 h 30"/>
                <a:gd name="T22" fmla="*/ 12 w 35"/>
                <a:gd name="T23" fmla="*/ 12 h 30"/>
                <a:gd name="T24" fmla="*/ 17 w 35"/>
                <a:gd name="T25" fmla="*/ 6 h 30"/>
                <a:gd name="T26" fmla="*/ 23 w 35"/>
                <a:gd name="T27" fmla="*/ 0 h 30"/>
                <a:gd name="T28" fmla="*/ 29 w 35"/>
                <a:gd name="T29" fmla="*/ 0 h 30"/>
                <a:gd name="T30" fmla="*/ 29 w 35"/>
                <a:gd name="T31" fmla="*/ 0 h 30"/>
                <a:gd name="T32" fmla="*/ 35 w 35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0"/>
                <a:gd name="T53" fmla="*/ 35 w 35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0">
                  <a:moveTo>
                    <a:pt x="35" y="0"/>
                  </a:moveTo>
                  <a:lnTo>
                    <a:pt x="35" y="0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23" y="12"/>
                  </a:lnTo>
                  <a:lnTo>
                    <a:pt x="17" y="18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7" y="6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04" name="Freeform 337"/>
            <p:cNvSpPr>
              <a:spLocks/>
            </p:cNvSpPr>
            <p:nvPr/>
          </p:nvSpPr>
          <p:spPr bwMode="auto">
            <a:xfrm>
              <a:off x="5251" y="986"/>
              <a:ext cx="42" cy="155"/>
            </a:xfrm>
            <a:custGeom>
              <a:avLst/>
              <a:gdLst>
                <a:gd name="T0" fmla="*/ 6 w 42"/>
                <a:gd name="T1" fmla="*/ 155 h 155"/>
                <a:gd name="T2" fmla="*/ 0 w 42"/>
                <a:gd name="T3" fmla="*/ 155 h 155"/>
                <a:gd name="T4" fmla="*/ 0 w 42"/>
                <a:gd name="T5" fmla="*/ 155 h 155"/>
                <a:gd name="T6" fmla="*/ 0 w 42"/>
                <a:gd name="T7" fmla="*/ 155 h 155"/>
                <a:gd name="T8" fmla="*/ 0 w 42"/>
                <a:gd name="T9" fmla="*/ 149 h 155"/>
                <a:gd name="T10" fmla="*/ 18 w 42"/>
                <a:gd name="T11" fmla="*/ 131 h 155"/>
                <a:gd name="T12" fmla="*/ 24 w 42"/>
                <a:gd name="T13" fmla="*/ 113 h 155"/>
                <a:gd name="T14" fmla="*/ 30 w 42"/>
                <a:gd name="T15" fmla="*/ 89 h 155"/>
                <a:gd name="T16" fmla="*/ 36 w 42"/>
                <a:gd name="T17" fmla="*/ 71 h 155"/>
                <a:gd name="T18" fmla="*/ 30 w 42"/>
                <a:gd name="T19" fmla="*/ 47 h 155"/>
                <a:gd name="T20" fmla="*/ 30 w 42"/>
                <a:gd name="T21" fmla="*/ 29 h 155"/>
                <a:gd name="T22" fmla="*/ 24 w 42"/>
                <a:gd name="T23" fmla="*/ 12 h 155"/>
                <a:gd name="T24" fmla="*/ 24 w 42"/>
                <a:gd name="T25" fmla="*/ 0 h 155"/>
                <a:gd name="T26" fmla="*/ 30 w 42"/>
                <a:gd name="T27" fmla="*/ 12 h 155"/>
                <a:gd name="T28" fmla="*/ 36 w 42"/>
                <a:gd name="T29" fmla="*/ 23 h 155"/>
                <a:gd name="T30" fmla="*/ 42 w 42"/>
                <a:gd name="T31" fmla="*/ 47 h 155"/>
                <a:gd name="T32" fmla="*/ 42 w 42"/>
                <a:gd name="T33" fmla="*/ 71 h 155"/>
                <a:gd name="T34" fmla="*/ 36 w 42"/>
                <a:gd name="T35" fmla="*/ 95 h 155"/>
                <a:gd name="T36" fmla="*/ 30 w 42"/>
                <a:gd name="T37" fmla="*/ 119 h 155"/>
                <a:gd name="T38" fmla="*/ 18 w 42"/>
                <a:gd name="T39" fmla="*/ 143 h 155"/>
                <a:gd name="T40" fmla="*/ 6 w 42"/>
                <a:gd name="T41" fmla="*/ 155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2"/>
                <a:gd name="T64" fmla="*/ 0 h 155"/>
                <a:gd name="T65" fmla="*/ 42 w 42"/>
                <a:gd name="T66" fmla="*/ 155 h 1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2" h="155">
                  <a:moveTo>
                    <a:pt x="6" y="155"/>
                  </a:moveTo>
                  <a:lnTo>
                    <a:pt x="0" y="155"/>
                  </a:lnTo>
                  <a:lnTo>
                    <a:pt x="0" y="149"/>
                  </a:lnTo>
                  <a:lnTo>
                    <a:pt x="18" y="131"/>
                  </a:lnTo>
                  <a:lnTo>
                    <a:pt x="24" y="113"/>
                  </a:lnTo>
                  <a:lnTo>
                    <a:pt x="30" y="89"/>
                  </a:lnTo>
                  <a:lnTo>
                    <a:pt x="36" y="71"/>
                  </a:lnTo>
                  <a:lnTo>
                    <a:pt x="30" y="47"/>
                  </a:lnTo>
                  <a:lnTo>
                    <a:pt x="30" y="29"/>
                  </a:lnTo>
                  <a:lnTo>
                    <a:pt x="24" y="12"/>
                  </a:lnTo>
                  <a:lnTo>
                    <a:pt x="24" y="0"/>
                  </a:lnTo>
                  <a:lnTo>
                    <a:pt x="30" y="12"/>
                  </a:lnTo>
                  <a:lnTo>
                    <a:pt x="36" y="23"/>
                  </a:lnTo>
                  <a:lnTo>
                    <a:pt x="42" y="47"/>
                  </a:lnTo>
                  <a:lnTo>
                    <a:pt x="42" y="71"/>
                  </a:lnTo>
                  <a:lnTo>
                    <a:pt x="36" y="95"/>
                  </a:lnTo>
                  <a:lnTo>
                    <a:pt x="30" y="119"/>
                  </a:lnTo>
                  <a:lnTo>
                    <a:pt x="18" y="143"/>
                  </a:lnTo>
                  <a:lnTo>
                    <a:pt x="6" y="15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05" name="Freeform 338"/>
            <p:cNvSpPr>
              <a:spLocks/>
            </p:cNvSpPr>
            <p:nvPr/>
          </p:nvSpPr>
          <p:spPr bwMode="auto">
            <a:xfrm>
              <a:off x="5251" y="986"/>
              <a:ext cx="30" cy="23"/>
            </a:xfrm>
            <a:custGeom>
              <a:avLst/>
              <a:gdLst>
                <a:gd name="T0" fmla="*/ 30 w 30"/>
                <a:gd name="T1" fmla="*/ 23 h 23"/>
                <a:gd name="T2" fmla="*/ 30 w 30"/>
                <a:gd name="T3" fmla="*/ 17 h 23"/>
                <a:gd name="T4" fmla="*/ 24 w 30"/>
                <a:gd name="T5" fmla="*/ 12 h 23"/>
                <a:gd name="T6" fmla="*/ 18 w 30"/>
                <a:gd name="T7" fmla="*/ 12 h 23"/>
                <a:gd name="T8" fmla="*/ 12 w 30"/>
                <a:gd name="T9" fmla="*/ 6 h 23"/>
                <a:gd name="T10" fmla="*/ 6 w 30"/>
                <a:gd name="T11" fmla="*/ 6 h 23"/>
                <a:gd name="T12" fmla="*/ 6 w 30"/>
                <a:gd name="T13" fmla="*/ 0 h 23"/>
                <a:gd name="T14" fmla="*/ 0 w 30"/>
                <a:gd name="T15" fmla="*/ 0 h 23"/>
                <a:gd name="T16" fmla="*/ 0 w 30"/>
                <a:gd name="T17" fmla="*/ 6 h 23"/>
                <a:gd name="T18" fmla="*/ 0 w 30"/>
                <a:gd name="T19" fmla="*/ 6 h 23"/>
                <a:gd name="T20" fmla="*/ 0 w 30"/>
                <a:gd name="T21" fmla="*/ 6 h 23"/>
                <a:gd name="T22" fmla="*/ 6 w 30"/>
                <a:gd name="T23" fmla="*/ 6 h 23"/>
                <a:gd name="T24" fmla="*/ 12 w 30"/>
                <a:gd name="T25" fmla="*/ 12 h 23"/>
                <a:gd name="T26" fmla="*/ 18 w 30"/>
                <a:gd name="T27" fmla="*/ 12 h 23"/>
                <a:gd name="T28" fmla="*/ 24 w 30"/>
                <a:gd name="T29" fmla="*/ 17 h 23"/>
                <a:gd name="T30" fmla="*/ 30 w 30"/>
                <a:gd name="T31" fmla="*/ 17 h 23"/>
                <a:gd name="T32" fmla="*/ 30 w 30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23"/>
                <a:gd name="T53" fmla="*/ 30 w 30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23">
                  <a:moveTo>
                    <a:pt x="30" y="23"/>
                  </a:moveTo>
                  <a:lnTo>
                    <a:pt x="30" y="17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7"/>
                  </a:lnTo>
                  <a:lnTo>
                    <a:pt x="30" y="17"/>
                  </a:lnTo>
                  <a:lnTo>
                    <a:pt x="30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06" name="Freeform 339"/>
            <p:cNvSpPr>
              <a:spLocks/>
            </p:cNvSpPr>
            <p:nvPr/>
          </p:nvSpPr>
          <p:spPr bwMode="auto">
            <a:xfrm>
              <a:off x="5251" y="998"/>
              <a:ext cx="36" cy="23"/>
            </a:xfrm>
            <a:custGeom>
              <a:avLst/>
              <a:gdLst>
                <a:gd name="T0" fmla="*/ 0 w 36"/>
                <a:gd name="T1" fmla="*/ 0 h 23"/>
                <a:gd name="T2" fmla="*/ 0 w 36"/>
                <a:gd name="T3" fmla="*/ 0 h 23"/>
                <a:gd name="T4" fmla="*/ 6 w 36"/>
                <a:gd name="T5" fmla="*/ 0 h 23"/>
                <a:gd name="T6" fmla="*/ 6 w 36"/>
                <a:gd name="T7" fmla="*/ 0 h 23"/>
                <a:gd name="T8" fmla="*/ 12 w 36"/>
                <a:gd name="T9" fmla="*/ 5 h 23"/>
                <a:gd name="T10" fmla="*/ 18 w 36"/>
                <a:gd name="T11" fmla="*/ 5 h 23"/>
                <a:gd name="T12" fmla="*/ 24 w 36"/>
                <a:gd name="T13" fmla="*/ 11 h 23"/>
                <a:gd name="T14" fmla="*/ 30 w 36"/>
                <a:gd name="T15" fmla="*/ 17 h 23"/>
                <a:gd name="T16" fmla="*/ 36 w 36"/>
                <a:gd name="T17" fmla="*/ 23 h 23"/>
                <a:gd name="T18" fmla="*/ 30 w 36"/>
                <a:gd name="T19" fmla="*/ 17 h 23"/>
                <a:gd name="T20" fmla="*/ 24 w 36"/>
                <a:gd name="T21" fmla="*/ 17 h 23"/>
                <a:gd name="T22" fmla="*/ 18 w 36"/>
                <a:gd name="T23" fmla="*/ 11 h 23"/>
                <a:gd name="T24" fmla="*/ 12 w 36"/>
                <a:gd name="T25" fmla="*/ 11 h 23"/>
                <a:gd name="T26" fmla="*/ 6 w 36"/>
                <a:gd name="T27" fmla="*/ 5 h 23"/>
                <a:gd name="T28" fmla="*/ 0 w 36"/>
                <a:gd name="T29" fmla="*/ 5 h 23"/>
                <a:gd name="T30" fmla="*/ 0 w 36"/>
                <a:gd name="T31" fmla="*/ 0 h 23"/>
                <a:gd name="T32" fmla="*/ 0 w 3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3"/>
                <a:gd name="T53" fmla="*/ 36 w 3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3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5"/>
                  </a:lnTo>
                  <a:lnTo>
                    <a:pt x="18" y="5"/>
                  </a:lnTo>
                  <a:lnTo>
                    <a:pt x="24" y="11"/>
                  </a:lnTo>
                  <a:lnTo>
                    <a:pt x="30" y="17"/>
                  </a:lnTo>
                  <a:lnTo>
                    <a:pt x="36" y="23"/>
                  </a:lnTo>
                  <a:lnTo>
                    <a:pt x="30" y="17"/>
                  </a:lnTo>
                  <a:lnTo>
                    <a:pt x="24" y="17"/>
                  </a:lnTo>
                  <a:lnTo>
                    <a:pt x="18" y="11"/>
                  </a:lnTo>
                  <a:lnTo>
                    <a:pt x="12" y="11"/>
                  </a:lnTo>
                  <a:lnTo>
                    <a:pt x="6" y="5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07" name="Freeform 340"/>
            <p:cNvSpPr>
              <a:spLocks/>
            </p:cNvSpPr>
            <p:nvPr/>
          </p:nvSpPr>
          <p:spPr bwMode="auto">
            <a:xfrm>
              <a:off x="5239" y="1021"/>
              <a:ext cx="48" cy="30"/>
            </a:xfrm>
            <a:custGeom>
              <a:avLst/>
              <a:gdLst>
                <a:gd name="T0" fmla="*/ 0 w 48"/>
                <a:gd name="T1" fmla="*/ 0 h 30"/>
                <a:gd name="T2" fmla="*/ 6 w 48"/>
                <a:gd name="T3" fmla="*/ 0 h 30"/>
                <a:gd name="T4" fmla="*/ 12 w 48"/>
                <a:gd name="T5" fmla="*/ 0 h 30"/>
                <a:gd name="T6" fmla="*/ 18 w 48"/>
                <a:gd name="T7" fmla="*/ 6 h 30"/>
                <a:gd name="T8" fmla="*/ 24 w 48"/>
                <a:gd name="T9" fmla="*/ 6 h 30"/>
                <a:gd name="T10" fmla="*/ 30 w 48"/>
                <a:gd name="T11" fmla="*/ 12 h 30"/>
                <a:gd name="T12" fmla="*/ 42 w 48"/>
                <a:gd name="T13" fmla="*/ 18 h 30"/>
                <a:gd name="T14" fmla="*/ 48 w 48"/>
                <a:gd name="T15" fmla="*/ 24 h 30"/>
                <a:gd name="T16" fmla="*/ 48 w 48"/>
                <a:gd name="T17" fmla="*/ 30 h 30"/>
                <a:gd name="T18" fmla="*/ 48 w 48"/>
                <a:gd name="T19" fmla="*/ 30 h 30"/>
                <a:gd name="T20" fmla="*/ 42 w 48"/>
                <a:gd name="T21" fmla="*/ 24 h 30"/>
                <a:gd name="T22" fmla="*/ 30 w 48"/>
                <a:gd name="T23" fmla="*/ 18 h 30"/>
                <a:gd name="T24" fmla="*/ 24 w 48"/>
                <a:gd name="T25" fmla="*/ 18 h 30"/>
                <a:gd name="T26" fmla="*/ 12 w 48"/>
                <a:gd name="T27" fmla="*/ 12 h 30"/>
                <a:gd name="T28" fmla="*/ 6 w 48"/>
                <a:gd name="T29" fmla="*/ 6 h 30"/>
                <a:gd name="T30" fmla="*/ 6 w 48"/>
                <a:gd name="T31" fmla="*/ 0 h 30"/>
                <a:gd name="T32" fmla="*/ 0 w 4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30"/>
                <a:gd name="T53" fmla="*/ 48 w 4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30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48" y="30"/>
                  </a:lnTo>
                  <a:lnTo>
                    <a:pt x="42" y="24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08" name="Freeform 341"/>
            <p:cNvSpPr>
              <a:spLocks/>
            </p:cNvSpPr>
            <p:nvPr/>
          </p:nvSpPr>
          <p:spPr bwMode="auto">
            <a:xfrm>
              <a:off x="5233" y="1045"/>
              <a:ext cx="54" cy="36"/>
            </a:xfrm>
            <a:custGeom>
              <a:avLst/>
              <a:gdLst>
                <a:gd name="T0" fmla="*/ 0 w 54"/>
                <a:gd name="T1" fmla="*/ 0 h 36"/>
                <a:gd name="T2" fmla="*/ 6 w 54"/>
                <a:gd name="T3" fmla="*/ 0 h 36"/>
                <a:gd name="T4" fmla="*/ 12 w 54"/>
                <a:gd name="T5" fmla="*/ 0 h 36"/>
                <a:gd name="T6" fmla="*/ 18 w 54"/>
                <a:gd name="T7" fmla="*/ 6 h 36"/>
                <a:gd name="T8" fmla="*/ 24 w 54"/>
                <a:gd name="T9" fmla="*/ 12 h 36"/>
                <a:gd name="T10" fmla="*/ 36 w 54"/>
                <a:gd name="T11" fmla="*/ 18 h 36"/>
                <a:gd name="T12" fmla="*/ 42 w 54"/>
                <a:gd name="T13" fmla="*/ 24 h 36"/>
                <a:gd name="T14" fmla="*/ 48 w 54"/>
                <a:gd name="T15" fmla="*/ 30 h 36"/>
                <a:gd name="T16" fmla="*/ 54 w 54"/>
                <a:gd name="T17" fmla="*/ 36 h 36"/>
                <a:gd name="T18" fmla="*/ 48 w 54"/>
                <a:gd name="T19" fmla="*/ 30 h 36"/>
                <a:gd name="T20" fmla="*/ 42 w 54"/>
                <a:gd name="T21" fmla="*/ 30 h 36"/>
                <a:gd name="T22" fmla="*/ 36 w 54"/>
                <a:gd name="T23" fmla="*/ 24 h 36"/>
                <a:gd name="T24" fmla="*/ 24 w 54"/>
                <a:gd name="T25" fmla="*/ 18 h 36"/>
                <a:gd name="T26" fmla="*/ 12 w 54"/>
                <a:gd name="T27" fmla="*/ 12 h 36"/>
                <a:gd name="T28" fmla="*/ 6 w 54"/>
                <a:gd name="T29" fmla="*/ 6 h 36"/>
                <a:gd name="T30" fmla="*/ 0 w 54"/>
                <a:gd name="T31" fmla="*/ 6 h 36"/>
                <a:gd name="T32" fmla="*/ 0 w 54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36"/>
                <a:gd name="T53" fmla="*/ 54 w 5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3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48" y="30"/>
                  </a:lnTo>
                  <a:lnTo>
                    <a:pt x="54" y="36"/>
                  </a:lnTo>
                  <a:lnTo>
                    <a:pt x="48" y="30"/>
                  </a:lnTo>
                  <a:lnTo>
                    <a:pt x="42" y="30"/>
                  </a:lnTo>
                  <a:lnTo>
                    <a:pt x="36" y="24"/>
                  </a:lnTo>
                  <a:lnTo>
                    <a:pt x="24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09" name="Freeform 342"/>
            <p:cNvSpPr>
              <a:spLocks/>
            </p:cNvSpPr>
            <p:nvPr/>
          </p:nvSpPr>
          <p:spPr bwMode="auto">
            <a:xfrm>
              <a:off x="5239" y="1063"/>
              <a:ext cx="42" cy="36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6 w 42"/>
                <a:gd name="T5" fmla="*/ 0 h 36"/>
                <a:gd name="T6" fmla="*/ 12 w 42"/>
                <a:gd name="T7" fmla="*/ 6 h 36"/>
                <a:gd name="T8" fmla="*/ 18 w 42"/>
                <a:gd name="T9" fmla="*/ 12 h 36"/>
                <a:gd name="T10" fmla="*/ 30 w 42"/>
                <a:gd name="T11" fmla="*/ 18 h 36"/>
                <a:gd name="T12" fmla="*/ 36 w 42"/>
                <a:gd name="T13" fmla="*/ 24 h 36"/>
                <a:gd name="T14" fmla="*/ 42 w 42"/>
                <a:gd name="T15" fmla="*/ 30 h 36"/>
                <a:gd name="T16" fmla="*/ 42 w 42"/>
                <a:gd name="T17" fmla="*/ 36 h 36"/>
                <a:gd name="T18" fmla="*/ 36 w 42"/>
                <a:gd name="T19" fmla="*/ 36 h 36"/>
                <a:gd name="T20" fmla="*/ 30 w 42"/>
                <a:gd name="T21" fmla="*/ 30 h 36"/>
                <a:gd name="T22" fmla="*/ 24 w 42"/>
                <a:gd name="T23" fmla="*/ 24 h 36"/>
                <a:gd name="T24" fmla="*/ 18 w 42"/>
                <a:gd name="T25" fmla="*/ 18 h 36"/>
                <a:gd name="T26" fmla="*/ 6 w 42"/>
                <a:gd name="T27" fmla="*/ 12 h 36"/>
                <a:gd name="T28" fmla="*/ 6 w 42"/>
                <a:gd name="T29" fmla="*/ 6 h 36"/>
                <a:gd name="T30" fmla="*/ 0 w 42"/>
                <a:gd name="T31" fmla="*/ 0 h 36"/>
                <a:gd name="T32" fmla="*/ 0 w 42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6"/>
                <a:gd name="T53" fmla="*/ 42 w 42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30" y="18"/>
                  </a:lnTo>
                  <a:lnTo>
                    <a:pt x="36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36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10" name="Freeform 343"/>
            <p:cNvSpPr>
              <a:spLocks/>
            </p:cNvSpPr>
            <p:nvPr/>
          </p:nvSpPr>
          <p:spPr bwMode="auto">
            <a:xfrm>
              <a:off x="5239" y="1081"/>
              <a:ext cx="36" cy="30"/>
            </a:xfrm>
            <a:custGeom>
              <a:avLst/>
              <a:gdLst>
                <a:gd name="T0" fmla="*/ 0 w 36"/>
                <a:gd name="T1" fmla="*/ 0 h 30"/>
                <a:gd name="T2" fmla="*/ 0 w 36"/>
                <a:gd name="T3" fmla="*/ 0 h 30"/>
                <a:gd name="T4" fmla="*/ 6 w 36"/>
                <a:gd name="T5" fmla="*/ 0 h 30"/>
                <a:gd name="T6" fmla="*/ 12 w 36"/>
                <a:gd name="T7" fmla="*/ 6 h 30"/>
                <a:gd name="T8" fmla="*/ 18 w 36"/>
                <a:gd name="T9" fmla="*/ 12 h 30"/>
                <a:gd name="T10" fmla="*/ 24 w 36"/>
                <a:gd name="T11" fmla="*/ 12 h 30"/>
                <a:gd name="T12" fmla="*/ 30 w 36"/>
                <a:gd name="T13" fmla="*/ 18 h 30"/>
                <a:gd name="T14" fmla="*/ 30 w 36"/>
                <a:gd name="T15" fmla="*/ 24 h 30"/>
                <a:gd name="T16" fmla="*/ 36 w 36"/>
                <a:gd name="T17" fmla="*/ 30 h 30"/>
                <a:gd name="T18" fmla="*/ 30 w 36"/>
                <a:gd name="T19" fmla="*/ 30 h 30"/>
                <a:gd name="T20" fmla="*/ 24 w 36"/>
                <a:gd name="T21" fmla="*/ 24 h 30"/>
                <a:gd name="T22" fmla="*/ 18 w 36"/>
                <a:gd name="T23" fmla="*/ 18 h 30"/>
                <a:gd name="T24" fmla="*/ 12 w 36"/>
                <a:gd name="T25" fmla="*/ 18 h 30"/>
                <a:gd name="T26" fmla="*/ 6 w 36"/>
                <a:gd name="T27" fmla="*/ 12 h 30"/>
                <a:gd name="T28" fmla="*/ 6 w 36"/>
                <a:gd name="T29" fmla="*/ 6 h 30"/>
                <a:gd name="T30" fmla="*/ 0 w 36"/>
                <a:gd name="T31" fmla="*/ 6 h 30"/>
                <a:gd name="T32" fmla="*/ 0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11" name="Freeform 344"/>
            <p:cNvSpPr>
              <a:spLocks/>
            </p:cNvSpPr>
            <p:nvPr/>
          </p:nvSpPr>
          <p:spPr bwMode="auto">
            <a:xfrm>
              <a:off x="5239" y="1099"/>
              <a:ext cx="24" cy="30"/>
            </a:xfrm>
            <a:custGeom>
              <a:avLst/>
              <a:gdLst>
                <a:gd name="T0" fmla="*/ 0 w 24"/>
                <a:gd name="T1" fmla="*/ 0 h 30"/>
                <a:gd name="T2" fmla="*/ 0 w 24"/>
                <a:gd name="T3" fmla="*/ 0 h 30"/>
                <a:gd name="T4" fmla="*/ 6 w 24"/>
                <a:gd name="T5" fmla="*/ 6 h 30"/>
                <a:gd name="T6" fmla="*/ 12 w 24"/>
                <a:gd name="T7" fmla="*/ 6 h 30"/>
                <a:gd name="T8" fmla="*/ 12 w 24"/>
                <a:gd name="T9" fmla="*/ 12 h 30"/>
                <a:gd name="T10" fmla="*/ 18 w 24"/>
                <a:gd name="T11" fmla="*/ 18 h 30"/>
                <a:gd name="T12" fmla="*/ 24 w 24"/>
                <a:gd name="T13" fmla="*/ 24 h 30"/>
                <a:gd name="T14" fmla="*/ 24 w 24"/>
                <a:gd name="T15" fmla="*/ 24 h 30"/>
                <a:gd name="T16" fmla="*/ 24 w 24"/>
                <a:gd name="T17" fmla="*/ 30 h 30"/>
                <a:gd name="T18" fmla="*/ 24 w 24"/>
                <a:gd name="T19" fmla="*/ 24 h 30"/>
                <a:gd name="T20" fmla="*/ 18 w 24"/>
                <a:gd name="T21" fmla="*/ 24 h 30"/>
                <a:gd name="T22" fmla="*/ 12 w 24"/>
                <a:gd name="T23" fmla="*/ 18 h 30"/>
                <a:gd name="T24" fmla="*/ 12 w 24"/>
                <a:gd name="T25" fmla="*/ 18 h 30"/>
                <a:gd name="T26" fmla="*/ 6 w 24"/>
                <a:gd name="T27" fmla="*/ 12 h 30"/>
                <a:gd name="T28" fmla="*/ 6 w 24"/>
                <a:gd name="T29" fmla="*/ 6 h 30"/>
                <a:gd name="T30" fmla="*/ 0 w 24"/>
                <a:gd name="T31" fmla="*/ 6 h 30"/>
                <a:gd name="T32" fmla="*/ 0 w 24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0"/>
                <a:gd name="T53" fmla="*/ 24 w 24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0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24" y="30"/>
                  </a:lnTo>
                  <a:lnTo>
                    <a:pt x="24" y="24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12" name="Freeform 345"/>
            <p:cNvSpPr>
              <a:spLocks/>
            </p:cNvSpPr>
            <p:nvPr/>
          </p:nvSpPr>
          <p:spPr bwMode="auto">
            <a:xfrm>
              <a:off x="5239" y="1117"/>
              <a:ext cx="18" cy="18"/>
            </a:xfrm>
            <a:custGeom>
              <a:avLst/>
              <a:gdLst>
                <a:gd name="T0" fmla="*/ 6 w 18"/>
                <a:gd name="T1" fmla="*/ 0 h 18"/>
                <a:gd name="T2" fmla="*/ 6 w 18"/>
                <a:gd name="T3" fmla="*/ 0 h 18"/>
                <a:gd name="T4" fmla="*/ 6 w 18"/>
                <a:gd name="T5" fmla="*/ 0 h 18"/>
                <a:gd name="T6" fmla="*/ 12 w 18"/>
                <a:gd name="T7" fmla="*/ 6 h 18"/>
                <a:gd name="T8" fmla="*/ 12 w 18"/>
                <a:gd name="T9" fmla="*/ 6 h 18"/>
                <a:gd name="T10" fmla="*/ 18 w 18"/>
                <a:gd name="T11" fmla="*/ 12 h 18"/>
                <a:gd name="T12" fmla="*/ 18 w 18"/>
                <a:gd name="T13" fmla="*/ 12 h 18"/>
                <a:gd name="T14" fmla="*/ 18 w 18"/>
                <a:gd name="T15" fmla="*/ 18 h 18"/>
                <a:gd name="T16" fmla="*/ 18 w 18"/>
                <a:gd name="T17" fmla="*/ 18 h 18"/>
                <a:gd name="T18" fmla="*/ 18 w 18"/>
                <a:gd name="T19" fmla="*/ 18 h 18"/>
                <a:gd name="T20" fmla="*/ 18 w 18"/>
                <a:gd name="T21" fmla="*/ 12 h 18"/>
                <a:gd name="T22" fmla="*/ 12 w 18"/>
                <a:gd name="T23" fmla="*/ 12 h 18"/>
                <a:gd name="T24" fmla="*/ 6 w 18"/>
                <a:gd name="T25" fmla="*/ 6 h 18"/>
                <a:gd name="T26" fmla="*/ 6 w 18"/>
                <a:gd name="T27" fmla="*/ 6 h 18"/>
                <a:gd name="T28" fmla="*/ 6 w 18"/>
                <a:gd name="T29" fmla="*/ 6 h 18"/>
                <a:gd name="T30" fmla="*/ 0 w 18"/>
                <a:gd name="T31" fmla="*/ 0 h 18"/>
                <a:gd name="T32" fmla="*/ 6 w 18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8"/>
                <a:gd name="T53" fmla="*/ 18 w 18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8">
                  <a:moveTo>
                    <a:pt x="6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13" name="Freeform 346"/>
            <p:cNvSpPr>
              <a:spLocks/>
            </p:cNvSpPr>
            <p:nvPr/>
          </p:nvSpPr>
          <p:spPr bwMode="auto">
            <a:xfrm>
              <a:off x="5257" y="974"/>
              <a:ext cx="18" cy="24"/>
            </a:xfrm>
            <a:custGeom>
              <a:avLst/>
              <a:gdLst>
                <a:gd name="T0" fmla="*/ 18 w 18"/>
                <a:gd name="T1" fmla="*/ 24 h 24"/>
                <a:gd name="T2" fmla="*/ 18 w 18"/>
                <a:gd name="T3" fmla="*/ 18 h 24"/>
                <a:gd name="T4" fmla="*/ 12 w 18"/>
                <a:gd name="T5" fmla="*/ 18 h 24"/>
                <a:gd name="T6" fmla="*/ 12 w 18"/>
                <a:gd name="T7" fmla="*/ 18 h 24"/>
                <a:gd name="T8" fmla="*/ 6 w 18"/>
                <a:gd name="T9" fmla="*/ 12 h 24"/>
                <a:gd name="T10" fmla="*/ 0 w 18"/>
                <a:gd name="T11" fmla="*/ 12 h 24"/>
                <a:gd name="T12" fmla="*/ 0 w 18"/>
                <a:gd name="T13" fmla="*/ 6 h 24"/>
                <a:gd name="T14" fmla="*/ 0 w 18"/>
                <a:gd name="T15" fmla="*/ 6 h 24"/>
                <a:gd name="T16" fmla="*/ 0 w 18"/>
                <a:gd name="T17" fmla="*/ 0 h 24"/>
                <a:gd name="T18" fmla="*/ 0 w 18"/>
                <a:gd name="T19" fmla="*/ 0 h 24"/>
                <a:gd name="T20" fmla="*/ 6 w 18"/>
                <a:gd name="T21" fmla="*/ 0 h 24"/>
                <a:gd name="T22" fmla="*/ 6 w 18"/>
                <a:gd name="T23" fmla="*/ 6 h 24"/>
                <a:gd name="T24" fmla="*/ 12 w 18"/>
                <a:gd name="T25" fmla="*/ 6 h 24"/>
                <a:gd name="T26" fmla="*/ 12 w 18"/>
                <a:gd name="T27" fmla="*/ 12 h 24"/>
                <a:gd name="T28" fmla="*/ 18 w 18"/>
                <a:gd name="T29" fmla="*/ 18 h 24"/>
                <a:gd name="T30" fmla="*/ 18 w 18"/>
                <a:gd name="T31" fmla="*/ 18 h 24"/>
                <a:gd name="T32" fmla="*/ 18 w 18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24"/>
                <a:gd name="T53" fmla="*/ 18 w 18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24">
                  <a:moveTo>
                    <a:pt x="18" y="24"/>
                  </a:move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14" name="Freeform 347"/>
            <p:cNvSpPr>
              <a:spLocks/>
            </p:cNvSpPr>
            <p:nvPr/>
          </p:nvSpPr>
          <p:spPr bwMode="auto">
            <a:xfrm>
              <a:off x="5275" y="974"/>
              <a:ext cx="12" cy="24"/>
            </a:xfrm>
            <a:custGeom>
              <a:avLst/>
              <a:gdLst>
                <a:gd name="T0" fmla="*/ 0 w 12"/>
                <a:gd name="T1" fmla="*/ 24 h 24"/>
                <a:gd name="T2" fmla="*/ 6 w 12"/>
                <a:gd name="T3" fmla="*/ 18 h 24"/>
                <a:gd name="T4" fmla="*/ 12 w 12"/>
                <a:gd name="T5" fmla="*/ 12 h 24"/>
                <a:gd name="T6" fmla="*/ 12 w 12"/>
                <a:gd name="T7" fmla="*/ 6 h 24"/>
                <a:gd name="T8" fmla="*/ 12 w 12"/>
                <a:gd name="T9" fmla="*/ 0 h 24"/>
                <a:gd name="T10" fmla="*/ 12 w 12"/>
                <a:gd name="T11" fmla="*/ 0 h 24"/>
                <a:gd name="T12" fmla="*/ 6 w 12"/>
                <a:gd name="T13" fmla="*/ 6 h 24"/>
                <a:gd name="T14" fmla="*/ 6 w 12"/>
                <a:gd name="T15" fmla="*/ 18 h 24"/>
                <a:gd name="T16" fmla="*/ 0 w 12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24"/>
                <a:gd name="T29" fmla="*/ 12 w 12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24">
                  <a:moveTo>
                    <a:pt x="0" y="24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15" name="Freeform 348"/>
            <p:cNvSpPr>
              <a:spLocks/>
            </p:cNvSpPr>
            <p:nvPr/>
          </p:nvSpPr>
          <p:spPr bwMode="auto">
            <a:xfrm>
              <a:off x="5269" y="968"/>
              <a:ext cx="6" cy="24"/>
            </a:xfrm>
            <a:custGeom>
              <a:avLst/>
              <a:gdLst>
                <a:gd name="T0" fmla="*/ 6 w 6"/>
                <a:gd name="T1" fmla="*/ 24 h 24"/>
                <a:gd name="T2" fmla="*/ 6 w 6"/>
                <a:gd name="T3" fmla="*/ 18 h 24"/>
                <a:gd name="T4" fmla="*/ 6 w 6"/>
                <a:gd name="T5" fmla="*/ 12 h 24"/>
                <a:gd name="T6" fmla="*/ 6 w 6"/>
                <a:gd name="T7" fmla="*/ 0 h 24"/>
                <a:gd name="T8" fmla="*/ 0 w 6"/>
                <a:gd name="T9" fmla="*/ 0 h 24"/>
                <a:gd name="T10" fmla="*/ 0 w 6"/>
                <a:gd name="T11" fmla="*/ 0 h 24"/>
                <a:gd name="T12" fmla="*/ 0 w 6"/>
                <a:gd name="T13" fmla="*/ 6 h 24"/>
                <a:gd name="T14" fmla="*/ 6 w 6"/>
                <a:gd name="T15" fmla="*/ 18 h 24"/>
                <a:gd name="T16" fmla="*/ 6 w 6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4"/>
                <a:gd name="T29" fmla="*/ 6 w 6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4">
                  <a:moveTo>
                    <a:pt x="6" y="24"/>
                  </a:moveTo>
                  <a:lnTo>
                    <a:pt x="6" y="18"/>
                  </a:lnTo>
                  <a:lnTo>
                    <a:pt x="6" y="1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8"/>
                  </a:lnTo>
                  <a:lnTo>
                    <a:pt x="6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16" name="Freeform 349"/>
            <p:cNvSpPr>
              <a:spLocks/>
            </p:cNvSpPr>
            <p:nvPr/>
          </p:nvSpPr>
          <p:spPr bwMode="auto">
            <a:xfrm>
              <a:off x="5281" y="980"/>
              <a:ext cx="18" cy="23"/>
            </a:xfrm>
            <a:custGeom>
              <a:avLst/>
              <a:gdLst>
                <a:gd name="T0" fmla="*/ 0 w 18"/>
                <a:gd name="T1" fmla="*/ 23 h 23"/>
                <a:gd name="T2" fmla="*/ 0 w 18"/>
                <a:gd name="T3" fmla="*/ 23 h 23"/>
                <a:gd name="T4" fmla="*/ 6 w 18"/>
                <a:gd name="T5" fmla="*/ 18 h 23"/>
                <a:gd name="T6" fmla="*/ 6 w 18"/>
                <a:gd name="T7" fmla="*/ 12 h 23"/>
                <a:gd name="T8" fmla="*/ 12 w 18"/>
                <a:gd name="T9" fmla="*/ 12 h 23"/>
                <a:gd name="T10" fmla="*/ 12 w 18"/>
                <a:gd name="T11" fmla="*/ 6 h 23"/>
                <a:gd name="T12" fmla="*/ 18 w 18"/>
                <a:gd name="T13" fmla="*/ 0 h 23"/>
                <a:gd name="T14" fmla="*/ 18 w 18"/>
                <a:gd name="T15" fmla="*/ 0 h 23"/>
                <a:gd name="T16" fmla="*/ 18 w 18"/>
                <a:gd name="T17" fmla="*/ 0 h 23"/>
                <a:gd name="T18" fmla="*/ 18 w 18"/>
                <a:gd name="T19" fmla="*/ 6 h 23"/>
                <a:gd name="T20" fmla="*/ 18 w 18"/>
                <a:gd name="T21" fmla="*/ 6 h 23"/>
                <a:gd name="T22" fmla="*/ 18 w 18"/>
                <a:gd name="T23" fmla="*/ 12 h 23"/>
                <a:gd name="T24" fmla="*/ 12 w 18"/>
                <a:gd name="T25" fmla="*/ 12 h 23"/>
                <a:gd name="T26" fmla="*/ 6 w 18"/>
                <a:gd name="T27" fmla="*/ 18 h 23"/>
                <a:gd name="T28" fmla="*/ 6 w 18"/>
                <a:gd name="T29" fmla="*/ 18 h 23"/>
                <a:gd name="T30" fmla="*/ 0 w 18"/>
                <a:gd name="T31" fmla="*/ 23 h 23"/>
                <a:gd name="T32" fmla="*/ 0 w 18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23"/>
                <a:gd name="T53" fmla="*/ 18 w 18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23">
                  <a:moveTo>
                    <a:pt x="0" y="23"/>
                  </a:moveTo>
                  <a:lnTo>
                    <a:pt x="0" y="23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17" name="Freeform 350"/>
            <p:cNvSpPr>
              <a:spLocks/>
            </p:cNvSpPr>
            <p:nvPr/>
          </p:nvSpPr>
          <p:spPr bwMode="auto">
            <a:xfrm>
              <a:off x="5263" y="1123"/>
              <a:ext cx="36" cy="12"/>
            </a:xfrm>
            <a:custGeom>
              <a:avLst/>
              <a:gdLst>
                <a:gd name="T0" fmla="*/ 0 w 36"/>
                <a:gd name="T1" fmla="*/ 6 h 12"/>
                <a:gd name="T2" fmla="*/ 6 w 36"/>
                <a:gd name="T3" fmla="*/ 0 h 12"/>
                <a:gd name="T4" fmla="*/ 6 w 36"/>
                <a:gd name="T5" fmla="*/ 0 h 12"/>
                <a:gd name="T6" fmla="*/ 12 w 36"/>
                <a:gd name="T7" fmla="*/ 0 h 12"/>
                <a:gd name="T8" fmla="*/ 18 w 36"/>
                <a:gd name="T9" fmla="*/ 0 h 12"/>
                <a:gd name="T10" fmla="*/ 24 w 36"/>
                <a:gd name="T11" fmla="*/ 0 h 12"/>
                <a:gd name="T12" fmla="*/ 30 w 36"/>
                <a:gd name="T13" fmla="*/ 6 h 12"/>
                <a:gd name="T14" fmla="*/ 30 w 36"/>
                <a:gd name="T15" fmla="*/ 6 h 12"/>
                <a:gd name="T16" fmla="*/ 36 w 36"/>
                <a:gd name="T17" fmla="*/ 6 h 12"/>
                <a:gd name="T18" fmla="*/ 30 w 36"/>
                <a:gd name="T19" fmla="*/ 6 h 12"/>
                <a:gd name="T20" fmla="*/ 30 w 36"/>
                <a:gd name="T21" fmla="*/ 12 h 12"/>
                <a:gd name="T22" fmla="*/ 24 w 36"/>
                <a:gd name="T23" fmla="*/ 6 h 12"/>
                <a:gd name="T24" fmla="*/ 18 w 36"/>
                <a:gd name="T25" fmla="*/ 6 h 12"/>
                <a:gd name="T26" fmla="*/ 12 w 36"/>
                <a:gd name="T27" fmla="*/ 6 h 12"/>
                <a:gd name="T28" fmla="*/ 6 w 36"/>
                <a:gd name="T29" fmla="*/ 6 h 12"/>
                <a:gd name="T30" fmla="*/ 6 w 36"/>
                <a:gd name="T31" fmla="*/ 6 h 12"/>
                <a:gd name="T32" fmla="*/ 0 w 36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2"/>
                <a:gd name="T53" fmla="*/ 36 w 3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2">
                  <a:moveTo>
                    <a:pt x="0" y="6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18" name="Freeform 351"/>
            <p:cNvSpPr>
              <a:spLocks/>
            </p:cNvSpPr>
            <p:nvPr/>
          </p:nvSpPr>
          <p:spPr bwMode="auto">
            <a:xfrm>
              <a:off x="5257" y="1135"/>
              <a:ext cx="30" cy="12"/>
            </a:xfrm>
            <a:custGeom>
              <a:avLst/>
              <a:gdLst>
                <a:gd name="T0" fmla="*/ 0 w 30"/>
                <a:gd name="T1" fmla="*/ 0 h 12"/>
                <a:gd name="T2" fmla="*/ 6 w 30"/>
                <a:gd name="T3" fmla="*/ 0 h 12"/>
                <a:gd name="T4" fmla="*/ 6 w 30"/>
                <a:gd name="T5" fmla="*/ 0 h 12"/>
                <a:gd name="T6" fmla="*/ 12 w 30"/>
                <a:gd name="T7" fmla="*/ 0 h 12"/>
                <a:gd name="T8" fmla="*/ 18 w 30"/>
                <a:gd name="T9" fmla="*/ 0 h 12"/>
                <a:gd name="T10" fmla="*/ 24 w 30"/>
                <a:gd name="T11" fmla="*/ 0 h 12"/>
                <a:gd name="T12" fmla="*/ 30 w 30"/>
                <a:gd name="T13" fmla="*/ 6 h 12"/>
                <a:gd name="T14" fmla="*/ 30 w 30"/>
                <a:gd name="T15" fmla="*/ 6 h 12"/>
                <a:gd name="T16" fmla="*/ 30 w 30"/>
                <a:gd name="T17" fmla="*/ 12 h 12"/>
                <a:gd name="T18" fmla="*/ 30 w 30"/>
                <a:gd name="T19" fmla="*/ 12 h 12"/>
                <a:gd name="T20" fmla="*/ 30 w 30"/>
                <a:gd name="T21" fmla="*/ 12 h 12"/>
                <a:gd name="T22" fmla="*/ 24 w 30"/>
                <a:gd name="T23" fmla="*/ 12 h 12"/>
                <a:gd name="T24" fmla="*/ 18 w 30"/>
                <a:gd name="T25" fmla="*/ 6 h 12"/>
                <a:gd name="T26" fmla="*/ 12 w 30"/>
                <a:gd name="T27" fmla="*/ 6 h 12"/>
                <a:gd name="T28" fmla="*/ 6 w 30"/>
                <a:gd name="T29" fmla="*/ 0 h 12"/>
                <a:gd name="T30" fmla="*/ 0 w 30"/>
                <a:gd name="T31" fmla="*/ 0 h 12"/>
                <a:gd name="T32" fmla="*/ 0 w 30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2"/>
                <a:gd name="T53" fmla="*/ 30 w 3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2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19" name="Freeform 352"/>
            <p:cNvSpPr>
              <a:spLocks/>
            </p:cNvSpPr>
            <p:nvPr/>
          </p:nvSpPr>
          <p:spPr bwMode="auto">
            <a:xfrm>
              <a:off x="5275" y="1111"/>
              <a:ext cx="30" cy="6"/>
            </a:xfrm>
            <a:custGeom>
              <a:avLst/>
              <a:gdLst>
                <a:gd name="T0" fmla="*/ 0 w 30"/>
                <a:gd name="T1" fmla="*/ 0 h 6"/>
                <a:gd name="T2" fmla="*/ 0 w 30"/>
                <a:gd name="T3" fmla="*/ 0 h 6"/>
                <a:gd name="T4" fmla="*/ 6 w 30"/>
                <a:gd name="T5" fmla="*/ 0 h 6"/>
                <a:gd name="T6" fmla="*/ 6 w 30"/>
                <a:gd name="T7" fmla="*/ 0 h 6"/>
                <a:gd name="T8" fmla="*/ 12 w 30"/>
                <a:gd name="T9" fmla="*/ 0 h 6"/>
                <a:gd name="T10" fmla="*/ 18 w 30"/>
                <a:gd name="T11" fmla="*/ 0 h 6"/>
                <a:gd name="T12" fmla="*/ 24 w 30"/>
                <a:gd name="T13" fmla="*/ 0 h 6"/>
                <a:gd name="T14" fmla="*/ 30 w 30"/>
                <a:gd name="T15" fmla="*/ 0 h 6"/>
                <a:gd name="T16" fmla="*/ 30 w 30"/>
                <a:gd name="T17" fmla="*/ 0 h 6"/>
                <a:gd name="T18" fmla="*/ 30 w 30"/>
                <a:gd name="T19" fmla="*/ 6 h 6"/>
                <a:gd name="T20" fmla="*/ 30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0 h 6"/>
                <a:gd name="T28" fmla="*/ 6 w 30"/>
                <a:gd name="T29" fmla="*/ 0 h 6"/>
                <a:gd name="T30" fmla="*/ 0 w 30"/>
                <a:gd name="T31" fmla="*/ 0 h 6"/>
                <a:gd name="T32" fmla="*/ 0 w 3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20" name="Freeform 353"/>
            <p:cNvSpPr>
              <a:spLocks/>
            </p:cNvSpPr>
            <p:nvPr/>
          </p:nvSpPr>
          <p:spPr bwMode="auto">
            <a:xfrm>
              <a:off x="5275" y="1087"/>
              <a:ext cx="42" cy="12"/>
            </a:xfrm>
            <a:custGeom>
              <a:avLst/>
              <a:gdLst>
                <a:gd name="T0" fmla="*/ 0 w 42"/>
                <a:gd name="T1" fmla="*/ 12 h 12"/>
                <a:gd name="T2" fmla="*/ 6 w 42"/>
                <a:gd name="T3" fmla="*/ 12 h 12"/>
                <a:gd name="T4" fmla="*/ 12 w 42"/>
                <a:gd name="T5" fmla="*/ 6 h 12"/>
                <a:gd name="T6" fmla="*/ 18 w 42"/>
                <a:gd name="T7" fmla="*/ 6 h 12"/>
                <a:gd name="T8" fmla="*/ 24 w 42"/>
                <a:gd name="T9" fmla="*/ 6 h 12"/>
                <a:gd name="T10" fmla="*/ 30 w 42"/>
                <a:gd name="T11" fmla="*/ 0 h 12"/>
                <a:gd name="T12" fmla="*/ 36 w 42"/>
                <a:gd name="T13" fmla="*/ 0 h 12"/>
                <a:gd name="T14" fmla="*/ 36 w 42"/>
                <a:gd name="T15" fmla="*/ 0 h 12"/>
                <a:gd name="T16" fmla="*/ 42 w 42"/>
                <a:gd name="T17" fmla="*/ 6 h 12"/>
                <a:gd name="T18" fmla="*/ 42 w 42"/>
                <a:gd name="T19" fmla="*/ 6 h 12"/>
                <a:gd name="T20" fmla="*/ 36 w 42"/>
                <a:gd name="T21" fmla="*/ 12 h 12"/>
                <a:gd name="T22" fmla="*/ 30 w 42"/>
                <a:gd name="T23" fmla="*/ 12 h 12"/>
                <a:gd name="T24" fmla="*/ 24 w 42"/>
                <a:gd name="T25" fmla="*/ 12 h 12"/>
                <a:gd name="T26" fmla="*/ 18 w 42"/>
                <a:gd name="T27" fmla="*/ 12 h 12"/>
                <a:gd name="T28" fmla="*/ 12 w 42"/>
                <a:gd name="T29" fmla="*/ 12 h 12"/>
                <a:gd name="T30" fmla="*/ 6 w 42"/>
                <a:gd name="T31" fmla="*/ 12 h 12"/>
                <a:gd name="T32" fmla="*/ 0 w 42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12"/>
                <a:gd name="T53" fmla="*/ 42 w 4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12">
                  <a:moveTo>
                    <a:pt x="0" y="12"/>
                  </a:moveTo>
                  <a:lnTo>
                    <a:pt x="6" y="12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6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21" name="Freeform 354"/>
            <p:cNvSpPr>
              <a:spLocks/>
            </p:cNvSpPr>
            <p:nvPr/>
          </p:nvSpPr>
          <p:spPr bwMode="auto">
            <a:xfrm>
              <a:off x="5287" y="1069"/>
              <a:ext cx="36" cy="12"/>
            </a:xfrm>
            <a:custGeom>
              <a:avLst/>
              <a:gdLst>
                <a:gd name="T0" fmla="*/ 0 w 36"/>
                <a:gd name="T1" fmla="*/ 12 h 12"/>
                <a:gd name="T2" fmla="*/ 0 w 36"/>
                <a:gd name="T3" fmla="*/ 12 h 12"/>
                <a:gd name="T4" fmla="*/ 6 w 36"/>
                <a:gd name="T5" fmla="*/ 12 h 12"/>
                <a:gd name="T6" fmla="*/ 12 w 36"/>
                <a:gd name="T7" fmla="*/ 6 h 12"/>
                <a:gd name="T8" fmla="*/ 18 w 36"/>
                <a:gd name="T9" fmla="*/ 6 h 12"/>
                <a:gd name="T10" fmla="*/ 30 w 36"/>
                <a:gd name="T11" fmla="*/ 6 h 12"/>
                <a:gd name="T12" fmla="*/ 36 w 36"/>
                <a:gd name="T13" fmla="*/ 0 h 12"/>
                <a:gd name="T14" fmla="*/ 36 w 36"/>
                <a:gd name="T15" fmla="*/ 0 h 12"/>
                <a:gd name="T16" fmla="*/ 36 w 36"/>
                <a:gd name="T17" fmla="*/ 6 h 12"/>
                <a:gd name="T18" fmla="*/ 36 w 36"/>
                <a:gd name="T19" fmla="*/ 6 h 12"/>
                <a:gd name="T20" fmla="*/ 30 w 36"/>
                <a:gd name="T21" fmla="*/ 6 h 12"/>
                <a:gd name="T22" fmla="*/ 24 w 36"/>
                <a:gd name="T23" fmla="*/ 12 h 12"/>
                <a:gd name="T24" fmla="*/ 18 w 36"/>
                <a:gd name="T25" fmla="*/ 12 h 12"/>
                <a:gd name="T26" fmla="*/ 12 w 36"/>
                <a:gd name="T27" fmla="*/ 12 h 12"/>
                <a:gd name="T28" fmla="*/ 6 w 36"/>
                <a:gd name="T29" fmla="*/ 12 h 12"/>
                <a:gd name="T30" fmla="*/ 0 w 36"/>
                <a:gd name="T31" fmla="*/ 12 h 12"/>
                <a:gd name="T32" fmla="*/ 0 w 36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2"/>
                <a:gd name="T53" fmla="*/ 36 w 3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2">
                  <a:moveTo>
                    <a:pt x="0" y="12"/>
                  </a:moveTo>
                  <a:lnTo>
                    <a:pt x="0" y="12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30" y="6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22" name="Freeform 355"/>
            <p:cNvSpPr>
              <a:spLocks/>
            </p:cNvSpPr>
            <p:nvPr/>
          </p:nvSpPr>
          <p:spPr bwMode="auto">
            <a:xfrm>
              <a:off x="5287" y="1033"/>
              <a:ext cx="42" cy="18"/>
            </a:xfrm>
            <a:custGeom>
              <a:avLst/>
              <a:gdLst>
                <a:gd name="T0" fmla="*/ 0 w 42"/>
                <a:gd name="T1" fmla="*/ 18 h 18"/>
                <a:gd name="T2" fmla="*/ 0 w 42"/>
                <a:gd name="T3" fmla="*/ 18 h 18"/>
                <a:gd name="T4" fmla="*/ 6 w 42"/>
                <a:gd name="T5" fmla="*/ 12 h 18"/>
                <a:gd name="T6" fmla="*/ 12 w 42"/>
                <a:gd name="T7" fmla="*/ 6 h 18"/>
                <a:gd name="T8" fmla="*/ 24 w 42"/>
                <a:gd name="T9" fmla="*/ 6 h 18"/>
                <a:gd name="T10" fmla="*/ 30 w 42"/>
                <a:gd name="T11" fmla="*/ 0 h 18"/>
                <a:gd name="T12" fmla="*/ 36 w 42"/>
                <a:gd name="T13" fmla="*/ 0 h 18"/>
                <a:gd name="T14" fmla="*/ 42 w 42"/>
                <a:gd name="T15" fmla="*/ 0 h 18"/>
                <a:gd name="T16" fmla="*/ 42 w 42"/>
                <a:gd name="T17" fmla="*/ 0 h 18"/>
                <a:gd name="T18" fmla="*/ 42 w 42"/>
                <a:gd name="T19" fmla="*/ 0 h 18"/>
                <a:gd name="T20" fmla="*/ 36 w 42"/>
                <a:gd name="T21" fmla="*/ 6 h 18"/>
                <a:gd name="T22" fmla="*/ 30 w 42"/>
                <a:gd name="T23" fmla="*/ 6 h 18"/>
                <a:gd name="T24" fmla="*/ 24 w 42"/>
                <a:gd name="T25" fmla="*/ 12 h 18"/>
                <a:gd name="T26" fmla="*/ 12 w 42"/>
                <a:gd name="T27" fmla="*/ 12 h 18"/>
                <a:gd name="T28" fmla="*/ 6 w 42"/>
                <a:gd name="T29" fmla="*/ 12 h 18"/>
                <a:gd name="T30" fmla="*/ 0 w 42"/>
                <a:gd name="T31" fmla="*/ 18 h 18"/>
                <a:gd name="T32" fmla="*/ 0 w 42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18"/>
                <a:gd name="T53" fmla="*/ 42 w 4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18">
                  <a:moveTo>
                    <a:pt x="0" y="18"/>
                  </a:moveTo>
                  <a:lnTo>
                    <a:pt x="0" y="18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23" name="Freeform 356"/>
            <p:cNvSpPr>
              <a:spLocks/>
            </p:cNvSpPr>
            <p:nvPr/>
          </p:nvSpPr>
          <p:spPr bwMode="auto">
            <a:xfrm>
              <a:off x="5281" y="992"/>
              <a:ext cx="42" cy="29"/>
            </a:xfrm>
            <a:custGeom>
              <a:avLst/>
              <a:gdLst>
                <a:gd name="T0" fmla="*/ 0 w 42"/>
                <a:gd name="T1" fmla="*/ 29 h 29"/>
                <a:gd name="T2" fmla="*/ 6 w 42"/>
                <a:gd name="T3" fmla="*/ 23 h 29"/>
                <a:gd name="T4" fmla="*/ 12 w 42"/>
                <a:gd name="T5" fmla="*/ 17 h 29"/>
                <a:gd name="T6" fmla="*/ 18 w 42"/>
                <a:gd name="T7" fmla="*/ 11 h 29"/>
                <a:gd name="T8" fmla="*/ 24 w 42"/>
                <a:gd name="T9" fmla="*/ 11 h 29"/>
                <a:gd name="T10" fmla="*/ 30 w 42"/>
                <a:gd name="T11" fmla="*/ 6 h 29"/>
                <a:gd name="T12" fmla="*/ 36 w 42"/>
                <a:gd name="T13" fmla="*/ 6 h 29"/>
                <a:gd name="T14" fmla="*/ 36 w 42"/>
                <a:gd name="T15" fmla="*/ 0 h 29"/>
                <a:gd name="T16" fmla="*/ 42 w 42"/>
                <a:gd name="T17" fmla="*/ 6 h 29"/>
                <a:gd name="T18" fmla="*/ 42 w 42"/>
                <a:gd name="T19" fmla="*/ 6 h 29"/>
                <a:gd name="T20" fmla="*/ 36 w 42"/>
                <a:gd name="T21" fmla="*/ 11 h 29"/>
                <a:gd name="T22" fmla="*/ 30 w 42"/>
                <a:gd name="T23" fmla="*/ 11 h 29"/>
                <a:gd name="T24" fmla="*/ 24 w 42"/>
                <a:gd name="T25" fmla="*/ 17 h 29"/>
                <a:gd name="T26" fmla="*/ 18 w 42"/>
                <a:gd name="T27" fmla="*/ 17 h 29"/>
                <a:gd name="T28" fmla="*/ 6 w 42"/>
                <a:gd name="T29" fmla="*/ 23 h 29"/>
                <a:gd name="T30" fmla="*/ 6 w 42"/>
                <a:gd name="T31" fmla="*/ 23 h 29"/>
                <a:gd name="T32" fmla="*/ 0 w 42"/>
                <a:gd name="T33" fmla="*/ 29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29"/>
                <a:gd name="T53" fmla="*/ 42 w 42"/>
                <a:gd name="T54" fmla="*/ 29 h 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29">
                  <a:moveTo>
                    <a:pt x="0" y="29"/>
                  </a:moveTo>
                  <a:lnTo>
                    <a:pt x="6" y="23"/>
                  </a:lnTo>
                  <a:lnTo>
                    <a:pt x="12" y="17"/>
                  </a:lnTo>
                  <a:lnTo>
                    <a:pt x="18" y="11"/>
                  </a:lnTo>
                  <a:lnTo>
                    <a:pt x="24" y="11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6" y="0"/>
                  </a:lnTo>
                  <a:lnTo>
                    <a:pt x="42" y="6"/>
                  </a:lnTo>
                  <a:lnTo>
                    <a:pt x="36" y="11"/>
                  </a:lnTo>
                  <a:lnTo>
                    <a:pt x="30" y="11"/>
                  </a:lnTo>
                  <a:lnTo>
                    <a:pt x="24" y="17"/>
                  </a:lnTo>
                  <a:lnTo>
                    <a:pt x="18" y="17"/>
                  </a:lnTo>
                  <a:lnTo>
                    <a:pt x="6" y="23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24" name="Freeform 357"/>
            <p:cNvSpPr>
              <a:spLocks/>
            </p:cNvSpPr>
            <p:nvPr/>
          </p:nvSpPr>
          <p:spPr bwMode="auto">
            <a:xfrm>
              <a:off x="5287" y="1045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0 w 36"/>
                <a:gd name="T3" fmla="*/ 18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6 h 24"/>
                <a:gd name="T10" fmla="*/ 24 w 36"/>
                <a:gd name="T11" fmla="*/ 6 h 24"/>
                <a:gd name="T12" fmla="*/ 30 w 36"/>
                <a:gd name="T13" fmla="*/ 0 h 24"/>
                <a:gd name="T14" fmla="*/ 36 w 36"/>
                <a:gd name="T15" fmla="*/ 0 h 24"/>
                <a:gd name="T16" fmla="*/ 36 w 36"/>
                <a:gd name="T17" fmla="*/ 6 h 24"/>
                <a:gd name="T18" fmla="*/ 36 w 36"/>
                <a:gd name="T19" fmla="*/ 6 h 24"/>
                <a:gd name="T20" fmla="*/ 30 w 36"/>
                <a:gd name="T21" fmla="*/ 12 h 24"/>
                <a:gd name="T22" fmla="*/ 24 w 36"/>
                <a:gd name="T23" fmla="*/ 12 h 24"/>
                <a:gd name="T24" fmla="*/ 18 w 36"/>
                <a:gd name="T25" fmla="*/ 18 h 24"/>
                <a:gd name="T26" fmla="*/ 12 w 36"/>
                <a:gd name="T27" fmla="*/ 18 h 24"/>
                <a:gd name="T28" fmla="*/ 6 w 36"/>
                <a:gd name="T29" fmla="*/ 18 h 24"/>
                <a:gd name="T30" fmla="*/ 0 w 36"/>
                <a:gd name="T31" fmla="*/ 24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0" y="18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25" name="Freeform 358"/>
            <p:cNvSpPr>
              <a:spLocks/>
            </p:cNvSpPr>
            <p:nvPr/>
          </p:nvSpPr>
          <p:spPr bwMode="auto">
            <a:xfrm>
              <a:off x="5239" y="1033"/>
              <a:ext cx="48" cy="30"/>
            </a:xfrm>
            <a:custGeom>
              <a:avLst/>
              <a:gdLst>
                <a:gd name="T0" fmla="*/ 0 w 48"/>
                <a:gd name="T1" fmla="*/ 0 h 30"/>
                <a:gd name="T2" fmla="*/ 0 w 48"/>
                <a:gd name="T3" fmla="*/ 0 h 30"/>
                <a:gd name="T4" fmla="*/ 6 w 48"/>
                <a:gd name="T5" fmla="*/ 0 h 30"/>
                <a:gd name="T6" fmla="*/ 12 w 48"/>
                <a:gd name="T7" fmla="*/ 6 h 30"/>
                <a:gd name="T8" fmla="*/ 24 w 48"/>
                <a:gd name="T9" fmla="*/ 12 h 30"/>
                <a:gd name="T10" fmla="*/ 30 w 48"/>
                <a:gd name="T11" fmla="*/ 12 h 30"/>
                <a:gd name="T12" fmla="*/ 42 w 48"/>
                <a:gd name="T13" fmla="*/ 24 h 30"/>
                <a:gd name="T14" fmla="*/ 48 w 48"/>
                <a:gd name="T15" fmla="*/ 30 h 30"/>
                <a:gd name="T16" fmla="*/ 48 w 48"/>
                <a:gd name="T17" fmla="*/ 30 h 30"/>
                <a:gd name="T18" fmla="*/ 48 w 48"/>
                <a:gd name="T19" fmla="*/ 30 h 30"/>
                <a:gd name="T20" fmla="*/ 36 w 48"/>
                <a:gd name="T21" fmla="*/ 30 h 30"/>
                <a:gd name="T22" fmla="*/ 30 w 48"/>
                <a:gd name="T23" fmla="*/ 24 h 30"/>
                <a:gd name="T24" fmla="*/ 18 w 48"/>
                <a:gd name="T25" fmla="*/ 18 h 30"/>
                <a:gd name="T26" fmla="*/ 12 w 48"/>
                <a:gd name="T27" fmla="*/ 12 h 30"/>
                <a:gd name="T28" fmla="*/ 6 w 48"/>
                <a:gd name="T29" fmla="*/ 6 h 30"/>
                <a:gd name="T30" fmla="*/ 0 w 48"/>
                <a:gd name="T31" fmla="*/ 0 h 30"/>
                <a:gd name="T32" fmla="*/ 0 w 4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30"/>
                <a:gd name="T53" fmla="*/ 48 w 4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30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42" y="24"/>
                  </a:lnTo>
                  <a:lnTo>
                    <a:pt x="48" y="30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26" name="Freeform 359"/>
            <p:cNvSpPr>
              <a:spLocks/>
            </p:cNvSpPr>
            <p:nvPr/>
          </p:nvSpPr>
          <p:spPr bwMode="auto">
            <a:xfrm>
              <a:off x="5245" y="1009"/>
              <a:ext cx="42" cy="30"/>
            </a:xfrm>
            <a:custGeom>
              <a:avLst/>
              <a:gdLst>
                <a:gd name="T0" fmla="*/ 0 w 42"/>
                <a:gd name="T1" fmla="*/ 0 h 30"/>
                <a:gd name="T2" fmla="*/ 6 w 42"/>
                <a:gd name="T3" fmla="*/ 0 h 30"/>
                <a:gd name="T4" fmla="*/ 6 w 42"/>
                <a:gd name="T5" fmla="*/ 0 h 30"/>
                <a:gd name="T6" fmla="*/ 12 w 42"/>
                <a:gd name="T7" fmla="*/ 6 h 30"/>
                <a:gd name="T8" fmla="*/ 18 w 42"/>
                <a:gd name="T9" fmla="*/ 6 h 30"/>
                <a:gd name="T10" fmla="*/ 24 w 42"/>
                <a:gd name="T11" fmla="*/ 12 h 30"/>
                <a:gd name="T12" fmla="*/ 36 w 42"/>
                <a:gd name="T13" fmla="*/ 18 h 30"/>
                <a:gd name="T14" fmla="*/ 42 w 42"/>
                <a:gd name="T15" fmla="*/ 24 h 30"/>
                <a:gd name="T16" fmla="*/ 42 w 42"/>
                <a:gd name="T17" fmla="*/ 30 h 30"/>
                <a:gd name="T18" fmla="*/ 36 w 42"/>
                <a:gd name="T19" fmla="*/ 24 h 30"/>
                <a:gd name="T20" fmla="*/ 30 w 42"/>
                <a:gd name="T21" fmla="*/ 24 h 30"/>
                <a:gd name="T22" fmla="*/ 24 w 42"/>
                <a:gd name="T23" fmla="*/ 18 h 30"/>
                <a:gd name="T24" fmla="*/ 18 w 42"/>
                <a:gd name="T25" fmla="*/ 12 h 30"/>
                <a:gd name="T26" fmla="*/ 12 w 42"/>
                <a:gd name="T27" fmla="*/ 12 h 30"/>
                <a:gd name="T28" fmla="*/ 6 w 42"/>
                <a:gd name="T29" fmla="*/ 6 h 30"/>
                <a:gd name="T30" fmla="*/ 0 w 42"/>
                <a:gd name="T31" fmla="*/ 0 h 30"/>
                <a:gd name="T32" fmla="*/ 0 w 42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0"/>
                <a:gd name="T53" fmla="*/ 42 w 42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0">
                  <a:moveTo>
                    <a:pt x="0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42" y="30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27" name="Freeform 360"/>
            <p:cNvSpPr>
              <a:spLocks/>
            </p:cNvSpPr>
            <p:nvPr/>
          </p:nvSpPr>
          <p:spPr bwMode="auto">
            <a:xfrm>
              <a:off x="5287" y="1009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0 w 36"/>
                <a:gd name="T3" fmla="*/ 24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12 h 24"/>
                <a:gd name="T10" fmla="*/ 24 w 36"/>
                <a:gd name="T11" fmla="*/ 6 h 24"/>
                <a:gd name="T12" fmla="*/ 30 w 36"/>
                <a:gd name="T13" fmla="*/ 0 h 24"/>
                <a:gd name="T14" fmla="*/ 36 w 36"/>
                <a:gd name="T15" fmla="*/ 0 h 24"/>
                <a:gd name="T16" fmla="*/ 36 w 36"/>
                <a:gd name="T17" fmla="*/ 0 h 24"/>
                <a:gd name="T18" fmla="*/ 36 w 36"/>
                <a:gd name="T19" fmla="*/ 6 h 24"/>
                <a:gd name="T20" fmla="*/ 36 w 36"/>
                <a:gd name="T21" fmla="*/ 6 h 24"/>
                <a:gd name="T22" fmla="*/ 30 w 36"/>
                <a:gd name="T23" fmla="*/ 12 h 24"/>
                <a:gd name="T24" fmla="*/ 18 w 36"/>
                <a:gd name="T25" fmla="*/ 18 h 24"/>
                <a:gd name="T26" fmla="*/ 12 w 36"/>
                <a:gd name="T27" fmla="*/ 18 h 24"/>
                <a:gd name="T28" fmla="*/ 6 w 36"/>
                <a:gd name="T29" fmla="*/ 24 h 24"/>
                <a:gd name="T30" fmla="*/ 0 w 36"/>
                <a:gd name="T31" fmla="*/ 24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0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28" name="Freeform 361"/>
            <p:cNvSpPr>
              <a:spLocks/>
            </p:cNvSpPr>
            <p:nvPr/>
          </p:nvSpPr>
          <p:spPr bwMode="auto">
            <a:xfrm>
              <a:off x="5197" y="884"/>
              <a:ext cx="36" cy="18"/>
            </a:xfrm>
            <a:custGeom>
              <a:avLst/>
              <a:gdLst>
                <a:gd name="T0" fmla="*/ 0 w 36"/>
                <a:gd name="T1" fmla="*/ 0 h 18"/>
                <a:gd name="T2" fmla="*/ 6 w 36"/>
                <a:gd name="T3" fmla="*/ 0 h 18"/>
                <a:gd name="T4" fmla="*/ 6 w 36"/>
                <a:gd name="T5" fmla="*/ 0 h 18"/>
                <a:gd name="T6" fmla="*/ 12 w 36"/>
                <a:gd name="T7" fmla="*/ 0 h 18"/>
                <a:gd name="T8" fmla="*/ 18 w 36"/>
                <a:gd name="T9" fmla="*/ 0 h 18"/>
                <a:gd name="T10" fmla="*/ 24 w 36"/>
                <a:gd name="T11" fmla="*/ 6 h 18"/>
                <a:gd name="T12" fmla="*/ 24 w 36"/>
                <a:gd name="T13" fmla="*/ 12 h 18"/>
                <a:gd name="T14" fmla="*/ 30 w 36"/>
                <a:gd name="T15" fmla="*/ 12 h 18"/>
                <a:gd name="T16" fmla="*/ 36 w 36"/>
                <a:gd name="T17" fmla="*/ 18 h 18"/>
                <a:gd name="T18" fmla="*/ 30 w 36"/>
                <a:gd name="T19" fmla="*/ 18 h 18"/>
                <a:gd name="T20" fmla="*/ 24 w 36"/>
                <a:gd name="T21" fmla="*/ 12 h 18"/>
                <a:gd name="T22" fmla="*/ 18 w 36"/>
                <a:gd name="T23" fmla="*/ 12 h 18"/>
                <a:gd name="T24" fmla="*/ 18 w 36"/>
                <a:gd name="T25" fmla="*/ 6 h 18"/>
                <a:gd name="T26" fmla="*/ 12 w 36"/>
                <a:gd name="T27" fmla="*/ 6 h 18"/>
                <a:gd name="T28" fmla="*/ 6 w 36"/>
                <a:gd name="T29" fmla="*/ 0 h 18"/>
                <a:gd name="T30" fmla="*/ 6 w 36"/>
                <a:gd name="T31" fmla="*/ 0 h 18"/>
                <a:gd name="T32" fmla="*/ 0 w 36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29" name="Freeform 362"/>
            <p:cNvSpPr>
              <a:spLocks/>
            </p:cNvSpPr>
            <p:nvPr/>
          </p:nvSpPr>
          <p:spPr bwMode="auto">
            <a:xfrm>
              <a:off x="5191" y="902"/>
              <a:ext cx="42" cy="24"/>
            </a:xfrm>
            <a:custGeom>
              <a:avLst/>
              <a:gdLst>
                <a:gd name="T0" fmla="*/ 0 w 42"/>
                <a:gd name="T1" fmla="*/ 0 h 24"/>
                <a:gd name="T2" fmla="*/ 6 w 42"/>
                <a:gd name="T3" fmla="*/ 0 h 24"/>
                <a:gd name="T4" fmla="*/ 6 w 42"/>
                <a:gd name="T5" fmla="*/ 0 h 24"/>
                <a:gd name="T6" fmla="*/ 12 w 42"/>
                <a:gd name="T7" fmla="*/ 6 h 24"/>
                <a:gd name="T8" fmla="*/ 18 w 42"/>
                <a:gd name="T9" fmla="*/ 6 h 24"/>
                <a:gd name="T10" fmla="*/ 30 w 42"/>
                <a:gd name="T11" fmla="*/ 12 h 24"/>
                <a:gd name="T12" fmla="*/ 36 w 42"/>
                <a:gd name="T13" fmla="*/ 18 h 24"/>
                <a:gd name="T14" fmla="*/ 36 w 42"/>
                <a:gd name="T15" fmla="*/ 24 h 24"/>
                <a:gd name="T16" fmla="*/ 42 w 42"/>
                <a:gd name="T17" fmla="*/ 24 h 24"/>
                <a:gd name="T18" fmla="*/ 42 w 42"/>
                <a:gd name="T19" fmla="*/ 24 h 24"/>
                <a:gd name="T20" fmla="*/ 36 w 42"/>
                <a:gd name="T21" fmla="*/ 24 h 24"/>
                <a:gd name="T22" fmla="*/ 24 w 42"/>
                <a:gd name="T23" fmla="*/ 18 h 24"/>
                <a:gd name="T24" fmla="*/ 18 w 42"/>
                <a:gd name="T25" fmla="*/ 12 h 24"/>
                <a:gd name="T26" fmla="*/ 12 w 42"/>
                <a:gd name="T27" fmla="*/ 6 h 24"/>
                <a:gd name="T28" fmla="*/ 6 w 42"/>
                <a:gd name="T29" fmla="*/ 6 h 24"/>
                <a:gd name="T30" fmla="*/ 6 w 42"/>
                <a:gd name="T31" fmla="*/ 0 h 24"/>
                <a:gd name="T32" fmla="*/ 0 w 42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24"/>
                <a:gd name="T53" fmla="*/ 42 w 42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24">
                  <a:moveTo>
                    <a:pt x="0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36" y="24"/>
                  </a:lnTo>
                  <a:lnTo>
                    <a:pt x="42" y="24"/>
                  </a:lnTo>
                  <a:lnTo>
                    <a:pt x="36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30" name="Freeform 363"/>
            <p:cNvSpPr>
              <a:spLocks/>
            </p:cNvSpPr>
            <p:nvPr/>
          </p:nvSpPr>
          <p:spPr bwMode="auto">
            <a:xfrm>
              <a:off x="5185" y="926"/>
              <a:ext cx="48" cy="24"/>
            </a:xfrm>
            <a:custGeom>
              <a:avLst/>
              <a:gdLst>
                <a:gd name="T0" fmla="*/ 0 w 48"/>
                <a:gd name="T1" fmla="*/ 0 h 24"/>
                <a:gd name="T2" fmla="*/ 6 w 48"/>
                <a:gd name="T3" fmla="*/ 0 h 24"/>
                <a:gd name="T4" fmla="*/ 12 w 48"/>
                <a:gd name="T5" fmla="*/ 0 h 24"/>
                <a:gd name="T6" fmla="*/ 18 w 48"/>
                <a:gd name="T7" fmla="*/ 0 h 24"/>
                <a:gd name="T8" fmla="*/ 24 w 48"/>
                <a:gd name="T9" fmla="*/ 6 h 24"/>
                <a:gd name="T10" fmla="*/ 30 w 48"/>
                <a:gd name="T11" fmla="*/ 12 h 24"/>
                <a:gd name="T12" fmla="*/ 36 w 48"/>
                <a:gd name="T13" fmla="*/ 18 h 24"/>
                <a:gd name="T14" fmla="*/ 42 w 48"/>
                <a:gd name="T15" fmla="*/ 24 h 24"/>
                <a:gd name="T16" fmla="*/ 48 w 48"/>
                <a:gd name="T17" fmla="*/ 24 h 24"/>
                <a:gd name="T18" fmla="*/ 42 w 48"/>
                <a:gd name="T19" fmla="*/ 24 h 24"/>
                <a:gd name="T20" fmla="*/ 36 w 48"/>
                <a:gd name="T21" fmla="*/ 24 h 24"/>
                <a:gd name="T22" fmla="*/ 30 w 48"/>
                <a:gd name="T23" fmla="*/ 18 h 24"/>
                <a:gd name="T24" fmla="*/ 24 w 48"/>
                <a:gd name="T25" fmla="*/ 12 h 24"/>
                <a:gd name="T26" fmla="*/ 12 w 48"/>
                <a:gd name="T27" fmla="*/ 6 h 24"/>
                <a:gd name="T28" fmla="*/ 6 w 48"/>
                <a:gd name="T29" fmla="*/ 6 h 24"/>
                <a:gd name="T30" fmla="*/ 0 w 48"/>
                <a:gd name="T31" fmla="*/ 0 h 24"/>
                <a:gd name="T32" fmla="*/ 0 w 48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24"/>
                <a:gd name="T53" fmla="*/ 48 w 48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24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48" y="24"/>
                  </a:lnTo>
                  <a:lnTo>
                    <a:pt x="42" y="24"/>
                  </a:lnTo>
                  <a:lnTo>
                    <a:pt x="36" y="24"/>
                  </a:lnTo>
                  <a:lnTo>
                    <a:pt x="30" y="18"/>
                  </a:lnTo>
                  <a:lnTo>
                    <a:pt x="24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31" name="Freeform 364"/>
            <p:cNvSpPr>
              <a:spLocks/>
            </p:cNvSpPr>
            <p:nvPr/>
          </p:nvSpPr>
          <p:spPr bwMode="auto">
            <a:xfrm>
              <a:off x="5191" y="938"/>
              <a:ext cx="36" cy="30"/>
            </a:xfrm>
            <a:custGeom>
              <a:avLst/>
              <a:gdLst>
                <a:gd name="T0" fmla="*/ 0 w 36"/>
                <a:gd name="T1" fmla="*/ 0 h 30"/>
                <a:gd name="T2" fmla="*/ 0 w 36"/>
                <a:gd name="T3" fmla="*/ 0 h 30"/>
                <a:gd name="T4" fmla="*/ 6 w 36"/>
                <a:gd name="T5" fmla="*/ 0 h 30"/>
                <a:gd name="T6" fmla="*/ 12 w 36"/>
                <a:gd name="T7" fmla="*/ 6 h 30"/>
                <a:gd name="T8" fmla="*/ 18 w 36"/>
                <a:gd name="T9" fmla="*/ 12 h 30"/>
                <a:gd name="T10" fmla="*/ 24 w 36"/>
                <a:gd name="T11" fmla="*/ 18 h 30"/>
                <a:gd name="T12" fmla="*/ 30 w 36"/>
                <a:gd name="T13" fmla="*/ 24 h 30"/>
                <a:gd name="T14" fmla="*/ 36 w 36"/>
                <a:gd name="T15" fmla="*/ 30 h 30"/>
                <a:gd name="T16" fmla="*/ 36 w 36"/>
                <a:gd name="T17" fmla="*/ 30 h 30"/>
                <a:gd name="T18" fmla="*/ 30 w 36"/>
                <a:gd name="T19" fmla="*/ 30 h 30"/>
                <a:gd name="T20" fmla="*/ 24 w 36"/>
                <a:gd name="T21" fmla="*/ 24 h 30"/>
                <a:gd name="T22" fmla="*/ 18 w 36"/>
                <a:gd name="T23" fmla="*/ 18 h 30"/>
                <a:gd name="T24" fmla="*/ 12 w 36"/>
                <a:gd name="T25" fmla="*/ 18 h 30"/>
                <a:gd name="T26" fmla="*/ 6 w 36"/>
                <a:gd name="T27" fmla="*/ 12 h 30"/>
                <a:gd name="T28" fmla="*/ 6 w 36"/>
                <a:gd name="T29" fmla="*/ 6 h 30"/>
                <a:gd name="T30" fmla="*/ 0 w 36"/>
                <a:gd name="T31" fmla="*/ 0 h 30"/>
                <a:gd name="T32" fmla="*/ 0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24" y="18"/>
                  </a:lnTo>
                  <a:lnTo>
                    <a:pt x="30" y="24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32" name="Freeform 365"/>
            <p:cNvSpPr>
              <a:spLocks/>
            </p:cNvSpPr>
            <p:nvPr/>
          </p:nvSpPr>
          <p:spPr bwMode="auto">
            <a:xfrm>
              <a:off x="5191" y="956"/>
              <a:ext cx="30" cy="24"/>
            </a:xfrm>
            <a:custGeom>
              <a:avLst/>
              <a:gdLst>
                <a:gd name="T0" fmla="*/ 0 w 30"/>
                <a:gd name="T1" fmla="*/ 0 h 24"/>
                <a:gd name="T2" fmla="*/ 0 w 30"/>
                <a:gd name="T3" fmla="*/ 0 h 24"/>
                <a:gd name="T4" fmla="*/ 6 w 30"/>
                <a:gd name="T5" fmla="*/ 0 h 24"/>
                <a:gd name="T6" fmla="*/ 12 w 30"/>
                <a:gd name="T7" fmla="*/ 0 h 24"/>
                <a:gd name="T8" fmla="*/ 18 w 30"/>
                <a:gd name="T9" fmla="*/ 6 h 24"/>
                <a:gd name="T10" fmla="*/ 18 w 30"/>
                <a:gd name="T11" fmla="*/ 12 h 24"/>
                <a:gd name="T12" fmla="*/ 24 w 30"/>
                <a:gd name="T13" fmla="*/ 12 h 24"/>
                <a:gd name="T14" fmla="*/ 30 w 30"/>
                <a:gd name="T15" fmla="*/ 18 h 24"/>
                <a:gd name="T16" fmla="*/ 30 w 30"/>
                <a:gd name="T17" fmla="*/ 24 h 24"/>
                <a:gd name="T18" fmla="*/ 30 w 30"/>
                <a:gd name="T19" fmla="*/ 24 h 24"/>
                <a:gd name="T20" fmla="*/ 24 w 30"/>
                <a:gd name="T21" fmla="*/ 18 h 24"/>
                <a:gd name="T22" fmla="*/ 18 w 30"/>
                <a:gd name="T23" fmla="*/ 12 h 24"/>
                <a:gd name="T24" fmla="*/ 12 w 30"/>
                <a:gd name="T25" fmla="*/ 12 h 24"/>
                <a:gd name="T26" fmla="*/ 6 w 30"/>
                <a:gd name="T27" fmla="*/ 6 h 24"/>
                <a:gd name="T28" fmla="*/ 6 w 30"/>
                <a:gd name="T29" fmla="*/ 6 h 24"/>
                <a:gd name="T30" fmla="*/ 0 w 30"/>
                <a:gd name="T31" fmla="*/ 0 h 24"/>
                <a:gd name="T32" fmla="*/ 0 w 30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24"/>
                <a:gd name="T53" fmla="*/ 30 w 30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24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33" name="Freeform 366"/>
            <p:cNvSpPr>
              <a:spLocks/>
            </p:cNvSpPr>
            <p:nvPr/>
          </p:nvSpPr>
          <p:spPr bwMode="auto">
            <a:xfrm>
              <a:off x="5191" y="968"/>
              <a:ext cx="24" cy="24"/>
            </a:xfrm>
            <a:custGeom>
              <a:avLst/>
              <a:gdLst>
                <a:gd name="T0" fmla="*/ 0 w 24"/>
                <a:gd name="T1" fmla="*/ 0 h 24"/>
                <a:gd name="T2" fmla="*/ 0 w 24"/>
                <a:gd name="T3" fmla="*/ 0 h 24"/>
                <a:gd name="T4" fmla="*/ 6 w 24"/>
                <a:gd name="T5" fmla="*/ 6 h 24"/>
                <a:gd name="T6" fmla="*/ 6 w 24"/>
                <a:gd name="T7" fmla="*/ 6 h 24"/>
                <a:gd name="T8" fmla="*/ 12 w 24"/>
                <a:gd name="T9" fmla="*/ 12 h 24"/>
                <a:gd name="T10" fmla="*/ 18 w 24"/>
                <a:gd name="T11" fmla="*/ 12 h 24"/>
                <a:gd name="T12" fmla="*/ 18 w 24"/>
                <a:gd name="T13" fmla="*/ 18 h 24"/>
                <a:gd name="T14" fmla="*/ 24 w 24"/>
                <a:gd name="T15" fmla="*/ 24 h 24"/>
                <a:gd name="T16" fmla="*/ 24 w 24"/>
                <a:gd name="T17" fmla="*/ 24 h 24"/>
                <a:gd name="T18" fmla="*/ 18 w 24"/>
                <a:gd name="T19" fmla="*/ 24 h 24"/>
                <a:gd name="T20" fmla="*/ 18 w 24"/>
                <a:gd name="T21" fmla="*/ 18 h 24"/>
                <a:gd name="T22" fmla="*/ 12 w 24"/>
                <a:gd name="T23" fmla="*/ 18 h 24"/>
                <a:gd name="T24" fmla="*/ 12 w 24"/>
                <a:gd name="T25" fmla="*/ 12 h 24"/>
                <a:gd name="T26" fmla="*/ 6 w 24"/>
                <a:gd name="T27" fmla="*/ 12 h 24"/>
                <a:gd name="T28" fmla="*/ 6 w 24"/>
                <a:gd name="T29" fmla="*/ 6 h 24"/>
                <a:gd name="T30" fmla="*/ 0 w 24"/>
                <a:gd name="T31" fmla="*/ 6 h 24"/>
                <a:gd name="T32" fmla="*/ 0 w 24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34" name="Freeform 367"/>
            <p:cNvSpPr>
              <a:spLocks/>
            </p:cNvSpPr>
            <p:nvPr/>
          </p:nvSpPr>
          <p:spPr bwMode="auto">
            <a:xfrm>
              <a:off x="5191" y="986"/>
              <a:ext cx="18" cy="12"/>
            </a:xfrm>
            <a:custGeom>
              <a:avLst/>
              <a:gdLst>
                <a:gd name="T0" fmla="*/ 6 w 18"/>
                <a:gd name="T1" fmla="*/ 0 h 12"/>
                <a:gd name="T2" fmla="*/ 6 w 18"/>
                <a:gd name="T3" fmla="*/ 0 h 12"/>
                <a:gd name="T4" fmla="*/ 12 w 18"/>
                <a:gd name="T5" fmla="*/ 6 h 12"/>
                <a:gd name="T6" fmla="*/ 18 w 18"/>
                <a:gd name="T7" fmla="*/ 12 h 12"/>
                <a:gd name="T8" fmla="*/ 18 w 18"/>
                <a:gd name="T9" fmla="*/ 12 h 12"/>
                <a:gd name="T10" fmla="*/ 18 w 18"/>
                <a:gd name="T11" fmla="*/ 12 h 12"/>
                <a:gd name="T12" fmla="*/ 12 w 18"/>
                <a:gd name="T13" fmla="*/ 12 h 12"/>
                <a:gd name="T14" fmla="*/ 12 w 18"/>
                <a:gd name="T15" fmla="*/ 6 h 12"/>
                <a:gd name="T16" fmla="*/ 6 w 18"/>
                <a:gd name="T17" fmla="*/ 6 h 12"/>
                <a:gd name="T18" fmla="*/ 6 w 18"/>
                <a:gd name="T19" fmla="*/ 6 h 12"/>
                <a:gd name="T20" fmla="*/ 6 w 18"/>
                <a:gd name="T21" fmla="*/ 0 h 12"/>
                <a:gd name="T22" fmla="*/ 0 w 18"/>
                <a:gd name="T23" fmla="*/ 0 h 12"/>
                <a:gd name="T24" fmla="*/ 6 w 18"/>
                <a:gd name="T25" fmla="*/ 0 h 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12"/>
                <a:gd name="T41" fmla="*/ 18 w 18"/>
                <a:gd name="T42" fmla="*/ 12 h 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12">
                  <a:moveTo>
                    <a:pt x="6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35" name="Freeform 368"/>
            <p:cNvSpPr>
              <a:spLocks/>
            </p:cNvSpPr>
            <p:nvPr/>
          </p:nvSpPr>
          <p:spPr bwMode="auto">
            <a:xfrm>
              <a:off x="5209" y="992"/>
              <a:ext cx="30" cy="6"/>
            </a:xfrm>
            <a:custGeom>
              <a:avLst/>
              <a:gdLst>
                <a:gd name="T0" fmla="*/ 0 w 30"/>
                <a:gd name="T1" fmla="*/ 0 h 6"/>
                <a:gd name="T2" fmla="*/ 6 w 30"/>
                <a:gd name="T3" fmla="*/ 0 h 6"/>
                <a:gd name="T4" fmla="*/ 12 w 30"/>
                <a:gd name="T5" fmla="*/ 0 h 6"/>
                <a:gd name="T6" fmla="*/ 12 w 30"/>
                <a:gd name="T7" fmla="*/ 0 h 6"/>
                <a:gd name="T8" fmla="*/ 18 w 30"/>
                <a:gd name="T9" fmla="*/ 0 h 6"/>
                <a:gd name="T10" fmla="*/ 24 w 30"/>
                <a:gd name="T11" fmla="*/ 0 h 6"/>
                <a:gd name="T12" fmla="*/ 30 w 30"/>
                <a:gd name="T13" fmla="*/ 0 h 6"/>
                <a:gd name="T14" fmla="*/ 30 w 30"/>
                <a:gd name="T15" fmla="*/ 0 h 6"/>
                <a:gd name="T16" fmla="*/ 30 w 30"/>
                <a:gd name="T17" fmla="*/ 0 h 6"/>
                <a:gd name="T18" fmla="*/ 30 w 30"/>
                <a:gd name="T19" fmla="*/ 6 h 6"/>
                <a:gd name="T20" fmla="*/ 30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0 h 6"/>
                <a:gd name="T28" fmla="*/ 12 w 30"/>
                <a:gd name="T29" fmla="*/ 0 h 6"/>
                <a:gd name="T30" fmla="*/ 6 w 30"/>
                <a:gd name="T31" fmla="*/ 0 h 6"/>
                <a:gd name="T32" fmla="*/ 0 w 3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36" name="Freeform 369"/>
            <p:cNvSpPr>
              <a:spLocks/>
            </p:cNvSpPr>
            <p:nvPr/>
          </p:nvSpPr>
          <p:spPr bwMode="auto">
            <a:xfrm>
              <a:off x="5209" y="998"/>
              <a:ext cx="24" cy="11"/>
            </a:xfrm>
            <a:custGeom>
              <a:avLst/>
              <a:gdLst>
                <a:gd name="T0" fmla="*/ 0 w 24"/>
                <a:gd name="T1" fmla="*/ 0 h 11"/>
                <a:gd name="T2" fmla="*/ 0 w 24"/>
                <a:gd name="T3" fmla="*/ 0 h 11"/>
                <a:gd name="T4" fmla="*/ 6 w 24"/>
                <a:gd name="T5" fmla="*/ 0 h 11"/>
                <a:gd name="T6" fmla="*/ 6 w 24"/>
                <a:gd name="T7" fmla="*/ 0 h 11"/>
                <a:gd name="T8" fmla="*/ 12 w 24"/>
                <a:gd name="T9" fmla="*/ 0 h 11"/>
                <a:gd name="T10" fmla="*/ 18 w 24"/>
                <a:gd name="T11" fmla="*/ 5 h 11"/>
                <a:gd name="T12" fmla="*/ 24 w 24"/>
                <a:gd name="T13" fmla="*/ 5 h 11"/>
                <a:gd name="T14" fmla="*/ 24 w 24"/>
                <a:gd name="T15" fmla="*/ 5 h 11"/>
                <a:gd name="T16" fmla="*/ 24 w 24"/>
                <a:gd name="T17" fmla="*/ 5 h 11"/>
                <a:gd name="T18" fmla="*/ 24 w 24"/>
                <a:gd name="T19" fmla="*/ 11 h 11"/>
                <a:gd name="T20" fmla="*/ 24 w 24"/>
                <a:gd name="T21" fmla="*/ 11 h 11"/>
                <a:gd name="T22" fmla="*/ 18 w 24"/>
                <a:gd name="T23" fmla="*/ 5 h 11"/>
                <a:gd name="T24" fmla="*/ 12 w 24"/>
                <a:gd name="T25" fmla="*/ 5 h 11"/>
                <a:gd name="T26" fmla="*/ 6 w 24"/>
                <a:gd name="T27" fmla="*/ 5 h 11"/>
                <a:gd name="T28" fmla="*/ 6 w 24"/>
                <a:gd name="T29" fmla="*/ 5 h 11"/>
                <a:gd name="T30" fmla="*/ 0 w 24"/>
                <a:gd name="T31" fmla="*/ 0 h 11"/>
                <a:gd name="T32" fmla="*/ 0 w 24"/>
                <a:gd name="T33" fmla="*/ 0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1"/>
                <a:gd name="T53" fmla="*/ 24 w 24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5"/>
                  </a:lnTo>
                  <a:lnTo>
                    <a:pt x="24" y="5"/>
                  </a:lnTo>
                  <a:lnTo>
                    <a:pt x="24" y="11"/>
                  </a:lnTo>
                  <a:lnTo>
                    <a:pt x="18" y="5"/>
                  </a:lnTo>
                  <a:lnTo>
                    <a:pt x="12" y="5"/>
                  </a:lnTo>
                  <a:lnTo>
                    <a:pt x="6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37" name="Freeform 370"/>
            <p:cNvSpPr>
              <a:spLocks/>
            </p:cNvSpPr>
            <p:nvPr/>
          </p:nvSpPr>
          <p:spPr bwMode="auto">
            <a:xfrm>
              <a:off x="5221" y="974"/>
              <a:ext cx="24" cy="6"/>
            </a:xfrm>
            <a:custGeom>
              <a:avLst/>
              <a:gdLst>
                <a:gd name="T0" fmla="*/ 0 w 24"/>
                <a:gd name="T1" fmla="*/ 6 h 6"/>
                <a:gd name="T2" fmla="*/ 0 w 24"/>
                <a:gd name="T3" fmla="*/ 6 h 6"/>
                <a:gd name="T4" fmla="*/ 6 w 24"/>
                <a:gd name="T5" fmla="*/ 6 h 6"/>
                <a:gd name="T6" fmla="*/ 6 w 24"/>
                <a:gd name="T7" fmla="*/ 6 h 6"/>
                <a:gd name="T8" fmla="*/ 12 w 24"/>
                <a:gd name="T9" fmla="*/ 0 h 6"/>
                <a:gd name="T10" fmla="*/ 18 w 24"/>
                <a:gd name="T11" fmla="*/ 6 h 6"/>
                <a:gd name="T12" fmla="*/ 24 w 24"/>
                <a:gd name="T13" fmla="*/ 6 h 6"/>
                <a:gd name="T14" fmla="*/ 24 w 24"/>
                <a:gd name="T15" fmla="*/ 6 h 6"/>
                <a:gd name="T16" fmla="*/ 24 w 24"/>
                <a:gd name="T17" fmla="*/ 6 h 6"/>
                <a:gd name="T18" fmla="*/ 24 w 24"/>
                <a:gd name="T19" fmla="*/ 6 h 6"/>
                <a:gd name="T20" fmla="*/ 24 w 24"/>
                <a:gd name="T21" fmla="*/ 6 h 6"/>
                <a:gd name="T22" fmla="*/ 24 w 24"/>
                <a:gd name="T23" fmla="*/ 6 h 6"/>
                <a:gd name="T24" fmla="*/ 18 w 24"/>
                <a:gd name="T25" fmla="*/ 6 h 6"/>
                <a:gd name="T26" fmla="*/ 12 w 24"/>
                <a:gd name="T27" fmla="*/ 6 h 6"/>
                <a:gd name="T28" fmla="*/ 6 w 24"/>
                <a:gd name="T29" fmla="*/ 6 h 6"/>
                <a:gd name="T30" fmla="*/ 6 w 24"/>
                <a:gd name="T31" fmla="*/ 6 h 6"/>
                <a:gd name="T32" fmla="*/ 0 w 24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0" y="6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38" name="Freeform 371"/>
            <p:cNvSpPr>
              <a:spLocks/>
            </p:cNvSpPr>
            <p:nvPr/>
          </p:nvSpPr>
          <p:spPr bwMode="auto">
            <a:xfrm>
              <a:off x="5227" y="962"/>
              <a:ext cx="30" cy="6"/>
            </a:xfrm>
            <a:custGeom>
              <a:avLst/>
              <a:gdLst>
                <a:gd name="T0" fmla="*/ 0 w 30"/>
                <a:gd name="T1" fmla="*/ 6 h 6"/>
                <a:gd name="T2" fmla="*/ 0 w 30"/>
                <a:gd name="T3" fmla="*/ 6 h 6"/>
                <a:gd name="T4" fmla="*/ 6 w 30"/>
                <a:gd name="T5" fmla="*/ 6 h 6"/>
                <a:gd name="T6" fmla="*/ 12 w 30"/>
                <a:gd name="T7" fmla="*/ 0 h 6"/>
                <a:gd name="T8" fmla="*/ 18 w 30"/>
                <a:gd name="T9" fmla="*/ 0 h 6"/>
                <a:gd name="T10" fmla="*/ 18 w 30"/>
                <a:gd name="T11" fmla="*/ 0 h 6"/>
                <a:gd name="T12" fmla="*/ 24 w 30"/>
                <a:gd name="T13" fmla="*/ 0 h 6"/>
                <a:gd name="T14" fmla="*/ 30 w 30"/>
                <a:gd name="T15" fmla="*/ 0 h 6"/>
                <a:gd name="T16" fmla="*/ 30 w 30"/>
                <a:gd name="T17" fmla="*/ 0 h 6"/>
                <a:gd name="T18" fmla="*/ 30 w 30"/>
                <a:gd name="T19" fmla="*/ 0 h 6"/>
                <a:gd name="T20" fmla="*/ 24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6 h 6"/>
                <a:gd name="T28" fmla="*/ 6 w 30"/>
                <a:gd name="T29" fmla="*/ 6 h 6"/>
                <a:gd name="T30" fmla="*/ 0 w 30"/>
                <a:gd name="T31" fmla="*/ 6 h 6"/>
                <a:gd name="T32" fmla="*/ 0 w 30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6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39" name="Freeform 372"/>
            <p:cNvSpPr>
              <a:spLocks/>
            </p:cNvSpPr>
            <p:nvPr/>
          </p:nvSpPr>
          <p:spPr bwMode="auto">
            <a:xfrm>
              <a:off x="5227" y="944"/>
              <a:ext cx="36" cy="12"/>
            </a:xfrm>
            <a:custGeom>
              <a:avLst/>
              <a:gdLst>
                <a:gd name="T0" fmla="*/ 0 w 36"/>
                <a:gd name="T1" fmla="*/ 12 h 12"/>
                <a:gd name="T2" fmla="*/ 6 w 36"/>
                <a:gd name="T3" fmla="*/ 12 h 12"/>
                <a:gd name="T4" fmla="*/ 12 w 36"/>
                <a:gd name="T5" fmla="*/ 6 h 12"/>
                <a:gd name="T6" fmla="*/ 18 w 36"/>
                <a:gd name="T7" fmla="*/ 6 h 12"/>
                <a:gd name="T8" fmla="*/ 24 w 36"/>
                <a:gd name="T9" fmla="*/ 6 h 12"/>
                <a:gd name="T10" fmla="*/ 30 w 36"/>
                <a:gd name="T11" fmla="*/ 0 h 12"/>
                <a:gd name="T12" fmla="*/ 30 w 36"/>
                <a:gd name="T13" fmla="*/ 0 h 12"/>
                <a:gd name="T14" fmla="*/ 36 w 36"/>
                <a:gd name="T15" fmla="*/ 0 h 12"/>
                <a:gd name="T16" fmla="*/ 36 w 36"/>
                <a:gd name="T17" fmla="*/ 0 h 12"/>
                <a:gd name="T18" fmla="*/ 36 w 36"/>
                <a:gd name="T19" fmla="*/ 6 h 12"/>
                <a:gd name="T20" fmla="*/ 30 w 36"/>
                <a:gd name="T21" fmla="*/ 6 h 12"/>
                <a:gd name="T22" fmla="*/ 30 w 36"/>
                <a:gd name="T23" fmla="*/ 6 h 12"/>
                <a:gd name="T24" fmla="*/ 24 w 36"/>
                <a:gd name="T25" fmla="*/ 6 h 12"/>
                <a:gd name="T26" fmla="*/ 18 w 36"/>
                <a:gd name="T27" fmla="*/ 12 h 12"/>
                <a:gd name="T28" fmla="*/ 12 w 36"/>
                <a:gd name="T29" fmla="*/ 12 h 12"/>
                <a:gd name="T30" fmla="*/ 6 w 36"/>
                <a:gd name="T31" fmla="*/ 12 h 12"/>
                <a:gd name="T32" fmla="*/ 0 w 36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2"/>
                <a:gd name="T53" fmla="*/ 36 w 3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2">
                  <a:moveTo>
                    <a:pt x="0" y="12"/>
                  </a:moveTo>
                  <a:lnTo>
                    <a:pt x="6" y="12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40" name="Freeform 373"/>
            <p:cNvSpPr>
              <a:spLocks/>
            </p:cNvSpPr>
            <p:nvPr/>
          </p:nvSpPr>
          <p:spPr bwMode="auto">
            <a:xfrm>
              <a:off x="5233" y="908"/>
              <a:ext cx="36" cy="18"/>
            </a:xfrm>
            <a:custGeom>
              <a:avLst/>
              <a:gdLst>
                <a:gd name="T0" fmla="*/ 0 w 36"/>
                <a:gd name="T1" fmla="*/ 18 h 18"/>
                <a:gd name="T2" fmla="*/ 0 w 36"/>
                <a:gd name="T3" fmla="*/ 18 h 18"/>
                <a:gd name="T4" fmla="*/ 6 w 36"/>
                <a:gd name="T5" fmla="*/ 12 h 18"/>
                <a:gd name="T6" fmla="*/ 12 w 36"/>
                <a:gd name="T7" fmla="*/ 12 h 18"/>
                <a:gd name="T8" fmla="*/ 18 w 36"/>
                <a:gd name="T9" fmla="*/ 6 h 18"/>
                <a:gd name="T10" fmla="*/ 24 w 36"/>
                <a:gd name="T11" fmla="*/ 6 h 18"/>
                <a:gd name="T12" fmla="*/ 30 w 36"/>
                <a:gd name="T13" fmla="*/ 6 h 18"/>
                <a:gd name="T14" fmla="*/ 30 w 36"/>
                <a:gd name="T15" fmla="*/ 0 h 18"/>
                <a:gd name="T16" fmla="*/ 36 w 36"/>
                <a:gd name="T17" fmla="*/ 6 h 18"/>
                <a:gd name="T18" fmla="*/ 36 w 36"/>
                <a:gd name="T19" fmla="*/ 6 h 18"/>
                <a:gd name="T20" fmla="*/ 30 w 36"/>
                <a:gd name="T21" fmla="*/ 6 h 18"/>
                <a:gd name="T22" fmla="*/ 24 w 36"/>
                <a:gd name="T23" fmla="*/ 12 h 18"/>
                <a:gd name="T24" fmla="*/ 18 w 36"/>
                <a:gd name="T25" fmla="*/ 12 h 18"/>
                <a:gd name="T26" fmla="*/ 12 w 36"/>
                <a:gd name="T27" fmla="*/ 12 h 18"/>
                <a:gd name="T28" fmla="*/ 6 w 36"/>
                <a:gd name="T29" fmla="*/ 18 h 18"/>
                <a:gd name="T30" fmla="*/ 0 w 36"/>
                <a:gd name="T31" fmla="*/ 18 h 18"/>
                <a:gd name="T32" fmla="*/ 0 w 36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0" y="18"/>
                  </a:moveTo>
                  <a:lnTo>
                    <a:pt x="0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6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41" name="Freeform 374"/>
            <p:cNvSpPr>
              <a:spLocks/>
            </p:cNvSpPr>
            <p:nvPr/>
          </p:nvSpPr>
          <p:spPr bwMode="auto">
            <a:xfrm>
              <a:off x="5227" y="878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6 w 36"/>
                <a:gd name="T3" fmla="*/ 18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6 h 24"/>
                <a:gd name="T10" fmla="*/ 24 w 36"/>
                <a:gd name="T11" fmla="*/ 6 h 24"/>
                <a:gd name="T12" fmla="*/ 30 w 36"/>
                <a:gd name="T13" fmla="*/ 0 h 24"/>
                <a:gd name="T14" fmla="*/ 36 w 36"/>
                <a:gd name="T15" fmla="*/ 0 h 24"/>
                <a:gd name="T16" fmla="*/ 36 w 36"/>
                <a:gd name="T17" fmla="*/ 0 h 24"/>
                <a:gd name="T18" fmla="*/ 36 w 36"/>
                <a:gd name="T19" fmla="*/ 6 h 24"/>
                <a:gd name="T20" fmla="*/ 30 w 36"/>
                <a:gd name="T21" fmla="*/ 6 h 24"/>
                <a:gd name="T22" fmla="*/ 24 w 36"/>
                <a:gd name="T23" fmla="*/ 12 h 24"/>
                <a:gd name="T24" fmla="*/ 18 w 36"/>
                <a:gd name="T25" fmla="*/ 12 h 24"/>
                <a:gd name="T26" fmla="*/ 12 w 36"/>
                <a:gd name="T27" fmla="*/ 18 h 24"/>
                <a:gd name="T28" fmla="*/ 6 w 36"/>
                <a:gd name="T29" fmla="*/ 18 h 24"/>
                <a:gd name="T30" fmla="*/ 6 w 36"/>
                <a:gd name="T31" fmla="*/ 18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42" name="Freeform 375"/>
            <p:cNvSpPr>
              <a:spLocks/>
            </p:cNvSpPr>
            <p:nvPr/>
          </p:nvSpPr>
          <p:spPr bwMode="auto">
            <a:xfrm>
              <a:off x="5233" y="926"/>
              <a:ext cx="30" cy="18"/>
            </a:xfrm>
            <a:custGeom>
              <a:avLst/>
              <a:gdLst>
                <a:gd name="T0" fmla="*/ 0 w 30"/>
                <a:gd name="T1" fmla="*/ 18 h 18"/>
                <a:gd name="T2" fmla="*/ 0 w 30"/>
                <a:gd name="T3" fmla="*/ 12 h 18"/>
                <a:gd name="T4" fmla="*/ 6 w 30"/>
                <a:gd name="T5" fmla="*/ 12 h 18"/>
                <a:gd name="T6" fmla="*/ 12 w 30"/>
                <a:gd name="T7" fmla="*/ 6 h 18"/>
                <a:gd name="T8" fmla="*/ 18 w 30"/>
                <a:gd name="T9" fmla="*/ 6 h 18"/>
                <a:gd name="T10" fmla="*/ 24 w 30"/>
                <a:gd name="T11" fmla="*/ 0 h 18"/>
                <a:gd name="T12" fmla="*/ 24 w 30"/>
                <a:gd name="T13" fmla="*/ 0 h 18"/>
                <a:gd name="T14" fmla="*/ 30 w 30"/>
                <a:gd name="T15" fmla="*/ 0 h 18"/>
                <a:gd name="T16" fmla="*/ 30 w 30"/>
                <a:gd name="T17" fmla="*/ 0 h 18"/>
                <a:gd name="T18" fmla="*/ 30 w 30"/>
                <a:gd name="T19" fmla="*/ 0 h 18"/>
                <a:gd name="T20" fmla="*/ 24 w 30"/>
                <a:gd name="T21" fmla="*/ 6 h 18"/>
                <a:gd name="T22" fmla="*/ 24 w 30"/>
                <a:gd name="T23" fmla="*/ 6 h 18"/>
                <a:gd name="T24" fmla="*/ 18 w 30"/>
                <a:gd name="T25" fmla="*/ 12 h 18"/>
                <a:gd name="T26" fmla="*/ 12 w 30"/>
                <a:gd name="T27" fmla="*/ 12 h 18"/>
                <a:gd name="T28" fmla="*/ 6 w 30"/>
                <a:gd name="T29" fmla="*/ 12 h 18"/>
                <a:gd name="T30" fmla="*/ 0 w 30"/>
                <a:gd name="T31" fmla="*/ 12 h 18"/>
                <a:gd name="T32" fmla="*/ 0 w 30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0" y="18"/>
                  </a:moveTo>
                  <a:lnTo>
                    <a:pt x="0" y="12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43" name="Freeform 376"/>
            <p:cNvSpPr>
              <a:spLocks/>
            </p:cNvSpPr>
            <p:nvPr/>
          </p:nvSpPr>
          <p:spPr bwMode="auto">
            <a:xfrm>
              <a:off x="5191" y="914"/>
              <a:ext cx="42" cy="24"/>
            </a:xfrm>
            <a:custGeom>
              <a:avLst/>
              <a:gdLst>
                <a:gd name="T0" fmla="*/ 0 w 42"/>
                <a:gd name="T1" fmla="*/ 0 h 24"/>
                <a:gd name="T2" fmla="*/ 0 w 42"/>
                <a:gd name="T3" fmla="*/ 0 h 24"/>
                <a:gd name="T4" fmla="*/ 6 w 42"/>
                <a:gd name="T5" fmla="*/ 0 h 24"/>
                <a:gd name="T6" fmla="*/ 12 w 42"/>
                <a:gd name="T7" fmla="*/ 0 h 24"/>
                <a:gd name="T8" fmla="*/ 18 w 42"/>
                <a:gd name="T9" fmla="*/ 6 h 24"/>
                <a:gd name="T10" fmla="*/ 30 w 42"/>
                <a:gd name="T11" fmla="*/ 12 h 24"/>
                <a:gd name="T12" fmla="*/ 36 w 42"/>
                <a:gd name="T13" fmla="*/ 18 h 24"/>
                <a:gd name="T14" fmla="*/ 42 w 42"/>
                <a:gd name="T15" fmla="*/ 24 h 24"/>
                <a:gd name="T16" fmla="*/ 42 w 42"/>
                <a:gd name="T17" fmla="*/ 24 h 24"/>
                <a:gd name="T18" fmla="*/ 42 w 42"/>
                <a:gd name="T19" fmla="*/ 24 h 24"/>
                <a:gd name="T20" fmla="*/ 36 w 42"/>
                <a:gd name="T21" fmla="*/ 24 h 24"/>
                <a:gd name="T22" fmla="*/ 24 w 42"/>
                <a:gd name="T23" fmla="*/ 18 h 24"/>
                <a:gd name="T24" fmla="*/ 18 w 42"/>
                <a:gd name="T25" fmla="*/ 12 h 24"/>
                <a:gd name="T26" fmla="*/ 12 w 42"/>
                <a:gd name="T27" fmla="*/ 6 h 24"/>
                <a:gd name="T28" fmla="*/ 6 w 42"/>
                <a:gd name="T29" fmla="*/ 6 h 24"/>
                <a:gd name="T30" fmla="*/ 0 w 42"/>
                <a:gd name="T31" fmla="*/ 0 h 24"/>
                <a:gd name="T32" fmla="*/ 0 w 42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24"/>
                <a:gd name="T53" fmla="*/ 42 w 42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24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36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44" name="Freeform 377"/>
            <p:cNvSpPr>
              <a:spLocks/>
            </p:cNvSpPr>
            <p:nvPr/>
          </p:nvSpPr>
          <p:spPr bwMode="auto">
            <a:xfrm>
              <a:off x="5197" y="890"/>
              <a:ext cx="36" cy="30"/>
            </a:xfrm>
            <a:custGeom>
              <a:avLst/>
              <a:gdLst>
                <a:gd name="T0" fmla="*/ 0 w 36"/>
                <a:gd name="T1" fmla="*/ 0 h 30"/>
                <a:gd name="T2" fmla="*/ 0 w 36"/>
                <a:gd name="T3" fmla="*/ 0 h 30"/>
                <a:gd name="T4" fmla="*/ 6 w 36"/>
                <a:gd name="T5" fmla="*/ 6 h 30"/>
                <a:gd name="T6" fmla="*/ 12 w 36"/>
                <a:gd name="T7" fmla="*/ 6 h 30"/>
                <a:gd name="T8" fmla="*/ 18 w 36"/>
                <a:gd name="T9" fmla="*/ 6 h 30"/>
                <a:gd name="T10" fmla="*/ 24 w 36"/>
                <a:gd name="T11" fmla="*/ 12 h 30"/>
                <a:gd name="T12" fmla="*/ 30 w 36"/>
                <a:gd name="T13" fmla="*/ 18 h 30"/>
                <a:gd name="T14" fmla="*/ 30 w 36"/>
                <a:gd name="T15" fmla="*/ 24 h 30"/>
                <a:gd name="T16" fmla="*/ 36 w 36"/>
                <a:gd name="T17" fmla="*/ 30 h 30"/>
                <a:gd name="T18" fmla="*/ 30 w 36"/>
                <a:gd name="T19" fmla="*/ 24 h 30"/>
                <a:gd name="T20" fmla="*/ 24 w 36"/>
                <a:gd name="T21" fmla="*/ 18 h 30"/>
                <a:gd name="T22" fmla="*/ 18 w 36"/>
                <a:gd name="T23" fmla="*/ 18 h 30"/>
                <a:gd name="T24" fmla="*/ 12 w 36"/>
                <a:gd name="T25" fmla="*/ 12 h 30"/>
                <a:gd name="T26" fmla="*/ 12 w 36"/>
                <a:gd name="T27" fmla="*/ 12 h 30"/>
                <a:gd name="T28" fmla="*/ 6 w 36"/>
                <a:gd name="T29" fmla="*/ 6 h 30"/>
                <a:gd name="T30" fmla="*/ 0 w 36"/>
                <a:gd name="T31" fmla="*/ 6 h 30"/>
                <a:gd name="T32" fmla="*/ 0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24" y="18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45" name="Freeform 378"/>
            <p:cNvSpPr>
              <a:spLocks/>
            </p:cNvSpPr>
            <p:nvPr/>
          </p:nvSpPr>
          <p:spPr bwMode="auto">
            <a:xfrm>
              <a:off x="5227" y="896"/>
              <a:ext cx="36" cy="18"/>
            </a:xfrm>
            <a:custGeom>
              <a:avLst/>
              <a:gdLst>
                <a:gd name="T0" fmla="*/ 0 w 36"/>
                <a:gd name="T1" fmla="*/ 18 h 18"/>
                <a:gd name="T2" fmla="*/ 6 w 36"/>
                <a:gd name="T3" fmla="*/ 18 h 18"/>
                <a:gd name="T4" fmla="*/ 12 w 36"/>
                <a:gd name="T5" fmla="*/ 12 h 18"/>
                <a:gd name="T6" fmla="*/ 18 w 36"/>
                <a:gd name="T7" fmla="*/ 6 h 18"/>
                <a:gd name="T8" fmla="*/ 24 w 36"/>
                <a:gd name="T9" fmla="*/ 6 h 18"/>
                <a:gd name="T10" fmla="*/ 24 w 36"/>
                <a:gd name="T11" fmla="*/ 0 h 18"/>
                <a:gd name="T12" fmla="*/ 30 w 36"/>
                <a:gd name="T13" fmla="*/ 0 h 18"/>
                <a:gd name="T14" fmla="*/ 36 w 36"/>
                <a:gd name="T15" fmla="*/ 0 h 18"/>
                <a:gd name="T16" fmla="*/ 36 w 36"/>
                <a:gd name="T17" fmla="*/ 0 h 18"/>
                <a:gd name="T18" fmla="*/ 36 w 36"/>
                <a:gd name="T19" fmla="*/ 0 h 18"/>
                <a:gd name="T20" fmla="*/ 36 w 36"/>
                <a:gd name="T21" fmla="*/ 6 h 18"/>
                <a:gd name="T22" fmla="*/ 30 w 36"/>
                <a:gd name="T23" fmla="*/ 6 h 18"/>
                <a:gd name="T24" fmla="*/ 24 w 36"/>
                <a:gd name="T25" fmla="*/ 12 h 18"/>
                <a:gd name="T26" fmla="*/ 18 w 36"/>
                <a:gd name="T27" fmla="*/ 12 h 18"/>
                <a:gd name="T28" fmla="*/ 12 w 36"/>
                <a:gd name="T29" fmla="*/ 12 h 18"/>
                <a:gd name="T30" fmla="*/ 6 w 36"/>
                <a:gd name="T31" fmla="*/ 18 h 18"/>
                <a:gd name="T32" fmla="*/ 0 w 36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0" y="18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46" name="Freeform 379"/>
            <p:cNvSpPr>
              <a:spLocks/>
            </p:cNvSpPr>
            <p:nvPr/>
          </p:nvSpPr>
          <p:spPr bwMode="auto">
            <a:xfrm>
              <a:off x="4588" y="2079"/>
              <a:ext cx="24" cy="36"/>
            </a:xfrm>
            <a:custGeom>
              <a:avLst/>
              <a:gdLst>
                <a:gd name="T0" fmla="*/ 0 w 24"/>
                <a:gd name="T1" fmla="*/ 36 h 36"/>
                <a:gd name="T2" fmla="*/ 0 w 24"/>
                <a:gd name="T3" fmla="*/ 36 h 36"/>
                <a:gd name="T4" fmla="*/ 0 w 24"/>
                <a:gd name="T5" fmla="*/ 30 h 36"/>
                <a:gd name="T6" fmla="*/ 6 w 24"/>
                <a:gd name="T7" fmla="*/ 24 h 36"/>
                <a:gd name="T8" fmla="*/ 6 w 24"/>
                <a:gd name="T9" fmla="*/ 18 h 36"/>
                <a:gd name="T10" fmla="*/ 12 w 24"/>
                <a:gd name="T11" fmla="*/ 12 h 36"/>
                <a:gd name="T12" fmla="*/ 18 w 24"/>
                <a:gd name="T13" fmla="*/ 6 h 36"/>
                <a:gd name="T14" fmla="*/ 24 w 24"/>
                <a:gd name="T15" fmla="*/ 6 h 36"/>
                <a:gd name="T16" fmla="*/ 24 w 24"/>
                <a:gd name="T17" fmla="*/ 0 h 36"/>
                <a:gd name="T18" fmla="*/ 24 w 24"/>
                <a:gd name="T19" fmla="*/ 6 h 36"/>
                <a:gd name="T20" fmla="*/ 18 w 24"/>
                <a:gd name="T21" fmla="*/ 12 h 36"/>
                <a:gd name="T22" fmla="*/ 18 w 24"/>
                <a:gd name="T23" fmla="*/ 18 h 36"/>
                <a:gd name="T24" fmla="*/ 12 w 24"/>
                <a:gd name="T25" fmla="*/ 24 h 36"/>
                <a:gd name="T26" fmla="*/ 6 w 24"/>
                <a:gd name="T27" fmla="*/ 30 h 36"/>
                <a:gd name="T28" fmla="*/ 6 w 24"/>
                <a:gd name="T29" fmla="*/ 36 h 36"/>
                <a:gd name="T30" fmla="*/ 0 w 24"/>
                <a:gd name="T31" fmla="*/ 36 h 36"/>
                <a:gd name="T32" fmla="*/ 0 w 24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6"/>
                <a:gd name="T53" fmla="*/ 24 w 2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6">
                  <a:moveTo>
                    <a:pt x="0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6" y="30"/>
                  </a:lnTo>
                  <a:lnTo>
                    <a:pt x="6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47" name="Freeform 380"/>
            <p:cNvSpPr>
              <a:spLocks/>
            </p:cNvSpPr>
            <p:nvPr/>
          </p:nvSpPr>
          <p:spPr bwMode="auto">
            <a:xfrm>
              <a:off x="4606" y="2085"/>
              <a:ext cx="12" cy="30"/>
            </a:xfrm>
            <a:custGeom>
              <a:avLst/>
              <a:gdLst>
                <a:gd name="T0" fmla="*/ 0 w 12"/>
                <a:gd name="T1" fmla="*/ 30 h 30"/>
                <a:gd name="T2" fmla="*/ 0 w 12"/>
                <a:gd name="T3" fmla="*/ 24 h 30"/>
                <a:gd name="T4" fmla="*/ 0 w 12"/>
                <a:gd name="T5" fmla="*/ 12 h 30"/>
                <a:gd name="T6" fmla="*/ 6 w 12"/>
                <a:gd name="T7" fmla="*/ 6 h 30"/>
                <a:gd name="T8" fmla="*/ 12 w 12"/>
                <a:gd name="T9" fmla="*/ 0 h 30"/>
                <a:gd name="T10" fmla="*/ 6 w 12"/>
                <a:gd name="T11" fmla="*/ 6 h 30"/>
                <a:gd name="T12" fmla="*/ 6 w 12"/>
                <a:gd name="T13" fmla="*/ 18 h 30"/>
                <a:gd name="T14" fmla="*/ 6 w 12"/>
                <a:gd name="T15" fmla="*/ 24 h 30"/>
                <a:gd name="T16" fmla="*/ 0 w 12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0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6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48" name="Freeform 381"/>
            <p:cNvSpPr>
              <a:spLocks/>
            </p:cNvSpPr>
            <p:nvPr/>
          </p:nvSpPr>
          <p:spPr bwMode="auto">
            <a:xfrm>
              <a:off x="4457" y="2067"/>
              <a:ext cx="24" cy="18"/>
            </a:xfrm>
            <a:custGeom>
              <a:avLst/>
              <a:gdLst>
                <a:gd name="T0" fmla="*/ 24 w 24"/>
                <a:gd name="T1" fmla="*/ 0 h 18"/>
                <a:gd name="T2" fmla="*/ 24 w 24"/>
                <a:gd name="T3" fmla="*/ 0 h 18"/>
                <a:gd name="T4" fmla="*/ 18 w 24"/>
                <a:gd name="T5" fmla="*/ 6 h 18"/>
                <a:gd name="T6" fmla="*/ 18 w 24"/>
                <a:gd name="T7" fmla="*/ 6 h 18"/>
                <a:gd name="T8" fmla="*/ 12 w 24"/>
                <a:gd name="T9" fmla="*/ 12 h 18"/>
                <a:gd name="T10" fmla="*/ 12 w 24"/>
                <a:gd name="T11" fmla="*/ 18 h 18"/>
                <a:gd name="T12" fmla="*/ 6 w 24"/>
                <a:gd name="T13" fmla="*/ 18 h 18"/>
                <a:gd name="T14" fmla="*/ 6 w 24"/>
                <a:gd name="T15" fmla="*/ 18 h 18"/>
                <a:gd name="T16" fmla="*/ 0 w 24"/>
                <a:gd name="T17" fmla="*/ 18 h 18"/>
                <a:gd name="T18" fmla="*/ 0 w 24"/>
                <a:gd name="T19" fmla="*/ 18 h 18"/>
                <a:gd name="T20" fmla="*/ 0 w 24"/>
                <a:gd name="T21" fmla="*/ 12 h 18"/>
                <a:gd name="T22" fmla="*/ 6 w 24"/>
                <a:gd name="T23" fmla="*/ 12 h 18"/>
                <a:gd name="T24" fmla="*/ 6 w 24"/>
                <a:gd name="T25" fmla="*/ 6 h 18"/>
                <a:gd name="T26" fmla="*/ 12 w 24"/>
                <a:gd name="T27" fmla="*/ 6 h 18"/>
                <a:gd name="T28" fmla="*/ 18 w 24"/>
                <a:gd name="T29" fmla="*/ 6 h 18"/>
                <a:gd name="T30" fmla="*/ 18 w 24"/>
                <a:gd name="T31" fmla="*/ 0 h 18"/>
                <a:gd name="T32" fmla="*/ 24 w 24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8"/>
                <a:gd name="T53" fmla="*/ 24 w 24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8">
                  <a:moveTo>
                    <a:pt x="24" y="0"/>
                  </a:moveTo>
                  <a:lnTo>
                    <a:pt x="24" y="0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49" name="Freeform 382"/>
            <p:cNvSpPr>
              <a:spLocks/>
            </p:cNvSpPr>
            <p:nvPr/>
          </p:nvSpPr>
          <p:spPr bwMode="auto">
            <a:xfrm>
              <a:off x="4451" y="2067"/>
              <a:ext cx="24" cy="6"/>
            </a:xfrm>
            <a:custGeom>
              <a:avLst/>
              <a:gdLst>
                <a:gd name="T0" fmla="*/ 24 w 24"/>
                <a:gd name="T1" fmla="*/ 0 h 6"/>
                <a:gd name="T2" fmla="*/ 24 w 24"/>
                <a:gd name="T3" fmla="*/ 0 h 6"/>
                <a:gd name="T4" fmla="*/ 18 w 24"/>
                <a:gd name="T5" fmla="*/ 0 h 6"/>
                <a:gd name="T6" fmla="*/ 12 w 24"/>
                <a:gd name="T7" fmla="*/ 0 h 6"/>
                <a:gd name="T8" fmla="*/ 12 w 24"/>
                <a:gd name="T9" fmla="*/ 0 h 6"/>
                <a:gd name="T10" fmla="*/ 6 w 24"/>
                <a:gd name="T11" fmla="*/ 0 h 6"/>
                <a:gd name="T12" fmla="*/ 0 w 24"/>
                <a:gd name="T13" fmla="*/ 0 h 6"/>
                <a:gd name="T14" fmla="*/ 0 w 24"/>
                <a:gd name="T15" fmla="*/ 0 h 6"/>
                <a:gd name="T16" fmla="*/ 0 w 24"/>
                <a:gd name="T17" fmla="*/ 0 h 6"/>
                <a:gd name="T18" fmla="*/ 0 w 24"/>
                <a:gd name="T19" fmla="*/ 6 h 6"/>
                <a:gd name="T20" fmla="*/ 0 w 24"/>
                <a:gd name="T21" fmla="*/ 6 h 6"/>
                <a:gd name="T22" fmla="*/ 6 w 24"/>
                <a:gd name="T23" fmla="*/ 6 h 6"/>
                <a:gd name="T24" fmla="*/ 6 w 24"/>
                <a:gd name="T25" fmla="*/ 6 h 6"/>
                <a:gd name="T26" fmla="*/ 12 w 24"/>
                <a:gd name="T27" fmla="*/ 0 h 6"/>
                <a:gd name="T28" fmla="*/ 18 w 24"/>
                <a:gd name="T29" fmla="*/ 0 h 6"/>
                <a:gd name="T30" fmla="*/ 24 w 24"/>
                <a:gd name="T31" fmla="*/ 0 h 6"/>
                <a:gd name="T32" fmla="*/ 24 w 24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24" y="0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50" name="Freeform 383"/>
            <p:cNvSpPr>
              <a:spLocks/>
            </p:cNvSpPr>
            <p:nvPr/>
          </p:nvSpPr>
          <p:spPr bwMode="auto">
            <a:xfrm>
              <a:off x="4457" y="2043"/>
              <a:ext cx="24" cy="24"/>
            </a:xfrm>
            <a:custGeom>
              <a:avLst/>
              <a:gdLst>
                <a:gd name="T0" fmla="*/ 24 w 24"/>
                <a:gd name="T1" fmla="*/ 24 h 24"/>
                <a:gd name="T2" fmla="*/ 18 w 24"/>
                <a:gd name="T3" fmla="*/ 24 h 24"/>
                <a:gd name="T4" fmla="*/ 18 w 24"/>
                <a:gd name="T5" fmla="*/ 18 h 24"/>
                <a:gd name="T6" fmla="*/ 12 w 24"/>
                <a:gd name="T7" fmla="*/ 18 h 24"/>
                <a:gd name="T8" fmla="*/ 6 w 24"/>
                <a:gd name="T9" fmla="*/ 12 h 24"/>
                <a:gd name="T10" fmla="*/ 0 w 24"/>
                <a:gd name="T11" fmla="*/ 6 h 24"/>
                <a:gd name="T12" fmla="*/ 0 w 24"/>
                <a:gd name="T13" fmla="*/ 6 h 24"/>
                <a:gd name="T14" fmla="*/ 0 w 24"/>
                <a:gd name="T15" fmla="*/ 6 h 24"/>
                <a:gd name="T16" fmla="*/ 0 w 24"/>
                <a:gd name="T17" fmla="*/ 0 h 24"/>
                <a:gd name="T18" fmla="*/ 0 w 24"/>
                <a:gd name="T19" fmla="*/ 0 h 24"/>
                <a:gd name="T20" fmla="*/ 6 w 24"/>
                <a:gd name="T21" fmla="*/ 6 h 24"/>
                <a:gd name="T22" fmla="*/ 6 w 24"/>
                <a:gd name="T23" fmla="*/ 6 h 24"/>
                <a:gd name="T24" fmla="*/ 12 w 24"/>
                <a:gd name="T25" fmla="*/ 12 h 24"/>
                <a:gd name="T26" fmla="*/ 18 w 24"/>
                <a:gd name="T27" fmla="*/ 12 h 24"/>
                <a:gd name="T28" fmla="*/ 18 w 24"/>
                <a:gd name="T29" fmla="*/ 18 h 24"/>
                <a:gd name="T30" fmla="*/ 24 w 24"/>
                <a:gd name="T31" fmla="*/ 24 h 24"/>
                <a:gd name="T32" fmla="*/ 24 w 24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24" y="24"/>
                  </a:moveTo>
                  <a:lnTo>
                    <a:pt x="18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51" name="Freeform 384"/>
            <p:cNvSpPr>
              <a:spLocks/>
            </p:cNvSpPr>
            <p:nvPr/>
          </p:nvSpPr>
          <p:spPr bwMode="auto">
            <a:xfrm>
              <a:off x="4612" y="2049"/>
              <a:ext cx="6" cy="36"/>
            </a:xfrm>
            <a:custGeom>
              <a:avLst/>
              <a:gdLst>
                <a:gd name="T0" fmla="*/ 0 w 6"/>
                <a:gd name="T1" fmla="*/ 36 h 36"/>
                <a:gd name="T2" fmla="*/ 0 w 6"/>
                <a:gd name="T3" fmla="*/ 24 h 36"/>
                <a:gd name="T4" fmla="*/ 0 w 6"/>
                <a:gd name="T5" fmla="*/ 12 h 36"/>
                <a:gd name="T6" fmla="*/ 0 w 6"/>
                <a:gd name="T7" fmla="*/ 6 h 36"/>
                <a:gd name="T8" fmla="*/ 6 w 6"/>
                <a:gd name="T9" fmla="*/ 0 h 36"/>
                <a:gd name="T10" fmla="*/ 6 w 6"/>
                <a:gd name="T11" fmla="*/ 6 h 36"/>
                <a:gd name="T12" fmla="*/ 6 w 6"/>
                <a:gd name="T13" fmla="*/ 12 h 36"/>
                <a:gd name="T14" fmla="*/ 0 w 6"/>
                <a:gd name="T15" fmla="*/ 24 h 36"/>
                <a:gd name="T16" fmla="*/ 0 w 6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6"/>
                <a:gd name="T29" fmla="*/ 6 w 6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6">
                  <a:moveTo>
                    <a:pt x="0" y="36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24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52" name="Freeform 385"/>
            <p:cNvSpPr>
              <a:spLocks/>
            </p:cNvSpPr>
            <p:nvPr/>
          </p:nvSpPr>
          <p:spPr bwMode="auto">
            <a:xfrm>
              <a:off x="4618" y="2055"/>
              <a:ext cx="18" cy="36"/>
            </a:xfrm>
            <a:custGeom>
              <a:avLst/>
              <a:gdLst>
                <a:gd name="T0" fmla="*/ 0 w 18"/>
                <a:gd name="T1" fmla="*/ 36 h 36"/>
                <a:gd name="T2" fmla="*/ 0 w 18"/>
                <a:gd name="T3" fmla="*/ 24 h 36"/>
                <a:gd name="T4" fmla="*/ 6 w 18"/>
                <a:gd name="T5" fmla="*/ 18 h 36"/>
                <a:gd name="T6" fmla="*/ 6 w 18"/>
                <a:gd name="T7" fmla="*/ 6 h 36"/>
                <a:gd name="T8" fmla="*/ 12 w 18"/>
                <a:gd name="T9" fmla="*/ 0 h 36"/>
                <a:gd name="T10" fmla="*/ 18 w 18"/>
                <a:gd name="T11" fmla="*/ 0 h 36"/>
                <a:gd name="T12" fmla="*/ 18 w 18"/>
                <a:gd name="T13" fmla="*/ 6 h 36"/>
                <a:gd name="T14" fmla="*/ 12 w 18"/>
                <a:gd name="T15" fmla="*/ 12 h 36"/>
                <a:gd name="T16" fmla="*/ 12 w 18"/>
                <a:gd name="T17" fmla="*/ 18 h 36"/>
                <a:gd name="T18" fmla="*/ 6 w 18"/>
                <a:gd name="T19" fmla="*/ 24 h 36"/>
                <a:gd name="T20" fmla="*/ 6 w 18"/>
                <a:gd name="T21" fmla="*/ 24 h 36"/>
                <a:gd name="T22" fmla="*/ 0 w 18"/>
                <a:gd name="T23" fmla="*/ 30 h 36"/>
                <a:gd name="T24" fmla="*/ 0 w 18"/>
                <a:gd name="T25" fmla="*/ 36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36"/>
                <a:gd name="T41" fmla="*/ 18 w 18"/>
                <a:gd name="T42" fmla="*/ 36 h 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36">
                  <a:moveTo>
                    <a:pt x="0" y="36"/>
                  </a:moveTo>
                  <a:lnTo>
                    <a:pt x="0" y="24"/>
                  </a:lnTo>
                  <a:lnTo>
                    <a:pt x="6" y="18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53" name="Freeform 386"/>
            <p:cNvSpPr>
              <a:spLocks/>
            </p:cNvSpPr>
            <p:nvPr/>
          </p:nvSpPr>
          <p:spPr bwMode="auto">
            <a:xfrm>
              <a:off x="4600" y="2049"/>
              <a:ext cx="6" cy="30"/>
            </a:xfrm>
            <a:custGeom>
              <a:avLst/>
              <a:gdLst>
                <a:gd name="T0" fmla="*/ 0 w 6"/>
                <a:gd name="T1" fmla="*/ 30 h 30"/>
                <a:gd name="T2" fmla="*/ 0 w 6"/>
                <a:gd name="T3" fmla="*/ 30 h 30"/>
                <a:gd name="T4" fmla="*/ 0 w 6"/>
                <a:gd name="T5" fmla="*/ 18 h 30"/>
                <a:gd name="T6" fmla="*/ 0 w 6"/>
                <a:gd name="T7" fmla="*/ 6 h 30"/>
                <a:gd name="T8" fmla="*/ 0 w 6"/>
                <a:gd name="T9" fmla="*/ 0 h 30"/>
                <a:gd name="T10" fmla="*/ 6 w 6"/>
                <a:gd name="T11" fmla="*/ 0 h 30"/>
                <a:gd name="T12" fmla="*/ 6 w 6"/>
                <a:gd name="T13" fmla="*/ 12 h 30"/>
                <a:gd name="T14" fmla="*/ 0 w 6"/>
                <a:gd name="T15" fmla="*/ 24 h 30"/>
                <a:gd name="T16" fmla="*/ 0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0" y="30"/>
                  </a:moveTo>
                  <a:lnTo>
                    <a:pt x="0" y="30"/>
                  </a:lnTo>
                  <a:lnTo>
                    <a:pt x="0" y="18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0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54" name="Freeform 387"/>
            <p:cNvSpPr>
              <a:spLocks/>
            </p:cNvSpPr>
            <p:nvPr/>
          </p:nvSpPr>
          <p:spPr bwMode="auto">
            <a:xfrm>
              <a:off x="4588" y="2043"/>
              <a:ext cx="6" cy="30"/>
            </a:xfrm>
            <a:custGeom>
              <a:avLst/>
              <a:gdLst>
                <a:gd name="T0" fmla="*/ 6 w 6"/>
                <a:gd name="T1" fmla="*/ 30 h 30"/>
                <a:gd name="T2" fmla="*/ 0 w 6"/>
                <a:gd name="T3" fmla="*/ 24 h 30"/>
                <a:gd name="T4" fmla="*/ 0 w 6"/>
                <a:gd name="T5" fmla="*/ 12 h 30"/>
                <a:gd name="T6" fmla="*/ 0 w 6"/>
                <a:gd name="T7" fmla="*/ 6 h 30"/>
                <a:gd name="T8" fmla="*/ 0 w 6"/>
                <a:gd name="T9" fmla="*/ 0 h 30"/>
                <a:gd name="T10" fmla="*/ 0 w 6"/>
                <a:gd name="T11" fmla="*/ 0 h 30"/>
                <a:gd name="T12" fmla="*/ 6 w 6"/>
                <a:gd name="T13" fmla="*/ 6 h 30"/>
                <a:gd name="T14" fmla="*/ 0 w 6"/>
                <a:gd name="T15" fmla="*/ 24 h 30"/>
                <a:gd name="T16" fmla="*/ 6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6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0" y="24"/>
                  </a:lnTo>
                  <a:lnTo>
                    <a:pt x="6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55" name="Freeform 388"/>
            <p:cNvSpPr>
              <a:spLocks/>
            </p:cNvSpPr>
            <p:nvPr/>
          </p:nvSpPr>
          <p:spPr bwMode="auto">
            <a:xfrm>
              <a:off x="4570" y="2037"/>
              <a:ext cx="12" cy="30"/>
            </a:xfrm>
            <a:custGeom>
              <a:avLst/>
              <a:gdLst>
                <a:gd name="T0" fmla="*/ 12 w 12"/>
                <a:gd name="T1" fmla="*/ 30 h 30"/>
                <a:gd name="T2" fmla="*/ 6 w 12"/>
                <a:gd name="T3" fmla="*/ 24 h 30"/>
                <a:gd name="T4" fmla="*/ 6 w 12"/>
                <a:gd name="T5" fmla="*/ 12 h 30"/>
                <a:gd name="T6" fmla="*/ 0 w 12"/>
                <a:gd name="T7" fmla="*/ 0 h 30"/>
                <a:gd name="T8" fmla="*/ 6 w 12"/>
                <a:gd name="T9" fmla="*/ 0 h 30"/>
                <a:gd name="T10" fmla="*/ 6 w 12"/>
                <a:gd name="T11" fmla="*/ 0 h 30"/>
                <a:gd name="T12" fmla="*/ 6 w 12"/>
                <a:gd name="T13" fmla="*/ 12 h 30"/>
                <a:gd name="T14" fmla="*/ 6 w 12"/>
                <a:gd name="T15" fmla="*/ 24 h 30"/>
                <a:gd name="T16" fmla="*/ 12 w 12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12" y="30"/>
                  </a:moveTo>
                  <a:lnTo>
                    <a:pt x="6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6" y="24"/>
                  </a:lnTo>
                  <a:lnTo>
                    <a:pt x="12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56" name="Freeform 389"/>
            <p:cNvSpPr>
              <a:spLocks/>
            </p:cNvSpPr>
            <p:nvPr/>
          </p:nvSpPr>
          <p:spPr bwMode="auto">
            <a:xfrm>
              <a:off x="4558" y="2025"/>
              <a:ext cx="12" cy="42"/>
            </a:xfrm>
            <a:custGeom>
              <a:avLst/>
              <a:gdLst>
                <a:gd name="T0" fmla="*/ 12 w 12"/>
                <a:gd name="T1" fmla="*/ 42 h 42"/>
                <a:gd name="T2" fmla="*/ 6 w 12"/>
                <a:gd name="T3" fmla="*/ 30 h 42"/>
                <a:gd name="T4" fmla="*/ 0 w 12"/>
                <a:gd name="T5" fmla="*/ 18 h 42"/>
                <a:gd name="T6" fmla="*/ 0 w 12"/>
                <a:gd name="T7" fmla="*/ 6 h 42"/>
                <a:gd name="T8" fmla="*/ 6 w 12"/>
                <a:gd name="T9" fmla="*/ 0 h 42"/>
                <a:gd name="T10" fmla="*/ 6 w 12"/>
                <a:gd name="T11" fmla="*/ 6 h 42"/>
                <a:gd name="T12" fmla="*/ 6 w 12"/>
                <a:gd name="T13" fmla="*/ 18 h 42"/>
                <a:gd name="T14" fmla="*/ 6 w 12"/>
                <a:gd name="T15" fmla="*/ 30 h 42"/>
                <a:gd name="T16" fmla="*/ 12 w 12"/>
                <a:gd name="T17" fmla="*/ 42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42"/>
                <a:gd name="T29" fmla="*/ 12 w 12"/>
                <a:gd name="T30" fmla="*/ 42 h 4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42">
                  <a:moveTo>
                    <a:pt x="12" y="42"/>
                  </a:moveTo>
                  <a:lnTo>
                    <a:pt x="6" y="30"/>
                  </a:lnTo>
                  <a:lnTo>
                    <a:pt x="0" y="18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6" y="30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57" name="Freeform 390"/>
            <p:cNvSpPr>
              <a:spLocks/>
            </p:cNvSpPr>
            <p:nvPr/>
          </p:nvSpPr>
          <p:spPr bwMode="auto">
            <a:xfrm>
              <a:off x="4540" y="2019"/>
              <a:ext cx="12" cy="42"/>
            </a:xfrm>
            <a:custGeom>
              <a:avLst/>
              <a:gdLst>
                <a:gd name="T0" fmla="*/ 12 w 12"/>
                <a:gd name="T1" fmla="*/ 42 h 42"/>
                <a:gd name="T2" fmla="*/ 12 w 12"/>
                <a:gd name="T3" fmla="*/ 42 h 42"/>
                <a:gd name="T4" fmla="*/ 12 w 12"/>
                <a:gd name="T5" fmla="*/ 36 h 42"/>
                <a:gd name="T6" fmla="*/ 6 w 12"/>
                <a:gd name="T7" fmla="*/ 30 h 42"/>
                <a:gd name="T8" fmla="*/ 6 w 12"/>
                <a:gd name="T9" fmla="*/ 18 h 42"/>
                <a:gd name="T10" fmla="*/ 0 w 12"/>
                <a:gd name="T11" fmla="*/ 12 h 42"/>
                <a:gd name="T12" fmla="*/ 0 w 12"/>
                <a:gd name="T13" fmla="*/ 6 h 42"/>
                <a:gd name="T14" fmla="*/ 0 w 12"/>
                <a:gd name="T15" fmla="*/ 6 h 42"/>
                <a:gd name="T16" fmla="*/ 0 w 12"/>
                <a:gd name="T17" fmla="*/ 0 h 42"/>
                <a:gd name="T18" fmla="*/ 6 w 12"/>
                <a:gd name="T19" fmla="*/ 6 h 42"/>
                <a:gd name="T20" fmla="*/ 12 w 12"/>
                <a:gd name="T21" fmla="*/ 24 h 42"/>
                <a:gd name="T22" fmla="*/ 12 w 12"/>
                <a:gd name="T23" fmla="*/ 36 h 42"/>
                <a:gd name="T24" fmla="*/ 12 w 12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42"/>
                <a:gd name="T41" fmla="*/ 12 w 12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42">
                  <a:moveTo>
                    <a:pt x="12" y="42"/>
                  </a:moveTo>
                  <a:lnTo>
                    <a:pt x="12" y="42"/>
                  </a:lnTo>
                  <a:lnTo>
                    <a:pt x="12" y="36"/>
                  </a:lnTo>
                  <a:lnTo>
                    <a:pt x="6" y="30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24"/>
                  </a:lnTo>
                  <a:lnTo>
                    <a:pt x="12" y="36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58" name="Freeform 391"/>
            <p:cNvSpPr>
              <a:spLocks/>
            </p:cNvSpPr>
            <p:nvPr/>
          </p:nvSpPr>
          <p:spPr bwMode="auto">
            <a:xfrm>
              <a:off x="4528" y="2019"/>
              <a:ext cx="12" cy="42"/>
            </a:xfrm>
            <a:custGeom>
              <a:avLst/>
              <a:gdLst>
                <a:gd name="T0" fmla="*/ 12 w 12"/>
                <a:gd name="T1" fmla="*/ 42 h 42"/>
                <a:gd name="T2" fmla="*/ 12 w 12"/>
                <a:gd name="T3" fmla="*/ 42 h 42"/>
                <a:gd name="T4" fmla="*/ 6 w 12"/>
                <a:gd name="T5" fmla="*/ 36 h 42"/>
                <a:gd name="T6" fmla="*/ 6 w 12"/>
                <a:gd name="T7" fmla="*/ 24 h 42"/>
                <a:gd name="T8" fmla="*/ 0 w 12"/>
                <a:gd name="T9" fmla="*/ 18 h 42"/>
                <a:gd name="T10" fmla="*/ 0 w 12"/>
                <a:gd name="T11" fmla="*/ 12 h 42"/>
                <a:gd name="T12" fmla="*/ 0 w 12"/>
                <a:gd name="T13" fmla="*/ 6 h 42"/>
                <a:gd name="T14" fmla="*/ 0 w 12"/>
                <a:gd name="T15" fmla="*/ 0 h 42"/>
                <a:gd name="T16" fmla="*/ 0 w 12"/>
                <a:gd name="T17" fmla="*/ 0 h 42"/>
                <a:gd name="T18" fmla="*/ 6 w 12"/>
                <a:gd name="T19" fmla="*/ 6 h 42"/>
                <a:gd name="T20" fmla="*/ 12 w 12"/>
                <a:gd name="T21" fmla="*/ 18 h 42"/>
                <a:gd name="T22" fmla="*/ 12 w 12"/>
                <a:gd name="T23" fmla="*/ 30 h 42"/>
                <a:gd name="T24" fmla="*/ 12 w 12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42"/>
                <a:gd name="T41" fmla="*/ 12 w 12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42">
                  <a:moveTo>
                    <a:pt x="12" y="42"/>
                  </a:moveTo>
                  <a:lnTo>
                    <a:pt x="12" y="42"/>
                  </a:lnTo>
                  <a:lnTo>
                    <a:pt x="6" y="36"/>
                  </a:lnTo>
                  <a:lnTo>
                    <a:pt x="6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8"/>
                  </a:lnTo>
                  <a:lnTo>
                    <a:pt x="12" y="30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59" name="Freeform 392"/>
            <p:cNvSpPr>
              <a:spLocks/>
            </p:cNvSpPr>
            <p:nvPr/>
          </p:nvSpPr>
          <p:spPr bwMode="auto">
            <a:xfrm>
              <a:off x="4498" y="2019"/>
              <a:ext cx="30" cy="48"/>
            </a:xfrm>
            <a:custGeom>
              <a:avLst/>
              <a:gdLst>
                <a:gd name="T0" fmla="*/ 30 w 30"/>
                <a:gd name="T1" fmla="*/ 48 h 48"/>
                <a:gd name="T2" fmla="*/ 24 w 30"/>
                <a:gd name="T3" fmla="*/ 42 h 48"/>
                <a:gd name="T4" fmla="*/ 18 w 30"/>
                <a:gd name="T5" fmla="*/ 36 h 48"/>
                <a:gd name="T6" fmla="*/ 12 w 30"/>
                <a:gd name="T7" fmla="*/ 30 h 48"/>
                <a:gd name="T8" fmla="*/ 6 w 30"/>
                <a:gd name="T9" fmla="*/ 24 h 48"/>
                <a:gd name="T10" fmla="*/ 6 w 30"/>
                <a:gd name="T11" fmla="*/ 18 h 48"/>
                <a:gd name="T12" fmla="*/ 0 w 30"/>
                <a:gd name="T13" fmla="*/ 12 h 48"/>
                <a:gd name="T14" fmla="*/ 0 w 30"/>
                <a:gd name="T15" fmla="*/ 6 h 48"/>
                <a:gd name="T16" fmla="*/ 0 w 30"/>
                <a:gd name="T17" fmla="*/ 0 h 48"/>
                <a:gd name="T18" fmla="*/ 6 w 30"/>
                <a:gd name="T19" fmla="*/ 0 h 48"/>
                <a:gd name="T20" fmla="*/ 6 w 30"/>
                <a:gd name="T21" fmla="*/ 6 h 48"/>
                <a:gd name="T22" fmla="*/ 12 w 30"/>
                <a:gd name="T23" fmla="*/ 12 h 48"/>
                <a:gd name="T24" fmla="*/ 18 w 30"/>
                <a:gd name="T25" fmla="*/ 18 h 48"/>
                <a:gd name="T26" fmla="*/ 18 w 30"/>
                <a:gd name="T27" fmla="*/ 24 h 48"/>
                <a:gd name="T28" fmla="*/ 24 w 30"/>
                <a:gd name="T29" fmla="*/ 30 h 48"/>
                <a:gd name="T30" fmla="*/ 24 w 30"/>
                <a:gd name="T31" fmla="*/ 36 h 48"/>
                <a:gd name="T32" fmla="*/ 30 w 30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48"/>
                <a:gd name="T53" fmla="*/ 30 w 30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48">
                  <a:moveTo>
                    <a:pt x="30" y="48"/>
                  </a:moveTo>
                  <a:lnTo>
                    <a:pt x="24" y="42"/>
                  </a:lnTo>
                  <a:lnTo>
                    <a:pt x="18" y="36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24" y="36"/>
                  </a:lnTo>
                  <a:lnTo>
                    <a:pt x="30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60" name="Freeform 393"/>
            <p:cNvSpPr>
              <a:spLocks/>
            </p:cNvSpPr>
            <p:nvPr/>
          </p:nvSpPr>
          <p:spPr bwMode="auto">
            <a:xfrm>
              <a:off x="4475" y="2031"/>
              <a:ext cx="35" cy="30"/>
            </a:xfrm>
            <a:custGeom>
              <a:avLst/>
              <a:gdLst>
                <a:gd name="T0" fmla="*/ 35 w 35"/>
                <a:gd name="T1" fmla="*/ 30 h 30"/>
                <a:gd name="T2" fmla="*/ 29 w 35"/>
                <a:gd name="T3" fmla="*/ 30 h 30"/>
                <a:gd name="T4" fmla="*/ 23 w 35"/>
                <a:gd name="T5" fmla="*/ 24 h 30"/>
                <a:gd name="T6" fmla="*/ 17 w 35"/>
                <a:gd name="T7" fmla="*/ 18 h 30"/>
                <a:gd name="T8" fmla="*/ 12 w 35"/>
                <a:gd name="T9" fmla="*/ 12 h 30"/>
                <a:gd name="T10" fmla="*/ 6 w 35"/>
                <a:gd name="T11" fmla="*/ 6 h 30"/>
                <a:gd name="T12" fmla="*/ 0 w 35"/>
                <a:gd name="T13" fmla="*/ 6 h 30"/>
                <a:gd name="T14" fmla="*/ 0 w 35"/>
                <a:gd name="T15" fmla="*/ 0 h 30"/>
                <a:gd name="T16" fmla="*/ 0 w 35"/>
                <a:gd name="T17" fmla="*/ 0 h 30"/>
                <a:gd name="T18" fmla="*/ 6 w 35"/>
                <a:gd name="T19" fmla="*/ 0 h 30"/>
                <a:gd name="T20" fmla="*/ 12 w 35"/>
                <a:gd name="T21" fmla="*/ 0 h 30"/>
                <a:gd name="T22" fmla="*/ 17 w 35"/>
                <a:gd name="T23" fmla="*/ 6 h 30"/>
                <a:gd name="T24" fmla="*/ 17 w 35"/>
                <a:gd name="T25" fmla="*/ 12 h 30"/>
                <a:gd name="T26" fmla="*/ 23 w 35"/>
                <a:gd name="T27" fmla="*/ 18 h 30"/>
                <a:gd name="T28" fmla="*/ 29 w 35"/>
                <a:gd name="T29" fmla="*/ 24 h 30"/>
                <a:gd name="T30" fmla="*/ 35 w 35"/>
                <a:gd name="T31" fmla="*/ 30 h 30"/>
                <a:gd name="T32" fmla="*/ 35 w 35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0"/>
                <a:gd name="T53" fmla="*/ 35 w 35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0">
                  <a:moveTo>
                    <a:pt x="35" y="30"/>
                  </a:moveTo>
                  <a:lnTo>
                    <a:pt x="29" y="30"/>
                  </a:lnTo>
                  <a:lnTo>
                    <a:pt x="23" y="24"/>
                  </a:lnTo>
                  <a:lnTo>
                    <a:pt x="17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7" y="6"/>
                  </a:lnTo>
                  <a:lnTo>
                    <a:pt x="17" y="12"/>
                  </a:lnTo>
                  <a:lnTo>
                    <a:pt x="23" y="18"/>
                  </a:lnTo>
                  <a:lnTo>
                    <a:pt x="29" y="24"/>
                  </a:lnTo>
                  <a:lnTo>
                    <a:pt x="35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61" name="Freeform 394"/>
            <p:cNvSpPr>
              <a:spLocks/>
            </p:cNvSpPr>
            <p:nvPr/>
          </p:nvSpPr>
          <p:spPr bwMode="auto">
            <a:xfrm>
              <a:off x="4463" y="2031"/>
              <a:ext cx="29" cy="36"/>
            </a:xfrm>
            <a:custGeom>
              <a:avLst/>
              <a:gdLst>
                <a:gd name="T0" fmla="*/ 0 w 29"/>
                <a:gd name="T1" fmla="*/ 0 h 36"/>
                <a:gd name="T2" fmla="*/ 6 w 29"/>
                <a:gd name="T3" fmla="*/ 0 h 36"/>
                <a:gd name="T4" fmla="*/ 6 w 29"/>
                <a:gd name="T5" fmla="*/ 6 h 36"/>
                <a:gd name="T6" fmla="*/ 12 w 29"/>
                <a:gd name="T7" fmla="*/ 12 h 36"/>
                <a:gd name="T8" fmla="*/ 18 w 29"/>
                <a:gd name="T9" fmla="*/ 18 h 36"/>
                <a:gd name="T10" fmla="*/ 18 w 29"/>
                <a:gd name="T11" fmla="*/ 18 h 36"/>
                <a:gd name="T12" fmla="*/ 24 w 29"/>
                <a:gd name="T13" fmla="*/ 24 h 36"/>
                <a:gd name="T14" fmla="*/ 29 w 29"/>
                <a:gd name="T15" fmla="*/ 30 h 36"/>
                <a:gd name="T16" fmla="*/ 29 w 29"/>
                <a:gd name="T17" fmla="*/ 36 h 36"/>
                <a:gd name="T18" fmla="*/ 29 w 29"/>
                <a:gd name="T19" fmla="*/ 30 h 36"/>
                <a:gd name="T20" fmla="*/ 18 w 29"/>
                <a:gd name="T21" fmla="*/ 30 h 36"/>
                <a:gd name="T22" fmla="*/ 18 w 29"/>
                <a:gd name="T23" fmla="*/ 24 h 36"/>
                <a:gd name="T24" fmla="*/ 12 w 29"/>
                <a:gd name="T25" fmla="*/ 18 h 36"/>
                <a:gd name="T26" fmla="*/ 6 w 29"/>
                <a:gd name="T27" fmla="*/ 12 h 36"/>
                <a:gd name="T28" fmla="*/ 0 w 29"/>
                <a:gd name="T29" fmla="*/ 6 h 36"/>
                <a:gd name="T30" fmla="*/ 0 w 29"/>
                <a:gd name="T31" fmla="*/ 6 h 36"/>
                <a:gd name="T32" fmla="*/ 0 w 2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9"/>
                <a:gd name="T52" fmla="*/ 0 h 36"/>
                <a:gd name="T53" fmla="*/ 29 w 2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9" h="36">
                  <a:moveTo>
                    <a:pt x="0" y="0"/>
                  </a:move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29" y="30"/>
                  </a:lnTo>
                  <a:lnTo>
                    <a:pt x="29" y="36"/>
                  </a:lnTo>
                  <a:lnTo>
                    <a:pt x="29" y="30"/>
                  </a:lnTo>
                  <a:lnTo>
                    <a:pt x="18" y="30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62" name="Freeform 395"/>
            <p:cNvSpPr>
              <a:spLocks/>
            </p:cNvSpPr>
            <p:nvPr/>
          </p:nvSpPr>
          <p:spPr bwMode="auto">
            <a:xfrm>
              <a:off x="4307" y="2097"/>
              <a:ext cx="156" cy="36"/>
            </a:xfrm>
            <a:custGeom>
              <a:avLst/>
              <a:gdLst>
                <a:gd name="T0" fmla="*/ 156 w 156"/>
                <a:gd name="T1" fmla="*/ 36 h 36"/>
                <a:gd name="T2" fmla="*/ 156 w 156"/>
                <a:gd name="T3" fmla="*/ 36 h 36"/>
                <a:gd name="T4" fmla="*/ 156 w 156"/>
                <a:gd name="T5" fmla="*/ 36 h 36"/>
                <a:gd name="T6" fmla="*/ 150 w 156"/>
                <a:gd name="T7" fmla="*/ 36 h 36"/>
                <a:gd name="T8" fmla="*/ 150 w 156"/>
                <a:gd name="T9" fmla="*/ 36 h 36"/>
                <a:gd name="T10" fmla="*/ 144 w 156"/>
                <a:gd name="T11" fmla="*/ 30 h 36"/>
                <a:gd name="T12" fmla="*/ 132 w 156"/>
                <a:gd name="T13" fmla="*/ 24 h 36"/>
                <a:gd name="T14" fmla="*/ 120 w 156"/>
                <a:gd name="T15" fmla="*/ 18 h 36"/>
                <a:gd name="T16" fmla="*/ 114 w 156"/>
                <a:gd name="T17" fmla="*/ 12 h 36"/>
                <a:gd name="T18" fmla="*/ 102 w 156"/>
                <a:gd name="T19" fmla="*/ 12 h 36"/>
                <a:gd name="T20" fmla="*/ 90 w 156"/>
                <a:gd name="T21" fmla="*/ 6 h 36"/>
                <a:gd name="T22" fmla="*/ 78 w 156"/>
                <a:gd name="T23" fmla="*/ 6 h 36"/>
                <a:gd name="T24" fmla="*/ 72 w 156"/>
                <a:gd name="T25" fmla="*/ 6 h 36"/>
                <a:gd name="T26" fmla="*/ 60 w 156"/>
                <a:gd name="T27" fmla="*/ 6 h 36"/>
                <a:gd name="T28" fmla="*/ 48 w 156"/>
                <a:gd name="T29" fmla="*/ 6 h 36"/>
                <a:gd name="T30" fmla="*/ 42 w 156"/>
                <a:gd name="T31" fmla="*/ 6 h 36"/>
                <a:gd name="T32" fmla="*/ 30 w 156"/>
                <a:gd name="T33" fmla="*/ 12 h 36"/>
                <a:gd name="T34" fmla="*/ 24 w 156"/>
                <a:gd name="T35" fmla="*/ 12 h 36"/>
                <a:gd name="T36" fmla="*/ 12 w 156"/>
                <a:gd name="T37" fmla="*/ 12 h 36"/>
                <a:gd name="T38" fmla="*/ 6 w 156"/>
                <a:gd name="T39" fmla="*/ 18 h 36"/>
                <a:gd name="T40" fmla="*/ 0 w 156"/>
                <a:gd name="T41" fmla="*/ 18 h 36"/>
                <a:gd name="T42" fmla="*/ 0 w 156"/>
                <a:gd name="T43" fmla="*/ 12 h 36"/>
                <a:gd name="T44" fmla="*/ 6 w 156"/>
                <a:gd name="T45" fmla="*/ 12 h 36"/>
                <a:gd name="T46" fmla="*/ 18 w 156"/>
                <a:gd name="T47" fmla="*/ 6 h 36"/>
                <a:gd name="T48" fmla="*/ 24 w 156"/>
                <a:gd name="T49" fmla="*/ 6 h 36"/>
                <a:gd name="T50" fmla="*/ 36 w 156"/>
                <a:gd name="T51" fmla="*/ 0 h 36"/>
                <a:gd name="T52" fmla="*/ 48 w 156"/>
                <a:gd name="T53" fmla="*/ 0 h 36"/>
                <a:gd name="T54" fmla="*/ 60 w 156"/>
                <a:gd name="T55" fmla="*/ 0 h 36"/>
                <a:gd name="T56" fmla="*/ 72 w 156"/>
                <a:gd name="T57" fmla="*/ 0 h 36"/>
                <a:gd name="T58" fmla="*/ 84 w 156"/>
                <a:gd name="T59" fmla="*/ 0 h 36"/>
                <a:gd name="T60" fmla="*/ 96 w 156"/>
                <a:gd name="T61" fmla="*/ 0 h 36"/>
                <a:gd name="T62" fmla="*/ 108 w 156"/>
                <a:gd name="T63" fmla="*/ 6 h 36"/>
                <a:gd name="T64" fmla="*/ 120 w 156"/>
                <a:gd name="T65" fmla="*/ 6 h 36"/>
                <a:gd name="T66" fmla="*/ 132 w 156"/>
                <a:gd name="T67" fmla="*/ 12 h 36"/>
                <a:gd name="T68" fmla="*/ 138 w 156"/>
                <a:gd name="T69" fmla="*/ 18 h 36"/>
                <a:gd name="T70" fmla="*/ 150 w 156"/>
                <a:gd name="T71" fmla="*/ 24 h 36"/>
                <a:gd name="T72" fmla="*/ 156 w 156"/>
                <a:gd name="T73" fmla="*/ 36 h 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6"/>
                <a:gd name="T112" fmla="*/ 0 h 36"/>
                <a:gd name="T113" fmla="*/ 156 w 156"/>
                <a:gd name="T114" fmla="*/ 36 h 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6" h="36">
                  <a:moveTo>
                    <a:pt x="156" y="36"/>
                  </a:moveTo>
                  <a:lnTo>
                    <a:pt x="156" y="36"/>
                  </a:lnTo>
                  <a:lnTo>
                    <a:pt x="150" y="36"/>
                  </a:lnTo>
                  <a:lnTo>
                    <a:pt x="144" y="30"/>
                  </a:lnTo>
                  <a:lnTo>
                    <a:pt x="132" y="24"/>
                  </a:lnTo>
                  <a:lnTo>
                    <a:pt x="120" y="18"/>
                  </a:lnTo>
                  <a:lnTo>
                    <a:pt x="114" y="12"/>
                  </a:lnTo>
                  <a:lnTo>
                    <a:pt x="102" y="12"/>
                  </a:lnTo>
                  <a:lnTo>
                    <a:pt x="90" y="6"/>
                  </a:lnTo>
                  <a:lnTo>
                    <a:pt x="78" y="6"/>
                  </a:lnTo>
                  <a:lnTo>
                    <a:pt x="72" y="6"/>
                  </a:lnTo>
                  <a:lnTo>
                    <a:pt x="60" y="6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6" y="0"/>
                  </a:lnTo>
                  <a:lnTo>
                    <a:pt x="48" y="0"/>
                  </a:lnTo>
                  <a:lnTo>
                    <a:pt x="60" y="0"/>
                  </a:lnTo>
                  <a:lnTo>
                    <a:pt x="72" y="0"/>
                  </a:lnTo>
                  <a:lnTo>
                    <a:pt x="84" y="0"/>
                  </a:lnTo>
                  <a:lnTo>
                    <a:pt x="96" y="0"/>
                  </a:lnTo>
                  <a:lnTo>
                    <a:pt x="108" y="6"/>
                  </a:lnTo>
                  <a:lnTo>
                    <a:pt x="120" y="6"/>
                  </a:lnTo>
                  <a:lnTo>
                    <a:pt x="132" y="12"/>
                  </a:lnTo>
                  <a:lnTo>
                    <a:pt x="138" y="18"/>
                  </a:lnTo>
                  <a:lnTo>
                    <a:pt x="150" y="24"/>
                  </a:lnTo>
                  <a:lnTo>
                    <a:pt x="156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63" name="Freeform 396"/>
            <p:cNvSpPr>
              <a:spLocks/>
            </p:cNvSpPr>
            <p:nvPr/>
          </p:nvSpPr>
          <p:spPr bwMode="auto">
            <a:xfrm>
              <a:off x="4307" y="2103"/>
              <a:ext cx="18" cy="36"/>
            </a:xfrm>
            <a:custGeom>
              <a:avLst/>
              <a:gdLst>
                <a:gd name="T0" fmla="*/ 18 w 18"/>
                <a:gd name="T1" fmla="*/ 0 h 36"/>
                <a:gd name="T2" fmla="*/ 18 w 18"/>
                <a:gd name="T3" fmla="*/ 6 h 36"/>
                <a:gd name="T4" fmla="*/ 12 w 18"/>
                <a:gd name="T5" fmla="*/ 12 h 36"/>
                <a:gd name="T6" fmla="*/ 12 w 18"/>
                <a:gd name="T7" fmla="*/ 18 h 36"/>
                <a:gd name="T8" fmla="*/ 6 w 18"/>
                <a:gd name="T9" fmla="*/ 18 h 36"/>
                <a:gd name="T10" fmla="*/ 6 w 18"/>
                <a:gd name="T11" fmla="*/ 24 h 36"/>
                <a:gd name="T12" fmla="*/ 0 w 18"/>
                <a:gd name="T13" fmla="*/ 30 h 36"/>
                <a:gd name="T14" fmla="*/ 0 w 18"/>
                <a:gd name="T15" fmla="*/ 36 h 36"/>
                <a:gd name="T16" fmla="*/ 0 w 18"/>
                <a:gd name="T17" fmla="*/ 36 h 36"/>
                <a:gd name="T18" fmla="*/ 6 w 18"/>
                <a:gd name="T19" fmla="*/ 36 h 36"/>
                <a:gd name="T20" fmla="*/ 6 w 18"/>
                <a:gd name="T21" fmla="*/ 30 h 36"/>
                <a:gd name="T22" fmla="*/ 6 w 18"/>
                <a:gd name="T23" fmla="*/ 30 h 36"/>
                <a:gd name="T24" fmla="*/ 12 w 18"/>
                <a:gd name="T25" fmla="*/ 24 h 36"/>
                <a:gd name="T26" fmla="*/ 12 w 18"/>
                <a:gd name="T27" fmla="*/ 18 h 36"/>
                <a:gd name="T28" fmla="*/ 12 w 18"/>
                <a:gd name="T29" fmla="*/ 12 h 36"/>
                <a:gd name="T30" fmla="*/ 18 w 18"/>
                <a:gd name="T31" fmla="*/ 6 h 36"/>
                <a:gd name="T32" fmla="*/ 18 w 18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6"/>
                <a:gd name="T53" fmla="*/ 18 w 18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6">
                  <a:moveTo>
                    <a:pt x="18" y="0"/>
                  </a:moveTo>
                  <a:lnTo>
                    <a:pt x="18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64" name="Freeform 397"/>
            <p:cNvSpPr>
              <a:spLocks/>
            </p:cNvSpPr>
            <p:nvPr/>
          </p:nvSpPr>
          <p:spPr bwMode="auto">
            <a:xfrm>
              <a:off x="4319" y="2103"/>
              <a:ext cx="24" cy="36"/>
            </a:xfrm>
            <a:custGeom>
              <a:avLst/>
              <a:gdLst>
                <a:gd name="T0" fmla="*/ 0 w 24"/>
                <a:gd name="T1" fmla="*/ 36 h 36"/>
                <a:gd name="T2" fmla="*/ 0 w 24"/>
                <a:gd name="T3" fmla="*/ 36 h 36"/>
                <a:gd name="T4" fmla="*/ 0 w 24"/>
                <a:gd name="T5" fmla="*/ 30 h 36"/>
                <a:gd name="T6" fmla="*/ 0 w 24"/>
                <a:gd name="T7" fmla="*/ 24 h 36"/>
                <a:gd name="T8" fmla="*/ 6 w 24"/>
                <a:gd name="T9" fmla="*/ 18 h 36"/>
                <a:gd name="T10" fmla="*/ 6 w 24"/>
                <a:gd name="T11" fmla="*/ 12 h 36"/>
                <a:gd name="T12" fmla="*/ 12 w 24"/>
                <a:gd name="T13" fmla="*/ 6 h 36"/>
                <a:gd name="T14" fmla="*/ 18 w 24"/>
                <a:gd name="T15" fmla="*/ 0 h 36"/>
                <a:gd name="T16" fmla="*/ 24 w 24"/>
                <a:gd name="T17" fmla="*/ 0 h 36"/>
                <a:gd name="T18" fmla="*/ 18 w 24"/>
                <a:gd name="T19" fmla="*/ 6 h 36"/>
                <a:gd name="T20" fmla="*/ 18 w 24"/>
                <a:gd name="T21" fmla="*/ 6 h 36"/>
                <a:gd name="T22" fmla="*/ 12 w 24"/>
                <a:gd name="T23" fmla="*/ 18 h 36"/>
                <a:gd name="T24" fmla="*/ 12 w 24"/>
                <a:gd name="T25" fmla="*/ 24 h 36"/>
                <a:gd name="T26" fmla="*/ 6 w 24"/>
                <a:gd name="T27" fmla="*/ 30 h 36"/>
                <a:gd name="T28" fmla="*/ 6 w 24"/>
                <a:gd name="T29" fmla="*/ 30 h 36"/>
                <a:gd name="T30" fmla="*/ 0 w 24"/>
                <a:gd name="T31" fmla="*/ 36 h 36"/>
                <a:gd name="T32" fmla="*/ 0 w 24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6"/>
                <a:gd name="T53" fmla="*/ 24 w 2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6">
                  <a:moveTo>
                    <a:pt x="0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12" y="18"/>
                  </a:lnTo>
                  <a:lnTo>
                    <a:pt x="12" y="24"/>
                  </a:lnTo>
                  <a:lnTo>
                    <a:pt x="6" y="3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65" name="Freeform 398"/>
            <p:cNvSpPr>
              <a:spLocks/>
            </p:cNvSpPr>
            <p:nvPr/>
          </p:nvSpPr>
          <p:spPr bwMode="auto">
            <a:xfrm>
              <a:off x="4343" y="2097"/>
              <a:ext cx="30" cy="48"/>
            </a:xfrm>
            <a:custGeom>
              <a:avLst/>
              <a:gdLst>
                <a:gd name="T0" fmla="*/ 0 w 30"/>
                <a:gd name="T1" fmla="*/ 48 h 48"/>
                <a:gd name="T2" fmla="*/ 0 w 30"/>
                <a:gd name="T3" fmla="*/ 48 h 48"/>
                <a:gd name="T4" fmla="*/ 0 w 30"/>
                <a:gd name="T5" fmla="*/ 42 h 48"/>
                <a:gd name="T6" fmla="*/ 6 w 30"/>
                <a:gd name="T7" fmla="*/ 36 h 48"/>
                <a:gd name="T8" fmla="*/ 6 w 30"/>
                <a:gd name="T9" fmla="*/ 24 h 48"/>
                <a:gd name="T10" fmla="*/ 12 w 30"/>
                <a:gd name="T11" fmla="*/ 18 h 48"/>
                <a:gd name="T12" fmla="*/ 18 w 30"/>
                <a:gd name="T13" fmla="*/ 12 h 48"/>
                <a:gd name="T14" fmla="*/ 24 w 30"/>
                <a:gd name="T15" fmla="*/ 6 h 48"/>
                <a:gd name="T16" fmla="*/ 30 w 30"/>
                <a:gd name="T17" fmla="*/ 0 h 48"/>
                <a:gd name="T18" fmla="*/ 24 w 30"/>
                <a:gd name="T19" fmla="*/ 6 h 48"/>
                <a:gd name="T20" fmla="*/ 24 w 30"/>
                <a:gd name="T21" fmla="*/ 12 h 48"/>
                <a:gd name="T22" fmla="*/ 18 w 30"/>
                <a:gd name="T23" fmla="*/ 18 h 48"/>
                <a:gd name="T24" fmla="*/ 12 w 30"/>
                <a:gd name="T25" fmla="*/ 30 h 48"/>
                <a:gd name="T26" fmla="*/ 12 w 30"/>
                <a:gd name="T27" fmla="*/ 36 h 48"/>
                <a:gd name="T28" fmla="*/ 6 w 30"/>
                <a:gd name="T29" fmla="*/ 42 h 48"/>
                <a:gd name="T30" fmla="*/ 0 w 30"/>
                <a:gd name="T31" fmla="*/ 48 h 48"/>
                <a:gd name="T32" fmla="*/ 0 w 30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48"/>
                <a:gd name="T53" fmla="*/ 30 w 30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48">
                  <a:moveTo>
                    <a:pt x="0" y="48"/>
                  </a:moveTo>
                  <a:lnTo>
                    <a:pt x="0" y="48"/>
                  </a:lnTo>
                  <a:lnTo>
                    <a:pt x="0" y="42"/>
                  </a:lnTo>
                  <a:lnTo>
                    <a:pt x="6" y="36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6" y="42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66" name="Freeform 399"/>
            <p:cNvSpPr>
              <a:spLocks/>
            </p:cNvSpPr>
            <p:nvPr/>
          </p:nvSpPr>
          <p:spPr bwMode="auto">
            <a:xfrm>
              <a:off x="4367" y="2103"/>
              <a:ext cx="36" cy="48"/>
            </a:xfrm>
            <a:custGeom>
              <a:avLst/>
              <a:gdLst>
                <a:gd name="T0" fmla="*/ 0 w 36"/>
                <a:gd name="T1" fmla="*/ 48 h 48"/>
                <a:gd name="T2" fmla="*/ 0 w 36"/>
                <a:gd name="T3" fmla="*/ 48 h 48"/>
                <a:gd name="T4" fmla="*/ 0 w 36"/>
                <a:gd name="T5" fmla="*/ 42 h 48"/>
                <a:gd name="T6" fmla="*/ 6 w 36"/>
                <a:gd name="T7" fmla="*/ 36 h 48"/>
                <a:gd name="T8" fmla="*/ 12 w 36"/>
                <a:gd name="T9" fmla="*/ 24 h 48"/>
                <a:gd name="T10" fmla="*/ 18 w 36"/>
                <a:gd name="T11" fmla="*/ 18 h 48"/>
                <a:gd name="T12" fmla="*/ 24 w 36"/>
                <a:gd name="T13" fmla="*/ 6 h 48"/>
                <a:gd name="T14" fmla="*/ 30 w 36"/>
                <a:gd name="T15" fmla="*/ 0 h 48"/>
                <a:gd name="T16" fmla="*/ 36 w 36"/>
                <a:gd name="T17" fmla="*/ 0 h 48"/>
                <a:gd name="T18" fmla="*/ 30 w 36"/>
                <a:gd name="T19" fmla="*/ 0 h 48"/>
                <a:gd name="T20" fmla="*/ 30 w 36"/>
                <a:gd name="T21" fmla="*/ 6 h 48"/>
                <a:gd name="T22" fmla="*/ 24 w 36"/>
                <a:gd name="T23" fmla="*/ 18 h 48"/>
                <a:gd name="T24" fmla="*/ 18 w 36"/>
                <a:gd name="T25" fmla="*/ 24 h 48"/>
                <a:gd name="T26" fmla="*/ 12 w 36"/>
                <a:gd name="T27" fmla="*/ 36 h 48"/>
                <a:gd name="T28" fmla="*/ 6 w 36"/>
                <a:gd name="T29" fmla="*/ 42 h 48"/>
                <a:gd name="T30" fmla="*/ 6 w 36"/>
                <a:gd name="T31" fmla="*/ 48 h 48"/>
                <a:gd name="T32" fmla="*/ 0 w 36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8"/>
                <a:gd name="T53" fmla="*/ 36 w 36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8">
                  <a:moveTo>
                    <a:pt x="0" y="48"/>
                  </a:moveTo>
                  <a:lnTo>
                    <a:pt x="0" y="48"/>
                  </a:lnTo>
                  <a:lnTo>
                    <a:pt x="0" y="42"/>
                  </a:lnTo>
                  <a:lnTo>
                    <a:pt x="6" y="36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18"/>
                  </a:lnTo>
                  <a:lnTo>
                    <a:pt x="18" y="24"/>
                  </a:lnTo>
                  <a:lnTo>
                    <a:pt x="12" y="36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67" name="Freeform 400"/>
            <p:cNvSpPr>
              <a:spLocks/>
            </p:cNvSpPr>
            <p:nvPr/>
          </p:nvSpPr>
          <p:spPr bwMode="auto">
            <a:xfrm>
              <a:off x="4385" y="2103"/>
              <a:ext cx="36" cy="48"/>
            </a:xfrm>
            <a:custGeom>
              <a:avLst/>
              <a:gdLst>
                <a:gd name="T0" fmla="*/ 0 w 36"/>
                <a:gd name="T1" fmla="*/ 48 h 48"/>
                <a:gd name="T2" fmla="*/ 0 w 36"/>
                <a:gd name="T3" fmla="*/ 42 h 48"/>
                <a:gd name="T4" fmla="*/ 0 w 36"/>
                <a:gd name="T5" fmla="*/ 36 h 48"/>
                <a:gd name="T6" fmla="*/ 6 w 36"/>
                <a:gd name="T7" fmla="*/ 30 h 48"/>
                <a:gd name="T8" fmla="*/ 12 w 36"/>
                <a:gd name="T9" fmla="*/ 24 h 48"/>
                <a:gd name="T10" fmla="*/ 18 w 36"/>
                <a:gd name="T11" fmla="*/ 18 h 48"/>
                <a:gd name="T12" fmla="*/ 24 w 36"/>
                <a:gd name="T13" fmla="*/ 12 h 48"/>
                <a:gd name="T14" fmla="*/ 30 w 36"/>
                <a:gd name="T15" fmla="*/ 6 h 48"/>
                <a:gd name="T16" fmla="*/ 36 w 36"/>
                <a:gd name="T17" fmla="*/ 0 h 48"/>
                <a:gd name="T18" fmla="*/ 30 w 36"/>
                <a:gd name="T19" fmla="*/ 6 h 48"/>
                <a:gd name="T20" fmla="*/ 30 w 36"/>
                <a:gd name="T21" fmla="*/ 12 h 48"/>
                <a:gd name="T22" fmla="*/ 24 w 36"/>
                <a:gd name="T23" fmla="*/ 18 h 48"/>
                <a:gd name="T24" fmla="*/ 18 w 36"/>
                <a:gd name="T25" fmla="*/ 30 h 48"/>
                <a:gd name="T26" fmla="*/ 12 w 36"/>
                <a:gd name="T27" fmla="*/ 36 h 48"/>
                <a:gd name="T28" fmla="*/ 6 w 36"/>
                <a:gd name="T29" fmla="*/ 42 h 48"/>
                <a:gd name="T30" fmla="*/ 0 w 36"/>
                <a:gd name="T31" fmla="*/ 48 h 48"/>
                <a:gd name="T32" fmla="*/ 0 w 36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8"/>
                <a:gd name="T53" fmla="*/ 36 w 36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8">
                  <a:moveTo>
                    <a:pt x="0" y="48"/>
                  </a:moveTo>
                  <a:lnTo>
                    <a:pt x="0" y="42"/>
                  </a:lnTo>
                  <a:lnTo>
                    <a:pt x="0" y="36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12"/>
                  </a:lnTo>
                  <a:lnTo>
                    <a:pt x="30" y="6"/>
                  </a:lnTo>
                  <a:lnTo>
                    <a:pt x="36" y="0"/>
                  </a:lnTo>
                  <a:lnTo>
                    <a:pt x="30" y="6"/>
                  </a:lnTo>
                  <a:lnTo>
                    <a:pt x="30" y="12"/>
                  </a:lnTo>
                  <a:lnTo>
                    <a:pt x="24" y="18"/>
                  </a:lnTo>
                  <a:lnTo>
                    <a:pt x="18" y="30"/>
                  </a:lnTo>
                  <a:lnTo>
                    <a:pt x="12" y="36"/>
                  </a:lnTo>
                  <a:lnTo>
                    <a:pt x="6" y="42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68" name="Freeform 401"/>
            <p:cNvSpPr>
              <a:spLocks/>
            </p:cNvSpPr>
            <p:nvPr/>
          </p:nvSpPr>
          <p:spPr bwMode="auto">
            <a:xfrm>
              <a:off x="4403" y="2109"/>
              <a:ext cx="30" cy="36"/>
            </a:xfrm>
            <a:custGeom>
              <a:avLst/>
              <a:gdLst>
                <a:gd name="T0" fmla="*/ 0 w 30"/>
                <a:gd name="T1" fmla="*/ 36 h 36"/>
                <a:gd name="T2" fmla="*/ 0 w 30"/>
                <a:gd name="T3" fmla="*/ 36 h 36"/>
                <a:gd name="T4" fmla="*/ 0 w 30"/>
                <a:gd name="T5" fmla="*/ 30 h 36"/>
                <a:gd name="T6" fmla="*/ 6 w 30"/>
                <a:gd name="T7" fmla="*/ 24 h 36"/>
                <a:gd name="T8" fmla="*/ 6 w 30"/>
                <a:gd name="T9" fmla="*/ 18 h 36"/>
                <a:gd name="T10" fmla="*/ 12 w 30"/>
                <a:gd name="T11" fmla="*/ 12 h 36"/>
                <a:gd name="T12" fmla="*/ 18 w 30"/>
                <a:gd name="T13" fmla="*/ 6 h 36"/>
                <a:gd name="T14" fmla="*/ 24 w 30"/>
                <a:gd name="T15" fmla="*/ 6 h 36"/>
                <a:gd name="T16" fmla="*/ 30 w 30"/>
                <a:gd name="T17" fmla="*/ 0 h 36"/>
                <a:gd name="T18" fmla="*/ 30 w 30"/>
                <a:gd name="T19" fmla="*/ 6 h 36"/>
                <a:gd name="T20" fmla="*/ 24 w 30"/>
                <a:gd name="T21" fmla="*/ 12 h 36"/>
                <a:gd name="T22" fmla="*/ 18 w 30"/>
                <a:gd name="T23" fmla="*/ 18 h 36"/>
                <a:gd name="T24" fmla="*/ 18 w 30"/>
                <a:gd name="T25" fmla="*/ 24 h 36"/>
                <a:gd name="T26" fmla="*/ 12 w 30"/>
                <a:gd name="T27" fmla="*/ 30 h 36"/>
                <a:gd name="T28" fmla="*/ 6 w 30"/>
                <a:gd name="T29" fmla="*/ 36 h 36"/>
                <a:gd name="T30" fmla="*/ 6 w 30"/>
                <a:gd name="T31" fmla="*/ 36 h 36"/>
                <a:gd name="T32" fmla="*/ 0 w 30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6"/>
                <a:gd name="T53" fmla="*/ 30 w 30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6">
                  <a:moveTo>
                    <a:pt x="0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12" y="30"/>
                  </a:lnTo>
                  <a:lnTo>
                    <a:pt x="6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69" name="Freeform 402"/>
            <p:cNvSpPr>
              <a:spLocks/>
            </p:cNvSpPr>
            <p:nvPr/>
          </p:nvSpPr>
          <p:spPr bwMode="auto">
            <a:xfrm>
              <a:off x="4421" y="2121"/>
              <a:ext cx="30" cy="24"/>
            </a:xfrm>
            <a:custGeom>
              <a:avLst/>
              <a:gdLst>
                <a:gd name="T0" fmla="*/ 0 w 30"/>
                <a:gd name="T1" fmla="*/ 24 h 24"/>
                <a:gd name="T2" fmla="*/ 0 w 30"/>
                <a:gd name="T3" fmla="*/ 24 h 24"/>
                <a:gd name="T4" fmla="*/ 6 w 30"/>
                <a:gd name="T5" fmla="*/ 18 h 24"/>
                <a:gd name="T6" fmla="*/ 6 w 30"/>
                <a:gd name="T7" fmla="*/ 18 h 24"/>
                <a:gd name="T8" fmla="*/ 12 w 30"/>
                <a:gd name="T9" fmla="*/ 12 h 24"/>
                <a:gd name="T10" fmla="*/ 18 w 30"/>
                <a:gd name="T11" fmla="*/ 6 h 24"/>
                <a:gd name="T12" fmla="*/ 18 w 30"/>
                <a:gd name="T13" fmla="*/ 0 h 24"/>
                <a:gd name="T14" fmla="*/ 24 w 30"/>
                <a:gd name="T15" fmla="*/ 0 h 24"/>
                <a:gd name="T16" fmla="*/ 30 w 30"/>
                <a:gd name="T17" fmla="*/ 0 h 24"/>
                <a:gd name="T18" fmla="*/ 24 w 30"/>
                <a:gd name="T19" fmla="*/ 0 h 24"/>
                <a:gd name="T20" fmla="*/ 24 w 30"/>
                <a:gd name="T21" fmla="*/ 6 h 24"/>
                <a:gd name="T22" fmla="*/ 18 w 30"/>
                <a:gd name="T23" fmla="*/ 12 h 24"/>
                <a:gd name="T24" fmla="*/ 12 w 30"/>
                <a:gd name="T25" fmla="*/ 12 h 24"/>
                <a:gd name="T26" fmla="*/ 12 w 30"/>
                <a:gd name="T27" fmla="*/ 18 h 24"/>
                <a:gd name="T28" fmla="*/ 6 w 30"/>
                <a:gd name="T29" fmla="*/ 24 h 24"/>
                <a:gd name="T30" fmla="*/ 6 w 30"/>
                <a:gd name="T31" fmla="*/ 24 h 24"/>
                <a:gd name="T32" fmla="*/ 0 w 30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24"/>
                <a:gd name="T53" fmla="*/ 30 w 30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24">
                  <a:moveTo>
                    <a:pt x="0" y="24"/>
                  </a:moveTo>
                  <a:lnTo>
                    <a:pt x="0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70" name="Freeform 403"/>
            <p:cNvSpPr>
              <a:spLocks/>
            </p:cNvSpPr>
            <p:nvPr/>
          </p:nvSpPr>
          <p:spPr bwMode="auto">
            <a:xfrm>
              <a:off x="4439" y="2127"/>
              <a:ext cx="18" cy="18"/>
            </a:xfrm>
            <a:custGeom>
              <a:avLst/>
              <a:gdLst>
                <a:gd name="T0" fmla="*/ 0 w 18"/>
                <a:gd name="T1" fmla="*/ 18 h 18"/>
                <a:gd name="T2" fmla="*/ 0 w 18"/>
                <a:gd name="T3" fmla="*/ 12 h 18"/>
                <a:gd name="T4" fmla="*/ 0 w 18"/>
                <a:gd name="T5" fmla="*/ 12 h 18"/>
                <a:gd name="T6" fmla="*/ 6 w 18"/>
                <a:gd name="T7" fmla="*/ 6 h 18"/>
                <a:gd name="T8" fmla="*/ 6 w 18"/>
                <a:gd name="T9" fmla="*/ 6 h 18"/>
                <a:gd name="T10" fmla="*/ 12 w 18"/>
                <a:gd name="T11" fmla="*/ 0 h 18"/>
                <a:gd name="T12" fmla="*/ 12 w 18"/>
                <a:gd name="T13" fmla="*/ 0 h 18"/>
                <a:gd name="T14" fmla="*/ 18 w 18"/>
                <a:gd name="T15" fmla="*/ 0 h 18"/>
                <a:gd name="T16" fmla="*/ 18 w 18"/>
                <a:gd name="T17" fmla="*/ 0 h 18"/>
                <a:gd name="T18" fmla="*/ 18 w 18"/>
                <a:gd name="T19" fmla="*/ 0 h 18"/>
                <a:gd name="T20" fmla="*/ 12 w 18"/>
                <a:gd name="T21" fmla="*/ 6 h 18"/>
                <a:gd name="T22" fmla="*/ 12 w 18"/>
                <a:gd name="T23" fmla="*/ 6 h 18"/>
                <a:gd name="T24" fmla="*/ 6 w 18"/>
                <a:gd name="T25" fmla="*/ 12 h 18"/>
                <a:gd name="T26" fmla="*/ 6 w 18"/>
                <a:gd name="T27" fmla="*/ 12 h 18"/>
                <a:gd name="T28" fmla="*/ 6 w 18"/>
                <a:gd name="T29" fmla="*/ 18 h 18"/>
                <a:gd name="T30" fmla="*/ 0 w 18"/>
                <a:gd name="T31" fmla="*/ 18 h 18"/>
                <a:gd name="T32" fmla="*/ 0 w 18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8"/>
                <a:gd name="T53" fmla="*/ 18 w 18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8">
                  <a:moveTo>
                    <a:pt x="0" y="18"/>
                  </a:moveTo>
                  <a:lnTo>
                    <a:pt x="0" y="12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71" name="Freeform 404"/>
            <p:cNvSpPr>
              <a:spLocks/>
            </p:cNvSpPr>
            <p:nvPr/>
          </p:nvSpPr>
          <p:spPr bwMode="auto">
            <a:xfrm>
              <a:off x="4295" y="2109"/>
              <a:ext cx="18" cy="24"/>
            </a:xfrm>
            <a:custGeom>
              <a:avLst/>
              <a:gdLst>
                <a:gd name="T0" fmla="*/ 18 w 18"/>
                <a:gd name="T1" fmla="*/ 0 h 24"/>
                <a:gd name="T2" fmla="*/ 18 w 18"/>
                <a:gd name="T3" fmla="*/ 6 h 24"/>
                <a:gd name="T4" fmla="*/ 18 w 18"/>
                <a:gd name="T5" fmla="*/ 6 h 24"/>
                <a:gd name="T6" fmla="*/ 12 w 18"/>
                <a:gd name="T7" fmla="*/ 12 h 24"/>
                <a:gd name="T8" fmla="*/ 12 w 18"/>
                <a:gd name="T9" fmla="*/ 18 h 24"/>
                <a:gd name="T10" fmla="*/ 12 w 18"/>
                <a:gd name="T11" fmla="*/ 18 h 24"/>
                <a:gd name="T12" fmla="*/ 6 w 18"/>
                <a:gd name="T13" fmla="*/ 24 h 24"/>
                <a:gd name="T14" fmla="*/ 6 w 18"/>
                <a:gd name="T15" fmla="*/ 24 h 24"/>
                <a:gd name="T16" fmla="*/ 0 w 18"/>
                <a:gd name="T17" fmla="*/ 24 h 24"/>
                <a:gd name="T18" fmla="*/ 0 w 18"/>
                <a:gd name="T19" fmla="*/ 24 h 24"/>
                <a:gd name="T20" fmla="*/ 0 w 18"/>
                <a:gd name="T21" fmla="*/ 18 h 24"/>
                <a:gd name="T22" fmla="*/ 6 w 18"/>
                <a:gd name="T23" fmla="*/ 18 h 24"/>
                <a:gd name="T24" fmla="*/ 6 w 18"/>
                <a:gd name="T25" fmla="*/ 12 h 24"/>
                <a:gd name="T26" fmla="*/ 12 w 18"/>
                <a:gd name="T27" fmla="*/ 12 h 24"/>
                <a:gd name="T28" fmla="*/ 18 w 18"/>
                <a:gd name="T29" fmla="*/ 6 h 24"/>
                <a:gd name="T30" fmla="*/ 18 w 18"/>
                <a:gd name="T31" fmla="*/ 6 h 24"/>
                <a:gd name="T32" fmla="*/ 18 w 18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24"/>
                <a:gd name="T53" fmla="*/ 18 w 18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24">
                  <a:moveTo>
                    <a:pt x="18" y="0"/>
                  </a:moveTo>
                  <a:lnTo>
                    <a:pt x="18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72" name="Freeform 405"/>
            <p:cNvSpPr>
              <a:spLocks/>
            </p:cNvSpPr>
            <p:nvPr/>
          </p:nvSpPr>
          <p:spPr bwMode="auto">
            <a:xfrm>
              <a:off x="4295" y="2097"/>
              <a:ext cx="24" cy="12"/>
            </a:xfrm>
            <a:custGeom>
              <a:avLst/>
              <a:gdLst>
                <a:gd name="T0" fmla="*/ 24 w 24"/>
                <a:gd name="T1" fmla="*/ 12 h 12"/>
                <a:gd name="T2" fmla="*/ 18 w 24"/>
                <a:gd name="T3" fmla="*/ 12 h 12"/>
                <a:gd name="T4" fmla="*/ 18 w 24"/>
                <a:gd name="T5" fmla="*/ 12 h 12"/>
                <a:gd name="T6" fmla="*/ 12 w 24"/>
                <a:gd name="T7" fmla="*/ 6 h 12"/>
                <a:gd name="T8" fmla="*/ 12 w 24"/>
                <a:gd name="T9" fmla="*/ 6 h 12"/>
                <a:gd name="T10" fmla="*/ 6 w 24"/>
                <a:gd name="T11" fmla="*/ 6 h 12"/>
                <a:gd name="T12" fmla="*/ 0 w 24"/>
                <a:gd name="T13" fmla="*/ 0 h 12"/>
                <a:gd name="T14" fmla="*/ 0 w 24"/>
                <a:gd name="T15" fmla="*/ 0 h 12"/>
                <a:gd name="T16" fmla="*/ 0 w 24"/>
                <a:gd name="T17" fmla="*/ 6 h 12"/>
                <a:gd name="T18" fmla="*/ 0 w 24"/>
                <a:gd name="T19" fmla="*/ 6 h 12"/>
                <a:gd name="T20" fmla="*/ 0 w 24"/>
                <a:gd name="T21" fmla="*/ 6 h 12"/>
                <a:gd name="T22" fmla="*/ 0 w 24"/>
                <a:gd name="T23" fmla="*/ 6 h 12"/>
                <a:gd name="T24" fmla="*/ 6 w 24"/>
                <a:gd name="T25" fmla="*/ 12 h 12"/>
                <a:gd name="T26" fmla="*/ 12 w 24"/>
                <a:gd name="T27" fmla="*/ 12 h 12"/>
                <a:gd name="T28" fmla="*/ 12 w 24"/>
                <a:gd name="T29" fmla="*/ 12 h 12"/>
                <a:gd name="T30" fmla="*/ 18 w 24"/>
                <a:gd name="T31" fmla="*/ 12 h 12"/>
                <a:gd name="T32" fmla="*/ 24 w 24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2"/>
                <a:gd name="T53" fmla="*/ 24 w 2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2">
                  <a:moveTo>
                    <a:pt x="24" y="12"/>
                  </a:move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73" name="Freeform 406"/>
            <p:cNvSpPr>
              <a:spLocks/>
            </p:cNvSpPr>
            <p:nvPr/>
          </p:nvSpPr>
          <p:spPr bwMode="auto">
            <a:xfrm>
              <a:off x="4283" y="2115"/>
              <a:ext cx="30" cy="6"/>
            </a:xfrm>
            <a:custGeom>
              <a:avLst/>
              <a:gdLst>
                <a:gd name="T0" fmla="*/ 30 w 30"/>
                <a:gd name="T1" fmla="*/ 0 h 6"/>
                <a:gd name="T2" fmla="*/ 24 w 30"/>
                <a:gd name="T3" fmla="*/ 0 h 6"/>
                <a:gd name="T4" fmla="*/ 24 w 30"/>
                <a:gd name="T5" fmla="*/ 0 h 6"/>
                <a:gd name="T6" fmla="*/ 18 w 30"/>
                <a:gd name="T7" fmla="*/ 0 h 6"/>
                <a:gd name="T8" fmla="*/ 12 w 30"/>
                <a:gd name="T9" fmla="*/ 0 h 6"/>
                <a:gd name="T10" fmla="*/ 12 w 30"/>
                <a:gd name="T11" fmla="*/ 0 h 6"/>
                <a:gd name="T12" fmla="*/ 6 w 30"/>
                <a:gd name="T13" fmla="*/ 0 h 6"/>
                <a:gd name="T14" fmla="*/ 6 w 30"/>
                <a:gd name="T15" fmla="*/ 0 h 6"/>
                <a:gd name="T16" fmla="*/ 0 w 30"/>
                <a:gd name="T17" fmla="*/ 0 h 6"/>
                <a:gd name="T18" fmla="*/ 6 w 30"/>
                <a:gd name="T19" fmla="*/ 6 h 6"/>
                <a:gd name="T20" fmla="*/ 6 w 30"/>
                <a:gd name="T21" fmla="*/ 6 h 6"/>
                <a:gd name="T22" fmla="*/ 6 w 30"/>
                <a:gd name="T23" fmla="*/ 6 h 6"/>
                <a:gd name="T24" fmla="*/ 12 w 30"/>
                <a:gd name="T25" fmla="*/ 0 h 6"/>
                <a:gd name="T26" fmla="*/ 18 w 30"/>
                <a:gd name="T27" fmla="*/ 0 h 6"/>
                <a:gd name="T28" fmla="*/ 24 w 30"/>
                <a:gd name="T29" fmla="*/ 0 h 6"/>
                <a:gd name="T30" fmla="*/ 24 w 30"/>
                <a:gd name="T31" fmla="*/ 0 h 6"/>
                <a:gd name="T32" fmla="*/ 30 w 3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30" y="0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74" name="Freeform 407"/>
            <p:cNvSpPr>
              <a:spLocks/>
            </p:cNvSpPr>
            <p:nvPr/>
          </p:nvSpPr>
          <p:spPr bwMode="auto">
            <a:xfrm>
              <a:off x="4301" y="2085"/>
              <a:ext cx="24" cy="24"/>
            </a:xfrm>
            <a:custGeom>
              <a:avLst/>
              <a:gdLst>
                <a:gd name="T0" fmla="*/ 24 w 24"/>
                <a:gd name="T1" fmla="*/ 24 h 24"/>
                <a:gd name="T2" fmla="*/ 18 w 24"/>
                <a:gd name="T3" fmla="*/ 18 h 24"/>
                <a:gd name="T4" fmla="*/ 18 w 24"/>
                <a:gd name="T5" fmla="*/ 18 h 24"/>
                <a:gd name="T6" fmla="*/ 12 w 24"/>
                <a:gd name="T7" fmla="*/ 12 h 24"/>
                <a:gd name="T8" fmla="*/ 6 w 24"/>
                <a:gd name="T9" fmla="*/ 12 h 24"/>
                <a:gd name="T10" fmla="*/ 6 w 24"/>
                <a:gd name="T11" fmla="*/ 6 h 24"/>
                <a:gd name="T12" fmla="*/ 0 w 24"/>
                <a:gd name="T13" fmla="*/ 6 h 24"/>
                <a:gd name="T14" fmla="*/ 0 w 24"/>
                <a:gd name="T15" fmla="*/ 6 h 24"/>
                <a:gd name="T16" fmla="*/ 0 w 24"/>
                <a:gd name="T17" fmla="*/ 0 h 24"/>
                <a:gd name="T18" fmla="*/ 0 w 24"/>
                <a:gd name="T19" fmla="*/ 0 h 24"/>
                <a:gd name="T20" fmla="*/ 6 w 24"/>
                <a:gd name="T21" fmla="*/ 6 h 24"/>
                <a:gd name="T22" fmla="*/ 6 w 24"/>
                <a:gd name="T23" fmla="*/ 6 h 24"/>
                <a:gd name="T24" fmla="*/ 12 w 24"/>
                <a:gd name="T25" fmla="*/ 6 h 24"/>
                <a:gd name="T26" fmla="*/ 18 w 24"/>
                <a:gd name="T27" fmla="*/ 12 h 24"/>
                <a:gd name="T28" fmla="*/ 18 w 24"/>
                <a:gd name="T29" fmla="*/ 18 h 24"/>
                <a:gd name="T30" fmla="*/ 24 w 24"/>
                <a:gd name="T31" fmla="*/ 18 h 24"/>
                <a:gd name="T32" fmla="*/ 24 w 24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24" y="24"/>
                  </a:moveTo>
                  <a:lnTo>
                    <a:pt x="18" y="18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75" name="Freeform 408"/>
            <p:cNvSpPr>
              <a:spLocks/>
            </p:cNvSpPr>
            <p:nvPr/>
          </p:nvSpPr>
          <p:spPr bwMode="auto">
            <a:xfrm>
              <a:off x="4445" y="2091"/>
              <a:ext cx="6" cy="30"/>
            </a:xfrm>
            <a:custGeom>
              <a:avLst/>
              <a:gdLst>
                <a:gd name="T0" fmla="*/ 0 w 6"/>
                <a:gd name="T1" fmla="*/ 30 h 30"/>
                <a:gd name="T2" fmla="*/ 0 w 6"/>
                <a:gd name="T3" fmla="*/ 24 h 30"/>
                <a:gd name="T4" fmla="*/ 0 w 6"/>
                <a:gd name="T5" fmla="*/ 12 h 30"/>
                <a:gd name="T6" fmla="*/ 0 w 6"/>
                <a:gd name="T7" fmla="*/ 0 h 30"/>
                <a:gd name="T8" fmla="*/ 6 w 6"/>
                <a:gd name="T9" fmla="*/ 0 h 30"/>
                <a:gd name="T10" fmla="*/ 6 w 6"/>
                <a:gd name="T11" fmla="*/ 0 h 30"/>
                <a:gd name="T12" fmla="*/ 6 w 6"/>
                <a:gd name="T13" fmla="*/ 12 h 30"/>
                <a:gd name="T14" fmla="*/ 6 w 6"/>
                <a:gd name="T15" fmla="*/ 24 h 30"/>
                <a:gd name="T16" fmla="*/ 0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0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6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76" name="Freeform 409"/>
            <p:cNvSpPr>
              <a:spLocks/>
            </p:cNvSpPr>
            <p:nvPr/>
          </p:nvSpPr>
          <p:spPr bwMode="auto">
            <a:xfrm>
              <a:off x="4457" y="2097"/>
              <a:ext cx="12" cy="30"/>
            </a:xfrm>
            <a:custGeom>
              <a:avLst/>
              <a:gdLst>
                <a:gd name="T0" fmla="*/ 0 w 12"/>
                <a:gd name="T1" fmla="*/ 30 h 30"/>
                <a:gd name="T2" fmla="*/ 0 w 12"/>
                <a:gd name="T3" fmla="*/ 24 h 30"/>
                <a:gd name="T4" fmla="*/ 0 w 12"/>
                <a:gd name="T5" fmla="*/ 12 h 30"/>
                <a:gd name="T6" fmla="*/ 6 w 12"/>
                <a:gd name="T7" fmla="*/ 0 h 30"/>
                <a:gd name="T8" fmla="*/ 6 w 12"/>
                <a:gd name="T9" fmla="*/ 0 h 30"/>
                <a:gd name="T10" fmla="*/ 12 w 12"/>
                <a:gd name="T11" fmla="*/ 0 h 30"/>
                <a:gd name="T12" fmla="*/ 6 w 12"/>
                <a:gd name="T13" fmla="*/ 12 h 30"/>
                <a:gd name="T14" fmla="*/ 0 w 12"/>
                <a:gd name="T15" fmla="*/ 24 h 30"/>
                <a:gd name="T16" fmla="*/ 0 w 12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0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0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77" name="Freeform 410"/>
            <p:cNvSpPr>
              <a:spLocks/>
            </p:cNvSpPr>
            <p:nvPr/>
          </p:nvSpPr>
          <p:spPr bwMode="auto">
            <a:xfrm>
              <a:off x="4427" y="2079"/>
              <a:ext cx="6" cy="30"/>
            </a:xfrm>
            <a:custGeom>
              <a:avLst/>
              <a:gdLst>
                <a:gd name="T0" fmla="*/ 6 w 6"/>
                <a:gd name="T1" fmla="*/ 30 h 30"/>
                <a:gd name="T2" fmla="*/ 6 w 6"/>
                <a:gd name="T3" fmla="*/ 30 h 30"/>
                <a:gd name="T4" fmla="*/ 0 w 6"/>
                <a:gd name="T5" fmla="*/ 18 h 30"/>
                <a:gd name="T6" fmla="*/ 0 w 6"/>
                <a:gd name="T7" fmla="*/ 6 h 30"/>
                <a:gd name="T8" fmla="*/ 6 w 6"/>
                <a:gd name="T9" fmla="*/ 0 h 30"/>
                <a:gd name="T10" fmla="*/ 6 w 6"/>
                <a:gd name="T11" fmla="*/ 6 h 30"/>
                <a:gd name="T12" fmla="*/ 6 w 6"/>
                <a:gd name="T13" fmla="*/ 12 h 30"/>
                <a:gd name="T14" fmla="*/ 6 w 6"/>
                <a:gd name="T15" fmla="*/ 24 h 30"/>
                <a:gd name="T16" fmla="*/ 6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6" y="30"/>
                  </a:moveTo>
                  <a:lnTo>
                    <a:pt x="6" y="30"/>
                  </a:lnTo>
                  <a:lnTo>
                    <a:pt x="0" y="18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6" y="24"/>
                  </a:lnTo>
                  <a:lnTo>
                    <a:pt x="6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xt cx="12" cy="36"/>
            </a:xfrm>
            <a:custGeom>
              <a:avLst/>
              <a:gdLst>
                <a:gd name="T0" fmla="*/ 12 w 12"/>
                <a:gd name="T1" fmla="*/ 36 h 36"/>
                <a:gd name="T2" fmla="*/ 6 w 12"/>
                <a:gd name="T3" fmla="*/ 24 h 36"/>
                <a:gd name="T4" fmla="*/ 0 w 12"/>
                <a:gd name="T5" fmla="*/ 12 h 36"/>
                <a:gd name="T6" fmla="*/ 0 w 12"/>
                <a:gd name="T7" fmla="*/ 6 h 36"/>
                <a:gd name="T8" fmla="*/ 0 w 12"/>
                <a:gd name="T9" fmla="*/ 0 h 36"/>
                <a:gd name="T10" fmla="*/ 6 w 12"/>
                <a:gd name="T11" fmla="*/ 0 h 36"/>
                <a:gd name="T12" fmla="*/ 12 w 12"/>
                <a:gd name="T13" fmla="*/ 12 h 36"/>
                <a:gd name="T14" fmla="*/ 12 w 12"/>
                <a:gd name="T15" fmla="*/ 24 h 36"/>
                <a:gd name="T16" fmla="*/ 12 w 12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6"/>
                <a:gd name="T29" fmla="*/ 12 w 1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6">
                  <a:moveTo>
                    <a:pt x="12" y="36"/>
                  </a:moveTo>
                  <a:lnTo>
                    <a:pt x="6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12"/>
                  </a:lnTo>
                  <a:lnTo>
                    <a:pt x="12" y="24"/>
                  </a:lnTo>
                  <a:lnTo>
                    <a:pt x="12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79" name="Freeform 412"/>
            <p:cNvSpPr>
              <a:spLocks/>
            </p:cNvSpPr>
            <p:nvPr/>
          </p:nvSpPr>
          <p:spPr bwMode="auto">
            <a:xfrm>
              <a:off x="4391" y="2061"/>
              <a:ext cx="12" cy="42"/>
            </a:xfrm>
            <a:custGeom>
              <a:avLst/>
              <a:gdLst>
                <a:gd name="T0" fmla="*/ 12 w 12"/>
                <a:gd name="T1" fmla="*/ 42 h 42"/>
                <a:gd name="T2" fmla="*/ 12 w 12"/>
                <a:gd name="T3" fmla="*/ 36 h 42"/>
                <a:gd name="T4" fmla="*/ 6 w 12"/>
                <a:gd name="T5" fmla="*/ 30 h 42"/>
                <a:gd name="T6" fmla="*/ 6 w 12"/>
                <a:gd name="T7" fmla="*/ 24 h 42"/>
                <a:gd name="T8" fmla="*/ 0 w 12"/>
                <a:gd name="T9" fmla="*/ 18 h 42"/>
                <a:gd name="T10" fmla="*/ 0 w 12"/>
                <a:gd name="T11" fmla="*/ 12 h 42"/>
                <a:gd name="T12" fmla="*/ 0 w 12"/>
                <a:gd name="T13" fmla="*/ 6 h 42"/>
                <a:gd name="T14" fmla="*/ 0 w 12"/>
                <a:gd name="T15" fmla="*/ 0 h 42"/>
                <a:gd name="T16" fmla="*/ 0 w 12"/>
                <a:gd name="T17" fmla="*/ 0 h 42"/>
                <a:gd name="T18" fmla="*/ 6 w 12"/>
                <a:gd name="T19" fmla="*/ 6 h 42"/>
                <a:gd name="T20" fmla="*/ 12 w 12"/>
                <a:gd name="T21" fmla="*/ 18 h 42"/>
                <a:gd name="T22" fmla="*/ 12 w 12"/>
                <a:gd name="T23" fmla="*/ 30 h 42"/>
                <a:gd name="T24" fmla="*/ 12 w 12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42"/>
                <a:gd name="T41" fmla="*/ 12 w 12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42">
                  <a:moveTo>
                    <a:pt x="12" y="42"/>
                  </a:moveTo>
                  <a:lnTo>
                    <a:pt x="12" y="36"/>
                  </a:lnTo>
                  <a:lnTo>
                    <a:pt x="6" y="30"/>
                  </a:lnTo>
                  <a:lnTo>
                    <a:pt x="6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8"/>
                  </a:lnTo>
                  <a:lnTo>
                    <a:pt x="12" y="30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80" name="Freeform 413"/>
            <p:cNvSpPr>
              <a:spLocks/>
            </p:cNvSpPr>
            <p:nvPr/>
          </p:nvSpPr>
          <p:spPr bwMode="auto">
            <a:xfrm>
              <a:off x="4349" y="2061"/>
              <a:ext cx="24" cy="42"/>
            </a:xfrm>
            <a:custGeom>
              <a:avLst/>
              <a:gdLst>
                <a:gd name="T0" fmla="*/ 24 w 24"/>
                <a:gd name="T1" fmla="*/ 42 h 42"/>
                <a:gd name="T2" fmla="*/ 18 w 24"/>
                <a:gd name="T3" fmla="*/ 36 h 42"/>
                <a:gd name="T4" fmla="*/ 18 w 24"/>
                <a:gd name="T5" fmla="*/ 30 h 42"/>
                <a:gd name="T6" fmla="*/ 12 w 24"/>
                <a:gd name="T7" fmla="*/ 24 h 42"/>
                <a:gd name="T8" fmla="*/ 6 w 24"/>
                <a:gd name="T9" fmla="*/ 18 h 42"/>
                <a:gd name="T10" fmla="*/ 6 w 24"/>
                <a:gd name="T11" fmla="*/ 12 h 42"/>
                <a:gd name="T12" fmla="*/ 0 w 24"/>
                <a:gd name="T13" fmla="*/ 6 h 42"/>
                <a:gd name="T14" fmla="*/ 0 w 24"/>
                <a:gd name="T15" fmla="*/ 0 h 42"/>
                <a:gd name="T16" fmla="*/ 0 w 24"/>
                <a:gd name="T17" fmla="*/ 0 h 42"/>
                <a:gd name="T18" fmla="*/ 6 w 24"/>
                <a:gd name="T19" fmla="*/ 0 h 42"/>
                <a:gd name="T20" fmla="*/ 6 w 24"/>
                <a:gd name="T21" fmla="*/ 6 h 42"/>
                <a:gd name="T22" fmla="*/ 12 w 24"/>
                <a:gd name="T23" fmla="*/ 12 h 42"/>
                <a:gd name="T24" fmla="*/ 12 w 24"/>
                <a:gd name="T25" fmla="*/ 18 h 42"/>
                <a:gd name="T26" fmla="*/ 18 w 24"/>
                <a:gd name="T27" fmla="*/ 24 h 42"/>
                <a:gd name="T28" fmla="*/ 18 w 24"/>
                <a:gd name="T29" fmla="*/ 30 h 42"/>
                <a:gd name="T30" fmla="*/ 24 w 24"/>
                <a:gd name="T31" fmla="*/ 36 h 42"/>
                <a:gd name="T32" fmla="*/ 24 w 24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2"/>
                <a:gd name="T53" fmla="*/ 24 w 24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2">
                  <a:moveTo>
                    <a:pt x="24" y="42"/>
                  </a:moveTo>
                  <a:lnTo>
                    <a:pt x="18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8" y="24"/>
                  </a:lnTo>
                  <a:lnTo>
                    <a:pt x="18" y="30"/>
                  </a:lnTo>
                  <a:lnTo>
                    <a:pt x="24" y="36"/>
                  </a:lnTo>
                  <a:lnTo>
                    <a:pt x="24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81" name="Freeform 414"/>
            <p:cNvSpPr>
              <a:spLocks/>
            </p:cNvSpPr>
            <p:nvPr/>
          </p:nvSpPr>
          <p:spPr bwMode="auto">
            <a:xfrm>
              <a:off x="4313" y="2067"/>
              <a:ext cx="24" cy="36"/>
            </a:xfrm>
            <a:custGeom>
              <a:avLst/>
              <a:gdLst>
                <a:gd name="T0" fmla="*/ 24 w 24"/>
                <a:gd name="T1" fmla="*/ 36 h 36"/>
                <a:gd name="T2" fmla="*/ 24 w 24"/>
                <a:gd name="T3" fmla="*/ 36 h 36"/>
                <a:gd name="T4" fmla="*/ 18 w 24"/>
                <a:gd name="T5" fmla="*/ 30 h 36"/>
                <a:gd name="T6" fmla="*/ 12 w 24"/>
                <a:gd name="T7" fmla="*/ 24 h 36"/>
                <a:gd name="T8" fmla="*/ 6 w 24"/>
                <a:gd name="T9" fmla="*/ 18 h 36"/>
                <a:gd name="T10" fmla="*/ 6 w 24"/>
                <a:gd name="T11" fmla="*/ 12 h 36"/>
                <a:gd name="T12" fmla="*/ 0 w 24"/>
                <a:gd name="T13" fmla="*/ 6 h 36"/>
                <a:gd name="T14" fmla="*/ 0 w 24"/>
                <a:gd name="T15" fmla="*/ 0 h 36"/>
                <a:gd name="T16" fmla="*/ 0 w 24"/>
                <a:gd name="T17" fmla="*/ 0 h 36"/>
                <a:gd name="T18" fmla="*/ 6 w 24"/>
                <a:gd name="T19" fmla="*/ 0 h 36"/>
                <a:gd name="T20" fmla="*/ 6 w 24"/>
                <a:gd name="T21" fmla="*/ 6 h 36"/>
                <a:gd name="T22" fmla="*/ 12 w 24"/>
                <a:gd name="T23" fmla="*/ 12 h 36"/>
                <a:gd name="T24" fmla="*/ 12 w 24"/>
                <a:gd name="T25" fmla="*/ 18 h 36"/>
                <a:gd name="T26" fmla="*/ 18 w 24"/>
                <a:gd name="T27" fmla="*/ 24 h 36"/>
                <a:gd name="T28" fmla="*/ 24 w 24"/>
                <a:gd name="T29" fmla="*/ 30 h 36"/>
                <a:gd name="T30" fmla="*/ 24 w 24"/>
                <a:gd name="T31" fmla="*/ 36 h 36"/>
                <a:gd name="T32" fmla="*/ 24 w 24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6"/>
                <a:gd name="T53" fmla="*/ 24 w 2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6">
                  <a:moveTo>
                    <a:pt x="24" y="36"/>
                  </a:moveTo>
                  <a:lnTo>
                    <a:pt x="24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24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82" name="Freeform 415"/>
            <p:cNvSpPr>
              <a:spLocks/>
            </p:cNvSpPr>
            <p:nvPr/>
          </p:nvSpPr>
          <p:spPr bwMode="auto">
            <a:xfrm>
              <a:off x="4367" y="2067"/>
              <a:ext cx="24" cy="36"/>
            </a:xfrm>
            <a:custGeom>
              <a:avLst/>
              <a:gdLst>
                <a:gd name="T0" fmla="*/ 24 w 24"/>
                <a:gd name="T1" fmla="*/ 36 h 36"/>
                <a:gd name="T2" fmla="*/ 18 w 24"/>
                <a:gd name="T3" fmla="*/ 30 h 36"/>
                <a:gd name="T4" fmla="*/ 12 w 24"/>
                <a:gd name="T5" fmla="*/ 24 h 36"/>
                <a:gd name="T6" fmla="*/ 12 w 24"/>
                <a:gd name="T7" fmla="*/ 18 h 36"/>
                <a:gd name="T8" fmla="*/ 6 w 24"/>
                <a:gd name="T9" fmla="*/ 12 h 36"/>
                <a:gd name="T10" fmla="*/ 0 w 24"/>
                <a:gd name="T11" fmla="*/ 6 h 36"/>
                <a:gd name="T12" fmla="*/ 0 w 24"/>
                <a:gd name="T13" fmla="*/ 0 h 36"/>
                <a:gd name="T14" fmla="*/ 0 w 24"/>
                <a:gd name="T15" fmla="*/ 0 h 36"/>
                <a:gd name="T16" fmla="*/ 0 w 24"/>
                <a:gd name="T17" fmla="*/ 0 h 36"/>
                <a:gd name="T18" fmla="*/ 6 w 24"/>
                <a:gd name="T19" fmla="*/ 0 h 36"/>
                <a:gd name="T20" fmla="*/ 6 w 24"/>
                <a:gd name="T21" fmla="*/ 0 h 36"/>
                <a:gd name="T22" fmla="*/ 12 w 24"/>
                <a:gd name="T23" fmla="*/ 6 h 36"/>
                <a:gd name="T24" fmla="*/ 12 w 24"/>
                <a:gd name="T25" fmla="*/ 12 h 36"/>
                <a:gd name="T26" fmla="*/ 18 w 24"/>
                <a:gd name="T27" fmla="*/ 18 h 36"/>
                <a:gd name="T28" fmla="*/ 18 w 24"/>
                <a:gd name="T29" fmla="*/ 24 h 36"/>
                <a:gd name="T30" fmla="*/ 18 w 24"/>
                <a:gd name="T31" fmla="*/ 30 h 36"/>
                <a:gd name="T32" fmla="*/ 24 w 24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6"/>
                <a:gd name="T53" fmla="*/ 24 w 2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6">
                  <a:moveTo>
                    <a:pt x="24" y="36"/>
                  </a:moveTo>
                  <a:lnTo>
                    <a:pt x="18" y="30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18" y="30"/>
                  </a:lnTo>
                  <a:lnTo>
                    <a:pt x="24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83" name="Freeform 416"/>
            <p:cNvSpPr>
              <a:spLocks/>
            </p:cNvSpPr>
            <p:nvPr/>
          </p:nvSpPr>
          <p:spPr bwMode="auto">
            <a:xfrm>
              <a:off x="4355" y="2097"/>
              <a:ext cx="30" cy="54"/>
            </a:xfrm>
            <a:custGeom>
              <a:avLst/>
              <a:gdLst>
                <a:gd name="T0" fmla="*/ 0 w 30"/>
                <a:gd name="T1" fmla="*/ 54 h 54"/>
                <a:gd name="T2" fmla="*/ 0 w 30"/>
                <a:gd name="T3" fmla="*/ 48 h 54"/>
                <a:gd name="T4" fmla="*/ 0 w 30"/>
                <a:gd name="T5" fmla="*/ 42 h 54"/>
                <a:gd name="T6" fmla="*/ 6 w 30"/>
                <a:gd name="T7" fmla="*/ 36 h 54"/>
                <a:gd name="T8" fmla="*/ 6 w 30"/>
                <a:gd name="T9" fmla="*/ 30 h 54"/>
                <a:gd name="T10" fmla="*/ 12 w 30"/>
                <a:gd name="T11" fmla="*/ 18 h 54"/>
                <a:gd name="T12" fmla="*/ 18 w 30"/>
                <a:gd name="T13" fmla="*/ 12 h 54"/>
                <a:gd name="T14" fmla="*/ 24 w 30"/>
                <a:gd name="T15" fmla="*/ 6 h 54"/>
                <a:gd name="T16" fmla="*/ 30 w 30"/>
                <a:gd name="T17" fmla="*/ 0 h 54"/>
                <a:gd name="T18" fmla="*/ 30 w 30"/>
                <a:gd name="T19" fmla="*/ 6 h 54"/>
                <a:gd name="T20" fmla="*/ 24 w 30"/>
                <a:gd name="T21" fmla="*/ 12 h 54"/>
                <a:gd name="T22" fmla="*/ 24 w 30"/>
                <a:gd name="T23" fmla="*/ 18 h 54"/>
                <a:gd name="T24" fmla="*/ 18 w 30"/>
                <a:gd name="T25" fmla="*/ 30 h 54"/>
                <a:gd name="T26" fmla="*/ 12 w 30"/>
                <a:gd name="T27" fmla="*/ 36 h 54"/>
                <a:gd name="T28" fmla="*/ 6 w 30"/>
                <a:gd name="T29" fmla="*/ 48 h 54"/>
                <a:gd name="T30" fmla="*/ 0 w 30"/>
                <a:gd name="T31" fmla="*/ 54 h 54"/>
                <a:gd name="T32" fmla="*/ 0 w 30"/>
                <a:gd name="T33" fmla="*/ 54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54"/>
                <a:gd name="T53" fmla="*/ 30 w 30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54">
                  <a:moveTo>
                    <a:pt x="0" y="54"/>
                  </a:moveTo>
                  <a:lnTo>
                    <a:pt x="0" y="48"/>
                  </a:lnTo>
                  <a:lnTo>
                    <a:pt x="0" y="42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24" y="18"/>
                  </a:lnTo>
                  <a:lnTo>
                    <a:pt x="18" y="30"/>
                  </a:lnTo>
                  <a:lnTo>
                    <a:pt x="12" y="36"/>
                  </a:lnTo>
                  <a:lnTo>
                    <a:pt x="6" y="48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84" name="Freeform 417"/>
            <p:cNvSpPr>
              <a:spLocks/>
            </p:cNvSpPr>
            <p:nvPr/>
          </p:nvSpPr>
          <p:spPr bwMode="auto">
            <a:xfrm>
              <a:off x="4331" y="2097"/>
              <a:ext cx="30" cy="42"/>
            </a:xfrm>
            <a:custGeom>
              <a:avLst/>
              <a:gdLst>
                <a:gd name="T0" fmla="*/ 0 w 30"/>
                <a:gd name="T1" fmla="*/ 42 h 42"/>
                <a:gd name="T2" fmla="*/ 0 w 30"/>
                <a:gd name="T3" fmla="*/ 42 h 42"/>
                <a:gd name="T4" fmla="*/ 0 w 30"/>
                <a:gd name="T5" fmla="*/ 36 h 42"/>
                <a:gd name="T6" fmla="*/ 6 w 30"/>
                <a:gd name="T7" fmla="*/ 30 h 42"/>
                <a:gd name="T8" fmla="*/ 6 w 30"/>
                <a:gd name="T9" fmla="*/ 24 h 42"/>
                <a:gd name="T10" fmla="*/ 12 w 30"/>
                <a:gd name="T11" fmla="*/ 18 h 42"/>
                <a:gd name="T12" fmla="*/ 18 w 30"/>
                <a:gd name="T13" fmla="*/ 12 h 42"/>
                <a:gd name="T14" fmla="*/ 24 w 30"/>
                <a:gd name="T15" fmla="*/ 6 h 42"/>
                <a:gd name="T16" fmla="*/ 30 w 30"/>
                <a:gd name="T17" fmla="*/ 0 h 42"/>
                <a:gd name="T18" fmla="*/ 24 w 30"/>
                <a:gd name="T19" fmla="*/ 6 h 42"/>
                <a:gd name="T20" fmla="*/ 18 w 30"/>
                <a:gd name="T21" fmla="*/ 12 h 42"/>
                <a:gd name="T22" fmla="*/ 18 w 30"/>
                <a:gd name="T23" fmla="*/ 18 h 42"/>
                <a:gd name="T24" fmla="*/ 12 w 30"/>
                <a:gd name="T25" fmla="*/ 30 h 42"/>
                <a:gd name="T26" fmla="*/ 6 w 30"/>
                <a:gd name="T27" fmla="*/ 36 h 42"/>
                <a:gd name="T28" fmla="*/ 6 w 30"/>
                <a:gd name="T29" fmla="*/ 42 h 42"/>
                <a:gd name="T30" fmla="*/ 0 w 30"/>
                <a:gd name="T31" fmla="*/ 42 h 42"/>
                <a:gd name="T32" fmla="*/ 0 w 30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42"/>
                <a:gd name="T53" fmla="*/ 30 w 30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42">
                  <a:moveTo>
                    <a:pt x="0" y="42"/>
                  </a:moveTo>
                  <a:lnTo>
                    <a:pt x="0" y="42"/>
                  </a:lnTo>
                  <a:lnTo>
                    <a:pt x="0" y="36"/>
                  </a:lnTo>
                  <a:lnTo>
                    <a:pt x="6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30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85" name="Freeform 418"/>
            <p:cNvSpPr>
              <a:spLocks/>
            </p:cNvSpPr>
            <p:nvPr/>
          </p:nvSpPr>
          <p:spPr bwMode="auto">
            <a:xfrm>
              <a:off x="4331" y="2061"/>
              <a:ext cx="24" cy="42"/>
            </a:xfrm>
            <a:custGeom>
              <a:avLst/>
              <a:gdLst>
                <a:gd name="T0" fmla="*/ 24 w 24"/>
                <a:gd name="T1" fmla="*/ 42 h 42"/>
                <a:gd name="T2" fmla="*/ 24 w 24"/>
                <a:gd name="T3" fmla="*/ 36 h 42"/>
                <a:gd name="T4" fmla="*/ 18 w 24"/>
                <a:gd name="T5" fmla="*/ 36 h 42"/>
                <a:gd name="T6" fmla="*/ 12 w 24"/>
                <a:gd name="T7" fmla="*/ 30 h 42"/>
                <a:gd name="T8" fmla="*/ 6 w 24"/>
                <a:gd name="T9" fmla="*/ 18 h 42"/>
                <a:gd name="T10" fmla="*/ 6 w 24"/>
                <a:gd name="T11" fmla="*/ 12 h 42"/>
                <a:gd name="T12" fmla="*/ 0 w 24"/>
                <a:gd name="T13" fmla="*/ 6 h 42"/>
                <a:gd name="T14" fmla="*/ 0 w 24"/>
                <a:gd name="T15" fmla="*/ 6 h 42"/>
                <a:gd name="T16" fmla="*/ 0 w 24"/>
                <a:gd name="T17" fmla="*/ 0 h 42"/>
                <a:gd name="T18" fmla="*/ 6 w 24"/>
                <a:gd name="T19" fmla="*/ 0 h 42"/>
                <a:gd name="T20" fmla="*/ 6 w 24"/>
                <a:gd name="T21" fmla="*/ 6 h 42"/>
                <a:gd name="T22" fmla="*/ 12 w 24"/>
                <a:gd name="T23" fmla="*/ 12 h 42"/>
                <a:gd name="T24" fmla="*/ 12 w 24"/>
                <a:gd name="T25" fmla="*/ 18 h 42"/>
                <a:gd name="T26" fmla="*/ 18 w 24"/>
                <a:gd name="T27" fmla="*/ 30 h 42"/>
                <a:gd name="T28" fmla="*/ 18 w 24"/>
                <a:gd name="T29" fmla="*/ 36 h 42"/>
                <a:gd name="T30" fmla="*/ 24 w 24"/>
                <a:gd name="T31" fmla="*/ 36 h 42"/>
                <a:gd name="T32" fmla="*/ 24 w 24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2"/>
                <a:gd name="T53" fmla="*/ 24 w 24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2">
                  <a:moveTo>
                    <a:pt x="24" y="42"/>
                  </a:moveTo>
                  <a:lnTo>
                    <a:pt x="24" y="36"/>
                  </a:lnTo>
                  <a:lnTo>
                    <a:pt x="18" y="36"/>
                  </a:lnTo>
                  <a:lnTo>
                    <a:pt x="12" y="30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24" y="36"/>
                  </a:lnTo>
                  <a:lnTo>
                    <a:pt x="24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86" name="Freeform 419"/>
            <p:cNvSpPr>
              <a:spLocks/>
            </p:cNvSpPr>
            <p:nvPr/>
          </p:nvSpPr>
          <p:spPr bwMode="auto">
            <a:xfrm>
              <a:off x="4194" y="2157"/>
              <a:ext cx="131" cy="29"/>
            </a:xfrm>
            <a:custGeom>
              <a:avLst/>
              <a:gdLst>
                <a:gd name="T0" fmla="*/ 131 w 131"/>
                <a:gd name="T1" fmla="*/ 23 h 29"/>
                <a:gd name="T2" fmla="*/ 131 w 131"/>
                <a:gd name="T3" fmla="*/ 29 h 29"/>
                <a:gd name="T4" fmla="*/ 131 w 131"/>
                <a:gd name="T5" fmla="*/ 29 h 29"/>
                <a:gd name="T6" fmla="*/ 131 w 131"/>
                <a:gd name="T7" fmla="*/ 29 h 29"/>
                <a:gd name="T8" fmla="*/ 125 w 131"/>
                <a:gd name="T9" fmla="*/ 29 h 29"/>
                <a:gd name="T10" fmla="*/ 119 w 131"/>
                <a:gd name="T11" fmla="*/ 23 h 29"/>
                <a:gd name="T12" fmla="*/ 113 w 131"/>
                <a:gd name="T13" fmla="*/ 17 h 29"/>
                <a:gd name="T14" fmla="*/ 101 w 131"/>
                <a:gd name="T15" fmla="*/ 11 h 29"/>
                <a:gd name="T16" fmla="*/ 95 w 131"/>
                <a:gd name="T17" fmla="*/ 5 h 29"/>
                <a:gd name="T18" fmla="*/ 84 w 131"/>
                <a:gd name="T19" fmla="*/ 5 h 29"/>
                <a:gd name="T20" fmla="*/ 78 w 131"/>
                <a:gd name="T21" fmla="*/ 5 h 29"/>
                <a:gd name="T22" fmla="*/ 66 w 131"/>
                <a:gd name="T23" fmla="*/ 5 h 29"/>
                <a:gd name="T24" fmla="*/ 60 w 131"/>
                <a:gd name="T25" fmla="*/ 5 h 29"/>
                <a:gd name="T26" fmla="*/ 54 w 131"/>
                <a:gd name="T27" fmla="*/ 5 h 29"/>
                <a:gd name="T28" fmla="*/ 42 w 131"/>
                <a:gd name="T29" fmla="*/ 5 h 29"/>
                <a:gd name="T30" fmla="*/ 36 w 131"/>
                <a:gd name="T31" fmla="*/ 5 h 29"/>
                <a:gd name="T32" fmla="*/ 24 w 131"/>
                <a:gd name="T33" fmla="*/ 5 h 29"/>
                <a:gd name="T34" fmla="*/ 18 w 131"/>
                <a:gd name="T35" fmla="*/ 5 h 29"/>
                <a:gd name="T36" fmla="*/ 12 w 131"/>
                <a:gd name="T37" fmla="*/ 11 h 29"/>
                <a:gd name="T38" fmla="*/ 6 w 131"/>
                <a:gd name="T39" fmla="*/ 11 h 29"/>
                <a:gd name="T40" fmla="*/ 0 w 131"/>
                <a:gd name="T41" fmla="*/ 11 h 29"/>
                <a:gd name="T42" fmla="*/ 6 w 131"/>
                <a:gd name="T43" fmla="*/ 11 h 29"/>
                <a:gd name="T44" fmla="*/ 6 w 131"/>
                <a:gd name="T45" fmla="*/ 5 h 29"/>
                <a:gd name="T46" fmla="*/ 12 w 131"/>
                <a:gd name="T47" fmla="*/ 5 h 29"/>
                <a:gd name="T48" fmla="*/ 24 w 131"/>
                <a:gd name="T49" fmla="*/ 0 h 29"/>
                <a:gd name="T50" fmla="*/ 30 w 131"/>
                <a:gd name="T51" fmla="*/ 0 h 29"/>
                <a:gd name="T52" fmla="*/ 42 w 131"/>
                <a:gd name="T53" fmla="*/ 0 h 29"/>
                <a:gd name="T54" fmla="*/ 54 w 131"/>
                <a:gd name="T55" fmla="*/ 0 h 29"/>
                <a:gd name="T56" fmla="*/ 60 w 131"/>
                <a:gd name="T57" fmla="*/ 0 h 29"/>
                <a:gd name="T58" fmla="*/ 72 w 131"/>
                <a:gd name="T59" fmla="*/ 0 h 29"/>
                <a:gd name="T60" fmla="*/ 84 w 131"/>
                <a:gd name="T61" fmla="*/ 0 h 29"/>
                <a:gd name="T62" fmla="*/ 95 w 131"/>
                <a:gd name="T63" fmla="*/ 0 h 29"/>
                <a:gd name="T64" fmla="*/ 101 w 131"/>
                <a:gd name="T65" fmla="*/ 5 h 29"/>
                <a:gd name="T66" fmla="*/ 113 w 131"/>
                <a:gd name="T67" fmla="*/ 5 h 29"/>
                <a:gd name="T68" fmla="*/ 119 w 131"/>
                <a:gd name="T69" fmla="*/ 11 h 29"/>
                <a:gd name="T70" fmla="*/ 125 w 131"/>
                <a:gd name="T71" fmla="*/ 17 h 29"/>
                <a:gd name="T72" fmla="*/ 131 w 131"/>
                <a:gd name="T73" fmla="*/ 23 h 2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31"/>
                <a:gd name="T112" fmla="*/ 0 h 29"/>
                <a:gd name="T113" fmla="*/ 131 w 131"/>
                <a:gd name="T114" fmla="*/ 29 h 2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31" h="29">
                  <a:moveTo>
                    <a:pt x="131" y="23"/>
                  </a:moveTo>
                  <a:lnTo>
                    <a:pt x="131" y="29"/>
                  </a:lnTo>
                  <a:lnTo>
                    <a:pt x="125" y="29"/>
                  </a:lnTo>
                  <a:lnTo>
                    <a:pt x="119" y="23"/>
                  </a:lnTo>
                  <a:lnTo>
                    <a:pt x="113" y="17"/>
                  </a:lnTo>
                  <a:lnTo>
                    <a:pt x="101" y="11"/>
                  </a:lnTo>
                  <a:lnTo>
                    <a:pt x="95" y="5"/>
                  </a:lnTo>
                  <a:lnTo>
                    <a:pt x="84" y="5"/>
                  </a:lnTo>
                  <a:lnTo>
                    <a:pt x="78" y="5"/>
                  </a:lnTo>
                  <a:lnTo>
                    <a:pt x="66" y="5"/>
                  </a:lnTo>
                  <a:lnTo>
                    <a:pt x="60" y="5"/>
                  </a:lnTo>
                  <a:lnTo>
                    <a:pt x="54" y="5"/>
                  </a:lnTo>
                  <a:lnTo>
                    <a:pt x="42" y="5"/>
                  </a:lnTo>
                  <a:lnTo>
                    <a:pt x="36" y="5"/>
                  </a:lnTo>
                  <a:lnTo>
                    <a:pt x="24" y="5"/>
                  </a:lnTo>
                  <a:lnTo>
                    <a:pt x="18" y="5"/>
                  </a:lnTo>
                  <a:lnTo>
                    <a:pt x="12" y="11"/>
                  </a:lnTo>
                  <a:lnTo>
                    <a:pt x="6" y="11"/>
                  </a:lnTo>
                  <a:lnTo>
                    <a:pt x="0" y="11"/>
                  </a:lnTo>
                  <a:lnTo>
                    <a:pt x="6" y="11"/>
                  </a:lnTo>
                  <a:lnTo>
                    <a:pt x="6" y="5"/>
                  </a:lnTo>
                  <a:lnTo>
                    <a:pt x="12" y="5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72" y="0"/>
                  </a:lnTo>
                  <a:lnTo>
                    <a:pt x="84" y="0"/>
                  </a:lnTo>
                  <a:lnTo>
                    <a:pt x="95" y="0"/>
                  </a:lnTo>
                  <a:lnTo>
                    <a:pt x="101" y="5"/>
                  </a:lnTo>
                  <a:lnTo>
                    <a:pt x="113" y="5"/>
                  </a:lnTo>
                  <a:lnTo>
                    <a:pt x="119" y="11"/>
                  </a:lnTo>
                  <a:lnTo>
                    <a:pt x="125" y="17"/>
                  </a:lnTo>
                  <a:lnTo>
                    <a:pt x="131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87" name="Freeform 420"/>
            <p:cNvSpPr>
              <a:spLocks/>
            </p:cNvSpPr>
            <p:nvPr/>
          </p:nvSpPr>
          <p:spPr bwMode="auto">
            <a:xfrm>
              <a:off x="4194" y="2162"/>
              <a:ext cx="18" cy="30"/>
            </a:xfrm>
            <a:custGeom>
              <a:avLst/>
              <a:gdLst>
                <a:gd name="T0" fmla="*/ 18 w 18"/>
                <a:gd name="T1" fmla="*/ 0 h 30"/>
                <a:gd name="T2" fmla="*/ 12 w 18"/>
                <a:gd name="T3" fmla="*/ 0 h 30"/>
                <a:gd name="T4" fmla="*/ 12 w 18"/>
                <a:gd name="T5" fmla="*/ 6 h 30"/>
                <a:gd name="T6" fmla="*/ 6 w 18"/>
                <a:gd name="T7" fmla="*/ 12 h 30"/>
                <a:gd name="T8" fmla="*/ 6 w 18"/>
                <a:gd name="T9" fmla="*/ 12 h 30"/>
                <a:gd name="T10" fmla="*/ 6 w 18"/>
                <a:gd name="T11" fmla="*/ 18 h 30"/>
                <a:gd name="T12" fmla="*/ 0 w 18"/>
                <a:gd name="T13" fmla="*/ 24 h 30"/>
                <a:gd name="T14" fmla="*/ 0 w 18"/>
                <a:gd name="T15" fmla="*/ 24 h 30"/>
                <a:gd name="T16" fmla="*/ 0 w 18"/>
                <a:gd name="T17" fmla="*/ 30 h 30"/>
                <a:gd name="T18" fmla="*/ 6 w 18"/>
                <a:gd name="T19" fmla="*/ 24 h 30"/>
                <a:gd name="T20" fmla="*/ 12 w 18"/>
                <a:gd name="T21" fmla="*/ 18 h 30"/>
                <a:gd name="T22" fmla="*/ 12 w 18"/>
                <a:gd name="T23" fmla="*/ 6 h 30"/>
                <a:gd name="T24" fmla="*/ 18 w 18"/>
                <a:gd name="T25" fmla="*/ 0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30"/>
                <a:gd name="T41" fmla="*/ 18 w 18"/>
                <a:gd name="T42" fmla="*/ 30 h 3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30">
                  <a:moveTo>
                    <a:pt x="18" y="0"/>
                  </a:moveTo>
                  <a:lnTo>
                    <a:pt x="12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2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88" name="Freeform 421"/>
            <p:cNvSpPr>
              <a:spLocks/>
            </p:cNvSpPr>
            <p:nvPr/>
          </p:nvSpPr>
          <p:spPr bwMode="auto">
            <a:xfrm>
              <a:off x="4206" y="2157"/>
              <a:ext cx="18" cy="35"/>
            </a:xfrm>
            <a:custGeom>
              <a:avLst/>
              <a:gdLst>
                <a:gd name="T0" fmla="*/ 0 w 18"/>
                <a:gd name="T1" fmla="*/ 35 h 35"/>
                <a:gd name="T2" fmla="*/ 0 w 18"/>
                <a:gd name="T3" fmla="*/ 29 h 35"/>
                <a:gd name="T4" fmla="*/ 0 w 18"/>
                <a:gd name="T5" fmla="*/ 29 h 35"/>
                <a:gd name="T6" fmla="*/ 0 w 18"/>
                <a:gd name="T7" fmla="*/ 23 h 35"/>
                <a:gd name="T8" fmla="*/ 0 w 18"/>
                <a:gd name="T9" fmla="*/ 17 h 35"/>
                <a:gd name="T10" fmla="*/ 6 w 18"/>
                <a:gd name="T11" fmla="*/ 17 h 35"/>
                <a:gd name="T12" fmla="*/ 12 w 18"/>
                <a:gd name="T13" fmla="*/ 11 h 35"/>
                <a:gd name="T14" fmla="*/ 12 w 18"/>
                <a:gd name="T15" fmla="*/ 5 h 35"/>
                <a:gd name="T16" fmla="*/ 18 w 18"/>
                <a:gd name="T17" fmla="*/ 0 h 35"/>
                <a:gd name="T18" fmla="*/ 18 w 18"/>
                <a:gd name="T19" fmla="*/ 5 h 35"/>
                <a:gd name="T20" fmla="*/ 12 w 18"/>
                <a:gd name="T21" fmla="*/ 11 h 35"/>
                <a:gd name="T22" fmla="*/ 12 w 18"/>
                <a:gd name="T23" fmla="*/ 17 h 35"/>
                <a:gd name="T24" fmla="*/ 6 w 18"/>
                <a:gd name="T25" fmla="*/ 17 h 35"/>
                <a:gd name="T26" fmla="*/ 6 w 18"/>
                <a:gd name="T27" fmla="*/ 23 h 35"/>
                <a:gd name="T28" fmla="*/ 0 w 18"/>
                <a:gd name="T29" fmla="*/ 29 h 35"/>
                <a:gd name="T30" fmla="*/ 0 w 18"/>
                <a:gd name="T31" fmla="*/ 29 h 35"/>
                <a:gd name="T32" fmla="*/ 0 w 18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5"/>
                <a:gd name="T53" fmla="*/ 18 w 18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5">
                  <a:moveTo>
                    <a:pt x="0" y="35"/>
                  </a:moveTo>
                  <a:lnTo>
                    <a:pt x="0" y="29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6" y="17"/>
                  </a:lnTo>
                  <a:lnTo>
                    <a:pt x="12" y="11"/>
                  </a:lnTo>
                  <a:lnTo>
                    <a:pt x="12" y="5"/>
                  </a:lnTo>
                  <a:lnTo>
                    <a:pt x="18" y="0"/>
                  </a:lnTo>
                  <a:lnTo>
                    <a:pt x="18" y="5"/>
                  </a:lnTo>
                  <a:lnTo>
                    <a:pt x="12" y="11"/>
                  </a:lnTo>
                  <a:lnTo>
                    <a:pt x="12" y="17"/>
                  </a:lnTo>
                  <a:lnTo>
                    <a:pt x="6" y="17"/>
                  </a:lnTo>
                  <a:lnTo>
                    <a:pt x="6" y="23"/>
                  </a:lnTo>
                  <a:lnTo>
                    <a:pt x="0" y="29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89" name="Freeform 422"/>
            <p:cNvSpPr>
              <a:spLocks/>
            </p:cNvSpPr>
            <p:nvPr/>
          </p:nvSpPr>
          <p:spPr bwMode="auto">
            <a:xfrm>
              <a:off x="4224" y="2157"/>
              <a:ext cx="24" cy="41"/>
            </a:xfrm>
            <a:custGeom>
              <a:avLst/>
              <a:gdLst>
                <a:gd name="T0" fmla="*/ 0 w 24"/>
                <a:gd name="T1" fmla="*/ 41 h 41"/>
                <a:gd name="T2" fmla="*/ 0 w 24"/>
                <a:gd name="T3" fmla="*/ 35 h 41"/>
                <a:gd name="T4" fmla="*/ 0 w 24"/>
                <a:gd name="T5" fmla="*/ 35 h 41"/>
                <a:gd name="T6" fmla="*/ 6 w 24"/>
                <a:gd name="T7" fmla="*/ 29 h 41"/>
                <a:gd name="T8" fmla="*/ 6 w 24"/>
                <a:gd name="T9" fmla="*/ 23 h 41"/>
                <a:gd name="T10" fmla="*/ 12 w 24"/>
                <a:gd name="T11" fmla="*/ 11 h 41"/>
                <a:gd name="T12" fmla="*/ 18 w 24"/>
                <a:gd name="T13" fmla="*/ 5 h 41"/>
                <a:gd name="T14" fmla="*/ 24 w 24"/>
                <a:gd name="T15" fmla="*/ 0 h 41"/>
                <a:gd name="T16" fmla="*/ 24 w 24"/>
                <a:gd name="T17" fmla="*/ 0 h 41"/>
                <a:gd name="T18" fmla="*/ 24 w 24"/>
                <a:gd name="T19" fmla="*/ 0 h 41"/>
                <a:gd name="T20" fmla="*/ 24 w 24"/>
                <a:gd name="T21" fmla="*/ 5 h 41"/>
                <a:gd name="T22" fmla="*/ 18 w 24"/>
                <a:gd name="T23" fmla="*/ 11 h 41"/>
                <a:gd name="T24" fmla="*/ 12 w 24"/>
                <a:gd name="T25" fmla="*/ 23 h 41"/>
                <a:gd name="T26" fmla="*/ 12 w 24"/>
                <a:gd name="T27" fmla="*/ 29 h 41"/>
                <a:gd name="T28" fmla="*/ 6 w 24"/>
                <a:gd name="T29" fmla="*/ 35 h 41"/>
                <a:gd name="T30" fmla="*/ 6 w 24"/>
                <a:gd name="T31" fmla="*/ 41 h 41"/>
                <a:gd name="T32" fmla="*/ 0 w 24"/>
                <a:gd name="T33" fmla="*/ 41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1"/>
                <a:gd name="T53" fmla="*/ 24 w 24"/>
                <a:gd name="T54" fmla="*/ 41 h 4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1">
                  <a:moveTo>
                    <a:pt x="0" y="41"/>
                  </a:moveTo>
                  <a:lnTo>
                    <a:pt x="0" y="35"/>
                  </a:lnTo>
                  <a:lnTo>
                    <a:pt x="6" y="29"/>
                  </a:lnTo>
                  <a:lnTo>
                    <a:pt x="6" y="23"/>
                  </a:lnTo>
                  <a:lnTo>
                    <a:pt x="12" y="11"/>
                  </a:lnTo>
                  <a:lnTo>
                    <a:pt x="18" y="5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18" y="11"/>
                  </a:lnTo>
                  <a:lnTo>
                    <a:pt x="12" y="23"/>
                  </a:lnTo>
                  <a:lnTo>
                    <a:pt x="12" y="29"/>
                  </a:lnTo>
                  <a:lnTo>
                    <a:pt x="6" y="35"/>
                  </a:lnTo>
                  <a:lnTo>
                    <a:pt x="6" y="41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90" name="Freeform 423"/>
            <p:cNvSpPr>
              <a:spLocks/>
            </p:cNvSpPr>
            <p:nvPr/>
          </p:nvSpPr>
          <p:spPr bwMode="auto">
            <a:xfrm>
              <a:off x="4248" y="2157"/>
              <a:ext cx="24" cy="47"/>
            </a:xfrm>
            <a:custGeom>
              <a:avLst/>
              <a:gdLst>
                <a:gd name="T0" fmla="*/ 0 w 24"/>
                <a:gd name="T1" fmla="*/ 47 h 47"/>
                <a:gd name="T2" fmla="*/ 0 w 24"/>
                <a:gd name="T3" fmla="*/ 41 h 47"/>
                <a:gd name="T4" fmla="*/ 0 w 24"/>
                <a:gd name="T5" fmla="*/ 35 h 47"/>
                <a:gd name="T6" fmla="*/ 0 w 24"/>
                <a:gd name="T7" fmla="*/ 29 h 47"/>
                <a:gd name="T8" fmla="*/ 6 w 24"/>
                <a:gd name="T9" fmla="*/ 23 h 47"/>
                <a:gd name="T10" fmla="*/ 12 w 24"/>
                <a:gd name="T11" fmla="*/ 17 h 47"/>
                <a:gd name="T12" fmla="*/ 18 w 24"/>
                <a:gd name="T13" fmla="*/ 11 h 47"/>
                <a:gd name="T14" fmla="*/ 24 w 24"/>
                <a:gd name="T15" fmla="*/ 5 h 47"/>
                <a:gd name="T16" fmla="*/ 24 w 24"/>
                <a:gd name="T17" fmla="*/ 0 h 47"/>
                <a:gd name="T18" fmla="*/ 24 w 24"/>
                <a:gd name="T19" fmla="*/ 5 h 47"/>
                <a:gd name="T20" fmla="*/ 24 w 24"/>
                <a:gd name="T21" fmla="*/ 11 h 47"/>
                <a:gd name="T22" fmla="*/ 18 w 24"/>
                <a:gd name="T23" fmla="*/ 17 h 47"/>
                <a:gd name="T24" fmla="*/ 12 w 24"/>
                <a:gd name="T25" fmla="*/ 23 h 47"/>
                <a:gd name="T26" fmla="*/ 6 w 24"/>
                <a:gd name="T27" fmla="*/ 35 h 47"/>
                <a:gd name="T28" fmla="*/ 6 w 24"/>
                <a:gd name="T29" fmla="*/ 41 h 47"/>
                <a:gd name="T30" fmla="*/ 0 w 24"/>
                <a:gd name="T31" fmla="*/ 41 h 47"/>
                <a:gd name="T32" fmla="*/ 0 w 24"/>
                <a:gd name="T33" fmla="*/ 47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7"/>
                <a:gd name="T53" fmla="*/ 24 w 24"/>
                <a:gd name="T54" fmla="*/ 47 h 4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7">
                  <a:moveTo>
                    <a:pt x="0" y="47"/>
                  </a:moveTo>
                  <a:lnTo>
                    <a:pt x="0" y="41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6" y="23"/>
                  </a:lnTo>
                  <a:lnTo>
                    <a:pt x="12" y="17"/>
                  </a:lnTo>
                  <a:lnTo>
                    <a:pt x="18" y="11"/>
                  </a:lnTo>
                  <a:lnTo>
                    <a:pt x="24" y="5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24" y="11"/>
                  </a:lnTo>
                  <a:lnTo>
                    <a:pt x="18" y="17"/>
                  </a:lnTo>
                  <a:lnTo>
                    <a:pt x="12" y="23"/>
                  </a:lnTo>
                  <a:lnTo>
                    <a:pt x="6" y="35"/>
                  </a:lnTo>
                  <a:lnTo>
                    <a:pt x="6" y="41"/>
                  </a:lnTo>
                  <a:lnTo>
                    <a:pt x="0" y="41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91" name="Freeform 424"/>
            <p:cNvSpPr>
              <a:spLocks/>
            </p:cNvSpPr>
            <p:nvPr/>
          </p:nvSpPr>
          <p:spPr bwMode="auto">
            <a:xfrm>
              <a:off x="4260" y="2162"/>
              <a:ext cx="29" cy="36"/>
            </a:xfrm>
            <a:custGeom>
              <a:avLst/>
              <a:gdLst>
                <a:gd name="T0" fmla="*/ 0 w 29"/>
                <a:gd name="T1" fmla="*/ 36 h 36"/>
                <a:gd name="T2" fmla="*/ 0 w 29"/>
                <a:gd name="T3" fmla="*/ 36 h 36"/>
                <a:gd name="T4" fmla="*/ 0 w 29"/>
                <a:gd name="T5" fmla="*/ 30 h 36"/>
                <a:gd name="T6" fmla="*/ 6 w 29"/>
                <a:gd name="T7" fmla="*/ 24 h 36"/>
                <a:gd name="T8" fmla="*/ 12 w 29"/>
                <a:gd name="T9" fmla="*/ 18 h 36"/>
                <a:gd name="T10" fmla="*/ 18 w 29"/>
                <a:gd name="T11" fmla="*/ 12 h 36"/>
                <a:gd name="T12" fmla="*/ 23 w 29"/>
                <a:gd name="T13" fmla="*/ 6 h 36"/>
                <a:gd name="T14" fmla="*/ 23 w 29"/>
                <a:gd name="T15" fmla="*/ 0 h 36"/>
                <a:gd name="T16" fmla="*/ 29 w 29"/>
                <a:gd name="T17" fmla="*/ 0 h 36"/>
                <a:gd name="T18" fmla="*/ 29 w 29"/>
                <a:gd name="T19" fmla="*/ 0 h 36"/>
                <a:gd name="T20" fmla="*/ 23 w 29"/>
                <a:gd name="T21" fmla="*/ 6 h 36"/>
                <a:gd name="T22" fmla="*/ 18 w 29"/>
                <a:gd name="T23" fmla="*/ 12 h 36"/>
                <a:gd name="T24" fmla="*/ 18 w 29"/>
                <a:gd name="T25" fmla="*/ 18 h 36"/>
                <a:gd name="T26" fmla="*/ 12 w 29"/>
                <a:gd name="T27" fmla="*/ 24 h 36"/>
                <a:gd name="T28" fmla="*/ 6 w 29"/>
                <a:gd name="T29" fmla="*/ 30 h 36"/>
                <a:gd name="T30" fmla="*/ 0 w 29"/>
                <a:gd name="T31" fmla="*/ 36 h 36"/>
                <a:gd name="T32" fmla="*/ 0 w 29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9"/>
                <a:gd name="T52" fmla="*/ 0 h 36"/>
                <a:gd name="T53" fmla="*/ 29 w 2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9" h="36">
                  <a:moveTo>
                    <a:pt x="0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3" y="6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23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6" y="3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92" name="Freeform 425"/>
            <p:cNvSpPr>
              <a:spLocks/>
            </p:cNvSpPr>
            <p:nvPr/>
          </p:nvSpPr>
          <p:spPr bwMode="auto">
            <a:xfrm>
              <a:off x="4278" y="2168"/>
              <a:ext cx="23" cy="30"/>
            </a:xfrm>
            <a:custGeom>
              <a:avLst/>
              <a:gdLst>
                <a:gd name="T0" fmla="*/ 0 w 23"/>
                <a:gd name="T1" fmla="*/ 30 h 30"/>
                <a:gd name="T2" fmla="*/ 0 w 23"/>
                <a:gd name="T3" fmla="*/ 24 h 30"/>
                <a:gd name="T4" fmla="*/ 0 w 23"/>
                <a:gd name="T5" fmla="*/ 24 h 30"/>
                <a:gd name="T6" fmla="*/ 0 w 23"/>
                <a:gd name="T7" fmla="*/ 18 h 30"/>
                <a:gd name="T8" fmla="*/ 5 w 23"/>
                <a:gd name="T9" fmla="*/ 12 h 30"/>
                <a:gd name="T10" fmla="*/ 11 w 23"/>
                <a:gd name="T11" fmla="*/ 6 h 30"/>
                <a:gd name="T12" fmla="*/ 11 w 23"/>
                <a:gd name="T13" fmla="*/ 6 h 30"/>
                <a:gd name="T14" fmla="*/ 17 w 23"/>
                <a:gd name="T15" fmla="*/ 0 h 30"/>
                <a:gd name="T16" fmla="*/ 23 w 23"/>
                <a:gd name="T17" fmla="*/ 0 h 30"/>
                <a:gd name="T18" fmla="*/ 23 w 23"/>
                <a:gd name="T19" fmla="*/ 0 h 30"/>
                <a:gd name="T20" fmla="*/ 17 w 23"/>
                <a:gd name="T21" fmla="*/ 6 h 30"/>
                <a:gd name="T22" fmla="*/ 11 w 23"/>
                <a:gd name="T23" fmla="*/ 12 h 30"/>
                <a:gd name="T24" fmla="*/ 11 w 23"/>
                <a:gd name="T25" fmla="*/ 18 h 30"/>
                <a:gd name="T26" fmla="*/ 5 w 23"/>
                <a:gd name="T27" fmla="*/ 24 h 30"/>
                <a:gd name="T28" fmla="*/ 5 w 23"/>
                <a:gd name="T29" fmla="*/ 24 h 30"/>
                <a:gd name="T30" fmla="*/ 0 w 23"/>
                <a:gd name="T31" fmla="*/ 30 h 30"/>
                <a:gd name="T32" fmla="*/ 0 w 23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30"/>
                <a:gd name="T53" fmla="*/ 23 w 23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30">
                  <a:moveTo>
                    <a:pt x="0" y="30"/>
                  </a:moveTo>
                  <a:lnTo>
                    <a:pt x="0" y="24"/>
                  </a:lnTo>
                  <a:lnTo>
                    <a:pt x="0" y="18"/>
                  </a:lnTo>
                  <a:lnTo>
                    <a:pt x="5" y="12"/>
                  </a:lnTo>
                  <a:lnTo>
                    <a:pt x="11" y="6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17" y="6"/>
                  </a:lnTo>
                  <a:lnTo>
                    <a:pt x="11" y="12"/>
                  </a:lnTo>
                  <a:lnTo>
                    <a:pt x="11" y="18"/>
                  </a:lnTo>
                  <a:lnTo>
                    <a:pt x="5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93" name="Freeform 426"/>
            <p:cNvSpPr>
              <a:spLocks/>
            </p:cNvSpPr>
            <p:nvPr/>
          </p:nvSpPr>
          <p:spPr bwMode="auto">
            <a:xfrm>
              <a:off x="4289" y="2174"/>
              <a:ext cx="24" cy="24"/>
            </a:xfrm>
            <a:custGeom>
              <a:avLst/>
              <a:gdLst>
                <a:gd name="T0" fmla="*/ 0 w 24"/>
                <a:gd name="T1" fmla="*/ 24 h 24"/>
                <a:gd name="T2" fmla="*/ 0 w 24"/>
                <a:gd name="T3" fmla="*/ 18 h 24"/>
                <a:gd name="T4" fmla="*/ 6 w 24"/>
                <a:gd name="T5" fmla="*/ 18 h 24"/>
                <a:gd name="T6" fmla="*/ 6 w 24"/>
                <a:gd name="T7" fmla="*/ 12 h 24"/>
                <a:gd name="T8" fmla="*/ 12 w 24"/>
                <a:gd name="T9" fmla="*/ 12 h 24"/>
                <a:gd name="T10" fmla="*/ 18 w 24"/>
                <a:gd name="T11" fmla="*/ 6 h 24"/>
                <a:gd name="T12" fmla="*/ 18 w 24"/>
                <a:gd name="T13" fmla="*/ 0 h 24"/>
                <a:gd name="T14" fmla="*/ 24 w 24"/>
                <a:gd name="T15" fmla="*/ 0 h 24"/>
                <a:gd name="T16" fmla="*/ 24 w 24"/>
                <a:gd name="T17" fmla="*/ 0 h 24"/>
                <a:gd name="T18" fmla="*/ 24 w 24"/>
                <a:gd name="T19" fmla="*/ 0 h 24"/>
                <a:gd name="T20" fmla="*/ 18 w 24"/>
                <a:gd name="T21" fmla="*/ 6 h 24"/>
                <a:gd name="T22" fmla="*/ 18 w 24"/>
                <a:gd name="T23" fmla="*/ 12 h 24"/>
                <a:gd name="T24" fmla="*/ 12 w 24"/>
                <a:gd name="T25" fmla="*/ 12 h 24"/>
                <a:gd name="T26" fmla="*/ 12 w 24"/>
                <a:gd name="T27" fmla="*/ 18 h 24"/>
                <a:gd name="T28" fmla="*/ 6 w 24"/>
                <a:gd name="T29" fmla="*/ 18 h 24"/>
                <a:gd name="T30" fmla="*/ 6 w 24"/>
                <a:gd name="T31" fmla="*/ 24 h 24"/>
                <a:gd name="T32" fmla="*/ 0 w 24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24"/>
                  </a:moveTo>
                  <a:lnTo>
                    <a:pt x="0" y="18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94" name="Freeform 427"/>
            <p:cNvSpPr>
              <a:spLocks/>
            </p:cNvSpPr>
            <p:nvPr/>
          </p:nvSpPr>
          <p:spPr bwMode="auto">
            <a:xfrm>
              <a:off x="4307" y="2180"/>
              <a:ext cx="12" cy="12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12 h 12"/>
                <a:gd name="T4" fmla="*/ 6 w 12"/>
                <a:gd name="T5" fmla="*/ 6 h 12"/>
                <a:gd name="T6" fmla="*/ 12 w 12"/>
                <a:gd name="T7" fmla="*/ 0 h 12"/>
                <a:gd name="T8" fmla="*/ 12 w 12"/>
                <a:gd name="T9" fmla="*/ 0 h 12"/>
                <a:gd name="T10" fmla="*/ 12 w 12"/>
                <a:gd name="T11" fmla="*/ 0 h 12"/>
                <a:gd name="T12" fmla="*/ 6 w 12"/>
                <a:gd name="T13" fmla="*/ 6 h 12"/>
                <a:gd name="T14" fmla="*/ 0 w 12"/>
                <a:gd name="T15" fmla="*/ 12 h 12"/>
                <a:gd name="T16" fmla="*/ 0 w 12"/>
                <a:gd name="T17" fmla="*/ 12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12"/>
                <a:gd name="T29" fmla="*/ 12 w 12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12">
                  <a:moveTo>
                    <a:pt x="0" y="12"/>
                  </a:moveTo>
                  <a:lnTo>
                    <a:pt x="0" y="12"/>
                  </a:lnTo>
                  <a:lnTo>
                    <a:pt x="6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95" name="Freeform 428"/>
            <p:cNvSpPr>
              <a:spLocks/>
            </p:cNvSpPr>
            <p:nvPr/>
          </p:nvSpPr>
          <p:spPr bwMode="auto">
            <a:xfrm>
              <a:off x="4182" y="2168"/>
              <a:ext cx="18" cy="18"/>
            </a:xfrm>
            <a:custGeom>
              <a:avLst/>
              <a:gdLst>
                <a:gd name="T0" fmla="*/ 18 w 18"/>
                <a:gd name="T1" fmla="*/ 0 h 18"/>
                <a:gd name="T2" fmla="*/ 18 w 18"/>
                <a:gd name="T3" fmla="*/ 0 h 18"/>
                <a:gd name="T4" fmla="*/ 12 w 18"/>
                <a:gd name="T5" fmla="*/ 12 h 18"/>
                <a:gd name="T6" fmla="*/ 6 w 18"/>
                <a:gd name="T7" fmla="*/ 18 h 18"/>
                <a:gd name="T8" fmla="*/ 6 w 18"/>
                <a:gd name="T9" fmla="*/ 18 h 18"/>
                <a:gd name="T10" fmla="*/ 0 w 18"/>
                <a:gd name="T11" fmla="*/ 12 h 18"/>
                <a:gd name="T12" fmla="*/ 6 w 18"/>
                <a:gd name="T13" fmla="*/ 12 h 18"/>
                <a:gd name="T14" fmla="*/ 6 w 18"/>
                <a:gd name="T15" fmla="*/ 6 h 18"/>
                <a:gd name="T16" fmla="*/ 6 w 18"/>
                <a:gd name="T17" fmla="*/ 6 h 18"/>
                <a:gd name="T18" fmla="*/ 12 w 18"/>
                <a:gd name="T19" fmla="*/ 6 h 18"/>
                <a:gd name="T20" fmla="*/ 18 w 18"/>
                <a:gd name="T21" fmla="*/ 0 h 18"/>
                <a:gd name="T22" fmla="*/ 18 w 18"/>
                <a:gd name="T23" fmla="*/ 0 h 18"/>
                <a:gd name="T24" fmla="*/ 18 w 18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18"/>
                <a:gd name="T41" fmla="*/ 18 w 18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18">
                  <a:moveTo>
                    <a:pt x="18" y="0"/>
                  </a:moveTo>
                  <a:lnTo>
                    <a:pt x="18" y="0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96" name="Freeform 429"/>
            <p:cNvSpPr>
              <a:spLocks/>
            </p:cNvSpPr>
            <p:nvPr/>
          </p:nvSpPr>
          <p:spPr bwMode="auto">
            <a:xfrm>
              <a:off x="4182" y="2157"/>
              <a:ext cx="18" cy="5"/>
            </a:xfrm>
            <a:custGeom>
              <a:avLst/>
              <a:gdLst>
                <a:gd name="T0" fmla="*/ 18 w 18"/>
                <a:gd name="T1" fmla="*/ 5 h 5"/>
                <a:gd name="T2" fmla="*/ 18 w 18"/>
                <a:gd name="T3" fmla="*/ 5 h 5"/>
                <a:gd name="T4" fmla="*/ 18 w 18"/>
                <a:gd name="T5" fmla="*/ 5 h 5"/>
                <a:gd name="T6" fmla="*/ 12 w 18"/>
                <a:gd name="T7" fmla="*/ 5 h 5"/>
                <a:gd name="T8" fmla="*/ 12 w 18"/>
                <a:gd name="T9" fmla="*/ 5 h 5"/>
                <a:gd name="T10" fmla="*/ 6 w 18"/>
                <a:gd name="T11" fmla="*/ 0 h 5"/>
                <a:gd name="T12" fmla="*/ 6 w 18"/>
                <a:gd name="T13" fmla="*/ 0 h 5"/>
                <a:gd name="T14" fmla="*/ 0 w 18"/>
                <a:gd name="T15" fmla="*/ 0 h 5"/>
                <a:gd name="T16" fmla="*/ 0 w 18"/>
                <a:gd name="T17" fmla="*/ 0 h 5"/>
                <a:gd name="T18" fmla="*/ 0 w 18"/>
                <a:gd name="T19" fmla="*/ 0 h 5"/>
                <a:gd name="T20" fmla="*/ 0 w 18"/>
                <a:gd name="T21" fmla="*/ 5 h 5"/>
                <a:gd name="T22" fmla="*/ 6 w 18"/>
                <a:gd name="T23" fmla="*/ 5 h 5"/>
                <a:gd name="T24" fmla="*/ 6 w 18"/>
                <a:gd name="T25" fmla="*/ 5 h 5"/>
                <a:gd name="T26" fmla="*/ 12 w 18"/>
                <a:gd name="T27" fmla="*/ 5 h 5"/>
                <a:gd name="T28" fmla="*/ 12 w 18"/>
                <a:gd name="T29" fmla="*/ 5 h 5"/>
                <a:gd name="T30" fmla="*/ 18 w 18"/>
                <a:gd name="T31" fmla="*/ 5 h 5"/>
                <a:gd name="T32" fmla="*/ 18 w 18"/>
                <a:gd name="T33" fmla="*/ 5 h 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5"/>
                <a:gd name="T53" fmla="*/ 18 w 18"/>
                <a:gd name="T54" fmla="*/ 5 h 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5">
                  <a:moveTo>
                    <a:pt x="18" y="5"/>
                  </a:moveTo>
                  <a:lnTo>
                    <a:pt x="18" y="5"/>
                  </a:lnTo>
                  <a:lnTo>
                    <a:pt x="12" y="5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6" y="5"/>
                  </a:lnTo>
                  <a:lnTo>
                    <a:pt x="12" y="5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97" name="Freeform 430"/>
            <p:cNvSpPr>
              <a:spLocks/>
            </p:cNvSpPr>
            <p:nvPr/>
          </p:nvSpPr>
          <p:spPr bwMode="auto">
            <a:xfrm>
              <a:off x="4176" y="2168"/>
              <a:ext cx="24" cy="6"/>
            </a:xfrm>
            <a:custGeom>
              <a:avLst/>
              <a:gdLst>
                <a:gd name="T0" fmla="*/ 24 w 24"/>
                <a:gd name="T1" fmla="*/ 0 h 6"/>
                <a:gd name="T2" fmla="*/ 18 w 24"/>
                <a:gd name="T3" fmla="*/ 0 h 6"/>
                <a:gd name="T4" fmla="*/ 18 w 24"/>
                <a:gd name="T5" fmla="*/ 0 h 6"/>
                <a:gd name="T6" fmla="*/ 12 w 24"/>
                <a:gd name="T7" fmla="*/ 0 h 6"/>
                <a:gd name="T8" fmla="*/ 12 w 24"/>
                <a:gd name="T9" fmla="*/ 0 h 6"/>
                <a:gd name="T10" fmla="*/ 6 w 24"/>
                <a:gd name="T11" fmla="*/ 0 h 6"/>
                <a:gd name="T12" fmla="*/ 6 w 24"/>
                <a:gd name="T13" fmla="*/ 0 h 6"/>
                <a:gd name="T14" fmla="*/ 0 w 24"/>
                <a:gd name="T15" fmla="*/ 0 h 6"/>
                <a:gd name="T16" fmla="*/ 0 w 24"/>
                <a:gd name="T17" fmla="*/ 0 h 6"/>
                <a:gd name="T18" fmla="*/ 0 w 24"/>
                <a:gd name="T19" fmla="*/ 6 h 6"/>
                <a:gd name="T20" fmla="*/ 0 w 24"/>
                <a:gd name="T21" fmla="*/ 6 h 6"/>
                <a:gd name="T22" fmla="*/ 6 w 24"/>
                <a:gd name="T23" fmla="*/ 6 h 6"/>
                <a:gd name="T24" fmla="*/ 12 w 24"/>
                <a:gd name="T25" fmla="*/ 6 h 6"/>
                <a:gd name="T26" fmla="*/ 12 w 24"/>
                <a:gd name="T27" fmla="*/ 0 h 6"/>
                <a:gd name="T28" fmla="*/ 18 w 24"/>
                <a:gd name="T29" fmla="*/ 0 h 6"/>
                <a:gd name="T30" fmla="*/ 18 w 24"/>
                <a:gd name="T31" fmla="*/ 0 h 6"/>
                <a:gd name="T32" fmla="*/ 24 w 24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24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98" name="Freeform 431"/>
            <p:cNvSpPr>
              <a:spLocks/>
            </p:cNvSpPr>
            <p:nvPr/>
          </p:nvSpPr>
          <p:spPr bwMode="auto">
            <a:xfrm>
              <a:off x="4188" y="2145"/>
              <a:ext cx="24" cy="17"/>
            </a:xfrm>
            <a:custGeom>
              <a:avLst/>
              <a:gdLst>
                <a:gd name="T0" fmla="*/ 24 w 24"/>
                <a:gd name="T1" fmla="*/ 17 h 17"/>
                <a:gd name="T2" fmla="*/ 18 w 24"/>
                <a:gd name="T3" fmla="*/ 17 h 17"/>
                <a:gd name="T4" fmla="*/ 18 w 24"/>
                <a:gd name="T5" fmla="*/ 12 h 17"/>
                <a:gd name="T6" fmla="*/ 12 w 24"/>
                <a:gd name="T7" fmla="*/ 12 h 17"/>
                <a:gd name="T8" fmla="*/ 6 w 24"/>
                <a:gd name="T9" fmla="*/ 12 h 17"/>
                <a:gd name="T10" fmla="*/ 6 w 24"/>
                <a:gd name="T11" fmla="*/ 6 h 17"/>
                <a:gd name="T12" fmla="*/ 0 w 24"/>
                <a:gd name="T13" fmla="*/ 6 h 17"/>
                <a:gd name="T14" fmla="*/ 0 w 24"/>
                <a:gd name="T15" fmla="*/ 0 h 17"/>
                <a:gd name="T16" fmla="*/ 0 w 24"/>
                <a:gd name="T17" fmla="*/ 0 h 17"/>
                <a:gd name="T18" fmla="*/ 0 w 24"/>
                <a:gd name="T19" fmla="*/ 0 h 17"/>
                <a:gd name="T20" fmla="*/ 6 w 24"/>
                <a:gd name="T21" fmla="*/ 0 h 17"/>
                <a:gd name="T22" fmla="*/ 6 w 24"/>
                <a:gd name="T23" fmla="*/ 6 h 17"/>
                <a:gd name="T24" fmla="*/ 12 w 24"/>
                <a:gd name="T25" fmla="*/ 6 h 17"/>
                <a:gd name="T26" fmla="*/ 12 w 24"/>
                <a:gd name="T27" fmla="*/ 12 h 17"/>
                <a:gd name="T28" fmla="*/ 18 w 24"/>
                <a:gd name="T29" fmla="*/ 12 h 17"/>
                <a:gd name="T30" fmla="*/ 18 w 24"/>
                <a:gd name="T31" fmla="*/ 17 h 17"/>
                <a:gd name="T32" fmla="*/ 24 w 24"/>
                <a:gd name="T33" fmla="*/ 17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7"/>
                <a:gd name="T53" fmla="*/ 24 w 24"/>
                <a:gd name="T54" fmla="*/ 17 h 1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7">
                  <a:moveTo>
                    <a:pt x="24" y="17"/>
                  </a:moveTo>
                  <a:lnTo>
                    <a:pt x="18" y="17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17"/>
                  </a:lnTo>
                  <a:lnTo>
                    <a:pt x="24" y="17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2999" name="Freeform 432"/>
            <p:cNvSpPr>
              <a:spLocks/>
            </p:cNvSpPr>
            <p:nvPr/>
          </p:nvSpPr>
          <p:spPr bwMode="auto">
            <a:xfrm>
              <a:off x="4313" y="2151"/>
              <a:ext cx="6" cy="23"/>
            </a:xfrm>
            <a:custGeom>
              <a:avLst/>
              <a:gdLst>
                <a:gd name="T0" fmla="*/ 0 w 6"/>
                <a:gd name="T1" fmla="*/ 23 h 23"/>
                <a:gd name="T2" fmla="*/ 0 w 6"/>
                <a:gd name="T3" fmla="*/ 17 h 23"/>
                <a:gd name="T4" fmla="*/ 0 w 6"/>
                <a:gd name="T5" fmla="*/ 11 h 23"/>
                <a:gd name="T6" fmla="*/ 0 w 6"/>
                <a:gd name="T7" fmla="*/ 0 h 23"/>
                <a:gd name="T8" fmla="*/ 0 w 6"/>
                <a:gd name="T9" fmla="*/ 0 h 23"/>
                <a:gd name="T10" fmla="*/ 6 w 6"/>
                <a:gd name="T11" fmla="*/ 0 h 23"/>
                <a:gd name="T12" fmla="*/ 6 w 6"/>
                <a:gd name="T13" fmla="*/ 6 h 23"/>
                <a:gd name="T14" fmla="*/ 0 w 6"/>
                <a:gd name="T15" fmla="*/ 17 h 23"/>
                <a:gd name="T16" fmla="*/ 0 w 6"/>
                <a:gd name="T17" fmla="*/ 23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3"/>
                <a:gd name="T29" fmla="*/ 6 w 6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3">
                  <a:moveTo>
                    <a:pt x="0" y="23"/>
                  </a:moveTo>
                  <a:lnTo>
                    <a:pt x="0" y="17"/>
                  </a:lnTo>
                  <a:lnTo>
                    <a:pt x="0" y="11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17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00" name="Freeform 433"/>
            <p:cNvSpPr>
              <a:spLocks/>
            </p:cNvSpPr>
            <p:nvPr/>
          </p:nvSpPr>
          <p:spPr bwMode="auto">
            <a:xfrm>
              <a:off x="4319" y="2151"/>
              <a:ext cx="12" cy="29"/>
            </a:xfrm>
            <a:custGeom>
              <a:avLst/>
              <a:gdLst>
                <a:gd name="T0" fmla="*/ 0 w 12"/>
                <a:gd name="T1" fmla="*/ 29 h 29"/>
                <a:gd name="T2" fmla="*/ 0 w 12"/>
                <a:gd name="T3" fmla="*/ 23 h 29"/>
                <a:gd name="T4" fmla="*/ 0 w 12"/>
                <a:gd name="T5" fmla="*/ 11 h 29"/>
                <a:gd name="T6" fmla="*/ 6 w 12"/>
                <a:gd name="T7" fmla="*/ 6 h 29"/>
                <a:gd name="T8" fmla="*/ 6 w 12"/>
                <a:gd name="T9" fmla="*/ 0 h 29"/>
                <a:gd name="T10" fmla="*/ 12 w 12"/>
                <a:gd name="T11" fmla="*/ 6 h 29"/>
                <a:gd name="T12" fmla="*/ 6 w 12"/>
                <a:gd name="T13" fmla="*/ 11 h 29"/>
                <a:gd name="T14" fmla="*/ 6 w 12"/>
                <a:gd name="T15" fmla="*/ 23 h 29"/>
                <a:gd name="T16" fmla="*/ 0 w 12"/>
                <a:gd name="T17" fmla="*/ 29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29"/>
                <a:gd name="T29" fmla="*/ 12 w 12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29">
                  <a:moveTo>
                    <a:pt x="0" y="29"/>
                  </a:moveTo>
                  <a:lnTo>
                    <a:pt x="0" y="23"/>
                  </a:lnTo>
                  <a:lnTo>
                    <a:pt x="0" y="11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6"/>
                  </a:lnTo>
                  <a:lnTo>
                    <a:pt x="6" y="11"/>
                  </a:lnTo>
                  <a:lnTo>
                    <a:pt x="6" y="23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01" name="Freeform 434"/>
            <p:cNvSpPr>
              <a:spLocks/>
            </p:cNvSpPr>
            <p:nvPr/>
          </p:nvSpPr>
          <p:spPr bwMode="auto">
            <a:xfrm>
              <a:off x="4295" y="2139"/>
              <a:ext cx="6" cy="29"/>
            </a:xfrm>
            <a:custGeom>
              <a:avLst/>
              <a:gdLst>
                <a:gd name="T0" fmla="*/ 6 w 6"/>
                <a:gd name="T1" fmla="*/ 29 h 29"/>
                <a:gd name="T2" fmla="*/ 6 w 6"/>
                <a:gd name="T3" fmla="*/ 23 h 29"/>
                <a:gd name="T4" fmla="*/ 0 w 6"/>
                <a:gd name="T5" fmla="*/ 18 h 29"/>
                <a:gd name="T6" fmla="*/ 0 w 6"/>
                <a:gd name="T7" fmla="*/ 6 h 29"/>
                <a:gd name="T8" fmla="*/ 6 w 6"/>
                <a:gd name="T9" fmla="*/ 0 h 29"/>
                <a:gd name="T10" fmla="*/ 6 w 6"/>
                <a:gd name="T11" fmla="*/ 6 h 29"/>
                <a:gd name="T12" fmla="*/ 6 w 6"/>
                <a:gd name="T13" fmla="*/ 12 h 29"/>
                <a:gd name="T14" fmla="*/ 6 w 6"/>
                <a:gd name="T15" fmla="*/ 18 h 29"/>
                <a:gd name="T16" fmla="*/ 6 w 6"/>
                <a:gd name="T17" fmla="*/ 29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9"/>
                <a:gd name="T29" fmla="*/ 6 w 6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9">
                  <a:moveTo>
                    <a:pt x="6" y="29"/>
                  </a:moveTo>
                  <a:lnTo>
                    <a:pt x="6" y="23"/>
                  </a:lnTo>
                  <a:lnTo>
                    <a:pt x="0" y="18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6" y="2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02" name="Freeform 435"/>
            <p:cNvSpPr>
              <a:spLocks/>
            </p:cNvSpPr>
            <p:nvPr/>
          </p:nvSpPr>
          <p:spPr bwMode="auto">
            <a:xfrm>
              <a:off x="4283" y="2133"/>
              <a:ext cx="6" cy="29"/>
            </a:xfrm>
            <a:custGeom>
              <a:avLst/>
              <a:gdLst>
                <a:gd name="T0" fmla="*/ 6 w 6"/>
                <a:gd name="T1" fmla="*/ 29 h 29"/>
                <a:gd name="T2" fmla="*/ 6 w 6"/>
                <a:gd name="T3" fmla="*/ 24 h 29"/>
                <a:gd name="T4" fmla="*/ 0 w 6"/>
                <a:gd name="T5" fmla="*/ 12 h 29"/>
                <a:gd name="T6" fmla="*/ 0 w 6"/>
                <a:gd name="T7" fmla="*/ 6 h 29"/>
                <a:gd name="T8" fmla="*/ 0 w 6"/>
                <a:gd name="T9" fmla="*/ 0 h 29"/>
                <a:gd name="T10" fmla="*/ 6 w 6"/>
                <a:gd name="T11" fmla="*/ 6 h 29"/>
                <a:gd name="T12" fmla="*/ 6 w 6"/>
                <a:gd name="T13" fmla="*/ 12 h 29"/>
                <a:gd name="T14" fmla="*/ 6 w 6"/>
                <a:gd name="T15" fmla="*/ 24 h 29"/>
                <a:gd name="T16" fmla="*/ 6 w 6"/>
                <a:gd name="T17" fmla="*/ 29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9"/>
                <a:gd name="T29" fmla="*/ 6 w 6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9">
                  <a:moveTo>
                    <a:pt x="6" y="29"/>
                  </a:moveTo>
                  <a:lnTo>
                    <a:pt x="6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6" y="24"/>
                  </a:lnTo>
                  <a:lnTo>
                    <a:pt x="6" y="2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03" name="Freeform 436"/>
            <p:cNvSpPr>
              <a:spLocks/>
            </p:cNvSpPr>
            <p:nvPr/>
          </p:nvSpPr>
          <p:spPr bwMode="auto">
            <a:xfrm>
              <a:off x="4266" y="2127"/>
              <a:ext cx="12" cy="30"/>
            </a:xfrm>
            <a:custGeom>
              <a:avLst/>
              <a:gdLst>
                <a:gd name="T0" fmla="*/ 12 w 12"/>
                <a:gd name="T1" fmla="*/ 30 h 30"/>
                <a:gd name="T2" fmla="*/ 6 w 12"/>
                <a:gd name="T3" fmla="*/ 24 h 30"/>
                <a:gd name="T4" fmla="*/ 0 w 12"/>
                <a:gd name="T5" fmla="*/ 12 h 30"/>
                <a:gd name="T6" fmla="*/ 0 w 12"/>
                <a:gd name="T7" fmla="*/ 0 h 30"/>
                <a:gd name="T8" fmla="*/ 0 w 12"/>
                <a:gd name="T9" fmla="*/ 0 h 30"/>
                <a:gd name="T10" fmla="*/ 6 w 12"/>
                <a:gd name="T11" fmla="*/ 6 h 30"/>
                <a:gd name="T12" fmla="*/ 6 w 12"/>
                <a:gd name="T13" fmla="*/ 12 h 30"/>
                <a:gd name="T14" fmla="*/ 12 w 12"/>
                <a:gd name="T15" fmla="*/ 24 h 30"/>
                <a:gd name="T16" fmla="*/ 12 w 12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12" y="30"/>
                  </a:moveTo>
                  <a:lnTo>
                    <a:pt x="6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24"/>
                  </a:lnTo>
                  <a:lnTo>
                    <a:pt x="12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04" name="Freeform 437"/>
            <p:cNvSpPr>
              <a:spLocks/>
            </p:cNvSpPr>
            <p:nvPr/>
          </p:nvSpPr>
          <p:spPr bwMode="auto">
            <a:xfrm>
              <a:off x="4230" y="2121"/>
              <a:ext cx="18" cy="36"/>
            </a:xfrm>
            <a:custGeom>
              <a:avLst/>
              <a:gdLst>
                <a:gd name="T0" fmla="*/ 18 w 18"/>
                <a:gd name="T1" fmla="*/ 36 h 36"/>
                <a:gd name="T2" fmla="*/ 18 w 18"/>
                <a:gd name="T3" fmla="*/ 36 h 36"/>
                <a:gd name="T4" fmla="*/ 12 w 18"/>
                <a:gd name="T5" fmla="*/ 30 h 36"/>
                <a:gd name="T6" fmla="*/ 12 w 18"/>
                <a:gd name="T7" fmla="*/ 24 h 36"/>
                <a:gd name="T8" fmla="*/ 6 w 18"/>
                <a:gd name="T9" fmla="*/ 18 h 36"/>
                <a:gd name="T10" fmla="*/ 6 w 18"/>
                <a:gd name="T11" fmla="*/ 12 h 36"/>
                <a:gd name="T12" fmla="*/ 0 w 18"/>
                <a:gd name="T13" fmla="*/ 6 h 36"/>
                <a:gd name="T14" fmla="*/ 0 w 18"/>
                <a:gd name="T15" fmla="*/ 6 h 36"/>
                <a:gd name="T16" fmla="*/ 6 w 18"/>
                <a:gd name="T17" fmla="*/ 0 h 36"/>
                <a:gd name="T18" fmla="*/ 6 w 18"/>
                <a:gd name="T19" fmla="*/ 0 h 36"/>
                <a:gd name="T20" fmla="*/ 6 w 18"/>
                <a:gd name="T21" fmla="*/ 6 h 36"/>
                <a:gd name="T22" fmla="*/ 12 w 18"/>
                <a:gd name="T23" fmla="*/ 12 h 36"/>
                <a:gd name="T24" fmla="*/ 12 w 18"/>
                <a:gd name="T25" fmla="*/ 18 h 36"/>
                <a:gd name="T26" fmla="*/ 12 w 18"/>
                <a:gd name="T27" fmla="*/ 24 h 36"/>
                <a:gd name="T28" fmla="*/ 18 w 18"/>
                <a:gd name="T29" fmla="*/ 30 h 36"/>
                <a:gd name="T30" fmla="*/ 18 w 18"/>
                <a:gd name="T31" fmla="*/ 36 h 36"/>
                <a:gd name="T32" fmla="*/ 18 w 18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6"/>
                <a:gd name="T53" fmla="*/ 18 w 18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6">
                  <a:moveTo>
                    <a:pt x="18" y="36"/>
                  </a:moveTo>
                  <a:lnTo>
                    <a:pt x="18" y="36"/>
                  </a:lnTo>
                  <a:lnTo>
                    <a:pt x="12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2" y="24"/>
                  </a:lnTo>
                  <a:lnTo>
                    <a:pt x="18" y="30"/>
                  </a:lnTo>
                  <a:lnTo>
                    <a:pt x="18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05" name="Freeform 438"/>
            <p:cNvSpPr>
              <a:spLocks/>
            </p:cNvSpPr>
            <p:nvPr/>
          </p:nvSpPr>
          <p:spPr bwMode="auto">
            <a:xfrm>
              <a:off x="4200" y="2127"/>
              <a:ext cx="24" cy="35"/>
            </a:xfrm>
            <a:custGeom>
              <a:avLst/>
              <a:gdLst>
                <a:gd name="T0" fmla="*/ 24 w 24"/>
                <a:gd name="T1" fmla="*/ 35 h 35"/>
                <a:gd name="T2" fmla="*/ 18 w 24"/>
                <a:gd name="T3" fmla="*/ 30 h 35"/>
                <a:gd name="T4" fmla="*/ 18 w 24"/>
                <a:gd name="T5" fmla="*/ 30 h 35"/>
                <a:gd name="T6" fmla="*/ 12 w 24"/>
                <a:gd name="T7" fmla="*/ 24 h 35"/>
                <a:gd name="T8" fmla="*/ 6 w 24"/>
                <a:gd name="T9" fmla="*/ 18 h 35"/>
                <a:gd name="T10" fmla="*/ 6 w 24"/>
                <a:gd name="T11" fmla="*/ 12 h 35"/>
                <a:gd name="T12" fmla="*/ 0 w 24"/>
                <a:gd name="T13" fmla="*/ 6 h 35"/>
                <a:gd name="T14" fmla="*/ 0 w 24"/>
                <a:gd name="T15" fmla="*/ 6 h 35"/>
                <a:gd name="T16" fmla="*/ 0 w 24"/>
                <a:gd name="T17" fmla="*/ 0 h 35"/>
                <a:gd name="T18" fmla="*/ 6 w 24"/>
                <a:gd name="T19" fmla="*/ 0 h 35"/>
                <a:gd name="T20" fmla="*/ 6 w 24"/>
                <a:gd name="T21" fmla="*/ 6 h 35"/>
                <a:gd name="T22" fmla="*/ 6 w 24"/>
                <a:gd name="T23" fmla="*/ 12 h 35"/>
                <a:gd name="T24" fmla="*/ 12 w 24"/>
                <a:gd name="T25" fmla="*/ 18 h 35"/>
                <a:gd name="T26" fmla="*/ 12 w 24"/>
                <a:gd name="T27" fmla="*/ 24 h 35"/>
                <a:gd name="T28" fmla="*/ 18 w 24"/>
                <a:gd name="T29" fmla="*/ 30 h 35"/>
                <a:gd name="T30" fmla="*/ 18 w 24"/>
                <a:gd name="T31" fmla="*/ 35 h 35"/>
                <a:gd name="T32" fmla="*/ 24 w 24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5"/>
                <a:gd name="T53" fmla="*/ 24 w 24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5">
                  <a:moveTo>
                    <a:pt x="24" y="35"/>
                  </a:moveTo>
                  <a:lnTo>
                    <a:pt x="18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2" y="24"/>
                  </a:lnTo>
                  <a:lnTo>
                    <a:pt x="18" y="30"/>
                  </a:lnTo>
                  <a:lnTo>
                    <a:pt x="18" y="35"/>
                  </a:lnTo>
                  <a:lnTo>
                    <a:pt x="24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06" name="Freeform 439"/>
            <p:cNvSpPr>
              <a:spLocks/>
            </p:cNvSpPr>
            <p:nvPr/>
          </p:nvSpPr>
          <p:spPr bwMode="auto">
            <a:xfrm>
              <a:off x="4248" y="2127"/>
              <a:ext cx="18" cy="30"/>
            </a:xfrm>
            <a:custGeom>
              <a:avLst/>
              <a:gdLst>
                <a:gd name="T0" fmla="*/ 18 w 18"/>
                <a:gd name="T1" fmla="*/ 30 h 30"/>
                <a:gd name="T2" fmla="*/ 12 w 18"/>
                <a:gd name="T3" fmla="*/ 30 h 30"/>
                <a:gd name="T4" fmla="*/ 12 w 18"/>
                <a:gd name="T5" fmla="*/ 24 h 30"/>
                <a:gd name="T6" fmla="*/ 6 w 18"/>
                <a:gd name="T7" fmla="*/ 18 h 30"/>
                <a:gd name="T8" fmla="*/ 0 w 18"/>
                <a:gd name="T9" fmla="*/ 12 h 30"/>
                <a:gd name="T10" fmla="*/ 0 w 18"/>
                <a:gd name="T11" fmla="*/ 6 h 30"/>
                <a:gd name="T12" fmla="*/ 0 w 18"/>
                <a:gd name="T13" fmla="*/ 6 h 30"/>
                <a:gd name="T14" fmla="*/ 0 w 18"/>
                <a:gd name="T15" fmla="*/ 0 h 30"/>
                <a:gd name="T16" fmla="*/ 0 w 18"/>
                <a:gd name="T17" fmla="*/ 0 h 30"/>
                <a:gd name="T18" fmla="*/ 0 w 18"/>
                <a:gd name="T19" fmla="*/ 0 h 30"/>
                <a:gd name="T20" fmla="*/ 6 w 18"/>
                <a:gd name="T21" fmla="*/ 6 h 30"/>
                <a:gd name="T22" fmla="*/ 6 w 18"/>
                <a:gd name="T23" fmla="*/ 6 h 30"/>
                <a:gd name="T24" fmla="*/ 6 w 18"/>
                <a:gd name="T25" fmla="*/ 12 h 30"/>
                <a:gd name="T26" fmla="*/ 12 w 18"/>
                <a:gd name="T27" fmla="*/ 18 h 30"/>
                <a:gd name="T28" fmla="*/ 12 w 18"/>
                <a:gd name="T29" fmla="*/ 24 h 30"/>
                <a:gd name="T30" fmla="*/ 12 w 18"/>
                <a:gd name="T31" fmla="*/ 30 h 30"/>
                <a:gd name="T32" fmla="*/ 18 w 18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0"/>
                <a:gd name="T53" fmla="*/ 18 w 1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0">
                  <a:moveTo>
                    <a:pt x="18" y="30"/>
                  </a:moveTo>
                  <a:lnTo>
                    <a:pt x="12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2" y="24"/>
                  </a:lnTo>
                  <a:lnTo>
                    <a:pt x="12" y="30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07" name="Freeform 440"/>
            <p:cNvSpPr>
              <a:spLocks/>
            </p:cNvSpPr>
            <p:nvPr/>
          </p:nvSpPr>
          <p:spPr bwMode="auto">
            <a:xfrm>
              <a:off x="4236" y="2157"/>
              <a:ext cx="24" cy="41"/>
            </a:xfrm>
            <a:custGeom>
              <a:avLst/>
              <a:gdLst>
                <a:gd name="T0" fmla="*/ 0 w 24"/>
                <a:gd name="T1" fmla="*/ 41 h 41"/>
                <a:gd name="T2" fmla="*/ 0 w 24"/>
                <a:gd name="T3" fmla="*/ 41 h 41"/>
                <a:gd name="T4" fmla="*/ 0 w 24"/>
                <a:gd name="T5" fmla="*/ 35 h 41"/>
                <a:gd name="T6" fmla="*/ 0 w 24"/>
                <a:gd name="T7" fmla="*/ 29 h 41"/>
                <a:gd name="T8" fmla="*/ 6 w 24"/>
                <a:gd name="T9" fmla="*/ 23 h 41"/>
                <a:gd name="T10" fmla="*/ 12 w 24"/>
                <a:gd name="T11" fmla="*/ 11 h 41"/>
                <a:gd name="T12" fmla="*/ 18 w 24"/>
                <a:gd name="T13" fmla="*/ 5 h 41"/>
                <a:gd name="T14" fmla="*/ 24 w 24"/>
                <a:gd name="T15" fmla="*/ 0 h 41"/>
                <a:gd name="T16" fmla="*/ 24 w 24"/>
                <a:gd name="T17" fmla="*/ 0 h 41"/>
                <a:gd name="T18" fmla="*/ 24 w 24"/>
                <a:gd name="T19" fmla="*/ 0 h 41"/>
                <a:gd name="T20" fmla="*/ 24 w 24"/>
                <a:gd name="T21" fmla="*/ 5 h 41"/>
                <a:gd name="T22" fmla="*/ 18 w 24"/>
                <a:gd name="T23" fmla="*/ 17 h 41"/>
                <a:gd name="T24" fmla="*/ 12 w 24"/>
                <a:gd name="T25" fmla="*/ 23 h 41"/>
                <a:gd name="T26" fmla="*/ 6 w 24"/>
                <a:gd name="T27" fmla="*/ 29 h 41"/>
                <a:gd name="T28" fmla="*/ 6 w 24"/>
                <a:gd name="T29" fmla="*/ 35 h 41"/>
                <a:gd name="T30" fmla="*/ 0 w 24"/>
                <a:gd name="T31" fmla="*/ 41 h 41"/>
                <a:gd name="T32" fmla="*/ 0 w 24"/>
                <a:gd name="T33" fmla="*/ 41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1"/>
                <a:gd name="T53" fmla="*/ 24 w 24"/>
                <a:gd name="T54" fmla="*/ 41 h 4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1">
                  <a:moveTo>
                    <a:pt x="0" y="41"/>
                  </a:moveTo>
                  <a:lnTo>
                    <a:pt x="0" y="41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6" y="23"/>
                  </a:lnTo>
                  <a:lnTo>
                    <a:pt x="12" y="11"/>
                  </a:lnTo>
                  <a:lnTo>
                    <a:pt x="18" y="5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18" y="17"/>
                  </a:lnTo>
                  <a:lnTo>
                    <a:pt x="12" y="23"/>
                  </a:lnTo>
                  <a:lnTo>
                    <a:pt x="6" y="29"/>
                  </a:lnTo>
                  <a:lnTo>
                    <a:pt x="6" y="35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08" name="Freeform 441"/>
            <p:cNvSpPr>
              <a:spLocks/>
            </p:cNvSpPr>
            <p:nvPr/>
          </p:nvSpPr>
          <p:spPr bwMode="auto">
            <a:xfrm>
              <a:off x="4212" y="2157"/>
              <a:ext cx="24" cy="35"/>
            </a:xfrm>
            <a:custGeom>
              <a:avLst/>
              <a:gdLst>
                <a:gd name="T0" fmla="*/ 0 w 24"/>
                <a:gd name="T1" fmla="*/ 35 h 35"/>
                <a:gd name="T2" fmla="*/ 0 w 24"/>
                <a:gd name="T3" fmla="*/ 35 h 35"/>
                <a:gd name="T4" fmla="*/ 6 w 24"/>
                <a:gd name="T5" fmla="*/ 29 h 35"/>
                <a:gd name="T6" fmla="*/ 6 w 24"/>
                <a:gd name="T7" fmla="*/ 23 h 35"/>
                <a:gd name="T8" fmla="*/ 6 w 24"/>
                <a:gd name="T9" fmla="*/ 17 h 35"/>
                <a:gd name="T10" fmla="*/ 12 w 24"/>
                <a:gd name="T11" fmla="*/ 11 h 35"/>
                <a:gd name="T12" fmla="*/ 18 w 24"/>
                <a:gd name="T13" fmla="*/ 5 h 35"/>
                <a:gd name="T14" fmla="*/ 24 w 24"/>
                <a:gd name="T15" fmla="*/ 5 h 35"/>
                <a:gd name="T16" fmla="*/ 24 w 24"/>
                <a:gd name="T17" fmla="*/ 0 h 35"/>
                <a:gd name="T18" fmla="*/ 24 w 24"/>
                <a:gd name="T19" fmla="*/ 5 h 35"/>
                <a:gd name="T20" fmla="*/ 24 w 24"/>
                <a:gd name="T21" fmla="*/ 11 h 35"/>
                <a:gd name="T22" fmla="*/ 18 w 24"/>
                <a:gd name="T23" fmla="*/ 17 h 35"/>
                <a:gd name="T24" fmla="*/ 12 w 24"/>
                <a:gd name="T25" fmla="*/ 23 h 35"/>
                <a:gd name="T26" fmla="*/ 12 w 24"/>
                <a:gd name="T27" fmla="*/ 29 h 35"/>
                <a:gd name="T28" fmla="*/ 6 w 24"/>
                <a:gd name="T29" fmla="*/ 29 h 35"/>
                <a:gd name="T30" fmla="*/ 6 w 24"/>
                <a:gd name="T31" fmla="*/ 35 h 35"/>
                <a:gd name="T32" fmla="*/ 0 w 24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5"/>
                <a:gd name="T53" fmla="*/ 24 w 24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5">
                  <a:moveTo>
                    <a:pt x="0" y="35"/>
                  </a:moveTo>
                  <a:lnTo>
                    <a:pt x="0" y="35"/>
                  </a:lnTo>
                  <a:lnTo>
                    <a:pt x="6" y="29"/>
                  </a:lnTo>
                  <a:lnTo>
                    <a:pt x="6" y="23"/>
                  </a:lnTo>
                  <a:lnTo>
                    <a:pt x="6" y="17"/>
                  </a:lnTo>
                  <a:lnTo>
                    <a:pt x="12" y="11"/>
                  </a:lnTo>
                  <a:lnTo>
                    <a:pt x="18" y="5"/>
                  </a:lnTo>
                  <a:lnTo>
                    <a:pt x="24" y="5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24" y="11"/>
                  </a:lnTo>
                  <a:lnTo>
                    <a:pt x="18" y="17"/>
                  </a:lnTo>
                  <a:lnTo>
                    <a:pt x="12" y="23"/>
                  </a:lnTo>
                  <a:lnTo>
                    <a:pt x="12" y="29"/>
                  </a:lnTo>
                  <a:lnTo>
                    <a:pt x="6" y="29"/>
                  </a:lnTo>
                  <a:lnTo>
                    <a:pt x="6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09" name="Freeform 442"/>
            <p:cNvSpPr>
              <a:spLocks/>
            </p:cNvSpPr>
            <p:nvPr/>
          </p:nvSpPr>
          <p:spPr bwMode="auto">
            <a:xfrm>
              <a:off x="4212" y="2127"/>
              <a:ext cx="24" cy="35"/>
            </a:xfrm>
            <a:custGeom>
              <a:avLst/>
              <a:gdLst>
                <a:gd name="T0" fmla="*/ 24 w 24"/>
                <a:gd name="T1" fmla="*/ 35 h 35"/>
                <a:gd name="T2" fmla="*/ 24 w 24"/>
                <a:gd name="T3" fmla="*/ 30 h 35"/>
                <a:gd name="T4" fmla="*/ 18 w 24"/>
                <a:gd name="T5" fmla="*/ 24 h 35"/>
                <a:gd name="T6" fmla="*/ 12 w 24"/>
                <a:gd name="T7" fmla="*/ 18 h 35"/>
                <a:gd name="T8" fmla="*/ 12 w 24"/>
                <a:gd name="T9" fmla="*/ 18 h 35"/>
                <a:gd name="T10" fmla="*/ 6 w 24"/>
                <a:gd name="T11" fmla="*/ 12 h 35"/>
                <a:gd name="T12" fmla="*/ 6 w 24"/>
                <a:gd name="T13" fmla="*/ 6 h 35"/>
                <a:gd name="T14" fmla="*/ 0 w 24"/>
                <a:gd name="T15" fmla="*/ 0 h 35"/>
                <a:gd name="T16" fmla="*/ 6 w 24"/>
                <a:gd name="T17" fmla="*/ 0 h 35"/>
                <a:gd name="T18" fmla="*/ 6 w 24"/>
                <a:gd name="T19" fmla="*/ 0 h 35"/>
                <a:gd name="T20" fmla="*/ 6 w 24"/>
                <a:gd name="T21" fmla="*/ 0 h 35"/>
                <a:gd name="T22" fmla="*/ 12 w 24"/>
                <a:gd name="T23" fmla="*/ 6 h 35"/>
                <a:gd name="T24" fmla="*/ 12 w 24"/>
                <a:gd name="T25" fmla="*/ 12 h 35"/>
                <a:gd name="T26" fmla="*/ 18 w 24"/>
                <a:gd name="T27" fmla="*/ 18 h 35"/>
                <a:gd name="T28" fmla="*/ 18 w 24"/>
                <a:gd name="T29" fmla="*/ 24 h 35"/>
                <a:gd name="T30" fmla="*/ 24 w 24"/>
                <a:gd name="T31" fmla="*/ 30 h 35"/>
                <a:gd name="T32" fmla="*/ 24 w 24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5"/>
                <a:gd name="T53" fmla="*/ 24 w 24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5">
                  <a:moveTo>
                    <a:pt x="24" y="35"/>
                  </a:moveTo>
                  <a:lnTo>
                    <a:pt x="24" y="30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24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10" name="Freeform 443"/>
            <p:cNvSpPr>
              <a:spLocks/>
            </p:cNvSpPr>
            <p:nvPr/>
          </p:nvSpPr>
          <p:spPr bwMode="auto">
            <a:xfrm>
              <a:off x="5096" y="1636"/>
              <a:ext cx="89" cy="84"/>
            </a:xfrm>
            <a:custGeom>
              <a:avLst/>
              <a:gdLst>
                <a:gd name="T0" fmla="*/ 18 w 89"/>
                <a:gd name="T1" fmla="*/ 18 h 84"/>
                <a:gd name="T2" fmla="*/ 12 w 89"/>
                <a:gd name="T3" fmla="*/ 30 h 84"/>
                <a:gd name="T4" fmla="*/ 12 w 89"/>
                <a:gd name="T5" fmla="*/ 42 h 84"/>
                <a:gd name="T6" fmla="*/ 24 w 89"/>
                <a:gd name="T7" fmla="*/ 42 h 84"/>
                <a:gd name="T8" fmla="*/ 29 w 89"/>
                <a:gd name="T9" fmla="*/ 42 h 84"/>
                <a:gd name="T10" fmla="*/ 29 w 89"/>
                <a:gd name="T11" fmla="*/ 48 h 84"/>
                <a:gd name="T12" fmla="*/ 29 w 89"/>
                <a:gd name="T13" fmla="*/ 48 h 84"/>
                <a:gd name="T14" fmla="*/ 24 w 89"/>
                <a:gd name="T15" fmla="*/ 48 h 84"/>
                <a:gd name="T16" fmla="*/ 18 w 89"/>
                <a:gd name="T17" fmla="*/ 42 h 84"/>
                <a:gd name="T18" fmla="*/ 6 w 89"/>
                <a:gd name="T19" fmla="*/ 48 h 84"/>
                <a:gd name="T20" fmla="*/ 0 w 89"/>
                <a:gd name="T21" fmla="*/ 54 h 84"/>
                <a:gd name="T22" fmla="*/ 6 w 89"/>
                <a:gd name="T23" fmla="*/ 66 h 84"/>
                <a:gd name="T24" fmla="*/ 12 w 89"/>
                <a:gd name="T25" fmla="*/ 66 h 84"/>
                <a:gd name="T26" fmla="*/ 18 w 89"/>
                <a:gd name="T27" fmla="*/ 66 h 84"/>
                <a:gd name="T28" fmla="*/ 24 w 89"/>
                <a:gd name="T29" fmla="*/ 66 h 84"/>
                <a:gd name="T30" fmla="*/ 29 w 89"/>
                <a:gd name="T31" fmla="*/ 60 h 84"/>
                <a:gd name="T32" fmla="*/ 24 w 89"/>
                <a:gd name="T33" fmla="*/ 72 h 84"/>
                <a:gd name="T34" fmla="*/ 24 w 89"/>
                <a:gd name="T35" fmla="*/ 84 h 84"/>
                <a:gd name="T36" fmla="*/ 29 w 89"/>
                <a:gd name="T37" fmla="*/ 84 h 84"/>
                <a:gd name="T38" fmla="*/ 41 w 89"/>
                <a:gd name="T39" fmla="*/ 84 h 84"/>
                <a:gd name="T40" fmla="*/ 41 w 89"/>
                <a:gd name="T41" fmla="*/ 72 h 84"/>
                <a:gd name="T42" fmla="*/ 41 w 89"/>
                <a:gd name="T43" fmla="*/ 66 h 84"/>
                <a:gd name="T44" fmla="*/ 41 w 89"/>
                <a:gd name="T45" fmla="*/ 60 h 84"/>
                <a:gd name="T46" fmla="*/ 41 w 89"/>
                <a:gd name="T47" fmla="*/ 66 h 84"/>
                <a:gd name="T48" fmla="*/ 47 w 89"/>
                <a:gd name="T49" fmla="*/ 72 h 84"/>
                <a:gd name="T50" fmla="*/ 59 w 89"/>
                <a:gd name="T51" fmla="*/ 72 h 84"/>
                <a:gd name="T52" fmla="*/ 71 w 89"/>
                <a:gd name="T53" fmla="*/ 78 h 84"/>
                <a:gd name="T54" fmla="*/ 83 w 89"/>
                <a:gd name="T55" fmla="*/ 72 h 84"/>
                <a:gd name="T56" fmla="*/ 83 w 89"/>
                <a:gd name="T57" fmla="*/ 66 h 84"/>
                <a:gd name="T58" fmla="*/ 83 w 89"/>
                <a:gd name="T59" fmla="*/ 60 h 84"/>
                <a:gd name="T60" fmla="*/ 71 w 89"/>
                <a:gd name="T61" fmla="*/ 54 h 84"/>
                <a:gd name="T62" fmla="*/ 59 w 89"/>
                <a:gd name="T63" fmla="*/ 54 h 84"/>
                <a:gd name="T64" fmla="*/ 65 w 89"/>
                <a:gd name="T65" fmla="*/ 42 h 84"/>
                <a:gd name="T66" fmla="*/ 77 w 89"/>
                <a:gd name="T67" fmla="*/ 42 h 84"/>
                <a:gd name="T68" fmla="*/ 89 w 89"/>
                <a:gd name="T69" fmla="*/ 36 h 84"/>
                <a:gd name="T70" fmla="*/ 89 w 89"/>
                <a:gd name="T71" fmla="*/ 24 h 84"/>
                <a:gd name="T72" fmla="*/ 77 w 89"/>
                <a:gd name="T73" fmla="*/ 18 h 84"/>
                <a:gd name="T74" fmla="*/ 65 w 89"/>
                <a:gd name="T75" fmla="*/ 24 h 84"/>
                <a:gd name="T76" fmla="*/ 65 w 89"/>
                <a:gd name="T77" fmla="*/ 30 h 84"/>
                <a:gd name="T78" fmla="*/ 59 w 89"/>
                <a:gd name="T79" fmla="*/ 36 h 84"/>
                <a:gd name="T80" fmla="*/ 53 w 89"/>
                <a:gd name="T81" fmla="*/ 36 h 84"/>
                <a:gd name="T82" fmla="*/ 53 w 89"/>
                <a:gd name="T83" fmla="*/ 30 h 84"/>
                <a:gd name="T84" fmla="*/ 53 w 89"/>
                <a:gd name="T85" fmla="*/ 24 h 84"/>
                <a:gd name="T86" fmla="*/ 65 w 89"/>
                <a:gd name="T87" fmla="*/ 12 h 84"/>
                <a:gd name="T88" fmla="*/ 59 w 89"/>
                <a:gd name="T89" fmla="*/ 0 h 84"/>
                <a:gd name="T90" fmla="*/ 47 w 89"/>
                <a:gd name="T91" fmla="*/ 0 h 84"/>
                <a:gd name="T92" fmla="*/ 41 w 89"/>
                <a:gd name="T93" fmla="*/ 6 h 84"/>
                <a:gd name="T94" fmla="*/ 35 w 89"/>
                <a:gd name="T95" fmla="*/ 12 h 84"/>
                <a:gd name="T96" fmla="*/ 41 w 89"/>
                <a:gd name="T97" fmla="*/ 18 h 84"/>
                <a:gd name="T98" fmla="*/ 41 w 89"/>
                <a:gd name="T99" fmla="*/ 24 h 84"/>
                <a:gd name="T100" fmla="*/ 41 w 89"/>
                <a:gd name="T101" fmla="*/ 36 h 84"/>
                <a:gd name="T102" fmla="*/ 35 w 89"/>
                <a:gd name="T103" fmla="*/ 36 h 84"/>
                <a:gd name="T104" fmla="*/ 35 w 89"/>
                <a:gd name="T105" fmla="*/ 24 h 8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84"/>
                <a:gd name="T161" fmla="*/ 89 w 89"/>
                <a:gd name="T162" fmla="*/ 84 h 8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84">
                  <a:moveTo>
                    <a:pt x="24" y="18"/>
                  </a:moveTo>
                  <a:lnTo>
                    <a:pt x="18" y="18"/>
                  </a:lnTo>
                  <a:lnTo>
                    <a:pt x="12" y="24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12" y="42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9" y="42"/>
                  </a:lnTo>
                  <a:lnTo>
                    <a:pt x="29" y="48"/>
                  </a:lnTo>
                  <a:lnTo>
                    <a:pt x="24" y="48"/>
                  </a:lnTo>
                  <a:lnTo>
                    <a:pt x="18" y="48"/>
                  </a:lnTo>
                  <a:lnTo>
                    <a:pt x="18" y="42"/>
                  </a:lnTo>
                  <a:lnTo>
                    <a:pt x="12" y="42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8" y="66"/>
                  </a:lnTo>
                  <a:lnTo>
                    <a:pt x="24" y="66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29" y="66"/>
                  </a:lnTo>
                  <a:lnTo>
                    <a:pt x="24" y="72"/>
                  </a:lnTo>
                  <a:lnTo>
                    <a:pt x="24" y="78"/>
                  </a:lnTo>
                  <a:lnTo>
                    <a:pt x="24" y="84"/>
                  </a:lnTo>
                  <a:lnTo>
                    <a:pt x="29" y="84"/>
                  </a:lnTo>
                  <a:lnTo>
                    <a:pt x="35" y="84"/>
                  </a:lnTo>
                  <a:lnTo>
                    <a:pt x="41" y="84"/>
                  </a:lnTo>
                  <a:lnTo>
                    <a:pt x="41" y="78"/>
                  </a:lnTo>
                  <a:lnTo>
                    <a:pt x="41" y="72"/>
                  </a:lnTo>
                  <a:lnTo>
                    <a:pt x="41" y="66"/>
                  </a:lnTo>
                  <a:lnTo>
                    <a:pt x="41" y="60"/>
                  </a:lnTo>
                  <a:lnTo>
                    <a:pt x="41" y="66"/>
                  </a:lnTo>
                  <a:lnTo>
                    <a:pt x="47" y="66"/>
                  </a:lnTo>
                  <a:lnTo>
                    <a:pt x="47" y="72"/>
                  </a:lnTo>
                  <a:lnTo>
                    <a:pt x="53" y="72"/>
                  </a:lnTo>
                  <a:lnTo>
                    <a:pt x="59" y="72"/>
                  </a:lnTo>
                  <a:lnTo>
                    <a:pt x="65" y="72"/>
                  </a:lnTo>
                  <a:lnTo>
                    <a:pt x="65" y="78"/>
                  </a:lnTo>
                  <a:lnTo>
                    <a:pt x="71" y="78"/>
                  </a:lnTo>
                  <a:lnTo>
                    <a:pt x="77" y="78"/>
                  </a:lnTo>
                  <a:lnTo>
                    <a:pt x="77" y="72"/>
                  </a:lnTo>
                  <a:lnTo>
                    <a:pt x="83" y="72"/>
                  </a:lnTo>
                  <a:lnTo>
                    <a:pt x="83" y="66"/>
                  </a:lnTo>
                  <a:lnTo>
                    <a:pt x="83" y="60"/>
                  </a:lnTo>
                  <a:lnTo>
                    <a:pt x="77" y="54"/>
                  </a:lnTo>
                  <a:lnTo>
                    <a:pt x="71" y="54"/>
                  </a:lnTo>
                  <a:lnTo>
                    <a:pt x="65" y="54"/>
                  </a:lnTo>
                  <a:lnTo>
                    <a:pt x="59" y="54"/>
                  </a:lnTo>
                  <a:lnTo>
                    <a:pt x="59" y="48"/>
                  </a:lnTo>
                  <a:lnTo>
                    <a:pt x="65" y="48"/>
                  </a:lnTo>
                  <a:lnTo>
                    <a:pt x="65" y="42"/>
                  </a:lnTo>
                  <a:lnTo>
                    <a:pt x="71" y="42"/>
                  </a:lnTo>
                  <a:lnTo>
                    <a:pt x="77" y="42"/>
                  </a:lnTo>
                  <a:lnTo>
                    <a:pt x="83" y="36"/>
                  </a:lnTo>
                  <a:lnTo>
                    <a:pt x="89" y="36"/>
                  </a:lnTo>
                  <a:lnTo>
                    <a:pt x="89" y="30"/>
                  </a:lnTo>
                  <a:lnTo>
                    <a:pt x="89" y="24"/>
                  </a:lnTo>
                  <a:lnTo>
                    <a:pt x="83" y="18"/>
                  </a:lnTo>
                  <a:lnTo>
                    <a:pt x="77" y="18"/>
                  </a:lnTo>
                  <a:lnTo>
                    <a:pt x="71" y="18"/>
                  </a:lnTo>
                  <a:lnTo>
                    <a:pt x="65" y="24"/>
                  </a:lnTo>
                  <a:lnTo>
                    <a:pt x="65" y="30"/>
                  </a:lnTo>
                  <a:lnTo>
                    <a:pt x="65" y="36"/>
                  </a:lnTo>
                  <a:lnTo>
                    <a:pt x="59" y="36"/>
                  </a:lnTo>
                  <a:lnTo>
                    <a:pt x="53" y="42"/>
                  </a:lnTo>
                  <a:lnTo>
                    <a:pt x="53" y="36"/>
                  </a:lnTo>
                  <a:lnTo>
                    <a:pt x="47" y="36"/>
                  </a:lnTo>
                  <a:lnTo>
                    <a:pt x="53" y="30"/>
                  </a:lnTo>
                  <a:lnTo>
                    <a:pt x="53" y="24"/>
                  </a:lnTo>
                  <a:lnTo>
                    <a:pt x="59" y="18"/>
                  </a:lnTo>
                  <a:lnTo>
                    <a:pt x="65" y="12"/>
                  </a:lnTo>
                  <a:lnTo>
                    <a:pt x="59" y="6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1" y="0"/>
                  </a:lnTo>
                  <a:lnTo>
                    <a:pt x="41" y="6"/>
                  </a:lnTo>
                  <a:lnTo>
                    <a:pt x="35" y="6"/>
                  </a:lnTo>
                  <a:lnTo>
                    <a:pt x="35" y="12"/>
                  </a:lnTo>
                  <a:lnTo>
                    <a:pt x="41" y="18"/>
                  </a:lnTo>
                  <a:lnTo>
                    <a:pt x="41" y="24"/>
                  </a:lnTo>
                  <a:lnTo>
                    <a:pt x="41" y="30"/>
                  </a:lnTo>
                  <a:lnTo>
                    <a:pt x="41" y="36"/>
                  </a:lnTo>
                  <a:lnTo>
                    <a:pt x="35" y="36"/>
                  </a:lnTo>
                  <a:lnTo>
                    <a:pt x="35" y="30"/>
                  </a:lnTo>
                  <a:lnTo>
                    <a:pt x="35" y="24"/>
                  </a:lnTo>
                  <a:lnTo>
                    <a:pt x="29" y="18"/>
                  </a:lnTo>
                  <a:lnTo>
                    <a:pt x="24" y="18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11" name="Freeform 444"/>
            <p:cNvSpPr>
              <a:spLocks/>
            </p:cNvSpPr>
            <p:nvPr/>
          </p:nvSpPr>
          <p:spPr bwMode="auto">
            <a:xfrm>
              <a:off x="5036" y="1750"/>
              <a:ext cx="89" cy="155"/>
            </a:xfrm>
            <a:custGeom>
              <a:avLst/>
              <a:gdLst>
                <a:gd name="T0" fmla="*/ 89 w 89"/>
                <a:gd name="T1" fmla="*/ 0 h 155"/>
                <a:gd name="T2" fmla="*/ 84 w 89"/>
                <a:gd name="T3" fmla="*/ 12 h 155"/>
                <a:gd name="T4" fmla="*/ 72 w 89"/>
                <a:gd name="T5" fmla="*/ 18 h 155"/>
                <a:gd name="T6" fmla="*/ 66 w 89"/>
                <a:gd name="T7" fmla="*/ 24 h 155"/>
                <a:gd name="T8" fmla="*/ 54 w 89"/>
                <a:gd name="T9" fmla="*/ 30 h 155"/>
                <a:gd name="T10" fmla="*/ 48 w 89"/>
                <a:gd name="T11" fmla="*/ 36 h 155"/>
                <a:gd name="T12" fmla="*/ 36 w 89"/>
                <a:gd name="T13" fmla="*/ 36 h 155"/>
                <a:gd name="T14" fmla="*/ 30 w 89"/>
                <a:gd name="T15" fmla="*/ 42 h 155"/>
                <a:gd name="T16" fmla="*/ 18 w 89"/>
                <a:gd name="T17" fmla="*/ 42 h 155"/>
                <a:gd name="T18" fmla="*/ 18 w 89"/>
                <a:gd name="T19" fmla="*/ 42 h 155"/>
                <a:gd name="T20" fmla="*/ 18 w 89"/>
                <a:gd name="T21" fmla="*/ 48 h 155"/>
                <a:gd name="T22" fmla="*/ 18 w 89"/>
                <a:gd name="T23" fmla="*/ 54 h 155"/>
                <a:gd name="T24" fmla="*/ 18 w 89"/>
                <a:gd name="T25" fmla="*/ 54 h 155"/>
                <a:gd name="T26" fmla="*/ 12 w 89"/>
                <a:gd name="T27" fmla="*/ 60 h 155"/>
                <a:gd name="T28" fmla="*/ 12 w 89"/>
                <a:gd name="T29" fmla="*/ 66 h 155"/>
                <a:gd name="T30" fmla="*/ 6 w 89"/>
                <a:gd name="T31" fmla="*/ 66 h 155"/>
                <a:gd name="T32" fmla="*/ 0 w 89"/>
                <a:gd name="T33" fmla="*/ 72 h 155"/>
                <a:gd name="T34" fmla="*/ 6 w 89"/>
                <a:gd name="T35" fmla="*/ 84 h 155"/>
                <a:gd name="T36" fmla="*/ 12 w 89"/>
                <a:gd name="T37" fmla="*/ 96 h 155"/>
                <a:gd name="T38" fmla="*/ 12 w 89"/>
                <a:gd name="T39" fmla="*/ 108 h 155"/>
                <a:gd name="T40" fmla="*/ 6 w 89"/>
                <a:gd name="T41" fmla="*/ 114 h 155"/>
                <a:gd name="T42" fmla="*/ 12 w 89"/>
                <a:gd name="T43" fmla="*/ 120 h 155"/>
                <a:gd name="T44" fmla="*/ 18 w 89"/>
                <a:gd name="T45" fmla="*/ 120 h 155"/>
                <a:gd name="T46" fmla="*/ 24 w 89"/>
                <a:gd name="T47" fmla="*/ 125 h 155"/>
                <a:gd name="T48" fmla="*/ 30 w 89"/>
                <a:gd name="T49" fmla="*/ 125 h 155"/>
                <a:gd name="T50" fmla="*/ 30 w 89"/>
                <a:gd name="T51" fmla="*/ 131 h 155"/>
                <a:gd name="T52" fmla="*/ 36 w 89"/>
                <a:gd name="T53" fmla="*/ 137 h 155"/>
                <a:gd name="T54" fmla="*/ 42 w 89"/>
                <a:gd name="T55" fmla="*/ 143 h 155"/>
                <a:gd name="T56" fmla="*/ 42 w 89"/>
                <a:gd name="T57" fmla="*/ 155 h 155"/>
                <a:gd name="T58" fmla="*/ 48 w 89"/>
                <a:gd name="T59" fmla="*/ 149 h 155"/>
                <a:gd name="T60" fmla="*/ 48 w 89"/>
                <a:gd name="T61" fmla="*/ 143 h 155"/>
                <a:gd name="T62" fmla="*/ 54 w 89"/>
                <a:gd name="T63" fmla="*/ 137 h 155"/>
                <a:gd name="T64" fmla="*/ 60 w 89"/>
                <a:gd name="T65" fmla="*/ 131 h 155"/>
                <a:gd name="T66" fmla="*/ 60 w 89"/>
                <a:gd name="T67" fmla="*/ 125 h 155"/>
                <a:gd name="T68" fmla="*/ 66 w 89"/>
                <a:gd name="T69" fmla="*/ 125 h 155"/>
                <a:gd name="T70" fmla="*/ 78 w 89"/>
                <a:gd name="T71" fmla="*/ 120 h 155"/>
                <a:gd name="T72" fmla="*/ 84 w 89"/>
                <a:gd name="T73" fmla="*/ 120 h 155"/>
                <a:gd name="T74" fmla="*/ 78 w 89"/>
                <a:gd name="T75" fmla="*/ 114 h 155"/>
                <a:gd name="T76" fmla="*/ 78 w 89"/>
                <a:gd name="T77" fmla="*/ 102 h 155"/>
                <a:gd name="T78" fmla="*/ 78 w 89"/>
                <a:gd name="T79" fmla="*/ 96 h 155"/>
                <a:gd name="T80" fmla="*/ 84 w 89"/>
                <a:gd name="T81" fmla="*/ 84 h 155"/>
                <a:gd name="T82" fmla="*/ 78 w 89"/>
                <a:gd name="T83" fmla="*/ 66 h 155"/>
                <a:gd name="T84" fmla="*/ 78 w 89"/>
                <a:gd name="T85" fmla="*/ 54 h 155"/>
                <a:gd name="T86" fmla="*/ 78 w 89"/>
                <a:gd name="T87" fmla="*/ 36 h 155"/>
                <a:gd name="T88" fmla="*/ 78 w 89"/>
                <a:gd name="T89" fmla="*/ 24 h 155"/>
                <a:gd name="T90" fmla="*/ 84 w 89"/>
                <a:gd name="T91" fmla="*/ 18 h 155"/>
                <a:gd name="T92" fmla="*/ 84 w 89"/>
                <a:gd name="T93" fmla="*/ 12 h 155"/>
                <a:gd name="T94" fmla="*/ 89 w 89"/>
                <a:gd name="T95" fmla="*/ 6 h 155"/>
                <a:gd name="T96" fmla="*/ 89 w 89"/>
                <a:gd name="T97" fmla="*/ 6 h 155"/>
                <a:gd name="T98" fmla="*/ 89 w 89"/>
                <a:gd name="T99" fmla="*/ 6 h 155"/>
                <a:gd name="T100" fmla="*/ 89 w 89"/>
                <a:gd name="T101" fmla="*/ 6 h 155"/>
                <a:gd name="T102" fmla="*/ 89 w 89"/>
                <a:gd name="T103" fmla="*/ 0 h 155"/>
                <a:gd name="T104" fmla="*/ 89 w 89"/>
                <a:gd name="T105" fmla="*/ 0 h 155"/>
                <a:gd name="T106" fmla="*/ 89 w 89"/>
                <a:gd name="T107" fmla="*/ 0 h 15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9"/>
                <a:gd name="T163" fmla="*/ 0 h 155"/>
                <a:gd name="T164" fmla="*/ 89 w 89"/>
                <a:gd name="T165" fmla="*/ 155 h 15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9" h="155">
                  <a:moveTo>
                    <a:pt x="89" y="0"/>
                  </a:moveTo>
                  <a:lnTo>
                    <a:pt x="84" y="12"/>
                  </a:lnTo>
                  <a:lnTo>
                    <a:pt x="72" y="18"/>
                  </a:lnTo>
                  <a:lnTo>
                    <a:pt x="66" y="24"/>
                  </a:lnTo>
                  <a:lnTo>
                    <a:pt x="54" y="30"/>
                  </a:lnTo>
                  <a:lnTo>
                    <a:pt x="48" y="36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8" y="54"/>
                  </a:lnTo>
                  <a:lnTo>
                    <a:pt x="12" y="60"/>
                  </a:lnTo>
                  <a:lnTo>
                    <a:pt x="12" y="66"/>
                  </a:lnTo>
                  <a:lnTo>
                    <a:pt x="6" y="66"/>
                  </a:lnTo>
                  <a:lnTo>
                    <a:pt x="0" y="72"/>
                  </a:lnTo>
                  <a:lnTo>
                    <a:pt x="6" y="84"/>
                  </a:lnTo>
                  <a:lnTo>
                    <a:pt x="12" y="96"/>
                  </a:lnTo>
                  <a:lnTo>
                    <a:pt x="12" y="108"/>
                  </a:lnTo>
                  <a:lnTo>
                    <a:pt x="6" y="114"/>
                  </a:lnTo>
                  <a:lnTo>
                    <a:pt x="12" y="120"/>
                  </a:lnTo>
                  <a:lnTo>
                    <a:pt x="18" y="120"/>
                  </a:lnTo>
                  <a:lnTo>
                    <a:pt x="24" y="125"/>
                  </a:lnTo>
                  <a:lnTo>
                    <a:pt x="30" y="125"/>
                  </a:lnTo>
                  <a:lnTo>
                    <a:pt x="30" y="131"/>
                  </a:lnTo>
                  <a:lnTo>
                    <a:pt x="36" y="137"/>
                  </a:lnTo>
                  <a:lnTo>
                    <a:pt x="42" y="143"/>
                  </a:lnTo>
                  <a:lnTo>
                    <a:pt x="42" y="155"/>
                  </a:lnTo>
                  <a:lnTo>
                    <a:pt x="48" y="149"/>
                  </a:lnTo>
                  <a:lnTo>
                    <a:pt x="48" y="143"/>
                  </a:lnTo>
                  <a:lnTo>
                    <a:pt x="54" y="137"/>
                  </a:lnTo>
                  <a:lnTo>
                    <a:pt x="60" y="131"/>
                  </a:lnTo>
                  <a:lnTo>
                    <a:pt x="60" y="125"/>
                  </a:lnTo>
                  <a:lnTo>
                    <a:pt x="66" y="125"/>
                  </a:lnTo>
                  <a:lnTo>
                    <a:pt x="78" y="120"/>
                  </a:lnTo>
                  <a:lnTo>
                    <a:pt x="84" y="120"/>
                  </a:lnTo>
                  <a:lnTo>
                    <a:pt x="78" y="114"/>
                  </a:lnTo>
                  <a:lnTo>
                    <a:pt x="78" y="102"/>
                  </a:lnTo>
                  <a:lnTo>
                    <a:pt x="78" y="96"/>
                  </a:lnTo>
                  <a:lnTo>
                    <a:pt x="84" y="84"/>
                  </a:lnTo>
                  <a:lnTo>
                    <a:pt x="78" y="66"/>
                  </a:lnTo>
                  <a:lnTo>
                    <a:pt x="78" y="54"/>
                  </a:lnTo>
                  <a:lnTo>
                    <a:pt x="78" y="36"/>
                  </a:lnTo>
                  <a:lnTo>
                    <a:pt x="78" y="24"/>
                  </a:lnTo>
                  <a:lnTo>
                    <a:pt x="84" y="18"/>
                  </a:lnTo>
                  <a:lnTo>
                    <a:pt x="84" y="12"/>
                  </a:lnTo>
                  <a:lnTo>
                    <a:pt x="89" y="6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12" name="Freeform 445"/>
            <p:cNvSpPr>
              <a:spLocks/>
            </p:cNvSpPr>
            <p:nvPr/>
          </p:nvSpPr>
          <p:spPr bwMode="auto">
            <a:xfrm>
              <a:off x="5263" y="1714"/>
              <a:ext cx="167" cy="126"/>
            </a:xfrm>
            <a:custGeom>
              <a:avLst/>
              <a:gdLst>
                <a:gd name="T0" fmla="*/ 77 w 167"/>
                <a:gd name="T1" fmla="*/ 0 h 126"/>
                <a:gd name="T2" fmla="*/ 71 w 167"/>
                <a:gd name="T3" fmla="*/ 0 h 126"/>
                <a:gd name="T4" fmla="*/ 66 w 167"/>
                <a:gd name="T5" fmla="*/ 0 h 126"/>
                <a:gd name="T6" fmla="*/ 54 w 167"/>
                <a:gd name="T7" fmla="*/ 6 h 126"/>
                <a:gd name="T8" fmla="*/ 48 w 167"/>
                <a:gd name="T9" fmla="*/ 6 h 126"/>
                <a:gd name="T10" fmla="*/ 36 w 167"/>
                <a:gd name="T11" fmla="*/ 12 h 126"/>
                <a:gd name="T12" fmla="*/ 30 w 167"/>
                <a:gd name="T13" fmla="*/ 12 h 126"/>
                <a:gd name="T14" fmla="*/ 18 w 167"/>
                <a:gd name="T15" fmla="*/ 18 h 126"/>
                <a:gd name="T16" fmla="*/ 12 w 167"/>
                <a:gd name="T17" fmla="*/ 18 h 126"/>
                <a:gd name="T18" fmla="*/ 6 w 167"/>
                <a:gd name="T19" fmla="*/ 18 h 126"/>
                <a:gd name="T20" fmla="*/ 6 w 167"/>
                <a:gd name="T21" fmla="*/ 12 h 126"/>
                <a:gd name="T22" fmla="*/ 0 w 167"/>
                <a:gd name="T23" fmla="*/ 12 h 126"/>
                <a:gd name="T24" fmla="*/ 0 w 167"/>
                <a:gd name="T25" fmla="*/ 12 h 126"/>
                <a:gd name="T26" fmla="*/ 12 w 167"/>
                <a:gd name="T27" fmla="*/ 18 h 126"/>
                <a:gd name="T28" fmla="*/ 18 w 167"/>
                <a:gd name="T29" fmla="*/ 30 h 126"/>
                <a:gd name="T30" fmla="*/ 24 w 167"/>
                <a:gd name="T31" fmla="*/ 36 h 126"/>
                <a:gd name="T32" fmla="*/ 30 w 167"/>
                <a:gd name="T33" fmla="*/ 48 h 126"/>
                <a:gd name="T34" fmla="*/ 36 w 167"/>
                <a:gd name="T35" fmla="*/ 60 h 126"/>
                <a:gd name="T36" fmla="*/ 42 w 167"/>
                <a:gd name="T37" fmla="*/ 66 h 126"/>
                <a:gd name="T38" fmla="*/ 48 w 167"/>
                <a:gd name="T39" fmla="*/ 84 h 126"/>
                <a:gd name="T40" fmla="*/ 48 w 167"/>
                <a:gd name="T41" fmla="*/ 96 h 126"/>
                <a:gd name="T42" fmla="*/ 54 w 167"/>
                <a:gd name="T43" fmla="*/ 96 h 126"/>
                <a:gd name="T44" fmla="*/ 60 w 167"/>
                <a:gd name="T45" fmla="*/ 96 h 126"/>
                <a:gd name="T46" fmla="*/ 66 w 167"/>
                <a:gd name="T47" fmla="*/ 96 h 126"/>
                <a:gd name="T48" fmla="*/ 71 w 167"/>
                <a:gd name="T49" fmla="*/ 102 h 126"/>
                <a:gd name="T50" fmla="*/ 77 w 167"/>
                <a:gd name="T51" fmla="*/ 108 h 126"/>
                <a:gd name="T52" fmla="*/ 83 w 167"/>
                <a:gd name="T53" fmla="*/ 114 h 126"/>
                <a:gd name="T54" fmla="*/ 89 w 167"/>
                <a:gd name="T55" fmla="*/ 120 h 126"/>
                <a:gd name="T56" fmla="*/ 89 w 167"/>
                <a:gd name="T57" fmla="*/ 126 h 126"/>
                <a:gd name="T58" fmla="*/ 95 w 167"/>
                <a:gd name="T59" fmla="*/ 120 h 126"/>
                <a:gd name="T60" fmla="*/ 101 w 167"/>
                <a:gd name="T61" fmla="*/ 120 h 126"/>
                <a:gd name="T62" fmla="*/ 107 w 167"/>
                <a:gd name="T63" fmla="*/ 114 h 126"/>
                <a:gd name="T64" fmla="*/ 119 w 167"/>
                <a:gd name="T65" fmla="*/ 114 h 126"/>
                <a:gd name="T66" fmla="*/ 131 w 167"/>
                <a:gd name="T67" fmla="*/ 114 h 126"/>
                <a:gd name="T68" fmla="*/ 143 w 167"/>
                <a:gd name="T69" fmla="*/ 114 h 126"/>
                <a:gd name="T70" fmla="*/ 155 w 167"/>
                <a:gd name="T71" fmla="*/ 114 h 126"/>
                <a:gd name="T72" fmla="*/ 167 w 167"/>
                <a:gd name="T73" fmla="*/ 120 h 126"/>
                <a:gd name="T74" fmla="*/ 161 w 167"/>
                <a:gd name="T75" fmla="*/ 114 h 126"/>
                <a:gd name="T76" fmla="*/ 161 w 167"/>
                <a:gd name="T77" fmla="*/ 108 h 126"/>
                <a:gd name="T78" fmla="*/ 155 w 167"/>
                <a:gd name="T79" fmla="*/ 102 h 126"/>
                <a:gd name="T80" fmla="*/ 155 w 167"/>
                <a:gd name="T81" fmla="*/ 96 h 126"/>
                <a:gd name="T82" fmla="*/ 149 w 167"/>
                <a:gd name="T83" fmla="*/ 84 h 126"/>
                <a:gd name="T84" fmla="*/ 155 w 167"/>
                <a:gd name="T85" fmla="*/ 78 h 126"/>
                <a:gd name="T86" fmla="*/ 155 w 167"/>
                <a:gd name="T87" fmla="*/ 66 h 126"/>
                <a:gd name="T88" fmla="*/ 161 w 167"/>
                <a:gd name="T89" fmla="*/ 54 h 126"/>
                <a:gd name="T90" fmla="*/ 155 w 167"/>
                <a:gd name="T91" fmla="*/ 48 h 126"/>
                <a:gd name="T92" fmla="*/ 143 w 167"/>
                <a:gd name="T93" fmla="*/ 48 h 126"/>
                <a:gd name="T94" fmla="*/ 137 w 167"/>
                <a:gd name="T95" fmla="*/ 48 h 126"/>
                <a:gd name="T96" fmla="*/ 131 w 167"/>
                <a:gd name="T97" fmla="*/ 42 h 126"/>
                <a:gd name="T98" fmla="*/ 125 w 167"/>
                <a:gd name="T99" fmla="*/ 36 h 126"/>
                <a:gd name="T100" fmla="*/ 119 w 167"/>
                <a:gd name="T101" fmla="*/ 30 h 126"/>
                <a:gd name="T102" fmla="*/ 119 w 167"/>
                <a:gd name="T103" fmla="*/ 18 h 126"/>
                <a:gd name="T104" fmla="*/ 119 w 167"/>
                <a:gd name="T105" fmla="*/ 6 h 126"/>
                <a:gd name="T106" fmla="*/ 113 w 167"/>
                <a:gd name="T107" fmla="*/ 6 h 126"/>
                <a:gd name="T108" fmla="*/ 107 w 167"/>
                <a:gd name="T109" fmla="*/ 6 h 126"/>
                <a:gd name="T110" fmla="*/ 101 w 167"/>
                <a:gd name="T111" fmla="*/ 6 h 126"/>
                <a:gd name="T112" fmla="*/ 95 w 167"/>
                <a:gd name="T113" fmla="*/ 6 h 126"/>
                <a:gd name="T114" fmla="*/ 95 w 167"/>
                <a:gd name="T115" fmla="*/ 6 h 126"/>
                <a:gd name="T116" fmla="*/ 89 w 167"/>
                <a:gd name="T117" fmla="*/ 6 h 126"/>
                <a:gd name="T118" fmla="*/ 83 w 167"/>
                <a:gd name="T119" fmla="*/ 0 h 126"/>
                <a:gd name="T120" fmla="*/ 77 w 167"/>
                <a:gd name="T121" fmla="*/ 0 h 12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67"/>
                <a:gd name="T184" fmla="*/ 0 h 126"/>
                <a:gd name="T185" fmla="*/ 167 w 167"/>
                <a:gd name="T186" fmla="*/ 126 h 12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67" h="126">
                  <a:moveTo>
                    <a:pt x="77" y="0"/>
                  </a:moveTo>
                  <a:lnTo>
                    <a:pt x="71" y="0"/>
                  </a:lnTo>
                  <a:lnTo>
                    <a:pt x="66" y="0"/>
                  </a:lnTo>
                  <a:lnTo>
                    <a:pt x="54" y="6"/>
                  </a:lnTo>
                  <a:lnTo>
                    <a:pt x="48" y="6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12" y="18"/>
                  </a:lnTo>
                  <a:lnTo>
                    <a:pt x="18" y="30"/>
                  </a:lnTo>
                  <a:lnTo>
                    <a:pt x="24" y="36"/>
                  </a:lnTo>
                  <a:lnTo>
                    <a:pt x="30" y="48"/>
                  </a:lnTo>
                  <a:lnTo>
                    <a:pt x="36" y="60"/>
                  </a:lnTo>
                  <a:lnTo>
                    <a:pt x="42" y="66"/>
                  </a:lnTo>
                  <a:lnTo>
                    <a:pt x="48" y="84"/>
                  </a:lnTo>
                  <a:lnTo>
                    <a:pt x="48" y="96"/>
                  </a:lnTo>
                  <a:lnTo>
                    <a:pt x="54" y="96"/>
                  </a:lnTo>
                  <a:lnTo>
                    <a:pt x="60" y="96"/>
                  </a:lnTo>
                  <a:lnTo>
                    <a:pt x="66" y="96"/>
                  </a:lnTo>
                  <a:lnTo>
                    <a:pt x="71" y="102"/>
                  </a:lnTo>
                  <a:lnTo>
                    <a:pt x="77" y="108"/>
                  </a:lnTo>
                  <a:lnTo>
                    <a:pt x="83" y="114"/>
                  </a:lnTo>
                  <a:lnTo>
                    <a:pt x="89" y="120"/>
                  </a:lnTo>
                  <a:lnTo>
                    <a:pt x="89" y="126"/>
                  </a:lnTo>
                  <a:lnTo>
                    <a:pt x="95" y="120"/>
                  </a:lnTo>
                  <a:lnTo>
                    <a:pt x="101" y="120"/>
                  </a:lnTo>
                  <a:lnTo>
                    <a:pt x="107" y="114"/>
                  </a:lnTo>
                  <a:lnTo>
                    <a:pt x="119" y="114"/>
                  </a:lnTo>
                  <a:lnTo>
                    <a:pt x="131" y="114"/>
                  </a:lnTo>
                  <a:lnTo>
                    <a:pt x="143" y="114"/>
                  </a:lnTo>
                  <a:lnTo>
                    <a:pt x="155" y="114"/>
                  </a:lnTo>
                  <a:lnTo>
                    <a:pt x="167" y="120"/>
                  </a:lnTo>
                  <a:lnTo>
                    <a:pt x="161" y="114"/>
                  </a:lnTo>
                  <a:lnTo>
                    <a:pt x="161" y="108"/>
                  </a:lnTo>
                  <a:lnTo>
                    <a:pt x="155" y="102"/>
                  </a:lnTo>
                  <a:lnTo>
                    <a:pt x="155" y="96"/>
                  </a:lnTo>
                  <a:lnTo>
                    <a:pt x="149" y="84"/>
                  </a:lnTo>
                  <a:lnTo>
                    <a:pt x="155" y="78"/>
                  </a:lnTo>
                  <a:lnTo>
                    <a:pt x="155" y="66"/>
                  </a:lnTo>
                  <a:lnTo>
                    <a:pt x="161" y="54"/>
                  </a:lnTo>
                  <a:lnTo>
                    <a:pt x="155" y="48"/>
                  </a:lnTo>
                  <a:lnTo>
                    <a:pt x="143" y="48"/>
                  </a:lnTo>
                  <a:lnTo>
                    <a:pt x="137" y="48"/>
                  </a:lnTo>
                  <a:lnTo>
                    <a:pt x="131" y="42"/>
                  </a:lnTo>
                  <a:lnTo>
                    <a:pt x="125" y="36"/>
                  </a:lnTo>
                  <a:lnTo>
                    <a:pt x="119" y="30"/>
                  </a:lnTo>
                  <a:lnTo>
                    <a:pt x="119" y="18"/>
                  </a:lnTo>
                  <a:lnTo>
                    <a:pt x="119" y="6"/>
                  </a:lnTo>
                  <a:lnTo>
                    <a:pt x="113" y="6"/>
                  </a:lnTo>
                  <a:lnTo>
                    <a:pt x="107" y="6"/>
                  </a:lnTo>
                  <a:lnTo>
                    <a:pt x="101" y="6"/>
                  </a:lnTo>
                  <a:lnTo>
                    <a:pt x="95" y="6"/>
                  </a:lnTo>
                  <a:lnTo>
                    <a:pt x="89" y="6"/>
                  </a:lnTo>
                  <a:lnTo>
                    <a:pt x="8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13" name="Freeform 446"/>
            <p:cNvSpPr>
              <a:spLocks/>
            </p:cNvSpPr>
            <p:nvPr/>
          </p:nvSpPr>
          <p:spPr bwMode="auto">
            <a:xfrm>
              <a:off x="5179" y="1523"/>
              <a:ext cx="144" cy="179"/>
            </a:xfrm>
            <a:custGeom>
              <a:avLst/>
              <a:gdLst>
                <a:gd name="T0" fmla="*/ 120 w 144"/>
                <a:gd name="T1" fmla="*/ 83 h 179"/>
                <a:gd name="T2" fmla="*/ 102 w 144"/>
                <a:gd name="T3" fmla="*/ 89 h 179"/>
                <a:gd name="T4" fmla="*/ 78 w 144"/>
                <a:gd name="T5" fmla="*/ 95 h 179"/>
                <a:gd name="T6" fmla="*/ 54 w 144"/>
                <a:gd name="T7" fmla="*/ 113 h 179"/>
                <a:gd name="T8" fmla="*/ 42 w 144"/>
                <a:gd name="T9" fmla="*/ 143 h 179"/>
                <a:gd name="T10" fmla="*/ 42 w 144"/>
                <a:gd name="T11" fmla="*/ 155 h 179"/>
                <a:gd name="T12" fmla="*/ 36 w 144"/>
                <a:gd name="T13" fmla="*/ 167 h 179"/>
                <a:gd name="T14" fmla="*/ 30 w 144"/>
                <a:gd name="T15" fmla="*/ 173 h 179"/>
                <a:gd name="T16" fmla="*/ 24 w 144"/>
                <a:gd name="T17" fmla="*/ 173 h 179"/>
                <a:gd name="T18" fmla="*/ 12 w 144"/>
                <a:gd name="T19" fmla="*/ 173 h 179"/>
                <a:gd name="T20" fmla="*/ 6 w 144"/>
                <a:gd name="T21" fmla="*/ 173 h 179"/>
                <a:gd name="T22" fmla="*/ 0 w 144"/>
                <a:gd name="T23" fmla="*/ 179 h 179"/>
                <a:gd name="T24" fmla="*/ 0 w 144"/>
                <a:gd name="T25" fmla="*/ 179 h 179"/>
                <a:gd name="T26" fmla="*/ 0 w 144"/>
                <a:gd name="T27" fmla="*/ 179 h 179"/>
                <a:gd name="T28" fmla="*/ 12 w 144"/>
                <a:gd name="T29" fmla="*/ 167 h 179"/>
                <a:gd name="T30" fmla="*/ 24 w 144"/>
                <a:gd name="T31" fmla="*/ 155 h 179"/>
                <a:gd name="T32" fmla="*/ 36 w 144"/>
                <a:gd name="T33" fmla="*/ 131 h 179"/>
                <a:gd name="T34" fmla="*/ 36 w 144"/>
                <a:gd name="T35" fmla="*/ 113 h 179"/>
                <a:gd name="T36" fmla="*/ 36 w 144"/>
                <a:gd name="T37" fmla="*/ 101 h 179"/>
                <a:gd name="T38" fmla="*/ 30 w 144"/>
                <a:gd name="T39" fmla="*/ 83 h 179"/>
                <a:gd name="T40" fmla="*/ 36 w 144"/>
                <a:gd name="T41" fmla="*/ 71 h 179"/>
                <a:gd name="T42" fmla="*/ 48 w 144"/>
                <a:gd name="T43" fmla="*/ 65 h 179"/>
                <a:gd name="T44" fmla="*/ 54 w 144"/>
                <a:gd name="T45" fmla="*/ 54 h 179"/>
                <a:gd name="T46" fmla="*/ 60 w 144"/>
                <a:gd name="T47" fmla="*/ 36 h 179"/>
                <a:gd name="T48" fmla="*/ 66 w 144"/>
                <a:gd name="T49" fmla="*/ 30 h 179"/>
                <a:gd name="T50" fmla="*/ 78 w 144"/>
                <a:gd name="T51" fmla="*/ 24 h 179"/>
                <a:gd name="T52" fmla="*/ 102 w 144"/>
                <a:gd name="T53" fmla="*/ 18 h 179"/>
                <a:gd name="T54" fmla="*/ 114 w 144"/>
                <a:gd name="T55" fmla="*/ 6 h 179"/>
                <a:gd name="T56" fmla="*/ 120 w 144"/>
                <a:gd name="T57" fmla="*/ 6 h 179"/>
                <a:gd name="T58" fmla="*/ 120 w 144"/>
                <a:gd name="T59" fmla="*/ 24 h 179"/>
                <a:gd name="T60" fmla="*/ 126 w 144"/>
                <a:gd name="T61" fmla="*/ 42 h 179"/>
                <a:gd name="T62" fmla="*/ 138 w 144"/>
                <a:gd name="T63" fmla="*/ 54 h 179"/>
                <a:gd name="T64" fmla="*/ 144 w 144"/>
                <a:gd name="T65" fmla="*/ 60 h 179"/>
                <a:gd name="T66" fmla="*/ 132 w 144"/>
                <a:gd name="T67" fmla="*/ 60 h 179"/>
                <a:gd name="T68" fmla="*/ 126 w 144"/>
                <a:gd name="T69" fmla="*/ 71 h 179"/>
                <a:gd name="T70" fmla="*/ 126 w 144"/>
                <a:gd name="T71" fmla="*/ 77 h 17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44"/>
                <a:gd name="T109" fmla="*/ 0 h 179"/>
                <a:gd name="T110" fmla="*/ 144 w 144"/>
                <a:gd name="T111" fmla="*/ 179 h 17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44" h="179">
                  <a:moveTo>
                    <a:pt x="126" y="83"/>
                  </a:moveTo>
                  <a:lnTo>
                    <a:pt x="120" y="83"/>
                  </a:lnTo>
                  <a:lnTo>
                    <a:pt x="114" y="83"/>
                  </a:lnTo>
                  <a:lnTo>
                    <a:pt x="102" y="89"/>
                  </a:lnTo>
                  <a:lnTo>
                    <a:pt x="90" y="89"/>
                  </a:lnTo>
                  <a:lnTo>
                    <a:pt x="78" y="95"/>
                  </a:lnTo>
                  <a:lnTo>
                    <a:pt x="66" y="101"/>
                  </a:lnTo>
                  <a:lnTo>
                    <a:pt x="54" y="113"/>
                  </a:lnTo>
                  <a:lnTo>
                    <a:pt x="48" y="131"/>
                  </a:lnTo>
                  <a:lnTo>
                    <a:pt x="42" y="143"/>
                  </a:lnTo>
                  <a:lnTo>
                    <a:pt x="42" y="149"/>
                  </a:lnTo>
                  <a:lnTo>
                    <a:pt x="42" y="155"/>
                  </a:lnTo>
                  <a:lnTo>
                    <a:pt x="36" y="161"/>
                  </a:lnTo>
                  <a:lnTo>
                    <a:pt x="36" y="167"/>
                  </a:lnTo>
                  <a:lnTo>
                    <a:pt x="30" y="167"/>
                  </a:lnTo>
                  <a:lnTo>
                    <a:pt x="30" y="173"/>
                  </a:lnTo>
                  <a:lnTo>
                    <a:pt x="24" y="173"/>
                  </a:lnTo>
                  <a:lnTo>
                    <a:pt x="18" y="173"/>
                  </a:lnTo>
                  <a:lnTo>
                    <a:pt x="12" y="173"/>
                  </a:lnTo>
                  <a:lnTo>
                    <a:pt x="6" y="173"/>
                  </a:lnTo>
                  <a:lnTo>
                    <a:pt x="6" y="179"/>
                  </a:lnTo>
                  <a:lnTo>
                    <a:pt x="0" y="179"/>
                  </a:lnTo>
                  <a:lnTo>
                    <a:pt x="0" y="173"/>
                  </a:lnTo>
                  <a:lnTo>
                    <a:pt x="12" y="167"/>
                  </a:lnTo>
                  <a:lnTo>
                    <a:pt x="18" y="161"/>
                  </a:lnTo>
                  <a:lnTo>
                    <a:pt x="24" y="155"/>
                  </a:lnTo>
                  <a:lnTo>
                    <a:pt x="30" y="143"/>
                  </a:lnTo>
                  <a:lnTo>
                    <a:pt x="36" y="131"/>
                  </a:lnTo>
                  <a:lnTo>
                    <a:pt x="36" y="119"/>
                  </a:lnTo>
                  <a:lnTo>
                    <a:pt x="36" y="113"/>
                  </a:lnTo>
                  <a:lnTo>
                    <a:pt x="36" y="107"/>
                  </a:lnTo>
                  <a:lnTo>
                    <a:pt x="36" y="101"/>
                  </a:lnTo>
                  <a:lnTo>
                    <a:pt x="36" y="89"/>
                  </a:lnTo>
                  <a:lnTo>
                    <a:pt x="30" y="83"/>
                  </a:lnTo>
                  <a:lnTo>
                    <a:pt x="30" y="77"/>
                  </a:lnTo>
                  <a:lnTo>
                    <a:pt x="36" y="71"/>
                  </a:lnTo>
                  <a:lnTo>
                    <a:pt x="42" y="71"/>
                  </a:lnTo>
                  <a:lnTo>
                    <a:pt x="48" y="65"/>
                  </a:lnTo>
                  <a:lnTo>
                    <a:pt x="54" y="60"/>
                  </a:lnTo>
                  <a:lnTo>
                    <a:pt x="54" y="54"/>
                  </a:lnTo>
                  <a:lnTo>
                    <a:pt x="60" y="48"/>
                  </a:lnTo>
                  <a:lnTo>
                    <a:pt x="60" y="36"/>
                  </a:lnTo>
                  <a:lnTo>
                    <a:pt x="60" y="30"/>
                  </a:lnTo>
                  <a:lnTo>
                    <a:pt x="66" y="30"/>
                  </a:lnTo>
                  <a:lnTo>
                    <a:pt x="72" y="30"/>
                  </a:lnTo>
                  <a:lnTo>
                    <a:pt x="78" y="24"/>
                  </a:lnTo>
                  <a:lnTo>
                    <a:pt x="90" y="18"/>
                  </a:lnTo>
                  <a:lnTo>
                    <a:pt x="102" y="18"/>
                  </a:lnTo>
                  <a:lnTo>
                    <a:pt x="108" y="12"/>
                  </a:lnTo>
                  <a:lnTo>
                    <a:pt x="114" y="6"/>
                  </a:lnTo>
                  <a:lnTo>
                    <a:pt x="120" y="0"/>
                  </a:lnTo>
                  <a:lnTo>
                    <a:pt x="120" y="6"/>
                  </a:lnTo>
                  <a:lnTo>
                    <a:pt x="120" y="12"/>
                  </a:lnTo>
                  <a:lnTo>
                    <a:pt x="120" y="24"/>
                  </a:lnTo>
                  <a:lnTo>
                    <a:pt x="126" y="30"/>
                  </a:lnTo>
                  <a:lnTo>
                    <a:pt x="126" y="42"/>
                  </a:lnTo>
                  <a:lnTo>
                    <a:pt x="132" y="48"/>
                  </a:lnTo>
                  <a:lnTo>
                    <a:pt x="138" y="54"/>
                  </a:lnTo>
                  <a:lnTo>
                    <a:pt x="144" y="60"/>
                  </a:lnTo>
                  <a:lnTo>
                    <a:pt x="138" y="60"/>
                  </a:lnTo>
                  <a:lnTo>
                    <a:pt x="132" y="60"/>
                  </a:lnTo>
                  <a:lnTo>
                    <a:pt x="126" y="65"/>
                  </a:lnTo>
                  <a:lnTo>
                    <a:pt x="126" y="71"/>
                  </a:lnTo>
                  <a:lnTo>
                    <a:pt x="126" y="77"/>
                  </a:lnTo>
                  <a:lnTo>
                    <a:pt x="126" y="83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14" name="Freeform 447"/>
            <p:cNvSpPr>
              <a:spLocks/>
            </p:cNvSpPr>
            <p:nvPr/>
          </p:nvSpPr>
          <p:spPr bwMode="auto">
            <a:xfrm>
              <a:off x="5131" y="1523"/>
              <a:ext cx="84" cy="173"/>
            </a:xfrm>
            <a:custGeom>
              <a:avLst/>
              <a:gdLst>
                <a:gd name="T0" fmla="*/ 48 w 84"/>
                <a:gd name="T1" fmla="*/ 173 h 173"/>
                <a:gd name="T2" fmla="*/ 42 w 84"/>
                <a:gd name="T3" fmla="*/ 167 h 173"/>
                <a:gd name="T4" fmla="*/ 30 w 84"/>
                <a:gd name="T5" fmla="*/ 167 h 173"/>
                <a:gd name="T6" fmla="*/ 24 w 84"/>
                <a:gd name="T7" fmla="*/ 167 h 173"/>
                <a:gd name="T8" fmla="*/ 30 w 84"/>
                <a:gd name="T9" fmla="*/ 161 h 173"/>
                <a:gd name="T10" fmla="*/ 30 w 84"/>
                <a:gd name="T11" fmla="*/ 155 h 173"/>
                <a:gd name="T12" fmla="*/ 42 w 84"/>
                <a:gd name="T13" fmla="*/ 155 h 173"/>
                <a:gd name="T14" fmla="*/ 48 w 84"/>
                <a:gd name="T15" fmla="*/ 149 h 173"/>
                <a:gd name="T16" fmla="*/ 54 w 84"/>
                <a:gd name="T17" fmla="*/ 143 h 173"/>
                <a:gd name="T18" fmla="*/ 54 w 84"/>
                <a:gd name="T19" fmla="*/ 143 h 173"/>
                <a:gd name="T20" fmla="*/ 54 w 84"/>
                <a:gd name="T21" fmla="*/ 137 h 173"/>
                <a:gd name="T22" fmla="*/ 48 w 84"/>
                <a:gd name="T23" fmla="*/ 137 h 173"/>
                <a:gd name="T24" fmla="*/ 48 w 84"/>
                <a:gd name="T25" fmla="*/ 131 h 173"/>
                <a:gd name="T26" fmla="*/ 36 w 84"/>
                <a:gd name="T27" fmla="*/ 131 h 173"/>
                <a:gd name="T28" fmla="*/ 30 w 84"/>
                <a:gd name="T29" fmla="*/ 137 h 173"/>
                <a:gd name="T30" fmla="*/ 30 w 84"/>
                <a:gd name="T31" fmla="*/ 143 h 173"/>
                <a:gd name="T32" fmla="*/ 30 w 84"/>
                <a:gd name="T33" fmla="*/ 149 h 173"/>
                <a:gd name="T34" fmla="*/ 24 w 84"/>
                <a:gd name="T35" fmla="*/ 149 h 173"/>
                <a:gd name="T36" fmla="*/ 18 w 84"/>
                <a:gd name="T37" fmla="*/ 149 h 173"/>
                <a:gd name="T38" fmla="*/ 18 w 84"/>
                <a:gd name="T39" fmla="*/ 149 h 173"/>
                <a:gd name="T40" fmla="*/ 18 w 84"/>
                <a:gd name="T41" fmla="*/ 143 h 173"/>
                <a:gd name="T42" fmla="*/ 18 w 84"/>
                <a:gd name="T43" fmla="*/ 137 h 173"/>
                <a:gd name="T44" fmla="*/ 24 w 84"/>
                <a:gd name="T45" fmla="*/ 131 h 173"/>
                <a:gd name="T46" fmla="*/ 24 w 84"/>
                <a:gd name="T47" fmla="*/ 125 h 173"/>
                <a:gd name="T48" fmla="*/ 30 w 84"/>
                <a:gd name="T49" fmla="*/ 125 h 173"/>
                <a:gd name="T50" fmla="*/ 30 w 84"/>
                <a:gd name="T51" fmla="*/ 119 h 173"/>
                <a:gd name="T52" fmla="*/ 24 w 84"/>
                <a:gd name="T53" fmla="*/ 119 h 173"/>
                <a:gd name="T54" fmla="*/ 24 w 84"/>
                <a:gd name="T55" fmla="*/ 113 h 173"/>
                <a:gd name="T56" fmla="*/ 12 w 84"/>
                <a:gd name="T57" fmla="*/ 113 h 173"/>
                <a:gd name="T58" fmla="*/ 12 w 84"/>
                <a:gd name="T59" fmla="*/ 113 h 173"/>
                <a:gd name="T60" fmla="*/ 6 w 84"/>
                <a:gd name="T61" fmla="*/ 113 h 173"/>
                <a:gd name="T62" fmla="*/ 6 w 84"/>
                <a:gd name="T63" fmla="*/ 113 h 173"/>
                <a:gd name="T64" fmla="*/ 0 w 84"/>
                <a:gd name="T65" fmla="*/ 101 h 173"/>
                <a:gd name="T66" fmla="*/ 6 w 84"/>
                <a:gd name="T67" fmla="*/ 65 h 173"/>
                <a:gd name="T68" fmla="*/ 30 w 84"/>
                <a:gd name="T69" fmla="*/ 36 h 173"/>
                <a:gd name="T70" fmla="*/ 60 w 84"/>
                <a:gd name="T71" fmla="*/ 12 h 173"/>
                <a:gd name="T72" fmla="*/ 72 w 84"/>
                <a:gd name="T73" fmla="*/ 6 h 173"/>
                <a:gd name="T74" fmla="*/ 78 w 84"/>
                <a:gd name="T75" fmla="*/ 6 h 173"/>
                <a:gd name="T76" fmla="*/ 84 w 84"/>
                <a:gd name="T77" fmla="*/ 0 h 173"/>
                <a:gd name="T78" fmla="*/ 84 w 84"/>
                <a:gd name="T79" fmla="*/ 0 h 173"/>
                <a:gd name="T80" fmla="*/ 78 w 84"/>
                <a:gd name="T81" fmla="*/ 12 h 173"/>
                <a:gd name="T82" fmla="*/ 72 w 84"/>
                <a:gd name="T83" fmla="*/ 30 h 173"/>
                <a:gd name="T84" fmla="*/ 72 w 84"/>
                <a:gd name="T85" fmla="*/ 48 h 173"/>
                <a:gd name="T86" fmla="*/ 72 w 84"/>
                <a:gd name="T87" fmla="*/ 65 h 173"/>
                <a:gd name="T88" fmla="*/ 78 w 84"/>
                <a:gd name="T89" fmla="*/ 83 h 173"/>
                <a:gd name="T90" fmla="*/ 84 w 84"/>
                <a:gd name="T91" fmla="*/ 101 h 173"/>
                <a:gd name="T92" fmla="*/ 84 w 84"/>
                <a:gd name="T93" fmla="*/ 113 h 173"/>
                <a:gd name="T94" fmla="*/ 84 w 84"/>
                <a:gd name="T95" fmla="*/ 131 h 173"/>
                <a:gd name="T96" fmla="*/ 72 w 84"/>
                <a:gd name="T97" fmla="*/ 155 h 173"/>
                <a:gd name="T98" fmla="*/ 60 w 84"/>
                <a:gd name="T99" fmla="*/ 167 h 17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4"/>
                <a:gd name="T151" fmla="*/ 0 h 173"/>
                <a:gd name="T152" fmla="*/ 84 w 84"/>
                <a:gd name="T153" fmla="*/ 173 h 17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4" h="173">
                  <a:moveTo>
                    <a:pt x="48" y="173"/>
                  </a:moveTo>
                  <a:lnTo>
                    <a:pt x="48" y="173"/>
                  </a:lnTo>
                  <a:lnTo>
                    <a:pt x="42" y="167"/>
                  </a:lnTo>
                  <a:lnTo>
                    <a:pt x="36" y="167"/>
                  </a:lnTo>
                  <a:lnTo>
                    <a:pt x="30" y="167"/>
                  </a:lnTo>
                  <a:lnTo>
                    <a:pt x="24" y="167"/>
                  </a:lnTo>
                  <a:lnTo>
                    <a:pt x="24" y="161"/>
                  </a:lnTo>
                  <a:lnTo>
                    <a:pt x="30" y="161"/>
                  </a:lnTo>
                  <a:lnTo>
                    <a:pt x="30" y="155"/>
                  </a:lnTo>
                  <a:lnTo>
                    <a:pt x="36" y="155"/>
                  </a:lnTo>
                  <a:lnTo>
                    <a:pt x="42" y="155"/>
                  </a:lnTo>
                  <a:lnTo>
                    <a:pt x="48" y="149"/>
                  </a:lnTo>
                  <a:lnTo>
                    <a:pt x="54" y="149"/>
                  </a:lnTo>
                  <a:lnTo>
                    <a:pt x="54" y="143"/>
                  </a:lnTo>
                  <a:lnTo>
                    <a:pt x="54" y="137"/>
                  </a:lnTo>
                  <a:lnTo>
                    <a:pt x="48" y="137"/>
                  </a:lnTo>
                  <a:lnTo>
                    <a:pt x="48" y="131"/>
                  </a:lnTo>
                  <a:lnTo>
                    <a:pt x="42" y="131"/>
                  </a:lnTo>
                  <a:lnTo>
                    <a:pt x="36" y="131"/>
                  </a:lnTo>
                  <a:lnTo>
                    <a:pt x="30" y="137"/>
                  </a:lnTo>
                  <a:lnTo>
                    <a:pt x="30" y="143"/>
                  </a:lnTo>
                  <a:lnTo>
                    <a:pt x="30" y="149"/>
                  </a:lnTo>
                  <a:lnTo>
                    <a:pt x="24" y="149"/>
                  </a:lnTo>
                  <a:lnTo>
                    <a:pt x="18" y="155"/>
                  </a:lnTo>
                  <a:lnTo>
                    <a:pt x="18" y="149"/>
                  </a:lnTo>
                  <a:lnTo>
                    <a:pt x="12" y="149"/>
                  </a:lnTo>
                  <a:lnTo>
                    <a:pt x="18" y="143"/>
                  </a:lnTo>
                  <a:lnTo>
                    <a:pt x="18" y="137"/>
                  </a:lnTo>
                  <a:lnTo>
                    <a:pt x="24" y="131"/>
                  </a:lnTo>
                  <a:lnTo>
                    <a:pt x="24" y="125"/>
                  </a:lnTo>
                  <a:lnTo>
                    <a:pt x="30" y="125"/>
                  </a:lnTo>
                  <a:lnTo>
                    <a:pt x="30" y="119"/>
                  </a:lnTo>
                  <a:lnTo>
                    <a:pt x="24" y="119"/>
                  </a:lnTo>
                  <a:lnTo>
                    <a:pt x="24" y="113"/>
                  </a:lnTo>
                  <a:lnTo>
                    <a:pt x="18" y="113"/>
                  </a:lnTo>
                  <a:lnTo>
                    <a:pt x="12" y="113"/>
                  </a:lnTo>
                  <a:lnTo>
                    <a:pt x="6" y="113"/>
                  </a:lnTo>
                  <a:lnTo>
                    <a:pt x="6" y="119"/>
                  </a:lnTo>
                  <a:lnTo>
                    <a:pt x="0" y="101"/>
                  </a:lnTo>
                  <a:lnTo>
                    <a:pt x="0" y="83"/>
                  </a:lnTo>
                  <a:lnTo>
                    <a:pt x="6" y="65"/>
                  </a:lnTo>
                  <a:lnTo>
                    <a:pt x="18" y="54"/>
                  </a:lnTo>
                  <a:lnTo>
                    <a:pt x="30" y="36"/>
                  </a:lnTo>
                  <a:lnTo>
                    <a:pt x="42" y="24"/>
                  </a:lnTo>
                  <a:lnTo>
                    <a:pt x="60" y="12"/>
                  </a:lnTo>
                  <a:lnTo>
                    <a:pt x="72" y="6"/>
                  </a:lnTo>
                  <a:lnTo>
                    <a:pt x="78" y="6"/>
                  </a:lnTo>
                  <a:lnTo>
                    <a:pt x="84" y="0"/>
                  </a:lnTo>
                  <a:lnTo>
                    <a:pt x="84" y="6"/>
                  </a:lnTo>
                  <a:lnTo>
                    <a:pt x="78" y="12"/>
                  </a:lnTo>
                  <a:lnTo>
                    <a:pt x="72" y="24"/>
                  </a:lnTo>
                  <a:lnTo>
                    <a:pt x="72" y="30"/>
                  </a:lnTo>
                  <a:lnTo>
                    <a:pt x="66" y="42"/>
                  </a:lnTo>
                  <a:lnTo>
                    <a:pt x="72" y="48"/>
                  </a:lnTo>
                  <a:lnTo>
                    <a:pt x="72" y="60"/>
                  </a:lnTo>
                  <a:lnTo>
                    <a:pt x="72" y="65"/>
                  </a:lnTo>
                  <a:lnTo>
                    <a:pt x="78" y="77"/>
                  </a:lnTo>
                  <a:lnTo>
                    <a:pt x="78" y="83"/>
                  </a:lnTo>
                  <a:lnTo>
                    <a:pt x="84" y="89"/>
                  </a:lnTo>
                  <a:lnTo>
                    <a:pt x="84" y="101"/>
                  </a:lnTo>
                  <a:lnTo>
                    <a:pt x="84" y="107"/>
                  </a:lnTo>
                  <a:lnTo>
                    <a:pt x="84" y="113"/>
                  </a:lnTo>
                  <a:lnTo>
                    <a:pt x="84" y="119"/>
                  </a:lnTo>
                  <a:lnTo>
                    <a:pt x="84" y="131"/>
                  </a:lnTo>
                  <a:lnTo>
                    <a:pt x="78" y="143"/>
                  </a:lnTo>
                  <a:lnTo>
                    <a:pt x="72" y="155"/>
                  </a:lnTo>
                  <a:lnTo>
                    <a:pt x="66" y="161"/>
                  </a:lnTo>
                  <a:lnTo>
                    <a:pt x="60" y="167"/>
                  </a:lnTo>
                  <a:lnTo>
                    <a:pt x="48" y="173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15" name="Freeform 448"/>
            <p:cNvSpPr>
              <a:spLocks/>
            </p:cNvSpPr>
            <p:nvPr/>
          </p:nvSpPr>
          <p:spPr bwMode="auto">
            <a:xfrm>
              <a:off x="4994" y="1606"/>
              <a:ext cx="424" cy="299"/>
            </a:xfrm>
            <a:custGeom>
              <a:avLst/>
              <a:gdLst>
                <a:gd name="T0" fmla="*/ 197 w 424"/>
                <a:gd name="T1" fmla="*/ 252 h 299"/>
                <a:gd name="T2" fmla="*/ 179 w 424"/>
                <a:gd name="T3" fmla="*/ 281 h 299"/>
                <a:gd name="T4" fmla="*/ 173 w 424"/>
                <a:gd name="T5" fmla="*/ 287 h 299"/>
                <a:gd name="T6" fmla="*/ 149 w 424"/>
                <a:gd name="T7" fmla="*/ 252 h 299"/>
                <a:gd name="T8" fmla="*/ 131 w 424"/>
                <a:gd name="T9" fmla="*/ 240 h 299"/>
                <a:gd name="T10" fmla="*/ 120 w 424"/>
                <a:gd name="T11" fmla="*/ 210 h 299"/>
                <a:gd name="T12" fmla="*/ 126 w 424"/>
                <a:gd name="T13" fmla="*/ 162 h 299"/>
                <a:gd name="T14" fmla="*/ 149 w 424"/>
                <a:gd name="T15" fmla="*/ 126 h 299"/>
                <a:gd name="T16" fmla="*/ 149 w 424"/>
                <a:gd name="T17" fmla="*/ 108 h 299"/>
                <a:gd name="T18" fmla="*/ 137 w 424"/>
                <a:gd name="T19" fmla="*/ 126 h 299"/>
                <a:gd name="T20" fmla="*/ 114 w 424"/>
                <a:gd name="T21" fmla="*/ 162 h 299"/>
                <a:gd name="T22" fmla="*/ 72 w 424"/>
                <a:gd name="T23" fmla="*/ 186 h 299"/>
                <a:gd name="T24" fmla="*/ 48 w 424"/>
                <a:gd name="T25" fmla="*/ 180 h 299"/>
                <a:gd name="T26" fmla="*/ 24 w 424"/>
                <a:gd name="T27" fmla="*/ 168 h 299"/>
                <a:gd name="T28" fmla="*/ 12 w 424"/>
                <a:gd name="T29" fmla="*/ 156 h 299"/>
                <a:gd name="T30" fmla="*/ 36 w 424"/>
                <a:gd name="T31" fmla="*/ 144 h 299"/>
                <a:gd name="T32" fmla="*/ 66 w 424"/>
                <a:gd name="T33" fmla="*/ 108 h 299"/>
                <a:gd name="T34" fmla="*/ 108 w 424"/>
                <a:gd name="T35" fmla="*/ 96 h 299"/>
                <a:gd name="T36" fmla="*/ 120 w 424"/>
                <a:gd name="T37" fmla="*/ 96 h 299"/>
                <a:gd name="T38" fmla="*/ 131 w 424"/>
                <a:gd name="T39" fmla="*/ 90 h 299"/>
                <a:gd name="T40" fmla="*/ 126 w 424"/>
                <a:gd name="T41" fmla="*/ 108 h 299"/>
                <a:gd name="T42" fmla="*/ 126 w 424"/>
                <a:gd name="T43" fmla="*/ 114 h 299"/>
                <a:gd name="T44" fmla="*/ 137 w 424"/>
                <a:gd name="T45" fmla="*/ 114 h 299"/>
                <a:gd name="T46" fmla="*/ 143 w 424"/>
                <a:gd name="T47" fmla="*/ 102 h 299"/>
                <a:gd name="T48" fmla="*/ 143 w 424"/>
                <a:gd name="T49" fmla="*/ 90 h 299"/>
                <a:gd name="T50" fmla="*/ 149 w 424"/>
                <a:gd name="T51" fmla="*/ 102 h 299"/>
                <a:gd name="T52" fmla="*/ 167 w 424"/>
                <a:gd name="T53" fmla="*/ 102 h 299"/>
                <a:gd name="T54" fmla="*/ 185 w 424"/>
                <a:gd name="T55" fmla="*/ 102 h 299"/>
                <a:gd name="T56" fmla="*/ 197 w 424"/>
                <a:gd name="T57" fmla="*/ 90 h 299"/>
                <a:gd name="T58" fmla="*/ 215 w 424"/>
                <a:gd name="T59" fmla="*/ 90 h 299"/>
                <a:gd name="T60" fmla="*/ 227 w 424"/>
                <a:gd name="T61" fmla="*/ 66 h 299"/>
                <a:gd name="T62" fmla="*/ 263 w 424"/>
                <a:gd name="T63" fmla="*/ 12 h 299"/>
                <a:gd name="T64" fmla="*/ 311 w 424"/>
                <a:gd name="T65" fmla="*/ 0 h 299"/>
                <a:gd name="T66" fmla="*/ 340 w 424"/>
                <a:gd name="T67" fmla="*/ 6 h 299"/>
                <a:gd name="T68" fmla="*/ 376 w 424"/>
                <a:gd name="T69" fmla="*/ 18 h 299"/>
                <a:gd name="T70" fmla="*/ 406 w 424"/>
                <a:gd name="T71" fmla="*/ 24 h 299"/>
                <a:gd name="T72" fmla="*/ 418 w 424"/>
                <a:gd name="T73" fmla="*/ 30 h 299"/>
                <a:gd name="T74" fmla="*/ 376 w 424"/>
                <a:gd name="T75" fmla="*/ 84 h 299"/>
                <a:gd name="T76" fmla="*/ 335 w 424"/>
                <a:gd name="T77" fmla="*/ 108 h 299"/>
                <a:gd name="T78" fmla="*/ 287 w 424"/>
                <a:gd name="T79" fmla="*/ 126 h 299"/>
                <a:gd name="T80" fmla="*/ 251 w 424"/>
                <a:gd name="T81" fmla="*/ 114 h 299"/>
                <a:gd name="T82" fmla="*/ 221 w 424"/>
                <a:gd name="T83" fmla="*/ 102 h 299"/>
                <a:gd name="T84" fmla="*/ 209 w 424"/>
                <a:gd name="T85" fmla="*/ 96 h 299"/>
                <a:gd name="T86" fmla="*/ 191 w 424"/>
                <a:gd name="T87" fmla="*/ 102 h 299"/>
                <a:gd name="T88" fmla="*/ 185 w 424"/>
                <a:gd name="T89" fmla="*/ 108 h 299"/>
                <a:gd name="T90" fmla="*/ 203 w 424"/>
                <a:gd name="T91" fmla="*/ 108 h 299"/>
                <a:gd name="T92" fmla="*/ 227 w 424"/>
                <a:gd name="T93" fmla="*/ 108 h 299"/>
                <a:gd name="T94" fmla="*/ 257 w 424"/>
                <a:gd name="T95" fmla="*/ 114 h 299"/>
                <a:gd name="T96" fmla="*/ 299 w 424"/>
                <a:gd name="T97" fmla="*/ 156 h 299"/>
                <a:gd name="T98" fmla="*/ 317 w 424"/>
                <a:gd name="T99" fmla="*/ 210 h 299"/>
                <a:gd name="T100" fmla="*/ 305 w 424"/>
                <a:gd name="T101" fmla="*/ 222 h 299"/>
                <a:gd name="T102" fmla="*/ 257 w 424"/>
                <a:gd name="T103" fmla="*/ 204 h 299"/>
                <a:gd name="T104" fmla="*/ 221 w 424"/>
                <a:gd name="T105" fmla="*/ 198 h 299"/>
                <a:gd name="T106" fmla="*/ 197 w 424"/>
                <a:gd name="T107" fmla="*/ 168 h 299"/>
                <a:gd name="T108" fmla="*/ 185 w 424"/>
                <a:gd name="T109" fmla="*/ 126 h 299"/>
                <a:gd name="T110" fmla="*/ 167 w 424"/>
                <a:gd name="T111" fmla="*/ 108 h 299"/>
                <a:gd name="T112" fmla="*/ 155 w 424"/>
                <a:gd name="T113" fmla="*/ 108 h 299"/>
                <a:gd name="T114" fmla="*/ 161 w 424"/>
                <a:gd name="T115" fmla="*/ 126 h 299"/>
                <a:gd name="T116" fmla="*/ 191 w 424"/>
                <a:gd name="T117" fmla="*/ 156 h 29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24"/>
                <a:gd name="T178" fmla="*/ 0 h 299"/>
                <a:gd name="T179" fmla="*/ 424 w 424"/>
                <a:gd name="T180" fmla="*/ 299 h 29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24" h="299">
                  <a:moveTo>
                    <a:pt x="203" y="174"/>
                  </a:moveTo>
                  <a:lnTo>
                    <a:pt x="203" y="198"/>
                  </a:lnTo>
                  <a:lnTo>
                    <a:pt x="203" y="222"/>
                  </a:lnTo>
                  <a:lnTo>
                    <a:pt x="203" y="240"/>
                  </a:lnTo>
                  <a:lnTo>
                    <a:pt x="197" y="252"/>
                  </a:lnTo>
                  <a:lnTo>
                    <a:pt x="191" y="258"/>
                  </a:lnTo>
                  <a:lnTo>
                    <a:pt x="191" y="264"/>
                  </a:lnTo>
                  <a:lnTo>
                    <a:pt x="185" y="269"/>
                  </a:lnTo>
                  <a:lnTo>
                    <a:pt x="179" y="275"/>
                  </a:lnTo>
                  <a:lnTo>
                    <a:pt x="179" y="281"/>
                  </a:lnTo>
                  <a:lnTo>
                    <a:pt x="179" y="287"/>
                  </a:lnTo>
                  <a:lnTo>
                    <a:pt x="173" y="293"/>
                  </a:lnTo>
                  <a:lnTo>
                    <a:pt x="173" y="299"/>
                  </a:lnTo>
                  <a:lnTo>
                    <a:pt x="173" y="293"/>
                  </a:lnTo>
                  <a:lnTo>
                    <a:pt x="173" y="287"/>
                  </a:lnTo>
                  <a:lnTo>
                    <a:pt x="167" y="281"/>
                  </a:lnTo>
                  <a:lnTo>
                    <a:pt x="161" y="275"/>
                  </a:lnTo>
                  <a:lnTo>
                    <a:pt x="161" y="264"/>
                  </a:lnTo>
                  <a:lnTo>
                    <a:pt x="155" y="258"/>
                  </a:lnTo>
                  <a:lnTo>
                    <a:pt x="149" y="252"/>
                  </a:lnTo>
                  <a:lnTo>
                    <a:pt x="143" y="246"/>
                  </a:lnTo>
                  <a:lnTo>
                    <a:pt x="137" y="246"/>
                  </a:lnTo>
                  <a:lnTo>
                    <a:pt x="137" y="240"/>
                  </a:lnTo>
                  <a:lnTo>
                    <a:pt x="131" y="240"/>
                  </a:lnTo>
                  <a:lnTo>
                    <a:pt x="131" y="234"/>
                  </a:lnTo>
                  <a:lnTo>
                    <a:pt x="126" y="234"/>
                  </a:lnTo>
                  <a:lnTo>
                    <a:pt x="126" y="228"/>
                  </a:lnTo>
                  <a:lnTo>
                    <a:pt x="120" y="210"/>
                  </a:lnTo>
                  <a:lnTo>
                    <a:pt x="120" y="198"/>
                  </a:lnTo>
                  <a:lnTo>
                    <a:pt x="120" y="180"/>
                  </a:lnTo>
                  <a:lnTo>
                    <a:pt x="120" y="168"/>
                  </a:lnTo>
                  <a:lnTo>
                    <a:pt x="126" y="168"/>
                  </a:lnTo>
                  <a:lnTo>
                    <a:pt x="126" y="162"/>
                  </a:lnTo>
                  <a:lnTo>
                    <a:pt x="131" y="156"/>
                  </a:lnTo>
                  <a:lnTo>
                    <a:pt x="131" y="150"/>
                  </a:lnTo>
                  <a:lnTo>
                    <a:pt x="137" y="144"/>
                  </a:lnTo>
                  <a:lnTo>
                    <a:pt x="143" y="138"/>
                  </a:lnTo>
                  <a:lnTo>
                    <a:pt x="149" y="126"/>
                  </a:lnTo>
                  <a:lnTo>
                    <a:pt x="149" y="120"/>
                  </a:lnTo>
                  <a:lnTo>
                    <a:pt x="149" y="114"/>
                  </a:lnTo>
                  <a:lnTo>
                    <a:pt x="149" y="108"/>
                  </a:lnTo>
                  <a:lnTo>
                    <a:pt x="143" y="114"/>
                  </a:lnTo>
                  <a:lnTo>
                    <a:pt x="143" y="120"/>
                  </a:lnTo>
                  <a:lnTo>
                    <a:pt x="137" y="126"/>
                  </a:lnTo>
                  <a:lnTo>
                    <a:pt x="137" y="132"/>
                  </a:lnTo>
                  <a:lnTo>
                    <a:pt x="131" y="138"/>
                  </a:lnTo>
                  <a:lnTo>
                    <a:pt x="131" y="144"/>
                  </a:lnTo>
                  <a:lnTo>
                    <a:pt x="126" y="156"/>
                  </a:lnTo>
                  <a:lnTo>
                    <a:pt x="114" y="162"/>
                  </a:lnTo>
                  <a:lnTo>
                    <a:pt x="108" y="168"/>
                  </a:lnTo>
                  <a:lnTo>
                    <a:pt x="96" y="174"/>
                  </a:lnTo>
                  <a:lnTo>
                    <a:pt x="90" y="180"/>
                  </a:lnTo>
                  <a:lnTo>
                    <a:pt x="78" y="180"/>
                  </a:lnTo>
                  <a:lnTo>
                    <a:pt x="72" y="186"/>
                  </a:lnTo>
                  <a:lnTo>
                    <a:pt x="60" y="186"/>
                  </a:lnTo>
                  <a:lnTo>
                    <a:pt x="60" y="180"/>
                  </a:lnTo>
                  <a:lnTo>
                    <a:pt x="54" y="180"/>
                  </a:lnTo>
                  <a:lnTo>
                    <a:pt x="48" y="180"/>
                  </a:lnTo>
                  <a:lnTo>
                    <a:pt x="42" y="180"/>
                  </a:lnTo>
                  <a:lnTo>
                    <a:pt x="36" y="180"/>
                  </a:lnTo>
                  <a:lnTo>
                    <a:pt x="30" y="174"/>
                  </a:lnTo>
                  <a:lnTo>
                    <a:pt x="24" y="168"/>
                  </a:lnTo>
                  <a:lnTo>
                    <a:pt x="18" y="168"/>
                  </a:lnTo>
                  <a:lnTo>
                    <a:pt x="6" y="162"/>
                  </a:lnTo>
                  <a:lnTo>
                    <a:pt x="0" y="162"/>
                  </a:lnTo>
                  <a:lnTo>
                    <a:pt x="6" y="156"/>
                  </a:lnTo>
                  <a:lnTo>
                    <a:pt x="12" y="156"/>
                  </a:lnTo>
                  <a:lnTo>
                    <a:pt x="18" y="156"/>
                  </a:lnTo>
                  <a:lnTo>
                    <a:pt x="24" y="156"/>
                  </a:lnTo>
                  <a:lnTo>
                    <a:pt x="30" y="150"/>
                  </a:lnTo>
                  <a:lnTo>
                    <a:pt x="36" y="144"/>
                  </a:lnTo>
                  <a:lnTo>
                    <a:pt x="42" y="138"/>
                  </a:lnTo>
                  <a:lnTo>
                    <a:pt x="42" y="132"/>
                  </a:lnTo>
                  <a:lnTo>
                    <a:pt x="48" y="120"/>
                  </a:lnTo>
                  <a:lnTo>
                    <a:pt x="60" y="114"/>
                  </a:lnTo>
                  <a:lnTo>
                    <a:pt x="66" y="108"/>
                  </a:lnTo>
                  <a:lnTo>
                    <a:pt x="78" y="102"/>
                  </a:lnTo>
                  <a:lnTo>
                    <a:pt x="84" y="96"/>
                  </a:lnTo>
                  <a:lnTo>
                    <a:pt x="96" y="96"/>
                  </a:lnTo>
                  <a:lnTo>
                    <a:pt x="108" y="96"/>
                  </a:lnTo>
                  <a:lnTo>
                    <a:pt x="114" y="96"/>
                  </a:lnTo>
                  <a:lnTo>
                    <a:pt x="120" y="96"/>
                  </a:lnTo>
                  <a:lnTo>
                    <a:pt x="126" y="96"/>
                  </a:lnTo>
                  <a:lnTo>
                    <a:pt x="126" y="90"/>
                  </a:lnTo>
                  <a:lnTo>
                    <a:pt x="131" y="90"/>
                  </a:lnTo>
                  <a:lnTo>
                    <a:pt x="131" y="96"/>
                  </a:lnTo>
                  <a:lnTo>
                    <a:pt x="126" y="102"/>
                  </a:lnTo>
                  <a:lnTo>
                    <a:pt x="126" y="108"/>
                  </a:lnTo>
                  <a:lnTo>
                    <a:pt x="126" y="114"/>
                  </a:lnTo>
                  <a:lnTo>
                    <a:pt x="131" y="114"/>
                  </a:lnTo>
                  <a:lnTo>
                    <a:pt x="137" y="114"/>
                  </a:lnTo>
                  <a:lnTo>
                    <a:pt x="143" y="114"/>
                  </a:lnTo>
                  <a:lnTo>
                    <a:pt x="143" y="108"/>
                  </a:lnTo>
                  <a:lnTo>
                    <a:pt x="143" y="102"/>
                  </a:lnTo>
                  <a:lnTo>
                    <a:pt x="143" y="96"/>
                  </a:lnTo>
                  <a:lnTo>
                    <a:pt x="143" y="90"/>
                  </a:lnTo>
                  <a:lnTo>
                    <a:pt x="143" y="96"/>
                  </a:lnTo>
                  <a:lnTo>
                    <a:pt x="149" y="96"/>
                  </a:lnTo>
                  <a:lnTo>
                    <a:pt x="149" y="102"/>
                  </a:lnTo>
                  <a:lnTo>
                    <a:pt x="155" y="102"/>
                  </a:lnTo>
                  <a:lnTo>
                    <a:pt x="161" y="102"/>
                  </a:lnTo>
                  <a:lnTo>
                    <a:pt x="167" y="102"/>
                  </a:lnTo>
                  <a:lnTo>
                    <a:pt x="167" y="108"/>
                  </a:lnTo>
                  <a:lnTo>
                    <a:pt x="173" y="108"/>
                  </a:lnTo>
                  <a:lnTo>
                    <a:pt x="179" y="108"/>
                  </a:lnTo>
                  <a:lnTo>
                    <a:pt x="179" y="102"/>
                  </a:lnTo>
                  <a:lnTo>
                    <a:pt x="185" y="102"/>
                  </a:lnTo>
                  <a:lnTo>
                    <a:pt x="185" y="96"/>
                  </a:lnTo>
                  <a:lnTo>
                    <a:pt x="191" y="96"/>
                  </a:lnTo>
                  <a:lnTo>
                    <a:pt x="191" y="90"/>
                  </a:lnTo>
                  <a:lnTo>
                    <a:pt x="197" y="90"/>
                  </a:lnTo>
                  <a:lnTo>
                    <a:pt x="203" y="90"/>
                  </a:lnTo>
                  <a:lnTo>
                    <a:pt x="209" y="90"/>
                  </a:lnTo>
                  <a:lnTo>
                    <a:pt x="215" y="90"/>
                  </a:lnTo>
                  <a:lnTo>
                    <a:pt x="215" y="84"/>
                  </a:lnTo>
                  <a:lnTo>
                    <a:pt x="221" y="84"/>
                  </a:lnTo>
                  <a:lnTo>
                    <a:pt x="221" y="78"/>
                  </a:lnTo>
                  <a:lnTo>
                    <a:pt x="227" y="72"/>
                  </a:lnTo>
                  <a:lnTo>
                    <a:pt x="227" y="66"/>
                  </a:lnTo>
                  <a:lnTo>
                    <a:pt x="227" y="60"/>
                  </a:lnTo>
                  <a:lnTo>
                    <a:pt x="233" y="48"/>
                  </a:lnTo>
                  <a:lnTo>
                    <a:pt x="239" y="30"/>
                  </a:lnTo>
                  <a:lnTo>
                    <a:pt x="251" y="18"/>
                  </a:lnTo>
                  <a:lnTo>
                    <a:pt x="263" y="12"/>
                  </a:lnTo>
                  <a:lnTo>
                    <a:pt x="275" y="6"/>
                  </a:lnTo>
                  <a:lnTo>
                    <a:pt x="287" y="6"/>
                  </a:lnTo>
                  <a:lnTo>
                    <a:pt x="299" y="0"/>
                  </a:lnTo>
                  <a:lnTo>
                    <a:pt x="305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9" y="6"/>
                  </a:lnTo>
                  <a:lnTo>
                    <a:pt x="335" y="6"/>
                  </a:lnTo>
                  <a:lnTo>
                    <a:pt x="340" y="6"/>
                  </a:lnTo>
                  <a:lnTo>
                    <a:pt x="346" y="6"/>
                  </a:lnTo>
                  <a:lnTo>
                    <a:pt x="352" y="12"/>
                  </a:lnTo>
                  <a:lnTo>
                    <a:pt x="364" y="12"/>
                  </a:lnTo>
                  <a:lnTo>
                    <a:pt x="370" y="18"/>
                  </a:lnTo>
                  <a:lnTo>
                    <a:pt x="376" y="18"/>
                  </a:lnTo>
                  <a:lnTo>
                    <a:pt x="382" y="24"/>
                  </a:lnTo>
                  <a:lnTo>
                    <a:pt x="388" y="24"/>
                  </a:lnTo>
                  <a:lnTo>
                    <a:pt x="394" y="24"/>
                  </a:lnTo>
                  <a:lnTo>
                    <a:pt x="400" y="24"/>
                  </a:lnTo>
                  <a:lnTo>
                    <a:pt x="406" y="24"/>
                  </a:lnTo>
                  <a:lnTo>
                    <a:pt x="412" y="24"/>
                  </a:lnTo>
                  <a:lnTo>
                    <a:pt x="424" y="24"/>
                  </a:lnTo>
                  <a:lnTo>
                    <a:pt x="418" y="30"/>
                  </a:lnTo>
                  <a:lnTo>
                    <a:pt x="412" y="42"/>
                  </a:lnTo>
                  <a:lnTo>
                    <a:pt x="400" y="48"/>
                  </a:lnTo>
                  <a:lnTo>
                    <a:pt x="394" y="60"/>
                  </a:lnTo>
                  <a:lnTo>
                    <a:pt x="382" y="72"/>
                  </a:lnTo>
                  <a:lnTo>
                    <a:pt x="376" y="84"/>
                  </a:lnTo>
                  <a:lnTo>
                    <a:pt x="364" y="96"/>
                  </a:lnTo>
                  <a:lnTo>
                    <a:pt x="352" y="102"/>
                  </a:lnTo>
                  <a:lnTo>
                    <a:pt x="346" y="108"/>
                  </a:lnTo>
                  <a:lnTo>
                    <a:pt x="340" y="108"/>
                  </a:lnTo>
                  <a:lnTo>
                    <a:pt x="335" y="108"/>
                  </a:lnTo>
                  <a:lnTo>
                    <a:pt x="323" y="114"/>
                  </a:lnTo>
                  <a:lnTo>
                    <a:pt x="317" y="114"/>
                  </a:lnTo>
                  <a:lnTo>
                    <a:pt x="305" y="120"/>
                  </a:lnTo>
                  <a:lnTo>
                    <a:pt x="299" y="120"/>
                  </a:lnTo>
                  <a:lnTo>
                    <a:pt x="287" y="126"/>
                  </a:lnTo>
                  <a:lnTo>
                    <a:pt x="281" y="126"/>
                  </a:lnTo>
                  <a:lnTo>
                    <a:pt x="275" y="126"/>
                  </a:lnTo>
                  <a:lnTo>
                    <a:pt x="263" y="120"/>
                  </a:lnTo>
                  <a:lnTo>
                    <a:pt x="257" y="120"/>
                  </a:lnTo>
                  <a:lnTo>
                    <a:pt x="251" y="114"/>
                  </a:lnTo>
                  <a:lnTo>
                    <a:pt x="239" y="114"/>
                  </a:lnTo>
                  <a:lnTo>
                    <a:pt x="233" y="108"/>
                  </a:lnTo>
                  <a:lnTo>
                    <a:pt x="227" y="108"/>
                  </a:lnTo>
                  <a:lnTo>
                    <a:pt x="221" y="102"/>
                  </a:lnTo>
                  <a:lnTo>
                    <a:pt x="215" y="102"/>
                  </a:lnTo>
                  <a:lnTo>
                    <a:pt x="215" y="96"/>
                  </a:lnTo>
                  <a:lnTo>
                    <a:pt x="209" y="96"/>
                  </a:lnTo>
                  <a:lnTo>
                    <a:pt x="203" y="96"/>
                  </a:lnTo>
                  <a:lnTo>
                    <a:pt x="197" y="96"/>
                  </a:lnTo>
                  <a:lnTo>
                    <a:pt x="197" y="102"/>
                  </a:lnTo>
                  <a:lnTo>
                    <a:pt x="191" y="102"/>
                  </a:lnTo>
                  <a:lnTo>
                    <a:pt x="185" y="102"/>
                  </a:lnTo>
                  <a:lnTo>
                    <a:pt x="185" y="108"/>
                  </a:lnTo>
                  <a:lnTo>
                    <a:pt x="191" y="108"/>
                  </a:lnTo>
                  <a:lnTo>
                    <a:pt x="197" y="108"/>
                  </a:lnTo>
                  <a:lnTo>
                    <a:pt x="203" y="108"/>
                  </a:lnTo>
                  <a:lnTo>
                    <a:pt x="209" y="108"/>
                  </a:lnTo>
                  <a:lnTo>
                    <a:pt x="215" y="108"/>
                  </a:lnTo>
                  <a:lnTo>
                    <a:pt x="221" y="108"/>
                  </a:lnTo>
                  <a:lnTo>
                    <a:pt x="227" y="108"/>
                  </a:lnTo>
                  <a:lnTo>
                    <a:pt x="233" y="108"/>
                  </a:lnTo>
                  <a:lnTo>
                    <a:pt x="239" y="108"/>
                  </a:lnTo>
                  <a:lnTo>
                    <a:pt x="251" y="114"/>
                  </a:lnTo>
                  <a:lnTo>
                    <a:pt x="257" y="114"/>
                  </a:lnTo>
                  <a:lnTo>
                    <a:pt x="269" y="120"/>
                  </a:lnTo>
                  <a:lnTo>
                    <a:pt x="281" y="126"/>
                  </a:lnTo>
                  <a:lnTo>
                    <a:pt x="287" y="138"/>
                  </a:lnTo>
                  <a:lnTo>
                    <a:pt x="293" y="144"/>
                  </a:lnTo>
                  <a:lnTo>
                    <a:pt x="299" y="156"/>
                  </a:lnTo>
                  <a:lnTo>
                    <a:pt x="305" y="168"/>
                  </a:lnTo>
                  <a:lnTo>
                    <a:pt x="311" y="174"/>
                  </a:lnTo>
                  <a:lnTo>
                    <a:pt x="317" y="192"/>
                  </a:lnTo>
                  <a:lnTo>
                    <a:pt x="317" y="204"/>
                  </a:lnTo>
                  <a:lnTo>
                    <a:pt x="317" y="210"/>
                  </a:lnTo>
                  <a:lnTo>
                    <a:pt x="317" y="216"/>
                  </a:lnTo>
                  <a:lnTo>
                    <a:pt x="317" y="228"/>
                  </a:lnTo>
                  <a:lnTo>
                    <a:pt x="317" y="234"/>
                  </a:lnTo>
                  <a:lnTo>
                    <a:pt x="311" y="228"/>
                  </a:lnTo>
                  <a:lnTo>
                    <a:pt x="305" y="222"/>
                  </a:lnTo>
                  <a:lnTo>
                    <a:pt x="293" y="216"/>
                  </a:lnTo>
                  <a:lnTo>
                    <a:pt x="287" y="216"/>
                  </a:lnTo>
                  <a:lnTo>
                    <a:pt x="275" y="210"/>
                  </a:lnTo>
                  <a:lnTo>
                    <a:pt x="263" y="204"/>
                  </a:lnTo>
                  <a:lnTo>
                    <a:pt x="257" y="204"/>
                  </a:lnTo>
                  <a:lnTo>
                    <a:pt x="245" y="204"/>
                  </a:lnTo>
                  <a:lnTo>
                    <a:pt x="239" y="204"/>
                  </a:lnTo>
                  <a:lnTo>
                    <a:pt x="233" y="198"/>
                  </a:lnTo>
                  <a:lnTo>
                    <a:pt x="227" y="198"/>
                  </a:lnTo>
                  <a:lnTo>
                    <a:pt x="221" y="198"/>
                  </a:lnTo>
                  <a:lnTo>
                    <a:pt x="215" y="192"/>
                  </a:lnTo>
                  <a:lnTo>
                    <a:pt x="209" y="192"/>
                  </a:lnTo>
                  <a:lnTo>
                    <a:pt x="203" y="180"/>
                  </a:lnTo>
                  <a:lnTo>
                    <a:pt x="203" y="174"/>
                  </a:lnTo>
                  <a:lnTo>
                    <a:pt x="197" y="168"/>
                  </a:lnTo>
                  <a:lnTo>
                    <a:pt x="191" y="156"/>
                  </a:lnTo>
                  <a:lnTo>
                    <a:pt x="191" y="144"/>
                  </a:lnTo>
                  <a:lnTo>
                    <a:pt x="191" y="132"/>
                  </a:lnTo>
                  <a:lnTo>
                    <a:pt x="185" y="126"/>
                  </a:lnTo>
                  <a:lnTo>
                    <a:pt x="185" y="120"/>
                  </a:lnTo>
                  <a:lnTo>
                    <a:pt x="179" y="120"/>
                  </a:lnTo>
                  <a:lnTo>
                    <a:pt x="179" y="114"/>
                  </a:lnTo>
                  <a:lnTo>
                    <a:pt x="173" y="114"/>
                  </a:lnTo>
                  <a:lnTo>
                    <a:pt x="167" y="108"/>
                  </a:lnTo>
                  <a:lnTo>
                    <a:pt x="161" y="108"/>
                  </a:lnTo>
                  <a:lnTo>
                    <a:pt x="155" y="108"/>
                  </a:lnTo>
                  <a:lnTo>
                    <a:pt x="155" y="114"/>
                  </a:lnTo>
                  <a:lnTo>
                    <a:pt x="155" y="120"/>
                  </a:lnTo>
                  <a:lnTo>
                    <a:pt x="161" y="120"/>
                  </a:lnTo>
                  <a:lnTo>
                    <a:pt x="161" y="126"/>
                  </a:lnTo>
                  <a:lnTo>
                    <a:pt x="167" y="126"/>
                  </a:lnTo>
                  <a:lnTo>
                    <a:pt x="173" y="132"/>
                  </a:lnTo>
                  <a:lnTo>
                    <a:pt x="179" y="138"/>
                  </a:lnTo>
                  <a:lnTo>
                    <a:pt x="185" y="150"/>
                  </a:lnTo>
                  <a:lnTo>
                    <a:pt x="191" y="156"/>
                  </a:lnTo>
                  <a:lnTo>
                    <a:pt x="197" y="168"/>
                  </a:lnTo>
                  <a:lnTo>
                    <a:pt x="203" y="174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16" name="Freeform 449"/>
            <p:cNvSpPr>
              <a:spLocks/>
            </p:cNvSpPr>
            <p:nvPr/>
          </p:nvSpPr>
          <p:spPr bwMode="auto">
            <a:xfrm>
              <a:off x="5000" y="1565"/>
              <a:ext cx="125" cy="125"/>
            </a:xfrm>
            <a:custGeom>
              <a:avLst/>
              <a:gdLst>
                <a:gd name="T0" fmla="*/ 96 w 125"/>
                <a:gd name="T1" fmla="*/ 125 h 125"/>
                <a:gd name="T2" fmla="*/ 102 w 125"/>
                <a:gd name="T3" fmla="*/ 119 h 125"/>
                <a:gd name="T4" fmla="*/ 108 w 125"/>
                <a:gd name="T5" fmla="*/ 113 h 125"/>
                <a:gd name="T6" fmla="*/ 114 w 125"/>
                <a:gd name="T7" fmla="*/ 119 h 125"/>
                <a:gd name="T8" fmla="*/ 120 w 125"/>
                <a:gd name="T9" fmla="*/ 119 h 125"/>
                <a:gd name="T10" fmla="*/ 120 w 125"/>
                <a:gd name="T11" fmla="*/ 119 h 125"/>
                <a:gd name="T12" fmla="*/ 125 w 125"/>
                <a:gd name="T13" fmla="*/ 119 h 125"/>
                <a:gd name="T14" fmla="*/ 125 w 125"/>
                <a:gd name="T15" fmla="*/ 119 h 125"/>
                <a:gd name="T16" fmla="*/ 125 w 125"/>
                <a:gd name="T17" fmla="*/ 119 h 125"/>
                <a:gd name="T18" fmla="*/ 120 w 125"/>
                <a:gd name="T19" fmla="*/ 113 h 125"/>
                <a:gd name="T20" fmla="*/ 120 w 125"/>
                <a:gd name="T21" fmla="*/ 113 h 125"/>
                <a:gd name="T22" fmla="*/ 114 w 125"/>
                <a:gd name="T23" fmla="*/ 113 h 125"/>
                <a:gd name="T24" fmla="*/ 108 w 125"/>
                <a:gd name="T25" fmla="*/ 107 h 125"/>
                <a:gd name="T26" fmla="*/ 108 w 125"/>
                <a:gd name="T27" fmla="*/ 101 h 125"/>
                <a:gd name="T28" fmla="*/ 108 w 125"/>
                <a:gd name="T29" fmla="*/ 95 h 125"/>
                <a:gd name="T30" fmla="*/ 108 w 125"/>
                <a:gd name="T31" fmla="*/ 95 h 125"/>
                <a:gd name="T32" fmla="*/ 114 w 125"/>
                <a:gd name="T33" fmla="*/ 95 h 125"/>
                <a:gd name="T34" fmla="*/ 114 w 125"/>
                <a:gd name="T35" fmla="*/ 89 h 125"/>
                <a:gd name="T36" fmla="*/ 120 w 125"/>
                <a:gd name="T37" fmla="*/ 77 h 125"/>
                <a:gd name="T38" fmla="*/ 120 w 125"/>
                <a:gd name="T39" fmla="*/ 53 h 125"/>
                <a:gd name="T40" fmla="*/ 102 w 125"/>
                <a:gd name="T41" fmla="*/ 29 h 125"/>
                <a:gd name="T42" fmla="*/ 72 w 125"/>
                <a:gd name="T43" fmla="*/ 18 h 125"/>
                <a:gd name="T44" fmla="*/ 48 w 125"/>
                <a:gd name="T45" fmla="*/ 12 h 125"/>
                <a:gd name="T46" fmla="*/ 30 w 125"/>
                <a:gd name="T47" fmla="*/ 12 h 125"/>
                <a:gd name="T48" fmla="*/ 18 w 125"/>
                <a:gd name="T49" fmla="*/ 6 h 125"/>
                <a:gd name="T50" fmla="*/ 6 w 125"/>
                <a:gd name="T51" fmla="*/ 0 h 125"/>
                <a:gd name="T52" fmla="*/ 6 w 125"/>
                <a:gd name="T53" fmla="*/ 6 h 125"/>
                <a:gd name="T54" fmla="*/ 12 w 125"/>
                <a:gd name="T55" fmla="*/ 23 h 125"/>
                <a:gd name="T56" fmla="*/ 18 w 125"/>
                <a:gd name="T57" fmla="*/ 41 h 125"/>
                <a:gd name="T58" fmla="*/ 24 w 125"/>
                <a:gd name="T59" fmla="*/ 53 h 125"/>
                <a:gd name="T60" fmla="*/ 30 w 125"/>
                <a:gd name="T61" fmla="*/ 71 h 125"/>
                <a:gd name="T62" fmla="*/ 36 w 125"/>
                <a:gd name="T63" fmla="*/ 89 h 125"/>
                <a:gd name="T64" fmla="*/ 54 w 125"/>
                <a:gd name="T65" fmla="*/ 113 h 125"/>
                <a:gd name="T66" fmla="*/ 78 w 125"/>
                <a:gd name="T67" fmla="*/ 125 h 12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5"/>
                <a:gd name="T103" fmla="*/ 0 h 125"/>
                <a:gd name="T104" fmla="*/ 125 w 125"/>
                <a:gd name="T105" fmla="*/ 125 h 12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5" h="125">
                  <a:moveTo>
                    <a:pt x="96" y="125"/>
                  </a:moveTo>
                  <a:lnTo>
                    <a:pt x="96" y="125"/>
                  </a:lnTo>
                  <a:lnTo>
                    <a:pt x="102" y="119"/>
                  </a:lnTo>
                  <a:lnTo>
                    <a:pt x="108" y="113"/>
                  </a:lnTo>
                  <a:lnTo>
                    <a:pt x="114" y="113"/>
                  </a:lnTo>
                  <a:lnTo>
                    <a:pt x="114" y="119"/>
                  </a:lnTo>
                  <a:lnTo>
                    <a:pt x="120" y="119"/>
                  </a:lnTo>
                  <a:lnTo>
                    <a:pt x="125" y="119"/>
                  </a:lnTo>
                  <a:lnTo>
                    <a:pt x="125" y="113"/>
                  </a:lnTo>
                  <a:lnTo>
                    <a:pt x="120" y="113"/>
                  </a:lnTo>
                  <a:lnTo>
                    <a:pt x="114" y="113"/>
                  </a:lnTo>
                  <a:lnTo>
                    <a:pt x="108" y="113"/>
                  </a:lnTo>
                  <a:lnTo>
                    <a:pt x="108" y="107"/>
                  </a:lnTo>
                  <a:lnTo>
                    <a:pt x="108" y="101"/>
                  </a:lnTo>
                  <a:lnTo>
                    <a:pt x="108" y="95"/>
                  </a:lnTo>
                  <a:lnTo>
                    <a:pt x="114" y="95"/>
                  </a:lnTo>
                  <a:lnTo>
                    <a:pt x="114" y="89"/>
                  </a:lnTo>
                  <a:lnTo>
                    <a:pt x="120" y="89"/>
                  </a:lnTo>
                  <a:lnTo>
                    <a:pt x="120" y="77"/>
                  </a:lnTo>
                  <a:lnTo>
                    <a:pt x="120" y="65"/>
                  </a:lnTo>
                  <a:lnTo>
                    <a:pt x="120" y="53"/>
                  </a:lnTo>
                  <a:lnTo>
                    <a:pt x="114" y="41"/>
                  </a:lnTo>
                  <a:lnTo>
                    <a:pt x="102" y="29"/>
                  </a:lnTo>
                  <a:lnTo>
                    <a:pt x="90" y="23"/>
                  </a:lnTo>
                  <a:lnTo>
                    <a:pt x="72" y="18"/>
                  </a:lnTo>
                  <a:lnTo>
                    <a:pt x="54" y="12"/>
                  </a:lnTo>
                  <a:lnTo>
                    <a:pt x="48" y="12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23"/>
                  </a:lnTo>
                  <a:lnTo>
                    <a:pt x="18" y="29"/>
                  </a:lnTo>
                  <a:lnTo>
                    <a:pt x="18" y="41"/>
                  </a:lnTo>
                  <a:lnTo>
                    <a:pt x="24" y="47"/>
                  </a:lnTo>
                  <a:lnTo>
                    <a:pt x="24" y="53"/>
                  </a:lnTo>
                  <a:lnTo>
                    <a:pt x="24" y="65"/>
                  </a:lnTo>
                  <a:lnTo>
                    <a:pt x="30" y="71"/>
                  </a:lnTo>
                  <a:lnTo>
                    <a:pt x="30" y="83"/>
                  </a:lnTo>
                  <a:lnTo>
                    <a:pt x="36" y="89"/>
                  </a:lnTo>
                  <a:lnTo>
                    <a:pt x="42" y="101"/>
                  </a:lnTo>
                  <a:lnTo>
                    <a:pt x="54" y="113"/>
                  </a:lnTo>
                  <a:lnTo>
                    <a:pt x="66" y="119"/>
                  </a:lnTo>
                  <a:lnTo>
                    <a:pt x="78" y="125"/>
                  </a:lnTo>
                  <a:lnTo>
                    <a:pt x="96" y="125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17" name="Freeform 450"/>
            <p:cNvSpPr>
              <a:spLocks/>
            </p:cNvSpPr>
            <p:nvPr/>
          </p:nvSpPr>
          <p:spPr bwMode="auto">
            <a:xfrm>
              <a:off x="5137" y="1642"/>
              <a:ext cx="12" cy="12"/>
            </a:xfrm>
            <a:custGeom>
              <a:avLst/>
              <a:gdLst>
                <a:gd name="T0" fmla="*/ 0 w 12"/>
                <a:gd name="T1" fmla="*/ 6 h 12"/>
                <a:gd name="T2" fmla="*/ 0 w 12"/>
                <a:gd name="T3" fmla="*/ 0 h 12"/>
                <a:gd name="T4" fmla="*/ 6 w 12"/>
                <a:gd name="T5" fmla="*/ 0 h 12"/>
                <a:gd name="T6" fmla="*/ 6 w 12"/>
                <a:gd name="T7" fmla="*/ 0 h 12"/>
                <a:gd name="T8" fmla="*/ 6 w 12"/>
                <a:gd name="T9" fmla="*/ 0 h 12"/>
                <a:gd name="T10" fmla="*/ 12 w 12"/>
                <a:gd name="T11" fmla="*/ 0 h 12"/>
                <a:gd name="T12" fmla="*/ 12 w 12"/>
                <a:gd name="T13" fmla="*/ 0 h 12"/>
                <a:gd name="T14" fmla="*/ 12 w 12"/>
                <a:gd name="T15" fmla="*/ 0 h 12"/>
                <a:gd name="T16" fmla="*/ 12 w 12"/>
                <a:gd name="T17" fmla="*/ 6 h 12"/>
                <a:gd name="T18" fmla="*/ 12 w 12"/>
                <a:gd name="T19" fmla="*/ 6 h 12"/>
                <a:gd name="T20" fmla="*/ 12 w 12"/>
                <a:gd name="T21" fmla="*/ 12 h 12"/>
                <a:gd name="T22" fmla="*/ 12 w 12"/>
                <a:gd name="T23" fmla="*/ 12 h 12"/>
                <a:gd name="T24" fmla="*/ 6 w 12"/>
                <a:gd name="T25" fmla="*/ 12 h 12"/>
                <a:gd name="T26" fmla="*/ 6 w 12"/>
                <a:gd name="T27" fmla="*/ 12 h 12"/>
                <a:gd name="T28" fmla="*/ 6 w 12"/>
                <a:gd name="T29" fmla="*/ 12 h 12"/>
                <a:gd name="T30" fmla="*/ 0 w 12"/>
                <a:gd name="T31" fmla="*/ 6 h 12"/>
                <a:gd name="T32" fmla="*/ 0 w 12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6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18" name="Freeform 451"/>
            <p:cNvSpPr>
              <a:spLocks/>
            </p:cNvSpPr>
            <p:nvPr/>
          </p:nvSpPr>
          <p:spPr bwMode="auto">
            <a:xfrm>
              <a:off x="5167" y="1660"/>
              <a:ext cx="12" cy="12"/>
            </a:xfrm>
            <a:custGeom>
              <a:avLst/>
              <a:gdLst>
                <a:gd name="T0" fmla="*/ 0 w 12"/>
                <a:gd name="T1" fmla="*/ 0 h 12"/>
                <a:gd name="T2" fmla="*/ 0 w 12"/>
                <a:gd name="T3" fmla="*/ 0 h 12"/>
                <a:gd name="T4" fmla="*/ 6 w 12"/>
                <a:gd name="T5" fmla="*/ 0 h 12"/>
                <a:gd name="T6" fmla="*/ 6 w 12"/>
                <a:gd name="T7" fmla="*/ 0 h 12"/>
                <a:gd name="T8" fmla="*/ 12 w 12"/>
                <a:gd name="T9" fmla="*/ 0 h 12"/>
                <a:gd name="T10" fmla="*/ 12 w 12"/>
                <a:gd name="T11" fmla="*/ 6 h 12"/>
                <a:gd name="T12" fmla="*/ 12 w 12"/>
                <a:gd name="T13" fmla="*/ 6 h 12"/>
                <a:gd name="T14" fmla="*/ 12 w 12"/>
                <a:gd name="T15" fmla="*/ 12 h 12"/>
                <a:gd name="T16" fmla="*/ 12 w 12"/>
                <a:gd name="T17" fmla="*/ 12 h 12"/>
                <a:gd name="T18" fmla="*/ 6 w 12"/>
                <a:gd name="T19" fmla="*/ 12 h 12"/>
                <a:gd name="T20" fmla="*/ 6 w 12"/>
                <a:gd name="T21" fmla="*/ 12 h 12"/>
                <a:gd name="T22" fmla="*/ 0 w 12"/>
                <a:gd name="T23" fmla="*/ 12 h 12"/>
                <a:gd name="T24" fmla="*/ 0 w 12"/>
                <a:gd name="T25" fmla="*/ 12 h 12"/>
                <a:gd name="T26" fmla="*/ 0 w 12"/>
                <a:gd name="T27" fmla="*/ 6 h 12"/>
                <a:gd name="T28" fmla="*/ 0 w 12"/>
                <a:gd name="T29" fmla="*/ 6 h 12"/>
                <a:gd name="T30" fmla="*/ 0 w 12"/>
                <a:gd name="T31" fmla="*/ 6 h 12"/>
                <a:gd name="T32" fmla="*/ 0 w 1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19" name="Freeform 452"/>
            <p:cNvSpPr>
              <a:spLocks/>
            </p:cNvSpPr>
            <p:nvPr/>
          </p:nvSpPr>
          <p:spPr bwMode="auto">
            <a:xfrm>
              <a:off x="5131" y="1678"/>
              <a:ext cx="18" cy="12"/>
            </a:xfrm>
            <a:custGeom>
              <a:avLst/>
              <a:gdLst>
                <a:gd name="T0" fmla="*/ 0 w 18"/>
                <a:gd name="T1" fmla="*/ 0 h 12"/>
                <a:gd name="T2" fmla="*/ 6 w 18"/>
                <a:gd name="T3" fmla="*/ 0 h 12"/>
                <a:gd name="T4" fmla="*/ 6 w 18"/>
                <a:gd name="T5" fmla="*/ 0 h 12"/>
                <a:gd name="T6" fmla="*/ 12 w 18"/>
                <a:gd name="T7" fmla="*/ 0 h 12"/>
                <a:gd name="T8" fmla="*/ 12 w 18"/>
                <a:gd name="T9" fmla="*/ 0 h 12"/>
                <a:gd name="T10" fmla="*/ 18 w 18"/>
                <a:gd name="T11" fmla="*/ 0 h 12"/>
                <a:gd name="T12" fmla="*/ 18 w 18"/>
                <a:gd name="T13" fmla="*/ 6 h 12"/>
                <a:gd name="T14" fmla="*/ 12 w 18"/>
                <a:gd name="T15" fmla="*/ 6 h 12"/>
                <a:gd name="T16" fmla="*/ 12 w 18"/>
                <a:gd name="T17" fmla="*/ 12 h 12"/>
                <a:gd name="T18" fmla="*/ 12 w 18"/>
                <a:gd name="T19" fmla="*/ 12 h 12"/>
                <a:gd name="T20" fmla="*/ 6 w 18"/>
                <a:gd name="T21" fmla="*/ 12 h 12"/>
                <a:gd name="T22" fmla="*/ 6 w 18"/>
                <a:gd name="T23" fmla="*/ 12 h 12"/>
                <a:gd name="T24" fmla="*/ 6 w 18"/>
                <a:gd name="T25" fmla="*/ 12 h 12"/>
                <a:gd name="T26" fmla="*/ 0 w 18"/>
                <a:gd name="T27" fmla="*/ 6 h 12"/>
                <a:gd name="T28" fmla="*/ 0 w 18"/>
                <a:gd name="T29" fmla="*/ 6 h 12"/>
                <a:gd name="T30" fmla="*/ 0 w 18"/>
                <a:gd name="T31" fmla="*/ 0 h 12"/>
                <a:gd name="T32" fmla="*/ 0 w 18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2"/>
                <a:gd name="T53" fmla="*/ 18 w 1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2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20" name="Freeform 453"/>
            <p:cNvSpPr>
              <a:spLocks/>
            </p:cNvSpPr>
            <p:nvPr/>
          </p:nvSpPr>
          <p:spPr bwMode="auto">
            <a:xfrm>
              <a:off x="5108" y="1660"/>
              <a:ext cx="17" cy="12"/>
            </a:xfrm>
            <a:custGeom>
              <a:avLst/>
              <a:gdLst>
                <a:gd name="T0" fmla="*/ 6 w 17"/>
                <a:gd name="T1" fmla="*/ 0 h 12"/>
                <a:gd name="T2" fmla="*/ 6 w 17"/>
                <a:gd name="T3" fmla="*/ 0 h 12"/>
                <a:gd name="T4" fmla="*/ 0 w 17"/>
                <a:gd name="T5" fmla="*/ 6 h 12"/>
                <a:gd name="T6" fmla="*/ 0 w 17"/>
                <a:gd name="T7" fmla="*/ 6 h 12"/>
                <a:gd name="T8" fmla="*/ 6 w 17"/>
                <a:gd name="T9" fmla="*/ 12 h 12"/>
                <a:gd name="T10" fmla="*/ 6 w 17"/>
                <a:gd name="T11" fmla="*/ 12 h 12"/>
                <a:gd name="T12" fmla="*/ 12 w 17"/>
                <a:gd name="T13" fmla="*/ 12 h 12"/>
                <a:gd name="T14" fmla="*/ 12 w 17"/>
                <a:gd name="T15" fmla="*/ 12 h 12"/>
                <a:gd name="T16" fmla="*/ 17 w 17"/>
                <a:gd name="T17" fmla="*/ 12 h 12"/>
                <a:gd name="T18" fmla="*/ 17 w 17"/>
                <a:gd name="T19" fmla="*/ 12 h 12"/>
                <a:gd name="T20" fmla="*/ 17 w 17"/>
                <a:gd name="T21" fmla="*/ 6 h 12"/>
                <a:gd name="T22" fmla="*/ 17 w 17"/>
                <a:gd name="T23" fmla="*/ 6 h 12"/>
                <a:gd name="T24" fmla="*/ 17 w 17"/>
                <a:gd name="T25" fmla="*/ 0 h 12"/>
                <a:gd name="T26" fmla="*/ 12 w 17"/>
                <a:gd name="T27" fmla="*/ 0 h 12"/>
                <a:gd name="T28" fmla="*/ 12 w 17"/>
                <a:gd name="T29" fmla="*/ 0 h 12"/>
                <a:gd name="T30" fmla="*/ 6 w 17"/>
                <a:gd name="T31" fmla="*/ 0 h 12"/>
                <a:gd name="T32" fmla="*/ 6 w 17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"/>
                <a:gd name="T52" fmla="*/ 0 h 12"/>
                <a:gd name="T53" fmla="*/ 17 w 17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" h="12">
                  <a:moveTo>
                    <a:pt x="6" y="0"/>
                  </a:move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7" y="12"/>
                  </a:lnTo>
                  <a:lnTo>
                    <a:pt x="17" y="6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21" name="Freeform 454"/>
            <p:cNvSpPr>
              <a:spLocks/>
            </p:cNvSpPr>
            <p:nvPr/>
          </p:nvSpPr>
          <p:spPr bwMode="auto">
            <a:xfrm>
              <a:off x="5102" y="1684"/>
              <a:ext cx="12" cy="12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6 h 12"/>
                <a:gd name="T4" fmla="*/ 0 w 12"/>
                <a:gd name="T5" fmla="*/ 6 h 12"/>
                <a:gd name="T6" fmla="*/ 0 w 12"/>
                <a:gd name="T7" fmla="*/ 6 h 12"/>
                <a:gd name="T8" fmla="*/ 6 w 12"/>
                <a:gd name="T9" fmla="*/ 0 h 12"/>
                <a:gd name="T10" fmla="*/ 6 w 12"/>
                <a:gd name="T11" fmla="*/ 0 h 12"/>
                <a:gd name="T12" fmla="*/ 12 w 12"/>
                <a:gd name="T13" fmla="*/ 0 h 12"/>
                <a:gd name="T14" fmla="*/ 12 w 12"/>
                <a:gd name="T15" fmla="*/ 6 h 12"/>
                <a:gd name="T16" fmla="*/ 12 w 12"/>
                <a:gd name="T17" fmla="*/ 6 h 12"/>
                <a:gd name="T18" fmla="*/ 12 w 12"/>
                <a:gd name="T19" fmla="*/ 6 h 12"/>
                <a:gd name="T20" fmla="*/ 12 w 12"/>
                <a:gd name="T21" fmla="*/ 12 h 12"/>
                <a:gd name="T22" fmla="*/ 12 w 12"/>
                <a:gd name="T23" fmla="*/ 12 h 12"/>
                <a:gd name="T24" fmla="*/ 6 w 12"/>
                <a:gd name="T25" fmla="*/ 12 h 12"/>
                <a:gd name="T26" fmla="*/ 6 w 12"/>
                <a:gd name="T27" fmla="*/ 12 h 12"/>
                <a:gd name="T28" fmla="*/ 6 w 12"/>
                <a:gd name="T29" fmla="*/ 12 h 12"/>
                <a:gd name="T30" fmla="*/ 0 w 12"/>
                <a:gd name="T31" fmla="*/ 12 h 12"/>
                <a:gd name="T32" fmla="*/ 0 w 12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12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22" name="Freeform 455"/>
            <p:cNvSpPr>
              <a:spLocks/>
            </p:cNvSpPr>
            <p:nvPr/>
          </p:nvSpPr>
          <p:spPr bwMode="auto">
            <a:xfrm>
              <a:off x="5125" y="1708"/>
              <a:ext cx="12" cy="12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12 h 12"/>
                <a:gd name="T4" fmla="*/ 0 w 12"/>
                <a:gd name="T5" fmla="*/ 12 h 12"/>
                <a:gd name="T6" fmla="*/ 0 w 12"/>
                <a:gd name="T7" fmla="*/ 6 h 12"/>
                <a:gd name="T8" fmla="*/ 0 w 12"/>
                <a:gd name="T9" fmla="*/ 6 h 12"/>
                <a:gd name="T10" fmla="*/ 0 w 12"/>
                <a:gd name="T11" fmla="*/ 0 h 12"/>
                <a:gd name="T12" fmla="*/ 0 w 12"/>
                <a:gd name="T13" fmla="*/ 0 h 12"/>
                <a:gd name="T14" fmla="*/ 6 w 12"/>
                <a:gd name="T15" fmla="*/ 0 h 12"/>
                <a:gd name="T16" fmla="*/ 6 w 12"/>
                <a:gd name="T17" fmla="*/ 0 h 12"/>
                <a:gd name="T18" fmla="*/ 6 w 12"/>
                <a:gd name="T19" fmla="*/ 0 h 12"/>
                <a:gd name="T20" fmla="*/ 6 w 12"/>
                <a:gd name="T21" fmla="*/ 0 h 12"/>
                <a:gd name="T22" fmla="*/ 6 w 12"/>
                <a:gd name="T23" fmla="*/ 0 h 12"/>
                <a:gd name="T24" fmla="*/ 12 w 12"/>
                <a:gd name="T25" fmla="*/ 6 h 12"/>
                <a:gd name="T26" fmla="*/ 6 w 12"/>
                <a:gd name="T27" fmla="*/ 6 h 12"/>
                <a:gd name="T28" fmla="*/ 6 w 12"/>
                <a:gd name="T29" fmla="*/ 12 h 12"/>
                <a:gd name="T30" fmla="*/ 6 w 12"/>
                <a:gd name="T31" fmla="*/ 12 h 12"/>
                <a:gd name="T32" fmla="*/ 0 w 12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12"/>
                  </a:move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23" name="Freeform 456"/>
            <p:cNvSpPr>
              <a:spLocks/>
            </p:cNvSpPr>
            <p:nvPr/>
          </p:nvSpPr>
          <p:spPr bwMode="auto">
            <a:xfrm>
              <a:off x="5143" y="1690"/>
              <a:ext cx="12" cy="18"/>
            </a:xfrm>
            <a:custGeom>
              <a:avLst/>
              <a:gdLst>
                <a:gd name="T0" fmla="*/ 0 w 12"/>
                <a:gd name="T1" fmla="*/ 12 h 18"/>
                <a:gd name="T2" fmla="*/ 0 w 12"/>
                <a:gd name="T3" fmla="*/ 6 h 18"/>
                <a:gd name="T4" fmla="*/ 0 w 12"/>
                <a:gd name="T5" fmla="*/ 6 h 18"/>
                <a:gd name="T6" fmla="*/ 6 w 12"/>
                <a:gd name="T7" fmla="*/ 0 h 18"/>
                <a:gd name="T8" fmla="*/ 6 w 12"/>
                <a:gd name="T9" fmla="*/ 0 h 18"/>
                <a:gd name="T10" fmla="*/ 12 w 12"/>
                <a:gd name="T11" fmla="*/ 0 h 18"/>
                <a:gd name="T12" fmla="*/ 12 w 12"/>
                <a:gd name="T13" fmla="*/ 6 h 18"/>
                <a:gd name="T14" fmla="*/ 12 w 12"/>
                <a:gd name="T15" fmla="*/ 6 h 18"/>
                <a:gd name="T16" fmla="*/ 12 w 12"/>
                <a:gd name="T17" fmla="*/ 12 h 18"/>
                <a:gd name="T18" fmla="*/ 12 w 12"/>
                <a:gd name="T19" fmla="*/ 12 h 18"/>
                <a:gd name="T20" fmla="*/ 12 w 12"/>
                <a:gd name="T21" fmla="*/ 18 h 18"/>
                <a:gd name="T22" fmla="*/ 6 w 12"/>
                <a:gd name="T23" fmla="*/ 18 h 18"/>
                <a:gd name="T24" fmla="*/ 6 w 12"/>
                <a:gd name="T25" fmla="*/ 18 h 18"/>
                <a:gd name="T26" fmla="*/ 0 w 12"/>
                <a:gd name="T27" fmla="*/ 18 h 18"/>
                <a:gd name="T28" fmla="*/ 0 w 12"/>
                <a:gd name="T29" fmla="*/ 18 h 18"/>
                <a:gd name="T30" fmla="*/ 0 w 12"/>
                <a:gd name="T31" fmla="*/ 12 h 18"/>
                <a:gd name="T32" fmla="*/ 0 w 12"/>
                <a:gd name="T33" fmla="*/ 12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0" y="12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24" name="Freeform 457"/>
            <p:cNvSpPr>
              <a:spLocks/>
            </p:cNvSpPr>
            <p:nvPr/>
          </p:nvSpPr>
          <p:spPr bwMode="auto">
            <a:xfrm>
              <a:off x="5161" y="1696"/>
              <a:ext cx="12" cy="12"/>
            </a:xfrm>
            <a:custGeom>
              <a:avLst/>
              <a:gdLst>
                <a:gd name="T0" fmla="*/ 12 w 12"/>
                <a:gd name="T1" fmla="*/ 0 h 12"/>
                <a:gd name="T2" fmla="*/ 12 w 12"/>
                <a:gd name="T3" fmla="*/ 0 h 12"/>
                <a:gd name="T4" fmla="*/ 12 w 12"/>
                <a:gd name="T5" fmla="*/ 6 h 12"/>
                <a:gd name="T6" fmla="*/ 12 w 12"/>
                <a:gd name="T7" fmla="*/ 6 h 12"/>
                <a:gd name="T8" fmla="*/ 12 w 12"/>
                <a:gd name="T9" fmla="*/ 6 h 12"/>
                <a:gd name="T10" fmla="*/ 12 w 12"/>
                <a:gd name="T11" fmla="*/ 12 h 12"/>
                <a:gd name="T12" fmla="*/ 6 w 12"/>
                <a:gd name="T13" fmla="*/ 12 h 12"/>
                <a:gd name="T14" fmla="*/ 6 w 12"/>
                <a:gd name="T15" fmla="*/ 12 h 12"/>
                <a:gd name="T16" fmla="*/ 0 w 12"/>
                <a:gd name="T17" fmla="*/ 12 h 12"/>
                <a:gd name="T18" fmla="*/ 0 w 12"/>
                <a:gd name="T19" fmla="*/ 12 h 12"/>
                <a:gd name="T20" fmla="*/ 0 w 12"/>
                <a:gd name="T21" fmla="*/ 6 h 12"/>
                <a:gd name="T22" fmla="*/ 0 w 12"/>
                <a:gd name="T23" fmla="*/ 6 h 12"/>
                <a:gd name="T24" fmla="*/ 0 w 12"/>
                <a:gd name="T25" fmla="*/ 6 h 12"/>
                <a:gd name="T26" fmla="*/ 0 w 12"/>
                <a:gd name="T27" fmla="*/ 0 h 12"/>
                <a:gd name="T28" fmla="*/ 0 w 12"/>
                <a:gd name="T29" fmla="*/ 0 h 12"/>
                <a:gd name="T30" fmla="*/ 6 w 12"/>
                <a:gd name="T31" fmla="*/ 0 h 12"/>
                <a:gd name="T32" fmla="*/ 12 w 1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12" y="0"/>
                  </a:move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25" name="Freeform 458"/>
            <p:cNvSpPr>
              <a:spLocks/>
            </p:cNvSpPr>
            <p:nvPr/>
          </p:nvSpPr>
          <p:spPr bwMode="auto">
            <a:xfrm>
              <a:off x="5012" y="1714"/>
              <a:ext cx="108" cy="72"/>
            </a:xfrm>
            <a:custGeom>
              <a:avLst/>
              <a:gdLst>
                <a:gd name="T0" fmla="*/ 108 w 108"/>
                <a:gd name="T1" fmla="*/ 6 h 72"/>
                <a:gd name="T2" fmla="*/ 108 w 108"/>
                <a:gd name="T3" fmla="*/ 6 h 72"/>
                <a:gd name="T4" fmla="*/ 108 w 108"/>
                <a:gd name="T5" fmla="*/ 0 h 72"/>
                <a:gd name="T6" fmla="*/ 102 w 108"/>
                <a:gd name="T7" fmla="*/ 6 h 72"/>
                <a:gd name="T8" fmla="*/ 90 w 108"/>
                <a:gd name="T9" fmla="*/ 6 h 72"/>
                <a:gd name="T10" fmla="*/ 66 w 108"/>
                <a:gd name="T11" fmla="*/ 0 h 72"/>
                <a:gd name="T12" fmla="*/ 48 w 108"/>
                <a:gd name="T13" fmla="*/ 0 h 72"/>
                <a:gd name="T14" fmla="*/ 48 w 108"/>
                <a:gd name="T15" fmla="*/ 0 h 72"/>
                <a:gd name="T16" fmla="*/ 60 w 108"/>
                <a:gd name="T17" fmla="*/ 0 h 72"/>
                <a:gd name="T18" fmla="*/ 78 w 108"/>
                <a:gd name="T19" fmla="*/ 6 h 72"/>
                <a:gd name="T20" fmla="*/ 96 w 108"/>
                <a:gd name="T21" fmla="*/ 12 h 72"/>
                <a:gd name="T22" fmla="*/ 90 w 108"/>
                <a:gd name="T23" fmla="*/ 18 h 72"/>
                <a:gd name="T24" fmla="*/ 84 w 108"/>
                <a:gd name="T25" fmla="*/ 18 h 72"/>
                <a:gd name="T26" fmla="*/ 72 w 108"/>
                <a:gd name="T27" fmla="*/ 24 h 72"/>
                <a:gd name="T28" fmla="*/ 60 w 108"/>
                <a:gd name="T29" fmla="*/ 18 h 72"/>
                <a:gd name="T30" fmla="*/ 42 w 108"/>
                <a:gd name="T31" fmla="*/ 18 h 72"/>
                <a:gd name="T32" fmla="*/ 30 w 108"/>
                <a:gd name="T33" fmla="*/ 18 h 72"/>
                <a:gd name="T34" fmla="*/ 36 w 108"/>
                <a:gd name="T35" fmla="*/ 18 h 72"/>
                <a:gd name="T36" fmla="*/ 48 w 108"/>
                <a:gd name="T37" fmla="*/ 18 h 72"/>
                <a:gd name="T38" fmla="*/ 54 w 108"/>
                <a:gd name="T39" fmla="*/ 24 h 72"/>
                <a:gd name="T40" fmla="*/ 72 w 108"/>
                <a:gd name="T41" fmla="*/ 24 h 72"/>
                <a:gd name="T42" fmla="*/ 72 w 108"/>
                <a:gd name="T43" fmla="*/ 30 h 72"/>
                <a:gd name="T44" fmla="*/ 66 w 108"/>
                <a:gd name="T45" fmla="*/ 30 h 72"/>
                <a:gd name="T46" fmla="*/ 54 w 108"/>
                <a:gd name="T47" fmla="*/ 36 h 72"/>
                <a:gd name="T48" fmla="*/ 48 w 108"/>
                <a:gd name="T49" fmla="*/ 36 h 72"/>
                <a:gd name="T50" fmla="*/ 42 w 108"/>
                <a:gd name="T51" fmla="*/ 36 h 72"/>
                <a:gd name="T52" fmla="*/ 36 w 108"/>
                <a:gd name="T53" fmla="*/ 30 h 72"/>
                <a:gd name="T54" fmla="*/ 24 w 108"/>
                <a:gd name="T55" fmla="*/ 30 h 72"/>
                <a:gd name="T56" fmla="*/ 36 w 108"/>
                <a:gd name="T57" fmla="*/ 36 h 72"/>
                <a:gd name="T58" fmla="*/ 42 w 108"/>
                <a:gd name="T59" fmla="*/ 42 h 72"/>
                <a:gd name="T60" fmla="*/ 24 w 108"/>
                <a:gd name="T61" fmla="*/ 48 h 72"/>
                <a:gd name="T62" fmla="*/ 6 w 108"/>
                <a:gd name="T63" fmla="*/ 48 h 72"/>
                <a:gd name="T64" fmla="*/ 0 w 108"/>
                <a:gd name="T65" fmla="*/ 54 h 72"/>
                <a:gd name="T66" fmla="*/ 12 w 108"/>
                <a:gd name="T67" fmla="*/ 54 h 72"/>
                <a:gd name="T68" fmla="*/ 30 w 108"/>
                <a:gd name="T69" fmla="*/ 48 h 72"/>
                <a:gd name="T70" fmla="*/ 48 w 108"/>
                <a:gd name="T71" fmla="*/ 42 h 72"/>
                <a:gd name="T72" fmla="*/ 48 w 108"/>
                <a:gd name="T73" fmla="*/ 60 h 72"/>
                <a:gd name="T74" fmla="*/ 36 w 108"/>
                <a:gd name="T75" fmla="*/ 72 h 72"/>
                <a:gd name="T76" fmla="*/ 42 w 108"/>
                <a:gd name="T77" fmla="*/ 72 h 72"/>
                <a:gd name="T78" fmla="*/ 54 w 108"/>
                <a:gd name="T79" fmla="*/ 48 h 72"/>
                <a:gd name="T80" fmla="*/ 60 w 108"/>
                <a:gd name="T81" fmla="*/ 42 h 72"/>
                <a:gd name="T82" fmla="*/ 72 w 108"/>
                <a:gd name="T83" fmla="*/ 36 h 72"/>
                <a:gd name="T84" fmla="*/ 78 w 108"/>
                <a:gd name="T85" fmla="*/ 30 h 72"/>
                <a:gd name="T86" fmla="*/ 78 w 108"/>
                <a:gd name="T87" fmla="*/ 60 h 72"/>
                <a:gd name="T88" fmla="*/ 72 w 108"/>
                <a:gd name="T89" fmla="*/ 66 h 72"/>
                <a:gd name="T90" fmla="*/ 78 w 108"/>
                <a:gd name="T91" fmla="*/ 60 h 72"/>
                <a:gd name="T92" fmla="*/ 84 w 108"/>
                <a:gd name="T93" fmla="*/ 30 h 72"/>
                <a:gd name="T94" fmla="*/ 96 w 108"/>
                <a:gd name="T95" fmla="*/ 18 h 72"/>
                <a:gd name="T96" fmla="*/ 102 w 108"/>
                <a:gd name="T97" fmla="*/ 18 h 72"/>
                <a:gd name="T98" fmla="*/ 102 w 108"/>
                <a:gd name="T99" fmla="*/ 24 h 72"/>
                <a:gd name="T100" fmla="*/ 102 w 108"/>
                <a:gd name="T101" fmla="*/ 54 h 72"/>
                <a:gd name="T102" fmla="*/ 108 w 108"/>
                <a:gd name="T103" fmla="*/ 18 h 7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8"/>
                <a:gd name="T157" fmla="*/ 0 h 72"/>
                <a:gd name="T158" fmla="*/ 108 w 108"/>
                <a:gd name="T159" fmla="*/ 72 h 7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8" h="72">
                  <a:moveTo>
                    <a:pt x="108" y="6"/>
                  </a:moveTo>
                  <a:lnTo>
                    <a:pt x="108" y="6"/>
                  </a:lnTo>
                  <a:lnTo>
                    <a:pt x="108" y="0"/>
                  </a:lnTo>
                  <a:lnTo>
                    <a:pt x="102" y="6"/>
                  </a:lnTo>
                  <a:lnTo>
                    <a:pt x="96" y="6"/>
                  </a:lnTo>
                  <a:lnTo>
                    <a:pt x="90" y="6"/>
                  </a:lnTo>
                  <a:lnTo>
                    <a:pt x="84" y="6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6" y="6"/>
                  </a:lnTo>
                  <a:lnTo>
                    <a:pt x="72" y="6"/>
                  </a:lnTo>
                  <a:lnTo>
                    <a:pt x="78" y="6"/>
                  </a:lnTo>
                  <a:lnTo>
                    <a:pt x="84" y="6"/>
                  </a:lnTo>
                  <a:lnTo>
                    <a:pt x="90" y="12"/>
                  </a:lnTo>
                  <a:lnTo>
                    <a:pt x="96" y="12"/>
                  </a:lnTo>
                  <a:lnTo>
                    <a:pt x="96" y="18"/>
                  </a:lnTo>
                  <a:lnTo>
                    <a:pt x="90" y="18"/>
                  </a:lnTo>
                  <a:lnTo>
                    <a:pt x="84" y="18"/>
                  </a:lnTo>
                  <a:lnTo>
                    <a:pt x="78" y="24"/>
                  </a:lnTo>
                  <a:lnTo>
                    <a:pt x="72" y="24"/>
                  </a:lnTo>
                  <a:lnTo>
                    <a:pt x="72" y="18"/>
                  </a:lnTo>
                  <a:lnTo>
                    <a:pt x="66" y="18"/>
                  </a:lnTo>
                  <a:lnTo>
                    <a:pt x="60" y="18"/>
                  </a:lnTo>
                  <a:lnTo>
                    <a:pt x="48" y="18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36" y="18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54" y="18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72" y="30"/>
                  </a:lnTo>
                  <a:lnTo>
                    <a:pt x="66" y="30"/>
                  </a:lnTo>
                  <a:lnTo>
                    <a:pt x="60" y="30"/>
                  </a:lnTo>
                  <a:lnTo>
                    <a:pt x="60" y="36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2" y="36"/>
                  </a:lnTo>
                  <a:lnTo>
                    <a:pt x="42" y="30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30" y="36"/>
                  </a:lnTo>
                  <a:lnTo>
                    <a:pt x="36" y="36"/>
                  </a:lnTo>
                  <a:lnTo>
                    <a:pt x="42" y="36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0" y="42"/>
                  </a:lnTo>
                  <a:lnTo>
                    <a:pt x="24" y="48"/>
                  </a:lnTo>
                  <a:lnTo>
                    <a:pt x="18" y="48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6" y="54"/>
                  </a:lnTo>
                  <a:lnTo>
                    <a:pt x="12" y="54"/>
                  </a:lnTo>
                  <a:lnTo>
                    <a:pt x="18" y="48"/>
                  </a:lnTo>
                  <a:lnTo>
                    <a:pt x="24" y="48"/>
                  </a:lnTo>
                  <a:lnTo>
                    <a:pt x="30" y="48"/>
                  </a:lnTo>
                  <a:lnTo>
                    <a:pt x="36" y="48"/>
                  </a:lnTo>
                  <a:lnTo>
                    <a:pt x="42" y="48"/>
                  </a:lnTo>
                  <a:lnTo>
                    <a:pt x="48" y="42"/>
                  </a:lnTo>
                  <a:lnTo>
                    <a:pt x="48" y="48"/>
                  </a:lnTo>
                  <a:lnTo>
                    <a:pt x="48" y="60"/>
                  </a:lnTo>
                  <a:lnTo>
                    <a:pt x="42" y="66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42" y="72"/>
                  </a:lnTo>
                  <a:lnTo>
                    <a:pt x="48" y="66"/>
                  </a:lnTo>
                  <a:lnTo>
                    <a:pt x="48" y="60"/>
                  </a:lnTo>
                  <a:lnTo>
                    <a:pt x="54" y="48"/>
                  </a:lnTo>
                  <a:lnTo>
                    <a:pt x="54" y="42"/>
                  </a:lnTo>
                  <a:lnTo>
                    <a:pt x="60" y="42"/>
                  </a:lnTo>
                  <a:lnTo>
                    <a:pt x="66" y="42"/>
                  </a:lnTo>
                  <a:lnTo>
                    <a:pt x="66" y="36"/>
                  </a:lnTo>
                  <a:lnTo>
                    <a:pt x="72" y="36"/>
                  </a:lnTo>
                  <a:lnTo>
                    <a:pt x="78" y="36"/>
                  </a:lnTo>
                  <a:lnTo>
                    <a:pt x="78" y="30"/>
                  </a:lnTo>
                  <a:lnTo>
                    <a:pt x="78" y="42"/>
                  </a:lnTo>
                  <a:lnTo>
                    <a:pt x="78" y="48"/>
                  </a:lnTo>
                  <a:lnTo>
                    <a:pt x="78" y="60"/>
                  </a:lnTo>
                  <a:lnTo>
                    <a:pt x="78" y="66"/>
                  </a:lnTo>
                  <a:lnTo>
                    <a:pt x="72" y="66"/>
                  </a:lnTo>
                  <a:lnTo>
                    <a:pt x="78" y="66"/>
                  </a:lnTo>
                  <a:lnTo>
                    <a:pt x="78" y="60"/>
                  </a:lnTo>
                  <a:lnTo>
                    <a:pt x="84" y="48"/>
                  </a:lnTo>
                  <a:lnTo>
                    <a:pt x="84" y="36"/>
                  </a:lnTo>
                  <a:lnTo>
                    <a:pt x="84" y="30"/>
                  </a:lnTo>
                  <a:lnTo>
                    <a:pt x="90" y="24"/>
                  </a:lnTo>
                  <a:lnTo>
                    <a:pt x="96" y="24"/>
                  </a:lnTo>
                  <a:lnTo>
                    <a:pt x="96" y="18"/>
                  </a:lnTo>
                  <a:lnTo>
                    <a:pt x="102" y="18"/>
                  </a:lnTo>
                  <a:lnTo>
                    <a:pt x="102" y="24"/>
                  </a:lnTo>
                  <a:lnTo>
                    <a:pt x="102" y="36"/>
                  </a:lnTo>
                  <a:lnTo>
                    <a:pt x="102" y="48"/>
                  </a:lnTo>
                  <a:lnTo>
                    <a:pt x="102" y="54"/>
                  </a:lnTo>
                  <a:lnTo>
                    <a:pt x="102" y="42"/>
                  </a:lnTo>
                  <a:lnTo>
                    <a:pt x="108" y="30"/>
                  </a:lnTo>
                  <a:lnTo>
                    <a:pt x="108" y="18"/>
                  </a:lnTo>
                  <a:lnTo>
                    <a:pt x="108" y="6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26" name="Freeform 459"/>
            <p:cNvSpPr>
              <a:spLocks/>
            </p:cNvSpPr>
            <p:nvPr/>
          </p:nvSpPr>
          <p:spPr bwMode="auto">
            <a:xfrm>
              <a:off x="5024" y="1583"/>
              <a:ext cx="84" cy="83"/>
            </a:xfrm>
            <a:custGeom>
              <a:avLst/>
              <a:gdLst>
                <a:gd name="T0" fmla="*/ 84 w 84"/>
                <a:gd name="T1" fmla="*/ 77 h 83"/>
                <a:gd name="T2" fmla="*/ 84 w 84"/>
                <a:gd name="T3" fmla="*/ 77 h 83"/>
                <a:gd name="T4" fmla="*/ 84 w 84"/>
                <a:gd name="T5" fmla="*/ 71 h 83"/>
                <a:gd name="T6" fmla="*/ 78 w 84"/>
                <a:gd name="T7" fmla="*/ 65 h 83"/>
                <a:gd name="T8" fmla="*/ 72 w 84"/>
                <a:gd name="T9" fmla="*/ 59 h 83"/>
                <a:gd name="T10" fmla="*/ 72 w 84"/>
                <a:gd name="T11" fmla="*/ 35 h 83"/>
                <a:gd name="T12" fmla="*/ 66 w 84"/>
                <a:gd name="T13" fmla="*/ 29 h 83"/>
                <a:gd name="T14" fmla="*/ 66 w 84"/>
                <a:gd name="T15" fmla="*/ 29 h 83"/>
                <a:gd name="T16" fmla="*/ 66 w 84"/>
                <a:gd name="T17" fmla="*/ 35 h 83"/>
                <a:gd name="T18" fmla="*/ 66 w 84"/>
                <a:gd name="T19" fmla="*/ 53 h 83"/>
                <a:gd name="T20" fmla="*/ 66 w 84"/>
                <a:gd name="T21" fmla="*/ 59 h 83"/>
                <a:gd name="T22" fmla="*/ 60 w 84"/>
                <a:gd name="T23" fmla="*/ 53 h 83"/>
                <a:gd name="T24" fmla="*/ 54 w 84"/>
                <a:gd name="T25" fmla="*/ 53 h 83"/>
                <a:gd name="T26" fmla="*/ 54 w 84"/>
                <a:gd name="T27" fmla="*/ 47 h 83"/>
                <a:gd name="T28" fmla="*/ 48 w 84"/>
                <a:gd name="T29" fmla="*/ 41 h 83"/>
                <a:gd name="T30" fmla="*/ 48 w 84"/>
                <a:gd name="T31" fmla="*/ 23 h 83"/>
                <a:gd name="T32" fmla="*/ 42 w 84"/>
                <a:gd name="T33" fmla="*/ 11 h 83"/>
                <a:gd name="T34" fmla="*/ 42 w 84"/>
                <a:gd name="T35" fmla="*/ 5 h 83"/>
                <a:gd name="T36" fmla="*/ 42 w 84"/>
                <a:gd name="T37" fmla="*/ 0 h 83"/>
                <a:gd name="T38" fmla="*/ 42 w 84"/>
                <a:gd name="T39" fmla="*/ 5 h 83"/>
                <a:gd name="T40" fmla="*/ 42 w 84"/>
                <a:gd name="T41" fmla="*/ 11 h 83"/>
                <a:gd name="T42" fmla="*/ 42 w 84"/>
                <a:gd name="T43" fmla="*/ 17 h 83"/>
                <a:gd name="T44" fmla="*/ 42 w 84"/>
                <a:gd name="T45" fmla="*/ 23 h 83"/>
                <a:gd name="T46" fmla="*/ 42 w 84"/>
                <a:gd name="T47" fmla="*/ 35 h 83"/>
                <a:gd name="T48" fmla="*/ 36 w 84"/>
                <a:gd name="T49" fmla="*/ 35 h 83"/>
                <a:gd name="T50" fmla="*/ 24 w 84"/>
                <a:gd name="T51" fmla="*/ 23 h 83"/>
                <a:gd name="T52" fmla="*/ 12 w 84"/>
                <a:gd name="T53" fmla="*/ 11 h 83"/>
                <a:gd name="T54" fmla="*/ 0 w 84"/>
                <a:gd name="T55" fmla="*/ 0 h 83"/>
                <a:gd name="T56" fmla="*/ 0 w 84"/>
                <a:gd name="T57" fmla="*/ 5 h 83"/>
                <a:gd name="T58" fmla="*/ 6 w 84"/>
                <a:gd name="T59" fmla="*/ 11 h 83"/>
                <a:gd name="T60" fmla="*/ 12 w 84"/>
                <a:gd name="T61" fmla="*/ 17 h 83"/>
                <a:gd name="T62" fmla="*/ 18 w 84"/>
                <a:gd name="T63" fmla="*/ 23 h 83"/>
                <a:gd name="T64" fmla="*/ 18 w 84"/>
                <a:gd name="T65" fmla="*/ 29 h 83"/>
                <a:gd name="T66" fmla="*/ 24 w 84"/>
                <a:gd name="T67" fmla="*/ 35 h 83"/>
                <a:gd name="T68" fmla="*/ 30 w 84"/>
                <a:gd name="T69" fmla="*/ 41 h 83"/>
                <a:gd name="T70" fmla="*/ 36 w 84"/>
                <a:gd name="T71" fmla="*/ 41 h 83"/>
                <a:gd name="T72" fmla="*/ 36 w 84"/>
                <a:gd name="T73" fmla="*/ 47 h 83"/>
                <a:gd name="T74" fmla="*/ 30 w 84"/>
                <a:gd name="T75" fmla="*/ 47 h 83"/>
                <a:gd name="T76" fmla="*/ 24 w 84"/>
                <a:gd name="T77" fmla="*/ 41 h 83"/>
                <a:gd name="T78" fmla="*/ 18 w 84"/>
                <a:gd name="T79" fmla="*/ 41 h 83"/>
                <a:gd name="T80" fmla="*/ 18 w 84"/>
                <a:gd name="T81" fmla="*/ 41 h 83"/>
                <a:gd name="T82" fmla="*/ 12 w 84"/>
                <a:gd name="T83" fmla="*/ 41 h 83"/>
                <a:gd name="T84" fmla="*/ 18 w 84"/>
                <a:gd name="T85" fmla="*/ 47 h 83"/>
                <a:gd name="T86" fmla="*/ 24 w 84"/>
                <a:gd name="T87" fmla="*/ 47 h 83"/>
                <a:gd name="T88" fmla="*/ 36 w 84"/>
                <a:gd name="T89" fmla="*/ 53 h 83"/>
                <a:gd name="T90" fmla="*/ 42 w 84"/>
                <a:gd name="T91" fmla="*/ 53 h 83"/>
                <a:gd name="T92" fmla="*/ 48 w 84"/>
                <a:gd name="T93" fmla="*/ 53 h 83"/>
                <a:gd name="T94" fmla="*/ 54 w 84"/>
                <a:gd name="T95" fmla="*/ 59 h 83"/>
                <a:gd name="T96" fmla="*/ 60 w 84"/>
                <a:gd name="T97" fmla="*/ 59 h 83"/>
                <a:gd name="T98" fmla="*/ 66 w 84"/>
                <a:gd name="T99" fmla="*/ 65 h 83"/>
                <a:gd name="T100" fmla="*/ 66 w 84"/>
                <a:gd name="T101" fmla="*/ 65 h 83"/>
                <a:gd name="T102" fmla="*/ 54 w 84"/>
                <a:gd name="T103" fmla="*/ 71 h 83"/>
                <a:gd name="T104" fmla="*/ 48 w 84"/>
                <a:gd name="T105" fmla="*/ 71 h 83"/>
                <a:gd name="T106" fmla="*/ 42 w 84"/>
                <a:gd name="T107" fmla="*/ 71 h 83"/>
                <a:gd name="T108" fmla="*/ 36 w 84"/>
                <a:gd name="T109" fmla="*/ 71 h 83"/>
                <a:gd name="T110" fmla="*/ 36 w 84"/>
                <a:gd name="T111" fmla="*/ 71 h 83"/>
                <a:gd name="T112" fmla="*/ 42 w 84"/>
                <a:gd name="T113" fmla="*/ 71 h 83"/>
                <a:gd name="T114" fmla="*/ 54 w 84"/>
                <a:gd name="T115" fmla="*/ 77 h 83"/>
                <a:gd name="T116" fmla="*/ 60 w 84"/>
                <a:gd name="T117" fmla="*/ 71 h 83"/>
                <a:gd name="T118" fmla="*/ 72 w 84"/>
                <a:gd name="T119" fmla="*/ 71 h 83"/>
                <a:gd name="T120" fmla="*/ 78 w 84"/>
                <a:gd name="T121" fmla="*/ 71 h 83"/>
                <a:gd name="T122" fmla="*/ 78 w 84"/>
                <a:gd name="T123" fmla="*/ 77 h 8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"/>
                <a:gd name="T187" fmla="*/ 0 h 83"/>
                <a:gd name="T188" fmla="*/ 84 w 84"/>
                <a:gd name="T189" fmla="*/ 83 h 8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" h="83">
                  <a:moveTo>
                    <a:pt x="84" y="83"/>
                  </a:moveTo>
                  <a:lnTo>
                    <a:pt x="84" y="77"/>
                  </a:lnTo>
                  <a:lnTo>
                    <a:pt x="84" y="71"/>
                  </a:lnTo>
                  <a:lnTo>
                    <a:pt x="78" y="71"/>
                  </a:lnTo>
                  <a:lnTo>
                    <a:pt x="78" y="65"/>
                  </a:lnTo>
                  <a:lnTo>
                    <a:pt x="72" y="59"/>
                  </a:lnTo>
                  <a:lnTo>
                    <a:pt x="72" y="47"/>
                  </a:lnTo>
                  <a:lnTo>
                    <a:pt x="72" y="35"/>
                  </a:lnTo>
                  <a:lnTo>
                    <a:pt x="72" y="29"/>
                  </a:lnTo>
                  <a:lnTo>
                    <a:pt x="66" y="29"/>
                  </a:lnTo>
                  <a:lnTo>
                    <a:pt x="66" y="23"/>
                  </a:lnTo>
                  <a:lnTo>
                    <a:pt x="66" y="29"/>
                  </a:lnTo>
                  <a:lnTo>
                    <a:pt x="66" y="35"/>
                  </a:lnTo>
                  <a:lnTo>
                    <a:pt x="66" y="47"/>
                  </a:lnTo>
                  <a:lnTo>
                    <a:pt x="66" y="53"/>
                  </a:lnTo>
                  <a:lnTo>
                    <a:pt x="66" y="59"/>
                  </a:lnTo>
                  <a:lnTo>
                    <a:pt x="66" y="53"/>
                  </a:lnTo>
                  <a:lnTo>
                    <a:pt x="60" y="53"/>
                  </a:lnTo>
                  <a:lnTo>
                    <a:pt x="54" y="53"/>
                  </a:lnTo>
                  <a:lnTo>
                    <a:pt x="54" y="47"/>
                  </a:lnTo>
                  <a:lnTo>
                    <a:pt x="48" y="47"/>
                  </a:lnTo>
                  <a:lnTo>
                    <a:pt x="48" y="41"/>
                  </a:lnTo>
                  <a:lnTo>
                    <a:pt x="48" y="35"/>
                  </a:lnTo>
                  <a:lnTo>
                    <a:pt x="48" y="23"/>
                  </a:lnTo>
                  <a:lnTo>
                    <a:pt x="42" y="17"/>
                  </a:lnTo>
                  <a:lnTo>
                    <a:pt x="42" y="11"/>
                  </a:lnTo>
                  <a:lnTo>
                    <a:pt x="42" y="5"/>
                  </a:lnTo>
                  <a:lnTo>
                    <a:pt x="42" y="0"/>
                  </a:lnTo>
                  <a:lnTo>
                    <a:pt x="42" y="5"/>
                  </a:lnTo>
                  <a:lnTo>
                    <a:pt x="42" y="11"/>
                  </a:lnTo>
                  <a:lnTo>
                    <a:pt x="42" y="17"/>
                  </a:lnTo>
                  <a:lnTo>
                    <a:pt x="42" y="23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1"/>
                  </a:lnTo>
                  <a:lnTo>
                    <a:pt x="36" y="35"/>
                  </a:lnTo>
                  <a:lnTo>
                    <a:pt x="30" y="29"/>
                  </a:lnTo>
                  <a:lnTo>
                    <a:pt x="24" y="23"/>
                  </a:lnTo>
                  <a:lnTo>
                    <a:pt x="18" y="17"/>
                  </a:lnTo>
                  <a:lnTo>
                    <a:pt x="12" y="11"/>
                  </a:lnTo>
                  <a:lnTo>
                    <a:pt x="6" y="5"/>
                  </a:lnTo>
                  <a:lnTo>
                    <a:pt x="0" y="0"/>
                  </a:lnTo>
                  <a:lnTo>
                    <a:pt x="0" y="5"/>
                  </a:lnTo>
                  <a:lnTo>
                    <a:pt x="6" y="5"/>
                  </a:lnTo>
                  <a:lnTo>
                    <a:pt x="6" y="11"/>
                  </a:lnTo>
                  <a:lnTo>
                    <a:pt x="12" y="17"/>
                  </a:lnTo>
                  <a:lnTo>
                    <a:pt x="18" y="23"/>
                  </a:lnTo>
                  <a:lnTo>
                    <a:pt x="18" y="29"/>
                  </a:lnTo>
                  <a:lnTo>
                    <a:pt x="24" y="29"/>
                  </a:lnTo>
                  <a:lnTo>
                    <a:pt x="24" y="35"/>
                  </a:lnTo>
                  <a:lnTo>
                    <a:pt x="30" y="35"/>
                  </a:lnTo>
                  <a:lnTo>
                    <a:pt x="30" y="41"/>
                  </a:lnTo>
                  <a:lnTo>
                    <a:pt x="36" y="41"/>
                  </a:lnTo>
                  <a:lnTo>
                    <a:pt x="36" y="47"/>
                  </a:lnTo>
                  <a:lnTo>
                    <a:pt x="30" y="47"/>
                  </a:lnTo>
                  <a:lnTo>
                    <a:pt x="24" y="41"/>
                  </a:lnTo>
                  <a:lnTo>
                    <a:pt x="18" y="41"/>
                  </a:lnTo>
                  <a:lnTo>
                    <a:pt x="12" y="41"/>
                  </a:lnTo>
                  <a:lnTo>
                    <a:pt x="18" y="47"/>
                  </a:lnTo>
                  <a:lnTo>
                    <a:pt x="24" y="47"/>
                  </a:lnTo>
                  <a:lnTo>
                    <a:pt x="30" y="53"/>
                  </a:lnTo>
                  <a:lnTo>
                    <a:pt x="36" y="53"/>
                  </a:lnTo>
                  <a:lnTo>
                    <a:pt x="42" y="53"/>
                  </a:lnTo>
                  <a:lnTo>
                    <a:pt x="48" y="53"/>
                  </a:lnTo>
                  <a:lnTo>
                    <a:pt x="54" y="53"/>
                  </a:lnTo>
                  <a:lnTo>
                    <a:pt x="54" y="59"/>
                  </a:lnTo>
                  <a:lnTo>
                    <a:pt x="60" y="59"/>
                  </a:lnTo>
                  <a:lnTo>
                    <a:pt x="60" y="65"/>
                  </a:lnTo>
                  <a:lnTo>
                    <a:pt x="66" y="65"/>
                  </a:lnTo>
                  <a:lnTo>
                    <a:pt x="60" y="71"/>
                  </a:lnTo>
                  <a:lnTo>
                    <a:pt x="54" y="71"/>
                  </a:lnTo>
                  <a:lnTo>
                    <a:pt x="48" y="71"/>
                  </a:lnTo>
                  <a:lnTo>
                    <a:pt x="42" y="71"/>
                  </a:lnTo>
                  <a:lnTo>
                    <a:pt x="36" y="71"/>
                  </a:lnTo>
                  <a:lnTo>
                    <a:pt x="30" y="71"/>
                  </a:lnTo>
                  <a:lnTo>
                    <a:pt x="36" y="71"/>
                  </a:lnTo>
                  <a:lnTo>
                    <a:pt x="42" y="71"/>
                  </a:lnTo>
                  <a:lnTo>
                    <a:pt x="48" y="77"/>
                  </a:lnTo>
                  <a:lnTo>
                    <a:pt x="54" y="77"/>
                  </a:lnTo>
                  <a:lnTo>
                    <a:pt x="60" y="71"/>
                  </a:lnTo>
                  <a:lnTo>
                    <a:pt x="66" y="71"/>
                  </a:lnTo>
                  <a:lnTo>
                    <a:pt x="72" y="71"/>
                  </a:lnTo>
                  <a:lnTo>
                    <a:pt x="78" y="71"/>
                  </a:lnTo>
                  <a:lnTo>
                    <a:pt x="78" y="77"/>
                  </a:lnTo>
                  <a:lnTo>
                    <a:pt x="84" y="83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27" name="Freeform 460"/>
            <p:cNvSpPr>
              <a:spLocks/>
            </p:cNvSpPr>
            <p:nvPr/>
          </p:nvSpPr>
          <p:spPr bwMode="auto">
            <a:xfrm>
              <a:off x="5149" y="1553"/>
              <a:ext cx="54" cy="125"/>
            </a:xfrm>
            <a:custGeom>
              <a:avLst/>
              <a:gdLst>
                <a:gd name="T0" fmla="*/ 6 w 54"/>
                <a:gd name="T1" fmla="*/ 101 h 125"/>
                <a:gd name="T2" fmla="*/ 12 w 54"/>
                <a:gd name="T3" fmla="*/ 95 h 125"/>
                <a:gd name="T4" fmla="*/ 12 w 54"/>
                <a:gd name="T5" fmla="*/ 95 h 125"/>
                <a:gd name="T6" fmla="*/ 18 w 54"/>
                <a:gd name="T7" fmla="*/ 89 h 125"/>
                <a:gd name="T8" fmla="*/ 6 w 54"/>
                <a:gd name="T9" fmla="*/ 71 h 125"/>
                <a:gd name="T10" fmla="*/ 0 w 54"/>
                <a:gd name="T11" fmla="*/ 47 h 125"/>
                <a:gd name="T12" fmla="*/ 6 w 54"/>
                <a:gd name="T13" fmla="*/ 47 h 125"/>
                <a:gd name="T14" fmla="*/ 12 w 54"/>
                <a:gd name="T15" fmla="*/ 71 h 125"/>
                <a:gd name="T16" fmla="*/ 24 w 54"/>
                <a:gd name="T17" fmla="*/ 59 h 125"/>
                <a:gd name="T18" fmla="*/ 24 w 54"/>
                <a:gd name="T19" fmla="*/ 35 h 125"/>
                <a:gd name="T20" fmla="*/ 18 w 54"/>
                <a:gd name="T21" fmla="*/ 12 h 125"/>
                <a:gd name="T22" fmla="*/ 24 w 54"/>
                <a:gd name="T23" fmla="*/ 12 h 125"/>
                <a:gd name="T24" fmla="*/ 24 w 54"/>
                <a:gd name="T25" fmla="*/ 24 h 125"/>
                <a:gd name="T26" fmla="*/ 30 w 54"/>
                <a:gd name="T27" fmla="*/ 24 h 125"/>
                <a:gd name="T28" fmla="*/ 42 w 54"/>
                <a:gd name="T29" fmla="*/ 0 h 125"/>
                <a:gd name="T30" fmla="*/ 42 w 54"/>
                <a:gd name="T31" fmla="*/ 0 h 125"/>
                <a:gd name="T32" fmla="*/ 36 w 54"/>
                <a:gd name="T33" fmla="*/ 18 h 125"/>
                <a:gd name="T34" fmla="*/ 36 w 54"/>
                <a:gd name="T35" fmla="*/ 30 h 125"/>
                <a:gd name="T36" fmla="*/ 48 w 54"/>
                <a:gd name="T37" fmla="*/ 30 h 125"/>
                <a:gd name="T38" fmla="*/ 48 w 54"/>
                <a:gd name="T39" fmla="*/ 30 h 125"/>
                <a:gd name="T40" fmla="*/ 42 w 54"/>
                <a:gd name="T41" fmla="*/ 30 h 125"/>
                <a:gd name="T42" fmla="*/ 36 w 54"/>
                <a:gd name="T43" fmla="*/ 35 h 125"/>
                <a:gd name="T44" fmla="*/ 30 w 54"/>
                <a:gd name="T45" fmla="*/ 41 h 125"/>
                <a:gd name="T46" fmla="*/ 24 w 54"/>
                <a:gd name="T47" fmla="*/ 71 h 125"/>
                <a:gd name="T48" fmla="*/ 30 w 54"/>
                <a:gd name="T49" fmla="*/ 71 h 125"/>
                <a:gd name="T50" fmla="*/ 42 w 54"/>
                <a:gd name="T51" fmla="*/ 71 h 125"/>
                <a:gd name="T52" fmla="*/ 48 w 54"/>
                <a:gd name="T53" fmla="*/ 71 h 125"/>
                <a:gd name="T54" fmla="*/ 54 w 54"/>
                <a:gd name="T55" fmla="*/ 71 h 125"/>
                <a:gd name="T56" fmla="*/ 48 w 54"/>
                <a:gd name="T57" fmla="*/ 71 h 125"/>
                <a:gd name="T58" fmla="*/ 36 w 54"/>
                <a:gd name="T59" fmla="*/ 77 h 125"/>
                <a:gd name="T60" fmla="*/ 24 w 54"/>
                <a:gd name="T61" fmla="*/ 83 h 125"/>
                <a:gd name="T62" fmla="*/ 18 w 54"/>
                <a:gd name="T63" fmla="*/ 95 h 125"/>
                <a:gd name="T64" fmla="*/ 24 w 54"/>
                <a:gd name="T65" fmla="*/ 101 h 125"/>
                <a:gd name="T66" fmla="*/ 30 w 54"/>
                <a:gd name="T67" fmla="*/ 95 h 125"/>
                <a:gd name="T68" fmla="*/ 42 w 54"/>
                <a:gd name="T69" fmla="*/ 95 h 125"/>
                <a:gd name="T70" fmla="*/ 48 w 54"/>
                <a:gd name="T71" fmla="*/ 89 h 125"/>
                <a:gd name="T72" fmla="*/ 54 w 54"/>
                <a:gd name="T73" fmla="*/ 83 h 125"/>
                <a:gd name="T74" fmla="*/ 48 w 54"/>
                <a:gd name="T75" fmla="*/ 95 h 125"/>
                <a:gd name="T76" fmla="*/ 42 w 54"/>
                <a:gd name="T77" fmla="*/ 101 h 125"/>
                <a:gd name="T78" fmla="*/ 36 w 54"/>
                <a:gd name="T79" fmla="*/ 107 h 125"/>
                <a:gd name="T80" fmla="*/ 36 w 54"/>
                <a:gd name="T81" fmla="*/ 107 h 125"/>
                <a:gd name="T82" fmla="*/ 30 w 54"/>
                <a:gd name="T83" fmla="*/ 101 h 125"/>
                <a:gd name="T84" fmla="*/ 18 w 54"/>
                <a:gd name="T85" fmla="*/ 101 h 125"/>
                <a:gd name="T86" fmla="*/ 12 w 54"/>
                <a:gd name="T87" fmla="*/ 113 h 125"/>
                <a:gd name="T88" fmla="*/ 6 w 54"/>
                <a:gd name="T89" fmla="*/ 119 h 125"/>
                <a:gd name="T90" fmla="*/ 6 w 54"/>
                <a:gd name="T91" fmla="*/ 119 h 125"/>
                <a:gd name="T92" fmla="*/ 6 w 54"/>
                <a:gd name="T93" fmla="*/ 107 h 125"/>
                <a:gd name="T94" fmla="*/ 6 w 54"/>
                <a:gd name="T95" fmla="*/ 107 h 12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4"/>
                <a:gd name="T145" fmla="*/ 0 h 125"/>
                <a:gd name="T146" fmla="*/ 54 w 54"/>
                <a:gd name="T147" fmla="*/ 125 h 12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4" h="125">
                  <a:moveTo>
                    <a:pt x="0" y="107"/>
                  </a:moveTo>
                  <a:lnTo>
                    <a:pt x="6" y="101"/>
                  </a:lnTo>
                  <a:lnTo>
                    <a:pt x="6" y="95"/>
                  </a:lnTo>
                  <a:lnTo>
                    <a:pt x="12" y="95"/>
                  </a:lnTo>
                  <a:lnTo>
                    <a:pt x="18" y="89"/>
                  </a:lnTo>
                  <a:lnTo>
                    <a:pt x="12" y="83"/>
                  </a:lnTo>
                  <a:lnTo>
                    <a:pt x="12" y="77"/>
                  </a:lnTo>
                  <a:lnTo>
                    <a:pt x="6" y="71"/>
                  </a:lnTo>
                  <a:lnTo>
                    <a:pt x="0" y="59"/>
                  </a:lnTo>
                  <a:lnTo>
                    <a:pt x="0" y="53"/>
                  </a:lnTo>
                  <a:lnTo>
                    <a:pt x="0" y="47"/>
                  </a:lnTo>
                  <a:lnTo>
                    <a:pt x="6" y="47"/>
                  </a:lnTo>
                  <a:lnTo>
                    <a:pt x="6" y="53"/>
                  </a:lnTo>
                  <a:lnTo>
                    <a:pt x="6" y="65"/>
                  </a:lnTo>
                  <a:lnTo>
                    <a:pt x="12" y="71"/>
                  </a:lnTo>
                  <a:lnTo>
                    <a:pt x="18" y="71"/>
                  </a:lnTo>
                  <a:lnTo>
                    <a:pt x="18" y="65"/>
                  </a:lnTo>
                  <a:lnTo>
                    <a:pt x="24" y="59"/>
                  </a:lnTo>
                  <a:lnTo>
                    <a:pt x="24" y="47"/>
                  </a:lnTo>
                  <a:lnTo>
                    <a:pt x="24" y="41"/>
                  </a:lnTo>
                  <a:lnTo>
                    <a:pt x="24" y="35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24" y="18"/>
                  </a:lnTo>
                  <a:lnTo>
                    <a:pt x="24" y="24"/>
                  </a:lnTo>
                  <a:lnTo>
                    <a:pt x="24" y="30"/>
                  </a:lnTo>
                  <a:lnTo>
                    <a:pt x="24" y="35"/>
                  </a:lnTo>
                  <a:lnTo>
                    <a:pt x="30" y="24"/>
                  </a:lnTo>
                  <a:lnTo>
                    <a:pt x="30" y="18"/>
                  </a:lnTo>
                  <a:lnTo>
                    <a:pt x="36" y="6"/>
                  </a:lnTo>
                  <a:lnTo>
                    <a:pt x="42" y="0"/>
                  </a:lnTo>
                  <a:lnTo>
                    <a:pt x="36" y="6"/>
                  </a:lnTo>
                  <a:lnTo>
                    <a:pt x="36" y="18"/>
                  </a:lnTo>
                  <a:lnTo>
                    <a:pt x="30" y="30"/>
                  </a:lnTo>
                  <a:lnTo>
                    <a:pt x="30" y="35"/>
                  </a:lnTo>
                  <a:lnTo>
                    <a:pt x="36" y="30"/>
                  </a:lnTo>
                  <a:lnTo>
                    <a:pt x="42" y="30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48" y="30"/>
                  </a:lnTo>
                  <a:lnTo>
                    <a:pt x="42" y="30"/>
                  </a:lnTo>
                  <a:lnTo>
                    <a:pt x="42" y="35"/>
                  </a:lnTo>
                  <a:lnTo>
                    <a:pt x="36" y="35"/>
                  </a:lnTo>
                  <a:lnTo>
                    <a:pt x="36" y="41"/>
                  </a:lnTo>
                  <a:lnTo>
                    <a:pt x="30" y="41"/>
                  </a:lnTo>
                  <a:lnTo>
                    <a:pt x="30" y="47"/>
                  </a:lnTo>
                  <a:lnTo>
                    <a:pt x="24" y="59"/>
                  </a:lnTo>
                  <a:lnTo>
                    <a:pt x="24" y="71"/>
                  </a:lnTo>
                  <a:lnTo>
                    <a:pt x="24" y="77"/>
                  </a:lnTo>
                  <a:lnTo>
                    <a:pt x="30" y="71"/>
                  </a:lnTo>
                  <a:lnTo>
                    <a:pt x="36" y="71"/>
                  </a:lnTo>
                  <a:lnTo>
                    <a:pt x="42" y="71"/>
                  </a:lnTo>
                  <a:lnTo>
                    <a:pt x="48" y="71"/>
                  </a:lnTo>
                  <a:lnTo>
                    <a:pt x="54" y="71"/>
                  </a:lnTo>
                  <a:lnTo>
                    <a:pt x="48" y="71"/>
                  </a:lnTo>
                  <a:lnTo>
                    <a:pt x="42" y="77"/>
                  </a:lnTo>
                  <a:lnTo>
                    <a:pt x="36" y="77"/>
                  </a:lnTo>
                  <a:lnTo>
                    <a:pt x="30" y="83"/>
                  </a:lnTo>
                  <a:lnTo>
                    <a:pt x="24" y="83"/>
                  </a:lnTo>
                  <a:lnTo>
                    <a:pt x="18" y="89"/>
                  </a:lnTo>
                  <a:lnTo>
                    <a:pt x="18" y="95"/>
                  </a:lnTo>
                  <a:lnTo>
                    <a:pt x="18" y="101"/>
                  </a:lnTo>
                  <a:lnTo>
                    <a:pt x="24" y="101"/>
                  </a:lnTo>
                  <a:lnTo>
                    <a:pt x="30" y="101"/>
                  </a:lnTo>
                  <a:lnTo>
                    <a:pt x="30" y="95"/>
                  </a:lnTo>
                  <a:lnTo>
                    <a:pt x="36" y="95"/>
                  </a:lnTo>
                  <a:lnTo>
                    <a:pt x="42" y="95"/>
                  </a:lnTo>
                  <a:lnTo>
                    <a:pt x="48" y="95"/>
                  </a:lnTo>
                  <a:lnTo>
                    <a:pt x="48" y="89"/>
                  </a:lnTo>
                  <a:lnTo>
                    <a:pt x="54" y="89"/>
                  </a:lnTo>
                  <a:lnTo>
                    <a:pt x="54" y="83"/>
                  </a:lnTo>
                  <a:lnTo>
                    <a:pt x="54" y="89"/>
                  </a:lnTo>
                  <a:lnTo>
                    <a:pt x="48" y="95"/>
                  </a:lnTo>
                  <a:lnTo>
                    <a:pt x="42" y="101"/>
                  </a:lnTo>
                  <a:lnTo>
                    <a:pt x="42" y="107"/>
                  </a:lnTo>
                  <a:lnTo>
                    <a:pt x="36" y="107"/>
                  </a:lnTo>
                  <a:lnTo>
                    <a:pt x="36" y="113"/>
                  </a:lnTo>
                  <a:lnTo>
                    <a:pt x="36" y="107"/>
                  </a:lnTo>
                  <a:lnTo>
                    <a:pt x="30" y="107"/>
                  </a:lnTo>
                  <a:lnTo>
                    <a:pt x="30" y="101"/>
                  </a:lnTo>
                  <a:lnTo>
                    <a:pt x="24" y="101"/>
                  </a:lnTo>
                  <a:lnTo>
                    <a:pt x="18" y="101"/>
                  </a:lnTo>
                  <a:lnTo>
                    <a:pt x="12" y="107"/>
                  </a:lnTo>
                  <a:lnTo>
                    <a:pt x="12" y="113"/>
                  </a:lnTo>
                  <a:lnTo>
                    <a:pt x="12" y="119"/>
                  </a:lnTo>
                  <a:lnTo>
                    <a:pt x="6" y="119"/>
                  </a:lnTo>
                  <a:lnTo>
                    <a:pt x="0" y="125"/>
                  </a:lnTo>
                  <a:lnTo>
                    <a:pt x="6" y="119"/>
                  </a:lnTo>
                  <a:lnTo>
                    <a:pt x="6" y="113"/>
                  </a:lnTo>
                  <a:lnTo>
                    <a:pt x="12" y="113"/>
                  </a:lnTo>
                  <a:lnTo>
                    <a:pt x="6" y="107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28" name="Freeform 461"/>
            <p:cNvSpPr>
              <a:spLocks/>
            </p:cNvSpPr>
            <p:nvPr/>
          </p:nvSpPr>
          <p:spPr bwMode="auto">
            <a:xfrm>
              <a:off x="5137" y="1618"/>
              <a:ext cx="12" cy="18"/>
            </a:xfrm>
            <a:custGeom>
              <a:avLst/>
              <a:gdLst>
                <a:gd name="T0" fmla="*/ 12 w 12"/>
                <a:gd name="T1" fmla="*/ 18 h 18"/>
                <a:gd name="T2" fmla="*/ 6 w 12"/>
                <a:gd name="T3" fmla="*/ 18 h 18"/>
                <a:gd name="T4" fmla="*/ 6 w 12"/>
                <a:gd name="T5" fmla="*/ 18 h 18"/>
                <a:gd name="T6" fmla="*/ 6 w 12"/>
                <a:gd name="T7" fmla="*/ 18 h 18"/>
                <a:gd name="T8" fmla="*/ 6 w 12"/>
                <a:gd name="T9" fmla="*/ 18 h 18"/>
                <a:gd name="T10" fmla="*/ 0 w 12"/>
                <a:gd name="T11" fmla="*/ 12 h 18"/>
                <a:gd name="T12" fmla="*/ 0 w 12"/>
                <a:gd name="T13" fmla="*/ 12 h 18"/>
                <a:gd name="T14" fmla="*/ 0 w 12"/>
                <a:gd name="T15" fmla="*/ 6 h 18"/>
                <a:gd name="T16" fmla="*/ 0 w 12"/>
                <a:gd name="T17" fmla="*/ 6 h 18"/>
                <a:gd name="T18" fmla="*/ 0 w 12"/>
                <a:gd name="T19" fmla="*/ 0 h 18"/>
                <a:gd name="T20" fmla="*/ 0 w 12"/>
                <a:gd name="T21" fmla="*/ 0 h 18"/>
                <a:gd name="T22" fmla="*/ 6 w 12"/>
                <a:gd name="T23" fmla="*/ 6 h 18"/>
                <a:gd name="T24" fmla="*/ 6 w 12"/>
                <a:gd name="T25" fmla="*/ 6 h 18"/>
                <a:gd name="T26" fmla="*/ 6 w 12"/>
                <a:gd name="T27" fmla="*/ 6 h 18"/>
                <a:gd name="T28" fmla="*/ 6 w 12"/>
                <a:gd name="T29" fmla="*/ 12 h 18"/>
                <a:gd name="T30" fmla="*/ 6 w 12"/>
                <a:gd name="T31" fmla="*/ 12 h 18"/>
                <a:gd name="T32" fmla="*/ 12 w 12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12" y="18"/>
                  </a:moveTo>
                  <a:lnTo>
                    <a:pt x="6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29" name="Freeform 462"/>
            <p:cNvSpPr>
              <a:spLocks/>
            </p:cNvSpPr>
            <p:nvPr/>
          </p:nvSpPr>
          <p:spPr bwMode="auto">
            <a:xfrm>
              <a:off x="5209" y="1618"/>
              <a:ext cx="173" cy="102"/>
            </a:xfrm>
            <a:custGeom>
              <a:avLst/>
              <a:gdLst>
                <a:gd name="T0" fmla="*/ 18 w 173"/>
                <a:gd name="T1" fmla="*/ 72 h 102"/>
                <a:gd name="T2" fmla="*/ 36 w 173"/>
                <a:gd name="T3" fmla="*/ 60 h 102"/>
                <a:gd name="T4" fmla="*/ 42 w 173"/>
                <a:gd name="T5" fmla="*/ 36 h 102"/>
                <a:gd name="T6" fmla="*/ 60 w 173"/>
                <a:gd name="T7" fmla="*/ 18 h 102"/>
                <a:gd name="T8" fmla="*/ 72 w 173"/>
                <a:gd name="T9" fmla="*/ 0 h 102"/>
                <a:gd name="T10" fmla="*/ 78 w 173"/>
                <a:gd name="T11" fmla="*/ 0 h 102"/>
                <a:gd name="T12" fmla="*/ 66 w 173"/>
                <a:gd name="T13" fmla="*/ 12 h 102"/>
                <a:gd name="T14" fmla="*/ 54 w 173"/>
                <a:gd name="T15" fmla="*/ 30 h 102"/>
                <a:gd name="T16" fmla="*/ 48 w 173"/>
                <a:gd name="T17" fmla="*/ 48 h 102"/>
                <a:gd name="T18" fmla="*/ 48 w 173"/>
                <a:gd name="T19" fmla="*/ 54 h 102"/>
                <a:gd name="T20" fmla="*/ 60 w 173"/>
                <a:gd name="T21" fmla="*/ 48 h 102"/>
                <a:gd name="T22" fmla="*/ 72 w 173"/>
                <a:gd name="T23" fmla="*/ 36 h 102"/>
                <a:gd name="T24" fmla="*/ 90 w 173"/>
                <a:gd name="T25" fmla="*/ 18 h 102"/>
                <a:gd name="T26" fmla="*/ 114 w 173"/>
                <a:gd name="T27" fmla="*/ 0 h 102"/>
                <a:gd name="T28" fmla="*/ 120 w 173"/>
                <a:gd name="T29" fmla="*/ 0 h 102"/>
                <a:gd name="T30" fmla="*/ 102 w 173"/>
                <a:gd name="T31" fmla="*/ 12 h 102"/>
                <a:gd name="T32" fmla="*/ 84 w 173"/>
                <a:gd name="T33" fmla="*/ 36 h 102"/>
                <a:gd name="T34" fmla="*/ 84 w 173"/>
                <a:gd name="T35" fmla="*/ 42 h 102"/>
                <a:gd name="T36" fmla="*/ 96 w 173"/>
                <a:gd name="T37" fmla="*/ 36 h 102"/>
                <a:gd name="T38" fmla="*/ 108 w 173"/>
                <a:gd name="T39" fmla="*/ 36 h 102"/>
                <a:gd name="T40" fmla="*/ 125 w 173"/>
                <a:gd name="T41" fmla="*/ 24 h 102"/>
                <a:gd name="T42" fmla="*/ 149 w 173"/>
                <a:gd name="T43" fmla="*/ 12 h 102"/>
                <a:gd name="T44" fmla="*/ 155 w 173"/>
                <a:gd name="T45" fmla="*/ 12 h 102"/>
                <a:gd name="T46" fmla="*/ 137 w 173"/>
                <a:gd name="T47" fmla="*/ 18 h 102"/>
                <a:gd name="T48" fmla="*/ 120 w 173"/>
                <a:gd name="T49" fmla="*/ 36 h 102"/>
                <a:gd name="T50" fmla="*/ 137 w 173"/>
                <a:gd name="T51" fmla="*/ 36 h 102"/>
                <a:gd name="T52" fmla="*/ 161 w 173"/>
                <a:gd name="T53" fmla="*/ 30 h 102"/>
                <a:gd name="T54" fmla="*/ 173 w 173"/>
                <a:gd name="T55" fmla="*/ 30 h 102"/>
                <a:gd name="T56" fmla="*/ 155 w 173"/>
                <a:gd name="T57" fmla="*/ 36 h 102"/>
                <a:gd name="T58" fmla="*/ 125 w 173"/>
                <a:gd name="T59" fmla="*/ 42 h 102"/>
                <a:gd name="T60" fmla="*/ 131 w 173"/>
                <a:gd name="T61" fmla="*/ 54 h 102"/>
                <a:gd name="T62" fmla="*/ 149 w 173"/>
                <a:gd name="T63" fmla="*/ 60 h 102"/>
                <a:gd name="T64" fmla="*/ 155 w 173"/>
                <a:gd name="T65" fmla="*/ 66 h 102"/>
                <a:gd name="T66" fmla="*/ 137 w 173"/>
                <a:gd name="T67" fmla="*/ 60 h 102"/>
                <a:gd name="T68" fmla="*/ 114 w 173"/>
                <a:gd name="T69" fmla="*/ 48 h 102"/>
                <a:gd name="T70" fmla="*/ 102 w 173"/>
                <a:gd name="T71" fmla="*/ 48 h 102"/>
                <a:gd name="T72" fmla="*/ 84 w 173"/>
                <a:gd name="T73" fmla="*/ 48 h 102"/>
                <a:gd name="T74" fmla="*/ 90 w 173"/>
                <a:gd name="T75" fmla="*/ 60 h 102"/>
                <a:gd name="T76" fmla="*/ 108 w 173"/>
                <a:gd name="T77" fmla="*/ 72 h 102"/>
                <a:gd name="T78" fmla="*/ 120 w 173"/>
                <a:gd name="T79" fmla="*/ 78 h 102"/>
                <a:gd name="T80" fmla="*/ 125 w 173"/>
                <a:gd name="T81" fmla="*/ 84 h 102"/>
                <a:gd name="T82" fmla="*/ 108 w 173"/>
                <a:gd name="T83" fmla="*/ 72 h 102"/>
                <a:gd name="T84" fmla="*/ 84 w 173"/>
                <a:gd name="T85" fmla="*/ 60 h 102"/>
                <a:gd name="T86" fmla="*/ 72 w 173"/>
                <a:gd name="T87" fmla="*/ 54 h 102"/>
                <a:gd name="T88" fmla="*/ 60 w 173"/>
                <a:gd name="T89" fmla="*/ 60 h 102"/>
                <a:gd name="T90" fmla="*/ 48 w 173"/>
                <a:gd name="T91" fmla="*/ 60 h 102"/>
                <a:gd name="T92" fmla="*/ 48 w 173"/>
                <a:gd name="T93" fmla="*/ 66 h 102"/>
                <a:gd name="T94" fmla="*/ 66 w 173"/>
                <a:gd name="T95" fmla="*/ 78 h 102"/>
                <a:gd name="T96" fmla="*/ 84 w 173"/>
                <a:gd name="T97" fmla="*/ 96 h 102"/>
                <a:gd name="T98" fmla="*/ 90 w 173"/>
                <a:gd name="T99" fmla="*/ 102 h 102"/>
                <a:gd name="T100" fmla="*/ 66 w 173"/>
                <a:gd name="T101" fmla="*/ 90 h 102"/>
                <a:gd name="T102" fmla="*/ 42 w 173"/>
                <a:gd name="T103" fmla="*/ 72 h 102"/>
                <a:gd name="T104" fmla="*/ 30 w 173"/>
                <a:gd name="T105" fmla="*/ 78 h 102"/>
                <a:gd name="T106" fmla="*/ 6 w 173"/>
                <a:gd name="T107" fmla="*/ 84 h 102"/>
                <a:gd name="T108" fmla="*/ 6 w 173"/>
                <a:gd name="T109" fmla="*/ 78 h 10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73"/>
                <a:gd name="T166" fmla="*/ 0 h 102"/>
                <a:gd name="T167" fmla="*/ 173 w 173"/>
                <a:gd name="T168" fmla="*/ 102 h 10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73" h="102">
                  <a:moveTo>
                    <a:pt x="6" y="78"/>
                  </a:moveTo>
                  <a:lnTo>
                    <a:pt x="12" y="78"/>
                  </a:lnTo>
                  <a:lnTo>
                    <a:pt x="12" y="72"/>
                  </a:lnTo>
                  <a:lnTo>
                    <a:pt x="18" y="72"/>
                  </a:lnTo>
                  <a:lnTo>
                    <a:pt x="24" y="66"/>
                  </a:lnTo>
                  <a:lnTo>
                    <a:pt x="30" y="66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42" y="48"/>
                  </a:lnTo>
                  <a:lnTo>
                    <a:pt x="42" y="36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54" y="24"/>
                  </a:lnTo>
                  <a:lnTo>
                    <a:pt x="60" y="18"/>
                  </a:lnTo>
                  <a:lnTo>
                    <a:pt x="60" y="12"/>
                  </a:lnTo>
                  <a:lnTo>
                    <a:pt x="66" y="6"/>
                  </a:lnTo>
                  <a:lnTo>
                    <a:pt x="72" y="6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6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66" y="18"/>
                  </a:lnTo>
                  <a:lnTo>
                    <a:pt x="60" y="18"/>
                  </a:lnTo>
                  <a:lnTo>
                    <a:pt x="54" y="24"/>
                  </a:lnTo>
                  <a:lnTo>
                    <a:pt x="54" y="30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48" y="42"/>
                  </a:lnTo>
                  <a:lnTo>
                    <a:pt x="48" y="48"/>
                  </a:lnTo>
                  <a:lnTo>
                    <a:pt x="48" y="54"/>
                  </a:lnTo>
                  <a:lnTo>
                    <a:pt x="54" y="54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0" y="42"/>
                  </a:lnTo>
                  <a:lnTo>
                    <a:pt x="66" y="42"/>
                  </a:lnTo>
                  <a:lnTo>
                    <a:pt x="72" y="36"/>
                  </a:lnTo>
                  <a:lnTo>
                    <a:pt x="78" y="30"/>
                  </a:lnTo>
                  <a:lnTo>
                    <a:pt x="84" y="24"/>
                  </a:lnTo>
                  <a:lnTo>
                    <a:pt x="90" y="18"/>
                  </a:lnTo>
                  <a:lnTo>
                    <a:pt x="96" y="12"/>
                  </a:lnTo>
                  <a:lnTo>
                    <a:pt x="102" y="6"/>
                  </a:lnTo>
                  <a:lnTo>
                    <a:pt x="108" y="6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14" y="6"/>
                  </a:lnTo>
                  <a:lnTo>
                    <a:pt x="108" y="6"/>
                  </a:lnTo>
                  <a:lnTo>
                    <a:pt x="102" y="12"/>
                  </a:lnTo>
                  <a:lnTo>
                    <a:pt x="96" y="18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4" y="36"/>
                  </a:lnTo>
                  <a:lnTo>
                    <a:pt x="78" y="36"/>
                  </a:lnTo>
                  <a:lnTo>
                    <a:pt x="78" y="42"/>
                  </a:lnTo>
                  <a:lnTo>
                    <a:pt x="84" y="42"/>
                  </a:lnTo>
                  <a:lnTo>
                    <a:pt x="90" y="42"/>
                  </a:lnTo>
                  <a:lnTo>
                    <a:pt x="90" y="36"/>
                  </a:lnTo>
                  <a:lnTo>
                    <a:pt x="96" y="36"/>
                  </a:lnTo>
                  <a:lnTo>
                    <a:pt x="102" y="36"/>
                  </a:lnTo>
                  <a:lnTo>
                    <a:pt x="108" y="36"/>
                  </a:lnTo>
                  <a:lnTo>
                    <a:pt x="114" y="30"/>
                  </a:lnTo>
                  <a:lnTo>
                    <a:pt x="120" y="30"/>
                  </a:lnTo>
                  <a:lnTo>
                    <a:pt x="125" y="24"/>
                  </a:lnTo>
                  <a:lnTo>
                    <a:pt x="131" y="18"/>
                  </a:lnTo>
                  <a:lnTo>
                    <a:pt x="137" y="18"/>
                  </a:lnTo>
                  <a:lnTo>
                    <a:pt x="143" y="12"/>
                  </a:lnTo>
                  <a:lnTo>
                    <a:pt x="149" y="12"/>
                  </a:lnTo>
                  <a:lnTo>
                    <a:pt x="155" y="12"/>
                  </a:lnTo>
                  <a:lnTo>
                    <a:pt x="149" y="12"/>
                  </a:lnTo>
                  <a:lnTo>
                    <a:pt x="149" y="18"/>
                  </a:lnTo>
                  <a:lnTo>
                    <a:pt x="143" y="18"/>
                  </a:lnTo>
                  <a:lnTo>
                    <a:pt x="137" y="18"/>
                  </a:lnTo>
                  <a:lnTo>
                    <a:pt x="131" y="24"/>
                  </a:lnTo>
                  <a:lnTo>
                    <a:pt x="125" y="30"/>
                  </a:lnTo>
                  <a:lnTo>
                    <a:pt x="120" y="36"/>
                  </a:lnTo>
                  <a:lnTo>
                    <a:pt x="125" y="36"/>
                  </a:lnTo>
                  <a:lnTo>
                    <a:pt x="131" y="36"/>
                  </a:lnTo>
                  <a:lnTo>
                    <a:pt x="137" y="36"/>
                  </a:lnTo>
                  <a:lnTo>
                    <a:pt x="143" y="36"/>
                  </a:lnTo>
                  <a:lnTo>
                    <a:pt x="149" y="30"/>
                  </a:lnTo>
                  <a:lnTo>
                    <a:pt x="155" y="30"/>
                  </a:lnTo>
                  <a:lnTo>
                    <a:pt x="161" y="30"/>
                  </a:lnTo>
                  <a:lnTo>
                    <a:pt x="167" y="30"/>
                  </a:lnTo>
                  <a:lnTo>
                    <a:pt x="173" y="24"/>
                  </a:lnTo>
                  <a:lnTo>
                    <a:pt x="173" y="30"/>
                  </a:lnTo>
                  <a:lnTo>
                    <a:pt x="167" y="30"/>
                  </a:lnTo>
                  <a:lnTo>
                    <a:pt x="161" y="36"/>
                  </a:lnTo>
                  <a:lnTo>
                    <a:pt x="155" y="36"/>
                  </a:lnTo>
                  <a:lnTo>
                    <a:pt x="149" y="36"/>
                  </a:lnTo>
                  <a:lnTo>
                    <a:pt x="143" y="42"/>
                  </a:lnTo>
                  <a:lnTo>
                    <a:pt x="137" y="42"/>
                  </a:lnTo>
                  <a:lnTo>
                    <a:pt x="125" y="42"/>
                  </a:lnTo>
                  <a:lnTo>
                    <a:pt x="120" y="42"/>
                  </a:lnTo>
                  <a:lnTo>
                    <a:pt x="125" y="48"/>
                  </a:lnTo>
                  <a:lnTo>
                    <a:pt x="131" y="54"/>
                  </a:lnTo>
                  <a:lnTo>
                    <a:pt x="137" y="54"/>
                  </a:lnTo>
                  <a:lnTo>
                    <a:pt x="143" y="60"/>
                  </a:lnTo>
                  <a:lnTo>
                    <a:pt x="149" y="60"/>
                  </a:lnTo>
                  <a:lnTo>
                    <a:pt x="155" y="60"/>
                  </a:lnTo>
                  <a:lnTo>
                    <a:pt x="155" y="66"/>
                  </a:lnTo>
                  <a:lnTo>
                    <a:pt x="149" y="66"/>
                  </a:lnTo>
                  <a:lnTo>
                    <a:pt x="143" y="66"/>
                  </a:lnTo>
                  <a:lnTo>
                    <a:pt x="137" y="60"/>
                  </a:lnTo>
                  <a:lnTo>
                    <a:pt x="131" y="60"/>
                  </a:lnTo>
                  <a:lnTo>
                    <a:pt x="125" y="54"/>
                  </a:lnTo>
                  <a:lnTo>
                    <a:pt x="120" y="54"/>
                  </a:lnTo>
                  <a:lnTo>
                    <a:pt x="114" y="48"/>
                  </a:lnTo>
                  <a:lnTo>
                    <a:pt x="108" y="48"/>
                  </a:lnTo>
                  <a:lnTo>
                    <a:pt x="102" y="48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84" y="48"/>
                  </a:lnTo>
                  <a:lnTo>
                    <a:pt x="84" y="54"/>
                  </a:lnTo>
                  <a:lnTo>
                    <a:pt x="90" y="54"/>
                  </a:lnTo>
                  <a:lnTo>
                    <a:pt x="90" y="60"/>
                  </a:lnTo>
                  <a:lnTo>
                    <a:pt x="96" y="60"/>
                  </a:lnTo>
                  <a:lnTo>
                    <a:pt x="102" y="66"/>
                  </a:lnTo>
                  <a:lnTo>
                    <a:pt x="108" y="72"/>
                  </a:lnTo>
                  <a:lnTo>
                    <a:pt x="114" y="72"/>
                  </a:lnTo>
                  <a:lnTo>
                    <a:pt x="120" y="78"/>
                  </a:lnTo>
                  <a:lnTo>
                    <a:pt x="125" y="84"/>
                  </a:lnTo>
                  <a:lnTo>
                    <a:pt x="131" y="84"/>
                  </a:lnTo>
                  <a:lnTo>
                    <a:pt x="125" y="84"/>
                  </a:lnTo>
                  <a:lnTo>
                    <a:pt x="120" y="84"/>
                  </a:lnTo>
                  <a:lnTo>
                    <a:pt x="120" y="78"/>
                  </a:lnTo>
                  <a:lnTo>
                    <a:pt x="114" y="78"/>
                  </a:lnTo>
                  <a:lnTo>
                    <a:pt x="108" y="72"/>
                  </a:lnTo>
                  <a:lnTo>
                    <a:pt x="96" y="72"/>
                  </a:lnTo>
                  <a:lnTo>
                    <a:pt x="90" y="66"/>
                  </a:lnTo>
                  <a:lnTo>
                    <a:pt x="90" y="60"/>
                  </a:lnTo>
                  <a:lnTo>
                    <a:pt x="84" y="60"/>
                  </a:lnTo>
                  <a:lnTo>
                    <a:pt x="78" y="54"/>
                  </a:lnTo>
                  <a:lnTo>
                    <a:pt x="72" y="54"/>
                  </a:lnTo>
                  <a:lnTo>
                    <a:pt x="66" y="54"/>
                  </a:lnTo>
                  <a:lnTo>
                    <a:pt x="66" y="60"/>
                  </a:lnTo>
                  <a:lnTo>
                    <a:pt x="60" y="60"/>
                  </a:lnTo>
                  <a:lnTo>
                    <a:pt x="54" y="60"/>
                  </a:lnTo>
                  <a:lnTo>
                    <a:pt x="48" y="60"/>
                  </a:lnTo>
                  <a:lnTo>
                    <a:pt x="48" y="66"/>
                  </a:lnTo>
                  <a:lnTo>
                    <a:pt x="48" y="72"/>
                  </a:lnTo>
                  <a:lnTo>
                    <a:pt x="54" y="72"/>
                  </a:lnTo>
                  <a:lnTo>
                    <a:pt x="60" y="78"/>
                  </a:lnTo>
                  <a:lnTo>
                    <a:pt x="66" y="78"/>
                  </a:lnTo>
                  <a:lnTo>
                    <a:pt x="72" y="84"/>
                  </a:lnTo>
                  <a:lnTo>
                    <a:pt x="78" y="90"/>
                  </a:lnTo>
                  <a:lnTo>
                    <a:pt x="84" y="96"/>
                  </a:lnTo>
                  <a:lnTo>
                    <a:pt x="90" y="96"/>
                  </a:lnTo>
                  <a:lnTo>
                    <a:pt x="90" y="102"/>
                  </a:lnTo>
                  <a:lnTo>
                    <a:pt x="84" y="96"/>
                  </a:lnTo>
                  <a:lnTo>
                    <a:pt x="78" y="96"/>
                  </a:lnTo>
                  <a:lnTo>
                    <a:pt x="72" y="90"/>
                  </a:lnTo>
                  <a:lnTo>
                    <a:pt x="66" y="90"/>
                  </a:lnTo>
                  <a:lnTo>
                    <a:pt x="60" y="84"/>
                  </a:lnTo>
                  <a:lnTo>
                    <a:pt x="54" y="78"/>
                  </a:lnTo>
                  <a:lnTo>
                    <a:pt x="48" y="78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30" y="78"/>
                  </a:lnTo>
                  <a:lnTo>
                    <a:pt x="24" y="78"/>
                  </a:lnTo>
                  <a:lnTo>
                    <a:pt x="18" y="78"/>
                  </a:lnTo>
                  <a:lnTo>
                    <a:pt x="12" y="84"/>
                  </a:lnTo>
                  <a:lnTo>
                    <a:pt x="6" y="84"/>
                  </a:lnTo>
                  <a:lnTo>
                    <a:pt x="0" y="84"/>
                  </a:lnTo>
                  <a:lnTo>
                    <a:pt x="6" y="84"/>
                  </a:lnTo>
                  <a:lnTo>
                    <a:pt x="6" y="78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30" name="Freeform 463"/>
            <p:cNvSpPr>
              <a:spLocks/>
            </p:cNvSpPr>
            <p:nvPr/>
          </p:nvSpPr>
          <p:spPr bwMode="auto">
            <a:xfrm>
              <a:off x="5179" y="1720"/>
              <a:ext cx="120" cy="102"/>
            </a:xfrm>
            <a:custGeom>
              <a:avLst/>
              <a:gdLst>
                <a:gd name="T0" fmla="*/ 6 w 120"/>
                <a:gd name="T1" fmla="*/ 6 h 102"/>
                <a:gd name="T2" fmla="*/ 12 w 120"/>
                <a:gd name="T3" fmla="*/ 12 h 102"/>
                <a:gd name="T4" fmla="*/ 24 w 120"/>
                <a:gd name="T5" fmla="*/ 12 h 102"/>
                <a:gd name="T6" fmla="*/ 42 w 120"/>
                <a:gd name="T7" fmla="*/ 6 h 102"/>
                <a:gd name="T8" fmla="*/ 72 w 120"/>
                <a:gd name="T9" fmla="*/ 6 h 102"/>
                <a:gd name="T10" fmla="*/ 84 w 120"/>
                <a:gd name="T11" fmla="*/ 12 h 102"/>
                <a:gd name="T12" fmla="*/ 72 w 120"/>
                <a:gd name="T13" fmla="*/ 12 h 102"/>
                <a:gd name="T14" fmla="*/ 60 w 120"/>
                <a:gd name="T15" fmla="*/ 12 h 102"/>
                <a:gd name="T16" fmla="*/ 36 w 120"/>
                <a:gd name="T17" fmla="*/ 12 h 102"/>
                <a:gd name="T18" fmla="*/ 30 w 120"/>
                <a:gd name="T19" fmla="*/ 18 h 102"/>
                <a:gd name="T20" fmla="*/ 42 w 120"/>
                <a:gd name="T21" fmla="*/ 24 h 102"/>
                <a:gd name="T22" fmla="*/ 48 w 120"/>
                <a:gd name="T23" fmla="*/ 24 h 102"/>
                <a:gd name="T24" fmla="*/ 66 w 120"/>
                <a:gd name="T25" fmla="*/ 24 h 102"/>
                <a:gd name="T26" fmla="*/ 90 w 120"/>
                <a:gd name="T27" fmla="*/ 30 h 102"/>
                <a:gd name="T28" fmla="*/ 108 w 120"/>
                <a:gd name="T29" fmla="*/ 36 h 102"/>
                <a:gd name="T30" fmla="*/ 108 w 120"/>
                <a:gd name="T31" fmla="*/ 42 h 102"/>
                <a:gd name="T32" fmla="*/ 96 w 120"/>
                <a:gd name="T33" fmla="*/ 36 h 102"/>
                <a:gd name="T34" fmla="*/ 78 w 120"/>
                <a:gd name="T35" fmla="*/ 30 h 102"/>
                <a:gd name="T36" fmla="*/ 60 w 120"/>
                <a:gd name="T37" fmla="*/ 36 h 102"/>
                <a:gd name="T38" fmla="*/ 72 w 120"/>
                <a:gd name="T39" fmla="*/ 42 h 102"/>
                <a:gd name="T40" fmla="*/ 84 w 120"/>
                <a:gd name="T41" fmla="*/ 48 h 102"/>
                <a:gd name="T42" fmla="*/ 108 w 120"/>
                <a:gd name="T43" fmla="*/ 54 h 102"/>
                <a:gd name="T44" fmla="*/ 120 w 120"/>
                <a:gd name="T45" fmla="*/ 66 h 102"/>
                <a:gd name="T46" fmla="*/ 108 w 120"/>
                <a:gd name="T47" fmla="*/ 60 h 102"/>
                <a:gd name="T48" fmla="*/ 96 w 120"/>
                <a:gd name="T49" fmla="*/ 54 h 102"/>
                <a:gd name="T50" fmla="*/ 90 w 120"/>
                <a:gd name="T51" fmla="*/ 60 h 102"/>
                <a:gd name="T52" fmla="*/ 108 w 120"/>
                <a:gd name="T53" fmla="*/ 72 h 102"/>
                <a:gd name="T54" fmla="*/ 114 w 120"/>
                <a:gd name="T55" fmla="*/ 84 h 102"/>
                <a:gd name="T56" fmla="*/ 120 w 120"/>
                <a:gd name="T57" fmla="*/ 96 h 102"/>
                <a:gd name="T58" fmla="*/ 120 w 120"/>
                <a:gd name="T59" fmla="*/ 96 h 102"/>
                <a:gd name="T60" fmla="*/ 102 w 120"/>
                <a:gd name="T61" fmla="*/ 78 h 102"/>
                <a:gd name="T62" fmla="*/ 84 w 120"/>
                <a:gd name="T63" fmla="*/ 60 h 102"/>
                <a:gd name="T64" fmla="*/ 78 w 120"/>
                <a:gd name="T65" fmla="*/ 54 h 102"/>
                <a:gd name="T66" fmla="*/ 78 w 120"/>
                <a:gd name="T67" fmla="*/ 66 h 102"/>
                <a:gd name="T68" fmla="*/ 90 w 120"/>
                <a:gd name="T69" fmla="*/ 90 h 102"/>
                <a:gd name="T70" fmla="*/ 84 w 120"/>
                <a:gd name="T71" fmla="*/ 90 h 102"/>
                <a:gd name="T72" fmla="*/ 78 w 120"/>
                <a:gd name="T73" fmla="*/ 72 h 102"/>
                <a:gd name="T74" fmla="*/ 66 w 120"/>
                <a:gd name="T75" fmla="*/ 48 h 102"/>
                <a:gd name="T76" fmla="*/ 60 w 120"/>
                <a:gd name="T77" fmla="*/ 42 h 102"/>
                <a:gd name="T78" fmla="*/ 54 w 120"/>
                <a:gd name="T79" fmla="*/ 36 h 102"/>
                <a:gd name="T80" fmla="*/ 48 w 120"/>
                <a:gd name="T81" fmla="*/ 36 h 102"/>
                <a:gd name="T82" fmla="*/ 48 w 120"/>
                <a:gd name="T83" fmla="*/ 48 h 102"/>
                <a:gd name="T84" fmla="*/ 60 w 120"/>
                <a:gd name="T85" fmla="*/ 78 h 102"/>
                <a:gd name="T86" fmla="*/ 60 w 120"/>
                <a:gd name="T87" fmla="*/ 84 h 102"/>
                <a:gd name="T88" fmla="*/ 54 w 120"/>
                <a:gd name="T89" fmla="*/ 72 h 102"/>
                <a:gd name="T90" fmla="*/ 42 w 120"/>
                <a:gd name="T91" fmla="*/ 54 h 102"/>
                <a:gd name="T92" fmla="*/ 42 w 120"/>
                <a:gd name="T93" fmla="*/ 30 h 102"/>
                <a:gd name="T94" fmla="*/ 36 w 120"/>
                <a:gd name="T95" fmla="*/ 24 h 102"/>
                <a:gd name="T96" fmla="*/ 24 w 120"/>
                <a:gd name="T97" fmla="*/ 24 h 102"/>
                <a:gd name="T98" fmla="*/ 24 w 120"/>
                <a:gd name="T99" fmla="*/ 24 h 102"/>
                <a:gd name="T100" fmla="*/ 24 w 120"/>
                <a:gd name="T101" fmla="*/ 48 h 102"/>
                <a:gd name="T102" fmla="*/ 30 w 120"/>
                <a:gd name="T103" fmla="*/ 66 h 102"/>
                <a:gd name="T104" fmla="*/ 30 w 120"/>
                <a:gd name="T105" fmla="*/ 72 h 102"/>
                <a:gd name="T106" fmla="*/ 24 w 120"/>
                <a:gd name="T107" fmla="*/ 54 h 102"/>
                <a:gd name="T108" fmla="*/ 18 w 120"/>
                <a:gd name="T109" fmla="*/ 18 h 102"/>
                <a:gd name="T110" fmla="*/ 6 w 120"/>
                <a:gd name="T111" fmla="*/ 12 h 102"/>
                <a:gd name="T112" fmla="*/ 0 w 120"/>
                <a:gd name="T113" fmla="*/ 6 h 102"/>
                <a:gd name="T114" fmla="*/ 0 w 120"/>
                <a:gd name="T115" fmla="*/ 0 h 102"/>
                <a:gd name="T116" fmla="*/ 0 w 120"/>
                <a:gd name="T117" fmla="*/ 0 h 10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0"/>
                <a:gd name="T178" fmla="*/ 0 h 102"/>
                <a:gd name="T179" fmla="*/ 120 w 120"/>
                <a:gd name="T180" fmla="*/ 102 h 10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0" h="102">
                  <a:moveTo>
                    <a:pt x="0" y="0"/>
                  </a:move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6" y="12"/>
                  </a:lnTo>
                  <a:lnTo>
                    <a:pt x="42" y="6"/>
                  </a:lnTo>
                  <a:lnTo>
                    <a:pt x="54" y="6"/>
                  </a:lnTo>
                  <a:lnTo>
                    <a:pt x="60" y="6"/>
                  </a:lnTo>
                  <a:lnTo>
                    <a:pt x="72" y="6"/>
                  </a:lnTo>
                  <a:lnTo>
                    <a:pt x="78" y="6"/>
                  </a:lnTo>
                  <a:lnTo>
                    <a:pt x="84" y="12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66" y="12"/>
                  </a:lnTo>
                  <a:lnTo>
                    <a:pt x="60" y="12"/>
                  </a:lnTo>
                  <a:lnTo>
                    <a:pt x="48" y="12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30" y="18"/>
                  </a:lnTo>
                  <a:lnTo>
                    <a:pt x="36" y="18"/>
                  </a:lnTo>
                  <a:lnTo>
                    <a:pt x="36" y="24"/>
                  </a:lnTo>
                  <a:lnTo>
                    <a:pt x="42" y="24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84" y="30"/>
                  </a:lnTo>
                  <a:lnTo>
                    <a:pt x="90" y="30"/>
                  </a:lnTo>
                  <a:lnTo>
                    <a:pt x="102" y="30"/>
                  </a:lnTo>
                  <a:lnTo>
                    <a:pt x="108" y="36"/>
                  </a:lnTo>
                  <a:lnTo>
                    <a:pt x="114" y="42"/>
                  </a:lnTo>
                  <a:lnTo>
                    <a:pt x="108" y="42"/>
                  </a:lnTo>
                  <a:lnTo>
                    <a:pt x="108" y="36"/>
                  </a:lnTo>
                  <a:lnTo>
                    <a:pt x="102" y="36"/>
                  </a:lnTo>
                  <a:lnTo>
                    <a:pt x="96" y="36"/>
                  </a:lnTo>
                  <a:lnTo>
                    <a:pt x="90" y="36"/>
                  </a:lnTo>
                  <a:lnTo>
                    <a:pt x="84" y="36"/>
                  </a:lnTo>
                  <a:lnTo>
                    <a:pt x="78" y="30"/>
                  </a:lnTo>
                  <a:lnTo>
                    <a:pt x="72" y="30"/>
                  </a:lnTo>
                  <a:lnTo>
                    <a:pt x="66" y="30"/>
                  </a:lnTo>
                  <a:lnTo>
                    <a:pt x="60" y="36"/>
                  </a:lnTo>
                  <a:lnTo>
                    <a:pt x="66" y="36"/>
                  </a:lnTo>
                  <a:lnTo>
                    <a:pt x="72" y="42"/>
                  </a:lnTo>
                  <a:lnTo>
                    <a:pt x="78" y="48"/>
                  </a:lnTo>
                  <a:lnTo>
                    <a:pt x="84" y="48"/>
                  </a:lnTo>
                  <a:lnTo>
                    <a:pt x="90" y="48"/>
                  </a:lnTo>
                  <a:lnTo>
                    <a:pt x="102" y="48"/>
                  </a:lnTo>
                  <a:lnTo>
                    <a:pt x="108" y="54"/>
                  </a:lnTo>
                  <a:lnTo>
                    <a:pt x="114" y="54"/>
                  </a:lnTo>
                  <a:lnTo>
                    <a:pt x="120" y="60"/>
                  </a:lnTo>
                  <a:lnTo>
                    <a:pt x="120" y="66"/>
                  </a:lnTo>
                  <a:lnTo>
                    <a:pt x="114" y="60"/>
                  </a:lnTo>
                  <a:lnTo>
                    <a:pt x="108" y="60"/>
                  </a:lnTo>
                  <a:lnTo>
                    <a:pt x="102" y="54"/>
                  </a:lnTo>
                  <a:lnTo>
                    <a:pt x="96" y="54"/>
                  </a:lnTo>
                  <a:lnTo>
                    <a:pt x="90" y="54"/>
                  </a:lnTo>
                  <a:lnTo>
                    <a:pt x="84" y="54"/>
                  </a:lnTo>
                  <a:lnTo>
                    <a:pt x="90" y="60"/>
                  </a:lnTo>
                  <a:lnTo>
                    <a:pt x="96" y="66"/>
                  </a:lnTo>
                  <a:lnTo>
                    <a:pt x="102" y="72"/>
                  </a:lnTo>
                  <a:lnTo>
                    <a:pt x="108" y="72"/>
                  </a:lnTo>
                  <a:lnTo>
                    <a:pt x="108" y="78"/>
                  </a:lnTo>
                  <a:lnTo>
                    <a:pt x="114" y="84"/>
                  </a:lnTo>
                  <a:lnTo>
                    <a:pt x="114" y="90"/>
                  </a:lnTo>
                  <a:lnTo>
                    <a:pt x="120" y="90"/>
                  </a:lnTo>
                  <a:lnTo>
                    <a:pt x="120" y="96"/>
                  </a:lnTo>
                  <a:lnTo>
                    <a:pt x="120" y="102"/>
                  </a:lnTo>
                  <a:lnTo>
                    <a:pt x="120" y="96"/>
                  </a:lnTo>
                  <a:lnTo>
                    <a:pt x="114" y="90"/>
                  </a:lnTo>
                  <a:lnTo>
                    <a:pt x="108" y="84"/>
                  </a:lnTo>
                  <a:lnTo>
                    <a:pt x="102" y="78"/>
                  </a:lnTo>
                  <a:lnTo>
                    <a:pt x="96" y="66"/>
                  </a:lnTo>
                  <a:lnTo>
                    <a:pt x="90" y="60"/>
                  </a:lnTo>
                  <a:lnTo>
                    <a:pt x="84" y="60"/>
                  </a:lnTo>
                  <a:lnTo>
                    <a:pt x="78" y="54"/>
                  </a:lnTo>
                  <a:lnTo>
                    <a:pt x="78" y="60"/>
                  </a:lnTo>
                  <a:lnTo>
                    <a:pt x="78" y="66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90" y="90"/>
                  </a:lnTo>
                  <a:lnTo>
                    <a:pt x="90" y="96"/>
                  </a:lnTo>
                  <a:lnTo>
                    <a:pt x="84" y="90"/>
                  </a:lnTo>
                  <a:lnTo>
                    <a:pt x="78" y="84"/>
                  </a:lnTo>
                  <a:lnTo>
                    <a:pt x="78" y="72"/>
                  </a:lnTo>
                  <a:lnTo>
                    <a:pt x="72" y="60"/>
                  </a:lnTo>
                  <a:lnTo>
                    <a:pt x="72" y="48"/>
                  </a:lnTo>
                  <a:lnTo>
                    <a:pt x="66" y="48"/>
                  </a:lnTo>
                  <a:lnTo>
                    <a:pt x="60" y="42"/>
                  </a:lnTo>
                  <a:lnTo>
                    <a:pt x="54" y="42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8" y="42"/>
                  </a:lnTo>
                  <a:lnTo>
                    <a:pt x="48" y="48"/>
                  </a:lnTo>
                  <a:lnTo>
                    <a:pt x="48" y="54"/>
                  </a:lnTo>
                  <a:lnTo>
                    <a:pt x="54" y="66"/>
                  </a:lnTo>
                  <a:lnTo>
                    <a:pt x="60" y="78"/>
                  </a:lnTo>
                  <a:lnTo>
                    <a:pt x="60" y="84"/>
                  </a:lnTo>
                  <a:lnTo>
                    <a:pt x="54" y="84"/>
                  </a:lnTo>
                  <a:lnTo>
                    <a:pt x="54" y="78"/>
                  </a:lnTo>
                  <a:lnTo>
                    <a:pt x="54" y="72"/>
                  </a:lnTo>
                  <a:lnTo>
                    <a:pt x="48" y="66"/>
                  </a:lnTo>
                  <a:lnTo>
                    <a:pt x="48" y="60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42" y="30"/>
                  </a:lnTo>
                  <a:lnTo>
                    <a:pt x="36" y="30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4" y="24"/>
                  </a:lnTo>
                  <a:lnTo>
                    <a:pt x="24" y="36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24" y="54"/>
                  </a:lnTo>
                  <a:lnTo>
                    <a:pt x="30" y="60"/>
                  </a:lnTo>
                  <a:lnTo>
                    <a:pt x="30" y="66"/>
                  </a:lnTo>
                  <a:lnTo>
                    <a:pt x="30" y="72"/>
                  </a:lnTo>
                  <a:lnTo>
                    <a:pt x="30" y="78"/>
                  </a:lnTo>
                  <a:lnTo>
                    <a:pt x="30" y="72"/>
                  </a:lnTo>
                  <a:lnTo>
                    <a:pt x="24" y="72"/>
                  </a:lnTo>
                  <a:lnTo>
                    <a:pt x="24" y="66"/>
                  </a:lnTo>
                  <a:lnTo>
                    <a:pt x="24" y="54"/>
                  </a:lnTo>
                  <a:lnTo>
                    <a:pt x="18" y="42"/>
                  </a:lnTo>
                  <a:lnTo>
                    <a:pt x="18" y="30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31" name="Freeform 464"/>
            <p:cNvSpPr>
              <a:spLocks/>
            </p:cNvSpPr>
            <p:nvPr/>
          </p:nvSpPr>
          <p:spPr bwMode="auto">
            <a:xfrm>
              <a:off x="5114" y="1732"/>
              <a:ext cx="83" cy="138"/>
            </a:xfrm>
            <a:custGeom>
              <a:avLst/>
              <a:gdLst>
                <a:gd name="T0" fmla="*/ 35 w 83"/>
                <a:gd name="T1" fmla="*/ 0 h 138"/>
                <a:gd name="T2" fmla="*/ 41 w 83"/>
                <a:gd name="T3" fmla="*/ 18 h 138"/>
                <a:gd name="T4" fmla="*/ 41 w 83"/>
                <a:gd name="T5" fmla="*/ 24 h 138"/>
                <a:gd name="T6" fmla="*/ 47 w 83"/>
                <a:gd name="T7" fmla="*/ 30 h 138"/>
                <a:gd name="T8" fmla="*/ 53 w 83"/>
                <a:gd name="T9" fmla="*/ 36 h 138"/>
                <a:gd name="T10" fmla="*/ 65 w 83"/>
                <a:gd name="T11" fmla="*/ 42 h 138"/>
                <a:gd name="T12" fmla="*/ 77 w 83"/>
                <a:gd name="T13" fmla="*/ 60 h 138"/>
                <a:gd name="T14" fmla="*/ 83 w 83"/>
                <a:gd name="T15" fmla="*/ 78 h 138"/>
                <a:gd name="T16" fmla="*/ 83 w 83"/>
                <a:gd name="T17" fmla="*/ 84 h 138"/>
                <a:gd name="T18" fmla="*/ 83 w 83"/>
                <a:gd name="T19" fmla="*/ 84 h 138"/>
                <a:gd name="T20" fmla="*/ 77 w 83"/>
                <a:gd name="T21" fmla="*/ 72 h 138"/>
                <a:gd name="T22" fmla="*/ 71 w 83"/>
                <a:gd name="T23" fmla="*/ 66 h 138"/>
                <a:gd name="T24" fmla="*/ 65 w 83"/>
                <a:gd name="T25" fmla="*/ 54 h 138"/>
                <a:gd name="T26" fmla="*/ 59 w 83"/>
                <a:gd name="T27" fmla="*/ 42 h 138"/>
                <a:gd name="T28" fmla="*/ 53 w 83"/>
                <a:gd name="T29" fmla="*/ 36 h 138"/>
                <a:gd name="T30" fmla="*/ 47 w 83"/>
                <a:gd name="T31" fmla="*/ 36 h 138"/>
                <a:gd name="T32" fmla="*/ 41 w 83"/>
                <a:gd name="T33" fmla="*/ 42 h 138"/>
                <a:gd name="T34" fmla="*/ 47 w 83"/>
                <a:gd name="T35" fmla="*/ 54 h 138"/>
                <a:gd name="T36" fmla="*/ 47 w 83"/>
                <a:gd name="T37" fmla="*/ 66 h 138"/>
                <a:gd name="T38" fmla="*/ 59 w 83"/>
                <a:gd name="T39" fmla="*/ 72 h 138"/>
                <a:gd name="T40" fmla="*/ 71 w 83"/>
                <a:gd name="T41" fmla="*/ 90 h 138"/>
                <a:gd name="T42" fmla="*/ 77 w 83"/>
                <a:gd name="T43" fmla="*/ 102 h 138"/>
                <a:gd name="T44" fmla="*/ 77 w 83"/>
                <a:gd name="T45" fmla="*/ 114 h 138"/>
                <a:gd name="T46" fmla="*/ 77 w 83"/>
                <a:gd name="T47" fmla="*/ 108 h 138"/>
                <a:gd name="T48" fmla="*/ 71 w 83"/>
                <a:gd name="T49" fmla="*/ 96 h 138"/>
                <a:gd name="T50" fmla="*/ 65 w 83"/>
                <a:gd name="T51" fmla="*/ 84 h 138"/>
                <a:gd name="T52" fmla="*/ 53 w 83"/>
                <a:gd name="T53" fmla="*/ 78 h 138"/>
                <a:gd name="T54" fmla="*/ 47 w 83"/>
                <a:gd name="T55" fmla="*/ 72 h 138"/>
                <a:gd name="T56" fmla="*/ 53 w 83"/>
                <a:gd name="T57" fmla="*/ 84 h 138"/>
                <a:gd name="T58" fmla="*/ 53 w 83"/>
                <a:gd name="T59" fmla="*/ 120 h 138"/>
                <a:gd name="T60" fmla="*/ 53 w 83"/>
                <a:gd name="T61" fmla="*/ 138 h 138"/>
                <a:gd name="T62" fmla="*/ 53 w 83"/>
                <a:gd name="T63" fmla="*/ 138 h 138"/>
                <a:gd name="T64" fmla="*/ 53 w 83"/>
                <a:gd name="T65" fmla="*/ 126 h 138"/>
                <a:gd name="T66" fmla="*/ 41 w 83"/>
                <a:gd name="T67" fmla="*/ 90 h 138"/>
                <a:gd name="T68" fmla="*/ 35 w 83"/>
                <a:gd name="T69" fmla="*/ 84 h 138"/>
                <a:gd name="T70" fmla="*/ 29 w 83"/>
                <a:gd name="T71" fmla="*/ 90 h 138"/>
                <a:gd name="T72" fmla="*/ 23 w 83"/>
                <a:gd name="T73" fmla="*/ 96 h 138"/>
                <a:gd name="T74" fmla="*/ 17 w 83"/>
                <a:gd name="T75" fmla="*/ 108 h 138"/>
                <a:gd name="T76" fmla="*/ 17 w 83"/>
                <a:gd name="T77" fmla="*/ 114 h 138"/>
                <a:gd name="T78" fmla="*/ 17 w 83"/>
                <a:gd name="T79" fmla="*/ 114 h 138"/>
                <a:gd name="T80" fmla="*/ 17 w 83"/>
                <a:gd name="T81" fmla="*/ 102 h 138"/>
                <a:gd name="T82" fmla="*/ 23 w 83"/>
                <a:gd name="T83" fmla="*/ 90 h 138"/>
                <a:gd name="T84" fmla="*/ 29 w 83"/>
                <a:gd name="T85" fmla="*/ 78 h 138"/>
                <a:gd name="T86" fmla="*/ 35 w 83"/>
                <a:gd name="T87" fmla="*/ 72 h 138"/>
                <a:gd name="T88" fmla="*/ 35 w 83"/>
                <a:gd name="T89" fmla="*/ 60 h 138"/>
                <a:gd name="T90" fmla="*/ 35 w 83"/>
                <a:gd name="T91" fmla="*/ 42 h 138"/>
                <a:gd name="T92" fmla="*/ 35 w 83"/>
                <a:gd name="T93" fmla="*/ 36 h 138"/>
                <a:gd name="T94" fmla="*/ 23 w 83"/>
                <a:gd name="T95" fmla="*/ 48 h 138"/>
                <a:gd name="T96" fmla="*/ 11 w 83"/>
                <a:gd name="T97" fmla="*/ 60 h 138"/>
                <a:gd name="T98" fmla="*/ 6 w 83"/>
                <a:gd name="T99" fmla="*/ 72 h 138"/>
                <a:gd name="T100" fmla="*/ 0 w 83"/>
                <a:gd name="T101" fmla="*/ 84 h 138"/>
                <a:gd name="T102" fmla="*/ 0 w 83"/>
                <a:gd name="T103" fmla="*/ 78 h 138"/>
                <a:gd name="T104" fmla="*/ 0 w 83"/>
                <a:gd name="T105" fmla="*/ 72 h 138"/>
                <a:gd name="T106" fmla="*/ 11 w 83"/>
                <a:gd name="T107" fmla="*/ 60 h 138"/>
                <a:gd name="T108" fmla="*/ 17 w 83"/>
                <a:gd name="T109" fmla="*/ 42 h 138"/>
                <a:gd name="T110" fmla="*/ 29 w 83"/>
                <a:gd name="T111" fmla="*/ 30 h 138"/>
                <a:gd name="T112" fmla="*/ 35 w 83"/>
                <a:gd name="T113" fmla="*/ 24 h 138"/>
                <a:gd name="T114" fmla="*/ 35 w 83"/>
                <a:gd name="T115" fmla="*/ 12 h 138"/>
                <a:gd name="T116" fmla="*/ 35 w 83"/>
                <a:gd name="T117" fmla="*/ 6 h 138"/>
                <a:gd name="T118" fmla="*/ 35 w 83"/>
                <a:gd name="T119" fmla="*/ 0 h 13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3"/>
                <a:gd name="T181" fmla="*/ 0 h 138"/>
                <a:gd name="T182" fmla="*/ 83 w 83"/>
                <a:gd name="T183" fmla="*/ 138 h 13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3" h="138">
                  <a:moveTo>
                    <a:pt x="35" y="0"/>
                  </a:moveTo>
                  <a:lnTo>
                    <a:pt x="35" y="0"/>
                  </a:lnTo>
                  <a:lnTo>
                    <a:pt x="35" y="6"/>
                  </a:lnTo>
                  <a:lnTo>
                    <a:pt x="41" y="18"/>
                  </a:lnTo>
                  <a:lnTo>
                    <a:pt x="41" y="24"/>
                  </a:lnTo>
                  <a:lnTo>
                    <a:pt x="47" y="30"/>
                  </a:lnTo>
                  <a:lnTo>
                    <a:pt x="53" y="30"/>
                  </a:lnTo>
                  <a:lnTo>
                    <a:pt x="53" y="36"/>
                  </a:lnTo>
                  <a:lnTo>
                    <a:pt x="59" y="42"/>
                  </a:lnTo>
                  <a:lnTo>
                    <a:pt x="65" y="42"/>
                  </a:lnTo>
                  <a:lnTo>
                    <a:pt x="71" y="54"/>
                  </a:lnTo>
                  <a:lnTo>
                    <a:pt x="77" y="60"/>
                  </a:lnTo>
                  <a:lnTo>
                    <a:pt x="77" y="72"/>
                  </a:lnTo>
                  <a:lnTo>
                    <a:pt x="83" y="78"/>
                  </a:lnTo>
                  <a:lnTo>
                    <a:pt x="83" y="84"/>
                  </a:lnTo>
                  <a:lnTo>
                    <a:pt x="77" y="78"/>
                  </a:lnTo>
                  <a:lnTo>
                    <a:pt x="77" y="72"/>
                  </a:lnTo>
                  <a:lnTo>
                    <a:pt x="71" y="66"/>
                  </a:lnTo>
                  <a:lnTo>
                    <a:pt x="71" y="60"/>
                  </a:lnTo>
                  <a:lnTo>
                    <a:pt x="65" y="54"/>
                  </a:lnTo>
                  <a:lnTo>
                    <a:pt x="59" y="48"/>
                  </a:lnTo>
                  <a:lnTo>
                    <a:pt x="59" y="42"/>
                  </a:lnTo>
                  <a:lnTo>
                    <a:pt x="53" y="36"/>
                  </a:lnTo>
                  <a:lnTo>
                    <a:pt x="47" y="36"/>
                  </a:lnTo>
                  <a:lnTo>
                    <a:pt x="41" y="36"/>
                  </a:lnTo>
                  <a:lnTo>
                    <a:pt x="41" y="42"/>
                  </a:lnTo>
                  <a:lnTo>
                    <a:pt x="41" y="48"/>
                  </a:lnTo>
                  <a:lnTo>
                    <a:pt x="47" y="54"/>
                  </a:lnTo>
                  <a:lnTo>
                    <a:pt x="47" y="60"/>
                  </a:lnTo>
                  <a:lnTo>
                    <a:pt x="47" y="66"/>
                  </a:lnTo>
                  <a:lnTo>
                    <a:pt x="53" y="72"/>
                  </a:lnTo>
                  <a:lnTo>
                    <a:pt x="59" y="72"/>
                  </a:lnTo>
                  <a:lnTo>
                    <a:pt x="65" y="78"/>
                  </a:lnTo>
                  <a:lnTo>
                    <a:pt x="71" y="90"/>
                  </a:lnTo>
                  <a:lnTo>
                    <a:pt x="71" y="96"/>
                  </a:lnTo>
                  <a:lnTo>
                    <a:pt x="77" y="102"/>
                  </a:lnTo>
                  <a:lnTo>
                    <a:pt x="77" y="114"/>
                  </a:lnTo>
                  <a:lnTo>
                    <a:pt x="77" y="108"/>
                  </a:lnTo>
                  <a:lnTo>
                    <a:pt x="71" y="102"/>
                  </a:lnTo>
                  <a:lnTo>
                    <a:pt x="71" y="96"/>
                  </a:lnTo>
                  <a:lnTo>
                    <a:pt x="65" y="90"/>
                  </a:lnTo>
                  <a:lnTo>
                    <a:pt x="65" y="84"/>
                  </a:lnTo>
                  <a:lnTo>
                    <a:pt x="59" y="84"/>
                  </a:lnTo>
                  <a:lnTo>
                    <a:pt x="53" y="78"/>
                  </a:lnTo>
                  <a:lnTo>
                    <a:pt x="47" y="72"/>
                  </a:lnTo>
                  <a:lnTo>
                    <a:pt x="53" y="84"/>
                  </a:lnTo>
                  <a:lnTo>
                    <a:pt x="53" y="102"/>
                  </a:lnTo>
                  <a:lnTo>
                    <a:pt x="53" y="120"/>
                  </a:lnTo>
                  <a:lnTo>
                    <a:pt x="53" y="138"/>
                  </a:lnTo>
                  <a:lnTo>
                    <a:pt x="53" y="132"/>
                  </a:lnTo>
                  <a:lnTo>
                    <a:pt x="53" y="126"/>
                  </a:lnTo>
                  <a:lnTo>
                    <a:pt x="47" y="108"/>
                  </a:lnTo>
                  <a:lnTo>
                    <a:pt x="41" y="90"/>
                  </a:lnTo>
                  <a:lnTo>
                    <a:pt x="41" y="78"/>
                  </a:lnTo>
                  <a:lnTo>
                    <a:pt x="35" y="84"/>
                  </a:lnTo>
                  <a:lnTo>
                    <a:pt x="29" y="90"/>
                  </a:lnTo>
                  <a:lnTo>
                    <a:pt x="23" y="96"/>
                  </a:lnTo>
                  <a:lnTo>
                    <a:pt x="23" y="102"/>
                  </a:lnTo>
                  <a:lnTo>
                    <a:pt x="17" y="108"/>
                  </a:lnTo>
                  <a:lnTo>
                    <a:pt x="17" y="114"/>
                  </a:lnTo>
                  <a:lnTo>
                    <a:pt x="17" y="108"/>
                  </a:lnTo>
                  <a:lnTo>
                    <a:pt x="17" y="102"/>
                  </a:lnTo>
                  <a:lnTo>
                    <a:pt x="17" y="96"/>
                  </a:lnTo>
                  <a:lnTo>
                    <a:pt x="23" y="90"/>
                  </a:lnTo>
                  <a:lnTo>
                    <a:pt x="29" y="84"/>
                  </a:lnTo>
                  <a:lnTo>
                    <a:pt x="29" y="78"/>
                  </a:lnTo>
                  <a:lnTo>
                    <a:pt x="35" y="72"/>
                  </a:lnTo>
                  <a:lnTo>
                    <a:pt x="35" y="60"/>
                  </a:lnTo>
                  <a:lnTo>
                    <a:pt x="35" y="48"/>
                  </a:lnTo>
                  <a:lnTo>
                    <a:pt x="35" y="42"/>
                  </a:lnTo>
                  <a:lnTo>
                    <a:pt x="35" y="36"/>
                  </a:lnTo>
                  <a:lnTo>
                    <a:pt x="29" y="42"/>
                  </a:lnTo>
                  <a:lnTo>
                    <a:pt x="23" y="48"/>
                  </a:lnTo>
                  <a:lnTo>
                    <a:pt x="17" y="54"/>
                  </a:lnTo>
                  <a:lnTo>
                    <a:pt x="11" y="60"/>
                  </a:lnTo>
                  <a:lnTo>
                    <a:pt x="6" y="66"/>
                  </a:lnTo>
                  <a:lnTo>
                    <a:pt x="6" y="72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6" y="66"/>
                  </a:lnTo>
                  <a:lnTo>
                    <a:pt x="11" y="60"/>
                  </a:lnTo>
                  <a:lnTo>
                    <a:pt x="11" y="54"/>
                  </a:lnTo>
                  <a:lnTo>
                    <a:pt x="17" y="42"/>
                  </a:lnTo>
                  <a:lnTo>
                    <a:pt x="23" y="36"/>
                  </a:lnTo>
                  <a:lnTo>
                    <a:pt x="29" y="30"/>
                  </a:lnTo>
                  <a:lnTo>
                    <a:pt x="35" y="24"/>
                  </a:lnTo>
                  <a:lnTo>
                    <a:pt x="35" y="18"/>
                  </a:lnTo>
                  <a:lnTo>
                    <a:pt x="35" y="12"/>
                  </a:lnTo>
                  <a:lnTo>
                    <a:pt x="35" y="6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32" name="Freeform 465"/>
            <p:cNvSpPr>
              <a:spLocks/>
            </p:cNvSpPr>
            <p:nvPr/>
          </p:nvSpPr>
          <p:spPr bwMode="auto">
            <a:xfrm>
              <a:off x="5197" y="1553"/>
              <a:ext cx="102" cy="143"/>
            </a:xfrm>
            <a:custGeom>
              <a:avLst/>
              <a:gdLst>
                <a:gd name="T0" fmla="*/ 6 w 102"/>
                <a:gd name="T1" fmla="*/ 137 h 143"/>
                <a:gd name="T2" fmla="*/ 12 w 102"/>
                <a:gd name="T3" fmla="*/ 119 h 143"/>
                <a:gd name="T4" fmla="*/ 18 w 102"/>
                <a:gd name="T5" fmla="*/ 101 h 143"/>
                <a:gd name="T6" fmla="*/ 30 w 102"/>
                <a:gd name="T7" fmla="*/ 83 h 143"/>
                <a:gd name="T8" fmla="*/ 24 w 102"/>
                <a:gd name="T9" fmla="*/ 77 h 143"/>
                <a:gd name="T10" fmla="*/ 18 w 102"/>
                <a:gd name="T11" fmla="*/ 65 h 143"/>
                <a:gd name="T12" fmla="*/ 18 w 102"/>
                <a:gd name="T13" fmla="*/ 59 h 143"/>
                <a:gd name="T14" fmla="*/ 24 w 102"/>
                <a:gd name="T15" fmla="*/ 59 h 143"/>
                <a:gd name="T16" fmla="*/ 24 w 102"/>
                <a:gd name="T17" fmla="*/ 65 h 143"/>
                <a:gd name="T18" fmla="*/ 30 w 102"/>
                <a:gd name="T19" fmla="*/ 71 h 143"/>
                <a:gd name="T20" fmla="*/ 36 w 102"/>
                <a:gd name="T21" fmla="*/ 65 h 143"/>
                <a:gd name="T22" fmla="*/ 48 w 102"/>
                <a:gd name="T23" fmla="*/ 59 h 143"/>
                <a:gd name="T24" fmla="*/ 54 w 102"/>
                <a:gd name="T25" fmla="*/ 47 h 143"/>
                <a:gd name="T26" fmla="*/ 60 w 102"/>
                <a:gd name="T27" fmla="*/ 41 h 143"/>
                <a:gd name="T28" fmla="*/ 60 w 102"/>
                <a:gd name="T29" fmla="*/ 35 h 143"/>
                <a:gd name="T30" fmla="*/ 54 w 102"/>
                <a:gd name="T31" fmla="*/ 18 h 143"/>
                <a:gd name="T32" fmla="*/ 48 w 102"/>
                <a:gd name="T33" fmla="*/ 6 h 143"/>
                <a:gd name="T34" fmla="*/ 48 w 102"/>
                <a:gd name="T35" fmla="*/ 6 h 143"/>
                <a:gd name="T36" fmla="*/ 54 w 102"/>
                <a:gd name="T37" fmla="*/ 12 h 143"/>
                <a:gd name="T38" fmla="*/ 60 w 102"/>
                <a:gd name="T39" fmla="*/ 30 h 143"/>
                <a:gd name="T40" fmla="*/ 66 w 102"/>
                <a:gd name="T41" fmla="*/ 30 h 143"/>
                <a:gd name="T42" fmla="*/ 72 w 102"/>
                <a:gd name="T43" fmla="*/ 18 h 143"/>
                <a:gd name="T44" fmla="*/ 78 w 102"/>
                <a:gd name="T45" fmla="*/ 6 h 143"/>
                <a:gd name="T46" fmla="*/ 84 w 102"/>
                <a:gd name="T47" fmla="*/ 0 h 143"/>
                <a:gd name="T48" fmla="*/ 90 w 102"/>
                <a:gd name="T49" fmla="*/ 0 h 143"/>
                <a:gd name="T50" fmla="*/ 90 w 102"/>
                <a:gd name="T51" fmla="*/ 0 h 143"/>
                <a:gd name="T52" fmla="*/ 84 w 102"/>
                <a:gd name="T53" fmla="*/ 6 h 143"/>
                <a:gd name="T54" fmla="*/ 78 w 102"/>
                <a:gd name="T55" fmla="*/ 12 h 143"/>
                <a:gd name="T56" fmla="*/ 72 w 102"/>
                <a:gd name="T57" fmla="*/ 30 h 143"/>
                <a:gd name="T58" fmla="*/ 66 w 102"/>
                <a:gd name="T59" fmla="*/ 35 h 143"/>
                <a:gd name="T60" fmla="*/ 72 w 102"/>
                <a:gd name="T61" fmla="*/ 35 h 143"/>
                <a:gd name="T62" fmla="*/ 78 w 102"/>
                <a:gd name="T63" fmla="*/ 35 h 143"/>
                <a:gd name="T64" fmla="*/ 90 w 102"/>
                <a:gd name="T65" fmla="*/ 30 h 143"/>
                <a:gd name="T66" fmla="*/ 96 w 102"/>
                <a:gd name="T67" fmla="*/ 30 h 143"/>
                <a:gd name="T68" fmla="*/ 102 w 102"/>
                <a:gd name="T69" fmla="*/ 24 h 143"/>
                <a:gd name="T70" fmla="*/ 102 w 102"/>
                <a:gd name="T71" fmla="*/ 24 h 143"/>
                <a:gd name="T72" fmla="*/ 102 w 102"/>
                <a:gd name="T73" fmla="*/ 30 h 143"/>
                <a:gd name="T74" fmla="*/ 90 w 102"/>
                <a:gd name="T75" fmla="*/ 35 h 143"/>
                <a:gd name="T76" fmla="*/ 78 w 102"/>
                <a:gd name="T77" fmla="*/ 41 h 143"/>
                <a:gd name="T78" fmla="*/ 66 w 102"/>
                <a:gd name="T79" fmla="*/ 47 h 143"/>
                <a:gd name="T80" fmla="*/ 60 w 102"/>
                <a:gd name="T81" fmla="*/ 47 h 143"/>
                <a:gd name="T82" fmla="*/ 48 w 102"/>
                <a:gd name="T83" fmla="*/ 59 h 143"/>
                <a:gd name="T84" fmla="*/ 48 w 102"/>
                <a:gd name="T85" fmla="*/ 65 h 143"/>
                <a:gd name="T86" fmla="*/ 54 w 102"/>
                <a:gd name="T87" fmla="*/ 65 h 143"/>
                <a:gd name="T88" fmla="*/ 54 w 102"/>
                <a:gd name="T89" fmla="*/ 71 h 143"/>
                <a:gd name="T90" fmla="*/ 48 w 102"/>
                <a:gd name="T91" fmla="*/ 71 h 143"/>
                <a:gd name="T92" fmla="*/ 42 w 102"/>
                <a:gd name="T93" fmla="*/ 77 h 143"/>
                <a:gd name="T94" fmla="*/ 42 w 102"/>
                <a:gd name="T95" fmla="*/ 77 h 143"/>
                <a:gd name="T96" fmla="*/ 42 w 102"/>
                <a:gd name="T97" fmla="*/ 77 h 143"/>
                <a:gd name="T98" fmla="*/ 36 w 102"/>
                <a:gd name="T99" fmla="*/ 89 h 143"/>
                <a:gd name="T100" fmla="*/ 24 w 102"/>
                <a:gd name="T101" fmla="*/ 107 h 143"/>
                <a:gd name="T102" fmla="*/ 18 w 102"/>
                <a:gd name="T103" fmla="*/ 125 h 143"/>
                <a:gd name="T104" fmla="*/ 18 w 102"/>
                <a:gd name="T105" fmla="*/ 131 h 143"/>
                <a:gd name="T106" fmla="*/ 18 w 102"/>
                <a:gd name="T107" fmla="*/ 137 h 143"/>
                <a:gd name="T108" fmla="*/ 12 w 102"/>
                <a:gd name="T109" fmla="*/ 137 h 143"/>
                <a:gd name="T110" fmla="*/ 6 w 102"/>
                <a:gd name="T111" fmla="*/ 143 h 1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02"/>
                <a:gd name="T169" fmla="*/ 0 h 143"/>
                <a:gd name="T170" fmla="*/ 102 w 102"/>
                <a:gd name="T171" fmla="*/ 143 h 1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02" h="143">
                  <a:moveTo>
                    <a:pt x="0" y="143"/>
                  </a:moveTo>
                  <a:lnTo>
                    <a:pt x="6" y="137"/>
                  </a:lnTo>
                  <a:lnTo>
                    <a:pt x="12" y="125"/>
                  </a:lnTo>
                  <a:lnTo>
                    <a:pt x="12" y="119"/>
                  </a:lnTo>
                  <a:lnTo>
                    <a:pt x="18" y="107"/>
                  </a:lnTo>
                  <a:lnTo>
                    <a:pt x="18" y="101"/>
                  </a:lnTo>
                  <a:lnTo>
                    <a:pt x="24" y="95"/>
                  </a:lnTo>
                  <a:lnTo>
                    <a:pt x="30" y="83"/>
                  </a:lnTo>
                  <a:lnTo>
                    <a:pt x="30" y="77"/>
                  </a:lnTo>
                  <a:lnTo>
                    <a:pt x="24" y="77"/>
                  </a:lnTo>
                  <a:lnTo>
                    <a:pt x="24" y="71"/>
                  </a:lnTo>
                  <a:lnTo>
                    <a:pt x="18" y="65"/>
                  </a:lnTo>
                  <a:lnTo>
                    <a:pt x="18" y="59"/>
                  </a:lnTo>
                  <a:lnTo>
                    <a:pt x="24" y="59"/>
                  </a:lnTo>
                  <a:lnTo>
                    <a:pt x="24" y="65"/>
                  </a:lnTo>
                  <a:lnTo>
                    <a:pt x="30" y="65"/>
                  </a:lnTo>
                  <a:lnTo>
                    <a:pt x="30" y="71"/>
                  </a:lnTo>
                  <a:lnTo>
                    <a:pt x="36" y="71"/>
                  </a:lnTo>
                  <a:lnTo>
                    <a:pt x="36" y="65"/>
                  </a:lnTo>
                  <a:lnTo>
                    <a:pt x="42" y="59"/>
                  </a:lnTo>
                  <a:lnTo>
                    <a:pt x="48" y="59"/>
                  </a:lnTo>
                  <a:lnTo>
                    <a:pt x="48" y="53"/>
                  </a:lnTo>
                  <a:lnTo>
                    <a:pt x="54" y="47"/>
                  </a:lnTo>
                  <a:lnTo>
                    <a:pt x="54" y="41"/>
                  </a:lnTo>
                  <a:lnTo>
                    <a:pt x="60" y="41"/>
                  </a:lnTo>
                  <a:lnTo>
                    <a:pt x="60" y="35"/>
                  </a:lnTo>
                  <a:lnTo>
                    <a:pt x="60" y="24"/>
                  </a:lnTo>
                  <a:lnTo>
                    <a:pt x="54" y="18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54" y="12"/>
                  </a:lnTo>
                  <a:lnTo>
                    <a:pt x="60" y="18"/>
                  </a:lnTo>
                  <a:lnTo>
                    <a:pt x="60" y="30"/>
                  </a:lnTo>
                  <a:lnTo>
                    <a:pt x="66" y="35"/>
                  </a:lnTo>
                  <a:lnTo>
                    <a:pt x="66" y="30"/>
                  </a:lnTo>
                  <a:lnTo>
                    <a:pt x="66" y="24"/>
                  </a:lnTo>
                  <a:lnTo>
                    <a:pt x="72" y="18"/>
                  </a:lnTo>
                  <a:lnTo>
                    <a:pt x="72" y="12"/>
                  </a:lnTo>
                  <a:lnTo>
                    <a:pt x="78" y="6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84" y="6"/>
                  </a:lnTo>
                  <a:lnTo>
                    <a:pt x="84" y="12"/>
                  </a:lnTo>
                  <a:lnTo>
                    <a:pt x="78" y="12"/>
                  </a:lnTo>
                  <a:lnTo>
                    <a:pt x="78" y="24"/>
                  </a:lnTo>
                  <a:lnTo>
                    <a:pt x="72" y="30"/>
                  </a:lnTo>
                  <a:lnTo>
                    <a:pt x="66" y="35"/>
                  </a:lnTo>
                  <a:lnTo>
                    <a:pt x="72" y="35"/>
                  </a:lnTo>
                  <a:lnTo>
                    <a:pt x="78" y="35"/>
                  </a:lnTo>
                  <a:lnTo>
                    <a:pt x="84" y="35"/>
                  </a:lnTo>
                  <a:lnTo>
                    <a:pt x="90" y="30"/>
                  </a:lnTo>
                  <a:lnTo>
                    <a:pt x="96" y="30"/>
                  </a:lnTo>
                  <a:lnTo>
                    <a:pt x="102" y="24"/>
                  </a:lnTo>
                  <a:lnTo>
                    <a:pt x="102" y="30"/>
                  </a:lnTo>
                  <a:lnTo>
                    <a:pt x="96" y="30"/>
                  </a:lnTo>
                  <a:lnTo>
                    <a:pt x="90" y="35"/>
                  </a:lnTo>
                  <a:lnTo>
                    <a:pt x="84" y="41"/>
                  </a:lnTo>
                  <a:lnTo>
                    <a:pt x="78" y="41"/>
                  </a:lnTo>
                  <a:lnTo>
                    <a:pt x="72" y="41"/>
                  </a:lnTo>
                  <a:lnTo>
                    <a:pt x="66" y="47"/>
                  </a:lnTo>
                  <a:lnTo>
                    <a:pt x="60" y="47"/>
                  </a:lnTo>
                  <a:lnTo>
                    <a:pt x="54" y="53"/>
                  </a:lnTo>
                  <a:lnTo>
                    <a:pt x="48" y="59"/>
                  </a:lnTo>
                  <a:lnTo>
                    <a:pt x="48" y="65"/>
                  </a:lnTo>
                  <a:lnTo>
                    <a:pt x="54" y="65"/>
                  </a:lnTo>
                  <a:lnTo>
                    <a:pt x="54" y="71"/>
                  </a:lnTo>
                  <a:lnTo>
                    <a:pt x="48" y="71"/>
                  </a:lnTo>
                  <a:lnTo>
                    <a:pt x="48" y="77"/>
                  </a:lnTo>
                  <a:lnTo>
                    <a:pt x="42" y="77"/>
                  </a:lnTo>
                  <a:lnTo>
                    <a:pt x="42" y="71"/>
                  </a:lnTo>
                  <a:lnTo>
                    <a:pt x="42" y="77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0" y="101"/>
                  </a:lnTo>
                  <a:lnTo>
                    <a:pt x="24" y="107"/>
                  </a:lnTo>
                  <a:lnTo>
                    <a:pt x="24" y="113"/>
                  </a:lnTo>
                  <a:lnTo>
                    <a:pt x="18" y="125"/>
                  </a:lnTo>
                  <a:lnTo>
                    <a:pt x="18" y="131"/>
                  </a:lnTo>
                  <a:lnTo>
                    <a:pt x="18" y="137"/>
                  </a:lnTo>
                  <a:lnTo>
                    <a:pt x="12" y="137"/>
                  </a:lnTo>
                  <a:lnTo>
                    <a:pt x="6" y="143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33" name="Freeform 466"/>
            <p:cNvSpPr>
              <a:spLocks/>
            </p:cNvSpPr>
            <p:nvPr/>
          </p:nvSpPr>
          <p:spPr bwMode="auto">
            <a:xfrm>
              <a:off x="5048" y="1780"/>
              <a:ext cx="66" cy="113"/>
            </a:xfrm>
            <a:custGeom>
              <a:avLst/>
              <a:gdLst>
                <a:gd name="T0" fmla="*/ 48 w 66"/>
                <a:gd name="T1" fmla="*/ 6 h 113"/>
                <a:gd name="T2" fmla="*/ 36 w 66"/>
                <a:gd name="T3" fmla="*/ 24 h 113"/>
                <a:gd name="T4" fmla="*/ 36 w 66"/>
                <a:gd name="T5" fmla="*/ 24 h 113"/>
                <a:gd name="T6" fmla="*/ 24 w 66"/>
                <a:gd name="T7" fmla="*/ 30 h 113"/>
                <a:gd name="T8" fmla="*/ 12 w 66"/>
                <a:gd name="T9" fmla="*/ 36 h 113"/>
                <a:gd name="T10" fmla="*/ 6 w 66"/>
                <a:gd name="T11" fmla="*/ 42 h 113"/>
                <a:gd name="T12" fmla="*/ 0 w 66"/>
                <a:gd name="T13" fmla="*/ 42 h 113"/>
                <a:gd name="T14" fmla="*/ 0 w 66"/>
                <a:gd name="T15" fmla="*/ 48 h 113"/>
                <a:gd name="T16" fmla="*/ 6 w 66"/>
                <a:gd name="T17" fmla="*/ 42 h 113"/>
                <a:gd name="T18" fmla="*/ 12 w 66"/>
                <a:gd name="T19" fmla="*/ 36 h 113"/>
                <a:gd name="T20" fmla="*/ 24 w 66"/>
                <a:gd name="T21" fmla="*/ 36 h 113"/>
                <a:gd name="T22" fmla="*/ 30 w 66"/>
                <a:gd name="T23" fmla="*/ 30 h 113"/>
                <a:gd name="T24" fmla="*/ 36 w 66"/>
                <a:gd name="T25" fmla="*/ 36 h 113"/>
                <a:gd name="T26" fmla="*/ 30 w 66"/>
                <a:gd name="T27" fmla="*/ 48 h 113"/>
                <a:gd name="T28" fmla="*/ 24 w 66"/>
                <a:gd name="T29" fmla="*/ 60 h 113"/>
                <a:gd name="T30" fmla="*/ 18 w 66"/>
                <a:gd name="T31" fmla="*/ 66 h 113"/>
                <a:gd name="T32" fmla="*/ 12 w 66"/>
                <a:gd name="T33" fmla="*/ 72 h 113"/>
                <a:gd name="T34" fmla="*/ 6 w 66"/>
                <a:gd name="T35" fmla="*/ 78 h 113"/>
                <a:gd name="T36" fmla="*/ 6 w 66"/>
                <a:gd name="T37" fmla="*/ 84 h 113"/>
                <a:gd name="T38" fmla="*/ 6 w 66"/>
                <a:gd name="T39" fmla="*/ 84 h 113"/>
                <a:gd name="T40" fmla="*/ 6 w 66"/>
                <a:gd name="T41" fmla="*/ 84 h 113"/>
                <a:gd name="T42" fmla="*/ 12 w 66"/>
                <a:gd name="T43" fmla="*/ 78 h 113"/>
                <a:gd name="T44" fmla="*/ 24 w 66"/>
                <a:gd name="T45" fmla="*/ 72 h 113"/>
                <a:gd name="T46" fmla="*/ 30 w 66"/>
                <a:gd name="T47" fmla="*/ 66 h 113"/>
                <a:gd name="T48" fmla="*/ 30 w 66"/>
                <a:gd name="T49" fmla="*/ 72 h 113"/>
                <a:gd name="T50" fmla="*/ 30 w 66"/>
                <a:gd name="T51" fmla="*/ 101 h 113"/>
                <a:gd name="T52" fmla="*/ 36 w 66"/>
                <a:gd name="T53" fmla="*/ 113 h 113"/>
                <a:gd name="T54" fmla="*/ 36 w 66"/>
                <a:gd name="T55" fmla="*/ 113 h 113"/>
                <a:gd name="T56" fmla="*/ 36 w 66"/>
                <a:gd name="T57" fmla="*/ 101 h 113"/>
                <a:gd name="T58" fmla="*/ 36 w 66"/>
                <a:gd name="T59" fmla="*/ 66 h 113"/>
                <a:gd name="T60" fmla="*/ 36 w 66"/>
                <a:gd name="T61" fmla="*/ 54 h 113"/>
                <a:gd name="T62" fmla="*/ 36 w 66"/>
                <a:gd name="T63" fmla="*/ 60 h 113"/>
                <a:gd name="T64" fmla="*/ 42 w 66"/>
                <a:gd name="T65" fmla="*/ 66 h 113"/>
                <a:gd name="T66" fmla="*/ 48 w 66"/>
                <a:gd name="T67" fmla="*/ 72 h 113"/>
                <a:gd name="T68" fmla="*/ 54 w 66"/>
                <a:gd name="T69" fmla="*/ 78 h 113"/>
                <a:gd name="T70" fmla="*/ 60 w 66"/>
                <a:gd name="T71" fmla="*/ 84 h 113"/>
                <a:gd name="T72" fmla="*/ 66 w 66"/>
                <a:gd name="T73" fmla="*/ 84 h 113"/>
                <a:gd name="T74" fmla="*/ 60 w 66"/>
                <a:gd name="T75" fmla="*/ 84 h 113"/>
                <a:gd name="T76" fmla="*/ 54 w 66"/>
                <a:gd name="T77" fmla="*/ 78 h 113"/>
                <a:gd name="T78" fmla="*/ 48 w 66"/>
                <a:gd name="T79" fmla="*/ 72 h 113"/>
                <a:gd name="T80" fmla="*/ 48 w 66"/>
                <a:gd name="T81" fmla="*/ 60 h 113"/>
                <a:gd name="T82" fmla="*/ 42 w 66"/>
                <a:gd name="T83" fmla="*/ 54 h 113"/>
                <a:gd name="T84" fmla="*/ 42 w 66"/>
                <a:gd name="T85" fmla="*/ 48 h 113"/>
                <a:gd name="T86" fmla="*/ 42 w 66"/>
                <a:gd name="T87" fmla="*/ 36 h 113"/>
                <a:gd name="T88" fmla="*/ 42 w 66"/>
                <a:gd name="T89" fmla="*/ 30 h 113"/>
                <a:gd name="T90" fmla="*/ 48 w 66"/>
                <a:gd name="T91" fmla="*/ 30 h 113"/>
                <a:gd name="T92" fmla="*/ 48 w 66"/>
                <a:gd name="T93" fmla="*/ 36 h 113"/>
                <a:gd name="T94" fmla="*/ 54 w 66"/>
                <a:gd name="T95" fmla="*/ 42 h 113"/>
                <a:gd name="T96" fmla="*/ 60 w 66"/>
                <a:gd name="T97" fmla="*/ 48 h 113"/>
                <a:gd name="T98" fmla="*/ 66 w 66"/>
                <a:gd name="T99" fmla="*/ 48 h 113"/>
                <a:gd name="T100" fmla="*/ 66 w 66"/>
                <a:gd name="T101" fmla="*/ 54 h 113"/>
                <a:gd name="T102" fmla="*/ 66 w 66"/>
                <a:gd name="T103" fmla="*/ 48 h 113"/>
                <a:gd name="T104" fmla="*/ 60 w 66"/>
                <a:gd name="T105" fmla="*/ 36 h 113"/>
                <a:gd name="T106" fmla="*/ 48 w 66"/>
                <a:gd name="T107" fmla="*/ 30 h 113"/>
                <a:gd name="T108" fmla="*/ 48 w 66"/>
                <a:gd name="T109" fmla="*/ 24 h 113"/>
                <a:gd name="T110" fmla="*/ 48 w 66"/>
                <a:gd name="T111" fmla="*/ 12 h 113"/>
                <a:gd name="T112" fmla="*/ 54 w 66"/>
                <a:gd name="T113" fmla="*/ 6 h 113"/>
                <a:gd name="T114" fmla="*/ 48 w 66"/>
                <a:gd name="T115" fmla="*/ 0 h 11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6"/>
                <a:gd name="T175" fmla="*/ 0 h 113"/>
                <a:gd name="T176" fmla="*/ 66 w 66"/>
                <a:gd name="T177" fmla="*/ 113 h 11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6" h="113">
                  <a:moveTo>
                    <a:pt x="48" y="6"/>
                  </a:moveTo>
                  <a:lnTo>
                    <a:pt x="48" y="6"/>
                  </a:lnTo>
                  <a:lnTo>
                    <a:pt x="42" y="18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18" y="30"/>
                  </a:lnTo>
                  <a:lnTo>
                    <a:pt x="12" y="36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6" y="42"/>
                  </a:lnTo>
                  <a:lnTo>
                    <a:pt x="12" y="42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4" y="36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24" y="60"/>
                  </a:lnTo>
                  <a:lnTo>
                    <a:pt x="18" y="66"/>
                  </a:lnTo>
                  <a:lnTo>
                    <a:pt x="12" y="72"/>
                  </a:lnTo>
                  <a:lnTo>
                    <a:pt x="6" y="78"/>
                  </a:lnTo>
                  <a:lnTo>
                    <a:pt x="6" y="84"/>
                  </a:lnTo>
                  <a:lnTo>
                    <a:pt x="12" y="78"/>
                  </a:lnTo>
                  <a:lnTo>
                    <a:pt x="18" y="72"/>
                  </a:lnTo>
                  <a:lnTo>
                    <a:pt x="24" y="72"/>
                  </a:lnTo>
                  <a:lnTo>
                    <a:pt x="24" y="66"/>
                  </a:lnTo>
                  <a:lnTo>
                    <a:pt x="30" y="66"/>
                  </a:lnTo>
                  <a:lnTo>
                    <a:pt x="30" y="72"/>
                  </a:lnTo>
                  <a:lnTo>
                    <a:pt x="30" y="90"/>
                  </a:lnTo>
                  <a:lnTo>
                    <a:pt x="30" y="101"/>
                  </a:lnTo>
                  <a:lnTo>
                    <a:pt x="36" y="113"/>
                  </a:lnTo>
                  <a:lnTo>
                    <a:pt x="36" y="107"/>
                  </a:lnTo>
                  <a:lnTo>
                    <a:pt x="36" y="101"/>
                  </a:lnTo>
                  <a:lnTo>
                    <a:pt x="36" y="84"/>
                  </a:lnTo>
                  <a:lnTo>
                    <a:pt x="36" y="66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6" y="60"/>
                  </a:lnTo>
                  <a:lnTo>
                    <a:pt x="42" y="66"/>
                  </a:lnTo>
                  <a:lnTo>
                    <a:pt x="48" y="72"/>
                  </a:lnTo>
                  <a:lnTo>
                    <a:pt x="48" y="78"/>
                  </a:lnTo>
                  <a:lnTo>
                    <a:pt x="54" y="78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60" y="84"/>
                  </a:lnTo>
                  <a:lnTo>
                    <a:pt x="60" y="78"/>
                  </a:lnTo>
                  <a:lnTo>
                    <a:pt x="54" y="78"/>
                  </a:lnTo>
                  <a:lnTo>
                    <a:pt x="54" y="72"/>
                  </a:lnTo>
                  <a:lnTo>
                    <a:pt x="48" y="72"/>
                  </a:lnTo>
                  <a:lnTo>
                    <a:pt x="48" y="66"/>
                  </a:lnTo>
                  <a:lnTo>
                    <a:pt x="48" y="60"/>
                  </a:lnTo>
                  <a:lnTo>
                    <a:pt x="42" y="60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42" y="30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54" y="36"/>
                  </a:lnTo>
                  <a:lnTo>
                    <a:pt x="54" y="42"/>
                  </a:lnTo>
                  <a:lnTo>
                    <a:pt x="60" y="42"/>
                  </a:lnTo>
                  <a:lnTo>
                    <a:pt x="60" y="48"/>
                  </a:lnTo>
                  <a:lnTo>
                    <a:pt x="66" y="48"/>
                  </a:lnTo>
                  <a:lnTo>
                    <a:pt x="66" y="54"/>
                  </a:lnTo>
                  <a:lnTo>
                    <a:pt x="66" y="48"/>
                  </a:lnTo>
                  <a:lnTo>
                    <a:pt x="60" y="42"/>
                  </a:lnTo>
                  <a:lnTo>
                    <a:pt x="60" y="36"/>
                  </a:lnTo>
                  <a:lnTo>
                    <a:pt x="54" y="36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48" y="18"/>
                  </a:lnTo>
                  <a:lnTo>
                    <a:pt x="48" y="12"/>
                  </a:lnTo>
                  <a:lnTo>
                    <a:pt x="48" y="6"/>
                  </a:lnTo>
                  <a:lnTo>
                    <a:pt x="54" y="6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34" name="Freeform 467"/>
            <p:cNvSpPr>
              <a:spLocks/>
            </p:cNvSpPr>
            <p:nvPr/>
          </p:nvSpPr>
          <p:spPr bwMode="auto">
            <a:xfrm>
              <a:off x="5281" y="1732"/>
              <a:ext cx="131" cy="102"/>
            </a:xfrm>
            <a:custGeom>
              <a:avLst/>
              <a:gdLst>
                <a:gd name="T0" fmla="*/ 6 w 131"/>
                <a:gd name="T1" fmla="*/ 12 h 102"/>
                <a:gd name="T2" fmla="*/ 12 w 131"/>
                <a:gd name="T3" fmla="*/ 18 h 102"/>
                <a:gd name="T4" fmla="*/ 24 w 131"/>
                <a:gd name="T5" fmla="*/ 24 h 102"/>
                <a:gd name="T6" fmla="*/ 30 w 131"/>
                <a:gd name="T7" fmla="*/ 24 h 102"/>
                <a:gd name="T8" fmla="*/ 30 w 131"/>
                <a:gd name="T9" fmla="*/ 48 h 102"/>
                <a:gd name="T10" fmla="*/ 36 w 131"/>
                <a:gd name="T11" fmla="*/ 66 h 102"/>
                <a:gd name="T12" fmla="*/ 36 w 131"/>
                <a:gd name="T13" fmla="*/ 60 h 102"/>
                <a:gd name="T14" fmla="*/ 36 w 131"/>
                <a:gd name="T15" fmla="*/ 36 h 102"/>
                <a:gd name="T16" fmla="*/ 42 w 131"/>
                <a:gd name="T17" fmla="*/ 30 h 102"/>
                <a:gd name="T18" fmla="*/ 53 w 131"/>
                <a:gd name="T19" fmla="*/ 42 h 102"/>
                <a:gd name="T20" fmla="*/ 59 w 131"/>
                <a:gd name="T21" fmla="*/ 48 h 102"/>
                <a:gd name="T22" fmla="*/ 71 w 131"/>
                <a:gd name="T23" fmla="*/ 90 h 102"/>
                <a:gd name="T24" fmla="*/ 77 w 131"/>
                <a:gd name="T25" fmla="*/ 102 h 102"/>
                <a:gd name="T26" fmla="*/ 71 w 131"/>
                <a:gd name="T27" fmla="*/ 84 h 102"/>
                <a:gd name="T28" fmla="*/ 65 w 131"/>
                <a:gd name="T29" fmla="*/ 54 h 102"/>
                <a:gd name="T30" fmla="*/ 89 w 131"/>
                <a:gd name="T31" fmla="*/ 66 h 102"/>
                <a:gd name="T32" fmla="*/ 119 w 131"/>
                <a:gd name="T33" fmla="*/ 84 h 102"/>
                <a:gd name="T34" fmla="*/ 131 w 131"/>
                <a:gd name="T35" fmla="*/ 90 h 102"/>
                <a:gd name="T36" fmla="*/ 125 w 131"/>
                <a:gd name="T37" fmla="*/ 84 h 102"/>
                <a:gd name="T38" fmla="*/ 107 w 131"/>
                <a:gd name="T39" fmla="*/ 72 h 102"/>
                <a:gd name="T40" fmla="*/ 83 w 131"/>
                <a:gd name="T41" fmla="*/ 54 h 102"/>
                <a:gd name="T42" fmla="*/ 65 w 131"/>
                <a:gd name="T43" fmla="*/ 48 h 102"/>
                <a:gd name="T44" fmla="*/ 77 w 131"/>
                <a:gd name="T45" fmla="*/ 42 h 102"/>
                <a:gd name="T46" fmla="*/ 95 w 131"/>
                <a:gd name="T47" fmla="*/ 42 h 102"/>
                <a:gd name="T48" fmla="*/ 119 w 131"/>
                <a:gd name="T49" fmla="*/ 42 h 102"/>
                <a:gd name="T50" fmla="*/ 131 w 131"/>
                <a:gd name="T51" fmla="*/ 42 h 102"/>
                <a:gd name="T52" fmla="*/ 125 w 131"/>
                <a:gd name="T53" fmla="*/ 36 h 102"/>
                <a:gd name="T54" fmla="*/ 107 w 131"/>
                <a:gd name="T55" fmla="*/ 36 h 102"/>
                <a:gd name="T56" fmla="*/ 77 w 131"/>
                <a:gd name="T57" fmla="*/ 36 h 102"/>
                <a:gd name="T58" fmla="*/ 65 w 131"/>
                <a:gd name="T59" fmla="*/ 36 h 102"/>
                <a:gd name="T60" fmla="*/ 53 w 131"/>
                <a:gd name="T61" fmla="*/ 30 h 102"/>
                <a:gd name="T62" fmla="*/ 48 w 131"/>
                <a:gd name="T63" fmla="*/ 24 h 102"/>
                <a:gd name="T64" fmla="*/ 53 w 131"/>
                <a:gd name="T65" fmla="*/ 18 h 102"/>
                <a:gd name="T66" fmla="*/ 71 w 131"/>
                <a:gd name="T67" fmla="*/ 6 h 102"/>
                <a:gd name="T68" fmla="*/ 83 w 131"/>
                <a:gd name="T69" fmla="*/ 0 h 102"/>
                <a:gd name="T70" fmla="*/ 83 w 131"/>
                <a:gd name="T71" fmla="*/ 0 h 102"/>
                <a:gd name="T72" fmla="*/ 65 w 131"/>
                <a:gd name="T73" fmla="*/ 6 h 102"/>
                <a:gd name="T74" fmla="*/ 48 w 131"/>
                <a:gd name="T75" fmla="*/ 12 h 102"/>
                <a:gd name="T76" fmla="*/ 42 w 131"/>
                <a:gd name="T77" fmla="*/ 18 h 102"/>
                <a:gd name="T78" fmla="*/ 30 w 131"/>
                <a:gd name="T79" fmla="*/ 18 h 102"/>
                <a:gd name="T80" fmla="*/ 18 w 131"/>
                <a:gd name="T81" fmla="*/ 12 h 102"/>
                <a:gd name="T82" fmla="*/ 6 w 131"/>
                <a:gd name="T83" fmla="*/ 6 h 102"/>
                <a:gd name="T84" fmla="*/ 0 w 131"/>
                <a:gd name="T85" fmla="*/ 6 h 10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02"/>
                <a:gd name="T131" fmla="*/ 131 w 131"/>
                <a:gd name="T132" fmla="*/ 102 h 10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02">
                  <a:moveTo>
                    <a:pt x="0" y="6"/>
                  </a:moveTo>
                  <a:lnTo>
                    <a:pt x="6" y="12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0" y="36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30" y="66"/>
                  </a:lnTo>
                  <a:lnTo>
                    <a:pt x="36" y="66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6" y="42"/>
                  </a:lnTo>
                  <a:lnTo>
                    <a:pt x="36" y="36"/>
                  </a:lnTo>
                  <a:lnTo>
                    <a:pt x="36" y="30"/>
                  </a:lnTo>
                  <a:lnTo>
                    <a:pt x="42" y="30"/>
                  </a:lnTo>
                  <a:lnTo>
                    <a:pt x="48" y="36"/>
                  </a:lnTo>
                  <a:lnTo>
                    <a:pt x="53" y="42"/>
                  </a:lnTo>
                  <a:lnTo>
                    <a:pt x="59" y="48"/>
                  </a:lnTo>
                  <a:lnTo>
                    <a:pt x="59" y="60"/>
                  </a:lnTo>
                  <a:lnTo>
                    <a:pt x="65" y="78"/>
                  </a:lnTo>
                  <a:lnTo>
                    <a:pt x="71" y="90"/>
                  </a:lnTo>
                  <a:lnTo>
                    <a:pt x="71" y="102"/>
                  </a:lnTo>
                  <a:lnTo>
                    <a:pt x="77" y="102"/>
                  </a:lnTo>
                  <a:lnTo>
                    <a:pt x="71" y="96"/>
                  </a:lnTo>
                  <a:lnTo>
                    <a:pt x="71" y="90"/>
                  </a:lnTo>
                  <a:lnTo>
                    <a:pt x="71" y="84"/>
                  </a:lnTo>
                  <a:lnTo>
                    <a:pt x="71" y="72"/>
                  </a:lnTo>
                  <a:lnTo>
                    <a:pt x="65" y="60"/>
                  </a:lnTo>
                  <a:lnTo>
                    <a:pt x="65" y="54"/>
                  </a:lnTo>
                  <a:lnTo>
                    <a:pt x="71" y="54"/>
                  </a:lnTo>
                  <a:lnTo>
                    <a:pt x="83" y="60"/>
                  </a:lnTo>
                  <a:lnTo>
                    <a:pt x="89" y="66"/>
                  </a:lnTo>
                  <a:lnTo>
                    <a:pt x="101" y="72"/>
                  </a:lnTo>
                  <a:lnTo>
                    <a:pt x="113" y="78"/>
                  </a:lnTo>
                  <a:lnTo>
                    <a:pt x="119" y="84"/>
                  </a:lnTo>
                  <a:lnTo>
                    <a:pt x="125" y="84"/>
                  </a:lnTo>
                  <a:lnTo>
                    <a:pt x="131" y="90"/>
                  </a:lnTo>
                  <a:lnTo>
                    <a:pt x="131" y="84"/>
                  </a:lnTo>
                  <a:lnTo>
                    <a:pt x="125" y="84"/>
                  </a:lnTo>
                  <a:lnTo>
                    <a:pt x="125" y="78"/>
                  </a:lnTo>
                  <a:lnTo>
                    <a:pt x="113" y="72"/>
                  </a:lnTo>
                  <a:lnTo>
                    <a:pt x="107" y="72"/>
                  </a:lnTo>
                  <a:lnTo>
                    <a:pt x="101" y="66"/>
                  </a:lnTo>
                  <a:lnTo>
                    <a:pt x="89" y="60"/>
                  </a:lnTo>
                  <a:lnTo>
                    <a:pt x="83" y="54"/>
                  </a:lnTo>
                  <a:lnTo>
                    <a:pt x="77" y="48"/>
                  </a:lnTo>
                  <a:lnTo>
                    <a:pt x="71" y="48"/>
                  </a:lnTo>
                  <a:lnTo>
                    <a:pt x="65" y="48"/>
                  </a:lnTo>
                  <a:lnTo>
                    <a:pt x="71" y="42"/>
                  </a:lnTo>
                  <a:lnTo>
                    <a:pt x="77" y="42"/>
                  </a:lnTo>
                  <a:lnTo>
                    <a:pt x="83" y="42"/>
                  </a:lnTo>
                  <a:lnTo>
                    <a:pt x="89" y="42"/>
                  </a:lnTo>
                  <a:lnTo>
                    <a:pt x="95" y="42"/>
                  </a:lnTo>
                  <a:lnTo>
                    <a:pt x="101" y="42"/>
                  </a:lnTo>
                  <a:lnTo>
                    <a:pt x="107" y="42"/>
                  </a:lnTo>
                  <a:lnTo>
                    <a:pt x="119" y="42"/>
                  </a:lnTo>
                  <a:lnTo>
                    <a:pt x="125" y="42"/>
                  </a:lnTo>
                  <a:lnTo>
                    <a:pt x="131" y="42"/>
                  </a:lnTo>
                  <a:lnTo>
                    <a:pt x="125" y="36"/>
                  </a:lnTo>
                  <a:lnTo>
                    <a:pt x="119" y="36"/>
                  </a:lnTo>
                  <a:lnTo>
                    <a:pt x="113" y="36"/>
                  </a:lnTo>
                  <a:lnTo>
                    <a:pt x="107" y="36"/>
                  </a:lnTo>
                  <a:lnTo>
                    <a:pt x="95" y="36"/>
                  </a:lnTo>
                  <a:lnTo>
                    <a:pt x="89" y="36"/>
                  </a:lnTo>
                  <a:lnTo>
                    <a:pt x="77" y="36"/>
                  </a:lnTo>
                  <a:lnTo>
                    <a:pt x="71" y="36"/>
                  </a:lnTo>
                  <a:lnTo>
                    <a:pt x="65" y="36"/>
                  </a:lnTo>
                  <a:lnTo>
                    <a:pt x="59" y="36"/>
                  </a:lnTo>
                  <a:lnTo>
                    <a:pt x="53" y="30"/>
                  </a:lnTo>
                  <a:lnTo>
                    <a:pt x="48" y="24"/>
                  </a:lnTo>
                  <a:lnTo>
                    <a:pt x="48" y="18"/>
                  </a:lnTo>
                  <a:lnTo>
                    <a:pt x="53" y="18"/>
                  </a:lnTo>
                  <a:lnTo>
                    <a:pt x="59" y="12"/>
                  </a:lnTo>
                  <a:lnTo>
                    <a:pt x="65" y="12"/>
                  </a:lnTo>
                  <a:lnTo>
                    <a:pt x="71" y="6"/>
                  </a:lnTo>
                  <a:lnTo>
                    <a:pt x="77" y="6"/>
                  </a:lnTo>
                  <a:lnTo>
                    <a:pt x="77" y="0"/>
                  </a:lnTo>
                  <a:lnTo>
                    <a:pt x="83" y="0"/>
                  </a:lnTo>
                  <a:lnTo>
                    <a:pt x="77" y="0"/>
                  </a:lnTo>
                  <a:lnTo>
                    <a:pt x="71" y="0"/>
                  </a:lnTo>
                  <a:lnTo>
                    <a:pt x="65" y="6"/>
                  </a:lnTo>
                  <a:lnTo>
                    <a:pt x="59" y="6"/>
                  </a:lnTo>
                  <a:lnTo>
                    <a:pt x="53" y="12"/>
                  </a:lnTo>
                  <a:lnTo>
                    <a:pt x="48" y="12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35" name="Freeform 468"/>
            <p:cNvSpPr>
              <a:spLocks/>
            </p:cNvSpPr>
            <p:nvPr/>
          </p:nvSpPr>
          <p:spPr bwMode="auto">
            <a:xfrm>
              <a:off x="4564" y="1953"/>
              <a:ext cx="329" cy="329"/>
            </a:xfrm>
            <a:custGeom>
              <a:avLst/>
              <a:gdLst>
                <a:gd name="T0" fmla="*/ 132 w 329"/>
                <a:gd name="T1" fmla="*/ 72 h 329"/>
                <a:gd name="T2" fmla="*/ 90 w 329"/>
                <a:gd name="T3" fmla="*/ 48 h 329"/>
                <a:gd name="T4" fmla="*/ 36 w 329"/>
                <a:gd name="T5" fmla="*/ 36 h 329"/>
                <a:gd name="T6" fmla="*/ 18 w 329"/>
                <a:gd name="T7" fmla="*/ 30 h 329"/>
                <a:gd name="T8" fmla="*/ 30 w 329"/>
                <a:gd name="T9" fmla="*/ 72 h 329"/>
                <a:gd name="T10" fmla="*/ 48 w 329"/>
                <a:gd name="T11" fmla="*/ 114 h 329"/>
                <a:gd name="T12" fmla="*/ 90 w 329"/>
                <a:gd name="T13" fmla="*/ 138 h 329"/>
                <a:gd name="T14" fmla="*/ 120 w 329"/>
                <a:gd name="T15" fmla="*/ 156 h 329"/>
                <a:gd name="T16" fmla="*/ 108 w 329"/>
                <a:gd name="T17" fmla="*/ 162 h 329"/>
                <a:gd name="T18" fmla="*/ 84 w 329"/>
                <a:gd name="T19" fmla="*/ 156 h 329"/>
                <a:gd name="T20" fmla="*/ 48 w 329"/>
                <a:gd name="T21" fmla="*/ 174 h 329"/>
                <a:gd name="T22" fmla="*/ 24 w 329"/>
                <a:gd name="T23" fmla="*/ 204 h 329"/>
                <a:gd name="T24" fmla="*/ 0 w 329"/>
                <a:gd name="T25" fmla="*/ 215 h 329"/>
                <a:gd name="T26" fmla="*/ 6 w 329"/>
                <a:gd name="T27" fmla="*/ 227 h 329"/>
                <a:gd name="T28" fmla="*/ 24 w 329"/>
                <a:gd name="T29" fmla="*/ 233 h 329"/>
                <a:gd name="T30" fmla="*/ 66 w 329"/>
                <a:gd name="T31" fmla="*/ 239 h 329"/>
                <a:gd name="T32" fmla="*/ 114 w 329"/>
                <a:gd name="T33" fmla="*/ 215 h 329"/>
                <a:gd name="T34" fmla="*/ 120 w 329"/>
                <a:gd name="T35" fmla="*/ 192 h 329"/>
                <a:gd name="T36" fmla="*/ 137 w 329"/>
                <a:gd name="T37" fmla="*/ 174 h 329"/>
                <a:gd name="T38" fmla="*/ 143 w 329"/>
                <a:gd name="T39" fmla="*/ 180 h 329"/>
                <a:gd name="T40" fmla="*/ 132 w 329"/>
                <a:gd name="T41" fmla="*/ 209 h 329"/>
                <a:gd name="T42" fmla="*/ 120 w 329"/>
                <a:gd name="T43" fmla="*/ 215 h 329"/>
                <a:gd name="T44" fmla="*/ 102 w 329"/>
                <a:gd name="T45" fmla="*/ 233 h 329"/>
                <a:gd name="T46" fmla="*/ 90 w 329"/>
                <a:gd name="T47" fmla="*/ 269 h 329"/>
                <a:gd name="T48" fmla="*/ 96 w 329"/>
                <a:gd name="T49" fmla="*/ 293 h 329"/>
                <a:gd name="T50" fmla="*/ 90 w 329"/>
                <a:gd name="T51" fmla="*/ 329 h 329"/>
                <a:gd name="T52" fmla="*/ 120 w 329"/>
                <a:gd name="T53" fmla="*/ 323 h 329"/>
                <a:gd name="T54" fmla="*/ 161 w 329"/>
                <a:gd name="T55" fmla="*/ 293 h 329"/>
                <a:gd name="T56" fmla="*/ 179 w 329"/>
                <a:gd name="T57" fmla="*/ 251 h 329"/>
                <a:gd name="T58" fmla="*/ 167 w 329"/>
                <a:gd name="T59" fmla="*/ 209 h 329"/>
                <a:gd name="T60" fmla="*/ 167 w 329"/>
                <a:gd name="T61" fmla="*/ 186 h 329"/>
                <a:gd name="T62" fmla="*/ 179 w 329"/>
                <a:gd name="T63" fmla="*/ 209 h 329"/>
                <a:gd name="T64" fmla="*/ 191 w 329"/>
                <a:gd name="T65" fmla="*/ 251 h 329"/>
                <a:gd name="T66" fmla="*/ 227 w 329"/>
                <a:gd name="T67" fmla="*/ 275 h 329"/>
                <a:gd name="T68" fmla="*/ 269 w 329"/>
                <a:gd name="T69" fmla="*/ 293 h 329"/>
                <a:gd name="T70" fmla="*/ 287 w 329"/>
                <a:gd name="T71" fmla="*/ 269 h 329"/>
                <a:gd name="T72" fmla="*/ 245 w 329"/>
                <a:gd name="T73" fmla="*/ 204 h 329"/>
                <a:gd name="T74" fmla="*/ 221 w 329"/>
                <a:gd name="T75" fmla="*/ 198 h 329"/>
                <a:gd name="T76" fmla="*/ 215 w 329"/>
                <a:gd name="T77" fmla="*/ 186 h 329"/>
                <a:gd name="T78" fmla="*/ 251 w 329"/>
                <a:gd name="T79" fmla="*/ 198 h 329"/>
                <a:gd name="T80" fmla="*/ 293 w 329"/>
                <a:gd name="T81" fmla="*/ 192 h 329"/>
                <a:gd name="T82" fmla="*/ 323 w 329"/>
                <a:gd name="T83" fmla="*/ 186 h 329"/>
                <a:gd name="T84" fmla="*/ 317 w 329"/>
                <a:gd name="T85" fmla="*/ 174 h 329"/>
                <a:gd name="T86" fmla="*/ 293 w 329"/>
                <a:gd name="T87" fmla="*/ 150 h 329"/>
                <a:gd name="T88" fmla="*/ 257 w 329"/>
                <a:gd name="T89" fmla="*/ 126 h 329"/>
                <a:gd name="T90" fmla="*/ 215 w 329"/>
                <a:gd name="T91" fmla="*/ 126 h 329"/>
                <a:gd name="T92" fmla="*/ 203 w 329"/>
                <a:gd name="T93" fmla="*/ 138 h 329"/>
                <a:gd name="T94" fmla="*/ 197 w 329"/>
                <a:gd name="T95" fmla="*/ 126 h 329"/>
                <a:gd name="T96" fmla="*/ 209 w 329"/>
                <a:gd name="T97" fmla="*/ 120 h 329"/>
                <a:gd name="T98" fmla="*/ 227 w 329"/>
                <a:gd name="T99" fmla="*/ 114 h 329"/>
                <a:gd name="T100" fmla="*/ 245 w 329"/>
                <a:gd name="T101" fmla="*/ 60 h 329"/>
                <a:gd name="T102" fmla="*/ 233 w 329"/>
                <a:gd name="T103" fmla="*/ 6 h 329"/>
                <a:gd name="T104" fmla="*/ 215 w 329"/>
                <a:gd name="T105" fmla="*/ 24 h 329"/>
                <a:gd name="T106" fmla="*/ 179 w 329"/>
                <a:gd name="T107" fmla="*/ 36 h 329"/>
                <a:gd name="T108" fmla="*/ 149 w 329"/>
                <a:gd name="T109" fmla="*/ 90 h 329"/>
                <a:gd name="T110" fmla="*/ 143 w 329"/>
                <a:gd name="T111" fmla="*/ 120 h 32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29"/>
                <a:gd name="T169" fmla="*/ 0 h 329"/>
                <a:gd name="T170" fmla="*/ 329 w 329"/>
                <a:gd name="T171" fmla="*/ 329 h 32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29" h="329">
                  <a:moveTo>
                    <a:pt x="143" y="120"/>
                  </a:moveTo>
                  <a:lnTo>
                    <a:pt x="143" y="108"/>
                  </a:lnTo>
                  <a:lnTo>
                    <a:pt x="137" y="96"/>
                  </a:lnTo>
                  <a:lnTo>
                    <a:pt x="132" y="84"/>
                  </a:lnTo>
                  <a:lnTo>
                    <a:pt x="132" y="72"/>
                  </a:lnTo>
                  <a:lnTo>
                    <a:pt x="120" y="66"/>
                  </a:lnTo>
                  <a:lnTo>
                    <a:pt x="114" y="60"/>
                  </a:lnTo>
                  <a:lnTo>
                    <a:pt x="108" y="54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78" y="48"/>
                  </a:lnTo>
                  <a:lnTo>
                    <a:pt x="66" y="42"/>
                  </a:lnTo>
                  <a:lnTo>
                    <a:pt x="54" y="42"/>
                  </a:lnTo>
                  <a:lnTo>
                    <a:pt x="42" y="36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24" y="30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30" y="60"/>
                  </a:lnTo>
                  <a:lnTo>
                    <a:pt x="30" y="72"/>
                  </a:lnTo>
                  <a:lnTo>
                    <a:pt x="30" y="84"/>
                  </a:lnTo>
                  <a:lnTo>
                    <a:pt x="36" y="90"/>
                  </a:lnTo>
                  <a:lnTo>
                    <a:pt x="42" y="96"/>
                  </a:lnTo>
                  <a:lnTo>
                    <a:pt x="42" y="108"/>
                  </a:lnTo>
                  <a:lnTo>
                    <a:pt x="48" y="114"/>
                  </a:lnTo>
                  <a:lnTo>
                    <a:pt x="60" y="120"/>
                  </a:lnTo>
                  <a:lnTo>
                    <a:pt x="66" y="126"/>
                  </a:lnTo>
                  <a:lnTo>
                    <a:pt x="72" y="132"/>
                  </a:lnTo>
                  <a:lnTo>
                    <a:pt x="84" y="138"/>
                  </a:lnTo>
                  <a:lnTo>
                    <a:pt x="90" y="138"/>
                  </a:lnTo>
                  <a:lnTo>
                    <a:pt x="96" y="138"/>
                  </a:lnTo>
                  <a:lnTo>
                    <a:pt x="102" y="144"/>
                  </a:lnTo>
                  <a:lnTo>
                    <a:pt x="114" y="144"/>
                  </a:lnTo>
                  <a:lnTo>
                    <a:pt x="114" y="150"/>
                  </a:lnTo>
                  <a:lnTo>
                    <a:pt x="120" y="156"/>
                  </a:lnTo>
                  <a:lnTo>
                    <a:pt x="126" y="162"/>
                  </a:lnTo>
                  <a:lnTo>
                    <a:pt x="120" y="162"/>
                  </a:lnTo>
                  <a:lnTo>
                    <a:pt x="114" y="162"/>
                  </a:lnTo>
                  <a:lnTo>
                    <a:pt x="108" y="162"/>
                  </a:lnTo>
                  <a:lnTo>
                    <a:pt x="102" y="162"/>
                  </a:lnTo>
                  <a:lnTo>
                    <a:pt x="102" y="156"/>
                  </a:lnTo>
                  <a:lnTo>
                    <a:pt x="96" y="156"/>
                  </a:lnTo>
                  <a:lnTo>
                    <a:pt x="90" y="156"/>
                  </a:lnTo>
                  <a:lnTo>
                    <a:pt x="84" y="156"/>
                  </a:lnTo>
                  <a:lnTo>
                    <a:pt x="72" y="156"/>
                  </a:lnTo>
                  <a:lnTo>
                    <a:pt x="66" y="162"/>
                  </a:lnTo>
                  <a:lnTo>
                    <a:pt x="60" y="162"/>
                  </a:lnTo>
                  <a:lnTo>
                    <a:pt x="54" y="168"/>
                  </a:lnTo>
                  <a:lnTo>
                    <a:pt x="48" y="174"/>
                  </a:lnTo>
                  <a:lnTo>
                    <a:pt x="42" y="180"/>
                  </a:lnTo>
                  <a:lnTo>
                    <a:pt x="42" y="186"/>
                  </a:lnTo>
                  <a:lnTo>
                    <a:pt x="36" y="192"/>
                  </a:lnTo>
                  <a:lnTo>
                    <a:pt x="30" y="198"/>
                  </a:lnTo>
                  <a:lnTo>
                    <a:pt x="24" y="204"/>
                  </a:lnTo>
                  <a:lnTo>
                    <a:pt x="18" y="204"/>
                  </a:lnTo>
                  <a:lnTo>
                    <a:pt x="18" y="209"/>
                  </a:lnTo>
                  <a:lnTo>
                    <a:pt x="12" y="215"/>
                  </a:lnTo>
                  <a:lnTo>
                    <a:pt x="6" y="215"/>
                  </a:lnTo>
                  <a:lnTo>
                    <a:pt x="0" y="215"/>
                  </a:lnTo>
                  <a:lnTo>
                    <a:pt x="0" y="221"/>
                  </a:lnTo>
                  <a:lnTo>
                    <a:pt x="6" y="227"/>
                  </a:lnTo>
                  <a:lnTo>
                    <a:pt x="12" y="233"/>
                  </a:lnTo>
                  <a:lnTo>
                    <a:pt x="18" y="233"/>
                  </a:lnTo>
                  <a:lnTo>
                    <a:pt x="24" y="233"/>
                  </a:lnTo>
                  <a:lnTo>
                    <a:pt x="30" y="239"/>
                  </a:lnTo>
                  <a:lnTo>
                    <a:pt x="36" y="239"/>
                  </a:lnTo>
                  <a:lnTo>
                    <a:pt x="48" y="239"/>
                  </a:lnTo>
                  <a:lnTo>
                    <a:pt x="54" y="245"/>
                  </a:lnTo>
                  <a:lnTo>
                    <a:pt x="66" y="239"/>
                  </a:lnTo>
                  <a:lnTo>
                    <a:pt x="78" y="239"/>
                  </a:lnTo>
                  <a:lnTo>
                    <a:pt x="84" y="239"/>
                  </a:lnTo>
                  <a:lnTo>
                    <a:pt x="96" y="233"/>
                  </a:lnTo>
                  <a:lnTo>
                    <a:pt x="102" y="221"/>
                  </a:lnTo>
                  <a:lnTo>
                    <a:pt x="114" y="215"/>
                  </a:lnTo>
                  <a:lnTo>
                    <a:pt x="114" y="209"/>
                  </a:lnTo>
                  <a:lnTo>
                    <a:pt x="114" y="204"/>
                  </a:lnTo>
                  <a:lnTo>
                    <a:pt x="120" y="204"/>
                  </a:lnTo>
                  <a:lnTo>
                    <a:pt x="120" y="198"/>
                  </a:lnTo>
                  <a:lnTo>
                    <a:pt x="120" y="192"/>
                  </a:lnTo>
                  <a:lnTo>
                    <a:pt x="126" y="186"/>
                  </a:lnTo>
                  <a:lnTo>
                    <a:pt x="126" y="180"/>
                  </a:lnTo>
                  <a:lnTo>
                    <a:pt x="132" y="180"/>
                  </a:lnTo>
                  <a:lnTo>
                    <a:pt x="132" y="174"/>
                  </a:lnTo>
                  <a:lnTo>
                    <a:pt x="137" y="174"/>
                  </a:lnTo>
                  <a:lnTo>
                    <a:pt x="137" y="168"/>
                  </a:lnTo>
                  <a:lnTo>
                    <a:pt x="143" y="168"/>
                  </a:lnTo>
                  <a:lnTo>
                    <a:pt x="143" y="174"/>
                  </a:lnTo>
                  <a:lnTo>
                    <a:pt x="143" y="180"/>
                  </a:lnTo>
                  <a:lnTo>
                    <a:pt x="149" y="186"/>
                  </a:lnTo>
                  <a:lnTo>
                    <a:pt x="143" y="192"/>
                  </a:lnTo>
                  <a:lnTo>
                    <a:pt x="143" y="198"/>
                  </a:lnTo>
                  <a:lnTo>
                    <a:pt x="137" y="204"/>
                  </a:lnTo>
                  <a:lnTo>
                    <a:pt x="132" y="209"/>
                  </a:lnTo>
                  <a:lnTo>
                    <a:pt x="126" y="209"/>
                  </a:lnTo>
                  <a:lnTo>
                    <a:pt x="120" y="215"/>
                  </a:lnTo>
                  <a:lnTo>
                    <a:pt x="114" y="215"/>
                  </a:lnTo>
                  <a:lnTo>
                    <a:pt x="114" y="221"/>
                  </a:lnTo>
                  <a:lnTo>
                    <a:pt x="108" y="227"/>
                  </a:lnTo>
                  <a:lnTo>
                    <a:pt x="102" y="233"/>
                  </a:lnTo>
                  <a:lnTo>
                    <a:pt x="102" y="239"/>
                  </a:lnTo>
                  <a:lnTo>
                    <a:pt x="96" y="245"/>
                  </a:lnTo>
                  <a:lnTo>
                    <a:pt x="96" y="251"/>
                  </a:lnTo>
                  <a:lnTo>
                    <a:pt x="90" y="263"/>
                  </a:lnTo>
                  <a:lnTo>
                    <a:pt x="90" y="269"/>
                  </a:lnTo>
                  <a:lnTo>
                    <a:pt x="90" y="275"/>
                  </a:lnTo>
                  <a:lnTo>
                    <a:pt x="90" y="281"/>
                  </a:lnTo>
                  <a:lnTo>
                    <a:pt x="96" y="287"/>
                  </a:lnTo>
                  <a:lnTo>
                    <a:pt x="96" y="293"/>
                  </a:lnTo>
                  <a:lnTo>
                    <a:pt x="96" y="305"/>
                  </a:lnTo>
                  <a:lnTo>
                    <a:pt x="96" y="311"/>
                  </a:lnTo>
                  <a:lnTo>
                    <a:pt x="90" y="317"/>
                  </a:lnTo>
                  <a:lnTo>
                    <a:pt x="90" y="323"/>
                  </a:lnTo>
                  <a:lnTo>
                    <a:pt x="90" y="329"/>
                  </a:lnTo>
                  <a:lnTo>
                    <a:pt x="96" y="329"/>
                  </a:lnTo>
                  <a:lnTo>
                    <a:pt x="108" y="323"/>
                  </a:lnTo>
                  <a:lnTo>
                    <a:pt x="120" y="323"/>
                  </a:lnTo>
                  <a:lnTo>
                    <a:pt x="132" y="317"/>
                  </a:lnTo>
                  <a:lnTo>
                    <a:pt x="137" y="317"/>
                  </a:lnTo>
                  <a:lnTo>
                    <a:pt x="149" y="311"/>
                  </a:lnTo>
                  <a:lnTo>
                    <a:pt x="155" y="305"/>
                  </a:lnTo>
                  <a:lnTo>
                    <a:pt x="161" y="293"/>
                  </a:lnTo>
                  <a:lnTo>
                    <a:pt x="167" y="287"/>
                  </a:lnTo>
                  <a:lnTo>
                    <a:pt x="173" y="281"/>
                  </a:lnTo>
                  <a:lnTo>
                    <a:pt x="173" y="269"/>
                  </a:lnTo>
                  <a:lnTo>
                    <a:pt x="179" y="263"/>
                  </a:lnTo>
                  <a:lnTo>
                    <a:pt x="179" y="251"/>
                  </a:lnTo>
                  <a:lnTo>
                    <a:pt x="179" y="245"/>
                  </a:lnTo>
                  <a:lnTo>
                    <a:pt x="179" y="233"/>
                  </a:lnTo>
                  <a:lnTo>
                    <a:pt x="173" y="221"/>
                  </a:lnTo>
                  <a:lnTo>
                    <a:pt x="173" y="215"/>
                  </a:lnTo>
                  <a:lnTo>
                    <a:pt x="167" y="209"/>
                  </a:lnTo>
                  <a:lnTo>
                    <a:pt x="161" y="204"/>
                  </a:lnTo>
                  <a:lnTo>
                    <a:pt x="161" y="198"/>
                  </a:lnTo>
                  <a:lnTo>
                    <a:pt x="161" y="192"/>
                  </a:lnTo>
                  <a:lnTo>
                    <a:pt x="167" y="186"/>
                  </a:lnTo>
                  <a:lnTo>
                    <a:pt x="173" y="186"/>
                  </a:lnTo>
                  <a:lnTo>
                    <a:pt x="179" y="192"/>
                  </a:lnTo>
                  <a:lnTo>
                    <a:pt x="179" y="198"/>
                  </a:lnTo>
                  <a:lnTo>
                    <a:pt x="179" y="209"/>
                  </a:lnTo>
                  <a:lnTo>
                    <a:pt x="185" y="221"/>
                  </a:lnTo>
                  <a:lnTo>
                    <a:pt x="185" y="227"/>
                  </a:lnTo>
                  <a:lnTo>
                    <a:pt x="185" y="233"/>
                  </a:lnTo>
                  <a:lnTo>
                    <a:pt x="191" y="239"/>
                  </a:lnTo>
                  <a:lnTo>
                    <a:pt x="191" y="251"/>
                  </a:lnTo>
                  <a:lnTo>
                    <a:pt x="197" y="257"/>
                  </a:lnTo>
                  <a:lnTo>
                    <a:pt x="203" y="263"/>
                  </a:lnTo>
                  <a:lnTo>
                    <a:pt x="209" y="269"/>
                  </a:lnTo>
                  <a:lnTo>
                    <a:pt x="221" y="269"/>
                  </a:lnTo>
                  <a:lnTo>
                    <a:pt x="227" y="275"/>
                  </a:lnTo>
                  <a:lnTo>
                    <a:pt x="239" y="281"/>
                  </a:lnTo>
                  <a:lnTo>
                    <a:pt x="245" y="281"/>
                  </a:lnTo>
                  <a:lnTo>
                    <a:pt x="257" y="287"/>
                  </a:lnTo>
                  <a:lnTo>
                    <a:pt x="263" y="293"/>
                  </a:lnTo>
                  <a:lnTo>
                    <a:pt x="269" y="293"/>
                  </a:lnTo>
                  <a:lnTo>
                    <a:pt x="275" y="299"/>
                  </a:lnTo>
                  <a:lnTo>
                    <a:pt x="281" y="311"/>
                  </a:lnTo>
                  <a:lnTo>
                    <a:pt x="281" y="299"/>
                  </a:lnTo>
                  <a:lnTo>
                    <a:pt x="287" y="281"/>
                  </a:lnTo>
                  <a:lnTo>
                    <a:pt x="287" y="269"/>
                  </a:lnTo>
                  <a:lnTo>
                    <a:pt x="287" y="251"/>
                  </a:lnTo>
                  <a:lnTo>
                    <a:pt x="281" y="233"/>
                  </a:lnTo>
                  <a:lnTo>
                    <a:pt x="275" y="221"/>
                  </a:lnTo>
                  <a:lnTo>
                    <a:pt x="263" y="209"/>
                  </a:lnTo>
                  <a:lnTo>
                    <a:pt x="245" y="204"/>
                  </a:lnTo>
                  <a:lnTo>
                    <a:pt x="239" y="198"/>
                  </a:lnTo>
                  <a:lnTo>
                    <a:pt x="233" y="198"/>
                  </a:lnTo>
                  <a:lnTo>
                    <a:pt x="227" y="198"/>
                  </a:lnTo>
                  <a:lnTo>
                    <a:pt x="221" y="198"/>
                  </a:lnTo>
                  <a:lnTo>
                    <a:pt x="215" y="198"/>
                  </a:lnTo>
                  <a:lnTo>
                    <a:pt x="215" y="192"/>
                  </a:lnTo>
                  <a:lnTo>
                    <a:pt x="209" y="192"/>
                  </a:lnTo>
                  <a:lnTo>
                    <a:pt x="215" y="192"/>
                  </a:lnTo>
                  <a:lnTo>
                    <a:pt x="215" y="186"/>
                  </a:lnTo>
                  <a:lnTo>
                    <a:pt x="215" y="180"/>
                  </a:lnTo>
                  <a:lnTo>
                    <a:pt x="227" y="186"/>
                  </a:lnTo>
                  <a:lnTo>
                    <a:pt x="239" y="192"/>
                  </a:lnTo>
                  <a:lnTo>
                    <a:pt x="251" y="198"/>
                  </a:lnTo>
                  <a:lnTo>
                    <a:pt x="263" y="198"/>
                  </a:lnTo>
                  <a:lnTo>
                    <a:pt x="269" y="198"/>
                  </a:lnTo>
                  <a:lnTo>
                    <a:pt x="281" y="198"/>
                  </a:lnTo>
                  <a:lnTo>
                    <a:pt x="287" y="198"/>
                  </a:lnTo>
                  <a:lnTo>
                    <a:pt x="293" y="192"/>
                  </a:lnTo>
                  <a:lnTo>
                    <a:pt x="305" y="192"/>
                  </a:lnTo>
                  <a:lnTo>
                    <a:pt x="311" y="186"/>
                  </a:lnTo>
                  <a:lnTo>
                    <a:pt x="317" y="186"/>
                  </a:lnTo>
                  <a:lnTo>
                    <a:pt x="323" y="186"/>
                  </a:lnTo>
                  <a:lnTo>
                    <a:pt x="323" y="180"/>
                  </a:lnTo>
                  <a:lnTo>
                    <a:pt x="329" y="180"/>
                  </a:lnTo>
                  <a:lnTo>
                    <a:pt x="323" y="180"/>
                  </a:lnTo>
                  <a:lnTo>
                    <a:pt x="317" y="174"/>
                  </a:lnTo>
                  <a:lnTo>
                    <a:pt x="311" y="174"/>
                  </a:lnTo>
                  <a:lnTo>
                    <a:pt x="305" y="168"/>
                  </a:lnTo>
                  <a:lnTo>
                    <a:pt x="299" y="162"/>
                  </a:lnTo>
                  <a:lnTo>
                    <a:pt x="299" y="156"/>
                  </a:lnTo>
                  <a:lnTo>
                    <a:pt x="293" y="150"/>
                  </a:lnTo>
                  <a:lnTo>
                    <a:pt x="287" y="144"/>
                  </a:lnTo>
                  <a:lnTo>
                    <a:pt x="281" y="138"/>
                  </a:lnTo>
                  <a:lnTo>
                    <a:pt x="275" y="132"/>
                  </a:lnTo>
                  <a:lnTo>
                    <a:pt x="269" y="126"/>
                  </a:lnTo>
                  <a:lnTo>
                    <a:pt x="257" y="126"/>
                  </a:lnTo>
                  <a:lnTo>
                    <a:pt x="251" y="120"/>
                  </a:lnTo>
                  <a:lnTo>
                    <a:pt x="239" y="120"/>
                  </a:lnTo>
                  <a:lnTo>
                    <a:pt x="227" y="120"/>
                  </a:lnTo>
                  <a:lnTo>
                    <a:pt x="221" y="126"/>
                  </a:lnTo>
                  <a:lnTo>
                    <a:pt x="215" y="126"/>
                  </a:lnTo>
                  <a:lnTo>
                    <a:pt x="215" y="132"/>
                  </a:lnTo>
                  <a:lnTo>
                    <a:pt x="209" y="132"/>
                  </a:lnTo>
                  <a:lnTo>
                    <a:pt x="203" y="138"/>
                  </a:lnTo>
                  <a:lnTo>
                    <a:pt x="197" y="138"/>
                  </a:lnTo>
                  <a:lnTo>
                    <a:pt x="197" y="132"/>
                  </a:lnTo>
                  <a:lnTo>
                    <a:pt x="197" y="126"/>
                  </a:lnTo>
                  <a:lnTo>
                    <a:pt x="203" y="126"/>
                  </a:lnTo>
                  <a:lnTo>
                    <a:pt x="203" y="120"/>
                  </a:lnTo>
                  <a:lnTo>
                    <a:pt x="209" y="120"/>
                  </a:lnTo>
                  <a:lnTo>
                    <a:pt x="215" y="120"/>
                  </a:lnTo>
                  <a:lnTo>
                    <a:pt x="221" y="120"/>
                  </a:lnTo>
                  <a:lnTo>
                    <a:pt x="227" y="114"/>
                  </a:lnTo>
                  <a:lnTo>
                    <a:pt x="233" y="102"/>
                  </a:lnTo>
                  <a:lnTo>
                    <a:pt x="239" y="96"/>
                  </a:lnTo>
                  <a:lnTo>
                    <a:pt x="239" y="84"/>
                  </a:lnTo>
                  <a:lnTo>
                    <a:pt x="245" y="72"/>
                  </a:lnTo>
                  <a:lnTo>
                    <a:pt x="245" y="60"/>
                  </a:lnTo>
                  <a:lnTo>
                    <a:pt x="245" y="54"/>
                  </a:lnTo>
                  <a:lnTo>
                    <a:pt x="239" y="42"/>
                  </a:lnTo>
                  <a:lnTo>
                    <a:pt x="239" y="30"/>
                  </a:lnTo>
                  <a:lnTo>
                    <a:pt x="233" y="18"/>
                  </a:lnTo>
                  <a:lnTo>
                    <a:pt x="233" y="6"/>
                  </a:lnTo>
                  <a:lnTo>
                    <a:pt x="233" y="0"/>
                  </a:lnTo>
                  <a:lnTo>
                    <a:pt x="227" y="6"/>
                  </a:lnTo>
                  <a:lnTo>
                    <a:pt x="221" y="12"/>
                  </a:lnTo>
                  <a:lnTo>
                    <a:pt x="221" y="18"/>
                  </a:lnTo>
                  <a:lnTo>
                    <a:pt x="215" y="24"/>
                  </a:lnTo>
                  <a:lnTo>
                    <a:pt x="209" y="30"/>
                  </a:lnTo>
                  <a:lnTo>
                    <a:pt x="203" y="30"/>
                  </a:lnTo>
                  <a:lnTo>
                    <a:pt x="197" y="30"/>
                  </a:lnTo>
                  <a:lnTo>
                    <a:pt x="191" y="36"/>
                  </a:lnTo>
                  <a:lnTo>
                    <a:pt x="179" y="36"/>
                  </a:lnTo>
                  <a:lnTo>
                    <a:pt x="173" y="48"/>
                  </a:lnTo>
                  <a:lnTo>
                    <a:pt x="167" y="54"/>
                  </a:lnTo>
                  <a:lnTo>
                    <a:pt x="161" y="66"/>
                  </a:lnTo>
                  <a:lnTo>
                    <a:pt x="155" y="78"/>
                  </a:lnTo>
                  <a:lnTo>
                    <a:pt x="149" y="90"/>
                  </a:lnTo>
                  <a:lnTo>
                    <a:pt x="149" y="102"/>
                  </a:lnTo>
                  <a:lnTo>
                    <a:pt x="155" y="120"/>
                  </a:lnTo>
                  <a:lnTo>
                    <a:pt x="149" y="120"/>
                  </a:lnTo>
                  <a:lnTo>
                    <a:pt x="143" y="120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36" name="Freeform 469"/>
            <p:cNvSpPr>
              <a:spLocks/>
            </p:cNvSpPr>
            <p:nvPr/>
          </p:nvSpPr>
          <p:spPr bwMode="auto">
            <a:xfrm>
              <a:off x="4654" y="1929"/>
              <a:ext cx="101" cy="144"/>
            </a:xfrm>
            <a:custGeom>
              <a:avLst/>
              <a:gdLst>
                <a:gd name="T0" fmla="*/ 101 w 101"/>
                <a:gd name="T1" fmla="*/ 60 h 144"/>
                <a:gd name="T2" fmla="*/ 95 w 101"/>
                <a:gd name="T3" fmla="*/ 60 h 144"/>
                <a:gd name="T4" fmla="*/ 89 w 101"/>
                <a:gd name="T5" fmla="*/ 66 h 144"/>
                <a:gd name="T6" fmla="*/ 83 w 101"/>
                <a:gd name="T7" fmla="*/ 72 h 144"/>
                <a:gd name="T8" fmla="*/ 77 w 101"/>
                <a:gd name="T9" fmla="*/ 72 h 144"/>
                <a:gd name="T10" fmla="*/ 71 w 101"/>
                <a:gd name="T11" fmla="*/ 78 h 144"/>
                <a:gd name="T12" fmla="*/ 71 w 101"/>
                <a:gd name="T13" fmla="*/ 90 h 144"/>
                <a:gd name="T14" fmla="*/ 65 w 101"/>
                <a:gd name="T15" fmla="*/ 96 h 144"/>
                <a:gd name="T16" fmla="*/ 65 w 101"/>
                <a:gd name="T17" fmla="*/ 102 h 144"/>
                <a:gd name="T18" fmla="*/ 59 w 101"/>
                <a:gd name="T19" fmla="*/ 108 h 144"/>
                <a:gd name="T20" fmla="*/ 59 w 101"/>
                <a:gd name="T21" fmla="*/ 108 h 144"/>
                <a:gd name="T22" fmla="*/ 59 w 101"/>
                <a:gd name="T23" fmla="*/ 114 h 144"/>
                <a:gd name="T24" fmla="*/ 59 w 101"/>
                <a:gd name="T25" fmla="*/ 114 h 144"/>
                <a:gd name="T26" fmla="*/ 59 w 101"/>
                <a:gd name="T27" fmla="*/ 120 h 144"/>
                <a:gd name="T28" fmla="*/ 59 w 101"/>
                <a:gd name="T29" fmla="*/ 126 h 144"/>
                <a:gd name="T30" fmla="*/ 65 w 101"/>
                <a:gd name="T31" fmla="*/ 138 h 144"/>
                <a:gd name="T32" fmla="*/ 65 w 101"/>
                <a:gd name="T33" fmla="*/ 144 h 144"/>
                <a:gd name="T34" fmla="*/ 59 w 101"/>
                <a:gd name="T35" fmla="*/ 144 h 144"/>
                <a:gd name="T36" fmla="*/ 59 w 101"/>
                <a:gd name="T37" fmla="*/ 144 h 144"/>
                <a:gd name="T38" fmla="*/ 53 w 101"/>
                <a:gd name="T39" fmla="*/ 144 h 144"/>
                <a:gd name="T40" fmla="*/ 53 w 101"/>
                <a:gd name="T41" fmla="*/ 144 h 144"/>
                <a:gd name="T42" fmla="*/ 53 w 101"/>
                <a:gd name="T43" fmla="*/ 132 h 144"/>
                <a:gd name="T44" fmla="*/ 47 w 101"/>
                <a:gd name="T45" fmla="*/ 120 h 144"/>
                <a:gd name="T46" fmla="*/ 42 w 101"/>
                <a:gd name="T47" fmla="*/ 108 h 144"/>
                <a:gd name="T48" fmla="*/ 42 w 101"/>
                <a:gd name="T49" fmla="*/ 96 h 144"/>
                <a:gd name="T50" fmla="*/ 30 w 101"/>
                <a:gd name="T51" fmla="*/ 90 h 144"/>
                <a:gd name="T52" fmla="*/ 24 w 101"/>
                <a:gd name="T53" fmla="*/ 84 h 144"/>
                <a:gd name="T54" fmla="*/ 18 w 101"/>
                <a:gd name="T55" fmla="*/ 78 h 144"/>
                <a:gd name="T56" fmla="*/ 6 w 101"/>
                <a:gd name="T57" fmla="*/ 72 h 144"/>
                <a:gd name="T58" fmla="*/ 12 w 101"/>
                <a:gd name="T59" fmla="*/ 66 h 144"/>
                <a:gd name="T60" fmla="*/ 12 w 101"/>
                <a:gd name="T61" fmla="*/ 60 h 144"/>
                <a:gd name="T62" fmla="*/ 6 w 101"/>
                <a:gd name="T63" fmla="*/ 54 h 144"/>
                <a:gd name="T64" fmla="*/ 0 w 101"/>
                <a:gd name="T65" fmla="*/ 48 h 144"/>
                <a:gd name="T66" fmla="*/ 6 w 101"/>
                <a:gd name="T67" fmla="*/ 48 h 144"/>
                <a:gd name="T68" fmla="*/ 6 w 101"/>
                <a:gd name="T69" fmla="*/ 42 h 144"/>
                <a:gd name="T70" fmla="*/ 12 w 101"/>
                <a:gd name="T71" fmla="*/ 36 h 144"/>
                <a:gd name="T72" fmla="*/ 12 w 101"/>
                <a:gd name="T73" fmla="*/ 24 h 144"/>
                <a:gd name="T74" fmla="*/ 12 w 101"/>
                <a:gd name="T75" fmla="*/ 18 h 144"/>
                <a:gd name="T76" fmla="*/ 12 w 101"/>
                <a:gd name="T77" fmla="*/ 12 h 144"/>
                <a:gd name="T78" fmla="*/ 12 w 101"/>
                <a:gd name="T79" fmla="*/ 6 h 144"/>
                <a:gd name="T80" fmla="*/ 12 w 101"/>
                <a:gd name="T81" fmla="*/ 0 h 144"/>
                <a:gd name="T82" fmla="*/ 12 w 101"/>
                <a:gd name="T83" fmla="*/ 6 h 144"/>
                <a:gd name="T84" fmla="*/ 18 w 101"/>
                <a:gd name="T85" fmla="*/ 6 h 144"/>
                <a:gd name="T86" fmla="*/ 24 w 101"/>
                <a:gd name="T87" fmla="*/ 12 h 144"/>
                <a:gd name="T88" fmla="*/ 30 w 101"/>
                <a:gd name="T89" fmla="*/ 18 h 144"/>
                <a:gd name="T90" fmla="*/ 36 w 101"/>
                <a:gd name="T91" fmla="*/ 18 h 144"/>
                <a:gd name="T92" fmla="*/ 47 w 101"/>
                <a:gd name="T93" fmla="*/ 24 h 144"/>
                <a:gd name="T94" fmla="*/ 53 w 101"/>
                <a:gd name="T95" fmla="*/ 24 h 144"/>
                <a:gd name="T96" fmla="*/ 65 w 101"/>
                <a:gd name="T97" fmla="*/ 24 h 144"/>
                <a:gd name="T98" fmla="*/ 65 w 101"/>
                <a:gd name="T99" fmla="*/ 30 h 144"/>
                <a:gd name="T100" fmla="*/ 65 w 101"/>
                <a:gd name="T101" fmla="*/ 36 h 144"/>
                <a:gd name="T102" fmla="*/ 65 w 101"/>
                <a:gd name="T103" fmla="*/ 42 h 144"/>
                <a:gd name="T104" fmla="*/ 65 w 101"/>
                <a:gd name="T105" fmla="*/ 48 h 144"/>
                <a:gd name="T106" fmla="*/ 71 w 101"/>
                <a:gd name="T107" fmla="*/ 54 h 144"/>
                <a:gd name="T108" fmla="*/ 77 w 101"/>
                <a:gd name="T109" fmla="*/ 60 h 144"/>
                <a:gd name="T110" fmla="*/ 89 w 101"/>
                <a:gd name="T111" fmla="*/ 60 h 144"/>
                <a:gd name="T112" fmla="*/ 101 w 101"/>
                <a:gd name="T113" fmla="*/ 60 h 1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1"/>
                <a:gd name="T172" fmla="*/ 0 h 144"/>
                <a:gd name="T173" fmla="*/ 101 w 101"/>
                <a:gd name="T174" fmla="*/ 144 h 1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1" h="144">
                  <a:moveTo>
                    <a:pt x="101" y="60"/>
                  </a:moveTo>
                  <a:lnTo>
                    <a:pt x="95" y="60"/>
                  </a:lnTo>
                  <a:lnTo>
                    <a:pt x="89" y="66"/>
                  </a:lnTo>
                  <a:lnTo>
                    <a:pt x="83" y="72"/>
                  </a:lnTo>
                  <a:lnTo>
                    <a:pt x="77" y="72"/>
                  </a:lnTo>
                  <a:lnTo>
                    <a:pt x="71" y="78"/>
                  </a:lnTo>
                  <a:lnTo>
                    <a:pt x="71" y="90"/>
                  </a:lnTo>
                  <a:lnTo>
                    <a:pt x="65" y="96"/>
                  </a:lnTo>
                  <a:lnTo>
                    <a:pt x="65" y="102"/>
                  </a:lnTo>
                  <a:lnTo>
                    <a:pt x="59" y="108"/>
                  </a:lnTo>
                  <a:lnTo>
                    <a:pt x="59" y="114"/>
                  </a:lnTo>
                  <a:lnTo>
                    <a:pt x="59" y="120"/>
                  </a:lnTo>
                  <a:lnTo>
                    <a:pt x="59" y="126"/>
                  </a:lnTo>
                  <a:lnTo>
                    <a:pt x="65" y="138"/>
                  </a:lnTo>
                  <a:lnTo>
                    <a:pt x="65" y="144"/>
                  </a:lnTo>
                  <a:lnTo>
                    <a:pt x="59" y="144"/>
                  </a:lnTo>
                  <a:lnTo>
                    <a:pt x="53" y="144"/>
                  </a:lnTo>
                  <a:lnTo>
                    <a:pt x="53" y="132"/>
                  </a:lnTo>
                  <a:lnTo>
                    <a:pt x="47" y="120"/>
                  </a:lnTo>
                  <a:lnTo>
                    <a:pt x="42" y="108"/>
                  </a:lnTo>
                  <a:lnTo>
                    <a:pt x="42" y="96"/>
                  </a:lnTo>
                  <a:lnTo>
                    <a:pt x="30" y="90"/>
                  </a:lnTo>
                  <a:lnTo>
                    <a:pt x="24" y="84"/>
                  </a:lnTo>
                  <a:lnTo>
                    <a:pt x="18" y="78"/>
                  </a:lnTo>
                  <a:lnTo>
                    <a:pt x="6" y="72"/>
                  </a:lnTo>
                  <a:lnTo>
                    <a:pt x="12" y="66"/>
                  </a:lnTo>
                  <a:lnTo>
                    <a:pt x="12" y="60"/>
                  </a:lnTo>
                  <a:lnTo>
                    <a:pt x="6" y="54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6" y="42"/>
                  </a:lnTo>
                  <a:lnTo>
                    <a:pt x="12" y="36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18"/>
                  </a:lnTo>
                  <a:lnTo>
                    <a:pt x="47" y="24"/>
                  </a:lnTo>
                  <a:lnTo>
                    <a:pt x="53" y="24"/>
                  </a:lnTo>
                  <a:lnTo>
                    <a:pt x="65" y="24"/>
                  </a:lnTo>
                  <a:lnTo>
                    <a:pt x="65" y="30"/>
                  </a:lnTo>
                  <a:lnTo>
                    <a:pt x="65" y="36"/>
                  </a:lnTo>
                  <a:lnTo>
                    <a:pt x="65" y="42"/>
                  </a:lnTo>
                  <a:lnTo>
                    <a:pt x="65" y="48"/>
                  </a:lnTo>
                  <a:lnTo>
                    <a:pt x="71" y="54"/>
                  </a:lnTo>
                  <a:lnTo>
                    <a:pt x="77" y="60"/>
                  </a:lnTo>
                  <a:lnTo>
                    <a:pt x="89" y="60"/>
                  </a:lnTo>
                  <a:lnTo>
                    <a:pt x="101" y="6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37" name="Freeform 470"/>
            <p:cNvSpPr>
              <a:spLocks/>
            </p:cNvSpPr>
            <p:nvPr/>
          </p:nvSpPr>
          <p:spPr bwMode="auto">
            <a:xfrm>
              <a:off x="4564" y="2168"/>
              <a:ext cx="114" cy="132"/>
            </a:xfrm>
            <a:custGeom>
              <a:avLst/>
              <a:gdLst>
                <a:gd name="T0" fmla="*/ 42 w 114"/>
                <a:gd name="T1" fmla="*/ 24 h 132"/>
                <a:gd name="T2" fmla="*/ 48 w 114"/>
                <a:gd name="T3" fmla="*/ 24 h 132"/>
                <a:gd name="T4" fmla="*/ 54 w 114"/>
                <a:gd name="T5" fmla="*/ 24 h 132"/>
                <a:gd name="T6" fmla="*/ 60 w 114"/>
                <a:gd name="T7" fmla="*/ 24 h 132"/>
                <a:gd name="T8" fmla="*/ 66 w 114"/>
                <a:gd name="T9" fmla="*/ 24 h 132"/>
                <a:gd name="T10" fmla="*/ 78 w 114"/>
                <a:gd name="T11" fmla="*/ 24 h 132"/>
                <a:gd name="T12" fmla="*/ 84 w 114"/>
                <a:gd name="T13" fmla="*/ 24 h 132"/>
                <a:gd name="T14" fmla="*/ 90 w 114"/>
                <a:gd name="T15" fmla="*/ 18 h 132"/>
                <a:gd name="T16" fmla="*/ 102 w 114"/>
                <a:gd name="T17" fmla="*/ 12 h 132"/>
                <a:gd name="T18" fmla="*/ 108 w 114"/>
                <a:gd name="T19" fmla="*/ 6 h 132"/>
                <a:gd name="T20" fmla="*/ 114 w 114"/>
                <a:gd name="T21" fmla="*/ 0 h 132"/>
                <a:gd name="T22" fmla="*/ 114 w 114"/>
                <a:gd name="T23" fmla="*/ 6 h 132"/>
                <a:gd name="T24" fmla="*/ 108 w 114"/>
                <a:gd name="T25" fmla="*/ 12 h 132"/>
                <a:gd name="T26" fmla="*/ 102 w 114"/>
                <a:gd name="T27" fmla="*/ 24 h 132"/>
                <a:gd name="T28" fmla="*/ 96 w 114"/>
                <a:gd name="T29" fmla="*/ 36 h 132"/>
                <a:gd name="T30" fmla="*/ 90 w 114"/>
                <a:gd name="T31" fmla="*/ 54 h 132"/>
                <a:gd name="T32" fmla="*/ 90 w 114"/>
                <a:gd name="T33" fmla="*/ 66 h 132"/>
                <a:gd name="T34" fmla="*/ 96 w 114"/>
                <a:gd name="T35" fmla="*/ 78 h 132"/>
                <a:gd name="T36" fmla="*/ 90 w 114"/>
                <a:gd name="T37" fmla="*/ 78 h 132"/>
                <a:gd name="T38" fmla="*/ 84 w 114"/>
                <a:gd name="T39" fmla="*/ 84 h 132"/>
                <a:gd name="T40" fmla="*/ 72 w 114"/>
                <a:gd name="T41" fmla="*/ 96 h 132"/>
                <a:gd name="T42" fmla="*/ 72 w 114"/>
                <a:gd name="T43" fmla="*/ 114 h 132"/>
                <a:gd name="T44" fmla="*/ 66 w 114"/>
                <a:gd name="T45" fmla="*/ 120 h 132"/>
                <a:gd name="T46" fmla="*/ 48 w 114"/>
                <a:gd name="T47" fmla="*/ 114 h 132"/>
                <a:gd name="T48" fmla="*/ 36 w 114"/>
                <a:gd name="T49" fmla="*/ 114 h 132"/>
                <a:gd name="T50" fmla="*/ 24 w 114"/>
                <a:gd name="T51" fmla="*/ 126 h 132"/>
                <a:gd name="T52" fmla="*/ 18 w 114"/>
                <a:gd name="T53" fmla="*/ 126 h 132"/>
                <a:gd name="T54" fmla="*/ 18 w 114"/>
                <a:gd name="T55" fmla="*/ 108 h 132"/>
                <a:gd name="T56" fmla="*/ 12 w 114"/>
                <a:gd name="T57" fmla="*/ 96 h 132"/>
                <a:gd name="T58" fmla="*/ 6 w 114"/>
                <a:gd name="T59" fmla="*/ 84 h 132"/>
                <a:gd name="T60" fmla="*/ 6 w 114"/>
                <a:gd name="T61" fmla="*/ 72 h 132"/>
                <a:gd name="T62" fmla="*/ 12 w 114"/>
                <a:gd name="T63" fmla="*/ 54 h 132"/>
                <a:gd name="T64" fmla="*/ 12 w 114"/>
                <a:gd name="T65" fmla="*/ 48 h 132"/>
                <a:gd name="T66" fmla="*/ 24 w 114"/>
                <a:gd name="T67" fmla="*/ 42 h 132"/>
                <a:gd name="T68" fmla="*/ 30 w 114"/>
                <a:gd name="T69" fmla="*/ 36 h 132"/>
                <a:gd name="T70" fmla="*/ 36 w 114"/>
                <a:gd name="T71" fmla="*/ 30 h 1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4"/>
                <a:gd name="T109" fmla="*/ 0 h 132"/>
                <a:gd name="T110" fmla="*/ 114 w 114"/>
                <a:gd name="T111" fmla="*/ 132 h 1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4" h="132">
                  <a:moveTo>
                    <a:pt x="36" y="24"/>
                  </a:moveTo>
                  <a:lnTo>
                    <a:pt x="42" y="24"/>
                  </a:lnTo>
                  <a:lnTo>
                    <a:pt x="48" y="24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78" y="24"/>
                  </a:lnTo>
                  <a:lnTo>
                    <a:pt x="84" y="24"/>
                  </a:lnTo>
                  <a:lnTo>
                    <a:pt x="90" y="18"/>
                  </a:lnTo>
                  <a:lnTo>
                    <a:pt x="96" y="18"/>
                  </a:lnTo>
                  <a:lnTo>
                    <a:pt x="102" y="12"/>
                  </a:lnTo>
                  <a:lnTo>
                    <a:pt x="102" y="6"/>
                  </a:lnTo>
                  <a:lnTo>
                    <a:pt x="108" y="6"/>
                  </a:lnTo>
                  <a:lnTo>
                    <a:pt x="114" y="0"/>
                  </a:lnTo>
                  <a:lnTo>
                    <a:pt x="114" y="6"/>
                  </a:lnTo>
                  <a:lnTo>
                    <a:pt x="108" y="12"/>
                  </a:lnTo>
                  <a:lnTo>
                    <a:pt x="102" y="18"/>
                  </a:lnTo>
                  <a:lnTo>
                    <a:pt x="102" y="24"/>
                  </a:lnTo>
                  <a:lnTo>
                    <a:pt x="96" y="30"/>
                  </a:lnTo>
                  <a:lnTo>
                    <a:pt x="96" y="36"/>
                  </a:lnTo>
                  <a:lnTo>
                    <a:pt x="90" y="48"/>
                  </a:lnTo>
                  <a:lnTo>
                    <a:pt x="90" y="54"/>
                  </a:lnTo>
                  <a:lnTo>
                    <a:pt x="90" y="60"/>
                  </a:lnTo>
                  <a:lnTo>
                    <a:pt x="90" y="66"/>
                  </a:lnTo>
                  <a:lnTo>
                    <a:pt x="96" y="72"/>
                  </a:lnTo>
                  <a:lnTo>
                    <a:pt x="96" y="78"/>
                  </a:lnTo>
                  <a:lnTo>
                    <a:pt x="90" y="78"/>
                  </a:lnTo>
                  <a:lnTo>
                    <a:pt x="84" y="84"/>
                  </a:lnTo>
                  <a:lnTo>
                    <a:pt x="78" y="90"/>
                  </a:lnTo>
                  <a:lnTo>
                    <a:pt x="72" y="96"/>
                  </a:lnTo>
                  <a:lnTo>
                    <a:pt x="72" y="102"/>
                  </a:lnTo>
                  <a:lnTo>
                    <a:pt x="72" y="114"/>
                  </a:lnTo>
                  <a:lnTo>
                    <a:pt x="72" y="120"/>
                  </a:lnTo>
                  <a:lnTo>
                    <a:pt x="66" y="120"/>
                  </a:lnTo>
                  <a:lnTo>
                    <a:pt x="60" y="114"/>
                  </a:lnTo>
                  <a:lnTo>
                    <a:pt x="48" y="114"/>
                  </a:lnTo>
                  <a:lnTo>
                    <a:pt x="42" y="114"/>
                  </a:lnTo>
                  <a:lnTo>
                    <a:pt x="36" y="114"/>
                  </a:lnTo>
                  <a:lnTo>
                    <a:pt x="30" y="120"/>
                  </a:lnTo>
                  <a:lnTo>
                    <a:pt x="24" y="126"/>
                  </a:lnTo>
                  <a:lnTo>
                    <a:pt x="18" y="132"/>
                  </a:lnTo>
                  <a:lnTo>
                    <a:pt x="18" y="126"/>
                  </a:lnTo>
                  <a:lnTo>
                    <a:pt x="18" y="120"/>
                  </a:lnTo>
                  <a:lnTo>
                    <a:pt x="18" y="108"/>
                  </a:lnTo>
                  <a:lnTo>
                    <a:pt x="18" y="102"/>
                  </a:lnTo>
                  <a:lnTo>
                    <a:pt x="12" y="96"/>
                  </a:lnTo>
                  <a:lnTo>
                    <a:pt x="6" y="90"/>
                  </a:lnTo>
                  <a:lnTo>
                    <a:pt x="6" y="84"/>
                  </a:lnTo>
                  <a:lnTo>
                    <a:pt x="0" y="84"/>
                  </a:lnTo>
                  <a:lnTo>
                    <a:pt x="6" y="72"/>
                  </a:lnTo>
                  <a:lnTo>
                    <a:pt x="12" y="66"/>
                  </a:lnTo>
                  <a:lnTo>
                    <a:pt x="12" y="54"/>
                  </a:lnTo>
                  <a:lnTo>
                    <a:pt x="6" y="48"/>
                  </a:lnTo>
                  <a:lnTo>
                    <a:pt x="12" y="48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36"/>
                  </a:lnTo>
                  <a:lnTo>
                    <a:pt x="30" y="36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36" y="24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38" name="Freeform 471"/>
            <p:cNvSpPr>
              <a:spLocks/>
            </p:cNvSpPr>
            <p:nvPr/>
          </p:nvSpPr>
          <p:spPr bwMode="auto">
            <a:xfrm>
              <a:off x="4660" y="1947"/>
              <a:ext cx="71" cy="96"/>
            </a:xfrm>
            <a:custGeom>
              <a:avLst/>
              <a:gdLst>
                <a:gd name="T0" fmla="*/ 53 w 71"/>
                <a:gd name="T1" fmla="*/ 90 h 96"/>
                <a:gd name="T2" fmla="*/ 53 w 71"/>
                <a:gd name="T3" fmla="*/ 96 h 96"/>
                <a:gd name="T4" fmla="*/ 53 w 71"/>
                <a:gd name="T5" fmla="*/ 90 h 96"/>
                <a:gd name="T6" fmla="*/ 47 w 71"/>
                <a:gd name="T7" fmla="*/ 78 h 96"/>
                <a:gd name="T8" fmla="*/ 41 w 71"/>
                <a:gd name="T9" fmla="*/ 72 h 96"/>
                <a:gd name="T10" fmla="*/ 36 w 71"/>
                <a:gd name="T11" fmla="*/ 72 h 96"/>
                <a:gd name="T12" fmla="*/ 30 w 71"/>
                <a:gd name="T13" fmla="*/ 66 h 96"/>
                <a:gd name="T14" fmla="*/ 24 w 71"/>
                <a:gd name="T15" fmla="*/ 66 h 96"/>
                <a:gd name="T16" fmla="*/ 18 w 71"/>
                <a:gd name="T17" fmla="*/ 66 h 96"/>
                <a:gd name="T18" fmla="*/ 18 w 71"/>
                <a:gd name="T19" fmla="*/ 66 h 96"/>
                <a:gd name="T20" fmla="*/ 18 w 71"/>
                <a:gd name="T21" fmla="*/ 60 h 96"/>
                <a:gd name="T22" fmla="*/ 30 w 71"/>
                <a:gd name="T23" fmla="*/ 66 h 96"/>
                <a:gd name="T24" fmla="*/ 36 w 71"/>
                <a:gd name="T25" fmla="*/ 66 h 96"/>
                <a:gd name="T26" fmla="*/ 41 w 71"/>
                <a:gd name="T27" fmla="*/ 66 h 96"/>
                <a:gd name="T28" fmla="*/ 41 w 71"/>
                <a:gd name="T29" fmla="*/ 60 h 96"/>
                <a:gd name="T30" fmla="*/ 36 w 71"/>
                <a:gd name="T31" fmla="*/ 54 h 96"/>
                <a:gd name="T32" fmla="*/ 30 w 71"/>
                <a:gd name="T33" fmla="*/ 48 h 96"/>
                <a:gd name="T34" fmla="*/ 18 w 71"/>
                <a:gd name="T35" fmla="*/ 42 h 96"/>
                <a:gd name="T36" fmla="*/ 12 w 71"/>
                <a:gd name="T37" fmla="*/ 36 h 96"/>
                <a:gd name="T38" fmla="*/ 6 w 71"/>
                <a:gd name="T39" fmla="*/ 36 h 96"/>
                <a:gd name="T40" fmla="*/ 0 w 71"/>
                <a:gd name="T41" fmla="*/ 30 h 96"/>
                <a:gd name="T42" fmla="*/ 0 w 71"/>
                <a:gd name="T43" fmla="*/ 30 h 96"/>
                <a:gd name="T44" fmla="*/ 6 w 71"/>
                <a:gd name="T45" fmla="*/ 30 h 96"/>
                <a:gd name="T46" fmla="*/ 12 w 71"/>
                <a:gd name="T47" fmla="*/ 36 h 96"/>
                <a:gd name="T48" fmla="*/ 24 w 71"/>
                <a:gd name="T49" fmla="*/ 42 h 96"/>
                <a:gd name="T50" fmla="*/ 30 w 71"/>
                <a:gd name="T51" fmla="*/ 42 h 96"/>
                <a:gd name="T52" fmla="*/ 36 w 71"/>
                <a:gd name="T53" fmla="*/ 42 h 96"/>
                <a:gd name="T54" fmla="*/ 30 w 71"/>
                <a:gd name="T55" fmla="*/ 24 h 96"/>
                <a:gd name="T56" fmla="*/ 24 w 71"/>
                <a:gd name="T57" fmla="*/ 12 h 96"/>
                <a:gd name="T58" fmla="*/ 18 w 71"/>
                <a:gd name="T59" fmla="*/ 6 h 96"/>
                <a:gd name="T60" fmla="*/ 12 w 71"/>
                <a:gd name="T61" fmla="*/ 0 h 96"/>
                <a:gd name="T62" fmla="*/ 18 w 71"/>
                <a:gd name="T63" fmla="*/ 0 h 96"/>
                <a:gd name="T64" fmla="*/ 24 w 71"/>
                <a:gd name="T65" fmla="*/ 6 h 96"/>
                <a:gd name="T66" fmla="*/ 30 w 71"/>
                <a:gd name="T67" fmla="*/ 12 h 96"/>
                <a:gd name="T68" fmla="*/ 36 w 71"/>
                <a:gd name="T69" fmla="*/ 24 h 96"/>
                <a:gd name="T70" fmla="*/ 41 w 71"/>
                <a:gd name="T71" fmla="*/ 36 h 96"/>
                <a:gd name="T72" fmla="*/ 47 w 71"/>
                <a:gd name="T73" fmla="*/ 36 h 96"/>
                <a:gd name="T74" fmla="*/ 53 w 71"/>
                <a:gd name="T75" fmla="*/ 18 h 96"/>
                <a:gd name="T76" fmla="*/ 53 w 71"/>
                <a:gd name="T77" fmla="*/ 6 h 96"/>
                <a:gd name="T78" fmla="*/ 53 w 71"/>
                <a:gd name="T79" fmla="*/ 12 h 96"/>
                <a:gd name="T80" fmla="*/ 53 w 71"/>
                <a:gd name="T81" fmla="*/ 18 h 96"/>
                <a:gd name="T82" fmla="*/ 47 w 71"/>
                <a:gd name="T83" fmla="*/ 36 h 96"/>
                <a:gd name="T84" fmla="*/ 47 w 71"/>
                <a:gd name="T85" fmla="*/ 54 h 96"/>
                <a:gd name="T86" fmla="*/ 47 w 71"/>
                <a:gd name="T87" fmla="*/ 60 h 96"/>
                <a:gd name="T88" fmla="*/ 53 w 71"/>
                <a:gd name="T89" fmla="*/ 66 h 96"/>
                <a:gd name="T90" fmla="*/ 59 w 71"/>
                <a:gd name="T91" fmla="*/ 60 h 96"/>
                <a:gd name="T92" fmla="*/ 59 w 71"/>
                <a:gd name="T93" fmla="*/ 60 h 96"/>
                <a:gd name="T94" fmla="*/ 65 w 71"/>
                <a:gd name="T95" fmla="*/ 54 h 96"/>
                <a:gd name="T96" fmla="*/ 65 w 71"/>
                <a:gd name="T97" fmla="*/ 48 h 96"/>
                <a:gd name="T98" fmla="*/ 71 w 71"/>
                <a:gd name="T99" fmla="*/ 48 h 96"/>
                <a:gd name="T100" fmla="*/ 71 w 71"/>
                <a:gd name="T101" fmla="*/ 54 h 96"/>
                <a:gd name="T102" fmla="*/ 65 w 71"/>
                <a:gd name="T103" fmla="*/ 60 h 96"/>
                <a:gd name="T104" fmla="*/ 59 w 71"/>
                <a:gd name="T105" fmla="*/ 66 h 96"/>
                <a:gd name="T106" fmla="*/ 53 w 71"/>
                <a:gd name="T107" fmla="*/ 72 h 96"/>
                <a:gd name="T108" fmla="*/ 53 w 71"/>
                <a:gd name="T109" fmla="*/ 78 h 96"/>
                <a:gd name="T110" fmla="*/ 53 w 71"/>
                <a:gd name="T111" fmla="*/ 84 h 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1"/>
                <a:gd name="T169" fmla="*/ 0 h 96"/>
                <a:gd name="T170" fmla="*/ 71 w 71"/>
                <a:gd name="T171" fmla="*/ 96 h 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1" h="96">
                  <a:moveTo>
                    <a:pt x="59" y="84"/>
                  </a:moveTo>
                  <a:lnTo>
                    <a:pt x="53" y="90"/>
                  </a:lnTo>
                  <a:lnTo>
                    <a:pt x="53" y="96"/>
                  </a:lnTo>
                  <a:lnTo>
                    <a:pt x="53" y="90"/>
                  </a:lnTo>
                  <a:lnTo>
                    <a:pt x="47" y="84"/>
                  </a:lnTo>
                  <a:lnTo>
                    <a:pt x="47" y="78"/>
                  </a:lnTo>
                  <a:lnTo>
                    <a:pt x="47" y="72"/>
                  </a:lnTo>
                  <a:lnTo>
                    <a:pt x="41" y="72"/>
                  </a:lnTo>
                  <a:lnTo>
                    <a:pt x="36" y="72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18" y="66"/>
                  </a:lnTo>
                  <a:lnTo>
                    <a:pt x="18" y="60"/>
                  </a:lnTo>
                  <a:lnTo>
                    <a:pt x="24" y="66"/>
                  </a:lnTo>
                  <a:lnTo>
                    <a:pt x="30" y="66"/>
                  </a:lnTo>
                  <a:lnTo>
                    <a:pt x="36" y="66"/>
                  </a:lnTo>
                  <a:lnTo>
                    <a:pt x="41" y="66"/>
                  </a:lnTo>
                  <a:lnTo>
                    <a:pt x="41" y="60"/>
                  </a:lnTo>
                  <a:lnTo>
                    <a:pt x="41" y="54"/>
                  </a:lnTo>
                  <a:lnTo>
                    <a:pt x="36" y="54"/>
                  </a:lnTo>
                  <a:lnTo>
                    <a:pt x="36" y="48"/>
                  </a:lnTo>
                  <a:lnTo>
                    <a:pt x="30" y="48"/>
                  </a:lnTo>
                  <a:lnTo>
                    <a:pt x="24" y="48"/>
                  </a:lnTo>
                  <a:lnTo>
                    <a:pt x="18" y="42"/>
                  </a:lnTo>
                  <a:lnTo>
                    <a:pt x="12" y="36"/>
                  </a:lnTo>
                  <a:lnTo>
                    <a:pt x="6" y="36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4" y="42"/>
                  </a:lnTo>
                  <a:lnTo>
                    <a:pt x="30" y="42"/>
                  </a:lnTo>
                  <a:lnTo>
                    <a:pt x="36" y="42"/>
                  </a:lnTo>
                  <a:lnTo>
                    <a:pt x="36" y="36"/>
                  </a:lnTo>
                  <a:lnTo>
                    <a:pt x="30" y="24"/>
                  </a:lnTo>
                  <a:lnTo>
                    <a:pt x="30" y="18"/>
                  </a:lnTo>
                  <a:lnTo>
                    <a:pt x="24" y="12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36" y="24"/>
                  </a:lnTo>
                  <a:lnTo>
                    <a:pt x="36" y="30"/>
                  </a:lnTo>
                  <a:lnTo>
                    <a:pt x="41" y="36"/>
                  </a:lnTo>
                  <a:lnTo>
                    <a:pt x="41" y="42"/>
                  </a:lnTo>
                  <a:lnTo>
                    <a:pt x="47" y="36"/>
                  </a:lnTo>
                  <a:lnTo>
                    <a:pt x="47" y="24"/>
                  </a:lnTo>
                  <a:lnTo>
                    <a:pt x="53" y="18"/>
                  </a:lnTo>
                  <a:lnTo>
                    <a:pt x="53" y="12"/>
                  </a:lnTo>
                  <a:lnTo>
                    <a:pt x="53" y="6"/>
                  </a:lnTo>
                  <a:lnTo>
                    <a:pt x="53" y="12"/>
                  </a:lnTo>
                  <a:lnTo>
                    <a:pt x="53" y="18"/>
                  </a:lnTo>
                  <a:lnTo>
                    <a:pt x="53" y="30"/>
                  </a:lnTo>
                  <a:lnTo>
                    <a:pt x="47" y="36"/>
                  </a:lnTo>
                  <a:lnTo>
                    <a:pt x="41" y="48"/>
                  </a:lnTo>
                  <a:lnTo>
                    <a:pt x="47" y="54"/>
                  </a:lnTo>
                  <a:lnTo>
                    <a:pt x="47" y="60"/>
                  </a:lnTo>
                  <a:lnTo>
                    <a:pt x="47" y="66"/>
                  </a:lnTo>
                  <a:lnTo>
                    <a:pt x="53" y="66"/>
                  </a:lnTo>
                  <a:lnTo>
                    <a:pt x="59" y="60"/>
                  </a:lnTo>
                  <a:lnTo>
                    <a:pt x="65" y="54"/>
                  </a:lnTo>
                  <a:lnTo>
                    <a:pt x="65" y="48"/>
                  </a:lnTo>
                  <a:lnTo>
                    <a:pt x="71" y="48"/>
                  </a:lnTo>
                  <a:lnTo>
                    <a:pt x="71" y="54"/>
                  </a:lnTo>
                  <a:lnTo>
                    <a:pt x="65" y="60"/>
                  </a:lnTo>
                  <a:lnTo>
                    <a:pt x="65" y="66"/>
                  </a:lnTo>
                  <a:lnTo>
                    <a:pt x="59" y="66"/>
                  </a:lnTo>
                  <a:lnTo>
                    <a:pt x="59" y="72"/>
                  </a:lnTo>
                  <a:lnTo>
                    <a:pt x="53" y="72"/>
                  </a:lnTo>
                  <a:lnTo>
                    <a:pt x="53" y="78"/>
                  </a:lnTo>
                  <a:lnTo>
                    <a:pt x="53" y="84"/>
                  </a:lnTo>
                  <a:lnTo>
                    <a:pt x="59" y="84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39" name="Freeform 472"/>
            <p:cNvSpPr>
              <a:spLocks/>
            </p:cNvSpPr>
            <p:nvPr/>
          </p:nvSpPr>
          <p:spPr bwMode="auto">
            <a:xfrm>
              <a:off x="4576" y="2192"/>
              <a:ext cx="66" cy="90"/>
            </a:xfrm>
            <a:custGeom>
              <a:avLst/>
              <a:gdLst>
                <a:gd name="T0" fmla="*/ 66 w 66"/>
                <a:gd name="T1" fmla="*/ 0 h 90"/>
                <a:gd name="T2" fmla="*/ 54 w 66"/>
                <a:gd name="T3" fmla="*/ 0 h 90"/>
                <a:gd name="T4" fmla="*/ 54 w 66"/>
                <a:gd name="T5" fmla="*/ 6 h 90"/>
                <a:gd name="T6" fmla="*/ 48 w 66"/>
                <a:gd name="T7" fmla="*/ 12 h 90"/>
                <a:gd name="T8" fmla="*/ 42 w 66"/>
                <a:gd name="T9" fmla="*/ 18 h 90"/>
                <a:gd name="T10" fmla="*/ 30 w 66"/>
                <a:gd name="T11" fmla="*/ 18 h 90"/>
                <a:gd name="T12" fmla="*/ 18 w 66"/>
                <a:gd name="T13" fmla="*/ 24 h 90"/>
                <a:gd name="T14" fmla="*/ 12 w 66"/>
                <a:gd name="T15" fmla="*/ 24 h 90"/>
                <a:gd name="T16" fmla="*/ 6 w 66"/>
                <a:gd name="T17" fmla="*/ 30 h 90"/>
                <a:gd name="T18" fmla="*/ 6 w 66"/>
                <a:gd name="T19" fmla="*/ 30 h 90"/>
                <a:gd name="T20" fmla="*/ 12 w 66"/>
                <a:gd name="T21" fmla="*/ 24 h 90"/>
                <a:gd name="T22" fmla="*/ 18 w 66"/>
                <a:gd name="T23" fmla="*/ 24 h 90"/>
                <a:gd name="T24" fmla="*/ 30 w 66"/>
                <a:gd name="T25" fmla="*/ 24 h 90"/>
                <a:gd name="T26" fmla="*/ 36 w 66"/>
                <a:gd name="T27" fmla="*/ 24 h 90"/>
                <a:gd name="T28" fmla="*/ 36 w 66"/>
                <a:gd name="T29" fmla="*/ 30 h 90"/>
                <a:gd name="T30" fmla="*/ 30 w 66"/>
                <a:gd name="T31" fmla="*/ 42 h 90"/>
                <a:gd name="T32" fmla="*/ 24 w 66"/>
                <a:gd name="T33" fmla="*/ 48 h 90"/>
                <a:gd name="T34" fmla="*/ 18 w 66"/>
                <a:gd name="T35" fmla="*/ 48 h 90"/>
                <a:gd name="T36" fmla="*/ 12 w 66"/>
                <a:gd name="T37" fmla="*/ 48 h 90"/>
                <a:gd name="T38" fmla="*/ 0 w 66"/>
                <a:gd name="T39" fmla="*/ 54 h 90"/>
                <a:gd name="T40" fmla="*/ 0 w 66"/>
                <a:gd name="T41" fmla="*/ 54 h 90"/>
                <a:gd name="T42" fmla="*/ 0 w 66"/>
                <a:gd name="T43" fmla="*/ 54 h 90"/>
                <a:gd name="T44" fmla="*/ 6 w 66"/>
                <a:gd name="T45" fmla="*/ 54 h 90"/>
                <a:gd name="T46" fmla="*/ 12 w 66"/>
                <a:gd name="T47" fmla="*/ 54 h 90"/>
                <a:gd name="T48" fmla="*/ 18 w 66"/>
                <a:gd name="T49" fmla="*/ 54 h 90"/>
                <a:gd name="T50" fmla="*/ 24 w 66"/>
                <a:gd name="T51" fmla="*/ 54 h 90"/>
                <a:gd name="T52" fmla="*/ 24 w 66"/>
                <a:gd name="T53" fmla="*/ 54 h 90"/>
                <a:gd name="T54" fmla="*/ 12 w 66"/>
                <a:gd name="T55" fmla="*/ 72 h 90"/>
                <a:gd name="T56" fmla="*/ 12 w 66"/>
                <a:gd name="T57" fmla="*/ 84 h 90"/>
                <a:gd name="T58" fmla="*/ 18 w 66"/>
                <a:gd name="T59" fmla="*/ 78 h 90"/>
                <a:gd name="T60" fmla="*/ 24 w 66"/>
                <a:gd name="T61" fmla="*/ 66 h 90"/>
                <a:gd name="T62" fmla="*/ 30 w 66"/>
                <a:gd name="T63" fmla="*/ 54 h 90"/>
                <a:gd name="T64" fmla="*/ 36 w 66"/>
                <a:gd name="T65" fmla="*/ 60 h 90"/>
                <a:gd name="T66" fmla="*/ 42 w 66"/>
                <a:gd name="T67" fmla="*/ 78 h 90"/>
                <a:gd name="T68" fmla="*/ 48 w 66"/>
                <a:gd name="T69" fmla="*/ 84 h 90"/>
                <a:gd name="T70" fmla="*/ 48 w 66"/>
                <a:gd name="T71" fmla="*/ 84 h 90"/>
                <a:gd name="T72" fmla="*/ 42 w 66"/>
                <a:gd name="T73" fmla="*/ 72 h 90"/>
                <a:gd name="T74" fmla="*/ 36 w 66"/>
                <a:gd name="T75" fmla="*/ 54 h 90"/>
                <a:gd name="T76" fmla="*/ 42 w 66"/>
                <a:gd name="T77" fmla="*/ 42 h 90"/>
                <a:gd name="T78" fmla="*/ 48 w 66"/>
                <a:gd name="T79" fmla="*/ 30 h 90"/>
                <a:gd name="T80" fmla="*/ 54 w 66"/>
                <a:gd name="T81" fmla="*/ 30 h 90"/>
                <a:gd name="T82" fmla="*/ 60 w 66"/>
                <a:gd name="T83" fmla="*/ 42 h 90"/>
                <a:gd name="T84" fmla="*/ 66 w 66"/>
                <a:gd name="T85" fmla="*/ 60 h 90"/>
                <a:gd name="T86" fmla="*/ 66 w 66"/>
                <a:gd name="T87" fmla="*/ 54 h 90"/>
                <a:gd name="T88" fmla="*/ 66 w 66"/>
                <a:gd name="T89" fmla="*/ 42 h 90"/>
                <a:gd name="T90" fmla="*/ 60 w 66"/>
                <a:gd name="T91" fmla="*/ 24 h 90"/>
                <a:gd name="T92" fmla="*/ 60 w 66"/>
                <a:gd name="T93" fmla="*/ 18 h 90"/>
                <a:gd name="T94" fmla="*/ 66 w 66"/>
                <a:gd name="T95" fmla="*/ 6 h 90"/>
                <a:gd name="T96" fmla="*/ 66 w 66"/>
                <a:gd name="T97" fmla="*/ 0 h 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"/>
                <a:gd name="T148" fmla="*/ 0 h 90"/>
                <a:gd name="T149" fmla="*/ 66 w 66"/>
                <a:gd name="T150" fmla="*/ 90 h 9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" h="90">
                  <a:moveTo>
                    <a:pt x="66" y="0"/>
                  </a:moveTo>
                  <a:lnTo>
                    <a:pt x="66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54" y="6"/>
                  </a:lnTo>
                  <a:lnTo>
                    <a:pt x="48" y="12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8" y="24"/>
                  </a:lnTo>
                  <a:lnTo>
                    <a:pt x="12" y="24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6" y="24"/>
                  </a:lnTo>
                  <a:lnTo>
                    <a:pt x="42" y="24"/>
                  </a:lnTo>
                  <a:lnTo>
                    <a:pt x="36" y="30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24" y="48"/>
                  </a:lnTo>
                  <a:lnTo>
                    <a:pt x="18" y="48"/>
                  </a:lnTo>
                  <a:lnTo>
                    <a:pt x="12" y="48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6" y="54"/>
                  </a:lnTo>
                  <a:lnTo>
                    <a:pt x="12" y="54"/>
                  </a:lnTo>
                  <a:lnTo>
                    <a:pt x="18" y="54"/>
                  </a:lnTo>
                  <a:lnTo>
                    <a:pt x="24" y="54"/>
                  </a:lnTo>
                  <a:lnTo>
                    <a:pt x="30" y="48"/>
                  </a:lnTo>
                  <a:lnTo>
                    <a:pt x="24" y="54"/>
                  </a:lnTo>
                  <a:lnTo>
                    <a:pt x="18" y="60"/>
                  </a:lnTo>
                  <a:lnTo>
                    <a:pt x="12" y="72"/>
                  </a:lnTo>
                  <a:lnTo>
                    <a:pt x="12" y="90"/>
                  </a:lnTo>
                  <a:lnTo>
                    <a:pt x="12" y="84"/>
                  </a:lnTo>
                  <a:lnTo>
                    <a:pt x="18" y="84"/>
                  </a:lnTo>
                  <a:lnTo>
                    <a:pt x="18" y="78"/>
                  </a:lnTo>
                  <a:lnTo>
                    <a:pt x="24" y="72"/>
                  </a:lnTo>
                  <a:lnTo>
                    <a:pt x="24" y="66"/>
                  </a:lnTo>
                  <a:lnTo>
                    <a:pt x="30" y="60"/>
                  </a:lnTo>
                  <a:lnTo>
                    <a:pt x="30" y="54"/>
                  </a:lnTo>
                  <a:lnTo>
                    <a:pt x="36" y="60"/>
                  </a:lnTo>
                  <a:lnTo>
                    <a:pt x="36" y="66"/>
                  </a:lnTo>
                  <a:lnTo>
                    <a:pt x="42" y="78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42" y="78"/>
                  </a:lnTo>
                  <a:lnTo>
                    <a:pt x="42" y="72"/>
                  </a:lnTo>
                  <a:lnTo>
                    <a:pt x="42" y="60"/>
                  </a:lnTo>
                  <a:lnTo>
                    <a:pt x="36" y="54"/>
                  </a:lnTo>
                  <a:lnTo>
                    <a:pt x="36" y="48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36"/>
                  </a:lnTo>
                  <a:lnTo>
                    <a:pt x="60" y="42"/>
                  </a:lnTo>
                  <a:lnTo>
                    <a:pt x="66" y="54"/>
                  </a:lnTo>
                  <a:lnTo>
                    <a:pt x="66" y="60"/>
                  </a:lnTo>
                  <a:lnTo>
                    <a:pt x="66" y="54"/>
                  </a:lnTo>
                  <a:lnTo>
                    <a:pt x="66" y="42"/>
                  </a:lnTo>
                  <a:lnTo>
                    <a:pt x="60" y="30"/>
                  </a:lnTo>
                  <a:lnTo>
                    <a:pt x="60" y="24"/>
                  </a:lnTo>
                  <a:lnTo>
                    <a:pt x="54" y="18"/>
                  </a:lnTo>
                  <a:lnTo>
                    <a:pt x="60" y="18"/>
                  </a:lnTo>
                  <a:lnTo>
                    <a:pt x="60" y="12"/>
                  </a:lnTo>
                  <a:lnTo>
                    <a:pt x="66" y="6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40" name="Freeform 473"/>
            <p:cNvSpPr>
              <a:spLocks/>
            </p:cNvSpPr>
            <p:nvPr/>
          </p:nvSpPr>
          <p:spPr bwMode="auto">
            <a:xfrm>
              <a:off x="4684" y="2073"/>
              <a:ext cx="95" cy="72"/>
            </a:xfrm>
            <a:custGeom>
              <a:avLst/>
              <a:gdLst>
                <a:gd name="T0" fmla="*/ 59 w 95"/>
                <a:gd name="T1" fmla="*/ 0 h 72"/>
                <a:gd name="T2" fmla="*/ 65 w 95"/>
                <a:gd name="T3" fmla="*/ 0 h 72"/>
                <a:gd name="T4" fmla="*/ 77 w 95"/>
                <a:gd name="T5" fmla="*/ 6 h 72"/>
                <a:gd name="T6" fmla="*/ 77 w 95"/>
                <a:gd name="T7" fmla="*/ 12 h 72"/>
                <a:gd name="T8" fmla="*/ 77 w 95"/>
                <a:gd name="T9" fmla="*/ 24 h 72"/>
                <a:gd name="T10" fmla="*/ 59 w 95"/>
                <a:gd name="T11" fmla="*/ 24 h 72"/>
                <a:gd name="T12" fmla="*/ 53 w 95"/>
                <a:gd name="T13" fmla="*/ 30 h 72"/>
                <a:gd name="T14" fmla="*/ 53 w 95"/>
                <a:gd name="T15" fmla="*/ 30 h 72"/>
                <a:gd name="T16" fmla="*/ 59 w 95"/>
                <a:gd name="T17" fmla="*/ 30 h 72"/>
                <a:gd name="T18" fmla="*/ 65 w 95"/>
                <a:gd name="T19" fmla="*/ 30 h 72"/>
                <a:gd name="T20" fmla="*/ 71 w 95"/>
                <a:gd name="T21" fmla="*/ 30 h 72"/>
                <a:gd name="T22" fmla="*/ 77 w 95"/>
                <a:gd name="T23" fmla="*/ 36 h 72"/>
                <a:gd name="T24" fmla="*/ 77 w 95"/>
                <a:gd name="T25" fmla="*/ 42 h 72"/>
                <a:gd name="T26" fmla="*/ 71 w 95"/>
                <a:gd name="T27" fmla="*/ 48 h 72"/>
                <a:gd name="T28" fmla="*/ 77 w 95"/>
                <a:gd name="T29" fmla="*/ 48 h 72"/>
                <a:gd name="T30" fmla="*/ 83 w 95"/>
                <a:gd name="T31" fmla="*/ 48 h 72"/>
                <a:gd name="T32" fmla="*/ 89 w 95"/>
                <a:gd name="T33" fmla="*/ 48 h 72"/>
                <a:gd name="T34" fmla="*/ 95 w 95"/>
                <a:gd name="T35" fmla="*/ 48 h 72"/>
                <a:gd name="T36" fmla="*/ 95 w 95"/>
                <a:gd name="T37" fmla="*/ 66 h 72"/>
                <a:gd name="T38" fmla="*/ 89 w 95"/>
                <a:gd name="T39" fmla="*/ 72 h 72"/>
                <a:gd name="T40" fmla="*/ 83 w 95"/>
                <a:gd name="T41" fmla="*/ 72 h 72"/>
                <a:gd name="T42" fmla="*/ 77 w 95"/>
                <a:gd name="T43" fmla="*/ 72 h 72"/>
                <a:gd name="T44" fmla="*/ 71 w 95"/>
                <a:gd name="T45" fmla="*/ 60 h 72"/>
                <a:gd name="T46" fmla="*/ 65 w 95"/>
                <a:gd name="T47" fmla="*/ 48 h 72"/>
                <a:gd name="T48" fmla="*/ 53 w 95"/>
                <a:gd name="T49" fmla="*/ 42 h 72"/>
                <a:gd name="T50" fmla="*/ 53 w 95"/>
                <a:gd name="T51" fmla="*/ 48 h 72"/>
                <a:gd name="T52" fmla="*/ 53 w 95"/>
                <a:gd name="T53" fmla="*/ 60 h 72"/>
                <a:gd name="T54" fmla="*/ 47 w 95"/>
                <a:gd name="T55" fmla="*/ 66 h 72"/>
                <a:gd name="T56" fmla="*/ 35 w 95"/>
                <a:gd name="T57" fmla="*/ 72 h 72"/>
                <a:gd name="T58" fmla="*/ 29 w 95"/>
                <a:gd name="T59" fmla="*/ 66 h 72"/>
                <a:gd name="T60" fmla="*/ 23 w 95"/>
                <a:gd name="T61" fmla="*/ 54 h 72"/>
                <a:gd name="T62" fmla="*/ 29 w 95"/>
                <a:gd name="T63" fmla="*/ 48 h 72"/>
                <a:gd name="T64" fmla="*/ 29 w 95"/>
                <a:gd name="T65" fmla="*/ 42 h 72"/>
                <a:gd name="T66" fmla="*/ 17 w 95"/>
                <a:gd name="T67" fmla="*/ 36 h 72"/>
                <a:gd name="T68" fmla="*/ 12 w 95"/>
                <a:gd name="T69" fmla="*/ 42 h 72"/>
                <a:gd name="T70" fmla="*/ 0 w 95"/>
                <a:gd name="T71" fmla="*/ 36 h 72"/>
                <a:gd name="T72" fmla="*/ 0 w 95"/>
                <a:gd name="T73" fmla="*/ 30 h 72"/>
                <a:gd name="T74" fmla="*/ 6 w 95"/>
                <a:gd name="T75" fmla="*/ 18 h 72"/>
                <a:gd name="T76" fmla="*/ 6 w 95"/>
                <a:gd name="T77" fmla="*/ 18 h 72"/>
                <a:gd name="T78" fmla="*/ 12 w 95"/>
                <a:gd name="T79" fmla="*/ 12 h 72"/>
                <a:gd name="T80" fmla="*/ 17 w 95"/>
                <a:gd name="T81" fmla="*/ 12 h 72"/>
                <a:gd name="T82" fmla="*/ 23 w 95"/>
                <a:gd name="T83" fmla="*/ 0 h 72"/>
                <a:gd name="T84" fmla="*/ 29 w 95"/>
                <a:gd name="T85" fmla="*/ 0 h 72"/>
                <a:gd name="T86" fmla="*/ 41 w 95"/>
                <a:gd name="T87" fmla="*/ 6 h 72"/>
                <a:gd name="T88" fmla="*/ 41 w 95"/>
                <a:gd name="T89" fmla="*/ 18 h 72"/>
                <a:gd name="T90" fmla="*/ 47 w 95"/>
                <a:gd name="T91" fmla="*/ 24 h 72"/>
                <a:gd name="T92" fmla="*/ 47 w 95"/>
                <a:gd name="T93" fmla="*/ 30 h 72"/>
                <a:gd name="T94" fmla="*/ 53 w 95"/>
                <a:gd name="T95" fmla="*/ 24 h 72"/>
                <a:gd name="T96" fmla="*/ 53 w 95"/>
                <a:gd name="T97" fmla="*/ 18 h 72"/>
                <a:gd name="T98" fmla="*/ 53 w 95"/>
                <a:gd name="T99" fmla="*/ 6 h 7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5"/>
                <a:gd name="T151" fmla="*/ 0 h 72"/>
                <a:gd name="T152" fmla="*/ 95 w 95"/>
                <a:gd name="T153" fmla="*/ 72 h 7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5" h="72">
                  <a:moveTo>
                    <a:pt x="53" y="6"/>
                  </a:moveTo>
                  <a:lnTo>
                    <a:pt x="53" y="6"/>
                  </a:lnTo>
                  <a:lnTo>
                    <a:pt x="59" y="0"/>
                  </a:lnTo>
                  <a:lnTo>
                    <a:pt x="65" y="0"/>
                  </a:lnTo>
                  <a:lnTo>
                    <a:pt x="71" y="0"/>
                  </a:lnTo>
                  <a:lnTo>
                    <a:pt x="71" y="6"/>
                  </a:lnTo>
                  <a:lnTo>
                    <a:pt x="77" y="6"/>
                  </a:lnTo>
                  <a:lnTo>
                    <a:pt x="77" y="12"/>
                  </a:lnTo>
                  <a:lnTo>
                    <a:pt x="77" y="18"/>
                  </a:lnTo>
                  <a:lnTo>
                    <a:pt x="77" y="24"/>
                  </a:lnTo>
                  <a:lnTo>
                    <a:pt x="71" y="24"/>
                  </a:lnTo>
                  <a:lnTo>
                    <a:pt x="59" y="24"/>
                  </a:lnTo>
                  <a:lnTo>
                    <a:pt x="59" y="30"/>
                  </a:lnTo>
                  <a:lnTo>
                    <a:pt x="53" y="30"/>
                  </a:lnTo>
                  <a:lnTo>
                    <a:pt x="53" y="36"/>
                  </a:lnTo>
                  <a:lnTo>
                    <a:pt x="59" y="30"/>
                  </a:lnTo>
                  <a:lnTo>
                    <a:pt x="65" y="30"/>
                  </a:lnTo>
                  <a:lnTo>
                    <a:pt x="71" y="30"/>
                  </a:lnTo>
                  <a:lnTo>
                    <a:pt x="71" y="36"/>
                  </a:lnTo>
                  <a:lnTo>
                    <a:pt x="77" y="36"/>
                  </a:lnTo>
                  <a:lnTo>
                    <a:pt x="77" y="42"/>
                  </a:lnTo>
                  <a:lnTo>
                    <a:pt x="71" y="42"/>
                  </a:lnTo>
                  <a:lnTo>
                    <a:pt x="71" y="48"/>
                  </a:lnTo>
                  <a:lnTo>
                    <a:pt x="77" y="48"/>
                  </a:lnTo>
                  <a:lnTo>
                    <a:pt x="83" y="48"/>
                  </a:lnTo>
                  <a:lnTo>
                    <a:pt x="89" y="48"/>
                  </a:lnTo>
                  <a:lnTo>
                    <a:pt x="95" y="48"/>
                  </a:lnTo>
                  <a:lnTo>
                    <a:pt x="95" y="54"/>
                  </a:lnTo>
                  <a:lnTo>
                    <a:pt x="95" y="60"/>
                  </a:lnTo>
                  <a:lnTo>
                    <a:pt x="95" y="66"/>
                  </a:lnTo>
                  <a:lnTo>
                    <a:pt x="95" y="72"/>
                  </a:lnTo>
                  <a:lnTo>
                    <a:pt x="89" y="72"/>
                  </a:lnTo>
                  <a:lnTo>
                    <a:pt x="83" y="72"/>
                  </a:lnTo>
                  <a:lnTo>
                    <a:pt x="77" y="72"/>
                  </a:lnTo>
                  <a:lnTo>
                    <a:pt x="71" y="66"/>
                  </a:lnTo>
                  <a:lnTo>
                    <a:pt x="71" y="60"/>
                  </a:lnTo>
                  <a:lnTo>
                    <a:pt x="71" y="54"/>
                  </a:lnTo>
                  <a:lnTo>
                    <a:pt x="65" y="48"/>
                  </a:lnTo>
                  <a:lnTo>
                    <a:pt x="59" y="48"/>
                  </a:lnTo>
                  <a:lnTo>
                    <a:pt x="53" y="48"/>
                  </a:lnTo>
                  <a:lnTo>
                    <a:pt x="53" y="42"/>
                  </a:lnTo>
                  <a:lnTo>
                    <a:pt x="53" y="48"/>
                  </a:lnTo>
                  <a:lnTo>
                    <a:pt x="53" y="54"/>
                  </a:lnTo>
                  <a:lnTo>
                    <a:pt x="53" y="60"/>
                  </a:lnTo>
                  <a:lnTo>
                    <a:pt x="53" y="66"/>
                  </a:lnTo>
                  <a:lnTo>
                    <a:pt x="47" y="66"/>
                  </a:lnTo>
                  <a:lnTo>
                    <a:pt x="41" y="72"/>
                  </a:lnTo>
                  <a:lnTo>
                    <a:pt x="35" y="72"/>
                  </a:lnTo>
                  <a:lnTo>
                    <a:pt x="29" y="66"/>
                  </a:lnTo>
                  <a:lnTo>
                    <a:pt x="23" y="60"/>
                  </a:lnTo>
                  <a:lnTo>
                    <a:pt x="23" y="54"/>
                  </a:lnTo>
                  <a:lnTo>
                    <a:pt x="23" y="48"/>
                  </a:lnTo>
                  <a:lnTo>
                    <a:pt x="29" y="48"/>
                  </a:lnTo>
                  <a:lnTo>
                    <a:pt x="29" y="42"/>
                  </a:lnTo>
                  <a:lnTo>
                    <a:pt x="23" y="42"/>
                  </a:lnTo>
                  <a:lnTo>
                    <a:pt x="23" y="36"/>
                  </a:lnTo>
                  <a:lnTo>
                    <a:pt x="17" y="36"/>
                  </a:lnTo>
                  <a:lnTo>
                    <a:pt x="17" y="42"/>
                  </a:lnTo>
                  <a:lnTo>
                    <a:pt x="12" y="42"/>
                  </a:lnTo>
                  <a:lnTo>
                    <a:pt x="6" y="42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7" y="12"/>
                  </a:lnTo>
                  <a:lnTo>
                    <a:pt x="17" y="6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41" y="6"/>
                  </a:lnTo>
                  <a:lnTo>
                    <a:pt x="41" y="12"/>
                  </a:lnTo>
                  <a:lnTo>
                    <a:pt x="35" y="18"/>
                  </a:lnTo>
                  <a:lnTo>
                    <a:pt x="41" y="18"/>
                  </a:lnTo>
                  <a:lnTo>
                    <a:pt x="47" y="18"/>
                  </a:lnTo>
                  <a:lnTo>
                    <a:pt x="47" y="24"/>
                  </a:lnTo>
                  <a:lnTo>
                    <a:pt x="47" y="30"/>
                  </a:lnTo>
                  <a:lnTo>
                    <a:pt x="47" y="24"/>
                  </a:lnTo>
                  <a:lnTo>
                    <a:pt x="53" y="24"/>
                  </a:lnTo>
                  <a:lnTo>
                    <a:pt x="53" y="18"/>
                  </a:lnTo>
                  <a:lnTo>
                    <a:pt x="53" y="12"/>
                  </a:lnTo>
                  <a:lnTo>
                    <a:pt x="53" y="6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41" name="Freeform 474"/>
            <p:cNvSpPr>
              <a:spLocks/>
            </p:cNvSpPr>
            <p:nvPr/>
          </p:nvSpPr>
          <p:spPr bwMode="auto">
            <a:xfrm>
              <a:off x="4600" y="2001"/>
              <a:ext cx="96" cy="90"/>
            </a:xfrm>
            <a:custGeom>
              <a:avLst/>
              <a:gdLst>
                <a:gd name="T0" fmla="*/ 90 w 96"/>
                <a:gd name="T1" fmla="*/ 90 h 90"/>
                <a:gd name="T2" fmla="*/ 84 w 96"/>
                <a:gd name="T3" fmla="*/ 84 h 90"/>
                <a:gd name="T4" fmla="*/ 78 w 96"/>
                <a:gd name="T5" fmla="*/ 84 h 90"/>
                <a:gd name="T6" fmla="*/ 66 w 96"/>
                <a:gd name="T7" fmla="*/ 84 h 90"/>
                <a:gd name="T8" fmla="*/ 54 w 96"/>
                <a:gd name="T9" fmla="*/ 84 h 90"/>
                <a:gd name="T10" fmla="*/ 48 w 96"/>
                <a:gd name="T11" fmla="*/ 84 h 90"/>
                <a:gd name="T12" fmla="*/ 54 w 96"/>
                <a:gd name="T13" fmla="*/ 78 h 90"/>
                <a:gd name="T14" fmla="*/ 60 w 96"/>
                <a:gd name="T15" fmla="*/ 78 h 90"/>
                <a:gd name="T16" fmla="*/ 72 w 96"/>
                <a:gd name="T17" fmla="*/ 78 h 90"/>
                <a:gd name="T18" fmla="*/ 72 w 96"/>
                <a:gd name="T19" fmla="*/ 72 h 90"/>
                <a:gd name="T20" fmla="*/ 60 w 96"/>
                <a:gd name="T21" fmla="*/ 60 h 90"/>
                <a:gd name="T22" fmla="*/ 48 w 96"/>
                <a:gd name="T23" fmla="*/ 66 h 90"/>
                <a:gd name="T24" fmla="*/ 30 w 96"/>
                <a:gd name="T25" fmla="*/ 66 h 90"/>
                <a:gd name="T26" fmla="*/ 18 w 96"/>
                <a:gd name="T27" fmla="*/ 60 h 90"/>
                <a:gd name="T28" fmla="*/ 24 w 96"/>
                <a:gd name="T29" fmla="*/ 60 h 90"/>
                <a:gd name="T30" fmla="*/ 36 w 96"/>
                <a:gd name="T31" fmla="*/ 60 h 90"/>
                <a:gd name="T32" fmla="*/ 48 w 96"/>
                <a:gd name="T33" fmla="*/ 54 h 90"/>
                <a:gd name="T34" fmla="*/ 48 w 96"/>
                <a:gd name="T35" fmla="*/ 48 h 90"/>
                <a:gd name="T36" fmla="*/ 36 w 96"/>
                <a:gd name="T37" fmla="*/ 42 h 90"/>
                <a:gd name="T38" fmla="*/ 24 w 96"/>
                <a:gd name="T39" fmla="*/ 42 h 90"/>
                <a:gd name="T40" fmla="*/ 6 w 96"/>
                <a:gd name="T41" fmla="*/ 42 h 90"/>
                <a:gd name="T42" fmla="*/ 0 w 96"/>
                <a:gd name="T43" fmla="*/ 36 h 90"/>
                <a:gd name="T44" fmla="*/ 6 w 96"/>
                <a:gd name="T45" fmla="*/ 36 h 90"/>
                <a:gd name="T46" fmla="*/ 12 w 96"/>
                <a:gd name="T47" fmla="*/ 36 h 90"/>
                <a:gd name="T48" fmla="*/ 24 w 96"/>
                <a:gd name="T49" fmla="*/ 36 h 90"/>
                <a:gd name="T50" fmla="*/ 30 w 96"/>
                <a:gd name="T51" fmla="*/ 30 h 90"/>
                <a:gd name="T52" fmla="*/ 18 w 96"/>
                <a:gd name="T53" fmla="*/ 18 h 90"/>
                <a:gd name="T54" fmla="*/ 6 w 96"/>
                <a:gd name="T55" fmla="*/ 6 h 90"/>
                <a:gd name="T56" fmla="*/ 0 w 96"/>
                <a:gd name="T57" fmla="*/ 0 h 90"/>
                <a:gd name="T58" fmla="*/ 6 w 96"/>
                <a:gd name="T59" fmla="*/ 6 h 90"/>
                <a:gd name="T60" fmla="*/ 18 w 96"/>
                <a:gd name="T61" fmla="*/ 18 h 90"/>
                <a:gd name="T62" fmla="*/ 30 w 96"/>
                <a:gd name="T63" fmla="*/ 30 h 90"/>
                <a:gd name="T64" fmla="*/ 36 w 96"/>
                <a:gd name="T65" fmla="*/ 18 h 90"/>
                <a:gd name="T66" fmla="*/ 36 w 96"/>
                <a:gd name="T67" fmla="*/ 6 h 90"/>
                <a:gd name="T68" fmla="*/ 42 w 96"/>
                <a:gd name="T69" fmla="*/ 6 h 90"/>
                <a:gd name="T70" fmla="*/ 42 w 96"/>
                <a:gd name="T71" fmla="*/ 30 h 90"/>
                <a:gd name="T72" fmla="*/ 54 w 96"/>
                <a:gd name="T73" fmla="*/ 42 h 90"/>
                <a:gd name="T74" fmla="*/ 60 w 96"/>
                <a:gd name="T75" fmla="*/ 48 h 90"/>
                <a:gd name="T76" fmla="*/ 66 w 96"/>
                <a:gd name="T77" fmla="*/ 30 h 90"/>
                <a:gd name="T78" fmla="*/ 66 w 96"/>
                <a:gd name="T79" fmla="*/ 24 h 90"/>
                <a:gd name="T80" fmla="*/ 72 w 96"/>
                <a:gd name="T81" fmla="*/ 42 h 90"/>
                <a:gd name="T82" fmla="*/ 72 w 96"/>
                <a:gd name="T83" fmla="*/ 60 h 90"/>
                <a:gd name="T84" fmla="*/ 84 w 96"/>
                <a:gd name="T85" fmla="*/ 72 h 90"/>
                <a:gd name="T86" fmla="*/ 90 w 96"/>
                <a:gd name="T87" fmla="*/ 66 h 90"/>
                <a:gd name="T88" fmla="*/ 90 w 96"/>
                <a:gd name="T89" fmla="*/ 60 h 90"/>
                <a:gd name="T90" fmla="*/ 90 w 96"/>
                <a:gd name="T91" fmla="*/ 66 h 90"/>
                <a:gd name="T92" fmla="*/ 90 w 96"/>
                <a:gd name="T93" fmla="*/ 78 h 90"/>
                <a:gd name="T94" fmla="*/ 90 w 96"/>
                <a:gd name="T95" fmla="*/ 84 h 9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6"/>
                <a:gd name="T145" fmla="*/ 0 h 90"/>
                <a:gd name="T146" fmla="*/ 96 w 96"/>
                <a:gd name="T147" fmla="*/ 90 h 9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6" h="90">
                  <a:moveTo>
                    <a:pt x="96" y="90"/>
                  </a:moveTo>
                  <a:lnTo>
                    <a:pt x="90" y="90"/>
                  </a:lnTo>
                  <a:lnTo>
                    <a:pt x="84" y="84"/>
                  </a:lnTo>
                  <a:lnTo>
                    <a:pt x="78" y="84"/>
                  </a:lnTo>
                  <a:lnTo>
                    <a:pt x="72" y="84"/>
                  </a:lnTo>
                  <a:lnTo>
                    <a:pt x="66" y="84"/>
                  </a:lnTo>
                  <a:lnTo>
                    <a:pt x="60" y="84"/>
                  </a:lnTo>
                  <a:lnTo>
                    <a:pt x="54" y="84"/>
                  </a:lnTo>
                  <a:lnTo>
                    <a:pt x="48" y="84"/>
                  </a:lnTo>
                  <a:lnTo>
                    <a:pt x="48" y="78"/>
                  </a:lnTo>
                  <a:lnTo>
                    <a:pt x="54" y="78"/>
                  </a:lnTo>
                  <a:lnTo>
                    <a:pt x="60" y="78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72" y="72"/>
                  </a:lnTo>
                  <a:lnTo>
                    <a:pt x="66" y="66"/>
                  </a:lnTo>
                  <a:lnTo>
                    <a:pt x="60" y="66"/>
                  </a:lnTo>
                  <a:lnTo>
                    <a:pt x="60" y="60"/>
                  </a:lnTo>
                  <a:lnTo>
                    <a:pt x="54" y="60"/>
                  </a:lnTo>
                  <a:lnTo>
                    <a:pt x="48" y="66"/>
                  </a:lnTo>
                  <a:lnTo>
                    <a:pt x="42" y="66"/>
                  </a:lnTo>
                  <a:lnTo>
                    <a:pt x="36" y="66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24" y="60"/>
                  </a:lnTo>
                  <a:lnTo>
                    <a:pt x="18" y="60"/>
                  </a:lnTo>
                  <a:lnTo>
                    <a:pt x="24" y="54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2" y="60"/>
                  </a:lnTo>
                  <a:lnTo>
                    <a:pt x="48" y="54"/>
                  </a:lnTo>
                  <a:lnTo>
                    <a:pt x="54" y="54"/>
                  </a:lnTo>
                  <a:lnTo>
                    <a:pt x="48" y="48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0" y="42"/>
                  </a:lnTo>
                  <a:lnTo>
                    <a:pt x="24" y="42"/>
                  </a:lnTo>
                  <a:lnTo>
                    <a:pt x="18" y="42"/>
                  </a:lnTo>
                  <a:lnTo>
                    <a:pt x="12" y="42"/>
                  </a:lnTo>
                  <a:lnTo>
                    <a:pt x="6" y="42"/>
                  </a:lnTo>
                  <a:lnTo>
                    <a:pt x="6" y="36"/>
                  </a:lnTo>
                  <a:lnTo>
                    <a:pt x="0" y="36"/>
                  </a:lnTo>
                  <a:lnTo>
                    <a:pt x="6" y="36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4" y="36"/>
                  </a:lnTo>
                  <a:lnTo>
                    <a:pt x="30" y="36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36" y="24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6" y="6"/>
                  </a:lnTo>
                  <a:lnTo>
                    <a:pt x="42" y="6"/>
                  </a:lnTo>
                  <a:lnTo>
                    <a:pt x="42" y="18"/>
                  </a:lnTo>
                  <a:lnTo>
                    <a:pt x="42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8" y="36"/>
                  </a:lnTo>
                  <a:lnTo>
                    <a:pt x="54" y="42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6" y="42"/>
                  </a:lnTo>
                  <a:lnTo>
                    <a:pt x="66" y="36"/>
                  </a:lnTo>
                  <a:lnTo>
                    <a:pt x="66" y="30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72" y="36"/>
                  </a:lnTo>
                  <a:lnTo>
                    <a:pt x="72" y="42"/>
                  </a:lnTo>
                  <a:lnTo>
                    <a:pt x="72" y="48"/>
                  </a:lnTo>
                  <a:lnTo>
                    <a:pt x="66" y="54"/>
                  </a:lnTo>
                  <a:lnTo>
                    <a:pt x="72" y="60"/>
                  </a:lnTo>
                  <a:lnTo>
                    <a:pt x="78" y="66"/>
                  </a:lnTo>
                  <a:lnTo>
                    <a:pt x="84" y="72"/>
                  </a:lnTo>
                  <a:lnTo>
                    <a:pt x="84" y="66"/>
                  </a:lnTo>
                  <a:lnTo>
                    <a:pt x="90" y="66"/>
                  </a:lnTo>
                  <a:lnTo>
                    <a:pt x="90" y="60"/>
                  </a:lnTo>
                  <a:lnTo>
                    <a:pt x="96" y="60"/>
                  </a:lnTo>
                  <a:lnTo>
                    <a:pt x="90" y="66"/>
                  </a:lnTo>
                  <a:lnTo>
                    <a:pt x="90" y="72"/>
                  </a:lnTo>
                  <a:lnTo>
                    <a:pt x="90" y="78"/>
                  </a:lnTo>
                  <a:lnTo>
                    <a:pt x="90" y="84"/>
                  </a:lnTo>
                  <a:lnTo>
                    <a:pt x="96" y="9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42" name="Freeform 475"/>
            <p:cNvSpPr>
              <a:spLocks/>
            </p:cNvSpPr>
            <p:nvPr/>
          </p:nvSpPr>
          <p:spPr bwMode="auto">
            <a:xfrm>
              <a:off x="4719" y="1977"/>
              <a:ext cx="78" cy="102"/>
            </a:xfrm>
            <a:custGeom>
              <a:avLst/>
              <a:gdLst>
                <a:gd name="T0" fmla="*/ 18 w 78"/>
                <a:gd name="T1" fmla="*/ 102 h 102"/>
                <a:gd name="T2" fmla="*/ 12 w 78"/>
                <a:gd name="T3" fmla="*/ 90 h 102"/>
                <a:gd name="T4" fmla="*/ 6 w 78"/>
                <a:gd name="T5" fmla="*/ 84 h 102"/>
                <a:gd name="T6" fmla="*/ 0 w 78"/>
                <a:gd name="T7" fmla="*/ 72 h 102"/>
                <a:gd name="T8" fmla="*/ 6 w 78"/>
                <a:gd name="T9" fmla="*/ 60 h 102"/>
                <a:gd name="T10" fmla="*/ 6 w 78"/>
                <a:gd name="T11" fmla="*/ 60 h 102"/>
                <a:gd name="T12" fmla="*/ 6 w 78"/>
                <a:gd name="T13" fmla="*/ 72 h 102"/>
                <a:gd name="T14" fmla="*/ 12 w 78"/>
                <a:gd name="T15" fmla="*/ 90 h 102"/>
                <a:gd name="T16" fmla="*/ 24 w 78"/>
                <a:gd name="T17" fmla="*/ 90 h 102"/>
                <a:gd name="T18" fmla="*/ 24 w 78"/>
                <a:gd name="T19" fmla="*/ 90 h 102"/>
                <a:gd name="T20" fmla="*/ 24 w 78"/>
                <a:gd name="T21" fmla="*/ 78 h 102"/>
                <a:gd name="T22" fmla="*/ 18 w 78"/>
                <a:gd name="T23" fmla="*/ 54 h 102"/>
                <a:gd name="T24" fmla="*/ 18 w 78"/>
                <a:gd name="T25" fmla="*/ 48 h 102"/>
                <a:gd name="T26" fmla="*/ 24 w 78"/>
                <a:gd name="T27" fmla="*/ 42 h 102"/>
                <a:gd name="T28" fmla="*/ 24 w 78"/>
                <a:gd name="T29" fmla="*/ 54 h 102"/>
                <a:gd name="T30" fmla="*/ 24 w 78"/>
                <a:gd name="T31" fmla="*/ 72 h 102"/>
                <a:gd name="T32" fmla="*/ 30 w 78"/>
                <a:gd name="T33" fmla="*/ 72 h 102"/>
                <a:gd name="T34" fmla="*/ 36 w 78"/>
                <a:gd name="T35" fmla="*/ 60 h 102"/>
                <a:gd name="T36" fmla="*/ 36 w 78"/>
                <a:gd name="T37" fmla="*/ 48 h 102"/>
                <a:gd name="T38" fmla="*/ 36 w 78"/>
                <a:gd name="T39" fmla="*/ 24 h 102"/>
                <a:gd name="T40" fmla="*/ 42 w 78"/>
                <a:gd name="T41" fmla="*/ 12 h 102"/>
                <a:gd name="T42" fmla="*/ 42 w 78"/>
                <a:gd name="T43" fmla="*/ 12 h 102"/>
                <a:gd name="T44" fmla="*/ 42 w 78"/>
                <a:gd name="T45" fmla="*/ 24 h 102"/>
                <a:gd name="T46" fmla="*/ 42 w 78"/>
                <a:gd name="T47" fmla="*/ 42 h 102"/>
                <a:gd name="T48" fmla="*/ 48 w 78"/>
                <a:gd name="T49" fmla="*/ 42 h 102"/>
                <a:gd name="T50" fmla="*/ 54 w 78"/>
                <a:gd name="T51" fmla="*/ 30 h 102"/>
                <a:gd name="T52" fmla="*/ 54 w 78"/>
                <a:gd name="T53" fmla="*/ 18 h 102"/>
                <a:gd name="T54" fmla="*/ 60 w 78"/>
                <a:gd name="T55" fmla="*/ 6 h 102"/>
                <a:gd name="T56" fmla="*/ 66 w 78"/>
                <a:gd name="T57" fmla="*/ 0 h 102"/>
                <a:gd name="T58" fmla="*/ 72 w 78"/>
                <a:gd name="T59" fmla="*/ 0 h 102"/>
                <a:gd name="T60" fmla="*/ 66 w 78"/>
                <a:gd name="T61" fmla="*/ 12 h 102"/>
                <a:gd name="T62" fmla="*/ 54 w 78"/>
                <a:gd name="T63" fmla="*/ 24 h 102"/>
                <a:gd name="T64" fmla="*/ 54 w 78"/>
                <a:gd name="T65" fmla="*/ 36 h 102"/>
                <a:gd name="T66" fmla="*/ 48 w 78"/>
                <a:gd name="T67" fmla="*/ 48 h 102"/>
                <a:gd name="T68" fmla="*/ 54 w 78"/>
                <a:gd name="T69" fmla="*/ 48 h 102"/>
                <a:gd name="T70" fmla="*/ 60 w 78"/>
                <a:gd name="T71" fmla="*/ 48 h 102"/>
                <a:gd name="T72" fmla="*/ 66 w 78"/>
                <a:gd name="T73" fmla="*/ 42 h 102"/>
                <a:gd name="T74" fmla="*/ 72 w 78"/>
                <a:gd name="T75" fmla="*/ 36 h 102"/>
                <a:gd name="T76" fmla="*/ 78 w 78"/>
                <a:gd name="T77" fmla="*/ 36 h 102"/>
                <a:gd name="T78" fmla="*/ 78 w 78"/>
                <a:gd name="T79" fmla="*/ 36 h 102"/>
                <a:gd name="T80" fmla="*/ 72 w 78"/>
                <a:gd name="T81" fmla="*/ 42 h 102"/>
                <a:gd name="T82" fmla="*/ 66 w 78"/>
                <a:gd name="T83" fmla="*/ 48 h 102"/>
                <a:gd name="T84" fmla="*/ 60 w 78"/>
                <a:gd name="T85" fmla="*/ 54 h 102"/>
                <a:gd name="T86" fmla="*/ 48 w 78"/>
                <a:gd name="T87" fmla="*/ 54 h 102"/>
                <a:gd name="T88" fmla="*/ 42 w 78"/>
                <a:gd name="T89" fmla="*/ 60 h 102"/>
                <a:gd name="T90" fmla="*/ 36 w 78"/>
                <a:gd name="T91" fmla="*/ 78 h 102"/>
                <a:gd name="T92" fmla="*/ 36 w 78"/>
                <a:gd name="T93" fmla="*/ 84 h 102"/>
                <a:gd name="T94" fmla="*/ 48 w 78"/>
                <a:gd name="T95" fmla="*/ 84 h 102"/>
                <a:gd name="T96" fmla="*/ 54 w 78"/>
                <a:gd name="T97" fmla="*/ 84 h 102"/>
                <a:gd name="T98" fmla="*/ 60 w 78"/>
                <a:gd name="T99" fmla="*/ 78 h 102"/>
                <a:gd name="T100" fmla="*/ 66 w 78"/>
                <a:gd name="T101" fmla="*/ 72 h 102"/>
                <a:gd name="T102" fmla="*/ 66 w 78"/>
                <a:gd name="T103" fmla="*/ 72 h 102"/>
                <a:gd name="T104" fmla="*/ 66 w 78"/>
                <a:gd name="T105" fmla="*/ 78 h 102"/>
                <a:gd name="T106" fmla="*/ 54 w 78"/>
                <a:gd name="T107" fmla="*/ 84 h 102"/>
                <a:gd name="T108" fmla="*/ 48 w 78"/>
                <a:gd name="T109" fmla="*/ 90 h 102"/>
                <a:gd name="T110" fmla="*/ 36 w 78"/>
                <a:gd name="T111" fmla="*/ 90 h 102"/>
                <a:gd name="T112" fmla="*/ 30 w 78"/>
                <a:gd name="T113" fmla="*/ 90 h 102"/>
                <a:gd name="T114" fmla="*/ 30 w 78"/>
                <a:gd name="T115" fmla="*/ 96 h 102"/>
                <a:gd name="T116" fmla="*/ 24 w 78"/>
                <a:gd name="T117" fmla="*/ 96 h 102"/>
                <a:gd name="T118" fmla="*/ 18 w 78"/>
                <a:gd name="T119" fmla="*/ 102 h 10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8"/>
                <a:gd name="T181" fmla="*/ 0 h 102"/>
                <a:gd name="T182" fmla="*/ 78 w 78"/>
                <a:gd name="T183" fmla="*/ 102 h 10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8" h="102">
                  <a:moveTo>
                    <a:pt x="18" y="102"/>
                  </a:moveTo>
                  <a:lnTo>
                    <a:pt x="18" y="102"/>
                  </a:lnTo>
                  <a:lnTo>
                    <a:pt x="12" y="96"/>
                  </a:lnTo>
                  <a:lnTo>
                    <a:pt x="12" y="90"/>
                  </a:lnTo>
                  <a:lnTo>
                    <a:pt x="6" y="90"/>
                  </a:lnTo>
                  <a:lnTo>
                    <a:pt x="6" y="84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6" y="72"/>
                  </a:lnTo>
                  <a:lnTo>
                    <a:pt x="12" y="84"/>
                  </a:lnTo>
                  <a:lnTo>
                    <a:pt x="12" y="90"/>
                  </a:lnTo>
                  <a:lnTo>
                    <a:pt x="18" y="96"/>
                  </a:lnTo>
                  <a:lnTo>
                    <a:pt x="24" y="90"/>
                  </a:lnTo>
                  <a:lnTo>
                    <a:pt x="24" y="84"/>
                  </a:lnTo>
                  <a:lnTo>
                    <a:pt x="24" y="78"/>
                  </a:lnTo>
                  <a:lnTo>
                    <a:pt x="18" y="66"/>
                  </a:lnTo>
                  <a:lnTo>
                    <a:pt x="18" y="54"/>
                  </a:lnTo>
                  <a:lnTo>
                    <a:pt x="18" y="48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24" y="54"/>
                  </a:lnTo>
                  <a:lnTo>
                    <a:pt x="24" y="66"/>
                  </a:lnTo>
                  <a:lnTo>
                    <a:pt x="24" y="72"/>
                  </a:lnTo>
                  <a:lnTo>
                    <a:pt x="30" y="78"/>
                  </a:lnTo>
                  <a:lnTo>
                    <a:pt x="30" y="72"/>
                  </a:lnTo>
                  <a:lnTo>
                    <a:pt x="36" y="66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6" y="48"/>
                  </a:lnTo>
                  <a:lnTo>
                    <a:pt x="36" y="36"/>
                  </a:lnTo>
                  <a:lnTo>
                    <a:pt x="36" y="24"/>
                  </a:lnTo>
                  <a:lnTo>
                    <a:pt x="36" y="12"/>
                  </a:lnTo>
                  <a:lnTo>
                    <a:pt x="42" y="12"/>
                  </a:lnTo>
                  <a:lnTo>
                    <a:pt x="42" y="18"/>
                  </a:lnTo>
                  <a:lnTo>
                    <a:pt x="42" y="24"/>
                  </a:lnTo>
                  <a:lnTo>
                    <a:pt x="42" y="36"/>
                  </a:lnTo>
                  <a:lnTo>
                    <a:pt x="42" y="42"/>
                  </a:lnTo>
                  <a:lnTo>
                    <a:pt x="42" y="48"/>
                  </a:lnTo>
                  <a:lnTo>
                    <a:pt x="48" y="42"/>
                  </a:lnTo>
                  <a:lnTo>
                    <a:pt x="48" y="36"/>
                  </a:lnTo>
                  <a:lnTo>
                    <a:pt x="54" y="30"/>
                  </a:lnTo>
                  <a:lnTo>
                    <a:pt x="54" y="24"/>
                  </a:lnTo>
                  <a:lnTo>
                    <a:pt x="54" y="18"/>
                  </a:lnTo>
                  <a:lnTo>
                    <a:pt x="60" y="12"/>
                  </a:lnTo>
                  <a:lnTo>
                    <a:pt x="60" y="6"/>
                  </a:lnTo>
                  <a:lnTo>
                    <a:pt x="66" y="6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60" y="18"/>
                  </a:lnTo>
                  <a:lnTo>
                    <a:pt x="54" y="24"/>
                  </a:lnTo>
                  <a:lnTo>
                    <a:pt x="54" y="30"/>
                  </a:lnTo>
                  <a:lnTo>
                    <a:pt x="54" y="36"/>
                  </a:lnTo>
                  <a:lnTo>
                    <a:pt x="54" y="42"/>
                  </a:lnTo>
                  <a:lnTo>
                    <a:pt x="48" y="48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6" y="42"/>
                  </a:lnTo>
                  <a:lnTo>
                    <a:pt x="72" y="42"/>
                  </a:lnTo>
                  <a:lnTo>
                    <a:pt x="72" y="36"/>
                  </a:lnTo>
                  <a:lnTo>
                    <a:pt x="78" y="36"/>
                  </a:lnTo>
                  <a:lnTo>
                    <a:pt x="72" y="42"/>
                  </a:lnTo>
                  <a:lnTo>
                    <a:pt x="72" y="48"/>
                  </a:lnTo>
                  <a:lnTo>
                    <a:pt x="66" y="48"/>
                  </a:lnTo>
                  <a:lnTo>
                    <a:pt x="60" y="48"/>
                  </a:lnTo>
                  <a:lnTo>
                    <a:pt x="60" y="54"/>
                  </a:lnTo>
                  <a:lnTo>
                    <a:pt x="54" y="54"/>
                  </a:lnTo>
                  <a:lnTo>
                    <a:pt x="48" y="54"/>
                  </a:lnTo>
                  <a:lnTo>
                    <a:pt x="42" y="60"/>
                  </a:lnTo>
                  <a:lnTo>
                    <a:pt x="42" y="66"/>
                  </a:lnTo>
                  <a:lnTo>
                    <a:pt x="36" y="78"/>
                  </a:lnTo>
                  <a:lnTo>
                    <a:pt x="36" y="84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60" y="78"/>
                  </a:lnTo>
                  <a:lnTo>
                    <a:pt x="60" y="72"/>
                  </a:lnTo>
                  <a:lnTo>
                    <a:pt x="66" y="72"/>
                  </a:lnTo>
                  <a:lnTo>
                    <a:pt x="66" y="78"/>
                  </a:lnTo>
                  <a:lnTo>
                    <a:pt x="60" y="84"/>
                  </a:lnTo>
                  <a:lnTo>
                    <a:pt x="54" y="84"/>
                  </a:lnTo>
                  <a:lnTo>
                    <a:pt x="54" y="90"/>
                  </a:lnTo>
                  <a:lnTo>
                    <a:pt x="48" y="90"/>
                  </a:lnTo>
                  <a:lnTo>
                    <a:pt x="42" y="90"/>
                  </a:lnTo>
                  <a:lnTo>
                    <a:pt x="36" y="90"/>
                  </a:lnTo>
                  <a:lnTo>
                    <a:pt x="30" y="90"/>
                  </a:lnTo>
                  <a:lnTo>
                    <a:pt x="30" y="96"/>
                  </a:lnTo>
                  <a:lnTo>
                    <a:pt x="24" y="96"/>
                  </a:lnTo>
                  <a:lnTo>
                    <a:pt x="18" y="102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43" name="Freeform 476"/>
            <p:cNvSpPr>
              <a:spLocks/>
            </p:cNvSpPr>
            <p:nvPr/>
          </p:nvSpPr>
          <p:spPr bwMode="auto">
            <a:xfrm>
              <a:off x="4755" y="2091"/>
              <a:ext cx="120" cy="54"/>
            </a:xfrm>
            <a:custGeom>
              <a:avLst/>
              <a:gdLst>
                <a:gd name="T0" fmla="*/ 6 w 120"/>
                <a:gd name="T1" fmla="*/ 18 h 54"/>
                <a:gd name="T2" fmla="*/ 6 w 120"/>
                <a:gd name="T3" fmla="*/ 18 h 54"/>
                <a:gd name="T4" fmla="*/ 6 w 120"/>
                <a:gd name="T5" fmla="*/ 18 h 54"/>
                <a:gd name="T6" fmla="*/ 18 w 120"/>
                <a:gd name="T7" fmla="*/ 18 h 54"/>
                <a:gd name="T8" fmla="*/ 30 w 120"/>
                <a:gd name="T9" fmla="*/ 24 h 54"/>
                <a:gd name="T10" fmla="*/ 36 w 120"/>
                <a:gd name="T11" fmla="*/ 24 h 54"/>
                <a:gd name="T12" fmla="*/ 42 w 120"/>
                <a:gd name="T13" fmla="*/ 24 h 54"/>
                <a:gd name="T14" fmla="*/ 42 w 120"/>
                <a:gd name="T15" fmla="*/ 30 h 54"/>
                <a:gd name="T16" fmla="*/ 48 w 120"/>
                <a:gd name="T17" fmla="*/ 42 h 54"/>
                <a:gd name="T18" fmla="*/ 54 w 120"/>
                <a:gd name="T19" fmla="*/ 48 h 54"/>
                <a:gd name="T20" fmla="*/ 60 w 120"/>
                <a:gd name="T21" fmla="*/ 48 h 54"/>
                <a:gd name="T22" fmla="*/ 60 w 120"/>
                <a:gd name="T23" fmla="*/ 48 h 54"/>
                <a:gd name="T24" fmla="*/ 54 w 120"/>
                <a:gd name="T25" fmla="*/ 42 h 54"/>
                <a:gd name="T26" fmla="*/ 48 w 120"/>
                <a:gd name="T27" fmla="*/ 30 h 54"/>
                <a:gd name="T28" fmla="*/ 48 w 120"/>
                <a:gd name="T29" fmla="*/ 24 h 54"/>
                <a:gd name="T30" fmla="*/ 54 w 120"/>
                <a:gd name="T31" fmla="*/ 24 h 54"/>
                <a:gd name="T32" fmla="*/ 60 w 120"/>
                <a:gd name="T33" fmla="*/ 30 h 54"/>
                <a:gd name="T34" fmla="*/ 66 w 120"/>
                <a:gd name="T35" fmla="*/ 30 h 54"/>
                <a:gd name="T36" fmla="*/ 72 w 120"/>
                <a:gd name="T37" fmla="*/ 30 h 54"/>
                <a:gd name="T38" fmla="*/ 72 w 120"/>
                <a:gd name="T39" fmla="*/ 36 h 54"/>
                <a:gd name="T40" fmla="*/ 78 w 120"/>
                <a:gd name="T41" fmla="*/ 48 h 54"/>
                <a:gd name="T42" fmla="*/ 84 w 120"/>
                <a:gd name="T43" fmla="*/ 48 h 54"/>
                <a:gd name="T44" fmla="*/ 96 w 120"/>
                <a:gd name="T45" fmla="*/ 54 h 54"/>
                <a:gd name="T46" fmla="*/ 96 w 120"/>
                <a:gd name="T47" fmla="*/ 54 h 54"/>
                <a:gd name="T48" fmla="*/ 90 w 120"/>
                <a:gd name="T49" fmla="*/ 48 h 54"/>
                <a:gd name="T50" fmla="*/ 84 w 120"/>
                <a:gd name="T51" fmla="*/ 42 h 54"/>
                <a:gd name="T52" fmla="*/ 78 w 120"/>
                <a:gd name="T53" fmla="*/ 36 h 54"/>
                <a:gd name="T54" fmla="*/ 78 w 120"/>
                <a:gd name="T55" fmla="*/ 36 h 54"/>
                <a:gd name="T56" fmla="*/ 78 w 120"/>
                <a:gd name="T57" fmla="*/ 36 h 54"/>
                <a:gd name="T58" fmla="*/ 90 w 120"/>
                <a:gd name="T59" fmla="*/ 36 h 54"/>
                <a:gd name="T60" fmla="*/ 108 w 120"/>
                <a:gd name="T61" fmla="*/ 42 h 54"/>
                <a:gd name="T62" fmla="*/ 114 w 120"/>
                <a:gd name="T63" fmla="*/ 42 h 54"/>
                <a:gd name="T64" fmla="*/ 120 w 120"/>
                <a:gd name="T65" fmla="*/ 42 h 54"/>
                <a:gd name="T66" fmla="*/ 120 w 120"/>
                <a:gd name="T67" fmla="*/ 36 h 54"/>
                <a:gd name="T68" fmla="*/ 114 w 120"/>
                <a:gd name="T69" fmla="*/ 36 h 54"/>
                <a:gd name="T70" fmla="*/ 102 w 120"/>
                <a:gd name="T71" fmla="*/ 36 h 54"/>
                <a:gd name="T72" fmla="*/ 90 w 120"/>
                <a:gd name="T73" fmla="*/ 30 h 54"/>
                <a:gd name="T74" fmla="*/ 84 w 120"/>
                <a:gd name="T75" fmla="*/ 30 h 54"/>
                <a:gd name="T76" fmla="*/ 84 w 120"/>
                <a:gd name="T77" fmla="*/ 24 h 54"/>
                <a:gd name="T78" fmla="*/ 90 w 120"/>
                <a:gd name="T79" fmla="*/ 18 h 54"/>
                <a:gd name="T80" fmla="*/ 96 w 120"/>
                <a:gd name="T81" fmla="*/ 18 h 54"/>
                <a:gd name="T82" fmla="*/ 96 w 120"/>
                <a:gd name="T83" fmla="*/ 18 h 54"/>
                <a:gd name="T84" fmla="*/ 90 w 120"/>
                <a:gd name="T85" fmla="*/ 12 h 54"/>
                <a:gd name="T86" fmla="*/ 84 w 120"/>
                <a:gd name="T87" fmla="*/ 12 h 54"/>
                <a:gd name="T88" fmla="*/ 78 w 120"/>
                <a:gd name="T89" fmla="*/ 18 h 54"/>
                <a:gd name="T90" fmla="*/ 78 w 120"/>
                <a:gd name="T91" fmla="*/ 18 h 54"/>
                <a:gd name="T92" fmla="*/ 72 w 120"/>
                <a:gd name="T93" fmla="*/ 24 h 54"/>
                <a:gd name="T94" fmla="*/ 66 w 120"/>
                <a:gd name="T95" fmla="*/ 24 h 54"/>
                <a:gd name="T96" fmla="*/ 60 w 120"/>
                <a:gd name="T97" fmla="*/ 18 h 54"/>
                <a:gd name="T98" fmla="*/ 54 w 120"/>
                <a:gd name="T99" fmla="*/ 18 h 54"/>
                <a:gd name="T100" fmla="*/ 48 w 120"/>
                <a:gd name="T101" fmla="*/ 18 h 54"/>
                <a:gd name="T102" fmla="*/ 54 w 120"/>
                <a:gd name="T103" fmla="*/ 6 h 54"/>
                <a:gd name="T104" fmla="*/ 66 w 120"/>
                <a:gd name="T105" fmla="*/ 0 h 54"/>
                <a:gd name="T106" fmla="*/ 66 w 120"/>
                <a:gd name="T107" fmla="*/ 0 h 54"/>
                <a:gd name="T108" fmla="*/ 60 w 120"/>
                <a:gd name="T109" fmla="*/ 0 h 54"/>
                <a:gd name="T110" fmla="*/ 54 w 120"/>
                <a:gd name="T111" fmla="*/ 6 h 54"/>
                <a:gd name="T112" fmla="*/ 42 w 120"/>
                <a:gd name="T113" fmla="*/ 6 h 54"/>
                <a:gd name="T114" fmla="*/ 42 w 120"/>
                <a:gd name="T115" fmla="*/ 12 h 54"/>
                <a:gd name="T116" fmla="*/ 36 w 120"/>
                <a:gd name="T117" fmla="*/ 18 h 54"/>
                <a:gd name="T118" fmla="*/ 24 w 120"/>
                <a:gd name="T119" fmla="*/ 18 h 54"/>
                <a:gd name="T120" fmla="*/ 12 w 120"/>
                <a:gd name="T121" fmla="*/ 18 h 54"/>
                <a:gd name="T122" fmla="*/ 6 w 120"/>
                <a:gd name="T123" fmla="*/ 18 h 5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0"/>
                <a:gd name="T187" fmla="*/ 0 h 54"/>
                <a:gd name="T188" fmla="*/ 120 w 120"/>
                <a:gd name="T189" fmla="*/ 54 h 5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0" h="54">
                  <a:moveTo>
                    <a:pt x="0" y="18"/>
                  </a:moveTo>
                  <a:lnTo>
                    <a:pt x="6" y="18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24"/>
                  </a:lnTo>
                  <a:lnTo>
                    <a:pt x="36" y="24"/>
                  </a:lnTo>
                  <a:lnTo>
                    <a:pt x="42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54" y="42"/>
                  </a:lnTo>
                  <a:lnTo>
                    <a:pt x="48" y="36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0" y="30"/>
                  </a:lnTo>
                  <a:lnTo>
                    <a:pt x="66" y="30"/>
                  </a:lnTo>
                  <a:lnTo>
                    <a:pt x="72" y="30"/>
                  </a:lnTo>
                  <a:lnTo>
                    <a:pt x="72" y="36"/>
                  </a:lnTo>
                  <a:lnTo>
                    <a:pt x="78" y="42"/>
                  </a:lnTo>
                  <a:lnTo>
                    <a:pt x="78" y="48"/>
                  </a:lnTo>
                  <a:lnTo>
                    <a:pt x="84" y="48"/>
                  </a:lnTo>
                  <a:lnTo>
                    <a:pt x="90" y="54"/>
                  </a:lnTo>
                  <a:lnTo>
                    <a:pt x="96" y="54"/>
                  </a:lnTo>
                  <a:lnTo>
                    <a:pt x="90" y="48"/>
                  </a:lnTo>
                  <a:lnTo>
                    <a:pt x="84" y="42"/>
                  </a:lnTo>
                  <a:lnTo>
                    <a:pt x="78" y="36"/>
                  </a:lnTo>
                  <a:lnTo>
                    <a:pt x="78" y="30"/>
                  </a:lnTo>
                  <a:lnTo>
                    <a:pt x="78" y="36"/>
                  </a:lnTo>
                  <a:lnTo>
                    <a:pt x="84" y="36"/>
                  </a:lnTo>
                  <a:lnTo>
                    <a:pt x="90" y="36"/>
                  </a:lnTo>
                  <a:lnTo>
                    <a:pt x="96" y="36"/>
                  </a:lnTo>
                  <a:lnTo>
                    <a:pt x="108" y="42"/>
                  </a:lnTo>
                  <a:lnTo>
                    <a:pt x="114" y="42"/>
                  </a:lnTo>
                  <a:lnTo>
                    <a:pt x="120" y="42"/>
                  </a:lnTo>
                  <a:lnTo>
                    <a:pt x="120" y="36"/>
                  </a:lnTo>
                  <a:lnTo>
                    <a:pt x="114" y="36"/>
                  </a:lnTo>
                  <a:lnTo>
                    <a:pt x="108" y="36"/>
                  </a:lnTo>
                  <a:lnTo>
                    <a:pt x="102" y="36"/>
                  </a:lnTo>
                  <a:lnTo>
                    <a:pt x="96" y="30"/>
                  </a:lnTo>
                  <a:lnTo>
                    <a:pt x="90" y="30"/>
                  </a:lnTo>
                  <a:lnTo>
                    <a:pt x="84" y="30"/>
                  </a:lnTo>
                  <a:lnTo>
                    <a:pt x="78" y="24"/>
                  </a:lnTo>
                  <a:lnTo>
                    <a:pt x="84" y="24"/>
                  </a:lnTo>
                  <a:lnTo>
                    <a:pt x="90" y="18"/>
                  </a:lnTo>
                  <a:lnTo>
                    <a:pt x="96" y="18"/>
                  </a:lnTo>
                  <a:lnTo>
                    <a:pt x="96" y="12"/>
                  </a:lnTo>
                  <a:lnTo>
                    <a:pt x="90" y="12"/>
                  </a:lnTo>
                  <a:lnTo>
                    <a:pt x="84" y="12"/>
                  </a:lnTo>
                  <a:lnTo>
                    <a:pt x="84" y="18"/>
                  </a:lnTo>
                  <a:lnTo>
                    <a:pt x="78" y="18"/>
                  </a:lnTo>
                  <a:lnTo>
                    <a:pt x="72" y="24"/>
                  </a:lnTo>
                  <a:lnTo>
                    <a:pt x="66" y="24"/>
                  </a:lnTo>
                  <a:lnTo>
                    <a:pt x="60" y="24"/>
                  </a:lnTo>
                  <a:lnTo>
                    <a:pt x="60" y="18"/>
                  </a:lnTo>
                  <a:lnTo>
                    <a:pt x="54" y="18"/>
                  </a:lnTo>
                  <a:lnTo>
                    <a:pt x="48" y="18"/>
                  </a:lnTo>
                  <a:lnTo>
                    <a:pt x="54" y="12"/>
                  </a:lnTo>
                  <a:lnTo>
                    <a:pt x="54" y="6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54" y="6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42" y="12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44" name="Freeform 477"/>
            <p:cNvSpPr>
              <a:spLocks/>
            </p:cNvSpPr>
            <p:nvPr/>
          </p:nvSpPr>
          <p:spPr bwMode="auto">
            <a:xfrm>
              <a:off x="4743" y="2139"/>
              <a:ext cx="102" cy="107"/>
            </a:xfrm>
            <a:custGeom>
              <a:avLst/>
              <a:gdLst>
                <a:gd name="T0" fmla="*/ 6 w 102"/>
                <a:gd name="T1" fmla="*/ 6 h 107"/>
                <a:gd name="T2" fmla="*/ 18 w 102"/>
                <a:gd name="T3" fmla="*/ 12 h 107"/>
                <a:gd name="T4" fmla="*/ 18 w 102"/>
                <a:gd name="T5" fmla="*/ 23 h 107"/>
                <a:gd name="T6" fmla="*/ 18 w 102"/>
                <a:gd name="T7" fmla="*/ 47 h 107"/>
                <a:gd name="T8" fmla="*/ 18 w 102"/>
                <a:gd name="T9" fmla="*/ 47 h 107"/>
                <a:gd name="T10" fmla="*/ 24 w 102"/>
                <a:gd name="T11" fmla="*/ 29 h 107"/>
                <a:gd name="T12" fmla="*/ 24 w 102"/>
                <a:gd name="T13" fmla="*/ 23 h 107"/>
                <a:gd name="T14" fmla="*/ 30 w 102"/>
                <a:gd name="T15" fmla="*/ 23 h 107"/>
                <a:gd name="T16" fmla="*/ 36 w 102"/>
                <a:gd name="T17" fmla="*/ 29 h 107"/>
                <a:gd name="T18" fmla="*/ 42 w 102"/>
                <a:gd name="T19" fmla="*/ 41 h 107"/>
                <a:gd name="T20" fmla="*/ 48 w 102"/>
                <a:gd name="T21" fmla="*/ 53 h 107"/>
                <a:gd name="T22" fmla="*/ 48 w 102"/>
                <a:gd name="T23" fmla="*/ 71 h 107"/>
                <a:gd name="T24" fmla="*/ 48 w 102"/>
                <a:gd name="T25" fmla="*/ 71 h 107"/>
                <a:gd name="T26" fmla="*/ 54 w 102"/>
                <a:gd name="T27" fmla="*/ 53 h 107"/>
                <a:gd name="T28" fmla="*/ 60 w 102"/>
                <a:gd name="T29" fmla="*/ 53 h 107"/>
                <a:gd name="T30" fmla="*/ 72 w 102"/>
                <a:gd name="T31" fmla="*/ 65 h 107"/>
                <a:gd name="T32" fmla="*/ 84 w 102"/>
                <a:gd name="T33" fmla="*/ 83 h 107"/>
                <a:gd name="T34" fmla="*/ 90 w 102"/>
                <a:gd name="T35" fmla="*/ 101 h 107"/>
                <a:gd name="T36" fmla="*/ 96 w 102"/>
                <a:gd name="T37" fmla="*/ 107 h 107"/>
                <a:gd name="T38" fmla="*/ 102 w 102"/>
                <a:gd name="T39" fmla="*/ 107 h 107"/>
                <a:gd name="T40" fmla="*/ 96 w 102"/>
                <a:gd name="T41" fmla="*/ 101 h 107"/>
                <a:gd name="T42" fmla="*/ 90 w 102"/>
                <a:gd name="T43" fmla="*/ 83 h 107"/>
                <a:gd name="T44" fmla="*/ 78 w 102"/>
                <a:gd name="T45" fmla="*/ 65 h 107"/>
                <a:gd name="T46" fmla="*/ 66 w 102"/>
                <a:gd name="T47" fmla="*/ 53 h 107"/>
                <a:gd name="T48" fmla="*/ 66 w 102"/>
                <a:gd name="T49" fmla="*/ 47 h 107"/>
                <a:gd name="T50" fmla="*/ 72 w 102"/>
                <a:gd name="T51" fmla="*/ 41 h 107"/>
                <a:gd name="T52" fmla="*/ 78 w 102"/>
                <a:gd name="T53" fmla="*/ 41 h 107"/>
                <a:gd name="T54" fmla="*/ 78 w 102"/>
                <a:gd name="T55" fmla="*/ 41 h 107"/>
                <a:gd name="T56" fmla="*/ 90 w 102"/>
                <a:gd name="T57" fmla="*/ 47 h 107"/>
                <a:gd name="T58" fmla="*/ 90 w 102"/>
                <a:gd name="T59" fmla="*/ 47 h 107"/>
                <a:gd name="T60" fmla="*/ 84 w 102"/>
                <a:gd name="T61" fmla="*/ 41 h 107"/>
                <a:gd name="T62" fmla="*/ 78 w 102"/>
                <a:gd name="T63" fmla="*/ 35 h 107"/>
                <a:gd name="T64" fmla="*/ 66 w 102"/>
                <a:gd name="T65" fmla="*/ 35 h 107"/>
                <a:gd name="T66" fmla="*/ 60 w 102"/>
                <a:gd name="T67" fmla="*/ 35 h 107"/>
                <a:gd name="T68" fmla="*/ 54 w 102"/>
                <a:gd name="T69" fmla="*/ 35 h 107"/>
                <a:gd name="T70" fmla="*/ 48 w 102"/>
                <a:gd name="T71" fmla="*/ 35 h 107"/>
                <a:gd name="T72" fmla="*/ 42 w 102"/>
                <a:gd name="T73" fmla="*/ 29 h 107"/>
                <a:gd name="T74" fmla="*/ 36 w 102"/>
                <a:gd name="T75" fmla="*/ 23 h 107"/>
                <a:gd name="T76" fmla="*/ 36 w 102"/>
                <a:gd name="T77" fmla="*/ 23 h 107"/>
                <a:gd name="T78" fmla="*/ 42 w 102"/>
                <a:gd name="T79" fmla="*/ 18 h 107"/>
                <a:gd name="T80" fmla="*/ 48 w 102"/>
                <a:gd name="T81" fmla="*/ 18 h 107"/>
                <a:gd name="T82" fmla="*/ 54 w 102"/>
                <a:gd name="T83" fmla="*/ 18 h 107"/>
                <a:gd name="T84" fmla="*/ 60 w 102"/>
                <a:gd name="T85" fmla="*/ 18 h 107"/>
                <a:gd name="T86" fmla="*/ 60 w 102"/>
                <a:gd name="T87" fmla="*/ 18 h 107"/>
                <a:gd name="T88" fmla="*/ 54 w 102"/>
                <a:gd name="T89" fmla="*/ 18 h 107"/>
                <a:gd name="T90" fmla="*/ 48 w 102"/>
                <a:gd name="T91" fmla="*/ 18 h 107"/>
                <a:gd name="T92" fmla="*/ 36 w 102"/>
                <a:gd name="T93" fmla="*/ 18 h 107"/>
                <a:gd name="T94" fmla="*/ 30 w 102"/>
                <a:gd name="T95" fmla="*/ 18 h 107"/>
                <a:gd name="T96" fmla="*/ 24 w 102"/>
                <a:gd name="T97" fmla="*/ 18 h 107"/>
                <a:gd name="T98" fmla="*/ 18 w 102"/>
                <a:gd name="T99" fmla="*/ 12 h 107"/>
                <a:gd name="T100" fmla="*/ 12 w 102"/>
                <a:gd name="T101" fmla="*/ 6 h 107"/>
                <a:gd name="T102" fmla="*/ 6 w 102"/>
                <a:gd name="T103" fmla="*/ 0 h 10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2"/>
                <a:gd name="T157" fmla="*/ 0 h 107"/>
                <a:gd name="T158" fmla="*/ 102 w 102"/>
                <a:gd name="T159" fmla="*/ 107 h 10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2" h="107">
                  <a:moveTo>
                    <a:pt x="0" y="0"/>
                  </a:moveTo>
                  <a:lnTo>
                    <a:pt x="6" y="6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8" y="23"/>
                  </a:lnTo>
                  <a:lnTo>
                    <a:pt x="18" y="35"/>
                  </a:lnTo>
                  <a:lnTo>
                    <a:pt x="18" y="47"/>
                  </a:lnTo>
                  <a:lnTo>
                    <a:pt x="18" y="59"/>
                  </a:lnTo>
                  <a:lnTo>
                    <a:pt x="18" y="47"/>
                  </a:lnTo>
                  <a:lnTo>
                    <a:pt x="18" y="35"/>
                  </a:lnTo>
                  <a:lnTo>
                    <a:pt x="24" y="29"/>
                  </a:lnTo>
                  <a:lnTo>
                    <a:pt x="24" y="23"/>
                  </a:lnTo>
                  <a:lnTo>
                    <a:pt x="30" y="23"/>
                  </a:lnTo>
                  <a:lnTo>
                    <a:pt x="36" y="29"/>
                  </a:lnTo>
                  <a:lnTo>
                    <a:pt x="36" y="35"/>
                  </a:lnTo>
                  <a:lnTo>
                    <a:pt x="42" y="41"/>
                  </a:lnTo>
                  <a:lnTo>
                    <a:pt x="48" y="47"/>
                  </a:lnTo>
                  <a:lnTo>
                    <a:pt x="48" y="53"/>
                  </a:lnTo>
                  <a:lnTo>
                    <a:pt x="42" y="65"/>
                  </a:lnTo>
                  <a:lnTo>
                    <a:pt x="48" y="71"/>
                  </a:lnTo>
                  <a:lnTo>
                    <a:pt x="54" y="83"/>
                  </a:lnTo>
                  <a:lnTo>
                    <a:pt x="48" y="71"/>
                  </a:lnTo>
                  <a:lnTo>
                    <a:pt x="48" y="65"/>
                  </a:lnTo>
                  <a:lnTo>
                    <a:pt x="54" y="53"/>
                  </a:lnTo>
                  <a:lnTo>
                    <a:pt x="54" y="47"/>
                  </a:lnTo>
                  <a:lnTo>
                    <a:pt x="60" y="53"/>
                  </a:lnTo>
                  <a:lnTo>
                    <a:pt x="66" y="59"/>
                  </a:lnTo>
                  <a:lnTo>
                    <a:pt x="72" y="65"/>
                  </a:lnTo>
                  <a:lnTo>
                    <a:pt x="78" y="77"/>
                  </a:lnTo>
                  <a:lnTo>
                    <a:pt x="84" y="83"/>
                  </a:lnTo>
                  <a:lnTo>
                    <a:pt x="90" y="95"/>
                  </a:lnTo>
                  <a:lnTo>
                    <a:pt x="90" y="101"/>
                  </a:lnTo>
                  <a:lnTo>
                    <a:pt x="96" y="107"/>
                  </a:lnTo>
                  <a:lnTo>
                    <a:pt x="102" y="107"/>
                  </a:lnTo>
                  <a:lnTo>
                    <a:pt x="96" y="101"/>
                  </a:lnTo>
                  <a:lnTo>
                    <a:pt x="90" y="89"/>
                  </a:lnTo>
                  <a:lnTo>
                    <a:pt x="90" y="83"/>
                  </a:lnTo>
                  <a:lnTo>
                    <a:pt x="84" y="77"/>
                  </a:lnTo>
                  <a:lnTo>
                    <a:pt x="78" y="65"/>
                  </a:lnTo>
                  <a:lnTo>
                    <a:pt x="72" y="59"/>
                  </a:lnTo>
                  <a:lnTo>
                    <a:pt x="66" y="53"/>
                  </a:lnTo>
                  <a:lnTo>
                    <a:pt x="60" y="47"/>
                  </a:lnTo>
                  <a:lnTo>
                    <a:pt x="66" y="47"/>
                  </a:lnTo>
                  <a:lnTo>
                    <a:pt x="66" y="41"/>
                  </a:lnTo>
                  <a:lnTo>
                    <a:pt x="72" y="41"/>
                  </a:lnTo>
                  <a:lnTo>
                    <a:pt x="78" y="41"/>
                  </a:lnTo>
                  <a:lnTo>
                    <a:pt x="84" y="41"/>
                  </a:lnTo>
                  <a:lnTo>
                    <a:pt x="90" y="47"/>
                  </a:lnTo>
                  <a:lnTo>
                    <a:pt x="90" y="41"/>
                  </a:lnTo>
                  <a:lnTo>
                    <a:pt x="84" y="41"/>
                  </a:lnTo>
                  <a:lnTo>
                    <a:pt x="84" y="35"/>
                  </a:lnTo>
                  <a:lnTo>
                    <a:pt x="78" y="35"/>
                  </a:lnTo>
                  <a:lnTo>
                    <a:pt x="72" y="35"/>
                  </a:lnTo>
                  <a:lnTo>
                    <a:pt x="66" y="35"/>
                  </a:lnTo>
                  <a:lnTo>
                    <a:pt x="60" y="35"/>
                  </a:lnTo>
                  <a:lnTo>
                    <a:pt x="54" y="41"/>
                  </a:lnTo>
                  <a:lnTo>
                    <a:pt x="54" y="35"/>
                  </a:lnTo>
                  <a:lnTo>
                    <a:pt x="48" y="35"/>
                  </a:lnTo>
                  <a:lnTo>
                    <a:pt x="42" y="29"/>
                  </a:lnTo>
                  <a:lnTo>
                    <a:pt x="42" y="23"/>
                  </a:lnTo>
                  <a:lnTo>
                    <a:pt x="36" y="23"/>
                  </a:lnTo>
                  <a:lnTo>
                    <a:pt x="42" y="23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54" y="18"/>
                  </a:lnTo>
                  <a:lnTo>
                    <a:pt x="60" y="18"/>
                  </a:lnTo>
                  <a:lnTo>
                    <a:pt x="54" y="18"/>
                  </a:lnTo>
                  <a:lnTo>
                    <a:pt x="48" y="18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45" name="Freeform 478"/>
            <p:cNvSpPr>
              <a:spLocks/>
            </p:cNvSpPr>
            <p:nvPr/>
          </p:nvSpPr>
          <p:spPr bwMode="auto">
            <a:xfrm>
              <a:off x="4666" y="2151"/>
              <a:ext cx="71" cy="125"/>
            </a:xfrm>
            <a:custGeom>
              <a:avLst/>
              <a:gdLst>
                <a:gd name="T0" fmla="*/ 41 w 71"/>
                <a:gd name="T1" fmla="*/ 11 h 125"/>
                <a:gd name="T2" fmla="*/ 35 w 71"/>
                <a:gd name="T3" fmla="*/ 23 h 125"/>
                <a:gd name="T4" fmla="*/ 18 w 71"/>
                <a:gd name="T5" fmla="*/ 29 h 125"/>
                <a:gd name="T6" fmla="*/ 6 w 71"/>
                <a:gd name="T7" fmla="*/ 35 h 125"/>
                <a:gd name="T8" fmla="*/ 6 w 71"/>
                <a:gd name="T9" fmla="*/ 47 h 125"/>
                <a:gd name="T10" fmla="*/ 12 w 71"/>
                <a:gd name="T11" fmla="*/ 41 h 125"/>
                <a:gd name="T12" fmla="*/ 24 w 71"/>
                <a:gd name="T13" fmla="*/ 35 h 125"/>
                <a:gd name="T14" fmla="*/ 35 w 71"/>
                <a:gd name="T15" fmla="*/ 29 h 125"/>
                <a:gd name="T16" fmla="*/ 35 w 71"/>
                <a:gd name="T17" fmla="*/ 41 h 125"/>
                <a:gd name="T18" fmla="*/ 24 w 71"/>
                <a:gd name="T19" fmla="*/ 53 h 125"/>
                <a:gd name="T20" fmla="*/ 12 w 71"/>
                <a:gd name="T21" fmla="*/ 59 h 125"/>
                <a:gd name="T22" fmla="*/ 0 w 71"/>
                <a:gd name="T23" fmla="*/ 65 h 125"/>
                <a:gd name="T24" fmla="*/ 0 w 71"/>
                <a:gd name="T25" fmla="*/ 71 h 125"/>
                <a:gd name="T26" fmla="*/ 6 w 71"/>
                <a:gd name="T27" fmla="*/ 65 h 125"/>
                <a:gd name="T28" fmla="*/ 18 w 71"/>
                <a:gd name="T29" fmla="*/ 59 h 125"/>
                <a:gd name="T30" fmla="*/ 30 w 71"/>
                <a:gd name="T31" fmla="*/ 59 h 125"/>
                <a:gd name="T32" fmla="*/ 30 w 71"/>
                <a:gd name="T33" fmla="*/ 71 h 125"/>
                <a:gd name="T34" fmla="*/ 24 w 71"/>
                <a:gd name="T35" fmla="*/ 77 h 125"/>
                <a:gd name="T36" fmla="*/ 12 w 71"/>
                <a:gd name="T37" fmla="*/ 89 h 125"/>
                <a:gd name="T38" fmla="*/ 6 w 71"/>
                <a:gd name="T39" fmla="*/ 95 h 125"/>
                <a:gd name="T40" fmla="*/ 6 w 71"/>
                <a:gd name="T41" fmla="*/ 95 h 125"/>
                <a:gd name="T42" fmla="*/ 18 w 71"/>
                <a:gd name="T43" fmla="*/ 89 h 125"/>
                <a:gd name="T44" fmla="*/ 24 w 71"/>
                <a:gd name="T45" fmla="*/ 83 h 125"/>
                <a:gd name="T46" fmla="*/ 18 w 71"/>
                <a:gd name="T47" fmla="*/ 95 h 125"/>
                <a:gd name="T48" fmla="*/ 12 w 71"/>
                <a:gd name="T49" fmla="*/ 113 h 125"/>
                <a:gd name="T50" fmla="*/ 0 w 71"/>
                <a:gd name="T51" fmla="*/ 125 h 125"/>
                <a:gd name="T52" fmla="*/ 0 w 71"/>
                <a:gd name="T53" fmla="*/ 125 h 125"/>
                <a:gd name="T54" fmla="*/ 12 w 71"/>
                <a:gd name="T55" fmla="*/ 119 h 125"/>
                <a:gd name="T56" fmla="*/ 24 w 71"/>
                <a:gd name="T57" fmla="*/ 101 h 125"/>
                <a:gd name="T58" fmla="*/ 35 w 71"/>
                <a:gd name="T59" fmla="*/ 83 h 125"/>
                <a:gd name="T60" fmla="*/ 41 w 71"/>
                <a:gd name="T61" fmla="*/ 101 h 125"/>
                <a:gd name="T62" fmla="*/ 41 w 71"/>
                <a:gd name="T63" fmla="*/ 107 h 125"/>
                <a:gd name="T64" fmla="*/ 47 w 71"/>
                <a:gd name="T65" fmla="*/ 101 h 125"/>
                <a:gd name="T66" fmla="*/ 47 w 71"/>
                <a:gd name="T67" fmla="*/ 89 h 125"/>
                <a:gd name="T68" fmla="*/ 35 w 71"/>
                <a:gd name="T69" fmla="*/ 77 h 125"/>
                <a:gd name="T70" fmla="*/ 41 w 71"/>
                <a:gd name="T71" fmla="*/ 59 h 125"/>
                <a:gd name="T72" fmla="*/ 41 w 71"/>
                <a:gd name="T73" fmla="*/ 53 h 125"/>
                <a:gd name="T74" fmla="*/ 53 w 71"/>
                <a:gd name="T75" fmla="*/ 59 h 125"/>
                <a:gd name="T76" fmla="*/ 59 w 71"/>
                <a:gd name="T77" fmla="*/ 77 h 125"/>
                <a:gd name="T78" fmla="*/ 65 w 71"/>
                <a:gd name="T79" fmla="*/ 77 h 125"/>
                <a:gd name="T80" fmla="*/ 65 w 71"/>
                <a:gd name="T81" fmla="*/ 65 h 125"/>
                <a:gd name="T82" fmla="*/ 59 w 71"/>
                <a:gd name="T83" fmla="*/ 53 h 125"/>
                <a:gd name="T84" fmla="*/ 41 w 71"/>
                <a:gd name="T85" fmla="*/ 47 h 125"/>
                <a:gd name="T86" fmla="*/ 47 w 71"/>
                <a:gd name="T87" fmla="*/ 29 h 125"/>
                <a:gd name="T88" fmla="*/ 53 w 71"/>
                <a:gd name="T89" fmla="*/ 29 h 125"/>
                <a:gd name="T90" fmla="*/ 59 w 71"/>
                <a:gd name="T91" fmla="*/ 35 h 125"/>
                <a:gd name="T92" fmla="*/ 65 w 71"/>
                <a:gd name="T93" fmla="*/ 41 h 125"/>
                <a:gd name="T94" fmla="*/ 71 w 71"/>
                <a:gd name="T95" fmla="*/ 47 h 125"/>
                <a:gd name="T96" fmla="*/ 65 w 71"/>
                <a:gd name="T97" fmla="*/ 35 h 125"/>
                <a:gd name="T98" fmla="*/ 59 w 71"/>
                <a:gd name="T99" fmla="*/ 23 h 125"/>
                <a:gd name="T100" fmla="*/ 53 w 71"/>
                <a:gd name="T101" fmla="*/ 17 h 125"/>
                <a:gd name="T102" fmla="*/ 53 w 71"/>
                <a:gd name="T103" fmla="*/ 6 h 125"/>
                <a:gd name="T104" fmla="*/ 47 w 71"/>
                <a:gd name="T105" fmla="*/ 0 h 12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1"/>
                <a:gd name="T160" fmla="*/ 0 h 125"/>
                <a:gd name="T161" fmla="*/ 71 w 71"/>
                <a:gd name="T162" fmla="*/ 125 h 12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1" h="125">
                  <a:moveTo>
                    <a:pt x="47" y="6"/>
                  </a:moveTo>
                  <a:lnTo>
                    <a:pt x="41" y="11"/>
                  </a:lnTo>
                  <a:lnTo>
                    <a:pt x="41" y="17"/>
                  </a:lnTo>
                  <a:lnTo>
                    <a:pt x="35" y="23"/>
                  </a:lnTo>
                  <a:lnTo>
                    <a:pt x="30" y="23"/>
                  </a:lnTo>
                  <a:lnTo>
                    <a:pt x="24" y="23"/>
                  </a:lnTo>
                  <a:lnTo>
                    <a:pt x="18" y="29"/>
                  </a:lnTo>
                  <a:lnTo>
                    <a:pt x="12" y="29"/>
                  </a:lnTo>
                  <a:lnTo>
                    <a:pt x="12" y="35"/>
                  </a:lnTo>
                  <a:lnTo>
                    <a:pt x="6" y="35"/>
                  </a:lnTo>
                  <a:lnTo>
                    <a:pt x="6" y="41"/>
                  </a:lnTo>
                  <a:lnTo>
                    <a:pt x="6" y="47"/>
                  </a:lnTo>
                  <a:lnTo>
                    <a:pt x="6" y="41"/>
                  </a:lnTo>
                  <a:lnTo>
                    <a:pt x="12" y="41"/>
                  </a:lnTo>
                  <a:lnTo>
                    <a:pt x="12" y="35"/>
                  </a:lnTo>
                  <a:lnTo>
                    <a:pt x="18" y="35"/>
                  </a:lnTo>
                  <a:lnTo>
                    <a:pt x="24" y="35"/>
                  </a:lnTo>
                  <a:lnTo>
                    <a:pt x="24" y="29"/>
                  </a:lnTo>
                  <a:lnTo>
                    <a:pt x="30" y="29"/>
                  </a:lnTo>
                  <a:lnTo>
                    <a:pt x="35" y="29"/>
                  </a:lnTo>
                  <a:lnTo>
                    <a:pt x="35" y="35"/>
                  </a:lnTo>
                  <a:lnTo>
                    <a:pt x="35" y="41"/>
                  </a:lnTo>
                  <a:lnTo>
                    <a:pt x="35" y="47"/>
                  </a:lnTo>
                  <a:lnTo>
                    <a:pt x="30" y="47"/>
                  </a:lnTo>
                  <a:lnTo>
                    <a:pt x="24" y="53"/>
                  </a:lnTo>
                  <a:lnTo>
                    <a:pt x="18" y="53"/>
                  </a:lnTo>
                  <a:lnTo>
                    <a:pt x="12" y="59"/>
                  </a:lnTo>
                  <a:lnTo>
                    <a:pt x="6" y="59"/>
                  </a:lnTo>
                  <a:lnTo>
                    <a:pt x="6" y="65"/>
                  </a:lnTo>
                  <a:lnTo>
                    <a:pt x="0" y="65"/>
                  </a:lnTo>
                  <a:lnTo>
                    <a:pt x="0" y="71"/>
                  </a:lnTo>
                  <a:lnTo>
                    <a:pt x="6" y="71"/>
                  </a:lnTo>
                  <a:lnTo>
                    <a:pt x="6" y="65"/>
                  </a:lnTo>
                  <a:lnTo>
                    <a:pt x="12" y="65"/>
                  </a:lnTo>
                  <a:lnTo>
                    <a:pt x="18" y="59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0" y="65"/>
                  </a:lnTo>
                  <a:lnTo>
                    <a:pt x="30" y="71"/>
                  </a:lnTo>
                  <a:lnTo>
                    <a:pt x="30" y="77"/>
                  </a:lnTo>
                  <a:lnTo>
                    <a:pt x="24" y="77"/>
                  </a:lnTo>
                  <a:lnTo>
                    <a:pt x="18" y="83"/>
                  </a:lnTo>
                  <a:lnTo>
                    <a:pt x="12" y="83"/>
                  </a:lnTo>
                  <a:lnTo>
                    <a:pt x="12" y="89"/>
                  </a:lnTo>
                  <a:lnTo>
                    <a:pt x="6" y="89"/>
                  </a:lnTo>
                  <a:lnTo>
                    <a:pt x="6" y="95"/>
                  </a:lnTo>
                  <a:lnTo>
                    <a:pt x="0" y="101"/>
                  </a:lnTo>
                  <a:lnTo>
                    <a:pt x="6" y="95"/>
                  </a:lnTo>
                  <a:lnTo>
                    <a:pt x="12" y="89"/>
                  </a:lnTo>
                  <a:lnTo>
                    <a:pt x="18" y="89"/>
                  </a:lnTo>
                  <a:lnTo>
                    <a:pt x="18" y="83"/>
                  </a:lnTo>
                  <a:lnTo>
                    <a:pt x="24" y="83"/>
                  </a:lnTo>
                  <a:lnTo>
                    <a:pt x="24" y="89"/>
                  </a:lnTo>
                  <a:lnTo>
                    <a:pt x="24" y="95"/>
                  </a:lnTo>
                  <a:lnTo>
                    <a:pt x="18" y="95"/>
                  </a:lnTo>
                  <a:lnTo>
                    <a:pt x="18" y="101"/>
                  </a:lnTo>
                  <a:lnTo>
                    <a:pt x="12" y="107"/>
                  </a:lnTo>
                  <a:lnTo>
                    <a:pt x="12" y="113"/>
                  </a:lnTo>
                  <a:lnTo>
                    <a:pt x="6" y="119"/>
                  </a:lnTo>
                  <a:lnTo>
                    <a:pt x="0" y="119"/>
                  </a:lnTo>
                  <a:lnTo>
                    <a:pt x="0" y="125"/>
                  </a:lnTo>
                  <a:lnTo>
                    <a:pt x="6" y="125"/>
                  </a:lnTo>
                  <a:lnTo>
                    <a:pt x="6" y="119"/>
                  </a:lnTo>
                  <a:lnTo>
                    <a:pt x="12" y="119"/>
                  </a:lnTo>
                  <a:lnTo>
                    <a:pt x="18" y="113"/>
                  </a:lnTo>
                  <a:lnTo>
                    <a:pt x="24" y="107"/>
                  </a:lnTo>
                  <a:lnTo>
                    <a:pt x="24" y="101"/>
                  </a:lnTo>
                  <a:lnTo>
                    <a:pt x="30" y="89"/>
                  </a:lnTo>
                  <a:lnTo>
                    <a:pt x="30" y="83"/>
                  </a:lnTo>
                  <a:lnTo>
                    <a:pt x="35" y="83"/>
                  </a:lnTo>
                  <a:lnTo>
                    <a:pt x="41" y="89"/>
                  </a:lnTo>
                  <a:lnTo>
                    <a:pt x="41" y="95"/>
                  </a:lnTo>
                  <a:lnTo>
                    <a:pt x="41" y="101"/>
                  </a:lnTo>
                  <a:lnTo>
                    <a:pt x="41" y="107"/>
                  </a:lnTo>
                  <a:lnTo>
                    <a:pt x="47" y="107"/>
                  </a:lnTo>
                  <a:lnTo>
                    <a:pt x="47" y="101"/>
                  </a:lnTo>
                  <a:lnTo>
                    <a:pt x="47" y="95"/>
                  </a:lnTo>
                  <a:lnTo>
                    <a:pt x="47" y="89"/>
                  </a:lnTo>
                  <a:lnTo>
                    <a:pt x="41" y="83"/>
                  </a:lnTo>
                  <a:lnTo>
                    <a:pt x="35" y="77"/>
                  </a:lnTo>
                  <a:lnTo>
                    <a:pt x="35" y="71"/>
                  </a:lnTo>
                  <a:lnTo>
                    <a:pt x="41" y="65"/>
                  </a:lnTo>
                  <a:lnTo>
                    <a:pt x="41" y="59"/>
                  </a:lnTo>
                  <a:lnTo>
                    <a:pt x="41" y="53"/>
                  </a:lnTo>
                  <a:lnTo>
                    <a:pt x="47" y="53"/>
                  </a:lnTo>
                  <a:lnTo>
                    <a:pt x="53" y="59"/>
                  </a:lnTo>
                  <a:lnTo>
                    <a:pt x="59" y="59"/>
                  </a:lnTo>
                  <a:lnTo>
                    <a:pt x="59" y="65"/>
                  </a:lnTo>
                  <a:lnTo>
                    <a:pt x="59" y="77"/>
                  </a:lnTo>
                  <a:lnTo>
                    <a:pt x="65" y="77"/>
                  </a:lnTo>
                  <a:lnTo>
                    <a:pt x="65" y="71"/>
                  </a:lnTo>
                  <a:lnTo>
                    <a:pt x="65" y="65"/>
                  </a:lnTo>
                  <a:lnTo>
                    <a:pt x="59" y="65"/>
                  </a:lnTo>
                  <a:lnTo>
                    <a:pt x="59" y="59"/>
                  </a:lnTo>
                  <a:lnTo>
                    <a:pt x="59" y="53"/>
                  </a:lnTo>
                  <a:lnTo>
                    <a:pt x="53" y="53"/>
                  </a:lnTo>
                  <a:lnTo>
                    <a:pt x="47" y="47"/>
                  </a:lnTo>
                  <a:lnTo>
                    <a:pt x="41" y="47"/>
                  </a:lnTo>
                  <a:lnTo>
                    <a:pt x="41" y="41"/>
                  </a:lnTo>
                  <a:lnTo>
                    <a:pt x="47" y="35"/>
                  </a:lnTo>
                  <a:lnTo>
                    <a:pt x="47" y="29"/>
                  </a:lnTo>
                  <a:lnTo>
                    <a:pt x="53" y="29"/>
                  </a:lnTo>
                  <a:lnTo>
                    <a:pt x="59" y="29"/>
                  </a:lnTo>
                  <a:lnTo>
                    <a:pt x="59" y="35"/>
                  </a:lnTo>
                  <a:lnTo>
                    <a:pt x="65" y="35"/>
                  </a:lnTo>
                  <a:lnTo>
                    <a:pt x="65" y="41"/>
                  </a:lnTo>
                  <a:lnTo>
                    <a:pt x="65" y="47"/>
                  </a:lnTo>
                  <a:lnTo>
                    <a:pt x="71" y="47"/>
                  </a:lnTo>
                  <a:lnTo>
                    <a:pt x="71" y="41"/>
                  </a:lnTo>
                  <a:lnTo>
                    <a:pt x="71" y="35"/>
                  </a:lnTo>
                  <a:lnTo>
                    <a:pt x="65" y="35"/>
                  </a:lnTo>
                  <a:lnTo>
                    <a:pt x="65" y="29"/>
                  </a:lnTo>
                  <a:lnTo>
                    <a:pt x="59" y="23"/>
                  </a:lnTo>
                  <a:lnTo>
                    <a:pt x="53" y="23"/>
                  </a:lnTo>
                  <a:lnTo>
                    <a:pt x="53" y="17"/>
                  </a:lnTo>
                  <a:lnTo>
                    <a:pt x="53" y="11"/>
                  </a:lnTo>
                  <a:lnTo>
                    <a:pt x="53" y="6"/>
                  </a:lnTo>
                  <a:lnTo>
                    <a:pt x="47" y="0"/>
                  </a:lnTo>
                  <a:lnTo>
                    <a:pt x="47" y="6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46" name="Freeform 479"/>
            <p:cNvSpPr>
              <a:spLocks/>
            </p:cNvSpPr>
            <p:nvPr/>
          </p:nvSpPr>
          <p:spPr bwMode="auto">
            <a:xfrm>
              <a:off x="4582" y="2121"/>
              <a:ext cx="119" cy="65"/>
            </a:xfrm>
            <a:custGeom>
              <a:avLst/>
              <a:gdLst>
                <a:gd name="T0" fmla="*/ 102 w 119"/>
                <a:gd name="T1" fmla="*/ 0 h 65"/>
                <a:gd name="T2" fmla="*/ 90 w 119"/>
                <a:gd name="T3" fmla="*/ 6 h 65"/>
                <a:gd name="T4" fmla="*/ 78 w 119"/>
                <a:gd name="T5" fmla="*/ 12 h 65"/>
                <a:gd name="T6" fmla="*/ 72 w 119"/>
                <a:gd name="T7" fmla="*/ 12 h 65"/>
                <a:gd name="T8" fmla="*/ 66 w 119"/>
                <a:gd name="T9" fmla="*/ 12 h 65"/>
                <a:gd name="T10" fmla="*/ 60 w 119"/>
                <a:gd name="T11" fmla="*/ 12 h 65"/>
                <a:gd name="T12" fmla="*/ 54 w 119"/>
                <a:gd name="T13" fmla="*/ 12 h 65"/>
                <a:gd name="T14" fmla="*/ 42 w 119"/>
                <a:gd name="T15" fmla="*/ 12 h 65"/>
                <a:gd name="T16" fmla="*/ 36 w 119"/>
                <a:gd name="T17" fmla="*/ 12 h 65"/>
                <a:gd name="T18" fmla="*/ 42 w 119"/>
                <a:gd name="T19" fmla="*/ 12 h 65"/>
                <a:gd name="T20" fmla="*/ 48 w 119"/>
                <a:gd name="T21" fmla="*/ 12 h 65"/>
                <a:gd name="T22" fmla="*/ 54 w 119"/>
                <a:gd name="T23" fmla="*/ 12 h 65"/>
                <a:gd name="T24" fmla="*/ 60 w 119"/>
                <a:gd name="T25" fmla="*/ 18 h 65"/>
                <a:gd name="T26" fmla="*/ 60 w 119"/>
                <a:gd name="T27" fmla="*/ 18 h 65"/>
                <a:gd name="T28" fmla="*/ 60 w 119"/>
                <a:gd name="T29" fmla="*/ 24 h 65"/>
                <a:gd name="T30" fmla="*/ 54 w 119"/>
                <a:gd name="T31" fmla="*/ 30 h 65"/>
                <a:gd name="T32" fmla="*/ 48 w 119"/>
                <a:gd name="T33" fmla="*/ 30 h 65"/>
                <a:gd name="T34" fmla="*/ 36 w 119"/>
                <a:gd name="T35" fmla="*/ 30 h 65"/>
                <a:gd name="T36" fmla="*/ 30 w 119"/>
                <a:gd name="T37" fmla="*/ 30 h 65"/>
                <a:gd name="T38" fmla="*/ 18 w 119"/>
                <a:gd name="T39" fmla="*/ 30 h 65"/>
                <a:gd name="T40" fmla="*/ 18 w 119"/>
                <a:gd name="T41" fmla="*/ 30 h 65"/>
                <a:gd name="T42" fmla="*/ 24 w 119"/>
                <a:gd name="T43" fmla="*/ 30 h 65"/>
                <a:gd name="T44" fmla="*/ 36 w 119"/>
                <a:gd name="T45" fmla="*/ 30 h 65"/>
                <a:gd name="T46" fmla="*/ 42 w 119"/>
                <a:gd name="T47" fmla="*/ 36 h 65"/>
                <a:gd name="T48" fmla="*/ 42 w 119"/>
                <a:gd name="T49" fmla="*/ 41 h 65"/>
                <a:gd name="T50" fmla="*/ 30 w 119"/>
                <a:gd name="T51" fmla="*/ 47 h 65"/>
                <a:gd name="T52" fmla="*/ 18 w 119"/>
                <a:gd name="T53" fmla="*/ 47 h 65"/>
                <a:gd name="T54" fmla="*/ 12 w 119"/>
                <a:gd name="T55" fmla="*/ 47 h 65"/>
                <a:gd name="T56" fmla="*/ 0 w 119"/>
                <a:gd name="T57" fmla="*/ 47 h 65"/>
                <a:gd name="T58" fmla="*/ 0 w 119"/>
                <a:gd name="T59" fmla="*/ 53 h 65"/>
                <a:gd name="T60" fmla="*/ 6 w 119"/>
                <a:gd name="T61" fmla="*/ 53 h 65"/>
                <a:gd name="T62" fmla="*/ 18 w 119"/>
                <a:gd name="T63" fmla="*/ 53 h 65"/>
                <a:gd name="T64" fmla="*/ 30 w 119"/>
                <a:gd name="T65" fmla="*/ 47 h 65"/>
                <a:gd name="T66" fmla="*/ 42 w 119"/>
                <a:gd name="T67" fmla="*/ 41 h 65"/>
                <a:gd name="T68" fmla="*/ 54 w 119"/>
                <a:gd name="T69" fmla="*/ 47 h 65"/>
                <a:gd name="T70" fmla="*/ 54 w 119"/>
                <a:gd name="T71" fmla="*/ 53 h 65"/>
                <a:gd name="T72" fmla="*/ 48 w 119"/>
                <a:gd name="T73" fmla="*/ 65 h 65"/>
                <a:gd name="T74" fmla="*/ 48 w 119"/>
                <a:gd name="T75" fmla="*/ 65 h 65"/>
                <a:gd name="T76" fmla="*/ 54 w 119"/>
                <a:gd name="T77" fmla="*/ 59 h 65"/>
                <a:gd name="T78" fmla="*/ 60 w 119"/>
                <a:gd name="T79" fmla="*/ 47 h 65"/>
                <a:gd name="T80" fmla="*/ 60 w 119"/>
                <a:gd name="T81" fmla="*/ 36 h 65"/>
                <a:gd name="T82" fmla="*/ 66 w 119"/>
                <a:gd name="T83" fmla="*/ 30 h 65"/>
                <a:gd name="T84" fmla="*/ 72 w 119"/>
                <a:gd name="T85" fmla="*/ 24 h 65"/>
                <a:gd name="T86" fmla="*/ 78 w 119"/>
                <a:gd name="T87" fmla="*/ 24 h 65"/>
                <a:gd name="T88" fmla="*/ 84 w 119"/>
                <a:gd name="T89" fmla="*/ 24 h 65"/>
                <a:gd name="T90" fmla="*/ 84 w 119"/>
                <a:gd name="T91" fmla="*/ 41 h 65"/>
                <a:gd name="T92" fmla="*/ 84 w 119"/>
                <a:gd name="T93" fmla="*/ 47 h 65"/>
                <a:gd name="T94" fmla="*/ 84 w 119"/>
                <a:gd name="T95" fmla="*/ 47 h 65"/>
                <a:gd name="T96" fmla="*/ 84 w 119"/>
                <a:gd name="T97" fmla="*/ 41 h 65"/>
                <a:gd name="T98" fmla="*/ 90 w 119"/>
                <a:gd name="T99" fmla="*/ 24 h 65"/>
                <a:gd name="T100" fmla="*/ 90 w 119"/>
                <a:gd name="T101" fmla="*/ 18 h 65"/>
                <a:gd name="T102" fmla="*/ 96 w 119"/>
                <a:gd name="T103" fmla="*/ 12 h 65"/>
                <a:gd name="T104" fmla="*/ 108 w 119"/>
                <a:gd name="T105" fmla="*/ 6 h 65"/>
                <a:gd name="T106" fmla="*/ 114 w 119"/>
                <a:gd name="T107" fmla="*/ 0 h 65"/>
                <a:gd name="T108" fmla="*/ 114 w 119"/>
                <a:gd name="T109" fmla="*/ 0 h 65"/>
                <a:gd name="T110" fmla="*/ 108 w 119"/>
                <a:gd name="T111" fmla="*/ 0 h 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9"/>
                <a:gd name="T169" fmla="*/ 0 h 65"/>
                <a:gd name="T170" fmla="*/ 119 w 119"/>
                <a:gd name="T171" fmla="*/ 65 h 6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9" h="65">
                  <a:moveTo>
                    <a:pt x="102" y="0"/>
                  </a:moveTo>
                  <a:lnTo>
                    <a:pt x="102" y="0"/>
                  </a:lnTo>
                  <a:lnTo>
                    <a:pt x="96" y="0"/>
                  </a:lnTo>
                  <a:lnTo>
                    <a:pt x="90" y="6"/>
                  </a:lnTo>
                  <a:lnTo>
                    <a:pt x="84" y="6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72" y="18"/>
                  </a:lnTo>
                  <a:lnTo>
                    <a:pt x="66" y="12"/>
                  </a:lnTo>
                  <a:lnTo>
                    <a:pt x="60" y="12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42" y="12"/>
                  </a:lnTo>
                  <a:lnTo>
                    <a:pt x="48" y="12"/>
                  </a:lnTo>
                  <a:lnTo>
                    <a:pt x="54" y="12"/>
                  </a:lnTo>
                  <a:lnTo>
                    <a:pt x="54" y="18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0" y="24"/>
                  </a:lnTo>
                  <a:lnTo>
                    <a:pt x="60" y="30"/>
                  </a:lnTo>
                  <a:lnTo>
                    <a:pt x="54" y="30"/>
                  </a:lnTo>
                  <a:lnTo>
                    <a:pt x="48" y="30"/>
                  </a:lnTo>
                  <a:lnTo>
                    <a:pt x="42" y="30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18" y="30"/>
                  </a:lnTo>
                  <a:lnTo>
                    <a:pt x="24" y="30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42" y="36"/>
                  </a:lnTo>
                  <a:lnTo>
                    <a:pt x="42" y="41"/>
                  </a:lnTo>
                  <a:lnTo>
                    <a:pt x="36" y="41"/>
                  </a:lnTo>
                  <a:lnTo>
                    <a:pt x="30" y="47"/>
                  </a:lnTo>
                  <a:lnTo>
                    <a:pt x="24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6" y="47"/>
                  </a:lnTo>
                  <a:lnTo>
                    <a:pt x="0" y="47"/>
                  </a:lnTo>
                  <a:lnTo>
                    <a:pt x="0" y="53"/>
                  </a:lnTo>
                  <a:lnTo>
                    <a:pt x="6" y="53"/>
                  </a:lnTo>
                  <a:lnTo>
                    <a:pt x="12" y="53"/>
                  </a:lnTo>
                  <a:lnTo>
                    <a:pt x="18" y="53"/>
                  </a:lnTo>
                  <a:lnTo>
                    <a:pt x="24" y="53"/>
                  </a:lnTo>
                  <a:lnTo>
                    <a:pt x="30" y="47"/>
                  </a:lnTo>
                  <a:lnTo>
                    <a:pt x="36" y="47"/>
                  </a:lnTo>
                  <a:lnTo>
                    <a:pt x="42" y="41"/>
                  </a:lnTo>
                  <a:lnTo>
                    <a:pt x="48" y="41"/>
                  </a:lnTo>
                  <a:lnTo>
                    <a:pt x="54" y="47"/>
                  </a:lnTo>
                  <a:lnTo>
                    <a:pt x="54" y="53"/>
                  </a:lnTo>
                  <a:lnTo>
                    <a:pt x="48" y="59"/>
                  </a:lnTo>
                  <a:lnTo>
                    <a:pt x="48" y="65"/>
                  </a:lnTo>
                  <a:lnTo>
                    <a:pt x="54" y="59"/>
                  </a:lnTo>
                  <a:lnTo>
                    <a:pt x="54" y="53"/>
                  </a:lnTo>
                  <a:lnTo>
                    <a:pt x="60" y="47"/>
                  </a:lnTo>
                  <a:lnTo>
                    <a:pt x="54" y="41"/>
                  </a:lnTo>
                  <a:lnTo>
                    <a:pt x="60" y="36"/>
                  </a:lnTo>
                  <a:lnTo>
                    <a:pt x="66" y="30"/>
                  </a:lnTo>
                  <a:lnTo>
                    <a:pt x="72" y="24"/>
                  </a:lnTo>
                  <a:lnTo>
                    <a:pt x="78" y="24"/>
                  </a:lnTo>
                  <a:lnTo>
                    <a:pt x="84" y="24"/>
                  </a:lnTo>
                  <a:lnTo>
                    <a:pt x="84" y="30"/>
                  </a:lnTo>
                  <a:lnTo>
                    <a:pt x="84" y="41"/>
                  </a:lnTo>
                  <a:lnTo>
                    <a:pt x="84" y="47"/>
                  </a:lnTo>
                  <a:lnTo>
                    <a:pt x="84" y="41"/>
                  </a:lnTo>
                  <a:lnTo>
                    <a:pt x="90" y="36"/>
                  </a:lnTo>
                  <a:lnTo>
                    <a:pt x="90" y="24"/>
                  </a:lnTo>
                  <a:lnTo>
                    <a:pt x="84" y="18"/>
                  </a:lnTo>
                  <a:lnTo>
                    <a:pt x="90" y="18"/>
                  </a:lnTo>
                  <a:lnTo>
                    <a:pt x="90" y="12"/>
                  </a:lnTo>
                  <a:lnTo>
                    <a:pt x="96" y="12"/>
                  </a:lnTo>
                  <a:lnTo>
                    <a:pt x="102" y="6"/>
                  </a:lnTo>
                  <a:lnTo>
                    <a:pt x="108" y="6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9" y="0"/>
                  </a:lnTo>
                  <a:lnTo>
                    <a:pt x="114" y="0"/>
                  </a:lnTo>
                  <a:lnTo>
                    <a:pt x="108" y="0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47" name="Freeform 480"/>
            <p:cNvSpPr>
              <a:spLocks/>
            </p:cNvSpPr>
            <p:nvPr/>
          </p:nvSpPr>
          <p:spPr bwMode="auto">
            <a:xfrm>
              <a:off x="4743" y="2085"/>
              <a:ext cx="12" cy="6"/>
            </a:xfrm>
            <a:custGeom>
              <a:avLst/>
              <a:gdLst>
                <a:gd name="T0" fmla="*/ 0 w 12"/>
                <a:gd name="T1" fmla="*/ 0 h 6"/>
                <a:gd name="T2" fmla="*/ 6 w 12"/>
                <a:gd name="T3" fmla="*/ 0 h 6"/>
                <a:gd name="T4" fmla="*/ 6 w 12"/>
                <a:gd name="T5" fmla="*/ 0 h 6"/>
                <a:gd name="T6" fmla="*/ 12 w 12"/>
                <a:gd name="T7" fmla="*/ 0 h 6"/>
                <a:gd name="T8" fmla="*/ 12 w 12"/>
                <a:gd name="T9" fmla="*/ 0 h 6"/>
                <a:gd name="T10" fmla="*/ 12 w 12"/>
                <a:gd name="T11" fmla="*/ 0 h 6"/>
                <a:gd name="T12" fmla="*/ 12 w 12"/>
                <a:gd name="T13" fmla="*/ 6 h 6"/>
                <a:gd name="T14" fmla="*/ 12 w 12"/>
                <a:gd name="T15" fmla="*/ 6 h 6"/>
                <a:gd name="T16" fmla="*/ 12 w 12"/>
                <a:gd name="T17" fmla="*/ 6 h 6"/>
                <a:gd name="T18" fmla="*/ 12 w 12"/>
                <a:gd name="T19" fmla="*/ 6 h 6"/>
                <a:gd name="T20" fmla="*/ 6 w 12"/>
                <a:gd name="T21" fmla="*/ 6 h 6"/>
                <a:gd name="T22" fmla="*/ 6 w 12"/>
                <a:gd name="T23" fmla="*/ 6 h 6"/>
                <a:gd name="T24" fmla="*/ 0 w 12"/>
                <a:gd name="T25" fmla="*/ 6 h 6"/>
                <a:gd name="T26" fmla="*/ 0 w 12"/>
                <a:gd name="T27" fmla="*/ 6 h 6"/>
                <a:gd name="T28" fmla="*/ 0 w 12"/>
                <a:gd name="T29" fmla="*/ 0 h 6"/>
                <a:gd name="T30" fmla="*/ 0 w 12"/>
                <a:gd name="T31" fmla="*/ 0 h 6"/>
                <a:gd name="T32" fmla="*/ 0 w 12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6"/>
                <a:gd name="T53" fmla="*/ 12 w 12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48" name="Freeform 481"/>
            <p:cNvSpPr>
              <a:spLocks/>
            </p:cNvSpPr>
            <p:nvPr/>
          </p:nvSpPr>
          <p:spPr bwMode="auto">
            <a:xfrm>
              <a:off x="4743" y="2109"/>
              <a:ext cx="6" cy="6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0 h 6"/>
                <a:gd name="T4" fmla="*/ 6 w 6"/>
                <a:gd name="T5" fmla="*/ 0 h 6"/>
                <a:gd name="T6" fmla="*/ 6 w 6"/>
                <a:gd name="T7" fmla="*/ 0 h 6"/>
                <a:gd name="T8" fmla="*/ 6 w 6"/>
                <a:gd name="T9" fmla="*/ 0 h 6"/>
                <a:gd name="T10" fmla="*/ 6 w 6"/>
                <a:gd name="T11" fmla="*/ 0 h 6"/>
                <a:gd name="T12" fmla="*/ 6 w 6"/>
                <a:gd name="T13" fmla="*/ 6 h 6"/>
                <a:gd name="T14" fmla="*/ 6 w 6"/>
                <a:gd name="T15" fmla="*/ 6 h 6"/>
                <a:gd name="T16" fmla="*/ 6 w 6"/>
                <a:gd name="T17" fmla="*/ 6 h 6"/>
                <a:gd name="T18" fmla="*/ 6 w 6"/>
                <a:gd name="T19" fmla="*/ 6 h 6"/>
                <a:gd name="T20" fmla="*/ 0 w 6"/>
                <a:gd name="T21" fmla="*/ 6 h 6"/>
                <a:gd name="T22" fmla="*/ 0 w 6"/>
                <a:gd name="T23" fmla="*/ 6 h 6"/>
                <a:gd name="T24" fmla="*/ 0 w 6"/>
                <a:gd name="T25" fmla="*/ 6 h 6"/>
                <a:gd name="T26" fmla="*/ 0 w 6"/>
                <a:gd name="T27" fmla="*/ 6 h 6"/>
                <a:gd name="T28" fmla="*/ 0 w 6"/>
                <a:gd name="T29" fmla="*/ 6 h 6"/>
                <a:gd name="T30" fmla="*/ 0 w 6"/>
                <a:gd name="T31" fmla="*/ 0 h 6"/>
                <a:gd name="T32" fmla="*/ 0 w 6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"/>
                <a:gd name="T52" fmla="*/ 0 h 6"/>
                <a:gd name="T53" fmla="*/ 6 w 6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" h="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49" name="Freeform 482"/>
            <p:cNvSpPr>
              <a:spLocks/>
            </p:cNvSpPr>
            <p:nvPr/>
          </p:nvSpPr>
          <p:spPr bwMode="auto">
            <a:xfrm>
              <a:off x="4761" y="2127"/>
              <a:ext cx="12" cy="12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0 h 12"/>
                <a:gd name="T8" fmla="*/ 12 w 12"/>
                <a:gd name="T9" fmla="*/ 0 h 12"/>
                <a:gd name="T10" fmla="*/ 12 w 12"/>
                <a:gd name="T11" fmla="*/ 6 h 12"/>
                <a:gd name="T12" fmla="*/ 12 w 12"/>
                <a:gd name="T13" fmla="*/ 6 h 12"/>
                <a:gd name="T14" fmla="*/ 12 w 12"/>
                <a:gd name="T15" fmla="*/ 6 h 12"/>
                <a:gd name="T16" fmla="*/ 12 w 12"/>
                <a:gd name="T17" fmla="*/ 12 h 12"/>
                <a:gd name="T18" fmla="*/ 12 w 12"/>
                <a:gd name="T19" fmla="*/ 12 h 12"/>
                <a:gd name="T20" fmla="*/ 6 w 12"/>
                <a:gd name="T21" fmla="*/ 12 h 12"/>
                <a:gd name="T22" fmla="*/ 6 w 12"/>
                <a:gd name="T23" fmla="*/ 12 h 12"/>
                <a:gd name="T24" fmla="*/ 0 w 12"/>
                <a:gd name="T25" fmla="*/ 12 h 12"/>
                <a:gd name="T26" fmla="*/ 0 w 12"/>
                <a:gd name="T27" fmla="*/ 6 h 12"/>
                <a:gd name="T28" fmla="*/ 0 w 12"/>
                <a:gd name="T29" fmla="*/ 6 h 12"/>
                <a:gd name="T30" fmla="*/ 0 w 12"/>
                <a:gd name="T31" fmla="*/ 6 h 12"/>
                <a:gd name="T32" fmla="*/ 0 w 12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6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50" name="Freeform 483"/>
            <p:cNvSpPr>
              <a:spLocks/>
            </p:cNvSpPr>
            <p:nvPr/>
          </p:nvSpPr>
          <p:spPr bwMode="auto">
            <a:xfrm>
              <a:off x="4719" y="2121"/>
              <a:ext cx="12" cy="12"/>
            </a:xfrm>
            <a:custGeom>
              <a:avLst/>
              <a:gdLst>
                <a:gd name="T0" fmla="*/ 6 w 12"/>
                <a:gd name="T1" fmla="*/ 0 h 12"/>
                <a:gd name="T2" fmla="*/ 6 w 12"/>
                <a:gd name="T3" fmla="*/ 0 h 12"/>
                <a:gd name="T4" fmla="*/ 12 w 12"/>
                <a:gd name="T5" fmla="*/ 6 h 12"/>
                <a:gd name="T6" fmla="*/ 12 w 12"/>
                <a:gd name="T7" fmla="*/ 6 h 12"/>
                <a:gd name="T8" fmla="*/ 12 w 12"/>
                <a:gd name="T9" fmla="*/ 6 h 12"/>
                <a:gd name="T10" fmla="*/ 12 w 12"/>
                <a:gd name="T11" fmla="*/ 12 h 12"/>
                <a:gd name="T12" fmla="*/ 12 w 12"/>
                <a:gd name="T13" fmla="*/ 12 h 12"/>
                <a:gd name="T14" fmla="*/ 6 w 12"/>
                <a:gd name="T15" fmla="*/ 12 h 12"/>
                <a:gd name="T16" fmla="*/ 6 w 12"/>
                <a:gd name="T17" fmla="*/ 12 h 12"/>
                <a:gd name="T18" fmla="*/ 0 w 12"/>
                <a:gd name="T19" fmla="*/ 12 h 12"/>
                <a:gd name="T20" fmla="*/ 0 w 12"/>
                <a:gd name="T21" fmla="*/ 12 h 12"/>
                <a:gd name="T22" fmla="*/ 0 w 12"/>
                <a:gd name="T23" fmla="*/ 12 h 12"/>
                <a:gd name="T24" fmla="*/ 0 w 12"/>
                <a:gd name="T25" fmla="*/ 12 h 12"/>
                <a:gd name="T26" fmla="*/ 0 w 12"/>
                <a:gd name="T27" fmla="*/ 6 h 12"/>
                <a:gd name="T28" fmla="*/ 0 w 12"/>
                <a:gd name="T29" fmla="*/ 6 h 12"/>
                <a:gd name="T30" fmla="*/ 0 w 12"/>
                <a:gd name="T31" fmla="*/ 0 h 12"/>
                <a:gd name="T32" fmla="*/ 6 w 1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6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51" name="Freeform 484"/>
            <p:cNvSpPr>
              <a:spLocks/>
            </p:cNvSpPr>
            <p:nvPr/>
          </p:nvSpPr>
          <p:spPr bwMode="auto">
            <a:xfrm>
              <a:off x="4707" y="2097"/>
              <a:ext cx="18" cy="12"/>
            </a:xfrm>
            <a:custGeom>
              <a:avLst/>
              <a:gdLst>
                <a:gd name="T0" fmla="*/ 0 w 18"/>
                <a:gd name="T1" fmla="*/ 6 h 12"/>
                <a:gd name="T2" fmla="*/ 0 w 18"/>
                <a:gd name="T3" fmla="*/ 0 h 12"/>
                <a:gd name="T4" fmla="*/ 6 w 18"/>
                <a:gd name="T5" fmla="*/ 0 h 12"/>
                <a:gd name="T6" fmla="*/ 6 w 18"/>
                <a:gd name="T7" fmla="*/ 0 h 12"/>
                <a:gd name="T8" fmla="*/ 12 w 18"/>
                <a:gd name="T9" fmla="*/ 0 h 12"/>
                <a:gd name="T10" fmla="*/ 12 w 18"/>
                <a:gd name="T11" fmla="*/ 0 h 12"/>
                <a:gd name="T12" fmla="*/ 12 w 18"/>
                <a:gd name="T13" fmla="*/ 0 h 12"/>
                <a:gd name="T14" fmla="*/ 18 w 18"/>
                <a:gd name="T15" fmla="*/ 0 h 12"/>
                <a:gd name="T16" fmla="*/ 18 w 18"/>
                <a:gd name="T17" fmla="*/ 0 h 12"/>
                <a:gd name="T18" fmla="*/ 18 w 18"/>
                <a:gd name="T19" fmla="*/ 6 h 12"/>
                <a:gd name="T20" fmla="*/ 18 w 18"/>
                <a:gd name="T21" fmla="*/ 6 h 12"/>
                <a:gd name="T22" fmla="*/ 12 w 18"/>
                <a:gd name="T23" fmla="*/ 6 h 12"/>
                <a:gd name="T24" fmla="*/ 12 w 18"/>
                <a:gd name="T25" fmla="*/ 12 h 12"/>
                <a:gd name="T26" fmla="*/ 12 w 18"/>
                <a:gd name="T27" fmla="*/ 12 h 12"/>
                <a:gd name="T28" fmla="*/ 6 w 18"/>
                <a:gd name="T29" fmla="*/ 12 h 12"/>
                <a:gd name="T30" fmla="*/ 6 w 18"/>
                <a:gd name="T31" fmla="*/ 6 h 12"/>
                <a:gd name="T32" fmla="*/ 0 w 1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2"/>
                <a:gd name="T53" fmla="*/ 18 w 1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2">
                  <a:moveTo>
                    <a:pt x="0" y="6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52" name="Freeform 485"/>
            <p:cNvSpPr>
              <a:spLocks/>
            </p:cNvSpPr>
            <p:nvPr/>
          </p:nvSpPr>
          <p:spPr bwMode="auto">
            <a:xfrm>
              <a:off x="4690" y="2091"/>
              <a:ext cx="11" cy="12"/>
            </a:xfrm>
            <a:custGeom>
              <a:avLst/>
              <a:gdLst>
                <a:gd name="T0" fmla="*/ 0 w 11"/>
                <a:gd name="T1" fmla="*/ 12 h 12"/>
                <a:gd name="T2" fmla="*/ 0 w 11"/>
                <a:gd name="T3" fmla="*/ 6 h 12"/>
                <a:gd name="T4" fmla="*/ 0 w 11"/>
                <a:gd name="T5" fmla="*/ 6 h 12"/>
                <a:gd name="T6" fmla="*/ 6 w 11"/>
                <a:gd name="T7" fmla="*/ 6 h 12"/>
                <a:gd name="T8" fmla="*/ 6 w 11"/>
                <a:gd name="T9" fmla="*/ 0 h 12"/>
                <a:gd name="T10" fmla="*/ 6 w 11"/>
                <a:gd name="T11" fmla="*/ 0 h 12"/>
                <a:gd name="T12" fmla="*/ 11 w 11"/>
                <a:gd name="T13" fmla="*/ 6 h 12"/>
                <a:gd name="T14" fmla="*/ 11 w 11"/>
                <a:gd name="T15" fmla="*/ 6 h 12"/>
                <a:gd name="T16" fmla="*/ 11 w 11"/>
                <a:gd name="T17" fmla="*/ 6 h 12"/>
                <a:gd name="T18" fmla="*/ 11 w 11"/>
                <a:gd name="T19" fmla="*/ 12 h 12"/>
                <a:gd name="T20" fmla="*/ 11 w 11"/>
                <a:gd name="T21" fmla="*/ 12 h 12"/>
                <a:gd name="T22" fmla="*/ 6 w 11"/>
                <a:gd name="T23" fmla="*/ 12 h 12"/>
                <a:gd name="T24" fmla="*/ 6 w 11"/>
                <a:gd name="T25" fmla="*/ 12 h 12"/>
                <a:gd name="T26" fmla="*/ 6 w 11"/>
                <a:gd name="T27" fmla="*/ 12 h 12"/>
                <a:gd name="T28" fmla="*/ 0 w 11"/>
                <a:gd name="T29" fmla="*/ 12 h 12"/>
                <a:gd name="T30" fmla="*/ 0 w 11"/>
                <a:gd name="T31" fmla="*/ 12 h 12"/>
                <a:gd name="T32" fmla="*/ 0 w 11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"/>
                <a:gd name="T52" fmla="*/ 0 h 12"/>
                <a:gd name="T53" fmla="*/ 11 w 1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" h="12">
                  <a:moveTo>
                    <a:pt x="0" y="12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1" y="6"/>
                  </a:lnTo>
                  <a:lnTo>
                    <a:pt x="11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53" name="Freeform 486"/>
            <p:cNvSpPr>
              <a:spLocks/>
            </p:cNvSpPr>
            <p:nvPr/>
          </p:nvSpPr>
          <p:spPr bwMode="auto">
            <a:xfrm>
              <a:off x="4707" y="2073"/>
              <a:ext cx="12" cy="12"/>
            </a:xfrm>
            <a:custGeom>
              <a:avLst/>
              <a:gdLst>
                <a:gd name="T0" fmla="*/ 0 w 12"/>
                <a:gd name="T1" fmla="*/ 6 h 12"/>
                <a:gd name="T2" fmla="*/ 0 w 12"/>
                <a:gd name="T3" fmla="*/ 6 h 12"/>
                <a:gd name="T4" fmla="*/ 0 w 12"/>
                <a:gd name="T5" fmla="*/ 6 h 12"/>
                <a:gd name="T6" fmla="*/ 0 w 12"/>
                <a:gd name="T7" fmla="*/ 6 h 12"/>
                <a:gd name="T8" fmla="*/ 6 w 12"/>
                <a:gd name="T9" fmla="*/ 0 h 12"/>
                <a:gd name="T10" fmla="*/ 6 w 12"/>
                <a:gd name="T11" fmla="*/ 0 h 12"/>
                <a:gd name="T12" fmla="*/ 12 w 12"/>
                <a:gd name="T13" fmla="*/ 6 h 12"/>
                <a:gd name="T14" fmla="*/ 12 w 12"/>
                <a:gd name="T15" fmla="*/ 6 h 12"/>
                <a:gd name="T16" fmla="*/ 12 w 12"/>
                <a:gd name="T17" fmla="*/ 6 h 12"/>
                <a:gd name="T18" fmla="*/ 12 w 12"/>
                <a:gd name="T19" fmla="*/ 6 h 12"/>
                <a:gd name="T20" fmla="*/ 12 w 12"/>
                <a:gd name="T21" fmla="*/ 12 h 12"/>
                <a:gd name="T22" fmla="*/ 6 w 12"/>
                <a:gd name="T23" fmla="*/ 12 h 12"/>
                <a:gd name="T24" fmla="*/ 6 w 12"/>
                <a:gd name="T25" fmla="*/ 12 h 12"/>
                <a:gd name="T26" fmla="*/ 6 w 12"/>
                <a:gd name="T27" fmla="*/ 12 h 12"/>
                <a:gd name="T28" fmla="*/ 0 w 12"/>
                <a:gd name="T29" fmla="*/ 12 h 12"/>
                <a:gd name="T30" fmla="*/ 0 w 12"/>
                <a:gd name="T31" fmla="*/ 12 h 12"/>
                <a:gd name="T32" fmla="*/ 0 w 12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54" name="Freeform 487"/>
            <p:cNvSpPr>
              <a:spLocks/>
            </p:cNvSpPr>
            <p:nvPr/>
          </p:nvSpPr>
          <p:spPr bwMode="auto">
            <a:xfrm>
              <a:off x="5114" y="2031"/>
              <a:ext cx="95" cy="96"/>
            </a:xfrm>
            <a:custGeom>
              <a:avLst/>
              <a:gdLst>
                <a:gd name="T0" fmla="*/ 77 w 95"/>
                <a:gd name="T1" fmla="*/ 72 h 96"/>
                <a:gd name="T2" fmla="*/ 83 w 95"/>
                <a:gd name="T3" fmla="*/ 66 h 96"/>
                <a:gd name="T4" fmla="*/ 83 w 95"/>
                <a:gd name="T5" fmla="*/ 54 h 96"/>
                <a:gd name="T6" fmla="*/ 77 w 95"/>
                <a:gd name="T7" fmla="*/ 48 h 96"/>
                <a:gd name="T8" fmla="*/ 65 w 95"/>
                <a:gd name="T9" fmla="*/ 48 h 96"/>
                <a:gd name="T10" fmla="*/ 65 w 95"/>
                <a:gd name="T11" fmla="*/ 36 h 96"/>
                <a:gd name="T12" fmla="*/ 71 w 95"/>
                <a:gd name="T13" fmla="*/ 42 h 96"/>
                <a:gd name="T14" fmla="*/ 77 w 95"/>
                <a:gd name="T15" fmla="*/ 42 h 96"/>
                <a:gd name="T16" fmla="*/ 77 w 95"/>
                <a:gd name="T17" fmla="*/ 48 h 96"/>
                <a:gd name="T18" fmla="*/ 89 w 95"/>
                <a:gd name="T19" fmla="*/ 48 h 96"/>
                <a:gd name="T20" fmla="*/ 95 w 95"/>
                <a:gd name="T21" fmla="*/ 36 h 96"/>
                <a:gd name="T22" fmla="*/ 95 w 95"/>
                <a:gd name="T23" fmla="*/ 30 h 96"/>
                <a:gd name="T24" fmla="*/ 89 w 95"/>
                <a:gd name="T25" fmla="*/ 24 h 96"/>
                <a:gd name="T26" fmla="*/ 83 w 95"/>
                <a:gd name="T27" fmla="*/ 24 h 96"/>
                <a:gd name="T28" fmla="*/ 77 w 95"/>
                <a:gd name="T29" fmla="*/ 24 h 96"/>
                <a:gd name="T30" fmla="*/ 71 w 95"/>
                <a:gd name="T31" fmla="*/ 24 h 96"/>
                <a:gd name="T32" fmla="*/ 77 w 95"/>
                <a:gd name="T33" fmla="*/ 12 h 96"/>
                <a:gd name="T34" fmla="*/ 77 w 95"/>
                <a:gd name="T35" fmla="*/ 0 h 96"/>
                <a:gd name="T36" fmla="*/ 71 w 95"/>
                <a:gd name="T37" fmla="*/ 0 h 96"/>
                <a:gd name="T38" fmla="*/ 59 w 95"/>
                <a:gd name="T39" fmla="*/ 0 h 96"/>
                <a:gd name="T40" fmla="*/ 53 w 95"/>
                <a:gd name="T41" fmla="*/ 12 h 96"/>
                <a:gd name="T42" fmla="*/ 59 w 95"/>
                <a:gd name="T43" fmla="*/ 24 h 96"/>
                <a:gd name="T44" fmla="*/ 53 w 95"/>
                <a:gd name="T45" fmla="*/ 24 h 96"/>
                <a:gd name="T46" fmla="*/ 53 w 95"/>
                <a:gd name="T47" fmla="*/ 18 h 96"/>
                <a:gd name="T48" fmla="*/ 47 w 95"/>
                <a:gd name="T49" fmla="*/ 12 h 96"/>
                <a:gd name="T50" fmla="*/ 35 w 95"/>
                <a:gd name="T51" fmla="*/ 12 h 96"/>
                <a:gd name="T52" fmla="*/ 23 w 95"/>
                <a:gd name="T53" fmla="*/ 6 h 96"/>
                <a:gd name="T54" fmla="*/ 11 w 95"/>
                <a:gd name="T55" fmla="*/ 12 h 96"/>
                <a:gd name="T56" fmla="*/ 11 w 95"/>
                <a:gd name="T57" fmla="*/ 18 h 96"/>
                <a:gd name="T58" fmla="*/ 11 w 95"/>
                <a:gd name="T59" fmla="*/ 24 h 96"/>
                <a:gd name="T60" fmla="*/ 23 w 95"/>
                <a:gd name="T61" fmla="*/ 30 h 96"/>
                <a:gd name="T62" fmla="*/ 29 w 95"/>
                <a:gd name="T63" fmla="*/ 30 h 96"/>
                <a:gd name="T64" fmla="*/ 29 w 95"/>
                <a:gd name="T65" fmla="*/ 42 h 96"/>
                <a:gd name="T66" fmla="*/ 17 w 95"/>
                <a:gd name="T67" fmla="*/ 42 h 96"/>
                <a:gd name="T68" fmla="*/ 11 w 95"/>
                <a:gd name="T69" fmla="*/ 42 h 96"/>
                <a:gd name="T70" fmla="*/ 6 w 95"/>
                <a:gd name="T71" fmla="*/ 48 h 96"/>
                <a:gd name="T72" fmla="*/ 0 w 95"/>
                <a:gd name="T73" fmla="*/ 54 h 96"/>
                <a:gd name="T74" fmla="*/ 6 w 95"/>
                <a:gd name="T75" fmla="*/ 66 h 96"/>
                <a:gd name="T76" fmla="*/ 11 w 95"/>
                <a:gd name="T77" fmla="*/ 66 h 96"/>
                <a:gd name="T78" fmla="*/ 17 w 95"/>
                <a:gd name="T79" fmla="*/ 66 h 96"/>
                <a:gd name="T80" fmla="*/ 23 w 95"/>
                <a:gd name="T81" fmla="*/ 60 h 96"/>
                <a:gd name="T82" fmla="*/ 29 w 95"/>
                <a:gd name="T83" fmla="*/ 54 h 96"/>
                <a:gd name="T84" fmla="*/ 35 w 95"/>
                <a:gd name="T85" fmla="*/ 48 h 96"/>
                <a:gd name="T86" fmla="*/ 41 w 95"/>
                <a:gd name="T87" fmla="*/ 54 h 96"/>
                <a:gd name="T88" fmla="*/ 41 w 95"/>
                <a:gd name="T89" fmla="*/ 60 h 96"/>
                <a:gd name="T90" fmla="*/ 29 w 95"/>
                <a:gd name="T91" fmla="*/ 66 h 96"/>
                <a:gd name="T92" fmla="*/ 23 w 95"/>
                <a:gd name="T93" fmla="*/ 84 h 96"/>
                <a:gd name="T94" fmla="*/ 35 w 95"/>
                <a:gd name="T95" fmla="*/ 90 h 96"/>
                <a:gd name="T96" fmla="*/ 47 w 95"/>
                <a:gd name="T97" fmla="*/ 90 h 96"/>
                <a:gd name="T98" fmla="*/ 53 w 95"/>
                <a:gd name="T99" fmla="*/ 84 h 96"/>
                <a:gd name="T100" fmla="*/ 53 w 95"/>
                <a:gd name="T101" fmla="*/ 78 h 96"/>
                <a:gd name="T102" fmla="*/ 47 w 95"/>
                <a:gd name="T103" fmla="*/ 72 h 96"/>
                <a:gd name="T104" fmla="*/ 47 w 95"/>
                <a:gd name="T105" fmla="*/ 60 h 96"/>
                <a:gd name="T106" fmla="*/ 53 w 95"/>
                <a:gd name="T107" fmla="*/ 54 h 96"/>
                <a:gd name="T108" fmla="*/ 53 w 95"/>
                <a:gd name="T109" fmla="*/ 54 h 96"/>
                <a:gd name="T110" fmla="*/ 65 w 95"/>
                <a:gd name="T111" fmla="*/ 72 h 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5"/>
                <a:gd name="T169" fmla="*/ 0 h 96"/>
                <a:gd name="T170" fmla="*/ 95 w 95"/>
                <a:gd name="T171" fmla="*/ 96 h 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5" h="96">
                  <a:moveTo>
                    <a:pt x="71" y="72"/>
                  </a:moveTo>
                  <a:lnTo>
                    <a:pt x="71" y="72"/>
                  </a:lnTo>
                  <a:lnTo>
                    <a:pt x="77" y="72"/>
                  </a:lnTo>
                  <a:lnTo>
                    <a:pt x="83" y="72"/>
                  </a:lnTo>
                  <a:lnTo>
                    <a:pt x="83" y="66"/>
                  </a:lnTo>
                  <a:lnTo>
                    <a:pt x="89" y="60"/>
                  </a:lnTo>
                  <a:lnTo>
                    <a:pt x="83" y="60"/>
                  </a:lnTo>
                  <a:lnTo>
                    <a:pt x="83" y="54"/>
                  </a:lnTo>
                  <a:lnTo>
                    <a:pt x="83" y="48"/>
                  </a:lnTo>
                  <a:lnTo>
                    <a:pt x="77" y="48"/>
                  </a:lnTo>
                  <a:lnTo>
                    <a:pt x="71" y="48"/>
                  </a:lnTo>
                  <a:lnTo>
                    <a:pt x="65" y="48"/>
                  </a:lnTo>
                  <a:lnTo>
                    <a:pt x="65" y="42"/>
                  </a:lnTo>
                  <a:lnTo>
                    <a:pt x="65" y="36"/>
                  </a:lnTo>
                  <a:lnTo>
                    <a:pt x="71" y="42"/>
                  </a:lnTo>
                  <a:lnTo>
                    <a:pt x="77" y="42"/>
                  </a:lnTo>
                  <a:lnTo>
                    <a:pt x="77" y="48"/>
                  </a:lnTo>
                  <a:lnTo>
                    <a:pt x="83" y="48"/>
                  </a:lnTo>
                  <a:lnTo>
                    <a:pt x="89" y="48"/>
                  </a:lnTo>
                  <a:lnTo>
                    <a:pt x="95" y="42"/>
                  </a:lnTo>
                  <a:lnTo>
                    <a:pt x="95" y="36"/>
                  </a:lnTo>
                  <a:lnTo>
                    <a:pt x="95" y="30"/>
                  </a:lnTo>
                  <a:lnTo>
                    <a:pt x="95" y="24"/>
                  </a:lnTo>
                  <a:lnTo>
                    <a:pt x="89" y="24"/>
                  </a:lnTo>
                  <a:lnTo>
                    <a:pt x="83" y="24"/>
                  </a:lnTo>
                  <a:lnTo>
                    <a:pt x="77" y="24"/>
                  </a:lnTo>
                  <a:lnTo>
                    <a:pt x="71" y="24"/>
                  </a:lnTo>
                  <a:lnTo>
                    <a:pt x="65" y="24"/>
                  </a:lnTo>
                  <a:lnTo>
                    <a:pt x="71" y="18"/>
                  </a:lnTo>
                  <a:lnTo>
                    <a:pt x="77" y="12"/>
                  </a:lnTo>
                  <a:lnTo>
                    <a:pt x="77" y="6"/>
                  </a:lnTo>
                  <a:lnTo>
                    <a:pt x="77" y="0"/>
                  </a:lnTo>
                  <a:lnTo>
                    <a:pt x="71" y="0"/>
                  </a:lnTo>
                  <a:lnTo>
                    <a:pt x="65" y="0"/>
                  </a:lnTo>
                  <a:lnTo>
                    <a:pt x="59" y="0"/>
                  </a:lnTo>
                  <a:lnTo>
                    <a:pt x="59" y="6"/>
                  </a:lnTo>
                  <a:lnTo>
                    <a:pt x="53" y="12"/>
                  </a:lnTo>
                  <a:lnTo>
                    <a:pt x="53" y="18"/>
                  </a:lnTo>
                  <a:lnTo>
                    <a:pt x="59" y="18"/>
                  </a:lnTo>
                  <a:lnTo>
                    <a:pt x="59" y="24"/>
                  </a:lnTo>
                  <a:lnTo>
                    <a:pt x="53" y="24"/>
                  </a:lnTo>
                  <a:lnTo>
                    <a:pt x="53" y="18"/>
                  </a:lnTo>
                  <a:lnTo>
                    <a:pt x="53" y="12"/>
                  </a:lnTo>
                  <a:lnTo>
                    <a:pt x="47" y="12"/>
                  </a:lnTo>
                  <a:lnTo>
                    <a:pt x="35" y="12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7" y="6"/>
                  </a:lnTo>
                  <a:lnTo>
                    <a:pt x="11" y="12"/>
                  </a:lnTo>
                  <a:lnTo>
                    <a:pt x="11" y="18"/>
                  </a:lnTo>
                  <a:lnTo>
                    <a:pt x="11" y="24"/>
                  </a:lnTo>
                  <a:lnTo>
                    <a:pt x="17" y="30"/>
                  </a:lnTo>
                  <a:lnTo>
                    <a:pt x="23" y="30"/>
                  </a:lnTo>
                  <a:lnTo>
                    <a:pt x="29" y="30"/>
                  </a:lnTo>
                  <a:lnTo>
                    <a:pt x="35" y="36"/>
                  </a:lnTo>
                  <a:lnTo>
                    <a:pt x="29" y="36"/>
                  </a:lnTo>
                  <a:lnTo>
                    <a:pt x="29" y="42"/>
                  </a:lnTo>
                  <a:lnTo>
                    <a:pt x="23" y="42"/>
                  </a:lnTo>
                  <a:lnTo>
                    <a:pt x="17" y="42"/>
                  </a:lnTo>
                  <a:lnTo>
                    <a:pt x="11" y="42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6"/>
                  </a:lnTo>
                  <a:lnTo>
                    <a:pt x="6" y="66"/>
                  </a:lnTo>
                  <a:lnTo>
                    <a:pt x="11" y="66"/>
                  </a:lnTo>
                  <a:lnTo>
                    <a:pt x="17" y="66"/>
                  </a:lnTo>
                  <a:lnTo>
                    <a:pt x="23" y="66"/>
                  </a:lnTo>
                  <a:lnTo>
                    <a:pt x="23" y="60"/>
                  </a:lnTo>
                  <a:lnTo>
                    <a:pt x="23" y="54"/>
                  </a:lnTo>
                  <a:lnTo>
                    <a:pt x="29" y="54"/>
                  </a:lnTo>
                  <a:lnTo>
                    <a:pt x="29" y="48"/>
                  </a:lnTo>
                  <a:lnTo>
                    <a:pt x="35" y="48"/>
                  </a:lnTo>
                  <a:lnTo>
                    <a:pt x="41" y="48"/>
                  </a:lnTo>
                  <a:lnTo>
                    <a:pt x="41" y="54"/>
                  </a:lnTo>
                  <a:lnTo>
                    <a:pt x="41" y="60"/>
                  </a:lnTo>
                  <a:lnTo>
                    <a:pt x="35" y="66"/>
                  </a:lnTo>
                  <a:lnTo>
                    <a:pt x="29" y="66"/>
                  </a:lnTo>
                  <a:lnTo>
                    <a:pt x="29" y="72"/>
                  </a:lnTo>
                  <a:lnTo>
                    <a:pt x="23" y="78"/>
                  </a:lnTo>
                  <a:lnTo>
                    <a:pt x="23" y="84"/>
                  </a:lnTo>
                  <a:lnTo>
                    <a:pt x="29" y="84"/>
                  </a:lnTo>
                  <a:lnTo>
                    <a:pt x="29" y="90"/>
                  </a:lnTo>
                  <a:lnTo>
                    <a:pt x="35" y="90"/>
                  </a:lnTo>
                  <a:lnTo>
                    <a:pt x="41" y="96"/>
                  </a:lnTo>
                  <a:lnTo>
                    <a:pt x="41" y="90"/>
                  </a:lnTo>
                  <a:lnTo>
                    <a:pt x="47" y="90"/>
                  </a:lnTo>
                  <a:lnTo>
                    <a:pt x="53" y="90"/>
                  </a:lnTo>
                  <a:lnTo>
                    <a:pt x="53" y="84"/>
                  </a:lnTo>
                  <a:lnTo>
                    <a:pt x="53" y="78"/>
                  </a:lnTo>
                  <a:lnTo>
                    <a:pt x="53" y="72"/>
                  </a:lnTo>
                  <a:lnTo>
                    <a:pt x="47" y="72"/>
                  </a:lnTo>
                  <a:lnTo>
                    <a:pt x="47" y="66"/>
                  </a:lnTo>
                  <a:lnTo>
                    <a:pt x="47" y="60"/>
                  </a:lnTo>
                  <a:lnTo>
                    <a:pt x="47" y="54"/>
                  </a:lnTo>
                  <a:lnTo>
                    <a:pt x="53" y="54"/>
                  </a:lnTo>
                  <a:lnTo>
                    <a:pt x="59" y="60"/>
                  </a:lnTo>
                  <a:lnTo>
                    <a:pt x="59" y="66"/>
                  </a:lnTo>
                  <a:lnTo>
                    <a:pt x="65" y="72"/>
                  </a:lnTo>
                  <a:lnTo>
                    <a:pt x="71" y="72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55" name="Freeform 488"/>
            <p:cNvSpPr>
              <a:spLocks/>
            </p:cNvSpPr>
            <p:nvPr/>
          </p:nvSpPr>
          <p:spPr bwMode="auto">
            <a:xfrm>
              <a:off x="5185" y="1834"/>
              <a:ext cx="108" cy="167"/>
            </a:xfrm>
            <a:custGeom>
              <a:avLst/>
              <a:gdLst>
                <a:gd name="T0" fmla="*/ 0 w 108"/>
                <a:gd name="T1" fmla="*/ 167 h 167"/>
                <a:gd name="T2" fmla="*/ 12 w 108"/>
                <a:gd name="T3" fmla="*/ 155 h 167"/>
                <a:gd name="T4" fmla="*/ 24 w 108"/>
                <a:gd name="T5" fmla="*/ 149 h 167"/>
                <a:gd name="T6" fmla="*/ 30 w 108"/>
                <a:gd name="T7" fmla="*/ 137 h 167"/>
                <a:gd name="T8" fmla="*/ 42 w 108"/>
                <a:gd name="T9" fmla="*/ 137 h 167"/>
                <a:gd name="T10" fmla="*/ 54 w 108"/>
                <a:gd name="T11" fmla="*/ 131 h 167"/>
                <a:gd name="T12" fmla="*/ 66 w 108"/>
                <a:gd name="T13" fmla="*/ 131 h 167"/>
                <a:gd name="T14" fmla="*/ 78 w 108"/>
                <a:gd name="T15" fmla="*/ 131 h 167"/>
                <a:gd name="T16" fmla="*/ 84 w 108"/>
                <a:gd name="T17" fmla="*/ 131 h 167"/>
                <a:gd name="T18" fmla="*/ 84 w 108"/>
                <a:gd name="T19" fmla="*/ 125 h 167"/>
                <a:gd name="T20" fmla="*/ 84 w 108"/>
                <a:gd name="T21" fmla="*/ 125 h 167"/>
                <a:gd name="T22" fmla="*/ 90 w 108"/>
                <a:gd name="T23" fmla="*/ 119 h 167"/>
                <a:gd name="T24" fmla="*/ 90 w 108"/>
                <a:gd name="T25" fmla="*/ 113 h 167"/>
                <a:gd name="T26" fmla="*/ 90 w 108"/>
                <a:gd name="T27" fmla="*/ 107 h 167"/>
                <a:gd name="T28" fmla="*/ 96 w 108"/>
                <a:gd name="T29" fmla="*/ 107 h 167"/>
                <a:gd name="T30" fmla="*/ 102 w 108"/>
                <a:gd name="T31" fmla="*/ 101 h 167"/>
                <a:gd name="T32" fmla="*/ 108 w 108"/>
                <a:gd name="T33" fmla="*/ 95 h 167"/>
                <a:gd name="T34" fmla="*/ 102 w 108"/>
                <a:gd name="T35" fmla="*/ 89 h 167"/>
                <a:gd name="T36" fmla="*/ 102 w 108"/>
                <a:gd name="T37" fmla="*/ 71 h 167"/>
                <a:gd name="T38" fmla="*/ 102 w 108"/>
                <a:gd name="T39" fmla="*/ 59 h 167"/>
                <a:gd name="T40" fmla="*/ 108 w 108"/>
                <a:gd name="T41" fmla="*/ 47 h 167"/>
                <a:gd name="T42" fmla="*/ 102 w 108"/>
                <a:gd name="T43" fmla="*/ 47 h 167"/>
                <a:gd name="T44" fmla="*/ 96 w 108"/>
                <a:gd name="T45" fmla="*/ 41 h 167"/>
                <a:gd name="T46" fmla="*/ 90 w 108"/>
                <a:gd name="T47" fmla="*/ 41 h 167"/>
                <a:gd name="T48" fmla="*/ 84 w 108"/>
                <a:gd name="T49" fmla="*/ 36 h 167"/>
                <a:gd name="T50" fmla="*/ 84 w 108"/>
                <a:gd name="T51" fmla="*/ 30 h 167"/>
                <a:gd name="T52" fmla="*/ 78 w 108"/>
                <a:gd name="T53" fmla="*/ 24 h 167"/>
                <a:gd name="T54" fmla="*/ 72 w 108"/>
                <a:gd name="T55" fmla="*/ 12 h 167"/>
                <a:gd name="T56" fmla="*/ 72 w 108"/>
                <a:gd name="T57" fmla="*/ 0 h 167"/>
                <a:gd name="T58" fmla="*/ 66 w 108"/>
                <a:gd name="T59" fmla="*/ 6 h 167"/>
                <a:gd name="T60" fmla="*/ 66 w 108"/>
                <a:gd name="T61" fmla="*/ 12 h 167"/>
                <a:gd name="T62" fmla="*/ 60 w 108"/>
                <a:gd name="T63" fmla="*/ 18 h 167"/>
                <a:gd name="T64" fmla="*/ 54 w 108"/>
                <a:gd name="T65" fmla="*/ 24 h 167"/>
                <a:gd name="T66" fmla="*/ 48 w 108"/>
                <a:gd name="T67" fmla="*/ 30 h 167"/>
                <a:gd name="T68" fmla="*/ 42 w 108"/>
                <a:gd name="T69" fmla="*/ 36 h 167"/>
                <a:gd name="T70" fmla="*/ 36 w 108"/>
                <a:gd name="T71" fmla="*/ 36 h 167"/>
                <a:gd name="T72" fmla="*/ 24 w 108"/>
                <a:gd name="T73" fmla="*/ 36 h 167"/>
                <a:gd name="T74" fmla="*/ 30 w 108"/>
                <a:gd name="T75" fmla="*/ 41 h 167"/>
                <a:gd name="T76" fmla="*/ 30 w 108"/>
                <a:gd name="T77" fmla="*/ 53 h 167"/>
                <a:gd name="T78" fmla="*/ 30 w 108"/>
                <a:gd name="T79" fmla="*/ 65 h 167"/>
                <a:gd name="T80" fmla="*/ 18 w 108"/>
                <a:gd name="T81" fmla="*/ 71 h 167"/>
                <a:gd name="T82" fmla="*/ 24 w 108"/>
                <a:gd name="T83" fmla="*/ 95 h 167"/>
                <a:gd name="T84" fmla="*/ 24 w 108"/>
                <a:gd name="T85" fmla="*/ 107 h 167"/>
                <a:gd name="T86" fmla="*/ 24 w 108"/>
                <a:gd name="T87" fmla="*/ 125 h 167"/>
                <a:gd name="T88" fmla="*/ 18 w 108"/>
                <a:gd name="T89" fmla="*/ 137 h 167"/>
                <a:gd name="T90" fmla="*/ 12 w 108"/>
                <a:gd name="T91" fmla="*/ 143 h 167"/>
                <a:gd name="T92" fmla="*/ 12 w 108"/>
                <a:gd name="T93" fmla="*/ 149 h 167"/>
                <a:gd name="T94" fmla="*/ 6 w 108"/>
                <a:gd name="T95" fmla="*/ 155 h 167"/>
                <a:gd name="T96" fmla="*/ 6 w 108"/>
                <a:gd name="T97" fmla="*/ 161 h 167"/>
                <a:gd name="T98" fmla="*/ 0 w 108"/>
                <a:gd name="T99" fmla="*/ 161 h 167"/>
                <a:gd name="T100" fmla="*/ 0 w 108"/>
                <a:gd name="T101" fmla="*/ 161 h 167"/>
                <a:gd name="T102" fmla="*/ 0 w 108"/>
                <a:gd name="T103" fmla="*/ 161 h 167"/>
                <a:gd name="T104" fmla="*/ 6 w 108"/>
                <a:gd name="T105" fmla="*/ 161 h 167"/>
                <a:gd name="T106" fmla="*/ 0 w 108"/>
                <a:gd name="T107" fmla="*/ 167 h 16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8"/>
                <a:gd name="T163" fmla="*/ 0 h 167"/>
                <a:gd name="T164" fmla="*/ 108 w 108"/>
                <a:gd name="T165" fmla="*/ 167 h 16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8" h="167">
                  <a:moveTo>
                    <a:pt x="0" y="167"/>
                  </a:moveTo>
                  <a:lnTo>
                    <a:pt x="12" y="155"/>
                  </a:lnTo>
                  <a:lnTo>
                    <a:pt x="24" y="149"/>
                  </a:lnTo>
                  <a:lnTo>
                    <a:pt x="30" y="137"/>
                  </a:lnTo>
                  <a:lnTo>
                    <a:pt x="42" y="137"/>
                  </a:lnTo>
                  <a:lnTo>
                    <a:pt x="54" y="131"/>
                  </a:lnTo>
                  <a:lnTo>
                    <a:pt x="66" y="131"/>
                  </a:lnTo>
                  <a:lnTo>
                    <a:pt x="78" y="131"/>
                  </a:lnTo>
                  <a:lnTo>
                    <a:pt x="84" y="131"/>
                  </a:lnTo>
                  <a:lnTo>
                    <a:pt x="84" y="125"/>
                  </a:lnTo>
                  <a:lnTo>
                    <a:pt x="90" y="119"/>
                  </a:lnTo>
                  <a:lnTo>
                    <a:pt x="90" y="113"/>
                  </a:lnTo>
                  <a:lnTo>
                    <a:pt x="90" y="107"/>
                  </a:lnTo>
                  <a:lnTo>
                    <a:pt x="96" y="107"/>
                  </a:lnTo>
                  <a:lnTo>
                    <a:pt x="102" y="101"/>
                  </a:lnTo>
                  <a:lnTo>
                    <a:pt x="108" y="95"/>
                  </a:lnTo>
                  <a:lnTo>
                    <a:pt x="102" y="89"/>
                  </a:lnTo>
                  <a:lnTo>
                    <a:pt x="102" y="71"/>
                  </a:lnTo>
                  <a:lnTo>
                    <a:pt x="102" y="59"/>
                  </a:lnTo>
                  <a:lnTo>
                    <a:pt x="108" y="47"/>
                  </a:lnTo>
                  <a:lnTo>
                    <a:pt x="102" y="47"/>
                  </a:lnTo>
                  <a:lnTo>
                    <a:pt x="96" y="41"/>
                  </a:lnTo>
                  <a:lnTo>
                    <a:pt x="90" y="41"/>
                  </a:lnTo>
                  <a:lnTo>
                    <a:pt x="84" y="36"/>
                  </a:lnTo>
                  <a:lnTo>
                    <a:pt x="84" y="30"/>
                  </a:lnTo>
                  <a:lnTo>
                    <a:pt x="78" y="24"/>
                  </a:lnTo>
                  <a:lnTo>
                    <a:pt x="72" y="12"/>
                  </a:lnTo>
                  <a:lnTo>
                    <a:pt x="72" y="0"/>
                  </a:lnTo>
                  <a:lnTo>
                    <a:pt x="66" y="6"/>
                  </a:lnTo>
                  <a:lnTo>
                    <a:pt x="66" y="12"/>
                  </a:lnTo>
                  <a:lnTo>
                    <a:pt x="60" y="18"/>
                  </a:lnTo>
                  <a:lnTo>
                    <a:pt x="54" y="24"/>
                  </a:lnTo>
                  <a:lnTo>
                    <a:pt x="48" y="30"/>
                  </a:lnTo>
                  <a:lnTo>
                    <a:pt x="42" y="36"/>
                  </a:lnTo>
                  <a:lnTo>
                    <a:pt x="36" y="36"/>
                  </a:lnTo>
                  <a:lnTo>
                    <a:pt x="24" y="36"/>
                  </a:lnTo>
                  <a:lnTo>
                    <a:pt x="30" y="41"/>
                  </a:lnTo>
                  <a:lnTo>
                    <a:pt x="30" y="53"/>
                  </a:lnTo>
                  <a:lnTo>
                    <a:pt x="30" y="65"/>
                  </a:lnTo>
                  <a:lnTo>
                    <a:pt x="18" y="71"/>
                  </a:lnTo>
                  <a:lnTo>
                    <a:pt x="24" y="95"/>
                  </a:lnTo>
                  <a:lnTo>
                    <a:pt x="24" y="107"/>
                  </a:lnTo>
                  <a:lnTo>
                    <a:pt x="24" y="125"/>
                  </a:lnTo>
                  <a:lnTo>
                    <a:pt x="18" y="137"/>
                  </a:lnTo>
                  <a:lnTo>
                    <a:pt x="12" y="143"/>
                  </a:lnTo>
                  <a:lnTo>
                    <a:pt x="12" y="149"/>
                  </a:lnTo>
                  <a:lnTo>
                    <a:pt x="6" y="155"/>
                  </a:lnTo>
                  <a:lnTo>
                    <a:pt x="6" y="161"/>
                  </a:lnTo>
                  <a:lnTo>
                    <a:pt x="0" y="161"/>
                  </a:lnTo>
                  <a:lnTo>
                    <a:pt x="6" y="161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56" name="Freeform 489"/>
            <p:cNvSpPr>
              <a:spLocks/>
            </p:cNvSpPr>
            <p:nvPr/>
          </p:nvSpPr>
          <p:spPr bwMode="auto">
            <a:xfrm>
              <a:off x="4863" y="1870"/>
              <a:ext cx="173" cy="143"/>
            </a:xfrm>
            <a:custGeom>
              <a:avLst/>
              <a:gdLst>
                <a:gd name="T0" fmla="*/ 89 w 173"/>
                <a:gd name="T1" fmla="*/ 143 h 143"/>
                <a:gd name="T2" fmla="*/ 95 w 173"/>
                <a:gd name="T3" fmla="*/ 143 h 143"/>
                <a:gd name="T4" fmla="*/ 101 w 173"/>
                <a:gd name="T5" fmla="*/ 143 h 143"/>
                <a:gd name="T6" fmla="*/ 113 w 173"/>
                <a:gd name="T7" fmla="*/ 143 h 143"/>
                <a:gd name="T8" fmla="*/ 119 w 173"/>
                <a:gd name="T9" fmla="*/ 137 h 143"/>
                <a:gd name="T10" fmla="*/ 131 w 173"/>
                <a:gd name="T11" fmla="*/ 137 h 143"/>
                <a:gd name="T12" fmla="*/ 143 w 173"/>
                <a:gd name="T13" fmla="*/ 137 h 143"/>
                <a:gd name="T14" fmla="*/ 149 w 173"/>
                <a:gd name="T15" fmla="*/ 137 h 143"/>
                <a:gd name="T16" fmla="*/ 161 w 173"/>
                <a:gd name="T17" fmla="*/ 137 h 143"/>
                <a:gd name="T18" fmla="*/ 161 w 173"/>
                <a:gd name="T19" fmla="*/ 137 h 143"/>
                <a:gd name="T20" fmla="*/ 167 w 173"/>
                <a:gd name="T21" fmla="*/ 137 h 143"/>
                <a:gd name="T22" fmla="*/ 167 w 173"/>
                <a:gd name="T23" fmla="*/ 137 h 143"/>
                <a:gd name="T24" fmla="*/ 173 w 173"/>
                <a:gd name="T25" fmla="*/ 137 h 143"/>
                <a:gd name="T26" fmla="*/ 161 w 173"/>
                <a:gd name="T27" fmla="*/ 131 h 143"/>
                <a:gd name="T28" fmla="*/ 155 w 173"/>
                <a:gd name="T29" fmla="*/ 119 h 143"/>
                <a:gd name="T30" fmla="*/ 149 w 173"/>
                <a:gd name="T31" fmla="*/ 113 h 143"/>
                <a:gd name="T32" fmla="*/ 143 w 173"/>
                <a:gd name="T33" fmla="*/ 101 h 143"/>
                <a:gd name="T34" fmla="*/ 137 w 173"/>
                <a:gd name="T35" fmla="*/ 83 h 143"/>
                <a:gd name="T36" fmla="*/ 131 w 173"/>
                <a:gd name="T37" fmla="*/ 71 h 143"/>
                <a:gd name="T38" fmla="*/ 131 w 173"/>
                <a:gd name="T39" fmla="*/ 59 h 143"/>
                <a:gd name="T40" fmla="*/ 131 w 173"/>
                <a:gd name="T41" fmla="*/ 47 h 143"/>
                <a:gd name="T42" fmla="*/ 125 w 173"/>
                <a:gd name="T43" fmla="*/ 41 h 143"/>
                <a:gd name="T44" fmla="*/ 119 w 173"/>
                <a:gd name="T45" fmla="*/ 41 h 143"/>
                <a:gd name="T46" fmla="*/ 113 w 173"/>
                <a:gd name="T47" fmla="*/ 41 h 143"/>
                <a:gd name="T48" fmla="*/ 107 w 173"/>
                <a:gd name="T49" fmla="*/ 35 h 143"/>
                <a:gd name="T50" fmla="*/ 101 w 173"/>
                <a:gd name="T51" fmla="*/ 29 h 143"/>
                <a:gd name="T52" fmla="*/ 95 w 173"/>
                <a:gd name="T53" fmla="*/ 23 h 143"/>
                <a:gd name="T54" fmla="*/ 89 w 173"/>
                <a:gd name="T55" fmla="*/ 11 h 143"/>
                <a:gd name="T56" fmla="*/ 89 w 173"/>
                <a:gd name="T57" fmla="*/ 5 h 143"/>
                <a:gd name="T58" fmla="*/ 83 w 173"/>
                <a:gd name="T59" fmla="*/ 5 h 143"/>
                <a:gd name="T60" fmla="*/ 71 w 173"/>
                <a:gd name="T61" fmla="*/ 11 h 143"/>
                <a:gd name="T62" fmla="*/ 65 w 173"/>
                <a:gd name="T63" fmla="*/ 11 h 143"/>
                <a:gd name="T64" fmla="*/ 53 w 173"/>
                <a:gd name="T65" fmla="*/ 17 h 143"/>
                <a:gd name="T66" fmla="*/ 42 w 173"/>
                <a:gd name="T67" fmla="*/ 17 h 143"/>
                <a:gd name="T68" fmla="*/ 30 w 173"/>
                <a:gd name="T69" fmla="*/ 11 h 143"/>
                <a:gd name="T70" fmla="*/ 18 w 173"/>
                <a:gd name="T71" fmla="*/ 5 h 143"/>
                <a:gd name="T72" fmla="*/ 6 w 173"/>
                <a:gd name="T73" fmla="*/ 0 h 143"/>
                <a:gd name="T74" fmla="*/ 6 w 173"/>
                <a:gd name="T75" fmla="*/ 5 h 143"/>
                <a:gd name="T76" fmla="*/ 12 w 173"/>
                <a:gd name="T77" fmla="*/ 11 h 143"/>
                <a:gd name="T78" fmla="*/ 12 w 173"/>
                <a:gd name="T79" fmla="*/ 23 h 143"/>
                <a:gd name="T80" fmla="*/ 12 w 173"/>
                <a:gd name="T81" fmla="*/ 29 h 143"/>
                <a:gd name="T82" fmla="*/ 18 w 173"/>
                <a:gd name="T83" fmla="*/ 41 h 143"/>
                <a:gd name="T84" fmla="*/ 12 w 173"/>
                <a:gd name="T85" fmla="*/ 53 h 143"/>
                <a:gd name="T86" fmla="*/ 12 w 173"/>
                <a:gd name="T87" fmla="*/ 65 h 143"/>
                <a:gd name="T88" fmla="*/ 0 w 173"/>
                <a:gd name="T89" fmla="*/ 77 h 143"/>
                <a:gd name="T90" fmla="*/ 12 w 173"/>
                <a:gd name="T91" fmla="*/ 77 h 143"/>
                <a:gd name="T92" fmla="*/ 18 w 173"/>
                <a:gd name="T93" fmla="*/ 83 h 143"/>
                <a:gd name="T94" fmla="*/ 24 w 173"/>
                <a:gd name="T95" fmla="*/ 89 h 143"/>
                <a:gd name="T96" fmla="*/ 36 w 173"/>
                <a:gd name="T97" fmla="*/ 95 h 143"/>
                <a:gd name="T98" fmla="*/ 42 w 173"/>
                <a:gd name="T99" fmla="*/ 101 h 143"/>
                <a:gd name="T100" fmla="*/ 42 w 173"/>
                <a:gd name="T101" fmla="*/ 107 h 143"/>
                <a:gd name="T102" fmla="*/ 48 w 173"/>
                <a:gd name="T103" fmla="*/ 119 h 143"/>
                <a:gd name="T104" fmla="*/ 42 w 173"/>
                <a:gd name="T105" fmla="*/ 131 h 143"/>
                <a:gd name="T106" fmla="*/ 48 w 173"/>
                <a:gd name="T107" fmla="*/ 131 h 143"/>
                <a:gd name="T108" fmla="*/ 53 w 173"/>
                <a:gd name="T109" fmla="*/ 131 h 143"/>
                <a:gd name="T110" fmla="*/ 59 w 173"/>
                <a:gd name="T111" fmla="*/ 131 h 143"/>
                <a:gd name="T112" fmla="*/ 65 w 173"/>
                <a:gd name="T113" fmla="*/ 131 h 143"/>
                <a:gd name="T114" fmla="*/ 71 w 173"/>
                <a:gd name="T115" fmla="*/ 137 h 143"/>
                <a:gd name="T116" fmla="*/ 77 w 173"/>
                <a:gd name="T117" fmla="*/ 137 h 143"/>
                <a:gd name="T118" fmla="*/ 83 w 173"/>
                <a:gd name="T119" fmla="*/ 143 h 143"/>
                <a:gd name="T120" fmla="*/ 89 w 173"/>
                <a:gd name="T121" fmla="*/ 143 h 1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3"/>
                <a:gd name="T184" fmla="*/ 0 h 143"/>
                <a:gd name="T185" fmla="*/ 173 w 173"/>
                <a:gd name="T186" fmla="*/ 143 h 1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3" h="143">
                  <a:moveTo>
                    <a:pt x="89" y="143"/>
                  </a:moveTo>
                  <a:lnTo>
                    <a:pt x="95" y="143"/>
                  </a:lnTo>
                  <a:lnTo>
                    <a:pt x="101" y="143"/>
                  </a:lnTo>
                  <a:lnTo>
                    <a:pt x="113" y="143"/>
                  </a:lnTo>
                  <a:lnTo>
                    <a:pt x="119" y="137"/>
                  </a:lnTo>
                  <a:lnTo>
                    <a:pt x="131" y="137"/>
                  </a:lnTo>
                  <a:lnTo>
                    <a:pt x="143" y="137"/>
                  </a:lnTo>
                  <a:lnTo>
                    <a:pt x="149" y="137"/>
                  </a:lnTo>
                  <a:lnTo>
                    <a:pt x="161" y="137"/>
                  </a:lnTo>
                  <a:lnTo>
                    <a:pt x="167" y="137"/>
                  </a:lnTo>
                  <a:lnTo>
                    <a:pt x="173" y="137"/>
                  </a:lnTo>
                  <a:lnTo>
                    <a:pt x="161" y="131"/>
                  </a:lnTo>
                  <a:lnTo>
                    <a:pt x="155" y="119"/>
                  </a:lnTo>
                  <a:lnTo>
                    <a:pt x="149" y="113"/>
                  </a:lnTo>
                  <a:lnTo>
                    <a:pt x="143" y="101"/>
                  </a:lnTo>
                  <a:lnTo>
                    <a:pt x="137" y="83"/>
                  </a:lnTo>
                  <a:lnTo>
                    <a:pt x="131" y="71"/>
                  </a:lnTo>
                  <a:lnTo>
                    <a:pt x="131" y="59"/>
                  </a:lnTo>
                  <a:lnTo>
                    <a:pt x="131" y="47"/>
                  </a:lnTo>
                  <a:lnTo>
                    <a:pt x="125" y="41"/>
                  </a:lnTo>
                  <a:lnTo>
                    <a:pt x="119" y="41"/>
                  </a:lnTo>
                  <a:lnTo>
                    <a:pt x="113" y="41"/>
                  </a:lnTo>
                  <a:lnTo>
                    <a:pt x="107" y="35"/>
                  </a:lnTo>
                  <a:lnTo>
                    <a:pt x="101" y="29"/>
                  </a:lnTo>
                  <a:lnTo>
                    <a:pt x="95" y="23"/>
                  </a:lnTo>
                  <a:lnTo>
                    <a:pt x="89" y="11"/>
                  </a:lnTo>
                  <a:lnTo>
                    <a:pt x="89" y="5"/>
                  </a:lnTo>
                  <a:lnTo>
                    <a:pt x="83" y="5"/>
                  </a:lnTo>
                  <a:lnTo>
                    <a:pt x="71" y="11"/>
                  </a:lnTo>
                  <a:lnTo>
                    <a:pt x="65" y="11"/>
                  </a:lnTo>
                  <a:lnTo>
                    <a:pt x="53" y="17"/>
                  </a:lnTo>
                  <a:lnTo>
                    <a:pt x="42" y="17"/>
                  </a:lnTo>
                  <a:lnTo>
                    <a:pt x="30" y="11"/>
                  </a:lnTo>
                  <a:lnTo>
                    <a:pt x="18" y="5"/>
                  </a:lnTo>
                  <a:lnTo>
                    <a:pt x="6" y="0"/>
                  </a:lnTo>
                  <a:lnTo>
                    <a:pt x="6" y="5"/>
                  </a:lnTo>
                  <a:lnTo>
                    <a:pt x="12" y="11"/>
                  </a:lnTo>
                  <a:lnTo>
                    <a:pt x="12" y="23"/>
                  </a:lnTo>
                  <a:lnTo>
                    <a:pt x="12" y="29"/>
                  </a:lnTo>
                  <a:lnTo>
                    <a:pt x="18" y="41"/>
                  </a:lnTo>
                  <a:lnTo>
                    <a:pt x="12" y="53"/>
                  </a:lnTo>
                  <a:lnTo>
                    <a:pt x="12" y="65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18" y="83"/>
                  </a:lnTo>
                  <a:lnTo>
                    <a:pt x="24" y="89"/>
                  </a:lnTo>
                  <a:lnTo>
                    <a:pt x="36" y="95"/>
                  </a:lnTo>
                  <a:lnTo>
                    <a:pt x="42" y="101"/>
                  </a:lnTo>
                  <a:lnTo>
                    <a:pt x="42" y="107"/>
                  </a:lnTo>
                  <a:lnTo>
                    <a:pt x="48" y="119"/>
                  </a:lnTo>
                  <a:lnTo>
                    <a:pt x="42" y="131"/>
                  </a:lnTo>
                  <a:lnTo>
                    <a:pt x="48" y="131"/>
                  </a:lnTo>
                  <a:lnTo>
                    <a:pt x="53" y="131"/>
                  </a:lnTo>
                  <a:lnTo>
                    <a:pt x="59" y="131"/>
                  </a:lnTo>
                  <a:lnTo>
                    <a:pt x="65" y="131"/>
                  </a:lnTo>
                  <a:lnTo>
                    <a:pt x="71" y="137"/>
                  </a:lnTo>
                  <a:lnTo>
                    <a:pt x="77" y="137"/>
                  </a:lnTo>
                  <a:lnTo>
                    <a:pt x="83" y="143"/>
                  </a:lnTo>
                  <a:lnTo>
                    <a:pt x="89" y="143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57" name="Freeform 490"/>
            <p:cNvSpPr>
              <a:spLocks/>
            </p:cNvSpPr>
            <p:nvPr/>
          </p:nvSpPr>
          <p:spPr bwMode="auto">
            <a:xfrm>
              <a:off x="4952" y="2049"/>
              <a:ext cx="173" cy="179"/>
            </a:xfrm>
            <a:custGeom>
              <a:avLst/>
              <a:gdLst>
                <a:gd name="T0" fmla="*/ 24 w 173"/>
                <a:gd name="T1" fmla="*/ 84 h 179"/>
                <a:gd name="T2" fmla="*/ 30 w 173"/>
                <a:gd name="T3" fmla="*/ 84 h 179"/>
                <a:gd name="T4" fmla="*/ 42 w 173"/>
                <a:gd name="T5" fmla="*/ 84 h 179"/>
                <a:gd name="T6" fmla="*/ 54 w 173"/>
                <a:gd name="T7" fmla="*/ 84 h 179"/>
                <a:gd name="T8" fmla="*/ 66 w 173"/>
                <a:gd name="T9" fmla="*/ 84 h 179"/>
                <a:gd name="T10" fmla="*/ 84 w 173"/>
                <a:gd name="T11" fmla="*/ 78 h 179"/>
                <a:gd name="T12" fmla="*/ 96 w 173"/>
                <a:gd name="T13" fmla="*/ 66 h 179"/>
                <a:gd name="T14" fmla="*/ 108 w 173"/>
                <a:gd name="T15" fmla="*/ 54 h 179"/>
                <a:gd name="T16" fmla="*/ 120 w 173"/>
                <a:gd name="T17" fmla="*/ 36 h 179"/>
                <a:gd name="T18" fmla="*/ 126 w 173"/>
                <a:gd name="T19" fmla="*/ 18 h 179"/>
                <a:gd name="T20" fmla="*/ 132 w 173"/>
                <a:gd name="T21" fmla="*/ 6 h 179"/>
                <a:gd name="T22" fmla="*/ 138 w 173"/>
                <a:gd name="T23" fmla="*/ 6 h 179"/>
                <a:gd name="T24" fmla="*/ 144 w 173"/>
                <a:gd name="T25" fmla="*/ 0 h 179"/>
                <a:gd name="T26" fmla="*/ 156 w 173"/>
                <a:gd name="T27" fmla="*/ 0 h 179"/>
                <a:gd name="T28" fmla="*/ 162 w 173"/>
                <a:gd name="T29" fmla="*/ 0 h 179"/>
                <a:gd name="T30" fmla="*/ 168 w 173"/>
                <a:gd name="T31" fmla="*/ 0 h 179"/>
                <a:gd name="T32" fmla="*/ 173 w 173"/>
                <a:gd name="T33" fmla="*/ 0 h 179"/>
                <a:gd name="T34" fmla="*/ 173 w 173"/>
                <a:gd name="T35" fmla="*/ 0 h 179"/>
                <a:gd name="T36" fmla="*/ 156 w 173"/>
                <a:gd name="T37" fmla="*/ 6 h 179"/>
                <a:gd name="T38" fmla="*/ 138 w 173"/>
                <a:gd name="T39" fmla="*/ 24 h 179"/>
                <a:gd name="T40" fmla="*/ 132 w 173"/>
                <a:gd name="T41" fmla="*/ 48 h 179"/>
                <a:gd name="T42" fmla="*/ 126 w 173"/>
                <a:gd name="T43" fmla="*/ 66 h 179"/>
                <a:gd name="T44" fmla="*/ 126 w 173"/>
                <a:gd name="T45" fmla="*/ 84 h 179"/>
                <a:gd name="T46" fmla="*/ 126 w 173"/>
                <a:gd name="T47" fmla="*/ 96 h 179"/>
                <a:gd name="T48" fmla="*/ 120 w 173"/>
                <a:gd name="T49" fmla="*/ 108 h 179"/>
                <a:gd name="T50" fmla="*/ 108 w 173"/>
                <a:gd name="T51" fmla="*/ 113 h 179"/>
                <a:gd name="T52" fmla="*/ 96 w 173"/>
                <a:gd name="T53" fmla="*/ 125 h 179"/>
                <a:gd name="T54" fmla="*/ 90 w 173"/>
                <a:gd name="T55" fmla="*/ 143 h 179"/>
                <a:gd name="T56" fmla="*/ 84 w 173"/>
                <a:gd name="T57" fmla="*/ 155 h 179"/>
                <a:gd name="T58" fmla="*/ 66 w 173"/>
                <a:gd name="T59" fmla="*/ 155 h 179"/>
                <a:gd name="T60" fmla="*/ 42 w 173"/>
                <a:gd name="T61" fmla="*/ 167 h 179"/>
                <a:gd name="T62" fmla="*/ 30 w 173"/>
                <a:gd name="T63" fmla="*/ 173 h 179"/>
                <a:gd name="T64" fmla="*/ 24 w 173"/>
                <a:gd name="T65" fmla="*/ 173 h 179"/>
                <a:gd name="T66" fmla="*/ 24 w 173"/>
                <a:gd name="T67" fmla="*/ 155 h 179"/>
                <a:gd name="T68" fmla="*/ 18 w 173"/>
                <a:gd name="T69" fmla="*/ 137 h 179"/>
                <a:gd name="T70" fmla="*/ 6 w 173"/>
                <a:gd name="T71" fmla="*/ 119 h 179"/>
                <a:gd name="T72" fmla="*/ 6 w 173"/>
                <a:gd name="T73" fmla="*/ 113 h 179"/>
                <a:gd name="T74" fmla="*/ 12 w 173"/>
                <a:gd name="T75" fmla="*/ 108 h 179"/>
                <a:gd name="T76" fmla="*/ 24 w 173"/>
                <a:gd name="T77" fmla="*/ 102 h 179"/>
                <a:gd name="T78" fmla="*/ 24 w 173"/>
                <a:gd name="T79" fmla="*/ 90 h 17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73"/>
                <a:gd name="T121" fmla="*/ 0 h 179"/>
                <a:gd name="T122" fmla="*/ 173 w 173"/>
                <a:gd name="T123" fmla="*/ 179 h 17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73" h="179">
                  <a:moveTo>
                    <a:pt x="24" y="84"/>
                  </a:moveTo>
                  <a:lnTo>
                    <a:pt x="24" y="84"/>
                  </a:lnTo>
                  <a:lnTo>
                    <a:pt x="30" y="84"/>
                  </a:lnTo>
                  <a:lnTo>
                    <a:pt x="36" y="84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78" y="78"/>
                  </a:lnTo>
                  <a:lnTo>
                    <a:pt x="84" y="78"/>
                  </a:lnTo>
                  <a:lnTo>
                    <a:pt x="90" y="72"/>
                  </a:lnTo>
                  <a:lnTo>
                    <a:pt x="96" y="66"/>
                  </a:lnTo>
                  <a:lnTo>
                    <a:pt x="102" y="60"/>
                  </a:lnTo>
                  <a:lnTo>
                    <a:pt x="108" y="54"/>
                  </a:lnTo>
                  <a:lnTo>
                    <a:pt x="114" y="42"/>
                  </a:lnTo>
                  <a:lnTo>
                    <a:pt x="120" y="36"/>
                  </a:lnTo>
                  <a:lnTo>
                    <a:pt x="126" y="24"/>
                  </a:lnTo>
                  <a:lnTo>
                    <a:pt x="126" y="18"/>
                  </a:lnTo>
                  <a:lnTo>
                    <a:pt x="132" y="12"/>
                  </a:lnTo>
                  <a:lnTo>
                    <a:pt x="132" y="6"/>
                  </a:lnTo>
                  <a:lnTo>
                    <a:pt x="138" y="6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73" y="0"/>
                  </a:lnTo>
                  <a:lnTo>
                    <a:pt x="156" y="6"/>
                  </a:lnTo>
                  <a:lnTo>
                    <a:pt x="150" y="12"/>
                  </a:lnTo>
                  <a:lnTo>
                    <a:pt x="138" y="24"/>
                  </a:lnTo>
                  <a:lnTo>
                    <a:pt x="132" y="36"/>
                  </a:lnTo>
                  <a:lnTo>
                    <a:pt x="132" y="48"/>
                  </a:lnTo>
                  <a:lnTo>
                    <a:pt x="126" y="60"/>
                  </a:lnTo>
                  <a:lnTo>
                    <a:pt x="126" y="66"/>
                  </a:lnTo>
                  <a:lnTo>
                    <a:pt x="126" y="72"/>
                  </a:lnTo>
                  <a:lnTo>
                    <a:pt x="126" y="84"/>
                  </a:lnTo>
                  <a:lnTo>
                    <a:pt x="126" y="90"/>
                  </a:lnTo>
                  <a:lnTo>
                    <a:pt x="126" y="96"/>
                  </a:lnTo>
                  <a:lnTo>
                    <a:pt x="126" y="108"/>
                  </a:lnTo>
                  <a:lnTo>
                    <a:pt x="120" y="108"/>
                  </a:lnTo>
                  <a:lnTo>
                    <a:pt x="114" y="108"/>
                  </a:lnTo>
                  <a:lnTo>
                    <a:pt x="108" y="113"/>
                  </a:lnTo>
                  <a:lnTo>
                    <a:pt x="102" y="119"/>
                  </a:lnTo>
                  <a:lnTo>
                    <a:pt x="96" y="125"/>
                  </a:lnTo>
                  <a:lnTo>
                    <a:pt x="90" y="137"/>
                  </a:lnTo>
                  <a:lnTo>
                    <a:pt x="90" y="143"/>
                  </a:lnTo>
                  <a:lnTo>
                    <a:pt x="90" y="155"/>
                  </a:lnTo>
                  <a:lnTo>
                    <a:pt x="84" y="155"/>
                  </a:lnTo>
                  <a:lnTo>
                    <a:pt x="72" y="155"/>
                  </a:lnTo>
                  <a:lnTo>
                    <a:pt x="66" y="155"/>
                  </a:lnTo>
                  <a:lnTo>
                    <a:pt x="54" y="161"/>
                  </a:lnTo>
                  <a:lnTo>
                    <a:pt x="42" y="167"/>
                  </a:lnTo>
                  <a:lnTo>
                    <a:pt x="36" y="167"/>
                  </a:lnTo>
                  <a:lnTo>
                    <a:pt x="30" y="173"/>
                  </a:lnTo>
                  <a:lnTo>
                    <a:pt x="24" y="179"/>
                  </a:lnTo>
                  <a:lnTo>
                    <a:pt x="24" y="173"/>
                  </a:lnTo>
                  <a:lnTo>
                    <a:pt x="24" y="161"/>
                  </a:lnTo>
                  <a:lnTo>
                    <a:pt x="24" y="155"/>
                  </a:lnTo>
                  <a:lnTo>
                    <a:pt x="18" y="143"/>
                  </a:lnTo>
                  <a:lnTo>
                    <a:pt x="18" y="137"/>
                  </a:lnTo>
                  <a:lnTo>
                    <a:pt x="12" y="125"/>
                  </a:lnTo>
                  <a:lnTo>
                    <a:pt x="6" y="119"/>
                  </a:lnTo>
                  <a:lnTo>
                    <a:pt x="0" y="113"/>
                  </a:lnTo>
                  <a:lnTo>
                    <a:pt x="6" y="113"/>
                  </a:lnTo>
                  <a:lnTo>
                    <a:pt x="12" y="108"/>
                  </a:lnTo>
                  <a:lnTo>
                    <a:pt x="18" y="108"/>
                  </a:lnTo>
                  <a:lnTo>
                    <a:pt x="24" y="102"/>
                  </a:lnTo>
                  <a:lnTo>
                    <a:pt x="24" y="96"/>
                  </a:lnTo>
                  <a:lnTo>
                    <a:pt x="24" y="90"/>
                  </a:lnTo>
                  <a:lnTo>
                    <a:pt x="24" y="84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58" name="Freeform 491"/>
            <p:cNvSpPr>
              <a:spLocks/>
            </p:cNvSpPr>
            <p:nvPr/>
          </p:nvSpPr>
          <p:spPr bwMode="auto">
            <a:xfrm>
              <a:off x="5060" y="2049"/>
              <a:ext cx="107" cy="185"/>
            </a:xfrm>
            <a:custGeom>
              <a:avLst/>
              <a:gdLst>
                <a:gd name="T0" fmla="*/ 65 w 107"/>
                <a:gd name="T1" fmla="*/ 6 h 185"/>
                <a:gd name="T2" fmla="*/ 71 w 107"/>
                <a:gd name="T3" fmla="*/ 12 h 185"/>
                <a:gd name="T4" fmla="*/ 83 w 107"/>
                <a:gd name="T5" fmla="*/ 12 h 185"/>
                <a:gd name="T6" fmla="*/ 83 w 107"/>
                <a:gd name="T7" fmla="*/ 12 h 185"/>
                <a:gd name="T8" fmla="*/ 83 w 107"/>
                <a:gd name="T9" fmla="*/ 18 h 185"/>
                <a:gd name="T10" fmla="*/ 77 w 107"/>
                <a:gd name="T11" fmla="*/ 24 h 185"/>
                <a:gd name="T12" fmla="*/ 71 w 107"/>
                <a:gd name="T13" fmla="*/ 24 h 185"/>
                <a:gd name="T14" fmla="*/ 65 w 107"/>
                <a:gd name="T15" fmla="*/ 24 h 185"/>
                <a:gd name="T16" fmla="*/ 60 w 107"/>
                <a:gd name="T17" fmla="*/ 24 h 185"/>
                <a:gd name="T18" fmla="*/ 60 w 107"/>
                <a:gd name="T19" fmla="*/ 30 h 185"/>
                <a:gd name="T20" fmla="*/ 54 w 107"/>
                <a:gd name="T21" fmla="*/ 30 h 185"/>
                <a:gd name="T22" fmla="*/ 54 w 107"/>
                <a:gd name="T23" fmla="*/ 36 h 185"/>
                <a:gd name="T24" fmla="*/ 54 w 107"/>
                <a:gd name="T25" fmla="*/ 42 h 185"/>
                <a:gd name="T26" fmla="*/ 54 w 107"/>
                <a:gd name="T27" fmla="*/ 42 h 185"/>
                <a:gd name="T28" fmla="*/ 60 w 107"/>
                <a:gd name="T29" fmla="*/ 48 h 185"/>
                <a:gd name="T30" fmla="*/ 60 w 107"/>
                <a:gd name="T31" fmla="*/ 48 h 185"/>
                <a:gd name="T32" fmla="*/ 65 w 107"/>
                <a:gd name="T33" fmla="*/ 48 h 185"/>
                <a:gd name="T34" fmla="*/ 71 w 107"/>
                <a:gd name="T35" fmla="*/ 48 h 185"/>
                <a:gd name="T36" fmla="*/ 77 w 107"/>
                <a:gd name="T37" fmla="*/ 48 h 185"/>
                <a:gd name="T38" fmla="*/ 77 w 107"/>
                <a:gd name="T39" fmla="*/ 42 h 185"/>
                <a:gd name="T40" fmla="*/ 83 w 107"/>
                <a:gd name="T41" fmla="*/ 36 h 185"/>
                <a:gd name="T42" fmla="*/ 89 w 107"/>
                <a:gd name="T43" fmla="*/ 30 h 185"/>
                <a:gd name="T44" fmla="*/ 95 w 107"/>
                <a:gd name="T45" fmla="*/ 30 h 185"/>
                <a:gd name="T46" fmla="*/ 95 w 107"/>
                <a:gd name="T47" fmla="*/ 36 h 185"/>
                <a:gd name="T48" fmla="*/ 95 w 107"/>
                <a:gd name="T49" fmla="*/ 36 h 185"/>
                <a:gd name="T50" fmla="*/ 89 w 107"/>
                <a:gd name="T51" fmla="*/ 48 h 185"/>
                <a:gd name="T52" fmla="*/ 89 w 107"/>
                <a:gd name="T53" fmla="*/ 48 h 185"/>
                <a:gd name="T54" fmla="*/ 83 w 107"/>
                <a:gd name="T55" fmla="*/ 54 h 185"/>
                <a:gd name="T56" fmla="*/ 77 w 107"/>
                <a:gd name="T57" fmla="*/ 60 h 185"/>
                <a:gd name="T58" fmla="*/ 77 w 107"/>
                <a:gd name="T59" fmla="*/ 60 h 185"/>
                <a:gd name="T60" fmla="*/ 83 w 107"/>
                <a:gd name="T61" fmla="*/ 66 h 185"/>
                <a:gd name="T62" fmla="*/ 83 w 107"/>
                <a:gd name="T63" fmla="*/ 72 h 185"/>
                <a:gd name="T64" fmla="*/ 89 w 107"/>
                <a:gd name="T65" fmla="*/ 72 h 185"/>
                <a:gd name="T66" fmla="*/ 95 w 107"/>
                <a:gd name="T67" fmla="*/ 72 h 185"/>
                <a:gd name="T68" fmla="*/ 101 w 107"/>
                <a:gd name="T69" fmla="*/ 72 h 185"/>
                <a:gd name="T70" fmla="*/ 101 w 107"/>
                <a:gd name="T71" fmla="*/ 72 h 185"/>
                <a:gd name="T72" fmla="*/ 107 w 107"/>
                <a:gd name="T73" fmla="*/ 78 h 185"/>
                <a:gd name="T74" fmla="*/ 107 w 107"/>
                <a:gd name="T75" fmla="*/ 96 h 185"/>
                <a:gd name="T76" fmla="*/ 101 w 107"/>
                <a:gd name="T77" fmla="*/ 113 h 185"/>
                <a:gd name="T78" fmla="*/ 89 w 107"/>
                <a:gd name="T79" fmla="*/ 131 h 185"/>
                <a:gd name="T80" fmla="*/ 71 w 107"/>
                <a:gd name="T81" fmla="*/ 149 h 185"/>
                <a:gd name="T82" fmla="*/ 60 w 107"/>
                <a:gd name="T83" fmla="*/ 161 h 185"/>
                <a:gd name="T84" fmla="*/ 42 w 107"/>
                <a:gd name="T85" fmla="*/ 173 h 185"/>
                <a:gd name="T86" fmla="*/ 24 w 107"/>
                <a:gd name="T87" fmla="*/ 179 h 185"/>
                <a:gd name="T88" fmla="*/ 12 w 107"/>
                <a:gd name="T89" fmla="*/ 185 h 185"/>
                <a:gd name="T90" fmla="*/ 12 w 107"/>
                <a:gd name="T91" fmla="*/ 185 h 185"/>
                <a:gd name="T92" fmla="*/ 6 w 107"/>
                <a:gd name="T93" fmla="*/ 185 h 185"/>
                <a:gd name="T94" fmla="*/ 0 w 107"/>
                <a:gd name="T95" fmla="*/ 185 h 185"/>
                <a:gd name="T96" fmla="*/ 6 w 107"/>
                <a:gd name="T97" fmla="*/ 179 h 185"/>
                <a:gd name="T98" fmla="*/ 12 w 107"/>
                <a:gd name="T99" fmla="*/ 173 h 185"/>
                <a:gd name="T100" fmla="*/ 18 w 107"/>
                <a:gd name="T101" fmla="*/ 161 h 185"/>
                <a:gd name="T102" fmla="*/ 24 w 107"/>
                <a:gd name="T103" fmla="*/ 149 h 185"/>
                <a:gd name="T104" fmla="*/ 24 w 107"/>
                <a:gd name="T105" fmla="*/ 137 h 185"/>
                <a:gd name="T106" fmla="*/ 24 w 107"/>
                <a:gd name="T107" fmla="*/ 119 h 185"/>
                <a:gd name="T108" fmla="*/ 18 w 107"/>
                <a:gd name="T109" fmla="*/ 96 h 185"/>
                <a:gd name="T110" fmla="*/ 18 w 107"/>
                <a:gd name="T111" fmla="*/ 84 h 185"/>
                <a:gd name="T112" fmla="*/ 18 w 107"/>
                <a:gd name="T113" fmla="*/ 66 h 185"/>
                <a:gd name="T114" fmla="*/ 24 w 107"/>
                <a:gd name="T115" fmla="*/ 48 h 185"/>
                <a:gd name="T116" fmla="*/ 30 w 107"/>
                <a:gd name="T117" fmla="*/ 24 h 185"/>
                <a:gd name="T118" fmla="*/ 48 w 107"/>
                <a:gd name="T119" fmla="*/ 6 h 18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7"/>
                <a:gd name="T181" fmla="*/ 0 h 185"/>
                <a:gd name="T182" fmla="*/ 107 w 107"/>
                <a:gd name="T183" fmla="*/ 185 h 18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7" h="185">
                  <a:moveTo>
                    <a:pt x="65" y="0"/>
                  </a:moveTo>
                  <a:lnTo>
                    <a:pt x="65" y="6"/>
                  </a:lnTo>
                  <a:lnTo>
                    <a:pt x="71" y="12"/>
                  </a:lnTo>
                  <a:lnTo>
                    <a:pt x="77" y="12"/>
                  </a:lnTo>
                  <a:lnTo>
                    <a:pt x="83" y="12"/>
                  </a:lnTo>
                  <a:lnTo>
                    <a:pt x="89" y="18"/>
                  </a:lnTo>
                  <a:lnTo>
                    <a:pt x="83" y="18"/>
                  </a:lnTo>
                  <a:lnTo>
                    <a:pt x="83" y="24"/>
                  </a:lnTo>
                  <a:lnTo>
                    <a:pt x="77" y="24"/>
                  </a:lnTo>
                  <a:lnTo>
                    <a:pt x="71" y="24"/>
                  </a:lnTo>
                  <a:lnTo>
                    <a:pt x="65" y="24"/>
                  </a:lnTo>
                  <a:lnTo>
                    <a:pt x="60" y="24"/>
                  </a:lnTo>
                  <a:lnTo>
                    <a:pt x="60" y="30"/>
                  </a:lnTo>
                  <a:lnTo>
                    <a:pt x="54" y="30"/>
                  </a:lnTo>
                  <a:lnTo>
                    <a:pt x="54" y="36"/>
                  </a:lnTo>
                  <a:lnTo>
                    <a:pt x="54" y="42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5" y="48"/>
                  </a:lnTo>
                  <a:lnTo>
                    <a:pt x="71" y="48"/>
                  </a:lnTo>
                  <a:lnTo>
                    <a:pt x="77" y="48"/>
                  </a:lnTo>
                  <a:lnTo>
                    <a:pt x="77" y="42"/>
                  </a:lnTo>
                  <a:lnTo>
                    <a:pt x="77" y="36"/>
                  </a:lnTo>
                  <a:lnTo>
                    <a:pt x="83" y="36"/>
                  </a:lnTo>
                  <a:lnTo>
                    <a:pt x="83" y="30"/>
                  </a:lnTo>
                  <a:lnTo>
                    <a:pt x="89" y="30"/>
                  </a:lnTo>
                  <a:lnTo>
                    <a:pt x="95" y="30"/>
                  </a:lnTo>
                  <a:lnTo>
                    <a:pt x="95" y="36"/>
                  </a:lnTo>
                  <a:lnTo>
                    <a:pt x="95" y="42"/>
                  </a:lnTo>
                  <a:lnTo>
                    <a:pt x="89" y="48"/>
                  </a:lnTo>
                  <a:lnTo>
                    <a:pt x="83" y="54"/>
                  </a:lnTo>
                  <a:lnTo>
                    <a:pt x="77" y="60"/>
                  </a:lnTo>
                  <a:lnTo>
                    <a:pt x="77" y="66"/>
                  </a:lnTo>
                  <a:lnTo>
                    <a:pt x="83" y="66"/>
                  </a:lnTo>
                  <a:lnTo>
                    <a:pt x="83" y="72"/>
                  </a:lnTo>
                  <a:lnTo>
                    <a:pt x="89" y="72"/>
                  </a:lnTo>
                  <a:lnTo>
                    <a:pt x="95" y="72"/>
                  </a:lnTo>
                  <a:lnTo>
                    <a:pt x="101" y="72"/>
                  </a:lnTo>
                  <a:lnTo>
                    <a:pt x="107" y="72"/>
                  </a:lnTo>
                  <a:lnTo>
                    <a:pt x="107" y="78"/>
                  </a:lnTo>
                  <a:lnTo>
                    <a:pt x="107" y="90"/>
                  </a:lnTo>
                  <a:lnTo>
                    <a:pt x="107" y="96"/>
                  </a:lnTo>
                  <a:lnTo>
                    <a:pt x="107" y="108"/>
                  </a:lnTo>
                  <a:lnTo>
                    <a:pt x="101" y="113"/>
                  </a:lnTo>
                  <a:lnTo>
                    <a:pt x="95" y="125"/>
                  </a:lnTo>
                  <a:lnTo>
                    <a:pt x="89" y="131"/>
                  </a:lnTo>
                  <a:lnTo>
                    <a:pt x="83" y="137"/>
                  </a:lnTo>
                  <a:lnTo>
                    <a:pt x="71" y="149"/>
                  </a:lnTo>
                  <a:lnTo>
                    <a:pt x="65" y="155"/>
                  </a:lnTo>
                  <a:lnTo>
                    <a:pt x="60" y="161"/>
                  </a:lnTo>
                  <a:lnTo>
                    <a:pt x="48" y="167"/>
                  </a:lnTo>
                  <a:lnTo>
                    <a:pt x="42" y="173"/>
                  </a:lnTo>
                  <a:lnTo>
                    <a:pt x="30" y="179"/>
                  </a:lnTo>
                  <a:lnTo>
                    <a:pt x="24" y="179"/>
                  </a:lnTo>
                  <a:lnTo>
                    <a:pt x="18" y="179"/>
                  </a:lnTo>
                  <a:lnTo>
                    <a:pt x="12" y="185"/>
                  </a:lnTo>
                  <a:lnTo>
                    <a:pt x="6" y="185"/>
                  </a:lnTo>
                  <a:lnTo>
                    <a:pt x="0" y="185"/>
                  </a:lnTo>
                  <a:lnTo>
                    <a:pt x="6" y="185"/>
                  </a:lnTo>
                  <a:lnTo>
                    <a:pt x="6" y="179"/>
                  </a:lnTo>
                  <a:lnTo>
                    <a:pt x="12" y="173"/>
                  </a:lnTo>
                  <a:lnTo>
                    <a:pt x="18" y="167"/>
                  </a:lnTo>
                  <a:lnTo>
                    <a:pt x="18" y="161"/>
                  </a:lnTo>
                  <a:lnTo>
                    <a:pt x="24" y="155"/>
                  </a:lnTo>
                  <a:lnTo>
                    <a:pt x="24" y="149"/>
                  </a:lnTo>
                  <a:lnTo>
                    <a:pt x="24" y="143"/>
                  </a:lnTo>
                  <a:lnTo>
                    <a:pt x="24" y="137"/>
                  </a:lnTo>
                  <a:lnTo>
                    <a:pt x="24" y="125"/>
                  </a:lnTo>
                  <a:lnTo>
                    <a:pt x="24" y="119"/>
                  </a:lnTo>
                  <a:lnTo>
                    <a:pt x="18" y="108"/>
                  </a:lnTo>
                  <a:lnTo>
                    <a:pt x="18" y="96"/>
                  </a:lnTo>
                  <a:lnTo>
                    <a:pt x="18" y="90"/>
                  </a:lnTo>
                  <a:lnTo>
                    <a:pt x="18" y="84"/>
                  </a:lnTo>
                  <a:lnTo>
                    <a:pt x="18" y="72"/>
                  </a:lnTo>
                  <a:lnTo>
                    <a:pt x="18" y="66"/>
                  </a:lnTo>
                  <a:lnTo>
                    <a:pt x="18" y="60"/>
                  </a:lnTo>
                  <a:lnTo>
                    <a:pt x="24" y="48"/>
                  </a:lnTo>
                  <a:lnTo>
                    <a:pt x="24" y="36"/>
                  </a:lnTo>
                  <a:lnTo>
                    <a:pt x="30" y="24"/>
                  </a:lnTo>
                  <a:lnTo>
                    <a:pt x="42" y="12"/>
                  </a:lnTo>
                  <a:lnTo>
                    <a:pt x="48" y="6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59" name="Freeform 492"/>
            <p:cNvSpPr>
              <a:spLocks/>
            </p:cNvSpPr>
            <p:nvPr/>
          </p:nvSpPr>
          <p:spPr bwMode="auto">
            <a:xfrm>
              <a:off x="4857" y="1828"/>
              <a:ext cx="477" cy="305"/>
            </a:xfrm>
            <a:custGeom>
              <a:avLst/>
              <a:gdLst>
                <a:gd name="T0" fmla="*/ 257 w 477"/>
                <a:gd name="T1" fmla="*/ 83 h 305"/>
                <a:gd name="T2" fmla="*/ 280 w 477"/>
                <a:gd name="T3" fmla="*/ 36 h 305"/>
                <a:gd name="T4" fmla="*/ 298 w 477"/>
                <a:gd name="T5" fmla="*/ 12 h 305"/>
                <a:gd name="T6" fmla="*/ 310 w 477"/>
                <a:gd name="T7" fmla="*/ 18 h 305"/>
                <a:gd name="T8" fmla="*/ 328 w 477"/>
                <a:gd name="T9" fmla="*/ 53 h 305"/>
                <a:gd name="T10" fmla="*/ 352 w 477"/>
                <a:gd name="T11" fmla="*/ 101 h 305"/>
                <a:gd name="T12" fmla="*/ 340 w 477"/>
                <a:gd name="T13" fmla="*/ 155 h 305"/>
                <a:gd name="T14" fmla="*/ 316 w 477"/>
                <a:gd name="T15" fmla="*/ 185 h 305"/>
                <a:gd name="T16" fmla="*/ 304 w 477"/>
                <a:gd name="T17" fmla="*/ 209 h 305"/>
                <a:gd name="T18" fmla="*/ 322 w 477"/>
                <a:gd name="T19" fmla="*/ 191 h 305"/>
                <a:gd name="T20" fmla="*/ 352 w 477"/>
                <a:gd name="T21" fmla="*/ 155 h 305"/>
                <a:gd name="T22" fmla="*/ 406 w 477"/>
                <a:gd name="T23" fmla="*/ 137 h 305"/>
                <a:gd name="T24" fmla="*/ 424 w 477"/>
                <a:gd name="T25" fmla="*/ 143 h 305"/>
                <a:gd name="T26" fmla="*/ 454 w 477"/>
                <a:gd name="T27" fmla="*/ 155 h 305"/>
                <a:gd name="T28" fmla="*/ 466 w 477"/>
                <a:gd name="T29" fmla="*/ 173 h 305"/>
                <a:gd name="T30" fmla="*/ 436 w 477"/>
                <a:gd name="T31" fmla="*/ 185 h 305"/>
                <a:gd name="T32" fmla="*/ 400 w 477"/>
                <a:gd name="T33" fmla="*/ 221 h 305"/>
                <a:gd name="T34" fmla="*/ 352 w 477"/>
                <a:gd name="T35" fmla="*/ 227 h 305"/>
                <a:gd name="T36" fmla="*/ 334 w 477"/>
                <a:gd name="T37" fmla="*/ 227 h 305"/>
                <a:gd name="T38" fmla="*/ 328 w 477"/>
                <a:gd name="T39" fmla="*/ 227 h 305"/>
                <a:gd name="T40" fmla="*/ 334 w 477"/>
                <a:gd name="T41" fmla="*/ 209 h 305"/>
                <a:gd name="T42" fmla="*/ 334 w 477"/>
                <a:gd name="T43" fmla="*/ 203 h 305"/>
                <a:gd name="T44" fmla="*/ 322 w 477"/>
                <a:gd name="T45" fmla="*/ 203 h 305"/>
                <a:gd name="T46" fmla="*/ 310 w 477"/>
                <a:gd name="T47" fmla="*/ 221 h 305"/>
                <a:gd name="T48" fmla="*/ 310 w 477"/>
                <a:gd name="T49" fmla="*/ 227 h 305"/>
                <a:gd name="T50" fmla="*/ 310 w 477"/>
                <a:gd name="T51" fmla="*/ 215 h 305"/>
                <a:gd name="T52" fmla="*/ 286 w 477"/>
                <a:gd name="T53" fmla="*/ 209 h 305"/>
                <a:gd name="T54" fmla="*/ 268 w 477"/>
                <a:gd name="T55" fmla="*/ 215 h 305"/>
                <a:gd name="T56" fmla="*/ 257 w 477"/>
                <a:gd name="T57" fmla="*/ 221 h 305"/>
                <a:gd name="T58" fmla="*/ 233 w 477"/>
                <a:gd name="T59" fmla="*/ 227 h 305"/>
                <a:gd name="T60" fmla="*/ 221 w 477"/>
                <a:gd name="T61" fmla="*/ 245 h 305"/>
                <a:gd name="T62" fmla="*/ 191 w 477"/>
                <a:gd name="T63" fmla="*/ 287 h 305"/>
                <a:gd name="T64" fmla="*/ 155 w 477"/>
                <a:gd name="T65" fmla="*/ 305 h 305"/>
                <a:gd name="T66" fmla="*/ 125 w 477"/>
                <a:gd name="T67" fmla="*/ 305 h 305"/>
                <a:gd name="T68" fmla="*/ 107 w 477"/>
                <a:gd name="T69" fmla="*/ 305 h 305"/>
                <a:gd name="T70" fmla="*/ 71 w 477"/>
                <a:gd name="T71" fmla="*/ 293 h 305"/>
                <a:gd name="T72" fmla="*/ 36 w 477"/>
                <a:gd name="T73" fmla="*/ 275 h 305"/>
                <a:gd name="T74" fmla="*/ 0 w 477"/>
                <a:gd name="T75" fmla="*/ 269 h 305"/>
                <a:gd name="T76" fmla="*/ 24 w 477"/>
                <a:gd name="T77" fmla="*/ 245 h 305"/>
                <a:gd name="T78" fmla="*/ 83 w 477"/>
                <a:gd name="T79" fmla="*/ 191 h 305"/>
                <a:gd name="T80" fmla="*/ 125 w 477"/>
                <a:gd name="T81" fmla="*/ 179 h 305"/>
                <a:gd name="T82" fmla="*/ 173 w 477"/>
                <a:gd name="T83" fmla="*/ 179 h 305"/>
                <a:gd name="T84" fmla="*/ 215 w 477"/>
                <a:gd name="T85" fmla="*/ 197 h 305"/>
                <a:gd name="T86" fmla="*/ 233 w 477"/>
                <a:gd name="T87" fmla="*/ 209 h 305"/>
                <a:gd name="T88" fmla="*/ 251 w 477"/>
                <a:gd name="T89" fmla="*/ 215 h 305"/>
                <a:gd name="T90" fmla="*/ 268 w 477"/>
                <a:gd name="T91" fmla="*/ 209 h 305"/>
                <a:gd name="T92" fmla="*/ 263 w 477"/>
                <a:gd name="T93" fmla="*/ 203 h 305"/>
                <a:gd name="T94" fmla="*/ 239 w 477"/>
                <a:gd name="T95" fmla="*/ 203 h 305"/>
                <a:gd name="T96" fmla="*/ 215 w 477"/>
                <a:gd name="T97" fmla="*/ 197 h 305"/>
                <a:gd name="T98" fmla="*/ 167 w 477"/>
                <a:gd name="T99" fmla="*/ 173 h 305"/>
                <a:gd name="T100" fmla="*/ 137 w 477"/>
                <a:gd name="T101" fmla="*/ 113 h 305"/>
                <a:gd name="T102" fmla="*/ 137 w 477"/>
                <a:gd name="T103" fmla="*/ 59 h 305"/>
                <a:gd name="T104" fmla="*/ 173 w 477"/>
                <a:gd name="T105" fmla="*/ 77 h 305"/>
                <a:gd name="T106" fmla="*/ 221 w 477"/>
                <a:gd name="T107" fmla="*/ 95 h 305"/>
                <a:gd name="T108" fmla="*/ 251 w 477"/>
                <a:gd name="T109" fmla="*/ 113 h 305"/>
                <a:gd name="T110" fmla="*/ 268 w 477"/>
                <a:gd name="T111" fmla="*/ 161 h 305"/>
                <a:gd name="T112" fmla="*/ 274 w 477"/>
                <a:gd name="T113" fmla="*/ 197 h 305"/>
                <a:gd name="T114" fmla="*/ 292 w 477"/>
                <a:gd name="T115" fmla="*/ 209 h 305"/>
                <a:gd name="T116" fmla="*/ 298 w 477"/>
                <a:gd name="T117" fmla="*/ 203 h 305"/>
                <a:gd name="T118" fmla="*/ 286 w 477"/>
                <a:gd name="T119" fmla="*/ 179 h 305"/>
                <a:gd name="T120" fmla="*/ 257 w 477"/>
                <a:gd name="T121" fmla="*/ 125 h 30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77"/>
                <a:gd name="T184" fmla="*/ 0 h 305"/>
                <a:gd name="T185" fmla="*/ 477 w 477"/>
                <a:gd name="T186" fmla="*/ 305 h 30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77" h="305">
                  <a:moveTo>
                    <a:pt x="257" y="125"/>
                  </a:moveTo>
                  <a:lnTo>
                    <a:pt x="257" y="113"/>
                  </a:lnTo>
                  <a:lnTo>
                    <a:pt x="257" y="101"/>
                  </a:lnTo>
                  <a:lnTo>
                    <a:pt x="257" y="95"/>
                  </a:lnTo>
                  <a:lnTo>
                    <a:pt x="257" y="83"/>
                  </a:lnTo>
                  <a:lnTo>
                    <a:pt x="263" y="71"/>
                  </a:lnTo>
                  <a:lnTo>
                    <a:pt x="263" y="59"/>
                  </a:lnTo>
                  <a:lnTo>
                    <a:pt x="268" y="53"/>
                  </a:lnTo>
                  <a:lnTo>
                    <a:pt x="274" y="42"/>
                  </a:lnTo>
                  <a:lnTo>
                    <a:pt x="280" y="36"/>
                  </a:lnTo>
                  <a:lnTo>
                    <a:pt x="286" y="30"/>
                  </a:lnTo>
                  <a:lnTo>
                    <a:pt x="292" y="24"/>
                  </a:lnTo>
                  <a:lnTo>
                    <a:pt x="292" y="18"/>
                  </a:lnTo>
                  <a:lnTo>
                    <a:pt x="298" y="12"/>
                  </a:lnTo>
                  <a:lnTo>
                    <a:pt x="298" y="6"/>
                  </a:lnTo>
                  <a:lnTo>
                    <a:pt x="304" y="0"/>
                  </a:lnTo>
                  <a:lnTo>
                    <a:pt x="304" y="6"/>
                  </a:lnTo>
                  <a:lnTo>
                    <a:pt x="304" y="12"/>
                  </a:lnTo>
                  <a:lnTo>
                    <a:pt x="310" y="18"/>
                  </a:lnTo>
                  <a:lnTo>
                    <a:pt x="310" y="24"/>
                  </a:lnTo>
                  <a:lnTo>
                    <a:pt x="316" y="36"/>
                  </a:lnTo>
                  <a:lnTo>
                    <a:pt x="322" y="42"/>
                  </a:lnTo>
                  <a:lnTo>
                    <a:pt x="328" y="47"/>
                  </a:lnTo>
                  <a:lnTo>
                    <a:pt x="328" y="53"/>
                  </a:lnTo>
                  <a:lnTo>
                    <a:pt x="334" y="59"/>
                  </a:lnTo>
                  <a:lnTo>
                    <a:pt x="340" y="65"/>
                  </a:lnTo>
                  <a:lnTo>
                    <a:pt x="346" y="71"/>
                  </a:lnTo>
                  <a:lnTo>
                    <a:pt x="346" y="77"/>
                  </a:lnTo>
                  <a:lnTo>
                    <a:pt x="352" y="101"/>
                  </a:lnTo>
                  <a:lnTo>
                    <a:pt x="352" y="113"/>
                  </a:lnTo>
                  <a:lnTo>
                    <a:pt x="352" y="131"/>
                  </a:lnTo>
                  <a:lnTo>
                    <a:pt x="346" y="143"/>
                  </a:lnTo>
                  <a:lnTo>
                    <a:pt x="340" y="149"/>
                  </a:lnTo>
                  <a:lnTo>
                    <a:pt x="340" y="155"/>
                  </a:lnTo>
                  <a:lnTo>
                    <a:pt x="334" y="161"/>
                  </a:lnTo>
                  <a:lnTo>
                    <a:pt x="328" y="167"/>
                  </a:lnTo>
                  <a:lnTo>
                    <a:pt x="322" y="173"/>
                  </a:lnTo>
                  <a:lnTo>
                    <a:pt x="316" y="179"/>
                  </a:lnTo>
                  <a:lnTo>
                    <a:pt x="316" y="185"/>
                  </a:lnTo>
                  <a:lnTo>
                    <a:pt x="310" y="197"/>
                  </a:lnTo>
                  <a:lnTo>
                    <a:pt x="304" y="197"/>
                  </a:lnTo>
                  <a:lnTo>
                    <a:pt x="304" y="203"/>
                  </a:lnTo>
                  <a:lnTo>
                    <a:pt x="304" y="209"/>
                  </a:lnTo>
                  <a:lnTo>
                    <a:pt x="310" y="209"/>
                  </a:lnTo>
                  <a:lnTo>
                    <a:pt x="316" y="203"/>
                  </a:lnTo>
                  <a:lnTo>
                    <a:pt x="316" y="197"/>
                  </a:lnTo>
                  <a:lnTo>
                    <a:pt x="322" y="191"/>
                  </a:lnTo>
                  <a:lnTo>
                    <a:pt x="322" y="179"/>
                  </a:lnTo>
                  <a:lnTo>
                    <a:pt x="328" y="179"/>
                  </a:lnTo>
                  <a:lnTo>
                    <a:pt x="328" y="173"/>
                  </a:lnTo>
                  <a:lnTo>
                    <a:pt x="340" y="161"/>
                  </a:lnTo>
                  <a:lnTo>
                    <a:pt x="352" y="155"/>
                  </a:lnTo>
                  <a:lnTo>
                    <a:pt x="358" y="143"/>
                  </a:lnTo>
                  <a:lnTo>
                    <a:pt x="370" y="143"/>
                  </a:lnTo>
                  <a:lnTo>
                    <a:pt x="382" y="137"/>
                  </a:lnTo>
                  <a:lnTo>
                    <a:pt x="394" y="137"/>
                  </a:lnTo>
                  <a:lnTo>
                    <a:pt x="406" y="137"/>
                  </a:lnTo>
                  <a:lnTo>
                    <a:pt x="412" y="137"/>
                  </a:lnTo>
                  <a:lnTo>
                    <a:pt x="418" y="137"/>
                  </a:lnTo>
                  <a:lnTo>
                    <a:pt x="424" y="137"/>
                  </a:lnTo>
                  <a:lnTo>
                    <a:pt x="424" y="143"/>
                  </a:lnTo>
                  <a:lnTo>
                    <a:pt x="430" y="143"/>
                  </a:lnTo>
                  <a:lnTo>
                    <a:pt x="436" y="149"/>
                  </a:lnTo>
                  <a:lnTo>
                    <a:pt x="442" y="149"/>
                  </a:lnTo>
                  <a:lnTo>
                    <a:pt x="448" y="155"/>
                  </a:lnTo>
                  <a:lnTo>
                    <a:pt x="454" y="155"/>
                  </a:lnTo>
                  <a:lnTo>
                    <a:pt x="460" y="161"/>
                  </a:lnTo>
                  <a:lnTo>
                    <a:pt x="466" y="167"/>
                  </a:lnTo>
                  <a:lnTo>
                    <a:pt x="477" y="167"/>
                  </a:lnTo>
                  <a:lnTo>
                    <a:pt x="472" y="173"/>
                  </a:lnTo>
                  <a:lnTo>
                    <a:pt x="466" y="173"/>
                  </a:lnTo>
                  <a:lnTo>
                    <a:pt x="460" y="173"/>
                  </a:lnTo>
                  <a:lnTo>
                    <a:pt x="454" y="173"/>
                  </a:lnTo>
                  <a:lnTo>
                    <a:pt x="448" y="179"/>
                  </a:lnTo>
                  <a:lnTo>
                    <a:pt x="442" y="179"/>
                  </a:lnTo>
                  <a:lnTo>
                    <a:pt x="436" y="185"/>
                  </a:lnTo>
                  <a:lnTo>
                    <a:pt x="430" y="191"/>
                  </a:lnTo>
                  <a:lnTo>
                    <a:pt x="424" y="197"/>
                  </a:lnTo>
                  <a:lnTo>
                    <a:pt x="418" y="203"/>
                  </a:lnTo>
                  <a:lnTo>
                    <a:pt x="406" y="215"/>
                  </a:lnTo>
                  <a:lnTo>
                    <a:pt x="400" y="221"/>
                  </a:lnTo>
                  <a:lnTo>
                    <a:pt x="388" y="227"/>
                  </a:lnTo>
                  <a:lnTo>
                    <a:pt x="376" y="233"/>
                  </a:lnTo>
                  <a:lnTo>
                    <a:pt x="364" y="233"/>
                  </a:lnTo>
                  <a:lnTo>
                    <a:pt x="352" y="227"/>
                  </a:lnTo>
                  <a:lnTo>
                    <a:pt x="346" y="227"/>
                  </a:lnTo>
                  <a:lnTo>
                    <a:pt x="340" y="227"/>
                  </a:lnTo>
                  <a:lnTo>
                    <a:pt x="334" y="227"/>
                  </a:lnTo>
                  <a:lnTo>
                    <a:pt x="328" y="227"/>
                  </a:lnTo>
                  <a:lnTo>
                    <a:pt x="322" y="227"/>
                  </a:lnTo>
                  <a:lnTo>
                    <a:pt x="328" y="227"/>
                  </a:lnTo>
                  <a:lnTo>
                    <a:pt x="334" y="221"/>
                  </a:lnTo>
                  <a:lnTo>
                    <a:pt x="334" y="215"/>
                  </a:lnTo>
                  <a:lnTo>
                    <a:pt x="334" y="209"/>
                  </a:lnTo>
                  <a:lnTo>
                    <a:pt x="334" y="203"/>
                  </a:lnTo>
                  <a:lnTo>
                    <a:pt x="328" y="203"/>
                  </a:lnTo>
                  <a:lnTo>
                    <a:pt x="322" y="203"/>
                  </a:lnTo>
                  <a:lnTo>
                    <a:pt x="316" y="203"/>
                  </a:lnTo>
                  <a:lnTo>
                    <a:pt x="316" y="209"/>
                  </a:lnTo>
                  <a:lnTo>
                    <a:pt x="310" y="215"/>
                  </a:lnTo>
                  <a:lnTo>
                    <a:pt x="310" y="221"/>
                  </a:lnTo>
                  <a:lnTo>
                    <a:pt x="316" y="221"/>
                  </a:lnTo>
                  <a:lnTo>
                    <a:pt x="316" y="227"/>
                  </a:lnTo>
                  <a:lnTo>
                    <a:pt x="310" y="227"/>
                  </a:lnTo>
                  <a:lnTo>
                    <a:pt x="310" y="221"/>
                  </a:lnTo>
                  <a:lnTo>
                    <a:pt x="310" y="215"/>
                  </a:lnTo>
                  <a:lnTo>
                    <a:pt x="304" y="215"/>
                  </a:lnTo>
                  <a:lnTo>
                    <a:pt x="292" y="215"/>
                  </a:lnTo>
                  <a:lnTo>
                    <a:pt x="286" y="209"/>
                  </a:lnTo>
                  <a:lnTo>
                    <a:pt x="280" y="209"/>
                  </a:lnTo>
                  <a:lnTo>
                    <a:pt x="274" y="209"/>
                  </a:lnTo>
                  <a:lnTo>
                    <a:pt x="268" y="215"/>
                  </a:lnTo>
                  <a:lnTo>
                    <a:pt x="268" y="221"/>
                  </a:lnTo>
                  <a:lnTo>
                    <a:pt x="263" y="221"/>
                  </a:lnTo>
                  <a:lnTo>
                    <a:pt x="257" y="221"/>
                  </a:lnTo>
                  <a:lnTo>
                    <a:pt x="251" y="221"/>
                  </a:lnTo>
                  <a:lnTo>
                    <a:pt x="245" y="221"/>
                  </a:lnTo>
                  <a:lnTo>
                    <a:pt x="239" y="221"/>
                  </a:lnTo>
                  <a:lnTo>
                    <a:pt x="233" y="227"/>
                  </a:lnTo>
                  <a:lnTo>
                    <a:pt x="227" y="227"/>
                  </a:lnTo>
                  <a:lnTo>
                    <a:pt x="227" y="233"/>
                  </a:lnTo>
                  <a:lnTo>
                    <a:pt x="221" y="239"/>
                  </a:lnTo>
                  <a:lnTo>
                    <a:pt x="221" y="245"/>
                  </a:lnTo>
                  <a:lnTo>
                    <a:pt x="215" y="257"/>
                  </a:lnTo>
                  <a:lnTo>
                    <a:pt x="209" y="263"/>
                  </a:lnTo>
                  <a:lnTo>
                    <a:pt x="203" y="275"/>
                  </a:lnTo>
                  <a:lnTo>
                    <a:pt x="197" y="281"/>
                  </a:lnTo>
                  <a:lnTo>
                    <a:pt x="191" y="287"/>
                  </a:lnTo>
                  <a:lnTo>
                    <a:pt x="185" y="293"/>
                  </a:lnTo>
                  <a:lnTo>
                    <a:pt x="179" y="299"/>
                  </a:lnTo>
                  <a:lnTo>
                    <a:pt x="173" y="299"/>
                  </a:lnTo>
                  <a:lnTo>
                    <a:pt x="161" y="305"/>
                  </a:lnTo>
                  <a:lnTo>
                    <a:pt x="155" y="305"/>
                  </a:lnTo>
                  <a:lnTo>
                    <a:pt x="149" y="305"/>
                  </a:lnTo>
                  <a:lnTo>
                    <a:pt x="143" y="305"/>
                  </a:lnTo>
                  <a:lnTo>
                    <a:pt x="137" y="305"/>
                  </a:lnTo>
                  <a:lnTo>
                    <a:pt x="131" y="305"/>
                  </a:lnTo>
                  <a:lnTo>
                    <a:pt x="125" y="305"/>
                  </a:lnTo>
                  <a:lnTo>
                    <a:pt x="119" y="305"/>
                  </a:lnTo>
                  <a:lnTo>
                    <a:pt x="113" y="305"/>
                  </a:lnTo>
                  <a:lnTo>
                    <a:pt x="107" y="305"/>
                  </a:lnTo>
                  <a:lnTo>
                    <a:pt x="101" y="305"/>
                  </a:lnTo>
                  <a:lnTo>
                    <a:pt x="95" y="299"/>
                  </a:lnTo>
                  <a:lnTo>
                    <a:pt x="83" y="299"/>
                  </a:lnTo>
                  <a:lnTo>
                    <a:pt x="77" y="293"/>
                  </a:lnTo>
                  <a:lnTo>
                    <a:pt x="71" y="293"/>
                  </a:lnTo>
                  <a:lnTo>
                    <a:pt x="65" y="287"/>
                  </a:lnTo>
                  <a:lnTo>
                    <a:pt x="59" y="281"/>
                  </a:lnTo>
                  <a:lnTo>
                    <a:pt x="54" y="281"/>
                  </a:lnTo>
                  <a:lnTo>
                    <a:pt x="42" y="275"/>
                  </a:lnTo>
                  <a:lnTo>
                    <a:pt x="36" y="275"/>
                  </a:lnTo>
                  <a:lnTo>
                    <a:pt x="30" y="275"/>
                  </a:lnTo>
                  <a:lnTo>
                    <a:pt x="18" y="269"/>
                  </a:lnTo>
                  <a:lnTo>
                    <a:pt x="12" y="269"/>
                  </a:lnTo>
                  <a:lnTo>
                    <a:pt x="6" y="269"/>
                  </a:lnTo>
                  <a:lnTo>
                    <a:pt x="0" y="269"/>
                  </a:lnTo>
                  <a:lnTo>
                    <a:pt x="6" y="263"/>
                  </a:lnTo>
                  <a:lnTo>
                    <a:pt x="12" y="251"/>
                  </a:lnTo>
                  <a:lnTo>
                    <a:pt x="24" y="245"/>
                  </a:lnTo>
                  <a:lnTo>
                    <a:pt x="36" y="233"/>
                  </a:lnTo>
                  <a:lnTo>
                    <a:pt x="48" y="221"/>
                  </a:lnTo>
                  <a:lnTo>
                    <a:pt x="59" y="209"/>
                  </a:lnTo>
                  <a:lnTo>
                    <a:pt x="71" y="197"/>
                  </a:lnTo>
                  <a:lnTo>
                    <a:pt x="83" y="191"/>
                  </a:lnTo>
                  <a:lnTo>
                    <a:pt x="95" y="185"/>
                  </a:lnTo>
                  <a:lnTo>
                    <a:pt x="101" y="185"/>
                  </a:lnTo>
                  <a:lnTo>
                    <a:pt x="107" y="185"/>
                  </a:lnTo>
                  <a:lnTo>
                    <a:pt x="119" y="185"/>
                  </a:lnTo>
                  <a:lnTo>
                    <a:pt x="125" y="179"/>
                  </a:lnTo>
                  <a:lnTo>
                    <a:pt x="137" y="179"/>
                  </a:lnTo>
                  <a:lnTo>
                    <a:pt x="149" y="179"/>
                  </a:lnTo>
                  <a:lnTo>
                    <a:pt x="155" y="179"/>
                  </a:lnTo>
                  <a:lnTo>
                    <a:pt x="167" y="179"/>
                  </a:lnTo>
                  <a:lnTo>
                    <a:pt x="173" y="179"/>
                  </a:lnTo>
                  <a:lnTo>
                    <a:pt x="185" y="179"/>
                  </a:lnTo>
                  <a:lnTo>
                    <a:pt x="191" y="185"/>
                  </a:lnTo>
                  <a:lnTo>
                    <a:pt x="203" y="191"/>
                  </a:lnTo>
                  <a:lnTo>
                    <a:pt x="209" y="191"/>
                  </a:lnTo>
                  <a:lnTo>
                    <a:pt x="215" y="197"/>
                  </a:lnTo>
                  <a:lnTo>
                    <a:pt x="221" y="197"/>
                  </a:lnTo>
                  <a:lnTo>
                    <a:pt x="227" y="203"/>
                  </a:lnTo>
                  <a:lnTo>
                    <a:pt x="233" y="209"/>
                  </a:lnTo>
                  <a:lnTo>
                    <a:pt x="239" y="215"/>
                  </a:lnTo>
                  <a:lnTo>
                    <a:pt x="245" y="215"/>
                  </a:lnTo>
                  <a:lnTo>
                    <a:pt x="251" y="215"/>
                  </a:lnTo>
                  <a:lnTo>
                    <a:pt x="257" y="215"/>
                  </a:lnTo>
                  <a:lnTo>
                    <a:pt x="263" y="215"/>
                  </a:lnTo>
                  <a:lnTo>
                    <a:pt x="263" y="209"/>
                  </a:lnTo>
                  <a:lnTo>
                    <a:pt x="268" y="209"/>
                  </a:lnTo>
                  <a:lnTo>
                    <a:pt x="268" y="203"/>
                  </a:lnTo>
                  <a:lnTo>
                    <a:pt x="263" y="203"/>
                  </a:lnTo>
                  <a:lnTo>
                    <a:pt x="257" y="203"/>
                  </a:lnTo>
                  <a:lnTo>
                    <a:pt x="251" y="203"/>
                  </a:lnTo>
                  <a:lnTo>
                    <a:pt x="245" y="203"/>
                  </a:lnTo>
                  <a:lnTo>
                    <a:pt x="239" y="203"/>
                  </a:lnTo>
                  <a:lnTo>
                    <a:pt x="233" y="203"/>
                  </a:lnTo>
                  <a:lnTo>
                    <a:pt x="227" y="203"/>
                  </a:lnTo>
                  <a:lnTo>
                    <a:pt x="221" y="203"/>
                  </a:lnTo>
                  <a:lnTo>
                    <a:pt x="215" y="197"/>
                  </a:lnTo>
                  <a:lnTo>
                    <a:pt x="209" y="197"/>
                  </a:lnTo>
                  <a:lnTo>
                    <a:pt x="197" y="191"/>
                  </a:lnTo>
                  <a:lnTo>
                    <a:pt x="191" y="185"/>
                  </a:lnTo>
                  <a:lnTo>
                    <a:pt x="179" y="179"/>
                  </a:lnTo>
                  <a:lnTo>
                    <a:pt x="167" y="173"/>
                  </a:lnTo>
                  <a:lnTo>
                    <a:pt x="161" y="161"/>
                  </a:lnTo>
                  <a:lnTo>
                    <a:pt x="155" y="155"/>
                  </a:lnTo>
                  <a:lnTo>
                    <a:pt x="149" y="143"/>
                  </a:lnTo>
                  <a:lnTo>
                    <a:pt x="143" y="125"/>
                  </a:lnTo>
                  <a:lnTo>
                    <a:pt x="137" y="113"/>
                  </a:lnTo>
                  <a:lnTo>
                    <a:pt x="137" y="101"/>
                  </a:lnTo>
                  <a:lnTo>
                    <a:pt x="137" y="89"/>
                  </a:lnTo>
                  <a:lnTo>
                    <a:pt x="137" y="77"/>
                  </a:lnTo>
                  <a:lnTo>
                    <a:pt x="137" y="71"/>
                  </a:lnTo>
                  <a:lnTo>
                    <a:pt x="137" y="59"/>
                  </a:lnTo>
                  <a:lnTo>
                    <a:pt x="143" y="53"/>
                  </a:lnTo>
                  <a:lnTo>
                    <a:pt x="143" y="59"/>
                  </a:lnTo>
                  <a:lnTo>
                    <a:pt x="155" y="65"/>
                  </a:lnTo>
                  <a:lnTo>
                    <a:pt x="161" y="71"/>
                  </a:lnTo>
                  <a:lnTo>
                    <a:pt x="173" y="77"/>
                  </a:lnTo>
                  <a:lnTo>
                    <a:pt x="185" y="83"/>
                  </a:lnTo>
                  <a:lnTo>
                    <a:pt x="197" y="89"/>
                  </a:lnTo>
                  <a:lnTo>
                    <a:pt x="203" y="89"/>
                  </a:lnTo>
                  <a:lnTo>
                    <a:pt x="215" y="95"/>
                  </a:lnTo>
                  <a:lnTo>
                    <a:pt x="221" y="95"/>
                  </a:lnTo>
                  <a:lnTo>
                    <a:pt x="227" y="95"/>
                  </a:lnTo>
                  <a:lnTo>
                    <a:pt x="233" y="101"/>
                  </a:lnTo>
                  <a:lnTo>
                    <a:pt x="239" y="101"/>
                  </a:lnTo>
                  <a:lnTo>
                    <a:pt x="245" y="107"/>
                  </a:lnTo>
                  <a:lnTo>
                    <a:pt x="251" y="113"/>
                  </a:lnTo>
                  <a:lnTo>
                    <a:pt x="257" y="119"/>
                  </a:lnTo>
                  <a:lnTo>
                    <a:pt x="257" y="131"/>
                  </a:lnTo>
                  <a:lnTo>
                    <a:pt x="263" y="143"/>
                  </a:lnTo>
                  <a:lnTo>
                    <a:pt x="268" y="149"/>
                  </a:lnTo>
                  <a:lnTo>
                    <a:pt x="268" y="161"/>
                  </a:lnTo>
                  <a:lnTo>
                    <a:pt x="268" y="179"/>
                  </a:lnTo>
                  <a:lnTo>
                    <a:pt x="268" y="185"/>
                  </a:lnTo>
                  <a:lnTo>
                    <a:pt x="274" y="191"/>
                  </a:lnTo>
                  <a:lnTo>
                    <a:pt x="274" y="197"/>
                  </a:lnTo>
                  <a:lnTo>
                    <a:pt x="280" y="197"/>
                  </a:lnTo>
                  <a:lnTo>
                    <a:pt x="280" y="203"/>
                  </a:lnTo>
                  <a:lnTo>
                    <a:pt x="286" y="203"/>
                  </a:lnTo>
                  <a:lnTo>
                    <a:pt x="292" y="209"/>
                  </a:lnTo>
                  <a:lnTo>
                    <a:pt x="298" y="209"/>
                  </a:lnTo>
                  <a:lnTo>
                    <a:pt x="298" y="203"/>
                  </a:lnTo>
                  <a:lnTo>
                    <a:pt x="298" y="197"/>
                  </a:lnTo>
                  <a:lnTo>
                    <a:pt x="298" y="191"/>
                  </a:lnTo>
                  <a:lnTo>
                    <a:pt x="292" y="185"/>
                  </a:lnTo>
                  <a:lnTo>
                    <a:pt x="286" y="179"/>
                  </a:lnTo>
                  <a:lnTo>
                    <a:pt x="280" y="173"/>
                  </a:lnTo>
                  <a:lnTo>
                    <a:pt x="274" y="161"/>
                  </a:lnTo>
                  <a:lnTo>
                    <a:pt x="268" y="149"/>
                  </a:lnTo>
                  <a:lnTo>
                    <a:pt x="263" y="137"/>
                  </a:lnTo>
                  <a:lnTo>
                    <a:pt x="257" y="125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60" name="Freeform 493"/>
            <p:cNvSpPr>
              <a:spLocks/>
            </p:cNvSpPr>
            <p:nvPr/>
          </p:nvSpPr>
          <p:spPr bwMode="auto">
            <a:xfrm>
              <a:off x="5179" y="2067"/>
              <a:ext cx="120" cy="149"/>
            </a:xfrm>
            <a:custGeom>
              <a:avLst/>
              <a:gdLst>
                <a:gd name="T0" fmla="*/ 30 w 120"/>
                <a:gd name="T1" fmla="*/ 6 h 149"/>
                <a:gd name="T2" fmla="*/ 24 w 120"/>
                <a:gd name="T3" fmla="*/ 12 h 149"/>
                <a:gd name="T4" fmla="*/ 18 w 120"/>
                <a:gd name="T5" fmla="*/ 12 h 149"/>
                <a:gd name="T6" fmla="*/ 12 w 120"/>
                <a:gd name="T7" fmla="*/ 12 h 149"/>
                <a:gd name="T8" fmla="*/ 12 w 120"/>
                <a:gd name="T9" fmla="*/ 6 h 149"/>
                <a:gd name="T10" fmla="*/ 6 w 120"/>
                <a:gd name="T11" fmla="*/ 6 h 149"/>
                <a:gd name="T12" fmla="*/ 0 w 120"/>
                <a:gd name="T13" fmla="*/ 0 h 149"/>
                <a:gd name="T14" fmla="*/ 0 w 120"/>
                <a:gd name="T15" fmla="*/ 0 h 149"/>
                <a:gd name="T16" fmla="*/ 0 w 120"/>
                <a:gd name="T17" fmla="*/ 6 h 149"/>
                <a:gd name="T18" fmla="*/ 6 w 120"/>
                <a:gd name="T19" fmla="*/ 12 h 149"/>
                <a:gd name="T20" fmla="*/ 12 w 120"/>
                <a:gd name="T21" fmla="*/ 12 h 149"/>
                <a:gd name="T22" fmla="*/ 18 w 120"/>
                <a:gd name="T23" fmla="*/ 12 h 149"/>
                <a:gd name="T24" fmla="*/ 18 w 120"/>
                <a:gd name="T25" fmla="*/ 18 h 149"/>
                <a:gd name="T26" fmla="*/ 24 w 120"/>
                <a:gd name="T27" fmla="*/ 24 h 149"/>
                <a:gd name="T28" fmla="*/ 18 w 120"/>
                <a:gd name="T29" fmla="*/ 30 h 149"/>
                <a:gd name="T30" fmla="*/ 18 w 120"/>
                <a:gd name="T31" fmla="*/ 36 h 149"/>
                <a:gd name="T32" fmla="*/ 12 w 120"/>
                <a:gd name="T33" fmla="*/ 36 h 149"/>
                <a:gd name="T34" fmla="*/ 6 w 120"/>
                <a:gd name="T35" fmla="*/ 36 h 149"/>
                <a:gd name="T36" fmla="*/ 0 w 120"/>
                <a:gd name="T37" fmla="*/ 54 h 149"/>
                <a:gd name="T38" fmla="*/ 0 w 120"/>
                <a:gd name="T39" fmla="*/ 78 h 149"/>
                <a:gd name="T40" fmla="*/ 18 w 120"/>
                <a:gd name="T41" fmla="*/ 101 h 149"/>
                <a:gd name="T42" fmla="*/ 48 w 120"/>
                <a:gd name="T43" fmla="*/ 119 h 149"/>
                <a:gd name="T44" fmla="*/ 78 w 120"/>
                <a:gd name="T45" fmla="*/ 131 h 149"/>
                <a:gd name="T46" fmla="*/ 90 w 120"/>
                <a:gd name="T47" fmla="*/ 137 h 149"/>
                <a:gd name="T48" fmla="*/ 108 w 120"/>
                <a:gd name="T49" fmla="*/ 143 h 149"/>
                <a:gd name="T50" fmla="*/ 120 w 120"/>
                <a:gd name="T51" fmla="*/ 149 h 149"/>
                <a:gd name="T52" fmla="*/ 120 w 120"/>
                <a:gd name="T53" fmla="*/ 143 h 149"/>
                <a:gd name="T54" fmla="*/ 114 w 120"/>
                <a:gd name="T55" fmla="*/ 125 h 149"/>
                <a:gd name="T56" fmla="*/ 108 w 120"/>
                <a:gd name="T57" fmla="*/ 107 h 149"/>
                <a:gd name="T58" fmla="*/ 102 w 120"/>
                <a:gd name="T59" fmla="*/ 84 h 149"/>
                <a:gd name="T60" fmla="*/ 102 w 120"/>
                <a:gd name="T61" fmla="*/ 72 h 149"/>
                <a:gd name="T62" fmla="*/ 96 w 120"/>
                <a:gd name="T63" fmla="*/ 48 h 149"/>
                <a:gd name="T64" fmla="*/ 78 w 120"/>
                <a:gd name="T65" fmla="*/ 24 h 149"/>
                <a:gd name="T66" fmla="*/ 54 w 120"/>
                <a:gd name="T67" fmla="*/ 6 h 14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0"/>
                <a:gd name="T103" fmla="*/ 0 h 149"/>
                <a:gd name="T104" fmla="*/ 120 w 120"/>
                <a:gd name="T105" fmla="*/ 149 h 14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0" h="149">
                  <a:moveTo>
                    <a:pt x="30" y="0"/>
                  </a:move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12" y="36"/>
                  </a:lnTo>
                  <a:lnTo>
                    <a:pt x="6" y="36"/>
                  </a:lnTo>
                  <a:lnTo>
                    <a:pt x="0" y="54"/>
                  </a:lnTo>
                  <a:lnTo>
                    <a:pt x="0" y="66"/>
                  </a:lnTo>
                  <a:lnTo>
                    <a:pt x="0" y="78"/>
                  </a:lnTo>
                  <a:lnTo>
                    <a:pt x="6" y="90"/>
                  </a:lnTo>
                  <a:lnTo>
                    <a:pt x="18" y="101"/>
                  </a:lnTo>
                  <a:lnTo>
                    <a:pt x="30" y="113"/>
                  </a:lnTo>
                  <a:lnTo>
                    <a:pt x="48" y="119"/>
                  </a:lnTo>
                  <a:lnTo>
                    <a:pt x="66" y="131"/>
                  </a:lnTo>
                  <a:lnTo>
                    <a:pt x="78" y="131"/>
                  </a:lnTo>
                  <a:lnTo>
                    <a:pt x="84" y="137"/>
                  </a:lnTo>
                  <a:lnTo>
                    <a:pt x="90" y="137"/>
                  </a:lnTo>
                  <a:lnTo>
                    <a:pt x="102" y="137"/>
                  </a:lnTo>
                  <a:lnTo>
                    <a:pt x="108" y="143"/>
                  </a:lnTo>
                  <a:lnTo>
                    <a:pt x="114" y="149"/>
                  </a:lnTo>
                  <a:lnTo>
                    <a:pt x="120" y="149"/>
                  </a:lnTo>
                  <a:lnTo>
                    <a:pt x="120" y="143"/>
                  </a:lnTo>
                  <a:lnTo>
                    <a:pt x="114" y="137"/>
                  </a:lnTo>
                  <a:lnTo>
                    <a:pt x="114" y="125"/>
                  </a:lnTo>
                  <a:lnTo>
                    <a:pt x="108" y="113"/>
                  </a:lnTo>
                  <a:lnTo>
                    <a:pt x="108" y="107"/>
                  </a:lnTo>
                  <a:lnTo>
                    <a:pt x="108" y="95"/>
                  </a:lnTo>
                  <a:lnTo>
                    <a:pt x="102" y="84"/>
                  </a:lnTo>
                  <a:lnTo>
                    <a:pt x="102" y="78"/>
                  </a:lnTo>
                  <a:lnTo>
                    <a:pt x="102" y="72"/>
                  </a:lnTo>
                  <a:lnTo>
                    <a:pt x="102" y="60"/>
                  </a:lnTo>
                  <a:lnTo>
                    <a:pt x="96" y="48"/>
                  </a:lnTo>
                  <a:lnTo>
                    <a:pt x="90" y="36"/>
                  </a:lnTo>
                  <a:lnTo>
                    <a:pt x="78" y="24"/>
                  </a:lnTo>
                  <a:lnTo>
                    <a:pt x="66" y="12"/>
                  </a:lnTo>
                  <a:lnTo>
                    <a:pt x="54" y="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61" name="Freeform 494"/>
            <p:cNvSpPr>
              <a:spLocks/>
            </p:cNvSpPr>
            <p:nvPr/>
          </p:nvSpPr>
          <p:spPr bwMode="auto">
            <a:xfrm>
              <a:off x="5149" y="2103"/>
              <a:ext cx="12" cy="12"/>
            </a:xfrm>
            <a:custGeom>
              <a:avLst/>
              <a:gdLst>
                <a:gd name="T0" fmla="*/ 12 w 12"/>
                <a:gd name="T1" fmla="*/ 6 h 12"/>
                <a:gd name="T2" fmla="*/ 12 w 12"/>
                <a:gd name="T3" fmla="*/ 12 h 12"/>
                <a:gd name="T4" fmla="*/ 12 w 12"/>
                <a:gd name="T5" fmla="*/ 12 h 12"/>
                <a:gd name="T6" fmla="*/ 6 w 12"/>
                <a:gd name="T7" fmla="*/ 12 h 12"/>
                <a:gd name="T8" fmla="*/ 6 w 12"/>
                <a:gd name="T9" fmla="*/ 12 h 12"/>
                <a:gd name="T10" fmla="*/ 0 w 12"/>
                <a:gd name="T11" fmla="*/ 12 h 12"/>
                <a:gd name="T12" fmla="*/ 0 w 12"/>
                <a:gd name="T13" fmla="*/ 12 h 12"/>
                <a:gd name="T14" fmla="*/ 0 w 12"/>
                <a:gd name="T15" fmla="*/ 6 h 12"/>
                <a:gd name="T16" fmla="*/ 0 w 12"/>
                <a:gd name="T17" fmla="*/ 6 h 12"/>
                <a:gd name="T18" fmla="*/ 0 w 12"/>
                <a:gd name="T19" fmla="*/ 6 h 12"/>
                <a:gd name="T20" fmla="*/ 0 w 12"/>
                <a:gd name="T21" fmla="*/ 0 h 12"/>
                <a:gd name="T22" fmla="*/ 6 w 12"/>
                <a:gd name="T23" fmla="*/ 0 h 12"/>
                <a:gd name="T24" fmla="*/ 6 w 12"/>
                <a:gd name="T25" fmla="*/ 0 h 12"/>
                <a:gd name="T26" fmla="*/ 6 w 12"/>
                <a:gd name="T27" fmla="*/ 0 h 12"/>
                <a:gd name="T28" fmla="*/ 12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12" y="6"/>
                  </a:move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62" name="Freeform 495"/>
            <p:cNvSpPr>
              <a:spLocks/>
            </p:cNvSpPr>
            <p:nvPr/>
          </p:nvSpPr>
          <p:spPr bwMode="auto">
            <a:xfrm>
              <a:off x="5120" y="2079"/>
              <a:ext cx="17" cy="12"/>
            </a:xfrm>
            <a:custGeom>
              <a:avLst/>
              <a:gdLst>
                <a:gd name="T0" fmla="*/ 11 w 17"/>
                <a:gd name="T1" fmla="*/ 12 h 12"/>
                <a:gd name="T2" fmla="*/ 11 w 17"/>
                <a:gd name="T3" fmla="*/ 12 h 12"/>
                <a:gd name="T4" fmla="*/ 5 w 17"/>
                <a:gd name="T5" fmla="*/ 12 h 12"/>
                <a:gd name="T6" fmla="*/ 5 w 17"/>
                <a:gd name="T7" fmla="*/ 12 h 12"/>
                <a:gd name="T8" fmla="*/ 0 w 17"/>
                <a:gd name="T9" fmla="*/ 12 h 12"/>
                <a:gd name="T10" fmla="*/ 0 w 17"/>
                <a:gd name="T11" fmla="*/ 6 h 12"/>
                <a:gd name="T12" fmla="*/ 0 w 17"/>
                <a:gd name="T13" fmla="*/ 6 h 12"/>
                <a:gd name="T14" fmla="*/ 0 w 17"/>
                <a:gd name="T15" fmla="*/ 0 h 12"/>
                <a:gd name="T16" fmla="*/ 0 w 17"/>
                <a:gd name="T17" fmla="*/ 0 h 12"/>
                <a:gd name="T18" fmla="*/ 5 w 17"/>
                <a:gd name="T19" fmla="*/ 0 h 12"/>
                <a:gd name="T20" fmla="*/ 5 w 17"/>
                <a:gd name="T21" fmla="*/ 0 h 12"/>
                <a:gd name="T22" fmla="*/ 11 w 17"/>
                <a:gd name="T23" fmla="*/ 0 h 12"/>
                <a:gd name="T24" fmla="*/ 11 w 17"/>
                <a:gd name="T25" fmla="*/ 0 h 12"/>
                <a:gd name="T26" fmla="*/ 11 w 17"/>
                <a:gd name="T27" fmla="*/ 6 h 12"/>
                <a:gd name="T28" fmla="*/ 17 w 17"/>
                <a:gd name="T29" fmla="*/ 6 h 12"/>
                <a:gd name="T30" fmla="*/ 17 w 17"/>
                <a:gd name="T31" fmla="*/ 12 h 12"/>
                <a:gd name="T32" fmla="*/ 11 w 17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"/>
                <a:gd name="T52" fmla="*/ 0 h 12"/>
                <a:gd name="T53" fmla="*/ 17 w 17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" h="12">
                  <a:moveTo>
                    <a:pt x="11" y="12"/>
                  </a:moveTo>
                  <a:lnTo>
                    <a:pt x="11" y="12"/>
                  </a:lnTo>
                  <a:lnTo>
                    <a:pt x="5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5" y="0"/>
                  </a:lnTo>
                  <a:lnTo>
                    <a:pt x="11" y="0"/>
                  </a:lnTo>
                  <a:lnTo>
                    <a:pt x="11" y="6"/>
                  </a:lnTo>
                  <a:lnTo>
                    <a:pt x="17" y="6"/>
                  </a:lnTo>
                  <a:lnTo>
                    <a:pt x="17" y="12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63" name="Freeform 496"/>
            <p:cNvSpPr>
              <a:spLocks/>
            </p:cNvSpPr>
            <p:nvPr/>
          </p:nvSpPr>
          <p:spPr bwMode="auto">
            <a:xfrm>
              <a:off x="5155" y="2061"/>
              <a:ext cx="18" cy="18"/>
            </a:xfrm>
            <a:custGeom>
              <a:avLst/>
              <a:gdLst>
                <a:gd name="T0" fmla="*/ 18 w 18"/>
                <a:gd name="T1" fmla="*/ 18 h 18"/>
                <a:gd name="T2" fmla="*/ 12 w 18"/>
                <a:gd name="T3" fmla="*/ 18 h 18"/>
                <a:gd name="T4" fmla="*/ 12 w 18"/>
                <a:gd name="T5" fmla="*/ 18 h 18"/>
                <a:gd name="T6" fmla="*/ 6 w 18"/>
                <a:gd name="T7" fmla="*/ 18 h 18"/>
                <a:gd name="T8" fmla="*/ 0 w 18"/>
                <a:gd name="T9" fmla="*/ 18 h 18"/>
                <a:gd name="T10" fmla="*/ 0 w 18"/>
                <a:gd name="T11" fmla="*/ 12 h 18"/>
                <a:gd name="T12" fmla="*/ 0 w 18"/>
                <a:gd name="T13" fmla="*/ 6 h 18"/>
                <a:gd name="T14" fmla="*/ 0 w 18"/>
                <a:gd name="T15" fmla="*/ 6 h 18"/>
                <a:gd name="T16" fmla="*/ 6 w 18"/>
                <a:gd name="T17" fmla="*/ 6 h 18"/>
                <a:gd name="T18" fmla="*/ 6 w 18"/>
                <a:gd name="T19" fmla="*/ 0 h 18"/>
                <a:gd name="T20" fmla="*/ 12 w 18"/>
                <a:gd name="T21" fmla="*/ 0 h 18"/>
                <a:gd name="T22" fmla="*/ 12 w 18"/>
                <a:gd name="T23" fmla="*/ 0 h 18"/>
                <a:gd name="T24" fmla="*/ 18 w 18"/>
                <a:gd name="T25" fmla="*/ 6 h 18"/>
                <a:gd name="T26" fmla="*/ 18 w 18"/>
                <a:gd name="T27" fmla="*/ 6 h 18"/>
                <a:gd name="T28" fmla="*/ 18 w 18"/>
                <a:gd name="T29" fmla="*/ 12 h 18"/>
                <a:gd name="T30" fmla="*/ 18 w 18"/>
                <a:gd name="T31" fmla="*/ 12 h 18"/>
                <a:gd name="T32" fmla="*/ 18 w 18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8"/>
                <a:gd name="T53" fmla="*/ 18 w 18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8">
                  <a:moveTo>
                    <a:pt x="18" y="18"/>
                  </a:move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8" y="1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64" name="Freeform 497"/>
            <p:cNvSpPr>
              <a:spLocks/>
            </p:cNvSpPr>
            <p:nvPr/>
          </p:nvSpPr>
          <p:spPr bwMode="auto">
            <a:xfrm>
              <a:off x="5179" y="2085"/>
              <a:ext cx="18" cy="18"/>
            </a:xfrm>
            <a:custGeom>
              <a:avLst/>
              <a:gdLst>
                <a:gd name="T0" fmla="*/ 12 w 18"/>
                <a:gd name="T1" fmla="*/ 18 h 18"/>
                <a:gd name="T2" fmla="*/ 12 w 18"/>
                <a:gd name="T3" fmla="*/ 12 h 18"/>
                <a:gd name="T4" fmla="*/ 18 w 18"/>
                <a:gd name="T5" fmla="*/ 12 h 18"/>
                <a:gd name="T6" fmla="*/ 18 w 18"/>
                <a:gd name="T7" fmla="*/ 6 h 18"/>
                <a:gd name="T8" fmla="*/ 18 w 18"/>
                <a:gd name="T9" fmla="*/ 6 h 18"/>
                <a:gd name="T10" fmla="*/ 12 w 18"/>
                <a:gd name="T11" fmla="*/ 0 h 18"/>
                <a:gd name="T12" fmla="*/ 12 w 18"/>
                <a:gd name="T13" fmla="*/ 0 h 18"/>
                <a:gd name="T14" fmla="*/ 6 w 18"/>
                <a:gd name="T15" fmla="*/ 0 h 18"/>
                <a:gd name="T16" fmla="*/ 0 w 18"/>
                <a:gd name="T17" fmla="*/ 0 h 18"/>
                <a:gd name="T18" fmla="*/ 0 w 18"/>
                <a:gd name="T19" fmla="*/ 6 h 18"/>
                <a:gd name="T20" fmla="*/ 0 w 18"/>
                <a:gd name="T21" fmla="*/ 6 h 18"/>
                <a:gd name="T22" fmla="*/ 0 w 18"/>
                <a:gd name="T23" fmla="*/ 6 h 18"/>
                <a:gd name="T24" fmla="*/ 0 w 18"/>
                <a:gd name="T25" fmla="*/ 12 h 18"/>
                <a:gd name="T26" fmla="*/ 0 w 18"/>
                <a:gd name="T27" fmla="*/ 12 h 18"/>
                <a:gd name="T28" fmla="*/ 6 w 18"/>
                <a:gd name="T29" fmla="*/ 12 h 18"/>
                <a:gd name="T30" fmla="*/ 12 w 18"/>
                <a:gd name="T31" fmla="*/ 18 h 18"/>
                <a:gd name="T32" fmla="*/ 12 w 18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8"/>
                <a:gd name="T53" fmla="*/ 18 w 18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8">
                  <a:moveTo>
                    <a:pt x="12" y="18"/>
                  </a:move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65" name="Freeform 498"/>
            <p:cNvSpPr>
              <a:spLocks/>
            </p:cNvSpPr>
            <p:nvPr/>
          </p:nvSpPr>
          <p:spPr bwMode="auto">
            <a:xfrm>
              <a:off x="5191" y="2061"/>
              <a:ext cx="18" cy="12"/>
            </a:xfrm>
            <a:custGeom>
              <a:avLst/>
              <a:gdLst>
                <a:gd name="T0" fmla="*/ 18 w 18"/>
                <a:gd name="T1" fmla="*/ 6 h 12"/>
                <a:gd name="T2" fmla="*/ 18 w 18"/>
                <a:gd name="T3" fmla="*/ 6 h 12"/>
                <a:gd name="T4" fmla="*/ 18 w 18"/>
                <a:gd name="T5" fmla="*/ 6 h 12"/>
                <a:gd name="T6" fmla="*/ 12 w 18"/>
                <a:gd name="T7" fmla="*/ 12 h 12"/>
                <a:gd name="T8" fmla="*/ 12 w 18"/>
                <a:gd name="T9" fmla="*/ 12 h 12"/>
                <a:gd name="T10" fmla="*/ 6 w 18"/>
                <a:gd name="T11" fmla="*/ 12 h 12"/>
                <a:gd name="T12" fmla="*/ 6 w 18"/>
                <a:gd name="T13" fmla="*/ 12 h 12"/>
                <a:gd name="T14" fmla="*/ 6 w 18"/>
                <a:gd name="T15" fmla="*/ 6 h 12"/>
                <a:gd name="T16" fmla="*/ 0 w 18"/>
                <a:gd name="T17" fmla="*/ 6 h 12"/>
                <a:gd name="T18" fmla="*/ 6 w 18"/>
                <a:gd name="T19" fmla="*/ 6 h 12"/>
                <a:gd name="T20" fmla="*/ 6 w 18"/>
                <a:gd name="T21" fmla="*/ 0 h 12"/>
                <a:gd name="T22" fmla="*/ 6 w 18"/>
                <a:gd name="T23" fmla="*/ 0 h 12"/>
                <a:gd name="T24" fmla="*/ 6 w 18"/>
                <a:gd name="T25" fmla="*/ 0 h 12"/>
                <a:gd name="T26" fmla="*/ 12 w 18"/>
                <a:gd name="T27" fmla="*/ 0 h 12"/>
                <a:gd name="T28" fmla="*/ 12 w 18"/>
                <a:gd name="T29" fmla="*/ 0 h 12"/>
                <a:gd name="T30" fmla="*/ 18 w 18"/>
                <a:gd name="T31" fmla="*/ 0 h 12"/>
                <a:gd name="T32" fmla="*/ 18 w 1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2"/>
                <a:gd name="T53" fmla="*/ 18 w 1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2">
                  <a:moveTo>
                    <a:pt x="18" y="6"/>
                  </a:moveTo>
                  <a:lnTo>
                    <a:pt x="18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66" name="Freeform 499"/>
            <p:cNvSpPr>
              <a:spLocks/>
            </p:cNvSpPr>
            <p:nvPr/>
          </p:nvSpPr>
          <p:spPr bwMode="auto">
            <a:xfrm>
              <a:off x="5173" y="2031"/>
              <a:ext cx="12" cy="18"/>
            </a:xfrm>
            <a:custGeom>
              <a:avLst/>
              <a:gdLst>
                <a:gd name="T0" fmla="*/ 12 w 12"/>
                <a:gd name="T1" fmla="*/ 0 h 18"/>
                <a:gd name="T2" fmla="*/ 12 w 12"/>
                <a:gd name="T3" fmla="*/ 6 h 18"/>
                <a:gd name="T4" fmla="*/ 12 w 12"/>
                <a:gd name="T5" fmla="*/ 6 h 18"/>
                <a:gd name="T6" fmla="*/ 12 w 12"/>
                <a:gd name="T7" fmla="*/ 6 h 18"/>
                <a:gd name="T8" fmla="*/ 12 w 12"/>
                <a:gd name="T9" fmla="*/ 12 h 18"/>
                <a:gd name="T10" fmla="*/ 12 w 12"/>
                <a:gd name="T11" fmla="*/ 12 h 18"/>
                <a:gd name="T12" fmla="*/ 6 w 12"/>
                <a:gd name="T13" fmla="*/ 18 h 18"/>
                <a:gd name="T14" fmla="*/ 6 w 12"/>
                <a:gd name="T15" fmla="*/ 18 h 18"/>
                <a:gd name="T16" fmla="*/ 6 w 12"/>
                <a:gd name="T17" fmla="*/ 18 h 18"/>
                <a:gd name="T18" fmla="*/ 0 w 12"/>
                <a:gd name="T19" fmla="*/ 18 h 18"/>
                <a:gd name="T20" fmla="*/ 0 w 12"/>
                <a:gd name="T21" fmla="*/ 12 h 18"/>
                <a:gd name="T22" fmla="*/ 0 w 12"/>
                <a:gd name="T23" fmla="*/ 12 h 18"/>
                <a:gd name="T24" fmla="*/ 0 w 12"/>
                <a:gd name="T25" fmla="*/ 6 h 18"/>
                <a:gd name="T26" fmla="*/ 0 w 12"/>
                <a:gd name="T27" fmla="*/ 6 h 18"/>
                <a:gd name="T28" fmla="*/ 6 w 12"/>
                <a:gd name="T29" fmla="*/ 6 h 18"/>
                <a:gd name="T30" fmla="*/ 6 w 12"/>
                <a:gd name="T31" fmla="*/ 0 h 18"/>
                <a:gd name="T32" fmla="*/ 12 w 12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12" y="0"/>
                  </a:moveTo>
                  <a:lnTo>
                    <a:pt x="12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67" name="Freeform 500"/>
            <p:cNvSpPr>
              <a:spLocks/>
            </p:cNvSpPr>
            <p:nvPr/>
          </p:nvSpPr>
          <p:spPr bwMode="auto">
            <a:xfrm>
              <a:off x="5149" y="2043"/>
              <a:ext cx="12" cy="18"/>
            </a:xfrm>
            <a:custGeom>
              <a:avLst/>
              <a:gdLst>
                <a:gd name="T0" fmla="*/ 12 w 12"/>
                <a:gd name="T1" fmla="*/ 12 h 18"/>
                <a:gd name="T2" fmla="*/ 12 w 12"/>
                <a:gd name="T3" fmla="*/ 12 h 18"/>
                <a:gd name="T4" fmla="*/ 12 w 12"/>
                <a:gd name="T5" fmla="*/ 18 h 18"/>
                <a:gd name="T6" fmla="*/ 6 w 12"/>
                <a:gd name="T7" fmla="*/ 18 h 18"/>
                <a:gd name="T8" fmla="*/ 6 w 12"/>
                <a:gd name="T9" fmla="*/ 18 h 18"/>
                <a:gd name="T10" fmla="*/ 0 w 12"/>
                <a:gd name="T11" fmla="*/ 18 h 18"/>
                <a:gd name="T12" fmla="*/ 0 w 12"/>
                <a:gd name="T13" fmla="*/ 12 h 18"/>
                <a:gd name="T14" fmla="*/ 0 w 12"/>
                <a:gd name="T15" fmla="*/ 12 h 18"/>
                <a:gd name="T16" fmla="*/ 0 w 12"/>
                <a:gd name="T17" fmla="*/ 6 h 18"/>
                <a:gd name="T18" fmla="*/ 0 w 12"/>
                <a:gd name="T19" fmla="*/ 6 h 18"/>
                <a:gd name="T20" fmla="*/ 6 w 12"/>
                <a:gd name="T21" fmla="*/ 0 h 18"/>
                <a:gd name="T22" fmla="*/ 6 w 12"/>
                <a:gd name="T23" fmla="*/ 0 h 18"/>
                <a:gd name="T24" fmla="*/ 12 w 12"/>
                <a:gd name="T25" fmla="*/ 0 h 18"/>
                <a:gd name="T26" fmla="*/ 12 w 12"/>
                <a:gd name="T27" fmla="*/ 0 h 18"/>
                <a:gd name="T28" fmla="*/ 12 w 12"/>
                <a:gd name="T29" fmla="*/ 6 h 18"/>
                <a:gd name="T30" fmla="*/ 12 w 12"/>
                <a:gd name="T31" fmla="*/ 6 h 18"/>
                <a:gd name="T32" fmla="*/ 12 w 12"/>
                <a:gd name="T33" fmla="*/ 12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12" y="12"/>
                  </a:move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68" name="Freeform 501"/>
            <p:cNvSpPr>
              <a:spLocks/>
            </p:cNvSpPr>
            <p:nvPr/>
          </p:nvSpPr>
          <p:spPr bwMode="auto">
            <a:xfrm>
              <a:off x="5131" y="2043"/>
              <a:ext cx="12" cy="12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6 h 12"/>
                <a:gd name="T4" fmla="*/ 0 w 12"/>
                <a:gd name="T5" fmla="*/ 6 h 12"/>
                <a:gd name="T6" fmla="*/ 0 w 12"/>
                <a:gd name="T7" fmla="*/ 6 h 12"/>
                <a:gd name="T8" fmla="*/ 0 w 12"/>
                <a:gd name="T9" fmla="*/ 0 h 12"/>
                <a:gd name="T10" fmla="*/ 0 w 12"/>
                <a:gd name="T11" fmla="*/ 0 h 12"/>
                <a:gd name="T12" fmla="*/ 6 w 12"/>
                <a:gd name="T13" fmla="*/ 0 h 12"/>
                <a:gd name="T14" fmla="*/ 6 w 12"/>
                <a:gd name="T15" fmla="*/ 0 h 12"/>
                <a:gd name="T16" fmla="*/ 12 w 12"/>
                <a:gd name="T17" fmla="*/ 0 h 12"/>
                <a:gd name="T18" fmla="*/ 12 w 12"/>
                <a:gd name="T19" fmla="*/ 0 h 12"/>
                <a:gd name="T20" fmla="*/ 12 w 12"/>
                <a:gd name="T21" fmla="*/ 0 h 12"/>
                <a:gd name="T22" fmla="*/ 12 w 12"/>
                <a:gd name="T23" fmla="*/ 6 h 12"/>
                <a:gd name="T24" fmla="*/ 12 w 12"/>
                <a:gd name="T25" fmla="*/ 6 h 12"/>
                <a:gd name="T26" fmla="*/ 12 w 12"/>
                <a:gd name="T27" fmla="*/ 12 h 12"/>
                <a:gd name="T28" fmla="*/ 6 w 12"/>
                <a:gd name="T29" fmla="*/ 12 h 12"/>
                <a:gd name="T30" fmla="*/ 6 w 12"/>
                <a:gd name="T31" fmla="*/ 12 h 12"/>
                <a:gd name="T32" fmla="*/ 0 w 12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12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69" name="Freeform 502"/>
            <p:cNvSpPr>
              <a:spLocks/>
            </p:cNvSpPr>
            <p:nvPr/>
          </p:nvSpPr>
          <p:spPr bwMode="auto">
            <a:xfrm>
              <a:off x="5191" y="1965"/>
              <a:ext cx="120" cy="84"/>
            </a:xfrm>
            <a:custGeom>
              <a:avLst/>
              <a:gdLst>
                <a:gd name="T0" fmla="*/ 0 w 120"/>
                <a:gd name="T1" fmla="*/ 66 h 84"/>
                <a:gd name="T2" fmla="*/ 0 w 120"/>
                <a:gd name="T3" fmla="*/ 72 h 84"/>
                <a:gd name="T4" fmla="*/ 0 w 120"/>
                <a:gd name="T5" fmla="*/ 72 h 84"/>
                <a:gd name="T6" fmla="*/ 6 w 120"/>
                <a:gd name="T7" fmla="*/ 66 h 84"/>
                <a:gd name="T8" fmla="*/ 18 w 120"/>
                <a:gd name="T9" fmla="*/ 72 h 84"/>
                <a:gd name="T10" fmla="*/ 42 w 120"/>
                <a:gd name="T11" fmla="*/ 78 h 84"/>
                <a:gd name="T12" fmla="*/ 66 w 120"/>
                <a:gd name="T13" fmla="*/ 84 h 84"/>
                <a:gd name="T14" fmla="*/ 66 w 120"/>
                <a:gd name="T15" fmla="*/ 78 h 84"/>
                <a:gd name="T16" fmla="*/ 48 w 120"/>
                <a:gd name="T17" fmla="*/ 78 h 84"/>
                <a:gd name="T18" fmla="*/ 30 w 120"/>
                <a:gd name="T19" fmla="*/ 72 h 84"/>
                <a:gd name="T20" fmla="*/ 18 w 120"/>
                <a:gd name="T21" fmla="*/ 60 h 84"/>
                <a:gd name="T22" fmla="*/ 18 w 120"/>
                <a:gd name="T23" fmla="*/ 60 h 84"/>
                <a:gd name="T24" fmla="*/ 30 w 120"/>
                <a:gd name="T25" fmla="*/ 54 h 84"/>
                <a:gd name="T26" fmla="*/ 36 w 120"/>
                <a:gd name="T27" fmla="*/ 54 h 84"/>
                <a:gd name="T28" fmla="*/ 54 w 120"/>
                <a:gd name="T29" fmla="*/ 60 h 84"/>
                <a:gd name="T30" fmla="*/ 78 w 120"/>
                <a:gd name="T31" fmla="*/ 66 h 84"/>
                <a:gd name="T32" fmla="*/ 84 w 120"/>
                <a:gd name="T33" fmla="*/ 60 h 84"/>
                <a:gd name="T34" fmla="*/ 78 w 120"/>
                <a:gd name="T35" fmla="*/ 60 h 84"/>
                <a:gd name="T36" fmla="*/ 72 w 120"/>
                <a:gd name="T37" fmla="*/ 60 h 84"/>
                <a:gd name="T38" fmla="*/ 60 w 120"/>
                <a:gd name="T39" fmla="*/ 60 h 84"/>
                <a:gd name="T40" fmla="*/ 48 w 120"/>
                <a:gd name="T41" fmla="*/ 54 h 84"/>
                <a:gd name="T42" fmla="*/ 42 w 120"/>
                <a:gd name="T43" fmla="*/ 48 h 84"/>
                <a:gd name="T44" fmla="*/ 54 w 120"/>
                <a:gd name="T45" fmla="*/ 48 h 84"/>
                <a:gd name="T46" fmla="*/ 60 w 120"/>
                <a:gd name="T47" fmla="*/ 42 h 84"/>
                <a:gd name="T48" fmla="*/ 66 w 120"/>
                <a:gd name="T49" fmla="*/ 42 h 84"/>
                <a:gd name="T50" fmla="*/ 78 w 120"/>
                <a:gd name="T51" fmla="*/ 48 h 84"/>
                <a:gd name="T52" fmla="*/ 84 w 120"/>
                <a:gd name="T53" fmla="*/ 48 h 84"/>
                <a:gd name="T54" fmla="*/ 96 w 120"/>
                <a:gd name="T55" fmla="*/ 54 h 84"/>
                <a:gd name="T56" fmla="*/ 90 w 120"/>
                <a:gd name="T57" fmla="*/ 48 h 84"/>
                <a:gd name="T58" fmla="*/ 78 w 120"/>
                <a:gd name="T59" fmla="*/ 42 h 84"/>
                <a:gd name="T60" fmla="*/ 72 w 120"/>
                <a:gd name="T61" fmla="*/ 42 h 84"/>
                <a:gd name="T62" fmla="*/ 90 w 120"/>
                <a:gd name="T63" fmla="*/ 36 h 84"/>
                <a:gd name="T64" fmla="*/ 108 w 120"/>
                <a:gd name="T65" fmla="*/ 36 h 84"/>
                <a:gd name="T66" fmla="*/ 120 w 120"/>
                <a:gd name="T67" fmla="*/ 30 h 84"/>
                <a:gd name="T68" fmla="*/ 114 w 120"/>
                <a:gd name="T69" fmla="*/ 30 h 84"/>
                <a:gd name="T70" fmla="*/ 96 w 120"/>
                <a:gd name="T71" fmla="*/ 30 h 84"/>
                <a:gd name="T72" fmla="*/ 78 w 120"/>
                <a:gd name="T73" fmla="*/ 30 h 84"/>
                <a:gd name="T74" fmla="*/ 72 w 120"/>
                <a:gd name="T75" fmla="*/ 30 h 84"/>
                <a:gd name="T76" fmla="*/ 84 w 120"/>
                <a:gd name="T77" fmla="*/ 6 h 84"/>
                <a:gd name="T78" fmla="*/ 84 w 120"/>
                <a:gd name="T79" fmla="*/ 0 h 84"/>
                <a:gd name="T80" fmla="*/ 78 w 120"/>
                <a:gd name="T81" fmla="*/ 12 h 84"/>
                <a:gd name="T82" fmla="*/ 66 w 120"/>
                <a:gd name="T83" fmla="*/ 24 h 84"/>
                <a:gd name="T84" fmla="*/ 60 w 120"/>
                <a:gd name="T85" fmla="*/ 36 h 84"/>
                <a:gd name="T86" fmla="*/ 54 w 120"/>
                <a:gd name="T87" fmla="*/ 36 h 84"/>
                <a:gd name="T88" fmla="*/ 36 w 120"/>
                <a:gd name="T89" fmla="*/ 42 h 84"/>
                <a:gd name="T90" fmla="*/ 36 w 120"/>
                <a:gd name="T91" fmla="*/ 36 h 84"/>
                <a:gd name="T92" fmla="*/ 42 w 120"/>
                <a:gd name="T93" fmla="*/ 12 h 84"/>
                <a:gd name="T94" fmla="*/ 42 w 120"/>
                <a:gd name="T95" fmla="*/ 6 h 84"/>
                <a:gd name="T96" fmla="*/ 30 w 120"/>
                <a:gd name="T97" fmla="*/ 24 h 84"/>
                <a:gd name="T98" fmla="*/ 24 w 120"/>
                <a:gd name="T99" fmla="*/ 48 h 84"/>
                <a:gd name="T100" fmla="*/ 12 w 120"/>
                <a:gd name="T101" fmla="*/ 60 h 84"/>
                <a:gd name="T102" fmla="*/ 6 w 120"/>
                <a:gd name="T103" fmla="*/ 60 h 84"/>
                <a:gd name="T104" fmla="*/ 12 w 120"/>
                <a:gd name="T105" fmla="*/ 36 h 84"/>
                <a:gd name="T106" fmla="*/ 6 w 120"/>
                <a:gd name="T107" fmla="*/ 30 h 84"/>
                <a:gd name="T108" fmla="*/ 0 w 120"/>
                <a:gd name="T109" fmla="*/ 66 h 8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0"/>
                <a:gd name="T166" fmla="*/ 0 h 84"/>
                <a:gd name="T167" fmla="*/ 120 w 120"/>
                <a:gd name="T168" fmla="*/ 84 h 8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0" h="84">
                  <a:moveTo>
                    <a:pt x="0" y="66"/>
                  </a:moveTo>
                  <a:lnTo>
                    <a:pt x="0" y="66"/>
                  </a:lnTo>
                  <a:lnTo>
                    <a:pt x="0" y="72"/>
                  </a:lnTo>
                  <a:lnTo>
                    <a:pt x="6" y="72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2" y="72"/>
                  </a:lnTo>
                  <a:lnTo>
                    <a:pt x="18" y="72"/>
                  </a:lnTo>
                  <a:lnTo>
                    <a:pt x="30" y="72"/>
                  </a:lnTo>
                  <a:lnTo>
                    <a:pt x="36" y="78"/>
                  </a:lnTo>
                  <a:lnTo>
                    <a:pt x="42" y="78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66" y="78"/>
                  </a:lnTo>
                  <a:lnTo>
                    <a:pt x="60" y="78"/>
                  </a:lnTo>
                  <a:lnTo>
                    <a:pt x="48" y="78"/>
                  </a:lnTo>
                  <a:lnTo>
                    <a:pt x="42" y="78"/>
                  </a:lnTo>
                  <a:lnTo>
                    <a:pt x="36" y="72"/>
                  </a:lnTo>
                  <a:lnTo>
                    <a:pt x="30" y="72"/>
                  </a:lnTo>
                  <a:lnTo>
                    <a:pt x="24" y="66"/>
                  </a:lnTo>
                  <a:lnTo>
                    <a:pt x="18" y="66"/>
                  </a:lnTo>
                  <a:lnTo>
                    <a:pt x="18" y="60"/>
                  </a:lnTo>
                  <a:lnTo>
                    <a:pt x="24" y="60"/>
                  </a:lnTo>
                  <a:lnTo>
                    <a:pt x="30" y="54"/>
                  </a:lnTo>
                  <a:lnTo>
                    <a:pt x="36" y="54"/>
                  </a:lnTo>
                  <a:lnTo>
                    <a:pt x="42" y="60"/>
                  </a:lnTo>
                  <a:lnTo>
                    <a:pt x="48" y="60"/>
                  </a:lnTo>
                  <a:lnTo>
                    <a:pt x="54" y="60"/>
                  </a:lnTo>
                  <a:lnTo>
                    <a:pt x="66" y="66"/>
                  </a:lnTo>
                  <a:lnTo>
                    <a:pt x="72" y="66"/>
                  </a:lnTo>
                  <a:lnTo>
                    <a:pt x="78" y="66"/>
                  </a:lnTo>
                  <a:lnTo>
                    <a:pt x="84" y="66"/>
                  </a:lnTo>
                  <a:lnTo>
                    <a:pt x="84" y="60"/>
                  </a:lnTo>
                  <a:lnTo>
                    <a:pt x="78" y="60"/>
                  </a:lnTo>
                  <a:lnTo>
                    <a:pt x="72" y="60"/>
                  </a:lnTo>
                  <a:lnTo>
                    <a:pt x="66" y="60"/>
                  </a:lnTo>
                  <a:lnTo>
                    <a:pt x="60" y="60"/>
                  </a:lnTo>
                  <a:lnTo>
                    <a:pt x="54" y="54"/>
                  </a:lnTo>
                  <a:lnTo>
                    <a:pt x="48" y="54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8" y="48"/>
                  </a:lnTo>
                  <a:lnTo>
                    <a:pt x="54" y="48"/>
                  </a:lnTo>
                  <a:lnTo>
                    <a:pt x="54" y="42"/>
                  </a:lnTo>
                  <a:lnTo>
                    <a:pt x="60" y="42"/>
                  </a:lnTo>
                  <a:lnTo>
                    <a:pt x="66" y="42"/>
                  </a:lnTo>
                  <a:lnTo>
                    <a:pt x="72" y="42"/>
                  </a:lnTo>
                  <a:lnTo>
                    <a:pt x="78" y="48"/>
                  </a:lnTo>
                  <a:lnTo>
                    <a:pt x="84" y="48"/>
                  </a:lnTo>
                  <a:lnTo>
                    <a:pt x="90" y="54"/>
                  </a:lnTo>
                  <a:lnTo>
                    <a:pt x="96" y="54"/>
                  </a:lnTo>
                  <a:lnTo>
                    <a:pt x="90" y="48"/>
                  </a:lnTo>
                  <a:lnTo>
                    <a:pt x="84" y="48"/>
                  </a:lnTo>
                  <a:lnTo>
                    <a:pt x="84" y="42"/>
                  </a:lnTo>
                  <a:lnTo>
                    <a:pt x="78" y="42"/>
                  </a:lnTo>
                  <a:lnTo>
                    <a:pt x="72" y="42"/>
                  </a:lnTo>
                  <a:lnTo>
                    <a:pt x="78" y="42"/>
                  </a:lnTo>
                  <a:lnTo>
                    <a:pt x="84" y="36"/>
                  </a:lnTo>
                  <a:lnTo>
                    <a:pt x="90" y="36"/>
                  </a:lnTo>
                  <a:lnTo>
                    <a:pt x="96" y="36"/>
                  </a:lnTo>
                  <a:lnTo>
                    <a:pt x="102" y="36"/>
                  </a:lnTo>
                  <a:lnTo>
                    <a:pt x="108" y="36"/>
                  </a:lnTo>
                  <a:lnTo>
                    <a:pt x="114" y="30"/>
                  </a:lnTo>
                  <a:lnTo>
                    <a:pt x="120" y="30"/>
                  </a:lnTo>
                  <a:lnTo>
                    <a:pt x="114" y="30"/>
                  </a:lnTo>
                  <a:lnTo>
                    <a:pt x="108" y="30"/>
                  </a:lnTo>
                  <a:lnTo>
                    <a:pt x="96" y="30"/>
                  </a:lnTo>
                  <a:lnTo>
                    <a:pt x="90" y="30"/>
                  </a:lnTo>
                  <a:lnTo>
                    <a:pt x="84" y="30"/>
                  </a:lnTo>
                  <a:lnTo>
                    <a:pt x="78" y="30"/>
                  </a:lnTo>
                  <a:lnTo>
                    <a:pt x="72" y="36"/>
                  </a:lnTo>
                  <a:lnTo>
                    <a:pt x="72" y="30"/>
                  </a:lnTo>
                  <a:lnTo>
                    <a:pt x="72" y="18"/>
                  </a:lnTo>
                  <a:lnTo>
                    <a:pt x="78" y="12"/>
                  </a:lnTo>
                  <a:lnTo>
                    <a:pt x="84" y="6"/>
                  </a:lnTo>
                  <a:lnTo>
                    <a:pt x="84" y="0"/>
                  </a:lnTo>
                  <a:lnTo>
                    <a:pt x="78" y="6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72" y="18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60" y="30"/>
                  </a:lnTo>
                  <a:lnTo>
                    <a:pt x="60" y="36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6" y="36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42" y="12"/>
                  </a:lnTo>
                  <a:lnTo>
                    <a:pt x="42" y="6"/>
                  </a:lnTo>
                  <a:lnTo>
                    <a:pt x="36" y="18"/>
                  </a:lnTo>
                  <a:lnTo>
                    <a:pt x="30" y="24"/>
                  </a:lnTo>
                  <a:lnTo>
                    <a:pt x="30" y="36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18" y="54"/>
                  </a:lnTo>
                  <a:lnTo>
                    <a:pt x="12" y="54"/>
                  </a:lnTo>
                  <a:lnTo>
                    <a:pt x="12" y="60"/>
                  </a:lnTo>
                  <a:lnTo>
                    <a:pt x="6" y="60"/>
                  </a:lnTo>
                  <a:lnTo>
                    <a:pt x="6" y="54"/>
                  </a:lnTo>
                  <a:lnTo>
                    <a:pt x="6" y="48"/>
                  </a:lnTo>
                  <a:lnTo>
                    <a:pt x="12" y="36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6" y="30"/>
                  </a:lnTo>
                  <a:lnTo>
                    <a:pt x="6" y="42"/>
                  </a:lnTo>
                  <a:lnTo>
                    <a:pt x="0" y="54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70" name="Freeform 503"/>
            <p:cNvSpPr>
              <a:spLocks/>
            </p:cNvSpPr>
            <p:nvPr/>
          </p:nvSpPr>
          <p:spPr bwMode="auto">
            <a:xfrm>
              <a:off x="5197" y="2097"/>
              <a:ext cx="84" cy="101"/>
            </a:xfrm>
            <a:custGeom>
              <a:avLst/>
              <a:gdLst>
                <a:gd name="T0" fmla="*/ 0 w 84"/>
                <a:gd name="T1" fmla="*/ 0 h 101"/>
                <a:gd name="T2" fmla="*/ 0 w 84"/>
                <a:gd name="T3" fmla="*/ 6 h 101"/>
                <a:gd name="T4" fmla="*/ 0 w 84"/>
                <a:gd name="T5" fmla="*/ 6 h 101"/>
                <a:gd name="T6" fmla="*/ 6 w 84"/>
                <a:gd name="T7" fmla="*/ 18 h 101"/>
                <a:gd name="T8" fmla="*/ 6 w 84"/>
                <a:gd name="T9" fmla="*/ 24 h 101"/>
                <a:gd name="T10" fmla="*/ 6 w 84"/>
                <a:gd name="T11" fmla="*/ 48 h 101"/>
                <a:gd name="T12" fmla="*/ 12 w 84"/>
                <a:gd name="T13" fmla="*/ 60 h 101"/>
                <a:gd name="T14" fmla="*/ 12 w 84"/>
                <a:gd name="T15" fmla="*/ 60 h 101"/>
                <a:gd name="T16" fmla="*/ 12 w 84"/>
                <a:gd name="T17" fmla="*/ 48 h 101"/>
                <a:gd name="T18" fmla="*/ 12 w 84"/>
                <a:gd name="T19" fmla="*/ 30 h 101"/>
                <a:gd name="T20" fmla="*/ 18 w 84"/>
                <a:gd name="T21" fmla="*/ 30 h 101"/>
                <a:gd name="T22" fmla="*/ 24 w 84"/>
                <a:gd name="T23" fmla="*/ 30 h 101"/>
                <a:gd name="T24" fmla="*/ 30 w 84"/>
                <a:gd name="T25" fmla="*/ 36 h 101"/>
                <a:gd name="T26" fmla="*/ 30 w 84"/>
                <a:gd name="T27" fmla="*/ 42 h 101"/>
                <a:gd name="T28" fmla="*/ 36 w 84"/>
                <a:gd name="T29" fmla="*/ 48 h 101"/>
                <a:gd name="T30" fmla="*/ 36 w 84"/>
                <a:gd name="T31" fmla="*/ 65 h 101"/>
                <a:gd name="T32" fmla="*/ 36 w 84"/>
                <a:gd name="T33" fmla="*/ 77 h 101"/>
                <a:gd name="T34" fmla="*/ 36 w 84"/>
                <a:gd name="T35" fmla="*/ 89 h 101"/>
                <a:gd name="T36" fmla="*/ 36 w 84"/>
                <a:gd name="T37" fmla="*/ 89 h 101"/>
                <a:gd name="T38" fmla="*/ 42 w 84"/>
                <a:gd name="T39" fmla="*/ 89 h 101"/>
                <a:gd name="T40" fmla="*/ 36 w 84"/>
                <a:gd name="T41" fmla="*/ 77 h 101"/>
                <a:gd name="T42" fmla="*/ 42 w 84"/>
                <a:gd name="T43" fmla="*/ 71 h 101"/>
                <a:gd name="T44" fmla="*/ 42 w 84"/>
                <a:gd name="T45" fmla="*/ 65 h 101"/>
                <a:gd name="T46" fmla="*/ 42 w 84"/>
                <a:gd name="T47" fmla="*/ 54 h 101"/>
                <a:gd name="T48" fmla="*/ 48 w 84"/>
                <a:gd name="T49" fmla="*/ 54 h 101"/>
                <a:gd name="T50" fmla="*/ 60 w 84"/>
                <a:gd name="T51" fmla="*/ 71 h 101"/>
                <a:gd name="T52" fmla="*/ 72 w 84"/>
                <a:gd name="T53" fmla="*/ 83 h 101"/>
                <a:gd name="T54" fmla="*/ 78 w 84"/>
                <a:gd name="T55" fmla="*/ 95 h 101"/>
                <a:gd name="T56" fmla="*/ 84 w 84"/>
                <a:gd name="T57" fmla="*/ 95 h 101"/>
                <a:gd name="T58" fmla="*/ 78 w 84"/>
                <a:gd name="T59" fmla="*/ 83 h 101"/>
                <a:gd name="T60" fmla="*/ 72 w 84"/>
                <a:gd name="T61" fmla="*/ 77 h 101"/>
                <a:gd name="T62" fmla="*/ 66 w 84"/>
                <a:gd name="T63" fmla="*/ 65 h 101"/>
                <a:gd name="T64" fmla="*/ 66 w 84"/>
                <a:gd name="T65" fmla="*/ 65 h 101"/>
                <a:gd name="T66" fmla="*/ 60 w 84"/>
                <a:gd name="T67" fmla="*/ 60 h 101"/>
                <a:gd name="T68" fmla="*/ 54 w 84"/>
                <a:gd name="T69" fmla="*/ 54 h 101"/>
                <a:gd name="T70" fmla="*/ 48 w 84"/>
                <a:gd name="T71" fmla="*/ 48 h 101"/>
                <a:gd name="T72" fmla="*/ 48 w 84"/>
                <a:gd name="T73" fmla="*/ 42 h 101"/>
                <a:gd name="T74" fmla="*/ 54 w 84"/>
                <a:gd name="T75" fmla="*/ 48 h 101"/>
                <a:gd name="T76" fmla="*/ 60 w 84"/>
                <a:gd name="T77" fmla="*/ 48 h 101"/>
                <a:gd name="T78" fmla="*/ 66 w 84"/>
                <a:gd name="T79" fmla="*/ 48 h 101"/>
                <a:gd name="T80" fmla="*/ 72 w 84"/>
                <a:gd name="T81" fmla="*/ 54 h 101"/>
                <a:gd name="T82" fmla="*/ 72 w 84"/>
                <a:gd name="T83" fmla="*/ 54 h 101"/>
                <a:gd name="T84" fmla="*/ 72 w 84"/>
                <a:gd name="T85" fmla="*/ 48 h 101"/>
                <a:gd name="T86" fmla="*/ 60 w 84"/>
                <a:gd name="T87" fmla="*/ 42 h 101"/>
                <a:gd name="T88" fmla="*/ 54 w 84"/>
                <a:gd name="T89" fmla="*/ 36 h 101"/>
                <a:gd name="T90" fmla="*/ 42 w 84"/>
                <a:gd name="T91" fmla="*/ 36 h 101"/>
                <a:gd name="T92" fmla="*/ 36 w 84"/>
                <a:gd name="T93" fmla="*/ 30 h 101"/>
                <a:gd name="T94" fmla="*/ 30 w 84"/>
                <a:gd name="T95" fmla="*/ 30 h 101"/>
                <a:gd name="T96" fmla="*/ 24 w 84"/>
                <a:gd name="T97" fmla="*/ 24 h 101"/>
                <a:gd name="T98" fmla="*/ 18 w 84"/>
                <a:gd name="T99" fmla="*/ 18 h 101"/>
                <a:gd name="T100" fmla="*/ 24 w 84"/>
                <a:gd name="T101" fmla="*/ 18 h 101"/>
                <a:gd name="T102" fmla="*/ 30 w 84"/>
                <a:gd name="T103" fmla="*/ 18 h 101"/>
                <a:gd name="T104" fmla="*/ 36 w 84"/>
                <a:gd name="T105" fmla="*/ 18 h 101"/>
                <a:gd name="T106" fmla="*/ 48 w 84"/>
                <a:gd name="T107" fmla="*/ 18 h 101"/>
                <a:gd name="T108" fmla="*/ 54 w 84"/>
                <a:gd name="T109" fmla="*/ 18 h 101"/>
                <a:gd name="T110" fmla="*/ 54 w 84"/>
                <a:gd name="T111" fmla="*/ 18 h 101"/>
                <a:gd name="T112" fmla="*/ 42 w 84"/>
                <a:gd name="T113" fmla="*/ 12 h 101"/>
                <a:gd name="T114" fmla="*/ 36 w 84"/>
                <a:gd name="T115" fmla="*/ 12 h 101"/>
                <a:gd name="T116" fmla="*/ 24 w 84"/>
                <a:gd name="T117" fmla="*/ 12 h 101"/>
                <a:gd name="T118" fmla="*/ 18 w 84"/>
                <a:gd name="T119" fmla="*/ 12 h 101"/>
                <a:gd name="T120" fmla="*/ 6 w 84"/>
                <a:gd name="T121" fmla="*/ 6 h 101"/>
                <a:gd name="T122" fmla="*/ 6 w 84"/>
                <a:gd name="T123" fmla="*/ 0 h 10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"/>
                <a:gd name="T187" fmla="*/ 0 h 101"/>
                <a:gd name="T188" fmla="*/ 84 w 84"/>
                <a:gd name="T189" fmla="*/ 101 h 10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" h="101"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6" y="36"/>
                  </a:lnTo>
                  <a:lnTo>
                    <a:pt x="6" y="48"/>
                  </a:lnTo>
                  <a:lnTo>
                    <a:pt x="12" y="54"/>
                  </a:lnTo>
                  <a:lnTo>
                    <a:pt x="12" y="60"/>
                  </a:lnTo>
                  <a:lnTo>
                    <a:pt x="12" y="48"/>
                  </a:lnTo>
                  <a:lnTo>
                    <a:pt x="12" y="42"/>
                  </a:lnTo>
                  <a:lnTo>
                    <a:pt x="12" y="30"/>
                  </a:lnTo>
                  <a:lnTo>
                    <a:pt x="18" y="24"/>
                  </a:lnTo>
                  <a:lnTo>
                    <a:pt x="18" y="30"/>
                  </a:lnTo>
                  <a:lnTo>
                    <a:pt x="24" y="30"/>
                  </a:lnTo>
                  <a:lnTo>
                    <a:pt x="24" y="36"/>
                  </a:lnTo>
                  <a:lnTo>
                    <a:pt x="30" y="36"/>
                  </a:lnTo>
                  <a:lnTo>
                    <a:pt x="30" y="42"/>
                  </a:lnTo>
                  <a:lnTo>
                    <a:pt x="36" y="48"/>
                  </a:lnTo>
                  <a:lnTo>
                    <a:pt x="36" y="54"/>
                  </a:lnTo>
                  <a:lnTo>
                    <a:pt x="36" y="65"/>
                  </a:lnTo>
                  <a:lnTo>
                    <a:pt x="36" y="71"/>
                  </a:lnTo>
                  <a:lnTo>
                    <a:pt x="36" y="77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42" y="89"/>
                  </a:lnTo>
                  <a:lnTo>
                    <a:pt x="36" y="83"/>
                  </a:lnTo>
                  <a:lnTo>
                    <a:pt x="36" y="77"/>
                  </a:lnTo>
                  <a:lnTo>
                    <a:pt x="42" y="77"/>
                  </a:lnTo>
                  <a:lnTo>
                    <a:pt x="42" y="71"/>
                  </a:lnTo>
                  <a:lnTo>
                    <a:pt x="42" y="65"/>
                  </a:lnTo>
                  <a:lnTo>
                    <a:pt x="42" y="60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8" y="54"/>
                  </a:lnTo>
                  <a:lnTo>
                    <a:pt x="54" y="60"/>
                  </a:lnTo>
                  <a:lnTo>
                    <a:pt x="60" y="71"/>
                  </a:lnTo>
                  <a:lnTo>
                    <a:pt x="66" y="77"/>
                  </a:lnTo>
                  <a:lnTo>
                    <a:pt x="72" y="83"/>
                  </a:lnTo>
                  <a:lnTo>
                    <a:pt x="78" y="89"/>
                  </a:lnTo>
                  <a:lnTo>
                    <a:pt x="78" y="95"/>
                  </a:lnTo>
                  <a:lnTo>
                    <a:pt x="84" y="101"/>
                  </a:lnTo>
                  <a:lnTo>
                    <a:pt x="84" y="95"/>
                  </a:lnTo>
                  <a:lnTo>
                    <a:pt x="78" y="89"/>
                  </a:lnTo>
                  <a:lnTo>
                    <a:pt x="78" y="83"/>
                  </a:lnTo>
                  <a:lnTo>
                    <a:pt x="72" y="77"/>
                  </a:lnTo>
                  <a:lnTo>
                    <a:pt x="66" y="71"/>
                  </a:lnTo>
                  <a:lnTo>
                    <a:pt x="66" y="65"/>
                  </a:lnTo>
                  <a:lnTo>
                    <a:pt x="60" y="60"/>
                  </a:lnTo>
                  <a:lnTo>
                    <a:pt x="54" y="54"/>
                  </a:lnTo>
                  <a:lnTo>
                    <a:pt x="48" y="48"/>
                  </a:lnTo>
                  <a:lnTo>
                    <a:pt x="48" y="42"/>
                  </a:lnTo>
                  <a:lnTo>
                    <a:pt x="54" y="42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6" y="48"/>
                  </a:lnTo>
                  <a:lnTo>
                    <a:pt x="66" y="54"/>
                  </a:lnTo>
                  <a:lnTo>
                    <a:pt x="72" y="54"/>
                  </a:lnTo>
                  <a:lnTo>
                    <a:pt x="72" y="48"/>
                  </a:lnTo>
                  <a:lnTo>
                    <a:pt x="66" y="48"/>
                  </a:lnTo>
                  <a:lnTo>
                    <a:pt x="60" y="42"/>
                  </a:lnTo>
                  <a:lnTo>
                    <a:pt x="54" y="42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2" y="36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18"/>
                  </a:lnTo>
                  <a:lnTo>
                    <a:pt x="36" y="18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54" y="18"/>
                  </a:lnTo>
                  <a:lnTo>
                    <a:pt x="48" y="12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71" name="Freeform 504"/>
            <p:cNvSpPr>
              <a:spLocks/>
            </p:cNvSpPr>
            <p:nvPr/>
          </p:nvSpPr>
          <p:spPr bwMode="auto">
            <a:xfrm>
              <a:off x="5090" y="2079"/>
              <a:ext cx="59" cy="131"/>
            </a:xfrm>
            <a:custGeom>
              <a:avLst/>
              <a:gdLst>
                <a:gd name="T0" fmla="*/ 53 w 59"/>
                <a:gd name="T1" fmla="*/ 24 h 131"/>
                <a:gd name="T2" fmla="*/ 47 w 59"/>
                <a:gd name="T3" fmla="*/ 30 h 131"/>
                <a:gd name="T4" fmla="*/ 47 w 59"/>
                <a:gd name="T5" fmla="*/ 24 h 131"/>
                <a:gd name="T6" fmla="*/ 41 w 59"/>
                <a:gd name="T7" fmla="*/ 36 h 131"/>
                <a:gd name="T8" fmla="*/ 47 w 59"/>
                <a:gd name="T9" fmla="*/ 60 h 131"/>
                <a:gd name="T10" fmla="*/ 53 w 59"/>
                <a:gd name="T11" fmla="*/ 78 h 131"/>
                <a:gd name="T12" fmla="*/ 53 w 59"/>
                <a:gd name="T13" fmla="*/ 78 h 131"/>
                <a:gd name="T14" fmla="*/ 41 w 59"/>
                <a:gd name="T15" fmla="*/ 54 h 131"/>
                <a:gd name="T16" fmla="*/ 30 w 59"/>
                <a:gd name="T17" fmla="*/ 72 h 131"/>
                <a:gd name="T18" fmla="*/ 30 w 59"/>
                <a:gd name="T19" fmla="*/ 95 h 131"/>
                <a:gd name="T20" fmla="*/ 30 w 59"/>
                <a:gd name="T21" fmla="*/ 119 h 131"/>
                <a:gd name="T22" fmla="*/ 24 w 59"/>
                <a:gd name="T23" fmla="*/ 119 h 131"/>
                <a:gd name="T24" fmla="*/ 24 w 59"/>
                <a:gd name="T25" fmla="*/ 101 h 131"/>
                <a:gd name="T26" fmla="*/ 24 w 59"/>
                <a:gd name="T27" fmla="*/ 95 h 131"/>
                <a:gd name="T28" fmla="*/ 18 w 59"/>
                <a:gd name="T29" fmla="*/ 113 h 131"/>
                <a:gd name="T30" fmla="*/ 6 w 59"/>
                <a:gd name="T31" fmla="*/ 125 h 131"/>
                <a:gd name="T32" fmla="*/ 0 w 59"/>
                <a:gd name="T33" fmla="*/ 131 h 131"/>
                <a:gd name="T34" fmla="*/ 6 w 59"/>
                <a:gd name="T35" fmla="*/ 119 h 131"/>
                <a:gd name="T36" fmla="*/ 18 w 59"/>
                <a:gd name="T37" fmla="*/ 95 h 131"/>
                <a:gd name="T38" fmla="*/ 12 w 59"/>
                <a:gd name="T39" fmla="*/ 95 h 131"/>
                <a:gd name="T40" fmla="*/ 6 w 59"/>
                <a:gd name="T41" fmla="*/ 95 h 131"/>
                <a:gd name="T42" fmla="*/ 0 w 59"/>
                <a:gd name="T43" fmla="*/ 101 h 131"/>
                <a:gd name="T44" fmla="*/ 0 w 59"/>
                <a:gd name="T45" fmla="*/ 95 h 131"/>
                <a:gd name="T46" fmla="*/ 6 w 59"/>
                <a:gd name="T47" fmla="*/ 89 h 131"/>
                <a:gd name="T48" fmla="*/ 18 w 59"/>
                <a:gd name="T49" fmla="*/ 89 h 131"/>
                <a:gd name="T50" fmla="*/ 24 w 59"/>
                <a:gd name="T51" fmla="*/ 78 h 131"/>
                <a:gd name="T52" fmla="*/ 35 w 59"/>
                <a:gd name="T53" fmla="*/ 48 h 131"/>
                <a:gd name="T54" fmla="*/ 18 w 59"/>
                <a:gd name="T55" fmla="*/ 48 h 131"/>
                <a:gd name="T56" fmla="*/ 6 w 59"/>
                <a:gd name="T57" fmla="*/ 48 h 131"/>
                <a:gd name="T58" fmla="*/ 0 w 59"/>
                <a:gd name="T59" fmla="*/ 54 h 131"/>
                <a:gd name="T60" fmla="*/ 0 w 59"/>
                <a:gd name="T61" fmla="*/ 48 h 131"/>
                <a:gd name="T62" fmla="*/ 12 w 59"/>
                <a:gd name="T63" fmla="*/ 48 h 131"/>
                <a:gd name="T64" fmla="*/ 24 w 59"/>
                <a:gd name="T65" fmla="*/ 42 h 131"/>
                <a:gd name="T66" fmla="*/ 35 w 59"/>
                <a:gd name="T67" fmla="*/ 36 h 131"/>
                <a:gd name="T68" fmla="*/ 41 w 59"/>
                <a:gd name="T69" fmla="*/ 24 h 131"/>
                <a:gd name="T70" fmla="*/ 30 w 59"/>
                <a:gd name="T71" fmla="*/ 18 h 131"/>
                <a:gd name="T72" fmla="*/ 24 w 59"/>
                <a:gd name="T73" fmla="*/ 24 h 131"/>
                <a:gd name="T74" fmla="*/ 12 w 59"/>
                <a:gd name="T75" fmla="*/ 30 h 131"/>
                <a:gd name="T76" fmla="*/ 6 w 59"/>
                <a:gd name="T77" fmla="*/ 30 h 131"/>
                <a:gd name="T78" fmla="*/ 0 w 59"/>
                <a:gd name="T79" fmla="*/ 30 h 131"/>
                <a:gd name="T80" fmla="*/ 6 w 59"/>
                <a:gd name="T81" fmla="*/ 24 h 131"/>
                <a:gd name="T82" fmla="*/ 18 w 59"/>
                <a:gd name="T83" fmla="*/ 12 h 131"/>
                <a:gd name="T84" fmla="*/ 24 w 59"/>
                <a:gd name="T85" fmla="*/ 6 h 131"/>
                <a:gd name="T86" fmla="*/ 24 w 59"/>
                <a:gd name="T87" fmla="*/ 12 h 131"/>
                <a:gd name="T88" fmla="*/ 30 w 59"/>
                <a:gd name="T89" fmla="*/ 18 h 131"/>
                <a:gd name="T90" fmla="*/ 35 w 59"/>
                <a:gd name="T91" fmla="*/ 18 h 131"/>
                <a:gd name="T92" fmla="*/ 47 w 59"/>
                <a:gd name="T93" fmla="*/ 18 h 131"/>
                <a:gd name="T94" fmla="*/ 47 w 59"/>
                <a:gd name="T95" fmla="*/ 12 h 131"/>
                <a:gd name="T96" fmla="*/ 53 w 59"/>
                <a:gd name="T97" fmla="*/ 0 h 131"/>
                <a:gd name="T98" fmla="*/ 59 w 59"/>
                <a:gd name="T99" fmla="*/ 6 h 131"/>
                <a:gd name="T100" fmla="*/ 53 w 59"/>
                <a:gd name="T101" fmla="*/ 12 h 131"/>
                <a:gd name="T102" fmla="*/ 59 w 59"/>
                <a:gd name="T103" fmla="*/ 18 h 13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"/>
                <a:gd name="T157" fmla="*/ 0 h 131"/>
                <a:gd name="T158" fmla="*/ 59 w 59"/>
                <a:gd name="T159" fmla="*/ 131 h 13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" h="131">
                  <a:moveTo>
                    <a:pt x="59" y="18"/>
                  </a:moveTo>
                  <a:lnTo>
                    <a:pt x="59" y="18"/>
                  </a:lnTo>
                  <a:lnTo>
                    <a:pt x="53" y="24"/>
                  </a:lnTo>
                  <a:lnTo>
                    <a:pt x="47" y="30"/>
                  </a:lnTo>
                  <a:lnTo>
                    <a:pt x="47" y="24"/>
                  </a:lnTo>
                  <a:lnTo>
                    <a:pt x="47" y="30"/>
                  </a:lnTo>
                  <a:lnTo>
                    <a:pt x="41" y="30"/>
                  </a:lnTo>
                  <a:lnTo>
                    <a:pt x="41" y="36"/>
                  </a:lnTo>
                  <a:lnTo>
                    <a:pt x="41" y="42"/>
                  </a:lnTo>
                  <a:lnTo>
                    <a:pt x="47" y="48"/>
                  </a:lnTo>
                  <a:lnTo>
                    <a:pt x="47" y="60"/>
                  </a:lnTo>
                  <a:lnTo>
                    <a:pt x="53" y="72"/>
                  </a:lnTo>
                  <a:lnTo>
                    <a:pt x="53" y="78"/>
                  </a:lnTo>
                  <a:lnTo>
                    <a:pt x="53" y="83"/>
                  </a:lnTo>
                  <a:lnTo>
                    <a:pt x="53" y="78"/>
                  </a:lnTo>
                  <a:lnTo>
                    <a:pt x="47" y="72"/>
                  </a:lnTo>
                  <a:lnTo>
                    <a:pt x="47" y="66"/>
                  </a:lnTo>
                  <a:lnTo>
                    <a:pt x="41" y="54"/>
                  </a:lnTo>
                  <a:lnTo>
                    <a:pt x="35" y="60"/>
                  </a:lnTo>
                  <a:lnTo>
                    <a:pt x="30" y="72"/>
                  </a:lnTo>
                  <a:lnTo>
                    <a:pt x="30" y="78"/>
                  </a:lnTo>
                  <a:lnTo>
                    <a:pt x="30" y="89"/>
                  </a:lnTo>
                  <a:lnTo>
                    <a:pt x="30" y="95"/>
                  </a:lnTo>
                  <a:lnTo>
                    <a:pt x="30" y="101"/>
                  </a:lnTo>
                  <a:lnTo>
                    <a:pt x="30" y="113"/>
                  </a:lnTo>
                  <a:lnTo>
                    <a:pt x="30" y="119"/>
                  </a:lnTo>
                  <a:lnTo>
                    <a:pt x="24" y="119"/>
                  </a:lnTo>
                  <a:lnTo>
                    <a:pt x="24" y="113"/>
                  </a:lnTo>
                  <a:lnTo>
                    <a:pt x="30" y="107"/>
                  </a:lnTo>
                  <a:lnTo>
                    <a:pt x="24" y="101"/>
                  </a:lnTo>
                  <a:lnTo>
                    <a:pt x="24" y="95"/>
                  </a:lnTo>
                  <a:lnTo>
                    <a:pt x="24" y="101"/>
                  </a:lnTo>
                  <a:lnTo>
                    <a:pt x="18" y="107"/>
                  </a:lnTo>
                  <a:lnTo>
                    <a:pt x="18" y="113"/>
                  </a:lnTo>
                  <a:lnTo>
                    <a:pt x="12" y="119"/>
                  </a:lnTo>
                  <a:lnTo>
                    <a:pt x="12" y="125"/>
                  </a:lnTo>
                  <a:lnTo>
                    <a:pt x="6" y="125"/>
                  </a:lnTo>
                  <a:lnTo>
                    <a:pt x="6" y="131"/>
                  </a:lnTo>
                  <a:lnTo>
                    <a:pt x="0" y="131"/>
                  </a:lnTo>
                  <a:lnTo>
                    <a:pt x="0" y="125"/>
                  </a:lnTo>
                  <a:lnTo>
                    <a:pt x="6" y="125"/>
                  </a:lnTo>
                  <a:lnTo>
                    <a:pt x="6" y="119"/>
                  </a:lnTo>
                  <a:lnTo>
                    <a:pt x="12" y="113"/>
                  </a:lnTo>
                  <a:lnTo>
                    <a:pt x="18" y="101"/>
                  </a:lnTo>
                  <a:lnTo>
                    <a:pt x="18" y="95"/>
                  </a:lnTo>
                  <a:lnTo>
                    <a:pt x="12" y="95"/>
                  </a:lnTo>
                  <a:lnTo>
                    <a:pt x="6" y="95"/>
                  </a:lnTo>
                  <a:lnTo>
                    <a:pt x="0" y="95"/>
                  </a:lnTo>
                  <a:lnTo>
                    <a:pt x="0" y="101"/>
                  </a:lnTo>
                  <a:lnTo>
                    <a:pt x="0" y="95"/>
                  </a:lnTo>
                  <a:lnTo>
                    <a:pt x="6" y="95"/>
                  </a:lnTo>
                  <a:lnTo>
                    <a:pt x="6" y="89"/>
                  </a:lnTo>
                  <a:lnTo>
                    <a:pt x="12" y="89"/>
                  </a:lnTo>
                  <a:lnTo>
                    <a:pt x="18" y="89"/>
                  </a:lnTo>
                  <a:lnTo>
                    <a:pt x="18" y="83"/>
                  </a:lnTo>
                  <a:lnTo>
                    <a:pt x="24" y="83"/>
                  </a:lnTo>
                  <a:lnTo>
                    <a:pt x="24" y="78"/>
                  </a:lnTo>
                  <a:lnTo>
                    <a:pt x="30" y="66"/>
                  </a:lnTo>
                  <a:lnTo>
                    <a:pt x="30" y="54"/>
                  </a:lnTo>
                  <a:lnTo>
                    <a:pt x="35" y="48"/>
                  </a:lnTo>
                  <a:lnTo>
                    <a:pt x="30" y="48"/>
                  </a:lnTo>
                  <a:lnTo>
                    <a:pt x="24" y="48"/>
                  </a:lnTo>
                  <a:lnTo>
                    <a:pt x="18" y="48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12" y="48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30" y="42"/>
                  </a:lnTo>
                  <a:lnTo>
                    <a:pt x="35" y="42"/>
                  </a:lnTo>
                  <a:lnTo>
                    <a:pt x="35" y="36"/>
                  </a:lnTo>
                  <a:lnTo>
                    <a:pt x="35" y="30"/>
                  </a:lnTo>
                  <a:lnTo>
                    <a:pt x="41" y="30"/>
                  </a:lnTo>
                  <a:lnTo>
                    <a:pt x="41" y="24"/>
                  </a:lnTo>
                  <a:lnTo>
                    <a:pt x="35" y="24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24" y="24"/>
                  </a:lnTo>
                  <a:lnTo>
                    <a:pt x="18" y="24"/>
                  </a:lnTo>
                  <a:lnTo>
                    <a:pt x="12" y="24"/>
                  </a:lnTo>
                  <a:lnTo>
                    <a:pt x="12" y="30"/>
                  </a:lnTo>
                  <a:lnTo>
                    <a:pt x="6" y="30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24" y="18"/>
                  </a:lnTo>
                  <a:lnTo>
                    <a:pt x="30" y="18"/>
                  </a:lnTo>
                  <a:lnTo>
                    <a:pt x="35" y="18"/>
                  </a:lnTo>
                  <a:lnTo>
                    <a:pt x="41" y="18"/>
                  </a:lnTo>
                  <a:lnTo>
                    <a:pt x="47" y="18"/>
                  </a:lnTo>
                  <a:lnTo>
                    <a:pt x="47" y="12"/>
                  </a:lnTo>
                  <a:lnTo>
                    <a:pt x="47" y="6"/>
                  </a:lnTo>
                  <a:lnTo>
                    <a:pt x="53" y="6"/>
                  </a:lnTo>
                  <a:lnTo>
                    <a:pt x="53" y="0"/>
                  </a:lnTo>
                  <a:lnTo>
                    <a:pt x="59" y="0"/>
                  </a:lnTo>
                  <a:lnTo>
                    <a:pt x="59" y="6"/>
                  </a:lnTo>
                  <a:lnTo>
                    <a:pt x="53" y="6"/>
                  </a:lnTo>
                  <a:lnTo>
                    <a:pt x="53" y="12"/>
                  </a:lnTo>
                  <a:lnTo>
                    <a:pt x="53" y="18"/>
                  </a:lnTo>
                  <a:lnTo>
                    <a:pt x="59" y="18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72" name="Freeform 505"/>
            <p:cNvSpPr>
              <a:spLocks/>
            </p:cNvSpPr>
            <p:nvPr/>
          </p:nvSpPr>
          <p:spPr bwMode="auto">
            <a:xfrm>
              <a:off x="5149" y="2121"/>
              <a:ext cx="12" cy="18"/>
            </a:xfrm>
            <a:custGeom>
              <a:avLst/>
              <a:gdLst>
                <a:gd name="T0" fmla="*/ 0 w 12"/>
                <a:gd name="T1" fmla="*/ 0 h 18"/>
                <a:gd name="T2" fmla="*/ 0 w 12"/>
                <a:gd name="T3" fmla="*/ 0 h 18"/>
                <a:gd name="T4" fmla="*/ 6 w 12"/>
                <a:gd name="T5" fmla="*/ 0 h 18"/>
                <a:gd name="T6" fmla="*/ 6 w 12"/>
                <a:gd name="T7" fmla="*/ 0 h 18"/>
                <a:gd name="T8" fmla="*/ 6 w 12"/>
                <a:gd name="T9" fmla="*/ 0 h 18"/>
                <a:gd name="T10" fmla="*/ 12 w 12"/>
                <a:gd name="T11" fmla="*/ 6 h 18"/>
                <a:gd name="T12" fmla="*/ 12 w 12"/>
                <a:gd name="T13" fmla="*/ 12 h 18"/>
                <a:gd name="T14" fmla="*/ 12 w 12"/>
                <a:gd name="T15" fmla="*/ 12 h 18"/>
                <a:gd name="T16" fmla="*/ 6 w 12"/>
                <a:gd name="T17" fmla="*/ 18 h 18"/>
                <a:gd name="T18" fmla="*/ 6 w 12"/>
                <a:gd name="T19" fmla="*/ 18 h 18"/>
                <a:gd name="T20" fmla="*/ 6 w 12"/>
                <a:gd name="T21" fmla="*/ 18 h 18"/>
                <a:gd name="T22" fmla="*/ 6 w 12"/>
                <a:gd name="T23" fmla="*/ 18 h 18"/>
                <a:gd name="T24" fmla="*/ 6 w 12"/>
                <a:gd name="T25" fmla="*/ 18 h 18"/>
                <a:gd name="T26" fmla="*/ 6 w 12"/>
                <a:gd name="T27" fmla="*/ 12 h 18"/>
                <a:gd name="T28" fmla="*/ 6 w 12"/>
                <a:gd name="T29" fmla="*/ 12 h 18"/>
                <a:gd name="T30" fmla="*/ 0 w 12"/>
                <a:gd name="T31" fmla="*/ 6 h 18"/>
                <a:gd name="T32" fmla="*/ 0 w 12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73" name="Freeform 506"/>
            <p:cNvSpPr>
              <a:spLocks/>
            </p:cNvSpPr>
            <p:nvPr/>
          </p:nvSpPr>
          <p:spPr bwMode="auto">
            <a:xfrm>
              <a:off x="4899" y="2013"/>
              <a:ext cx="191" cy="114"/>
            </a:xfrm>
            <a:custGeom>
              <a:avLst/>
              <a:gdLst>
                <a:gd name="T0" fmla="*/ 173 w 191"/>
                <a:gd name="T1" fmla="*/ 42 h 114"/>
                <a:gd name="T2" fmla="*/ 155 w 191"/>
                <a:gd name="T3" fmla="*/ 48 h 114"/>
                <a:gd name="T4" fmla="*/ 137 w 191"/>
                <a:gd name="T5" fmla="*/ 78 h 114"/>
                <a:gd name="T6" fmla="*/ 125 w 191"/>
                <a:gd name="T7" fmla="*/ 96 h 114"/>
                <a:gd name="T8" fmla="*/ 101 w 191"/>
                <a:gd name="T9" fmla="*/ 114 h 114"/>
                <a:gd name="T10" fmla="*/ 95 w 191"/>
                <a:gd name="T11" fmla="*/ 114 h 114"/>
                <a:gd name="T12" fmla="*/ 107 w 191"/>
                <a:gd name="T13" fmla="*/ 102 h 114"/>
                <a:gd name="T14" fmla="*/ 131 w 191"/>
                <a:gd name="T15" fmla="*/ 84 h 114"/>
                <a:gd name="T16" fmla="*/ 137 w 191"/>
                <a:gd name="T17" fmla="*/ 60 h 114"/>
                <a:gd name="T18" fmla="*/ 137 w 191"/>
                <a:gd name="T19" fmla="*/ 54 h 114"/>
                <a:gd name="T20" fmla="*/ 125 w 191"/>
                <a:gd name="T21" fmla="*/ 66 h 114"/>
                <a:gd name="T22" fmla="*/ 107 w 191"/>
                <a:gd name="T23" fmla="*/ 72 h 114"/>
                <a:gd name="T24" fmla="*/ 89 w 191"/>
                <a:gd name="T25" fmla="*/ 90 h 114"/>
                <a:gd name="T26" fmla="*/ 59 w 191"/>
                <a:gd name="T27" fmla="*/ 108 h 114"/>
                <a:gd name="T28" fmla="*/ 47 w 191"/>
                <a:gd name="T29" fmla="*/ 108 h 114"/>
                <a:gd name="T30" fmla="*/ 71 w 191"/>
                <a:gd name="T31" fmla="*/ 96 h 114"/>
                <a:gd name="T32" fmla="*/ 95 w 191"/>
                <a:gd name="T33" fmla="*/ 72 h 114"/>
                <a:gd name="T34" fmla="*/ 95 w 191"/>
                <a:gd name="T35" fmla="*/ 66 h 114"/>
                <a:gd name="T36" fmla="*/ 83 w 191"/>
                <a:gd name="T37" fmla="*/ 66 h 114"/>
                <a:gd name="T38" fmla="*/ 71 w 191"/>
                <a:gd name="T39" fmla="*/ 72 h 114"/>
                <a:gd name="T40" fmla="*/ 47 w 191"/>
                <a:gd name="T41" fmla="*/ 78 h 114"/>
                <a:gd name="T42" fmla="*/ 23 w 191"/>
                <a:gd name="T43" fmla="*/ 90 h 114"/>
                <a:gd name="T44" fmla="*/ 12 w 191"/>
                <a:gd name="T45" fmla="*/ 90 h 114"/>
                <a:gd name="T46" fmla="*/ 35 w 191"/>
                <a:gd name="T47" fmla="*/ 84 h 114"/>
                <a:gd name="T48" fmla="*/ 53 w 191"/>
                <a:gd name="T49" fmla="*/ 72 h 114"/>
                <a:gd name="T50" fmla="*/ 35 w 191"/>
                <a:gd name="T51" fmla="*/ 66 h 114"/>
                <a:gd name="T52" fmla="*/ 12 w 191"/>
                <a:gd name="T53" fmla="*/ 66 h 114"/>
                <a:gd name="T54" fmla="*/ 0 w 191"/>
                <a:gd name="T55" fmla="*/ 72 h 114"/>
                <a:gd name="T56" fmla="*/ 17 w 191"/>
                <a:gd name="T57" fmla="*/ 60 h 114"/>
                <a:gd name="T58" fmla="*/ 47 w 191"/>
                <a:gd name="T59" fmla="*/ 60 h 114"/>
                <a:gd name="T60" fmla="*/ 47 w 191"/>
                <a:gd name="T61" fmla="*/ 48 h 114"/>
                <a:gd name="T62" fmla="*/ 23 w 191"/>
                <a:gd name="T63" fmla="*/ 36 h 114"/>
                <a:gd name="T64" fmla="*/ 17 w 191"/>
                <a:gd name="T65" fmla="*/ 30 h 114"/>
                <a:gd name="T66" fmla="*/ 41 w 191"/>
                <a:gd name="T67" fmla="*/ 36 h 114"/>
                <a:gd name="T68" fmla="*/ 65 w 191"/>
                <a:gd name="T69" fmla="*/ 54 h 114"/>
                <a:gd name="T70" fmla="*/ 77 w 191"/>
                <a:gd name="T71" fmla="*/ 54 h 114"/>
                <a:gd name="T72" fmla="*/ 95 w 191"/>
                <a:gd name="T73" fmla="*/ 54 h 114"/>
                <a:gd name="T74" fmla="*/ 89 w 191"/>
                <a:gd name="T75" fmla="*/ 48 h 114"/>
                <a:gd name="T76" fmla="*/ 77 w 191"/>
                <a:gd name="T77" fmla="*/ 30 h 114"/>
                <a:gd name="T78" fmla="*/ 65 w 191"/>
                <a:gd name="T79" fmla="*/ 24 h 114"/>
                <a:gd name="T80" fmla="*/ 59 w 191"/>
                <a:gd name="T81" fmla="*/ 18 h 114"/>
                <a:gd name="T82" fmla="*/ 53 w 191"/>
                <a:gd name="T83" fmla="*/ 12 h 114"/>
                <a:gd name="T84" fmla="*/ 77 w 191"/>
                <a:gd name="T85" fmla="*/ 30 h 114"/>
                <a:gd name="T86" fmla="*/ 101 w 191"/>
                <a:gd name="T87" fmla="*/ 48 h 114"/>
                <a:gd name="T88" fmla="*/ 113 w 191"/>
                <a:gd name="T89" fmla="*/ 54 h 114"/>
                <a:gd name="T90" fmla="*/ 125 w 191"/>
                <a:gd name="T91" fmla="*/ 48 h 114"/>
                <a:gd name="T92" fmla="*/ 137 w 191"/>
                <a:gd name="T93" fmla="*/ 48 h 114"/>
                <a:gd name="T94" fmla="*/ 137 w 191"/>
                <a:gd name="T95" fmla="*/ 42 h 114"/>
                <a:gd name="T96" fmla="*/ 125 w 191"/>
                <a:gd name="T97" fmla="*/ 24 h 114"/>
                <a:gd name="T98" fmla="*/ 101 w 191"/>
                <a:gd name="T99" fmla="*/ 6 h 114"/>
                <a:gd name="T100" fmla="*/ 95 w 191"/>
                <a:gd name="T101" fmla="*/ 0 h 114"/>
                <a:gd name="T102" fmla="*/ 119 w 191"/>
                <a:gd name="T103" fmla="*/ 18 h 114"/>
                <a:gd name="T104" fmla="*/ 143 w 191"/>
                <a:gd name="T105" fmla="*/ 36 h 114"/>
                <a:gd name="T106" fmla="*/ 161 w 191"/>
                <a:gd name="T107" fmla="*/ 36 h 114"/>
                <a:gd name="T108" fmla="*/ 185 w 191"/>
                <a:gd name="T109" fmla="*/ 30 h 114"/>
                <a:gd name="T110" fmla="*/ 185 w 191"/>
                <a:gd name="T111" fmla="*/ 30 h 11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91"/>
                <a:gd name="T169" fmla="*/ 0 h 114"/>
                <a:gd name="T170" fmla="*/ 191 w 191"/>
                <a:gd name="T171" fmla="*/ 114 h 11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91" h="114">
                  <a:moveTo>
                    <a:pt x="185" y="36"/>
                  </a:moveTo>
                  <a:lnTo>
                    <a:pt x="179" y="36"/>
                  </a:lnTo>
                  <a:lnTo>
                    <a:pt x="173" y="42"/>
                  </a:lnTo>
                  <a:lnTo>
                    <a:pt x="167" y="42"/>
                  </a:lnTo>
                  <a:lnTo>
                    <a:pt x="161" y="48"/>
                  </a:lnTo>
                  <a:lnTo>
                    <a:pt x="155" y="48"/>
                  </a:lnTo>
                  <a:lnTo>
                    <a:pt x="149" y="54"/>
                  </a:lnTo>
                  <a:lnTo>
                    <a:pt x="149" y="60"/>
                  </a:lnTo>
                  <a:lnTo>
                    <a:pt x="143" y="66"/>
                  </a:lnTo>
                  <a:lnTo>
                    <a:pt x="137" y="78"/>
                  </a:lnTo>
                  <a:lnTo>
                    <a:pt x="131" y="84"/>
                  </a:lnTo>
                  <a:lnTo>
                    <a:pt x="131" y="90"/>
                  </a:lnTo>
                  <a:lnTo>
                    <a:pt x="125" y="90"/>
                  </a:lnTo>
                  <a:lnTo>
                    <a:pt x="125" y="96"/>
                  </a:lnTo>
                  <a:lnTo>
                    <a:pt x="119" y="102"/>
                  </a:lnTo>
                  <a:lnTo>
                    <a:pt x="113" y="108"/>
                  </a:lnTo>
                  <a:lnTo>
                    <a:pt x="107" y="108"/>
                  </a:lnTo>
                  <a:lnTo>
                    <a:pt x="101" y="114"/>
                  </a:lnTo>
                  <a:lnTo>
                    <a:pt x="95" y="114"/>
                  </a:lnTo>
                  <a:lnTo>
                    <a:pt x="101" y="108"/>
                  </a:lnTo>
                  <a:lnTo>
                    <a:pt x="107" y="102"/>
                  </a:lnTo>
                  <a:lnTo>
                    <a:pt x="113" y="96"/>
                  </a:lnTo>
                  <a:lnTo>
                    <a:pt x="119" y="90"/>
                  </a:lnTo>
                  <a:lnTo>
                    <a:pt x="125" y="84"/>
                  </a:lnTo>
                  <a:lnTo>
                    <a:pt x="131" y="84"/>
                  </a:lnTo>
                  <a:lnTo>
                    <a:pt x="131" y="78"/>
                  </a:lnTo>
                  <a:lnTo>
                    <a:pt x="131" y="72"/>
                  </a:lnTo>
                  <a:lnTo>
                    <a:pt x="137" y="66"/>
                  </a:lnTo>
                  <a:lnTo>
                    <a:pt x="137" y="60"/>
                  </a:lnTo>
                  <a:lnTo>
                    <a:pt x="137" y="54"/>
                  </a:lnTo>
                  <a:lnTo>
                    <a:pt x="131" y="60"/>
                  </a:lnTo>
                  <a:lnTo>
                    <a:pt x="125" y="60"/>
                  </a:lnTo>
                  <a:lnTo>
                    <a:pt x="125" y="66"/>
                  </a:lnTo>
                  <a:lnTo>
                    <a:pt x="119" y="66"/>
                  </a:lnTo>
                  <a:lnTo>
                    <a:pt x="113" y="72"/>
                  </a:lnTo>
                  <a:lnTo>
                    <a:pt x="107" y="72"/>
                  </a:lnTo>
                  <a:lnTo>
                    <a:pt x="101" y="78"/>
                  </a:lnTo>
                  <a:lnTo>
                    <a:pt x="95" y="84"/>
                  </a:lnTo>
                  <a:lnTo>
                    <a:pt x="89" y="90"/>
                  </a:lnTo>
                  <a:lnTo>
                    <a:pt x="83" y="96"/>
                  </a:lnTo>
                  <a:lnTo>
                    <a:pt x="71" y="102"/>
                  </a:lnTo>
                  <a:lnTo>
                    <a:pt x="65" y="102"/>
                  </a:lnTo>
                  <a:lnTo>
                    <a:pt x="59" y="108"/>
                  </a:lnTo>
                  <a:lnTo>
                    <a:pt x="53" y="108"/>
                  </a:lnTo>
                  <a:lnTo>
                    <a:pt x="47" y="108"/>
                  </a:lnTo>
                  <a:lnTo>
                    <a:pt x="53" y="108"/>
                  </a:lnTo>
                  <a:lnTo>
                    <a:pt x="59" y="102"/>
                  </a:lnTo>
                  <a:lnTo>
                    <a:pt x="65" y="96"/>
                  </a:lnTo>
                  <a:lnTo>
                    <a:pt x="71" y="96"/>
                  </a:lnTo>
                  <a:lnTo>
                    <a:pt x="83" y="90"/>
                  </a:lnTo>
                  <a:lnTo>
                    <a:pt x="89" y="84"/>
                  </a:lnTo>
                  <a:lnTo>
                    <a:pt x="95" y="78"/>
                  </a:lnTo>
                  <a:lnTo>
                    <a:pt x="95" y="72"/>
                  </a:lnTo>
                  <a:lnTo>
                    <a:pt x="101" y="72"/>
                  </a:lnTo>
                  <a:lnTo>
                    <a:pt x="101" y="66"/>
                  </a:lnTo>
                  <a:lnTo>
                    <a:pt x="95" y="66"/>
                  </a:lnTo>
                  <a:lnTo>
                    <a:pt x="89" y="66"/>
                  </a:lnTo>
                  <a:lnTo>
                    <a:pt x="83" y="66"/>
                  </a:lnTo>
                  <a:lnTo>
                    <a:pt x="77" y="66"/>
                  </a:lnTo>
                  <a:lnTo>
                    <a:pt x="77" y="72"/>
                  </a:lnTo>
                  <a:lnTo>
                    <a:pt x="71" y="72"/>
                  </a:lnTo>
                  <a:lnTo>
                    <a:pt x="65" y="72"/>
                  </a:lnTo>
                  <a:lnTo>
                    <a:pt x="59" y="78"/>
                  </a:lnTo>
                  <a:lnTo>
                    <a:pt x="47" y="78"/>
                  </a:lnTo>
                  <a:lnTo>
                    <a:pt x="41" y="84"/>
                  </a:lnTo>
                  <a:lnTo>
                    <a:pt x="35" y="84"/>
                  </a:lnTo>
                  <a:lnTo>
                    <a:pt x="29" y="90"/>
                  </a:lnTo>
                  <a:lnTo>
                    <a:pt x="23" y="90"/>
                  </a:lnTo>
                  <a:lnTo>
                    <a:pt x="17" y="90"/>
                  </a:lnTo>
                  <a:lnTo>
                    <a:pt x="12" y="90"/>
                  </a:lnTo>
                  <a:lnTo>
                    <a:pt x="17" y="90"/>
                  </a:lnTo>
                  <a:lnTo>
                    <a:pt x="23" y="84"/>
                  </a:lnTo>
                  <a:lnTo>
                    <a:pt x="29" y="84"/>
                  </a:lnTo>
                  <a:lnTo>
                    <a:pt x="35" y="84"/>
                  </a:lnTo>
                  <a:lnTo>
                    <a:pt x="41" y="78"/>
                  </a:lnTo>
                  <a:lnTo>
                    <a:pt x="47" y="78"/>
                  </a:lnTo>
                  <a:lnTo>
                    <a:pt x="53" y="72"/>
                  </a:lnTo>
                  <a:lnTo>
                    <a:pt x="59" y="66"/>
                  </a:lnTo>
                  <a:lnTo>
                    <a:pt x="53" y="66"/>
                  </a:lnTo>
                  <a:lnTo>
                    <a:pt x="41" y="66"/>
                  </a:lnTo>
                  <a:lnTo>
                    <a:pt x="35" y="66"/>
                  </a:lnTo>
                  <a:lnTo>
                    <a:pt x="29" y="66"/>
                  </a:lnTo>
                  <a:lnTo>
                    <a:pt x="23" y="66"/>
                  </a:lnTo>
                  <a:lnTo>
                    <a:pt x="12" y="66"/>
                  </a:lnTo>
                  <a:lnTo>
                    <a:pt x="6" y="72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7" y="60"/>
                  </a:lnTo>
                  <a:lnTo>
                    <a:pt x="23" y="60"/>
                  </a:lnTo>
                  <a:lnTo>
                    <a:pt x="29" y="60"/>
                  </a:lnTo>
                  <a:lnTo>
                    <a:pt x="41" y="60"/>
                  </a:lnTo>
                  <a:lnTo>
                    <a:pt x="47" y="60"/>
                  </a:lnTo>
                  <a:lnTo>
                    <a:pt x="53" y="60"/>
                  </a:lnTo>
                  <a:lnTo>
                    <a:pt x="53" y="54"/>
                  </a:lnTo>
                  <a:lnTo>
                    <a:pt x="47" y="54"/>
                  </a:lnTo>
                  <a:lnTo>
                    <a:pt x="47" y="48"/>
                  </a:lnTo>
                  <a:lnTo>
                    <a:pt x="41" y="42"/>
                  </a:lnTo>
                  <a:lnTo>
                    <a:pt x="35" y="42"/>
                  </a:lnTo>
                  <a:lnTo>
                    <a:pt x="29" y="36"/>
                  </a:lnTo>
                  <a:lnTo>
                    <a:pt x="23" y="36"/>
                  </a:lnTo>
                  <a:lnTo>
                    <a:pt x="17" y="30"/>
                  </a:lnTo>
                  <a:lnTo>
                    <a:pt x="23" y="30"/>
                  </a:lnTo>
                  <a:lnTo>
                    <a:pt x="29" y="30"/>
                  </a:lnTo>
                  <a:lnTo>
                    <a:pt x="35" y="36"/>
                  </a:lnTo>
                  <a:lnTo>
                    <a:pt x="41" y="36"/>
                  </a:lnTo>
                  <a:lnTo>
                    <a:pt x="47" y="42"/>
                  </a:lnTo>
                  <a:lnTo>
                    <a:pt x="53" y="48"/>
                  </a:lnTo>
                  <a:lnTo>
                    <a:pt x="59" y="48"/>
                  </a:lnTo>
                  <a:lnTo>
                    <a:pt x="65" y="54"/>
                  </a:lnTo>
                  <a:lnTo>
                    <a:pt x="71" y="54"/>
                  </a:lnTo>
                  <a:lnTo>
                    <a:pt x="77" y="54"/>
                  </a:lnTo>
                  <a:lnTo>
                    <a:pt x="83" y="54"/>
                  </a:lnTo>
                  <a:lnTo>
                    <a:pt x="89" y="54"/>
                  </a:lnTo>
                  <a:lnTo>
                    <a:pt x="95" y="54"/>
                  </a:lnTo>
                  <a:lnTo>
                    <a:pt x="89" y="48"/>
                  </a:lnTo>
                  <a:lnTo>
                    <a:pt x="83" y="42"/>
                  </a:lnTo>
                  <a:lnTo>
                    <a:pt x="83" y="36"/>
                  </a:lnTo>
                  <a:lnTo>
                    <a:pt x="77" y="36"/>
                  </a:lnTo>
                  <a:lnTo>
                    <a:pt x="77" y="30"/>
                  </a:lnTo>
                  <a:lnTo>
                    <a:pt x="71" y="30"/>
                  </a:lnTo>
                  <a:lnTo>
                    <a:pt x="71" y="24"/>
                  </a:lnTo>
                  <a:lnTo>
                    <a:pt x="65" y="24"/>
                  </a:lnTo>
                  <a:lnTo>
                    <a:pt x="59" y="24"/>
                  </a:lnTo>
                  <a:lnTo>
                    <a:pt x="59" y="18"/>
                  </a:lnTo>
                  <a:lnTo>
                    <a:pt x="53" y="18"/>
                  </a:lnTo>
                  <a:lnTo>
                    <a:pt x="53" y="12"/>
                  </a:lnTo>
                  <a:lnTo>
                    <a:pt x="59" y="18"/>
                  </a:lnTo>
                  <a:lnTo>
                    <a:pt x="65" y="18"/>
                  </a:lnTo>
                  <a:lnTo>
                    <a:pt x="71" y="24"/>
                  </a:lnTo>
                  <a:lnTo>
                    <a:pt x="77" y="30"/>
                  </a:lnTo>
                  <a:lnTo>
                    <a:pt x="83" y="36"/>
                  </a:lnTo>
                  <a:lnTo>
                    <a:pt x="89" y="36"/>
                  </a:lnTo>
                  <a:lnTo>
                    <a:pt x="95" y="42"/>
                  </a:lnTo>
                  <a:lnTo>
                    <a:pt x="101" y="48"/>
                  </a:lnTo>
                  <a:lnTo>
                    <a:pt x="107" y="54"/>
                  </a:lnTo>
                  <a:lnTo>
                    <a:pt x="113" y="54"/>
                  </a:lnTo>
                  <a:lnTo>
                    <a:pt x="119" y="54"/>
                  </a:lnTo>
                  <a:lnTo>
                    <a:pt x="125" y="48"/>
                  </a:lnTo>
                  <a:lnTo>
                    <a:pt x="131" y="48"/>
                  </a:lnTo>
                  <a:lnTo>
                    <a:pt x="137" y="48"/>
                  </a:lnTo>
                  <a:lnTo>
                    <a:pt x="137" y="42"/>
                  </a:lnTo>
                  <a:lnTo>
                    <a:pt x="137" y="36"/>
                  </a:lnTo>
                  <a:lnTo>
                    <a:pt x="131" y="36"/>
                  </a:lnTo>
                  <a:lnTo>
                    <a:pt x="125" y="30"/>
                  </a:lnTo>
                  <a:lnTo>
                    <a:pt x="125" y="24"/>
                  </a:lnTo>
                  <a:lnTo>
                    <a:pt x="119" y="18"/>
                  </a:lnTo>
                  <a:lnTo>
                    <a:pt x="113" y="12"/>
                  </a:lnTo>
                  <a:lnTo>
                    <a:pt x="107" y="12"/>
                  </a:lnTo>
                  <a:lnTo>
                    <a:pt x="101" y="6"/>
                  </a:lnTo>
                  <a:lnTo>
                    <a:pt x="95" y="6"/>
                  </a:lnTo>
                  <a:lnTo>
                    <a:pt x="95" y="0"/>
                  </a:lnTo>
                  <a:lnTo>
                    <a:pt x="101" y="6"/>
                  </a:lnTo>
                  <a:lnTo>
                    <a:pt x="107" y="6"/>
                  </a:lnTo>
                  <a:lnTo>
                    <a:pt x="113" y="12"/>
                  </a:lnTo>
                  <a:lnTo>
                    <a:pt x="119" y="18"/>
                  </a:lnTo>
                  <a:lnTo>
                    <a:pt x="125" y="24"/>
                  </a:lnTo>
                  <a:lnTo>
                    <a:pt x="131" y="30"/>
                  </a:lnTo>
                  <a:lnTo>
                    <a:pt x="137" y="30"/>
                  </a:lnTo>
                  <a:lnTo>
                    <a:pt x="143" y="36"/>
                  </a:lnTo>
                  <a:lnTo>
                    <a:pt x="149" y="36"/>
                  </a:lnTo>
                  <a:lnTo>
                    <a:pt x="155" y="36"/>
                  </a:lnTo>
                  <a:lnTo>
                    <a:pt x="161" y="36"/>
                  </a:lnTo>
                  <a:lnTo>
                    <a:pt x="167" y="36"/>
                  </a:lnTo>
                  <a:lnTo>
                    <a:pt x="173" y="30"/>
                  </a:lnTo>
                  <a:lnTo>
                    <a:pt x="179" y="30"/>
                  </a:lnTo>
                  <a:lnTo>
                    <a:pt x="185" y="30"/>
                  </a:lnTo>
                  <a:lnTo>
                    <a:pt x="191" y="30"/>
                  </a:lnTo>
                  <a:lnTo>
                    <a:pt x="185" y="30"/>
                  </a:lnTo>
                  <a:lnTo>
                    <a:pt x="185" y="36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74" name="Freeform 507"/>
            <p:cNvSpPr>
              <a:spLocks/>
            </p:cNvSpPr>
            <p:nvPr/>
          </p:nvSpPr>
          <p:spPr bwMode="auto">
            <a:xfrm>
              <a:off x="5000" y="1899"/>
              <a:ext cx="131" cy="126"/>
            </a:xfrm>
            <a:custGeom>
              <a:avLst/>
              <a:gdLst>
                <a:gd name="T0" fmla="*/ 120 w 131"/>
                <a:gd name="T1" fmla="*/ 120 h 126"/>
                <a:gd name="T2" fmla="*/ 114 w 131"/>
                <a:gd name="T3" fmla="*/ 114 h 126"/>
                <a:gd name="T4" fmla="*/ 102 w 131"/>
                <a:gd name="T5" fmla="*/ 114 h 126"/>
                <a:gd name="T6" fmla="*/ 78 w 131"/>
                <a:gd name="T7" fmla="*/ 114 h 126"/>
                <a:gd name="T8" fmla="*/ 54 w 131"/>
                <a:gd name="T9" fmla="*/ 114 h 126"/>
                <a:gd name="T10" fmla="*/ 36 w 131"/>
                <a:gd name="T11" fmla="*/ 108 h 126"/>
                <a:gd name="T12" fmla="*/ 48 w 131"/>
                <a:gd name="T13" fmla="*/ 108 h 126"/>
                <a:gd name="T14" fmla="*/ 66 w 131"/>
                <a:gd name="T15" fmla="*/ 108 h 126"/>
                <a:gd name="T16" fmla="*/ 90 w 131"/>
                <a:gd name="T17" fmla="*/ 108 h 126"/>
                <a:gd name="T18" fmla="*/ 96 w 131"/>
                <a:gd name="T19" fmla="*/ 102 h 126"/>
                <a:gd name="T20" fmla="*/ 84 w 131"/>
                <a:gd name="T21" fmla="*/ 96 h 126"/>
                <a:gd name="T22" fmla="*/ 72 w 131"/>
                <a:gd name="T23" fmla="*/ 90 h 126"/>
                <a:gd name="T24" fmla="*/ 60 w 131"/>
                <a:gd name="T25" fmla="*/ 90 h 126"/>
                <a:gd name="T26" fmla="*/ 30 w 131"/>
                <a:gd name="T27" fmla="*/ 84 h 126"/>
                <a:gd name="T28" fmla="*/ 12 w 131"/>
                <a:gd name="T29" fmla="*/ 72 h 126"/>
                <a:gd name="T30" fmla="*/ 12 w 131"/>
                <a:gd name="T31" fmla="*/ 72 h 126"/>
                <a:gd name="T32" fmla="*/ 24 w 131"/>
                <a:gd name="T33" fmla="*/ 78 h 126"/>
                <a:gd name="T34" fmla="*/ 48 w 131"/>
                <a:gd name="T35" fmla="*/ 84 h 126"/>
                <a:gd name="T36" fmla="*/ 66 w 131"/>
                <a:gd name="T37" fmla="*/ 84 h 126"/>
                <a:gd name="T38" fmla="*/ 48 w 131"/>
                <a:gd name="T39" fmla="*/ 72 h 126"/>
                <a:gd name="T40" fmla="*/ 36 w 131"/>
                <a:gd name="T41" fmla="*/ 66 h 126"/>
                <a:gd name="T42" fmla="*/ 18 w 131"/>
                <a:gd name="T43" fmla="*/ 60 h 126"/>
                <a:gd name="T44" fmla="*/ 0 w 131"/>
                <a:gd name="T45" fmla="*/ 36 h 126"/>
                <a:gd name="T46" fmla="*/ 18 w 131"/>
                <a:gd name="T47" fmla="*/ 48 h 126"/>
                <a:gd name="T48" fmla="*/ 30 w 131"/>
                <a:gd name="T49" fmla="*/ 54 h 126"/>
                <a:gd name="T50" fmla="*/ 36 w 131"/>
                <a:gd name="T51" fmla="*/ 54 h 126"/>
                <a:gd name="T52" fmla="*/ 18 w 131"/>
                <a:gd name="T53" fmla="*/ 30 h 126"/>
                <a:gd name="T54" fmla="*/ 12 w 131"/>
                <a:gd name="T55" fmla="*/ 18 h 126"/>
                <a:gd name="T56" fmla="*/ 6 w 131"/>
                <a:gd name="T57" fmla="*/ 12 h 126"/>
                <a:gd name="T58" fmla="*/ 12 w 131"/>
                <a:gd name="T59" fmla="*/ 6 h 126"/>
                <a:gd name="T60" fmla="*/ 24 w 131"/>
                <a:gd name="T61" fmla="*/ 30 h 126"/>
                <a:gd name="T62" fmla="*/ 42 w 131"/>
                <a:gd name="T63" fmla="*/ 54 h 126"/>
                <a:gd name="T64" fmla="*/ 48 w 131"/>
                <a:gd name="T65" fmla="*/ 54 h 126"/>
                <a:gd name="T66" fmla="*/ 48 w 131"/>
                <a:gd name="T67" fmla="*/ 42 h 126"/>
                <a:gd name="T68" fmla="*/ 42 w 131"/>
                <a:gd name="T69" fmla="*/ 18 h 126"/>
                <a:gd name="T70" fmla="*/ 42 w 131"/>
                <a:gd name="T71" fmla="*/ 18 h 126"/>
                <a:gd name="T72" fmla="*/ 54 w 131"/>
                <a:gd name="T73" fmla="*/ 42 h 126"/>
                <a:gd name="T74" fmla="*/ 60 w 131"/>
                <a:gd name="T75" fmla="*/ 66 h 126"/>
                <a:gd name="T76" fmla="*/ 66 w 131"/>
                <a:gd name="T77" fmla="*/ 72 h 126"/>
                <a:gd name="T78" fmla="*/ 72 w 131"/>
                <a:gd name="T79" fmla="*/ 78 h 126"/>
                <a:gd name="T80" fmla="*/ 78 w 131"/>
                <a:gd name="T81" fmla="*/ 84 h 126"/>
                <a:gd name="T82" fmla="*/ 84 w 131"/>
                <a:gd name="T83" fmla="*/ 72 h 126"/>
                <a:gd name="T84" fmla="*/ 72 w 131"/>
                <a:gd name="T85" fmla="*/ 36 h 126"/>
                <a:gd name="T86" fmla="*/ 72 w 131"/>
                <a:gd name="T87" fmla="*/ 30 h 126"/>
                <a:gd name="T88" fmla="*/ 78 w 131"/>
                <a:gd name="T89" fmla="*/ 42 h 126"/>
                <a:gd name="T90" fmla="*/ 84 w 131"/>
                <a:gd name="T91" fmla="*/ 60 h 126"/>
                <a:gd name="T92" fmla="*/ 84 w 131"/>
                <a:gd name="T93" fmla="*/ 84 h 126"/>
                <a:gd name="T94" fmla="*/ 90 w 131"/>
                <a:gd name="T95" fmla="*/ 96 h 126"/>
                <a:gd name="T96" fmla="*/ 102 w 131"/>
                <a:gd name="T97" fmla="*/ 96 h 126"/>
                <a:gd name="T98" fmla="*/ 108 w 131"/>
                <a:gd name="T99" fmla="*/ 96 h 126"/>
                <a:gd name="T100" fmla="*/ 108 w 131"/>
                <a:gd name="T101" fmla="*/ 72 h 126"/>
                <a:gd name="T102" fmla="*/ 102 w 131"/>
                <a:gd name="T103" fmla="*/ 48 h 126"/>
                <a:gd name="T104" fmla="*/ 102 w 131"/>
                <a:gd name="T105" fmla="*/ 42 h 126"/>
                <a:gd name="T106" fmla="*/ 108 w 131"/>
                <a:gd name="T107" fmla="*/ 60 h 126"/>
                <a:gd name="T108" fmla="*/ 114 w 131"/>
                <a:gd name="T109" fmla="*/ 102 h 126"/>
                <a:gd name="T110" fmla="*/ 120 w 131"/>
                <a:gd name="T111" fmla="*/ 114 h 126"/>
                <a:gd name="T112" fmla="*/ 125 w 131"/>
                <a:gd name="T113" fmla="*/ 126 h 126"/>
                <a:gd name="T114" fmla="*/ 131 w 131"/>
                <a:gd name="T115" fmla="*/ 126 h 126"/>
                <a:gd name="T116" fmla="*/ 125 w 131"/>
                <a:gd name="T117" fmla="*/ 126 h 12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1"/>
                <a:gd name="T178" fmla="*/ 0 h 126"/>
                <a:gd name="T179" fmla="*/ 131 w 131"/>
                <a:gd name="T180" fmla="*/ 126 h 12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1" h="126">
                  <a:moveTo>
                    <a:pt x="125" y="126"/>
                  </a:moveTo>
                  <a:lnTo>
                    <a:pt x="120" y="126"/>
                  </a:lnTo>
                  <a:lnTo>
                    <a:pt x="120" y="120"/>
                  </a:lnTo>
                  <a:lnTo>
                    <a:pt x="114" y="114"/>
                  </a:lnTo>
                  <a:lnTo>
                    <a:pt x="108" y="114"/>
                  </a:lnTo>
                  <a:lnTo>
                    <a:pt x="102" y="114"/>
                  </a:lnTo>
                  <a:lnTo>
                    <a:pt x="96" y="114"/>
                  </a:lnTo>
                  <a:lnTo>
                    <a:pt x="90" y="114"/>
                  </a:lnTo>
                  <a:lnTo>
                    <a:pt x="78" y="114"/>
                  </a:lnTo>
                  <a:lnTo>
                    <a:pt x="72" y="114"/>
                  </a:lnTo>
                  <a:lnTo>
                    <a:pt x="60" y="114"/>
                  </a:lnTo>
                  <a:lnTo>
                    <a:pt x="54" y="114"/>
                  </a:lnTo>
                  <a:lnTo>
                    <a:pt x="42" y="108"/>
                  </a:lnTo>
                  <a:lnTo>
                    <a:pt x="36" y="108"/>
                  </a:lnTo>
                  <a:lnTo>
                    <a:pt x="42" y="108"/>
                  </a:lnTo>
                  <a:lnTo>
                    <a:pt x="48" y="108"/>
                  </a:lnTo>
                  <a:lnTo>
                    <a:pt x="54" y="108"/>
                  </a:lnTo>
                  <a:lnTo>
                    <a:pt x="66" y="108"/>
                  </a:lnTo>
                  <a:lnTo>
                    <a:pt x="72" y="108"/>
                  </a:lnTo>
                  <a:lnTo>
                    <a:pt x="84" y="108"/>
                  </a:lnTo>
                  <a:lnTo>
                    <a:pt x="90" y="108"/>
                  </a:lnTo>
                  <a:lnTo>
                    <a:pt x="96" y="108"/>
                  </a:lnTo>
                  <a:lnTo>
                    <a:pt x="96" y="102"/>
                  </a:lnTo>
                  <a:lnTo>
                    <a:pt x="90" y="102"/>
                  </a:lnTo>
                  <a:lnTo>
                    <a:pt x="90" y="96"/>
                  </a:lnTo>
                  <a:lnTo>
                    <a:pt x="84" y="96"/>
                  </a:lnTo>
                  <a:lnTo>
                    <a:pt x="78" y="96"/>
                  </a:lnTo>
                  <a:lnTo>
                    <a:pt x="72" y="90"/>
                  </a:lnTo>
                  <a:lnTo>
                    <a:pt x="66" y="90"/>
                  </a:lnTo>
                  <a:lnTo>
                    <a:pt x="60" y="90"/>
                  </a:lnTo>
                  <a:lnTo>
                    <a:pt x="48" y="90"/>
                  </a:lnTo>
                  <a:lnTo>
                    <a:pt x="36" y="84"/>
                  </a:lnTo>
                  <a:lnTo>
                    <a:pt x="30" y="84"/>
                  </a:lnTo>
                  <a:lnTo>
                    <a:pt x="24" y="84"/>
                  </a:lnTo>
                  <a:lnTo>
                    <a:pt x="12" y="78"/>
                  </a:lnTo>
                  <a:lnTo>
                    <a:pt x="12" y="72"/>
                  </a:lnTo>
                  <a:lnTo>
                    <a:pt x="6" y="72"/>
                  </a:lnTo>
                  <a:lnTo>
                    <a:pt x="6" y="66"/>
                  </a:lnTo>
                  <a:lnTo>
                    <a:pt x="12" y="72"/>
                  </a:lnTo>
                  <a:lnTo>
                    <a:pt x="18" y="72"/>
                  </a:lnTo>
                  <a:lnTo>
                    <a:pt x="24" y="78"/>
                  </a:lnTo>
                  <a:lnTo>
                    <a:pt x="30" y="78"/>
                  </a:lnTo>
                  <a:lnTo>
                    <a:pt x="42" y="78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60" y="78"/>
                  </a:lnTo>
                  <a:lnTo>
                    <a:pt x="54" y="72"/>
                  </a:lnTo>
                  <a:lnTo>
                    <a:pt x="48" y="72"/>
                  </a:lnTo>
                  <a:lnTo>
                    <a:pt x="48" y="66"/>
                  </a:lnTo>
                  <a:lnTo>
                    <a:pt x="42" y="66"/>
                  </a:lnTo>
                  <a:lnTo>
                    <a:pt x="36" y="66"/>
                  </a:lnTo>
                  <a:lnTo>
                    <a:pt x="30" y="66"/>
                  </a:lnTo>
                  <a:lnTo>
                    <a:pt x="24" y="60"/>
                  </a:lnTo>
                  <a:lnTo>
                    <a:pt x="18" y="60"/>
                  </a:lnTo>
                  <a:lnTo>
                    <a:pt x="12" y="54"/>
                  </a:lnTo>
                  <a:lnTo>
                    <a:pt x="6" y="48"/>
                  </a:lnTo>
                  <a:lnTo>
                    <a:pt x="0" y="36"/>
                  </a:lnTo>
                  <a:lnTo>
                    <a:pt x="6" y="42"/>
                  </a:lnTo>
                  <a:lnTo>
                    <a:pt x="12" y="48"/>
                  </a:lnTo>
                  <a:lnTo>
                    <a:pt x="18" y="48"/>
                  </a:lnTo>
                  <a:lnTo>
                    <a:pt x="18" y="54"/>
                  </a:lnTo>
                  <a:lnTo>
                    <a:pt x="24" y="54"/>
                  </a:lnTo>
                  <a:lnTo>
                    <a:pt x="30" y="54"/>
                  </a:lnTo>
                  <a:lnTo>
                    <a:pt x="36" y="60"/>
                  </a:lnTo>
                  <a:lnTo>
                    <a:pt x="42" y="60"/>
                  </a:lnTo>
                  <a:lnTo>
                    <a:pt x="36" y="54"/>
                  </a:lnTo>
                  <a:lnTo>
                    <a:pt x="30" y="42"/>
                  </a:lnTo>
                  <a:lnTo>
                    <a:pt x="24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30" y="42"/>
                  </a:lnTo>
                  <a:lnTo>
                    <a:pt x="36" y="48"/>
                  </a:lnTo>
                  <a:lnTo>
                    <a:pt x="42" y="54"/>
                  </a:lnTo>
                  <a:lnTo>
                    <a:pt x="48" y="54"/>
                  </a:lnTo>
                  <a:lnTo>
                    <a:pt x="48" y="48"/>
                  </a:lnTo>
                  <a:lnTo>
                    <a:pt x="48" y="42"/>
                  </a:lnTo>
                  <a:lnTo>
                    <a:pt x="48" y="36"/>
                  </a:lnTo>
                  <a:lnTo>
                    <a:pt x="42" y="24"/>
                  </a:lnTo>
                  <a:lnTo>
                    <a:pt x="42" y="18"/>
                  </a:lnTo>
                  <a:lnTo>
                    <a:pt x="42" y="12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48" y="30"/>
                  </a:lnTo>
                  <a:lnTo>
                    <a:pt x="54" y="42"/>
                  </a:lnTo>
                  <a:lnTo>
                    <a:pt x="54" y="54"/>
                  </a:lnTo>
                  <a:lnTo>
                    <a:pt x="54" y="60"/>
                  </a:lnTo>
                  <a:lnTo>
                    <a:pt x="60" y="66"/>
                  </a:lnTo>
                  <a:lnTo>
                    <a:pt x="60" y="72"/>
                  </a:lnTo>
                  <a:lnTo>
                    <a:pt x="66" y="72"/>
                  </a:lnTo>
                  <a:lnTo>
                    <a:pt x="72" y="78"/>
                  </a:lnTo>
                  <a:lnTo>
                    <a:pt x="78" y="78"/>
                  </a:lnTo>
                  <a:lnTo>
                    <a:pt x="78" y="84"/>
                  </a:lnTo>
                  <a:lnTo>
                    <a:pt x="78" y="78"/>
                  </a:lnTo>
                  <a:lnTo>
                    <a:pt x="84" y="72"/>
                  </a:lnTo>
                  <a:lnTo>
                    <a:pt x="78" y="60"/>
                  </a:lnTo>
                  <a:lnTo>
                    <a:pt x="78" y="42"/>
                  </a:lnTo>
                  <a:lnTo>
                    <a:pt x="72" y="36"/>
                  </a:lnTo>
                  <a:lnTo>
                    <a:pt x="72" y="30"/>
                  </a:lnTo>
                  <a:lnTo>
                    <a:pt x="78" y="36"/>
                  </a:lnTo>
                  <a:lnTo>
                    <a:pt x="78" y="42"/>
                  </a:lnTo>
                  <a:lnTo>
                    <a:pt x="84" y="48"/>
                  </a:lnTo>
                  <a:lnTo>
                    <a:pt x="84" y="54"/>
                  </a:lnTo>
                  <a:lnTo>
                    <a:pt x="84" y="60"/>
                  </a:lnTo>
                  <a:lnTo>
                    <a:pt x="84" y="66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84" y="90"/>
                  </a:lnTo>
                  <a:lnTo>
                    <a:pt x="90" y="90"/>
                  </a:lnTo>
                  <a:lnTo>
                    <a:pt x="90" y="96"/>
                  </a:lnTo>
                  <a:lnTo>
                    <a:pt x="96" y="96"/>
                  </a:lnTo>
                  <a:lnTo>
                    <a:pt x="102" y="96"/>
                  </a:lnTo>
                  <a:lnTo>
                    <a:pt x="102" y="102"/>
                  </a:lnTo>
                  <a:lnTo>
                    <a:pt x="108" y="96"/>
                  </a:lnTo>
                  <a:lnTo>
                    <a:pt x="108" y="90"/>
                  </a:lnTo>
                  <a:lnTo>
                    <a:pt x="108" y="78"/>
                  </a:lnTo>
                  <a:lnTo>
                    <a:pt x="108" y="72"/>
                  </a:lnTo>
                  <a:lnTo>
                    <a:pt x="102" y="66"/>
                  </a:lnTo>
                  <a:lnTo>
                    <a:pt x="102" y="54"/>
                  </a:lnTo>
                  <a:lnTo>
                    <a:pt x="102" y="48"/>
                  </a:lnTo>
                  <a:lnTo>
                    <a:pt x="102" y="42"/>
                  </a:lnTo>
                  <a:lnTo>
                    <a:pt x="108" y="42"/>
                  </a:lnTo>
                  <a:lnTo>
                    <a:pt x="108" y="54"/>
                  </a:lnTo>
                  <a:lnTo>
                    <a:pt x="108" y="60"/>
                  </a:lnTo>
                  <a:lnTo>
                    <a:pt x="108" y="78"/>
                  </a:lnTo>
                  <a:lnTo>
                    <a:pt x="114" y="96"/>
                  </a:lnTo>
                  <a:lnTo>
                    <a:pt x="114" y="102"/>
                  </a:lnTo>
                  <a:lnTo>
                    <a:pt x="114" y="108"/>
                  </a:lnTo>
                  <a:lnTo>
                    <a:pt x="120" y="114"/>
                  </a:lnTo>
                  <a:lnTo>
                    <a:pt x="125" y="120"/>
                  </a:lnTo>
                  <a:lnTo>
                    <a:pt x="125" y="126"/>
                  </a:lnTo>
                  <a:lnTo>
                    <a:pt x="131" y="126"/>
                  </a:lnTo>
                  <a:lnTo>
                    <a:pt x="125" y="126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75" name="Freeform 508"/>
            <p:cNvSpPr>
              <a:spLocks/>
            </p:cNvSpPr>
            <p:nvPr/>
          </p:nvSpPr>
          <p:spPr bwMode="auto">
            <a:xfrm>
              <a:off x="5114" y="1864"/>
              <a:ext cx="95" cy="155"/>
            </a:xfrm>
            <a:custGeom>
              <a:avLst/>
              <a:gdLst>
                <a:gd name="T0" fmla="*/ 41 w 95"/>
                <a:gd name="T1" fmla="*/ 149 h 155"/>
                <a:gd name="T2" fmla="*/ 41 w 95"/>
                <a:gd name="T3" fmla="*/ 137 h 155"/>
                <a:gd name="T4" fmla="*/ 41 w 95"/>
                <a:gd name="T5" fmla="*/ 125 h 155"/>
                <a:gd name="T6" fmla="*/ 35 w 95"/>
                <a:gd name="T7" fmla="*/ 119 h 155"/>
                <a:gd name="T8" fmla="*/ 29 w 95"/>
                <a:gd name="T9" fmla="*/ 113 h 155"/>
                <a:gd name="T10" fmla="*/ 17 w 95"/>
                <a:gd name="T11" fmla="*/ 101 h 155"/>
                <a:gd name="T12" fmla="*/ 11 w 95"/>
                <a:gd name="T13" fmla="*/ 77 h 155"/>
                <a:gd name="T14" fmla="*/ 6 w 95"/>
                <a:gd name="T15" fmla="*/ 65 h 155"/>
                <a:gd name="T16" fmla="*/ 6 w 95"/>
                <a:gd name="T17" fmla="*/ 59 h 155"/>
                <a:gd name="T18" fmla="*/ 6 w 95"/>
                <a:gd name="T19" fmla="*/ 59 h 155"/>
                <a:gd name="T20" fmla="*/ 6 w 95"/>
                <a:gd name="T21" fmla="*/ 65 h 155"/>
                <a:gd name="T22" fmla="*/ 11 w 95"/>
                <a:gd name="T23" fmla="*/ 77 h 155"/>
                <a:gd name="T24" fmla="*/ 17 w 95"/>
                <a:gd name="T25" fmla="*/ 89 h 155"/>
                <a:gd name="T26" fmla="*/ 23 w 95"/>
                <a:gd name="T27" fmla="*/ 101 h 155"/>
                <a:gd name="T28" fmla="*/ 29 w 95"/>
                <a:gd name="T29" fmla="*/ 107 h 155"/>
                <a:gd name="T30" fmla="*/ 35 w 95"/>
                <a:gd name="T31" fmla="*/ 113 h 155"/>
                <a:gd name="T32" fmla="*/ 41 w 95"/>
                <a:gd name="T33" fmla="*/ 107 h 155"/>
                <a:gd name="T34" fmla="*/ 41 w 95"/>
                <a:gd name="T35" fmla="*/ 89 h 155"/>
                <a:gd name="T36" fmla="*/ 41 w 95"/>
                <a:gd name="T37" fmla="*/ 77 h 155"/>
                <a:gd name="T38" fmla="*/ 29 w 95"/>
                <a:gd name="T39" fmla="*/ 65 h 155"/>
                <a:gd name="T40" fmla="*/ 17 w 95"/>
                <a:gd name="T41" fmla="*/ 53 h 155"/>
                <a:gd name="T42" fmla="*/ 11 w 95"/>
                <a:gd name="T43" fmla="*/ 35 h 155"/>
                <a:gd name="T44" fmla="*/ 11 w 95"/>
                <a:gd name="T45" fmla="*/ 23 h 155"/>
                <a:gd name="T46" fmla="*/ 17 w 95"/>
                <a:gd name="T47" fmla="*/ 29 h 155"/>
                <a:gd name="T48" fmla="*/ 23 w 95"/>
                <a:gd name="T49" fmla="*/ 41 h 155"/>
                <a:gd name="T50" fmla="*/ 29 w 95"/>
                <a:gd name="T51" fmla="*/ 53 h 155"/>
                <a:gd name="T52" fmla="*/ 35 w 95"/>
                <a:gd name="T53" fmla="*/ 65 h 155"/>
                <a:gd name="T54" fmla="*/ 41 w 95"/>
                <a:gd name="T55" fmla="*/ 71 h 155"/>
                <a:gd name="T56" fmla="*/ 41 w 95"/>
                <a:gd name="T57" fmla="*/ 59 h 155"/>
                <a:gd name="T58" fmla="*/ 41 w 95"/>
                <a:gd name="T59" fmla="*/ 17 h 155"/>
                <a:gd name="T60" fmla="*/ 41 w 95"/>
                <a:gd name="T61" fmla="*/ 0 h 155"/>
                <a:gd name="T62" fmla="*/ 47 w 95"/>
                <a:gd name="T63" fmla="*/ 0 h 155"/>
                <a:gd name="T64" fmla="*/ 41 w 95"/>
                <a:gd name="T65" fmla="*/ 17 h 155"/>
                <a:gd name="T66" fmla="*/ 47 w 95"/>
                <a:gd name="T67" fmla="*/ 53 h 155"/>
                <a:gd name="T68" fmla="*/ 53 w 95"/>
                <a:gd name="T69" fmla="*/ 65 h 155"/>
                <a:gd name="T70" fmla="*/ 59 w 95"/>
                <a:gd name="T71" fmla="*/ 59 h 155"/>
                <a:gd name="T72" fmla="*/ 71 w 95"/>
                <a:gd name="T73" fmla="*/ 47 h 155"/>
                <a:gd name="T74" fmla="*/ 77 w 95"/>
                <a:gd name="T75" fmla="*/ 35 h 155"/>
                <a:gd name="T76" fmla="*/ 77 w 95"/>
                <a:gd name="T77" fmla="*/ 29 h 155"/>
                <a:gd name="T78" fmla="*/ 83 w 95"/>
                <a:gd name="T79" fmla="*/ 35 h 155"/>
                <a:gd name="T80" fmla="*/ 77 w 95"/>
                <a:gd name="T81" fmla="*/ 41 h 155"/>
                <a:gd name="T82" fmla="*/ 71 w 95"/>
                <a:gd name="T83" fmla="*/ 53 h 155"/>
                <a:gd name="T84" fmla="*/ 65 w 95"/>
                <a:gd name="T85" fmla="*/ 65 h 155"/>
                <a:gd name="T86" fmla="*/ 53 w 95"/>
                <a:gd name="T87" fmla="*/ 77 h 155"/>
                <a:gd name="T88" fmla="*/ 53 w 95"/>
                <a:gd name="T89" fmla="*/ 89 h 155"/>
                <a:gd name="T90" fmla="*/ 47 w 95"/>
                <a:gd name="T91" fmla="*/ 107 h 155"/>
                <a:gd name="T92" fmla="*/ 53 w 95"/>
                <a:gd name="T93" fmla="*/ 113 h 155"/>
                <a:gd name="T94" fmla="*/ 65 w 95"/>
                <a:gd name="T95" fmla="*/ 101 h 155"/>
                <a:gd name="T96" fmla="*/ 77 w 95"/>
                <a:gd name="T97" fmla="*/ 89 h 155"/>
                <a:gd name="T98" fmla="*/ 89 w 95"/>
                <a:gd name="T99" fmla="*/ 77 h 155"/>
                <a:gd name="T100" fmla="*/ 95 w 95"/>
                <a:gd name="T101" fmla="*/ 65 h 155"/>
                <a:gd name="T102" fmla="*/ 95 w 95"/>
                <a:gd name="T103" fmla="*/ 71 h 155"/>
                <a:gd name="T104" fmla="*/ 89 w 95"/>
                <a:gd name="T105" fmla="*/ 77 h 155"/>
                <a:gd name="T106" fmla="*/ 83 w 95"/>
                <a:gd name="T107" fmla="*/ 89 h 155"/>
                <a:gd name="T108" fmla="*/ 71 w 95"/>
                <a:gd name="T109" fmla="*/ 107 h 155"/>
                <a:gd name="T110" fmla="*/ 59 w 95"/>
                <a:gd name="T111" fmla="*/ 119 h 155"/>
                <a:gd name="T112" fmla="*/ 47 w 95"/>
                <a:gd name="T113" fmla="*/ 131 h 155"/>
                <a:gd name="T114" fmla="*/ 47 w 95"/>
                <a:gd name="T115" fmla="*/ 143 h 155"/>
                <a:gd name="T116" fmla="*/ 47 w 95"/>
                <a:gd name="T117" fmla="*/ 149 h 155"/>
                <a:gd name="T118" fmla="*/ 47 w 95"/>
                <a:gd name="T119" fmla="*/ 149 h 15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5"/>
                <a:gd name="T181" fmla="*/ 0 h 155"/>
                <a:gd name="T182" fmla="*/ 95 w 95"/>
                <a:gd name="T183" fmla="*/ 155 h 15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5" h="155">
                  <a:moveTo>
                    <a:pt x="47" y="155"/>
                  </a:moveTo>
                  <a:lnTo>
                    <a:pt x="41" y="149"/>
                  </a:lnTo>
                  <a:lnTo>
                    <a:pt x="41" y="143"/>
                  </a:lnTo>
                  <a:lnTo>
                    <a:pt x="41" y="137"/>
                  </a:lnTo>
                  <a:lnTo>
                    <a:pt x="41" y="131"/>
                  </a:lnTo>
                  <a:lnTo>
                    <a:pt x="41" y="125"/>
                  </a:lnTo>
                  <a:lnTo>
                    <a:pt x="35" y="119"/>
                  </a:lnTo>
                  <a:lnTo>
                    <a:pt x="29" y="119"/>
                  </a:lnTo>
                  <a:lnTo>
                    <a:pt x="29" y="113"/>
                  </a:lnTo>
                  <a:lnTo>
                    <a:pt x="23" y="107"/>
                  </a:lnTo>
                  <a:lnTo>
                    <a:pt x="17" y="101"/>
                  </a:lnTo>
                  <a:lnTo>
                    <a:pt x="17" y="89"/>
                  </a:lnTo>
                  <a:lnTo>
                    <a:pt x="11" y="77"/>
                  </a:lnTo>
                  <a:lnTo>
                    <a:pt x="6" y="71"/>
                  </a:lnTo>
                  <a:lnTo>
                    <a:pt x="6" y="65"/>
                  </a:lnTo>
                  <a:lnTo>
                    <a:pt x="0" y="59"/>
                  </a:lnTo>
                  <a:lnTo>
                    <a:pt x="6" y="59"/>
                  </a:lnTo>
                  <a:lnTo>
                    <a:pt x="6" y="65"/>
                  </a:lnTo>
                  <a:lnTo>
                    <a:pt x="11" y="71"/>
                  </a:lnTo>
                  <a:lnTo>
                    <a:pt x="11" y="77"/>
                  </a:lnTo>
                  <a:lnTo>
                    <a:pt x="17" y="83"/>
                  </a:lnTo>
                  <a:lnTo>
                    <a:pt x="17" y="89"/>
                  </a:lnTo>
                  <a:lnTo>
                    <a:pt x="23" y="95"/>
                  </a:lnTo>
                  <a:lnTo>
                    <a:pt x="23" y="101"/>
                  </a:lnTo>
                  <a:lnTo>
                    <a:pt x="29" y="107"/>
                  </a:lnTo>
                  <a:lnTo>
                    <a:pt x="35" y="113"/>
                  </a:lnTo>
                  <a:lnTo>
                    <a:pt x="41" y="113"/>
                  </a:lnTo>
                  <a:lnTo>
                    <a:pt x="41" y="107"/>
                  </a:lnTo>
                  <a:lnTo>
                    <a:pt x="41" y="95"/>
                  </a:lnTo>
                  <a:lnTo>
                    <a:pt x="41" y="89"/>
                  </a:lnTo>
                  <a:lnTo>
                    <a:pt x="41" y="83"/>
                  </a:lnTo>
                  <a:lnTo>
                    <a:pt x="41" y="77"/>
                  </a:lnTo>
                  <a:lnTo>
                    <a:pt x="35" y="77"/>
                  </a:lnTo>
                  <a:lnTo>
                    <a:pt x="29" y="65"/>
                  </a:lnTo>
                  <a:lnTo>
                    <a:pt x="23" y="59"/>
                  </a:lnTo>
                  <a:lnTo>
                    <a:pt x="17" y="53"/>
                  </a:lnTo>
                  <a:lnTo>
                    <a:pt x="17" y="41"/>
                  </a:lnTo>
                  <a:lnTo>
                    <a:pt x="11" y="35"/>
                  </a:lnTo>
                  <a:lnTo>
                    <a:pt x="11" y="23"/>
                  </a:lnTo>
                  <a:lnTo>
                    <a:pt x="17" y="29"/>
                  </a:lnTo>
                  <a:lnTo>
                    <a:pt x="17" y="35"/>
                  </a:lnTo>
                  <a:lnTo>
                    <a:pt x="23" y="41"/>
                  </a:lnTo>
                  <a:lnTo>
                    <a:pt x="23" y="47"/>
                  </a:lnTo>
                  <a:lnTo>
                    <a:pt x="29" y="53"/>
                  </a:lnTo>
                  <a:lnTo>
                    <a:pt x="29" y="59"/>
                  </a:lnTo>
                  <a:lnTo>
                    <a:pt x="35" y="65"/>
                  </a:lnTo>
                  <a:lnTo>
                    <a:pt x="41" y="71"/>
                  </a:lnTo>
                  <a:lnTo>
                    <a:pt x="41" y="59"/>
                  </a:lnTo>
                  <a:lnTo>
                    <a:pt x="35" y="35"/>
                  </a:lnTo>
                  <a:lnTo>
                    <a:pt x="41" y="17"/>
                  </a:lnTo>
                  <a:lnTo>
                    <a:pt x="41" y="0"/>
                  </a:lnTo>
                  <a:lnTo>
                    <a:pt x="47" y="0"/>
                  </a:lnTo>
                  <a:lnTo>
                    <a:pt x="41" y="6"/>
                  </a:lnTo>
                  <a:lnTo>
                    <a:pt x="41" y="17"/>
                  </a:lnTo>
                  <a:lnTo>
                    <a:pt x="47" y="35"/>
                  </a:lnTo>
                  <a:lnTo>
                    <a:pt x="47" y="53"/>
                  </a:lnTo>
                  <a:lnTo>
                    <a:pt x="47" y="65"/>
                  </a:lnTo>
                  <a:lnTo>
                    <a:pt x="53" y="65"/>
                  </a:lnTo>
                  <a:lnTo>
                    <a:pt x="59" y="59"/>
                  </a:lnTo>
                  <a:lnTo>
                    <a:pt x="65" y="53"/>
                  </a:lnTo>
                  <a:lnTo>
                    <a:pt x="71" y="47"/>
                  </a:lnTo>
                  <a:lnTo>
                    <a:pt x="71" y="41"/>
                  </a:lnTo>
                  <a:lnTo>
                    <a:pt x="77" y="35"/>
                  </a:lnTo>
                  <a:lnTo>
                    <a:pt x="77" y="29"/>
                  </a:lnTo>
                  <a:lnTo>
                    <a:pt x="83" y="29"/>
                  </a:lnTo>
                  <a:lnTo>
                    <a:pt x="83" y="35"/>
                  </a:lnTo>
                  <a:lnTo>
                    <a:pt x="77" y="41"/>
                  </a:lnTo>
                  <a:lnTo>
                    <a:pt x="77" y="47"/>
                  </a:lnTo>
                  <a:lnTo>
                    <a:pt x="71" y="53"/>
                  </a:lnTo>
                  <a:lnTo>
                    <a:pt x="65" y="59"/>
                  </a:lnTo>
                  <a:lnTo>
                    <a:pt x="65" y="65"/>
                  </a:lnTo>
                  <a:lnTo>
                    <a:pt x="59" y="71"/>
                  </a:lnTo>
                  <a:lnTo>
                    <a:pt x="53" y="77"/>
                  </a:lnTo>
                  <a:lnTo>
                    <a:pt x="53" y="89"/>
                  </a:lnTo>
                  <a:lnTo>
                    <a:pt x="47" y="95"/>
                  </a:lnTo>
                  <a:lnTo>
                    <a:pt x="47" y="107"/>
                  </a:lnTo>
                  <a:lnTo>
                    <a:pt x="47" y="113"/>
                  </a:lnTo>
                  <a:lnTo>
                    <a:pt x="53" y="113"/>
                  </a:lnTo>
                  <a:lnTo>
                    <a:pt x="59" y="107"/>
                  </a:lnTo>
                  <a:lnTo>
                    <a:pt x="65" y="101"/>
                  </a:lnTo>
                  <a:lnTo>
                    <a:pt x="71" y="95"/>
                  </a:lnTo>
                  <a:lnTo>
                    <a:pt x="77" y="89"/>
                  </a:lnTo>
                  <a:lnTo>
                    <a:pt x="83" y="83"/>
                  </a:lnTo>
                  <a:lnTo>
                    <a:pt x="89" y="77"/>
                  </a:lnTo>
                  <a:lnTo>
                    <a:pt x="89" y="71"/>
                  </a:lnTo>
                  <a:lnTo>
                    <a:pt x="95" y="65"/>
                  </a:lnTo>
                  <a:lnTo>
                    <a:pt x="95" y="71"/>
                  </a:lnTo>
                  <a:lnTo>
                    <a:pt x="89" y="77"/>
                  </a:lnTo>
                  <a:lnTo>
                    <a:pt x="89" y="83"/>
                  </a:lnTo>
                  <a:lnTo>
                    <a:pt x="83" y="89"/>
                  </a:lnTo>
                  <a:lnTo>
                    <a:pt x="77" y="101"/>
                  </a:lnTo>
                  <a:lnTo>
                    <a:pt x="71" y="107"/>
                  </a:lnTo>
                  <a:lnTo>
                    <a:pt x="65" y="113"/>
                  </a:lnTo>
                  <a:lnTo>
                    <a:pt x="59" y="119"/>
                  </a:lnTo>
                  <a:lnTo>
                    <a:pt x="53" y="125"/>
                  </a:lnTo>
                  <a:lnTo>
                    <a:pt x="47" y="131"/>
                  </a:lnTo>
                  <a:lnTo>
                    <a:pt x="47" y="137"/>
                  </a:lnTo>
                  <a:lnTo>
                    <a:pt x="47" y="143"/>
                  </a:lnTo>
                  <a:lnTo>
                    <a:pt x="47" y="149"/>
                  </a:lnTo>
                  <a:lnTo>
                    <a:pt x="47" y="155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76" name="Freeform 509"/>
            <p:cNvSpPr>
              <a:spLocks/>
            </p:cNvSpPr>
            <p:nvPr/>
          </p:nvSpPr>
          <p:spPr bwMode="auto">
            <a:xfrm>
              <a:off x="4976" y="2049"/>
              <a:ext cx="126" cy="149"/>
            </a:xfrm>
            <a:custGeom>
              <a:avLst/>
              <a:gdLst>
                <a:gd name="T0" fmla="*/ 126 w 126"/>
                <a:gd name="T1" fmla="*/ 6 h 149"/>
                <a:gd name="T2" fmla="*/ 120 w 126"/>
                <a:gd name="T3" fmla="*/ 12 h 149"/>
                <a:gd name="T4" fmla="*/ 114 w 126"/>
                <a:gd name="T5" fmla="*/ 24 h 149"/>
                <a:gd name="T6" fmla="*/ 108 w 126"/>
                <a:gd name="T7" fmla="*/ 36 h 149"/>
                <a:gd name="T8" fmla="*/ 102 w 126"/>
                <a:gd name="T9" fmla="*/ 42 h 149"/>
                <a:gd name="T10" fmla="*/ 102 w 126"/>
                <a:gd name="T11" fmla="*/ 48 h 149"/>
                <a:gd name="T12" fmla="*/ 96 w 126"/>
                <a:gd name="T13" fmla="*/ 60 h 149"/>
                <a:gd name="T14" fmla="*/ 90 w 126"/>
                <a:gd name="T15" fmla="*/ 66 h 149"/>
                <a:gd name="T16" fmla="*/ 90 w 126"/>
                <a:gd name="T17" fmla="*/ 72 h 149"/>
                <a:gd name="T18" fmla="*/ 96 w 126"/>
                <a:gd name="T19" fmla="*/ 84 h 149"/>
                <a:gd name="T20" fmla="*/ 96 w 126"/>
                <a:gd name="T21" fmla="*/ 90 h 149"/>
                <a:gd name="T22" fmla="*/ 96 w 126"/>
                <a:gd name="T23" fmla="*/ 90 h 149"/>
                <a:gd name="T24" fmla="*/ 90 w 126"/>
                <a:gd name="T25" fmla="*/ 84 h 149"/>
                <a:gd name="T26" fmla="*/ 84 w 126"/>
                <a:gd name="T27" fmla="*/ 78 h 149"/>
                <a:gd name="T28" fmla="*/ 78 w 126"/>
                <a:gd name="T29" fmla="*/ 84 h 149"/>
                <a:gd name="T30" fmla="*/ 66 w 126"/>
                <a:gd name="T31" fmla="*/ 90 h 149"/>
                <a:gd name="T32" fmla="*/ 60 w 126"/>
                <a:gd name="T33" fmla="*/ 102 h 149"/>
                <a:gd name="T34" fmla="*/ 54 w 126"/>
                <a:gd name="T35" fmla="*/ 108 h 149"/>
                <a:gd name="T36" fmla="*/ 48 w 126"/>
                <a:gd name="T37" fmla="*/ 113 h 149"/>
                <a:gd name="T38" fmla="*/ 54 w 126"/>
                <a:gd name="T39" fmla="*/ 131 h 149"/>
                <a:gd name="T40" fmla="*/ 60 w 126"/>
                <a:gd name="T41" fmla="*/ 143 h 149"/>
                <a:gd name="T42" fmla="*/ 60 w 126"/>
                <a:gd name="T43" fmla="*/ 149 h 149"/>
                <a:gd name="T44" fmla="*/ 54 w 126"/>
                <a:gd name="T45" fmla="*/ 137 h 149"/>
                <a:gd name="T46" fmla="*/ 48 w 126"/>
                <a:gd name="T47" fmla="*/ 119 h 149"/>
                <a:gd name="T48" fmla="*/ 42 w 126"/>
                <a:gd name="T49" fmla="*/ 119 h 149"/>
                <a:gd name="T50" fmla="*/ 36 w 126"/>
                <a:gd name="T51" fmla="*/ 131 h 149"/>
                <a:gd name="T52" fmla="*/ 30 w 126"/>
                <a:gd name="T53" fmla="*/ 137 h 149"/>
                <a:gd name="T54" fmla="*/ 24 w 126"/>
                <a:gd name="T55" fmla="*/ 149 h 149"/>
                <a:gd name="T56" fmla="*/ 12 w 126"/>
                <a:gd name="T57" fmla="*/ 149 h 149"/>
                <a:gd name="T58" fmla="*/ 18 w 126"/>
                <a:gd name="T59" fmla="*/ 149 h 149"/>
                <a:gd name="T60" fmla="*/ 18 w 126"/>
                <a:gd name="T61" fmla="*/ 143 h 149"/>
                <a:gd name="T62" fmla="*/ 24 w 126"/>
                <a:gd name="T63" fmla="*/ 131 h 149"/>
                <a:gd name="T64" fmla="*/ 36 w 126"/>
                <a:gd name="T65" fmla="*/ 119 h 149"/>
                <a:gd name="T66" fmla="*/ 42 w 126"/>
                <a:gd name="T67" fmla="*/ 108 h 149"/>
                <a:gd name="T68" fmla="*/ 36 w 126"/>
                <a:gd name="T69" fmla="*/ 108 h 149"/>
                <a:gd name="T70" fmla="*/ 24 w 126"/>
                <a:gd name="T71" fmla="*/ 113 h 149"/>
                <a:gd name="T72" fmla="*/ 18 w 126"/>
                <a:gd name="T73" fmla="*/ 113 h 149"/>
                <a:gd name="T74" fmla="*/ 12 w 126"/>
                <a:gd name="T75" fmla="*/ 113 h 149"/>
                <a:gd name="T76" fmla="*/ 6 w 126"/>
                <a:gd name="T77" fmla="*/ 119 h 149"/>
                <a:gd name="T78" fmla="*/ 0 w 126"/>
                <a:gd name="T79" fmla="*/ 119 h 149"/>
                <a:gd name="T80" fmla="*/ 6 w 126"/>
                <a:gd name="T81" fmla="*/ 113 h 149"/>
                <a:gd name="T82" fmla="*/ 18 w 126"/>
                <a:gd name="T83" fmla="*/ 108 h 149"/>
                <a:gd name="T84" fmla="*/ 30 w 126"/>
                <a:gd name="T85" fmla="*/ 102 h 149"/>
                <a:gd name="T86" fmla="*/ 42 w 126"/>
                <a:gd name="T87" fmla="*/ 102 h 149"/>
                <a:gd name="T88" fmla="*/ 48 w 126"/>
                <a:gd name="T89" fmla="*/ 102 h 149"/>
                <a:gd name="T90" fmla="*/ 54 w 126"/>
                <a:gd name="T91" fmla="*/ 96 h 149"/>
                <a:gd name="T92" fmla="*/ 60 w 126"/>
                <a:gd name="T93" fmla="*/ 90 h 149"/>
                <a:gd name="T94" fmla="*/ 66 w 126"/>
                <a:gd name="T95" fmla="*/ 84 h 149"/>
                <a:gd name="T96" fmla="*/ 66 w 126"/>
                <a:gd name="T97" fmla="*/ 78 h 149"/>
                <a:gd name="T98" fmla="*/ 60 w 126"/>
                <a:gd name="T99" fmla="*/ 78 h 149"/>
                <a:gd name="T100" fmla="*/ 60 w 126"/>
                <a:gd name="T101" fmla="*/ 78 h 149"/>
                <a:gd name="T102" fmla="*/ 66 w 126"/>
                <a:gd name="T103" fmla="*/ 72 h 149"/>
                <a:gd name="T104" fmla="*/ 72 w 126"/>
                <a:gd name="T105" fmla="*/ 72 h 149"/>
                <a:gd name="T106" fmla="*/ 72 w 126"/>
                <a:gd name="T107" fmla="*/ 72 h 149"/>
                <a:gd name="T108" fmla="*/ 78 w 126"/>
                <a:gd name="T109" fmla="*/ 66 h 149"/>
                <a:gd name="T110" fmla="*/ 84 w 126"/>
                <a:gd name="T111" fmla="*/ 54 h 149"/>
                <a:gd name="T112" fmla="*/ 96 w 126"/>
                <a:gd name="T113" fmla="*/ 36 h 149"/>
                <a:gd name="T114" fmla="*/ 102 w 126"/>
                <a:gd name="T115" fmla="*/ 24 h 149"/>
                <a:gd name="T116" fmla="*/ 108 w 126"/>
                <a:gd name="T117" fmla="*/ 12 h 149"/>
                <a:gd name="T118" fmla="*/ 108 w 126"/>
                <a:gd name="T119" fmla="*/ 6 h 149"/>
                <a:gd name="T120" fmla="*/ 114 w 126"/>
                <a:gd name="T121" fmla="*/ 6 h 149"/>
                <a:gd name="T122" fmla="*/ 126 w 126"/>
                <a:gd name="T123" fmla="*/ 0 h 14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6"/>
                <a:gd name="T187" fmla="*/ 0 h 149"/>
                <a:gd name="T188" fmla="*/ 126 w 126"/>
                <a:gd name="T189" fmla="*/ 149 h 14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6" h="149">
                  <a:moveTo>
                    <a:pt x="126" y="0"/>
                  </a:moveTo>
                  <a:lnTo>
                    <a:pt x="126" y="6"/>
                  </a:lnTo>
                  <a:lnTo>
                    <a:pt x="120" y="6"/>
                  </a:lnTo>
                  <a:lnTo>
                    <a:pt x="120" y="12"/>
                  </a:lnTo>
                  <a:lnTo>
                    <a:pt x="114" y="18"/>
                  </a:lnTo>
                  <a:lnTo>
                    <a:pt x="114" y="24"/>
                  </a:lnTo>
                  <a:lnTo>
                    <a:pt x="108" y="30"/>
                  </a:lnTo>
                  <a:lnTo>
                    <a:pt x="108" y="36"/>
                  </a:lnTo>
                  <a:lnTo>
                    <a:pt x="102" y="42"/>
                  </a:lnTo>
                  <a:lnTo>
                    <a:pt x="102" y="48"/>
                  </a:lnTo>
                  <a:lnTo>
                    <a:pt x="96" y="54"/>
                  </a:lnTo>
                  <a:lnTo>
                    <a:pt x="96" y="60"/>
                  </a:lnTo>
                  <a:lnTo>
                    <a:pt x="90" y="66"/>
                  </a:lnTo>
                  <a:lnTo>
                    <a:pt x="90" y="72"/>
                  </a:lnTo>
                  <a:lnTo>
                    <a:pt x="96" y="78"/>
                  </a:lnTo>
                  <a:lnTo>
                    <a:pt x="96" y="84"/>
                  </a:lnTo>
                  <a:lnTo>
                    <a:pt x="96" y="90"/>
                  </a:lnTo>
                  <a:lnTo>
                    <a:pt x="96" y="84"/>
                  </a:lnTo>
                  <a:lnTo>
                    <a:pt x="90" y="84"/>
                  </a:lnTo>
                  <a:lnTo>
                    <a:pt x="90" y="78"/>
                  </a:lnTo>
                  <a:lnTo>
                    <a:pt x="84" y="78"/>
                  </a:lnTo>
                  <a:lnTo>
                    <a:pt x="78" y="84"/>
                  </a:lnTo>
                  <a:lnTo>
                    <a:pt x="72" y="84"/>
                  </a:lnTo>
                  <a:lnTo>
                    <a:pt x="66" y="90"/>
                  </a:lnTo>
                  <a:lnTo>
                    <a:pt x="66" y="96"/>
                  </a:lnTo>
                  <a:lnTo>
                    <a:pt x="60" y="102"/>
                  </a:lnTo>
                  <a:lnTo>
                    <a:pt x="54" y="102"/>
                  </a:lnTo>
                  <a:lnTo>
                    <a:pt x="54" y="108"/>
                  </a:lnTo>
                  <a:lnTo>
                    <a:pt x="48" y="108"/>
                  </a:lnTo>
                  <a:lnTo>
                    <a:pt x="48" y="113"/>
                  </a:lnTo>
                  <a:lnTo>
                    <a:pt x="48" y="125"/>
                  </a:lnTo>
                  <a:lnTo>
                    <a:pt x="54" y="131"/>
                  </a:lnTo>
                  <a:lnTo>
                    <a:pt x="54" y="143"/>
                  </a:lnTo>
                  <a:lnTo>
                    <a:pt x="60" y="143"/>
                  </a:lnTo>
                  <a:lnTo>
                    <a:pt x="60" y="149"/>
                  </a:lnTo>
                  <a:lnTo>
                    <a:pt x="54" y="143"/>
                  </a:lnTo>
                  <a:lnTo>
                    <a:pt x="54" y="137"/>
                  </a:lnTo>
                  <a:lnTo>
                    <a:pt x="48" y="131"/>
                  </a:lnTo>
                  <a:lnTo>
                    <a:pt x="48" y="119"/>
                  </a:lnTo>
                  <a:lnTo>
                    <a:pt x="48" y="113"/>
                  </a:lnTo>
                  <a:lnTo>
                    <a:pt x="42" y="119"/>
                  </a:lnTo>
                  <a:lnTo>
                    <a:pt x="42" y="125"/>
                  </a:lnTo>
                  <a:lnTo>
                    <a:pt x="36" y="131"/>
                  </a:lnTo>
                  <a:lnTo>
                    <a:pt x="30" y="131"/>
                  </a:lnTo>
                  <a:lnTo>
                    <a:pt x="30" y="137"/>
                  </a:lnTo>
                  <a:lnTo>
                    <a:pt x="24" y="143"/>
                  </a:lnTo>
                  <a:lnTo>
                    <a:pt x="24" y="149"/>
                  </a:lnTo>
                  <a:lnTo>
                    <a:pt x="18" y="149"/>
                  </a:lnTo>
                  <a:lnTo>
                    <a:pt x="12" y="149"/>
                  </a:lnTo>
                  <a:lnTo>
                    <a:pt x="18" y="149"/>
                  </a:lnTo>
                  <a:lnTo>
                    <a:pt x="18" y="143"/>
                  </a:lnTo>
                  <a:lnTo>
                    <a:pt x="24" y="137"/>
                  </a:lnTo>
                  <a:lnTo>
                    <a:pt x="24" y="131"/>
                  </a:lnTo>
                  <a:lnTo>
                    <a:pt x="30" y="125"/>
                  </a:lnTo>
                  <a:lnTo>
                    <a:pt x="36" y="119"/>
                  </a:lnTo>
                  <a:lnTo>
                    <a:pt x="36" y="113"/>
                  </a:lnTo>
                  <a:lnTo>
                    <a:pt x="42" y="108"/>
                  </a:lnTo>
                  <a:lnTo>
                    <a:pt x="36" y="108"/>
                  </a:lnTo>
                  <a:lnTo>
                    <a:pt x="30" y="108"/>
                  </a:lnTo>
                  <a:lnTo>
                    <a:pt x="24" y="113"/>
                  </a:lnTo>
                  <a:lnTo>
                    <a:pt x="18" y="113"/>
                  </a:lnTo>
                  <a:lnTo>
                    <a:pt x="12" y="113"/>
                  </a:lnTo>
                  <a:lnTo>
                    <a:pt x="6" y="119"/>
                  </a:lnTo>
                  <a:lnTo>
                    <a:pt x="0" y="119"/>
                  </a:lnTo>
                  <a:lnTo>
                    <a:pt x="0" y="113"/>
                  </a:lnTo>
                  <a:lnTo>
                    <a:pt x="6" y="113"/>
                  </a:lnTo>
                  <a:lnTo>
                    <a:pt x="12" y="113"/>
                  </a:lnTo>
                  <a:lnTo>
                    <a:pt x="18" y="108"/>
                  </a:lnTo>
                  <a:lnTo>
                    <a:pt x="24" y="108"/>
                  </a:lnTo>
                  <a:lnTo>
                    <a:pt x="30" y="102"/>
                  </a:lnTo>
                  <a:lnTo>
                    <a:pt x="36" y="102"/>
                  </a:lnTo>
                  <a:lnTo>
                    <a:pt x="42" y="102"/>
                  </a:lnTo>
                  <a:lnTo>
                    <a:pt x="48" y="102"/>
                  </a:lnTo>
                  <a:lnTo>
                    <a:pt x="54" y="96"/>
                  </a:lnTo>
                  <a:lnTo>
                    <a:pt x="60" y="90"/>
                  </a:lnTo>
                  <a:lnTo>
                    <a:pt x="66" y="84"/>
                  </a:lnTo>
                  <a:lnTo>
                    <a:pt x="66" y="78"/>
                  </a:lnTo>
                  <a:lnTo>
                    <a:pt x="60" y="78"/>
                  </a:lnTo>
                  <a:lnTo>
                    <a:pt x="66" y="72"/>
                  </a:lnTo>
                  <a:lnTo>
                    <a:pt x="72" y="72"/>
                  </a:lnTo>
                  <a:lnTo>
                    <a:pt x="78" y="66"/>
                  </a:lnTo>
                  <a:lnTo>
                    <a:pt x="78" y="60"/>
                  </a:lnTo>
                  <a:lnTo>
                    <a:pt x="84" y="54"/>
                  </a:lnTo>
                  <a:lnTo>
                    <a:pt x="90" y="48"/>
                  </a:lnTo>
                  <a:lnTo>
                    <a:pt x="96" y="36"/>
                  </a:lnTo>
                  <a:lnTo>
                    <a:pt x="102" y="30"/>
                  </a:lnTo>
                  <a:lnTo>
                    <a:pt x="102" y="24"/>
                  </a:lnTo>
                  <a:lnTo>
                    <a:pt x="102" y="18"/>
                  </a:lnTo>
                  <a:lnTo>
                    <a:pt x="108" y="12"/>
                  </a:lnTo>
                  <a:lnTo>
                    <a:pt x="108" y="6"/>
                  </a:lnTo>
                  <a:lnTo>
                    <a:pt x="114" y="6"/>
                  </a:lnTo>
                  <a:lnTo>
                    <a:pt x="120" y="0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77" name="Freeform 510"/>
            <p:cNvSpPr>
              <a:spLocks/>
            </p:cNvSpPr>
            <p:nvPr/>
          </p:nvSpPr>
          <p:spPr bwMode="auto">
            <a:xfrm>
              <a:off x="5209" y="1846"/>
              <a:ext cx="72" cy="119"/>
            </a:xfrm>
            <a:custGeom>
              <a:avLst/>
              <a:gdLst>
                <a:gd name="T0" fmla="*/ 18 w 72"/>
                <a:gd name="T1" fmla="*/ 113 h 119"/>
                <a:gd name="T2" fmla="*/ 30 w 72"/>
                <a:gd name="T3" fmla="*/ 101 h 119"/>
                <a:gd name="T4" fmla="*/ 36 w 72"/>
                <a:gd name="T5" fmla="*/ 95 h 119"/>
                <a:gd name="T6" fmla="*/ 48 w 72"/>
                <a:gd name="T7" fmla="*/ 95 h 119"/>
                <a:gd name="T8" fmla="*/ 60 w 72"/>
                <a:gd name="T9" fmla="*/ 89 h 119"/>
                <a:gd name="T10" fmla="*/ 66 w 72"/>
                <a:gd name="T11" fmla="*/ 83 h 119"/>
                <a:gd name="T12" fmla="*/ 72 w 72"/>
                <a:gd name="T13" fmla="*/ 83 h 119"/>
                <a:gd name="T14" fmla="*/ 72 w 72"/>
                <a:gd name="T15" fmla="*/ 77 h 119"/>
                <a:gd name="T16" fmla="*/ 66 w 72"/>
                <a:gd name="T17" fmla="*/ 83 h 119"/>
                <a:gd name="T18" fmla="*/ 60 w 72"/>
                <a:gd name="T19" fmla="*/ 83 h 119"/>
                <a:gd name="T20" fmla="*/ 48 w 72"/>
                <a:gd name="T21" fmla="*/ 89 h 119"/>
                <a:gd name="T22" fmla="*/ 36 w 72"/>
                <a:gd name="T23" fmla="*/ 95 h 119"/>
                <a:gd name="T24" fmla="*/ 36 w 72"/>
                <a:gd name="T25" fmla="*/ 89 h 119"/>
                <a:gd name="T26" fmla="*/ 42 w 72"/>
                <a:gd name="T27" fmla="*/ 71 h 119"/>
                <a:gd name="T28" fmla="*/ 48 w 72"/>
                <a:gd name="T29" fmla="*/ 65 h 119"/>
                <a:gd name="T30" fmla="*/ 54 w 72"/>
                <a:gd name="T31" fmla="*/ 59 h 119"/>
                <a:gd name="T32" fmla="*/ 66 w 72"/>
                <a:gd name="T33" fmla="*/ 47 h 119"/>
                <a:gd name="T34" fmla="*/ 72 w 72"/>
                <a:gd name="T35" fmla="*/ 41 h 119"/>
                <a:gd name="T36" fmla="*/ 72 w 72"/>
                <a:gd name="T37" fmla="*/ 35 h 119"/>
                <a:gd name="T38" fmla="*/ 72 w 72"/>
                <a:gd name="T39" fmla="*/ 35 h 119"/>
                <a:gd name="T40" fmla="*/ 66 w 72"/>
                <a:gd name="T41" fmla="*/ 41 h 119"/>
                <a:gd name="T42" fmla="*/ 60 w 72"/>
                <a:gd name="T43" fmla="*/ 47 h 119"/>
                <a:gd name="T44" fmla="*/ 54 w 72"/>
                <a:gd name="T45" fmla="*/ 53 h 119"/>
                <a:gd name="T46" fmla="*/ 48 w 72"/>
                <a:gd name="T47" fmla="*/ 59 h 119"/>
                <a:gd name="T48" fmla="*/ 42 w 72"/>
                <a:gd name="T49" fmla="*/ 47 h 119"/>
                <a:gd name="T50" fmla="*/ 48 w 72"/>
                <a:gd name="T51" fmla="*/ 12 h 119"/>
                <a:gd name="T52" fmla="*/ 42 w 72"/>
                <a:gd name="T53" fmla="*/ 0 h 119"/>
                <a:gd name="T54" fmla="*/ 42 w 72"/>
                <a:gd name="T55" fmla="*/ 0 h 119"/>
                <a:gd name="T56" fmla="*/ 42 w 72"/>
                <a:gd name="T57" fmla="*/ 18 h 119"/>
                <a:gd name="T58" fmla="*/ 36 w 72"/>
                <a:gd name="T59" fmla="*/ 53 h 119"/>
                <a:gd name="T60" fmla="*/ 36 w 72"/>
                <a:gd name="T61" fmla="*/ 65 h 119"/>
                <a:gd name="T62" fmla="*/ 36 w 72"/>
                <a:gd name="T63" fmla="*/ 59 h 119"/>
                <a:gd name="T64" fmla="*/ 30 w 72"/>
                <a:gd name="T65" fmla="*/ 53 h 119"/>
                <a:gd name="T66" fmla="*/ 30 w 72"/>
                <a:gd name="T67" fmla="*/ 47 h 119"/>
                <a:gd name="T68" fmla="*/ 18 w 72"/>
                <a:gd name="T69" fmla="*/ 35 h 119"/>
                <a:gd name="T70" fmla="*/ 12 w 72"/>
                <a:gd name="T71" fmla="*/ 29 h 119"/>
                <a:gd name="T72" fmla="*/ 6 w 72"/>
                <a:gd name="T73" fmla="*/ 29 h 119"/>
                <a:gd name="T74" fmla="*/ 12 w 72"/>
                <a:gd name="T75" fmla="*/ 35 h 119"/>
                <a:gd name="T76" fmla="*/ 18 w 72"/>
                <a:gd name="T77" fmla="*/ 41 h 119"/>
                <a:gd name="T78" fmla="*/ 30 w 72"/>
                <a:gd name="T79" fmla="*/ 59 h 119"/>
                <a:gd name="T80" fmla="*/ 30 w 72"/>
                <a:gd name="T81" fmla="*/ 71 h 119"/>
                <a:gd name="T82" fmla="*/ 30 w 72"/>
                <a:gd name="T83" fmla="*/ 89 h 119"/>
                <a:gd name="T84" fmla="*/ 24 w 72"/>
                <a:gd name="T85" fmla="*/ 89 h 119"/>
                <a:gd name="T86" fmla="*/ 24 w 72"/>
                <a:gd name="T87" fmla="*/ 89 h 119"/>
                <a:gd name="T88" fmla="*/ 18 w 72"/>
                <a:gd name="T89" fmla="*/ 83 h 119"/>
                <a:gd name="T90" fmla="*/ 12 w 72"/>
                <a:gd name="T91" fmla="*/ 77 h 119"/>
                <a:gd name="T92" fmla="*/ 6 w 72"/>
                <a:gd name="T93" fmla="*/ 71 h 119"/>
                <a:gd name="T94" fmla="*/ 0 w 72"/>
                <a:gd name="T95" fmla="*/ 65 h 119"/>
                <a:gd name="T96" fmla="*/ 0 w 72"/>
                <a:gd name="T97" fmla="*/ 65 h 119"/>
                <a:gd name="T98" fmla="*/ 6 w 72"/>
                <a:gd name="T99" fmla="*/ 71 h 119"/>
                <a:gd name="T100" fmla="*/ 12 w 72"/>
                <a:gd name="T101" fmla="*/ 83 h 119"/>
                <a:gd name="T102" fmla="*/ 18 w 72"/>
                <a:gd name="T103" fmla="*/ 89 h 119"/>
                <a:gd name="T104" fmla="*/ 18 w 72"/>
                <a:gd name="T105" fmla="*/ 95 h 119"/>
                <a:gd name="T106" fmla="*/ 18 w 72"/>
                <a:gd name="T107" fmla="*/ 107 h 119"/>
                <a:gd name="T108" fmla="*/ 12 w 72"/>
                <a:gd name="T109" fmla="*/ 119 h 119"/>
                <a:gd name="T110" fmla="*/ 12 w 72"/>
                <a:gd name="T111" fmla="*/ 119 h 11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119"/>
                <a:gd name="T170" fmla="*/ 72 w 72"/>
                <a:gd name="T171" fmla="*/ 119 h 11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119">
                  <a:moveTo>
                    <a:pt x="18" y="119"/>
                  </a:moveTo>
                  <a:lnTo>
                    <a:pt x="18" y="113"/>
                  </a:lnTo>
                  <a:lnTo>
                    <a:pt x="24" y="107"/>
                  </a:lnTo>
                  <a:lnTo>
                    <a:pt x="30" y="101"/>
                  </a:lnTo>
                  <a:lnTo>
                    <a:pt x="30" y="95"/>
                  </a:lnTo>
                  <a:lnTo>
                    <a:pt x="36" y="95"/>
                  </a:lnTo>
                  <a:lnTo>
                    <a:pt x="42" y="95"/>
                  </a:lnTo>
                  <a:lnTo>
                    <a:pt x="48" y="95"/>
                  </a:lnTo>
                  <a:lnTo>
                    <a:pt x="54" y="95"/>
                  </a:lnTo>
                  <a:lnTo>
                    <a:pt x="60" y="89"/>
                  </a:lnTo>
                  <a:lnTo>
                    <a:pt x="66" y="89"/>
                  </a:lnTo>
                  <a:lnTo>
                    <a:pt x="66" y="83"/>
                  </a:lnTo>
                  <a:lnTo>
                    <a:pt x="72" y="83"/>
                  </a:lnTo>
                  <a:lnTo>
                    <a:pt x="72" y="77"/>
                  </a:lnTo>
                  <a:lnTo>
                    <a:pt x="66" y="83"/>
                  </a:lnTo>
                  <a:lnTo>
                    <a:pt x="60" y="83"/>
                  </a:lnTo>
                  <a:lnTo>
                    <a:pt x="54" y="89"/>
                  </a:lnTo>
                  <a:lnTo>
                    <a:pt x="48" y="89"/>
                  </a:lnTo>
                  <a:lnTo>
                    <a:pt x="42" y="89"/>
                  </a:lnTo>
                  <a:lnTo>
                    <a:pt x="36" y="95"/>
                  </a:lnTo>
                  <a:lnTo>
                    <a:pt x="36" y="89"/>
                  </a:lnTo>
                  <a:lnTo>
                    <a:pt x="36" y="77"/>
                  </a:lnTo>
                  <a:lnTo>
                    <a:pt x="42" y="71"/>
                  </a:lnTo>
                  <a:lnTo>
                    <a:pt x="42" y="65"/>
                  </a:lnTo>
                  <a:lnTo>
                    <a:pt x="48" y="65"/>
                  </a:lnTo>
                  <a:lnTo>
                    <a:pt x="48" y="59"/>
                  </a:lnTo>
                  <a:lnTo>
                    <a:pt x="54" y="59"/>
                  </a:lnTo>
                  <a:lnTo>
                    <a:pt x="60" y="53"/>
                  </a:lnTo>
                  <a:lnTo>
                    <a:pt x="66" y="47"/>
                  </a:lnTo>
                  <a:lnTo>
                    <a:pt x="72" y="41"/>
                  </a:lnTo>
                  <a:lnTo>
                    <a:pt x="72" y="35"/>
                  </a:lnTo>
                  <a:lnTo>
                    <a:pt x="72" y="41"/>
                  </a:lnTo>
                  <a:lnTo>
                    <a:pt x="66" y="41"/>
                  </a:lnTo>
                  <a:lnTo>
                    <a:pt x="60" y="47"/>
                  </a:lnTo>
                  <a:lnTo>
                    <a:pt x="54" y="53"/>
                  </a:lnTo>
                  <a:lnTo>
                    <a:pt x="48" y="53"/>
                  </a:lnTo>
                  <a:lnTo>
                    <a:pt x="48" y="59"/>
                  </a:lnTo>
                  <a:lnTo>
                    <a:pt x="42" y="59"/>
                  </a:lnTo>
                  <a:lnTo>
                    <a:pt x="42" y="47"/>
                  </a:lnTo>
                  <a:lnTo>
                    <a:pt x="42" y="29"/>
                  </a:lnTo>
                  <a:lnTo>
                    <a:pt x="48" y="12"/>
                  </a:lnTo>
                  <a:lnTo>
                    <a:pt x="42" y="6"/>
                  </a:lnTo>
                  <a:lnTo>
                    <a:pt x="42" y="0"/>
                  </a:lnTo>
                  <a:lnTo>
                    <a:pt x="42" y="6"/>
                  </a:lnTo>
                  <a:lnTo>
                    <a:pt x="42" y="18"/>
                  </a:lnTo>
                  <a:lnTo>
                    <a:pt x="42" y="35"/>
                  </a:lnTo>
                  <a:lnTo>
                    <a:pt x="36" y="53"/>
                  </a:lnTo>
                  <a:lnTo>
                    <a:pt x="36" y="65"/>
                  </a:lnTo>
                  <a:lnTo>
                    <a:pt x="36" y="59"/>
                  </a:lnTo>
                  <a:lnTo>
                    <a:pt x="30" y="59"/>
                  </a:lnTo>
                  <a:lnTo>
                    <a:pt x="30" y="53"/>
                  </a:lnTo>
                  <a:lnTo>
                    <a:pt x="30" y="47"/>
                  </a:lnTo>
                  <a:lnTo>
                    <a:pt x="24" y="41"/>
                  </a:lnTo>
                  <a:lnTo>
                    <a:pt x="18" y="35"/>
                  </a:lnTo>
                  <a:lnTo>
                    <a:pt x="12" y="29"/>
                  </a:lnTo>
                  <a:lnTo>
                    <a:pt x="6" y="29"/>
                  </a:lnTo>
                  <a:lnTo>
                    <a:pt x="12" y="29"/>
                  </a:lnTo>
                  <a:lnTo>
                    <a:pt x="12" y="35"/>
                  </a:lnTo>
                  <a:lnTo>
                    <a:pt x="18" y="41"/>
                  </a:lnTo>
                  <a:lnTo>
                    <a:pt x="24" y="53"/>
                  </a:lnTo>
                  <a:lnTo>
                    <a:pt x="30" y="59"/>
                  </a:lnTo>
                  <a:lnTo>
                    <a:pt x="30" y="65"/>
                  </a:lnTo>
                  <a:lnTo>
                    <a:pt x="30" y="71"/>
                  </a:lnTo>
                  <a:lnTo>
                    <a:pt x="30" y="77"/>
                  </a:lnTo>
                  <a:lnTo>
                    <a:pt x="30" y="89"/>
                  </a:lnTo>
                  <a:lnTo>
                    <a:pt x="24" y="89"/>
                  </a:lnTo>
                  <a:lnTo>
                    <a:pt x="18" y="89"/>
                  </a:lnTo>
                  <a:lnTo>
                    <a:pt x="18" y="83"/>
                  </a:lnTo>
                  <a:lnTo>
                    <a:pt x="12" y="77"/>
                  </a:lnTo>
                  <a:lnTo>
                    <a:pt x="6" y="71"/>
                  </a:lnTo>
                  <a:lnTo>
                    <a:pt x="0" y="65"/>
                  </a:lnTo>
                  <a:lnTo>
                    <a:pt x="6" y="71"/>
                  </a:lnTo>
                  <a:lnTo>
                    <a:pt x="6" y="77"/>
                  </a:lnTo>
                  <a:lnTo>
                    <a:pt x="12" y="83"/>
                  </a:lnTo>
                  <a:lnTo>
                    <a:pt x="12" y="89"/>
                  </a:lnTo>
                  <a:lnTo>
                    <a:pt x="18" y="89"/>
                  </a:lnTo>
                  <a:lnTo>
                    <a:pt x="18" y="95"/>
                  </a:lnTo>
                  <a:lnTo>
                    <a:pt x="18" y="101"/>
                  </a:lnTo>
                  <a:lnTo>
                    <a:pt x="18" y="107"/>
                  </a:lnTo>
                  <a:lnTo>
                    <a:pt x="12" y="113"/>
                  </a:lnTo>
                  <a:lnTo>
                    <a:pt x="12" y="119"/>
                  </a:lnTo>
                  <a:lnTo>
                    <a:pt x="18" y="119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  <p:sp>
          <p:nvSpPr>
            <p:cNvPr id="13078" name="Freeform 511"/>
            <p:cNvSpPr>
              <a:spLocks/>
            </p:cNvSpPr>
            <p:nvPr/>
          </p:nvSpPr>
          <p:spPr bwMode="auto">
            <a:xfrm>
              <a:off x="4875" y="1881"/>
              <a:ext cx="143" cy="114"/>
            </a:xfrm>
            <a:custGeom>
              <a:avLst/>
              <a:gdLst>
                <a:gd name="T0" fmla="*/ 137 w 143"/>
                <a:gd name="T1" fmla="*/ 102 h 114"/>
                <a:gd name="T2" fmla="*/ 125 w 143"/>
                <a:gd name="T3" fmla="*/ 96 h 114"/>
                <a:gd name="T4" fmla="*/ 119 w 143"/>
                <a:gd name="T5" fmla="*/ 96 h 114"/>
                <a:gd name="T6" fmla="*/ 113 w 143"/>
                <a:gd name="T7" fmla="*/ 90 h 114"/>
                <a:gd name="T8" fmla="*/ 113 w 143"/>
                <a:gd name="T9" fmla="*/ 66 h 114"/>
                <a:gd name="T10" fmla="*/ 113 w 143"/>
                <a:gd name="T11" fmla="*/ 42 h 114"/>
                <a:gd name="T12" fmla="*/ 113 w 143"/>
                <a:gd name="T13" fmla="*/ 48 h 114"/>
                <a:gd name="T14" fmla="*/ 107 w 143"/>
                <a:gd name="T15" fmla="*/ 78 h 114"/>
                <a:gd name="T16" fmla="*/ 101 w 143"/>
                <a:gd name="T17" fmla="*/ 78 h 114"/>
                <a:gd name="T18" fmla="*/ 89 w 143"/>
                <a:gd name="T19" fmla="*/ 66 h 114"/>
                <a:gd name="T20" fmla="*/ 77 w 143"/>
                <a:gd name="T21" fmla="*/ 60 h 114"/>
                <a:gd name="T22" fmla="*/ 77 w 143"/>
                <a:gd name="T23" fmla="*/ 12 h 114"/>
                <a:gd name="T24" fmla="*/ 71 w 143"/>
                <a:gd name="T25" fmla="*/ 0 h 114"/>
                <a:gd name="T26" fmla="*/ 71 w 143"/>
                <a:gd name="T27" fmla="*/ 18 h 114"/>
                <a:gd name="T28" fmla="*/ 71 w 143"/>
                <a:gd name="T29" fmla="*/ 54 h 114"/>
                <a:gd name="T30" fmla="*/ 47 w 143"/>
                <a:gd name="T31" fmla="*/ 36 h 114"/>
                <a:gd name="T32" fmla="*/ 18 w 143"/>
                <a:gd name="T33" fmla="*/ 18 h 114"/>
                <a:gd name="T34" fmla="*/ 6 w 143"/>
                <a:gd name="T35" fmla="*/ 6 h 114"/>
                <a:gd name="T36" fmla="*/ 12 w 143"/>
                <a:gd name="T37" fmla="*/ 12 h 114"/>
                <a:gd name="T38" fmla="*/ 30 w 143"/>
                <a:gd name="T39" fmla="*/ 30 h 114"/>
                <a:gd name="T40" fmla="*/ 59 w 143"/>
                <a:gd name="T41" fmla="*/ 54 h 114"/>
                <a:gd name="T42" fmla="*/ 71 w 143"/>
                <a:gd name="T43" fmla="*/ 60 h 114"/>
                <a:gd name="T44" fmla="*/ 65 w 143"/>
                <a:gd name="T45" fmla="*/ 60 h 114"/>
                <a:gd name="T46" fmla="*/ 41 w 143"/>
                <a:gd name="T47" fmla="*/ 66 h 114"/>
                <a:gd name="T48" fmla="*/ 18 w 143"/>
                <a:gd name="T49" fmla="*/ 60 h 114"/>
                <a:gd name="T50" fmla="*/ 0 w 143"/>
                <a:gd name="T51" fmla="*/ 54 h 114"/>
                <a:gd name="T52" fmla="*/ 6 w 143"/>
                <a:gd name="T53" fmla="*/ 66 h 114"/>
                <a:gd name="T54" fmla="*/ 30 w 143"/>
                <a:gd name="T55" fmla="*/ 66 h 114"/>
                <a:gd name="T56" fmla="*/ 59 w 143"/>
                <a:gd name="T57" fmla="*/ 72 h 114"/>
                <a:gd name="T58" fmla="*/ 71 w 143"/>
                <a:gd name="T59" fmla="*/ 72 h 114"/>
                <a:gd name="T60" fmla="*/ 83 w 143"/>
                <a:gd name="T61" fmla="*/ 78 h 114"/>
                <a:gd name="T62" fmla="*/ 95 w 143"/>
                <a:gd name="T63" fmla="*/ 90 h 114"/>
                <a:gd name="T64" fmla="*/ 83 w 143"/>
                <a:gd name="T65" fmla="*/ 96 h 114"/>
                <a:gd name="T66" fmla="*/ 65 w 143"/>
                <a:gd name="T67" fmla="*/ 102 h 114"/>
                <a:gd name="T68" fmla="*/ 53 w 143"/>
                <a:gd name="T69" fmla="*/ 108 h 114"/>
                <a:gd name="T70" fmla="*/ 53 w 143"/>
                <a:gd name="T71" fmla="*/ 108 h 114"/>
                <a:gd name="T72" fmla="*/ 65 w 143"/>
                <a:gd name="T73" fmla="*/ 108 h 114"/>
                <a:gd name="T74" fmla="*/ 89 w 143"/>
                <a:gd name="T75" fmla="*/ 102 h 114"/>
                <a:gd name="T76" fmla="*/ 101 w 143"/>
                <a:gd name="T77" fmla="*/ 96 h 114"/>
                <a:gd name="T78" fmla="*/ 113 w 143"/>
                <a:gd name="T79" fmla="*/ 96 h 114"/>
                <a:gd name="T80" fmla="*/ 125 w 143"/>
                <a:gd name="T81" fmla="*/ 102 h 114"/>
                <a:gd name="T82" fmla="*/ 131 w 143"/>
                <a:gd name="T83" fmla="*/ 108 h 114"/>
                <a:gd name="T84" fmla="*/ 143 w 143"/>
                <a:gd name="T85" fmla="*/ 114 h 11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"/>
                <a:gd name="T130" fmla="*/ 0 h 114"/>
                <a:gd name="T131" fmla="*/ 143 w 143"/>
                <a:gd name="T132" fmla="*/ 114 h 11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" h="114">
                  <a:moveTo>
                    <a:pt x="143" y="114"/>
                  </a:moveTo>
                  <a:lnTo>
                    <a:pt x="137" y="108"/>
                  </a:lnTo>
                  <a:lnTo>
                    <a:pt x="137" y="102"/>
                  </a:lnTo>
                  <a:lnTo>
                    <a:pt x="131" y="102"/>
                  </a:lnTo>
                  <a:lnTo>
                    <a:pt x="131" y="96"/>
                  </a:lnTo>
                  <a:lnTo>
                    <a:pt x="125" y="96"/>
                  </a:lnTo>
                  <a:lnTo>
                    <a:pt x="119" y="96"/>
                  </a:lnTo>
                  <a:lnTo>
                    <a:pt x="119" y="90"/>
                  </a:lnTo>
                  <a:lnTo>
                    <a:pt x="113" y="90"/>
                  </a:lnTo>
                  <a:lnTo>
                    <a:pt x="113" y="84"/>
                  </a:lnTo>
                  <a:lnTo>
                    <a:pt x="113" y="78"/>
                  </a:lnTo>
                  <a:lnTo>
                    <a:pt x="113" y="66"/>
                  </a:lnTo>
                  <a:lnTo>
                    <a:pt x="113" y="54"/>
                  </a:lnTo>
                  <a:lnTo>
                    <a:pt x="113" y="48"/>
                  </a:lnTo>
                  <a:lnTo>
                    <a:pt x="113" y="42"/>
                  </a:lnTo>
                  <a:lnTo>
                    <a:pt x="113" y="48"/>
                  </a:lnTo>
                  <a:lnTo>
                    <a:pt x="113" y="54"/>
                  </a:lnTo>
                  <a:lnTo>
                    <a:pt x="107" y="66"/>
                  </a:lnTo>
                  <a:lnTo>
                    <a:pt x="107" y="78"/>
                  </a:lnTo>
                  <a:lnTo>
                    <a:pt x="107" y="84"/>
                  </a:lnTo>
                  <a:lnTo>
                    <a:pt x="101" y="84"/>
                  </a:lnTo>
                  <a:lnTo>
                    <a:pt x="101" y="78"/>
                  </a:lnTo>
                  <a:lnTo>
                    <a:pt x="95" y="78"/>
                  </a:lnTo>
                  <a:lnTo>
                    <a:pt x="95" y="72"/>
                  </a:lnTo>
                  <a:lnTo>
                    <a:pt x="89" y="66"/>
                  </a:lnTo>
                  <a:lnTo>
                    <a:pt x="83" y="66"/>
                  </a:lnTo>
                  <a:lnTo>
                    <a:pt x="83" y="60"/>
                  </a:lnTo>
                  <a:lnTo>
                    <a:pt x="77" y="60"/>
                  </a:lnTo>
                  <a:lnTo>
                    <a:pt x="83" y="48"/>
                  </a:lnTo>
                  <a:lnTo>
                    <a:pt x="77" y="30"/>
                  </a:lnTo>
                  <a:lnTo>
                    <a:pt x="77" y="12"/>
                  </a:lnTo>
                  <a:lnTo>
                    <a:pt x="71" y="0"/>
                  </a:lnTo>
                  <a:lnTo>
                    <a:pt x="71" y="6"/>
                  </a:lnTo>
                  <a:lnTo>
                    <a:pt x="71" y="12"/>
                  </a:lnTo>
                  <a:lnTo>
                    <a:pt x="71" y="18"/>
                  </a:lnTo>
                  <a:lnTo>
                    <a:pt x="77" y="30"/>
                  </a:lnTo>
                  <a:lnTo>
                    <a:pt x="77" y="48"/>
                  </a:lnTo>
                  <a:lnTo>
                    <a:pt x="71" y="54"/>
                  </a:lnTo>
                  <a:lnTo>
                    <a:pt x="65" y="48"/>
                  </a:lnTo>
                  <a:lnTo>
                    <a:pt x="59" y="42"/>
                  </a:lnTo>
                  <a:lnTo>
                    <a:pt x="47" y="36"/>
                  </a:lnTo>
                  <a:lnTo>
                    <a:pt x="41" y="30"/>
                  </a:lnTo>
                  <a:lnTo>
                    <a:pt x="30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30" y="30"/>
                  </a:lnTo>
                  <a:lnTo>
                    <a:pt x="41" y="36"/>
                  </a:lnTo>
                  <a:lnTo>
                    <a:pt x="53" y="48"/>
                  </a:lnTo>
                  <a:lnTo>
                    <a:pt x="59" y="54"/>
                  </a:lnTo>
                  <a:lnTo>
                    <a:pt x="65" y="54"/>
                  </a:lnTo>
                  <a:lnTo>
                    <a:pt x="71" y="60"/>
                  </a:lnTo>
                  <a:lnTo>
                    <a:pt x="65" y="60"/>
                  </a:lnTo>
                  <a:lnTo>
                    <a:pt x="59" y="66"/>
                  </a:lnTo>
                  <a:lnTo>
                    <a:pt x="53" y="66"/>
                  </a:lnTo>
                  <a:lnTo>
                    <a:pt x="41" y="66"/>
                  </a:lnTo>
                  <a:lnTo>
                    <a:pt x="36" y="66"/>
                  </a:lnTo>
                  <a:lnTo>
                    <a:pt x="24" y="66"/>
                  </a:lnTo>
                  <a:lnTo>
                    <a:pt x="18" y="60"/>
                  </a:lnTo>
                  <a:lnTo>
                    <a:pt x="12" y="60"/>
                  </a:lnTo>
                  <a:lnTo>
                    <a:pt x="6" y="60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8" y="66"/>
                  </a:lnTo>
                  <a:lnTo>
                    <a:pt x="30" y="66"/>
                  </a:lnTo>
                  <a:lnTo>
                    <a:pt x="41" y="66"/>
                  </a:lnTo>
                  <a:lnTo>
                    <a:pt x="47" y="66"/>
                  </a:lnTo>
                  <a:lnTo>
                    <a:pt x="59" y="72"/>
                  </a:lnTo>
                  <a:lnTo>
                    <a:pt x="65" y="72"/>
                  </a:lnTo>
                  <a:lnTo>
                    <a:pt x="71" y="72"/>
                  </a:lnTo>
                  <a:lnTo>
                    <a:pt x="77" y="72"/>
                  </a:lnTo>
                  <a:lnTo>
                    <a:pt x="77" y="78"/>
                  </a:lnTo>
                  <a:lnTo>
                    <a:pt x="83" y="78"/>
                  </a:lnTo>
                  <a:lnTo>
                    <a:pt x="89" y="84"/>
                  </a:lnTo>
                  <a:lnTo>
                    <a:pt x="95" y="90"/>
                  </a:lnTo>
                  <a:lnTo>
                    <a:pt x="89" y="90"/>
                  </a:lnTo>
                  <a:lnTo>
                    <a:pt x="83" y="96"/>
                  </a:lnTo>
                  <a:lnTo>
                    <a:pt x="77" y="96"/>
                  </a:lnTo>
                  <a:lnTo>
                    <a:pt x="71" y="102"/>
                  </a:lnTo>
                  <a:lnTo>
                    <a:pt x="65" y="102"/>
                  </a:lnTo>
                  <a:lnTo>
                    <a:pt x="59" y="108"/>
                  </a:lnTo>
                  <a:lnTo>
                    <a:pt x="53" y="108"/>
                  </a:lnTo>
                  <a:lnTo>
                    <a:pt x="47" y="108"/>
                  </a:lnTo>
                  <a:lnTo>
                    <a:pt x="53" y="108"/>
                  </a:lnTo>
                  <a:lnTo>
                    <a:pt x="59" y="108"/>
                  </a:lnTo>
                  <a:lnTo>
                    <a:pt x="65" y="108"/>
                  </a:lnTo>
                  <a:lnTo>
                    <a:pt x="77" y="108"/>
                  </a:lnTo>
                  <a:lnTo>
                    <a:pt x="83" y="102"/>
                  </a:lnTo>
                  <a:lnTo>
                    <a:pt x="89" y="102"/>
                  </a:lnTo>
                  <a:lnTo>
                    <a:pt x="95" y="102"/>
                  </a:lnTo>
                  <a:lnTo>
                    <a:pt x="95" y="96"/>
                  </a:lnTo>
                  <a:lnTo>
                    <a:pt x="101" y="96"/>
                  </a:lnTo>
                  <a:lnTo>
                    <a:pt x="107" y="96"/>
                  </a:lnTo>
                  <a:lnTo>
                    <a:pt x="113" y="96"/>
                  </a:lnTo>
                  <a:lnTo>
                    <a:pt x="113" y="102"/>
                  </a:lnTo>
                  <a:lnTo>
                    <a:pt x="119" y="102"/>
                  </a:lnTo>
                  <a:lnTo>
                    <a:pt x="125" y="102"/>
                  </a:lnTo>
                  <a:lnTo>
                    <a:pt x="125" y="108"/>
                  </a:lnTo>
                  <a:lnTo>
                    <a:pt x="131" y="108"/>
                  </a:lnTo>
                  <a:lnTo>
                    <a:pt x="137" y="108"/>
                  </a:lnTo>
                  <a:lnTo>
                    <a:pt x="137" y="114"/>
                  </a:lnTo>
                  <a:lnTo>
                    <a:pt x="143" y="114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vi-VN"/>
            </a:p>
          </p:txBody>
        </p:sp>
      </p:grpSp>
      <p:grpSp>
        <p:nvGrpSpPr>
          <p:cNvPr id="4" name="Group 258"/>
          <p:cNvGrpSpPr>
            <a:grpSpLocks/>
          </p:cNvGrpSpPr>
          <p:nvPr/>
        </p:nvGrpSpPr>
        <p:grpSpPr bwMode="auto">
          <a:xfrm rot="6358581" flipV="1">
            <a:off x="6380163" y="4387850"/>
            <a:ext cx="2782887" cy="2093913"/>
            <a:chOff x="4176" y="878"/>
            <a:chExt cx="1254" cy="1422"/>
          </a:xfrm>
        </p:grpSpPr>
        <p:sp>
          <p:nvSpPr>
            <p:cNvPr id="12573" name="Freeform 259"/>
            <p:cNvSpPr>
              <a:spLocks/>
            </p:cNvSpPr>
            <p:nvPr/>
          </p:nvSpPr>
          <p:spPr bwMode="auto">
            <a:xfrm>
              <a:off x="5149" y="1189"/>
              <a:ext cx="54" cy="149"/>
            </a:xfrm>
            <a:custGeom>
              <a:avLst/>
              <a:gdLst>
                <a:gd name="T0" fmla="*/ 42 w 54"/>
                <a:gd name="T1" fmla="*/ 149 h 149"/>
                <a:gd name="T2" fmla="*/ 42 w 54"/>
                <a:gd name="T3" fmla="*/ 149 h 149"/>
                <a:gd name="T4" fmla="*/ 42 w 54"/>
                <a:gd name="T5" fmla="*/ 143 h 149"/>
                <a:gd name="T6" fmla="*/ 42 w 54"/>
                <a:gd name="T7" fmla="*/ 143 h 149"/>
                <a:gd name="T8" fmla="*/ 42 w 54"/>
                <a:gd name="T9" fmla="*/ 143 h 149"/>
                <a:gd name="T10" fmla="*/ 48 w 54"/>
                <a:gd name="T11" fmla="*/ 119 h 149"/>
                <a:gd name="T12" fmla="*/ 48 w 54"/>
                <a:gd name="T13" fmla="*/ 96 h 149"/>
                <a:gd name="T14" fmla="*/ 48 w 54"/>
                <a:gd name="T15" fmla="*/ 78 h 149"/>
                <a:gd name="T16" fmla="*/ 36 w 54"/>
                <a:gd name="T17" fmla="*/ 60 h 149"/>
                <a:gd name="T18" fmla="*/ 30 w 54"/>
                <a:gd name="T19" fmla="*/ 42 h 149"/>
                <a:gd name="T20" fmla="*/ 18 w 54"/>
                <a:gd name="T21" fmla="*/ 24 h 149"/>
                <a:gd name="T22" fmla="*/ 6 w 54"/>
                <a:gd name="T23" fmla="*/ 12 h 149"/>
                <a:gd name="T24" fmla="*/ 0 w 54"/>
                <a:gd name="T25" fmla="*/ 0 h 149"/>
                <a:gd name="T26" fmla="*/ 12 w 54"/>
                <a:gd name="T27" fmla="*/ 6 h 149"/>
                <a:gd name="T28" fmla="*/ 24 w 54"/>
                <a:gd name="T29" fmla="*/ 18 h 149"/>
                <a:gd name="T30" fmla="*/ 36 w 54"/>
                <a:gd name="T31" fmla="*/ 36 h 149"/>
                <a:gd name="T32" fmla="*/ 48 w 54"/>
                <a:gd name="T33" fmla="*/ 60 h 149"/>
                <a:gd name="T34" fmla="*/ 54 w 54"/>
                <a:gd name="T35" fmla="*/ 84 h 149"/>
                <a:gd name="T36" fmla="*/ 54 w 54"/>
                <a:gd name="T37" fmla="*/ 107 h 149"/>
                <a:gd name="T38" fmla="*/ 54 w 54"/>
                <a:gd name="T39" fmla="*/ 131 h 149"/>
                <a:gd name="T40" fmla="*/ 42 w 54"/>
                <a:gd name="T41" fmla="*/ 149 h 14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49"/>
                <a:gd name="T65" fmla="*/ 54 w 54"/>
                <a:gd name="T66" fmla="*/ 149 h 14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49">
                  <a:moveTo>
                    <a:pt x="42" y="149"/>
                  </a:moveTo>
                  <a:lnTo>
                    <a:pt x="42" y="149"/>
                  </a:lnTo>
                  <a:lnTo>
                    <a:pt x="42" y="143"/>
                  </a:lnTo>
                  <a:lnTo>
                    <a:pt x="48" y="119"/>
                  </a:lnTo>
                  <a:lnTo>
                    <a:pt x="48" y="96"/>
                  </a:lnTo>
                  <a:lnTo>
                    <a:pt x="48" y="78"/>
                  </a:lnTo>
                  <a:lnTo>
                    <a:pt x="36" y="60"/>
                  </a:lnTo>
                  <a:lnTo>
                    <a:pt x="30" y="42"/>
                  </a:lnTo>
                  <a:lnTo>
                    <a:pt x="18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12" y="6"/>
                  </a:lnTo>
                  <a:lnTo>
                    <a:pt x="24" y="18"/>
                  </a:lnTo>
                  <a:lnTo>
                    <a:pt x="36" y="36"/>
                  </a:lnTo>
                  <a:lnTo>
                    <a:pt x="48" y="60"/>
                  </a:lnTo>
                  <a:lnTo>
                    <a:pt x="54" y="84"/>
                  </a:lnTo>
                  <a:lnTo>
                    <a:pt x="54" y="107"/>
                  </a:lnTo>
                  <a:lnTo>
                    <a:pt x="54" y="131"/>
                  </a:lnTo>
                  <a:lnTo>
                    <a:pt x="42" y="14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574" name="Freeform 260"/>
            <p:cNvSpPr>
              <a:spLocks/>
            </p:cNvSpPr>
            <p:nvPr/>
          </p:nvSpPr>
          <p:spPr bwMode="auto">
            <a:xfrm>
              <a:off x="5125" y="1207"/>
              <a:ext cx="54" cy="12"/>
            </a:xfrm>
            <a:custGeom>
              <a:avLst/>
              <a:gdLst>
                <a:gd name="T0" fmla="*/ 0 w 54"/>
                <a:gd name="T1" fmla="*/ 6 h 12"/>
                <a:gd name="T2" fmla="*/ 6 w 54"/>
                <a:gd name="T3" fmla="*/ 0 h 12"/>
                <a:gd name="T4" fmla="*/ 12 w 54"/>
                <a:gd name="T5" fmla="*/ 0 h 12"/>
                <a:gd name="T6" fmla="*/ 18 w 54"/>
                <a:gd name="T7" fmla="*/ 0 h 12"/>
                <a:gd name="T8" fmla="*/ 24 w 54"/>
                <a:gd name="T9" fmla="*/ 0 h 12"/>
                <a:gd name="T10" fmla="*/ 30 w 54"/>
                <a:gd name="T11" fmla="*/ 6 h 12"/>
                <a:gd name="T12" fmla="*/ 42 w 54"/>
                <a:gd name="T13" fmla="*/ 6 h 12"/>
                <a:gd name="T14" fmla="*/ 48 w 54"/>
                <a:gd name="T15" fmla="*/ 12 h 12"/>
                <a:gd name="T16" fmla="*/ 54 w 54"/>
                <a:gd name="T17" fmla="*/ 12 h 12"/>
                <a:gd name="T18" fmla="*/ 48 w 54"/>
                <a:gd name="T19" fmla="*/ 12 h 12"/>
                <a:gd name="T20" fmla="*/ 42 w 54"/>
                <a:gd name="T21" fmla="*/ 12 h 12"/>
                <a:gd name="T22" fmla="*/ 30 w 54"/>
                <a:gd name="T23" fmla="*/ 12 h 12"/>
                <a:gd name="T24" fmla="*/ 24 w 54"/>
                <a:gd name="T25" fmla="*/ 6 h 12"/>
                <a:gd name="T26" fmla="*/ 18 w 54"/>
                <a:gd name="T27" fmla="*/ 6 h 12"/>
                <a:gd name="T28" fmla="*/ 12 w 54"/>
                <a:gd name="T29" fmla="*/ 6 h 12"/>
                <a:gd name="T30" fmla="*/ 6 w 54"/>
                <a:gd name="T31" fmla="*/ 6 h 12"/>
                <a:gd name="T32" fmla="*/ 0 w 54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12"/>
                <a:gd name="T53" fmla="*/ 54 w 5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12">
                  <a:moveTo>
                    <a:pt x="0" y="6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42" y="6"/>
                  </a:lnTo>
                  <a:lnTo>
                    <a:pt x="48" y="12"/>
                  </a:lnTo>
                  <a:lnTo>
                    <a:pt x="54" y="12"/>
                  </a:lnTo>
                  <a:lnTo>
                    <a:pt x="48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575" name="Freeform 261"/>
            <p:cNvSpPr>
              <a:spLocks/>
            </p:cNvSpPr>
            <p:nvPr/>
          </p:nvSpPr>
          <p:spPr bwMode="auto">
            <a:xfrm>
              <a:off x="5125" y="1219"/>
              <a:ext cx="60" cy="12"/>
            </a:xfrm>
            <a:custGeom>
              <a:avLst/>
              <a:gdLst>
                <a:gd name="T0" fmla="*/ 0 w 60"/>
                <a:gd name="T1" fmla="*/ 0 h 12"/>
                <a:gd name="T2" fmla="*/ 6 w 60"/>
                <a:gd name="T3" fmla="*/ 0 h 12"/>
                <a:gd name="T4" fmla="*/ 6 w 60"/>
                <a:gd name="T5" fmla="*/ 0 h 12"/>
                <a:gd name="T6" fmla="*/ 18 w 60"/>
                <a:gd name="T7" fmla="*/ 0 h 12"/>
                <a:gd name="T8" fmla="*/ 24 w 60"/>
                <a:gd name="T9" fmla="*/ 0 h 12"/>
                <a:gd name="T10" fmla="*/ 36 w 60"/>
                <a:gd name="T11" fmla="*/ 6 h 12"/>
                <a:gd name="T12" fmla="*/ 48 w 60"/>
                <a:gd name="T13" fmla="*/ 6 h 12"/>
                <a:gd name="T14" fmla="*/ 54 w 60"/>
                <a:gd name="T15" fmla="*/ 12 h 12"/>
                <a:gd name="T16" fmla="*/ 60 w 60"/>
                <a:gd name="T17" fmla="*/ 12 h 12"/>
                <a:gd name="T18" fmla="*/ 54 w 60"/>
                <a:gd name="T19" fmla="*/ 12 h 12"/>
                <a:gd name="T20" fmla="*/ 48 w 60"/>
                <a:gd name="T21" fmla="*/ 12 h 12"/>
                <a:gd name="T22" fmla="*/ 36 w 60"/>
                <a:gd name="T23" fmla="*/ 12 h 12"/>
                <a:gd name="T24" fmla="*/ 30 w 60"/>
                <a:gd name="T25" fmla="*/ 6 h 12"/>
                <a:gd name="T26" fmla="*/ 18 w 60"/>
                <a:gd name="T27" fmla="*/ 6 h 12"/>
                <a:gd name="T28" fmla="*/ 12 w 60"/>
                <a:gd name="T29" fmla="*/ 6 h 12"/>
                <a:gd name="T30" fmla="*/ 6 w 60"/>
                <a:gd name="T31" fmla="*/ 0 h 12"/>
                <a:gd name="T32" fmla="*/ 0 w 60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0"/>
                <a:gd name="T52" fmla="*/ 0 h 12"/>
                <a:gd name="T53" fmla="*/ 60 w 6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0" h="12">
                  <a:moveTo>
                    <a:pt x="0" y="0"/>
                  </a:move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6" y="6"/>
                  </a:lnTo>
                  <a:lnTo>
                    <a:pt x="48" y="6"/>
                  </a:lnTo>
                  <a:lnTo>
                    <a:pt x="54" y="12"/>
                  </a:lnTo>
                  <a:lnTo>
                    <a:pt x="60" y="12"/>
                  </a:lnTo>
                  <a:lnTo>
                    <a:pt x="54" y="12"/>
                  </a:lnTo>
                  <a:lnTo>
                    <a:pt x="48" y="12"/>
                  </a:lnTo>
                  <a:lnTo>
                    <a:pt x="36" y="12"/>
                  </a:lnTo>
                  <a:lnTo>
                    <a:pt x="30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576" name="Freeform 262"/>
            <p:cNvSpPr>
              <a:spLocks/>
            </p:cNvSpPr>
            <p:nvPr/>
          </p:nvSpPr>
          <p:spPr bwMode="auto">
            <a:xfrm>
              <a:off x="5131" y="1243"/>
              <a:ext cx="66" cy="12"/>
            </a:xfrm>
            <a:custGeom>
              <a:avLst/>
              <a:gdLst>
                <a:gd name="T0" fmla="*/ 0 w 66"/>
                <a:gd name="T1" fmla="*/ 0 h 12"/>
                <a:gd name="T2" fmla="*/ 6 w 66"/>
                <a:gd name="T3" fmla="*/ 0 h 12"/>
                <a:gd name="T4" fmla="*/ 12 w 66"/>
                <a:gd name="T5" fmla="*/ 0 h 12"/>
                <a:gd name="T6" fmla="*/ 18 w 66"/>
                <a:gd name="T7" fmla="*/ 0 h 12"/>
                <a:gd name="T8" fmla="*/ 30 w 66"/>
                <a:gd name="T9" fmla="*/ 0 h 12"/>
                <a:gd name="T10" fmla="*/ 42 w 66"/>
                <a:gd name="T11" fmla="*/ 6 h 12"/>
                <a:gd name="T12" fmla="*/ 54 w 66"/>
                <a:gd name="T13" fmla="*/ 6 h 12"/>
                <a:gd name="T14" fmla="*/ 60 w 66"/>
                <a:gd name="T15" fmla="*/ 6 h 12"/>
                <a:gd name="T16" fmla="*/ 66 w 66"/>
                <a:gd name="T17" fmla="*/ 12 h 12"/>
                <a:gd name="T18" fmla="*/ 60 w 66"/>
                <a:gd name="T19" fmla="*/ 12 h 12"/>
                <a:gd name="T20" fmla="*/ 54 w 66"/>
                <a:gd name="T21" fmla="*/ 12 h 12"/>
                <a:gd name="T22" fmla="*/ 42 w 66"/>
                <a:gd name="T23" fmla="*/ 12 h 12"/>
                <a:gd name="T24" fmla="*/ 30 w 66"/>
                <a:gd name="T25" fmla="*/ 12 h 12"/>
                <a:gd name="T26" fmla="*/ 18 w 66"/>
                <a:gd name="T27" fmla="*/ 6 h 12"/>
                <a:gd name="T28" fmla="*/ 12 w 66"/>
                <a:gd name="T29" fmla="*/ 6 h 12"/>
                <a:gd name="T30" fmla="*/ 6 w 66"/>
                <a:gd name="T31" fmla="*/ 6 h 12"/>
                <a:gd name="T32" fmla="*/ 0 w 66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12"/>
                <a:gd name="T53" fmla="*/ 66 w 6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12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2" y="6"/>
                  </a:lnTo>
                  <a:lnTo>
                    <a:pt x="54" y="6"/>
                  </a:lnTo>
                  <a:lnTo>
                    <a:pt x="60" y="6"/>
                  </a:lnTo>
                  <a:lnTo>
                    <a:pt x="66" y="12"/>
                  </a:lnTo>
                  <a:lnTo>
                    <a:pt x="60" y="12"/>
                  </a:lnTo>
                  <a:lnTo>
                    <a:pt x="54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577" name="Freeform 263"/>
            <p:cNvSpPr>
              <a:spLocks/>
            </p:cNvSpPr>
            <p:nvPr/>
          </p:nvSpPr>
          <p:spPr bwMode="auto">
            <a:xfrm>
              <a:off x="5143" y="1261"/>
              <a:ext cx="54" cy="6"/>
            </a:xfrm>
            <a:custGeom>
              <a:avLst/>
              <a:gdLst>
                <a:gd name="T0" fmla="*/ 0 w 54"/>
                <a:gd name="T1" fmla="*/ 0 h 6"/>
                <a:gd name="T2" fmla="*/ 0 w 54"/>
                <a:gd name="T3" fmla="*/ 0 h 6"/>
                <a:gd name="T4" fmla="*/ 6 w 54"/>
                <a:gd name="T5" fmla="*/ 0 h 6"/>
                <a:gd name="T6" fmla="*/ 18 w 54"/>
                <a:gd name="T7" fmla="*/ 0 h 6"/>
                <a:gd name="T8" fmla="*/ 24 w 54"/>
                <a:gd name="T9" fmla="*/ 0 h 6"/>
                <a:gd name="T10" fmla="*/ 36 w 54"/>
                <a:gd name="T11" fmla="*/ 0 h 6"/>
                <a:gd name="T12" fmla="*/ 42 w 54"/>
                <a:gd name="T13" fmla="*/ 0 h 6"/>
                <a:gd name="T14" fmla="*/ 54 w 54"/>
                <a:gd name="T15" fmla="*/ 6 h 6"/>
                <a:gd name="T16" fmla="*/ 54 w 54"/>
                <a:gd name="T17" fmla="*/ 6 h 6"/>
                <a:gd name="T18" fmla="*/ 54 w 54"/>
                <a:gd name="T19" fmla="*/ 6 h 6"/>
                <a:gd name="T20" fmla="*/ 42 w 54"/>
                <a:gd name="T21" fmla="*/ 6 h 6"/>
                <a:gd name="T22" fmla="*/ 36 w 54"/>
                <a:gd name="T23" fmla="*/ 6 h 6"/>
                <a:gd name="T24" fmla="*/ 24 w 54"/>
                <a:gd name="T25" fmla="*/ 6 h 6"/>
                <a:gd name="T26" fmla="*/ 18 w 54"/>
                <a:gd name="T27" fmla="*/ 6 h 6"/>
                <a:gd name="T28" fmla="*/ 6 w 54"/>
                <a:gd name="T29" fmla="*/ 6 h 6"/>
                <a:gd name="T30" fmla="*/ 0 w 54"/>
                <a:gd name="T31" fmla="*/ 0 h 6"/>
                <a:gd name="T32" fmla="*/ 0 w 54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6"/>
                <a:gd name="T53" fmla="*/ 54 w 5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54" y="6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578" name="Freeform 264"/>
            <p:cNvSpPr>
              <a:spLocks/>
            </p:cNvSpPr>
            <p:nvPr/>
          </p:nvSpPr>
          <p:spPr bwMode="auto">
            <a:xfrm>
              <a:off x="5155" y="1285"/>
              <a:ext cx="48" cy="5"/>
            </a:xfrm>
            <a:custGeom>
              <a:avLst/>
              <a:gdLst>
                <a:gd name="T0" fmla="*/ 0 w 48"/>
                <a:gd name="T1" fmla="*/ 5 h 5"/>
                <a:gd name="T2" fmla="*/ 0 w 48"/>
                <a:gd name="T3" fmla="*/ 5 h 5"/>
                <a:gd name="T4" fmla="*/ 6 w 48"/>
                <a:gd name="T5" fmla="*/ 0 h 5"/>
                <a:gd name="T6" fmla="*/ 12 w 48"/>
                <a:gd name="T7" fmla="*/ 0 h 5"/>
                <a:gd name="T8" fmla="*/ 18 w 48"/>
                <a:gd name="T9" fmla="*/ 0 h 5"/>
                <a:gd name="T10" fmla="*/ 30 w 48"/>
                <a:gd name="T11" fmla="*/ 0 h 5"/>
                <a:gd name="T12" fmla="*/ 36 w 48"/>
                <a:gd name="T13" fmla="*/ 0 h 5"/>
                <a:gd name="T14" fmla="*/ 42 w 48"/>
                <a:gd name="T15" fmla="*/ 5 h 5"/>
                <a:gd name="T16" fmla="*/ 48 w 48"/>
                <a:gd name="T17" fmla="*/ 5 h 5"/>
                <a:gd name="T18" fmla="*/ 42 w 48"/>
                <a:gd name="T19" fmla="*/ 5 h 5"/>
                <a:gd name="T20" fmla="*/ 36 w 48"/>
                <a:gd name="T21" fmla="*/ 5 h 5"/>
                <a:gd name="T22" fmla="*/ 30 w 48"/>
                <a:gd name="T23" fmla="*/ 5 h 5"/>
                <a:gd name="T24" fmla="*/ 18 w 48"/>
                <a:gd name="T25" fmla="*/ 5 h 5"/>
                <a:gd name="T26" fmla="*/ 12 w 48"/>
                <a:gd name="T27" fmla="*/ 5 h 5"/>
                <a:gd name="T28" fmla="*/ 6 w 48"/>
                <a:gd name="T29" fmla="*/ 5 h 5"/>
                <a:gd name="T30" fmla="*/ 0 w 48"/>
                <a:gd name="T31" fmla="*/ 5 h 5"/>
                <a:gd name="T32" fmla="*/ 0 w 48"/>
                <a:gd name="T33" fmla="*/ 5 h 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5"/>
                <a:gd name="T53" fmla="*/ 48 w 48"/>
                <a:gd name="T54" fmla="*/ 5 h 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5">
                  <a:moveTo>
                    <a:pt x="0" y="5"/>
                  </a:moveTo>
                  <a:lnTo>
                    <a:pt x="0" y="5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5"/>
                  </a:lnTo>
                  <a:lnTo>
                    <a:pt x="48" y="5"/>
                  </a:lnTo>
                  <a:lnTo>
                    <a:pt x="42" y="5"/>
                  </a:lnTo>
                  <a:lnTo>
                    <a:pt x="36" y="5"/>
                  </a:lnTo>
                  <a:lnTo>
                    <a:pt x="30" y="5"/>
                  </a:lnTo>
                  <a:lnTo>
                    <a:pt x="18" y="5"/>
                  </a:lnTo>
                  <a:lnTo>
                    <a:pt x="12" y="5"/>
                  </a:lnTo>
                  <a:lnTo>
                    <a:pt x="6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579" name="Freeform 265"/>
            <p:cNvSpPr>
              <a:spLocks/>
            </p:cNvSpPr>
            <p:nvPr/>
          </p:nvSpPr>
          <p:spPr bwMode="auto">
            <a:xfrm>
              <a:off x="5173" y="1326"/>
              <a:ext cx="24" cy="6"/>
            </a:xfrm>
            <a:custGeom>
              <a:avLst/>
              <a:gdLst>
                <a:gd name="T0" fmla="*/ 0 w 24"/>
                <a:gd name="T1" fmla="*/ 6 h 6"/>
                <a:gd name="T2" fmla="*/ 0 w 24"/>
                <a:gd name="T3" fmla="*/ 6 h 6"/>
                <a:gd name="T4" fmla="*/ 6 w 24"/>
                <a:gd name="T5" fmla="*/ 0 h 6"/>
                <a:gd name="T6" fmla="*/ 6 w 24"/>
                <a:gd name="T7" fmla="*/ 0 h 6"/>
                <a:gd name="T8" fmla="*/ 12 w 24"/>
                <a:gd name="T9" fmla="*/ 0 h 6"/>
                <a:gd name="T10" fmla="*/ 12 w 24"/>
                <a:gd name="T11" fmla="*/ 0 h 6"/>
                <a:gd name="T12" fmla="*/ 18 w 24"/>
                <a:gd name="T13" fmla="*/ 0 h 6"/>
                <a:gd name="T14" fmla="*/ 24 w 24"/>
                <a:gd name="T15" fmla="*/ 0 h 6"/>
                <a:gd name="T16" fmla="*/ 24 w 24"/>
                <a:gd name="T17" fmla="*/ 0 h 6"/>
                <a:gd name="T18" fmla="*/ 18 w 24"/>
                <a:gd name="T19" fmla="*/ 0 h 6"/>
                <a:gd name="T20" fmla="*/ 18 w 24"/>
                <a:gd name="T21" fmla="*/ 0 h 6"/>
                <a:gd name="T22" fmla="*/ 12 w 24"/>
                <a:gd name="T23" fmla="*/ 0 h 6"/>
                <a:gd name="T24" fmla="*/ 6 w 24"/>
                <a:gd name="T25" fmla="*/ 6 h 6"/>
                <a:gd name="T26" fmla="*/ 6 w 24"/>
                <a:gd name="T27" fmla="*/ 6 h 6"/>
                <a:gd name="T28" fmla="*/ 0 w 24"/>
                <a:gd name="T29" fmla="*/ 6 h 6"/>
                <a:gd name="T30" fmla="*/ 0 w 24"/>
                <a:gd name="T31" fmla="*/ 6 h 6"/>
                <a:gd name="T32" fmla="*/ 0 w 24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0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580" name="Freeform 266"/>
            <p:cNvSpPr>
              <a:spLocks/>
            </p:cNvSpPr>
            <p:nvPr/>
          </p:nvSpPr>
          <p:spPr bwMode="auto">
            <a:xfrm>
              <a:off x="5125" y="1195"/>
              <a:ext cx="42" cy="12"/>
            </a:xfrm>
            <a:custGeom>
              <a:avLst/>
              <a:gdLst>
                <a:gd name="T0" fmla="*/ 0 w 42"/>
                <a:gd name="T1" fmla="*/ 0 h 12"/>
                <a:gd name="T2" fmla="*/ 0 w 42"/>
                <a:gd name="T3" fmla="*/ 0 h 12"/>
                <a:gd name="T4" fmla="*/ 6 w 42"/>
                <a:gd name="T5" fmla="*/ 0 h 12"/>
                <a:gd name="T6" fmla="*/ 12 w 42"/>
                <a:gd name="T7" fmla="*/ 0 h 12"/>
                <a:gd name="T8" fmla="*/ 18 w 42"/>
                <a:gd name="T9" fmla="*/ 0 h 12"/>
                <a:gd name="T10" fmla="*/ 24 w 42"/>
                <a:gd name="T11" fmla="*/ 0 h 12"/>
                <a:gd name="T12" fmla="*/ 30 w 42"/>
                <a:gd name="T13" fmla="*/ 6 h 12"/>
                <a:gd name="T14" fmla="*/ 36 w 42"/>
                <a:gd name="T15" fmla="*/ 6 h 12"/>
                <a:gd name="T16" fmla="*/ 42 w 42"/>
                <a:gd name="T17" fmla="*/ 12 h 12"/>
                <a:gd name="T18" fmla="*/ 36 w 42"/>
                <a:gd name="T19" fmla="*/ 12 h 12"/>
                <a:gd name="T20" fmla="*/ 30 w 42"/>
                <a:gd name="T21" fmla="*/ 6 h 12"/>
                <a:gd name="T22" fmla="*/ 24 w 42"/>
                <a:gd name="T23" fmla="*/ 6 h 12"/>
                <a:gd name="T24" fmla="*/ 18 w 42"/>
                <a:gd name="T25" fmla="*/ 6 h 12"/>
                <a:gd name="T26" fmla="*/ 12 w 42"/>
                <a:gd name="T27" fmla="*/ 6 h 12"/>
                <a:gd name="T28" fmla="*/ 6 w 42"/>
                <a:gd name="T29" fmla="*/ 6 h 12"/>
                <a:gd name="T30" fmla="*/ 0 w 42"/>
                <a:gd name="T31" fmla="*/ 0 h 12"/>
                <a:gd name="T32" fmla="*/ 0 w 4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12"/>
                <a:gd name="T53" fmla="*/ 42 w 4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12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581" name="Freeform 267"/>
            <p:cNvSpPr>
              <a:spLocks/>
            </p:cNvSpPr>
            <p:nvPr/>
          </p:nvSpPr>
          <p:spPr bwMode="auto">
            <a:xfrm>
              <a:off x="5131" y="1231"/>
              <a:ext cx="60" cy="12"/>
            </a:xfrm>
            <a:custGeom>
              <a:avLst/>
              <a:gdLst>
                <a:gd name="T0" fmla="*/ 0 w 60"/>
                <a:gd name="T1" fmla="*/ 0 h 12"/>
                <a:gd name="T2" fmla="*/ 0 w 60"/>
                <a:gd name="T3" fmla="*/ 0 h 12"/>
                <a:gd name="T4" fmla="*/ 6 w 60"/>
                <a:gd name="T5" fmla="*/ 0 h 12"/>
                <a:gd name="T6" fmla="*/ 18 w 60"/>
                <a:gd name="T7" fmla="*/ 0 h 12"/>
                <a:gd name="T8" fmla="*/ 24 w 60"/>
                <a:gd name="T9" fmla="*/ 0 h 12"/>
                <a:gd name="T10" fmla="*/ 36 w 60"/>
                <a:gd name="T11" fmla="*/ 6 h 12"/>
                <a:gd name="T12" fmla="*/ 48 w 60"/>
                <a:gd name="T13" fmla="*/ 6 h 12"/>
                <a:gd name="T14" fmla="*/ 54 w 60"/>
                <a:gd name="T15" fmla="*/ 6 h 12"/>
                <a:gd name="T16" fmla="*/ 60 w 60"/>
                <a:gd name="T17" fmla="*/ 12 h 12"/>
                <a:gd name="T18" fmla="*/ 54 w 60"/>
                <a:gd name="T19" fmla="*/ 12 h 12"/>
                <a:gd name="T20" fmla="*/ 48 w 60"/>
                <a:gd name="T21" fmla="*/ 12 h 12"/>
                <a:gd name="T22" fmla="*/ 36 w 60"/>
                <a:gd name="T23" fmla="*/ 12 h 12"/>
                <a:gd name="T24" fmla="*/ 24 w 60"/>
                <a:gd name="T25" fmla="*/ 12 h 12"/>
                <a:gd name="T26" fmla="*/ 18 w 60"/>
                <a:gd name="T27" fmla="*/ 6 h 12"/>
                <a:gd name="T28" fmla="*/ 6 w 60"/>
                <a:gd name="T29" fmla="*/ 6 h 12"/>
                <a:gd name="T30" fmla="*/ 0 w 60"/>
                <a:gd name="T31" fmla="*/ 6 h 12"/>
                <a:gd name="T32" fmla="*/ 0 w 60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0"/>
                <a:gd name="T52" fmla="*/ 0 h 12"/>
                <a:gd name="T53" fmla="*/ 60 w 6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0" h="12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6" y="6"/>
                  </a:lnTo>
                  <a:lnTo>
                    <a:pt x="48" y="6"/>
                  </a:lnTo>
                  <a:lnTo>
                    <a:pt x="54" y="6"/>
                  </a:lnTo>
                  <a:lnTo>
                    <a:pt x="60" y="12"/>
                  </a:lnTo>
                  <a:lnTo>
                    <a:pt x="54" y="12"/>
                  </a:lnTo>
                  <a:lnTo>
                    <a:pt x="48" y="12"/>
                  </a:lnTo>
                  <a:lnTo>
                    <a:pt x="36" y="12"/>
                  </a:lnTo>
                  <a:lnTo>
                    <a:pt x="24" y="12"/>
                  </a:lnTo>
                  <a:lnTo>
                    <a:pt x="18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582" name="Freeform 268"/>
            <p:cNvSpPr>
              <a:spLocks/>
            </p:cNvSpPr>
            <p:nvPr/>
          </p:nvSpPr>
          <p:spPr bwMode="auto">
            <a:xfrm>
              <a:off x="5149" y="1273"/>
              <a:ext cx="54" cy="12"/>
            </a:xfrm>
            <a:custGeom>
              <a:avLst/>
              <a:gdLst>
                <a:gd name="T0" fmla="*/ 0 w 54"/>
                <a:gd name="T1" fmla="*/ 6 h 12"/>
                <a:gd name="T2" fmla="*/ 0 w 54"/>
                <a:gd name="T3" fmla="*/ 6 h 12"/>
                <a:gd name="T4" fmla="*/ 6 w 54"/>
                <a:gd name="T5" fmla="*/ 6 h 12"/>
                <a:gd name="T6" fmla="*/ 12 w 54"/>
                <a:gd name="T7" fmla="*/ 0 h 12"/>
                <a:gd name="T8" fmla="*/ 24 w 54"/>
                <a:gd name="T9" fmla="*/ 0 h 12"/>
                <a:gd name="T10" fmla="*/ 30 w 54"/>
                <a:gd name="T11" fmla="*/ 0 h 12"/>
                <a:gd name="T12" fmla="*/ 36 w 54"/>
                <a:gd name="T13" fmla="*/ 6 h 12"/>
                <a:gd name="T14" fmla="*/ 48 w 54"/>
                <a:gd name="T15" fmla="*/ 6 h 12"/>
                <a:gd name="T16" fmla="*/ 54 w 54"/>
                <a:gd name="T17" fmla="*/ 12 h 12"/>
                <a:gd name="T18" fmla="*/ 48 w 54"/>
                <a:gd name="T19" fmla="*/ 6 h 12"/>
                <a:gd name="T20" fmla="*/ 42 w 54"/>
                <a:gd name="T21" fmla="*/ 6 h 12"/>
                <a:gd name="T22" fmla="*/ 30 w 54"/>
                <a:gd name="T23" fmla="*/ 12 h 12"/>
                <a:gd name="T24" fmla="*/ 24 w 54"/>
                <a:gd name="T25" fmla="*/ 12 h 12"/>
                <a:gd name="T26" fmla="*/ 12 w 54"/>
                <a:gd name="T27" fmla="*/ 12 h 12"/>
                <a:gd name="T28" fmla="*/ 6 w 54"/>
                <a:gd name="T29" fmla="*/ 12 h 12"/>
                <a:gd name="T30" fmla="*/ 0 w 54"/>
                <a:gd name="T31" fmla="*/ 6 h 12"/>
                <a:gd name="T32" fmla="*/ 0 w 54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12"/>
                <a:gd name="T53" fmla="*/ 54 w 5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12">
                  <a:moveTo>
                    <a:pt x="0" y="6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48" y="6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583" name="Freeform 269"/>
            <p:cNvSpPr>
              <a:spLocks/>
            </p:cNvSpPr>
            <p:nvPr/>
          </p:nvSpPr>
          <p:spPr bwMode="auto">
            <a:xfrm>
              <a:off x="5155" y="1296"/>
              <a:ext cx="48" cy="6"/>
            </a:xfrm>
            <a:custGeom>
              <a:avLst/>
              <a:gdLst>
                <a:gd name="T0" fmla="*/ 0 w 48"/>
                <a:gd name="T1" fmla="*/ 6 h 6"/>
                <a:gd name="T2" fmla="*/ 6 w 48"/>
                <a:gd name="T3" fmla="*/ 0 h 6"/>
                <a:gd name="T4" fmla="*/ 6 w 48"/>
                <a:gd name="T5" fmla="*/ 0 h 6"/>
                <a:gd name="T6" fmla="*/ 18 w 48"/>
                <a:gd name="T7" fmla="*/ 0 h 6"/>
                <a:gd name="T8" fmla="*/ 24 w 48"/>
                <a:gd name="T9" fmla="*/ 0 h 6"/>
                <a:gd name="T10" fmla="*/ 30 w 48"/>
                <a:gd name="T11" fmla="*/ 0 h 6"/>
                <a:gd name="T12" fmla="*/ 36 w 48"/>
                <a:gd name="T13" fmla="*/ 6 h 6"/>
                <a:gd name="T14" fmla="*/ 42 w 48"/>
                <a:gd name="T15" fmla="*/ 6 h 6"/>
                <a:gd name="T16" fmla="*/ 48 w 48"/>
                <a:gd name="T17" fmla="*/ 6 h 6"/>
                <a:gd name="T18" fmla="*/ 42 w 48"/>
                <a:gd name="T19" fmla="*/ 6 h 6"/>
                <a:gd name="T20" fmla="*/ 36 w 48"/>
                <a:gd name="T21" fmla="*/ 6 h 6"/>
                <a:gd name="T22" fmla="*/ 30 w 48"/>
                <a:gd name="T23" fmla="*/ 6 h 6"/>
                <a:gd name="T24" fmla="*/ 24 w 48"/>
                <a:gd name="T25" fmla="*/ 6 h 6"/>
                <a:gd name="T26" fmla="*/ 18 w 48"/>
                <a:gd name="T27" fmla="*/ 6 h 6"/>
                <a:gd name="T28" fmla="*/ 12 w 48"/>
                <a:gd name="T29" fmla="*/ 6 h 6"/>
                <a:gd name="T30" fmla="*/ 6 w 48"/>
                <a:gd name="T31" fmla="*/ 6 h 6"/>
                <a:gd name="T32" fmla="*/ 0 w 48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6"/>
                <a:gd name="T53" fmla="*/ 48 w 48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6">
                  <a:moveTo>
                    <a:pt x="0" y="6"/>
                  </a:move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42" y="6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584" name="Freeform 270"/>
            <p:cNvSpPr>
              <a:spLocks/>
            </p:cNvSpPr>
            <p:nvPr/>
          </p:nvSpPr>
          <p:spPr bwMode="auto">
            <a:xfrm>
              <a:off x="5173" y="1308"/>
              <a:ext cx="24" cy="12"/>
            </a:xfrm>
            <a:custGeom>
              <a:avLst/>
              <a:gdLst>
                <a:gd name="T0" fmla="*/ 0 w 24"/>
                <a:gd name="T1" fmla="*/ 6 h 12"/>
                <a:gd name="T2" fmla="*/ 0 w 24"/>
                <a:gd name="T3" fmla="*/ 6 h 12"/>
                <a:gd name="T4" fmla="*/ 6 w 24"/>
                <a:gd name="T5" fmla="*/ 6 h 12"/>
                <a:gd name="T6" fmla="*/ 6 w 24"/>
                <a:gd name="T7" fmla="*/ 6 h 12"/>
                <a:gd name="T8" fmla="*/ 12 w 24"/>
                <a:gd name="T9" fmla="*/ 6 h 12"/>
                <a:gd name="T10" fmla="*/ 18 w 24"/>
                <a:gd name="T11" fmla="*/ 0 h 12"/>
                <a:gd name="T12" fmla="*/ 24 w 24"/>
                <a:gd name="T13" fmla="*/ 6 h 12"/>
                <a:gd name="T14" fmla="*/ 24 w 24"/>
                <a:gd name="T15" fmla="*/ 6 h 12"/>
                <a:gd name="T16" fmla="*/ 24 w 24"/>
                <a:gd name="T17" fmla="*/ 6 h 12"/>
                <a:gd name="T18" fmla="*/ 24 w 24"/>
                <a:gd name="T19" fmla="*/ 6 h 12"/>
                <a:gd name="T20" fmla="*/ 18 w 24"/>
                <a:gd name="T21" fmla="*/ 6 h 12"/>
                <a:gd name="T22" fmla="*/ 12 w 24"/>
                <a:gd name="T23" fmla="*/ 6 h 12"/>
                <a:gd name="T24" fmla="*/ 12 w 24"/>
                <a:gd name="T25" fmla="*/ 6 h 12"/>
                <a:gd name="T26" fmla="*/ 6 w 24"/>
                <a:gd name="T27" fmla="*/ 12 h 12"/>
                <a:gd name="T28" fmla="*/ 0 w 24"/>
                <a:gd name="T29" fmla="*/ 12 h 12"/>
                <a:gd name="T30" fmla="*/ 0 w 24"/>
                <a:gd name="T31" fmla="*/ 12 h 12"/>
                <a:gd name="T32" fmla="*/ 0 w 24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2"/>
                <a:gd name="T53" fmla="*/ 24 w 2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2">
                  <a:moveTo>
                    <a:pt x="0" y="6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585" name="Freeform 271"/>
            <p:cNvSpPr>
              <a:spLocks/>
            </p:cNvSpPr>
            <p:nvPr/>
          </p:nvSpPr>
          <p:spPr bwMode="auto">
            <a:xfrm>
              <a:off x="5131" y="1183"/>
              <a:ext cx="30" cy="12"/>
            </a:xfrm>
            <a:custGeom>
              <a:avLst/>
              <a:gdLst>
                <a:gd name="T0" fmla="*/ 30 w 30"/>
                <a:gd name="T1" fmla="*/ 12 h 12"/>
                <a:gd name="T2" fmla="*/ 24 w 30"/>
                <a:gd name="T3" fmla="*/ 12 h 12"/>
                <a:gd name="T4" fmla="*/ 24 w 30"/>
                <a:gd name="T5" fmla="*/ 12 h 12"/>
                <a:gd name="T6" fmla="*/ 18 w 30"/>
                <a:gd name="T7" fmla="*/ 6 h 12"/>
                <a:gd name="T8" fmla="*/ 12 w 30"/>
                <a:gd name="T9" fmla="*/ 6 h 12"/>
                <a:gd name="T10" fmla="*/ 6 w 30"/>
                <a:gd name="T11" fmla="*/ 6 h 12"/>
                <a:gd name="T12" fmla="*/ 0 w 30"/>
                <a:gd name="T13" fmla="*/ 6 h 12"/>
                <a:gd name="T14" fmla="*/ 0 w 30"/>
                <a:gd name="T15" fmla="*/ 6 h 12"/>
                <a:gd name="T16" fmla="*/ 0 w 30"/>
                <a:gd name="T17" fmla="*/ 0 h 12"/>
                <a:gd name="T18" fmla="*/ 0 w 30"/>
                <a:gd name="T19" fmla="*/ 0 h 12"/>
                <a:gd name="T20" fmla="*/ 6 w 30"/>
                <a:gd name="T21" fmla="*/ 0 h 12"/>
                <a:gd name="T22" fmla="*/ 6 w 30"/>
                <a:gd name="T23" fmla="*/ 0 h 12"/>
                <a:gd name="T24" fmla="*/ 12 w 30"/>
                <a:gd name="T25" fmla="*/ 0 h 12"/>
                <a:gd name="T26" fmla="*/ 18 w 30"/>
                <a:gd name="T27" fmla="*/ 6 h 12"/>
                <a:gd name="T28" fmla="*/ 24 w 30"/>
                <a:gd name="T29" fmla="*/ 6 h 12"/>
                <a:gd name="T30" fmla="*/ 24 w 30"/>
                <a:gd name="T31" fmla="*/ 12 h 12"/>
                <a:gd name="T32" fmla="*/ 30 w 30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2"/>
                <a:gd name="T53" fmla="*/ 30 w 3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2">
                  <a:moveTo>
                    <a:pt x="30" y="12"/>
                  </a:moveTo>
                  <a:lnTo>
                    <a:pt x="24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3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586" name="Freeform 272"/>
            <p:cNvSpPr>
              <a:spLocks/>
            </p:cNvSpPr>
            <p:nvPr/>
          </p:nvSpPr>
          <p:spPr bwMode="auto">
            <a:xfrm>
              <a:off x="5155" y="1171"/>
              <a:ext cx="6" cy="24"/>
            </a:xfrm>
            <a:custGeom>
              <a:avLst/>
              <a:gdLst>
                <a:gd name="T0" fmla="*/ 6 w 6"/>
                <a:gd name="T1" fmla="*/ 24 h 24"/>
                <a:gd name="T2" fmla="*/ 6 w 6"/>
                <a:gd name="T3" fmla="*/ 18 h 24"/>
                <a:gd name="T4" fmla="*/ 6 w 6"/>
                <a:gd name="T5" fmla="*/ 12 h 24"/>
                <a:gd name="T6" fmla="*/ 6 w 6"/>
                <a:gd name="T7" fmla="*/ 0 h 24"/>
                <a:gd name="T8" fmla="*/ 0 w 6"/>
                <a:gd name="T9" fmla="*/ 0 h 24"/>
                <a:gd name="T10" fmla="*/ 0 w 6"/>
                <a:gd name="T11" fmla="*/ 0 h 24"/>
                <a:gd name="T12" fmla="*/ 0 w 6"/>
                <a:gd name="T13" fmla="*/ 6 h 24"/>
                <a:gd name="T14" fmla="*/ 0 w 6"/>
                <a:gd name="T15" fmla="*/ 18 h 24"/>
                <a:gd name="T16" fmla="*/ 6 w 6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4"/>
                <a:gd name="T29" fmla="*/ 6 w 6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4">
                  <a:moveTo>
                    <a:pt x="6" y="24"/>
                  </a:moveTo>
                  <a:lnTo>
                    <a:pt x="6" y="18"/>
                  </a:lnTo>
                  <a:lnTo>
                    <a:pt x="6" y="1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8"/>
                  </a:lnTo>
                  <a:lnTo>
                    <a:pt x="6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587" name="Freeform 273"/>
            <p:cNvSpPr>
              <a:spLocks/>
            </p:cNvSpPr>
            <p:nvPr/>
          </p:nvSpPr>
          <p:spPr bwMode="auto">
            <a:xfrm>
              <a:off x="5137" y="1165"/>
              <a:ext cx="12" cy="24"/>
            </a:xfrm>
            <a:custGeom>
              <a:avLst/>
              <a:gdLst>
                <a:gd name="T0" fmla="*/ 12 w 12"/>
                <a:gd name="T1" fmla="*/ 24 h 24"/>
                <a:gd name="T2" fmla="*/ 12 w 12"/>
                <a:gd name="T3" fmla="*/ 18 h 24"/>
                <a:gd name="T4" fmla="*/ 6 w 12"/>
                <a:gd name="T5" fmla="*/ 6 h 24"/>
                <a:gd name="T6" fmla="*/ 6 w 12"/>
                <a:gd name="T7" fmla="*/ 0 h 24"/>
                <a:gd name="T8" fmla="*/ 0 w 12"/>
                <a:gd name="T9" fmla="*/ 0 h 24"/>
                <a:gd name="T10" fmla="*/ 0 w 12"/>
                <a:gd name="T11" fmla="*/ 0 h 24"/>
                <a:gd name="T12" fmla="*/ 0 w 12"/>
                <a:gd name="T13" fmla="*/ 6 h 24"/>
                <a:gd name="T14" fmla="*/ 0 w 12"/>
                <a:gd name="T15" fmla="*/ 6 h 24"/>
                <a:gd name="T16" fmla="*/ 0 w 12"/>
                <a:gd name="T17" fmla="*/ 12 h 24"/>
                <a:gd name="T18" fmla="*/ 6 w 12"/>
                <a:gd name="T19" fmla="*/ 12 h 24"/>
                <a:gd name="T20" fmla="*/ 6 w 12"/>
                <a:gd name="T21" fmla="*/ 18 h 24"/>
                <a:gd name="T22" fmla="*/ 12 w 12"/>
                <a:gd name="T23" fmla="*/ 18 h 24"/>
                <a:gd name="T24" fmla="*/ 12 w 12"/>
                <a:gd name="T25" fmla="*/ 24 h 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24"/>
                <a:gd name="T41" fmla="*/ 12 w 12"/>
                <a:gd name="T42" fmla="*/ 24 h 2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24">
                  <a:moveTo>
                    <a:pt x="12" y="24"/>
                  </a:moveTo>
                  <a:lnTo>
                    <a:pt x="12" y="18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588" name="Freeform 274"/>
            <p:cNvSpPr>
              <a:spLocks/>
            </p:cNvSpPr>
            <p:nvPr/>
          </p:nvSpPr>
          <p:spPr bwMode="auto">
            <a:xfrm>
              <a:off x="5197" y="1308"/>
              <a:ext cx="36" cy="6"/>
            </a:xfrm>
            <a:custGeom>
              <a:avLst/>
              <a:gdLst>
                <a:gd name="T0" fmla="*/ 0 w 36"/>
                <a:gd name="T1" fmla="*/ 6 h 6"/>
                <a:gd name="T2" fmla="*/ 6 w 36"/>
                <a:gd name="T3" fmla="*/ 6 h 6"/>
                <a:gd name="T4" fmla="*/ 6 w 36"/>
                <a:gd name="T5" fmla="*/ 0 h 6"/>
                <a:gd name="T6" fmla="*/ 12 w 36"/>
                <a:gd name="T7" fmla="*/ 0 h 6"/>
                <a:gd name="T8" fmla="*/ 18 w 36"/>
                <a:gd name="T9" fmla="*/ 0 h 6"/>
                <a:gd name="T10" fmla="*/ 24 w 36"/>
                <a:gd name="T11" fmla="*/ 0 h 6"/>
                <a:gd name="T12" fmla="*/ 30 w 36"/>
                <a:gd name="T13" fmla="*/ 0 h 6"/>
                <a:gd name="T14" fmla="*/ 30 w 36"/>
                <a:gd name="T15" fmla="*/ 6 h 6"/>
                <a:gd name="T16" fmla="*/ 36 w 36"/>
                <a:gd name="T17" fmla="*/ 6 h 6"/>
                <a:gd name="T18" fmla="*/ 36 w 36"/>
                <a:gd name="T19" fmla="*/ 6 h 6"/>
                <a:gd name="T20" fmla="*/ 30 w 36"/>
                <a:gd name="T21" fmla="*/ 6 h 6"/>
                <a:gd name="T22" fmla="*/ 24 w 36"/>
                <a:gd name="T23" fmla="*/ 6 h 6"/>
                <a:gd name="T24" fmla="*/ 18 w 36"/>
                <a:gd name="T25" fmla="*/ 6 h 6"/>
                <a:gd name="T26" fmla="*/ 18 w 36"/>
                <a:gd name="T27" fmla="*/ 6 h 6"/>
                <a:gd name="T28" fmla="*/ 12 w 36"/>
                <a:gd name="T29" fmla="*/ 6 h 6"/>
                <a:gd name="T30" fmla="*/ 6 w 36"/>
                <a:gd name="T31" fmla="*/ 6 h 6"/>
                <a:gd name="T32" fmla="*/ 0 w 36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6"/>
                <a:gd name="T53" fmla="*/ 36 w 36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6">
                  <a:moveTo>
                    <a:pt x="0" y="6"/>
                  </a:move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589" name="Freeform 275"/>
            <p:cNvSpPr>
              <a:spLocks/>
            </p:cNvSpPr>
            <p:nvPr/>
          </p:nvSpPr>
          <p:spPr bwMode="auto">
            <a:xfrm>
              <a:off x="5191" y="1326"/>
              <a:ext cx="30" cy="18"/>
            </a:xfrm>
            <a:custGeom>
              <a:avLst/>
              <a:gdLst>
                <a:gd name="T0" fmla="*/ 0 w 30"/>
                <a:gd name="T1" fmla="*/ 0 h 18"/>
                <a:gd name="T2" fmla="*/ 6 w 30"/>
                <a:gd name="T3" fmla="*/ 0 h 18"/>
                <a:gd name="T4" fmla="*/ 6 w 30"/>
                <a:gd name="T5" fmla="*/ 6 h 18"/>
                <a:gd name="T6" fmla="*/ 12 w 30"/>
                <a:gd name="T7" fmla="*/ 6 h 18"/>
                <a:gd name="T8" fmla="*/ 18 w 30"/>
                <a:gd name="T9" fmla="*/ 6 h 18"/>
                <a:gd name="T10" fmla="*/ 24 w 30"/>
                <a:gd name="T11" fmla="*/ 6 h 18"/>
                <a:gd name="T12" fmla="*/ 30 w 30"/>
                <a:gd name="T13" fmla="*/ 12 h 18"/>
                <a:gd name="T14" fmla="*/ 30 w 30"/>
                <a:gd name="T15" fmla="*/ 12 h 18"/>
                <a:gd name="T16" fmla="*/ 30 w 30"/>
                <a:gd name="T17" fmla="*/ 12 h 18"/>
                <a:gd name="T18" fmla="*/ 30 w 30"/>
                <a:gd name="T19" fmla="*/ 18 h 18"/>
                <a:gd name="T20" fmla="*/ 30 w 30"/>
                <a:gd name="T21" fmla="*/ 18 h 18"/>
                <a:gd name="T22" fmla="*/ 24 w 30"/>
                <a:gd name="T23" fmla="*/ 12 h 18"/>
                <a:gd name="T24" fmla="*/ 18 w 30"/>
                <a:gd name="T25" fmla="*/ 12 h 18"/>
                <a:gd name="T26" fmla="*/ 12 w 30"/>
                <a:gd name="T27" fmla="*/ 12 h 18"/>
                <a:gd name="T28" fmla="*/ 6 w 30"/>
                <a:gd name="T29" fmla="*/ 6 h 18"/>
                <a:gd name="T30" fmla="*/ 0 w 30"/>
                <a:gd name="T31" fmla="*/ 6 h 18"/>
                <a:gd name="T32" fmla="*/ 0 w 30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0" y="0"/>
                  </a:move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30" y="18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590" name="Freeform 276"/>
            <p:cNvSpPr>
              <a:spLocks/>
            </p:cNvSpPr>
            <p:nvPr/>
          </p:nvSpPr>
          <p:spPr bwMode="auto">
            <a:xfrm>
              <a:off x="5203" y="1296"/>
              <a:ext cx="30" cy="6"/>
            </a:xfrm>
            <a:custGeom>
              <a:avLst/>
              <a:gdLst>
                <a:gd name="T0" fmla="*/ 0 w 30"/>
                <a:gd name="T1" fmla="*/ 6 h 6"/>
                <a:gd name="T2" fmla="*/ 0 w 30"/>
                <a:gd name="T3" fmla="*/ 6 h 6"/>
                <a:gd name="T4" fmla="*/ 0 w 30"/>
                <a:gd name="T5" fmla="*/ 6 h 6"/>
                <a:gd name="T6" fmla="*/ 6 w 30"/>
                <a:gd name="T7" fmla="*/ 0 h 6"/>
                <a:gd name="T8" fmla="*/ 12 w 30"/>
                <a:gd name="T9" fmla="*/ 0 h 6"/>
                <a:gd name="T10" fmla="*/ 18 w 30"/>
                <a:gd name="T11" fmla="*/ 0 h 6"/>
                <a:gd name="T12" fmla="*/ 24 w 30"/>
                <a:gd name="T13" fmla="*/ 0 h 6"/>
                <a:gd name="T14" fmla="*/ 24 w 30"/>
                <a:gd name="T15" fmla="*/ 0 h 6"/>
                <a:gd name="T16" fmla="*/ 30 w 30"/>
                <a:gd name="T17" fmla="*/ 6 h 6"/>
                <a:gd name="T18" fmla="*/ 30 w 30"/>
                <a:gd name="T19" fmla="*/ 6 h 6"/>
                <a:gd name="T20" fmla="*/ 24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6 h 6"/>
                <a:gd name="T28" fmla="*/ 6 w 30"/>
                <a:gd name="T29" fmla="*/ 6 h 6"/>
                <a:gd name="T30" fmla="*/ 0 w 30"/>
                <a:gd name="T31" fmla="*/ 6 h 6"/>
                <a:gd name="T32" fmla="*/ 0 w 30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591" name="Freeform 277"/>
            <p:cNvSpPr>
              <a:spLocks/>
            </p:cNvSpPr>
            <p:nvPr/>
          </p:nvSpPr>
          <p:spPr bwMode="auto">
            <a:xfrm>
              <a:off x="5203" y="1285"/>
              <a:ext cx="30" cy="5"/>
            </a:xfrm>
            <a:custGeom>
              <a:avLst/>
              <a:gdLst>
                <a:gd name="T0" fmla="*/ 0 w 30"/>
                <a:gd name="T1" fmla="*/ 5 h 5"/>
                <a:gd name="T2" fmla="*/ 0 w 30"/>
                <a:gd name="T3" fmla="*/ 5 h 5"/>
                <a:gd name="T4" fmla="*/ 6 w 30"/>
                <a:gd name="T5" fmla="*/ 5 h 5"/>
                <a:gd name="T6" fmla="*/ 12 w 30"/>
                <a:gd name="T7" fmla="*/ 0 h 5"/>
                <a:gd name="T8" fmla="*/ 12 w 30"/>
                <a:gd name="T9" fmla="*/ 0 h 5"/>
                <a:gd name="T10" fmla="*/ 18 w 30"/>
                <a:gd name="T11" fmla="*/ 0 h 5"/>
                <a:gd name="T12" fmla="*/ 24 w 30"/>
                <a:gd name="T13" fmla="*/ 0 h 5"/>
                <a:gd name="T14" fmla="*/ 30 w 30"/>
                <a:gd name="T15" fmla="*/ 0 h 5"/>
                <a:gd name="T16" fmla="*/ 30 w 30"/>
                <a:gd name="T17" fmla="*/ 0 h 5"/>
                <a:gd name="T18" fmla="*/ 30 w 30"/>
                <a:gd name="T19" fmla="*/ 0 h 5"/>
                <a:gd name="T20" fmla="*/ 30 w 30"/>
                <a:gd name="T21" fmla="*/ 5 h 5"/>
                <a:gd name="T22" fmla="*/ 24 w 30"/>
                <a:gd name="T23" fmla="*/ 5 h 5"/>
                <a:gd name="T24" fmla="*/ 18 w 30"/>
                <a:gd name="T25" fmla="*/ 5 h 5"/>
                <a:gd name="T26" fmla="*/ 12 w 30"/>
                <a:gd name="T27" fmla="*/ 5 h 5"/>
                <a:gd name="T28" fmla="*/ 6 w 30"/>
                <a:gd name="T29" fmla="*/ 5 h 5"/>
                <a:gd name="T30" fmla="*/ 0 w 30"/>
                <a:gd name="T31" fmla="*/ 5 h 5"/>
                <a:gd name="T32" fmla="*/ 0 w 30"/>
                <a:gd name="T33" fmla="*/ 5 h 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5"/>
                <a:gd name="T53" fmla="*/ 30 w 30"/>
                <a:gd name="T54" fmla="*/ 5 h 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5">
                  <a:moveTo>
                    <a:pt x="0" y="5"/>
                  </a:moveTo>
                  <a:lnTo>
                    <a:pt x="0" y="5"/>
                  </a:lnTo>
                  <a:lnTo>
                    <a:pt x="6" y="5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5"/>
                  </a:lnTo>
                  <a:lnTo>
                    <a:pt x="24" y="5"/>
                  </a:lnTo>
                  <a:lnTo>
                    <a:pt x="18" y="5"/>
                  </a:lnTo>
                  <a:lnTo>
                    <a:pt x="12" y="5"/>
                  </a:lnTo>
                  <a:lnTo>
                    <a:pt x="6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592" name="Freeform 278"/>
            <p:cNvSpPr>
              <a:spLocks/>
            </p:cNvSpPr>
            <p:nvPr/>
          </p:nvSpPr>
          <p:spPr bwMode="auto">
            <a:xfrm>
              <a:off x="5197" y="1273"/>
              <a:ext cx="36" cy="12"/>
            </a:xfrm>
            <a:custGeom>
              <a:avLst/>
              <a:gdLst>
                <a:gd name="T0" fmla="*/ 0 w 36"/>
                <a:gd name="T1" fmla="*/ 12 h 12"/>
                <a:gd name="T2" fmla="*/ 6 w 36"/>
                <a:gd name="T3" fmla="*/ 6 h 12"/>
                <a:gd name="T4" fmla="*/ 12 w 36"/>
                <a:gd name="T5" fmla="*/ 6 h 12"/>
                <a:gd name="T6" fmla="*/ 18 w 36"/>
                <a:gd name="T7" fmla="*/ 0 h 12"/>
                <a:gd name="T8" fmla="*/ 18 w 36"/>
                <a:gd name="T9" fmla="*/ 0 h 12"/>
                <a:gd name="T10" fmla="*/ 24 w 36"/>
                <a:gd name="T11" fmla="*/ 0 h 12"/>
                <a:gd name="T12" fmla="*/ 30 w 36"/>
                <a:gd name="T13" fmla="*/ 0 h 12"/>
                <a:gd name="T14" fmla="*/ 36 w 36"/>
                <a:gd name="T15" fmla="*/ 0 h 12"/>
                <a:gd name="T16" fmla="*/ 36 w 36"/>
                <a:gd name="T17" fmla="*/ 0 h 12"/>
                <a:gd name="T18" fmla="*/ 36 w 36"/>
                <a:gd name="T19" fmla="*/ 0 h 12"/>
                <a:gd name="T20" fmla="*/ 30 w 36"/>
                <a:gd name="T21" fmla="*/ 0 h 12"/>
                <a:gd name="T22" fmla="*/ 30 w 36"/>
                <a:gd name="T23" fmla="*/ 6 h 12"/>
                <a:gd name="T24" fmla="*/ 24 w 36"/>
                <a:gd name="T25" fmla="*/ 6 h 12"/>
                <a:gd name="T26" fmla="*/ 18 w 36"/>
                <a:gd name="T27" fmla="*/ 6 h 12"/>
                <a:gd name="T28" fmla="*/ 12 w 36"/>
                <a:gd name="T29" fmla="*/ 6 h 12"/>
                <a:gd name="T30" fmla="*/ 6 w 36"/>
                <a:gd name="T31" fmla="*/ 12 h 12"/>
                <a:gd name="T32" fmla="*/ 0 w 36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2"/>
                <a:gd name="T53" fmla="*/ 36 w 3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2">
                  <a:moveTo>
                    <a:pt x="0" y="12"/>
                  </a:moveTo>
                  <a:lnTo>
                    <a:pt x="6" y="6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593" name="Freeform 279"/>
            <p:cNvSpPr>
              <a:spLocks/>
            </p:cNvSpPr>
            <p:nvPr/>
          </p:nvSpPr>
          <p:spPr bwMode="auto">
            <a:xfrm>
              <a:off x="5197" y="1249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6 w 36"/>
                <a:gd name="T3" fmla="*/ 18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6 h 24"/>
                <a:gd name="T10" fmla="*/ 24 w 36"/>
                <a:gd name="T11" fmla="*/ 6 h 24"/>
                <a:gd name="T12" fmla="*/ 30 w 36"/>
                <a:gd name="T13" fmla="*/ 6 h 24"/>
                <a:gd name="T14" fmla="*/ 30 w 36"/>
                <a:gd name="T15" fmla="*/ 0 h 24"/>
                <a:gd name="T16" fmla="*/ 36 w 36"/>
                <a:gd name="T17" fmla="*/ 6 h 24"/>
                <a:gd name="T18" fmla="*/ 36 w 36"/>
                <a:gd name="T19" fmla="*/ 6 h 24"/>
                <a:gd name="T20" fmla="*/ 30 w 36"/>
                <a:gd name="T21" fmla="*/ 12 h 24"/>
                <a:gd name="T22" fmla="*/ 24 w 36"/>
                <a:gd name="T23" fmla="*/ 12 h 24"/>
                <a:gd name="T24" fmla="*/ 18 w 36"/>
                <a:gd name="T25" fmla="*/ 12 h 24"/>
                <a:gd name="T26" fmla="*/ 18 w 36"/>
                <a:gd name="T27" fmla="*/ 18 h 24"/>
                <a:gd name="T28" fmla="*/ 12 w 36"/>
                <a:gd name="T29" fmla="*/ 18 h 24"/>
                <a:gd name="T30" fmla="*/ 6 w 36"/>
                <a:gd name="T31" fmla="*/ 18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6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594" name="Freeform 280"/>
            <p:cNvSpPr>
              <a:spLocks/>
            </p:cNvSpPr>
            <p:nvPr/>
          </p:nvSpPr>
          <p:spPr bwMode="auto">
            <a:xfrm>
              <a:off x="5191" y="1231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6 w 36"/>
                <a:gd name="T3" fmla="*/ 24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6 h 24"/>
                <a:gd name="T10" fmla="*/ 24 w 36"/>
                <a:gd name="T11" fmla="*/ 6 h 24"/>
                <a:gd name="T12" fmla="*/ 30 w 36"/>
                <a:gd name="T13" fmla="*/ 0 h 24"/>
                <a:gd name="T14" fmla="*/ 36 w 36"/>
                <a:gd name="T15" fmla="*/ 0 h 24"/>
                <a:gd name="T16" fmla="*/ 36 w 36"/>
                <a:gd name="T17" fmla="*/ 0 h 24"/>
                <a:gd name="T18" fmla="*/ 36 w 36"/>
                <a:gd name="T19" fmla="*/ 6 h 24"/>
                <a:gd name="T20" fmla="*/ 30 w 36"/>
                <a:gd name="T21" fmla="*/ 6 h 24"/>
                <a:gd name="T22" fmla="*/ 24 w 36"/>
                <a:gd name="T23" fmla="*/ 12 h 24"/>
                <a:gd name="T24" fmla="*/ 18 w 36"/>
                <a:gd name="T25" fmla="*/ 18 h 24"/>
                <a:gd name="T26" fmla="*/ 12 w 36"/>
                <a:gd name="T27" fmla="*/ 18 h 24"/>
                <a:gd name="T28" fmla="*/ 6 w 36"/>
                <a:gd name="T29" fmla="*/ 24 h 24"/>
                <a:gd name="T30" fmla="*/ 6 w 36"/>
                <a:gd name="T31" fmla="*/ 24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595" name="Freeform 281"/>
            <p:cNvSpPr>
              <a:spLocks/>
            </p:cNvSpPr>
            <p:nvPr/>
          </p:nvSpPr>
          <p:spPr bwMode="auto">
            <a:xfrm>
              <a:off x="5185" y="1213"/>
              <a:ext cx="36" cy="30"/>
            </a:xfrm>
            <a:custGeom>
              <a:avLst/>
              <a:gdLst>
                <a:gd name="T0" fmla="*/ 0 w 36"/>
                <a:gd name="T1" fmla="*/ 30 h 30"/>
                <a:gd name="T2" fmla="*/ 6 w 36"/>
                <a:gd name="T3" fmla="*/ 24 h 30"/>
                <a:gd name="T4" fmla="*/ 6 w 36"/>
                <a:gd name="T5" fmla="*/ 18 h 30"/>
                <a:gd name="T6" fmla="*/ 12 w 36"/>
                <a:gd name="T7" fmla="*/ 12 h 30"/>
                <a:gd name="T8" fmla="*/ 18 w 36"/>
                <a:gd name="T9" fmla="*/ 6 h 30"/>
                <a:gd name="T10" fmla="*/ 24 w 36"/>
                <a:gd name="T11" fmla="*/ 0 h 30"/>
                <a:gd name="T12" fmla="*/ 30 w 36"/>
                <a:gd name="T13" fmla="*/ 0 h 30"/>
                <a:gd name="T14" fmla="*/ 36 w 36"/>
                <a:gd name="T15" fmla="*/ 0 h 30"/>
                <a:gd name="T16" fmla="*/ 36 w 36"/>
                <a:gd name="T17" fmla="*/ 0 h 30"/>
                <a:gd name="T18" fmla="*/ 36 w 36"/>
                <a:gd name="T19" fmla="*/ 0 h 30"/>
                <a:gd name="T20" fmla="*/ 36 w 36"/>
                <a:gd name="T21" fmla="*/ 6 h 30"/>
                <a:gd name="T22" fmla="*/ 30 w 36"/>
                <a:gd name="T23" fmla="*/ 12 h 30"/>
                <a:gd name="T24" fmla="*/ 24 w 36"/>
                <a:gd name="T25" fmla="*/ 12 h 30"/>
                <a:gd name="T26" fmla="*/ 18 w 36"/>
                <a:gd name="T27" fmla="*/ 18 h 30"/>
                <a:gd name="T28" fmla="*/ 12 w 36"/>
                <a:gd name="T29" fmla="*/ 24 h 30"/>
                <a:gd name="T30" fmla="*/ 6 w 36"/>
                <a:gd name="T31" fmla="*/ 24 h 30"/>
                <a:gd name="T32" fmla="*/ 0 w 36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30"/>
                  </a:move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6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596" name="Freeform 282"/>
            <p:cNvSpPr>
              <a:spLocks/>
            </p:cNvSpPr>
            <p:nvPr/>
          </p:nvSpPr>
          <p:spPr bwMode="auto">
            <a:xfrm>
              <a:off x="5179" y="1195"/>
              <a:ext cx="36" cy="36"/>
            </a:xfrm>
            <a:custGeom>
              <a:avLst/>
              <a:gdLst>
                <a:gd name="T0" fmla="*/ 0 w 36"/>
                <a:gd name="T1" fmla="*/ 36 h 36"/>
                <a:gd name="T2" fmla="*/ 6 w 36"/>
                <a:gd name="T3" fmla="*/ 30 h 36"/>
                <a:gd name="T4" fmla="*/ 6 w 36"/>
                <a:gd name="T5" fmla="*/ 24 h 36"/>
                <a:gd name="T6" fmla="*/ 12 w 36"/>
                <a:gd name="T7" fmla="*/ 18 h 36"/>
                <a:gd name="T8" fmla="*/ 12 w 36"/>
                <a:gd name="T9" fmla="*/ 12 h 36"/>
                <a:gd name="T10" fmla="*/ 18 w 36"/>
                <a:gd name="T11" fmla="*/ 6 h 36"/>
                <a:gd name="T12" fmla="*/ 24 w 36"/>
                <a:gd name="T13" fmla="*/ 0 h 36"/>
                <a:gd name="T14" fmla="*/ 30 w 36"/>
                <a:gd name="T15" fmla="*/ 0 h 36"/>
                <a:gd name="T16" fmla="*/ 36 w 36"/>
                <a:gd name="T17" fmla="*/ 0 h 36"/>
                <a:gd name="T18" fmla="*/ 36 w 36"/>
                <a:gd name="T19" fmla="*/ 0 h 36"/>
                <a:gd name="T20" fmla="*/ 30 w 36"/>
                <a:gd name="T21" fmla="*/ 6 h 36"/>
                <a:gd name="T22" fmla="*/ 30 w 36"/>
                <a:gd name="T23" fmla="*/ 6 h 36"/>
                <a:gd name="T24" fmla="*/ 24 w 36"/>
                <a:gd name="T25" fmla="*/ 12 h 36"/>
                <a:gd name="T26" fmla="*/ 18 w 36"/>
                <a:gd name="T27" fmla="*/ 18 h 36"/>
                <a:gd name="T28" fmla="*/ 12 w 36"/>
                <a:gd name="T29" fmla="*/ 24 h 36"/>
                <a:gd name="T30" fmla="*/ 6 w 36"/>
                <a:gd name="T31" fmla="*/ 30 h 36"/>
                <a:gd name="T32" fmla="*/ 0 w 36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0" y="36"/>
                  </a:moveTo>
                  <a:lnTo>
                    <a:pt x="6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6" y="3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597" name="Freeform 283"/>
            <p:cNvSpPr>
              <a:spLocks/>
            </p:cNvSpPr>
            <p:nvPr/>
          </p:nvSpPr>
          <p:spPr bwMode="auto">
            <a:xfrm>
              <a:off x="5179" y="1183"/>
              <a:ext cx="12" cy="36"/>
            </a:xfrm>
            <a:custGeom>
              <a:avLst/>
              <a:gdLst>
                <a:gd name="T0" fmla="*/ 12 w 12"/>
                <a:gd name="T1" fmla="*/ 0 h 36"/>
                <a:gd name="T2" fmla="*/ 12 w 12"/>
                <a:gd name="T3" fmla="*/ 0 h 36"/>
                <a:gd name="T4" fmla="*/ 12 w 12"/>
                <a:gd name="T5" fmla="*/ 6 h 36"/>
                <a:gd name="T6" fmla="*/ 12 w 12"/>
                <a:gd name="T7" fmla="*/ 12 h 36"/>
                <a:gd name="T8" fmla="*/ 6 w 12"/>
                <a:gd name="T9" fmla="*/ 18 h 36"/>
                <a:gd name="T10" fmla="*/ 6 w 12"/>
                <a:gd name="T11" fmla="*/ 24 h 36"/>
                <a:gd name="T12" fmla="*/ 0 w 12"/>
                <a:gd name="T13" fmla="*/ 30 h 36"/>
                <a:gd name="T14" fmla="*/ 0 w 12"/>
                <a:gd name="T15" fmla="*/ 30 h 36"/>
                <a:gd name="T16" fmla="*/ 0 w 12"/>
                <a:gd name="T17" fmla="*/ 36 h 36"/>
                <a:gd name="T18" fmla="*/ 0 w 12"/>
                <a:gd name="T19" fmla="*/ 30 h 36"/>
                <a:gd name="T20" fmla="*/ 0 w 12"/>
                <a:gd name="T21" fmla="*/ 24 h 36"/>
                <a:gd name="T22" fmla="*/ 0 w 12"/>
                <a:gd name="T23" fmla="*/ 18 h 36"/>
                <a:gd name="T24" fmla="*/ 0 w 12"/>
                <a:gd name="T25" fmla="*/ 12 h 36"/>
                <a:gd name="T26" fmla="*/ 6 w 12"/>
                <a:gd name="T27" fmla="*/ 6 h 36"/>
                <a:gd name="T28" fmla="*/ 6 w 12"/>
                <a:gd name="T29" fmla="*/ 0 h 36"/>
                <a:gd name="T30" fmla="*/ 12 w 12"/>
                <a:gd name="T31" fmla="*/ 0 h 36"/>
                <a:gd name="T32" fmla="*/ 12 w 12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36"/>
                <a:gd name="T53" fmla="*/ 12 w 12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36">
                  <a:moveTo>
                    <a:pt x="12" y="0"/>
                  </a:move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598" name="Freeform 284"/>
            <p:cNvSpPr>
              <a:spLocks/>
            </p:cNvSpPr>
            <p:nvPr/>
          </p:nvSpPr>
          <p:spPr bwMode="auto">
            <a:xfrm>
              <a:off x="5167" y="1165"/>
              <a:ext cx="12" cy="42"/>
            </a:xfrm>
            <a:custGeom>
              <a:avLst/>
              <a:gdLst>
                <a:gd name="T0" fmla="*/ 12 w 12"/>
                <a:gd name="T1" fmla="*/ 0 h 42"/>
                <a:gd name="T2" fmla="*/ 12 w 12"/>
                <a:gd name="T3" fmla="*/ 6 h 42"/>
                <a:gd name="T4" fmla="*/ 12 w 12"/>
                <a:gd name="T5" fmla="*/ 6 h 42"/>
                <a:gd name="T6" fmla="*/ 12 w 12"/>
                <a:gd name="T7" fmla="*/ 12 h 42"/>
                <a:gd name="T8" fmla="*/ 6 w 12"/>
                <a:gd name="T9" fmla="*/ 18 h 42"/>
                <a:gd name="T10" fmla="*/ 6 w 12"/>
                <a:gd name="T11" fmla="*/ 30 h 42"/>
                <a:gd name="T12" fmla="*/ 6 w 12"/>
                <a:gd name="T13" fmla="*/ 36 h 42"/>
                <a:gd name="T14" fmla="*/ 0 w 12"/>
                <a:gd name="T15" fmla="*/ 36 h 42"/>
                <a:gd name="T16" fmla="*/ 0 w 12"/>
                <a:gd name="T17" fmla="*/ 42 h 42"/>
                <a:gd name="T18" fmla="*/ 0 w 12"/>
                <a:gd name="T19" fmla="*/ 36 h 42"/>
                <a:gd name="T20" fmla="*/ 0 w 12"/>
                <a:gd name="T21" fmla="*/ 30 h 42"/>
                <a:gd name="T22" fmla="*/ 0 w 12"/>
                <a:gd name="T23" fmla="*/ 24 h 42"/>
                <a:gd name="T24" fmla="*/ 0 w 12"/>
                <a:gd name="T25" fmla="*/ 18 h 42"/>
                <a:gd name="T26" fmla="*/ 6 w 12"/>
                <a:gd name="T27" fmla="*/ 12 h 42"/>
                <a:gd name="T28" fmla="*/ 6 w 12"/>
                <a:gd name="T29" fmla="*/ 6 h 42"/>
                <a:gd name="T30" fmla="*/ 12 w 12"/>
                <a:gd name="T31" fmla="*/ 0 h 42"/>
                <a:gd name="T32" fmla="*/ 12 w 12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42"/>
                <a:gd name="T53" fmla="*/ 12 w 12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42">
                  <a:moveTo>
                    <a:pt x="12" y="0"/>
                  </a:moveTo>
                  <a:lnTo>
                    <a:pt x="12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6" y="30"/>
                  </a:lnTo>
                  <a:lnTo>
                    <a:pt x="6" y="36"/>
                  </a:lnTo>
                  <a:lnTo>
                    <a:pt x="0" y="36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599" name="Freeform 285"/>
            <p:cNvSpPr>
              <a:spLocks/>
            </p:cNvSpPr>
            <p:nvPr/>
          </p:nvSpPr>
          <p:spPr bwMode="auto">
            <a:xfrm>
              <a:off x="5197" y="1051"/>
              <a:ext cx="42" cy="198"/>
            </a:xfrm>
            <a:custGeom>
              <a:avLst/>
              <a:gdLst>
                <a:gd name="T0" fmla="*/ 36 w 42"/>
                <a:gd name="T1" fmla="*/ 192 h 198"/>
                <a:gd name="T2" fmla="*/ 36 w 42"/>
                <a:gd name="T3" fmla="*/ 192 h 198"/>
                <a:gd name="T4" fmla="*/ 42 w 42"/>
                <a:gd name="T5" fmla="*/ 198 h 198"/>
                <a:gd name="T6" fmla="*/ 42 w 42"/>
                <a:gd name="T7" fmla="*/ 198 h 198"/>
                <a:gd name="T8" fmla="*/ 42 w 42"/>
                <a:gd name="T9" fmla="*/ 198 h 198"/>
                <a:gd name="T10" fmla="*/ 30 w 42"/>
                <a:gd name="T11" fmla="*/ 168 h 198"/>
                <a:gd name="T12" fmla="*/ 18 w 42"/>
                <a:gd name="T13" fmla="*/ 138 h 198"/>
                <a:gd name="T14" fmla="*/ 12 w 42"/>
                <a:gd name="T15" fmla="*/ 114 h 198"/>
                <a:gd name="T16" fmla="*/ 12 w 42"/>
                <a:gd name="T17" fmla="*/ 84 h 198"/>
                <a:gd name="T18" fmla="*/ 6 w 42"/>
                <a:gd name="T19" fmla="*/ 60 h 198"/>
                <a:gd name="T20" fmla="*/ 6 w 42"/>
                <a:gd name="T21" fmla="*/ 36 h 198"/>
                <a:gd name="T22" fmla="*/ 6 w 42"/>
                <a:gd name="T23" fmla="*/ 18 h 198"/>
                <a:gd name="T24" fmla="*/ 12 w 42"/>
                <a:gd name="T25" fmla="*/ 0 h 198"/>
                <a:gd name="T26" fmla="*/ 6 w 42"/>
                <a:gd name="T27" fmla="*/ 12 h 198"/>
                <a:gd name="T28" fmla="*/ 6 w 42"/>
                <a:gd name="T29" fmla="*/ 36 h 198"/>
                <a:gd name="T30" fmla="*/ 0 w 42"/>
                <a:gd name="T31" fmla="*/ 60 h 198"/>
                <a:gd name="T32" fmla="*/ 6 w 42"/>
                <a:gd name="T33" fmla="*/ 90 h 198"/>
                <a:gd name="T34" fmla="*/ 6 w 42"/>
                <a:gd name="T35" fmla="*/ 120 h 198"/>
                <a:gd name="T36" fmla="*/ 12 w 42"/>
                <a:gd name="T37" fmla="*/ 150 h 198"/>
                <a:gd name="T38" fmla="*/ 24 w 42"/>
                <a:gd name="T39" fmla="*/ 174 h 198"/>
                <a:gd name="T40" fmla="*/ 36 w 42"/>
                <a:gd name="T41" fmla="*/ 192 h 19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2"/>
                <a:gd name="T64" fmla="*/ 0 h 198"/>
                <a:gd name="T65" fmla="*/ 42 w 42"/>
                <a:gd name="T66" fmla="*/ 198 h 19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2" h="198">
                  <a:moveTo>
                    <a:pt x="36" y="192"/>
                  </a:moveTo>
                  <a:lnTo>
                    <a:pt x="36" y="192"/>
                  </a:lnTo>
                  <a:lnTo>
                    <a:pt x="42" y="198"/>
                  </a:lnTo>
                  <a:lnTo>
                    <a:pt x="30" y="168"/>
                  </a:lnTo>
                  <a:lnTo>
                    <a:pt x="18" y="138"/>
                  </a:lnTo>
                  <a:lnTo>
                    <a:pt x="12" y="114"/>
                  </a:lnTo>
                  <a:lnTo>
                    <a:pt x="12" y="84"/>
                  </a:lnTo>
                  <a:lnTo>
                    <a:pt x="6" y="60"/>
                  </a:lnTo>
                  <a:lnTo>
                    <a:pt x="6" y="36"/>
                  </a:lnTo>
                  <a:lnTo>
                    <a:pt x="6" y="18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6" y="36"/>
                  </a:lnTo>
                  <a:lnTo>
                    <a:pt x="0" y="60"/>
                  </a:lnTo>
                  <a:lnTo>
                    <a:pt x="6" y="90"/>
                  </a:lnTo>
                  <a:lnTo>
                    <a:pt x="6" y="120"/>
                  </a:lnTo>
                  <a:lnTo>
                    <a:pt x="12" y="150"/>
                  </a:lnTo>
                  <a:lnTo>
                    <a:pt x="24" y="174"/>
                  </a:lnTo>
                  <a:lnTo>
                    <a:pt x="36" y="19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00" name="Freeform 286"/>
            <p:cNvSpPr>
              <a:spLocks/>
            </p:cNvSpPr>
            <p:nvPr/>
          </p:nvSpPr>
          <p:spPr bwMode="auto">
            <a:xfrm>
              <a:off x="5203" y="1063"/>
              <a:ext cx="30" cy="30"/>
            </a:xfrm>
            <a:custGeom>
              <a:avLst/>
              <a:gdLst>
                <a:gd name="T0" fmla="*/ 30 w 30"/>
                <a:gd name="T1" fmla="*/ 0 h 30"/>
                <a:gd name="T2" fmla="*/ 30 w 30"/>
                <a:gd name="T3" fmla="*/ 0 h 30"/>
                <a:gd name="T4" fmla="*/ 24 w 30"/>
                <a:gd name="T5" fmla="*/ 0 h 30"/>
                <a:gd name="T6" fmla="*/ 18 w 30"/>
                <a:gd name="T7" fmla="*/ 0 h 30"/>
                <a:gd name="T8" fmla="*/ 18 w 30"/>
                <a:gd name="T9" fmla="*/ 6 h 30"/>
                <a:gd name="T10" fmla="*/ 12 w 30"/>
                <a:gd name="T11" fmla="*/ 12 h 30"/>
                <a:gd name="T12" fmla="*/ 6 w 30"/>
                <a:gd name="T13" fmla="*/ 12 h 30"/>
                <a:gd name="T14" fmla="*/ 0 w 30"/>
                <a:gd name="T15" fmla="*/ 24 h 30"/>
                <a:gd name="T16" fmla="*/ 0 w 30"/>
                <a:gd name="T17" fmla="*/ 30 h 30"/>
                <a:gd name="T18" fmla="*/ 6 w 30"/>
                <a:gd name="T19" fmla="*/ 24 h 30"/>
                <a:gd name="T20" fmla="*/ 6 w 30"/>
                <a:gd name="T21" fmla="*/ 18 h 30"/>
                <a:gd name="T22" fmla="*/ 12 w 30"/>
                <a:gd name="T23" fmla="*/ 18 h 30"/>
                <a:gd name="T24" fmla="*/ 18 w 30"/>
                <a:gd name="T25" fmla="*/ 12 h 30"/>
                <a:gd name="T26" fmla="*/ 24 w 30"/>
                <a:gd name="T27" fmla="*/ 12 h 30"/>
                <a:gd name="T28" fmla="*/ 24 w 30"/>
                <a:gd name="T29" fmla="*/ 6 h 30"/>
                <a:gd name="T30" fmla="*/ 30 w 30"/>
                <a:gd name="T31" fmla="*/ 0 h 30"/>
                <a:gd name="T32" fmla="*/ 30 w 30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0"/>
                <a:gd name="T53" fmla="*/ 30 w 30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0">
                  <a:moveTo>
                    <a:pt x="30" y="0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24" y="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01" name="Freeform 287"/>
            <p:cNvSpPr>
              <a:spLocks/>
            </p:cNvSpPr>
            <p:nvPr/>
          </p:nvSpPr>
          <p:spPr bwMode="auto">
            <a:xfrm>
              <a:off x="5203" y="1087"/>
              <a:ext cx="30" cy="36"/>
            </a:xfrm>
            <a:custGeom>
              <a:avLst/>
              <a:gdLst>
                <a:gd name="T0" fmla="*/ 30 w 30"/>
                <a:gd name="T1" fmla="*/ 6 h 36"/>
                <a:gd name="T2" fmla="*/ 30 w 30"/>
                <a:gd name="T3" fmla="*/ 0 h 36"/>
                <a:gd name="T4" fmla="*/ 24 w 30"/>
                <a:gd name="T5" fmla="*/ 6 h 36"/>
                <a:gd name="T6" fmla="*/ 24 w 30"/>
                <a:gd name="T7" fmla="*/ 6 h 36"/>
                <a:gd name="T8" fmla="*/ 18 w 30"/>
                <a:gd name="T9" fmla="*/ 12 h 36"/>
                <a:gd name="T10" fmla="*/ 12 w 30"/>
                <a:gd name="T11" fmla="*/ 18 h 36"/>
                <a:gd name="T12" fmla="*/ 6 w 30"/>
                <a:gd name="T13" fmla="*/ 24 h 36"/>
                <a:gd name="T14" fmla="*/ 0 w 30"/>
                <a:gd name="T15" fmla="*/ 30 h 36"/>
                <a:gd name="T16" fmla="*/ 0 w 30"/>
                <a:gd name="T17" fmla="*/ 36 h 36"/>
                <a:gd name="T18" fmla="*/ 0 w 30"/>
                <a:gd name="T19" fmla="*/ 36 h 36"/>
                <a:gd name="T20" fmla="*/ 6 w 30"/>
                <a:gd name="T21" fmla="*/ 30 h 36"/>
                <a:gd name="T22" fmla="*/ 12 w 30"/>
                <a:gd name="T23" fmla="*/ 30 h 36"/>
                <a:gd name="T24" fmla="*/ 18 w 30"/>
                <a:gd name="T25" fmla="*/ 24 h 36"/>
                <a:gd name="T26" fmla="*/ 24 w 30"/>
                <a:gd name="T27" fmla="*/ 18 h 36"/>
                <a:gd name="T28" fmla="*/ 30 w 30"/>
                <a:gd name="T29" fmla="*/ 12 h 36"/>
                <a:gd name="T30" fmla="*/ 30 w 30"/>
                <a:gd name="T31" fmla="*/ 6 h 36"/>
                <a:gd name="T32" fmla="*/ 30 w 30"/>
                <a:gd name="T33" fmla="*/ 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6"/>
                <a:gd name="T53" fmla="*/ 30 w 30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6">
                  <a:moveTo>
                    <a:pt x="30" y="6"/>
                  </a:moveTo>
                  <a:lnTo>
                    <a:pt x="30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8" y="24"/>
                  </a:lnTo>
                  <a:lnTo>
                    <a:pt x="24" y="18"/>
                  </a:lnTo>
                  <a:lnTo>
                    <a:pt x="30" y="12"/>
                  </a:lnTo>
                  <a:lnTo>
                    <a:pt x="3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02" name="Freeform 288"/>
            <p:cNvSpPr>
              <a:spLocks/>
            </p:cNvSpPr>
            <p:nvPr/>
          </p:nvSpPr>
          <p:spPr bwMode="auto">
            <a:xfrm>
              <a:off x="5203" y="1111"/>
              <a:ext cx="36" cy="30"/>
            </a:xfrm>
            <a:custGeom>
              <a:avLst/>
              <a:gdLst>
                <a:gd name="T0" fmla="*/ 36 w 36"/>
                <a:gd name="T1" fmla="*/ 0 h 30"/>
                <a:gd name="T2" fmla="*/ 36 w 36"/>
                <a:gd name="T3" fmla="*/ 0 h 30"/>
                <a:gd name="T4" fmla="*/ 30 w 36"/>
                <a:gd name="T5" fmla="*/ 0 h 30"/>
                <a:gd name="T6" fmla="*/ 24 w 36"/>
                <a:gd name="T7" fmla="*/ 6 h 30"/>
                <a:gd name="T8" fmla="*/ 18 w 36"/>
                <a:gd name="T9" fmla="*/ 6 h 30"/>
                <a:gd name="T10" fmla="*/ 12 w 36"/>
                <a:gd name="T11" fmla="*/ 12 h 30"/>
                <a:gd name="T12" fmla="*/ 6 w 36"/>
                <a:gd name="T13" fmla="*/ 18 h 30"/>
                <a:gd name="T14" fmla="*/ 0 w 36"/>
                <a:gd name="T15" fmla="*/ 24 h 30"/>
                <a:gd name="T16" fmla="*/ 0 w 36"/>
                <a:gd name="T17" fmla="*/ 30 h 30"/>
                <a:gd name="T18" fmla="*/ 0 w 36"/>
                <a:gd name="T19" fmla="*/ 30 h 30"/>
                <a:gd name="T20" fmla="*/ 6 w 36"/>
                <a:gd name="T21" fmla="*/ 30 h 30"/>
                <a:gd name="T22" fmla="*/ 12 w 36"/>
                <a:gd name="T23" fmla="*/ 24 h 30"/>
                <a:gd name="T24" fmla="*/ 24 w 36"/>
                <a:gd name="T25" fmla="*/ 18 h 30"/>
                <a:gd name="T26" fmla="*/ 30 w 36"/>
                <a:gd name="T27" fmla="*/ 12 h 30"/>
                <a:gd name="T28" fmla="*/ 36 w 36"/>
                <a:gd name="T29" fmla="*/ 6 h 30"/>
                <a:gd name="T30" fmla="*/ 36 w 36"/>
                <a:gd name="T31" fmla="*/ 6 h 30"/>
                <a:gd name="T32" fmla="*/ 36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36" y="0"/>
                  </a:moveTo>
                  <a:lnTo>
                    <a:pt x="36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24" y="18"/>
                  </a:lnTo>
                  <a:lnTo>
                    <a:pt x="30" y="12"/>
                  </a:lnTo>
                  <a:lnTo>
                    <a:pt x="36" y="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03" name="Freeform 289"/>
            <p:cNvSpPr>
              <a:spLocks/>
            </p:cNvSpPr>
            <p:nvPr/>
          </p:nvSpPr>
          <p:spPr bwMode="auto">
            <a:xfrm>
              <a:off x="5209" y="1147"/>
              <a:ext cx="36" cy="30"/>
            </a:xfrm>
            <a:custGeom>
              <a:avLst/>
              <a:gdLst>
                <a:gd name="T0" fmla="*/ 36 w 36"/>
                <a:gd name="T1" fmla="*/ 6 h 30"/>
                <a:gd name="T2" fmla="*/ 30 w 36"/>
                <a:gd name="T3" fmla="*/ 0 h 30"/>
                <a:gd name="T4" fmla="*/ 24 w 36"/>
                <a:gd name="T5" fmla="*/ 6 h 30"/>
                <a:gd name="T6" fmla="*/ 24 w 36"/>
                <a:gd name="T7" fmla="*/ 6 h 30"/>
                <a:gd name="T8" fmla="*/ 18 w 36"/>
                <a:gd name="T9" fmla="*/ 12 h 30"/>
                <a:gd name="T10" fmla="*/ 6 w 36"/>
                <a:gd name="T11" fmla="*/ 12 h 30"/>
                <a:gd name="T12" fmla="*/ 6 w 36"/>
                <a:gd name="T13" fmla="*/ 18 h 30"/>
                <a:gd name="T14" fmla="*/ 0 w 36"/>
                <a:gd name="T15" fmla="*/ 24 h 30"/>
                <a:gd name="T16" fmla="*/ 0 w 36"/>
                <a:gd name="T17" fmla="*/ 30 h 30"/>
                <a:gd name="T18" fmla="*/ 0 w 36"/>
                <a:gd name="T19" fmla="*/ 30 h 30"/>
                <a:gd name="T20" fmla="*/ 6 w 36"/>
                <a:gd name="T21" fmla="*/ 24 h 30"/>
                <a:gd name="T22" fmla="*/ 12 w 36"/>
                <a:gd name="T23" fmla="*/ 24 h 30"/>
                <a:gd name="T24" fmla="*/ 18 w 36"/>
                <a:gd name="T25" fmla="*/ 18 h 30"/>
                <a:gd name="T26" fmla="*/ 24 w 36"/>
                <a:gd name="T27" fmla="*/ 12 h 30"/>
                <a:gd name="T28" fmla="*/ 30 w 36"/>
                <a:gd name="T29" fmla="*/ 12 h 30"/>
                <a:gd name="T30" fmla="*/ 30 w 36"/>
                <a:gd name="T31" fmla="*/ 6 h 30"/>
                <a:gd name="T32" fmla="*/ 36 w 36"/>
                <a:gd name="T33" fmla="*/ 6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36" y="6"/>
                  </a:moveTo>
                  <a:lnTo>
                    <a:pt x="30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0" y="6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04" name="Freeform 290"/>
            <p:cNvSpPr>
              <a:spLocks/>
            </p:cNvSpPr>
            <p:nvPr/>
          </p:nvSpPr>
          <p:spPr bwMode="auto">
            <a:xfrm>
              <a:off x="5209" y="1171"/>
              <a:ext cx="36" cy="18"/>
            </a:xfrm>
            <a:custGeom>
              <a:avLst/>
              <a:gdLst>
                <a:gd name="T0" fmla="*/ 36 w 36"/>
                <a:gd name="T1" fmla="*/ 0 h 18"/>
                <a:gd name="T2" fmla="*/ 30 w 36"/>
                <a:gd name="T3" fmla="*/ 0 h 18"/>
                <a:gd name="T4" fmla="*/ 30 w 36"/>
                <a:gd name="T5" fmla="*/ 0 h 18"/>
                <a:gd name="T6" fmla="*/ 24 w 36"/>
                <a:gd name="T7" fmla="*/ 0 h 18"/>
                <a:gd name="T8" fmla="*/ 18 w 36"/>
                <a:gd name="T9" fmla="*/ 0 h 18"/>
                <a:gd name="T10" fmla="*/ 12 w 36"/>
                <a:gd name="T11" fmla="*/ 6 h 18"/>
                <a:gd name="T12" fmla="*/ 6 w 36"/>
                <a:gd name="T13" fmla="*/ 6 h 18"/>
                <a:gd name="T14" fmla="*/ 6 w 36"/>
                <a:gd name="T15" fmla="*/ 12 h 18"/>
                <a:gd name="T16" fmla="*/ 0 w 36"/>
                <a:gd name="T17" fmla="*/ 18 h 18"/>
                <a:gd name="T18" fmla="*/ 6 w 36"/>
                <a:gd name="T19" fmla="*/ 18 h 18"/>
                <a:gd name="T20" fmla="*/ 12 w 36"/>
                <a:gd name="T21" fmla="*/ 18 h 18"/>
                <a:gd name="T22" fmla="*/ 18 w 36"/>
                <a:gd name="T23" fmla="*/ 12 h 18"/>
                <a:gd name="T24" fmla="*/ 18 w 36"/>
                <a:gd name="T25" fmla="*/ 12 h 18"/>
                <a:gd name="T26" fmla="*/ 24 w 36"/>
                <a:gd name="T27" fmla="*/ 12 h 18"/>
                <a:gd name="T28" fmla="*/ 30 w 36"/>
                <a:gd name="T29" fmla="*/ 6 h 18"/>
                <a:gd name="T30" fmla="*/ 36 w 36"/>
                <a:gd name="T31" fmla="*/ 6 h 18"/>
                <a:gd name="T32" fmla="*/ 36 w 36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36" y="0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05" name="Freeform 291"/>
            <p:cNvSpPr>
              <a:spLocks/>
            </p:cNvSpPr>
            <p:nvPr/>
          </p:nvSpPr>
          <p:spPr bwMode="auto">
            <a:xfrm>
              <a:off x="5221" y="1207"/>
              <a:ext cx="24" cy="12"/>
            </a:xfrm>
            <a:custGeom>
              <a:avLst/>
              <a:gdLst>
                <a:gd name="T0" fmla="*/ 24 w 24"/>
                <a:gd name="T1" fmla="*/ 0 h 12"/>
                <a:gd name="T2" fmla="*/ 24 w 24"/>
                <a:gd name="T3" fmla="*/ 0 h 12"/>
                <a:gd name="T4" fmla="*/ 24 w 24"/>
                <a:gd name="T5" fmla="*/ 0 h 12"/>
                <a:gd name="T6" fmla="*/ 18 w 24"/>
                <a:gd name="T7" fmla="*/ 0 h 12"/>
                <a:gd name="T8" fmla="*/ 12 w 24"/>
                <a:gd name="T9" fmla="*/ 0 h 12"/>
                <a:gd name="T10" fmla="*/ 6 w 24"/>
                <a:gd name="T11" fmla="*/ 6 h 12"/>
                <a:gd name="T12" fmla="*/ 6 w 24"/>
                <a:gd name="T13" fmla="*/ 6 h 12"/>
                <a:gd name="T14" fmla="*/ 0 w 24"/>
                <a:gd name="T15" fmla="*/ 12 h 12"/>
                <a:gd name="T16" fmla="*/ 0 w 24"/>
                <a:gd name="T17" fmla="*/ 12 h 12"/>
                <a:gd name="T18" fmla="*/ 6 w 24"/>
                <a:gd name="T19" fmla="*/ 12 h 12"/>
                <a:gd name="T20" fmla="*/ 6 w 24"/>
                <a:gd name="T21" fmla="*/ 12 h 12"/>
                <a:gd name="T22" fmla="*/ 12 w 24"/>
                <a:gd name="T23" fmla="*/ 12 h 12"/>
                <a:gd name="T24" fmla="*/ 18 w 24"/>
                <a:gd name="T25" fmla="*/ 6 h 12"/>
                <a:gd name="T26" fmla="*/ 18 w 24"/>
                <a:gd name="T27" fmla="*/ 6 h 12"/>
                <a:gd name="T28" fmla="*/ 24 w 24"/>
                <a:gd name="T29" fmla="*/ 6 h 12"/>
                <a:gd name="T30" fmla="*/ 24 w 24"/>
                <a:gd name="T31" fmla="*/ 0 h 12"/>
                <a:gd name="T32" fmla="*/ 24 w 24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2"/>
                <a:gd name="T53" fmla="*/ 24 w 2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2">
                  <a:moveTo>
                    <a:pt x="24" y="0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06" name="Freeform 292"/>
            <p:cNvSpPr>
              <a:spLocks/>
            </p:cNvSpPr>
            <p:nvPr/>
          </p:nvSpPr>
          <p:spPr bwMode="auto">
            <a:xfrm>
              <a:off x="5227" y="1225"/>
              <a:ext cx="18" cy="12"/>
            </a:xfrm>
            <a:custGeom>
              <a:avLst/>
              <a:gdLst>
                <a:gd name="T0" fmla="*/ 18 w 18"/>
                <a:gd name="T1" fmla="*/ 0 h 12"/>
                <a:gd name="T2" fmla="*/ 12 w 18"/>
                <a:gd name="T3" fmla="*/ 0 h 12"/>
                <a:gd name="T4" fmla="*/ 12 w 18"/>
                <a:gd name="T5" fmla="*/ 0 h 12"/>
                <a:gd name="T6" fmla="*/ 12 w 18"/>
                <a:gd name="T7" fmla="*/ 0 h 12"/>
                <a:gd name="T8" fmla="*/ 6 w 18"/>
                <a:gd name="T9" fmla="*/ 0 h 12"/>
                <a:gd name="T10" fmla="*/ 6 w 18"/>
                <a:gd name="T11" fmla="*/ 0 h 12"/>
                <a:gd name="T12" fmla="*/ 0 w 18"/>
                <a:gd name="T13" fmla="*/ 6 h 12"/>
                <a:gd name="T14" fmla="*/ 0 w 18"/>
                <a:gd name="T15" fmla="*/ 6 h 12"/>
                <a:gd name="T16" fmla="*/ 0 w 18"/>
                <a:gd name="T17" fmla="*/ 12 h 12"/>
                <a:gd name="T18" fmla="*/ 0 w 18"/>
                <a:gd name="T19" fmla="*/ 6 h 12"/>
                <a:gd name="T20" fmla="*/ 6 w 18"/>
                <a:gd name="T21" fmla="*/ 6 h 12"/>
                <a:gd name="T22" fmla="*/ 6 w 18"/>
                <a:gd name="T23" fmla="*/ 6 h 12"/>
                <a:gd name="T24" fmla="*/ 12 w 18"/>
                <a:gd name="T25" fmla="*/ 6 h 12"/>
                <a:gd name="T26" fmla="*/ 12 w 18"/>
                <a:gd name="T27" fmla="*/ 0 h 12"/>
                <a:gd name="T28" fmla="*/ 18 w 18"/>
                <a:gd name="T29" fmla="*/ 0 h 12"/>
                <a:gd name="T30" fmla="*/ 18 w 18"/>
                <a:gd name="T31" fmla="*/ 0 h 12"/>
                <a:gd name="T32" fmla="*/ 18 w 18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2"/>
                <a:gd name="T53" fmla="*/ 18 w 1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2">
                  <a:moveTo>
                    <a:pt x="18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07" name="Freeform 293"/>
            <p:cNvSpPr>
              <a:spLocks/>
            </p:cNvSpPr>
            <p:nvPr/>
          </p:nvSpPr>
          <p:spPr bwMode="auto">
            <a:xfrm>
              <a:off x="5203" y="1075"/>
              <a:ext cx="30" cy="36"/>
            </a:xfrm>
            <a:custGeom>
              <a:avLst/>
              <a:gdLst>
                <a:gd name="T0" fmla="*/ 30 w 30"/>
                <a:gd name="T1" fmla="*/ 6 h 36"/>
                <a:gd name="T2" fmla="*/ 30 w 30"/>
                <a:gd name="T3" fmla="*/ 0 h 36"/>
                <a:gd name="T4" fmla="*/ 24 w 30"/>
                <a:gd name="T5" fmla="*/ 0 h 36"/>
                <a:gd name="T6" fmla="*/ 18 w 30"/>
                <a:gd name="T7" fmla="*/ 6 h 36"/>
                <a:gd name="T8" fmla="*/ 18 w 30"/>
                <a:gd name="T9" fmla="*/ 12 h 36"/>
                <a:gd name="T10" fmla="*/ 12 w 30"/>
                <a:gd name="T11" fmla="*/ 12 h 36"/>
                <a:gd name="T12" fmla="*/ 6 w 30"/>
                <a:gd name="T13" fmla="*/ 18 h 36"/>
                <a:gd name="T14" fmla="*/ 0 w 30"/>
                <a:gd name="T15" fmla="*/ 30 h 36"/>
                <a:gd name="T16" fmla="*/ 0 w 30"/>
                <a:gd name="T17" fmla="*/ 36 h 36"/>
                <a:gd name="T18" fmla="*/ 0 w 30"/>
                <a:gd name="T19" fmla="*/ 30 h 36"/>
                <a:gd name="T20" fmla="*/ 6 w 30"/>
                <a:gd name="T21" fmla="*/ 30 h 36"/>
                <a:gd name="T22" fmla="*/ 12 w 30"/>
                <a:gd name="T23" fmla="*/ 24 h 36"/>
                <a:gd name="T24" fmla="*/ 18 w 30"/>
                <a:gd name="T25" fmla="*/ 18 h 36"/>
                <a:gd name="T26" fmla="*/ 24 w 30"/>
                <a:gd name="T27" fmla="*/ 12 h 36"/>
                <a:gd name="T28" fmla="*/ 30 w 30"/>
                <a:gd name="T29" fmla="*/ 12 h 36"/>
                <a:gd name="T30" fmla="*/ 30 w 30"/>
                <a:gd name="T31" fmla="*/ 6 h 36"/>
                <a:gd name="T32" fmla="*/ 30 w 30"/>
                <a:gd name="T33" fmla="*/ 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6"/>
                <a:gd name="T53" fmla="*/ 30 w 30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6">
                  <a:moveTo>
                    <a:pt x="30" y="6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08" name="Freeform 294"/>
            <p:cNvSpPr>
              <a:spLocks/>
            </p:cNvSpPr>
            <p:nvPr/>
          </p:nvSpPr>
          <p:spPr bwMode="auto">
            <a:xfrm>
              <a:off x="5203" y="1051"/>
              <a:ext cx="24" cy="24"/>
            </a:xfrm>
            <a:custGeom>
              <a:avLst/>
              <a:gdLst>
                <a:gd name="T0" fmla="*/ 24 w 24"/>
                <a:gd name="T1" fmla="*/ 0 h 24"/>
                <a:gd name="T2" fmla="*/ 24 w 24"/>
                <a:gd name="T3" fmla="*/ 0 h 24"/>
                <a:gd name="T4" fmla="*/ 24 w 24"/>
                <a:gd name="T5" fmla="*/ 0 h 24"/>
                <a:gd name="T6" fmla="*/ 18 w 24"/>
                <a:gd name="T7" fmla="*/ 0 h 24"/>
                <a:gd name="T8" fmla="*/ 12 w 24"/>
                <a:gd name="T9" fmla="*/ 0 h 24"/>
                <a:gd name="T10" fmla="*/ 12 w 24"/>
                <a:gd name="T11" fmla="*/ 6 h 24"/>
                <a:gd name="T12" fmla="*/ 6 w 24"/>
                <a:gd name="T13" fmla="*/ 12 h 24"/>
                <a:gd name="T14" fmla="*/ 0 w 24"/>
                <a:gd name="T15" fmla="*/ 18 h 24"/>
                <a:gd name="T16" fmla="*/ 0 w 24"/>
                <a:gd name="T17" fmla="*/ 24 h 24"/>
                <a:gd name="T18" fmla="*/ 6 w 24"/>
                <a:gd name="T19" fmla="*/ 18 h 24"/>
                <a:gd name="T20" fmla="*/ 6 w 24"/>
                <a:gd name="T21" fmla="*/ 18 h 24"/>
                <a:gd name="T22" fmla="*/ 12 w 24"/>
                <a:gd name="T23" fmla="*/ 12 h 24"/>
                <a:gd name="T24" fmla="*/ 18 w 24"/>
                <a:gd name="T25" fmla="*/ 12 h 24"/>
                <a:gd name="T26" fmla="*/ 18 w 24"/>
                <a:gd name="T27" fmla="*/ 6 h 24"/>
                <a:gd name="T28" fmla="*/ 24 w 24"/>
                <a:gd name="T29" fmla="*/ 6 h 24"/>
                <a:gd name="T30" fmla="*/ 24 w 24"/>
                <a:gd name="T31" fmla="*/ 0 h 24"/>
                <a:gd name="T32" fmla="*/ 24 w 24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24" y="0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09" name="Freeform 295"/>
            <p:cNvSpPr>
              <a:spLocks/>
            </p:cNvSpPr>
            <p:nvPr/>
          </p:nvSpPr>
          <p:spPr bwMode="auto">
            <a:xfrm>
              <a:off x="5203" y="1135"/>
              <a:ext cx="36" cy="30"/>
            </a:xfrm>
            <a:custGeom>
              <a:avLst/>
              <a:gdLst>
                <a:gd name="T0" fmla="*/ 36 w 36"/>
                <a:gd name="T1" fmla="*/ 0 h 30"/>
                <a:gd name="T2" fmla="*/ 36 w 36"/>
                <a:gd name="T3" fmla="*/ 0 h 30"/>
                <a:gd name="T4" fmla="*/ 30 w 36"/>
                <a:gd name="T5" fmla="*/ 0 h 30"/>
                <a:gd name="T6" fmla="*/ 24 w 36"/>
                <a:gd name="T7" fmla="*/ 6 h 30"/>
                <a:gd name="T8" fmla="*/ 18 w 36"/>
                <a:gd name="T9" fmla="*/ 6 h 30"/>
                <a:gd name="T10" fmla="*/ 12 w 36"/>
                <a:gd name="T11" fmla="*/ 12 h 30"/>
                <a:gd name="T12" fmla="*/ 6 w 36"/>
                <a:gd name="T13" fmla="*/ 18 h 30"/>
                <a:gd name="T14" fmla="*/ 0 w 36"/>
                <a:gd name="T15" fmla="*/ 24 h 30"/>
                <a:gd name="T16" fmla="*/ 0 w 36"/>
                <a:gd name="T17" fmla="*/ 30 h 30"/>
                <a:gd name="T18" fmla="*/ 6 w 36"/>
                <a:gd name="T19" fmla="*/ 24 h 30"/>
                <a:gd name="T20" fmla="*/ 6 w 36"/>
                <a:gd name="T21" fmla="*/ 24 h 30"/>
                <a:gd name="T22" fmla="*/ 12 w 36"/>
                <a:gd name="T23" fmla="*/ 18 h 30"/>
                <a:gd name="T24" fmla="*/ 24 w 36"/>
                <a:gd name="T25" fmla="*/ 18 h 30"/>
                <a:gd name="T26" fmla="*/ 24 w 36"/>
                <a:gd name="T27" fmla="*/ 12 h 30"/>
                <a:gd name="T28" fmla="*/ 30 w 36"/>
                <a:gd name="T29" fmla="*/ 6 h 30"/>
                <a:gd name="T30" fmla="*/ 36 w 36"/>
                <a:gd name="T31" fmla="*/ 6 h 30"/>
                <a:gd name="T32" fmla="*/ 36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36" y="0"/>
                  </a:moveTo>
                  <a:lnTo>
                    <a:pt x="36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10" name="Freeform 296"/>
            <p:cNvSpPr>
              <a:spLocks/>
            </p:cNvSpPr>
            <p:nvPr/>
          </p:nvSpPr>
          <p:spPr bwMode="auto">
            <a:xfrm>
              <a:off x="5215" y="1189"/>
              <a:ext cx="30" cy="18"/>
            </a:xfrm>
            <a:custGeom>
              <a:avLst/>
              <a:gdLst>
                <a:gd name="T0" fmla="*/ 30 w 30"/>
                <a:gd name="T1" fmla="*/ 0 h 18"/>
                <a:gd name="T2" fmla="*/ 30 w 30"/>
                <a:gd name="T3" fmla="*/ 0 h 18"/>
                <a:gd name="T4" fmla="*/ 24 w 30"/>
                <a:gd name="T5" fmla="*/ 0 h 18"/>
                <a:gd name="T6" fmla="*/ 18 w 30"/>
                <a:gd name="T7" fmla="*/ 0 h 18"/>
                <a:gd name="T8" fmla="*/ 12 w 30"/>
                <a:gd name="T9" fmla="*/ 0 h 18"/>
                <a:gd name="T10" fmla="*/ 12 w 30"/>
                <a:gd name="T11" fmla="*/ 6 h 18"/>
                <a:gd name="T12" fmla="*/ 6 w 30"/>
                <a:gd name="T13" fmla="*/ 12 h 18"/>
                <a:gd name="T14" fmla="*/ 0 w 30"/>
                <a:gd name="T15" fmla="*/ 12 h 18"/>
                <a:gd name="T16" fmla="*/ 0 w 30"/>
                <a:gd name="T17" fmla="*/ 18 h 18"/>
                <a:gd name="T18" fmla="*/ 0 w 30"/>
                <a:gd name="T19" fmla="*/ 18 h 18"/>
                <a:gd name="T20" fmla="*/ 6 w 30"/>
                <a:gd name="T21" fmla="*/ 12 h 18"/>
                <a:gd name="T22" fmla="*/ 12 w 30"/>
                <a:gd name="T23" fmla="*/ 12 h 18"/>
                <a:gd name="T24" fmla="*/ 18 w 30"/>
                <a:gd name="T25" fmla="*/ 12 h 18"/>
                <a:gd name="T26" fmla="*/ 24 w 30"/>
                <a:gd name="T27" fmla="*/ 6 h 18"/>
                <a:gd name="T28" fmla="*/ 24 w 30"/>
                <a:gd name="T29" fmla="*/ 6 h 18"/>
                <a:gd name="T30" fmla="*/ 30 w 30"/>
                <a:gd name="T31" fmla="*/ 0 h 18"/>
                <a:gd name="T32" fmla="*/ 30 w 30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30" y="0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11" name="Freeform 297"/>
            <p:cNvSpPr>
              <a:spLocks/>
            </p:cNvSpPr>
            <p:nvPr/>
          </p:nvSpPr>
          <p:spPr bwMode="auto">
            <a:xfrm>
              <a:off x="5203" y="1033"/>
              <a:ext cx="6" cy="30"/>
            </a:xfrm>
            <a:custGeom>
              <a:avLst/>
              <a:gdLst>
                <a:gd name="T0" fmla="*/ 0 w 6"/>
                <a:gd name="T1" fmla="*/ 30 h 30"/>
                <a:gd name="T2" fmla="*/ 0 w 6"/>
                <a:gd name="T3" fmla="*/ 24 h 30"/>
                <a:gd name="T4" fmla="*/ 0 w 6"/>
                <a:gd name="T5" fmla="*/ 12 h 30"/>
                <a:gd name="T6" fmla="*/ 0 w 6"/>
                <a:gd name="T7" fmla="*/ 0 h 30"/>
                <a:gd name="T8" fmla="*/ 0 w 6"/>
                <a:gd name="T9" fmla="*/ 0 h 30"/>
                <a:gd name="T10" fmla="*/ 6 w 6"/>
                <a:gd name="T11" fmla="*/ 0 h 30"/>
                <a:gd name="T12" fmla="*/ 6 w 6"/>
                <a:gd name="T13" fmla="*/ 12 h 30"/>
                <a:gd name="T14" fmla="*/ 6 w 6"/>
                <a:gd name="T15" fmla="*/ 18 h 30"/>
                <a:gd name="T16" fmla="*/ 0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0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12" name="Freeform 298"/>
            <p:cNvSpPr>
              <a:spLocks/>
            </p:cNvSpPr>
            <p:nvPr/>
          </p:nvSpPr>
          <p:spPr bwMode="auto">
            <a:xfrm>
              <a:off x="5167" y="1051"/>
              <a:ext cx="36" cy="42"/>
            </a:xfrm>
            <a:custGeom>
              <a:avLst/>
              <a:gdLst>
                <a:gd name="T0" fmla="*/ 36 w 36"/>
                <a:gd name="T1" fmla="*/ 42 h 42"/>
                <a:gd name="T2" fmla="*/ 30 w 36"/>
                <a:gd name="T3" fmla="*/ 36 h 42"/>
                <a:gd name="T4" fmla="*/ 30 w 36"/>
                <a:gd name="T5" fmla="*/ 30 h 42"/>
                <a:gd name="T6" fmla="*/ 24 w 36"/>
                <a:gd name="T7" fmla="*/ 24 h 42"/>
                <a:gd name="T8" fmla="*/ 18 w 36"/>
                <a:gd name="T9" fmla="*/ 18 h 42"/>
                <a:gd name="T10" fmla="*/ 12 w 36"/>
                <a:gd name="T11" fmla="*/ 12 h 42"/>
                <a:gd name="T12" fmla="*/ 12 w 36"/>
                <a:gd name="T13" fmla="*/ 6 h 42"/>
                <a:gd name="T14" fmla="*/ 6 w 36"/>
                <a:gd name="T15" fmla="*/ 0 h 42"/>
                <a:gd name="T16" fmla="*/ 6 w 36"/>
                <a:gd name="T17" fmla="*/ 0 h 42"/>
                <a:gd name="T18" fmla="*/ 0 w 36"/>
                <a:gd name="T19" fmla="*/ 6 h 42"/>
                <a:gd name="T20" fmla="*/ 6 w 36"/>
                <a:gd name="T21" fmla="*/ 12 h 42"/>
                <a:gd name="T22" fmla="*/ 12 w 36"/>
                <a:gd name="T23" fmla="*/ 18 h 42"/>
                <a:gd name="T24" fmla="*/ 18 w 36"/>
                <a:gd name="T25" fmla="*/ 24 h 42"/>
                <a:gd name="T26" fmla="*/ 24 w 36"/>
                <a:gd name="T27" fmla="*/ 30 h 42"/>
                <a:gd name="T28" fmla="*/ 30 w 36"/>
                <a:gd name="T29" fmla="*/ 36 h 42"/>
                <a:gd name="T30" fmla="*/ 30 w 36"/>
                <a:gd name="T31" fmla="*/ 42 h 42"/>
                <a:gd name="T32" fmla="*/ 36 w 36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2"/>
                <a:gd name="T53" fmla="*/ 36 w 36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2">
                  <a:moveTo>
                    <a:pt x="36" y="42"/>
                  </a:moveTo>
                  <a:lnTo>
                    <a:pt x="30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30" y="36"/>
                  </a:lnTo>
                  <a:lnTo>
                    <a:pt x="30" y="42"/>
                  </a:lnTo>
                  <a:lnTo>
                    <a:pt x="36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13" name="Freeform 299"/>
            <p:cNvSpPr>
              <a:spLocks/>
            </p:cNvSpPr>
            <p:nvPr/>
          </p:nvSpPr>
          <p:spPr bwMode="auto">
            <a:xfrm>
              <a:off x="5167" y="1069"/>
              <a:ext cx="36" cy="42"/>
            </a:xfrm>
            <a:custGeom>
              <a:avLst/>
              <a:gdLst>
                <a:gd name="T0" fmla="*/ 36 w 36"/>
                <a:gd name="T1" fmla="*/ 42 h 42"/>
                <a:gd name="T2" fmla="*/ 30 w 36"/>
                <a:gd name="T3" fmla="*/ 36 h 42"/>
                <a:gd name="T4" fmla="*/ 30 w 36"/>
                <a:gd name="T5" fmla="*/ 30 h 42"/>
                <a:gd name="T6" fmla="*/ 24 w 36"/>
                <a:gd name="T7" fmla="*/ 24 h 42"/>
                <a:gd name="T8" fmla="*/ 18 w 36"/>
                <a:gd name="T9" fmla="*/ 12 h 42"/>
                <a:gd name="T10" fmla="*/ 12 w 36"/>
                <a:gd name="T11" fmla="*/ 6 h 42"/>
                <a:gd name="T12" fmla="*/ 6 w 36"/>
                <a:gd name="T13" fmla="*/ 6 h 42"/>
                <a:gd name="T14" fmla="*/ 6 w 36"/>
                <a:gd name="T15" fmla="*/ 0 h 42"/>
                <a:gd name="T16" fmla="*/ 0 w 36"/>
                <a:gd name="T17" fmla="*/ 0 h 42"/>
                <a:gd name="T18" fmla="*/ 0 w 36"/>
                <a:gd name="T19" fmla="*/ 6 h 42"/>
                <a:gd name="T20" fmla="*/ 6 w 36"/>
                <a:gd name="T21" fmla="*/ 12 h 42"/>
                <a:gd name="T22" fmla="*/ 12 w 36"/>
                <a:gd name="T23" fmla="*/ 18 h 42"/>
                <a:gd name="T24" fmla="*/ 18 w 36"/>
                <a:gd name="T25" fmla="*/ 24 h 42"/>
                <a:gd name="T26" fmla="*/ 24 w 36"/>
                <a:gd name="T27" fmla="*/ 30 h 42"/>
                <a:gd name="T28" fmla="*/ 30 w 36"/>
                <a:gd name="T29" fmla="*/ 36 h 42"/>
                <a:gd name="T30" fmla="*/ 30 w 36"/>
                <a:gd name="T31" fmla="*/ 36 h 42"/>
                <a:gd name="T32" fmla="*/ 36 w 36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2"/>
                <a:gd name="T53" fmla="*/ 36 w 36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2">
                  <a:moveTo>
                    <a:pt x="36" y="42"/>
                  </a:moveTo>
                  <a:lnTo>
                    <a:pt x="30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30" y="36"/>
                  </a:lnTo>
                  <a:lnTo>
                    <a:pt x="36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14" name="Freeform 300"/>
            <p:cNvSpPr>
              <a:spLocks/>
            </p:cNvSpPr>
            <p:nvPr/>
          </p:nvSpPr>
          <p:spPr bwMode="auto">
            <a:xfrm>
              <a:off x="5167" y="1093"/>
              <a:ext cx="36" cy="36"/>
            </a:xfrm>
            <a:custGeom>
              <a:avLst/>
              <a:gdLst>
                <a:gd name="T0" fmla="*/ 36 w 36"/>
                <a:gd name="T1" fmla="*/ 36 h 36"/>
                <a:gd name="T2" fmla="*/ 30 w 36"/>
                <a:gd name="T3" fmla="*/ 30 h 36"/>
                <a:gd name="T4" fmla="*/ 30 w 36"/>
                <a:gd name="T5" fmla="*/ 24 h 36"/>
                <a:gd name="T6" fmla="*/ 24 w 36"/>
                <a:gd name="T7" fmla="*/ 12 h 36"/>
                <a:gd name="T8" fmla="*/ 18 w 36"/>
                <a:gd name="T9" fmla="*/ 12 h 36"/>
                <a:gd name="T10" fmla="*/ 12 w 36"/>
                <a:gd name="T11" fmla="*/ 6 h 36"/>
                <a:gd name="T12" fmla="*/ 6 w 36"/>
                <a:gd name="T13" fmla="*/ 0 h 36"/>
                <a:gd name="T14" fmla="*/ 0 w 36"/>
                <a:gd name="T15" fmla="*/ 0 h 36"/>
                <a:gd name="T16" fmla="*/ 0 w 36"/>
                <a:gd name="T17" fmla="*/ 0 h 36"/>
                <a:gd name="T18" fmla="*/ 0 w 36"/>
                <a:gd name="T19" fmla="*/ 0 h 36"/>
                <a:gd name="T20" fmla="*/ 6 w 36"/>
                <a:gd name="T21" fmla="*/ 6 h 36"/>
                <a:gd name="T22" fmla="*/ 6 w 36"/>
                <a:gd name="T23" fmla="*/ 12 h 36"/>
                <a:gd name="T24" fmla="*/ 18 w 36"/>
                <a:gd name="T25" fmla="*/ 18 h 36"/>
                <a:gd name="T26" fmla="*/ 24 w 36"/>
                <a:gd name="T27" fmla="*/ 18 h 36"/>
                <a:gd name="T28" fmla="*/ 30 w 36"/>
                <a:gd name="T29" fmla="*/ 24 h 36"/>
                <a:gd name="T30" fmla="*/ 30 w 36"/>
                <a:gd name="T31" fmla="*/ 30 h 36"/>
                <a:gd name="T32" fmla="*/ 36 w 36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36" y="36"/>
                  </a:moveTo>
                  <a:lnTo>
                    <a:pt x="30" y="30"/>
                  </a:lnTo>
                  <a:lnTo>
                    <a:pt x="30" y="24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6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15" name="Freeform 301"/>
            <p:cNvSpPr>
              <a:spLocks/>
            </p:cNvSpPr>
            <p:nvPr/>
          </p:nvSpPr>
          <p:spPr bwMode="auto">
            <a:xfrm>
              <a:off x="5173" y="1117"/>
              <a:ext cx="30" cy="24"/>
            </a:xfrm>
            <a:custGeom>
              <a:avLst/>
              <a:gdLst>
                <a:gd name="T0" fmla="*/ 30 w 30"/>
                <a:gd name="T1" fmla="*/ 24 h 24"/>
                <a:gd name="T2" fmla="*/ 30 w 30"/>
                <a:gd name="T3" fmla="*/ 24 h 24"/>
                <a:gd name="T4" fmla="*/ 24 w 30"/>
                <a:gd name="T5" fmla="*/ 18 h 24"/>
                <a:gd name="T6" fmla="*/ 18 w 30"/>
                <a:gd name="T7" fmla="*/ 12 h 24"/>
                <a:gd name="T8" fmla="*/ 12 w 30"/>
                <a:gd name="T9" fmla="*/ 6 h 24"/>
                <a:gd name="T10" fmla="*/ 6 w 30"/>
                <a:gd name="T11" fmla="*/ 0 h 24"/>
                <a:gd name="T12" fmla="*/ 0 w 30"/>
                <a:gd name="T13" fmla="*/ 0 h 24"/>
                <a:gd name="T14" fmla="*/ 0 w 30"/>
                <a:gd name="T15" fmla="*/ 0 h 24"/>
                <a:gd name="T16" fmla="*/ 0 w 30"/>
                <a:gd name="T17" fmla="*/ 0 h 24"/>
                <a:gd name="T18" fmla="*/ 0 w 30"/>
                <a:gd name="T19" fmla="*/ 6 h 24"/>
                <a:gd name="T20" fmla="*/ 0 w 30"/>
                <a:gd name="T21" fmla="*/ 6 h 24"/>
                <a:gd name="T22" fmla="*/ 6 w 30"/>
                <a:gd name="T23" fmla="*/ 12 h 24"/>
                <a:gd name="T24" fmla="*/ 12 w 30"/>
                <a:gd name="T25" fmla="*/ 12 h 24"/>
                <a:gd name="T26" fmla="*/ 18 w 30"/>
                <a:gd name="T27" fmla="*/ 18 h 24"/>
                <a:gd name="T28" fmla="*/ 24 w 30"/>
                <a:gd name="T29" fmla="*/ 18 h 24"/>
                <a:gd name="T30" fmla="*/ 30 w 30"/>
                <a:gd name="T31" fmla="*/ 24 h 24"/>
                <a:gd name="T32" fmla="*/ 30 w 30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24"/>
                <a:gd name="T53" fmla="*/ 30 w 30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24">
                  <a:moveTo>
                    <a:pt x="30" y="24"/>
                  </a:moveTo>
                  <a:lnTo>
                    <a:pt x="30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16" name="Freeform 302"/>
            <p:cNvSpPr>
              <a:spLocks/>
            </p:cNvSpPr>
            <p:nvPr/>
          </p:nvSpPr>
          <p:spPr bwMode="auto">
            <a:xfrm>
              <a:off x="5173" y="1135"/>
              <a:ext cx="36" cy="24"/>
            </a:xfrm>
            <a:custGeom>
              <a:avLst/>
              <a:gdLst>
                <a:gd name="T0" fmla="*/ 36 w 36"/>
                <a:gd name="T1" fmla="*/ 24 h 24"/>
                <a:gd name="T2" fmla="*/ 30 w 36"/>
                <a:gd name="T3" fmla="*/ 24 h 24"/>
                <a:gd name="T4" fmla="*/ 24 w 36"/>
                <a:gd name="T5" fmla="*/ 18 h 24"/>
                <a:gd name="T6" fmla="*/ 18 w 36"/>
                <a:gd name="T7" fmla="*/ 12 h 24"/>
                <a:gd name="T8" fmla="*/ 12 w 36"/>
                <a:gd name="T9" fmla="*/ 12 h 24"/>
                <a:gd name="T10" fmla="*/ 6 w 36"/>
                <a:gd name="T11" fmla="*/ 6 h 24"/>
                <a:gd name="T12" fmla="*/ 6 w 36"/>
                <a:gd name="T13" fmla="*/ 6 h 24"/>
                <a:gd name="T14" fmla="*/ 0 w 36"/>
                <a:gd name="T15" fmla="*/ 0 h 24"/>
                <a:gd name="T16" fmla="*/ 0 w 36"/>
                <a:gd name="T17" fmla="*/ 6 h 24"/>
                <a:gd name="T18" fmla="*/ 0 w 36"/>
                <a:gd name="T19" fmla="*/ 6 h 24"/>
                <a:gd name="T20" fmla="*/ 6 w 36"/>
                <a:gd name="T21" fmla="*/ 12 h 24"/>
                <a:gd name="T22" fmla="*/ 12 w 36"/>
                <a:gd name="T23" fmla="*/ 18 h 24"/>
                <a:gd name="T24" fmla="*/ 18 w 36"/>
                <a:gd name="T25" fmla="*/ 18 h 24"/>
                <a:gd name="T26" fmla="*/ 24 w 36"/>
                <a:gd name="T27" fmla="*/ 24 h 24"/>
                <a:gd name="T28" fmla="*/ 24 w 36"/>
                <a:gd name="T29" fmla="*/ 24 h 24"/>
                <a:gd name="T30" fmla="*/ 30 w 36"/>
                <a:gd name="T31" fmla="*/ 24 h 24"/>
                <a:gd name="T32" fmla="*/ 36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36" y="24"/>
                  </a:moveTo>
                  <a:lnTo>
                    <a:pt x="30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6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17" name="Freeform 303"/>
            <p:cNvSpPr>
              <a:spLocks/>
            </p:cNvSpPr>
            <p:nvPr/>
          </p:nvSpPr>
          <p:spPr bwMode="auto">
            <a:xfrm>
              <a:off x="5179" y="1165"/>
              <a:ext cx="30" cy="12"/>
            </a:xfrm>
            <a:custGeom>
              <a:avLst/>
              <a:gdLst>
                <a:gd name="T0" fmla="*/ 30 w 30"/>
                <a:gd name="T1" fmla="*/ 12 h 12"/>
                <a:gd name="T2" fmla="*/ 24 w 30"/>
                <a:gd name="T3" fmla="*/ 12 h 12"/>
                <a:gd name="T4" fmla="*/ 24 w 30"/>
                <a:gd name="T5" fmla="*/ 6 h 12"/>
                <a:gd name="T6" fmla="*/ 18 w 30"/>
                <a:gd name="T7" fmla="*/ 6 h 12"/>
                <a:gd name="T8" fmla="*/ 12 w 30"/>
                <a:gd name="T9" fmla="*/ 6 h 12"/>
                <a:gd name="T10" fmla="*/ 6 w 30"/>
                <a:gd name="T11" fmla="*/ 0 h 12"/>
                <a:gd name="T12" fmla="*/ 6 w 30"/>
                <a:gd name="T13" fmla="*/ 0 h 12"/>
                <a:gd name="T14" fmla="*/ 0 w 30"/>
                <a:gd name="T15" fmla="*/ 0 h 12"/>
                <a:gd name="T16" fmla="*/ 0 w 30"/>
                <a:gd name="T17" fmla="*/ 6 h 12"/>
                <a:gd name="T18" fmla="*/ 0 w 30"/>
                <a:gd name="T19" fmla="*/ 6 h 12"/>
                <a:gd name="T20" fmla="*/ 6 w 30"/>
                <a:gd name="T21" fmla="*/ 12 h 12"/>
                <a:gd name="T22" fmla="*/ 6 w 30"/>
                <a:gd name="T23" fmla="*/ 12 h 12"/>
                <a:gd name="T24" fmla="*/ 12 w 30"/>
                <a:gd name="T25" fmla="*/ 12 h 12"/>
                <a:gd name="T26" fmla="*/ 18 w 30"/>
                <a:gd name="T27" fmla="*/ 12 h 12"/>
                <a:gd name="T28" fmla="*/ 24 w 30"/>
                <a:gd name="T29" fmla="*/ 12 h 12"/>
                <a:gd name="T30" fmla="*/ 30 w 30"/>
                <a:gd name="T31" fmla="*/ 12 h 12"/>
                <a:gd name="T32" fmla="*/ 30 w 30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2"/>
                <a:gd name="T53" fmla="*/ 30 w 3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2">
                  <a:moveTo>
                    <a:pt x="30" y="12"/>
                  </a:moveTo>
                  <a:lnTo>
                    <a:pt x="24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18" name="Freeform 304"/>
            <p:cNvSpPr>
              <a:spLocks/>
            </p:cNvSpPr>
            <p:nvPr/>
          </p:nvSpPr>
          <p:spPr bwMode="auto">
            <a:xfrm>
              <a:off x="5185" y="1189"/>
              <a:ext cx="30" cy="6"/>
            </a:xfrm>
            <a:custGeom>
              <a:avLst/>
              <a:gdLst>
                <a:gd name="T0" fmla="*/ 30 w 30"/>
                <a:gd name="T1" fmla="*/ 6 h 6"/>
                <a:gd name="T2" fmla="*/ 24 w 30"/>
                <a:gd name="T3" fmla="*/ 0 h 6"/>
                <a:gd name="T4" fmla="*/ 18 w 30"/>
                <a:gd name="T5" fmla="*/ 0 h 6"/>
                <a:gd name="T6" fmla="*/ 18 w 30"/>
                <a:gd name="T7" fmla="*/ 0 h 6"/>
                <a:gd name="T8" fmla="*/ 12 w 30"/>
                <a:gd name="T9" fmla="*/ 0 h 6"/>
                <a:gd name="T10" fmla="*/ 6 w 30"/>
                <a:gd name="T11" fmla="*/ 0 h 6"/>
                <a:gd name="T12" fmla="*/ 6 w 30"/>
                <a:gd name="T13" fmla="*/ 0 h 6"/>
                <a:gd name="T14" fmla="*/ 0 w 30"/>
                <a:gd name="T15" fmla="*/ 0 h 6"/>
                <a:gd name="T16" fmla="*/ 0 w 30"/>
                <a:gd name="T17" fmla="*/ 0 h 6"/>
                <a:gd name="T18" fmla="*/ 0 w 30"/>
                <a:gd name="T19" fmla="*/ 0 h 6"/>
                <a:gd name="T20" fmla="*/ 6 w 30"/>
                <a:gd name="T21" fmla="*/ 6 h 6"/>
                <a:gd name="T22" fmla="*/ 6 w 30"/>
                <a:gd name="T23" fmla="*/ 6 h 6"/>
                <a:gd name="T24" fmla="*/ 12 w 30"/>
                <a:gd name="T25" fmla="*/ 6 h 6"/>
                <a:gd name="T26" fmla="*/ 18 w 30"/>
                <a:gd name="T27" fmla="*/ 6 h 6"/>
                <a:gd name="T28" fmla="*/ 18 w 30"/>
                <a:gd name="T29" fmla="*/ 6 h 6"/>
                <a:gd name="T30" fmla="*/ 24 w 30"/>
                <a:gd name="T31" fmla="*/ 6 h 6"/>
                <a:gd name="T32" fmla="*/ 30 w 30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30" y="6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19" name="Freeform 305"/>
            <p:cNvSpPr>
              <a:spLocks/>
            </p:cNvSpPr>
            <p:nvPr/>
          </p:nvSpPr>
          <p:spPr bwMode="auto">
            <a:xfrm>
              <a:off x="5191" y="1201"/>
              <a:ext cx="24" cy="6"/>
            </a:xfrm>
            <a:custGeom>
              <a:avLst/>
              <a:gdLst>
                <a:gd name="T0" fmla="*/ 24 w 24"/>
                <a:gd name="T1" fmla="*/ 6 h 6"/>
                <a:gd name="T2" fmla="*/ 24 w 24"/>
                <a:gd name="T3" fmla="*/ 6 h 6"/>
                <a:gd name="T4" fmla="*/ 18 w 24"/>
                <a:gd name="T5" fmla="*/ 0 h 6"/>
                <a:gd name="T6" fmla="*/ 18 w 24"/>
                <a:gd name="T7" fmla="*/ 0 h 6"/>
                <a:gd name="T8" fmla="*/ 12 w 24"/>
                <a:gd name="T9" fmla="*/ 0 h 6"/>
                <a:gd name="T10" fmla="*/ 6 w 24"/>
                <a:gd name="T11" fmla="*/ 0 h 6"/>
                <a:gd name="T12" fmla="*/ 6 w 24"/>
                <a:gd name="T13" fmla="*/ 0 h 6"/>
                <a:gd name="T14" fmla="*/ 0 w 24"/>
                <a:gd name="T15" fmla="*/ 6 h 6"/>
                <a:gd name="T16" fmla="*/ 0 w 24"/>
                <a:gd name="T17" fmla="*/ 6 h 6"/>
                <a:gd name="T18" fmla="*/ 0 w 24"/>
                <a:gd name="T19" fmla="*/ 6 h 6"/>
                <a:gd name="T20" fmla="*/ 0 w 24"/>
                <a:gd name="T21" fmla="*/ 6 h 6"/>
                <a:gd name="T22" fmla="*/ 6 w 24"/>
                <a:gd name="T23" fmla="*/ 6 h 6"/>
                <a:gd name="T24" fmla="*/ 6 w 24"/>
                <a:gd name="T25" fmla="*/ 6 h 6"/>
                <a:gd name="T26" fmla="*/ 12 w 24"/>
                <a:gd name="T27" fmla="*/ 6 h 6"/>
                <a:gd name="T28" fmla="*/ 18 w 24"/>
                <a:gd name="T29" fmla="*/ 6 h 6"/>
                <a:gd name="T30" fmla="*/ 24 w 24"/>
                <a:gd name="T31" fmla="*/ 6 h 6"/>
                <a:gd name="T32" fmla="*/ 24 w 24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24" y="6"/>
                  </a:moveTo>
                  <a:lnTo>
                    <a:pt x="24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20" name="Freeform 306"/>
            <p:cNvSpPr>
              <a:spLocks/>
            </p:cNvSpPr>
            <p:nvPr/>
          </p:nvSpPr>
          <p:spPr bwMode="auto">
            <a:xfrm>
              <a:off x="5197" y="1213"/>
              <a:ext cx="24" cy="12"/>
            </a:xfrm>
            <a:custGeom>
              <a:avLst/>
              <a:gdLst>
                <a:gd name="T0" fmla="*/ 24 w 24"/>
                <a:gd name="T1" fmla="*/ 12 h 12"/>
                <a:gd name="T2" fmla="*/ 24 w 24"/>
                <a:gd name="T3" fmla="*/ 6 h 12"/>
                <a:gd name="T4" fmla="*/ 24 w 24"/>
                <a:gd name="T5" fmla="*/ 6 h 12"/>
                <a:gd name="T6" fmla="*/ 18 w 24"/>
                <a:gd name="T7" fmla="*/ 6 h 12"/>
                <a:gd name="T8" fmla="*/ 18 w 24"/>
                <a:gd name="T9" fmla="*/ 0 h 12"/>
                <a:gd name="T10" fmla="*/ 12 w 24"/>
                <a:gd name="T11" fmla="*/ 0 h 12"/>
                <a:gd name="T12" fmla="*/ 6 w 24"/>
                <a:gd name="T13" fmla="*/ 0 h 12"/>
                <a:gd name="T14" fmla="*/ 6 w 24"/>
                <a:gd name="T15" fmla="*/ 0 h 12"/>
                <a:gd name="T16" fmla="*/ 0 w 24"/>
                <a:gd name="T17" fmla="*/ 6 h 12"/>
                <a:gd name="T18" fmla="*/ 0 w 24"/>
                <a:gd name="T19" fmla="*/ 6 h 12"/>
                <a:gd name="T20" fmla="*/ 6 w 24"/>
                <a:gd name="T21" fmla="*/ 12 h 12"/>
                <a:gd name="T22" fmla="*/ 6 w 24"/>
                <a:gd name="T23" fmla="*/ 12 h 12"/>
                <a:gd name="T24" fmla="*/ 12 w 24"/>
                <a:gd name="T25" fmla="*/ 12 h 12"/>
                <a:gd name="T26" fmla="*/ 18 w 24"/>
                <a:gd name="T27" fmla="*/ 12 h 12"/>
                <a:gd name="T28" fmla="*/ 18 w 24"/>
                <a:gd name="T29" fmla="*/ 12 h 12"/>
                <a:gd name="T30" fmla="*/ 24 w 24"/>
                <a:gd name="T31" fmla="*/ 12 h 12"/>
                <a:gd name="T32" fmla="*/ 24 w 24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2"/>
                <a:gd name="T53" fmla="*/ 24 w 2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2">
                  <a:moveTo>
                    <a:pt x="24" y="12"/>
                  </a:moveTo>
                  <a:lnTo>
                    <a:pt x="24" y="6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21" name="Freeform 307"/>
            <p:cNvSpPr>
              <a:spLocks/>
            </p:cNvSpPr>
            <p:nvPr/>
          </p:nvSpPr>
          <p:spPr bwMode="auto">
            <a:xfrm>
              <a:off x="5203" y="1225"/>
              <a:ext cx="24" cy="6"/>
            </a:xfrm>
            <a:custGeom>
              <a:avLst/>
              <a:gdLst>
                <a:gd name="T0" fmla="*/ 24 w 24"/>
                <a:gd name="T1" fmla="*/ 6 h 6"/>
                <a:gd name="T2" fmla="*/ 24 w 24"/>
                <a:gd name="T3" fmla="*/ 6 h 6"/>
                <a:gd name="T4" fmla="*/ 18 w 24"/>
                <a:gd name="T5" fmla="*/ 6 h 6"/>
                <a:gd name="T6" fmla="*/ 18 w 24"/>
                <a:gd name="T7" fmla="*/ 0 h 6"/>
                <a:gd name="T8" fmla="*/ 12 w 24"/>
                <a:gd name="T9" fmla="*/ 0 h 6"/>
                <a:gd name="T10" fmla="*/ 6 w 24"/>
                <a:gd name="T11" fmla="*/ 0 h 6"/>
                <a:gd name="T12" fmla="*/ 6 w 24"/>
                <a:gd name="T13" fmla="*/ 0 h 6"/>
                <a:gd name="T14" fmla="*/ 0 w 24"/>
                <a:gd name="T15" fmla="*/ 0 h 6"/>
                <a:gd name="T16" fmla="*/ 0 w 24"/>
                <a:gd name="T17" fmla="*/ 0 h 6"/>
                <a:gd name="T18" fmla="*/ 0 w 24"/>
                <a:gd name="T19" fmla="*/ 6 h 6"/>
                <a:gd name="T20" fmla="*/ 0 w 24"/>
                <a:gd name="T21" fmla="*/ 6 h 6"/>
                <a:gd name="T22" fmla="*/ 6 w 24"/>
                <a:gd name="T23" fmla="*/ 6 h 6"/>
                <a:gd name="T24" fmla="*/ 6 w 24"/>
                <a:gd name="T25" fmla="*/ 6 h 6"/>
                <a:gd name="T26" fmla="*/ 12 w 24"/>
                <a:gd name="T27" fmla="*/ 6 h 6"/>
                <a:gd name="T28" fmla="*/ 18 w 24"/>
                <a:gd name="T29" fmla="*/ 6 h 6"/>
                <a:gd name="T30" fmla="*/ 24 w 24"/>
                <a:gd name="T31" fmla="*/ 6 h 6"/>
                <a:gd name="T32" fmla="*/ 24 w 24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24" y="6"/>
                  </a:moveTo>
                  <a:lnTo>
                    <a:pt x="24" y="6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22" name="Freeform 308"/>
            <p:cNvSpPr>
              <a:spLocks/>
            </p:cNvSpPr>
            <p:nvPr/>
          </p:nvSpPr>
          <p:spPr bwMode="auto">
            <a:xfrm>
              <a:off x="5179" y="1033"/>
              <a:ext cx="24" cy="48"/>
            </a:xfrm>
            <a:custGeom>
              <a:avLst/>
              <a:gdLst>
                <a:gd name="T0" fmla="*/ 0 w 24"/>
                <a:gd name="T1" fmla="*/ 6 h 48"/>
                <a:gd name="T2" fmla="*/ 0 w 24"/>
                <a:gd name="T3" fmla="*/ 6 h 48"/>
                <a:gd name="T4" fmla="*/ 0 w 24"/>
                <a:gd name="T5" fmla="*/ 12 h 48"/>
                <a:gd name="T6" fmla="*/ 6 w 24"/>
                <a:gd name="T7" fmla="*/ 18 h 48"/>
                <a:gd name="T8" fmla="*/ 12 w 24"/>
                <a:gd name="T9" fmla="*/ 24 h 48"/>
                <a:gd name="T10" fmla="*/ 18 w 24"/>
                <a:gd name="T11" fmla="*/ 30 h 48"/>
                <a:gd name="T12" fmla="*/ 18 w 24"/>
                <a:gd name="T13" fmla="*/ 36 h 48"/>
                <a:gd name="T14" fmla="*/ 24 w 24"/>
                <a:gd name="T15" fmla="*/ 42 h 48"/>
                <a:gd name="T16" fmla="*/ 24 w 24"/>
                <a:gd name="T17" fmla="*/ 48 h 48"/>
                <a:gd name="T18" fmla="*/ 24 w 24"/>
                <a:gd name="T19" fmla="*/ 36 h 48"/>
                <a:gd name="T20" fmla="*/ 18 w 24"/>
                <a:gd name="T21" fmla="*/ 30 h 48"/>
                <a:gd name="T22" fmla="*/ 18 w 24"/>
                <a:gd name="T23" fmla="*/ 24 h 48"/>
                <a:gd name="T24" fmla="*/ 12 w 24"/>
                <a:gd name="T25" fmla="*/ 18 h 48"/>
                <a:gd name="T26" fmla="*/ 6 w 24"/>
                <a:gd name="T27" fmla="*/ 12 h 48"/>
                <a:gd name="T28" fmla="*/ 6 w 24"/>
                <a:gd name="T29" fmla="*/ 6 h 48"/>
                <a:gd name="T30" fmla="*/ 0 w 24"/>
                <a:gd name="T31" fmla="*/ 0 h 48"/>
                <a:gd name="T32" fmla="*/ 0 w 24"/>
                <a:gd name="T33" fmla="*/ 6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8"/>
                <a:gd name="T53" fmla="*/ 24 w 24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8">
                  <a:moveTo>
                    <a:pt x="0" y="6"/>
                  </a:move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24" y="36"/>
                  </a:lnTo>
                  <a:lnTo>
                    <a:pt x="18" y="30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23" name="Freeform 309"/>
            <p:cNvSpPr>
              <a:spLocks/>
            </p:cNvSpPr>
            <p:nvPr/>
          </p:nvSpPr>
          <p:spPr bwMode="auto">
            <a:xfrm>
              <a:off x="5191" y="1027"/>
              <a:ext cx="12" cy="36"/>
            </a:xfrm>
            <a:custGeom>
              <a:avLst/>
              <a:gdLst>
                <a:gd name="T0" fmla="*/ 12 w 12"/>
                <a:gd name="T1" fmla="*/ 36 h 36"/>
                <a:gd name="T2" fmla="*/ 12 w 12"/>
                <a:gd name="T3" fmla="*/ 24 h 36"/>
                <a:gd name="T4" fmla="*/ 6 w 12"/>
                <a:gd name="T5" fmla="*/ 12 h 36"/>
                <a:gd name="T6" fmla="*/ 0 w 12"/>
                <a:gd name="T7" fmla="*/ 6 h 36"/>
                <a:gd name="T8" fmla="*/ 0 w 12"/>
                <a:gd name="T9" fmla="*/ 0 h 36"/>
                <a:gd name="T10" fmla="*/ 0 w 12"/>
                <a:gd name="T11" fmla="*/ 6 h 36"/>
                <a:gd name="T12" fmla="*/ 0 w 12"/>
                <a:gd name="T13" fmla="*/ 6 h 36"/>
                <a:gd name="T14" fmla="*/ 0 w 12"/>
                <a:gd name="T15" fmla="*/ 12 h 36"/>
                <a:gd name="T16" fmla="*/ 6 w 12"/>
                <a:gd name="T17" fmla="*/ 18 h 36"/>
                <a:gd name="T18" fmla="*/ 6 w 12"/>
                <a:gd name="T19" fmla="*/ 24 h 36"/>
                <a:gd name="T20" fmla="*/ 12 w 12"/>
                <a:gd name="T21" fmla="*/ 30 h 36"/>
                <a:gd name="T22" fmla="*/ 12 w 12"/>
                <a:gd name="T23" fmla="*/ 30 h 36"/>
                <a:gd name="T24" fmla="*/ 12 w 12"/>
                <a:gd name="T25" fmla="*/ 36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36"/>
                <a:gd name="T41" fmla="*/ 12 w 12"/>
                <a:gd name="T42" fmla="*/ 36 h 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36">
                  <a:moveTo>
                    <a:pt x="12" y="36"/>
                  </a:moveTo>
                  <a:lnTo>
                    <a:pt x="12" y="24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2" y="30"/>
                  </a:lnTo>
                  <a:lnTo>
                    <a:pt x="12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24" name="Freeform 310"/>
            <p:cNvSpPr>
              <a:spLocks/>
            </p:cNvSpPr>
            <p:nvPr/>
          </p:nvSpPr>
          <p:spPr bwMode="auto">
            <a:xfrm>
              <a:off x="5275" y="1147"/>
              <a:ext cx="48" cy="161"/>
            </a:xfrm>
            <a:custGeom>
              <a:avLst/>
              <a:gdLst>
                <a:gd name="T0" fmla="*/ 12 w 48"/>
                <a:gd name="T1" fmla="*/ 161 h 161"/>
                <a:gd name="T2" fmla="*/ 6 w 48"/>
                <a:gd name="T3" fmla="*/ 161 h 161"/>
                <a:gd name="T4" fmla="*/ 6 w 48"/>
                <a:gd name="T5" fmla="*/ 161 h 161"/>
                <a:gd name="T6" fmla="*/ 6 w 48"/>
                <a:gd name="T7" fmla="*/ 161 h 161"/>
                <a:gd name="T8" fmla="*/ 0 w 48"/>
                <a:gd name="T9" fmla="*/ 161 h 161"/>
                <a:gd name="T10" fmla="*/ 18 w 48"/>
                <a:gd name="T11" fmla="*/ 143 h 161"/>
                <a:gd name="T12" fmla="*/ 30 w 48"/>
                <a:gd name="T13" fmla="*/ 120 h 161"/>
                <a:gd name="T14" fmla="*/ 42 w 48"/>
                <a:gd name="T15" fmla="*/ 102 h 161"/>
                <a:gd name="T16" fmla="*/ 42 w 48"/>
                <a:gd name="T17" fmla="*/ 78 h 161"/>
                <a:gd name="T18" fmla="*/ 48 w 48"/>
                <a:gd name="T19" fmla="*/ 54 h 161"/>
                <a:gd name="T20" fmla="*/ 42 w 48"/>
                <a:gd name="T21" fmla="*/ 36 h 161"/>
                <a:gd name="T22" fmla="*/ 42 w 48"/>
                <a:gd name="T23" fmla="*/ 18 h 161"/>
                <a:gd name="T24" fmla="*/ 42 w 48"/>
                <a:gd name="T25" fmla="*/ 0 h 161"/>
                <a:gd name="T26" fmla="*/ 48 w 48"/>
                <a:gd name="T27" fmla="*/ 12 h 161"/>
                <a:gd name="T28" fmla="*/ 48 w 48"/>
                <a:gd name="T29" fmla="*/ 30 h 161"/>
                <a:gd name="T30" fmla="*/ 48 w 48"/>
                <a:gd name="T31" fmla="*/ 54 h 161"/>
                <a:gd name="T32" fmla="*/ 48 w 48"/>
                <a:gd name="T33" fmla="*/ 78 h 161"/>
                <a:gd name="T34" fmla="*/ 42 w 48"/>
                <a:gd name="T35" fmla="*/ 108 h 161"/>
                <a:gd name="T36" fmla="*/ 36 w 48"/>
                <a:gd name="T37" fmla="*/ 132 h 161"/>
                <a:gd name="T38" fmla="*/ 24 w 48"/>
                <a:gd name="T39" fmla="*/ 149 h 161"/>
                <a:gd name="T40" fmla="*/ 12 w 48"/>
                <a:gd name="T41" fmla="*/ 161 h 16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8"/>
                <a:gd name="T64" fmla="*/ 0 h 161"/>
                <a:gd name="T65" fmla="*/ 48 w 48"/>
                <a:gd name="T66" fmla="*/ 161 h 16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8" h="161">
                  <a:moveTo>
                    <a:pt x="12" y="161"/>
                  </a:moveTo>
                  <a:lnTo>
                    <a:pt x="6" y="161"/>
                  </a:lnTo>
                  <a:lnTo>
                    <a:pt x="0" y="161"/>
                  </a:lnTo>
                  <a:lnTo>
                    <a:pt x="18" y="143"/>
                  </a:lnTo>
                  <a:lnTo>
                    <a:pt x="30" y="120"/>
                  </a:lnTo>
                  <a:lnTo>
                    <a:pt x="42" y="102"/>
                  </a:lnTo>
                  <a:lnTo>
                    <a:pt x="42" y="78"/>
                  </a:lnTo>
                  <a:lnTo>
                    <a:pt x="48" y="54"/>
                  </a:lnTo>
                  <a:lnTo>
                    <a:pt x="42" y="36"/>
                  </a:lnTo>
                  <a:lnTo>
                    <a:pt x="42" y="18"/>
                  </a:lnTo>
                  <a:lnTo>
                    <a:pt x="42" y="0"/>
                  </a:lnTo>
                  <a:lnTo>
                    <a:pt x="48" y="12"/>
                  </a:lnTo>
                  <a:lnTo>
                    <a:pt x="48" y="30"/>
                  </a:lnTo>
                  <a:lnTo>
                    <a:pt x="48" y="54"/>
                  </a:lnTo>
                  <a:lnTo>
                    <a:pt x="48" y="78"/>
                  </a:lnTo>
                  <a:lnTo>
                    <a:pt x="42" y="108"/>
                  </a:lnTo>
                  <a:lnTo>
                    <a:pt x="36" y="132"/>
                  </a:lnTo>
                  <a:lnTo>
                    <a:pt x="24" y="149"/>
                  </a:lnTo>
                  <a:lnTo>
                    <a:pt x="12" y="161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25" name="Freeform 311"/>
            <p:cNvSpPr>
              <a:spLocks/>
            </p:cNvSpPr>
            <p:nvPr/>
          </p:nvSpPr>
          <p:spPr bwMode="auto">
            <a:xfrm>
              <a:off x="5287" y="1153"/>
              <a:ext cx="36" cy="18"/>
            </a:xfrm>
            <a:custGeom>
              <a:avLst/>
              <a:gdLst>
                <a:gd name="T0" fmla="*/ 36 w 36"/>
                <a:gd name="T1" fmla="*/ 18 h 18"/>
                <a:gd name="T2" fmla="*/ 30 w 36"/>
                <a:gd name="T3" fmla="*/ 18 h 18"/>
                <a:gd name="T4" fmla="*/ 30 w 36"/>
                <a:gd name="T5" fmla="*/ 12 h 18"/>
                <a:gd name="T6" fmla="*/ 24 w 36"/>
                <a:gd name="T7" fmla="*/ 6 h 18"/>
                <a:gd name="T8" fmla="*/ 18 w 36"/>
                <a:gd name="T9" fmla="*/ 6 h 18"/>
                <a:gd name="T10" fmla="*/ 12 w 36"/>
                <a:gd name="T11" fmla="*/ 0 h 18"/>
                <a:gd name="T12" fmla="*/ 6 w 36"/>
                <a:gd name="T13" fmla="*/ 0 h 18"/>
                <a:gd name="T14" fmla="*/ 6 w 36"/>
                <a:gd name="T15" fmla="*/ 0 h 18"/>
                <a:gd name="T16" fmla="*/ 0 w 36"/>
                <a:gd name="T17" fmla="*/ 0 h 18"/>
                <a:gd name="T18" fmla="*/ 0 w 36"/>
                <a:gd name="T19" fmla="*/ 0 h 18"/>
                <a:gd name="T20" fmla="*/ 6 w 36"/>
                <a:gd name="T21" fmla="*/ 0 h 18"/>
                <a:gd name="T22" fmla="*/ 6 w 36"/>
                <a:gd name="T23" fmla="*/ 6 h 18"/>
                <a:gd name="T24" fmla="*/ 12 w 36"/>
                <a:gd name="T25" fmla="*/ 6 h 18"/>
                <a:gd name="T26" fmla="*/ 18 w 36"/>
                <a:gd name="T27" fmla="*/ 12 h 18"/>
                <a:gd name="T28" fmla="*/ 24 w 36"/>
                <a:gd name="T29" fmla="*/ 12 h 18"/>
                <a:gd name="T30" fmla="*/ 30 w 36"/>
                <a:gd name="T31" fmla="*/ 18 h 18"/>
                <a:gd name="T32" fmla="*/ 36 w 36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36" y="18"/>
                  </a:moveTo>
                  <a:lnTo>
                    <a:pt x="30" y="18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26" name="Freeform 312"/>
            <p:cNvSpPr>
              <a:spLocks/>
            </p:cNvSpPr>
            <p:nvPr/>
          </p:nvSpPr>
          <p:spPr bwMode="auto">
            <a:xfrm>
              <a:off x="5287" y="1153"/>
              <a:ext cx="36" cy="36"/>
            </a:xfrm>
            <a:custGeom>
              <a:avLst/>
              <a:gdLst>
                <a:gd name="T0" fmla="*/ 0 w 36"/>
                <a:gd name="T1" fmla="*/ 6 h 36"/>
                <a:gd name="T2" fmla="*/ 0 w 36"/>
                <a:gd name="T3" fmla="*/ 0 h 36"/>
                <a:gd name="T4" fmla="*/ 6 w 36"/>
                <a:gd name="T5" fmla="*/ 6 h 36"/>
                <a:gd name="T6" fmla="*/ 6 w 36"/>
                <a:gd name="T7" fmla="*/ 6 h 36"/>
                <a:gd name="T8" fmla="*/ 18 w 36"/>
                <a:gd name="T9" fmla="*/ 12 h 36"/>
                <a:gd name="T10" fmla="*/ 24 w 36"/>
                <a:gd name="T11" fmla="*/ 18 h 36"/>
                <a:gd name="T12" fmla="*/ 30 w 36"/>
                <a:gd name="T13" fmla="*/ 24 h 36"/>
                <a:gd name="T14" fmla="*/ 30 w 36"/>
                <a:gd name="T15" fmla="*/ 30 h 36"/>
                <a:gd name="T16" fmla="*/ 36 w 36"/>
                <a:gd name="T17" fmla="*/ 36 h 36"/>
                <a:gd name="T18" fmla="*/ 30 w 36"/>
                <a:gd name="T19" fmla="*/ 30 h 36"/>
                <a:gd name="T20" fmla="*/ 24 w 36"/>
                <a:gd name="T21" fmla="*/ 30 h 36"/>
                <a:gd name="T22" fmla="*/ 18 w 36"/>
                <a:gd name="T23" fmla="*/ 24 h 36"/>
                <a:gd name="T24" fmla="*/ 12 w 36"/>
                <a:gd name="T25" fmla="*/ 18 h 36"/>
                <a:gd name="T26" fmla="*/ 6 w 36"/>
                <a:gd name="T27" fmla="*/ 12 h 36"/>
                <a:gd name="T28" fmla="*/ 0 w 36"/>
                <a:gd name="T29" fmla="*/ 6 h 36"/>
                <a:gd name="T30" fmla="*/ 0 w 36"/>
                <a:gd name="T31" fmla="*/ 6 h 36"/>
                <a:gd name="T32" fmla="*/ 0 w 36"/>
                <a:gd name="T33" fmla="*/ 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0" y="6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8" y="12"/>
                  </a:lnTo>
                  <a:lnTo>
                    <a:pt x="24" y="18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6" y="36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27" name="Freeform 313"/>
            <p:cNvSpPr>
              <a:spLocks/>
            </p:cNvSpPr>
            <p:nvPr/>
          </p:nvSpPr>
          <p:spPr bwMode="auto">
            <a:xfrm>
              <a:off x="5275" y="1177"/>
              <a:ext cx="48" cy="42"/>
            </a:xfrm>
            <a:custGeom>
              <a:avLst/>
              <a:gdLst>
                <a:gd name="T0" fmla="*/ 0 w 48"/>
                <a:gd name="T1" fmla="*/ 0 h 42"/>
                <a:gd name="T2" fmla="*/ 6 w 48"/>
                <a:gd name="T3" fmla="*/ 0 h 42"/>
                <a:gd name="T4" fmla="*/ 12 w 48"/>
                <a:gd name="T5" fmla="*/ 0 h 42"/>
                <a:gd name="T6" fmla="*/ 18 w 48"/>
                <a:gd name="T7" fmla="*/ 6 h 42"/>
                <a:gd name="T8" fmla="*/ 24 w 48"/>
                <a:gd name="T9" fmla="*/ 12 h 42"/>
                <a:gd name="T10" fmla="*/ 30 w 48"/>
                <a:gd name="T11" fmla="*/ 18 h 42"/>
                <a:gd name="T12" fmla="*/ 42 w 48"/>
                <a:gd name="T13" fmla="*/ 30 h 42"/>
                <a:gd name="T14" fmla="*/ 42 w 48"/>
                <a:gd name="T15" fmla="*/ 36 h 42"/>
                <a:gd name="T16" fmla="*/ 48 w 48"/>
                <a:gd name="T17" fmla="*/ 42 h 42"/>
                <a:gd name="T18" fmla="*/ 42 w 48"/>
                <a:gd name="T19" fmla="*/ 42 h 42"/>
                <a:gd name="T20" fmla="*/ 36 w 48"/>
                <a:gd name="T21" fmla="*/ 36 h 42"/>
                <a:gd name="T22" fmla="*/ 30 w 48"/>
                <a:gd name="T23" fmla="*/ 30 h 42"/>
                <a:gd name="T24" fmla="*/ 24 w 48"/>
                <a:gd name="T25" fmla="*/ 24 h 42"/>
                <a:gd name="T26" fmla="*/ 12 w 48"/>
                <a:gd name="T27" fmla="*/ 12 h 42"/>
                <a:gd name="T28" fmla="*/ 6 w 48"/>
                <a:gd name="T29" fmla="*/ 6 h 42"/>
                <a:gd name="T30" fmla="*/ 6 w 48"/>
                <a:gd name="T31" fmla="*/ 6 h 42"/>
                <a:gd name="T32" fmla="*/ 0 w 48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42"/>
                <a:gd name="T53" fmla="*/ 48 w 48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42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42" y="42"/>
                  </a:lnTo>
                  <a:lnTo>
                    <a:pt x="36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28" name="Freeform 314"/>
            <p:cNvSpPr>
              <a:spLocks/>
            </p:cNvSpPr>
            <p:nvPr/>
          </p:nvSpPr>
          <p:spPr bwMode="auto">
            <a:xfrm>
              <a:off x="5269" y="1213"/>
              <a:ext cx="48" cy="36"/>
            </a:xfrm>
            <a:custGeom>
              <a:avLst/>
              <a:gdLst>
                <a:gd name="T0" fmla="*/ 0 w 48"/>
                <a:gd name="T1" fmla="*/ 0 h 36"/>
                <a:gd name="T2" fmla="*/ 0 w 48"/>
                <a:gd name="T3" fmla="*/ 0 h 36"/>
                <a:gd name="T4" fmla="*/ 12 w 48"/>
                <a:gd name="T5" fmla="*/ 0 h 36"/>
                <a:gd name="T6" fmla="*/ 18 w 48"/>
                <a:gd name="T7" fmla="*/ 6 h 36"/>
                <a:gd name="T8" fmla="*/ 24 w 48"/>
                <a:gd name="T9" fmla="*/ 12 h 36"/>
                <a:gd name="T10" fmla="*/ 36 w 48"/>
                <a:gd name="T11" fmla="*/ 18 h 36"/>
                <a:gd name="T12" fmla="*/ 42 w 48"/>
                <a:gd name="T13" fmla="*/ 24 h 36"/>
                <a:gd name="T14" fmla="*/ 48 w 48"/>
                <a:gd name="T15" fmla="*/ 30 h 36"/>
                <a:gd name="T16" fmla="*/ 48 w 48"/>
                <a:gd name="T17" fmla="*/ 36 h 36"/>
                <a:gd name="T18" fmla="*/ 48 w 48"/>
                <a:gd name="T19" fmla="*/ 36 h 36"/>
                <a:gd name="T20" fmla="*/ 42 w 48"/>
                <a:gd name="T21" fmla="*/ 30 h 36"/>
                <a:gd name="T22" fmla="*/ 30 w 48"/>
                <a:gd name="T23" fmla="*/ 24 h 36"/>
                <a:gd name="T24" fmla="*/ 24 w 48"/>
                <a:gd name="T25" fmla="*/ 18 h 36"/>
                <a:gd name="T26" fmla="*/ 12 w 48"/>
                <a:gd name="T27" fmla="*/ 12 h 36"/>
                <a:gd name="T28" fmla="*/ 6 w 48"/>
                <a:gd name="T29" fmla="*/ 6 h 36"/>
                <a:gd name="T30" fmla="*/ 0 w 48"/>
                <a:gd name="T31" fmla="*/ 0 h 36"/>
                <a:gd name="T32" fmla="*/ 0 w 48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36"/>
                <a:gd name="T53" fmla="*/ 48 w 48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36">
                  <a:moveTo>
                    <a:pt x="0" y="0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42" y="30"/>
                  </a:lnTo>
                  <a:lnTo>
                    <a:pt x="30" y="24"/>
                  </a:lnTo>
                  <a:lnTo>
                    <a:pt x="24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29" name="Freeform 315"/>
            <p:cNvSpPr>
              <a:spLocks/>
            </p:cNvSpPr>
            <p:nvPr/>
          </p:nvSpPr>
          <p:spPr bwMode="auto">
            <a:xfrm>
              <a:off x="5269" y="1225"/>
              <a:ext cx="42" cy="36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6 w 42"/>
                <a:gd name="T5" fmla="*/ 6 h 36"/>
                <a:gd name="T6" fmla="*/ 12 w 42"/>
                <a:gd name="T7" fmla="*/ 6 h 36"/>
                <a:gd name="T8" fmla="*/ 24 w 42"/>
                <a:gd name="T9" fmla="*/ 12 h 36"/>
                <a:gd name="T10" fmla="*/ 30 w 42"/>
                <a:gd name="T11" fmla="*/ 18 h 36"/>
                <a:gd name="T12" fmla="*/ 36 w 42"/>
                <a:gd name="T13" fmla="*/ 24 h 36"/>
                <a:gd name="T14" fmla="*/ 42 w 42"/>
                <a:gd name="T15" fmla="*/ 30 h 36"/>
                <a:gd name="T16" fmla="*/ 42 w 42"/>
                <a:gd name="T17" fmla="*/ 36 h 36"/>
                <a:gd name="T18" fmla="*/ 42 w 42"/>
                <a:gd name="T19" fmla="*/ 36 h 36"/>
                <a:gd name="T20" fmla="*/ 30 w 42"/>
                <a:gd name="T21" fmla="*/ 30 h 36"/>
                <a:gd name="T22" fmla="*/ 24 w 42"/>
                <a:gd name="T23" fmla="*/ 24 h 36"/>
                <a:gd name="T24" fmla="*/ 18 w 42"/>
                <a:gd name="T25" fmla="*/ 18 h 36"/>
                <a:gd name="T26" fmla="*/ 6 w 42"/>
                <a:gd name="T27" fmla="*/ 12 h 36"/>
                <a:gd name="T28" fmla="*/ 0 w 42"/>
                <a:gd name="T29" fmla="*/ 12 h 36"/>
                <a:gd name="T30" fmla="*/ 0 w 42"/>
                <a:gd name="T31" fmla="*/ 6 h 36"/>
                <a:gd name="T32" fmla="*/ 0 w 42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6"/>
                <a:gd name="T53" fmla="*/ 42 w 42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6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30" name="Freeform 316"/>
            <p:cNvSpPr>
              <a:spLocks/>
            </p:cNvSpPr>
            <p:nvPr/>
          </p:nvSpPr>
          <p:spPr bwMode="auto">
            <a:xfrm>
              <a:off x="5269" y="1255"/>
              <a:ext cx="36" cy="30"/>
            </a:xfrm>
            <a:custGeom>
              <a:avLst/>
              <a:gdLst>
                <a:gd name="T0" fmla="*/ 0 w 36"/>
                <a:gd name="T1" fmla="*/ 0 h 30"/>
                <a:gd name="T2" fmla="*/ 0 w 36"/>
                <a:gd name="T3" fmla="*/ 0 h 30"/>
                <a:gd name="T4" fmla="*/ 6 w 36"/>
                <a:gd name="T5" fmla="*/ 0 h 30"/>
                <a:gd name="T6" fmla="*/ 12 w 36"/>
                <a:gd name="T7" fmla="*/ 6 h 30"/>
                <a:gd name="T8" fmla="*/ 18 w 36"/>
                <a:gd name="T9" fmla="*/ 6 h 30"/>
                <a:gd name="T10" fmla="*/ 24 w 36"/>
                <a:gd name="T11" fmla="*/ 12 h 30"/>
                <a:gd name="T12" fmla="*/ 30 w 36"/>
                <a:gd name="T13" fmla="*/ 18 h 30"/>
                <a:gd name="T14" fmla="*/ 36 w 36"/>
                <a:gd name="T15" fmla="*/ 24 h 30"/>
                <a:gd name="T16" fmla="*/ 36 w 36"/>
                <a:gd name="T17" fmla="*/ 30 h 30"/>
                <a:gd name="T18" fmla="*/ 30 w 36"/>
                <a:gd name="T19" fmla="*/ 30 h 30"/>
                <a:gd name="T20" fmla="*/ 30 w 36"/>
                <a:gd name="T21" fmla="*/ 24 h 30"/>
                <a:gd name="T22" fmla="*/ 18 w 36"/>
                <a:gd name="T23" fmla="*/ 18 h 30"/>
                <a:gd name="T24" fmla="*/ 12 w 36"/>
                <a:gd name="T25" fmla="*/ 18 h 30"/>
                <a:gd name="T26" fmla="*/ 6 w 36"/>
                <a:gd name="T27" fmla="*/ 12 h 30"/>
                <a:gd name="T28" fmla="*/ 0 w 36"/>
                <a:gd name="T29" fmla="*/ 6 h 30"/>
                <a:gd name="T30" fmla="*/ 0 w 36"/>
                <a:gd name="T31" fmla="*/ 6 h 30"/>
                <a:gd name="T32" fmla="*/ 0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24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30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31" name="Freeform 317"/>
            <p:cNvSpPr>
              <a:spLocks/>
            </p:cNvSpPr>
            <p:nvPr/>
          </p:nvSpPr>
          <p:spPr bwMode="auto">
            <a:xfrm>
              <a:off x="5257" y="1296"/>
              <a:ext cx="24" cy="6"/>
            </a:xfrm>
            <a:custGeom>
              <a:avLst/>
              <a:gdLst>
                <a:gd name="T0" fmla="*/ 0 w 24"/>
                <a:gd name="T1" fmla="*/ 0 h 6"/>
                <a:gd name="T2" fmla="*/ 6 w 24"/>
                <a:gd name="T3" fmla="*/ 0 h 6"/>
                <a:gd name="T4" fmla="*/ 6 w 24"/>
                <a:gd name="T5" fmla="*/ 0 h 6"/>
                <a:gd name="T6" fmla="*/ 12 w 24"/>
                <a:gd name="T7" fmla="*/ 0 h 6"/>
                <a:gd name="T8" fmla="*/ 12 w 24"/>
                <a:gd name="T9" fmla="*/ 0 h 6"/>
                <a:gd name="T10" fmla="*/ 18 w 24"/>
                <a:gd name="T11" fmla="*/ 0 h 6"/>
                <a:gd name="T12" fmla="*/ 24 w 24"/>
                <a:gd name="T13" fmla="*/ 0 h 6"/>
                <a:gd name="T14" fmla="*/ 24 w 24"/>
                <a:gd name="T15" fmla="*/ 6 h 6"/>
                <a:gd name="T16" fmla="*/ 24 w 24"/>
                <a:gd name="T17" fmla="*/ 6 h 6"/>
                <a:gd name="T18" fmla="*/ 24 w 24"/>
                <a:gd name="T19" fmla="*/ 6 h 6"/>
                <a:gd name="T20" fmla="*/ 18 w 24"/>
                <a:gd name="T21" fmla="*/ 6 h 6"/>
                <a:gd name="T22" fmla="*/ 12 w 24"/>
                <a:gd name="T23" fmla="*/ 6 h 6"/>
                <a:gd name="T24" fmla="*/ 12 w 24"/>
                <a:gd name="T25" fmla="*/ 6 h 6"/>
                <a:gd name="T26" fmla="*/ 6 w 24"/>
                <a:gd name="T27" fmla="*/ 6 h 6"/>
                <a:gd name="T28" fmla="*/ 6 w 24"/>
                <a:gd name="T29" fmla="*/ 6 h 6"/>
                <a:gd name="T30" fmla="*/ 0 w 24"/>
                <a:gd name="T31" fmla="*/ 6 h 6"/>
                <a:gd name="T32" fmla="*/ 0 w 24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32" name="Freeform 318"/>
            <p:cNvSpPr>
              <a:spLocks/>
            </p:cNvSpPr>
            <p:nvPr/>
          </p:nvSpPr>
          <p:spPr bwMode="auto">
            <a:xfrm>
              <a:off x="5281" y="1171"/>
              <a:ext cx="42" cy="36"/>
            </a:xfrm>
            <a:custGeom>
              <a:avLst/>
              <a:gdLst>
                <a:gd name="T0" fmla="*/ 0 w 42"/>
                <a:gd name="T1" fmla="*/ 0 h 36"/>
                <a:gd name="T2" fmla="*/ 6 w 42"/>
                <a:gd name="T3" fmla="*/ 0 h 36"/>
                <a:gd name="T4" fmla="*/ 6 w 42"/>
                <a:gd name="T5" fmla="*/ 0 h 36"/>
                <a:gd name="T6" fmla="*/ 12 w 42"/>
                <a:gd name="T7" fmla="*/ 0 h 36"/>
                <a:gd name="T8" fmla="*/ 18 w 42"/>
                <a:gd name="T9" fmla="*/ 6 h 36"/>
                <a:gd name="T10" fmla="*/ 30 w 42"/>
                <a:gd name="T11" fmla="*/ 12 h 36"/>
                <a:gd name="T12" fmla="*/ 36 w 42"/>
                <a:gd name="T13" fmla="*/ 24 h 36"/>
                <a:gd name="T14" fmla="*/ 42 w 42"/>
                <a:gd name="T15" fmla="*/ 30 h 36"/>
                <a:gd name="T16" fmla="*/ 42 w 42"/>
                <a:gd name="T17" fmla="*/ 36 h 36"/>
                <a:gd name="T18" fmla="*/ 42 w 42"/>
                <a:gd name="T19" fmla="*/ 30 h 36"/>
                <a:gd name="T20" fmla="*/ 36 w 42"/>
                <a:gd name="T21" fmla="*/ 30 h 36"/>
                <a:gd name="T22" fmla="*/ 24 w 42"/>
                <a:gd name="T23" fmla="*/ 24 h 36"/>
                <a:gd name="T24" fmla="*/ 18 w 42"/>
                <a:gd name="T25" fmla="*/ 18 h 36"/>
                <a:gd name="T26" fmla="*/ 12 w 42"/>
                <a:gd name="T27" fmla="*/ 12 h 36"/>
                <a:gd name="T28" fmla="*/ 6 w 42"/>
                <a:gd name="T29" fmla="*/ 6 h 36"/>
                <a:gd name="T30" fmla="*/ 0 w 42"/>
                <a:gd name="T31" fmla="*/ 0 h 36"/>
                <a:gd name="T32" fmla="*/ 0 w 42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6"/>
                <a:gd name="T53" fmla="*/ 42 w 42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30" y="12"/>
                  </a:lnTo>
                  <a:lnTo>
                    <a:pt x="36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2" y="30"/>
                  </a:lnTo>
                  <a:lnTo>
                    <a:pt x="36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33" name="Freeform 319"/>
            <p:cNvSpPr>
              <a:spLocks/>
            </p:cNvSpPr>
            <p:nvPr/>
          </p:nvSpPr>
          <p:spPr bwMode="auto">
            <a:xfrm>
              <a:off x="5275" y="1195"/>
              <a:ext cx="48" cy="42"/>
            </a:xfrm>
            <a:custGeom>
              <a:avLst/>
              <a:gdLst>
                <a:gd name="T0" fmla="*/ 0 w 48"/>
                <a:gd name="T1" fmla="*/ 0 h 42"/>
                <a:gd name="T2" fmla="*/ 0 w 48"/>
                <a:gd name="T3" fmla="*/ 0 h 42"/>
                <a:gd name="T4" fmla="*/ 6 w 48"/>
                <a:gd name="T5" fmla="*/ 6 h 42"/>
                <a:gd name="T6" fmla="*/ 12 w 48"/>
                <a:gd name="T7" fmla="*/ 6 h 42"/>
                <a:gd name="T8" fmla="*/ 24 w 48"/>
                <a:gd name="T9" fmla="*/ 12 h 42"/>
                <a:gd name="T10" fmla="*/ 30 w 48"/>
                <a:gd name="T11" fmla="*/ 18 h 42"/>
                <a:gd name="T12" fmla="*/ 36 w 48"/>
                <a:gd name="T13" fmla="*/ 24 h 42"/>
                <a:gd name="T14" fmla="*/ 42 w 48"/>
                <a:gd name="T15" fmla="*/ 30 h 42"/>
                <a:gd name="T16" fmla="*/ 48 w 48"/>
                <a:gd name="T17" fmla="*/ 42 h 42"/>
                <a:gd name="T18" fmla="*/ 42 w 48"/>
                <a:gd name="T19" fmla="*/ 36 h 42"/>
                <a:gd name="T20" fmla="*/ 36 w 48"/>
                <a:gd name="T21" fmla="*/ 30 h 42"/>
                <a:gd name="T22" fmla="*/ 30 w 48"/>
                <a:gd name="T23" fmla="*/ 24 h 42"/>
                <a:gd name="T24" fmla="*/ 18 w 48"/>
                <a:gd name="T25" fmla="*/ 18 h 42"/>
                <a:gd name="T26" fmla="*/ 12 w 48"/>
                <a:gd name="T27" fmla="*/ 12 h 42"/>
                <a:gd name="T28" fmla="*/ 6 w 48"/>
                <a:gd name="T29" fmla="*/ 6 h 42"/>
                <a:gd name="T30" fmla="*/ 0 w 48"/>
                <a:gd name="T31" fmla="*/ 6 h 42"/>
                <a:gd name="T32" fmla="*/ 0 w 48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42"/>
                <a:gd name="T53" fmla="*/ 48 w 48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42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24"/>
                  </a:lnTo>
                  <a:lnTo>
                    <a:pt x="42" y="30"/>
                  </a:lnTo>
                  <a:lnTo>
                    <a:pt x="48" y="42"/>
                  </a:lnTo>
                  <a:lnTo>
                    <a:pt x="42" y="36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34" name="Freeform 320"/>
            <p:cNvSpPr>
              <a:spLocks/>
            </p:cNvSpPr>
            <p:nvPr/>
          </p:nvSpPr>
          <p:spPr bwMode="auto">
            <a:xfrm>
              <a:off x="5263" y="1243"/>
              <a:ext cx="48" cy="30"/>
            </a:xfrm>
            <a:custGeom>
              <a:avLst/>
              <a:gdLst>
                <a:gd name="T0" fmla="*/ 0 w 48"/>
                <a:gd name="T1" fmla="*/ 0 h 30"/>
                <a:gd name="T2" fmla="*/ 6 w 48"/>
                <a:gd name="T3" fmla="*/ 0 h 30"/>
                <a:gd name="T4" fmla="*/ 12 w 48"/>
                <a:gd name="T5" fmla="*/ 6 h 30"/>
                <a:gd name="T6" fmla="*/ 18 w 48"/>
                <a:gd name="T7" fmla="*/ 6 h 30"/>
                <a:gd name="T8" fmla="*/ 24 w 48"/>
                <a:gd name="T9" fmla="*/ 12 h 30"/>
                <a:gd name="T10" fmla="*/ 30 w 48"/>
                <a:gd name="T11" fmla="*/ 12 h 30"/>
                <a:gd name="T12" fmla="*/ 42 w 48"/>
                <a:gd name="T13" fmla="*/ 18 h 30"/>
                <a:gd name="T14" fmla="*/ 48 w 48"/>
                <a:gd name="T15" fmla="*/ 24 h 30"/>
                <a:gd name="T16" fmla="*/ 48 w 48"/>
                <a:gd name="T17" fmla="*/ 30 h 30"/>
                <a:gd name="T18" fmla="*/ 42 w 48"/>
                <a:gd name="T19" fmla="*/ 30 h 30"/>
                <a:gd name="T20" fmla="*/ 36 w 48"/>
                <a:gd name="T21" fmla="*/ 24 h 30"/>
                <a:gd name="T22" fmla="*/ 30 w 48"/>
                <a:gd name="T23" fmla="*/ 18 h 30"/>
                <a:gd name="T24" fmla="*/ 24 w 48"/>
                <a:gd name="T25" fmla="*/ 18 h 30"/>
                <a:gd name="T26" fmla="*/ 12 w 48"/>
                <a:gd name="T27" fmla="*/ 12 h 30"/>
                <a:gd name="T28" fmla="*/ 6 w 48"/>
                <a:gd name="T29" fmla="*/ 6 h 30"/>
                <a:gd name="T30" fmla="*/ 6 w 48"/>
                <a:gd name="T31" fmla="*/ 6 h 30"/>
                <a:gd name="T32" fmla="*/ 0 w 4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30"/>
                <a:gd name="T53" fmla="*/ 48 w 4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30">
                  <a:moveTo>
                    <a:pt x="0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48" y="30"/>
                  </a:lnTo>
                  <a:lnTo>
                    <a:pt x="42" y="30"/>
                  </a:lnTo>
                  <a:lnTo>
                    <a:pt x="36" y="24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35" name="Freeform 321"/>
            <p:cNvSpPr>
              <a:spLocks/>
            </p:cNvSpPr>
            <p:nvPr/>
          </p:nvSpPr>
          <p:spPr bwMode="auto">
            <a:xfrm>
              <a:off x="5263" y="1267"/>
              <a:ext cx="36" cy="29"/>
            </a:xfrm>
            <a:custGeom>
              <a:avLst/>
              <a:gdLst>
                <a:gd name="T0" fmla="*/ 0 w 36"/>
                <a:gd name="T1" fmla="*/ 0 h 29"/>
                <a:gd name="T2" fmla="*/ 6 w 36"/>
                <a:gd name="T3" fmla="*/ 0 h 29"/>
                <a:gd name="T4" fmla="*/ 6 w 36"/>
                <a:gd name="T5" fmla="*/ 0 h 29"/>
                <a:gd name="T6" fmla="*/ 12 w 36"/>
                <a:gd name="T7" fmla="*/ 6 h 29"/>
                <a:gd name="T8" fmla="*/ 18 w 36"/>
                <a:gd name="T9" fmla="*/ 6 h 29"/>
                <a:gd name="T10" fmla="*/ 24 w 36"/>
                <a:gd name="T11" fmla="*/ 12 h 29"/>
                <a:gd name="T12" fmla="*/ 30 w 36"/>
                <a:gd name="T13" fmla="*/ 18 h 29"/>
                <a:gd name="T14" fmla="*/ 36 w 36"/>
                <a:gd name="T15" fmla="*/ 23 h 29"/>
                <a:gd name="T16" fmla="*/ 36 w 36"/>
                <a:gd name="T17" fmla="*/ 29 h 29"/>
                <a:gd name="T18" fmla="*/ 36 w 36"/>
                <a:gd name="T19" fmla="*/ 23 h 29"/>
                <a:gd name="T20" fmla="*/ 30 w 36"/>
                <a:gd name="T21" fmla="*/ 23 h 29"/>
                <a:gd name="T22" fmla="*/ 24 w 36"/>
                <a:gd name="T23" fmla="*/ 18 h 29"/>
                <a:gd name="T24" fmla="*/ 18 w 36"/>
                <a:gd name="T25" fmla="*/ 12 h 29"/>
                <a:gd name="T26" fmla="*/ 12 w 36"/>
                <a:gd name="T27" fmla="*/ 6 h 29"/>
                <a:gd name="T28" fmla="*/ 6 w 36"/>
                <a:gd name="T29" fmla="*/ 6 h 29"/>
                <a:gd name="T30" fmla="*/ 6 w 36"/>
                <a:gd name="T31" fmla="*/ 0 h 29"/>
                <a:gd name="T32" fmla="*/ 0 w 36"/>
                <a:gd name="T33" fmla="*/ 0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9"/>
                <a:gd name="T53" fmla="*/ 36 w 36"/>
                <a:gd name="T54" fmla="*/ 29 h 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9">
                  <a:moveTo>
                    <a:pt x="0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23"/>
                  </a:lnTo>
                  <a:lnTo>
                    <a:pt x="36" y="29"/>
                  </a:lnTo>
                  <a:lnTo>
                    <a:pt x="36" y="23"/>
                  </a:lnTo>
                  <a:lnTo>
                    <a:pt x="30" y="23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36" name="Freeform 322"/>
            <p:cNvSpPr>
              <a:spLocks/>
            </p:cNvSpPr>
            <p:nvPr/>
          </p:nvSpPr>
          <p:spPr bwMode="auto">
            <a:xfrm>
              <a:off x="5269" y="1285"/>
              <a:ext cx="24" cy="11"/>
            </a:xfrm>
            <a:custGeom>
              <a:avLst/>
              <a:gdLst>
                <a:gd name="T0" fmla="*/ 0 w 24"/>
                <a:gd name="T1" fmla="*/ 5 h 11"/>
                <a:gd name="T2" fmla="*/ 0 w 24"/>
                <a:gd name="T3" fmla="*/ 0 h 11"/>
                <a:gd name="T4" fmla="*/ 6 w 24"/>
                <a:gd name="T5" fmla="*/ 0 h 11"/>
                <a:gd name="T6" fmla="*/ 6 w 24"/>
                <a:gd name="T7" fmla="*/ 0 h 11"/>
                <a:gd name="T8" fmla="*/ 12 w 24"/>
                <a:gd name="T9" fmla="*/ 5 h 11"/>
                <a:gd name="T10" fmla="*/ 18 w 24"/>
                <a:gd name="T11" fmla="*/ 5 h 11"/>
                <a:gd name="T12" fmla="*/ 24 w 24"/>
                <a:gd name="T13" fmla="*/ 5 h 11"/>
                <a:gd name="T14" fmla="*/ 24 w 24"/>
                <a:gd name="T15" fmla="*/ 11 h 11"/>
                <a:gd name="T16" fmla="*/ 24 w 24"/>
                <a:gd name="T17" fmla="*/ 11 h 11"/>
                <a:gd name="T18" fmla="*/ 24 w 24"/>
                <a:gd name="T19" fmla="*/ 11 h 11"/>
                <a:gd name="T20" fmla="*/ 18 w 24"/>
                <a:gd name="T21" fmla="*/ 11 h 11"/>
                <a:gd name="T22" fmla="*/ 12 w 24"/>
                <a:gd name="T23" fmla="*/ 5 h 11"/>
                <a:gd name="T24" fmla="*/ 12 w 24"/>
                <a:gd name="T25" fmla="*/ 5 h 11"/>
                <a:gd name="T26" fmla="*/ 6 w 24"/>
                <a:gd name="T27" fmla="*/ 5 h 11"/>
                <a:gd name="T28" fmla="*/ 0 w 24"/>
                <a:gd name="T29" fmla="*/ 5 h 11"/>
                <a:gd name="T30" fmla="*/ 0 w 24"/>
                <a:gd name="T31" fmla="*/ 5 h 11"/>
                <a:gd name="T32" fmla="*/ 0 w 24"/>
                <a:gd name="T33" fmla="*/ 5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1"/>
                <a:gd name="T53" fmla="*/ 24 w 24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1">
                  <a:moveTo>
                    <a:pt x="0" y="5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5"/>
                  </a:lnTo>
                  <a:lnTo>
                    <a:pt x="18" y="5"/>
                  </a:lnTo>
                  <a:lnTo>
                    <a:pt x="24" y="5"/>
                  </a:lnTo>
                  <a:lnTo>
                    <a:pt x="24" y="11"/>
                  </a:lnTo>
                  <a:lnTo>
                    <a:pt x="18" y="11"/>
                  </a:lnTo>
                  <a:lnTo>
                    <a:pt x="12" y="5"/>
                  </a:lnTo>
                  <a:lnTo>
                    <a:pt x="6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37" name="Freeform 323"/>
            <p:cNvSpPr>
              <a:spLocks/>
            </p:cNvSpPr>
            <p:nvPr/>
          </p:nvSpPr>
          <p:spPr bwMode="auto">
            <a:xfrm>
              <a:off x="5299" y="1135"/>
              <a:ext cx="18" cy="24"/>
            </a:xfrm>
            <a:custGeom>
              <a:avLst/>
              <a:gdLst>
                <a:gd name="T0" fmla="*/ 18 w 18"/>
                <a:gd name="T1" fmla="*/ 24 h 24"/>
                <a:gd name="T2" fmla="*/ 18 w 18"/>
                <a:gd name="T3" fmla="*/ 24 h 24"/>
                <a:gd name="T4" fmla="*/ 12 w 18"/>
                <a:gd name="T5" fmla="*/ 24 h 24"/>
                <a:gd name="T6" fmla="*/ 12 w 18"/>
                <a:gd name="T7" fmla="*/ 18 h 24"/>
                <a:gd name="T8" fmla="*/ 6 w 18"/>
                <a:gd name="T9" fmla="*/ 12 h 24"/>
                <a:gd name="T10" fmla="*/ 0 w 18"/>
                <a:gd name="T11" fmla="*/ 12 h 24"/>
                <a:gd name="T12" fmla="*/ 0 w 18"/>
                <a:gd name="T13" fmla="*/ 6 h 24"/>
                <a:gd name="T14" fmla="*/ 0 w 18"/>
                <a:gd name="T15" fmla="*/ 6 h 24"/>
                <a:gd name="T16" fmla="*/ 0 w 18"/>
                <a:gd name="T17" fmla="*/ 0 h 24"/>
                <a:gd name="T18" fmla="*/ 0 w 18"/>
                <a:gd name="T19" fmla="*/ 0 h 24"/>
                <a:gd name="T20" fmla="*/ 6 w 18"/>
                <a:gd name="T21" fmla="*/ 6 h 24"/>
                <a:gd name="T22" fmla="*/ 6 w 18"/>
                <a:gd name="T23" fmla="*/ 6 h 24"/>
                <a:gd name="T24" fmla="*/ 12 w 18"/>
                <a:gd name="T25" fmla="*/ 12 h 24"/>
                <a:gd name="T26" fmla="*/ 12 w 18"/>
                <a:gd name="T27" fmla="*/ 12 h 24"/>
                <a:gd name="T28" fmla="*/ 18 w 18"/>
                <a:gd name="T29" fmla="*/ 18 h 24"/>
                <a:gd name="T30" fmla="*/ 18 w 18"/>
                <a:gd name="T31" fmla="*/ 24 h 24"/>
                <a:gd name="T32" fmla="*/ 18 w 18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24"/>
                <a:gd name="T53" fmla="*/ 18 w 18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24">
                  <a:moveTo>
                    <a:pt x="18" y="24"/>
                  </a:moveTo>
                  <a:lnTo>
                    <a:pt x="18" y="24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38" name="Freeform 324"/>
            <p:cNvSpPr>
              <a:spLocks/>
            </p:cNvSpPr>
            <p:nvPr/>
          </p:nvSpPr>
          <p:spPr bwMode="auto">
            <a:xfrm>
              <a:off x="5317" y="1129"/>
              <a:ext cx="1" cy="24"/>
            </a:xfrm>
            <a:custGeom>
              <a:avLst/>
              <a:gdLst>
                <a:gd name="T0" fmla="*/ 0 w 1"/>
                <a:gd name="T1" fmla="*/ 24 h 24"/>
                <a:gd name="T2" fmla="*/ 0 w 1"/>
                <a:gd name="T3" fmla="*/ 24 h 24"/>
                <a:gd name="T4" fmla="*/ 0 w 1"/>
                <a:gd name="T5" fmla="*/ 12 h 24"/>
                <a:gd name="T6" fmla="*/ 0 w 1"/>
                <a:gd name="T7" fmla="*/ 6 h 24"/>
                <a:gd name="T8" fmla="*/ 0 w 1"/>
                <a:gd name="T9" fmla="*/ 0 h 24"/>
                <a:gd name="T10" fmla="*/ 0 w 1"/>
                <a:gd name="T11" fmla="*/ 0 h 24"/>
                <a:gd name="T12" fmla="*/ 0 w 1"/>
                <a:gd name="T13" fmla="*/ 12 h 24"/>
                <a:gd name="T14" fmla="*/ 0 w 1"/>
                <a:gd name="T15" fmla="*/ 18 h 24"/>
                <a:gd name="T16" fmla="*/ 0 w 1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"/>
                <a:gd name="T28" fmla="*/ 0 h 24"/>
                <a:gd name="T29" fmla="*/ 1 w 1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" h="24">
                  <a:moveTo>
                    <a:pt x="0" y="24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39" name="Freeform 325"/>
            <p:cNvSpPr>
              <a:spLocks/>
            </p:cNvSpPr>
            <p:nvPr/>
          </p:nvSpPr>
          <p:spPr bwMode="auto">
            <a:xfrm>
              <a:off x="5317" y="1135"/>
              <a:ext cx="23" cy="24"/>
            </a:xfrm>
            <a:custGeom>
              <a:avLst/>
              <a:gdLst>
                <a:gd name="T0" fmla="*/ 0 w 23"/>
                <a:gd name="T1" fmla="*/ 24 h 24"/>
                <a:gd name="T2" fmla="*/ 0 w 23"/>
                <a:gd name="T3" fmla="*/ 24 h 24"/>
                <a:gd name="T4" fmla="*/ 6 w 23"/>
                <a:gd name="T5" fmla="*/ 18 h 24"/>
                <a:gd name="T6" fmla="*/ 12 w 23"/>
                <a:gd name="T7" fmla="*/ 12 h 24"/>
                <a:gd name="T8" fmla="*/ 12 w 23"/>
                <a:gd name="T9" fmla="*/ 12 h 24"/>
                <a:gd name="T10" fmla="*/ 17 w 23"/>
                <a:gd name="T11" fmla="*/ 6 h 24"/>
                <a:gd name="T12" fmla="*/ 17 w 23"/>
                <a:gd name="T13" fmla="*/ 0 h 24"/>
                <a:gd name="T14" fmla="*/ 23 w 23"/>
                <a:gd name="T15" fmla="*/ 0 h 24"/>
                <a:gd name="T16" fmla="*/ 23 w 23"/>
                <a:gd name="T17" fmla="*/ 0 h 24"/>
                <a:gd name="T18" fmla="*/ 23 w 23"/>
                <a:gd name="T19" fmla="*/ 6 h 24"/>
                <a:gd name="T20" fmla="*/ 23 w 23"/>
                <a:gd name="T21" fmla="*/ 6 h 24"/>
                <a:gd name="T22" fmla="*/ 17 w 23"/>
                <a:gd name="T23" fmla="*/ 12 h 24"/>
                <a:gd name="T24" fmla="*/ 12 w 23"/>
                <a:gd name="T25" fmla="*/ 12 h 24"/>
                <a:gd name="T26" fmla="*/ 12 w 23"/>
                <a:gd name="T27" fmla="*/ 18 h 24"/>
                <a:gd name="T28" fmla="*/ 6 w 23"/>
                <a:gd name="T29" fmla="*/ 18 h 24"/>
                <a:gd name="T30" fmla="*/ 0 w 23"/>
                <a:gd name="T31" fmla="*/ 24 h 24"/>
                <a:gd name="T32" fmla="*/ 0 w 23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4"/>
                <a:gd name="T53" fmla="*/ 23 w 23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4">
                  <a:moveTo>
                    <a:pt x="0" y="24"/>
                  </a:moveTo>
                  <a:lnTo>
                    <a:pt x="0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7" y="6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3" y="6"/>
                  </a:lnTo>
                  <a:lnTo>
                    <a:pt x="17" y="12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40" name="Freeform 326"/>
            <p:cNvSpPr>
              <a:spLocks/>
            </p:cNvSpPr>
            <p:nvPr/>
          </p:nvSpPr>
          <p:spPr bwMode="auto">
            <a:xfrm>
              <a:off x="5299" y="1290"/>
              <a:ext cx="30" cy="6"/>
            </a:xfrm>
            <a:custGeom>
              <a:avLst/>
              <a:gdLst>
                <a:gd name="T0" fmla="*/ 0 w 30"/>
                <a:gd name="T1" fmla="*/ 0 h 6"/>
                <a:gd name="T2" fmla="*/ 6 w 30"/>
                <a:gd name="T3" fmla="*/ 0 h 6"/>
                <a:gd name="T4" fmla="*/ 6 w 30"/>
                <a:gd name="T5" fmla="*/ 0 h 6"/>
                <a:gd name="T6" fmla="*/ 12 w 30"/>
                <a:gd name="T7" fmla="*/ 0 h 6"/>
                <a:gd name="T8" fmla="*/ 18 w 30"/>
                <a:gd name="T9" fmla="*/ 0 h 6"/>
                <a:gd name="T10" fmla="*/ 24 w 30"/>
                <a:gd name="T11" fmla="*/ 0 h 6"/>
                <a:gd name="T12" fmla="*/ 30 w 30"/>
                <a:gd name="T13" fmla="*/ 0 h 6"/>
                <a:gd name="T14" fmla="*/ 30 w 30"/>
                <a:gd name="T15" fmla="*/ 6 h 6"/>
                <a:gd name="T16" fmla="*/ 30 w 30"/>
                <a:gd name="T17" fmla="*/ 6 h 6"/>
                <a:gd name="T18" fmla="*/ 30 w 30"/>
                <a:gd name="T19" fmla="*/ 6 h 6"/>
                <a:gd name="T20" fmla="*/ 30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6 h 6"/>
                <a:gd name="T28" fmla="*/ 6 w 30"/>
                <a:gd name="T29" fmla="*/ 6 h 6"/>
                <a:gd name="T30" fmla="*/ 6 w 30"/>
                <a:gd name="T31" fmla="*/ 0 h 6"/>
                <a:gd name="T32" fmla="*/ 0 w 3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41" name="Freeform 327"/>
            <p:cNvSpPr>
              <a:spLocks/>
            </p:cNvSpPr>
            <p:nvPr/>
          </p:nvSpPr>
          <p:spPr bwMode="auto">
            <a:xfrm>
              <a:off x="5293" y="1296"/>
              <a:ext cx="30" cy="18"/>
            </a:xfrm>
            <a:custGeom>
              <a:avLst/>
              <a:gdLst>
                <a:gd name="T0" fmla="*/ 0 w 30"/>
                <a:gd name="T1" fmla="*/ 0 h 18"/>
                <a:gd name="T2" fmla="*/ 0 w 30"/>
                <a:gd name="T3" fmla="*/ 0 h 18"/>
                <a:gd name="T4" fmla="*/ 6 w 30"/>
                <a:gd name="T5" fmla="*/ 0 h 18"/>
                <a:gd name="T6" fmla="*/ 12 w 30"/>
                <a:gd name="T7" fmla="*/ 6 h 18"/>
                <a:gd name="T8" fmla="*/ 18 w 30"/>
                <a:gd name="T9" fmla="*/ 6 h 18"/>
                <a:gd name="T10" fmla="*/ 24 w 30"/>
                <a:gd name="T11" fmla="*/ 6 h 18"/>
                <a:gd name="T12" fmla="*/ 30 w 30"/>
                <a:gd name="T13" fmla="*/ 12 h 18"/>
                <a:gd name="T14" fmla="*/ 30 w 30"/>
                <a:gd name="T15" fmla="*/ 12 h 18"/>
                <a:gd name="T16" fmla="*/ 30 w 30"/>
                <a:gd name="T17" fmla="*/ 18 h 18"/>
                <a:gd name="T18" fmla="*/ 30 w 30"/>
                <a:gd name="T19" fmla="*/ 18 h 18"/>
                <a:gd name="T20" fmla="*/ 24 w 30"/>
                <a:gd name="T21" fmla="*/ 18 h 18"/>
                <a:gd name="T22" fmla="*/ 24 w 30"/>
                <a:gd name="T23" fmla="*/ 18 h 18"/>
                <a:gd name="T24" fmla="*/ 18 w 30"/>
                <a:gd name="T25" fmla="*/ 12 h 18"/>
                <a:gd name="T26" fmla="*/ 12 w 30"/>
                <a:gd name="T27" fmla="*/ 12 h 18"/>
                <a:gd name="T28" fmla="*/ 6 w 30"/>
                <a:gd name="T29" fmla="*/ 6 h 18"/>
                <a:gd name="T30" fmla="*/ 0 w 30"/>
                <a:gd name="T31" fmla="*/ 6 h 18"/>
                <a:gd name="T32" fmla="*/ 0 w 30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42" name="Freeform 328"/>
            <p:cNvSpPr>
              <a:spLocks/>
            </p:cNvSpPr>
            <p:nvPr/>
          </p:nvSpPr>
          <p:spPr bwMode="auto">
            <a:xfrm>
              <a:off x="5299" y="1279"/>
              <a:ext cx="35" cy="6"/>
            </a:xfrm>
            <a:custGeom>
              <a:avLst/>
              <a:gdLst>
                <a:gd name="T0" fmla="*/ 0 w 35"/>
                <a:gd name="T1" fmla="*/ 6 h 6"/>
                <a:gd name="T2" fmla="*/ 0 w 35"/>
                <a:gd name="T3" fmla="*/ 0 h 6"/>
                <a:gd name="T4" fmla="*/ 6 w 35"/>
                <a:gd name="T5" fmla="*/ 0 h 6"/>
                <a:gd name="T6" fmla="*/ 12 w 35"/>
                <a:gd name="T7" fmla="*/ 0 h 6"/>
                <a:gd name="T8" fmla="*/ 18 w 35"/>
                <a:gd name="T9" fmla="*/ 0 h 6"/>
                <a:gd name="T10" fmla="*/ 24 w 35"/>
                <a:gd name="T11" fmla="*/ 0 h 6"/>
                <a:gd name="T12" fmla="*/ 30 w 35"/>
                <a:gd name="T13" fmla="*/ 0 h 6"/>
                <a:gd name="T14" fmla="*/ 30 w 35"/>
                <a:gd name="T15" fmla="*/ 0 h 6"/>
                <a:gd name="T16" fmla="*/ 35 w 35"/>
                <a:gd name="T17" fmla="*/ 6 h 6"/>
                <a:gd name="T18" fmla="*/ 35 w 35"/>
                <a:gd name="T19" fmla="*/ 6 h 6"/>
                <a:gd name="T20" fmla="*/ 30 w 35"/>
                <a:gd name="T21" fmla="*/ 6 h 6"/>
                <a:gd name="T22" fmla="*/ 30 w 35"/>
                <a:gd name="T23" fmla="*/ 6 h 6"/>
                <a:gd name="T24" fmla="*/ 24 w 35"/>
                <a:gd name="T25" fmla="*/ 6 h 6"/>
                <a:gd name="T26" fmla="*/ 18 w 35"/>
                <a:gd name="T27" fmla="*/ 6 h 6"/>
                <a:gd name="T28" fmla="*/ 12 w 35"/>
                <a:gd name="T29" fmla="*/ 6 h 6"/>
                <a:gd name="T30" fmla="*/ 6 w 35"/>
                <a:gd name="T31" fmla="*/ 6 h 6"/>
                <a:gd name="T32" fmla="*/ 0 w 35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6"/>
                <a:gd name="T53" fmla="*/ 35 w 3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6">
                  <a:moveTo>
                    <a:pt x="0" y="6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5" y="6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43" name="Freeform 329"/>
            <p:cNvSpPr>
              <a:spLocks/>
            </p:cNvSpPr>
            <p:nvPr/>
          </p:nvSpPr>
          <p:spPr bwMode="auto">
            <a:xfrm>
              <a:off x="5305" y="1267"/>
              <a:ext cx="35" cy="6"/>
            </a:xfrm>
            <a:custGeom>
              <a:avLst/>
              <a:gdLst>
                <a:gd name="T0" fmla="*/ 0 w 35"/>
                <a:gd name="T1" fmla="*/ 6 h 6"/>
                <a:gd name="T2" fmla="*/ 6 w 35"/>
                <a:gd name="T3" fmla="*/ 6 h 6"/>
                <a:gd name="T4" fmla="*/ 12 w 35"/>
                <a:gd name="T5" fmla="*/ 0 h 6"/>
                <a:gd name="T6" fmla="*/ 12 w 35"/>
                <a:gd name="T7" fmla="*/ 0 h 6"/>
                <a:gd name="T8" fmla="*/ 18 w 35"/>
                <a:gd name="T9" fmla="*/ 0 h 6"/>
                <a:gd name="T10" fmla="*/ 24 w 35"/>
                <a:gd name="T11" fmla="*/ 0 h 6"/>
                <a:gd name="T12" fmla="*/ 29 w 35"/>
                <a:gd name="T13" fmla="*/ 0 h 6"/>
                <a:gd name="T14" fmla="*/ 35 w 35"/>
                <a:gd name="T15" fmla="*/ 0 h 6"/>
                <a:gd name="T16" fmla="*/ 35 w 35"/>
                <a:gd name="T17" fmla="*/ 0 h 6"/>
                <a:gd name="T18" fmla="*/ 35 w 35"/>
                <a:gd name="T19" fmla="*/ 6 h 6"/>
                <a:gd name="T20" fmla="*/ 35 w 35"/>
                <a:gd name="T21" fmla="*/ 6 h 6"/>
                <a:gd name="T22" fmla="*/ 29 w 35"/>
                <a:gd name="T23" fmla="*/ 6 h 6"/>
                <a:gd name="T24" fmla="*/ 24 w 35"/>
                <a:gd name="T25" fmla="*/ 6 h 6"/>
                <a:gd name="T26" fmla="*/ 18 w 35"/>
                <a:gd name="T27" fmla="*/ 6 h 6"/>
                <a:gd name="T28" fmla="*/ 12 w 35"/>
                <a:gd name="T29" fmla="*/ 6 h 6"/>
                <a:gd name="T30" fmla="*/ 6 w 35"/>
                <a:gd name="T31" fmla="*/ 6 h 6"/>
                <a:gd name="T32" fmla="*/ 0 w 35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6"/>
                <a:gd name="T53" fmla="*/ 35 w 3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6">
                  <a:moveTo>
                    <a:pt x="0" y="6"/>
                  </a:move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35" y="6"/>
                  </a:lnTo>
                  <a:lnTo>
                    <a:pt x="29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44" name="Freeform 330"/>
            <p:cNvSpPr>
              <a:spLocks/>
            </p:cNvSpPr>
            <p:nvPr/>
          </p:nvSpPr>
          <p:spPr bwMode="auto">
            <a:xfrm>
              <a:off x="5311" y="1255"/>
              <a:ext cx="35" cy="6"/>
            </a:xfrm>
            <a:custGeom>
              <a:avLst/>
              <a:gdLst>
                <a:gd name="T0" fmla="*/ 0 w 35"/>
                <a:gd name="T1" fmla="*/ 6 h 6"/>
                <a:gd name="T2" fmla="*/ 6 w 35"/>
                <a:gd name="T3" fmla="*/ 6 h 6"/>
                <a:gd name="T4" fmla="*/ 12 w 35"/>
                <a:gd name="T5" fmla="*/ 0 h 6"/>
                <a:gd name="T6" fmla="*/ 18 w 35"/>
                <a:gd name="T7" fmla="*/ 0 h 6"/>
                <a:gd name="T8" fmla="*/ 23 w 35"/>
                <a:gd name="T9" fmla="*/ 0 h 6"/>
                <a:gd name="T10" fmla="*/ 29 w 35"/>
                <a:gd name="T11" fmla="*/ 0 h 6"/>
                <a:gd name="T12" fmla="*/ 29 w 35"/>
                <a:gd name="T13" fmla="*/ 0 h 6"/>
                <a:gd name="T14" fmla="*/ 35 w 35"/>
                <a:gd name="T15" fmla="*/ 0 h 6"/>
                <a:gd name="T16" fmla="*/ 35 w 35"/>
                <a:gd name="T17" fmla="*/ 0 h 6"/>
                <a:gd name="T18" fmla="*/ 35 w 35"/>
                <a:gd name="T19" fmla="*/ 0 h 6"/>
                <a:gd name="T20" fmla="*/ 29 w 35"/>
                <a:gd name="T21" fmla="*/ 6 h 6"/>
                <a:gd name="T22" fmla="*/ 29 w 35"/>
                <a:gd name="T23" fmla="*/ 6 h 6"/>
                <a:gd name="T24" fmla="*/ 23 w 35"/>
                <a:gd name="T25" fmla="*/ 6 h 6"/>
                <a:gd name="T26" fmla="*/ 18 w 35"/>
                <a:gd name="T27" fmla="*/ 6 h 6"/>
                <a:gd name="T28" fmla="*/ 12 w 35"/>
                <a:gd name="T29" fmla="*/ 6 h 6"/>
                <a:gd name="T30" fmla="*/ 6 w 35"/>
                <a:gd name="T31" fmla="*/ 6 h 6"/>
                <a:gd name="T32" fmla="*/ 0 w 35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6"/>
                <a:gd name="T53" fmla="*/ 35 w 3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6">
                  <a:moveTo>
                    <a:pt x="0" y="6"/>
                  </a:move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45" name="Freeform 331"/>
            <p:cNvSpPr>
              <a:spLocks/>
            </p:cNvSpPr>
            <p:nvPr/>
          </p:nvSpPr>
          <p:spPr bwMode="auto">
            <a:xfrm>
              <a:off x="5317" y="1243"/>
              <a:ext cx="35" cy="6"/>
            </a:xfrm>
            <a:custGeom>
              <a:avLst/>
              <a:gdLst>
                <a:gd name="T0" fmla="*/ 0 w 35"/>
                <a:gd name="T1" fmla="*/ 6 h 6"/>
                <a:gd name="T2" fmla="*/ 6 w 35"/>
                <a:gd name="T3" fmla="*/ 6 h 6"/>
                <a:gd name="T4" fmla="*/ 12 w 35"/>
                <a:gd name="T5" fmla="*/ 0 h 6"/>
                <a:gd name="T6" fmla="*/ 17 w 35"/>
                <a:gd name="T7" fmla="*/ 0 h 6"/>
                <a:gd name="T8" fmla="*/ 23 w 35"/>
                <a:gd name="T9" fmla="*/ 0 h 6"/>
                <a:gd name="T10" fmla="*/ 29 w 35"/>
                <a:gd name="T11" fmla="*/ 0 h 6"/>
                <a:gd name="T12" fmla="*/ 35 w 35"/>
                <a:gd name="T13" fmla="*/ 0 h 6"/>
                <a:gd name="T14" fmla="*/ 35 w 35"/>
                <a:gd name="T15" fmla="*/ 0 h 6"/>
                <a:gd name="T16" fmla="*/ 35 w 35"/>
                <a:gd name="T17" fmla="*/ 0 h 6"/>
                <a:gd name="T18" fmla="*/ 35 w 35"/>
                <a:gd name="T19" fmla="*/ 0 h 6"/>
                <a:gd name="T20" fmla="*/ 35 w 35"/>
                <a:gd name="T21" fmla="*/ 6 h 6"/>
                <a:gd name="T22" fmla="*/ 29 w 35"/>
                <a:gd name="T23" fmla="*/ 6 h 6"/>
                <a:gd name="T24" fmla="*/ 23 w 35"/>
                <a:gd name="T25" fmla="*/ 6 h 6"/>
                <a:gd name="T26" fmla="*/ 17 w 35"/>
                <a:gd name="T27" fmla="*/ 6 h 6"/>
                <a:gd name="T28" fmla="*/ 12 w 35"/>
                <a:gd name="T29" fmla="*/ 6 h 6"/>
                <a:gd name="T30" fmla="*/ 6 w 35"/>
                <a:gd name="T31" fmla="*/ 6 h 6"/>
                <a:gd name="T32" fmla="*/ 0 w 35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6"/>
                <a:gd name="T53" fmla="*/ 35 w 3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6">
                  <a:moveTo>
                    <a:pt x="0" y="6"/>
                  </a:moveTo>
                  <a:lnTo>
                    <a:pt x="6" y="6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35" y="6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7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46" name="Freeform 332"/>
            <p:cNvSpPr>
              <a:spLocks/>
            </p:cNvSpPr>
            <p:nvPr/>
          </p:nvSpPr>
          <p:spPr bwMode="auto">
            <a:xfrm>
              <a:off x="5317" y="1225"/>
              <a:ext cx="41" cy="12"/>
            </a:xfrm>
            <a:custGeom>
              <a:avLst/>
              <a:gdLst>
                <a:gd name="T0" fmla="*/ 0 w 41"/>
                <a:gd name="T1" fmla="*/ 12 h 12"/>
                <a:gd name="T2" fmla="*/ 6 w 41"/>
                <a:gd name="T3" fmla="*/ 6 h 12"/>
                <a:gd name="T4" fmla="*/ 12 w 41"/>
                <a:gd name="T5" fmla="*/ 6 h 12"/>
                <a:gd name="T6" fmla="*/ 17 w 41"/>
                <a:gd name="T7" fmla="*/ 0 h 12"/>
                <a:gd name="T8" fmla="*/ 29 w 41"/>
                <a:gd name="T9" fmla="*/ 0 h 12"/>
                <a:gd name="T10" fmla="*/ 35 w 41"/>
                <a:gd name="T11" fmla="*/ 0 h 12"/>
                <a:gd name="T12" fmla="*/ 41 w 41"/>
                <a:gd name="T13" fmla="*/ 0 h 12"/>
                <a:gd name="T14" fmla="*/ 41 w 41"/>
                <a:gd name="T15" fmla="*/ 0 h 12"/>
                <a:gd name="T16" fmla="*/ 41 w 41"/>
                <a:gd name="T17" fmla="*/ 0 h 12"/>
                <a:gd name="T18" fmla="*/ 41 w 41"/>
                <a:gd name="T19" fmla="*/ 0 h 12"/>
                <a:gd name="T20" fmla="*/ 35 w 41"/>
                <a:gd name="T21" fmla="*/ 6 h 12"/>
                <a:gd name="T22" fmla="*/ 29 w 41"/>
                <a:gd name="T23" fmla="*/ 6 h 12"/>
                <a:gd name="T24" fmla="*/ 23 w 41"/>
                <a:gd name="T25" fmla="*/ 6 h 12"/>
                <a:gd name="T26" fmla="*/ 17 w 41"/>
                <a:gd name="T27" fmla="*/ 6 h 12"/>
                <a:gd name="T28" fmla="*/ 12 w 41"/>
                <a:gd name="T29" fmla="*/ 6 h 12"/>
                <a:gd name="T30" fmla="*/ 6 w 41"/>
                <a:gd name="T31" fmla="*/ 6 h 12"/>
                <a:gd name="T32" fmla="*/ 0 w 41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1"/>
                <a:gd name="T52" fmla="*/ 0 h 12"/>
                <a:gd name="T53" fmla="*/ 41 w 4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1" h="12">
                  <a:moveTo>
                    <a:pt x="0" y="12"/>
                  </a:moveTo>
                  <a:lnTo>
                    <a:pt x="6" y="6"/>
                  </a:lnTo>
                  <a:lnTo>
                    <a:pt x="12" y="6"/>
                  </a:lnTo>
                  <a:lnTo>
                    <a:pt x="17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35" y="6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7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47" name="Freeform 333"/>
            <p:cNvSpPr>
              <a:spLocks/>
            </p:cNvSpPr>
            <p:nvPr/>
          </p:nvSpPr>
          <p:spPr bwMode="auto">
            <a:xfrm>
              <a:off x="5317" y="1207"/>
              <a:ext cx="47" cy="18"/>
            </a:xfrm>
            <a:custGeom>
              <a:avLst/>
              <a:gdLst>
                <a:gd name="T0" fmla="*/ 0 w 47"/>
                <a:gd name="T1" fmla="*/ 18 h 18"/>
                <a:gd name="T2" fmla="*/ 6 w 47"/>
                <a:gd name="T3" fmla="*/ 12 h 18"/>
                <a:gd name="T4" fmla="*/ 12 w 47"/>
                <a:gd name="T5" fmla="*/ 12 h 18"/>
                <a:gd name="T6" fmla="*/ 17 w 47"/>
                <a:gd name="T7" fmla="*/ 6 h 18"/>
                <a:gd name="T8" fmla="*/ 29 w 47"/>
                <a:gd name="T9" fmla="*/ 6 h 18"/>
                <a:gd name="T10" fmla="*/ 35 w 47"/>
                <a:gd name="T11" fmla="*/ 0 h 18"/>
                <a:gd name="T12" fmla="*/ 41 w 47"/>
                <a:gd name="T13" fmla="*/ 0 h 18"/>
                <a:gd name="T14" fmla="*/ 47 w 47"/>
                <a:gd name="T15" fmla="*/ 0 h 18"/>
                <a:gd name="T16" fmla="*/ 47 w 47"/>
                <a:gd name="T17" fmla="*/ 6 h 18"/>
                <a:gd name="T18" fmla="*/ 47 w 47"/>
                <a:gd name="T19" fmla="*/ 6 h 18"/>
                <a:gd name="T20" fmla="*/ 41 w 47"/>
                <a:gd name="T21" fmla="*/ 12 h 18"/>
                <a:gd name="T22" fmla="*/ 35 w 47"/>
                <a:gd name="T23" fmla="*/ 12 h 18"/>
                <a:gd name="T24" fmla="*/ 29 w 47"/>
                <a:gd name="T25" fmla="*/ 12 h 18"/>
                <a:gd name="T26" fmla="*/ 23 w 47"/>
                <a:gd name="T27" fmla="*/ 12 h 18"/>
                <a:gd name="T28" fmla="*/ 12 w 47"/>
                <a:gd name="T29" fmla="*/ 18 h 18"/>
                <a:gd name="T30" fmla="*/ 6 w 47"/>
                <a:gd name="T31" fmla="*/ 18 h 18"/>
                <a:gd name="T32" fmla="*/ 0 w 47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18"/>
                <a:gd name="T53" fmla="*/ 47 w 47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18">
                  <a:moveTo>
                    <a:pt x="0" y="18"/>
                  </a:moveTo>
                  <a:lnTo>
                    <a:pt x="6" y="12"/>
                  </a:lnTo>
                  <a:lnTo>
                    <a:pt x="12" y="12"/>
                  </a:lnTo>
                  <a:lnTo>
                    <a:pt x="17" y="6"/>
                  </a:lnTo>
                  <a:lnTo>
                    <a:pt x="29" y="6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47" y="0"/>
                  </a:lnTo>
                  <a:lnTo>
                    <a:pt x="47" y="6"/>
                  </a:lnTo>
                  <a:lnTo>
                    <a:pt x="41" y="12"/>
                  </a:lnTo>
                  <a:lnTo>
                    <a:pt x="35" y="12"/>
                  </a:lnTo>
                  <a:lnTo>
                    <a:pt x="29" y="12"/>
                  </a:lnTo>
                  <a:lnTo>
                    <a:pt x="23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48" name="Freeform 334"/>
            <p:cNvSpPr>
              <a:spLocks/>
            </p:cNvSpPr>
            <p:nvPr/>
          </p:nvSpPr>
          <p:spPr bwMode="auto">
            <a:xfrm>
              <a:off x="5317" y="1177"/>
              <a:ext cx="47" cy="30"/>
            </a:xfrm>
            <a:custGeom>
              <a:avLst/>
              <a:gdLst>
                <a:gd name="T0" fmla="*/ 0 w 47"/>
                <a:gd name="T1" fmla="*/ 30 h 30"/>
                <a:gd name="T2" fmla="*/ 6 w 47"/>
                <a:gd name="T3" fmla="*/ 24 h 30"/>
                <a:gd name="T4" fmla="*/ 12 w 47"/>
                <a:gd name="T5" fmla="*/ 18 h 30"/>
                <a:gd name="T6" fmla="*/ 17 w 47"/>
                <a:gd name="T7" fmla="*/ 18 h 30"/>
                <a:gd name="T8" fmla="*/ 23 w 47"/>
                <a:gd name="T9" fmla="*/ 12 h 30"/>
                <a:gd name="T10" fmla="*/ 29 w 47"/>
                <a:gd name="T11" fmla="*/ 6 h 30"/>
                <a:gd name="T12" fmla="*/ 35 w 47"/>
                <a:gd name="T13" fmla="*/ 6 h 30"/>
                <a:gd name="T14" fmla="*/ 41 w 47"/>
                <a:gd name="T15" fmla="*/ 0 h 30"/>
                <a:gd name="T16" fmla="*/ 47 w 47"/>
                <a:gd name="T17" fmla="*/ 6 h 30"/>
                <a:gd name="T18" fmla="*/ 47 w 47"/>
                <a:gd name="T19" fmla="*/ 6 h 30"/>
                <a:gd name="T20" fmla="*/ 41 w 47"/>
                <a:gd name="T21" fmla="*/ 12 h 30"/>
                <a:gd name="T22" fmla="*/ 35 w 47"/>
                <a:gd name="T23" fmla="*/ 12 h 30"/>
                <a:gd name="T24" fmla="*/ 29 w 47"/>
                <a:gd name="T25" fmla="*/ 18 h 30"/>
                <a:gd name="T26" fmla="*/ 23 w 47"/>
                <a:gd name="T27" fmla="*/ 24 h 30"/>
                <a:gd name="T28" fmla="*/ 17 w 47"/>
                <a:gd name="T29" fmla="*/ 24 h 30"/>
                <a:gd name="T30" fmla="*/ 6 w 47"/>
                <a:gd name="T31" fmla="*/ 30 h 30"/>
                <a:gd name="T32" fmla="*/ 0 w 47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30"/>
                <a:gd name="T53" fmla="*/ 47 w 47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30">
                  <a:moveTo>
                    <a:pt x="0" y="30"/>
                  </a:moveTo>
                  <a:lnTo>
                    <a:pt x="6" y="24"/>
                  </a:lnTo>
                  <a:lnTo>
                    <a:pt x="12" y="18"/>
                  </a:lnTo>
                  <a:lnTo>
                    <a:pt x="17" y="18"/>
                  </a:lnTo>
                  <a:lnTo>
                    <a:pt x="23" y="12"/>
                  </a:lnTo>
                  <a:lnTo>
                    <a:pt x="29" y="6"/>
                  </a:lnTo>
                  <a:lnTo>
                    <a:pt x="35" y="6"/>
                  </a:lnTo>
                  <a:lnTo>
                    <a:pt x="41" y="0"/>
                  </a:lnTo>
                  <a:lnTo>
                    <a:pt x="47" y="6"/>
                  </a:lnTo>
                  <a:lnTo>
                    <a:pt x="41" y="12"/>
                  </a:lnTo>
                  <a:lnTo>
                    <a:pt x="35" y="12"/>
                  </a:lnTo>
                  <a:lnTo>
                    <a:pt x="29" y="18"/>
                  </a:lnTo>
                  <a:lnTo>
                    <a:pt x="23" y="24"/>
                  </a:lnTo>
                  <a:lnTo>
                    <a:pt x="17" y="24"/>
                  </a:lnTo>
                  <a:lnTo>
                    <a:pt x="6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49" name="Freeform 335"/>
            <p:cNvSpPr>
              <a:spLocks/>
            </p:cNvSpPr>
            <p:nvPr/>
          </p:nvSpPr>
          <p:spPr bwMode="auto">
            <a:xfrm>
              <a:off x="5317" y="1159"/>
              <a:ext cx="41" cy="30"/>
            </a:xfrm>
            <a:custGeom>
              <a:avLst/>
              <a:gdLst>
                <a:gd name="T0" fmla="*/ 0 w 41"/>
                <a:gd name="T1" fmla="*/ 30 h 30"/>
                <a:gd name="T2" fmla="*/ 6 w 41"/>
                <a:gd name="T3" fmla="*/ 30 h 30"/>
                <a:gd name="T4" fmla="*/ 12 w 41"/>
                <a:gd name="T5" fmla="*/ 24 h 30"/>
                <a:gd name="T6" fmla="*/ 17 w 41"/>
                <a:gd name="T7" fmla="*/ 18 h 30"/>
                <a:gd name="T8" fmla="*/ 23 w 41"/>
                <a:gd name="T9" fmla="*/ 12 h 30"/>
                <a:gd name="T10" fmla="*/ 29 w 41"/>
                <a:gd name="T11" fmla="*/ 6 h 30"/>
                <a:gd name="T12" fmla="*/ 29 w 41"/>
                <a:gd name="T13" fmla="*/ 0 h 30"/>
                <a:gd name="T14" fmla="*/ 35 w 41"/>
                <a:gd name="T15" fmla="*/ 0 h 30"/>
                <a:gd name="T16" fmla="*/ 41 w 41"/>
                <a:gd name="T17" fmla="*/ 0 h 30"/>
                <a:gd name="T18" fmla="*/ 41 w 41"/>
                <a:gd name="T19" fmla="*/ 0 h 30"/>
                <a:gd name="T20" fmla="*/ 35 w 41"/>
                <a:gd name="T21" fmla="*/ 6 h 30"/>
                <a:gd name="T22" fmla="*/ 29 w 41"/>
                <a:gd name="T23" fmla="*/ 12 h 30"/>
                <a:gd name="T24" fmla="*/ 23 w 41"/>
                <a:gd name="T25" fmla="*/ 18 h 30"/>
                <a:gd name="T26" fmla="*/ 17 w 41"/>
                <a:gd name="T27" fmla="*/ 24 h 30"/>
                <a:gd name="T28" fmla="*/ 12 w 41"/>
                <a:gd name="T29" fmla="*/ 30 h 30"/>
                <a:gd name="T30" fmla="*/ 6 w 41"/>
                <a:gd name="T31" fmla="*/ 30 h 30"/>
                <a:gd name="T32" fmla="*/ 0 w 41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1"/>
                <a:gd name="T52" fmla="*/ 0 h 30"/>
                <a:gd name="T53" fmla="*/ 41 w 41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1" h="30">
                  <a:moveTo>
                    <a:pt x="0" y="30"/>
                  </a:moveTo>
                  <a:lnTo>
                    <a:pt x="6" y="30"/>
                  </a:lnTo>
                  <a:lnTo>
                    <a:pt x="12" y="24"/>
                  </a:lnTo>
                  <a:lnTo>
                    <a:pt x="17" y="18"/>
                  </a:lnTo>
                  <a:lnTo>
                    <a:pt x="23" y="12"/>
                  </a:lnTo>
                  <a:lnTo>
                    <a:pt x="29" y="6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35" y="6"/>
                  </a:lnTo>
                  <a:lnTo>
                    <a:pt x="29" y="12"/>
                  </a:lnTo>
                  <a:lnTo>
                    <a:pt x="23" y="18"/>
                  </a:lnTo>
                  <a:lnTo>
                    <a:pt x="17" y="24"/>
                  </a:lnTo>
                  <a:lnTo>
                    <a:pt x="12" y="30"/>
                  </a:lnTo>
                  <a:lnTo>
                    <a:pt x="6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50" name="Freeform 336"/>
            <p:cNvSpPr>
              <a:spLocks/>
            </p:cNvSpPr>
            <p:nvPr/>
          </p:nvSpPr>
          <p:spPr bwMode="auto">
            <a:xfrm>
              <a:off x="5317" y="1147"/>
              <a:ext cx="35" cy="30"/>
            </a:xfrm>
            <a:custGeom>
              <a:avLst/>
              <a:gdLst>
                <a:gd name="T0" fmla="*/ 35 w 35"/>
                <a:gd name="T1" fmla="*/ 0 h 30"/>
                <a:gd name="T2" fmla="*/ 35 w 35"/>
                <a:gd name="T3" fmla="*/ 0 h 30"/>
                <a:gd name="T4" fmla="*/ 29 w 35"/>
                <a:gd name="T5" fmla="*/ 6 h 30"/>
                <a:gd name="T6" fmla="*/ 23 w 35"/>
                <a:gd name="T7" fmla="*/ 6 h 30"/>
                <a:gd name="T8" fmla="*/ 23 w 35"/>
                <a:gd name="T9" fmla="*/ 12 h 30"/>
                <a:gd name="T10" fmla="*/ 17 w 35"/>
                <a:gd name="T11" fmla="*/ 18 h 30"/>
                <a:gd name="T12" fmla="*/ 12 w 35"/>
                <a:gd name="T13" fmla="*/ 18 h 30"/>
                <a:gd name="T14" fmla="*/ 6 w 35"/>
                <a:gd name="T15" fmla="*/ 24 h 30"/>
                <a:gd name="T16" fmla="*/ 0 w 35"/>
                <a:gd name="T17" fmla="*/ 30 h 30"/>
                <a:gd name="T18" fmla="*/ 6 w 35"/>
                <a:gd name="T19" fmla="*/ 24 h 30"/>
                <a:gd name="T20" fmla="*/ 6 w 35"/>
                <a:gd name="T21" fmla="*/ 18 h 30"/>
                <a:gd name="T22" fmla="*/ 12 w 35"/>
                <a:gd name="T23" fmla="*/ 12 h 30"/>
                <a:gd name="T24" fmla="*/ 17 w 35"/>
                <a:gd name="T25" fmla="*/ 6 h 30"/>
                <a:gd name="T26" fmla="*/ 23 w 35"/>
                <a:gd name="T27" fmla="*/ 0 h 30"/>
                <a:gd name="T28" fmla="*/ 29 w 35"/>
                <a:gd name="T29" fmla="*/ 0 h 30"/>
                <a:gd name="T30" fmla="*/ 29 w 35"/>
                <a:gd name="T31" fmla="*/ 0 h 30"/>
                <a:gd name="T32" fmla="*/ 35 w 35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0"/>
                <a:gd name="T53" fmla="*/ 35 w 35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0">
                  <a:moveTo>
                    <a:pt x="35" y="0"/>
                  </a:moveTo>
                  <a:lnTo>
                    <a:pt x="35" y="0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23" y="12"/>
                  </a:lnTo>
                  <a:lnTo>
                    <a:pt x="17" y="18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7" y="6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51" name="Freeform 337"/>
            <p:cNvSpPr>
              <a:spLocks/>
            </p:cNvSpPr>
            <p:nvPr/>
          </p:nvSpPr>
          <p:spPr bwMode="auto">
            <a:xfrm>
              <a:off x="5251" y="986"/>
              <a:ext cx="42" cy="155"/>
            </a:xfrm>
            <a:custGeom>
              <a:avLst/>
              <a:gdLst>
                <a:gd name="T0" fmla="*/ 6 w 42"/>
                <a:gd name="T1" fmla="*/ 155 h 155"/>
                <a:gd name="T2" fmla="*/ 0 w 42"/>
                <a:gd name="T3" fmla="*/ 155 h 155"/>
                <a:gd name="T4" fmla="*/ 0 w 42"/>
                <a:gd name="T5" fmla="*/ 155 h 155"/>
                <a:gd name="T6" fmla="*/ 0 w 42"/>
                <a:gd name="T7" fmla="*/ 155 h 155"/>
                <a:gd name="T8" fmla="*/ 0 w 42"/>
                <a:gd name="T9" fmla="*/ 149 h 155"/>
                <a:gd name="T10" fmla="*/ 18 w 42"/>
                <a:gd name="T11" fmla="*/ 131 h 155"/>
                <a:gd name="T12" fmla="*/ 24 w 42"/>
                <a:gd name="T13" fmla="*/ 113 h 155"/>
                <a:gd name="T14" fmla="*/ 30 w 42"/>
                <a:gd name="T15" fmla="*/ 89 h 155"/>
                <a:gd name="T16" fmla="*/ 36 w 42"/>
                <a:gd name="T17" fmla="*/ 71 h 155"/>
                <a:gd name="T18" fmla="*/ 30 w 42"/>
                <a:gd name="T19" fmla="*/ 47 h 155"/>
                <a:gd name="T20" fmla="*/ 30 w 42"/>
                <a:gd name="T21" fmla="*/ 29 h 155"/>
                <a:gd name="T22" fmla="*/ 24 w 42"/>
                <a:gd name="T23" fmla="*/ 12 h 155"/>
                <a:gd name="T24" fmla="*/ 24 w 42"/>
                <a:gd name="T25" fmla="*/ 0 h 155"/>
                <a:gd name="T26" fmla="*/ 30 w 42"/>
                <a:gd name="T27" fmla="*/ 12 h 155"/>
                <a:gd name="T28" fmla="*/ 36 w 42"/>
                <a:gd name="T29" fmla="*/ 23 h 155"/>
                <a:gd name="T30" fmla="*/ 42 w 42"/>
                <a:gd name="T31" fmla="*/ 47 h 155"/>
                <a:gd name="T32" fmla="*/ 42 w 42"/>
                <a:gd name="T33" fmla="*/ 71 h 155"/>
                <a:gd name="T34" fmla="*/ 36 w 42"/>
                <a:gd name="T35" fmla="*/ 95 h 155"/>
                <a:gd name="T36" fmla="*/ 30 w 42"/>
                <a:gd name="T37" fmla="*/ 119 h 155"/>
                <a:gd name="T38" fmla="*/ 18 w 42"/>
                <a:gd name="T39" fmla="*/ 143 h 155"/>
                <a:gd name="T40" fmla="*/ 6 w 42"/>
                <a:gd name="T41" fmla="*/ 155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2"/>
                <a:gd name="T64" fmla="*/ 0 h 155"/>
                <a:gd name="T65" fmla="*/ 42 w 42"/>
                <a:gd name="T66" fmla="*/ 155 h 1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2" h="155">
                  <a:moveTo>
                    <a:pt x="6" y="155"/>
                  </a:moveTo>
                  <a:lnTo>
                    <a:pt x="0" y="155"/>
                  </a:lnTo>
                  <a:lnTo>
                    <a:pt x="0" y="149"/>
                  </a:lnTo>
                  <a:lnTo>
                    <a:pt x="18" y="131"/>
                  </a:lnTo>
                  <a:lnTo>
                    <a:pt x="24" y="113"/>
                  </a:lnTo>
                  <a:lnTo>
                    <a:pt x="30" y="89"/>
                  </a:lnTo>
                  <a:lnTo>
                    <a:pt x="36" y="71"/>
                  </a:lnTo>
                  <a:lnTo>
                    <a:pt x="30" y="47"/>
                  </a:lnTo>
                  <a:lnTo>
                    <a:pt x="30" y="29"/>
                  </a:lnTo>
                  <a:lnTo>
                    <a:pt x="24" y="12"/>
                  </a:lnTo>
                  <a:lnTo>
                    <a:pt x="24" y="0"/>
                  </a:lnTo>
                  <a:lnTo>
                    <a:pt x="30" y="12"/>
                  </a:lnTo>
                  <a:lnTo>
                    <a:pt x="36" y="23"/>
                  </a:lnTo>
                  <a:lnTo>
                    <a:pt x="42" y="47"/>
                  </a:lnTo>
                  <a:lnTo>
                    <a:pt x="42" y="71"/>
                  </a:lnTo>
                  <a:lnTo>
                    <a:pt x="36" y="95"/>
                  </a:lnTo>
                  <a:lnTo>
                    <a:pt x="30" y="119"/>
                  </a:lnTo>
                  <a:lnTo>
                    <a:pt x="18" y="143"/>
                  </a:lnTo>
                  <a:lnTo>
                    <a:pt x="6" y="15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52" name="Freeform 338"/>
            <p:cNvSpPr>
              <a:spLocks/>
            </p:cNvSpPr>
            <p:nvPr/>
          </p:nvSpPr>
          <p:spPr bwMode="auto">
            <a:xfrm>
              <a:off x="5251" y="986"/>
              <a:ext cx="30" cy="23"/>
            </a:xfrm>
            <a:custGeom>
              <a:avLst/>
              <a:gdLst>
                <a:gd name="T0" fmla="*/ 30 w 30"/>
                <a:gd name="T1" fmla="*/ 23 h 23"/>
                <a:gd name="T2" fmla="*/ 30 w 30"/>
                <a:gd name="T3" fmla="*/ 17 h 23"/>
                <a:gd name="T4" fmla="*/ 24 w 30"/>
                <a:gd name="T5" fmla="*/ 12 h 23"/>
                <a:gd name="T6" fmla="*/ 18 w 30"/>
                <a:gd name="T7" fmla="*/ 12 h 23"/>
                <a:gd name="T8" fmla="*/ 12 w 30"/>
                <a:gd name="T9" fmla="*/ 6 h 23"/>
                <a:gd name="T10" fmla="*/ 6 w 30"/>
                <a:gd name="T11" fmla="*/ 6 h 23"/>
                <a:gd name="T12" fmla="*/ 6 w 30"/>
                <a:gd name="T13" fmla="*/ 0 h 23"/>
                <a:gd name="T14" fmla="*/ 0 w 30"/>
                <a:gd name="T15" fmla="*/ 0 h 23"/>
                <a:gd name="T16" fmla="*/ 0 w 30"/>
                <a:gd name="T17" fmla="*/ 6 h 23"/>
                <a:gd name="T18" fmla="*/ 0 w 30"/>
                <a:gd name="T19" fmla="*/ 6 h 23"/>
                <a:gd name="T20" fmla="*/ 0 w 30"/>
                <a:gd name="T21" fmla="*/ 6 h 23"/>
                <a:gd name="T22" fmla="*/ 6 w 30"/>
                <a:gd name="T23" fmla="*/ 6 h 23"/>
                <a:gd name="T24" fmla="*/ 12 w 30"/>
                <a:gd name="T25" fmla="*/ 12 h 23"/>
                <a:gd name="T26" fmla="*/ 18 w 30"/>
                <a:gd name="T27" fmla="*/ 12 h 23"/>
                <a:gd name="T28" fmla="*/ 24 w 30"/>
                <a:gd name="T29" fmla="*/ 17 h 23"/>
                <a:gd name="T30" fmla="*/ 30 w 30"/>
                <a:gd name="T31" fmla="*/ 17 h 23"/>
                <a:gd name="T32" fmla="*/ 30 w 30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23"/>
                <a:gd name="T53" fmla="*/ 30 w 30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23">
                  <a:moveTo>
                    <a:pt x="30" y="23"/>
                  </a:moveTo>
                  <a:lnTo>
                    <a:pt x="30" y="17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7"/>
                  </a:lnTo>
                  <a:lnTo>
                    <a:pt x="30" y="17"/>
                  </a:lnTo>
                  <a:lnTo>
                    <a:pt x="30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53" name="Freeform 339"/>
            <p:cNvSpPr>
              <a:spLocks/>
            </p:cNvSpPr>
            <p:nvPr/>
          </p:nvSpPr>
          <p:spPr bwMode="auto">
            <a:xfrm>
              <a:off x="5251" y="998"/>
              <a:ext cx="36" cy="23"/>
            </a:xfrm>
            <a:custGeom>
              <a:avLst/>
              <a:gdLst>
                <a:gd name="T0" fmla="*/ 0 w 36"/>
                <a:gd name="T1" fmla="*/ 0 h 23"/>
                <a:gd name="T2" fmla="*/ 0 w 36"/>
                <a:gd name="T3" fmla="*/ 0 h 23"/>
                <a:gd name="T4" fmla="*/ 6 w 36"/>
                <a:gd name="T5" fmla="*/ 0 h 23"/>
                <a:gd name="T6" fmla="*/ 6 w 36"/>
                <a:gd name="T7" fmla="*/ 0 h 23"/>
                <a:gd name="T8" fmla="*/ 12 w 36"/>
                <a:gd name="T9" fmla="*/ 5 h 23"/>
                <a:gd name="T10" fmla="*/ 18 w 36"/>
                <a:gd name="T11" fmla="*/ 5 h 23"/>
                <a:gd name="T12" fmla="*/ 24 w 36"/>
                <a:gd name="T13" fmla="*/ 11 h 23"/>
                <a:gd name="T14" fmla="*/ 30 w 36"/>
                <a:gd name="T15" fmla="*/ 17 h 23"/>
                <a:gd name="T16" fmla="*/ 36 w 36"/>
                <a:gd name="T17" fmla="*/ 23 h 23"/>
                <a:gd name="T18" fmla="*/ 30 w 36"/>
                <a:gd name="T19" fmla="*/ 17 h 23"/>
                <a:gd name="T20" fmla="*/ 24 w 36"/>
                <a:gd name="T21" fmla="*/ 17 h 23"/>
                <a:gd name="T22" fmla="*/ 18 w 36"/>
                <a:gd name="T23" fmla="*/ 11 h 23"/>
                <a:gd name="T24" fmla="*/ 12 w 36"/>
                <a:gd name="T25" fmla="*/ 11 h 23"/>
                <a:gd name="T26" fmla="*/ 6 w 36"/>
                <a:gd name="T27" fmla="*/ 5 h 23"/>
                <a:gd name="T28" fmla="*/ 0 w 36"/>
                <a:gd name="T29" fmla="*/ 5 h 23"/>
                <a:gd name="T30" fmla="*/ 0 w 36"/>
                <a:gd name="T31" fmla="*/ 0 h 23"/>
                <a:gd name="T32" fmla="*/ 0 w 3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3"/>
                <a:gd name="T53" fmla="*/ 36 w 3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3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5"/>
                  </a:lnTo>
                  <a:lnTo>
                    <a:pt x="18" y="5"/>
                  </a:lnTo>
                  <a:lnTo>
                    <a:pt x="24" y="11"/>
                  </a:lnTo>
                  <a:lnTo>
                    <a:pt x="30" y="17"/>
                  </a:lnTo>
                  <a:lnTo>
                    <a:pt x="36" y="23"/>
                  </a:lnTo>
                  <a:lnTo>
                    <a:pt x="30" y="17"/>
                  </a:lnTo>
                  <a:lnTo>
                    <a:pt x="24" y="17"/>
                  </a:lnTo>
                  <a:lnTo>
                    <a:pt x="18" y="11"/>
                  </a:lnTo>
                  <a:lnTo>
                    <a:pt x="12" y="11"/>
                  </a:lnTo>
                  <a:lnTo>
                    <a:pt x="6" y="5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54" name="Freeform 340"/>
            <p:cNvSpPr>
              <a:spLocks/>
            </p:cNvSpPr>
            <p:nvPr/>
          </p:nvSpPr>
          <p:spPr bwMode="auto">
            <a:xfrm>
              <a:off x="5239" y="1021"/>
              <a:ext cx="48" cy="30"/>
            </a:xfrm>
            <a:custGeom>
              <a:avLst/>
              <a:gdLst>
                <a:gd name="T0" fmla="*/ 0 w 48"/>
                <a:gd name="T1" fmla="*/ 0 h 30"/>
                <a:gd name="T2" fmla="*/ 6 w 48"/>
                <a:gd name="T3" fmla="*/ 0 h 30"/>
                <a:gd name="T4" fmla="*/ 12 w 48"/>
                <a:gd name="T5" fmla="*/ 0 h 30"/>
                <a:gd name="T6" fmla="*/ 18 w 48"/>
                <a:gd name="T7" fmla="*/ 6 h 30"/>
                <a:gd name="T8" fmla="*/ 24 w 48"/>
                <a:gd name="T9" fmla="*/ 6 h 30"/>
                <a:gd name="T10" fmla="*/ 30 w 48"/>
                <a:gd name="T11" fmla="*/ 12 h 30"/>
                <a:gd name="T12" fmla="*/ 42 w 48"/>
                <a:gd name="T13" fmla="*/ 18 h 30"/>
                <a:gd name="T14" fmla="*/ 48 w 48"/>
                <a:gd name="T15" fmla="*/ 24 h 30"/>
                <a:gd name="T16" fmla="*/ 48 w 48"/>
                <a:gd name="T17" fmla="*/ 30 h 30"/>
                <a:gd name="T18" fmla="*/ 48 w 48"/>
                <a:gd name="T19" fmla="*/ 30 h 30"/>
                <a:gd name="T20" fmla="*/ 42 w 48"/>
                <a:gd name="T21" fmla="*/ 24 h 30"/>
                <a:gd name="T22" fmla="*/ 30 w 48"/>
                <a:gd name="T23" fmla="*/ 18 h 30"/>
                <a:gd name="T24" fmla="*/ 24 w 48"/>
                <a:gd name="T25" fmla="*/ 18 h 30"/>
                <a:gd name="T26" fmla="*/ 12 w 48"/>
                <a:gd name="T27" fmla="*/ 12 h 30"/>
                <a:gd name="T28" fmla="*/ 6 w 48"/>
                <a:gd name="T29" fmla="*/ 6 h 30"/>
                <a:gd name="T30" fmla="*/ 6 w 48"/>
                <a:gd name="T31" fmla="*/ 0 h 30"/>
                <a:gd name="T32" fmla="*/ 0 w 4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30"/>
                <a:gd name="T53" fmla="*/ 48 w 4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30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48" y="30"/>
                  </a:lnTo>
                  <a:lnTo>
                    <a:pt x="42" y="24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55" name="Freeform 341"/>
            <p:cNvSpPr>
              <a:spLocks/>
            </p:cNvSpPr>
            <p:nvPr/>
          </p:nvSpPr>
          <p:spPr bwMode="auto">
            <a:xfrm>
              <a:off x="5233" y="1045"/>
              <a:ext cx="54" cy="36"/>
            </a:xfrm>
            <a:custGeom>
              <a:avLst/>
              <a:gdLst>
                <a:gd name="T0" fmla="*/ 0 w 54"/>
                <a:gd name="T1" fmla="*/ 0 h 36"/>
                <a:gd name="T2" fmla="*/ 6 w 54"/>
                <a:gd name="T3" fmla="*/ 0 h 36"/>
                <a:gd name="T4" fmla="*/ 12 w 54"/>
                <a:gd name="T5" fmla="*/ 0 h 36"/>
                <a:gd name="T6" fmla="*/ 18 w 54"/>
                <a:gd name="T7" fmla="*/ 6 h 36"/>
                <a:gd name="T8" fmla="*/ 24 w 54"/>
                <a:gd name="T9" fmla="*/ 12 h 36"/>
                <a:gd name="T10" fmla="*/ 36 w 54"/>
                <a:gd name="T11" fmla="*/ 18 h 36"/>
                <a:gd name="T12" fmla="*/ 42 w 54"/>
                <a:gd name="T13" fmla="*/ 24 h 36"/>
                <a:gd name="T14" fmla="*/ 48 w 54"/>
                <a:gd name="T15" fmla="*/ 30 h 36"/>
                <a:gd name="T16" fmla="*/ 54 w 54"/>
                <a:gd name="T17" fmla="*/ 36 h 36"/>
                <a:gd name="T18" fmla="*/ 48 w 54"/>
                <a:gd name="T19" fmla="*/ 30 h 36"/>
                <a:gd name="T20" fmla="*/ 42 w 54"/>
                <a:gd name="T21" fmla="*/ 30 h 36"/>
                <a:gd name="T22" fmla="*/ 36 w 54"/>
                <a:gd name="T23" fmla="*/ 24 h 36"/>
                <a:gd name="T24" fmla="*/ 24 w 54"/>
                <a:gd name="T25" fmla="*/ 18 h 36"/>
                <a:gd name="T26" fmla="*/ 12 w 54"/>
                <a:gd name="T27" fmla="*/ 12 h 36"/>
                <a:gd name="T28" fmla="*/ 6 w 54"/>
                <a:gd name="T29" fmla="*/ 6 h 36"/>
                <a:gd name="T30" fmla="*/ 0 w 54"/>
                <a:gd name="T31" fmla="*/ 6 h 36"/>
                <a:gd name="T32" fmla="*/ 0 w 54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36"/>
                <a:gd name="T53" fmla="*/ 54 w 5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3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48" y="30"/>
                  </a:lnTo>
                  <a:lnTo>
                    <a:pt x="54" y="36"/>
                  </a:lnTo>
                  <a:lnTo>
                    <a:pt x="48" y="30"/>
                  </a:lnTo>
                  <a:lnTo>
                    <a:pt x="42" y="30"/>
                  </a:lnTo>
                  <a:lnTo>
                    <a:pt x="36" y="24"/>
                  </a:lnTo>
                  <a:lnTo>
                    <a:pt x="24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56" name="Freeform 342"/>
            <p:cNvSpPr>
              <a:spLocks/>
            </p:cNvSpPr>
            <p:nvPr/>
          </p:nvSpPr>
          <p:spPr bwMode="auto">
            <a:xfrm>
              <a:off x="5239" y="1063"/>
              <a:ext cx="42" cy="36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6 w 42"/>
                <a:gd name="T5" fmla="*/ 0 h 36"/>
                <a:gd name="T6" fmla="*/ 12 w 42"/>
                <a:gd name="T7" fmla="*/ 6 h 36"/>
                <a:gd name="T8" fmla="*/ 18 w 42"/>
                <a:gd name="T9" fmla="*/ 12 h 36"/>
                <a:gd name="T10" fmla="*/ 30 w 42"/>
                <a:gd name="T11" fmla="*/ 18 h 36"/>
                <a:gd name="T12" fmla="*/ 36 w 42"/>
                <a:gd name="T13" fmla="*/ 24 h 36"/>
                <a:gd name="T14" fmla="*/ 42 w 42"/>
                <a:gd name="T15" fmla="*/ 30 h 36"/>
                <a:gd name="T16" fmla="*/ 42 w 42"/>
                <a:gd name="T17" fmla="*/ 36 h 36"/>
                <a:gd name="T18" fmla="*/ 36 w 42"/>
                <a:gd name="T19" fmla="*/ 36 h 36"/>
                <a:gd name="T20" fmla="*/ 30 w 42"/>
                <a:gd name="T21" fmla="*/ 30 h 36"/>
                <a:gd name="T22" fmla="*/ 24 w 42"/>
                <a:gd name="T23" fmla="*/ 24 h 36"/>
                <a:gd name="T24" fmla="*/ 18 w 42"/>
                <a:gd name="T25" fmla="*/ 18 h 36"/>
                <a:gd name="T26" fmla="*/ 6 w 42"/>
                <a:gd name="T27" fmla="*/ 12 h 36"/>
                <a:gd name="T28" fmla="*/ 6 w 42"/>
                <a:gd name="T29" fmla="*/ 6 h 36"/>
                <a:gd name="T30" fmla="*/ 0 w 42"/>
                <a:gd name="T31" fmla="*/ 0 h 36"/>
                <a:gd name="T32" fmla="*/ 0 w 42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6"/>
                <a:gd name="T53" fmla="*/ 42 w 42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30" y="18"/>
                  </a:lnTo>
                  <a:lnTo>
                    <a:pt x="36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36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57" name="Freeform 343"/>
            <p:cNvSpPr>
              <a:spLocks/>
            </p:cNvSpPr>
            <p:nvPr/>
          </p:nvSpPr>
          <p:spPr bwMode="auto">
            <a:xfrm>
              <a:off x="5239" y="1081"/>
              <a:ext cx="36" cy="30"/>
            </a:xfrm>
            <a:custGeom>
              <a:avLst/>
              <a:gdLst>
                <a:gd name="T0" fmla="*/ 0 w 36"/>
                <a:gd name="T1" fmla="*/ 0 h 30"/>
                <a:gd name="T2" fmla="*/ 0 w 36"/>
                <a:gd name="T3" fmla="*/ 0 h 30"/>
                <a:gd name="T4" fmla="*/ 6 w 36"/>
                <a:gd name="T5" fmla="*/ 0 h 30"/>
                <a:gd name="T6" fmla="*/ 12 w 36"/>
                <a:gd name="T7" fmla="*/ 6 h 30"/>
                <a:gd name="T8" fmla="*/ 18 w 36"/>
                <a:gd name="T9" fmla="*/ 12 h 30"/>
                <a:gd name="T10" fmla="*/ 24 w 36"/>
                <a:gd name="T11" fmla="*/ 12 h 30"/>
                <a:gd name="T12" fmla="*/ 30 w 36"/>
                <a:gd name="T13" fmla="*/ 18 h 30"/>
                <a:gd name="T14" fmla="*/ 30 w 36"/>
                <a:gd name="T15" fmla="*/ 24 h 30"/>
                <a:gd name="T16" fmla="*/ 36 w 36"/>
                <a:gd name="T17" fmla="*/ 30 h 30"/>
                <a:gd name="T18" fmla="*/ 30 w 36"/>
                <a:gd name="T19" fmla="*/ 30 h 30"/>
                <a:gd name="T20" fmla="*/ 24 w 36"/>
                <a:gd name="T21" fmla="*/ 24 h 30"/>
                <a:gd name="T22" fmla="*/ 18 w 36"/>
                <a:gd name="T23" fmla="*/ 18 h 30"/>
                <a:gd name="T24" fmla="*/ 12 w 36"/>
                <a:gd name="T25" fmla="*/ 18 h 30"/>
                <a:gd name="T26" fmla="*/ 6 w 36"/>
                <a:gd name="T27" fmla="*/ 12 h 30"/>
                <a:gd name="T28" fmla="*/ 6 w 36"/>
                <a:gd name="T29" fmla="*/ 6 h 30"/>
                <a:gd name="T30" fmla="*/ 0 w 36"/>
                <a:gd name="T31" fmla="*/ 6 h 30"/>
                <a:gd name="T32" fmla="*/ 0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58" name="Freeform 344"/>
            <p:cNvSpPr>
              <a:spLocks/>
            </p:cNvSpPr>
            <p:nvPr/>
          </p:nvSpPr>
          <p:spPr bwMode="auto">
            <a:xfrm>
              <a:off x="5239" y="1099"/>
              <a:ext cx="24" cy="30"/>
            </a:xfrm>
            <a:custGeom>
              <a:avLst/>
              <a:gdLst>
                <a:gd name="T0" fmla="*/ 0 w 24"/>
                <a:gd name="T1" fmla="*/ 0 h 30"/>
                <a:gd name="T2" fmla="*/ 0 w 24"/>
                <a:gd name="T3" fmla="*/ 0 h 30"/>
                <a:gd name="T4" fmla="*/ 6 w 24"/>
                <a:gd name="T5" fmla="*/ 6 h 30"/>
                <a:gd name="T6" fmla="*/ 12 w 24"/>
                <a:gd name="T7" fmla="*/ 6 h 30"/>
                <a:gd name="T8" fmla="*/ 12 w 24"/>
                <a:gd name="T9" fmla="*/ 12 h 30"/>
                <a:gd name="T10" fmla="*/ 18 w 24"/>
                <a:gd name="T11" fmla="*/ 18 h 30"/>
                <a:gd name="T12" fmla="*/ 24 w 24"/>
                <a:gd name="T13" fmla="*/ 24 h 30"/>
                <a:gd name="T14" fmla="*/ 24 w 24"/>
                <a:gd name="T15" fmla="*/ 24 h 30"/>
                <a:gd name="T16" fmla="*/ 24 w 24"/>
                <a:gd name="T17" fmla="*/ 30 h 30"/>
                <a:gd name="T18" fmla="*/ 24 w 24"/>
                <a:gd name="T19" fmla="*/ 24 h 30"/>
                <a:gd name="T20" fmla="*/ 18 w 24"/>
                <a:gd name="T21" fmla="*/ 24 h 30"/>
                <a:gd name="T22" fmla="*/ 12 w 24"/>
                <a:gd name="T23" fmla="*/ 18 h 30"/>
                <a:gd name="T24" fmla="*/ 12 w 24"/>
                <a:gd name="T25" fmla="*/ 18 h 30"/>
                <a:gd name="T26" fmla="*/ 6 w 24"/>
                <a:gd name="T27" fmla="*/ 12 h 30"/>
                <a:gd name="T28" fmla="*/ 6 w 24"/>
                <a:gd name="T29" fmla="*/ 6 h 30"/>
                <a:gd name="T30" fmla="*/ 0 w 24"/>
                <a:gd name="T31" fmla="*/ 6 h 30"/>
                <a:gd name="T32" fmla="*/ 0 w 24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0"/>
                <a:gd name="T53" fmla="*/ 24 w 24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0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24" y="30"/>
                  </a:lnTo>
                  <a:lnTo>
                    <a:pt x="24" y="24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59" name="Freeform 345"/>
            <p:cNvSpPr>
              <a:spLocks/>
            </p:cNvSpPr>
            <p:nvPr/>
          </p:nvSpPr>
          <p:spPr bwMode="auto">
            <a:xfrm>
              <a:off x="5239" y="1117"/>
              <a:ext cx="18" cy="18"/>
            </a:xfrm>
            <a:custGeom>
              <a:avLst/>
              <a:gdLst>
                <a:gd name="T0" fmla="*/ 6 w 18"/>
                <a:gd name="T1" fmla="*/ 0 h 18"/>
                <a:gd name="T2" fmla="*/ 6 w 18"/>
                <a:gd name="T3" fmla="*/ 0 h 18"/>
                <a:gd name="T4" fmla="*/ 6 w 18"/>
                <a:gd name="T5" fmla="*/ 0 h 18"/>
                <a:gd name="T6" fmla="*/ 12 w 18"/>
                <a:gd name="T7" fmla="*/ 6 h 18"/>
                <a:gd name="T8" fmla="*/ 12 w 18"/>
                <a:gd name="T9" fmla="*/ 6 h 18"/>
                <a:gd name="T10" fmla="*/ 18 w 18"/>
                <a:gd name="T11" fmla="*/ 12 h 18"/>
                <a:gd name="T12" fmla="*/ 18 w 18"/>
                <a:gd name="T13" fmla="*/ 12 h 18"/>
                <a:gd name="T14" fmla="*/ 18 w 18"/>
                <a:gd name="T15" fmla="*/ 18 h 18"/>
                <a:gd name="T16" fmla="*/ 18 w 18"/>
                <a:gd name="T17" fmla="*/ 18 h 18"/>
                <a:gd name="T18" fmla="*/ 18 w 18"/>
                <a:gd name="T19" fmla="*/ 18 h 18"/>
                <a:gd name="T20" fmla="*/ 18 w 18"/>
                <a:gd name="T21" fmla="*/ 12 h 18"/>
                <a:gd name="T22" fmla="*/ 12 w 18"/>
                <a:gd name="T23" fmla="*/ 12 h 18"/>
                <a:gd name="T24" fmla="*/ 6 w 18"/>
                <a:gd name="T25" fmla="*/ 6 h 18"/>
                <a:gd name="T26" fmla="*/ 6 w 18"/>
                <a:gd name="T27" fmla="*/ 6 h 18"/>
                <a:gd name="T28" fmla="*/ 6 w 18"/>
                <a:gd name="T29" fmla="*/ 6 h 18"/>
                <a:gd name="T30" fmla="*/ 0 w 18"/>
                <a:gd name="T31" fmla="*/ 0 h 18"/>
                <a:gd name="T32" fmla="*/ 6 w 18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8"/>
                <a:gd name="T53" fmla="*/ 18 w 18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8">
                  <a:moveTo>
                    <a:pt x="6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60" name="Freeform 346"/>
            <p:cNvSpPr>
              <a:spLocks/>
            </p:cNvSpPr>
            <p:nvPr/>
          </p:nvSpPr>
          <p:spPr bwMode="auto">
            <a:xfrm>
              <a:off x="5257" y="974"/>
              <a:ext cx="18" cy="24"/>
            </a:xfrm>
            <a:custGeom>
              <a:avLst/>
              <a:gdLst>
                <a:gd name="T0" fmla="*/ 18 w 18"/>
                <a:gd name="T1" fmla="*/ 24 h 24"/>
                <a:gd name="T2" fmla="*/ 18 w 18"/>
                <a:gd name="T3" fmla="*/ 18 h 24"/>
                <a:gd name="T4" fmla="*/ 12 w 18"/>
                <a:gd name="T5" fmla="*/ 18 h 24"/>
                <a:gd name="T6" fmla="*/ 12 w 18"/>
                <a:gd name="T7" fmla="*/ 18 h 24"/>
                <a:gd name="T8" fmla="*/ 6 w 18"/>
                <a:gd name="T9" fmla="*/ 12 h 24"/>
                <a:gd name="T10" fmla="*/ 0 w 18"/>
                <a:gd name="T11" fmla="*/ 12 h 24"/>
                <a:gd name="T12" fmla="*/ 0 w 18"/>
                <a:gd name="T13" fmla="*/ 6 h 24"/>
                <a:gd name="T14" fmla="*/ 0 w 18"/>
                <a:gd name="T15" fmla="*/ 6 h 24"/>
                <a:gd name="T16" fmla="*/ 0 w 18"/>
                <a:gd name="T17" fmla="*/ 0 h 24"/>
                <a:gd name="T18" fmla="*/ 0 w 18"/>
                <a:gd name="T19" fmla="*/ 0 h 24"/>
                <a:gd name="T20" fmla="*/ 6 w 18"/>
                <a:gd name="T21" fmla="*/ 0 h 24"/>
                <a:gd name="T22" fmla="*/ 6 w 18"/>
                <a:gd name="T23" fmla="*/ 6 h 24"/>
                <a:gd name="T24" fmla="*/ 12 w 18"/>
                <a:gd name="T25" fmla="*/ 6 h 24"/>
                <a:gd name="T26" fmla="*/ 12 w 18"/>
                <a:gd name="T27" fmla="*/ 12 h 24"/>
                <a:gd name="T28" fmla="*/ 18 w 18"/>
                <a:gd name="T29" fmla="*/ 18 h 24"/>
                <a:gd name="T30" fmla="*/ 18 w 18"/>
                <a:gd name="T31" fmla="*/ 18 h 24"/>
                <a:gd name="T32" fmla="*/ 18 w 18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24"/>
                <a:gd name="T53" fmla="*/ 18 w 18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24">
                  <a:moveTo>
                    <a:pt x="18" y="24"/>
                  </a:move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61" name="Freeform 347"/>
            <p:cNvSpPr>
              <a:spLocks/>
            </p:cNvSpPr>
            <p:nvPr/>
          </p:nvSpPr>
          <p:spPr bwMode="auto">
            <a:xfrm>
              <a:off x="5275" y="974"/>
              <a:ext cx="12" cy="24"/>
            </a:xfrm>
            <a:custGeom>
              <a:avLst/>
              <a:gdLst>
                <a:gd name="T0" fmla="*/ 0 w 12"/>
                <a:gd name="T1" fmla="*/ 24 h 24"/>
                <a:gd name="T2" fmla="*/ 6 w 12"/>
                <a:gd name="T3" fmla="*/ 18 h 24"/>
                <a:gd name="T4" fmla="*/ 12 w 12"/>
                <a:gd name="T5" fmla="*/ 12 h 24"/>
                <a:gd name="T6" fmla="*/ 12 w 12"/>
                <a:gd name="T7" fmla="*/ 6 h 24"/>
                <a:gd name="T8" fmla="*/ 12 w 12"/>
                <a:gd name="T9" fmla="*/ 0 h 24"/>
                <a:gd name="T10" fmla="*/ 12 w 12"/>
                <a:gd name="T11" fmla="*/ 0 h 24"/>
                <a:gd name="T12" fmla="*/ 6 w 12"/>
                <a:gd name="T13" fmla="*/ 6 h 24"/>
                <a:gd name="T14" fmla="*/ 6 w 12"/>
                <a:gd name="T15" fmla="*/ 18 h 24"/>
                <a:gd name="T16" fmla="*/ 0 w 12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24"/>
                <a:gd name="T29" fmla="*/ 12 w 12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24">
                  <a:moveTo>
                    <a:pt x="0" y="24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62" name="Freeform 348"/>
            <p:cNvSpPr>
              <a:spLocks/>
            </p:cNvSpPr>
            <p:nvPr/>
          </p:nvSpPr>
          <p:spPr bwMode="auto">
            <a:xfrm>
              <a:off x="5269" y="968"/>
              <a:ext cx="6" cy="24"/>
            </a:xfrm>
            <a:custGeom>
              <a:avLst/>
              <a:gdLst>
                <a:gd name="T0" fmla="*/ 6 w 6"/>
                <a:gd name="T1" fmla="*/ 24 h 24"/>
                <a:gd name="T2" fmla="*/ 6 w 6"/>
                <a:gd name="T3" fmla="*/ 18 h 24"/>
                <a:gd name="T4" fmla="*/ 6 w 6"/>
                <a:gd name="T5" fmla="*/ 12 h 24"/>
                <a:gd name="T6" fmla="*/ 6 w 6"/>
                <a:gd name="T7" fmla="*/ 0 h 24"/>
                <a:gd name="T8" fmla="*/ 0 w 6"/>
                <a:gd name="T9" fmla="*/ 0 h 24"/>
                <a:gd name="T10" fmla="*/ 0 w 6"/>
                <a:gd name="T11" fmla="*/ 0 h 24"/>
                <a:gd name="T12" fmla="*/ 0 w 6"/>
                <a:gd name="T13" fmla="*/ 6 h 24"/>
                <a:gd name="T14" fmla="*/ 6 w 6"/>
                <a:gd name="T15" fmla="*/ 18 h 24"/>
                <a:gd name="T16" fmla="*/ 6 w 6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4"/>
                <a:gd name="T29" fmla="*/ 6 w 6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4">
                  <a:moveTo>
                    <a:pt x="6" y="24"/>
                  </a:moveTo>
                  <a:lnTo>
                    <a:pt x="6" y="18"/>
                  </a:lnTo>
                  <a:lnTo>
                    <a:pt x="6" y="1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8"/>
                  </a:lnTo>
                  <a:lnTo>
                    <a:pt x="6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63" name="Freeform 349"/>
            <p:cNvSpPr>
              <a:spLocks/>
            </p:cNvSpPr>
            <p:nvPr/>
          </p:nvSpPr>
          <p:spPr bwMode="auto">
            <a:xfrm>
              <a:off x="5281" y="980"/>
              <a:ext cx="18" cy="23"/>
            </a:xfrm>
            <a:custGeom>
              <a:avLst/>
              <a:gdLst>
                <a:gd name="T0" fmla="*/ 0 w 18"/>
                <a:gd name="T1" fmla="*/ 23 h 23"/>
                <a:gd name="T2" fmla="*/ 0 w 18"/>
                <a:gd name="T3" fmla="*/ 23 h 23"/>
                <a:gd name="T4" fmla="*/ 6 w 18"/>
                <a:gd name="T5" fmla="*/ 18 h 23"/>
                <a:gd name="T6" fmla="*/ 6 w 18"/>
                <a:gd name="T7" fmla="*/ 12 h 23"/>
                <a:gd name="T8" fmla="*/ 12 w 18"/>
                <a:gd name="T9" fmla="*/ 12 h 23"/>
                <a:gd name="T10" fmla="*/ 12 w 18"/>
                <a:gd name="T11" fmla="*/ 6 h 23"/>
                <a:gd name="T12" fmla="*/ 18 w 18"/>
                <a:gd name="T13" fmla="*/ 0 h 23"/>
                <a:gd name="T14" fmla="*/ 18 w 18"/>
                <a:gd name="T15" fmla="*/ 0 h 23"/>
                <a:gd name="T16" fmla="*/ 18 w 18"/>
                <a:gd name="T17" fmla="*/ 0 h 23"/>
                <a:gd name="T18" fmla="*/ 18 w 18"/>
                <a:gd name="T19" fmla="*/ 6 h 23"/>
                <a:gd name="T20" fmla="*/ 18 w 18"/>
                <a:gd name="T21" fmla="*/ 6 h 23"/>
                <a:gd name="T22" fmla="*/ 18 w 18"/>
                <a:gd name="T23" fmla="*/ 12 h 23"/>
                <a:gd name="T24" fmla="*/ 12 w 18"/>
                <a:gd name="T25" fmla="*/ 12 h 23"/>
                <a:gd name="T26" fmla="*/ 6 w 18"/>
                <a:gd name="T27" fmla="*/ 18 h 23"/>
                <a:gd name="T28" fmla="*/ 6 w 18"/>
                <a:gd name="T29" fmla="*/ 18 h 23"/>
                <a:gd name="T30" fmla="*/ 0 w 18"/>
                <a:gd name="T31" fmla="*/ 23 h 23"/>
                <a:gd name="T32" fmla="*/ 0 w 18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23"/>
                <a:gd name="T53" fmla="*/ 18 w 18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23">
                  <a:moveTo>
                    <a:pt x="0" y="23"/>
                  </a:moveTo>
                  <a:lnTo>
                    <a:pt x="0" y="23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64" name="Freeform 350"/>
            <p:cNvSpPr>
              <a:spLocks/>
            </p:cNvSpPr>
            <p:nvPr/>
          </p:nvSpPr>
          <p:spPr bwMode="auto">
            <a:xfrm>
              <a:off x="5263" y="1123"/>
              <a:ext cx="36" cy="12"/>
            </a:xfrm>
            <a:custGeom>
              <a:avLst/>
              <a:gdLst>
                <a:gd name="T0" fmla="*/ 0 w 36"/>
                <a:gd name="T1" fmla="*/ 6 h 12"/>
                <a:gd name="T2" fmla="*/ 6 w 36"/>
                <a:gd name="T3" fmla="*/ 0 h 12"/>
                <a:gd name="T4" fmla="*/ 6 w 36"/>
                <a:gd name="T5" fmla="*/ 0 h 12"/>
                <a:gd name="T6" fmla="*/ 12 w 36"/>
                <a:gd name="T7" fmla="*/ 0 h 12"/>
                <a:gd name="T8" fmla="*/ 18 w 36"/>
                <a:gd name="T9" fmla="*/ 0 h 12"/>
                <a:gd name="T10" fmla="*/ 24 w 36"/>
                <a:gd name="T11" fmla="*/ 0 h 12"/>
                <a:gd name="T12" fmla="*/ 30 w 36"/>
                <a:gd name="T13" fmla="*/ 6 h 12"/>
                <a:gd name="T14" fmla="*/ 30 w 36"/>
                <a:gd name="T15" fmla="*/ 6 h 12"/>
                <a:gd name="T16" fmla="*/ 36 w 36"/>
                <a:gd name="T17" fmla="*/ 6 h 12"/>
                <a:gd name="T18" fmla="*/ 30 w 36"/>
                <a:gd name="T19" fmla="*/ 6 h 12"/>
                <a:gd name="T20" fmla="*/ 30 w 36"/>
                <a:gd name="T21" fmla="*/ 12 h 12"/>
                <a:gd name="T22" fmla="*/ 24 w 36"/>
                <a:gd name="T23" fmla="*/ 6 h 12"/>
                <a:gd name="T24" fmla="*/ 18 w 36"/>
                <a:gd name="T25" fmla="*/ 6 h 12"/>
                <a:gd name="T26" fmla="*/ 12 w 36"/>
                <a:gd name="T27" fmla="*/ 6 h 12"/>
                <a:gd name="T28" fmla="*/ 6 w 36"/>
                <a:gd name="T29" fmla="*/ 6 h 12"/>
                <a:gd name="T30" fmla="*/ 6 w 36"/>
                <a:gd name="T31" fmla="*/ 6 h 12"/>
                <a:gd name="T32" fmla="*/ 0 w 36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2"/>
                <a:gd name="T53" fmla="*/ 36 w 3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2">
                  <a:moveTo>
                    <a:pt x="0" y="6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65" name="Freeform 351"/>
            <p:cNvSpPr>
              <a:spLocks/>
            </p:cNvSpPr>
            <p:nvPr/>
          </p:nvSpPr>
          <p:spPr bwMode="auto">
            <a:xfrm>
              <a:off x="5257" y="1135"/>
              <a:ext cx="30" cy="12"/>
            </a:xfrm>
            <a:custGeom>
              <a:avLst/>
              <a:gdLst>
                <a:gd name="T0" fmla="*/ 0 w 30"/>
                <a:gd name="T1" fmla="*/ 0 h 12"/>
                <a:gd name="T2" fmla="*/ 6 w 30"/>
                <a:gd name="T3" fmla="*/ 0 h 12"/>
                <a:gd name="T4" fmla="*/ 6 w 30"/>
                <a:gd name="T5" fmla="*/ 0 h 12"/>
                <a:gd name="T6" fmla="*/ 12 w 30"/>
                <a:gd name="T7" fmla="*/ 0 h 12"/>
                <a:gd name="T8" fmla="*/ 18 w 30"/>
                <a:gd name="T9" fmla="*/ 0 h 12"/>
                <a:gd name="T10" fmla="*/ 24 w 30"/>
                <a:gd name="T11" fmla="*/ 0 h 12"/>
                <a:gd name="T12" fmla="*/ 30 w 30"/>
                <a:gd name="T13" fmla="*/ 6 h 12"/>
                <a:gd name="T14" fmla="*/ 30 w 30"/>
                <a:gd name="T15" fmla="*/ 6 h 12"/>
                <a:gd name="T16" fmla="*/ 30 w 30"/>
                <a:gd name="T17" fmla="*/ 12 h 12"/>
                <a:gd name="T18" fmla="*/ 30 w 30"/>
                <a:gd name="T19" fmla="*/ 12 h 12"/>
                <a:gd name="T20" fmla="*/ 30 w 30"/>
                <a:gd name="T21" fmla="*/ 12 h 12"/>
                <a:gd name="T22" fmla="*/ 24 w 30"/>
                <a:gd name="T23" fmla="*/ 12 h 12"/>
                <a:gd name="T24" fmla="*/ 18 w 30"/>
                <a:gd name="T25" fmla="*/ 6 h 12"/>
                <a:gd name="T26" fmla="*/ 12 w 30"/>
                <a:gd name="T27" fmla="*/ 6 h 12"/>
                <a:gd name="T28" fmla="*/ 6 w 30"/>
                <a:gd name="T29" fmla="*/ 0 h 12"/>
                <a:gd name="T30" fmla="*/ 0 w 30"/>
                <a:gd name="T31" fmla="*/ 0 h 12"/>
                <a:gd name="T32" fmla="*/ 0 w 30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2"/>
                <a:gd name="T53" fmla="*/ 30 w 3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2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66" name="Freeform 352"/>
            <p:cNvSpPr>
              <a:spLocks/>
            </p:cNvSpPr>
            <p:nvPr/>
          </p:nvSpPr>
          <p:spPr bwMode="auto">
            <a:xfrm>
              <a:off x="5275" y="1111"/>
              <a:ext cx="30" cy="6"/>
            </a:xfrm>
            <a:custGeom>
              <a:avLst/>
              <a:gdLst>
                <a:gd name="T0" fmla="*/ 0 w 30"/>
                <a:gd name="T1" fmla="*/ 0 h 6"/>
                <a:gd name="T2" fmla="*/ 0 w 30"/>
                <a:gd name="T3" fmla="*/ 0 h 6"/>
                <a:gd name="T4" fmla="*/ 6 w 30"/>
                <a:gd name="T5" fmla="*/ 0 h 6"/>
                <a:gd name="T6" fmla="*/ 6 w 30"/>
                <a:gd name="T7" fmla="*/ 0 h 6"/>
                <a:gd name="T8" fmla="*/ 12 w 30"/>
                <a:gd name="T9" fmla="*/ 0 h 6"/>
                <a:gd name="T10" fmla="*/ 18 w 30"/>
                <a:gd name="T11" fmla="*/ 0 h 6"/>
                <a:gd name="T12" fmla="*/ 24 w 30"/>
                <a:gd name="T13" fmla="*/ 0 h 6"/>
                <a:gd name="T14" fmla="*/ 30 w 30"/>
                <a:gd name="T15" fmla="*/ 0 h 6"/>
                <a:gd name="T16" fmla="*/ 30 w 30"/>
                <a:gd name="T17" fmla="*/ 0 h 6"/>
                <a:gd name="T18" fmla="*/ 30 w 30"/>
                <a:gd name="T19" fmla="*/ 6 h 6"/>
                <a:gd name="T20" fmla="*/ 30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0 h 6"/>
                <a:gd name="T28" fmla="*/ 6 w 30"/>
                <a:gd name="T29" fmla="*/ 0 h 6"/>
                <a:gd name="T30" fmla="*/ 0 w 30"/>
                <a:gd name="T31" fmla="*/ 0 h 6"/>
                <a:gd name="T32" fmla="*/ 0 w 3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67" name="Freeform 353"/>
            <p:cNvSpPr>
              <a:spLocks/>
            </p:cNvSpPr>
            <p:nvPr/>
          </p:nvSpPr>
          <p:spPr bwMode="auto">
            <a:xfrm>
              <a:off x="5275" y="1087"/>
              <a:ext cx="42" cy="12"/>
            </a:xfrm>
            <a:custGeom>
              <a:avLst/>
              <a:gdLst>
                <a:gd name="T0" fmla="*/ 0 w 42"/>
                <a:gd name="T1" fmla="*/ 12 h 12"/>
                <a:gd name="T2" fmla="*/ 6 w 42"/>
                <a:gd name="T3" fmla="*/ 12 h 12"/>
                <a:gd name="T4" fmla="*/ 12 w 42"/>
                <a:gd name="T5" fmla="*/ 6 h 12"/>
                <a:gd name="T6" fmla="*/ 18 w 42"/>
                <a:gd name="T7" fmla="*/ 6 h 12"/>
                <a:gd name="T8" fmla="*/ 24 w 42"/>
                <a:gd name="T9" fmla="*/ 6 h 12"/>
                <a:gd name="T10" fmla="*/ 30 w 42"/>
                <a:gd name="T11" fmla="*/ 0 h 12"/>
                <a:gd name="T12" fmla="*/ 36 w 42"/>
                <a:gd name="T13" fmla="*/ 0 h 12"/>
                <a:gd name="T14" fmla="*/ 36 w 42"/>
                <a:gd name="T15" fmla="*/ 0 h 12"/>
                <a:gd name="T16" fmla="*/ 42 w 42"/>
                <a:gd name="T17" fmla="*/ 6 h 12"/>
                <a:gd name="T18" fmla="*/ 42 w 42"/>
                <a:gd name="T19" fmla="*/ 6 h 12"/>
                <a:gd name="T20" fmla="*/ 36 w 42"/>
                <a:gd name="T21" fmla="*/ 12 h 12"/>
                <a:gd name="T22" fmla="*/ 30 w 42"/>
                <a:gd name="T23" fmla="*/ 12 h 12"/>
                <a:gd name="T24" fmla="*/ 24 w 42"/>
                <a:gd name="T25" fmla="*/ 12 h 12"/>
                <a:gd name="T26" fmla="*/ 18 w 42"/>
                <a:gd name="T27" fmla="*/ 12 h 12"/>
                <a:gd name="T28" fmla="*/ 12 w 42"/>
                <a:gd name="T29" fmla="*/ 12 h 12"/>
                <a:gd name="T30" fmla="*/ 6 w 42"/>
                <a:gd name="T31" fmla="*/ 12 h 12"/>
                <a:gd name="T32" fmla="*/ 0 w 42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12"/>
                <a:gd name="T53" fmla="*/ 42 w 4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12">
                  <a:moveTo>
                    <a:pt x="0" y="12"/>
                  </a:moveTo>
                  <a:lnTo>
                    <a:pt x="6" y="12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6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68" name="Freeform 354"/>
            <p:cNvSpPr>
              <a:spLocks/>
            </p:cNvSpPr>
            <p:nvPr/>
          </p:nvSpPr>
          <p:spPr bwMode="auto">
            <a:xfrm>
              <a:off x="5287" y="1069"/>
              <a:ext cx="36" cy="12"/>
            </a:xfrm>
            <a:custGeom>
              <a:avLst/>
              <a:gdLst>
                <a:gd name="T0" fmla="*/ 0 w 36"/>
                <a:gd name="T1" fmla="*/ 12 h 12"/>
                <a:gd name="T2" fmla="*/ 0 w 36"/>
                <a:gd name="T3" fmla="*/ 12 h 12"/>
                <a:gd name="T4" fmla="*/ 6 w 36"/>
                <a:gd name="T5" fmla="*/ 12 h 12"/>
                <a:gd name="T6" fmla="*/ 12 w 36"/>
                <a:gd name="T7" fmla="*/ 6 h 12"/>
                <a:gd name="T8" fmla="*/ 18 w 36"/>
                <a:gd name="T9" fmla="*/ 6 h 12"/>
                <a:gd name="T10" fmla="*/ 30 w 36"/>
                <a:gd name="T11" fmla="*/ 6 h 12"/>
                <a:gd name="T12" fmla="*/ 36 w 36"/>
                <a:gd name="T13" fmla="*/ 0 h 12"/>
                <a:gd name="T14" fmla="*/ 36 w 36"/>
                <a:gd name="T15" fmla="*/ 0 h 12"/>
                <a:gd name="T16" fmla="*/ 36 w 36"/>
                <a:gd name="T17" fmla="*/ 6 h 12"/>
                <a:gd name="T18" fmla="*/ 36 w 36"/>
                <a:gd name="T19" fmla="*/ 6 h 12"/>
                <a:gd name="T20" fmla="*/ 30 w 36"/>
                <a:gd name="T21" fmla="*/ 6 h 12"/>
                <a:gd name="T22" fmla="*/ 24 w 36"/>
                <a:gd name="T23" fmla="*/ 12 h 12"/>
                <a:gd name="T24" fmla="*/ 18 w 36"/>
                <a:gd name="T25" fmla="*/ 12 h 12"/>
                <a:gd name="T26" fmla="*/ 12 w 36"/>
                <a:gd name="T27" fmla="*/ 12 h 12"/>
                <a:gd name="T28" fmla="*/ 6 w 36"/>
                <a:gd name="T29" fmla="*/ 12 h 12"/>
                <a:gd name="T30" fmla="*/ 0 w 36"/>
                <a:gd name="T31" fmla="*/ 12 h 12"/>
                <a:gd name="T32" fmla="*/ 0 w 36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2"/>
                <a:gd name="T53" fmla="*/ 36 w 3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2">
                  <a:moveTo>
                    <a:pt x="0" y="12"/>
                  </a:moveTo>
                  <a:lnTo>
                    <a:pt x="0" y="12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30" y="6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69" name="Freeform 355"/>
            <p:cNvSpPr>
              <a:spLocks/>
            </p:cNvSpPr>
            <p:nvPr/>
          </p:nvSpPr>
          <p:spPr bwMode="auto">
            <a:xfrm>
              <a:off x="5287" y="1033"/>
              <a:ext cx="42" cy="18"/>
            </a:xfrm>
            <a:custGeom>
              <a:avLst/>
              <a:gdLst>
                <a:gd name="T0" fmla="*/ 0 w 42"/>
                <a:gd name="T1" fmla="*/ 18 h 18"/>
                <a:gd name="T2" fmla="*/ 0 w 42"/>
                <a:gd name="T3" fmla="*/ 18 h 18"/>
                <a:gd name="T4" fmla="*/ 6 w 42"/>
                <a:gd name="T5" fmla="*/ 12 h 18"/>
                <a:gd name="T6" fmla="*/ 12 w 42"/>
                <a:gd name="T7" fmla="*/ 6 h 18"/>
                <a:gd name="T8" fmla="*/ 24 w 42"/>
                <a:gd name="T9" fmla="*/ 6 h 18"/>
                <a:gd name="T10" fmla="*/ 30 w 42"/>
                <a:gd name="T11" fmla="*/ 0 h 18"/>
                <a:gd name="T12" fmla="*/ 36 w 42"/>
                <a:gd name="T13" fmla="*/ 0 h 18"/>
                <a:gd name="T14" fmla="*/ 42 w 42"/>
                <a:gd name="T15" fmla="*/ 0 h 18"/>
                <a:gd name="T16" fmla="*/ 42 w 42"/>
                <a:gd name="T17" fmla="*/ 0 h 18"/>
                <a:gd name="T18" fmla="*/ 42 w 42"/>
                <a:gd name="T19" fmla="*/ 0 h 18"/>
                <a:gd name="T20" fmla="*/ 36 w 42"/>
                <a:gd name="T21" fmla="*/ 6 h 18"/>
                <a:gd name="T22" fmla="*/ 30 w 42"/>
                <a:gd name="T23" fmla="*/ 6 h 18"/>
                <a:gd name="T24" fmla="*/ 24 w 42"/>
                <a:gd name="T25" fmla="*/ 12 h 18"/>
                <a:gd name="T26" fmla="*/ 12 w 42"/>
                <a:gd name="T27" fmla="*/ 12 h 18"/>
                <a:gd name="T28" fmla="*/ 6 w 42"/>
                <a:gd name="T29" fmla="*/ 12 h 18"/>
                <a:gd name="T30" fmla="*/ 0 w 42"/>
                <a:gd name="T31" fmla="*/ 18 h 18"/>
                <a:gd name="T32" fmla="*/ 0 w 42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18"/>
                <a:gd name="T53" fmla="*/ 42 w 4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18">
                  <a:moveTo>
                    <a:pt x="0" y="18"/>
                  </a:moveTo>
                  <a:lnTo>
                    <a:pt x="0" y="18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70" name="Freeform 356"/>
            <p:cNvSpPr>
              <a:spLocks/>
            </p:cNvSpPr>
            <p:nvPr/>
          </p:nvSpPr>
          <p:spPr bwMode="auto">
            <a:xfrm>
              <a:off x="5281" y="992"/>
              <a:ext cx="42" cy="29"/>
            </a:xfrm>
            <a:custGeom>
              <a:avLst/>
              <a:gdLst>
                <a:gd name="T0" fmla="*/ 0 w 42"/>
                <a:gd name="T1" fmla="*/ 29 h 29"/>
                <a:gd name="T2" fmla="*/ 6 w 42"/>
                <a:gd name="T3" fmla="*/ 23 h 29"/>
                <a:gd name="T4" fmla="*/ 12 w 42"/>
                <a:gd name="T5" fmla="*/ 17 h 29"/>
                <a:gd name="T6" fmla="*/ 18 w 42"/>
                <a:gd name="T7" fmla="*/ 11 h 29"/>
                <a:gd name="T8" fmla="*/ 24 w 42"/>
                <a:gd name="T9" fmla="*/ 11 h 29"/>
                <a:gd name="T10" fmla="*/ 30 w 42"/>
                <a:gd name="T11" fmla="*/ 6 h 29"/>
                <a:gd name="T12" fmla="*/ 36 w 42"/>
                <a:gd name="T13" fmla="*/ 6 h 29"/>
                <a:gd name="T14" fmla="*/ 36 w 42"/>
                <a:gd name="T15" fmla="*/ 0 h 29"/>
                <a:gd name="T16" fmla="*/ 42 w 42"/>
                <a:gd name="T17" fmla="*/ 6 h 29"/>
                <a:gd name="T18" fmla="*/ 42 w 42"/>
                <a:gd name="T19" fmla="*/ 6 h 29"/>
                <a:gd name="T20" fmla="*/ 36 w 42"/>
                <a:gd name="T21" fmla="*/ 11 h 29"/>
                <a:gd name="T22" fmla="*/ 30 w 42"/>
                <a:gd name="T23" fmla="*/ 11 h 29"/>
                <a:gd name="T24" fmla="*/ 24 w 42"/>
                <a:gd name="T25" fmla="*/ 17 h 29"/>
                <a:gd name="T26" fmla="*/ 18 w 42"/>
                <a:gd name="T27" fmla="*/ 17 h 29"/>
                <a:gd name="T28" fmla="*/ 6 w 42"/>
                <a:gd name="T29" fmla="*/ 23 h 29"/>
                <a:gd name="T30" fmla="*/ 6 w 42"/>
                <a:gd name="T31" fmla="*/ 23 h 29"/>
                <a:gd name="T32" fmla="*/ 0 w 42"/>
                <a:gd name="T33" fmla="*/ 29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29"/>
                <a:gd name="T53" fmla="*/ 42 w 42"/>
                <a:gd name="T54" fmla="*/ 29 h 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29">
                  <a:moveTo>
                    <a:pt x="0" y="29"/>
                  </a:moveTo>
                  <a:lnTo>
                    <a:pt x="6" y="23"/>
                  </a:lnTo>
                  <a:lnTo>
                    <a:pt x="12" y="17"/>
                  </a:lnTo>
                  <a:lnTo>
                    <a:pt x="18" y="11"/>
                  </a:lnTo>
                  <a:lnTo>
                    <a:pt x="24" y="11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6" y="0"/>
                  </a:lnTo>
                  <a:lnTo>
                    <a:pt x="42" y="6"/>
                  </a:lnTo>
                  <a:lnTo>
                    <a:pt x="36" y="11"/>
                  </a:lnTo>
                  <a:lnTo>
                    <a:pt x="30" y="11"/>
                  </a:lnTo>
                  <a:lnTo>
                    <a:pt x="24" y="17"/>
                  </a:lnTo>
                  <a:lnTo>
                    <a:pt x="18" y="17"/>
                  </a:lnTo>
                  <a:lnTo>
                    <a:pt x="6" y="23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71" name="Freeform 357"/>
            <p:cNvSpPr>
              <a:spLocks/>
            </p:cNvSpPr>
            <p:nvPr/>
          </p:nvSpPr>
          <p:spPr bwMode="auto">
            <a:xfrm>
              <a:off x="5287" y="1045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0 w 36"/>
                <a:gd name="T3" fmla="*/ 18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6 h 24"/>
                <a:gd name="T10" fmla="*/ 24 w 36"/>
                <a:gd name="T11" fmla="*/ 6 h 24"/>
                <a:gd name="T12" fmla="*/ 30 w 36"/>
                <a:gd name="T13" fmla="*/ 0 h 24"/>
                <a:gd name="T14" fmla="*/ 36 w 36"/>
                <a:gd name="T15" fmla="*/ 0 h 24"/>
                <a:gd name="T16" fmla="*/ 36 w 36"/>
                <a:gd name="T17" fmla="*/ 6 h 24"/>
                <a:gd name="T18" fmla="*/ 36 w 36"/>
                <a:gd name="T19" fmla="*/ 6 h 24"/>
                <a:gd name="T20" fmla="*/ 30 w 36"/>
                <a:gd name="T21" fmla="*/ 12 h 24"/>
                <a:gd name="T22" fmla="*/ 24 w 36"/>
                <a:gd name="T23" fmla="*/ 12 h 24"/>
                <a:gd name="T24" fmla="*/ 18 w 36"/>
                <a:gd name="T25" fmla="*/ 18 h 24"/>
                <a:gd name="T26" fmla="*/ 12 w 36"/>
                <a:gd name="T27" fmla="*/ 18 h 24"/>
                <a:gd name="T28" fmla="*/ 6 w 36"/>
                <a:gd name="T29" fmla="*/ 18 h 24"/>
                <a:gd name="T30" fmla="*/ 0 w 36"/>
                <a:gd name="T31" fmla="*/ 24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0" y="18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72" name="Freeform 358"/>
            <p:cNvSpPr>
              <a:spLocks/>
            </p:cNvSpPr>
            <p:nvPr/>
          </p:nvSpPr>
          <p:spPr bwMode="auto">
            <a:xfrm>
              <a:off x="5239" y="1033"/>
              <a:ext cx="48" cy="30"/>
            </a:xfrm>
            <a:custGeom>
              <a:avLst/>
              <a:gdLst>
                <a:gd name="T0" fmla="*/ 0 w 48"/>
                <a:gd name="T1" fmla="*/ 0 h 30"/>
                <a:gd name="T2" fmla="*/ 0 w 48"/>
                <a:gd name="T3" fmla="*/ 0 h 30"/>
                <a:gd name="T4" fmla="*/ 6 w 48"/>
                <a:gd name="T5" fmla="*/ 0 h 30"/>
                <a:gd name="T6" fmla="*/ 12 w 48"/>
                <a:gd name="T7" fmla="*/ 6 h 30"/>
                <a:gd name="T8" fmla="*/ 24 w 48"/>
                <a:gd name="T9" fmla="*/ 12 h 30"/>
                <a:gd name="T10" fmla="*/ 30 w 48"/>
                <a:gd name="T11" fmla="*/ 12 h 30"/>
                <a:gd name="T12" fmla="*/ 42 w 48"/>
                <a:gd name="T13" fmla="*/ 24 h 30"/>
                <a:gd name="T14" fmla="*/ 48 w 48"/>
                <a:gd name="T15" fmla="*/ 30 h 30"/>
                <a:gd name="T16" fmla="*/ 48 w 48"/>
                <a:gd name="T17" fmla="*/ 30 h 30"/>
                <a:gd name="T18" fmla="*/ 48 w 48"/>
                <a:gd name="T19" fmla="*/ 30 h 30"/>
                <a:gd name="T20" fmla="*/ 36 w 48"/>
                <a:gd name="T21" fmla="*/ 30 h 30"/>
                <a:gd name="T22" fmla="*/ 30 w 48"/>
                <a:gd name="T23" fmla="*/ 24 h 30"/>
                <a:gd name="T24" fmla="*/ 18 w 48"/>
                <a:gd name="T25" fmla="*/ 18 h 30"/>
                <a:gd name="T26" fmla="*/ 12 w 48"/>
                <a:gd name="T27" fmla="*/ 12 h 30"/>
                <a:gd name="T28" fmla="*/ 6 w 48"/>
                <a:gd name="T29" fmla="*/ 6 h 30"/>
                <a:gd name="T30" fmla="*/ 0 w 48"/>
                <a:gd name="T31" fmla="*/ 0 h 30"/>
                <a:gd name="T32" fmla="*/ 0 w 4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30"/>
                <a:gd name="T53" fmla="*/ 48 w 4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30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42" y="24"/>
                  </a:lnTo>
                  <a:lnTo>
                    <a:pt x="48" y="30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73" name="Freeform 359"/>
            <p:cNvSpPr>
              <a:spLocks/>
            </p:cNvSpPr>
            <p:nvPr/>
          </p:nvSpPr>
          <p:spPr bwMode="auto">
            <a:xfrm>
              <a:off x="5245" y="1009"/>
              <a:ext cx="42" cy="30"/>
            </a:xfrm>
            <a:custGeom>
              <a:avLst/>
              <a:gdLst>
                <a:gd name="T0" fmla="*/ 0 w 42"/>
                <a:gd name="T1" fmla="*/ 0 h 30"/>
                <a:gd name="T2" fmla="*/ 6 w 42"/>
                <a:gd name="T3" fmla="*/ 0 h 30"/>
                <a:gd name="T4" fmla="*/ 6 w 42"/>
                <a:gd name="T5" fmla="*/ 0 h 30"/>
                <a:gd name="T6" fmla="*/ 12 w 42"/>
                <a:gd name="T7" fmla="*/ 6 h 30"/>
                <a:gd name="T8" fmla="*/ 18 w 42"/>
                <a:gd name="T9" fmla="*/ 6 h 30"/>
                <a:gd name="T10" fmla="*/ 24 w 42"/>
                <a:gd name="T11" fmla="*/ 12 h 30"/>
                <a:gd name="T12" fmla="*/ 36 w 42"/>
                <a:gd name="T13" fmla="*/ 18 h 30"/>
                <a:gd name="T14" fmla="*/ 42 w 42"/>
                <a:gd name="T15" fmla="*/ 24 h 30"/>
                <a:gd name="T16" fmla="*/ 42 w 42"/>
                <a:gd name="T17" fmla="*/ 30 h 30"/>
                <a:gd name="T18" fmla="*/ 36 w 42"/>
                <a:gd name="T19" fmla="*/ 24 h 30"/>
                <a:gd name="T20" fmla="*/ 30 w 42"/>
                <a:gd name="T21" fmla="*/ 24 h 30"/>
                <a:gd name="T22" fmla="*/ 24 w 42"/>
                <a:gd name="T23" fmla="*/ 18 h 30"/>
                <a:gd name="T24" fmla="*/ 18 w 42"/>
                <a:gd name="T25" fmla="*/ 12 h 30"/>
                <a:gd name="T26" fmla="*/ 12 w 42"/>
                <a:gd name="T27" fmla="*/ 12 h 30"/>
                <a:gd name="T28" fmla="*/ 6 w 42"/>
                <a:gd name="T29" fmla="*/ 6 h 30"/>
                <a:gd name="T30" fmla="*/ 0 w 42"/>
                <a:gd name="T31" fmla="*/ 0 h 30"/>
                <a:gd name="T32" fmla="*/ 0 w 42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0"/>
                <a:gd name="T53" fmla="*/ 42 w 42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0">
                  <a:moveTo>
                    <a:pt x="0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42" y="30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74" name="Freeform 360"/>
            <p:cNvSpPr>
              <a:spLocks/>
            </p:cNvSpPr>
            <p:nvPr/>
          </p:nvSpPr>
          <p:spPr bwMode="auto">
            <a:xfrm>
              <a:off x="5287" y="1009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0 w 36"/>
                <a:gd name="T3" fmla="*/ 24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12 h 24"/>
                <a:gd name="T10" fmla="*/ 24 w 36"/>
                <a:gd name="T11" fmla="*/ 6 h 24"/>
                <a:gd name="T12" fmla="*/ 30 w 36"/>
                <a:gd name="T13" fmla="*/ 0 h 24"/>
                <a:gd name="T14" fmla="*/ 36 w 36"/>
                <a:gd name="T15" fmla="*/ 0 h 24"/>
                <a:gd name="T16" fmla="*/ 36 w 36"/>
                <a:gd name="T17" fmla="*/ 0 h 24"/>
                <a:gd name="T18" fmla="*/ 36 w 36"/>
                <a:gd name="T19" fmla="*/ 6 h 24"/>
                <a:gd name="T20" fmla="*/ 36 w 36"/>
                <a:gd name="T21" fmla="*/ 6 h 24"/>
                <a:gd name="T22" fmla="*/ 30 w 36"/>
                <a:gd name="T23" fmla="*/ 12 h 24"/>
                <a:gd name="T24" fmla="*/ 18 w 36"/>
                <a:gd name="T25" fmla="*/ 18 h 24"/>
                <a:gd name="T26" fmla="*/ 12 w 36"/>
                <a:gd name="T27" fmla="*/ 18 h 24"/>
                <a:gd name="T28" fmla="*/ 6 w 36"/>
                <a:gd name="T29" fmla="*/ 24 h 24"/>
                <a:gd name="T30" fmla="*/ 0 w 36"/>
                <a:gd name="T31" fmla="*/ 24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0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75" name="Freeform 361"/>
            <p:cNvSpPr>
              <a:spLocks/>
            </p:cNvSpPr>
            <p:nvPr/>
          </p:nvSpPr>
          <p:spPr bwMode="auto">
            <a:xfrm>
              <a:off x="5197" y="884"/>
              <a:ext cx="36" cy="18"/>
            </a:xfrm>
            <a:custGeom>
              <a:avLst/>
              <a:gdLst>
                <a:gd name="T0" fmla="*/ 0 w 36"/>
                <a:gd name="T1" fmla="*/ 0 h 18"/>
                <a:gd name="T2" fmla="*/ 6 w 36"/>
                <a:gd name="T3" fmla="*/ 0 h 18"/>
                <a:gd name="T4" fmla="*/ 6 w 36"/>
                <a:gd name="T5" fmla="*/ 0 h 18"/>
                <a:gd name="T6" fmla="*/ 12 w 36"/>
                <a:gd name="T7" fmla="*/ 0 h 18"/>
                <a:gd name="T8" fmla="*/ 18 w 36"/>
                <a:gd name="T9" fmla="*/ 0 h 18"/>
                <a:gd name="T10" fmla="*/ 24 w 36"/>
                <a:gd name="T11" fmla="*/ 6 h 18"/>
                <a:gd name="T12" fmla="*/ 24 w 36"/>
                <a:gd name="T13" fmla="*/ 12 h 18"/>
                <a:gd name="T14" fmla="*/ 30 w 36"/>
                <a:gd name="T15" fmla="*/ 12 h 18"/>
                <a:gd name="T16" fmla="*/ 36 w 36"/>
                <a:gd name="T17" fmla="*/ 18 h 18"/>
                <a:gd name="T18" fmla="*/ 30 w 36"/>
                <a:gd name="T19" fmla="*/ 18 h 18"/>
                <a:gd name="T20" fmla="*/ 24 w 36"/>
                <a:gd name="T21" fmla="*/ 12 h 18"/>
                <a:gd name="T22" fmla="*/ 18 w 36"/>
                <a:gd name="T23" fmla="*/ 12 h 18"/>
                <a:gd name="T24" fmla="*/ 18 w 36"/>
                <a:gd name="T25" fmla="*/ 6 h 18"/>
                <a:gd name="T26" fmla="*/ 12 w 36"/>
                <a:gd name="T27" fmla="*/ 6 h 18"/>
                <a:gd name="T28" fmla="*/ 6 w 36"/>
                <a:gd name="T29" fmla="*/ 0 h 18"/>
                <a:gd name="T30" fmla="*/ 6 w 36"/>
                <a:gd name="T31" fmla="*/ 0 h 18"/>
                <a:gd name="T32" fmla="*/ 0 w 36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76" name="Freeform 362"/>
            <p:cNvSpPr>
              <a:spLocks/>
            </p:cNvSpPr>
            <p:nvPr/>
          </p:nvSpPr>
          <p:spPr bwMode="auto">
            <a:xfrm>
              <a:off x="5191" y="902"/>
              <a:ext cx="42" cy="24"/>
            </a:xfrm>
            <a:custGeom>
              <a:avLst/>
              <a:gdLst>
                <a:gd name="T0" fmla="*/ 0 w 42"/>
                <a:gd name="T1" fmla="*/ 0 h 24"/>
                <a:gd name="T2" fmla="*/ 6 w 42"/>
                <a:gd name="T3" fmla="*/ 0 h 24"/>
                <a:gd name="T4" fmla="*/ 6 w 42"/>
                <a:gd name="T5" fmla="*/ 0 h 24"/>
                <a:gd name="T6" fmla="*/ 12 w 42"/>
                <a:gd name="T7" fmla="*/ 6 h 24"/>
                <a:gd name="T8" fmla="*/ 18 w 42"/>
                <a:gd name="T9" fmla="*/ 6 h 24"/>
                <a:gd name="T10" fmla="*/ 30 w 42"/>
                <a:gd name="T11" fmla="*/ 12 h 24"/>
                <a:gd name="T12" fmla="*/ 36 w 42"/>
                <a:gd name="T13" fmla="*/ 18 h 24"/>
                <a:gd name="T14" fmla="*/ 36 w 42"/>
                <a:gd name="T15" fmla="*/ 24 h 24"/>
                <a:gd name="T16" fmla="*/ 42 w 42"/>
                <a:gd name="T17" fmla="*/ 24 h 24"/>
                <a:gd name="T18" fmla="*/ 42 w 42"/>
                <a:gd name="T19" fmla="*/ 24 h 24"/>
                <a:gd name="T20" fmla="*/ 36 w 42"/>
                <a:gd name="T21" fmla="*/ 24 h 24"/>
                <a:gd name="T22" fmla="*/ 24 w 42"/>
                <a:gd name="T23" fmla="*/ 18 h 24"/>
                <a:gd name="T24" fmla="*/ 18 w 42"/>
                <a:gd name="T25" fmla="*/ 12 h 24"/>
                <a:gd name="T26" fmla="*/ 12 w 42"/>
                <a:gd name="T27" fmla="*/ 6 h 24"/>
                <a:gd name="T28" fmla="*/ 6 w 42"/>
                <a:gd name="T29" fmla="*/ 6 h 24"/>
                <a:gd name="T30" fmla="*/ 6 w 42"/>
                <a:gd name="T31" fmla="*/ 0 h 24"/>
                <a:gd name="T32" fmla="*/ 0 w 42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24"/>
                <a:gd name="T53" fmla="*/ 42 w 42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24">
                  <a:moveTo>
                    <a:pt x="0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36" y="24"/>
                  </a:lnTo>
                  <a:lnTo>
                    <a:pt x="42" y="24"/>
                  </a:lnTo>
                  <a:lnTo>
                    <a:pt x="36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77" name="Freeform 363"/>
            <p:cNvSpPr>
              <a:spLocks/>
            </p:cNvSpPr>
            <p:nvPr/>
          </p:nvSpPr>
          <p:spPr bwMode="auto">
            <a:xfrm>
              <a:off x="5185" y="926"/>
              <a:ext cx="48" cy="24"/>
            </a:xfrm>
            <a:custGeom>
              <a:avLst/>
              <a:gdLst>
                <a:gd name="T0" fmla="*/ 0 w 48"/>
                <a:gd name="T1" fmla="*/ 0 h 24"/>
                <a:gd name="T2" fmla="*/ 6 w 48"/>
                <a:gd name="T3" fmla="*/ 0 h 24"/>
                <a:gd name="T4" fmla="*/ 12 w 48"/>
                <a:gd name="T5" fmla="*/ 0 h 24"/>
                <a:gd name="T6" fmla="*/ 18 w 48"/>
                <a:gd name="T7" fmla="*/ 0 h 24"/>
                <a:gd name="T8" fmla="*/ 24 w 48"/>
                <a:gd name="T9" fmla="*/ 6 h 24"/>
                <a:gd name="T10" fmla="*/ 30 w 48"/>
                <a:gd name="T11" fmla="*/ 12 h 24"/>
                <a:gd name="T12" fmla="*/ 36 w 48"/>
                <a:gd name="T13" fmla="*/ 18 h 24"/>
                <a:gd name="T14" fmla="*/ 42 w 48"/>
                <a:gd name="T15" fmla="*/ 24 h 24"/>
                <a:gd name="T16" fmla="*/ 48 w 48"/>
                <a:gd name="T17" fmla="*/ 24 h 24"/>
                <a:gd name="T18" fmla="*/ 42 w 48"/>
                <a:gd name="T19" fmla="*/ 24 h 24"/>
                <a:gd name="T20" fmla="*/ 36 w 48"/>
                <a:gd name="T21" fmla="*/ 24 h 24"/>
                <a:gd name="T22" fmla="*/ 30 w 48"/>
                <a:gd name="T23" fmla="*/ 18 h 24"/>
                <a:gd name="T24" fmla="*/ 24 w 48"/>
                <a:gd name="T25" fmla="*/ 12 h 24"/>
                <a:gd name="T26" fmla="*/ 12 w 48"/>
                <a:gd name="T27" fmla="*/ 6 h 24"/>
                <a:gd name="T28" fmla="*/ 6 w 48"/>
                <a:gd name="T29" fmla="*/ 6 h 24"/>
                <a:gd name="T30" fmla="*/ 0 w 48"/>
                <a:gd name="T31" fmla="*/ 0 h 24"/>
                <a:gd name="T32" fmla="*/ 0 w 48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24"/>
                <a:gd name="T53" fmla="*/ 48 w 48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24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48" y="24"/>
                  </a:lnTo>
                  <a:lnTo>
                    <a:pt x="42" y="24"/>
                  </a:lnTo>
                  <a:lnTo>
                    <a:pt x="36" y="24"/>
                  </a:lnTo>
                  <a:lnTo>
                    <a:pt x="30" y="18"/>
                  </a:lnTo>
                  <a:lnTo>
                    <a:pt x="24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78" name="Freeform 364"/>
            <p:cNvSpPr>
              <a:spLocks/>
            </p:cNvSpPr>
            <p:nvPr/>
          </p:nvSpPr>
          <p:spPr bwMode="auto">
            <a:xfrm>
              <a:off x="5191" y="938"/>
              <a:ext cx="36" cy="30"/>
            </a:xfrm>
            <a:custGeom>
              <a:avLst/>
              <a:gdLst>
                <a:gd name="T0" fmla="*/ 0 w 36"/>
                <a:gd name="T1" fmla="*/ 0 h 30"/>
                <a:gd name="T2" fmla="*/ 0 w 36"/>
                <a:gd name="T3" fmla="*/ 0 h 30"/>
                <a:gd name="T4" fmla="*/ 6 w 36"/>
                <a:gd name="T5" fmla="*/ 0 h 30"/>
                <a:gd name="T6" fmla="*/ 12 w 36"/>
                <a:gd name="T7" fmla="*/ 6 h 30"/>
                <a:gd name="T8" fmla="*/ 18 w 36"/>
                <a:gd name="T9" fmla="*/ 12 h 30"/>
                <a:gd name="T10" fmla="*/ 24 w 36"/>
                <a:gd name="T11" fmla="*/ 18 h 30"/>
                <a:gd name="T12" fmla="*/ 30 w 36"/>
                <a:gd name="T13" fmla="*/ 24 h 30"/>
                <a:gd name="T14" fmla="*/ 36 w 36"/>
                <a:gd name="T15" fmla="*/ 30 h 30"/>
                <a:gd name="T16" fmla="*/ 36 w 36"/>
                <a:gd name="T17" fmla="*/ 30 h 30"/>
                <a:gd name="T18" fmla="*/ 30 w 36"/>
                <a:gd name="T19" fmla="*/ 30 h 30"/>
                <a:gd name="T20" fmla="*/ 24 w 36"/>
                <a:gd name="T21" fmla="*/ 24 h 30"/>
                <a:gd name="T22" fmla="*/ 18 w 36"/>
                <a:gd name="T23" fmla="*/ 18 h 30"/>
                <a:gd name="T24" fmla="*/ 12 w 36"/>
                <a:gd name="T25" fmla="*/ 18 h 30"/>
                <a:gd name="T26" fmla="*/ 6 w 36"/>
                <a:gd name="T27" fmla="*/ 12 h 30"/>
                <a:gd name="T28" fmla="*/ 6 w 36"/>
                <a:gd name="T29" fmla="*/ 6 h 30"/>
                <a:gd name="T30" fmla="*/ 0 w 36"/>
                <a:gd name="T31" fmla="*/ 0 h 30"/>
                <a:gd name="T32" fmla="*/ 0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24" y="18"/>
                  </a:lnTo>
                  <a:lnTo>
                    <a:pt x="30" y="24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79" name="Freeform 365"/>
            <p:cNvSpPr>
              <a:spLocks/>
            </p:cNvSpPr>
            <p:nvPr/>
          </p:nvSpPr>
          <p:spPr bwMode="auto">
            <a:xfrm>
              <a:off x="5191" y="956"/>
              <a:ext cx="30" cy="24"/>
            </a:xfrm>
            <a:custGeom>
              <a:avLst/>
              <a:gdLst>
                <a:gd name="T0" fmla="*/ 0 w 30"/>
                <a:gd name="T1" fmla="*/ 0 h 24"/>
                <a:gd name="T2" fmla="*/ 0 w 30"/>
                <a:gd name="T3" fmla="*/ 0 h 24"/>
                <a:gd name="T4" fmla="*/ 6 w 30"/>
                <a:gd name="T5" fmla="*/ 0 h 24"/>
                <a:gd name="T6" fmla="*/ 12 w 30"/>
                <a:gd name="T7" fmla="*/ 0 h 24"/>
                <a:gd name="T8" fmla="*/ 18 w 30"/>
                <a:gd name="T9" fmla="*/ 6 h 24"/>
                <a:gd name="T10" fmla="*/ 18 w 30"/>
                <a:gd name="T11" fmla="*/ 12 h 24"/>
                <a:gd name="T12" fmla="*/ 24 w 30"/>
                <a:gd name="T13" fmla="*/ 12 h 24"/>
                <a:gd name="T14" fmla="*/ 30 w 30"/>
                <a:gd name="T15" fmla="*/ 18 h 24"/>
                <a:gd name="T16" fmla="*/ 30 w 30"/>
                <a:gd name="T17" fmla="*/ 24 h 24"/>
                <a:gd name="T18" fmla="*/ 30 w 30"/>
                <a:gd name="T19" fmla="*/ 24 h 24"/>
                <a:gd name="T20" fmla="*/ 24 w 30"/>
                <a:gd name="T21" fmla="*/ 18 h 24"/>
                <a:gd name="T22" fmla="*/ 18 w 30"/>
                <a:gd name="T23" fmla="*/ 12 h 24"/>
                <a:gd name="T24" fmla="*/ 12 w 30"/>
                <a:gd name="T25" fmla="*/ 12 h 24"/>
                <a:gd name="T26" fmla="*/ 6 w 30"/>
                <a:gd name="T27" fmla="*/ 6 h 24"/>
                <a:gd name="T28" fmla="*/ 6 w 30"/>
                <a:gd name="T29" fmla="*/ 6 h 24"/>
                <a:gd name="T30" fmla="*/ 0 w 30"/>
                <a:gd name="T31" fmla="*/ 0 h 24"/>
                <a:gd name="T32" fmla="*/ 0 w 30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24"/>
                <a:gd name="T53" fmla="*/ 30 w 30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24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80" name="Freeform 366"/>
            <p:cNvSpPr>
              <a:spLocks/>
            </p:cNvSpPr>
            <p:nvPr/>
          </p:nvSpPr>
          <p:spPr bwMode="auto">
            <a:xfrm>
              <a:off x="5191" y="968"/>
              <a:ext cx="24" cy="24"/>
            </a:xfrm>
            <a:custGeom>
              <a:avLst/>
              <a:gdLst>
                <a:gd name="T0" fmla="*/ 0 w 24"/>
                <a:gd name="T1" fmla="*/ 0 h 24"/>
                <a:gd name="T2" fmla="*/ 0 w 24"/>
                <a:gd name="T3" fmla="*/ 0 h 24"/>
                <a:gd name="T4" fmla="*/ 6 w 24"/>
                <a:gd name="T5" fmla="*/ 6 h 24"/>
                <a:gd name="T6" fmla="*/ 6 w 24"/>
                <a:gd name="T7" fmla="*/ 6 h 24"/>
                <a:gd name="T8" fmla="*/ 12 w 24"/>
                <a:gd name="T9" fmla="*/ 12 h 24"/>
                <a:gd name="T10" fmla="*/ 18 w 24"/>
                <a:gd name="T11" fmla="*/ 12 h 24"/>
                <a:gd name="T12" fmla="*/ 18 w 24"/>
                <a:gd name="T13" fmla="*/ 18 h 24"/>
                <a:gd name="T14" fmla="*/ 24 w 24"/>
                <a:gd name="T15" fmla="*/ 24 h 24"/>
                <a:gd name="T16" fmla="*/ 24 w 24"/>
                <a:gd name="T17" fmla="*/ 24 h 24"/>
                <a:gd name="T18" fmla="*/ 18 w 24"/>
                <a:gd name="T19" fmla="*/ 24 h 24"/>
                <a:gd name="T20" fmla="*/ 18 w 24"/>
                <a:gd name="T21" fmla="*/ 18 h 24"/>
                <a:gd name="T22" fmla="*/ 12 w 24"/>
                <a:gd name="T23" fmla="*/ 18 h 24"/>
                <a:gd name="T24" fmla="*/ 12 w 24"/>
                <a:gd name="T25" fmla="*/ 12 h 24"/>
                <a:gd name="T26" fmla="*/ 6 w 24"/>
                <a:gd name="T27" fmla="*/ 12 h 24"/>
                <a:gd name="T28" fmla="*/ 6 w 24"/>
                <a:gd name="T29" fmla="*/ 6 h 24"/>
                <a:gd name="T30" fmla="*/ 0 w 24"/>
                <a:gd name="T31" fmla="*/ 6 h 24"/>
                <a:gd name="T32" fmla="*/ 0 w 24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81" name="Freeform 367"/>
            <p:cNvSpPr>
              <a:spLocks/>
            </p:cNvSpPr>
            <p:nvPr/>
          </p:nvSpPr>
          <p:spPr bwMode="auto">
            <a:xfrm>
              <a:off x="5191" y="986"/>
              <a:ext cx="18" cy="12"/>
            </a:xfrm>
            <a:custGeom>
              <a:avLst/>
              <a:gdLst>
                <a:gd name="T0" fmla="*/ 6 w 18"/>
                <a:gd name="T1" fmla="*/ 0 h 12"/>
                <a:gd name="T2" fmla="*/ 6 w 18"/>
                <a:gd name="T3" fmla="*/ 0 h 12"/>
                <a:gd name="T4" fmla="*/ 12 w 18"/>
                <a:gd name="T5" fmla="*/ 6 h 12"/>
                <a:gd name="T6" fmla="*/ 18 w 18"/>
                <a:gd name="T7" fmla="*/ 12 h 12"/>
                <a:gd name="T8" fmla="*/ 18 w 18"/>
                <a:gd name="T9" fmla="*/ 12 h 12"/>
                <a:gd name="T10" fmla="*/ 18 w 18"/>
                <a:gd name="T11" fmla="*/ 12 h 12"/>
                <a:gd name="T12" fmla="*/ 12 w 18"/>
                <a:gd name="T13" fmla="*/ 12 h 12"/>
                <a:gd name="T14" fmla="*/ 12 w 18"/>
                <a:gd name="T15" fmla="*/ 6 h 12"/>
                <a:gd name="T16" fmla="*/ 6 w 18"/>
                <a:gd name="T17" fmla="*/ 6 h 12"/>
                <a:gd name="T18" fmla="*/ 6 w 18"/>
                <a:gd name="T19" fmla="*/ 6 h 12"/>
                <a:gd name="T20" fmla="*/ 6 w 18"/>
                <a:gd name="T21" fmla="*/ 0 h 12"/>
                <a:gd name="T22" fmla="*/ 0 w 18"/>
                <a:gd name="T23" fmla="*/ 0 h 12"/>
                <a:gd name="T24" fmla="*/ 6 w 18"/>
                <a:gd name="T25" fmla="*/ 0 h 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12"/>
                <a:gd name="T41" fmla="*/ 18 w 18"/>
                <a:gd name="T42" fmla="*/ 12 h 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12">
                  <a:moveTo>
                    <a:pt x="6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82" name="Freeform 368"/>
            <p:cNvSpPr>
              <a:spLocks/>
            </p:cNvSpPr>
            <p:nvPr/>
          </p:nvSpPr>
          <p:spPr bwMode="auto">
            <a:xfrm>
              <a:off x="5209" y="992"/>
              <a:ext cx="30" cy="6"/>
            </a:xfrm>
            <a:custGeom>
              <a:avLst/>
              <a:gdLst>
                <a:gd name="T0" fmla="*/ 0 w 30"/>
                <a:gd name="T1" fmla="*/ 0 h 6"/>
                <a:gd name="T2" fmla="*/ 6 w 30"/>
                <a:gd name="T3" fmla="*/ 0 h 6"/>
                <a:gd name="T4" fmla="*/ 12 w 30"/>
                <a:gd name="T5" fmla="*/ 0 h 6"/>
                <a:gd name="T6" fmla="*/ 12 w 30"/>
                <a:gd name="T7" fmla="*/ 0 h 6"/>
                <a:gd name="T8" fmla="*/ 18 w 30"/>
                <a:gd name="T9" fmla="*/ 0 h 6"/>
                <a:gd name="T10" fmla="*/ 24 w 30"/>
                <a:gd name="T11" fmla="*/ 0 h 6"/>
                <a:gd name="T12" fmla="*/ 30 w 30"/>
                <a:gd name="T13" fmla="*/ 0 h 6"/>
                <a:gd name="T14" fmla="*/ 30 w 30"/>
                <a:gd name="T15" fmla="*/ 0 h 6"/>
                <a:gd name="T16" fmla="*/ 30 w 30"/>
                <a:gd name="T17" fmla="*/ 0 h 6"/>
                <a:gd name="T18" fmla="*/ 30 w 30"/>
                <a:gd name="T19" fmla="*/ 6 h 6"/>
                <a:gd name="T20" fmla="*/ 30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0 h 6"/>
                <a:gd name="T28" fmla="*/ 12 w 30"/>
                <a:gd name="T29" fmla="*/ 0 h 6"/>
                <a:gd name="T30" fmla="*/ 6 w 30"/>
                <a:gd name="T31" fmla="*/ 0 h 6"/>
                <a:gd name="T32" fmla="*/ 0 w 3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83" name="Freeform 369"/>
            <p:cNvSpPr>
              <a:spLocks/>
            </p:cNvSpPr>
            <p:nvPr/>
          </p:nvSpPr>
          <p:spPr bwMode="auto">
            <a:xfrm>
              <a:off x="5209" y="998"/>
              <a:ext cx="24" cy="11"/>
            </a:xfrm>
            <a:custGeom>
              <a:avLst/>
              <a:gdLst>
                <a:gd name="T0" fmla="*/ 0 w 24"/>
                <a:gd name="T1" fmla="*/ 0 h 11"/>
                <a:gd name="T2" fmla="*/ 0 w 24"/>
                <a:gd name="T3" fmla="*/ 0 h 11"/>
                <a:gd name="T4" fmla="*/ 6 w 24"/>
                <a:gd name="T5" fmla="*/ 0 h 11"/>
                <a:gd name="T6" fmla="*/ 6 w 24"/>
                <a:gd name="T7" fmla="*/ 0 h 11"/>
                <a:gd name="T8" fmla="*/ 12 w 24"/>
                <a:gd name="T9" fmla="*/ 0 h 11"/>
                <a:gd name="T10" fmla="*/ 18 w 24"/>
                <a:gd name="T11" fmla="*/ 5 h 11"/>
                <a:gd name="T12" fmla="*/ 24 w 24"/>
                <a:gd name="T13" fmla="*/ 5 h 11"/>
                <a:gd name="T14" fmla="*/ 24 w 24"/>
                <a:gd name="T15" fmla="*/ 5 h 11"/>
                <a:gd name="T16" fmla="*/ 24 w 24"/>
                <a:gd name="T17" fmla="*/ 5 h 11"/>
                <a:gd name="T18" fmla="*/ 24 w 24"/>
                <a:gd name="T19" fmla="*/ 11 h 11"/>
                <a:gd name="T20" fmla="*/ 24 w 24"/>
                <a:gd name="T21" fmla="*/ 11 h 11"/>
                <a:gd name="T22" fmla="*/ 18 w 24"/>
                <a:gd name="T23" fmla="*/ 5 h 11"/>
                <a:gd name="T24" fmla="*/ 12 w 24"/>
                <a:gd name="T25" fmla="*/ 5 h 11"/>
                <a:gd name="T26" fmla="*/ 6 w 24"/>
                <a:gd name="T27" fmla="*/ 5 h 11"/>
                <a:gd name="T28" fmla="*/ 6 w 24"/>
                <a:gd name="T29" fmla="*/ 5 h 11"/>
                <a:gd name="T30" fmla="*/ 0 w 24"/>
                <a:gd name="T31" fmla="*/ 0 h 11"/>
                <a:gd name="T32" fmla="*/ 0 w 24"/>
                <a:gd name="T33" fmla="*/ 0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1"/>
                <a:gd name="T53" fmla="*/ 24 w 24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5"/>
                  </a:lnTo>
                  <a:lnTo>
                    <a:pt x="24" y="5"/>
                  </a:lnTo>
                  <a:lnTo>
                    <a:pt x="24" y="11"/>
                  </a:lnTo>
                  <a:lnTo>
                    <a:pt x="18" y="5"/>
                  </a:lnTo>
                  <a:lnTo>
                    <a:pt x="12" y="5"/>
                  </a:lnTo>
                  <a:lnTo>
                    <a:pt x="6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84" name="Freeform 370"/>
            <p:cNvSpPr>
              <a:spLocks/>
            </p:cNvSpPr>
            <p:nvPr/>
          </p:nvSpPr>
          <p:spPr bwMode="auto">
            <a:xfrm>
              <a:off x="5221" y="974"/>
              <a:ext cx="24" cy="6"/>
            </a:xfrm>
            <a:custGeom>
              <a:avLst/>
              <a:gdLst>
                <a:gd name="T0" fmla="*/ 0 w 24"/>
                <a:gd name="T1" fmla="*/ 6 h 6"/>
                <a:gd name="T2" fmla="*/ 0 w 24"/>
                <a:gd name="T3" fmla="*/ 6 h 6"/>
                <a:gd name="T4" fmla="*/ 6 w 24"/>
                <a:gd name="T5" fmla="*/ 6 h 6"/>
                <a:gd name="T6" fmla="*/ 6 w 24"/>
                <a:gd name="T7" fmla="*/ 6 h 6"/>
                <a:gd name="T8" fmla="*/ 12 w 24"/>
                <a:gd name="T9" fmla="*/ 0 h 6"/>
                <a:gd name="T10" fmla="*/ 18 w 24"/>
                <a:gd name="T11" fmla="*/ 6 h 6"/>
                <a:gd name="T12" fmla="*/ 24 w 24"/>
                <a:gd name="T13" fmla="*/ 6 h 6"/>
                <a:gd name="T14" fmla="*/ 24 w 24"/>
                <a:gd name="T15" fmla="*/ 6 h 6"/>
                <a:gd name="T16" fmla="*/ 24 w 24"/>
                <a:gd name="T17" fmla="*/ 6 h 6"/>
                <a:gd name="T18" fmla="*/ 24 w 24"/>
                <a:gd name="T19" fmla="*/ 6 h 6"/>
                <a:gd name="T20" fmla="*/ 24 w 24"/>
                <a:gd name="T21" fmla="*/ 6 h 6"/>
                <a:gd name="T22" fmla="*/ 24 w 24"/>
                <a:gd name="T23" fmla="*/ 6 h 6"/>
                <a:gd name="T24" fmla="*/ 18 w 24"/>
                <a:gd name="T25" fmla="*/ 6 h 6"/>
                <a:gd name="T26" fmla="*/ 12 w 24"/>
                <a:gd name="T27" fmla="*/ 6 h 6"/>
                <a:gd name="T28" fmla="*/ 6 w 24"/>
                <a:gd name="T29" fmla="*/ 6 h 6"/>
                <a:gd name="T30" fmla="*/ 6 w 24"/>
                <a:gd name="T31" fmla="*/ 6 h 6"/>
                <a:gd name="T32" fmla="*/ 0 w 24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0" y="6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85" name="Freeform 371"/>
            <p:cNvSpPr>
              <a:spLocks/>
            </p:cNvSpPr>
            <p:nvPr/>
          </p:nvSpPr>
          <p:spPr bwMode="auto">
            <a:xfrm>
              <a:off x="5227" y="962"/>
              <a:ext cx="30" cy="6"/>
            </a:xfrm>
            <a:custGeom>
              <a:avLst/>
              <a:gdLst>
                <a:gd name="T0" fmla="*/ 0 w 30"/>
                <a:gd name="T1" fmla="*/ 6 h 6"/>
                <a:gd name="T2" fmla="*/ 0 w 30"/>
                <a:gd name="T3" fmla="*/ 6 h 6"/>
                <a:gd name="T4" fmla="*/ 6 w 30"/>
                <a:gd name="T5" fmla="*/ 6 h 6"/>
                <a:gd name="T6" fmla="*/ 12 w 30"/>
                <a:gd name="T7" fmla="*/ 0 h 6"/>
                <a:gd name="T8" fmla="*/ 18 w 30"/>
                <a:gd name="T9" fmla="*/ 0 h 6"/>
                <a:gd name="T10" fmla="*/ 18 w 30"/>
                <a:gd name="T11" fmla="*/ 0 h 6"/>
                <a:gd name="T12" fmla="*/ 24 w 30"/>
                <a:gd name="T13" fmla="*/ 0 h 6"/>
                <a:gd name="T14" fmla="*/ 30 w 30"/>
                <a:gd name="T15" fmla="*/ 0 h 6"/>
                <a:gd name="T16" fmla="*/ 30 w 30"/>
                <a:gd name="T17" fmla="*/ 0 h 6"/>
                <a:gd name="T18" fmla="*/ 30 w 30"/>
                <a:gd name="T19" fmla="*/ 0 h 6"/>
                <a:gd name="T20" fmla="*/ 24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6 h 6"/>
                <a:gd name="T28" fmla="*/ 6 w 30"/>
                <a:gd name="T29" fmla="*/ 6 h 6"/>
                <a:gd name="T30" fmla="*/ 0 w 30"/>
                <a:gd name="T31" fmla="*/ 6 h 6"/>
                <a:gd name="T32" fmla="*/ 0 w 30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6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86" name="Freeform 372"/>
            <p:cNvSpPr>
              <a:spLocks/>
            </p:cNvSpPr>
            <p:nvPr/>
          </p:nvSpPr>
          <p:spPr bwMode="auto">
            <a:xfrm>
              <a:off x="5227" y="944"/>
              <a:ext cx="36" cy="12"/>
            </a:xfrm>
            <a:custGeom>
              <a:avLst/>
              <a:gdLst>
                <a:gd name="T0" fmla="*/ 0 w 36"/>
                <a:gd name="T1" fmla="*/ 12 h 12"/>
                <a:gd name="T2" fmla="*/ 6 w 36"/>
                <a:gd name="T3" fmla="*/ 12 h 12"/>
                <a:gd name="T4" fmla="*/ 12 w 36"/>
                <a:gd name="T5" fmla="*/ 6 h 12"/>
                <a:gd name="T6" fmla="*/ 18 w 36"/>
                <a:gd name="T7" fmla="*/ 6 h 12"/>
                <a:gd name="T8" fmla="*/ 24 w 36"/>
                <a:gd name="T9" fmla="*/ 6 h 12"/>
                <a:gd name="T10" fmla="*/ 30 w 36"/>
                <a:gd name="T11" fmla="*/ 0 h 12"/>
                <a:gd name="T12" fmla="*/ 30 w 36"/>
                <a:gd name="T13" fmla="*/ 0 h 12"/>
                <a:gd name="T14" fmla="*/ 36 w 36"/>
                <a:gd name="T15" fmla="*/ 0 h 12"/>
                <a:gd name="T16" fmla="*/ 36 w 36"/>
                <a:gd name="T17" fmla="*/ 0 h 12"/>
                <a:gd name="T18" fmla="*/ 36 w 36"/>
                <a:gd name="T19" fmla="*/ 6 h 12"/>
                <a:gd name="T20" fmla="*/ 30 w 36"/>
                <a:gd name="T21" fmla="*/ 6 h 12"/>
                <a:gd name="T22" fmla="*/ 30 w 36"/>
                <a:gd name="T23" fmla="*/ 6 h 12"/>
                <a:gd name="T24" fmla="*/ 24 w 36"/>
                <a:gd name="T25" fmla="*/ 6 h 12"/>
                <a:gd name="T26" fmla="*/ 18 w 36"/>
                <a:gd name="T27" fmla="*/ 12 h 12"/>
                <a:gd name="T28" fmla="*/ 12 w 36"/>
                <a:gd name="T29" fmla="*/ 12 h 12"/>
                <a:gd name="T30" fmla="*/ 6 w 36"/>
                <a:gd name="T31" fmla="*/ 12 h 12"/>
                <a:gd name="T32" fmla="*/ 0 w 36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2"/>
                <a:gd name="T53" fmla="*/ 36 w 3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2">
                  <a:moveTo>
                    <a:pt x="0" y="12"/>
                  </a:moveTo>
                  <a:lnTo>
                    <a:pt x="6" y="12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87" name="Freeform 373"/>
            <p:cNvSpPr>
              <a:spLocks/>
            </p:cNvSpPr>
            <p:nvPr/>
          </p:nvSpPr>
          <p:spPr bwMode="auto">
            <a:xfrm>
              <a:off x="5233" y="908"/>
              <a:ext cx="36" cy="18"/>
            </a:xfrm>
            <a:custGeom>
              <a:avLst/>
              <a:gdLst>
                <a:gd name="T0" fmla="*/ 0 w 36"/>
                <a:gd name="T1" fmla="*/ 18 h 18"/>
                <a:gd name="T2" fmla="*/ 0 w 36"/>
                <a:gd name="T3" fmla="*/ 18 h 18"/>
                <a:gd name="T4" fmla="*/ 6 w 36"/>
                <a:gd name="T5" fmla="*/ 12 h 18"/>
                <a:gd name="T6" fmla="*/ 12 w 36"/>
                <a:gd name="T7" fmla="*/ 12 h 18"/>
                <a:gd name="T8" fmla="*/ 18 w 36"/>
                <a:gd name="T9" fmla="*/ 6 h 18"/>
                <a:gd name="T10" fmla="*/ 24 w 36"/>
                <a:gd name="T11" fmla="*/ 6 h 18"/>
                <a:gd name="T12" fmla="*/ 30 w 36"/>
                <a:gd name="T13" fmla="*/ 6 h 18"/>
                <a:gd name="T14" fmla="*/ 30 w 36"/>
                <a:gd name="T15" fmla="*/ 0 h 18"/>
                <a:gd name="T16" fmla="*/ 36 w 36"/>
                <a:gd name="T17" fmla="*/ 6 h 18"/>
                <a:gd name="T18" fmla="*/ 36 w 36"/>
                <a:gd name="T19" fmla="*/ 6 h 18"/>
                <a:gd name="T20" fmla="*/ 30 w 36"/>
                <a:gd name="T21" fmla="*/ 6 h 18"/>
                <a:gd name="T22" fmla="*/ 24 w 36"/>
                <a:gd name="T23" fmla="*/ 12 h 18"/>
                <a:gd name="T24" fmla="*/ 18 w 36"/>
                <a:gd name="T25" fmla="*/ 12 h 18"/>
                <a:gd name="T26" fmla="*/ 12 w 36"/>
                <a:gd name="T27" fmla="*/ 12 h 18"/>
                <a:gd name="T28" fmla="*/ 6 w 36"/>
                <a:gd name="T29" fmla="*/ 18 h 18"/>
                <a:gd name="T30" fmla="*/ 0 w 36"/>
                <a:gd name="T31" fmla="*/ 18 h 18"/>
                <a:gd name="T32" fmla="*/ 0 w 36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0" y="18"/>
                  </a:moveTo>
                  <a:lnTo>
                    <a:pt x="0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6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88" name="Freeform 374"/>
            <p:cNvSpPr>
              <a:spLocks/>
            </p:cNvSpPr>
            <p:nvPr/>
          </p:nvSpPr>
          <p:spPr bwMode="auto">
            <a:xfrm>
              <a:off x="5227" y="878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6 w 36"/>
                <a:gd name="T3" fmla="*/ 18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6 h 24"/>
                <a:gd name="T10" fmla="*/ 24 w 36"/>
                <a:gd name="T11" fmla="*/ 6 h 24"/>
                <a:gd name="T12" fmla="*/ 30 w 36"/>
                <a:gd name="T13" fmla="*/ 0 h 24"/>
                <a:gd name="T14" fmla="*/ 36 w 36"/>
                <a:gd name="T15" fmla="*/ 0 h 24"/>
                <a:gd name="T16" fmla="*/ 36 w 36"/>
                <a:gd name="T17" fmla="*/ 0 h 24"/>
                <a:gd name="T18" fmla="*/ 36 w 36"/>
                <a:gd name="T19" fmla="*/ 6 h 24"/>
                <a:gd name="T20" fmla="*/ 30 w 36"/>
                <a:gd name="T21" fmla="*/ 6 h 24"/>
                <a:gd name="T22" fmla="*/ 24 w 36"/>
                <a:gd name="T23" fmla="*/ 12 h 24"/>
                <a:gd name="T24" fmla="*/ 18 w 36"/>
                <a:gd name="T25" fmla="*/ 12 h 24"/>
                <a:gd name="T26" fmla="*/ 12 w 36"/>
                <a:gd name="T27" fmla="*/ 18 h 24"/>
                <a:gd name="T28" fmla="*/ 6 w 36"/>
                <a:gd name="T29" fmla="*/ 18 h 24"/>
                <a:gd name="T30" fmla="*/ 6 w 36"/>
                <a:gd name="T31" fmla="*/ 18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89" name="Freeform 375"/>
            <p:cNvSpPr>
              <a:spLocks/>
            </p:cNvSpPr>
            <p:nvPr/>
          </p:nvSpPr>
          <p:spPr bwMode="auto">
            <a:xfrm>
              <a:off x="5233" y="926"/>
              <a:ext cx="30" cy="18"/>
            </a:xfrm>
            <a:custGeom>
              <a:avLst/>
              <a:gdLst>
                <a:gd name="T0" fmla="*/ 0 w 30"/>
                <a:gd name="T1" fmla="*/ 18 h 18"/>
                <a:gd name="T2" fmla="*/ 0 w 30"/>
                <a:gd name="T3" fmla="*/ 12 h 18"/>
                <a:gd name="T4" fmla="*/ 6 w 30"/>
                <a:gd name="T5" fmla="*/ 12 h 18"/>
                <a:gd name="T6" fmla="*/ 12 w 30"/>
                <a:gd name="T7" fmla="*/ 6 h 18"/>
                <a:gd name="T8" fmla="*/ 18 w 30"/>
                <a:gd name="T9" fmla="*/ 6 h 18"/>
                <a:gd name="T10" fmla="*/ 24 w 30"/>
                <a:gd name="T11" fmla="*/ 0 h 18"/>
                <a:gd name="T12" fmla="*/ 24 w 30"/>
                <a:gd name="T13" fmla="*/ 0 h 18"/>
                <a:gd name="T14" fmla="*/ 30 w 30"/>
                <a:gd name="T15" fmla="*/ 0 h 18"/>
                <a:gd name="T16" fmla="*/ 30 w 30"/>
                <a:gd name="T17" fmla="*/ 0 h 18"/>
                <a:gd name="T18" fmla="*/ 30 w 30"/>
                <a:gd name="T19" fmla="*/ 0 h 18"/>
                <a:gd name="T20" fmla="*/ 24 w 30"/>
                <a:gd name="T21" fmla="*/ 6 h 18"/>
                <a:gd name="T22" fmla="*/ 24 w 30"/>
                <a:gd name="T23" fmla="*/ 6 h 18"/>
                <a:gd name="T24" fmla="*/ 18 w 30"/>
                <a:gd name="T25" fmla="*/ 12 h 18"/>
                <a:gd name="T26" fmla="*/ 12 w 30"/>
                <a:gd name="T27" fmla="*/ 12 h 18"/>
                <a:gd name="T28" fmla="*/ 6 w 30"/>
                <a:gd name="T29" fmla="*/ 12 h 18"/>
                <a:gd name="T30" fmla="*/ 0 w 30"/>
                <a:gd name="T31" fmla="*/ 12 h 18"/>
                <a:gd name="T32" fmla="*/ 0 w 30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0" y="18"/>
                  </a:moveTo>
                  <a:lnTo>
                    <a:pt x="0" y="12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90" name="Freeform 376"/>
            <p:cNvSpPr>
              <a:spLocks/>
            </p:cNvSpPr>
            <p:nvPr/>
          </p:nvSpPr>
          <p:spPr bwMode="auto">
            <a:xfrm>
              <a:off x="5191" y="914"/>
              <a:ext cx="42" cy="24"/>
            </a:xfrm>
            <a:custGeom>
              <a:avLst/>
              <a:gdLst>
                <a:gd name="T0" fmla="*/ 0 w 42"/>
                <a:gd name="T1" fmla="*/ 0 h 24"/>
                <a:gd name="T2" fmla="*/ 0 w 42"/>
                <a:gd name="T3" fmla="*/ 0 h 24"/>
                <a:gd name="T4" fmla="*/ 6 w 42"/>
                <a:gd name="T5" fmla="*/ 0 h 24"/>
                <a:gd name="T6" fmla="*/ 12 w 42"/>
                <a:gd name="T7" fmla="*/ 0 h 24"/>
                <a:gd name="T8" fmla="*/ 18 w 42"/>
                <a:gd name="T9" fmla="*/ 6 h 24"/>
                <a:gd name="T10" fmla="*/ 30 w 42"/>
                <a:gd name="T11" fmla="*/ 12 h 24"/>
                <a:gd name="T12" fmla="*/ 36 w 42"/>
                <a:gd name="T13" fmla="*/ 18 h 24"/>
                <a:gd name="T14" fmla="*/ 42 w 42"/>
                <a:gd name="T15" fmla="*/ 24 h 24"/>
                <a:gd name="T16" fmla="*/ 42 w 42"/>
                <a:gd name="T17" fmla="*/ 24 h 24"/>
                <a:gd name="T18" fmla="*/ 42 w 42"/>
                <a:gd name="T19" fmla="*/ 24 h 24"/>
                <a:gd name="T20" fmla="*/ 36 w 42"/>
                <a:gd name="T21" fmla="*/ 24 h 24"/>
                <a:gd name="T22" fmla="*/ 24 w 42"/>
                <a:gd name="T23" fmla="*/ 18 h 24"/>
                <a:gd name="T24" fmla="*/ 18 w 42"/>
                <a:gd name="T25" fmla="*/ 12 h 24"/>
                <a:gd name="T26" fmla="*/ 12 w 42"/>
                <a:gd name="T27" fmla="*/ 6 h 24"/>
                <a:gd name="T28" fmla="*/ 6 w 42"/>
                <a:gd name="T29" fmla="*/ 6 h 24"/>
                <a:gd name="T30" fmla="*/ 0 w 42"/>
                <a:gd name="T31" fmla="*/ 0 h 24"/>
                <a:gd name="T32" fmla="*/ 0 w 42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24"/>
                <a:gd name="T53" fmla="*/ 42 w 42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24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36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91" name="Freeform 377"/>
            <p:cNvSpPr>
              <a:spLocks/>
            </p:cNvSpPr>
            <p:nvPr/>
          </p:nvSpPr>
          <p:spPr bwMode="auto">
            <a:xfrm>
              <a:off x="5197" y="890"/>
              <a:ext cx="36" cy="30"/>
            </a:xfrm>
            <a:custGeom>
              <a:avLst/>
              <a:gdLst>
                <a:gd name="T0" fmla="*/ 0 w 36"/>
                <a:gd name="T1" fmla="*/ 0 h 30"/>
                <a:gd name="T2" fmla="*/ 0 w 36"/>
                <a:gd name="T3" fmla="*/ 0 h 30"/>
                <a:gd name="T4" fmla="*/ 6 w 36"/>
                <a:gd name="T5" fmla="*/ 6 h 30"/>
                <a:gd name="T6" fmla="*/ 12 w 36"/>
                <a:gd name="T7" fmla="*/ 6 h 30"/>
                <a:gd name="T8" fmla="*/ 18 w 36"/>
                <a:gd name="T9" fmla="*/ 6 h 30"/>
                <a:gd name="T10" fmla="*/ 24 w 36"/>
                <a:gd name="T11" fmla="*/ 12 h 30"/>
                <a:gd name="T12" fmla="*/ 30 w 36"/>
                <a:gd name="T13" fmla="*/ 18 h 30"/>
                <a:gd name="T14" fmla="*/ 30 w 36"/>
                <a:gd name="T15" fmla="*/ 24 h 30"/>
                <a:gd name="T16" fmla="*/ 36 w 36"/>
                <a:gd name="T17" fmla="*/ 30 h 30"/>
                <a:gd name="T18" fmla="*/ 30 w 36"/>
                <a:gd name="T19" fmla="*/ 24 h 30"/>
                <a:gd name="T20" fmla="*/ 24 w 36"/>
                <a:gd name="T21" fmla="*/ 18 h 30"/>
                <a:gd name="T22" fmla="*/ 18 w 36"/>
                <a:gd name="T23" fmla="*/ 18 h 30"/>
                <a:gd name="T24" fmla="*/ 12 w 36"/>
                <a:gd name="T25" fmla="*/ 12 h 30"/>
                <a:gd name="T26" fmla="*/ 12 w 36"/>
                <a:gd name="T27" fmla="*/ 12 h 30"/>
                <a:gd name="T28" fmla="*/ 6 w 36"/>
                <a:gd name="T29" fmla="*/ 6 h 30"/>
                <a:gd name="T30" fmla="*/ 0 w 36"/>
                <a:gd name="T31" fmla="*/ 6 h 30"/>
                <a:gd name="T32" fmla="*/ 0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24" y="18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92" name="Freeform 378"/>
            <p:cNvSpPr>
              <a:spLocks/>
            </p:cNvSpPr>
            <p:nvPr/>
          </p:nvSpPr>
          <p:spPr bwMode="auto">
            <a:xfrm>
              <a:off x="5227" y="896"/>
              <a:ext cx="36" cy="18"/>
            </a:xfrm>
            <a:custGeom>
              <a:avLst/>
              <a:gdLst>
                <a:gd name="T0" fmla="*/ 0 w 36"/>
                <a:gd name="T1" fmla="*/ 18 h 18"/>
                <a:gd name="T2" fmla="*/ 6 w 36"/>
                <a:gd name="T3" fmla="*/ 18 h 18"/>
                <a:gd name="T4" fmla="*/ 12 w 36"/>
                <a:gd name="T5" fmla="*/ 12 h 18"/>
                <a:gd name="T6" fmla="*/ 18 w 36"/>
                <a:gd name="T7" fmla="*/ 6 h 18"/>
                <a:gd name="T8" fmla="*/ 24 w 36"/>
                <a:gd name="T9" fmla="*/ 6 h 18"/>
                <a:gd name="T10" fmla="*/ 24 w 36"/>
                <a:gd name="T11" fmla="*/ 0 h 18"/>
                <a:gd name="T12" fmla="*/ 30 w 36"/>
                <a:gd name="T13" fmla="*/ 0 h 18"/>
                <a:gd name="T14" fmla="*/ 36 w 36"/>
                <a:gd name="T15" fmla="*/ 0 h 18"/>
                <a:gd name="T16" fmla="*/ 36 w 36"/>
                <a:gd name="T17" fmla="*/ 0 h 18"/>
                <a:gd name="T18" fmla="*/ 36 w 36"/>
                <a:gd name="T19" fmla="*/ 0 h 18"/>
                <a:gd name="T20" fmla="*/ 36 w 36"/>
                <a:gd name="T21" fmla="*/ 6 h 18"/>
                <a:gd name="T22" fmla="*/ 30 w 36"/>
                <a:gd name="T23" fmla="*/ 6 h 18"/>
                <a:gd name="T24" fmla="*/ 24 w 36"/>
                <a:gd name="T25" fmla="*/ 12 h 18"/>
                <a:gd name="T26" fmla="*/ 18 w 36"/>
                <a:gd name="T27" fmla="*/ 12 h 18"/>
                <a:gd name="T28" fmla="*/ 12 w 36"/>
                <a:gd name="T29" fmla="*/ 12 h 18"/>
                <a:gd name="T30" fmla="*/ 6 w 36"/>
                <a:gd name="T31" fmla="*/ 18 h 18"/>
                <a:gd name="T32" fmla="*/ 0 w 36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0" y="18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93" name="Freeform 379"/>
            <p:cNvSpPr>
              <a:spLocks/>
            </p:cNvSpPr>
            <p:nvPr/>
          </p:nvSpPr>
          <p:spPr bwMode="auto">
            <a:xfrm>
              <a:off x="4588" y="2079"/>
              <a:ext cx="24" cy="36"/>
            </a:xfrm>
            <a:custGeom>
              <a:avLst/>
              <a:gdLst>
                <a:gd name="T0" fmla="*/ 0 w 24"/>
                <a:gd name="T1" fmla="*/ 36 h 36"/>
                <a:gd name="T2" fmla="*/ 0 w 24"/>
                <a:gd name="T3" fmla="*/ 36 h 36"/>
                <a:gd name="T4" fmla="*/ 0 w 24"/>
                <a:gd name="T5" fmla="*/ 30 h 36"/>
                <a:gd name="T6" fmla="*/ 6 w 24"/>
                <a:gd name="T7" fmla="*/ 24 h 36"/>
                <a:gd name="T8" fmla="*/ 6 w 24"/>
                <a:gd name="T9" fmla="*/ 18 h 36"/>
                <a:gd name="T10" fmla="*/ 12 w 24"/>
                <a:gd name="T11" fmla="*/ 12 h 36"/>
                <a:gd name="T12" fmla="*/ 18 w 24"/>
                <a:gd name="T13" fmla="*/ 6 h 36"/>
                <a:gd name="T14" fmla="*/ 24 w 24"/>
                <a:gd name="T15" fmla="*/ 6 h 36"/>
                <a:gd name="T16" fmla="*/ 24 w 24"/>
                <a:gd name="T17" fmla="*/ 0 h 36"/>
                <a:gd name="T18" fmla="*/ 24 w 24"/>
                <a:gd name="T19" fmla="*/ 6 h 36"/>
                <a:gd name="T20" fmla="*/ 18 w 24"/>
                <a:gd name="T21" fmla="*/ 12 h 36"/>
                <a:gd name="T22" fmla="*/ 18 w 24"/>
                <a:gd name="T23" fmla="*/ 18 h 36"/>
                <a:gd name="T24" fmla="*/ 12 w 24"/>
                <a:gd name="T25" fmla="*/ 24 h 36"/>
                <a:gd name="T26" fmla="*/ 6 w 24"/>
                <a:gd name="T27" fmla="*/ 30 h 36"/>
                <a:gd name="T28" fmla="*/ 6 w 24"/>
                <a:gd name="T29" fmla="*/ 36 h 36"/>
                <a:gd name="T30" fmla="*/ 0 w 24"/>
                <a:gd name="T31" fmla="*/ 36 h 36"/>
                <a:gd name="T32" fmla="*/ 0 w 24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6"/>
                <a:gd name="T53" fmla="*/ 24 w 2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6">
                  <a:moveTo>
                    <a:pt x="0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6" y="30"/>
                  </a:lnTo>
                  <a:lnTo>
                    <a:pt x="6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94" name="Freeform 380"/>
            <p:cNvSpPr>
              <a:spLocks/>
            </p:cNvSpPr>
            <p:nvPr/>
          </p:nvSpPr>
          <p:spPr bwMode="auto">
            <a:xfrm>
              <a:off x="4606" y="2085"/>
              <a:ext cx="12" cy="30"/>
            </a:xfrm>
            <a:custGeom>
              <a:avLst/>
              <a:gdLst>
                <a:gd name="T0" fmla="*/ 0 w 12"/>
                <a:gd name="T1" fmla="*/ 30 h 30"/>
                <a:gd name="T2" fmla="*/ 0 w 12"/>
                <a:gd name="T3" fmla="*/ 24 h 30"/>
                <a:gd name="T4" fmla="*/ 0 w 12"/>
                <a:gd name="T5" fmla="*/ 12 h 30"/>
                <a:gd name="T6" fmla="*/ 6 w 12"/>
                <a:gd name="T7" fmla="*/ 6 h 30"/>
                <a:gd name="T8" fmla="*/ 12 w 12"/>
                <a:gd name="T9" fmla="*/ 0 h 30"/>
                <a:gd name="T10" fmla="*/ 6 w 12"/>
                <a:gd name="T11" fmla="*/ 6 h 30"/>
                <a:gd name="T12" fmla="*/ 6 w 12"/>
                <a:gd name="T13" fmla="*/ 18 h 30"/>
                <a:gd name="T14" fmla="*/ 6 w 12"/>
                <a:gd name="T15" fmla="*/ 24 h 30"/>
                <a:gd name="T16" fmla="*/ 0 w 12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0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6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95" name="Freeform 381"/>
            <p:cNvSpPr>
              <a:spLocks/>
            </p:cNvSpPr>
            <p:nvPr/>
          </p:nvSpPr>
          <p:spPr bwMode="auto">
            <a:xfrm>
              <a:off x="4457" y="2067"/>
              <a:ext cx="24" cy="18"/>
            </a:xfrm>
            <a:custGeom>
              <a:avLst/>
              <a:gdLst>
                <a:gd name="T0" fmla="*/ 24 w 24"/>
                <a:gd name="T1" fmla="*/ 0 h 18"/>
                <a:gd name="T2" fmla="*/ 24 w 24"/>
                <a:gd name="T3" fmla="*/ 0 h 18"/>
                <a:gd name="T4" fmla="*/ 18 w 24"/>
                <a:gd name="T5" fmla="*/ 6 h 18"/>
                <a:gd name="T6" fmla="*/ 18 w 24"/>
                <a:gd name="T7" fmla="*/ 6 h 18"/>
                <a:gd name="T8" fmla="*/ 12 w 24"/>
                <a:gd name="T9" fmla="*/ 12 h 18"/>
                <a:gd name="T10" fmla="*/ 12 w 24"/>
                <a:gd name="T11" fmla="*/ 18 h 18"/>
                <a:gd name="T12" fmla="*/ 6 w 24"/>
                <a:gd name="T13" fmla="*/ 18 h 18"/>
                <a:gd name="T14" fmla="*/ 6 w 24"/>
                <a:gd name="T15" fmla="*/ 18 h 18"/>
                <a:gd name="T16" fmla="*/ 0 w 24"/>
                <a:gd name="T17" fmla="*/ 18 h 18"/>
                <a:gd name="T18" fmla="*/ 0 w 24"/>
                <a:gd name="T19" fmla="*/ 18 h 18"/>
                <a:gd name="T20" fmla="*/ 0 w 24"/>
                <a:gd name="T21" fmla="*/ 12 h 18"/>
                <a:gd name="T22" fmla="*/ 6 w 24"/>
                <a:gd name="T23" fmla="*/ 12 h 18"/>
                <a:gd name="T24" fmla="*/ 6 w 24"/>
                <a:gd name="T25" fmla="*/ 6 h 18"/>
                <a:gd name="T26" fmla="*/ 12 w 24"/>
                <a:gd name="T27" fmla="*/ 6 h 18"/>
                <a:gd name="T28" fmla="*/ 18 w 24"/>
                <a:gd name="T29" fmla="*/ 6 h 18"/>
                <a:gd name="T30" fmla="*/ 18 w 24"/>
                <a:gd name="T31" fmla="*/ 0 h 18"/>
                <a:gd name="T32" fmla="*/ 24 w 24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8"/>
                <a:gd name="T53" fmla="*/ 24 w 24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8">
                  <a:moveTo>
                    <a:pt x="24" y="0"/>
                  </a:moveTo>
                  <a:lnTo>
                    <a:pt x="24" y="0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96" name="Freeform 382"/>
            <p:cNvSpPr>
              <a:spLocks/>
            </p:cNvSpPr>
            <p:nvPr/>
          </p:nvSpPr>
          <p:spPr bwMode="auto">
            <a:xfrm>
              <a:off x="4451" y="2067"/>
              <a:ext cx="24" cy="6"/>
            </a:xfrm>
            <a:custGeom>
              <a:avLst/>
              <a:gdLst>
                <a:gd name="T0" fmla="*/ 24 w 24"/>
                <a:gd name="T1" fmla="*/ 0 h 6"/>
                <a:gd name="T2" fmla="*/ 24 w 24"/>
                <a:gd name="T3" fmla="*/ 0 h 6"/>
                <a:gd name="T4" fmla="*/ 18 w 24"/>
                <a:gd name="T5" fmla="*/ 0 h 6"/>
                <a:gd name="T6" fmla="*/ 12 w 24"/>
                <a:gd name="T7" fmla="*/ 0 h 6"/>
                <a:gd name="T8" fmla="*/ 12 w 24"/>
                <a:gd name="T9" fmla="*/ 0 h 6"/>
                <a:gd name="T10" fmla="*/ 6 w 24"/>
                <a:gd name="T11" fmla="*/ 0 h 6"/>
                <a:gd name="T12" fmla="*/ 0 w 24"/>
                <a:gd name="T13" fmla="*/ 0 h 6"/>
                <a:gd name="T14" fmla="*/ 0 w 24"/>
                <a:gd name="T15" fmla="*/ 0 h 6"/>
                <a:gd name="T16" fmla="*/ 0 w 24"/>
                <a:gd name="T17" fmla="*/ 0 h 6"/>
                <a:gd name="T18" fmla="*/ 0 w 24"/>
                <a:gd name="T19" fmla="*/ 6 h 6"/>
                <a:gd name="T20" fmla="*/ 0 w 24"/>
                <a:gd name="T21" fmla="*/ 6 h 6"/>
                <a:gd name="T22" fmla="*/ 6 w 24"/>
                <a:gd name="T23" fmla="*/ 6 h 6"/>
                <a:gd name="T24" fmla="*/ 6 w 24"/>
                <a:gd name="T25" fmla="*/ 6 h 6"/>
                <a:gd name="T26" fmla="*/ 12 w 24"/>
                <a:gd name="T27" fmla="*/ 0 h 6"/>
                <a:gd name="T28" fmla="*/ 18 w 24"/>
                <a:gd name="T29" fmla="*/ 0 h 6"/>
                <a:gd name="T30" fmla="*/ 24 w 24"/>
                <a:gd name="T31" fmla="*/ 0 h 6"/>
                <a:gd name="T32" fmla="*/ 24 w 24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24" y="0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97" name="Freeform 383"/>
            <p:cNvSpPr>
              <a:spLocks/>
            </p:cNvSpPr>
            <p:nvPr/>
          </p:nvSpPr>
          <p:spPr bwMode="auto">
            <a:xfrm>
              <a:off x="4457" y="2043"/>
              <a:ext cx="24" cy="24"/>
            </a:xfrm>
            <a:custGeom>
              <a:avLst/>
              <a:gdLst>
                <a:gd name="T0" fmla="*/ 24 w 24"/>
                <a:gd name="T1" fmla="*/ 24 h 24"/>
                <a:gd name="T2" fmla="*/ 18 w 24"/>
                <a:gd name="T3" fmla="*/ 24 h 24"/>
                <a:gd name="T4" fmla="*/ 18 w 24"/>
                <a:gd name="T5" fmla="*/ 18 h 24"/>
                <a:gd name="T6" fmla="*/ 12 w 24"/>
                <a:gd name="T7" fmla="*/ 18 h 24"/>
                <a:gd name="T8" fmla="*/ 6 w 24"/>
                <a:gd name="T9" fmla="*/ 12 h 24"/>
                <a:gd name="T10" fmla="*/ 0 w 24"/>
                <a:gd name="T11" fmla="*/ 6 h 24"/>
                <a:gd name="T12" fmla="*/ 0 w 24"/>
                <a:gd name="T13" fmla="*/ 6 h 24"/>
                <a:gd name="T14" fmla="*/ 0 w 24"/>
                <a:gd name="T15" fmla="*/ 6 h 24"/>
                <a:gd name="T16" fmla="*/ 0 w 24"/>
                <a:gd name="T17" fmla="*/ 0 h 24"/>
                <a:gd name="T18" fmla="*/ 0 w 24"/>
                <a:gd name="T19" fmla="*/ 0 h 24"/>
                <a:gd name="T20" fmla="*/ 6 w 24"/>
                <a:gd name="T21" fmla="*/ 6 h 24"/>
                <a:gd name="T22" fmla="*/ 6 w 24"/>
                <a:gd name="T23" fmla="*/ 6 h 24"/>
                <a:gd name="T24" fmla="*/ 12 w 24"/>
                <a:gd name="T25" fmla="*/ 12 h 24"/>
                <a:gd name="T26" fmla="*/ 18 w 24"/>
                <a:gd name="T27" fmla="*/ 12 h 24"/>
                <a:gd name="T28" fmla="*/ 18 w 24"/>
                <a:gd name="T29" fmla="*/ 18 h 24"/>
                <a:gd name="T30" fmla="*/ 24 w 24"/>
                <a:gd name="T31" fmla="*/ 24 h 24"/>
                <a:gd name="T32" fmla="*/ 24 w 24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24" y="24"/>
                  </a:moveTo>
                  <a:lnTo>
                    <a:pt x="18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98" name="Freeform 384"/>
            <p:cNvSpPr>
              <a:spLocks/>
            </p:cNvSpPr>
            <p:nvPr/>
          </p:nvSpPr>
          <p:spPr bwMode="auto">
            <a:xfrm>
              <a:off x="4612" y="2049"/>
              <a:ext cx="6" cy="36"/>
            </a:xfrm>
            <a:custGeom>
              <a:avLst/>
              <a:gdLst>
                <a:gd name="T0" fmla="*/ 0 w 6"/>
                <a:gd name="T1" fmla="*/ 36 h 36"/>
                <a:gd name="T2" fmla="*/ 0 w 6"/>
                <a:gd name="T3" fmla="*/ 24 h 36"/>
                <a:gd name="T4" fmla="*/ 0 w 6"/>
                <a:gd name="T5" fmla="*/ 12 h 36"/>
                <a:gd name="T6" fmla="*/ 0 w 6"/>
                <a:gd name="T7" fmla="*/ 6 h 36"/>
                <a:gd name="T8" fmla="*/ 6 w 6"/>
                <a:gd name="T9" fmla="*/ 0 h 36"/>
                <a:gd name="T10" fmla="*/ 6 w 6"/>
                <a:gd name="T11" fmla="*/ 6 h 36"/>
                <a:gd name="T12" fmla="*/ 6 w 6"/>
                <a:gd name="T13" fmla="*/ 12 h 36"/>
                <a:gd name="T14" fmla="*/ 0 w 6"/>
                <a:gd name="T15" fmla="*/ 24 h 36"/>
                <a:gd name="T16" fmla="*/ 0 w 6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6"/>
                <a:gd name="T29" fmla="*/ 6 w 6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6">
                  <a:moveTo>
                    <a:pt x="0" y="36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24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699" name="Freeform 385"/>
            <p:cNvSpPr>
              <a:spLocks/>
            </p:cNvSpPr>
            <p:nvPr/>
          </p:nvSpPr>
          <p:spPr bwMode="auto">
            <a:xfrm>
              <a:off x="4618" y="2055"/>
              <a:ext cx="18" cy="36"/>
            </a:xfrm>
            <a:custGeom>
              <a:avLst/>
              <a:gdLst>
                <a:gd name="T0" fmla="*/ 0 w 18"/>
                <a:gd name="T1" fmla="*/ 36 h 36"/>
                <a:gd name="T2" fmla="*/ 0 w 18"/>
                <a:gd name="T3" fmla="*/ 24 h 36"/>
                <a:gd name="T4" fmla="*/ 6 w 18"/>
                <a:gd name="T5" fmla="*/ 18 h 36"/>
                <a:gd name="T6" fmla="*/ 6 w 18"/>
                <a:gd name="T7" fmla="*/ 6 h 36"/>
                <a:gd name="T8" fmla="*/ 12 w 18"/>
                <a:gd name="T9" fmla="*/ 0 h 36"/>
                <a:gd name="T10" fmla="*/ 18 w 18"/>
                <a:gd name="T11" fmla="*/ 0 h 36"/>
                <a:gd name="T12" fmla="*/ 18 w 18"/>
                <a:gd name="T13" fmla="*/ 6 h 36"/>
                <a:gd name="T14" fmla="*/ 12 w 18"/>
                <a:gd name="T15" fmla="*/ 12 h 36"/>
                <a:gd name="T16" fmla="*/ 12 w 18"/>
                <a:gd name="T17" fmla="*/ 18 h 36"/>
                <a:gd name="T18" fmla="*/ 6 w 18"/>
                <a:gd name="T19" fmla="*/ 24 h 36"/>
                <a:gd name="T20" fmla="*/ 6 w 18"/>
                <a:gd name="T21" fmla="*/ 24 h 36"/>
                <a:gd name="T22" fmla="*/ 0 w 18"/>
                <a:gd name="T23" fmla="*/ 30 h 36"/>
                <a:gd name="T24" fmla="*/ 0 w 18"/>
                <a:gd name="T25" fmla="*/ 36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36"/>
                <a:gd name="T41" fmla="*/ 18 w 18"/>
                <a:gd name="T42" fmla="*/ 36 h 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36">
                  <a:moveTo>
                    <a:pt x="0" y="36"/>
                  </a:moveTo>
                  <a:lnTo>
                    <a:pt x="0" y="24"/>
                  </a:lnTo>
                  <a:lnTo>
                    <a:pt x="6" y="18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00" name="Freeform 386"/>
            <p:cNvSpPr>
              <a:spLocks/>
            </p:cNvSpPr>
            <p:nvPr/>
          </p:nvSpPr>
          <p:spPr bwMode="auto">
            <a:xfrm>
              <a:off x="4600" y="2049"/>
              <a:ext cx="6" cy="30"/>
            </a:xfrm>
            <a:custGeom>
              <a:avLst/>
              <a:gdLst>
                <a:gd name="T0" fmla="*/ 0 w 6"/>
                <a:gd name="T1" fmla="*/ 30 h 30"/>
                <a:gd name="T2" fmla="*/ 0 w 6"/>
                <a:gd name="T3" fmla="*/ 30 h 30"/>
                <a:gd name="T4" fmla="*/ 0 w 6"/>
                <a:gd name="T5" fmla="*/ 18 h 30"/>
                <a:gd name="T6" fmla="*/ 0 w 6"/>
                <a:gd name="T7" fmla="*/ 6 h 30"/>
                <a:gd name="T8" fmla="*/ 0 w 6"/>
                <a:gd name="T9" fmla="*/ 0 h 30"/>
                <a:gd name="T10" fmla="*/ 6 w 6"/>
                <a:gd name="T11" fmla="*/ 0 h 30"/>
                <a:gd name="T12" fmla="*/ 6 w 6"/>
                <a:gd name="T13" fmla="*/ 12 h 30"/>
                <a:gd name="T14" fmla="*/ 0 w 6"/>
                <a:gd name="T15" fmla="*/ 24 h 30"/>
                <a:gd name="T16" fmla="*/ 0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0" y="30"/>
                  </a:moveTo>
                  <a:lnTo>
                    <a:pt x="0" y="30"/>
                  </a:lnTo>
                  <a:lnTo>
                    <a:pt x="0" y="18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0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01" name="Freeform 387"/>
            <p:cNvSpPr>
              <a:spLocks/>
            </p:cNvSpPr>
            <p:nvPr/>
          </p:nvSpPr>
          <p:spPr bwMode="auto">
            <a:xfrm>
              <a:off x="4588" y="2043"/>
              <a:ext cx="6" cy="30"/>
            </a:xfrm>
            <a:custGeom>
              <a:avLst/>
              <a:gdLst>
                <a:gd name="T0" fmla="*/ 6 w 6"/>
                <a:gd name="T1" fmla="*/ 30 h 30"/>
                <a:gd name="T2" fmla="*/ 0 w 6"/>
                <a:gd name="T3" fmla="*/ 24 h 30"/>
                <a:gd name="T4" fmla="*/ 0 w 6"/>
                <a:gd name="T5" fmla="*/ 12 h 30"/>
                <a:gd name="T6" fmla="*/ 0 w 6"/>
                <a:gd name="T7" fmla="*/ 6 h 30"/>
                <a:gd name="T8" fmla="*/ 0 w 6"/>
                <a:gd name="T9" fmla="*/ 0 h 30"/>
                <a:gd name="T10" fmla="*/ 0 w 6"/>
                <a:gd name="T11" fmla="*/ 0 h 30"/>
                <a:gd name="T12" fmla="*/ 6 w 6"/>
                <a:gd name="T13" fmla="*/ 6 h 30"/>
                <a:gd name="T14" fmla="*/ 0 w 6"/>
                <a:gd name="T15" fmla="*/ 24 h 30"/>
                <a:gd name="T16" fmla="*/ 6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6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0" y="24"/>
                  </a:lnTo>
                  <a:lnTo>
                    <a:pt x="6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02" name="Freeform 388"/>
            <p:cNvSpPr>
              <a:spLocks/>
            </p:cNvSpPr>
            <p:nvPr/>
          </p:nvSpPr>
          <p:spPr bwMode="auto">
            <a:xfrm>
              <a:off x="4570" y="2037"/>
              <a:ext cx="12" cy="30"/>
            </a:xfrm>
            <a:custGeom>
              <a:avLst/>
              <a:gdLst>
                <a:gd name="T0" fmla="*/ 12 w 12"/>
                <a:gd name="T1" fmla="*/ 30 h 30"/>
                <a:gd name="T2" fmla="*/ 6 w 12"/>
                <a:gd name="T3" fmla="*/ 24 h 30"/>
                <a:gd name="T4" fmla="*/ 6 w 12"/>
                <a:gd name="T5" fmla="*/ 12 h 30"/>
                <a:gd name="T6" fmla="*/ 0 w 12"/>
                <a:gd name="T7" fmla="*/ 0 h 30"/>
                <a:gd name="T8" fmla="*/ 6 w 12"/>
                <a:gd name="T9" fmla="*/ 0 h 30"/>
                <a:gd name="T10" fmla="*/ 6 w 12"/>
                <a:gd name="T11" fmla="*/ 0 h 30"/>
                <a:gd name="T12" fmla="*/ 6 w 12"/>
                <a:gd name="T13" fmla="*/ 12 h 30"/>
                <a:gd name="T14" fmla="*/ 6 w 12"/>
                <a:gd name="T15" fmla="*/ 24 h 30"/>
                <a:gd name="T16" fmla="*/ 12 w 12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12" y="30"/>
                  </a:moveTo>
                  <a:lnTo>
                    <a:pt x="6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6" y="24"/>
                  </a:lnTo>
                  <a:lnTo>
                    <a:pt x="12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03" name="Freeform 389"/>
            <p:cNvSpPr>
              <a:spLocks/>
            </p:cNvSpPr>
            <p:nvPr/>
          </p:nvSpPr>
          <p:spPr bwMode="auto">
            <a:xfrm>
              <a:off x="4558" y="2025"/>
              <a:ext cx="12" cy="42"/>
            </a:xfrm>
            <a:custGeom>
              <a:avLst/>
              <a:gdLst>
                <a:gd name="T0" fmla="*/ 12 w 12"/>
                <a:gd name="T1" fmla="*/ 42 h 42"/>
                <a:gd name="T2" fmla="*/ 6 w 12"/>
                <a:gd name="T3" fmla="*/ 30 h 42"/>
                <a:gd name="T4" fmla="*/ 0 w 12"/>
                <a:gd name="T5" fmla="*/ 18 h 42"/>
                <a:gd name="T6" fmla="*/ 0 w 12"/>
                <a:gd name="T7" fmla="*/ 6 h 42"/>
                <a:gd name="T8" fmla="*/ 6 w 12"/>
                <a:gd name="T9" fmla="*/ 0 h 42"/>
                <a:gd name="T10" fmla="*/ 6 w 12"/>
                <a:gd name="T11" fmla="*/ 6 h 42"/>
                <a:gd name="T12" fmla="*/ 6 w 12"/>
                <a:gd name="T13" fmla="*/ 18 h 42"/>
                <a:gd name="T14" fmla="*/ 6 w 12"/>
                <a:gd name="T15" fmla="*/ 30 h 42"/>
                <a:gd name="T16" fmla="*/ 12 w 12"/>
                <a:gd name="T17" fmla="*/ 42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42"/>
                <a:gd name="T29" fmla="*/ 12 w 12"/>
                <a:gd name="T30" fmla="*/ 42 h 4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42">
                  <a:moveTo>
                    <a:pt x="12" y="42"/>
                  </a:moveTo>
                  <a:lnTo>
                    <a:pt x="6" y="30"/>
                  </a:lnTo>
                  <a:lnTo>
                    <a:pt x="0" y="18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6" y="30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04" name="Freeform 390"/>
            <p:cNvSpPr>
              <a:spLocks/>
            </p:cNvSpPr>
            <p:nvPr/>
          </p:nvSpPr>
          <p:spPr bwMode="auto">
            <a:xfrm>
              <a:off x="4540" y="2019"/>
              <a:ext cx="12" cy="42"/>
            </a:xfrm>
            <a:custGeom>
              <a:avLst/>
              <a:gdLst>
                <a:gd name="T0" fmla="*/ 12 w 12"/>
                <a:gd name="T1" fmla="*/ 42 h 42"/>
                <a:gd name="T2" fmla="*/ 12 w 12"/>
                <a:gd name="T3" fmla="*/ 42 h 42"/>
                <a:gd name="T4" fmla="*/ 12 w 12"/>
                <a:gd name="T5" fmla="*/ 36 h 42"/>
                <a:gd name="T6" fmla="*/ 6 w 12"/>
                <a:gd name="T7" fmla="*/ 30 h 42"/>
                <a:gd name="T8" fmla="*/ 6 w 12"/>
                <a:gd name="T9" fmla="*/ 18 h 42"/>
                <a:gd name="T10" fmla="*/ 0 w 12"/>
                <a:gd name="T11" fmla="*/ 12 h 42"/>
                <a:gd name="T12" fmla="*/ 0 w 12"/>
                <a:gd name="T13" fmla="*/ 6 h 42"/>
                <a:gd name="T14" fmla="*/ 0 w 12"/>
                <a:gd name="T15" fmla="*/ 6 h 42"/>
                <a:gd name="T16" fmla="*/ 0 w 12"/>
                <a:gd name="T17" fmla="*/ 0 h 42"/>
                <a:gd name="T18" fmla="*/ 6 w 12"/>
                <a:gd name="T19" fmla="*/ 6 h 42"/>
                <a:gd name="T20" fmla="*/ 12 w 12"/>
                <a:gd name="T21" fmla="*/ 24 h 42"/>
                <a:gd name="T22" fmla="*/ 12 w 12"/>
                <a:gd name="T23" fmla="*/ 36 h 42"/>
                <a:gd name="T24" fmla="*/ 12 w 12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42"/>
                <a:gd name="T41" fmla="*/ 12 w 12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42">
                  <a:moveTo>
                    <a:pt x="12" y="42"/>
                  </a:moveTo>
                  <a:lnTo>
                    <a:pt x="12" y="42"/>
                  </a:lnTo>
                  <a:lnTo>
                    <a:pt x="12" y="36"/>
                  </a:lnTo>
                  <a:lnTo>
                    <a:pt x="6" y="30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24"/>
                  </a:lnTo>
                  <a:lnTo>
                    <a:pt x="12" y="36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05" name="Freeform 391"/>
            <p:cNvSpPr>
              <a:spLocks/>
            </p:cNvSpPr>
            <p:nvPr/>
          </p:nvSpPr>
          <p:spPr bwMode="auto">
            <a:xfrm>
              <a:off x="4528" y="2019"/>
              <a:ext cx="12" cy="42"/>
            </a:xfrm>
            <a:custGeom>
              <a:avLst/>
              <a:gdLst>
                <a:gd name="T0" fmla="*/ 12 w 12"/>
                <a:gd name="T1" fmla="*/ 42 h 42"/>
                <a:gd name="T2" fmla="*/ 12 w 12"/>
                <a:gd name="T3" fmla="*/ 42 h 42"/>
                <a:gd name="T4" fmla="*/ 6 w 12"/>
                <a:gd name="T5" fmla="*/ 36 h 42"/>
                <a:gd name="T6" fmla="*/ 6 w 12"/>
                <a:gd name="T7" fmla="*/ 24 h 42"/>
                <a:gd name="T8" fmla="*/ 0 w 12"/>
                <a:gd name="T9" fmla="*/ 18 h 42"/>
                <a:gd name="T10" fmla="*/ 0 w 12"/>
                <a:gd name="T11" fmla="*/ 12 h 42"/>
                <a:gd name="T12" fmla="*/ 0 w 12"/>
                <a:gd name="T13" fmla="*/ 6 h 42"/>
                <a:gd name="T14" fmla="*/ 0 w 12"/>
                <a:gd name="T15" fmla="*/ 0 h 42"/>
                <a:gd name="T16" fmla="*/ 0 w 12"/>
                <a:gd name="T17" fmla="*/ 0 h 42"/>
                <a:gd name="T18" fmla="*/ 6 w 12"/>
                <a:gd name="T19" fmla="*/ 6 h 42"/>
                <a:gd name="T20" fmla="*/ 12 w 12"/>
                <a:gd name="T21" fmla="*/ 18 h 42"/>
                <a:gd name="T22" fmla="*/ 12 w 12"/>
                <a:gd name="T23" fmla="*/ 30 h 42"/>
                <a:gd name="T24" fmla="*/ 12 w 12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42"/>
                <a:gd name="T41" fmla="*/ 12 w 12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42">
                  <a:moveTo>
                    <a:pt x="12" y="42"/>
                  </a:moveTo>
                  <a:lnTo>
                    <a:pt x="12" y="42"/>
                  </a:lnTo>
                  <a:lnTo>
                    <a:pt x="6" y="36"/>
                  </a:lnTo>
                  <a:lnTo>
                    <a:pt x="6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8"/>
                  </a:lnTo>
                  <a:lnTo>
                    <a:pt x="12" y="30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06" name="Freeform 392"/>
            <p:cNvSpPr>
              <a:spLocks/>
            </p:cNvSpPr>
            <p:nvPr/>
          </p:nvSpPr>
          <p:spPr bwMode="auto">
            <a:xfrm>
              <a:off x="4498" y="2019"/>
              <a:ext cx="30" cy="48"/>
            </a:xfrm>
            <a:custGeom>
              <a:avLst/>
              <a:gdLst>
                <a:gd name="T0" fmla="*/ 30 w 30"/>
                <a:gd name="T1" fmla="*/ 48 h 48"/>
                <a:gd name="T2" fmla="*/ 24 w 30"/>
                <a:gd name="T3" fmla="*/ 42 h 48"/>
                <a:gd name="T4" fmla="*/ 18 w 30"/>
                <a:gd name="T5" fmla="*/ 36 h 48"/>
                <a:gd name="T6" fmla="*/ 12 w 30"/>
                <a:gd name="T7" fmla="*/ 30 h 48"/>
                <a:gd name="T8" fmla="*/ 6 w 30"/>
                <a:gd name="T9" fmla="*/ 24 h 48"/>
                <a:gd name="T10" fmla="*/ 6 w 30"/>
                <a:gd name="T11" fmla="*/ 18 h 48"/>
                <a:gd name="T12" fmla="*/ 0 w 30"/>
                <a:gd name="T13" fmla="*/ 12 h 48"/>
                <a:gd name="T14" fmla="*/ 0 w 30"/>
                <a:gd name="T15" fmla="*/ 6 h 48"/>
                <a:gd name="T16" fmla="*/ 0 w 30"/>
                <a:gd name="T17" fmla="*/ 0 h 48"/>
                <a:gd name="T18" fmla="*/ 6 w 30"/>
                <a:gd name="T19" fmla="*/ 0 h 48"/>
                <a:gd name="T20" fmla="*/ 6 w 30"/>
                <a:gd name="T21" fmla="*/ 6 h 48"/>
                <a:gd name="T22" fmla="*/ 12 w 30"/>
                <a:gd name="T23" fmla="*/ 12 h 48"/>
                <a:gd name="T24" fmla="*/ 18 w 30"/>
                <a:gd name="T25" fmla="*/ 18 h 48"/>
                <a:gd name="T26" fmla="*/ 18 w 30"/>
                <a:gd name="T27" fmla="*/ 24 h 48"/>
                <a:gd name="T28" fmla="*/ 24 w 30"/>
                <a:gd name="T29" fmla="*/ 30 h 48"/>
                <a:gd name="T30" fmla="*/ 24 w 30"/>
                <a:gd name="T31" fmla="*/ 36 h 48"/>
                <a:gd name="T32" fmla="*/ 30 w 30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48"/>
                <a:gd name="T53" fmla="*/ 30 w 30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48">
                  <a:moveTo>
                    <a:pt x="30" y="48"/>
                  </a:moveTo>
                  <a:lnTo>
                    <a:pt x="24" y="42"/>
                  </a:lnTo>
                  <a:lnTo>
                    <a:pt x="18" y="36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24" y="36"/>
                  </a:lnTo>
                  <a:lnTo>
                    <a:pt x="30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07" name="Freeform 393"/>
            <p:cNvSpPr>
              <a:spLocks/>
            </p:cNvSpPr>
            <p:nvPr/>
          </p:nvSpPr>
          <p:spPr bwMode="auto">
            <a:xfrm>
              <a:off x="4475" y="2031"/>
              <a:ext cx="35" cy="30"/>
            </a:xfrm>
            <a:custGeom>
              <a:avLst/>
              <a:gdLst>
                <a:gd name="T0" fmla="*/ 35 w 35"/>
                <a:gd name="T1" fmla="*/ 30 h 30"/>
                <a:gd name="T2" fmla="*/ 29 w 35"/>
                <a:gd name="T3" fmla="*/ 30 h 30"/>
                <a:gd name="T4" fmla="*/ 23 w 35"/>
                <a:gd name="T5" fmla="*/ 24 h 30"/>
                <a:gd name="T6" fmla="*/ 17 w 35"/>
                <a:gd name="T7" fmla="*/ 18 h 30"/>
                <a:gd name="T8" fmla="*/ 12 w 35"/>
                <a:gd name="T9" fmla="*/ 12 h 30"/>
                <a:gd name="T10" fmla="*/ 6 w 35"/>
                <a:gd name="T11" fmla="*/ 6 h 30"/>
                <a:gd name="T12" fmla="*/ 0 w 35"/>
                <a:gd name="T13" fmla="*/ 6 h 30"/>
                <a:gd name="T14" fmla="*/ 0 w 35"/>
                <a:gd name="T15" fmla="*/ 0 h 30"/>
                <a:gd name="T16" fmla="*/ 0 w 35"/>
                <a:gd name="T17" fmla="*/ 0 h 30"/>
                <a:gd name="T18" fmla="*/ 6 w 35"/>
                <a:gd name="T19" fmla="*/ 0 h 30"/>
                <a:gd name="T20" fmla="*/ 12 w 35"/>
                <a:gd name="T21" fmla="*/ 0 h 30"/>
                <a:gd name="T22" fmla="*/ 17 w 35"/>
                <a:gd name="T23" fmla="*/ 6 h 30"/>
                <a:gd name="T24" fmla="*/ 17 w 35"/>
                <a:gd name="T25" fmla="*/ 12 h 30"/>
                <a:gd name="T26" fmla="*/ 23 w 35"/>
                <a:gd name="T27" fmla="*/ 18 h 30"/>
                <a:gd name="T28" fmla="*/ 29 w 35"/>
                <a:gd name="T29" fmla="*/ 24 h 30"/>
                <a:gd name="T30" fmla="*/ 35 w 35"/>
                <a:gd name="T31" fmla="*/ 30 h 30"/>
                <a:gd name="T32" fmla="*/ 35 w 35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0"/>
                <a:gd name="T53" fmla="*/ 35 w 35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0">
                  <a:moveTo>
                    <a:pt x="35" y="30"/>
                  </a:moveTo>
                  <a:lnTo>
                    <a:pt x="29" y="30"/>
                  </a:lnTo>
                  <a:lnTo>
                    <a:pt x="23" y="24"/>
                  </a:lnTo>
                  <a:lnTo>
                    <a:pt x="17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7" y="6"/>
                  </a:lnTo>
                  <a:lnTo>
                    <a:pt x="17" y="12"/>
                  </a:lnTo>
                  <a:lnTo>
                    <a:pt x="23" y="18"/>
                  </a:lnTo>
                  <a:lnTo>
                    <a:pt x="29" y="24"/>
                  </a:lnTo>
                  <a:lnTo>
                    <a:pt x="35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08" name="Freeform 394"/>
            <p:cNvSpPr>
              <a:spLocks/>
            </p:cNvSpPr>
            <p:nvPr/>
          </p:nvSpPr>
          <p:spPr bwMode="auto">
            <a:xfrm>
              <a:off x="4463" y="2031"/>
              <a:ext cx="29" cy="36"/>
            </a:xfrm>
            <a:custGeom>
              <a:avLst/>
              <a:gdLst>
                <a:gd name="T0" fmla="*/ 0 w 29"/>
                <a:gd name="T1" fmla="*/ 0 h 36"/>
                <a:gd name="T2" fmla="*/ 6 w 29"/>
                <a:gd name="T3" fmla="*/ 0 h 36"/>
                <a:gd name="T4" fmla="*/ 6 w 29"/>
                <a:gd name="T5" fmla="*/ 6 h 36"/>
                <a:gd name="T6" fmla="*/ 12 w 29"/>
                <a:gd name="T7" fmla="*/ 12 h 36"/>
                <a:gd name="T8" fmla="*/ 18 w 29"/>
                <a:gd name="T9" fmla="*/ 18 h 36"/>
                <a:gd name="T10" fmla="*/ 18 w 29"/>
                <a:gd name="T11" fmla="*/ 18 h 36"/>
                <a:gd name="T12" fmla="*/ 24 w 29"/>
                <a:gd name="T13" fmla="*/ 24 h 36"/>
                <a:gd name="T14" fmla="*/ 29 w 29"/>
                <a:gd name="T15" fmla="*/ 30 h 36"/>
                <a:gd name="T16" fmla="*/ 29 w 29"/>
                <a:gd name="T17" fmla="*/ 36 h 36"/>
                <a:gd name="T18" fmla="*/ 29 w 29"/>
                <a:gd name="T19" fmla="*/ 30 h 36"/>
                <a:gd name="T20" fmla="*/ 18 w 29"/>
                <a:gd name="T21" fmla="*/ 30 h 36"/>
                <a:gd name="T22" fmla="*/ 18 w 29"/>
                <a:gd name="T23" fmla="*/ 24 h 36"/>
                <a:gd name="T24" fmla="*/ 12 w 29"/>
                <a:gd name="T25" fmla="*/ 18 h 36"/>
                <a:gd name="T26" fmla="*/ 6 w 29"/>
                <a:gd name="T27" fmla="*/ 12 h 36"/>
                <a:gd name="T28" fmla="*/ 0 w 29"/>
                <a:gd name="T29" fmla="*/ 6 h 36"/>
                <a:gd name="T30" fmla="*/ 0 w 29"/>
                <a:gd name="T31" fmla="*/ 6 h 36"/>
                <a:gd name="T32" fmla="*/ 0 w 2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9"/>
                <a:gd name="T52" fmla="*/ 0 h 36"/>
                <a:gd name="T53" fmla="*/ 29 w 2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9" h="36">
                  <a:moveTo>
                    <a:pt x="0" y="0"/>
                  </a:move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29" y="30"/>
                  </a:lnTo>
                  <a:lnTo>
                    <a:pt x="29" y="36"/>
                  </a:lnTo>
                  <a:lnTo>
                    <a:pt x="29" y="30"/>
                  </a:lnTo>
                  <a:lnTo>
                    <a:pt x="18" y="30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09" name="Freeform 395"/>
            <p:cNvSpPr>
              <a:spLocks/>
            </p:cNvSpPr>
            <p:nvPr/>
          </p:nvSpPr>
          <p:spPr bwMode="auto">
            <a:xfrm>
              <a:off x="4307" y="2097"/>
              <a:ext cx="156" cy="36"/>
            </a:xfrm>
            <a:custGeom>
              <a:avLst/>
              <a:gdLst>
                <a:gd name="T0" fmla="*/ 156 w 156"/>
                <a:gd name="T1" fmla="*/ 36 h 36"/>
                <a:gd name="T2" fmla="*/ 156 w 156"/>
                <a:gd name="T3" fmla="*/ 36 h 36"/>
                <a:gd name="T4" fmla="*/ 156 w 156"/>
                <a:gd name="T5" fmla="*/ 36 h 36"/>
                <a:gd name="T6" fmla="*/ 150 w 156"/>
                <a:gd name="T7" fmla="*/ 36 h 36"/>
                <a:gd name="T8" fmla="*/ 150 w 156"/>
                <a:gd name="T9" fmla="*/ 36 h 36"/>
                <a:gd name="T10" fmla="*/ 144 w 156"/>
                <a:gd name="T11" fmla="*/ 30 h 36"/>
                <a:gd name="T12" fmla="*/ 132 w 156"/>
                <a:gd name="T13" fmla="*/ 24 h 36"/>
                <a:gd name="T14" fmla="*/ 120 w 156"/>
                <a:gd name="T15" fmla="*/ 18 h 36"/>
                <a:gd name="T16" fmla="*/ 114 w 156"/>
                <a:gd name="T17" fmla="*/ 12 h 36"/>
                <a:gd name="T18" fmla="*/ 102 w 156"/>
                <a:gd name="T19" fmla="*/ 12 h 36"/>
                <a:gd name="T20" fmla="*/ 90 w 156"/>
                <a:gd name="T21" fmla="*/ 6 h 36"/>
                <a:gd name="T22" fmla="*/ 78 w 156"/>
                <a:gd name="T23" fmla="*/ 6 h 36"/>
                <a:gd name="T24" fmla="*/ 72 w 156"/>
                <a:gd name="T25" fmla="*/ 6 h 36"/>
                <a:gd name="T26" fmla="*/ 60 w 156"/>
                <a:gd name="T27" fmla="*/ 6 h 36"/>
                <a:gd name="T28" fmla="*/ 48 w 156"/>
                <a:gd name="T29" fmla="*/ 6 h 36"/>
                <a:gd name="T30" fmla="*/ 42 w 156"/>
                <a:gd name="T31" fmla="*/ 6 h 36"/>
                <a:gd name="T32" fmla="*/ 30 w 156"/>
                <a:gd name="T33" fmla="*/ 12 h 36"/>
                <a:gd name="T34" fmla="*/ 24 w 156"/>
                <a:gd name="T35" fmla="*/ 12 h 36"/>
                <a:gd name="T36" fmla="*/ 12 w 156"/>
                <a:gd name="T37" fmla="*/ 12 h 36"/>
                <a:gd name="T38" fmla="*/ 6 w 156"/>
                <a:gd name="T39" fmla="*/ 18 h 36"/>
                <a:gd name="T40" fmla="*/ 0 w 156"/>
                <a:gd name="T41" fmla="*/ 18 h 36"/>
                <a:gd name="T42" fmla="*/ 0 w 156"/>
                <a:gd name="T43" fmla="*/ 12 h 36"/>
                <a:gd name="T44" fmla="*/ 6 w 156"/>
                <a:gd name="T45" fmla="*/ 12 h 36"/>
                <a:gd name="T46" fmla="*/ 18 w 156"/>
                <a:gd name="T47" fmla="*/ 6 h 36"/>
                <a:gd name="T48" fmla="*/ 24 w 156"/>
                <a:gd name="T49" fmla="*/ 6 h 36"/>
                <a:gd name="T50" fmla="*/ 36 w 156"/>
                <a:gd name="T51" fmla="*/ 0 h 36"/>
                <a:gd name="T52" fmla="*/ 48 w 156"/>
                <a:gd name="T53" fmla="*/ 0 h 36"/>
                <a:gd name="T54" fmla="*/ 60 w 156"/>
                <a:gd name="T55" fmla="*/ 0 h 36"/>
                <a:gd name="T56" fmla="*/ 72 w 156"/>
                <a:gd name="T57" fmla="*/ 0 h 36"/>
                <a:gd name="T58" fmla="*/ 84 w 156"/>
                <a:gd name="T59" fmla="*/ 0 h 36"/>
                <a:gd name="T60" fmla="*/ 96 w 156"/>
                <a:gd name="T61" fmla="*/ 0 h 36"/>
                <a:gd name="T62" fmla="*/ 108 w 156"/>
                <a:gd name="T63" fmla="*/ 6 h 36"/>
                <a:gd name="T64" fmla="*/ 120 w 156"/>
                <a:gd name="T65" fmla="*/ 6 h 36"/>
                <a:gd name="T66" fmla="*/ 132 w 156"/>
                <a:gd name="T67" fmla="*/ 12 h 36"/>
                <a:gd name="T68" fmla="*/ 138 w 156"/>
                <a:gd name="T69" fmla="*/ 18 h 36"/>
                <a:gd name="T70" fmla="*/ 150 w 156"/>
                <a:gd name="T71" fmla="*/ 24 h 36"/>
                <a:gd name="T72" fmla="*/ 156 w 156"/>
                <a:gd name="T73" fmla="*/ 36 h 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6"/>
                <a:gd name="T112" fmla="*/ 0 h 36"/>
                <a:gd name="T113" fmla="*/ 156 w 156"/>
                <a:gd name="T114" fmla="*/ 36 h 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6" h="36">
                  <a:moveTo>
                    <a:pt x="156" y="36"/>
                  </a:moveTo>
                  <a:lnTo>
                    <a:pt x="156" y="36"/>
                  </a:lnTo>
                  <a:lnTo>
                    <a:pt x="150" y="36"/>
                  </a:lnTo>
                  <a:lnTo>
                    <a:pt x="144" y="30"/>
                  </a:lnTo>
                  <a:lnTo>
                    <a:pt x="132" y="24"/>
                  </a:lnTo>
                  <a:lnTo>
                    <a:pt x="120" y="18"/>
                  </a:lnTo>
                  <a:lnTo>
                    <a:pt x="114" y="12"/>
                  </a:lnTo>
                  <a:lnTo>
                    <a:pt x="102" y="12"/>
                  </a:lnTo>
                  <a:lnTo>
                    <a:pt x="90" y="6"/>
                  </a:lnTo>
                  <a:lnTo>
                    <a:pt x="78" y="6"/>
                  </a:lnTo>
                  <a:lnTo>
                    <a:pt x="72" y="6"/>
                  </a:lnTo>
                  <a:lnTo>
                    <a:pt x="60" y="6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6" y="0"/>
                  </a:lnTo>
                  <a:lnTo>
                    <a:pt x="48" y="0"/>
                  </a:lnTo>
                  <a:lnTo>
                    <a:pt x="60" y="0"/>
                  </a:lnTo>
                  <a:lnTo>
                    <a:pt x="72" y="0"/>
                  </a:lnTo>
                  <a:lnTo>
                    <a:pt x="84" y="0"/>
                  </a:lnTo>
                  <a:lnTo>
                    <a:pt x="96" y="0"/>
                  </a:lnTo>
                  <a:lnTo>
                    <a:pt x="108" y="6"/>
                  </a:lnTo>
                  <a:lnTo>
                    <a:pt x="120" y="6"/>
                  </a:lnTo>
                  <a:lnTo>
                    <a:pt x="132" y="12"/>
                  </a:lnTo>
                  <a:lnTo>
                    <a:pt x="138" y="18"/>
                  </a:lnTo>
                  <a:lnTo>
                    <a:pt x="150" y="24"/>
                  </a:lnTo>
                  <a:lnTo>
                    <a:pt x="156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10" name="Freeform 396"/>
            <p:cNvSpPr>
              <a:spLocks/>
            </p:cNvSpPr>
            <p:nvPr/>
          </p:nvSpPr>
          <p:spPr bwMode="auto">
            <a:xfrm>
              <a:off x="4307" y="2103"/>
              <a:ext cx="18" cy="36"/>
            </a:xfrm>
            <a:custGeom>
              <a:avLst/>
              <a:gdLst>
                <a:gd name="T0" fmla="*/ 18 w 18"/>
                <a:gd name="T1" fmla="*/ 0 h 36"/>
                <a:gd name="T2" fmla="*/ 18 w 18"/>
                <a:gd name="T3" fmla="*/ 6 h 36"/>
                <a:gd name="T4" fmla="*/ 12 w 18"/>
                <a:gd name="T5" fmla="*/ 12 h 36"/>
                <a:gd name="T6" fmla="*/ 12 w 18"/>
                <a:gd name="T7" fmla="*/ 18 h 36"/>
                <a:gd name="T8" fmla="*/ 6 w 18"/>
                <a:gd name="T9" fmla="*/ 18 h 36"/>
                <a:gd name="T10" fmla="*/ 6 w 18"/>
                <a:gd name="T11" fmla="*/ 24 h 36"/>
                <a:gd name="T12" fmla="*/ 0 w 18"/>
                <a:gd name="T13" fmla="*/ 30 h 36"/>
                <a:gd name="T14" fmla="*/ 0 w 18"/>
                <a:gd name="T15" fmla="*/ 36 h 36"/>
                <a:gd name="T16" fmla="*/ 0 w 18"/>
                <a:gd name="T17" fmla="*/ 36 h 36"/>
                <a:gd name="T18" fmla="*/ 6 w 18"/>
                <a:gd name="T19" fmla="*/ 36 h 36"/>
                <a:gd name="T20" fmla="*/ 6 w 18"/>
                <a:gd name="T21" fmla="*/ 30 h 36"/>
                <a:gd name="T22" fmla="*/ 6 w 18"/>
                <a:gd name="T23" fmla="*/ 30 h 36"/>
                <a:gd name="T24" fmla="*/ 12 w 18"/>
                <a:gd name="T25" fmla="*/ 24 h 36"/>
                <a:gd name="T26" fmla="*/ 12 w 18"/>
                <a:gd name="T27" fmla="*/ 18 h 36"/>
                <a:gd name="T28" fmla="*/ 12 w 18"/>
                <a:gd name="T29" fmla="*/ 12 h 36"/>
                <a:gd name="T30" fmla="*/ 18 w 18"/>
                <a:gd name="T31" fmla="*/ 6 h 36"/>
                <a:gd name="T32" fmla="*/ 18 w 18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6"/>
                <a:gd name="T53" fmla="*/ 18 w 18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6">
                  <a:moveTo>
                    <a:pt x="18" y="0"/>
                  </a:moveTo>
                  <a:lnTo>
                    <a:pt x="18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11" name="Freeform 397"/>
            <p:cNvSpPr>
              <a:spLocks/>
            </p:cNvSpPr>
            <p:nvPr/>
          </p:nvSpPr>
          <p:spPr bwMode="auto">
            <a:xfrm>
              <a:off x="4319" y="2103"/>
              <a:ext cx="24" cy="36"/>
            </a:xfrm>
            <a:custGeom>
              <a:avLst/>
              <a:gdLst>
                <a:gd name="T0" fmla="*/ 0 w 24"/>
                <a:gd name="T1" fmla="*/ 36 h 36"/>
                <a:gd name="T2" fmla="*/ 0 w 24"/>
                <a:gd name="T3" fmla="*/ 36 h 36"/>
                <a:gd name="T4" fmla="*/ 0 w 24"/>
                <a:gd name="T5" fmla="*/ 30 h 36"/>
                <a:gd name="T6" fmla="*/ 0 w 24"/>
                <a:gd name="T7" fmla="*/ 24 h 36"/>
                <a:gd name="T8" fmla="*/ 6 w 24"/>
                <a:gd name="T9" fmla="*/ 18 h 36"/>
                <a:gd name="T10" fmla="*/ 6 w 24"/>
                <a:gd name="T11" fmla="*/ 12 h 36"/>
                <a:gd name="T12" fmla="*/ 12 w 24"/>
                <a:gd name="T13" fmla="*/ 6 h 36"/>
                <a:gd name="T14" fmla="*/ 18 w 24"/>
                <a:gd name="T15" fmla="*/ 0 h 36"/>
                <a:gd name="T16" fmla="*/ 24 w 24"/>
                <a:gd name="T17" fmla="*/ 0 h 36"/>
                <a:gd name="T18" fmla="*/ 18 w 24"/>
                <a:gd name="T19" fmla="*/ 6 h 36"/>
                <a:gd name="T20" fmla="*/ 18 w 24"/>
                <a:gd name="T21" fmla="*/ 6 h 36"/>
                <a:gd name="T22" fmla="*/ 12 w 24"/>
                <a:gd name="T23" fmla="*/ 18 h 36"/>
                <a:gd name="T24" fmla="*/ 12 w 24"/>
                <a:gd name="T25" fmla="*/ 24 h 36"/>
                <a:gd name="T26" fmla="*/ 6 w 24"/>
                <a:gd name="T27" fmla="*/ 30 h 36"/>
                <a:gd name="T28" fmla="*/ 6 w 24"/>
                <a:gd name="T29" fmla="*/ 30 h 36"/>
                <a:gd name="T30" fmla="*/ 0 w 24"/>
                <a:gd name="T31" fmla="*/ 36 h 36"/>
                <a:gd name="T32" fmla="*/ 0 w 24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6"/>
                <a:gd name="T53" fmla="*/ 24 w 2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6">
                  <a:moveTo>
                    <a:pt x="0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12" y="18"/>
                  </a:lnTo>
                  <a:lnTo>
                    <a:pt x="12" y="24"/>
                  </a:lnTo>
                  <a:lnTo>
                    <a:pt x="6" y="3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12" name="Freeform 398"/>
            <p:cNvSpPr>
              <a:spLocks/>
            </p:cNvSpPr>
            <p:nvPr/>
          </p:nvSpPr>
          <p:spPr bwMode="auto">
            <a:xfrm>
              <a:off x="4343" y="2097"/>
              <a:ext cx="30" cy="48"/>
            </a:xfrm>
            <a:custGeom>
              <a:avLst/>
              <a:gdLst>
                <a:gd name="T0" fmla="*/ 0 w 30"/>
                <a:gd name="T1" fmla="*/ 48 h 48"/>
                <a:gd name="T2" fmla="*/ 0 w 30"/>
                <a:gd name="T3" fmla="*/ 48 h 48"/>
                <a:gd name="T4" fmla="*/ 0 w 30"/>
                <a:gd name="T5" fmla="*/ 42 h 48"/>
                <a:gd name="T6" fmla="*/ 6 w 30"/>
                <a:gd name="T7" fmla="*/ 36 h 48"/>
                <a:gd name="T8" fmla="*/ 6 w 30"/>
                <a:gd name="T9" fmla="*/ 24 h 48"/>
                <a:gd name="T10" fmla="*/ 12 w 30"/>
                <a:gd name="T11" fmla="*/ 18 h 48"/>
                <a:gd name="T12" fmla="*/ 18 w 30"/>
                <a:gd name="T13" fmla="*/ 12 h 48"/>
                <a:gd name="T14" fmla="*/ 24 w 30"/>
                <a:gd name="T15" fmla="*/ 6 h 48"/>
                <a:gd name="T16" fmla="*/ 30 w 30"/>
                <a:gd name="T17" fmla="*/ 0 h 48"/>
                <a:gd name="T18" fmla="*/ 24 w 30"/>
                <a:gd name="T19" fmla="*/ 6 h 48"/>
                <a:gd name="T20" fmla="*/ 24 w 30"/>
                <a:gd name="T21" fmla="*/ 12 h 48"/>
                <a:gd name="T22" fmla="*/ 18 w 30"/>
                <a:gd name="T23" fmla="*/ 18 h 48"/>
                <a:gd name="T24" fmla="*/ 12 w 30"/>
                <a:gd name="T25" fmla="*/ 30 h 48"/>
                <a:gd name="T26" fmla="*/ 12 w 30"/>
                <a:gd name="T27" fmla="*/ 36 h 48"/>
                <a:gd name="T28" fmla="*/ 6 w 30"/>
                <a:gd name="T29" fmla="*/ 42 h 48"/>
                <a:gd name="T30" fmla="*/ 0 w 30"/>
                <a:gd name="T31" fmla="*/ 48 h 48"/>
                <a:gd name="T32" fmla="*/ 0 w 30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48"/>
                <a:gd name="T53" fmla="*/ 30 w 30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48">
                  <a:moveTo>
                    <a:pt x="0" y="48"/>
                  </a:moveTo>
                  <a:lnTo>
                    <a:pt x="0" y="48"/>
                  </a:lnTo>
                  <a:lnTo>
                    <a:pt x="0" y="42"/>
                  </a:lnTo>
                  <a:lnTo>
                    <a:pt x="6" y="36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6" y="42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13" name="Freeform 399"/>
            <p:cNvSpPr>
              <a:spLocks/>
            </p:cNvSpPr>
            <p:nvPr/>
          </p:nvSpPr>
          <p:spPr bwMode="auto">
            <a:xfrm>
              <a:off x="4367" y="2103"/>
              <a:ext cx="36" cy="48"/>
            </a:xfrm>
            <a:custGeom>
              <a:avLst/>
              <a:gdLst>
                <a:gd name="T0" fmla="*/ 0 w 36"/>
                <a:gd name="T1" fmla="*/ 48 h 48"/>
                <a:gd name="T2" fmla="*/ 0 w 36"/>
                <a:gd name="T3" fmla="*/ 48 h 48"/>
                <a:gd name="T4" fmla="*/ 0 w 36"/>
                <a:gd name="T5" fmla="*/ 42 h 48"/>
                <a:gd name="T6" fmla="*/ 6 w 36"/>
                <a:gd name="T7" fmla="*/ 36 h 48"/>
                <a:gd name="T8" fmla="*/ 12 w 36"/>
                <a:gd name="T9" fmla="*/ 24 h 48"/>
                <a:gd name="T10" fmla="*/ 18 w 36"/>
                <a:gd name="T11" fmla="*/ 18 h 48"/>
                <a:gd name="T12" fmla="*/ 24 w 36"/>
                <a:gd name="T13" fmla="*/ 6 h 48"/>
                <a:gd name="T14" fmla="*/ 30 w 36"/>
                <a:gd name="T15" fmla="*/ 0 h 48"/>
                <a:gd name="T16" fmla="*/ 36 w 36"/>
                <a:gd name="T17" fmla="*/ 0 h 48"/>
                <a:gd name="T18" fmla="*/ 30 w 36"/>
                <a:gd name="T19" fmla="*/ 0 h 48"/>
                <a:gd name="T20" fmla="*/ 30 w 36"/>
                <a:gd name="T21" fmla="*/ 6 h 48"/>
                <a:gd name="T22" fmla="*/ 24 w 36"/>
                <a:gd name="T23" fmla="*/ 18 h 48"/>
                <a:gd name="T24" fmla="*/ 18 w 36"/>
                <a:gd name="T25" fmla="*/ 24 h 48"/>
                <a:gd name="T26" fmla="*/ 12 w 36"/>
                <a:gd name="T27" fmla="*/ 36 h 48"/>
                <a:gd name="T28" fmla="*/ 6 w 36"/>
                <a:gd name="T29" fmla="*/ 42 h 48"/>
                <a:gd name="T30" fmla="*/ 6 w 36"/>
                <a:gd name="T31" fmla="*/ 48 h 48"/>
                <a:gd name="T32" fmla="*/ 0 w 36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8"/>
                <a:gd name="T53" fmla="*/ 36 w 36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8">
                  <a:moveTo>
                    <a:pt x="0" y="48"/>
                  </a:moveTo>
                  <a:lnTo>
                    <a:pt x="0" y="48"/>
                  </a:lnTo>
                  <a:lnTo>
                    <a:pt x="0" y="42"/>
                  </a:lnTo>
                  <a:lnTo>
                    <a:pt x="6" y="36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18"/>
                  </a:lnTo>
                  <a:lnTo>
                    <a:pt x="18" y="24"/>
                  </a:lnTo>
                  <a:lnTo>
                    <a:pt x="12" y="36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14" name="Freeform 400"/>
            <p:cNvSpPr>
              <a:spLocks/>
            </p:cNvSpPr>
            <p:nvPr/>
          </p:nvSpPr>
          <p:spPr bwMode="auto">
            <a:xfrm>
              <a:off x="4385" y="2103"/>
              <a:ext cx="36" cy="48"/>
            </a:xfrm>
            <a:custGeom>
              <a:avLst/>
              <a:gdLst>
                <a:gd name="T0" fmla="*/ 0 w 36"/>
                <a:gd name="T1" fmla="*/ 48 h 48"/>
                <a:gd name="T2" fmla="*/ 0 w 36"/>
                <a:gd name="T3" fmla="*/ 42 h 48"/>
                <a:gd name="T4" fmla="*/ 0 w 36"/>
                <a:gd name="T5" fmla="*/ 36 h 48"/>
                <a:gd name="T6" fmla="*/ 6 w 36"/>
                <a:gd name="T7" fmla="*/ 30 h 48"/>
                <a:gd name="T8" fmla="*/ 12 w 36"/>
                <a:gd name="T9" fmla="*/ 24 h 48"/>
                <a:gd name="T10" fmla="*/ 18 w 36"/>
                <a:gd name="T11" fmla="*/ 18 h 48"/>
                <a:gd name="T12" fmla="*/ 24 w 36"/>
                <a:gd name="T13" fmla="*/ 12 h 48"/>
                <a:gd name="T14" fmla="*/ 30 w 36"/>
                <a:gd name="T15" fmla="*/ 6 h 48"/>
                <a:gd name="T16" fmla="*/ 36 w 36"/>
                <a:gd name="T17" fmla="*/ 0 h 48"/>
                <a:gd name="T18" fmla="*/ 30 w 36"/>
                <a:gd name="T19" fmla="*/ 6 h 48"/>
                <a:gd name="T20" fmla="*/ 30 w 36"/>
                <a:gd name="T21" fmla="*/ 12 h 48"/>
                <a:gd name="T22" fmla="*/ 24 w 36"/>
                <a:gd name="T23" fmla="*/ 18 h 48"/>
                <a:gd name="T24" fmla="*/ 18 w 36"/>
                <a:gd name="T25" fmla="*/ 30 h 48"/>
                <a:gd name="T26" fmla="*/ 12 w 36"/>
                <a:gd name="T27" fmla="*/ 36 h 48"/>
                <a:gd name="T28" fmla="*/ 6 w 36"/>
                <a:gd name="T29" fmla="*/ 42 h 48"/>
                <a:gd name="T30" fmla="*/ 0 w 36"/>
                <a:gd name="T31" fmla="*/ 48 h 48"/>
                <a:gd name="T32" fmla="*/ 0 w 36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8"/>
                <a:gd name="T53" fmla="*/ 36 w 36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8">
                  <a:moveTo>
                    <a:pt x="0" y="48"/>
                  </a:moveTo>
                  <a:lnTo>
                    <a:pt x="0" y="42"/>
                  </a:lnTo>
                  <a:lnTo>
                    <a:pt x="0" y="36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12"/>
                  </a:lnTo>
                  <a:lnTo>
                    <a:pt x="30" y="6"/>
                  </a:lnTo>
                  <a:lnTo>
                    <a:pt x="36" y="0"/>
                  </a:lnTo>
                  <a:lnTo>
                    <a:pt x="30" y="6"/>
                  </a:lnTo>
                  <a:lnTo>
                    <a:pt x="30" y="12"/>
                  </a:lnTo>
                  <a:lnTo>
                    <a:pt x="24" y="18"/>
                  </a:lnTo>
                  <a:lnTo>
                    <a:pt x="18" y="30"/>
                  </a:lnTo>
                  <a:lnTo>
                    <a:pt x="12" y="36"/>
                  </a:lnTo>
                  <a:lnTo>
                    <a:pt x="6" y="42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15" name="Freeform 401"/>
            <p:cNvSpPr>
              <a:spLocks/>
            </p:cNvSpPr>
            <p:nvPr/>
          </p:nvSpPr>
          <p:spPr bwMode="auto">
            <a:xfrm>
              <a:off x="4403" y="2109"/>
              <a:ext cx="30" cy="36"/>
            </a:xfrm>
            <a:custGeom>
              <a:avLst/>
              <a:gdLst>
                <a:gd name="T0" fmla="*/ 0 w 30"/>
                <a:gd name="T1" fmla="*/ 36 h 36"/>
                <a:gd name="T2" fmla="*/ 0 w 30"/>
                <a:gd name="T3" fmla="*/ 36 h 36"/>
                <a:gd name="T4" fmla="*/ 0 w 30"/>
                <a:gd name="T5" fmla="*/ 30 h 36"/>
                <a:gd name="T6" fmla="*/ 6 w 30"/>
                <a:gd name="T7" fmla="*/ 24 h 36"/>
                <a:gd name="T8" fmla="*/ 6 w 30"/>
                <a:gd name="T9" fmla="*/ 18 h 36"/>
                <a:gd name="T10" fmla="*/ 12 w 30"/>
                <a:gd name="T11" fmla="*/ 12 h 36"/>
                <a:gd name="T12" fmla="*/ 18 w 30"/>
                <a:gd name="T13" fmla="*/ 6 h 36"/>
                <a:gd name="T14" fmla="*/ 24 w 30"/>
                <a:gd name="T15" fmla="*/ 6 h 36"/>
                <a:gd name="T16" fmla="*/ 30 w 30"/>
                <a:gd name="T17" fmla="*/ 0 h 36"/>
                <a:gd name="T18" fmla="*/ 30 w 30"/>
                <a:gd name="T19" fmla="*/ 6 h 36"/>
                <a:gd name="T20" fmla="*/ 24 w 30"/>
                <a:gd name="T21" fmla="*/ 12 h 36"/>
                <a:gd name="T22" fmla="*/ 18 w 30"/>
                <a:gd name="T23" fmla="*/ 18 h 36"/>
                <a:gd name="T24" fmla="*/ 18 w 30"/>
                <a:gd name="T25" fmla="*/ 24 h 36"/>
                <a:gd name="T26" fmla="*/ 12 w 30"/>
                <a:gd name="T27" fmla="*/ 30 h 36"/>
                <a:gd name="T28" fmla="*/ 6 w 30"/>
                <a:gd name="T29" fmla="*/ 36 h 36"/>
                <a:gd name="T30" fmla="*/ 6 w 30"/>
                <a:gd name="T31" fmla="*/ 36 h 36"/>
                <a:gd name="T32" fmla="*/ 0 w 30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6"/>
                <a:gd name="T53" fmla="*/ 30 w 30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6">
                  <a:moveTo>
                    <a:pt x="0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12" y="30"/>
                  </a:lnTo>
                  <a:lnTo>
                    <a:pt x="6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16" name="Freeform 402"/>
            <p:cNvSpPr>
              <a:spLocks/>
            </p:cNvSpPr>
            <p:nvPr/>
          </p:nvSpPr>
          <p:spPr bwMode="auto">
            <a:xfrm>
              <a:off x="4421" y="2121"/>
              <a:ext cx="30" cy="24"/>
            </a:xfrm>
            <a:custGeom>
              <a:avLst/>
              <a:gdLst>
                <a:gd name="T0" fmla="*/ 0 w 30"/>
                <a:gd name="T1" fmla="*/ 24 h 24"/>
                <a:gd name="T2" fmla="*/ 0 w 30"/>
                <a:gd name="T3" fmla="*/ 24 h 24"/>
                <a:gd name="T4" fmla="*/ 6 w 30"/>
                <a:gd name="T5" fmla="*/ 18 h 24"/>
                <a:gd name="T6" fmla="*/ 6 w 30"/>
                <a:gd name="T7" fmla="*/ 18 h 24"/>
                <a:gd name="T8" fmla="*/ 12 w 30"/>
                <a:gd name="T9" fmla="*/ 12 h 24"/>
                <a:gd name="T10" fmla="*/ 18 w 30"/>
                <a:gd name="T11" fmla="*/ 6 h 24"/>
                <a:gd name="T12" fmla="*/ 18 w 30"/>
                <a:gd name="T13" fmla="*/ 0 h 24"/>
                <a:gd name="T14" fmla="*/ 24 w 30"/>
                <a:gd name="T15" fmla="*/ 0 h 24"/>
                <a:gd name="T16" fmla="*/ 30 w 30"/>
                <a:gd name="T17" fmla="*/ 0 h 24"/>
                <a:gd name="T18" fmla="*/ 24 w 30"/>
                <a:gd name="T19" fmla="*/ 0 h 24"/>
                <a:gd name="T20" fmla="*/ 24 w 30"/>
                <a:gd name="T21" fmla="*/ 6 h 24"/>
                <a:gd name="T22" fmla="*/ 18 w 30"/>
                <a:gd name="T23" fmla="*/ 12 h 24"/>
                <a:gd name="T24" fmla="*/ 12 w 30"/>
                <a:gd name="T25" fmla="*/ 12 h 24"/>
                <a:gd name="T26" fmla="*/ 12 w 30"/>
                <a:gd name="T27" fmla="*/ 18 h 24"/>
                <a:gd name="T28" fmla="*/ 6 w 30"/>
                <a:gd name="T29" fmla="*/ 24 h 24"/>
                <a:gd name="T30" fmla="*/ 6 w 30"/>
                <a:gd name="T31" fmla="*/ 24 h 24"/>
                <a:gd name="T32" fmla="*/ 0 w 30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24"/>
                <a:gd name="T53" fmla="*/ 30 w 30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24">
                  <a:moveTo>
                    <a:pt x="0" y="24"/>
                  </a:moveTo>
                  <a:lnTo>
                    <a:pt x="0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17" name="Freeform 403"/>
            <p:cNvSpPr>
              <a:spLocks/>
            </p:cNvSpPr>
            <p:nvPr/>
          </p:nvSpPr>
          <p:spPr bwMode="auto">
            <a:xfrm>
              <a:off x="4439" y="2127"/>
              <a:ext cx="18" cy="18"/>
            </a:xfrm>
            <a:custGeom>
              <a:avLst/>
              <a:gdLst>
                <a:gd name="T0" fmla="*/ 0 w 18"/>
                <a:gd name="T1" fmla="*/ 18 h 18"/>
                <a:gd name="T2" fmla="*/ 0 w 18"/>
                <a:gd name="T3" fmla="*/ 12 h 18"/>
                <a:gd name="T4" fmla="*/ 0 w 18"/>
                <a:gd name="T5" fmla="*/ 12 h 18"/>
                <a:gd name="T6" fmla="*/ 6 w 18"/>
                <a:gd name="T7" fmla="*/ 6 h 18"/>
                <a:gd name="T8" fmla="*/ 6 w 18"/>
                <a:gd name="T9" fmla="*/ 6 h 18"/>
                <a:gd name="T10" fmla="*/ 12 w 18"/>
                <a:gd name="T11" fmla="*/ 0 h 18"/>
                <a:gd name="T12" fmla="*/ 12 w 18"/>
                <a:gd name="T13" fmla="*/ 0 h 18"/>
                <a:gd name="T14" fmla="*/ 18 w 18"/>
                <a:gd name="T15" fmla="*/ 0 h 18"/>
                <a:gd name="T16" fmla="*/ 18 w 18"/>
                <a:gd name="T17" fmla="*/ 0 h 18"/>
                <a:gd name="T18" fmla="*/ 18 w 18"/>
                <a:gd name="T19" fmla="*/ 0 h 18"/>
                <a:gd name="T20" fmla="*/ 12 w 18"/>
                <a:gd name="T21" fmla="*/ 6 h 18"/>
                <a:gd name="T22" fmla="*/ 12 w 18"/>
                <a:gd name="T23" fmla="*/ 6 h 18"/>
                <a:gd name="T24" fmla="*/ 6 w 18"/>
                <a:gd name="T25" fmla="*/ 12 h 18"/>
                <a:gd name="T26" fmla="*/ 6 w 18"/>
                <a:gd name="T27" fmla="*/ 12 h 18"/>
                <a:gd name="T28" fmla="*/ 6 w 18"/>
                <a:gd name="T29" fmla="*/ 18 h 18"/>
                <a:gd name="T30" fmla="*/ 0 w 18"/>
                <a:gd name="T31" fmla="*/ 18 h 18"/>
                <a:gd name="T32" fmla="*/ 0 w 18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8"/>
                <a:gd name="T53" fmla="*/ 18 w 18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8">
                  <a:moveTo>
                    <a:pt x="0" y="18"/>
                  </a:moveTo>
                  <a:lnTo>
                    <a:pt x="0" y="12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18" name="Freeform 404"/>
            <p:cNvSpPr>
              <a:spLocks/>
            </p:cNvSpPr>
            <p:nvPr/>
          </p:nvSpPr>
          <p:spPr bwMode="auto">
            <a:xfrm>
              <a:off x="4295" y="2109"/>
              <a:ext cx="18" cy="24"/>
            </a:xfrm>
            <a:custGeom>
              <a:avLst/>
              <a:gdLst>
                <a:gd name="T0" fmla="*/ 18 w 18"/>
                <a:gd name="T1" fmla="*/ 0 h 24"/>
                <a:gd name="T2" fmla="*/ 18 w 18"/>
                <a:gd name="T3" fmla="*/ 6 h 24"/>
                <a:gd name="T4" fmla="*/ 18 w 18"/>
                <a:gd name="T5" fmla="*/ 6 h 24"/>
                <a:gd name="T6" fmla="*/ 12 w 18"/>
                <a:gd name="T7" fmla="*/ 12 h 24"/>
                <a:gd name="T8" fmla="*/ 12 w 18"/>
                <a:gd name="T9" fmla="*/ 18 h 24"/>
                <a:gd name="T10" fmla="*/ 12 w 18"/>
                <a:gd name="T11" fmla="*/ 18 h 24"/>
                <a:gd name="T12" fmla="*/ 6 w 18"/>
                <a:gd name="T13" fmla="*/ 24 h 24"/>
                <a:gd name="T14" fmla="*/ 6 w 18"/>
                <a:gd name="T15" fmla="*/ 24 h 24"/>
                <a:gd name="T16" fmla="*/ 0 w 18"/>
                <a:gd name="T17" fmla="*/ 24 h 24"/>
                <a:gd name="T18" fmla="*/ 0 w 18"/>
                <a:gd name="T19" fmla="*/ 24 h 24"/>
                <a:gd name="T20" fmla="*/ 0 w 18"/>
                <a:gd name="T21" fmla="*/ 18 h 24"/>
                <a:gd name="T22" fmla="*/ 6 w 18"/>
                <a:gd name="T23" fmla="*/ 18 h 24"/>
                <a:gd name="T24" fmla="*/ 6 w 18"/>
                <a:gd name="T25" fmla="*/ 12 h 24"/>
                <a:gd name="T26" fmla="*/ 12 w 18"/>
                <a:gd name="T27" fmla="*/ 12 h 24"/>
                <a:gd name="T28" fmla="*/ 18 w 18"/>
                <a:gd name="T29" fmla="*/ 6 h 24"/>
                <a:gd name="T30" fmla="*/ 18 w 18"/>
                <a:gd name="T31" fmla="*/ 6 h 24"/>
                <a:gd name="T32" fmla="*/ 18 w 18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24"/>
                <a:gd name="T53" fmla="*/ 18 w 18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24">
                  <a:moveTo>
                    <a:pt x="18" y="0"/>
                  </a:moveTo>
                  <a:lnTo>
                    <a:pt x="18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19" name="Freeform 405"/>
            <p:cNvSpPr>
              <a:spLocks/>
            </p:cNvSpPr>
            <p:nvPr/>
          </p:nvSpPr>
          <p:spPr bwMode="auto">
            <a:xfrm>
              <a:off x="4295" y="2097"/>
              <a:ext cx="24" cy="12"/>
            </a:xfrm>
            <a:custGeom>
              <a:avLst/>
              <a:gdLst>
                <a:gd name="T0" fmla="*/ 24 w 24"/>
                <a:gd name="T1" fmla="*/ 12 h 12"/>
                <a:gd name="T2" fmla="*/ 18 w 24"/>
                <a:gd name="T3" fmla="*/ 12 h 12"/>
                <a:gd name="T4" fmla="*/ 18 w 24"/>
                <a:gd name="T5" fmla="*/ 12 h 12"/>
                <a:gd name="T6" fmla="*/ 12 w 24"/>
                <a:gd name="T7" fmla="*/ 6 h 12"/>
                <a:gd name="T8" fmla="*/ 12 w 24"/>
                <a:gd name="T9" fmla="*/ 6 h 12"/>
                <a:gd name="T10" fmla="*/ 6 w 24"/>
                <a:gd name="T11" fmla="*/ 6 h 12"/>
                <a:gd name="T12" fmla="*/ 0 w 24"/>
                <a:gd name="T13" fmla="*/ 0 h 12"/>
                <a:gd name="T14" fmla="*/ 0 w 24"/>
                <a:gd name="T15" fmla="*/ 0 h 12"/>
                <a:gd name="T16" fmla="*/ 0 w 24"/>
                <a:gd name="T17" fmla="*/ 6 h 12"/>
                <a:gd name="T18" fmla="*/ 0 w 24"/>
                <a:gd name="T19" fmla="*/ 6 h 12"/>
                <a:gd name="T20" fmla="*/ 0 w 24"/>
                <a:gd name="T21" fmla="*/ 6 h 12"/>
                <a:gd name="T22" fmla="*/ 0 w 24"/>
                <a:gd name="T23" fmla="*/ 6 h 12"/>
                <a:gd name="T24" fmla="*/ 6 w 24"/>
                <a:gd name="T25" fmla="*/ 12 h 12"/>
                <a:gd name="T26" fmla="*/ 12 w 24"/>
                <a:gd name="T27" fmla="*/ 12 h 12"/>
                <a:gd name="T28" fmla="*/ 12 w 24"/>
                <a:gd name="T29" fmla="*/ 12 h 12"/>
                <a:gd name="T30" fmla="*/ 18 w 24"/>
                <a:gd name="T31" fmla="*/ 12 h 12"/>
                <a:gd name="T32" fmla="*/ 24 w 24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2"/>
                <a:gd name="T53" fmla="*/ 24 w 2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2">
                  <a:moveTo>
                    <a:pt x="24" y="12"/>
                  </a:move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20" name="Freeform 406"/>
            <p:cNvSpPr>
              <a:spLocks/>
            </p:cNvSpPr>
            <p:nvPr/>
          </p:nvSpPr>
          <p:spPr bwMode="auto">
            <a:xfrm>
              <a:off x="4283" y="2115"/>
              <a:ext cx="30" cy="6"/>
            </a:xfrm>
            <a:custGeom>
              <a:avLst/>
              <a:gdLst>
                <a:gd name="T0" fmla="*/ 30 w 30"/>
                <a:gd name="T1" fmla="*/ 0 h 6"/>
                <a:gd name="T2" fmla="*/ 24 w 30"/>
                <a:gd name="T3" fmla="*/ 0 h 6"/>
                <a:gd name="T4" fmla="*/ 24 w 30"/>
                <a:gd name="T5" fmla="*/ 0 h 6"/>
                <a:gd name="T6" fmla="*/ 18 w 30"/>
                <a:gd name="T7" fmla="*/ 0 h 6"/>
                <a:gd name="T8" fmla="*/ 12 w 30"/>
                <a:gd name="T9" fmla="*/ 0 h 6"/>
                <a:gd name="T10" fmla="*/ 12 w 30"/>
                <a:gd name="T11" fmla="*/ 0 h 6"/>
                <a:gd name="T12" fmla="*/ 6 w 30"/>
                <a:gd name="T13" fmla="*/ 0 h 6"/>
                <a:gd name="T14" fmla="*/ 6 w 30"/>
                <a:gd name="T15" fmla="*/ 0 h 6"/>
                <a:gd name="T16" fmla="*/ 0 w 30"/>
                <a:gd name="T17" fmla="*/ 0 h 6"/>
                <a:gd name="T18" fmla="*/ 6 w 30"/>
                <a:gd name="T19" fmla="*/ 6 h 6"/>
                <a:gd name="T20" fmla="*/ 6 w 30"/>
                <a:gd name="T21" fmla="*/ 6 h 6"/>
                <a:gd name="T22" fmla="*/ 6 w 30"/>
                <a:gd name="T23" fmla="*/ 6 h 6"/>
                <a:gd name="T24" fmla="*/ 12 w 30"/>
                <a:gd name="T25" fmla="*/ 0 h 6"/>
                <a:gd name="T26" fmla="*/ 18 w 30"/>
                <a:gd name="T27" fmla="*/ 0 h 6"/>
                <a:gd name="T28" fmla="*/ 24 w 30"/>
                <a:gd name="T29" fmla="*/ 0 h 6"/>
                <a:gd name="T30" fmla="*/ 24 w 30"/>
                <a:gd name="T31" fmla="*/ 0 h 6"/>
                <a:gd name="T32" fmla="*/ 30 w 3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30" y="0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21" name="Freeform 407"/>
            <p:cNvSpPr>
              <a:spLocks/>
            </p:cNvSpPr>
            <p:nvPr/>
          </p:nvSpPr>
          <p:spPr bwMode="auto">
            <a:xfrm>
              <a:off x="4301" y="2085"/>
              <a:ext cx="24" cy="24"/>
            </a:xfrm>
            <a:custGeom>
              <a:avLst/>
              <a:gdLst>
                <a:gd name="T0" fmla="*/ 24 w 24"/>
                <a:gd name="T1" fmla="*/ 24 h 24"/>
                <a:gd name="T2" fmla="*/ 18 w 24"/>
                <a:gd name="T3" fmla="*/ 18 h 24"/>
                <a:gd name="T4" fmla="*/ 18 w 24"/>
                <a:gd name="T5" fmla="*/ 18 h 24"/>
                <a:gd name="T6" fmla="*/ 12 w 24"/>
                <a:gd name="T7" fmla="*/ 12 h 24"/>
                <a:gd name="T8" fmla="*/ 6 w 24"/>
                <a:gd name="T9" fmla="*/ 12 h 24"/>
                <a:gd name="T10" fmla="*/ 6 w 24"/>
                <a:gd name="T11" fmla="*/ 6 h 24"/>
                <a:gd name="T12" fmla="*/ 0 w 24"/>
                <a:gd name="T13" fmla="*/ 6 h 24"/>
                <a:gd name="T14" fmla="*/ 0 w 24"/>
                <a:gd name="T15" fmla="*/ 6 h 24"/>
                <a:gd name="T16" fmla="*/ 0 w 24"/>
                <a:gd name="T17" fmla="*/ 0 h 24"/>
                <a:gd name="T18" fmla="*/ 0 w 24"/>
                <a:gd name="T19" fmla="*/ 0 h 24"/>
                <a:gd name="T20" fmla="*/ 6 w 24"/>
                <a:gd name="T21" fmla="*/ 6 h 24"/>
                <a:gd name="T22" fmla="*/ 6 w 24"/>
                <a:gd name="T23" fmla="*/ 6 h 24"/>
                <a:gd name="T24" fmla="*/ 12 w 24"/>
                <a:gd name="T25" fmla="*/ 6 h 24"/>
                <a:gd name="T26" fmla="*/ 18 w 24"/>
                <a:gd name="T27" fmla="*/ 12 h 24"/>
                <a:gd name="T28" fmla="*/ 18 w 24"/>
                <a:gd name="T29" fmla="*/ 18 h 24"/>
                <a:gd name="T30" fmla="*/ 24 w 24"/>
                <a:gd name="T31" fmla="*/ 18 h 24"/>
                <a:gd name="T32" fmla="*/ 24 w 24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24" y="24"/>
                  </a:moveTo>
                  <a:lnTo>
                    <a:pt x="18" y="18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22" name="Freeform 408"/>
            <p:cNvSpPr>
              <a:spLocks/>
            </p:cNvSpPr>
            <p:nvPr/>
          </p:nvSpPr>
          <p:spPr bwMode="auto">
            <a:xfrm>
              <a:off x="4445" y="2091"/>
              <a:ext cx="6" cy="30"/>
            </a:xfrm>
            <a:custGeom>
              <a:avLst/>
              <a:gdLst>
                <a:gd name="T0" fmla="*/ 0 w 6"/>
                <a:gd name="T1" fmla="*/ 30 h 30"/>
                <a:gd name="T2" fmla="*/ 0 w 6"/>
                <a:gd name="T3" fmla="*/ 24 h 30"/>
                <a:gd name="T4" fmla="*/ 0 w 6"/>
                <a:gd name="T5" fmla="*/ 12 h 30"/>
                <a:gd name="T6" fmla="*/ 0 w 6"/>
                <a:gd name="T7" fmla="*/ 0 h 30"/>
                <a:gd name="T8" fmla="*/ 6 w 6"/>
                <a:gd name="T9" fmla="*/ 0 h 30"/>
                <a:gd name="T10" fmla="*/ 6 w 6"/>
                <a:gd name="T11" fmla="*/ 0 h 30"/>
                <a:gd name="T12" fmla="*/ 6 w 6"/>
                <a:gd name="T13" fmla="*/ 12 h 30"/>
                <a:gd name="T14" fmla="*/ 6 w 6"/>
                <a:gd name="T15" fmla="*/ 24 h 30"/>
                <a:gd name="T16" fmla="*/ 0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0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6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23" name="Freeform 409"/>
            <p:cNvSpPr>
              <a:spLocks/>
            </p:cNvSpPr>
            <p:nvPr/>
          </p:nvSpPr>
          <p:spPr bwMode="auto">
            <a:xfrm>
              <a:off x="4457" y="2097"/>
              <a:ext cx="12" cy="30"/>
            </a:xfrm>
            <a:custGeom>
              <a:avLst/>
              <a:gdLst>
                <a:gd name="T0" fmla="*/ 0 w 12"/>
                <a:gd name="T1" fmla="*/ 30 h 30"/>
                <a:gd name="T2" fmla="*/ 0 w 12"/>
                <a:gd name="T3" fmla="*/ 24 h 30"/>
                <a:gd name="T4" fmla="*/ 0 w 12"/>
                <a:gd name="T5" fmla="*/ 12 h 30"/>
                <a:gd name="T6" fmla="*/ 6 w 12"/>
                <a:gd name="T7" fmla="*/ 0 h 30"/>
                <a:gd name="T8" fmla="*/ 6 w 12"/>
                <a:gd name="T9" fmla="*/ 0 h 30"/>
                <a:gd name="T10" fmla="*/ 12 w 12"/>
                <a:gd name="T11" fmla="*/ 0 h 30"/>
                <a:gd name="T12" fmla="*/ 6 w 12"/>
                <a:gd name="T13" fmla="*/ 12 h 30"/>
                <a:gd name="T14" fmla="*/ 0 w 12"/>
                <a:gd name="T15" fmla="*/ 24 h 30"/>
                <a:gd name="T16" fmla="*/ 0 w 12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0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0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24" name="Freeform 410"/>
            <p:cNvSpPr>
              <a:spLocks/>
            </p:cNvSpPr>
            <p:nvPr/>
          </p:nvSpPr>
          <p:spPr bwMode="auto">
            <a:xfrm>
              <a:off x="4427" y="2079"/>
              <a:ext cx="6" cy="30"/>
            </a:xfrm>
            <a:custGeom>
              <a:avLst/>
              <a:gdLst>
                <a:gd name="T0" fmla="*/ 6 w 6"/>
                <a:gd name="T1" fmla="*/ 30 h 30"/>
                <a:gd name="T2" fmla="*/ 6 w 6"/>
                <a:gd name="T3" fmla="*/ 30 h 30"/>
                <a:gd name="T4" fmla="*/ 0 w 6"/>
                <a:gd name="T5" fmla="*/ 18 h 30"/>
                <a:gd name="T6" fmla="*/ 0 w 6"/>
                <a:gd name="T7" fmla="*/ 6 h 30"/>
                <a:gd name="T8" fmla="*/ 6 w 6"/>
                <a:gd name="T9" fmla="*/ 0 h 30"/>
                <a:gd name="T10" fmla="*/ 6 w 6"/>
                <a:gd name="T11" fmla="*/ 6 h 30"/>
                <a:gd name="T12" fmla="*/ 6 w 6"/>
                <a:gd name="T13" fmla="*/ 12 h 30"/>
                <a:gd name="T14" fmla="*/ 6 w 6"/>
                <a:gd name="T15" fmla="*/ 24 h 30"/>
                <a:gd name="T16" fmla="*/ 6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6" y="30"/>
                  </a:moveTo>
                  <a:lnTo>
                    <a:pt x="6" y="30"/>
                  </a:lnTo>
                  <a:lnTo>
                    <a:pt x="0" y="18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6" y="24"/>
                  </a:lnTo>
                  <a:lnTo>
                    <a:pt x="6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25" name="Freeform 411"/>
            <p:cNvSpPr>
              <a:spLocks/>
            </p:cNvSpPr>
            <p:nvPr/>
          </p:nvSpPr>
          <p:spPr bwMode="auto">
            <a:xfrm>
              <a:off x="4409" y="2073"/>
              <a:ext cx="12" cy="36"/>
            </a:xfrm>
            <a:custGeom>
              <a:avLst/>
              <a:gdLst>
                <a:gd name="T0" fmla="*/ 12 w 12"/>
                <a:gd name="T1" fmla="*/ 36 h 36"/>
                <a:gd name="T2" fmla="*/ 6 w 12"/>
                <a:gd name="T3" fmla="*/ 24 h 36"/>
                <a:gd name="T4" fmla="*/ 0 w 12"/>
                <a:gd name="T5" fmla="*/ 12 h 36"/>
                <a:gd name="T6" fmla="*/ 0 w 12"/>
                <a:gd name="T7" fmla="*/ 6 h 36"/>
                <a:gd name="T8" fmla="*/ 0 w 12"/>
                <a:gd name="T9" fmla="*/ 0 h 36"/>
                <a:gd name="T10" fmla="*/ 6 w 12"/>
                <a:gd name="T11" fmla="*/ 0 h 36"/>
                <a:gd name="T12" fmla="*/ 12 w 12"/>
                <a:gd name="T13" fmla="*/ 12 h 36"/>
                <a:gd name="T14" fmla="*/ 12 w 12"/>
                <a:gd name="T15" fmla="*/ 24 h 36"/>
                <a:gd name="T16" fmla="*/ 12 w 12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6"/>
                <a:gd name="T29" fmla="*/ 12 w 1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6">
                  <a:moveTo>
                    <a:pt x="12" y="36"/>
                  </a:moveTo>
                  <a:lnTo>
                    <a:pt x="6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12"/>
                  </a:lnTo>
                  <a:lnTo>
                    <a:pt x="12" y="24"/>
                  </a:lnTo>
                  <a:lnTo>
                    <a:pt x="12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26" name="Freeform 412"/>
            <p:cNvSpPr>
              <a:spLocks/>
            </p:cNvSpPr>
            <p:nvPr/>
          </p:nvSpPr>
          <p:spPr bwMode="auto">
            <a:xfrm>
              <a:off x="4391" y="2061"/>
              <a:ext cx="12" cy="42"/>
            </a:xfrm>
            <a:custGeom>
              <a:avLst/>
              <a:gdLst>
                <a:gd name="T0" fmla="*/ 12 w 12"/>
                <a:gd name="T1" fmla="*/ 42 h 42"/>
                <a:gd name="T2" fmla="*/ 12 w 12"/>
                <a:gd name="T3" fmla="*/ 36 h 42"/>
                <a:gd name="T4" fmla="*/ 6 w 12"/>
                <a:gd name="T5" fmla="*/ 30 h 42"/>
                <a:gd name="T6" fmla="*/ 6 w 12"/>
                <a:gd name="T7" fmla="*/ 24 h 42"/>
                <a:gd name="T8" fmla="*/ 0 w 12"/>
                <a:gd name="T9" fmla="*/ 18 h 42"/>
                <a:gd name="T10" fmla="*/ 0 w 12"/>
                <a:gd name="T11" fmla="*/ 12 h 42"/>
                <a:gd name="T12" fmla="*/ 0 w 12"/>
                <a:gd name="T13" fmla="*/ 6 h 42"/>
                <a:gd name="T14" fmla="*/ 0 w 12"/>
                <a:gd name="T15" fmla="*/ 0 h 42"/>
                <a:gd name="T16" fmla="*/ 0 w 12"/>
                <a:gd name="T17" fmla="*/ 0 h 42"/>
                <a:gd name="T18" fmla="*/ 6 w 12"/>
                <a:gd name="T19" fmla="*/ 6 h 42"/>
                <a:gd name="T20" fmla="*/ 12 w 12"/>
                <a:gd name="T21" fmla="*/ 18 h 42"/>
                <a:gd name="T22" fmla="*/ 12 w 12"/>
                <a:gd name="T23" fmla="*/ 30 h 42"/>
                <a:gd name="T24" fmla="*/ 12 w 12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42"/>
                <a:gd name="T41" fmla="*/ 12 w 12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42">
                  <a:moveTo>
                    <a:pt x="12" y="42"/>
                  </a:moveTo>
                  <a:lnTo>
                    <a:pt x="12" y="36"/>
                  </a:lnTo>
                  <a:lnTo>
                    <a:pt x="6" y="30"/>
                  </a:lnTo>
                  <a:lnTo>
                    <a:pt x="6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8"/>
                  </a:lnTo>
                  <a:lnTo>
                    <a:pt x="12" y="30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27" name="Freeform 413"/>
            <p:cNvSpPr>
              <a:spLocks/>
            </p:cNvSpPr>
            <p:nvPr/>
          </p:nvSpPr>
          <p:spPr bwMode="auto">
            <a:xfrm>
              <a:off x="4349" y="2061"/>
              <a:ext cx="24" cy="42"/>
            </a:xfrm>
            <a:custGeom>
              <a:avLst/>
              <a:gdLst>
                <a:gd name="T0" fmla="*/ 24 w 24"/>
                <a:gd name="T1" fmla="*/ 42 h 42"/>
                <a:gd name="T2" fmla="*/ 18 w 24"/>
                <a:gd name="T3" fmla="*/ 36 h 42"/>
                <a:gd name="T4" fmla="*/ 18 w 24"/>
                <a:gd name="T5" fmla="*/ 30 h 42"/>
                <a:gd name="T6" fmla="*/ 12 w 24"/>
                <a:gd name="T7" fmla="*/ 24 h 42"/>
                <a:gd name="T8" fmla="*/ 6 w 24"/>
                <a:gd name="T9" fmla="*/ 18 h 42"/>
                <a:gd name="T10" fmla="*/ 6 w 24"/>
                <a:gd name="T11" fmla="*/ 12 h 42"/>
                <a:gd name="T12" fmla="*/ 0 w 24"/>
                <a:gd name="T13" fmla="*/ 6 h 42"/>
                <a:gd name="T14" fmla="*/ 0 w 24"/>
                <a:gd name="T15" fmla="*/ 0 h 42"/>
                <a:gd name="T16" fmla="*/ 0 w 24"/>
                <a:gd name="T17" fmla="*/ 0 h 42"/>
                <a:gd name="T18" fmla="*/ 6 w 24"/>
                <a:gd name="T19" fmla="*/ 0 h 42"/>
                <a:gd name="T20" fmla="*/ 6 w 24"/>
                <a:gd name="T21" fmla="*/ 6 h 42"/>
                <a:gd name="T22" fmla="*/ 12 w 24"/>
                <a:gd name="T23" fmla="*/ 12 h 42"/>
                <a:gd name="T24" fmla="*/ 12 w 24"/>
                <a:gd name="T25" fmla="*/ 18 h 42"/>
                <a:gd name="T26" fmla="*/ 18 w 24"/>
                <a:gd name="T27" fmla="*/ 24 h 42"/>
                <a:gd name="T28" fmla="*/ 18 w 24"/>
                <a:gd name="T29" fmla="*/ 30 h 42"/>
                <a:gd name="T30" fmla="*/ 24 w 24"/>
                <a:gd name="T31" fmla="*/ 36 h 42"/>
                <a:gd name="T32" fmla="*/ 24 w 24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2"/>
                <a:gd name="T53" fmla="*/ 24 w 24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2">
                  <a:moveTo>
                    <a:pt x="24" y="42"/>
                  </a:moveTo>
                  <a:lnTo>
                    <a:pt x="18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8" y="24"/>
                  </a:lnTo>
                  <a:lnTo>
                    <a:pt x="18" y="30"/>
                  </a:lnTo>
                  <a:lnTo>
                    <a:pt x="24" y="36"/>
                  </a:lnTo>
                  <a:lnTo>
                    <a:pt x="24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28" name="Freeform 414"/>
            <p:cNvSpPr>
              <a:spLocks/>
            </p:cNvSpPr>
            <p:nvPr/>
          </p:nvSpPr>
          <p:spPr bwMode="auto">
            <a:xfrm>
              <a:off x="4313" y="2067"/>
              <a:ext cx="24" cy="36"/>
            </a:xfrm>
            <a:custGeom>
              <a:avLst/>
              <a:gdLst>
                <a:gd name="T0" fmla="*/ 24 w 24"/>
                <a:gd name="T1" fmla="*/ 36 h 36"/>
                <a:gd name="T2" fmla="*/ 24 w 24"/>
                <a:gd name="T3" fmla="*/ 36 h 36"/>
                <a:gd name="T4" fmla="*/ 18 w 24"/>
                <a:gd name="T5" fmla="*/ 30 h 36"/>
                <a:gd name="T6" fmla="*/ 12 w 24"/>
                <a:gd name="T7" fmla="*/ 24 h 36"/>
                <a:gd name="T8" fmla="*/ 6 w 24"/>
                <a:gd name="T9" fmla="*/ 18 h 36"/>
                <a:gd name="T10" fmla="*/ 6 w 24"/>
                <a:gd name="T11" fmla="*/ 12 h 36"/>
                <a:gd name="T12" fmla="*/ 0 w 24"/>
                <a:gd name="T13" fmla="*/ 6 h 36"/>
                <a:gd name="T14" fmla="*/ 0 w 24"/>
                <a:gd name="T15" fmla="*/ 0 h 36"/>
                <a:gd name="T16" fmla="*/ 0 w 24"/>
                <a:gd name="T17" fmla="*/ 0 h 36"/>
                <a:gd name="T18" fmla="*/ 6 w 24"/>
                <a:gd name="T19" fmla="*/ 0 h 36"/>
                <a:gd name="T20" fmla="*/ 6 w 24"/>
                <a:gd name="T21" fmla="*/ 6 h 36"/>
                <a:gd name="T22" fmla="*/ 12 w 24"/>
                <a:gd name="T23" fmla="*/ 12 h 36"/>
                <a:gd name="T24" fmla="*/ 12 w 24"/>
                <a:gd name="T25" fmla="*/ 18 h 36"/>
                <a:gd name="T26" fmla="*/ 18 w 24"/>
                <a:gd name="T27" fmla="*/ 24 h 36"/>
                <a:gd name="T28" fmla="*/ 24 w 24"/>
                <a:gd name="T29" fmla="*/ 30 h 36"/>
                <a:gd name="T30" fmla="*/ 24 w 24"/>
                <a:gd name="T31" fmla="*/ 36 h 36"/>
                <a:gd name="T32" fmla="*/ 24 w 24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6"/>
                <a:gd name="T53" fmla="*/ 24 w 2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6">
                  <a:moveTo>
                    <a:pt x="24" y="36"/>
                  </a:moveTo>
                  <a:lnTo>
                    <a:pt x="24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24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29" name="Freeform 415"/>
            <p:cNvSpPr>
              <a:spLocks/>
            </p:cNvSpPr>
            <p:nvPr/>
          </p:nvSpPr>
          <p:spPr bwMode="auto">
            <a:xfrm>
              <a:off x="4367" y="2067"/>
              <a:ext cx="24" cy="36"/>
            </a:xfrm>
            <a:custGeom>
              <a:avLst/>
              <a:gdLst>
                <a:gd name="T0" fmla="*/ 24 w 24"/>
                <a:gd name="T1" fmla="*/ 36 h 36"/>
                <a:gd name="T2" fmla="*/ 18 w 24"/>
                <a:gd name="T3" fmla="*/ 30 h 36"/>
                <a:gd name="T4" fmla="*/ 12 w 24"/>
                <a:gd name="T5" fmla="*/ 24 h 36"/>
                <a:gd name="T6" fmla="*/ 12 w 24"/>
                <a:gd name="T7" fmla="*/ 18 h 36"/>
                <a:gd name="T8" fmla="*/ 6 w 24"/>
                <a:gd name="T9" fmla="*/ 12 h 36"/>
                <a:gd name="T10" fmla="*/ 0 w 24"/>
                <a:gd name="T11" fmla="*/ 6 h 36"/>
                <a:gd name="T12" fmla="*/ 0 w 24"/>
                <a:gd name="T13" fmla="*/ 0 h 36"/>
                <a:gd name="T14" fmla="*/ 0 w 24"/>
                <a:gd name="T15" fmla="*/ 0 h 36"/>
                <a:gd name="T16" fmla="*/ 0 w 24"/>
                <a:gd name="T17" fmla="*/ 0 h 36"/>
                <a:gd name="T18" fmla="*/ 6 w 24"/>
                <a:gd name="T19" fmla="*/ 0 h 36"/>
                <a:gd name="T20" fmla="*/ 6 w 24"/>
                <a:gd name="T21" fmla="*/ 0 h 36"/>
                <a:gd name="T22" fmla="*/ 12 w 24"/>
                <a:gd name="T23" fmla="*/ 6 h 36"/>
                <a:gd name="T24" fmla="*/ 12 w 24"/>
                <a:gd name="T25" fmla="*/ 12 h 36"/>
                <a:gd name="T26" fmla="*/ 18 w 24"/>
                <a:gd name="T27" fmla="*/ 18 h 36"/>
                <a:gd name="T28" fmla="*/ 18 w 24"/>
                <a:gd name="T29" fmla="*/ 24 h 36"/>
                <a:gd name="T30" fmla="*/ 18 w 24"/>
                <a:gd name="T31" fmla="*/ 30 h 36"/>
                <a:gd name="T32" fmla="*/ 24 w 24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6"/>
                <a:gd name="T53" fmla="*/ 24 w 2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6">
                  <a:moveTo>
                    <a:pt x="24" y="36"/>
                  </a:moveTo>
                  <a:lnTo>
                    <a:pt x="18" y="30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18" y="30"/>
                  </a:lnTo>
                  <a:lnTo>
                    <a:pt x="24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30" name="Freeform 416"/>
            <p:cNvSpPr>
              <a:spLocks/>
            </p:cNvSpPr>
            <p:nvPr/>
          </p:nvSpPr>
          <p:spPr bwMode="auto">
            <a:xfrm>
              <a:off x="4355" y="2097"/>
              <a:ext cx="30" cy="54"/>
            </a:xfrm>
            <a:custGeom>
              <a:avLst/>
              <a:gdLst>
                <a:gd name="T0" fmla="*/ 0 w 30"/>
                <a:gd name="T1" fmla="*/ 54 h 54"/>
                <a:gd name="T2" fmla="*/ 0 w 30"/>
                <a:gd name="T3" fmla="*/ 48 h 54"/>
                <a:gd name="T4" fmla="*/ 0 w 30"/>
                <a:gd name="T5" fmla="*/ 42 h 54"/>
                <a:gd name="T6" fmla="*/ 6 w 30"/>
                <a:gd name="T7" fmla="*/ 36 h 54"/>
                <a:gd name="T8" fmla="*/ 6 w 30"/>
                <a:gd name="T9" fmla="*/ 30 h 54"/>
                <a:gd name="T10" fmla="*/ 12 w 30"/>
                <a:gd name="T11" fmla="*/ 18 h 54"/>
                <a:gd name="T12" fmla="*/ 18 w 30"/>
                <a:gd name="T13" fmla="*/ 12 h 54"/>
                <a:gd name="T14" fmla="*/ 24 w 30"/>
                <a:gd name="T15" fmla="*/ 6 h 54"/>
                <a:gd name="T16" fmla="*/ 30 w 30"/>
                <a:gd name="T17" fmla="*/ 0 h 54"/>
                <a:gd name="T18" fmla="*/ 30 w 30"/>
                <a:gd name="T19" fmla="*/ 6 h 54"/>
                <a:gd name="T20" fmla="*/ 24 w 30"/>
                <a:gd name="T21" fmla="*/ 12 h 54"/>
                <a:gd name="T22" fmla="*/ 24 w 30"/>
                <a:gd name="T23" fmla="*/ 18 h 54"/>
                <a:gd name="T24" fmla="*/ 18 w 30"/>
                <a:gd name="T25" fmla="*/ 30 h 54"/>
                <a:gd name="T26" fmla="*/ 12 w 30"/>
                <a:gd name="T27" fmla="*/ 36 h 54"/>
                <a:gd name="T28" fmla="*/ 6 w 30"/>
                <a:gd name="T29" fmla="*/ 48 h 54"/>
                <a:gd name="T30" fmla="*/ 0 w 30"/>
                <a:gd name="T31" fmla="*/ 54 h 54"/>
                <a:gd name="T32" fmla="*/ 0 w 30"/>
                <a:gd name="T33" fmla="*/ 54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54"/>
                <a:gd name="T53" fmla="*/ 30 w 30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54">
                  <a:moveTo>
                    <a:pt x="0" y="54"/>
                  </a:moveTo>
                  <a:lnTo>
                    <a:pt x="0" y="48"/>
                  </a:lnTo>
                  <a:lnTo>
                    <a:pt x="0" y="42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24" y="18"/>
                  </a:lnTo>
                  <a:lnTo>
                    <a:pt x="18" y="30"/>
                  </a:lnTo>
                  <a:lnTo>
                    <a:pt x="12" y="36"/>
                  </a:lnTo>
                  <a:lnTo>
                    <a:pt x="6" y="48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31" name="Freeform 417"/>
            <p:cNvSpPr>
              <a:spLocks/>
            </p:cNvSpPr>
            <p:nvPr/>
          </p:nvSpPr>
          <p:spPr bwMode="auto">
            <a:xfrm>
              <a:off x="4331" y="2097"/>
              <a:ext cx="30" cy="42"/>
            </a:xfrm>
            <a:custGeom>
              <a:avLst/>
              <a:gdLst>
                <a:gd name="T0" fmla="*/ 0 w 30"/>
                <a:gd name="T1" fmla="*/ 42 h 42"/>
                <a:gd name="T2" fmla="*/ 0 w 30"/>
                <a:gd name="T3" fmla="*/ 42 h 42"/>
                <a:gd name="T4" fmla="*/ 0 w 30"/>
                <a:gd name="T5" fmla="*/ 36 h 42"/>
                <a:gd name="T6" fmla="*/ 6 w 30"/>
                <a:gd name="T7" fmla="*/ 30 h 42"/>
                <a:gd name="T8" fmla="*/ 6 w 30"/>
                <a:gd name="T9" fmla="*/ 24 h 42"/>
                <a:gd name="T10" fmla="*/ 12 w 30"/>
                <a:gd name="T11" fmla="*/ 18 h 42"/>
                <a:gd name="T12" fmla="*/ 18 w 30"/>
                <a:gd name="T13" fmla="*/ 12 h 42"/>
                <a:gd name="T14" fmla="*/ 24 w 30"/>
                <a:gd name="T15" fmla="*/ 6 h 42"/>
                <a:gd name="T16" fmla="*/ 30 w 30"/>
                <a:gd name="T17" fmla="*/ 0 h 42"/>
                <a:gd name="T18" fmla="*/ 24 w 30"/>
                <a:gd name="T19" fmla="*/ 6 h 42"/>
                <a:gd name="T20" fmla="*/ 18 w 30"/>
                <a:gd name="T21" fmla="*/ 12 h 42"/>
                <a:gd name="T22" fmla="*/ 18 w 30"/>
                <a:gd name="T23" fmla="*/ 18 h 42"/>
                <a:gd name="T24" fmla="*/ 12 w 30"/>
                <a:gd name="T25" fmla="*/ 30 h 42"/>
                <a:gd name="T26" fmla="*/ 6 w 30"/>
                <a:gd name="T27" fmla="*/ 36 h 42"/>
                <a:gd name="T28" fmla="*/ 6 w 30"/>
                <a:gd name="T29" fmla="*/ 42 h 42"/>
                <a:gd name="T30" fmla="*/ 0 w 30"/>
                <a:gd name="T31" fmla="*/ 42 h 42"/>
                <a:gd name="T32" fmla="*/ 0 w 30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42"/>
                <a:gd name="T53" fmla="*/ 30 w 30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42">
                  <a:moveTo>
                    <a:pt x="0" y="42"/>
                  </a:moveTo>
                  <a:lnTo>
                    <a:pt x="0" y="42"/>
                  </a:lnTo>
                  <a:lnTo>
                    <a:pt x="0" y="36"/>
                  </a:lnTo>
                  <a:lnTo>
                    <a:pt x="6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30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32" name="Freeform 418"/>
            <p:cNvSpPr>
              <a:spLocks/>
            </p:cNvSpPr>
            <p:nvPr/>
          </p:nvSpPr>
          <p:spPr bwMode="auto">
            <a:xfrm>
              <a:off x="4331" y="2061"/>
              <a:ext cx="24" cy="42"/>
            </a:xfrm>
            <a:custGeom>
              <a:avLst/>
              <a:gdLst>
                <a:gd name="T0" fmla="*/ 24 w 24"/>
                <a:gd name="T1" fmla="*/ 42 h 42"/>
                <a:gd name="T2" fmla="*/ 24 w 24"/>
                <a:gd name="T3" fmla="*/ 36 h 42"/>
                <a:gd name="T4" fmla="*/ 18 w 24"/>
                <a:gd name="T5" fmla="*/ 36 h 42"/>
                <a:gd name="T6" fmla="*/ 12 w 24"/>
                <a:gd name="T7" fmla="*/ 30 h 42"/>
                <a:gd name="T8" fmla="*/ 6 w 24"/>
                <a:gd name="T9" fmla="*/ 18 h 42"/>
                <a:gd name="T10" fmla="*/ 6 w 24"/>
                <a:gd name="T11" fmla="*/ 12 h 42"/>
                <a:gd name="T12" fmla="*/ 0 w 24"/>
                <a:gd name="T13" fmla="*/ 6 h 42"/>
                <a:gd name="T14" fmla="*/ 0 w 24"/>
                <a:gd name="T15" fmla="*/ 6 h 42"/>
                <a:gd name="T16" fmla="*/ 0 w 24"/>
                <a:gd name="T17" fmla="*/ 0 h 42"/>
                <a:gd name="T18" fmla="*/ 6 w 24"/>
                <a:gd name="T19" fmla="*/ 0 h 42"/>
                <a:gd name="T20" fmla="*/ 6 w 24"/>
                <a:gd name="T21" fmla="*/ 6 h 42"/>
                <a:gd name="T22" fmla="*/ 12 w 24"/>
                <a:gd name="T23" fmla="*/ 12 h 42"/>
                <a:gd name="T24" fmla="*/ 12 w 24"/>
                <a:gd name="T25" fmla="*/ 18 h 42"/>
                <a:gd name="T26" fmla="*/ 18 w 24"/>
                <a:gd name="T27" fmla="*/ 30 h 42"/>
                <a:gd name="T28" fmla="*/ 18 w 24"/>
                <a:gd name="T29" fmla="*/ 36 h 42"/>
                <a:gd name="T30" fmla="*/ 24 w 24"/>
                <a:gd name="T31" fmla="*/ 36 h 42"/>
                <a:gd name="T32" fmla="*/ 24 w 24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2"/>
                <a:gd name="T53" fmla="*/ 24 w 24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2">
                  <a:moveTo>
                    <a:pt x="24" y="42"/>
                  </a:moveTo>
                  <a:lnTo>
                    <a:pt x="24" y="36"/>
                  </a:lnTo>
                  <a:lnTo>
                    <a:pt x="18" y="36"/>
                  </a:lnTo>
                  <a:lnTo>
                    <a:pt x="12" y="30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24" y="36"/>
                  </a:lnTo>
                  <a:lnTo>
                    <a:pt x="24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33" name="Freeform 419"/>
            <p:cNvSpPr>
              <a:spLocks/>
            </p:cNvSpPr>
            <p:nvPr/>
          </p:nvSpPr>
          <p:spPr bwMode="auto">
            <a:xfrm>
              <a:off x="4194" y="2157"/>
              <a:ext cx="131" cy="29"/>
            </a:xfrm>
            <a:custGeom>
              <a:avLst/>
              <a:gdLst>
                <a:gd name="T0" fmla="*/ 131 w 131"/>
                <a:gd name="T1" fmla="*/ 23 h 29"/>
                <a:gd name="T2" fmla="*/ 131 w 131"/>
                <a:gd name="T3" fmla="*/ 29 h 29"/>
                <a:gd name="T4" fmla="*/ 131 w 131"/>
                <a:gd name="T5" fmla="*/ 29 h 29"/>
                <a:gd name="T6" fmla="*/ 131 w 131"/>
                <a:gd name="T7" fmla="*/ 29 h 29"/>
                <a:gd name="T8" fmla="*/ 125 w 131"/>
                <a:gd name="T9" fmla="*/ 29 h 29"/>
                <a:gd name="T10" fmla="*/ 119 w 131"/>
                <a:gd name="T11" fmla="*/ 23 h 29"/>
                <a:gd name="T12" fmla="*/ 113 w 131"/>
                <a:gd name="T13" fmla="*/ 17 h 29"/>
                <a:gd name="T14" fmla="*/ 101 w 131"/>
                <a:gd name="T15" fmla="*/ 11 h 29"/>
                <a:gd name="T16" fmla="*/ 95 w 131"/>
                <a:gd name="T17" fmla="*/ 5 h 29"/>
                <a:gd name="T18" fmla="*/ 84 w 131"/>
                <a:gd name="T19" fmla="*/ 5 h 29"/>
                <a:gd name="T20" fmla="*/ 78 w 131"/>
                <a:gd name="T21" fmla="*/ 5 h 29"/>
                <a:gd name="T22" fmla="*/ 66 w 131"/>
                <a:gd name="T23" fmla="*/ 5 h 29"/>
                <a:gd name="T24" fmla="*/ 60 w 131"/>
                <a:gd name="T25" fmla="*/ 5 h 29"/>
                <a:gd name="T26" fmla="*/ 54 w 131"/>
                <a:gd name="T27" fmla="*/ 5 h 29"/>
                <a:gd name="T28" fmla="*/ 42 w 131"/>
                <a:gd name="T29" fmla="*/ 5 h 29"/>
                <a:gd name="T30" fmla="*/ 36 w 131"/>
                <a:gd name="T31" fmla="*/ 5 h 29"/>
                <a:gd name="T32" fmla="*/ 24 w 131"/>
                <a:gd name="T33" fmla="*/ 5 h 29"/>
                <a:gd name="T34" fmla="*/ 18 w 131"/>
                <a:gd name="T35" fmla="*/ 5 h 29"/>
                <a:gd name="T36" fmla="*/ 12 w 131"/>
                <a:gd name="T37" fmla="*/ 11 h 29"/>
                <a:gd name="T38" fmla="*/ 6 w 131"/>
                <a:gd name="T39" fmla="*/ 11 h 29"/>
                <a:gd name="T40" fmla="*/ 0 w 131"/>
                <a:gd name="T41" fmla="*/ 11 h 29"/>
                <a:gd name="T42" fmla="*/ 6 w 131"/>
                <a:gd name="T43" fmla="*/ 11 h 29"/>
                <a:gd name="T44" fmla="*/ 6 w 131"/>
                <a:gd name="T45" fmla="*/ 5 h 29"/>
                <a:gd name="T46" fmla="*/ 12 w 131"/>
                <a:gd name="T47" fmla="*/ 5 h 29"/>
                <a:gd name="T48" fmla="*/ 24 w 131"/>
                <a:gd name="T49" fmla="*/ 0 h 29"/>
                <a:gd name="T50" fmla="*/ 30 w 131"/>
                <a:gd name="T51" fmla="*/ 0 h 29"/>
                <a:gd name="T52" fmla="*/ 42 w 131"/>
                <a:gd name="T53" fmla="*/ 0 h 29"/>
                <a:gd name="T54" fmla="*/ 54 w 131"/>
                <a:gd name="T55" fmla="*/ 0 h 29"/>
                <a:gd name="T56" fmla="*/ 60 w 131"/>
                <a:gd name="T57" fmla="*/ 0 h 29"/>
                <a:gd name="T58" fmla="*/ 72 w 131"/>
                <a:gd name="T59" fmla="*/ 0 h 29"/>
                <a:gd name="T60" fmla="*/ 84 w 131"/>
                <a:gd name="T61" fmla="*/ 0 h 29"/>
                <a:gd name="T62" fmla="*/ 95 w 131"/>
                <a:gd name="T63" fmla="*/ 0 h 29"/>
                <a:gd name="T64" fmla="*/ 101 w 131"/>
                <a:gd name="T65" fmla="*/ 5 h 29"/>
                <a:gd name="T66" fmla="*/ 113 w 131"/>
                <a:gd name="T67" fmla="*/ 5 h 29"/>
                <a:gd name="T68" fmla="*/ 119 w 131"/>
                <a:gd name="T69" fmla="*/ 11 h 29"/>
                <a:gd name="T70" fmla="*/ 125 w 131"/>
                <a:gd name="T71" fmla="*/ 17 h 29"/>
                <a:gd name="T72" fmla="*/ 131 w 131"/>
                <a:gd name="T73" fmla="*/ 23 h 2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31"/>
                <a:gd name="T112" fmla="*/ 0 h 29"/>
                <a:gd name="T113" fmla="*/ 131 w 131"/>
                <a:gd name="T114" fmla="*/ 29 h 2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31" h="29">
                  <a:moveTo>
                    <a:pt x="131" y="23"/>
                  </a:moveTo>
                  <a:lnTo>
                    <a:pt x="131" y="29"/>
                  </a:lnTo>
                  <a:lnTo>
                    <a:pt x="125" y="29"/>
                  </a:lnTo>
                  <a:lnTo>
                    <a:pt x="119" y="23"/>
                  </a:lnTo>
                  <a:lnTo>
                    <a:pt x="113" y="17"/>
                  </a:lnTo>
                  <a:lnTo>
                    <a:pt x="101" y="11"/>
                  </a:lnTo>
                  <a:lnTo>
                    <a:pt x="95" y="5"/>
                  </a:lnTo>
                  <a:lnTo>
                    <a:pt x="84" y="5"/>
                  </a:lnTo>
                  <a:lnTo>
                    <a:pt x="78" y="5"/>
                  </a:lnTo>
                  <a:lnTo>
                    <a:pt x="66" y="5"/>
                  </a:lnTo>
                  <a:lnTo>
                    <a:pt x="60" y="5"/>
                  </a:lnTo>
                  <a:lnTo>
                    <a:pt x="54" y="5"/>
                  </a:lnTo>
                  <a:lnTo>
                    <a:pt x="42" y="5"/>
                  </a:lnTo>
                  <a:lnTo>
                    <a:pt x="36" y="5"/>
                  </a:lnTo>
                  <a:lnTo>
                    <a:pt x="24" y="5"/>
                  </a:lnTo>
                  <a:lnTo>
                    <a:pt x="18" y="5"/>
                  </a:lnTo>
                  <a:lnTo>
                    <a:pt x="12" y="11"/>
                  </a:lnTo>
                  <a:lnTo>
                    <a:pt x="6" y="11"/>
                  </a:lnTo>
                  <a:lnTo>
                    <a:pt x="0" y="11"/>
                  </a:lnTo>
                  <a:lnTo>
                    <a:pt x="6" y="11"/>
                  </a:lnTo>
                  <a:lnTo>
                    <a:pt x="6" y="5"/>
                  </a:lnTo>
                  <a:lnTo>
                    <a:pt x="12" y="5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72" y="0"/>
                  </a:lnTo>
                  <a:lnTo>
                    <a:pt x="84" y="0"/>
                  </a:lnTo>
                  <a:lnTo>
                    <a:pt x="95" y="0"/>
                  </a:lnTo>
                  <a:lnTo>
                    <a:pt x="101" y="5"/>
                  </a:lnTo>
                  <a:lnTo>
                    <a:pt x="113" y="5"/>
                  </a:lnTo>
                  <a:lnTo>
                    <a:pt x="119" y="11"/>
                  </a:lnTo>
                  <a:lnTo>
                    <a:pt x="125" y="17"/>
                  </a:lnTo>
                  <a:lnTo>
                    <a:pt x="131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34" name="Freeform 420"/>
            <p:cNvSpPr>
              <a:spLocks/>
            </p:cNvSpPr>
            <p:nvPr/>
          </p:nvSpPr>
          <p:spPr bwMode="auto">
            <a:xfrm>
              <a:off x="4194" y="2162"/>
              <a:ext cx="18" cy="30"/>
            </a:xfrm>
            <a:custGeom>
              <a:avLst/>
              <a:gdLst>
                <a:gd name="T0" fmla="*/ 18 w 18"/>
                <a:gd name="T1" fmla="*/ 0 h 30"/>
                <a:gd name="T2" fmla="*/ 12 w 18"/>
                <a:gd name="T3" fmla="*/ 0 h 30"/>
                <a:gd name="T4" fmla="*/ 12 w 18"/>
                <a:gd name="T5" fmla="*/ 6 h 30"/>
                <a:gd name="T6" fmla="*/ 6 w 18"/>
                <a:gd name="T7" fmla="*/ 12 h 30"/>
                <a:gd name="T8" fmla="*/ 6 w 18"/>
                <a:gd name="T9" fmla="*/ 12 h 30"/>
                <a:gd name="T10" fmla="*/ 6 w 18"/>
                <a:gd name="T11" fmla="*/ 18 h 30"/>
                <a:gd name="T12" fmla="*/ 0 w 18"/>
                <a:gd name="T13" fmla="*/ 24 h 30"/>
                <a:gd name="T14" fmla="*/ 0 w 18"/>
                <a:gd name="T15" fmla="*/ 24 h 30"/>
                <a:gd name="T16" fmla="*/ 0 w 18"/>
                <a:gd name="T17" fmla="*/ 30 h 30"/>
                <a:gd name="T18" fmla="*/ 6 w 18"/>
                <a:gd name="T19" fmla="*/ 24 h 30"/>
                <a:gd name="T20" fmla="*/ 12 w 18"/>
                <a:gd name="T21" fmla="*/ 18 h 30"/>
                <a:gd name="T22" fmla="*/ 12 w 18"/>
                <a:gd name="T23" fmla="*/ 6 h 30"/>
                <a:gd name="T24" fmla="*/ 18 w 18"/>
                <a:gd name="T25" fmla="*/ 0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30"/>
                <a:gd name="T41" fmla="*/ 18 w 18"/>
                <a:gd name="T42" fmla="*/ 30 h 3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30">
                  <a:moveTo>
                    <a:pt x="18" y="0"/>
                  </a:moveTo>
                  <a:lnTo>
                    <a:pt x="12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2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35" name="Freeform 421"/>
            <p:cNvSpPr>
              <a:spLocks/>
            </p:cNvSpPr>
            <p:nvPr/>
          </p:nvSpPr>
          <p:spPr bwMode="auto">
            <a:xfrm>
              <a:off x="4206" y="2157"/>
              <a:ext cx="18" cy="35"/>
            </a:xfrm>
            <a:custGeom>
              <a:avLst/>
              <a:gdLst>
                <a:gd name="T0" fmla="*/ 0 w 18"/>
                <a:gd name="T1" fmla="*/ 35 h 35"/>
                <a:gd name="T2" fmla="*/ 0 w 18"/>
                <a:gd name="T3" fmla="*/ 29 h 35"/>
                <a:gd name="T4" fmla="*/ 0 w 18"/>
                <a:gd name="T5" fmla="*/ 29 h 35"/>
                <a:gd name="T6" fmla="*/ 0 w 18"/>
                <a:gd name="T7" fmla="*/ 23 h 35"/>
                <a:gd name="T8" fmla="*/ 0 w 18"/>
                <a:gd name="T9" fmla="*/ 17 h 35"/>
                <a:gd name="T10" fmla="*/ 6 w 18"/>
                <a:gd name="T11" fmla="*/ 17 h 35"/>
                <a:gd name="T12" fmla="*/ 12 w 18"/>
                <a:gd name="T13" fmla="*/ 11 h 35"/>
                <a:gd name="T14" fmla="*/ 12 w 18"/>
                <a:gd name="T15" fmla="*/ 5 h 35"/>
                <a:gd name="T16" fmla="*/ 18 w 18"/>
                <a:gd name="T17" fmla="*/ 0 h 35"/>
                <a:gd name="T18" fmla="*/ 18 w 18"/>
                <a:gd name="T19" fmla="*/ 5 h 35"/>
                <a:gd name="T20" fmla="*/ 12 w 18"/>
                <a:gd name="T21" fmla="*/ 11 h 35"/>
                <a:gd name="T22" fmla="*/ 12 w 18"/>
                <a:gd name="T23" fmla="*/ 17 h 35"/>
                <a:gd name="T24" fmla="*/ 6 w 18"/>
                <a:gd name="T25" fmla="*/ 17 h 35"/>
                <a:gd name="T26" fmla="*/ 6 w 18"/>
                <a:gd name="T27" fmla="*/ 23 h 35"/>
                <a:gd name="T28" fmla="*/ 0 w 18"/>
                <a:gd name="T29" fmla="*/ 29 h 35"/>
                <a:gd name="T30" fmla="*/ 0 w 18"/>
                <a:gd name="T31" fmla="*/ 29 h 35"/>
                <a:gd name="T32" fmla="*/ 0 w 18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5"/>
                <a:gd name="T53" fmla="*/ 18 w 18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5">
                  <a:moveTo>
                    <a:pt x="0" y="35"/>
                  </a:moveTo>
                  <a:lnTo>
                    <a:pt x="0" y="29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6" y="17"/>
                  </a:lnTo>
                  <a:lnTo>
                    <a:pt x="12" y="11"/>
                  </a:lnTo>
                  <a:lnTo>
                    <a:pt x="12" y="5"/>
                  </a:lnTo>
                  <a:lnTo>
                    <a:pt x="18" y="0"/>
                  </a:lnTo>
                  <a:lnTo>
                    <a:pt x="18" y="5"/>
                  </a:lnTo>
                  <a:lnTo>
                    <a:pt x="12" y="11"/>
                  </a:lnTo>
                  <a:lnTo>
                    <a:pt x="12" y="17"/>
                  </a:lnTo>
                  <a:lnTo>
                    <a:pt x="6" y="17"/>
                  </a:lnTo>
                  <a:lnTo>
                    <a:pt x="6" y="23"/>
                  </a:lnTo>
                  <a:lnTo>
                    <a:pt x="0" y="29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36" name="Freeform 422"/>
            <p:cNvSpPr>
              <a:spLocks/>
            </p:cNvSpPr>
            <p:nvPr/>
          </p:nvSpPr>
          <p:spPr bwMode="auto">
            <a:xfrm>
              <a:off x="4224" y="2157"/>
              <a:ext cx="24" cy="41"/>
            </a:xfrm>
            <a:custGeom>
              <a:avLst/>
              <a:gdLst>
                <a:gd name="T0" fmla="*/ 0 w 24"/>
                <a:gd name="T1" fmla="*/ 41 h 41"/>
                <a:gd name="T2" fmla="*/ 0 w 24"/>
                <a:gd name="T3" fmla="*/ 35 h 41"/>
                <a:gd name="T4" fmla="*/ 0 w 24"/>
                <a:gd name="T5" fmla="*/ 35 h 41"/>
                <a:gd name="T6" fmla="*/ 6 w 24"/>
                <a:gd name="T7" fmla="*/ 29 h 41"/>
                <a:gd name="T8" fmla="*/ 6 w 24"/>
                <a:gd name="T9" fmla="*/ 23 h 41"/>
                <a:gd name="T10" fmla="*/ 12 w 24"/>
                <a:gd name="T11" fmla="*/ 11 h 41"/>
                <a:gd name="T12" fmla="*/ 18 w 24"/>
                <a:gd name="T13" fmla="*/ 5 h 41"/>
                <a:gd name="T14" fmla="*/ 24 w 24"/>
                <a:gd name="T15" fmla="*/ 0 h 41"/>
                <a:gd name="T16" fmla="*/ 24 w 24"/>
                <a:gd name="T17" fmla="*/ 0 h 41"/>
                <a:gd name="T18" fmla="*/ 24 w 24"/>
                <a:gd name="T19" fmla="*/ 0 h 41"/>
                <a:gd name="T20" fmla="*/ 24 w 24"/>
                <a:gd name="T21" fmla="*/ 5 h 41"/>
                <a:gd name="T22" fmla="*/ 18 w 24"/>
                <a:gd name="T23" fmla="*/ 11 h 41"/>
                <a:gd name="T24" fmla="*/ 12 w 24"/>
                <a:gd name="T25" fmla="*/ 23 h 41"/>
                <a:gd name="T26" fmla="*/ 12 w 24"/>
                <a:gd name="T27" fmla="*/ 29 h 41"/>
                <a:gd name="T28" fmla="*/ 6 w 24"/>
                <a:gd name="T29" fmla="*/ 35 h 41"/>
                <a:gd name="T30" fmla="*/ 6 w 24"/>
                <a:gd name="T31" fmla="*/ 41 h 41"/>
                <a:gd name="T32" fmla="*/ 0 w 24"/>
                <a:gd name="T33" fmla="*/ 41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1"/>
                <a:gd name="T53" fmla="*/ 24 w 24"/>
                <a:gd name="T54" fmla="*/ 41 h 4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1">
                  <a:moveTo>
                    <a:pt x="0" y="41"/>
                  </a:moveTo>
                  <a:lnTo>
                    <a:pt x="0" y="35"/>
                  </a:lnTo>
                  <a:lnTo>
                    <a:pt x="6" y="29"/>
                  </a:lnTo>
                  <a:lnTo>
                    <a:pt x="6" y="23"/>
                  </a:lnTo>
                  <a:lnTo>
                    <a:pt x="12" y="11"/>
                  </a:lnTo>
                  <a:lnTo>
                    <a:pt x="18" y="5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18" y="11"/>
                  </a:lnTo>
                  <a:lnTo>
                    <a:pt x="12" y="23"/>
                  </a:lnTo>
                  <a:lnTo>
                    <a:pt x="12" y="29"/>
                  </a:lnTo>
                  <a:lnTo>
                    <a:pt x="6" y="35"/>
                  </a:lnTo>
                  <a:lnTo>
                    <a:pt x="6" y="41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37" name="Freeform 423"/>
            <p:cNvSpPr>
              <a:spLocks/>
            </p:cNvSpPr>
            <p:nvPr/>
          </p:nvSpPr>
          <p:spPr bwMode="auto">
            <a:xfrm>
              <a:off x="4248" y="2157"/>
              <a:ext cx="24" cy="47"/>
            </a:xfrm>
            <a:custGeom>
              <a:avLst/>
              <a:gdLst>
                <a:gd name="T0" fmla="*/ 0 w 24"/>
                <a:gd name="T1" fmla="*/ 47 h 47"/>
                <a:gd name="T2" fmla="*/ 0 w 24"/>
                <a:gd name="T3" fmla="*/ 41 h 47"/>
                <a:gd name="T4" fmla="*/ 0 w 24"/>
                <a:gd name="T5" fmla="*/ 35 h 47"/>
                <a:gd name="T6" fmla="*/ 0 w 24"/>
                <a:gd name="T7" fmla="*/ 29 h 47"/>
                <a:gd name="T8" fmla="*/ 6 w 24"/>
                <a:gd name="T9" fmla="*/ 23 h 47"/>
                <a:gd name="T10" fmla="*/ 12 w 24"/>
                <a:gd name="T11" fmla="*/ 17 h 47"/>
                <a:gd name="T12" fmla="*/ 18 w 24"/>
                <a:gd name="T13" fmla="*/ 11 h 47"/>
                <a:gd name="T14" fmla="*/ 24 w 24"/>
                <a:gd name="T15" fmla="*/ 5 h 47"/>
                <a:gd name="T16" fmla="*/ 24 w 24"/>
                <a:gd name="T17" fmla="*/ 0 h 47"/>
                <a:gd name="T18" fmla="*/ 24 w 24"/>
                <a:gd name="T19" fmla="*/ 5 h 47"/>
                <a:gd name="T20" fmla="*/ 24 w 24"/>
                <a:gd name="T21" fmla="*/ 11 h 47"/>
                <a:gd name="T22" fmla="*/ 18 w 24"/>
                <a:gd name="T23" fmla="*/ 17 h 47"/>
                <a:gd name="T24" fmla="*/ 12 w 24"/>
                <a:gd name="T25" fmla="*/ 23 h 47"/>
                <a:gd name="T26" fmla="*/ 6 w 24"/>
                <a:gd name="T27" fmla="*/ 35 h 47"/>
                <a:gd name="T28" fmla="*/ 6 w 24"/>
                <a:gd name="T29" fmla="*/ 41 h 47"/>
                <a:gd name="T30" fmla="*/ 0 w 24"/>
                <a:gd name="T31" fmla="*/ 41 h 47"/>
                <a:gd name="T32" fmla="*/ 0 w 24"/>
                <a:gd name="T33" fmla="*/ 47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7"/>
                <a:gd name="T53" fmla="*/ 24 w 24"/>
                <a:gd name="T54" fmla="*/ 47 h 4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7">
                  <a:moveTo>
                    <a:pt x="0" y="47"/>
                  </a:moveTo>
                  <a:lnTo>
                    <a:pt x="0" y="41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6" y="23"/>
                  </a:lnTo>
                  <a:lnTo>
                    <a:pt x="12" y="17"/>
                  </a:lnTo>
                  <a:lnTo>
                    <a:pt x="18" y="11"/>
                  </a:lnTo>
                  <a:lnTo>
                    <a:pt x="24" y="5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24" y="11"/>
                  </a:lnTo>
                  <a:lnTo>
                    <a:pt x="18" y="17"/>
                  </a:lnTo>
                  <a:lnTo>
                    <a:pt x="12" y="23"/>
                  </a:lnTo>
                  <a:lnTo>
                    <a:pt x="6" y="35"/>
                  </a:lnTo>
                  <a:lnTo>
                    <a:pt x="6" y="41"/>
                  </a:lnTo>
                  <a:lnTo>
                    <a:pt x="0" y="41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38" name="Freeform 424"/>
            <p:cNvSpPr>
              <a:spLocks/>
            </p:cNvSpPr>
            <p:nvPr/>
          </p:nvSpPr>
          <p:spPr bwMode="auto">
            <a:xfrm>
              <a:off x="4260" y="2162"/>
              <a:ext cx="29" cy="36"/>
            </a:xfrm>
            <a:custGeom>
              <a:avLst/>
              <a:gdLst>
                <a:gd name="T0" fmla="*/ 0 w 29"/>
                <a:gd name="T1" fmla="*/ 36 h 36"/>
                <a:gd name="T2" fmla="*/ 0 w 29"/>
                <a:gd name="T3" fmla="*/ 36 h 36"/>
                <a:gd name="T4" fmla="*/ 0 w 29"/>
                <a:gd name="T5" fmla="*/ 30 h 36"/>
                <a:gd name="T6" fmla="*/ 6 w 29"/>
                <a:gd name="T7" fmla="*/ 24 h 36"/>
                <a:gd name="T8" fmla="*/ 12 w 29"/>
                <a:gd name="T9" fmla="*/ 18 h 36"/>
                <a:gd name="T10" fmla="*/ 18 w 29"/>
                <a:gd name="T11" fmla="*/ 12 h 36"/>
                <a:gd name="T12" fmla="*/ 23 w 29"/>
                <a:gd name="T13" fmla="*/ 6 h 36"/>
                <a:gd name="T14" fmla="*/ 23 w 29"/>
                <a:gd name="T15" fmla="*/ 0 h 36"/>
                <a:gd name="T16" fmla="*/ 29 w 29"/>
                <a:gd name="T17" fmla="*/ 0 h 36"/>
                <a:gd name="T18" fmla="*/ 29 w 29"/>
                <a:gd name="T19" fmla="*/ 0 h 36"/>
                <a:gd name="T20" fmla="*/ 23 w 29"/>
                <a:gd name="T21" fmla="*/ 6 h 36"/>
                <a:gd name="T22" fmla="*/ 18 w 29"/>
                <a:gd name="T23" fmla="*/ 12 h 36"/>
                <a:gd name="T24" fmla="*/ 18 w 29"/>
                <a:gd name="T25" fmla="*/ 18 h 36"/>
                <a:gd name="T26" fmla="*/ 12 w 29"/>
                <a:gd name="T27" fmla="*/ 24 h 36"/>
                <a:gd name="T28" fmla="*/ 6 w 29"/>
                <a:gd name="T29" fmla="*/ 30 h 36"/>
                <a:gd name="T30" fmla="*/ 0 w 29"/>
                <a:gd name="T31" fmla="*/ 36 h 36"/>
                <a:gd name="T32" fmla="*/ 0 w 29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9"/>
                <a:gd name="T52" fmla="*/ 0 h 36"/>
                <a:gd name="T53" fmla="*/ 29 w 2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9" h="36">
                  <a:moveTo>
                    <a:pt x="0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3" y="6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23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6" y="3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39" name="Freeform 425"/>
            <p:cNvSpPr>
              <a:spLocks/>
            </p:cNvSpPr>
            <p:nvPr/>
          </p:nvSpPr>
          <p:spPr bwMode="auto">
            <a:xfrm>
              <a:off x="4278" y="2168"/>
              <a:ext cx="23" cy="30"/>
            </a:xfrm>
            <a:custGeom>
              <a:avLst/>
              <a:gdLst>
                <a:gd name="T0" fmla="*/ 0 w 23"/>
                <a:gd name="T1" fmla="*/ 30 h 30"/>
                <a:gd name="T2" fmla="*/ 0 w 23"/>
                <a:gd name="T3" fmla="*/ 24 h 30"/>
                <a:gd name="T4" fmla="*/ 0 w 23"/>
                <a:gd name="T5" fmla="*/ 24 h 30"/>
                <a:gd name="T6" fmla="*/ 0 w 23"/>
                <a:gd name="T7" fmla="*/ 18 h 30"/>
                <a:gd name="T8" fmla="*/ 5 w 23"/>
                <a:gd name="T9" fmla="*/ 12 h 30"/>
                <a:gd name="T10" fmla="*/ 11 w 23"/>
                <a:gd name="T11" fmla="*/ 6 h 30"/>
                <a:gd name="T12" fmla="*/ 11 w 23"/>
                <a:gd name="T13" fmla="*/ 6 h 30"/>
                <a:gd name="T14" fmla="*/ 17 w 23"/>
                <a:gd name="T15" fmla="*/ 0 h 30"/>
                <a:gd name="T16" fmla="*/ 23 w 23"/>
                <a:gd name="T17" fmla="*/ 0 h 30"/>
                <a:gd name="T18" fmla="*/ 23 w 23"/>
                <a:gd name="T19" fmla="*/ 0 h 30"/>
                <a:gd name="T20" fmla="*/ 17 w 23"/>
                <a:gd name="T21" fmla="*/ 6 h 30"/>
                <a:gd name="T22" fmla="*/ 11 w 23"/>
                <a:gd name="T23" fmla="*/ 12 h 30"/>
                <a:gd name="T24" fmla="*/ 11 w 23"/>
                <a:gd name="T25" fmla="*/ 18 h 30"/>
                <a:gd name="T26" fmla="*/ 5 w 23"/>
                <a:gd name="T27" fmla="*/ 24 h 30"/>
                <a:gd name="T28" fmla="*/ 5 w 23"/>
                <a:gd name="T29" fmla="*/ 24 h 30"/>
                <a:gd name="T30" fmla="*/ 0 w 23"/>
                <a:gd name="T31" fmla="*/ 30 h 30"/>
                <a:gd name="T32" fmla="*/ 0 w 23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30"/>
                <a:gd name="T53" fmla="*/ 23 w 23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30">
                  <a:moveTo>
                    <a:pt x="0" y="30"/>
                  </a:moveTo>
                  <a:lnTo>
                    <a:pt x="0" y="24"/>
                  </a:lnTo>
                  <a:lnTo>
                    <a:pt x="0" y="18"/>
                  </a:lnTo>
                  <a:lnTo>
                    <a:pt x="5" y="12"/>
                  </a:lnTo>
                  <a:lnTo>
                    <a:pt x="11" y="6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17" y="6"/>
                  </a:lnTo>
                  <a:lnTo>
                    <a:pt x="11" y="12"/>
                  </a:lnTo>
                  <a:lnTo>
                    <a:pt x="11" y="18"/>
                  </a:lnTo>
                  <a:lnTo>
                    <a:pt x="5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40" name="Freeform 426"/>
            <p:cNvSpPr>
              <a:spLocks/>
            </p:cNvSpPr>
            <p:nvPr/>
          </p:nvSpPr>
          <p:spPr bwMode="auto">
            <a:xfrm>
              <a:off x="4289" y="2174"/>
              <a:ext cx="24" cy="24"/>
            </a:xfrm>
            <a:custGeom>
              <a:avLst/>
              <a:gdLst>
                <a:gd name="T0" fmla="*/ 0 w 24"/>
                <a:gd name="T1" fmla="*/ 24 h 24"/>
                <a:gd name="T2" fmla="*/ 0 w 24"/>
                <a:gd name="T3" fmla="*/ 18 h 24"/>
                <a:gd name="T4" fmla="*/ 6 w 24"/>
                <a:gd name="T5" fmla="*/ 18 h 24"/>
                <a:gd name="T6" fmla="*/ 6 w 24"/>
                <a:gd name="T7" fmla="*/ 12 h 24"/>
                <a:gd name="T8" fmla="*/ 12 w 24"/>
                <a:gd name="T9" fmla="*/ 12 h 24"/>
                <a:gd name="T10" fmla="*/ 18 w 24"/>
                <a:gd name="T11" fmla="*/ 6 h 24"/>
                <a:gd name="T12" fmla="*/ 18 w 24"/>
                <a:gd name="T13" fmla="*/ 0 h 24"/>
                <a:gd name="T14" fmla="*/ 24 w 24"/>
                <a:gd name="T15" fmla="*/ 0 h 24"/>
                <a:gd name="T16" fmla="*/ 24 w 24"/>
                <a:gd name="T17" fmla="*/ 0 h 24"/>
                <a:gd name="T18" fmla="*/ 24 w 24"/>
                <a:gd name="T19" fmla="*/ 0 h 24"/>
                <a:gd name="T20" fmla="*/ 18 w 24"/>
                <a:gd name="T21" fmla="*/ 6 h 24"/>
                <a:gd name="T22" fmla="*/ 18 w 24"/>
                <a:gd name="T23" fmla="*/ 12 h 24"/>
                <a:gd name="T24" fmla="*/ 12 w 24"/>
                <a:gd name="T25" fmla="*/ 12 h 24"/>
                <a:gd name="T26" fmla="*/ 12 w 24"/>
                <a:gd name="T27" fmla="*/ 18 h 24"/>
                <a:gd name="T28" fmla="*/ 6 w 24"/>
                <a:gd name="T29" fmla="*/ 18 h 24"/>
                <a:gd name="T30" fmla="*/ 6 w 24"/>
                <a:gd name="T31" fmla="*/ 24 h 24"/>
                <a:gd name="T32" fmla="*/ 0 w 24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24"/>
                  </a:moveTo>
                  <a:lnTo>
                    <a:pt x="0" y="18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41" name="Freeform 427"/>
            <p:cNvSpPr>
              <a:spLocks/>
            </p:cNvSpPr>
            <p:nvPr/>
          </p:nvSpPr>
          <p:spPr bwMode="auto">
            <a:xfrm>
              <a:off x="4307" y="2180"/>
              <a:ext cx="12" cy="12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12 h 12"/>
                <a:gd name="T4" fmla="*/ 6 w 12"/>
                <a:gd name="T5" fmla="*/ 6 h 12"/>
                <a:gd name="T6" fmla="*/ 12 w 12"/>
                <a:gd name="T7" fmla="*/ 0 h 12"/>
                <a:gd name="T8" fmla="*/ 12 w 12"/>
                <a:gd name="T9" fmla="*/ 0 h 12"/>
                <a:gd name="T10" fmla="*/ 12 w 12"/>
                <a:gd name="T11" fmla="*/ 0 h 12"/>
                <a:gd name="T12" fmla="*/ 6 w 12"/>
                <a:gd name="T13" fmla="*/ 6 h 12"/>
                <a:gd name="T14" fmla="*/ 0 w 12"/>
                <a:gd name="T15" fmla="*/ 12 h 12"/>
                <a:gd name="T16" fmla="*/ 0 w 12"/>
                <a:gd name="T17" fmla="*/ 12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12"/>
                <a:gd name="T29" fmla="*/ 12 w 12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12">
                  <a:moveTo>
                    <a:pt x="0" y="12"/>
                  </a:moveTo>
                  <a:lnTo>
                    <a:pt x="0" y="12"/>
                  </a:lnTo>
                  <a:lnTo>
                    <a:pt x="6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42" name="Freeform 428"/>
            <p:cNvSpPr>
              <a:spLocks/>
            </p:cNvSpPr>
            <p:nvPr/>
          </p:nvSpPr>
          <p:spPr bwMode="auto">
            <a:xfrm>
              <a:off x="4182" y="2168"/>
              <a:ext cx="18" cy="18"/>
            </a:xfrm>
            <a:custGeom>
              <a:avLst/>
              <a:gdLst>
                <a:gd name="T0" fmla="*/ 18 w 18"/>
                <a:gd name="T1" fmla="*/ 0 h 18"/>
                <a:gd name="T2" fmla="*/ 18 w 18"/>
                <a:gd name="T3" fmla="*/ 0 h 18"/>
                <a:gd name="T4" fmla="*/ 12 w 18"/>
                <a:gd name="T5" fmla="*/ 12 h 18"/>
                <a:gd name="T6" fmla="*/ 6 w 18"/>
                <a:gd name="T7" fmla="*/ 18 h 18"/>
                <a:gd name="T8" fmla="*/ 6 w 18"/>
                <a:gd name="T9" fmla="*/ 18 h 18"/>
                <a:gd name="T10" fmla="*/ 0 w 18"/>
                <a:gd name="T11" fmla="*/ 12 h 18"/>
                <a:gd name="T12" fmla="*/ 6 w 18"/>
                <a:gd name="T13" fmla="*/ 12 h 18"/>
                <a:gd name="T14" fmla="*/ 6 w 18"/>
                <a:gd name="T15" fmla="*/ 6 h 18"/>
                <a:gd name="T16" fmla="*/ 6 w 18"/>
                <a:gd name="T17" fmla="*/ 6 h 18"/>
                <a:gd name="T18" fmla="*/ 12 w 18"/>
                <a:gd name="T19" fmla="*/ 6 h 18"/>
                <a:gd name="T20" fmla="*/ 18 w 18"/>
                <a:gd name="T21" fmla="*/ 0 h 18"/>
                <a:gd name="T22" fmla="*/ 18 w 18"/>
                <a:gd name="T23" fmla="*/ 0 h 18"/>
                <a:gd name="T24" fmla="*/ 18 w 18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18"/>
                <a:gd name="T41" fmla="*/ 18 w 18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18">
                  <a:moveTo>
                    <a:pt x="18" y="0"/>
                  </a:moveTo>
                  <a:lnTo>
                    <a:pt x="18" y="0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43" name="Freeform 429"/>
            <p:cNvSpPr>
              <a:spLocks/>
            </p:cNvSpPr>
            <p:nvPr/>
          </p:nvSpPr>
          <p:spPr bwMode="auto">
            <a:xfrm>
              <a:off x="4182" y="2157"/>
              <a:ext cx="18" cy="5"/>
            </a:xfrm>
            <a:custGeom>
              <a:avLst/>
              <a:gdLst>
                <a:gd name="T0" fmla="*/ 18 w 18"/>
                <a:gd name="T1" fmla="*/ 5 h 5"/>
                <a:gd name="T2" fmla="*/ 18 w 18"/>
                <a:gd name="T3" fmla="*/ 5 h 5"/>
                <a:gd name="T4" fmla="*/ 18 w 18"/>
                <a:gd name="T5" fmla="*/ 5 h 5"/>
                <a:gd name="T6" fmla="*/ 12 w 18"/>
                <a:gd name="T7" fmla="*/ 5 h 5"/>
                <a:gd name="T8" fmla="*/ 12 w 18"/>
                <a:gd name="T9" fmla="*/ 5 h 5"/>
                <a:gd name="T10" fmla="*/ 6 w 18"/>
                <a:gd name="T11" fmla="*/ 0 h 5"/>
                <a:gd name="T12" fmla="*/ 6 w 18"/>
                <a:gd name="T13" fmla="*/ 0 h 5"/>
                <a:gd name="T14" fmla="*/ 0 w 18"/>
                <a:gd name="T15" fmla="*/ 0 h 5"/>
                <a:gd name="T16" fmla="*/ 0 w 18"/>
                <a:gd name="T17" fmla="*/ 0 h 5"/>
                <a:gd name="T18" fmla="*/ 0 w 18"/>
                <a:gd name="T19" fmla="*/ 0 h 5"/>
                <a:gd name="T20" fmla="*/ 0 w 18"/>
                <a:gd name="T21" fmla="*/ 5 h 5"/>
                <a:gd name="T22" fmla="*/ 6 w 18"/>
                <a:gd name="T23" fmla="*/ 5 h 5"/>
                <a:gd name="T24" fmla="*/ 6 w 18"/>
                <a:gd name="T25" fmla="*/ 5 h 5"/>
                <a:gd name="T26" fmla="*/ 12 w 18"/>
                <a:gd name="T27" fmla="*/ 5 h 5"/>
                <a:gd name="T28" fmla="*/ 12 w 18"/>
                <a:gd name="T29" fmla="*/ 5 h 5"/>
                <a:gd name="T30" fmla="*/ 18 w 18"/>
                <a:gd name="T31" fmla="*/ 5 h 5"/>
                <a:gd name="T32" fmla="*/ 18 w 18"/>
                <a:gd name="T33" fmla="*/ 5 h 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5"/>
                <a:gd name="T53" fmla="*/ 18 w 18"/>
                <a:gd name="T54" fmla="*/ 5 h 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5">
                  <a:moveTo>
                    <a:pt x="18" y="5"/>
                  </a:moveTo>
                  <a:lnTo>
                    <a:pt x="18" y="5"/>
                  </a:lnTo>
                  <a:lnTo>
                    <a:pt x="12" y="5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6" y="5"/>
                  </a:lnTo>
                  <a:lnTo>
                    <a:pt x="12" y="5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44" name="Freeform 430"/>
            <p:cNvSpPr>
              <a:spLocks/>
            </p:cNvSpPr>
            <p:nvPr/>
          </p:nvSpPr>
          <p:spPr bwMode="auto">
            <a:xfrm>
              <a:off x="4176" y="2168"/>
              <a:ext cx="24" cy="6"/>
            </a:xfrm>
            <a:custGeom>
              <a:avLst/>
              <a:gdLst>
                <a:gd name="T0" fmla="*/ 24 w 24"/>
                <a:gd name="T1" fmla="*/ 0 h 6"/>
                <a:gd name="T2" fmla="*/ 18 w 24"/>
                <a:gd name="T3" fmla="*/ 0 h 6"/>
                <a:gd name="T4" fmla="*/ 18 w 24"/>
                <a:gd name="T5" fmla="*/ 0 h 6"/>
                <a:gd name="T6" fmla="*/ 12 w 24"/>
                <a:gd name="T7" fmla="*/ 0 h 6"/>
                <a:gd name="T8" fmla="*/ 12 w 24"/>
                <a:gd name="T9" fmla="*/ 0 h 6"/>
                <a:gd name="T10" fmla="*/ 6 w 24"/>
                <a:gd name="T11" fmla="*/ 0 h 6"/>
                <a:gd name="T12" fmla="*/ 6 w 24"/>
                <a:gd name="T13" fmla="*/ 0 h 6"/>
                <a:gd name="T14" fmla="*/ 0 w 24"/>
                <a:gd name="T15" fmla="*/ 0 h 6"/>
                <a:gd name="T16" fmla="*/ 0 w 24"/>
                <a:gd name="T17" fmla="*/ 0 h 6"/>
                <a:gd name="T18" fmla="*/ 0 w 24"/>
                <a:gd name="T19" fmla="*/ 6 h 6"/>
                <a:gd name="T20" fmla="*/ 0 w 24"/>
                <a:gd name="T21" fmla="*/ 6 h 6"/>
                <a:gd name="T22" fmla="*/ 6 w 24"/>
                <a:gd name="T23" fmla="*/ 6 h 6"/>
                <a:gd name="T24" fmla="*/ 12 w 24"/>
                <a:gd name="T25" fmla="*/ 6 h 6"/>
                <a:gd name="T26" fmla="*/ 12 w 24"/>
                <a:gd name="T27" fmla="*/ 0 h 6"/>
                <a:gd name="T28" fmla="*/ 18 w 24"/>
                <a:gd name="T29" fmla="*/ 0 h 6"/>
                <a:gd name="T30" fmla="*/ 18 w 24"/>
                <a:gd name="T31" fmla="*/ 0 h 6"/>
                <a:gd name="T32" fmla="*/ 24 w 24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24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45" name="Freeform 431"/>
            <p:cNvSpPr>
              <a:spLocks/>
            </p:cNvSpPr>
            <p:nvPr/>
          </p:nvSpPr>
          <p:spPr bwMode="auto">
            <a:xfrm>
              <a:off x="4188" y="2145"/>
              <a:ext cx="24" cy="17"/>
            </a:xfrm>
            <a:custGeom>
              <a:avLst/>
              <a:gdLst>
                <a:gd name="T0" fmla="*/ 24 w 24"/>
                <a:gd name="T1" fmla="*/ 17 h 17"/>
                <a:gd name="T2" fmla="*/ 18 w 24"/>
                <a:gd name="T3" fmla="*/ 17 h 17"/>
                <a:gd name="T4" fmla="*/ 18 w 24"/>
                <a:gd name="T5" fmla="*/ 12 h 17"/>
                <a:gd name="T6" fmla="*/ 12 w 24"/>
                <a:gd name="T7" fmla="*/ 12 h 17"/>
                <a:gd name="T8" fmla="*/ 6 w 24"/>
                <a:gd name="T9" fmla="*/ 12 h 17"/>
                <a:gd name="T10" fmla="*/ 6 w 24"/>
                <a:gd name="T11" fmla="*/ 6 h 17"/>
                <a:gd name="T12" fmla="*/ 0 w 24"/>
                <a:gd name="T13" fmla="*/ 6 h 17"/>
                <a:gd name="T14" fmla="*/ 0 w 24"/>
                <a:gd name="T15" fmla="*/ 0 h 17"/>
                <a:gd name="T16" fmla="*/ 0 w 24"/>
                <a:gd name="T17" fmla="*/ 0 h 17"/>
                <a:gd name="T18" fmla="*/ 0 w 24"/>
                <a:gd name="T19" fmla="*/ 0 h 17"/>
                <a:gd name="T20" fmla="*/ 6 w 24"/>
                <a:gd name="T21" fmla="*/ 0 h 17"/>
                <a:gd name="T22" fmla="*/ 6 w 24"/>
                <a:gd name="T23" fmla="*/ 6 h 17"/>
                <a:gd name="T24" fmla="*/ 12 w 24"/>
                <a:gd name="T25" fmla="*/ 6 h 17"/>
                <a:gd name="T26" fmla="*/ 12 w 24"/>
                <a:gd name="T27" fmla="*/ 12 h 17"/>
                <a:gd name="T28" fmla="*/ 18 w 24"/>
                <a:gd name="T29" fmla="*/ 12 h 17"/>
                <a:gd name="T30" fmla="*/ 18 w 24"/>
                <a:gd name="T31" fmla="*/ 17 h 17"/>
                <a:gd name="T32" fmla="*/ 24 w 24"/>
                <a:gd name="T33" fmla="*/ 17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7"/>
                <a:gd name="T53" fmla="*/ 24 w 24"/>
                <a:gd name="T54" fmla="*/ 17 h 1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7">
                  <a:moveTo>
                    <a:pt x="24" y="17"/>
                  </a:moveTo>
                  <a:lnTo>
                    <a:pt x="18" y="17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17"/>
                  </a:lnTo>
                  <a:lnTo>
                    <a:pt x="24" y="17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46" name="Freeform 432"/>
            <p:cNvSpPr>
              <a:spLocks/>
            </p:cNvSpPr>
            <p:nvPr/>
          </p:nvSpPr>
          <p:spPr bwMode="auto">
            <a:xfrm>
              <a:off x="4313" y="2151"/>
              <a:ext cx="6" cy="23"/>
            </a:xfrm>
            <a:custGeom>
              <a:avLst/>
              <a:gdLst>
                <a:gd name="T0" fmla="*/ 0 w 6"/>
                <a:gd name="T1" fmla="*/ 23 h 23"/>
                <a:gd name="T2" fmla="*/ 0 w 6"/>
                <a:gd name="T3" fmla="*/ 17 h 23"/>
                <a:gd name="T4" fmla="*/ 0 w 6"/>
                <a:gd name="T5" fmla="*/ 11 h 23"/>
                <a:gd name="T6" fmla="*/ 0 w 6"/>
                <a:gd name="T7" fmla="*/ 0 h 23"/>
                <a:gd name="T8" fmla="*/ 0 w 6"/>
                <a:gd name="T9" fmla="*/ 0 h 23"/>
                <a:gd name="T10" fmla="*/ 6 w 6"/>
                <a:gd name="T11" fmla="*/ 0 h 23"/>
                <a:gd name="T12" fmla="*/ 6 w 6"/>
                <a:gd name="T13" fmla="*/ 6 h 23"/>
                <a:gd name="T14" fmla="*/ 0 w 6"/>
                <a:gd name="T15" fmla="*/ 17 h 23"/>
                <a:gd name="T16" fmla="*/ 0 w 6"/>
                <a:gd name="T17" fmla="*/ 23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3"/>
                <a:gd name="T29" fmla="*/ 6 w 6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3">
                  <a:moveTo>
                    <a:pt x="0" y="23"/>
                  </a:moveTo>
                  <a:lnTo>
                    <a:pt x="0" y="17"/>
                  </a:lnTo>
                  <a:lnTo>
                    <a:pt x="0" y="11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17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47" name="Freeform 433"/>
            <p:cNvSpPr>
              <a:spLocks/>
            </p:cNvSpPr>
            <p:nvPr/>
          </p:nvSpPr>
          <p:spPr bwMode="auto">
            <a:xfrm>
              <a:off x="4319" y="2151"/>
              <a:ext cx="12" cy="29"/>
            </a:xfrm>
            <a:custGeom>
              <a:avLst/>
              <a:gdLst>
                <a:gd name="T0" fmla="*/ 0 w 12"/>
                <a:gd name="T1" fmla="*/ 29 h 29"/>
                <a:gd name="T2" fmla="*/ 0 w 12"/>
                <a:gd name="T3" fmla="*/ 23 h 29"/>
                <a:gd name="T4" fmla="*/ 0 w 12"/>
                <a:gd name="T5" fmla="*/ 11 h 29"/>
                <a:gd name="T6" fmla="*/ 6 w 12"/>
                <a:gd name="T7" fmla="*/ 6 h 29"/>
                <a:gd name="T8" fmla="*/ 6 w 12"/>
                <a:gd name="T9" fmla="*/ 0 h 29"/>
                <a:gd name="T10" fmla="*/ 12 w 12"/>
                <a:gd name="T11" fmla="*/ 6 h 29"/>
                <a:gd name="T12" fmla="*/ 6 w 12"/>
                <a:gd name="T13" fmla="*/ 11 h 29"/>
                <a:gd name="T14" fmla="*/ 6 w 12"/>
                <a:gd name="T15" fmla="*/ 23 h 29"/>
                <a:gd name="T16" fmla="*/ 0 w 12"/>
                <a:gd name="T17" fmla="*/ 29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29"/>
                <a:gd name="T29" fmla="*/ 12 w 12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29">
                  <a:moveTo>
                    <a:pt x="0" y="29"/>
                  </a:moveTo>
                  <a:lnTo>
                    <a:pt x="0" y="23"/>
                  </a:lnTo>
                  <a:lnTo>
                    <a:pt x="0" y="11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6"/>
                  </a:lnTo>
                  <a:lnTo>
                    <a:pt x="6" y="11"/>
                  </a:lnTo>
                  <a:lnTo>
                    <a:pt x="6" y="23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48" name="Freeform 434"/>
            <p:cNvSpPr>
              <a:spLocks/>
            </p:cNvSpPr>
            <p:nvPr/>
          </p:nvSpPr>
          <p:spPr bwMode="auto">
            <a:xfrm>
              <a:off x="4295" y="2139"/>
              <a:ext cx="6" cy="29"/>
            </a:xfrm>
            <a:custGeom>
              <a:avLst/>
              <a:gdLst>
                <a:gd name="T0" fmla="*/ 6 w 6"/>
                <a:gd name="T1" fmla="*/ 29 h 29"/>
                <a:gd name="T2" fmla="*/ 6 w 6"/>
                <a:gd name="T3" fmla="*/ 23 h 29"/>
                <a:gd name="T4" fmla="*/ 0 w 6"/>
                <a:gd name="T5" fmla="*/ 18 h 29"/>
                <a:gd name="T6" fmla="*/ 0 w 6"/>
                <a:gd name="T7" fmla="*/ 6 h 29"/>
                <a:gd name="T8" fmla="*/ 6 w 6"/>
                <a:gd name="T9" fmla="*/ 0 h 29"/>
                <a:gd name="T10" fmla="*/ 6 w 6"/>
                <a:gd name="T11" fmla="*/ 6 h 29"/>
                <a:gd name="T12" fmla="*/ 6 w 6"/>
                <a:gd name="T13" fmla="*/ 12 h 29"/>
                <a:gd name="T14" fmla="*/ 6 w 6"/>
                <a:gd name="T15" fmla="*/ 18 h 29"/>
                <a:gd name="T16" fmla="*/ 6 w 6"/>
                <a:gd name="T17" fmla="*/ 29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9"/>
                <a:gd name="T29" fmla="*/ 6 w 6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9">
                  <a:moveTo>
                    <a:pt x="6" y="29"/>
                  </a:moveTo>
                  <a:lnTo>
                    <a:pt x="6" y="23"/>
                  </a:lnTo>
                  <a:lnTo>
                    <a:pt x="0" y="18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6" y="2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49" name="Freeform 435"/>
            <p:cNvSpPr>
              <a:spLocks/>
            </p:cNvSpPr>
            <p:nvPr/>
          </p:nvSpPr>
          <p:spPr bwMode="auto">
            <a:xfrm>
              <a:off x="4283" y="2133"/>
              <a:ext cx="6" cy="29"/>
            </a:xfrm>
            <a:custGeom>
              <a:avLst/>
              <a:gdLst>
                <a:gd name="T0" fmla="*/ 6 w 6"/>
                <a:gd name="T1" fmla="*/ 29 h 29"/>
                <a:gd name="T2" fmla="*/ 6 w 6"/>
                <a:gd name="T3" fmla="*/ 24 h 29"/>
                <a:gd name="T4" fmla="*/ 0 w 6"/>
                <a:gd name="T5" fmla="*/ 12 h 29"/>
                <a:gd name="T6" fmla="*/ 0 w 6"/>
                <a:gd name="T7" fmla="*/ 6 h 29"/>
                <a:gd name="T8" fmla="*/ 0 w 6"/>
                <a:gd name="T9" fmla="*/ 0 h 29"/>
                <a:gd name="T10" fmla="*/ 6 w 6"/>
                <a:gd name="T11" fmla="*/ 6 h 29"/>
                <a:gd name="T12" fmla="*/ 6 w 6"/>
                <a:gd name="T13" fmla="*/ 12 h 29"/>
                <a:gd name="T14" fmla="*/ 6 w 6"/>
                <a:gd name="T15" fmla="*/ 24 h 29"/>
                <a:gd name="T16" fmla="*/ 6 w 6"/>
                <a:gd name="T17" fmla="*/ 29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9"/>
                <a:gd name="T29" fmla="*/ 6 w 6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9">
                  <a:moveTo>
                    <a:pt x="6" y="29"/>
                  </a:moveTo>
                  <a:lnTo>
                    <a:pt x="6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6" y="24"/>
                  </a:lnTo>
                  <a:lnTo>
                    <a:pt x="6" y="2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50" name="Freeform 436"/>
            <p:cNvSpPr>
              <a:spLocks/>
            </p:cNvSpPr>
            <p:nvPr/>
          </p:nvSpPr>
          <p:spPr bwMode="auto">
            <a:xfrm>
              <a:off x="4266" y="2127"/>
              <a:ext cx="12" cy="30"/>
            </a:xfrm>
            <a:custGeom>
              <a:avLst/>
              <a:gdLst>
                <a:gd name="T0" fmla="*/ 12 w 12"/>
                <a:gd name="T1" fmla="*/ 30 h 30"/>
                <a:gd name="T2" fmla="*/ 6 w 12"/>
                <a:gd name="T3" fmla="*/ 24 h 30"/>
                <a:gd name="T4" fmla="*/ 0 w 12"/>
                <a:gd name="T5" fmla="*/ 12 h 30"/>
                <a:gd name="T6" fmla="*/ 0 w 12"/>
                <a:gd name="T7" fmla="*/ 0 h 30"/>
                <a:gd name="T8" fmla="*/ 0 w 12"/>
                <a:gd name="T9" fmla="*/ 0 h 30"/>
                <a:gd name="T10" fmla="*/ 6 w 12"/>
                <a:gd name="T11" fmla="*/ 6 h 30"/>
                <a:gd name="T12" fmla="*/ 6 w 12"/>
                <a:gd name="T13" fmla="*/ 12 h 30"/>
                <a:gd name="T14" fmla="*/ 12 w 12"/>
                <a:gd name="T15" fmla="*/ 24 h 30"/>
                <a:gd name="T16" fmla="*/ 12 w 12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12" y="30"/>
                  </a:moveTo>
                  <a:lnTo>
                    <a:pt x="6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24"/>
                  </a:lnTo>
                  <a:lnTo>
                    <a:pt x="12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51" name="Freeform 437"/>
            <p:cNvSpPr>
              <a:spLocks/>
            </p:cNvSpPr>
            <p:nvPr/>
          </p:nvSpPr>
          <p:spPr bwMode="auto">
            <a:xfrm>
              <a:off x="4230" y="2121"/>
              <a:ext cx="18" cy="36"/>
            </a:xfrm>
            <a:custGeom>
              <a:avLst/>
              <a:gdLst>
                <a:gd name="T0" fmla="*/ 18 w 18"/>
                <a:gd name="T1" fmla="*/ 36 h 36"/>
                <a:gd name="T2" fmla="*/ 18 w 18"/>
                <a:gd name="T3" fmla="*/ 36 h 36"/>
                <a:gd name="T4" fmla="*/ 12 w 18"/>
                <a:gd name="T5" fmla="*/ 30 h 36"/>
                <a:gd name="T6" fmla="*/ 12 w 18"/>
                <a:gd name="T7" fmla="*/ 24 h 36"/>
                <a:gd name="T8" fmla="*/ 6 w 18"/>
                <a:gd name="T9" fmla="*/ 18 h 36"/>
                <a:gd name="T10" fmla="*/ 6 w 18"/>
                <a:gd name="T11" fmla="*/ 12 h 36"/>
                <a:gd name="T12" fmla="*/ 0 w 18"/>
                <a:gd name="T13" fmla="*/ 6 h 36"/>
                <a:gd name="T14" fmla="*/ 0 w 18"/>
                <a:gd name="T15" fmla="*/ 6 h 36"/>
                <a:gd name="T16" fmla="*/ 6 w 18"/>
                <a:gd name="T17" fmla="*/ 0 h 36"/>
                <a:gd name="T18" fmla="*/ 6 w 18"/>
                <a:gd name="T19" fmla="*/ 0 h 36"/>
                <a:gd name="T20" fmla="*/ 6 w 18"/>
                <a:gd name="T21" fmla="*/ 6 h 36"/>
                <a:gd name="T22" fmla="*/ 12 w 18"/>
                <a:gd name="T23" fmla="*/ 12 h 36"/>
                <a:gd name="T24" fmla="*/ 12 w 18"/>
                <a:gd name="T25" fmla="*/ 18 h 36"/>
                <a:gd name="T26" fmla="*/ 12 w 18"/>
                <a:gd name="T27" fmla="*/ 24 h 36"/>
                <a:gd name="T28" fmla="*/ 18 w 18"/>
                <a:gd name="T29" fmla="*/ 30 h 36"/>
                <a:gd name="T30" fmla="*/ 18 w 18"/>
                <a:gd name="T31" fmla="*/ 36 h 36"/>
                <a:gd name="T32" fmla="*/ 18 w 18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6"/>
                <a:gd name="T53" fmla="*/ 18 w 18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6">
                  <a:moveTo>
                    <a:pt x="18" y="36"/>
                  </a:moveTo>
                  <a:lnTo>
                    <a:pt x="18" y="36"/>
                  </a:lnTo>
                  <a:lnTo>
                    <a:pt x="12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2" y="24"/>
                  </a:lnTo>
                  <a:lnTo>
                    <a:pt x="18" y="30"/>
                  </a:lnTo>
                  <a:lnTo>
                    <a:pt x="18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52" name="Freeform 438"/>
            <p:cNvSpPr>
              <a:spLocks/>
            </p:cNvSpPr>
            <p:nvPr/>
          </p:nvSpPr>
          <p:spPr bwMode="auto">
            <a:xfrm>
              <a:off x="4200" y="2127"/>
              <a:ext cx="24" cy="35"/>
            </a:xfrm>
            <a:custGeom>
              <a:avLst/>
              <a:gdLst>
                <a:gd name="T0" fmla="*/ 24 w 24"/>
                <a:gd name="T1" fmla="*/ 35 h 35"/>
                <a:gd name="T2" fmla="*/ 18 w 24"/>
                <a:gd name="T3" fmla="*/ 30 h 35"/>
                <a:gd name="T4" fmla="*/ 18 w 24"/>
                <a:gd name="T5" fmla="*/ 30 h 35"/>
                <a:gd name="T6" fmla="*/ 12 w 24"/>
                <a:gd name="T7" fmla="*/ 24 h 35"/>
                <a:gd name="T8" fmla="*/ 6 w 24"/>
                <a:gd name="T9" fmla="*/ 18 h 35"/>
                <a:gd name="T10" fmla="*/ 6 w 24"/>
                <a:gd name="T11" fmla="*/ 12 h 35"/>
                <a:gd name="T12" fmla="*/ 0 w 24"/>
                <a:gd name="T13" fmla="*/ 6 h 35"/>
                <a:gd name="T14" fmla="*/ 0 w 24"/>
                <a:gd name="T15" fmla="*/ 6 h 35"/>
                <a:gd name="T16" fmla="*/ 0 w 24"/>
                <a:gd name="T17" fmla="*/ 0 h 35"/>
                <a:gd name="T18" fmla="*/ 6 w 24"/>
                <a:gd name="T19" fmla="*/ 0 h 35"/>
                <a:gd name="T20" fmla="*/ 6 w 24"/>
                <a:gd name="T21" fmla="*/ 6 h 35"/>
                <a:gd name="T22" fmla="*/ 6 w 24"/>
                <a:gd name="T23" fmla="*/ 12 h 35"/>
                <a:gd name="T24" fmla="*/ 12 w 24"/>
                <a:gd name="T25" fmla="*/ 18 h 35"/>
                <a:gd name="T26" fmla="*/ 12 w 24"/>
                <a:gd name="T27" fmla="*/ 24 h 35"/>
                <a:gd name="T28" fmla="*/ 18 w 24"/>
                <a:gd name="T29" fmla="*/ 30 h 35"/>
                <a:gd name="T30" fmla="*/ 18 w 24"/>
                <a:gd name="T31" fmla="*/ 35 h 35"/>
                <a:gd name="T32" fmla="*/ 24 w 24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5"/>
                <a:gd name="T53" fmla="*/ 24 w 24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5">
                  <a:moveTo>
                    <a:pt x="24" y="35"/>
                  </a:moveTo>
                  <a:lnTo>
                    <a:pt x="18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2" y="24"/>
                  </a:lnTo>
                  <a:lnTo>
                    <a:pt x="18" y="30"/>
                  </a:lnTo>
                  <a:lnTo>
                    <a:pt x="18" y="35"/>
                  </a:lnTo>
                  <a:lnTo>
                    <a:pt x="24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53" name="Freeform 439"/>
            <p:cNvSpPr>
              <a:spLocks/>
            </p:cNvSpPr>
            <p:nvPr/>
          </p:nvSpPr>
          <p:spPr bwMode="auto">
            <a:xfrm>
              <a:off x="4248" y="2127"/>
              <a:ext cx="18" cy="30"/>
            </a:xfrm>
            <a:custGeom>
              <a:avLst/>
              <a:gdLst>
                <a:gd name="T0" fmla="*/ 18 w 18"/>
                <a:gd name="T1" fmla="*/ 30 h 30"/>
                <a:gd name="T2" fmla="*/ 12 w 18"/>
                <a:gd name="T3" fmla="*/ 30 h 30"/>
                <a:gd name="T4" fmla="*/ 12 w 18"/>
                <a:gd name="T5" fmla="*/ 24 h 30"/>
                <a:gd name="T6" fmla="*/ 6 w 18"/>
                <a:gd name="T7" fmla="*/ 18 h 30"/>
                <a:gd name="T8" fmla="*/ 0 w 18"/>
                <a:gd name="T9" fmla="*/ 12 h 30"/>
                <a:gd name="T10" fmla="*/ 0 w 18"/>
                <a:gd name="T11" fmla="*/ 6 h 30"/>
                <a:gd name="T12" fmla="*/ 0 w 18"/>
                <a:gd name="T13" fmla="*/ 6 h 30"/>
                <a:gd name="T14" fmla="*/ 0 w 18"/>
                <a:gd name="T15" fmla="*/ 0 h 30"/>
                <a:gd name="T16" fmla="*/ 0 w 18"/>
                <a:gd name="T17" fmla="*/ 0 h 30"/>
                <a:gd name="T18" fmla="*/ 0 w 18"/>
                <a:gd name="T19" fmla="*/ 0 h 30"/>
                <a:gd name="T20" fmla="*/ 6 w 18"/>
                <a:gd name="T21" fmla="*/ 6 h 30"/>
                <a:gd name="T22" fmla="*/ 6 w 18"/>
                <a:gd name="T23" fmla="*/ 6 h 30"/>
                <a:gd name="T24" fmla="*/ 6 w 18"/>
                <a:gd name="T25" fmla="*/ 12 h 30"/>
                <a:gd name="T26" fmla="*/ 12 w 18"/>
                <a:gd name="T27" fmla="*/ 18 h 30"/>
                <a:gd name="T28" fmla="*/ 12 w 18"/>
                <a:gd name="T29" fmla="*/ 24 h 30"/>
                <a:gd name="T30" fmla="*/ 12 w 18"/>
                <a:gd name="T31" fmla="*/ 30 h 30"/>
                <a:gd name="T32" fmla="*/ 18 w 18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0"/>
                <a:gd name="T53" fmla="*/ 18 w 1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0">
                  <a:moveTo>
                    <a:pt x="18" y="30"/>
                  </a:moveTo>
                  <a:lnTo>
                    <a:pt x="12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2" y="24"/>
                  </a:lnTo>
                  <a:lnTo>
                    <a:pt x="12" y="30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54" name="Freeform 440"/>
            <p:cNvSpPr>
              <a:spLocks/>
            </p:cNvSpPr>
            <p:nvPr/>
          </p:nvSpPr>
          <p:spPr bwMode="auto">
            <a:xfrm>
              <a:off x="4236" y="2157"/>
              <a:ext cx="24" cy="41"/>
            </a:xfrm>
            <a:custGeom>
              <a:avLst/>
              <a:gdLst>
                <a:gd name="T0" fmla="*/ 0 w 24"/>
                <a:gd name="T1" fmla="*/ 41 h 41"/>
                <a:gd name="T2" fmla="*/ 0 w 24"/>
                <a:gd name="T3" fmla="*/ 41 h 41"/>
                <a:gd name="T4" fmla="*/ 0 w 24"/>
                <a:gd name="T5" fmla="*/ 35 h 41"/>
                <a:gd name="T6" fmla="*/ 0 w 24"/>
                <a:gd name="T7" fmla="*/ 29 h 41"/>
                <a:gd name="T8" fmla="*/ 6 w 24"/>
                <a:gd name="T9" fmla="*/ 23 h 41"/>
                <a:gd name="T10" fmla="*/ 12 w 24"/>
                <a:gd name="T11" fmla="*/ 11 h 41"/>
                <a:gd name="T12" fmla="*/ 18 w 24"/>
                <a:gd name="T13" fmla="*/ 5 h 41"/>
                <a:gd name="T14" fmla="*/ 24 w 24"/>
                <a:gd name="T15" fmla="*/ 0 h 41"/>
                <a:gd name="T16" fmla="*/ 24 w 24"/>
                <a:gd name="T17" fmla="*/ 0 h 41"/>
                <a:gd name="T18" fmla="*/ 24 w 24"/>
                <a:gd name="T19" fmla="*/ 0 h 41"/>
                <a:gd name="T20" fmla="*/ 24 w 24"/>
                <a:gd name="T21" fmla="*/ 5 h 41"/>
                <a:gd name="T22" fmla="*/ 18 w 24"/>
                <a:gd name="T23" fmla="*/ 17 h 41"/>
                <a:gd name="T24" fmla="*/ 12 w 24"/>
                <a:gd name="T25" fmla="*/ 23 h 41"/>
                <a:gd name="T26" fmla="*/ 6 w 24"/>
                <a:gd name="T27" fmla="*/ 29 h 41"/>
                <a:gd name="T28" fmla="*/ 6 w 24"/>
                <a:gd name="T29" fmla="*/ 35 h 41"/>
                <a:gd name="T30" fmla="*/ 0 w 24"/>
                <a:gd name="T31" fmla="*/ 41 h 41"/>
                <a:gd name="T32" fmla="*/ 0 w 24"/>
                <a:gd name="T33" fmla="*/ 41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1"/>
                <a:gd name="T53" fmla="*/ 24 w 24"/>
                <a:gd name="T54" fmla="*/ 41 h 4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1">
                  <a:moveTo>
                    <a:pt x="0" y="41"/>
                  </a:moveTo>
                  <a:lnTo>
                    <a:pt x="0" y="41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6" y="23"/>
                  </a:lnTo>
                  <a:lnTo>
                    <a:pt x="12" y="11"/>
                  </a:lnTo>
                  <a:lnTo>
                    <a:pt x="18" y="5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18" y="17"/>
                  </a:lnTo>
                  <a:lnTo>
                    <a:pt x="12" y="23"/>
                  </a:lnTo>
                  <a:lnTo>
                    <a:pt x="6" y="29"/>
                  </a:lnTo>
                  <a:lnTo>
                    <a:pt x="6" y="35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55" name="Freeform 441"/>
            <p:cNvSpPr>
              <a:spLocks/>
            </p:cNvSpPr>
            <p:nvPr/>
          </p:nvSpPr>
          <p:spPr bwMode="auto">
            <a:xfrm>
              <a:off x="4212" y="2157"/>
              <a:ext cx="24" cy="35"/>
            </a:xfrm>
            <a:custGeom>
              <a:avLst/>
              <a:gdLst>
                <a:gd name="T0" fmla="*/ 0 w 24"/>
                <a:gd name="T1" fmla="*/ 35 h 35"/>
                <a:gd name="T2" fmla="*/ 0 w 24"/>
                <a:gd name="T3" fmla="*/ 35 h 35"/>
                <a:gd name="T4" fmla="*/ 6 w 24"/>
                <a:gd name="T5" fmla="*/ 29 h 35"/>
                <a:gd name="T6" fmla="*/ 6 w 24"/>
                <a:gd name="T7" fmla="*/ 23 h 35"/>
                <a:gd name="T8" fmla="*/ 6 w 24"/>
                <a:gd name="T9" fmla="*/ 17 h 35"/>
                <a:gd name="T10" fmla="*/ 12 w 24"/>
                <a:gd name="T11" fmla="*/ 11 h 35"/>
                <a:gd name="T12" fmla="*/ 18 w 24"/>
                <a:gd name="T13" fmla="*/ 5 h 35"/>
                <a:gd name="T14" fmla="*/ 24 w 24"/>
                <a:gd name="T15" fmla="*/ 5 h 35"/>
                <a:gd name="T16" fmla="*/ 24 w 24"/>
                <a:gd name="T17" fmla="*/ 0 h 35"/>
                <a:gd name="T18" fmla="*/ 24 w 24"/>
                <a:gd name="T19" fmla="*/ 5 h 35"/>
                <a:gd name="T20" fmla="*/ 24 w 24"/>
                <a:gd name="T21" fmla="*/ 11 h 35"/>
                <a:gd name="T22" fmla="*/ 18 w 24"/>
                <a:gd name="T23" fmla="*/ 17 h 35"/>
                <a:gd name="T24" fmla="*/ 12 w 24"/>
                <a:gd name="T25" fmla="*/ 23 h 35"/>
                <a:gd name="T26" fmla="*/ 12 w 24"/>
                <a:gd name="T27" fmla="*/ 29 h 35"/>
                <a:gd name="T28" fmla="*/ 6 w 24"/>
                <a:gd name="T29" fmla="*/ 29 h 35"/>
                <a:gd name="T30" fmla="*/ 6 w 24"/>
                <a:gd name="T31" fmla="*/ 35 h 35"/>
                <a:gd name="T32" fmla="*/ 0 w 24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5"/>
                <a:gd name="T53" fmla="*/ 24 w 24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5">
                  <a:moveTo>
                    <a:pt x="0" y="35"/>
                  </a:moveTo>
                  <a:lnTo>
                    <a:pt x="0" y="35"/>
                  </a:lnTo>
                  <a:lnTo>
                    <a:pt x="6" y="29"/>
                  </a:lnTo>
                  <a:lnTo>
                    <a:pt x="6" y="23"/>
                  </a:lnTo>
                  <a:lnTo>
                    <a:pt x="6" y="17"/>
                  </a:lnTo>
                  <a:lnTo>
                    <a:pt x="12" y="11"/>
                  </a:lnTo>
                  <a:lnTo>
                    <a:pt x="18" y="5"/>
                  </a:lnTo>
                  <a:lnTo>
                    <a:pt x="24" y="5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24" y="11"/>
                  </a:lnTo>
                  <a:lnTo>
                    <a:pt x="18" y="17"/>
                  </a:lnTo>
                  <a:lnTo>
                    <a:pt x="12" y="23"/>
                  </a:lnTo>
                  <a:lnTo>
                    <a:pt x="12" y="29"/>
                  </a:lnTo>
                  <a:lnTo>
                    <a:pt x="6" y="29"/>
                  </a:lnTo>
                  <a:lnTo>
                    <a:pt x="6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56" name="Freeform 442"/>
            <p:cNvSpPr>
              <a:spLocks/>
            </p:cNvSpPr>
            <p:nvPr/>
          </p:nvSpPr>
          <p:spPr bwMode="auto">
            <a:xfrm>
              <a:off x="4212" y="2127"/>
              <a:ext cx="24" cy="35"/>
            </a:xfrm>
            <a:custGeom>
              <a:avLst/>
              <a:gdLst>
                <a:gd name="T0" fmla="*/ 24 w 24"/>
                <a:gd name="T1" fmla="*/ 35 h 35"/>
                <a:gd name="T2" fmla="*/ 24 w 24"/>
                <a:gd name="T3" fmla="*/ 30 h 35"/>
                <a:gd name="T4" fmla="*/ 18 w 24"/>
                <a:gd name="T5" fmla="*/ 24 h 35"/>
                <a:gd name="T6" fmla="*/ 12 w 24"/>
                <a:gd name="T7" fmla="*/ 18 h 35"/>
                <a:gd name="T8" fmla="*/ 12 w 24"/>
                <a:gd name="T9" fmla="*/ 18 h 35"/>
                <a:gd name="T10" fmla="*/ 6 w 24"/>
                <a:gd name="T11" fmla="*/ 12 h 35"/>
                <a:gd name="T12" fmla="*/ 6 w 24"/>
                <a:gd name="T13" fmla="*/ 6 h 35"/>
                <a:gd name="T14" fmla="*/ 0 w 24"/>
                <a:gd name="T15" fmla="*/ 0 h 35"/>
                <a:gd name="T16" fmla="*/ 6 w 24"/>
                <a:gd name="T17" fmla="*/ 0 h 35"/>
                <a:gd name="T18" fmla="*/ 6 w 24"/>
                <a:gd name="T19" fmla="*/ 0 h 35"/>
                <a:gd name="T20" fmla="*/ 6 w 24"/>
                <a:gd name="T21" fmla="*/ 0 h 35"/>
                <a:gd name="T22" fmla="*/ 12 w 24"/>
                <a:gd name="T23" fmla="*/ 6 h 35"/>
                <a:gd name="T24" fmla="*/ 12 w 24"/>
                <a:gd name="T25" fmla="*/ 12 h 35"/>
                <a:gd name="T26" fmla="*/ 18 w 24"/>
                <a:gd name="T27" fmla="*/ 18 h 35"/>
                <a:gd name="T28" fmla="*/ 18 w 24"/>
                <a:gd name="T29" fmla="*/ 24 h 35"/>
                <a:gd name="T30" fmla="*/ 24 w 24"/>
                <a:gd name="T31" fmla="*/ 30 h 35"/>
                <a:gd name="T32" fmla="*/ 24 w 24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5"/>
                <a:gd name="T53" fmla="*/ 24 w 24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5">
                  <a:moveTo>
                    <a:pt x="24" y="35"/>
                  </a:moveTo>
                  <a:lnTo>
                    <a:pt x="24" y="30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24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57" name="Freeform 443"/>
            <p:cNvSpPr>
              <a:spLocks/>
            </p:cNvSpPr>
            <p:nvPr/>
          </p:nvSpPr>
          <p:spPr bwMode="auto">
            <a:xfrm>
              <a:off x="5096" y="1636"/>
              <a:ext cx="89" cy="84"/>
            </a:xfrm>
            <a:custGeom>
              <a:avLst/>
              <a:gdLst>
                <a:gd name="T0" fmla="*/ 18 w 89"/>
                <a:gd name="T1" fmla="*/ 18 h 84"/>
                <a:gd name="T2" fmla="*/ 12 w 89"/>
                <a:gd name="T3" fmla="*/ 30 h 84"/>
                <a:gd name="T4" fmla="*/ 12 w 89"/>
                <a:gd name="T5" fmla="*/ 42 h 84"/>
                <a:gd name="T6" fmla="*/ 24 w 89"/>
                <a:gd name="T7" fmla="*/ 42 h 84"/>
                <a:gd name="T8" fmla="*/ 29 w 89"/>
                <a:gd name="T9" fmla="*/ 42 h 84"/>
                <a:gd name="T10" fmla="*/ 29 w 89"/>
                <a:gd name="T11" fmla="*/ 48 h 84"/>
                <a:gd name="T12" fmla="*/ 29 w 89"/>
                <a:gd name="T13" fmla="*/ 48 h 84"/>
                <a:gd name="T14" fmla="*/ 24 w 89"/>
                <a:gd name="T15" fmla="*/ 48 h 84"/>
                <a:gd name="T16" fmla="*/ 18 w 89"/>
                <a:gd name="T17" fmla="*/ 42 h 84"/>
                <a:gd name="T18" fmla="*/ 6 w 89"/>
                <a:gd name="T19" fmla="*/ 48 h 84"/>
                <a:gd name="T20" fmla="*/ 0 w 89"/>
                <a:gd name="T21" fmla="*/ 54 h 84"/>
                <a:gd name="T22" fmla="*/ 6 w 89"/>
                <a:gd name="T23" fmla="*/ 66 h 84"/>
                <a:gd name="T24" fmla="*/ 12 w 89"/>
                <a:gd name="T25" fmla="*/ 66 h 84"/>
                <a:gd name="T26" fmla="*/ 18 w 89"/>
                <a:gd name="T27" fmla="*/ 66 h 84"/>
                <a:gd name="T28" fmla="*/ 24 w 89"/>
                <a:gd name="T29" fmla="*/ 66 h 84"/>
                <a:gd name="T30" fmla="*/ 29 w 89"/>
                <a:gd name="T31" fmla="*/ 60 h 84"/>
                <a:gd name="T32" fmla="*/ 24 w 89"/>
                <a:gd name="T33" fmla="*/ 72 h 84"/>
                <a:gd name="T34" fmla="*/ 24 w 89"/>
                <a:gd name="T35" fmla="*/ 84 h 84"/>
                <a:gd name="T36" fmla="*/ 29 w 89"/>
                <a:gd name="T37" fmla="*/ 84 h 84"/>
                <a:gd name="T38" fmla="*/ 41 w 89"/>
                <a:gd name="T39" fmla="*/ 84 h 84"/>
                <a:gd name="T40" fmla="*/ 41 w 89"/>
                <a:gd name="T41" fmla="*/ 72 h 84"/>
                <a:gd name="T42" fmla="*/ 41 w 89"/>
                <a:gd name="T43" fmla="*/ 66 h 84"/>
                <a:gd name="T44" fmla="*/ 41 w 89"/>
                <a:gd name="T45" fmla="*/ 60 h 84"/>
                <a:gd name="T46" fmla="*/ 41 w 89"/>
                <a:gd name="T47" fmla="*/ 66 h 84"/>
                <a:gd name="T48" fmla="*/ 47 w 89"/>
                <a:gd name="T49" fmla="*/ 72 h 84"/>
                <a:gd name="T50" fmla="*/ 59 w 89"/>
                <a:gd name="T51" fmla="*/ 72 h 84"/>
                <a:gd name="T52" fmla="*/ 71 w 89"/>
                <a:gd name="T53" fmla="*/ 78 h 84"/>
                <a:gd name="T54" fmla="*/ 83 w 89"/>
                <a:gd name="T55" fmla="*/ 72 h 84"/>
                <a:gd name="T56" fmla="*/ 83 w 89"/>
                <a:gd name="T57" fmla="*/ 66 h 84"/>
                <a:gd name="T58" fmla="*/ 83 w 89"/>
                <a:gd name="T59" fmla="*/ 60 h 84"/>
                <a:gd name="T60" fmla="*/ 71 w 89"/>
                <a:gd name="T61" fmla="*/ 54 h 84"/>
                <a:gd name="T62" fmla="*/ 59 w 89"/>
                <a:gd name="T63" fmla="*/ 54 h 84"/>
                <a:gd name="T64" fmla="*/ 65 w 89"/>
                <a:gd name="T65" fmla="*/ 42 h 84"/>
                <a:gd name="T66" fmla="*/ 77 w 89"/>
                <a:gd name="T67" fmla="*/ 42 h 84"/>
                <a:gd name="T68" fmla="*/ 89 w 89"/>
                <a:gd name="T69" fmla="*/ 36 h 84"/>
                <a:gd name="T70" fmla="*/ 89 w 89"/>
                <a:gd name="T71" fmla="*/ 24 h 84"/>
                <a:gd name="T72" fmla="*/ 77 w 89"/>
                <a:gd name="T73" fmla="*/ 18 h 84"/>
                <a:gd name="T74" fmla="*/ 65 w 89"/>
                <a:gd name="T75" fmla="*/ 24 h 84"/>
                <a:gd name="T76" fmla="*/ 65 w 89"/>
                <a:gd name="T77" fmla="*/ 30 h 84"/>
                <a:gd name="T78" fmla="*/ 59 w 89"/>
                <a:gd name="T79" fmla="*/ 36 h 84"/>
                <a:gd name="T80" fmla="*/ 53 w 89"/>
                <a:gd name="T81" fmla="*/ 36 h 84"/>
                <a:gd name="T82" fmla="*/ 53 w 89"/>
                <a:gd name="T83" fmla="*/ 30 h 84"/>
                <a:gd name="T84" fmla="*/ 53 w 89"/>
                <a:gd name="T85" fmla="*/ 24 h 84"/>
                <a:gd name="T86" fmla="*/ 65 w 89"/>
                <a:gd name="T87" fmla="*/ 12 h 84"/>
                <a:gd name="T88" fmla="*/ 59 w 89"/>
                <a:gd name="T89" fmla="*/ 0 h 84"/>
                <a:gd name="T90" fmla="*/ 47 w 89"/>
                <a:gd name="T91" fmla="*/ 0 h 84"/>
                <a:gd name="T92" fmla="*/ 41 w 89"/>
                <a:gd name="T93" fmla="*/ 6 h 84"/>
                <a:gd name="T94" fmla="*/ 35 w 89"/>
                <a:gd name="T95" fmla="*/ 12 h 84"/>
                <a:gd name="T96" fmla="*/ 41 w 89"/>
                <a:gd name="T97" fmla="*/ 18 h 84"/>
                <a:gd name="T98" fmla="*/ 41 w 89"/>
                <a:gd name="T99" fmla="*/ 24 h 84"/>
                <a:gd name="T100" fmla="*/ 41 w 89"/>
                <a:gd name="T101" fmla="*/ 36 h 84"/>
                <a:gd name="T102" fmla="*/ 35 w 89"/>
                <a:gd name="T103" fmla="*/ 36 h 84"/>
                <a:gd name="T104" fmla="*/ 35 w 89"/>
                <a:gd name="T105" fmla="*/ 24 h 8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84"/>
                <a:gd name="T161" fmla="*/ 89 w 89"/>
                <a:gd name="T162" fmla="*/ 84 h 8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84">
                  <a:moveTo>
                    <a:pt x="24" y="18"/>
                  </a:moveTo>
                  <a:lnTo>
                    <a:pt x="18" y="18"/>
                  </a:lnTo>
                  <a:lnTo>
                    <a:pt x="12" y="24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12" y="42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9" y="42"/>
                  </a:lnTo>
                  <a:lnTo>
                    <a:pt x="29" y="48"/>
                  </a:lnTo>
                  <a:lnTo>
                    <a:pt x="24" y="48"/>
                  </a:lnTo>
                  <a:lnTo>
                    <a:pt x="18" y="48"/>
                  </a:lnTo>
                  <a:lnTo>
                    <a:pt x="18" y="42"/>
                  </a:lnTo>
                  <a:lnTo>
                    <a:pt x="12" y="42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8" y="66"/>
                  </a:lnTo>
                  <a:lnTo>
                    <a:pt x="24" y="66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29" y="66"/>
                  </a:lnTo>
                  <a:lnTo>
                    <a:pt x="24" y="72"/>
                  </a:lnTo>
                  <a:lnTo>
                    <a:pt x="24" y="78"/>
                  </a:lnTo>
                  <a:lnTo>
                    <a:pt x="24" y="84"/>
                  </a:lnTo>
                  <a:lnTo>
                    <a:pt x="29" y="84"/>
                  </a:lnTo>
                  <a:lnTo>
                    <a:pt x="35" y="84"/>
                  </a:lnTo>
                  <a:lnTo>
                    <a:pt x="41" y="84"/>
                  </a:lnTo>
                  <a:lnTo>
                    <a:pt x="41" y="78"/>
                  </a:lnTo>
                  <a:lnTo>
                    <a:pt x="41" y="72"/>
                  </a:lnTo>
                  <a:lnTo>
                    <a:pt x="41" y="66"/>
                  </a:lnTo>
                  <a:lnTo>
                    <a:pt x="41" y="60"/>
                  </a:lnTo>
                  <a:lnTo>
                    <a:pt x="41" y="66"/>
                  </a:lnTo>
                  <a:lnTo>
                    <a:pt x="47" y="66"/>
                  </a:lnTo>
                  <a:lnTo>
                    <a:pt x="47" y="72"/>
                  </a:lnTo>
                  <a:lnTo>
                    <a:pt x="53" y="72"/>
                  </a:lnTo>
                  <a:lnTo>
                    <a:pt x="59" y="72"/>
                  </a:lnTo>
                  <a:lnTo>
                    <a:pt x="65" y="72"/>
                  </a:lnTo>
                  <a:lnTo>
                    <a:pt x="65" y="78"/>
                  </a:lnTo>
                  <a:lnTo>
                    <a:pt x="71" y="78"/>
                  </a:lnTo>
                  <a:lnTo>
                    <a:pt x="77" y="78"/>
                  </a:lnTo>
                  <a:lnTo>
                    <a:pt x="77" y="72"/>
                  </a:lnTo>
                  <a:lnTo>
                    <a:pt x="83" y="72"/>
                  </a:lnTo>
                  <a:lnTo>
                    <a:pt x="83" y="66"/>
                  </a:lnTo>
                  <a:lnTo>
                    <a:pt x="83" y="60"/>
                  </a:lnTo>
                  <a:lnTo>
                    <a:pt x="77" y="54"/>
                  </a:lnTo>
                  <a:lnTo>
                    <a:pt x="71" y="54"/>
                  </a:lnTo>
                  <a:lnTo>
                    <a:pt x="65" y="54"/>
                  </a:lnTo>
                  <a:lnTo>
                    <a:pt x="59" y="54"/>
                  </a:lnTo>
                  <a:lnTo>
                    <a:pt x="59" y="48"/>
                  </a:lnTo>
                  <a:lnTo>
                    <a:pt x="65" y="48"/>
                  </a:lnTo>
                  <a:lnTo>
                    <a:pt x="65" y="42"/>
                  </a:lnTo>
                  <a:lnTo>
                    <a:pt x="71" y="42"/>
                  </a:lnTo>
                  <a:lnTo>
                    <a:pt x="77" y="42"/>
                  </a:lnTo>
                  <a:lnTo>
                    <a:pt x="83" y="36"/>
                  </a:lnTo>
                  <a:lnTo>
                    <a:pt x="89" y="36"/>
                  </a:lnTo>
                  <a:lnTo>
                    <a:pt x="89" y="30"/>
                  </a:lnTo>
                  <a:lnTo>
                    <a:pt x="89" y="24"/>
                  </a:lnTo>
                  <a:lnTo>
                    <a:pt x="83" y="18"/>
                  </a:lnTo>
                  <a:lnTo>
                    <a:pt x="77" y="18"/>
                  </a:lnTo>
                  <a:lnTo>
                    <a:pt x="71" y="18"/>
                  </a:lnTo>
                  <a:lnTo>
                    <a:pt x="65" y="24"/>
                  </a:lnTo>
                  <a:lnTo>
                    <a:pt x="65" y="30"/>
                  </a:lnTo>
                  <a:lnTo>
                    <a:pt x="65" y="36"/>
                  </a:lnTo>
                  <a:lnTo>
                    <a:pt x="59" y="36"/>
                  </a:lnTo>
                  <a:lnTo>
                    <a:pt x="53" y="42"/>
                  </a:lnTo>
                  <a:lnTo>
                    <a:pt x="53" y="36"/>
                  </a:lnTo>
                  <a:lnTo>
                    <a:pt x="47" y="36"/>
                  </a:lnTo>
                  <a:lnTo>
                    <a:pt x="53" y="30"/>
                  </a:lnTo>
                  <a:lnTo>
                    <a:pt x="53" y="24"/>
                  </a:lnTo>
                  <a:lnTo>
                    <a:pt x="59" y="18"/>
                  </a:lnTo>
                  <a:lnTo>
                    <a:pt x="65" y="12"/>
                  </a:lnTo>
                  <a:lnTo>
                    <a:pt x="59" y="6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1" y="0"/>
                  </a:lnTo>
                  <a:lnTo>
                    <a:pt x="41" y="6"/>
                  </a:lnTo>
                  <a:lnTo>
                    <a:pt x="35" y="6"/>
                  </a:lnTo>
                  <a:lnTo>
                    <a:pt x="35" y="12"/>
                  </a:lnTo>
                  <a:lnTo>
                    <a:pt x="41" y="18"/>
                  </a:lnTo>
                  <a:lnTo>
                    <a:pt x="41" y="24"/>
                  </a:lnTo>
                  <a:lnTo>
                    <a:pt x="41" y="30"/>
                  </a:lnTo>
                  <a:lnTo>
                    <a:pt x="41" y="36"/>
                  </a:lnTo>
                  <a:lnTo>
                    <a:pt x="35" y="36"/>
                  </a:lnTo>
                  <a:lnTo>
                    <a:pt x="35" y="30"/>
                  </a:lnTo>
                  <a:lnTo>
                    <a:pt x="35" y="24"/>
                  </a:lnTo>
                  <a:lnTo>
                    <a:pt x="29" y="18"/>
                  </a:lnTo>
                  <a:lnTo>
                    <a:pt x="24" y="18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58" name="Freeform 444"/>
            <p:cNvSpPr>
              <a:spLocks/>
            </p:cNvSpPr>
            <p:nvPr/>
          </p:nvSpPr>
          <p:spPr bwMode="auto">
            <a:xfrm>
              <a:off x="5036" y="1750"/>
              <a:ext cx="89" cy="155"/>
            </a:xfrm>
            <a:custGeom>
              <a:avLst/>
              <a:gdLst>
                <a:gd name="T0" fmla="*/ 89 w 89"/>
                <a:gd name="T1" fmla="*/ 0 h 155"/>
                <a:gd name="T2" fmla="*/ 84 w 89"/>
                <a:gd name="T3" fmla="*/ 12 h 155"/>
                <a:gd name="T4" fmla="*/ 72 w 89"/>
                <a:gd name="T5" fmla="*/ 18 h 155"/>
                <a:gd name="T6" fmla="*/ 66 w 89"/>
                <a:gd name="T7" fmla="*/ 24 h 155"/>
                <a:gd name="T8" fmla="*/ 54 w 89"/>
                <a:gd name="T9" fmla="*/ 30 h 155"/>
                <a:gd name="T10" fmla="*/ 48 w 89"/>
                <a:gd name="T11" fmla="*/ 36 h 155"/>
                <a:gd name="T12" fmla="*/ 36 w 89"/>
                <a:gd name="T13" fmla="*/ 36 h 155"/>
                <a:gd name="T14" fmla="*/ 30 w 89"/>
                <a:gd name="T15" fmla="*/ 42 h 155"/>
                <a:gd name="T16" fmla="*/ 18 w 89"/>
                <a:gd name="T17" fmla="*/ 42 h 155"/>
                <a:gd name="T18" fmla="*/ 18 w 89"/>
                <a:gd name="T19" fmla="*/ 42 h 155"/>
                <a:gd name="T20" fmla="*/ 18 w 89"/>
                <a:gd name="T21" fmla="*/ 48 h 155"/>
                <a:gd name="T22" fmla="*/ 18 w 89"/>
                <a:gd name="T23" fmla="*/ 54 h 155"/>
                <a:gd name="T24" fmla="*/ 18 w 89"/>
                <a:gd name="T25" fmla="*/ 54 h 155"/>
                <a:gd name="T26" fmla="*/ 12 w 89"/>
                <a:gd name="T27" fmla="*/ 60 h 155"/>
                <a:gd name="T28" fmla="*/ 12 w 89"/>
                <a:gd name="T29" fmla="*/ 66 h 155"/>
                <a:gd name="T30" fmla="*/ 6 w 89"/>
                <a:gd name="T31" fmla="*/ 66 h 155"/>
                <a:gd name="T32" fmla="*/ 0 w 89"/>
                <a:gd name="T33" fmla="*/ 72 h 155"/>
                <a:gd name="T34" fmla="*/ 6 w 89"/>
                <a:gd name="T35" fmla="*/ 84 h 155"/>
                <a:gd name="T36" fmla="*/ 12 w 89"/>
                <a:gd name="T37" fmla="*/ 96 h 155"/>
                <a:gd name="T38" fmla="*/ 12 w 89"/>
                <a:gd name="T39" fmla="*/ 108 h 155"/>
                <a:gd name="T40" fmla="*/ 6 w 89"/>
                <a:gd name="T41" fmla="*/ 114 h 155"/>
                <a:gd name="T42" fmla="*/ 12 w 89"/>
                <a:gd name="T43" fmla="*/ 120 h 155"/>
                <a:gd name="T44" fmla="*/ 18 w 89"/>
                <a:gd name="T45" fmla="*/ 120 h 155"/>
                <a:gd name="T46" fmla="*/ 24 w 89"/>
                <a:gd name="T47" fmla="*/ 125 h 155"/>
                <a:gd name="T48" fmla="*/ 30 w 89"/>
                <a:gd name="T49" fmla="*/ 125 h 155"/>
                <a:gd name="T50" fmla="*/ 30 w 89"/>
                <a:gd name="T51" fmla="*/ 131 h 155"/>
                <a:gd name="T52" fmla="*/ 36 w 89"/>
                <a:gd name="T53" fmla="*/ 137 h 155"/>
                <a:gd name="T54" fmla="*/ 42 w 89"/>
                <a:gd name="T55" fmla="*/ 143 h 155"/>
                <a:gd name="T56" fmla="*/ 42 w 89"/>
                <a:gd name="T57" fmla="*/ 155 h 155"/>
                <a:gd name="T58" fmla="*/ 48 w 89"/>
                <a:gd name="T59" fmla="*/ 149 h 155"/>
                <a:gd name="T60" fmla="*/ 48 w 89"/>
                <a:gd name="T61" fmla="*/ 143 h 155"/>
                <a:gd name="T62" fmla="*/ 54 w 89"/>
                <a:gd name="T63" fmla="*/ 137 h 155"/>
                <a:gd name="T64" fmla="*/ 60 w 89"/>
                <a:gd name="T65" fmla="*/ 131 h 155"/>
                <a:gd name="T66" fmla="*/ 60 w 89"/>
                <a:gd name="T67" fmla="*/ 125 h 155"/>
                <a:gd name="T68" fmla="*/ 66 w 89"/>
                <a:gd name="T69" fmla="*/ 125 h 155"/>
                <a:gd name="T70" fmla="*/ 78 w 89"/>
                <a:gd name="T71" fmla="*/ 120 h 155"/>
                <a:gd name="T72" fmla="*/ 84 w 89"/>
                <a:gd name="T73" fmla="*/ 120 h 155"/>
                <a:gd name="T74" fmla="*/ 78 w 89"/>
                <a:gd name="T75" fmla="*/ 114 h 155"/>
                <a:gd name="T76" fmla="*/ 78 w 89"/>
                <a:gd name="T77" fmla="*/ 102 h 155"/>
                <a:gd name="T78" fmla="*/ 78 w 89"/>
                <a:gd name="T79" fmla="*/ 96 h 155"/>
                <a:gd name="T80" fmla="*/ 84 w 89"/>
                <a:gd name="T81" fmla="*/ 84 h 155"/>
                <a:gd name="T82" fmla="*/ 78 w 89"/>
                <a:gd name="T83" fmla="*/ 66 h 155"/>
                <a:gd name="T84" fmla="*/ 78 w 89"/>
                <a:gd name="T85" fmla="*/ 54 h 155"/>
                <a:gd name="T86" fmla="*/ 78 w 89"/>
                <a:gd name="T87" fmla="*/ 36 h 155"/>
                <a:gd name="T88" fmla="*/ 78 w 89"/>
                <a:gd name="T89" fmla="*/ 24 h 155"/>
                <a:gd name="T90" fmla="*/ 84 w 89"/>
                <a:gd name="T91" fmla="*/ 18 h 155"/>
                <a:gd name="T92" fmla="*/ 84 w 89"/>
                <a:gd name="T93" fmla="*/ 12 h 155"/>
                <a:gd name="T94" fmla="*/ 89 w 89"/>
                <a:gd name="T95" fmla="*/ 6 h 155"/>
                <a:gd name="T96" fmla="*/ 89 w 89"/>
                <a:gd name="T97" fmla="*/ 6 h 155"/>
                <a:gd name="T98" fmla="*/ 89 w 89"/>
                <a:gd name="T99" fmla="*/ 6 h 155"/>
                <a:gd name="T100" fmla="*/ 89 w 89"/>
                <a:gd name="T101" fmla="*/ 6 h 155"/>
                <a:gd name="T102" fmla="*/ 89 w 89"/>
                <a:gd name="T103" fmla="*/ 0 h 155"/>
                <a:gd name="T104" fmla="*/ 89 w 89"/>
                <a:gd name="T105" fmla="*/ 0 h 155"/>
                <a:gd name="T106" fmla="*/ 89 w 89"/>
                <a:gd name="T107" fmla="*/ 0 h 15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9"/>
                <a:gd name="T163" fmla="*/ 0 h 155"/>
                <a:gd name="T164" fmla="*/ 89 w 89"/>
                <a:gd name="T165" fmla="*/ 155 h 15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9" h="155">
                  <a:moveTo>
                    <a:pt x="89" y="0"/>
                  </a:moveTo>
                  <a:lnTo>
                    <a:pt x="84" y="12"/>
                  </a:lnTo>
                  <a:lnTo>
                    <a:pt x="72" y="18"/>
                  </a:lnTo>
                  <a:lnTo>
                    <a:pt x="66" y="24"/>
                  </a:lnTo>
                  <a:lnTo>
                    <a:pt x="54" y="30"/>
                  </a:lnTo>
                  <a:lnTo>
                    <a:pt x="48" y="36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8" y="54"/>
                  </a:lnTo>
                  <a:lnTo>
                    <a:pt x="12" y="60"/>
                  </a:lnTo>
                  <a:lnTo>
                    <a:pt x="12" y="66"/>
                  </a:lnTo>
                  <a:lnTo>
                    <a:pt x="6" y="66"/>
                  </a:lnTo>
                  <a:lnTo>
                    <a:pt x="0" y="72"/>
                  </a:lnTo>
                  <a:lnTo>
                    <a:pt x="6" y="84"/>
                  </a:lnTo>
                  <a:lnTo>
                    <a:pt x="12" y="96"/>
                  </a:lnTo>
                  <a:lnTo>
                    <a:pt x="12" y="108"/>
                  </a:lnTo>
                  <a:lnTo>
                    <a:pt x="6" y="114"/>
                  </a:lnTo>
                  <a:lnTo>
                    <a:pt x="12" y="120"/>
                  </a:lnTo>
                  <a:lnTo>
                    <a:pt x="18" y="120"/>
                  </a:lnTo>
                  <a:lnTo>
                    <a:pt x="24" y="125"/>
                  </a:lnTo>
                  <a:lnTo>
                    <a:pt x="30" y="125"/>
                  </a:lnTo>
                  <a:lnTo>
                    <a:pt x="30" y="131"/>
                  </a:lnTo>
                  <a:lnTo>
                    <a:pt x="36" y="137"/>
                  </a:lnTo>
                  <a:lnTo>
                    <a:pt x="42" y="143"/>
                  </a:lnTo>
                  <a:lnTo>
                    <a:pt x="42" y="155"/>
                  </a:lnTo>
                  <a:lnTo>
                    <a:pt x="48" y="149"/>
                  </a:lnTo>
                  <a:lnTo>
                    <a:pt x="48" y="143"/>
                  </a:lnTo>
                  <a:lnTo>
                    <a:pt x="54" y="137"/>
                  </a:lnTo>
                  <a:lnTo>
                    <a:pt x="60" y="131"/>
                  </a:lnTo>
                  <a:lnTo>
                    <a:pt x="60" y="125"/>
                  </a:lnTo>
                  <a:lnTo>
                    <a:pt x="66" y="125"/>
                  </a:lnTo>
                  <a:lnTo>
                    <a:pt x="78" y="120"/>
                  </a:lnTo>
                  <a:lnTo>
                    <a:pt x="84" y="120"/>
                  </a:lnTo>
                  <a:lnTo>
                    <a:pt x="78" y="114"/>
                  </a:lnTo>
                  <a:lnTo>
                    <a:pt x="78" y="102"/>
                  </a:lnTo>
                  <a:lnTo>
                    <a:pt x="78" y="96"/>
                  </a:lnTo>
                  <a:lnTo>
                    <a:pt x="84" y="84"/>
                  </a:lnTo>
                  <a:lnTo>
                    <a:pt x="78" y="66"/>
                  </a:lnTo>
                  <a:lnTo>
                    <a:pt x="78" y="54"/>
                  </a:lnTo>
                  <a:lnTo>
                    <a:pt x="78" y="36"/>
                  </a:lnTo>
                  <a:lnTo>
                    <a:pt x="78" y="24"/>
                  </a:lnTo>
                  <a:lnTo>
                    <a:pt x="84" y="18"/>
                  </a:lnTo>
                  <a:lnTo>
                    <a:pt x="84" y="12"/>
                  </a:lnTo>
                  <a:lnTo>
                    <a:pt x="89" y="6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59" name="Freeform 445"/>
            <p:cNvSpPr>
              <a:spLocks/>
            </p:cNvSpPr>
            <p:nvPr/>
          </p:nvSpPr>
          <p:spPr bwMode="auto">
            <a:xfrm>
              <a:off x="5263" y="1714"/>
              <a:ext cx="167" cy="126"/>
            </a:xfrm>
            <a:custGeom>
              <a:avLst/>
              <a:gdLst>
                <a:gd name="T0" fmla="*/ 77 w 167"/>
                <a:gd name="T1" fmla="*/ 0 h 126"/>
                <a:gd name="T2" fmla="*/ 71 w 167"/>
                <a:gd name="T3" fmla="*/ 0 h 126"/>
                <a:gd name="T4" fmla="*/ 66 w 167"/>
                <a:gd name="T5" fmla="*/ 0 h 126"/>
                <a:gd name="T6" fmla="*/ 54 w 167"/>
                <a:gd name="T7" fmla="*/ 6 h 126"/>
                <a:gd name="T8" fmla="*/ 48 w 167"/>
                <a:gd name="T9" fmla="*/ 6 h 126"/>
                <a:gd name="T10" fmla="*/ 36 w 167"/>
                <a:gd name="T11" fmla="*/ 12 h 126"/>
                <a:gd name="T12" fmla="*/ 30 w 167"/>
                <a:gd name="T13" fmla="*/ 12 h 126"/>
                <a:gd name="T14" fmla="*/ 18 w 167"/>
                <a:gd name="T15" fmla="*/ 18 h 126"/>
                <a:gd name="T16" fmla="*/ 12 w 167"/>
                <a:gd name="T17" fmla="*/ 18 h 126"/>
                <a:gd name="T18" fmla="*/ 6 w 167"/>
                <a:gd name="T19" fmla="*/ 18 h 126"/>
                <a:gd name="T20" fmla="*/ 6 w 167"/>
                <a:gd name="T21" fmla="*/ 12 h 126"/>
                <a:gd name="T22" fmla="*/ 0 w 167"/>
                <a:gd name="T23" fmla="*/ 12 h 126"/>
                <a:gd name="T24" fmla="*/ 0 w 167"/>
                <a:gd name="T25" fmla="*/ 12 h 126"/>
                <a:gd name="T26" fmla="*/ 12 w 167"/>
                <a:gd name="T27" fmla="*/ 18 h 126"/>
                <a:gd name="T28" fmla="*/ 18 w 167"/>
                <a:gd name="T29" fmla="*/ 30 h 126"/>
                <a:gd name="T30" fmla="*/ 24 w 167"/>
                <a:gd name="T31" fmla="*/ 36 h 126"/>
                <a:gd name="T32" fmla="*/ 30 w 167"/>
                <a:gd name="T33" fmla="*/ 48 h 126"/>
                <a:gd name="T34" fmla="*/ 36 w 167"/>
                <a:gd name="T35" fmla="*/ 60 h 126"/>
                <a:gd name="T36" fmla="*/ 42 w 167"/>
                <a:gd name="T37" fmla="*/ 66 h 126"/>
                <a:gd name="T38" fmla="*/ 48 w 167"/>
                <a:gd name="T39" fmla="*/ 84 h 126"/>
                <a:gd name="T40" fmla="*/ 48 w 167"/>
                <a:gd name="T41" fmla="*/ 96 h 126"/>
                <a:gd name="T42" fmla="*/ 54 w 167"/>
                <a:gd name="T43" fmla="*/ 96 h 126"/>
                <a:gd name="T44" fmla="*/ 60 w 167"/>
                <a:gd name="T45" fmla="*/ 96 h 126"/>
                <a:gd name="T46" fmla="*/ 66 w 167"/>
                <a:gd name="T47" fmla="*/ 96 h 126"/>
                <a:gd name="T48" fmla="*/ 71 w 167"/>
                <a:gd name="T49" fmla="*/ 102 h 126"/>
                <a:gd name="T50" fmla="*/ 77 w 167"/>
                <a:gd name="T51" fmla="*/ 108 h 126"/>
                <a:gd name="T52" fmla="*/ 83 w 167"/>
                <a:gd name="T53" fmla="*/ 114 h 126"/>
                <a:gd name="T54" fmla="*/ 89 w 167"/>
                <a:gd name="T55" fmla="*/ 120 h 126"/>
                <a:gd name="T56" fmla="*/ 89 w 167"/>
                <a:gd name="T57" fmla="*/ 126 h 126"/>
                <a:gd name="T58" fmla="*/ 95 w 167"/>
                <a:gd name="T59" fmla="*/ 120 h 126"/>
                <a:gd name="T60" fmla="*/ 101 w 167"/>
                <a:gd name="T61" fmla="*/ 120 h 126"/>
                <a:gd name="T62" fmla="*/ 107 w 167"/>
                <a:gd name="T63" fmla="*/ 114 h 126"/>
                <a:gd name="T64" fmla="*/ 119 w 167"/>
                <a:gd name="T65" fmla="*/ 114 h 126"/>
                <a:gd name="T66" fmla="*/ 131 w 167"/>
                <a:gd name="T67" fmla="*/ 114 h 126"/>
                <a:gd name="T68" fmla="*/ 143 w 167"/>
                <a:gd name="T69" fmla="*/ 114 h 126"/>
                <a:gd name="T70" fmla="*/ 155 w 167"/>
                <a:gd name="T71" fmla="*/ 114 h 126"/>
                <a:gd name="T72" fmla="*/ 167 w 167"/>
                <a:gd name="T73" fmla="*/ 120 h 126"/>
                <a:gd name="T74" fmla="*/ 161 w 167"/>
                <a:gd name="T75" fmla="*/ 114 h 126"/>
                <a:gd name="T76" fmla="*/ 161 w 167"/>
                <a:gd name="T77" fmla="*/ 108 h 126"/>
                <a:gd name="T78" fmla="*/ 155 w 167"/>
                <a:gd name="T79" fmla="*/ 102 h 126"/>
                <a:gd name="T80" fmla="*/ 155 w 167"/>
                <a:gd name="T81" fmla="*/ 96 h 126"/>
                <a:gd name="T82" fmla="*/ 149 w 167"/>
                <a:gd name="T83" fmla="*/ 84 h 126"/>
                <a:gd name="T84" fmla="*/ 155 w 167"/>
                <a:gd name="T85" fmla="*/ 78 h 126"/>
                <a:gd name="T86" fmla="*/ 155 w 167"/>
                <a:gd name="T87" fmla="*/ 66 h 126"/>
                <a:gd name="T88" fmla="*/ 161 w 167"/>
                <a:gd name="T89" fmla="*/ 54 h 126"/>
                <a:gd name="T90" fmla="*/ 155 w 167"/>
                <a:gd name="T91" fmla="*/ 48 h 126"/>
                <a:gd name="T92" fmla="*/ 143 w 167"/>
                <a:gd name="T93" fmla="*/ 48 h 126"/>
                <a:gd name="T94" fmla="*/ 137 w 167"/>
                <a:gd name="T95" fmla="*/ 48 h 126"/>
                <a:gd name="T96" fmla="*/ 131 w 167"/>
                <a:gd name="T97" fmla="*/ 42 h 126"/>
                <a:gd name="T98" fmla="*/ 125 w 167"/>
                <a:gd name="T99" fmla="*/ 36 h 126"/>
                <a:gd name="T100" fmla="*/ 119 w 167"/>
                <a:gd name="T101" fmla="*/ 30 h 126"/>
                <a:gd name="T102" fmla="*/ 119 w 167"/>
                <a:gd name="T103" fmla="*/ 18 h 126"/>
                <a:gd name="T104" fmla="*/ 119 w 167"/>
                <a:gd name="T105" fmla="*/ 6 h 126"/>
                <a:gd name="T106" fmla="*/ 113 w 167"/>
                <a:gd name="T107" fmla="*/ 6 h 126"/>
                <a:gd name="T108" fmla="*/ 107 w 167"/>
                <a:gd name="T109" fmla="*/ 6 h 126"/>
                <a:gd name="T110" fmla="*/ 101 w 167"/>
                <a:gd name="T111" fmla="*/ 6 h 126"/>
                <a:gd name="T112" fmla="*/ 95 w 167"/>
                <a:gd name="T113" fmla="*/ 6 h 126"/>
                <a:gd name="T114" fmla="*/ 95 w 167"/>
                <a:gd name="T115" fmla="*/ 6 h 126"/>
                <a:gd name="T116" fmla="*/ 89 w 167"/>
                <a:gd name="T117" fmla="*/ 6 h 126"/>
                <a:gd name="T118" fmla="*/ 83 w 167"/>
                <a:gd name="T119" fmla="*/ 0 h 126"/>
                <a:gd name="T120" fmla="*/ 77 w 167"/>
                <a:gd name="T121" fmla="*/ 0 h 12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67"/>
                <a:gd name="T184" fmla="*/ 0 h 126"/>
                <a:gd name="T185" fmla="*/ 167 w 167"/>
                <a:gd name="T186" fmla="*/ 126 h 12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67" h="126">
                  <a:moveTo>
                    <a:pt x="77" y="0"/>
                  </a:moveTo>
                  <a:lnTo>
                    <a:pt x="71" y="0"/>
                  </a:lnTo>
                  <a:lnTo>
                    <a:pt x="66" y="0"/>
                  </a:lnTo>
                  <a:lnTo>
                    <a:pt x="54" y="6"/>
                  </a:lnTo>
                  <a:lnTo>
                    <a:pt x="48" y="6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12" y="18"/>
                  </a:lnTo>
                  <a:lnTo>
                    <a:pt x="18" y="30"/>
                  </a:lnTo>
                  <a:lnTo>
                    <a:pt x="24" y="36"/>
                  </a:lnTo>
                  <a:lnTo>
                    <a:pt x="30" y="48"/>
                  </a:lnTo>
                  <a:lnTo>
                    <a:pt x="36" y="60"/>
                  </a:lnTo>
                  <a:lnTo>
                    <a:pt x="42" y="66"/>
                  </a:lnTo>
                  <a:lnTo>
                    <a:pt x="48" y="84"/>
                  </a:lnTo>
                  <a:lnTo>
                    <a:pt x="48" y="96"/>
                  </a:lnTo>
                  <a:lnTo>
                    <a:pt x="54" y="96"/>
                  </a:lnTo>
                  <a:lnTo>
                    <a:pt x="60" y="96"/>
                  </a:lnTo>
                  <a:lnTo>
                    <a:pt x="66" y="96"/>
                  </a:lnTo>
                  <a:lnTo>
                    <a:pt x="71" y="102"/>
                  </a:lnTo>
                  <a:lnTo>
                    <a:pt x="77" y="108"/>
                  </a:lnTo>
                  <a:lnTo>
                    <a:pt x="83" y="114"/>
                  </a:lnTo>
                  <a:lnTo>
                    <a:pt x="89" y="120"/>
                  </a:lnTo>
                  <a:lnTo>
                    <a:pt x="89" y="126"/>
                  </a:lnTo>
                  <a:lnTo>
                    <a:pt x="95" y="120"/>
                  </a:lnTo>
                  <a:lnTo>
                    <a:pt x="101" y="120"/>
                  </a:lnTo>
                  <a:lnTo>
                    <a:pt x="107" y="114"/>
                  </a:lnTo>
                  <a:lnTo>
                    <a:pt x="119" y="114"/>
                  </a:lnTo>
                  <a:lnTo>
                    <a:pt x="131" y="114"/>
                  </a:lnTo>
                  <a:lnTo>
                    <a:pt x="143" y="114"/>
                  </a:lnTo>
                  <a:lnTo>
                    <a:pt x="155" y="114"/>
                  </a:lnTo>
                  <a:lnTo>
                    <a:pt x="167" y="120"/>
                  </a:lnTo>
                  <a:lnTo>
                    <a:pt x="161" y="114"/>
                  </a:lnTo>
                  <a:lnTo>
                    <a:pt x="161" y="108"/>
                  </a:lnTo>
                  <a:lnTo>
                    <a:pt x="155" y="102"/>
                  </a:lnTo>
                  <a:lnTo>
                    <a:pt x="155" y="96"/>
                  </a:lnTo>
                  <a:lnTo>
                    <a:pt x="149" y="84"/>
                  </a:lnTo>
                  <a:lnTo>
                    <a:pt x="155" y="78"/>
                  </a:lnTo>
                  <a:lnTo>
                    <a:pt x="155" y="66"/>
                  </a:lnTo>
                  <a:lnTo>
                    <a:pt x="161" y="54"/>
                  </a:lnTo>
                  <a:lnTo>
                    <a:pt x="155" y="48"/>
                  </a:lnTo>
                  <a:lnTo>
                    <a:pt x="143" y="48"/>
                  </a:lnTo>
                  <a:lnTo>
                    <a:pt x="137" y="48"/>
                  </a:lnTo>
                  <a:lnTo>
                    <a:pt x="131" y="42"/>
                  </a:lnTo>
                  <a:lnTo>
                    <a:pt x="125" y="36"/>
                  </a:lnTo>
                  <a:lnTo>
                    <a:pt x="119" y="30"/>
                  </a:lnTo>
                  <a:lnTo>
                    <a:pt x="119" y="18"/>
                  </a:lnTo>
                  <a:lnTo>
                    <a:pt x="119" y="6"/>
                  </a:lnTo>
                  <a:lnTo>
                    <a:pt x="113" y="6"/>
                  </a:lnTo>
                  <a:lnTo>
                    <a:pt x="107" y="6"/>
                  </a:lnTo>
                  <a:lnTo>
                    <a:pt x="101" y="6"/>
                  </a:lnTo>
                  <a:lnTo>
                    <a:pt x="95" y="6"/>
                  </a:lnTo>
                  <a:lnTo>
                    <a:pt x="89" y="6"/>
                  </a:lnTo>
                  <a:lnTo>
                    <a:pt x="8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60" name="Freeform 446"/>
            <p:cNvSpPr>
              <a:spLocks/>
            </p:cNvSpPr>
            <p:nvPr/>
          </p:nvSpPr>
          <p:spPr bwMode="auto">
            <a:xfrm>
              <a:off x="5179" y="1523"/>
              <a:ext cx="144" cy="179"/>
            </a:xfrm>
            <a:custGeom>
              <a:avLst/>
              <a:gdLst>
                <a:gd name="T0" fmla="*/ 120 w 144"/>
                <a:gd name="T1" fmla="*/ 83 h 179"/>
                <a:gd name="T2" fmla="*/ 102 w 144"/>
                <a:gd name="T3" fmla="*/ 89 h 179"/>
                <a:gd name="T4" fmla="*/ 78 w 144"/>
                <a:gd name="T5" fmla="*/ 95 h 179"/>
                <a:gd name="T6" fmla="*/ 54 w 144"/>
                <a:gd name="T7" fmla="*/ 113 h 179"/>
                <a:gd name="T8" fmla="*/ 42 w 144"/>
                <a:gd name="T9" fmla="*/ 143 h 179"/>
                <a:gd name="T10" fmla="*/ 42 w 144"/>
                <a:gd name="T11" fmla="*/ 155 h 179"/>
                <a:gd name="T12" fmla="*/ 36 w 144"/>
                <a:gd name="T13" fmla="*/ 167 h 179"/>
                <a:gd name="T14" fmla="*/ 30 w 144"/>
                <a:gd name="T15" fmla="*/ 173 h 179"/>
                <a:gd name="T16" fmla="*/ 24 w 144"/>
                <a:gd name="T17" fmla="*/ 173 h 179"/>
                <a:gd name="T18" fmla="*/ 12 w 144"/>
                <a:gd name="T19" fmla="*/ 173 h 179"/>
                <a:gd name="T20" fmla="*/ 6 w 144"/>
                <a:gd name="T21" fmla="*/ 173 h 179"/>
                <a:gd name="T22" fmla="*/ 0 w 144"/>
                <a:gd name="T23" fmla="*/ 179 h 179"/>
                <a:gd name="T24" fmla="*/ 0 w 144"/>
                <a:gd name="T25" fmla="*/ 179 h 179"/>
                <a:gd name="T26" fmla="*/ 0 w 144"/>
                <a:gd name="T27" fmla="*/ 179 h 179"/>
                <a:gd name="T28" fmla="*/ 12 w 144"/>
                <a:gd name="T29" fmla="*/ 167 h 179"/>
                <a:gd name="T30" fmla="*/ 24 w 144"/>
                <a:gd name="T31" fmla="*/ 155 h 179"/>
                <a:gd name="T32" fmla="*/ 36 w 144"/>
                <a:gd name="T33" fmla="*/ 131 h 179"/>
                <a:gd name="T34" fmla="*/ 36 w 144"/>
                <a:gd name="T35" fmla="*/ 113 h 179"/>
                <a:gd name="T36" fmla="*/ 36 w 144"/>
                <a:gd name="T37" fmla="*/ 101 h 179"/>
                <a:gd name="T38" fmla="*/ 30 w 144"/>
                <a:gd name="T39" fmla="*/ 83 h 179"/>
                <a:gd name="T40" fmla="*/ 36 w 144"/>
                <a:gd name="T41" fmla="*/ 71 h 179"/>
                <a:gd name="T42" fmla="*/ 48 w 144"/>
                <a:gd name="T43" fmla="*/ 65 h 179"/>
                <a:gd name="T44" fmla="*/ 54 w 144"/>
                <a:gd name="T45" fmla="*/ 54 h 179"/>
                <a:gd name="T46" fmla="*/ 60 w 144"/>
                <a:gd name="T47" fmla="*/ 36 h 179"/>
                <a:gd name="T48" fmla="*/ 66 w 144"/>
                <a:gd name="T49" fmla="*/ 30 h 179"/>
                <a:gd name="T50" fmla="*/ 78 w 144"/>
                <a:gd name="T51" fmla="*/ 24 h 179"/>
                <a:gd name="T52" fmla="*/ 102 w 144"/>
                <a:gd name="T53" fmla="*/ 18 h 179"/>
                <a:gd name="T54" fmla="*/ 114 w 144"/>
                <a:gd name="T55" fmla="*/ 6 h 179"/>
                <a:gd name="T56" fmla="*/ 120 w 144"/>
                <a:gd name="T57" fmla="*/ 6 h 179"/>
                <a:gd name="T58" fmla="*/ 120 w 144"/>
                <a:gd name="T59" fmla="*/ 24 h 179"/>
                <a:gd name="T60" fmla="*/ 126 w 144"/>
                <a:gd name="T61" fmla="*/ 42 h 179"/>
                <a:gd name="T62" fmla="*/ 138 w 144"/>
                <a:gd name="T63" fmla="*/ 54 h 179"/>
                <a:gd name="T64" fmla="*/ 144 w 144"/>
                <a:gd name="T65" fmla="*/ 60 h 179"/>
                <a:gd name="T66" fmla="*/ 132 w 144"/>
                <a:gd name="T67" fmla="*/ 60 h 179"/>
                <a:gd name="T68" fmla="*/ 126 w 144"/>
                <a:gd name="T69" fmla="*/ 71 h 179"/>
                <a:gd name="T70" fmla="*/ 126 w 144"/>
                <a:gd name="T71" fmla="*/ 77 h 17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44"/>
                <a:gd name="T109" fmla="*/ 0 h 179"/>
                <a:gd name="T110" fmla="*/ 144 w 144"/>
                <a:gd name="T111" fmla="*/ 179 h 17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44" h="179">
                  <a:moveTo>
                    <a:pt x="126" y="83"/>
                  </a:moveTo>
                  <a:lnTo>
                    <a:pt x="120" y="83"/>
                  </a:lnTo>
                  <a:lnTo>
                    <a:pt x="114" y="83"/>
                  </a:lnTo>
                  <a:lnTo>
                    <a:pt x="102" y="89"/>
                  </a:lnTo>
                  <a:lnTo>
                    <a:pt x="90" y="89"/>
                  </a:lnTo>
                  <a:lnTo>
                    <a:pt x="78" y="95"/>
                  </a:lnTo>
                  <a:lnTo>
                    <a:pt x="66" y="101"/>
                  </a:lnTo>
                  <a:lnTo>
                    <a:pt x="54" y="113"/>
                  </a:lnTo>
                  <a:lnTo>
                    <a:pt x="48" y="131"/>
                  </a:lnTo>
                  <a:lnTo>
                    <a:pt x="42" y="143"/>
                  </a:lnTo>
                  <a:lnTo>
                    <a:pt x="42" y="149"/>
                  </a:lnTo>
                  <a:lnTo>
                    <a:pt x="42" y="155"/>
                  </a:lnTo>
                  <a:lnTo>
                    <a:pt x="36" y="161"/>
                  </a:lnTo>
                  <a:lnTo>
                    <a:pt x="36" y="167"/>
                  </a:lnTo>
                  <a:lnTo>
                    <a:pt x="30" y="167"/>
                  </a:lnTo>
                  <a:lnTo>
                    <a:pt x="30" y="173"/>
                  </a:lnTo>
                  <a:lnTo>
                    <a:pt x="24" y="173"/>
                  </a:lnTo>
                  <a:lnTo>
                    <a:pt x="18" y="173"/>
                  </a:lnTo>
                  <a:lnTo>
                    <a:pt x="12" y="173"/>
                  </a:lnTo>
                  <a:lnTo>
                    <a:pt x="6" y="173"/>
                  </a:lnTo>
                  <a:lnTo>
                    <a:pt x="6" y="179"/>
                  </a:lnTo>
                  <a:lnTo>
                    <a:pt x="0" y="179"/>
                  </a:lnTo>
                  <a:lnTo>
                    <a:pt x="0" y="173"/>
                  </a:lnTo>
                  <a:lnTo>
                    <a:pt x="12" y="167"/>
                  </a:lnTo>
                  <a:lnTo>
                    <a:pt x="18" y="161"/>
                  </a:lnTo>
                  <a:lnTo>
                    <a:pt x="24" y="155"/>
                  </a:lnTo>
                  <a:lnTo>
                    <a:pt x="30" y="143"/>
                  </a:lnTo>
                  <a:lnTo>
                    <a:pt x="36" y="131"/>
                  </a:lnTo>
                  <a:lnTo>
                    <a:pt x="36" y="119"/>
                  </a:lnTo>
                  <a:lnTo>
                    <a:pt x="36" y="113"/>
                  </a:lnTo>
                  <a:lnTo>
                    <a:pt x="36" y="107"/>
                  </a:lnTo>
                  <a:lnTo>
                    <a:pt x="36" y="101"/>
                  </a:lnTo>
                  <a:lnTo>
                    <a:pt x="36" y="89"/>
                  </a:lnTo>
                  <a:lnTo>
                    <a:pt x="30" y="83"/>
                  </a:lnTo>
                  <a:lnTo>
                    <a:pt x="30" y="77"/>
                  </a:lnTo>
                  <a:lnTo>
                    <a:pt x="36" y="71"/>
                  </a:lnTo>
                  <a:lnTo>
                    <a:pt x="42" y="71"/>
                  </a:lnTo>
                  <a:lnTo>
                    <a:pt x="48" y="65"/>
                  </a:lnTo>
                  <a:lnTo>
                    <a:pt x="54" y="60"/>
                  </a:lnTo>
                  <a:lnTo>
                    <a:pt x="54" y="54"/>
                  </a:lnTo>
                  <a:lnTo>
                    <a:pt x="60" y="48"/>
                  </a:lnTo>
                  <a:lnTo>
                    <a:pt x="60" y="36"/>
                  </a:lnTo>
                  <a:lnTo>
                    <a:pt x="60" y="30"/>
                  </a:lnTo>
                  <a:lnTo>
                    <a:pt x="66" y="30"/>
                  </a:lnTo>
                  <a:lnTo>
                    <a:pt x="72" y="30"/>
                  </a:lnTo>
                  <a:lnTo>
                    <a:pt x="78" y="24"/>
                  </a:lnTo>
                  <a:lnTo>
                    <a:pt x="90" y="18"/>
                  </a:lnTo>
                  <a:lnTo>
                    <a:pt x="102" y="18"/>
                  </a:lnTo>
                  <a:lnTo>
                    <a:pt x="108" y="12"/>
                  </a:lnTo>
                  <a:lnTo>
                    <a:pt x="114" y="6"/>
                  </a:lnTo>
                  <a:lnTo>
                    <a:pt x="120" y="0"/>
                  </a:lnTo>
                  <a:lnTo>
                    <a:pt x="120" y="6"/>
                  </a:lnTo>
                  <a:lnTo>
                    <a:pt x="120" y="12"/>
                  </a:lnTo>
                  <a:lnTo>
                    <a:pt x="120" y="24"/>
                  </a:lnTo>
                  <a:lnTo>
                    <a:pt x="126" y="30"/>
                  </a:lnTo>
                  <a:lnTo>
                    <a:pt x="126" y="42"/>
                  </a:lnTo>
                  <a:lnTo>
                    <a:pt x="132" y="48"/>
                  </a:lnTo>
                  <a:lnTo>
                    <a:pt x="138" y="54"/>
                  </a:lnTo>
                  <a:lnTo>
                    <a:pt x="144" y="60"/>
                  </a:lnTo>
                  <a:lnTo>
                    <a:pt x="138" y="60"/>
                  </a:lnTo>
                  <a:lnTo>
                    <a:pt x="132" y="60"/>
                  </a:lnTo>
                  <a:lnTo>
                    <a:pt x="126" y="65"/>
                  </a:lnTo>
                  <a:lnTo>
                    <a:pt x="126" y="71"/>
                  </a:lnTo>
                  <a:lnTo>
                    <a:pt x="126" y="77"/>
                  </a:lnTo>
                  <a:lnTo>
                    <a:pt x="126" y="83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61" name="Freeform 447"/>
            <p:cNvSpPr>
              <a:spLocks/>
            </p:cNvSpPr>
            <p:nvPr/>
          </p:nvSpPr>
          <p:spPr bwMode="auto">
            <a:xfrm>
              <a:off x="5131" y="1523"/>
              <a:ext cx="84" cy="173"/>
            </a:xfrm>
            <a:custGeom>
              <a:avLst/>
              <a:gdLst>
                <a:gd name="T0" fmla="*/ 48 w 84"/>
                <a:gd name="T1" fmla="*/ 173 h 173"/>
                <a:gd name="T2" fmla="*/ 42 w 84"/>
                <a:gd name="T3" fmla="*/ 167 h 173"/>
                <a:gd name="T4" fmla="*/ 30 w 84"/>
                <a:gd name="T5" fmla="*/ 167 h 173"/>
                <a:gd name="T6" fmla="*/ 24 w 84"/>
                <a:gd name="T7" fmla="*/ 167 h 173"/>
                <a:gd name="T8" fmla="*/ 30 w 84"/>
                <a:gd name="T9" fmla="*/ 161 h 173"/>
                <a:gd name="T10" fmla="*/ 30 w 84"/>
                <a:gd name="T11" fmla="*/ 155 h 173"/>
                <a:gd name="T12" fmla="*/ 42 w 84"/>
                <a:gd name="T13" fmla="*/ 155 h 173"/>
                <a:gd name="T14" fmla="*/ 48 w 84"/>
                <a:gd name="T15" fmla="*/ 149 h 173"/>
                <a:gd name="T16" fmla="*/ 54 w 84"/>
                <a:gd name="T17" fmla="*/ 143 h 173"/>
                <a:gd name="T18" fmla="*/ 54 w 84"/>
                <a:gd name="T19" fmla="*/ 143 h 173"/>
                <a:gd name="T20" fmla="*/ 54 w 84"/>
                <a:gd name="T21" fmla="*/ 137 h 173"/>
                <a:gd name="T22" fmla="*/ 48 w 84"/>
                <a:gd name="T23" fmla="*/ 137 h 173"/>
                <a:gd name="T24" fmla="*/ 48 w 84"/>
                <a:gd name="T25" fmla="*/ 131 h 173"/>
                <a:gd name="T26" fmla="*/ 36 w 84"/>
                <a:gd name="T27" fmla="*/ 131 h 173"/>
                <a:gd name="T28" fmla="*/ 30 w 84"/>
                <a:gd name="T29" fmla="*/ 137 h 173"/>
                <a:gd name="T30" fmla="*/ 30 w 84"/>
                <a:gd name="T31" fmla="*/ 143 h 173"/>
                <a:gd name="T32" fmla="*/ 30 w 84"/>
                <a:gd name="T33" fmla="*/ 149 h 173"/>
                <a:gd name="T34" fmla="*/ 24 w 84"/>
                <a:gd name="T35" fmla="*/ 149 h 173"/>
                <a:gd name="T36" fmla="*/ 18 w 84"/>
                <a:gd name="T37" fmla="*/ 149 h 173"/>
                <a:gd name="T38" fmla="*/ 18 w 84"/>
                <a:gd name="T39" fmla="*/ 149 h 173"/>
                <a:gd name="T40" fmla="*/ 18 w 84"/>
                <a:gd name="T41" fmla="*/ 143 h 173"/>
                <a:gd name="T42" fmla="*/ 18 w 84"/>
                <a:gd name="T43" fmla="*/ 137 h 173"/>
                <a:gd name="T44" fmla="*/ 24 w 84"/>
                <a:gd name="T45" fmla="*/ 131 h 173"/>
                <a:gd name="T46" fmla="*/ 24 w 84"/>
                <a:gd name="T47" fmla="*/ 125 h 173"/>
                <a:gd name="T48" fmla="*/ 30 w 84"/>
                <a:gd name="T49" fmla="*/ 125 h 173"/>
                <a:gd name="T50" fmla="*/ 30 w 84"/>
                <a:gd name="T51" fmla="*/ 119 h 173"/>
                <a:gd name="T52" fmla="*/ 24 w 84"/>
                <a:gd name="T53" fmla="*/ 119 h 173"/>
                <a:gd name="T54" fmla="*/ 24 w 84"/>
                <a:gd name="T55" fmla="*/ 113 h 173"/>
                <a:gd name="T56" fmla="*/ 12 w 84"/>
                <a:gd name="T57" fmla="*/ 113 h 173"/>
                <a:gd name="T58" fmla="*/ 12 w 84"/>
                <a:gd name="T59" fmla="*/ 113 h 173"/>
                <a:gd name="T60" fmla="*/ 6 w 84"/>
                <a:gd name="T61" fmla="*/ 113 h 173"/>
                <a:gd name="T62" fmla="*/ 6 w 84"/>
                <a:gd name="T63" fmla="*/ 113 h 173"/>
                <a:gd name="T64" fmla="*/ 0 w 84"/>
                <a:gd name="T65" fmla="*/ 101 h 173"/>
                <a:gd name="T66" fmla="*/ 6 w 84"/>
                <a:gd name="T67" fmla="*/ 65 h 173"/>
                <a:gd name="T68" fmla="*/ 30 w 84"/>
                <a:gd name="T69" fmla="*/ 36 h 173"/>
                <a:gd name="T70" fmla="*/ 60 w 84"/>
                <a:gd name="T71" fmla="*/ 12 h 173"/>
                <a:gd name="T72" fmla="*/ 72 w 84"/>
                <a:gd name="T73" fmla="*/ 6 h 173"/>
                <a:gd name="T74" fmla="*/ 78 w 84"/>
                <a:gd name="T75" fmla="*/ 6 h 173"/>
                <a:gd name="T76" fmla="*/ 84 w 84"/>
                <a:gd name="T77" fmla="*/ 0 h 173"/>
                <a:gd name="T78" fmla="*/ 84 w 84"/>
                <a:gd name="T79" fmla="*/ 0 h 173"/>
                <a:gd name="T80" fmla="*/ 78 w 84"/>
                <a:gd name="T81" fmla="*/ 12 h 173"/>
                <a:gd name="T82" fmla="*/ 72 w 84"/>
                <a:gd name="T83" fmla="*/ 30 h 173"/>
                <a:gd name="T84" fmla="*/ 72 w 84"/>
                <a:gd name="T85" fmla="*/ 48 h 173"/>
                <a:gd name="T86" fmla="*/ 72 w 84"/>
                <a:gd name="T87" fmla="*/ 65 h 173"/>
                <a:gd name="T88" fmla="*/ 78 w 84"/>
                <a:gd name="T89" fmla="*/ 83 h 173"/>
                <a:gd name="T90" fmla="*/ 84 w 84"/>
                <a:gd name="T91" fmla="*/ 101 h 173"/>
                <a:gd name="T92" fmla="*/ 84 w 84"/>
                <a:gd name="T93" fmla="*/ 113 h 173"/>
                <a:gd name="T94" fmla="*/ 84 w 84"/>
                <a:gd name="T95" fmla="*/ 131 h 173"/>
                <a:gd name="T96" fmla="*/ 72 w 84"/>
                <a:gd name="T97" fmla="*/ 155 h 173"/>
                <a:gd name="T98" fmla="*/ 60 w 84"/>
                <a:gd name="T99" fmla="*/ 167 h 17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4"/>
                <a:gd name="T151" fmla="*/ 0 h 173"/>
                <a:gd name="T152" fmla="*/ 84 w 84"/>
                <a:gd name="T153" fmla="*/ 173 h 17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4" h="173">
                  <a:moveTo>
                    <a:pt x="48" y="173"/>
                  </a:moveTo>
                  <a:lnTo>
                    <a:pt x="48" y="173"/>
                  </a:lnTo>
                  <a:lnTo>
                    <a:pt x="42" y="167"/>
                  </a:lnTo>
                  <a:lnTo>
                    <a:pt x="36" y="167"/>
                  </a:lnTo>
                  <a:lnTo>
                    <a:pt x="30" y="167"/>
                  </a:lnTo>
                  <a:lnTo>
                    <a:pt x="24" y="167"/>
                  </a:lnTo>
                  <a:lnTo>
                    <a:pt x="24" y="161"/>
                  </a:lnTo>
                  <a:lnTo>
                    <a:pt x="30" y="161"/>
                  </a:lnTo>
                  <a:lnTo>
                    <a:pt x="30" y="155"/>
                  </a:lnTo>
                  <a:lnTo>
                    <a:pt x="36" y="155"/>
                  </a:lnTo>
                  <a:lnTo>
                    <a:pt x="42" y="155"/>
                  </a:lnTo>
                  <a:lnTo>
                    <a:pt x="48" y="149"/>
                  </a:lnTo>
                  <a:lnTo>
                    <a:pt x="54" y="149"/>
                  </a:lnTo>
                  <a:lnTo>
                    <a:pt x="54" y="143"/>
                  </a:lnTo>
                  <a:lnTo>
                    <a:pt x="54" y="137"/>
                  </a:lnTo>
                  <a:lnTo>
                    <a:pt x="48" y="137"/>
                  </a:lnTo>
                  <a:lnTo>
                    <a:pt x="48" y="131"/>
                  </a:lnTo>
                  <a:lnTo>
                    <a:pt x="42" y="131"/>
                  </a:lnTo>
                  <a:lnTo>
                    <a:pt x="36" y="131"/>
                  </a:lnTo>
                  <a:lnTo>
                    <a:pt x="30" y="137"/>
                  </a:lnTo>
                  <a:lnTo>
                    <a:pt x="30" y="143"/>
                  </a:lnTo>
                  <a:lnTo>
                    <a:pt x="30" y="149"/>
                  </a:lnTo>
                  <a:lnTo>
                    <a:pt x="24" y="149"/>
                  </a:lnTo>
                  <a:lnTo>
                    <a:pt x="18" y="155"/>
                  </a:lnTo>
                  <a:lnTo>
                    <a:pt x="18" y="149"/>
                  </a:lnTo>
                  <a:lnTo>
                    <a:pt x="12" y="149"/>
                  </a:lnTo>
                  <a:lnTo>
                    <a:pt x="18" y="143"/>
                  </a:lnTo>
                  <a:lnTo>
                    <a:pt x="18" y="137"/>
                  </a:lnTo>
                  <a:lnTo>
                    <a:pt x="24" y="131"/>
                  </a:lnTo>
                  <a:lnTo>
                    <a:pt x="24" y="125"/>
                  </a:lnTo>
                  <a:lnTo>
                    <a:pt x="30" y="125"/>
                  </a:lnTo>
                  <a:lnTo>
                    <a:pt x="30" y="119"/>
                  </a:lnTo>
                  <a:lnTo>
                    <a:pt x="24" y="119"/>
                  </a:lnTo>
                  <a:lnTo>
                    <a:pt x="24" y="113"/>
                  </a:lnTo>
                  <a:lnTo>
                    <a:pt x="18" y="113"/>
                  </a:lnTo>
                  <a:lnTo>
                    <a:pt x="12" y="113"/>
                  </a:lnTo>
                  <a:lnTo>
                    <a:pt x="6" y="113"/>
                  </a:lnTo>
                  <a:lnTo>
                    <a:pt x="6" y="119"/>
                  </a:lnTo>
                  <a:lnTo>
                    <a:pt x="0" y="101"/>
                  </a:lnTo>
                  <a:lnTo>
                    <a:pt x="0" y="83"/>
                  </a:lnTo>
                  <a:lnTo>
                    <a:pt x="6" y="65"/>
                  </a:lnTo>
                  <a:lnTo>
                    <a:pt x="18" y="54"/>
                  </a:lnTo>
                  <a:lnTo>
                    <a:pt x="30" y="36"/>
                  </a:lnTo>
                  <a:lnTo>
                    <a:pt x="42" y="24"/>
                  </a:lnTo>
                  <a:lnTo>
                    <a:pt x="60" y="12"/>
                  </a:lnTo>
                  <a:lnTo>
                    <a:pt x="72" y="6"/>
                  </a:lnTo>
                  <a:lnTo>
                    <a:pt x="78" y="6"/>
                  </a:lnTo>
                  <a:lnTo>
                    <a:pt x="84" y="0"/>
                  </a:lnTo>
                  <a:lnTo>
                    <a:pt x="84" y="6"/>
                  </a:lnTo>
                  <a:lnTo>
                    <a:pt x="78" y="12"/>
                  </a:lnTo>
                  <a:lnTo>
                    <a:pt x="72" y="24"/>
                  </a:lnTo>
                  <a:lnTo>
                    <a:pt x="72" y="30"/>
                  </a:lnTo>
                  <a:lnTo>
                    <a:pt x="66" y="42"/>
                  </a:lnTo>
                  <a:lnTo>
                    <a:pt x="72" y="48"/>
                  </a:lnTo>
                  <a:lnTo>
                    <a:pt x="72" y="60"/>
                  </a:lnTo>
                  <a:lnTo>
                    <a:pt x="72" y="65"/>
                  </a:lnTo>
                  <a:lnTo>
                    <a:pt x="78" y="77"/>
                  </a:lnTo>
                  <a:lnTo>
                    <a:pt x="78" y="83"/>
                  </a:lnTo>
                  <a:lnTo>
                    <a:pt x="84" y="89"/>
                  </a:lnTo>
                  <a:lnTo>
                    <a:pt x="84" y="101"/>
                  </a:lnTo>
                  <a:lnTo>
                    <a:pt x="84" y="107"/>
                  </a:lnTo>
                  <a:lnTo>
                    <a:pt x="84" y="113"/>
                  </a:lnTo>
                  <a:lnTo>
                    <a:pt x="84" y="119"/>
                  </a:lnTo>
                  <a:lnTo>
                    <a:pt x="84" y="131"/>
                  </a:lnTo>
                  <a:lnTo>
                    <a:pt x="78" y="143"/>
                  </a:lnTo>
                  <a:lnTo>
                    <a:pt x="72" y="155"/>
                  </a:lnTo>
                  <a:lnTo>
                    <a:pt x="66" y="161"/>
                  </a:lnTo>
                  <a:lnTo>
                    <a:pt x="60" y="167"/>
                  </a:lnTo>
                  <a:lnTo>
                    <a:pt x="48" y="173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62" name="Freeform 448"/>
            <p:cNvSpPr>
              <a:spLocks/>
            </p:cNvSpPr>
            <p:nvPr/>
          </p:nvSpPr>
          <p:spPr bwMode="auto">
            <a:xfrm>
              <a:off x="4994" y="1606"/>
              <a:ext cx="424" cy="299"/>
            </a:xfrm>
            <a:custGeom>
              <a:avLst/>
              <a:gdLst>
                <a:gd name="T0" fmla="*/ 197 w 424"/>
                <a:gd name="T1" fmla="*/ 252 h 299"/>
                <a:gd name="T2" fmla="*/ 179 w 424"/>
                <a:gd name="T3" fmla="*/ 281 h 299"/>
                <a:gd name="T4" fmla="*/ 173 w 424"/>
                <a:gd name="T5" fmla="*/ 287 h 299"/>
                <a:gd name="T6" fmla="*/ 149 w 424"/>
                <a:gd name="T7" fmla="*/ 252 h 299"/>
                <a:gd name="T8" fmla="*/ 131 w 424"/>
                <a:gd name="T9" fmla="*/ 240 h 299"/>
                <a:gd name="T10" fmla="*/ 120 w 424"/>
                <a:gd name="T11" fmla="*/ 210 h 299"/>
                <a:gd name="T12" fmla="*/ 126 w 424"/>
                <a:gd name="T13" fmla="*/ 162 h 299"/>
                <a:gd name="T14" fmla="*/ 149 w 424"/>
                <a:gd name="T15" fmla="*/ 126 h 299"/>
                <a:gd name="T16" fmla="*/ 149 w 424"/>
                <a:gd name="T17" fmla="*/ 108 h 299"/>
                <a:gd name="T18" fmla="*/ 137 w 424"/>
                <a:gd name="T19" fmla="*/ 126 h 299"/>
                <a:gd name="T20" fmla="*/ 114 w 424"/>
                <a:gd name="T21" fmla="*/ 162 h 299"/>
                <a:gd name="T22" fmla="*/ 72 w 424"/>
                <a:gd name="T23" fmla="*/ 186 h 299"/>
                <a:gd name="T24" fmla="*/ 48 w 424"/>
                <a:gd name="T25" fmla="*/ 180 h 299"/>
                <a:gd name="T26" fmla="*/ 24 w 424"/>
                <a:gd name="T27" fmla="*/ 168 h 299"/>
                <a:gd name="T28" fmla="*/ 12 w 424"/>
                <a:gd name="T29" fmla="*/ 156 h 299"/>
                <a:gd name="T30" fmla="*/ 36 w 424"/>
                <a:gd name="T31" fmla="*/ 144 h 299"/>
                <a:gd name="T32" fmla="*/ 66 w 424"/>
                <a:gd name="T33" fmla="*/ 108 h 299"/>
                <a:gd name="T34" fmla="*/ 108 w 424"/>
                <a:gd name="T35" fmla="*/ 96 h 299"/>
                <a:gd name="T36" fmla="*/ 120 w 424"/>
                <a:gd name="T37" fmla="*/ 96 h 299"/>
                <a:gd name="T38" fmla="*/ 131 w 424"/>
                <a:gd name="T39" fmla="*/ 90 h 299"/>
                <a:gd name="T40" fmla="*/ 126 w 424"/>
                <a:gd name="T41" fmla="*/ 108 h 299"/>
                <a:gd name="T42" fmla="*/ 126 w 424"/>
                <a:gd name="T43" fmla="*/ 114 h 299"/>
                <a:gd name="T44" fmla="*/ 137 w 424"/>
                <a:gd name="T45" fmla="*/ 114 h 299"/>
                <a:gd name="T46" fmla="*/ 143 w 424"/>
                <a:gd name="T47" fmla="*/ 102 h 299"/>
                <a:gd name="T48" fmla="*/ 143 w 424"/>
                <a:gd name="T49" fmla="*/ 90 h 299"/>
                <a:gd name="T50" fmla="*/ 149 w 424"/>
                <a:gd name="T51" fmla="*/ 102 h 299"/>
                <a:gd name="T52" fmla="*/ 167 w 424"/>
                <a:gd name="T53" fmla="*/ 102 h 299"/>
                <a:gd name="T54" fmla="*/ 185 w 424"/>
                <a:gd name="T55" fmla="*/ 102 h 299"/>
                <a:gd name="T56" fmla="*/ 197 w 424"/>
                <a:gd name="T57" fmla="*/ 90 h 299"/>
                <a:gd name="T58" fmla="*/ 215 w 424"/>
                <a:gd name="T59" fmla="*/ 90 h 299"/>
                <a:gd name="T60" fmla="*/ 227 w 424"/>
                <a:gd name="T61" fmla="*/ 66 h 299"/>
                <a:gd name="T62" fmla="*/ 263 w 424"/>
                <a:gd name="T63" fmla="*/ 12 h 299"/>
                <a:gd name="T64" fmla="*/ 311 w 424"/>
                <a:gd name="T65" fmla="*/ 0 h 299"/>
                <a:gd name="T66" fmla="*/ 340 w 424"/>
                <a:gd name="T67" fmla="*/ 6 h 299"/>
                <a:gd name="T68" fmla="*/ 376 w 424"/>
                <a:gd name="T69" fmla="*/ 18 h 299"/>
                <a:gd name="T70" fmla="*/ 406 w 424"/>
                <a:gd name="T71" fmla="*/ 24 h 299"/>
                <a:gd name="T72" fmla="*/ 418 w 424"/>
                <a:gd name="T73" fmla="*/ 30 h 299"/>
                <a:gd name="T74" fmla="*/ 376 w 424"/>
                <a:gd name="T75" fmla="*/ 84 h 299"/>
                <a:gd name="T76" fmla="*/ 335 w 424"/>
                <a:gd name="T77" fmla="*/ 108 h 299"/>
                <a:gd name="T78" fmla="*/ 287 w 424"/>
                <a:gd name="T79" fmla="*/ 126 h 299"/>
                <a:gd name="T80" fmla="*/ 251 w 424"/>
                <a:gd name="T81" fmla="*/ 114 h 299"/>
                <a:gd name="T82" fmla="*/ 221 w 424"/>
                <a:gd name="T83" fmla="*/ 102 h 299"/>
                <a:gd name="T84" fmla="*/ 209 w 424"/>
                <a:gd name="T85" fmla="*/ 96 h 299"/>
                <a:gd name="T86" fmla="*/ 191 w 424"/>
                <a:gd name="T87" fmla="*/ 102 h 299"/>
                <a:gd name="T88" fmla="*/ 185 w 424"/>
                <a:gd name="T89" fmla="*/ 108 h 299"/>
                <a:gd name="T90" fmla="*/ 203 w 424"/>
                <a:gd name="T91" fmla="*/ 108 h 299"/>
                <a:gd name="T92" fmla="*/ 227 w 424"/>
                <a:gd name="T93" fmla="*/ 108 h 299"/>
                <a:gd name="T94" fmla="*/ 257 w 424"/>
                <a:gd name="T95" fmla="*/ 114 h 299"/>
                <a:gd name="T96" fmla="*/ 299 w 424"/>
                <a:gd name="T97" fmla="*/ 156 h 299"/>
                <a:gd name="T98" fmla="*/ 317 w 424"/>
                <a:gd name="T99" fmla="*/ 210 h 299"/>
                <a:gd name="T100" fmla="*/ 305 w 424"/>
                <a:gd name="T101" fmla="*/ 222 h 299"/>
                <a:gd name="T102" fmla="*/ 257 w 424"/>
                <a:gd name="T103" fmla="*/ 204 h 299"/>
                <a:gd name="T104" fmla="*/ 221 w 424"/>
                <a:gd name="T105" fmla="*/ 198 h 299"/>
                <a:gd name="T106" fmla="*/ 197 w 424"/>
                <a:gd name="T107" fmla="*/ 168 h 299"/>
                <a:gd name="T108" fmla="*/ 185 w 424"/>
                <a:gd name="T109" fmla="*/ 126 h 299"/>
                <a:gd name="T110" fmla="*/ 167 w 424"/>
                <a:gd name="T111" fmla="*/ 108 h 299"/>
                <a:gd name="T112" fmla="*/ 155 w 424"/>
                <a:gd name="T113" fmla="*/ 108 h 299"/>
                <a:gd name="T114" fmla="*/ 161 w 424"/>
                <a:gd name="T115" fmla="*/ 126 h 299"/>
                <a:gd name="T116" fmla="*/ 191 w 424"/>
                <a:gd name="T117" fmla="*/ 156 h 29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24"/>
                <a:gd name="T178" fmla="*/ 0 h 299"/>
                <a:gd name="T179" fmla="*/ 424 w 424"/>
                <a:gd name="T180" fmla="*/ 299 h 29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24" h="299">
                  <a:moveTo>
                    <a:pt x="203" y="174"/>
                  </a:moveTo>
                  <a:lnTo>
                    <a:pt x="203" y="198"/>
                  </a:lnTo>
                  <a:lnTo>
                    <a:pt x="203" y="222"/>
                  </a:lnTo>
                  <a:lnTo>
                    <a:pt x="203" y="240"/>
                  </a:lnTo>
                  <a:lnTo>
                    <a:pt x="197" y="252"/>
                  </a:lnTo>
                  <a:lnTo>
                    <a:pt x="191" y="258"/>
                  </a:lnTo>
                  <a:lnTo>
                    <a:pt x="191" y="264"/>
                  </a:lnTo>
                  <a:lnTo>
                    <a:pt x="185" y="269"/>
                  </a:lnTo>
                  <a:lnTo>
                    <a:pt x="179" y="275"/>
                  </a:lnTo>
                  <a:lnTo>
                    <a:pt x="179" y="281"/>
                  </a:lnTo>
                  <a:lnTo>
                    <a:pt x="179" y="287"/>
                  </a:lnTo>
                  <a:lnTo>
                    <a:pt x="173" y="293"/>
                  </a:lnTo>
                  <a:lnTo>
                    <a:pt x="173" y="299"/>
                  </a:lnTo>
                  <a:lnTo>
                    <a:pt x="173" y="293"/>
                  </a:lnTo>
                  <a:lnTo>
                    <a:pt x="173" y="287"/>
                  </a:lnTo>
                  <a:lnTo>
                    <a:pt x="167" y="281"/>
                  </a:lnTo>
                  <a:lnTo>
                    <a:pt x="161" y="275"/>
                  </a:lnTo>
                  <a:lnTo>
                    <a:pt x="161" y="264"/>
                  </a:lnTo>
                  <a:lnTo>
                    <a:pt x="155" y="258"/>
                  </a:lnTo>
                  <a:lnTo>
                    <a:pt x="149" y="252"/>
                  </a:lnTo>
                  <a:lnTo>
                    <a:pt x="143" y="246"/>
                  </a:lnTo>
                  <a:lnTo>
                    <a:pt x="137" y="246"/>
                  </a:lnTo>
                  <a:lnTo>
                    <a:pt x="137" y="240"/>
                  </a:lnTo>
                  <a:lnTo>
                    <a:pt x="131" y="240"/>
                  </a:lnTo>
                  <a:lnTo>
                    <a:pt x="131" y="234"/>
                  </a:lnTo>
                  <a:lnTo>
                    <a:pt x="126" y="234"/>
                  </a:lnTo>
                  <a:lnTo>
                    <a:pt x="126" y="228"/>
                  </a:lnTo>
                  <a:lnTo>
                    <a:pt x="120" y="210"/>
                  </a:lnTo>
                  <a:lnTo>
                    <a:pt x="120" y="198"/>
                  </a:lnTo>
                  <a:lnTo>
                    <a:pt x="120" y="180"/>
                  </a:lnTo>
                  <a:lnTo>
                    <a:pt x="120" y="168"/>
                  </a:lnTo>
                  <a:lnTo>
                    <a:pt x="126" y="168"/>
                  </a:lnTo>
                  <a:lnTo>
                    <a:pt x="126" y="162"/>
                  </a:lnTo>
                  <a:lnTo>
                    <a:pt x="131" y="156"/>
                  </a:lnTo>
                  <a:lnTo>
                    <a:pt x="131" y="150"/>
                  </a:lnTo>
                  <a:lnTo>
                    <a:pt x="137" y="144"/>
                  </a:lnTo>
                  <a:lnTo>
                    <a:pt x="143" y="138"/>
                  </a:lnTo>
                  <a:lnTo>
                    <a:pt x="149" y="126"/>
                  </a:lnTo>
                  <a:lnTo>
                    <a:pt x="149" y="120"/>
                  </a:lnTo>
                  <a:lnTo>
                    <a:pt x="149" y="114"/>
                  </a:lnTo>
                  <a:lnTo>
                    <a:pt x="149" y="108"/>
                  </a:lnTo>
                  <a:lnTo>
                    <a:pt x="143" y="114"/>
                  </a:lnTo>
                  <a:lnTo>
                    <a:pt x="143" y="120"/>
                  </a:lnTo>
                  <a:lnTo>
                    <a:pt x="137" y="126"/>
                  </a:lnTo>
                  <a:lnTo>
                    <a:pt x="137" y="132"/>
                  </a:lnTo>
                  <a:lnTo>
                    <a:pt x="131" y="138"/>
                  </a:lnTo>
                  <a:lnTo>
                    <a:pt x="131" y="144"/>
                  </a:lnTo>
                  <a:lnTo>
                    <a:pt x="126" y="156"/>
                  </a:lnTo>
                  <a:lnTo>
                    <a:pt x="114" y="162"/>
                  </a:lnTo>
                  <a:lnTo>
                    <a:pt x="108" y="168"/>
                  </a:lnTo>
                  <a:lnTo>
                    <a:pt x="96" y="174"/>
                  </a:lnTo>
                  <a:lnTo>
                    <a:pt x="90" y="180"/>
                  </a:lnTo>
                  <a:lnTo>
                    <a:pt x="78" y="180"/>
                  </a:lnTo>
                  <a:lnTo>
                    <a:pt x="72" y="186"/>
                  </a:lnTo>
                  <a:lnTo>
                    <a:pt x="60" y="186"/>
                  </a:lnTo>
                  <a:lnTo>
                    <a:pt x="60" y="180"/>
                  </a:lnTo>
                  <a:lnTo>
                    <a:pt x="54" y="180"/>
                  </a:lnTo>
                  <a:lnTo>
                    <a:pt x="48" y="180"/>
                  </a:lnTo>
                  <a:lnTo>
                    <a:pt x="42" y="180"/>
                  </a:lnTo>
                  <a:lnTo>
                    <a:pt x="36" y="180"/>
                  </a:lnTo>
                  <a:lnTo>
                    <a:pt x="30" y="174"/>
                  </a:lnTo>
                  <a:lnTo>
                    <a:pt x="24" y="168"/>
                  </a:lnTo>
                  <a:lnTo>
                    <a:pt x="18" y="168"/>
                  </a:lnTo>
                  <a:lnTo>
                    <a:pt x="6" y="162"/>
                  </a:lnTo>
                  <a:lnTo>
                    <a:pt x="0" y="162"/>
                  </a:lnTo>
                  <a:lnTo>
                    <a:pt x="6" y="156"/>
                  </a:lnTo>
                  <a:lnTo>
                    <a:pt x="12" y="156"/>
                  </a:lnTo>
                  <a:lnTo>
                    <a:pt x="18" y="156"/>
                  </a:lnTo>
                  <a:lnTo>
                    <a:pt x="24" y="156"/>
                  </a:lnTo>
                  <a:lnTo>
                    <a:pt x="30" y="150"/>
                  </a:lnTo>
                  <a:lnTo>
                    <a:pt x="36" y="144"/>
                  </a:lnTo>
                  <a:lnTo>
                    <a:pt x="42" y="138"/>
                  </a:lnTo>
                  <a:lnTo>
                    <a:pt x="42" y="132"/>
                  </a:lnTo>
                  <a:lnTo>
                    <a:pt x="48" y="120"/>
                  </a:lnTo>
                  <a:lnTo>
                    <a:pt x="60" y="114"/>
                  </a:lnTo>
                  <a:lnTo>
                    <a:pt x="66" y="108"/>
                  </a:lnTo>
                  <a:lnTo>
                    <a:pt x="78" y="102"/>
                  </a:lnTo>
                  <a:lnTo>
                    <a:pt x="84" y="96"/>
                  </a:lnTo>
                  <a:lnTo>
                    <a:pt x="96" y="96"/>
                  </a:lnTo>
                  <a:lnTo>
                    <a:pt x="108" y="96"/>
                  </a:lnTo>
                  <a:lnTo>
                    <a:pt x="114" y="96"/>
                  </a:lnTo>
                  <a:lnTo>
                    <a:pt x="120" y="96"/>
                  </a:lnTo>
                  <a:lnTo>
                    <a:pt x="126" y="96"/>
                  </a:lnTo>
                  <a:lnTo>
                    <a:pt x="126" y="90"/>
                  </a:lnTo>
                  <a:lnTo>
                    <a:pt x="131" y="90"/>
                  </a:lnTo>
                  <a:lnTo>
                    <a:pt x="131" y="96"/>
                  </a:lnTo>
                  <a:lnTo>
                    <a:pt x="126" y="102"/>
                  </a:lnTo>
                  <a:lnTo>
                    <a:pt x="126" y="108"/>
                  </a:lnTo>
                  <a:lnTo>
                    <a:pt x="126" y="114"/>
                  </a:lnTo>
                  <a:lnTo>
                    <a:pt x="131" y="114"/>
                  </a:lnTo>
                  <a:lnTo>
                    <a:pt x="137" y="114"/>
                  </a:lnTo>
                  <a:lnTo>
                    <a:pt x="143" y="114"/>
                  </a:lnTo>
                  <a:lnTo>
                    <a:pt x="143" y="108"/>
                  </a:lnTo>
                  <a:lnTo>
                    <a:pt x="143" y="102"/>
                  </a:lnTo>
                  <a:lnTo>
                    <a:pt x="143" y="96"/>
                  </a:lnTo>
                  <a:lnTo>
                    <a:pt x="143" y="90"/>
                  </a:lnTo>
                  <a:lnTo>
                    <a:pt x="143" y="96"/>
                  </a:lnTo>
                  <a:lnTo>
                    <a:pt x="149" y="96"/>
                  </a:lnTo>
                  <a:lnTo>
                    <a:pt x="149" y="102"/>
                  </a:lnTo>
                  <a:lnTo>
                    <a:pt x="155" y="102"/>
                  </a:lnTo>
                  <a:lnTo>
                    <a:pt x="161" y="102"/>
                  </a:lnTo>
                  <a:lnTo>
                    <a:pt x="167" y="102"/>
                  </a:lnTo>
                  <a:lnTo>
                    <a:pt x="167" y="108"/>
                  </a:lnTo>
                  <a:lnTo>
                    <a:pt x="173" y="108"/>
                  </a:lnTo>
                  <a:lnTo>
                    <a:pt x="179" y="108"/>
                  </a:lnTo>
                  <a:lnTo>
                    <a:pt x="179" y="102"/>
                  </a:lnTo>
                  <a:lnTo>
                    <a:pt x="185" y="102"/>
                  </a:lnTo>
                  <a:lnTo>
                    <a:pt x="185" y="96"/>
                  </a:lnTo>
                  <a:lnTo>
                    <a:pt x="191" y="96"/>
                  </a:lnTo>
                  <a:lnTo>
                    <a:pt x="191" y="90"/>
                  </a:lnTo>
                  <a:lnTo>
                    <a:pt x="197" y="90"/>
                  </a:lnTo>
                  <a:lnTo>
                    <a:pt x="203" y="90"/>
                  </a:lnTo>
                  <a:lnTo>
                    <a:pt x="209" y="90"/>
                  </a:lnTo>
                  <a:lnTo>
                    <a:pt x="215" y="90"/>
                  </a:lnTo>
                  <a:lnTo>
                    <a:pt x="215" y="84"/>
                  </a:lnTo>
                  <a:lnTo>
                    <a:pt x="221" y="84"/>
                  </a:lnTo>
                  <a:lnTo>
                    <a:pt x="221" y="78"/>
                  </a:lnTo>
                  <a:lnTo>
                    <a:pt x="227" y="72"/>
                  </a:lnTo>
                  <a:lnTo>
                    <a:pt x="227" y="66"/>
                  </a:lnTo>
                  <a:lnTo>
                    <a:pt x="227" y="60"/>
                  </a:lnTo>
                  <a:lnTo>
                    <a:pt x="233" y="48"/>
                  </a:lnTo>
                  <a:lnTo>
                    <a:pt x="239" y="30"/>
                  </a:lnTo>
                  <a:lnTo>
                    <a:pt x="251" y="18"/>
                  </a:lnTo>
                  <a:lnTo>
                    <a:pt x="263" y="12"/>
                  </a:lnTo>
                  <a:lnTo>
                    <a:pt x="275" y="6"/>
                  </a:lnTo>
                  <a:lnTo>
                    <a:pt x="287" y="6"/>
                  </a:lnTo>
                  <a:lnTo>
                    <a:pt x="299" y="0"/>
                  </a:lnTo>
                  <a:lnTo>
                    <a:pt x="305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9" y="6"/>
                  </a:lnTo>
                  <a:lnTo>
                    <a:pt x="335" y="6"/>
                  </a:lnTo>
                  <a:lnTo>
                    <a:pt x="340" y="6"/>
                  </a:lnTo>
                  <a:lnTo>
                    <a:pt x="346" y="6"/>
                  </a:lnTo>
                  <a:lnTo>
                    <a:pt x="352" y="12"/>
                  </a:lnTo>
                  <a:lnTo>
                    <a:pt x="364" y="12"/>
                  </a:lnTo>
                  <a:lnTo>
                    <a:pt x="370" y="18"/>
                  </a:lnTo>
                  <a:lnTo>
                    <a:pt x="376" y="18"/>
                  </a:lnTo>
                  <a:lnTo>
                    <a:pt x="382" y="24"/>
                  </a:lnTo>
                  <a:lnTo>
                    <a:pt x="388" y="24"/>
                  </a:lnTo>
                  <a:lnTo>
                    <a:pt x="394" y="24"/>
                  </a:lnTo>
                  <a:lnTo>
                    <a:pt x="400" y="24"/>
                  </a:lnTo>
                  <a:lnTo>
                    <a:pt x="406" y="24"/>
                  </a:lnTo>
                  <a:lnTo>
                    <a:pt x="412" y="24"/>
                  </a:lnTo>
                  <a:lnTo>
                    <a:pt x="424" y="24"/>
                  </a:lnTo>
                  <a:lnTo>
                    <a:pt x="418" y="30"/>
                  </a:lnTo>
                  <a:lnTo>
                    <a:pt x="412" y="42"/>
                  </a:lnTo>
                  <a:lnTo>
                    <a:pt x="400" y="48"/>
                  </a:lnTo>
                  <a:lnTo>
                    <a:pt x="394" y="60"/>
                  </a:lnTo>
                  <a:lnTo>
                    <a:pt x="382" y="72"/>
                  </a:lnTo>
                  <a:lnTo>
                    <a:pt x="376" y="84"/>
                  </a:lnTo>
                  <a:lnTo>
                    <a:pt x="364" y="96"/>
                  </a:lnTo>
                  <a:lnTo>
                    <a:pt x="352" y="102"/>
                  </a:lnTo>
                  <a:lnTo>
                    <a:pt x="346" y="108"/>
                  </a:lnTo>
                  <a:lnTo>
                    <a:pt x="340" y="108"/>
                  </a:lnTo>
                  <a:lnTo>
                    <a:pt x="335" y="108"/>
                  </a:lnTo>
                  <a:lnTo>
                    <a:pt x="323" y="114"/>
                  </a:lnTo>
                  <a:lnTo>
                    <a:pt x="317" y="114"/>
                  </a:lnTo>
                  <a:lnTo>
                    <a:pt x="305" y="120"/>
                  </a:lnTo>
                  <a:lnTo>
                    <a:pt x="299" y="120"/>
                  </a:lnTo>
                  <a:lnTo>
                    <a:pt x="287" y="126"/>
                  </a:lnTo>
                  <a:lnTo>
                    <a:pt x="281" y="126"/>
                  </a:lnTo>
                  <a:lnTo>
                    <a:pt x="275" y="126"/>
                  </a:lnTo>
                  <a:lnTo>
                    <a:pt x="263" y="120"/>
                  </a:lnTo>
                  <a:lnTo>
                    <a:pt x="257" y="120"/>
                  </a:lnTo>
                  <a:lnTo>
                    <a:pt x="251" y="114"/>
                  </a:lnTo>
                  <a:lnTo>
                    <a:pt x="239" y="114"/>
                  </a:lnTo>
                  <a:lnTo>
                    <a:pt x="233" y="108"/>
                  </a:lnTo>
                  <a:lnTo>
                    <a:pt x="227" y="108"/>
                  </a:lnTo>
                  <a:lnTo>
                    <a:pt x="221" y="102"/>
                  </a:lnTo>
                  <a:lnTo>
                    <a:pt x="215" y="102"/>
                  </a:lnTo>
                  <a:lnTo>
                    <a:pt x="215" y="96"/>
                  </a:lnTo>
                  <a:lnTo>
                    <a:pt x="209" y="96"/>
                  </a:lnTo>
                  <a:lnTo>
                    <a:pt x="203" y="96"/>
                  </a:lnTo>
                  <a:lnTo>
                    <a:pt x="197" y="96"/>
                  </a:lnTo>
                  <a:lnTo>
                    <a:pt x="197" y="102"/>
                  </a:lnTo>
                  <a:lnTo>
                    <a:pt x="191" y="102"/>
                  </a:lnTo>
                  <a:lnTo>
                    <a:pt x="185" y="102"/>
                  </a:lnTo>
                  <a:lnTo>
                    <a:pt x="185" y="108"/>
                  </a:lnTo>
                  <a:lnTo>
                    <a:pt x="191" y="108"/>
                  </a:lnTo>
                  <a:lnTo>
                    <a:pt x="197" y="108"/>
                  </a:lnTo>
                  <a:lnTo>
                    <a:pt x="203" y="108"/>
                  </a:lnTo>
                  <a:lnTo>
                    <a:pt x="209" y="108"/>
                  </a:lnTo>
                  <a:lnTo>
                    <a:pt x="215" y="108"/>
                  </a:lnTo>
                  <a:lnTo>
                    <a:pt x="221" y="108"/>
                  </a:lnTo>
                  <a:lnTo>
                    <a:pt x="227" y="108"/>
                  </a:lnTo>
                  <a:lnTo>
                    <a:pt x="233" y="108"/>
                  </a:lnTo>
                  <a:lnTo>
                    <a:pt x="239" y="108"/>
                  </a:lnTo>
                  <a:lnTo>
                    <a:pt x="251" y="114"/>
                  </a:lnTo>
                  <a:lnTo>
                    <a:pt x="257" y="114"/>
                  </a:lnTo>
                  <a:lnTo>
                    <a:pt x="269" y="120"/>
                  </a:lnTo>
                  <a:lnTo>
                    <a:pt x="281" y="126"/>
                  </a:lnTo>
                  <a:lnTo>
                    <a:pt x="287" y="138"/>
                  </a:lnTo>
                  <a:lnTo>
                    <a:pt x="293" y="144"/>
                  </a:lnTo>
                  <a:lnTo>
                    <a:pt x="299" y="156"/>
                  </a:lnTo>
                  <a:lnTo>
                    <a:pt x="305" y="168"/>
                  </a:lnTo>
                  <a:lnTo>
                    <a:pt x="311" y="174"/>
                  </a:lnTo>
                  <a:lnTo>
                    <a:pt x="317" y="192"/>
                  </a:lnTo>
                  <a:lnTo>
                    <a:pt x="317" y="204"/>
                  </a:lnTo>
                  <a:lnTo>
                    <a:pt x="317" y="210"/>
                  </a:lnTo>
                  <a:lnTo>
                    <a:pt x="317" y="216"/>
                  </a:lnTo>
                  <a:lnTo>
                    <a:pt x="317" y="228"/>
                  </a:lnTo>
                  <a:lnTo>
                    <a:pt x="317" y="234"/>
                  </a:lnTo>
                  <a:lnTo>
                    <a:pt x="311" y="228"/>
                  </a:lnTo>
                  <a:lnTo>
                    <a:pt x="305" y="222"/>
                  </a:lnTo>
                  <a:lnTo>
                    <a:pt x="293" y="216"/>
                  </a:lnTo>
                  <a:lnTo>
                    <a:pt x="287" y="216"/>
                  </a:lnTo>
                  <a:lnTo>
                    <a:pt x="275" y="210"/>
                  </a:lnTo>
                  <a:lnTo>
                    <a:pt x="263" y="204"/>
                  </a:lnTo>
                  <a:lnTo>
                    <a:pt x="257" y="204"/>
                  </a:lnTo>
                  <a:lnTo>
                    <a:pt x="245" y="204"/>
                  </a:lnTo>
                  <a:lnTo>
                    <a:pt x="239" y="204"/>
                  </a:lnTo>
                  <a:lnTo>
                    <a:pt x="233" y="198"/>
                  </a:lnTo>
                  <a:lnTo>
                    <a:pt x="227" y="198"/>
                  </a:lnTo>
                  <a:lnTo>
                    <a:pt x="221" y="198"/>
                  </a:lnTo>
                  <a:lnTo>
                    <a:pt x="215" y="192"/>
                  </a:lnTo>
                  <a:lnTo>
                    <a:pt x="209" y="192"/>
                  </a:lnTo>
                  <a:lnTo>
                    <a:pt x="203" y="180"/>
                  </a:lnTo>
                  <a:lnTo>
                    <a:pt x="203" y="174"/>
                  </a:lnTo>
                  <a:lnTo>
                    <a:pt x="197" y="168"/>
                  </a:lnTo>
                  <a:lnTo>
                    <a:pt x="191" y="156"/>
                  </a:lnTo>
                  <a:lnTo>
                    <a:pt x="191" y="144"/>
                  </a:lnTo>
                  <a:lnTo>
                    <a:pt x="191" y="132"/>
                  </a:lnTo>
                  <a:lnTo>
                    <a:pt x="185" y="126"/>
                  </a:lnTo>
                  <a:lnTo>
                    <a:pt x="185" y="120"/>
                  </a:lnTo>
                  <a:lnTo>
                    <a:pt x="179" y="120"/>
                  </a:lnTo>
                  <a:lnTo>
                    <a:pt x="179" y="114"/>
                  </a:lnTo>
                  <a:lnTo>
                    <a:pt x="173" y="114"/>
                  </a:lnTo>
                  <a:lnTo>
                    <a:pt x="167" y="108"/>
                  </a:lnTo>
                  <a:lnTo>
                    <a:pt x="161" y="108"/>
                  </a:lnTo>
                  <a:lnTo>
                    <a:pt x="155" y="108"/>
                  </a:lnTo>
                  <a:lnTo>
                    <a:pt x="155" y="114"/>
                  </a:lnTo>
                  <a:lnTo>
                    <a:pt x="155" y="120"/>
                  </a:lnTo>
                  <a:lnTo>
                    <a:pt x="161" y="120"/>
                  </a:lnTo>
                  <a:lnTo>
                    <a:pt x="161" y="126"/>
                  </a:lnTo>
                  <a:lnTo>
                    <a:pt x="167" y="126"/>
                  </a:lnTo>
                  <a:lnTo>
                    <a:pt x="173" y="132"/>
                  </a:lnTo>
                  <a:lnTo>
                    <a:pt x="179" y="138"/>
                  </a:lnTo>
                  <a:lnTo>
                    <a:pt x="185" y="150"/>
                  </a:lnTo>
                  <a:lnTo>
                    <a:pt x="191" y="156"/>
                  </a:lnTo>
                  <a:lnTo>
                    <a:pt x="197" y="168"/>
                  </a:lnTo>
                  <a:lnTo>
                    <a:pt x="203" y="174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63" name="Freeform 449"/>
            <p:cNvSpPr>
              <a:spLocks/>
            </p:cNvSpPr>
            <p:nvPr/>
          </p:nvSpPr>
          <p:spPr bwMode="auto">
            <a:xfrm>
              <a:off x="5000" y="1565"/>
              <a:ext cx="125" cy="125"/>
            </a:xfrm>
            <a:custGeom>
              <a:avLst/>
              <a:gdLst>
                <a:gd name="T0" fmla="*/ 96 w 125"/>
                <a:gd name="T1" fmla="*/ 125 h 125"/>
                <a:gd name="T2" fmla="*/ 102 w 125"/>
                <a:gd name="T3" fmla="*/ 119 h 125"/>
                <a:gd name="T4" fmla="*/ 108 w 125"/>
                <a:gd name="T5" fmla="*/ 113 h 125"/>
                <a:gd name="T6" fmla="*/ 114 w 125"/>
                <a:gd name="T7" fmla="*/ 119 h 125"/>
                <a:gd name="T8" fmla="*/ 120 w 125"/>
                <a:gd name="T9" fmla="*/ 119 h 125"/>
                <a:gd name="T10" fmla="*/ 120 w 125"/>
                <a:gd name="T11" fmla="*/ 119 h 125"/>
                <a:gd name="T12" fmla="*/ 125 w 125"/>
                <a:gd name="T13" fmla="*/ 119 h 125"/>
                <a:gd name="T14" fmla="*/ 125 w 125"/>
                <a:gd name="T15" fmla="*/ 119 h 125"/>
                <a:gd name="T16" fmla="*/ 125 w 125"/>
                <a:gd name="T17" fmla="*/ 119 h 125"/>
                <a:gd name="T18" fmla="*/ 120 w 125"/>
                <a:gd name="T19" fmla="*/ 113 h 125"/>
                <a:gd name="T20" fmla="*/ 120 w 125"/>
                <a:gd name="T21" fmla="*/ 113 h 125"/>
                <a:gd name="T22" fmla="*/ 114 w 125"/>
                <a:gd name="T23" fmla="*/ 113 h 125"/>
                <a:gd name="T24" fmla="*/ 108 w 125"/>
                <a:gd name="T25" fmla="*/ 107 h 125"/>
                <a:gd name="T26" fmla="*/ 108 w 125"/>
                <a:gd name="T27" fmla="*/ 101 h 125"/>
                <a:gd name="T28" fmla="*/ 108 w 125"/>
                <a:gd name="T29" fmla="*/ 95 h 125"/>
                <a:gd name="T30" fmla="*/ 108 w 125"/>
                <a:gd name="T31" fmla="*/ 95 h 125"/>
                <a:gd name="T32" fmla="*/ 114 w 125"/>
                <a:gd name="T33" fmla="*/ 95 h 125"/>
                <a:gd name="T34" fmla="*/ 114 w 125"/>
                <a:gd name="T35" fmla="*/ 89 h 125"/>
                <a:gd name="T36" fmla="*/ 120 w 125"/>
                <a:gd name="T37" fmla="*/ 77 h 125"/>
                <a:gd name="T38" fmla="*/ 120 w 125"/>
                <a:gd name="T39" fmla="*/ 53 h 125"/>
                <a:gd name="T40" fmla="*/ 102 w 125"/>
                <a:gd name="T41" fmla="*/ 29 h 125"/>
                <a:gd name="T42" fmla="*/ 72 w 125"/>
                <a:gd name="T43" fmla="*/ 18 h 125"/>
                <a:gd name="T44" fmla="*/ 48 w 125"/>
                <a:gd name="T45" fmla="*/ 12 h 125"/>
                <a:gd name="T46" fmla="*/ 30 w 125"/>
                <a:gd name="T47" fmla="*/ 12 h 125"/>
                <a:gd name="T48" fmla="*/ 18 w 125"/>
                <a:gd name="T49" fmla="*/ 6 h 125"/>
                <a:gd name="T50" fmla="*/ 6 w 125"/>
                <a:gd name="T51" fmla="*/ 0 h 125"/>
                <a:gd name="T52" fmla="*/ 6 w 125"/>
                <a:gd name="T53" fmla="*/ 6 h 125"/>
                <a:gd name="T54" fmla="*/ 12 w 125"/>
                <a:gd name="T55" fmla="*/ 23 h 125"/>
                <a:gd name="T56" fmla="*/ 18 w 125"/>
                <a:gd name="T57" fmla="*/ 41 h 125"/>
                <a:gd name="T58" fmla="*/ 24 w 125"/>
                <a:gd name="T59" fmla="*/ 53 h 125"/>
                <a:gd name="T60" fmla="*/ 30 w 125"/>
                <a:gd name="T61" fmla="*/ 71 h 125"/>
                <a:gd name="T62" fmla="*/ 36 w 125"/>
                <a:gd name="T63" fmla="*/ 89 h 125"/>
                <a:gd name="T64" fmla="*/ 54 w 125"/>
                <a:gd name="T65" fmla="*/ 113 h 125"/>
                <a:gd name="T66" fmla="*/ 78 w 125"/>
                <a:gd name="T67" fmla="*/ 125 h 12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5"/>
                <a:gd name="T103" fmla="*/ 0 h 125"/>
                <a:gd name="T104" fmla="*/ 125 w 125"/>
                <a:gd name="T105" fmla="*/ 125 h 12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5" h="125">
                  <a:moveTo>
                    <a:pt x="96" y="125"/>
                  </a:moveTo>
                  <a:lnTo>
                    <a:pt x="96" y="125"/>
                  </a:lnTo>
                  <a:lnTo>
                    <a:pt x="102" y="119"/>
                  </a:lnTo>
                  <a:lnTo>
                    <a:pt x="108" y="113"/>
                  </a:lnTo>
                  <a:lnTo>
                    <a:pt x="114" y="113"/>
                  </a:lnTo>
                  <a:lnTo>
                    <a:pt x="114" y="119"/>
                  </a:lnTo>
                  <a:lnTo>
                    <a:pt x="120" y="119"/>
                  </a:lnTo>
                  <a:lnTo>
                    <a:pt x="125" y="119"/>
                  </a:lnTo>
                  <a:lnTo>
                    <a:pt x="125" y="113"/>
                  </a:lnTo>
                  <a:lnTo>
                    <a:pt x="120" y="113"/>
                  </a:lnTo>
                  <a:lnTo>
                    <a:pt x="114" y="113"/>
                  </a:lnTo>
                  <a:lnTo>
                    <a:pt x="108" y="113"/>
                  </a:lnTo>
                  <a:lnTo>
                    <a:pt x="108" y="107"/>
                  </a:lnTo>
                  <a:lnTo>
                    <a:pt x="108" y="101"/>
                  </a:lnTo>
                  <a:lnTo>
                    <a:pt x="108" y="95"/>
                  </a:lnTo>
                  <a:lnTo>
                    <a:pt x="114" y="95"/>
                  </a:lnTo>
                  <a:lnTo>
                    <a:pt x="114" y="89"/>
                  </a:lnTo>
                  <a:lnTo>
                    <a:pt x="120" y="89"/>
                  </a:lnTo>
                  <a:lnTo>
                    <a:pt x="120" y="77"/>
                  </a:lnTo>
                  <a:lnTo>
                    <a:pt x="120" y="65"/>
                  </a:lnTo>
                  <a:lnTo>
                    <a:pt x="120" y="53"/>
                  </a:lnTo>
                  <a:lnTo>
                    <a:pt x="114" y="41"/>
                  </a:lnTo>
                  <a:lnTo>
                    <a:pt x="102" y="29"/>
                  </a:lnTo>
                  <a:lnTo>
                    <a:pt x="90" y="23"/>
                  </a:lnTo>
                  <a:lnTo>
                    <a:pt x="72" y="18"/>
                  </a:lnTo>
                  <a:lnTo>
                    <a:pt x="54" y="12"/>
                  </a:lnTo>
                  <a:lnTo>
                    <a:pt x="48" y="12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23"/>
                  </a:lnTo>
                  <a:lnTo>
                    <a:pt x="18" y="29"/>
                  </a:lnTo>
                  <a:lnTo>
                    <a:pt x="18" y="41"/>
                  </a:lnTo>
                  <a:lnTo>
                    <a:pt x="24" y="47"/>
                  </a:lnTo>
                  <a:lnTo>
                    <a:pt x="24" y="53"/>
                  </a:lnTo>
                  <a:lnTo>
                    <a:pt x="24" y="65"/>
                  </a:lnTo>
                  <a:lnTo>
                    <a:pt x="30" y="71"/>
                  </a:lnTo>
                  <a:lnTo>
                    <a:pt x="30" y="83"/>
                  </a:lnTo>
                  <a:lnTo>
                    <a:pt x="36" y="89"/>
                  </a:lnTo>
                  <a:lnTo>
                    <a:pt x="42" y="101"/>
                  </a:lnTo>
                  <a:lnTo>
                    <a:pt x="54" y="113"/>
                  </a:lnTo>
                  <a:lnTo>
                    <a:pt x="66" y="119"/>
                  </a:lnTo>
                  <a:lnTo>
                    <a:pt x="78" y="125"/>
                  </a:lnTo>
                  <a:lnTo>
                    <a:pt x="96" y="125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64" name="Freeform 450"/>
            <p:cNvSpPr>
              <a:spLocks/>
            </p:cNvSpPr>
            <p:nvPr/>
          </p:nvSpPr>
          <p:spPr bwMode="auto">
            <a:xfrm>
              <a:off x="5137" y="1642"/>
              <a:ext cx="12" cy="12"/>
            </a:xfrm>
            <a:custGeom>
              <a:avLst/>
              <a:gdLst>
                <a:gd name="T0" fmla="*/ 0 w 12"/>
                <a:gd name="T1" fmla="*/ 6 h 12"/>
                <a:gd name="T2" fmla="*/ 0 w 12"/>
                <a:gd name="T3" fmla="*/ 0 h 12"/>
                <a:gd name="T4" fmla="*/ 6 w 12"/>
                <a:gd name="T5" fmla="*/ 0 h 12"/>
                <a:gd name="T6" fmla="*/ 6 w 12"/>
                <a:gd name="T7" fmla="*/ 0 h 12"/>
                <a:gd name="T8" fmla="*/ 6 w 12"/>
                <a:gd name="T9" fmla="*/ 0 h 12"/>
                <a:gd name="T10" fmla="*/ 12 w 12"/>
                <a:gd name="T11" fmla="*/ 0 h 12"/>
                <a:gd name="T12" fmla="*/ 12 w 12"/>
                <a:gd name="T13" fmla="*/ 0 h 12"/>
                <a:gd name="T14" fmla="*/ 12 w 12"/>
                <a:gd name="T15" fmla="*/ 0 h 12"/>
                <a:gd name="T16" fmla="*/ 12 w 12"/>
                <a:gd name="T17" fmla="*/ 6 h 12"/>
                <a:gd name="T18" fmla="*/ 12 w 12"/>
                <a:gd name="T19" fmla="*/ 6 h 12"/>
                <a:gd name="T20" fmla="*/ 12 w 12"/>
                <a:gd name="T21" fmla="*/ 12 h 12"/>
                <a:gd name="T22" fmla="*/ 12 w 12"/>
                <a:gd name="T23" fmla="*/ 12 h 12"/>
                <a:gd name="T24" fmla="*/ 6 w 12"/>
                <a:gd name="T25" fmla="*/ 12 h 12"/>
                <a:gd name="T26" fmla="*/ 6 w 12"/>
                <a:gd name="T27" fmla="*/ 12 h 12"/>
                <a:gd name="T28" fmla="*/ 6 w 12"/>
                <a:gd name="T29" fmla="*/ 12 h 12"/>
                <a:gd name="T30" fmla="*/ 0 w 12"/>
                <a:gd name="T31" fmla="*/ 6 h 12"/>
                <a:gd name="T32" fmla="*/ 0 w 12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6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65" name="Freeform 451"/>
            <p:cNvSpPr>
              <a:spLocks/>
            </p:cNvSpPr>
            <p:nvPr/>
          </p:nvSpPr>
          <p:spPr bwMode="auto">
            <a:xfrm>
              <a:off x="5167" y="1660"/>
              <a:ext cx="12" cy="12"/>
            </a:xfrm>
            <a:custGeom>
              <a:avLst/>
              <a:gdLst>
                <a:gd name="T0" fmla="*/ 0 w 12"/>
                <a:gd name="T1" fmla="*/ 0 h 12"/>
                <a:gd name="T2" fmla="*/ 0 w 12"/>
                <a:gd name="T3" fmla="*/ 0 h 12"/>
                <a:gd name="T4" fmla="*/ 6 w 12"/>
                <a:gd name="T5" fmla="*/ 0 h 12"/>
                <a:gd name="T6" fmla="*/ 6 w 12"/>
                <a:gd name="T7" fmla="*/ 0 h 12"/>
                <a:gd name="T8" fmla="*/ 12 w 12"/>
                <a:gd name="T9" fmla="*/ 0 h 12"/>
                <a:gd name="T10" fmla="*/ 12 w 12"/>
                <a:gd name="T11" fmla="*/ 6 h 12"/>
                <a:gd name="T12" fmla="*/ 12 w 12"/>
                <a:gd name="T13" fmla="*/ 6 h 12"/>
                <a:gd name="T14" fmla="*/ 12 w 12"/>
                <a:gd name="T15" fmla="*/ 12 h 12"/>
                <a:gd name="T16" fmla="*/ 12 w 12"/>
                <a:gd name="T17" fmla="*/ 12 h 12"/>
                <a:gd name="T18" fmla="*/ 6 w 12"/>
                <a:gd name="T19" fmla="*/ 12 h 12"/>
                <a:gd name="T20" fmla="*/ 6 w 12"/>
                <a:gd name="T21" fmla="*/ 12 h 12"/>
                <a:gd name="T22" fmla="*/ 0 w 12"/>
                <a:gd name="T23" fmla="*/ 12 h 12"/>
                <a:gd name="T24" fmla="*/ 0 w 12"/>
                <a:gd name="T25" fmla="*/ 12 h 12"/>
                <a:gd name="T26" fmla="*/ 0 w 12"/>
                <a:gd name="T27" fmla="*/ 6 h 12"/>
                <a:gd name="T28" fmla="*/ 0 w 12"/>
                <a:gd name="T29" fmla="*/ 6 h 12"/>
                <a:gd name="T30" fmla="*/ 0 w 12"/>
                <a:gd name="T31" fmla="*/ 6 h 12"/>
                <a:gd name="T32" fmla="*/ 0 w 1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66" name="Freeform 452"/>
            <p:cNvSpPr>
              <a:spLocks/>
            </p:cNvSpPr>
            <p:nvPr/>
          </p:nvSpPr>
          <p:spPr bwMode="auto">
            <a:xfrm>
              <a:off x="5131" y="1678"/>
              <a:ext cx="18" cy="12"/>
            </a:xfrm>
            <a:custGeom>
              <a:avLst/>
              <a:gdLst>
                <a:gd name="T0" fmla="*/ 0 w 18"/>
                <a:gd name="T1" fmla="*/ 0 h 12"/>
                <a:gd name="T2" fmla="*/ 6 w 18"/>
                <a:gd name="T3" fmla="*/ 0 h 12"/>
                <a:gd name="T4" fmla="*/ 6 w 18"/>
                <a:gd name="T5" fmla="*/ 0 h 12"/>
                <a:gd name="T6" fmla="*/ 12 w 18"/>
                <a:gd name="T7" fmla="*/ 0 h 12"/>
                <a:gd name="T8" fmla="*/ 12 w 18"/>
                <a:gd name="T9" fmla="*/ 0 h 12"/>
                <a:gd name="T10" fmla="*/ 18 w 18"/>
                <a:gd name="T11" fmla="*/ 0 h 12"/>
                <a:gd name="T12" fmla="*/ 18 w 18"/>
                <a:gd name="T13" fmla="*/ 6 h 12"/>
                <a:gd name="T14" fmla="*/ 12 w 18"/>
                <a:gd name="T15" fmla="*/ 6 h 12"/>
                <a:gd name="T16" fmla="*/ 12 w 18"/>
                <a:gd name="T17" fmla="*/ 12 h 12"/>
                <a:gd name="T18" fmla="*/ 12 w 18"/>
                <a:gd name="T19" fmla="*/ 12 h 12"/>
                <a:gd name="T20" fmla="*/ 6 w 18"/>
                <a:gd name="T21" fmla="*/ 12 h 12"/>
                <a:gd name="T22" fmla="*/ 6 w 18"/>
                <a:gd name="T23" fmla="*/ 12 h 12"/>
                <a:gd name="T24" fmla="*/ 6 w 18"/>
                <a:gd name="T25" fmla="*/ 12 h 12"/>
                <a:gd name="T26" fmla="*/ 0 w 18"/>
                <a:gd name="T27" fmla="*/ 6 h 12"/>
                <a:gd name="T28" fmla="*/ 0 w 18"/>
                <a:gd name="T29" fmla="*/ 6 h 12"/>
                <a:gd name="T30" fmla="*/ 0 w 18"/>
                <a:gd name="T31" fmla="*/ 0 h 12"/>
                <a:gd name="T32" fmla="*/ 0 w 18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2"/>
                <a:gd name="T53" fmla="*/ 18 w 1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2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67" name="Freeform 453"/>
            <p:cNvSpPr>
              <a:spLocks/>
            </p:cNvSpPr>
            <p:nvPr/>
          </p:nvSpPr>
          <p:spPr bwMode="auto">
            <a:xfrm>
              <a:off x="5108" y="1660"/>
              <a:ext cx="17" cy="12"/>
            </a:xfrm>
            <a:custGeom>
              <a:avLst/>
              <a:gdLst>
                <a:gd name="T0" fmla="*/ 6 w 17"/>
                <a:gd name="T1" fmla="*/ 0 h 12"/>
                <a:gd name="T2" fmla="*/ 6 w 17"/>
                <a:gd name="T3" fmla="*/ 0 h 12"/>
                <a:gd name="T4" fmla="*/ 0 w 17"/>
                <a:gd name="T5" fmla="*/ 6 h 12"/>
                <a:gd name="T6" fmla="*/ 0 w 17"/>
                <a:gd name="T7" fmla="*/ 6 h 12"/>
                <a:gd name="T8" fmla="*/ 6 w 17"/>
                <a:gd name="T9" fmla="*/ 12 h 12"/>
                <a:gd name="T10" fmla="*/ 6 w 17"/>
                <a:gd name="T11" fmla="*/ 12 h 12"/>
                <a:gd name="T12" fmla="*/ 12 w 17"/>
                <a:gd name="T13" fmla="*/ 12 h 12"/>
                <a:gd name="T14" fmla="*/ 12 w 17"/>
                <a:gd name="T15" fmla="*/ 12 h 12"/>
                <a:gd name="T16" fmla="*/ 17 w 17"/>
                <a:gd name="T17" fmla="*/ 12 h 12"/>
                <a:gd name="T18" fmla="*/ 17 w 17"/>
                <a:gd name="T19" fmla="*/ 12 h 12"/>
                <a:gd name="T20" fmla="*/ 17 w 17"/>
                <a:gd name="T21" fmla="*/ 6 h 12"/>
                <a:gd name="T22" fmla="*/ 17 w 17"/>
                <a:gd name="T23" fmla="*/ 6 h 12"/>
                <a:gd name="T24" fmla="*/ 17 w 17"/>
                <a:gd name="T25" fmla="*/ 0 h 12"/>
                <a:gd name="T26" fmla="*/ 12 w 17"/>
                <a:gd name="T27" fmla="*/ 0 h 12"/>
                <a:gd name="T28" fmla="*/ 12 w 17"/>
                <a:gd name="T29" fmla="*/ 0 h 12"/>
                <a:gd name="T30" fmla="*/ 6 w 17"/>
                <a:gd name="T31" fmla="*/ 0 h 12"/>
                <a:gd name="T32" fmla="*/ 6 w 17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"/>
                <a:gd name="T52" fmla="*/ 0 h 12"/>
                <a:gd name="T53" fmla="*/ 17 w 17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" h="12">
                  <a:moveTo>
                    <a:pt x="6" y="0"/>
                  </a:move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7" y="12"/>
                  </a:lnTo>
                  <a:lnTo>
                    <a:pt x="17" y="6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68" name="Freeform 454"/>
            <p:cNvSpPr>
              <a:spLocks/>
            </p:cNvSpPr>
            <p:nvPr/>
          </p:nvSpPr>
          <p:spPr bwMode="auto">
            <a:xfrm>
              <a:off x="5102" y="1684"/>
              <a:ext cx="12" cy="12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6 h 12"/>
                <a:gd name="T4" fmla="*/ 0 w 12"/>
                <a:gd name="T5" fmla="*/ 6 h 12"/>
                <a:gd name="T6" fmla="*/ 0 w 12"/>
                <a:gd name="T7" fmla="*/ 6 h 12"/>
                <a:gd name="T8" fmla="*/ 6 w 12"/>
                <a:gd name="T9" fmla="*/ 0 h 12"/>
                <a:gd name="T10" fmla="*/ 6 w 12"/>
                <a:gd name="T11" fmla="*/ 0 h 12"/>
                <a:gd name="T12" fmla="*/ 12 w 12"/>
                <a:gd name="T13" fmla="*/ 0 h 12"/>
                <a:gd name="T14" fmla="*/ 12 w 12"/>
                <a:gd name="T15" fmla="*/ 6 h 12"/>
                <a:gd name="T16" fmla="*/ 12 w 12"/>
                <a:gd name="T17" fmla="*/ 6 h 12"/>
                <a:gd name="T18" fmla="*/ 12 w 12"/>
                <a:gd name="T19" fmla="*/ 6 h 12"/>
                <a:gd name="T20" fmla="*/ 12 w 12"/>
                <a:gd name="T21" fmla="*/ 12 h 12"/>
                <a:gd name="T22" fmla="*/ 12 w 12"/>
                <a:gd name="T23" fmla="*/ 12 h 12"/>
                <a:gd name="T24" fmla="*/ 6 w 12"/>
                <a:gd name="T25" fmla="*/ 12 h 12"/>
                <a:gd name="T26" fmla="*/ 6 w 12"/>
                <a:gd name="T27" fmla="*/ 12 h 12"/>
                <a:gd name="T28" fmla="*/ 6 w 12"/>
                <a:gd name="T29" fmla="*/ 12 h 12"/>
                <a:gd name="T30" fmla="*/ 0 w 12"/>
                <a:gd name="T31" fmla="*/ 12 h 12"/>
                <a:gd name="T32" fmla="*/ 0 w 12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12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69" name="Freeform 455"/>
            <p:cNvSpPr>
              <a:spLocks/>
            </p:cNvSpPr>
            <p:nvPr/>
          </p:nvSpPr>
          <p:spPr bwMode="auto">
            <a:xfrm>
              <a:off x="5125" y="1708"/>
              <a:ext cx="12" cy="12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12 h 12"/>
                <a:gd name="T4" fmla="*/ 0 w 12"/>
                <a:gd name="T5" fmla="*/ 12 h 12"/>
                <a:gd name="T6" fmla="*/ 0 w 12"/>
                <a:gd name="T7" fmla="*/ 6 h 12"/>
                <a:gd name="T8" fmla="*/ 0 w 12"/>
                <a:gd name="T9" fmla="*/ 6 h 12"/>
                <a:gd name="T10" fmla="*/ 0 w 12"/>
                <a:gd name="T11" fmla="*/ 0 h 12"/>
                <a:gd name="T12" fmla="*/ 0 w 12"/>
                <a:gd name="T13" fmla="*/ 0 h 12"/>
                <a:gd name="T14" fmla="*/ 6 w 12"/>
                <a:gd name="T15" fmla="*/ 0 h 12"/>
                <a:gd name="T16" fmla="*/ 6 w 12"/>
                <a:gd name="T17" fmla="*/ 0 h 12"/>
                <a:gd name="T18" fmla="*/ 6 w 12"/>
                <a:gd name="T19" fmla="*/ 0 h 12"/>
                <a:gd name="T20" fmla="*/ 6 w 12"/>
                <a:gd name="T21" fmla="*/ 0 h 12"/>
                <a:gd name="T22" fmla="*/ 6 w 12"/>
                <a:gd name="T23" fmla="*/ 0 h 12"/>
                <a:gd name="T24" fmla="*/ 12 w 12"/>
                <a:gd name="T25" fmla="*/ 6 h 12"/>
                <a:gd name="T26" fmla="*/ 6 w 12"/>
                <a:gd name="T27" fmla="*/ 6 h 12"/>
                <a:gd name="T28" fmla="*/ 6 w 12"/>
                <a:gd name="T29" fmla="*/ 12 h 12"/>
                <a:gd name="T30" fmla="*/ 6 w 12"/>
                <a:gd name="T31" fmla="*/ 12 h 12"/>
                <a:gd name="T32" fmla="*/ 0 w 12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12"/>
                  </a:move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70" name="Freeform 456"/>
            <p:cNvSpPr>
              <a:spLocks/>
            </p:cNvSpPr>
            <p:nvPr/>
          </p:nvSpPr>
          <p:spPr bwMode="auto">
            <a:xfrm>
              <a:off x="5143" y="1690"/>
              <a:ext cx="12" cy="18"/>
            </a:xfrm>
            <a:custGeom>
              <a:avLst/>
              <a:gdLst>
                <a:gd name="T0" fmla="*/ 0 w 12"/>
                <a:gd name="T1" fmla="*/ 12 h 18"/>
                <a:gd name="T2" fmla="*/ 0 w 12"/>
                <a:gd name="T3" fmla="*/ 6 h 18"/>
                <a:gd name="T4" fmla="*/ 0 w 12"/>
                <a:gd name="T5" fmla="*/ 6 h 18"/>
                <a:gd name="T6" fmla="*/ 6 w 12"/>
                <a:gd name="T7" fmla="*/ 0 h 18"/>
                <a:gd name="T8" fmla="*/ 6 w 12"/>
                <a:gd name="T9" fmla="*/ 0 h 18"/>
                <a:gd name="T10" fmla="*/ 12 w 12"/>
                <a:gd name="T11" fmla="*/ 0 h 18"/>
                <a:gd name="T12" fmla="*/ 12 w 12"/>
                <a:gd name="T13" fmla="*/ 6 h 18"/>
                <a:gd name="T14" fmla="*/ 12 w 12"/>
                <a:gd name="T15" fmla="*/ 6 h 18"/>
                <a:gd name="T16" fmla="*/ 12 w 12"/>
                <a:gd name="T17" fmla="*/ 12 h 18"/>
                <a:gd name="T18" fmla="*/ 12 w 12"/>
                <a:gd name="T19" fmla="*/ 12 h 18"/>
                <a:gd name="T20" fmla="*/ 12 w 12"/>
                <a:gd name="T21" fmla="*/ 18 h 18"/>
                <a:gd name="T22" fmla="*/ 6 w 12"/>
                <a:gd name="T23" fmla="*/ 18 h 18"/>
                <a:gd name="T24" fmla="*/ 6 w 12"/>
                <a:gd name="T25" fmla="*/ 18 h 18"/>
                <a:gd name="T26" fmla="*/ 0 w 12"/>
                <a:gd name="T27" fmla="*/ 18 h 18"/>
                <a:gd name="T28" fmla="*/ 0 w 12"/>
                <a:gd name="T29" fmla="*/ 18 h 18"/>
                <a:gd name="T30" fmla="*/ 0 w 12"/>
                <a:gd name="T31" fmla="*/ 12 h 18"/>
                <a:gd name="T32" fmla="*/ 0 w 12"/>
                <a:gd name="T33" fmla="*/ 12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0" y="12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71" name="Freeform 457"/>
            <p:cNvSpPr>
              <a:spLocks/>
            </p:cNvSpPr>
            <p:nvPr/>
          </p:nvSpPr>
          <p:spPr bwMode="auto">
            <a:xfrm>
              <a:off x="5161" y="1696"/>
              <a:ext cx="12" cy="12"/>
            </a:xfrm>
            <a:custGeom>
              <a:avLst/>
              <a:gdLst>
                <a:gd name="T0" fmla="*/ 12 w 12"/>
                <a:gd name="T1" fmla="*/ 0 h 12"/>
                <a:gd name="T2" fmla="*/ 12 w 12"/>
                <a:gd name="T3" fmla="*/ 0 h 12"/>
                <a:gd name="T4" fmla="*/ 12 w 12"/>
                <a:gd name="T5" fmla="*/ 6 h 12"/>
                <a:gd name="T6" fmla="*/ 12 w 12"/>
                <a:gd name="T7" fmla="*/ 6 h 12"/>
                <a:gd name="T8" fmla="*/ 12 w 12"/>
                <a:gd name="T9" fmla="*/ 6 h 12"/>
                <a:gd name="T10" fmla="*/ 12 w 12"/>
                <a:gd name="T11" fmla="*/ 12 h 12"/>
                <a:gd name="T12" fmla="*/ 6 w 12"/>
                <a:gd name="T13" fmla="*/ 12 h 12"/>
                <a:gd name="T14" fmla="*/ 6 w 12"/>
                <a:gd name="T15" fmla="*/ 12 h 12"/>
                <a:gd name="T16" fmla="*/ 0 w 12"/>
                <a:gd name="T17" fmla="*/ 12 h 12"/>
                <a:gd name="T18" fmla="*/ 0 w 12"/>
                <a:gd name="T19" fmla="*/ 12 h 12"/>
                <a:gd name="T20" fmla="*/ 0 w 12"/>
                <a:gd name="T21" fmla="*/ 6 h 12"/>
                <a:gd name="T22" fmla="*/ 0 w 12"/>
                <a:gd name="T23" fmla="*/ 6 h 12"/>
                <a:gd name="T24" fmla="*/ 0 w 12"/>
                <a:gd name="T25" fmla="*/ 6 h 12"/>
                <a:gd name="T26" fmla="*/ 0 w 12"/>
                <a:gd name="T27" fmla="*/ 0 h 12"/>
                <a:gd name="T28" fmla="*/ 0 w 12"/>
                <a:gd name="T29" fmla="*/ 0 h 12"/>
                <a:gd name="T30" fmla="*/ 6 w 12"/>
                <a:gd name="T31" fmla="*/ 0 h 12"/>
                <a:gd name="T32" fmla="*/ 12 w 1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12" y="0"/>
                  </a:move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72" name="Freeform 458"/>
            <p:cNvSpPr>
              <a:spLocks/>
            </p:cNvSpPr>
            <p:nvPr/>
          </p:nvSpPr>
          <p:spPr bwMode="auto">
            <a:xfrm>
              <a:off x="5012" y="1714"/>
              <a:ext cx="108" cy="72"/>
            </a:xfrm>
            <a:custGeom>
              <a:avLst/>
              <a:gdLst>
                <a:gd name="T0" fmla="*/ 108 w 108"/>
                <a:gd name="T1" fmla="*/ 6 h 72"/>
                <a:gd name="T2" fmla="*/ 108 w 108"/>
                <a:gd name="T3" fmla="*/ 6 h 72"/>
                <a:gd name="T4" fmla="*/ 108 w 108"/>
                <a:gd name="T5" fmla="*/ 0 h 72"/>
                <a:gd name="T6" fmla="*/ 102 w 108"/>
                <a:gd name="T7" fmla="*/ 6 h 72"/>
                <a:gd name="T8" fmla="*/ 90 w 108"/>
                <a:gd name="T9" fmla="*/ 6 h 72"/>
                <a:gd name="T10" fmla="*/ 66 w 108"/>
                <a:gd name="T11" fmla="*/ 0 h 72"/>
                <a:gd name="T12" fmla="*/ 48 w 108"/>
                <a:gd name="T13" fmla="*/ 0 h 72"/>
                <a:gd name="T14" fmla="*/ 48 w 108"/>
                <a:gd name="T15" fmla="*/ 0 h 72"/>
                <a:gd name="T16" fmla="*/ 60 w 108"/>
                <a:gd name="T17" fmla="*/ 0 h 72"/>
                <a:gd name="T18" fmla="*/ 78 w 108"/>
                <a:gd name="T19" fmla="*/ 6 h 72"/>
                <a:gd name="T20" fmla="*/ 96 w 108"/>
                <a:gd name="T21" fmla="*/ 12 h 72"/>
                <a:gd name="T22" fmla="*/ 90 w 108"/>
                <a:gd name="T23" fmla="*/ 18 h 72"/>
                <a:gd name="T24" fmla="*/ 84 w 108"/>
                <a:gd name="T25" fmla="*/ 18 h 72"/>
                <a:gd name="T26" fmla="*/ 72 w 108"/>
                <a:gd name="T27" fmla="*/ 24 h 72"/>
                <a:gd name="T28" fmla="*/ 60 w 108"/>
                <a:gd name="T29" fmla="*/ 18 h 72"/>
                <a:gd name="T30" fmla="*/ 42 w 108"/>
                <a:gd name="T31" fmla="*/ 18 h 72"/>
                <a:gd name="T32" fmla="*/ 30 w 108"/>
                <a:gd name="T33" fmla="*/ 18 h 72"/>
                <a:gd name="T34" fmla="*/ 36 w 108"/>
                <a:gd name="T35" fmla="*/ 18 h 72"/>
                <a:gd name="T36" fmla="*/ 48 w 108"/>
                <a:gd name="T37" fmla="*/ 18 h 72"/>
                <a:gd name="T38" fmla="*/ 54 w 108"/>
                <a:gd name="T39" fmla="*/ 24 h 72"/>
                <a:gd name="T40" fmla="*/ 72 w 108"/>
                <a:gd name="T41" fmla="*/ 24 h 72"/>
                <a:gd name="T42" fmla="*/ 72 w 108"/>
                <a:gd name="T43" fmla="*/ 30 h 72"/>
                <a:gd name="T44" fmla="*/ 66 w 108"/>
                <a:gd name="T45" fmla="*/ 30 h 72"/>
                <a:gd name="T46" fmla="*/ 54 w 108"/>
                <a:gd name="T47" fmla="*/ 36 h 72"/>
                <a:gd name="T48" fmla="*/ 48 w 108"/>
                <a:gd name="T49" fmla="*/ 36 h 72"/>
                <a:gd name="T50" fmla="*/ 42 w 108"/>
                <a:gd name="T51" fmla="*/ 36 h 72"/>
                <a:gd name="T52" fmla="*/ 36 w 108"/>
                <a:gd name="T53" fmla="*/ 30 h 72"/>
                <a:gd name="T54" fmla="*/ 24 w 108"/>
                <a:gd name="T55" fmla="*/ 30 h 72"/>
                <a:gd name="T56" fmla="*/ 36 w 108"/>
                <a:gd name="T57" fmla="*/ 36 h 72"/>
                <a:gd name="T58" fmla="*/ 42 w 108"/>
                <a:gd name="T59" fmla="*/ 42 h 72"/>
                <a:gd name="T60" fmla="*/ 24 w 108"/>
                <a:gd name="T61" fmla="*/ 48 h 72"/>
                <a:gd name="T62" fmla="*/ 6 w 108"/>
                <a:gd name="T63" fmla="*/ 48 h 72"/>
                <a:gd name="T64" fmla="*/ 0 w 108"/>
                <a:gd name="T65" fmla="*/ 54 h 72"/>
                <a:gd name="T66" fmla="*/ 12 w 108"/>
                <a:gd name="T67" fmla="*/ 54 h 72"/>
                <a:gd name="T68" fmla="*/ 30 w 108"/>
                <a:gd name="T69" fmla="*/ 48 h 72"/>
                <a:gd name="T70" fmla="*/ 48 w 108"/>
                <a:gd name="T71" fmla="*/ 42 h 72"/>
                <a:gd name="T72" fmla="*/ 48 w 108"/>
                <a:gd name="T73" fmla="*/ 60 h 72"/>
                <a:gd name="T74" fmla="*/ 36 w 108"/>
                <a:gd name="T75" fmla="*/ 72 h 72"/>
                <a:gd name="T76" fmla="*/ 42 w 108"/>
                <a:gd name="T77" fmla="*/ 72 h 72"/>
                <a:gd name="T78" fmla="*/ 54 w 108"/>
                <a:gd name="T79" fmla="*/ 48 h 72"/>
                <a:gd name="T80" fmla="*/ 60 w 108"/>
                <a:gd name="T81" fmla="*/ 42 h 72"/>
                <a:gd name="T82" fmla="*/ 72 w 108"/>
                <a:gd name="T83" fmla="*/ 36 h 72"/>
                <a:gd name="T84" fmla="*/ 78 w 108"/>
                <a:gd name="T85" fmla="*/ 30 h 72"/>
                <a:gd name="T86" fmla="*/ 78 w 108"/>
                <a:gd name="T87" fmla="*/ 60 h 72"/>
                <a:gd name="T88" fmla="*/ 72 w 108"/>
                <a:gd name="T89" fmla="*/ 66 h 72"/>
                <a:gd name="T90" fmla="*/ 78 w 108"/>
                <a:gd name="T91" fmla="*/ 60 h 72"/>
                <a:gd name="T92" fmla="*/ 84 w 108"/>
                <a:gd name="T93" fmla="*/ 30 h 72"/>
                <a:gd name="T94" fmla="*/ 96 w 108"/>
                <a:gd name="T95" fmla="*/ 18 h 72"/>
                <a:gd name="T96" fmla="*/ 102 w 108"/>
                <a:gd name="T97" fmla="*/ 18 h 72"/>
                <a:gd name="T98" fmla="*/ 102 w 108"/>
                <a:gd name="T99" fmla="*/ 24 h 72"/>
                <a:gd name="T100" fmla="*/ 102 w 108"/>
                <a:gd name="T101" fmla="*/ 54 h 72"/>
                <a:gd name="T102" fmla="*/ 108 w 108"/>
                <a:gd name="T103" fmla="*/ 18 h 7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8"/>
                <a:gd name="T157" fmla="*/ 0 h 72"/>
                <a:gd name="T158" fmla="*/ 108 w 108"/>
                <a:gd name="T159" fmla="*/ 72 h 7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8" h="72">
                  <a:moveTo>
                    <a:pt x="108" y="6"/>
                  </a:moveTo>
                  <a:lnTo>
                    <a:pt x="108" y="6"/>
                  </a:lnTo>
                  <a:lnTo>
                    <a:pt x="108" y="0"/>
                  </a:lnTo>
                  <a:lnTo>
                    <a:pt x="102" y="6"/>
                  </a:lnTo>
                  <a:lnTo>
                    <a:pt x="96" y="6"/>
                  </a:lnTo>
                  <a:lnTo>
                    <a:pt x="90" y="6"/>
                  </a:lnTo>
                  <a:lnTo>
                    <a:pt x="84" y="6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6" y="6"/>
                  </a:lnTo>
                  <a:lnTo>
                    <a:pt x="72" y="6"/>
                  </a:lnTo>
                  <a:lnTo>
                    <a:pt x="78" y="6"/>
                  </a:lnTo>
                  <a:lnTo>
                    <a:pt x="84" y="6"/>
                  </a:lnTo>
                  <a:lnTo>
                    <a:pt x="90" y="12"/>
                  </a:lnTo>
                  <a:lnTo>
                    <a:pt x="96" y="12"/>
                  </a:lnTo>
                  <a:lnTo>
                    <a:pt x="96" y="18"/>
                  </a:lnTo>
                  <a:lnTo>
                    <a:pt x="90" y="18"/>
                  </a:lnTo>
                  <a:lnTo>
                    <a:pt x="84" y="18"/>
                  </a:lnTo>
                  <a:lnTo>
                    <a:pt x="78" y="24"/>
                  </a:lnTo>
                  <a:lnTo>
                    <a:pt x="72" y="24"/>
                  </a:lnTo>
                  <a:lnTo>
                    <a:pt x="72" y="18"/>
                  </a:lnTo>
                  <a:lnTo>
                    <a:pt x="66" y="18"/>
                  </a:lnTo>
                  <a:lnTo>
                    <a:pt x="60" y="18"/>
                  </a:lnTo>
                  <a:lnTo>
                    <a:pt x="48" y="18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36" y="18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54" y="18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72" y="30"/>
                  </a:lnTo>
                  <a:lnTo>
                    <a:pt x="66" y="30"/>
                  </a:lnTo>
                  <a:lnTo>
                    <a:pt x="60" y="30"/>
                  </a:lnTo>
                  <a:lnTo>
                    <a:pt x="60" y="36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2" y="36"/>
                  </a:lnTo>
                  <a:lnTo>
                    <a:pt x="42" y="30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30" y="36"/>
                  </a:lnTo>
                  <a:lnTo>
                    <a:pt x="36" y="36"/>
                  </a:lnTo>
                  <a:lnTo>
                    <a:pt x="42" y="36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0" y="42"/>
                  </a:lnTo>
                  <a:lnTo>
                    <a:pt x="24" y="48"/>
                  </a:lnTo>
                  <a:lnTo>
                    <a:pt x="18" y="48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6" y="54"/>
                  </a:lnTo>
                  <a:lnTo>
                    <a:pt x="12" y="54"/>
                  </a:lnTo>
                  <a:lnTo>
                    <a:pt x="18" y="48"/>
                  </a:lnTo>
                  <a:lnTo>
                    <a:pt x="24" y="48"/>
                  </a:lnTo>
                  <a:lnTo>
                    <a:pt x="30" y="48"/>
                  </a:lnTo>
                  <a:lnTo>
                    <a:pt x="36" y="48"/>
                  </a:lnTo>
                  <a:lnTo>
                    <a:pt x="42" y="48"/>
                  </a:lnTo>
                  <a:lnTo>
                    <a:pt x="48" y="42"/>
                  </a:lnTo>
                  <a:lnTo>
                    <a:pt x="48" y="48"/>
                  </a:lnTo>
                  <a:lnTo>
                    <a:pt x="48" y="60"/>
                  </a:lnTo>
                  <a:lnTo>
                    <a:pt x="42" y="66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42" y="72"/>
                  </a:lnTo>
                  <a:lnTo>
                    <a:pt x="48" y="66"/>
                  </a:lnTo>
                  <a:lnTo>
                    <a:pt x="48" y="60"/>
                  </a:lnTo>
                  <a:lnTo>
                    <a:pt x="54" y="48"/>
                  </a:lnTo>
                  <a:lnTo>
                    <a:pt x="54" y="42"/>
                  </a:lnTo>
                  <a:lnTo>
                    <a:pt x="60" y="42"/>
                  </a:lnTo>
                  <a:lnTo>
                    <a:pt x="66" y="42"/>
                  </a:lnTo>
                  <a:lnTo>
                    <a:pt x="66" y="36"/>
                  </a:lnTo>
                  <a:lnTo>
                    <a:pt x="72" y="36"/>
                  </a:lnTo>
                  <a:lnTo>
                    <a:pt x="78" y="36"/>
                  </a:lnTo>
                  <a:lnTo>
                    <a:pt x="78" y="30"/>
                  </a:lnTo>
                  <a:lnTo>
                    <a:pt x="78" y="42"/>
                  </a:lnTo>
                  <a:lnTo>
                    <a:pt x="78" y="48"/>
                  </a:lnTo>
                  <a:lnTo>
                    <a:pt x="78" y="60"/>
                  </a:lnTo>
                  <a:lnTo>
                    <a:pt x="78" y="66"/>
                  </a:lnTo>
                  <a:lnTo>
                    <a:pt x="72" y="66"/>
                  </a:lnTo>
                  <a:lnTo>
                    <a:pt x="78" y="66"/>
                  </a:lnTo>
                  <a:lnTo>
                    <a:pt x="78" y="60"/>
                  </a:lnTo>
                  <a:lnTo>
                    <a:pt x="84" y="48"/>
                  </a:lnTo>
                  <a:lnTo>
                    <a:pt x="84" y="36"/>
                  </a:lnTo>
                  <a:lnTo>
                    <a:pt x="84" y="30"/>
                  </a:lnTo>
                  <a:lnTo>
                    <a:pt x="90" y="24"/>
                  </a:lnTo>
                  <a:lnTo>
                    <a:pt x="96" y="24"/>
                  </a:lnTo>
                  <a:lnTo>
                    <a:pt x="96" y="18"/>
                  </a:lnTo>
                  <a:lnTo>
                    <a:pt x="102" y="18"/>
                  </a:lnTo>
                  <a:lnTo>
                    <a:pt x="102" y="24"/>
                  </a:lnTo>
                  <a:lnTo>
                    <a:pt x="102" y="36"/>
                  </a:lnTo>
                  <a:lnTo>
                    <a:pt x="102" y="48"/>
                  </a:lnTo>
                  <a:lnTo>
                    <a:pt x="102" y="54"/>
                  </a:lnTo>
                  <a:lnTo>
                    <a:pt x="102" y="42"/>
                  </a:lnTo>
                  <a:lnTo>
                    <a:pt x="108" y="30"/>
                  </a:lnTo>
                  <a:lnTo>
                    <a:pt x="108" y="18"/>
                  </a:lnTo>
                  <a:lnTo>
                    <a:pt x="108" y="6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73" name="Freeform 459"/>
            <p:cNvSpPr>
              <a:spLocks/>
            </p:cNvSpPr>
            <p:nvPr/>
          </p:nvSpPr>
          <p:spPr bwMode="auto">
            <a:xfrm>
              <a:off x="5024" y="1583"/>
              <a:ext cx="84" cy="83"/>
            </a:xfrm>
            <a:custGeom>
              <a:avLst/>
              <a:gdLst>
                <a:gd name="T0" fmla="*/ 84 w 84"/>
                <a:gd name="T1" fmla="*/ 77 h 83"/>
                <a:gd name="T2" fmla="*/ 84 w 84"/>
                <a:gd name="T3" fmla="*/ 77 h 83"/>
                <a:gd name="T4" fmla="*/ 84 w 84"/>
                <a:gd name="T5" fmla="*/ 71 h 83"/>
                <a:gd name="T6" fmla="*/ 78 w 84"/>
                <a:gd name="T7" fmla="*/ 65 h 83"/>
                <a:gd name="T8" fmla="*/ 72 w 84"/>
                <a:gd name="T9" fmla="*/ 59 h 83"/>
                <a:gd name="T10" fmla="*/ 72 w 84"/>
                <a:gd name="T11" fmla="*/ 35 h 83"/>
                <a:gd name="T12" fmla="*/ 66 w 84"/>
                <a:gd name="T13" fmla="*/ 29 h 83"/>
                <a:gd name="T14" fmla="*/ 66 w 84"/>
                <a:gd name="T15" fmla="*/ 29 h 83"/>
                <a:gd name="T16" fmla="*/ 66 w 84"/>
                <a:gd name="T17" fmla="*/ 35 h 83"/>
                <a:gd name="T18" fmla="*/ 66 w 84"/>
                <a:gd name="T19" fmla="*/ 53 h 83"/>
                <a:gd name="T20" fmla="*/ 66 w 84"/>
                <a:gd name="T21" fmla="*/ 59 h 83"/>
                <a:gd name="T22" fmla="*/ 60 w 84"/>
                <a:gd name="T23" fmla="*/ 53 h 83"/>
                <a:gd name="T24" fmla="*/ 54 w 84"/>
                <a:gd name="T25" fmla="*/ 53 h 83"/>
                <a:gd name="T26" fmla="*/ 54 w 84"/>
                <a:gd name="T27" fmla="*/ 47 h 83"/>
                <a:gd name="T28" fmla="*/ 48 w 84"/>
                <a:gd name="T29" fmla="*/ 41 h 83"/>
                <a:gd name="T30" fmla="*/ 48 w 84"/>
                <a:gd name="T31" fmla="*/ 23 h 83"/>
                <a:gd name="T32" fmla="*/ 42 w 84"/>
                <a:gd name="T33" fmla="*/ 11 h 83"/>
                <a:gd name="T34" fmla="*/ 42 w 84"/>
                <a:gd name="T35" fmla="*/ 5 h 83"/>
                <a:gd name="T36" fmla="*/ 42 w 84"/>
                <a:gd name="T37" fmla="*/ 0 h 83"/>
                <a:gd name="T38" fmla="*/ 42 w 84"/>
                <a:gd name="T39" fmla="*/ 5 h 83"/>
                <a:gd name="T40" fmla="*/ 42 w 84"/>
                <a:gd name="T41" fmla="*/ 11 h 83"/>
                <a:gd name="T42" fmla="*/ 42 w 84"/>
                <a:gd name="T43" fmla="*/ 17 h 83"/>
                <a:gd name="T44" fmla="*/ 42 w 84"/>
                <a:gd name="T45" fmla="*/ 23 h 83"/>
                <a:gd name="T46" fmla="*/ 42 w 84"/>
                <a:gd name="T47" fmla="*/ 35 h 83"/>
                <a:gd name="T48" fmla="*/ 36 w 84"/>
                <a:gd name="T49" fmla="*/ 35 h 83"/>
                <a:gd name="T50" fmla="*/ 24 w 84"/>
                <a:gd name="T51" fmla="*/ 23 h 83"/>
                <a:gd name="T52" fmla="*/ 12 w 84"/>
                <a:gd name="T53" fmla="*/ 11 h 83"/>
                <a:gd name="T54" fmla="*/ 0 w 84"/>
                <a:gd name="T55" fmla="*/ 0 h 83"/>
                <a:gd name="T56" fmla="*/ 0 w 84"/>
                <a:gd name="T57" fmla="*/ 5 h 83"/>
                <a:gd name="T58" fmla="*/ 6 w 84"/>
                <a:gd name="T59" fmla="*/ 11 h 83"/>
                <a:gd name="T60" fmla="*/ 12 w 84"/>
                <a:gd name="T61" fmla="*/ 17 h 83"/>
                <a:gd name="T62" fmla="*/ 18 w 84"/>
                <a:gd name="T63" fmla="*/ 23 h 83"/>
                <a:gd name="T64" fmla="*/ 18 w 84"/>
                <a:gd name="T65" fmla="*/ 29 h 83"/>
                <a:gd name="T66" fmla="*/ 24 w 84"/>
                <a:gd name="T67" fmla="*/ 35 h 83"/>
                <a:gd name="T68" fmla="*/ 30 w 84"/>
                <a:gd name="T69" fmla="*/ 41 h 83"/>
                <a:gd name="T70" fmla="*/ 36 w 84"/>
                <a:gd name="T71" fmla="*/ 41 h 83"/>
                <a:gd name="T72" fmla="*/ 36 w 84"/>
                <a:gd name="T73" fmla="*/ 47 h 83"/>
                <a:gd name="T74" fmla="*/ 30 w 84"/>
                <a:gd name="T75" fmla="*/ 47 h 83"/>
                <a:gd name="T76" fmla="*/ 24 w 84"/>
                <a:gd name="T77" fmla="*/ 41 h 83"/>
                <a:gd name="T78" fmla="*/ 18 w 84"/>
                <a:gd name="T79" fmla="*/ 41 h 83"/>
                <a:gd name="T80" fmla="*/ 18 w 84"/>
                <a:gd name="T81" fmla="*/ 41 h 83"/>
                <a:gd name="T82" fmla="*/ 12 w 84"/>
                <a:gd name="T83" fmla="*/ 41 h 83"/>
                <a:gd name="T84" fmla="*/ 18 w 84"/>
                <a:gd name="T85" fmla="*/ 47 h 83"/>
                <a:gd name="T86" fmla="*/ 24 w 84"/>
                <a:gd name="T87" fmla="*/ 47 h 83"/>
                <a:gd name="T88" fmla="*/ 36 w 84"/>
                <a:gd name="T89" fmla="*/ 53 h 83"/>
                <a:gd name="T90" fmla="*/ 42 w 84"/>
                <a:gd name="T91" fmla="*/ 53 h 83"/>
                <a:gd name="T92" fmla="*/ 48 w 84"/>
                <a:gd name="T93" fmla="*/ 53 h 83"/>
                <a:gd name="T94" fmla="*/ 54 w 84"/>
                <a:gd name="T95" fmla="*/ 59 h 83"/>
                <a:gd name="T96" fmla="*/ 60 w 84"/>
                <a:gd name="T97" fmla="*/ 59 h 83"/>
                <a:gd name="T98" fmla="*/ 66 w 84"/>
                <a:gd name="T99" fmla="*/ 65 h 83"/>
                <a:gd name="T100" fmla="*/ 66 w 84"/>
                <a:gd name="T101" fmla="*/ 65 h 83"/>
                <a:gd name="T102" fmla="*/ 54 w 84"/>
                <a:gd name="T103" fmla="*/ 71 h 83"/>
                <a:gd name="T104" fmla="*/ 48 w 84"/>
                <a:gd name="T105" fmla="*/ 71 h 83"/>
                <a:gd name="T106" fmla="*/ 42 w 84"/>
                <a:gd name="T107" fmla="*/ 71 h 83"/>
                <a:gd name="T108" fmla="*/ 36 w 84"/>
                <a:gd name="T109" fmla="*/ 71 h 83"/>
                <a:gd name="T110" fmla="*/ 36 w 84"/>
                <a:gd name="T111" fmla="*/ 71 h 83"/>
                <a:gd name="T112" fmla="*/ 42 w 84"/>
                <a:gd name="T113" fmla="*/ 71 h 83"/>
                <a:gd name="T114" fmla="*/ 54 w 84"/>
                <a:gd name="T115" fmla="*/ 77 h 83"/>
                <a:gd name="T116" fmla="*/ 60 w 84"/>
                <a:gd name="T117" fmla="*/ 71 h 83"/>
                <a:gd name="T118" fmla="*/ 72 w 84"/>
                <a:gd name="T119" fmla="*/ 71 h 83"/>
                <a:gd name="T120" fmla="*/ 78 w 84"/>
                <a:gd name="T121" fmla="*/ 71 h 83"/>
                <a:gd name="T122" fmla="*/ 78 w 84"/>
                <a:gd name="T123" fmla="*/ 77 h 8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"/>
                <a:gd name="T187" fmla="*/ 0 h 83"/>
                <a:gd name="T188" fmla="*/ 84 w 84"/>
                <a:gd name="T189" fmla="*/ 83 h 8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" h="83">
                  <a:moveTo>
                    <a:pt x="84" y="83"/>
                  </a:moveTo>
                  <a:lnTo>
                    <a:pt x="84" y="77"/>
                  </a:lnTo>
                  <a:lnTo>
                    <a:pt x="84" y="71"/>
                  </a:lnTo>
                  <a:lnTo>
                    <a:pt x="78" y="71"/>
                  </a:lnTo>
                  <a:lnTo>
                    <a:pt x="78" y="65"/>
                  </a:lnTo>
                  <a:lnTo>
                    <a:pt x="72" y="59"/>
                  </a:lnTo>
                  <a:lnTo>
                    <a:pt x="72" y="47"/>
                  </a:lnTo>
                  <a:lnTo>
                    <a:pt x="72" y="35"/>
                  </a:lnTo>
                  <a:lnTo>
                    <a:pt x="72" y="29"/>
                  </a:lnTo>
                  <a:lnTo>
                    <a:pt x="66" y="29"/>
                  </a:lnTo>
                  <a:lnTo>
                    <a:pt x="66" y="23"/>
                  </a:lnTo>
                  <a:lnTo>
                    <a:pt x="66" y="29"/>
                  </a:lnTo>
                  <a:lnTo>
                    <a:pt x="66" y="35"/>
                  </a:lnTo>
                  <a:lnTo>
                    <a:pt x="66" y="47"/>
                  </a:lnTo>
                  <a:lnTo>
                    <a:pt x="66" y="53"/>
                  </a:lnTo>
                  <a:lnTo>
                    <a:pt x="66" y="59"/>
                  </a:lnTo>
                  <a:lnTo>
                    <a:pt x="66" y="53"/>
                  </a:lnTo>
                  <a:lnTo>
                    <a:pt x="60" y="53"/>
                  </a:lnTo>
                  <a:lnTo>
                    <a:pt x="54" y="53"/>
                  </a:lnTo>
                  <a:lnTo>
                    <a:pt x="54" y="47"/>
                  </a:lnTo>
                  <a:lnTo>
                    <a:pt x="48" y="47"/>
                  </a:lnTo>
                  <a:lnTo>
                    <a:pt x="48" y="41"/>
                  </a:lnTo>
                  <a:lnTo>
                    <a:pt x="48" y="35"/>
                  </a:lnTo>
                  <a:lnTo>
                    <a:pt x="48" y="23"/>
                  </a:lnTo>
                  <a:lnTo>
                    <a:pt x="42" y="17"/>
                  </a:lnTo>
                  <a:lnTo>
                    <a:pt x="42" y="11"/>
                  </a:lnTo>
                  <a:lnTo>
                    <a:pt x="42" y="5"/>
                  </a:lnTo>
                  <a:lnTo>
                    <a:pt x="42" y="0"/>
                  </a:lnTo>
                  <a:lnTo>
                    <a:pt x="42" y="5"/>
                  </a:lnTo>
                  <a:lnTo>
                    <a:pt x="42" y="11"/>
                  </a:lnTo>
                  <a:lnTo>
                    <a:pt x="42" y="17"/>
                  </a:lnTo>
                  <a:lnTo>
                    <a:pt x="42" y="23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1"/>
                  </a:lnTo>
                  <a:lnTo>
                    <a:pt x="36" y="35"/>
                  </a:lnTo>
                  <a:lnTo>
                    <a:pt x="30" y="29"/>
                  </a:lnTo>
                  <a:lnTo>
                    <a:pt x="24" y="23"/>
                  </a:lnTo>
                  <a:lnTo>
                    <a:pt x="18" y="17"/>
                  </a:lnTo>
                  <a:lnTo>
                    <a:pt x="12" y="11"/>
                  </a:lnTo>
                  <a:lnTo>
                    <a:pt x="6" y="5"/>
                  </a:lnTo>
                  <a:lnTo>
                    <a:pt x="0" y="0"/>
                  </a:lnTo>
                  <a:lnTo>
                    <a:pt x="0" y="5"/>
                  </a:lnTo>
                  <a:lnTo>
                    <a:pt x="6" y="5"/>
                  </a:lnTo>
                  <a:lnTo>
                    <a:pt x="6" y="11"/>
                  </a:lnTo>
                  <a:lnTo>
                    <a:pt x="12" y="17"/>
                  </a:lnTo>
                  <a:lnTo>
                    <a:pt x="18" y="23"/>
                  </a:lnTo>
                  <a:lnTo>
                    <a:pt x="18" y="29"/>
                  </a:lnTo>
                  <a:lnTo>
                    <a:pt x="24" y="29"/>
                  </a:lnTo>
                  <a:lnTo>
                    <a:pt x="24" y="35"/>
                  </a:lnTo>
                  <a:lnTo>
                    <a:pt x="30" y="35"/>
                  </a:lnTo>
                  <a:lnTo>
                    <a:pt x="30" y="41"/>
                  </a:lnTo>
                  <a:lnTo>
                    <a:pt x="36" y="41"/>
                  </a:lnTo>
                  <a:lnTo>
                    <a:pt x="36" y="47"/>
                  </a:lnTo>
                  <a:lnTo>
                    <a:pt x="30" y="47"/>
                  </a:lnTo>
                  <a:lnTo>
                    <a:pt x="24" y="41"/>
                  </a:lnTo>
                  <a:lnTo>
                    <a:pt x="18" y="41"/>
                  </a:lnTo>
                  <a:lnTo>
                    <a:pt x="12" y="41"/>
                  </a:lnTo>
                  <a:lnTo>
                    <a:pt x="18" y="47"/>
                  </a:lnTo>
                  <a:lnTo>
                    <a:pt x="24" y="47"/>
                  </a:lnTo>
                  <a:lnTo>
                    <a:pt x="30" y="53"/>
                  </a:lnTo>
                  <a:lnTo>
                    <a:pt x="36" y="53"/>
                  </a:lnTo>
                  <a:lnTo>
                    <a:pt x="42" y="53"/>
                  </a:lnTo>
                  <a:lnTo>
                    <a:pt x="48" y="53"/>
                  </a:lnTo>
                  <a:lnTo>
                    <a:pt x="54" y="53"/>
                  </a:lnTo>
                  <a:lnTo>
                    <a:pt x="54" y="59"/>
                  </a:lnTo>
                  <a:lnTo>
                    <a:pt x="60" y="59"/>
                  </a:lnTo>
                  <a:lnTo>
                    <a:pt x="60" y="65"/>
                  </a:lnTo>
                  <a:lnTo>
                    <a:pt x="66" y="65"/>
                  </a:lnTo>
                  <a:lnTo>
                    <a:pt x="60" y="71"/>
                  </a:lnTo>
                  <a:lnTo>
                    <a:pt x="54" y="71"/>
                  </a:lnTo>
                  <a:lnTo>
                    <a:pt x="48" y="71"/>
                  </a:lnTo>
                  <a:lnTo>
                    <a:pt x="42" y="71"/>
                  </a:lnTo>
                  <a:lnTo>
                    <a:pt x="36" y="71"/>
                  </a:lnTo>
                  <a:lnTo>
                    <a:pt x="30" y="71"/>
                  </a:lnTo>
                  <a:lnTo>
                    <a:pt x="36" y="71"/>
                  </a:lnTo>
                  <a:lnTo>
                    <a:pt x="42" y="71"/>
                  </a:lnTo>
                  <a:lnTo>
                    <a:pt x="48" y="77"/>
                  </a:lnTo>
                  <a:lnTo>
                    <a:pt x="54" y="77"/>
                  </a:lnTo>
                  <a:lnTo>
                    <a:pt x="60" y="71"/>
                  </a:lnTo>
                  <a:lnTo>
                    <a:pt x="66" y="71"/>
                  </a:lnTo>
                  <a:lnTo>
                    <a:pt x="72" y="71"/>
                  </a:lnTo>
                  <a:lnTo>
                    <a:pt x="78" y="71"/>
                  </a:lnTo>
                  <a:lnTo>
                    <a:pt x="78" y="77"/>
                  </a:lnTo>
                  <a:lnTo>
                    <a:pt x="84" y="83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74" name="Freeform 460"/>
            <p:cNvSpPr>
              <a:spLocks/>
            </p:cNvSpPr>
            <p:nvPr/>
          </p:nvSpPr>
          <p:spPr bwMode="auto">
            <a:xfrm>
              <a:off x="5149" y="1553"/>
              <a:ext cx="54" cy="125"/>
            </a:xfrm>
            <a:custGeom>
              <a:avLst/>
              <a:gdLst>
                <a:gd name="T0" fmla="*/ 6 w 54"/>
                <a:gd name="T1" fmla="*/ 101 h 125"/>
                <a:gd name="T2" fmla="*/ 12 w 54"/>
                <a:gd name="T3" fmla="*/ 95 h 125"/>
                <a:gd name="T4" fmla="*/ 12 w 54"/>
                <a:gd name="T5" fmla="*/ 95 h 125"/>
                <a:gd name="T6" fmla="*/ 18 w 54"/>
                <a:gd name="T7" fmla="*/ 89 h 125"/>
                <a:gd name="T8" fmla="*/ 6 w 54"/>
                <a:gd name="T9" fmla="*/ 71 h 125"/>
                <a:gd name="T10" fmla="*/ 0 w 54"/>
                <a:gd name="T11" fmla="*/ 47 h 125"/>
                <a:gd name="T12" fmla="*/ 6 w 54"/>
                <a:gd name="T13" fmla="*/ 47 h 125"/>
                <a:gd name="T14" fmla="*/ 12 w 54"/>
                <a:gd name="T15" fmla="*/ 71 h 125"/>
                <a:gd name="T16" fmla="*/ 24 w 54"/>
                <a:gd name="T17" fmla="*/ 59 h 125"/>
                <a:gd name="T18" fmla="*/ 24 w 54"/>
                <a:gd name="T19" fmla="*/ 35 h 125"/>
                <a:gd name="T20" fmla="*/ 18 w 54"/>
                <a:gd name="T21" fmla="*/ 12 h 125"/>
                <a:gd name="T22" fmla="*/ 24 w 54"/>
                <a:gd name="T23" fmla="*/ 12 h 125"/>
                <a:gd name="T24" fmla="*/ 24 w 54"/>
                <a:gd name="T25" fmla="*/ 24 h 125"/>
                <a:gd name="T26" fmla="*/ 30 w 54"/>
                <a:gd name="T27" fmla="*/ 24 h 125"/>
                <a:gd name="T28" fmla="*/ 42 w 54"/>
                <a:gd name="T29" fmla="*/ 0 h 125"/>
                <a:gd name="T30" fmla="*/ 42 w 54"/>
                <a:gd name="T31" fmla="*/ 0 h 125"/>
                <a:gd name="T32" fmla="*/ 36 w 54"/>
                <a:gd name="T33" fmla="*/ 18 h 125"/>
                <a:gd name="T34" fmla="*/ 36 w 54"/>
                <a:gd name="T35" fmla="*/ 30 h 125"/>
                <a:gd name="T36" fmla="*/ 48 w 54"/>
                <a:gd name="T37" fmla="*/ 30 h 125"/>
                <a:gd name="T38" fmla="*/ 48 w 54"/>
                <a:gd name="T39" fmla="*/ 30 h 125"/>
                <a:gd name="T40" fmla="*/ 42 w 54"/>
                <a:gd name="T41" fmla="*/ 30 h 125"/>
                <a:gd name="T42" fmla="*/ 36 w 54"/>
                <a:gd name="T43" fmla="*/ 35 h 125"/>
                <a:gd name="T44" fmla="*/ 30 w 54"/>
                <a:gd name="T45" fmla="*/ 41 h 125"/>
                <a:gd name="T46" fmla="*/ 24 w 54"/>
                <a:gd name="T47" fmla="*/ 71 h 125"/>
                <a:gd name="T48" fmla="*/ 30 w 54"/>
                <a:gd name="T49" fmla="*/ 71 h 125"/>
                <a:gd name="T50" fmla="*/ 42 w 54"/>
                <a:gd name="T51" fmla="*/ 71 h 125"/>
                <a:gd name="T52" fmla="*/ 48 w 54"/>
                <a:gd name="T53" fmla="*/ 71 h 125"/>
                <a:gd name="T54" fmla="*/ 54 w 54"/>
                <a:gd name="T55" fmla="*/ 71 h 125"/>
                <a:gd name="T56" fmla="*/ 48 w 54"/>
                <a:gd name="T57" fmla="*/ 71 h 125"/>
                <a:gd name="T58" fmla="*/ 36 w 54"/>
                <a:gd name="T59" fmla="*/ 77 h 125"/>
                <a:gd name="T60" fmla="*/ 24 w 54"/>
                <a:gd name="T61" fmla="*/ 83 h 125"/>
                <a:gd name="T62" fmla="*/ 18 w 54"/>
                <a:gd name="T63" fmla="*/ 95 h 125"/>
                <a:gd name="T64" fmla="*/ 24 w 54"/>
                <a:gd name="T65" fmla="*/ 101 h 125"/>
                <a:gd name="T66" fmla="*/ 30 w 54"/>
                <a:gd name="T67" fmla="*/ 95 h 125"/>
                <a:gd name="T68" fmla="*/ 42 w 54"/>
                <a:gd name="T69" fmla="*/ 95 h 125"/>
                <a:gd name="T70" fmla="*/ 48 w 54"/>
                <a:gd name="T71" fmla="*/ 89 h 125"/>
                <a:gd name="T72" fmla="*/ 54 w 54"/>
                <a:gd name="T73" fmla="*/ 83 h 125"/>
                <a:gd name="T74" fmla="*/ 48 w 54"/>
                <a:gd name="T75" fmla="*/ 95 h 125"/>
                <a:gd name="T76" fmla="*/ 42 w 54"/>
                <a:gd name="T77" fmla="*/ 101 h 125"/>
                <a:gd name="T78" fmla="*/ 36 w 54"/>
                <a:gd name="T79" fmla="*/ 107 h 125"/>
                <a:gd name="T80" fmla="*/ 36 w 54"/>
                <a:gd name="T81" fmla="*/ 107 h 125"/>
                <a:gd name="T82" fmla="*/ 30 w 54"/>
                <a:gd name="T83" fmla="*/ 101 h 125"/>
                <a:gd name="T84" fmla="*/ 18 w 54"/>
                <a:gd name="T85" fmla="*/ 101 h 125"/>
                <a:gd name="T86" fmla="*/ 12 w 54"/>
                <a:gd name="T87" fmla="*/ 113 h 125"/>
                <a:gd name="T88" fmla="*/ 6 w 54"/>
                <a:gd name="T89" fmla="*/ 119 h 125"/>
                <a:gd name="T90" fmla="*/ 6 w 54"/>
                <a:gd name="T91" fmla="*/ 119 h 125"/>
                <a:gd name="T92" fmla="*/ 6 w 54"/>
                <a:gd name="T93" fmla="*/ 107 h 125"/>
                <a:gd name="T94" fmla="*/ 6 w 54"/>
                <a:gd name="T95" fmla="*/ 107 h 12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4"/>
                <a:gd name="T145" fmla="*/ 0 h 125"/>
                <a:gd name="T146" fmla="*/ 54 w 54"/>
                <a:gd name="T147" fmla="*/ 125 h 12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4" h="125">
                  <a:moveTo>
                    <a:pt x="0" y="107"/>
                  </a:moveTo>
                  <a:lnTo>
                    <a:pt x="6" y="101"/>
                  </a:lnTo>
                  <a:lnTo>
                    <a:pt x="6" y="95"/>
                  </a:lnTo>
                  <a:lnTo>
                    <a:pt x="12" y="95"/>
                  </a:lnTo>
                  <a:lnTo>
                    <a:pt x="18" y="89"/>
                  </a:lnTo>
                  <a:lnTo>
                    <a:pt x="12" y="83"/>
                  </a:lnTo>
                  <a:lnTo>
                    <a:pt x="12" y="77"/>
                  </a:lnTo>
                  <a:lnTo>
                    <a:pt x="6" y="71"/>
                  </a:lnTo>
                  <a:lnTo>
                    <a:pt x="0" y="59"/>
                  </a:lnTo>
                  <a:lnTo>
                    <a:pt x="0" y="53"/>
                  </a:lnTo>
                  <a:lnTo>
                    <a:pt x="0" y="47"/>
                  </a:lnTo>
                  <a:lnTo>
                    <a:pt x="6" y="47"/>
                  </a:lnTo>
                  <a:lnTo>
                    <a:pt x="6" y="53"/>
                  </a:lnTo>
                  <a:lnTo>
                    <a:pt x="6" y="65"/>
                  </a:lnTo>
                  <a:lnTo>
                    <a:pt x="12" y="71"/>
                  </a:lnTo>
                  <a:lnTo>
                    <a:pt x="18" y="71"/>
                  </a:lnTo>
                  <a:lnTo>
                    <a:pt x="18" y="65"/>
                  </a:lnTo>
                  <a:lnTo>
                    <a:pt x="24" y="59"/>
                  </a:lnTo>
                  <a:lnTo>
                    <a:pt x="24" y="47"/>
                  </a:lnTo>
                  <a:lnTo>
                    <a:pt x="24" y="41"/>
                  </a:lnTo>
                  <a:lnTo>
                    <a:pt x="24" y="35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24" y="18"/>
                  </a:lnTo>
                  <a:lnTo>
                    <a:pt x="24" y="24"/>
                  </a:lnTo>
                  <a:lnTo>
                    <a:pt x="24" y="30"/>
                  </a:lnTo>
                  <a:lnTo>
                    <a:pt x="24" y="35"/>
                  </a:lnTo>
                  <a:lnTo>
                    <a:pt x="30" y="24"/>
                  </a:lnTo>
                  <a:lnTo>
                    <a:pt x="30" y="18"/>
                  </a:lnTo>
                  <a:lnTo>
                    <a:pt x="36" y="6"/>
                  </a:lnTo>
                  <a:lnTo>
                    <a:pt x="42" y="0"/>
                  </a:lnTo>
                  <a:lnTo>
                    <a:pt x="36" y="6"/>
                  </a:lnTo>
                  <a:lnTo>
                    <a:pt x="36" y="18"/>
                  </a:lnTo>
                  <a:lnTo>
                    <a:pt x="30" y="30"/>
                  </a:lnTo>
                  <a:lnTo>
                    <a:pt x="30" y="35"/>
                  </a:lnTo>
                  <a:lnTo>
                    <a:pt x="36" y="30"/>
                  </a:lnTo>
                  <a:lnTo>
                    <a:pt x="42" y="30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48" y="30"/>
                  </a:lnTo>
                  <a:lnTo>
                    <a:pt x="42" y="30"/>
                  </a:lnTo>
                  <a:lnTo>
                    <a:pt x="42" y="35"/>
                  </a:lnTo>
                  <a:lnTo>
                    <a:pt x="36" y="35"/>
                  </a:lnTo>
                  <a:lnTo>
                    <a:pt x="36" y="41"/>
                  </a:lnTo>
                  <a:lnTo>
                    <a:pt x="30" y="41"/>
                  </a:lnTo>
                  <a:lnTo>
                    <a:pt x="30" y="47"/>
                  </a:lnTo>
                  <a:lnTo>
                    <a:pt x="24" y="59"/>
                  </a:lnTo>
                  <a:lnTo>
                    <a:pt x="24" y="71"/>
                  </a:lnTo>
                  <a:lnTo>
                    <a:pt x="24" y="77"/>
                  </a:lnTo>
                  <a:lnTo>
                    <a:pt x="30" y="71"/>
                  </a:lnTo>
                  <a:lnTo>
                    <a:pt x="36" y="71"/>
                  </a:lnTo>
                  <a:lnTo>
                    <a:pt x="42" y="71"/>
                  </a:lnTo>
                  <a:lnTo>
                    <a:pt x="48" y="71"/>
                  </a:lnTo>
                  <a:lnTo>
                    <a:pt x="54" y="71"/>
                  </a:lnTo>
                  <a:lnTo>
                    <a:pt x="48" y="71"/>
                  </a:lnTo>
                  <a:lnTo>
                    <a:pt x="42" y="77"/>
                  </a:lnTo>
                  <a:lnTo>
                    <a:pt x="36" y="77"/>
                  </a:lnTo>
                  <a:lnTo>
                    <a:pt x="30" y="83"/>
                  </a:lnTo>
                  <a:lnTo>
                    <a:pt x="24" y="83"/>
                  </a:lnTo>
                  <a:lnTo>
                    <a:pt x="18" y="89"/>
                  </a:lnTo>
                  <a:lnTo>
                    <a:pt x="18" y="95"/>
                  </a:lnTo>
                  <a:lnTo>
                    <a:pt x="18" y="101"/>
                  </a:lnTo>
                  <a:lnTo>
                    <a:pt x="24" y="101"/>
                  </a:lnTo>
                  <a:lnTo>
                    <a:pt x="30" y="101"/>
                  </a:lnTo>
                  <a:lnTo>
                    <a:pt x="30" y="95"/>
                  </a:lnTo>
                  <a:lnTo>
                    <a:pt x="36" y="95"/>
                  </a:lnTo>
                  <a:lnTo>
                    <a:pt x="42" y="95"/>
                  </a:lnTo>
                  <a:lnTo>
                    <a:pt x="48" y="95"/>
                  </a:lnTo>
                  <a:lnTo>
                    <a:pt x="48" y="89"/>
                  </a:lnTo>
                  <a:lnTo>
                    <a:pt x="54" y="89"/>
                  </a:lnTo>
                  <a:lnTo>
                    <a:pt x="54" y="83"/>
                  </a:lnTo>
                  <a:lnTo>
                    <a:pt x="54" y="89"/>
                  </a:lnTo>
                  <a:lnTo>
                    <a:pt x="48" y="95"/>
                  </a:lnTo>
                  <a:lnTo>
                    <a:pt x="42" y="101"/>
                  </a:lnTo>
                  <a:lnTo>
                    <a:pt x="42" y="107"/>
                  </a:lnTo>
                  <a:lnTo>
                    <a:pt x="36" y="107"/>
                  </a:lnTo>
                  <a:lnTo>
                    <a:pt x="36" y="113"/>
                  </a:lnTo>
                  <a:lnTo>
                    <a:pt x="36" y="107"/>
                  </a:lnTo>
                  <a:lnTo>
                    <a:pt x="30" y="107"/>
                  </a:lnTo>
                  <a:lnTo>
                    <a:pt x="30" y="101"/>
                  </a:lnTo>
                  <a:lnTo>
                    <a:pt x="24" y="101"/>
                  </a:lnTo>
                  <a:lnTo>
                    <a:pt x="18" y="101"/>
                  </a:lnTo>
                  <a:lnTo>
                    <a:pt x="12" y="107"/>
                  </a:lnTo>
                  <a:lnTo>
                    <a:pt x="12" y="113"/>
                  </a:lnTo>
                  <a:lnTo>
                    <a:pt x="12" y="119"/>
                  </a:lnTo>
                  <a:lnTo>
                    <a:pt x="6" y="119"/>
                  </a:lnTo>
                  <a:lnTo>
                    <a:pt x="0" y="125"/>
                  </a:lnTo>
                  <a:lnTo>
                    <a:pt x="6" y="119"/>
                  </a:lnTo>
                  <a:lnTo>
                    <a:pt x="6" y="113"/>
                  </a:lnTo>
                  <a:lnTo>
                    <a:pt x="12" y="113"/>
                  </a:lnTo>
                  <a:lnTo>
                    <a:pt x="6" y="107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75" name="Freeform 461"/>
            <p:cNvSpPr>
              <a:spLocks/>
            </p:cNvSpPr>
            <p:nvPr/>
          </p:nvSpPr>
          <p:spPr bwMode="auto">
            <a:xfrm>
              <a:off x="5137" y="1618"/>
              <a:ext cx="12" cy="18"/>
            </a:xfrm>
            <a:custGeom>
              <a:avLst/>
              <a:gdLst>
                <a:gd name="T0" fmla="*/ 12 w 12"/>
                <a:gd name="T1" fmla="*/ 18 h 18"/>
                <a:gd name="T2" fmla="*/ 6 w 12"/>
                <a:gd name="T3" fmla="*/ 18 h 18"/>
                <a:gd name="T4" fmla="*/ 6 w 12"/>
                <a:gd name="T5" fmla="*/ 18 h 18"/>
                <a:gd name="T6" fmla="*/ 6 w 12"/>
                <a:gd name="T7" fmla="*/ 18 h 18"/>
                <a:gd name="T8" fmla="*/ 6 w 12"/>
                <a:gd name="T9" fmla="*/ 18 h 18"/>
                <a:gd name="T10" fmla="*/ 0 w 12"/>
                <a:gd name="T11" fmla="*/ 12 h 18"/>
                <a:gd name="T12" fmla="*/ 0 w 12"/>
                <a:gd name="T13" fmla="*/ 12 h 18"/>
                <a:gd name="T14" fmla="*/ 0 w 12"/>
                <a:gd name="T15" fmla="*/ 6 h 18"/>
                <a:gd name="T16" fmla="*/ 0 w 12"/>
                <a:gd name="T17" fmla="*/ 6 h 18"/>
                <a:gd name="T18" fmla="*/ 0 w 12"/>
                <a:gd name="T19" fmla="*/ 0 h 18"/>
                <a:gd name="T20" fmla="*/ 0 w 12"/>
                <a:gd name="T21" fmla="*/ 0 h 18"/>
                <a:gd name="T22" fmla="*/ 6 w 12"/>
                <a:gd name="T23" fmla="*/ 6 h 18"/>
                <a:gd name="T24" fmla="*/ 6 w 12"/>
                <a:gd name="T25" fmla="*/ 6 h 18"/>
                <a:gd name="T26" fmla="*/ 6 w 12"/>
                <a:gd name="T27" fmla="*/ 6 h 18"/>
                <a:gd name="T28" fmla="*/ 6 w 12"/>
                <a:gd name="T29" fmla="*/ 12 h 18"/>
                <a:gd name="T30" fmla="*/ 6 w 12"/>
                <a:gd name="T31" fmla="*/ 12 h 18"/>
                <a:gd name="T32" fmla="*/ 12 w 12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12" y="18"/>
                  </a:moveTo>
                  <a:lnTo>
                    <a:pt x="6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76" name="Freeform 462"/>
            <p:cNvSpPr>
              <a:spLocks/>
            </p:cNvSpPr>
            <p:nvPr/>
          </p:nvSpPr>
          <p:spPr bwMode="auto">
            <a:xfrm>
              <a:off x="5209" y="1618"/>
              <a:ext cx="173" cy="102"/>
            </a:xfrm>
            <a:custGeom>
              <a:avLst/>
              <a:gdLst>
                <a:gd name="T0" fmla="*/ 18 w 173"/>
                <a:gd name="T1" fmla="*/ 72 h 102"/>
                <a:gd name="T2" fmla="*/ 36 w 173"/>
                <a:gd name="T3" fmla="*/ 60 h 102"/>
                <a:gd name="T4" fmla="*/ 42 w 173"/>
                <a:gd name="T5" fmla="*/ 36 h 102"/>
                <a:gd name="T6" fmla="*/ 60 w 173"/>
                <a:gd name="T7" fmla="*/ 18 h 102"/>
                <a:gd name="T8" fmla="*/ 72 w 173"/>
                <a:gd name="T9" fmla="*/ 0 h 102"/>
                <a:gd name="T10" fmla="*/ 78 w 173"/>
                <a:gd name="T11" fmla="*/ 0 h 102"/>
                <a:gd name="T12" fmla="*/ 66 w 173"/>
                <a:gd name="T13" fmla="*/ 12 h 102"/>
                <a:gd name="T14" fmla="*/ 54 w 173"/>
                <a:gd name="T15" fmla="*/ 30 h 102"/>
                <a:gd name="T16" fmla="*/ 48 w 173"/>
                <a:gd name="T17" fmla="*/ 48 h 102"/>
                <a:gd name="T18" fmla="*/ 48 w 173"/>
                <a:gd name="T19" fmla="*/ 54 h 102"/>
                <a:gd name="T20" fmla="*/ 60 w 173"/>
                <a:gd name="T21" fmla="*/ 48 h 102"/>
                <a:gd name="T22" fmla="*/ 72 w 173"/>
                <a:gd name="T23" fmla="*/ 36 h 102"/>
                <a:gd name="T24" fmla="*/ 90 w 173"/>
                <a:gd name="T25" fmla="*/ 18 h 102"/>
                <a:gd name="T26" fmla="*/ 114 w 173"/>
                <a:gd name="T27" fmla="*/ 0 h 102"/>
                <a:gd name="T28" fmla="*/ 120 w 173"/>
                <a:gd name="T29" fmla="*/ 0 h 102"/>
                <a:gd name="T30" fmla="*/ 102 w 173"/>
                <a:gd name="T31" fmla="*/ 12 h 102"/>
                <a:gd name="T32" fmla="*/ 84 w 173"/>
                <a:gd name="T33" fmla="*/ 36 h 102"/>
                <a:gd name="T34" fmla="*/ 84 w 173"/>
                <a:gd name="T35" fmla="*/ 42 h 102"/>
                <a:gd name="T36" fmla="*/ 96 w 173"/>
                <a:gd name="T37" fmla="*/ 36 h 102"/>
                <a:gd name="T38" fmla="*/ 108 w 173"/>
                <a:gd name="T39" fmla="*/ 36 h 102"/>
                <a:gd name="T40" fmla="*/ 125 w 173"/>
                <a:gd name="T41" fmla="*/ 24 h 102"/>
                <a:gd name="T42" fmla="*/ 149 w 173"/>
                <a:gd name="T43" fmla="*/ 12 h 102"/>
                <a:gd name="T44" fmla="*/ 155 w 173"/>
                <a:gd name="T45" fmla="*/ 12 h 102"/>
                <a:gd name="T46" fmla="*/ 137 w 173"/>
                <a:gd name="T47" fmla="*/ 18 h 102"/>
                <a:gd name="T48" fmla="*/ 120 w 173"/>
                <a:gd name="T49" fmla="*/ 36 h 102"/>
                <a:gd name="T50" fmla="*/ 137 w 173"/>
                <a:gd name="T51" fmla="*/ 36 h 102"/>
                <a:gd name="T52" fmla="*/ 161 w 173"/>
                <a:gd name="T53" fmla="*/ 30 h 102"/>
                <a:gd name="T54" fmla="*/ 173 w 173"/>
                <a:gd name="T55" fmla="*/ 30 h 102"/>
                <a:gd name="T56" fmla="*/ 155 w 173"/>
                <a:gd name="T57" fmla="*/ 36 h 102"/>
                <a:gd name="T58" fmla="*/ 125 w 173"/>
                <a:gd name="T59" fmla="*/ 42 h 102"/>
                <a:gd name="T60" fmla="*/ 131 w 173"/>
                <a:gd name="T61" fmla="*/ 54 h 102"/>
                <a:gd name="T62" fmla="*/ 149 w 173"/>
                <a:gd name="T63" fmla="*/ 60 h 102"/>
                <a:gd name="T64" fmla="*/ 155 w 173"/>
                <a:gd name="T65" fmla="*/ 66 h 102"/>
                <a:gd name="T66" fmla="*/ 137 w 173"/>
                <a:gd name="T67" fmla="*/ 60 h 102"/>
                <a:gd name="T68" fmla="*/ 114 w 173"/>
                <a:gd name="T69" fmla="*/ 48 h 102"/>
                <a:gd name="T70" fmla="*/ 102 w 173"/>
                <a:gd name="T71" fmla="*/ 48 h 102"/>
                <a:gd name="T72" fmla="*/ 84 w 173"/>
                <a:gd name="T73" fmla="*/ 48 h 102"/>
                <a:gd name="T74" fmla="*/ 90 w 173"/>
                <a:gd name="T75" fmla="*/ 60 h 102"/>
                <a:gd name="T76" fmla="*/ 108 w 173"/>
                <a:gd name="T77" fmla="*/ 72 h 102"/>
                <a:gd name="T78" fmla="*/ 120 w 173"/>
                <a:gd name="T79" fmla="*/ 78 h 102"/>
                <a:gd name="T80" fmla="*/ 125 w 173"/>
                <a:gd name="T81" fmla="*/ 84 h 102"/>
                <a:gd name="T82" fmla="*/ 108 w 173"/>
                <a:gd name="T83" fmla="*/ 72 h 102"/>
                <a:gd name="T84" fmla="*/ 84 w 173"/>
                <a:gd name="T85" fmla="*/ 60 h 102"/>
                <a:gd name="T86" fmla="*/ 72 w 173"/>
                <a:gd name="T87" fmla="*/ 54 h 102"/>
                <a:gd name="T88" fmla="*/ 60 w 173"/>
                <a:gd name="T89" fmla="*/ 60 h 102"/>
                <a:gd name="T90" fmla="*/ 48 w 173"/>
                <a:gd name="T91" fmla="*/ 60 h 102"/>
                <a:gd name="T92" fmla="*/ 48 w 173"/>
                <a:gd name="T93" fmla="*/ 66 h 102"/>
                <a:gd name="T94" fmla="*/ 66 w 173"/>
                <a:gd name="T95" fmla="*/ 78 h 102"/>
                <a:gd name="T96" fmla="*/ 84 w 173"/>
                <a:gd name="T97" fmla="*/ 96 h 102"/>
                <a:gd name="T98" fmla="*/ 90 w 173"/>
                <a:gd name="T99" fmla="*/ 102 h 102"/>
                <a:gd name="T100" fmla="*/ 66 w 173"/>
                <a:gd name="T101" fmla="*/ 90 h 102"/>
                <a:gd name="T102" fmla="*/ 42 w 173"/>
                <a:gd name="T103" fmla="*/ 72 h 102"/>
                <a:gd name="T104" fmla="*/ 30 w 173"/>
                <a:gd name="T105" fmla="*/ 78 h 102"/>
                <a:gd name="T106" fmla="*/ 6 w 173"/>
                <a:gd name="T107" fmla="*/ 84 h 102"/>
                <a:gd name="T108" fmla="*/ 6 w 173"/>
                <a:gd name="T109" fmla="*/ 78 h 10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73"/>
                <a:gd name="T166" fmla="*/ 0 h 102"/>
                <a:gd name="T167" fmla="*/ 173 w 173"/>
                <a:gd name="T168" fmla="*/ 102 h 10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73" h="102">
                  <a:moveTo>
                    <a:pt x="6" y="78"/>
                  </a:moveTo>
                  <a:lnTo>
                    <a:pt x="12" y="78"/>
                  </a:lnTo>
                  <a:lnTo>
                    <a:pt x="12" y="72"/>
                  </a:lnTo>
                  <a:lnTo>
                    <a:pt x="18" y="72"/>
                  </a:lnTo>
                  <a:lnTo>
                    <a:pt x="24" y="66"/>
                  </a:lnTo>
                  <a:lnTo>
                    <a:pt x="30" y="66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42" y="48"/>
                  </a:lnTo>
                  <a:lnTo>
                    <a:pt x="42" y="36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54" y="24"/>
                  </a:lnTo>
                  <a:lnTo>
                    <a:pt x="60" y="18"/>
                  </a:lnTo>
                  <a:lnTo>
                    <a:pt x="60" y="12"/>
                  </a:lnTo>
                  <a:lnTo>
                    <a:pt x="66" y="6"/>
                  </a:lnTo>
                  <a:lnTo>
                    <a:pt x="72" y="6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6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66" y="18"/>
                  </a:lnTo>
                  <a:lnTo>
                    <a:pt x="60" y="18"/>
                  </a:lnTo>
                  <a:lnTo>
                    <a:pt x="54" y="24"/>
                  </a:lnTo>
                  <a:lnTo>
                    <a:pt x="54" y="30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48" y="42"/>
                  </a:lnTo>
                  <a:lnTo>
                    <a:pt x="48" y="48"/>
                  </a:lnTo>
                  <a:lnTo>
                    <a:pt x="48" y="54"/>
                  </a:lnTo>
                  <a:lnTo>
                    <a:pt x="54" y="54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0" y="42"/>
                  </a:lnTo>
                  <a:lnTo>
                    <a:pt x="66" y="42"/>
                  </a:lnTo>
                  <a:lnTo>
                    <a:pt x="72" y="36"/>
                  </a:lnTo>
                  <a:lnTo>
                    <a:pt x="78" y="30"/>
                  </a:lnTo>
                  <a:lnTo>
                    <a:pt x="84" y="24"/>
                  </a:lnTo>
                  <a:lnTo>
                    <a:pt x="90" y="18"/>
                  </a:lnTo>
                  <a:lnTo>
                    <a:pt x="96" y="12"/>
                  </a:lnTo>
                  <a:lnTo>
                    <a:pt x="102" y="6"/>
                  </a:lnTo>
                  <a:lnTo>
                    <a:pt x="108" y="6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14" y="6"/>
                  </a:lnTo>
                  <a:lnTo>
                    <a:pt x="108" y="6"/>
                  </a:lnTo>
                  <a:lnTo>
                    <a:pt x="102" y="12"/>
                  </a:lnTo>
                  <a:lnTo>
                    <a:pt x="96" y="18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4" y="36"/>
                  </a:lnTo>
                  <a:lnTo>
                    <a:pt x="78" y="36"/>
                  </a:lnTo>
                  <a:lnTo>
                    <a:pt x="78" y="42"/>
                  </a:lnTo>
                  <a:lnTo>
                    <a:pt x="84" y="42"/>
                  </a:lnTo>
                  <a:lnTo>
                    <a:pt x="90" y="42"/>
                  </a:lnTo>
                  <a:lnTo>
                    <a:pt x="90" y="36"/>
                  </a:lnTo>
                  <a:lnTo>
                    <a:pt x="96" y="36"/>
                  </a:lnTo>
                  <a:lnTo>
                    <a:pt x="102" y="36"/>
                  </a:lnTo>
                  <a:lnTo>
                    <a:pt x="108" y="36"/>
                  </a:lnTo>
                  <a:lnTo>
                    <a:pt x="114" y="30"/>
                  </a:lnTo>
                  <a:lnTo>
                    <a:pt x="120" y="30"/>
                  </a:lnTo>
                  <a:lnTo>
                    <a:pt x="125" y="24"/>
                  </a:lnTo>
                  <a:lnTo>
                    <a:pt x="131" y="18"/>
                  </a:lnTo>
                  <a:lnTo>
                    <a:pt x="137" y="18"/>
                  </a:lnTo>
                  <a:lnTo>
                    <a:pt x="143" y="12"/>
                  </a:lnTo>
                  <a:lnTo>
                    <a:pt x="149" y="12"/>
                  </a:lnTo>
                  <a:lnTo>
                    <a:pt x="155" y="12"/>
                  </a:lnTo>
                  <a:lnTo>
                    <a:pt x="149" y="12"/>
                  </a:lnTo>
                  <a:lnTo>
                    <a:pt x="149" y="18"/>
                  </a:lnTo>
                  <a:lnTo>
                    <a:pt x="143" y="18"/>
                  </a:lnTo>
                  <a:lnTo>
                    <a:pt x="137" y="18"/>
                  </a:lnTo>
                  <a:lnTo>
                    <a:pt x="131" y="24"/>
                  </a:lnTo>
                  <a:lnTo>
                    <a:pt x="125" y="30"/>
                  </a:lnTo>
                  <a:lnTo>
                    <a:pt x="120" y="36"/>
                  </a:lnTo>
                  <a:lnTo>
                    <a:pt x="125" y="36"/>
                  </a:lnTo>
                  <a:lnTo>
                    <a:pt x="131" y="36"/>
                  </a:lnTo>
                  <a:lnTo>
                    <a:pt x="137" y="36"/>
                  </a:lnTo>
                  <a:lnTo>
                    <a:pt x="143" y="36"/>
                  </a:lnTo>
                  <a:lnTo>
                    <a:pt x="149" y="30"/>
                  </a:lnTo>
                  <a:lnTo>
                    <a:pt x="155" y="30"/>
                  </a:lnTo>
                  <a:lnTo>
                    <a:pt x="161" y="30"/>
                  </a:lnTo>
                  <a:lnTo>
                    <a:pt x="167" y="30"/>
                  </a:lnTo>
                  <a:lnTo>
                    <a:pt x="173" y="24"/>
                  </a:lnTo>
                  <a:lnTo>
                    <a:pt x="173" y="30"/>
                  </a:lnTo>
                  <a:lnTo>
                    <a:pt x="167" y="30"/>
                  </a:lnTo>
                  <a:lnTo>
                    <a:pt x="161" y="36"/>
                  </a:lnTo>
                  <a:lnTo>
                    <a:pt x="155" y="36"/>
                  </a:lnTo>
                  <a:lnTo>
                    <a:pt x="149" y="36"/>
                  </a:lnTo>
                  <a:lnTo>
                    <a:pt x="143" y="42"/>
                  </a:lnTo>
                  <a:lnTo>
                    <a:pt x="137" y="42"/>
                  </a:lnTo>
                  <a:lnTo>
                    <a:pt x="125" y="42"/>
                  </a:lnTo>
                  <a:lnTo>
                    <a:pt x="120" y="42"/>
                  </a:lnTo>
                  <a:lnTo>
                    <a:pt x="125" y="48"/>
                  </a:lnTo>
                  <a:lnTo>
                    <a:pt x="131" y="54"/>
                  </a:lnTo>
                  <a:lnTo>
                    <a:pt x="137" y="54"/>
                  </a:lnTo>
                  <a:lnTo>
                    <a:pt x="143" y="60"/>
                  </a:lnTo>
                  <a:lnTo>
                    <a:pt x="149" y="60"/>
                  </a:lnTo>
                  <a:lnTo>
                    <a:pt x="155" y="60"/>
                  </a:lnTo>
                  <a:lnTo>
                    <a:pt x="155" y="66"/>
                  </a:lnTo>
                  <a:lnTo>
                    <a:pt x="149" y="66"/>
                  </a:lnTo>
                  <a:lnTo>
                    <a:pt x="143" y="66"/>
                  </a:lnTo>
                  <a:lnTo>
                    <a:pt x="137" y="60"/>
                  </a:lnTo>
                  <a:lnTo>
                    <a:pt x="131" y="60"/>
                  </a:lnTo>
                  <a:lnTo>
                    <a:pt x="125" y="54"/>
                  </a:lnTo>
                  <a:lnTo>
                    <a:pt x="120" y="54"/>
                  </a:lnTo>
                  <a:lnTo>
                    <a:pt x="114" y="48"/>
                  </a:lnTo>
                  <a:lnTo>
                    <a:pt x="108" y="48"/>
                  </a:lnTo>
                  <a:lnTo>
                    <a:pt x="102" y="48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84" y="48"/>
                  </a:lnTo>
                  <a:lnTo>
                    <a:pt x="84" y="54"/>
                  </a:lnTo>
                  <a:lnTo>
                    <a:pt x="90" y="54"/>
                  </a:lnTo>
                  <a:lnTo>
                    <a:pt x="90" y="60"/>
                  </a:lnTo>
                  <a:lnTo>
                    <a:pt x="96" y="60"/>
                  </a:lnTo>
                  <a:lnTo>
                    <a:pt x="102" y="66"/>
                  </a:lnTo>
                  <a:lnTo>
                    <a:pt x="108" y="72"/>
                  </a:lnTo>
                  <a:lnTo>
                    <a:pt x="114" y="72"/>
                  </a:lnTo>
                  <a:lnTo>
                    <a:pt x="120" y="78"/>
                  </a:lnTo>
                  <a:lnTo>
                    <a:pt x="125" y="84"/>
                  </a:lnTo>
                  <a:lnTo>
                    <a:pt x="131" y="84"/>
                  </a:lnTo>
                  <a:lnTo>
                    <a:pt x="125" y="84"/>
                  </a:lnTo>
                  <a:lnTo>
                    <a:pt x="120" y="84"/>
                  </a:lnTo>
                  <a:lnTo>
                    <a:pt x="120" y="78"/>
                  </a:lnTo>
                  <a:lnTo>
                    <a:pt x="114" y="78"/>
                  </a:lnTo>
                  <a:lnTo>
                    <a:pt x="108" y="72"/>
                  </a:lnTo>
                  <a:lnTo>
                    <a:pt x="96" y="72"/>
                  </a:lnTo>
                  <a:lnTo>
                    <a:pt x="90" y="66"/>
                  </a:lnTo>
                  <a:lnTo>
                    <a:pt x="90" y="60"/>
                  </a:lnTo>
                  <a:lnTo>
                    <a:pt x="84" y="60"/>
                  </a:lnTo>
                  <a:lnTo>
                    <a:pt x="78" y="54"/>
                  </a:lnTo>
                  <a:lnTo>
                    <a:pt x="72" y="54"/>
                  </a:lnTo>
                  <a:lnTo>
                    <a:pt x="66" y="54"/>
                  </a:lnTo>
                  <a:lnTo>
                    <a:pt x="66" y="60"/>
                  </a:lnTo>
                  <a:lnTo>
                    <a:pt x="60" y="60"/>
                  </a:lnTo>
                  <a:lnTo>
                    <a:pt x="54" y="60"/>
                  </a:lnTo>
                  <a:lnTo>
                    <a:pt x="48" y="60"/>
                  </a:lnTo>
                  <a:lnTo>
                    <a:pt x="48" y="66"/>
                  </a:lnTo>
                  <a:lnTo>
                    <a:pt x="48" y="72"/>
                  </a:lnTo>
                  <a:lnTo>
                    <a:pt x="54" y="72"/>
                  </a:lnTo>
                  <a:lnTo>
                    <a:pt x="60" y="78"/>
                  </a:lnTo>
                  <a:lnTo>
                    <a:pt x="66" y="78"/>
                  </a:lnTo>
                  <a:lnTo>
                    <a:pt x="72" y="84"/>
                  </a:lnTo>
                  <a:lnTo>
                    <a:pt x="78" y="90"/>
                  </a:lnTo>
                  <a:lnTo>
                    <a:pt x="84" y="96"/>
                  </a:lnTo>
                  <a:lnTo>
                    <a:pt x="90" y="96"/>
                  </a:lnTo>
                  <a:lnTo>
                    <a:pt x="90" y="102"/>
                  </a:lnTo>
                  <a:lnTo>
                    <a:pt x="84" y="96"/>
                  </a:lnTo>
                  <a:lnTo>
                    <a:pt x="78" y="96"/>
                  </a:lnTo>
                  <a:lnTo>
                    <a:pt x="72" y="90"/>
                  </a:lnTo>
                  <a:lnTo>
                    <a:pt x="66" y="90"/>
                  </a:lnTo>
                  <a:lnTo>
                    <a:pt x="60" y="84"/>
                  </a:lnTo>
                  <a:lnTo>
                    <a:pt x="54" y="78"/>
                  </a:lnTo>
                  <a:lnTo>
                    <a:pt x="48" y="78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30" y="78"/>
                  </a:lnTo>
                  <a:lnTo>
                    <a:pt x="24" y="78"/>
                  </a:lnTo>
                  <a:lnTo>
                    <a:pt x="18" y="78"/>
                  </a:lnTo>
                  <a:lnTo>
                    <a:pt x="12" y="84"/>
                  </a:lnTo>
                  <a:lnTo>
                    <a:pt x="6" y="84"/>
                  </a:lnTo>
                  <a:lnTo>
                    <a:pt x="0" y="84"/>
                  </a:lnTo>
                  <a:lnTo>
                    <a:pt x="6" y="84"/>
                  </a:lnTo>
                  <a:lnTo>
                    <a:pt x="6" y="78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77" name="Freeform 463"/>
            <p:cNvSpPr>
              <a:spLocks/>
            </p:cNvSpPr>
            <p:nvPr/>
          </p:nvSpPr>
          <p:spPr bwMode="auto">
            <a:xfrm>
              <a:off x="5179" y="1720"/>
              <a:ext cx="120" cy="102"/>
            </a:xfrm>
            <a:custGeom>
              <a:avLst/>
              <a:gdLst>
                <a:gd name="T0" fmla="*/ 6 w 120"/>
                <a:gd name="T1" fmla="*/ 6 h 102"/>
                <a:gd name="T2" fmla="*/ 12 w 120"/>
                <a:gd name="T3" fmla="*/ 12 h 102"/>
                <a:gd name="T4" fmla="*/ 24 w 120"/>
                <a:gd name="T5" fmla="*/ 12 h 102"/>
                <a:gd name="T6" fmla="*/ 42 w 120"/>
                <a:gd name="T7" fmla="*/ 6 h 102"/>
                <a:gd name="T8" fmla="*/ 72 w 120"/>
                <a:gd name="T9" fmla="*/ 6 h 102"/>
                <a:gd name="T10" fmla="*/ 84 w 120"/>
                <a:gd name="T11" fmla="*/ 12 h 102"/>
                <a:gd name="T12" fmla="*/ 72 w 120"/>
                <a:gd name="T13" fmla="*/ 12 h 102"/>
                <a:gd name="T14" fmla="*/ 60 w 120"/>
                <a:gd name="T15" fmla="*/ 12 h 102"/>
                <a:gd name="T16" fmla="*/ 36 w 120"/>
                <a:gd name="T17" fmla="*/ 12 h 102"/>
                <a:gd name="T18" fmla="*/ 30 w 120"/>
                <a:gd name="T19" fmla="*/ 18 h 102"/>
                <a:gd name="T20" fmla="*/ 42 w 120"/>
                <a:gd name="T21" fmla="*/ 24 h 102"/>
                <a:gd name="T22" fmla="*/ 48 w 120"/>
                <a:gd name="T23" fmla="*/ 24 h 102"/>
                <a:gd name="T24" fmla="*/ 66 w 120"/>
                <a:gd name="T25" fmla="*/ 24 h 102"/>
                <a:gd name="T26" fmla="*/ 90 w 120"/>
                <a:gd name="T27" fmla="*/ 30 h 102"/>
                <a:gd name="T28" fmla="*/ 108 w 120"/>
                <a:gd name="T29" fmla="*/ 36 h 102"/>
                <a:gd name="T30" fmla="*/ 108 w 120"/>
                <a:gd name="T31" fmla="*/ 42 h 102"/>
                <a:gd name="T32" fmla="*/ 96 w 120"/>
                <a:gd name="T33" fmla="*/ 36 h 102"/>
                <a:gd name="T34" fmla="*/ 78 w 120"/>
                <a:gd name="T35" fmla="*/ 30 h 102"/>
                <a:gd name="T36" fmla="*/ 60 w 120"/>
                <a:gd name="T37" fmla="*/ 36 h 102"/>
                <a:gd name="T38" fmla="*/ 72 w 120"/>
                <a:gd name="T39" fmla="*/ 42 h 102"/>
                <a:gd name="T40" fmla="*/ 84 w 120"/>
                <a:gd name="T41" fmla="*/ 48 h 102"/>
                <a:gd name="T42" fmla="*/ 108 w 120"/>
                <a:gd name="T43" fmla="*/ 54 h 102"/>
                <a:gd name="T44" fmla="*/ 120 w 120"/>
                <a:gd name="T45" fmla="*/ 66 h 102"/>
                <a:gd name="T46" fmla="*/ 108 w 120"/>
                <a:gd name="T47" fmla="*/ 60 h 102"/>
                <a:gd name="T48" fmla="*/ 96 w 120"/>
                <a:gd name="T49" fmla="*/ 54 h 102"/>
                <a:gd name="T50" fmla="*/ 90 w 120"/>
                <a:gd name="T51" fmla="*/ 60 h 102"/>
                <a:gd name="T52" fmla="*/ 108 w 120"/>
                <a:gd name="T53" fmla="*/ 72 h 102"/>
                <a:gd name="T54" fmla="*/ 114 w 120"/>
                <a:gd name="T55" fmla="*/ 84 h 102"/>
                <a:gd name="T56" fmla="*/ 120 w 120"/>
                <a:gd name="T57" fmla="*/ 96 h 102"/>
                <a:gd name="T58" fmla="*/ 120 w 120"/>
                <a:gd name="T59" fmla="*/ 96 h 102"/>
                <a:gd name="T60" fmla="*/ 102 w 120"/>
                <a:gd name="T61" fmla="*/ 78 h 102"/>
                <a:gd name="T62" fmla="*/ 84 w 120"/>
                <a:gd name="T63" fmla="*/ 60 h 102"/>
                <a:gd name="T64" fmla="*/ 78 w 120"/>
                <a:gd name="T65" fmla="*/ 54 h 102"/>
                <a:gd name="T66" fmla="*/ 78 w 120"/>
                <a:gd name="T67" fmla="*/ 66 h 102"/>
                <a:gd name="T68" fmla="*/ 90 w 120"/>
                <a:gd name="T69" fmla="*/ 90 h 102"/>
                <a:gd name="T70" fmla="*/ 84 w 120"/>
                <a:gd name="T71" fmla="*/ 90 h 102"/>
                <a:gd name="T72" fmla="*/ 78 w 120"/>
                <a:gd name="T73" fmla="*/ 72 h 102"/>
                <a:gd name="T74" fmla="*/ 66 w 120"/>
                <a:gd name="T75" fmla="*/ 48 h 102"/>
                <a:gd name="T76" fmla="*/ 60 w 120"/>
                <a:gd name="T77" fmla="*/ 42 h 102"/>
                <a:gd name="T78" fmla="*/ 54 w 120"/>
                <a:gd name="T79" fmla="*/ 36 h 102"/>
                <a:gd name="T80" fmla="*/ 48 w 120"/>
                <a:gd name="T81" fmla="*/ 36 h 102"/>
                <a:gd name="T82" fmla="*/ 48 w 120"/>
                <a:gd name="T83" fmla="*/ 48 h 102"/>
                <a:gd name="T84" fmla="*/ 60 w 120"/>
                <a:gd name="T85" fmla="*/ 78 h 102"/>
                <a:gd name="T86" fmla="*/ 60 w 120"/>
                <a:gd name="T87" fmla="*/ 84 h 102"/>
                <a:gd name="T88" fmla="*/ 54 w 120"/>
                <a:gd name="T89" fmla="*/ 72 h 102"/>
                <a:gd name="T90" fmla="*/ 42 w 120"/>
                <a:gd name="T91" fmla="*/ 54 h 102"/>
                <a:gd name="T92" fmla="*/ 42 w 120"/>
                <a:gd name="T93" fmla="*/ 30 h 102"/>
                <a:gd name="T94" fmla="*/ 36 w 120"/>
                <a:gd name="T95" fmla="*/ 24 h 102"/>
                <a:gd name="T96" fmla="*/ 24 w 120"/>
                <a:gd name="T97" fmla="*/ 24 h 102"/>
                <a:gd name="T98" fmla="*/ 24 w 120"/>
                <a:gd name="T99" fmla="*/ 24 h 102"/>
                <a:gd name="T100" fmla="*/ 24 w 120"/>
                <a:gd name="T101" fmla="*/ 48 h 102"/>
                <a:gd name="T102" fmla="*/ 30 w 120"/>
                <a:gd name="T103" fmla="*/ 66 h 102"/>
                <a:gd name="T104" fmla="*/ 30 w 120"/>
                <a:gd name="T105" fmla="*/ 72 h 102"/>
                <a:gd name="T106" fmla="*/ 24 w 120"/>
                <a:gd name="T107" fmla="*/ 54 h 102"/>
                <a:gd name="T108" fmla="*/ 18 w 120"/>
                <a:gd name="T109" fmla="*/ 18 h 102"/>
                <a:gd name="T110" fmla="*/ 6 w 120"/>
                <a:gd name="T111" fmla="*/ 12 h 102"/>
                <a:gd name="T112" fmla="*/ 0 w 120"/>
                <a:gd name="T113" fmla="*/ 6 h 102"/>
                <a:gd name="T114" fmla="*/ 0 w 120"/>
                <a:gd name="T115" fmla="*/ 0 h 102"/>
                <a:gd name="T116" fmla="*/ 0 w 120"/>
                <a:gd name="T117" fmla="*/ 0 h 10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0"/>
                <a:gd name="T178" fmla="*/ 0 h 102"/>
                <a:gd name="T179" fmla="*/ 120 w 120"/>
                <a:gd name="T180" fmla="*/ 102 h 10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0" h="102">
                  <a:moveTo>
                    <a:pt x="0" y="0"/>
                  </a:move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6" y="12"/>
                  </a:lnTo>
                  <a:lnTo>
                    <a:pt x="42" y="6"/>
                  </a:lnTo>
                  <a:lnTo>
                    <a:pt x="54" y="6"/>
                  </a:lnTo>
                  <a:lnTo>
                    <a:pt x="60" y="6"/>
                  </a:lnTo>
                  <a:lnTo>
                    <a:pt x="72" y="6"/>
                  </a:lnTo>
                  <a:lnTo>
                    <a:pt x="78" y="6"/>
                  </a:lnTo>
                  <a:lnTo>
                    <a:pt x="84" y="12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66" y="12"/>
                  </a:lnTo>
                  <a:lnTo>
                    <a:pt x="60" y="12"/>
                  </a:lnTo>
                  <a:lnTo>
                    <a:pt x="48" y="12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30" y="18"/>
                  </a:lnTo>
                  <a:lnTo>
                    <a:pt x="36" y="18"/>
                  </a:lnTo>
                  <a:lnTo>
                    <a:pt x="36" y="24"/>
                  </a:lnTo>
                  <a:lnTo>
                    <a:pt x="42" y="24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84" y="30"/>
                  </a:lnTo>
                  <a:lnTo>
                    <a:pt x="90" y="30"/>
                  </a:lnTo>
                  <a:lnTo>
                    <a:pt x="102" y="30"/>
                  </a:lnTo>
                  <a:lnTo>
                    <a:pt x="108" y="36"/>
                  </a:lnTo>
                  <a:lnTo>
                    <a:pt x="114" y="42"/>
                  </a:lnTo>
                  <a:lnTo>
                    <a:pt x="108" y="42"/>
                  </a:lnTo>
                  <a:lnTo>
                    <a:pt x="108" y="36"/>
                  </a:lnTo>
                  <a:lnTo>
                    <a:pt x="102" y="36"/>
                  </a:lnTo>
                  <a:lnTo>
                    <a:pt x="96" y="36"/>
                  </a:lnTo>
                  <a:lnTo>
                    <a:pt x="90" y="36"/>
                  </a:lnTo>
                  <a:lnTo>
                    <a:pt x="84" y="36"/>
                  </a:lnTo>
                  <a:lnTo>
                    <a:pt x="78" y="30"/>
                  </a:lnTo>
                  <a:lnTo>
                    <a:pt x="72" y="30"/>
                  </a:lnTo>
                  <a:lnTo>
                    <a:pt x="66" y="30"/>
                  </a:lnTo>
                  <a:lnTo>
                    <a:pt x="60" y="36"/>
                  </a:lnTo>
                  <a:lnTo>
                    <a:pt x="66" y="36"/>
                  </a:lnTo>
                  <a:lnTo>
                    <a:pt x="72" y="42"/>
                  </a:lnTo>
                  <a:lnTo>
                    <a:pt x="78" y="48"/>
                  </a:lnTo>
                  <a:lnTo>
                    <a:pt x="84" y="48"/>
                  </a:lnTo>
                  <a:lnTo>
                    <a:pt x="90" y="48"/>
                  </a:lnTo>
                  <a:lnTo>
                    <a:pt x="102" y="48"/>
                  </a:lnTo>
                  <a:lnTo>
                    <a:pt x="108" y="54"/>
                  </a:lnTo>
                  <a:lnTo>
                    <a:pt x="114" y="54"/>
                  </a:lnTo>
                  <a:lnTo>
                    <a:pt x="120" y="60"/>
                  </a:lnTo>
                  <a:lnTo>
                    <a:pt x="120" y="66"/>
                  </a:lnTo>
                  <a:lnTo>
                    <a:pt x="114" y="60"/>
                  </a:lnTo>
                  <a:lnTo>
                    <a:pt x="108" y="60"/>
                  </a:lnTo>
                  <a:lnTo>
                    <a:pt x="102" y="54"/>
                  </a:lnTo>
                  <a:lnTo>
                    <a:pt x="96" y="54"/>
                  </a:lnTo>
                  <a:lnTo>
                    <a:pt x="90" y="54"/>
                  </a:lnTo>
                  <a:lnTo>
                    <a:pt x="84" y="54"/>
                  </a:lnTo>
                  <a:lnTo>
                    <a:pt x="90" y="60"/>
                  </a:lnTo>
                  <a:lnTo>
                    <a:pt x="96" y="66"/>
                  </a:lnTo>
                  <a:lnTo>
                    <a:pt x="102" y="72"/>
                  </a:lnTo>
                  <a:lnTo>
                    <a:pt x="108" y="72"/>
                  </a:lnTo>
                  <a:lnTo>
                    <a:pt x="108" y="78"/>
                  </a:lnTo>
                  <a:lnTo>
                    <a:pt x="114" y="84"/>
                  </a:lnTo>
                  <a:lnTo>
                    <a:pt x="114" y="90"/>
                  </a:lnTo>
                  <a:lnTo>
                    <a:pt x="120" y="90"/>
                  </a:lnTo>
                  <a:lnTo>
                    <a:pt x="120" y="96"/>
                  </a:lnTo>
                  <a:lnTo>
                    <a:pt x="120" y="102"/>
                  </a:lnTo>
                  <a:lnTo>
                    <a:pt x="120" y="96"/>
                  </a:lnTo>
                  <a:lnTo>
                    <a:pt x="114" y="90"/>
                  </a:lnTo>
                  <a:lnTo>
                    <a:pt x="108" y="84"/>
                  </a:lnTo>
                  <a:lnTo>
                    <a:pt x="102" y="78"/>
                  </a:lnTo>
                  <a:lnTo>
                    <a:pt x="96" y="66"/>
                  </a:lnTo>
                  <a:lnTo>
                    <a:pt x="90" y="60"/>
                  </a:lnTo>
                  <a:lnTo>
                    <a:pt x="84" y="60"/>
                  </a:lnTo>
                  <a:lnTo>
                    <a:pt x="78" y="54"/>
                  </a:lnTo>
                  <a:lnTo>
                    <a:pt x="78" y="60"/>
                  </a:lnTo>
                  <a:lnTo>
                    <a:pt x="78" y="66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90" y="90"/>
                  </a:lnTo>
                  <a:lnTo>
                    <a:pt x="90" y="96"/>
                  </a:lnTo>
                  <a:lnTo>
                    <a:pt x="84" y="90"/>
                  </a:lnTo>
                  <a:lnTo>
                    <a:pt x="78" y="84"/>
                  </a:lnTo>
                  <a:lnTo>
                    <a:pt x="78" y="72"/>
                  </a:lnTo>
                  <a:lnTo>
                    <a:pt x="72" y="60"/>
                  </a:lnTo>
                  <a:lnTo>
                    <a:pt x="72" y="48"/>
                  </a:lnTo>
                  <a:lnTo>
                    <a:pt x="66" y="48"/>
                  </a:lnTo>
                  <a:lnTo>
                    <a:pt x="60" y="42"/>
                  </a:lnTo>
                  <a:lnTo>
                    <a:pt x="54" y="42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8" y="42"/>
                  </a:lnTo>
                  <a:lnTo>
                    <a:pt x="48" y="48"/>
                  </a:lnTo>
                  <a:lnTo>
                    <a:pt x="48" y="54"/>
                  </a:lnTo>
                  <a:lnTo>
                    <a:pt x="54" y="66"/>
                  </a:lnTo>
                  <a:lnTo>
                    <a:pt x="60" y="78"/>
                  </a:lnTo>
                  <a:lnTo>
                    <a:pt x="60" y="84"/>
                  </a:lnTo>
                  <a:lnTo>
                    <a:pt x="54" y="84"/>
                  </a:lnTo>
                  <a:lnTo>
                    <a:pt x="54" y="78"/>
                  </a:lnTo>
                  <a:lnTo>
                    <a:pt x="54" y="72"/>
                  </a:lnTo>
                  <a:lnTo>
                    <a:pt x="48" y="66"/>
                  </a:lnTo>
                  <a:lnTo>
                    <a:pt x="48" y="60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42" y="30"/>
                  </a:lnTo>
                  <a:lnTo>
                    <a:pt x="36" y="30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4" y="24"/>
                  </a:lnTo>
                  <a:lnTo>
                    <a:pt x="24" y="36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24" y="54"/>
                  </a:lnTo>
                  <a:lnTo>
                    <a:pt x="30" y="60"/>
                  </a:lnTo>
                  <a:lnTo>
                    <a:pt x="30" y="66"/>
                  </a:lnTo>
                  <a:lnTo>
                    <a:pt x="30" y="72"/>
                  </a:lnTo>
                  <a:lnTo>
                    <a:pt x="30" y="78"/>
                  </a:lnTo>
                  <a:lnTo>
                    <a:pt x="30" y="72"/>
                  </a:lnTo>
                  <a:lnTo>
                    <a:pt x="24" y="72"/>
                  </a:lnTo>
                  <a:lnTo>
                    <a:pt x="24" y="66"/>
                  </a:lnTo>
                  <a:lnTo>
                    <a:pt x="24" y="54"/>
                  </a:lnTo>
                  <a:lnTo>
                    <a:pt x="18" y="42"/>
                  </a:lnTo>
                  <a:lnTo>
                    <a:pt x="18" y="30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78" name="Freeform 464"/>
            <p:cNvSpPr>
              <a:spLocks/>
            </p:cNvSpPr>
            <p:nvPr/>
          </p:nvSpPr>
          <p:spPr bwMode="auto">
            <a:xfrm>
              <a:off x="5114" y="1732"/>
              <a:ext cx="83" cy="138"/>
            </a:xfrm>
            <a:custGeom>
              <a:avLst/>
              <a:gdLst>
                <a:gd name="T0" fmla="*/ 35 w 83"/>
                <a:gd name="T1" fmla="*/ 0 h 138"/>
                <a:gd name="T2" fmla="*/ 41 w 83"/>
                <a:gd name="T3" fmla="*/ 18 h 138"/>
                <a:gd name="T4" fmla="*/ 41 w 83"/>
                <a:gd name="T5" fmla="*/ 24 h 138"/>
                <a:gd name="T6" fmla="*/ 47 w 83"/>
                <a:gd name="T7" fmla="*/ 30 h 138"/>
                <a:gd name="T8" fmla="*/ 53 w 83"/>
                <a:gd name="T9" fmla="*/ 36 h 138"/>
                <a:gd name="T10" fmla="*/ 65 w 83"/>
                <a:gd name="T11" fmla="*/ 42 h 138"/>
                <a:gd name="T12" fmla="*/ 77 w 83"/>
                <a:gd name="T13" fmla="*/ 60 h 138"/>
                <a:gd name="T14" fmla="*/ 83 w 83"/>
                <a:gd name="T15" fmla="*/ 78 h 138"/>
                <a:gd name="T16" fmla="*/ 83 w 83"/>
                <a:gd name="T17" fmla="*/ 84 h 138"/>
                <a:gd name="T18" fmla="*/ 83 w 83"/>
                <a:gd name="T19" fmla="*/ 84 h 138"/>
                <a:gd name="T20" fmla="*/ 77 w 83"/>
                <a:gd name="T21" fmla="*/ 72 h 138"/>
                <a:gd name="T22" fmla="*/ 71 w 83"/>
                <a:gd name="T23" fmla="*/ 66 h 138"/>
                <a:gd name="T24" fmla="*/ 65 w 83"/>
                <a:gd name="T25" fmla="*/ 54 h 138"/>
                <a:gd name="T26" fmla="*/ 59 w 83"/>
                <a:gd name="T27" fmla="*/ 42 h 138"/>
                <a:gd name="T28" fmla="*/ 53 w 83"/>
                <a:gd name="T29" fmla="*/ 36 h 138"/>
                <a:gd name="T30" fmla="*/ 47 w 83"/>
                <a:gd name="T31" fmla="*/ 36 h 138"/>
                <a:gd name="T32" fmla="*/ 41 w 83"/>
                <a:gd name="T33" fmla="*/ 42 h 138"/>
                <a:gd name="T34" fmla="*/ 47 w 83"/>
                <a:gd name="T35" fmla="*/ 54 h 138"/>
                <a:gd name="T36" fmla="*/ 47 w 83"/>
                <a:gd name="T37" fmla="*/ 66 h 138"/>
                <a:gd name="T38" fmla="*/ 59 w 83"/>
                <a:gd name="T39" fmla="*/ 72 h 138"/>
                <a:gd name="T40" fmla="*/ 71 w 83"/>
                <a:gd name="T41" fmla="*/ 90 h 138"/>
                <a:gd name="T42" fmla="*/ 77 w 83"/>
                <a:gd name="T43" fmla="*/ 102 h 138"/>
                <a:gd name="T44" fmla="*/ 77 w 83"/>
                <a:gd name="T45" fmla="*/ 114 h 138"/>
                <a:gd name="T46" fmla="*/ 77 w 83"/>
                <a:gd name="T47" fmla="*/ 108 h 138"/>
                <a:gd name="T48" fmla="*/ 71 w 83"/>
                <a:gd name="T49" fmla="*/ 96 h 138"/>
                <a:gd name="T50" fmla="*/ 65 w 83"/>
                <a:gd name="T51" fmla="*/ 84 h 138"/>
                <a:gd name="T52" fmla="*/ 53 w 83"/>
                <a:gd name="T53" fmla="*/ 78 h 138"/>
                <a:gd name="T54" fmla="*/ 47 w 83"/>
                <a:gd name="T55" fmla="*/ 72 h 138"/>
                <a:gd name="T56" fmla="*/ 53 w 83"/>
                <a:gd name="T57" fmla="*/ 84 h 138"/>
                <a:gd name="T58" fmla="*/ 53 w 83"/>
                <a:gd name="T59" fmla="*/ 120 h 138"/>
                <a:gd name="T60" fmla="*/ 53 w 83"/>
                <a:gd name="T61" fmla="*/ 138 h 138"/>
                <a:gd name="T62" fmla="*/ 53 w 83"/>
                <a:gd name="T63" fmla="*/ 138 h 138"/>
                <a:gd name="T64" fmla="*/ 53 w 83"/>
                <a:gd name="T65" fmla="*/ 126 h 138"/>
                <a:gd name="T66" fmla="*/ 41 w 83"/>
                <a:gd name="T67" fmla="*/ 90 h 138"/>
                <a:gd name="T68" fmla="*/ 35 w 83"/>
                <a:gd name="T69" fmla="*/ 84 h 138"/>
                <a:gd name="T70" fmla="*/ 29 w 83"/>
                <a:gd name="T71" fmla="*/ 90 h 138"/>
                <a:gd name="T72" fmla="*/ 23 w 83"/>
                <a:gd name="T73" fmla="*/ 96 h 138"/>
                <a:gd name="T74" fmla="*/ 17 w 83"/>
                <a:gd name="T75" fmla="*/ 108 h 138"/>
                <a:gd name="T76" fmla="*/ 17 w 83"/>
                <a:gd name="T77" fmla="*/ 114 h 138"/>
                <a:gd name="T78" fmla="*/ 17 w 83"/>
                <a:gd name="T79" fmla="*/ 114 h 138"/>
                <a:gd name="T80" fmla="*/ 17 w 83"/>
                <a:gd name="T81" fmla="*/ 102 h 138"/>
                <a:gd name="T82" fmla="*/ 23 w 83"/>
                <a:gd name="T83" fmla="*/ 90 h 138"/>
                <a:gd name="T84" fmla="*/ 29 w 83"/>
                <a:gd name="T85" fmla="*/ 78 h 138"/>
                <a:gd name="T86" fmla="*/ 35 w 83"/>
                <a:gd name="T87" fmla="*/ 72 h 138"/>
                <a:gd name="T88" fmla="*/ 35 w 83"/>
                <a:gd name="T89" fmla="*/ 60 h 138"/>
                <a:gd name="T90" fmla="*/ 35 w 83"/>
                <a:gd name="T91" fmla="*/ 42 h 138"/>
                <a:gd name="T92" fmla="*/ 35 w 83"/>
                <a:gd name="T93" fmla="*/ 36 h 138"/>
                <a:gd name="T94" fmla="*/ 23 w 83"/>
                <a:gd name="T95" fmla="*/ 48 h 138"/>
                <a:gd name="T96" fmla="*/ 11 w 83"/>
                <a:gd name="T97" fmla="*/ 60 h 138"/>
                <a:gd name="T98" fmla="*/ 6 w 83"/>
                <a:gd name="T99" fmla="*/ 72 h 138"/>
                <a:gd name="T100" fmla="*/ 0 w 83"/>
                <a:gd name="T101" fmla="*/ 84 h 138"/>
                <a:gd name="T102" fmla="*/ 0 w 83"/>
                <a:gd name="T103" fmla="*/ 78 h 138"/>
                <a:gd name="T104" fmla="*/ 0 w 83"/>
                <a:gd name="T105" fmla="*/ 72 h 138"/>
                <a:gd name="T106" fmla="*/ 11 w 83"/>
                <a:gd name="T107" fmla="*/ 60 h 138"/>
                <a:gd name="T108" fmla="*/ 17 w 83"/>
                <a:gd name="T109" fmla="*/ 42 h 138"/>
                <a:gd name="T110" fmla="*/ 29 w 83"/>
                <a:gd name="T111" fmla="*/ 30 h 138"/>
                <a:gd name="T112" fmla="*/ 35 w 83"/>
                <a:gd name="T113" fmla="*/ 24 h 138"/>
                <a:gd name="T114" fmla="*/ 35 w 83"/>
                <a:gd name="T115" fmla="*/ 12 h 138"/>
                <a:gd name="T116" fmla="*/ 35 w 83"/>
                <a:gd name="T117" fmla="*/ 6 h 138"/>
                <a:gd name="T118" fmla="*/ 35 w 83"/>
                <a:gd name="T119" fmla="*/ 0 h 13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3"/>
                <a:gd name="T181" fmla="*/ 0 h 138"/>
                <a:gd name="T182" fmla="*/ 83 w 83"/>
                <a:gd name="T183" fmla="*/ 138 h 13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3" h="138">
                  <a:moveTo>
                    <a:pt x="35" y="0"/>
                  </a:moveTo>
                  <a:lnTo>
                    <a:pt x="35" y="0"/>
                  </a:lnTo>
                  <a:lnTo>
                    <a:pt x="35" y="6"/>
                  </a:lnTo>
                  <a:lnTo>
                    <a:pt x="41" y="18"/>
                  </a:lnTo>
                  <a:lnTo>
                    <a:pt x="41" y="24"/>
                  </a:lnTo>
                  <a:lnTo>
                    <a:pt x="47" y="30"/>
                  </a:lnTo>
                  <a:lnTo>
                    <a:pt x="53" y="30"/>
                  </a:lnTo>
                  <a:lnTo>
                    <a:pt x="53" y="36"/>
                  </a:lnTo>
                  <a:lnTo>
                    <a:pt x="59" y="42"/>
                  </a:lnTo>
                  <a:lnTo>
                    <a:pt x="65" y="42"/>
                  </a:lnTo>
                  <a:lnTo>
                    <a:pt x="71" y="54"/>
                  </a:lnTo>
                  <a:lnTo>
                    <a:pt x="77" y="60"/>
                  </a:lnTo>
                  <a:lnTo>
                    <a:pt x="77" y="72"/>
                  </a:lnTo>
                  <a:lnTo>
                    <a:pt x="83" y="78"/>
                  </a:lnTo>
                  <a:lnTo>
                    <a:pt x="83" y="84"/>
                  </a:lnTo>
                  <a:lnTo>
                    <a:pt x="77" y="78"/>
                  </a:lnTo>
                  <a:lnTo>
                    <a:pt x="77" y="72"/>
                  </a:lnTo>
                  <a:lnTo>
                    <a:pt x="71" y="66"/>
                  </a:lnTo>
                  <a:lnTo>
                    <a:pt x="71" y="60"/>
                  </a:lnTo>
                  <a:lnTo>
                    <a:pt x="65" y="54"/>
                  </a:lnTo>
                  <a:lnTo>
                    <a:pt x="59" y="48"/>
                  </a:lnTo>
                  <a:lnTo>
                    <a:pt x="59" y="42"/>
                  </a:lnTo>
                  <a:lnTo>
                    <a:pt x="53" y="36"/>
                  </a:lnTo>
                  <a:lnTo>
                    <a:pt x="47" y="36"/>
                  </a:lnTo>
                  <a:lnTo>
                    <a:pt x="41" y="36"/>
                  </a:lnTo>
                  <a:lnTo>
                    <a:pt x="41" y="42"/>
                  </a:lnTo>
                  <a:lnTo>
                    <a:pt x="41" y="48"/>
                  </a:lnTo>
                  <a:lnTo>
                    <a:pt x="47" y="54"/>
                  </a:lnTo>
                  <a:lnTo>
                    <a:pt x="47" y="60"/>
                  </a:lnTo>
                  <a:lnTo>
                    <a:pt x="47" y="66"/>
                  </a:lnTo>
                  <a:lnTo>
                    <a:pt x="53" y="72"/>
                  </a:lnTo>
                  <a:lnTo>
                    <a:pt x="59" y="72"/>
                  </a:lnTo>
                  <a:lnTo>
                    <a:pt x="65" y="78"/>
                  </a:lnTo>
                  <a:lnTo>
                    <a:pt x="71" y="90"/>
                  </a:lnTo>
                  <a:lnTo>
                    <a:pt x="71" y="96"/>
                  </a:lnTo>
                  <a:lnTo>
                    <a:pt x="77" y="102"/>
                  </a:lnTo>
                  <a:lnTo>
                    <a:pt x="77" y="114"/>
                  </a:lnTo>
                  <a:lnTo>
                    <a:pt x="77" y="108"/>
                  </a:lnTo>
                  <a:lnTo>
                    <a:pt x="71" y="102"/>
                  </a:lnTo>
                  <a:lnTo>
                    <a:pt x="71" y="96"/>
                  </a:lnTo>
                  <a:lnTo>
                    <a:pt x="65" y="90"/>
                  </a:lnTo>
                  <a:lnTo>
                    <a:pt x="65" y="84"/>
                  </a:lnTo>
                  <a:lnTo>
                    <a:pt x="59" y="84"/>
                  </a:lnTo>
                  <a:lnTo>
                    <a:pt x="53" y="78"/>
                  </a:lnTo>
                  <a:lnTo>
                    <a:pt x="47" y="72"/>
                  </a:lnTo>
                  <a:lnTo>
                    <a:pt x="53" y="84"/>
                  </a:lnTo>
                  <a:lnTo>
                    <a:pt x="53" y="102"/>
                  </a:lnTo>
                  <a:lnTo>
                    <a:pt x="53" y="120"/>
                  </a:lnTo>
                  <a:lnTo>
                    <a:pt x="53" y="138"/>
                  </a:lnTo>
                  <a:lnTo>
                    <a:pt x="53" y="132"/>
                  </a:lnTo>
                  <a:lnTo>
                    <a:pt x="53" y="126"/>
                  </a:lnTo>
                  <a:lnTo>
                    <a:pt x="47" y="108"/>
                  </a:lnTo>
                  <a:lnTo>
                    <a:pt x="41" y="90"/>
                  </a:lnTo>
                  <a:lnTo>
                    <a:pt x="41" y="78"/>
                  </a:lnTo>
                  <a:lnTo>
                    <a:pt x="35" y="84"/>
                  </a:lnTo>
                  <a:lnTo>
                    <a:pt x="29" y="90"/>
                  </a:lnTo>
                  <a:lnTo>
                    <a:pt x="23" y="96"/>
                  </a:lnTo>
                  <a:lnTo>
                    <a:pt x="23" y="102"/>
                  </a:lnTo>
                  <a:lnTo>
                    <a:pt x="17" y="108"/>
                  </a:lnTo>
                  <a:lnTo>
                    <a:pt x="17" y="114"/>
                  </a:lnTo>
                  <a:lnTo>
                    <a:pt x="17" y="108"/>
                  </a:lnTo>
                  <a:lnTo>
                    <a:pt x="17" y="102"/>
                  </a:lnTo>
                  <a:lnTo>
                    <a:pt x="17" y="96"/>
                  </a:lnTo>
                  <a:lnTo>
                    <a:pt x="23" y="90"/>
                  </a:lnTo>
                  <a:lnTo>
                    <a:pt x="29" y="84"/>
                  </a:lnTo>
                  <a:lnTo>
                    <a:pt x="29" y="78"/>
                  </a:lnTo>
                  <a:lnTo>
                    <a:pt x="35" y="72"/>
                  </a:lnTo>
                  <a:lnTo>
                    <a:pt x="35" y="60"/>
                  </a:lnTo>
                  <a:lnTo>
                    <a:pt x="35" y="48"/>
                  </a:lnTo>
                  <a:lnTo>
                    <a:pt x="35" y="42"/>
                  </a:lnTo>
                  <a:lnTo>
                    <a:pt x="35" y="36"/>
                  </a:lnTo>
                  <a:lnTo>
                    <a:pt x="29" y="42"/>
                  </a:lnTo>
                  <a:lnTo>
                    <a:pt x="23" y="48"/>
                  </a:lnTo>
                  <a:lnTo>
                    <a:pt x="17" y="54"/>
                  </a:lnTo>
                  <a:lnTo>
                    <a:pt x="11" y="60"/>
                  </a:lnTo>
                  <a:lnTo>
                    <a:pt x="6" y="66"/>
                  </a:lnTo>
                  <a:lnTo>
                    <a:pt x="6" y="72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6" y="66"/>
                  </a:lnTo>
                  <a:lnTo>
                    <a:pt x="11" y="60"/>
                  </a:lnTo>
                  <a:lnTo>
                    <a:pt x="11" y="54"/>
                  </a:lnTo>
                  <a:lnTo>
                    <a:pt x="17" y="42"/>
                  </a:lnTo>
                  <a:lnTo>
                    <a:pt x="23" y="36"/>
                  </a:lnTo>
                  <a:lnTo>
                    <a:pt x="29" y="30"/>
                  </a:lnTo>
                  <a:lnTo>
                    <a:pt x="35" y="24"/>
                  </a:lnTo>
                  <a:lnTo>
                    <a:pt x="35" y="18"/>
                  </a:lnTo>
                  <a:lnTo>
                    <a:pt x="35" y="12"/>
                  </a:lnTo>
                  <a:lnTo>
                    <a:pt x="35" y="6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79" name="Freeform 465"/>
            <p:cNvSpPr>
              <a:spLocks/>
            </p:cNvSpPr>
            <p:nvPr/>
          </p:nvSpPr>
          <p:spPr bwMode="auto">
            <a:xfrm>
              <a:off x="5197" y="1553"/>
              <a:ext cx="102" cy="143"/>
            </a:xfrm>
            <a:custGeom>
              <a:avLst/>
              <a:gdLst>
                <a:gd name="T0" fmla="*/ 6 w 102"/>
                <a:gd name="T1" fmla="*/ 137 h 143"/>
                <a:gd name="T2" fmla="*/ 12 w 102"/>
                <a:gd name="T3" fmla="*/ 119 h 143"/>
                <a:gd name="T4" fmla="*/ 18 w 102"/>
                <a:gd name="T5" fmla="*/ 101 h 143"/>
                <a:gd name="T6" fmla="*/ 30 w 102"/>
                <a:gd name="T7" fmla="*/ 83 h 143"/>
                <a:gd name="T8" fmla="*/ 24 w 102"/>
                <a:gd name="T9" fmla="*/ 77 h 143"/>
                <a:gd name="T10" fmla="*/ 18 w 102"/>
                <a:gd name="T11" fmla="*/ 65 h 143"/>
                <a:gd name="T12" fmla="*/ 18 w 102"/>
                <a:gd name="T13" fmla="*/ 59 h 143"/>
                <a:gd name="T14" fmla="*/ 24 w 102"/>
                <a:gd name="T15" fmla="*/ 59 h 143"/>
                <a:gd name="T16" fmla="*/ 24 w 102"/>
                <a:gd name="T17" fmla="*/ 65 h 143"/>
                <a:gd name="T18" fmla="*/ 30 w 102"/>
                <a:gd name="T19" fmla="*/ 71 h 143"/>
                <a:gd name="T20" fmla="*/ 36 w 102"/>
                <a:gd name="T21" fmla="*/ 65 h 143"/>
                <a:gd name="T22" fmla="*/ 48 w 102"/>
                <a:gd name="T23" fmla="*/ 59 h 143"/>
                <a:gd name="T24" fmla="*/ 54 w 102"/>
                <a:gd name="T25" fmla="*/ 47 h 143"/>
                <a:gd name="T26" fmla="*/ 60 w 102"/>
                <a:gd name="T27" fmla="*/ 41 h 143"/>
                <a:gd name="T28" fmla="*/ 60 w 102"/>
                <a:gd name="T29" fmla="*/ 35 h 143"/>
                <a:gd name="T30" fmla="*/ 54 w 102"/>
                <a:gd name="T31" fmla="*/ 18 h 143"/>
                <a:gd name="T32" fmla="*/ 48 w 102"/>
                <a:gd name="T33" fmla="*/ 6 h 143"/>
                <a:gd name="T34" fmla="*/ 48 w 102"/>
                <a:gd name="T35" fmla="*/ 6 h 143"/>
                <a:gd name="T36" fmla="*/ 54 w 102"/>
                <a:gd name="T37" fmla="*/ 12 h 143"/>
                <a:gd name="T38" fmla="*/ 60 w 102"/>
                <a:gd name="T39" fmla="*/ 30 h 143"/>
                <a:gd name="T40" fmla="*/ 66 w 102"/>
                <a:gd name="T41" fmla="*/ 30 h 143"/>
                <a:gd name="T42" fmla="*/ 72 w 102"/>
                <a:gd name="T43" fmla="*/ 18 h 143"/>
                <a:gd name="T44" fmla="*/ 78 w 102"/>
                <a:gd name="T45" fmla="*/ 6 h 143"/>
                <a:gd name="T46" fmla="*/ 84 w 102"/>
                <a:gd name="T47" fmla="*/ 0 h 143"/>
                <a:gd name="T48" fmla="*/ 90 w 102"/>
                <a:gd name="T49" fmla="*/ 0 h 143"/>
                <a:gd name="T50" fmla="*/ 90 w 102"/>
                <a:gd name="T51" fmla="*/ 0 h 143"/>
                <a:gd name="T52" fmla="*/ 84 w 102"/>
                <a:gd name="T53" fmla="*/ 6 h 143"/>
                <a:gd name="T54" fmla="*/ 78 w 102"/>
                <a:gd name="T55" fmla="*/ 12 h 143"/>
                <a:gd name="T56" fmla="*/ 72 w 102"/>
                <a:gd name="T57" fmla="*/ 30 h 143"/>
                <a:gd name="T58" fmla="*/ 66 w 102"/>
                <a:gd name="T59" fmla="*/ 35 h 143"/>
                <a:gd name="T60" fmla="*/ 72 w 102"/>
                <a:gd name="T61" fmla="*/ 35 h 143"/>
                <a:gd name="T62" fmla="*/ 78 w 102"/>
                <a:gd name="T63" fmla="*/ 35 h 143"/>
                <a:gd name="T64" fmla="*/ 90 w 102"/>
                <a:gd name="T65" fmla="*/ 30 h 143"/>
                <a:gd name="T66" fmla="*/ 96 w 102"/>
                <a:gd name="T67" fmla="*/ 30 h 143"/>
                <a:gd name="T68" fmla="*/ 102 w 102"/>
                <a:gd name="T69" fmla="*/ 24 h 143"/>
                <a:gd name="T70" fmla="*/ 102 w 102"/>
                <a:gd name="T71" fmla="*/ 24 h 143"/>
                <a:gd name="T72" fmla="*/ 102 w 102"/>
                <a:gd name="T73" fmla="*/ 30 h 143"/>
                <a:gd name="T74" fmla="*/ 90 w 102"/>
                <a:gd name="T75" fmla="*/ 35 h 143"/>
                <a:gd name="T76" fmla="*/ 78 w 102"/>
                <a:gd name="T77" fmla="*/ 41 h 143"/>
                <a:gd name="T78" fmla="*/ 66 w 102"/>
                <a:gd name="T79" fmla="*/ 47 h 143"/>
                <a:gd name="T80" fmla="*/ 60 w 102"/>
                <a:gd name="T81" fmla="*/ 47 h 143"/>
                <a:gd name="T82" fmla="*/ 48 w 102"/>
                <a:gd name="T83" fmla="*/ 59 h 143"/>
                <a:gd name="T84" fmla="*/ 48 w 102"/>
                <a:gd name="T85" fmla="*/ 65 h 143"/>
                <a:gd name="T86" fmla="*/ 54 w 102"/>
                <a:gd name="T87" fmla="*/ 65 h 143"/>
                <a:gd name="T88" fmla="*/ 54 w 102"/>
                <a:gd name="T89" fmla="*/ 71 h 143"/>
                <a:gd name="T90" fmla="*/ 48 w 102"/>
                <a:gd name="T91" fmla="*/ 71 h 143"/>
                <a:gd name="T92" fmla="*/ 42 w 102"/>
                <a:gd name="T93" fmla="*/ 77 h 143"/>
                <a:gd name="T94" fmla="*/ 42 w 102"/>
                <a:gd name="T95" fmla="*/ 77 h 143"/>
                <a:gd name="T96" fmla="*/ 42 w 102"/>
                <a:gd name="T97" fmla="*/ 77 h 143"/>
                <a:gd name="T98" fmla="*/ 36 w 102"/>
                <a:gd name="T99" fmla="*/ 89 h 143"/>
                <a:gd name="T100" fmla="*/ 24 w 102"/>
                <a:gd name="T101" fmla="*/ 107 h 143"/>
                <a:gd name="T102" fmla="*/ 18 w 102"/>
                <a:gd name="T103" fmla="*/ 125 h 143"/>
                <a:gd name="T104" fmla="*/ 18 w 102"/>
                <a:gd name="T105" fmla="*/ 131 h 143"/>
                <a:gd name="T106" fmla="*/ 18 w 102"/>
                <a:gd name="T107" fmla="*/ 137 h 143"/>
                <a:gd name="T108" fmla="*/ 12 w 102"/>
                <a:gd name="T109" fmla="*/ 137 h 143"/>
                <a:gd name="T110" fmla="*/ 6 w 102"/>
                <a:gd name="T111" fmla="*/ 143 h 1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02"/>
                <a:gd name="T169" fmla="*/ 0 h 143"/>
                <a:gd name="T170" fmla="*/ 102 w 102"/>
                <a:gd name="T171" fmla="*/ 143 h 1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02" h="143">
                  <a:moveTo>
                    <a:pt x="0" y="143"/>
                  </a:moveTo>
                  <a:lnTo>
                    <a:pt x="6" y="137"/>
                  </a:lnTo>
                  <a:lnTo>
                    <a:pt x="12" y="125"/>
                  </a:lnTo>
                  <a:lnTo>
                    <a:pt x="12" y="119"/>
                  </a:lnTo>
                  <a:lnTo>
                    <a:pt x="18" y="107"/>
                  </a:lnTo>
                  <a:lnTo>
                    <a:pt x="18" y="101"/>
                  </a:lnTo>
                  <a:lnTo>
                    <a:pt x="24" y="95"/>
                  </a:lnTo>
                  <a:lnTo>
                    <a:pt x="30" y="83"/>
                  </a:lnTo>
                  <a:lnTo>
                    <a:pt x="30" y="77"/>
                  </a:lnTo>
                  <a:lnTo>
                    <a:pt x="24" y="77"/>
                  </a:lnTo>
                  <a:lnTo>
                    <a:pt x="24" y="71"/>
                  </a:lnTo>
                  <a:lnTo>
                    <a:pt x="18" y="65"/>
                  </a:lnTo>
                  <a:lnTo>
                    <a:pt x="18" y="59"/>
                  </a:lnTo>
                  <a:lnTo>
                    <a:pt x="24" y="59"/>
                  </a:lnTo>
                  <a:lnTo>
                    <a:pt x="24" y="65"/>
                  </a:lnTo>
                  <a:lnTo>
                    <a:pt x="30" y="65"/>
                  </a:lnTo>
                  <a:lnTo>
                    <a:pt x="30" y="71"/>
                  </a:lnTo>
                  <a:lnTo>
                    <a:pt x="36" y="71"/>
                  </a:lnTo>
                  <a:lnTo>
                    <a:pt x="36" y="65"/>
                  </a:lnTo>
                  <a:lnTo>
                    <a:pt x="42" y="59"/>
                  </a:lnTo>
                  <a:lnTo>
                    <a:pt x="48" y="59"/>
                  </a:lnTo>
                  <a:lnTo>
                    <a:pt x="48" y="53"/>
                  </a:lnTo>
                  <a:lnTo>
                    <a:pt x="54" y="47"/>
                  </a:lnTo>
                  <a:lnTo>
                    <a:pt x="54" y="41"/>
                  </a:lnTo>
                  <a:lnTo>
                    <a:pt x="60" y="41"/>
                  </a:lnTo>
                  <a:lnTo>
                    <a:pt x="60" y="35"/>
                  </a:lnTo>
                  <a:lnTo>
                    <a:pt x="60" y="24"/>
                  </a:lnTo>
                  <a:lnTo>
                    <a:pt x="54" y="18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54" y="12"/>
                  </a:lnTo>
                  <a:lnTo>
                    <a:pt x="60" y="18"/>
                  </a:lnTo>
                  <a:lnTo>
                    <a:pt x="60" y="30"/>
                  </a:lnTo>
                  <a:lnTo>
                    <a:pt x="66" y="35"/>
                  </a:lnTo>
                  <a:lnTo>
                    <a:pt x="66" y="30"/>
                  </a:lnTo>
                  <a:lnTo>
                    <a:pt x="66" y="24"/>
                  </a:lnTo>
                  <a:lnTo>
                    <a:pt x="72" y="18"/>
                  </a:lnTo>
                  <a:lnTo>
                    <a:pt x="72" y="12"/>
                  </a:lnTo>
                  <a:lnTo>
                    <a:pt x="78" y="6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84" y="6"/>
                  </a:lnTo>
                  <a:lnTo>
                    <a:pt x="84" y="12"/>
                  </a:lnTo>
                  <a:lnTo>
                    <a:pt x="78" y="12"/>
                  </a:lnTo>
                  <a:lnTo>
                    <a:pt x="78" y="24"/>
                  </a:lnTo>
                  <a:lnTo>
                    <a:pt x="72" y="30"/>
                  </a:lnTo>
                  <a:lnTo>
                    <a:pt x="66" y="35"/>
                  </a:lnTo>
                  <a:lnTo>
                    <a:pt x="72" y="35"/>
                  </a:lnTo>
                  <a:lnTo>
                    <a:pt x="78" y="35"/>
                  </a:lnTo>
                  <a:lnTo>
                    <a:pt x="84" y="35"/>
                  </a:lnTo>
                  <a:lnTo>
                    <a:pt x="90" y="30"/>
                  </a:lnTo>
                  <a:lnTo>
                    <a:pt x="96" y="30"/>
                  </a:lnTo>
                  <a:lnTo>
                    <a:pt x="102" y="24"/>
                  </a:lnTo>
                  <a:lnTo>
                    <a:pt x="102" y="30"/>
                  </a:lnTo>
                  <a:lnTo>
                    <a:pt x="96" y="30"/>
                  </a:lnTo>
                  <a:lnTo>
                    <a:pt x="90" y="35"/>
                  </a:lnTo>
                  <a:lnTo>
                    <a:pt x="84" y="41"/>
                  </a:lnTo>
                  <a:lnTo>
                    <a:pt x="78" y="41"/>
                  </a:lnTo>
                  <a:lnTo>
                    <a:pt x="72" y="41"/>
                  </a:lnTo>
                  <a:lnTo>
                    <a:pt x="66" y="47"/>
                  </a:lnTo>
                  <a:lnTo>
                    <a:pt x="60" y="47"/>
                  </a:lnTo>
                  <a:lnTo>
                    <a:pt x="54" y="53"/>
                  </a:lnTo>
                  <a:lnTo>
                    <a:pt x="48" y="59"/>
                  </a:lnTo>
                  <a:lnTo>
                    <a:pt x="48" y="65"/>
                  </a:lnTo>
                  <a:lnTo>
                    <a:pt x="54" y="65"/>
                  </a:lnTo>
                  <a:lnTo>
                    <a:pt x="54" y="71"/>
                  </a:lnTo>
                  <a:lnTo>
                    <a:pt x="48" y="71"/>
                  </a:lnTo>
                  <a:lnTo>
                    <a:pt x="48" y="77"/>
                  </a:lnTo>
                  <a:lnTo>
                    <a:pt x="42" y="77"/>
                  </a:lnTo>
                  <a:lnTo>
                    <a:pt x="42" y="71"/>
                  </a:lnTo>
                  <a:lnTo>
                    <a:pt x="42" y="77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0" y="101"/>
                  </a:lnTo>
                  <a:lnTo>
                    <a:pt x="24" y="107"/>
                  </a:lnTo>
                  <a:lnTo>
                    <a:pt x="24" y="113"/>
                  </a:lnTo>
                  <a:lnTo>
                    <a:pt x="18" y="125"/>
                  </a:lnTo>
                  <a:lnTo>
                    <a:pt x="18" y="131"/>
                  </a:lnTo>
                  <a:lnTo>
                    <a:pt x="18" y="137"/>
                  </a:lnTo>
                  <a:lnTo>
                    <a:pt x="12" y="137"/>
                  </a:lnTo>
                  <a:lnTo>
                    <a:pt x="6" y="143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80" name="Freeform 466"/>
            <p:cNvSpPr>
              <a:spLocks/>
            </p:cNvSpPr>
            <p:nvPr/>
          </p:nvSpPr>
          <p:spPr bwMode="auto">
            <a:xfrm>
              <a:off x="5048" y="1780"/>
              <a:ext cx="66" cy="113"/>
            </a:xfrm>
            <a:custGeom>
              <a:avLst/>
              <a:gdLst>
                <a:gd name="T0" fmla="*/ 48 w 66"/>
                <a:gd name="T1" fmla="*/ 6 h 113"/>
                <a:gd name="T2" fmla="*/ 36 w 66"/>
                <a:gd name="T3" fmla="*/ 24 h 113"/>
                <a:gd name="T4" fmla="*/ 36 w 66"/>
                <a:gd name="T5" fmla="*/ 24 h 113"/>
                <a:gd name="T6" fmla="*/ 24 w 66"/>
                <a:gd name="T7" fmla="*/ 30 h 113"/>
                <a:gd name="T8" fmla="*/ 12 w 66"/>
                <a:gd name="T9" fmla="*/ 36 h 113"/>
                <a:gd name="T10" fmla="*/ 6 w 66"/>
                <a:gd name="T11" fmla="*/ 42 h 113"/>
                <a:gd name="T12" fmla="*/ 0 w 66"/>
                <a:gd name="T13" fmla="*/ 42 h 113"/>
                <a:gd name="T14" fmla="*/ 0 w 66"/>
                <a:gd name="T15" fmla="*/ 48 h 113"/>
                <a:gd name="T16" fmla="*/ 6 w 66"/>
                <a:gd name="T17" fmla="*/ 42 h 113"/>
                <a:gd name="T18" fmla="*/ 12 w 66"/>
                <a:gd name="T19" fmla="*/ 36 h 113"/>
                <a:gd name="T20" fmla="*/ 24 w 66"/>
                <a:gd name="T21" fmla="*/ 36 h 113"/>
                <a:gd name="T22" fmla="*/ 30 w 66"/>
                <a:gd name="T23" fmla="*/ 30 h 113"/>
                <a:gd name="T24" fmla="*/ 36 w 66"/>
                <a:gd name="T25" fmla="*/ 36 h 113"/>
                <a:gd name="T26" fmla="*/ 30 w 66"/>
                <a:gd name="T27" fmla="*/ 48 h 113"/>
                <a:gd name="T28" fmla="*/ 24 w 66"/>
                <a:gd name="T29" fmla="*/ 60 h 113"/>
                <a:gd name="T30" fmla="*/ 18 w 66"/>
                <a:gd name="T31" fmla="*/ 66 h 113"/>
                <a:gd name="T32" fmla="*/ 12 w 66"/>
                <a:gd name="T33" fmla="*/ 72 h 113"/>
                <a:gd name="T34" fmla="*/ 6 w 66"/>
                <a:gd name="T35" fmla="*/ 78 h 113"/>
                <a:gd name="T36" fmla="*/ 6 w 66"/>
                <a:gd name="T37" fmla="*/ 84 h 113"/>
                <a:gd name="T38" fmla="*/ 6 w 66"/>
                <a:gd name="T39" fmla="*/ 84 h 113"/>
                <a:gd name="T40" fmla="*/ 6 w 66"/>
                <a:gd name="T41" fmla="*/ 84 h 113"/>
                <a:gd name="T42" fmla="*/ 12 w 66"/>
                <a:gd name="T43" fmla="*/ 78 h 113"/>
                <a:gd name="T44" fmla="*/ 24 w 66"/>
                <a:gd name="T45" fmla="*/ 72 h 113"/>
                <a:gd name="T46" fmla="*/ 30 w 66"/>
                <a:gd name="T47" fmla="*/ 66 h 113"/>
                <a:gd name="T48" fmla="*/ 30 w 66"/>
                <a:gd name="T49" fmla="*/ 72 h 113"/>
                <a:gd name="T50" fmla="*/ 30 w 66"/>
                <a:gd name="T51" fmla="*/ 101 h 113"/>
                <a:gd name="T52" fmla="*/ 36 w 66"/>
                <a:gd name="T53" fmla="*/ 113 h 113"/>
                <a:gd name="T54" fmla="*/ 36 w 66"/>
                <a:gd name="T55" fmla="*/ 113 h 113"/>
                <a:gd name="T56" fmla="*/ 36 w 66"/>
                <a:gd name="T57" fmla="*/ 101 h 113"/>
                <a:gd name="T58" fmla="*/ 36 w 66"/>
                <a:gd name="T59" fmla="*/ 66 h 113"/>
                <a:gd name="T60" fmla="*/ 36 w 66"/>
                <a:gd name="T61" fmla="*/ 54 h 113"/>
                <a:gd name="T62" fmla="*/ 36 w 66"/>
                <a:gd name="T63" fmla="*/ 60 h 113"/>
                <a:gd name="T64" fmla="*/ 42 w 66"/>
                <a:gd name="T65" fmla="*/ 66 h 113"/>
                <a:gd name="T66" fmla="*/ 48 w 66"/>
                <a:gd name="T67" fmla="*/ 72 h 113"/>
                <a:gd name="T68" fmla="*/ 54 w 66"/>
                <a:gd name="T69" fmla="*/ 78 h 113"/>
                <a:gd name="T70" fmla="*/ 60 w 66"/>
                <a:gd name="T71" fmla="*/ 84 h 113"/>
                <a:gd name="T72" fmla="*/ 66 w 66"/>
                <a:gd name="T73" fmla="*/ 84 h 113"/>
                <a:gd name="T74" fmla="*/ 60 w 66"/>
                <a:gd name="T75" fmla="*/ 84 h 113"/>
                <a:gd name="T76" fmla="*/ 54 w 66"/>
                <a:gd name="T77" fmla="*/ 78 h 113"/>
                <a:gd name="T78" fmla="*/ 48 w 66"/>
                <a:gd name="T79" fmla="*/ 72 h 113"/>
                <a:gd name="T80" fmla="*/ 48 w 66"/>
                <a:gd name="T81" fmla="*/ 60 h 113"/>
                <a:gd name="T82" fmla="*/ 42 w 66"/>
                <a:gd name="T83" fmla="*/ 54 h 113"/>
                <a:gd name="T84" fmla="*/ 42 w 66"/>
                <a:gd name="T85" fmla="*/ 48 h 113"/>
                <a:gd name="T86" fmla="*/ 42 w 66"/>
                <a:gd name="T87" fmla="*/ 36 h 113"/>
                <a:gd name="T88" fmla="*/ 42 w 66"/>
                <a:gd name="T89" fmla="*/ 30 h 113"/>
                <a:gd name="T90" fmla="*/ 48 w 66"/>
                <a:gd name="T91" fmla="*/ 30 h 113"/>
                <a:gd name="T92" fmla="*/ 48 w 66"/>
                <a:gd name="T93" fmla="*/ 36 h 113"/>
                <a:gd name="T94" fmla="*/ 54 w 66"/>
                <a:gd name="T95" fmla="*/ 42 h 113"/>
                <a:gd name="T96" fmla="*/ 60 w 66"/>
                <a:gd name="T97" fmla="*/ 48 h 113"/>
                <a:gd name="T98" fmla="*/ 66 w 66"/>
                <a:gd name="T99" fmla="*/ 48 h 113"/>
                <a:gd name="T100" fmla="*/ 66 w 66"/>
                <a:gd name="T101" fmla="*/ 54 h 113"/>
                <a:gd name="T102" fmla="*/ 66 w 66"/>
                <a:gd name="T103" fmla="*/ 48 h 113"/>
                <a:gd name="T104" fmla="*/ 60 w 66"/>
                <a:gd name="T105" fmla="*/ 36 h 113"/>
                <a:gd name="T106" fmla="*/ 48 w 66"/>
                <a:gd name="T107" fmla="*/ 30 h 113"/>
                <a:gd name="T108" fmla="*/ 48 w 66"/>
                <a:gd name="T109" fmla="*/ 24 h 113"/>
                <a:gd name="T110" fmla="*/ 48 w 66"/>
                <a:gd name="T111" fmla="*/ 12 h 113"/>
                <a:gd name="T112" fmla="*/ 54 w 66"/>
                <a:gd name="T113" fmla="*/ 6 h 113"/>
                <a:gd name="T114" fmla="*/ 48 w 66"/>
                <a:gd name="T115" fmla="*/ 0 h 11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6"/>
                <a:gd name="T175" fmla="*/ 0 h 113"/>
                <a:gd name="T176" fmla="*/ 66 w 66"/>
                <a:gd name="T177" fmla="*/ 113 h 11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6" h="113">
                  <a:moveTo>
                    <a:pt x="48" y="6"/>
                  </a:moveTo>
                  <a:lnTo>
                    <a:pt x="48" y="6"/>
                  </a:lnTo>
                  <a:lnTo>
                    <a:pt x="42" y="18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18" y="30"/>
                  </a:lnTo>
                  <a:lnTo>
                    <a:pt x="12" y="36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6" y="42"/>
                  </a:lnTo>
                  <a:lnTo>
                    <a:pt x="12" y="42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4" y="36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24" y="60"/>
                  </a:lnTo>
                  <a:lnTo>
                    <a:pt x="18" y="66"/>
                  </a:lnTo>
                  <a:lnTo>
                    <a:pt x="12" y="72"/>
                  </a:lnTo>
                  <a:lnTo>
                    <a:pt x="6" y="78"/>
                  </a:lnTo>
                  <a:lnTo>
                    <a:pt x="6" y="84"/>
                  </a:lnTo>
                  <a:lnTo>
                    <a:pt x="12" y="78"/>
                  </a:lnTo>
                  <a:lnTo>
                    <a:pt x="18" y="72"/>
                  </a:lnTo>
                  <a:lnTo>
                    <a:pt x="24" y="72"/>
                  </a:lnTo>
                  <a:lnTo>
                    <a:pt x="24" y="66"/>
                  </a:lnTo>
                  <a:lnTo>
                    <a:pt x="30" y="66"/>
                  </a:lnTo>
                  <a:lnTo>
                    <a:pt x="30" y="72"/>
                  </a:lnTo>
                  <a:lnTo>
                    <a:pt x="30" y="90"/>
                  </a:lnTo>
                  <a:lnTo>
                    <a:pt x="30" y="101"/>
                  </a:lnTo>
                  <a:lnTo>
                    <a:pt x="36" y="113"/>
                  </a:lnTo>
                  <a:lnTo>
                    <a:pt x="36" y="107"/>
                  </a:lnTo>
                  <a:lnTo>
                    <a:pt x="36" y="101"/>
                  </a:lnTo>
                  <a:lnTo>
                    <a:pt x="36" y="84"/>
                  </a:lnTo>
                  <a:lnTo>
                    <a:pt x="36" y="66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6" y="60"/>
                  </a:lnTo>
                  <a:lnTo>
                    <a:pt x="42" y="66"/>
                  </a:lnTo>
                  <a:lnTo>
                    <a:pt x="48" y="72"/>
                  </a:lnTo>
                  <a:lnTo>
                    <a:pt x="48" y="78"/>
                  </a:lnTo>
                  <a:lnTo>
                    <a:pt x="54" y="78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60" y="84"/>
                  </a:lnTo>
                  <a:lnTo>
                    <a:pt x="60" y="78"/>
                  </a:lnTo>
                  <a:lnTo>
                    <a:pt x="54" y="78"/>
                  </a:lnTo>
                  <a:lnTo>
                    <a:pt x="54" y="72"/>
                  </a:lnTo>
                  <a:lnTo>
                    <a:pt x="48" y="72"/>
                  </a:lnTo>
                  <a:lnTo>
                    <a:pt x="48" y="66"/>
                  </a:lnTo>
                  <a:lnTo>
                    <a:pt x="48" y="60"/>
                  </a:lnTo>
                  <a:lnTo>
                    <a:pt x="42" y="60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42" y="30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54" y="36"/>
                  </a:lnTo>
                  <a:lnTo>
                    <a:pt x="54" y="42"/>
                  </a:lnTo>
                  <a:lnTo>
                    <a:pt x="60" y="42"/>
                  </a:lnTo>
                  <a:lnTo>
                    <a:pt x="60" y="48"/>
                  </a:lnTo>
                  <a:lnTo>
                    <a:pt x="66" y="48"/>
                  </a:lnTo>
                  <a:lnTo>
                    <a:pt x="66" y="54"/>
                  </a:lnTo>
                  <a:lnTo>
                    <a:pt x="66" y="48"/>
                  </a:lnTo>
                  <a:lnTo>
                    <a:pt x="60" y="42"/>
                  </a:lnTo>
                  <a:lnTo>
                    <a:pt x="60" y="36"/>
                  </a:lnTo>
                  <a:lnTo>
                    <a:pt x="54" y="36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48" y="18"/>
                  </a:lnTo>
                  <a:lnTo>
                    <a:pt x="48" y="12"/>
                  </a:lnTo>
                  <a:lnTo>
                    <a:pt x="48" y="6"/>
                  </a:lnTo>
                  <a:lnTo>
                    <a:pt x="54" y="6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81" name="Freeform 467"/>
            <p:cNvSpPr>
              <a:spLocks/>
            </p:cNvSpPr>
            <p:nvPr/>
          </p:nvSpPr>
          <p:spPr bwMode="auto">
            <a:xfrm>
              <a:off x="5281" y="1732"/>
              <a:ext cx="131" cy="102"/>
            </a:xfrm>
            <a:custGeom>
              <a:avLst/>
              <a:gdLst>
                <a:gd name="T0" fmla="*/ 6 w 131"/>
                <a:gd name="T1" fmla="*/ 12 h 102"/>
                <a:gd name="T2" fmla="*/ 12 w 131"/>
                <a:gd name="T3" fmla="*/ 18 h 102"/>
                <a:gd name="T4" fmla="*/ 24 w 131"/>
                <a:gd name="T5" fmla="*/ 24 h 102"/>
                <a:gd name="T6" fmla="*/ 30 w 131"/>
                <a:gd name="T7" fmla="*/ 24 h 102"/>
                <a:gd name="T8" fmla="*/ 30 w 131"/>
                <a:gd name="T9" fmla="*/ 48 h 102"/>
                <a:gd name="T10" fmla="*/ 36 w 131"/>
                <a:gd name="T11" fmla="*/ 66 h 102"/>
                <a:gd name="T12" fmla="*/ 36 w 131"/>
                <a:gd name="T13" fmla="*/ 60 h 102"/>
                <a:gd name="T14" fmla="*/ 36 w 131"/>
                <a:gd name="T15" fmla="*/ 36 h 102"/>
                <a:gd name="T16" fmla="*/ 42 w 131"/>
                <a:gd name="T17" fmla="*/ 30 h 102"/>
                <a:gd name="T18" fmla="*/ 53 w 131"/>
                <a:gd name="T19" fmla="*/ 42 h 102"/>
                <a:gd name="T20" fmla="*/ 59 w 131"/>
                <a:gd name="T21" fmla="*/ 48 h 102"/>
                <a:gd name="T22" fmla="*/ 71 w 131"/>
                <a:gd name="T23" fmla="*/ 90 h 102"/>
                <a:gd name="T24" fmla="*/ 77 w 131"/>
                <a:gd name="T25" fmla="*/ 102 h 102"/>
                <a:gd name="T26" fmla="*/ 71 w 131"/>
                <a:gd name="T27" fmla="*/ 84 h 102"/>
                <a:gd name="T28" fmla="*/ 65 w 131"/>
                <a:gd name="T29" fmla="*/ 54 h 102"/>
                <a:gd name="T30" fmla="*/ 89 w 131"/>
                <a:gd name="T31" fmla="*/ 66 h 102"/>
                <a:gd name="T32" fmla="*/ 119 w 131"/>
                <a:gd name="T33" fmla="*/ 84 h 102"/>
                <a:gd name="T34" fmla="*/ 131 w 131"/>
                <a:gd name="T35" fmla="*/ 90 h 102"/>
                <a:gd name="T36" fmla="*/ 125 w 131"/>
                <a:gd name="T37" fmla="*/ 84 h 102"/>
                <a:gd name="T38" fmla="*/ 107 w 131"/>
                <a:gd name="T39" fmla="*/ 72 h 102"/>
                <a:gd name="T40" fmla="*/ 83 w 131"/>
                <a:gd name="T41" fmla="*/ 54 h 102"/>
                <a:gd name="T42" fmla="*/ 65 w 131"/>
                <a:gd name="T43" fmla="*/ 48 h 102"/>
                <a:gd name="T44" fmla="*/ 77 w 131"/>
                <a:gd name="T45" fmla="*/ 42 h 102"/>
                <a:gd name="T46" fmla="*/ 95 w 131"/>
                <a:gd name="T47" fmla="*/ 42 h 102"/>
                <a:gd name="T48" fmla="*/ 119 w 131"/>
                <a:gd name="T49" fmla="*/ 42 h 102"/>
                <a:gd name="T50" fmla="*/ 131 w 131"/>
                <a:gd name="T51" fmla="*/ 42 h 102"/>
                <a:gd name="T52" fmla="*/ 125 w 131"/>
                <a:gd name="T53" fmla="*/ 36 h 102"/>
                <a:gd name="T54" fmla="*/ 107 w 131"/>
                <a:gd name="T55" fmla="*/ 36 h 102"/>
                <a:gd name="T56" fmla="*/ 77 w 131"/>
                <a:gd name="T57" fmla="*/ 36 h 102"/>
                <a:gd name="T58" fmla="*/ 65 w 131"/>
                <a:gd name="T59" fmla="*/ 36 h 102"/>
                <a:gd name="T60" fmla="*/ 53 w 131"/>
                <a:gd name="T61" fmla="*/ 30 h 102"/>
                <a:gd name="T62" fmla="*/ 48 w 131"/>
                <a:gd name="T63" fmla="*/ 24 h 102"/>
                <a:gd name="T64" fmla="*/ 53 w 131"/>
                <a:gd name="T65" fmla="*/ 18 h 102"/>
                <a:gd name="T66" fmla="*/ 71 w 131"/>
                <a:gd name="T67" fmla="*/ 6 h 102"/>
                <a:gd name="T68" fmla="*/ 83 w 131"/>
                <a:gd name="T69" fmla="*/ 0 h 102"/>
                <a:gd name="T70" fmla="*/ 83 w 131"/>
                <a:gd name="T71" fmla="*/ 0 h 102"/>
                <a:gd name="T72" fmla="*/ 65 w 131"/>
                <a:gd name="T73" fmla="*/ 6 h 102"/>
                <a:gd name="T74" fmla="*/ 48 w 131"/>
                <a:gd name="T75" fmla="*/ 12 h 102"/>
                <a:gd name="T76" fmla="*/ 42 w 131"/>
                <a:gd name="T77" fmla="*/ 18 h 102"/>
                <a:gd name="T78" fmla="*/ 30 w 131"/>
                <a:gd name="T79" fmla="*/ 18 h 102"/>
                <a:gd name="T80" fmla="*/ 18 w 131"/>
                <a:gd name="T81" fmla="*/ 12 h 102"/>
                <a:gd name="T82" fmla="*/ 6 w 131"/>
                <a:gd name="T83" fmla="*/ 6 h 102"/>
                <a:gd name="T84" fmla="*/ 0 w 131"/>
                <a:gd name="T85" fmla="*/ 6 h 10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02"/>
                <a:gd name="T131" fmla="*/ 131 w 131"/>
                <a:gd name="T132" fmla="*/ 102 h 10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02">
                  <a:moveTo>
                    <a:pt x="0" y="6"/>
                  </a:moveTo>
                  <a:lnTo>
                    <a:pt x="6" y="12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0" y="36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30" y="66"/>
                  </a:lnTo>
                  <a:lnTo>
                    <a:pt x="36" y="66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6" y="42"/>
                  </a:lnTo>
                  <a:lnTo>
                    <a:pt x="36" y="36"/>
                  </a:lnTo>
                  <a:lnTo>
                    <a:pt x="36" y="30"/>
                  </a:lnTo>
                  <a:lnTo>
                    <a:pt x="42" y="30"/>
                  </a:lnTo>
                  <a:lnTo>
                    <a:pt x="48" y="36"/>
                  </a:lnTo>
                  <a:lnTo>
                    <a:pt x="53" y="42"/>
                  </a:lnTo>
                  <a:lnTo>
                    <a:pt x="59" y="48"/>
                  </a:lnTo>
                  <a:lnTo>
                    <a:pt x="59" y="60"/>
                  </a:lnTo>
                  <a:lnTo>
                    <a:pt x="65" y="78"/>
                  </a:lnTo>
                  <a:lnTo>
                    <a:pt x="71" y="90"/>
                  </a:lnTo>
                  <a:lnTo>
                    <a:pt x="71" y="102"/>
                  </a:lnTo>
                  <a:lnTo>
                    <a:pt x="77" y="102"/>
                  </a:lnTo>
                  <a:lnTo>
                    <a:pt x="71" y="96"/>
                  </a:lnTo>
                  <a:lnTo>
                    <a:pt x="71" y="90"/>
                  </a:lnTo>
                  <a:lnTo>
                    <a:pt x="71" y="84"/>
                  </a:lnTo>
                  <a:lnTo>
                    <a:pt x="71" y="72"/>
                  </a:lnTo>
                  <a:lnTo>
                    <a:pt x="65" y="60"/>
                  </a:lnTo>
                  <a:lnTo>
                    <a:pt x="65" y="54"/>
                  </a:lnTo>
                  <a:lnTo>
                    <a:pt x="71" y="54"/>
                  </a:lnTo>
                  <a:lnTo>
                    <a:pt x="83" y="60"/>
                  </a:lnTo>
                  <a:lnTo>
                    <a:pt x="89" y="66"/>
                  </a:lnTo>
                  <a:lnTo>
                    <a:pt x="101" y="72"/>
                  </a:lnTo>
                  <a:lnTo>
                    <a:pt x="113" y="78"/>
                  </a:lnTo>
                  <a:lnTo>
                    <a:pt x="119" y="84"/>
                  </a:lnTo>
                  <a:lnTo>
                    <a:pt x="125" y="84"/>
                  </a:lnTo>
                  <a:lnTo>
                    <a:pt x="131" y="90"/>
                  </a:lnTo>
                  <a:lnTo>
                    <a:pt x="131" y="84"/>
                  </a:lnTo>
                  <a:lnTo>
                    <a:pt x="125" y="84"/>
                  </a:lnTo>
                  <a:lnTo>
                    <a:pt x="125" y="78"/>
                  </a:lnTo>
                  <a:lnTo>
                    <a:pt x="113" y="72"/>
                  </a:lnTo>
                  <a:lnTo>
                    <a:pt x="107" y="72"/>
                  </a:lnTo>
                  <a:lnTo>
                    <a:pt x="101" y="66"/>
                  </a:lnTo>
                  <a:lnTo>
                    <a:pt x="89" y="60"/>
                  </a:lnTo>
                  <a:lnTo>
                    <a:pt x="83" y="54"/>
                  </a:lnTo>
                  <a:lnTo>
                    <a:pt x="77" y="48"/>
                  </a:lnTo>
                  <a:lnTo>
                    <a:pt x="71" y="48"/>
                  </a:lnTo>
                  <a:lnTo>
                    <a:pt x="65" y="48"/>
                  </a:lnTo>
                  <a:lnTo>
                    <a:pt x="71" y="42"/>
                  </a:lnTo>
                  <a:lnTo>
                    <a:pt x="77" y="42"/>
                  </a:lnTo>
                  <a:lnTo>
                    <a:pt x="83" y="42"/>
                  </a:lnTo>
                  <a:lnTo>
                    <a:pt x="89" y="42"/>
                  </a:lnTo>
                  <a:lnTo>
                    <a:pt x="95" y="42"/>
                  </a:lnTo>
                  <a:lnTo>
                    <a:pt x="101" y="42"/>
                  </a:lnTo>
                  <a:lnTo>
                    <a:pt x="107" y="42"/>
                  </a:lnTo>
                  <a:lnTo>
                    <a:pt x="119" y="42"/>
                  </a:lnTo>
                  <a:lnTo>
                    <a:pt x="125" y="42"/>
                  </a:lnTo>
                  <a:lnTo>
                    <a:pt x="131" y="42"/>
                  </a:lnTo>
                  <a:lnTo>
                    <a:pt x="125" y="36"/>
                  </a:lnTo>
                  <a:lnTo>
                    <a:pt x="119" y="36"/>
                  </a:lnTo>
                  <a:lnTo>
                    <a:pt x="113" y="36"/>
                  </a:lnTo>
                  <a:lnTo>
                    <a:pt x="107" y="36"/>
                  </a:lnTo>
                  <a:lnTo>
                    <a:pt x="95" y="36"/>
                  </a:lnTo>
                  <a:lnTo>
                    <a:pt x="89" y="36"/>
                  </a:lnTo>
                  <a:lnTo>
                    <a:pt x="77" y="36"/>
                  </a:lnTo>
                  <a:lnTo>
                    <a:pt x="71" y="36"/>
                  </a:lnTo>
                  <a:lnTo>
                    <a:pt x="65" y="36"/>
                  </a:lnTo>
                  <a:lnTo>
                    <a:pt x="59" y="36"/>
                  </a:lnTo>
                  <a:lnTo>
                    <a:pt x="53" y="30"/>
                  </a:lnTo>
                  <a:lnTo>
                    <a:pt x="48" y="24"/>
                  </a:lnTo>
                  <a:lnTo>
                    <a:pt x="48" y="18"/>
                  </a:lnTo>
                  <a:lnTo>
                    <a:pt x="53" y="18"/>
                  </a:lnTo>
                  <a:lnTo>
                    <a:pt x="59" y="12"/>
                  </a:lnTo>
                  <a:lnTo>
                    <a:pt x="65" y="12"/>
                  </a:lnTo>
                  <a:lnTo>
                    <a:pt x="71" y="6"/>
                  </a:lnTo>
                  <a:lnTo>
                    <a:pt x="77" y="6"/>
                  </a:lnTo>
                  <a:lnTo>
                    <a:pt x="77" y="0"/>
                  </a:lnTo>
                  <a:lnTo>
                    <a:pt x="83" y="0"/>
                  </a:lnTo>
                  <a:lnTo>
                    <a:pt x="77" y="0"/>
                  </a:lnTo>
                  <a:lnTo>
                    <a:pt x="71" y="0"/>
                  </a:lnTo>
                  <a:lnTo>
                    <a:pt x="65" y="6"/>
                  </a:lnTo>
                  <a:lnTo>
                    <a:pt x="59" y="6"/>
                  </a:lnTo>
                  <a:lnTo>
                    <a:pt x="53" y="12"/>
                  </a:lnTo>
                  <a:lnTo>
                    <a:pt x="48" y="12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82" name="Freeform 468"/>
            <p:cNvSpPr>
              <a:spLocks/>
            </p:cNvSpPr>
            <p:nvPr/>
          </p:nvSpPr>
          <p:spPr bwMode="auto">
            <a:xfrm>
              <a:off x="4564" y="1953"/>
              <a:ext cx="329" cy="329"/>
            </a:xfrm>
            <a:custGeom>
              <a:avLst/>
              <a:gdLst>
                <a:gd name="T0" fmla="*/ 132 w 329"/>
                <a:gd name="T1" fmla="*/ 72 h 329"/>
                <a:gd name="T2" fmla="*/ 90 w 329"/>
                <a:gd name="T3" fmla="*/ 48 h 329"/>
                <a:gd name="T4" fmla="*/ 36 w 329"/>
                <a:gd name="T5" fmla="*/ 36 h 329"/>
                <a:gd name="T6" fmla="*/ 18 w 329"/>
                <a:gd name="T7" fmla="*/ 30 h 329"/>
                <a:gd name="T8" fmla="*/ 30 w 329"/>
                <a:gd name="T9" fmla="*/ 72 h 329"/>
                <a:gd name="T10" fmla="*/ 48 w 329"/>
                <a:gd name="T11" fmla="*/ 114 h 329"/>
                <a:gd name="T12" fmla="*/ 90 w 329"/>
                <a:gd name="T13" fmla="*/ 138 h 329"/>
                <a:gd name="T14" fmla="*/ 120 w 329"/>
                <a:gd name="T15" fmla="*/ 156 h 329"/>
                <a:gd name="T16" fmla="*/ 108 w 329"/>
                <a:gd name="T17" fmla="*/ 162 h 329"/>
                <a:gd name="T18" fmla="*/ 84 w 329"/>
                <a:gd name="T19" fmla="*/ 156 h 329"/>
                <a:gd name="T20" fmla="*/ 48 w 329"/>
                <a:gd name="T21" fmla="*/ 174 h 329"/>
                <a:gd name="T22" fmla="*/ 24 w 329"/>
                <a:gd name="T23" fmla="*/ 204 h 329"/>
                <a:gd name="T24" fmla="*/ 0 w 329"/>
                <a:gd name="T25" fmla="*/ 215 h 329"/>
                <a:gd name="T26" fmla="*/ 6 w 329"/>
                <a:gd name="T27" fmla="*/ 227 h 329"/>
                <a:gd name="T28" fmla="*/ 24 w 329"/>
                <a:gd name="T29" fmla="*/ 233 h 329"/>
                <a:gd name="T30" fmla="*/ 66 w 329"/>
                <a:gd name="T31" fmla="*/ 239 h 329"/>
                <a:gd name="T32" fmla="*/ 114 w 329"/>
                <a:gd name="T33" fmla="*/ 215 h 329"/>
                <a:gd name="T34" fmla="*/ 120 w 329"/>
                <a:gd name="T35" fmla="*/ 192 h 329"/>
                <a:gd name="T36" fmla="*/ 137 w 329"/>
                <a:gd name="T37" fmla="*/ 174 h 329"/>
                <a:gd name="T38" fmla="*/ 143 w 329"/>
                <a:gd name="T39" fmla="*/ 180 h 329"/>
                <a:gd name="T40" fmla="*/ 132 w 329"/>
                <a:gd name="T41" fmla="*/ 209 h 329"/>
                <a:gd name="T42" fmla="*/ 120 w 329"/>
                <a:gd name="T43" fmla="*/ 215 h 329"/>
                <a:gd name="T44" fmla="*/ 102 w 329"/>
                <a:gd name="T45" fmla="*/ 233 h 329"/>
                <a:gd name="T46" fmla="*/ 90 w 329"/>
                <a:gd name="T47" fmla="*/ 269 h 329"/>
                <a:gd name="T48" fmla="*/ 96 w 329"/>
                <a:gd name="T49" fmla="*/ 293 h 329"/>
                <a:gd name="T50" fmla="*/ 90 w 329"/>
                <a:gd name="T51" fmla="*/ 329 h 329"/>
                <a:gd name="T52" fmla="*/ 120 w 329"/>
                <a:gd name="T53" fmla="*/ 323 h 329"/>
                <a:gd name="T54" fmla="*/ 161 w 329"/>
                <a:gd name="T55" fmla="*/ 293 h 329"/>
                <a:gd name="T56" fmla="*/ 179 w 329"/>
                <a:gd name="T57" fmla="*/ 251 h 329"/>
                <a:gd name="T58" fmla="*/ 167 w 329"/>
                <a:gd name="T59" fmla="*/ 209 h 329"/>
                <a:gd name="T60" fmla="*/ 167 w 329"/>
                <a:gd name="T61" fmla="*/ 186 h 329"/>
                <a:gd name="T62" fmla="*/ 179 w 329"/>
                <a:gd name="T63" fmla="*/ 209 h 329"/>
                <a:gd name="T64" fmla="*/ 191 w 329"/>
                <a:gd name="T65" fmla="*/ 251 h 329"/>
                <a:gd name="T66" fmla="*/ 227 w 329"/>
                <a:gd name="T67" fmla="*/ 275 h 329"/>
                <a:gd name="T68" fmla="*/ 269 w 329"/>
                <a:gd name="T69" fmla="*/ 293 h 329"/>
                <a:gd name="T70" fmla="*/ 287 w 329"/>
                <a:gd name="T71" fmla="*/ 269 h 329"/>
                <a:gd name="T72" fmla="*/ 245 w 329"/>
                <a:gd name="T73" fmla="*/ 204 h 329"/>
                <a:gd name="T74" fmla="*/ 221 w 329"/>
                <a:gd name="T75" fmla="*/ 198 h 329"/>
                <a:gd name="T76" fmla="*/ 215 w 329"/>
                <a:gd name="T77" fmla="*/ 186 h 329"/>
                <a:gd name="T78" fmla="*/ 251 w 329"/>
                <a:gd name="T79" fmla="*/ 198 h 329"/>
                <a:gd name="T80" fmla="*/ 293 w 329"/>
                <a:gd name="T81" fmla="*/ 192 h 329"/>
                <a:gd name="T82" fmla="*/ 323 w 329"/>
                <a:gd name="T83" fmla="*/ 186 h 329"/>
                <a:gd name="T84" fmla="*/ 317 w 329"/>
                <a:gd name="T85" fmla="*/ 174 h 329"/>
                <a:gd name="T86" fmla="*/ 293 w 329"/>
                <a:gd name="T87" fmla="*/ 150 h 329"/>
                <a:gd name="T88" fmla="*/ 257 w 329"/>
                <a:gd name="T89" fmla="*/ 126 h 329"/>
                <a:gd name="T90" fmla="*/ 215 w 329"/>
                <a:gd name="T91" fmla="*/ 126 h 329"/>
                <a:gd name="T92" fmla="*/ 203 w 329"/>
                <a:gd name="T93" fmla="*/ 138 h 329"/>
                <a:gd name="T94" fmla="*/ 197 w 329"/>
                <a:gd name="T95" fmla="*/ 126 h 329"/>
                <a:gd name="T96" fmla="*/ 209 w 329"/>
                <a:gd name="T97" fmla="*/ 120 h 329"/>
                <a:gd name="T98" fmla="*/ 227 w 329"/>
                <a:gd name="T99" fmla="*/ 114 h 329"/>
                <a:gd name="T100" fmla="*/ 245 w 329"/>
                <a:gd name="T101" fmla="*/ 60 h 329"/>
                <a:gd name="T102" fmla="*/ 233 w 329"/>
                <a:gd name="T103" fmla="*/ 6 h 329"/>
                <a:gd name="T104" fmla="*/ 215 w 329"/>
                <a:gd name="T105" fmla="*/ 24 h 329"/>
                <a:gd name="T106" fmla="*/ 179 w 329"/>
                <a:gd name="T107" fmla="*/ 36 h 329"/>
                <a:gd name="T108" fmla="*/ 149 w 329"/>
                <a:gd name="T109" fmla="*/ 90 h 329"/>
                <a:gd name="T110" fmla="*/ 143 w 329"/>
                <a:gd name="T111" fmla="*/ 120 h 32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29"/>
                <a:gd name="T169" fmla="*/ 0 h 329"/>
                <a:gd name="T170" fmla="*/ 329 w 329"/>
                <a:gd name="T171" fmla="*/ 329 h 32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29" h="329">
                  <a:moveTo>
                    <a:pt x="143" y="120"/>
                  </a:moveTo>
                  <a:lnTo>
                    <a:pt x="143" y="108"/>
                  </a:lnTo>
                  <a:lnTo>
                    <a:pt x="137" y="96"/>
                  </a:lnTo>
                  <a:lnTo>
                    <a:pt x="132" y="84"/>
                  </a:lnTo>
                  <a:lnTo>
                    <a:pt x="132" y="72"/>
                  </a:lnTo>
                  <a:lnTo>
                    <a:pt x="120" y="66"/>
                  </a:lnTo>
                  <a:lnTo>
                    <a:pt x="114" y="60"/>
                  </a:lnTo>
                  <a:lnTo>
                    <a:pt x="108" y="54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78" y="48"/>
                  </a:lnTo>
                  <a:lnTo>
                    <a:pt x="66" y="42"/>
                  </a:lnTo>
                  <a:lnTo>
                    <a:pt x="54" y="42"/>
                  </a:lnTo>
                  <a:lnTo>
                    <a:pt x="42" y="36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24" y="30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30" y="60"/>
                  </a:lnTo>
                  <a:lnTo>
                    <a:pt x="30" y="72"/>
                  </a:lnTo>
                  <a:lnTo>
                    <a:pt x="30" y="84"/>
                  </a:lnTo>
                  <a:lnTo>
                    <a:pt x="36" y="90"/>
                  </a:lnTo>
                  <a:lnTo>
                    <a:pt x="42" y="96"/>
                  </a:lnTo>
                  <a:lnTo>
                    <a:pt x="42" y="108"/>
                  </a:lnTo>
                  <a:lnTo>
                    <a:pt x="48" y="114"/>
                  </a:lnTo>
                  <a:lnTo>
                    <a:pt x="60" y="120"/>
                  </a:lnTo>
                  <a:lnTo>
                    <a:pt x="66" y="126"/>
                  </a:lnTo>
                  <a:lnTo>
                    <a:pt x="72" y="132"/>
                  </a:lnTo>
                  <a:lnTo>
                    <a:pt x="84" y="138"/>
                  </a:lnTo>
                  <a:lnTo>
                    <a:pt x="90" y="138"/>
                  </a:lnTo>
                  <a:lnTo>
                    <a:pt x="96" y="138"/>
                  </a:lnTo>
                  <a:lnTo>
                    <a:pt x="102" y="144"/>
                  </a:lnTo>
                  <a:lnTo>
                    <a:pt x="114" y="144"/>
                  </a:lnTo>
                  <a:lnTo>
                    <a:pt x="114" y="150"/>
                  </a:lnTo>
                  <a:lnTo>
                    <a:pt x="120" y="156"/>
                  </a:lnTo>
                  <a:lnTo>
                    <a:pt x="126" y="162"/>
                  </a:lnTo>
                  <a:lnTo>
                    <a:pt x="120" y="162"/>
                  </a:lnTo>
                  <a:lnTo>
                    <a:pt x="114" y="162"/>
                  </a:lnTo>
                  <a:lnTo>
                    <a:pt x="108" y="162"/>
                  </a:lnTo>
                  <a:lnTo>
                    <a:pt x="102" y="162"/>
                  </a:lnTo>
                  <a:lnTo>
                    <a:pt x="102" y="156"/>
                  </a:lnTo>
                  <a:lnTo>
                    <a:pt x="96" y="156"/>
                  </a:lnTo>
                  <a:lnTo>
                    <a:pt x="90" y="156"/>
                  </a:lnTo>
                  <a:lnTo>
                    <a:pt x="84" y="156"/>
                  </a:lnTo>
                  <a:lnTo>
                    <a:pt x="72" y="156"/>
                  </a:lnTo>
                  <a:lnTo>
                    <a:pt x="66" y="162"/>
                  </a:lnTo>
                  <a:lnTo>
                    <a:pt x="60" y="162"/>
                  </a:lnTo>
                  <a:lnTo>
                    <a:pt x="54" y="168"/>
                  </a:lnTo>
                  <a:lnTo>
                    <a:pt x="48" y="174"/>
                  </a:lnTo>
                  <a:lnTo>
                    <a:pt x="42" y="180"/>
                  </a:lnTo>
                  <a:lnTo>
                    <a:pt x="42" y="186"/>
                  </a:lnTo>
                  <a:lnTo>
                    <a:pt x="36" y="192"/>
                  </a:lnTo>
                  <a:lnTo>
                    <a:pt x="30" y="198"/>
                  </a:lnTo>
                  <a:lnTo>
                    <a:pt x="24" y="204"/>
                  </a:lnTo>
                  <a:lnTo>
                    <a:pt x="18" y="204"/>
                  </a:lnTo>
                  <a:lnTo>
                    <a:pt x="18" y="209"/>
                  </a:lnTo>
                  <a:lnTo>
                    <a:pt x="12" y="215"/>
                  </a:lnTo>
                  <a:lnTo>
                    <a:pt x="6" y="215"/>
                  </a:lnTo>
                  <a:lnTo>
                    <a:pt x="0" y="215"/>
                  </a:lnTo>
                  <a:lnTo>
                    <a:pt x="0" y="221"/>
                  </a:lnTo>
                  <a:lnTo>
                    <a:pt x="6" y="227"/>
                  </a:lnTo>
                  <a:lnTo>
                    <a:pt x="12" y="233"/>
                  </a:lnTo>
                  <a:lnTo>
                    <a:pt x="18" y="233"/>
                  </a:lnTo>
                  <a:lnTo>
                    <a:pt x="24" y="233"/>
                  </a:lnTo>
                  <a:lnTo>
                    <a:pt x="30" y="239"/>
                  </a:lnTo>
                  <a:lnTo>
                    <a:pt x="36" y="239"/>
                  </a:lnTo>
                  <a:lnTo>
                    <a:pt x="48" y="239"/>
                  </a:lnTo>
                  <a:lnTo>
                    <a:pt x="54" y="245"/>
                  </a:lnTo>
                  <a:lnTo>
                    <a:pt x="66" y="239"/>
                  </a:lnTo>
                  <a:lnTo>
                    <a:pt x="78" y="239"/>
                  </a:lnTo>
                  <a:lnTo>
                    <a:pt x="84" y="239"/>
                  </a:lnTo>
                  <a:lnTo>
                    <a:pt x="96" y="233"/>
                  </a:lnTo>
                  <a:lnTo>
                    <a:pt x="102" y="221"/>
                  </a:lnTo>
                  <a:lnTo>
                    <a:pt x="114" y="215"/>
                  </a:lnTo>
                  <a:lnTo>
                    <a:pt x="114" y="209"/>
                  </a:lnTo>
                  <a:lnTo>
                    <a:pt x="114" y="204"/>
                  </a:lnTo>
                  <a:lnTo>
                    <a:pt x="120" y="204"/>
                  </a:lnTo>
                  <a:lnTo>
                    <a:pt x="120" y="198"/>
                  </a:lnTo>
                  <a:lnTo>
                    <a:pt x="120" y="192"/>
                  </a:lnTo>
                  <a:lnTo>
                    <a:pt x="126" y="186"/>
                  </a:lnTo>
                  <a:lnTo>
                    <a:pt x="126" y="180"/>
                  </a:lnTo>
                  <a:lnTo>
                    <a:pt x="132" y="180"/>
                  </a:lnTo>
                  <a:lnTo>
                    <a:pt x="132" y="174"/>
                  </a:lnTo>
                  <a:lnTo>
                    <a:pt x="137" y="174"/>
                  </a:lnTo>
                  <a:lnTo>
                    <a:pt x="137" y="168"/>
                  </a:lnTo>
                  <a:lnTo>
                    <a:pt x="143" y="168"/>
                  </a:lnTo>
                  <a:lnTo>
                    <a:pt x="143" y="174"/>
                  </a:lnTo>
                  <a:lnTo>
                    <a:pt x="143" y="180"/>
                  </a:lnTo>
                  <a:lnTo>
                    <a:pt x="149" y="186"/>
                  </a:lnTo>
                  <a:lnTo>
                    <a:pt x="143" y="192"/>
                  </a:lnTo>
                  <a:lnTo>
                    <a:pt x="143" y="198"/>
                  </a:lnTo>
                  <a:lnTo>
                    <a:pt x="137" y="204"/>
                  </a:lnTo>
                  <a:lnTo>
                    <a:pt x="132" y="209"/>
                  </a:lnTo>
                  <a:lnTo>
                    <a:pt x="126" y="209"/>
                  </a:lnTo>
                  <a:lnTo>
                    <a:pt x="120" y="215"/>
                  </a:lnTo>
                  <a:lnTo>
                    <a:pt x="114" y="215"/>
                  </a:lnTo>
                  <a:lnTo>
                    <a:pt x="114" y="221"/>
                  </a:lnTo>
                  <a:lnTo>
                    <a:pt x="108" y="227"/>
                  </a:lnTo>
                  <a:lnTo>
                    <a:pt x="102" y="233"/>
                  </a:lnTo>
                  <a:lnTo>
                    <a:pt x="102" y="239"/>
                  </a:lnTo>
                  <a:lnTo>
                    <a:pt x="96" y="245"/>
                  </a:lnTo>
                  <a:lnTo>
                    <a:pt x="96" y="251"/>
                  </a:lnTo>
                  <a:lnTo>
                    <a:pt x="90" y="263"/>
                  </a:lnTo>
                  <a:lnTo>
                    <a:pt x="90" y="269"/>
                  </a:lnTo>
                  <a:lnTo>
                    <a:pt x="90" y="275"/>
                  </a:lnTo>
                  <a:lnTo>
                    <a:pt x="90" y="281"/>
                  </a:lnTo>
                  <a:lnTo>
                    <a:pt x="96" y="287"/>
                  </a:lnTo>
                  <a:lnTo>
                    <a:pt x="96" y="293"/>
                  </a:lnTo>
                  <a:lnTo>
                    <a:pt x="96" y="305"/>
                  </a:lnTo>
                  <a:lnTo>
                    <a:pt x="96" y="311"/>
                  </a:lnTo>
                  <a:lnTo>
                    <a:pt x="90" y="317"/>
                  </a:lnTo>
                  <a:lnTo>
                    <a:pt x="90" y="323"/>
                  </a:lnTo>
                  <a:lnTo>
                    <a:pt x="90" y="329"/>
                  </a:lnTo>
                  <a:lnTo>
                    <a:pt x="96" y="329"/>
                  </a:lnTo>
                  <a:lnTo>
                    <a:pt x="108" y="323"/>
                  </a:lnTo>
                  <a:lnTo>
                    <a:pt x="120" y="323"/>
                  </a:lnTo>
                  <a:lnTo>
                    <a:pt x="132" y="317"/>
                  </a:lnTo>
                  <a:lnTo>
                    <a:pt x="137" y="317"/>
                  </a:lnTo>
                  <a:lnTo>
                    <a:pt x="149" y="311"/>
                  </a:lnTo>
                  <a:lnTo>
                    <a:pt x="155" y="305"/>
                  </a:lnTo>
                  <a:lnTo>
                    <a:pt x="161" y="293"/>
                  </a:lnTo>
                  <a:lnTo>
                    <a:pt x="167" y="287"/>
                  </a:lnTo>
                  <a:lnTo>
                    <a:pt x="173" y="281"/>
                  </a:lnTo>
                  <a:lnTo>
                    <a:pt x="173" y="269"/>
                  </a:lnTo>
                  <a:lnTo>
                    <a:pt x="179" y="263"/>
                  </a:lnTo>
                  <a:lnTo>
                    <a:pt x="179" y="251"/>
                  </a:lnTo>
                  <a:lnTo>
                    <a:pt x="179" y="245"/>
                  </a:lnTo>
                  <a:lnTo>
                    <a:pt x="179" y="233"/>
                  </a:lnTo>
                  <a:lnTo>
                    <a:pt x="173" y="221"/>
                  </a:lnTo>
                  <a:lnTo>
                    <a:pt x="173" y="215"/>
                  </a:lnTo>
                  <a:lnTo>
                    <a:pt x="167" y="209"/>
                  </a:lnTo>
                  <a:lnTo>
                    <a:pt x="161" y="204"/>
                  </a:lnTo>
                  <a:lnTo>
                    <a:pt x="161" y="198"/>
                  </a:lnTo>
                  <a:lnTo>
                    <a:pt x="161" y="192"/>
                  </a:lnTo>
                  <a:lnTo>
                    <a:pt x="167" y="186"/>
                  </a:lnTo>
                  <a:lnTo>
                    <a:pt x="173" y="186"/>
                  </a:lnTo>
                  <a:lnTo>
                    <a:pt x="179" y="192"/>
                  </a:lnTo>
                  <a:lnTo>
                    <a:pt x="179" y="198"/>
                  </a:lnTo>
                  <a:lnTo>
                    <a:pt x="179" y="209"/>
                  </a:lnTo>
                  <a:lnTo>
                    <a:pt x="185" y="221"/>
                  </a:lnTo>
                  <a:lnTo>
                    <a:pt x="185" y="227"/>
                  </a:lnTo>
                  <a:lnTo>
                    <a:pt x="185" y="233"/>
                  </a:lnTo>
                  <a:lnTo>
                    <a:pt x="191" y="239"/>
                  </a:lnTo>
                  <a:lnTo>
                    <a:pt x="191" y="251"/>
                  </a:lnTo>
                  <a:lnTo>
                    <a:pt x="197" y="257"/>
                  </a:lnTo>
                  <a:lnTo>
                    <a:pt x="203" y="263"/>
                  </a:lnTo>
                  <a:lnTo>
                    <a:pt x="209" y="269"/>
                  </a:lnTo>
                  <a:lnTo>
                    <a:pt x="221" y="269"/>
                  </a:lnTo>
                  <a:lnTo>
                    <a:pt x="227" y="275"/>
                  </a:lnTo>
                  <a:lnTo>
                    <a:pt x="239" y="281"/>
                  </a:lnTo>
                  <a:lnTo>
                    <a:pt x="245" y="281"/>
                  </a:lnTo>
                  <a:lnTo>
                    <a:pt x="257" y="287"/>
                  </a:lnTo>
                  <a:lnTo>
                    <a:pt x="263" y="293"/>
                  </a:lnTo>
                  <a:lnTo>
                    <a:pt x="269" y="293"/>
                  </a:lnTo>
                  <a:lnTo>
                    <a:pt x="275" y="299"/>
                  </a:lnTo>
                  <a:lnTo>
                    <a:pt x="281" y="311"/>
                  </a:lnTo>
                  <a:lnTo>
                    <a:pt x="281" y="299"/>
                  </a:lnTo>
                  <a:lnTo>
                    <a:pt x="287" y="281"/>
                  </a:lnTo>
                  <a:lnTo>
                    <a:pt x="287" y="269"/>
                  </a:lnTo>
                  <a:lnTo>
                    <a:pt x="287" y="251"/>
                  </a:lnTo>
                  <a:lnTo>
                    <a:pt x="281" y="233"/>
                  </a:lnTo>
                  <a:lnTo>
                    <a:pt x="275" y="221"/>
                  </a:lnTo>
                  <a:lnTo>
                    <a:pt x="263" y="209"/>
                  </a:lnTo>
                  <a:lnTo>
                    <a:pt x="245" y="204"/>
                  </a:lnTo>
                  <a:lnTo>
                    <a:pt x="239" y="198"/>
                  </a:lnTo>
                  <a:lnTo>
                    <a:pt x="233" y="198"/>
                  </a:lnTo>
                  <a:lnTo>
                    <a:pt x="227" y="198"/>
                  </a:lnTo>
                  <a:lnTo>
                    <a:pt x="221" y="198"/>
                  </a:lnTo>
                  <a:lnTo>
                    <a:pt x="215" y="198"/>
                  </a:lnTo>
                  <a:lnTo>
                    <a:pt x="215" y="192"/>
                  </a:lnTo>
                  <a:lnTo>
                    <a:pt x="209" y="192"/>
                  </a:lnTo>
                  <a:lnTo>
                    <a:pt x="215" y="192"/>
                  </a:lnTo>
                  <a:lnTo>
                    <a:pt x="215" y="186"/>
                  </a:lnTo>
                  <a:lnTo>
                    <a:pt x="215" y="180"/>
                  </a:lnTo>
                  <a:lnTo>
                    <a:pt x="227" y="186"/>
                  </a:lnTo>
                  <a:lnTo>
                    <a:pt x="239" y="192"/>
                  </a:lnTo>
                  <a:lnTo>
                    <a:pt x="251" y="198"/>
                  </a:lnTo>
                  <a:lnTo>
                    <a:pt x="263" y="198"/>
                  </a:lnTo>
                  <a:lnTo>
                    <a:pt x="269" y="198"/>
                  </a:lnTo>
                  <a:lnTo>
                    <a:pt x="281" y="198"/>
                  </a:lnTo>
                  <a:lnTo>
                    <a:pt x="287" y="198"/>
                  </a:lnTo>
                  <a:lnTo>
                    <a:pt x="293" y="192"/>
                  </a:lnTo>
                  <a:lnTo>
                    <a:pt x="305" y="192"/>
                  </a:lnTo>
                  <a:lnTo>
                    <a:pt x="311" y="186"/>
                  </a:lnTo>
                  <a:lnTo>
                    <a:pt x="317" y="186"/>
                  </a:lnTo>
                  <a:lnTo>
                    <a:pt x="323" y="186"/>
                  </a:lnTo>
                  <a:lnTo>
                    <a:pt x="323" y="180"/>
                  </a:lnTo>
                  <a:lnTo>
                    <a:pt x="329" y="180"/>
                  </a:lnTo>
                  <a:lnTo>
                    <a:pt x="323" y="180"/>
                  </a:lnTo>
                  <a:lnTo>
                    <a:pt x="317" y="174"/>
                  </a:lnTo>
                  <a:lnTo>
                    <a:pt x="311" y="174"/>
                  </a:lnTo>
                  <a:lnTo>
                    <a:pt x="305" y="168"/>
                  </a:lnTo>
                  <a:lnTo>
                    <a:pt x="299" y="162"/>
                  </a:lnTo>
                  <a:lnTo>
                    <a:pt x="299" y="156"/>
                  </a:lnTo>
                  <a:lnTo>
                    <a:pt x="293" y="150"/>
                  </a:lnTo>
                  <a:lnTo>
                    <a:pt x="287" y="144"/>
                  </a:lnTo>
                  <a:lnTo>
                    <a:pt x="281" y="138"/>
                  </a:lnTo>
                  <a:lnTo>
                    <a:pt x="275" y="132"/>
                  </a:lnTo>
                  <a:lnTo>
                    <a:pt x="269" y="126"/>
                  </a:lnTo>
                  <a:lnTo>
                    <a:pt x="257" y="126"/>
                  </a:lnTo>
                  <a:lnTo>
                    <a:pt x="251" y="120"/>
                  </a:lnTo>
                  <a:lnTo>
                    <a:pt x="239" y="120"/>
                  </a:lnTo>
                  <a:lnTo>
                    <a:pt x="227" y="120"/>
                  </a:lnTo>
                  <a:lnTo>
                    <a:pt x="221" y="126"/>
                  </a:lnTo>
                  <a:lnTo>
                    <a:pt x="215" y="126"/>
                  </a:lnTo>
                  <a:lnTo>
                    <a:pt x="215" y="132"/>
                  </a:lnTo>
                  <a:lnTo>
                    <a:pt x="209" y="132"/>
                  </a:lnTo>
                  <a:lnTo>
                    <a:pt x="203" y="138"/>
                  </a:lnTo>
                  <a:lnTo>
                    <a:pt x="197" y="138"/>
                  </a:lnTo>
                  <a:lnTo>
                    <a:pt x="197" y="132"/>
                  </a:lnTo>
                  <a:lnTo>
                    <a:pt x="197" y="126"/>
                  </a:lnTo>
                  <a:lnTo>
                    <a:pt x="203" y="126"/>
                  </a:lnTo>
                  <a:lnTo>
                    <a:pt x="203" y="120"/>
                  </a:lnTo>
                  <a:lnTo>
                    <a:pt x="209" y="120"/>
                  </a:lnTo>
                  <a:lnTo>
                    <a:pt x="215" y="120"/>
                  </a:lnTo>
                  <a:lnTo>
                    <a:pt x="221" y="120"/>
                  </a:lnTo>
                  <a:lnTo>
                    <a:pt x="227" y="114"/>
                  </a:lnTo>
                  <a:lnTo>
                    <a:pt x="233" y="102"/>
                  </a:lnTo>
                  <a:lnTo>
                    <a:pt x="239" y="96"/>
                  </a:lnTo>
                  <a:lnTo>
                    <a:pt x="239" y="84"/>
                  </a:lnTo>
                  <a:lnTo>
                    <a:pt x="245" y="72"/>
                  </a:lnTo>
                  <a:lnTo>
                    <a:pt x="245" y="60"/>
                  </a:lnTo>
                  <a:lnTo>
                    <a:pt x="245" y="54"/>
                  </a:lnTo>
                  <a:lnTo>
                    <a:pt x="239" y="42"/>
                  </a:lnTo>
                  <a:lnTo>
                    <a:pt x="239" y="30"/>
                  </a:lnTo>
                  <a:lnTo>
                    <a:pt x="233" y="18"/>
                  </a:lnTo>
                  <a:lnTo>
                    <a:pt x="233" y="6"/>
                  </a:lnTo>
                  <a:lnTo>
                    <a:pt x="233" y="0"/>
                  </a:lnTo>
                  <a:lnTo>
                    <a:pt x="227" y="6"/>
                  </a:lnTo>
                  <a:lnTo>
                    <a:pt x="221" y="12"/>
                  </a:lnTo>
                  <a:lnTo>
                    <a:pt x="221" y="18"/>
                  </a:lnTo>
                  <a:lnTo>
                    <a:pt x="215" y="24"/>
                  </a:lnTo>
                  <a:lnTo>
                    <a:pt x="209" y="30"/>
                  </a:lnTo>
                  <a:lnTo>
                    <a:pt x="203" y="30"/>
                  </a:lnTo>
                  <a:lnTo>
                    <a:pt x="197" y="30"/>
                  </a:lnTo>
                  <a:lnTo>
                    <a:pt x="191" y="36"/>
                  </a:lnTo>
                  <a:lnTo>
                    <a:pt x="179" y="36"/>
                  </a:lnTo>
                  <a:lnTo>
                    <a:pt x="173" y="48"/>
                  </a:lnTo>
                  <a:lnTo>
                    <a:pt x="167" y="54"/>
                  </a:lnTo>
                  <a:lnTo>
                    <a:pt x="161" y="66"/>
                  </a:lnTo>
                  <a:lnTo>
                    <a:pt x="155" y="78"/>
                  </a:lnTo>
                  <a:lnTo>
                    <a:pt x="149" y="90"/>
                  </a:lnTo>
                  <a:lnTo>
                    <a:pt x="149" y="102"/>
                  </a:lnTo>
                  <a:lnTo>
                    <a:pt x="155" y="120"/>
                  </a:lnTo>
                  <a:lnTo>
                    <a:pt x="149" y="120"/>
                  </a:lnTo>
                  <a:lnTo>
                    <a:pt x="143" y="120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83" name="Freeform 469"/>
            <p:cNvSpPr>
              <a:spLocks/>
            </p:cNvSpPr>
            <p:nvPr/>
          </p:nvSpPr>
          <p:spPr bwMode="auto">
            <a:xfrm>
              <a:off x="4654" y="1929"/>
              <a:ext cx="101" cy="144"/>
            </a:xfrm>
            <a:custGeom>
              <a:avLst/>
              <a:gdLst>
                <a:gd name="T0" fmla="*/ 101 w 101"/>
                <a:gd name="T1" fmla="*/ 60 h 144"/>
                <a:gd name="T2" fmla="*/ 95 w 101"/>
                <a:gd name="T3" fmla="*/ 60 h 144"/>
                <a:gd name="T4" fmla="*/ 89 w 101"/>
                <a:gd name="T5" fmla="*/ 66 h 144"/>
                <a:gd name="T6" fmla="*/ 83 w 101"/>
                <a:gd name="T7" fmla="*/ 72 h 144"/>
                <a:gd name="T8" fmla="*/ 77 w 101"/>
                <a:gd name="T9" fmla="*/ 72 h 144"/>
                <a:gd name="T10" fmla="*/ 71 w 101"/>
                <a:gd name="T11" fmla="*/ 78 h 144"/>
                <a:gd name="T12" fmla="*/ 71 w 101"/>
                <a:gd name="T13" fmla="*/ 90 h 144"/>
                <a:gd name="T14" fmla="*/ 65 w 101"/>
                <a:gd name="T15" fmla="*/ 96 h 144"/>
                <a:gd name="T16" fmla="*/ 65 w 101"/>
                <a:gd name="T17" fmla="*/ 102 h 144"/>
                <a:gd name="T18" fmla="*/ 59 w 101"/>
                <a:gd name="T19" fmla="*/ 108 h 144"/>
                <a:gd name="T20" fmla="*/ 59 w 101"/>
                <a:gd name="T21" fmla="*/ 108 h 144"/>
                <a:gd name="T22" fmla="*/ 59 w 101"/>
                <a:gd name="T23" fmla="*/ 114 h 144"/>
                <a:gd name="T24" fmla="*/ 59 w 101"/>
                <a:gd name="T25" fmla="*/ 114 h 144"/>
                <a:gd name="T26" fmla="*/ 59 w 101"/>
                <a:gd name="T27" fmla="*/ 120 h 144"/>
                <a:gd name="T28" fmla="*/ 59 w 101"/>
                <a:gd name="T29" fmla="*/ 126 h 144"/>
                <a:gd name="T30" fmla="*/ 65 w 101"/>
                <a:gd name="T31" fmla="*/ 138 h 144"/>
                <a:gd name="T32" fmla="*/ 65 w 101"/>
                <a:gd name="T33" fmla="*/ 144 h 144"/>
                <a:gd name="T34" fmla="*/ 59 w 101"/>
                <a:gd name="T35" fmla="*/ 144 h 144"/>
                <a:gd name="T36" fmla="*/ 59 w 101"/>
                <a:gd name="T37" fmla="*/ 144 h 144"/>
                <a:gd name="T38" fmla="*/ 53 w 101"/>
                <a:gd name="T39" fmla="*/ 144 h 144"/>
                <a:gd name="T40" fmla="*/ 53 w 101"/>
                <a:gd name="T41" fmla="*/ 144 h 144"/>
                <a:gd name="T42" fmla="*/ 53 w 101"/>
                <a:gd name="T43" fmla="*/ 132 h 144"/>
                <a:gd name="T44" fmla="*/ 47 w 101"/>
                <a:gd name="T45" fmla="*/ 120 h 144"/>
                <a:gd name="T46" fmla="*/ 42 w 101"/>
                <a:gd name="T47" fmla="*/ 108 h 144"/>
                <a:gd name="T48" fmla="*/ 42 w 101"/>
                <a:gd name="T49" fmla="*/ 96 h 144"/>
                <a:gd name="T50" fmla="*/ 30 w 101"/>
                <a:gd name="T51" fmla="*/ 90 h 144"/>
                <a:gd name="T52" fmla="*/ 24 w 101"/>
                <a:gd name="T53" fmla="*/ 84 h 144"/>
                <a:gd name="T54" fmla="*/ 18 w 101"/>
                <a:gd name="T55" fmla="*/ 78 h 144"/>
                <a:gd name="T56" fmla="*/ 6 w 101"/>
                <a:gd name="T57" fmla="*/ 72 h 144"/>
                <a:gd name="T58" fmla="*/ 12 w 101"/>
                <a:gd name="T59" fmla="*/ 66 h 144"/>
                <a:gd name="T60" fmla="*/ 12 w 101"/>
                <a:gd name="T61" fmla="*/ 60 h 144"/>
                <a:gd name="T62" fmla="*/ 6 w 101"/>
                <a:gd name="T63" fmla="*/ 54 h 144"/>
                <a:gd name="T64" fmla="*/ 0 w 101"/>
                <a:gd name="T65" fmla="*/ 48 h 144"/>
                <a:gd name="T66" fmla="*/ 6 w 101"/>
                <a:gd name="T67" fmla="*/ 48 h 144"/>
                <a:gd name="T68" fmla="*/ 6 w 101"/>
                <a:gd name="T69" fmla="*/ 42 h 144"/>
                <a:gd name="T70" fmla="*/ 12 w 101"/>
                <a:gd name="T71" fmla="*/ 36 h 144"/>
                <a:gd name="T72" fmla="*/ 12 w 101"/>
                <a:gd name="T73" fmla="*/ 24 h 144"/>
                <a:gd name="T74" fmla="*/ 12 w 101"/>
                <a:gd name="T75" fmla="*/ 18 h 144"/>
                <a:gd name="T76" fmla="*/ 12 w 101"/>
                <a:gd name="T77" fmla="*/ 12 h 144"/>
                <a:gd name="T78" fmla="*/ 12 w 101"/>
                <a:gd name="T79" fmla="*/ 6 h 144"/>
                <a:gd name="T80" fmla="*/ 12 w 101"/>
                <a:gd name="T81" fmla="*/ 0 h 144"/>
                <a:gd name="T82" fmla="*/ 12 w 101"/>
                <a:gd name="T83" fmla="*/ 6 h 144"/>
                <a:gd name="T84" fmla="*/ 18 w 101"/>
                <a:gd name="T85" fmla="*/ 6 h 144"/>
                <a:gd name="T86" fmla="*/ 24 w 101"/>
                <a:gd name="T87" fmla="*/ 12 h 144"/>
                <a:gd name="T88" fmla="*/ 30 w 101"/>
                <a:gd name="T89" fmla="*/ 18 h 144"/>
                <a:gd name="T90" fmla="*/ 36 w 101"/>
                <a:gd name="T91" fmla="*/ 18 h 144"/>
                <a:gd name="T92" fmla="*/ 47 w 101"/>
                <a:gd name="T93" fmla="*/ 24 h 144"/>
                <a:gd name="T94" fmla="*/ 53 w 101"/>
                <a:gd name="T95" fmla="*/ 24 h 144"/>
                <a:gd name="T96" fmla="*/ 65 w 101"/>
                <a:gd name="T97" fmla="*/ 24 h 144"/>
                <a:gd name="T98" fmla="*/ 65 w 101"/>
                <a:gd name="T99" fmla="*/ 30 h 144"/>
                <a:gd name="T100" fmla="*/ 65 w 101"/>
                <a:gd name="T101" fmla="*/ 36 h 144"/>
                <a:gd name="T102" fmla="*/ 65 w 101"/>
                <a:gd name="T103" fmla="*/ 42 h 144"/>
                <a:gd name="T104" fmla="*/ 65 w 101"/>
                <a:gd name="T105" fmla="*/ 48 h 144"/>
                <a:gd name="T106" fmla="*/ 71 w 101"/>
                <a:gd name="T107" fmla="*/ 54 h 144"/>
                <a:gd name="T108" fmla="*/ 77 w 101"/>
                <a:gd name="T109" fmla="*/ 60 h 144"/>
                <a:gd name="T110" fmla="*/ 89 w 101"/>
                <a:gd name="T111" fmla="*/ 60 h 144"/>
                <a:gd name="T112" fmla="*/ 101 w 101"/>
                <a:gd name="T113" fmla="*/ 60 h 1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1"/>
                <a:gd name="T172" fmla="*/ 0 h 144"/>
                <a:gd name="T173" fmla="*/ 101 w 101"/>
                <a:gd name="T174" fmla="*/ 144 h 1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1" h="144">
                  <a:moveTo>
                    <a:pt x="101" y="60"/>
                  </a:moveTo>
                  <a:lnTo>
                    <a:pt x="95" y="60"/>
                  </a:lnTo>
                  <a:lnTo>
                    <a:pt x="89" y="66"/>
                  </a:lnTo>
                  <a:lnTo>
                    <a:pt x="83" y="72"/>
                  </a:lnTo>
                  <a:lnTo>
                    <a:pt x="77" y="72"/>
                  </a:lnTo>
                  <a:lnTo>
                    <a:pt x="71" y="78"/>
                  </a:lnTo>
                  <a:lnTo>
                    <a:pt x="71" y="90"/>
                  </a:lnTo>
                  <a:lnTo>
                    <a:pt x="65" y="96"/>
                  </a:lnTo>
                  <a:lnTo>
                    <a:pt x="65" y="102"/>
                  </a:lnTo>
                  <a:lnTo>
                    <a:pt x="59" y="108"/>
                  </a:lnTo>
                  <a:lnTo>
                    <a:pt x="59" y="114"/>
                  </a:lnTo>
                  <a:lnTo>
                    <a:pt x="59" y="120"/>
                  </a:lnTo>
                  <a:lnTo>
                    <a:pt x="59" y="126"/>
                  </a:lnTo>
                  <a:lnTo>
                    <a:pt x="65" y="138"/>
                  </a:lnTo>
                  <a:lnTo>
                    <a:pt x="65" y="144"/>
                  </a:lnTo>
                  <a:lnTo>
                    <a:pt x="59" y="144"/>
                  </a:lnTo>
                  <a:lnTo>
                    <a:pt x="53" y="144"/>
                  </a:lnTo>
                  <a:lnTo>
                    <a:pt x="53" y="132"/>
                  </a:lnTo>
                  <a:lnTo>
                    <a:pt x="47" y="120"/>
                  </a:lnTo>
                  <a:lnTo>
                    <a:pt x="42" y="108"/>
                  </a:lnTo>
                  <a:lnTo>
                    <a:pt x="42" y="96"/>
                  </a:lnTo>
                  <a:lnTo>
                    <a:pt x="30" y="90"/>
                  </a:lnTo>
                  <a:lnTo>
                    <a:pt x="24" y="84"/>
                  </a:lnTo>
                  <a:lnTo>
                    <a:pt x="18" y="78"/>
                  </a:lnTo>
                  <a:lnTo>
                    <a:pt x="6" y="72"/>
                  </a:lnTo>
                  <a:lnTo>
                    <a:pt x="12" y="66"/>
                  </a:lnTo>
                  <a:lnTo>
                    <a:pt x="12" y="60"/>
                  </a:lnTo>
                  <a:lnTo>
                    <a:pt x="6" y="54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6" y="42"/>
                  </a:lnTo>
                  <a:lnTo>
                    <a:pt x="12" y="36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18"/>
                  </a:lnTo>
                  <a:lnTo>
                    <a:pt x="47" y="24"/>
                  </a:lnTo>
                  <a:lnTo>
                    <a:pt x="53" y="24"/>
                  </a:lnTo>
                  <a:lnTo>
                    <a:pt x="65" y="24"/>
                  </a:lnTo>
                  <a:lnTo>
                    <a:pt x="65" y="30"/>
                  </a:lnTo>
                  <a:lnTo>
                    <a:pt x="65" y="36"/>
                  </a:lnTo>
                  <a:lnTo>
                    <a:pt x="65" y="42"/>
                  </a:lnTo>
                  <a:lnTo>
                    <a:pt x="65" y="48"/>
                  </a:lnTo>
                  <a:lnTo>
                    <a:pt x="71" y="54"/>
                  </a:lnTo>
                  <a:lnTo>
                    <a:pt x="77" y="60"/>
                  </a:lnTo>
                  <a:lnTo>
                    <a:pt x="89" y="60"/>
                  </a:lnTo>
                  <a:lnTo>
                    <a:pt x="101" y="6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84" name="Freeform 470"/>
            <p:cNvSpPr>
              <a:spLocks/>
            </p:cNvSpPr>
            <p:nvPr/>
          </p:nvSpPr>
          <p:spPr bwMode="auto">
            <a:xfrm>
              <a:off x="4564" y="2168"/>
              <a:ext cx="114" cy="132"/>
            </a:xfrm>
            <a:custGeom>
              <a:avLst/>
              <a:gdLst>
                <a:gd name="T0" fmla="*/ 42 w 114"/>
                <a:gd name="T1" fmla="*/ 24 h 132"/>
                <a:gd name="T2" fmla="*/ 48 w 114"/>
                <a:gd name="T3" fmla="*/ 24 h 132"/>
                <a:gd name="T4" fmla="*/ 54 w 114"/>
                <a:gd name="T5" fmla="*/ 24 h 132"/>
                <a:gd name="T6" fmla="*/ 60 w 114"/>
                <a:gd name="T7" fmla="*/ 24 h 132"/>
                <a:gd name="T8" fmla="*/ 66 w 114"/>
                <a:gd name="T9" fmla="*/ 24 h 132"/>
                <a:gd name="T10" fmla="*/ 78 w 114"/>
                <a:gd name="T11" fmla="*/ 24 h 132"/>
                <a:gd name="T12" fmla="*/ 84 w 114"/>
                <a:gd name="T13" fmla="*/ 24 h 132"/>
                <a:gd name="T14" fmla="*/ 90 w 114"/>
                <a:gd name="T15" fmla="*/ 18 h 132"/>
                <a:gd name="T16" fmla="*/ 102 w 114"/>
                <a:gd name="T17" fmla="*/ 12 h 132"/>
                <a:gd name="T18" fmla="*/ 108 w 114"/>
                <a:gd name="T19" fmla="*/ 6 h 132"/>
                <a:gd name="T20" fmla="*/ 114 w 114"/>
                <a:gd name="T21" fmla="*/ 0 h 132"/>
                <a:gd name="T22" fmla="*/ 114 w 114"/>
                <a:gd name="T23" fmla="*/ 6 h 132"/>
                <a:gd name="T24" fmla="*/ 108 w 114"/>
                <a:gd name="T25" fmla="*/ 12 h 132"/>
                <a:gd name="T26" fmla="*/ 102 w 114"/>
                <a:gd name="T27" fmla="*/ 24 h 132"/>
                <a:gd name="T28" fmla="*/ 96 w 114"/>
                <a:gd name="T29" fmla="*/ 36 h 132"/>
                <a:gd name="T30" fmla="*/ 90 w 114"/>
                <a:gd name="T31" fmla="*/ 54 h 132"/>
                <a:gd name="T32" fmla="*/ 90 w 114"/>
                <a:gd name="T33" fmla="*/ 66 h 132"/>
                <a:gd name="T34" fmla="*/ 96 w 114"/>
                <a:gd name="T35" fmla="*/ 78 h 132"/>
                <a:gd name="T36" fmla="*/ 90 w 114"/>
                <a:gd name="T37" fmla="*/ 78 h 132"/>
                <a:gd name="T38" fmla="*/ 84 w 114"/>
                <a:gd name="T39" fmla="*/ 84 h 132"/>
                <a:gd name="T40" fmla="*/ 72 w 114"/>
                <a:gd name="T41" fmla="*/ 96 h 132"/>
                <a:gd name="T42" fmla="*/ 72 w 114"/>
                <a:gd name="T43" fmla="*/ 114 h 132"/>
                <a:gd name="T44" fmla="*/ 66 w 114"/>
                <a:gd name="T45" fmla="*/ 120 h 132"/>
                <a:gd name="T46" fmla="*/ 48 w 114"/>
                <a:gd name="T47" fmla="*/ 114 h 132"/>
                <a:gd name="T48" fmla="*/ 36 w 114"/>
                <a:gd name="T49" fmla="*/ 114 h 132"/>
                <a:gd name="T50" fmla="*/ 24 w 114"/>
                <a:gd name="T51" fmla="*/ 126 h 132"/>
                <a:gd name="T52" fmla="*/ 18 w 114"/>
                <a:gd name="T53" fmla="*/ 126 h 132"/>
                <a:gd name="T54" fmla="*/ 18 w 114"/>
                <a:gd name="T55" fmla="*/ 108 h 132"/>
                <a:gd name="T56" fmla="*/ 12 w 114"/>
                <a:gd name="T57" fmla="*/ 96 h 132"/>
                <a:gd name="T58" fmla="*/ 6 w 114"/>
                <a:gd name="T59" fmla="*/ 84 h 132"/>
                <a:gd name="T60" fmla="*/ 6 w 114"/>
                <a:gd name="T61" fmla="*/ 72 h 132"/>
                <a:gd name="T62" fmla="*/ 12 w 114"/>
                <a:gd name="T63" fmla="*/ 54 h 132"/>
                <a:gd name="T64" fmla="*/ 12 w 114"/>
                <a:gd name="T65" fmla="*/ 48 h 132"/>
                <a:gd name="T66" fmla="*/ 24 w 114"/>
                <a:gd name="T67" fmla="*/ 42 h 132"/>
                <a:gd name="T68" fmla="*/ 30 w 114"/>
                <a:gd name="T69" fmla="*/ 36 h 132"/>
                <a:gd name="T70" fmla="*/ 36 w 114"/>
                <a:gd name="T71" fmla="*/ 30 h 1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4"/>
                <a:gd name="T109" fmla="*/ 0 h 132"/>
                <a:gd name="T110" fmla="*/ 114 w 114"/>
                <a:gd name="T111" fmla="*/ 132 h 1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4" h="132">
                  <a:moveTo>
                    <a:pt x="36" y="24"/>
                  </a:moveTo>
                  <a:lnTo>
                    <a:pt x="42" y="24"/>
                  </a:lnTo>
                  <a:lnTo>
                    <a:pt x="48" y="24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78" y="24"/>
                  </a:lnTo>
                  <a:lnTo>
                    <a:pt x="84" y="24"/>
                  </a:lnTo>
                  <a:lnTo>
                    <a:pt x="90" y="18"/>
                  </a:lnTo>
                  <a:lnTo>
                    <a:pt x="96" y="18"/>
                  </a:lnTo>
                  <a:lnTo>
                    <a:pt x="102" y="12"/>
                  </a:lnTo>
                  <a:lnTo>
                    <a:pt x="102" y="6"/>
                  </a:lnTo>
                  <a:lnTo>
                    <a:pt x="108" y="6"/>
                  </a:lnTo>
                  <a:lnTo>
                    <a:pt x="114" y="0"/>
                  </a:lnTo>
                  <a:lnTo>
                    <a:pt x="114" y="6"/>
                  </a:lnTo>
                  <a:lnTo>
                    <a:pt x="108" y="12"/>
                  </a:lnTo>
                  <a:lnTo>
                    <a:pt x="102" y="18"/>
                  </a:lnTo>
                  <a:lnTo>
                    <a:pt x="102" y="24"/>
                  </a:lnTo>
                  <a:lnTo>
                    <a:pt x="96" y="30"/>
                  </a:lnTo>
                  <a:lnTo>
                    <a:pt x="96" y="36"/>
                  </a:lnTo>
                  <a:lnTo>
                    <a:pt x="90" y="48"/>
                  </a:lnTo>
                  <a:lnTo>
                    <a:pt x="90" y="54"/>
                  </a:lnTo>
                  <a:lnTo>
                    <a:pt x="90" y="60"/>
                  </a:lnTo>
                  <a:lnTo>
                    <a:pt x="90" y="66"/>
                  </a:lnTo>
                  <a:lnTo>
                    <a:pt x="96" y="72"/>
                  </a:lnTo>
                  <a:lnTo>
                    <a:pt x="96" y="78"/>
                  </a:lnTo>
                  <a:lnTo>
                    <a:pt x="90" y="78"/>
                  </a:lnTo>
                  <a:lnTo>
                    <a:pt x="84" y="84"/>
                  </a:lnTo>
                  <a:lnTo>
                    <a:pt x="78" y="90"/>
                  </a:lnTo>
                  <a:lnTo>
                    <a:pt x="72" y="96"/>
                  </a:lnTo>
                  <a:lnTo>
                    <a:pt x="72" y="102"/>
                  </a:lnTo>
                  <a:lnTo>
                    <a:pt x="72" y="114"/>
                  </a:lnTo>
                  <a:lnTo>
                    <a:pt x="72" y="120"/>
                  </a:lnTo>
                  <a:lnTo>
                    <a:pt x="66" y="120"/>
                  </a:lnTo>
                  <a:lnTo>
                    <a:pt x="60" y="114"/>
                  </a:lnTo>
                  <a:lnTo>
                    <a:pt x="48" y="114"/>
                  </a:lnTo>
                  <a:lnTo>
                    <a:pt x="42" y="114"/>
                  </a:lnTo>
                  <a:lnTo>
                    <a:pt x="36" y="114"/>
                  </a:lnTo>
                  <a:lnTo>
                    <a:pt x="30" y="120"/>
                  </a:lnTo>
                  <a:lnTo>
                    <a:pt x="24" y="126"/>
                  </a:lnTo>
                  <a:lnTo>
                    <a:pt x="18" y="132"/>
                  </a:lnTo>
                  <a:lnTo>
                    <a:pt x="18" y="126"/>
                  </a:lnTo>
                  <a:lnTo>
                    <a:pt x="18" y="120"/>
                  </a:lnTo>
                  <a:lnTo>
                    <a:pt x="18" y="108"/>
                  </a:lnTo>
                  <a:lnTo>
                    <a:pt x="18" y="102"/>
                  </a:lnTo>
                  <a:lnTo>
                    <a:pt x="12" y="96"/>
                  </a:lnTo>
                  <a:lnTo>
                    <a:pt x="6" y="90"/>
                  </a:lnTo>
                  <a:lnTo>
                    <a:pt x="6" y="84"/>
                  </a:lnTo>
                  <a:lnTo>
                    <a:pt x="0" y="84"/>
                  </a:lnTo>
                  <a:lnTo>
                    <a:pt x="6" y="72"/>
                  </a:lnTo>
                  <a:lnTo>
                    <a:pt x="12" y="66"/>
                  </a:lnTo>
                  <a:lnTo>
                    <a:pt x="12" y="54"/>
                  </a:lnTo>
                  <a:lnTo>
                    <a:pt x="6" y="48"/>
                  </a:lnTo>
                  <a:lnTo>
                    <a:pt x="12" y="48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36"/>
                  </a:lnTo>
                  <a:lnTo>
                    <a:pt x="30" y="36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36" y="24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85" name="Freeform 471"/>
            <p:cNvSpPr>
              <a:spLocks/>
            </p:cNvSpPr>
            <p:nvPr/>
          </p:nvSpPr>
          <p:spPr bwMode="auto">
            <a:xfrm>
              <a:off x="4660" y="1947"/>
              <a:ext cx="71" cy="96"/>
            </a:xfrm>
            <a:custGeom>
              <a:avLst/>
              <a:gdLst>
                <a:gd name="T0" fmla="*/ 53 w 71"/>
                <a:gd name="T1" fmla="*/ 90 h 96"/>
                <a:gd name="T2" fmla="*/ 53 w 71"/>
                <a:gd name="T3" fmla="*/ 96 h 96"/>
                <a:gd name="T4" fmla="*/ 53 w 71"/>
                <a:gd name="T5" fmla="*/ 90 h 96"/>
                <a:gd name="T6" fmla="*/ 47 w 71"/>
                <a:gd name="T7" fmla="*/ 78 h 96"/>
                <a:gd name="T8" fmla="*/ 41 w 71"/>
                <a:gd name="T9" fmla="*/ 72 h 96"/>
                <a:gd name="T10" fmla="*/ 36 w 71"/>
                <a:gd name="T11" fmla="*/ 72 h 96"/>
                <a:gd name="T12" fmla="*/ 30 w 71"/>
                <a:gd name="T13" fmla="*/ 66 h 96"/>
                <a:gd name="T14" fmla="*/ 24 w 71"/>
                <a:gd name="T15" fmla="*/ 66 h 96"/>
                <a:gd name="T16" fmla="*/ 18 w 71"/>
                <a:gd name="T17" fmla="*/ 66 h 96"/>
                <a:gd name="T18" fmla="*/ 18 w 71"/>
                <a:gd name="T19" fmla="*/ 66 h 96"/>
                <a:gd name="T20" fmla="*/ 18 w 71"/>
                <a:gd name="T21" fmla="*/ 60 h 96"/>
                <a:gd name="T22" fmla="*/ 30 w 71"/>
                <a:gd name="T23" fmla="*/ 66 h 96"/>
                <a:gd name="T24" fmla="*/ 36 w 71"/>
                <a:gd name="T25" fmla="*/ 66 h 96"/>
                <a:gd name="T26" fmla="*/ 41 w 71"/>
                <a:gd name="T27" fmla="*/ 66 h 96"/>
                <a:gd name="T28" fmla="*/ 41 w 71"/>
                <a:gd name="T29" fmla="*/ 60 h 96"/>
                <a:gd name="T30" fmla="*/ 36 w 71"/>
                <a:gd name="T31" fmla="*/ 54 h 96"/>
                <a:gd name="T32" fmla="*/ 30 w 71"/>
                <a:gd name="T33" fmla="*/ 48 h 96"/>
                <a:gd name="T34" fmla="*/ 18 w 71"/>
                <a:gd name="T35" fmla="*/ 42 h 96"/>
                <a:gd name="T36" fmla="*/ 12 w 71"/>
                <a:gd name="T37" fmla="*/ 36 h 96"/>
                <a:gd name="T38" fmla="*/ 6 w 71"/>
                <a:gd name="T39" fmla="*/ 36 h 96"/>
                <a:gd name="T40" fmla="*/ 0 w 71"/>
                <a:gd name="T41" fmla="*/ 30 h 96"/>
                <a:gd name="T42" fmla="*/ 0 w 71"/>
                <a:gd name="T43" fmla="*/ 30 h 96"/>
                <a:gd name="T44" fmla="*/ 6 w 71"/>
                <a:gd name="T45" fmla="*/ 30 h 96"/>
                <a:gd name="T46" fmla="*/ 12 w 71"/>
                <a:gd name="T47" fmla="*/ 36 h 96"/>
                <a:gd name="T48" fmla="*/ 24 w 71"/>
                <a:gd name="T49" fmla="*/ 42 h 96"/>
                <a:gd name="T50" fmla="*/ 30 w 71"/>
                <a:gd name="T51" fmla="*/ 42 h 96"/>
                <a:gd name="T52" fmla="*/ 36 w 71"/>
                <a:gd name="T53" fmla="*/ 42 h 96"/>
                <a:gd name="T54" fmla="*/ 30 w 71"/>
                <a:gd name="T55" fmla="*/ 24 h 96"/>
                <a:gd name="T56" fmla="*/ 24 w 71"/>
                <a:gd name="T57" fmla="*/ 12 h 96"/>
                <a:gd name="T58" fmla="*/ 18 w 71"/>
                <a:gd name="T59" fmla="*/ 6 h 96"/>
                <a:gd name="T60" fmla="*/ 12 w 71"/>
                <a:gd name="T61" fmla="*/ 0 h 96"/>
                <a:gd name="T62" fmla="*/ 18 w 71"/>
                <a:gd name="T63" fmla="*/ 0 h 96"/>
                <a:gd name="T64" fmla="*/ 24 w 71"/>
                <a:gd name="T65" fmla="*/ 6 h 96"/>
                <a:gd name="T66" fmla="*/ 30 w 71"/>
                <a:gd name="T67" fmla="*/ 12 h 96"/>
                <a:gd name="T68" fmla="*/ 36 w 71"/>
                <a:gd name="T69" fmla="*/ 24 h 96"/>
                <a:gd name="T70" fmla="*/ 41 w 71"/>
                <a:gd name="T71" fmla="*/ 36 h 96"/>
                <a:gd name="T72" fmla="*/ 47 w 71"/>
                <a:gd name="T73" fmla="*/ 36 h 96"/>
                <a:gd name="T74" fmla="*/ 53 w 71"/>
                <a:gd name="T75" fmla="*/ 18 h 96"/>
                <a:gd name="T76" fmla="*/ 53 w 71"/>
                <a:gd name="T77" fmla="*/ 6 h 96"/>
                <a:gd name="T78" fmla="*/ 53 w 71"/>
                <a:gd name="T79" fmla="*/ 12 h 96"/>
                <a:gd name="T80" fmla="*/ 53 w 71"/>
                <a:gd name="T81" fmla="*/ 18 h 96"/>
                <a:gd name="T82" fmla="*/ 47 w 71"/>
                <a:gd name="T83" fmla="*/ 36 h 96"/>
                <a:gd name="T84" fmla="*/ 47 w 71"/>
                <a:gd name="T85" fmla="*/ 54 h 96"/>
                <a:gd name="T86" fmla="*/ 47 w 71"/>
                <a:gd name="T87" fmla="*/ 60 h 96"/>
                <a:gd name="T88" fmla="*/ 53 w 71"/>
                <a:gd name="T89" fmla="*/ 66 h 96"/>
                <a:gd name="T90" fmla="*/ 59 w 71"/>
                <a:gd name="T91" fmla="*/ 60 h 96"/>
                <a:gd name="T92" fmla="*/ 59 w 71"/>
                <a:gd name="T93" fmla="*/ 60 h 96"/>
                <a:gd name="T94" fmla="*/ 65 w 71"/>
                <a:gd name="T95" fmla="*/ 54 h 96"/>
                <a:gd name="T96" fmla="*/ 65 w 71"/>
                <a:gd name="T97" fmla="*/ 48 h 96"/>
                <a:gd name="T98" fmla="*/ 71 w 71"/>
                <a:gd name="T99" fmla="*/ 48 h 96"/>
                <a:gd name="T100" fmla="*/ 71 w 71"/>
                <a:gd name="T101" fmla="*/ 54 h 96"/>
                <a:gd name="T102" fmla="*/ 65 w 71"/>
                <a:gd name="T103" fmla="*/ 60 h 96"/>
                <a:gd name="T104" fmla="*/ 59 w 71"/>
                <a:gd name="T105" fmla="*/ 66 h 96"/>
                <a:gd name="T106" fmla="*/ 53 w 71"/>
                <a:gd name="T107" fmla="*/ 72 h 96"/>
                <a:gd name="T108" fmla="*/ 53 w 71"/>
                <a:gd name="T109" fmla="*/ 78 h 96"/>
                <a:gd name="T110" fmla="*/ 53 w 71"/>
                <a:gd name="T111" fmla="*/ 84 h 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1"/>
                <a:gd name="T169" fmla="*/ 0 h 96"/>
                <a:gd name="T170" fmla="*/ 71 w 71"/>
                <a:gd name="T171" fmla="*/ 96 h 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1" h="96">
                  <a:moveTo>
                    <a:pt x="59" y="84"/>
                  </a:moveTo>
                  <a:lnTo>
                    <a:pt x="53" y="90"/>
                  </a:lnTo>
                  <a:lnTo>
                    <a:pt x="53" y="96"/>
                  </a:lnTo>
                  <a:lnTo>
                    <a:pt x="53" y="90"/>
                  </a:lnTo>
                  <a:lnTo>
                    <a:pt x="47" y="84"/>
                  </a:lnTo>
                  <a:lnTo>
                    <a:pt x="47" y="78"/>
                  </a:lnTo>
                  <a:lnTo>
                    <a:pt x="47" y="72"/>
                  </a:lnTo>
                  <a:lnTo>
                    <a:pt x="41" y="72"/>
                  </a:lnTo>
                  <a:lnTo>
                    <a:pt x="36" y="72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18" y="66"/>
                  </a:lnTo>
                  <a:lnTo>
                    <a:pt x="18" y="60"/>
                  </a:lnTo>
                  <a:lnTo>
                    <a:pt x="24" y="66"/>
                  </a:lnTo>
                  <a:lnTo>
                    <a:pt x="30" y="66"/>
                  </a:lnTo>
                  <a:lnTo>
                    <a:pt x="36" y="66"/>
                  </a:lnTo>
                  <a:lnTo>
                    <a:pt x="41" y="66"/>
                  </a:lnTo>
                  <a:lnTo>
                    <a:pt x="41" y="60"/>
                  </a:lnTo>
                  <a:lnTo>
                    <a:pt x="41" y="54"/>
                  </a:lnTo>
                  <a:lnTo>
                    <a:pt x="36" y="54"/>
                  </a:lnTo>
                  <a:lnTo>
                    <a:pt x="36" y="48"/>
                  </a:lnTo>
                  <a:lnTo>
                    <a:pt x="30" y="48"/>
                  </a:lnTo>
                  <a:lnTo>
                    <a:pt x="24" y="48"/>
                  </a:lnTo>
                  <a:lnTo>
                    <a:pt x="18" y="42"/>
                  </a:lnTo>
                  <a:lnTo>
                    <a:pt x="12" y="36"/>
                  </a:lnTo>
                  <a:lnTo>
                    <a:pt x="6" y="36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4" y="42"/>
                  </a:lnTo>
                  <a:lnTo>
                    <a:pt x="30" y="42"/>
                  </a:lnTo>
                  <a:lnTo>
                    <a:pt x="36" y="42"/>
                  </a:lnTo>
                  <a:lnTo>
                    <a:pt x="36" y="36"/>
                  </a:lnTo>
                  <a:lnTo>
                    <a:pt x="30" y="24"/>
                  </a:lnTo>
                  <a:lnTo>
                    <a:pt x="30" y="18"/>
                  </a:lnTo>
                  <a:lnTo>
                    <a:pt x="24" y="12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36" y="24"/>
                  </a:lnTo>
                  <a:lnTo>
                    <a:pt x="36" y="30"/>
                  </a:lnTo>
                  <a:lnTo>
                    <a:pt x="41" y="36"/>
                  </a:lnTo>
                  <a:lnTo>
                    <a:pt x="41" y="42"/>
                  </a:lnTo>
                  <a:lnTo>
                    <a:pt x="47" y="36"/>
                  </a:lnTo>
                  <a:lnTo>
                    <a:pt x="47" y="24"/>
                  </a:lnTo>
                  <a:lnTo>
                    <a:pt x="53" y="18"/>
                  </a:lnTo>
                  <a:lnTo>
                    <a:pt x="53" y="12"/>
                  </a:lnTo>
                  <a:lnTo>
                    <a:pt x="53" y="6"/>
                  </a:lnTo>
                  <a:lnTo>
                    <a:pt x="53" y="12"/>
                  </a:lnTo>
                  <a:lnTo>
                    <a:pt x="53" y="18"/>
                  </a:lnTo>
                  <a:lnTo>
                    <a:pt x="53" y="30"/>
                  </a:lnTo>
                  <a:lnTo>
                    <a:pt x="47" y="36"/>
                  </a:lnTo>
                  <a:lnTo>
                    <a:pt x="41" y="48"/>
                  </a:lnTo>
                  <a:lnTo>
                    <a:pt x="47" y="54"/>
                  </a:lnTo>
                  <a:lnTo>
                    <a:pt x="47" y="60"/>
                  </a:lnTo>
                  <a:lnTo>
                    <a:pt x="47" y="66"/>
                  </a:lnTo>
                  <a:lnTo>
                    <a:pt x="53" y="66"/>
                  </a:lnTo>
                  <a:lnTo>
                    <a:pt x="59" y="60"/>
                  </a:lnTo>
                  <a:lnTo>
                    <a:pt x="65" y="54"/>
                  </a:lnTo>
                  <a:lnTo>
                    <a:pt x="65" y="48"/>
                  </a:lnTo>
                  <a:lnTo>
                    <a:pt x="71" y="48"/>
                  </a:lnTo>
                  <a:lnTo>
                    <a:pt x="71" y="54"/>
                  </a:lnTo>
                  <a:lnTo>
                    <a:pt x="65" y="60"/>
                  </a:lnTo>
                  <a:lnTo>
                    <a:pt x="65" y="66"/>
                  </a:lnTo>
                  <a:lnTo>
                    <a:pt x="59" y="66"/>
                  </a:lnTo>
                  <a:lnTo>
                    <a:pt x="59" y="72"/>
                  </a:lnTo>
                  <a:lnTo>
                    <a:pt x="53" y="72"/>
                  </a:lnTo>
                  <a:lnTo>
                    <a:pt x="53" y="78"/>
                  </a:lnTo>
                  <a:lnTo>
                    <a:pt x="53" y="84"/>
                  </a:lnTo>
                  <a:lnTo>
                    <a:pt x="59" y="84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86" name="Freeform 472"/>
            <p:cNvSpPr>
              <a:spLocks/>
            </p:cNvSpPr>
            <p:nvPr/>
          </p:nvSpPr>
          <p:spPr bwMode="auto">
            <a:xfrm>
              <a:off x="4576" y="2192"/>
              <a:ext cx="66" cy="90"/>
            </a:xfrm>
            <a:custGeom>
              <a:avLst/>
              <a:gdLst>
                <a:gd name="T0" fmla="*/ 66 w 66"/>
                <a:gd name="T1" fmla="*/ 0 h 90"/>
                <a:gd name="T2" fmla="*/ 54 w 66"/>
                <a:gd name="T3" fmla="*/ 0 h 90"/>
                <a:gd name="T4" fmla="*/ 54 w 66"/>
                <a:gd name="T5" fmla="*/ 6 h 90"/>
                <a:gd name="T6" fmla="*/ 48 w 66"/>
                <a:gd name="T7" fmla="*/ 12 h 90"/>
                <a:gd name="T8" fmla="*/ 42 w 66"/>
                <a:gd name="T9" fmla="*/ 18 h 90"/>
                <a:gd name="T10" fmla="*/ 30 w 66"/>
                <a:gd name="T11" fmla="*/ 18 h 90"/>
                <a:gd name="T12" fmla="*/ 18 w 66"/>
                <a:gd name="T13" fmla="*/ 24 h 90"/>
                <a:gd name="T14" fmla="*/ 12 w 66"/>
                <a:gd name="T15" fmla="*/ 24 h 90"/>
                <a:gd name="T16" fmla="*/ 6 w 66"/>
                <a:gd name="T17" fmla="*/ 30 h 90"/>
                <a:gd name="T18" fmla="*/ 6 w 66"/>
                <a:gd name="T19" fmla="*/ 30 h 90"/>
                <a:gd name="T20" fmla="*/ 12 w 66"/>
                <a:gd name="T21" fmla="*/ 24 h 90"/>
                <a:gd name="T22" fmla="*/ 18 w 66"/>
                <a:gd name="T23" fmla="*/ 24 h 90"/>
                <a:gd name="T24" fmla="*/ 30 w 66"/>
                <a:gd name="T25" fmla="*/ 24 h 90"/>
                <a:gd name="T26" fmla="*/ 36 w 66"/>
                <a:gd name="T27" fmla="*/ 24 h 90"/>
                <a:gd name="T28" fmla="*/ 36 w 66"/>
                <a:gd name="T29" fmla="*/ 30 h 90"/>
                <a:gd name="T30" fmla="*/ 30 w 66"/>
                <a:gd name="T31" fmla="*/ 42 h 90"/>
                <a:gd name="T32" fmla="*/ 24 w 66"/>
                <a:gd name="T33" fmla="*/ 48 h 90"/>
                <a:gd name="T34" fmla="*/ 18 w 66"/>
                <a:gd name="T35" fmla="*/ 48 h 90"/>
                <a:gd name="T36" fmla="*/ 12 w 66"/>
                <a:gd name="T37" fmla="*/ 48 h 90"/>
                <a:gd name="T38" fmla="*/ 0 w 66"/>
                <a:gd name="T39" fmla="*/ 54 h 90"/>
                <a:gd name="T40" fmla="*/ 0 w 66"/>
                <a:gd name="T41" fmla="*/ 54 h 90"/>
                <a:gd name="T42" fmla="*/ 0 w 66"/>
                <a:gd name="T43" fmla="*/ 54 h 90"/>
                <a:gd name="T44" fmla="*/ 6 w 66"/>
                <a:gd name="T45" fmla="*/ 54 h 90"/>
                <a:gd name="T46" fmla="*/ 12 w 66"/>
                <a:gd name="T47" fmla="*/ 54 h 90"/>
                <a:gd name="T48" fmla="*/ 18 w 66"/>
                <a:gd name="T49" fmla="*/ 54 h 90"/>
                <a:gd name="T50" fmla="*/ 24 w 66"/>
                <a:gd name="T51" fmla="*/ 54 h 90"/>
                <a:gd name="T52" fmla="*/ 24 w 66"/>
                <a:gd name="T53" fmla="*/ 54 h 90"/>
                <a:gd name="T54" fmla="*/ 12 w 66"/>
                <a:gd name="T55" fmla="*/ 72 h 90"/>
                <a:gd name="T56" fmla="*/ 12 w 66"/>
                <a:gd name="T57" fmla="*/ 84 h 90"/>
                <a:gd name="T58" fmla="*/ 18 w 66"/>
                <a:gd name="T59" fmla="*/ 78 h 90"/>
                <a:gd name="T60" fmla="*/ 24 w 66"/>
                <a:gd name="T61" fmla="*/ 66 h 90"/>
                <a:gd name="T62" fmla="*/ 30 w 66"/>
                <a:gd name="T63" fmla="*/ 54 h 90"/>
                <a:gd name="T64" fmla="*/ 36 w 66"/>
                <a:gd name="T65" fmla="*/ 60 h 90"/>
                <a:gd name="T66" fmla="*/ 42 w 66"/>
                <a:gd name="T67" fmla="*/ 78 h 90"/>
                <a:gd name="T68" fmla="*/ 48 w 66"/>
                <a:gd name="T69" fmla="*/ 84 h 90"/>
                <a:gd name="T70" fmla="*/ 48 w 66"/>
                <a:gd name="T71" fmla="*/ 84 h 90"/>
                <a:gd name="T72" fmla="*/ 42 w 66"/>
                <a:gd name="T73" fmla="*/ 72 h 90"/>
                <a:gd name="T74" fmla="*/ 36 w 66"/>
                <a:gd name="T75" fmla="*/ 54 h 90"/>
                <a:gd name="T76" fmla="*/ 42 w 66"/>
                <a:gd name="T77" fmla="*/ 42 h 90"/>
                <a:gd name="T78" fmla="*/ 48 w 66"/>
                <a:gd name="T79" fmla="*/ 30 h 90"/>
                <a:gd name="T80" fmla="*/ 54 w 66"/>
                <a:gd name="T81" fmla="*/ 30 h 90"/>
                <a:gd name="T82" fmla="*/ 60 w 66"/>
                <a:gd name="T83" fmla="*/ 42 h 90"/>
                <a:gd name="T84" fmla="*/ 66 w 66"/>
                <a:gd name="T85" fmla="*/ 60 h 90"/>
                <a:gd name="T86" fmla="*/ 66 w 66"/>
                <a:gd name="T87" fmla="*/ 54 h 90"/>
                <a:gd name="T88" fmla="*/ 66 w 66"/>
                <a:gd name="T89" fmla="*/ 42 h 90"/>
                <a:gd name="T90" fmla="*/ 60 w 66"/>
                <a:gd name="T91" fmla="*/ 24 h 90"/>
                <a:gd name="T92" fmla="*/ 60 w 66"/>
                <a:gd name="T93" fmla="*/ 18 h 90"/>
                <a:gd name="T94" fmla="*/ 66 w 66"/>
                <a:gd name="T95" fmla="*/ 6 h 90"/>
                <a:gd name="T96" fmla="*/ 66 w 66"/>
                <a:gd name="T97" fmla="*/ 0 h 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"/>
                <a:gd name="T148" fmla="*/ 0 h 90"/>
                <a:gd name="T149" fmla="*/ 66 w 66"/>
                <a:gd name="T150" fmla="*/ 90 h 9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" h="90">
                  <a:moveTo>
                    <a:pt x="66" y="0"/>
                  </a:moveTo>
                  <a:lnTo>
                    <a:pt x="66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54" y="6"/>
                  </a:lnTo>
                  <a:lnTo>
                    <a:pt x="48" y="12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8" y="24"/>
                  </a:lnTo>
                  <a:lnTo>
                    <a:pt x="12" y="24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6" y="24"/>
                  </a:lnTo>
                  <a:lnTo>
                    <a:pt x="42" y="24"/>
                  </a:lnTo>
                  <a:lnTo>
                    <a:pt x="36" y="30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24" y="48"/>
                  </a:lnTo>
                  <a:lnTo>
                    <a:pt x="18" y="48"/>
                  </a:lnTo>
                  <a:lnTo>
                    <a:pt x="12" y="48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6" y="54"/>
                  </a:lnTo>
                  <a:lnTo>
                    <a:pt x="12" y="54"/>
                  </a:lnTo>
                  <a:lnTo>
                    <a:pt x="18" y="54"/>
                  </a:lnTo>
                  <a:lnTo>
                    <a:pt x="24" y="54"/>
                  </a:lnTo>
                  <a:lnTo>
                    <a:pt x="30" y="48"/>
                  </a:lnTo>
                  <a:lnTo>
                    <a:pt x="24" y="54"/>
                  </a:lnTo>
                  <a:lnTo>
                    <a:pt x="18" y="60"/>
                  </a:lnTo>
                  <a:lnTo>
                    <a:pt x="12" y="72"/>
                  </a:lnTo>
                  <a:lnTo>
                    <a:pt x="12" y="90"/>
                  </a:lnTo>
                  <a:lnTo>
                    <a:pt x="12" y="84"/>
                  </a:lnTo>
                  <a:lnTo>
                    <a:pt x="18" y="84"/>
                  </a:lnTo>
                  <a:lnTo>
                    <a:pt x="18" y="78"/>
                  </a:lnTo>
                  <a:lnTo>
                    <a:pt x="24" y="72"/>
                  </a:lnTo>
                  <a:lnTo>
                    <a:pt x="24" y="66"/>
                  </a:lnTo>
                  <a:lnTo>
                    <a:pt x="30" y="60"/>
                  </a:lnTo>
                  <a:lnTo>
                    <a:pt x="30" y="54"/>
                  </a:lnTo>
                  <a:lnTo>
                    <a:pt x="36" y="60"/>
                  </a:lnTo>
                  <a:lnTo>
                    <a:pt x="36" y="66"/>
                  </a:lnTo>
                  <a:lnTo>
                    <a:pt x="42" y="78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42" y="78"/>
                  </a:lnTo>
                  <a:lnTo>
                    <a:pt x="42" y="72"/>
                  </a:lnTo>
                  <a:lnTo>
                    <a:pt x="42" y="60"/>
                  </a:lnTo>
                  <a:lnTo>
                    <a:pt x="36" y="54"/>
                  </a:lnTo>
                  <a:lnTo>
                    <a:pt x="36" y="48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36"/>
                  </a:lnTo>
                  <a:lnTo>
                    <a:pt x="60" y="42"/>
                  </a:lnTo>
                  <a:lnTo>
                    <a:pt x="66" y="54"/>
                  </a:lnTo>
                  <a:lnTo>
                    <a:pt x="66" y="60"/>
                  </a:lnTo>
                  <a:lnTo>
                    <a:pt x="66" y="54"/>
                  </a:lnTo>
                  <a:lnTo>
                    <a:pt x="66" y="42"/>
                  </a:lnTo>
                  <a:lnTo>
                    <a:pt x="60" y="30"/>
                  </a:lnTo>
                  <a:lnTo>
                    <a:pt x="60" y="24"/>
                  </a:lnTo>
                  <a:lnTo>
                    <a:pt x="54" y="18"/>
                  </a:lnTo>
                  <a:lnTo>
                    <a:pt x="60" y="18"/>
                  </a:lnTo>
                  <a:lnTo>
                    <a:pt x="60" y="12"/>
                  </a:lnTo>
                  <a:lnTo>
                    <a:pt x="66" y="6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87" name="Freeform 473"/>
            <p:cNvSpPr>
              <a:spLocks/>
            </p:cNvSpPr>
            <p:nvPr/>
          </p:nvSpPr>
          <p:spPr bwMode="auto">
            <a:xfrm>
              <a:off x="4684" y="2073"/>
              <a:ext cx="95" cy="72"/>
            </a:xfrm>
            <a:custGeom>
              <a:avLst/>
              <a:gdLst>
                <a:gd name="T0" fmla="*/ 59 w 95"/>
                <a:gd name="T1" fmla="*/ 0 h 72"/>
                <a:gd name="T2" fmla="*/ 65 w 95"/>
                <a:gd name="T3" fmla="*/ 0 h 72"/>
                <a:gd name="T4" fmla="*/ 77 w 95"/>
                <a:gd name="T5" fmla="*/ 6 h 72"/>
                <a:gd name="T6" fmla="*/ 77 w 95"/>
                <a:gd name="T7" fmla="*/ 12 h 72"/>
                <a:gd name="T8" fmla="*/ 77 w 95"/>
                <a:gd name="T9" fmla="*/ 24 h 72"/>
                <a:gd name="T10" fmla="*/ 59 w 95"/>
                <a:gd name="T11" fmla="*/ 24 h 72"/>
                <a:gd name="T12" fmla="*/ 53 w 95"/>
                <a:gd name="T13" fmla="*/ 30 h 72"/>
                <a:gd name="T14" fmla="*/ 53 w 95"/>
                <a:gd name="T15" fmla="*/ 30 h 72"/>
                <a:gd name="T16" fmla="*/ 59 w 95"/>
                <a:gd name="T17" fmla="*/ 30 h 72"/>
                <a:gd name="T18" fmla="*/ 65 w 95"/>
                <a:gd name="T19" fmla="*/ 30 h 72"/>
                <a:gd name="T20" fmla="*/ 71 w 95"/>
                <a:gd name="T21" fmla="*/ 30 h 72"/>
                <a:gd name="T22" fmla="*/ 77 w 95"/>
                <a:gd name="T23" fmla="*/ 36 h 72"/>
                <a:gd name="T24" fmla="*/ 77 w 95"/>
                <a:gd name="T25" fmla="*/ 42 h 72"/>
                <a:gd name="T26" fmla="*/ 71 w 95"/>
                <a:gd name="T27" fmla="*/ 48 h 72"/>
                <a:gd name="T28" fmla="*/ 77 w 95"/>
                <a:gd name="T29" fmla="*/ 48 h 72"/>
                <a:gd name="T30" fmla="*/ 83 w 95"/>
                <a:gd name="T31" fmla="*/ 48 h 72"/>
                <a:gd name="T32" fmla="*/ 89 w 95"/>
                <a:gd name="T33" fmla="*/ 48 h 72"/>
                <a:gd name="T34" fmla="*/ 95 w 95"/>
                <a:gd name="T35" fmla="*/ 48 h 72"/>
                <a:gd name="T36" fmla="*/ 95 w 95"/>
                <a:gd name="T37" fmla="*/ 66 h 72"/>
                <a:gd name="T38" fmla="*/ 89 w 95"/>
                <a:gd name="T39" fmla="*/ 72 h 72"/>
                <a:gd name="T40" fmla="*/ 83 w 95"/>
                <a:gd name="T41" fmla="*/ 72 h 72"/>
                <a:gd name="T42" fmla="*/ 77 w 95"/>
                <a:gd name="T43" fmla="*/ 72 h 72"/>
                <a:gd name="T44" fmla="*/ 71 w 95"/>
                <a:gd name="T45" fmla="*/ 60 h 72"/>
                <a:gd name="T46" fmla="*/ 65 w 95"/>
                <a:gd name="T47" fmla="*/ 48 h 72"/>
                <a:gd name="T48" fmla="*/ 53 w 95"/>
                <a:gd name="T49" fmla="*/ 42 h 72"/>
                <a:gd name="T50" fmla="*/ 53 w 95"/>
                <a:gd name="T51" fmla="*/ 48 h 72"/>
                <a:gd name="T52" fmla="*/ 53 w 95"/>
                <a:gd name="T53" fmla="*/ 60 h 72"/>
                <a:gd name="T54" fmla="*/ 47 w 95"/>
                <a:gd name="T55" fmla="*/ 66 h 72"/>
                <a:gd name="T56" fmla="*/ 35 w 95"/>
                <a:gd name="T57" fmla="*/ 72 h 72"/>
                <a:gd name="T58" fmla="*/ 29 w 95"/>
                <a:gd name="T59" fmla="*/ 66 h 72"/>
                <a:gd name="T60" fmla="*/ 23 w 95"/>
                <a:gd name="T61" fmla="*/ 54 h 72"/>
                <a:gd name="T62" fmla="*/ 29 w 95"/>
                <a:gd name="T63" fmla="*/ 48 h 72"/>
                <a:gd name="T64" fmla="*/ 29 w 95"/>
                <a:gd name="T65" fmla="*/ 42 h 72"/>
                <a:gd name="T66" fmla="*/ 17 w 95"/>
                <a:gd name="T67" fmla="*/ 36 h 72"/>
                <a:gd name="T68" fmla="*/ 12 w 95"/>
                <a:gd name="T69" fmla="*/ 42 h 72"/>
                <a:gd name="T70" fmla="*/ 0 w 95"/>
                <a:gd name="T71" fmla="*/ 36 h 72"/>
                <a:gd name="T72" fmla="*/ 0 w 95"/>
                <a:gd name="T73" fmla="*/ 30 h 72"/>
                <a:gd name="T74" fmla="*/ 6 w 95"/>
                <a:gd name="T75" fmla="*/ 18 h 72"/>
                <a:gd name="T76" fmla="*/ 6 w 95"/>
                <a:gd name="T77" fmla="*/ 18 h 72"/>
                <a:gd name="T78" fmla="*/ 12 w 95"/>
                <a:gd name="T79" fmla="*/ 12 h 72"/>
                <a:gd name="T80" fmla="*/ 17 w 95"/>
                <a:gd name="T81" fmla="*/ 12 h 72"/>
                <a:gd name="T82" fmla="*/ 23 w 95"/>
                <a:gd name="T83" fmla="*/ 0 h 72"/>
                <a:gd name="T84" fmla="*/ 29 w 95"/>
                <a:gd name="T85" fmla="*/ 0 h 72"/>
                <a:gd name="T86" fmla="*/ 41 w 95"/>
                <a:gd name="T87" fmla="*/ 6 h 72"/>
                <a:gd name="T88" fmla="*/ 41 w 95"/>
                <a:gd name="T89" fmla="*/ 18 h 72"/>
                <a:gd name="T90" fmla="*/ 47 w 95"/>
                <a:gd name="T91" fmla="*/ 24 h 72"/>
                <a:gd name="T92" fmla="*/ 47 w 95"/>
                <a:gd name="T93" fmla="*/ 30 h 72"/>
                <a:gd name="T94" fmla="*/ 53 w 95"/>
                <a:gd name="T95" fmla="*/ 24 h 72"/>
                <a:gd name="T96" fmla="*/ 53 w 95"/>
                <a:gd name="T97" fmla="*/ 18 h 72"/>
                <a:gd name="T98" fmla="*/ 53 w 95"/>
                <a:gd name="T99" fmla="*/ 6 h 7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5"/>
                <a:gd name="T151" fmla="*/ 0 h 72"/>
                <a:gd name="T152" fmla="*/ 95 w 95"/>
                <a:gd name="T153" fmla="*/ 72 h 7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5" h="72">
                  <a:moveTo>
                    <a:pt x="53" y="6"/>
                  </a:moveTo>
                  <a:lnTo>
                    <a:pt x="53" y="6"/>
                  </a:lnTo>
                  <a:lnTo>
                    <a:pt x="59" y="0"/>
                  </a:lnTo>
                  <a:lnTo>
                    <a:pt x="65" y="0"/>
                  </a:lnTo>
                  <a:lnTo>
                    <a:pt x="71" y="0"/>
                  </a:lnTo>
                  <a:lnTo>
                    <a:pt x="71" y="6"/>
                  </a:lnTo>
                  <a:lnTo>
                    <a:pt x="77" y="6"/>
                  </a:lnTo>
                  <a:lnTo>
                    <a:pt x="77" y="12"/>
                  </a:lnTo>
                  <a:lnTo>
                    <a:pt x="77" y="18"/>
                  </a:lnTo>
                  <a:lnTo>
                    <a:pt x="77" y="24"/>
                  </a:lnTo>
                  <a:lnTo>
                    <a:pt x="71" y="24"/>
                  </a:lnTo>
                  <a:lnTo>
                    <a:pt x="59" y="24"/>
                  </a:lnTo>
                  <a:lnTo>
                    <a:pt x="59" y="30"/>
                  </a:lnTo>
                  <a:lnTo>
                    <a:pt x="53" y="30"/>
                  </a:lnTo>
                  <a:lnTo>
                    <a:pt x="53" y="36"/>
                  </a:lnTo>
                  <a:lnTo>
                    <a:pt x="59" y="30"/>
                  </a:lnTo>
                  <a:lnTo>
                    <a:pt x="65" y="30"/>
                  </a:lnTo>
                  <a:lnTo>
                    <a:pt x="71" y="30"/>
                  </a:lnTo>
                  <a:lnTo>
                    <a:pt x="71" y="36"/>
                  </a:lnTo>
                  <a:lnTo>
                    <a:pt x="77" y="36"/>
                  </a:lnTo>
                  <a:lnTo>
                    <a:pt x="77" y="42"/>
                  </a:lnTo>
                  <a:lnTo>
                    <a:pt x="71" y="42"/>
                  </a:lnTo>
                  <a:lnTo>
                    <a:pt x="71" y="48"/>
                  </a:lnTo>
                  <a:lnTo>
                    <a:pt x="77" y="48"/>
                  </a:lnTo>
                  <a:lnTo>
                    <a:pt x="83" y="48"/>
                  </a:lnTo>
                  <a:lnTo>
                    <a:pt x="89" y="48"/>
                  </a:lnTo>
                  <a:lnTo>
                    <a:pt x="95" y="48"/>
                  </a:lnTo>
                  <a:lnTo>
                    <a:pt x="95" y="54"/>
                  </a:lnTo>
                  <a:lnTo>
                    <a:pt x="95" y="60"/>
                  </a:lnTo>
                  <a:lnTo>
                    <a:pt x="95" y="66"/>
                  </a:lnTo>
                  <a:lnTo>
                    <a:pt x="95" y="72"/>
                  </a:lnTo>
                  <a:lnTo>
                    <a:pt x="89" y="72"/>
                  </a:lnTo>
                  <a:lnTo>
                    <a:pt x="83" y="72"/>
                  </a:lnTo>
                  <a:lnTo>
                    <a:pt x="77" y="72"/>
                  </a:lnTo>
                  <a:lnTo>
                    <a:pt x="71" y="66"/>
                  </a:lnTo>
                  <a:lnTo>
                    <a:pt x="71" y="60"/>
                  </a:lnTo>
                  <a:lnTo>
                    <a:pt x="71" y="54"/>
                  </a:lnTo>
                  <a:lnTo>
                    <a:pt x="65" y="48"/>
                  </a:lnTo>
                  <a:lnTo>
                    <a:pt x="59" y="48"/>
                  </a:lnTo>
                  <a:lnTo>
                    <a:pt x="53" y="48"/>
                  </a:lnTo>
                  <a:lnTo>
                    <a:pt x="53" y="42"/>
                  </a:lnTo>
                  <a:lnTo>
                    <a:pt x="53" y="48"/>
                  </a:lnTo>
                  <a:lnTo>
                    <a:pt x="53" y="54"/>
                  </a:lnTo>
                  <a:lnTo>
                    <a:pt x="53" y="60"/>
                  </a:lnTo>
                  <a:lnTo>
                    <a:pt x="53" y="66"/>
                  </a:lnTo>
                  <a:lnTo>
                    <a:pt x="47" y="66"/>
                  </a:lnTo>
                  <a:lnTo>
                    <a:pt x="41" y="72"/>
                  </a:lnTo>
                  <a:lnTo>
                    <a:pt x="35" y="72"/>
                  </a:lnTo>
                  <a:lnTo>
                    <a:pt x="29" y="66"/>
                  </a:lnTo>
                  <a:lnTo>
                    <a:pt x="23" y="60"/>
                  </a:lnTo>
                  <a:lnTo>
                    <a:pt x="23" y="54"/>
                  </a:lnTo>
                  <a:lnTo>
                    <a:pt x="23" y="48"/>
                  </a:lnTo>
                  <a:lnTo>
                    <a:pt x="29" y="48"/>
                  </a:lnTo>
                  <a:lnTo>
                    <a:pt x="29" y="42"/>
                  </a:lnTo>
                  <a:lnTo>
                    <a:pt x="23" y="42"/>
                  </a:lnTo>
                  <a:lnTo>
                    <a:pt x="23" y="36"/>
                  </a:lnTo>
                  <a:lnTo>
                    <a:pt x="17" y="36"/>
                  </a:lnTo>
                  <a:lnTo>
                    <a:pt x="17" y="42"/>
                  </a:lnTo>
                  <a:lnTo>
                    <a:pt x="12" y="42"/>
                  </a:lnTo>
                  <a:lnTo>
                    <a:pt x="6" y="42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7" y="12"/>
                  </a:lnTo>
                  <a:lnTo>
                    <a:pt x="17" y="6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41" y="6"/>
                  </a:lnTo>
                  <a:lnTo>
                    <a:pt x="41" y="12"/>
                  </a:lnTo>
                  <a:lnTo>
                    <a:pt x="35" y="18"/>
                  </a:lnTo>
                  <a:lnTo>
                    <a:pt x="41" y="18"/>
                  </a:lnTo>
                  <a:lnTo>
                    <a:pt x="47" y="18"/>
                  </a:lnTo>
                  <a:lnTo>
                    <a:pt x="47" y="24"/>
                  </a:lnTo>
                  <a:lnTo>
                    <a:pt x="47" y="30"/>
                  </a:lnTo>
                  <a:lnTo>
                    <a:pt x="47" y="24"/>
                  </a:lnTo>
                  <a:lnTo>
                    <a:pt x="53" y="24"/>
                  </a:lnTo>
                  <a:lnTo>
                    <a:pt x="53" y="18"/>
                  </a:lnTo>
                  <a:lnTo>
                    <a:pt x="53" y="12"/>
                  </a:lnTo>
                  <a:lnTo>
                    <a:pt x="53" y="6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88" name="Freeform 474"/>
            <p:cNvSpPr>
              <a:spLocks/>
            </p:cNvSpPr>
            <p:nvPr/>
          </p:nvSpPr>
          <p:spPr bwMode="auto">
            <a:xfrm>
              <a:off x="4600" y="2001"/>
              <a:ext cx="96" cy="90"/>
            </a:xfrm>
            <a:custGeom>
              <a:avLst/>
              <a:gdLst>
                <a:gd name="T0" fmla="*/ 90 w 96"/>
                <a:gd name="T1" fmla="*/ 90 h 90"/>
                <a:gd name="T2" fmla="*/ 84 w 96"/>
                <a:gd name="T3" fmla="*/ 84 h 90"/>
                <a:gd name="T4" fmla="*/ 78 w 96"/>
                <a:gd name="T5" fmla="*/ 84 h 90"/>
                <a:gd name="T6" fmla="*/ 66 w 96"/>
                <a:gd name="T7" fmla="*/ 84 h 90"/>
                <a:gd name="T8" fmla="*/ 54 w 96"/>
                <a:gd name="T9" fmla="*/ 84 h 90"/>
                <a:gd name="T10" fmla="*/ 48 w 96"/>
                <a:gd name="T11" fmla="*/ 84 h 90"/>
                <a:gd name="T12" fmla="*/ 54 w 96"/>
                <a:gd name="T13" fmla="*/ 78 h 90"/>
                <a:gd name="T14" fmla="*/ 60 w 96"/>
                <a:gd name="T15" fmla="*/ 78 h 90"/>
                <a:gd name="T16" fmla="*/ 72 w 96"/>
                <a:gd name="T17" fmla="*/ 78 h 90"/>
                <a:gd name="T18" fmla="*/ 72 w 96"/>
                <a:gd name="T19" fmla="*/ 72 h 90"/>
                <a:gd name="T20" fmla="*/ 60 w 96"/>
                <a:gd name="T21" fmla="*/ 60 h 90"/>
                <a:gd name="T22" fmla="*/ 48 w 96"/>
                <a:gd name="T23" fmla="*/ 66 h 90"/>
                <a:gd name="T24" fmla="*/ 30 w 96"/>
                <a:gd name="T25" fmla="*/ 66 h 90"/>
                <a:gd name="T26" fmla="*/ 18 w 96"/>
                <a:gd name="T27" fmla="*/ 60 h 90"/>
                <a:gd name="T28" fmla="*/ 24 w 96"/>
                <a:gd name="T29" fmla="*/ 60 h 90"/>
                <a:gd name="T30" fmla="*/ 36 w 96"/>
                <a:gd name="T31" fmla="*/ 60 h 90"/>
                <a:gd name="T32" fmla="*/ 48 w 96"/>
                <a:gd name="T33" fmla="*/ 54 h 90"/>
                <a:gd name="T34" fmla="*/ 48 w 96"/>
                <a:gd name="T35" fmla="*/ 48 h 90"/>
                <a:gd name="T36" fmla="*/ 36 w 96"/>
                <a:gd name="T37" fmla="*/ 42 h 90"/>
                <a:gd name="T38" fmla="*/ 24 w 96"/>
                <a:gd name="T39" fmla="*/ 42 h 90"/>
                <a:gd name="T40" fmla="*/ 6 w 96"/>
                <a:gd name="T41" fmla="*/ 42 h 90"/>
                <a:gd name="T42" fmla="*/ 0 w 96"/>
                <a:gd name="T43" fmla="*/ 36 h 90"/>
                <a:gd name="T44" fmla="*/ 6 w 96"/>
                <a:gd name="T45" fmla="*/ 36 h 90"/>
                <a:gd name="T46" fmla="*/ 12 w 96"/>
                <a:gd name="T47" fmla="*/ 36 h 90"/>
                <a:gd name="T48" fmla="*/ 24 w 96"/>
                <a:gd name="T49" fmla="*/ 36 h 90"/>
                <a:gd name="T50" fmla="*/ 30 w 96"/>
                <a:gd name="T51" fmla="*/ 30 h 90"/>
                <a:gd name="T52" fmla="*/ 18 w 96"/>
                <a:gd name="T53" fmla="*/ 18 h 90"/>
                <a:gd name="T54" fmla="*/ 6 w 96"/>
                <a:gd name="T55" fmla="*/ 6 h 90"/>
                <a:gd name="T56" fmla="*/ 0 w 96"/>
                <a:gd name="T57" fmla="*/ 0 h 90"/>
                <a:gd name="T58" fmla="*/ 6 w 96"/>
                <a:gd name="T59" fmla="*/ 6 h 90"/>
                <a:gd name="T60" fmla="*/ 18 w 96"/>
                <a:gd name="T61" fmla="*/ 18 h 90"/>
                <a:gd name="T62" fmla="*/ 30 w 96"/>
                <a:gd name="T63" fmla="*/ 30 h 90"/>
                <a:gd name="T64" fmla="*/ 36 w 96"/>
                <a:gd name="T65" fmla="*/ 18 h 90"/>
                <a:gd name="T66" fmla="*/ 36 w 96"/>
                <a:gd name="T67" fmla="*/ 6 h 90"/>
                <a:gd name="T68" fmla="*/ 42 w 96"/>
                <a:gd name="T69" fmla="*/ 6 h 90"/>
                <a:gd name="T70" fmla="*/ 42 w 96"/>
                <a:gd name="T71" fmla="*/ 30 h 90"/>
                <a:gd name="T72" fmla="*/ 54 w 96"/>
                <a:gd name="T73" fmla="*/ 42 h 90"/>
                <a:gd name="T74" fmla="*/ 60 w 96"/>
                <a:gd name="T75" fmla="*/ 48 h 90"/>
                <a:gd name="T76" fmla="*/ 66 w 96"/>
                <a:gd name="T77" fmla="*/ 30 h 90"/>
                <a:gd name="T78" fmla="*/ 66 w 96"/>
                <a:gd name="T79" fmla="*/ 24 h 90"/>
                <a:gd name="T80" fmla="*/ 72 w 96"/>
                <a:gd name="T81" fmla="*/ 42 h 90"/>
                <a:gd name="T82" fmla="*/ 72 w 96"/>
                <a:gd name="T83" fmla="*/ 60 h 90"/>
                <a:gd name="T84" fmla="*/ 84 w 96"/>
                <a:gd name="T85" fmla="*/ 72 h 90"/>
                <a:gd name="T86" fmla="*/ 90 w 96"/>
                <a:gd name="T87" fmla="*/ 66 h 90"/>
                <a:gd name="T88" fmla="*/ 90 w 96"/>
                <a:gd name="T89" fmla="*/ 60 h 90"/>
                <a:gd name="T90" fmla="*/ 90 w 96"/>
                <a:gd name="T91" fmla="*/ 66 h 90"/>
                <a:gd name="T92" fmla="*/ 90 w 96"/>
                <a:gd name="T93" fmla="*/ 78 h 90"/>
                <a:gd name="T94" fmla="*/ 90 w 96"/>
                <a:gd name="T95" fmla="*/ 84 h 9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6"/>
                <a:gd name="T145" fmla="*/ 0 h 90"/>
                <a:gd name="T146" fmla="*/ 96 w 96"/>
                <a:gd name="T147" fmla="*/ 90 h 9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6" h="90">
                  <a:moveTo>
                    <a:pt x="96" y="90"/>
                  </a:moveTo>
                  <a:lnTo>
                    <a:pt x="90" y="90"/>
                  </a:lnTo>
                  <a:lnTo>
                    <a:pt x="84" y="84"/>
                  </a:lnTo>
                  <a:lnTo>
                    <a:pt x="78" y="84"/>
                  </a:lnTo>
                  <a:lnTo>
                    <a:pt x="72" y="84"/>
                  </a:lnTo>
                  <a:lnTo>
                    <a:pt x="66" y="84"/>
                  </a:lnTo>
                  <a:lnTo>
                    <a:pt x="60" y="84"/>
                  </a:lnTo>
                  <a:lnTo>
                    <a:pt x="54" y="84"/>
                  </a:lnTo>
                  <a:lnTo>
                    <a:pt x="48" y="84"/>
                  </a:lnTo>
                  <a:lnTo>
                    <a:pt x="48" y="78"/>
                  </a:lnTo>
                  <a:lnTo>
                    <a:pt x="54" y="78"/>
                  </a:lnTo>
                  <a:lnTo>
                    <a:pt x="60" y="78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72" y="72"/>
                  </a:lnTo>
                  <a:lnTo>
                    <a:pt x="66" y="66"/>
                  </a:lnTo>
                  <a:lnTo>
                    <a:pt x="60" y="66"/>
                  </a:lnTo>
                  <a:lnTo>
                    <a:pt x="60" y="60"/>
                  </a:lnTo>
                  <a:lnTo>
                    <a:pt x="54" y="60"/>
                  </a:lnTo>
                  <a:lnTo>
                    <a:pt x="48" y="66"/>
                  </a:lnTo>
                  <a:lnTo>
                    <a:pt x="42" y="66"/>
                  </a:lnTo>
                  <a:lnTo>
                    <a:pt x="36" y="66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24" y="60"/>
                  </a:lnTo>
                  <a:lnTo>
                    <a:pt x="18" y="60"/>
                  </a:lnTo>
                  <a:lnTo>
                    <a:pt x="24" y="54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2" y="60"/>
                  </a:lnTo>
                  <a:lnTo>
                    <a:pt x="48" y="54"/>
                  </a:lnTo>
                  <a:lnTo>
                    <a:pt x="54" y="54"/>
                  </a:lnTo>
                  <a:lnTo>
                    <a:pt x="48" y="48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0" y="42"/>
                  </a:lnTo>
                  <a:lnTo>
                    <a:pt x="24" y="42"/>
                  </a:lnTo>
                  <a:lnTo>
                    <a:pt x="18" y="42"/>
                  </a:lnTo>
                  <a:lnTo>
                    <a:pt x="12" y="42"/>
                  </a:lnTo>
                  <a:lnTo>
                    <a:pt x="6" y="42"/>
                  </a:lnTo>
                  <a:lnTo>
                    <a:pt x="6" y="36"/>
                  </a:lnTo>
                  <a:lnTo>
                    <a:pt x="0" y="36"/>
                  </a:lnTo>
                  <a:lnTo>
                    <a:pt x="6" y="36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4" y="36"/>
                  </a:lnTo>
                  <a:lnTo>
                    <a:pt x="30" y="36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36" y="24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6" y="6"/>
                  </a:lnTo>
                  <a:lnTo>
                    <a:pt x="42" y="6"/>
                  </a:lnTo>
                  <a:lnTo>
                    <a:pt x="42" y="18"/>
                  </a:lnTo>
                  <a:lnTo>
                    <a:pt x="42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8" y="36"/>
                  </a:lnTo>
                  <a:lnTo>
                    <a:pt x="54" y="42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6" y="42"/>
                  </a:lnTo>
                  <a:lnTo>
                    <a:pt x="66" y="36"/>
                  </a:lnTo>
                  <a:lnTo>
                    <a:pt x="66" y="30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72" y="36"/>
                  </a:lnTo>
                  <a:lnTo>
                    <a:pt x="72" y="42"/>
                  </a:lnTo>
                  <a:lnTo>
                    <a:pt x="72" y="48"/>
                  </a:lnTo>
                  <a:lnTo>
                    <a:pt x="66" y="54"/>
                  </a:lnTo>
                  <a:lnTo>
                    <a:pt x="72" y="60"/>
                  </a:lnTo>
                  <a:lnTo>
                    <a:pt x="78" y="66"/>
                  </a:lnTo>
                  <a:lnTo>
                    <a:pt x="84" y="72"/>
                  </a:lnTo>
                  <a:lnTo>
                    <a:pt x="84" y="66"/>
                  </a:lnTo>
                  <a:lnTo>
                    <a:pt x="90" y="66"/>
                  </a:lnTo>
                  <a:lnTo>
                    <a:pt x="90" y="60"/>
                  </a:lnTo>
                  <a:lnTo>
                    <a:pt x="96" y="60"/>
                  </a:lnTo>
                  <a:lnTo>
                    <a:pt x="90" y="66"/>
                  </a:lnTo>
                  <a:lnTo>
                    <a:pt x="90" y="72"/>
                  </a:lnTo>
                  <a:lnTo>
                    <a:pt x="90" y="78"/>
                  </a:lnTo>
                  <a:lnTo>
                    <a:pt x="90" y="84"/>
                  </a:lnTo>
                  <a:lnTo>
                    <a:pt x="96" y="9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89" name="Freeform 475"/>
            <p:cNvSpPr>
              <a:spLocks/>
            </p:cNvSpPr>
            <p:nvPr/>
          </p:nvSpPr>
          <p:spPr bwMode="auto">
            <a:xfrm>
              <a:off x="4719" y="1977"/>
              <a:ext cx="78" cy="102"/>
            </a:xfrm>
            <a:custGeom>
              <a:avLst/>
              <a:gdLst>
                <a:gd name="T0" fmla="*/ 18 w 78"/>
                <a:gd name="T1" fmla="*/ 102 h 102"/>
                <a:gd name="T2" fmla="*/ 12 w 78"/>
                <a:gd name="T3" fmla="*/ 90 h 102"/>
                <a:gd name="T4" fmla="*/ 6 w 78"/>
                <a:gd name="T5" fmla="*/ 84 h 102"/>
                <a:gd name="T6" fmla="*/ 0 w 78"/>
                <a:gd name="T7" fmla="*/ 72 h 102"/>
                <a:gd name="T8" fmla="*/ 6 w 78"/>
                <a:gd name="T9" fmla="*/ 60 h 102"/>
                <a:gd name="T10" fmla="*/ 6 w 78"/>
                <a:gd name="T11" fmla="*/ 60 h 102"/>
                <a:gd name="T12" fmla="*/ 6 w 78"/>
                <a:gd name="T13" fmla="*/ 72 h 102"/>
                <a:gd name="T14" fmla="*/ 12 w 78"/>
                <a:gd name="T15" fmla="*/ 90 h 102"/>
                <a:gd name="T16" fmla="*/ 24 w 78"/>
                <a:gd name="T17" fmla="*/ 90 h 102"/>
                <a:gd name="T18" fmla="*/ 24 w 78"/>
                <a:gd name="T19" fmla="*/ 90 h 102"/>
                <a:gd name="T20" fmla="*/ 24 w 78"/>
                <a:gd name="T21" fmla="*/ 78 h 102"/>
                <a:gd name="T22" fmla="*/ 18 w 78"/>
                <a:gd name="T23" fmla="*/ 54 h 102"/>
                <a:gd name="T24" fmla="*/ 18 w 78"/>
                <a:gd name="T25" fmla="*/ 48 h 102"/>
                <a:gd name="T26" fmla="*/ 24 w 78"/>
                <a:gd name="T27" fmla="*/ 42 h 102"/>
                <a:gd name="T28" fmla="*/ 24 w 78"/>
                <a:gd name="T29" fmla="*/ 54 h 102"/>
                <a:gd name="T30" fmla="*/ 24 w 78"/>
                <a:gd name="T31" fmla="*/ 72 h 102"/>
                <a:gd name="T32" fmla="*/ 30 w 78"/>
                <a:gd name="T33" fmla="*/ 72 h 102"/>
                <a:gd name="T34" fmla="*/ 36 w 78"/>
                <a:gd name="T35" fmla="*/ 60 h 102"/>
                <a:gd name="T36" fmla="*/ 36 w 78"/>
                <a:gd name="T37" fmla="*/ 48 h 102"/>
                <a:gd name="T38" fmla="*/ 36 w 78"/>
                <a:gd name="T39" fmla="*/ 24 h 102"/>
                <a:gd name="T40" fmla="*/ 42 w 78"/>
                <a:gd name="T41" fmla="*/ 12 h 102"/>
                <a:gd name="T42" fmla="*/ 42 w 78"/>
                <a:gd name="T43" fmla="*/ 12 h 102"/>
                <a:gd name="T44" fmla="*/ 42 w 78"/>
                <a:gd name="T45" fmla="*/ 24 h 102"/>
                <a:gd name="T46" fmla="*/ 42 w 78"/>
                <a:gd name="T47" fmla="*/ 42 h 102"/>
                <a:gd name="T48" fmla="*/ 48 w 78"/>
                <a:gd name="T49" fmla="*/ 42 h 102"/>
                <a:gd name="T50" fmla="*/ 54 w 78"/>
                <a:gd name="T51" fmla="*/ 30 h 102"/>
                <a:gd name="T52" fmla="*/ 54 w 78"/>
                <a:gd name="T53" fmla="*/ 18 h 102"/>
                <a:gd name="T54" fmla="*/ 60 w 78"/>
                <a:gd name="T55" fmla="*/ 6 h 102"/>
                <a:gd name="T56" fmla="*/ 66 w 78"/>
                <a:gd name="T57" fmla="*/ 0 h 102"/>
                <a:gd name="T58" fmla="*/ 72 w 78"/>
                <a:gd name="T59" fmla="*/ 0 h 102"/>
                <a:gd name="T60" fmla="*/ 66 w 78"/>
                <a:gd name="T61" fmla="*/ 12 h 102"/>
                <a:gd name="T62" fmla="*/ 54 w 78"/>
                <a:gd name="T63" fmla="*/ 24 h 102"/>
                <a:gd name="T64" fmla="*/ 54 w 78"/>
                <a:gd name="T65" fmla="*/ 36 h 102"/>
                <a:gd name="T66" fmla="*/ 48 w 78"/>
                <a:gd name="T67" fmla="*/ 48 h 102"/>
                <a:gd name="T68" fmla="*/ 54 w 78"/>
                <a:gd name="T69" fmla="*/ 48 h 102"/>
                <a:gd name="T70" fmla="*/ 60 w 78"/>
                <a:gd name="T71" fmla="*/ 48 h 102"/>
                <a:gd name="T72" fmla="*/ 66 w 78"/>
                <a:gd name="T73" fmla="*/ 42 h 102"/>
                <a:gd name="T74" fmla="*/ 72 w 78"/>
                <a:gd name="T75" fmla="*/ 36 h 102"/>
                <a:gd name="T76" fmla="*/ 78 w 78"/>
                <a:gd name="T77" fmla="*/ 36 h 102"/>
                <a:gd name="T78" fmla="*/ 78 w 78"/>
                <a:gd name="T79" fmla="*/ 36 h 102"/>
                <a:gd name="T80" fmla="*/ 72 w 78"/>
                <a:gd name="T81" fmla="*/ 42 h 102"/>
                <a:gd name="T82" fmla="*/ 66 w 78"/>
                <a:gd name="T83" fmla="*/ 48 h 102"/>
                <a:gd name="T84" fmla="*/ 60 w 78"/>
                <a:gd name="T85" fmla="*/ 54 h 102"/>
                <a:gd name="T86" fmla="*/ 48 w 78"/>
                <a:gd name="T87" fmla="*/ 54 h 102"/>
                <a:gd name="T88" fmla="*/ 42 w 78"/>
                <a:gd name="T89" fmla="*/ 60 h 102"/>
                <a:gd name="T90" fmla="*/ 36 w 78"/>
                <a:gd name="T91" fmla="*/ 78 h 102"/>
                <a:gd name="T92" fmla="*/ 36 w 78"/>
                <a:gd name="T93" fmla="*/ 84 h 102"/>
                <a:gd name="T94" fmla="*/ 48 w 78"/>
                <a:gd name="T95" fmla="*/ 84 h 102"/>
                <a:gd name="T96" fmla="*/ 54 w 78"/>
                <a:gd name="T97" fmla="*/ 84 h 102"/>
                <a:gd name="T98" fmla="*/ 60 w 78"/>
                <a:gd name="T99" fmla="*/ 78 h 102"/>
                <a:gd name="T100" fmla="*/ 66 w 78"/>
                <a:gd name="T101" fmla="*/ 72 h 102"/>
                <a:gd name="T102" fmla="*/ 66 w 78"/>
                <a:gd name="T103" fmla="*/ 72 h 102"/>
                <a:gd name="T104" fmla="*/ 66 w 78"/>
                <a:gd name="T105" fmla="*/ 78 h 102"/>
                <a:gd name="T106" fmla="*/ 54 w 78"/>
                <a:gd name="T107" fmla="*/ 84 h 102"/>
                <a:gd name="T108" fmla="*/ 48 w 78"/>
                <a:gd name="T109" fmla="*/ 90 h 102"/>
                <a:gd name="T110" fmla="*/ 36 w 78"/>
                <a:gd name="T111" fmla="*/ 90 h 102"/>
                <a:gd name="T112" fmla="*/ 30 w 78"/>
                <a:gd name="T113" fmla="*/ 90 h 102"/>
                <a:gd name="T114" fmla="*/ 30 w 78"/>
                <a:gd name="T115" fmla="*/ 96 h 102"/>
                <a:gd name="T116" fmla="*/ 24 w 78"/>
                <a:gd name="T117" fmla="*/ 96 h 102"/>
                <a:gd name="T118" fmla="*/ 18 w 78"/>
                <a:gd name="T119" fmla="*/ 102 h 10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8"/>
                <a:gd name="T181" fmla="*/ 0 h 102"/>
                <a:gd name="T182" fmla="*/ 78 w 78"/>
                <a:gd name="T183" fmla="*/ 102 h 10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8" h="102">
                  <a:moveTo>
                    <a:pt x="18" y="102"/>
                  </a:moveTo>
                  <a:lnTo>
                    <a:pt x="18" y="102"/>
                  </a:lnTo>
                  <a:lnTo>
                    <a:pt x="12" y="96"/>
                  </a:lnTo>
                  <a:lnTo>
                    <a:pt x="12" y="90"/>
                  </a:lnTo>
                  <a:lnTo>
                    <a:pt x="6" y="90"/>
                  </a:lnTo>
                  <a:lnTo>
                    <a:pt x="6" y="84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6" y="72"/>
                  </a:lnTo>
                  <a:lnTo>
                    <a:pt x="12" y="84"/>
                  </a:lnTo>
                  <a:lnTo>
                    <a:pt x="12" y="90"/>
                  </a:lnTo>
                  <a:lnTo>
                    <a:pt x="18" y="96"/>
                  </a:lnTo>
                  <a:lnTo>
                    <a:pt x="24" y="90"/>
                  </a:lnTo>
                  <a:lnTo>
                    <a:pt x="24" y="84"/>
                  </a:lnTo>
                  <a:lnTo>
                    <a:pt x="24" y="78"/>
                  </a:lnTo>
                  <a:lnTo>
                    <a:pt x="18" y="66"/>
                  </a:lnTo>
                  <a:lnTo>
                    <a:pt x="18" y="54"/>
                  </a:lnTo>
                  <a:lnTo>
                    <a:pt x="18" y="48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24" y="54"/>
                  </a:lnTo>
                  <a:lnTo>
                    <a:pt x="24" y="66"/>
                  </a:lnTo>
                  <a:lnTo>
                    <a:pt x="24" y="72"/>
                  </a:lnTo>
                  <a:lnTo>
                    <a:pt x="30" y="78"/>
                  </a:lnTo>
                  <a:lnTo>
                    <a:pt x="30" y="72"/>
                  </a:lnTo>
                  <a:lnTo>
                    <a:pt x="36" y="66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6" y="48"/>
                  </a:lnTo>
                  <a:lnTo>
                    <a:pt x="36" y="36"/>
                  </a:lnTo>
                  <a:lnTo>
                    <a:pt x="36" y="24"/>
                  </a:lnTo>
                  <a:lnTo>
                    <a:pt x="36" y="12"/>
                  </a:lnTo>
                  <a:lnTo>
                    <a:pt x="42" y="12"/>
                  </a:lnTo>
                  <a:lnTo>
                    <a:pt x="42" y="18"/>
                  </a:lnTo>
                  <a:lnTo>
                    <a:pt x="42" y="24"/>
                  </a:lnTo>
                  <a:lnTo>
                    <a:pt x="42" y="36"/>
                  </a:lnTo>
                  <a:lnTo>
                    <a:pt x="42" y="42"/>
                  </a:lnTo>
                  <a:lnTo>
                    <a:pt x="42" y="48"/>
                  </a:lnTo>
                  <a:lnTo>
                    <a:pt x="48" y="42"/>
                  </a:lnTo>
                  <a:lnTo>
                    <a:pt x="48" y="36"/>
                  </a:lnTo>
                  <a:lnTo>
                    <a:pt x="54" y="30"/>
                  </a:lnTo>
                  <a:lnTo>
                    <a:pt x="54" y="24"/>
                  </a:lnTo>
                  <a:lnTo>
                    <a:pt x="54" y="18"/>
                  </a:lnTo>
                  <a:lnTo>
                    <a:pt x="60" y="12"/>
                  </a:lnTo>
                  <a:lnTo>
                    <a:pt x="60" y="6"/>
                  </a:lnTo>
                  <a:lnTo>
                    <a:pt x="66" y="6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60" y="18"/>
                  </a:lnTo>
                  <a:lnTo>
                    <a:pt x="54" y="24"/>
                  </a:lnTo>
                  <a:lnTo>
                    <a:pt x="54" y="30"/>
                  </a:lnTo>
                  <a:lnTo>
                    <a:pt x="54" y="36"/>
                  </a:lnTo>
                  <a:lnTo>
                    <a:pt x="54" y="42"/>
                  </a:lnTo>
                  <a:lnTo>
                    <a:pt x="48" y="48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6" y="42"/>
                  </a:lnTo>
                  <a:lnTo>
                    <a:pt x="72" y="42"/>
                  </a:lnTo>
                  <a:lnTo>
                    <a:pt x="72" y="36"/>
                  </a:lnTo>
                  <a:lnTo>
                    <a:pt x="78" y="36"/>
                  </a:lnTo>
                  <a:lnTo>
                    <a:pt x="72" y="42"/>
                  </a:lnTo>
                  <a:lnTo>
                    <a:pt x="72" y="48"/>
                  </a:lnTo>
                  <a:lnTo>
                    <a:pt x="66" y="48"/>
                  </a:lnTo>
                  <a:lnTo>
                    <a:pt x="60" y="48"/>
                  </a:lnTo>
                  <a:lnTo>
                    <a:pt x="60" y="54"/>
                  </a:lnTo>
                  <a:lnTo>
                    <a:pt x="54" y="54"/>
                  </a:lnTo>
                  <a:lnTo>
                    <a:pt x="48" y="54"/>
                  </a:lnTo>
                  <a:lnTo>
                    <a:pt x="42" y="60"/>
                  </a:lnTo>
                  <a:lnTo>
                    <a:pt x="42" y="66"/>
                  </a:lnTo>
                  <a:lnTo>
                    <a:pt x="36" y="78"/>
                  </a:lnTo>
                  <a:lnTo>
                    <a:pt x="36" y="84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60" y="78"/>
                  </a:lnTo>
                  <a:lnTo>
                    <a:pt x="60" y="72"/>
                  </a:lnTo>
                  <a:lnTo>
                    <a:pt x="66" y="72"/>
                  </a:lnTo>
                  <a:lnTo>
                    <a:pt x="66" y="78"/>
                  </a:lnTo>
                  <a:lnTo>
                    <a:pt x="60" y="84"/>
                  </a:lnTo>
                  <a:lnTo>
                    <a:pt x="54" y="84"/>
                  </a:lnTo>
                  <a:lnTo>
                    <a:pt x="54" y="90"/>
                  </a:lnTo>
                  <a:lnTo>
                    <a:pt x="48" y="90"/>
                  </a:lnTo>
                  <a:lnTo>
                    <a:pt x="42" y="90"/>
                  </a:lnTo>
                  <a:lnTo>
                    <a:pt x="36" y="90"/>
                  </a:lnTo>
                  <a:lnTo>
                    <a:pt x="30" y="90"/>
                  </a:lnTo>
                  <a:lnTo>
                    <a:pt x="30" y="96"/>
                  </a:lnTo>
                  <a:lnTo>
                    <a:pt x="24" y="96"/>
                  </a:lnTo>
                  <a:lnTo>
                    <a:pt x="18" y="102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90" name="Freeform 476"/>
            <p:cNvSpPr>
              <a:spLocks/>
            </p:cNvSpPr>
            <p:nvPr/>
          </p:nvSpPr>
          <p:spPr bwMode="auto">
            <a:xfrm>
              <a:off x="4755" y="2091"/>
              <a:ext cx="120" cy="54"/>
            </a:xfrm>
            <a:custGeom>
              <a:avLst/>
              <a:gdLst>
                <a:gd name="T0" fmla="*/ 6 w 120"/>
                <a:gd name="T1" fmla="*/ 18 h 54"/>
                <a:gd name="T2" fmla="*/ 6 w 120"/>
                <a:gd name="T3" fmla="*/ 18 h 54"/>
                <a:gd name="T4" fmla="*/ 6 w 120"/>
                <a:gd name="T5" fmla="*/ 18 h 54"/>
                <a:gd name="T6" fmla="*/ 18 w 120"/>
                <a:gd name="T7" fmla="*/ 18 h 54"/>
                <a:gd name="T8" fmla="*/ 30 w 120"/>
                <a:gd name="T9" fmla="*/ 24 h 54"/>
                <a:gd name="T10" fmla="*/ 36 w 120"/>
                <a:gd name="T11" fmla="*/ 24 h 54"/>
                <a:gd name="T12" fmla="*/ 42 w 120"/>
                <a:gd name="T13" fmla="*/ 24 h 54"/>
                <a:gd name="T14" fmla="*/ 42 w 120"/>
                <a:gd name="T15" fmla="*/ 30 h 54"/>
                <a:gd name="T16" fmla="*/ 48 w 120"/>
                <a:gd name="T17" fmla="*/ 42 h 54"/>
                <a:gd name="T18" fmla="*/ 54 w 120"/>
                <a:gd name="T19" fmla="*/ 48 h 54"/>
                <a:gd name="T20" fmla="*/ 60 w 120"/>
                <a:gd name="T21" fmla="*/ 48 h 54"/>
                <a:gd name="T22" fmla="*/ 60 w 120"/>
                <a:gd name="T23" fmla="*/ 48 h 54"/>
                <a:gd name="T24" fmla="*/ 54 w 120"/>
                <a:gd name="T25" fmla="*/ 42 h 54"/>
                <a:gd name="T26" fmla="*/ 48 w 120"/>
                <a:gd name="T27" fmla="*/ 30 h 54"/>
                <a:gd name="T28" fmla="*/ 48 w 120"/>
                <a:gd name="T29" fmla="*/ 24 h 54"/>
                <a:gd name="T30" fmla="*/ 54 w 120"/>
                <a:gd name="T31" fmla="*/ 24 h 54"/>
                <a:gd name="T32" fmla="*/ 60 w 120"/>
                <a:gd name="T33" fmla="*/ 30 h 54"/>
                <a:gd name="T34" fmla="*/ 66 w 120"/>
                <a:gd name="T35" fmla="*/ 30 h 54"/>
                <a:gd name="T36" fmla="*/ 72 w 120"/>
                <a:gd name="T37" fmla="*/ 30 h 54"/>
                <a:gd name="T38" fmla="*/ 72 w 120"/>
                <a:gd name="T39" fmla="*/ 36 h 54"/>
                <a:gd name="T40" fmla="*/ 78 w 120"/>
                <a:gd name="T41" fmla="*/ 48 h 54"/>
                <a:gd name="T42" fmla="*/ 84 w 120"/>
                <a:gd name="T43" fmla="*/ 48 h 54"/>
                <a:gd name="T44" fmla="*/ 96 w 120"/>
                <a:gd name="T45" fmla="*/ 54 h 54"/>
                <a:gd name="T46" fmla="*/ 96 w 120"/>
                <a:gd name="T47" fmla="*/ 54 h 54"/>
                <a:gd name="T48" fmla="*/ 90 w 120"/>
                <a:gd name="T49" fmla="*/ 48 h 54"/>
                <a:gd name="T50" fmla="*/ 84 w 120"/>
                <a:gd name="T51" fmla="*/ 42 h 54"/>
                <a:gd name="T52" fmla="*/ 78 w 120"/>
                <a:gd name="T53" fmla="*/ 36 h 54"/>
                <a:gd name="T54" fmla="*/ 78 w 120"/>
                <a:gd name="T55" fmla="*/ 36 h 54"/>
                <a:gd name="T56" fmla="*/ 78 w 120"/>
                <a:gd name="T57" fmla="*/ 36 h 54"/>
                <a:gd name="T58" fmla="*/ 90 w 120"/>
                <a:gd name="T59" fmla="*/ 36 h 54"/>
                <a:gd name="T60" fmla="*/ 108 w 120"/>
                <a:gd name="T61" fmla="*/ 42 h 54"/>
                <a:gd name="T62" fmla="*/ 114 w 120"/>
                <a:gd name="T63" fmla="*/ 42 h 54"/>
                <a:gd name="T64" fmla="*/ 120 w 120"/>
                <a:gd name="T65" fmla="*/ 42 h 54"/>
                <a:gd name="T66" fmla="*/ 120 w 120"/>
                <a:gd name="T67" fmla="*/ 36 h 54"/>
                <a:gd name="T68" fmla="*/ 114 w 120"/>
                <a:gd name="T69" fmla="*/ 36 h 54"/>
                <a:gd name="T70" fmla="*/ 102 w 120"/>
                <a:gd name="T71" fmla="*/ 36 h 54"/>
                <a:gd name="T72" fmla="*/ 90 w 120"/>
                <a:gd name="T73" fmla="*/ 30 h 54"/>
                <a:gd name="T74" fmla="*/ 84 w 120"/>
                <a:gd name="T75" fmla="*/ 30 h 54"/>
                <a:gd name="T76" fmla="*/ 84 w 120"/>
                <a:gd name="T77" fmla="*/ 24 h 54"/>
                <a:gd name="T78" fmla="*/ 90 w 120"/>
                <a:gd name="T79" fmla="*/ 18 h 54"/>
                <a:gd name="T80" fmla="*/ 96 w 120"/>
                <a:gd name="T81" fmla="*/ 18 h 54"/>
                <a:gd name="T82" fmla="*/ 96 w 120"/>
                <a:gd name="T83" fmla="*/ 18 h 54"/>
                <a:gd name="T84" fmla="*/ 90 w 120"/>
                <a:gd name="T85" fmla="*/ 12 h 54"/>
                <a:gd name="T86" fmla="*/ 84 w 120"/>
                <a:gd name="T87" fmla="*/ 12 h 54"/>
                <a:gd name="T88" fmla="*/ 78 w 120"/>
                <a:gd name="T89" fmla="*/ 18 h 54"/>
                <a:gd name="T90" fmla="*/ 78 w 120"/>
                <a:gd name="T91" fmla="*/ 18 h 54"/>
                <a:gd name="T92" fmla="*/ 72 w 120"/>
                <a:gd name="T93" fmla="*/ 24 h 54"/>
                <a:gd name="T94" fmla="*/ 66 w 120"/>
                <a:gd name="T95" fmla="*/ 24 h 54"/>
                <a:gd name="T96" fmla="*/ 60 w 120"/>
                <a:gd name="T97" fmla="*/ 18 h 54"/>
                <a:gd name="T98" fmla="*/ 54 w 120"/>
                <a:gd name="T99" fmla="*/ 18 h 54"/>
                <a:gd name="T100" fmla="*/ 48 w 120"/>
                <a:gd name="T101" fmla="*/ 18 h 54"/>
                <a:gd name="T102" fmla="*/ 54 w 120"/>
                <a:gd name="T103" fmla="*/ 6 h 54"/>
                <a:gd name="T104" fmla="*/ 66 w 120"/>
                <a:gd name="T105" fmla="*/ 0 h 54"/>
                <a:gd name="T106" fmla="*/ 66 w 120"/>
                <a:gd name="T107" fmla="*/ 0 h 54"/>
                <a:gd name="T108" fmla="*/ 60 w 120"/>
                <a:gd name="T109" fmla="*/ 0 h 54"/>
                <a:gd name="T110" fmla="*/ 54 w 120"/>
                <a:gd name="T111" fmla="*/ 6 h 54"/>
                <a:gd name="T112" fmla="*/ 42 w 120"/>
                <a:gd name="T113" fmla="*/ 6 h 54"/>
                <a:gd name="T114" fmla="*/ 42 w 120"/>
                <a:gd name="T115" fmla="*/ 12 h 54"/>
                <a:gd name="T116" fmla="*/ 36 w 120"/>
                <a:gd name="T117" fmla="*/ 18 h 54"/>
                <a:gd name="T118" fmla="*/ 24 w 120"/>
                <a:gd name="T119" fmla="*/ 18 h 54"/>
                <a:gd name="T120" fmla="*/ 12 w 120"/>
                <a:gd name="T121" fmla="*/ 18 h 54"/>
                <a:gd name="T122" fmla="*/ 6 w 120"/>
                <a:gd name="T123" fmla="*/ 18 h 5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0"/>
                <a:gd name="T187" fmla="*/ 0 h 54"/>
                <a:gd name="T188" fmla="*/ 120 w 120"/>
                <a:gd name="T189" fmla="*/ 54 h 5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0" h="54">
                  <a:moveTo>
                    <a:pt x="0" y="18"/>
                  </a:moveTo>
                  <a:lnTo>
                    <a:pt x="6" y="18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24"/>
                  </a:lnTo>
                  <a:lnTo>
                    <a:pt x="36" y="24"/>
                  </a:lnTo>
                  <a:lnTo>
                    <a:pt x="42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54" y="42"/>
                  </a:lnTo>
                  <a:lnTo>
                    <a:pt x="48" y="36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0" y="30"/>
                  </a:lnTo>
                  <a:lnTo>
                    <a:pt x="66" y="30"/>
                  </a:lnTo>
                  <a:lnTo>
                    <a:pt x="72" y="30"/>
                  </a:lnTo>
                  <a:lnTo>
                    <a:pt x="72" y="36"/>
                  </a:lnTo>
                  <a:lnTo>
                    <a:pt x="78" y="42"/>
                  </a:lnTo>
                  <a:lnTo>
                    <a:pt x="78" y="48"/>
                  </a:lnTo>
                  <a:lnTo>
                    <a:pt x="84" y="48"/>
                  </a:lnTo>
                  <a:lnTo>
                    <a:pt x="90" y="54"/>
                  </a:lnTo>
                  <a:lnTo>
                    <a:pt x="96" y="54"/>
                  </a:lnTo>
                  <a:lnTo>
                    <a:pt x="90" y="48"/>
                  </a:lnTo>
                  <a:lnTo>
                    <a:pt x="84" y="42"/>
                  </a:lnTo>
                  <a:lnTo>
                    <a:pt x="78" y="36"/>
                  </a:lnTo>
                  <a:lnTo>
                    <a:pt x="78" y="30"/>
                  </a:lnTo>
                  <a:lnTo>
                    <a:pt x="78" y="36"/>
                  </a:lnTo>
                  <a:lnTo>
                    <a:pt x="84" y="36"/>
                  </a:lnTo>
                  <a:lnTo>
                    <a:pt x="90" y="36"/>
                  </a:lnTo>
                  <a:lnTo>
                    <a:pt x="96" y="36"/>
                  </a:lnTo>
                  <a:lnTo>
                    <a:pt x="108" y="42"/>
                  </a:lnTo>
                  <a:lnTo>
                    <a:pt x="114" y="42"/>
                  </a:lnTo>
                  <a:lnTo>
                    <a:pt x="120" y="42"/>
                  </a:lnTo>
                  <a:lnTo>
                    <a:pt x="120" y="36"/>
                  </a:lnTo>
                  <a:lnTo>
                    <a:pt x="114" y="36"/>
                  </a:lnTo>
                  <a:lnTo>
                    <a:pt x="108" y="36"/>
                  </a:lnTo>
                  <a:lnTo>
                    <a:pt x="102" y="36"/>
                  </a:lnTo>
                  <a:lnTo>
                    <a:pt x="96" y="30"/>
                  </a:lnTo>
                  <a:lnTo>
                    <a:pt x="90" y="30"/>
                  </a:lnTo>
                  <a:lnTo>
                    <a:pt x="84" y="30"/>
                  </a:lnTo>
                  <a:lnTo>
                    <a:pt x="78" y="24"/>
                  </a:lnTo>
                  <a:lnTo>
                    <a:pt x="84" y="24"/>
                  </a:lnTo>
                  <a:lnTo>
                    <a:pt x="90" y="18"/>
                  </a:lnTo>
                  <a:lnTo>
                    <a:pt x="96" y="18"/>
                  </a:lnTo>
                  <a:lnTo>
                    <a:pt x="96" y="12"/>
                  </a:lnTo>
                  <a:lnTo>
                    <a:pt x="90" y="12"/>
                  </a:lnTo>
                  <a:lnTo>
                    <a:pt x="84" y="12"/>
                  </a:lnTo>
                  <a:lnTo>
                    <a:pt x="84" y="18"/>
                  </a:lnTo>
                  <a:lnTo>
                    <a:pt x="78" y="18"/>
                  </a:lnTo>
                  <a:lnTo>
                    <a:pt x="72" y="24"/>
                  </a:lnTo>
                  <a:lnTo>
                    <a:pt x="66" y="24"/>
                  </a:lnTo>
                  <a:lnTo>
                    <a:pt x="60" y="24"/>
                  </a:lnTo>
                  <a:lnTo>
                    <a:pt x="60" y="18"/>
                  </a:lnTo>
                  <a:lnTo>
                    <a:pt x="54" y="18"/>
                  </a:lnTo>
                  <a:lnTo>
                    <a:pt x="48" y="18"/>
                  </a:lnTo>
                  <a:lnTo>
                    <a:pt x="54" y="12"/>
                  </a:lnTo>
                  <a:lnTo>
                    <a:pt x="54" y="6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54" y="6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42" y="12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91" name="Freeform 477"/>
            <p:cNvSpPr>
              <a:spLocks/>
            </p:cNvSpPr>
            <p:nvPr/>
          </p:nvSpPr>
          <p:spPr bwMode="auto">
            <a:xfrm>
              <a:off x="4743" y="2139"/>
              <a:ext cx="102" cy="107"/>
            </a:xfrm>
            <a:custGeom>
              <a:avLst/>
              <a:gdLst>
                <a:gd name="T0" fmla="*/ 6 w 102"/>
                <a:gd name="T1" fmla="*/ 6 h 107"/>
                <a:gd name="T2" fmla="*/ 18 w 102"/>
                <a:gd name="T3" fmla="*/ 12 h 107"/>
                <a:gd name="T4" fmla="*/ 18 w 102"/>
                <a:gd name="T5" fmla="*/ 23 h 107"/>
                <a:gd name="T6" fmla="*/ 18 w 102"/>
                <a:gd name="T7" fmla="*/ 47 h 107"/>
                <a:gd name="T8" fmla="*/ 18 w 102"/>
                <a:gd name="T9" fmla="*/ 47 h 107"/>
                <a:gd name="T10" fmla="*/ 24 w 102"/>
                <a:gd name="T11" fmla="*/ 29 h 107"/>
                <a:gd name="T12" fmla="*/ 24 w 102"/>
                <a:gd name="T13" fmla="*/ 23 h 107"/>
                <a:gd name="T14" fmla="*/ 30 w 102"/>
                <a:gd name="T15" fmla="*/ 23 h 107"/>
                <a:gd name="T16" fmla="*/ 36 w 102"/>
                <a:gd name="T17" fmla="*/ 29 h 107"/>
                <a:gd name="T18" fmla="*/ 42 w 102"/>
                <a:gd name="T19" fmla="*/ 41 h 107"/>
                <a:gd name="T20" fmla="*/ 48 w 102"/>
                <a:gd name="T21" fmla="*/ 53 h 107"/>
                <a:gd name="T22" fmla="*/ 48 w 102"/>
                <a:gd name="T23" fmla="*/ 71 h 107"/>
                <a:gd name="T24" fmla="*/ 48 w 102"/>
                <a:gd name="T25" fmla="*/ 71 h 107"/>
                <a:gd name="T26" fmla="*/ 54 w 102"/>
                <a:gd name="T27" fmla="*/ 53 h 107"/>
                <a:gd name="T28" fmla="*/ 60 w 102"/>
                <a:gd name="T29" fmla="*/ 53 h 107"/>
                <a:gd name="T30" fmla="*/ 72 w 102"/>
                <a:gd name="T31" fmla="*/ 65 h 107"/>
                <a:gd name="T32" fmla="*/ 84 w 102"/>
                <a:gd name="T33" fmla="*/ 83 h 107"/>
                <a:gd name="T34" fmla="*/ 90 w 102"/>
                <a:gd name="T35" fmla="*/ 101 h 107"/>
                <a:gd name="T36" fmla="*/ 96 w 102"/>
                <a:gd name="T37" fmla="*/ 107 h 107"/>
                <a:gd name="T38" fmla="*/ 102 w 102"/>
                <a:gd name="T39" fmla="*/ 107 h 107"/>
                <a:gd name="T40" fmla="*/ 96 w 102"/>
                <a:gd name="T41" fmla="*/ 101 h 107"/>
                <a:gd name="T42" fmla="*/ 90 w 102"/>
                <a:gd name="T43" fmla="*/ 83 h 107"/>
                <a:gd name="T44" fmla="*/ 78 w 102"/>
                <a:gd name="T45" fmla="*/ 65 h 107"/>
                <a:gd name="T46" fmla="*/ 66 w 102"/>
                <a:gd name="T47" fmla="*/ 53 h 107"/>
                <a:gd name="T48" fmla="*/ 66 w 102"/>
                <a:gd name="T49" fmla="*/ 47 h 107"/>
                <a:gd name="T50" fmla="*/ 72 w 102"/>
                <a:gd name="T51" fmla="*/ 41 h 107"/>
                <a:gd name="T52" fmla="*/ 78 w 102"/>
                <a:gd name="T53" fmla="*/ 41 h 107"/>
                <a:gd name="T54" fmla="*/ 78 w 102"/>
                <a:gd name="T55" fmla="*/ 41 h 107"/>
                <a:gd name="T56" fmla="*/ 90 w 102"/>
                <a:gd name="T57" fmla="*/ 47 h 107"/>
                <a:gd name="T58" fmla="*/ 90 w 102"/>
                <a:gd name="T59" fmla="*/ 47 h 107"/>
                <a:gd name="T60" fmla="*/ 84 w 102"/>
                <a:gd name="T61" fmla="*/ 41 h 107"/>
                <a:gd name="T62" fmla="*/ 78 w 102"/>
                <a:gd name="T63" fmla="*/ 35 h 107"/>
                <a:gd name="T64" fmla="*/ 66 w 102"/>
                <a:gd name="T65" fmla="*/ 35 h 107"/>
                <a:gd name="T66" fmla="*/ 60 w 102"/>
                <a:gd name="T67" fmla="*/ 35 h 107"/>
                <a:gd name="T68" fmla="*/ 54 w 102"/>
                <a:gd name="T69" fmla="*/ 35 h 107"/>
                <a:gd name="T70" fmla="*/ 48 w 102"/>
                <a:gd name="T71" fmla="*/ 35 h 107"/>
                <a:gd name="T72" fmla="*/ 42 w 102"/>
                <a:gd name="T73" fmla="*/ 29 h 107"/>
                <a:gd name="T74" fmla="*/ 36 w 102"/>
                <a:gd name="T75" fmla="*/ 23 h 107"/>
                <a:gd name="T76" fmla="*/ 36 w 102"/>
                <a:gd name="T77" fmla="*/ 23 h 107"/>
                <a:gd name="T78" fmla="*/ 42 w 102"/>
                <a:gd name="T79" fmla="*/ 18 h 107"/>
                <a:gd name="T80" fmla="*/ 48 w 102"/>
                <a:gd name="T81" fmla="*/ 18 h 107"/>
                <a:gd name="T82" fmla="*/ 54 w 102"/>
                <a:gd name="T83" fmla="*/ 18 h 107"/>
                <a:gd name="T84" fmla="*/ 60 w 102"/>
                <a:gd name="T85" fmla="*/ 18 h 107"/>
                <a:gd name="T86" fmla="*/ 60 w 102"/>
                <a:gd name="T87" fmla="*/ 18 h 107"/>
                <a:gd name="T88" fmla="*/ 54 w 102"/>
                <a:gd name="T89" fmla="*/ 18 h 107"/>
                <a:gd name="T90" fmla="*/ 48 w 102"/>
                <a:gd name="T91" fmla="*/ 18 h 107"/>
                <a:gd name="T92" fmla="*/ 36 w 102"/>
                <a:gd name="T93" fmla="*/ 18 h 107"/>
                <a:gd name="T94" fmla="*/ 30 w 102"/>
                <a:gd name="T95" fmla="*/ 18 h 107"/>
                <a:gd name="T96" fmla="*/ 24 w 102"/>
                <a:gd name="T97" fmla="*/ 18 h 107"/>
                <a:gd name="T98" fmla="*/ 18 w 102"/>
                <a:gd name="T99" fmla="*/ 12 h 107"/>
                <a:gd name="T100" fmla="*/ 12 w 102"/>
                <a:gd name="T101" fmla="*/ 6 h 107"/>
                <a:gd name="T102" fmla="*/ 6 w 102"/>
                <a:gd name="T103" fmla="*/ 0 h 10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2"/>
                <a:gd name="T157" fmla="*/ 0 h 107"/>
                <a:gd name="T158" fmla="*/ 102 w 102"/>
                <a:gd name="T159" fmla="*/ 107 h 10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2" h="107">
                  <a:moveTo>
                    <a:pt x="0" y="0"/>
                  </a:moveTo>
                  <a:lnTo>
                    <a:pt x="6" y="6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8" y="23"/>
                  </a:lnTo>
                  <a:lnTo>
                    <a:pt x="18" y="35"/>
                  </a:lnTo>
                  <a:lnTo>
                    <a:pt x="18" y="47"/>
                  </a:lnTo>
                  <a:lnTo>
                    <a:pt x="18" y="59"/>
                  </a:lnTo>
                  <a:lnTo>
                    <a:pt x="18" y="47"/>
                  </a:lnTo>
                  <a:lnTo>
                    <a:pt x="18" y="35"/>
                  </a:lnTo>
                  <a:lnTo>
                    <a:pt x="24" y="29"/>
                  </a:lnTo>
                  <a:lnTo>
                    <a:pt x="24" y="23"/>
                  </a:lnTo>
                  <a:lnTo>
                    <a:pt x="30" y="23"/>
                  </a:lnTo>
                  <a:lnTo>
                    <a:pt x="36" y="29"/>
                  </a:lnTo>
                  <a:lnTo>
                    <a:pt x="36" y="35"/>
                  </a:lnTo>
                  <a:lnTo>
                    <a:pt x="42" y="41"/>
                  </a:lnTo>
                  <a:lnTo>
                    <a:pt x="48" y="47"/>
                  </a:lnTo>
                  <a:lnTo>
                    <a:pt x="48" y="53"/>
                  </a:lnTo>
                  <a:lnTo>
                    <a:pt x="42" y="65"/>
                  </a:lnTo>
                  <a:lnTo>
                    <a:pt x="48" y="71"/>
                  </a:lnTo>
                  <a:lnTo>
                    <a:pt x="54" y="83"/>
                  </a:lnTo>
                  <a:lnTo>
                    <a:pt x="48" y="71"/>
                  </a:lnTo>
                  <a:lnTo>
                    <a:pt x="48" y="65"/>
                  </a:lnTo>
                  <a:lnTo>
                    <a:pt x="54" y="53"/>
                  </a:lnTo>
                  <a:lnTo>
                    <a:pt x="54" y="47"/>
                  </a:lnTo>
                  <a:lnTo>
                    <a:pt x="60" y="53"/>
                  </a:lnTo>
                  <a:lnTo>
                    <a:pt x="66" y="59"/>
                  </a:lnTo>
                  <a:lnTo>
                    <a:pt x="72" y="65"/>
                  </a:lnTo>
                  <a:lnTo>
                    <a:pt x="78" y="77"/>
                  </a:lnTo>
                  <a:lnTo>
                    <a:pt x="84" y="83"/>
                  </a:lnTo>
                  <a:lnTo>
                    <a:pt x="90" y="95"/>
                  </a:lnTo>
                  <a:lnTo>
                    <a:pt x="90" y="101"/>
                  </a:lnTo>
                  <a:lnTo>
                    <a:pt x="96" y="107"/>
                  </a:lnTo>
                  <a:lnTo>
                    <a:pt x="102" y="107"/>
                  </a:lnTo>
                  <a:lnTo>
                    <a:pt x="96" y="101"/>
                  </a:lnTo>
                  <a:lnTo>
                    <a:pt x="90" y="89"/>
                  </a:lnTo>
                  <a:lnTo>
                    <a:pt x="90" y="83"/>
                  </a:lnTo>
                  <a:lnTo>
                    <a:pt x="84" y="77"/>
                  </a:lnTo>
                  <a:lnTo>
                    <a:pt x="78" y="65"/>
                  </a:lnTo>
                  <a:lnTo>
                    <a:pt x="72" y="59"/>
                  </a:lnTo>
                  <a:lnTo>
                    <a:pt x="66" y="53"/>
                  </a:lnTo>
                  <a:lnTo>
                    <a:pt x="60" y="47"/>
                  </a:lnTo>
                  <a:lnTo>
                    <a:pt x="66" y="47"/>
                  </a:lnTo>
                  <a:lnTo>
                    <a:pt x="66" y="41"/>
                  </a:lnTo>
                  <a:lnTo>
                    <a:pt x="72" y="41"/>
                  </a:lnTo>
                  <a:lnTo>
                    <a:pt x="78" y="41"/>
                  </a:lnTo>
                  <a:lnTo>
                    <a:pt x="84" y="41"/>
                  </a:lnTo>
                  <a:lnTo>
                    <a:pt x="90" y="47"/>
                  </a:lnTo>
                  <a:lnTo>
                    <a:pt x="90" y="41"/>
                  </a:lnTo>
                  <a:lnTo>
                    <a:pt x="84" y="41"/>
                  </a:lnTo>
                  <a:lnTo>
                    <a:pt x="84" y="35"/>
                  </a:lnTo>
                  <a:lnTo>
                    <a:pt x="78" y="35"/>
                  </a:lnTo>
                  <a:lnTo>
                    <a:pt x="72" y="35"/>
                  </a:lnTo>
                  <a:lnTo>
                    <a:pt x="66" y="35"/>
                  </a:lnTo>
                  <a:lnTo>
                    <a:pt x="60" y="35"/>
                  </a:lnTo>
                  <a:lnTo>
                    <a:pt x="54" y="41"/>
                  </a:lnTo>
                  <a:lnTo>
                    <a:pt x="54" y="35"/>
                  </a:lnTo>
                  <a:lnTo>
                    <a:pt x="48" y="35"/>
                  </a:lnTo>
                  <a:lnTo>
                    <a:pt x="42" y="29"/>
                  </a:lnTo>
                  <a:lnTo>
                    <a:pt x="42" y="23"/>
                  </a:lnTo>
                  <a:lnTo>
                    <a:pt x="36" y="23"/>
                  </a:lnTo>
                  <a:lnTo>
                    <a:pt x="42" y="23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54" y="18"/>
                  </a:lnTo>
                  <a:lnTo>
                    <a:pt x="60" y="18"/>
                  </a:lnTo>
                  <a:lnTo>
                    <a:pt x="54" y="18"/>
                  </a:lnTo>
                  <a:lnTo>
                    <a:pt x="48" y="18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92" name="Freeform 478"/>
            <p:cNvSpPr>
              <a:spLocks/>
            </p:cNvSpPr>
            <p:nvPr/>
          </p:nvSpPr>
          <p:spPr bwMode="auto">
            <a:xfrm>
              <a:off x="4666" y="2151"/>
              <a:ext cx="71" cy="125"/>
            </a:xfrm>
            <a:custGeom>
              <a:avLst/>
              <a:gdLst>
                <a:gd name="T0" fmla="*/ 41 w 71"/>
                <a:gd name="T1" fmla="*/ 11 h 125"/>
                <a:gd name="T2" fmla="*/ 35 w 71"/>
                <a:gd name="T3" fmla="*/ 23 h 125"/>
                <a:gd name="T4" fmla="*/ 18 w 71"/>
                <a:gd name="T5" fmla="*/ 29 h 125"/>
                <a:gd name="T6" fmla="*/ 6 w 71"/>
                <a:gd name="T7" fmla="*/ 35 h 125"/>
                <a:gd name="T8" fmla="*/ 6 w 71"/>
                <a:gd name="T9" fmla="*/ 47 h 125"/>
                <a:gd name="T10" fmla="*/ 12 w 71"/>
                <a:gd name="T11" fmla="*/ 41 h 125"/>
                <a:gd name="T12" fmla="*/ 24 w 71"/>
                <a:gd name="T13" fmla="*/ 35 h 125"/>
                <a:gd name="T14" fmla="*/ 35 w 71"/>
                <a:gd name="T15" fmla="*/ 29 h 125"/>
                <a:gd name="T16" fmla="*/ 35 w 71"/>
                <a:gd name="T17" fmla="*/ 41 h 125"/>
                <a:gd name="T18" fmla="*/ 24 w 71"/>
                <a:gd name="T19" fmla="*/ 53 h 125"/>
                <a:gd name="T20" fmla="*/ 12 w 71"/>
                <a:gd name="T21" fmla="*/ 59 h 125"/>
                <a:gd name="T22" fmla="*/ 0 w 71"/>
                <a:gd name="T23" fmla="*/ 65 h 125"/>
                <a:gd name="T24" fmla="*/ 0 w 71"/>
                <a:gd name="T25" fmla="*/ 71 h 125"/>
                <a:gd name="T26" fmla="*/ 6 w 71"/>
                <a:gd name="T27" fmla="*/ 65 h 125"/>
                <a:gd name="T28" fmla="*/ 18 w 71"/>
                <a:gd name="T29" fmla="*/ 59 h 125"/>
                <a:gd name="T30" fmla="*/ 30 w 71"/>
                <a:gd name="T31" fmla="*/ 59 h 125"/>
                <a:gd name="T32" fmla="*/ 30 w 71"/>
                <a:gd name="T33" fmla="*/ 71 h 125"/>
                <a:gd name="T34" fmla="*/ 24 w 71"/>
                <a:gd name="T35" fmla="*/ 77 h 125"/>
                <a:gd name="T36" fmla="*/ 12 w 71"/>
                <a:gd name="T37" fmla="*/ 89 h 125"/>
                <a:gd name="T38" fmla="*/ 6 w 71"/>
                <a:gd name="T39" fmla="*/ 95 h 125"/>
                <a:gd name="T40" fmla="*/ 6 w 71"/>
                <a:gd name="T41" fmla="*/ 95 h 125"/>
                <a:gd name="T42" fmla="*/ 18 w 71"/>
                <a:gd name="T43" fmla="*/ 89 h 125"/>
                <a:gd name="T44" fmla="*/ 24 w 71"/>
                <a:gd name="T45" fmla="*/ 83 h 125"/>
                <a:gd name="T46" fmla="*/ 18 w 71"/>
                <a:gd name="T47" fmla="*/ 95 h 125"/>
                <a:gd name="T48" fmla="*/ 12 w 71"/>
                <a:gd name="T49" fmla="*/ 113 h 125"/>
                <a:gd name="T50" fmla="*/ 0 w 71"/>
                <a:gd name="T51" fmla="*/ 125 h 125"/>
                <a:gd name="T52" fmla="*/ 0 w 71"/>
                <a:gd name="T53" fmla="*/ 125 h 125"/>
                <a:gd name="T54" fmla="*/ 12 w 71"/>
                <a:gd name="T55" fmla="*/ 119 h 125"/>
                <a:gd name="T56" fmla="*/ 24 w 71"/>
                <a:gd name="T57" fmla="*/ 101 h 125"/>
                <a:gd name="T58" fmla="*/ 35 w 71"/>
                <a:gd name="T59" fmla="*/ 83 h 125"/>
                <a:gd name="T60" fmla="*/ 41 w 71"/>
                <a:gd name="T61" fmla="*/ 101 h 125"/>
                <a:gd name="T62" fmla="*/ 41 w 71"/>
                <a:gd name="T63" fmla="*/ 107 h 125"/>
                <a:gd name="T64" fmla="*/ 47 w 71"/>
                <a:gd name="T65" fmla="*/ 101 h 125"/>
                <a:gd name="T66" fmla="*/ 47 w 71"/>
                <a:gd name="T67" fmla="*/ 89 h 125"/>
                <a:gd name="T68" fmla="*/ 35 w 71"/>
                <a:gd name="T69" fmla="*/ 77 h 125"/>
                <a:gd name="T70" fmla="*/ 41 w 71"/>
                <a:gd name="T71" fmla="*/ 59 h 125"/>
                <a:gd name="T72" fmla="*/ 41 w 71"/>
                <a:gd name="T73" fmla="*/ 53 h 125"/>
                <a:gd name="T74" fmla="*/ 53 w 71"/>
                <a:gd name="T75" fmla="*/ 59 h 125"/>
                <a:gd name="T76" fmla="*/ 59 w 71"/>
                <a:gd name="T77" fmla="*/ 77 h 125"/>
                <a:gd name="T78" fmla="*/ 65 w 71"/>
                <a:gd name="T79" fmla="*/ 77 h 125"/>
                <a:gd name="T80" fmla="*/ 65 w 71"/>
                <a:gd name="T81" fmla="*/ 65 h 125"/>
                <a:gd name="T82" fmla="*/ 59 w 71"/>
                <a:gd name="T83" fmla="*/ 53 h 125"/>
                <a:gd name="T84" fmla="*/ 41 w 71"/>
                <a:gd name="T85" fmla="*/ 47 h 125"/>
                <a:gd name="T86" fmla="*/ 47 w 71"/>
                <a:gd name="T87" fmla="*/ 29 h 125"/>
                <a:gd name="T88" fmla="*/ 53 w 71"/>
                <a:gd name="T89" fmla="*/ 29 h 125"/>
                <a:gd name="T90" fmla="*/ 59 w 71"/>
                <a:gd name="T91" fmla="*/ 35 h 125"/>
                <a:gd name="T92" fmla="*/ 65 w 71"/>
                <a:gd name="T93" fmla="*/ 41 h 125"/>
                <a:gd name="T94" fmla="*/ 71 w 71"/>
                <a:gd name="T95" fmla="*/ 47 h 125"/>
                <a:gd name="T96" fmla="*/ 65 w 71"/>
                <a:gd name="T97" fmla="*/ 35 h 125"/>
                <a:gd name="T98" fmla="*/ 59 w 71"/>
                <a:gd name="T99" fmla="*/ 23 h 125"/>
                <a:gd name="T100" fmla="*/ 53 w 71"/>
                <a:gd name="T101" fmla="*/ 17 h 125"/>
                <a:gd name="T102" fmla="*/ 53 w 71"/>
                <a:gd name="T103" fmla="*/ 6 h 125"/>
                <a:gd name="T104" fmla="*/ 47 w 71"/>
                <a:gd name="T105" fmla="*/ 0 h 12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1"/>
                <a:gd name="T160" fmla="*/ 0 h 125"/>
                <a:gd name="T161" fmla="*/ 71 w 71"/>
                <a:gd name="T162" fmla="*/ 125 h 12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1" h="125">
                  <a:moveTo>
                    <a:pt x="47" y="6"/>
                  </a:moveTo>
                  <a:lnTo>
                    <a:pt x="41" y="11"/>
                  </a:lnTo>
                  <a:lnTo>
                    <a:pt x="41" y="17"/>
                  </a:lnTo>
                  <a:lnTo>
                    <a:pt x="35" y="23"/>
                  </a:lnTo>
                  <a:lnTo>
                    <a:pt x="30" y="23"/>
                  </a:lnTo>
                  <a:lnTo>
                    <a:pt x="24" y="23"/>
                  </a:lnTo>
                  <a:lnTo>
                    <a:pt x="18" y="29"/>
                  </a:lnTo>
                  <a:lnTo>
                    <a:pt x="12" y="29"/>
                  </a:lnTo>
                  <a:lnTo>
                    <a:pt x="12" y="35"/>
                  </a:lnTo>
                  <a:lnTo>
                    <a:pt x="6" y="35"/>
                  </a:lnTo>
                  <a:lnTo>
                    <a:pt x="6" y="41"/>
                  </a:lnTo>
                  <a:lnTo>
                    <a:pt x="6" y="47"/>
                  </a:lnTo>
                  <a:lnTo>
                    <a:pt x="6" y="41"/>
                  </a:lnTo>
                  <a:lnTo>
                    <a:pt x="12" y="41"/>
                  </a:lnTo>
                  <a:lnTo>
                    <a:pt x="12" y="35"/>
                  </a:lnTo>
                  <a:lnTo>
                    <a:pt x="18" y="35"/>
                  </a:lnTo>
                  <a:lnTo>
                    <a:pt x="24" y="35"/>
                  </a:lnTo>
                  <a:lnTo>
                    <a:pt x="24" y="29"/>
                  </a:lnTo>
                  <a:lnTo>
                    <a:pt x="30" y="29"/>
                  </a:lnTo>
                  <a:lnTo>
                    <a:pt x="35" y="29"/>
                  </a:lnTo>
                  <a:lnTo>
                    <a:pt x="35" y="35"/>
                  </a:lnTo>
                  <a:lnTo>
                    <a:pt x="35" y="41"/>
                  </a:lnTo>
                  <a:lnTo>
                    <a:pt x="35" y="47"/>
                  </a:lnTo>
                  <a:lnTo>
                    <a:pt x="30" y="47"/>
                  </a:lnTo>
                  <a:lnTo>
                    <a:pt x="24" y="53"/>
                  </a:lnTo>
                  <a:lnTo>
                    <a:pt x="18" y="53"/>
                  </a:lnTo>
                  <a:lnTo>
                    <a:pt x="12" y="59"/>
                  </a:lnTo>
                  <a:lnTo>
                    <a:pt x="6" y="59"/>
                  </a:lnTo>
                  <a:lnTo>
                    <a:pt x="6" y="65"/>
                  </a:lnTo>
                  <a:lnTo>
                    <a:pt x="0" y="65"/>
                  </a:lnTo>
                  <a:lnTo>
                    <a:pt x="0" y="71"/>
                  </a:lnTo>
                  <a:lnTo>
                    <a:pt x="6" y="71"/>
                  </a:lnTo>
                  <a:lnTo>
                    <a:pt x="6" y="65"/>
                  </a:lnTo>
                  <a:lnTo>
                    <a:pt x="12" y="65"/>
                  </a:lnTo>
                  <a:lnTo>
                    <a:pt x="18" y="59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0" y="65"/>
                  </a:lnTo>
                  <a:lnTo>
                    <a:pt x="30" y="71"/>
                  </a:lnTo>
                  <a:lnTo>
                    <a:pt x="30" y="77"/>
                  </a:lnTo>
                  <a:lnTo>
                    <a:pt x="24" y="77"/>
                  </a:lnTo>
                  <a:lnTo>
                    <a:pt x="18" y="83"/>
                  </a:lnTo>
                  <a:lnTo>
                    <a:pt x="12" y="83"/>
                  </a:lnTo>
                  <a:lnTo>
                    <a:pt x="12" y="89"/>
                  </a:lnTo>
                  <a:lnTo>
                    <a:pt x="6" y="89"/>
                  </a:lnTo>
                  <a:lnTo>
                    <a:pt x="6" y="95"/>
                  </a:lnTo>
                  <a:lnTo>
                    <a:pt x="0" y="101"/>
                  </a:lnTo>
                  <a:lnTo>
                    <a:pt x="6" y="95"/>
                  </a:lnTo>
                  <a:lnTo>
                    <a:pt x="12" y="89"/>
                  </a:lnTo>
                  <a:lnTo>
                    <a:pt x="18" y="89"/>
                  </a:lnTo>
                  <a:lnTo>
                    <a:pt x="18" y="83"/>
                  </a:lnTo>
                  <a:lnTo>
                    <a:pt x="24" y="83"/>
                  </a:lnTo>
                  <a:lnTo>
                    <a:pt x="24" y="89"/>
                  </a:lnTo>
                  <a:lnTo>
                    <a:pt x="24" y="95"/>
                  </a:lnTo>
                  <a:lnTo>
                    <a:pt x="18" y="95"/>
                  </a:lnTo>
                  <a:lnTo>
                    <a:pt x="18" y="101"/>
                  </a:lnTo>
                  <a:lnTo>
                    <a:pt x="12" y="107"/>
                  </a:lnTo>
                  <a:lnTo>
                    <a:pt x="12" y="113"/>
                  </a:lnTo>
                  <a:lnTo>
                    <a:pt x="6" y="119"/>
                  </a:lnTo>
                  <a:lnTo>
                    <a:pt x="0" y="119"/>
                  </a:lnTo>
                  <a:lnTo>
                    <a:pt x="0" y="125"/>
                  </a:lnTo>
                  <a:lnTo>
                    <a:pt x="6" y="125"/>
                  </a:lnTo>
                  <a:lnTo>
                    <a:pt x="6" y="119"/>
                  </a:lnTo>
                  <a:lnTo>
                    <a:pt x="12" y="119"/>
                  </a:lnTo>
                  <a:lnTo>
                    <a:pt x="18" y="113"/>
                  </a:lnTo>
                  <a:lnTo>
                    <a:pt x="24" y="107"/>
                  </a:lnTo>
                  <a:lnTo>
                    <a:pt x="24" y="101"/>
                  </a:lnTo>
                  <a:lnTo>
                    <a:pt x="30" y="89"/>
                  </a:lnTo>
                  <a:lnTo>
                    <a:pt x="30" y="83"/>
                  </a:lnTo>
                  <a:lnTo>
                    <a:pt x="35" y="83"/>
                  </a:lnTo>
                  <a:lnTo>
                    <a:pt x="41" y="89"/>
                  </a:lnTo>
                  <a:lnTo>
                    <a:pt x="41" y="95"/>
                  </a:lnTo>
                  <a:lnTo>
                    <a:pt x="41" y="101"/>
                  </a:lnTo>
                  <a:lnTo>
                    <a:pt x="41" y="107"/>
                  </a:lnTo>
                  <a:lnTo>
                    <a:pt x="47" y="107"/>
                  </a:lnTo>
                  <a:lnTo>
                    <a:pt x="47" y="101"/>
                  </a:lnTo>
                  <a:lnTo>
                    <a:pt x="47" y="95"/>
                  </a:lnTo>
                  <a:lnTo>
                    <a:pt x="47" y="89"/>
                  </a:lnTo>
                  <a:lnTo>
                    <a:pt x="41" y="83"/>
                  </a:lnTo>
                  <a:lnTo>
                    <a:pt x="35" y="77"/>
                  </a:lnTo>
                  <a:lnTo>
                    <a:pt x="35" y="71"/>
                  </a:lnTo>
                  <a:lnTo>
                    <a:pt x="41" y="65"/>
                  </a:lnTo>
                  <a:lnTo>
                    <a:pt x="41" y="59"/>
                  </a:lnTo>
                  <a:lnTo>
                    <a:pt x="41" y="53"/>
                  </a:lnTo>
                  <a:lnTo>
                    <a:pt x="47" y="53"/>
                  </a:lnTo>
                  <a:lnTo>
                    <a:pt x="53" y="59"/>
                  </a:lnTo>
                  <a:lnTo>
                    <a:pt x="59" y="59"/>
                  </a:lnTo>
                  <a:lnTo>
                    <a:pt x="59" y="65"/>
                  </a:lnTo>
                  <a:lnTo>
                    <a:pt x="59" y="77"/>
                  </a:lnTo>
                  <a:lnTo>
                    <a:pt x="65" y="77"/>
                  </a:lnTo>
                  <a:lnTo>
                    <a:pt x="65" y="71"/>
                  </a:lnTo>
                  <a:lnTo>
                    <a:pt x="65" y="65"/>
                  </a:lnTo>
                  <a:lnTo>
                    <a:pt x="59" y="65"/>
                  </a:lnTo>
                  <a:lnTo>
                    <a:pt x="59" y="59"/>
                  </a:lnTo>
                  <a:lnTo>
                    <a:pt x="59" y="53"/>
                  </a:lnTo>
                  <a:lnTo>
                    <a:pt x="53" y="53"/>
                  </a:lnTo>
                  <a:lnTo>
                    <a:pt x="47" y="47"/>
                  </a:lnTo>
                  <a:lnTo>
                    <a:pt x="41" y="47"/>
                  </a:lnTo>
                  <a:lnTo>
                    <a:pt x="41" y="41"/>
                  </a:lnTo>
                  <a:lnTo>
                    <a:pt x="47" y="35"/>
                  </a:lnTo>
                  <a:lnTo>
                    <a:pt x="47" y="29"/>
                  </a:lnTo>
                  <a:lnTo>
                    <a:pt x="53" y="29"/>
                  </a:lnTo>
                  <a:lnTo>
                    <a:pt x="59" y="29"/>
                  </a:lnTo>
                  <a:lnTo>
                    <a:pt x="59" y="35"/>
                  </a:lnTo>
                  <a:lnTo>
                    <a:pt x="65" y="35"/>
                  </a:lnTo>
                  <a:lnTo>
                    <a:pt x="65" y="41"/>
                  </a:lnTo>
                  <a:lnTo>
                    <a:pt x="65" y="47"/>
                  </a:lnTo>
                  <a:lnTo>
                    <a:pt x="71" y="47"/>
                  </a:lnTo>
                  <a:lnTo>
                    <a:pt x="71" y="41"/>
                  </a:lnTo>
                  <a:lnTo>
                    <a:pt x="71" y="35"/>
                  </a:lnTo>
                  <a:lnTo>
                    <a:pt x="65" y="35"/>
                  </a:lnTo>
                  <a:lnTo>
                    <a:pt x="65" y="29"/>
                  </a:lnTo>
                  <a:lnTo>
                    <a:pt x="59" y="23"/>
                  </a:lnTo>
                  <a:lnTo>
                    <a:pt x="53" y="23"/>
                  </a:lnTo>
                  <a:lnTo>
                    <a:pt x="53" y="17"/>
                  </a:lnTo>
                  <a:lnTo>
                    <a:pt x="53" y="11"/>
                  </a:lnTo>
                  <a:lnTo>
                    <a:pt x="53" y="6"/>
                  </a:lnTo>
                  <a:lnTo>
                    <a:pt x="47" y="0"/>
                  </a:lnTo>
                  <a:lnTo>
                    <a:pt x="47" y="6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93" name="Freeform 479"/>
            <p:cNvSpPr>
              <a:spLocks/>
            </p:cNvSpPr>
            <p:nvPr/>
          </p:nvSpPr>
          <p:spPr bwMode="auto">
            <a:xfrm>
              <a:off x="4582" y="2121"/>
              <a:ext cx="119" cy="65"/>
            </a:xfrm>
            <a:custGeom>
              <a:avLst/>
              <a:gdLst>
                <a:gd name="T0" fmla="*/ 102 w 119"/>
                <a:gd name="T1" fmla="*/ 0 h 65"/>
                <a:gd name="T2" fmla="*/ 90 w 119"/>
                <a:gd name="T3" fmla="*/ 6 h 65"/>
                <a:gd name="T4" fmla="*/ 78 w 119"/>
                <a:gd name="T5" fmla="*/ 12 h 65"/>
                <a:gd name="T6" fmla="*/ 72 w 119"/>
                <a:gd name="T7" fmla="*/ 12 h 65"/>
                <a:gd name="T8" fmla="*/ 66 w 119"/>
                <a:gd name="T9" fmla="*/ 12 h 65"/>
                <a:gd name="T10" fmla="*/ 60 w 119"/>
                <a:gd name="T11" fmla="*/ 12 h 65"/>
                <a:gd name="T12" fmla="*/ 54 w 119"/>
                <a:gd name="T13" fmla="*/ 12 h 65"/>
                <a:gd name="T14" fmla="*/ 42 w 119"/>
                <a:gd name="T15" fmla="*/ 12 h 65"/>
                <a:gd name="T16" fmla="*/ 36 w 119"/>
                <a:gd name="T17" fmla="*/ 12 h 65"/>
                <a:gd name="T18" fmla="*/ 42 w 119"/>
                <a:gd name="T19" fmla="*/ 12 h 65"/>
                <a:gd name="T20" fmla="*/ 48 w 119"/>
                <a:gd name="T21" fmla="*/ 12 h 65"/>
                <a:gd name="T22" fmla="*/ 54 w 119"/>
                <a:gd name="T23" fmla="*/ 12 h 65"/>
                <a:gd name="T24" fmla="*/ 60 w 119"/>
                <a:gd name="T25" fmla="*/ 18 h 65"/>
                <a:gd name="T26" fmla="*/ 60 w 119"/>
                <a:gd name="T27" fmla="*/ 18 h 65"/>
                <a:gd name="T28" fmla="*/ 60 w 119"/>
                <a:gd name="T29" fmla="*/ 24 h 65"/>
                <a:gd name="T30" fmla="*/ 54 w 119"/>
                <a:gd name="T31" fmla="*/ 30 h 65"/>
                <a:gd name="T32" fmla="*/ 48 w 119"/>
                <a:gd name="T33" fmla="*/ 30 h 65"/>
                <a:gd name="T34" fmla="*/ 36 w 119"/>
                <a:gd name="T35" fmla="*/ 30 h 65"/>
                <a:gd name="T36" fmla="*/ 30 w 119"/>
                <a:gd name="T37" fmla="*/ 30 h 65"/>
                <a:gd name="T38" fmla="*/ 18 w 119"/>
                <a:gd name="T39" fmla="*/ 30 h 65"/>
                <a:gd name="T40" fmla="*/ 18 w 119"/>
                <a:gd name="T41" fmla="*/ 30 h 65"/>
                <a:gd name="T42" fmla="*/ 24 w 119"/>
                <a:gd name="T43" fmla="*/ 30 h 65"/>
                <a:gd name="T44" fmla="*/ 36 w 119"/>
                <a:gd name="T45" fmla="*/ 30 h 65"/>
                <a:gd name="T46" fmla="*/ 42 w 119"/>
                <a:gd name="T47" fmla="*/ 36 h 65"/>
                <a:gd name="T48" fmla="*/ 42 w 119"/>
                <a:gd name="T49" fmla="*/ 41 h 65"/>
                <a:gd name="T50" fmla="*/ 30 w 119"/>
                <a:gd name="T51" fmla="*/ 47 h 65"/>
                <a:gd name="T52" fmla="*/ 18 w 119"/>
                <a:gd name="T53" fmla="*/ 47 h 65"/>
                <a:gd name="T54" fmla="*/ 12 w 119"/>
                <a:gd name="T55" fmla="*/ 47 h 65"/>
                <a:gd name="T56" fmla="*/ 0 w 119"/>
                <a:gd name="T57" fmla="*/ 47 h 65"/>
                <a:gd name="T58" fmla="*/ 0 w 119"/>
                <a:gd name="T59" fmla="*/ 53 h 65"/>
                <a:gd name="T60" fmla="*/ 6 w 119"/>
                <a:gd name="T61" fmla="*/ 53 h 65"/>
                <a:gd name="T62" fmla="*/ 18 w 119"/>
                <a:gd name="T63" fmla="*/ 53 h 65"/>
                <a:gd name="T64" fmla="*/ 30 w 119"/>
                <a:gd name="T65" fmla="*/ 47 h 65"/>
                <a:gd name="T66" fmla="*/ 42 w 119"/>
                <a:gd name="T67" fmla="*/ 41 h 65"/>
                <a:gd name="T68" fmla="*/ 54 w 119"/>
                <a:gd name="T69" fmla="*/ 47 h 65"/>
                <a:gd name="T70" fmla="*/ 54 w 119"/>
                <a:gd name="T71" fmla="*/ 53 h 65"/>
                <a:gd name="T72" fmla="*/ 48 w 119"/>
                <a:gd name="T73" fmla="*/ 65 h 65"/>
                <a:gd name="T74" fmla="*/ 48 w 119"/>
                <a:gd name="T75" fmla="*/ 65 h 65"/>
                <a:gd name="T76" fmla="*/ 54 w 119"/>
                <a:gd name="T77" fmla="*/ 59 h 65"/>
                <a:gd name="T78" fmla="*/ 60 w 119"/>
                <a:gd name="T79" fmla="*/ 47 h 65"/>
                <a:gd name="T80" fmla="*/ 60 w 119"/>
                <a:gd name="T81" fmla="*/ 36 h 65"/>
                <a:gd name="T82" fmla="*/ 66 w 119"/>
                <a:gd name="T83" fmla="*/ 30 h 65"/>
                <a:gd name="T84" fmla="*/ 72 w 119"/>
                <a:gd name="T85" fmla="*/ 24 h 65"/>
                <a:gd name="T86" fmla="*/ 78 w 119"/>
                <a:gd name="T87" fmla="*/ 24 h 65"/>
                <a:gd name="T88" fmla="*/ 84 w 119"/>
                <a:gd name="T89" fmla="*/ 24 h 65"/>
                <a:gd name="T90" fmla="*/ 84 w 119"/>
                <a:gd name="T91" fmla="*/ 41 h 65"/>
                <a:gd name="T92" fmla="*/ 84 w 119"/>
                <a:gd name="T93" fmla="*/ 47 h 65"/>
                <a:gd name="T94" fmla="*/ 84 w 119"/>
                <a:gd name="T95" fmla="*/ 47 h 65"/>
                <a:gd name="T96" fmla="*/ 84 w 119"/>
                <a:gd name="T97" fmla="*/ 41 h 65"/>
                <a:gd name="T98" fmla="*/ 90 w 119"/>
                <a:gd name="T99" fmla="*/ 24 h 65"/>
                <a:gd name="T100" fmla="*/ 90 w 119"/>
                <a:gd name="T101" fmla="*/ 18 h 65"/>
                <a:gd name="T102" fmla="*/ 96 w 119"/>
                <a:gd name="T103" fmla="*/ 12 h 65"/>
                <a:gd name="T104" fmla="*/ 108 w 119"/>
                <a:gd name="T105" fmla="*/ 6 h 65"/>
                <a:gd name="T106" fmla="*/ 114 w 119"/>
                <a:gd name="T107" fmla="*/ 0 h 65"/>
                <a:gd name="T108" fmla="*/ 114 w 119"/>
                <a:gd name="T109" fmla="*/ 0 h 65"/>
                <a:gd name="T110" fmla="*/ 108 w 119"/>
                <a:gd name="T111" fmla="*/ 0 h 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9"/>
                <a:gd name="T169" fmla="*/ 0 h 65"/>
                <a:gd name="T170" fmla="*/ 119 w 119"/>
                <a:gd name="T171" fmla="*/ 65 h 6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9" h="65">
                  <a:moveTo>
                    <a:pt x="102" y="0"/>
                  </a:moveTo>
                  <a:lnTo>
                    <a:pt x="102" y="0"/>
                  </a:lnTo>
                  <a:lnTo>
                    <a:pt x="96" y="0"/>
                  </a:lnTo>
                  <a:lnTo>
                    <a:pt x="90" y="6"/>
                  </a:lnTo>
                  <a:lnTo>
                    <a:pt x="84" y="6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72" y="18"/>
                  </a:lnTo>
                  <a:lnTo>
                    <a:pt x="66" y="12"/>
                  </a:lnTo>
                  <a:lnTo>
                    <a:pt x="60" y="12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42" y="12"/>
                  </a:lnTo>
                  <a:lnTo>
                    <a:pt x="48" y="12"/>
                  </a:lnTo>
                  <a:lnTo>
                    <a:pt x="54" y="12"/>
                  </a:lnTo>
                  <a:lnTo>
                    <a:pt x="54" y="18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0" y="24"/>
                  </a:lnTo>
                  <a:lnTo>
                    <a:pt x="60" y="30"/>
                  </a:lnTo>
                  <a:lnTo>
                    <a:pt x="54" y="30"/>
                  </a:lnTo>
                  <a:lnTo>
                    <a:pt x="48" y="30"/>
                  </a:lnTo>
                  <a:lnTo>
                    <a:pt x="42" y="30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18" y="30"/>
                  </a:lnTo>
                  <a:lnTo>
                    <a:pt x="24" y="30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42" y="36"/>
                  </a:lnTo>
                  <a:lnTo>
                    <a:pt x="42" y="41"/>
                  </a:lnTo>
                  <a:lnTo>
                    <a:pt x="36" y="41"/>
                  </a:lnTo>
                  <a:lnTo>
                    <a:pt x="30" y="47"/>
                  </a:lnTo>
                  <a:lnTo>
                    <a:pt x="24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6" y="47"/>
                  </a:lnTo>
                  <a:lnTo>
                    <a:pt x="0" y="47"/>
                  </a:lnTo>
                  <a:lnTo>
                    <a:pt x="0" y="53"/>
                  </a:lnTo>
                  <a:lnTo>
                    <a:pt x="6" y="53"/>
                  </a:lnTo>
                  <a:lnTo>
                    <a:pt x="12" y="53"/>
                  </a:lnTo>
                  <a:lnTo>
                    <a:pt x="18" y="53"/>
                  </a:lnTo>
                  <a:lnTo>
                    <a:pt x="24" y="53"/>
                  </a:lnTo>
                  <a:lnTo>
                    <a:pt x="30" y="47"/>
                  </a:lnTo>
                  <a:lnTo>
                    <a:pt x="36" y="47"/>
                  </a:lnTo>
                  <a:lnTo>
                    <a:pt x="42" y="41"/>
                  </a:lnTo>
                  <a:lnTo>
                    <a:pt x="48" y="41"/>
                  </a:lnTo>
                  <a:lnTo>
                    <a:pt x="54" y="47"/>
                  </a:lnTo>
                  <a:lnTo>
                    <a:pt x="54" y="53"/>
                  </a:lnTo>
                  <a:lnTo>
                    <a:pt x="48" y="59"/>
                  </a:lnTo>
                  <a:lnTo>
                    <a:pt x="48" y="65"/>
                  </a:lnTo>
                  <a:lnTo>
                    <a:pt x="54" y="59"/>
                  </a:lnTo>
                  <a:lnTo>
                    <a:pt x="54" y="53"/>
                  </a:lnTo>
                  <a:lnTo>
                    <a:pt x="60" y="47"/>
                  </a:lnTo>
                  <a:lnTo>
                    <a:pt x="54" y="41"/>
                  </a:lnTo>
                  <a:lnTo>
                    <a:pt x="60" y="36"/>
                  </a:lnTo>
                  <a:lnTo>
                    <a:pt x="66" y="30"/>
                  </a:lnTo>
                  <a:lnTo>
                    <a:pt x="72" y="24"/>
                  </a:lnTo>
                  <a:lnTo>
                    <a:pt x="78" y="24"/>
                  </a:lnTo>
                  <a:lnTo>
                    <a:pt x="84" y="24"/>
                  </a:lnTo>
                  <a:lnTo>
                    <a:pt x="84" y="30"/>
                  </a:lnTo>
                  <a:lnTo>
                    <a:pt x="84" y="41"/>
                  </a:lnTo>
                  <a:lnTo>
                    <a:pt x="84" y="47"/>
                  </a:lnTo>
                  <a:lnTo>
                    <a:pt x="84" y="41"/>
                  </a:lnTo>
                  <a:lnTo>
                    <a:pt x="90" y="36"/>
                  </a:lnTo>
                  <a:lnTo>
                    <a:pt x="90" y="24"/>
                  </a:lnTo>
                  <a:lnTo>
                    <a:pt x="84" y="18"/>
                  </a:lnTo>
                  <a:lnTo>
                    <a:pt x="90" y="18"/>
                  </a:lnTo>
                  <a:lnTo>
                    <a:pt x="90" y="12"/>
                  </a:lnTo>
                  <a:lnTo>
                    <a:pt x="96" y="12"/>
                  </a:lnTo>
                  <a:lnTo>
                    <a:pt x="102" y="6"/>
                  </a:lnTo>
                  <a:lnTo>
                    <a:pt x="108" y="6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9" y="0"/>
                  </a:lnTo>
                  <a:lnTo>
                    <a:pt x="114" y="0"/>
                  </a:lnTo>
                  <a:lnTo>
                    <a:pt x="108" y="0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94" name="Freeform 480"/>
            <p:cNvSpPr>
              <a:spLocks/>
            </p:cNvSpPr>
            <p:nvPr/>
          </p:nvSpPr>
          <p:spPr bwMode="auto">
            <a:xfrm>
              <a:off x="4743" y="2085"/>
              <a:ext cx="12" cy="6"/>
            </a:xfrm>
            <a:custGeom>
              <a:avLst/>
              <a:gdLst>
                <a:gd name="T0" fmla="*/ 0 w 12"/>
                <a:gd name="T1" fmla="*/ 0 h 6"/>
                <a:gd name="T2" fmla="*/ 6 w 12"/>
                <a:gd name="T3" fmla="*/ 0 h 6"/>
                <a:gd name="T4" fmla="*/ 6 w 12"/>
                <a:gd name="T5" fmla="*/ 0 h 6"/>
                <a:gd name="T6" fmla="*/ 12 w 12"/>
                <a:gd name="T7" fmla="*/ 0 h 6"/>
                <a:gd name="T8" fmla="*/ 12 w 12"/>
                <a:gd name="T9" fmla="*/ 0 h 6"/>
                <a:gd name="T10" fmla="*/ 12 w 12"/>
                <a:gd name="T11" fmla="*/ 0 h 6"/>
                <a:gd name="T12" fmla="*/ 12 w 12"/>
                <a:gd name="T13" fmla="*/ 6 h 6"/>
                <a:gd name="T14" fmla="*/ 12 w 12"/>
                <a:gd name="T15" fmla="*/ 6 h 6"/>
                <a:gd name="T16" fmla="*/ 12 w 12"/>
                <a:gd name="T17" fmla="*/ 6 h 6"/>
                <a:gd name="T18" fmla="*/ 12 w 12"/>
                <a:gd name="T19" fmla="*/ 6 h 6"/>
                <a:gd name="T20" fmla="*/ 6 w 12"/>
                <a:gd name="T21" fmla="*/ 6 h 6"/>
                <a:gd name="T22" fmla="*/ 6 w 12"/>
                <a:gd name="T23" fmla="*/ 6 h 6"/>
                <a:gd name="T24" fmla="*/ 0 w 12"/>
                <a:gd name="T25" fmla="*/ 6 h 6"/>
                <a:gd name="T26" fmla="*/ 0 w 12"/>
                <a:gd name="T27" fmla="*/ 6 h 6"/>
                <a:gd name="T28" fmla="*/ 0 w 12"/>
                <a:gd name="T29" fmla="*/ 0 h 6"/>
                <a:gd name="T30" fmla="*/ 0 w 12"/>
                <a:gd name="T31" fmla="*/ 0 h 6"/>
                <a:gd name="T32" fmla="*/ 0 w 12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6"/>
                <a:gd name="T53" fmla="*/ 12 w 12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95" name="Freeform 481"/>
            <p:cNvSpPr>
              <a:spLocks/>
            </p:cNvSpPr>
            <p:nvPr/>
          </p:nvSpPr>
          <p:spPr bwMode="auto">
            <a:xfrm>
              <a:off x="4743" y="2109"/>
              <a:ext cx="6" cy="6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0 h 6"/>
                <a:gd name="T4" fmla="*/ 6 w 6"/>
                <a:gd name="T5" fmla="*/ 0 h 6"/>
                <a:gd name="T6" fmla="*/ 6 w 6"/>
                <a:gd name="T7" fmla="*/ 0 h 6"/>
                <a:gd name="T8" fmla="*/ 6 w 6"/>
                <a:gd name="T9" fmla="*/ 0 h 6"/>
                <a:gd name="T10" fmla="*/ 6 w 6"/>
                <a:gd name="T11" fmla="*/ 0 h 6"/>
                <a:gd name="T12" fmla="*/ 6 w 6"/>
                <a:gd name="T13" fmla="*/ 6 h 6"/>
                <a:gd name="T14" fmla="*/ 6 w 6"/>
                <a:gd name="T15" fmla="*/ 6 h 6"/>
                <a:gd name="T16" fmla="*/ 6 w 6"/>
                <a:gd name="T17" fmla="*/ 6 h 6"/>
                <a:gd name="T18" fmla="*/ 6 w 6"/>
                <a:gd name="T19" fmla="*/ 6 h 6"/>
                <a:gd name="T20" fmla="*/ 0 w 6"/>
                <a:gd name="T21" fmla="*/ 6 h 6"/>
                <a:gd name="T22" fmla="*/ 0 w 6"/>
                <a:gd name="T23" fmla="*/ 6 h 6"/>
                <a:gd name="T24" fmla="*/ 0 w 6"/>
                <a:gd name="T25" fmla="*/ 6 h 6"/>
                <a:gd name="T26" fmla="*/ 0 w 6"/>
                <a:gd name="T27" fmla="*/ 6 h 6"/>
                <a:gd name="T28" fmla="*/ 0 w 6"/>
                <a:gd name="T29" fmla="*/ 6 h 6"/>
                <a:gd name="T30" fmla="*/ 0 w 6"/>
                <a:gd name="T31" fmla="*/ 0 h 6"/>
                <a:gd name="T32" fmla="*/ 0 w 6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"/>
                <a:gd name="T52" fmla="*/ 0 h 6"/>
                <a:gd name="T53" fmla="*/ 6 w 6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" h="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96" name="Freeform 482"/>
            <p:cNvSpPr>
              <a:spLocks/>
            </p:cNvSpPr>
            <p:nvPr/>
          </p:nvSpPr>
          <p:spPr bwMode="auto">
            <a:xfrm>
              <a:off x="4761" y="2127"/>
              <a:ext cx="12" cy="12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0 h 12"/>
                <a:gd name="T8" fmla="*/ 12 w 12"/>
                <a:gd name="T9" fmla="*/ 0 h 12"/>
                <a:gd name="T10" fmla="*/ 12 w 12"/>
                <a:gd name="T11" fmla="*/ 6 h 12"/>
                <a:gd name="T12" fmla="*/ 12 w 12"/>
                <a:gd name="T13" fmla="*/ 6 h 12"/>
                <a:gd name="T14" fmla="*/ 12 w 12"/>
                <a:gd name="T15" fmla="*/ 6 h 12"/>
                <a:gd name="T16" fmla="*/ 12 w 12"/>
                <a:gd name="T17" fmla="*/ 12 h 12"/>
                <a:gd name="T18" fmla="*/ 12 w 12"/>
                <a:gd name="T19" fmla="*/ 12 h 12"/>
                <a:gd name="T20" fmla="*/ 6 w 12"/>
                <a:gd name="T21" fmla="*/ 12 h 12"/>
                <a:gd name="T22" fmla="*/ 6 w 12"/>
                <a:gd name="T23" fmla="*/ 12 h 12"/>
                <a:gd name="T24" fmla="*/ 0 w 12"/>
                <a:gd name="T25" fmla="*/ 12 h 12"/>
                <a:gd name="T26" fmla="*/ 0 w 12"/>
                <a:gd name="T27" fmla="*/ 6 h 12"/>
                <a:gd name="T28" fmla="*/ 0 w 12"/>
                <a:gd name="T29" fmla="*/ 6 h 12"/>
                <a:gd name="T30" fmla="*/ 0 w 12"/>
                <a:gd name="T31" fmla="*/ 6 h 12"/>
                <a:gd name="T32" fmla="*/ 0 w 12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6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97" name="Freeform 483"/>
            <p:cNvSpPr>
              <a:spLocks/>
            </p:cNvSpPr>
            <p:nvPr/>
          </p:nvSpPr>
          <p:spPr bwMode="auto">
            <a:xfrm>
              <a:off x="4719" y="2121"/>
              <a:ext cx="12" cy="12"/>
            </a:xfrm>
            <a:custGeom>
              <a:avLst/>
              <a:gdLst>
                <a:gd name="T0" fmla="*/ 6 w 12"/>
                <a:gd name="T1" fmla="*/ 0 h 12"/>
                <a:gd name="T2" fmla="*/ 6 w 12"/>
                <a:gd name="T3" fmla="*/ 0 h 12"/>
                <a:gd name="T4" fmla="*/ 12 w 12"/>
                <a:gd name="T5" fmla="*/ 6 h 12"/>
                <a:gd name="T6" fmla="*/ 12 w 12"/>
                <a:gd name="T7" fmla="*/ 6 h 12"/>
                <a:gd name="T8" fmla="*/ 12 w 12"/>
                <a:gd name="T9" fmla="*/ 6 h 12"/>
                <a:gd name="T10" fmla="*/ 12 w 12"/>
                <a:gd name="T11" fmla="*/ 12 h 12"/>
                <a:gd name="T12" fmla="*/ 12 w 12"/>
                <a:gd name="T13" fmla="*/ 12 h 12"/>
                <a:gd name="T14" fmla="*/ 6 w 12"/>
                <a:gd name="T15" fmla="*/ 12 h 12"/>
                <a:gd name="T16" fmla="*/ 6 w 12"/>
                <a:gd name="T17" fmla="*/ 12 h 12"/>
                <a:gd name="T18" fmla="*/ 0 w 12"/>
                <a:gd name="T19" fmla="*/ 12 h 12"/>
                <a:gd name="T20" fmla="*/ 0 w 12"/>
                <a:gd name="T21" fmla="*/ 12 h 12"/>
                <a:gd name="T22" fmla="*/ 0 w 12"/>
                <a:gd name="T23" fmla="*/ 12 h 12"/>
                <a:gd name="T24" fmla="*/ 0 w 12"/>
                <a:gd name="T25" fmla="*/ 12 h 12"/>
                <a:gd name="T26" fmla="*/ 0 w 12"/>
                <a:gd name="T27" fmla="*/ 6 h 12"/>
                <a:gd name="T28" fmla="*/ 0 w 12"/>
                <a:gd name="T29" fmla="*/ 6 h 12"/>
                <a:gd name="T30" fmla="*/ 0 w 12"/>
                <a:gd name="T31" fmla="*/ 0 h 12"/>
                <a:gd name="T32" fmla="*/ 6 w 1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6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98" name="Freeform 484"/>
            <p:cNvSpPr>
              <a:spLocks/>
            </p:cNvSpPr>
            <p:nvPr/>
          </p:nvSpPr>
          <p:spPr bwMode="auto">
            <a:xfrm>
              <a:off x="4707" y="2097"/>
              <a:ext cx="18" cy="12"/>
            </a:xfrm>
            <a:custGeom>
              <a:avLst/>
              <a:gdLst>
                <a:gd name="T0" fmla="*/ 0 w 18"/>
                <a:gd name="T1" fmla="*/ 6 h 12"/>
                <a:gd name="T2" fmla="*/ 0 w 18"/>
                <a:gd name="T3" fmla="*/ 0 h 12"/>
                <a:gd name="T4" fmla="*/ 6 w 18"/>
                <a:gd name="T5" fmla="*/ 0 h 12"/>
                <a:gd name="T6" fmla="*/ 6 w 18"/>
                <a:gd name="T7" fmla="*/ 0 h 12"/>
                <a:gd name="T8" fmla="*/ 12 w 18"/>
                <a:gd name="T9" fmla="*/ 0 h 12"/>
                <a:gd name="T10" fmla="*/ 12 w 18"/>
                <a:gd name="T11" fmla="*/ 0 h 12"/>
                <a:gd name="T12" fmla="*/ 12 w 18"/>
                <a:gd name="T13" fmla="*/ 0 h 12"/>
                <a:gd name="T14" fmla="*/ 18 w 18"/>
                <a:gd name="T15" fmla="*/ 0 h 12"/>
                <a:gd name="T16" fmla="*/ 18 w 18"/>
                <a:gd name="T17" fmla="*/ 0 h 12"/>
                <a:gd name="T18" fmla="*/ 18 w 18"/>
                <a:gd name="T19" fmla="*/ 6 h 12"/>
                <a:gd name="T20" fmla="*/ 18 w 18"/>
                <a:gd name="T21" fmla="*/ 6 h 12"/>
                <a:gd name="T22" fmla="*/ 12 w 18"/>
                <a:gd name="T23" fmla="*/ 6 h 12"/>
                <a:gd name="T24" fmla="*/ 12 w 18"/>
                <a:gd name="T25" fmla="*/ 12 h 12"/>
                <a:gd name="T26" fmla="*/ 12 w 18"/>
                <a:gd name="T27" fmla="*/ 12 h 12"/>
                <a:gd name="T28" fmla="*/ 6 w 18"/>
                <a:gd name="T29" fmla="*/ 12 h 12"/>
                <a:gd name="T30" fmla="*/ 6 w 18"/>
                <a:gd name="T31" fmla="*/ 6 h 12"/>
                <a:gd name="T32" fmla="*/ 0 w 1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2"/>
                <a:gd name="T53" fmla="*/ 18 w 1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2">
                  <a:moveTo>
                    <a:pt x="0" y="6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799" name="Freeform 485"/>
            <p:cNvSpPr>
              <a:spLocks/>
            </p:cNvSpPr>
            <p:nvPr/>
          </p:nvSpPr>
          <p:spPr bwMode="auto">
            <a:xfrm>
              <a:off x="4690" y="2091"/>
              <a:ext cx="11" cy="12"/>
            </a:xfrm>
            <a:custGeom>
              <a:avLst/>
              <a:gdLst>
                <a:gd name="T0" fmla="*/ 0 w 11"/>
                <a:gd name="T1" fmla="*/ 12 h 12"/>
                <a:gd name="T2" fmla="*/ 0 w 11"/>
                <a:gd name="T3" fmla="*/ 6 h 12"/>
                <a:gd name="T4" fmla="*/ 0 w 11"/>
                <a:gd name="T5" fmla="*/ 6 h 12"/>
                <a:gd name="T6" fmla="*/ 6 w 11"/>
                <a:gd name="T7" fmla="*/ 6 h 12"/>
                <a:gd name="T8" fmla="*/ 6 w 11"/>
                <a:gd name="T9" fmla="*/ 0 h 12"/>
                <a:gd name="T10" fmla="*/ 6 w 11"/>
                <a:gd name="T11" fmla="*/ 0 h 12"/>
                <a:gd name="T12" fmla="*/ 11 w 11"/>
                <a:gd name="T13" fmla="*/ 6 h 12"/>
                <a:gd name="T14" fmla="*/ 11 w 11"/>
                <a:gd name="T15" fmla="*/ 6 h 12"/>
                <a:gd name="T16" fmla="*/ 11 w 11"/>
                <a:gd name="T17" fmla="*/ 6 h 12"/>
                <a:gd name="T18" fmla="*/ 11 w 11"/>
                <a:gd name="T19" fmla="*/ 12 h 12"/>
                <a:gd name="T20" fmla="*/ 11 w 11"/>
                <a:gd name="T21" fmla="*/ 12 h 12"/>
                <a:gd name="T22" fmla="*/ 6 w 11"/>
                <a:gd name="T23" fmla="*/ 12 h 12"/>
                <a:gd name="T24" fmla="*/ 6 w 11"/>
                <a:gd name="T25" fmla="*/ 12 h 12"/>
                <a:gd name="T26" fmla="*/ 6 w 11"/>
                <a:gd name="T27" fmla="*/ 12 h 12"/>
                <a:gd name="T28" fmla="*/ 0 w 11"/>
                <a:gd name="T29" fmla="*/ 12 h 12"/>
                <a:gd name="T30" fmla="*/ 0 w 11"/>
                <a:gd name="T31" fmla="*/ 12 h 12"/>
                <a:gd name="T32" fmla="*/ 0 w 11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"/>
                <a:gd name="T52" fmla="*/ 0 h 12"/>
                <a:gd name="T53" fmla="*/ 11 w 1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" h="12">
                  <a:moveTo>
                    <a:pt x="0" y="12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1" y="6"/>
                  </a:lnTo>
                  <a:lnTo>
                    <a:pt x="11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800" name="Freeform 486"/>
            <p:cNvSpPr>
              <a:spLocks/>
            </p:cNvSpPr>
            <p:nvPr/>
          </p:nvSpPr>
          <p:spPr bwMode="auto">
            <a:xfrm>
              <a:off x="4707" y="2073"/>
              <a:ext cx="12" cy="12"/>
            </a:xfrm>
            <a:custGeom>
              <a:avLst/>
              <a:gdLst>
                <a:gd name="T0" fmla="*/ 0 w 12"/>
                <a:gd name="T1" fmla="*/ 6 h 12"/>
                <a:gd name="T2" fmla="*/ 0 w 12"/>
                <a:gd name="T3" fmla="*/ 6 h 12"/>
                <a:gd name="T4" fmla="*/ 0 w 12"/>
                <a:gd name="T5" fmla="*/ 6 h 12"/>
                <a:gd name="T6" fmla="*/ 0 w 12"/>
                <a:gd name="T7" fmla="*/ 6 h 12"/>
                <a:gd name="T8" fmla="*/ 6 w 12"/>
                <a:gd name="T9" fmla="*/ 0 h 12"/>
                <a:gd name="T10" fmla="*/ 6 w 12"/>
                <a:gd name="T11" fmla="*/ 0 h 12"/>
                <a:gd name="T12" fmla="*/ 12 w 12"/>
                <a:gd name="T13" fmla="*/ 6 h 12"/>
                <a:gd name="T14" fmla="*/ 12 w 12"/>
                <a:gd name="T15" fmla="*/ 6 h 12"/>
                <a:gd name="T16" fmla="*/ 12 w 12"/>
                <a:gd name="T17" fmla="*/ 6 h 12"/>
                <a:gd name="T18" fmla="*/ 12 w 12"/>
                <a:gd name="T19" fmla="*/ 6 h 12"/>
                <a:gd name="T20" fmla="*/ 12 w 12"/>
                <a:gd name="T21" fmla="*/ 12 h 12"/>
                <a:gd name="T22" fmla="*/ 6 w 12"/>
                <a:gd name="T23" fmla="*/ 12 h 12"/>
                <a:gd name="T24" fmla="*/ 6 w 12"/>
                <a:gd name="T25" fmla="*/ 12 h 12"/>
                <a:gd name="T26" fmla="*/ 6 w 12"/>
                <a:gd name="T27" fmla="*/ 12 h 12"/>
                <a:gd name="T28" fmla="*/ 0 w 12"/>
                <a:gd name="T29" fmla="*/ 12 h 12"/>
                <a:gd name="T30" fmla="*/ 0 w 12"/>
                <a:gd name="T31" fmla="*/ 12 h 12"/>
                <a:gd name="T32" fmla="*/ 0 w 12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801" name="Freeform 487"/>
            <p:cNvSpPr>
              <a:spLocks/>
            </p:cNvSpPr>
            <p:nvPr/>
          </p:nvSpPr>
          <p:spPr bwMode="auto">
            <a:xfrm>
              <a:off x="5114" y="2031"/>
              <a:ext cx="95" cy="96"/>
            </a:xfrm>
            <a:custGeom>
              <a:avLst/>
              <a:gdLst>
                <a:gd name="T0" fmla="*/ 77 w 95"/>
                <a:gd name="T1" fmla="*/ 72 h 96"/>
                <a:gd name="T2" fmla="*/ 83 w 95"/>
                <a:gd name="T3" fmla="*/ 66 h 96"/>
                <a:gd name="T4" fmla="*/ 83 w 95"/>
                <a:gd name="T5" fmla="*/ 54 h 96"/>
                <a:gd name="T6" fmla="*/ 77 w 95"/>
                <a:gd name="T7" fmla="*/ 48 h 96"/>
                <a:gd name="T8" fmla="*/ 65 w 95"/>
                <a:gd name="T9" fmla="*/ 48 h 96"/>
                <a:gd name="T10" fmla="*/ 65 w 95"/>
                <a:gd name="T11" fmla="*/ 36 h 96"/>
                <a:gd name="T12" fmla="*/ 71 w 95"/>
                <a:gd name="T13" fmla="*/ 42 h 96"/>
                <a:gd name="T14" fmla="*/ 77 w 95"/>
                <a:gd name="T15" fmla="*/ 42 h 96"/>
                <a:gd name="T16" fmla="*/ 77 w 95"/>
                <a:gd name="T17" fmla="*/ 48 h 96"/>
                <a:gd name="T18" fmla="*/ 89 w 95"/>
                <a:gd name="T19" fmla="*/ 48 h 96"/>
                <a:gd name="T20" fmla="*/ 95 w 95"/>
                <a:gd name="T21" fmla="*/ 36 h 96"/>
                <a:gd name="T22" fmla="*/ 95 w 95"/>
                <a:gd name="T23" fmla="*/ 30 h 96"/>
                <a:gd name="T24" fmla="*/ 89 w 95"/>
                <a:gd name="T25" fmla="*/ 24 h 96"/>
                <a:gd name="T26" fmla="*/ 83 w 95"/>
                <a:gd name="T27" fmla="*/ 24 h 96"/>
                <a:gd name="T28" fmla="*/ 77 w 95"/>
                <a:gd name="T29" fmla="*/ 24 h 96"/>
                <a:gd name="T30" fmla="*/ 71 w 95"/>
                <a:gd name="T31" fmla="*/ 24 h 96"/>
                <a:gd name="T32" fmla="*/ 77 w 95"/>
                <a:gd name="T33" fmla="*/ 12 h 96"/>
                <a:gd name="T34" fmla="*/ 77 w 95"/>
                <a:gd name="T35" fmla="*/ 0 h 96"/>
                <a:gd name="T36" fmla="*/ 71 w 95"/>
                <a:gd name="T37" fmla="*/ 0 h 96"/>
                <a:gd name="T38" fmla="*/ 59 w 95"/>
                <a:gd name="T39" fmla="*/ 0 h 96"/>
                <a:gd name="T40" fmla="*/ 53 w 95"/>
                <a:gd name="T41" fmla="*/ 12 h 96"/>
                <a:gd name="T42" fmla="*/ 59 w 95"/>
                <a:gd name="T43" fmla="*/ 24 h 96"/>
                <a:gd name="T44" fmla="*/ 53 w 95"/>
                <a:gd name="T45" fmla="*/ 24 h 96"/>
                <a:gd name="T46" fmla="*/ 53 w 95"/>
                <a:gd name="T47" fmla="*/ 18 h 96"/>
                <a:gd name="T48" fmla="*/ 47 w 95"/>
                <a:gd name="T49" fmla="*/ 12 h 96"/>
                <a:gd name="T50" fmla="*/ 35 w 95"/>
                <a:gd name="T51" fmla="*/ 12 h 96"/>
                <a:gd name="T52" fmla="*/ 23 w 95"/>
                <a:gd name="T53" fmla="*/ 6 h 96"/>
                <a:gd name="T54" fmla="*/ 11 w 95"/>
                <a:gd name="T55" fmla="*/ 12 h 96"/>
                <a:gd name="T56" fmla="*/ 11 w 95"/>
                <a:gd name="T57" fmla="*/ 18 h 96"/>
                <a:gd name="T58" fmla="*/ 11 w 95"/>
                <a:gd name="T59" fmla="*/ 24 h 96"/>
                <a:gd name="T60" fmla="*/ 23 w 95"/>
                <a:gd name="T61" fmla="*/ 30 h 96"/>
                <a:gd name="T62" fmla="*/ 29 w 95"/>
                <a:gd name="T63" fmla="*/ 30 h 96"/>
                <a:gd name="T64" fmla="*/ 29 w 95"/>
                <a:gd name="T65" fmla="*/ 42 h 96"/>
                <a:gd name="T66" fmla="*/ 17 w 95"/>
                <a:gd name="T67" fmla="*/ 42 h 96"/>
                <a:gd name="T68" fmla="*/ 11 w 95"/>
                <a:gd name="T69" fmla="*/ 42 h 96"/>
                <a:gd name="T70" fmla="*/ 6 w 95"/>
                <a:gd name="T71" fmla="*/ 48 h 96"/>
                <a:gd name="T72" fmla="*/ 0 w 95"/>
                <a:gd name="T73" fmla="*/ 54 h 96"/>
                <a:gd name="T74" fmla="*/ 6 w 95"/>
                <a:gd name="T75" fmla="*/ 66 h 96"/>
                <a:gd name="T76" fmla="*/ 11 w 95"/>
                <a:gd name="T77" fmla="*/ 66 h 96"/>
                <a:gd name="T78" fmla="*/ 17 w 95"/>
                <a:gd name="T79" fmla="*/ 66 h 96"/>
                <a:gd name="T80" fmla="*/ 23 w 95"/>
                <a:gd name="T81" fmla="*/ 60 h 96"/>
                <a:gd name="T82" fmla="*/ 29 w 95"/>
                <a:gd name="T83" fmla="*/ 54 h 96"/>
                <a:gd name="T84" fmla="*/ 35 w 95"/>
                <a:gd name="T85" fmla="*/ 48 h 96"/>
                <a:gd name="T86" fmla="*/ 41 w 95"/>
                <a:gd name="T87" fmla="*/ 54 h 96"/>
                <a:gd name="T88" fmla="*/ 41 w 95"/>
                <a:gd name="T89" fmla="*/ 60 h 96"/>
                <a:gd name="T90" fmla="*/ 29 w 95"/>
                <a:gd name="T91" fmla="*/ 66 h 96"/>
                <a:gd name="T92" fmla="*/ 23 w 95"/>
                <a:gd name="T93" fmla="*/ 84 h 96"/>
                <a:gd name="T94" fmla="*/ 35 w 95"/>
                <a:gd name="T95" fmla="*/ 90 h 96"/>
                <a:gd name="T96" fmla="*/ 47 w 95"/>
                <a:gd name="T97" fmla="*/ 90 h 96"/>
                <a:gd name="T98" fmla="*/ 53 w 95"/>
                <a:gd name="T99" fmla="*/ 84 h 96"/>
                <a:gd name="T100" fmla="*/ 53 w 95"/>
                <a:gd name="T101" fmla="*/ 78 h 96"/>
                <a:gd name="T102" fmla="*/ 47 w 95"/>
                <a:gd name="T103" fmla="*/ 72 h 96"/>
                <a:gd name="T104" fmla="*/ 47 w 95"/>
                <a:gd name="T105" fmla="*/ 60 h 96"/>
                <a:gd name="T106" fmla="*/ 53 w 95"/>
                <a:gd name="T107" fmla="*/ 54 h 96"/>
                <a:gd name="T108" fmla="*/ 53 w 95"/>
                <a:gd name="T109" fmla="*/ 54 h 96"/>
                <a:gd name="T110" fmla="*/ 65 w 95"/>
                <a:gd name="T111" fmla="*/ 72 h 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5"/>
                <a:gd name="T169" fmla="*/ 0 h 96"/>
                <a:gd name="T170" fmla="*/ 95 w 95"/>
                <a:gd name="T171" fmla="*/ 96 h 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5" h="96">
                  <a:moveTo>
                    <a:pt x="71" y="72"/>
                  </a:moveTo>
                  <a:lnTo>
                    <a:pt x="71" y="72"/>
                  </a:lnTo>
                  <a:lnTo>
                    <a:pt x="77" y="72"/>
                  </a:lnTo>
                  <a:lnTo>
                    <a:pt x="83" y="72"/>
                  </a:lnTo>
                  <a:lnTo>
                    <a:pt x="83" y="66"/>
                  </a:lnTo>
                  <a:lnTo>
                    <a:pt x="89" y="60"/>
                  </a:lnTo>
                  <a:lnTo>
                    <a:pt x="83" y="60"/>
                  </a:lnTo>
                  <a:lnTo>
                    <a:pt x="83" y="54"/>
                  </a:lnTo>
                  <a:lnTo>
                    <a:pt x="83" y="48"/>
                  </a:lnTo>
                  <a:lnTo>
                    <a:pt x="77" y="48"/>
                  </a:lnTo>
                  <a:lnTo>
                    <a:pt x="71" y="48"/>
                  </a:lnTo>
                  <a:lnTo>
                    <a:pt x="65" y="48"/>
                  </a:lnTo>
                  <a:lnTo>
                    <a:pt x="65" y="42"/>
                  </a:lnTo>
                  <a:lnTo>
                    <a:pt x="65" y="36"/>
                  </a:lnTo>
                  <a:lnTo>
                    <a:pt x="71" y="42"/>
                  </a:lnTo>
                  <a:lnTo>
                    <a:pt x="77" y="42"/>
                  </a:lnTo>
                  <a:lnTo>
                    <a:pt x="77" y="48"/>
                  </a:lnTo>
                  <a:lnTo>
                    <a:pt x="83" y="48"/>
                  </a:lnTo>
                  <a:lnTo>
                    <a:pt x="89" y="48"/>
                  </a:lnTo>
                  <a:lnTo>
                    <a:pt x="95" y="42"/>
                  </a:lnTo>
                  <a:lnTo>
                    <a:pt x="95" y="36"/>
                  </a:lnTo>
                  <a:lnTo>
                    <a:pt x="95" y="30"/>
                  </a:lnTo>
                  <a:lnTo>
                    <a:pt x="95" y="24"/>
                  </a:lnTo>
                  <a:lnTo>
                    <a:pt x="89" y="24"/>
                  </a:lnTo>
                  <a:lnTo>
                    <a:pt x="83" y="24"/>
                  </a:lnTo>
                  <a:lnTo>
                    <a:pt x="77" y="24"/>
                  </a:lnTo>
                  <a:lnTo>
                    <a:pt x="71" y="24"/>
                  </a:lnTo>
                  <a:lnTo>
                    <a:pt x="65" y="24"/>
                  </a:lnTo>
                  <a:lnTo>
                    <a:pt x="71" y="18"/>
                  </a:lnTo>
                  <a:lnTo>
                    <a:pt x="77" y="12"/>
                  </a:lnTo>
                  <a:lnTo>
                    <a:pt x="77" y="6"/>
                  </a:lnTo>
                  <a:lnTo>
                    <a:pt x="77" y="0"/>
                  </a:lnTo>
                  <a:lnTo>
                    <a:pt x="71" y="0"/>
                  </a:lnTo>
                  <a:lnTo>
                    <a:pt x="65" y="0"/>
                  </a:lnTo>
                  <a:lnTo>
                    <a:pt x="59" y="0"/>
                  </a:lnTo>
                  <a:lnTo>
                    <a:pt x="59" y="6"/>
                  </a:lnTo>
                  <a:lnTo>
                    <a:pt x="53" y="12"/>
                  </a:lnTo>
                  <a:lnTo>
                    <a:pt x="53" y="18"/>
                  </a:lnTo>
                  <a:lnTo>
                    <a:pt x="59" y="18"/>
                  </a:lnTo>
                  <a:lnTo>
                    <a:pt x="59" y="24"/>
                  </a:lnTo>
                  <a:lnTo>
                    <a:pt x="53" y="24"/>
                  </a:lnTo>
                  <a:lnTo>
                    <a:pt x="53" y="18"/>
                  </a:lnTo>
                  <a:lnTo>
                    <a:pt x="53" y="12"/>
                  </a:lnTo>
                  <a:lnTo>
                    <a:pt x="47" y="12"/>
                  </a:lnTo>
                  <a:lnTo>
                    <a:pt x="35" y="12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7" y="6"/>
                  </a:lnTo>
                  <a:lnTo>
                    <a:pt x="11" y="12"/>
                  </a:lnTo>
                  <a:lnTo>
                    <a:pt x="11" y="18"/>
                  </a:lnTo>
                  <a:lnTo>
                    <a:pt x="11" y="24"/>
                  </a:lnTo>
                  <a:lnTo>
                    <a:pt x="17" y="30"/>
                  </a:lnTo>
                  <a:lnTo>
                    <a:pt x="23" y="30"/>
                  </a:lnTo>
                  <a:lnTo>
                    <a:pt x="29" y="30"/>
                  </a:lnTo>
                  <a:lnTo>
                    <a:pt x="35" y="36"/>
                  </a:lnTo>
                  <a:lnTo>
                    <a:pt x="29" y="36"/>
                  </a:lnTo>
                  <a:lnTo>
                    <a:pt x="29" y="42"/>
                  </a:lnTo>
                  <a:lnTo>
                    <a:pt x="23" y="42"/>
                  </a:lnTo>
                  <a:lnTo>
                    <a:pt x="17" y="42"/>
                  </a:lnTo>
                  <a:lnTo>
                    <a:pt x="11" y="42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6"/>
                  </a:lnTo>
                  <a:lnTo>
                    <a:pt x="6" y="66"/>
                  </a:lnTo>
                  <a:lnTo>
                    <a:pt x="11" y="66"/>
                  </a:lnTo>
                  <a:lnTo>
                    <a:pt x="17" y="66"/>
                  </a:lnTo>
                  <a:lnTo>
                    <a:pt x="23" y="66"/>
                  </a:lnTo>
                  <a:lnTo>
                    <a:pt x="23" y="60"/>
                  </a:lnTo>
                  <a:lnTo>
                    <a:pt x="23" y="54"/>
                  </a:lnTo>
                  <a:lnTo>
                    <a:pt x="29" y="54"/>
                  </a:lnTo>
                  <a:lnTo>
                    <a:pt x="29" y="48"/>
                  </a:lnTo>
                  <a:lnTo>
                    <a:pt x="35" y="48"/>
                  </a:lnTo>
                  <a:lnTo>
                    <a:pt x="41" y="48"/>
                  </a:lnTo>
                  <a:lnTo>
                    <a:pt x="41" y="54"/>
                  </a:lnTo>
                  <a:lnTo>
                    <a:pt x="41" y="60"/>
                  </a:lnTo>
                  <a:lnTo>
                    <a:pt x="35" y="66"/>
                  </a:lnTo>
                  <a:lnTo>
                    <a:pt x="29" y="66"/>
                  </a:lnTo>
                  <a:lnTo>
                    <a:pt x="29" y="72"/>
                  </a:lnTo>
                  <a:lnTo>
                    <a:pt x="23" y="78"/>
                  </a:lnTo>
                  <a:lnTo>
                    <a:pt x="23" y="84"/>
                  </a:lnTo>
                  <a:lnTo>
                    <a:pt x="29" y="84"/>
                  </a:lnTo>
                  <a:lnTo>
                    <a:pt x="29" y="90"/>
                  </a:lnTo>
                  <a:lnTo>
                    <a:pt x="35" y="90"/>
                  </a:lnTo>
                  <a:lnTo>
                    <a:pt x="41" y="96"/>
                  </a:lnTo>
                  <a:lnTo>
                    <a:pt x="41" y="90"/>
                  </a:lnTo>
                  <a:lnTo>
                    <a:pt x="47" y="90"/>
                  </a:lnTo>
                  <a:lnTo>
                    <a:pt x="53" y="90"/>
                  </a:lnTo>
                  <a:lnTo>
                    <a:pt x="53" y="84"/>
                  </a:lnTo>
                  <a:lnTo>
                    <a:pt x="53" y="78"/>
                  </a:lnTo>
                  <a:lnTo>
                    <a:pt x="53" y="72"/>
                  </a:lnTo>
                  <a:lnTo>
                    <a:pt x="47" y="72"/>
                  </a:lnTo>
                  <a:lnTo>
                    <a:pt x="47" y="66"/>
                  </a:lnTo>
                  <a:lnTo>
                    <a:pt x="47" y="60"/>
                  </a:lnTo>
                  <a:lnTo>
                    <a:pt x="47" y="54"/>
                  </a:lnTo>
                  <a:lnTo>
                    <a:pt x="53" y="54"/>
                  </a:lnTo>
                  <a:lnTo>
                    <a:pt x="59" y="60"/>
                  </a:lnTo>
                  <a:lnTo>
                    <a:pt x="59" y="66"/>
                  </a:lnTo>
                  <a:lnTo>
                    <a:pt x="65" y="72"/>
                  </a:lnTo>
                  <a:lnTo>
                    <a:pt x="71" y="72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802" name="Freeform 488"/>
            <p:cNvSpPr>
              <a:spLocks/>
            </p:cNvSpPr>
            <p:nvPr/>
          </p:nvSpPr>
          <p:spPr bwMode="auto">
            <a:xfrm>
              <a:off x="5185" y="1834"/>
              <a:ext cx="108" cy="167"/>
            </a:xfrm>
            <a:custGeom>
              <a:avLst/>
              <a:gdLst>
                <a:gd name="T0" fmla="*/ 0 w 108"/>
                <a:gd name="T1" fmla="*/ 167 h 167"/>
                <a:gd name="T2" fmla="*/ 12 w 108"/>
                <a:gd name="T3" fmla="*/ 155 h 167"/>
                <a:gd name="T4" fmla="*/ 24 w 108"/>
                <a:gd name="T5" fmla="*/ 149 h 167"/>
                <a:gd name="T6" fmla="*/ 30 w 108"/>
                <a:gd name="T7" fmla="*/ 137 h 167"/>
                <a:gd name="T8" fmla="*/ 42 w 108"/>
                <a:gd name="T9" fmla="*/ 137 h 167"/>
                <a:gd name="T10" fmla="*/ 54 w 108"/>
                <a:gd name="T11" fmla="*/ 131 h 167"/>
                <a:gd name="T12" fmla="*/ 66 w 108"/>
                <a:gd name="T13" fmla="*/ 131 h 167"/>
                <a:gd name="T14" fmla="*/ 78 w 108"/>
                <a:gd name="T15" fmla="*/ 131 h 167"/>
                <a:gd name="T16" fmla="*/ 84 w 108"/>
                <a:gd name="T17" fmla="*/ 131 h 167"/>
                <a:gd name="T18" fmla="*/ 84 w 108"/>
                <a:gd name="T19" fmla="*/ 125 h 167"/>
                <a:gd name="T20" fmla="*/ 84 w 108"/>
                <a:gd name="T21" fmla="*/ 125 h 167"/>
                <a:gd name="T22" fmla="*/ 90 w 108"/>
                <a:gd name="T23" fmla="*/ 119 h 167"/>
                <a:gd name="T24" fmla="*/ 90 w 108"/>
                <a:gd name="T25" fmla="*/ 113 h 167"/>
                <a:gd name="T26" fmla="*/ 90 w 108"/>
                <a:gd name="T27" fmla="*/ 107 h 167"/>
                <a:gd name="T28" fmla="*/ 96 w 108"/>
                <a:gd name="T29" fmla="*/ 107 h 167"/>
                <a:gd name="T30" fmla="*/ 102 w 108"/>
                <a:gd name="T31" fmla="*/ 101 h 167"/>
                <a:gd name="T32" fmla="*/ 108 w 108"/>
                <a:gd name="T33" fmla="*/ 95 h 167"/>
                <a:gd name="T34" fmla="*/ 102 w 108"/>
                <a:gd name="T35" fmla="*/ 89 h 167"/>
                <a:gd name="T36" fmla="*/ 102 w 108"/>
                <a:gd name="T37" fmla="*/ 71 h 167"/>
                <a:gd name="T38" fmla="*/ 102 w 108"/>
                <a:gd name="T39" fmla="*/ 59 h 167"/>
                <a:gd name="T40" fmla="*/ 108 w 108"/>
                <a:gd name="T41" fmla="*/ 47 h 167"/>
                <a:gd name="T42" fmla="*/ 102 w 108"/>
                <a:gd name="T43" fmla="*/ 47 h 167"/>
                <a:gd name="T44" fmla="*/ 96 w 108"/>
                <a:gd name="T45" fmla="*/ 41 h 167"/>
                <a:gd name="T46" fmla="*/ 90 w 108"/>
                <a:gd name="T47" fmla="*/ 41 h 167"/>
                <a:gd name="T48" fmla="*/ 84 w 108"/>
                <a:gd name="T49" fmla="*/ 36 h 167"/>
                <a:gd name="T50" fmla="*/ 84 w 108"/>
                <a:gd name="T51" fmla="*/ 30 h 167"/>
                <a:gd name="T52" fmla="*/ 78 w 108"/>
                <a:gd name="T53" fmla="*/ 24 h 167"/>
                <a:gd name="T54" fmla="*/ 72 w 108"/>
                <a:gd name="T55" fmla="*/ 12 h 167"/>
                <a:gd name="T56" fmla="*/ 72 w 108"/>
                <a:gd name="T57" fmla="*/ 0 h 167"/>
                <a:gd name="T58" fmla="*/ 66 w 108"/>
                <a:gd name="T59" fmla="*/ 6 h 167"/>
                <a:gd name="T60" fmla="*/ 66 w 108"/>
                <a:gd name="T61" fmla="*/ 12 h 167"/>
                <a:gd name="T62" fmla="*/ 60 w 108"/>
                <a:gd name="T63" fmla="*/ 18 h 167"/>
                <a:gd name="T64" fmla="*/ 54 w 108"/>
                <a:gd name="T65" fmla="*/ 24 h 167"/>
                <a:gd name="T66" fmla="*/ 48 w 108"/>
                <a:gd name="T67" fmla="*/ 30 h 167"/>
                <a:gd name="T68" fmla="*/ 42 w 108"/>
                <a:gd name="T69" fmla="*/ 36 h 167"/>
                <a:gd name="T70" fmla="*/ 36 w 108"/>
                <a:gd name="T71" fmla="*/ 36 h 167"/>
                <a:gd name="T72" fmla="*/ 24 w 108"/>
                <a:gd name="T73" fmla="*/ 36 h 167"/>
                <a:gd name="T74" fmla="*/ 30 w 108"/>
                <a:gd name="T75" fmla="*/ 41 h 167"/>
                <a:gd name="T76" fmla="*/ 30 w 108"/>
                <a:gd name="T77" fmla="*/ 53 h 167"/>
                <a:gd name="T78" fmla="*/ 30 w 108"/>
                <a:gd name="T79" fmla="*/ 65 h 167"/>
                <a:gd name="T80" fmla="*/ 18 w 108"/>
                <a:gd name="T81" fmla="*/ 71 h 167"/>
                <a:gd name="T82" fmla="*/ 24 w 108"/>
                <a:gd name="T83" fmla="*/ 95 h 167"/>
                <a:gd name="T84" fmla="*/ 24 w 108"/>
                <a:gd name="T85" fmla="*/ 107 h 167"/>
                <a:gd name="T86" fmla="*/ 24 w 108"/>
                <a:gd name="T87" fmla="*/ 125 h 167"/>
                <a:gd name="T88" fmla="*/ 18 w 108"/>
                <a:gd name="T89" fmla="*/ 137 h 167"/>
                <a:gd name="T90" fmla="*/ 12 w 108"/>
                <a:gd name="T91" fmla="*/ 143 h 167"/>
                <a:gd name="T92" fmla="*/ 12 w 108"/>
                <a:gd name="T93" fmla="*/ 149 h 167"/>
                <a:gd name="T94" fmla="*/ 6 w 108"/>
                <a:gd name="T95" fmla="*/ 155 h 167"/>
                <a:gd name="T96" fmla="*/ 6 w 108"/>
                <a:gd name="T97" fmla="*/ 161 h 167"/>
                <a:gd name="T98" fmla="*/ 0 w 108"/>
                <a:gd name="T99" fmla="*/ 161 h 167"/>
                <a:gd name="T100" fmla="*/ 0 w 108"/>
                <a:gd name="T101" fmla="*/ 161 h 167"/>
                <a:gd name="T102" fmla="*/ 0 w 108"/>
                <a:gd name="T103" fmla="*/ 161 h 167"/>
                <a:gd name="T104" fmla="*/ 6 w 108"/>
                <a:gd name="T105" fmla="*/ 161 h 167"/>
                <a:gd name="T106" fmla="*/ 0 w 108"/>
                <a:gd name="T107" fmla="*/ 167 h 16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8"/>
                <a:gd name="T163" fmla="*/ 0 h 167"/>
                <a:gd name="T164" fmla="*/ 108 w 108"/>
                <a:gd name="T165" fmla="*/ 167 h 16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8" h="167">
                  <a:moveTo>
                    <a:pt x="0" y="167"/>
                  </a:moveTo>
                  <a:lnTo>
                    <a:pt x="12" y="155"/>
                  </a:lnTo>
                  <a:lnTo>
                    <a:pt x="24" y="149"/>
                  </a:lnTo>
                  <a:lnTo>
                    <a:pt x="30" y="137"/>
                  </a:lnTo>
                  <a:lnTo>
                    <a:pt x="42" y="137"/>
                  </a:lnTo>
                  <a:lnTo>
                    <a:pt x="54" y="131"/>
                  </a:lnTo>
                  <a:lnTo>
                    <a:pt x="66" y="131"/>
                  </a:lnTo>
                  <a:lnTo>
                    <a:pt x="78" y="131"/>
                  </a:lnTo>
                  <a:lnTo>
                    <a:pt x="84" y="131"/>
                  </a:lnTo>
                  <a:lnTo>
                    <a:pt x="84" y="125"/>
                  </a:lnTo>
                  <a:lnTo>
                    <a:pt x="90" y="119"/>
                  </a:lnTo>
                  <a:lnTo>
                    <a:pt x="90" y="113"/>
                  </a:lnTo>
                  <a:lnTo>
                    <a:pt x="90" y="107"/>
                  </a:lnTo>
                  <a:lnTo>
                    <a:pt x="96" y="107"/>
                  </a:lnTo>
                  <a:lnTo>
                    <a:pt x="102" y="101"/>
                  </a:lnTo>
                  <a:lnTo>
                    <a:pt x="108" y="95"/>
                  </a:lnTo>
                  <a:lnTo>
                    <a:pt x="102" y="89"/>
                  </a:lnTo>
                  <a:lnTo>
                    <a:pt x="102" y="71"/>
                  </a:lnTo>
                  <a:lnTo>
                    <a:pt x="102" y="59"/>
                  </a:lnTo>
                  <a:lnTo>
                    <a:pt x="108" y="47"/>
                  </a:lnTo>
                  <a:lnTo>
                    <a:pt x="102" y="47"/>
                  </a:lnTo>
                  <a:lnTo>
                    <a:pt x="96" y="41"/>
                  </a:lnTo>
                  <a:lnTo>
                    <a:pt x="90" y="41"/>
                  </a:lnTo>
                  <a:lnTo>
                    <a:pt x="84" y="36"/>
                  </a:lnTo>
                  <a:lnTo>
                    <a:pt x="84" y="30"/>
                  </a:lnTo>
                  <a:lnTo>
                    <a:pt x="78" y="24"/>
                  </a:lnTo>
                  <a:lnTo>
                    <a:pt x="72" y="12"/>
                  </a:lnTo>
                  <a:lnTo>
                    <a:pt x="72" y="0"/>
                  </a:lnTo>
                  <a:lnTo>
                    <a:pt x="66" y="6"/>
                  </a:lnTo>
                  <a:lnTo>
                    <a:pt x="66" y="12"/>
                  </a:lnTo>
                  <a:lnTo>
                    <a:pt x="60" y="18"/>
                  </a:lnTo>
                  <a:lnTo>
                    <a:pt x="54" y="24"/>
                  </a:lnTo>
                  <a:lnTo>
                    <a:pt x="48" y="30"/>
                  </a:lnTo>
                  <a:lnTo>
                    <a:pt x="42" y="36"/>
                  </a:lnTo>
                  <a:lnTo>
                    <a:pt x="36" y="36"/>
                  </a:lnTo>
                  <a:lnTo>
                    <a:pt x="24" y="36"/>
                  </a:lnTo>
                  <a:lnTo>
                    <a:pt x="30" y="41"/>
                  </a:lnTo>
                  <a:lnTo>
                    <a:pt x="30" y="53"/>
                  </a:lnTo>
                  <a:lnTo>
                    <a:pt x="30" y="65"/>
                  </a:lnTo>
                  <a:lnTo>
                    <a:pt x="18" y="71"/>
                  </a:lnTo>
                  <a:lnTo>
                    <a:pt x="24" y="95"/>
                  </a:lnTo>
                  <a:lnTo>
                    <a:pt x="24" y="107"/>
                  </a:lnTo>
                  <a:lnTo>
                    <a:pt x="24" y="125"/>
                  </a:lnTo>
                  <a:lnTo>
                    <a:pt x="18" y="137"/>
                  </a:lnTo>
                  <a:lnTo>
                    <a:pt x="12" y="143"/>
                  </a:lnTo>
                  <a:lnTo>
                    <a:pt x="12" y="149"/>
                  </a:lnTo>
                  <a:lnTo>
                    <a:pt x="6" y="155"/>
                  </a:lnTo>
                  <a:lnTo>
                    <a:pt x="6" y="161"/>
                  </a:lnTo>
                  <a:lnTo>
                    <a:pt x="0" y="161"/>
                  </a:lnTo>
                  <a:lnTo>
                    <a:pt x="6" y="161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803" name="Freeform 489"/>
            <p:cNvSpPr>
              <a:spLocks/>
            </p:cNvSpPr>
            <p:nvPr/>
          </p:nvSpPr>
          <p:spPr bwMode="auto">
            <a:xfrm>
              <a:off x="4863" y="1870"/>
              <a:ext cx="173" cy="143"/>
            </a:xfrm>
            <a:custGeom>
              <a:avLst/>
              <a:gdLst>
                <a:gd name="T0" fmla="*/ 89 w 173"/>
                <a:gd name="T1" fmla="*/ 143 h 143"/>
                <a:gd name="T2" fmla="*/ 95 w 173"/>
                <a:gd name="T3" fmla="*/ 143 h 143"/>
                <a:gd name="T4" fmla="*/ 101 w 173"/>
                <a:gd name="T5" fmla="*/ 143 h 143"/>
                <a:gd name="T6" fmla="*/ 113 w 173"/>
                <a:gd name="T7" fmla="*/ 143 h 143"/>
                <a:gd name="T8" fmla="*/ 119 w 173"/>
                <a:gd name="T9" fmla="*/ 137 h 143"/>
                <a:gd name="T10" fmla="*/ 131 w 173"/>
                <a:gd name="T11" fmla="*/ 137 h 143"/>
                <a:gd name="T12" fmla="*/ 143 w 173"/>
                <a:gd name="T13" fmla="*/ 137 h 143"/>
                <a:gd name="T14" fmla="*/ 149 w 173"/>
                <a:gd name="T15" fmla="*/ 137 h 143"/>
                <a:gd name="T16" fmla="*/ 161 w 173"/>
                <a:gd name="T17" fmla="*/ 137 h 143"/>
                <a:gd name="T18" fmla="*/ 161 w 173"/>
                <a:gd name="T19" fmla="*/ 137 h 143"/>
                <a:gd name="T20" fmla="*/ 167 w 173"/>
                <a:gd name="T21" fmla="*/ 137 h 143"/>
                <a:gd name="T22" fmla="*/ 167 w 173"/>
                <a:gd name="T23" fmla="*/ 137 h 143"/>
                <a:gd name="T24" fmla="*/ 173 w 173"/>
                <a:gd name="T25" fmla="*/ 137 h 143"/>
                <a:gd name="T26" fmla="*/ 161 w 173"/>
                <a:gd name="T27" fmla="*/ 131 h 143"/>
                <a:gd name="T28" fmla="*/ 155 w 173"/>
                <a:gd name="T29" fmla="*/ 119 h 143"/>
                <a:gd name="T30" fmla="*/ 149 w 173"/>
                <a:gd name="T31" fmla="*/ 113 h 143"/>
                <a:gd name="T32" fmla="*/ 143 w 173"/>
                <a:gd name="T33" fmla="*/ 101 h 143"/>
                <a:gd name="T34" fmla="*/ 137 w 173"/>
                <a:gd name="T35" fmla="*/ 83 h 143"/>
                <a:gd name="T36" fmla="*/ 131 w 173"/>
                <a:gd name="T37" fmla="*/ 71 h 143"/>
                <a:gd name="T38" fmla="*/ 131 w 173"/>
                <a:gd name="T39" fmla="*/ 59 h 143"/>
                <a:gd name="T40" fmla="*/ 131 w 173"/>
                <a:gd name="T41" fmla="*/ 47 h 143"/>
                <a:gd name="T42" fmla="*/ 125 w 173"/>
                <a:gd name="T43" fmla="*/ 41 h 143"/>
                <a:gd name="T44" fmla="*/ 119 w 173"/>
                <a:gd name="T45" fmla="*/ 41 h 143"/>
                <a:gd name="T46" fmla="*/ 113 w 173"/>
                <a:gd name="T47" fmla="*/ 41 h 143"/>
                <a:gd name="T48" fmla="*/ 107 w 173"/>
                <a:gd name="T49" fmla="*/ 35 h 143"/>
                <a:gd name="T50" fmla="*/ 101 w 173"/>
                <a:gd name="T51" fmla="*/ 29 h 143"/>
                <a:gd name="T52" fmla="*/ 95 w 173"/>
                <a:gd name="T53" fmla="*/ 23 h 143"/>
                <a:gd name="T54" fmla="*/ 89 w 173"/>
                <a:gd name="T55" fmla="*/ 11 h 143"/>
                <a:gd name="T56" fmla="*/ 89 w 173"/>
                <a:gd name="T57" fmla="*/ 5 h 143"/>
                <a:gd name="T58" fmla="*/ 83 w 173"/>
                <a:gd name="T59" fmla="*/ 5 h 143"/>
                <a:gd name="T60" fmla="*/ 71 w 173"/>
                <a:gd name="T61" fmla="*/ 11 h 143"/>
                <a:gd name="T62" fmla="*/ 65 w 173"/>
                <a:gd name="T63" fmla="*/ 11 h 143"/>
                <a:gd name="T64" fmla="*/ 53 w 173"/>
                <a:gd name="T65" fmla="*/ 17 h 143"/>
                <a:gd name="T66" fmla="*/ 42 w 173"/>
                <a:gd name="T67" fmla="*/ 17 h 143"/>
                <a:gd name="T68" fmla="*/ 30 w 173"/>
                <a:gd name="T69" fmla="*/ 11 h 143"/>
                <a:gd name="T70" fmla="*/ 18 w 173"/>
                <a:gd name="T71" fmla="*/ 5 h 143"/>
                <a:gd name="T72" fmla="*/ 6 w 173"/>
                <a:gd name="T73" fmla="*/ 0 h 143"/>
                <a:gd name="T74" fmla="*/ 6 w 173"/>
                <a:gd name="T75" fmla="*/ 5 h 143"/>
                <a:gd name="T76" fmla="*/ 12 w 173"/>
                <a:gd name="T77" fmla="*/ 11 h 143"/>
                <a:gd name="T78" fmla="*/ 12 w 173"/>
                <a:gd name="T79" fmla="*/ 23 h 143"/>
                <a:gd name="T80" fmla="*/ 12 w 173"/>
                <a:gd name="T81" fmla="*/ 29 h 143"/>
                <a:gd name="T82" fmla="*/ 18 w 173"/>
                <a:gd name="T83" fmla="*/ 41 h 143"/>
                <a:gd name="T84" fmla="*/ 12 w 173"/>
                <a:gd name="T85" fmla="*/ 53 h 143"/>
                <a:gd name="T86" fmla="*/ 12 w 173"/>
                <a:gd name="T87" fmla="*/ 65 h 143"/>
                <a:gd name="T88" fmla="*/ 0 w 173"/>
                <a:gd name="T89" fmla="*/ 77 h 143"/>
                <a:gd name="T90" fmla="*/ 12 w 173"/>
                <a:gd name="T91" fmla="*/ 77 h 143"/>
                <a:gd name="T92" fmla="*/ 18 w 173"/>
                <a:gd name="T93" fmla="*/ 83 h 143"/>
                <a:gd name="T94" fmla="*/ 24 w 173"/>
                <a:gd name="T95" fmla="*/ 89 h 143"/>
                <a:gd name="T96" fmla="*/ 36 w 173"/>
                <a:gd name="T97" fmla="*/ 95 h 143"/>
                <a:gd name="T98" fmla="*/ 42 w 173"/>
                <a:gd name="T99" fmla="*/ 101 h 143"/>
                <a:gd name="T100" fmla="*/ 42 w 173"/>
                <a:gd name="T101" fmla="*/ 107 h 143"/>
                <a:gd name="T102" fmla="*/ 48 w 173"/>
                <a:gd name="T103" fmla="*/ 119 h 143"/>
                <a:gd name="T104" fmla="*/ 42 w 173"/>
                <a:gd name="T105" fmla="*/ 131 h 143"/>
                <a:gd name="T106" fmla="*/ 48 w 173"/>
                <a:gd name="T107" fmla="*/ 131 h 143"/>
                <a:gd name="T108" fmla="*/ 53 w 173"/>
                <a:gd name="T109" fmla="*/ 131 h 143"/>
                <a:gd name="T110" fmla="*/ 59 w 173"/>
                <a:gd name="T111" fmla="*/ 131 h 143"/>
                <a:gd name="T112" fmla="*/ 65 w 173"/>
                <a:gd name="T113" fmla="*/ 131 h 143"/>
                <a:gd name="T114" fmla="*/ 71 w 173"/>
                <a:gd name="T115" fmla="*/ 137 h 143"/>
                <a:gd name="T116" fmla="*/ 77 w 173"/>
                <a:gd name="T117" fmla="*/ 137 h 143"/>
                <a:gd name="T118" fmla="*/ 83 w 173"/>
                <a:gd name="T119" fmla="*/ 143 h 143"/>
                <a:gd name="T120" fmla="*/ 89 w 173"/>
                <a:gd name="T121" fmla="*/ 143 h 1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3"/>
                <a:gd name="T184" fmla="*/ 0 h 143"/>
                <a:gd name="T185" fmla="*/ 173 w 173"/>
                <a:gd name="T186" fmla="*/ 143 h 1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3" h="143">
                  <a:moveTo>
                    <a:pt x="89" y="143"/>
                  </a:moveTo>
                  <a:lnTo>
                    <a:pt x="95" y="143"/>
                  </a:lnTo>
                  <a:lnTo>
                    <a:pt x="101" y="143"/>
                  </a:lnTo>
                  <a:lnTo>
                    <a:pt x="113" y="143"/>
                  </a:lnTo>
                  <a:lnTo>
                    <a:pt x="119" y="137"/>
                  </a:lnTo>
                  <a:lnTo>
                    <a:pt x="131" y="137"/>
                  </a:lnTo>
                  <a:lnTo>
                    <a:pt x="143" y="137"/>
                  </a:lnTo>
                  <a:lnTo>
                    <a:pt x="149" y="137"/>
                  </a:lnTo>
                  <a:lnTo>
                    <a:pt x="161" y="137"/>
                  </a:lnTo>
                  <a:lnTo>
                    <a:pt x="167" y="137"/>
                  </a:lnTo>
                  <a:lnTo>
                    <a:pt x="173" y="137"/>
                  </a:lnTo>
                  <a:lnTo>
                    <a:pt x="161" y="131"/>
                  </a:lnTo>
                  <a:lnTo>
                    <a:pt x="155" y="119"/>
                  </a:lnTo>
                  <a:lnTo>
                    <a:pt x="149" y="113"/>
                  </a:lnTo>
                  <a:lnTo>
                    <a:pt x="143" y="101"/>
                  </a:lnTo>
                  <a:lnTo>
                    <a:pt x="137" y="83"/>
                  </a:lnTo>
                  <a:lnTo>
                    <a:pt x="131" y="71"/>
                  </a:lnTo>
                  <a:lnTo>
                    <a:pt x="131" y="59"/>
                  </a:lnTo>
                  <a:lnTo>
                    <a:pt x="131" y="47"/>
                  </a:lnTo>
                  <a:lnTo>
                    <a:pt x="125" y="41"/>
                  </a:lnTo>
                  <a:lnTo>
                    <a:pt x="119" y="41"/>
                  </a:lnTo>
                  <a:lnTo>
                    <a:pt x="113" y="41"/>
                  </a:lnTo>
                  <a:lnTo>
                    <a:pt x="107" y="35"/>
                  </a:lnTo>
                  <a:lnTo>
                    <a:pt x="101" y="29"/>
                  </a:lnTo>
                  <a:lnTo>
                    <a:pt x="95" y="23"/>
                  </a:lnTo>
                  <a:lnTo>
                    <a:pt x="89" y="11"/>
                  </a:lnTo>
                  <a:lnTo>
                    <a:pt x="89" y="5"/>
                  </a:lnTo>
                  <a:lnTo>
                    <a:pt x="83" y="5"/>
                  </a:lnTo>
                  <a:lnTo>
                    <a:pt x="71" y="11"/>
                  </a:lnTo>
                  <a:lnTo>
                    <a:pt x="65" y="11"/>
                  </a:lnTo>
                  <a:lnTo>
                    <a:pt x="53" y="17"/>
                  </a:lnTo>
                  <a:lnTo>
                    <a:pt x="42" y="17"/>
                  </a:lnTo>
                  <a:lnTo>
                    <a:pt x="30" y="11"/>
                  </a:lnTo>
                  <a:lnTo>
                    <a:pt x="18" y="5"/>
                  </a:lnTo>
                  <a:lnTo>
                    <a:pt x="6" y="0"/>
                  </a:lnTo>
                  <a:lnTo>
                    <a:pt x="6" y="5"/>
                  </a:lnTo>
                  <a:lnTo>
                    <a:pt x="12" y="11"/>
                  </a:lnTo>
                  <a:lnTo>
                    <a:pt x="12" y="23"/>
                  </a:lnTo>
                  <a:lnTo>
                    <a:pt x="12" y="29"/>
                  </a:lnTo>
                  <a:lnTo>
                    <a:pt x="18" y="41"/>
                  </a:lnTo>
                  <a:lnTo>
                    <a:pt x="12" y="53"/>
                  </a:lnTo>
                  <a:lnTo>
                    <a:pt x="12" y="65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18" y="83"/>
                  </a:lnTo>
                  <a:lnTo>
                    <a:pt x="24" y="89"/>
                  </a:lnTo>
                  <a:lnTo>
                    <a:pt x="36" y="95"/>
                  </a:lnTo>
                  <a:lnTo>
                    <a:pt x="42" y="101"/>
                  </a:lnTo>
                  <a:lnTo>
                    <a:pt x="42" y="107"/>
                  </a:lnTo>
                  <a:lnTo>
                    <a:pt x="48" y="119"/>
                  </a:lnTo>
                  <a:lnTo>
                    <a:pt x="42" y="131"/>
                  </a:lnTo>
                  <a:lnTo>
                    <a:pt x="48" y="131"/>
                  </a:lnTo>
                  <a:lnTo>
                    <a:pt x="53" y="131"/>
                  </a:lnTo>
                  <a:lnTo>
                    <a:pt x="59" y="131"/>
                  </a:lnTo>
                  <a:lnTo>
                    <a:pt x="65" y="131"/>
                  </a:lnTo>
                  <a:lnTo>
                    <a:pt x="71" y="137"/>
                  </a:lnTo>
                  <a:lnTo>
                    <a:pt x="77" y="137"/>
                  </a:lnTo>
                  <a:lnTo>
                    <a:pt x="83" y="143"/>
                  </a:lnTo>
                  <a:lnTo>
                    <a:pt x="89" y="143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804" name="Freeform 490"/>
            <p:cNvSpPr>
              <a:spLocks/>
            </p:cNvSpPr>
            <p:nvPr/>
          </p:nvSpPr>
          <p:spPr bwMode="auto">
            <a:xfrm>
              <a:off x="4952" y="2049"/>
              <a:ext cx="173" cy="179"/>
            </a:xfrm>
            <a:custGeom>
              <a:avLst/>
              <a:gdLst>
                <a:gd name="T0" fmla="*/ 24 w 173"/>
                <a:gd name="T1" fmla="*/ 84 h 179"/>
                <a:gd name="T2" fmla="*/ 30 w 173"/>
                <a:gd name="T3" fmla="*/ 84 h 179"/>
                <a:gd name="T4" fmla="*/ 42 w 173"/>
                <a:gd name="T5" fmla="*/ 84 h 179"/>
                <a:gd name="T6" fmla="*/ 54 w 173"/>
                <a:gd name="T7" fmla="*/ 84 h 179"/>
                <a:gd name="T8" fmla="*/ 66 w 173"/>
                <a:gd name="T9" fmla="*/ 84 h 179"/>
                <a:gd name="T10" fmla="*/ 84 w 173"/>
                <a:gd name="T11" fmla="*/ 78 h 179"/>
                <a:gd name="T12" fmla="*/ 96 w 173"/>
                <a:gd name="T13" fmla="*/ 66 h 179"/>
                <a:gd name="T14" fmla="*/ 108 w 173"/>
                <a:gd name="T15" fmla="*/ 54 h 179"/>
                <a:gd name="T16" fmla="*/ 120 w 173"/>
                <a:gd name="T17" fmla="*/ 36 h 179"/>
                <a:gd name="T18" fmla="*/ 126 w 173"/>
                <a:gd name="T19" fmla="*/ 18 h 179"/>
                <a:gd name="T20" fmla="*/ 132 w 173"/>
                <a:gd name="T21" fmla="*/ 6 h 179"/>
                <a:gd name="T22" fmla="*/ 138 w 173"/>
                <a:gd name="T23" fmla="*/ 6 h 179"/>
                <a:gd name="T24" fmla="*/ 144 w 173"/>
                <a:gd name="T25" fmla="*/ 0 h 179"/>
                <a:gd name="T26" fmla="*/ 156 w 173"/>
                <a:gd name="T27" fmla="*/ 0 h 179"/>
                <a:gd name="T28" fmla="*/ 162 w 173"/>
                <a:gd name="T29" fmla="*/ 0 h 179"/>
                <a:gd name="T30" fmla="*/ 168 w 173"/>
                <a:gd name="T31" fmla="*/ 0 h 179"/>
                <a:gd name="T32" fmla="*/ 173 w 173"/>
                <a:gd name="T33" fmla="*/ 0 h 179"/>
                <a:gd name="T34" fmla="*/ 173 w 173"/>
                <a:gd name="T35" fmla="*/ 0 h 179"/>
                <a:gd name="T36" fmla="*/ 156 w 173"/>
                <a:gd name="T37" fmla="*/ 6 h 179"/>
                <a:gd name="T38" fmla="*/ 138 w 173"/>
                <a:gd name="T39" fmla="*/ 24 h 179"/>
                <a:gd name="T40" fmla="*/ 132 w 173"/>
                <a:gd name="T41" fmla="*/ 48 h 179"/>
                <a:gd name="T42" fmla="*/ 126 w 173"/>
                <a:gd name="T43" fmla="*/ 66 h 179"/>
                <a:gd name="T44" fmla="*/ 126 w 173"/>
                <a:gd name="T45" fmla="*/ 84 h 179"/>
                <a:gd name="T46" fmla="*/ 126 w 173"/>
                <a:gd name="T47" fmla="*/ 96 h 179"/>
                <a:gd name="T48" fmla="*/ 120 w 173"/>
                <a:gd name="T49" fmla="*/ 108 h 179"/>
                <a:gd name="T50" fmla="*/ 108 w 173"/>
                <a:gd name="T51" fmla="*/ 113 h 179"/>
                <a:gd name="T52" fmla="*/ 96 w 173"/>
                <a:gd name="T53" fmla="*/ 125 h 179"/>
                <a:gd name="T54" fmla="*/ 90 w 173"/>
                <a:gd name="T55" fmla="*/ 143 h 179"/>
                <a:gd name="T56" fmla="*/ 84 w 173"/>
                <a:gd name="T57" fmla="*/ 155 h 179"/>
                <a:gd name="T58" fmla="*/ 66 w 173"/>
                <a:gd name="T59" fmla="*/ 155 h 179"/>
                <a:gd name="T60" fmla="*/ 42 w 173"/>
                <a:gd name="T61" fmla="*/ 167 h 179"/>
                <a:gd name="T62" fmla="*/ 30 w 173"/>
                <a:gd name="T63" fmla="*/ 173 h 179"/>
                <a:gd name="T64" fmla="*/ 24 w 173"/>
                <a:gd name="T65" fmla="*/ 173 h 179"/>
                <a:gd name="T66" fmla="*/ 24 w 173"/>
                <a:gd name="T67" fmla="*/ 155 h 179"/>
                <a:gd name="T68" fmla="*/ 18 w 173"/>
                <a:gd name="T69" fmla="*/ 137 h 179"/>
                <a:gd name="T70" fmla="*/ 6 w 173"/>
                <a:gd name="T71" fmla="*/ 119 h 179"/>
                <a:gd name="T72" fmla="*/ 6 w 173"/>
                <a:gd name="T73" fmla="*/ 113 h 179"/>
                <a:gd name="T74" fmla="*/ 12 w 173"/>
                <a:gd name="T75" fmla="*/ 108 h 179"/>
                <a:gd name="T76" fmla="*/ 24 w 173"/>
                <a:gd name="T77" fmla="*/ 102 h 179"/>
                <a:gd name="T78" fmla="*/ 24 w 173"/>
                <a:gd name="T79" fmla="*/ 90 h 17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73"/>
                <a:gd name="T121" fmla="*/ 0 h 179"/>
                <a:gd name="T122" fmla="*/ 173 w 173"/>
                <a:gd name="T123" fmla="*/ 179 h 17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73" h="179">
                  <a:moveTo>
                    <a:pt x="24" y="84"/>
                  </a:moveTo>
                  <a:lnTo>
                    <a:pt x="24" y="84"/>
                  </a:lnTo>
                  <a:lnTo>
                    <a:pt x="30" y="84"/>
                  </a:lnTo>
                  <a:lnTo>
                    <a:pt x="36" y="84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78" y="78"/>
                  </a:lnTo>
                  <a:lnTo>
                    <a:pt x="84" y="78"/>
                  </a:lnTo>
                  <a:lnTo>
                    <a:pt x="90" y="72"/>
                  </a:lnTo>
                  <a:lnTo>
                    <a:pt x="96" y="66"/>
                  </a:lnTo>
                  <a:lnTo>
                    <a:pt x="102" y="60"/>
                  </a:lnTo>
                  <a:lnTo>
                    <a:pt x="108" y="54"/>
                  </a:lnTo>
                  <a:lnTo>
                    <a:pt x="114" y="42"/>
                  </a:lnTo>
                  <a:lnTo>
                    <a:pt x="120" y="36"/>
                  </a:lnTo>
                  <a:lnTo>
                    <a:pt x="126" y="24"/>
                  </a:lnTo>
                  <a:lnTo>
                    <a:pt x="126" y="18"/>
                  </a:lnTo>
                  <a:lnTo>
                    <a:pt x="132" y="12"/>
                  </a:lnTo>
                  <a:lnTo>
                    <a:pt x="132" y="6"/>
                  </a:lnTo>
                  <a:lnTo>
                    <a:pt x="138" y="6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73" y="0"/>
                  </a:lnTo>
                  <a:lnTo>
                    <a:pt x="156" y="6"/>
                  </a:lnTo>
                  <a:lnTo>
                    <a:pt x="150" y="12"/>
                  </a:lnTo>
                  <a:lnTo>
                    <a:pt x="138" y="24"/>
                  </a:lnTo>
                  <a:lnTo>
                    <a:pt x="132" y="36"/>
                  </a:lnTo>
                  <a:lnTo>
                    <a:pt x="132" y="48"/>
                  </a:lnTo>
                  <a:lnTo>
                    <a:pt x="126" y="60"/>
                  </a:lnTo>
                  <a:lnTo>
                    <a:pt x="126" y="66"/>
                  </a:lnTo>
                  <a:lnTo>
                    <a:pt x="126" y="72"/>
                  </a:lnTo>
                  <a:lnTo>
                    <a:pt x="126" y="84"/>
                  </a:lnTo>
                  <a:lnTo>
                    <a:pt x="126" y="90"/>
                  </a:lnTo>
                  <a:lnTo>
                    <a:pt x="126" y="96"/>
                  </a:lnTo>
                  <a:lnTo>
                    <a:pt x="126" y="108"/>
                  </a:lnTo>
                  <a:lnTo>
                    <a:pt x="120" y="108"/>
                  </a:lnTo>
                  <a:lnTo>
                    <a:pt x="114" y="108"/>
                  </a:lnTo>
                  <a:lnTo>
                    <a:pt x="108" y="113"/>
                  </a:lnTo>
                  <a:lnTo>
                    <a:pt x="102" y="119"/>
                  </a:lnTo>
                  <a:lnTo>
                    <a:pt x="96" y="125"/>
                  </a:lnTo>
                  <a:lnTo>
                    <a:pt x="90" y="137"/>
                  </a:lnTo>
                  <a:lnTo>
                    <a:pt x="90" y="143"/>
                  </a:lnTo>
                  <a:lnTo>
                    <a:pt x="90" y="155"/>
                  </a:lnTo>
                  <a:lnTo>
                    <a:pt x="84" y="155"/>
                  </a:lnTo>
                  <a:lnTo>
                    <a:pt x="72" y="155"/>
                  </a:lnTo>
                  <a:lnTo>
                    <a:pt x="66" y="155"/>
                  </a:lnTo>
                  <a:lnTo>
                    <a:pt x="54" y="161"/>
                  </a:lnTo>
                  <a:lnTo>
                    <a:pt x="42" y="167"/>
                  </a:lnTo>
                  <a:lnTo>
                    <a:pt x="36" y="167"/>
                  </a:lnTo>
                  <a:lnTo>
                    <a:pt x="30" y="173"/>
                  </a:lnTo>
                  <a:lnTo>
                    <a:pt x="24" y="179"/>
                  </a:lnTo>
                  <a:lnTo>
                    <a:pt x="24" y="173"/>
                  </a:lnTo>
                  <a:lnTo>
                    <a:pt x="24" y="161"/>
                  </a:lnTo>
                  <a:lnTo>
                    <a:pt x="24" y="155"/>
                  </a:lnTo>
                  <a:lnTo>
                    <a:pt x="18" y="143"/>
                  </a:lnTo>
                  <a:lnTo>
                    <a:pt x="18" y="137"/>
                  </a:lnTo>
                  <a:lnTo>
                    <a:pt x="12" y="125"/>
                  </a:lnTo>
                  <a:lnTo>
                    <a:pt x="6" y="119"/>
                  </a:lnTo>
                  <a:lnTo>
                    <a:pt x="0" y="113"/>
                  </a:lnTo>
                  <a:lnTo>
                    <a:pt x="6" y="113"/>
                  </a:lnTo>
                  <a:lnTo>
                    <a:pt x="12" y="108"/>
                  </a:lnTo>
                  <a:lnTo>
                    <a:pt x="18" y="108"/>
                  </a:lnTo>
                  <a:lnTo>
                    <a:pt x="24" y="102"/>
                  </a:lnTo>
                  <a:lnTo>
                    <a:pt x="24" y="96"/>
                  </a:lnTo>
                  <a:lnTo>
                    <a:pt x="24" y="90"/>
                  </a:lnTo>
                  <a:lnTo>
                    <a:pt x="24" y="84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805" name="Freeform 491"/>
            <p:cNvSpPr>
              <a:spLocks/>
            </p:cNvSpPr>
            <p:nvPr/>
          </p:nvSpPr>
          <p:spPr bwMode="auto">
            <a:xfrm>
              <a:off x="5060" y="2049"/>
              <a:ext cx="107" cy="185"/>
            </a:xfrm>
            <a:custGeom>
              <a:avLst/>
              <a:gdLst>
                <a:gd name="T0" fmla="*/ 65 w 107"/>
                <a:gd name="T1" fmla="*/ 6 h 185"/>
                <a:gd name="T2" fmla="*/ 71 w 107"/>
                <a:gd name="T3" fmla="*/ 12 h 185"/>
                <a:gd name="T4" fmla="*/ 83 w 107"/>
                <a:gd name="T5" fmla="*/ 12 h 185"/>
                <a:gd name="T6" fmla="*/ 83 w 107"/>
                <a:gd name="T7" fmla="*/ 12 h 185"/>
                <a:gd name="T8" fmla="*/ 83 w 107"/>
                <a:gd name="T9" fmla="*/ 18 h 185"/>
                <a:gd name="T10" fmla="*/ 77 w 107"/>
                <a:gd name="T11" fmla="*/ 24 h 185"/>
                <a:gd name="T12" fmla="*/ 71 w 107"/>
                <a:gd name="T13" fmla="*/ 24 h 185"/>
                <a:gd name="T14" fmla="*/ 65 w 107"/>
                <a:gd name="T15" fmla="*/ 24 h 185"/>
                <a:gd name="T16" fmla="*/ 60 w 107"/>
                <a:gd name="T17" fmla="*/ 24 h 185"/>
                <a:gd name="T18" fmla="*/ 60 w 107"/>
                <a:gd name="T19" fmla="*/ 30 h 185"/>
                <a:gd name="T20" fmla="*/ 54 w 107"/>
                <a:gd name="T21" fmla="*/ 30 h 185"/>
                <a:gd name="T22" fmla="*/ 54 w 107"/>
                <a:gd name="T23" fmla="*/ 36 h 185"/>
                <a:gd name="T24" fmla="*/ 54 w 107"/>
                <a:gd name="T25" fmla="*/ 42 h 185"/>
                <a:gd name="T26" fmla="*/ 54 w 107"/>
                <a:gd name="T27" fmla="*/ 42 h 185"/>
                <a:gd name="T28" fmla="*/ 60 w 107"/>
                <a:gd name="T29" fmla="*/ 48 h 185"/>
                <a:gd name="T30" fmla="*/ 60 w 107"/>
                <a:gd name="T31" fmla="*/ 48 h 185"/>
                <a:gd name="T32" fmla="*/ 65 w 107"/>
                <a:gd name="T33" fmla="*/ 48 h 185"/>
                <a:gd name="T34" fmla="*/ 71 w 107"/>
                <a:gd name="T35" fmla="*/ 48 h 185"/>
                <a:gd name="T36" fmla="*/ 77 w 107"/>
                <a:gd name="T37" fmla="*/ 48 h 185"/>
                <a:gd name="T38" fmla="*/ 77 w 107"/>
                <a:gd name="T39" fmla="*/ 42 h 185"/>
                <a:gd name="T40" fmla="*/ 83 w 107"/>
                <a:gd name="T41" fmla="*/ 36 h 185"/>
                <a:gd name="T42" fmla="*/ 89 w 107"/>
                <a:gd name="T43" fmla="*/ 30 h 185"/>
                <a:gd name="T44" fmla="*/ 95 w 107"/>
                <a:gd name="T45" fmla="*/ 30 h 185"/>
                <a:gd name="T46" fmla="*/ 95 w 107"/>
                <a:gd name="T47" fmla="*/ 36 h 185"/>
                <a:gd name="T48" fmla="*/ 95 w 107"/>
                <a:gd name="T49" fmla="*/ 36 h 185"/>
                <a:gd name="T50" fmla="*/ 89 w 107"/>
                <a:gd name="T51" fmla="*/ 48 h 185"/>
                <a:gd name="T52" fmla="*/ 89 w 107"/>
                <a:gd name="T53" fmla="*/ 48 h 185"/>
                <a:gd name="T54" fmla="*/ 83 w 107"/>
                <a:gd name="T55" fmla="*/ 54 h 185"/>
                <a:gd name="T56" fmla="*/ 77 w 107"/>
                <a:gd name="T57" fmla="*/ 60 h 185"/>
                <a:gd name="T58" fmla="*/ 77 w 107"/>
                <a:gd name="T59" fmla="*/ 60 h 185"/>
                <a:gd name="T60" fmla="*/ 83 w 107"/>
                <a:gd name="T61" fmla="*/ 66 h 185"/>
                <a:gd name="T62" fmla="*/ 83 w 107"/>
                <a:gd name="T63" fmla="*/ 72 h 185"/>
                <a:gd name="T64" fmla="*/ 89 w 107"/>
                <a:gd name="T65" fmla="*/ 72 h 185"/>
                <a:gd name="T66" fmla="*/ 95 w 107"/>
                <a:gd name="T67" fmla="*/ 72 h 185"/>
                <a:gd name="T68" fmla="*/ 101 w 107"/>
                <a:gd name="T69" fmla="*/ 72 h 185"/>
                <a:gd name="T70" fmla="*/ 101 w 107"/>
                <a:gd name="T71" fmla="*/ 72 h 185"/>
                <a:gd name="T72" fmla="*/ 107 w 107"/>
                <a:gd name="T73" fmla="*/ 78 h 185"/>
                <a:gd name="T74" fmla="*/ 107 w 107"/>
                <a:gd name="T75" fmla="*/ 96 h 185"/>
                <a:gd name="T76" fmla="*/ 101 w 107"/>
                <a:gd name="T77" fmla="*/ 113 h 185"/>
                <a:gd name="T78" fmla="*/ 89 w 107"/>
                <a:gd name="T79" fmla="*/ 131 h 185"/>
                <a:gd name="T80" fmla="*/ 71 w 107"/>
                <a:gd name="T81" fmla="*/ 149 h 185"/>
                <a:gd name="T82" fmla="*/ 60 w 107"/>
                <a:gd name="T83" fmla="*/ 161 h 185"/>
                <a:gd name="T84" fmla="*/ 42 w 107"/>
                <a:gd name="T85" fmla="*/ 173 h 185"/>
                <a:gd name="T86" fmla="*/ 24 w 107"/>
                <a:gd name="T87" fmla="*/ 179 h 185"/>
                <a:gd name="T88" fmla="*/ 12 w 107"/>
                <a:gd name="T89" fmla="*/ 185 h 185"/>
                <a:gd name="T90" fmla="*/ 12 w 107"/>
                <a:gd name="T91" fmla="*/ 185 h 185"/>
                <a:gd name="T92" fmla="*/ 6 w 107"/>
                <a:gd name="T93" fmla="*/ 185 h 185"/>
                <a:gd name="T94" fmla="*/ 0 w 107"/>
                <a:gd name="T95" fmla="*/ 185 h 185"/>
                <a:gd name="T96" fmla="*/ 6 w 107"/>
                <a:gd name="T97" fmla="*/ 179 h 185"/>
                <a:gd name="T98" fmla="*/ 12 w 107"/>
                <a:gd name="T99" fmla="*/ 173 h 185"/>
                <a:gd name="T100" fmla="*/ 18 w 107"/>
                <a:gd name="T101" fmla="*/ 161 h 185"/>
                <a:gd name="T102" fmla="*/ 24 w 107"/>
                <a:gd name="T103" fmla="*/ 149 h 185"/>
                <a:gd name="T104" fmla="*/ 24 w 107"/>
                <a:gd name="T105" fmla="*/ 137 h 185"/>
                <a:gd name="T106" fmla="*/ 24 w 107"/>
                <a:gd name="T107" fmla="*/ 119 h 185"/>
                <a:gd name="T108" fmla="*/ 18 w 107"/>
                <a:gd name="T109" fmla="*/ 96 h 185"/>
                <a:gd name="T110" fmla="*/ 18 w 107"/>
                <a:gd name="T111" fmla="*/ 84 h 185"/>
                <a:gd name="T112" fmla="*/ 18 w 107"/>
                <a:gd name="T113" fmla="*/ 66 h 185"/>
                <a:gd name="T114" fmla="*/ 24 w 107"/>
                <a:gd name="T115" fmla="*/ 48 h 185"/>
                <a:gd name="T116" fmla="*/ 30 w 107"/>
                <a:gd name="T117" fmla="*/ 24 h 185"/>
                <a:gd name="T118" fmla="*/ 48 w 107"/>
                <a:gd name="T119" fmla="*/ 6 h 18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7"/>
                <a:gd name="T181" fmla="*/ 0 h 185"/>
                <a:gd name="T182" fmla="*/ 107 w 107"/>
                <a:gd name="T183" fmla="*/ 185 h 18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7" h="185">
                  <a:moveTo>
                    <a:pt x="65" y="0"/>
                  </a:moveTo>
                  <a:lnTo>
                    <a:pt x="65" y="6"/>
                  </a:lnTo>
                  <a:lnTo>
                    <a:pt x="71" y="12"/>
                  </a:lnTo>
                  <a:lnTo>
                    <a:pt x="77" y="12"/>
                  </a:lnTo>
                  <a:lnTo>
                    <a:pt x="83" y="12"/>
                  </a:lnTo>
                  <a:lnTo>
                    <a:pt x="89" y="18"/>
                  </a:lnTo>
                  <a:lnTo>
                    <a:pt x="83" y="18"/>
                  </a:lnTo>
                  <a:lnTo>
                    <a:pt x="83" y="24"/>
                  </a:lnTo>
                  <a:lnTo>
                    <a:pt x="77" y="24"/>
                  </a:lnTo>
                  <a:lnTo>
                    <a:pt x="71" y="24"/>
                  </a:lnTo>
                  <a:lnTo>
                    <a:pt x="65" y="24"/>
                  </a:lnTo>
                  <a:lnTo>
                    <a:pt x="60" y="24"/>
                  </a:lnTo>
                  <a:lnTo>
                    <a:pt x="60" y="30"/>
                  </a:lnTo>
                  <a:lnTo>
                    <a:pt x="54" y="30"/>
                  </a:lnTo>
                  <a:lnTo>
                    <a:pt x="54" y="36"/>
                  </a:lnTo>
                  <a:lnTo>
                    <a:pt x="54" y="42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5" y="48"/>
                  </a:lnTo>
                  <a:lnTo>
                    <a:pt x="71" y="48"/>
                  </a:lnTo>
                  <a:lnTo>
                    <a:pt x="77" y="48"/>
                  </a:lnTo>
                  <a:lnTo>
                    <a:pt x="77" y="42"/>
                  </a:lnTo>
                  <a:lnTo>
                    <a:pt x="77" y="36"/>
                  </a:lnTo>
                  <a:lnTo>
                    <a:pt x="83" y="36"/>
                  </a:lnTo>
                  <a:lnTo>
                    <a:pt x="83" y="30"/>
                  </a:lnTo>
                  <a:lnTo>
                    <a:pt x="89" y="30"/>
                  </a:lnTo>
                  <a:lnTo>
                    <a:pt x="95" y="30"/>
                  </a:lnTo>
                  <a:lnTo>
                    <a:pt x="95" y="36"/>
                  </a:lnTo>
                  <a:lnTo>
                    <a:pt x="95" y="42"/>
                  </a:lnTo>
                  <a:lnTo>
                    <a:pt x="89" y="48"/>
                  </a:lnTo>
                  <a:lnTo>
                    <a:pt x="83" y="54"/>
                  </a:lnTo>
                  <a:lnTo>
                    <a:pt x="77" y="60"/>
                  </a:lnTo>
                  <a:lnTo>
                    <a:pt x="77" y="66"/>
                  </a:lnTo>
                  <a:lnTo>
                    <a:pt x="83" y="66"/>
                  </a:lnTo>
                  <a:lnTo>
                    <a:pt x="83" y="72"/>
                  </a:lnTo>
                  <a:lnTo>
                    <a:pt x="89" y="72"/>
                  </a:lnTo>
                  <a:lnTo>
                    <a:pt x="95" y="72"/>
                  </a:lnTo>
                  <a:lnTo>
                    <a:pt x="101" y="72"/>
                  </a:lnTo>
                  <a:lnTo>
                    <a:pt x="107" y="72"/>
                  </a:lnTo>
                  <a:lnTo>
                    <a:pt x="107" y="78"/>
                  </a:lnTo>
                  <a:lnTo>
                    <a:pt x="107" y="90"/>
                  </a:lnTo>
                  <a:lnTo>
                    <a:pt x="107" y="96"/>
                  </a:lnTo>
                  <a:lnTo>
                    <a:pt x="107" y="108"/>
                  </a:lnTo>
                  <a:lnTo>
                    <a:pt x="101" y="113"/>
                  </a:lnTo>
                  <a:lnTo>
                    <a:pt x="95" y="125"/>
                  </a:lnTo>
                  <a:lnTo>
                    <a:pt x="89" y="131"/>
                  </a:lnTo>
                  <a:lnTo>
                    <a:pt x="83" y="137"/>
                  </a:lnTo>
                  <a:lnTo>
                    <a:pt x="71" y="149"/>
                  </a:lnTo>
                  <a:lnTo>
                    <a:pt x="65" y="155"/>
                  </a:lnTo>
                  <a:lnTo>
                    <a:pt x="60" y="161"/>
                  </a:lnTo>
                  <a:lnTo>
                    <a:pt x="48" y="167"/>
                  </a:lnTo>
                  <a:lnTo>
                    <a:pt x="42" y="173"/>
                  </a:lnTo>
                  <a:lnTo>
                    <a:pt x="30" y="179"/>
                  </a:lnTo>
                  <a:lnTo>
                    <a:pt x="24" y="179"/>
                  </a:lnTo>
                  <a:lnTo>
                    <a:pt x="18" y="179"/>
                  </a:lnTo>
                  <a:lnTo>
                    <a:pt x="12" y="185"/>
                  </a:lnTo>
                  <a:lnTo>
                    <a:pt x="6" y="185"/>
                  </a:lnTo>
                  <a:lnTo>
                    <a:pt x="0" y="185"/>
                  </a:lnTo>
                  <a:lnTo>
                    <a:pt x="6" y="185"/>
                  </a:lnTo>
                  <a:lnTo>
                    <a:pt x="6" y="179"/>
                  </a:lnTo>
                  <a:lnTo>
                    <a:pt x="12" y="173"/>
                  </a:lnTo>
                  <a:lnTo>
                    <a:pt x="18" y="167"/>
                  </a:lnTo>
                  <a:lnTo>
                    <a:pt x="18" y="161"/>
                  </a:lnTo>
                  <a:lnTo>
                    <a:pt x="24" y="155"/>
                  </a:lnTo>
                  <a:lnTo>
                    <a:pt x="24" y="149"/>
                  </a:lnTo>
                  <a:lnTo>
                    <a:pt x="24" y="143"/>
                  </a:lnTo>
                  <a:lnTo>
                    <a:pt x="24" y="137"/>
                  </a:lnTo>
                  <a:lnTo>
                    <a:pt x="24" y="125"/>
                  </a:lnTo>
                  <a:lnTo>
                    <a:pt x="24" y="119"/>
                  </a:lnTo>
                  <a:lnTo>
                    <a:pt x="18" y="108"/>
                  </a:lnTo>
                  <a:lnTo>
                    <a:pt x="18" y="96"/>
                  </a:lnTo>
                  <a:lnTo>
                    <a:pt x="18" y="90"/>
                  </a:lnTo>
                  <a:lnTo>
                    <a:pt x="18" y="84"/>
                  </a:lnTo>
                  <a:lnTo>
                    <a:pt x="18" y="72"/>
                  </a:lnTo>
                  <a:lnTo>
                    <a:pt x="18" y="66"/>
                  </a:lnTo>
                  <a:lnTo>
                    <a:pt x="18" y="60"/>
                  </a:lnTo>
                  <a:lnTo>
                    <a:pt x="24" y="48"/>
                  </a:lnTo>
                  <a:lnTo>
                    <a:pt x="24" y="36"/>
                  </a:lnTo>
                  <a:lnTo>
                    <a:pt x="30" y="24"/>
                  </a:lnTo>
                  <a:lnTo>
                    <a:pt x="42" y="12"/>
                  </a:lnTo>
                  <a:lnTo>
                    <a:pt x="48" y="6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806" name="Freeform 492"/>
            <p:cNvSpPr>
              <a:spLocks/>
            </p:cNvSpPr>
            <p:nvPr/>
          </p:nvSpPr>
          <p:spPr bwMode="auto">
            <a:xfrm>
              <a:off x="4857" y="1828"/>
              <a:ext cx="477" cy="305"/>
            </a:xfrm>
            <a:custGeom>
              <a:avLst/>
              <a:gdLst>
                <a:gd name="T0" fmla="*/ 257 w 477"/>
                <a:gd name="T1" fmla="*/ 83 h 305"/>
                <a:gd name="T2" fmla="*/ 280 w 477"/>
                <a:gd name="T3" fmla="*/ 36 h 305"/>
                <a:gd name="T4" fmla="*/ 298 w 477"/>
                <a:gd name="T5" fmla="*/ 12 h 305"/>
                <a:gd name="T6" fmla="*/ 310 w 477"/>
                <a:gd name="T7" fmla="*/ 18 h 305"/>
                <a:gd name="T8" fmla="*/ 328 w 477"/>
                <a:gd name="T9" fmla="*/ 53 h 305"/>
                <a:gd name="T10" fmla="*/ 352 w 477"/>
                <a:gd name="T11" fmla="*/ 101 h 305"/>
                <a:gd name="T12" fmla="*/ 340 w 477"/>
                <a:gd name="T13" fmla="*/ 155 h 305"/>
                <a:gd name="T14" fmla="*/ 316 w 477"/>
                <a:gd name="T15" fmla="*/ 185 h 305"/>
                <a:gd name="T16" fmla="*/ 304 w 477"/>
                <a:gd name="T17" fmla="*/ 209 h 305"/>
                <a:gd name="T18" fmla="*/ 322 w 477"/>
                <a:gd name="T19" fmla="*/ 191 h 305"/>
                <a:gd name="T20" fmla="*/ 352 w 477"/>
                <a:gd name="T21" fmla="*/ 155 h 305"/>
                <a:gd name="T22" fmla="*/ 406 w 477"/>
                <a:gd name="T23" fmla="*/ 137 h 305"/>
                <a:gd name="T24" fmla="*/ 424 w 477"/>
                <a:gd name="T25" fmla="*/ 143 h 305"/>
                <a:gd name="T26" fmla="*/ 454 w 477"/>
                <a:gd name="T27" fmla="*/ 155 h 305"/>
                <a:gd name="T28" fmla="*/ 466 w 477"/>
                <a:gd name="T29" fmla="*/ 173 h 305"/>
                <a:gd name="T30" fmla="*/ 436 w 477"/>
                <a:gd name="T31" fmla="*/ 185 h 305"/>
                <a:gd name="T32" fmla="*/ 400 w 477"/>
                <a:gd name="T33" fmla="*/ 221 h 305"/>
                <a:gd name="T34" fmla="*/ 352 w 477"/>
                <a:gd name="T35" fmla="*/ 227 h 305"/>
                <a:gd name="T36" fmla="*/ 334 w 477"/>
                <a:gd name="T37" fmla="*/ 227 h 305"/>
                <a:gd name="T38" fmla="*/ 328 w 477"/>
                <a:gd name="T39" fmla="*/ 227 h 305"/>
                <a:gd name="T40" fmla="*/ 334 w 477"/>
                <a:gd name="T41" fmla="*/ 209 h 305"/>
                <a:gd name="T42" fmla="*/ 334 w 477"/>
                <a:gd name="T43" fmla="*/ 203 h 305"/>
                <a:gd name="T44" fmla="*/ 322 w 477"/>
                <a:gd name="T45" fmla="*/ 203 h 305"/>
                <a:gd name="T46" fmla="*/ 310 w 477"/>
                <a:gd name="T47" fmla="*/ 221 h 305"/>
                <a:gd name="T48" fmla="*/ 310 w 477"/>
                <a:gd name="T49" fmla="*/ 227 h 305"/>
                <a:gd name="T50" fmla="*/ 310 w 477"/>
                <a:gd name="T51" fmla="*/ 215 h 305"/>
                <a:gd name="T52" fmla="*/ 286 w 477"/>
                <a:gd name="T53" fmla="*/ 209 h 305"/>
                <a:gd name="T54" fmla="*/ 268 w 477"/>
                <a:gd name="T55" fmla="*/ 215 h 305"/>
                <a:gd name="T56" fmla="*/ 257 w 477"/>
                <a:gd name="T57" fmla="*/ 221 h 305"/>
                <a:gd name="T58" fmla="*/ 233 w 477"/>
                <a:gd name="T59" fmla="*/ 227 h 305"/>
                <a:gd name="T60" fmla="*/ 221 w 477"/>
                <a:gd name="T61" fmla="*/ 245 h 305"/>
                <a:gd name="T62" fmla="*/ 191 w 477"/>
                <a:gd name="T63" fmla="*/ 287 h 305"/>
                <a:gd name="T64" fmla="*/ 155 w 477"/>
                <a:gd name="T65" fmla="*/ 305 h 305"/>
                <a:gd name="T66" fmla="*/ 125 w 477"/>
                <a:gd name="T67" fmla="*/ 305 h 305"/>
                <a:gd name="T68" fmla="*/ 107 w 477"/>
                <a:gd name="T69" fmla="*/ 305 h 305"/>
                <a:gd name="T70" fmla="*/ 71 w 477"/>
                <a:gd name="T71" fmla="*/ 293 h 305"/>
                <a:gd name="T72" fmla="*/ 36 w 477"/>
                <a:gd name="T73" fmla="*/ 275 h 305"/>
                <a:gd name="T74" fmla="*/ 0 w 477"/>
                <a:gd name="T75" fmla="*/ 269 h 305"/>
                <a:gd name="T76" fmla="*/ 24 w 477"/>
                <a:gd name="T77" fmla="*/ 245 h 305"/>
                <a:gd name="T78" fmla="*/ 83 w 477"/>
                <a:gd name="T79" fmla="*/ 191 h 305"/>
                <a:gd name="T80" fmla="*/ 125 w 477"/>
                <a:gd name="T81" fmla="*/ 179 h 305"/>
                <a:gd name="T82" fmla="*/ 173 w 477"/>
                <a:gd name="T83" fmla="*/ 179 h 305"/>
                <a:gd name="T84" fmla="*/ 215 w 477"/>
                <a:gd name="T85" fmla="*/ 197 h 305"/>
                <a:gd name="T86" fmla="*/ 233 w 477"/>
                <a:gd name="T87" fmla="*/ 209 h 305"/>
                <a:gd name="T88" fmla="*/ 251 w 477"/>
                <a:gd name="T89" fmla="*/ 215 h 305"/>
                <a:gd name="T90" fmla="*/ 268 w 477"/>
                <a:gd name="T91" fmla="*/ 209 h 305"/>
                <a:gd name="T92" fmla="*/ 263 w 477"/>
                <a:gd name="T93" fmla="*/ 203 h 305"/>
                <a:gd name="T94" fmla="*/ 239 w 477"/>
                <a:gd name="T95" fmla="*/ 203 h 305"/>
                <a:gd name="T96" fmla="*/ 215 w 477"/>
                <a:gd name="T97" fmla="*/ 197 h 305"/>
                <a:gd name="T98" fmla="*/ 167 w 477"/>
                <a:gd name="T99" fmla="*/ 173 h 305"/>
                <a:gd name="T100" fmla="*/ 137 w 477"/>
                <a:gd name="T101" fmla="*/ 113 h 305"/>
                <a:gd name="T102" fmla="*/ 137 w 477"/>
                <a:gd name="T103" fmla="*/ 59 h 305"/>
                <a:gd name="T104" fmla="*/ 173 w 477"/>
                <a:gd name="T105" fmla="*/ 77 h 305"/>
                <a:gd name="T106" fmla="*/ 221 w 477"/>
                <a:gd name="T107" fmla="*/ 95 h 305"/>
                <a:gd name="T108" fmla="*/ 251 w 477"/>
                <a:gd name="T109" fmla="*/ 113 h 305"/>
                <a:gd name="T110" fmla="*/ 268 w 477"/>
                <a:gd name="T111" fmla="*/ 161 h 305"/>
                <a:gd name="T112" fmla="*/ 274 w 477"/>
                <a:gd name="T113" fmla="*/ 197 h 305"/>
                <a:gd name="T114" fmla="*/ 292 w 477"/>
                <a:gd name="T115" fmla="*/ 209 h 305"/>
                <a:gd name="T116" fmla="*/ 298 w 477"/>
                <a:gd name="T117" fmla="*/ 203 h 305"/>
                <a:gd name="T118" fmla="*/ 286 w 477"/>
                <a:gd name="T119" fmla="*/ 179 h 305"/>
                <a:gd name="T120" fmla="*/ 257 w 477"/>
                <a:gd name="T121" fmla="*/ 125 h 30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77"/>
                <a:gd name="T184" fmla="*/ 0 h 305"/>
                <a:gd name="T185" fmla="*/ 477 w 477"/>
                <a:gd name="T186" fmla="*/ 305 h 30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77" h="305">
                  <a:moveTo>
                    <a:pt x="257" y="125"/>
                  </a:moveTo>
                  <a:lnTo>
                    <a:pt x="257" y="113"/>
                  </a:lnTo>
                  <a:lnTo>
                    <a:pt x="257" y="101"/>
                  </a:lnTo>
                  <a:lnTo>
                    <a:pt x="257" y="95"/>
                  </a:lnTo>
                  <a:lnTo>
                    <a:pt x="257" y="83"/>
                  </a:lnTo>
                  <a:lnTo>
                    <a:pt x="263" y="71"/>
                  </a:lnTo>
                  <a:lnTo>
                    <a:pt x="263" y="59"/>
                  </a:lnTo>
                  <a:lnTo>
                    <a:pt x="268" y="53"/>
                  </a:lnTo>
                  <a:lnTo>
                    <a:pt x="274" y="42"/>
                  </a:lnTo>
                  <a:lnTo>
                    <a:pt x="280" y="36"/>
                  </a:lnTo>
                  <a:lnTo>
                    <a:pt x="286" y="30"/>
                  </a:lnTo>
                  <a:lnTo>
                    <a:pt x="292" y="24"/>
                  </a:lnTo>
                  <a:lnTo>
                    <a:pt x="292" y="18"/>
                  </a:lnTo>
                  <a:lnTo>
                    <a:pt x="298" y="12"/>
                  </a:lnTo>
                  <a:lnTo>
                    <a:pt x="298" y="6"/>
                  </a:lnTo>
                  <a:lnTo>
                    <a:pt x="304" y="0"/>
                  </a:lnTo>
                  <a:lnTo>
                    <a:pt x="304" y="6"/>
                  </a:lnTo>
                  <a:lnTo>
                    <a:pt x="304" y="12"/>
                  </a:lnTo>
                  <a:lnTo>
                    <a:pt x="310" y="18"/>
                  </a:lnTo>
                  <a:lnTo>
                    <a:pt x="310" y="24"/>
                  </a:lnTo>
                  <a:lnTo>
                    <a:pt x="316" y="36"/>
                  </a:lnTo>
                  <a:lnTo>
                    <a:pt x="322" y="42"/>
                  </a:lnTo>
                  <a:lnTo>
                    <a:pt x="328" y="47"/>
                  </a:lnTo>
                  <a:lnTo>
                    <a:pt x="328" y="53"/>
                  </a:lnTo>
                  <a:lnTo>
                    <a:pt x="334" y="59"/>
                  </a:lnTo>
                  <a:lnTo>
                    <a:pt x="340" y="65"/>
                  </a:lnTo>
                  <a:lnTo>
                    <a:pt x="346" y="71"/>
                  </a:lnTo>
                  <a:lnTo>
                    <a:pt x="346" y="77"/>
                  </a:lnTo>
                  <a:lnTo>
                    <a:pt x="352" y="101"/>
                  </a:lnTo>
                  <a:lnTo>
                    <a:pt x="352" y="113"/>
                  </a:lnTo>
                  <a:lnTo>
                    <a:pt x="352" y="131"/>
                  </a:lnTo>
                  <a:lnTo>
                    <a:pt x="346" y="143"/>
                  </a:lnTo>
                  <a:lnTo>
                    <a:pt x="340" y="149"/>
                  </a:lnTo>
                  <a:lnTo>
                    <a:pt x="340" y="155"/>
                  </a:lnTo>
                  <a:lnTo>
                    <a:pt x="334" y="161"/>
                  </a:lnTo>
                  <a:lnTo>
                    <a:pt x="328" y="167"/>
                  </a:lnTo>
                  <a:lnTo>
                    <a:pt x="322" y="173"/>
                  </a:lnTo>
                  <a:lnTo>
                    <a:pt x="316" y="179"/>
                  </a:lnTo>
                  <a:lnTo>
                    <a:pt x="316" y="185"/>
                  </a:lnTo>
                  <a:lnTo>
                    <a:pt x="310" y="197"/>
                  </a:lnTo>
                  <a:lnTo>
                    <a:pt x="304" y="197"/>
                  </a:lnTo>
                  <a:lnTo>
                    <a:pt x="304" y="203"/>
                  </a:lnTo>
                  <a:lnTo>
                    <a:pt x="304" y="209"/>
                  </a:lnTo>
                  <a:lnTo>
                    <a:pt x="310" y="209"/>
                  </a:lnTo>
                  <a:lnTo>
                    <a:pt x="316" y="203"/>
                  </a:lnTo>
                  <a:lnTo>
                    <a:pt x="316" y="197"/>
                  </a:lnTo>
                  <a:lnTo>
                    <a:pt x="322" y="191"/>
                  </a:lnTo>
                  <a:lnTo>
                    <a:pt x="322" y="179"/>
                  </a:lnTo>
                  <a:lnTo>
                    <a:pt x="328" y="179"/>
                  </a:lnTo>
                  <a:lnTo>
                    <a:pt x="328" y="173"/>
                  </a:lnTo>
                  <a:lnTo>
                    <a:pt x="340" y="161"/>
                  </a:lnTo>
                  <a:lnTo>
                    <a:pt x="352" y="155"/>
                  </a:lnTo>
                  <a:lnTo>
                    <a:pt x="358" y="143"/>
                  </a:lnTo>
                  <a:lnTo>
                    <a:pt x="370" y="143"/>
                  </a:lnTo>
                  <a:lnTo>
                    <a:pt x="382" y="137"/>
                  </a:lnTo>
                  <a:lnTo>
                    <a:pt x="394" y="137"/>
                  </a:lnTo>
                  <a:lnTo>
                    <a:pt x="406" y="137"/>
                  </a:lnTo>
                  <a:lnTo>
                    <a:pt x="412" y="137"/>
                  </a:lnTo>
                  <a:lnTo>
                    <a:pt x="418" y="137"/>
                  </a:lnTo>
                  <a:lnTo>
                    <a:pt x="424" y="137"/>
                  </a:lnTo>
                  <a:lnTo>
                    <a:pt x="424" y="143"/>
                  </a:lnTo>
                  <a:lnTo>
                    <a:pt x="430" y="143"/>
                  </a:lnTo>
                  <a:lnTo>
                    <a:pt x="436" y="149"/>
                  </a:lnTo>
                  <a:lnTo>
                    <a:pt x="442" y="149"/>
                  </a:lnTo>
                  <a:lnTo>
                    <a:pt x="448" y="155"/>
                  </a:lnTo>
                  <a:lnTo>
                    <a:pt x="454" y="155"/>
                  </a:lnTo>
                  <a:lnTo>
                    <a:pt x="460" y="161"/>
                  </a:lnTo>
                  <a:lnTo>
                    <a:pt x="466" y="167"/>
                  </a:lnTo>
                  <a:lnTo>
                    <a:pt x="477" y="167"/>
                  </a:lnTo>
                  <a:lnTo>
                    <a:pt x="472" y="173"/>
                  </a:lnTo>
                  <a:lnTo>
                    <a:pt x="466" y="173"/>
                  </a:lnTo>
                  <a:lnTo>
                    <a:pt x="460" y="173"/>
                  </a:lnTo>
                  <a:lnTo>
                    <a:pt x="454" y="173"/>
                  </a:lnTo>
                  <a:lnTo>
                    <a:pt x="448" y="179"/>
                  </a:lnTo>
                  <a:lnTo>
                    <a:pt x="442" y="179"/>
                  </a:lnTo>
                  <a:lnTo>
                    <a:pt x="436" y="185"/>
                  </a:lnTo>
                  <a:lnTo>
                    <a:pt x="430" y="191"/>
                  </a:lnTo>
                  <a:lnTo>
                    <a:pt x="424" y="197"/>
                  </a:lnTo>
                  <a:lnTo>
                    <a:pt x="418" y="203"/>
                  </a:lnTo>
                  <a:lnTo>
                    <a:pt x="406" y="215"/>
                  </a:lnTo>
                  <a:lnTo>
                    <a:pt x="400" y="221"/>
                  </a:lnTo>
                  <a:lnTo>
                    <a:pt x="388" y="227"/>
                  </a:lnTo>
                  <a:lnTo>
                    <a:pt x="376" y="233"/>
                  </a:lnTo>
                  <a:lnTo>
                    <a:pt x="364" y="233"/>
                  </a:lnTo>
                  <a:lnTo>
                    <a:pt x="352" y="227"/>
                  </a:lnTo>
                  <a:lnTo>
                    <a:pt x="346" y="227"/>
                  </a:lnTo>
                  <a:lnTo>
                    <a:pt x="340" y="227"/>
                  </a:lnTo>
                  <a:lnTo>
                    <a:pt x="334" y="227"/>
                  </a:lnTo>
                  <a:lnTo>
                    <a:pt x="328" y="227"/>
                  </a:lnTo>
                  <a:lnTo>
                    <a:pt x="322" y="227"/>
                  </a:lnTo>
                  <a:lnTo>
                    <a:pt x="328" y="227"/>
                  </a:lnTo>
                  <a:lnTo>
                    <a:pt x="334" y="221"/>
                  </a:lnTo>
                  <a:lnTo>
                    <a:pt x="334" y="215"/>
                  </a:lnTo>
                  <a:lnTo>
                    <a:pt x="334" y="209"/>
                  </a:lnTo>
                  <a:lnTo>
                    <a:pt x="334" y="203"/>
                  </a:lnTo>
                  <a:lnTo>
                    <a:pt x="328" y="203"/>
                  </a:lnTo>
                  <a:lnTo>
                    <a:pt x="322" y="203"/>
                  </a:lnTo>
                  <a:lnTo>
                    <a:pt x="316" y="203"/>
                  </a:lnTo>
                  <a:lnTo>
                    <a:pt x="316" y="209"/>
                  </a:lnTo>
                  <a:lnTo>
                    <a:pt x="310" y="215"/>
                  </a:lnTo>
                  <a:lnTo>
                    <a:pt x="310" y="221"/>
                  </a:lnTo>
                  <a:lnTo>
                    <a:pt x="316" y="221"/>
                  </a:lnTo>
                  <a:lnTo>
                    <a:pt x="316" y="227"/>
                  </a:lnTo>
                  <a:lnTo>
                    <a:pt x="310" y="227"/>
                  </a:lnTo>
                  <a:lnTo>
                    <a:pt x="310" y="221"/>
                  </a:lnTo>
                  <a:lnTo>
                    <a:pt x="310" y="215"/>
                  </a:lnTo>
                  <a:lnTo>
                    <a:pt x="304" y="215"/>
                  </a:lnTo>
                  <a:lnTo>
                    <a:pt x="292" y="215"/>
                  </a:lnTo>
                  <a:lnTo>
                    <a:pt x="286" y="209"/>
                  </a:lnTo>
                  <a:lnTo>
                    <a:pt x="280" y="209"/>
                  </a:lnTo>
                  <a:lnTo>
                    <a:pt x="274" y="209"/>
                  </a:lnTo>
                  <a:lnTo>
                    <a:pt x="268" y="215"/>
                  </a:lnTo>
                  <a:lnTo>
                    <a:pt x="268" y="221"/>
                  </a:lnTo>
                  <a:lnTo>
                    <a:pt x="263" y="221"/>
                  </a:lnTo>
                  <a:lnTo>
                    <a:pt x="257" y="221"/>
                  </a:lnTo>
                  <a:lnTo>
                    <a:pt x="251" y="221"/>
                  </a:lnTo>
                  <a:lnTo>
                    <a:pt x="245" y="221"/>
                  </a:lnTo>
                  <a:lnTo>
                    <a:pt x="239" y="221"/>
                  </a:lnTo>
                  <a:lnTo>
                    <a:pt x="233" y="227"/>
                  </a:lnTo>
                  <a:lnTo>
                    <a:pt x="227" y="227"/>
                  </a:lnTo>
                  <a:lnTo>
                    <a:pt x="227" y="233"/>
                  </a:lnTo>
                  <a:lnTo>
                    <a:pt x="221" y="239"/>
                  </a:lnTo>
                  <a:lnTo>
                    <a:pt x="221" y="245"/>
                  </a:lnTo>
                  <a:lnTo>
                    <a:pt x="215" y="257"/>
                  </a:lnTo>
                  <a:lnTo>
                    <a:pt x="209" y="263"/>
                  </a:lnTo>
                  <a:lnTo>
                    <a:pt x="203" y="275"/>
                  </a:lnTo>
                  <a:lnTo>
                    <a:pt x="197" y="281"/>
                  </a:lnTo>
                  <a:lnTo>
                    <a:pt x="191" y="287"/>
                  </a:lnTo>
                  <a:lnTo>
                    <a:pt x="185" y="293"/>
                  </a:lnTo>
                  <a:lnTo>
                    <a:pt x="179" y="299"/>
                  </a:lnTo>
                  <a:lnTo>
                    <a:pt x="173" y="299"/>
                  </a:lnTo>
                  <a:lnTo>
                    <a:pt x="161" y="305"/>
                  </a:lnTo>
                  <a:lnTo>
                    <a:pt x="155" y="305"/>
                  </a:lnTo>
                  <a:lnTo>
                    <a:pt x="149" y="305"/>
                  </a:lnTo>
                  <a:lnTo>
                    <a:pt x="143" y="305"/>
                  </a:lnTo>
                  <a:lnTo>
                    <a:pt x="137" y="305"/>
                  </a:lnTo>
                  <a:lnTo>
                    <a:pt x="131" y="305"/>
                  </a:lnTo>
                  <a:lnTo>
                    <a:pt x="125" y="305"/>
                  </a:lnTo>
                  <a:lnTo>
                    <a:pt x="119" y="305"/>
                  </a:lnTo>
                  <a:lnTo>
                    <a:pt x="113" y="305"/>
                  </a:lnTo>
                  <a:lnTo>
                    <a:pt x="107" y="305"/>
                  </a:lnTo>
                  <a:lnTo>
                    <a:pt x="101" y="305"/>
                  </a:lnTo>
                  <a:lnTo>
                    <a:pt x="95" y="299"/>
                  </a:lnTo>
                  <a:lnTo>
                    <a:pt x="83" y="299"/>
                  </a:lnTo>
                  <a:lnTo>
                    <a:pt x="77" y="293"/>
                  </a:lnTo>
                  <a:lnTo>
                    <a:pt x="71" y="293"/>
                  </a:lnTo>
                  <a:lnTo>
                    <a:pt x="65" y="287"/>
                  </a:lnTo>
                  <a:lnTo>
                    <a:pt x="59" y="281"/>
                  </a:lnTo>
                  <a:lnTo>
                    <a:pt x="54" y="281"/>
                  </a:lnTo>
                  <a:lnTo>
                    <a:pt x="42" y="275"/>
                  </a:lnTo>
                  <a:lnTo>
                    <a:pt x="36" y="275"/>
                  </a:lnTo>
                  <a:lnTo>
                    <a:pt x="30" y="275"/>
                  </a:lnTo>
                  <a:lnTo>
                    <a:pt x="18" y="269"/>
                  </a:lnTo>
                  <a:lnTo>
                    <a:pt x="12" y="269"/>
                  </a:lnTo>
                  <a:lnTo>
                    <a:pt x="6" y="269"/>
                  </a:lnTo>
                  <a:lnTo>
                    <a:pt x="0" y="269"/>
                  </a:lnTo>
                  <a:lnTo>
                    <a:pt x="6" y="263"/>
                  </a:lnTo>
                  <a:lnTo>
                    <a:pt x="12" y="251"/>
                  </a:lnTo>
                  <a:lnTo>
                    <a:pt x="24" y="245"/>
                  </a:lnTo>
                  <a:lnTo>
                    <a:pt x="36" y="233"/>
                  </a:lnTo>
                  <a:lnTo>
                    <a:pt x="48" y="221"/>
                  </a:lnTo>
                  <a:lnTo>
                    <a:pt x="59" y="209"/>
                  </a:lnTo>
                  <a:lnTo>
                    <a:pt x="71" y="197"/>
                  </a:lnTo>
                  <a:lnTo>
                    <a:pt x="83" y="191"/>
                  </a:lnTo>
                  <a:lnTo>
                    <a:pt x="95" y="185"/>
                  </a:lnTo>
                  <a:lnTo>
                    <a:pt x="101" y="185"/>
                  </a:lnTo>
                  <a:lnTo>
                    <a:pt x="107" y="185"/>
                  </a:lnTo>
                  <a:lnTo>
                    <a:pt x="119" y="185"/>
                  </a:lnTo>
                  <a:lnTo>
                    <a:pt x="125" y="179"/>
                  </a:lnTo>
                  <a:lnTo>
                    <a:pt x="137" y="179"/>
                  </a:lnTo>
                  <a:lnTo>
                    <a:pt x="149" y="179"/>
                  </a:lnTo>
                  <a:lnTo>
                    <a:pt x="155" y="179"/>
                  </a:lnTo>
                  <a:lnTo>
                    <a:pt x="167" y="179"/>
                  </a:lnTo>
                  <a:lnTo>
                    <a:pt x="173" y="179"/>
                  </a:lnTo>
                  <a:lnTo>
                    <a:pt x="185" y="179"/>
                  </a:lnTo>
                  <a:lnTo>
                    <a:pt x="191" y="185"/>
                  </a:lnTo>
                  <a:lnTo>
                    <a:pt x="203" y="191"/>
                  </a:lnTo>
                  <a:lnTo>
                    <a:pt x="209" y="191"/>
                  </a:lnTo>
                  <a:lnTo>
                    <a:pt x="215" y="197"/>
                  </a:lnTo>
                  <a:lnTo>
                    <a:pt x="221" y="197"/>
                  </a:lnTo>
                  <a:lnTo>
                    <a:pt x="227" y="203"/>
                  </a:lnTo>
                  <a:lnTo>
                    <a:pt x="233" y="209"/>
                  </a:lnTo>
                  <a:lnTo>
                    <a:pt x="239" y="215"/>
                  </a:lnTo>
                  <a:lnTo>
                    <a:pt x="245" y="215"/>
                  </a:lnTo>
                  <a:lnTo>
                    <a:pt x="251" y="215"/>
                  </a:lnTo>
                  <a:lnTo>
                    <a:pt x="257" y="215"/>
                  </a:lnTo>
                  <a:lnTo>
                    <a:pt x="263" y="215"/>
                  </a:lnTo>
                  <a:lnTo>
                    <a:pt x="263" y="209"/>
                  </a:lnTo>
                  <a:lnTo>
                    <a:pt x="268" y="209"/>
                  </a:lnTo>
                  <a:lnTo>
                    <a:pt x="268" y="203"/>
                  </a:lnTo>
                  <a:lnTo>
                    <a:pt x="263" y="203"/>
                  </a:lnTo>
                  <a:lnTo>
                    <a:pt x="257" y="203"/>
                  </a:lnTo>
                  <a:lnTo>
                    <a:pt x="251" y="203"/>
                  </a:lnTo>
                  <a:lnTo>
                    <a:pt x="245" y="203"/>
                  </a:lnTo>
                  <a:lnTo>
                    <a:pt x="239" y="203"/>
                  </a:lnTo>
                  <a:lnTo>
                    <a:pt x="233" y="203"/>
                  </a:lnTo>
                  <a:lnTo>
                    <a:pt x="227" y="203"/>
                  </a:lnTo>
                  <a:lnTo>
                    <a:pt x="221" y="203"/>
                  </a:lnTo>
                  <a:lnTo>
                    <a:pt x="215" y="197"/>
                  </a:lnTo>
                  <a:lnTo>
                    <a:pt x="209" y="197"/>
                  </a:lnTo>
                  <a:lnTo>
                    <a:pt x="197" y="191"/>
                  </a:lnTo>
                  <a:lnTo>
                    <a:pt x="191" y="185"/>
                  </a:lnTo>
                  <a:lnTo>
                    <a:pt x="179" y="179"/>
                  </a:lnTo>
                  <a:lnTo>
                    <a:pt x="167" y="173"/>
                  </a:lnTo>
                  <a:lnTo>
                    <a:pt x="161" y="161"/>
                  </a:lnTo>
                  <a:lnTo>
                    <a:pt x="155" y="155"/>
                  </a:lnTo>
                  <a:lnTo>
                    <a:pt x="149" y="143"/>
                  </a:lnTo>
                  <a:lnTo>
                    <a:pt x="143" y="125"/>
                  </a:lnTo>
                  <a:lnTo>
                    <a:pt x="137" y="113"/>
                  </a:lnTo>
                  <a:lnTo>
                    <a:pt x="137" y="101"/>
                  </a:lnTo>
                  <a:lnTo>
                    <a:pt x="137" y="89"/>
                  </a:lnTo>
                  <a:lnTo>
                    <a:pt x="137" y="77"/>
                  </a:lnTo>
                  <a:lnTo>
                    <a:pt x="137" y="71"/>
                  </a:lnTo>
                  <a:lnTo>
                    <a:pt x="137" y="59"/>
                  </a:lnTo>
                  <a:lnTo>
                    <a:pt x="143" y="53"/>
                  </a:lnTo>
                  <a:lnTo>
                    <a:pt x="143" y="59"/>
                  </a:lnTo>
                  <a:lnTo>
                    <a:pt x="155" y="65"/>
                  </a:lnTo>
                  <a:lnTo>
                    <a:pt x="161" y="71"/>
                  </a:lnTo>
                  <a:lnTo>
                    <a:pt x="173" y="77"/>
                  </a:lnTo>
                  <a:lnTo>
                    <a:pt x="185" y="83"/>
                  </a:lnTo>
                  <a:lnTo>
                    <a:pt x="197" y="89"/>
                  </a:lnTo>
                  <a:lnTo>
                    <a:pt x="203" y="89"/>
                  </a:lnTo>
                  <a:lnTo>
                    <a:pt x="215" y="95"/>
                  </a:lnTo>
                  <a:lnTo>
                    <a:pt x="221" y="95"/>
                  </a:lnTo>
                  <a:lnTo>
                    <a:pt x="227" y="95"/>
                  </a:lnTo>
                  <a:lnTo>
                    <a:pt x="233" y="101"/>
                  </a:lnTo>
                  <a:lnTo>
                    <a:pt x="239" y="101"/>
                  </a:lnTo>
                  <a:lnTo>
                    <a:pt x="245" y="107"/>
                  </a:lnTo>
                  <a:lnTo>
                    <a:pt x="251" y="113"/>
                  </a:lnTo>
                  <a:lnTo>
                    <a:pt x="257" y="119"/>
                  </a:lnTo>
                  <a:lnTo>
                    <a:pt x="257" y="131"/>
                  </a:lnTo>
                  <a:lnTo>
                    <a:pt x="263" y="143"/>
                  </a:lnTo>
                  <a:lnTo>
                    <a:pt x="268" y="149"/>
                  </a:lnTo>
                  <a:lnTo>
                    <a:pt x="268" y="161"/>
                  </a:lnTo>
                  <a:lnTo>
                    <a:pt x="268" y="179"/>
                  </a:lnTo>
                  <a:lnTo>
                    <a:pt x="268" y="185"/>
                  </a:lnTo>
                  <a:lnTo>
                    <a:pt x="274" y="191"/>
                  </a:lnTo>
                  <a:lnTo>
                    <a:pt x="274" y="197"/>
                  </a:lnTo>
                  <a:lnTo>
                    <a:pt x="280" y="197"/>
                  </a:lnTo>
                  <a:lnTo>
                    <a:pt x="280" y="203"/>
                  </a:lnTo>
                  <a:lnTo>
                    <a:pt x="286" y="203"/>
                  </a:lnTo>
                  <a:lnTo>
                    <a:pt x="292" y="209"/>
                  </a:lnTo>
                  <a:lnTo>
                    <a:pt x="298" y="209"/>
                  </a:lnTo>
                  <a:lnTo>
                    <a:pt x="298" y="203"/>
                  </a:lnTo>
                  <a:lnTo>
                    <a:pt x="298" y="197"/>
                  </a:lnTo>
                  <a:lnTo>
                    <a:pt x="298" y="191"/>
                  </a:lnTo>
                  <a:lnTo>
                    <a:pt x="292" y="185"/>
                  </a:lnTo>
                  <a:lnTo>
                    <a:pt x="286" y="179"/>
                  </a:lnTo>
                  <a:lnTo>
                    <a:pt x="280" y="173"/>
                  </a:lnTo>
                  <a:lnTo>
                    <a:pt x="274" y="161"/>
                  </a:lnTo>
                  <a:lnTo>
                    <a:pt x="268" y="149"/>
                  </a:lnTo>
                  <a:lnTo>
                    <a:pt x="263" y="137"/>
                  </a:lnTo>
                  <a:lnTo>
                    <a:pt x="257" y="125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807" name="Freeform 493"/>
            <p:cNvSpPr>
              <a:spLocks/>
            </p:cNvSpPr>
            <p:nvPr/>
          </p:nvSpPr>
          <p:spPr bwMode="auto">
            <a:xfrm>
              <a:off x="5179" y="2067"/>
              <a:ext cx="120" cy="149"/>
            </a:xfrm>
            <a:custGeom>
              <a:avLst/>
              <a:gdLst>
                <a:gd name="T0" fmla="*/ 30 w 120"/>
                <a:gd name="T1" fmla="*/ 6 h 149"/>
                <a:gd name="T2" fmla="*/ 24 w 120"/>
                <a:gd name="T3" fmla="*/ 12 h 149"/>
                <a:gd name="T4" fmla="*/ 18 w 120"/>
                <a:gd name="T5" fmla="*/ 12 h 149"/>
                <a:gd name="T6" fmla="*/ 12 w 120"/>
                <a:gd name="T7" fmla="*/ 12 h 149"/>
                <a:gd name="T8" fmla="*/ 12 w 120"/>
                <a:gd name="T9" fmla="*/ 6 h 149"/>
                <a:gd name="T10" fmla="*/ 6 w 120"/>
                <a:gd name="T11" fmla="*/ 6 h 149"/>
                <a:gd name="T12" fmla="*/ 0 w 120"/>
                <a:gd name="T13" fmla="*/ 0 h 149"/>
                <a:gd name="T14" fmla="*/ 0 w 120"/>
                <a:gd name="T15" fmla="*/ 0 h 149"/>
                <a:gd name="T16" fmla="*/ 0 w 120"/>
                <a:gd name="T17" fmla="*/ 6 h 149"/>
                <a:gd name="T18" fmla="*/ 6 w 120"/>
                <a:gd name="T19" fmla="*/ 12 h 149"/>
                <a:gd name="T20" fmla="*/ 12 w 120"/>
                <a:gd name="T21" fmla="*/ 12 h 149"/>
                <a:gd name="T22" fmla="*/ 18 w 120"/>
                <a:gd name="T23" fmla="*/ 12 h 149"/>
                <a:gd name="T24" fmla="*/ 18 w 120"/>
                <a:gd name="T25" fmla="*/ 18 h 149"/>
                <a:gd name="T26" fmla="*/ 24 w 120"/>
                <a:gd name="T27" fmla="*/ 24 h 149"/>
                <a:gd name="T28" fmla="*/ 18 w 120"/>
                <a:gd name="T29" fmla="*/ 30 h 149"/>
                <a:gd name="T30" fmla="*/ 18 w 120"/>
                <a:gd name="T31" fmla="*/ 36 h 149"/>
                <a:gd name="T32" fmla="*/ 12 w 120"/>
                <a:gd name="T33" fmla="*/ 36 h 149"/>
                <a:gd name="T34" fmla="*/ 6 w 120"/>
                <a:gd name="T35" fmla="*/ 36 h 149"/>
                <a:gd name="T36" fmla="*/ 0 w 120"/>
                <a:gd name="T37" fmla="*/ 54 h 149"/>
                <a:gd name="T38" fmla="*/ 0 w 120"/>
                <a:gd name="T39" fmla="*/ 78 h 149"/>
                <a:gd name="T40" fmla="*/ 18 w 120"/>
                <a:gd name="T41" fmla="*/ 101 h 149"/>
                <a:gd name="T42" fmla="*/ 48 w 120"/>
                <a:gd name="T43" fmla="*/ 119 h 149"/>
                <a:gd name="T44" fmla="*/ 78 w 120"/>
                <a:gd name="T45" fmla="*/ 131 h 149"/>
                <a:gd name="T46" fmla="*/ 90 w 120"/>
                <a:gd name="T47" fmla="*/ 137 h 149"/>
                <a:gd name="T48" fmla="*/ 108 w 120"/>
                <a:gd name="T49" fmla="*/ 143 h 149"/>
                <a:gd name="T50" fmla="*/ 120 w 120"/>
                <a:gd name="T51" fmla="*/ 149 h 149"/>
                <a:gd name="T52" fmla="*/ 120 w 120"/>
                <a:gd name="T53" fmla="*/ 143 h 149"/>
                <a:gd name="T54" fmla="*/ 114 w 120"/>
                <a:gd name="T55" fmla="*/ 125 h 149"/>
                <a:gd name="T56" fmla="*/ 108 w 120"/>
                <a:gd name="T57" fmla="*/ 107 h 149"/>
                <a:gd name="T58" fmla="*/ 102 w 120"/>
                <a:gd name="T59" fmla="*/ 84 h 149"/>
                <a:gd name="T60" fmla="*/ 102 w 120"/>
                <a:gd name="T61" fmla="*/ 72 h 149"/>
                <a:gd name="T62" fmla="*/ 96 w 120"/>
                <a:gd name="T63" fmla="*/ 48 h 149"/>
                <a:gd name="T64" fmla="*/ 78 w 120"/>
                <a:gd name="T65" fmla="*/ 24 h 149"/>
                <a:gd name="T66" fmla="*/ 54 w 120"/>
                <a:gd name="T67" fmla="*/ 6 h 14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0"/>
                <a:gd name="T103" fmla="*/ 0 h 149"/>
                <a:gd name="T104" fmla="*/ 120 w 120"/>
                <a:gd name="T105" fmla="*/ 149 h 14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0" h="149">
                  <a:moveTo>
                    <a:pt x="30" y="0"/>
                  </a:move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12" y="36"/>
                  </a:lnTo>
                  <a:lnTo>
                    <a:pt x="6" y="36"/>
                  </a:lnTo>
                  <a:lnTo>
                    <a:pt x="0" y="54"/>
                  </a:lnTo>
                  <a:lnTo>
                    <a:pt x="0" y="66"/>
                  </a:lnTo>
                  <a:lnTo>
                    <a:pt x="0" y="78"/>
                  </a:lnTo>
                  <a:lnTo>
                    <a:pt x="6" y="90"/>
                  </a:lnTo>
                  <a:lnTo>
                    <a:pt x="18" y="101"/>
                  </a:lnTo>
                  <a:lnTo>
                    <a:pt x="30" y="113"/>
                  </a:lnTo>
                  <a:lnTo>
                    <a:pt x="48" y="119"/>
                  </a:lnTo>
                  <a:lnTo>
                    <a:pt x="66" y="131"/>
                  </a:lnTo>
                  <a:lnTo>
                    <a:pt x="78" y="131"/>
                  </a:lnTo>
                  <a:lnTo>
                    <a:pt x="84" y="137"/>
                  </a:lnTo>
                  <a:lnTo>
                    <a:pt x="90" y="137"/>
                  </a:lnTo>
                  <a:lnTo>
                    <a:pt x="102" y="137"/>
                  </a:lnTo>
                  <a:lnTo>
                    <a:pt x="108" y="143"/>
                  </a:lnTo>
                  <a:lnTo>
                    <a:pt x="114" y="149"/>
                  </a:lnTo>
                  <a:lnTo>
                    <a:pt x="120" y="149"/>
                  </a:lnTo>
                  <a:lnTo>
                    <a:pt x="120" y="143"/>
                  </a:lnTo>
                  <a:lnTo>
                    <a:pt x="114" y="137"/>
                  </a:lnTo>
                  <a:lnTo>
                    <a:pt x="114" y="125"/>
                  </a:lnTo>
                  <a:lnTo>
                    <a:pt x="108" y="113"/>
                  </a:lnTo>
                  <a:lnTo>
                    <a:pt x="108" y="107"/>
                  </a:lnTo>
                  <a:lnTo>
                    <a:pt x="108" y="95"/>
                  </a:lnTo>
                  <a:lnTo>
                    <a:pt x="102" y="84"/>
                  </a:lnTo>
                  <a:lnTo>
                    <a:pt x="102" y="78"/>
                  </a:lnTo>
                  <a:lnTo>
                    <a:pt x="102" y="72"/>
                  </a:lnTo>
                  <a:lnTo>
                    <a:pt x="102" y="60"/>
                  </a:lnTo>
                  <a:lnTo>
                    <a:pt x="96" y="48"/>
                  </a:lnTo>
                  <a:lnTo>
                    <a:pt x="90" y="36"/>
                  </a:lnTo>
                  <a:lnTo>
                    <a:pt x="78" y="24"/>
                  </a:lnTo>
                  <a:lnTo>
                    <a:pt x="66" y="12"/>
                  </a:lnTo>
                  <a:lnTo>
                    <a:pt x="54" y="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808" name="Freeform 494"/>
            <p:cNvSpPr>
              <a:spLocks/>
            </p:cNvSpPr>
            <p:nvPr/>
          </p:nvSpPr>
          <p:spPr bwMode="auto">
            <a:xfrm>
              <a:off x="5149" y="2103"/>
              <a:ext cx="12" cy="12"/>
            </a:xfrm>
            <a:custGeom>
              <a:avLst/>
              <a:gdLst>
                <a:gd name="T0" fmla="*/ 12 w 12"/>
                <a:gd name="T1" fmla="*/ 6 h 12"/>
                <a:gd name="T2" fmla="*/ 12 w 12"/>
                <a:gd name="T3" fmla="*/ 12 h 12"/>
                <a:gd name="T4" fmla="*/ 12 w 12"/>
                <a:gd name="T5" fmla="*/ 12 h 12"/>
                <a:gd name="T6" fmla="*/ 6 w 12"/>
                <a:gd name="T7" fmla="*/ 12 h 12"/>
                <a:gd name="T8" fmla="*/ 6 w 12"/>
                <a:gd name="T9" fmla="*/ 12 h 12"/>
                <a:gd name="T10" fmla="*/ 0 w 12"/>
                <a:gd name="T11" fmla="*/ 12 h 12"/>
                <a:gd name="T12" fmla="*/ 0 w 12"/>
                <a:gd name="T13" fmla="*/ 12 h 12"/>
                <a:gd name="T14" fmla="*/ 0 w 12"/>
                <a:gd name="T15" fmla="*/ 6 h 12"/>
                <a:gd name="T16" fmla="*/ 0 w 12"/>
                <a:gd name="T17" fmla="*/ 6 h 12"/>
                <a:gd name="T18" fmla="*/ 0 w 12"/>
                <a:gd name="T19" fmla="*/ 6 h 12"/>
                <a:gd name="T20" fmla="*/ 0 w 12"/>
                <a:gd name="T21" fmla="*/ 0 h 12"/>
                <a:gd name="T22" fmla="*/ 6 w 12"/>
                <a:gd name="T23" fmla="*/ 0 h 12"/>
                <a:gd name="T24" fmla="*/ 6 w 12"/>
                <a:gd name="T25" fmla="*/ 0 h 12"/>
                <a:gd name="T26" fmla="*/ 6 w 12"/>
                <a:gd name="T27" fmla="*/ 0 h 12"/>
                <a:gd name="T28" fmla="*/ 12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12" y="6"/>
                  </a:move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809" name="Freeform 495"/>
            <p:cNvSpPr>
              <a:spLocks/>
            </p:cNvSpPr>
            <p:nvPr/>
          </p:nvSpPr>
          <p:spPr bwMode="auto">
            <a:xfrm>
              <a:off x="5120" y="2079"/>
              <a:ext cx="17" cy="12"/>
            </a:xfrm>
            <a:custGeom>
              <a:avLst/>
              <a:gdLst>
                <a:gd name="T0" fmla="*/ 11 w 17"/>
                <a:gd name="T1" fmla="*/ 12 h 12"/>
                <a:gd name="T2" fmla="*/ 11 w 17"/>
                <a:gd name="T3" fmla="*/ 12 h 12"/>
                <a:gd name="T4" fmla="*/ 5 w 17"/>
                <a:gd name="T5" fmla="*/ 12 h 12"/>
                <a:gd name="T6" fmla="*/ 5 w 17"/>
                <a:gd name="T7" fmla="*/ 12 h 12"/>
                <a:gd name="T8" fmla="*/ 0 w 17"/>
                <a:gd name="T9" fmla="*/ 12 h 12"/>
                <a:gd name="T10" fmla="*/ 0 w 17"/>
                <a:gd name="T11" fmla="*/ 6 h 12"/>
                <a:gd name="T12" fmla="*/ 0 w 17"/>
                <a:gd name="T13" fmla="*/ 6 h 12"/>
                <a:gd name="T14" fmla="*/ 0 w 17"/>
                <a:gd name="T15" fmla="*/ 0 h 12"/>
                <a:gd name="T16" fmla="*/ 0 w 17"/>
                <a:gd name="T17" fmla="*/ 0 h 12"/>
                <a:gd name="T18" fmla="*/ 5 w 17"/>
                <a:gd name="T19" fmla="*/ 0 h 12"/>
                <a:gd name="T20" fmla="*/ 5 w 17"/>
                <a:gd name="T21" fmla="*/ 0 h 12"/>
                <a:gd name="T22" fmla="*/ 11 w 17"/>
                <a:gd name="T23" fmla="*/ 0 h 12"/>
                <a:gd name="T24" fmla="*/ 11 w 17"/>
                <a:gd name="T25" fmla="*/ 0 h 12"/>
                <a:gd name="T26" fmla="*/ 11 w 17"/>
                <a:gd name="T27" fmla="*/ 6 h 12"/>
                <a:gd name="T28" fmla="*/ 17 w 17"/>
                <a:gd name="T29" fmla="*/ 6 h 12"/>
                <a:gd name="T30" fmla="*/ 17 w 17"/>
                <a:gd name="T31" fmla="*/ 12 h 12"/>
                <a:gd name="T32" fmla="*/ 11 w 17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"/>
                <a:gd name="T52" fmla="*/ 0 h 12"/>
                <a:gd name="T53" fmla="*/ 17 w 17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" h="12">
                  <a:moveTo>
                    <a:pt x="11" y="12"/>
                  </a:moveTo>
                  <a:lnTo>
                    <a:pt x="11" y="12"/>
                  </a:lnTo>
                  <a:lnTo>
                    <a:pt x="5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5" y="0"/>
                  </a:lnTo>
                  <a:lnTo>
                    <a:pt x="11" y="0"/>
                  </a:lnTo>
                  <a:lnTo>
                    <a:pt x="11" y="6"/>
                  </a:lnTo>
                  <a:lnTo>
                    <a:pt x="17" y="6"/>
                  </a:lnTo>
                  <a:lnTo>
                    <a:pt x="17" y="12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810" name="Freeform 496"/>
            <p:cNvSpPr>
              <a:spLocks/>
            </p:cNvSpPr>
            <p:nvPr/>
          </p:nvSpPr>
          <p:spPr bwMode="auto">
            <a:xfrm>
              <a:off x="5155" y="2061"/>
              <a:ext cx="18" cy="18"/>
            </a:xfrm>
            <a:custGeom>
              <a:avLst/>
              <a:gdLst>
                <a:gd name="T0" fmla="*/ 18 w 18"/>
                <a:gd name="T1" fmla="*/ 18 h 18"/>
                <a:gd name="T2" fmla="*/ 12 w 18"/>
                <a:gd name="T3" fmla="*/ 18 h 18"/>
                <a:gd name="T4" fmla="*/ 12 w 18"/>
                <a:gd name="T5" fmla="*/ 18 h 18"/>
                <a:gd name="T6" fmla="*/ 6 w 18"/>
                <a:gd name="T7" fmla="*/ 18 h 18"/>
                <a:gd name="T8" fmla="*/ 0 w 18"/>
                <a:gd name="T9" fmla="*/ 18 h 18"/>
                <a:gd name="T10" fmla="*/ 0 w 18"/>
                <a:gd name="T11" fmla="*/ 12 h 18"/>
                <a:gd name="T12" fmla="*/ 0 w 18"/>
                <a:gd name="T13" fmla="*/ 6 h 18"/>
                <a:gd name="T14" fmla="*/ 0 w 18"/>
                <a:gd name="T15" fmla="*/ 6 h 18"/>
                <a:gd name="T16" fmla="*/ 6 w 18"/>
                <a:gd name="T17" fmla="*/ 6 h 18"/>
                <a:gd name="T18" fmla="*/ 6 w 18"/>
                <a:gd name="T19" fmla="*/ 0 h 18"/>
                <a:gd name="T20" fmla="*/ 12 w 18"/>
                <a:gd name="T21" fmla="*/ 0 h 18"/>
                <a:gd name="T22" fmla="*/ 12 w 18"/>
                <a:gd name="T23" fmla="*/ 0 h 18"/>
                <a:gd name="T24" fmla="*/ 18 w 18"/>
                <a:gd name="T25" fmla="*/ 6 h 18"/>
                <a:gd name="T26" fmla="*/ 18 w 18"/>
                <a:gd name="T27" fmla="*/ 6 h 18"/>
                <a:gd name="T28" fmla="*/ 18 w 18"/>
                <a:gd name="T29" fmla="*/ 12 h 18"/>
                <a:gd name="T30" fmla="*/ 18 w 18"/>
                <a:gd name="T31" fmla="*/ 12 h 18"/>
                <a:gd name="T32" fmla="*/ 18 w 18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8"/>
                <a:gd name="T53" fmla="*/ 18 w 18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8">
                  <a:moveTo>
                    <a:pt x="18" y="18"/>
                  </a:move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8" y="1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811" name="Freeform 497"/>
            <p:cNvSpPr>
              <a:spLocks/>
            </p:cNvSpPr>
            <p:nvPr/>
          </p:nvSpPr>
          <p:spPr bwMode="auto">
            <a:xfrm>
              <a:off x="5179" y="2085"/>
              <a:ext cx="18" cy="18"/>
            </a:xfrm>
            <a:custGeom>
              <a:avLst/>
              <a:gdLst>
                <a:gd name="T0" fmla="*/ 12 w 18"/>
                <a:gd name="T1" fmla="*/ 18 h 18"/>
                <a:gd name="T2" fmla="*/ 12 w 18"/>
                <a:gd name="T3" fmla="*/ 12 h 18"/>
                <a:gd name="T4" fmla="*/ 18 w 18"/>
                <a:gd name="T5" fmla="*/ 12 h 18"/>
                <a:gd name="T6" fmla="*/ 18 w 18"/>
                <a:gd name="T7" fmla="*/ 6 h 18"/>
                <a:gd name="T8" fmla="*/ 18 w 18"/>
                <a:gd name="T9" fmla="*/ 6 h 18"/>
                <a:gd name="T10" fmla="*/ 12 w 18"/>
                <a:gd name="T11" fmla="*/ 0 h 18"/>
                <a:gd name="T12" fmla="*/ 12 w 18"/>
                <a:gd name="T13" fmla="*/ 0 h 18"/>
                <a:gd name="T14" fmla="*/ 6 w 18"/>
                <a:gd name="T15" fmla="*/ 0 h 18"/>
                <a:gd name="T16" fmla="*/ 0 w 18"/>
                <a:gd name="T17" fmla="*/ 0 h 18"/>
                <a:gd name="T18" fmla="*/ 0 w 18"/>
                <a:gd name="T19" fmla="*/ 6 h 18"/>
                <a:gd name="T20" fmla="*/ 0 w 18"/>
                <a:gd name="T21" fmla="*/ 6 h 18"/>
                <a:gd name="T22" fmla="*/ 0 w 18"/>
                <a:gd name="T23" fmla="*/ 6 h 18"/>
                <a:gd name="T24" fmla="*/ 0 w 18"/>
                <a:gd name="T25" fmla="*/ 12 h 18"/>
                <a:gd name="T26" fmla="*/ 0 w 18"/>
                <a:gd name="T27" fmla="*/ 12 h 18"/>
                <a:gd name="T28" fmla="*/ 6 w 18"/>
                <a:gd name="T29" fmla="*/ 12 h 18"/>
                <a:gd name="T30" fmla="*/ 12 w 18"/>
                <a:gd name="T31" fmla="*/ 18 h 18"/>
                <a:gd name="T32" fmla="*/ 12 w 18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8"/>
                <a:gd name="T53" fmla="*/ 18 w 18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8">
                  <a:moveTo>
                    <a:pt x="12" y="18"/>
                  </a:move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812" name="Freeform 498"/>
            <p:cNvSpPr>
              <a:spLocks/>
            </p:cNvSpPr>
            <p:nvPr/>
          </p:nvSpPr>
          <p:spPr bwMode="auto">
            <a:xfrm>
              <a:off x="5191" y="2061"/>
              <a:ext cx="18" cy="12"/>
            </a:xfrm>
            <a:custGeom>
              <a:avLst/>
              <a:gdLst>
                <a:gd name="T0" fmla="*/ 18 w 18"/>
                <a:gd name="T1" fmla="*/ 6 h 12"/>
                <a:gd name="T2" fmla="*/ 18 w 18"/>
                <a:gd name="T3" fmla="*/ 6 h 12"/>
                <a:gd name="T4" fmla="*/ 18 w 18"/>
                <a:gd name="T5" fmla="*/ 6 h 12"/>
                <a:gd name="T6" fmla="*/ 12 w 18"/>
                <a:gd name="T7" fmla="*/ 12 h 12"/>
                <a:gd name="T8" fmla="*/ 12 w 18"/>
                <a:gd name="T9" fmla="*/ 12 h 12"/>
                <a:gd name="T10" fmla="*/ 6 w 18"/>
                <a:gd name="T11" fmla="*/ 12 h 12"/>
                <a:gd name="T12" fmla="*/ 6 w 18"/>
                <a:gd name="T13" fmla="*/ 12 h 12"/>
                <a:gd name="T14" fmla="*/ 6 w 18"/>
                <a:gd name="T15" fmla="*/ 6 h 12"/>
                <a:gd name="T16" fmla="*/ 0 w 18"/>
                <a:gd name="T17" fmla="*/ 6 h 12"/>
                <a:gd name="T18" fmla="*/ 6 w 18"/>
                <a:gd name="T19" fmla="*/ 6 h 12"/>
                <a:gd name="T20" fmla="*/ 6 w 18"/>
                <a:gd name="T21" fmla="*/ 0 h 12"/>
                <a:gd name="T22" fmla="*/ 6 w 18"/>
                <a:gd name="T23" fmla="*/ 0 h 12"/>
                <a:gd name="T24" fmla="*/ 6 w 18"/>
                <a:gd name="T25" fmla="*/ 0 h 12"/>
                <a:gd name="T26" fmla="*/ 12 w 18"/>
                <a:gd name="T27" fmla="*/ 0 h 12"/>
                <a:gd name="T28" fmla="*/ 12 w 18"/>
                <a:gd name="T29" fmla="*/ 0 h 12"/>
                <a:gd name="T30" fmla="*/ 18 w 18"/>
                <a:gd name="T31" fmla="*/ 0 h 12"/>
                <a:gd name="T32" fmla="*/ 18 w 1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2"/>
                <a:gd name="T53" fmla="*/ 18 w 1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2">
                  <a:moveTo>
                    <a:pt x="18" y="6"/>
                  </a:moveTo>
                  <a:lnTo>
                    <a:pt x="18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813" name="Freeform 499"/>
            <p:cNvSpPr>
              <a:spLocks/>
            </p:cNvSpPr>
            <p:nvPr/>
          </p:nvSpPr>
          <p:spPr bwMode="auto">
            <a:xfrm>
              <a:off x="5173" y="2031"/>
              <a:ext cx="12" cy="18"/>
            </a:xfrm>
            <a:custGeom>
              <a:avLst/>
              <a:gdLst>
                <a:gd name="T0" fmla="*/ 12 w 12"/>
                <a:gd name="T1" fmla="*/ 0 h 18"/>
                <a:gd name="T2" fmla="*/ 12 w 12"/>
                <a:gd name="T3" fmla="*/ 6 h 18"/>
                <a:gd name="T4" fmla="*/ 12 w 12"/>
                <a:gd name="T5" fmla="*/ 6 h 18"/>
                <a:gd name="T6" fmla="*/ 12 w 12"/>
                <a:gd name="T7" fmla="*/ 6 h 18"/>
                <a:gd name="T8" fmla="*/ 12 w 12"/>
                <a:gd name="T9" fmla="*/ 12 h 18"/>
                <a:gd name="T10" fmla="*/ 12 w 12"/>
                <a:gd name="T11" fmla="*/ 12 h 18"/>
                <a:gd name="T12" fmla="*/ 6 w 12"/>
                <a:gd name="T13" fmla="*/ 18 h 18"/>
                <a:gd name="T14" fmla="*/ 6 w 12"/>
                <a:gd name="T15" fmla="*/ 18 h 18"/>
                <a:gd name="T16" fmla="*/ 6 w 12"/>
                <a:gd name="T17" fmla="*/ 18 h 18"/>
                <a:gd name="T18" fmla="*/ 0 w 12"/>
                <a:gd name="T19" fmla="*/ 18 h 18"/>
                <a:gd name="T20" fmla="*/ 0 w 12"/>
                <a:gd name="T21" fmla="*/ 12 h 18"/>
                <a:gd name="T22" fmla="*/ 0 w 12"/>
                <a:gd name="T23" fmla="*/ 12 h 18"/>
                <a:gd name="T24" fmla="*/ 0 w 12"/>
                <a:gd name="T25" fmla="*/ 6 h 18"/>
                <a:gd name="T26" fmla="*/ 0 w 12"/>
                <a:gd name="T27" fmla="*/ 6 h 18"/>
                <a:gd name="T28" fmla="*/ 6 w 12"/>
                <a:gd name="T29" fmla="*/ 6 h 18"/>
                <a:gd name="T30" fmla="*/ 6 w 12"/>
                <a:gd name="T31" fmla="*/ 0 h 18"/>
                <a:gd name="T32" fmla="*/ 12 w 12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12" y="0"/>
                  </a:moveTo>
                  <a:lnTo>
                    <a:pt x="12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814" name="Freeform 500"/>
            <p:cNvSpPr>
              <a:spLocks/>
            </p:cNvSpPr>
            <p:nvPr/>
          </p:nvSpPr>
          <p:spPr bwMode="auto">
            <a:xfrm>
              <a:off x="5149" y="2043"/>
              <a:ext cx="12" cy="18"/>
            </a:xfrm>
            <a:custGeom>
              <a:avLst/>
              <a:gdLst>
                <a:gd name="T0" fmla="*/ 12 w 12"/>
                <a:gd name="T1" fmla="*/ 12 h 18"/>
                <a:gd name="T2" fmla="*/ 12 w 12"/>
                <a:gd name="T3" fmla="*/ 12 h 18"/>
                <a:gd name="T4" fmla="*/ 12 w 12"/>
                <a:gd name="T5" fmla="*/ 18 h 18"/>
                <a:gd name="T6" fmla="*/ 6 w 12"/>
                <a:gd name="T7" fmla="*/ 18 h 18"/>
                <a:gd name="T8" fmla="*/ 6 w 12"/>
                <a:gd name="T9" fmla="*/ 18 h 18"/>
                <a:gd name="T10" fmla="*/ 0 w 12"/>
                <a:gd name="T11" fmla="*/ 18 h 18"/>
                <a:gd name="T12" fmla="*/ 0 w 12"/>
                <a:gd name="T13" fmla="*/ 12 h 18"/>
                <a:gd name="T14" fmla="*/ 0 w 12"/>
                <a:gd name="T15" fmla="*/ 12 h 18"/>
                <a:gd name="T16" fmla="*/ 0 w 12"/>
                <a:gd name="T17" fmla="*/ 6 h 18"/>
                <a:gd name="T18" fmla="*/ 0 w 12"/>
                <a:gd name="T19" fmla="*/ 6 h 18"/>
                <a:gd name="T20" fmla="*/ 6 w 12"/>
                <a:gd name="T21" fmla="*/ 0 h 18"/>
                <a:gd name="T22" fmla="*/ 6 w 12"/>
                <a:gd name="T23" fmla="*/ 0 h 18"/>
                <a:gd name="T24" fmla="*/ 12 w 12"/>
                <a:gd name="T25" fmla="*/ 0 h 18"/>
                <a:gd name="T26" fmla="*/ 12 w 12"/>
                <a:gd name="T27" fmla="*/ 0 h 18"/>
                <a:gd name="T28" fmla="*/ 12 w 12"/>
                <a:gd name="T29" fmla="*/ 6 h 18"/>
                <a:gd name="T30" fmla="*/ 12 w 12"/>
                <a:gd name="T31" fmla="*/ 6 h 18"/>
                <a:gd name="T32" fmla="*/ 12 w 12"/>
                <a:gd name="T33" fmla="*/ 12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12" y="12"/>
                  </a:move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815" name="Freeform 501"/>
            <p:cNvSpPr>
              <a:spLocks/>
            </p:cNvSpPr>
            <p:nvPr/>
          </p:nvSpPr>
          <p:spPr bwMode="auto">
            <a:xfrm>
              <a:off x="5131" y="2043"/>
              <a:ext cx="12" cy="12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6 h 12"/>
                <a:gd name="T4" fmla="*/ 0 w 12"/>
                <a:gd name="T5" fmla="*/ 6 h 12"/>
                <a:gd name="T6" fmla="*/ 0 w 12"/>
                <a:gd name="T7" fmla="*/ 6 h 12"/>
                <a:gd name="T8" fmla="*/ 0 w 12"/>
                <a:gd name="T9" fmla="*/ 0 h 12"/>
                <a:gd name="T10" fmla="*/ 0 w 12"/>
                <a:gd name="T11" fmla="*/ 0 h 12"/>
                <a:gd name="T12" fmla="*/ 6 w 12"/>
                <a:gd name="T13" fmla="*/ 0 h 12"/>
                <a:gd name="T14" fmla="*/ 6 w 12"/>
                <a:gd name="T15" fmla="*/ 0 h 12"/>
                <a:gd name="T16" fmla="*/ 12 w 12"/>
                <a:gd name="T17" fmla="*/ 0 h 12"/>
                <a:gd name="T18" fmla="*/ 12 w 12"/>
                <a:gd name="T19" fmla="*/ 0 h 12"/>
                <a:gd name="T20" fmla="*/ 12 w 12"/>
                <a:gd name="T21" fmla="*/ 0 h 12"/>
                <a:gd name="T22" fmla="*/ 12 w 12"/>
                <a:gd name="T23" fmla="*/ 6 h 12"/>
                <a:gd name="T24" fmla="*/ 12 w 12"/>
                <a:gd name="T25" fmla="*/ 6 h 12"/>
                <a:gd name="T26" fmla="*/ 12 w 12"/>
                <a:gd name="T27" fmla="*/ 12 h 12"/>
                <a:gd name="T28" fmla="*/ 6 w 12"/>
                <a:gd name="T29" fmla="*/ 12 h 12"/>
                <a:gd name="T30" fmla="*/ 6 w 12"/>
                <a:gd name="T31" fmla="*/ 12 h 12"/>
                <a:gd name="T32" fmla="*/ 0 w 12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12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816" name="Freeform 502"/>
            <p:cNvSpPr>
              <a:spLocks/>
            </p:cNvSpPr>
            <p:nvPr/>
          </p:nvSpPr>
          <p:spPr bwMode="auto">
            <a:xfrm>
              <a:off x="5191" y="1965"/>
              <a:ext cx="120" cy="84"/>
            </a:xfrm>
            <a:custGeom>
              <a:avLst/>
              <a:gdLst>
                <a:gd name="T0" fmla="*/ 0 w 120"/>
                <a:gd name="T1" fmla="*/ 66 h 84"/>
                <a:gd name="T2" fmla="*/ 0 w 120"/>
                <a:gd name="T3" fmla="*/ 72 h 84"/>
                <a:gd name="T4" fmla="*/ 0 w 120"/>
                <a:gd name="T5" fmla="*/ 72 h 84"/>
                <a:gd name="T6" fmla="*/ 6 w 120"/>
                <a:gd name="T7" fmla="*/ 66 h 84"/>
                <a:gd name="T8" fmla="*/ 18 w 120"/>
                <a:gd name="T9" fmla="*/ 72 h 84"/>
                <a:gd name="T10" fmla="*/ 42 w 120"/>
                <a:gd name="T11" fmla="*/ 78 h 84"/>
                <a:gd name="T12" fmla="*/ 66 w 120"/>
                <a:gd name="T13" fmla="*/ 84 h 84"/>
                <a:gd name="T14" fmla="*/ 66 w 120"/>
                <a:gd name="T15" fmla="*/ 78 h 84"/>
                <a:gd name="T16" fmla="*/ 48 w 120"/>
                <a:gd name="T17" fmla="*/ 78 h 84"/>
                <a:gd name="T18" fmla="*/ 30 w 120"/>
                <a:gd name="T19" fmla="*/ 72 h 84"/>
                <a:gd name="T20" fmla="*/ 18 w 120"/>
                <a:gd name="T21" fmla="*/ 60 h 84"/>
                <a:gd name="T22" fmla="*/ 18 w 120"/>
                <a:gd name="T23" fmla="*/ 60 h 84"/>
                <a:gd name="T24" fmla="*/ 30 w 120"/>
                <a:gd name="T25" fmla="*/ 54 h 84"/>
                <a:gd name="T26" fmla="*/ 36 w 120"/>
                <a:gd name="T27" fmla="*/ 54 h 84"/>
                <a:gd name="T28" fmla="*/ 54 w 120"/>
                <a:gd name="T29" fmla="*/ 60 h 84"/>
                <a:gd name="T30" fmla="*/ 78 w 120"/>
                <a:gd name="T31" fmla="*/ 66 h 84"/>
                <a:gd name="T32" fmla="*/ 84 w 120"/>
                <a:gd name="T33" fmla="*/ 60 h 84"/>
                <a:gd name="T34" fmla="*/ 78 w 120"/>
                <a:gd name="T35" fmla="*/ 60 h 84"/>
                <a:gd name="T36" fmla="*/ 72 w 120"/>
                <a:gd name="T37" fmla="*/ 60 h 84"/>
                <a:gd name="T38" fmla="*/ 60 w 120"/>
                <a:gd name="T39" fmla="*/ 60 h 84"/>
                <a:gd name="T40" fmla="*/ 48 w 120"/>
                <a:gd name="T41" fmla="*/ 54 h 84"/>
                <a:gd name="T42" fmla="*/ 42 w 120"/>
                <a:gd name="T43" fmla="*/ 48 h 84"/>
                <a:gd name="T44" fmla="*/ 54 w 120"/>
                <a:gd name="T45" fmla="*/ 48 h 84"/>
                <a:gd name="T46" fmla="*/ 60 w 120"/>
                <a:gd name="T47" fmla="*/ 42 h 84"/>
                <a:gd name="T48" fmla="*/ 66 w 120"/>
                <a:gd name="T49" fmla="*/ 42 h 84"/>
                <a:gd name="T50" fmla="*/ 78 w 120"/>
                <a:gd name="T51" fmla="*/ 48 h 84"/>
                <a:gd name="T52" fmla="*/ 84 w 120"/>
                <a:gd name="T53" fmla="*/ 48 h 84"/>
                <a:gd name="T54" fmla="*/ 96 w 120"/>
                <a:gd name="T55" fmla="*/ 54 h 84"/>
                <a:gd name="T56" fmla="*/ 90 w 120"/>
                <a:gd name="T57" fmla="*/ 48 h 84"/>
                <a:gd name="T58" fmla="*/ 78 w 120"/>
                <a:gd name="T59" fmla="*/ 42 h 84"/>
                <a:gd name="T60" fmla="*/ 72 w 120"/>
                <a:gd name="T61" fmla="*/ 42 h 84"/>
                <a:gd name="T62" fmla="*/ 90 w 120"/>
                <a:gd name="T63" fmla="*/ 36 h 84"/>
                <a:gd name="T64" fmla="*/ 108 w 120"/>
                <a:gd name="T65" fmla="*/ 36 h 84"/>
                <a:gd name="T66" fmla="*/ 120 w 120"/>
                <a:gd name="T67" fmla="*/ 30 h 84"/>
                <a:gd name="T68" fmla="*/ 114 w 120"/>
                <a:gd name="T69" fmla="*/ 30 h 84"/>
                <a:gd name="T70" fmla="*/ 96 w 120"/>
                <a:gd name="T71" fmla="*/ 30 h 84"/>
                <a:gd name="T72" fmla="*/ 78 w 120"/>
                <a:gd name="T73" fmla="*/ 30 h 84"/>
                <a:gd name="T74" fmla="*/ 72 w 120"/>
                <a:gd name="T75" fmla="*/ 30 h 84"/>
                <a:gd name="T76" fmla="*/ 84 w 120"/>
                <a:gd name="T77" fmla="*/ 6 h 84"/>
                <a:gd name="T78" fmla="*/ 84 w 120"/>
                <a:gd name="T79" fmla="*/ 0 h 84"/>
                <a:gd name="T80" fmla="*/ 78 w 120"/>
                <a:gd name="T81" fmla="*/ 12 h 84"/>
                <a:gd name="T82" fmla="*/ 66 w 120"/>
                <a:gd name="T83" fmla="*/ 24 h 84"/>
                <a:gd name="T84" fmla="*/ 60 w 120"/>
                <a:gd name="T85" fmla="*/ 36 h 84"/>
                <a:gd name="T86" fmla="*/ 54 w 120"/>
                <a:gd name="T87" fmla="*/ 36 h 84"/>
                <a:gd name="T88" fmla="*/ 36 w 120"/>
                <a:gd name="T89" fmla="*/ 42 h 84"/>
                <a:gd name="T90" fmla="*/ 36 w 120"/>
                <a:gd name="T91" fmla="*/ 36 h 84"/>
                <a:gd name="T92" fmla="*/ 42 w 120"/>
                <a:gd name="T93" fmla="*/ 12 h 84"/>
                <a:gd name="T94" fmla="*/ 42 w 120"/>
                <a:gd name="T95" fmla="*/ 6 h 84"/>
                <a:gd name="T96" fmla="*/ 30 w 120"/>
                <a:gd name="T97" fmla="*/ 24 h 84"/>
                <a:gd name="T98" fmla="*/ 24 w 120"/>
                <a:gd name="T99" fmla="*/ 48 h 84"/>
                <a:gd name="T100" fmla="*/ 12 w 120"/>
                <a:gd name="T101" fmla="*/ 60 h 84"/>
                <a:gd name="T102" fmla="*/ 6 w 120"/>
                <a:gd name="T103" fmla="*/ 60 h 84"/>
                <a:gd name="T104" fmla="*/ 12 w 120"/>
                <a:gd name="T105" fmla="*/ 36 h 84"/>
                <a:gd name="T106" fmla="*/ 6 w 120"/>
                <a:gd name="T107" fmla="*/ 30 h 84"/>
                <a:gd name="T108" fmla="*/ 0 w 120"/>
                <a:gd name="T109" fmla="*/ 66 h 8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0"/>
                <a:gd name="T166" fmla="*/ 0 h 84"/>
                <a:gd name="T167" fmla="*/ 120 w 120"/>
                <a:gd name="T168" fmla="*/ 84 h 8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0" h="84">
                  <a:moveTo>
                    <a:pt x="0" y="66"/>
                  </a:moveTo>
                  <a:lnTo>
                    <a:pt x="0" y="66"/>
                  </a:lnTo>
                  <a:lnTo>
                    <a:pt x="0" y="72"/>
                  </a:lnTo>
                  <a:lnTo>
                    <a:pt x="6" y="72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2" y="72"/>
                  </a:lnTo>
                  <a:lnTo>
                    <a:pt x="18" y="72"/>
                  </a:lnTo>
                  <a:lnTo>
                    <a:pt x="30" y="72"/>
                  </a:lnTo>
                  <a:lnTo>
                    <a:pt x="36" y="78"/>
                  </a:lnTo>
                  <a:lnTo>
                    <a:pt x="42" y="78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66" y="78"/>
                  </a:lnTo>
                  <a:lnTo>
                    <a:pt x="60" y="78"/>
                  </a:lnTo>
                  <a:lnTo>
                    <a:pt x="48" y="78"/>
                  </a:lnTo>
                  <a:lnTo>
                    <a:pt x="42" y="78"/>
                  </a:lnTo>
                  <a:lnTo>
                    <a:pt x="36" y="72"/>
                  </a:lnTo>
                  <a:lnTo>
                    <a:pt x="30" y="72"/>
                  </a:lnTo>
                  <a:lnTo>
                    <a:pt x="24" y="66"/>
                  </a:lnTo>
                  <a:lnTo>
                    <a:pt x="18" y="66"/>
                  </a:lnTo>
                  <a:lnTo>
                    <a:pt x="18" y="60"/>
                  </a:lnTo>
                  <a:lnTo>
                    <a:pt x="24" y="60"/>
                  </a:lnTo>
                  <a:lnTo>
                    <a:pt x="30" y="54"/>
                  </a:lnTo>
                  <a:lnTo>
                    <a:pt x="36" y="54"/>
                  </a:lnTo>
                  <a:lnTo>
                    <a:pt x="42" y="60"/>
                  </a:lnTo>
                  <a:lnTo>
                    <a:pt x="48" y="60"/>
                  </a:lnTo>
                  <a:lnTo>
                    <a:pt x="54" y="60"/>
                  </a:lnTo>
                  <a:lnTo>
                    <a:pt x="66" y="66"/>
                  </a:lnTo>
                  <a:lnTo>
                    <a:pt x="72" y="66"/>
                  </a:lnTo>
                  <a:lnTo>
                    <a:pt x="78" y="66"/>
                  </a:lnTo>
                  <a:lnTo>
                    <a:pt x="84" y="66"/>
                  </a:lnTo>
                  <a:lnTo>
                    <a:pt x="84" y="60"/>
                  </a:lnTo>
                  <a:lnTo>
                    <a:pt x="78" y="60"/>
                  </a:lnTo>
                  <a:lnTo>
                    <a:pt x="72" y="60"/>
                  </a:lnTo>
                  <a:lnTo>
                    <a:pt x="66" y="60"/>
                  </a:lnTo>
                  <a:lnTo>
                    <a:pt x="60" y="60"/>
                  </a:lnTo>
                  <a:lnTo>
                    <a:pt x="54" y="54"/>
                  </a:lnTo>
                  <a:lnTo>
                    <a:pt x="48" y="54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8" y="48"/>
                  </a:lnTo>
                  <a:lnTo>
                    <a:pt x="54" y="48"/>
                  </a:lnTo>
                  <a:lnTo>
                    <a:pt x="54" y="42"/>
                  </a:lnTo>
                  <a:lnTo>
                    <a:pt x="60" y="42"/>
                  </a:lnTo>
                  <a:lnTo>
                    <a:pt x="66" y="42"/>
                  </a:lnTo>
                  <a:lnTo>
                    <a:pt x="72" y="42"/>
                  </a:lnTo>
                  <a:lnTo>
                    <a:pt x="78" y="48"/>
                  </a:lnTo>
                  <a:lnTo>
                    <a:pt x="84" y="48"/>
                  </a:lnTo>
                  <a:lnTo>
                    <a:pt x="90" y="54"/>
                  </a:lnTo>
                  <a:lnTo>
                    <a:pt x="96" y="54"/>
                  </a:lnTo>
                  <a:lnTo>
                    <a:pt x="90" y="48"/>
                  </a:lnTo>
                  <a:lnTo>
                    <a:pt x="84" y="48"/>
                  </a:lnTo>
                  <a:lnTo>
                    <a:pt x="84" y="42"/>
                  </a:lnTo>
                  <a:lnTo>
                    <a:pt x="78" y="42"/>
                  </a:lnTo>
                  <a:lnTo>
                    <a:pt x="72" y="42"/>
                  </a:lnTo>
                  <a:lnTo>
                    <a:pt x="78" y="42"/>
                  </a:lnTo>
                  <a:lnTo>
                    <a:pt x="84" y="36"/>
                  </a:lnTo>
                  <a:lnTo>
                    <a:pt x="90" y="36"/>
                  </a:lnTo>
                  <a:lnTo>
                    <a:pt x="96" y="36"/>
                  </a:lnTo>
                  <a:lnTo>
                    <a:pt x="102" y="36"/>
                  </a:lnTo>
                  <a:lnTo>
                    <a:pt x="108" y="36"/>
                  </a:lnTo>
                  <a:lnTo>
                    <a:pt x="114" y="30"/>
                  </a:lnTo>
                  <a:lnTo>
                    <a:pt x="120" y="30"/>
                  </a:lnTo>
                  <a:lnTo>
                    <a:pt x="114" y="30"/>
                  </a:lnTo>
                  <a:lnTo>
                    <a:pt x="108" y="30"/>
                  </a:lnTo>
                  <a:lnTo>
                    <a:pt x="96" y="30"/>
                  </a:lnTo>
                  <a:lnTo>
                    <a:pt x="90" y="30"/>
                  </a:lnTo>
                  <a:lnTo>
                    <a:pt x="84" y="30"/>
                  </a:lnTo>
                  <a:lnTo>
                    <a:pt x="78" y="30"/>
                  </a:lnTo>
                  <a:lnTo>
                    <a:pt x="72" y="36"/>
                  </a:lnTo>
                  <a:lnTo>
                    <a:pt x="72" y="30"/>
                  </a:lnTo>
                  <a:lnTo>
                    <a:pt x="72" y="18"/>
                  </a:lnTo>
                  <a:lnTo>
                    <a:pt x="78" y="12"/>
                  </a:lnTo>
                  <a:lnTo>
                    <a:pt x="84" y="6"/>
                  </a:lnTo>
                  <a:lnTo>
                    <a:pt x="84" y="0"/>
                  </a:lnTo>
                  <a:lnTo>
                    <a:pt x="78" y="6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72" y="18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60" y="30"/>
                  </a:lnTo>
                  <a:lnTo>
                    <a:pt x="60" y="36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6" y="36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42" y="12"/>
                  </a:lnTo>
                  <a:lnTo>
                    <a:pt x="42" y="6"/>
                  </a:lnTo>
                  <a:lnTo>
                    <a:pt x="36" y="18"/>
                  </a:lnTo>
                  <a:lnTo>
                    <a:pt x="30" y="24"/>
                  </a:lnTo>
                  <a:lnTo>
                    <a:pt x="30" y="36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18" y="54"/>
                  </a:lnTo>
                  <a:lnTo>
                    <a:pt x="12" y="54"/>
                  </a:lnTo>
                  <a:lnTo>
                    <a:pt x="12" y="60"/>
                  </a:lnTo>
                  <a:lnTo>
                    <a:pt x="6" y="60"/>
                  </a:lnTo>
                  <a:lnTo>
                    <a:pt x="6" y="54"/>
                  </a:lnTo>
                  <a:lnTo>
                    <a:pt x="6" y="48"/>
                  </a:lnTo>
                  <a:lnTo>
                    <a:pt x="12" y="36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6" y="30"/>
                  </a:lnTo>
                  <a:lnTo>
                    <a:pt x="6" y="42"/>
                  </a:lnTo>
                  <a:lnTo>
                    <a:pt x="0" y="54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817" name="Freeform 503"/>
            <p:cNvSpPr>
              <a:spLocks/>
            </p:cNvSpPr>
            <p:nvPr/>
          </p:nvSpPr>
          <p:spPr bwMode="auto">
            <a:xfrm>
              <a:off x="5197" y="2097"/>
              <a:ext cx="84" cy="101"/>
            </a:xfrm>
            <a:custGeom>
              <a:avLst/>
              <a:gdLst>
                <a:gd name="T0" fmla="*/ 0 w 84"/>
                <a:gd name="T1" fmla="*/ 0 h 101"/>
                <a:gd name="T2" fmla="*/ 0 w 84"/>
                <a:gd name="T3" fmla="*/ 6 h 101"/>
                <a:gd name="T4" fmla="*/ 0 w 84"/>
                <a:gd name="T5" fmla="*/ 6 h 101"/>
                <a:gd name="T6" fmla="*/ 6 w 84"/>
                <a:gd name="T7" fmla="*/ 18 h 101"/>
                <a:gd name="T8" fmla="*/ 6 w 84"/>
                <a:gd name="T9" fmla="*/ 24 h 101"/>
                <a:gd name="T10" fmla="*/ 6 w 84"/>
                <a:gd name="T11" fmla="*/ 48 h 101"/>
                <a:gd name="T12" fmla="*/ 12 w 84"/>
                <a:gd name="T13" fmla="*/ 60 h 101"/>
                <a:gd name="T14" fmla="*/ 12 w 84"/>
                <a:gd name="T15" fmla="*/ 60 h 101"/>
                <a:gd name="T16" fmla="*/ 12 w 84"/>
                <a:gd name="T17" fmla="*/ 48 h 101"/>
                <a:gd name="T18" fmla="*/ 12 w 84"/>
                <a:gd name="T19" fmla="*/ 30 h 101"/>
                <a:gd name="T20" fmla="*/ 18 w 84"/>
                <a:gd name="T21" fmla="*/ 30 h 101"/>
                <a:gd name="T22" fmla="*/ 24 w 84"/>
                <a:gd name="T23" fmla="*/ 30 h 101"/>
                <a:gd name="T24" fmla="*/ 30 w 84"/>
                <a:gd name="T25" fmla="*/ 36 h 101"/>
                <a:gd name="T26" fmla="*/ 30 w 84"/>
                <a:gd name="T27" fmla="*/ 42 h 101"/>
                <a:gd name="T28" fmla="*/ 36 w 84"/>
                <a:gd name="T29" fmla="*/ 48 h 101"/>
                <a:gd name="T30" fmla="*/ 36 w 84"/>
                <a:gd name="T31" fmla="*/ 65 h 101"/>
                <a:gd name="T32" fmla="*/ 36 w 84"/>
                <a:gd name="T33" fmla="*/ 77 h 101"/>
                <a:gd name="T34" fmla="*/ 36 w 84"/>
                <a:gd name="T35" fmla="*/ 89 h 101"/>
                <a:gd name="T36" fmla="*/ 36 w 84"/>
                <a:gd name="T37" fmla="*/ 89 h 101"/>
                <a:gd name="T38" fmla="*/ 42 w 84"/>
                <a:gd name="T39" fmla="*/ 89 h 101"/>
                <a:gd name="T40" fmla="*/ 36 w 84"/>
                <a:gd name="T41" fmla="*/ 77 h 101"/>
                <a:gd name="T42" fmla="*/ 42 w 84"/>
                <a:gd name="T43" fmla="*/ 71 h 101"/>
                <a:gd name="T44" fmla="*/ 42 w 84"/>
                <a:gd name="T45" fmla="*/ 65 h 101"/>
                <a:gd name="T46" fmla="*/ 42 w 84"/>
                <a:gd name="T47" fmla="*/ 54 h 101"/>
                <a:gd name="T48" fmla="*/ 48 w 84"/>
                <a:gd name="T49" fmla="*/ 54 h 101"/>
                <a:gd name="T50" fmla="*/ 60 w 84"/>
                <a:gd name="T51" fmla="*/ 71 h 101"/>
                <a:gd name="T52" fmla="*/ 72 w 84"/>
                <a:gd name="T53" fmla="*/ 83 h 101"/>
                <a:gd name="T54" fmla="*/ 78 w 84"/>
                <a:gd name="T55" fmla="*/ 95 h 101"/>
                <a:gd name="T56" fmla="*/ 84 w 84"/>
                <a:gd name="T57" fmla="*/ 95 h 101"/>
                <a:gd name="T58" fmla="*/ 78 w 84"/>
                <a:gd name="T59" fmla="*/ 83 h 101"/>
                <a:gd name="T60" fmla="*/ 72 w 84"/>
                <a:gd name="T61" fmla="*/ 77 h 101"/>
                <a:gd name="T62" fmla="*/ 66 w 84"/>
                <a:gd name="T63" fmla="*/ 65 h 101"/>
                <a:gd name="T64" fmla="*/ 66 w 84"/>
                <a:gd name="T65" fmla="*/ 65 h 101"/>
                <a:gd name="T66" fmla="*/ 60 w 84"/>
                <a:gd name="T67" fmla="*/ 60 h 101"/>
                <a:gd name="T68" fmla="*/ 54 w 84"/>
                <a:gd name="T69" fmla="*/ 54 h 101"/>
                <a:gd name="T70" fmla="*/ 48 w 84"/>
                <a:gd name="T71" fmla="*/ 48 h 101"/>
                <a:gd name="T72" fmla="*/ 48 w 84"/>
                <a:gd name="T73" fmla="*/ 42 h 101"/>
                <a:gd name="T74" fmla="*/ 54 w 84"/>
                <a:gd name="T75" fmla="*/ 48 h 101"/>
                <a:gd name="T76" fmla="*/ 60 w 84"/>
                <a:gd name="T77" fmla="*/ 48 h 101"/>
                <a:gd name="T78" fmla="*/ 66 w 84"/>
                <a:gd name="T79" fmla="*/ 48 h 101"/>
                <a:gd name="T80" fmla="*/ 72 w 84"/>
                <a:gd name="T81" fmla="*/ 54 h 101"/>
                <a:gd name="T82" fmla="*/ 72 w 84"/>
                <a:gd name="T83" fmla="*/ 54 h 101"/>
                <a:gd name="T84" fmla="*/ 72 w 84"/>
                <a:gd name="T85" fmla="*/ 48 h 101"/>
                <a:gd name="T86" fmla="*/ 60 w 84"/>
                <a:gd name="T87" fmla="*/ 42 h 101"/>
                <a:gd name="T88" fmla="*/ 54 w 84"/>
                <a:gd name="T89" fmla="*/ 36 h 101"/>
                <a:gd name="T90" fmla="*/ 42 w 84"/>
                <a:gd name="T91" fmla="*/ 36 h 101"/>
                <a:gd name="T92" fmla="*/ 36 w 84"/>
                <a:gd name="T93" fmla="*/ 30 h 101"/>
                <a:gd name="T94" fmla="*/ 30 w 84"/>
                <a:gd name="T95" fmla="*/ 30 h 101"/>
                <a:gd name="T96" fmla="*/ 24 w 84"/>
                <a:gd name="T97" fmla="*/ 24 h 101"/>
                <a:gd name="T98" fmla="*/ 18 w 84"/>
                <a:gd name="T99" fmla="*/ 18 h 101"/>
                <a:gd name="T100" fmla="*/ 24 w 84"/>
                <a:gd name="T101" fmla="*/ 18 h 101"/>
                <a:gd name="T102" fmla="*/ 30 w 84"/>
                <a:gd name="T103" fmla="*/ 18 h 101"/>
                <a:gd name="T104" fmla="*/ 36 w 84"/>
                <a:gd name="T105" fmla="*/ 18 h 101"/>
                <a:gd name="T106" fmla="*/ 48 w 84"/>
                <a:gd name="T107" fmla="*/ 18 h 101"/>
                <a:gd name="T108" fmla="*/ 54 w 84"/>
                <a:gd name="T109" fmla="*/ 18 h 101"/>
                <a:gd name="T110" fmla="*/ 54 w 84"/>
                <a:gd name="T111" fmla="*/ 18 h 101"/>
                <a:gd name="T112" fmla="*/ 42 w 84"/>
                <a:gd name="T113" fmla="*/ 12 h 101"/>
                <a:gd name="T114" fmla="*/ 36 w 84"/>
                <a:gd name="T115" fmla="*/ 12 h 101"/>
                <a:gd name="T116" fmla="*/ 24 w 84"/>
                <a:gd name="T117" fmla="*/ 12 h 101"/>
                <a:gd name="T118" fmla="*/ 18 w 84"/>
                <a:gd name="T119" fmla="*/ 12 h 101"/>
                <a:gd name="T120" fmla="*/ 6 w 84"/>
                <a:gd name="T121" fmla="*/ 6 h 101"/>
                <a:gd name="T122" fmla="*/ 6 w 84"/>
                <a:gd name="T123" fmla="*/ 0 h 10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"/>
                <a:gd name="T187" fmla="*/ 0 h 101"/>
                <a:gd name="T188" fmla="*/ 84 w 84"/>
                <a:gd name="T189" fmla="*/ 101 h 10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" h="101"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6" y="36"/>
                  </a:lnTo>
                  <a:lnTo>
                    <a:pt x="6" y="48"/>
                  </a:lnTo>
                  <a:lnTo>
                    <a:pt x="12" y="54"/>
                  </a:lnTo>
                  <a:lnTo>
                    <a:pt x="12" y="60"/>
                  </a:lnTo>
                  <a:lnTo>
                    <a:pt x="12" y="48"/>
                  </a:lnTo>
                  <a:lnTo>
                    <a:pt x="12" y="42"/>
                  </a:lnTo>
                  <a:lnTo>
                    <a:pt x="12" y="30"/>
                  </a:lnTo>
                  <a:lnTo>
                    <a:pt x="18" y="24"/>
                  </a:lnTo>
                  <a:lnTo>
                    <a:pt x="18" y="30"/>
                  </a:lnTo>
                  <a:lnTo>
                    <a:pt x="24" y="30"/>
                  </a:lnTo>
                  <a:lnTo>
                    <a:pt x="24" y="36"/>
                  </a:lnTo>
                  <a:lnTo>
                    <a:pt x="30" y="36"/>
                  </a:lnTo>
                  <a:lnTo>
                    <a:pt x="30" y="42"/>
                  </a:lnTo>
                  <a:lnTo>
                    <a:pt x="36" y="48"/>
                  </a:lnTo>
                  <a:lnTo>
                    <a:pt x="36" y="54"/>
                  </a:lnTo>
                  <a:lnTo>
                    <a:pt x="36" y="65"/>
                  </a:lnTo>
                  <a:lnTo>
                    <a:pt x="36" y="71"/>
                  </a:lnTo>
                  <a:lnTo>
                    <a:pt x="36" y="77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42" y="89"/>
                  </a:lnTo>
                  <a:lnTo>
                    <a:pt x="36" y="83"/>
                  </a:lnTo>
                  <a:lnTo>
                    <a:pt x="36" y="77"/>
                  </a:lnTo>
                  <a:lnTo>
                    <a:pt x="42" y="77"/>
                  </a:lnTo>
                  <a:lnTo>
                    <a:pt x="42" y="71"/>
                  </a:lnTo>
                  <a:lnTo>
                    <a:pt x="42" y="65"/>
                  </a:lnTo>
                  <a:lnTo>
                    <a:pt x="42" y="60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8" y="54"/>
                  </a:lnTo>
                  <a:lnTo>
                    <a:pt x="54" y="60"/>
                  </a:lnTo>
                  <a:lnTo>
                    <a:pt x="60" y="71"/>
                  </a:lnTo>
                  <a:lnTo>
                    <a:pt x="66" y="77"/>
                  </a:lnTo>
                  <a:lnTo>
                    <a:pt x="72" y="83"/>
                  </a:lnTo>
                  <a:lnTo>
                    <a:pt x="78" y="89"/>
                  </a:lnTo>
                  <a:lnTo>
                    <a:pt x="78" y="95"/>
                  </a:lnTo>
                  <a:lnTo>
                    <a:pt x="84" y="101"/>
                  </a:lnTo>
                  <a:lnTo>
                    <a:pt x="84" y="95"/>
                  </a:lnTo>
                  <a:lnTo>
                    <a:pt x="78" y="89"/>
                  </a:lnTo>
                  <a:lnTo>
                    <a:pt x="78" y="83"/>
                  </a:lnTo>
                  <a:lnTo>
                    <a:pt x="72" y="77"/>
                  </a:lnTo>
                  <a:lnTo>
                    <a:pt x="66" y="71"/>
                  </a:lnTo>
                  <a:lnTo>
                    <a:pt x="66" y="65"/>
                  </a:lnTo>
                  <a:lnTo>
                    <a:pt x="60" y="60"/>
                  </a:lnTo>
                  <a:lnTo>
                    <a:pt x="54" y="54"/>
                  </a:lnTo>
                  <a:lnTo>
                    <a:pt x="48" y="48"/>
                  </a:lnTo>
                  <a:lnTo>
                    <a:pt x="48" y="42"/>
                  </a:lnTo>
                  <a:lnTo>
                    <a:pt x="54" y="42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6" y="48"/>
                  </a:lnTo>
                  <a:lnTo>
                    <a:pt x="66" y="54"/>
                  </a:lnTo>
                  <a:lnTo>
                    <a:pt x="72" y="54"/>
                  </a:lnTo>
                  <a:lnTo>
                    <a:pt x="72" y="48"/>
                  </a:lnTo>
                  <a:lnTo>
                    <a:pt x="66" y="48"/>
                  </a:lnTo>
                  <a:lnTo>
                    <a:pt x="60" y="42"/>
                  </a:lnTo>
                  <a:lnTo>
                    <a:pt x="54" y="42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2" y="36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18"/>
                  </a:lnTo>
                  <a:lnTo>
                    <a:pt x="36" y="18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54" y="18"/>
                  </a:lnTo>
                  <a:lnTo>
                    <a:pt x="48" y="12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818" name="Freeform 504"/>
            <p:cNvSpPr>
              <a:spLocks/>
            </p:cNvSpPr>
            <p:nvPr/>
          </p:nvSpPr>
          <p:spPr bwMode="auto">
            <a:xfrm>
              <a:off x="5090" y="2079"/>
              <a:ext cx="59" cy="131"/>
            </a:xfrm>
            <a:custGeom>
              <a:avLst/>
              <a:gdLst>
                <a:gd name="T0" fmla="*/ 53 w 59"/>
                <a:gd name="T1" fmla="*/ 24 h 131"/>
                <a:gd name="T2" fmla="*/ 47 w 59"/>
                <a:gd name="T3" fmla="*/ 30 h 131"/>
                <a:gd name="T4" fmla="*/ 47 w 59"/>
                <a:gd name="T5" fmla="*/ 24 h 131"/>
                <a:gd name="T6" fmla="*/ 41 w 59"/>
                <a:gd name="T7" fmla="*/ 36 h 131"/>
                <a:gd name="T8" fmla="*/ 47 w 59"/>
                <a:gd name="T9" fmla="*/ 60 h 131"/>
                <a:gd name="T10" fmla="*/ 53 w 59"/>
                <a:gd name="T11" fmla="*/ 78 h 131"/>
                <a:gd name="T12" fmla="*/ 53 w 59"/>
                <a:gd name="T13" fmla="*/ 78 h 131"/>
                <a:gd name="T14" fmla="*/ 41 w 59"/>
                <a:gd name="T15" fmla="*/ 54 h 131"/>
                <a:gd name="T16" fmla="*/ 30 w 59"/>
                <a:gd name="T17" fmla="*/ 72 h 131"/>
                <a:gd name="T18" fmla="*/ 30 w 59"/>
                <a:gd name="T19" fmla="*/ 95 h 131"/>
                <a:gd name="T20" fmla="*/ 30 w 59"/>
                <a:gd name="T21" fmla="*/ 119 h 131"/>
                <a:gd name="T22" fmla="*/ 24 w 59"/>
                <a:gd name="T23" fmla="*/ 119 h 131"/>
                <a:gd name="T24" fmla="*/ 24 w 59"/>
                <a:gd name="T25" fmla="*/ 101 h 131"/>
                <a:gd name="T26" fmla="*/ 24 w 59"/>
                <a:gd name="T27" fmla="*/ 95 h 131"/>
                <a:gd name="T28" fmla="*/ 18 w 59"/>
                <a:gd name="T29" fmla="*/ 113 h 131"/>
                <a:gd name="T30" fmla="*/ 6 w 59"/>
                <a:gd name="T31" fmla="*/ 125 h 131"/>
                <a:gd name="T32" fmla="*/ 0 w 59"/>
                <a:gd name="T33" fmla="*/ 131 h 131"/>
                <a:gd name="T34" fmla="*/ 6 w 59"/>
                <a:gd name="T35" fmla="*/ 119 h 131"/>
                <a:gd name="T36" fmla="*/ 18 w 59"/>
                <a:gd name="T37" fmla="*/ 95 h 131"/>
                <a:gd name="T38" fmla="*/ 12 w 59"/>
                <a:gd name="T39" fmla="*/ 95 h 131"/>
                <a:gd name="T40" fmla="*/ 6 w 59"/>
                <a:gd name="T41" fmla="*/ 95 h 131"/>
                <a:gd name="T42" fmla="*/ 0 w 59"/>
                <a:gd name="T43" fmla="*/ 101 h 131"/>
                <a:gd name="T44" fmla="*/ 0 w 59"/>
                <a:gd name="T45" fmla="*/ 95 h 131"/>
                <a:gd name="T46" fmla="*/ 6 w 59"/>
                <a:gd name="T47" fmla="*/ 89 h 131"/>
                <a:gd name="T48" fmla="*/ 18 w 59"/>
                <a:gd name="T49" fmla="*/ 89 h 131"/>
                <a:gd name="T50" fmla="*/ 24 w 59"/>
                <a:gd name="T51" fmla="*/ 78 h 131"/>
                <a:gd name="T52" fmla="*/ 35 w 59"/>
                <a:gd name="T53" fmla="*/ 48 h 131"/>
                <a:gd name="T54" fmla="*/ 18 w 59"/>
                <a:gd name="T55" fmla="*/ 48 h 131"/>
                <a:gd name="T56" fmla="*/ 6 w 59"/>
                <a:gd name="T57" fmla="*/ 48 h 131"/>
                <a:gd name="T58" fmla="*/ 0 w 59"/>
                <a:gd name="T59" fmla="*/ 54 h 131"/>
                <a:gd name="T60" fmla="*/ 0 w 59"/>
                <a:gd name="T61" fmla="*/ 48 h 131"/>
                <a:gd name="T62" fmla="*/ 12 w 59"/>
                <a:gd name="T63" fmla="*/ 48 h 131"/>
                <a:gd name="T64" fmla="*/ 24 w 59"/>
                <a:gd name="T65" fmla="*/ 42 h 131"/>
                <a:gd name="T66" fmla="*/ 35 w 59"/>
                <a:gd name="T67" fmla="*/ 36 h 131"/>
                <a:gd name="T68" fmla="*/ 41 w 59"/>
                <a:gd name="T69" fmla="*/ 24 h 131"/>
                <a:gd name="T70" fmla="*/ 30 w 59"/>
                <a:gd name="T71" fmla="*/ 18 h 131"/>
                <a:gd name="T72" fmla="*/ 24 w 59"/>
                <a:gd name="T73" fmla="*/ 24 h 131"/>
                <a:gd name="T74" fmla="*/ 12 w 59"/>
                <a:gd name="T75" fmla="*/ 30 h 131"/>
                <a:gd name="T76" fmla="*/ 6 w 59"/>
                <a:gd name="T77" fmla="*/ 30 h 131"/>
                <a:gd name="T78" fmla="*/ 0 w 59"/>
                <a:gd name="T79" fmla="*/ 30 h 131"/>
                <a:gd name="T80" fmla="*/ 6 w 59"/>
                <a:gd name="T81" fmla="*/ 24 h 131"/>
                <a:gd name="T82" fmla="*/ 18 w 59"/>
                <a:gd name="T83" fmla="*/ 12 h 131"/>
                <a:gd name="T84" fmla="*/ 24 w 59"/>
                <a:gd name="T85" fmla="*/ 6 h 131"/>
                <a:gd name="T86" fmla="*/ 24 w 59"/>
                <a:gd name="T87" fmla="*/ 12 h 131"/>
                <a:gd name="T88" fmla="*/ 30 w 59"/>
                <a:gd name="T89" fmla="*/ 18 h 131"/>
                <a:gd name="T90" fmla="*/ 35 w 59"/>
                <a:gd name="T91" fmla="*/ 18 h 131"/>
                <a:gd name="T92" fmla="*/ 47 w 59"/>
                <a:gd name="T93" fmla="*/ 18 h 131"/>
                <a:gd name="T94" fmla="*/ 47 w 59"/>
                <a:gd name="T95" fmla="*/ 12 h 131"/>
                <a:gd name="T96" fmla="*/ 53 w 59"/>
                <a:gd name="T97" fmla="*/ 0 h 131"/>
                <a:gd name="T98" fmla="*/ 59 w 59"/>
                <a:gd name="T99" fmla="*/ 6 h 131"/>
                <a:gd name="T100" fmla="*/ 53 w 59"/>
                <a:gd name="T101" fmla="*/ 12 h 131"/>
                <a:gd name="T102" fmla="*/ 59 w 59"/>
                <a:gd name="T103" fmla="*/ 18 h 13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"/>
                <a:gd name="T157" fmla="*/ 0 h 131"/>
                <a:gd name="T158" fmla="*/ 59 w 59"/>
                <a:gd name="T159" fmla="*/ 131 h 13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" h="131">
                  <a:moveTo>
                    <a:pt x="59" y="18"/>
                  </a:moveTo>
                  <a:lnTo>
                    <a:pt x="59" y="18"/>
                  </a:lnTo>
                  <a:lnTo>
                    <a:pt x="53" y="24"/>
                  </a:lnTo>
                  <a:lnTo>
                    <a:pt x="47" y="30"/>
                  </a:lnTo>
                  <a:lnTo>
                    <a:pt x="47" y="24"/>
                  </a:lnTo>
                  <a:lnTo>
                    <a:pt x="47" y="30"/>
                  </a:lnTo>
                  <a:lnTo>
                    <a:pt x="41" y="30"/>
                  </a:lnTo>
                  <a:lnTo>
                    <a:pt x="41" y="36"/>
                  </a:lnTo>
                  <a:lnTo>
                    <a:pt x="41" y="42"/>
                  </a:lnTo>
                  <a:lnTo>
                    <a:pt x="47" y="48"/>
                  </a:lnTo>
                  <a:lnTo>
                    <a:pt x="47" y="60"/>
                  </a:lnTo>
                  <a:lnTo>
                    <a:pt x="53" y="72"/>
                  </a:lnTo>
                  <a:lnTo>
                    <a:pt x="53" y="78"/>
                  </a:lnTo>
                  <a:lnTo>
                    <a:pt x="53" y="83"/>
                  </a:lnTo>
                  <a:lnTo>
                    <a:pt x="53" y="78"/>
                  </a:lnTo>
                  <a:lnTo>
                    <a:pt x="47" y="72"/>
                  </a:lnTo>
                  <a:lnTo>
                    <a:pt x="47" y="66"/>
                  </a:lnTo>
                  <a:lnTo>
                    <a:pt x="41" y="54"/>
                  </a:lnTo>
                  <a:lnTo>
                    <a:pt x="35" y="60"/>
                  </a:lnTo>
                  <a:lnTo>
                    <a:pt x="30" y="72"/>
                  </a:lnTo>
                  <a:lnTo>
                    <a:pt x="30" y="78"/>
                  </a:lnTo>
                  <a:lnTo>
                    <a:pt x="30" y="89"/>
                  </a:lnTo>
                  <a:lnTo>
                    <a:pt x="30" y="95"/>
                  </a:lnTo>
                  <a:lnTo>
                    <a:pt x="30" y="101"/>
                  </a:lnTo>
                  <a:lnTo>
                    <a:pt x="30" y="113"/>
                  </a:lnTo>
                  <a:lnTo>
                    <a:pt x="30" y="119"/>
                  </a:lnTo>
                  <a:lnTo>
                    <a:pt x="24" y="119"/>
                  </a:lnTo>
                  <a:lnTo>
                    <a:pt x="24" y="113"/>
                  </a:lnTo>
                  <a:lnTo>
                    <a:pt x="30" y="107"/>
                  </a:lnTo>
                  <a:lnTo>
                    <a:pt x="24" y="101"/>
                  </a:lnTo>
                  <a:lnTo>
                    <a:pt x="24" y="95"/>
                  </a:lnTo>
                  <a:lnTo>
                    <a:pt x="24" y="101"/>
                  </a:lnTo>
                  <a:lnTo>
                    <a:pt x="18" y="107"/>
                  </a:lnTo>
                  <a:lnTo>
                    <a:pt x="18" y="113"/>
                  </a:lnTo>
                  <a:lnTo>
                    <a:pt x="12" y="119"/>
                  </a:lnTo>
                  <a:lnTo>
                    <a:pt x="12" y="125"/>
                  </a:lnTo>
                  <a:lnTo>
                    <a:pt x="6" y="125"/>
                  </a:lnTo>
                  <a:lnTo>
                    <a:pt x="6" y="131"/>
                  </a:lnTo>
                  <a:lnTo>
                    <a:pt x="0" y="131"/>
                  </a:lnTo>
                  <a:lnTo>
                    <a:pt x="0" y="125"/>
                  </a:lnTo>
                  <a:lnTo>
                    <a:pt x="6" y="125"/>
                  </a:lnTo>
                  <a:lnTo>
                    <a:pt x="6" y="119"/>
                  </a:lnTo>
                  <a:lnTo>
                    <a:pt x="12" y="113"/>
                  </a:lnTo>
                  <a:lnTo>
                    <a:pt x="18" y="101"/>
                  </a:lnTo>
                  <a:lnTo>
                    <a:pt x="18" y="95"/>
                  </a:lnTo>
                  <a:lnTo>
                    <a:pt x="12" y="95"/>
                  </a:lnTo>
                  <a:lnTo>
                    <a:pt x="6" y="95"/>
                  </a:lnTo>
                  <a:lnTo>
                    <a:pt x="0" y="95"/>
                  </a:lnTo>
                  <a:lnTo>
                    <a:pt x="0" y="101"/>
                  </a:lnTo>
                  <a:lnTo>
                    <a:pt x="0" y="95"/>
                  </a:lnTo>
                  <a:lnTo>
                    <a:pt x="6" y="95"/>
                  </a:lnTo>
                  <a:lnTo>
                    <a:pt x="6" y="89"/>
                  </a:lnTo>
                  <a:lnTo>
                    <a:pt x="12" y="89"/>
                  </a:lnTo>
                  <a:lnTo>
                    <a:pt x="18" y="89"/>
                  </a:lnTo>
                  <a:lnTo>
                    <a:pt x="18" y="83"/>
                  </a:lnTo>
                  <a:lnTo>
                    <a:pt x="24" y="83"/>
                  </a:lnTo>
                  <a:lnTo>
                    <a:pt x="24" y="78"/>
                  </a:lnTo>
                  <a:lnTo>
                    <a:pt x="30" y="66"/>
                  </a:lnTo>
                  <a:lnTo>
                    <a:pt x="30" y="54"/>
                  </a:lnTo>
                  <a:lnTo>
                    <a:pt x="35" y="48"/>
                  </a:lnTo>
                  <a:lnTo>
                    <a:pt x="30" y="48"/>
                  </a:lnTo>
                  <a:lnTo>
                    <a:pt x="24" y="48"/>
                  </a:lnTo>
                  <a:lnTo>
                    <a:pt x="18" y="48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12" y="48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30" y="42"/>
                  </a:lnTo>
                  <a:lnTo>
                    <a:pt x="35" y="42"/>
                  </a:lnTo>
                  <a:lnTo>
                    <a:pt x="35" y="36"/>
                  </a:lnTo>
                  <a:lnTo>
                    <a:pt x="35" y="30"/>
                  </a:lnTo>
                  <a:lnTo>
                    <a:pt x="41" y="30"/>
                  </a:lnTo>
                  <a:lnTo>
                    <a:pt x="41" y="24"/>
                  </a:lnTo>
                  <a:lnTo>
                    <a:pt x="35" y="24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24" y="24"/>
                  </a:lnTo>
                  <a:lnTo>
                    <a:pt x="18" y="24"/>
                  </a:lnTo>
                  <a:lnTo>
                    <a:pt x="12" y="24"/>
                  </a:lnTo>
                  <a:lnTo>
                    <a:pt x="12" y="30"/>
                  </a:lnTo>
                  <a:lnTo>
                    <a:pt x="6" y="30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24" y="18"/>
                  </a:lnTo>
                  <a:lnTo>
                    <a:pt x="30" y="18"/>
                  </a:lnTo>
                  <a:lnTo>
                    <a:pt x="35" y="18"/>
                  </a:lnTo>
                  <a:lnTo>
                    <a:pt x="41" y="18"/>
                  </a:lnTo>
                  <a:lnTo>
                    <a:pt x="47" y="18"/>
                  </a:lnTo>
                  <a:lnTo>
                    <a:pt x="47" y="12"/>
                  </a:lnTo>
                  <a:lnTo>
                    <a:pt x="47" y="6"/>
                  </a:lnTo>
                  <a:lnTo>
                    <a:pt x="53" y="6"/>
                  </a:lnTo>
                  <a:lnTo>
                    <a:pt x="53" y="0"/>
                  </a:lnTo>
                  <a:lnTo>
                    <a:pt x="59" y="0"/>
                  </a:lnTo>
                  <a:lnTo>
                    <a:pt x="59" y="6"/>
                  </a:lnTo>
                  <a:lnTo>
                    <a:pt x="53" y="6"/>
                  </a:lnTo>
                  <a:lnTo>
                    <a:pt x="53" y="12"/>
                  </a:lnTo>
                  <a:lnTo>
                    <a:pt x="53" y="18"/>
                  </a:lnTo>
                  <a:lnTo>
                    <a:pt x="59" y="18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819" name="Freeform 505"/>
            <p:cNvSpPr>
              <a:spLocks/>
            </p:cNvSpPr>
            <p:nvPr/>
          </p:nvSpPr>
          <p:spPr bwMode="auto">
            <a:xfrm>
              <a:off x="5149" y="2121"/>
              <a:ext cx="12" cy="18"/>
            </a:xfrm>
            <a:custGeom>
              <a:avLst/>
              <a:gdLst>
                <a:gd name="T0" fmla="*/ 0 w 12"/>
                <a:gd name="T1" fmla="*/ 0 h 18"/>
                <a:gd name="T2" fmla="*/ 0 w 12"/>
                <a:gd name="T3" fmla="*/ 0 h 18"/>
                <a:gd name="T4" fmla="*/ 6 w 12"/>
                <a:gd name="T5" fmla="*/ 0 h 18"/>
                <a:gd name="T6" fmla="*/ 6 w 12"/>
                <a:gd name="T7" fmla="*/ 0 h 18"/>
                <a:gd name="T8" fmla="*/ 6 w 12"/>
                <a:gd name="T9" fmla="*/ 0 h 18"/>
                <a:gd name="T10" fmla="*/ 12 w 12"/>
                <a:gd name="T11" fmla="*/ 6 h 18"/>
                <a:gd name="T12" fmla="*/ 12 w 12"/>
                <a:gd name="T13" fmla="*/ 12 h 18"/>
                <a:gd name="T14" fmla="*/ 12 w 12"/>
                <a:gd name="T15" fmla="*/ 12 h 18"/>
                <a:gd name="T16" fmla="*/ 6 w 12"/>
                <a:gd name="T17" fmla="*/ 18 h 18"/>
                <a:gd name="T18" fmla="*/ 6 w 12"/>
                <a:gd name="T19" fmla="*/ 18 h 18"/>
                <a:gd name="T20" fmla="*/ 6 w 12"/>
                <a:gd name="T21" fmla="*/ 18 h 18"/>
                <a:gd name="T22" fmla="*/ 6 w 12"/>
                <a:gd name="T23" fmla="*/ 18 h 18"/>
                <a:gd name="T24" fmla="*/ 6 w 12"/>
                <a:gd name="T25" fmla="*/ 18 h 18"/>
                <a:gd name="T26" fmla="*/ 6 w 12"/>
                <a:gd name="T27" fmla="*/ 12 h 18"/>
                <a:gd name="T28" fmla="*/ 6 w 12"/>
                <a:gd name="T29" fmla="*/ 12 h 18"/>
                <a:gd name="T30" fmla="*/ 0 w 12"/>
                <a:gd name="T31" fmla="*/ 6 h 18"/>
                <a:gd name="T32" fmla="*/ 0 w 12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820" name="Freeform 506"/>
            <p:cNvSpPr>
              <a:spLocks/>
            </p:cNvSpPr>
            <p:nvPr/>
          </p:nvSpPr>
          <p:spPr bwMode="auto">
            <a:xfrm>
              <a:off x="4899" y="2013"/>
              <a:ext cx="191" cy="114"/>
            </a:xfrm>
            <a:custGeom>
              <a:avLst/>
              <a:gdLst>
                <a:gd name="T0" fmla="*/ 173 w 191"/>
                <a:gd name="T1" fmla="*/ 42 h 114"/>
                <a:gd name="T2" fmla="*/ 155 w 191"/>
                <a:gd name="T3" fmla="*/ 48 h 114"/>
                <a:gd name="T4" fmla="*/ 137 w 191"/>
                <a:gd name="T5" fmla="*/ 78 h 114"/>
                <a:gd name="T6" fmla="*/ 125 w 191"/>
                <a:gd name="T7" fmla="*/ 96 h 114"/>
                <a:gd name="T8" fmla="*/ 101 w 191"/>
                <a:gd name="T9" fmla="*/ 114 h 114"/>
                <a:gd name="T10" fmla="*/ 95 w 191"/>
                <a:gd name="T11" fmla="*/ 114 h 114"/>
                <a:gd name="T12" fmla="*/ 107 w 191"/>
                <a:gd name="T13" fmla="*/ 102 h 114"/>
                <a:gd name="T14" fmla="*/ 131 w 191"/>
                <a:gd name="T15" fmla="*/ 84 h 114"/>
                <a:gd name="T16" fmla="*/ 137 w 191"/>
                <a:gd name="T17" fmla="*/ 60 h 114"/>
                <a:gd name="T18" fmla="*/ 137 w 191"/>
                <a:gd name="T19" fmla="*/ 54 h 114"/>
                <a:gd name="T20" fmla="*/ 125 w 191"/>
                <a:gd name="T21" fmla="*/ 66 h 114"/>
                <a:gd name="T22" fmla="*/ 107 w 191"/>
                <a:gd name="T23" fmla="*/ 72 h 114"/>
                <a:gd name="T24" fmla="*/ 89 w 191"/>
                <a:gd name="T25" fmla="*/ 90 h 114"/>
                <a:gd name="T26" fmla="*/ 59 w 191"/>
                <a:gd name="T27" fmla="*/ 108 h 114"/>
                <a:gd name="T28" fmla="*/ 47 w 191"/>
                <a:gd name="T29" fmla="*/ 108 h 114"/>
                <a:gd name="T30" fmla="*/ 71 w 191"/>
                <a:gd name="T31" fmla="*/ 96 h 114"/>
                <a:gd name="T32" fmla="*/ 95 w 191"/>
                <a:gd name="T33" fmla="*/ 72 h 114"/>
                <a:gd name="T34" fmla="*/ 95 w 191"/>
                <a:gd name="T35" fmla="*/ 66 h 114"/>
                <a:gd name="T36" fmla="*/ 83 w 191"/>
                <a:gd name="T37" fmla="*/ 66 h 114"/>
                <a:gd name="T38" fmla="*/ 71 w 191"/>
                <a:gd name="T39" fmla="*/ 72 h 114"/>
                <a:gd name="T40" fmla="*/ 47 w 191"/>
                <a:gd name="T41" fmla="*/ 78 h 114"/>
                <a:gd name="T42" fmla="*/ 23 w 191"/>
                <a:gd name="T43" fmla="*/ 90 h 114"/>
                <a:gd name="T44" fmla="*/ 12 w 191"/>
                <a:gd name="T45" fmla="*/ 90 h 114"/>
                <a:gd name="T46" fmla="*/ 35 w 191"/>
                <a:gd name="T47" fmla="*/ 84 h 114"/>
                <a:gd name="T48" fmla="*/ 53 w 191"/>
                <a:gd name="T49" fmla="*/ 72 h 114"/>
                <a:gd name="T50" fmla="*/ 35 w 191"/>
                <a:gd name="T51" fmla="*/ 66 h 114"/>
                <a:gd name="T52" fmla="*/ 12 w 191"/>
                <a:gd name="T53" fmla="*/ 66 h 114"/>
                <a:gd name="T54" fmla="*/ 0 w 191"/>
                <a:gd name="T55" fmla="*/ 72 h 114"/>
                <a:gd name="T56" fmla="*/ 17 w 191"/>
                <a:gd name="T57" fmla="*/ 60 h 114"/>
                <a:gd name="T58" fmla="*/ 47 w 191"/>
                <a:gd name="T59" fmla="*/ 60 h 114"/>
                <a:gd name="T60" fmla="*/ 47 w 191"/>
                <a:gd name="T61" fmla="*/ 48 h 114"/>
                <a:gd name="T62" fmla="*/ 23 w 191"/>
                <a:gd name="T63" fmla="*/ 36 h 114"/>
                <a:gd name="T64" fmla="*/ 17 w 191"/>
                <a:gd name="T65" fmla="*/ 30 h 114"/>
                <a:gd name="T66" fmla="*/ 41 w 191"/>
                <a:gd name="T67" fmla="*/ 36 h 114"/>
                <a:gd name="T68" fmla="*/ 65 w 191"/>
                <a:gd name="T69" fmla="*/ 54 h 114"/>
                <a:gd name="T70" fmla="*/ 77 w 191"/>
                <a:gd name="T71" fmla="*/ 54 h 114"/>
                <a:gd name="T72" fmla="*/ 95 w 191"/>
                <a:gd name="T73" fmla="*/ 54 h 114"/>
                <a:gd name="T74" fmla="*/ 89 w 191"/>
                <a:gd name="T75" fmla="*/ 48 h 114"/>
                <a:gd name="T76" fmla="*/ 77 w 191"/>
                <a:gd name="T77" fmla="*/ 30 h 114"/>
                <a:gd name="T78" fmla="*/ 65 w 191"/>
                <a:gd name="T79" fmla="*/ 24 h 114"/>
                <a:gd name="T80" fmla="*/ 59 w 191"/>
                <a:gd name="T81" fmla="*/ 18 h 114"/>
                <a:gd name="T82" fmla="*/ 53 w 191"/>
                <a:gd name="T83" fmla="*/ 12 h 114"/>
                <a:gd name="T84" fmla="*/ 77 w 191"/>
                <a:gd name="T85" fmla="*/ 30 h 114"/>
                <a:gd name="T86" fmla="*/ 101 w 191"/>
                <a:gd name="T87" fmla="*/ 48 h 114"/>
                <a:gd name="T88" fmla="*/ 113 w 191"/>
                <a:gd name="T89" fmla="*/ 54 h 114"/>
                <a:gd name="T90" fmla="*/ 125 w 191"/>
                <a:gd name="T91" fmla="*/ 48 h 114"/>
                <a:gd name="T92" fmla="*/ 137 w 191"/>
                <a:gd name="T93" fmla="*/ 48 h 114"/>
                <a:gd name="T94" fmla="*/ 137 w 191"/>
                <a:gd name="T95" fmla="*/ 42 h 114"/>
                <a:gd name="T96" fmla="*/ 125 w 191"/>
                <a:gd name="T97" fmla="*/ 24 h 114"/>
                <a:gd name="T98" fmla="*/ 101 w 191"/>
                <a:gd name="T99" fmla="*/ 6 h 114"/>
                <a:gd name="T100" fmla="*/ 95 w 191"/>
                <a:gd name="T101" fmla="*/ 0 h 114"/>
                <a:gd name="T102" fmla="*/ 119 w 191"/>
                <a:gd name="T103" fmla="*/ 18 h 114"/>
                <a:gd name="T104" fmla="*/ 143 w 191"/>
                <a:gd name="T105" fmla="*/ 36 h 114"/>
                <a:gd name="T106" fmla="*/ 161 w 191"/>
                <a:gd name="T107" fmla="*/ 36 h 114"/>
                <a:gd name="T108" fmla="*/ 185 w 191"/>
                <a:gd name="T109" fmla="*/ 30 h 114"/>
                <a:gd name="T110" fmla="*/ 185 w 191"/>
                <a:gd name="T111" fmla="*/ 30 h 11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91"/>
                <a:gd name="T169" fmla="*/ 0 h 114"/>
                <a:gd name="T170" fmla="*/ 191 w 191"/>
                <a:gd name="T171" fmla="*/ 114 h 11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91" h="114">
                  <a:moveTo>
                    <a:pt x="185" y="36"/>
                  </a:moveTo>
                  <a:lnTo>
                    <a:pt x="179" y="36"/>
                  </a:lnTo>
                  <a:lnTo>
                    <a:pt x="173" y="42"/>
                  </a:lnTo>
                  <a:lnTo>
                    <a:pt x="167" y="42"/>
                  </a:lnTo>
                  <a:lnTo>
                    <a:pt x="161" y="48"/>
                  </a:lnTo>
                  <a:lnTo>
                    <a:pt x="155" y="48"/>
                  </a:lnTo>
                  <a:lnTo>
                    <a:pt x="149" y="54"/>
                  </a:lnTo>
                  <a:lnTo>
                    <a:pt x="149" y="60"/>
                  </a:lnTo>
                  <a:lnTo>
                    <a:pt x="143" y="66"/>
                  </a:lnTo>
                  <a:lnTo>
                    <a:pt x="137" y="78"/>
                  </a:lnTo>
                  <a:lnTo>
                    <a:pt x="131" y="84"/>
                  </a:lnTo>
                  <a:lnTo>
                    <a:pt x="131" y="90"/>
                  </a:lnTo>
                  <a:lnTo>
                    <a:pt x="125" y="90"/>
                  </a:lnTo>
                  <a:lnTo>
                    <a:pt x="125" y="96"/>
                  </a:lnTo>
                  <a:lnTo>
                    <a:pt x="119" y="102"/>
                  </a:lnTo>
                  <a:lnTo>
                    <a:pt x="113" y="108"/>
                  </a:lnTo>
                  <a:lnTo>
                    <a:pt x="107" y="108"/>
                  </a:lnTo>
                  <a:lnTo>
                    <a:pt x="101" y="114"/>
                  </a:lnTo>
                  <a:lnTo>
                    <a:pt x="95" y="114"/>
                  </a:lnTo>
                  <a:lnTo>
                    <a:pt x="101" y="108"/>
                  </a:lnTo>
                  <a:lnTo>
                    <a:pt x="107" y="102"/>
                  </a:lnTo>
                  <a:lnTo>
                    <a:pt x="113" y="96"/>
                  </a:lnTo>
                  <a:lnTo>
                    <a:pt x="119" y="90"/>
                  </a:lnTo>
                  <a:lnTo>
                    <a:pt x="125" y="84"/>
                  </a:lnTo>
                  <a:lnTo>
                    <a:pt x="131" y="84"/>
                  </a:lnTo>
                  <a:lnTo>
                    <a:pt x="131" y="78"/>
                  </a:lnTo>
                  <a:lnTo>
                    <a:pt x="131" y="72"/>
                  </a:lnTo>
                  <a:lnTo>
                    <a:pt x="137" y="66"/>
                  </a:lnTo>
                  <a:lnTo>
                    <a:pt x="137" y="60"/>
                  </a:lnTo>
                  <a:lnTo>
                    <a:pt x="137" y="54"/>
                  </a:lnTo>
                  <a:lnTo>
                    <a:pt x="131" y="60"/>
                  </a:lnTo>
                  <a:lnTo>
                    <a:pt x="125" y="60"/>
                  </a:lnTo>
                  <a:lnTo>
                    <a:pt x="125" y="66"/>
                  </a:lnTo>
                  <a:lnTo>
                    <a:pt x="119" y="66"/>
                  </a:lnTo>
                  <a:lnTo>
                    <a:pt x="113" y="72"/>
                  </a:lnTo>
                  <a:lnTo>
                    <a:pt x="107" y="72"/>
                  </a:lnTo>
                  <a:lnTo>
                    <a:pt x="101" y="78"/>
                  </a:lnTo>
                  <a:lnTo>
                    <a:pt x="95" y="84"/>
                  </a:lnTo>
                  <a:lnTo>
                    <a:pt x="89" y="90"/>
                  </a:lnTo>
                  <a:lnTo>
                    <a:pt x="83" y="96"/>
                  </a:lnTo>
                  <a:lnTo>
                    <a:pt x="71" y="102"/>
                  </a:lnTo>
                  <a:lnTo>
                    <a:pt x="65" y="102"/>
                  </a:lnTo>
                  <a:lnTo>
                    <a:pt x="59" y="108"/>
                  </a:lnTo>
                  <a:lnTo>
                    <a:pt x="53" y="108"/>
                  </a:lnTo>
                  <a:lnTo>
                    <a:pt x="47" y="108"/>
                  </a:lnTo>
                  <a:lnTo>
                    <a:pt x="53" y="108"/>
                  </a:lnTo>
                  <a:lnTo>
                    <a:pt x="59" y="102"/>
                  </a:lnTo>
                  <a:lnTo>
                    <a:pt x="65" y="96"/>
                  </a:lnTo>
                  <a:lnTo>
                    <a:pt x="71" y="96"/>
                  </a:lnTo>
                  <a:lnTo>
                    <a:pt x="83" y="90"/>
                  </a:lnTo>
                  <a:lnTo>
                    <a:pt x="89" y="84"/>
                  </a:lnTo>
                  <a:lnTo>
                    <a:pt x="95" y="78"/>
                  </a:lnTo>
                  <a:lnTo>
                    <a:pt x="95" y="72"/>
                  </a:lnTo>
                  <a:lnTo>
                    <a:pt x="101" y="72"/>
                  </a:lnTo>
                  <a:lnTo>
                    <a:pt x="101" y="66"/>
                  </a:lnTo>
                  <a:lnTo>
                    <a:pt x="95" y="66"/>
                  </a:lnTo>
                  <a:lnTo>
                    <a:pt x="89" y="66"/>
                  </a:lnTo>
                  <a:lnTo>
                    <a:pt x="83" y="66"/>
                  </a:lnTo>
                  <a:lnTo>
                    <a:pt x="77" y="66"/>
                  </a:lnTo>
                  <a:lnTo>
                    <a:pt x="77" y="72"/>
                  </a:lnTo>
                  <a:lnTo>
                    <a:pt x="71" y="72"/>
                  </a:lnTo>
                  <a:lnTo>
                    <a:pt x="65" y="72"/>
                  </a:lnTo>
                  <a:lnTo>
                    <a:pt x="59" y="78"/>
                  </a:lnTo>
                  <a:lnTo>
                    <a:pt x="47" y="78"/>
                  </a:lnTo>
                  <a:lnTo>
                    <a:pt x="41" y="84"/>
                  </a:lnTo>
                  <a:lnTo>
                    <a:pt x="35" y="84"/>
                  </a:lnTo>
                  <a:lnTo>
                    <a:pt x="29" y="90"/>
                  </a:lnTo>
                  <a:lnTo>
                    <a:pt x="23" y="90"/>
                  </a:lnTo>
                  <a:lnTo>
                    <a:pt x="17" y="90"/>
                  </a:lnTo>
                  <a:lnTo>
                    <a:pt x="12" y="90"/>
                  </a:lnTo>
                  <a:lnTo>
                    <a:pt x="17" y="90"/>
                  </a:lnTo>
                  <a:lnTo>
                    <a:pt x="23" y="84"/>
                  </a:lnTo>
                  <a:lnTo>
                    <a:pt x="29" y="84"/>
                  </a:lnTo>
                  <a:lnTo>
                    <a:pt x="35" y="84"/>
                  </a:lnTo>
                  <a:lnTo>
                    <a:pt x="41" y="78"/>
                  </a:lnTo>
                  <a:lnTo>
                    <a:pt x="47" y="78"/>
                  </a:lnTo>
                  <a:lnTo>
                    <a:pt x="53" y="72"/>
                  </a:lnTo>
                  <a:lnTo>
                    <a:pt x="59" y="66"/>
                  </a:lnTo>
                  <a:lnTo>
                    <a:pt x="53" y="66"/>
                  </a:lnTo>
                  <a:lnTo>
                    <a:pt x="41" y="66"/>
                  </a:lnTo>
                  <a:lnTo>
                    <a:pt x="35" y="66"/>
                  </a:lnTo>
                  <a:lnTo>
                    <a:pt x="29" y="66"/>
                  </a:lnTo>
                  <a:lnTo>
                    <a:pt x="23" y="66"/>
                  </a:lnTo>
                  <a:lnTo>
                    <a:pt x="12" y="66"/>
                  </a:lnTo>
                  <a:lnTo>
                    <a:pt x="6" y="72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7" y="60"/>
                  </a:lnTo>
                  <a:lnTo>
                    <a:pt x="23" y="60"/>
                  </a:lnTo>
                  <a:lnTo>
                    <a:pt x="29" y="60"/>
                  </a:lnTo>
                  <a:lnTo>
                    <a:pt x="41" y="60"/>
                  </a:lnTo>
                  <a:lnTo>
                    <a:pt x="47" y="60"/>
                  </a:lnTo>
                  <a:lnTo>
                    <a:pt x="53" y="60"/>
                  </a:lnTo>
                  <a:lnTo>
                    <a:pt x="53" y="54"/>
                  </a:lnTo>
                  <a:lnTo>
                    <a:pt x="47" y="54"/>
                  </a:lnTo>
                  <a:lnTo>
                    <a:pt x="47" y="48"/>
                  </a:lnTo>
                  <a:lnTo>
                    <a:pt x="41" y="42"/>
                  </a:lnTo>
                  <a:lnTo>
                    <a:pt x="35" y="42"/>
                  </a:lnTo>
                  <a:lnTo>
                    <a:pt x="29" y="36"/>
                  </a:lnTo>
                  <a:lnTo>
                    <a:pt x="23" y="36"/>
                  </a:lnTo>
                  <a:lnTo>
                    <a:pt x="17" y="30"/>
                  </a:lnTo>
                  <a:lnTo>
                    <a:pt x="23" y="30"/>
                  </a:lnTo>
                  <a:lnTo>
                    <a:pt x="29" y="30"/>
                  </a:lnTo>
                  <a:lnTo>
                    <a:pt x="35" y="36"/>
                  </a:lnTo>
                  <a:lnTo>
                    <a:pt x="41" y="36"/>
                  </a:lnTo>
                  <a:lnTo>
                    <a:pt x="47" y="42"/>
                  </a:lnTo>
                  <a:lnTo>
                    <a:pt x="53" y="48"/>
                  </a:lnTo>
                  <a:lnTo>
                    <a:pt x="59" y="48"/>
                  </a:lnTo>
                  <a:lnTo>
                    <a:pt x="65" y="54"/>
                  </a:lnTo>
                  <a:lnTo>
                    <a:pt x="71" y="54"/>
                  </a:lnTo>
                  <a:lnTo>
                    <a:pt x="77" y="54"/>
                  </a:lnTo>
                  <a:lnTo>
                    <a:pt x="83" y="54"/>
                  </a:lnTo>
                  <a:lnTo>
                    <a:pt x="89" y="54"/>
                  </a:lnTo>
                  <a:lnTo>
                    <a:pt x="95" y="54"/>
                  </a:lnTo>
                  <a:lnTo>
                    <a:pt x="89" y="48"/>
                  </a:lnTo>
                  <a:lnTo>
                    <a:pt x="83" y="42"/>
                  </a:lnTo>
                  <a:lnTo>
                    <a:pt x="83" y="36"/>
                  </a:lnTo>
                  <a:lnTo>
                    <a:pt x="77" y="36"/>
                  </a:lnTo>
                  <a:lnTo>
                    <a:pt x="77" y="30"/>
                  </a:lnTo>
                  <a:lnTo>
                    <a:pt x="71" y="30"/>
                  </a:lnTo>
                  <a:lnTo>
                    <a:pt x="71" y="24"/>
                  </a:lnTo>
                  <a:lnTo>
                    <a:pt x="65" y="24"/>
                  </a:lnTo>
                  <a:lnTo>
                    <a:pt x="59" y="24"/>
                  </a:lnTo>
                  <a:lnTo>
                    <a:pt x="59" y="18"/>
                  </a:lnTo>
                  <a:lnTo>
                    <a:pt x="53" y="18"/>
                  </a:lnTo>
                  <a:lnTo>
                    <a:pt x="53" y="12"/>
                  </a:lnTo>
                  <a:lnTo>
                    <a:pt x="59" y="18"/>
                  </a:lnTo>
                  <a:lnTo>
                    <a:pt x="65" y="18"/>
                  </a:lnTo>
                  <a:lnTo>
                    <a:pt x="71" y="24"/>
                  </a:lnTo>
                  <a:lnTo>
                    <a:pt x="77" y="30"/>
                  </a:lnTo>
                  <a:lnTo>
                    <a:pt x="83" y="36"/>
                  </a:lnTo>
                  <a:lnTo>
                    <a:pt x="89" y="36"/>
                  </a:lnTo>
                  <a:lnTo>
                    <a:pt x="95" y="42"/>
                  </a:lnTo>
                  <a:lnTo>
                    <a:pt x="101" y="48"/>
                  </a:lnTo>
                  <a:lnTo>
                    <a:pt x="107" y="54"/>
                  </a:lnTo>
                  <a:lnTo>
                    <a:pt x="113" y="54"/>
                  </a:lnTo>
                  <a:lnTo>
                    <a:pt x="119" y="54"/>
                  </a:lnTo>
                  <a:lnTo>
                    <a:pt x="125" y="48"/>
                  </a:lnTo>
                  <a:lnTo>
                    <a:pt x="131" y="48"/>
                  </a:lnTo>
                  <a:lnTo>
                    <a:pt x="137" y="48"/>
                  </a:lnTo>
                  <a:lnTo>
                    <a:pt x="137" y="42"/>
                  </a:lnTo>
                  <a:lnTo>
                    <a:pt x="137" y="36"/>
                  </a:lnTo>
                  <a:lnTo>
                    <a:pt x="131" y="36"/>
                  </a:lnTo>
                  <a:lnTo>
                    <a:pt x="125" y="30"/>
                  </a:lnTo>
                  <a:lnTo>
                    <a:pt x="125" y="24"/>
                  </a:lnTo>
                  <a:lnTo>
                    <a:pt x="119" y="18"/>
                  </a:lnTo>
                  <a:lnTo>
                    <a:pt x="113" y="12"/>
                  </a:lnTo>
                  <a:lnTo>
                    <a:pt x="107" y="12"/>
                  </a:lnTo>
                  <a:lnTo>
                    <a:pt x="101" y="6"/>
                  </a:lnTo>
                  <a:lnTo>
                    <a:pt x="95" y="6"/>
                  </a:lnTo>
                  <a:lnTo>
                    <a:pt x="95" y="0"/>
                  </a:lnTo>
                  <a:lnTo>
                    <a:pt x="101" y="6"/>
                  </a:lnTo>
                  <a:lnTo>
                    <a:pt x="107" y="6"/>
                  </a:lnTo>
                  <a:lnTo>
                    <a:pt x="113" y="12"/>
                  </a:lnTo>
                  <a:lnTo>
                    <a:pt x="119" y="18"/>
                  </a:lnTo>
                  <a:lnTo>
                    <a:pt x="125" y="24"/>
                  </a:lnTo>
                  <a:lnTo>
                    <a:pt x="131" y="30"/>
                  </a:lnTo>
                  <a:lnTo>
                    <a:pt x="137" y="30"/>
                  </a:lnTo>
                  <a:lnTo>
                    <a:pt x="143" y="36"/>
                  </a:lnTo>
                  <a:lnTo>
                    <a:pt x="149" y="36"/>
                  </a:lnTo>
                  <a:lnTo>
                    <a:pt x="155" y="36"/>
                  </a:lnTo>
                  <a:lnTo>
                    <a:pt x="161" y="36"/>
                  </a:lnTo>
                  <a:lnTo>
                    <a:pt x="167" y="36"/>
                  </a:lnTo>
                  <a:lnTo>
                    <a:pt x="173" y="30"/>
                  </a:lnTo>
                  <a:lnTo>
                    <a:pt x="179" y="30"/>
                  </a:lnTo>
                  <a:lnTo>
                    <a:pt x="185" y="30"/>
                  </a:lnTo>
                  <a:lnTo>
                    <a:pt x="191" y="30"/>
                  </a:lnTo>
                  <a:lnTo>
                    <a:pt x="185" y="30"/>
                  </a:lnTo>
                  <a:lnTo>
                    <a:pt x="185" y="36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821" name="Freeform 507"/>
            <p:cNvSpPr>
              <a:spLocks/>
            </p:cNvSpPr>
            <p:nvPr/>
          </p:nvSpPr>
          <p:spPr bwMode="auto">
            <a:xfrm>
              <a:off x="5000" y="1899"/>
              <a:ext cx="131" cy="126"/>
            </a:xfrm>
            <a:custGeom>
              <a:avLst/>
              <a:gdLst>
                <a:gd name="T0" fmla="*/ 120 w 131"/>
                <a:gd name="T1" fmla="*/ 120 h 126"/>
                <a:gd name="T2" fmla="*/ 114 w 131"/>
                <a:gd name="T3" fmla="*/ 114 h 126"/>
                <a:gd name="T4" fmla="*/ 102 w 131"/>
                <a:gd name="T5" fmla="*/ 114 h 126"/>
                <a:gd name="T6" fmla="*/ 78 w 131"/>
                <a:gd name="T7" fmla="*/ 114 h 126"/>
                <a:gd name="T8" fmla="*/ 54 w 131"/>
                <a:gd name="T9" fmla="*/ 114 h 126"/>
                <a:gd name="T10" fmla="*/ 36 w 131"/>
                <a:gd name="T11" fmla="*/ 108 h 126"/>
                <a:gd name="T12" fmla="*/ 48 w 131"/>
                <a:gd name="T13" fmla="*/ 108 h 126"/>
                <a:gd name="T14" fmla="*/ 66 w 131"/>
                <a:gd name="T15" fmla="*/ 108 h 126"/>
                <a:gd name="T16" fmla="*/ 90 w 131"/>
                <a:gd name="T17" fmla="*/ 108 h 126"/>
                <a:gd name="T18" fmla="*/ 96 w 131"/>
                <a:gd name="T19" fmla="*/ 102 h 126"/>
                <a:gd name="T20" fmla="*/ 84 w 131"/>
                <a:gd name="T21" fmla="*/ 96 h 126"/>
                <a:gd name="T22" fmla="*/ 72 w 131"/>
                <a:gd name="T23" fmla="*/ 90 h 126"/>
                <a:gd name="T24" fmla="*/ 60 w 131"/>
                <a:gd name="T25" fmla="*/ 90 h 126"/>
                <a:gd name="T26" fmla="*/ 30 w 131"/>
                <a:gd name="T27" fmla="*/ 84 h 126"/>
                <a:gd name="T28" fmla="*/ 12 w 131"/>
                <a:gd name="T29" fmla="*/ 72 h 126"/>
                <a:gd name="T30" fmla="*/ 12 w 131"/>
                <a:gd name="T31" fmla="*/ 72 h 126"/>
                <a:gd name="T32" fmla="*/ 24 w 131"/>
                <a:gd name="T33" fmla="*/ 78 h 126"/>
                <a:gd name="T34" fmla="*/ 48 w 131"/>
                <a:gd name="T35" fmla="*/ 84 h 126"/>
                <a:gd name="T36" fmla="*/ 66 w 131"/>
                <a:gd name="T37" fmla="*/ 84 h 126"/>
                <a:gd name="T38" fmla="*/ 48 w 131"/>
                <a:gd name="T39" fmla="*/ 72 h 126"/>
                <a:gd name="T40" fmla="*/ 36 w 131"/>
                <a:gd name="T41" fmla="*/ 66 h 126"/>
                <a:gd name="T42" fmla="*/ 18 w 131"/>
                <a:gd name="T43" fmla="*/ 60 h 126"/>
                <a:gd name="T44" fmla="*/ 0 w 131"/>
                <a:gd name="T45" fmla="*/ 36 h 126"/>
                <a:gd name="T46" fmla="*/ 18 w 131"/>
                <a:gd name="T47" fmla="*/ 48 h 126"/>
                <a:gd name="T48" fmla="*/ 30 w 131"/>
                <a:gd name="T49" fmla="*/ 54 h 126"/>
                <a:gd name="T50" fmla="*/ 36 w 131"/>
                <a:gd name="T51" fmla="*/ 54 h 126"/>
                <a:gd name="T52" fmla="*/ 18 w 131"/>
                <a:gd name="T53" fmla="*/ 30 h 126"/>
                <a:gd name="T54" fmla="*/ 12 w 131"/>
                <a:gd name="T55" fmla="*/ 18 h 126"/>
                <a:gd name="T56" fmla="*/ 6 w 131"/>
                <a:gd name="T57" fmla="*/ 12 h 126"/>
                <a:gd name="T58" fmla="*/ 12 w 131"/>
                <a:gd name="T59" fmla="*/ 6 h 126"/>
                <a:gd name="T60" fmla="*/ 24 w 131"/>
                <a:gd name="T61" fmla="*/ 30 h 126"/>
                <a:gd name="T62" fmla="*/ 42 w 131"/>
                <a:gd name="T63" fmla="*/ 54 h 126"/>
                <a:gd name="T64" fmla="*/ 48 w 131"/>
                <a:gd name="T65" fmla="*/ 54 h 126"/>
                <a:gd name="T66" fmla="*/ 48 w 131"/>
                <a:gd name="T67" fmla="*/ 42 h 126"/>
                <a:gd name="T68" fmla="*/ 42 w 131"/>
                <a:gd name="T69" fmla="*/ 18 h 126"/>
                <a:gd name="T70" fmla="*/ 42 w 131"/>
                <a:gd name="T71" fmla="*/ 18 h 126"/>
                <a:gd name="T72" fmla="*/ 54 w 131"/>
                <a:gd name="T73" fmla="*/ 42 h 126"/>
                <a:gd name="T74" fmla="*/ 60 w 131"/>
                <a:gd name="T75" fmla="*/ 66 h 126"/>
                <a:gd name="T76" fmla="*/ 66 w 131"/>
                <a:gd name="T77" fmla="*/ 72 h 126"/>
                <a:gd name="T78" fmla="*/ 72 w 131"/>
                <a:gd name="T79" fmla="*/ 78 h 126"/>
                <a:gd name="T80" fmla="*/ 78 w 131"/>
                <a:gd name="T81" fmla="*/ 84 h 126"/>
                <a:gd name="T82" fmla="*/ 84 w 131"/>
                <a:gd name="T83" fmla="*/ 72 h 126"/>
                <a:gd name="T84" fmla="*/ 72 w 131"/>
                <a:gd name="T85" fmla="*/ 36 h 126"/>
                <a:gd name="T86" fmla="*/ 72 w 131"/>
                <a:gd name="T87" fmla="*/ 30 h 126"/>
                <a:gd name="T88" fmla="*/ 78 w 131"/>
                <a:gd name="T89" fmla="*/ 42 h 126"/>
                <a:gd name="T90" fmla="*/ 84 w 131"/>
                <a:gd name="T91" fmla="*/ 60 h 126"/>
                <a:gd name="T92" fmla="*/ 84 w 131"/>
                <a:gd name="T93" fmla="*/ 84 h 126"/>
                <a:gd name="T94" fmla="*/ 90 w 131"/>
                <a:gd name="T95" fmla="*/ 96 h 126"/>
                <a:gd name="T96" fmla="*/ 102 w 131"/>
                <a:gd name="T97" fmla="*/ 96 h 126"/>
                <a:gd name="T98" fmla="*/ 108 w 131"/>
                <a:gd name="T99" fmla="*/ 96 h 126"/>
                <a:gd name="T100" fmla="*/ 108 w 131"/>
                <a:gd name="T101" fmla="*/ 72 h 126"/>
                <a:gd name="T102" fmla="*/ 102 w 131"/>
                <a:gd name="T103" fmla="*/ 48 h 126"/>
                <a:gd name="T104" fmla="*/ 102 w 131"/>
                <a:gd name="T105" fmla="*/ 42 h 126"/>
                <a:gd name="T106" fmla="*/ 108 w 131"/>
                <a:gd name="T107" fmla="*/ 60 h 126"/>
                <a:gd name="T108" fmla="*/ 114 w 131"/>
                <a:gd name="T109" fmla="*/ 102 h 126"/>
                <a:gd name="T110" fmla="*/ 120 w 131"/>
                <a:gd name="T111" fmla="*/ 114 h 126"/>
                <a:gd name="T112" fmla="*/ 125 w 131"/>
                <a:gd name="T113" fmla="*/ 126 h 126"/>
                <a:gd name="T114" fmla="*/ 131 w 131"/>
                <a:gd name="T115" fmla="*/ 126 h 126"/>
                <a:gd name="T116" fmla="*/ 125 w 131"/>
                <a:gd name="T117" fmla="*/ 126 h 12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1"/>
                <a:gd name="T178" fmla="*/ 0 h 126"/>
                <a:gd name="T179" fmla="*/ 131 w 131"/>
                <a:gd name="T180" fmla="*/ 126 h 12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1" h="126">
                  <a:moveTo>
                    <a:pt x="125" y="126"/>
                  </a:moveTo>
                  <a:lnTo>
                    <a:pt x="120" y="126"/>
                  </a:lnTo>
                  <a:lnTo>
                    <a:pt x="120" y="120"/>
                  </a:lnTo>
                  <a:lnTo>
                    <a:pt x="114" y="114"/>
                  </a:lnTo>
                  <a:lnTo>
                    <a:pt x="108" y="114"/>
                  </a:lnTo>
                  <a:lnTo>
                    <a:pt x="102" y="114"/>
                  </a:lnTo>
                  <a:lnTo>
                    <a:pt x="96" y="114"/>
                  </a:lnTo>
                  <a:lnTo>
                    <a:pt x="90" y="114"/>
                  </a:lnTo>
                  <a:lnTo>
                    <a:pt x="78" y="114"/>
                  </a:lnTo>
                  <a:lnTo>
                    <a:pt x="72" y="114"/>
                  </a:lnTo>
                  <a:lnTo>
                    <a:pt x="60" y="114"/>
                  </a:lnTo>
                  <a:lnTo>
                    <a:pt x="54" y="114"/>
                  </a:lnTo>
                  <a:lnTo>
                    <a:pt x="42" y="108"/>
                  </a:lnTo>
                  <a:lnTo>
                    <a:pt x="36" y="108"/>
                  </a:lnTo>
                  <a:lnTo>
                    <a:pt x="42" y="108"/>
                  </a:lnTo>
                  <a:lnTo>
                    <a:pt x="48" y="108"/>
                  </a:lnTo>
                  <a:lnTo>
                    <a:pt x="54" y="108"/>
                  </a:lnTo>
                  <a:lnTo>
                    <a:pt x="66" y="108"/>
                  </a:lnTo>
                  <a:lnTo>
                    <a:pt x="72" y="108"/>
                  </a:lnTo>
                  <a:lnTo>
                    <a:pt x="84" y="108"/>
                  </a:lnTo>
                  <a:lnTo>
                    <a:pt x="90" y="108"/>
                  </a:lnTo>
                  <a:lnTo>
                    <a:pt x="96" y="108"/>
                  </a:lnTo>
                  <a:lnTo>
                    <a:pt x="96" y="102"/>
                  </a:lnTo>
                  <a:lnTo>
                    <a:pt x="90" y="102"/>
                  </a:lnTo>
                  <a:lnTo>
                    <a:pt x="90" y="96"/>
                  </a:lnTo>
                  <a:lnTo>
                    <a:pt x="84" y="96"/>
                  </a:lnTo>
                  <a:lnTo>
                    <a:pt x="78" y="96"/>
                  </a:lnTo>
                  <a:lnTo>
                    <a:pt x="72" y="90"/>
                  </a:lnTo>
                  <a:lnTo>
                    <a:pt x="66" y="90"/>
                  </a:lnTo>
                  <a:lnTo>
                    <a:pt x="60" y="90"/>
                  </a:lnTo>
                  <a:lnTo>
                    <a:pt x="48" y="90"/>
                  </a:lnTo>
                  <a:lnTo>
                    <a:pt x="36" y="84"/>
                  </a:lnTo>
                  <a:lnTo>
                    <a:pt x="30" y="84"/>
                  </a:lnTo>
                  <a:lnTo>
                    <a:pt x="24" y="84"/>
                  </a:lnTo>
                  <a:lnTo>
                    <a:pt x="12" y="78"/>
                  </a:lnTo>
                  <a:lnTo>
                    <a:pt x="12" y="72"/>
                  </a:lnTo>
                  <a:lnTo>
                    <a:pt x="6" y="72"/>
                  </a:lnTo>
                  <a:lnTo>
                    <a:pt x="6" y="66"/>
                  </a:lnTo>
                  <a:lnTo>
                    <a:pt x="12" y="72"/>
                  </a:lnTo>
                  <a:lnTo>
                    <a:pt x="18" y="72"/>
                  </a:lnTo>
                  <a:lnTo>
                    <a:pt x="24" y="78"/>
                  </a:lnTo>
                  <a:lnTo>
                    <a:pt x="30" y="78"/>
                  </a:lnTo>
                  <a:lnTo>
                    <a:pt x="42" y="78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60" y="78"/>
                  </a:lnTo>
                  <a:lnTo>
                    <a:pt x="54" y="72"/>
                  </a:lnTo>
                  <a:lnTo>
                    <a:pt x="48" y="72"/>
                  </a:lnTo>
                  <a:lnTo>
                    <a:pt x="48" y="66"/>
                  </a:lnTo>
                  <a:lnTo>
                    <a:pt x="42" y="66"/>
                  </a:lnTo>
                  <a:lnTo>
                    <a:pt x="36" y="66"/>
                  </a:lnTo>
                  <a:lnTo>
                    <a:pt x="30" y="66"/>
                  </a:lnTo>
                  <a:lnTo>
                    <a:pt x="24" y="60"/>
                  </a:lnTo>
                  <a:lnTo>
                    <a:pt x="18" y="60"/>
                  </a:lnTo>
                  <a:lnTo>
                    <a:pt x="12" y="54"/>
                  </a:lnTo>
                  <a:lnTo>
                    <a:pt x="6" y="48"/>
                  </a:lnTo>
                  <a:lnTo>
                    <a:pt x="0" y="36"/>
                  </a:lnTo>
                  <a:lnTo>
                    <a:pt x="6" y="42"/>
                  </a:lnTo>
                  <a:lnTo>
                    <a:pt x="12" y="48"/>
                  </a:lnTo>
                  <a:lnTo>
                    <a:pt x="18" y="48"/>
                  </a:lnTo>
                  <a:lnTo>
                    <a:pt x="18" y="54"/>
                  </a:lnTo>
                  <a:lnTo>
                    <a:pt x="24" y="54"/>
                  </a:lnTo>
                  <a:lnTo>
                    <a:pt x="30" y="54"/>
                  </a:lnTo>
                  <a:lnTo>
                    <a:pt x="36" y="60"/>
                  </a:lnTo>
                  <a:lnTo>
                    <a:pt x="42" y="60"/>
                  </a:lnTo>
                  <a:lnTo>
                    <a:pt x="36" y="54"/>
                  </a:lnTo>
                  <a:lnTo>
                    <a:pt x="30" y="42"/>
                  </a:lnTo>
                  <a:lnTo>
                    <a:pt x="24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30" y="42"/>
                  </a:lnTo>
                  <a:lnTo>
                    <a:pt x="36" y="48"/>
                  </a:lnTo>
                  <a:lnTo>
                    <a:pt x="42" y="54"/>
                  </a:lnTo>
                  <a:lnTo>
                    <a:pt x="48" y="54"/>
                  </a:lnTo>
                  <a:lnTo>
                    <a:pt x="48" y="48"/>
                  </a:lnTo>
                  <a:lnTo>
                    <a:pt x="48" y="42"/>
                  </a:lnTo>
                  <a:lnTo>
                    <a:pt x="48" y="36"/>
                  </a:lnTo>
                  <a:lnTo>
                    <a:pt x="42" y="24"/>
                  </a:lnTo>
                  <a:lnTo>
                    <a:pt x="42" y="18"/>
                  </a:lnTo>
                  <a:lnTo>
                    <a:pt x="42" y="12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48" y="30"/>
                  </a:lnTo>
                  <a:lnTo>
                    <a:pt x="54" y="42"/>
                  </a:lnTo>
                  <a:lnTo>
                    <a:pt x="54" y="54"/>
                  </a:lnTo>
                  <a:lnTo>
                    <a:pt x="54" y="60"/>
                  </a:lnTo>
                  <a:lnTo>
                    <a:pt x="60" y="66"/>
                  </a:lnTo>
                  <a:lnTo>
                    <a:pt x="60" y="72"/>
                  </a:lnTo>
                  <a:lnTo>
                    <a:pt x="66" y="72"/>
                  </a:lnTo>
                  <a:lnTo>
                    <a:pt x="72" y="78"/>
                  </a:lnTo>
                  <a:lnTo>
                    <a:pt x="78" y="78"/>
                  </a:lnTo>
                  <a:lnTo>
                    <a:pt x="78" y="84"/>
                  </a:lnTo>
                  <a:lnTo>
                    <a:pt x="78" y="78"/>
                  </a:lnTo>
                  <a:lnTo>
                    <a:pt x="84" y="72"/>
                  </a:lnTo>
                  <a:lnTo>
                    <a:pt x="78" y="60"/>
                  </a:lnTo>
                  <a:lnTo>
                    <a:pt x="78" y="42"/>
                  </a:lnTo>
                  <a:lnTo>
                    <a:pt x="72" y="36"/>
                  </a:lnTo>
                  <a:lnTo>
                    <a:pt x="72" y="30"/>
                  </a:lnTo>
                  <a:lnTo>
                    <a:pt x="78" y="36"/>
                  </a:lnTo>
                  <a:lnTo>
                    <a:pt x="78" y="42"/>
                  </a:lnTo>
                  <a:lnTo>
                    <a:pt x="84" y="48"/>
                  </a:lnTo>
                  <a:lnTo>
                    <a:pt x="84" y="54"/>
                  </a:lnTo>
                  <a:lnTo>
                    <a:pt x="84" y="60"/>
                  </a:lnTo>
                  <a:lnTo>
                    <a:pt x="84" y="66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84" y="90"/>
                  </a:lnTo>
                  <a:lnTo>
                    <a:pt x="90" y="90"/>
                  </a:lnTo>
                  <a:lnTo>
                    <a:pt x="90" y="96"/>
                  </a:lnTo>
                  <a:lnTo>
                    <a:pt x="96" y="96"/>
                  </a:lnTo>
                  <a:lnTo>
                    <a:pt x="102" y="96"/>
                  </a:lnTo>
                  <a:lnTo>
                    <a:pt x="102" y="102"/>
                  </a:lnTo>
                  <a:lnTo>
                    <a:pt x="108" y="96"/>
                  </a:lnTo>
                  <a:lnTo>
                    <a:pt x="108" y="90"/>
                  </a:lnTo>
                  <a:lnTo>
                    <a:pt x="108" y="78"/>
                  </a:lnTo>
                  <a:lnTo>
                    <a:pt x="108" y="72"/>
                  </a:lnTo>
                  <a:lnTo>
                    <a:pt x="102" y="66"/>
                  </a:lnTo>
                  <a:lnTo>
                    <a:pt x="102" y="54"/>
                  </a:lnTo>
                  <a:lnTo>
                    <a:pt x="102" y="48"/>
                  </a:lnTo>
                  <a:lnTo>
                    <a:pt x="102" y="42"/>
                  </a:lnTo>
                  <a:lnTo>
                    <a:pt x="108" y="42"/>
                  </a:lnTo>
                  <a:lnTo>
                    <a:pt x="108" y="54"/>
                  </a:lnTo>
                  <a:lnTo>
                    <a:pt x="108" y="60"/>
                  </a:lnTo>
                  <a:lnTo>
                    <a:pt x="108" y="78"/>
                  </a:lnTo>
                  <a:lnTo>
                    <a:pt x="114" y="96"/>
                  </a:lnTo>
                  <a:lnTo>
                    <a:pt x="114" y="102"/>
                  </a:lnTo>
                  <a:lnTo>
                    <a:pt x="114" y="108"/>
                  </a:lnTo>
                  <a:lnTo>
                    <a:pt x="120" y="114"/>
                  </a:lnTo>
                  <a:lnTo>
                    <a:pt x="125" y="120"/>
                  </a:lnTo>
                  <a:lnTo>
                    <a:pt x="125" y="126"/>
                  </a:lnTo>
                  <a:lnTo>
                    <a:pt x="131" y="126"/>
                  </a:lnTo>
                  <a:lnTo>
                    <a:pt x="125" y="126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822" name="Freeform 508"/>
            <p:cNvSpPr>
              <a:spLocks/>
            </p:cNvSpPr>
            <p:nvPr/>
          </p:nvSpPr>
          <p:spPr bwMode="auto">
            <a:xfrm>
              <a:off x="5114" y="1864"/>
              <a:ext cx="95" cy="155"/>
            </a:xfrm>
            <a:custGeom>
              <a:avLst/>
              <a:gdLst>
                <a:gd name="T0" fmla="*/ 41 w 95"/>
                <a:gd name="T1" fmla="*/ 149 h 155"/>
                <a:gd name="T2" fmla="*/ 41 w 95"/>
                <a:gd name="T3" fmla="*/ 137 h 155"/>
                <a:gd name="T4" fmla="*/ 41 w 95"/>
                <a:gd name="T5" fmla="*/ 125 h 155"/>
                <a:gd name="T6" fmla="*/ 35 w 95"/>
                <a:gd name="T7" fmla="*/ 119 h 155"/>
                <a:gd name="T8" fmla="*/ 29 w 95"/>
                <a:gd name="T9" fmla="*/ 113 h 155"/>
                <a:gd name="T10" fmla="*/ 17 w 95"/>
                <a:gd name="T11" fmla="*/ 101 h 155"/>
                <a:gd name="T12" fmla="*/ 11 w 95"/>
                <a:gd name="T13" fmla="*/ 77 h 155"/>
                <a:gd name="T14" fmla="*/ 6 w 95"/>
                <a:gd name="T15" fmla="*/ 65 h 155"/>
                <a:gd name="T16" fmla="*/ 6 w 95"/>
                <a:gd name="T17" fmla="*/ 59 h 155"/>
                <a:gd name="T18" fmla="*/ 6 w 95"/>
                <a:gd name="T19" fmla="*/ 59 h 155"/>
                <a:gd name="T20" fmla="*/ 6 w 95"/>
                <a:gd name="T21" fmla="*/ 65 h 155"/>
                <a:gd name="T22" fmla="*/ 11 w 95"/>
                <a:gd name="T23" fmla="*/ 77 h 155"/>
                <a:gd name="T24" fmla="*/ 17 w 95"/>
                <a:gd name="T25" fmla="*/ 89 h 155"/>
                <a:gd name="T26" fmla="*/ 23 w 95"/>
                <a:gd name="T27" fmla="*/ 101 h 155"/>
                <a:gd name="T28" fmla="*/ 29 w 95"/>
                <a:gd name="T29" fmla="*/ 107 h 155"/>
                <a:gd name="T30" fmla="*/ 35 w 95"/>
                <a:gd name="T31" fmla="*/ 113 h 155"/>
                <a:gd name="T32" fmla="*/ 41 w 95"/>
                <a:gd name="T33" fmla="*/ 107 h 155"/>
                <a:gd name="T34" fmla="*/ 41 w 95"/>
                <a:gd name="T35" fmla="*/ 89 h 155"/>
                <a:gd name="T36" fmla="*/ 41 w 95"/>
                <a:gd name="T37" fmla="*/ 77 h 155"/>
                <a:gd name="T38" fmla="*/ 29 w 95"/>
                <a:gd name="T39" fmla="*/ 65 h 155"/>
                <a:gd name="T40" fmla="*/ 17 w 95"/>
                <a:gd name="T41" fmla="*/ 53 h 155"/>
                <a:gd name="T42" fmla="*/ 11 w 95"/>
                <a:gd name="T43" fmla="*/ 35 h 155"/>
                <a:gd name="T44" fmla="*/ 11 w 95"/>
                <a:gd name="T45" fmla="*/ 23 h 155"/>
                <a:gd name="T46" fmla="*/ 17 w 95"/>
                <a:gd name="T47" fmla="*/ 29 h 155"/>
                <a:gd name="T48" fmla="*/ 23 w 95"/>
                <a:gd name="T49" fmla="*/ 41 h 155"/>
                <a:gd name="T50" fmla="*/ 29 w 95"/>
                <a:gd name="T51" fmla="*/ 53 h 155"/>
                <a:gd name="T52" fmla="*/ 35 w 95"/>
                <a:gd name="T53" fmla="*/ 65 h 155"/>
                <a:gd name="T54" fmla="*/ 41 w 95"/>
                <a:gd name="T55" fmla="*/ 71 h 155"/>
                <a:gd name="T56" fmla="*/ 41 w 95"/>
                <a:gd name="T57" fmla="*/ 59 h 155"/>
                <a:gd name="T58" fmla="*/ 41 w 95"/>
                <a:gd name="T59" fmla="*/ 17 h 155"/>
                <a:gd name="T60" fmla="*/ 41 w 95"/>
                <a:gd name="T61" fmla="*/ 0 h 155"/>
                <a:gd name="T62" fmla="*/ 47 w 95"/>
                <a:gd name="T63" fmla="*/ 0 h 155"/>
                <a:gd name="T64" fmla="*/ 41 w 95"/>
                <a:gd name="T65" fmla="*/ 17 h 155"/>
                <a:gd name="T66" fmla="*/ 47 w 95"/>
                <a:gd name="T67" fmla="*/ 53 h 155"/>
                <a:gd name="T68" fmla="*/ 53 w 95"/>
                <a:gd name="T69" fmla="*/ 65 h 155"/>
                <a:gd name="T70" fmla="*/ 59 w 95"/>
                <a:gd name="T71" fmla="*/ 59 h 155"/>
                <a:gd name="T72" fmla="*/ 71 w 95"/>
                <a:gd name="T73" fmla="*/ 47 h 155"/>
                <a:gd name="T74" fmla="*/ 77 w 95"/>
                <a:gd name="T75" fmla="*/ 35 h 155"/>
                <a:gd name="T76" fmla="*/ 77 w 95"/>
                <a:gd name="T77" fmla="*/ 29 h 155"/>
                <a:gd name="T78" fmla="*/ 83 w 95"/>
                <a:gd name="T79" fmla="*/ 35 h 155"/>
                <a:gd name="T80" fmla="*/ 77 w 95"/>
                <a:gd name="T81" fmla="*/ 41 h 155"/>
                <a:gd name="T82" fmla="*/ 71 w 95"/>
                <a:gd name="T83" fmla="*/ 53 h 155"/>
                <a:gd name="T84" fmla="*/ 65 w 95"/>
                <a:gd name="T85" fmla="*/ 65 h 155"/>
                <a:gd name="T86" fmla="*/ 53 w 95"/>
                <a:gd name="T87" fmla="*/ 77 h 155"/>
                <a:gd name="T88" fmla="*/ 53 w 95"/>
                <a:gd name="T89" fmla="*/ 89 h 155"/>
                <a:gd name="T90" fmla="*/ 47 w 95"/>
                <a:gd name="T91" fmla="*/ 107 h 155"/>
                <a:gd name="T92" fmla="*/ 53 w 95"/>
                <a:gd name="T93" fmla="*/ 113 h 155"/>
                <a:gd name="T94" fmla="*/ 65 w 95"/>
                <a:gd name="T95" fmla="*/ 101 h 155"/>
                <a:gd name="T96" fmla="*/ 77 w 95"/>
                <a:gd name="T97" fmla="*/ 89 h 155"/>
                <a:gd name="T98" fmla="*/ 89 w 95"/>
                <a:gd name="T99" fmla="*/ 77 h 155"/>
                <a:gd name="T100" fmla="*/ 95 w 95"/>
                <a:gd name="T101" fmla="*/ 65 h 155"/>
                <a:gd name="T102" fmla="*/ 95 w 95"/>
                <a:gd name="T103" fmla="*/ 71 h 155"/>
                <a:gd name="T104" fmla="*/ 89 w 95"/>
                <a:gd name="T105" fmla="*/ 77 h 155"/>
                <a:gd name="T106" fmla="*/ 83 w 95"/>
                <a:gd name="T107" fmla="*/ 89 h 155"/>
                <a:gd name="T108" fmla="*/ 71 w 95"/>
                <a:gd name="T109" fmla="*/ 107 h 155"/>
                <a:gd name="T110" fmla="*/ 59 w 95"/>
                <a:gd name="T111" fmla="*/ 119 h 155"/>
                <a:gd name="T112" fmla="*/ 47 w 95"/>
                <a:gd name="T113" fmla="*/ 131 h 155"/>
                <a:gd name="T114" fmla="*/ 47 w 95"/>
                <a:gd name="T115" fmla="*/ 143 h 155"/>
                <a:gd name="T116" fmla="*/ 47 w 95"/>
                <a:gd name="T117" fmla="*/ 149 h 155"/>
                <a:gd name="T118" fmla="*/ 47 w 95"/>
                <a:gd name="T119" fmla="*/ 149 h 15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5"/>
                <a:gd name="T181" fmla="*/ 0 h 155"/>
                <a:gd name="T182" fmla="*/ 95 w 95"/>
                <a:gd name="T183" fmla="*/ 155 h 15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5" h="155">
                  <a:moveTo>
                    <a:pt x="47" y="155"/>
                  </a:moveTo>
                  <a:lnTo>
                    <a:pt x="41" y="149"/>
                  </a:lnTo>
                  <a:lnTo>
                    <a:pt x="41" y="143"/>
                  </a:lnTo>
                  <a:lnTo>
                    <a:pt x="41" y="137"/>
                  </a:lnTo>
                  <a:lnTo>
                    <a:pt x="41" y="131"/>
                  </a:lnTo>
                  <a:lnTo>
                    <a:pt x="41" y="125"/>
                  </a:lnTo>
                  <a:lnTo>
                    <a:pt x="35" y="119"/>
                  </a:lnTo>
                  <a:lnTo>
                    <a:pt x="29" y="119"/>
                  </a:lnTo>
                  <a:lnTo>
                    <a:pt x="29" y="113"/>
                  </a:lnTo>
                  <a:lnTo>
                    <a:pt x="23" y="107"/>
                  </a:lnTo>
                  <a:lnTo>
                    <a:pt x="17" y="101"/>
                  </a:lnTo>
                  <a:lnTo>
                    <a:pt x="17" y="89"/>
                  </a:lnTo>
                  <a:lnTo>
                    <a:pt x="11" y="77"/>
                  </a:lnTo>
                  <a:lnTo>
                    <a:pt x="6" y="71"/>
                  </a:lnTo>
                  <a:lnTo>
                    <a:pt x="6" y="65"/>
                  </a:lnTo>
                  <a:lnTo>
                    <a:pt x="0" y="59"/>
                  </a:lnTo>
                  <a:lnTo>
                    <a:pt x="6" y="59"/>
                  </a:lnTo>
                  <a:lnTo>
                    <a:pt x="6" y="65"/>
                  </a:lnTo>
                  <a:lnTo>
                    <a:pt x="11" y="71"/>
                  </a:lnTo>
                  <a:lnTo>
                    <a:pt x="11" y="77"/>
                  </a:lnTo>
                  <a:lnTo>
                    <a:pt x="17" y="83"/>
                  </a:lnTo>
                  <a:lnTo>
                    <a:pt x="17" y="89"/>
                  </a:lnTo>
                  <a:lnTo>
                    <a:pt x="23" y="95"/>
                  </a:lnTo>
                  <a:lnTo>
                    <a:pt x="23" y="101"/>
                  </a:lnTo>
                  <a:lnTo>
                    <a:pt x="29" y="107"/>
                  </a:lnTo>
                  <a:lnTo>
                    <a:pt x="35" y="113"/>
                  </a:lnTo>
                  <a:lnTo>
                    <a:pt x="41" y="113"/>
                  </a:lnTo>
                  <a:lnTo>
                    <a:pt x="41" y="107"/>
                  </a:lnTo>
                  <a:lnTo>
                    <a:pt x="41" y="95"/>
                  </a:lnTo>
                  <a:lnTo>
                    <a:pt x="41" y="89"/>
                  </a:lnTo>
                  <a:lnTo>
                    <a:pt x="41" y="83"/>
                  </a:lnTo>
                  <a:lnTo>
                    <a:pt x="41" y="77"/>
                  </a:lnTo>
                  <a:lnTo>
                    <a:pt x="35" y="77"/>
                  </a:lnTo>
                  <a:lnTo>
                    <a:pt x="29" y="65"/>
                  </a:lnTo>
                  <a:lnTo>
                    <a:pt x="23" y="59"/>
                  </a:lnTo>
                  <a:lnTo>
                    <a:pt x="17" y="53"/>
                  </a:lnTo>
                  <a:lnTo>
                    <a:pt x="17" y="41"/>
                  </a:lnTo>
                  <a:lnTo>
                    <a:pt x="11" y="35"/>
                  </a:lnTo>
                  <a:lnTo>
                    <a:pt x="11" y="23"/>
                  </a:lnTo>
                  <a:lnTo>
                    <a:pt x="17" y="29"/>
                  </a:lnTo>
                  <a:lnTo>
                    <a:pt x="17" y="35"/>
                  </a:lnTo>
                  <a:lnTo>
                    <a:pt x="23" y="41"/>
                  </a:lnTo>
                  <a:lnTo>
                    <a:pt x="23" y="47"/>
                  </a:lnTo>
                  <a:lnTo>
                    <a:pt x="29" y="53"/>
                  </a:lnTo>
                  <a:lnTo>
                    <a:pt x="29" y="59"/>
                  </a:lnTo>
                  <a:lnTo>
                    <a:pt x="35" y="65"/>
                  </a:lnTo>
                  <a:lnTo>
                    <a:pt x="41" y="71"/>
                  </a:lnTo>
                  <a:lnTo>
                    <a:pt x="41" y="59"/>
                  </a:lnTo>
                  <a:lnTo>
                    <a:pt x="35" y="35"/>
                  </a:lnTo>
                  <a:lnTo>
                    <a:pt x="41" y="17"/>
                  </a:lnTo>
                  <a:lnTo>
                    <a:pt x="41" y="0"/>
                  </a:lnTo>
                  <a:lnTo>
                    <a:pt x="47" y="0"/>
                  </a:lnTo>
                  <a:lnTo>
                    <a:pt x="41" y="6"/>
                  </a:lnTo>
                  <a:lnTo>
                    <a:pt x="41" y="17"/>
                  </a:lnTo>
                  <a:lnTo>
                    <a:pt x="47" y="35"/>
                  </a:lnTo>
                  <a:lnTo>
                    <a:pt x="47" y="53"/>
                  </a:lnTo>
                  <a:lnTo>
                    <a:pt x="47" y="65"/>
                  </a:lnTo>
                  <a:lnTo>
                    <a:pt x="53" y="65"/>
                  </a:lnTo>
                  <a:lnTo>
                    <a:pt x="59" y="59"/>
                  </a:lnTo>
                  <a:lnTo>
                    <a:pt x="65" y="53"/>
                  </a:lnTo>
                  <a:lnTo>
                    <a:pt x="71" y="47"/>
                  </a:lnTo>
                  <a:lnTo>
                    <a:pt x="71" y="41"/>
                  </a:lnTo>
                  <a:lnTo>
                    <a:pt x="77" y="35"/>
                  </a:lnTo>
                  <a:lnTo>
                    <a:pt x="77" y="29"/>
                  </a:lnTo>
                  <a:lnTo>
                    <a:pt x="83" y="29"/>
                  </a:lnTo>
                  <a:lnTo>
                    <a:pt x="83" y="35"/>
                  </a:lnTo>
                  <a:lnTo>
                    <a:pt x="77" y="41"/>
                  </a:lnTo>
                  <a:lnTo>
                    <a:pt x="77" y="47"/>
                  </a:lnTo>
                  <a:lnTo>
                    <a:pt x="71" y="53"/>
                  </a:lnTo>
                  <a:lnTo>
                    <a:pt x="65" y="59"/>
                  </a:lnTo>
                  <a:lnTo>
                    <a:pt x="65" y="65"/>
                  </a:lnTo>
                  <a:lnTo>
                    <a:pt x="59" y="71"/>
                  </a:lnTo>
                  <a:lnTo>
                    <a:pt x="53" y="77"/>
                  </a:lnTo>
                  <a:lnTo>
                    <a:pt x="53" y="89"/>
                  </a:lnTo>
                  <a:lnTo>
                    <a:pt x="47" y="95"/>
                  </a:lnTo>
                  <a:lnTo>
                    <a:pt x="47" y="107"/>
                  </a:lnTo>
                  <a:lnTo>
                    <a:pt x="47" y="113"/>
                  </a:lnTo>
                  <a:lnTo>
                    <a:pt x="53" y="113"/>
                  </a:lnTo>
                  <a:lnTo>
                    <a:pt x="59" y="107"/>
                  </a:lnTo>
                  <a:lnTo>
                    <a:pt x="65" y="101"/>
                  </a:lnTo>
                  <a:lnTo>
                    <a:pt x="71" y="95"/>
                  </a:lnTo>
                  <a:lnTo>
                    <a:pt x="77" y="89"/>
                  </a:lnTo>
                  <a:lnTo>
                    <a:pt x="83" y="83"/>
                  </a:lnTo>
                  <a:lnTo>
                    <a:pt x="89" y="77"/>
                  </a:lnTo>
                  <a:lnTo>
                    <a:pt x="89" y="71"/>
                  </a:lnTo>
                  <a:lnTo>
                    <a:pt x="95" y="65"/>
                  </a:lnTo>
                  <a:lnTo>
                    <a:pt x="95" y="71"/>
                  </a:lnTo>
                  <a:lnTo>
                    <a:pt x="89" y="77"/>
                  </a:lnTo>
                  <a:lnTo>
                    <a:pt x="89" y="83"/>
                  </a:lnTo>
                  <a:lnTo>
                    <a:pt x="83" y="89"/>
                  </a:lnTo>
                  <a:lnTo>
                    <a:pt x="77" y="101"/>
                  </a:lnTo>
                  <a:lnTo>
                    <a:pt x="71" y="107"/>
                  </a:lnTo>
                  <a:lnTo>
                    <a:pt x="65" y="113"/>
                  </a:lnTo>
                  <a:lnTo>
                    <a:pt x="59" y="119"/>
                  </a:lnTo>
                  <a:lnTo>
                    <a:pt x="53" y="125"/>
                  </a:lnTo>
                  <a:lnTo>
                    <a:pt x="47" y="131"/>
                  </a:lnTo>
                  <a:lnTo>
                    <a:pt x="47" y="137"/>
                  </a:lnTo>
                  <a:lnTo>
                    <a:pt x="47" y="143"/>
                  </a:lnTo>
                  <a:lnTo>
                    <a:pt x="47" y="149"/>
                  </a:lnTo>
                  <a:lnTo>
                    <a:pt x="47" y="155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823" name="Freeform 509"/>
            <p:cNvSpPr>
              <a:spLocks/>
            </p:cNvSpPr>
            <p:nvPr/>
          </p:nvSpPr>
          <p:spPr bwMode="auto">
            <a:xfrm>
              <a:off x="4976" y="2049"/>
              <a:ext cx="126" cy="149"/>
            </a:xfrm>
            <a:custGeom>
              <a:avLst/>
              <a:gdLst>
                <a:gd name="T0" fmla="*/ 126 w 126"/>
                <a:gd name="T1" fmla="*/ 6 h 149"/>
                <a:gd name="T2" fmla="*/ 120 w 126"/>
                <a:gd name="T3" fmla="*/ 12 h 149"/>
                <a:gd name="T4" fmla="*/ 114 w 126"/>
                <a:gd name="T5" fmla="*/ 24 h 149"/>
                <a:gd name="T6" fmla="*/ 108 w 126"/>
                <a:gd name="T7" fmla="*/ 36 h 149"/>
                <a:gd name="T8" fmla="*/ 102 w 126"/>
                <a:gd name="T9" fmla="*/ 42 h 149"/>
                <a:gd name="T10" fmla="*/ 102 w 126"/>
                <a:gd name="T11" fmla="*/ 48 h 149"/>
                <a:gd name="T12" fmla="*/ 96 w 126"/>
                <a:gd name="T13" fmla="*/ 60 h 149"/>
                <a:gd name="T14" fmla="*/ 90 w 126"/>
                <a:gd name="T15" fmla="*/ 66 h 149"/>
                <a:gd name="T16" fmla="*/ 90 w 126"/>
                <a:gd name="T17" fmla="*/ 72 h 149"/>
                <a:gd name="T18" fmla="*/ 96 w 126"/>
                <a:gd name="T19" fmla="*/ 84 h 149"/>
                <a:gd name="T20" fmla="*/ 96 w 126"/>
                <a:gd name="T21" fmla="*/ 90 h 149"/>
                <a:gd name="T22" fmla="*/ 96 w 126"/>
                <a:gd name="T23" fmla="*/ 90 h 149"/>
                <a:gd name="T24" fmla="*/ 90 w 126"/>
                <a:gd name="T25" fmla="*/ 84 h 149"/>
                <a:gd name="T26" fmla="*/ 84 w 126"/>
                <a:gd name="T27" fmla="*/ 78 h 149"/>
                <a:gd name="T28" fmla="*/ 78 w 126"/>
                <a:gd name="T29" fmla="*/ 84 h 149"/>
                <a:gd name="T30" fmla="*/ 66 w 126"/>
                <a:gd name="T31" fmla="*/ 90 h 149"/>
                <a:gd name="T32" fmla="*/ 60 w 126"/>
                <a:gd name="T33" fmla="*/ 102 h 149"/>
                <a:gd name="T34" fmla="*/ 54 w 126"/>
                <a:gd name="T35" fmla="*/ 108 h 149"/>
                <a:gd name="T36" fmla="*/ 48 w 126"/>
                <a:gd name="T37" fmla="*/ 113 h 149"/>
                <a:gd name="T38" fmla="*/ 54 w 126"/>
                <a:gd name="T39" fmla="*/ 131 h 149"/>
                <a:gd name="T40" fmla="*/ 60 w 126"/>
                <a:gd name="T41" fmla="*/ 143 h 149"/>
                <a:gd name="T42" fmla="*/ 60 w 126"/>
                <a:gd name="T43" fmla="*/ 149 h 149"/>
                <a:gd name="T44" fmla="*/ 54 w 126"/>
                <a:gd name="T45" fmla="*/ 137 h 149"/>
                <a:gd name="T46" fmla="*/ 48 w 126"/>
                <a:gd name="T47" fmla="*/ 119 h 149"/>
                <a:gd name="T48" fmla="*/ 42 w 126"/>
                <a:gd name="T49" fmla="*/ 119 h 149"/>
                <a:gd name="T50" fmla="*/ 36 w 126"/>
                <a:gd name="T51" fmla="*/ 131 h 149"/>
                <a:gd name="T52" fmla="*/ 30 w 126"/>
                <a:gd name="T53" fmla="*/ 137 h 149"/>
                <a:gd name="T54" fmla="*/ 24 w 126"/>
                <a:gd name="T55" fmla="*/ 149 h 149"/>
                <a:gd name="T56" fmla="*/ 12 w 126"/>
                <a:gd name="T57" fmla="*/ 149 h 149"/>
                <a:gd name="T58" fmla="*/ 18 w 126"/>
                <a:gd name="T59" fmla="*/ 149 h 149"/>
                <a:gd name="T60" fmla="*/ 18 w 126"/>
                <a:gd name="T61" fmla="*/ 143 h 149"/>
                <a:gd name="T62" fmla="*/ 24 w 126"/>
                <a:gd name="T63" fmla="*/ 131 h 149"/>
                <a:gd name="T64" fmla="*/ 36 w 126"/>
                <a:gd name="T65" fmla="*/ 119 h 149"/>
                <a:gd name="T66" fmla="*/ 42 w 126"/>
                <a:gd name="T67" fmla="*/ 108 h 149"/>
                <a:gd name="T68" fmla="*/ 36 w 126"/>
                <a:gd name="T69" fmla="*/ 108 h 149"/>
                <a:gd name="T70" fmla="*/ 24 w 126"/>
                <a:gd name="T71" fmla="*/ 113 h 149"/>
                <a:gd name="T72" fmla="*/ 18 w 126"/>
                <a:gd name="T73" fmla="*/ 113 h 149"/>
                <a:gd name="T74" fmla="*/ 12 w 126"/>
                <a:gd name="T75" fmla="*/ 113 h 149"/>
                <a:gd name="T76" fmla="*/ 6 w 126"/>
                <a:gd name="T77" fmla="*/ 119 h 149"/>
                <a:gd name="T78" fmla="*/ 0 w 126"/>
                <a:gd name="T79" fmla="*/ 119 h 149"/>
                <a:gd name="T80" fmla="*/ 6 w 126"/>
                <a:gd name="T81" fmla="*/ 113 h 149"/>
                <a:gd name="T82" fmla="*/ 18 w 126"/>
                <a:gd name="T83" fmla="*/ 108 h 149"/>
                <a:gd name="T84" fmla="*/ 30 w 126"/>
                <a:gd name="T85" fmla="*/ 102 h 149"/>
                <a:gd name="T86" fmla="*/ 42 w 126"/>
                <a:gd name="T87" fmla="*/ 102 h 149"/>
                <a:gd name="T88" fmla="*/ 48 w 126"/>
                <a:gd name="T89" fmla="*/ 102 h 149"/>
                <a:gd name="T90" fmla="*/ 54 w 126"/>
                <a:gd name="T91" fmla="*/ 96 h 149"/>
                <a:gd name="T92" fmla="*/ 60 w 126"/>
                <a:gd name="T93" fmla="*/ 90 h 149"/>
                <a:gd name="T94" fmla="*/ 66 w 126"/>
                <a:gd name="T95" fmla="*/ 84 h 149"/>
                <a:gd name="T96" fmla="*/ 66 w 126"/>
                <a:gd name="T97" fmla="*/ 78 h 149"/>
                <a:gd name="T98" fmla="*/ 60 w 126"/>
                <a:gd name="T99" fmla="*/ 78 h 149"/>
                <a:gd name="T100" fmla="*/ 60 w 126"/>
                <a:gd name="T101" fmla="*/ 78 h 149"/>
                <a:gd name="T102" fmla="*/ 66 w 126"/>
                <a:gd name="T103" fmla="*/ 72 h 149"/>
                <a:gd name="T104" fmla="*/ 72 w 126"/>
                <a:gd name="T105" fmla="*/ 72 h 149"/>
                <a:gd name="T106" fmla="*/ 72 w 126"/>
                <a:gd name="T107" fmla="*/ 72 h 149"/>
                <a:gd name="T108" fmla="*/ 78 w 126"/>
                <a:gd name="T109" fmla="*/ 66 h 149"/>
                <a:gd name="T110" fmla="*/ 84 w 126"/>
                <a:gd name="T111" fmla="*/ 54 h 149"/>
                <a:gd name="T112" fmla="*/ 96 w 126"/>
                <a:gd name="T113" fmla="*/ 36 h 149"/>
                <a:gd name="T114" fmla="*/ 102 w 126"/>
                <a:gd name="T115" fmla="*/ 24 h 149"/>
                <a:gd name="T116" fmla="*/ 108 w 126"/>
                <a:gd name="T117" fmla="*/ 12 h 149"/>
                <a:gd name="T118" fmla="*/ 108 w 126"/>
                <a:gd name="T119" fmla="*/ 6 h 149"/>
                <a:gd name="T120" fmla="*/ 114 w 126"/>
                <a:gd name="T121" fmla="*/ 6 h 149"/>
                <a:gd name="T122" fmla="*/ 126 w 126"/>
                <a:gd name="T123" fmla="*/ 0 h 14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6"/>
                <a:gd name="T187" fmla="*/ 0 h 149"/>
                <a:gd name="T188" fmla="*/ 126 w 126"/>
                <a:gd name="T189" fmla="*/ 149 h 14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6" h="149">
                  <a:moveTo>
                    <a:pt x="126" y="0"/>
                  </a:moveTo>
                  <a:lnTo>
                    <a:pt x="126" y="6"/>
                  </a:lnTo>
                  <a:lnTo>
                    <a:pt x="120" y="6"/>
                  </a:lnTo>
                  <a:lnTo>
                    <a:pt x="120" y="12"/>
                  </a:lnTo>
                  <a:lnTo>
                    <a:pt x="114" y="18"/>
                  </a:lnTo>
                  <a:lnTo>
                    <a:pt x="114" y="24"/>
                  </a:lnTo>
                  <a:lnTo>
                    <a:pt x="108" y="30"/>
                  </a:lnTo>
                  <a:lnTo>
                    <a:pt x="108" y="36"/>
                  </a:lnTo>
                  <a:lnTo>
                    <a:pt x="102" y="42"/>
                  </a:lnTo>
                  <a:lnTo>
                    <a:pt x="102" y="48"/>
                  </a:lnTo>
                  <a:lnTo>
                    <a:pt x="96" y="54"/>
                  </a:lnTo>
                  <a:lnTo>
                    <a:pt x="96" y="60"/>
                  </a:lnTo>
                  <a:lnTo>
                    <a:pt x="90" y="66"/>
                  </a:lnTo>
                  <a:lnTo>
                    <a:pt x="90" y="72"/>
                  </a:lnTo>
                  <a:lnTo>
                    <a:pt x="96" y="78"/>
                  </a:lnTo>
                  <a:lnTo>
                    <a:pt x="96" y="84"/>
                  </a:lnTo>
                  <a:lnTo>
                    <a:pt x="96" y="90"/>
                  </a:lnTo>
                  <a:lnTo>
                    <a:pt x="96" y="84"/>
                  </a:lnTo>
                  <a:lnTo>
                    <a:pt x="90" y="84"/>
                  </a:lnTo>
                  <a:lnTo>
                    <a:pt x="90" y="78"/>
                  </a:lnTo>
                  <a:lnTo>
                    <a:pt x="84" y="78"/>
                  </a:lnTo>
                  <a:lnTo>
                    <a:pt x="78" y="84"/>
                  </a:lnTo>
                  <a:lnTo>
                    <a:pt x="72" y="84"/>
                  </a:lnTo>
                  <a:lnTo>
                    <a:pt x="66" y="90"/>
                  </a:lnTo>
                  <a:lnTo>
                    <a:pt x="66" y="96"/>
                  </a:lnTo>
                  <a:lnTo>
                    <a:pt x="60" y="102"/>
                  </a:lnTo>
                  <a:lnTo>
                    <a:pt x="54" y="102"/>
                  </a:lnTo>
                  <a:lnTo>
                    <a:pt x="54" y="108"/>
                  </a:lnTo>
                  <a:lnTo>
                    <a:pt x="48" y="108"/>
                  </a:lnTo>
                  <a:lnTo>
                    <a:pt x="48" y="113"/>
                  </a:lnTo>
                  <a:lnTo>
                    <a:pt x="48" y="125"/>
                  </a:lnTo>
                  <a:lnTo>
                    <a:pt x="54" y="131"/>
                  </a:lnTo>
                  <a:lnTo>
                    <a:pt x="54" y="143"/>
                  </a:lnTo>
                  <a:lnTo>
                    <a:pt x="60" y="143"/>
                  </a:lnTo>
                  <a:lnTo>
                    <a:pt x="60" y="149"/>
                  </a:lnTo>
                  <a:lnTo>
                    <a:pt x="54" y="143"/>
                  </a:lnTo>
                  <a:lnTo>
                    <a:pt x="54" y="137"/>
                  </a:lnTo>
                  <a:lnTo>
                    <a:pt x="48" y="131"/>
                  </a:lnTo>
                  <a:lnTo>
                    <a:pt x="48" y="119"/>
                  </a:lnTo>
                  <a:lnTo>
                    <a:pt x="48" y="113"/>
                  </a:lnTo>
                  <a:lnTo>
                    <a:pt x="42" y="119"/>
                  </a:lnTo>
                  <a:lnTo>
                    <a:pt x="42" y="125"/>
                  </a:lnTo>
                  <a:lnTo>
                    <a:pt x="36" y="131"/>
                  </a:lnTo>
                  <a:lnTo>
                    <a:pt x="30" y="131"/>
                  </a:lnTo>
                  <a:lnTo>
                    <a:pt x="30" y="137"/>
                  </a:lnTo>
                  <a:lnTo>
                    <a:pt x="24" y="143"/>
                  </a:lnTo>
                  <a:lnTo>
                    <a:pt x="24" y="149"/>
                  </a:lnTo>
                  <a:lnTo>
                    <a:pt x="18" y="149"/>
                  </a:lnTo>
                  <a:lnTo>
                    <a:pt x="12" y="149"/>
                  </a:lnTo>
                  <a:lnTo>
                    <a:pt x="18" y="149"/>
                  </a:lnTo>
                  <a:lnTo>
                    <a:pt x="18" y="143"/>
                  </a:lnTo>
                  <a:lnTo>
                    <a:pt x="24" y="137"/>
                  </a:lnTo>
                  <a:lnTo>
                    <a:pt x="24" y="131"/>
                  </a:lnTo>
                  <a:lnTo>
                    <a:pt x="30" y="125"/>
                  </a:lnTo>
                  <a:lnTo>
                    <a:pt x="36" y="119"/>
                  </a:lnTo>
                  <a:lnTo>
                    <a:pt x="36" y="113"/>
                  </a:lnTo>
                  <a:lnTo>
                    <a:pt x="42" y="108"/>
                  </a:lnTo>
                  <a:lnTo>
                    <a:pt x="36" y="108"/>
                  </a:lnTo>
                  <a:lnTo>
                    <a:pt x="30" y="108"/>
                  </a:lnTo>
                  <a:lnTo>
                    <a:pt x="24" y="113"/>
                  </a:lnTo>
                  <a:lnTo>
                    <a:pt x="18" y="113"/>
                  </a:lnTo>
                  <a:lnTo>
                    <a:pt x="12" y="113"/>
                  </a:lnTo>
                  <a:lnTo>
                    <a:pt x="6" y="119"/>
                  </a:lnTo>
                  <a:lnTo>
                    <a:pt x="0" y="119"/>
                  </a:lnTo>
                  <a:lnTo>
                    <a:pt x="0" y="113"/>
                  </a:lnTo>
                  <a:lnTo>
                    <a:pt x="6" y="113"/>
                  </a:lnTo>
                  <a:lnTo>
                    <a:pt x="12" y="113"/>
                  </a:lnTo>
                  <a:lnTo>
                    <a:pt x="18" y="108"/>
                  </a:lnTo>
                  <a:lnTo>
                    <a:pt x="24" y="108"/>
                  </a:lnTo>
                  <a:lnTo>
                    <a:pt x="30" y="102"/>
                  </a:lnTo>
                  <a:lnTo>
                    <a:pt x="36" y="102"/>
                  </a:lnTo>
                  <a:lnTo>
                    <a:pt x="42" y="102"/>
                  </a:lnTo>
                  <a:lnTo>
                    <a:pt x="48" y="102"/>
                  </a:lnTo>
                  <a:lnTo>
                    <a:pt x="54" y="96"/>
                  </a:lnTo>
                  <a:lnTo>
                    <a:pt x="60" y="90"/>
                  </a:lnTo>
                  <a:lnTo>
                    <a:pt x="66" y="84"/>
                  </a:lnTo>
                  <a:lnTo>
                    <a:pt x="66" y="78"/>
                  </a:lnTo>
                  <a:lnTo>
                    <a:pt x="60" y="78"/>
                  </a:lnTo>
                  <a:lnTo>
                    <a:pt x="66" y="72"/>
                  </a:lnTo>
                  <a:lnTo>
                    <a:pt x="72" y="72"/>
                  </a:lnTo>
                  <a:lnTo>
                    <a:pt x="78" y="66"/>
                  </a:lnTo>
                  <a:lnTo>
                    <a:pt x="78" y="60"/>
                  </a:lnTo>
                  <a:lnTo>
                    <a:pt x="84" y="54"/>
                  </a:lnTo>
                  <a:lnTo>
                    <a:pt x="90" y="48"/>
                  </a:lnTo>
                  <a:lnTo>
                    <a:pt x="96" y="36"/>
                  </a:lnTo>
                  <a:lnTo>
                    <a:pt x="102" y="30"/>
                  </a:lnTo>
                  <a:lnTo>
                    <a:pt x="102" y="24"/>
                  </a:lnTo>
                  <a:lnTo>
                    <a:pt x="102" y="18"/>
                  </a:lnTo>
                  <a:lnTo>
                    <a:pt x="108" y="12"/>
                  </a:lnTo>
                  <a:lnTo>
                    <a:pt x="108" y="6"/>
                  </a:lnTo>
                  <a:lnTo>
                    <a:pt x="114" y="6"/>
                  </a:lnTo>
                  <a:lnTo>
                    <a:pt x="120" y="0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824" name="Freeform 510"/>
            <p:cNvSpPr>
              <a:spLocks/>
            </p:cNvSpPr>
            <p:nvPr/>
          </p:nvSpPr>
          <p:spPr bwMode="auto">
            <a:xfrm>
              <a:off x="5209" y="1846"/>
              <a:ext cx="72" cy="119"/>
            </a:xfrm>
            <a:custGeom>
              <a:avLst/>
              <a:gdLst>
                <a:gd name="T0" fmla="*/ 18 w 72"/>
                <a:gd name="T1" fmla="*/ 113 h 119"/>
                <a:gd name="T2" fmla="*/ 30 w 72"/>
                <a:gd name="T3" fmla="*/ 101 h 119"/>
                <a:gd name="T4" fmla="*/ 36 w 72"/>
                <a:gd name="T5" fmla="*/ 95 h 119"/>
                <a:gd name="T6" fmla="*/ 48 w 72"/>
                <a:gd name="T7" fmla="*/ 95 h 119"/>
                <a:gd name="T8" fmla="*/ 60 w 72"/>
                <a:gd name="T9" fmla="*/ 89 h 119"/>
                <a:gd name="T10" fmla="*/ 66 w 72"/>
                <a:gd name="T11" fmla="*/ 83 h 119"/>
                <a:gd name="T12" fmla="*/ 72 w 72"/>
                <a:gd name="T13" fmla="*/ 83 h 119"/>
                <a:gd name="T14" fmla="*/ 72 w 72"/>
                <a:gd name="T15" fmla="*/ 77 h 119"/>
                <a:gd name="T16" fmla="*/ 66 w 72"/>
                <a:gd name="T17" fmla="*/ 83 h 119"/>
                <a:gd name="T18" fmla="*/ 60 w 72"/>
                <a:gd name="T19" fmla="*/ 83 h 119"/>
                <a:gd name="T20" fmla="*/ 48 w 72"/>
                <a:gd name="T21" fmla="*/ 89 h 119"/>
                <a:gd name="T22" fmla="*/ 36 w 72"/>
                <a:gd name="T23" fmla="*/ 95 h 119"/>
                <a:gd name="T24" fmla="*/ 36 w 72"/>
                <a:gd name="T25" fmla="*/ 89 h 119"/>
                <a:gd name="T26" fmla="*/ 42 w 72"/>
                <a:gd name="T27" fmla="*/ 71 h 119"/>
                <a:gd name="T28" fmla="*/ 48 w 72"/>
                <a:gd name="T29" fmla="*/ 65 h 119"/>
                <a:gd name="T30" fmla="*/ 54 w 72"/>
                <a:gd name="T31" fmla="*/ 59 h 119"/>
                <a:gd name="T32" fmla="*/ 66 w 72"/>
                <a:gd name="T33" fmla="*/ 47 h 119"/>
                <a:gd name="T34" fmla="*/ 72 w 72"/>
                <a:gd name="T35" fmla="*/ 41 h 119"/>
                <a:gd name="T36" fmla="*/ 72 w 72"/>
                <a:gd name="T37" fmla="*/ 35 h 119"/>
                <a:gd name="T38" fmla="*/ 72 w 72"/>
                <a:gd name="T39" fmla="*/ 35 h 119"/>
                <a:gd name="T40" fmla="*/ 66 w 72"/>
                <a:gd name="T41" fmla="*/ 41 h 119"/>
                <a:gd name="T42" fmla="*/ 60 w 72"/>
                <a:gd name="T43" fmla="*/ 47 h 119"/>
                <a:gd name="T44" fmla="*/ 54 w 72"/>
                <a:gd name="T45" fmla="*/ 53 h 119"/>
                <a:gd name="T46" fmla="*/ 48 w 72"/>
                <a:gd name="T47" fmla="*/ 59 h 119"/>
                <a:gd name="T48" fmla="*/ 42 w 72"/>
                <a:gd name="T49" fmla="*/ 47 h 119"/>
                <a:gd name="T50" fmla="*/ 48 w 72"/>
                <a:gd name="T51" fmla="*/ 12 h 119"/>
                <a:gd name="T52" fmla="*/ 42 w 72"/>
                <a:gd name="T53" fmla="*/ 0 h 119"/>
                <a:gd name="T54" fmla="*/ 42 w 72"/>
                <a:gd name="T55" fmla="*/ 0 h 119"/>
                <a:gd name="T56" fmla="*/ 42 w 72"/>
                <a:gd name="T57" fmla="*/ 18 h 119"/>
                <a:gd name="T58" fmla="*/ 36 w 72"/>
                <a:gd name="T59" fmla="*/ 53 h 119"/>
                <a:gd name="T60" fmla="*/ 36 w 72"/>
                <a:gd name="T61" fmla="*/ 65 h 119"/>
                <a:gd name="T62" fmla="*/ 36 w 72"/>
                <a:gd name="T63" fmla="*/ 59 h 119"/>
                <a:gd name="T64" fmla="*/ 30 w 72"/>
                <a:gd name="T65" fmla="*/ 53 h 119"/>
                <a:gd name="T66" fmla="*/ 30 w 72"/>
                <a:gd name="T67" fmla="*/ 47 h 119"/>
                <a:gd name="T68" fmla="*/ 18 w 72"/>
                <a:gd name="T69" fmla="*/ 35 h 119"/>
                <a:gd name="T70" fmla="*/ 12 w 72"/>
                <a:gd name="T71" fmla="*/ 29 h 119"/>
                <a:gd name="T72" fmla="*/ 6 w 72"/>
                <a:gd name="T73" fmla="*/ 29 h 119"/>
                <a:gd name="T74" fmla="*/ 12 w 72"/>
                <a:gd name="T75" fmla="*/ 35 h 119"/>
                <a:gd name="T76" fmla="*/ 18 w 72"/>
                <a:gd name="T77" fmla="*/ 41 h 119"/>
                <a:gd name="T78" fmla="*/ 30 w 72"/>
                <a:gd name="T79" fmla="*/ 59 h 119"/>
                <a:gd name="T80" fmla="*/ 30 w 72"/>
                <a:gd name="T81" fmla="*/ 71 h 119"/>
                <a:gd name="T82" fmla="*/ 30 w 72"/>
                <a:gd name="T83" fmla="*/ 89 h 119"/>
                <a:gd name="T84" fmla="*/ 24 w 72"/>
                <a:gd name="T85" fmla="*/ 89 h 119"/>
                <a:gd name="T86" fmla="*/ 24 w 72"/>
                <a:gd name="T87" fmla="*/ 89 h 119"/>
                <a:gd name="T88" fmla="*/ 18 w 72"/>
                <a:gd name="T89" fmla="*/ 83 h 119"/>
                <a:gd name="T90" fmla="*/ 12 w 72"/>
                <a:gd name="T91" fmla="*/ 77 h 119"/>
                <a:gd name="T92" fmla="*/ 6 w 72"/>
                <a:gd name="T93" fmla="*/ 71 h 119"/>
                <a:gd name="T94" fmla="*/ 0 w 72"/>
                <a:gd name="T95" fmla="*/ 65 h 119"/>
                <a:gd name="T96" fmla="*/ 0 w 72"/>
                <a:gd name="T97" fmla="*/ 65 h 119"/>
                <a:gd name="T98" fmla="*/ 6 w 72"/>
                <a:gd name="T99" fmla="*/ 71 h 119"/>
                <a:gd name="T100" fmla="*/ 12 w 72"/>
                <a:gd name="T101" fmla="*/ 83 h 119"/>
                <a:gd name="T102" fmla="*/ 18 w 72"/>
                <a:gd name="T103" fmla="*/ 89 h 119"/>
                <a:gd name="T104" fmla="*/ 18 w 72"/>
                <a:gd name="T105" fmla="*/ 95 h 119"/>
                <a:gd name="T106" fmla="*/ 18 w 72"/>
                <a:gd name="T107" fmla="*/ 107 h 119"/>
                <a:gd name="T108" fmla="*/ 12 w 72"/>
                <a:gd name="T109" fmla="*/ 119 h 119"/>
                <a:gd name="T110" fmla="*/ 12 w 72"/>
                <a:gd name="T111" fmla="*/ 119 h 11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119"/>
                <a:gd name="T170" fmla="*/ 72 w 72"/>
                <a:gd name="T171" fmla="*/ 119 h 11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119">
                  <a:moveTo>
                    <a:pt x="18" y="119"/>
                  </a:moveTo>
                  <a:lnTo>
                    <a:pt x="18" y="113"/>
                  </a:lnTo>
                  <a:lnTo>
                    <a:pt x="24" y="107"/>
                  </a:lnTo>
                  <a:lnTo>
                    <a:pt x="30" y="101"/>
                  </a:lnTo>
                  <a:lnTo>
                    <a:pt x="30" y="95"/>
                  </a:lnTo>
                  <a:lnTo>
                    <a:pt x="36" y="95"/>
                  </a:lnTo>
                  <a:lnTo>
                    <a:pt x="42" y="95"/>
                  </a:lnTo>
                  <a:lnTo>
                    <a:pt x="48" y="95"/>
                  </a:lnTo>
                  <a:lnTo>
                    <a:pt x="54" y="95"/>
                  </a:lnTo>
                  <a:lnTo>
                    <a:pt x="60" y="89"/>
                  </a:lnTo>
                  <a:lnTo>
                    <a:pt x="66" y="89"/>
                  </a:lnTo>
                  <a:lnTo>
                    <a:pt x="66" y="83"/>
                  </a:lnTo>
                  <a:lnTo>
                    <a:pt x="72" y="83"/>
                  </a:lnTo>
                  <a:lnTo>
                    <a:pt x="72" y="77"/>
                  </a:lnTo>
                  <a:lnTo>
                    <a:pt x="66" y="83"/>
                  </a:lnTo>
                  <a:lnTo>
                    <a:pt x="60" y="83"/>
                  </a:lnTo>
                  <a:lnTo>
                    <a:pt x="54" y="89"/>
                  </a:lnTo>
                  <a:lnTo>
                    <a:pt x="48" y="89"/>
                  </a:lnTo>
                  <a:lnTo>
                    <a:pt x="42" y="89"/>
                  </a:lnTo>
                  <a:lnTo>
                    <a:pt x="36" y="95"/>
                  </a:lnTo>
                  <a:lnTo>
                    <a:pt x="36" y="89"/>
                  </a:lnTo>
                  <a:lnTo>
                    <a:pt x="36" y="77"/>
                  </a:lnTo>
                  <a:lnTo>
                    <a:pt x="42" y="71"/>
                  </a:lnTo>
                  <a:lnTo>
                    <a:pt x="42" y="65"/>
                  </a:lnTo>
                  <a:lnTo>
                    <a:pt x="48" y="65"/>
                  </a:lnTo>
                  <a:lnTo>
                    <a:pt x="48" y="59"/>
                  </a:lnTo>
                  <a:lnTo>
                    <a:pt x="54" y="59"/>
                  </a:lnTo>
                  <a:lnTo>
                    <a:pt x="60" y="53"/>
                  </a:lnTo>
                  <a:lnTo>
                    <a:pt x="66" y="47"/>
                  </a:lnTo>
                  <a:lnTo>
                    <a:pt x="72" y="41"/>
                  </a:lnTo>
                  <a:lnTo>
                    <a:pt x="72" y="35"/>
                  </a:lnTo>
                  <a:lnTo>
                    <a:pt x="72" y="41"/>
                  </a:lnTo>
                  <a:lnTo>
                    <a:pt x="66" y="41"/>
                  </a:lnTo>
                  <a:lnTo>
                    <a:pt x="60" y="47"/>
                  </a:lnTo>
                  <a:lnTo>
                    <a:pt x="54" y="53"/>
                  </a:lnTo>
                  <a:lnTo>
                    <a:pt x="48" y="53"/>
                  </a:lnTo>
                  <a:lnTo>
                    <a:pt x="48" y="59"/>
                  </a:lnTo>
                  <a:lnTo>
                    <a:pt x="42" y="59"/>
                  </a:lnTo>
                  <a:lnTo>
                    <a:pt x="42" y="47"/>
                  </a:lnTo>
                  <a:lnTo>
                    <a:pt x="42" y="29"/>
                  </a:lnTo>
                  <a:lnTo>
                    <a:pt x="48" y="12"/>
                  </a:lnTo>
                  <a:lnTo>
                    <a:pt x="42" y="6"/>
                  </a:lnTo>
                  <a:lnTo>
                    <a:pt x="42" y="0"/>
                  </a:lnTo>
                  <a:lnTo>
                    <a:pt x="42" y="6"/>
                  </a:lnTo>
                  <a:lnTo>
                    <a:pt x="42" y="18"/>
                  </a:lnTo>
                  <a:lnTo>
                    <a:pt x="42" y="35"/>
                  </a:lnTo>
                  <a:lnTo>
                    <a:pt x="36" y="53"/>
                  </a:lnTo>
                  <a:lnTo>
                    <a:pt x="36" y="65"/>
                  </a:lnTo>
                  <a:lnTo>
                    <a:pt x="36" y="59"/>
                  </a:lnTo>
                  <a:lnTo>
                    <a:pt x="30" y="59"/>
                  </a:lnTo>
                  <a:lnTo>
                    <a:pt x="30" y="53"/>
                  </a:lnTo>
                  <a:lnTo>
                    <a:pt x="30" y="47"/>
                  </a:lnTo>
                  <a:lnTo>
                    <a:pt x="24" y="41"/>
                  </a:lnTo>
                  <a:lnTo>
                    <a:pt x="18" y="35"/>
                  </a:lnTo>
                  <a:lnTo>
                    <a:pt x="12" y="29"/>
                  </a:lnTo>
                  <a:lnTo>
                    <a:pt x="6" y="29"/>
                  </a:lnTo>
                  <a:lnTo>
                    <a:pt x="12" y="29"/>
                  </a:lnTo>
                  <a:lnTo>
                    <a:pt x="12" y="35"/>
                  </a:lnTo>
                  <a:lnTo>
                    <a:pt x="18" y="41"/>
                  </a:lnTo>
                  <a:lnTo>
                    <a:pt x="24" y="53"/>
                  </a:lnTo>
                  <a:lnTo>
                    <a:pt x="30" y="59"/>
                  </a:lnTo>
                  <a:lnTo>
                    <a:pt x="30" y="65"/>
                  </a:lnTo>
                  <a:lnTo>
                    <a:pt x="30" y="71"/>
                  </a:lnTo>
                  <a:lnTo>
                    <a:pt x="30" y="77"/>
                  </a:lnTo>
                  <a:lnTo>
                    <a:pt x="30" y="89"/>
                  </a:lnTo>
                  <a:lnTo>
                    <a:pt x="24" y="89"/>
                  </a:lnTo>
                  <a:lnTo>
                    <a:pt x="18" y="89"/>
                  </a:lnTo>
                  <a:lnTo>
                    <a:pt x="18" y="83"/>
                  </a:lnTo>
                  <a:lnTo>
                    <a:pt x="12" y="77"/>
                  </a:lnTo>
                  <a:lnTo>
                    <a:pt x="6" y="71"/>
                  </a:lnTo>
                  <a:lnTo>
                    <a:pt x="0" y="65"/>
                  </a:lnTo>
                  <a:lnTo>
                    <a:pt x="6" y="71"/>
                  </a:lnTo>
                  <a:lnTo>
                    <a:pt x="6" y="77"/>
                  </a:lnTo>
                  <a:lnTo>
                    <a:pt x="12" y="83"/>
                  </a:lnTo>
                  <a:lnTo>
                    <a:pt x="12" y="89"/>
                  </a:lnTo>
                  <a:lnTo>
                    <a:pt x="18" y="89"/>
                  </a:lnTo>
                  <a:lnTo>
                    <a:pt x="18" y="95"/>
                  </a:lnTo>
                  <a:lnTo>
                    <a:pt x="18" y="101"/>
                  </a:lnTo>
                  <a:lnTo>
                    <a:pt x="18" y="107"/>
                  </a:lnTo>
                  <a:lnTo>
                    <a:pt x="12" y="113"/>
                  </a:lnTo>
                  <a:lnTo>
                    <a:pt x="12" y="119"/>
                  </a:lnTo>
                  <a:lnTo>
                    <a:pt x="18" y="119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  <p:sp>
          <p:nvSpPr>
            <p:cNvPr id="12825" name="Freeform 511"/>
            <p:cNvSpPr>
              <a:spLocks/>
            </p:cNvSpPr>
            <p:nvPr/>
          </p:nvSpPr>
          <p:spPr bwMode="auto">
            <a:xfrm>
              <a:off x="4875" y="1881"/>
              <a:ext cx="143" cy="114"/>
            </a:xfrm>
            <a:custGeom>
              <a:avLst/>
              <a:gdLst>
                <a:gd name="T0" fmla="*/ 137 w 143"/>
                <a:gd name="T1" fmla="*/ 102 h 114"/>
                <a:gd name="T2" fmla="*/ 125 w 143"/>
                <a:gd name="T3" fmla="*/ 96 h 114"/>
                <a:gd name="T4" fmla="*/ 119 w 143"/>
                <a:gd name="T5" fmla="*/ 96 h 114"/>
                <a:gd name="T6" fmla="*/ 113 w 143"/>
                <a:gd name="T7" fmla="*/ 90 h 114"/>
                <a:gd name="T8" fmla="*/ 113 w 143"/>
                <a:gd name="T9" fmla="*/ 66 h 114"/>
                <a:gd name="T10" fmla="*/ 113 w 143"/>
                <a:gd name="T11" fmla="*/ 42 h 114"/>
                <a:gd name="T12" fmla="*/ 113 w 143"/>
                <a:gd name="T13" fmla="*/ 48 h 114"/>
                <a:gd name="T14" fmla="*/ 107 w 143"/>
                <a:gd name="T15" fmla="*/ 78 h 114"/>
                <a:gd name="T16" fmla="*/ 101 w 143"/>
                <a:gd name="T17" fmla="*/ 78 h 114"/>
                <a:gd name="T18" fmla="*/ 89 w 143"/>
                <a:gd name="T19" fmla="*/ 66 h 114"/>
                <a:gd name="T20" fmla="*/ 77 w 143"/>
                <a:gd name="T21" fmla="*/ 60 h 114"/>
                <a:gd name="T22" fmla="*/ 77 w 143"/>
                <a:gd name="T23" fmla="*/ 12 h 114"/>
                <a:gd name="T24" fmla="*/ 71 w 143"/>
                <a:gd name="T25" fmla="*/ 0 h 114"/>
                <a:gd name="T26" fmla="*/ 71 w 143"/>
                <a:gd name="T27" fmla="*/ 18 h 114"/>
                <a:gd name="T28" fmla="*/ 71 w 143"/>
                <a:gd name="T29" fmla="*/ 54 h 114"/>
                <a:gd name="T30" fmla="*/ 47 w 143"/>
                <a:gd name="T31" fmla="*/ 36 h 114"/>
                <a:gd name="T32" fmla="*/ 18 w 143"/>
                <a:gd name="T33" fmla="*/ 18 h 114"/>
                <a:gd name="T34" fmla="*/ 6 w 143"/>
                <a:gd name="T35" fmla="*/ 6 h 114"/>
                <a:gd name="T36" fmla="*/ 12 w 143"/>
                <a:gd name="T37" fmla="*/ 12 h 114"/>
                <a:gd name="T38" fmla="*/ 30 w 143"/>
                <a:gd name="T39" fmla="*/ 30 h 114"/>
                <a:gd name="T40" fmla="*/ 59 w 143"/>
                <a:gd name="T41" fmla="*/ 54 h 114"/>
                <a:gd name="T42" fmla="*/ 71 w 143"/>
                <a:gd name="T43" fmla="*/ 60 h 114"/>
                <a:gd name="T44" fmla="*/ 65 w 143"/>
                <a:gd name="T45" fmla="*/ 60 h 114"/>
                <a:gd name="T46" fmla="*/ 41 w 143"/>
                <a:gd name="T47" fmla="*/ 66 h 114"/>
                <a:gd name="T48" fmla="*/ 18 w 143"/>
                <a:gd name="T49" fmla="*/ 60 h 114"/>
                <a:gd name="T50" fmla="*/ 0 w 143"/>
                <a:gd name="T51" fmla="*/ 54 h 114"/>
                <a:gd name="T52" fmla="*/ 6 w 143"/>
                <a:gd name="T53" fmla="*/ 66 h 114"/>
                <a:gd name="T54" fmla="*/ 30 w 143"/>
                <a:gd name="T55" fmla="*/ 66 h 114"/>
                <a:gd name="T56" fmla="*/ 59 w 143"/>
                <a:gd name="T57" fmla="*/ 72 h 114"/>
                <a:gd name="T58" fmla="*/ 71 w 143"/>
                <a:gd name="T59" fmla="*/ 72 h 114"/>
                <a:gd name="T60" fmla="*/ 83 w 143"/>
                <a:gd name="T61" fmla="*/ 78 h 114"/>
                <a:gd name="T62" fmla="*/ 95 w 143"/>
                <a:gd name="T63" fmla="*/ 90 h 114"/>
                <a:gd name="T64" fmla="*/ 83 w 143"/>
                <a:gd name="T65" fmla="*/ 96 h 114"/>
                <a:gd name="T66" fmla="*/ 65 w 143"/>
                <a:gd name="T67" fmla="*/ 102 h 114"/>
                <a:gd name="T68" fmla="*/ 53 w 143"/>
                <a:gd name="T69" fmla="*/ 108 h 114"/>
                <a:gd name="T70" fmla="*/ 53 w 143"/>
                <a:gd name="T71" fmla="*/ 108 h 114"/>
                <a:gd name="T72" fmla="*/ 65 w 143"/>
                <a:gd name="T73" fmla="*/ 108 h 114"/>
                <a:gd name="T74" fmla="*/ 89 w 143"/>
                <a:gd name="T75" fmla="*/ 102 h 114"/>
                <a:gd name="T76" fmla="*/ 101 w 143"/>
                <a:gd name="T77" fmla="*/ 96 h 114"/>
                <a:gd name="T78" fmla="*/ 113 w 143"/>
                <a:gd name="T79" fmla="*/ 96 h 114"/>
                <a:gd name="T80" fmla="*/ 125 w 143"/>
                <a:gd name="T81" fmla="*/ 102 h 114"/>
                <a:gd name="T82" fmla="*/ 131 w 143"/>
                <a:gd name="T83" fmla="*/ 108 h 114"/>
                <a:gd name="T84" fmla="*/ 143 w 143"/>
                <a:gd name="T85" fmla="*/ 114 h 11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"/>
                <a:gd name="T130" fmla="*/ 0 h 114"/>
                <a:gd name="T131" fmla="*/ 143 w 143"/>
                <a:gd name="T132" fmla="*/ 114 h 11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" h="114">
                  <a:moveTo>
                    <a:pt x="143" y="114"/>
                  </a:moveTo>
                  <a:lnTo>
                    <a:pt x="137" y="108"/>
                  </a:lnTo>
                  <a:lnTo>
                    <a:pt x="137" y="102"/>
                  </a:lnTo>
                  <a:lnTo>
                    <a:pt x="131" y="102"/>
                  </a:lnTo>
                  <a:lnTo>
                    <a:pt x="131" y="96"/>
                  </a:lnTo>
                  <a:lnTo>
                    <a:pt x="125" y="96"/>
                  </a:lnTo>
                  <a:lnTo>
                    <a:pt x="119" y="96"/>
                  </a:lnTo>
                  <a:lnTo>
                    <a:pt x="119" y="90"/>
                  </a:lnTo>
                  <a:lnTo>
                    <a:pt x="113" y="90"/>
                  </a:lnTo>
                  <a:lnTo>
                    <a:pt x="113" y="84"/>
                  </a:lnTo>
                  <a:lnTo>
                    <a:pt x="113" y="78"/>
                  </a:lnTo>
                  <a:lnTo>
                    <a:pt x="113" y="66"/>
                  </a:lnTo>
                  <a:lnTo>
                    <a:pt x="113" y="54"/>
                  </a:lnTo>
                  <a:lnTo>
                    <a:pt x="113" y="48"/>
                  </a:lnTo>
                  <a:lnTo>
                    <a:pt x="113" y="42"/>
                  </a:lnTo>
                  <a:lnTo>
                    <a:pt x="113" y="48"/>
                  </a:lnTo>
                  <a:lnTo>
                    <a:pt x="113" y="54"/>
                  </a:lnTo>
                  <a:lnTo>
                    <a:pt x="107" y="66"/>
                  </a:lnTo>
                  <a:lnTo>
                    <a:pt x="107" y="78"/>
                  </a:lnTo>
                  <a:lnTo>
                    <a:pt x="107" y="84"/>
                  </a:lnTo>
                  <a:lnTo>
                    <a:pt x="101" y="84"/>
                  </a:lnTo>
                  <a:lnTo>
                    <a:pt x="101" y="78"/>
                  </a:lnTo>
                  <a:lnTo>
                    <a:pt x="95" y="78"/>
                  </a:lnTo>
                  <a:lnTo>
                    <a:pt x="95" y="72"/>
                  </a:lnTo>
                  <a:lnTo>
                    <a:pt x="89" y="66"/>
                  </a:lnTo>
                  <a:lnTo>
                    <a:pt x="83" y="66"/>
                  </a:lnTo>
                  <a:lnTo>
                    <a:pt x="83" y="60"/>
                  </a:lnTo>
                  <a:lnTo>
                    <a:pt x="77" y="60"/>
                  </a:lnTo>
                  <a:lnTo>
                    <a:pt x="83" y="48"/>
                  </a:lnTo>
                  <a:lnTo>
                    <a:pt x="77" y="30"/>
                  </a:lnTo>
                  <a:lnTo>
                    <a:pt x="77" y="12"/>
                  </a:lnTo>
                  <a:lnTo>
                    <a:pt x="71" y="0"/>
                  </a:lnTo>
                  <a:lnTo>
                    <a:pt x="71" y="6"/>
                  </a:lnTo>
                  <a:lnTo>
                    <a:pt x="71" y="12"/>
                  </a:lnTo>
                  <a:lnTo>
                    <a:pt x="71" y="18"/>
                  </a:lnTo>
                  <a:lnTo>
                    <a:pt x="77" y="30"/>
                  </a:lnTo>
                  <a:lnTo>
                    <a:pt x="77" y="48"/>
                  </a:lnTo>
                  <a:lnTo>
                    <a:pt x="71" y="54"/>
                  </a:lnTo>
                  <a:lnTo>
                    <a:pt x="65" y="48"/>
                  </a:lnTo>
                  <a:lnTo>
                    <a:pt x="59" y="42"/>
                  </a:lnTo>
                  <a:lnTo>
                    <a:pt x="47" y="36"/>
                  </a:lnTo>
                  <a:lnTo>
                    <a:pt x="41" y="30"/>
                  </a:lnTo>
                  <a:lnTo>
                    <a:pt x="30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30" y="30"/>
                  </a:lnTo>
                  <a:lnTo>
                    <a:pt x="41" y="36"/>
                  </a:lnTo>
                  <a:lnTo>
                    <a:pt x="53" y="48"/>
                  </a:lnTo>
                  <a:lnTo>
                    <a:pt x="59" y="54"/>
                  </a:lnTo>
                  <a:lnTo>
                    <a:pt x="65" y="54"/>
                  </a:lnTo>
                  <a:lnTo>
                    <a:pt x="71" y="60"/>
                  </a:lnTo>
                  <a:lnTo>
                    <a:pt x="65" y="60"/>
                  </a:lnTo>
                  <a:lnTo>
                    <a:pt x="59" y="66"/>
                  </a:lnTo>
                  <a:lnTo>
                    <a:pt x="53" y="66"/>
                  </a:lnTo>
                  <a:lnTo>
                    <a:pt x="41" y="66"/>
                  </a:lnTo>
                  <a:lnTo>
                    <a:pt x="36" y="66"/>
                  </a:lnTo>
                  <a:lnTo>
                    <a:pt x="24" y="66"/>
                  </a:lnTo>
                  <a:lnTo>
                    <a:pt x="18" y="60"/>
                  </a:lnTo>
                  <a:lnTo>
                    <a:pt x="12" y="60"/>
                  </a:lnTo>
                  <a:lnTo>
                    <a:pt x="6" y="60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8" y="66"/>
                  </a:lnTo>
                  <a:lnTo>
                    <a:pt x="30" y="66"/>
                  </a:lnTo>
                  <a:lnTo>
                    <a:pt x="41" y="66"/>
                  </a:lnTo>
                  <a:lnTo>
                    <a:pt x="47" y="66"/>
                  </a:lnTo>
                  <a:lnTo>
                    <a:pt x="59" y="72"/>
                  </a:lnTo>
                  <a:lnTo>
                    <a:pt x="65" y="72"/>
                  </a:lnTo>
                  <a:lnTo>
                    <a:pt x="71" y="72"/>
                  </a:lnTo>
                  <a:lnTo>
                    <a:pt x="77" y="72"/>
                  </a:lnTo>
                  <a:lnTo>
                    <a:pt x="77" y="78"/>
                  </a:lnTo>
                  <a:lnTo>
                    <a:pt x="83" y="78"/>
                  </a:lnTo>
                  <a:lnTo>
                    <a:pt x="89" y="84"/>
                  </a:lnTo>
                  <a:lnTo>
                    <a:pt x="95" y="90"/>
                  </a:lnTo>
                  <a:lnTo>
                    <a:pt x="89" y="90"/>
                  </a:lnTo>
                  <a:lnTo>
                    <a:pt x="83" y="96"/>
                  </a:lnTo>
                  <a:lnTo>
                    <a:pt x="77" y="96"/>
                  </a:lnTo>
                  <a:lnTo>
                    <a:pt x="71" y="102"/>
                  </a:lnTo>
                  <a:lnTo>
                    <a:pt x="65" y="102"/>
                  </a:lnTo>
                  <a:lnTo>
                    <a:pt x="59" y="108"/>
                  </a:lnTo>
                  <a:lnTo>
                    <a:pt x="53" y="108"/>
                  </a:lnTo>
                  <a:lnTo>
                    <a:pt x="47" y="108"/>
                  </a:lnTo>
                  <a:lnTo>
                    <a:pt x="53" y="108"/>
                  </a:lnTo>
                  <a:lnTo>
                    <a:pt x="59" y="108"/>
                  </a:lnTo>
                  <a:lnTo>
                    <a:pt x="65" y="108"/>
                  </a:lnTo>
                  <a:lnTo>
                    <a:pt x="77" y="108"/>
                  </a:lnTo>
                  <a:lnTo>
                    <a:pt x="83" y="102"/>
                  </a:lnTo>
                  <a:lnTo>
                    <a:pt x="89" y="102"/>
                  </a:lnTo>
                  <a:lnTo>
                    <a:pt x="95" y="102"/>
                  </a:lnTo>
                  <a:lnTo>
                    <a:pt x="95" y="96"/>
                  </a:lnTo>
                  <a:lnTo>
                    <a:pt x="101" y="96"/>
                  </a:lnTo>
                  <a:lnTo>
                    <a:pt x="107" y="96"/>
                  </a:lnTo>
                  <a:lnTo>
                    <a:pt x="113" y="96"/>
                  </a:lnTo>
                  <a:lnTo>
                    <a:pt x="113" y="102"/>
                  </a:lnTo>
                  <a:lnTo>
                    <a:pt x="119" y="102"/>
                  </a:lnTo>
                  <a:lnTo>
                    <a:pt x="125" y="102"/>
                  </a:lnTo>
                  <a:lnTo>
                    <a:pt x="125" y="108"/>
                  </a:lnTo>
                  <a:lnTo>
                    <a:pt x="131" y="108"/>
                  </a:lnTo>
                  <a:lnTo>
                    <a:pt x="137" y="108"/>
                  </a:lnTo>
                  <a:lnTo>
                    <a:pt x="137" y="114"/>
                  </a:lnTo>
                  <a:lnTo>
                    <a:pt x="143" y="114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 vert="eaVert"/>
            <a:lstStyle/>
            <a:p>
              <a:endParaRPr lang="vi-VN"/>
            </a:p>
          </p:txBody>
        </p:sp>
      </p:grpSp>
      <p:sp>
        <p:nvSpPr>
          <p:cNvPr id="151293" name="AutoShape 765"/>
          <p:cNvSpPr>
            <a:spLocks noChangeArrowheads="1"/>
          </p:cNvSpPr>
          <p:nvPr/>
        </p:nvSpPr>
        <p:spPr bwMode="auto">
          <a:xfrm>
            <a:off x="3538538" y="1708150"/>
            <a:ext cx="671512" cy="771525"/>
          </a:xfrm>
          <a:prstGeom prst="star32">
            <a:avLst>
              <a:gd name="adj" fmla="val 21352"/>
            </a:avLst>
          </a:prstGeom>
          <a:solidFill>
            <a:srgbClr val="FFFF00"/>
          </a:solidFill>
          <a:ln w="9525">
            <a:solidFill>
              <a:srgbClr val="FF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vi-VN"/>
          </a:p>
        </p:txBody>
      </p:sp>
      <p:pic>
        <p:nvPicPr>
          <p:cNvPr id="12295" name="Picture 766" descr="Daolua1-copy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540861">
            <a:off x="1971675" y="5029200"/>
            <a:ext cx="1762125" cy="1905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2296" name="Picture 767" descr="Daolua1-copy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1395113">
            <a:off x="990600" y="4495800"/>
            <a:ext cx="1409700" cy="1524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2297" name="Picture 768" descr="Daolua1-copy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1395113">
            <a:off x="381000" y="4038600"/>
            <a:ext cx="1009650" cy="1092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2298" name="Picture 769" descr="Daolua1-copy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1395113">
            <a:off x="46038" y="3403600"/>
            <a:ext cx="868362" cy="939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2299" name="Picture 770" descr="Daolua1-copy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 rot="1986617">
            <a:off x="0" y="2895600"/>
            <a:ext cx="633413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2300" name="Picture 771" descr="Daolua1-copy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 rot="1986617">
            <a:off x="0" y="2438400"/>
            <a:ext cx="492125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2301" name="Picture 772" descr="Daolua1-copy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 rot="3262906">
            <a:off x="43656" y="2158207"/>
            <a:ext cx="350837" cy="381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5" name="Group 4"/>
          <p:cNvGrpSpPr>
            <a:grpSpLocks/>
          </p:cNvGrpSpPr>
          <p:nvPr/>
        </p:nvGrpSpPr>
        <p:grpSpPr bwMode="auto">
          <a:xfrm rot="5060217">
            <a:off x="-18257" y="4529932"/>
            <a:ext cx="2366963" cy="2286000"/>
            <a:chOff x="4176" y="878"/>
            <a:chExt cx="1254" cy="1422"/>
          </a:xfrm>
        </p:grpSpPr>
        <p:sp>
          <p:nvSpPr>
            <p:cNvPr id="12320" name="Freeform 5"/>
            <p:cNvSpPr>
              <a:spLocks/>
            </p:cNvSpPr>
            <p:nvPr/>
          </p:nvSpPr>
          <p:spPr bwMode="auto">
            <a:xfrm>
              <a:off x="5149" y="1189"/>
              <a:ext cx="54" cy="149"/>
            </a:xfrm>
            <a:custGeom>
              <a:avLst/>
              <a:gdLst>
                <a:gd name="T0" fmla="*/ 42 w 54"/>
                <a:gd name="T1" fmla="*/ 149 h 149"/>
                <a:gd name="T2" fmla="*/ 42 w 54"/>
                <a:gd name="T3" fmla="*/ 149 h 149"/>
                <a:gd name="T4" fmla="*/ 42 w 54"/>
                <a:gd name="T5" fmla="*/ 143 h 149"/>
                <a:gd name="T6" fmla="*/ 42 w 54"/>
                <a:gd name="T7" fmla="*/ 143 h 149"/>
                <a:gd name="T8" fmla="*/ 42 w 54"/>
                <a:gd name="T9" fmla="*/ 143 h 149"/>
                <a:gd name="T10" fmla="*/ 48 w 54"/>
                <a:gd name="T11" fmla="*/ 119 h 149"/>
                <a:gd name="T12" fmla="*/ 48 w 54"/>
                <a:gd name="T13" fmla="*/ 96 h 149"/>
                <a:gd name="T14" fmla="*/ 48 w 54"/>
                <a:gd name="T15" fmla="*/ 78 h 149"/>
                <a:gd name="T16" fmla="*/ 36 w 54"/>
                <a:gd name="T17" fmla="*/ 60 h 149"/>
                <a:gd name="T18" fmla="*/ 30 w 54"/>
                <a:gd name="T19" fmla="*/ 42 h 149"/>
                <a:gd name="T20" fmla="*/ 18 w 54"/>
                <a:gd name="T21" fmla="*/ 24 h 149"/>
                <a:gd name="T22" fmla="*/ 6 w 54"/>
                <a:gd name="T23" fmla="*/ 12 h 149"/>
                <a:gd name="T24" fmla="*/ 0 w 54"/>
                <a:gd name="T25" fmla="*/ 0 h 149"/>
                <a:gd name="T26" fmla="*/ 12 w 54"/>
                <a:gd name="T27" fmla="*/ 6 h 149"/>
                <a:gd name="T28" fmla="*/ 24 w 54"/>
                <a:gd name="T29" fmla="*/ 18 h 149"/>
                <a:gd name="T30" fmla="*/ 36 w 54"/>
                <a:gd name="T31" fmla="*/ 36 h 149"/>
                <a:gd name="T32" fmla="*/ 48 w 54"/>
                <a:gd name="T33" fmla="*/ 60 h 149"/>
                <a:gd name="T34" fmla="*/ 54 w 54"/>
                <a:gd name="T35" fmla="*/ 84 h 149"/>
                <a:gd name="T36" fmla="*/ 54 w 54"/>
                <a:gd name="T37" fmla="*/ 107 h 149"/>
                <a:gd name="T38" fmla="*/ 54 w 54"/>
                <a:gd name="T39" fmla="*/ 131 h 149"/>
                <a:gd name="T40" fmla="*/ 42 w 54"/>
                <a:gd name="T41" fmla="*/ 149 h 14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49"/>
                <a:gd name="T65" fmla="*/ 54 w 54"/>
                <a:gd name="T66" fmla="*/ 149 h 14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49">
                  <a:moveTo>
                    <a:pt x="42" y="149"/>
                  </a:moveTo>
                  <a:lnTo>
                    <a:pt x="42" y="149"/>
                  </a:lnTo>
                  <a:lnTo>
                    <a:pt x="42" y="143"/>
                  </a:lnTo>
                  <a:lnTo>
                    <a:pt x="48" y="119"/>
                  </a:lnTo>
                  <a:lnTo>
                    <a:pt x="48" y="96"/>
                  </a:lnTo>
                  <a:lnTo>
                    <a:pt x="48" y="78"/>
                  </a:lnTo>
                  <a:lnTo>
                    <a:pt x="36" y="60"/>
                  </a:lnTo>
                  <a:lnTo>
                    <a:pt x="30" y="42"/>
                  </a:lnTo>
                  <a:lnTo>
                    <a:pt x="18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12" y="6"/>
                  </a:lnTo>
                  <a:lnTo>
                    <a:pt x="24" y="18"/>
                  </a:lnTo>
                  <a:lnTo>
                    <a:pt x="36" y="36"/>
                  </a:lnTo>
                  <a:lnTo>
                    <a:pt x="48" y="60"/>
                  </a:lnTo>
                  <a:lnTo>
                    <a:pt x="54" y="84"/>
                  </a:lnTo>
                  <a:lnTo>
                    <a:pt x="54" y="107"/>
                  </a:lnTo>
                  <a:lnTo>
                    <a:pt x="54" y="131"/>
                  </a:lnTo>
                  <a:lnTo>
                    <a:pt x="42" y="14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21" name="Freeform 6"/>
            <p:cNvSpPr>
              <a:spLocks/>
            </p:cNvSpPr>
            <p:nvPr/>
          </p:nvSpPr>
          <p:spPr bwMode="auto">
            <a:xfrm>
              <a:off x="5125" y="1207"/>
              <a:ext cx="54" cy="12"/>
            </a:xfrm>
            <a:custGeom>
              <a:avLst/>
              <a:gdLst>
                <a:gd name="T0" fmla="*/ 0 w 54"/>
                <a:gd name="T1" fmla="*/ 6 h 12"/>
                <a:gd name="T2" fmla="*/ 6 w 54"/>
                <a:gd name="T3" fmla="*/ 0 h 12"/>
                <a:gd name="T4" fmla="*/ 12 w 54"/>
                <a:gd name="T5" fmla="*/ 0 h 12"/>
                <a:gd name="T6" fmla="*/ 18 w 54"/>
                <a:gd name="T7" fmla="*/ 0 h 12"/>
                <a:gd name="T8" fmla="*/ 24 w 54"/>
                <a:gd name="T9" fmla="*/ 0 h 12"/>
                <a:gd name="T10" fmla="*/ 30 w 54"/>
                <a:gd name="T11" fmla="*/ 6 h 12"/>
                <a:gd name="T12" fmla="*/ 42 w 54"/>
                <a:gd name="T13" fmla="*/ 6 h 12"/>
                <a:gd name="T14" fmla="*/ 48 w 54"/>
                <a:gd name="T15" fmla="*/ 12 h 12"/>
                <a:gd name="T16" fmla="*/ 54 w 54"/>
                <a:gd name="T17" fmla="*/ 12 h 12"/>
                <a:gd name="T18" fmla="*/ 48 w 54"/>
                <a:gd name="T19" fmla="*/ 12 h 12"/>
                <a:gd name="T20" fmla="*/ 42 w 54"/>
                <a:gd name="T21" fmla="*/ 12 h 12"/>
                <a:gd name="T22" fmla="*/ 30 w 54"/>
                <a:gd name="T23" fmla="*/ 12 h 12"/>
                <a:gd name="T24" fmla="*/ 24 w 54"/>
                <a:gd name="T25" fmla="*/ 6 h 12"/>
                <a:gd name="T26" fmla="*/ 18 w 54"/>
                <a:gd name="T27" fmla="*/ 6 h 12"/>
                <a:gd name="T28" fmla="*/ 12 w 54"/>
                <a:gd name="T29" fmla="*/ 6 h 12"/>
                <a:gd name="T30" fmla="*/ 6 w 54"/>
                <a:gd name="T31" fmla="*/ 6 h 12"/>
                <a:gd name="T32" fmla="*/ 0 w 54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12"/>
                <a:gd name="T53" fmla="*/ 54 w 5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12">
                  <a:moveTo>
                    <a:pt x="0" y="6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42" y="6"/>
                  </a:lnTo>
                  <a:lnTo>
                    <a:pt x="48" y="12"/>
                  </a:lnTo>
                  <a:lnTo>
                    <a:pt x="54" y="12"/>
                  </a:lnTo>
                  <a:lnTo>
                    <a:pt x="48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22" name="Freeform 7"/>
            <p:cNvSpPr>
              <a:spLocks/>
            </p:cNvSpPr>
            <p:nvPr/>
          </p:nvSpPr>
          <p:spPr bwMode="auto">
            <a:xfrm>
              <a:off x="5125" y="1219"/>
              <a:ext cx="60" cy="12"/>
            </a:xfrm>
            <a:custGeom>
              <a:avLst/>
              <a:gdLst>
                <a:gd name="T0" fmla="*/ 0 w 60"/>
                <a:gd name="T1" fmla="*/ 0 h 12"/>
                <a:gd name="T2" fmla="*/ 6 w 60"/>
                <a:gd name="T3" fmla="*/ 0 h 12"/>
                <a:gd name="T4" fmla="*/ 6 w 60"/>
                <a:gd name="T5" fmla="*/ 0 h 12"/>
                <a:gd name="T6" fmla="*/ 18 w 60"/>
                <a:gd name="T7" fmla="*/ 0 h 12"/>
                <a:gd name="T8" fmla="*/ 24 w 60"/>
                <a:gd name="T9" fmla="*/ 0 h 12"/>
                <a:gd name="T10" fmla="*/ 36 w 60"/>
                <a:gd name="T11" fmla="*/ 6 h 12"/>
                <a:gd name="T12" fmla="*/ 48 w 60"/>
                <a:gd name="T13" fmla="*/ 6 h 12"/>
                <a:gd name="T14" fmla="*/ 54 w 60"/>
                <a:gd name="T15" fmla="*/ 12 h 12"/>
                <a:gd name="T16" fmla="*/ 60 w 60"/>
                <a:gd name="T17" fmla="*/ 12 h 12"/>
                <a:gd name="T18" fmla="*/ 54 w 60"/>
                <a:gd name="T19" fmla="*/ 12 h 12"/>
                <a:gd name="T20" fmla="*/ 48 w 60"/>
                <a:gd name="T21" fmla="*/ 12 h 12"/>
                <a:gd name="T22" fmla="*/ 36 w 60"/>
                <a:gd name="T23" fmla="*/ 12 h 12"/>
                <a:gd name="T24" fmla="*/ 30 w 60"/>
                <a:gd name="T25" fmla="*/ 6 h 12"/>
                <a:gd name="T26" fmla="*/ 18 w 60"/>
                <a:gd name="T27" fmla="*/ 6 h 12"/>
                <a:gd name="T28" fmla="*/ 12 w 60"/>
                <a:gd name="T29" fmla="*/ 6 h 12"/>
                <a:gd name="T30" fmla="*/ 6 w 60"/>
                <a:gd name="T31" fmla="*/ 0 h 12"/>
                <a:gd name="T32" fmla="*/ 0 w 60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0"/>
                <a:gd name="T52" fmla="*/ 0 h 12"/>
                <a:gd name="T53" fmla="*/ 60 w 6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0" h="12">
                  <a:moveTo>
                    <a:pt x="0" y="0"/>
                  </a:move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6" y="6"/>
                  </a:lnTo>
                  <a:lnTo>
                    <a:pt x="48" y="6"/>
                  </a:lnTo>
                  <a:lnTo>
                    <a:pt x="54" y="12"/>
                  </a:lnTo>
                  <a:lnTo>
                    <a:pt x="60" y="12"/>
                  </a:lnTo>
                  <a:lnTo>
                    <a:pt x="54" y="12"/>
                  </a:lnTo>
                  <a:lnTo>
                    <a:pt x="48" y="12"/>
                  </a:lnTo>
                  <a:lnTo>
                    <a:pt x="36" y="12"/>
                  </a:lnTo>
                  <a:lnTo>
                    <a:pt x="30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23" name="Freeform 8"/>
            <p:cNvSpPr>
              <a:spLocks/>
            </p:cNvSpPr>
            <p:nvPr/>
          </p:nvSpPr>
          <p:spPr bwMode="auto">
            <a:xfrm>
              <a:off x="5131" y="1243"/>
              <a:ext cx="66" cy="12"/>
            </a:xfrm>
            <a:custGeom>
              <a:avLst/>
              <a:gdLst>
                <a:gd name="T0" fmla="*/ 0 w 66"/>
                <a:gd name="T1" fmla="*/ 0 h 12"/>
                <a:gd name="T2" fmla="*/ 6 w 66"/>
                <a:gd name="T3" fmla="*/ 0 h 12"/>
                <a:gd name="T4" fmla="*/ 12 w 66"/>
                <a:gd name="T5" fmla="*/ 0 h 12"/>
                <a:gd name="T6" fmla="*/ 18 w 66"/>
                <a:gd name="T7" fmla="*/ 0 h 12"/>
                <a:gd name="T8" fmla="*/ 30 w 66"/>
                <a:gd name="T9" fmla="*/ 0 h 12"/>
                <a:gd name="T10" fmla="*/ 42 w 66"/>
                <a:gd name="T11" fmla="*/ 6 h 12"/>
                <a:gd name="T12" fmla="*/ 54 w 66"/>
                <a:gd name="T13" fmla="*/ 6 h 12"/>
                <a:gd name="T14" fmla="*/ 60 w 66"/>
                <a:gd name="T15" fmla="*/ 6 h 12"/>
                <a:gd name="T16" fmla="*/ 66 w 66"/>
                <a:gd name="T17" fmla="*/ 12 h 12"/>
                <a:gd name="T18" fmla="*/ 60 w 66"/>
                <a:gd name="T19" fmla="*/ 12 h 12"/>
                <a:gd name="T20" fmla="*/ 54 w 66"/>
                <a:gd name="T21" fmla="*/ 12 h 12"/>
                <a:gd name="T22" fmla="*/ 42 w 66"/>
                <a:gd name="T23" fmla="*/ 12 h 12"/>
                <a:gd name="T24" fmla="*/ 30 w 66"/>
                <a:gd name="T25" fmla="*/ 12 h 12"/>
                <a:gd name="T26" fmla="*/ 18 w 66"/>
                <a:gd name="T27" fmla="*/ 6 h 12"/>
                <a:gd name="T28" fmla="*/ 12 w 66"/>
                <a:gd name="T29" fmla="*/ 6 h 12"/>
                <a:gd name="T30" fmla="*/ 6 w 66"/>
                <a:gd name="T31" fmla="*/ 6 h 12"/>
                <a:gd name="T32" fmla="*/ 0 w 66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12"/>
                <a:gd name="T53" fmla="*/ 66 w 6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12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2" y="6"/>
                  </a:lnTo>
                  <a:lnTo>
                    <a:pt x="54" y="6"/>
                  </a:lnTo>
                  <a:lnTo>
                    <a:pt x="60" y="6"/>
                  </a:lnTo>
                  <a:lnTo>
                    <a:pt x="66" y="12"/>
                  </a:lnTo>
                  <a:lnTo>
                    <a:pt x="60" y="12"/>
                  </a:lnTo>
                  <a:lnTo>
                    <a:pt x="54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24" name="Freeform 9"/>
            <p:cNvSpPr>
              <a:spLocks/>
            </p:cNvSpPr>
            <p:nvPr/>
          </p:nvSpPr>
          <p:spPr bwMode="auto">
            <a:xfrm>
              <a:off x="5143" y="1261"/>
              <a:ext cx="54" cy="6"/>
            </a:xfrm>
            <a:custGeom>
              <a:avLst/>
              <a:gdLst>
                <a:gd name="T0" fmla="*/ 0 w 54"/>
                <a:gd name="T1" fmla="*/ 0 h 6"/>
                <a:gd name="T2" fmla="*/ 0 w 54"/>
                <a:gd name="T3" fmla="*/ 0 h 6"/>
                <a:gd name="T4" fmla="*/ 6 w 54"/>
                <a:gd name="T5" fmla="*/ 0 h 6"/>
                <a:gd name="T6" fmla="*/ 18 w 54"/>
                <a:gd name="T7" fmla="*/ 0 h 6"/>
                <a:gd name="T8" fmla="*/ 24 w 54"/>
                <a:gd name="T9" fmla="*/ 0 h 6"/>
                <a:gd name="T10" fmla="*/ 36 w 54"/>
                <a:gd name="T11" fmla="*/ 0 h 6"/>
                <a:gd name="T12" fmla="*/ 42 w 54"/>
                <a:gd name="T13" fmla="*/ 0 h 6"/>
                <a:gd name="T14" fmla="*/ 54 w 54"/>
                <a:gd name="T15" fmla="*/ 6 h 6"/>
                <a:gd name="T16" fmla="*/ 54 w 54"/>
                <a:gd name="T17" fmla="*/ 6 h 6"/>
                <a:gd name="T18" fmla="*/ 54 w 54"/>
                <a:gd name="T19" fmla="*/ 6 h 6"/>
                <a:gd name="T20" fmla="*/ 42 w 54"/>
                <a:gd name="T21" fmla="*/ 6 h 6"/>
                <a:gd name="T22" fmla="*/ 36 w 54"/>
                <a:gd name="T23" fmla="*/ 6 h 6"/>
                <a:gd name="T24" fmla="*/ 24 w 54"/>
                <a:gd name="T25" fmla="*/ 6 h 6"/>
                <a:gd name="T26" fmla="*/ 18 w 54"/>
                <a:gd name="T27" fmla="*/ 6 h 6"/>
                <a:gd name="T28" fmla="*/ 6 w 54"/>
                <a:gd name="T29" fmla="*/ 6 h 6"/>
                <a:gd name="T30" fmla="*/ 0 w 54"/>
                <a:gd name="T31" fmla="*/ 0 h 6"/>
                <a:gd name="T32" fmla="*/ 0 w 54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6"/>
                <a:gd name="T53" fmla="*/ 54 w 5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54" y="6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25" name="Freeform 10"/>
            <p:cNvSpPr>
              <a:spLocks/>
            </p:cNvSpPr>
            <p:nvPr/>
          </p:nvSpPr>
          <p:spPr bwMode="auto">
            <a:xfrm>
              <a:off x="5155" y="1285"/>
              <a:ext cx="48" cy="5"/>
            </a:xfrm>
            <a:custGeom>
              <a:avLst/>
              <a:gdLst>
                <a:gd name="T0" fmla="*/ 0 w 48"/>
                <a:gd name="T1" fmla="*/ 5 h 5"/>
                <a:gd name="T2" fmla="*/ 0 w 48"/>
                <a:gd name="T3" fmla="*/ 5 h 5"/>
                <a:gd name="T4" fmla="*/ 6 w 48"/>
                <a:gd name="T5" fmla="*/ 0 h 5"/>
                <a:gd name="T6" fmla="*/ 12 w 48"/>
                <a:gd name="T7" fmla="*/ 0 h 5"/>
                <a:gd name="T8" fmla="*/ 18 w 48"/>
                <a:gd name="T9" fmla="*/ 0 h 5"/>
                <a:gd name="T10" fmla="*/ 30 w 48"/>
                <a:gd name="T11" fmla="*/ 0 h 5"/>
                <a:gd name="T12" fmla="*/ 36 w 48"/>
                <a:gd name="T13" fmla="*/ 0 h 5"/>
                <a:gd name="T14" fmla="*/ 42 w 48"/>
                <a:gd name="T15" fmla="*/ 5 h 5"/>
                <a:gd name="T16" fmla="*/ 48 w 48"/>
                <a:gd name="T17" fmla="*/ 5 h 5"/>
                <a:gd name="T18" fmla="*/ 42 w 48"/>
                <a:gd name="T19" fmla="*/ 5 h 5"/>
                <a:gd name="T20" fmla="*/ 36 w 48"/>
                <a:gd name="T21" fmla="*/ 5 h 5"/>
                <a:gd name="T22" fmla="*/ 30 w 48"/>
                <a:gd name="T23" fmla="*/ 5 h 5"/>
                <a:gd name="T24" fmla="*/ 18 w 48"/>
                <a:gd name="T25" fmla="*/ 5 h 5"/>
                <a:gd name="T26" fmla="*/ 12 w 48"/>
                <a:gd name="T27" fmla="*/ 5 h 5"/>
                <a:gd name="T28" fmla="*/ 6 w 48"/>
                <a:gd name="T29" fmla="*/ 5 h 5"/>
                <a:gd name="T30" fmla="*/ 0 w 48"/>
                <a:gd name="T31" fmla="*/ 5 h 5"/>
                <a:gd name="T32" fmla="*/ 0 w 48"/>
                <a:gd name="T33" fmla="*/ 5 h 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5"/>
                <a:gd name="T53" fmla="*/ 48 w 48"/>
                <a:gd name="T54" fmla="*/ 5 h 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5">
                  <a:moveTo>
                    <a:pt x="0" y="5"/>
                  </a:moveTo>
                  <a:lnTo>
                    <a:pt x="0" y="5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5"/>
                  </a:lnTo>
                  <a:lnTo>
                    <a:pt x="48" y="5"/>
                  </a:lnTo>
                  <a:lnTo>
                    <a:pt x="42" y="5"/>
                  </a:lnTo>
                  <a:lnTo>
                    <a:pt x="36" y="5"/>
                  </a:lnTo>
                  <a:lnTo>
                    <a:pt x="30" y="5"/>
                  </a:lnTo>
                  <a:lnTo>
                    <a:pt x="18" y="5"/>
                  </a:lnTo>
                  <a:lnTo>
                    <a:pt x="12" y="5"/>
                  </a:lnTo>
                  <a:lnTo>
                    <a:pt x="6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26" name="Freeform 11"/>
            <p:cNvSpPr>
              <a:spLocks/>
            </p:cNvSpPr>
            <p:nvPr/>
          </p:nvSpPr>
          <p:spPr bwMode="auto">
            <a:xfrm>
              <a:off x="5173" y="1326"/>
              <a:ext cx="24" cy="6"/>
            </a:xfrm>
            <a:custGeom>
              <a:avLst/>
              <a:gdLst>
                <a:gd name="T0" fmla="*/ 0 w 24"/>
                <a:gd name="T1" fmla="*/ 6 h 6"/>
                <a:gd name="T2" fmla="*/ 0 w 24"/>
                <a:gd name="T3" fmla="*/ 6 h 6"/>
                <a:gd name="T4" fmla="*/ 6 w 24"/>
                <a:gd name="T5" fmla="*/ 0 h 6"/>
                <a:gd name="T6" fmla="*/ 6 w 24"/>
                <a:gd name="T7" fmla="*/ 0 h 6"/>
                <a:gd name="T8" fmla="*/ 12 w 24"/>
                <a:gd name="T9" fmla="*/ 0 h 6"/>
                <a:gd name="T10" fmla="*/ 12 w 24"/>
                <a:gd name="T11" fmla="*/ 0 h 6"/>
                <a:gd name="T12" fmla="*/ 18 w 24"/>
                <a:gd name="T13" fmla="*/ 0 h 6"/>
                <a:gd name="T14" fmla="*/ 24 w 24"/>
                <a:gd name="T15" fmla="*/ 0 h 6"/>
                <a:gd name="T16" fmla="*/ 24 w 24"/>
                <a:gd name="T17" fmla="*/ 0 h 6"/>
                <a:gd name="T18" fmla="*/ 18 w 24"/>
                <a:gd name="T19" fmla="*/ 0 h 6"/>
                <a:gd name="T20" fmla="*/ 18 w 24"/>
                <a:gd name="T21" fmla="*/ 0 h 6"/>
                <a:gd name="T22" fmla="*/ 12 w 24"/>
                <a:gd name="T23" fmla="*/ 0 h 6"/>
                <a:gd name="T24" fmla="*/ 6 w 24"/>
                <a:gd name="T25" fmla="*/ 6 h 6"/>
                <a:gd name="T26" fmla="*/ 6 w 24"/>
                <a:gd name="T27" fmla="*/ 6 h 6"/>
                <a:gd name="T28" fmla="*/ 0 w 24"/>
                <a:gd name="T29" fmla="*/ 6 h 6"/>
                <a:gd name="T30" fmla="*/ 0 w 24"/>
                <a:gd name="T31" fmla="*/ 6 h 6"/>
                <a:gd name="T32" fmla="*/ 0 w 24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0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27" name="Freeform 12"/>
            <p:cNvSpPr>
              <a:spLocks/>
            </p:cNvSpPr>
            <p:nvPr/>
          </p:nvSpPr>
          <p:spPr bwMode="auto">
            <a:xfrm>
              <a:off x="5125" y="1195"/>
              <a:ext cx="42" cy="12"/>
            </a:xfrm>
            <a:custGeom>
              <a:avLst/>
              <a:gdLst>
                <a:gd name="T0" fmla="*/ 0 w 42"/>
                <a:gd name="T1" fmla="*/ 0 h 12"/>
                <a:gd name="T2" fmla="*/ 0 w 42"/>
                <a:gd name="T3" fmla="*/ 0 h 12"/>
                <a:gd name="T4" fmla="*/ 6 w 42"/>
                <a:gd name="T5" fmla="*/ 0 h 12"/>
                <a:gd name="T6" fmla="*/ 12 w 42"/>
                <a:gd name="T7" fmla="*/ 0 h 12"/>
                <a:gd name="T8" fmla="*/ 18 w 42"/>
                <a:gd name="T9" fmla="*/ 0 h 12"/>
                <a:gd name="T10" fmla="*/ 24 w 42"/>
                <a:gd name="T11" fmla="*/ 0 h 12"/>
                <a:gd name="T12" fmla="*/ 30 w 42"/>
                <a:gd name="T13" fmla="*/ 6 h 12"/>
                <a:gd name="T14" fmla="*/ 36 w 42"/>
                <a:gd name="T15" fmla="*/ 6 h 12"/>
                <a:gd name="T16" fmla="*/ 42 w 42"/>
                <a:gd name="T17" fmla="*/ 12 h 12"/>
                <a:gd name="T18" fmla="*/ 36 w 42"/>
                <a:gd name="T19" fmla="*/ 12 h 12"/>
                <a:gd name="T20" fmla="*/ 30 w 42"/>
                <a:gd name="T21" fmla="*/ 6 h 12"/>
                <a:gd name="T22" fmla="*/ 24 w 42"/>
                <a:gd name="T23" fmla="*/ 6 h 12"/>
                <a:gd name="T24" fmla="*/ 18 w 42"/>
                <a:gd name="T25" fmla="*/ 6 h 12"/>
                <a:gd name="T26" fmla="*/ 12 w 42"/>
                <a:gd name="T27" fmla="*/ 6 h 12"/>
                <a:gd name="T28" fmla="*/ 6 w 42"/>
                <a:gd name="T29" fmla="*/ 6 h 12"/>
                <a:gd name="T30" fmla="*/ 0 w 42"/>
                <a:gd name="T31" fmla="*/ 0 h 12"/>
                <a:gd name="T32" fmla="*/ 0 w 4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12"/>
                <a:gd name="T53" fmla="*/ 42 w 4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12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28" name="Freeform 13"/>
            <p:cNvSpPr>
              <a:spLocks/>
            </p:cNvSpPr>
            <p:nvPr/>
          </p:nvSpPr>
          <p:spPr bwMode="auto">
            <a:xfrm>
              <a:off x="5131" y="1231"/>
              <a:ext cx="60" cy="12"/>
            </a:xfrm>
            <a:custGeom>
              <a:avLst/>
              <a:gdLst>
                <a:gd name="T0" fmla="*/ 0 w 60"/>
                <a:gd name="T1" fmla="*/ 0 h 12"/>
                <a:gd name="T2" fmla="*/ 0 w 60"/>
                <a:gd name="T3" fmla="*/ 0 h 12"/>
                <a:gd name="T4" fmla="*/ 6 w 60"/>
                <a:gd name="T5" fmla="*/ 0 h 12"/>
                <a:gd name="T6" fmla="*/ 18 w 60"/>
                <a:gd name="T7" fmla="*/ 0 h 12"/>
                <a:gd name="T8" fmla="*/ 24 w 60"/>
                <a:gd name="T9" fmla="*/ 0 h 12"/>
                <a:gd name="T10" fmla="*/ 36 w 60"/>
                <a:gd name="T11" fmla="*/ 6 h 12"/>
                <a:gd name="T12" fmla="*/ 48 w 60"/>
                <a:gd name="T13" fmla="*/ 6 h 12"/>
                <a:gd name="T14" fmla="*/ 54 w 60"/>
                <a:gd name="T15" fmla="*/ 6 h 12"/>
                <a:gd name="T16" fmla="*/ 60 w 60"/>
                <a:gd name="T17" fmla="*/ 12 h 12"/>
                <a:gd name="T18" fmla="*/ 54 w 60"/>
                <a:gd name="T19" fmla="*/ 12 h 12"/>
                <a:gd name="T20" fmla="*/ 48 w 60"/>
                <a:gd name="T21" fmla="*/ 12 h 12"/>
                <a:gd name="T22" fmla="*/ 36 w 60"/>
                <a:gd name="T23" fmla="*/ 12 h 12"/>
                <a:gd name="T24" fmla="*/ 24 w 60"/>
                <a:gd name="T25" fmla="*/ 12 h 12"/>
                <a:gd name="T26" fmla="*/ 18 w 60"/>
                <a:gd name="T27" fmla="*/ 6 h 12"/>
                <a:gd name="T28" fmla="*/ 6 w 60"/>
                <a:gd name="T29" fmla="*/ 6 h 12"/>
                <a:gd name="T30" fmla="*/ 0 w 60"/>
                <a:gd name="T31" fmla="*/ 6 h 12"/>
                <a:gd name="T32" fmla="*/ 0 w 60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0"/>
                <a:gd name="T52" fmla="*/ 0 h 12"/>
                <a:gd name="T53" fmla="*/ 60 w 6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0" h="12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6" y="6"/>
                  </a:lnTo>
                  <a:lnTo>
                    <a:pt x="48" y="6"/>
                  </a:lnTo>
                  <a:lnTo>
                    <a:pt x="54" y="6"/>
                  </a:lnTo>
                  <a:lnTo>
                    <a:pt x="60" y="12"/>
                  </a:lnTo>
                  <a:lnTo>
                    <a:pt x="54" y="12"/>
                  </a:lnTo>
                  <a:lnTo>
                    <a:pt x="48" y="12"/>
                  </a:lnTo>
                  <a:lnTo>
                    <a:pt x="36" y="12"/>
                  </a:lnTo>
                  <a:lnTo>
                    <a:pt x="24" y="12"/>
                  </a:lnTo>
                  <a:lnTo>
                    <a:pt x="18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29" name="Freeform 14"/>
            <p:cNvSpPr>
              <a:spLocks/>
            </p:cNvSpPr>
            <p:nvPr/>
          </p:nvSpPr>
          <p:spPr bwMode="auto">
            <a:xfrm>
              <a:off x="5149" y="1273"/>
              <a:ext cx="54" cy="12"/>
            </a:xfrm>
            <a:custGeom>
              <a:avLst/>
              <a:gdLst>
                <a:gd name="T0" fmla="*/ 0 w 54"/>
                <a:gd name="T1" fmla="*/ 6 h 12"/>
                <a:gd name="T2" fmla="*/ 0 w 54"/>
                <a:gd name="T3" fmla="*/ 6 h 12"/>
                <a:gd name="T4" fmla="*/ 6 w 54"/>
                <a:gd name="T5" fmla="*/ 6 h 12"/>
                <a:gd name="T6" fmla="*/ 12 w 54"/>
                <a:gd name="T7" fmla="*/ 0 h 12"/>
                <a:gd name="T8" fmla="*/ 24 w 54"/>
                <a:gd name="T9" fmla="*/ 0 h 12"/>
                <a:gd name="T10" fmla="*/ 30 w 54"/>
                <a:gd name="T11" fmla="*/ 0 h 12"/>
                <a:gd name="T12" fmla="*/ 36 w 54"/>
                <a:gd name="T13" fmla="*/ 6 h 12"/>
                <a:gd name="T14" fmla="*/ 48 w 54"/>
                <a:gd name="T15" fmla="*/ 6 h 12"/>
                <a:gd name="T16" fmla="*/ 54 w 54"/>
                <a:gd name="T17" fmla="*/ 12 h 12"/>
                <a:gd name="T18" fmla="*/ 48 w 54"/>
                <a:gd name="T19" fmla="*/ 6 h 12"/>
                <a:gd name="T20" fmla="*/ 42 w 54"/>
                <a:gd name="T21" fmla="*/ 6 h 12"/>
                <a:gd name="T22" fmla="*/ 30 w 54"/>
                <a:gd name="T23" fmla="*/ 12 h 12"/>
                <a:gd name="T24" fmla="*/ 24 w 54"/>
                <a:gd name="T25" fmla="*/ 12 h 12"/>
                <a:gd name="T26" fmla="*/ 12 w 54"/>
                <a:gd name="T27" fmla="*/ 12 h 12"/>
                <a:gd name="T28" fmla="*/ 6 w 54"/>
                <a:gd name="T29" fmla="*/ 12 h 12"/>
                <a:gd name="T30" fmla="*/ 0 w 54"/>
                <a:gd name="T31" fmla="*/ 6 h 12"/>
                <a:gd name="T32" fmla="*/ 0 w 54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12"/>
                <a:gd name="T53" fmla="*/ 54 w 5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12">
                  <a:moveTo>
                    <a:pt x="0" y="6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48" y="6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30" name="Freeform 15"/>
            <p:cNvSpPr>
              <a:spLocks/>
            </p:cNvSpPr>
            <p:nvPr/>
          </p:nvSpPr>
          <p:spPr bwMode="auto">
            <a:xfrm>
              <a:off x="5155" y="1296"/>
              <a:ext cx="48" cy="6"/>
            </a:xfrm>
            <a:custGeom>
              <a:avLst/>
              <a:gdLst>
                <a:gd name="T0" fmla="*/ 0 w 48"/>
                <a:gd name="T1" fmla="*/ 6 h 6"/>
                <a:gd name="T2" fmla="*/ 6 w 48"/>
                <a:gd name="T3" fmla="*/ 0 h 6"/>
                <a:gd name="T4" fmla="*/ 6 w 48"/>
                <a:gd name="T5" fmla="*/ 0 h 6"/>
                <a:gd name="T6" fmla="*/ 18 w 48"/>
                <a:gd name="T7" fmla="*/ 0 h 6"/>
                <a:gd name="T8" fmla="*/ 24 w 48"/>
                <a:gd name="T9" fmla="*/ 0 h 6"/>
                <a:gd name="T10" fmla="*/ 30 w 48"/>
                <a:gd name="T11" fmla="*/ 0 h 6"/>
                <a:gd name="T12" fmla="*/ 36 w 48"/>
                <a:gd name="T13" fmla="*/ 6 h 6"/>
                <a:gd name="T14" fmla="*/ 42 w 48"/>
                <a:gd name="T15" fmla="*/ 6 h 6"/>
                <a:gd name="T16" fmla="*/ 48 w 48"/>
                <a:gd name="T17" fmla="*/ 6 h 6"/>
                <a:gd name="T18" fmla="*/ 42 w 48"/>
                <a:gd name="T19" fmla="*/ 6 h 6"/>
                <a:gd name="T20" fmla="*/ 36 w 48"/>
                <a:gd name="T21" fmla="*/ 6 h 6"/>
                <a:gd name="T22" fmla="*/ 30 w 48"/>
                <a:gd name="T23" fmla="*/ 6 h 6"/>
                <a:gd name="T24" fmla="*/ 24 w 48"/>
                <a:gd name="T25" fmla="*/ 6 h 6"/>
                <a:gd name="T26" fmla="*/ 18 w 48"/>
                <a:gd name="T27" fmla="*/ 6 h 6"/>
                <a:gd name="T28" fmla="*/ 12 w 48"/>
                <a:gd name="T29" fmla="*/ 6 h 6"/>
                <a:gd name="T30" fmla="*/ 6 w 48"/>
                <a:gd name="T31" fmla="*/ 6 h 6"/>
                <a:gd name="T32" fmla="*/ 0 w 48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6"/>
                <a:gd name="T53" fmla="*/ 48 w 48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6">
                  <a:moveTo>
                    <a:pt x="0" y="6"/>
                  </a:moveTo>
                  <a:lnTo>
                    <a:pt x="6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42" y="6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31" name="Freeform 16"/>
            <p:cNvSpPr>
              <a:spLocks/>
            </p:cNvSpPr>
            <p:nvPr/>
          </p:nvSpPr>
          <p:spPr bwMode="auto">
            <a:xfrm>
              <a:off x="5173" y="1308"/>
              <a:ext cx="24" cy="12"/>
            </a:xfrm>
            <a:custGeom>
              <a:avLst/>
              <a:gdLst>
                <a:gd name="T0" fmla="*/ 0 w 24"/>
                <a:gd name="T1" fmla="*/ 6 h 12"/>
                <a:gd name="T2" fmla="*/ 0 w 24"/>
                <a:gd name="T3" fmla="*/ 6 h 12"/>
                <a:gd name="T4" fmla="*/ 6 w 24"/>
                <a:gd name="T5" fmla="*/ 6 h 12"/>
                <a:gd name="T6" fmla="*/ 6 w 24"/>
                <a:gd name="T7" fmla="*/ 6 h 12"/>
                <a:gd name="T8" fmla="*/ 12 w 24"/>
                <a:gd name="T9" fmla="*/ 6 h 12"/>
                <a:gd name="T10" fmla="*/ 18 w 24"/>
                <a:gd name="T11" fmla="*/ 0 h 12"/>
                <a:gd name="T12" fmla="*/ 24 w 24"/>
                <a:gd name="T13" fmla="*/ 6 h 12"/>
                <a:gd name="T14" fmla="*/ 24 w 24"/>
                <a:gd name="T15" fmla="*/ 6 h 12"/>
                <a:gd name="T16" fmla="*/ 24 w 24"/>
                <a:gd name="T17" fmla="*/ 6 h 12"/>
                <a:gd name="T18" fmla="*/ 24 w 24"/>
                <a:gd name="T19" fmla="*/ 6 h 12"/>
                <a:gd name="T20" fmla="*/ 18 w 24"/>
                <a:gd name="T21" fmla="*/ 6 h 12"/>
                <a:gd name="T22" fmla="*/ 12 w 24"/>
                <a:gd name="T23" fmla="*/ 6 h 12"/>
                <a:gd name="T24" fmla="*/ 12 w 24"/>
                <a:gd name="T25" fmla="*/ 6 h 12"/>
                <a:gd name="T26" fmla="*/ 6 w 24"/>
                <a:gd name="T27" fmla="*/ 12 h 12"/>
                <a:gd name="T28" fmla="*/ 0 w 24"/>
                <a:gd name="T29" fmla="*/ 12 h 12"/>
                <a:gd name="T30" fmla="*/ 0 w 24"/>
                <a:gd name="T31" fmla="*/ 12 h 12"/>
                <a:gd name="T32" fmla="*/ 0 w 24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2"/>
                <a:gd name="T53" fmla="*/ 24 w 2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2">
                  <a:moveTo>
                    <a:pt x="0" y="6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32" name="Freeform 17"/>
            <p:cNvSpPr>
              <a:spLocks/>
            </p:cNvSpPr>
            <p:nvPr/>
          </p:nvSpPr>
          <p:spPr bwMode="auto">
            <a:xfrm>
              <a:off x="5131" y="1183"/>
              <a:ext cx="30" cy="12"/>
            </a:xfrm>
            <a:custGeom>
              <a:avLst/>
              <a:gdLst>
                <a:gd name="T0" fmla="*/ 30 w 30"/>
                <a:gd name="T1" fmla="*/ 12 h 12"/>
                <a:gd name="T2" fmla="*/ 24 w 30"/>
                <a:gd name="T3" fmla="*/ 12 h 12"/>
                <a:gd name="T4" fmla="*/ 24 w 30"/>
                <a:gd name="T5" fmla="*/ 12 h 12"/>
                <a:gd name="T6" fmla="*/ 18 w 30"/>
                <a:gd name="T7" fmla="*/ 6 h 12"/>
                <a:gd name="T8" fmla="*/ 12 w 30"/>
                <a:gd name="T9" fmla="*/ 6 h 12"/>
                <a:gd name="T10" fmla="*/ 6 w 30"/>
                <a:gd name="T11" fmla="*/ 6 h 12"/>
                <a:gd name="T12" fmla="*/ 0 w 30"/>
                <a:gd name="T13" fmla="*/ 6 h 12"/>
                <a:gd name="T14" fmla="*/ 0 w 30"/>
                <a:gd name="T15" fmla="*/ 6 h 12"/>
                <a:gd name="T16" fmla="*/ 0 w 30"/>
                <a:gd name="T17" fmla="*/ 0 h 12"/>
                <a:gd name="T18" fmla="*/ 0 w 30"/>
                <a:gd name="T19" fmla="*/ 0 h 12"/>
                <a:gd name="T20" fmla="*/ 6 w 30"/>
                <a:gd name="T21" fmla="*/ 0 h 12"/>
                <a:gd name="T22" fmla="*/ 6 w 30"/>
                <a:gd name="T23" fmla="*/ 0 h 12"/>
                <a:gd name="T24" fmla="*/ 12 w 30"/>
                <a:gd name="T25" fmla="*/ 0 h 12"/>
                <a:gd name="T26" fmla="*/ 18 w 30"/>
                <a:gd name="T27" fmla="*/ 6 h 12"/>
                <a:gd name="T28" fmla="*/ 24 w 30"/>
                <a:gd name="T29" fmla="*/ 6 h 12"/>
                <a:gd name="T30" fmla="*/ 24 w 30"/>
                <a:gd name="T31" fmla="*/ 12 h 12"/>
                <a:gd name="T32" fmla="*/ 30 w 30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2"/>
                <a:gd name="T53" fmla="*/ 30 w 3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2">
                  <a:moveTo>
                    <a:pt x="30" y="12"/>
                  </a:moveTo>
                  <a:lnTo>
                    <a:pt x="24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3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33" name="Freeform 18"/>
            <p:cNvSpPr>
              <a:spLocks/>
            </p:cNvSpPr>
            <p:nvPr/>
          </p:nvSpPr>
          <p:spPr bwMode="auto">
            <a:xfrm>
              <a:off x="5155" y="1171"/>
              <a:ext cx="6" cy="24"/>
            </a:xfrm>
            <a:custGeom>
              <a:avLst/>
              <a:gdLst>
                <a:gd name="T0" fmla="*/ 6 w 6"/>
                <a:gd name="T1" fmla="*/ 24 h 24"/>
                <a:gd name="T2" fmla="*/ 6 w 6"/>
                <a:gd name="T3" fmla="*/ 18 h 24"/>
                <a:gd name="T4" fmla="*/ 6 w 6"/>
                <a:gd name="T5" fmla="*/ 12 h 24"/>
                <a:gd name="T6" fmla="*/ 6 w 6"/>
                <a:gd name="T7" fmla="*/ 0 h 24"/>
                <a:gd name="T8" fmla="*/ 0 w 6"/>
                <a:gd name="T9" fmla="*/ 0 h 24"/>
                <a:gd name="T10" fmla="*/ 0 w 6"/>
                <a:gd name="T11" fmla="*/ 0 h 24"/>
                <a:gd name="T12" fmla="*/ 0 w 6"/>
                <a:gd name="T13" fmla="*/ 6 h 24"/>
                <a:gd name="T14" fmla="*/ 0 w 6"/>
                <a:gd name="T15" fmla="*/ 18 h 24"/>
                <a:gd name="T16" fmla="*/ 6 w 6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4"/>
                <a:gd name="T29" fmla="*/ 6 w 6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4">
                  <a:moveTo>
                    <a:pt x="6" y="24"/>
                  </a:moveTo>
                  <a:lnTo>
                    <a:pt x="6" y="18"/>
                  </a:lnTo>
                  <a:lnTo>
                    <a:pt x="6" y="1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8"/>
                  </a:lnTo>
                  <a:lnTo>
                    <a:pt x="6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34" name="Freeform 19"/>
            <p:cNvSpPr>
              <a:spLocks/>
            </p:cNvSpPr>
            <p:nvPr/>
          </p:nvSpPr>
          <p:spPr bwMode="auto">
            <a:xfrm>
              <a:off x="5137" y="1165"/>
              <a:ext cx="12" cy="24"/>
            </a:xfrm>
            <a:custGeom>
              <a:avLst/>
              <a:gdLst>
                <a:gd name="T0" fmla="*/ 12 w 12"/>
                <a:gd name="T1" fmla="*/ 24 h 24"/>
                <a:gd name="T2" fmla="*/ 12 w 12"/>
                <a:gd name="T3" fmla="*/ 18 h 24"/>
                <a:gd name="T4" fmla="*/ 6 w 12"/>
                <a:gd name="T5" fmla="*/ 6 h 24"/>
                <a:gd name="T6" fmla="*/ 6 w 12"/>
                <a:gd name="T7" fmla="*/ 0 h 24"/>
                <a:gd name="T8" fmla="*/ 0 w 12"/>
                <a:gd name="T9" fmla="*/ 0 h 24"/>
                <a:gd name="T10" fmla="*/ 0 w 12"/>
                <a:gd name="T11" fmla="*/ 0 h 24"/>
                <a:gd name="T12" fmla="*/ 0 w 12"/>
                <a:gd name="T13" fmla="*/ 6 h 24"/>
                <a:gd name="T14" fmla="*/ 0 w 12"/>
                <a:gd name="T15" fmla="*/ 6 h 24"/>
                <a:gd name="T16" fmla="*/ 0 w 12"/>
                <a:gd name="T17" fmla="*/ 12 h 24"/>
                <a:gd name="T18" fmla="*/ 6 w 12"/>
                <a:gd name="T19" fmla="*/ 12 h 24"/>
                <a:gd name="T20" fmla="*/ 6 w 12"/>
                <a:gd name="T21" fmla="*/ 18 h 24"/>
                <a:gd name="T22" fmla="*/ 12 w 12"/>
                <a:gd name="T23" fmla="*/ 18 h 24"/>
                <a:gd name="T24" fmla="*/ 12 w 12"/>
                <a:gd name="T25" fmla="*/ 24 h 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24"/>
                <a:gd name="T41" fmla="*/ 12 w 12"/>
                <a:gd name="T42" fmla="*/ 24 h 2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24">
                  <a:moveTo>
                    <a:pt x="12" y="24"/>
                  </a:moveTo>
                  <a:lnTo>
                    <a:pt x="12" y="18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35" name="Freeform 20"/>
            <p:cNvSpPr>
              <a:spLocks/>
            </p:cNvSpPr>
            <p:nvPr/>
          </p:nvSpPr>
          <p:spPr bwMode="auto">
            <a:xfrm>
              <a:off x="5197" y="1308"/>
              <a:ext cx="36" cy="6"/>
            </a:xfrm>
            <a:custGeom>
              <a:avLst/>
              <a:gdLst>
                <a:gd name="T0" fmla="*/ 0 w 36"/>
                <a:gd name="T1" fmla="*/ 6 h 6"/>
                <a:gd name="T2" fmla="*/ 6 w 36"/>
                <a:gd name="T3" fmla="*/ 6 h 6"/>
                <a:gd name="T4" fmla="*/ 6 w 36"/>
                <a:gd name="T5" fmla="*/ 0 h 6"/>
                <a:gd name="T6" fmla="*/ 12 w 36"/>
                <a:gd name="T7" fmla="*/ 0 h 6"/>
                <a:gd name="T8" fmla="*/ 18 w 36"/>
                <a:gd name="T9" fmla="*/ 0 h 6"/>
                <a:gd name="T10" fmla="*/ 24 w 36"/>
                <a:gd name="T11" fmla="*/ 0 h 6"/>
                <a:gd name="T12" fmla="*/ 30 w 36"/>
                <a:gd name="T13" fmla="*/ 0 h 6"/>
                <a:gd name="T14" fmla="*/ 30 w 36"/>
                <a:gd name="T15" fmla="*/ 6 h 6"/>
                <a:gd name="T16" fmla="*/ 36 w 36"/>
                <a:gd name="T17" fmla="*/ 6 h 6"/>
                <a:gd name="T18" fmla="*/ 36 w 36"/>
                <a:gd name="T19" fmla="*/ 6 h 6"/>
                <a:gd name="T20" fmla="*/ 30 w 36"/>
                <a:gd name="T21" fmla="*/ 6 h 6"/>
                <a:gd name="T22" fmla="*/ 24 w 36"/>
                <a:gd name="T23" fmla="*/ 6 h 6"/>
                <a:gd name="T24" fmla="*/ 18 w 36"/>
                <a:gd name="T25" fmla="*/ 6 h 6"/>
                <a:gd name="T26" fmla="*/ 18 w 36"/>
                <a:gd name="T27" fmla="*/ 6 h 6"/>
                <a:gd name="T28" fmla="*/ 12 w 36"/>
                <a:gd name="T29" fmla="*/ 6 h 6"/>
                <a:gd name="T30" fmla="*/ 6 w 36"/>
                <a:gd name="T31" fmla="*/ 6 h 6"/>
                <a:gd name="T32" fmla="*/ 0 w 36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6"/>
                <a:gd name="T53" fmla="*/ 36 w 36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6">
                  <a:moveTo>
                    <a:pt x="0" y="6"/>
                  </a:move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36" name="Freeform 21"/>
            <p:cNvSpPr>
              <a:spLocks/>
            </p:cNvSpPr>
            <p:nvPr/>
          </p:nvSpPr>
          <p:spPr bwMode="auto">
            <a:xfrm>
              <a:off x="5191" y="1326"/>
              <a:ext cx="30" cy="18"/>
            </a:xfrm>
            <a:custGeom>
              <a:avLst/>
              <a:gdLst>
                <a:gd name="T0" fmla="*/ 0 w 30"/>
                <a:gd name="T1" fmla="*/ 0 h 18"/>
                <a:gd name="T2" fmla="*/ 6 w 30"/>
                <a:gd name="T3" fmla="*/ 0 h 18"/>
                <a:gd name="T4" fmla="*/ 6 w 30"/>
                <a:gd name="T5" fmla="*/ 6 h 18"/>
                <a:gd name="T6" fmla="*/ 12 w 30"/>
                <a:gd name="T7" fmla="*/ 6 h 18"/>
                <a:gd name="T8" fmla="*/ 18 w 30"/>
                <a:gd name="T9" fmla="*/ 6 h 18"/>
                <a:gd name="T10" fmla="*/ 24 w 30"/>
                <a:gd name="T11" fmla="*/ 6 h 18"/>
                <a:gd name="T12" fmla="*/ 30 w 30"/>
                <a:gd name="T13" fmla="*/ 12 h 18"/>
                <a:gd name="T14" fmla="*/ 30 w 30"/>
                <a:gd name="T15" fmla="*/ 12 h 18"/>
                <a:gd name="T16" fmla="*/ 30 w 30"/>
                <a:gd name="T17" fmla="*/ 12 h 18"/>
                <a:gd name="T18" fmla="*/ 30 w 30"/>
                <a:gd name="T19" fmla="*/ 18 h 18"/>
                <a:gd name="T20" fmla="*/ 30 w 30"/>
                <a:gd name="T21" fmla="*/ 18 h 18"/>
                <a:gd name="T22" fmla="*/ 24 w 30"/>
                <a:gd name="T23" fmla="*/ 12 h 18"/>
                <a:gd name="T24" fmla="*/ 18 w 30"/>
                <a:gd name="T25" fmla="*/ 12 h 18"/>
                <a:gd name="T26" fmla="*/ 12 w 30"/>
                <a:gd name="T27" fmla="*/ 12 h 18"/>
                <a:gd name="T28" fmla="*/ 6 w 30"/>
                <a:gd name="T29" fmla="*/ 6 h 18"/>
                <a:gd name="T30" fmla="*/ 0 w 30"/>
                <a:gd name="T31" fmla="*/ 6 h 18"/>
                <a:gd name="T32" fmla="*/ 0 w 30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0" y="0"/>
                  </a:move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30" y="18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37" name="Freeform 22"/>
            <p:cNvSpPr>
              <a:spLocks/>
            </p:cNvSpPr>
            <p:nvPr/>
          </p:nvSpPr>
          <p:spPr bwMode="auto">
            <a:xfrm>
              <a:off x="5203" y="1296"/>
              <a:ext cx="30" cy="6"/>
            </a:xfrm>
            <a:custGeom>
              <a:avLst/>
              <a:gdLst>
                <a:gd name="T0" fmla="*/ 0 w 30"/>
                <a:gd name="T1" fmla="*/ 6 h 6"/>
                <a:gd name="T2" fmla="*/ 0 w 30"/>
                <a:gd name="T3" fmla="*/ 6 h 6"/>
                <a:gd name="T4" fmla="*/ 0 w 30"/>
                <a:gd name="T5" fmla="*/ 6 h 6"/>
                <a:gd name="T6" fmla="*/ 6 w 30"/>
                <a:gd name="T7" fmla="*/ 0 h 6"/>
                <a:gd name="T8" fmla="*/ 12 w 30"/>
                <a:gd name="T9" fmla="*/ 0 h 6"/>
                <a:gd name="T10" fmla="*/ 18 w 30"/>
                <a:gd name="T11" fmla="*/ 0 h 6"/>
                <a:gd name="T12" fmla="*/ 24 w 30"/>
                <a:gd name="T13" fmla="*/ 0 h 6"/>
                <a:gd name="T14" fmla="*/ 24 w 30"/>
                <a:gd name="T15" fmla="*/ 0 h 6"/>
                <a:gd name="T16" fmla="*/ 30 w 30"/>
                <a:gd name="T17" fmla="*/ 6 h 6"/>
                <a:gd name="T18" fmla="*/ 30 w 30"/>
                <a:gd name="T19" fmla="*/ 6 h 6"/>
                <a:gd name="T20" fmla="*/ 24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6 h 6"/>
                <a:gd name="T28" fmla="*/ 6 w 30"/>
                <a:gd name="T29" fmla="*/ 6 h 6"/>
                <a:gd name="T30" fmla="*/ 0 w 30"/>
                <a:gd name="T31" fmla="*/ 6 h 6"/>
                <a:gd name="T32" fmla="*/ 0 w 30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38" name="Freeform 23"/>
            <p:cNvSpPr>
              <a:spLocks/>
            </p:cNvSpPr>
            <p:nvPr/>
          </p:nvSpPr>
          <p:spPr bwMode="auto">
            <a:xfrm>
              <a:off x="5203" y="1285"/>
              <a:ext cx="30" cy="5"/>
            </a:xfrm>
            <a:custGeom>
              <a:avLst/>
              <a:gdLst>
                <a:gd name="T0" fmla="*/ 0 w 30"/>
                <a:gd name="T1" fmla="*/ 5 h 5"/>
                <a:gd name="T2" fmla="*/ 0 w 30"/>
                <a:gd name="T3" fmla="*/ 5 h 5"/>
                <a:gd name="T4" fmla="*/ 6 w 30"/>
                <a:gd name="T5" fmla="*/ 5 h 5"/>
                <a:gd name="T6" fmla="*/ 12 w 30"/>
                <a:gd name="T7" fmla="*/ 0 h 5"/>
                <a:gd name="T8" fmla="*/ 12 w 30"/>
                <a:gd name="T9" fmla="*/ 0 h 5"/>
                <a:gd name="T10" fmla="*/ 18 w 30"/>
                <a:gd name="T11" fmla="*/ 0 h 5"/>
                <a:gd name="T12" fmla="*/ 24 w 30"/>
                <a:gd name="T13" fmla="*/ 0 h 5"/>
                <a:gd name="T14" fmla="*/ 30 w 30"/>
                <a:gd name="T15" fmla="*/ 0 h 5"/>
                <a:gd name="T16" fmla="*/ 30 w 30"/>
                <a:gd name="T17" fmla="*/ 0 h 5"/>
                <a:gd name="T18" fmla="*/ 30 w 30"/>
                <a:gd name="T19" fmla="*/ 0 h 5"/>
                <a:gd name="T20" fmla="*/ 30 w 30"/>
                <a:gd name="T21" fmla="*/ 5 h 5"/>
                <a:gd name="T22" fmla="*/ 24 w 30"/>
                <a:gd name="T23" fmla="*/ 5 h 5"/>
                <a:gd name="T24" fmla="*/ 18 w 30"/>
                <a:gd name="T25" fmla="*/ 5 h 5"/>
                <a:gd name="T26" fmla="*/ 12 w 30"/>
                <a:gd name="T27" fmla="*/ 5 h 5"/>
                <a:gd name="T28" fmla="*/ 6 w 30"/>
                <a:gd name="T29" fmla="*/ 5 h 5"/>
                <a:gd name="T30" fmla="*/ 0 w 30"/>
                <a:gd name="T31" fmla="*/ 5 h 5"/>
                <a:gd name="T32" fmla="*/ 0 w 30"/>
                <a:gd name="T33" fmla="*/ 5 h 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5"/>
                <a:gd name="T53" fmla="*/ 30 w 30"/>
                <a:gd name="T54" fmla="*/ 5 h 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5">
                  <a:moveTo>
                    <a:pt x="0" y="5"/>
                  </a:moveTo>
                  <a:lnTo>
                    <a:pt x="0" y="5"/>
                  </a:lnTo>
                  <a:lnTo>
                    <a:pt x="6" y="5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5"/>
                  </a:lnTo>
                  <a:lnTo>
                    <a:pt x="24" y="5"/>
                  </a:lnTo>
                  <a:lnTo>
                    <a:pt x="18" y="5"/>
                  </a:lnTo>
                  <a:lnTo>
                    <a:pt x="12" y="5"/>
                  </a:lnTo>
                  <a:lnTo>
                    <a:pt x="6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39" name="Freeform 24"/>
            <p:cNvSpPr>
              <a:spLocks/>
            </p:cNvSpPr>
            <p:nvPr/>
          </p:nvSpPr>
          <p:spPr bwMode="auto">
            <a:xfrm>
              <a:off x="5197" y="1273"/>
              <a:ext cx="36" cy="12"/>
            </a:xfrm>
            <a:custGeom>
              <a:avLst/>
              <a:gdLst>
                <a:gd name="T0" fmla="*/ 0 w 36"/>
                <a:gd name="T1" fmla="*/ 12 h 12"/>
                <a:gd name="T2" fmla="*/ 6 w 36"/>
                <a:gd name="T3" fmla="*/ 6 h 12"/>
                <a:gd name="T4" fmla="*/ 12 w 36"/>
                <a:gd name="T5" fmla="*/ 6 h 12"/>
                <a:gd name="T6" fmla="*/ 18 w 36"/>
                <a:gd name="T7" fmla="*/ 0 h 12"/>
                <a:gd name="T8" fmla="*/ 18 w 36"/>
                <a:gd name="T9" fmla="*/ 0 h 12"/>
                <a:gd name="T10" fmla="*/ 24 w 36"/>
                <a:gd name="T11" fmla="*/ 0 h 12"/>
                <a:gd name="T12" fmla="*/ 30 w 36"/>
                <a:gd name="T13" fmla="*/ 0 h 12"/>
                <a:gd name="T14" fmla="*/ 36 w 36"/>
                <a:gd name="T15" fmla="*/ 0 h 12"/>
                <a:gd name="T16" fmla="*/ 36 w 36"/>
                <a:gd name="T17" fmla="*/ 0 h 12"/>
                <a:gd name="T18" fmla="*/ 36 w 36"/>
                <a:gd name="T19" fmla="*/ 0 h 12"/>
                <a:gd name="T20" fmla="*/ 30 w 36"/>
                <a:gd name="T21" fmla="*/ 0 h 12"/>
                <a:gd name="T22" fmla="*/ 30 w 36"/>
                <a:gd name="T23" fmla="*/ 6 h 12"/>
                <a:gd name="T24" fmla="*/ 24 w 36"/>
                <a:gd name="T25" fmla="*/ 6 h 12"/>
                <a:gd name="T26" fmla="*/ 18 w 36"/>
                <a:gd name="T27" fmla="*/ 6 h 12"/>
                <a:gd name="T28" fmla="*/ 12 w 36"/>
                <a:gd name="T29" fmla="*/ 6 h 12"/>
                <a:gd name="T30" fmla="*/ 6 w 36"/>
                <a:gd name="T31" fmla="*/ 12 h 12"/>
                <a:gd name="T32" fmla="*/ 0 w 36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2"/>
                <a:gd name="T53" fmla="*/ 36 w 3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2">
                  <a:moveTo>
                    <a:pt x="0" y="12"/>
                  </a:moveTo>
                  <a:lnTo>
                    <a:pt x="6" y="6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40" name="Freeform 25"/>
            <p:cNvSpPr>
              <a:spLocks/>
            </p:cNvSpPr>
            <p:nvPr/>
          </p:nvSpPr>
          <p:spPr bwMode="auto">
            <a:xfrm>
              <a:off x="5197" y="1249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6 w 36"/>
                <a:gd name="T3" fmla="*/ 18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6 h 24"/>
                <a:gd name="T10" fmla="*/ 24 w 36"/>
                <a:gd name="T11" fmla="*/ 6 h 24"/>
                <a:gd name="T12" fmla="*/ 30 w 36"/>
                <a:gd name="T13" fmla="*/ 6 h 24"/>
                <a:gd name="T14" fmla="*/ 30 w 36"/>
                <a:gd name="T15" fmla="*/ 0 h 24"/>
                <a:gd name="T16" fmla="*/ 36 w 36"/>
                <a:gd name="T17" fmla="*/ 6 h 24"/>
                <a:gd name="T18" fmla="*/ 36 w 36"/>
                <a:gd name="T19" fmla="*/ 6 h 24"/>
                <a:gd name="T20" fmla="*/ 30 w 36"/>
                <a:gd name="T21" fmla="*/ 12 h 24"/>
                <a:gd name="T22" fmla="*/ 24 w 36"/>
                <a:gd name="T23" fmla="*/ 12 h 24"/>
                <a:gd name="T24" fmla="*/ 18 w 36"/>
                <a:gd name="T25" fmla="*/ 12 h 24"/>
                <a:gd name="T26" fmla="*/ 18 w 36"/>
                <a:gd name="T27" fmla="*/ 18 h 24"/>
                <a:gd name="T28" fmla="*/ 12 w 36"/>
                <a:gd name="T29" fmla="*/ 18 h 24"/>
                <a:gd name="T30" fmla="*/ 6 w 36"/>
                <a:gd name="T31" fmla="*/ 18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6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41" name="Freeform 26"/>
            <p:cNvSpPr>
              <a:spLocks/>
            </p:cNvSpPr>
            <p:nvPr/>
          </p:nvSpPr>
          <p:spPr bwMode="auto">
            <a:xfrm>
              <a:off x="5191" y="1231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6 w 36"/>
                <a:gd name="T3" fmla="*/ 24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6 h 24"/>
                <a:gd name="T10" fmla="*/ 24 w 36"/>
                <a:gd name="T11" fmla="*/ 6 h 24"/>
                <a:gd name="T12" fmla="*/ 30 w 36"/>
                <a:gd name="T13" fmla="*/ 0 h 24"/>
                <a:gd name="T14" fmla="*/ 36 w 36"/>
                <a:gd name="T15" fmla="*/ 0 h 24"/>
                <a:gd name="T16" fmla="*/ 36 w 36"/>
                <a:gd name="T17" fmla="*/ 0 h 24"/>
                <a:gd name="T18" fmla="*/ 36 w 36"/>
                <a:gd name="T19" fmla="*/ 6 h 24"/>
                <a:gd name="T20" fmla="*/ 30 w 36"/>
                <a:gd name="T21" fmla="*/ 6 h 24"/>
                <a:gd name="T22" fmla="*/ 24 w 36"/>
                <a:gd name="T23" fmla="*/ 12 h 24"/>
                <a:gd name="T24" fmla="*/ 18 w 36"/>
                <a:gd name="T25" fmla="*/ 18 h 24"/>
                <a:gd name="T26" fmla="*/ 12 w 36"/>
                <a:gd name="T27" fmla="*/ 18 h 24"/>
                <a:gd name="T28" fmla="*/ 6 w 36"/>
                <a:gd name="T29" fmla="*/ 24 h 24"/>
                <a:gd name="T30" fmla="*/ 6 w 36"/>
                <a:gd name="T31" fmla="*/ 24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42" name="Freeform 27"/>
            <p:cNvSpPr>
              <a:spLocks/>
            </p:cNvSpPr>
            <p:nvPr/>
          </p:nvSpPr>
          <p:spPr bwMode="auto">
            <a:xfrm>
              <a:off x="5185" y="1213"/>
              <a:ext cx="36" cy="30"/>
            </a:xfrm>
            <a:custGeom>
              <a:avLst/>
              <a:gdLst>
                <a:gd name="T0" fmla="*/ 0 w 36"/>
                <a:gd name="T1" fmla="*/ 30 h 30"/>
                <a:gd name="T2" fmla="*/ 6 w 36"/>
                <a:gd name="T3" fmla="*/ 24 h 30"/>
                <a:gd name="T4" fmla="*/ 6 w 36"/>
                <a:gd name="T5" fmla="*/ 18 h 30"/>
                <a:gd name="T6" fmla="*/ 12 w 36"/>
                <a:gd name="T7" fmla="*/ 12 h 30"/>
                <a:gd name="T8" fmla="*/ 18 w 36"/>
                <a:gd name="T9" fmla="*/ 6 h 30"/>
                <a:gd name="T10" fmla="*/ 24 w 36"/>
                <a:gd name="T11" fmla="*/ 0 h 30"/>
                <a:gd name="T12" fmla="*/ 30 w 36"/>
                <a:gd name="T13" fmla="*/ 0 h 30"/>
                <a:gd name="T14" fmla="*/ 36 w 36"/>
                <a:gd name="T15" fmla="*/ 0 h 30"/>
                <a:gd name="T16" fmla="*/ 36 w 36"/>
                <a:gd name="T17" fmla="*/ 0 h 30"/>
                <a:gd name="T18" fmla="*/ 36 w 36"/>
                <a:gd name="T19" fmla="*/ 0 h 30"/>
                <a:gd name="T20" fmla="*/ 36 w 36"/>
                <a:gd name="T21" fmla="*/ 6 h 30"/>
                <a:gd name="T22" fmla="*/ 30 w 36"/>
                <a:gd name="T23" fmla="*/ 12 h 30"/>
                <a:gd name="T24" fmla="*/ 24 w 36"/>
                <a:gd name="T25" fmla="*/ 12 h 30"/>
                <a:gd name="T26" fmla="*/ 18 w 36"/>
                <a:gd name="T27" fmla="*/ 18 h 30"/>
                <a:gd name="T28" fmla="*/ 12 w 36"/>
                <a:gd name="T29" fmla="*/ 24 h 30"/>
                <a:gd name="T30" fmla="*/ 6 w 36"/>
                <a:gd name="T31" fmla="*/ 24 h 30"/>
                <a:gd name="T32" fmla="*/ 0 w 36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30"/>
                  </a:move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6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43" name="Freeform 28"/>
            <p:cNvSpPr>
              <a:spLocks/>
            </p:cNvSpPr>
            <p:nvPr/>
          </p:nvSpPr>
          <p:spPr bwMode="auto">
            <a:xfrm>
              <a:off x="5179" y="1195"/>
              <a:ext cx="36" cy="36"/>
            </a:xfrm>
            <a:custGeom>
              <a:avLst/>
              <a:gdLst>
                <a:gd name="T0" fmla="*/ 0 w 36"/>
                <a:gd name="T1" fmla="*/ 36 h 36"/>
                <a:gd name="T2" fmla="*/ 6 w 36"/>
                <a:gd name="T3" fmla="*/ 30 h 36"/>
                <a:gd name="T4" fmla="*/ 6 w 36"/>
                <a:gd name="T5" fmla="*/ 24 h 36"/>
                <a:gd name="T6" fmla="*/ 12 w 36"/>
                <a:gd name="T7" fmla="*/ 18 h 36"/>
                <a:gd name="T8" fmla="*/ 12 w 36"/>
                <a:gd name="T9" fmla="*/ 12 h 36"/>
                <a:gd name="T10" fmla="*/ 18 w 36"/>
                <a:gd name="T11" fmla="*/ 6 h 36"/>
                <a:gd name="T12" fmla="*/ 24 w 36"/>
                <a:gd name="T13" fmla="*/ 0 h 36"/>
                <a:gd name="T14" fmla="*/ 30 w 36"/>
                <a:gd name="T15" fmla="*/ 0 h 36"/>
                <a:gd name="T16" fmla="*/ 36 w 36"/>
                <a:gd name="T17" fmla="*/ 0 h 36"/>
                <a:gd name="T18" fmla="*/ 36 w 36"/>
                <a:gd name="T19" fmla="*/ 0 h 36"/>
                <a:gd name="T20" fmla="*/ 30 w 36"/>
                <a:gd name="T21" fmla="*/ 6 h 36"/>
                <a:gd name="T22" fmla="*/ 30 w 36"/>
                <a:gd name="T23" fmla="*/ 6 h 36"/>
                <a:gd name="T24" fmla="*/ 24 w 36"/>
                <a:gd name="T25" fmla="*/ 12 h 36"/>
                <a:gd name="T26" fmla="*/ 18 w 36"/>
                <a:gd name="T27" fmla="*/ 18 h 36"/>
                <a:gd name="T28" fmla="*/ 12 w 36"/>
                <a:gd name="T29" fmla="*/ 24 h 36"/>
                <a:gd name="T30" fmla="*/ 6 w 36"/>
                <a:gd name="T31" fmla="*/ 30 h 36"/>
                <a:gd name="T32" fmla="*/ 0 w 36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0" y="36"/>
                  </a:moveTo>
                  <a:lnTo>
                    <a:pt x="6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6" y="3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44" name="Freeform 29"/>
            <p:cNvSpPr>
              <a:spLocks/>
            </p:cNvSpPr>
            <p:nvPr/>
          </p:nvSpPr>
          <p:spPr bwMode="auto">
            <a:xfrm>
              <a:off x="5179" y="1183"/>
              <a:ext cx="12" cy="36"/>
            </a:xfrm>
            <a:custGeom>
              <a:avLst/>
              <a:gdLst>
                <a:gd name="T0" fmla="*/ 12 w 12"/>
                <a:gd name="T1" fmla="*/ 0 h 36"/>
                <a:gd name="T2" fmla="*/ 12 w 12"/>
                <a:gd name="T3" fmla="*/ 0 h 36"/>
                <a:gd name="T4" fmla="*/ 12 w 12"/>
                <a:gd name="T5" fmla="*/ 6 h 36"/>
                <a:gd name="T6" fmla="*/ 12 w 12"/>
                <a:gd name="T7" fmla="*/ 12 h 36"/>
                <a:gd name="T8" fmla="*/ 6 w 12"/>
                <a:gd name="T9" fmla="*/ 18 h 36"/>
                <a:gd name="T10" fmla="*/ 6 w 12"/>
                <a:gd name="T11" fmla="*/ 24 h 36"/>
                <a:gd name="T12" fmla="*/ 0 w 12"/>
                <a:gd name="T13" fmla="*/ 30 h 36"/>
                <a:gd name="T14" fmla="*/ 0 w 12"/>
                <a:gd name="T15" fmla="*/ 30 h 36"/>
                <a:gd name="T16" fmla="*/ 0 w 12"/>
                <a:gd name="T17" fmla="*/ 36 h 36"/>
                <a:gd name="T18" fmla="*/ 0 w 12"/>
                <a:gd name="T19" fmla="*/ 30 h 36"/>
                <a:gd name="T20" fmla="*/ 0 w 12"/>
                <a:gd name="T21" fmla="*/ 24 h 36"/>
                <a:gd name="T22" fmla="*/ 0 w 12"/>
                <a:gd name="T23" fmla="*/ 18 h 36"/>
                <a:gd name="T24" fmla="*/ 0 w 12"/>
                <a:gd name="T25" fmla="*/ 12 h 36"/>
                <a:gd name="T26" fmla="*/ 6 w 12"/>
                <a:gd name="T27" fmla="*/ 6 h 36"/>
                <a:gd name="T28" fmla="*/ 6 w 12"/>
                <a:gd name="T29" fmla="*/ 0 h 36"/>
                <a:gd name="T30" fmla="*/ 12 w 12"/>
                <a:gd name="T31" fmla="*/ 0 h 36"/>
                <a:gd name="T32" fmla="*/ 12 w 12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36"/>
                <a:gd name="T53" fmla="*/ 12 w 12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36">
                  <a:moveTo>
                    <a:pt x="12" y="0"/>
                  </a:move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45" name="Freeform 30"/>
            <p:cNvSpPr>
              <a:spLocks/>
            </p:cNvSpPr>
            <p:nvPr/>
          </p:nvSpPr>
          <p:spPr bwMode="auto">
            <a:xfrm>
              <a:off x="5167" y="1165"/>
              <a:ext cx="12" cy="42"/>
            </a:xfrm>
            <a:custGeom>
              <a:avLst/>
              <a:gdLst>
                <a:gd name="T0" fmla="*/ 12 w 12"/>
                <a:gd name="T1" fmla="*/ 0 h 42"/>
                <a:gd name="T2" fmla="*/ 12 w 12"/>
                <a:gd name="T3" fmla="*/ 6 h 42"/>
                <a:gd name="T4" fmla="*/ 12 w 12"/>
                <a:gd name="T5" fmla="*/ 6 h 42"/>
                <a:gd name="T6" fmla="*/ 12 w 12"/>
                <a:gd name="T7" fmla="*/ 12 h 42"/>
                <a:gd name="T8" fmla="*/ 6 w 12"/>
                <a:gd name="T9" fmla="*/ 18 h 42"/>
                <a:gd name="T10" fmla="*/ 6 w 12"/>
                <a:gd name="T11" fmla="*/ 30 h 42"/>
                <a:gd name="T12" fmla="*/ 6 w 12"/>
                <a:gd name="T13" fmla="*/ 36 h 42"/>
                <a:gd name="T14" fmla="*/ 0 w 12"/>
                <a:gd name="T15" fmla="*/ 36 h 42"/>
                <a:gd name="T16" fmla="*/ 0 w 12"/>
                <a:gd name="T17" fmla="*/ 42 h 42"/>
                <a:gd name="T18" fmla="*/ 0 w 12"/>
                <a:gd name="T19" fmla="*/ 36 h 42"/>
                <a:gd name="T20" fmla="*/ 0 w 12"/>
                <a:gd name="T21" fmla="*/ 30 h 42"/>
                <a:gd name="T22" fmla="*/ 0 w 12"/>
                <a:gd name="T23" fmla="*/ 24 h 42"/>
                <a:gd name="T24" fmla="*/ 0 w 12"/>
                <a:gd name="T25" fmla="*/ 18 h 42"/>
                <a:gd name="T26" fmla="*/ 6 w 12"/>
                <a:gd name="T27" fmla="*/ 12 h 42"/>
                <a:gd name="T28" fmla="*/ 6 w 12"/>
                <a:gd name="T29" fmla="*/ 6 h 42"/>
                <a:gd name="T30" fmla="*/ 12 w 12"/>
                <a:gd name="T31" fmla="*/ 0 h 42"/>
                <a:gd name="T32" fmla="*/ 12 w 12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42"/>
                <a:gd name="T53" fmla="*/ 12 w 12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42">
                  <a:moveTo>
                    <a:pt x="12" y="0"/>
                  </a:moveTo>
                  <a:lnTo>
                    <a:pt x="12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6" y="30"/>
                  </a:lnTo>
                  <a:lnTo>
                    <a:pt x="6" y="36"/>
                  </a:lnTo>
                  <a:lnTo>
                    <a:pt x="0" y="36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46" name="Freeform 31"/>
            <p:cNvSpPr>
              <a:spLocks/>
            </p:cNvSpPr>
            <p:nvPr/>
          </p:nvSpPr>
          <p:spPr bwMode="auto">
            <a:xfrm>
              <a:off x="5197" y="1051"/>
              <a:ext cx="42" cy="198"/>
            </a:xfrm>
            <a:custGeom>
              <a:avLst/>
              <a:gdLst>
                <a:gd name="T0" fmla="*/ 36 w 42"/>
                <a:gd name="T1" fmla="*/ 192 h 198"/>
                <a:gd name="T2" fmla="*/ 36 w 42"/>
                <a:gd name="T3" fmla="*/ 192 h 198"/>
                <a:gd name="T4" fmla="*/ 42 w 42"/>
                <a:gd name="T5" fmla="*/ 198 h 198"/>
                <a:gd name="T6" fmla="*/ 42 w 42"/>
                <a:gd name="T7" fmla="*/ 198 h 198"/>
                <a:gd name="T8" fmla="*/ 42 w 42"/>
                <a:gd name="T9" fmla="*/ 198 h 198"/>
                <a:gd name="T10" fmla="*/ 30 w 42"/>
                <a:gd name="T11" fmla="*/ 168 h 198"/>
                <a:gd name="T12" fmla="*/ 18 w 42"/>
                <a:gd name="T13" fmla="*/ 138 h 198"/>
                <a:gd name="T14" fmla="*/ 12 w 42"/>
                <a:gd name="T15" fmla="*/ 114 h 198"/>
                <a:gd name="T16" fmla="*/ 12 w 42"/>
                <a:gd name="T17" fmla="*/ 84 h 198"/>
                <a:gd name="T18" fmla="*/ 6 w 42"/>
                <a:gd name="T19" fmla="*/ 60 h 198"/>
                <a:gd name="T20" fmla="*/ 6 w 42"/>
                <a:gd name="T21" fmla="*/ 36 h 198"/>
                <a:gd name="T22" fmla="*/ 6 w 42"/>
                <a:gd name="T23" fmla="*/ 18 h 198"/>
                <a:gd name="T24" fmla="*/ 12 w 42"/>
                <a:gd name="T25" fmla="*/ 0 h 198"/>
                <a:gd name="T26" fmla="*/ 6 w 42"/>
                <a:gd name="T27" fmla="*/ 12 h 198"/>
                <a:gd name="T28" fmla="*/ 6 w 42"/>
                <a:gd name="T29" fmla="*/ 36 h 198"/>
                <a:gd name="T30" fmla="*/ 0 w 42"/>
                <a:gd name="T31" fmla="*/ 60 h 198"/>
                <a:gd name="T32" fmla="*/ 6 w 42"/>
                <a:gd name="T33" fmla="*/ 90 h 198"/>
                <a:gd name="T34" fmla="*/ 6 w 42"/>
                <a:gd name="T35" fmla="*/ 120 h 198"/>
                <a:gd name="T36" fmla="*/ 12 w 42"/>
                <a:gd name="T37" fmla="*/ 150 h 198"/>
                <a:gd name="T38" fmla="*/ 24 w 42"/>
                <a:gd name="T39" fmla="*/ 174 h 198"/>
                <a:gd name="T40" fmla="*/ 36 w 42"/>
                <a:gd name="T41" fmla="*/ 192 h 19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2"/>
                <a:gd name="T64" fmla="*/ 0 h 198"/>
                <a:gd name="T65" fmla="*/ 42 w 42"/>
                <a:gd name="T66" fmla="*/ 198 h 19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2" h="198">
                  <a:moveTo>
                    <a:pt x="36" y="192"/>
                  </a:moveTo>
                  <a:lnTo>
                    <a:pt x="36" y="192"/>
                  </a:lnTo>
                  <a:lnTo>
                    <a:pt x="42" y="198"/>
                  </a:lnTo>
                  <a:lnTo>
                    <a:pt x="30" y="168"/>
                  </a:lnTo>
                  <a:lnTo>
                    <a:pt x="18" y="138"/>
                  </a:lnTo>
                  <a:lnTo>
                    <a:pt x="12" y="114"/>
                  </a:lnTo>
                  <a:lnTo>
                    <a:pt x="12" y="84"/>
                  </a:lnTo>
                  <a:lnTo>
                    <a:pt x="6" y="60"/>
                  </a:lnTo>
                  <a:lnTo>
                    <a:pt x="6" y="36"/>
                  </a:lnTo>
                  <a:lnTo>
                    <a:pt x="6" y="18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6" y="36"/>
                  </a:lnTo>
                  <a:lnTo>
                    <a:pt x="0" y="60"/>
                  </a:lnTo>
                  <a:lnTo>
                    <a:pt x="6" y="90"/>
                  </a:lnTo>
                  <a:lnTo>
                    <a:pt x="6" y="120"/>
                  </a:lnTo>
                  <a:lnTo>
                    <a:pt x="12" y="150"/>
                  </a:lnTo>
                  <a:lnTo>
                    <a:pt x="24" y="174"/>
                  </a:lnTo>
                  <a:lnTo>
                    <a:pt x="36" y="19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47" name="Freeform 32"/>
            <p:cNvSpPr>
              <a:spLocks/>
            </p:cNvSpPr>
            <p:nvPr/>
          </p:nvSpPr>
          <p:spPr bwMode="auto">
            <a:xfrm>
              <a:off x="5203" y="1063"/>
              <a:ext cx="30" cy="30"/>
            </a:xfrm>
            <a:custGeom>
              <a:avLst/>
              <a:gdLst>
                <a:gd name="T0" fmla="*/ 30 w 30"/>
                <a:gd name="T1" fmla="*/ 0 h 30"/>
                <a:gd name="T2" fmla="*/ 30 w 30"/>
                <a:gd name="T3" fmla="*/ 0 h 30"/>
                <a:gd name="T4" fmla="*/ 24 w 30"/>
                <a:gd name="T5" fmla="*/ 0 h 30"/>
                <a:gd name="T6" fmla="*/ 18 w 30"/>
                <a:gd name="T7" fmla="*/ 0 h 30"/>
                <a:gd name="T8" fmla="*/ 18 w 30"/>
                <a:gd name="T9" fmla="*/ 6 h 30"/>
                <a:gd name="T10" fmla="*/ 12 w 30"/>
                <a:gd name="T11" fmla="*/ 12 h 30"/>
                <a:gd name="T12" fmla="*/ 6 w 30"/>
                <a:gd name="T13" fmla="*/ 12 h 30"/>
                <a:gd name="T14" fmla="*/ 0 w 30"/>
                <a:gd name="T15" fmla="*/ 24 h 30"/>
                <a:gd name="T16" fmla="*/ 0 w 30"/>
                <a:gd name="T17" fmla="*/ 30 h 30"/>
                <a:gd name="T18" fmla="*/ 6 w 30"/>
                <a:gd name="T19" fmla="*/ 24 h 30"/>
                <a:gd name="T20" fmla="*/ 6 w 30"/>
                <a:gd name="T21" fmla="*/ 18 h 30"/>
                <a:gd name="T22" fmla="*/ 12 w 30"/>
                <a:gd name="T23" fmla="*/ 18 h 30"/>
                <a:gd name="T24" fmla="*/ 18 w 30"/>
                <a:gd name="T25" fmla="*/ 12 h 30"/>
                <a:gd name="T26" fmla="*/ 24 w 30"/>
                <a:gd name="T27" fmla="*/ 12 h 30"/>
                <a:gd name="T28" fmla="*/ 24 w 30"/>
                <a:gd name="T29" fmla="*/ 6 h 30"/>
                <a:gd name="T30" fmla="*/ 30 w 30"/>
                <a:gd name="T31" fmla="*/ 0 h 30"/>
                <a:gd name="T32" fmla="*/ 30 w 30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0"/>
                <a:gd name="T53" fmla="*/ 30 w 30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0">
                  <a:moveTo>
                    <a:pt x="30" y="0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24" y="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48" name="Freeform 33"/>
            <p:cNvSpPr>
              <a:spLocks/>
            </p:cNvSpPr>
            <p:nvPr/>
          </p:nvSpPr>
          <p:spPr bwMode="auto">
            <a:xfrm>
              <a:off x="5203" y="1087"/>
              <a:ext cx="30" cy="36"/>
            </a:xfrm>
            <a:custGeom>
              <a:avLst/>
              <a:gdLst>
                <a:gd name="T0" fmla="*/ 30 w 30"/>
                <a:gd name="T1" fmla="*/ 6 h 36"/>
                <a:gd name="T2" fmla="*/ 30 w 30"/>
                <a:gd name="T3" fmla="*/ 0 h 36"/>
                <a:gd name="T4" fmla="*/ 24 w 30"/>
                <a:gd name="T5" fmla="*/ 6 h 36"/>
                <a:gd name="T6" fmla="*/ 24 w 30"/>
                <a:gd name="T7" fmla="*/ 6 h 36"/>
                <a:gd name="T8" fmla="*/ 18 w 30"/>
                <a:gd name="T9" fmla="*/ 12 h 36"/>
                <a:gd name="T10" fmla="*/ 12 w 30"/>
                <a:gd name="T11" fmla="*/ 18 h 36"/>
                <a:gd name="T12" fmla="*/ 6 w 30"/>
                <a:gd name="T13" fmla="*/ 24 h 36"/>
                <a:gd name="T14" fmla="*/ 0 w 30"/>
                <a:gd name="T15" fmla="*/ 30 h 36"/>
                <a:gd name="T16" fmla="*/ 0 w 30"/>
                <a:gd name="T17" fmla="*/ 36 h 36"/>
                <a:gd name="T18" fmla="*/ 0 w 30"/>
                <a:gd name="T19" fmla="*/ 36 h 36"/>
                <a:gd name="T20" fmla="*/ 6 w 30"/>
                <a:gd name="T21" fmla="*/ 30 h 36"/>
                <a:gd name="T22" fmla="*/ 12 w 30"/>
                <a:gd name="T23" fmla="*/ 30 h 36"/>
                <a:gd name="T24" fmla="*/ 18 w 30"/>
                <a:gd name="T25" fmla="*/ 24 h 36"/>
                <a:gd name="T26" fmla="*/ 24 w 30"/>
                <a:gd name="T27" fmla="*/ 18 h 36"/>
                <a:gd name="T28" fmla="*/ 30 w 30"/>
                <a:gd name="T29" fmla="*/ 12 h 36"/>
                <a:gd name="T30" fmla="*/ 30 w 30"/>
                <a:gd name="T31" fmla="*/ 6 h 36"/>
                <a:gd name="T32" fmla="*/ 30 w 30"/>
                <a:gd name="T33" fmla="*/ 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6"/>
                <a:gd name="T53" fmla="*/ 30 w 30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6">
                  <a:moveTo>
                    <a:pt x="30" y="6"/>
                  </a:moveTo>
                  <a:lnTo>
                    <a:pt x="30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8" y="24"/>
                  </a:lnTo>
                  <a:lnTo>
                    <a:pt x="24" y="18"/>
                  </a:lnTo>
                  <a:lnTo>
                    <a:pt x="30" y="12"/>
                  </a:lnTo>
                  <a:lnTo>
                    <a:pt x="3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49" name="Freeform 34"/>
            <p:cNvSpPr>
              <a:spLocks/>
            </p:cNvSpPr>
            <p:nvPr/>
          </p:nvSpPr>
          <p:spPr bwMode="auto">
            <a:xfrm>
              <a:off x="5203" y="1111"/>
              <a:ext cx="36" cy="30"/>
            </a:xfrm>
            <a:custGeom>
              <a:avLst/>
              <a:gdLst>
                <a:gd name="T0" fmla="*/ 36 w 36"/>
                <a:gd name="T1" fmla="*/ 0 h 30"/>
                <a:gd name="T2" fmla="*/ 36 w 36"/>
                <a:gd name="T3" fmla="*/ 0 h 30"/>
                <a:gd name="T4" fmla="*/ 30 w 36"/>
                <a:gd name="T5" fmla="*/ 0 h 30"/>
                <a:gd name="T6" fmla="*/ 24 w 36"/>
                <a:gd name="T7" fmla="*/ 6 h 30"/>
                <a:gd name="T8" fmla="*/ 18 w 36"/>
                <a:gd name="T9" fmla="*/ 6 h 30"/>
                <a:gd name="T10" fmla="*/ 12 w 36"/>
                <a:gd name="T11" fmla="*/ 12 h 30"/>
                <a:gd name="T12" fmla="*/ 6 w 36"/>
                <a:gd name="T13" fmla="*/ 18 h 30"/>
                <a:gd name="T14" fmla="*/ 0 w 36"/>
                <a:gd name="T15" fmla="*/ 24 h 30"/>
                <a:gd name="T16" fmla="*/ 0 w 36"/>
                <a:gd name="T17" fmla="*/ 30 h 30"/>
                <a:gd name="T18" fmla="*/ 0 w 36"/>
                <a:gd name="T19" fmla="*/ 30 h 30"/>
                <a:gd name="T20" fmla="*/ 6 w 36"/>
                <a:gd name="T21" fmla="*/ 30 h 30"/>
                <a:gd name="T22" fmla="*/ 12 w 36"/>
                <a:gd name="T23" fmla="*/ 24 h 30"/>
                <a:gd name="T24" fmla="*/ 24 w 36"/>
                <a:gd name="T25" fmla="*/ 18 h 30"/>
                <a:gd name="T26" fmla="*/ 30 w 36"/>
                <a:gd name="T27" fmla="*/ 12 h 30"/>
                <a:gd name="T28" fmla="*/ 36 w 36"/>
                <a:gd name="T29" fmla="*/ 6 h 30"/>
                <a:gd name="T30" fmla="*/ 36 w 36"/>
                <a:gd name="T31" fmla="*/ 6 h 30"/>
                <a:gd name="T32" fmla="*/ 36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36" y="0"/>
                  </a:moveTo>
                  <a:lnTo>
                    <a:pt x="36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24" y="18"/>
                  </a:lnTo>
                  <a:lnTo>
                    <a:pt x="30" y="12"/>
                  </a:lnTo>
                  <a:lnTo>
                    <a:pt x="36" y="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50" name="Freeform 35"/>
            <p:cNvSpPr>
              <a:spLocks/>
            </p:cNvSpPr>
            <p:nvPr/>
          </p:nvSpPr>
          <p:spPr bwMode="auto">
            <a:xfrm>
              <a:off x="5209" y="1147"/>
              <a:ext cx="36" cy="30"/>
            </a:xfrm>
            <a:custGeom>
              <a:avLst/>
              <a:gdLst>
                <a:gd name="T0" fmla="*/ 36 w 36"/>
                <a:gd name="T1" fmla="*/ 6 h 30"/>
                <a:gd name="T2" fmla="*/ 30 w 36"/>
                <a:gd name="T3" fmla="*/ 0 h 30"/>
                <a:gd name="T4" fmla="*/ 24 w 36"/>
                <a:gd name="T5" fmla="*/ 6 h 30"/>
                <a:gd name="T6" fmla="*/ 24 w 36"/>
                <a:gd name="T7" fmla="*/ 6 h 30"/>
                <a:gd name="T8" fmla="*/ 18 w 36"/>
                <a:gd name="T9" fmla="*/ 12 h 30"/>
                <a:gd name="T10" fmla="*/ 6 w 36"/>
                <a:gd name="T11" fmla="*/ 12 h 30"/>
                <a:gd name="T12" fmla="*/ 6 w 36"/>
                <a:gd name="T13" fmla="*/ 18 h 30"/>
                <a:gd name="T14" fmla="*/ 0 w 36"/>
                <a:gd name="T15" fmla="*/ 24 h 30"/>
                <a:gd name="T16" fmla="*/ 0 w 36"/>
                <a:gd name="T17" fmla="*/ 30 h 30"/>
                <a:gd name="T18" fmla="*/ 0 w 36"/>
                <a:gd name="T19" fmla="*/ 30 h 30"/>
                <a:gd name="T20" fmla="*/ 6 w 36"/>
                <a:gd name="T21" fmla="*/ 24 h 30"/>
                <a:gd name="T22" fmla="*/ 12 w 36"/>
                <a:gd name="T23" fmla="*/ 24 h 30"/>
                <a:gd name="T24" fmla="*/ 18 w 36"/>
                <a:gd name="T25" fmla="*/ 18 h 30"/>
                <a:gd name="T26" fmla="*/ 24 w 36"/>
                <a:gd name="T27" fmla="*/ 12 h 30"/>
                <a:gd name="T28" fmla="*/ 30 w 36"/>
                <a:gd name="T29" fmla="*/ 12 h 30"/>
                <a:gd name="T30" fmla="*/ 30 w 36"/>
                <a:gd name="T31" fmla="*/ 6 h 30"/>
                <a:gd name="T32" fmla="*/ 36 w 36"/>
                <a:gd name="T33" fmla="*/ 6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36" y="6"/>
                  </a:moveTo>
                  <a:lnTo>
                    <a:pt x="30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0" y="6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51" name="Freeform 36"/>
            <p:cNvSpPr>
              <a:spLocks/>
            </p:cNvSpPr>
            <p:nvPr/>
          </p:nvSpPr>
          <p:spPr bwMode="auto">
            <a:xfrm>
              <a:off x="5209" y="1171"/>
              <a:ext cx="36" cy="18"/>
            </a:xfrm>
            <a:custGeom>
              <a:avLst/>
              <a:gdLst>
                <a:gd name="T0" fmla="*/ 36 w 36"/>
                <a:gd name="T1" fmla="*/ 0 h 18"/>
                <a:gd name="T2" fmla="*/ 30 w 36"/>
                <a:gd name="T3" fmla="*/ 0 h 18"/>
                <a:gd name="T4" fmla="*/ 30 w 36"/>
                <a:gd name="T5" fmla="*/ 0 h 18"/>
                <a:gd name="T6" fmla="*/ 24 w 36"/>
                <a:gd name="T7" fmla="*/ 0 h 18"/>
                <a:gd name="T8" fmla="*/ 18 w 36"/>
                <a:gd name="T9" fmla="*/ 0 h 18"/>
                <a:gd name="T10" fmla="*/ 12 w 36"/>
                <a:gd name="T11" fmla="*/ 6 h 18"/>
                <a:gd name="T12" fmla="*/ 6 w 36"/>
                <a:gd name="T13" fmla="*/ 6 h 18"/>
                <a:gd name="T14" fmla="*/ 6 w 36"/>
                <a:gd name="T15" fmla="*/ 12 h 18"/>
                <a:gd name="T16" fmla="*/ 0 w 36"/>
                <a:gd name="T17" fmla="*/ 18 h 18"/>
                <a:gd name="T18" fmla="*/ 6 w 36"/>
                <a:gd name="T19" fmla="*/ 18 h 18"/>
                <a:gd name="T20" fmla="*/ 12 w 36"/>
                <a:gd name="T21" fmla="*/ 18 h 18"/>
                <a:gd name="T22" fmla="*/ 18 w 36"/>
                <a:gd name="T23" fmla="*/ 12 h 18"/>
                <a:gd name="T24" fmla="*/ 18 w 36"/>
                <a:gd name="T25" fmla="*/ 12 h 18"/>
                <a:gd name="T26" fmla="*/ 24 w 36"/>
                <a:gd name="T27" fmla="*/ 12 h 18"/>
                <a:gd name="T28" fmla="*/ 30 w 36"/>
                <a:gd name="T29" fmla="*/ 6 h 18"/>
                <a:gd name="T30" fmla="*/ 36 w 36"/>
                <a:gd name="T31" fmla="*/ 6 h 18"/>
                <a:gd name="T32" fmla="*/ 36 w 36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36" y="0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52" name="Freeform 37"/>
            <p:cNvSpPr>
              <a:spLocks/>
            </p:cNvSpPr>
            <p:nvPr/>
          </p:nvSpPr>
          <p:spPr bwMode="auto">
            <a:xfrm>
              <a:off x="5221" y="1207"/>
              <a:ext cx="24" cy="12"/>
            </a:xfrm>
            <a:custGeom>
              <a:avLst/>
              <a:gdLst>
                <a:gd name="T0" fmla="*/ 24 w 24"/>
                <a:gd name="T1" fmla="*/ 0 h 12"/>
                <a:gd name="T2" fmla="*/ 24 w 24"/>
                <a:gd name="T3" fmla="*/ 0 h 12"/>
                <a:gd name="T4" fmla="*/ 24 w 24"/>
                <a:gd name="T5" fmla="*/ 0 h 12"/>
                <a:gd name="T6" fmla="*/ 18 w 24"/>
                <a:gd name="T7" fmla="*/ 0 h 12"/>
                <a:gd name="T8" fmla="*/ 12 w 24"/>
                <a:gd name="T9" fmla="*/ 0 h 12"/>
                <a:gd name="T10" fmla="*/ 6 w 24"/>
                <a:gd name="T11" fmla="*/ 6 h 12"/>
                <a:gd name="T12" fmla="*/ 6 w 24"/>
                <a:gd name="T13" fmla="*/ 6 h 12"/>
                <a:gd name="T14" fmla="*/ 0 w 24"/>
                <a:gd name="T15" fmla="*/ 12 h 12"/>
                <a:gd name="T16" fmla="*/ 0 w 24"/>
                <a:gd name="T17" fmla="*/ 12 h 12"/>
                <a:gd name="T18" fmla="*/ 6 w 24"/>
                <a:gd name="T19" fmla="*/ 12 h 12"/>
                <a:gd name="T20" fmla="*/ 6 w 24"/>
                <a:gd name="T21" fmla="*/ 12 h 12"/>
                <a:gd name="T22" fmla="*/ 12 w 24"/>
                <a:gd name="T23" fmla="*/ 12 h 12"/>
                <a:gd name="T24" fmla="*/ 18 w 24"/>
                <a:gd name="T25" fmla="*/ 6 h 12"/>
                <a:gd name="T26" fmla="*/ 18 w 24"/>
                <a:gd name="T27" fmla="*/ 6 h 12"/>
                <a:gd name="T28" fmla="*/ 24 w 24"/>
                <a:gd name="T29" fmla="*/ 6 h 12"/>
                <a:gd name="T30" fmla="*/ 24 w 24"/>
                <a:gd name="T31" fmla="*/ 0 h 12"/>
                <a:gd name="T32" fmla="*/ 24 w 24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2"/>
                <a:gd name="T53" fmla="*/ 24 w 2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2">
                  <a:moveTo>
                    <a:pt x="24" y="0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53" name="Freeform 38"/>
            <p:cNvSpPr>
              <a:spLocks/>
            </p:cNvSpPr>
            <p:nvPr/>
          </p:nvSpPr>
          <p:spPr bwMode="auto">
            <a:xfrm>
              <a:off x="5227" y="1225"/>
              <a:ext cx="18" cy="12"/>
            </a:xfrm>
            <a:custGeom>
              <a:avLst/>
              <a:gdLst>
                <a:gd name="T0" fmla="*/ 18 w 18"/>
                <a:gd name="T1" fmla="*/ 0 h 12"/>
                <a:gd name="T2" fmla="*/ 12 w 18"/>
                <a:gd name="T3" fmla="*/ 0 h 12"/>
                <a:gd name="T4" fmla="*/ 12 w 18"/>
                <a:gd name="T5" fmla="*/ 0 h 12"/>
                <a:gd name="T6" fmla="*/ 12 w 18"/>
                <a:gd name="T7" fmla="*/ 0 h 12"/>
                <a:gd name="T8" fmla="*/ 6 w 18"/>
                <a:gd name="T9" fmla="*/ 0 h 12"/>
                <a:gd name="T10" fmla="*/ 6 w 18"/>
                <a:gd name="T11" fmla="*/ 0 h 12"/>
                <a:gd name="T12" fmla="*/ 0 w 18"/>
                <a:gd name="T13" fmla="*/ 6 h 12"/>
                <a:gd name="T14" fmla="*/ 0 w 18"/>
                <a:gd name="T15" fmla="*/ 6 h 12"/>
                <a:gd name="T16" fmla="*/ 0 w 18"/>
                <a:gd name="T17" fmla="*/ 12 h 12"/>
                <a:gd name="T18" fmla="*/ 0 w 18"/>
                <a:gd name="T19" fmla="*/ 6 h 12"/>
                <a:gd name="T20" fmla="*/ 6 w 18"/>
                <a:gd name="T21" fmla="*/ 6 h 12"/>
                <a:gd name="T22" fmla="*/ 6 w 18"/>
                <a:gd name="T23" fmla="*/ 6 h 12"/>
                <a:gd name="T24" fmla="*/ 12 w 18"/>
                <a:gd name="T25" fmla="*/ 6 h 12"/>
                <a:gd name="T26" fmla="*/ 12 w 18"/>
                <a:gd name="T27" fmla="*/ 0 h 12"/>
                <a:gd name="T28" fmla="*/ 18 w 18"/>
                <a:gd name="T29" fmla="*/ 0 h 12"/>
                <a:gd name="T30" fmla="*/ 18 w 18"/>
                <a:gd name="T31" fmla="*/ 0 h 12"/>
                <a:gd name="T32" fmla="*/ 18 w 18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2"/>
                <a:gd name="T53" fmla="*/ 18 w 1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2">
                  <a:moveTo>
                    <a:pt x="18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54" name="Freeform 39"/>
            <p:cNvSpPr>
              <a:spLocks/>
            </p:cNvSpPr>
            <p:nvPr/>
          </p:nvSpPr>
          <p:spPr bwMode="auto">
            <a:xfrm>
              <a:off x="5203" y="1075"/>
              <a:ext cx="30" cy="36"/>
            </a:xfrm>
            <a:custGeom>
              <a:avLst/>
              <a:gdLst>
                <a:gd name="T0" fmla="*/ 30 w 30"/>
                <a:gd name="T1" fmla="*/ 6 h 36"/>
                <a:gd name="T2" fmla="*/ 30 w 30"/>
                <a:gd name="T3" fmla="*/ 0 h 36"/>
                <a:gd name="T4" fmla="*/ 24 w 30"/>
                <a:gd name="T5" fmla="*/ 0 h 36"/>
                <a:gd name="T6" fmla="*/ 18 w 30"/>
                <a:gd name="T7" fmla="*/ 6 h 36"/>
                <a:gd name="T8" fmla="*/ 18 w 30"/>
                <a:gd name="T9" fmla="*/ 12 h 36"/>
                <a:gd name="T10" fmla="*/ 12 w 30"/>
                <a:gd name="T11" fmla="*/ 12 h 36"/>
                <a:gd name="T12" fmla="*/ 6 w 30"/>
                <a:gd name="T13" fmla="*/ 18 h 36"/>
                <a:gd name="T14" fmla="*/ 0 w 30"/>
                <a:gd name="T15" fmla="*/ 30 h 36"/>
                <a:gd name="T16" fmla="*/ 0 w 30"/>
                <a:gd name="T17" fmla="*/ 36 h 36"/>
                <a:gd name="T18" fmla="*/ 0 w 30"/>
                <a:gd name="T19" fmla="*/ 30 h 36"/>
                <a:gd name="T20" fmla="*/ 6 w 30"/>
                <a:gd name="T21" fmla="*/ 30 h 36"/>
                <a:gd name="T22" fmla="*/ 12 w 30"/>
                <a:gd name="T23" fmla="*/ 24 h 36"/>
                <a:gd name="T24" fmla="*/ 18 w 30"/>
                <a:gd name="T25" fmla="*/ 18 h 36"/>
                <a:gd name="T26" fmla="*/ 24 w 30"/>
                <a:gd name="T27" fmla="*/ 12 h 36"/>
                <a:gd name="T28" fmla="*/ 30 w 30"/>
                <a:gd name="T29" fmla="*/ 12 h 36"/>
                <a:gd name="T30" fmla="*/ 30 w 30"/>
                <a:gd name="T31" fmla="*/ 6 h 36"/>
                <a:gd name="T32" fmla="*/ 30 w 30"/>
                <a:gd name="T33" fmla="*/ 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6"/>
                <a:gd name="T53" fmla="*/ 30 w 30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6">
                  <a:moveTo>
                    <a:pt x="30" y="6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55" name="Freeform 40"/>
            <p:cNvSpPr>
              <a:spLocks/>
            </p:cNvSpPr>
            <p:nvPr/>
          </p:nvSpPr>
          <p:spPr bwMode="auto">
            <a:xfrm>
              <a:off x="5203" y="1051"/>
              <a:ext cx="24" cy="24"/>
            </a:xfrm>
            <a:custGeom>
              <a:avLst/>
              <a:gdLst>
                <a:gd name="T0" fmla="*/ 24 w 24"/>
                <a:gd name="T1" fmla="*/ 0 h 24"/>
                <a:gd name="T2" fmla="*/ 24 w 24"/>
                <a:gd name="T3" fmla="*/ 0 h 24"/>
                <a:gd name="T4" fmla="*/ 24 w 24"/>
                <a:gd name="T5" fmla="*/ 0 h 24"/>
                <a:gd name="T6" fmla="*/ 18 w 24"/>
                <a:gd name="T7" fmla="*/ 0 h 24"/>
                <a:gd name="T8" fmla="*/ 12 w 24"/>
                <a:gd name="T9" fmla="*/ 0 h 24"/>
                <a:gd name="T10" fmla="*/ 12 w 24"/>
                <a:gd name="T11" fmla="*/ 6 h 24"/>
                <a:gd name="T12" fmla="*/ 6 w 24"/>
                <a:gd name="T13" fmla="*/ 12 h 24"/>
                <a:gd name="T14" fmla="*/ 0 w 24"/>
                <a:gd name="T15" fmla="*/ 18 h 24"/>
                <a:gd name="T16" fmla="*/ 0 w 24"/>
                <a:gd name="T17" fmla="*/ 24 h 24"/>
                <a:gd name="T18" fmla="*/ 6 w 24"/>
                <a:gd name="T19" fmla="*/ 18 h 24"/>
                <a:gd name="T20" fmla="*/ 6 w 24"/>
                <a:gd name="T21" fmla="*/ 18 h 24"/>
                <a:gd name="T22" fmla="*/ 12 w 24"/>
                <a:gd name="T23" fmla="*/ 12 h 24"/>
                <a:gd name="T24" fmla="*/ 18 w 24"/>
                <a:gd name="T25" fmla="*/ 12 h 24"/>
                <a:gd name="T26" fmla="*/ 18 w 24"/>
                <a:gd name="T27" fmla="*/ 6 h 24"/>
                <a:gd name="T28" fmla="*/ 24 w 24"/>
                <a:gd name="T29" fmla="*/ 6 h 24"/>
                <a:gd name="T30" fmla="*/ 24 w 24"/>
                <a:gd name="T31" fmla="*/ 0 h 24"/>
                <a:gd name="T32" fmla="*/ 24 w 24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24" y="0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56" name="Freeform 41"/>
            <p:cNvSpPr>
              <a:spLocks/>
            </p:cNvSpPr>
            <p:nvPr/>
          </p:nvSpPr>
          <p:spPr bwMode="auto">
            <a:xfrm>
              <a:off x="5203" y="1135"/>
              <a:ext cx="36" cy="30"/>
            </a:xfrm>
            <a:custGeom>
              <a:avLst/>
              <a:gdLst>
                <a:gd name="T0" fmla="*/ 36 w 36"/>
                <a:gd name="T1" fmla="*/ 0 h 30"/>
                <a:gd name="T2" fmla="*/ 36 w 36"/>
                <a:gd name="T3" fmla="*/ 0 h 30"/>
                <a:gd name="T4" fmla="*/ 30 w 36"/>
                <a:gd name="T5" fmla="*/ 0 h 30"/>
                <a:gd name="T6" fmla="*/ 24 w 36"/>
                <a:gd name="T7" fmla="*/ 6 h 30"/>
                <a:gd name="T8" fmla="*/ 18 w 36"/>
                <a:gd name="T9" fmla="*/ 6 h 30"/>
                <a:gd name="T10" fmla="*/ 12 w 36"/>
                <a:gd name="T11" fmla="*/ 12 h 30"/>
                <a:gd name="T12" fmla="*/ 6 w 36"/>
                <a:gd name="T13" fmla="*/ 18 h 30"/>
                <a:gd name="T14" fmla="*/ 0 w 36"/>
                <a:gd name="T15" fmla="*/ 24 h 30"/>
                <a:gd name="T16" fmla="*/ 0 w 36"/>
                <a:gd name="T17" fmla="*/ 30 h 30"/>
                <a:gd name="T18" fmla="*/ 6 w 36"/>
                <a:gd name="T19" fmla="*/ 24 h 30"/>
                <a:gd name="T20" fmla="*/ 6 w 36"/>
                <a:gd name="T21" fmla="*/ 24 h 30"/>
                <a:gd name="T22" fmla="*/ 12 w 36"/>
                <a:gd name="T23" fmla="*/ 18 h 30"/>
                <a:gd name="T24" fmla="*/ 24 w 36"/>
                <a:gd name="T25" fmla="*/ 18 h 30"/>
                <a:gd name="T26" fmla="*/ 24 w 36"/>
                <a:gd name="T27" fmla="*/ 12 h 30"/>
                <a:gd name="T28" fmla="*/ 30 w 36"/>
                <a:gd name="T29" fmla="*/ 6 h 30"/>
                <a:gd name="T30" fmla="*/ 36 w 36"/>
                <a:gd name="T31" fmla="*/ 6 h 30"/>
                <a:gd name="T32" fmla="*/ 36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36" y="0"/>
                  </a:moveTo>
                  <a:lnTo>
                    <a:pt x="36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57" name="Freeform 42"/>
            <p:cNvSpPr>
              <a:spLocks/>
            </p:cNvSpPr>
            <p:nvPr/>
          </p:nvSpPr>
          <p:spPr bwMode="auto">
            <a:xfrm>
              <a:off x="5215" y="1189"/>
              <a:ext cx="30" cy="18"/>
            </a:xfrm>
            <a:custGeom>
              <a:avLst/>
              <a:gdLst>
                <a:gd name="T0" fmla="*/ 30 w 30"/>
                <a:gd name="T1" fmla="*/ 0 h 18"/>
                <a:gd name="T2" fmla="*/ 30 w 30"/>
                <a:gd name="T3" fmla="*/ 0 h 18"/>
                <a:gd name="T4" fmla="*/ 24 w 30"/>
                <a:gd name="T5" fmla="*/ 0 h 18"/>
                <a:gd name="T6" fmla="*/ 18 w 30"/>
                <a:gd name="T7" fmla="*/ 0 h 18"/>
                <a:gd name="T8" fmla="*/ 12 w 30"/>
                <a:gd name="T9" fmla="*/ 0 h 18"/>
                <a:gd name="T10" fmla="*/ 12 w 30"/>
                <a:gd name="T11" fmla="*/ 6 h 18"/>
                <a:gd name="T12" fmla="*/ 6 w 30"/>
                <a:gd name="T13" fmla="*/ 12 h 18"/>
                <a:gd name="T14" fmla="*/ 0 w 30"/>
                <a:gd name="T15" fmla="*/ 12 h 18"/>
                <a:gd name="T16" fmla="*/ 0 w 30"/>
                <a:gd name="T17" fmla="*/ 18 h 18"/>
                <a:gd name="T18" fmla="*/ 0 w 30"/>
                <a:gd name="T19" fmla="*/ 18 h 18"/>
                <a:gd name="T20" fmla="*/ 6 w 30"/>
                <a:gd name="T21" fmla="*/ 12 h 18"/>
                <a:gd name="T22" fmla="*/ 12 w 30"/>
                <a:gd name="T23" fmla="*/ 12 h 18"/>
                <a:gd name="T24" fmla="*/ 18 w 30"/>
                <a:gd name="T25" fmla="*/ 12 h 18"/>
                <a:gd name="T26" fmla="*/ 24 w 30"/>
                <a:gd name="T27" fmla="*/ 6 h 18"/>
                <a:gd name="T28" fmla="*/ 24 w 30"/>
                <a:gd name="T29" fmla="*/ 6 h 18"/>
                <a:gd name="T30" fmla="*/ 30 w 30"/>
                <a:gd name="T31" fmla="*/ 0 h 18"/>
                <a:gd name="T32" fmla="*/ 30 w 30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30" y="0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58" name="Freeform 43"/>
            <p:cNvSpPr>
              <a:spLocks/>
            </p:cNvSpPr>
            <p:nvPr/>
          </p:nvSpPr>
          <p:spPr bwMode="auto">
            <a:xfrm>
              <a:off x="5203" y="1033"/>
              <a:ext cx="6" cy="30"/>
            </a:xfrm>
            <a:custGeom>
              <a:avLst/>
              <a:gdLst>
                <a:gd name="T0" fmla="*/ 0 w 6"/>
                <a:gd name="T1" fmla="*/ 30 h 30"/>
                <a:gd name="T2" fmla="*/ 0 w 6"/>
                <a:gd name="T3" fmla="*/ 24 h 30"/>
                <a:gd name="T4" fmla="*/ 0 w 6"/>
                <a:gd name="T5" fmla="*/ 12 h 30"/>
                <a:gd name="T6" fmla="*/ 0 w 6"/>
                <a:gd name="T7" fmla="*/ 0 h 30"/>
                <a:gd name="T8" fmla="*/ 0 w 6"/>
                <a:gd name="T9" fmla="*/ 0 h 30"/>
                <a:gd name="T10" fmla="*/ 6 w 6"/>
                <a:gd name="T11" fmla="*/ 0 h 30"/>
                <a:gd name="T12" fmla="*/ 6 w 6"/>
                <a:gd name="T13" fmla="*/ 12 h 30"/>
                <a:gd name="T14" fmla="*/ 6 w 6"/>
                <a:gd name="T15" fmla="*/ 18 h 30"/>
                <a:gd name="T16" fmla="*/ 0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0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59" name="Freeform 44"/>
            <p:cNvSpPr>
              <a:spLocks/>
            </p:cNvSpPr>
            <p:nvPr/>
          </p:nvSpPr>
          <p:spPr bwMode="auto">
            <a:xfrm>
              <a:off x="5167" y="1051"/>
              <a:ext cx="36" cy="42"/>
            </a:xfrm>
            <a:custGeom>
              <a:avLst/>
              <a:gdLst>
                <a:gd name="T0" fmla="*/ 36 w 36"/>
                <a:gd name="T1" fmla="*/ 42 h 42"/>
                <a:gd name="T2" fmla="*/ 30 w 36"/>
                <a:gd name="T3" fmla="*/ 36 h 42"/>
                <a:gd name="T4" fmla="*/ 30 w 36"/>
                <a:gd name="T5" fmla="*/ 30 h 42"/>
                <a:gd name="T6" fmla="*/ 24 w 36"/>
                <a:gd name="T7" fmla="*/ 24 h 42"/>
                <a:gd name="T8" fmla="*/ 18 w 36"/>
                <a:gd name="T9" fmla="*/ 18 h 42"/>
                <a:gd name="T10" fmla="*/ 12 w 36"/>
                <a:gd name="T11" fmla="*/ 12 h 42"/>
                <a:gd name="T12" fmla="*/ 12 w 36"/>
                <a:gd name="T13" fmla="*/ 6 h 42"/>
                <a:gd name="T14" fmla="*/ 6 w 36"/>
                <a:gd name="T15" fmla="*/ 0 h 42"/>
                <a:gd name="T16" fmla="*/ 6 w 36"/>
                <a:gd name="T17" fmla="*/ 0 h 42"/>
                <a:gd name="T18" fmla="*/ 0 w 36"/>
                <a:gd name="T19" fmla="*/ 6 h 42"/>
                <a:gd name="T20" fmla="*/ 6 w 36"/>
                <a:gd name="T21" fmla="*/ 12 h 42"/>
                <a:gd name="T22" fmla="*/ 12 w 36"/>
                <a:gd name="T23" fmla="*/ 18 h 42"/>
                <a:gd name="T24" fmla="*/ 18 w 36"/>
                <a:gd name="T25" fmla="*/ 24 h 42"/>
                <a:gd name="T26" fmla="*/ 24 w 36"/>
                <a:gd name="T27" fmla="*/ 30 h 42"/>
                <a:gd name="T28" fmla="*/ 30 w 36"/>
                <a:gd name="T29" fmla="*/ 36 h 42"/>
                <a:gd name="T30" fmla="*/ 30 w 36"/>
                <a:gd name="T31" fmla="*/ 42 h 42"/>
                <a:gd name="T32" fmla="*/ 36 w 36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2"/>
                <a:gd name="T53" fmla="*/ 36 w 36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2">
                  <a:moveTo>
                    <a:pt x="36" y="42"/>
                  </a:moveTo>
                  <a:lnTo>
                    <a:pt x="30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30" y="36"/>
                  </a:lnTo>
                  <a:lnTo>
                    <a:pt x="30" y="42"/>
                  </a:lnTo>
                  <a:lnTo>
                    <a:pt x="36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60" name="Freeform 45"/>
            <p:cNvSpPr>
              <a:spLocks/>
            </p:cNvSpPr>
            <p:nvPr/>
          </p:nvSpPr>
          <p:spPr bwMode="auto">
            <a:xfrm>
              <a:off x="5167" y="1069"/>
              <a:ext cx="36" cy="42"/>
            </a:xfrm>
            <a:custGeom>
              <a:avLst/>
              <a:gdLst>
                <a:gd name="T0" fmla="*/ 36 w 36"/>
                <a:gd name="T1" fmla="*/ 42 h 42"/>
                <a:gd name="T2" fmla="*/ 30 w 36"/>
                <a:gd name="T3" fmla="*/ 36 h 42"/>
                <a:gd name="T4" fmla="*/ 30 w 36"/>
                <a:gd name="T5" fmla="*/ 30 h 42"/>
                <a:gd name="T6" fmla="*/ 24 w 36"/>
                <a:gd name="T7" fmla="*/ 24 h 42"/>
                <a:gd name="T8" fmla="*/ 18 w 36"/>
                <a:gd name="T9" fmla="*/ 12 h 42"/>
                <a:gd name="T10" fmla="*/ 12 w 36"/>
                <a:gd name="T11" fmla="*/ 6 h 42"/>
                <a:gd name="T12" fmla="*/ 6 w 36"/>
                <a:gd name="T13" fmla="*/ 6 h 42"/>
                <a:gd name="T14" fmla="*/ 6 w 36"/>
                <a:gd name="T15" fmla="*/ 0 h 42"/>
                <a:gd name="T16" fmla="*/ 0 w 36"/>
                <a:gd name="T17" fmla="*/ 0 h 42"/>
                <a:gd name="T18" fmla="*/ 0 w 36"/>
                <a:gd name="T19" fmla="*/ 6 h 42"/>
                <a:gd name="T20" fmla="*/ 6 w 36"/>
                <a:gd name="T21" fmla="*/ 12 h 42"/>
                <a:gd name="T22" fmla="*/ 12 w 36"/>
                <a:gd name="T23" fmla="*/ 18 h 42"/>
                <a:gd name="T24" fmla="*/ 18 w 36"/>
                <a:gd name="T25" fmla="*/ 24 h 42"/>
                <a:gd name="T26" fmla="*/ 24 w 36"/>
                <a:gd name="T27" fmla="*/ 30 h 42"/>
                <a:gd name="T28" fmla="*/ 30 w 36"/>
                <a:gd name="T29" fmla="*/ 36 h 42"/>
                <a:gd name="T30" fmla="*/ 30 w 36"/>
                <a:gd name="T31" fmla="*/ 36 h 42"/>
                <a:gd name="T32" fmla="*/ 36 w 36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2"/>
                <a:gd name="T53" fmla="*/ 36 w 36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2">
                  <a:moveTo>
                    <a:pt x="36" y="42"/>
                  </a:moveTo>
                  <a:lnTo>
                    <a:pt x="30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30" y="36"/>
                  </a:lnTo>
                  <a:lnTo>
                    <a:pt x="36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61" name="Freeform 46"/>
            <p:cNvSpPr>
              <a:spLocks/>
            </p:cNvSpPr>
            <p:nvPr/>
          </p:nvSpPr>
          <p:spPr bwMode="auto">
            <a:xfrm>
              <a:off x="5167" y="1093"/>
              <a:ext cx="36" cy="36"/>
            </a:xfrm>
            <a:custGeom>
              <a:avLst/>
              <a:gdLst>
                <a:gd name="T0" fmla="*/ 36 w 36"/>
                <a:gd name="T1" fmla="*/ 36 h 36"/>
                <a:gd name="T2" fmla="*/ 30 w 36"/>
                <a:gd name="T3" fmla="*/ 30 h 36"/>
                <a:gd name="T4" fmla="*/ 30 w 36"/>
                <a:gd name="T5" fmla="*/ 24 h 36"/>
                <a:gd name="T6" fmla="*/ 24 w 36"/>
                <a:gd name="T7" fmla="*/ 12 h 36"/>
                <a:gd name="T8" fmla="*/ 18 w 36"/>
                <a:gd name="T9" fmla="*/ 12 h 36"/>
                <a:gd name="T10" fmla="*/ 12 w 36"/>
                <a:gd name="T11" fmla="*/ 6 h 36"/>
                <a:gd name="T12" fmla="*/ 6 w 36"/>
                <a:gd name="T13" fmla="*/ 0 h 36"/>
                <a:gd name="T14" fmla="*/ 0 w 36"/>
                <a:gd name="T15" fmla="*/ 0 h 36"/>
                <a:gd name="T16" fmla="*/ 0 w 36"/>
                <a:gd name="T17" fmla="*/ 0 h 36"/>
                <a:gd name="T18" fmla="*/ 0 w 36"/>
                <a:gd name="T19" fmla="*/ 0 h 36"/>
                <a:gd name="T20" fmla="*/ 6 w 36"/>
                <a:gd name="T21" fmla="*/ 6 h 36"/>
                <a:gd name="T22" fmla="*/ 6 w 36"/>
                <a:gd name="T23" fmla="*/ 12 h 36"/>
                <a:gd name="T24" fmla="*/ 18 w 36"/>
                <a:gd name="T25" fmla="*/ 18 h 36"/>
                <a:gd name="T26" fmla="*/ 24 w 36"/>
                <a:gd name="T27" fmla="*/ 18 h 36"/>
                <a:gd name="T28" fmla="*/ 30 w 36"/>
                <a:gd name="T29" fmla="*/ 24 h 36"/>
                <a:gd name="T30" fmla="*/ 30 w 36"/>
                <a:gd name="T31" fmla="*/ 30 h 36"/>
                <a:gd name="T32" fmla="*/ 36 w 36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36" y="36"/>
                  </a:moveTo>
                  <a:lnTo>
                    <a:pt x="30" y="30"/>
                  </a:lnTo>
                  <a:lnTo>
                    <a:pt x="30" y="24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6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62" name="Freeform 47"/>
            <p:cNvSpPr>
              <a:spLocks/>
            </p:cNvSpPr>
            <p:nvPr/>
          </p:nvSpPr>
          <p:spPr bwMode="auto">
            <a:xfrm>
              <a:off x="5173" y="1117"/>
              <a:ext cx="30" cy="24"/>
            </a:xfrm>
            <a:custGeom>
              <a:avLst/>
              <a:gdLst>
                <a:gd name="T0" fmla="*/ 30 w 30"/>
                <a:gd name="T1" fmla="*/ 24 h 24"/>
                <a:gd name="T2" fmla="*/ 30 w 30"/>
                <a:gd name="T3" fmla="*/ 24 h 24"/>
                <a:gd name="T4" fmla="*/ 24 w 30"/>
                <a:gd name="T5" fmla="*/ 18 h 24"/>
                <a:gd name="T6" fmla="*/ 18 w 30"/>
                <a:gd name="T7" fmla="*/ 12 h 24"/>
                <a:gd name="T8" fmla="*/ 12 w 30"/>
                <a:gd name="T9" fmla="*/ 6 h 24"/>
                <a:gd name="T10" fmla="*/ 6 w 30"/>
                <a:gd name="T11" fmla="*/ 0 h 24"/>
                <a:gd name="T12" fmla="*/ 0 w 30"/>
                <a:gd name="T13" fmla="*/ 0 h 24"/>
                <a:gd name="T14" fmla="*/ 0 w 30"/>
                <a:gd name="T15" fmla="*/ 0 h 24"/>
                <a:gd name="T16" fmla="*/ 0 w 30"/>
                <a:gd name="T17" fmla="*/ 0 h 24"/>
                <a:gd name="T18" fmla="*/ 0 w 30"/>
                <a:gd name="T19" fmla="*/ 6 h 24"/>
                <a:gd name="T20" fmla="*/ 0 w 30"/>
                <a:gd name="T21" fmla="*/ 6 h 24"/>
                <a:gd name="T22" fmla="*/ 6 w 30"/>
                <a:gd name="T23" fmla="*/ 12 h 24"/>
                <a:gd name="T24" fmla="*/ 12 w 30"/>
                <a:gd name="T25" fmla="*/ 12 h 24"/>
                <a:gd name="T26" fmla="*/ 18 w 30"/>
                <a:gd name="T27" fmla="*/ 18 h 24"/>
                <a:gd name="T28" fmla="*/ 24 w 30"/>
                <a:gd name="T29" fmla="*/ 18 h 24"/>
                <a:gd name="T30" fmla="*/ 30 w 30"/>
                <a:gd name="T31" fmla="*/ 24 h 24"/>
                <a:gd name="T32" fmla="*/ 30 w 30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24"/>
                <a:gd name="T53" fmla="*/ 30 w 30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24">
                  <a:moveTo>
                    <a:pt x="30" y="24"/>
                  </a:moveTo>
                  <a:lnTo>
                    <a:pt x="30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63" name="Freeform 48"/>
            <p:cNvSpPr>
              <a:spLocks/>
            </p:cNvSpPr>
            <p:nvPr/>
          </p:nvSpPr>
          <p:spPr bwMode="auto">
            <a:xfrm>
              <a:off x="5173" y="1135"/>
              <a:ext cx="36" cy="24"/>
            </a:xfrm>
            <a:custGeom>
              <a:avLst/>
              <a:gdLst>
                <a:gd name="T0" fmla="*/ 36 w 36"/>
                <a:gd name="T1" fmla="*/ 24 h 24"/>
                <a:gd name="T2" fmla="*/ 30 w 36"/>
                <a:gd name="T3" fmla="*/ 24 h 24"/>
                <a:gd name="T4" fmla="*/ 24 w 36"/>
                <a:gd name="T5" fmla="*/ 18 h 24"/>
                <a:gd name="T6" fmla="*/ 18 w 36"/>
                <a:gd name="T7" fmla="*/ 12 h 24"/>
                <a:gd name="T8" fmla="*/ 12 w 36"/>
                <a:gd name="T9" fmla="*/ 12 h 24"/>
                <a:gd name="T10" fmla="*/ 6 w 36"/>
                <a:gd name="T11" fmla="*/ 6 h 24"/>
                <a:gd name="T12" fmla="*/ 6 w 36"/>
                <a:gd name="T13" fmla="*/ 6 h 24"/>
                <a:gd name="T14" fmla="*/ 0 w 36"/>
                <a:gd name="T15" fmla="*/ 0 h 24"/>
                <a:gd name="T16" fmla="*/ 0 w 36"/>
                <a:gd name="T17" fmla="*/ 6 h 24"/>
                <a:gd name="T18" fmla="*/ 0 w 36"/>
                <a:gd name="T19" fmla="*/ 6 h 24"/>
                <a:gd name="T20" fmla="*/ 6 w 36"/>
                <a:gd name="T21" fmla="*/ 12 h 24"/>
                <a:gd name="T22" fmla="*/ 12 w 36"/>
                <a:gd name="T23" fmla="*/ 18 h 24"/>
                <a:gd name="T24" fmla="*/ 18 w 36"/>
                <a:gd name="T25" fmla="*/ 18 h 24"/>
                <a:gd name="T26" fmla="*/ 24 w 36"/>
                <a:gd name="T27" fmla="*/ 24 h 24"/>
                <a:gd name="T28" fmla="*/ 24 w 36"/>
                <a:gd name="T29" fmla="*/ 24 h 24"/>
                <a:gd name="T30" fmla="*/ 30 w 36"/>
                <a:gd name="T31" fmla="*/ 24 h 24"/>
                <a:gd name="T32" fmla="*/ 36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36" y="24"/>
                  </a:moveTo>
                  <a:lnTo>
                    <a:pt x="30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6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64" name="Freeform 49"/>
            <p:cNvSpPr>
              <a:spLocks/>
            </p:cNvSpPr>
            <p:nvPr/>
          </p:nvSpPr>
          <p:spPr bwMode="auto">
            <a:xfrm>
              <a:off x="5179" y="1165"/>
              <a:ext cx="30" cy="12"/>
            </a:xfrm>
            <a:custGeom>
              <a:avLst/>
              <a:gdLst>
                <a:gd name="T0" fmla="*/ 30 w 30"/>
                <a:gd name="T1" fmla="*/ 12 h 12"/>
                <a:gd name="T2" fmla="*/ 24 w 30"/>
                <a:gd name="T3" fmla="*/ 12 h 12"/>
                <a:gd name="T4" fmla="*/ 24 w 30"/>
                <a:gd name="T5" fmla="*/ 6 h 12"/>
                <a:gd name="T6" fmla="*/ 18 w 30"/>
                <a:gd name="T7" fmla="*/ 6 h 12"/>
                <a:gd name="T8" fmla="*/ 12 w 30"/>
                <a:gd name="T9" fmla="*/ 6 h 12"/>
                <a:gd name="T10" fmla="*/ 6 w 30"/>
                <a:gd name="T11" fmla="*/ 0 h 12"/>
                <a:gd name="T12" fmla="*/ 6 w 30"/>
                <a:gd name="T13" fmla="*/ 0 h 12"/>
                <a:gd name="T14" fmla="*/ 0 w 30"/>
                <a:gd name="T15" fmla="*/ 0 h 12"/>
                <a:gd name="T16" fmla="*/ 0 w 30"/>
                <a:gd name="T17" fmla="*/ 6 h 12"/>
                <a:gd name="T18" fmla="*/ 0 w 30"/>
                <a:gd name="T19" fmla="*/ 6 h 12"/>
                <a:gd name="T20" fmla="*/ 6 w 30"/>
                <a:gd name="T21" fmla="*/ 12 h 12"/>
                <a:gd name="T22" fmla="*/ 6 w 30"/>
                <a:gd name="T23" fmla="*/ 12 h 12"/>
                <a:gd name="T24" fmla="*/ 12 w 30"/>
                <a:gd name="T25" fmla="*/ 12 h 12"/>
                <a:gd name="T26" fmla="*/ 18 w 30"/>
                <a:gd name="T27" fmla="*/ 12 h 12"/>
                <a:gd name="T28" fmla="*/ 24 w 30"/>
                <a:gd name="T29" fmla="*/ 12 h 12"/>
                <a:gd name="T30" fmla="*/ 30 w 30"/>
                <a:gd name="T31" fmla="*/ 12 h 12"/>
                <a:gd name="T32" fmla="*/ 30 w 30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2"/>
                <a:gd name="T53" fmla="*/ 30 w 3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2">
                  <a:moveTo>
                    <a:pt x="30" y="12"/>
                  </a:moveTo>
                  <a:lnTo>
                    <a:pt x="24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65" name="Freeform 50"/>
            <p:cNvSpPr>
              <a:spLocks/>
            </p:cNvSpPr>
            <p:nvPr/>
          </p:nvSpPr>
          <p:spPr bwMode="auto">
            <a:xfrm>
              <a:off x="5185" y="1189"/>
              <a:ext cx="30" cy="6"/>
            </a:xfrm>
            <a:custGeom>
              <a:avLst/>
              <a:gdLst>
                <a:gd name="T0" fmla="*/ 30 w 30"/>
                <a:gd name="T1" fmla="*/ 6 h 6"/>
                <a:gd name="T2" fmla="*/ 24 w 30"/>
                <a:gd name="T3" fmla="*/ 0 h 6"/>
                <a:gd name="T4" fmla="*/ 18 w 30"/>
                <a:gd name="T5" fmla="*/ 0 h 6"/>
                <a:gd name="T6" fmla="*/ 18 w 30"/>
                <a:gd name="T7" fmla="*/ 0 h 6"/>
                <a:gd name="T8" fmla="*/ 12 w 30"/>
                <a:gd name="T9" fmla="*/ 0 h 6"/>
                <a:gd name="T10" fmla="*/ 6 w 30"/>
                <a:gd name="T11" fmla="*/ 0 h 6"/>
                <a:gd name="T12" fmla="*/ 6 w 30"/>
                <a:gd name="T13" fmla="*/ 0 h 6"/>
                <a:gd name="T14" fmla="*/ 0 w 30"/>
                <a:gd name="T15" fmla="*/ 0 h 6"/>
                <a:gd name="T16" fmla="*/ 0 w 30"/>
                <a:gd name="T17" fmla="*/ 0 h 6"/>
                <a:gd name="T18" fmla="*/ 0 w 30"/>
                <a:gd name="T19" fmla="*/ 0 h 6"/>
                <a:gd name="T20" fmla="*/ 6 w 30"/>
                <a:gd name="T21" fmla="*/ 6 h 6"/>
                <a:gd name="T22" fmla="*/ 6 w 30"/>
                <a:gd name="T23" fmla="*/ 6 h 6"/>
                <a:gd name="T24" fmla="*/ 12 w 30"/>
                <a:gd name="T25" fmla="*/ 6 h 6"/>
                <a:gd name="T26" fmla="*/ 18 w 30"/>
                <a:gd name="T27" fmla="*/ 6 h 6"/>
                <a:gd name="T28" fmla="*/ 18 w 30"/>
                <a:gd name="T29" fmla="*/ 6 h 6"/>
                <a:gd name="T30" fmla="*/ 24 w 30"/>
                <a:gd name="T31" fmla="*/ 6 h 6"/>
                <a:gd name="T32" fmla="*/ 30 w 30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30" y="6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66" name="Freeform 51"/>
            <p:cNvSpPr>
              <a:spLocks/>
            </p:cNvSpPr>
            <p:nvPr/>
          </p:nvSpPr>
          <p:spPr bwMode="auto">
            <a:xfrm>
              <a:off x="5191" y="1201"/>
              <a:ext cx="24" cy="6"/>
            </a:xfrm>
            <a:custGeom>
              <a:avLst/>
              <a:gdLst>
                <a:gd name="T0" fmla="*/ 24 w 24"/>
                <a:gd name="T1" fmla="*/ 6 h 6"/>
                <a:gd name="T2" fmla="*/ 24 w 24"/>
                <a:gd name="T3" fmla="*/ 6 h 6"/>
                <a:gd name="T4" fmla="*/ 18 w 24"/>
                <a:gd name="T5" fmla="*/ 0 h 6"/>
                <a:gd name="T6" fmla="*/ 18 w 24"/>
                <a:gd name="T7" fmla="*/ 0 h 6"/>
                <a:gd name="T8" fmla="*/ 12 w 24"/>
                <a:gd name="T9" fmla="*/ 0 h 6"/>
                <a:gd name="T10" fmla="*/ 6 w 24"/>
                <a:gd name="T11" fmla="*/ 0 h 6"/>
                <a:gd name="T12" fmla="*/ 6 w 24"/>
                <a:gd name="T13" fmla="*/ 0 h 6"/>
                <a:gd name="T14" fmla="*/ 0 w 24"/>
                <a:gd name="T15" fmla="*/ 6 h 6"/>
                <a:gd name="T16" fmla="*/ 0 w 24"/>
                <a:gd name="T17" fmla="*/ 6 h 6"/>
                <a:gd name="T18" fmla="*/ 0 w 24"/>
                <a:gd name="T19" fmla="*/ 6 h 6"/>
                <a:gd name="T20" fmla="*/ 0 w 24"/>
                <a:gd name="T21" fmla="*/ 6 h 6"/>
                <a:gd name="T22" fmla="*/ 6 w 24"/>
                <a:gd name="T23" fmla="*/ 6 h 6"/>
                <a:gd name="T24" fmla="*/ 6 w 24"/>
                <a:gd name="T25" fmla="*/ 6 h 6"/>
                <a:gd name="T26" fmla="*/ 12 w 24"/>
                <a:gd name="T27" fmla="*/ 6 h 6"/>
                <a:gd name="T28" fmla="*/ 18 w 24"/>
                <a:gd name="T29" fmla="*/ 6 h 6"/>
                <a:gd name="T30" fmla="*/ 24 w 24"/>
                <a:gd name="T31" fmla="*/ 6 h 6"/>
                <a:gd name="T32" fmla="*/ 24 w 24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24" y="6"/>
                  </a:moveTo>
                  <a:lnTo>
                    <a:pt x="24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67" name="Freeform 52"/>
            <p:cNvSpPr>
              <a:spLocks/>
            </p:cNvSpPr>
            <p:nvPr/>
          </p:nvSpPr>
          <p:spPr bwMode="auto">
            <a:xfrm>
              <a:off x="5197" y="1213"/>
              <a:ext cx="24" cy="12"/>
            </a:xfrm>
            <a:custGeom>
              <a:avLst/>
              <a:gdLst>
                <a:gd name="T0" fmla="*/ 24 w 24"/>
                <a:gd name="T1" fmla="*/ 12 h 12"/>
                <a:gd name="T2" fmla="*/ 24 w 24"/>
                <a:gd name="T3" fmla="*/ 6 h 12"/>
                <a:gd name="T4" fmla="*/ 24 w 24"/>
                <a:gd name="T5" fmla="*/ 6 h 12"/>
                <a:gd name="T6" fmla="*/ 18 w 24"/>
                <a:gd name="T7" fmla="*/ 6 h 12"/>
                <a:gd name="T8" fmla="*/ 18 w 24"/>
                <a:gd name="T9" fmla="*/ 0 h 12"/>
                <a:gd name="T10" fmla="*/ 12 w 24"/>
                <a:gd name="T11" fmla="*/ 0 h 12"/>
                <a:gd name="T12" fmla="*/ 6 w 24"/>
                <a:gd name="T13" fmla="*/ 0 h 12"/>
                <a:gd name="T14" fmla="*/ 6 w 24"/>
                <a:gd name="T15" fmla="*/ 0 h 12"/>
                <a:gd name="T16" fmla="*/ 0 w 24"/>
                <a:gd name="T17" fmla="*/ 6 h 12"/>
                <a:gd name="T18" fmla="*/ 0 w 24"/>
                <a:gd name="T19" fmla="*/ 6 h 12"/>
                <a:gd name="T20" fmla="*/ 6 w 24"/>
                <a:gd name="T21" fmla="*/ 12 h 12"/>
                <a:gd name="T22" fmla="*/ 6 w 24"/>
                <a:gd name="T23" fmla="*/ 12 h 12"/>
                <a:gd name="T24" fmla="*/ 12 w 24"/>
                <a:gd name="T25" fmla="*/ 12 h 12"/>
                <a:gd name="T26" fmla="*/ 18 w 24"/>
                <a:gd name="T27" fmla="*/ 12 h 12"/>
                <a:gd name="T28" fmla="*/ 18 w 24"/>
                <a:gd name="T29" fmla="*/ 12 h 12"/>
                <a:gd name="T30" fmla="*/ 24 w 24"/>
                <a:gd name="T31" fmla="*/ 12 h 12"/>
                <a:gd name="T32" fmla="*/ 24 w 24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2"/>
                <a:gd name="T53" fmla="*/ 24 w 2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2">
                  <a:moveTo>
                    <a:pt x="24" y="12"/>
                  </a:moveTo>
                  <a:lnTo>
                    <a:pt x="24" y="6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68" name="Freeform 53"/>
            <p:cNvSpPr>
              <a:spLocks/>
            </p:cNvSpPr>
            <p:nvPr/>
          </p:nvSpPr>
          <p:spPr bwMode="auto">
            <a:xfrm>
              <a:off x="5203" y="1225"/>
              <a:ext cx="24" cy="6"/>
            </a:xfrm>
            <a:custGeom>
              <a:avLst/>
              <a:gdLst>
                <a:gd name="T0" fmla="*/ 24 w 24"/>
                <a:gd name="T1" fmla="*/ 6 h 6"/>
                <a:gd name="T2" fmla="*/ 24 w 24"/>
                <a:gd name="T3" fmla="*/ 6 h 6"/>
                <a:gd name="T4" fmla="*/ 18 w 24"/>
                <a:gd name="T5" fmla="*/ 6 h 6"/>
                <a:gd name="T6" fmla="*/ 18 w 24"/>
                <a:gd name="T7" fmla="*/ 0 h 6"/>
                <a:gd name="T8" fmla="*/ 12 w 24"/>
                <a:gd name="T9" fmla="*/ 0 h 6"/>
                <a:gd name="T10" fmla="*/ 6 w 24"/>
                <a:gd name="T11" fmla="*/ 0 h 6"/>
                <a:gd name="T12" fmla="*/ 6 w 24"/>
                <a:gd name="T13" fmla="*/ 0 h 6"/>
                <a:gd name="T14" fmla="*/ 0 w 24"/>
                <a:gd name="T15" fmla="*/ 0 h 6"/>
                <a:gd name="T16" fmla="*/ 0 w 24"/>
                <a:gd name="T17" fmla="*/ 0 h 6"/>
                <a:gd name="T18" fmla="*/ 0 w 24"/>
                <a:gd name="T19" fmla="*/ 6 h 6"/>
                <a:gd name="T20" fmla="*/ 0 w 24"/>
                <a:gd name="T21" fmla="*/ 6 h 6"/>
                <a:gd name="T22" fmla="*/ 6 w 24"/>
                <a:gd name="T23" fmla="*/ 6 h 6"/>
                <a:gd name="T24" fmla="*/ 6 w 24"/>
                <a:gd name="T25" fmla="*/ 6 h 6"/>
                <a:gd name="T26" fmla="*/ 12 w 24"/>
                <a:gd name="T27" fmla="*/ 6 h 6"/>
                <a:gd name="T28" fmla="*/ 18 w 24"/>
                <a:gd name="T29" fmla="*/ 6 h 6"/>
                <a:gd name="T30" fmla="*/ 24 w 24"/>
                <a:gd name="T31" fmla="*/ 6 h 6"/>
                <a:gd name="T32" fmla="*/ 24 w 24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24" y="6"/>
                  </a:moveTo>
                  <a:lnTo>
                    <a:pt x="24" y="6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69" name="Freeform 54"/>
            <p:cNvSpPr>
              <a:spLocks/>
            </p:cNvSpPr>
            <p:nvPr/>
          </p:nvSpPr>
          <p:spPr bwMode="auto">
            <a:xfrm>
              <a:off x="5179" y="1033"/>
              <a:ext cx="24" cy="48"/>
            </a:xfrm>
            <a:custGeom>
              <a:avLst/>
              <a:gdLst>
                <a:gd name="T0" fmla="*/ 0 w 24"/>
                <a:gd name="T1" fmla="*/ 6 h 48"/>
                <a:gd name="T2" fmla="*/ 0 w 24"/>
                <a:gd name="T3" fmla="*/ 6 h 48"/>
                <a:gd name="T4" fmla="*/ 0 w 24"/>
                <a:gd name="T5" fmla="*/ 12 h 48"/>
                <a:gd name="T6" fmla="*/ 6 w 24"/>
                <a:gd name="T7" fmla="*/ 18 h 48"/>
                <a:gd name="T8" fmla="*/ 12 w 24"/>
                <a:gd name="T9" fmla="*/ 24 h 48"/>
                <a:gd name="T10" fmla="*/ 18 w 24"/>
                <a:gd name="T11" fmla="*/ 30 h 48"/>
                <a:gd name="T12" fmla="*/ 18 w 24"/>
                <a:gd name="T13" fmla="*/ 36 h 48"/>
                <a:gd name="T14" fmla="*/ 24 w 24"/>
                <a:gd name="T15" fmla="*/ 42 h 48"/>
                <a:gd name="T16" fmla="*/ 24 w 24"/>
                <a:gd name="T17" fmla="*/ 48 h 48"/>
                <a:gd name="T18" fmla="*/ 24 w 24"/>
                <a:gd name="T19" fmla="*/ 36 h 48"/>
                <a:gd name="T20" fmla="*/ 18 w 24"/>
                <a:gd name="T21" fmla="*/ 30 h 48"/>
                <a:gd name="T22" fmla="*/ 18 w 24"/>
                <a:gd name="T23" fmla="*/ 24 h 48"/>
                <a:gd name="T24" fmla="*/ 12 w 24"/>
                <a:gd name="T25" fmla="*/ 18 h 48"/>
                <a:gd name="T26" fmla="*/ 6 w 24"/>
                <a:gd name="T27" fmla="*/ 12 h 48"/>
                <a:gd name="T28" fmla="*/ 6 w 24"/>
                <a:gd name="T29" fmla="*/ 6 h 48"/>
                <a:gd name="T30" fmla="*/ 0 w 24"/>
                <a:gd name="T31" fmla="*/ 0 h 48"/>
                <a:gd name="T32" fmla="*/ 0 w 24"/>
                <a:gd name="T33" fmla="*/ 6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8"/>
                <a:gd name="T53" fmla="*/ 24 w 24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8">
                  <a:moveTo>
                    <a:pt x="0" y="6"/>
                  </a:move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24" y="36"/>
                  </a:lnTo>
                  <a:lnTo>
                    <a:pt x="18" y="30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70" name="Freeform 55"/>
            <p:cNvSpPr>
              <a:spLocks/>
            </p:cNvSpPr>
            <p:nvPr/>
          </p:nvSpPr>
          <p:spPr bwMode="auto">
            <a:xfrm>
              <a:off x="5191" y="1027"/>
              <a:ext cx="12" cy="36"/>
            </a:xfrm>
            <a:custGeom>
              <a:avLst/>
              <a:gdLst>
                <a:gd name="T0" fmla="*/ 12 w 12"/>
                <a:gd name="T1" fmla="*/ 36 h 36"/>
                <a:gd name="T2" fmla="*/ 12 w 12"/>
                <a:gd name="T3" fmla="*/ 24 h 36"/>
                <a:gd name="T4" fmla="*/ 6 w 12"/>
                <a:gd name="T5" fmla="*/ 12 h 36"/>
                <a:gd name="T6" fmla="*/ 0 w 12"/>
                <a:gd name="T7" fmla="*/ 6 h 36"/>
                <a:gd name="T8" fmla="*/ 0 w 12"/>
                <a:gd name="T9" fmla="*/ 0 h 36"/>
                <a:gd name="T10" fmla="*/ 0 w 12"/>
                <a:gd name="T11" fmla="*/ 6 h 36"/>
                <a:gd name="T12" fmla="*/ 0 w 12"/>
                <a:gd name="T13" fmla="*/ 6 h 36"/>
                <a:gd name="T14" fmla="*/ 0 w 12"/>
                <a:gd name="T15" fmla="*/ 12 h 36"/>
                <a:gd name="T16" fmla="*/ 6 w 12"/>
                <a:gd name="T17" fmla="*/ 18 h 36"/>
                <a:gd name="T18" fmla="*/ 6 w 12"/>
                <a:gd name="T19" fmla="*/ 24 h 36"/>
                <a:gd name="T20" fmla="*/ 12 w 12"/>
                <a:gd name="T21" fmla="*/ 30 h 36"/>
                <a:gd name="T22" fmla="*/ 12 w 12"/>
                <a:gd name="T23" fmla="*/ 30 h 36"/>
                <a:gd name="T24" fmla="*/ 12 w 12"/>
                <a:gd name="T25" fmla="*/ 36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36"/>
                <a:gd name="T41" fmla="*/ 12 w 12"/>
                <a:gd name="T42" fmla="*/ 36 h 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36">
                  <a:moveTo>
                    <a:pt x="12" y="36"/>
                  </a:moveTo>
                  <a:lnTo>
                    <a:pt x="12" y="24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2" y="30"/>
                  </a:lnTo>
                  <a:lnTo>
                    <a:pt x="12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71" name="Freeform 56"/>
            <p:cNvSpPr>
              <a:spLocks/>
            </p:cNvSpPr>
            <p:nvPr/>
          </p:nvSpPr>
          <p:spPr bwMode="auto">
            <a:xfrm>
              <a:off x="5275" y="1147"/>
              <a:ext cx="48" cy="161"/>
            </a:xfrm>
            <a:custGeom>
              <a:avLst/>
              <a:gdLst>
                <a:gd name="T0" fmla="*/ 12 w 48"/>
                <a:gd name="T1" fmla="*/ 161 h 161"/>
                <a:gd name="T2" fmla="*/ 6 w 48"/>
                <a:gd name="T3" fmla="*/ 161 h 161"/>
                <a:gd name="T4" fmla="*/ 6 w 48"/>
                <a:gd name="T5" fmla="*/ 161 h 161"/>
                <a:gd name="T6" fmla="*/ 6 w 48"/>
                <a:gd name="T7" fmla="*/ 161 h 161"/>
                <a:gd name="T8" fmla="*/ 0 w 48"/>
                <a:gd name="T9" fmla="*/ 161 h 161"/>
                <a:gd name="T10" fmla="*/ 18 w 48"/>
                <a:gd name="T11" fmla="*/ 143 h 161"/>
                <a:gd name="T12" fmla="*/ 30 w 48"/>
                <a:gd name="T13" fmla="*/ 120 h 161"/>
                <a:gd name="T14" fmla="*/ 42 w 48"/>
                <a:gd name="T15" fmla="*/ 102 h 161"/>
                <a:gd name="T16" fmla="*/ 42 w 48"/>
                <a:gd name="T17" fmla="*/ 78 h 161"/>
                <a:gd name="T18" fmla="*/ 48 w 48"/>
                <a:gd name="T19" fmla="*/ 54 h 161"/>
                <a:gd name="T20" fmla="*/ 42 w 48"/>
                <a:gd name="T21" fmla="*/ 36 h 161"/>
                <a:gd name="T22" fmla="*/ 42 w 48"/>
                <a:gd name="T23" fmla="*/ 18 h 161"/>
                <a:gd name="T24" fmla="*/ 42 w 48"/>
                <a:gd name="T25" fmla="*/ 0 h 161"/>
                <a:gd name="T26" fmla="*/ 48 w 48"/>
                <a:gd name="T27" fmla="*/ 12 h 161"/>
                <a:gd name="T28" fmla="*/ 48 w 48"/>
                <a:gd name="T29" fmla="*/ 30 h 161"/>
                <a:gd name="T30" fmla="*/ 48 w 48"/>
                <a:gd name="T31" fmla="*/ 54 h 161"/>
                <a:gd name="T32" fmla="*/ 48 w 48"/>
                <a:gd name="T33" fmla="*/ 78 h 161"/>
                <a:gd name="T34" fmla="*/ 42 w 48"/>
                <a:gd name="T35" fmla="*/ 108 h 161"/>
                <a:gd name="T36" fmla="*/ 36 w 48"/>
                <a:gd name="T37" fmla="*/ 132 h 161"/>
                <a:gd name="T38" fmla="*/ 24 w 48"/>
                <a:gd name="T39" fmla="*/ 149 h 161"/>
                <a:gd name="T40" fmla="*/ 12 w 48"/>
                <a:gd name="T41" fmla="*/ 161 h 16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8"/>
                <a:gd name="T64" fmla="*/ 0 h 161"/>
                <a:gd name="T65" fmla="*/ 48 w 48"/>
                <a:gd name="T66" fmla="*/ 161 h 16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8" h="161">
                  <a:moveTo>
                    <a:pt x="12" y="161"/>
                  </a:moveTo>
                  <a:lnTo>
                    <a:pt x="6" y="161"/>
                  </a:lnTo>
                  <a:lnTo>
                    <a:pt x="0" y="161"/>
                  </a:lnTo>
                  <a:lnTo>
                    <a:pt x="18" y="143"/>
                  </a:lnTo>
                  <a:lnTo>
                    <a:pt x="30" y="120"/>
                  </a:lnTo>
                  <a:lnTo>
                    <a:pt x="42" y="102"/>
                  </a:lnTo>
                  <a:lnTo>
                    <a:pt x="42" y="78"/>
                  </a:lnTo>
                  <a:lnTo>
                    <a:pt x="48" y="54"/>
                  </a:lnTo>
                  <a:lnTo>
                    <a:pt x="42" y="36"/>
                  </a:lnTo>
                  <a:lnTo>
                    <a:pt x="42" y="18"/>
                  </a:lnTo>
                  <a:lnTo>
                    <a:pt x="42" y="0"/>
                  </a:lnTo>
                  <a:lnTo>
                    <a:pt x="48" y="12"/>
                  </a:lnTo>
                  <a:lnTo>
                    <a:pt x="48" y="30"/>
                  </a:lnTo>
                  <a:lnTo>
                    <a:pt x="48" y="54"/>
                  </a:lnTo>
                  <a:lnTo>
                    <a:pt x="48" y="78"/>
                  </a:lnTo>
                  <a:lnTo>
                    <a:pt x="42" y="108"/>
                  </a:lnTo>
                  <a:lnTo>
                    <a:pt x="36" y="132"/>
                  </a:lnTo>
                  <a:lnTo>
                    <a:pt x="24" y="149"/>
                  </a:lnTo>
                  <a:lnTo>
                    <a:pt x="12" y="161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72" name="Freeform 57"/>
            <p:cNvSpPr>
              <a:spLocks/>
            </p:cNvSpPr>
            <p:nvPr/>
          </p:nvSpPr>
          <p:spPr bwMode="auto">
            <a:xfrm>
              <a:off x="5287" y="1153"/>
              <a:ext cx="36" cy="18"/>
            </a:xfrm>
            <a:custGeom>
              <a:avLst/>
              <a:gdLst>
                <a:gd name="T0" fmla="*/ 36 w 36"/>
                <a:gd name="T1" fmla="*/ 18 h 18"/>
                <a:gd name="T2" fmla="*/ 30 w 36"/>
                <a:gd name="T3" fmla="*/ 18 h 18"/>
                <a:gd name="T4" fmla="*/ 30 w 36"/>
                <a:gd name="T5" fmla="*/ 12 h 18"/>
                <a:gd name="T6" fmla="*/ 24 w 36"/>
                <a:gd name="T7" fmla="*/ 6 h 18"/>
                <a:gd name="T8" fmla="*/ 18 w 36"/>
                <a:gd name="T9" fmla="*/ 6 h 18"/>
                <a:gd name="T10" fmla="*/ 12 w 36"/>
                <a:gd name="T11" fmla="*/ 0 h 18"/>
                <a:gd name="T12" fmla="*/ 6 w 36"/>
                <a:gd name="T13" fmla="*/ 0 h 18"/>
                <a:gd name="T14" fmla="*/ 6 w 36"/>
                <a:gd name="T15" fmla="*/ 0 h 18"/>
                <a:gd name="T16" fmla="*/ 0 w 36"/>
                <a:gd name="T17" fmla="*/ 0 h 18"/>
                <a:gd name="T18" fmla="*/ 0 w 36"/>
                <a:gd name="T19" fmla="*/ 0 h 18"/>
                <a:gd name="T20" fmla="*/ 6 w 36"/>
                <a:gd name="T21" fmla="*/ 0 h 18"/>
                <a:gd name="T22" fmla="*/ 6 w 36"/>
                <a:gd name="T23" fmla="*/ 6 h 18"/>
                <a:gd name="T24" fmla="*/ 12 w 36"/>
                <a:gd name="T25" fmla="*/ 6 h 18"/>
                <a:gd name="T26" fmla="*/ 18 w 36"/>
                <a:gd name="T27" fmla="*/ 12 h 18"/>
                <a:gd name="T28" fmla="*/ 24 w 36"/>
                <a:gd name="T29" fmla="*/ 12 h 18"/>
                <a:gd name="T30" fmla="*/ 30 w 36"/>
                <a:gd name="T31" fmla="*/ 18 h 18"/>
                <a:gd name="T32" fmla="*/ 36 w 36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36" y="18"/>
                  </a:moveTo>
                  <a:lnTo>
                    <a:pt x="30" y="18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73" name="Freeform 58"/>
            <p:cNvSpPr>
              <a:spLocks/>
            </p:cNvSpPr>
            <p:nvPr/>
          </p:nvSpPr>
          <p:spPr bwMode="auto">
            <a:xfrm>
              <a:off x="5287" y="1153"/>
              <a:ext cx="36" cy="36"/>
            </a:xfrm>
            <a:custGeom>
              <a:avLst/>
              <a:gdLst>
                <a:gd name="T0" fmla="*/ 0 w 36"/>
                <a:gd name="T1" fmla="*/ 6 h 36"/>
                <a:gd name="T2" fmla="*/ 0 w 36"/>
                <a:gd name="T3" fmla="*/ 0 h 36"/>
                <a:gd name="T4" fmla="*/ 6 w 36"/>
                <a:gd name="T5" fmla="*/ 6 h 36"/>
                <a:gd name="T6" fmla="*/ 6 w 36"/>
                <a:gd name="T7" fmla="*/ 6 h 36"/>
                <a:gd name="T8" fmla="*/ 18 w 36"/>
                <a:gd name="T9" fmla="*/ 12 h 36"/>
                <a:gd name="T10" fmla="*/ 24 w 36"/>
                <a:gd name="T11" fmla="*/ 18 h 36"/>
                <a:gd name="T12" fmla="*/ 30 w 36"/>
                <a:gd name="T13" fmla="*/ 24 h 36"/>
                <a:gd name="T14" fmla="*/ 30 w 36"/>
                <a:gd name="T15" fmla="*/ 30 h 36"/>
                <a:gd name="T16" fmla="*/ 36 w 36"/>
                <a:gd name="T17" fmla="*/ 36 h 36"/>
                <a:gd name="T18" fmla="*/ 30 w 36"/>
                <a:gd name="T19" fmla="*/ 30 h 36"/>
                <a:gd name="T20" fmla="*/ 24 w 36"/>
                <a:gd name="T21" fmla="*/ 30 h 36"/>
                <a:gd name="T22" fmla="*/ 18 w 36"/>
                <a:gd name="T23" fmla="*/ 24 h 36"/>
                <a:gd name="T24" fmla="*/ 12 w 36"/>
                <a:gd name="T25" fmla="*/ 18 h 36"/>
                <a:gd name="T26" fmla="*/ 6 w 36"/>
                <a:gd name="T27" fmla="*/ 12 h 36"/>
                <a:gd name="T28" fmla="*/ 0 w 36"/>
                <a:gd name="T29" fmla="*/ 6 h 36"/>
                <a:gd name="T30" fmla="*/ 0 w 36"/>
                <a:gd name="T31" fmla="*/ 6 h 36"/>
                <a:gd name="T32" fmla="*/ 0 w 36"/>
                <a:gd name="T33" fmla="*/ 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0" y="6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8" y="12"/>
                  </a:lnTo>
                  <a:lnTo>
                    <a:pt x="24" y="18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6" y="36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74" name="Freeform 59"/>
            <p:cNvSpPr>
              <a:spLocks/>
            </p:cNvSpPr>
            <p:nvPr/>
          </p:nvSpPr>
          <p:spPr bwMode="auto">
            <a:xfrm>
              <a:off x="5275" y="1177"/>
              <a:ext cx="48" cy="42"/>
            </a:xfrm>
            <a:custGeom>
              <a:avLst/>
              <a:gdLst>
                <a:gd name="T0" fmla="*/ 0 w 48"/>
                <a:gd name="T1" fmla="*/ 0 h 42"/>
                <a:gd name="T2" fmla="*/ 6 w 48"/>
                <a:gd name="T3" fmla="*/ 0 h 42"/>
                <a:gd name="T4" fmla="*/ 12 w 48"/>
                <a:gd name="T5" fmla="*/ 0 h 42"/>
                <a:gd name="T6" fmla="*/ 18 w 48"/>
                <a:gd name="T7" fmla="*/ 6 h 42"/>
                <a:gd name="T8" fmla="*/ 24 w 48"/>
                <a:gd name="T9" fmla="*/ 12 h 42"/>
                <a:gd name="T10" fmla="*/ 30 w 48"/>
                <a:gd name="T11" fmla="*/ 18 h 42"/>
                <a:gd name="T12" fmla="*/ 42 w 48"/>
                <a:gd name="T13" fmla="*/ 30 h 42"/>
                <a:gd name="T14" fmla="*/ 42 w 48"/>
                <a:gd name="T15" fmla="*/ 36 h 42"/>
                <a:gd name="T16" fmla="*/ 48 w 48"/>
                <a:gd name="T17" fmla="*/ 42 h 42"/>
                <a:gd name="T18" fmla="*/ 42 w 48"/>
                <a:gd name="T19" fmla="*/ 42 h 42"/>
                <a:gd name="T20" fmla="*/ 36 w 48"/>
                <a:gd name="T21" fmla="*/ 36 h 42"/>
                <a:gd name="T22" fmla="*/ 30 w 48"/>
                <a:gd name="T23" fmla="*/ 30 h 42"/>
                <a:gd name="T24" fmla="*/ 24 w 48"/>
                <a:gd name="T25" fmla="*/ 24 h 42"/>
                <a:gd name="T26" fmla="*/ 12 w 48"/>
                <a:gd name="T27" fmla="*/ 12 h 42"/>
                <a:gd name="T28" fmla="*/ 6 w 48"/>
                <a:gd name="T29" fmla="*/ 6 h 42"/>
                <a:gd name="T30" fmla="*/ 6 w 48"/>
                <a:gd name="T31" fmla="*/ 6 h 42"/>
                <a:gd name="T32" fmla="*/ 0 w 48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42"/>
                <a:gd name="T53" fmla="*/ 48 w 48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42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42" y="42"/>
                  </a:lnTo>
                  <a:lnTo>
                    <a:pt x="36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75" name="Freeform 60"/>
            <p:cNvSpPr>
              <a:spLocks/>
            </p:cNvSpPr>
            <p:nvPr/>
          </p:nvSpPr>
          <p:spPr bwMode="auto">
            <a:xfrm>
              <a:off x="5269" y="1213"/>
              <a:ext cx="48" cy="36"/>
            </a:xfrm>
            <a:custGeom>
              <a:avLst/>
              <a:gdLst>
                <a:gd name="T0" fmla="*/ 0 w 48"/>
                <a:gd name="T1" fmla="*/ 0 h 36"/>
                <a:gd name="T2" fmla="*/ 0 w 48"/>
                <a:gd name="T3" fmla="*/ 0 h 36"/>
                <a:gd name="T4" fmla="*/ 12 w 48"/>
                <a:gd name="T5" fmla="*/ 0 h 36"/>
                <a:gd name="T6" fmla="*/ 18 w 48"/>
                <a:gd name="T7" fmla="*/ 6 h 36"/>
                <a:gd name="T8" fmla="*/ 24 w 48"/>
                <a:gd name="T9" fmla="*/ 12 h 36"/>
                <a:gd name="T10" fmla="*/ 36 w 48"/>
                <a:gd name="T11" fmla="*/ 18 h 36"/>
                <a:gd name="T12" fmla="*/ 42 w 48"/>
                <a:gd name="T13" fmla="*/ 24 h 36"/>
                <a:gd name="T14" fmla="*/ 48 w 48"/>
                <a:gd name="T15" fmla="*/ 30 h 36"/>
                <a:gd name="T16" fmla="*/ 48 w 48"/>
                <a:gd name="T17" fmla="*/ 36 h 36"/>
                <a:gd name="T18" fmla="*/ 48 w 48"/>
                <a:gd name="T19" fmla="*/ 36 h 36"/>
                <a:gd name="T20" fmla="*/ 42 w 48"/>
                <a:gd name="T21" fmla="*/ 30 h 36"/>
                <a:gd name="T22" fmla="*/ 30 w 48"/>
                <a:gd name="T23" fmla="*/ 24 h 36"/>
                <a:gd name="T24" fmla="*/ 24 w 48"/>
                <a:gd name="T25" fmla="*/ 18 h 36"/>
                <a:gd name="T26" fmla="*/ 12 w 48"/>
                <a:gd name="T27" fmla="*/ 12 h 36"/>
                <a:gd name="T28" fmla="*/ 6 w 48"/>
                <a:gd name="T29" fmla="*/ 6 h 36"/>
                <a:gd name="T30" fmla="*/ 0 w 48"/>
                <a:gd name="T31" fmla="*/ 0 h 36"/>
                <a:gd name="T32" fmla="*/ 0 w 48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36"/>
                <a:gd name="T53" fmla="*/ 48 w 48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36">
                  <a:moveTo>
                    <a:pt x="0" y="0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42" y="30"/>
                  </a:lnTo>
                  <a:lnTo>
                    <a:pt x="30" y="24"/>
                  </a:lnTo>
                  <a:lnTo>
                    <a:pt x="24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76" name="Freeform 61"/>
            <p:cNvSpPr>
              <a:spLocks/>
            </p:cNvSpPr>
            <p:nvPr/>
          </p:nvSpPr>
          <p:spPr bwMode="auto">
            <a:xfrm>
              <a:off x="5269" y="1225"/>
              <a:ext cx="42" cy="36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6 w 42"/>
                <a:gd name="T5" fmla="*/ 6 h 36"/>
                <a:gd name="T6" fmla="*/ 12 w 42"/>
                <a:gd name="T7" fmla="*/ 6 h 36"/>
                <a:gd name="T8" fmla="*/ 24 w 42"/>
                <a:gd name="T9" fmla="*/ 12 h 36"/>
                <a:gd name="T10" fmla="*/ 30 w 42"/>
                <a:gd name="T11" fmla="*/ 18 h 36"/>
                <a:gd name="T12" fmla="*/ 36 w 42"/>
                <a:gd name="T13" fmla="*/ 24 h 36"/>
                <a:gd name="T14" fmla="*/ 42 w 42"/>
                <a:gd name="T15" fmla="*/ 30 h 36"/>
                <a:gd name="T16" fmla="*/ 42 w 42"/>
                <a:gd name="T17" fmla="*/ 36 h 36"/>
                <a:gd name="T18" fmla="*/ 42 w 42"/>
                <a:gd name="T19" fmla="*/ 36 h 36"/>
                <a:gd name="T20" fmla="*/ 30 w 42"/>
                <a:gd name="T21" fmla="*/ 30 h 36"/>
                <a:gd name="T22" fmla="*/ 24 w 42"/>
                <a:gd name="T23" fmla="*/ 24 h 36"/>
                <a:gd name="T24" fmla="*/ 18 w 42"/>
                <a:gd name="T25" fmla="*/ 18 h 36"/>
                <a:gd name="T26" fmla="*/ 6 w 42"/>
                <a:gd name="T27" fmla="*/ 12 h 36"/>
                <a:gd name="T28" fmla="*/ 0 w 42"/>
                <a:gd name="T29" fmla="*/ 12 h 36"/>
                <a:gd name="T30" fmla="*/ 0 w 42"/>
                <a:gd name="T31" fmla="*/ 6 h 36"/>
                <a:gd name="T32" fmla="*/ 0 w 42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6"/>
                <a:gd name="T53" fmla="*/ 42 w 42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6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77" name="Freeform 62"/>
            <p:cNvSpPr>
              <a:spLocks/>
            </p:cNvSpPr>
            <p:nvPr/>
          </p:nvSpPr>
          <p:spPr bwMode="auto">
            <a:xfrm>
              <a:off x="5269" y="1255"/>
              <a:ext cx="36" cy="30"/>
            </a:xfrm>
            <a:custGeom>
              <a:avLst/>
              <a:gdLst>
                <a:gd name="T0" fmla="*/ 0 w 36"/>
                <a:gd name="T1" fmla="*/ 0 h 30"/>
                <a:gd name="T2" fmla="*/ 0 w 36"/>
                <a:gd name="T3" fmla="*/ 0 h 30"/>
                <a:gd name="T4" fmla="*/ 6 w 36"/>
                <a:gd name="T5" fmla="*/ 0 h 30"/>
                <a:gd name="T6" fmla="*/ 12 w 36"/>
                <a:gd name="T7" fmla="*/ 6 h 30"/>
                <a:gd name="T8" fmla="*/ 18 w 36"/>
                <a:gd name="T9" fmla="*/ 6 h 30"/>
                <a:gd name="T10" fmla="*/ 24 w 36"/>
                <a:gd name="T11" fmla="*/ 12 h 30"/>
                <a:gd name="T12" fmla="*/ 30 w 36"/>
                <a:gd name="T13" fmla="*/ 18 h 30"/>
                <a:gd name="T14" fmla="*/ 36 w 36"/>
                <a:gd name="T15" fmla="*/ 24 h 30"/>
                <a:gd name="T16" fmla="*/ 36 w 36"/>
                <a:gd name="T17" fmla="*/ 30 h 30"/>
                <a:gd name="T18" fmla="*/ 30 w 36"/>
                <a:gd name="T19" fmla="*/ 30 h 30"/>
                <a:gd name="T20" fmla="*/ 30 w 36"/>
                <a:gd name="T21" fmla="*/ 24 h 30"/>
                <a:gd name="T22" fmla="*/ 18 w 36"/>
                <a:gd name="T23" fmla="*/ 18 h 30"/>
                <a:gd name="T24" fmla="*/ 12 w 36"/>
                <a:gd name="T25" fmla="*/ 18 h 30"/>
                <a:gd name="T26" fmla="*/ 6 w 36"/>
                <a:gd name="T27" fmla="*/ 12 h 30"/>
                <a:gd name="T28" fmla="*/ 0 w 36"/>
                <a:gd name="T29" fmla="*/ 6 h 30"/>
                <a:gd name="T30" fmla="*/ 0 w 36"/>
                <a:gd name="T31" fmla="*/ 6 h 30"/>
                <a:gd name="T32" fmla="*/ 0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24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30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78" name="Freeform 63"/>
            <p:cNvSpPr>
              <a:spLocks/>
            </p:cNvSpPr>
            <p:nvPr/>
          </p:nvSpPr>
          <p:spPr bwMode="auto">
            <a:xfrm>
              <a:off x="5257" y="1296"/>
              <a:ext cx="24" cy="6"/>
            </a:xfrm>
            <a:custGeom>
              <a:avLst/>
              <a:gdLst>
                <a:gd name="T0" fmla="*/ 0 w 24"/>
                <a:gd name="T1" fmla="*/ 0 h 6"/>
                <a:gd name="T2" fmla="*/ 6 w 24"/>
                <a:gd name="T3" fmla="*/ 0 h 6"/>
                <a:gd name="T4" fmla="*/ 6 w 24"/>
                <a:gd name="T5" fmla="*/ 0 h 6"/>
                <a:gd name="T6" fmla="*/ 12 w 24"/>
                <a:gd name="T7" fmla="*/ 0 h 6"/>
                <a:gd name="T8" fmla="*/ 12 w 24"/>
                <a:gd name="T9" fmla="*/ 0 h 6"/>
                <a:gd name="T10" fmla="*/ 18 w 24"/>
                <a:gd name="T11" fmla="*/ 0 h 6"/>
                <a:gd name="T12" fmla="*/ 24 w 24"/>
                <a:gd name="T13" fmla="*/ 0 h 6"/>
                <a:gd name="T14" fmla="*/ 24 w 24"/>
                <a:gd name="T15" fmla="*/ 6 h 6"/>
                <a:gd name="T16" fmla="*/ 24 w 24"/>
                <a:gd name="T17" fmla="*/ 6 h 6"/>
                <a:gd name="T18" fmla="*/ 24 w 24"/>
                <a:gd name="T19" fmla="*/ 6 h 6"/>
                <a:gd name="T20" fmla="*/ 18 w 24"/>
                <a:gd name="T21" fmla="*/ 6 h 6"/>
                <a:gd name="T22" fmla="*/ 12 w 24"/>
                <a:gd name="T23" fmla="*/ 6 h 6"/>
                <a:gd name="T24" fmla="*/ 12 w 24"/>
                <a:gd name="T25" fmla="*/ 6 h 6"/>
                <a:gd name="T26" fmla="*/ 6 w 24"/>
                <a:gd name="T27" fmla="*/ 6 h 6"/>
                <a:gd name="T28" fmla="*/ 6 w 24"/>
                <a:gd name="T29" fmla="*/ 6 h 6"/>
                <a:gd name="T30" fmla="*/ 0 w 24"/>
                <a:gd name="T31" fmla="*/ 6 h 6"/>
                <a:gd name="T32" fmla="*/ 0 w 24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79" name="Freeform 64"/>
            <p:cNvSpPr>
              <a:spLocks/>
            </p:cNvSpPr>
            <p:nvPr/>
          </p:nvSpPr>
          <p:spPr bwMode="auto">
            <a:xfrm>
              <a:off x="5281" y="1171"/>
              <a:ext cx="42" cy="36"/>
            </a:xfrm>
            <a:custGeom>
              <a:avLst/>
              <a:gdLst>
                <a:gd name="T0" fmla="*/ 0 w 42"/>
                <a:gd name="T1" fmla="*/ 0 h 36"/>
                <a:gd name="T2" fmla="*/ 6 w 42"/>
                <a:gd name="T3" fmla="*/ 0 h 36"/>
                <a:gd name="T4" fmla="*/ 6 w 42"/>
                <a:gd name="T5" fmla="*/ 0 h 36"/>
                <a:gd name="T6" fmla="*/ 12 w 42"/>
                <a:gd name="T7" fmla="*/ 0 h 36"/>
                <a:gd name="T8" fmla="*/ 18 w 42"/>
                <a:gd name="T9" fmla="*/ 6 h 36"/>
                <a:gd name="T10" fmla="*/ 30 w 42"/>
                <a:gd name="T11" fmla="*/ 12 h 36"/>
                <a:gd name="T12" fmla="*/ 36 w 42"/>
                <a:gd name="T13" fmla="*/ 24 h 36"/>
                <a:gd name="T14" fmla="*/ 42 w 42"/>
                <a:gd name="T15" fmla="*/ 30 h 36"/>
                <a:gd name="T16" fmla="*/ 42 w 42"/>
                <a:gd name="T17" fmla="*/ 36 h 36"/>
                <a:gd name="T18" fmla="*/ 42 w 42"/>
                <a:gd name="T19" fmla="*/ 30 h 36"/>
                <a:gd name="T20" fmla="*/ 36 w 42"/>
                <a:gd name="T21" fmla="*/ 30 h 36"/>
                <a:gd name="T22" fmla="*/ 24 w 42"/>
                <a:gd name="T23" fmla="*/ 24 h 36"/>
                <a:gd name="T24" fmla="*/ 18 w 42"/>
                <a:gd name="T25" fmla="*/ 18 h 36"/>
                <a:gd name="T26" fmla="*/ 12 w 42"/>
                <a:gd name="T27" fmla="*/ 12 h 36"/>
                <a:gd name="T28" fmla="*/ 6 w 42"/>
                <a:gd name="T29" fmla="*/ 6 h 36"/>
                <a:gd name="T30" fmla="*/ 0 w 42"/>
                <a:gd name="T31" fmla="*/ 0 h 36"/>
                <a:gd name="T32" fmla="*/ 0 w 42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6"/>
                <a:gd name="T53" fmla="*/ 42 w 42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30" y="12"/>
                  </a:lnTo>
                  <a:lnTo>
                    <a:pt x="36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2" y="30"/>
                  </a:lnTo>
                  <a:lnTo>
                    <a:pt x="36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80" name="Freeform 65"/>
            <p:cNvSpPr>
              <a:spLocks/>
            </p:cNvSpPr>
            <p:nvPr/>
          </p:nvSpPr>
          <p:spPr bwMode="auto">
            <a:xfrm>
              <a:off x="5275" y="1195"/>
              <a:ext cx="48" cy="42"/>
            </a:xfrm>
            <a:custGeom>
              <a:avLst/>
              <a:gdLst>
                <a:gd name="T0" fmla="*/ 0 w 48"/>
                <a:gd name="T1" fmla="*/ 0 h 42"/>
                <a:gd name="T2" fmla="*/ 0 w 48"/>
                <a:gd name="T3" fmla="*/ 0 h 42"/>
                <a:gd name="T4" fmla="*/ 6 w 48"/>
                <a:gd name="T5" fmla="*/ 6 h 42"/>
                <a:gd name="T6" fmla="*/ 12 w 48"/>
                <a:gd name="T7" fmla="*/ 6 h 42"/>
                <a:gd name="T8" fmla="*/ 24 w 48"/>
                <a:gd name="T9" fmla="*/ 12 h 42"/>
                <a:gd name="T10" fmla="*/ 30 w 48"/>
                <a:gd name="T11" fmla="*/ 18 h 42"/>
                <a:gd name="T12" fmla="*/ 36 w 48"/>
                <a:gd name="T13" fmla="*/ 24 h 42"/>
                <a:gd name="T14" fmla="*/ 42 w 48"/>
                <a:gd name="T15" fmla="*/ 30 h 42"/>
                <a:gd name="T16" fmla="*/ 48 w 48"/>
                <a:gd name="T17" fmla="*/ 42 h 42"/>
                <a:gd name="T18" fmla="*/ 42 w 48"/>
                <a:gd name="T19" fmla="*/ 36 h 42"/>
                <a:gd name="T20" fmla="*/ 36 w 48"/>
                <a:gd name="T21" fmla="*/ 30 h 42"/>
                <a:gd name="T22" fmla="*/ 30 w 48"/>
                <a:gd name="T23" fmla="*/ 24 h 42"/>
                <a:gd name="T24" fmla="*/ 18 w 48"/>
                <a:gd name="T25" fmla="*/ 18 h 42"/>
                <a:gd name="T26" fmla="*/ 12 w 48"/>
                <a:gd name="T27" fmla="*/ 12 h 42"/>
                <a:gd name="T28" fmla="*/ 6 w 48"/>
                <a:gd name="T29" fmla="*/ 6 h 42"/>
                <a:gd name="T30" fmla="*/ 0 w 48"/>
                <a:gd name="T31" fmla="*/ 6 h 42"/>
                <a:gd name="T32" fmla="*/ 0 w 48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42"/>
                <a:gd name="T53" fmla="*/ 48 w 48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42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24"/>
                  </a:lnTo>
                  <a:lnTo>
                    <a:pt x="42" y="30"/>
                  </a:lnTo>
                  <a:lnTo>
                    <a:pt x="48" y="42"/>
                  </a:lnTo>
                  <a:lnTo>
                    <a:pt x="42" y="36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81" name="Freeform 66"/>
            <p:cNvSpPr>
              <a:spLocks/>
            </p:cNvSpPr>
            <p:nvPr/>
          </p:nvSpPr>
          <p:spPr bwMode="auto">
            <a:xfrm>
              <a:off x="5263" y="1243"/>
              <a:ext cx="48" cy="30"/>
            </a:xfrm>
            <a:custGeom>
              <a:avLst/>
              <a:gdLst>
                <a:gd name="T0" fmla="*/ 0 w 48"/>
                <a:gd name="T1" fmla="*/ 0 h 30"/>
                <a:gd name="T2" fmla="*/ 6 w 48"/>
                <a:gd name="T3" fmla="*/ 0 h 30"/>
                <a:gd name="T4" fmla="*/ 12 w 48"/>
                <a:gd name="T5" fmla="*/ 6 h 30"/>
                <a:gd name="T6" fmla="*/ 18 w 48"/>
                <a:gd name="T7" fmla="*/ 6 h 30"/>
                <a:gd name="T8" fmla="*/ 24 w 48"/>
                <a:gd name="T9" fmla="*/ 12 h 30"/>
                <a:gd name="T10" fmla="*/ 30 w 48"/>
                <a:gd name="T11" fmla="*/ 12 h 30"/>
                <a:gd name="T12" fmla="*/ 42 w 48"/>
                <a:gd name="T13" fmla="*/ 18 h 30"/>
                <a:gd name="T14" fmla="*/ 48 w 48"/>
                <a:gd name="T15" fmla="*/ 24 h 30"/>
                <a:gd name="T16" fmla="*/ 48 w 48"/>
                <a:gd name="T17" fmla="*/ 30 h 30"/>
                <a:gd name="T18" fmla="*/ 42 w 48"/>
                <a:gd name="T19" fmla="*/ 30 h 30"/>
                <a:gd name="T20" fmla="*/ 36 w 48"/>
                <a:gd name="T21" fmla="*/ 24 h 30"/>
                <a:gd name="T22" fmla="*/ 30 w 48"/>
                <a:gd name="T23" fmla="*/ 18 h 30"/>
                <a:gd name="T24" fmla="*/ 24 w 48"/>
                <a:gd name="T25" fmla="*/ 18 h 30"/>
                <a:gd name="T26" fmla="*/ 12 w 48"/>
                <a:gd name="T27" fmla="*/ 12 h 30"/>
                <a:gd name="T28" fmla="*/ 6 w 48"/>
                <a:gd name="T29" fmla="*/ 6 h 30"/>
                <a:gd name="T30" fmla="*/ 6 w 48"/>
                <a:gd name="T31" fmla="*/ 6 h 30"/>
                <a:gd name="T32" fmla="*/ 0 w 4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30"/>
                <a:gd name="T53" fmla="*/ 48 w 4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30">
                  <a:moveTo>
                    <a:pt x="0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48" y="30"/>
                  </a:lnTo>
                  <a:lnTo>
                    <a:pt x="42" y="30"/>
                  </a:lnTo>
                  <a:lnTo>
                    <a:pt x="36" y="24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82" name="Freeform 67"/>
            <p:cNvSpPr>
              <a:spLocks/>
            </p:cNvSpPr>
            <p:nvPr/>
          </p:nvSpPr>
          <p:spPr bwMode="auto">
            <a:xfrm>
              <a:off x="5263" y="1267"/>
              <a:ext cx="36" cy="29"/>
            </a:xfrm>
            <a:custGeom>
              <a:avLst/>
              <a:gdLst>
                <a:gd name="T0" fmla="*/ 0 w 36"/>
                <a:gd name="T1" fmla="*/ 0 h 29"/>
                <a:gd name="T2" fmla="*/ 6 w 36"/>
                <a:gd name="T3" fmla="*/ 0 h 29"/>
                <a:gd name="T4" fmla="*/ 6 w 36"/>
                <a:gd name="T5" fmla="*/ 0 h 29"/>
                <a:gd name="T6" fmla="*/ 12 w 36"/>
                <a:gd name="T7" fmla="*/ 6 h 29"/>
                <a:gd name="T8" fmla="*/ 18 w 36"/>
                <a:gd name="T9" fmla="*/ 6 h 29"/>
                <a:gd name="T10" fmla="*/ 24 w 36"/>
                <a:gd name="T11" fmla="*/ 12 h 29"/>
                <a:gd name="T12" fmla="*/ 30 w 36"/>
                <a:gd name="T13" fmla="*/ 18 h 29"/>
                <a:gd name="T14" fmla="*/ 36 w 36"/>
                <a:gd name="T15" fmla="*/ 23 h 29"/>
                <a:gd name="T16" fmla="*/ 36 w 36"/>
                <a:gd name="T17" fmla="*/ 29 h 29"/>
                <a:gd name="T18" fmla="*/ 36 w 36"/>
                <a:gd name="T19" fmla="*/ 23 h 29"/>
                <a:gd name="T20" fmla="*/ 30 w 36"/>
                <a:gd name="T21" fmla="*/ 23 h 29"/>
                <a:gd name="T22" fmla="*/ 24 w 36"/>
                <a:gd name="T23" fmla="*/ 18 h 29"/>
                <a:gd name="T24" fmla="*/ 18 w 36"/>
                <a:gd name="T25" fmla="*/ 12 h 29"/>
                <a:gd name="T26" fmla="*/ 12 w 36"/>
                <a:gd name="T27" fmla="*/ 6 h 29"/>
                <a:gd name="T28" fmla="*/ 6 w 36"/>
                <a:gd name="T29" fmla="*/ 6 h 29"/>
                <a:gd name="T30" fmla="*/ 6 w 36"/>
                <a:gd name="T31" fmla="*/ 0 h 29"/>
                <a:gd name="T32" fmla="*/ 0 w 36"/>
                <a:gd name="T33" fmla="*/ 0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9"/>
                <a:gd name="T53" fmla="*/ 36 w 36"/>
                <a:gd name="T54" fmla="*/ 29 h 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9">
                  <a:moveTo>
                    <a:pt x="0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23"/>
                  </a:lnTo>
                  <a:lnTo>
                    <a:pt x="36" y="29"/>
                  </a:lnTo>
                  <a:lnTo>
                    <a:pt x="36" y="23"/>
                  </a:lnTo>
                  <a:lnTo>
                    <a:pt x="30" y="23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83" name="Freeform 68"/>
            <p:cNvSpPr>
              <a:spLocks/>
            </p:cNvSpPr>
            <p:nvPr/>
          </p:nvSpPr>
          <p:spPr bwMode="auto">
            <a:xfrm>
              <a:off x="5269" y="1285"/>
              <a:ext cx="24" cy="11"/>
            </a:xfrm>
            <a:custGeom>
              <a:avLst/>
              <a:gdLst>
                <a:gd name="T0" fmla="*/ 0 w 24"/>
                <a:gd name="T1" fmla="*/ 5 h 11"/>
                <a:gd name="T2" fmla="*/ 0 w 24"/>
                <a:gd name="T3" fmla="*/ 0 h 11"/>
                <a:gd name="T4" fmla="*/ 6 w 24"/>
                <a:gd name="T5" fmla="*/ 0 h 11"/>
                <a:gd name="T6" fmla="*/ 6 w 24"/>
                <a:gd name="T7" fmla="*/ 0 h 11"/>
                <a:gd name="T8" fmla="*/ 12 w 24"/>
                <a:gd name="T9" fmla="*/ 5 h 11"/>
                <a:gd name="T10" fmla="*/ 18 w 24"/>
                <a:gd name="T11" fmla="*/ 5 h 11"/>
                <a:gd name="T12" fmla="*/ 24 w 24"/>
                <a:gd name="T13" fmla="*/ 5 h 11"/>
                <a:gd name="T14" fmla="*/ 24 w 24"/>
                <a:gd name="T15" fmla="*/ 11 h 11"/>
                <a:gd name="T16" fmla="*/ 24 w 24"/>
                <a:gd name="T17" fmla="*/ 11 h 11"/>
                <a:gd name="T18" fmla="*/ 24 w 24"/>
                <a:gd name="T19" fmla="*/ 11 h 11"/>
                <a:gd name="T20" fmla="*/ 18 w 24"/>
                <a:gd name="T21" fmla="*/ 11 h 11"/>
                <a:gd name="T22" fmla="*/ 12 w 24"/>
                <a:gd name="T23" fmla="*/ 5 h 11"/>
                <a:gd name="T24" fmla="*/ 12 w 24"/>
                <a:gd name="T25" fmla="*/ 5 h 11"/>
                <a:gd name="T26" fmla="*/ 6 w 24"/>
                <a:gd name="T27" fmla="*/ 5 h 11"/>
                <a:gd name="T28" fmla="*/ 0 w 24"/>
                <a:gd name="T29" fmla="*/ 5 h 11"/>
                <a:gd name="T30" fmla="*/ 0 w 24"/>
                <a:gd name="T31" fmla="*/ 5 h 11"/>
                <a:gd name="T32" fmla="*/ 0 w 24"/>
                <a:gd name="T33" fmla="*/ 5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1"/>
                <a:gd name="T53" fmla="*/ 24 w 24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1">
                  <a:moveTo>
                    <a:pt x="0" y="5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5"/>
                  </a:lnTo>
                  <a:lnTo>
                    <a:pt x="18" y="5"/>
                  </a:lnTo>
                  <a:lnTo>
                    <a:pt x="24" y="5"/>
                  </a:lnTo>
                  <a:lnTo>
                    <a:pt x="24" y="11"/>
                  </a:lnTo>
                  <a:lnTo>
                    <a:pt x="18" y="11"/>
                  </a:lnTo>
                  <a:lnTo>
                    <a:pt x="12" y="5"/>
                  </a:lnTo>
                  <a:lnTo>
                    <a:pt x="6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84" name="Freeform 69"/>
            <p:cNvSpPr>
              <a:spLocks/>
            </p:cNvSpPr>
            <p:nvPr/>
          </p:nvSpPr>
          <p:spPr bwMode="auto">
            <a:xfrm>
              <a:off x="5299" y="1135"/>
              <a:ext cx="18" cy="24"/>
            </a:xfrm>
            <a:custGeom>
              <a:avLst/>
              <a:gdLst>
                <a:gd name="T0" fmla="*/ 18 w 18"/>
                <a:gd name="T1" fmla="*/ 24 h 24"/>
                <a:gd name="T2" fmla="*/ 18 w 18"/>
                <a:gd name="T3" fmla="*/ 24 h 24"/>
                <a:gd name="T4" fmla="*/ 12 w 18"/>
                <a:gd name="T5" fmla="*/ 24 h 24"/>
                <a:gd name="T6" fmla="*/ 12 w 18"/>
                <a:gd name="T7" fmla="*/ 18 h 24"/>
                <a:gd name="T8" fmla="*/ 6 w 18"/>
                <a:gd name="T9" fmla="*/ 12 h 24"/>
                <a:gd name="T10" fmla="*/ 0 w 18"/>
                <a:gd name="T11" fmla="*/ 12 h 24"/>
                <a:gd name="T12" fmla="*/ 0 w 18"/>
                <a:gd name="T13" fmla="*/ 6 h 24"/>
                <a:gd name="T14" fmla="*/ 0 w 18"/>
                <a:gd name="T15" fmla="*/ 6 h 24"/>
                <a:gd name="T16" fmla="*/ 0 w 18"/>
                <a:gd name="T17" fmla="*/ 0 h 24"/>
                <a:gd name="T18" fmla="*/ 0 w 18"/>
                <a:gd name="T19" fmla="*/ 0 h 24"/>
                <a:gd name="T20" fmla="*/ 6 w 18"/>
                <a:gd name="T21" fmla="*/ 6 h 24"/>
                <a:gd name="T22" fmla="*/ 6 w 18"/>
                <a:gd name="T23" fmla="*/ 6 h 24"/>
                <a:gd name="T24" fmla="*/ 12 w 18"/>
                <a:gd name="T25" fmla="*/ 12 h 24"/>
                <a:gd name="T26" fmla="*/ 12 w 18"/>
                <a:gd name="T27" fmla="*/ 12 h 24"/>
                <a:gd name="T28" fmla="*/ 18 w 18"/>
                <a:gd name="T29" fmla="*/ 18 h 24"/>
                <a:gd name="T30" fmla="*/ 18 w 18"/>
                <a:gd name="T31" fmla="*/ 24 h 24"/>
                <a:gd name="T32" fmla="*/ 18 w 18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24"/>
                <a:gd name="T53" fmla="*/ 18 w 18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24">
                  <a:moveTo>
                    <a:pt x="18" y="24"/>
                  </a:moveTo>
                  <a:lnTo>
                    <a:pt x="18" y="24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85" name="Freeform 70"/>
            <p:cNvSpPr>
              <a:spLocks/>
            </p:cNvSpPr>
            <p:nvPr/>
          </p:nvSpPr>
          <p:spPr bwMode="auto">
            <a:xfrm>
              <a:off x="5317" y="1129"/>
              <a:ext cx="1" cy="24"/>
            </a:xfrm>
            <a:custGeom>
              <a:avLst/>
              <a:gdLst>
                <a:gd name="T0" fmla="*/ 0 w 1"/>
                <a:gd name="T1" fmla="*/ 24 h 24"/>
                <a:gd name="T2" fmla="*/ 0 w 1"/>
                <a:gd name="T3" fmla="*/ 24 h 24"/>
                <a:gd name="T4" fmla="*/ 0 w 1"/>
                <a:gd name="T5" fmla="*/ 12 h 24"/>
                <a:gd name="T6" fmla="*/ 0 w 1"/>
                <a:gd name="T7" fmla="*/ 6 h 24"/>
                <a:gd name="T8" fmla="*/ 0 w 1"/>
                <a:gd name="T9" fmla="*/ 0 h 24"/>
                <a:gd name="T10" fmla="*/ 0 w 1"/>
                <a:gd name="T11" fmla="*/ 0 h 24"/>
                <a:gd name="T12" fmla="*/ 0 w 1"/>
                <a:gd name="T13" fmla="*/ 12 h 24"/>
                <a:gd name="T14" fmla="*/ 0 w 1"/>
                <a:gd name="T15" fmla="*/ 18 h 24"/>
                <a:gd name="T16" fmla="*/ 0 w 1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"/>
                <a:gd name="T28" fmla="*/ 0 h 24"/>
                <a:gd name="T29" fmla="*/ 1 w 1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" h="24">
                  <a:moveTo>
                    <a:pt x="0" y="24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86" name="Freeform 71"/>
            <p:cNvSpPr>
              <a:spLocks/>
            </p:cNvSpPr>
            <p:nvPr/>
          </p:nvSpPr>
          <p:spPr bwMode="auto">
            <a:xfrm>
              <a:off x="5317" y="1135"/>
              <a:ext cx="23" cy="24"/>
            </a:xfrm>
            <a:custGeom>
              <a:avLst/>
              <a:gdLst>
                <a:gd name="T0" fmla="*/ 0 w 23"/>
                <a:gd name="T1" fmla="*/ 24 h 24"/>
                <a:gd name="T2" fmla="*/ 0 w 23"/>
                <a:gd name="T3" fmla="*/ 24 h 24"/>
                <a:gd name="T4" fmla="*/ 6 w 23"/>
                <a:gd name="T5" fmla="*/ 18 h 24"/>
                <a:gd name="T6" fmla="*/ 12 w 23"/>
                <a:gd name="T7" fmla="*/ 12 h 24"/>
                <a:gd name="T8" fmla="*/ 12 w 23"/>
                <a:gd name="T9" fmla="*/ 12 h 24"/>
                <a:gd name="T10" fmla="*/ 17 w 23"/>
                <a:gd name="T11" fmla="*/ 6 h 24"/>
                <a:gd name="T12" fmla="*/ 17 w 23"/>
                <a:gd name="T13" fmla="*/ 0 h 24"/>
                <a:gd name="T14" fmla="*/ 23 w 23"/>
                <a:gd name="T15" fmla="*/ 0 h 24"/>
                <a:gd name="T16" fmla="*/ 23 w 23"/>
                <a:gd name="T17" fmla="*/ 0 h 24"/>
                <a:gd name="T18" fmla="*/ 23 w 23"/>
                <a:gd name="T19" fmla="*/ 6 h 24"/>
                <a:gd name="T20" fmla="*/ 23 w 23"/>
                <a:gd name="T21" fmla="*/ 6 h 24"/>
                <a:gd name="T22" fmla="*/ 17 w 23"/>
                <a:gd name="T23" fmla="*/ 12 h 24"/>
                <a:gd name="T24" fmla="*/ 12 w 23"/>
                <a:gd name="T25" fmla="*/ 12 h 24"/>
                <a:gd name="T26" fmla="*/ 12 w 23"/>
                <a:gd name="T27" fmla="*/ 18 h 24"/>
                <a:gd name="T28" fmla="*/ 6 w 23"/>
                <a:gd name="T29" fmla="*/ 18 h 24"/>
                <a:gd name="T30" fmla="*/ 0 w 23"/>
                <a:gd name="T31" fmla="*/ 24 h 24"/>
                <a:gd name="T32" fmla="*/ 0 w 23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4"/>
                <a:gd name="T53" fmla="*/ 23 w 23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4">
                  <a:moveTo>
                    <a:pt x="0" y="24"/>
                  </a:moveTo>
                  <a:lnTo>
                    <a:pt x="0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7" y="6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3" y="6"/>
                  </a:lnTo>
                  <a:lnTo>
                    <a:pt x="17" y="12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87" name="Freeform 72"/>
            <p:cNvSpPr>
              <a:spLocks/>
            </p:cNvSpPr>
            <p:nvPr/>
          </p:nvSpPr>
          <p:spPr bwMode="auto">
            <a:xfrm>
              <a:off x="5299" y="1290"/>
              <a:ext cx="30" cy="6"/>
            </a:xfrm>
            <a:custGeom>
              <a:avLst/>
              <a:gdLst>
                <a:gd name="T0" fmla="*/ 0 w 30"/>
                <a:gd name="T1" fmla="*/ 0 h 6"/>
                <a:gd name="T2" fmla="*/ 6 w 30"/>
                <a:gd name="T3" fmla="*/ 0 h 6"/>
                <a:gd name="T4" fmla="*/ 6 w 30"/>
                <a:gd name="T5" fmla="*/ 0 h 6"/>
                <a:gd name="T6" fmla="*/ 12 w 30"/>
                <a:gd name="T7" fmla="*/ 0 h 6"/>
                <a:gd name="T8" fmla="*/ 18 w 30"/>
                <a:gd name="T9" fmla="*/ 0 h 6"/>
                <a:gd name="T10" fmla="*/ 24 w 30"/>
                <a:gd name="T11" fmla="*/ 0 h 6"/>
                <a:gd name="T12" fmla="*/ 30 w 30"/>
                <a:gd name="T13" fmla="*/ 0 h 6"/>
                <a:gd name="T14" fmla="*/ 30 w 30"/>
                <a:gd name="T15" fmla="*/ 6 h 6"/>
                <a:gd name="T16" fmla="*/ 30 w 30"/>
                <a:gd name="T17" fmla="*/ 6 h 6"/>
                <a:gd name="T18" fmla="*/ 30 w 30"/>
                <a:gd name="T19" fmla="*/ 6 h 6"/>
                <a:gd name="T20" fmla="*/ 30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6 h 6"/>
                <a:gd name="T28" fmla="*/ 6 w 30"/>
                <a:gd name="T29" fmla="*/ 6 h 6"/>
                <a:gd name="T30" fmla="*/ 6 w 30"/>
                <a:gd name="T31" fmla="*/ 0 h 6"/>
                <a:gd name="T32" fmla="*/ 0 w 3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88" name="Freeform 73"/>
            <p:cNvSpPr>
              <a:spLocks/>
            </p:cNvSpPr>
            <p:nvPr/>
          </p:nvSpPr>
          <p:spPr bwMode="auto">
            <a:xfrm>
              <a:off x="5293" y="1296"/>
              <a:ext cx="30" cy="18"/>
            </a:xfrm>
            <a:custGeom>
              <a:avLst/>
              <a:gdLst>
                <a:gd name="T0" fmla="*/ 0 w 30"/>
                <a:gd name="T1" fmla="*/ 0 h 18"/>
                <a:gd name="T2" fmla="*/ 0 w 30"/>
                <a:gd name="T3" fmla="*/ 0 h 18"/>
                <a:gd name="T4" fmla="*/ 6 w 30"/>
                <a:gd name="T5" fmla="*/ 0 h 18"/>
                <a:gd name="T6" fmla="*/ 12 w 30"/>
                <a:gd name="T7" fmla="*/ 6 h 18"/>
                <a:gd name="T8" fmla="*/ 18 w 30"/>
                <a:gd name="T9" fmla="*/ 6 h 18"/>
                <a:gd name="T10" fmla="*/ 24 w 30"/>
                <a:gd name="T11" fmla="*/ 6 h 18"/>
                <a:gd name="T12" fmla="*/ 30 w 30"/>
                <a:gd name="T13" fmla="*/ 12 h 18"/>
                <a:gd name="T14" fmla="*/ 30 w 30"/>
                <a:gd name="T15" fmla="*/ 12 h 18"/>
                <a:gd name="T16" fmla="*/ 30 w 30"/>
                <a:gd name="T17" fmla="*/ 18 h 18"/>
                <a:gd name="T18" fmla="*/ 30 w 30"/>
                <a:gd name="T19" fmla="*/ 18 h 18"/>
                <a:gd name="T20" fmla="*/ 24 w 30"/>
                <a:gd name="T21" fmla="*/ 18 h 18"/>
                <a:gd name="T22" fmla="*/ 24 w 30"/>
                <a:gd name="T23" fmla="*/ 18 h 18"/>
                <a:gd name="T24" fmla="*/ 18 w 30"/>
                <a:gd name="T25" fmla="*/ 12 h 18"/>
                <a:gd name="T26" fmla="*/ 12 w 30"/>
                <a:gd name="T27" fmla="*/ 12 h 18"/>
                <a:gd name="T28" fmla="*/ 6 w 30"/>
                <a:gd name="T29" fmla="*/ 6 h 18"/>
                <a:gd name="T30" fmla="*/ 0 w 30"/>
                <a:gd name="T31" fmla="*/ 6 h 18"/>
                <a:gd name="T32" fmla="*/ 0 w 30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89" name="Freeform 74"/>
            <p:cNvSpPr>
              <a:spLocks/>
            </p:cNvSpPr>
            <p:nvPr/>
          </p:nvSpPr>
          <p:spPr bwMode="auto">
            <a:xfrm>
              <a:off x="5299" y="1279"/>
              <a:ext cx="35" cy="6"/>
            </a:xfrm>
            <a:custGeom>
              <a:avLst/>
              <a:gdLst>
                <a:gd name="T0" fmla="*/ 0 w 35"/>
                <a:gd name="T1" fmla="*/ 6 h 6"/>
                <a:gd name="T2" fmla="*/ 0 w 35"/>
                <a:gd name="T3" fmla="*/ 0 h 6"/>
                <a:gd name="T4" fmla="*/ 6 w 35"/>
                <a:gd name="T5" fmla="*/ 0 h 6"/>
                <a:gd name="T6" fmla="*/ 12 w 35"/>
                <a:gd name="T7" fmla="*/ 0 h 6"/>
                <a:gd name="T8" fmla="*/ 18 w 35"/>
                <a:gd name="T9" fmla="*/ 0 h 6"/>
                <a:gd name="T10" fmla="*/ 24 w 35"/>
                <a:gd name="T11" fmla="*/ 0 h 6"/>
                <a:gd name="T12" fmla="*/ 30 w 35"/>
                <a:gd name="T13" fmla="*/ 0 h 6"/>
                <a:gd name="T14" fmla="*/ 30 w 35"/>
                <a:gd name="T15" fmla="*/ 0 h 6"/>
                <a:gd name="T16" fmla="*/ 35 w 35"/>
                <a:gd name="T17" fmla="*/ 6 h 6"/>
                <a:gd name="T18" fmla="*/ 35 w 35"/>
                <a:gd name="T19" fmla="*/ 6 h 6"/>
                <a:gd name="T20" fmla="*/ 30 w 35"/>
                <a:gd name="T21" fmla="*/ 6 h 6"/>
                <a:gd name="T22" fmla="*/ 30 w 35"/>
                <a:gd name="T23" fmla="*/ 6 h 6"/>
                <a:gd name="T24" fmla="*/ 24 w 35"/>
                <a:gd name="T25" fmla="*/ 6 h 6"/>
                <a:gd name="T26" fmla="*/ 18 w 35"/>
                <a:gd name="T27" fmla="*/ 6 h 6"/>
                <a:gd name="T28" fmla="*/ 12 w 35"/>
                <a:gd name="T29" fmla="*/ 6 h 6"/>
                <a:gd name="T30" fmla="*/ 6 w 35"/>
                <a:gd name="T31" fmla="*/ 6 h 6"/>
                <a:gd name="T32" fmla="*/ 0 w 35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6"/>
                <a:gd name="T53" fmla="*/ 35 w 3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6">
                  <a:moveTo>
                    <a:pt x="0" y="6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5" y="6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90" name="Freeform 75"/>
            <p:cNvSpPr>
              <a:spLocks/>
            </p:cNvSpPr>
            <p:nvPr/>
          </p:nvSpPr>
          <p:spPr bwMode="auto">
            <a:xfrm>
              <a:off x="5305" y="1267"/>
              <a:ext cx="35" cy="6"/>
            </a:xfrm>
            <a:custGeom>
              <a:avLst/>
              <a:gdLst>
                <a:gd name="T0" fmla="*/ 0 w 35"/>
                <a:gd name="T1" fmla="*/ 6 h 6"/>
                <a:gd name="T2" fmla="*/ 6 w 35"/>
                <a:gd name="T3" fmla="*/ 6 h 6"/>
                <a:gd name="T4" fmla="*/ 12 w 35"/>
                <a:gd name="T5" fmla="*/ 0 h 6"/>
                <a:gd name="T6" fmla="*/ 12 w 35"/>
                <a:gd name="T7" fmla="*/ 0 h 6"/>
                <a:gd name="T8" fmla="*/ 18 w 35"/>
                <a:gd name="T9" fmla="*/ 0 h 6"/>
                <a:gd name="T10" fmla="*/ 24 w 35"/>
                <a:gd name="T11" fmla="*/ 0 h 6"/>
                <a:gd name="T12" fmla="*/ 29 w 35"/>
                <a:gd name="T13" fmla="*/ 0 h 6"/>
                <a:gd name="T14" fmla="*/ 35 w 35"/>
                <a:gd name="T15" fmla="*/ 0 h 6"/>
                <a:gd name="T16" fmla="*/ 35 w 35"/>
                <a:gd name="T17" fmla="*/ 0 h 6"/>
                <a:gd name="T18" fmla="*/ 35 w 35"/>
                <a:gd name="T19" fmla="*/ 6 h 6"/>
                <a:gd name="T20" fmla="*/ 35 w 35"/>
                <a:gd name="T21" fmla="*/ 6 h 6"/>
                <a:gd name="T22" fmla="*/ 29 w 35"/>
                <a:gd name="T23" fmla="*/ 6 h 6"/>
                <a:gd name="T24" fmla="*/ 24 w 35"/>
                <a:gd name="T25" fmla="*/ 6 h 6"/>
                <a:gd name="T26" fmla="*/ 18 w 35"/>
                <a:gd name="T27" fmla="*/ 6 h 6"/>
                <a:gd name="T28" fmla="*/ 12 w 35"/>
                <a:gd name="T29" fmla="*/ 6 h 6"/>
                <a:gd name="T30" fmla="*/ 6 w 35"/>
                <a:gd name="T31" fmla="*/ 6 h 6"/>
                <a:gd name="T32" fmla="*/ 0 w 35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6"/>
                <a:gd name="T53" fmla="*/ 35 w 3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6">
                  <a:moveTo>
                    <a:pt x="0" y="6"/>
                  </a:move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35" y="6"/>
                  </a:lnTo>
                  <a:lnTo>
                    <a:pt x="29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91" name="Freeform 76"/>
            <p:cNvSpPr>
              <a:spLocks/>
            </p:cNvSpPr>
            <p:nvPr/>
          </p:nvSpPr>
          <p:spPr bwMode="auto">
            <a:xfrm>
              <a:off x="5311" y="1255"/>
              <a:ext cx="35" cy="6"/>
            </a:xfrm>
            <a:custGeom>
              <a:avLst/>
              <a:gdLst>
                <a:gd name="T0" fmla="*/ 0 w 35"/>
                <a:gd name="T1" fmla="*/ 6 h 6"/>
                <a:gd name="T2" fmla="*/ 6 w 35"/>
                <a:gd name="T3" fmla="*/ 6 h 6"/>
                <a:gd name="T4" fmla="*/ 12 w 35"/>
                <a:gd name="T5" fmla="*/ 0 h 6"/>
                <a:gd name="T6" fmla="*/ 18 w 35"/>
                <a:gd name="T7" fmla="*/ 0 h 6"/>
                <a:gd name="T8" fmla="*/ 23 w 35"/>
                <a:gd name="T9" fmla="*/ 0 h 6"/>
                <a:gd name="T10" fmla="*/ 29 w 35"/>
                <a:gd name="T11" fmla="*/ 0 h 6"/>
                <a:gd name="T12" fmla="*/ 29 w 35"/>
                <a:gd name="T13" fmla="*/ 0 h 6"/>
                <a:gd name="T14" fmla="*/ 35 w 35"/>
                <a:gd name="T15" fmla="*/ 0 h 6"/>
                <a:gd name="T16" fmla="*/ 35 w 35"/>
                <a:gd name="T17" fmla="*/ 0 h 6"/>
                <a:gd name="T18" fmla="*/ 35 w 35"/>
                <a:gd name="T19" fmla="*/ 0 h 6"/>
                <a:gd name="T20" fmla="*/ 29 w 35"/>
                <a:gd name="T21" fmla="*/ 6 h 6"/>
                <a:gd name="T22" fmla="*/ 29 w 35"/>
                <a:gd name="T23" fmla="*/ 6 h 6"/>
                <a:gd name="T24" fmla="*/ 23 w 35"/>
                <a:gd name="T25" fmla="*/ 6 h 6"/>
                <a:gd name="T26" fmla="*/ 18 w 35"/>
                <a:gd name="T27" fmla="*/ 6 h 6"/>
                <a:gd name="T28" fmla="*/ 12 w 35"/>
                <a:gd name="T29" fmla="*/ 6 h 6"/>
                <a:gd name="T30" fmla="*/ 6 w 35"/>
                <a:gd name="T31" fmla="*/ 6 h 6"/>
                <a:gd name="T32" fmla="*/ 0 w 35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6"/>
                <a:gd name="T53" fmla="*/ 35 w 3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6">
                  <a:moveTo>
                    <a:pt x="0" y="6"/>
                  </a:move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92" name="Freeform 77"/>
            <p:cNvSpPr>
              <a:spLocks/>
            </p:cNvSpPr>
            <p:nvPr/>
          </p:nvSpPr>
          <p:spPr bwMode="auto">
            <a:xfrm>
              <a:off x="5317" y="1243"/>
              <a:ext cx="35" cy="6"/>
            </a:xfrm>
            <a:custGeom>
              <a:avLst/>
              <a:gdLst>
                <a:gd name="T0" fmla="*/ 0 w 35"/>
                <a:gd name="T1" fmla="*/ 6 h 6"/>
                <a:gd name="T2" fmla="*/ 6 w 35"/>
                <a:gd name="T3" fmla="*/ 6 h 6"/>
                <a:gd name="T4" fmla="*/ 12 w 35"/>
                <a:gd name="T5" fmla="*/ 0 h 6"/>
                <a:gd name="T6" fmla="*/ 17 w 35"/>
                <a:gd name="T7" fmla="*/ 0 h 6"/>
                <a:gd name="T8" fmla="*/ 23 w 35"/>
                <a:gd name="T9" fmla="*/ 0 h 6"/>
                <a:gd name="T10" fmla="*/ 29 w 35"/>
                <a:gd name="T11" fmla="*/ 0 h 6"/>
                <a:gd name="T12" fmla="*/ 35 w 35"/>
                <a:gd name="T13" fmla="*/ 0 h 6"/>
                <a:gd name="T14" fmla="*/ 35 w 35"/>
                <a:gd name="T15" fmla="*/ 0 h 6"/>
                <a:gd name="T16" fmla="*/ 35 w 35"/>
                <a:gd name="T17" fmla="*/ 0 h 6"/>
                <a:gd name="T18" fmla="*/ 35 w 35"/>
                <a:gd name="T19" fmla="*/ 0 h 6"/>
                <a:gd name="T20" fmla="*/ 35 w 35"/>
                <a:gd name="T21" fmla="*/ 6 h 6"/>
                <a:gd name="T22" fmla="*/ 29 w 35"/>
                <a:gd name="T23" fmla="*/ 6 h 6"/>
                <a:gd name="T24" fmla="*/ 23 w 35"/>
                <a:gd name="T25" fmla="*/ 6 h 6"/>
                <a:gd name="T26" fmla="*/ 17 w 35"/>
                <a:gd name="T27" fmla="*/ 6 h 6"/>
                <a:gd name="T28" fmla="*/ 12 w 35"/>
                <a:gd name="T29" fmla="*/ 6 h 6"/>
                <a:gd name="T30" fmla="*/ 6 w 35"/>
                <a:gd name="T31" fmla="*/ 6 h 6"/>
                <a:gd name="T32" fmla="*/ 0 w 35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6"/>
                <a:gd name="T53" fmla="*/ 35 w 3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6">
                  <a:moveTo>
                    <a:pt x="0" y="6"/>
                  </a:moveTo>
                  <a:lnTo>
                    <a:pt x="6" y="6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35" y="6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7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93" name="Freeform 78"/>
            <p:cNvSpPr>
              <a:spLocks/>
            </p:cNvSpPr>
            <p:nvPr/>
          </p:nvSpPr>
          <p:spPr bwMode="auto">
            <a:xfrm>
              <a:off x="5317" y="1225"/>
              <a:ext cx="41" cy="12"/>
            </a:xfrm>
            <a:custGeom>
              <a:avLst/>
              <a:gdLst>
                <a:gd name="T0" fmla="*/ 0 w 41"/>
                <a:gd name="T1" fmla="*/ 12 h 12"/>
                <a:gd name="T2" fmla="*/ 6 w 41"/>
                <a:gd name="T3" fmla="*/ 6 h 12"/>
                <a:gd name="T4" fmla="*/ 12 w 41"/>
                <a:gd name="T5" fmla="*/ 6 h 12"/>
                <a:gd name="T6" fmla="*/ 17 w 41"/>
                <a:gd name="T7" fmla="*/ 0 h 12"/>
                <a:gd name="T8" fmla="*/ 29 w 41"/>
                <a:gd name="T9" fmla="*/ 0 h 12"/>
                <a:gd name="T10" fmla="*/ 35 w 41"/>
                <a:gd name="T11" fmla="*/ 0 h 12"/>
                <a:gd name="T12" fmla="*/ 41 w 41"/>
                <a:gd name="T13" fmla="*/ 0 h 12"/>
                <a:gd name="T14" fmla="*/ 41 w 41"/>
                <a:gd name="T15" fmla="*/ 0 h 12"/>
                <a:gd name="T16" fmla="*/ 41 w 41"/>
                <a:gd name="T17" fmla="*/ 0 h 12"/>
                <a:gd name="T18" fmla="*/ 41 w 41"/>
                <a:gd name="T19" fmla="*/ 0 h 12"/>
                <a:gd name="T20" fmla="*/ 35 w 41"/>
                <a:gd name="T21" fmla="*/ 6 h 12"/>
                <a:gd name="T22" fmla="*/ 29 w 41"/>
                <a:gd name="T23" fmla="*/ 6 h 12"/>
                <a:gd name="T24" fmla="*/ 23 w 41"/>
                <a:gd name="T25" fmla="*/ 6 h 12"/>
                <a:gd name="T26" fmla="*/ 17 w 41"/>
                <a:gd name="T27" fmla="*/ 6 h 12"/>
                <a:gd name="T28" fmla="*/ 12 w 41"/>
                <a:gd name="T29" fmla="*/ 6 h 12"/>
                <a:gd name="T30" fmla="*/ 6 w 41"/>
                <a:gd name="T31" fmla="*/ 6 h 12"/>
                <a:gd name="T32" fmla="*/ 0 w 41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1"/>
                <a:gd name="T52" fmla="*/ 0 h 12"/>
                <a:gd name="T53" fmla="*/ 41 w 4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1" h="12">
                  <a:moveTo>
                    <a:pt x="0" y="12"/>
                  </a:moveTo>
                  <a:lnTo>
                    <a:pt x="6" y="6"/>
                  </a:lnTo>
                  <a:lnTo>
                    <a:pt x="12" y="6"/>
                  </a:lnTo>
                  <a:lnTo>
                    <a:pt x="17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35" y="6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7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94" name="Freeform 79"/>
            <p:cNvSpPr>
              <a:spLocks/>
            </p:cNvSpPr>
            <p:nvPr/>
          </p:nvSpPr>
          <p:spPr bwMode="auto">
            <a:xfrm>
              <a:off x="5317" y="1207"/>
              <a:ext cx="47" cy="18"/>
            </a:xfrm>
            <a:custGeom>
              <a:avLst/>
              <a:gdLst>
                <a:gd name="T0" fmla="*/ 0 w 47"/>
                <a:gd name="T1" fmla="*/ 18 h 18"/>
                <a:gd name="T2" fmla="*/ 6 w 47"/>
                <a:gd name="T3" fmla="*/ 12 h 18"/>
                <a:gd name="T4" fmla="*/ 12 w 47"/>
                <a:gd name="T5" fmla="*/ 12 h 18"/>
                <a:gd name="T6" fmla="*/ 17 w 47"/>
                <a:gd name="T7" fmla="*/ 6 h 18"/>
                <a:gd name="T8" fmla="*/ 29 w 47"/>
                <a:gd name="T9" fmla="*/ 6 h 18"/>
                <a:gd name="T10" fmla="*/ 35 w 47"/>
                <a:gd name="T11" fmla="*/ 0 h 18"/>
                <a:gd name="T12" fmla="*/ 41 w 47"/>
                <a:gd name="T13" fmla="*/ 0 h 18"/>
                <a:gd name="T14" fmla="*/ 47 w 47"/>
                <a:gd name="T15" fmla="*/ 0 h 18"/>
                <a:gd name="T16" fmla="*/ 47 w 47"/>
                <a:gd name="T17" fmla="*/ 6 h 18"/>
                <a:gd name="T18" fmla="*/ 47 w 47"/>
                <a:gd name="T19" fmla="*/ 6 h 18"/>
                <a:gd name="T20" fmla="*/ 41 w 47"/>
                <a:gd name="T21" fmla="*/ 12 h 18"/>
                <a:gd name="T22" fmla="*/ 35 w 47"/>
                <a:gd name="T23" fmla="*/ 12 h 18"/>
                <a:gd name="T24" fmla="*/ 29 w 47"/>
                <a:gd name="T25" fmla="*/ 12 h 18"/>
                <a:gd name="T26" fmla="*/ 23 w 47"/>
                <a:gd name="T27" fmla="*/ 12 h 18"/>
                <a:gd name="T28" fmla="*/ 12 w 47"/>
                <a:gd name="T29" fmla="*/ 18 h 18"/>
                <a:gd name="T30" fmla="*/ 6 w 47"/>
                <a:gd name="T31" fmla="*/ 18 h 18"/>
                <a:gd name="T32" fmla="*/ 0 w 47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18"/>
                <a:gd name="T53" fmla="*/ 47 w 47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18">
                  <a:moveTo>
                    <a:pt x="0" y="18"/>
                  </a:moveTo>
                  <a:lnTo>
                    <a:pt x="6" y="12"/>
                  </a:lnTo>
                  <a:lnTo>
                    <a:pt x="12" y="12"/>
                  </a:lnTo>
                  <a:lnTo>
                    <a:pt x="17" y="6"/>
                  </a:lnTo>
                  <a:lnTo>
                    <a:pt x="29" y="6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47" y="0"/>
                  </a:lnTo>
                  <a:lnTo>
                    <a:pt x="47" y="6"/>
                  </a:lnTo>
                  <a:lnTo>
                    <a:pt x="41" y="12"/>
                  </a:lnTo>
                  <a:lnTo>
                    <a:pt x="35" y="12"/>
                  </a:lnTo>
                  <a:lnTo>
                    <a:pt x="29" y="12"/>
                  </a:lnTo>
                  <a:lnTo>
                    <a:pt x="23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95" name="Freeform 80"/>
            <p:cNvSpPr>
              <a:spLocks/>
            </p:cNvSpPr>
            <p:nvPr/>
          </p:nvSpPr>
          <p:spPr bwMode="auto">
            <a:xfrm>
              <a:off x="5317" y="1177"/>
              <a:ext cx="47" cy="30"/>
            </a:xfrm>
            <a:custGeom>
              <a:avLst/>
              <a:gdLst>
                <a:gd name="T0" fmla="*/ 0 w 47"/>
                <a:gd name="T1" fmla="*/ 30 h 30"/>
                <a:gd name="T2" fmla="*/ 6 w 47"/>
                <a:gd name="T3" fmla="*/ 24 h 30"/>
                <a:gd name="T4" fmla="*/ 12 w 47"/>
                <a:gd name="T5" fmla="*/ 18 h 30"/>
                <a:gd name="T6" fmla="*/ 17 w 47"/>
                <a:gd name="T7" fmla="*/ 18 h 30"/>
                <a:gd name="T8" fmla="*/ 23 w 47"/>
                <a:gd name="T9" fmla="*/ 12 h 30"/>
                <a:gd name="T10" fmla="*/ 29 w 47"/>
                <a:gd name="T11" fmla="*/ 6 h 30"/>
                <a:gd name="T12" fmla="*/ 35 w 47"/>
                <a:gd name="T13" fmla="*/ 6 h 30"/>
                <a:gd name="T14" fmla="*/ 41 w 47"/>
                <a:gd name="T15" fmla="*/ 0 h 30"/>
                <a:gd name="T16" fmla="*/ 47 w 47"/>
                <a:gd name="T17" fmla="*/ 6 h 30"/>
                <a:gd name="T18" fmla="*/ 47 w 47"/>
                <a:gd name="T19" fmla="*/ 6 h 30"/>
                <a:gd name="T20" fmla="*/ 41 w 47"/>
                <a:gd name="T21" fmla="*/ 12 h 30"/>
                <a:gd name="T22" fmla="*/ 35 w 47"/>
                <a:gd name="T23" fmla="*/ 12 h 30"/>
                <a:gd name="T24" fmla="*/ 29 w 47"/>
                <a:gd name="T25" fmla="*/ 18 h 30"/>
                <a:gd name="T26" fmla="*/ 23 w 47"/>
                <a:gd name="T27" fmla="*/ 24 h 30"/>
                <a:gd name="T28" fmla="*/ 17 w 47"/>
                <a:gd name="T29" fmla="*/ 24 h 30"/>
                <a:gd name="T30" fmla="*/ 6 w 47"/>
                <a:gd name="T31" fmla="*/ 30 h 30"/>
                <a:gd name="T32" fmla="*/ 0 w 47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30"/>
                <a:gd name="T53" fmla="*/ 47 w 47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30">
                  <a:moveTo>
                    <a:pt x="0" y="30"/>
                  </a:moveTo>
                  <a:lnTo>
                    <a:pt x="6" y="24"/>
                  </a:lnTo>
                  <a:lnTo>
                    <a:pt x="12" y="18"/>
                  </a:lnTo>
                  <a:lnTo>
                    <a:pt x="17" y="18"/>
                  </a:lnTo>
                  <a:lnTo>
                    <a:pt x="23" y="12"/>
                  </a:lnTo>
                  <a:lnTo>
                    <a:pt x="29" y="6"/>
                  </a:lnTo>
                  <a:lnTo>
                    <a:pt x="35" y="6"/>
                  </a:lnTo>
                  <a:lnTo>
                    <a:pt x="41" y="0"/>
                  </a:lnTo>
                  <a:lnTo>
                    <a:pt x="47" y="6"/>
                  </a:lnTo>
                  <a:lnTo>
                    <a:pt x="41" y="12"/>
                  </a:lnTo>
                  <a:lnTo>
                    <a:pt x="35" y="12"/>
                  </a:lnTo>
                  <a:lnTo>
                    <a:pt x="29" y="18"/>
                  </a:lnTo>
                  <a:lnTo>
                    <a:pt x="23" y="24"/>
                  </a:lnTo>
                  <a:lnTo>
                    <a:pt x="17" y="24"/>
                  </a:lnTo>
                  <a:lnTo>
                    <a:pt x="6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96" name="Freeform 81"/>
            <p:cNvSpPr>
              <a:spLocks/>
            </p:cNvSpPr>
            <p:nvPr/>
          </p:nvSpPr>
          <p:spPr bwMode="auto">
            <a:xfrm>
              <a:off x="5317" y="1159"/>
              <a:ext cx="41" cy="30"/>
            </a:xfrm>
            <a:custGeom>
              <a:avLst/>
              <a:gdLst>
                <a:gd name="T0" fmla="*/ 0 w 41"/>
                <a:gd name="T1" fmla="*/ 30 h 30"/>
                <a:gd name="T2" fmla="*/ 6 w 41"/>
                <a:gd name="T3" fmla="*/ 30 h 30"/>
                <a:gd name="T4" fmla="*/ 12 w 41"/>
                <a:gd name="T5" fmla="*/ 24 h 30"/>
                <a:gd name="T6" fmla="*/ 17 w 41"/>
                <a:gd name="T7" fmla="*/ 18 h 30"/>
                <a:gd name="T8" fmla="*/ 23 w 41"/>
                <a:gd name="T9" fmla="*/ 12 h 30"/>
                <a:gd name="T10" fmla="*/ 29 w 41"/>
                <a:gd name="T11" fmla="*/ 6 h 30"/>
                <a:gd name="T12" fmla="*/ 29 w 41"/>
                <a:gd name="T13" fmla="*/ 0 h 30"/>
                <a:gd name="T14" fmla="*/ 35 w 41"/>
                <a:gd name="T15" fmla="*/ 0 h 30"/>
                <a:gd name="T16" fmla="*/ 41 w 41"/>
                <a:gd name="T17" fmla="*/ 0 h 30"/>
                <a:gd name="T18" fmla="*/ 41 w 41"/>
                <a:gd name="T19" fmla="*/ 0 h 30"/>
                <a:gd name="T20" fmla="*/ 35 w 41"/>
                <a:gd name="T21" fmla="*/ 6 h 30"/>
                <a:gd name="T22" fmla="*/ 29 w 41"/>
                <a:gd name="T23" fmla="*/ 12 h 30"/>
                <a:gd name="T24" fmla="*/ 23 w 41"/>
                <a:gd name="T25" fmla="*/ 18 h 30"/>
                <a:gd name="T26" fmla="*/ 17 w 41"/>
                <a:gd name="T27" fmla="*/ 24 h 30"/>
                <a:gd name="T28" fmla="*/ 12 w 41"/>
                <a:gd name="T29" fmla="*/ 30 h 30"/>
                <a:gd name="T30" fmla="*/ 6 w 41"/>
                <a:gd name="T31" fmla="*/ 30 h 30"/>
                <a:gd name="T32" fmla="*/ 0 w 41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1"/>
                <a:gd name="T52" fmla="*/ 0 h 30"/>
                <a:gd name="T53" fmla="*/ 41 w 41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1" h="30">
                  <a:moveTo>
                    <a:pt x="0" y="30"/>
                  </a:moveTo>
                  <a:lnTo>
                    <a:pt x="6" y="30"/>
                  </a:lnTo>
                  <a:lnTo>
                    <a:pt x="12" y="24"/>
                  </a:lnTo>
                  <a:lnTo>
                    <a:pt x="17" y="18"/>
                  </a:lnTo>
                  <a:lnTo>
                    <a:pt x="23" y="12"/>
                  </a:lnTo>
                  <a:lnTo>
                    <a:pt x="29" y="6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35" y="6"/>
                  </a:lnTo>
                  <a:lnTo>
                    <a:pt x="29" y="12"/>
                  </a:lnTo>
                  <a:lnTo>
                    <a:pt x="23" y="18"/>
                  </a:lnTo>
                  <a:lnTo>
                    <a:pt x="17" y="24"/>
                  </a:lnTo>
                  <a:lnTo>
                    <a:pt x="12" y="30"/>
                  </a:lnTo>
                  <a:lnTo>
                    <a:pt x="6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97" name="Freeform 82"/>
            <p:cNvSpPr>
              <a:spLocks/>
            </p:cNvSpPr>
            <p:nvPr/>
          </p:nvSpPr>
          <p:spPr bwMode="auto">
            <a:xfrm>
              <a:off x="5317" y="1147"/>
              <a:ext cx="35" cy="30"/>
            </a:xfrm>
            <a:custGeom>
              <a:avLst/>
              <a:gdLst>
                <a:gd name="T0" fmla="*/ 35 w 35"/>
                <a:gd name="T1" fmla="*/ 0 h 30"/>
                <a:gd name="T2" fmla="*/ 35 w 35"/>
                <a:gd name="T3" fmla="*/ 0 h 30"/>
                <a:gd name="T4" fmla="*/ 29 w 35"/>
                <a:gd name="T5" fmla="*/ 6 h 30"/>
                <a:gd name="T6" fmla="*/ 23 w 35"/>
                <a:gd name="T7" fmla="*/ 6 h 30"/>
                <a:gd name="T8" fmla="*/ 23 w 35"/>
                <a:gd name="T9" fmla="*/ 12 h 30"/>
                <a:gd name="T10" fmla="*/ 17 w 35"/>
                <a:gd name="T11" fmla="*/ 18 h 30"/>
                <a:gd name="T12" fmla="*/ 12 w 35"/>
                <a:gd name="T13" fmla="*/ 18 h 30"/>
                <a:gd name="T14" fmla="*/ 6 w 35"/>
                <a:gd name="T15" fmla="*/ 24 h 30"/>
                <a:gd name="T16" fmla="*/ 0 w 35"/>
                <a:gd name="T17" fmla="*/ 30 h 30"/>
                <a:gd name="T18" fmla="*/ 6 w 35"/>
                <a:gd name="T19" fmla="*/ 24 h 30"/>
                <a:gd name="T20" fmla="*/ 6 w 35"/>
                <a:gd name="T21" fmla="*/ 18 h 30"/>
                <a:gd name="T22" fmla="*/ 12 w 35"/>
                <a:gd name="T23" fmla="*/ 12 h 30"/>
                <a:gd name="T24" fmla="*/ 17 w 35"/>
                <a:gd name="T25" fmla="*/ 6 h 30"/>
                <a:gd name="T26" fmla="*/ 23 w 35"/>
                <a:gd name="T27" fmla="*/ 0 h 30"/>
                <a:gd name="T28" fmla="*/ 29 w 35"/>
                <a:gd name="T29" fmla="*/ 0 h 30"/>
                <a:gd name="T30" fmla="*/ 29 w 35"/>
                <a:gd name="T31" fmla="*/ 0 h 30"/>
                <a:gd name="T32" fmla="*/ 35 w 35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0"/>
                <a:gd name="T53" fmla="*/ 35 w 35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0">
                  <a:moveTo>
                    <a:pt x="35" y="0"/>
                  </a:moveTo>
                  <a:lnTo>
                    <a:pt x="35" y="0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23" y="12"/>
                  </a:lnTo>
                  <a:lnTo>
                    <a:pt x="17" y="18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7" y="6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98" name="Freeform 83"/>
            <p:cNvSpPr>
              <a:spLocks/>
            </p:cNvSpPr>
            <p:nvPr/>
          </p:nvSpPr>
          <p:spPr bwMode="auto">
            <a:xfrm>
              <a:off x="5251" y="986"/>
              <a:ext cx="42" cy="155"/>
            </a:xfrm>
            <a:custGeom>
              <a:avLst/>
              <a:gdLst>
                <a:gd name="T0" fmla="*/ 6 w 42"/>
                <a:gd name="T1" fmla="*/ 155 h 155"/>
                <a:gd name="T2" fmla="*/ 0 w 42"/>
                <a:gd name="T3" fmla="*/ 155 h 155"/>
                <a:gd name="T4" fmla="*/ 0 w 42"/>
                <a:gd name="T5" fmla="*/ 155 h 155"/>
                <a:gd name="T6" fmla="*/ 0 w 42"/>
                <a:gd name="T7" fmla="*/ 155 h 155"/>
                <a:gd name="T8" fmla="*/ 0 w 42"/>
                <a:gd name="T9" fmla="*/ 149 h 155"/>
                <a:gd name="T10" fmla="*/ 18 w 42"/>
                <a:gd name="T11" fmla="*/ 131 h 155"/>
                <a:gd name="T12" fmla="*/ 24 w 42"/>
                <a:gd name="T13" fmla="*/ 113 h 155"/>
                <a:gd name="T14" fmla="*/ 30 w 42"/>
                <a:gd name="T15" fmla="*/ 89 h 155"/>
                <a:gd name="T16" fmla="*/ 36 w 42"/>
                <a:gd name="T17" fmla="*/ 71 h 155"/>
                <a:gd name="T18" fmla="*/ 30 w 42"/>
                <a:gd name="T19" fmla="*/ 47 h 155"/>
                <a:gd name="T20" fmla="*/ 30 w 42"/>
                <a:gd name="T21" fmla="*/ 29 h 155"/>
                <a:gd name="T22" fmla="*/ 24 w 42"/>
                <a:gd name="T23" fmla="*/ 12 h 155"/>
                <a:gd name="T24" fmla="*/ 24 w 42"/>
                <a:gd name="T25" fmla="*/ 0 h 155"/>
                <a:gd name="T26" fmla="*/ 30 w 42"/>
                <a:gd name="T27" fmla="*/ 12 h 155"/>
                <a:gd name="T28" fmla="*/ 36 w 42"/>
                <a:gd name="T29" fmla="*/ 23 h 155"/>
                <a:gd name="T30" fmla="*/ 42 w 42"/>
                <a:gd name="T31" fmla="*/ 47 h 155"/>
                <a:gd name="T32" fmla="*/ 42 w 42"/>
                <a:gd name="T33" fmla="*/ 71 h 155"/>
                <a:gd name="T34" fmla="*/ 36 w 42"/>
                <a:gd name="T35" fmla="*/ 95 h 155"/>
                <a:gd name="T36" fmla="*/ 30 w 42"/>
                <a:gd name="T37" fmla="*/ 119 h 155"/>
                <a:gd name="T38" fmla="*/ 18 w 42"/>
                <a:gd name="T39" fmla="*/ 143 h 155"/>
                <a:gd name="T40" fmla="*/ 6 w 42"/>
                <a:gd name="T41" fmla="*/ 155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2"/>
                <a:gd name="T64" fmla="*/ 0 h 155"/>
                <a:gd name="T65" fmla="*/ 42 w 42"/>
                <a:gd name="T66" fmla="*/ 155 h 1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2" h="155">
                  <a:moveTo>
                    <a:pt x="6" y="155"/>
                  </a:moveTo>
                  <a:lnTo>
                    <a:pt x="0" y="155"/>
                  </a:lnTo>
                  <a:lnTo>
                    <a:pt x="0" y="149"/>
                  </a:lnTo>
                  <a:lnTo>
                    <a:pt x="18" y="131"/>
                  </a:lnTo>
                  <a:lnTo>
                    <a:pt x="24" y="113"/>
                  </a:lnTo>
                  <a:lnTo>
                    <a:pt x="30" y="89"/>
                  </a:lnTo>
                  <a:lnTo>
                    <a:pt x="36" y="71"/>
                  </a:lnTo>
                  <a:lnTo>
                    <a:pt x="30" y="47"/>
                  </a:lnTo>
                  <a:lnTo>
                    <a:pt x="30" y="29"/>
                  </a:lnTo>
                  <a:lnTo>
                    <a:pt x="24" y="12"/>
                  </a:lnTo>
                  <a:lnTo>
                    <a:pt x="24" y="0"/>
                  </a:lnTo>
                  <a:lnTo>
                    <a:pt x="30" y="12"/>
                  </a:lnTo>
                  <a:lnTo>
                    <a:pt x="36" y="23"/>
                  </a:lnTo>
                  <a:lnTo>
                    <a:pt x="42" y="47"/>
                  </a:lnTo>
                  <a:lnTo>
                    <a:pt x="42" y="71"/>
                  </a:lnTo>
                  <a:lnTo>
                    <a:pt x="36" y="95"/>
                  </a:lnTo>
                  <a:lnTo>
                    <a:pt x="30" y="119"/>
                  </a:lnTo>
                  <a:lnTo>
                    <a:pt x="18" y="143"/>
                  </a:lnTo>
                  <a:lnTo>
                    <a:pt x="6" y="15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399" name="Freeform 84"/>
            <p:cNvSpPr>
              <a:spLocks/>
            </p:cNvSpPr>
            <p:nvPr/>
          </p:nvSpPr>
          <p:spPr bwMode="auto">
            <a:xfrm>
              <a:off x="5251" y="986"/>
              <a:ext cx="30" cy="23"/>
            </a:xfrm>
            <a:custGeom>
              <a:avLst/>
              <a:gdLst>
                <a:gd name="T0" fmla="*/ 30 w 30"/>
                <a:gd name="T1" fmla="*/ 23 h 23"/>
                <a:gd name="T2" fmla="*/ 30 w 30"/>
                <a:gd name="T3" fmla="*/ 17 h 23"/>
                <a:gd name="T4" fmla="*/ 24 w 30"/>
                <a:gd name="T5" fmla="*/ 12 h 23"/>
                <a:gd name="T6" fmla="*/ 18 w 30"/>
                <a:gd name="T7" fmla="*/ 12 h 23"/>
                <a:gd name="T8" fmla="*/ 12 w 30"/>
                <a:gd name="T9" fmla="*/ 6 h 23"/>
                <a:gd name="T10" fmla="*/ 6 w 30"/>
                <a:gd name="T11" fmla="*/ 6 h 23"/>
                <a:gd name="T12" fmla="*/ 6 w 30"/>
                <a:gd name="T13" fmla="*/ 0 h 23"/>
                <a:gd name="T14" fmla="*/ 0 w 30"/>
                <a:gd name="T15" fmla="*/ 0 h 23"/>
                <a:gd name="T16" fmla="*/ 0 w 30"/>
                <a:gd name="T17" fmla="*/ 6 h 23"/>
                <a:gd name="T18" fmla="*/ 0 w 30"/>
                <a:gd name="T19" fmla="*/ 6 h 23"/>
                <a:gd name="T20" fmla="*/ 0 w 30"/>
                <a:gd name="T21" fmla="*/ 6 h 23"/>
                <a:gd name="T22" fmla="*/ 6 w 30"/>
                <a:gd name="T23" fmla="*/ 6 h 23"/>
                <a:gd name="T24" fmla="*/ 12 w 30"/>
                <a:gd name="T25" fmla="*/ 12 h 23"/>
                <a:gd name="T26" fmla="*/ 18 w 30"/>
                <a:gd name="T27" fmla="*/ 12 h 23"/>
                <a:gd name="T28" fmla="*/ 24 w 30"/>
                <a:gd name="T29" fmla="*/ 17 h 23"/>
                <a:gd name="T30" fmla="*/ 30 w 30"/>
                <a:gd name="T31" fmla="*/ 17 h 23"/>
                <a:gd name="T32" fmla="*/ 30 w 30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23"/>
                <a:gd name="T53" fmla="*/ 30 w 30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23">
                  <a:moveTo>
                    <a:pt x="30" y="23"/>
                  </a:moveTo>
                  <a:lnTo>
                    <a:pt x="30" y="17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7"/>
                  </a:lnTo>
                  <a:lnTo>
                    <a:pt x="30" y="17"/>
                  </a:lnTo>
                  <a:lnTo>
                    <a:pt x="30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00" name="Freeform 85"/>
            <p:cNvSpPr>
              <a:spLocks/>
            </p:cNvSpPr>
            <p:nvPr/>
          </p:nvSpPr>
          <p:spPr bwMode="auto">
            <a:xfrm>
              <a:off x="5251" y="998"/>
              <a:ext cx="36" cy="23"/>
            </a:xfrm>
            <a:custGeom>
              <a:avLst/>
              <a:gdLst>
                <a:gd name="T0" fmla="*/ 0 w 36"/>
                <a:gd name="T1" fmla="*/ 0 h 23"/>
                <a:gd name="T2" fmla="*/ 0 w 36"/>
                <a:gd name="T3" fmla="*/ 0 h 23"/>
                <a:gd name="T4" fmla="*/ 6 w 36"/>
                <a:gd name="T5" fmla="*/ 0 h 23"/>
                <a:gd name="T6" fmla="*/ 6 w 36"/>
                <a:gd name="T7" fmla="*/ 0 h 23"/>
                <a:gd name="T8" fmla="*/ 12 w 36"/>
                <a:gd name="T9" fmla="*/ 5 h 23"/>
                <a:gd name="T10" fmla="*/ 18 w 36"/>
                <a:gd name="T11" fmla="*/ 5 h 23"/>
                <a:gd name="T12" fmla="*/ 24 w 36"/>
                <a:gd name="T13" fmla="*/ 11 h 23"/>
                <a:gd name="T14" fmla="*/ 30 w 36"/>
                <a:gd name="T15" fmla="*/ 17 h 23"/>
                <a:gd name="T16" fmla="*/ 36 w 36"/>
                <a:gd name="T17" fmla="*/ 23 h 23"/>
                <a:gd name="T18" fmla="*/ 30 w 36"/>
                <a:gd name="T19" fmla="*/ 17 h 23"/>
                <a:gd name="T20" fmla="*/ 24 w 36"/>
                <a:gd name="T21" fmla="*/ 17 h 23"/>
                <a:gd name="T22" fmla="*/ 18 w 36"/>
                <a:gd name="T23" fmla="*/ 11 h 23"/>
                <a:gd name="T24" fmla="*/ 12 w 36"/>
                <a:gd name="T25" fmla="*/ 11 h 23"/>
                <a:gd name="T26" fmla="*/ 6 w 36"/>
                <a:gd name="T27" fmla="*/ 5 h 23"/>
                <a:gd name="T28" fmla="*/ 0 w 36"/>
                <a:gd name="T29" fmla="*/ 5 h 23"/>
                <a:gd name="T30" fmla="*/ 0 w 36"/>
                <a:gd name="T31" fmla="*/ 0 h 23"/>
                <a:gd name="T32" fmla="*/ 0 w 3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3"/>
                <a:gd name="T53" fmla="*/ 36 w 3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3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5"/>
                  </a:lnTo>
                  <a:lnTo>
                    <a:pt x="18" y="5"/>
                  </a:lnTo>
                  <a:lnTo>
                    <a:pt x="24" y="11"/>
                  </a:lnTo>
                  <a:lnTo>
                    <a:pt x="30" y="17"/>
                  </a:lnTo>
                  <a:lnTo>
                    <a:pt x="36" y="23"/>
                  </a:lnTo>
                  <a:lnTo>
                    <a:pt x="30" y="17"/>
                  </a:lnTo>
                  <a:lnTo>
                    <a:pt x="24" y="17"/>
                  </a:lnTo>
                  <a:lnTo>
                    <a:pt x="18" y="11"/>
                  </a:lnTo>
                  <a:lnTo>
                    <a:pt x="12" y="11"/>
                  </a:lnTo>
                  <a:lnTo>
                    <a:pt x="6" y="5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01" name="Freeform 86"/>
            <p:cNvSpPr>
              <a:spLocks/>
            </p:cNvSpPr>
            <p:nvPr/>
          </p:nvSpPr>
          <p:spPr bwMode="auto">
            <a:xfrm>
              <a:off x="5239" y="1021"/>
              <a:ext cx="48" cy="30"/>
            </a:xfrm>
            <a:custGeom>
              <a:avLst/>
              <a:gdLst>
                <a:gd name="T0" fmla="*/ 0 w 48"/>
                <a:gd name="T1" fmla="*/ 0 h 30"/>
                <a:gd name="T2" fmla="*/ 6 w 48"/>
                <a:gd name="T3" fmla="*/ 0 h 30"/>
                <a:gd name="T4" fmla="*/ 12 w 48"/>
                <a:gd name="T5" fmla="*/ 0 h 30"/>
                <a:gd name="T6" fmla="*/ 18 w 48"/>
                <a:gd name="T7" fmla="*/ 6 h 30"/>
                <a:gd name="T8" fmla="*/ 24 w 48"/>
                <a:gd name="T9" fmla="*/ 6 h 30"/>
                <a:gd name="T10" fmla="*/ 30 w 48"/>
                <a:gd name="T11" fmla="*/ 12 h 30"/>
                <a:gd name="T12" fmla="*/ 42 w 48"/>
                <a:gd name="T13" fmla="*/ 18 h 30"/>
                <a:gd name="T14" fmla="*/ 48 w 48"/>
                <a:gd name="T15" fmla="*/ 24 h 30"/>
                <a:gd name="T16" fmla="*/ 48 w 48"/>
                <a:gd name="T17" fmla="*/ 30 h 30"/>
                <a:gd name="T18" fmla="*/ 48 w 48"/>
                <a:gd name="T19" fmla="*/ 30 h 30"/>
                <a:gd name="T20" fmla="*/ 42 w 48"/>
                <a:gd name="T21" fmla="*/ 24 h 30"/>
                <a:gd name="T22" fmla="*/ 30 w 48"/>
                <a:gd name="T23" fmla="*/ 18 h 30"/>
                <a:gd name="T24" fmla="*/ 24 w 48"/>
                <a:gd name="T25" fmla="*/ 18 h 30"/>
                <a:gd name="T26" fmla="*/ 12 w 48"/>
                <a:gd name="T27" fmla="*/ 12 h 30"/>
                <a:gd name="T28" fmla="*/ 6 w 48"/>
                <a:gd name="T29" fmla="*/ 6 h 30"/>
                <a:gd name="T30" fmla="*/ 6 w 48"/>
                <a:gd name="T31" fmla="*/ 0 h 30"/>
                <a:gd name="T32" fmla="*/ 0 w 4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30"/>
                <a:gd name="T53" fmla="*/ 48 w 4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30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48" y="30"/>
                  </a:lnTo>
                  <a:lnTo>
                    <a:pt x="42" y="24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02" name="Freeform 87"/>
            <p:cNvSpPr>
              <a:spLocks/>
            </p:cNvSpPr>
            <p:nvPr/>
          </p:nvSpPr>
          <p:spPr bwMode="auto">
            <a:xfrm>
              <a:off x="5233" y="1045"/>
              <a:ext cx="54" cy="36"/>
            </a:xfrm>
            <a:custGeom>
              <a:avLst/>
              <a:gdLst>
                <a:gd name="T0" fmla="*/ 0 w 54"/>
                <a:gd name="T1" fmla="*/ 0 h 36"/>
                <a:gd name="T2" fmla="*/ 6 w 54"/>
                <a:gd name="T3" fmla="*/ 0 h 36"/>
                <a:gd name="T4" fmla="*/ 12 w 54"/>
                <a:gd name="T5" fmla="*/ 0 h 36"/>
                <a:gd name="T6" fmla="*/ 18 w 54"/>
                <a:gd name="T7" fmla="*/ 6 h 36"/>
                <a:gd name="T8" fmla="*/ 24 w 54"/>
                <a:gd name="T9" fmla="*/ 12 h 36"/>
                <a:gd name="T10" fmla="*/ 36 w 54"/>
                <a:gd name="T11" fmla="*/ 18 h 36"/>
                <a:gd name="T12" fmla="*/ 42 w 54"/>
                <a:gd name="T13" fmla="*/ 24 h 36"/>
                <a:gd name="T14" fmla="*/ 48 w 54"/>
                <a:gd name="T15" fmla="*/ 30 h 36"/>
                <a:gd name="T16" fmla="*/ 54 w 54"/>
                <a:gd name="T17" fmla="*/ 36 h 36"/>
                <a:gd name="T18" fmla="*/ 48 w 54"/>
                <a:gd name="T19" fmla="*/ 30 h 36"/>
                <a:gd name="T20" fmla="*/ 42 w 54"/>
                <a:gd name="T21" fmla="*/ 30 h 36"/>
                <a:gd name="T22" fmla="*/ 36 w 54"/>
                <a:gd name="T23" fmla="*/ 24 h 36"/>
                <a:gd name="T24" fmla="*/ 24 w 54"/>
                <a:gd name="T25" fmla="*/ 18 h 36"/>
                <a:gd name="T26" fmla="*/ 12 w 54"/>
                <a:gd name="T27" fmla="*/ 12 h 36"/>
                <a:gd name="T28" fmla="*/ 6 w 54"/>
                <a:gd name="T29" fmla="*/ 6 h 36"/>
                <a:gd name="T30" fmla="*/ 0 w 54"/>
                <a:gd name="T31" fmla="*/ 6 h 36"/>
                <a:gd name="T32" fmla="*/ 0 w 54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36"/>
                <a:gd name="T53" fmla="*/ 54 w 5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3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48" y="30"/>
                  </a:lnTo>
                  <a:lnTo>
                    <a:pt x="54" y="36"/>
                  </a:lnTo>
                  <a:lnTo>
                    <a:pt x="48" y="30"/>
                  </a:lnTo>
                  <a:lnTo>
                    <a:pt x="42" y="30"/>
                  </a:lnTo>
                  <a:lnTo>
                    <a:pt x="36" y="24"/>
                  </a:lnTo>
                  <a:lnTo>
                    <a:pt x="24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03" name="Freeform 88"/>
            <p:cNvSpPr>
              <a:spLocks/>
            </p:cNvSpPr>
            <p:nvPr/>
          </p:nvSpPr>
          <p:spPr bwMode="auto">
            <a:xfrm>
              <a:off x="5239" y="1063"/>
              <a:ext cx="42" cy="36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6 w 42"/>
                <a:gd name="T5" fmla="*/ 0 h 36"/>
                <a:gd name="T6" fmla="*/ 12 w 42"/>
                <a:gd name="T7" fmla="*/ 6 h 36"/>
                <a:gd name="T8" fmla="*/ 18 w 42"/>
                <a:gd name="T9" fmla="*/ 12 h 36"/>
                <a:gd name="T10" fmla="*/ 30 w 42"/>
                <a:gd name="T11" fmla="*/ 18 h 36"/>
                <a:gd name="T12" fmla="*/ 36 w 42"/>
                <a:gd name="T13" fmla="*/ 24 h 36"/>
                <a:gd name="T14" fmla="*/ 42 w 42"/>
                <a:gd name="T15" fmla="*/ 30 h 36"/>
                <a:gd name="T16" fmla="*/ 42 w 42"/>
                <a:gd name="T17" fmla="*/ 36 h 36"/>
                <a:gd name="T18" fmla="*/ 36 w 42"/>
                <a:gd name="T19" fmla="*/ 36 h 36"/>
                <a:gd name="T20" fmla="*/ 30 w 42"/>
                <a:gd name="T21" fmla="*/ 30 h 36"/>
                <a:gd name="T22" fmla="*/ 24 w 42"/>
                <a:gd name="T23" fmla="*/ 24 h 36"/>
                <a:gd name="T24" fmla="*/ 18 w 42"/>
                <a:gd name="T25" fmla="*/ 18 h 36"/>
                <a:gd name="T26" fmla="*/ 6 w 42"/>
                <a:gd name="T27" fmla="*/ 12 h 36"/>
                <a:gd name="T28" fmla="*/ 6 w 42"/>
                <a:gd name="T29" fmla="*/ 6 h 36"/>
                <a:gd name="T30" fmla="*/ 0 w 42"/>
                <a:gd name="T31" fmla="*/ 0 h 36"/>
                <a:gd name="T32" fmla="*/ 0 w 42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6"/>
                <a:gd name="T53" fmla="*/ 42 w 42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30" y="18"/>
                  </a:lnTo>
                  <a:lnTo>
                    <a:pt x="36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36" y="36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04" name="Freeform 89"/>
            <p:cNvSpPr>
              <a:spLocks/>
            </p:cNvSpPr>
            <p:nvPr/>
          </p:nvSpPr>
          <p:spPr bwMode="auto">
            <a:xfrm>
              <a:off x="5239" y="1081"/>
              <a:ext cx="36" cy="30"/>
            </a:xfrm>
            <a:custGeom>
              <a:avLst/>
              <a:gdLst>
                <a:gd name="T0" fmla="*/ 0 w 36"/>
                <a:gd name="T1" fmla="*/ 0 h 30"/>
                <a:gd name="T2" fmla="*/ 0 w 36"/>
                <a:gd name="T3" fmla="*/ 0 h 30"/>
                <a:gd name="T4" fmla="*/ 6 w 36"/>
                <a:gd name="T5" fmla="*/ 0 h 30"/>
                <a:gd name="T6" fmla="*/ 12 w 36"/>
                <a:gd name="T7" fmla="*/ 6 h 30"/>
                <a:gd name="T8" fmla="*/ 18 w 36"/>
                <a:gd name="T9" fmla="*/ 12 h 30"/>
                <a:gd name="T10" fmla="*/ 24 w 36"/>
                <a:gd name="T11" fmla="*/ 12 h 30"/>
                <a:gd name="T12" fmla="*/ 30 w 36"/>
                <a:gd name="T13" fmla="*/ 18 h 30"/>
                <a:gd name="T14" fmla="*/ 30 w 36"/>
                <a:gd name="T15" fmla="*/ 24 h 30"/>
                <a:gd name="T16" fmla="*/ 36 w 36"/>
                <a:gd name="T17" fmla="*/ 30 h 30"/>
                <a:gd name="T18" fmla="*/ 30 w 36"/>
                <a:gd name="T19" fmla="*/ 30 h 30"/>
                <a:gd name="T20" fmla="*/ 24 w 36"/>
                <a:gd name="T21" fmla="*/ 24 h 30"/>
                <a:gd name="T22" fmla="*/ 18 w 36"/>
                <a:gd name="T23" fmla="*/ 18 h 30"/>
                <a:gd name="T24" fmla="*/ 12 w 36"/>
                <a:gd name="T25" fmla="*/ 18 h 30"/>
                <a:gd name="T26" fmla="*/ 6 w 36"/>
                <a:gd name="T27" fmla="*/ 12 h 30"/>
                <a:gd name="T28" fmla="*/ 6 w 36"/>
                <a:gd name="T29" fmla="*/ 6 h 30"/>
                <a:gd name="T30" fmla="*/ 0 w 36"/>
                <a:gd name="T31" fmla="*/ 6 h 30"/>
                <a:gd name="T32" fmla="*/ 0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05" name="Freeform 90"/>
            <p:cNvSpPr>
              <a:spLocks/>
            </p:cNvSpPr>
            <p:nvPr/>
          </p:nvSpPr>
          <p:spPr bwMode="auto">
            <a:xfrm>
              <a:off x="5239" y="1099"/>
              <a:ext cx="24" cy="30"/>
            </a:xfrm>
            <a:custGeom>
              <a:avLst/>
              <a:gdLst>
                <a:gd name="T0" fmla="*/ 0 w 24"/>
                <a:gd name="T1" fmla="*/ 0 h 30"/>
                <a:gd name="T2" fmla="*/ 0 w 24"/>
                <a:gd name="T3" fmla="*/ 0 h 30"/>
                <a:gd name="T4" fmla="*/ 6 w 24"/>
                <a:gd name="T5" fmla="*/ 6 h 30"/>
                <a:gd name="T6" fmla="*/ 12 w 24"/>
                <a:gd name="T7" fmla="*/ 6 h 30"/>
                <a:gd name="T8" fmla="*/ 12 w 24"/>
                <a:gd name="T9" fmla="*/ 12 h 30"/>
                <a:gd name="T10" fmla="*/ 18 w 24"/>
                <a:gd name="T11" fmla="*/ 18 h 30"/>
                <a:gd name="T12" fmla="*/ 24 w 24"/>
                <a:gd name="T13" fmla="*/ 24 h 30"/>
                <a:gd name="T14" fmla="*/ 24 w 24"/>
                <a:gd name="T15" fmla="*/ 24 h 30"/>
                <a:gd name="T16" fmla="*/ 24 w 24"/>
                <a:gd name="T17" fmla="*/ 30 h 30"/>
                <a:gd name="T18" fmla="*/ 24 w 24"/>
                <a:gd name="T19" fmla="*/ 24 h 30"/>
                <a:gd name="T20" fmla="*/ 18 w 24"/>
                <a:gd name="T21" fmla="*/ 24 h 30"/>
                <a:gd name="T22" fmla="*/ 12 w 24"/>
                <a:gd name="T23" fmla="*/ 18 h 30"/>
                <a:gd name="T24" fmla="*/ 12 w 24"/>
                <a:gd name="T25" fmla="*/ 18 h 30"/>
                <a:gd name="T26" fmla="*/ 6 w 24"/>
                <a:gd name="T27" fmla="*/ 12 h 30"/>
                <a:gd name="T28" fmla="*/ 6 w 24"/>
                <a:gd name="T29" fmla="*/ 6 h 30"/>
                <a:gd name="T30" fmla="*/ 0 w 24"/>
                <a:gd name="T31" fmla="*/ 6 h 30"/>
                <a:gd name="T32" fmla="*/ 0 w 24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0"/>
                <a:gd name="T53" fmla="*/ 24 w 24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0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24" y="30"/>
                  </a:lnTo>
                  <a:lnTo>
                    <a:pt x="24" y="24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06" name="Freeform 91"/>
            <p:cNvSpPr>
              <a:spLocks/>
            </p:cNvSpPr>
            <p:nvPr/>
          </p:nvSpPr>
          <p:spPr bwMode="auto">
            <a:xfrm>
              <a:off x="5239" y="1117"/>
              <a:ext cx="18" cy="18"/>
            </a:xfrm>
            <a:custGeom>
              <a:avLst/>
              <a:gdLst>
                <a:gd name="T0" fmla="*/ 6 w 18"/>
                <a:gd name="T1" fmla="*/ 0 h 18"/>
                <a:gd name="T2" fmla="*/ 6 w 18"/>
                <a:gd name="T3" fmla="*/ 0 h 18"/>
                <a:gd name="T4" fmla="*/ 6 w 18"/>
                <a:gd name="T5" fmla="*/ 0 h 18"/>
                <a:gd name="T6" fmla="*/ 12 w 18"/>
                <a:gd name="T7" fmla="*/ 6 h 18"/>
                <a:gd name="T8" fmla="*/ 12 w 18"/>
                <a:gd name="T9" fmla="*/ 6 h 18"/>
                <a:gd name="T10" fmla="*/ 18 w 18"/>
                <a:gd name="T11" fmla="*/ 12 h 18"/>
                <a:gd name="T12" fmla="*/ 18 w 18"/>
                <a:gd name="T13" fmla="*/ 12 h 18"/>
                <a:gd name="T14" fmla="*/ 18 w 18"/>
                <a:gd name="T15" fmla="*/ 18 h 18"/>
                <a:gd name="T16" fmla="*/ 18 w 18"/>
                <a:gd name="T17" fmla="*/ 18 h 18"/>
                <a:gd name="T18" fmla="*/ 18 w 18"/>
                <a:gd name="T19" fmla="*/ 18 h 18"/>
                <a:gd name="T20" fmla="*/ 18 w 18"/>
                <a:gd name="T21" fmla="*/ 12 h 18"/>
                <a:gd name="T22" fmla="*/ 12 w 18"/>
                <a:gd name="T23" fmla="*/ 12 h 18"/>
                <a:gd name="T24" fmla="*/ 6 w 18"/>
                <a:gd name="T25" fmla="*/ 6 h 18"/>
                <a:gd name="T26" fmla="*/ 6 w 18"/>
                <a:gd name="T27" fmla="*/ 6 h 18"/>
                <a:gd name="T28" fmla="*/ 6 w 18"/>
                <a:gd name="T29" fmla="*/ 6 h 18"/>
                <a:gd name="T30" fmla="*/ 0 w 18"/>
                <a:gd name="T31" fmla="*/ 0 h 18"/>
                <a:gd name="T32" fmla="*/ 6 w 18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8"/>
                <a:gd name="T53" fmla="*/ 18 w 18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8">
                  <a:moveTo>
                    <a:pt x="6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07" name="Freeform 92"/>
            <p:cNvSpPr>
              <a:spLocks/>
            </p:cNvSpPr>
            <p:nvPr/>
          </p:nvSpPr>
          <p:spPr bwMode="auto">
            <a:xfrm>
              <a:off x="5257" y="974"/>
              <a:ext cx="18" cy="24"/>
            </a:xfrm>
            <a:custGeom>
              <a:avLst/>
              <a:gdLst>
                <a:gd name="T0" fmla="*/ 18 w 18"/>
                <a:gd name="T1" fmla="*/ 24 h 24"/>
                <a:gd name="T2" fmla="*/ 18 w 18"/>
                <a:gd name="T3" fmla="*/ 18 h 24"/>
                <a:gd name="T4" fmla="*/ 12 w 18"/>
                <a:gd name="T5" fmla="*/ 18 h 24"/>
                <a:gd name="T6" fmla="*/ 12 w 18"/>
                <a:gd name="T7" fmla="*/ 18 h 24"/>
                <a:gd name="T8" fmla="*/ 6 w 18"/>
                <a:gd name="T9" fmla="*/ 12 h 24"/>
                <a:gd name="T10" fmla="*/ 0 w 18"/>
                <a:gd name="T11" fmla="*/ 12 h 24"/>
                <a:gd name="T12" fmla="*/ 0 w 18"/>
                <a:gd name="T13" fmla="*/ 6 h 24"/>
                <a:gd name="T14" fmla="*/ 0 w 18"/>
                <a:gd name="T15" fmla="*/ 6 h 24"/>
                <a:gd name="T16" fmla="*/ 0 w 18"/>
                <a:gd name="T17" fmla="*/ 0 h 24"/>
                <a:gd name="T18" fmla="*/ 0 w 18"/>
                <a:gd name="T19" fmla="*/ 0 h 24"/>
                <a:gd name="T20" fmla="*/ 6 w 18"/>
                <a:gd name="T21" fmla="*/ 0 h 24"/>
                <a:gd name="T22" fmla="*/ 6 w 18"/>
                <a:gd name="T23" fmla="*/ 6 h 24"/>
                <a:gd name="T24" fmla="*/ 12 w 18"/>
                <a:gd name="T25" fmla="*/ 6 h 24"/>
                <a:gd name="T26" fmla="*/ 12 w 18"/>
                <a:gd name="T27" fmla="*/ 12 h 24"/>
                <a:gd name="T28" fmla="*/ 18 w 18"/>
                <a:gd name="T29" fmla="*/ 18 h 24"/>
                <a:gd name="T30" fmla="*/ 18 w 18"/>
                <a:gd name="T31" fmla="*/ 18 h 24"/>
                <a:gd name="T32" fmla="*/ 18 w 18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24"/>
                <a:gd name="T53" fmla="*/ 18 w 18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24">
                  <a:moveTo>
                    <a:pt x="18" y="24"/>
                  </a:move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08" name="Freeform 93"/>
            <p:cNvSpPr>
              <a:spLocks/>
            </p:cNvSpPr>
            <p:nvPr/>
          </p:nvSpPr>
          <p:spPr bwMode="auto">
            <a:xfrm>
              <a:off x="5275" y="974"/>
              <a:ext cx="12" cy="24"/>
            </a:xfrm>
            <a:custGeom>
              <a:avLst/>
              <a:gdLst>
                <a:gd name="T0" fmla="*/ 0 w 12"/>
                <a:gd name="T1" fmla="*/ 24 h 24"/>
                <a:gd name="T2" fmla="*/ 6 w 12"/>
                <a:gd name="T3" fmla="*/ 18 h 24"/>
                <a:gd name="T4" fmla="*/ 12 w 12"/>
                <a:gd name="T5" fmla="*/ 12 h 24"/>
                <a:gd name="T6" fmla="*/ 12 w 12"/>
                <a:gd name="T7" fmla="*/ 6 h 24"/>
                <a:gd name="T8" fmla="*/ 12 w 12"/>
                <a:gd name="T9" fmla="*/ 0 h 24"/>
                <a:gd name="T10" fmla="*/ 12 w 12"/>
                <a:gd name="T11" fmla="*/ 0 h 24"/>
                <a:gd name="T12" fmla="*/ 6 w 12"/>
                <a:gd name="T13" fmla="*/ 6 h 24"/>
                <a:gd name="T14" fmla="*/ 6 w 12"/>
                <a:gd name="T15" fmla="*/ 18 h 24"/>
                <a:gd name="T16" fmla="*/ 0 w 12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24"/>
                <a:gd name="T29" fmla="*/ 12 w 12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24">
                  <a:moveTo>
                    <a:pt x="0" y="24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09" name="Freeform 94"/>
            <p:cNvSpPr>
              <a:spLocks/>
            </p:cNvSpPr>
            <p:nvPr/>
          </p:nvSpPr>
          <p:spPr bwMode="auto">
            <a:xfrm>
              <a:off x="5269" y="968"/>
              <a:ext cx="6" cy="24"/>
            </a:xfrm>
            <a:custGeom>
              <a:avLst/>
              <a:gdLst>
                <a:gd name="T0" fmla="*/ 6 w 6"/>
                <a:gd name="T1" fmla="*/ 24 h 24"/>
                <a:gd name="T2" fmla="*/ 6 w 6"/>
                <a:gd name="T3" fmla="*/ 18 h 24"/>
                <a:gd name="T4" fmla="*/ 6 w 6"/>
                <a:gd name="T5" fmla="*/ 12 h 24"/>
                <a:gd name="T6" fmla="*/ 6 w 6"/>
                <a:gd name="T7" fmla="*/ 0 h 24"/>
                <a:gd name="T8" fmla="*/ 0 w 6"/>
                <a:gd name="T9" fmla="*/ 0 h 24"/>
                <a:gd name="T10" fmla="*/ 0 w 6"/>
                <a:gd name="T11" fmla="*/ 0 h 24"/>
                <a:gd name="T12" fmla="*/ 0 w 6"/>
                <a:gd name="T13" fmla="*/ 6 h 24"/>
                <a:gd name="T14" fmla="*/ 6 w 6"/>
                <a:gd name="T15" fmla="*/ 18 h 24"/>
                <a:gd name="T16" fmla="*/ 6 w 6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4"/>
                <a:gd name="T29" fmla="*/ 6 w 6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4">
                  <a:moveTo>
                    <a:pt x="6" y="24"/>
                  </a:moveTo>
                  <a:lnTo>
                    <a:pt x="6" y="18"/>
                  </a:lnTo>
                  <a:lnTo>
                    <a:pt x="6" y="1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8"/>
                  </a:lnTo>
                  <a:lnTo>
                    <a:pt x="6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10" name="Freeform 95"/>
            <p:cNvSpPr>
              <a:spLocks/>
            </p:cNvSpPr>
            <p:nvPr/>
          </p:nvSpPr>
          <p:spPr bwMode="auto">
            <a:xfrm>
              <a:off x="5281" y="980"/>
              <a:ext cx="18" cy="23"/>
            </a:xfrm>
            <a:custGeom>
              <a:avLst/>
              <a:gdLst>
                <a:gd name="T0" fmla="*/ 0 w 18"/>
                <a:gd name="T1" fmla="*/ 23 h 23"/>
                <a:gd name="T2" fmla="*/ 0 w 18"/>
                <a:gd name="T3" fmla="*/ 23 h 23"/>
                <a:gd name="T4" fmla="*/ 6 w 18"/>
                <a:gd name="T5" fmla="*/ 18 h 23"/>
                <a:gd name="T6" fmla="*/ 6 w 18"/>
                <a:gd name="T7" fmla="*/ 12 h 23"/>
                <a:gd name="T8" fmla="*/ 12 w 18"/>
                <a:gd name="T9" fmla="*/ 12 h 23"/>
                <a:gd name="T10" fmla="*/ 12 w 18"/>
                <a:gd name="T11" fmla="*/ 6 h 23"/>
                <a:gd name="T12" fmla="*/ 18 w 18"/>
                <a:gd name="T13" fmla="*/ 0 h 23"/>
                <a:gd name="T14" fmla="*/ 18 w 18"/>
                <a:gd name="T15" fmla="*/ 0 h 23"/>
                <a:gd name="T16" fmla="*/ 18 w 18"/>
                <a:gd name="T17" fmla="*/ 0 h 23"/>
                <a:gd name="T18" fmla="*/ 18 w 18"/>
                <a:gd name="T19" fmla="*/ 6 h 23"/>
                <a:gd name="T20" fmla="*/ 18 w 18"/>
                <a:gd name="T21" fmla="*/ 6 h 23"/>
                <a:gd name="T22" fmla="*/ 18 w 18"/>
                <a:gd name="T23" fmla="*/ 12 h 23"/>
                <a:gd name="T24" fmla="*/ 12 w 18"/>
                <a:gd name="T25" fmla="*/ 12 h 23"/>
                <a:gd name="T26" fmla="*/ 6 w 18"/>
                <a:gd name="T27" fmla="*/ 18 h 23"/>
                <a:gd name="T28" fmla="*/ 6 w 18"/>
                <a:gd name="T29" fmla="*/ 18 h 23"/>
                <a:gd name="T30" fmla="*/ 0 w 18"/>
                <a:gd name="T31" fmla="*/ 23 h 23"/>
                <a:gd name="T32" fmla="*/ 0 w 18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23"/>
                <a:gd name="T53" fmla="*/ 18 w 18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23">
                  <a:moveTo>
                    <a:pt x="0" y="23"/>
                  </a:moveTo>
                  <a:lnTo>
                    <a:pt x="0" y="23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11" name="Freeform 96"/>
            <p:cNvSpPr>
              <a:spLocks/>
            </p:cNvSpPr>
            <p:nvPr/>
          </p:nvSpPr>
          <p:spPr bwMode="auto">
            <a:xfrm>
              <a:off x="5263" y="1123"/>
              <a:ext cx="36" cy="12"/>
            </a:xfrm>
            <a:custGeom>
              <a:avLst/>
              <a:gdLst>
                <a:gd name="T0" fmla="*/ 0 w 36"/>
                <a:gd name="T1" fmla="*/ 6 h 12"/>
                <a:gd name="T2" fmla="*/ 6 w 36"/>
                <a:gd name="T3" fmla="*/ 0 h 12"/>
                <a:gd name="T4" fmla="*/ 6 w 36"/>
                <a:gd name="T5" fmla="*/ 0 h 12"/>
                <a:gd name="T6" fmla="*/ 12 w 36"/>
                <a:gd name="T7" fmla="*/ 0 h 12"/>
                <a:gd name="T8" fmla="*/ 18 w 36"/>
                <a:gd name="T9" fmla="*/ 0 h 12"/>
                <a:gd name="T10" fmla="*/ 24 w 36"/>
                <a:gd name="T11" fmla="*/ 0 h 12"/>
                <a:gd name="T12" fmla="*/ 30 w 36"/>
                <a:gd name="T13" fmla="*/ 6 h 12"/>
                <a:gd name="T14" fmla="*/ 30 w 36"/>
                <a:gd name="T15" fmla="*/ 6 h 12"/>
                <a:gd name="T16" fmla="*/ 36 w 36"/>
                <a:gd name="T17" fmla="*/ 6 h 12"/>
                <a:gd name="T18" fmla="*/ 30 w 36"/>
                <a:gd name="T19" fmla="*/ 6 h 12"/>
                <a:gd name="T20" fmla="*/ 30 w 36"/>
                <a:gd name="T21" fmla="*/ 12 h 12"/>
                <a:gd name="T22" fmla="*/ 24 w 36"/>
                <a:gd name="T23" fmla="*/ 6 h 12"/>
                <a:gd name="T24" fmla="*/ 18 w 36"/>
                <a:gd name="T25" fmla="*/ 6 h 12"/>
                <a:gd name="T26" fmla="*/ 12 w 36"/>
                <a:gd name="T27" fmla="*/ 6 h 12"/>
                <a:gd name="T28" fmla="*/ 6 w 36"/>
                <a:gd name="T29" fmla="*/ 6 h 12"/>
                <a:gd name="T30" fmla="*/ 6 w 36"/>
                <a:gd name="T31" fmla="*/ 6 h 12"/>
                <a:gd name="T32" fmla="*/ 0 w 36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2"/>
                <a:gd name="T53" fmla="*/ 36 w 3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2">
                  <a:moveTo>
                    <a:pt x="0" y="6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12" name="Freeform 97"/>
            <p:cNvSpPr>
              <a:spLocks/>
            </p:cNvSpPr>
            <p:nvPr/>
          </p:nvSpPr>
          <p:spPr bwMode="auto">
            <a:xfrm>
              <a:off x="5257" y="1135"/>
              <a:ext cx="30" cy="12"/>
            </a:xfrm>
            <a:custGeom>
              <a:avLst/>
              <a:gdLst>
                <a:gd name="T0" fmla="*/ 0 w 30"/>
                <a:gd name="T1" fmla="*/ 0 h 12"/>
                <a:gd name="T2" fmla="*/ 6 w 30"/>
                <a:gd name="T3" fmla="*/ 0 h 12"/>
                <a:gd name="T4" fmla="*/ 6 w 30"/>
                <a:gd name="T5" fmla="*/ 0 h 12"/>
                <a:gd name="T6" fmla="*/ 12 w 30"/>
                <a:gd name="T7" fmla="*/ 0 h 12"/>
                <a:gd name="T8" fmla="*/ 18 w 30"/>
                <a:gd name="T9" fmla="*/ 0 h 12"/>
                <a:gd name="T10" fmla="*/ 24 w 30"/>
                <a:gd name="T11" fmla="*/ 0 h 12"/>
                <a:gd name="T12" fmla="*/ 30 w 30"/>
                <a:gd name="T13" fmla="*/ 6 h 12"/>
                <a:gd name="T14" fmla="*/ 30 w 30"/>
                <a:gd name="T15" fmla="*/ 6 h 12"/>
                <a:gd name="T16" fmla="*/ 30 w 30"/>
                <a:gd name="T17" fmla="*/ 12 h 12"/>
                <a:gd name="T18" fmla="*/ 30 w 30"/>
                <a:gd name="T19" fmla="*/ 12 h 12"/>
                <a:gd name="T20" fmla="*/ 30 w 30"/>
                <a:gd name="T21" fmla="*/ 12 h 12"/>
                <a:gd name="T22" fmla="*/ 24 w 30"/>
                <a:gd name="T23" fmla="*/ 12 h 12"/>
                <a:gd name="T24" fmla="*/ 18 w 30"/>
                <a:gd name="T25" fmla="*/ 6 h 12"/>
                <a:gd name="T26" fmla="*/ 12 w 30"/>
                <a:gd name="T27" fmla="*/ 6 h 12"/>
                <a:gd name="T28" fmla="*/ 6 w 30"/>
                <a:gd name="T29" fmla="*/ 0 h 12"/>
                <a:gd name="T30" fmla="*/ 0 w 30"/>
                <a:gd name="T31" fmla="*/ 0 h 12"/>
                <a:gd name="T32" fmla="*/ 0 w 30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2"/>
                <a:gd name="T53" fmla="*/ 30 w 30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2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13" name="Freeform 98"/>
            <p:cNvSpPr>
              <a:spLocks/>
            </p:cNvSpPr>
            <p:nvPr/>
          </p:nvSpPr>
          <p:spPr bwMode="auto">
            <a:xfrm>
              <a:off x="5275" y="1111"/>
              <a:ext cx="30" cy="6"/>
            </a:xfrm>
            <a:custGeom>
              <a:avLst/>
              <a:gdLst>
                <a:gd name="T0" fmla="*/ 0 w 30"/>
                <a:gd name="T1" fmla="*/ 0 h 6"/>
                <a:gd name="T2" fmla="*/ 0 w 30"/>
                <a:gd name="T3" fmla="*/ 0 h 6"/>
                <a:gd name="T4" fmla="*/ 6 w 30"/>
                <a:gd name="T5" fmla="*/ 0 h 6"/>
                <a:gd name="T6" fmla="*/ 6 w 30"/>
                <a:gd name="T7" fmla="*/ 0 h 6"/>
                <a:gd name="T8" fmla="*/ 12 w 30"/>
                <a:gd name="T9" fmla="*/ 0 h 6"/>
                <a:gd name="T10" fmla="*/ 18 w 30"/>
                <a:gd name="T11" fmla="*/ 0 h 6"/>
                <a:gd name="T12" fmla="*/ 24 w 30"/>
                <a:gd name="T13" fmla="*/ 0 h 6"/>
                <a:gd name="T14" fmla="*/ 30 w 30"/>
                <a:gd name="T15" fmla="*/ 0 h 6"/>
                <a:gd name="T16" fmla="*/ 30 w 30"/>
                <a:gd name="T17" fmla="*/ 0 h 6"/>
                <a:gd name="T18" fmla="*/ 30 w 30"/>
                <a:gd name="T19" fmla="*/ 6 h 6"/>
                <a:gd name="T20" fmla="*/ 30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0 h 6"/>
                <a:gd name="T28" fmla="*/ 6 w 30"/>
                <a:gd name="T29" fmla="*/ 0 h 6"/>
                <a:gd name="T30" fmla="*/ 0 w 30"/>
                <a:gd name="T31" fmla="*/ 0 h 6"/>
                <a:gd name="T32" fmla="*/ 0 w 3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14" name="Freeform 99"/>
            <p:cNvSpPr>
              <a:spLocks/>
            </p:cNvSpPr>
            <p:nvPr/>
          </p:nvSpPr>
          <p:spPr bwMode="auto">
            <a:xfrm>
              <a:off x="5275" y="1087"/>
              <a:ext cx="42" cy="12"/>
            </a:xfrm>
            <a:custGeom>
              <a:avLst/>
              <a:gdLst>
                <a:gd name="T0" fmla="*/ 0 w 42"/>
                <a:gd name="T1" fmla="*/ 12 h 12"/>
                <a:gd name="T2" fmla="*/ 6 w 42"/>
                <a:gd name="T3" fmla="*/ 12 h 12"/>
                <a:gd name="T4" fmla="*/ 12 w 42"/>
                <a:gd name="T5" fmla="*/ 6 h 12"/>
                <a:gd name="T6" fmla="*/ 18 w 42"/>
                <a:gd name="T7" fmla="*/ 6 h 12"/>
                <a:gd name="T8" fmla="*/ 24 w 42"/>
                <a:gd name="T9" fmla="*/ 6 h 12"/>
                <a:gd name="T10" fmla="*/ 30 w 42"/>
                <a:gd name="T11" fmla="*/ 0 h 12"/>
                <a:gd name="T12" fmla="*/ 36 w 42"/>
                <a:gd name="T13" fmla="*/ 0 h 12"/>
                <a:gd name="T14" fmla="*/ 36 w 42"/>
                <a:gd name="T15" fmla="*/ 0 h 12"/>
                <a:gd name="T16" fmla="*/ 42 w 42"/>
                <a:gd name="T17" fmla="*/ 6 h 12"/>
                <a:gd name="T18" fmla="*/ 42 w 42"/>
                <a:gd name="T19" fmla="*/ 6 h 12"/>
                <a:gd name="T20" fmla="*/ 36 w 42"/>
                <a:gd name="T21" fmla="*/ 12 h 12"/>
                <a:gd name="T22" fmla="*/ 30 w 42"/>
                <a:gd name="T23" fmla="*/ 12 h 12"/>
                <a:gd name="T24" fmla="*/ 24 w 42"/>
                <a:gd name="T25" fmla="*/ 12 h 12"/>
                <a:gd name="T26" fmla="*/ 18 w 42"/>
                <a:gd name="T27" fmla="*/ 12 h 12"/>
                <a:gd name="T28" fmla="*/ 12 w 42"/>
                <a:gd name="T29" fmla="*/ 12 h 12"/>
                <a:gd name="T30" fmla="*/ 6 w 42"/>
                <a:gd name="T31" fmla="*/ 12 h 12"/>
                <a:gd name="T32" fmla="*/ 0 w 42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12"/>
                <a:gd name="T53" fmla="*/ 42 w 4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12">
                  <a:moveTo>
                    <a:pt x="0" y="12"/>
                  </a:moveTo>
                  <a:lnTo>
                    <a:pt x="6" y="12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6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15" name="Freeform 100"/>
            <p:cNvSpPr>
              <a:spLocks/>
            </p:cNvSpPr>
            <p:nvPr/>
          </p:nvSpPr>
          <p:spPr bwMode="auto">
            <a:xfrm>
              <a:off x="5287" y="1069"/>
              <a:ext cx="36" cy="12"/>
            </a:xfrm>
            <a:custGeom>
              <a:avLst/>
              <a:gdLst>
                <a:gd name="T0" fmla="*/ 0 w 36"/>
                <a:gd name="T1" fmla="*/ 12 h 12"/>
                <a:gd name="T2" fmla="*/ 0 w 36"/>
                <a:gd name="T3" fmla="*/ 12 h 12"/>
                <a:gd name="T4" fmla="*/ 6 w 36"/>
                <a:gd name="T5" fmla="*/ 12 h 12"/>
                <a:gd name="T6" fmla="*/ 12 w 36"/>
                <a:gd name="T7" fmla="*/ 6 h 12"/>
                <a:gd name="T8" fmla="*/ 18 w 36"/>
                <a:gd name="T9" fmla="*/ 6 h 12"/>
                <a:gd name="T10" fmla="*/ 30 w 36"/>
                <a:gd name="T11" fmla="*/ 6 h 12"/>
                <a:gd name="T12" fmla="*/ 36 w 36"/>
                <a:gd name="T13" fmla="*/ 0 h 12"/>
                <a:gd name="T14" fmla="*/ 36 w 36"/>
                <a:gd name="T15" fmla="*/ 0 h 12"/>
                <a:gd name="T16" fmla="*/ 36 w 36"/>
                <a:gd name="T17" fmla="*/ 6 h 12"/>
                <a:gd name="T18" fmla="*/ 36 w 36"/>
                <a:gd name="T19" fmla="*/ 6 h 12"/>
                <a:gd name="T20" fmla="*/ 30 w 36"/>
                <a:gd name="T21" fmla="*/ 6 h 12"/>
                <a:gd name="T22" fmla="*/ 24 w 36"/>
                <a:gd name="T23" fmla="*/ 12 h 12"/>
                <a:gd name="T24" fmla="*/ 18 w 36"/>
                <a:gd name="T25" fmla="*/ 12 h 12"/>
                <a:gd name="T26" fmla="*/ 12 w 36"/>
                <a:gd name="T27" fmla="*/ 12 h 12"/>
                <a:gd name="T28" fmla="*/ 6 w 36"/>
                <a:gd name="T29" fmla="*/ 12 h 12"/>
                <a:gd name="T30" fmla="*/ 0 w 36"/>
                <a:gd name="T31" fmla="*/ 12 h 12"/>
                <a:gd name="T32" fmla="*/ 0 w 36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2"/>
                <a:gd name="T53" fmla="*/ 36 w 3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2">
                  <a:moveTo>
                    <a:pt x="0" y="12"/>
                  </a:moveTo>
                  <a:lnTo>
                    <a:pt x="0" y="12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30" y="6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16" name="Freeform 101"/>
            <p:cNvSpPr>
              <a:spLocks/>
            </p:cNvSpPr>
            <p:nvPr/>
          </p:nvSpPr>
          <p:spPr bwMode="auto">
            <a:xfrm>
              <a:off x="5287" y="1033"/>
              <a:ext cx="42" cy="18"/>
            </a:xfrm>
            <a:custGeom>
              <a:avLst/>
              <a:gdLst>
                <a:gd name="T0" fmla="*/ 0 w 42"/>
                <a:gd name="T1" fmla="*/ 18 h 18"/>
                <a:gd name="T2" fmla="*/ 0 w 42"/>
                <a:gd name="T3" fmla="*/ 18 h 18"/>
                <a:gd name="T4" fmla="*/ 6 w 42"/>
                <a:gd name="T5" fmla="*/ 12 h 18"/>
                <a:gd name="T6" fmla="*/ 12 w 42"/>
                <a:gd name="T7" fmla="*/ 6 h 18"/>
                <a:gd name="T8" fmla="*/ 24 w 42"/>
                <a:gd name="T9" fmla="*/ 6 h 18"/>
                <a:gd name="T10" fmla="*/ 30 w 42"/>
                <a:gd name="T11" fmla="*/ 0 h 18"/>
                <a:gd name="T12" fmla="*/ 36 w 42"/>
                <a:gd name="T13" fmla="*/ 0 h 18"/>
                <a:gd name="T14" fmla="*/ 42 w 42"/>
                <a:gd name="T15" fmla="*/ 0 h 18"/>
                <a:gd name="T16" fmla="*/ 42 w 42"/>
                <a:gd name="T17" fmla="*/ 0 h 18"/>
                <a:gd name="T18" fmla="*/ 42 w 42"/>
                <a:gd name="T19" fmla="*/ 0 h 18"/>
                <a:gd name="T20" fmla="*/ 36 w 42"/>
                <a:gd name="T21" fmla="*/ 6 h 18"/>
                <a:gd name="T22" fmla="*/ 30 w 42"/>
                <a:gd name="T23" fmla="*/ 6 h 18"/>
                <a:gd name="T24" fmla="*/ 24 w 42"/>
                <a:gd name="T25" fmla="*/ 12 h 18"/>
                <a:gd name="T26" fmla="*/ 12 w 42"/>
                <a:gd name="T27" fmla="*/ 12 h 18"/>
                <a:gd name="T28" fmla="*/ 6 w 42"/>
                <a:gd name="T29" fmla="*/ 12 h 18"/>
                <a:gd name="T30" fmla="*/ 0 w 42"/>
                <a:gd name="T31" fmla="*/ 18 h 18"/>
                <a:gd name="T32" fmla="*/ 0 w 42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18"/>
                <a:gd name="T53" fmla="*/ 42 w 4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18">
                  <a:moveTo>
                    <a:pt x="0" y="18"/>
                  </a:moveTo>
                  <a:lnTo>
                    <a:pt x="0" y="18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17" name="Freeform 102"/>
            <p:cNvSpPr>
              <a:spLocks/>
            </p:cNvSpPr>
            <p:nvPr/>
          </p:nvSpPr>
          <p:spPr bwMode="auto">
            <a:xfrm>
              <a:off x="5281" y="992"/>
              <a:ext cx="42" cy="29"/>
            </a:xfrm>
            <a:custGeom>
              <a:avLst/>
              <a:gdLst>
                <a:gd name="T0" fmla="*/ 0 w 42"/>
                <a:gd name="T1" fmla="*/ 29 h 29"/>
                <a:gd name="T2" fmla="*/ 6 w 42"/>
                <a:gd name="T3" fmla="*/ 23 h 29"/>
                <a:gd name="T4" fmla="*/ 12 w 42"/>
                <a:gd name="T5" fmla="*/ 17 h 29"/>
                <a:gd name="T6" fmla="*/ 18 w 42"/>
                <a:gd name="T7" fmla="*/ 11 h 29"/>
                <a:gd name="T8" fmla="*/ 24 w 42"/>
                <a:gd name="T9" fmla="*/ 11 h 29"/>
                <a:gd name="T10" fmla="*/ 30 w 42"/>
                <a:gd name="T11" fmla="*/ 6 h 29"/>
                <a:gd name="T12" fmla="*/ 36 w 42"/>
                <a:gd name="T13" fmla="*/ 6 h 29"/>
                <a:gd name="T14" fmla="*/ 36 w 42"/>
                <a:gd name="T15" fmla="*/ 0 h 29"/>
                <a:gd name="T16" fmla="*/ 42 w 42"/>
                <a:gd name="T17" fmla="*/ 6 h 29"/>
                <a:gd name="T18" fmla="*/ 42 w 42"/>
                <a:gd name="T19" fmla="*/ 6 h 29"/>
                <a:gd name="T20" fmla="*/ 36 w 42"/>
                <a:gd name="T21" fmla="*/ 11 h 29"/>
                <a:gd name="T22" fmla="*/ 30 w 42"/>
                <a:gd name="T23" fmla="*/ 11 h 29"/>
                <a:gd name="T24" fmla="*/ 24 w 42"/>
                <a:gd name="T25" fmla="*/ 17 h 29"/>
                <a:gd name="T26" fmla="*/ 18 w 42"/>
                <a:gd name="T27" fmla="*/ 17 h 29"/>
                <a:gd name="T28" fmla="*/ 6 w 42"/>
                <a:gd name="T29" fmla="*/ 23 h 29"/>
                <a:gd name="T30" fmla="*/ 6 w 42"/>
                <a:gd name="T31" fmla="*/ 23 h 29"/>
                <a:gd name="T32" fmla="*/ 0 w 42"/>
                <a:gd name="T33" fmla="*/ 29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29"/>
                <a:gd name="T53" fmla="*/ 42 w 42"/>
                <a:gd name="T54" fmla="*/ 29 h 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29">
                  <a:moveTo>
                    <a:pt x="0" y="29"/>
                  </a:moveTo>
                  <a:lnTo>
                    <a:pt x="6" y="23"/>
                  </a:lnTo>
                  <a:lnTo>
                    <a:pt x="12" y="17"/>
                  </a:lnTo>
                  <a:lnTo>
                    <a:pt x="18" y="11"/>
                  </a:lnTo>
                  <a:lnTo>
                    <a:pt x="24" y="11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6" y="0"/>
                  </a:lnTo>
                  <a:lnTo>
                    <a:pt x="42" y="6"/>
                  </a:lnTo>
                  <a:lnTo>
                    <a:pt x="36" y="11"/>
                  </a:lnTo>
                  <a:lnTo>
                    <a:pt x="30" y="11"/>
                  </a:lnTo>
                  <a:lnTo>
                    <a:pt x="24" y="17"/>
                  </a:lnTo>
                  <a:lnTo>
                    <a:pt x="18" y="17"/>
                  </a:lnTo>
                  <a:lnTo>
                    <a:pt x="6" y="23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18" name="Freeform 103"/>
            <p:cNvSpPr>
              <a:spLocks/>
            </p:cNvSpPr>
            <p:nvPr/>
          </p:nvSpPr>
          <p:spPr bwMode="auto">
            <a:xfrm>
              <a:off x="5287" y="1045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0 w 36"/>
                <a:gd name="T3" fmla="*/ 18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6 h 24"/>
                <a:gd name="T10" fmla="*/ 24 w 36"/>
                <a:gd name="T11" fmla="*/ 6 h 24"/>
                <a:gd name="T12" fmla="*/ 30 w 36"/>
                <a:gd name="T13" fmla="*/ 0 h 24"/>
                <a:gd name="T14" fmla="*/ 36 w 36"/>
                <a:gd name="T15" fmla="*/ 0 h 24"/>
                <a:gd name="T16" fmla="*/ 36 w 36"/>
                <a:gd name="T17" fmla="*/ 6 h 24"/>
                <a:gd name="T18" fmla="*/ 36 w 36"/>
                <a:gd name="T19" fmla="*/ 6 h 24"/>
                <a:gd name="T20" fmla="*/ 30 w 36"/>
                <a:gd name="T21" fmla="*/ 12 h 24"/>
                <a:gd name="T22" fmla="*/ 24 w 36"/>
                <a:gd name="T23" fmla="*/ 12 h 24"/>
                <a:gd name="T24" fmla="*/ 18 w 36"/>
                <a:gd name="T25" fmla="*/ 18 h 24"/>
                <a:gd name="T26" fmla="*/ 12 w 36"/>
                <a:gd name="T27" fmla="*/ 18 h 24"/>
                <a:gd name="T28" fmla="*/ 6 w 36"/>
                <a:gd name="T29" fmla="*/ 18 h 24"/>
                <a:gd name="T30" fmla="*/ 0 w 36"/>
                <a:gd name="T31" fmla="*/ 24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0" y="18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19" name="Freeform 104"/>
            <p:cNvSpPr>
              <a:spLocks/>
            </p:cNvSpPr>
            <p:nvPr/>
          </p:nvSpPr>
          <p:spPr bwMode="auto">
            <a:xfrm>
              <a:off x="5239" y="1033"/>
              <a:ext cx="48" cy="30"/>
            </a:xfrm>
            <a:custGeom>
              <a:avLst/>
              <a:gdLst>
                <a:gd name="T0" fmla="*/ 0 w 48"/>
                <a:gd name="T1" fmla="*/ 0 h 30"/>
                <a:gd name="T2" fmla="*/ 0 w 48"/>
                <a:gd name="T3" fmla="*/ 0 h 30"/>
                <a:gd name="T4" fmla="*/ 6 w 48"/>
                <a:gd name="T5" fmla="*/ 0 h 30"/>
                <a:gd name="T6" fmla="*/ 12 w 48"/>
                <a:gd name="T7" fmla="*/ 6 h 30"/>
                <a:gd name="T8" fmla="*/ 24 w 48"/>
                <a:gd name="T9" fmla="*/ 12 h 30"/>
                <a:gd name="T10" fmla="*/ 30 w 48"/>
                <a:gd name="T11" fmla="*/ 12 h 30"/>
                <a:gd name="T12" fmla="*/ 42 w 48"/>
                <a:gd name="T13" fmla="*/ 24 h 30"/>
                <a:gd name="T14" fmla="*/ 48 w 48"/>
                <a:gd name="T15" fmla="*/ 30 h 30"/>
                <a:gd name="T16" fmla="*/ 48 w 48"/>
                <a:gd name="T17" fmla="*/ 30 h 30"/>
                <a:gd name="T18" fmla="*/ 48 w 48"/>
                <a:gd name="T19" fmla="*/ 30 h 30"/>
                <a:gd name="T20" fmla="*/ 36 w 48"/>
                <a:gd name="T21" fmla="*/ 30 h 30"/>
                <a:gd name="T22" fmla="*/ 30 w 48"/>
                <a:gd name="T23" fmla="*/ 24 h 30"/>
                <a:gd name="T24" fmla="*/ 18 w 48"/>
                <a:gd name="T25" fmla="*/ 18 h 30"/>
                <a:gd name="T26" fmla="*/ 12 w 48"/>
                <a:gd name="T27" fmla="*/ 12 h 30"/>
                <a:gd name="T28" fmla="*/ 6 w 48"/>
                <a:gd name="T29" fmla="*/ 6 h 30"/>
                <a:gd name="T30" fmla="*/ 0 w 48"/>
                <a:gd name="T31" fmla="*/ 0 h 30"/>
                <a:gd name="T32" fmla="*/ 0 w 4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30"/>
                <a:gd name="T53" fmla="*/ 48 w 4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30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42" y="24"/>
                  </a:lnTo>
                  <a:lnTo>
                    <a:pt x="48" y="30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20" name="Freeform 105"/>
            <p:cNvSpPr>
              <a:spLocks/>
            </p:cNvSpPr>
            <p:nvPr/>
          </p:nvSpPr>
          <p:spPr bwMode="auto">
            <a:xfrm>
              <a:off x="5245" y="1009"/>
              <a:ext cx="42" cy="30"/>
            </a:xfrm>
            <a:custGeom>
              <a:avLst/>
              <a:gdLst>
                <a:gd name="T0" fmla="*/ 0 w 42"/>
                <a:gd name="T1" fmla="*/ 0 h 30"/>
                <a:gd name="T2" fmla="*/ 6 w 42"/>
                <a:gd name="T3" fmla="*/ 0 h 30"/>
                <a:gd name="T4" fmla="*/ 6 w 42"/>
                <a:gd name="T5" fmla="*/ 0 h 30"/>
                <a:gd name="T6" fmla="*/ 12 w 42"/>
                <a:gd name="T7" fmla="*/ 6 h 30"/>
                <a:gd name="T8" fmla="*/ 18 w 42"/>
                <a:gd name="T9" fmla="*/ 6 h 30"/>
                <a:gd name="T10" fmla="*/ 24 w 42"/>
                <a:gd name="T11" fmla="*/ 12 h 30"/>
                <a:gd name="T12" fmla="*/ 36 w 42"/>
                <a:gd name="T13" fmla="*/ 18 h 30"/>
                <a:gd name="T14" fmla="*/ 42 w 42"/>
                <a:gd name="T15" fmla="*/ 24 h 30"/>
                <a:gd name="T16" fmla="*/ 42 w 42"/>
                <a:gd name="T17" fmla="*/ 30 h 30"/>
                <a:gd name="T18" fmla="*/ 36 w 42"/>
                <a:gd name="T19" fmla="*/ 24 h 30"/>
                <a:gd name="T20" fmla="*/ 30 w 42"/>
                <a:gd name="T21" fmla="*/ 24 h 30"/>
                <a:gd name="T22" fmla="*/ 24 w 42"/>
                <a:gd name="T23" fmla="*/ 18 h 30"/>
                <a:gd name="T24" fmla="*/ 18 w 42"/>
                <a:gd name="T25" fmla="*/ 12 h 30"/>
                <a:gd name="T26" fmla="*/ 12 w 42"/>
                <a:gd name="T27" fmla="*/ 12 h 30"/>
                <a:gd name="T28" fmla="*/ 6 w 42"/>
                <a:gd name="T29" fmla="*/ 6 h 30"/>
                <a:gd name="T30" fmla="*/ 0 w 42"/>
                <a:gd name="T31" fmla="*/ 0 h 30"/>
                <a:gd name="T32" fmla="*/ 0 w 42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0"/>
                <a:gd name="T53" fmla="*/ 42 w 42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0">
                  <a:moveTo>
                    <a:pt x="0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42" y="30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21" name="Freeform 106"/>
            <p:cNvSpPr>
              <a:spLocks/>
            </p:cNvSpPr>
            <p:nvPr/>
          </p:nvSpPr>
          <p:spPr bwMode="auto">
            <a:xfrm>
              <a:off x="5287" y="1009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0 w 36"/>
                <a:gd name="T3" fmla="*/ 24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12 h 24"/>
                <a:gd name="T10" fmla="*/ 24 w 36"/>
                <a:gd name="T11" fmla="*/ 6 h 24"/>
                <a:gd name="T12" fmla="*/ 30 w 36"/>
                <a:gd name="T13" fmla="*/ 0 h 24"/>
                <a:gd name="T14" fmla="*/ 36 w 36"/>
                <a:gd name="T15" fmla="*/ 0 h 24"/>
                <a:gd name="T16" fmla="*/ 36 w 36"/>
                <a:gd name="T17" fmla="*/ 0 h 24"/>
                <a:gd name="T18" fmla="*/ 36 w 36"/>
                <a:gd name="T19" fmla="*/ 6 h 24"/>
                <a:gd name="T20" fmla="*/ 36 w 36"/>
                <a:gd name="T21" fmla="*/ 6 h 24"/>
                <a:gd name="T22" fmla="*/ 30 w 36"/>
                <a:gd name="T23" fmla="*/ 12 h 24"/>
                <a:gd name="T24" fmla="*/ 18 w 36"/>
                <a:gd name="T25" fmla="*/ 18 h 24"/>
                <a:gd name="T26" fmla="*/ 12 w 36"/>
                <a:gd name="T27" fmla="*/ 18 h 24"/>
                <a:gd name="T28" fmla="*/ 6 w 36"/>
                <a:gd name="T29" fmla="*/ 24 h 24"/>
                <a:gd name="T30" fmla="*/ 0 w 36"/>
                <a:gd name="T31" fmla="*/ 24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0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22" name="Freeform 107"/>
            <p:cNvSpPr>
              <a:spLocks/>
            </p:cNvSpPr>
            <p:nvPr/>
          </p:nvSpPr>
          <p:spPr bwMode="auto">
            <a:xfrm>
              <a:off x="5197" y="884"/>
              <a:ext cx="36" cy="18"/>
            </a:xfrm>
            <a:custGeom>
              <a:avLst/>
              <a:gdLst>
                <a:gd name="T0" fmla="*/ 0 w 36"/>
                <a:gd name="T1" fmla="*/ 0 h 18"/>
                <a:gd name="T2" fmla="*/ 6 w 36"/>
                <a:gd name="T3" fmla="*/ 0 h 18"/>
                <a:gd name="T4" fmla="*/ 6 w 36"/>
                <a:gd name="T5" fmla="*/ 0 h 18"/>
                <a:gd name="T6" fmla="*/ 12 w 36"/>
                <a:gd name="T7" fmla="*/ 0 h 18"/>
                <a:gd name="T8" fmla="*/ 18 w 36"/>
                <a:gd name="T9" fmla="*/ 0 h 18"/>
                <a:gd name="T10" fmla="*/ 24 w 36"/>
                <a:gd name="T11" fmla="*/ 6 h 18"/>
                <a:gd name="T12" fmla="*/ 24 w 36"/>
                <a:gd name="T13" fmla="*/ 12 h 18"/>
                <a:gd name="T14" fmla="*/ 30 w 36"/>
                <a:gd name="T15" fmla="*/ 12 h 18"/>
                <a:gd name="T16" fmla="*/ 36 w 36"/>
                <a:gd name="T17" fmla="*/ 18 h 18"/>
                <a:gd name="T18" fmla="*/ 30 w 36"/>
                <a:gd name="T19" fmla="*/ 18 h 18"/>
                <a:gd name="T20" fmla="*/ 24 w 36"/>
                <a:gd name="T21" fmla="*/ 12 h 18"/>
                <a:gd name="T22" fmla="*/ 18 w 36"/>
                <a:gd name="T23" fmla="*/ 12 h 18"/>
                <a:gd name="T24" fmla="*/ 18 w 36"/>
                <a:gd name="T25" fmla="*/ 6 h 18"/>
                <a:gd name="T26" fmla="*/ 12 w 36"/>
                <a:gd name="T27" fmla="*/ 6 h 18"/>
                <a:gd name="T28" fmla="*/ 6 w 36"/>
                <a:gd name="T29" fmla="*/ 0 h 18"/>
                <a:gd name="T30" fmla="*/ 6 w 36"/>
                <a:gd name="T31" fmla="*/ 0 h 18"/>
                <a:gd name="T32" fmla="*/ 0 w 36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23" name="Freeform 108"/>
            <p:cNvSpPr>
              <a:spLocks/>
            </p:cNvSpPr>
            <p:nvPr/>
          </p:nvSpPr>
          <p:spPr bwMode="auto">
            <a:xfrm>
              <a:off x="5191" y="902"/>
              <a:ext cx="42" cy="24"/>
            </a:xfrm>
            <a:custGeom>
              <a:avLst/>
              <a:gdLst>
                <a:gd name="T0" fmla="*/ 0 w 42"/>
                <a:gd name="T1" fmla="*/ 0 h 24"/>
                <a:gd name="T2" fmla="*/ 6 w 42"/>
                <a:gd name="T3" fmla="*/ 0 h 24"/>
                <a:gd name="T4" fmla="*/ 6 w 42"/>
                <a:gd name="T5" fmla="*/ 0 h 24"/>
                <a:gd name="T6" fmla="*/ 12 w 42"/>
                <a:gd name="T7" fmla="*/ 6 h 24"/>
                <a:gd name="T8" fmla="*/ 18 w 42"/>
                <a:gd name="T9" fmla="*/ 6 h 24"/>
                <a:gd name="T10" fmla="*/ 30 w 42"/>
                <a:gd name="T11" fmla="*/ 12 h 24"/>
                <a:gd name="T12" fmla="*/ 36 w 42"/>
                <a:gd name="T13" fmla="*/ 18 h 24"/>
                <a:gd name="T14" fmla="*/ 36 w 42"/>
                <a:gd name="T15" fmla="*/ 24 h 24"/>
                <a:gd name="T16" fmla="*/ 42 w 42"/>
                <a:gd name="T17" fmla="*/ 24 h 24"/>
                <a:gd name="T18" fmla="*/ 42 w 42"/>
                <a:gd name="T19" fmla="*/ 24 h 24"/>
                <a:gd name="T20" fmla="*/ 36 w 42"/>
                <a:gd name="T21" fmla="*/ 24 h 24"/>
                <a:gd name="T22" fmla="*/ 24 w 42"/>
                <a:gd name="T23" fmla="*/ 18 h 24"/>
                <a:gd name="T24" fmla="*/ 18 w 42"/>
                <a:gd name="T25" fmla="*/ 12 h 24"/>
                <a:gd name="T26" fmla="*/ 12 w 42"/>
                <a:gd name="T27" fmla="*/ 6 h 24"/>
                <a:gd name="T28" fmla="*/ 6 w 42"/>
                <a:gd name="T29" fmla="*/ 6 h 24"/>
                <a:gd name="T30" fmla="*/ 6 w 42"/>
                <a:gd name="T31" fmla="*/ 0 h 24"/>
                <a:gd name="T32" fmla="*/ 0 w 42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24"/>
                <a:gd name="T53" fmla="*/ 42 w 42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24">
                  <a:moveTo>
                    <a:pt x="0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36" y="24"/>
                  </a:lnTo>
                  <a:lnTo>
                    <a:pt x="42" y="24"/>
                  </a:lnTo>
                  <a:lnTo>
                    <a:pt x="36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24" name="Freeform 109"/>
            <p:cNvSpPr>
              <a:spLocks/>
            </p:cNvSpPr>
            <p:nvPr/>
          </p:nvSpPr>
          <p:spPr bwMode="auto">
            <a:xfrm>
              <a:off x="5185" y="926"/>
              <a:ext cx="48" cy="24"/>
            </a:xfrm>
            <a:custGeom>
              <a:avLst/>
              <a:gdLst>
                <a:gd name="T0" fmla="*/ 0 w 48"/>
                <a:gd name="T1" fmla="*/ 0 h 24"/>
                <a:gd name="T2" fmla="*/ 6 w 48"/>
                <a:gd name="T3" fmla="*/ 0 h 24"/>
                <a:gd name="T4" fmla="*/ 12 w 48"/>
                <a:gd name="T5" fmla="*/ 0 h 24"/>
                <a:gd name="T6" fmla="*/ 18 w 48"/>
                <a:gd name="T7" fmla="*/ 0 h 24"/>
                <a:gd name="T8" fmla="*/ 24 w 48"/>
                <a:gd name="T9" fmla="*/ 6 h 24"/>
                <a:gd name="T10" fmla="*/ 30 w 48"/>
                <a:gd name="T11" fmla="*/ 12 h 24"/>
                <a:gd name="T12" fmla="*/ 36 w 48"/>
                <a:gd name="T13" fmla="*/ 18 h 24"/>
                <a:gd name="T14" fmla="*/ 42 w 48"/>
                <a:gd name="T15" fmla="*/ 24 h 24"/>
                <a:gd name="T16" fmla="*/ 48 w 48"/>
                <a:gd name="T17" fmla="*/ 24 h 24"/>
                <a:gd name="T18" fmla="*/ 42 w 48"/>
                <a:gd name="T19" fmla="*/ 24 h 24"/>
                <a:gd name="T20" fmla="*/ 36 w 48"/>
                <a:gd name="T21" fmla="*/ 24 h 24"/>
                <a:gd name="T22" fmla="*/ 30 w 48"/>
                <a:gd name="T23" fmla="*/ 18 h 24"/>
                <a:gd name="T24" fmla="*/ 24 w 48"/>
                <a:gd name="T25" fmla="*/ 12 h 24"/>
                <a:gd name="T26" fmla="*/ 12 w 48"/>
                <a:gd name="T27" fmla="*/ 6 h 24"/>
                <a:gd name="T28" fmla="*/ 6 w 48"/>
                <a:gd name="T29" fmla="*/ 6 h 24"/>
                <a:gd name="T30" fmla="*/ 0 w 48"/>
                <a:gd name="T31" fmla="*/ 0 h 24"/>
                <a:gd name="T32" fmla="*/ 0 w 48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24"/>
                <a:gd name="T53" fmla="*/ 48 w 48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24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48" y="24"/>
                  </a:lnTo>
                  <a:lnTo>
                    <a:pt x="42" y="24"/>
                  </a:lnTo>
                  <a:lnTo>
                    <a:pt x="36" y="24"/>
                  </a:lnTo>
                  <a:lnTo>
                    <a:pt x="30" y="18"/>
                  </a:lnTo>
                  <a:lnTo>
                    <a:pt x="24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25" name="Freeform 110"/>
            <p:cNvSpPr>
              <a:spLocks/>
            </p:cNvSpPr>
            <p:nvPr/>
          </p:nvSpPr>
          <p:spPr bwMode="auto">
            <a:xfrm>
              <a:off x="5191" y="938"/>
              <a:ext cx="36" cy="30"/>
            </a:xfrm>
            <a:custGeom>
              <a:avLst/>
              <a:gdLst>
                <a:gd name="T0" fmla="*/ 0 w 36"/>
                <a:gd name="T1" fmla="*/ 0 h 30"/>
                <a:gd name="T2" fmla="*/ 0 w 36"/>
                <a:gd name="T3" fmla="*/ 0 h 30"/>
                <a:gd name="T4" fmla="*/ 6 w 36"/>
                <a:gd name="T5" fmla="*/ 0 h 30"/>
                <a:gd name="T6" fmla="*/ 12 w 36"/>
                <a:gd name="T7" fmla="*/ 6 h 30"/>
                <a:gd name="T8" fmla="*/ 18 w 36"/>
                <a:gd name="T9" fmla="*/ 12 h 30"/>
                <a:gd name="T10" fmla="*/ 24 w 36"/>
                <a:gd name="T11" fmla="*/ 18 h 30"/>
                <a:gd name="T12" fmla="*/ 30 w 36"/>
                <a:gd name="T13" fmla="*/ 24 h 30"/>
                <a:gd name="T14" fmla="*/ 36 w 36"/>
                <a:gd name="T15" fmla="*/ 30 h 30"/>
                <a:gd name="T16" fmla="*/ 36 w 36"/>
                <a:gd name="T17" fmla="*/ 30 h 30"/>
                <a:gd name="T18" fmla="*/ 30 w 36"/>
                <a:gd name="T19" fmla="*/ 30 h 30"/>
                <a:gd name="T20" fmla="*/ 24 w 36"/>
                <a:gd name="T21" fmla="*/ 24 h 30"/>
                <a:gd name="T22" fmla="*/ 18 w 36"/>
                <a:gd name="T23" fmla="*/ 18 h 30"/>
                <a:gd name="T24" fmla="*/ 12 w 36"/>
                <a:gd name="T25" fmla="*/ 18 h 30"/>
                <a:gd name="T26" fmla="*/ 6 w 36"/>
                <a:gd name="T27" fmla="*/ 12 h 30"/>
                <a:gd name="T28" fmla="*/ 6 w 36"/>
                <a:gd name="T29" fmla="*/ 6 h 30"/>
                <a:gd name="T30" fmla="*/ 0 w 36"/>
                <a:gd name="T31" fmla="*/ 0 h 30"/>
                <a:gd name="T32" fmla="*/ 0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24" y="18"/>
                  </a:lnTo>
                  <a:lnTo>
                    <a:pt x="30" y="24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26" name="Freeform 111"/>
            <p:cNvSpPr>
              <a:spLocks/>
            </p:cNvSpPr>
            <p:nvPr/>
          </p:nvSpPr>
          <p:spPr bwMode="auto">
            <a:xfrm>
              <a:off x="5191" y="956"/>
              <a:ext cx="30" cy="24"/>
            </a:xfrm>
            <a:custGeom>
              <a:avLst/>
              <a:gdLst>
                <a:gd name="T0" fmla="*/ 0 w 30"/>
                <a:gd name="T1" fmla="*/ 0 h 24"/>
                <a:gd name="T2" fmla="*/ 0 w 30"/>
                <a:gd name="T3" fmla="*/ 0 h 24"/>
                <a:gd name="T4" fmla="*/ 6 w 30"/>
                <a:gd name="T5" fmla="*/ 0 h 24"/>
                <a:gd name="T6" fmla="*/ 12 w 30"/>
                <a:gd name="T7" fmla="*/ 0 h 24"/>
                <a:gd name="T8" fmla="*/ 18 w 30"/>
                <a:gd name="T9" fmla="*/ 6 h 24"/>
                <a:gd name="T10" fmla="*/ 18 w 30"/>
                <a:gd name="T11" fmla="*/ 12 h 24"/>
                <a:gd name="T12" fmla="*/ 24 w 30"/>
                <a:gd name="T13" fmla="*/ 12 h 24"/>
                <a:gd name="T14" fmla="*/ 30 w 30"/>
                <a:gd name="T15" fmla="*/ 18 h 24"/>
                <a:gd name="T16" fmla="*/ 30 w 30"/>
                <a:gd name="T17" fmla="*/ 24 h 24"/>
                <a:gd name="T18" fmla="*/ 30 w 30"/>
                <a:gd name="T19" fmla="*/ 24 h 24"/>
                <a:gd name="T20" fmla="*/ 24 w 30"/>
                <a:gd name="T21" fmla="*/ 18 h 24"/>
                <a:gd name="T22" fmla="*/ 18 w 30"/>
                <a:gd name="T23" fmla="*/ 12 h 24"/>
                <a:gd name="T24" fmla="*/ 12 w 30"/>
                <a:gd name="T25" fmla="*/ 12 h 24"/>
                <a:gd name="T26" fmla="*/ 6 w 30"/>
                <a:gd name="T27" fmla="*/ 6 h 24"/>
                <a:gd name="T28" fmla="*/ 6 w 30"/>
                <a:gd name="T29" fmla="*/ 6 h 24"/>
                <a:gd name="T30" fmla="*/ 0 w 30"/>
                <a:gd name="T31" fmla="*/ 0 h 24"/>
                <a:gd name="T32" fmla="*/ 0 w 30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24"/>
                <a:gd name="T53" fmla="*/ 30 w 30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24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27" name="Freeform 112"/>
            <p:cNvSpPr>
              <a:spLocks/>
            </p:cNvSpPr>
            <p:nvPr/>
          </p:nvSpPr>
          <p:spPr bwMode="auto">
            <a:xfrm>
              <a:off x="5191" y="968"/>
              <a:ext cx="24" cy="24"/>
            </a:xfrm>
            <a:custGeom>
              <a:avLst/>
              <a:gdLst>
                <a:gd name="T0" fmla="*/ 0 w 24"/>
                <a:gd name="T1" fmla="*/ 0 h 24"/>
                <a:gd name="T2" fmla="*/ 0 w 24"/>
                <a:gd name="T3" fmla="*/ 0 h 24"/>
                <a:gd name="T4" fmla="*/ 6 w 24"/>
                <a:gd name="T5" fmla="*/ 6 h 24"/>
                <a:gd name="T6" fmla="*/ 6 w 24"/>
                <a:gd name="T7" fmla="*/ 6 h 24"/>
                <a:gd name="T8" fmla="*/ 12 w 24"/>
                <a:gd name="T9" fmla="*/ 12 h 24"/>
                <a:gd name="T10" fmla="*/ 18 w 24"/>
                <a:gd name="T11" fmla="*/ 12 h 24"/>
                <a:gd name="T12" fmla="*/ 18 w 24"/>
                <a:gd name="T13" fmla="*/ 18 h 24"/>
                <a:gd name="T14" fmla="*/ 24 w 24"/>
                <a:gd name="T15" fmla="*/ 24 h 24"/>
                <a:gd name="T16" fmla="*/ 24 w 24"/>
                <a:gd name="T17" fmla="*/ 24 h 24"/>
                <a:gd name="T18" fmla="*/ 18 w 24"/>
                <a:gd name="T19" fmla="*/ 24 h 24"/>
                <a:gd name="T20" fmla="*/ 18 w 24"/>
                <a:gd name="T21" fmla="*/ 18 h 24"/>
                <a:gd name="T22" fmla="*/ 12 w 24"/>
                <a:gd name="T23" fmla="*/ 18 h 24"/>
                <a:gd name="T24" fmla="*/ 12 w 24"/>
                <a:gd name="T25" fmla="*/ 12 h 24"/>
                <a:gd name="T26" fmla="*/ 6 w 24"/>
                <a:gd name="T27" fmla="*/ 12 h 24"/>
                <a:gd name="T28" fmla="*/ 6 w 24"/>
                <a:gd name="T29" fmla="*/ 6 h 24"/>
                <a:gd name="T30" fmla="*/ 0 w 24"/>
                <a:gd name="T31" fmla="*/ 6 h 24"/>
                <a:gd name="T32" fmla="*/ 0 w 24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28" name="Freeform 113"/>
            <p:cNvSpPr>
              <a:spLocks/>
            </p:cNvSpPr>
            <p:nvPr/>
          </p:nvSpPr>
          <p:spPr bwMode="auto">
            <a:xfrm>
              <a:off x="5191" y="986"/>
              <a:ext cx="18" cy="12"/>
            </a:xfrm>
            <a:custGeom>
              <a:avLst/>
              <a:gdLst>
                <a:gd name="T0" fmla="*/ 6 w 18"/>
                <a:gd name="T1" fmla="*/ 0 h 12"/>
                <a:gd name="T2" fmla="*/ 6 w 18"/>
                <a:gd name="T3" fmla="*/ 0 h 12"/>
                <a:gd name="T4" fmla="*/ 12 w 18"/>
                <a:gd name="T5" fmla="*/ 6 h 12"/>
                <a:gd name="T6" fmla="*/ 18 w 18"/>
                <a:gd name="T7" fmla="*/ 12 h 12"/>
                <a:gd name="T8" fmla="*/ 18 w 18"/>
                <a:gd name="T9" fmla="*/ 12 h 12"/>
                <a:gd name="T10" fmla="*/ 18 w 18"/>
                <a:gd name="T11" fmla="*/ 12 h 12"/>
                <a:gd name="T12" fmla="*/ 12 w 18"/>
                <a:gd name="T13" fmla="*/ 12 h 12"/>
                <a:gd name="T14" fmla="*/ 12 w 18"/>
                <a:gd name="T15" fmla="*/ 6 h 12"/>
                <a:gd name="T16" fmla="*/ 6 w 18"/>
                <a:gd name="T17" fmla="*/ 6 h 12"/>
                <a:gd name="T18" fmla="*/ 6 w 18"/>
                <a:gd name="T19" fmla="*/ 6 h 12"/>
                <a:gd name="T20" fmla="*/ 6 w 18"/>
                <a:gd name="T21" fmla="*/ 0 h 12"/>
                <a:gd name="T22" fmla="*/ 0 w 18"/>
                <a:gd name="T23" fmla="*/ 0 h 12"/>
                <a:gd name="T24" fmla="*/ 6 w 18"/>
                <a:gd name="T25" fmla="*/ 0 h 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12"/>
                <a:gd name="T41" fmla="*/ 18 w 18"/>
                <a:gd name="T42" fmla="*/ 12 h 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12">
                  <a:moveTo>
                    <a:pt x="6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29" name="Freeform 114"/>
            <p:cNvSpPr>
              <a:spLocks/>
            </p:cNvSpPr>
            <p:nvPr/>
          </p:nvSpPr>
          <p:spPr bwMode="auto">
            <a:xfrm>
              <a:off x="5209" y="992"/>
              <a:ext cx="30" cy="6"/>
            </a:xfrm>
            <a:custGeom>
              <a:avLst/>
              <a:gdLst>
                <a:gd name="T0" fmla="*/ 0 w 30"/>
                <a:gd name="T1" fmla="*/ 0 h 6"/>
                <a:gd name="T2" fmla="*/ 6 w 30"/>
                <a:gd name="T3" fmla="*/ 0 h 6"/>
                <a:gd name="T4" fmla="*/ 12 w 30"/>
                <a:gd name="T5" fmla="*/ 0 h 6"/>
                <a:gd name="T6" fmla="*/ 12 w 30"/>
                <a:gd name="T7" fmla="*/ 0 h 6"/>
                <a:gd name="T8" fmla="*/ 18 w 30"/>
                <a:gd name="T9" fmla="*/ 0 h 6"/>
                <a:gd name="T10" fmla="*/ 24 w 30"/>
                <a:gd name="T11" fmla="*/ 0 h 6"/>
                <a:gd name="T12" fmla="*/ 30 w 30"/>
                <a:gd name="T13" fmla="*/ 0 h 6"/>
                <a:gd name="T14" fmla="*/ 30 w 30"/>
                <a:gd name="T15" fmla="*/ 0 h 6"/>
                <a:gd name="T16" fmla="*/ 30 w 30"/>
                <a:gd name="T17" fmla="*/ 0 h 6"/>
                <a:gd name="T18" fmla="*/ 30 w 30"/>
                <a:gd name="T19" fmla="*/ 6 h 6"/>
                <a:gd name="T20" fmla="*/ 30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0 h 6"/>
                <a:gd name="T28" fmla="*/ 12 w 30"/>
                <a:gd name="T29" fmla="*/ 0 h 6"/>
                <a:gd name="T30" fmla="*/ 6 w 30"/>
                <a:gd name="T31" fmla="*/ 0 h 6"/>
                <a:gd name="T32" fmla="*/ 0 w 3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30" name="Freeform 115"/>
            <p:cNvSpPr>
              <a:spLocks/>
            </p:cNvSpPr>
            <p:nvPr/>
          </p:nvSpPr>
          <p:spPr bwMode="auto">
            <a:xfrm>
              <a:off x="5209" y="998"/>
              <a:ext cx="24" cy="11"/>
            </a:xfrm>
            <a:custGeom>
              <a:avLst/>
              <a:gdLst>
                <a:gd name="T0" fmla="*/ 0 w 24"/>
                <a:gd name="T1" fmla="*/ 0 h 11"/>
                <a:gd name="T2" fmla="*/ 0 w 24"/>
                <a:gd name="T3" fmla="*/ 0 h 11"/>
                <a:gd name="T4" fmla="*/ 6 w 24"/>
                <a:gd name="T5" fmla="*/ 0 h 11"/>
                <a:gd name="T6" fmla="*/ 6 w 24"/>
                <a:gd name="T7" fmla="*/ 0 h 11"/>
                <a:gd name="T8" fmla="*/ 12 w 24"/>
                <a:gd name="T9" fmla="*/ 0 h 11"/>
                <a:gd name="T10" fmla="*/ 18 w 24"/>
                <a:gd name="T11" fmla="*/ 5 h 11"/>
                <a:gd name="T12" fmla="*/ 24 w 24"/>
                <a:gd name="T13" fmla="*/ 5 h 11"/>
                <a:gd name="T14" fmla="*/ 24 w 24"/>
                <a:gd name="T15" fmla="*/ 5 h 11"/>
                <a:gd name="T16" fmla="*/ 24 w 24"/>
                <a:gd name="T17" fmla="*/ 5 h 11"/>
                <a:gd name="T18" fmla="*/ 24 w 24"/>
                <a:gd name="T19" fmla="*/ 11 h 11"/>
                <a:gd name="T20" fmla="*/ 24 w 24"/>
                <a:gd name="T21" fmla="*/ 11 h 11"/>
                <a:gd name="T22" fmla="*/ 18 w 24"/>
                <a:gd name="T23" fmla="*/ 5 h 11"/>
                <a:gd name="T24" fmla="*/ 12 w 24"/>
                <a:gd name="T25" fmla="*/ 5 h 11"/>
                <a:gd name="T26" fmla="*/ 6 w 24"/>
                <a:gd name="T27" fmla="*/ 5 h 11"/>
                <a:gd name="T28" fmla="*/ 6 w 24"/>
                <a:gd name="T29" fmla="*/ 5 h 11"/>
                <a:gd name="T30" fmla="*/ 0 w 24"/>
                <a:gd name="T31" fmla="*/ 0 h 11"/>
                <a:gd name="T32" fmla="*/ 0 w 24"/>
                <a:gd name="T33" fmla="*/ 0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1"/>
                <a:gd name="T53" fmla="*/ 24 w 24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5"/>
                  </a:lnTo>
                  <a:lnTo>
                    <a:pt x="24" y="5"/>
                  </a:lnTo>
                  <a:lnTo>
                    <a:pt x="24" y="11"/>
                  </a:lnTo>
                  <a:lnTo>
                    <a:pt x="18" y="5"/>
                  </a:lnTo>
                  <a:lnTo>
                    <a:pt x="12" y="5"/>
                  </a:lnTo>
                  <a:lnTo>
                    <a:pt x="6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31" name="Freeform 116"/>
            <p:cNvSpPr>
              <a:spLocks/>
            </p:cNvSpPr>
            <p:nvPr/>
          </p:nvSpPr>
          <p:spPr bwMode="auto">
            <a:xfrm>
              <a:off x="5221" y="974"/>
              <a:ext cx="24" cy="6"/>
            </a:xfrm>
            <a:custGeom>
              <a:avLst/>
              <a:gdLst>
                <a:gd name="T0" fmla="*/ 0 w 24"/>
                <a:gd name="T1" fmla="*/ 6 h 6"/>
                <a:gd name="T2" fmla="*/ 0 w 24"/>
                <a:gd name="T3" fmla="*/ 6 h 6"/>
                <a:gd name="T4" fmla="*/ 6 w 24"/>
                <a:gd name="T5" fmla="*/ 6 h 6"/>
                <a:gd name="T6" fmla="*/ 6 w 24"/>
                <a:gd name="T7" fmla="*/ 6 h 6"/>
                <a:gd name="T8" fmla="*/ 12 w 24"/>
                <a:gd name="T9" fmla="*/ 0 h 6"/>
                <a:gd name="T10" fmla="*/ 18 w 24"/>
                <a:gd name="T11" fmla="*/ 6 h 6"/>
                <a:gd name="T12" fmla="*/ 24 w 24"/>
                <a:gd name="T13" fmla="*/ 6 h 6"/>
                <a:gd name="T14" fmla="*/ 24 w 24"/>
                <a:gd name="T15" fmla="*/ 6 h 6"/>
                <a:gd name="T16" fmla="*/ 24 w 24"/>
                <a:gd name="T17" fmla="*/ 6 h 6"/>
                <a:gd name="T18" fmla="*/ 24 w 24"/>
                <a:gd name="T19" fmla="*/ 6 h 6"/>
                <a:gd name="T20" fmla="*/ 24 w 24"/>
                <a:gd name="T21" fmla="*/ 6 h 6"/>
                <a:gd name="T22" fmla="*/ 24 w 24"/>
                <a:gd name="T23" fmla="*/ 6 h 6"/>
                <a:gd name="T24" fmla="*/ 18 w 24"/>
                <a:gd name="T25" fmla="*/ 6 h 6"/>
                <a:gd name="T26" fmla="*/ 12 w 24"/>
                <a:gd name="T27" fmla="*/ 6 h 6"/>
                <a:gd name="T28" fmla="*/ 6 w 24"/>
                <a:gd name="T29" fmla="*/ 6 h 6"/>
                <a:gd name="T30" fmla="*/ 6 w 24"/>
                <a:gd name="T31" fmla="*/ 6 h 6"/>
                <a:gd name="T32" fmla="*/ 0 w 24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0" y="6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32" name="Freeform 117"/>
            <p:cNvSpPr>
              <a:spLocks/>
            </p:cNvSpPr>
            <p:nvPr/>
          </p:nvSpPr>
          <p:spPr bwMode="auto">
            <a:xfrm>
              <a:off x="5227" y="962"/>
              <a:ext cx="30" cy="6"/>
            </a:xfrm>
            <a:custGeom>
              <a:avLst/>
              <a:gdLst>
                <a:gd name="T0" fmla="*/ 0 w 30"/>
                <a:gd name="T1" fmla="*/ 6 h 6"/>
                <a:gd name="T2" fmla="*/ 0 w 30"/>
                <a:gd name="T3" fmla="*/ 6 h 6"/>
                <a:gd name="T4" fmla="*/ 6 w 30"/>
                <a:gd name="T5" fmla="*/ 6 h 6"/>
                <a:gd name="T6" fmla="*/ 12 w 30"/>
                <a:gd name="T7" fmla="*/ 0 h 6"/>
                <a:gd name="T8" fmla="*/ 18 w 30"/>
                <a:gd name="T9" fmla="*/ 0 h 6"/>
                <a:gd name="T10" fmla="*/ 18 w 30"/>
                <a:gd name="T11" fmla="*/ 0 h 6"/>
                <a:gd name="T12" fmla="*/ 24 w 30"/>
                <a:gd name="T13" fmla="*/ 0 h 6"/>
                <a:gd name="T14" fmla="*/ 30 w 30"/>
                <a:gd name="T15" fmla="*/ 0 h 6"/>
                <a:gd name="T16" fmla="*/ 30 w 30"/>
                <a:gd name="T17" fmla="*/ 0 h 6"/>
                <a:gd name="T18" fmla="*/ 30 w 30"/>
                <a:gd name="T19" fmla="*/ 0 h 6"/>
                <a:gd name="T20" fmla="*/ 24 w 30"/>
                <a:gd name="T21" fmla="*/ 6 h 6"/>
                <a:gd name="T22" fmla="*/ 24 w 30"/>
                <a:gd name="T23" fmla="*/ 6 h 6"/>
                <a:gd name="T24" fmla="*/ 18 w 30"/>
                <a:gd name="T25" fmla="*/ 6 h 6"/>
                <a:gd name="T26" fmla="*/ 12 w 30"/>
                <a:gd name="T27" fmla="*/ 6 h 6"/>
                <a:gd name="T28" fmla="*/ 6 w 30"/>
                <a:gd name="T29" fmla="*/ 6 h 6"/>
                <a:gd name="T30" fmla="*/ 0 w 30"/>
                <a:gd name="T31" fmla="*/ 6 h 6"/>
                <a:gd name="T32" fmla="*/ 0 w 30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0" y="6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33" name="Freeform 118"/>
            <p:cNvSpPr>
              <a:spLocks/>
            </p:cNvSpPr>
            <p:nvPr/>
          </p:nvSpPr>
          <p:spPr bwMode="auto">
            <a:xfrm>
              <a:off x="5227" y="944"/>
              <a:ext cx="36" cy="12"/>
            </a:xfrm>
            <a:custGeom>
              <a:avLst/>
              <a:gdLst>
                <a:gd name="T0" fmla="*/ 0 w 36"/>
                <a:gd name="T1" fmla="*/ 12 h 12"/>
                <a:gd name="T2" fmla="*/ 6 w 36"/>
                <a:gd name="T3" fmla="*/ 12 h 12"/>
                <a:gd name="T4" fmla="*/ 12 w 36"/>
                <a:gd name="T5" fmla="*/ 6 h 12"/>
                <a:gd name="T6" fmla="*/ 18 w 36"/>
                <a:gd name="T7" fmla="*/ 6 h 12"/>
                <a:gd name="T8" fmla="*/ 24 w 36"/>
                <a:gd name="T9" fmla="*/ 6 h 12"/>
                <a:gd name="T10" fmla="*/ 30 w 36"/>
                <a:gd name="T11" fmla="*/ 0 h 12"/>
                <a:gd name="T12" fmla="*/ 30 w 36"/>
                <a:gd name="T13" fmla="*/ 0 h 12"/>
                <a:gd name="T14" fmla="*/ 36 w 36"/>
                <a:gd name="T15" fmla="*/ 0 h 12"/>
                <a:gd name="T16" fmla="*/ 36 w 36"/>
                <a:gd name="T17" fmla="*/ 0 h 12"/>
                <a:gd name="T18" fmla="*/ 36 w 36"/>
                <a:gd name="T19" fmla="*/ 6 h 12"/>
                <a:gd name="T20" fmla="*/ 30 w 36"/>
                <a:gd name="T21" fmla="*/ 6 h 12"/>
                <a:gd name="T22" fmla="*/ 30 w 36"/>
                <a:gd name="T23" fmla="*/ 6 h 12"/>
                <a:gd name="T24" fmla="*/ 24 w 36"/>
                <a:gd name="T25" fmla="*/ 6 h 12"/>
                <a:gd name="T26" fmla="*/ 18 w 36"/>
                <a:gd name="T27" fmla="*/ 12 h 12"/>
                <a:gd name="T28" fmla="*/ 12 w 36"/>
                <a:gd name="T29" fmla="*/ 12 h 12"/>
                <a:gd name="T30" fmla="*/ 6 w 36"/>
                <a:gd name="T31" fmla="*/ 12 h 12"/>
                <a:gd name="T32" fmla="*/ 0 w 36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2"/>
                <a:gd name="T53" fmla="*/ 36 w 3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2">
                  <a:moveTo>
                    <a:pt x="0" y="12"/>
                  </a:moveTo>
                  <a:lnTo>
                    <a:pt x="6" y="12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34" name="Freeform 119"/>
            <p:cNvSpPr>
              <a:spLocks/>
            </p:cNvSpPr>
            <p:nvPr/>
          </p:nvSpPr>
          <p:spPr bwMode="auto">
            <a:xfrm>
              <a:off x="5233" y="908"/>
              <a:ext cx="36" cy="18"/>
            </a:xfrm>
            <a:custGeom>
              <a:avLst/>
              <a:gdLst>
                <a:gd name="T0" fmla="*/ 0 w 36"/>
                <a:gd name="T1" fmla="*/ 18 h 18"/>
                <a:gd name="T2" fmla="*/ 0 w 36"/>
                <a:gd name="T3" fmla="*/ 18 h 18"/>
                <a:gd name="T4" fmla="*/ 6 w 36"/>
                <a:gd name="T5" fmla="*/ 12 h 18"/>
                <a:gd name="T6" fmla="*/ 12 w 36"/>
                <a:gd name="T7" fmla="*/ 12 h 18"/>
                <a:gd name="T8" fmla="*/ 18 w 36"/>
                <a:gd name="T9" fmla="*/ 6 h 18"/>
                <a:gd name="T10" fmla="*/ 24 w 36"/>
                <a:gd name="T11" fmla="*/ 6 h 18"/>
                <a:gd name="T12" fmla="*/ 30 w 36"/>
                <a:gd name="T13" fmla="*/ 6 h 18"/>
                <a:gd name="T14" fmla="*/ 30 w 36"/>
                <a:gd name="T15" fmla="*/ 0 h 18"/>
                <a:gd name="T16" fmla="*/ 36 w 36"/>
                <a:gd name="T17" fmla="*/ 6 h 18"/>
                <a:gd name="T18" fmla="*/ 36 w 36"/>
                <a:gd name="T19" fmla="*/ 6 h 18"/>
                <a:gd name="T20" fmla="*/ 30 w 36"/>
                <a:gd name="T21" fmla="*/ 6 h 18"/>
                <a:gd name="T22" fmla="*/ 24 w 36"/>
                <a:gd name="T23" fmla="*/ 12 h 18"/>
                <a:gd name="T24" fmla="*/ 18 w 36"/>
                <a:gd name="T25" fmla="*/ 12 h 18"/>
                <a:gd name="T26" fmla="*/ 12 w 36"/>
                <a:gd name="T27" fmla="*/ 12 h 18"/>
                <a:gd name="T28" fmla="*/ 6 w 36"/>
                <a:gd name="T29" fmla="*/ 18 h 18"/>
                <a:gd name="T30" fmla="*/ 0 w 36"/>
                <a:gd name="T31" fmla="*/ 18 h 18"/>
                <a:gd name="T32" fmla="*/ 0 w 36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0" y="18"/>
                  </a:moveTo>
                  <a:lnTo>
                    <a:pt x="0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6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35" name="Freeform 120"/>
            <p:cNvSpPr>
              <a:spLocks/>
            </p:cNvSpPr>
            <p:nvPr/>
          </p:nvSpPr>
          <p:spPr bwMode="auto">
            <a:xfrm>
              <a:off x="5227" y="878"/>
              <a:ext cx="36" cy="24"/>
            </a:xfrm>
            <a:custGeom>
              <a:avLst/>
              <a:gdLst>
                <a:gd name="T0" fmla="*/ 0 w 36"/>
                <a:gd name="T1" fmla="*/ 24 h 24"/>
                <a:gd name="T2" fmla="*/ 6 w 36"/>
                <a:gd name="T3" fmla="*/ 18 h 24"/>
                <a:gd name="T4" fmla="*/ 6 w 36"/>
                <a:gd name="T5" fmla="*/ 18 h 24"/>
                <a:gd name="T6" fmla="*/ 12 w 36"/>
                <a:gd name="T7" fmla="*/ 12 h 24"/>
                <a:gd name="T8" fmla="*/ 18 w 36"/>
                <a:gd name="T9" fmla="*/ 6 h 24"/>
                <a:gd name="T10" fmla="*/ 24 w 36"/>
                <a:gd name="T11" fmla="*/ 6 h 24"/>
                <a:gd name="T12" fmla="*/ 30 w 36"/>
                <a:gd name="T13" fmla="*/ 0 h 24"/>
                <a:gd name="T14" fmla="*/ 36 w 36"/>
                <a:gd name="T15" fmla="*/ 0 h 24"/>
                <a:gd name="T16" fmla="*/ 36 w 36"/>
                <a:gd name="T17" fmla="*/ 0 h 24"/>
                <a:gd name="T18" fmla="*/ 36 w 36"/>
                <a:gd name="T19" fmla="*/ 6 h 24"/>
                <a:gd name="T20" fmla="*/ 30 w 36"/>
                <a:gd name="T21" fmla="*/ 6 h 24"/>
                <a:gd name="T22" fmla="*/ 24 w 36"/>
                <a:gd name="T23" fmla="*/ 12 h 24"/>
                <a:gd name="T24" fmla="*/ 18 w 36"/>
                <a:gd name="T25" fmla="*/ 12 h 24"/>
                <a:gd name="T26" fmla="*/ 12 w 36"/>
                <a:gd name="T27" fmla="*/ 18 h 24"/>
                <a:gd name="T28" fmla="*/ 6 w 36"/>
                <a:gd name="T29" fmla="*/ 18 h 24"/>
                <a:gd name="T30" fmla="*/ 6 w 36"/>
                <a:gd name="T31" fmla="*/ 18 h 24"/>
                <a:gd name="T32" fmla="*/ 0 w 36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24"/>
                <a:gd name="T53" fmla="*/ 36 w 3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24">
                  <a:moveTo>
                    <a:pt x="0" y="24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36" name="Freeform 121"/>
            <p:cNvSpPr>
              <a:spLocks/>
            </p:cNvSpPr>
            <p:nvPr/>
          </p:nvSpPr>
          <p:spPr bwMode="auto">
            <a:xfrm>
              <a:off x="5233" y="926"/>
              <a:ext cx="30" cy="18"/>
            </a:xfrm>
            <a:custGeom>
              <a:avLst/>
              <a:gdLst>
                <a:gd name="T0" fmla="*/ 0 w 30"/>
                <a:gd name="T1" fmla="*/ 18 h 18"/>
                <a:gd name="T2" fmla="*/ 0 w 30"/>
                <a:gd name="T3" fmla="*/ 12 h 18"/>
                <a:gd name="T4" fmla="*/ 6 w 30"/>
                <a:gd name="T5" fmla="*/ 12 h 18"/>
                <a:gd name="T6" fmla="*/ 12 w 30"/>
                <a:gd name="T7" fmla="*/ 6 h 18"/>
                <a:gd name="T8" fmla="*/ 18 w 30"/>
                <a:gd name="T9" fmla="*/ 6 h 18"/>
                <a:gd name="T10" fmla="*/ 24 w 30"/>
                <a:gd name="T11" fmla="*/ 0 h 18"/>
                <a:gd name="T12" fmla="*/ 24 w 30"/>
                <a:gd name="T13" fmla="*/ 0 h 18"/>
                <a:gd name="T14" fmla="*/ 30 w 30"/>
                <a:gd name="T15" fmla="*/ 0 h 18"/>
                <a:gd name="T16" fmla="*/ 30 w 30"/>
                <a:gd name="T17" fmla="*/ 0 h 18"/>
                <a:gd name="T18" fmla="*/ 30 w 30"/>
                <a:gd name="T19" fmla="*/ 0 h 18"/>
                <a:gd name="T20" fmla="*/ 24 w 30"/>
                <a:gd name="T21" fmla="*/ 6 h 18"/>
                <a:gd name="T22" fmla="*/ 24 w 30"/>
                <a:gd name="T23" fmla="*/ 6 h 18"/>
                <a:gd name="T24" fmla="*/ 18 w 30"/>
                <a:gd name="T25" fmla="*/ 12 h 18"/>
                <a:gd name="T26" fmla="*/ 12 w 30"/>
                <a:gd name="T27" fmla="*/ 12 h 18"/>
                <a:gd name="T28" fmla="*/ 6 w 30"/>
                <a:gd name="T29" fmla="*/ 12 h 18"/>
                <a:gd name="T30" fmla="*/ 0 w 30"/>
                <a:gd name="T31" fmla="*/ 12 h 18"/>
                <a:gd name="T32" fmla="*/ 0 w 30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18"/>
                <a:gd name="T53" fmla="*/ 30 w 3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18">
                  <a:moveTo>
                    <a:pt x="0" y="18"/>
                  </a:moveTo>
                  <a:lnTo>
                    <a:pt x="0" y="12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37" name="Freeform 122"/>
            <p:cNvSpPr>
              <a:spLocks/>
            </p:cNvSpPr>
            <p:nvPr/>
          </p:nvSpPr>
          <p:spPr bwMode="auto">
            <a:xfrm>
              <a:off x="5191" y="914"/>
              <a:ext cx="42" cy="24"/>
            </a:xfrm>
            <a:custGeom>
              <a:avLst/>
              <a:gdLst>
                <a:gd name="T0" fmla="*/ 0 w 42"/>
                <a:gd name="T1" fmla="*/ 0 h 24"/>
                <a:gd name="T2" fmla="*/ 0 w 42"/>
                <a:gd name="T3" fmla="*/ 0 h 24"/>
                <a:gd name="T4" fmla="*/ 6 w 42"/>
                <a:gd name="T5" fmla="*/ 0 h 24"/>
                <a:gd name="T6" fmla="*/ 12 w 42"/>
                <a:gd name="T7" fmla="*/ 0 h 24"/>
                <a:gd name="T8" fmla="*/ 18 w 42"/>
                <a:gd name="T9" fmla="*/ 6 h 24"/>
                <a:gd name="T10" fmla="*/ 30 w 42"/>
                <a:gd name="T11" fmla="*/ 12 h 24"/>
                <a:gd name="T12" fmla="*/ 36 w 42"/>
                <a:gd name="T13" fmla="*/ 18 h 24"/>
                <a:gd name="T14" fmla="*/ 42 w 42"/>
                <a:gd name="T15" fmla="*/ 24 h 24"/>
                <a:gd name="T16" fmla="*/ 42 w 42"/>
                <a:gd name="T17" fmla="*/ 24 h 24"/>
                <a:gd name="T18" fmla="*/ 42 w 42"/>
                <a:gd name="T19" fmla="*/ 24 h 24"/>
                <a:gd name="T20" fmla="*/ 36 w 42"/>
                <a:gd name="T21" fmla="*/ 24 h 24"/>
                <a:gd name="T22" fmla="*/ 24 w 42"/>
                <a:gd name="T23" fmla="*/ 18 h 24"/>
                <a:gd name="T24" fmla="*/ 18 w 42"/>
                <a:gd name="T25" fmla="*/ 12 h 24"/>
                <a:gd name="T26" fmla="*/ 12 w 42"/>
                <a:gd name="T27" fmla="*/ 6 h 24"/>
                <a:gd name="T28" fmla="*/ 6 w 42"/>
                <a:gd name="T29" fmla="*/ 6 h 24"/>
                <a:gd name="T30" fmla="*/ 0 w 42"/>
                <a:gd name="T31" fmla="*/ 0 h 24"/>
                <a:gd name="T32" fmla="*/ 0 w 42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24"/>
                <a:gd name="T53" fmla="*/ 42 w 42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24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42" y="24"/>
                  </a:lnTo>
                  <a:lnTo>
                    <a:pt x="36" y="24"/>
                  </a:lnTo>
                  <a:lnTo>
                    <a:pt x="24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38" name="Freeform 123"/>
            <p:cNvSpPr>
              <a:spLocks/>
            </p:cNvSpPr>
            <p:nvPr/>
          </p:nvSpPr>
          <p:spPr bwMode="auto">
            <a:xfrm>
              <a:off x="5197" y="890"/>
              <a:ext cx="36" cy="30"/>
            </a:xfrm>
            <a:custGeom>
              <a:avLst/>
              <a:gdLst>
                <a:gd name="T0" fmla="*/ 0 w 36"/>
                <a:gd name="T1" fmla="*/ 0 h 30"/>
                <a:gd name="T2" fmla="*/ 0 w 36"/>
                <a:gd name="T3" fmla="*/ 0 h 30"/>
                <a:gd name="T4" fmla="*/ 6 w 36"/>
                <a:gd name="T5" fmla="*/ 6 h 30"/>
                <a:gd name="T6" fmla="*/ 12 w 36"/>
                <a:gd name="T7" fmla="*/ 6 h 30"/>
                <a:gd name="T8" fmla="*/ 18 w 36"/>
                <a:gd name="T9" fmla="*/ 6 h 30"/>
                <a:gd name="T10" fmla="*/ 24 w 36"/>
                <a:gd name="T11" fmla="*/ 12 h 30"/>
                <a:gd name="T12" fmla="*/ 30 w 36"/>
                <a:gd name="T13" fmla="*/ 18 h 30"/>
                <a:gd name="T14" fmla="*/ 30 w 36"/>
                <a:gd name="T15" fmla="*/ 24 h 30"/>
                <a:gd name="T16" fmla="*/ 36 w 36"/>
                <a:gd name="T17" fmla="*/ 30 h 30"/>
                <a:gd name="T18" fmla="*/ 30 w 36"/>
                <a:gd name="T19" fmla="*/ 24 h 30"/>
                <a:gd name="T20" fmla="*/ 24 w 36"/>
                <a:gd name="T21" fmla="*/ 18 h 30"/>
                <a:gd name="T22" fmla="*/ 18 w 36"/>
                <a:gd name="T23" fmla="*/ 18 h 30"/>
                <a:gd name="T24" fmla="*/ 12 w 36"/>
                <a:gd name="T25" fmla="*/ 12 h 30"/>
                <a:gd name="T26" fmla="*/ 12 w 36"/>
                <a:gd name="T27" fmla="*/ 12 h 30"/>
                <a:gd name="T28" fmla="*/ 6 w 36"/>
                <a:gd name="T29" fmla="*/ 6 h 30"/>
                <a:gd name="T30" fmla="*/ 0 w 36"/>
                <a:gd name="T31" fmla="*/ 6 h 30"/>
                <a:gd name="T32" fmla="*/ 0 w 36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0"/>
                <a:gd name="T53" fmla="*/ 36 w 36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0">
                  <a:moveTo>
                    <a:pt x="0" y="0"/>
                  </a:move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24" y="18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39" name="Freeform 124"/>
            <p:cNvSpPr>
              <a:spLocks/>
            </p:cNvSpPr>
            <p:nvPr/>
          </p:nvSpPr>
          <p:spPr bwMode="auto">
            <a:xfrm>
              <a:off x="5227" y="896"/>
              <a:ext cx="36" cy="18"/>
            </a:xfrm>
            <a:custGeom>
              <a:avLst/>
              <a:gdLst>
                <a:gd name="T0" fmla="*/ 0 w 36"/>
                <a:gd name="T1" fmla="*/ 18 h 18"/>
                <a:gd name="T2" fmla="*/ 6 w 36"/>
                <a:gd name="T3" fmla="*/ 18 h 18"/>
                <a:gd name="T4" fmla="*/ 12 w 36"/>
                <a:gd name="T5" fmla="*/ 12 h 18"/>
                <a:gd name="T6" fmla="*/ 18 w 36"/>
                <a:gd name="T7" fmla="*/ 6 h 18"/>
                <a:gd name="T8" fmla="*/ 24 w 36"/>
                <a:gd name="T9" fmla="*/ 6 h 18"/>
                <a:gd name="T10" fmla="*/ 24 w 36"/>
                <a:gd name="T11" fmla="*/ 0 h 18"/>
                <a:gd name="T12" fmla="*/ 30 w 36"/>
                <a:gd name="T13" fmla="*/ 0 h 18"/>
                <a:gd name="T14" fmla="*/ 36 w 36"/>
                <a:gd name="T15" fmla="*/ 0 h 18"/>
                <a:gd name="T16" fmla="*/ 36 w 36"/>
                <a:gd name="T17" fmla="*/ 0 h 18"/>
                <a:gd name="T18" fmla="*/ 36 w 36"/>
                <a:gd name="T19" fmla="*/ 0 h 18"/>
                <a:gd name="T20" fmla="*/ 36 w 36"/>
                <a:gd name="T21" fmla="*/ 6 h 18"/>
                <a:gd name="T22" fmla="*/ 30 w 36"/>
                <a:gd name="T23" fmla="*/ 6 h 18"/>
                <a:gd name="T24" fmla="*/ 24 w 36"/>
                <a:gd name="T25" fmla="*/ 12 h 18"/>
                <a:gd name="T26" fmla="*/ 18 w 36"/>
                <a:gd name="T27" fmla="*/ 12 h 18"/>
                <a:gd name="T28" fmla="*/ 12 w 36"/>
                <a:gd name="T29" fmla="*/ 12 h 18"/>
                <a:gd name="T30" fmla="*/ 6 w 36"/>
                <a:gd name="T31" fmla="*/ 18 h 18"/>
                <a:gd name="T32" fmla="*/ 0 w 36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8"/>
                <a:gd name="T53" fmla="*/ 36 w 36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8">
                  <a:moveTo>
                    <a:pt x="0" y="18"/>
                  </a:move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40" name="Freeform 125"/>
            <p:cNvSpPr>
              <a:spLocks/>
            </p:cNvSpPr>
            <p:nvPr/>
          </p:nvSpPr>
          <p:spPr bwMode="auto">
            <a:xfrm>
              <a:off x="4588" y="2079"/>
              <a:ext cx="24" cy="36"/>
            </a:xfrm>
            <a:custGeom>
              <a:avLst/>
              <a:gdLst>
                <a:gd name="T0" fmla="*/ 0 w 24"/>
                <a:gd name="T1" fmla="*/ 36 h 36"/>
                <a:gd name="T2" fmla="*/ 0 w 24"/>
                <a:gd name="T3" fmla="*/ 36 h 36"/>
                <a:gd name="T4" fmla="*/ 0 w 24"/>
                <a:gd name="T5" fmla="*/ 30 h 36"/>
                <a:gd name="T6" fmla="*/ 6 w 24"/>
                <a:gd name="T7" fmla="*/ 24 h 36"/>
                <a:gd name="T8" fmla="*/ 6 w 24"/>
                <a:gd name="T9" fmla="*/ 18 h 36"/>
                <a:gd name="T10" fmla="*/ 12 w 24"/>
                <a:gd name="T11" fmla="*/ 12 h 36"/>
                <a:gd name="T12" fmla="*/ 18 w 24"/>
                <a:gd name="T13" fmla="*/ 6 h 36"/>
                <a:gd name="T14" fmla="*/ 24 w 24"/>
                <a:gd name="T15" fmla="*/ 6 h 36"/>
                <a:gd name="T16" fmla="*/ 24 w 24"/>
                <a:gd name="T17" fmla="*/ 0 h 36"/>
                <a:gd name="T18" fmla="*/ 24 w 24"/>
                <a:gd name="T19" fmla="*/ 6 h 36"/>
                <a:gd name="T20" fmla="*/ 18 w 24"/>
                <a:gd name="T21" fmla="*/ 12 h 36"/>
                <a:gd name="T22" fmla="*/ 18 w 24"/>
                <a:gd name="T23" fmla="*/ 18 h 36"/>
                <a:gd name="T24" fmla="*/ 12 w 24"/>
                <a:gd name="T25" fmla="*/ 24 h 36"/>
                <a:gd name="T26" fmla="*/ 6 w 24"/>
                <a:gd name="T27" fmla="*/ 30 h 36"/>
                <a:gd name="T28" fmla="*/ 6 w 24"/>
                <a:gd name="T29" fmla="*/ 36 h 36"/>
                <a:gd name="T30" fmla="*/ 0 w 24"/>
                <a:gd name="T31" fmla="*/ 36 h 36"/>
                <a:gd name="T32" fmla="*/ 0 w 24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6"/>
                <a:gd name="T53" fmla="*/ 24 w 2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6">
                  <a:moveTo>
                    <a:pt x="0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6" y="30"/>
                  </a:lnTo>
                  <a:lnTo>
                    <a:pt x="6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41" name="Freeform 126"/>
            <p:cNvSpPr>
              <a:spLocks/>
            </p:cNvSpPr>
            <p:nvPr/>
          </p:nvSpPr>
          <p:spPr bwMode="auto">
            <a:xfrm>
              <a:off x="4606" y="2085"/>
              <a:ext cx="12" cy="30"/>
            </a:xfrm>
            <a:custGeom>
              <a:avLst/>
              <a:gdLst>
                <a:gd name="T0" fmla="*/ 0 w 12"/>
                <a:gd name="T1" fmla="*/ 30 h 30"/>
                <a:gd name="T2" fmla="*/ 0 w 12"/>
                <a:gd name="T3" fmla="*/ 24 h 30"/>
                <a:gd name="T4" fmla="*/ 0 w 12"/>
                <a:gd name="T5" fmla="*/ 12 h 30"/>
                <a:gd name="T6" fmla="*/ 6 w 12"/>
                <a:gd name="T7" fmla="*/ 6 h 30"/>
                <a:gd name="T8" fmla="*/ 12 w 12"/>
                <a:gd name="T9" fmla="*/ 0 h 30"/>
                <a:gd name="T10" fmla="*/ 6 w 12"/>
                <a:gd name="T11" fmla="*/ 6 h 30"/>
                <a:gd name="T12" fmla="*/ 6 w 12"/>
                <a:gd name="T13" fmla="*/ 18 h 30"/>
                <a:gd name="T14" fmla="*/ 6 w 12"/>
                <a:gd name="T15" fmla="*/ 24 h 30"/>
                <a:gd name="T16" fmla="*/ 0 w 12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0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6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42" name="Freeform 127"/>
            <p:cNvSpPr>
              <a:spLocks/>
            </p:cNvSpPr>
            <p:nvPr/>
          </p:nvSpPr>
          <p:spPr bwMode="auto">
            <a:xfrm>
              <a:off x="4457" y="2067"/>
              <a:ext cx="24" cy="18"/>
            </a:xfrm>
            <a:custGeom>
              <a:avLst/>
              <a:gdLst>
                <a:gd name="T0" fmla="*/ 24 w 24"/>
                <a:gd name="T1" fmla="*/ 0 h 18"/>
                <a:gd name="T2" fmla="*/ 24 w 24"/>
                <a:gd name="T3" fmla="*/ 0 h 18"/>
                <a:gd name="T4" fmla="*/ 18 w 24"/>
                <a:gd name="T5" fmla="*/ 6 h 18"/>
                <a:gd name="T6" fmla="*/ 18 w 24"/>
                <a:gd name="T7" fmla="*/ 6 h 18"/>
                <a:gd name="T8" fmla="*/ 12 w 24"/>
                <a:gd name="T9" fmla="*/ 12 h 18"/>
                <a:gd name="T10" fmla="*/ 12 w 24"/>
                <a:gd name="T11" fmla="*/ 18 h 18"/>
                <a:gd name="T12" fmla="*/ 6 w 24"/>
                <a:gd name="T13" fmla="*/ 18 h 18"/>
                <a:gd name="T14" fmla="*/ 6 w 24"/>
                <a:gd name="T15" fmla="*/ 18 h 18"/>
                <a:gd name="T16" fmla="*/ 0 w 24"/>
                <a:gd name="T17" fmla="*/ 18 h 18"/>
                <a:gd name="T18" fmla="*/ 0 w 24"/>
                <a:gd name="T19" fmla="*/ 18 h 18"/>
                <a:gd name="T20" fmla="*/ 0 w 24"/>
                <a:gd name="T21" fmla="*/ 12 h 18"/>
                <a:gd name="T22" fmla="*/ 6 w 24"/>
                <a:gd name="T23" fmla="*/ 12 h 18"/>
                <a:gd name="T24" fmla="*/ 6 w 24"/>
                <a:gd name="T25" fmla="*/ 6 h 18"/>
                <a:gd name="T26" fmla="*/ 12 w 24"/>
                <a:gd name="T27" fmla="*/ 6 h 18"/>
                <a:gd name="T28" fmla="*/ 18 w 24"/>
                <a:gd name="T29" fmla="*/ 6 h 18"/>
                <a:gd name="T30" fmla="*/ 18 w 24"/>
                <a:gd name="T31" fmla="*/ 0 h 18"/>
                <a:gd name="T32" fmla="*/ 24 w 24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8"/>
                <a:gd name="T53" fmla="*/ 24 w 24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8">
                  <a:moveTo>
                    <a:pt x="24" y="0"/>
                  </a:moveTo>
                  <a:lnTo>
                    <a:pt x="24" y="0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43" name="Freeform 128"/>
            <p:cNvSpPr>
              <a:spLocks/>
            </p:cNvSpPr>
            <p:nvPr/>
          </p:nvSpPr>
          <p:spPr bwMode="auto">
            <a:xfrm>
              <a:off x="4451" y="2067"/>
              <a:ext cx="24" cy="6"/>
            </a:xfrm>
            <a:custGeom>
              <a:avLst/>
              <a:gdLst>
                <a:gd name="T0" fmla="*/ 24 w 24"/>
                <a:gd name="T1" fmla="*/ 0 h 6"/>
                <a:gd name="T2" fmla="*/ 24 w 24"/>
                <a:gd name="T3" fmla="*/ 0 h 6"/>
                <a:gd name="T4" fmla="*/ 18 w 24"/>
                <a:gd name="T5" fmla="*/ 0 h 6"/>
                <a:gd name="T6" fmla="*/ 12 w 24"/>
                <a:gd name="T7" fmla="*/ 0 h 6"/>
                <a:gd name="T8" fmla="*/ 12 w 24"/>
                <a:gd name="T9" fmla="*/ 0 h 6"/>
                <a:gd name="T10" fmla="*/ 6 w 24"/>
                <a:gd name="T11" fmla="*/ 0 h 6"/>
                <a:gd name="T12" fmla="*/ 0 w 24"/>
                <a:gd name="T13" fmla="*/ 0 h 6"/>
                <a:gd name="T14" fmla="*/ 0 w 24"/>
                <a:gd name="T15" fmla="*/ 0 h 6"/>
                <a:gd name="T16" fmla="*/ 0 w 24"/>
                <a:gd name="T17" fmla="*/ 0 h 6"/>
                <a:gd name="T18" fmla="*/ 0 w 24"/>
                <a:gd name="T19" fmla="*/ 6 h 6"/>
                <a:gd name="T20" fmla="*/ 0 w 24"/>
                <a:gd name="T21" fmla="*/ 6 h 6"/>
                <a:gd name="T22" fmla="*/ 6 w 24"/>
                <a:gd name="T23" fmla="*/ 6 h 6"/>
                <a:gd name="T24" fmla="*/ 6 w 24"/>
                <a:gd name="T25" fmla="*/ 6 h 6"/>
                <a:gd name="T26" fmla="*/ 12 w 24"/>
                <a:gd name="T27" fmla="*/ 0 h 6"/>
                <a:gd name="T28" fmla="*/ 18 w 24"/>
                <a:gd name="T29" fmla="*/ 0 h 6"/>
                <a:gd name="T30" fmla="*/ 24 w 24"/>
                <a:gd name="T31" fmla="*/ 0 h 6"/>
                <a:gd name="T32" fmla="*/ 24 w 24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24" y="0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44" name="Freeform 129"/>
            <p:cNvSpPr>
              <a:spLocks/>
            </p:cNvSpPr>
            <p:nvPr/>
          </p:nvSpPr>
          <p:spPr bwMode="auto">
            <a:xfrm>
              <a:off x="4457" y="2043"/>
              <a:ext cx="24" cy="24"/>
            </a:xfrm>
            <a:custGeom>
              <a:avLst/>
              <a:gdLst>
                <a:gd name="T0" fmla="*/ 24 w 24"/>
                <a:gd name="T1" fmla="*/ 24 h 24"/>
                <a:gd name="T2" fmla="*/ 18 w 24"/>
                <a:gd name="T3" fmla="*/ 24 h 24"/>
                <a:gd name="T4" fmla="*/ 18 w 24"/>
                <a:gd name="T5" fmla="*/ 18 h 24"/>
                <a:gd name="T6" fmla="*/ 12 w 24"/>
                <a:gd name="T7" fmla="*/ 18 h 24"/>
                <a:gd name="T8" fmla="*/ 6 w 24"/>
                <a:gd name="T9" fmla="*/ 12 h 24"/>
                <a:gd name="T10" fmla="*/ 0 w 24"/>
                <a:gd name="T11" fmla="*/ 6 h 24"/>
                <a:gd name="T12" fmla="*/ 0 w 24"/>
                <a:gd name="T13" fmla="*/ 6 h 24"/>
                <a:gd name="T14" fmla="*/ 0 w 24"/>
                <a:gd name="T15" fmla="*/ 6 h 24"/>
                <a:gd name="T16" fmla="*/ 0 w 24"/>
                <a:gd name="T17" fmla="*/ 0 h 24"/>
                <a:gd name="T18" fmla="*/ 0 w 24"/>
                <a:gd name="T19" fmla="*/ 0 h 24"/>
                <a:gd name="T20" fmla="*/ 6 w 24"/>
                <a:gd name="T21" fmla="*/ 6 h 24"/>
                <a:gd name="T22" fmla="*/ 6 w 24"/>
                <a:gd name="T23" fmla="*/ 6 h 24"/>
                <a:gd name="T24" fmla="*/ 12 w 24"/>
                <a:gd name="T25" fmla="*/ 12 h 24"/>
                <a:gd name="T26" fmla="*/ 18 w 24"/>
                <a:gd name="T27" fmla="*/ 12 h 24"/>
                <a:gd name="T28" fmla="*/ 18 w 24"/>
                <a:gd name="T29" fmla="*/ 18 h 24"/>
                <a:gd name="T30" fmla="*/ 24 w 24"/>
                <a:gd name="T31" fmla="*/ 24 h 24"/>
                <a:gd name="T32" fmla="*/ 24 w 24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24" y="24"/>
                  </a:moveTo>
                  <a:lnTo>
                    <a:pt x="18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45" name="Freeform 130"/>
            <p:cNvSpPr>
              <a:spLocks/>
            </p:cNvSpPr>
            <p:nvPr/>
          </p:nvSpPr>
          <p:spPr bwMode="auto">
            <a:xfrm>
              <a:off x="4612" y="2049"/>
              <a:ext cx="6" cy="36"/>
            </a:xfrm>
            <a:custGeom>
              <a:avLst/>
              <a:gdLst>
                <a:gd name="T0" fmla="*/ 0 w 6"/>
                <a:gd name="T1" fmla="*/ 36 h 36"/>
                <a:gd name="T2" fmla="*/ 0 w 6"/>
                <a:gd name="T3" fmla="*/ 24 h 36"/>
                <a:gd name="T4" fmla="*/ 0 w 6"/>
                <a:gd name="T5" fmla="*/ 12 h 36"/>
                <a:gd name="T6" fmla="*/ 0 w 6"/>
                <a:gd name="T7" fmla="*/ 6 h 36"/>
                <a:gd name="T8" fmla="*/ 6 w 6"/>
                <a:gd name="T9" fmla="*/ 0 h 36"/>
                <a:gd name="T10" fmla="*/ 6 w 6"/>
                <a:gd name="T11" fmla="*/ 6 h 36"/>
                <a:gd name="T12" fmla="*/ 6 w 6"/>
                <a:gd name="T13" fmla="*/ 12 h 36"/>
                <a:gd name="T14" fmla="*/ 0 w 6"/>
                <a:gd name="T15" fmla="*/ 24 h 36"/>
                <a:gd name="T16" fmla="*/ 0 w 6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6"/>
                <a:gd name="T29" fmla="*/ 6 w 6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6">
                  <a:moveTo>
                    <a:pt x="0" y="36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24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46" name="Freeform 131"/>
            <p:cNvSpPr>
              <a:spLocks/>
            </p:cNvSpPr>
            <p:nvPr/>
          </p:nvSpPr>
          <p:spPr bwMode="auto">
            <a:xfrm>
              <a:off x="4618" y="2055"/>
              <a:ext cx="18" cy="36"/>
            </a:xfrm>
            <a:custGeom>
              <a:avLst/>
              <a:gdLst>
                <a:gd name="T0" fmla="*/ 0 w 18"/>
                <a:gd name="T1" fmla="*/ 36 h 36"/>
                <a:gd name="T2" fmla="*/ 0 w 18"/>
                <a:gd name="T3" fmla="*/ 24 h 36"/>
                <a:gd name="T4" fmla="*/ 6 w 18"/>
                <a:gd name="T5" fmla="*/ 18 h 36"/>
                <a:gd name="T6" fmla="*/ 6 w 18"/>
                <a:gd name="T7" fmla="*/ 6 h 36"/>
                <a:gd name="T8" fmla="*/ 12 w 18"/>
                <a:gd name="T9" fmla="*/ 0 h 36"/>
                <a:gd name="T10" fmla="*/ 18 w 18"/>
                <a:gd name="T11" fmla="*/ 0 h 36"/>
                <a:gd name="T12" fmla="*/ 18 w 18"/>
                <a:gd name="T13" fmla="*/ 6 h 36"/>
                <a:gd name="T14" fmla="*/ 12 w 18"/>
                <a:gd name="T15" fmla="*/ 12 h 36"/>
                <a:gd name="T16" fmla="*/ 12 w 18"/>
                <a:gd name="T17" fmla="*/ 18 h 36"/>
                <a:gd name="T18" fmla="*/ 6 w 18"/>
                <a:gd name="T19" fmla="*/ 24 h 36"/>
                <a:gd name="T20" fmla="*/ 6 w 18"/>
                <a:gd name="T21" fmla="*/ 24 h 36"/>
                <a:gd name="T22" fmla="*/ 0 w 18"/>
                <a:gd name="T23" fmla="*/ 30 h 36"/>
                <a:gd name="T24" fmla="*/ 0 w 18"/>
                <a:gd name="T25" fmla="*/ 36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36"/>
                <a:gd name="T41" fmla="*/ 18 w 18"/>
                <a:gd name="T42" fmla="*/ 36 h 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36">
                  <a:moveTo>
                    <a:pt x="0" y="36"/>
                  </a:moveTo>
                  <a:lnTo>
                    <a:pt x="0" y="24"/>
                  </a:lnTo>
                  <a:lnTo>
                    <a:pt x="6" y="18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47" name="Freeform 132"/>
            <p:cNvSpPr>
              <a:spLocks/>
            </p:cNvSpPr>
            <p:nvPr/>
          </p:nvSpPr>
          <p:spPr bwMode="auto">
            <a:xfrm>
              <a:off x="4600" y="2049"/>
              <a:ext cx="6" cy="30"/>
            </a:xfrm>
            <a:custGeom>
              <a:avLst/>
              <a:gdLst>
                <a:gd name="T0" fmla="*/ 0 w 6"/>
                <a:gd name="T1" fmla="*/ 30 h 30"/>
                <a:gd name="T2" fmla="*/ 0 w 6"/>
                <a:gd name="T3" fmla="*/ 30 h 30"/>
                <a:gd name="T4" fmla="*/ 0 w 6"/>
                <a:gd name="T5" fmla="*/ 18 h 30"/>
                <a:gd name="T6" fmla="*/ 0 w 6"/>
                <a:gd name="T7" fmla="*/ 6 h 30"/>
                <a:gd name="T8" fmla="*/ 0 w 6"/>
                <a:gd name="T9" fmla="*/ 0 h 30"/>
                <a:gd name="T10" fmla="*/ 6 w 6"/>
                <a:gd name="T11" fmla="*/ 0 h 30"/>
                <a:gd name="T12" fmla="*/ 6 w 6"/>
                <a:gd name="T13" fmla="*/ 12 h 30"/>
                <a:gd name="T14" fmla="*/ 0 w 6"/>
                <a:gd name="T15" fmla="*/ 24 h 30"/>
                <a:gd name="T16" fmla="*/ 0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0" y="30"/>
                  </a:moveTo>
                  <a:lnTo>
                    <a:pt x="0" y="30"/>
                  </a:lnTo>
                  <a:lnTo>
                    <a:pt x="0" y="18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0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48" name="Freeform 133"/>
            <p:cNvSpPr>
              <a:spLocks/>
            </p:cNvSpPr>
            <p:nvPr/>
          </p:nvSpPr>
          <p:spPr bwMode="auto">
            <a:xfrm>
              <a:off x="4588" y="2043"/>
              <a:ext cx="6" cy="30"/>
            </a:xfrm>
            <a:custGeom>
              <a:avLst/>
              <a:gdLst>
                <a:gd name="T0" fmla="*/ 6 w 6"/>
                <a:gd name="T1" fmla="*/ 30 h 30"/>
                <a:gd name="T2" fmla="*/ 0 w 6"/>
                <a:gd name="T3" fmla="*/ 24 h 30"/>
                <a:gd name="T4" fmla="*/ 0 w 6"/>
                <a:gd name="T5" fmla="*/ 12 h 30"/>
                <a:gd name="T6" fmla="*/ 0 w 6"/>
                <a:gd name="T7" fmla="*/ 6 h 30"/>
                <a:gd name="T8" fmla="*/ 0 w 6"/>
                <a:gd name="T9" fmla="*/ 0 h 30"/>
                <a:gd name="T10" fmla="*/ 0 w 6"/>
                <a:gd name="T11" fmla="*/ 0 h 30"/>
                <a:gd name="T12" fmla="*/ 6 w 6"/>
                <a:gd name="T13" fmla="*/ 6 h 30"/>
                <a:gd name="T14" fmla="*/ 0 w 6"/>
                <a:gd name="T15" fmla="*/ 24 h 30"/>
                <a:gd name="T16" fmla="*/ 6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6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0" y="24"/>
                  </a:lnTo>
                  <a:lnTo>
                    <a:pt x="6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49" name="Freeform 134"/>
            <p:cNvSpPr>
              <a:spLocks/>
            </p:cNvSpPr>
            <p:nvPr/>
          </p:nvSpPr>
          <p:spPr bwMode="auto">
            <a:xfrm>
              <a:off x="4570" y="2037"/>
              <a:ext cx="12" cy="30"/>
            </a:xfrm>
            <a:custGeom>
              <a:avLst/>
              <a:gdLst>
                <a:gd name="T0" fmla="*/ 12 w 12"/>
                <a:gd name="T1" fmla="*/ 30 h 30"/>
                <a:gd name="T2" fmla="*/ 6 w 12"/>
                <a:gd name="T3" fmla="*/ 24 h 30"/>
                <a:gd name="T4" fmla="*/ 6 w 12"/>
                <a:gd name="T5" fmla="*/ 12 h 30"/>
                <a:gd name="T6" fmla="*/ 0 w 12"/>
                <a:gd name="T7" fmla="*/ 0 h 30"/>
                <a:gd name="T8" fmla="*/ 6 w 12"/>
                <a:gd name="T9" fmla="*/ 0 h 30"/>
                <a:gd name="T10" fmla="*/ 6 w 12"/>
                <a:gd name="T11" fmla="*/ 0 h 30"/>
                <a:gd name="T12" fmla="*/ 6 w 12"/>
                <a:gd name="T13" fmla="*/ 12 h 30"/>
                <a:gd name="T14" fmla="*/ 6 w 12"/>
                <a:gd name="T15" fmla="*/ 24 h 30"/>
                <a:gd name="T16" fmla="*/ 12 w 12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12" y="30"/>
                  </a:moveTo>
                  <a:lnTo>
                    <a:pt x="6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6" y="24"/>
                  </a:lnTo>
                  <a:lnTo>
                    <a:pt x="12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50" name="Freeform 135"/>
            <p:cNvSpPr>
              <a:spLocks/>
            </p:cNvSpPr>
            <p:nvPr/>
          </p:nvSpPr>
          <p:spPr bwMode="auto">
            <a:xfrm>
              <a:off x="4558" y="2025"/>
              <a:ext cx="12" cy="42"/>
            </a:xfrm>
            <a:custGeom>
              <a:avLst/>
              <a:gdLst>
                <a:gd name="T0" fmla="*/ 12 w 12"/>
                <a:gd name="T1" fmla="*/ 42 h 42"/>
                <a:gd name="T2" fmla="*/ 6 w 12"/>
                <a:gd name="T3" fmla="*/ 30 h 42"/>
                <a:gd name="T4" fmla="*/ 0 w 12"/>
                <a:gd name="T5" fmla="*/ 18 h 42"/>
                <a:gd name="T6" fmla="*/ 0 w 12"/>
                <a:gd name="T7" fmla="*/ 6 h 42"/>
                <a:gd name="T8" fmla="*/ 6 w 12"/>
                <a:gd name="T9" fmla="*/ 0 h 42"/>
                <a:gd name="T10" fmla="*/ 6 w 12"/>
                <a:gd name="T11" fmla="*/ 6 h 42"/>
                <a:gd name="T12" fmla="*/ 6 w 12"/>
                <a:gd name="T13" fmla="*/ 18 h 42"/>
                <a:gd name="T14" fmla="*/ 6 w 12"/>
                <a:gd name="T15" fmla="*/ 30 h 42"/>
                <a:gd name="T16" fmla="*/ 12 w 12"/>
                <a:gd name="T17" fmla="*/ 42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42"/>
                <a:gd name="T29" fmla="*/ 12 w 12"/>
                <a:gd name="T30" fmla="*/ 42 h 4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42">
                  <a:moveTo>
                    <a:pt x="12" y="42"/>
                  </a:moveTo>
                  <a:lnTo>
                    <a:pt x="6" y="30"/>
                  </a:lnTo>
                  <a:lnTo>
                    <a:pt x="0" y="18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6" y="30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51" name="Freeform 136"/>
            <p:cNvSpPr>
              <a:spLocks/>
            </p:cNvSpPr>
            <p:nvPr/>
          </p:nvSpPr>
          <p:spPr bwMode="auto">
            <a:xfrm>
              <a:off x="4540" y="2019"/>
              <a:ext cx="12" cy="42"/>
            </a:xfrm>
            <a:custGeom>
              <a:avLst/>
              <a:gdLst>
                <a:gd name="T0" fmla="*/ 12 w 12"/>
                <a:gd name="T1" fmla="*/ 42 h 42"/>
                <a:gd name="T2" fmla="*/ 12 w 12"/>
                <a:gd name="T3" fmla="*/ 42 h 42"/>
                <a:gd name="T4" fmla="*/ 12 w 12"/>
                <a:gd name="T5" fmla="*/ 36 h 42"/>
                <a:gd name="T6" fmla="*/ 6 w 12"/>
                <a:gd name="T7" fmla="*/ 30 h 42"/>
                <a:gd name="T8" fmla="*/ 6 w 12"/>
                <a:gd name="T9" fmla="*/ 18 h 42"/>
                <a:gd name="T10" fmla="*/ 0 w 12"/>
                <a:gd name="T11" fmla="*/ 12 h 42"/>
                <a:gd name="T12" fmla="*/ 0 w 12"/>
                <a:gd name="T13" fmla="*/ 6 h 42"/>
                <a:gd name="T14" fmla="*/ 0 w 12"/>
                <a:gd name="T15" fmla="*/ 6 h 42"/>
                <a:gd name="T16" fmla="*/ 0 w 12"/>
                <a:gd name="T17" fmla="*/ 0 h 42"/>
                <a:gd name="T18" fmla="*/ 6 w 12"/>
                <a:gd name="T19" fmla="*/ 6 h 42"/>
                <a:gd name="T20" fmla="*/ 12 w 12"/>
                <a:gd name="T21" fmla="*/ 24 h 42"/>
                <a:gd name="T22" fmla="*/ 12 w 12"/>
                <a:gd name="T23" fmla="*/ 36 h 42"/>
                <a:gd name="T24" fmla="*/ 12 w 12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42"/>
                <a:gd name="T41" fmla="*/ 12 w 12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42">
                  <a:moveTo>
                    <a:pt x="12" y="42"/>
                  </a:moveTo>
                  <a:lnTo>
                    <a:pt x="12" y="42"/>
                  </a:lnTo>
                  <a:lnTo>
                    <a:pt x="12" y="36"/>
                  </a:lnTo>
                  <a:lnTo>
                    <a:pt x="6" y="30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24"/>
                  </a:lnTo>
                  <a:lnTo>
                    <a:pt x="12" y="36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52" name="Freeform 137"/>
            <p:cNvSpPr>
              <a:spLocks/>
            </p:cNvSpPr>
            <p:nvPr/>
          </p:nvSpPr>
          <p:spPr bwMode="auto">
            <a:xfrm>
              <a:off x="4528" y="2019"/>
              <a:ext cx="12" cy="42"/>
            </a:xfrm>
            <a:custGeom>
              <a:avLst/>
              <a:gdLst>
                <a:gd name="T0" fmla="*/ 12 w 12"/>
                <a:gd name="T1" fmla="*/ 42 h 42"/>
                <a:gd name="T2" fmla="*/ 12 w 12"/>
                <a:gd name="T3" fmla="*/ 42 h 42"/>
                <a:gd name="T4" fmla="*/ 6 w 12"/>
                <a:gd name="T5" fmla="*/ 36 h 42"/>
                <a:gd name="T6" fmla="*/ 6 w 12"/>
                <a:gd name="T7" fmla="*/ 24 h 42"/>
                <a:gd name="T8" fmla="*/ 0 w 12"/>
                <a:gd name="T9" fmla="*/ 18 h 42"/>
                <a:gd name="T10" fmla="*/ 0 w 12"/>
                <a:gd name="T11" fmla="*/ 12 h 42"/>
                <a:gd name="T12" fmla="*/ 0 w 12"/>
                <a:gd name="T13" fmla="*/ 6 h 42"/>
                <a:gd name="T14" fmla="*/ 0 w 12"/>
                <a:gd name="T15" fmla="*/ 0 h 42"/>
                <a:gd name="T16" fmla="*/ 0 w 12"/>
                <a:gd name="T17" fmla="*/ 0 h 42"/>
                <a:gd name="T18" fmla="*/ 6 w 12"/>
                <a:gd name="T19" fmla="*/ 6 h 42"/>
                <a:gd name="T20" fmla="*/ 12 w 12"/>
                <a:gd name="T21" fmla="*/ 18 h 42"/>
                <a:gd name="T22" fmla="*/ 12 w 12"/>
                <a:gd name="T23" fmla="*/ 30 h 42"/>
                <a:gd name="T24" fmla="*/ 12 w 12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42"/>
                <a:gd name="T41" fmla="*/ 12 w 12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42">
                  <a:moveTo>
                    <a:pt x="12" y="42"/>
                  </a:moveTo>
                  <a:lnTo>
                    <a:pt x="12" y="42"/>
                  </a:lnTo>
                  <a:lnTo>
                    <a:pt x="6" y="36"/>
                  </a:lnTo>
                  <a:lnTo>
                    <a:pt x="6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8"/>
                  </a:lnTo>
                  <a:lnTo>
                    <a:pt x="12" y="30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53" name="Freeform 138"/>
            <p:cNvSpPr>
              <a:spLocks/>
            </p:cNvSpPr>
            <p:nvPr/>
          </p:nvSpPr>
          <p:spPr bwMode="auto">
            <a:xfrm>
              <a:off x="4498" y="2019"/>
              <a:ext cx="30" cy="48"/>
            </a:xfrm>
            <a:custGeom>
              <a:avLst/>
              <a:gdLst>
                <a:gd name="T0" fmla="*/ 30 w 30"/>
                <a:gd name="T1" fmla="*/ 48 h 48"/>
                <a:gd name="T2" fmla="*/ 24 w 30"/>
                <a:gd name="T3" fmla="*/ 42 h 48"/>
                <a:gd name="T4" fmla="*/ 18 w 30"/>
                <a:gd name="T5" fmla="*/ 36 h 48"/>
                <a:gd name="T6" fmla="*/ 12 w 30"/>
                <a:gd name="T7" fmla="*/ 30 h 48"/>
                <a:gd name="T8" fmla="*/ 6 w 30"/>
                <a:gd name="T9" fmla="*/ 24 h 48"/>
                <a:gd name="T10" fmla="*/ 6 w 30"/>
                <a:gd name="T11" fmla="*/ 18 h 48"/>
                <a:gd name="T12" fmla="*/ 0 w 30"/>
                <a:gd name="T13" fmla="*/ 12 h 48"/>
                <a:gd name="T14" fmla="*/ 0 w 30"/>
                <a:gd name="T15" fmla="*/ 6 h 48"/>
                <a:gd name="T16" fmla="*/ 0 w 30"/>
                <a:gd name="T17" fmla="*/ 0 h 48"/>
                <a:gd name="T18" fmla="*/ 6 w 30"/>
                <a:gd name="T19" fmla="*/ 0 h 48"/>
                <a:gd name="T20" fmla="*/ 6 w 30"/>
                <a:gd name="T21" fmla="*/ 6 h 48"/>
                <a:gd name="T22" fmla="*/ 12 w 30"/>
                <a:gd name="T23" fmla="*/ 12 h 48"/>
                <a:gd name="T24" fmla="*/ 18 w 30"/>
                <a:gd name="T25" fmla="*/ 18 h 48"/>
                <a:gd name="T26" fmla="*/ 18 w 30"/>
                <a:gd name="T27" fmla="*/ 24 h 48"/>
                <a:gd name="T28" fmla="*/ 24 w 30"/>
                <a:gd name="T29" fmla="*/ 30 h 48"/>
                <a:gd name="T30" fmla="*/ 24 w 30"/>
                <a:gd name="T31" fmla="*/ 36 h 48"/>
                <a:gd name="T32" fmla="*/ 30 w 30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48"/>
                <a:gd name="T53" fmla="*/ 30 w 30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48">
                  <a:moveTo>
                    <a:pt x="30" y="48"/>
                  </a:moveTo>
                  <a:lnTo>
                    <a:pt x="24" y="42"/>
                  </a:lnTo>
                  <a:lnTo>
                    <a:pt x="18" y="36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24" y="36"/>
                  </a:lnTo>
                  <a:lnTo>
                    <a:pt x="30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54" name="Freeform 139"/>
            <p:cNvSpPr>
              <a:spLocks/>
            </p:cNvSpPr>
            <p:nvPr/>
          </p:nvSpPr>
          <p:spPr bwMode="auto">
            <a:xfrm>
              <a:off x="4475" y="2031"/>
              <a:ext cx="35" cy="30"/>
            </a:xfrm>
            <a:custGeom>
              <a:avLst/>
              <a:gdLst>
                <a:gd name="T0" fmla="*/ 35 w 35"/>
                <a:gd name="T1" fmla="*/ 30 h 30"/>
                <a:gd name="T2" fmla="*/ 29 w 35"/>
                <a:gd name="T3" fmla="*/ 30 h 30"/>
                <a:gd name="T4" fmla="*/ 23 w 35"/>
                <a:gd name="T5" fmla="*/ 24 h 30"/>
                <a:gd name="T6" fmla="*/ 17 w 35"/>
                <a:gd name="T7" fmla="*/ 18 h 30"/>
                <a:gd name="T8" fmla="*/ 12 w 35"/>
                <a:gd name="T9" fmla="*/ 12 h 30"/>
                <a:gd name="T10" fmla="*/ 6 w 35"/>
                <a:gd name="T11" fmla="*/ 6 h 30"/>
                <a:gd name="T12" fmla="*/ 0 w 35"/>
                <a:gd name="T13" fmla="*/ 6 h 30"/>
                <a:gd name="T14" fmla="*/ 0 w 35"/>
                <a:gd name="T15" fmla="*/ 0 h 30"/>
                <a:gd name="T16" fmla="*/ 0 w 35"/>
                <a:gd name="T17" fmla="*/ 0 h 30"/>
                <a:gd name="T18" fmla="*/ 6 w 35"/>
                <a:gd name="T19" fmla="*/ 0 h 30"/>
                <a:gd name="T20" fmla="*/ 12 w 35"/>
                <a:gd name="T21" fmla="*/ 0 h 30"/>
                <a:gd name="T22" fmla="*/ 17 w 35"/>
                <a:gd name="T23" fmla="*/ 6 h 30"/>
                <a:gd name="T24" fmla="*/ 17 w 35"/>
                <a:gd name="T25" fmla="*/ 12 h 30"/>
                <a:gd name="T26" fmla="*/ 23 w 35"/>
                <a:gd name="T27" fmla="*/ 18 h 30"/>
                <a:gd name="T28" fmla="*/ 29 w 35"/>
                <a:gd name="T29" fmla="*/ 24 h 30"/>
                <a:gd name="T30" fmla="*/ 35 w 35"/>
                <a:gd name="T31" fmla="*/ 30 h 30"/>
                <a:gd name="T32" fmla="*/ 35 w 35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0"/>
                <a:gd name="T53" fmla="*/ 35 w 35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0">
                  <a:moveTo>
                    <a:pt x="35" y="30"/>
                  </a:moveTo>
                  <a:lnTo>
                    <a:pt x="29" y="30"/>
                  </a:lnTo>
                  <a:lnTo>
                    <a:pt x="23" y="24"/>
                  </a:lnTo>
                  <a:lnTo>
                    <a:pt x="17" y="18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7" y="6"/>
                  </a:lnTo>
                  <a:lnTo>
                    <a:pt x="17" y="12"/>
                  </a:lnTo>
                  <a:lnTo>
                    <a:pt x="23" y="18"/>
                  </a:lnTo>
                  <a:lnTo>
                    <a:pt x="29" y="24"/>
                  </a:lnTo>
                  <a:lnTo>
                    <a:pt x="35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55" name="Freeform 140"/>
            <p:cNvSpPr>
              <a:spLocks/>
            </p:cNvSpPr>
            <p:nvPr/>
          </p:nvSpPr>
          <p:spPr bwMode="auto">
            <a:xfrm>
              <a:off x="4463" y="2031"/>
              <a:ext cx="29" cy="36"/>
            </a:xfrm>
            <a:custGeom>
              <a:avLst/>
              <a:gdLst>
                <a:gd name="T0" fmla="*/ 0 w 29"/>
                <a:gd name="T1" fmla="*/ 0 h 36"/>
                <a:gd name="T2" fmla="*/ 6 w 29"/>
                <a:gd name="T3" fmla="*/ 0 h 36"/>
                <a:gd name="T4" fmla="*/ 6 w 29"/>
                <a:gd name="T5" fmla="*/ 6 h 36"/>
                <a:gd name="T6" fmla="*/ 12 w 29"/>
                <a:gd name="T7" fmla="*/ 12 h 36"/>
                <a:gd name="T8" fmla="*/ 18 w 29"/>
                <a:gd name="T9" fmla="*/ 18 h 36"/>
                <a:gd name="T10" fmla="*/ 18 w 29"/>
                <a:gd name="T11" fmla="*/ 18 h 36"/>
                <a:gd name="T12" fmla="*/ 24 w 29"/>
                <a:gd name="T13" fmla="*/ 24 h 36"/>
                <a:gd name="T14" fmla="*/ 29 w 29"/>
                <a:gd name="T15" fmla="*/ 30 h 36"/>
                <a:gd name="T16" fmla="*/ 29 w 29"/>
                <a:gd name="T17" fmla="*/ 36 h 36"/>
                <a:gd name="T18" fmla="*/ 29 w 29"/>
                <a:gd name="T19" fmla="*/ 30 h 36"/>
                <a:gd name="T20" fmla="*/ 18 w 29"/>
                <a:gd name="T21" fmla="*/ 30 h 36"/>
                <a:gd name="T22" fmla="*/ 18 w 29"/>
                <a:gd name="T23" fmla="*/ 24 h 36"/>
                <a:gd name="T24" fmla="*/ 12 w 29"/>
                <a:gd name="T25" fmla="*/ 18 h 36"/>
                <a:gd name="T26" fmla="*/ 6 w 29"/>
                <a:gd name="T27" fmla="*/ 12 h 36"/>
                <a:gd name="T28" fmla="*/ 0 w 29"/>
                <a:gd name="T29" fmla="*/ 6 h 36"/>
                <a:gd name="T30" fmla="*/ 0 w 29"/>
                <a:gd name="T31" fmla="*/ 6 h 36"/>
                <a:gd name="T32" fmla="*/ 0 w 2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9"/>
                <a:gd name="T52" fmla="*/ 0 h 36"/>
                <a:gd name="T53" fmla="*/ 29 w 2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9" h="36">
                  <a:moveTo>
                    <a:pt x="0" y="0"/>
                  </a:move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29" y="30"/>
                  </a:lnTo>
                  <a:lnTo>
                    <a:pt x="29" y="36"/>
                  </a:lnTo>
                  <a:lnTo>
                    <a:pt x="29" y="30"/>
                  </a:lnTo>
                  <a:lnTo>
                    <a:pt x="18" y="30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56" name="Freeform 141"/>
            <p:cNvSpPr>
              <a:spLocks/>
            </p:cNvSpPr>
            <p:nvPr/>
          </p:nvSpPr>
          <p:spPr bwMode="auto">
            <a:xfrm>
              <a:off x="4307" y="2097"/>
              <a:ext cx="156" cy="36"/>
            </a:xfrm>
            <a:custGeom>
              <a:avLst/>
              <a:gdLst>
                <a:gd name="T0" fmla="*/ 156 w 156"/>
                <a:gd name="T1" fmla="*/ 36 h 36"/>
                <a:gd name="T2" fmla="*/ 156 w 156"/>
                <a:gd name="T3" fmla="*/ 36 h 36"/>
                <a:gd name="T4" fmla="*/ 156 w 156"/>
                <a:gd name="T5" fmla="*/ 36 h 36"/>
                <a:gd name="T6" fmla="*/ 150 w 156"/>
                <a:gd name="T7" fmla="*/ 36 h 36"/>
                <a:gd name="T8" fmla="*/ 150 w 156"/>
                <a:gd name="T9" fmla="*/ 36 h 36"/>
                <a:gd name="T10" fmla="*/ 144 w 156"/>
                <a:gd name="T11" fmla="*/ 30 h 36"/>
                <a:gd name="T12" fmla="*/ 132 w 156"/>
                <a:gd name="T13" fmla="*/ 24 h 36"/>
                <a:gd name="T14" fmla="*/ 120 w 156"/>
                <a:gd name="T15" fmla="*/ 18 h 36"/>
                <a:gd name="T16" fmla="*/ 114 w 156"/>
                <a:gd name="T17" fmla="*/ 12 h 36"/>
                <a:gd name="T18" fmla="*/ 102 w 156"/>
                <a:gd name="T19" fmla="*/ 12 h 36"/>
                <a:gd name="T20" fmla="*/ 90 w 156"/>
                <a:gd name="T21" fmla="*/ 6 h 36"/>
                <a:gd name="T22" fmla="*/ 78 w 156"/>
                <a:gd name="T23" fmla="*/ 6 h 36"/>
                <a:gd name="T24" fmla="*/ 72 w 156"/>
                <a:gd name="T25" fmla="*/ 6 h 36"/>
                <a:gd name="T26" fmla="*/ 60 w 156"/>
                <a:gd name="T27" fmla="*/ 6 h 36"/>
                <a:gd name="T28" fmla="*/ 48 w 156"/>
                <a:gd name="T29" fmla="*/ 6 h 36"/>
                <a:gd name="T30" fmla="*/ 42 w 156"/>
                <a:gd name="T31" fmla="*/ 6 h 36"/>
                <a:gd name="T32" fmla="*/ 30 w 156"/>
                <a:gd name="T33" fmla="*/ 12 h 36"/>
                <a:gd name="T34" fmla="*/ 24 w 156"/>
                <a:gd name="T35" fmla="*/ 12 h 36"/>
                <a:gd name="T36" fmla="*/ 12 w 156"/>
                <a:gd name="T37" fmla="*/ 12 h 36"/>
                <a:gd name="T38" fmla="*/ 6 w 156"/>
                <a:gd name="T39" fmla="*/ 18 h 36"/>
                <a:gd name="T40" fmla="*/ 0 w 156"/>
                <a:gd name="T41" fmla="*/ 18 h 36"/>
                <a:gd name="T42" fmla="*/ 0 w 156"/>
                <a:gd name="T43" fmla="*/ 12 h 36"/>
                <a:gd name="T44" fmla="*/ 6 w 156"/>
                <a:gd name="T45" fmla="*/ 12 h 36"/>
                <a:gd name="T46" fmla="*/ 18 w 156"/>
                <a:gd name="T47" fmla="*/ 6 h 36"/>
                <a:gd name="T48" fmla="*/ 24 w 156"/>
                <a:gd name="T49" fmla="*/ 6 h 36"/>
                <a:gd name="T50" fmla="*/ 36 w 156"/>
                <a:gd name="T51" fmla="*/ 0 h 36"/>
                <a:gd name="T52" fmla="*/ 48 w 156"/>
                <a:gd name="T53" fmla="*/ 0 h 36"/>
                <a:gd name="T54" fmla="*/ 60 w 156"/>
                <a:gd name="T55" fmla="*/ 0 h 36"/>
                <a:gd name="T56" fmla="*/ 72 w 156"/>
                <a:gd name="T57" fmla="*/ 0 h 36"/>
                <a:gd name="T58" fmla="*/ 84 w 156"/>
                <a:gd name="T59" fmla="*/ 0 h 36"/>
                <a:gd name="T60" fmla="*/ 96 w 156"/>
                <a:gd name="T61" fmla="*/ 0 h 36"/>
                <a:gd name="T62" fmla="*/ 108 w 156"/>
                <a:gd name="T63" fmla="*/ 6 h 36"/>
                <a:gd name="T64" fmla="*/ 120 w 156"/>
                <a:gd name="T65" fmla="*/ 6 h 36"/>
                <a:gd name="T66" fmla="*/ 132 w 156"/>
                <a:gd name="T67" fmla="*/ 12 h 36"/>
                <a:gd name="T68" fmla="*/ 138 w 156"/>
                <a:gd name="T69" fmla="*/ 18 h 36"/>
                <a:gd name="T70" fmla="*/ 150 w 156"/>
                <a:gd name="T71" fmla="*/ 24 h 36"/>
                <a:gd name="T72" fmla="*/ 156 w 156"/>
                <a:gd name="T73" fmla="*/ 36 h 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6"/>
                <a:gd name="T112" fmla="*/ 0 h 36"/>
                <a:gd name="T113" fmla="*/ 156 w 156"/>
                <a:gd name="T114" fmla="*/ 36 h 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6" h="36">
                  <a:moveTo>
                    <a:pt x="156" y="36"/>
                  </a:moveTo>
                  <a:lnTo>
                    <a:pt x="156" y="36"/>
                  </a:lnTo>
                  <a:lnTo>
                    <a:pt x="150" y="36"/>
                  </a:lnTo>
                  <a:lnTo>
                    <a:pt x="144" y="30"/>
                  </a:lnTo>
                  <a:lnTo>
                    <a:pt x="132" y="24"/>
                  </a:lnTo>
                  <a:lnTo>
                    <a:pt x="120" y="18"/>
                  </a:lnTo>
                  <a:lnTo>
                    <a:pt x="114" y="12"/>
                  </a:lnTo>
                  <a:lnTo>
                    <a:pt x="102" y="12"/>
                  </a:lnTo>
                  <a:lnTo>
                    <a:pt x="90" y="6"/>
                  </a:lnTo>
                  <a:lnTo>
                    <a:pt x="78" y="6"/>
                  </a:lnTo>
                  <a:lnTo>
                    <a:pt x="72" y="6"/>
                  </a:lnTo>
                  <a:lnTo>
                    <a:pt x="60" y="6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6" y="0"/>
                  </a:lnTo>
                  <a:lnTo>
                    <a:pt x="48" y="0"/>
                  </a:lnTo>
                  <a:lnTo>
                    <a:pt x="60" y="0"/>
                  </a:lnTo>
                  <a:lnTo>
                    <a:pt x="72" y="0"/>
                  </a:lnTo>
                  <a:lnTo>
                    <a:pt x="84" y="0"/>
                  </a:lnTo>
                  <a:lnTo>
                    <a:pt x="96" y="0"/>
                  </a:lnTo>
                  <a:lnTo>
                    <a:pt x="108" y="6"/>
                  </a:lnTo>
                  <a:lnTo>
                    <a:pt x="120" y="6"/>
                  </a:lnTo>
                  <a:lnTo>
                    <a:pt x="132" y="12"/>
                  </a:lnTo>
                  <a:lnTo>
                    <a:pt x="138" y="18"/>
                  </a:lnTo>
                  <a:lnTo>
                    <a:pt x="150" y="24"/>
                  </a:lnTo>
                  <a:lnTo>
                    <a:pt x="156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57" name="Freeform 142"/>
            <p:cNvSpPr>
              <a:spLocks/>
            </p:cNvSpPr>
            <p:nvPr/>
          </p:nvSpPr>
          <p:spPr bwMode="auto">
            <a:xfrm>
              <a:off x="4307" y="2103"/>
              <a:ext cx="18" cy="36"/>
            </a:xfrm>
            <a:custGeom>
              <a:avLst/>
              <a:gdLst>
                <a:gd name="T0" fmla="*/ 18 w 18"/>
                <a:gd name="T1" fmla="*/ 0 h 36"/>
                <a:gd name="T2" fmla="*/ 18 w 18"/>
                <a:gd name="T3" fmla="*/ 6 h 36"/>
                <a:gd name="T4" fmla="*/ 12 w 18"/>
                <a:gd name="T5" fmla="*/ 12 h 36"/>
                <a:gd name="T6" fmla="*/ 12 w 18"/>
                <a:gd name="T7" fmla="*/ 18 h 36"/>
                <a:gd name="T8" fmla="*/ 6 w 18"/>
                <a:gd name="T9" fmla="*/ 18 h 36"/>
                <a:gd name="T10" fmla="*/ 6 w 18"/>
                <a:gd name="T11" fmla="*/ 24 h 36"/>
                <a:gd name="T12" fmla="*/ 0 w 18"/>
                <a:gd name="T13" fmla="*/ 30 h 36"/>
                <a:gd name="T14" fmla="*/ 0 w 18"/>
                <a:gd name="T15" fmla="*/ 36 h 36"/>
                <a:gd name="T16" fmla="*/ 0 w 18"/>
                <a:gd name="T17" fmla="*/ 36 h 36"/>
                <a:gd name="T18" fmla="*/ 6 w 18"/>
                <a:gd name="T19" fmla="*/ 36 h 36"/>
                <a:gd name="T20" fmla="*/ 6 w 18"/>
                <a:gd name="T21" fmla="*/ 30 h 36"/>
                <a:gd name="T22" fmla="*/ 6 w 18"/>
                <a:gd name="T23" fmla="*/ 30 h 36"/>
                <a:gd name="T24" fmla="*/ 12 w 18"/>
                <a:gd name="T25" fmla="*/ 24 h 36"/>
                <a:gd name="T26" fmla="*/ 12 w 18"/>
                <a:gd name="T27" fmla="*/ 18 h 36"/>
                <a:gd name="T28" fmla="*/ 12 w 18"/>
                <a:gd name="T29" fmla="*/ 12 h 36"/>
                <a:gd name="T30" fmla="*/ 18 w 18"/>
                <a:gd name="T31" fmla="*/ 6 h 36"/>
                <a:gd name="T32" fmla="*/ 18 w 18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6"/>
                <a:gd name="T53" fmla="*/ 18 w 18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6">
                  <a:moveTo>
                    <a:pt x="18" y="0"/>
                  </a:moveTo>
                  <a:lnTo>
                    <a:pt x="18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58" name="Freeform 143"/>
            <p:cNvSpPr>
              <a:spLocks/>
            </p:cNvSpPr>
            <p:nvPr/>
          </p:nvSpPr>
          <p:spPr bwMode="auto">
            <a:xfrm>
              <a:off x="4319" y="2103"/>
              <a:ext cx="24" cy="36"/>
            </a:xfrm>
            <a:custGeom>
              <a:avLst/>
              <a:gdLst>
                <a:gd name="T0" fmla="*/ 0 w 24"/>
                <a:gd name="T1" fmla="*/ 36 h 36"/>
                <a:gd name="T2" fmla="*/ 0 w 24"/>
                <a:gd name="T3" fmla="*/ 36 h 36"/>
                <a:gd name="T4" fmla="*/ 0 w 24"/>
                <a:gd name="T5" fmla="*/ 30 h 36"/>
                <a:gd name="T6" fmla="*/ 0 w 24"/>
                <a:gd name="T7" fmla="*/ 24 h 36"/>
                <a:gd name="T8" fmla="*/ 6 w 24"/>
                <a:gd name="T9" fmla="*/ 18 h 36"/>
                <a:gd name="T10" fmla="*/ 6 w 24"/>
                <a:gd name="T11" fmla="*/ 12 h 36"/>
                <a:gd name="T12" fmla="*/ 12 w 24"/>
                <a:gd name="T13" fmla="*/ 6 h 36"/>
                <a:gd name="T14" fmla="*/ 18 w 24"/>
                <a:gd name="T15" fmla="*/ 0 h 36"/>
                <a:gd name="T16" fmla="*/ 24 w 24"/>
                <a:gd name="T17" fmla="*/ 0 h 36"/>
                <a:gd name="T18" fmla="*/ 18 w 24"/>
                <a:gd name="T19" fmla="*/ 6 h 36"/>
                <a:gd name="T20" fmla="*/ 18 w 24"/>
                <a:gd name="T21" fmla="*/ 6 h 36"/>
                <a:gd name="T22" fmla="*/ 12 w 24"/>
                <a:gd name="T23" fmla="*/ 18 h 36"/>
                <a:gd name="T24" fmla="*/ 12 w 24"/>
                <a:gd name="T25" fmla="*/ 24 h 36"/>
                <a:gd name="T26" fmla="*/ 6 w 24"/>
                <a:gd name="T27" fmla="*/ 30 h 36"/>
                <a:gd name="T28" fmla="*/ 6 w 24"/>
                <a:gd name="T29" fmla="*/ 30 h 36"/>
                <a:gd name="T30" fmla="*/ 0 w 24"/>
                <a:gd name="T31" fmla="*/ 36 h 36"/>
                <a:gd name="T32" fmla="*/ 0 w 24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6"/>
                <a:gd name="T53" fmla="*/ 24 w 2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6">
                  <a:moveTo>
                    <a:pt x="0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6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12" y="18"/>
                  </a:lnTo>
                  <a:lnTo>
                    <a:pt x="12" y="24"/>
                  </a:lnTo>
                  <a:lnTo>
                    <a:pt x="6" y="3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59" name="Freeform 144"/>
            <p:cNvSpPr>
              <a:spLocks/>
            </p:cNvSpPr>
            <p:nvPr/>
          </p:nvSpPr>
          <p:spPr bwMode="auto">
            <a:xfrm>
              <a:off x="4343" y="2097"/>
              <a:ext cx="30" cy="48"/>
            </a:xfrm>
            <a:custGeom>
              <a:avLst/>
              <a:gdLst>
                <a:gd name="T0" fmla="*/ 0 w 30"/>
                <a:gd name="T1" fmla="*/ 48 h 48"/>
                <a:gd name="T2" fmla="*/ 0 w 30"/>
                <a:gd name="T3" fmla="*/ 48 h 48"/>
                <a:gd name="T4" fmla="*/ 0 w 30"/>
                <a:gd name="T5" fmla="*/ 42 h 48"/>
                <a:gd name="T6" fmla="*/ 6 w 30"/>
                <a:gd name="T7" fmla="*/ 36 h 48"/>
                <a:gd name="T8" fmla="*/ 6 w 30"/>
                <a:gd name="T9" fmla="*/ 24 h 48"/>
                <a:gd name="T10" fmla="*/ 12 w 30"/>
                <a:gd name="T11" fmla="*/ 18 h 48"/>
                <a:gd name="T12" fmla="*/ 18 w 30"/>
                <a:gd name="T13" fmla="*/ 12 h 48"/>
                <a:gd name="T14" fmla="*/ 24 w 30"/>
                <a:gd name="T15" fmla="*/ 6 h 48"/>
                <a:gd name="T16" fmla="*/ 30 w 30"/>
                <a:gd name="T17" fmla="*/ 0 h 48"/>
                <a:gd name="T18" fmla="*/ 24 w 30"/>
                <a:gd name="T19" fmla="*/ 6 h 48"/>
                <a:gd name="T20" fmla="*/ 24 w 30"/>
                <a:gd name="T21" fmla="*/ 12 h 48"/>
                <a:gd name="T22" fmla="*/ 18 w 30"/>
                <a:gd name="T23" fmla="*/ 18 h 48"/>
                <a:gd name="T24" fmla="*/ 12 w 30"/>
                <a:gd name="T25" fmla="*/ 30 h 48"/>
                <a:gd name="T26" fmla="*/ 12 w 30"/>
                <a:gd name="T27" fmla="*/ 36 h 48"/>
                <a:gd name="T28" fmla="*/ 6 w 30"/>
                <a:gd name="T29" fmla="*/ 42 h 48"/>
                <a:gd name="T30" fmla="*/ 0 w 30"/>
                <a:gd name="T31" fmla="*/ 48 h 48"/>
                <a:gd name="T32" fmla="*/ 0 w 30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48"/>
                <a:gd name="T53" fmla="*/ 30 w 30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48">
                  <a:moveTo>
                    <a:pt x="0" y="48"/>
                  </a:moveTo>
                  <a:lnTo>
                    <a:pt x="0" y="48"/>
                  </a:lnTo>
                  <a:lnTo>
                    <a:pt x="0" y="42"/>
                  </a:lnTo>
                  <a:lnTo>
                    <a:pt x="6" y="36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6" y="42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60" name="Freeform 145"/>
            <p:cNvSpPr>
              <a:spLocks/>
            </p:cNvSpPr>
            <p:nvPr/>
          </p:nvSpPr>
          <p:spPr bwMode="auto">
            <a:xfrm>
              <a:off x="4367" y="2103"/>
              <a:ext cx="36" cy="48"/>
            </a:xfrm>
            <a:custGeom>
              <a:avLst/>
              <a:gdLst>
                <a:gd name="T0" fmla="*/ 0 w 36"/>
                <a:gd name="T1" fmla="*/ 48 h 48"/>
                <a:gd name="T2" fmla="*/ 0 w 36"/>
                <a:gd name="T3" fmla="*/ 48 h 48"/>
                <a:gd name="T4" fmla="*/ 0 w 36"/>
                <a:gd name="T5" fmla="*/ 42 h 48"/>
                <a:gd name="T6" fmla="*/ 6 w 36"/>
                <a:gd name="T7" fmla="*/ 36 h 48"/>
                <a:gd name="T8" fmla="*/ 12 w 36"/>
                <a:gd name="T9" fmla="*/ 24 h 48"/>
                <a:gd name="T10" fmla="*/ 18 w 36"/>
                <a:gd name="T11" fmla="*/ 18 h 48"/>
                <a:gd name="T12" fmla="*/ 24 w 36"/>
                <a:gd name="T13" fmla="*/ 6 h 48"/>
                <a:gd name="T14" fmla="*/ 30 w 36"/>
                <a:gd name="T15" fmla="*/ 0 h 48"/>
                <a:gd name="T16" fmla="*/ 36 w 36"/>
                <a:gd name="T17" fmla="*/ 0 h 48"/>
                <a:gd name="T18" fmla="*/ 30 w 36"/>
                <a:gd name="T19" fmla="*/ 0 h 48"/>
                <a:gd name="T20" fmla="*/ 30 w 36"/>
                <a:gd name="T21" fmla="*/ 6 h 48"/>
                <a:gd name="T22" fmla="*/ 24 w 36"/>
                <a:gd name="T23" fmla="*/ 18 h 48"/>
                <a:gd name="T24" fmla="*/ 18 w 36"/>
                <a:gd name="T25" fmla="*/ 24 h 48"/>
                <a:gd name="T26" fmla="*/ 12 w 36"/>
                <a:gd name="T27" fmla="*/ 36 h 48"/>
                <a:gd name="T28" fmla="*/ 6 w 36"/>
                <a:gd name="T29" fmla="*/ 42 h 48"/>
                <a:gd name="T30" fmla="*/ 6 w 36"/>
                <a:gd name="T31" fmla="*/ 48 h 48"/>
                <a:gd name="T32" fmla="*/ 0 w 36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8"/>
                <a:gd name="T53" fmla="*/ 36 w 36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8">
                  <a:moveTo>
                    <a:pt x="0" y="48"/>
                  </a:moveTo>
                  <a:lnTo>
                    <a:pt x="0" y="48"/>
                  </a:lnTo>
                  <a:lnTo>
                    <a:pt x="0" y="42"/>
                  </a:lnTo>
                  <a:lnTo>
                    <a:pt x="6" y="36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18"/>
                  </a:lnTo>
                  <a:lnTo>
                    <a:pt x="18" y="24"/>
                  </a:lnTo>
                  <a:lnTo>
                    <a:pt x="12" y="36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61" name="Freeform 146"/>
            <p:cNvSpPr>
              <a:spLocks/>
            </p:cNvSpPr>
            <p:nvPr/>
          </p:nvSpPr>
          <p:spPr bwMode="auto">
            <a:xfrm>
              <a:off x="4385" y="2103"/>
              <a:ext cx="36" cy="48"/>
            </a:xfrm>
            <a:custGeom>
              <a:avLst/>
              <a:gdLst>
                <a:gd name="T0" fmla="*/ 0 w 36"/>
                <a:gd name="T1" fmla="*/ 48 h 48"/>
                <a:gd name="T2" fmla="*/ 0 w 36"/>
                <a:gd name="T3" fmla="*/ 42 h 48"/>
                <a:gd name="T4" fmla="*/ 0 w 36"/>
                <a:gd name="T5" fmla="*/ 36 h 48"/>
                <a:gd name="T6" fmla="*/ 6 w 36"/>
                <a:gd name="T7" fmla="*/ 30 h 48"/>
                <a:gd name="T8" fmla="*/ 12 w 36"/>
                <a:gd name="T9" fmla="*/ 24 h 48"/>
                <a:gd name="T10" fmla="*/ 18 w 36"/>
                <a:gd name="T11" fmla="*/ 18 h 48"/>
                <a:gd name="T12" fmla="*/ 24 w 36"/>
                <a:gd name="T13" fmla="*/ 12 h 48"/>
                <a:gd name="T14" fmla="*/ 30 w 36"/>
                <a:gd name="T15" fmla="*/ 6 h 48"/>
                <a:gd name="T16" fmla="*/ 36 w 36"/>
                <a:gd name="T17" fmla="*/ 0 h 48"/>
                <a:gd name="T18" fmla="*/ 30 w 36"/>
                <a:gd name="T19" fmla="*/ 6 h 48"/>
                <a:gd name="T20" fmla="*/ 30 w 36"/>
                <a:gd name="T21" fmla="*/ 12 h 48"/>
                <a:gd name="T22" fmla="*/ 24 w 36"/>
                <a:gd name="T23" fmla="*/ 18 h 48"/>
                <a:gd name="T24" fmla="*/ 18 w 36"/>
                <a:gd name="T25" fmla="*/ 30 h 48"/>
                <a:gd name="T26" fmla="*/ 12 w 36"/>
                <a:gd name="T27" fmla="*/ 36 h 48"/>
                <a:gd name="T28" fmla="*/ 6 w 36"/>
                <a:gd name="T29" fmla="*/ 42 h 48"/>
                <a:gd name="T30" fmla="*/ 0 w 36"/>
                <a:gd name="T31" fmla="*/ 48 h 48"/>
                <a:gd name="T32" fmla="*/ 0 w 36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8"/>
                <a:gd name="T53" fmla="*/ 36 w 36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8">
                  <a:moveTo>
                    <a:pt x="0" y="48"/>
                  </a:moveTo>
                  <a:lnTo>
                    <a:pt x="0" y="42"/>
                  </a:lnTo>
                  <a:lnTo>
                    <a:pt x="0" y="36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12"/>
                  </a:lnTo>
                  <a:lnTo>
                    <a:pt x="30" y="6"/>
                  </a:lnTo>
                  <a:lnTo>
                    <a:pt x="36" y="0"/>
                  </a:lnTo>
                  <a:lnTo>
                    <a:pt x="30" y="6"/>
                  </a:lnTo>
                  <a:lnTo>
                    <a:pt x="30" y="12"/>
                  </a:lnTo>
                  <a:lnTo>
                    <a:pt x="24" y="18"/>
                  </a:lnTo>
                  <a:lnTo>
                    <a:pt x="18" y="30"/>
                  </a:lnTo>
                  <a:lnTo>
                    <a:pt x="12" y="36"/>
                  </a:lnTo>
                  <a:lnTo>
                    <a:pt x="6" y="42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62" name="Freeform 147"/>
            <p:cNvSpPr>
              <a:spLocks/>
            </p:cNvSpPr>
            <p:nvPr/>
          </p:nvSpPr>
          <p:spPr bwMode="auto">
            <a:xfrm>
              <a:off x="4403" y="2109"/>
              <a:ext cx="30" cy="36"/>
            </a:xfrm>
            <a:custGeom>
              <a:avLst/>
              <a:gdLst>
                <a:gd name="T0" fmla="*/ 0 w 30"/>
                <a:gd name="T1" fmla="*/ 36 h 36"/>
                <a:gd name="T2" fmla="*/ 0 w 30"/>
                <a:gd name="T3" fmla="*/ 36 h 36"/>
                <a:gd name="T4" fmla="*/ 0 w 30"/>
                <a:gd name="T5" fmla="*/ 30 h 36"/>
                <a:gd name="T6" fmla="*/ 6 w 30"/>
                <a:gd name="T7" fmla="*/ 24 h 36"/>
                <a:gd name="T8" fmla="*/ 6 w 30"/>
                <a:gd name="T9" fmla="*/ 18 h 36"/>
                <a:gd name="T10" fmla="*/ 12 w 30"/>
                <a:gd name="T11" fmla="*/ 12 h 36"/>
                <a:gd name="T12" fmla="*/ 18 w 30"/>
                <a:gd name="T13" fmla="*/ 6 h 36"/>
                <a:gd name="T14" fmla="*/ 24 w 30"/>
                <a:gd name="T15" fmla="*/ 6 h 36"/>
                <a:gd name="T16" fmla="*/ 30 w 30"/>
                <a:gd name="T17" fmla="*/ 0 h 36"/>
                <a:gd name="T18" fmla="*/ 30 w 30"/>
                <a:gd name="T19" fmla="*/ 6 h 36"/>
                <a:gd name="T20" fmla="*/ 24 w 30"/>
                <a:gd name="T21" fmla="*/ 12 h 36"/>
                <a:gd name="T22" fmla="*/ 18 w 30"/>
                <a:gd name="T23" fmla="*/ 18 h 36"/>
                <a:gd name="T24" fmla="*/ 18 w 30"/>
                <a:gd name="T25" fmla="*/ 24 h 36"/>
                <a:gd name="T26" fmla="*/ 12 w 30"/>
                <a:gd name="T27" fmla="*/ 30 h 36"/>
                <a:gd name="T28" fmla="*/ 6 w 30"/>
                <a:gd name="T29" fmla="*/ 36 h 36"/>
                <a:gd name="T30" fmla="*/ 6 w 30"/>
                <a:gd name="T31" fmla="*/ 36 h 36"/>
                <a:gd name="T32" fmla="*/ 0 w 30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36"/>
                <a:gd name="T53" fmla="*/ 30 w 30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36">
                  <a:moveTo>
                    <a:pt x="0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12" y="30"/>
                  </a:lnTo>
                  <a:lnTo>
                    <a:pt x="6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63" name="Freeform 148"/>
            <p:cNvSpPr>
              <a:spLocks/>
            </p:cNvSpPr>
            <p:nvPr/>
          </p:nvSpPr>
          <p:spPr bwMode="auto">
            <a:xfrm>
              <a:off x="4421" y="2121"/>
              <a:ext cx="30" cy="24"/>
            </a:xfrm>
            <a:custGeom>
              <a:avLst/>
              <a:gdLst>
                <a:gd name="T0" fmla="*/ 0 w 30"/>
                <a:gd name="T1" fmla="*/ 24 h 24"/>
                <a:gd name="T2" fmla="*/ 0 w 30"/>
                <a:gd name="T3" fmla="*/ 24 h 24"/>
                <a:gd name="T4" fmla="*/ 6 w 30"/>
                <a:gd name="T5" fmla="*/ 18 h 24"/>
                <a:gd name="T6" fmla="*/ 6 w 30"/>
                <a:gd name="T7" fmla="*/ 18 h 24"/>
                <a:gd name="T8" fmla="*/ 12 w 30"/>
                <a:gd name="T9" fmla="*/ 12 h 24"/>
                <a:gd name="T10" fmla="*/ 18 w 30"/>
                <a:gd name="T11" fmla="*/ 6 h 24"/>
                <a:gd name="T12" fmla="*/ 18 w 30"/>
                <a:gd name="T13" fmla="*/ 0 h 24"/>
                <a:gd name="T14" fmla="*/ 24 w 30"/>
                <a:gd name="T15" fmla="*/ 0 h 24"/>
                <a:gd name="T16" fmla="*/ 30 w 30"/>
                <a:gd name="T17" fmla="*/ 0 h 24"/>
                <a:gd name="T18" fmla="*/ 24 w 30"/>
                <a:gd name="T19" fmla="*/ 0 h 24"/>
                <a:gd name="T20" fmla="*/ 24 w 30"/>
                <a:gd name="T21" fmla="*/ 6 h 24"/>
                <a:gd name="T22" fmla="*/ 18 w 30"/>
                <a:gd name="T23" fmla="*/ 12 h 24"/>
                <a:gd name="T24" fmla="*/ 12 w 30"/>
                <a:gd name="T25" fmla="*/ 12 h 24"/>
                <a:gd name="T26" fmla="*/ 12 w 30"/>
                <a:gd name="T27" fmla="*/ 18 h 24"/>
                <a:gd name="T28" fmla="*/ 6 w 30"/>
                <a:gd name="T29" fmla="*/ 24 h 24"/>
                <a:gd name="T30" fmla="*/ 6 w 30"/>
                <a:gd name="T31" fmla="*/ 24 h 24"/>
                <a:gd name="T32" fmla="*/ 0 w 30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24"/>
                <a:gd name="T53" fmla="*/ 30 w 30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24">
                  <a:moveTo>
                    <a:pt x="0" y="24"/>
                  </a:moveTo>
                  <a:lnTo>
                    <a:pt x="0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64" name="Freeform 149"/>
            <p:cNvSpPr>
              <a:spLocks/>
            </p:cNvSpPr>
            <p:nvPr/>
          </p:nvSpPr>
          <p:spPr bwMode="auto">
            <a:xfrm>
              <a:off x="4439" y="2127"/>
              <a:ext cx="18" cy="18"/>
            </a:xfrm>
            <a:custGeom>
              <a:avLst/>
              <a:gdLst>
                <a:gd name="T0" fmla="*/ 0 w 18"/>
                <a:gd name="T1" fmla="*/ 18 h 18"/>
                <a:gd name="T2" fmla="*/ 0 w 18"/>
                <a:gd name="T3" fmla="*/ 12 h 18"/>
                <a:gd name="T4" fmla="*/ 0 w 18"/>
                <a:gd name="T5" fmla="*/ 12 h 18"/>
                <a:gd name="T6" fmla="*/ 6 w 18"/>
                <a:gd name="T7" fmla="*/ 6 h 18"/>
                <a:gd name="T8" fmla="*/ 6 w 18"/>
                <a:gd name="T9" fmla="*/ 6 h 18"/>
                <a:gd name="T10" fmla="*/ 12 w 18"/>
                <a:gd name="T11" fmla="*/ 0 h 18"/>
                <a:gd name="T12" fmla="*/ 12 w 18"/>
                <a:gd name="T13" fmla="*/ 0 h 18"/>
                <a:gd name="T14" fmla="*/ 18 w 18"/>
                <a:gd name="T15" fmla="*/ 0 h 18"/>
                <a:gd name="T16" fmla="*/ 18 w 18"/>
                <a:gd name="T17" fmla="*/ 0 h 18"/>
                <a:gd name="T18" fmla="*/ 18 w 18"/>
                <a:gd name="T19" fmla="*/ 0 h 18"/>
                <a:gd name="T20" fmla="*/ 12 w 18"/>
                <a:gd name="T21" fmla="*/ 6 h 18"/>
                <a:gd name="T22" fmla="*/ 12 w 18"/>
                <a:gd name="T23" fmla="*/ 6 h 18"/>
                <a:gd name="T24" fmla="*/ 6 w 18"/>
                <a:gd name="T25" fmla="*/ 12 h 18"/>
                <a:gd name="T26" fmla="*/ 6 w 18"/>
                <a:gd name="T27" fmla="*/ 12 h 18"/>
                <a:gd name="T28" fmla="*/ 6 w 18"/>
                <a:gd name="T29" fmla="*/ 18 h 18"/>
                <a:gd name="T30" fmla="*/ 0 w 18"/>
                <a:gd name="T31" fmla="*/ 18 h 18"/>
                <a:gd name="T32" fmla="*/ 0 w 18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8"/>
                <a:gd name="T53" fmla="*/ 18 w 18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8">
                  <a:moveTo>
                    <a:pt x="0" y="18"/>
                  </a:moveTo>
                  <a:lnTo>
                    <a:pt x="0" y="12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65" name="Freeform 150"/>
            <p:cNvSpPr>
              <a:spLocks/>
            </p:cNvSpPr>
            <p:nvPr/>
          </p:nvSpPr>
          <p:spPr bwMode="auto">
            <a:xfrm>
              <a:off x="4295" y="2109"/>
              <a:ext cx="18" cy="24"/>
            </a:xfrm>
            <a:custGeom>
              <a:avLst/>
              <a:gdLst>
                <a:gd name="T0" fmla="*/ 18 w 18"/>
                <a:gd name="T1" fmla="*/ 0 h 24"/>
                <a:gd name="T2" fmla="*/ 18 w 18"/>
                <a:gd name="T3" fmla="*/ 6 h 24"/>
                <a:gd name="T4" fmla="*/ 18 w 18"/>
                <a:gd name="T5" fmla="*/ 6 h 24"/>
                <a:gd name="T6" fmla="*/ 12 w 18"/>
                <a:gd name="T7" fmla="*/ 12 h 24"/>
                <a:gd name="T8" fmla="*/ 12 w 18"/>
                <a:gd name="T9" fmla="*/ 18 h 24"/>
                <a:gd name="T10" fmla="*/ 12 w 18"/>
                <a:gd name="T11" fmla="*/ 18 h 24"/>
                <a:gd name="T12" fmla="*/ 6 w 18"/>
                <a:gd name="T13" fmla="*/ 24 h 24"/>
                <a:gd name="T14" fmla="*/ 6 w 18"/>
                <a:gd name="T15" fmla="*/ 24 h 24"/>
                <a:gd name="T16" fmla="*/ 0 w 18"/>
                <a:gd name="T17" fmla="*/ 24 h 24"/>
                <a:gd name="T18" fmla="*/ 0 w 18"/>
                <a:gd name="T19" fmla="*/ 24 h 24"/>
                <a:gd name="T20" fmla="*/ 0 w 18"/>
                <a:gd name="T21" fmla="*/ 18 h 24"/>
                <a:gd name="T22" fmla="*/ 6 w 18"/>
                <a:gd name="T23" fmla="*/ 18 h 24"/>
                <a:gd name="T24" fmla="*/ 6 w 18"/>
                <a:gd name="T25" fmla="*/ 12 h 24"/>
                <a:gd name="T26" fmla="*/ 12 w 18"/>
                <a:gd name="T27" fmla="*/ 12 h 24"/>
                <a:gd name="T28" fmla="*/ 18 w 18"/>
                <a:gd name="T29" fmla="*/ 6 h 24"/>
                <a:gd name="T30" fmla="*/ 18 w 18"/>
                <a:gd name="T31" fmla="*/ 6 h 24"/>
                <a:gd name="T32" fmla="*/ 18 w 18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24"/>
                <a:gd name="T53" fmla="*/ 18 w 18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24">
                  <a:moveTo>
                    <a:pt x="18" y="0"/>
                  </a:moveTo>
                  <a:lnTo>
                    <a:pt x="18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2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66" name="Freeform 151"/>
            <p:cNvSpPr>
              <a:spLocks/>
            </p:cNvSpPr>
            <p:nvPr/>
          </p:nvSpPr>
          <p:spPr bwMode="auto">
            <a:xfrm>
              <a:off x="4295" y="2097"/>
              <a:ext cx="24" cy="12"/>
            </a:xfrm>
            <a:custGeom>
              <a:avLst/>
              <a:gdLst>
                <a:gd name="T0" fmla="*/ 24 w 24"/>
                <a:gd name="T1" fmla="*/ 12 h 12"/>
                <a:gd name="T2" fmla="*/ 18 w 24"/>
                <a:gd name="T3" fmla="*/ 12 h 12"/>
                <a:gd name="T4" fmla="*/ 18 w 24"/>
                <a:gd name="T5" fmla="*/ 12 h 12"/>
                <a:gd name="T6" fmla="*/ 12 w 24"/>
                <a:gd name="T7" fmla="*/ 6 h 12"/>
                <a:gd name="T8" fmla="*/ 12 w 24"/>
                <a:gd name="T9" fmla="*/ 6 h 12"/>
                <a:gd name="T10" fmla="*/ 6 w 24"/>
                <a:gd name="T11" fmla="*/ 6 h 12"/>
                <a:gd name="T12" fmla="*/ 0 w 24"/>
                <a:gd name="T13" fmla="*/ 0 h 12"/>
                <a:gd name="T14" fmla="*/ 0 w 24"/>
                <a:gd name="T15" fmla="*/ 0 h 12"/>
                <a:gd name="T16" fmla="*/ 0 w 24"/>
                <a:gd name="T17" fmla="*/ 6 h 12"/>
                <a:gd name="T18" fmla="*/ 0 w 24"/>
                <a:gd name="T19" fmla="*/ 6 h 12"/>
                <a:gd name="T20" fmla="*/ 0 w 24"/>
                <a:gd name="T21" fmla="*/ 6 h 12"/>
                <a:gd name="T22" fmla="*/ 0 w 24"/>
                <a:gd name="T23" fmla="*/ 6 h 12"/>
                <a:gd name="T24" fmla="*/ 6 w 24"/>
                <a:gd name="T25" fmla="*/ 12 h 12"/>
                <a:gd name="T26" fmla="*/ 12 w 24"/>
                <a:gd name="T27" fmla="*/ 12 h 12"/>
                <a:gd name="T28" fmla="*/ 12 w 24"/>
                <a:gd name="T29" fmla="*/ 12 h 12"/>
                <a:gd name="T30" fmla="*/ 18 w 24"/>
                <a:gd name="T31" fmla="*/ 12 h 12"/>
                <a:gd name="T32" fmla="*/ 24 w 24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2"/>
                <a:gd name="T53" fmla="*/ 24 w 24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2">
                  <a:moveTo>
                    <a:pt x="24" y="12"/>
                  </a:moveTo>
                  <a:lnTo>
                    <a:pt x="18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67" name="Freeform 152"/>
            <p:cNvSpPr>
              <a:spLocks/>
            </p:cNvSpPr>
            <p:nvPr/>
          </p:nvSpPr>
          <p:spPr bwMode="auto">
            <a:xfrm>
              <a:off x="4283" y="2115"/>
              <a:ext cx="30" cy="6"/>
            </a:xfrm>
            <a:custGeom>
              <a:avLst/>
              <a:gdLst>
                <a:gd name="T0" fmla="*/ 30 w 30"/>
                <a:gd name="T1" fmla="*/ 0 h 6"/>
                <a:gd name="T2" fmla="*/ 24 w 30"/>
                <a:gd name="T3" fmla="*/ 0 h 6"/>
                <a:gd name="T4" fmla="*/ 24 w 30"/>
                <a:gd name="T5" fmla="*/ 0 h 6"/>
                <a:gd name="T6" fmla="*/ 18 w 30"/>
                <a:gd name="T7" fmla="*/ 0 h 6"/>
                <a:gd name="T8" fmla="*/ 12 w 30"/>
                <a:gd name="T9" fmla="*/ 0 h 6"/>
                <a:gd name="T10" fmla="*/ 12 w 30"/>
                <a:gd name="T11" fmla="*/ 0 h 6"/>
                <a:gd name="T12" fmla="*/ 6 w 30"/>
                <a:gd name="T13" fmla="*/ 0 h 6"/>
                <a:gd name="T14" fmla="*/ 6 w 30"/>
                <a:gd name="T15" fmla="*/ 0 h 6"/>
                <a:gd name="T16" fmla="*/ 0 w 30"/>
                <a:gd name="T17" fmla="*/ 0 h 6"/>
                <a:gd name="T18" fmla="*/ 6 w 30"/>
                <a:gd name="T19" fmla="*/ 6 h 6"/>
                <a:gd name="T20" fmla="*/ 6 w 30"/>
                <a:gd name="T21" fmla="*/ 6 h 6"/>
                <a:gd name="T22" fmla="*/ 6 w 30"/>
                <a:gd name="T23" fmla="*/ 6 h 6"/>
                <a:gd name="T24" fmla="*/ 12 w 30"/>
                <a:gd name="T25" fmla="*/ 0 h 6"/>
                <a:gd name="T26" fmla="*/ 18 w 30"/>
                <a:gd name="T27" fmla="*/ 0 h 6"/>
                <a:gd name="T28" fmla="*/ 24 w 30"/>
                <a:gd name="T29" fmla="*/ 0 h 6"/>
                <a:gd name="T30" fmla="*/ 24 w 30"/>
                <a:gd name="T31" fmla="*/ 0 h 6"/>
                <a:gd name="T32" fmla="*/ 30 w 3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6"/>
                <a:gd name="T53" fmla="*/ 30 w 3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6">
                  <a:moveTo>
                    <a:pt x="30" y="0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68" name="Freeform 153"/>
            <p:cNvSpPr>
              <a:spLocks/>
            </p:cNvSpPr>
            <p:nvPr/>
          </p:nvSpPr>
          <p:spPr bwMode="auto">
            <a:xfrm>
              <a:off x="4301" y="2085"/>
              <a:ext cx="24" cy="24"/>
            </a:xfrm>
            <a:custGeom>
              <a:avLst/>
              <a:gdLst>
                <a:gd name="T0" fmla="*/ 24 w 24"/>
                <a:gd name="T1" fmla="*/ 24 h 24"/>
                <a:gd name="T2" fmla="*/ 18 w 24"/>
                <a:gd name="T3" fmla="*/ 18 h 24"/>
                <a:gd name="T4" fmla="*/ 18 w 24"/>
                <a:gd name="T5" fmla="*/ 18 h 24"/>
                <a:gd name="T6" fmla="*/ 12 w 24"/>
                <a:gd name="T7" fmla="*/ 12 h 24"/>
                <a:gd name="T8" fmla="*/ 6 w 24"/>
                <a:gd name="T9" fmla="*/ 12 h 24"/>
                <a:gd name="T10" fmla="*/ 6 w 24"/>
                <a:gd name="T11" fmla="*/ 6 h 24"/>
                <a:gd name="T12" fmla="*/ 0 w 24"/>
                <a:gd name="T13" fmla="*/ 6 h 24"/>
                <a:gd name="T14" fmla="*/ 0 w 24"/>
                <a:gd name="T15" fmla="*/ 6 h 24"/>
                <a:gd name="T16" fmla="*/ 0 w 24"/>
                <a:gd name="T17" fmla="*/ 0 h 24"/>
                <a:gd name="T18" fmla="*/ 0 w 24"/>
                <a:gd name="T19" fmla="*/ 0 h 24"/>
                <a:gd name="T20" fmla="*/ 6 w 24"/>
                <a:gd name="T21" fmla="*/ 6 h 24"/>
                <a:gd name="T22" fmla="*/ 6 w 24"/>
                <a:gd name="T23" fmla="*/ 6 h 24"/>
                <a:gd name="T24" fmla="*/ 12 w 24"/>
                <a:gd name="T25" fmla="*/ 6 h 24"/>
                <a:gd name="T26" fmla="*/ 18 w 24"/>
                <a:gd name="T27" fmla="*/ 12 h 24"/>
                <a:gd name="T28" fmla="*/ 18 w 24"/>
                <a:gd name="T29" fmla="*/ 18 h 24"/>
                <a:gd name="T30" fmla="*/ 24 w 24"/>
                <a:gd name="T31" fmla="*/ 18 h 24"/>
                <a:gd name="T32" fmla="*/ 24 w 24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24" y="24"/>
                  </a:moveTo>
                  <a:lnTo>
                    <a:pt x="18" y="18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69" name="Freeform 154"/>
            <p:cNvSpPr>
              <a:spLocks/>
            </p:cNvSpPr>
            <p:nvPr/>
          </p:nvSpPr>
          <p:spPr bwMode="auto">
            <a:xfrm>
              <a:off x="4445" y="2091"/>
              <a:ext cx="6" cy="30"/>
            </a:xfrm>
            <a:custGeom>
              <a:avLst/>
              <a:gdLst>
                <a:gd name="T0" fmla="*/ 0 w 6"/>
                <a:gd name="T1" fmla="*/ 30 h 30"/>
                <a:gd name="T2" fmla="*/ 0 w 6"/>
                <a:gd name="T3" fmla="*/ 24 h 30"/>
                <a:gd name="T4" fmla="*/ 0 w 6"/>
                <a:gd name="T5" fmla="*/ 12 h 30"/>
                <a:gd name="T6" fmla="*/ 0 w 6"/>
                <a:gd name="T7" fmla="*/ 0 h 30"/>
                <a:gd name="T8" fmla="*/ 6 w 6"/>
                <a:gd name="T9" fmla="*/ 0 h 30"/>
                <a:gd name="T10" fmla="*/ 6 w 6"/>
                <a:gd name="T11" fmla="*/ 0 h 30"/>
                <a:gd name="T12" fmla="*/ 6 w 6"/>
                <a:gd name="T13" fmla="*/ 12 h 30"/>
                <a:gd name="T14" fmla="*/ 6 w 6"/>
                <a:gd name="T15" fmla="*/ 24 h 30"/>
                <a:gd name="T16" fmla="*/ 0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0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6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70" name="Freeform 155"/>
            <p:cNvSpPr>
              <a:spLocks/>
            </p:cNvSpPr>
            <p:nvPr/>
          </p:nvSpPr>
          <p:spPr bwMode="auto">
            <a:xfrm>
              <a:off x="4457" y="2097"/>
              <a:ext cx="12" cy="30"/>
            </a:xfrm>
            <a:custGeom>
              <a:avLst/>
              <a:gdLst>
                <a:gd name="T0" fmla="*/ 0 w 12"/>
                <a:gd name="T1" fmla="*/ 30 h 30"/>
                <a:gd name="T2" fmla="*/ 0 w 12"/>
                <a:gd name="T3" fmla="*/ 24 h 30"/>
                <a:gd name="T4" fmla="*/ 0 w 12"/>
                <a:gd name="T5" fmla="*/ 12 h 30"/>
                <a:gd name="T6" fmla="*/ 6 w 12"/>
                <a:gd name="T7" fmla="*/ 0 h 30"/>
                <a:gd name="T8" fmla="*/ 6 w 12"/>
                <a:gd name="T9" fmla="*/ 0 h 30"/>
                <a:gd name="T10" fmla="*/ 12 w 12"/>
                <a:gd name="T11" fmla="*/ 0 h 30"/>
                <a:gd name="T12" fmla="*/ 6 w 12"/>
                <a:gd name="T13" fmla="*/ 12 h 30"/>
                <a:gd name="T14" fmla="*/ 0 w 12"/>
                <a:gd name="T15" fmla="*/ 24 h 30"/>
                <a:gd name="T16" fmla="*/ 0 w 12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0" y="30"/>
                  </a:moveTo>
                  <a:lnTo>
                    <a:pt x="0" y="2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0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71" name="Freeform 156"/>
            <p:cNvSpPr>
              <a:spLocks/>
            </p:cNvSpPr>
            <p:nvPr/>
          </p:nvSpPr>
          <p:spPr bwMode="auto">
            <a:xfrm>
              <a:off x="4427" y="2079"/>
              <a:ext cx="6" cy="30"/>
            </a:xfrm>
            <a:custGeom>
              <a:avLst/>
              <a:gdLst>
                <a:gd name="T0" fmla="*/ 6 w 6"/>
                <a:gd name="T1" fmla="*/ 30 h 30"/>
                <a:gd name="T2" fmla="*/ 6 w 6"/>
                <a:gd name="T3" fmla="*/ 30 h 30"/>
                <a:gd name="T4" fmla="*/ 0 w 6"/>
                <a:gd name="T5" fmla="*/ 18 h 30"/>
                <a:gd name="T6" fmla="*/ 0 w 6"/>
                <a:gd name="T7" fmla="*/ 6 h 30"/>
                <a:gd name="T8" fmla="*/ 6 w 6"/>
                <a:gd name="T9" fmla="*/ 0 h 30"/>
                <a:gd name="T10" fmla="*/ 6 w 6"/>
                <a:gd name="T11" fmla="*/ 6 h 30"/>
                <a:gd name="T12" fmla="*/ 6 w 6"/>
                <a:gd name="T13" fmla="*/ 12 h 30"/>
                <a:gd name="T14" fmla="*/ 6 w 6"/>
                <a:gd name="T15" fmla="*/ 24 h 30"/>
                <a:gd name="T16" fmla="*/ 6 w 6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0"/>
                <a:gd name="T29" fmla="*/ 6 w 6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0">
                  <a:moveTo>
                    <a:pt x="6" y="30"/>
                  </a:moveTo>
                  <a:lnTo>
                    <a:pt x="6" y="30"/>
                  </a:lnTo>
                  <a:lnTo>
                    <a:pt x="0" y="18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6" y="24"/>
                  </a:lnTo>
                  <a:lnTo>
                    <a:pt x="6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72" name="Freeform 157"/>
            <p:cNvSpPr>
              <a:spLocks/>
            </p:cNvSpPr>
            <p:nvPr/>
          </p:nvSpPr>
          <p:spPr bwMode="auto">
            <a:xfrm>
              <a:off x="4409" y="2073"/>
              <a:ext cx="12" cy="36"/>
            </a:xfrm>
            <a:custGeom>
              <a:avLst/>
              <a:gdLst>
                <a:gd name="T0" fmla="*/ 12 w 12"/>
                <a:gd name="T1" fmla="*/ 36 h 36"/>
                <a:gd name="T2" fmla="*/ 6 w 12"/>
                <a:gd name="T3" fmla="*/ 24 h 36"/>
                <a:gd name="T4" fmla="*/ 0 w 12"/>
                <a:gd name="T5" fmla="*/ 12 h 36"/>
                <a:gd name="T6" fmla="*/ 0 w 12"/>
                <a:gd name="T7" fmla="*/ 6 h 36"/>
                <a:gd name="T8" fmla="*/ 0 w 12"/>
                <a:gd name="T9" fmla="*/ 0 h 36"/>
                <a:gd name="T10" fmla="*/ 6 w 12"/>
                <a:gd name="T11" fmla="*/ 0 h 36"/>
                <a:gd name="T12" fmla="*/ 12 w 12"/>
                <a:gd name="T13" fmla="*/ 12 h 36"/>
                <a:gd name="T14" fmla="*/ 12 w 12"/>
                <a:gd name="T15" fmla="*/ 24 h 36"/>
                <a:gd name="T16" fmla="*/ 12 w 12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6"/>
                <a:gd name="T29" fmla="*/ 12 w 1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6">
                  <a:moveTo>
                    <a:pt x="12" y="36"/>
                  </a:moveTo>
                  <a:lnTo>
                    <a:pt x="6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12"/>
                  </a:lnTo>
                  <a:lnTo>
                    <a:pt x="12" y="24"/>
                  </a:lnTo>
                  <a:lnTo>
                    <a:pt x="12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73" name="Freeform 158"/>
            <p:cNvSpPr>
              <a:spLocks/>
            </p:cNvSpPr>
            <p:nvPr/>
          </p:nvSpPr>
          <p:spPr bwMode="auto">
            <a:xfrm>
              <a:off x="4391" y="2061"/>
              <a:ext cx="12" cy="42"/>
            </a:xfrm>
            <a:custGeom>
              <a:avLst/>
              <a:gdLst>
                <a:gd name="T0" fmla="*/ 12 w 12"/>
                <a:gd name="T1" fmla="*/ 42 h 42"/>
                <a:gd name="T2" fmla="*/ 12 w 12"/>
                <a:gd name="T3" fmla="*/ 36 h 42"/>
                <a:gd name="T4" fmla="*/ 6 w 12"/>
                <a:gd name="T5" fmla="*/ 30 h 42"/>
                <a:gd name="T6" fmla="*/ 6 w 12"/>
                <a:gd name="T7" fmla="*/ 24 h 42"/>
                <a:gd name="T8" fmla="*/ 0 w 12"/>
                <a:gd name="T9" fmla="*/ 18 h 42"/>
                <a:gd name="T10" fmla="*/ 0 w 12"/>
                <a:gd name="T11" fmla="*/ 12 h 42"/>
                <a:gd name="T12" fmla="*/ 0 w 12"/>
                <a:gd name="T13" fmla="*/ 6 h 42"/>
                <a:gd name="T14" fmla="*/ 0 w 12"/>
                <a:gd name="T15" fmla="*/ 0 h 42"/>
                <a:gd name="T16" fmla="*/ 0 w 12"/>
                <a:gd name="T17" fmla="*/ 0 h 42"/>
                <a:gd name="T18" fmla="*/ 6 w 12"/>
                <a:gd name="T19" fmla="*/ 6 h 42"/>
                <a:gd name="T20" fmla="*/ 12 w 12"/>
                <a:gd name="T21" fmla="*/ 18 h 42"/>
                <a:gd name="T22" fmla="*/ 12 w 12"/>
                <a:gd name="T23" fmla="*/ 30 h 42"/>
                <a:gd name="T24" fmla="*/ 12 w 12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42"/>
                <a:gd name="T41" fmla="*/ 12 w 12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42">
                  <a:moveTo>
                    <a:pt x="12" y="42"/>
                  </a:moveTo>
                  <a:lnTo>
                    <a:pt x="12" y="36"/>
                  </a:lnTo>
                  <a:lnTo>
                    <a:pt x="6" y="30"/>
                  </a:lnTo>
                  <a:lnTo>
                    <a:pt x="6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8"/>
                  </a:lnTo>
                  <a:lnTo>
                    <a:pt x="12" y="30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74" name="Freeform 159"/>
            <p:cNvSpPr>
              <a:spLocks/>
            </p:cNvSpPr>
            <p:nvPr/>
          </p:nvSpPr>
          <p:spPr bwMode="auto">
            <a:xfrm>
              <a:off x="4349" y="2061"/>
              <a:ext cx="24" cy="42"/>
            </a:xfrm>
            <a:custGeom>
              <a:avLst/>
              <a:gdLst>
                <a:gd name="T0" fmla="*/ 24 w 24"/>
                <a:gd name="T1" fmla="*/ 42 h 42"/>
                <a:gd name="T2" fmla="*/ 18 w 24"/>
                <a:gd name="T3" fmla="*/ 36 h 42"/>
                <a:gd name="T4" fmla="*/ 18 w 24"/>
                <a:gd name="T5" fmla="*/ 30 h 42"/>
                <a:gd name="T6" fmla="*/ 12 w 24"/>
                <a:gd name="T7" fmla="*/ 24 h 42"/>
                <a:gd name="T8" fmla="*/ 6 w 24"/>
                <a:gd name="T9" fmla="*/ 18 h 42"/>
                <a:gd name="T10" fmla="*/ 6 w 24"/>
                <a:gd name="T11" fmla="*/ 12 h 42"/>
                <a:gd name="T12" fmla="*/ 0 w 24"/>
                <a:gd name="T13" fmla="*/ 6 h 42"/>
                <a:gd name="T14" fmla="*/ 0 w 24"/>
                <a:gd name="T15" fmla="*/ 0 h 42"/>
                <a:gd name="T16" fmla="*/ 0 w 24"/>
                <a:gd name="T17" fmla="*/ 0 h 42"/>
                <a:gd name="T18" fmla="*/ 6 w 24"/>
                <a:gd name="T19" fmla="*/ 0 h 42"/>
                <a:gd name="T20" fmla="*/ 6 w 24"/>
                <a:gd name="T21" fmla="*/ 6 h 42"/>
                <a:gd name="T22" fmla="*/ 12 w 24"/>
                <a:gd name="T23" fmla="*/ 12 h 42"/>
                <a:gd name="T24" fmla="*/ 12 w 24"/>
                <a:gd name="T25" fmla="*/ 18 h 42"/>
                <a:gd name="T26" fmla="*/ 18 w 24"/>
                <a:gd name="T27" fmla="*/ 24 h 42"/>
                <a:gd name="T28" fmla="*/ 18 w 24"/>
                <a:gd name="T29" fmla="*/ 30 h 42"/>
                <a:gd name="T30" fmla="*/ 24 w 24"/>
                <a:gd name="T31" fmla="*/ 36 h 42"/>
                <a:gd name="T32" fmla="*/ 24 w 24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2"/>
                <a:gd name="T53" fmla="*/ 24 w 24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2">
                  <a:moveTo>
                    <a:pt x="24" y="42"/>
                  </a:moveTo>
                  <a:lnTo>
                    <a:pt x="18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8" y="24"/>
                  </a:lnTo>
                  <a:lnTo>
                    <a:pt x="18" y="30"/>
                  </a:lnTo>
                  <a:lnTo>
                    <a:pt x="24" y="36"/>
                  </a:lnTo>
                  <a:lnTo>
                    <a:pt x="24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75" name="Freeform 160"/>
            <p:cNvSpPr>
              <a:spLocks/>
            </p:cNvSpPr>
            <p:nvPr/>
          </p:nvSpPr>
          <p:spPr bwMode="auto">
            <a:xfrm>
              <a:off x="4313" y="2067"/>
              <a:ext cx="24" cy="36"/>
            </a:xfrm>
            <a:custGeom>
              <a:avLst/>
              <a:gdLst>
                <a:gd name="T0" fmla="*/ 24 w 24"/>
                <a:gd name="T1" fmla="*/ 36 h 36"/>
                <a:gd name="T2" fmla="*/ 24 w 24"/>
                <a:gd name="T3" fmla="*/ 36 h 36"/>
                <a:gd name="T4" fmla="*/ 18 w 24"/>
                <a:gd name="T5" fmla="*/ 30 h 36"/>
                <a:gd name="T6" fmla="*/ 12 w 24"/>
                <a:gd name="T7" fmla="*/ 24 h 36"/>
                <a:gd name="T8" fmla="*/ 6 w 24"/>
                <a:gd name="T9" fmla="*/ 18 h 36"/>
                <a:gd name="T10" fmla="*/ 6 w 24"/>
                <a:gd name="T11" fmla="*/ 12 h 36"/>
                <a:gd name="T12" fmla="*/ 0 w 24"/>
                <a:gd name="T13" fmla="*/ 6 h 36"/>
                <a:gd name="T14" fmla="*/ 0 w 24"/>
                <a:gd name="T15" fmla="*/ 0 h 36"/>
                <a:gd name="T16" fmla="*/ 0 w 24"/>
                <a:gd name="T17" fmla="*/ 0 h 36"/>
                <a:gd name="T18" fmla="*/ 6 w 24"/>
                <a:gd name="T19" fmla="*/ 0 h 36"/>
                <a:gd name="T20" fmla="*/ 6 w 24"/>
                <a:gd name="T21" fmla="*/ 6 h 36"/>
                <a:gd name="T22" fmla="*/ 12 w 24"/>
                <a:gd name="T23" fmla="*/ 12 h 36"/>
                <a:gd name="T24" fmla="*/ 12 w 24"/>
                <a:gd name="T25" fmla="*/ 18 h 36"/>
                <a:gd name="T26" fmla="*/ 18 w 24"/>
                <a:gd name="T27" fmla="*/ 24 h 36"/>
                <a:gd name="T28" fmla="*/ 24 w 24"/>
                <a:gd name="T29" fmla="*/ 30 h 36"/>
                <a:gd name="T30" fmla="*/ 24 w 24"/>
                <a:gd name="T31" fmla="*/ 36 h 36"/>
                <a:gd name="T32" fmla="*/ 24 w 24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6"/>
                <a:gd name="T53" fmla="*/ 24 w 2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6">
                  <a:moveTo>
                    <a:pt x="24" y="36"/>
                  </a:moveTo>
                  <a:lnTo>
                    <a:pt x="24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24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76" name="Freeform 161"/>
            <p:cNvSpPr>
              <a:spLocks/>
            </p:cNvSpPr>
            <p:nvPr/>
          </p:nvSpPr>
          <p:spPr bwMode="auto">
            <a:xfrm>
              <a:off x="4367" y="2067"/>
              <a:ext cx="24" cy="36"/>
            </a:xfrm>
            <a:custGeom>
              <a:avLst/>
              <a:gdLst>
                <a:gd name="T0" fmla="*/ 24 w 24"/>
                <a:gd name="T1" fmla="*/ 36 h 36"/>
                <a:gd name="T2" fmla="*/ 18 w 24"/>
                <a:gd name="T3" fmla="*/ 30 h 36"/>
                <a:gd name="T4" fmla="*/ 12 w 24"/>
                <a:gd name="T5" fmla="*/ 24 h 36"/>
                <a:gd name="T6" fmla="*/ 12 w 24"/>
                <a:gd name="T7" fmla="*/ 18 h 36"/>
                <a:gd name="T8" fmla="*/ 6 w 24"/>
                <a:gd name="T9" fmla="*/ 12 h 36"/>
                <a:gd name="T10" fmla="*/ 0 w 24"/>
                <a:gd name="T11" fmla="*/ 6 h 36"/>
                <a:gd name="T12" fmla="*/ 0 w 24"/>
                <a:gd name="T13" fmla="*/ 0 h 36"/>
                <a:gd name="T14" fmla="*/ 0 w 24"/>
                <a:gd name="T15" fmla="*/ 0 h 36"/>
                <a:gd name="T16" fmla="*/ 0 w 24"/>
                <a:gd name="T17" fmla="*/ 0 h 36"/>
                <a:gd name="T18" fmla="*/ 6 w 24"/>
                <a:gd name="T19" fmla="*/ 0 h 36"/>
                <a:gd name="T20" fmla="*/ 6 w 24"/>
                <a:gd name="T21" fmla="*/ 0 h 36"/>
                <a:gd name="T22" fmla="*/ 12 w 24"/>
                <a:gd name="T23" fmla="*/ 6 h 36"/>
                <a:gd name="T24" fmla="*/ 12 w 24"/>
                <a:gd name="T25" fmla="*/ 12 h 36"/>
                <a:gd name="T26" fmla="*/ 18 w 24"/>
                <a:gd name="T27" fmla="*/ 18 h 36"/>
                <a:gd name="T28" fmla="*/ 18 w 24"/>
                <a:gd name="T29" fmla="*/ 24 h 36"/>
                <a:gd name="T30" fmla="*/ 18 w 24"/>
                <a:gd name="T31" fmla="*/ 30 h 36"/>
                <a:gd name="T32" fmla="*/ 24 w 24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6"/>
                <a:gd name="T53" fmla="*/ 24 w 2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6">
                  <a:moveTo>
                    <a:pt x="24" y="36"/>
                  </a:moveTo>
                  <a:lnTo>
                    <a:pt x="18" y="30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18" y="30"/>
                  </a:lnTo>
                  <a:lnTo>
                    <a:pt x="24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77" name="Freeform 162"/>
            <p:cNvSpPr>
              <a:spLocks/>
            </p:cNvSpPr>
            <p:nvPr/>
          </p:nvSpPr>
          <p:spPr bwMode="auto">
            <a:xfrm>
              <a:off x="4355" y="2097"/>
              <a:ext cx="30" cy="54"/>
            </a:xfrm>
            <a:custGeom>
              <a:avLst/>
              <a:gdLst>
                <a:gd name="T0" fmla="*/ 0 w 30"/>
                <a:gd name="T1" fmla="*/ 54 h 54"/>
                <a:gd name="T2" fmla="*/ 0 w 30"/>
                <a:gd name="T3" fmla="*/ 48 h 54"/>
                <a:gd name="T4" fmla="*/ 0 w 30"/>
                <a:gd name="T5" fmla="*/ 42 h 54"/>
                <a:gd name="T6" fmla="*/ 6 w 30"/>
                <a:gd name="T7" fmla="*/ 36 h 54"/>
                <a:gd name="T8" fmla="*/ 6 w 30"/>
                <a:gd name="T9" fmla="*/ 30 h 54"/>
                <a:gd name="T10" fmla="*/ 12 w 30"/>
                <a:gd name="T11" fmla="*/ 18 h 54"/>
                <a:gd name="T12" fmla="*/ 18 w 30"/>
                <a:gd name="T13" fmla="*/ 12 h 54"/>
                <a:gd name="T14" fmla="*/ 24 w 30"/>
                <a:gd name="T15" fmla="*/ 6 h 54"/>
                <a:gd name="T16" fmla="*/ 30 w 30"/>
                <a:gd name="T17" fmla="*/ 0 h 54"/>
                <a:gd name="T18" fmla="*/ 30 w 30"/>
                <a:gd name="T19" fmla="*/ 6 h 54"/>
                <a:gd name="T20" fmla="*/ 24 w 30"/>
                <a:gd name="T21" fmla="*/ 12 h 54"/>
                <a:gd name="T22" fmla="*/ 24 w 30"/>
                <a:gd name="T23" fmla="*/ 18 h 54"/>
                <a:gd name="T24" fmla="*/ 18 w 30"/>
                <a:gd name="T25" fmla="*/ 30 h 54"/>
                <a:gd name="T26" fmla="*/ 12 w 30"/>
                <a:gd name="T27" fmla="*/ 36 h 54"/>
                <a:gd name="T28" fmla="*/ 6 w 30"/>
                <a:gd name="T29" fmla="*/ 48 h 54"/>
                <a:gd name="T30" fmla="*/ 0 w 30"/>
                <a:gd name="T31" fmla="*/ 54 h 54"/>
                <a:gd name="T32" fmla="*/ 0 w 30"/>
                <a:gd name="T33" fmla="*/ 54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54"/>
                <a:gd name="T53" fmla="*/ 30 w 30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54">
                  <a:moveTo>
                    <a:pt x="0" y="54"/>
                  </a:moveTo>
                  <a:lnTo>
                    <a:pt x="0" y="48"/>
                  </a:lnTo>
                  <a:lnTo>
                    <a:pt x="0" y="42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30" y="6"/>
                  </a:lnTo>
                  <a:lnTo>
                    <a:pt x="24" y="12"/>
                  </a:lnTo>
                  <a:lnTo>
                    <a:pt x="24" y="18"/>
                  </a:lnTo>
                  <a:lnTo>
                    <a:pt x="18" y="30"/>
                  </a:lnTo>
                  <a:lnTo>
                    <a:pt x="12" y="36"/>
                  </a:lnTo>
                  <a:lnTo>
                    <a:pt x="6" y="48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78" name="Freeform 163"/>
            <p:cNvSpPr>
              <a:spLocks/>
            </p:cNvSpPr>
            <p:nvPr/>
          </p:nvSpPr>
          <p:spPr bwMode="auto">
            <a:xfrm>
              <a:off x="4331" y="2097"/>
              <a:ext cx="30" cy="42"/>
            </a:xfrm>
            <a:custGeom>
              <a:avLst/>
              <a:gdLst>
                <a:gd name="T0" fmla="*/ 0 w 30"/>
                <a:gd name="T1" fmla="*/ 42 h 42"/>
                <a:gd name="T2" fmla="*/ 0 w 30"/>
                <a:gd name="T3" fmla="*/ 42 h 42"/>
                <a:gd name="T4" fmla="*/ 0 w 30"/>
                <a:gd name="T5" fmla="*/ 36 h 42"/>
                <a:gd name="T6" fmla="*/ 6 w 30"/>
                <a:gd name="T7" fmla="*/ 30 h 42"/>
                <a:gd name="T8" fmla="*/ 6 w 30"/>
                <a:gd name="T9" fmla="*/ 24 h 42"/>
                <a:gd name="T10" fmla="*/ 12 w 30"/>
                <a:gd name="T11" fmla="*/ 18 h 42"/>
                <a:gd name="T12" fmla="*/ 18 w 30"/>
                <a:gd name="T13" fmla="*/ 12 h 42"/>
                <a:gd name="T14" fmla="*/ 24 w 30"/>
                <a:gd name="T15" fmla="*/ 6 h 42"/>
                <a:gd name="T16" fmla="*/ 30 w 30"/>
                <a:gd name="T17" fmla="*/ 0 h 42"/>
                <a:gd name="T18" fmla="*/ 24 w 30"/>
                <a:gd name="T19" fmla="*/ 6 h 42"/>
                <a:gd name="T20" fmla="*/ 18 w 30"/>
                <a:gd name="T21" fmla="*/ 12 h 42"/>
                <a:gd name="T22" fmla="*/ 18 w 30"/>
                <a:gd name="T23" fmla="*/ 18 h 42"/>
                <a:gd name="T24" fmla="*/ 12 w 30"/>
                <a:gd name="T25" fmla="*/ 30 h 42"/>
                <a:gd name="T26" fmla="*/ 6 w 30"/>
                <a:gd name="T27" fmla="*/ 36 h 42"/>
                <a:gd name="T28" fmla="*/ 6 w 30"/>
                <a:gd name="T29" fmla="*/ 42 h 42"/>
                <a:gd name="T30" fmla="*/ 0 w 30"/>
                <a:gd name="T31" fmla="*/ 42 h 42"/>
                <a:gd name="T32" fmla="*/ 0 w 30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42"/>
                <a:gd name="T53" fmla="*/ 30 w 30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42">
                  <a:moveTo>
                    <a:pt x="0" y="42"/>
                  </a:moveTo>
                  <a:lnTo>
                    <a:pt x="0" y="42"/>
                  </a:lnTo>
                  <a:lnTo>
                    <a:pt x="0" y="36"/>
                  </a:lnTo>
                  <a:lnTo>
                    <a:pt x="6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6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30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79" name="Freeform 164"/>
            <p:cNvSpPr>
              <a:spLocks/>
            </p:cNvSpPr>
            <p:nvPr/>
          </p:nvSpPr>
          <p:spPr bwMode="auto">
            <a:xfrm>
              <a:off x="4331" y="2061"/>
              <a:ext cx="24" cy="42"/>
            </a:xfrm>
            <a:custGeom>
              <a:avLst/>
              <a:gdLst>
                <a:gd name="T0" fmla="*/ 24 w 24"/>
                <a:gd name="T1" fmla="*/ 42 h 42"/>
                <a:gd name="T2" fmla="*/ 24 w 24"/>
                <a:gd name="T3" fmla="*/ 36 h 42"/>
                <a:gd name="T4" fmla="*/ 18 w 24"/>
                <a:gd name="T5" fmla="*/ 36 h 42"/>
                <a:gd name="T6" fmla="*/ 12 w 24"/>
                <a:gd name="T7" fmla="*/ 30 h 42"/>
                <a:gd name="T8" fmla="*/ 6 w 24"/>
                <a:gd name="T9" fmla="*/ 18 h 42"/>
                <a:gd name="T10" fmla="*/ 6 w 24"/>
                <a:gd name="T11" fmla="*/ 12 h 42"/>
                <a:gd name="T12" fmla="*/ 0 w 24"/>
                <a:gd name="T13" fmla="*/ 6 h 42"/>
                <a:gd name="T14" fmla="*/ 0 w 24"/>
                <a:gd name="T15" fmla="*/ 6 h 42"/>
                <a:gd name="T16" fmla="*/ 0 w 24"/>
                <a:gd name="T17" fmla="*/ 0 h 42"/>
                <a:gd name="T18" fmla="*/ 6 w 24"/>
                <a:gd name="T19" fmla="*/ 0 h 42"/>
                <a:gd name="T20" fmla="*/ 6 w 24"/>
                <a:gd name="T21" fmla="*/ 6 h 42"/>
                <a:gd name="T22" fmla="*/ 12 w 24"/>
                <a:gd name="T23" fmla="*/ 12 h 42"/>
                <a:gd name="T24" fmla="*/ 12 w 24"/>
                <a:gd name="T25" fmla="*/ 18 h 42"/>
                <a:gd name="T26" fmla="*/ 18 w 24"/>
                <a:gd name="T27" fmla="*/ 30 h 42"/>
                <a:gd name="T28" fmla="*/ 18 w 24"/>
                <a:gd name="T29" fmla="*/ 36 h 42"/>
                <a:gd name="T30" fmla="*/ 24 w 24"/>
                <a:gd name="T31" fmla="*/ 36 h 42"/>
                <a:gd name="T32" fmla="*/ 24 w 24"/>
                <a:gd name="T33" fmla="*/ 4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2"/>
                <a:gd name="T53" fmla="*/ 24 w 24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2">
                  <a:moveTo>
                    <a:pt x="24" y="42"/>
                  </a:moveTo>
                  <a:lnTo>
                    <a:pt x="24" y="36"/>
                  </a:lnTo>
                  <a:lnTo>
                    <a:pt x="18" y="36"/>
                  </a:lnTo>
                  <a:lnTo>
                    <a:pt x="12" y="30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24" y="36"/>
                  </a:lnTo>
                  <a:lnTo>
                    <a:pt x="24" y="4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80" name="Freeform 165"/>
            <p:cNvSpPr>
              <a:spLocks/>
            </p:cNvSpPr>
            <p:nvPr/>
          </p:nvSpPr>
          <p:spPr bwMode="auto">
            <a:xfrm>
              <a:off x="4194" y="2157"/>
              <a:ext cx="131" cy="29"/>
            </a:xfrm>
            <a:custGeom>
              <a:avLst/>
              <a:gdLst>
                <a:gd name="T0" fmla="*/ 131 w 131"/>
                <a:gd name="T1" fmla="*/ 23 h 29"/>
                <a:gd name="T2" fmla="*/ 131 w 131"/>
                <a:gd name="T3" fmla="*/ 29 h 29"/>
                <a:gd name="T4" fmla="*/ 131 w 131"/>
                <a:gd name="T5" fmla="*/ 29 h 29"/>
                <a:gd name="T6" fmla="*/ 131 w 131"/>
                <a:gd name="T7" fmla="*/ 29 h 29"/>
                <a:gd name="T8" fmla="*/ 125 w 131"/>
                <a:gd name="T9" fmla="*/ 29 h 29"/>
                <a:gd name="T10" fmla="*/ 119 w 131"/>
                <a:gd name="T11" fmla="*/ 23 h 29"/>
                <a:gd name="T12" fmla="*/ 113 w 131"/>
                <a:gd name="T13" fmla="*/ 17 h 29"/>
                <a:gd name="T14" fmla="*/ 101 w 131"/>
                <a:gd name="T15" fmla="*/ 11 h 29"/>
                <a:gd name="T16" fmla="*/ 95 w 131"/>
                <a:gd name="T17" fmla="*/ 5 h 29"/>
                <a:gd name="T18" fmla="*/ 84 w 131"/>
                <a:gd name="T19" fmla="*/ 5 h 29"/>
                <a:gd name="T20" fmla="*/ 78 w 131"/>
                <a:gd name="T21" fmla="*/ 5 h 29"/>
                <a:gd name="T22" fmla="*/ 66 w 131"/>
                <a:gd name="T23" fmla="*/ 5 h 29"/>
                <a:gd name="T24" fmla="*/ 60 w 131"/>
                <a:gd name="T25" fmla="*/ 5 h 29"/>
                <a:gd name="T26" fmla="*/ 54 w 131"/>
                <a:gd name="T27" fmla="*/ 5 h 29"/>
                <a:gd name="T28" fmla="*/ 42 w 131"/>
                <a:gd name="T29" fmla="*/ 5 h 29"/>
                <a:gd name="T30" fmla="*/ 36 w 131"/>
                <a:gd name="T31" fmla="*/ 5 h 29"/>
                <a:gd name="T32" fmla="*/ 24 w 131"/>
                <a:gd name="T33" fmla="*/ 5 h 29"/>
                <a:gd name="T34" fmla="*/ 18 w 131"/>
                <a:gd name="T35" fmla="*/ 5 h 29"/>
                <a:gd name="T36" fmla="*/ 12 w 131"/>
                <a:gd name="T37" fmla="*/ 11 h 29"/>
                <a:gd name="T38" fmla="*/ 6 w 131"/>
                <a:gd name="T39" fmla="*/ 11 h 29"/>
                <a:gd name="T40" fmla="*/ 0 w 131"/>
                <a:gd name="T41" fmla="*/ 11 h 29"/>
                <a:gd name="T42" fmla="*/ 6 w 131"/>
                <a:gd name="T43" fmla="*/ 11 h 29"/>
                <a:gd name="T44" fmla="*/ 6 w 131"/>
                <a:gd name="T45" fmla="*/ 5 h 29"/>
                <a:gd name="T46" fmla="*/ 12 w 131"/>
                <a:gd name="T47" fmla="*/ 5 h 29"/>
                <a:gd name="T48" fmla="*/ 24 w 131"/>
                <a:gd name="T49" fmla="*/ 0 h 29"/>
                <a:gd name="T50" fmla="*/ 30 w 131"/>
                <a:gd name="T51" fmla="*/ 0 h 29"/>
                <a:gd name="T52" fmla="*/ 42 w 131"/>
                <a:gd name="T53" fmla="*/ 0 h 29"/>
                <a:gd name="T54" fmla="*/ 54 w 131"/>
                <a:gd name="T55" fmla="*/ 0 h 29"/>
                <a:gd name="T56" fmla="*/ 60 w 131"/>
                <a:gd name="T57" fmla="*/ 0 h 29"/>
                <a:gd name="T58" fmla="*/ 72 w 131"/>
                <a:gd name="T59" fmla="*/ 0 h 29"/>
                <a:gd name="T60" fmla="*/ 84 w 131"/>
                <a:gd name="T61" fmla="*/ 0 h 29"/>
                <a:gd name="T62" fmla="*/ 95 w 131"/>
                <a:gd name="T63" fmla="*/ 0 h 29"/>
                <a:gd name="T64" fmla="*/ 101 w 131"/>
                <a:gd name="T65" fmla="*/ 5 h 29"/>
                <a:gd name="T66" fmla="*/ 113 w 131"/>
                <a:gd name="T67" fmla="*/ 5 h 29"/>
                <a:gd name="T68" fmla="*/ 119 w 131"/>
                <a:gd name="T69" fmla="*/ 11 h 29"/>
                <a:gd name="T70" fmla="*/ 125 w 131"/>
                <a:gd name="T71" fmla="*/ 17 h 29"/>
                <a:gd name="T72" fmla="*/ 131 w 131"/>
                <a:gd name="T73" fmla="*/ 23 h 2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31"/>
                <a:gd name="T112" fmla="*/ 0 h 29"/>
                <a:gd name="T113" fmla="*/ 131 w 131"/>
                <a:gd name="T114" fmla="*/ 29 h 2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31" h="29">
                  <a:moveTo>
                    <a:pt x="131" y="23"/>
                  </a:moveTo>
                  <a:lnTo>
                    <a:pt x="131" y="29"/>
                  </a:lnTo>
                  <a:lnTo>
                    <a:pt x="125" y="29"/>
                  </a:lnTo>
                  <a:lnTo>
                    <a:pt x="119" y="23"/>
                  </a:lnTo>
                  <a:lnTo>
                    <a:pt x="113" y="17"/>
                  </a:lnTo>
                  <a:lnTo>
                    <a:pt x="101" y="11"/>
                  </a:lnTo>
                  <a:lnTo>
                    <a:pt x="95" y="5"/>
                  </a:lnTo>
                  <a:lnTo>
                    <a:pt x="84" y="5"/>
                  </a:lnTo>
                  <a:lnTo>
                    <a:pt x="78" y="5"/>
                  </a:lnTo>
                  <a:lnTo>
                    <a:pt x="66" y="5"/>
                  </a:lnTo>
                  <a:lnTo>
                    <a:pt x="60" y="5"/>
                  </a:lnTo>
                  <a:lnTo>
                    <a:pt x="54" y="5"/>
                  </a:lnTo>
                  <a:lnTo>
                    <a:pt x="42" y="5"/>
                  </a:lnTo>
                  <a:lnTo>
                    <a:pt x="36" y="5"/>
                  </a:lnTo>
                  <a:lnTo>
                    <a:pt x="24" y="5"/>
                  </a:lnTo>
                  <a:lnTo>
                    <a:pt x="18" y="5"/>
                  </a:lnTo>
                  <a:lnTo>
                    <a:pt x="12" y="11"/>
                  </a:lnTo>
                  <a:lnTo>
                    <a:pt x="6" y="11"/>
                  </a:lnTo>
                  <a:lnTo>
                    <a:pt x="0" y="11"/>
                  </a:lnTo>
                  <a:lnTo>
                    <a:pt x="6" y="11"/>
                  </a:lnTo>
                  <a:lnTo>
                    <a:pt x="6" y="5"/>
                  </a:lnTo>
                  <a:lnTo>
                    <a:pt x="12" y="5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42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72" y="0"/>
                  </a:lnTo>
                  <a:lnTo>
                    <a:pt x="84" y="0"/>
                  </a:lnTo>
                  <a:lnTo>
                    <a:pt x="95" y="0"/>
                  </a:lnTo>
                  <a:lnTo>
                    <a:pt x="101" y="5"/>
                  </a:lnTo>
                  <a:lnTo>
                    <a:pt x="113" y="5"/>
                  </a:lnTo>
                  <a:lnTo>
                    <a:pt x="119" y="11"/>
                  </a:lnTo>
                  <a:lnTo>
                    <a:pt x="125" y="17"/>
                  </a:lnTo>
                  <a:lnTo>
                    <a:pt x="131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81" name="Freeform 166"/>
            <p:cNvSpPr>
              <a:spLocks/>
            </p:cNvSpPr>
            <p:nvPr/>
          </p:nvSpPr>
          <p:spPr bwMode="auto">
            <a:xfrm>
              <a:off x="4194" y="2162"/>
              <a:ext cx="18" cy="30"/>
            </a:xfrm>
            <a:custGeom>
              <a:avLst/>
              <a:gdLst>
                <a:gd name="T0" fmla="*/ 18 w 18"/>
                <a:gd name="T1" fmla="*/ 0 h 30"/>
                <a:gd name="T2" fmla="*/ 12 w 18"/>
                <a:gd name="T3" fmla="*/ 0 h 30"/>
                <a:gd name="T4" fmla="*/ 12 w 18"/>
                <a:gd name="T5" fmla="*/ 6 h 30"/>
                <a:gd name="T6" fmla="*/ 6 w 18"/>
                <a:gd name="T7" fmla="*/ 12 h 30"/>
                <a:gd name="T8" fmla="*/ 6 w 18"/>
                <a:gd name="T9" fmla="*/ 12 h 30"/>
                <a:gd name="T10" fmla="*/ 6 w 18"/>
                <a:gd name="T11" fmla="*/ 18 h 30"/>
                <a:gd name="T12" fmla="*/ 0 w 18"/>
                <a:gd name="T13" fmla="*/ 24 h 30"/>
                <a:gd name="T14" fmla="*/ 0 w 18"/>
                <a:gd name="T15" fmla="*/ 24 h 30"/>
                <a:gd name="T16" fmla="*/ 0 w 18"/>
                <a:gd name="T17" fmla="*/ 30 h 30"/>
                <a:gd name="T18" fmla="*/ 6 w 18"/>
                <a:gd name="T19" fmla="*/ 24 h 30"/>
                <a:gd name="T20" fmla="*/ 12 w 18"/>
                <a:gd name="T21" fmla="*/ 18 h 30"/>
                <a:gd name="T22" fmla="*/ 12 w 18"/>
                <a:gd name="T23" fmla="*/ 6 h 30"/>
                <a:gd name="T24" fmla="*/ 18 w 18"/>
                <a:gd name="T25" fmla="*/ 0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30"/>
                <a:gd name="T41" fmla="*/ 18 w 18"/>
                <a:gd name="T42" fmla="*/ 30 h 3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30">
                  <a:moveTo>
                    <a:pt x="18" y="0"/>
                  </a:moveTo>
                  <a:lnTo>
                    <a:pt x="12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2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82" name="Freeform 167"/>
            <p:cNvSpPr>
              <a:spLocks/>
            </p:cNvSpPr>
            <p:nvPr/>
          </p:nvSpPr>
          <p:spPr bwMode="auto">
            <a:xfrm>
              <a:off x="4206" y="2157"/>
              <a:ext cx="18" cy="35"/>
            </a:xfrm>
            <a:custGeom>
              <a:avLst/>
              <a:gdLst>
                <a:gd name="T0" fmla="*/ 0 w 18"/>
                <a:gd name="T1" fmla="*/ 35 h 35"/>
                <a:gd name="T2" fmla="*/ 0 w 18"/>
                <a:gd name="T3" fmla="*/ 29 h 35"/>
                <a:gd name="T4" fmla="*/ 0 w 18"/>
                <a:gd name="T5" fmla="*/ 29 h 35"/>
                <a:gd name="T6" fmla="*/ 0 w 18"/>
                <a:gd name="T7" fmla="*/ 23 h 35"/>
                <a:gd name="T8" fmla="*/ 0 w 18"/>
                <a:gd name="T9" fmla="*/ 17 h 35"/>
                <a:gd name="T10" fmla="*/ 6 w 18"/>
                <a:gd name="T11" fmla="*/ 17 h 35"/>
                <a:gd name="T12" fmla="*/ 12 w 18"/>
                <a:gd name="T13" fmla="*/ 11 h 35"/>
                <a:gd name="T14" fmla="*/ 12 w 18"/>
                <a:gd name="T15" fmla="*/ 5 h 35"/>
                <a:gd name="T16" fmla="*/ 18 w 18"/>
                <a:gd name="T17" fmla="*/ 0 h 35"/>
                <a:gd name="T18" fmla="*/ 18 w 18"/>
                <a:gd name="T19" fmla="*/ 5 h 35"/>
                <a:gd name="T20" fmla="*/ 12 w 18"/>
                <a:gd name="T21" fmla="*/ 11 h 35"/>
                <a:gd name="T22" fmla="*/ 12 w 18"/>
                <a:gd name="T23" fmla="*/ 17 h 35"/>
                <a:gd name="T24" fmla="*/ 6 w 18"/>
                <a:gd name="T25" fmla="*/ 17 h 35"/>
                <a:gd name="T26" fmla="*/ 6 w 18"/>
                <a:gd name="T27" fmla="*/ 23 h 35"/>
                <a:gd name="T28" fmla="*/ 0 w 18"/>
                <a:gd name="T29" fmla="*/ 29 h 35"/>
                <a:gd name="T30" fmla="*/ 0 w 18"/>
                <a:gd name="T31" fmla="*/ 29 h 35"/>
                <a:gd name="T32" fmla="*/ 0 w 18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5"/>
                <a:gd name="T53" fmla="*/ 18 w 18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5">
                  <a:moveTo>
                    <a:pt x="0" y="35"/>
                  </a:moveTo>
                  <a:lnTo>
                    <a:pt x="0" y="29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6" y="17"/>
                  </a:lnTo>
                  <a:lnTo>
                    <a:pt x="12" y="11"/>
                  </a:lnTo>
                  <a:lnTo>
                    <a:pt x="12" y="5"/>
                  </a:lnTo>
                  <a:lnTo>
                    <a:pt x="18" y="0"/>
                  </a:lnTo>
                  <a:lnTo>
                    <a:pt x="18" y="5"/>
                  </a:lnTo>
                  <a:lnTo>
                    <a:pt x="12" y="11"/>
                  </a:lnTo>
                  <a:lnTo>
                    <a:pt x="12" y="17"/>
                  </a:lnTo>
                  <a:lnTo>
                    <a:pt x="6" y="17"/>
                  </a:lnTo>
                  <a:lnTo>
                    <a:pt x="6" y="23"/>
                  </a:lnTo>
                  <a:lnTo>
                    <a:pt x="0" y="29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83" name="Freeform 168"/>
            <p:cNvSpPr>
              <a:spLocks/>
            </p:cNvSpPr>
            <p:nvPr/>
          </p:nvSpPr>
          <p:spPr bwMode="auto">
            <a:xfrm>
              <a:off x="4224" y="2157"/>
              <a:ext cx="24" cy="41"/>
            </a:xfrm>
            <a:custGeom>
              <a:avLst/>
              <a:gdLst>
                <a:gd name="T0" fmla="*/ 0 w 24"/>
                <a:gd name="T1" fmla="*/ 41 h 41"/>
                <a:gd name="T2" fmla="*/ 0 w 24"/>
                <a:gd name="T3" fmla="*/ 35 h 41"/>
                <a:gd name="T4" fmla="*/ 0 w 24"/>
                <a:gd name="T5" fmla="*/ 35 h 41"/>
                <a:gd name="T6" fmla="*/ 6 w 24"/>
                <a:gd name="T7" fmla="*/ 29 h 41"/>
                <a:gd name="T8" fmla="*/ 6 w 24"/>
                <a:gd name="T9" fmla="*/ 23 h 41"/>
                <a:gd name="T10" fmla="*/ 12 w 24"/>
                <a:gd name="T11" fmla="*/ 11 h 41"/>
                <a:gd name="T12" fmla="*/ 18 w 24"/>
                <a:gd name="T13" fmla="*/ 5 h 41"/>
                <a:gd name="T14" fmla="*/ 24 w 24"/>
                <a:gd name="T15" fmla="*/ 0 h 41"/>
                <a:gd name="T16" fmla="*/ 24 w 24"/>
                <a:gd name="T17" fmla="*/ 0 h 41"/>
                <a:gd name="T18" fmla="*/ 24 w 24"/>
                <a:gd name="T19" fmla="*/ 0 h 41"/>
                <a:gd name="T20" fmla="*/ 24 w 24"/>
                <a:gd name="T21" fmla="*/ 5 h 41"/>
                <a:gd name="T22" fmla="*/ 18 w 24"/>
                <a:gd name="T23" fmla="*/ 11 h 41"/>
                <a:gd name="T24" fmla="*/ 12 w 24"/>
                <a:gd name="T25" fmla="*/ 23 h 41"/>
                <a:gd name="T26" fmla="*/ 12 w 24"/>
                <a:gd name="T27" fmla="*/ 29 h 41"/>
                <a:gd name="T28" fmla="*/ 6 w 24"/>
                <a:gd name="T29" fmla="*/ 35 h 41"/>
                <a:gd name="T30" fmla="*/ 6 w 24"/>
                <a:gd name="T31" fmla="*/ 41 h 41"/>
                <a:gd name="T32" fmla="*/ 0 w 24"/>
                <a:gd name="T33" fmla="*/ 41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1"/>
                <a:gd name="T53" fmla="*/ 24 w 24"/>
                <a:gd name="T54" fmla="*/ 41 h 4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1">
                  <a:moveTo>
                    <a:pt x="0" y="41"/>
                  </a:moveTo>
                  <a:lnTo>
                    <a:pt x="0" y="35"/>
                  </a:lnTo>
                  <a:lnTo>
                    <a:pt x="6" y="29"/>
                  </a:lnTo>
                  <a:lnTo>
                    <a:pt x="6" y="23"/>
                  </a:lnTo>
                  <a:lnTo>
                    <a:pt x="12" y="11"/>
                  </a:lnTo>
                  <a:lnTo>
                    <a:pt x="18" y="5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18" y="11"/>
                  </a:lnTo>
                  <a:lnTo>
                    <a:pt x="12" y="23"/>
                  </a:lnTo>
                  <a:lnTo>
                    <a:pt x="12" y="29"/>
                  </a:lnTo>
                  <a:lnTo>
                    <a:pt x="6" y="35"/>
                  </a:lnTo>
                  <a:lnTo>
                    <a:pt x="6" y="41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84" name="Freeform 169"/>
            <p:cNvSpPr>
              <a:spLocks/>
            </p:cNvSpPr>
            <p:nvPr/>
          </p:nvSpPr>
          <p:spPr bwMode="auto">
            <a:xfrm>
              <a:off x="4248" y="2157"/>
              <a:ext cx="24" cy="47"/>
            </a:xfrm>
            <a:custGeom>
              <a:avLst/>
              <a:gdLst>
                <a:gd name="T0" fmla="*/ 0 w 24"/>
                <a:gd name="T1" fmla="*/ 47 h 47"/>
                <a:gd name="T2" fmla="*/ 0 w 24"/>
                <a:gd name="T3" fmla="*/ 41 h 47"/>
                <a:gd name="T4" fmla="*/ 0 w 24"/>
                <a:gd name="T5" fmla="*/ 35 h 47"/>
                <a:gd name="T6" fmla="*/ 0 w 24"/>
                <a:gd name="T7" fmla="*/ 29 h 47"/>
                <a:gd name="T8" fmla="*/ 6 w 24"/>
                <a:gd name="T9" fmla="*/ 23 h 47"/>
                <a:gd name="T10" fmla="*/ 12 w 24"/>
                <a:gd name="T11" fmla="*/ 17 h 47"/>
                <a:gd name="T12" fmla="*/ 18 w 24"/>
                <a:gd name="T13" fmla="*/ 11 h 47"/>
                <a:gd name="T14" fmla="*/ 24 w 24"/>
                <a:gd name="T15" fmla="*/ 5 h 47"/>
                <a:gd name="T16" fmla="*/ 24 w 24"/>
                <a:gd name="T17" fmla="*/ 0 h 47"/>
                <a:gd name="T18" fmla="*/ 24 w 24"/>
                <a:gd name="T19" fmla="*/ 5 h 47"/>
                <a:gd name="T20" fmla="*/ 24 w 24"/>
                <a:gd name="T21" fmla="*/ 11 h 47"/>
                <a:gd name="T22" fmla="*/ 18 w 24"/>
                <a:gd name="T23" fmla="*/ 17 h 47"/>
                <a:gd name="T24" fmla="*/ 12 w 24"/>
                <a:gd name="T25" fmla="*/ 23 h 47"/>
                <a:gd name="T26" fmla="*/ 6 w 24"/>
                <a:gd name="T27" fmla="*/ 35 h 47"/>
                <a:gd name="T28" fmla="*/ 6 w 24"/>
                <a:gd name="T29" fmla="*/ 41 h 47"/>
                <a:gd name="T30" fmla="*/ 0 w 24"/>
                <a:gd name="T31" fmla="*/ 41 h 47"/>
                <a:gd name="T32" fmla="*/ 0 w 24"/>
                <a:gd name="T33" fmla="*/ 47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7"/>
                <a:gd name="T53" fmla="*/ 24 w 24"/>
                <a:gd name="T54" fmla="*/ 47 h 4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7">
                  <a:moveTo>
                    <a:pt x="0" y="47"/>
                  </a:moveTo>
                  <a:lnTo>
                    <a:pt x="0" y="41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6" y="23"/>
                  </a:lnTo>
                  <a:lnTo>
                    <a:pt x="12" y="17"/>
                  </a:lnTo>
                  <a:lnTo>
                    <a:pt x="18" y="11"/>
                  </a:lnTo>
                  <a:lnTo>
                    <a:pt x="24" y="5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24" y="11"/>
                  </a:lnTo>
                  <a:lnTo>
                    <a:pt x="18" y="17"/>
                  </a:lnTo>
                  <a:lnTo>
                    <a:pt x="12" y="23"/>
                  </a:lnTo>
                  <a:lnTo>
                    <a:pt x="6" y="35"/>
                  </a:lnTo>
                  <a:lnTo>
                    <a:pt x="6" y="41"/>
                  </a:lnTo>
                  <a:lnTo>
                    <a:pt x="0" y="41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85" name="Freeform 170"/>
            <p:cNvSpPr>
              <a:spLocks/>
            </p:cNvSpPr>
            <p:nvPr/>
          </p:nvSpPr>
          <p:spPr bwMode="auto">
            <a:xfrm>
              <a:off x="4260" y="2162"/>
              <a:ext cx="29" cy="36"/>
            </a:xfrm>
            <a:custGeom>
              <a:avLst/>
              <a:gdLst>
                <a:gd name="T0" fmla="*/ 0 w 29"/>
                <a:gd name="T1" fmla="*/ 36 h 36"/>
                <a:gd name="T2" fmla="*/ 0 w 29"/>
                <a:gd name="T3" fmla="*/ 36 h 36"/>
                <a:gd name="T4" fmla="*/ 0 w 29"/>
                <a:gd name="T5" fmla="*/ 30 h 36"/>
                <a:gd name="T6" fmla="*/ 6 w 29"/>
                <a:gd name="T7" fmla="*/ 24 h 36"/>
                <a:gd name="T8" fmla="*/ 12 w 29"/>
                <a:gd name="T9" fmla="*/ 18 h 36"/>
                <a:gd name="T10" fmla="*/ 18 w 29"/>
                <a:gd name="T11" fmla="*/ 12 h 36"/>
                <a:gd name="T12" fmla="*/ 23 w 29"/>
                <a:gd name="T13" fmla="*/ 6 h 36"/>
                <a:gd name="T14" fmla="*/ 23 w 29"/>
                <a:gd name="T15" fmla="*/ 0 h 36"/>
                <a:gd name="T16" fmla="*/ 29 w 29"/>
                <a:gd name="T17" fmla="*/ 0 h 36"/>
                <a:gd name="T18" fmla="*/ 29 w 29"/>
                <a:gd name="T19" fmla="*/ 0 h 36"/>
                <a:gd name="T20" fmla="*/ 23 w 29"/>
                <a:gd name="T21" fmla="*/ 6 h 36"/>
                <a:gd name="T22" fmla="*/ 18 w 29"/>
                <a:gd name="T23" fmla="*/ 12 h 36"/>
                <a:gd name="T24" fmla="*/ 18 w 29"/>
                <a:gd name="T25" fmla="*/ 18 h 36"/>
                <a:gd name="T26" fmla="*/ 12 w 29"/>
                <a:gd name="T27" fmla="*/ 24 h 36"/>
                <a:gd name="T28" fmla="*/ 6 w 29"/>
                <a:gd name="T29" fmla="*/ 30 h 36"/>
                <a:gd name="T30" fmla="*/ 0 w 29"/>
                <a:gd name="T31" fmla="*/ 36 h 36"/>
                <a:gd name="T32" fmla="*/ 0 w 29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9"/>
                <a:gd name="T52" fmla="*/ 0 h 36"/>
                <a:gd name="T53" fmla="*/ 29 w 2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9" h="36">
                  <a:moveTo>
                    <a:pt x="0" y="36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3" y="6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23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2" y="24"/>
                  </a:lnTo>
                  <a:lnTo>
                    <a:pt x="6" y="3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86" name="Freeform 171"/>
            <p:cNvSpPr>
              <a:spLocks/>
            </p:cNvSpPr>
            <p:nvPr/>
          </p:nvSpPr>
          <p:spPr bwMode="auto">
            <a:xfrm>
              <a:off x="4278" y="2168"/>
              <a:ext cx="23" cy="30"/>
            </a:xfrm>
            <a:custGeom>
              <a:avLst/>
              <a:gdLst>
                <a:gd name="T0" fmla="*/ 0 w 23"/>
                <a:gd name="T1" fmla="*/ 30 h 30"/>
                <a:gd name="T2" fmla="*/ 0 w 23"/>
                <a:gd name="T3" fmla="*/ 24 h 30"/>
                <a:gd name="T4" fmla="*/ 0 w 23"/>
                <a:gd name="T5" fmla="*/ 24 h 30"/>
                <a:gd name="T6" fmla="*/ 0 w 23"/>
                <a:gd name="T7" fmla="*/ 18 h 30"/>
                <a:gd name="T8" fmla="*/ 5 w 23"/>
                <a:gd name="T9" fmla="*/ 12 h 30"/>
                <a:gd name="T10" fmla="*/ 11 w 23"/>
                <a:gd name="T11" fmla="*/ 6 h 30"/>
                <a:gd name="T12" fmla="*/ 11 w 23"/>
                <a:gd name="T13" fmla="*/ 6 h 30"/>
                <a:gd name="T14" fmla="*/ 17 w 23"/>
                <a:gd name="T15" fmla="*/ 0 h 30"/>
                <a:gd name="T16" fmla="*/ 23 w 23"/>
                <a:gd name="T17" fmla="*/ 0 h 30"/>
                <a:gd name="T18" fmla="*/ 23 w 23"/>
                <a:gd name="T19" fmla="*/ 0 h 30"/>
                <a:gd name="T20" fmla="*/ 17 w 23"/>
                <a:gd name="T21" fmla="*/ 6 h 30"/>
                <a:gd name="T22" fmla="*/ 11 w 23"/>
                <a:gd name="T23" fmla="*/ 12 h 30"/>
                <a:gd name="T24" fmla="*/ 11 w 23"/>
                <a:gd name="T25" fmla="*/ 18 h 30"/>
                <a:gd name="T26" fmla="*/ 5 w 23"/>
                <a:gd name="T27" fmla="*/ 24 h 30"/>
                <a:gd name="T28" fmla="*/ 5 w 23"/>
                <a:gd name="T29" fmla="*/ 24 h 30"/>
                <a:gd name="T30" fmla="*/ 0 w 23"/>
                <a:gd name="T31" fmla="*/ 30 h 30"/>
                <a:gd name="T32" fmla="*/ 0 w 23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30"/>
                <a:gd name="T53" fmla="*/ 23 w 23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30">
                  <a:moveTo>
                    <a:pt x="0" y="30"/>
                  </a:moveTo>
                  <a:lnTo>
                    <a:pt x="0" y="24"/>
                  </a:lnTo>
                  <a:lnTo>
                    <a:pt x="0" y="18"/>
                  </a:lnTo>
                  <a:lnTo>
                    <a:pt x="5" y="12"/>
                  </a:lnTo>
                  <a:lnTo>
                    <a:pt x="11" y="6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17" y="6"/>
                  </a:lnTo>
                  <a:lnTo>
                    <a:pt x="11" y="12"/>
                  </a:lnTo>
                  <a:lnTo>
                    <a:pt x="11" y="18"/>
                  </a:lnTo>
                  <a:lnTo>
                    <a:pt x="5" y="2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87" name="Freeform 172"/>
            <p:cNvSpPr>
              <a:spLocks/>
            </p:cNvSpPr>
            <p:nvPr/>
          </p:nvSpPr>
          <p:spPr bwMode="auto">
            <a:xfrm>
              <a:off x="4289" y="2174"/>
              <a:ext cx="24" cy="24"/>
            </a:xfrm>
            <a:custGeom>
              <a:avLst/>
              <a:gdLst>
                <a:gd name="T0" fmla="*/ 0 w 24"/>
                <a:gd name="T1" fmla="*/ 24 h 24"/>
                <a:gd name="T2" fmla="*/ 0 w 24"/>
                <a:gd name="T3" fmla="*/ 18 h 24"/>
                <a:gd name="T4" fmla="*/ 6 w 24"/>
                <a:gd name="T5" fmla="*/ 18 h 24"/>
                <a:gd name="T6" fmla="*/ 6 w 24"/>
                <a:gd name="T7" fmla="*/ 12 h 24"/>
                <a:gd name="T8" fmla="*/ 12 w 24"/>
                <a:gd name="T9" fmla="*/ 12 h 24"/>
                <a:gd name="T10" fmla="*/ 18 w 24"/>
                <a:gd name="T11" fmla="*/ 6 h 24"/>
                <a:gd name="T12" fmla="*/ 18 w 24"/>
                <a:gd name="T13" fmla="*/ 0 h 24"/>
                <a:gd name="T14" fmla="*/ 24 w 24"/>
                <a:gd name="T15" fmla="*/ 0 h 24"/>
                <a:gd name="T16" fmla="*/ 24 w 24"/>
                <a:gd name="T17" fmla="*/ 0 h 24"/>
                <a:gd name="T18" fmla="*/ 24 w 24"/>
                <a:gd name="T19" fmla="*/ 0 h 24"/>
                <a:gd name="T20" fmla="*/ 18 w 24"/>
                <a:gd name="T21" fmla="*/ 6 h 24"/>
                <a:gd name="T22" fmla="*/ 18 w 24"/>
                <a:gd name="T23" fmla="*/ 12 h 24"/>
                <a:gd name="T24" fmla="*/ 12 w 24"/>
                <a:gd name="T25" fmla="*/ 12 h 24"/>
                <a:gd name="T26" fmla="*/ 12 w 24"/>
                <a:gd name="T27" fmla="*/ 18 h 24"/>
                <a:gd name="T28" fmla="*/ 6 w 24"/>
                <a:gd name="T29" fmla="*/ 18 h 24"/>
                <a:gd name="T30" fmla="*/ 6 w 24"/>
                <a:gd name="T31" fmla="*/ 24 h 24"/>
                <a:gd name="T32" fmla="*/ 0 w 24"/>
                <a:gd name="T33" fmla="*/ 2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24"/>
                  </a:moveTo>
                  <a:lnTo>
                    <a:pt x="0" y="18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88" name="Freeform 173"/>
            <p:cNvSpPr>
              <a:spLocks/>
            </p:cNvSpPr>
            <p:nvPr/>
          </p:nvSpPr>
          <p:spPr bwMode="auto">
            <a:xfrm>
              <a:off x="4307" y="2180"/>
              <a:ext cx="12" cy="12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12 h 12"/>
                <a:gd name="T4" fmla="*/ 6 w 12"/>
                <a:gd name="T5" fmla="*/ 6 h 12"/>
                <a:gd name="T6" fmla="*/ 12 w 12"/>
                <a:gd name="T7" fmla="*/ 0 h 12"/>
                <a:gd name="T8" fmla="*/ 12 w 12"/>
                <a:gd name="T9" fmla="*/ 0 h 12"/>
                <a:gd name="T10" fmla="*/ 12 w 12"/>
                <a:gd name="T11" fmla="*/ 0 h 12"/>
                <a:gd name="T12" fmla="*/ 6 w 12"/>
                <a:gd name="T13" fmla="*/ 6 h 12"/>
                <a:gd name="T14" fmla="*/ 0 w 12"/>
                <a:gd name="T15" fmla="*/ 12 h 12"/>
                <a:gd name="T16" fmla="*/ 0 w 12"/>
                <a:gd name="T17" fmla="*/ 12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12"/>
                <a:gd name="T29" fmla="*/ 12 w 12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12">
                  <a:moveTo>
                    <a:pt x="0" y="12"/>
                  </a:moveTo>
                  <a:lnTo>
                    <a:pt x="0" y="12"/>
                  </a:lnTo>
                  <a:lnTo>
                    <a:pt x="6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89" name="Freeform 174"/>
            <p:cNvSpPr>
              <a:spLocks/>
            </p:cNvSpPr>
            <p:nvPr/>
          </p:nvSpPr>
          <p:spPr bwMode="auto">
            <a:xfrm>
              <a:off x="4182" y="2168"/>
              <a:ext cx="18" cy="18"/>
            </a:xfrm>
            <a:custGeom>
              <a:avLst/>
              <a:gdLst>
                <a:gd name="T0" fmla="*/ 18 w 18"/>
                <a:gd name="T1" fmla="*/ 0 h 18"/>
                <a:gd name="T2" fmla="*/ 18 w 18"/>
                <a:gd name="T3" fmla="*/ 0 h 18"/>
                <a:gd name="T4" fmla="*/ 12 w 18"/>
                <a:gd name="T5" fmla="*/ 12 h 18"/>
                <a:gd name="T6" fmla="*/ 6 w 18"/>
                <a:gd name="T7" fmla="*/ 18 h 18"/>
                <a:gd name="T8" fmla="*/ 6 w 18"/>
                <a:gd name="T9" fmla="*/ 18 h 18"/>
                <a:gd name="T10" fmla="*/ 0 w 18"/>
                <a:gd name="T11" fmla="*/ 12 h 18"/>
                <a:gd name="T12" fmla="*/ 6 w 18"/>
                <a:gd name="T13" fmla="*/ 12 h 18"/>
                <a:gd name="T14" fmla="*/ 6 w 18"/>
                <a:gd name="T15" fmla="*/ 6 h 18"/>
                <a:gd name="T16" fmla="*/ 6 w 18"/>
                <a:gd name="T17" fmla="*/ 6 h 18"/>
                <a:gd name="T18" fmla="*/ 12 w 18"/>
                <a:gd name="T19" fmla="*/ 6 h 18"/>
                <a:gd name="T20" fmla="*/ 18 w 18"/>
                <a:gd name="T21" fmla="*/ 0 h 18"/>
                <a:gd name="T22" fmla="*/ 18 w 18"/>
                <a:gd name="T23" fmla="*/ 0 h 18"/>
                <a:gd name="T24" fmla="*/ 18 w 18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18"/>
                <a:gd name="T41" fmla="*/ 18 w 18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18">
                  <a:moveTo>
                    <a:pt x="18" y="0"/>
                  </a:moveTo>
                  <a:lnTo>
                    <a:pt x="18" y="0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90" name="Freeform 175"/>
            <p:cNvSpPr>
              <a:spLocks/>
            </p:cNvSpPr>
            <p:nvPr/>
          </p:nvSpPr>
          <p:spPr bwMode="auto">
            <a:xfrm>
              <a:off x="4182" y="2157"/>
              <a:ext cx="18" cy="5"/>
            </a:xfrm>
            <a:custGeom>
              <a:avLst/>
              <a:gdLst>
                <a:gd name="T0" fmla="*/ 18 w 18"/>
                <a:gd name="T1" fmla="*/ 5 h 5"/>
                <a:gd name="T2" fmla="*/ 18 w 18"/>
                <a:gd name="T3" fmla="*/ 5 h 5"/>
                <a:gd name="T4" fmla="*/ 18 w 18"/>
                <a:gd name="T5" fmla="*/ 5 h 5"/>
                <a:gd name="T6" fmla="*/ 12 w 18"/>
                <a:gd name="T7" fmla="*/ 5 h 5"/>
                <a:gd name="T8" fmla="*/ 12 w 18"/>
                <a:gd name="T9" fmla="*/ 5 h 5"/>
                <a:gd name="T10" fmla="*/ 6 w 18"/>
                <a:gd name="T11" fmla="*/ 0 h 5"/>
                <a:gd name="T12" fmla="*/ 6 w 18"/>
                <a:gd name="T13" fmla="*/ 0 h 5"/>
                <a:gd name="T14" fmla="*/ 0 w 18"/>
                <a:gd name="T15" fmla="*/ 0 h 5"/>
                <a:gd name="T16" fmla="*/ 0 w 18"/>
                <a:gd name="T17" fmla="*/ 0 h 5"/>
                <a:gd name="T18" fmla="*/ 0 w 18"/>
                <a:gd name="T19" fmla="*/ 0 h 5"/>
                <a:gd name="T20" fmla="*/ 0 w 18"/>
                <a:gd name="T21" fmla="*/ 5 h 5"/>
                <a:gd name="T22" fmla="*/ 6 w 18"/>
                <a:gd name="T23" fmla="*/ 5 h 5"/>
                <a:gd name="T24" fmla="*/ 6 w 18"/>
                <a:gd name="T25" fmla="*/ 5 h 5"/>
                <a:gd name="T26" fmla="*/ 12 w 18"/>
                <a:gd name="T27" fmla="*/ 5 h 5"/>
                <a:gd name="T28" fmla="*/ 12 w 18"/>
                <a:gd name="T29" fmla="*/ 5 h 5"/>
                <a:gd name="T30" fmla="*/ 18 w 18"/>
                <a:gd name="T31" fmla="*/ 5 h 5"/>
                <a:gd name="T32" fmla="*/ 18 w 18"/>
                <a:gd name="T33" fmla="*/ 5 h 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5"/>
                <a:gd name="T53" fmla="*/ 18 w 18"/>
                <a:gd name="T54" fmla="*/ 5 h 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5">
                  <a:moveTo>
                    <a:pt x="18" y="5"/>
                  </a:moveTo>
                  <a:lnTo>
                    <a:pt x="18" y="5"/>
                  </a:lnTo>
                  <a:lnTo>
                    <a:pt x="12" y="5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6" y="5"/>
                  </a:lnTo>
                  <a:lnTo>
                    <a:pt x="12" y="5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91" name="Freeform 176"/>
            <p:cNvSpPr>
              <a:spLocks/>
            </p:cNvSpPr>
            <p:nvPr/>
          </p:nvSpPr>
          <p:spPr bwMode="auto">
            <a:xfrm>
              <a:off x="4176" y="2168"/>
              <a:ext cx="24" cy="6"/>
            </a:xfrm>
            <a:custGeom>
              <a:avLst/>
              <a:gdLst>
                <a:gd name="T0" fmla="*/ 24 w 24"/>
                <a:gd name="T1" fmla="*/ 0 h 6"/>
                <a:gd name="T2" fmla="*/ 18 w 24"/>
                <a:gd name="T3" fmla="*/ 0 h 6"/>
                <a:gd name="T4" fmla="*/ 18 w 24"/>
                <a:gd name="T5" fmla="*/ 0 h 6"/>
                <a:gd name="T6" fmla="*/ 12 w 24"/>
                <a:gd name="T7" fmla="*/ 0 h 6"/>
                <a:gd name="T8" fmla="*/ 12 w 24"/>
                <a:gd name="T9" fmla="*/ 0 h 6"/>
                <a:gd name="T10" fmla="*/ 6 w 24"/>
                <a:gd name="T11" fmla="*/ 0 h 6"/>
                <a:gd name="T12" fmla="*/ 6 w 24"/>
                <a:gd name="T13" fmla="*/ 0 h 6"/>
                <a:gd name="T14" fmla="*/ 0 w 24"/>
                <a:gd name="T15" fmla="*/ 0 h 6"/>
                <a:gd name="T16" fmla="*/ 0 w 24"/>
                <a:gd name="T17" fmla="*/ 0 h 6"/>
                <a:gd name="T18" fmla="*/ 0 w 24"/>
                <a:gd name="T19" fmla="*/ 6 h 6"/>
                <a:gd name="T20" fmla="*/ 0 w 24"/>
                <a:gd name="T21" fmla="*/ 6 h 6"/>
                <a:gd name="T22" fmla="*/ 6 w 24"/>
                <a:gd name="T23" fmla="*/ 6 h 6"/>
                <a:gd name="T24" fmla="*/ 12 w 24"/>
                <a:gd name="T25" fmla="*/ 6 h 6"/>
                <a:gd name="T26" fmla="*/ 12 w 24"/>
                <a:gd name="T27" fmla="*/ 0 h 6"/>
                <a:gd name="T28" fmla="*/ 18 w 24"/>
                <a:gd name="T29" fmla="*/ 0 h 6"/>
                <a:gd name="T30" fmla="*/ 18 w 24"/>
                <a:gd name="T31" fmla="*/ 0 h 6"/>
                <a:gd name="T32" fmla="*/ 24 w 24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6"/>
                <a:gd name="T53" fmla="*/ 24 w 2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6">
                  <a:moveTo>
                    <a:pt x="24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92" name="Freeform 177"/>
            <p:cNvSpPr>
              <a:spLocks/>
            </p:cNvSpPr>
            <p:nvPr/>
          </p:nvSpPr>
          <p:spPr bwMode="auto">
            <a:xfrm>
              <a:off x="4188" y="2145"/>
              <a:ext cx="24" cy="17"/>
            </a:xfrm>
            <a:custGeom>
              <a:avLst/>
              <a:gdLst>
                <a:gd name="T0" fmla="*/ 24 w 24"/>
                <a:gd name="T1" fmla="*/ 17 h 17"/>
                <a:gd name="T2" fmla="*/ 18 w 24"/>
                <a:gd name="T3" fmla="*/ 17 h 17"/>
                <a:gd name="T4" fmla="*/ 18 w 24"/>
                <a:gd name="T5" fmla="*/ 12 h 17"/>
                <a:gd name="T6" fmla="*/ 12 w 24"/>
                <a:gd name="T7" fmla="*/ 12 h 17"/>
                <a:gd name="T8" fmla="*/ 6 w 24"/>
                <a:gd name="T9" fmla="*/ 12 h 17"/>
                <a:gd name="T10" fmla="*/ 6 w 24"/>
                <a:gd name="T11" fmla="*/ 6 h 17"/>
                <a:gd name="T12" fmla="*/ 0 w 24"/>
                <a:gd name="T13" fmla="*/ 6 h 17"/>
                <a:gd name="T14" fmla="*/ 0 w 24"/>
                <a:gd name="T15" fmla="*/ 0 h 17"/>
                <a:gd name="T16" fmla="*/ 0 w 24"/>
                <a:gd name="T17" fmla="*/ 0 h 17"/>
                <a:gd name="T18" fmla="*/ 0 w 24"/>
                <a:gd name="T19" fmla="*/ 0 h 17"/>
                <a:gd name="T20" fmla="*/ 6 w 24"/>
                <a:gd name="T21" fmla="*/ 0 h 17"/>
                <a:gd name="T22" fmla="*/ 6 w 24"/>
                <a:gd name="T23" fmla="*/ 6 h 17"/>
                <a:gd name="T24" fmla="*/ 12 w 24"/>
                <a:gd name="T25" fmla="*/ 6 h 17"/>
                <a:gd name="T26" fmla="*/ 12 w 24"/>
                <a:gd name="T27" fmla="*/ 12 h 17"/>
                <a:gd name="T28" fmla="*/ 18 w 24"/>
                <a:gd name="T29" fmla="*/ 12 h 17"/>
                <a:gd name="T30" fmla="*/ 18 w 24"/>
                <a:gd name="T31" fmla="*/ 17 h 17"/>
                <a:gd name="T32" fmla="*/ 24 w 24"/>
                <a:gd name="T33" fmla="*/ 17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7"/>
                <a:gd name="T53" fmla="*/ 24 w 24"/>
                <a:gd name="T54" fmla="*/ 17 h 1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7">
                  <a:moveTo>
                    <a:pt x="24" y="17"/>
                  </a:moveTo>
                  <a:lnTo>
                    <a:pt x="18" y="17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17"/>
                  </a:lnTo>
                  <a:lnTo>
                    <a:pt x="24" y="17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93" name="Freeform 178"/>
            <p:cNvSpPr>
              <a:spLocks/>
            </p:cNvSpPr>
            <p:nvPr/>
          </p:nvSpPr>
          <p:spPr bwMode="auto">
            <a:xfrm>
              <a:off x="4313" y="2151"/>
              <a:ext cx="6" cy="23"/>
            </a:xfrm>
            <a:custGeom>
              <a:avLst/>
              <a:gdLst>
                <a:gd name="T0" fmla="*/ 0 w 6"/>
                <a:gd name="T1" fmla="*/ 23 h 23"/>
                <a:gd name="T2" fmla="*/ 0 w 6"/>
                <a:gd name="T3" fmla="*/ 17 h 23"/>
                <a:gd name="T4" fmla="*/ 0 w 6"/>
                <a:gd name="T5" fmla="*/ 11 h 23"/>
                <a:gd name="T6" fmla="*/ 0 w 6"/>
                <a:gd name="T7" fmla="*/ 0 h 23"/>
                <a:gd name="T8" fmla="*/ 0 w 6"/>
                <a:gd name="T9" fmla="*/ 0 h 23"/>
                <a:gd name="T10" fmla="*/ 6 w 6"/>
                <a:gd name="T11" fmla="*/ 0 h 23"/>
                <a:gd name="T12" fmla="*/ 6 w 6"/>
                <a:gd name="T13" fmla="*/ 6 h 23"/>
                <a:gd name="T14" fmla="*/ 0 w 6"/>
                <a:gd name="T15" fmla="*/ 17 h 23"/>
                <a:gd name="T16" fmla="*/ 0 w 6"/>
                <a:gd name="T17" fmla="*/ 23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3"/>
                <a:gd name="T29" fmla="*/ 6 w 6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3">
                  <a:moveTo>
                    <a:pt x="0" y="23"/>
                  </a:moveTo>
                  <a:lnTo>
                    <a:pt x="0" y="17"/>
                  </a:lnTo>
                  <a:lnTo>
                    <a:pt x="0" y="11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17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94" name="Freeform 179"/>
            <p:cNvSpPr>
              <a:spLocks/>
            </p:cNvSpPr>
            <p:nvPr/>
          </p:nvSpPr>
          <p:spPr bwMode="auto">
            <a:xfrm>
              <a:off x="4319" y="2151"/>
              <a:ext cx="12" cy="29"/>
            </a:xfrm>
            <a:custGeom>
              <a:avLst/>
              <a:gdLst>
                <a:gd name="T0" fmla="*/ 0 w 12"/>
                <a:gd name="T1" fmla="*/ 29 h 29"/>
                <a:gd name="T2" fmla="*/ 0 w 12"/>
                <a:gd name="T3" fmla="*/ 23 h 29"/>
                <a:gd name="T4" fmla="*/ 0 w 12"/>
                <a:gd name="T5" fmla="*/ 11 h 29"/>
                <a:gd name="T6" fmla="*/ 6 w 12"/>
                <a:gd name="T7" fmla="*/ 6 h 29"/>
                <a:gd name="T8" fmla="*/ 6 w 12"/>
                <a:gd name="T9" fmla="*/ 0 h 29"/>
                <a:gd name="T10" fmla="*/ 12 w 12"/>
                <a:gd name="T11" fmla="*/ 6 h 29"/>
                <a:gd name="T12" fmla="*/ 6 w 12"/>
                <a:gd name="T13" fmla="*/ 11 h 29"/>
                <a:gd name="T14" fmla="*/ 6 w 12"/>
                <a:gd name="T15" fmla="*/ 23 h 29"/>
                <a:gd name="T16" fmla="*/ 0 w 12"/>
                <a:gd name="T17" fmla="*/ 29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29"/>
                <a:gd name="T29" fmla="*/ 12 w 12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29">
                  <a:moveTo>
                    <a:pt x="0" y="29"/>
                  </a:moveTo>
                  <a:lnTo>
                    <a:pt x="0" y="23"/>
                  </a:lnTo>
                  <a:lnTo>
                    <a:pt x="0" y="11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6"/>
                  </a:lnTo>
                  <a:lnTo>
                    <a:pt x="6" y="11"/>
                  </a:lnTo>
                  <a:lnTo>
                    <a:pt x="6" y="23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95" name="Freeform 180"/>
            <p:cNvSpPr>
              <a:spLocks/>
            </p:cNvSpPr>
            <p:nvPr/>
          </p:nvSpPr>
          <p:spPr bwMode="auto">
            <a:xfrm>
              <a:off x="4295" y="2139"/>
              <a:ext cx="6" cy="29"/>
            </a:xfrm>
            <a:custGeom>
              <a:avLst/>
              <a:gdLst>
                <a:gd name="T0" fmla="*/ 6 w 6"/>
                <a:gd name="T1" fmla="*/ 29 h 29"/>
                <a:gd name="T2" fmla="*/ 6 w 6"/>
                <a:gd name="T3" fmla="*/ 23 h 29"/>
                <a:gd name="T4" fmla="*/ 0 w 6"/>
                <a:gd name="T5" fmla="*/ 18 h 29"/>
                <a:gd name="T6" fmla="*/ 0 w 6"/>
                <a:gd name="T7" fmla="*/ 6 h 29"/>
                <a:gd name="T8" fmla="*/ 6 w 6"/>
                <a:gd name="T9" fmla="*/ 0 h 29"/>
                <a:gd name="T10" fmla="*/ 6 w 6"/>
                <a:gd name="T11" fmla="*/ 6 h 29"/>
                <a:gd name="T12" fmla="*/ 6 w 6"/>
                <a:gd name="T13" fmla="*/ 12 h 29"/>
                <a:gd name="T14" fmla="*/ 6 w 6"/>
                <a:gd name="T15" fmla="*/ 18 h 29"/>
                <a:gd name="T16" fmla="*/ 6 w 6"/>
                <a:gd name="T17" fmla="*/ 29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9"/>
                <a:gd name="T29" fmla="*/ 6 w 6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9">
                  <a:moveTo>
                    <a:pt x="6" y="29"/>
                  </a:moveTo>
                  <a:lnTo>
                    <a:pt x="6" y="23"/>
                  </a:lnTo>
                  <a:lnTo>
                    <a:pt x="0" y="18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6" y="2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96" name="Freeform 181"/>
            <p:cNvSpPr>
              <a:spLocks/>
            </p:cNvSpPr>
            <p:nvPr/>
          </p:nvSpPr>
          <p:spPr bwMode="auto">
            <a:xfrm>
              <a:off x="4283" y="2133"/>
              <a:ext cx="6" cy="29"/>
            </a:xfrm>
            <a:custGeom>
              <a:avLst/>
              <a:gdLst>
                <a:gd name="T0" fmla="*/ 6 w 6"/>
                <a:gd name="T1" fmla="*/ 29 h 29"/>
                <a:gd name="T2" fmla="*/ 6 w 6"/>
                <a:gd name="T3" fmla="*/ 24 h 29"/>
                <a:gd name="T4" fmla="*/ 0 w 6"/>
                <a:gd name="T5" fmla="*/ 12 h 29"/>
                <a:gd name="T6" fmla="*/ 0 w 6"/>
                <a:gd name="T7" fmla="*/ 6 h 29"/>
                <a:gd name="T8" fmla="*/ 0 w 6"/>
                <a:gd name="T9" fmla="*/ 0 h 29"/>
                <a:gd name="T10" fmla="*/ 6 w 6"/>
                <a:gd name="T11" fmla="*/ 6 h 29"/>
                <a:gd name="T12" fmla="*/ 6 w 6"/>
                <a:gd name="T13" fmla="*/ 12 h 29"/>
                <a:gd name="T14" fmla="*/ 6 w 6"/>
                <a:gd name="T15" fmla="*/ 24 h 29"/>
                <a:gd name="T16" fmla="*/ 6 w 6"/>
                <a:gd name="T17" fmla="*/ 29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9"/>
                <a:gd name="T29" fmla="*/ 6 w 6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9">
                  <a:moveTo>
                    <a:pt x="6" y="29"/>
                  </a:moveTo>
                  <a:lnTo>
                    <a:pt x="6" y="24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6" y="24"/>
                  </a:lnTo>
                  <a:lnTo>
                    <a:pt x="6" y="29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97" name="Freeform 182"/>
            <p:cNvSpPr>
              <a:spLocks/>
            </p:cNvSpPr>
            <p:nvPr/>
          </p:nvSpPr>
          <p:spPr bwMode="auto">
            <a:xfrm>
              <a:off x="4266" y="2127"/>
              <a:ext cx="12" cy="30"/>
            </a:xfrm>
            <a:custGeom>
              <a:avLst/>
              <a:gdLst>
                <a:gd name="T0" fmla="*/ 12 w 12"/>
                <a:gd name="T1" fmla="*/ 30 h 30"/>
                <a:gd name="T2" fmla="*/ 6 w 12"/>
                <a:gd name="T3" fmla="*/ 24 h 30"/>
                <a:gd name="T4" fmla="*/ 0 w 12"/>
                <a:gd name="T5" fmla="*/ 12 h 30"/>
                <a:gd name="T6" fmla="*/ 0 w 12"/>
                <a:gd name="T7" fmla="*/ 0 h 30"/>
                <a:gd name="T8" fmla="*/ 0 w 12"/>
                <a:gd name="T9" fmla="*/ 0 h 30"/>
                <a:gd name="T10" fmla="*/ 6 w 12"/>
                <a:gd name="T11" fmla="*/ 6 h 30"/>
                <a:gd name="T12" fmla="*/ 6 w 12"/>
                <a:gd name="T13" fmla="*/ 12 h 30"/>
                <a:gd name="T14" fmla="*/ 12 w 12"/>
                <a:gd name="T15" fmla="*/ 24 h 30"/>
                <a:gd name="T16" fmla="*/ 12 w 12"/>
                <a:gd name="T17" fmla="*/ 3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12" y="30"/>
                  </a:moveTo>
                  <a:lnTo>
                    <a:pt x="6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24"/>
                  </a:lnTo>
                  <a:lnTo>
                    <a:pt x="12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98" name="Freeform 183"/>
            <p:cNvSpPr>
              <a:spLocks/>
            </p:cNvSpPr>
            <p:nvPr/>
          </p:nvSpPr>
          <p:spPr bwMode="auto">
            <a:xfrm>
              <a:off x="4230" y="2121"/>
              <a:ext cx="18" cy="36"/>
            </a:xfrm>
            <a:custGeom>
              <a:avLst/>
              <a:gdLst>
                <a:gd name="T0" fmla="*/ 18 w 18"/>
                <a:gd name="T1" fmla="*/ 36 h 36"/>
                <a:gd name="T2" fmla="*/ 18 w 18"/>
                <a:gd name="T3" fmla="*/ 36 h 36"/>
                <a:gd name="T4" fmla="*/ 12 w 18"/>
                <a:gd name="T5" fmla="*/ 30 h 36"/>
                <a:gd name="T6" fmla="*/ 12 w 18"/>
                <a:gd name="T7" fmla="*/ 24 h 36"/>
                <a:gd name="T8" fmla="*/ 6 w 18"/>
                <a:gd name="T9" fmla="*/ 18 h 36"/>
                <a:gd name="T10" fmla="*/ 6 w 18"/>
                <a:gd name="T11" fmla="*/ 12 h 36"/>
                <a:gd name="T12" fmla="*/ 0 w 18"/>
                <a:gd name="T13" fmla="*/ 6 h 36"/>
                <a:gd name="T14" fmla="*/ 0 w 18"/>
                <a:gd name="T15" fmla="*/ 6 h 36"/>
                <a:gd name="T16" fmla="*/ 6 w 18"/>
                <a:gd name="T17" fmla="*/ 0 h 36"/>
                <a:gd name="T18" fmla="*/ 6 w 18"/>
                <a:gd name="T19" fmla="*/ 0 h 36"/>
                <a:gd name="T20" fmla="*/ 6 w 18"/>
                <a:gd name="T21" fmla="*/ 6 h 36"/>
                <a:gd name="T22" fmla="*/ 12 w 18"/>
                <a:gd name="T23" fmla="*/ 12 h 36"/>
                <a:gd name="T24" fmla="*/ 12 w 18"/>
                <a:gd name="T25" fmla="*/ 18 h 36"/>
                <a:gd name="T26" fmla="*/ 12 w 18"/>
                <a:gd name="T27" fmla="*/ 24 h 36"/>
                <a:gd name="T28" fmla="*/ 18 w 18"/>
                <a:gd name="T29" fmla="*/ 30 h 36"/>
                <a:gd name="T30" fmla="*/ 18 w 18"/>
                <a:gd name="T31" fmla="*/ 36 h 36"/>
                <a:gd name="T32" fmla="*/ 18 w 18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6"/>
                <a:gd name="T53" fmla="*/ 18 w 18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6">
                  <a:moveTo>
                    <a:pt x="18" y="36"/>
                  </a:moveTo>
                  <a:lnTo>
                    <a:pt x="18" y="36"/>
                  </a:lnTo>
                  <a:lnTo>
                    <a:pt x="12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2" y="24"/>
                  </a:lnTo>
                  <a:lnTo>
                    <a:pt x="18" y="30"/>
                  </a:lnTo>
                  <a:lnTo>
                    <a:pt x="18" y="36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499" name="Freeform 184"/>
            <p:cNvSpPr>
              <a:spLocks/>
            </p:cNvSpPr>
            <p:nvPr/>
          </p:nvSpPr>
          <p:spPr bwMode="auto">
            <a:xfrm>
              <a:off x="4200" y="2127"/>
              <a:ext cx="24" cy="35"/>
            </a:xfrm>
            <a:custGeom>
              <a:avLst/>
              <a:gdLst>
                <a:gd name="T0" fmla="*/ 24 w 24"/>
                <a:gd name="T1" fmla="*/ 35 h 35"/>
                <a:gd name="T2" fmla="*/ 18 w 24"/>
                <a:gd name="T3" fmla="*/ 30 h 35"/>
                <a:gd name="T4" fmla="*/ 18 w 24"/>
                <a:gd name="T5" fmla="*/ 30 h 35"/>
                <a:gd name="T6" fmla="*/ 12 w 24"/>
                <a:gd name="T7" fmla="*/ 24 h 35"/>
                <a:gd name="T8" fmla="*/ 6 w 24"/>
                <a:gd name="T9" fmla="*/ 18 h 35"/>
                <a:gd name="T10" fmla="*/ 6 w 24"/>
                <a:gd name="T11" fmla="*/ 12 h 35"/>
                <a:gd name="T12" fmla="*/ 0 w 24"/>
                <a:gd name="T13" fmla="*/ 6 h 35"/>
                <a:gd name="T14" fmla="*/ 0 w 24"/>
                <a:gd name="T15" fmla="*/ 6 h 35"/>
                <a:gd name="T16" fmla="*/ 0 w 24"/>
                <a:gd name="T17" fmla="*/ 0 h 35"/>
                <a:gd name="T18" fmla="*/ 6 w 24"/>
                <a:gd name="T19" fmla="*/ 0 h 35"/>
                <a:gd name="T20" fmla="*/ 6 w 24"/>
                <a:gd name="T21" fmla="*/ 6 h 35"/>
                <a:gd name="T22" fmla="*/ 6 w 24"/>
                <a:gd name="T23" fmla="*/ 12 h 35"/>
                <a:gd name="T24" fmla="*/ 12 w 24"/>
                <a:gd name="T25" fmla="*/ 18 h 35"/>
                <a:gd name="T26" fmla="*/ 12 w 24"/>
                <a:gd name="T27" fmla="*/ 24 h 35"/>
                <a:gd name="T28" fmla="*/ 18 w 24"/>
                <a:gd name="T29" fmla="*/ 30 h 35"/>
                <a:gd name="T30" fmla="*/ 18 w 24"/>
                <a:gd name="T31" fmla="*/ 35 h 35"/>
                <a:gd name="T32" fmla="*/ 24 w 24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5"/>
                <a:gd name="T53" fmla="*/ 24 w 24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5">
                  <a:moveTo>
                    <a:pt x="24" y="35"/>
                  </a:moveTo>
                  <a:lnTo>
                    <a:pt x="18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2" y="24"/>
                  </a:lnTo>
                  <a:lnTo>
                    <a:pt x="18" y="30"/>
                  </a:lnTo>
                  <a:lnTo>
                    <a:pt x="18" y="35"/>
                  </a:lnTo>
                  <a:lnTo>
                    <a:pt x="24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00" name="Freeform 185"/>
            <p:cNvSpPr>
              <a:spLocks/>
            </p:cNvSpPr>
            <p:nvPr/>
          </p:nvSpPr>
          <p:spPr bwMode="auto">
            <a:xfrm>
              <a:off x="4248" y="2127"/>
              <a:ext cx="18" cy="30"/>
            </a:xfrm>
            <a:custGeom>
              <a:avLst/>
              <a:gdLst>
                <a:gd name="T0" fmla="*/ 18 w 18"/>
                <a:gd name="T1" fmla="*/ 30 h 30"/>
                <a:gd name="T2" fmla="*/ 12 w 18"/>
                <a:gd name="T3" fmla="*/ 30 h 30"/>
                <a:gd name="T4" fmla="*/ 12 w 18"/>
                <a:gd name="T5" fmla="*/ 24 h 30"/>
                <a:gd name="T6" fmla="*/ 6 w 18"/>
                <a:gd name="T7" fmla="*/ 18 h 30"/>
                <a:gd name="T8" fmla="*/ 0 w 18"/>
                <a:gd name="T9" fmla="*/ 12 h 30"/>
                <a:gd name="T10" fmla="*/ 0 w 18"/>
                <a:gd name="T11" fmla="*/ 6 h 30"/>
                <a:gd name="T12" fmla="*/ 0 w 18"/>
                <a:gd name="T13" fmla="*/ 6 h 30"/>
                <a:gd name="T14" fmla="*/ 0 w 18"/>
                <a:gd name="T15" fmla="*/ 0 h 30"/>
                <a:gd name="T16" fmla="*/ 0 w 18"/>
                <a:gd name="T17" fmla="*/ 0 h 30"/>
                <a:gd name="T18" fmla="*/ 0 w 18"/>
                <a:gd name="T19" fmla="*/ 0 h 30"/>
                <a:gd name="T20" fmla="*/ 6 w 18"/>
                <a:gd name="T21" fmla="*/ 6 h 30"/>
                <a:gd name="T22" fmla="*/ 6 w 18"/>
                <a:gd name="T23" fmla="*/ 6 h 30"/>
                <a:gd name="T24" fmla="*/ 6 w 18"/>
                <a:gd name="T25" fmla="*/ 12 h 30"/>
                <a:gd name="T26" fmla="*/ 12 w 18"/>
                <a:gd name="T27" fmla="*/ 18 h 30"/>
                <a:gd name="T28" fmla="*/ 12 w 18"/>
                <a:gd name="T29" fmla="*/ 24 h 30"/>
                <a:gd name="T30" fmla="*/ 12 w 18"/>
                <a:gd name="T31" fmla="*/ 30 h 30"/>
                <a:gd name="T32" fmla="*/ 18 w 18"/>
                <a:gd name="T33" fmla="*/ 3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0"/>
                <a:gd name="T53" fmla="*/ 18 w 1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0">
                  <a:moveTo>
                    <a:pt x="18" y="30"/>
                  </a:moveTo>
                  <a:lnTo>
                    <a:pt x="12" y="30"/>
                  </a:lnTo>
                  <a:lnTo>
                    <a:pt x="12" y="24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2" y="24"/>
                  </a:lnTo>
                  <a:lnTo>
                    <a:pt x="12" y="30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01" name="Freeform 186"/>
            <p:cNvSpPr>
              <a:spLocks/>
            </p:cNvSpPr>
            <p:nvPr/>
          </p:nvSpPr>
          <p:spPr bwMode="auto">
            <a:xfrm>
              <a:off x="4236" y="2157"/>
              <a:ext cx="24" cy="41"/>
            </a:xfrm>
            <a:custGeom>
              <a:avLst/>
              <a:gdLst>
                <a:gd name="T0" fmla="*/ 0 w 24"/>
                <a:gd name="T1" fmla="*/ 41 h 41"/>
                <a:gd name="T2" fmla="*/ 0 w 24"/>
                <a:gd name="T3" fmla="*/ 41 h 41"/>
                <a:gd name="T4" fmla="*/ 0 w 24"/>
                <a:gd name="T5" fmla="*/ 35 h 41"/>
                <a:gd name="T6" fmla="*/ 0 w 24"/>
                <a:gd name="T7" fmla="*/ 29 h 41"/>
                <a:gd name="T8" fmla="*/ 6 w 24"/>
                <a:gd name="T9" fmla="*/ 23 h 41"/>
                <a:gd name="T10" fmla="*/ 12 w 24"/>
                <a:gd name="T11" fmla="*/ 11 h 41"/>
                <a:gd name="T12" fmla="*/ 18 w 24"/>
                <a:gd name="T13" fmla="*/ 5 h 41"/>
                <a:gd name="T14" fmla="*/ 24 w 24"/>
                <a:gd name="T15" fmla="*/ 0 h 41"/>
                <a:gd name="T16" fmla="*/ 24 w 24"/>
                <a:gd name="T17" fmla="*/ 0 h 41"/>
                <a:gd name="T18" fmla="*/ 24 w 24"/>
                <a:gd name="T19" fmla="*/ 0 h 41"/>
                <a:gd name="T20" fmla="*/ 24 w 24"/>
                <a:gd name="T21" fmla="*/ 5 h 41"/>
                <a:gd name="T22" fmla="*/ 18 w 24"/>
                <a:gd name="T23" fmla="*/ 17 h 41"/>
                <a:gd name="T24" fmla="*/ 12 w 24"/>
                <a:gd name="T25" fmla="*/ 23 h 41"/>
                <a:gd name="T26" fmla="*/ 6 w 24"/>
                <a:gd name="T27" fmla="*/ 29 h 41"/>
                <a:gd name="T28" fmla="*/ 6 w 24"/>
                <a:gd name="T29" fmla="*/ 35 h 41"/>
                <a:gd name="T30" fmla="*/ 0 w 24"/>
                <a:gd name="T31" fmla="*/ 41 h 41"/>
                <a:gd name="T32" fmla="*/ 0 w 24"/>
                <a:gd name="T33" fmla="*/ 41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41"/>
                <a:gd name="T53" fmla="*/ 24 w 24"/>
                <a:gd name="T54" fmla="*/ 41 h 4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41">
                  <a:moveTo>
                    <a:pt x="0" y="41"/>
                  </a:moveTo>
                  <a:lnTo>
                    <a:pt x="0" y="41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6" y="23"/>
                  </a:lnTo>
                  <a:lnTo>
                    <a:pt x="12" y="11"/>
                  </a:lnTo>
                  <a:lnTo>
                    <a:pt x="18" y="5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18" y="17"/>
                  </a:lnTo>
                  <a:lnTo>
                    <a:pt x="12" y="23"/>
                  </a:lnTo>
                  <a:lnTo>
                    <a:pt x="6" y="29"/>
                  </a:lnTo>
                  <a:lnTo>
                    <a:pt x="6" y="35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02" name="Freeform 187"/>
            <p:cNvSpPr>
              <a:spLocks/>
            </p:cNvSpPr>
            <p:nvPr/>
          </p:nvSpPr>
          <p:spPr bwMode="auto">
            <a:xfrm>
              <a:off x="4212" y="2157"/>
              <a:ext cx="24" cy="35"/>
            </a:xfrm>
            <a:custGeom>
              <a:avLst/>
              <a:gdLst>
                <a:gd name="T0" fmla="*/ 0 w 24"/>
                <a:gd name="T1" fmla="*/ 35 h 35"/>
                <a:gd name="T2" fmla="*/ 0 w 24"/>
                <a:gd name="T3" fmla="*/ 35 h 35"/>
                <a:gd name="T4" fmla="*/ 6 w 24"/>
                <a:gd name="T5" fmla="*/ 29 h 35"/>
                <a:gd name="T6" fmla="*/ 6 w 24"/>
                <a:gd name="T7" fmla="*/ 23 h 35"/>
                <a:gd name="T8" fmla="*/ 6 w 24"/>
                <a:gd name="T9" fmla="*/ 17 h 35"/>
                <a:gd name="T10" fmla="*/ 12 w 24"/>
                <a:gd name="T11" fmla="*/ 11 h 35"/>
                <a:gd name="T12" fmla="*/ 18 w 24"/>
                <a:gd name="T13" fmla="*/ 5 h 35"/>
                <a:gd name="T14" fmla="*/ 24 w 24"/>
                <a:gd name="T15" fmla="*/ 5 h 35"/>
                <a:gd name="T16" fmla="*/ 24 w 24"/>
                <a:gd name="T17" fmla="*/ 0 h 35"/>
                <a:gd name="T18" fmla="*/ 24 w 24"/>
                <a:gd name="T19" fmla="*/ 5 h 35"/>
                <a:gd name="T20" fmla="*/ 24 w 24"/>
                <a:gd name="T21" fmla="*/ 11 h 35"/>
                <a:gd name="T22" fmla="*/ 18 w 24"/>
                <a:gd name="T23" fmla="*/ 17 h 35"/>
                <a:gd name="T24" fmla="*/ 12 w 24"/>
                <a:gd name="T25" fmla="*/ 23 h 35"/>
                <a:gd name="T26" fmla="*/ 12 w 24"/>
                <a:gd name="T27" fmla="*/ 29 h 35"/>
                <a:gd name="T28" fmla="*/ 6 w 24"/>
                <a:gd name="T29" fmla="*/ 29 h 35"/>
                <a:gd name="T30" fmla="*/ 6 w 24"/>
                <a:gd name="T31" fmla="*/ 35 h 35"/>
                <a:gd name="T32" fmla="*/ 0 w 24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5"/>
                <a:gd name="T53" fmla="*/ 24 w 24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5">
                  <a:moveTo>
                    <a:pt x="0" y="35"/>
                  </a:moveTo>
                  <a:lnTo>
                    <a:pt x="0" y="35"/>
                  </a:lnTo>
                  <a:lnTo>
                    <a:pt x="6" y="29"/>
                  </a:lnTo>
                  <a:lnTo>
                    <a:pt x="6" y="23"/>
                  </a:lnTo>
                  <a:lnTo>
                    <a:pt x="6" y="17"/>
                  </a:lnTo>
                  <a:lnTo>
                    <a:pt x="12" y="11"/>
                  </a:lnTo>
                  <a:lnTo>
                    <a:pt x="18" y="5"/>
                  </a:lnTo>
                  <a:lnTo>
                    <a:pt x="24" y="5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24" y="11"/>
                  </a:lnTo>
                  <a:lnTo>
                    <a:pt x="18" y="17"/>
                  </a:lnTo>
                  <a:lnTo>
                    <a:pt x="12" y="23"/>
                  </a:lnTo>
                  <a:lnTo>
                    <a:pt x="12" y="29"/>
                  </a:lnTo>
                  <a:lnTo>
                    <a:pt x="6" y="29"/>
                  </a:lnTo>
                  <a:lnTo>
                    <a:pt x="6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03" name="Freeform 188"/>
            <p:cNvSpPr>
              <a:spLocks/>
            </p:cNvSpPr>
            <p:nvPr/>
          </p:nvSpPr>
          <p:spPr bwMode="auto">
            <a:xfrm>
              <a:off x="4212" y="2127"/>
              <a:ext cx="24" cy="35"/>
            </a:xfrm>
            <a:custGeom>
              <a:avLst/>
              <a:gdLst>
                <a:gd name="T0" fmla="*/ 24 w 24"/>
                <a:gd name="T1" fmla="*/ 35 h 35"/>
                <a:gd name="T2" fmla="*/ 24 w 24"/>
                <a:gd name="T3" fmla="*/ 30 h 35"/>
                <a:gd name="T4" fmla="*/ 18 w 24"/>
                <a:gd name="T5" fmla="*/ 24 h 35"/>
                <a:gd name="T6" fmla="*/ 12 w 24"/>
                <a:gd name="T7" fmla="*/ 18 h 35"/>
                <a:gd name="T8" fmla="*/ 12 w 24"/>
                <a:gd name="T9" fmla="*/ 18 h 35"/>
                <a:gd name="T10" fmla="*/ 6 w 24"/>
                <a:gd name="T11" fmla="*/ 12 h 35"/>
                <a:gd name="T12" fmla="*/ 6 w 24"/>
                <a:gd name="T13" fmla="*/ 6 h 35"/>
                <a:gd name="T14" fmla="*/ 0 w 24"/>
                <a:gd name="T15" fmla="*/ 0 h 35"/>
                <a:gd name="T16" fmla="*/ 6 w 24"/>
                <a:gd name="T17" fmla="*/ 0 h 35"/>
                <a:gd name="T18" fmla="*/ 6 w 24"/>
                <a:gd name="T19" fmla="*/ 0 h 35"/>
                <a:gd name="T20" fmla="*/ 6 w 24"/>
                <a:gd name="T21" fmla="*/ 0 h 35"/>
                <a:gd name="T22" fmla="*/ 12 w 24"/>
                <a:gd name="T23" fmla="*/ 6 h 35"/>
                <a:gd name="T24" fmla="*/ 12 w 24"/>
                <a:gd name="T25" fmla="*/ 12 h 35"/>
                <a:gd name="T26" fmla="*/ 18 w 24"/>
                <a:gd name="T27" fmla="*/ 18 h 35"/>
                <a:gd name="T28" fmla="*/ 18 w 24"/>
                <a:gd name="T29" fmla="*/ 24 h 35"/>
                <a:gd name="T30" fmla="*/ 24 w 24"/>
                <a:gd name="T31" fmla="*/ 30 h 35"/>
                <a:gd name="T32" fmla="*/ 24 w 24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35"/>
                <a:gd name="T53" fmla="*/ 24 w 24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35">
                  <a:moveTo>
                    <a:pt x="24" y="35"/>
                  </a:moveTo>
                  <a:lnTo>
                    <a:pt x="24" y="30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24" y="35"/>
                  </a:lnTo>
                  <a:close/>
                </a:path>
              </a:pathLst>
            </a:custGeom>
            <a:solidFill>
              <a:srgbClr val="0066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04" name="Freeform 189"/>
            <p:cNvSpPr>
              <a:spLocks/>
            </p:cNvSpPr>
            <p:nvPr/>
          </p:nvSpPr>
          <p:spPr bwMode="auto">
            <a:xfrm>
              <a:off x="5096" y="1636"/>
              <a:ext cx="89" cy="84"/>
            </a:xfrm>
            <a:custGeom>
              <a:avLst/>
              <a:gdLst>
                <a:gd name="T0" fmla="*/ 18 w 89"/>
                <a:gd name="T1" fmla="*/ 18 h 84"/>
                <a:gd name="T2" fmla="*/ 12 w 89"/>
                <a:gd name="T3" fmla="*/ 30 h 84"/>
                <a:gd name="T4" fmla="*/ 12 w 89"/>
                <a:gd name="T5" fmla="*/ 42 h 84"/>
                <a:gd name="T6" fmla="*/ 24 w 89"/>
                <a:gd name="T7" fmla="*/ 42 h 84"/>
                <a:gd name="T8" fmla="*/ 29 w 89"/>
                <a:gd name="T9" fmla="*/ 42 h 84"/>
                <a:gd name="T10" fmla="*/ 29 w 89"/>
                <a:gd name="T11" fmla="*/ 48 h 84"/>
                <a:gd name="T12" fmla="*/ 29 w 89"/>
                <a:gd name="T13" fmla="*/ 48 h 84"/>
                <a:gd name="T14" fmla="*/ 24 w 89"/>
                <a:gd name="T15" fmla="*/ 48 h 84"/>
                <a:gd name="T16" fmla="*/ 18 w 89"/>
                <a:gd name="T17" fmla="*/ 42 h 84"/>
                <a:gd name="T18" fmla="*/ 6 w 89"/>
                <a:gd name="T19" fmla="*/ 48 h 84"/>
                <a:gd name="T20" fmla="*/ 0 w 89"/>
                <a:gd name="T21" fmla="*/ 54 h 84"/>
                <a:gd name="T22" fmla="*/ 6 w 89"/>
                <a:gd name="T23" fmla="*/ 66 h 84"/>
                <a:gd name="T24" fmla="*/ 12 w 89"/>
                <a:gd name="T25" fmla="*/ 66 h 84"/>
                <a:gd name="T26" fmla="*/ 18 w 89"/>
                <a:gd name="T27" fmla="*/ 66 h 84"/>
                <a:gd name="T28" fmla="*/ 24 w 89"/>
                <a:gd name="T29" fmla="*/ 66 h 84"/>
                <a:gd name="T30" fmla="*/ 29 w 89"/>
                <a:gd name="T31" fmla="*/ 60 h 84"/>
                <a:gd name="T32" fmla="*/ 24 w 89"/>
                <a:gd name="T33" fmla="*/ 72 h 84"/>
                <a:gd name="T34" fmla="*/ 24 w 89"/>
                <a:gd name="T35" fmla="*/ 84 h 84"/>
                <a:gd name="T36" fmla="*/ 29 w 89"/>
                <a:gd name="T37" fmla="*/ 84 h 84"/>
                <a:gd name="T38" fmla="*/ 41 w 89"/>
                <a:gd name="T39" fmla="*/ 84 h 84"/>
                <a:gd name="T40" fmla="*/ 41 w 89"/>
                <a:gd name="T41" fmla="*/ 72 h 84"/>
                <a:gd name="T42" fmla="*/ 41 w 89"/>
                <a:gd name="T43" fmla="*/ 66 h 84"/>
                <a:gd name="T44" fmla="*/ 41 w 89"/>
                <a:gd name="T45" fmla="*/ 60 h 84"/>
                <a:gd name="T46" fmla="*/ 41 w 89"/>
                <a:gd name="T47" fmla="*/ 66 h 84"/>
                <a:gd name="T48" fmla="*/ 47 w 89"/>
                <a:gd name="T49" fmla="*/ 72 h 84"/>
                <a:gd name="T50" fmla="*/ 59 w 89"/>
                <a:gd name="T51" fmla="*/ 72 h 84"/>
                <a:gd name="T52" fmla="*/ 71 w 89"/>
                <a:gd name="T53" fmla="*/ 78 h 84"/>
                <a:gd name="T54" fmla="*/ 83 w 89"/>
                <a:gd name="T55" fmla="*/ 72 h 84"/>
                <a:gd name="T56" fmla="*/ 83 w 89"/>
                <a:gd name="T57" fmla="*/ 66 h 84"/>
                <a:gd name="T58" fmla="*/ 83 w 89"/>
                <a:gd name="T59" fmla="*/ 60 h 84"/>
                <a:gd name="T60" fmla="*/ 71 w 89"/>
                <a:gd name="T61" fmla="*/ 54 h 84"/>
                <a:gd name="T62" fmla="*/ 59 w 89"/>
                <a:gd name="T63" fmla="*/ 54 h 84"/>
                <a:gd name="T64" fmla="*/ 65 w 89"/>
                <a:gd name="T65" fmla="*/ 42 h 84"/>
                <a:gd name="T66" fmla="*/ 77 w 89"/>
                <a:gd name="T67" fmla="*/ 42 h 84"/>
                <a:gd name="T68" fmla="*/ 89 w 89"/>
                <a:gd name="T69" fmla="*/ 36 h 84"/>
                <a:gd name="T70" fmla="*/ 89 w 89"/>
                <a:gd name="T71" fmla="*/ 24 h 84"/>
                <a:gd name="T72" fmla="*/ 77 w 89"/>
                <a:gd name="T73" fmla="*/ 18 h 84"/>
                <a:gd name="T74" fmla="*/ 65 w 89"/>
                <a:gd name="T75" fmla="*/ 24 h 84"/>
                <a:gd name="T76" fmla="*/ 65 w 89"/>
                <a:gd name="T77" fmla="*/ 30 h 84"/>
                <a:gd name="T78" fmla="*/ 59 w 89"/>
                <a:gd name="T79" fmla="*/ 36 h 84"/>
                <a:gd name="T80" fmla="*/ 53 w 89"/>
                <a:gd name="T81" fmla="*/ 36 h 84"/>
                <a:gd name="T82" fmla="*/ 53 w 89"/>
                <a:gd name="T83" fmla="*/ 30 h 84"/>
                <a:gd name="T84" fmla="*/ 53 w 89"/>
                <a:gd name="T85" fmla="*/ 24 h 84"/>
                <a:gd name="T86" fmla="*/ 65 w 89"/>
                <a:gd name="T87" fmla="*/ 12 h 84"/>
                <a:gd name="T88" fmla="*/ 59 w 89"/>
                <a:gd name="T89" fmla="*/ 0 h 84"/>
                <a:gd name="T90" fmla="*/ 47 w 89"/>
                <a:gd name="T91" fmla="*/ 0 h 84"/>
                <a:gd name="T92" fmla="*/ 41 w 89"/>
                <a:gd name="T93" fmla="*/ 6 h 84"/>
                <a:gd name="T94" fmla="*/ 35 w 89"/>
                <a:gd name="T95" fmla="*/ 12 h 84"/>
                <a:gd name="T96" fmla="*/ 41 w 89"/>
                <a:gd name="T97" fmla="*/ 18 h 84"/>
                <a:gd name="T98" fmla="*/ 41 w 89"/>
                <a:gd name="T99" fmla="*/ 24 h 84"/>
                <a:gd name="T100" fmla="*/ 41 w 89"/>
                <a:gd name="T101" fmla="*/ 36 h 84"/>
                <a:gd name="T102" fmla="*/ 35 w 89"/>
                <a:gd name="T103" fmla="*/ 36 h 84"/>
                <a:gd name="T104" fmla="*/ 35 w 89"/>
                <a:gd name="T105" fmla="*/ 24 h 8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84"/>
                <a:gd name="T161" fmla="*/ 89 w 89"/>
                <a:gd name="T162" fmla="*/ 84 h 8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84">
                  <a:moveTo>
                    <a:pt x="24" y="18"/>
                  </a:moveTo>
                  <a:lnTo>
                    <a:pt x="18" y="18"/>
                  </a:lnTo>
                  <a:lnTo>
                    <a:pt x="12" y="24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12" y="42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9" y="42"/>
                  </a:lnTo>
                  <a:lnTo>
                    <a:pt x="29" y="48"/>
                  </a:lnTo>
                  <a:lnTo>
                    <a:pt x="24" y="48"/>
                  </a:lnTo>
                  <a:lnTo>
                    <a:pt x="18" y="48"/>
                  </a:lnTo>
                  <a:lnTo>
                    <a:pt x="18" y="42"/>
                  </a:lnTo>
                  <a:lnTo>
                    <a:pt x="12" y="42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8" y="66"/>
                  </a:lnTo>
                  <a:lnTo>
                    <a:pt x="24" y="66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29" y="66"/>
                  </a:lnTo>
                  <a:lnTo>
                    <a:pt x="24" y="72"/>
                  </a:lnTo>
                  <a:lnTo>
                    <a:pt x="24" y="78"/>
                  </a:lnTo>
                  <a:lnTo>
                    <a:pt x="24" y="84"/>
                  </a:lnTo>
                  <a:lnTo>
                    <a:pt x="29" y="84"/>
                  </a:lnTo>
                  <a:lnTo>
                    <a:pt x="35" y="84"/>
                  </a:lnTo>
                  <a:lnTo>
                    <a:pt x="41" y="84"/>
                  </a:lnTo>
                  <a:lnTo>
                    <a:pt x="41" y="78"/>
                  </a:lnTo>
                  <a:lnTo>
                    <a:pt x="41" y="72"/>
                  </a:lnTo>
                  <a:lnTo>
                    <a:pt x="41" y="66"/>
                  </a:lnTo>
                  <a:lnTo>
                    <a:pt x="41" y="60"/>
                  </a:lnTo>
                  <a:lnTo>
                    <a:pt x="41" y="66"/>
                  </a:lnTo>
                  <a:lnTo>
                    <a:pt x="47" y="66"/>
                  </a:lnTo>
                  <a:lnTo>
                    <a:pt x="47" y="72"/>
                  </a:lnTo>
                  <a:lnTo>
                    <a:pt x="53" y="72"/>
                  </a:lnTo>
                  <a:lnTo>
                    <a:pt x="59" y="72"/>
                  </a:lnTo>
                  <a:lnTo>
                    <a:pt x="65" y="72"/>
                  </a:lnTo>
                  <a:lnTo>
                    <a:pt x="65" y="78"/>
                  </a:lnTo>
                  <a:lnTo>
                    <a:pt x="71" y="78"/>
                  </a:lnTo>
                  <a:lnTo>
                    <a:pt x="77" y="78"/>
                  </a:lnTo>
                  <a:lnTo>
                    <a:pt x="77" y="72"/>
                  </a:lnTo>
                  <a:lnTo>
                    <a:pt x="83" y="72"/>
                  </a:lnTo>
                  <a:lnTo>
                    <a:pt x="83" y="66"/>
                  </a:lnTo>
                  <a:lnTo>
                    <a:pt x="83" y="60"/>
                  </a:lnTo>
                  <a:lnTo>
                    <a:pt x="77" y="54"/>
                  </a:lnTo>
                  <a:lnTo>
                    <a:pt x="71" y="54"/>
                  </a:lnTo>
                  <a:lnTo>
                    <a:pt x="65" y="54"/>
                  </a:lnTo>
                  <a:lnTo>
                    <a:pt x="59" y="54"/>
                  </a:lnTo>
                  <a:lnTo>
                    <a:pt x="59" y="48"/>
                  </a:lnTo>
                  <a:lnTo>
                    <a:pt x="65" y="48"/>
                  </a:lnTo>
                  <a:lnTo>
                    <a:pt x="65" y="42"/>
                  </a:lnTo>
                  <a:lnTo>
                    <a:pt x="71" y="42"/>
                  </a:lnTo>
                  <a:lnTo>
                    <a:pt x="77" y="42"/>
                  </a:lnTo>
                  <a:lnTo>
                    <a:pt x="83" y="36"/>
                  </a:lnTo>
                  <a:lnTo>
                    <a:pt x="89" y="36"/>
                  </a:lnTo>
                  <a:lnTo>
                    <a:pt x="89" y="30"/>
                  </a:lnTo>
                  <a:lnTo>
                    <a:pt x="89" y="24"/>
                  </a:lnTo>
                  <a:lnTo>
                    <a:pt x="83" y="18"/>
                  </a:lnTo>
                  <a:lnTo>
                    <a:pt x="77" y="18"/>
                  </a:lnTo>
                  <a:lnTo>
                    <a:pt x="71" y="18"/>
                  </a:lnTo>
                  <a:lnTo>
                    <a:pt x="65" y="24"/>
                  </a:lnTo>
                  <a:lnTo>
                    <a:pt x="65" y="30"/>
                  </a:lnTo>
                  <a:lnTo>
                    <a:pt x="65" y="36"/>
                  </a:lnTo>
                  <a:lnTo>
                    <a:pt x="59" y="36"/>
                  </a:lnTo>
                  <a:lnTo>
                    <a:pt x="53" y="42"/>
                  </a:lnTo>
                  <a:lnTo>
                    <a:pt x="53" y="36"/>
                  </a:lnTo>
                  <a:lnTo>
                    <a:pt x="47" y="36"/>
                  </a:lnTo>
                  <a:lnTo>
                    <a:pt x="53" y="30"/>
                  </a:lnTo>
                  <a:lnTo>
                    <a:pt x="53" y="24"/>
                  </a:lnTo>
                  <a:lnTo>
                    <a:pt x="59" y="18"/>
                  </a:lnTo>
                  <a:lnTo>
                    <a:pt x="65" y="12"/>
                  </a:lnTo>
                  <a:lnTo>
                    <a:pt x="59" y="6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41" y="0"/>
                  </a:lnTo>
                  <a:lnTo>
                    <a:pt x="41" y="6"/>
                  </a:lnTo>
                  <a:lnTo>
                    <a:pt x="35" y="6"/>
                  </a:lnTo>
                  <a:lnTo>
                    <a:pt x="35" y="12"/>
                  </a:lnTo>
                  <a:lnTo>
                    <a:pt x="41" y="18"/>
                  </a:lnTo>
                  <a:lnTo>
                    <a:pt x="41" y="24"/>
                  </a:lnTo>
                  <a:lnTo>
                    <a:pt x="41" y="30"/>
                  </a:lnTo>
                  <a:lnTo>
                    <a:pt x="41" y="36"/>
                  </a:lnTo>
                  <a:lnTo>
                    <a:pt x="35" y="36"/>
                  </a:lnTo>
                  <a:lnTo>
                    <a:pt x="35" y="30"/>
                  </a:lnTo>
                  <a:lnTo>
                    <a:pt x="35" y="24"/>
                  </a:lnTo>
                  <a:lnTo>
                    <a:pt x="29" y="18"/>
                  </a:lnTo>
                  <a:lnTo>
                    <a:pt x="24" y="18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05" name="Freeform 190"/>
            <p:cNvSpPr>
              <a:spLocks/>
            </p:cNvSpPr>
            <p:nvPr/>
          </p:nvSpPr>
          <p:spPr bwMode="auto">
            <a:xfrm>
              <a:off x="5036" y="1750"/>
              <a:ext cx="89" cy="155"/>
            </a:xfrm>
            <a:custGeom>
              <a:avLst/>
              <a:gdLst>
                <a:gd name="T0" fmla="*/ 89 w 89"/>
                <a:gd name="T1" fmla="*/ 0 h 155"/>
                <a:gd name="T2" fmla="*/ 84 w 89"/>
                <a:gd name="T3" fmla="*/ 12 h 155"/>
                <a:gd name="T4" fmla="*/ 72 w 89"/>
                <a:gd name="T5" fmla="*/ 18 h 155"/>
                <a:gd name="T6" fmla="*/ 66 w 89"/>
                <a:gd name="T7" fmla="*/ 24 h 155"/>
                <a:gd name="T8" fmla="*/ 54 w 89"/>
                <a:gd name="T9" fmla="*/ 30 h 155"/>
                <a:gd name="T10" fmla="*/ 48 w 89"/>
                <a:gd name="T11" fmla="*/ 36 h 155"/>
                <a:gd name="T12" fmla="*/ 36 w 89"/>
                <a:gd name="T13" fmla="*/ 36 h 155"/>
                <a:gd name="T14" fmla="*/ 30 w 89"/>
                <a:gd name="T15" fmla="*/ 42 h 155"/>
                <a:gd name="T16" fmla="*/ 18 w 89"/>
                <a:gd name="T17" fmla="*/ 42 h 155"/>
                <a:gd name="T18" fmla="*/ 18 w 89"/>
                <a:gd name="T19" fmla="*/ 42 h 155"/>
                <a:gd name="T20" fmla="*/ 18 w 89"/>
                <a:gd name="T21" fmla="*/ 48 h 155"/>
                <a:gd name="T22" fmla="*/ 18 w 89"/>
                <a:gd name="T23" fmla="*/ 54 h 155"/>
                <a:gd name="T24" fmla="*/ 18 w 89"/>
                <a:gd name="T25" fmla="*/ 54 h 155"/>
                <a:gd name="T26" fmla="*/ 12 w 89"/>
                <a:gd name="T27" fmla="*/ 60 h 155"/>
                <a:gd name="T28" fmla="*/ 12 w 89"/>
                <a:gd name="T29" fmla="*/ 66 h 155"/>
                <a:gd name="T30" fmla="*/ 6 w 89"/>
                <a:gd name="T31" fmla="*/ 66 h 155"/>
                <a:gd name="T32" fmla="*/ 0 w 89"/>
                <a:gd name="T33" fmla="*/ 72 h 155"/>
                <a:gd name="T34" fmla="*/ 6 w 89"/>
                <a:gd name="T35" fmla="*/ 84 h 155"/>
                <a:gd name="T36" fmla="*/ 12 w 89"/>
                <a:gd name="T37" fmla="*/ 96 h 155"/>
                <a:gd name="T38" fmla="*/ 12 w 89"/>
                <a:gd name="T39" fmla="*/ 108 h 155"/>
                <a:gd name="T40" fmla="*/ 6 w 89"/>
                <a:gd name="T41" fmla="*/ 114 h 155"/>
                <a:gd name="T42" fmla="*/ 12 w 89"/>
                <a:gd name="T43" fmla="*/ 120 h 155"/>
                <a:gd name="T44" fmla="*/ 18 w 89"/>
                <a:gd name="T45" fmla="*/ 120 h 155"/>
                <a:gd name="T46" fmla="*/ 24 w 89"/>
                <a:gd name="T47" fmla="*/ 125 h 155"/>
                <a:gd name="T48" fmla="*/ 30 w 89"/>
                <a:gd name="T49" fmla="*/ 125 h 155"/>
                <a:gd name="T50" fmla="*/ 30 w 89"/>
                <a:gd name="T51" fmla="*/ 131 h 155"/>
                <a:gd name="T52" fmla="*/ 36 w 89"/>
                <a:gd name="T53" fmla="*/ 137 h 155"/>
                <a:gd name="T54" fmla="*/ 42 w 89"/>
                <a:gd name="T55" fmla="*/ 143 h 155"/>
                <a:gd name="T56" fmla="*/ 42 w 89"/>
                <a:gd name="T57" fmla="*/ 155 h 155"/>
                <a:gd name="T58" fmla="*/ 48 w 89"/>
                <a:gd name="T59" fmla="*/ 149 h 155"/>
                <a:gd name="T60" fmla="*/ 48 w 89"/>
                <a:gd name="T61" fmla="*/ 143 h 155"/>
                <a:gd name="T62" fmla="*/ 54 w 89"/>
                <a:gd name="T63" fmla="*/ 137 h 155"/>
                <a:gd name="T64" fmla="*/ 60 w 89"/>
                <a:gd name="T65" fmla="*/ 131 h 155"/>
                <a:gd name="T66" fmla="*/ 60 w 89"/>
                <a:gd name="T67" fmla="*/ 125 h 155"/>
                <a:gd name="T68" fmla="*/ 66 w 89"/>
                <a:gd name="T69" fmla="*/ 125 h 155"/>
                <a:gd name="T70" fmla="*/ 78 w 89"/>
                <a:gd name="T71" fmla="*/ 120 h 155"/>
                <a:gd name="T72" fmla="*/ 84 w 89"/>
                <a:gd name="T73" fmla="*/ 120 h 155"/>
                <a:gd name="T74" fmla="*/ 78 w 89"/>
                <a:gd name="T75" fmla="*/ 114 h 155"/>
                <a:gd name="T76" fmla="*/ 78 w 89"/>
                <a:gd name="T77" fmla="*/ 102 h 155"/>
                <a:gd name="T78" fmla="*/ 78 w 89"/>
                <a:gd name="T79" fmla="*/ 96 h 155"/>
                <a:gd name="T80" fmla="*/ 84 w 89"/>
                <a:gd name="T81" fmla="*/ 84 h 155"/>
                <a:gd name="T82" fmla="*/ 78 w 89"/>
                <a:gd name="T83" fmla="*/ 66 h 155"/>
                <a:gd name="T84" fmla="*/ 78 w 89"/>
                <a:gd name="T85" fmla="*/ 54 h 155"/>
                <a:gd name="T86" fmla="*/ 78 w 89"/>
                <a:gd name="T87" fmla="*/ 36 h 155"/>
                <a:gd name="T88" fmla="*/ 78 w 89"/>
                <a:gd name="T89" fmla="*/ 24 h 155"/>
                <a:gd name="T90" fmla="*/ 84 w 89"/>
                <a:gd name="T91" fmla="*/ 18 h 155"/>
                <a:gd name="T92" fmla="*/ 84 w 89"/>
                <a:gd name="T93" fmla="*/ 12 h 155"/>
                <a:gd name="T94" fmla="*/ 89 w 89"/>
                <a:gd name="T95" fmla="*/ 6 h 155"/>
                <a:gd name="T96" fmla="*/ 89 w 89"/>
                <a:gd name="T97" fmla="*/ 6 h 155"/>
                <a:gd name="T98" fmla="*/ 89 w 89"/>
                <a:gd name="T99" fmla="*/ 6 h 155"/>
                <a:gd name="T100" fmla="*/ 89 w 89"/>
                <a:gd name="T101" fmla="*/ 6 h 155"/>
                <a:gd name="T102" fmla="*/ 89 w 89"/>
                <a:gd name="T103" fmla="*/ 0 h 155"/>
                <a:gd name="T104" fmla="*/ 89 w 89"/>
                <a:gd name="T105" fmla="*/ 0 h 155"/>
                <a:gd name="T106" fmla="*/ 89 w 89"/>
                <a:gd name="T107" fmla="*/ 0 h 15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9"/>
                <a:gd name="T163" fmla="*/ 0 h 155"/>
                <a:gd name="T164" fmla="*/ 89 w 89"/>
                <a:gd name="T165" fmla="*/ 155 h 15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9" h="155">
                  <a:moveTo>
                    <a:pt x="89" y="0"/>
                  </a:moveTo>
                  <a:lnTo>
                    <a:pt x="84" y="12"/>
                  </a:lnTo>
                  <a:lnTo>
                    <a:pt x="72" y="18"/>
                  </a:lnTo>
                  <a:lnTo>
                    <a:pt x="66" y="24"/>
                  </a:lnTo>
                  <a:lnTo>
                    <a:pt x="54" y="30"/>
                  </a:lnTo>
                  <a:lnTo>
                    <a:pt x="48" y="36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8" y="54"/>
                  </a:lnTo>
                  <a:lnTo>
                    <a:pt x="12" y="60"/>
                  </a:lnTo>
                  <a:lnTo>
                    <a:pt x="12" y="66"/>
                  </a:lnTo>
                  <a:lnTo>
                    <a:pt x="6" y="66"/>
                  </a:lnTo>
                  <a:lnTo>
                    <a:pt x="0" y="72"/>
                  </a:lnTo>
                  <a:lnTo>
                    <a:pt x="6" y="84"/>
                  </a:lnTo>
                  <a:lnTo>
                    <a:pt x="12" y="96"/>
                  </a:lnTo>
                  <a:lnTo>
                    <a:pt x="12" y="108"/>
                  </a:lnTo>
                  <a:lnTo>
                    <a:pt x="6" y="114"/>
                  </a:lnTo>
                  <a:lnTo>
                    <a:pt x="12" y="120"/>
                  </a:lnTo>
                  <a:lnTo>
                    <a:pt x="18" y="120"/>
                  </a:lnTo>
                  <a:lnTo>
                    <a:pt x="24" y="125"/>
                  </a:lnTo>
                  <a:lnTo>
                    <a:pt x="30" y="125"/>
                  </a:lnTo>
                  <a:lnTo>
                    <a:pt x="30" y="131"/>
                  </a:lnTo>
                  <a:lnTo>
                    <a:pt x="36" y="137"/>
                  </a:lnTo>
                  <a:lnTo>
                    <a:pt x="42" y="143"/>
                  </a:lnTo>
                  <a:lnTo>
                    <a:pt x="42" y="155"/>
                  </a:lnTo>
                  <a:lnTo>
                    <a:pt x="48" y="149"/>
                  </a:lnTo>
                  <a:lnTo>
                    <a:pt x="48" y="143"/>
                  </a:lnTo>
                  <a:lnTo>
                    <a:pt x="54" y="137"/>
                  </a:lnTo>
                  <a:lnTo>
                    <a:pt x="60" y="131"/>
                  </a:lnTo>
                  <a:lnTo>
                    <a:pt x="60" y="125"/>
                  </a:lnTo>
                  <a:lnTo>
                    <a:pt x="66" y="125"/>
                  </a:lnTo>
                  <a:lnTo>
                    <a:pt x="78" y="120"/>
                  </a:lnTo>
                  <a:lnTo>
                    <a:pt x="84" y="120"/>
                  </a:lnTo>
                  <a:lnTo>
                    <a:pt x="78" y="114"/>
                  </a:lnTo>
                  <a:lnTo>
                    <a:pt x="78" y="102"/>
                  </a:lnTo>
                  <a:lnTo>
                    <a:pt x="78" y="96"/>
                  </a:lnTo>
                  <a:lnTo>
                    <a:pt x="84" y="84"/>
                  </a:lnTo>
                  <a:lnTo>
                    <a:pt x="78" y="66"/>
                  </a:lnTo>
                  <a:lnTo>
                    <a:pt x="78" y="54"/>
                  </a:lnTo>
                  <a:lnTo>
                    <a:pt x="78" y="36"/>
                  </a:lnTo>
                  <a:lnTo>
                    <a:pt x="78" y="24"/>
                  </a:lnTo>
                  <a:lnTo>
                    <a:pt x="84" y="18"/>
                  </a:lnTo>
                  <a:lnTo>
                    <a:pt x="84" y="12"/>
                  </a:lnTo>
                  <a:lnTo>
                    <a:pt x="89" y="6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06" name="Freeform 191"/>
            <p:cNvSpPr>
              <a:spLocks/>
            </p:cNvSpPr>
            <p:nvPr/>
          </p:nvSpPr>
          <p:spPr bwMode="auto">
            <a:xfrm>
              <a:off x="5263" y="1714"/>
              <a:ext cx="167" cy="126"/>
            </a:xfrm>
            <a:custGeom>
              <a:avLst/>
              <a:gdLst>
                <a:gd name="T0" fmla="*/ 77 w 167"/>
                <a:gd name="T1" fmla="*/ 0 h 126"/>
                <a:gd name="T2" fmla="*/ 71 w 167"/>
                <a:gd name="T3" fmla="*/ 0 h 126"/>
                <a:gd name="T4" fmla="*/ 66 w 167"/>
                <a:gd name="T5" fmla="*/ 0 h 126"/>
                <a:gd name="T6" fmla="*/ 54 w 167"/>
                <a:gd name="T7" fmla="*/ 6 h 126"/>
                <a:gd name="T8" fmla="*/ 48 w 167"/>
                <a:gd name="T9" fmla="*/ 6 h 126"/>
                <a:gd name="T10" fmla="*/ 36 w 167"/>
                <a:gd name="T11" fmla="*/ 12 h 126"/>
                <a:gd name="T12" fmla="*/ 30 w 167"/>
                <a:gd name="T13" fmla="*/ 12 h 126"/>
                <a:gd name="T14" fmla="*/ 18 w 167"/>
                <a:gd name="T15" fmla="*/ 18 h 126"/>
                <a:gd name="T16" fmla="*/ 12 w 167"/>
                <a:gd name="T17" fmla="*/ 18 h 126"/>
                <a:gd name="T18" fmla="*/ 6 w 167"/>
                <a:gd name="T19" fmla="*/ 18 h 126"/>
                <a:gd name="T20" fmla="*/ 6 w 167"/>
                <a:gd name="T21" fmla="*/ 12 h 126"/>
                <a:gd name="T22" fmla="*/ 0 w 167"/>
                <a:gd name="T23" fmla="*/ 12 h 126"/>
                <a:gd name="T24" fmla="*/ 0 w 167"/>
                <a:gd name="T25" fmla="*/ 12 h 126"/>
                <a:gd name="T26" fmla="*/ 12 w 167"/>
                <a:gd name="T27" fmla="*/ 18 h 126"/>
                <a:gd name="T28" fmla="*/ 18 w 167"/>
                <a:gd name="T29" fmla="*/ 30 h 126"/>
                <a:gd name="T30" fmla="*/ 24 w 167"/>
                <a:gd name="T31" fmla="*/ 36 h 126"/>
                <a:gd name="T32" fmla="*/ 30 w 167"/>
                <a:gd name="T33" fmla="*/ 48 h 126"/>
                <a:gd name="T34" fmla="*/ 36 w 167"/>
                <a:gd name="T35" fmla="*/ 60 h 126"/>
                <a:gd name="T36" fmla="*/ 42 w 167"/>
                <a:gd name="T37" fmla="*/ 66 h 126"/>
                <a:gd name="T38" fmla="*/ 48 w 167"/>
                <a:gd name="T39" fmla="*/ 84 h 126"/>
                <a:gd name="T40" fmla="*/ 48 w 167"/>
                <a:gd name="T41" fmla="*/ 96 h 126"/>
                <a:gd name="T42" fmla="*/ 54 w 167"/>
                <a:gd name="T43" fmla="*/ 96 h 126"/>
                <a:gd name="T44" fmla="*/ 60 w 167"/>
                <a:gd name="T45" fmla="*/ 96 h 126"/>
                <a:gd name="T46" fmla="*/ 66 w 167"/>
                <a:gd name="T47" fmla="*/ 96 h 126"/>
                <a:gd name="T48" fmla="*/ 71 w 167"/>
                <a:gd name="T49" fmla="*/ 102 h 126"/>
                <a:gd name="T50" fmla="*/ 77 w 167"/>
                <a:gd name="T51" fmla="*/ 108 h 126"/>
                <a:gd name="T52" fmla="*/ 83 w 167"/>
                <a:gd name="T53" fmla="*/ 114 h 126"/>
                <a:gd name="T54" fmla="*/ 89 w 167"/>
                <a:gd name="T55" fmla="*/ 120 h 126"/>
                <a:gd name="T56" fmla="*/ 89 w 167"/>
                <a:gd name="T57" fmla="*/ 126 h 126"/>
                <a:gd name="T58" fmla="*/ 95 w 167"/>
                <a:gd name="T59" fmla="*/ 120 h 126"/>
                <a:gd name="T60" fmla="*/ 101 w 167"/>
                <a:gd name="T61" fmla="*/ 120 h 126"/>
                <a:gd name="T62" fmla="*/ 107 w 167"/>
                <a:gd name="T63" fmla="*/ 114 h 126"/>
                <a:gd name="T64" fmla="*/ 119 w 167"/>
                <a:gd name="T65" fmla="*/ 114 h 126"/>
                <a:gd name="T66" fmla="*/ 131 w 167"/>
                <a:gd name="T67" fmla="*/ 114 h 126"/>
                <a:gd name="T68" fmla="*/ 143 w 167"/>
                <a:gd name="T69" fmla="*/ 114 h 126"/>
                <a:gd name="T70" fmla="*/ 155 w 167"/>
                <a:gd name="T71" fmla="*/ 114 h 126"/>
                <a:gd name="T72" fmla="*/ 167 w 167"/>
                <a:gd name="T73" fmla="*/ 120 h 126"/>
                <a:gd name="T74" fmla="*/ 161 w 167"/>
                <a:gd name="T75" fmla="*/ 114 h 126"/>
                <a:gd name="T76" fmla="*/ 161 w 167"/>
                <a:gd name="T77" fmla="*/ 108 h 126"/>
                <a:gd name="T78" fmla="*/ 155 w 167"/>
                <a:gd name="T79" fmla="*/ 102 h 126"/>
                <a:gd name="T80" fmla="*/ 155 w 167"/>
                <a:gd name="T81" fmla="*/ 96 h 126"/>
                <a:gd name="T82" fmla="*/ 149 w 167"/>
                <a:gd name="T83" fmla="*/ 84 h 126"/>
                <a:gd name="T84" fmla="*/ 155 w 167"/>
                <a:gd name="T85" fmla="*/ 78 h 126"/>
                <a:gd name="T86" fmla="*/ 155 w 167"/>
                <a:gd name="T87" fmla="*/ 66 h 126"/>
                <a:gd name="T88" fmla="*/ 161 w 167"/>
                <a:gd name="T89" fmla="*/ 54 h 126"/>
                <a:gd name="T90" fmla="*/ 155 w 167"/>
                <a:gd name="T91" fmla="*/ 48 h 126"/>
                <a:gd name="T92" fmla="*/ 143 w 167"/>
                <a:gd name="T93" fmla="*/ 48 h 126"/>
                <a:gd name="T94" fmla="*/ 137 w 167"/>
                <a:gd name="T95" fmla="*/ 48 h 126"/>
                <a:gd name="T96" fmla="*/ 131 w 167"/>
                <a:gd name="T97" fmla="*/ 42 h 126"/>
                <a:gd name="T98" fmla="*/ 125 w 167"/>
                <a:gd name="T99" fmla="*/ 36 h 126"/>
                <a:gd name="T100" fmla="*/ 119 w 167"/>
                <a:gd name="T101" fmla="*/ 30 h 126"/>
                <a:gd name="T102" fmla="*/ 119 w 167"/>
                <a:gd name="T103" fmla="*/ 18 h 126"/>
                <a:gd name="T104" fmla="*/ 119 w 167"/>
                <a:gd name="T105" fmla="*/ 6 h 126"/>
                <a:gd name="T106" fmla="*/ 113 w 167"/>
                <a:gd name="T107" fmla="*/ 6 h 126"/>
                <a:gd name="T108" fmla="*/ 107 w 167"/>
                <a:gd name="T109" fmla="*/ 6 h 126"/>
                <a:gd name="T110" fmla="*/ 101 w 167"/>
                <a:gd name="T111" fmla="*/ 6 h 126"/>
                <a:gd name="T112" fmla="*/ 95 w 167"/>
                <a:gd name="T113" fmla="*/ 6 h 126"/>
                <a:gd name="T114" fmla="*/ 95 w 167"/>
                <a:gd name="T115" fmla="*/ 6 h 126"/>
                <a:gd name="T116" fmla="*/ 89 w 167"/>
                <a:gd name="T117" fmla="*/ 6 h 126"/>
                <a:gd name="T118" fmla="*/ 83 w 167"/>
                <a:gd name="T119" fmla="*/ 0 h 126"/>
                <a:gd name="T120" fmla="*/ 77 w 167"/>
                <a:gd name="T121" fmla="*/ 0 h 12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67"/>
                <a:gd name="T184" fmla="*/ 0 h 126"/>
                <a:gd name="T185" fmla="*/ 167 w 167"/>
                <a:gd name="T186" fmla="*/ 126 h 12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67" h="126">
                  <a:moveTo>
                    <a:pt x="77" y="0"/>
                  </a:moveTo>
                  <a:lnTo>
                    <a:pt x="71" y="0"/>
                  </a:lnTo>
                  <a:lnTo>
                    <a:pt x="66" y="0"/>
                  </a:lnTo>
                  <a:lnTo>
                    <a:pt x="54" y="6"/>
                  </a:lnTo>
                  <a:lnTo>
                    <a:pt x="48" y="6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12" y="18"/>
                  </a:lnTo>
                  <a:lnTo>
                    <a:pt x="18" y="30"/>
                  </a:lnTo>
                  <a:lnTo>
                    <a:pt x="24" y="36"/>
                  </a:lnTo>
                  <a:lnTo>
                    <a:pt x="30" y="48"/>
                  </a:lnTo>
                  <a:lnTo>
                    <a:pt x="36" y="60"/>
                  </a:lnTo>
                  <a:lnTo>
                    <a:pt x="42" y="66"/>
                  </a:lnTo>
                  <a:lnTo>
                    <a:pt x="48" y="84"/>
                  </a:lnTo>
                  <a:lnTo>
                    <a:pt x="48" y="96"/>
                  </a:lnTo>
                  <a:lnTo>
                    <a:pt x="54" y="96"/>
                  </a:lnTo>
                  <a:lnTo>
                    <a:pt x="60" y="96"/>
                  </a:lnTo>
                  <a:lnTo>
                    <a:pt x="66" y="96"/>
                  </a:lnTo>
                  <a:lnTo>
                    <a:pt x="71" y="102"/>
                  </a:lnTo>
                  <a:lnTo>
                    <a:pt x="77" y="108"/>
                  </a:lnTo>
                  <a:lnTo>
                    <a:pt x="83" y="114"/>
                  </a:lnTo>
                  <a:lnTo>
                    <a:pt x="89" y="120"/>
                  </a:lnTo>
                  <a:lnTo>
                    <a:pt x="89" y="126"/>
                  </a:lnTo>
                  <a:lnTo>
                    <a:pt x="95" y="120"/>
                  </a:lnTo>
                  <a:lnTo>
                    <a:pt x="101" y="120"/>
                  </a:lnTo>
                  <a:lnTo>
                    <a:pt x="107" y="114"/>
                  </a:lnTo>
                  <a:lnTo>
                    <a:pt x="119" y="114"/>
                  </a:lnTo>
                  <a:lnTo>
                    <a:pt x="131" y="114"/>
                  </a:lnTo>
                  <a:lnTo>
                    <a:pt x="143" y="114"/>
                  </a:lnTo>
                  <a:lnTo>
                    <a:pt x="155" y="114"/>
                  </a:lnTo>
                  <a:lnTo>
                    <a:pt x="167" y="120"/>
                  </a:lnTo>
                  <a:lnTo>
                    <a:pt x="161" y="114"/>
                  </a:lnTo>
                  <a:lnTo>
                    <a:pt x="161" y="108"/>
                  </a:lnTo>
                  <a:lnTo>
                    <a:pt x="155" y="102"/>
                  </a:lnTo>
                  <a:lnTo>
                    <a:pt x="155" y="96"/>
                  </a:lnTo>
                  <a:lnTo>
                    <a:pt x="149" y="84"/>
                  </a:lnTo>
                  <a:lnTo>
                    <a:pt x="155" y="78"/>
                  </a:lnTo>
                  <a:lnTo>
                    <a:pt x="155" y="66"/>
                  </a:lnTo>
                  <a:lnTo>
                    <a:pt x="161" y="54"/>
                  </a:lnTo>
                  <a:lnTo>
                    <a:pt x="155" y="48"/>
                  </a:lnTo>
                  <a:lnTo>
                    <a:pt x="143" y="48"/>
                  </a:lnTo>
                  <a:lnTo>
                    <a:pt x="137" y="48"/>
                  </a:lnTo>
                  <a:lnTo>
                    <a:pt x="131" y="42"/>
                  </a:lnTo>
                  <a:lnTo>
                    <a:pt x="125" y="36"/>
                  </a:lnTo>
                  <a:lnTo>
                    <a:pt x="119" y="30"/>
                  </a:lnTo>
                  <a:lnTo>
                    <a:pt x="119" y="18"/>
                  </a:lnTo>
                  <a:lnTo>
                    <a:pt x="119" y="6"/>
                  </a:lnTo>
                  <a:lnTo>
                    <a:pt x="113" y="6"/>
                  </a:lnTo>
                  <a:lnTo>
                    <a:pt x="107" y="6"/>
                  </a:lnTo>
                  <a:lnTo>
                    <a:pt x="101" y="6"/>
                  </a:lnTo>
                  <a:lnTo>
                    <a:pt x="95" y="6"/>
                  </a:lnTo>
                  <a:lnTo>
                    <a:pt x="89" y="6"/>
                  </a:lnTo>
                  <a:lnTo>
                    <a:pt x="8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07" name="Freeform 192"/>
            <p:cNvSpPr>
              <a:spLocks/>
            </p:cNvSpPr>
            <p:nvPr/>
          </p:nvSpPr>
          <p:spPr bwMode="auto">
            <a:xfrm>
              <a:off x="5179" y="1523"/>
              <a:ext cx="144" cy="179"/>
            </a:xfrm>
            <a:custGeom>
              <a:avLst/>
              <a:gdLst>
                <a:gd name="T0" fmla="*/ 120 w 144"/>
                <a:gd name="T1" fmla="*/ 83 h 179"/>
                <a:gd name="T2" fmla="*/ 102 w 144"/>
                <a:gd name="T3" fmla="*/ 89 h 179"/>
                <a:gd name="T4" fmla="*/ 78 w 144"/>
                <a:gd name="T5" fmla="*/ 95 h 179"/>
                <a:gd name="T6" fmla="*/ 54 w 144"/>
                <a:gd name="T7" fmla="*/ 113 h 179"/>
                <a:gd name="T8" fmla="*/ 42 w 144"/>
                <a:gd name="T9" fmla="*/ 143 h 179"/>
                <a:gd name="T10" fmla="*/ 42 w 144"/>
                <a:gd name="T11" fmla="*/ 155 h 179"/>
                <a:gd name="T12" fmla="*/ 36 w 144"/>
                <a:gd name="T13" fmla="*/ 167 h 179"/>
                <a:gd name="T14" fmla="*/ 30 w 144"/>
                <a:gd name="T15" fmla="*/ 173 h 179"/>
                <a:gd name="T16" fmla="*/ 24 w 144"/>
                <a:gd name="T17" fmla="*/ 173 h 179"/>
                <a:gd name="T18" fmla="*/ 12 w 144"/>
                <a:gd name="T19" fmla="*/ 173 h 179"/>
                <a:gd name="T20" fmla="*/ 6 w 144"/>
                <a:gd name="T21" fmla="*/ 173 h 179"/>
                <a:gd name="T22" fmla="*/ 0 w 144"/>
                <a:gd name="T23" fmla="*/ 179 h 179"/>
                <a:gd name="T24" fmla="*/ 0 w 144"/>
                <a:gd name="T25" fmla="*/ 179 h 179"/>
                <a:gd name="T26" fmla="*/ 0 w 144"/>
                <a:gd name="T27" fmla="*/ 179 h 179"/>
                <a:gd name="T28" fmla="*/ 12 w 144"/>
                <a:gd name="T29" fmla="*/ 167 h 179"/>
                <a:gd name="T30" fmla="*/ 24 w 144"/>
                <a:gd name="T31" fmla="*/ 155 h 179"/>
                <a:gd name="T32" fmla="*/ 36 w 144"/>
                <a:gd name="T33" fmla="*/ 131 h 179"/>
                <a:gd name="T34" fmla="*/ 36 w 144"/>
                <a:gd name="T35" fmla="*/ 113 h 179"/>
                <a:gd name="T36" fmla="*/ 36 w 144"/>
                <a:gd name="T37" fmla="*/ 101 h 179"/>
                <a:gd name="T38" fmla="*/ 30 w 144"/>
                <a:gd name="T39" fmla="*/ 83 h 179"/>
                <a:gd name="T40" fmla="*/ 36 w 144"/>
                <a:gd name="T41" fmla="*/ 71 h 179"/>
                <a:gd name="T42" fmla="*/ 48 w 144"/>
                <a:gd name="T43" fmla="*/ 65 h 179"/>
                <a:gd name="T44" fmla="*/ 54 w 144"/>
                <a:gd name="T45" fmla="*/ 54 h 179"/>
                <a:gd name="T46" fmla="*/ 60 w 144"/>
                <a:gd name="T47" fmla="*/ 36 h 179"/>
                <a:gd name="T48" fmla="*/ 66 w 144"/>
                <a:gd name="T49" fmla="*/ 30 h 179"/>
                <a:gd name="T50" fmla="*/ 78 w 144"/>
                <a:gd name="T51" fmla="*/ 24 h 179"/>
                <a:gd name="T52" fmla="*/ 102 w 144"/>
                <a:gd name="T53" fmla="*/ 18 h 179"/>
                <a:gd name="T54" fmla="*/ 114 w 144"/>
                <a:gd name="T55" fmla="*/ 6 h 179"/>
                <a:gd name="T56" fmla="*/ 120 w 144"/>
                <a:gd name="T57" fmla="*/ 6 h 179"/>
                <a:gd name="T58" fmla="*/ 120 w 144"/>
                <a:gd name="T59" fmla="*/ 24 h 179"/>
                <a:gd name="T60" fmla="*/ 126 w 144"/>
                <a:gd name="T61" fmla="*/ 42 h 179"/>
                <a:gd name="T62" fmla="*/ 138 w 144"/>
                <a:gd name="T63" fmla="*/ 54 h 179"/>
                <a:gd name="T64" fmla="*/ 144 w 144"/>
                <a:gd name="T65" fmla="*/ 60 h 179"/>
                <a:gd name="T66" fmla="*/ 132 w 144"/>
                <a:gd name="T67" fmla="*/ 60 h 179"/>
                <a:gd name="T68" fmla="*/ 126 w 144"/>
                <a:gd name="T69" fmla="*/ 71 h 179"/>
                <a:gd name="T70" fmla="*/ 126 w 144"/>
                <a:gd name="T71" fmla="*/ 77 h 17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44"/>
                <a:gd name="T109" fmla="*/ 0 h 179"/>
                <a:gd name="T110" fmla="*/ 144 w 144"/>
                <a:gd name="T111" fmla="*/ 179 h 17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44" h="179">
                  <a:moveTo>
                    <a:pt x="126" y="83"/>
                  </a:moveTo>
                  <a:lnTo>
                    <a:pt x="120" y="83"/>
                  </a:lnTo>
                  <a:lnTo>
                    <a:pt x="114" y="83"/>
                  </a:lnTo>
                  <a:lnTo>
                    <a:pt x="102" y="89"/>
                  </a:lnTo>
                  <a:lnTo>
                    <a:pt x="90" y="89"/>
                  </a:lnTo>
                  <a:lnTo>
                    <a:pt x="78" y="95"/>
                  </a:lnTo>
                  <a:lnTo>
                    <a:pt x="66" y="101"/>
                  </a:lnTo>
                  <a:lnTo>
                    <a:pt x="54" y="113"/>
                  </a:lnTo>
                  <a:lnTo>
                    <a:pt x="48" y="131"/>
                  </a:lnTo>
                  <a:lnTo>
                    <a:pt x="42" y="143"/>
                  </a:lnTo>
                  <a:lnTo>
                    <a:pt x="42" y="149"/>
                  </a:lnTo>
                  <a:lnTo>
                    <a:pt x="42" y="155"/>
                  </a:lnTo>
                  <a:lnTo>
                    <a:pt x="36" y="161"/>
                  </a:lnTo>
                  <a:lnTo>
                    <a:pt x="36" y="167"/>
                  </a:lnTo>
                  <a:lnTo>
                    <a:pt x="30" y="167"/>
                  </a:lnTo>
                  <a:lnTo>
                    <a:pt x="30" y="173"/>
                  </a:lnTo>
                  <a:lnTo>
                    <a:pt x="24" y="173"/>
                  </a:lnTo>
                  <a:lnTo>
                    <a:pt x="18" y="173"/>
                  </a:lnTo>
                  <a:lnTo>
                    <a:pt x="12" y="173"/>
                  </a:lnTo>
                  <a:lnTo>
                    <a:pt x="6" y="173"/>
                  </a:lnTo>
                  <a:lnTo>
                    <a:pt x="6" y="179"/>
                  </a:lnTo>
                  <a:lnTo>
                    <a:pt x="0" y="179"/>
                  </a:lnTo>
                  <a:lnTo>
                    <a:pt x="0" y="173"/>
                  </a:lnTo>
                  <a:lnTo>
                    <a:pt x="12" y="167"/>
                  </a:lnTo>
                  <a:lnTo>
                    <a:pt x="18" y="161"/>
                  </a:lnTo>
                  <a:lnTo>
                    <a:pt x="24" y="155"/>
                  </a:lnTo>
                  <a:lnTo>
                    <a:pt x="30" y="143"/>
                  </a:lnTo>
                  <a:lnTo>
                    <a:pt x="36" y="131"/>
                  </a:lnTo>
                  <a:lnTo>
                    <a:pt x="36" y="119"/>
                  </a:lnTo>
                  <a:lnTo>
                    <a:pt x="36" y="113"/>
                  </a:lnTo>
                  <a:lnTo>
                    <a:pt x="36" y="107"/>
                  </a:lnTo>
                  <a:lnTo>
                    <a:pt x="36" y="101"/>
                  </a:lnTo>
                  <a:lnTo>
                    <a:pt x="36" y="89"/>
                  </a:lnTo>
                  <a:lnTo>
                    <a:pt x="30" y="83"/>
                  </a:lnTo>
                  <a:lnTo>
                    <a:pt x="30" y="77"/>
                  </a:lnTo>
                  <a:lnTo>
                    <a:pt x="36" y="71"/>
                  </a:lnTo>
                  <a:lnTo>
                    <a:pt x="42" y="71"/>
                  </a:lnTo>
                  <a:lnTo>
                    <a:pt x="48" y="65"/>
                  </a:lnTo>
                  <a:lnTo>
                    <a:pt x="54" y="60"/>
                  </a:lnTo>
                  <a:lnTo>
                    <a:pt x="54" y="54"/>
                  </a:lnTo>
                  <a:lnTo>
                    <a:pt x="60" y="48"/>
                  </a:lnTo>
                  <a:lnTo>
                    <a:pt x="60" y="36"/>
                  </a:lnTo>
                  <a:lnTo>
                    <a:pt x="60" y="30"/>
                  </a:lnTo>
                  <a:lnTo>
                    <a:pt x="66" y="30"/>
                  </a:lnTo>
                  <a:lnTo>
                    <a:pt x="72" y="30"/>
                  </a:lnTo>
                  <a:lnTo>
                    <a:pt x="78" y="24"/>
                  </a:lnTo>
                  <a:lnTo>
                    <a:pt x="90" y="18"/>
                  </a:lnTo>
                  <a:lnTo>
                    <a:pt x="102" y="18"/>
                  </a:lnTo>
                  <a:lnTo>
                    <a:pt x="108" y="12"/>
                  </a:lnTo>
                  <a:lnTo>
                    <a:pt x="114" y="6"/>
                  </a:lnTo>
                  <a:lnTo>
                    <a:pt x="120" y="0"/>
                  </a:lnTo>
                  <a:lnTo>
                    <a:pt x="120" y="6"/>
                  </a:lnTo>
                  <a:lnTo>
                    <a:pt x="120" y="12"/>
                  </a:lnTo>
                  <a:lnTo>
                    <a:pt x="120" y="24"/>
                  </a:lnTo>
                  <a:lnTo>
                    <a:pt x="126" y="30"/>
                  </a:lnTo>
                  <a:lnTo>
                    <a:pt x="126" y="42"/>
                  </a:lnTo>
                  <a:lnTo>
                    <a:pt x="132" y="48"/>
                  </a:lnTo>
                  <a:lnTo>
                    <a:pt x="138" y="54"/>
                  </a:lnTo>
                  <a:lnTo>
                    <a:pt x="144" y="60"/>
                  </a:lnTo>
                  <a:lnTo>
                    <a:pt x="138" y="60"/>
                  </a:lnTo>
                  <a:lnTo>
                    <a:pt x="132" y="60"/>
                  </a:lnTo>
                  <a:lnTo>
                    <a:pt x="126" y="65"/>
                  </a:lnTo>
                  <a:lnTo>
                    <a:pt x="126" y="71"/>
                  </a:lnTo>
                  <a:lnTo>
                    <a:pt x="126" y="77"/>
                  </a:lnTo>
                  <a:lnTo>
                    <a:pt x="126" y="83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08" name="Freeform 193"/>
            <p:cNvSpPr>
              <a:spLocks/>
            </p:cNvSpPr>
            <p:nvPr/>
          </p:nvSpPr>
          <p:spPr bwMode="auto">
            <a:xfrm>
              <a:off x="5131" y="1523"/>
              <a:ext cx="84" cy="173"/>
            </a:xfrm>
            <a:custGeom>
              <a:avLst/>
              <a:gdLst>
                <a:gd name="T0" fmla="*/ 48 w 84"/>
                <a:gd name="T1" fmla="*/ 173 h 173"/>
                <a:gd name="T2" fmla="*/ 42 w 84"/>
                <a:gd name="T3" fmla="*/ 167 h 173"/>
                <a:gd name="T4" fmla="*/ 30 w 84"/>
                <a:gd name="T5" fmla="*/ 167 h 173"/>
                <a:gd name="T6" fmla="*/ 24 w 84"/>
                <a:gd name="T7" fmla="*/ 167 h 173"/>
                <a:gd name="T8" fmla="*/ 30 w 84"/>
                <a:gd name="T9" fmla="*/ 161 h 173"/>
                <a:gd name="T10" fmla="*/ 30 w 84"/>
                <a:gd name="T11" fmla="*/ 155 h 173"/>
                <a:gd name="T12" fmla="*/ 42 w 84"/>
                <a:gd name="T13" fmla="*/ 155 h 173"/>
                <a:gd name="T14" fmla="*/ 48 w 84"/>
                <a:gd name="T15" fmla="*/ 149 h 173"/>
                <a:gd name="T16" fmla="*/ 54 w 84"/>
                <a:gd name="T17" fmla="*/ 143 h 173"/>
                <a:gd name="T18" fmla="*/ 54 w 84"/>
                <a:gd name="T19" fmla="*/ 143 h 173"/>
                <a:gd name="T20" fmla="*/ 54 w 84"/>
                <a:gd name="T21" fmla="*/ 137 h 173"/>
                <a:gd name="T22" fmla="*/ 48 w 84"/>
                <a:gd name="T23" fmla="*/ 137 h 173"/>
                <a:gd name="T24" fmla="*/ 48 w 84"/>
                <a:gd name="T25" fmla="*/ 131 h 173"/>
                <a:gd name="T26" fmla="*/ 36 w 84"/>
                <a:gd name="T27" fmla="*/ 131 h 173"/>
                <a:gd name="T28" fmla="*/ 30 w 84"/>
                <a:gd name="T29" fmla="*/ 137 h 173"/>
                <a:gd name="T30" fmla="*/ 30 w 84"/>
                <a:gd name="T31" fmla="*/ 143 h 173"/>
                <a:gd name="T32" fmla="*/ 30 w 84"/>
                <a:gd name="T33" fmla="*/ 149 h 173"/>
                <a:gd name="T34" fmla="*/ 24 w 84"/>
                <a:gd name="T35" fmla="*/ 149 h 173"/>
                <a:gd name="T36" fmla="*/ 18 w 84"/>
                <a:gd name="T37" fmla="*/ 149 h 173"/>
                <a:gd name="T38" fmla="*/ 18 w 84"/>
                <a:gd name="T39" fmla="*/ 149 h 173"/>
                <a:gd name="T40" fmla="*/ 18 w 84"/>
                <a:gd name="T41" fmla="*/ 143 h 173"/>
                <a:gd name="T42" fmla="*/ 18 w 84"/>
                <a:gd name="T43" fmla="*/ 137 h 173"/>
                <a:gd name="T44" fmla="*/ 24 w 84"/>
                <a:gd name="T45" fmla="*/ 131 h 173"/>
                <a:gd name="T46" fmla="*/ 24 w 84"/>
                <a:gd name="T47" fmla="*/ 125 h 173"/>
                <a:gd name="T48" fmla="*/ 30 w 84"/>
                <a:gd name="T49" fmla="*/ 125 h 173"/>
                <a:gd name="T50" fmla="*/ 30 w 84"/>
                <a:gd name="T51" fmla="*/ 119 h 173"/>
                <a:gd name="T52" fmla="*/ 24 w 84"/>
                <a:gd name="T53" fmla="*/ 119 h 173"/>
                <a:gd name="T54" fmla="*/ 24 w 84"/>
                <a:gd name="T55" fmla="*/ 113 h 173"/>
                <a:gd name="T56" fmla="*/ 12 w 84"/>
                <a:gd name="T57" fmla="*/ 113 h 173"/>
                <a:gd name="T58" fmla="*/ 12 w 84"/>
                <a:gd name="T59" fmla="*/ 113 h 173"/>
                <a:gd name="T60" fmla="*/ 6 w 84"/>
                <a:gd name="T61" fmla="*/ 113 h 173"/>
                <a:gd name="T62" fmla="*/ 6 w 84"/>
                <a:gd name="T63" fmla="*/ 113 h 173"/>
                <a:gd name="T64" fmla="*/ 0 w 84"/>
                <a:gd name="T65" fmla="*/ 101 h 173"/>
                <a:gd name="T66" fmla="*/ 6 w 84"/>
                <a:gd name="T67" fmla="*/ 65 h 173"/>
                <a:gd name="T68" fmla="*/ 30 w 84"/>
                <a:gd name="T69" fmla="*/ 36 h 173"/>
                <a:gd name="T70" fmla="*/ 60 w 84"/>
                <a:gd name="T71" fmla="*/ 12 h 173"/>
                <a:gd name="T72" fmla="*/ 72 w 84"/>
                <a:gd name="T73" fmla="*/ 6 h 173"/>
                <a:gd name="T74" fmla="*/ 78 w 84"/>
                <a:gd name="T75" fmla="*/ 6 h 173"/>
                <a:gd name="T76" fmla="*/ 84 w 84"/>
                <a:gd name="T77" fmla="*/ 0 h 173"/>
                <a:gd name="T78" fmla="*/ 84 w 84"/>
                <a:gd name="T79" fmla="*/ 0 h 173"/>
                <a:gd name="T80" fmla="*/ 78 w 84"/>
                <a:gd name="T81" fmla="*/ 12 h 173"/>
                <a:gd name="T82" fmla="*/ 72 w 84"/>
                <a:gd name="T83" fmla="*/ 30 h 173"/>
                <a:gd name="T84" fmla="*/ 72 w 84"/>
                <a:gd name="T85" fmla="*/ 48 h 173"/>
                <a:gd name="T86" fmla="*/ 72 w 84"/>
                <a:gd name="T87" fmla="*/ 65 h 173"/>
                <a:gd name="T88" fmla="*/ 78 w 84"/>
                <a:gd name="T89" fmla="*/ 83 h 173"/>
                <a:gd name="T90" fmla="*/ 84 w 84"/>
                <a:gd name="T91" fmla="*/ 101 h 173"/>
                <a:gd name="T92" fmla="*/ 84 w 84"/>
                <a:gd name="T93" fmla="*/ 113 h 173"/>
                <a:gd name="T94" fmla="*/ 84 w 84"/>
                <a:gd name="T95" fmla="*/ 131 h 173"/>
                <a:gd name="T96" fmla="*/ 72 w 84"/>
                <a:gd name="T97" fmla="*/ 155 h 173"/>
                <a:gd name="T98" fmla="*/ 60 w 84"/>
                <a:gd name="T99" fmla="*/ 167 h 17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4"/>
                <a:gd name="T151" fmla="*/ 0 h 173"/>
                <a:gd name="T152" fmla="*/ 84 w 84"/>
                <a:gd name="T153" fmla="*/ 173 h 17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4" h="173">
                  <a:moveTo>
                    <a:pt x="48" y="173"/>
                  </a:moveTo>
                  <a:lnTo>
                    <a:pt x="48" y="173"/>
                  </a:lnTo>
                  <a:lnTo>
                    <a:pt x="42" y="167"/>
                  </a:lnTo>
                  <a:lnTo>
                    <a:pt x="36" y="167"/>
                  </a:lnTo>
                  <a:lnTo>
                    <a:pt x="30" y="167"/>
                  </a:lnTo>
                  <a:lnTo>
                    <a:pt x="24" y="167"/>
                  </a:lnTo>
                  <a:lnTo>
                    <a:pt x="24" y="161"/>
                  </a:lnTo>
                  <a:lnTo>
                    <a:pt x="30" y="161"/>
                  </a:lnTo>
                  <a:lnTo>
                    <a:pt x="30" y="155"/>
                  </a:lnTo>
                  <a:lnTo>
                    <a:pt x="36" y="155"/>
                  </a:lnTo>
                  <a:lnTo>
                    <a:pt x="42" y="155"/>
                  </a:lnTo>
                  <a:lnTo>
                    <a:pt x="48" y="149"/>
                  </a:lnTo>
                  <a:lnTo>
                    <a:pt x="54" y="149"/>
                  </a:lnTo>
                  <a:lnTo>
                    <a:pt x="54" y="143"/>
                  </a:lnTo>
                  <a:lnTo>
                    <a:pt x="54" y="137"/>
                  </a:lnTo>
                  <a:lnTo>
                    <a:pt x="48" y="137"/>
                  </a:lnTo>
                  <a:lnTo>
                    <a:pt x="48" y="131"/>
                  </a:lnTo>
                  <a:lnTo>
                    <a:pt x="42" y="131"/>
                  </a:lnTo>
                  <a:lnTo>
                    <a:pt x="36" y="131"/>
                  </a:lnTo>
                  <a:lnTo>
                    <a:pt x="30" y="137"/>
                  </a:lnTo>
                  <a:lnTo>
                    <a:pt x="30" y="143"/>
                  </a:lnTo>
                  <a:lnTo>
                    <a:pt x="30" y="149"/>
                  </a:lnTo>
                  <a:lnTo>
                    <a:pt x="24" y="149"/>
                  </a:lnTo>
                  <a:lnTo>
                    <a:pt x="18" y="155"/>
                  </a:lnTo>
                  <a:lnTo>
                    <a:pt x="18" y="149"/>
                  </a:lnTo>
                  <a:lnTo>
                    <a:pt x="12" y="149"/>
                  </a:lnTo>
                  <a:lnTo>
                    <a:pt x="18" y="143"/>
                  </a:lnTo>
                  <a:lnTo>
                    <a:pt x="18" y="137"/>
                  </a:lnTo>
                  <a:lnTo>
                    <a:pt x="24" y="131"/>
                  </a:lnTo>
                  <a:lnTo>
                    <a:pt x="24" y="125"/>
                  </a:lnTo>
                  <a:lnTo>
                    <a:pt x="30" y="125"/>
                  </a:lnTo>
                  <a:lnTo>
                    <a:pt x="30" y="119"/>
                  </a:lnTo>
                  <a:lnTo>
                    <a:pt x="24" y="119"/>
                  </a:lnTo>
                  <a:lnTo>
                    <a:pt x="24" y="113"/>
                  </a:lnTo>
                  <a:lnTo>
                    <a:pt x="18" y="113"/>
                  </a:lnTo>
                  <a:lnTo>
                    <a:pt x="12" y="113"/>
                  </a:lnTo>
                  <a:lnTo>
                    <a:pt x="6" y="113"/>
                  </a:lnTo>
                  <a:lnTo>
                    <a:pt x="6" y="119"/>
                  </a:lnTo>
                  <a:lnTo>
                    <a:pt x="0" y="101"/>
                  </a:lnTo>
                  <a:lnTo>
                    <a:pt x="0" y="83"/>
                  </a:lnTo>
                  <a:lnTo>
                    <a:pt x="6" y="65"/>
                  </a:lnTo>
                  <a:lnTo>
                    <a:pt x="18" y="54"/>
                  </a:lnTo>
                  <a:lnTo>
                    <a:pt x="30" y="36"/>
                  </a:lnTo>
                  <a:lnTo>
                    <a:pt x="42" y="24"/>
                  </a:lnTo>
                  <a:lnTo>
                    <a:pt x="60" y="12"/>
                  </a:lnTo>
                  <a:lnTo>
                    <a:pt x="72" y="6"/>
                  </a:lnTo>
                  <a:lnTo>
                    <a:pt x="78" y="6"/>
                  </a:lnTo>
                  <a:lnTo>
                    <a:pt x="84" y="0"/>
                  </a:lnTo>
                  <a:lnTo>
                    <a:pt x="84" y="6"/>
                  </a:lnTo>
                  <a:lnTo>
                    <a:pt x="78" y="12"/>
                  </a:lnTo>
                  <a:lnTo>
                    <a:pt x="72" y="24"/>
                  </a:lnTo>
                  <a:lnTo>
                    <a:pt x="72" y="30"/>
                  </a:lnTo>
                  <a:lnTo>
                    <a:pt x="66" y="42"/>
                  </a:lnTo>
                  <a:lnTo>
                    <a:pt x="72" y="48"/>
                  </a:lnTo>
                  <a:lnTo>
                    <a:pt x="72" y="60"/>
                  </a:lnTo>
                  <a:lnTo>
                    <a:pt x="72" y="65"/>
                  </a:lnTo>
                  <a:lnTo>
                    <a:pt x="78" y="77"/>
                  </a:lnTo>
                  <a:lnTo>
                    <a:pt x="78" y="83"/>
                  </a:lnTo>
                  <a:lnTo>
                    <a:pt x="84" y="89"/>
                  </a:lnTo>
                  <a:lnTo>
                    <a:pt x="84" y="101"/>
                  </a:lnTo>
                  <a:lnTo>
                    <a:pt x="84" y="107"/>
                  </a:lnTo>
                  <a:lnTo>
                    <a:pt x="84" y="113"/>
                  </a:lnTo>
                  <a:lnTo>
                    <a:pt x="84" y="119"/>
                  </a:lnTo>
                  <a:lnTo>
                    <a:pt x="84" y="131"/>
                  </a:lnTo>
                  <a:lnTo>
                    <a:pt x="78" y="143"/>
                  </a:lnTo>
                  <a:lnTo>
                    <a:pt x="72" y="155"/>
                  </a:lnTo>
                  <a:lnTo>
                    <a:pt x="66" y="161"/>
                  </a:lnTo>
                  <a:lnTo>
                    <a:pt x="60" y="167"/>
                  </a:lnTo>
                  <a:lnTo>
                    <a:pt x="48" y="173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09" name="Freeform 194"/>
            <p:cNvSpPr>
              <a:spLocks/>
            </p:cNvSpPr>
            <p:nvPr/>
          </p:nvSpPr>
          <p:spPr bwMode="auto">
            <a:xfrm>
              <a:off x="4994" y="1606"/>
              <a:ext cx="424" cy="299"/>
            </a:xfrm>
            <a:custGeom>
              <a:avLst/>
              <a:gdLst>
                <a:gd name="T0" fmla="*/ 197 w 424"/>
                <a:gd name="T1" fmla="*/ 252 h 299"/>
                <a:gd name="T2" fmla="*/ 179 w 424"/>
                <a:gd name="T3" fmla="*/ 281 h 299"/>
                <a:gd name="T4" fmla="*/ 173 w 424"/>
                <a:gd name="T5" fmla="*/ 287 h 299"/>
                <a:gd name="T6" fmla="*/ 149 w 424"/>
                <a:gd name="T7" fmla="*/ 252 h 299"/>
                <a:gd name="T8" fmla="*/ 131 w 424"/>
                <a:gd name="T9" fmla="*/ 240 h 299"/>
                <a:gd name="T10" fmla="*/ 120 w 424"/>
                <a:gd name="T11" fmla="*/ 210 h 299"/>
                <a:gd name="T12" fmla="*/ 126 w 424"/>
                <a:gd name="T13" fmla="*/ 162 h 299"/>
                <a:gd name="T14" fmla="*/ 149 w 424"/>
                <a:gd name="T15" fmla="*/ 126 h 299"/>
                <a:gd name="T16" fmla="*/ 149 w 424"/>
                <a:gd name="T17" fmla="*/ 108 h 299"/>
                <a:gd name="T18" fmla="*/ 137 w 424"/>
                <a:gd name="T19" fmla="*/ 126 h 299"/>
                <a:gd name="T20" fmla="*/ 114 w 424"/>
                <a:gd name="T21" fmla="*/ 162 h 299"/>
                <a:gd name="T22" fmla="*/ 72 w 424"/>
                <a:gd name="T23" fmla="*/ 186 h 299"/>
                <a:gd name="T24" fmla="*/ 48 w 424"/>
                <a:gd name="T25" fmla="*/ 180 h 299"/>
                <a:gd name="T26" fmla="*/ 24 w 424"/>
                <a:gd name="T27" fmla="*/ 168 h 299"/>
                <a:gd name="T28" fmla="*/ 12 w 424"/>
                <a:gd name="T29" fmla="*/ 156 h 299"/>
                <a:gd name="T30" fmla="*/ 36 w 424"/>
                <a:gd name="T31" fmla="*/ 144 h 299"/>
                <a:gd name="T32" fmla="*/ 66 w 424"/>
                <a:gd name="T33" fmla="*/ 108 h 299"/>
                <a:gd name="T34" fmla="*/ 108 w 424"/>
                <a:gd name="T35" fmla="*/ 96 h 299"/>
                <a:gd name="T36" fmla="*/ 120 w 424"/>
                <a:gd name="T37" fmla="*/ 96 h 299"/>
                <a:gd name="T38" fmla="*/ 131 w 424"/>
                <a:gd name="T39" fmla="*/ 90 h 299"/>
                <a:gd name="T40" fmla="*/ 126 w 424"/>
                <a:gd name="T41" fmla="*/ 108 h 299"/>
                <a:gd name="T42" fmla="*/ 126 w 424"/>
                <a:gd name="T43" fmla="*/ 114 h 299"/>
                <a:gd name="T44" fmla="*/ 137 w 424"/>
                <a:gd name="T45" fmla="*/ 114 h 299"/>
                <a:gd name="T46" fmla="*/ 143 w 424"/>
                <a:gd name="T47" fmla="*/ 102 h 299"/>
                <a:gd name="T48" fmla="*/ 143 w 424"/>
                <a:gd name="T49" fmla="*/ 90 h 299"/>
                <a:gd name="T50" fmla="*/ 149 w 424"/>
                <a:gd name="T51" fmla="*/ 102 h 299"/>
                <a:gd name="T52" fmla="*/ 167 w 424"/>
                <a:gd name="T53" fmla="*/ 102 h 299"/>
                <a:gd name="T54" fmla="*/ 185 w 424"/>
                <a:gd name="T55" fmla="*/ 102 h 299"/>
                <a:gd name="T56" fmla="*/ 197 w 424"/>
                <a:gd name="T57" fmla="*/ 90 h 299"/>
                <a:gd name="T58" fmla="*/ 215 w 424"/>
                <a:gd name="T59" fmla="*/ 90 h 299"/>
                <a:gd name="T60" fmla="*/ 227 w 424"/>
                <a:gd name="T61" fmla="*/ 66 h 299"/>
                <a:gd name="T62" fmla="*/ 263 w 424"/>
                <a:gd name="T63" fmla="*/ 12 h 299"/>
                <a:gd name="T64" fmla="*/ 311 w 424"/>
                <a:gd name="T65" fmla="*/ 0 h 299"/>
                <a:gd name="T66" fmla="*/ 340 w 424"/>
                <a:gd name="T67" fmla="*/ 6 h 299"/>
                <a:gd name="T68" fmla="*/ 376 w 424"/>
                <a:gd name="T69" fmla="*/ 18 h 299"/>
                <a:gd name="T70" fmla="*/ 406 w 424"/>
                <a:gd name="T71" fmla="*/ 24 h 299"/>
                <a:gd name="T72" fmla="*/ 418 w 424"/>
                <a:gd name="T73" fmla="*/ 30 h 299"/>
                <a:gd name="T74" fmla="*/ 376 w 424"/>
                <a:gd name="T75" fmla="*/ 84 h 299"/>
                <a:gd name="T76" fmla="*/ 335 w 424"/>
                <a:gd name="T77" fmla="*/ 108 h 299"/>
                <a:gd name="T78" fmla="*/ 287 w 424"/>
                <a:gd name="T79" fmla="*/ 126 h 299"/>
                <a:gd name="T80" fmla="*/ 251 w 424"/>
                <a:gd name="T81" fmla="*/ 114 h 299"/>
                <a:gd name="T82" fmla="*/ 221 w 424"/>
                <a:gd name="T83" fmla="*/ 102 h 299"/>
                <a:gd name="T84" fmla="*/ 209 w 424"/>
                <a:gd name="T85" fmla="*/ 96 h 299"/>
                <a:gd name="T86" fmla="*/ 191 w 424"/>
                <a:gd name="T87" fmla="*/ 102 h 299"/>
                <a:gd name="T88" fmla="*/ 185 w 424"/>
                <a:gd name="T89" fmla="*/ 108 h 299"/>
                <a:gd name="T90" fmla="*/ 203 w 424"/>
                <a:gd name="T91" fmla="*/ 108 h 299"/>
                <a:gd name="T92" fmla="*/ 227 w 424"/>
                <a:gd name="T93" fmla="*/ 108 h 299"/>
                <a:gd name="T94" fmla="*/ 257 w 424"/>
                <a:gd name="T95" fmla="*/ 114 h 299"/>
                <a:gd name="T96" fmla="*/ 299 w 424"/>
                <a:gd name="T97" fmla="*/ 156 h 299"/>
                <a:gd name="T98" fmla="*/ 317 w 424"/>
                <a:gd name="T99" fmla="*/ 210 h 299"/>
                <a:gd name="T100" fmla="*/ 305 w 424"/>
                <a:gd name="T101" fmla="*/ 222 h 299"/>
                <a:gd name="T102" fmla="*/ 257 w 424"/>
                <a:gd name="T103" fmla="*/ 204 h 299"/>
                <a:gd name="T104" fmla="*/ 221 w 424"/>
                <a:gd name="T105" fmla="*/ 198 h 299"/>
                <a:gd name="T106" fmla="*/ 197 w 424"/>
                <a:gd name="T107" fmla="*/ 168 h 299"/>
                <a:gd name="T108" fmla="*/ 185 w 424"/>
                <a:gd name="T109" fmla="*/ 126 h 299"/>
                <a:gd name="T110" fmla="*/ 167 w 424"/>
                <a:gd name="T111" fmla="*/ 108 h 299"/>
                <a:gd name="T112" fmla="*/ 155 w 424"/>
                <a:gd name="T113" fmla="*/ 108 h 299"/>
                <a:gd name="T114" fmla="*/ 161 w 424"/>
                <a:gd name="T115" fmla="*/ 126 h 299"/>
                <a:gd name="T116" fmla="*/ 191 w 424"/>
                <a:gd name="T117" fmla="*/ 156 h 29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24"/>
                <a:gd name="T178" fmla="*/ 0 h 299"/>
                <a:gd name="T179" fmla="*/ 424 w 424"/>
                <a:gd name="T180" fmla="*/ 299 h 29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24" h="299">
                  <a:moveTo>
                    <a:pt x="203" y="174"/>
                  </a:moveTo>
                  <a:lnTo>
                    <a:pt x="203" y="198"/>
                  </a:lnTo>
                  <a:lnTo>
                    <a:pt x="203" y="222"/>
                  </a:lnTo>
                  <a:lnTo>
                    <a:pt x="203" y="240"/>
                  </a:lnTo>
                  <a:lnTo>
                    <a:pt x="197" y="252"/>
                  </a:lnTo>
                  <a:lnTo>
                    <a:pt x="191" y="258"/>
                  </a:lnTo>
                  <a:lnTo>
                    <a:pt x="191" y="264"/>
                  </a:lnTo>
                  <a:lnTo>
                    <a:pt x="185" y="269"/>
                  </a:lnTo>
                  <a:lnTo>
                    <a:pt x="179" y="275"/>
                  </a:lnTo>
                  <a:lnTo>
                    <a:pt x="179" y="281"/>
                  </a:lnTo>
                  <a:lnTo>
                    <a:pt x="179" y="287"/>
                  </a:lnTo>
                  <a:lnTo>
                    <a:pt x="173" y="293"/>
                  </a:lnTo>
                  <a:lnTo>
                    <a:pt x="173" y="299"/>
                  </a:lnTo>
                  <a:lnTo>
                    <a:pt x="173" y="293"/>
                  </a:lnTo>
                  <a:lnTo>
                    <a:pt x="173" y="287"/>
                  </a:lnTo>
                  <a:lnTo>
                    <a:pt x="167" y="281"/>
                  </a:lnTo>
                  <a:lnTo>
                    <a:pt x="161" y="275"/>
                  </a:lnTo>
                  <a:lnTo>
                    <a:pt x="161" y="264"/>
                  </a:lnTo>
                  <a:lnTo>
                    <a:pt x="155" y="258"/>
                  </a:lnTo>
                  <a:lnTo>
                    <a:pt x="149" y="252"/>
                  </a:lnTo>
                  <a:lnTo>
                    <a:pt x="143" y="246"/>
                  </a:lnTo>
                  <a:lnTo>
                    <a:pt x="137" y="246"/>
                  </a:lnTo>
                  <a:lnTo>
                    <a:pt x="137" y="240"/>
                  </a:lnTo>
                  <a:lnTo>
                    <a:pt x="131" y="240"/>
                  </a:lnTo>
                  <a:lnTo>
                    <a:pt x="131" y="234"/>
                  </a:lnTo>
                  <a:lnTo>
                    <a:pt x="126" y="234"/>
                  </a:lnTo>
                  <a:lnTo>
                    <a:pt x="126" y="228"/>
                  </a:lnTo>
                  <a:lnTo>
                    <a:pt x="120" y="210"/>
                  </a:lnTo>
                  <a:lnTo>
                    <a:pt x="120" y="198"/>
                  </a:lnTo>
                  <a:lnTo>
                    <a:pt x="120" y="180"/>
                  </a:lnTo>
                  <a:lnTo>
                    <a:pt x="120" y="168"/>
                  </a:lnTo>
                  <a:lnTo>
                    <a:pt x="126" y="168"/>
                  </a:lnTo>
                  <a:lnTo>
                    <a:pt x="126" y="162"/>
                  </a:lnTo>
                  <a:lnTo>
                    <a:pt x="131" y="156"/>
                  </a:lnTo>
                  <a:lnTo>
                    <a:pt x="131" y="150"/>
                  </a:lnTo>
                  <a:lnTo>
                    <a:pt x="137" y="144"/>
                  </a:lnTo>
                  <a:lnTo>
                    <a:pt x="143" y="138"/>
                  </a:lnTo>
                  <a:lnTo>
                    <a:pt x="149" y="126"/>
                  </a:lnTo>
                  <a:lnTo>
                    <a:pt x="149" y="120"/>
                  </a:lnTo>
                  <a:lnTo>
                    <a:pt x="149" y="114"/>
                  </a:lnTo>
                  <a:lnTo>
                    <a:pt x="149" y="108"/>
                  </a:lnTo>
                  <a:lnTo>
                    <a:pt x="143" y="114"/>
                  </a:lnTo>
                  <a:lnTo>
                    <a:pt x="143" y="120"/>
                  </a:lnTo>
                  <a:lnTo>
                    <a:pt x="137" y="126"/>
                  </a:lnTo>
                  <a:lnTo>
                    <a:pt x="137" y="132"/>
                  </a:lnTo>
                  <a:lnTo>
                    <a:pt x="131" y="138"/>
                  </a:lnTo>
                  <a:lnTo>
                    <a:pt x="131" y="144"/>
                  </a:lnTo>
                  <a:lnTo>
                    <a:pt x="126" y="156"/>
                  </a:lnTo>
                  <a:lnTo>
                    <a:pt x="114" y="162"/>
                  </a:lnTo>
                  <a:lnTo>
                    <a:pt x="108" y="168"/>
                  </a:lnTo>
                  <a:lnTo>
                    <a:pt x="96" y="174"/>
                  </a:lnTo>
                  <a:lnTo>
                    <a:pt x="90" y="180"/>
                  </a:lnTo>
                  <a:lnTo>
                    <a:pt x="78" y="180"/>
                  </a:lnTo>
                  <a:lnTo>
                    <a:pt x="72" y="186"/>
                  </a:lnTo>
                  <a:lnTo>
                    <a:pt x="60" y="186"/>
                  </a:lnTo>
                  <a:lnTo>
                    <a:pt x="60" y="180"/>
                  </a:lnTo>
                  <a:lnTo>
                    <a:pt x="54" y="180"/>
                  </a:lnTo>
                  <a:lnTo>
                    <a:pt x="48" y="180"/>
                  </a:lnTo>
                  <a:lnTo>
                    <a:pt x="42" y="180"/>
                  </a:lnTo>
                  <a:lnTo>
                    <a:pt x="36" y="180"/>
                  </a:lnTo>
                  <a:lnTo>
                    <a:pt x="30" y="174"/>
                  </a:lnTo>
                  <a:lnTo>
                    <a:pt x="24" y="168"/>
                  </a:lnTo>
                  <a:lnTo>
                    <a:pt x="18" y="168"/>
                  </a:lnTo>
                  <a:lnTo>
                    <a:pt x="6" y="162"/>
                  </a:lnTo>
                  <a:lnTo>
                    <a:pt x="0" y="162"/>
                  </a:lnTo>
                  <a:lnTo>
                    <a:pt x="6" y="156"/>
                  </a:lnTo>
                  <a:lnTo>
                    <a:pt x="12" y="156"/>
                  </a:lnTo>
                  <a:lnTo>
                    <a:pt x="18" y="156"/>
                  </a:lnTo>
                  <a:lnTo>
                    <a:pt x="24" y="156"/>
                  </a:lnTo>
                  <a:lnTo>
                    <a:pt x="30" y="150"/>
                  </a:lnTo>
                  <a:lnTo>
                    <a:pt x="36" y="144"/>
                  </a:lnTo>
                  <a:lnTo>
                    <a:pt x="42" y="138"/>
                  </a:lnTo>
                  <a:lnTo>
                    <a:pt x="42" y="132"/>
                  </a:lnTo>
                  <a:lnTo>
                    <a:pt x="48" y="120"/>
                  </a:lnTo>
                  <a:lnTo>
                    <a:pt x="60" y="114"/>
                  </a:lnTo>
                  <a:lnTo>
                    <a:pt x="66" y="108"/>
                  </a:lnTo>
                  <a:lnTo>
                    <a:pt x="78" y="102"/>
                  </a:lnTo>
                  <a:lnTo>
                    <a:pt x="84" y="96"/>
                  </a:lnTo>
                  <a:lnTo>
                    <a:pt x="96" y="96"/>
                  </a:lnTo>
                  <a:lnTo>
                    <a:pt x="108" y="96"/>
                  </a:lnTo>
                  <a:lnTo>
                    <a:pt x="114" y="96"/>
                  </a:lnTo>
                  <a:lnTo>
                    <a:pt x="120" y="96"/>
                  </a:lnTo>
                  <a:lnTo>
                    <a:pt x="126" y="96"/>
                  </a:lnTo>
                  <a:lnTo>
                    <a:pt x="126" y="90"/>
                  </a:lnTo>
                  <a:lnTo>
                    <a:pt x="131" y="90"/>
                  </a:lnTo>
                  <a:lnTo>
                    <a:pt x="131" y="96"/>
                  </a:lnTo>
                  <a:lnTo>
                    <a:pt x="126" y="102"/>
                  </a:lnTo>
                  <a:lnTo>
                    <a:pt x="126" y="108"/>
                  </a:lnTo>
                  <a:lnTo>
                    <a:pt x="126" y="114"/>
                  </a:lnTo>
                  <a:lnTo>
                    <a:pt x="131" y="114"/>
                  </a:lnTo>
                  <a:lnTo>
                    <a:pt x="137" y="114"/>
                  </a:lnTo>
                  <a:lnTo>
                    <a:pt x="143" y="114"/>
                  </a:lnTo>
                  <a:lnTo>
                    <a:pt x="143" y="108"/>
                  </a:lnTo>
                  <a:lnTo>
                    <a:pt x="143" y="102"/>
                  </a:lnTo>
                  <a:lnTo>
                    <a:pt x="143" y="96"/>
                  </a:lnTo>
                  <a:lnTo>
                    <a:pt x="143" y="90"/>
                  </a:lnTo>
                  <a:lnTo>
                    <a:pt x="143" y="96"/>
                  </a:lnTo>
                  <a:lnTo>
                    <a:pt x="149" y="96"/>
                  </a:lnTo>
                  <a:lnTo>
                    <a:pt x="149" y="102"/>
                  </a:lnTo>
                  <a:lnTo>
                    <a:pt x="155" y="102"/>
                  </a:lnTo>
                  <a:lnTo>
                    <a:pt x="161" y="102"/>
                  </a:lnTo>
                  <a:lnTo>
                    <a:pt x="167" y="102"/>
                  </a:lnTo>
                  <a:lnTo>
                    <a:pt x="167" y="108"/>
                  </a:lnTo>
                  <a:lnTo>
                    <a:pt x="173" y="108"/>
                  </a:lnTo>
                  <a:lnTo>
                    <a:pt x="179" y="108"/>
                  </a:lnTo>
                  <a:lnTo>
                    <a:pt x="179" y="102"/>
                  </a:lnTo>
                  <a:lnTo>
                    <a:pt x="185" y="102"/>
                  </a:lnTo>
                  <a:lnTo>
                    <a:pt x="185" y="96"/>
                  </a:lnTo>
                  <a:lnTo>
                    <a:pt x="191" y="96"/>
                  </a:lnTo>
                  <a:lnTo>
                    <a:pt x="191" y="90"/>
                  </a:lnTo>
                  <a:lnTo>
                    <a:pt x="197" y="90"/>
                  </a:lnTo>
                  <a:lnTo>
                    <a:pt x="203" y="90"/>
                  </a:lnTo>
                  <a:lnTo>
                    <a:pt x="209" y="90"/>
                  </a:lnTo>
                  <a:lnTo>
                    <a:pt x="215" y="90"/>
                  </a:lnTo>
                  <a:lnTo>
                    <a:pt x="215" y="84"/>
                  </a:lnTo>
                  <a:lnTo>
                    <a:pt x="221" y="84"/>
                  </a:lnTo>
                  <a:lnTo>
                    <a:pt x="221" y="78"/>
                  </a:lnTo>
                  <a:lnTo>
                    <a:pt x="227" y="72"/>
                  </a:lnTo>
                  <a:lnTo>
                    <a:pt x="227" y="66"/>
                  </a:lnTo>
                  <a:lnTo>
                    <a:pt x="227" y="60"/>
                  </a:lnTo>
                  <a:lnTo>
                    <a:pt x="233" y="48"/>
                  </a:lnTo>
                  <a:lnTo>
                    <a:pt x="239" y="30"/>
                  </a:lnTo>
                  <a:lnTo>
                    <a:pt x="251" y="18"/>
                  </a:lnTo>
                  <a:lnTo>
                    <a:pt x="263" y="12"/>
                  </a:lnTo>
                  <a:lnTo>
                    <a:pt x="275" y="6"/>
                  </a:lnTo>
                  <a:lnTo>
                    <a:pt x="287" y="6"/>
                  </a:lnTo>
                  <a:lnTo>
                    <a:pt x="299" y="0"/>
                  </a:lnTo>
                  <a:lnTo>
                    <a:pt x="305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9" y="6"/>
                  </a:lnTo>
                  <a:lnTo>
                    <a:pt x="335" y="6"/>
                  </a:lnTo>
                  <a:lnTo>
                    <a:pt x="340" y="6"/>
                  </a:lnTo>
                  <a:lnTo>
                    <a:pt x="346" y="6"/>
                  </a:lnTo>
                  <a:lnTo>
                    <a:pt x="352" y="12"/>
                  </a:lnTo>
                  <a:lnTo>
                    <a:pt x="364" y="12"/>
                  </a:lnTo>
                  <a:lnTo>
                    <a:pt x="370" y="18"/>
                  </a:lnTo>
                  <a:lnTo>
                    <a:pt x="376" y="18"/>
                  </a:lnTo>
                  <a:lnTo>
                    <a:pt x="382" y="24"/>
                  </a:lnTo>
                  <a:lnTo>
                    <a:pt x="388" y="24"/>
                  </a:lnTo>
                  <a:lnTo>
                    <a:pt x="394" y="24"/>
                  </a:lnTo>
                  <a:lnTo>
                    <a:pt x="400" y="24"/>
                  </a:lnTo>
                  <a:lnTo>
                    <a:pt x="406" y="24"/>
                  </a:lnTo>
                  <a:lnTo>
                    <a:pt x="412" y="24"/>
                  </a:lnTo>
                  <a:lnTo>
                    <a:pt x="424" y="24"/>
                  </a:lnTo>
                  <a:lnTo>
                    <a:pt x="418" y="30"/>
                  </a:lnTo>
                  <a:lnTo>
                    <a:pt x="412" y="42"/>
                  </a:lnTo>
                  <a:lnTo>
                    <a:pt x="400" y="48"/>
                  </a:lnTo>
                  <a:lnTo>
                    <a:pt x="394" y="60"/>
                  </a:lnTo>
                  <a:lnTo>
                    <a:pt x="382" y="72"/>
                  </a:lnTo>
                  <a:lnTo>
                    <a:pt x="376" y="84"/>
                  </a:lnTo>
                  <a:lnTo>
                    <a:pt x="364" y="96"/>
                  </a:lnTo>
                  <a:lnTo>
                    <a:pt x="352" y="102"/>
                  </a:lnTo>
                  <a:lnTo>
                    <a:pt x="346" y="108"/>
                  </a:lnTo>
                  <a:lnTo>
                    <a:pt x="340" y="108"/>
                  </a:lnTo>
                  <a:lnTo>
                    <a:pt x="335" y="108"/>
                  </a:lnTo>
                  <a:lnTo>
                    <a:pt x="323" y="114"/>
                  </a:lnTo>
                  <a:lnTo>
                    <a:pt x="317" y="114"/>
                  </a:lnTo>
                  <a:lnTo>
                    <a:pt x="305" y="120"/>
                  </a:lnTo>
                  <a:lnTo>
                    <a:pt x="299" y="120"/>
                  </a:lnTo>
                  <a:lnTo>
                    <a:pt x="287" y="126"/>
                  </a:lnTo>
                  <a:lnTo>
                    <a:pt x="281" y="126"/>
                  </a:lnTo>
                  <a:lnTo>
                    <a:pt x="275" y="126"/>
                  </a:lnTo>
                  <a:lnTo>
                    <a:pt x="263" y="120"/>
                  </a:lnTo>
                  <a:lnTo>
                    <a:pt x="257" y="120"/>
                  </a:lnTo>
                  <a:lnTo>
                    <a:pt x="251" y="114"/>
                  </a:lnTo>
                  <a:lnTo>
                    <a:pt x="239" y="114"/>
                  </a:lnTo>
                  <a:lnTo>
                    <a:pt x="233" y="108"/>
                  </a:lnTo>
                  <a:lnTo>
                    <a:pt x="227" y="108"/>
                  </a:lnTo>
                  <a:lnTo>
                    <a:pt x="221" y="102"/>
                  </a:lnTo>
                  <a:lnTo>
                    <a:pt x="215" y="102"/>
                  </a:lnTo>
                  <a:lnTo>
                    <a:pt x="215" y="96"/>
                  </a:lnTo>
                  <a:lnTo>
                    <a:pt x="209" y="96"/>
                  </a:lnTo>
                  <a:lnTo>
                    <a:pt x="203" y="96"/>
                  </a:lnTo>
                  <a:lnTo>
                    <a:pt x="197" y="96"/>
                  </a:lnTo>
                  <a:lnTo>
                    <a:pt x="197" y="102"/>
                  </a:lnTo>
                  <a:lnTo>
                    <a:pt x="191" y="102"/>
                  </a:lnTo>
                  <a:lnTo>
                    <a:pt x="185" y="102"/>
                  </a:lnTo>
                  <a:lnTo>
                    <a:pt x="185" y="108"/>
                  </a:lnTo>
                  <a:lnTo>
                    <a:pt x="191" y="108"/>
                  </a:lnTo>
                  <a:lnTo>
                    <a:pt x="197" y="108"/>
                  </a:lnTo>
                  <a:lnTo>
                    <a:pt x="203" y="108"/>
                  </a:lnTo>
                  <a:lnTo>
                    <a:pt x="209" y="108"/>
                  </a:lnTo>
                  <a:lnTo>
                    <a:pt x="215" y="108"/>
                  </a:lnTo>
                  <a:lnTo>
                    <a:pt x="221" y="108"/>
                  </a:lnTo>
                  <a:lnTo>
                    <a:pt x="227" y="108"/>
                  </a:lnTo>
                  <a:lnTo>
                    <a:pt x="233" y="108"/>
                  </a:lnTo>
                  <a:lnTo>
                    <a:pt x="239" y="108"/>
                  </a:lnTo>
                  <a:lnTo>
                    <a:pt x="251" y="114"/>
                  </a:lnTo>
                  <a:lnTo>
                    <a:pt x="257" y="114"/>
                  </a:lnTo>
                  <a:lnTo>
                    <a:pt x="269" y="120"/>
                  </a:lnTo>
                  <a:lnTo>
                    <a:pt x="281" y="126"/>
                  </a:lnTo>
                  <a:lnTo>
                    <a:pt x="287" y="138"/>
                  </a:lnTo>
                  <a:lnTo>
                    <a:pt x="293" y="144"/>
                  </a:lnTo>
                  <a:lnTo>
                    <a:pt x="299" y="156"/>
                  </a:lnTo>
                  <a:lnTo>
                    <a:pt x="305" y="168"/>
                  </a:lnTo>
                  <a:lnTo>
                    <a:pt x="311" y="174"/>
                  </a:lnTo>
                  <a:lnTo>
                    <a:pt x="317" y="192"/>
                  </a:lnTo>
                  <a:lnTo>
                    <a:pt x="317" y="204"/>
                  </a:lnTo>
                  <a:lnTo>
                    <a:pt x="317" y="210"/>
                  </a:lnTo>
                  <a:lnTo>
                    <a:pt x="317" y="216"/>
                  </a:lnTo>
                  <a:lnTo>
                    <a:pt x="317" y="228"/>
                  </a:lnTo>
                  <a:lnTo>
                    <a:pt x="317" y="234"/>
                  </a:lnTo>
                  <a:lnTo>
                    <a:pt x="311" y="228"/>
                  </a:lnTo>
                  <a:lnTo>
                    <a:pt x="305" y="222"/>
                  </a:lnTo>
                  <a:lnTo>
                    <a:pt x="293" y="216"/>
                  </a:lnTo>
                  <a:lnTo>
                    <a:pt x="287" y="216"/>
                  </a:lnTo>
                  <a:lnTo>
                    <a:pt x="275" y="210"/>
                  </a:lnTo>
                  <a:lnTo>
                    <a:pt x="263" y="204"/>
                  </a:lnTo>
                  <a:lnTo>
                    <a:pt x="257" y="204"/>
                  </a:lnTo>
                  <a:lnTo>
                    <a:pt x="245" y="204"/>
                  </a:lnTo>
                  <a:lnTo>
                    <a:pt x="239" y="204"/>
                  </a:lnTo>
                  <a:lnTo>
                    <a:pt x="233" y="198"/>
                  </a:lnTo>
                  <a:lnTo>
                    <a:pt x="227" y="198"/>
                  </a:lnTo>
                  <a:lnTo>
                    <a:pt x="221" y="198"/>
                  </a:lnTo>
                  <a:lnTo>
                    <a:pt x="215" y="192"/>
                  </a:lnTo>
                  <a:lnTo>
                    <a:pt x="209" y="192"/>
                  </a:lnTo>
                  <a:lnTo>
                    <a:pt x="203" y="180"/>
                  </a:lnTo>
                  <a:lnTo>
                    <a:pt x="203" y="174"/>
                  </a:lnTo>
                  <a:lnTo>
                    <a:pt x="197" y="168"/>
                  </a:lnTo>
                  <a:lnTo>
                    <a:pt x="191" y="156"/>
                  </a:lnTo>
                  <a:lnTo>
                    <a:pt x="191" y="144"/>
                  </a:lnTo>
                  <a:lnTo>
                    <a:pt x="191" y="132"/>
                  </a:lnTo>
                  <a:lnTo>
                    <a:pt x="185" y="126"/>
                  </a:lnTo>
                  <a:lnTo>
                    <a:pt x="185" y="120"/>
                  </a:lnTo>
                  <a:lnTo>
                    <a:pt x="179" y="120"/>
                  </a:lnTo>
                  <a:lnTo>
                    <a:pt x="179" y="114"/>
                  </a:lnTo>
                  <a:lnTo>
                    <a:pt x="173" y="114"/>
                  </a:lnTo>
                  <a:lnTo>
                    <a:pt x="167" y="108"/>
                  </a:lnTo>
                  <a:lnTo>
                    <a:pt x="161" y="108"/>
                  </a:lnTo>
                  <a:lnTo>
                    <a:pt x="155" y="108"/>
                  </a:lnTo>
                  <a:lnTo>
                    <a:pt x="155" y="114"/>
                  </a:lnTo>
                  <a:lnTo>
                    <a:pt x="155" y="120"/>
                  </a:lnTo>
                  <a:lnTo>
                    <a:pt x="161" y="120"/>
                  </a:lnTo>
                  <a:lnTo>
                    <a:pt x="161" y="126"/>
                  </a:lnTo>
                  <a:lnTo>
                    <a:pt x="167" y="126"/>
                  </a:lnTo>
                  <a:lnTo>
                    <a:pt x="173" y="132"/>
                  </a:lnTo>
                  <a:lnTo>
                    <a:pt x="179" y="138"/>
                  </a:lnTo>
                  <a:lnTo>
                    <a:pt x="185" y="150"/>
                  </a:lnTo>
                  <a:lnTo>
                    <a:pt x="191" y="156"/>
                  </a:lnTo>
                  <a:lnTo>
                    <a:pt x="197" y="168"/>
                  </a:lnTo>
                  <a:lnTo>
                    <a:pt x="203" y="174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10" name="Freeform 195"/>
            <p:cNvSpPr>
              <a:spLocks/>
            </p:cNvSpPr>
            <p:nvPr/>
          </p:nvSpPr>
          <p:spPr bwMode="auto">
            <a:xfrm>
              <a:off x="5000" y="1565"/>
              <a:ext cx="125" cy="125"/>
            </a:xfrm>
            <a:custGeom>
              <a:avLst/>
              <a:gdLst>
                <a:gd name="T0" fmla="*/ 96 w 125"/>
                <a:gd name="T1" fmla="*/ 125 h 125"/>
                <a:gd name="T2" fmla="*/ 102 w 125"/>
                <a:gd name="T3" fmla="*/ 119 h 125"/>
                <a:gd name="T4" fmla="*/ 108 w 125"/>
                <a:gd name="T5" fmla="*/ 113 h 125"/>
                <a:gd name="T6" fmla="*/ 114 w 125"/>
                <a:gd name="T7" fmla="*/ 119 h 125"/>
                <a:gd name="T8" fmla="*/ 120 w 125"/>
                <a:gd name="T9" fmla="*/ 119 h 125"/>
                <a:gd name="T10" fmla="*/ 120 w 125"/>
                <a:gd name="T11" fmla="*/ 119 h 125"/>
                <a:gd name="T12" fmla="*/ 125 w 125"/>
                <a:gd name="T13" fmla="*/ 119 h 125"/>
                <a:gd name="T14" fmla="*/ 125 w 125"/>
                <a:gd name="T15" fmla="*/ 119 h 125"/>
                <a:gd name="T16" fmla="*/ 125 w 125"/>
                <a:gd name="T17" fmla="*/ 119 h 125"/>
                <a:gd name="T18" fmla="*/ 120 w 125"/>
                <a:gd name="T19" fmla="*/ 113 h 125"/>
                <a:gd name="T20" fmla="*/ 120 w 125"/>
                <a:gd name="T21" fmla="*/ 113 h 125"/>
                <a:gd name="T22" fmla="*/ 114 w 125"/>
                <a:gd name="T23" fmla="*/ 113 h 125"/>
                <a:gd name="T24" fmla="*/ 108 w 125"/>
                <a:gd name="T25" fmla="*/ 107 h 125"/>
                <a:gd name="T26" fmla="*/ 108 w 125"/>
                <a:gd name="T27" fmla="*/ 101 h 125"/>
                <a:gd name="T28" fmla="*/ 108 w 125"/>
                <a:gd name="T29" fmla="*/ 95 h 125"/>
                <a:gd name="T30" fmla="*/ 108 w 125"/>
                <a:gd name="T31" fmla="*/ 95 h 125"/>
                <a:gd name="T32" fmla="*/ 114 w 125"/>
                <a:gd name="T33" fmla="*/ 95 h 125"/>
                <a:gd name="T34" fmla="*/ 114 w 125"/>
                <a:gd name="T35" fmla="*/ 89 h 125"/>
                <a:gd name="T36" fmla="*/ 120 w 125"/>
                <a:gd name="T37" fmla="*/ 77 h 125"/>
                <a:gd name="T38" fmla="*/ 120 w 125"/>
                <a:gd name="T39" fmla="*/ 53 h 125"/>
                <a:gd name="T40" fmla="*/ 102 w 125"/>
                <a:gd name="T41" fmla="*/ 29 h 125"/>
                <a:gd name="T42" fmla="*/ 72 w 125"/>
                <a:gd name="T43" fmla="*/ 18 h 125"/>
                <a:gd name="T44" fmla="*/ 48 w 125"/>
                <a:gd name="T45" fmla="*/ 12 h 125"/>
                <a:gd name="T46" fmla="*/ 30 w 125"/>
                <a:gd name="T47" fmla="*/ 12 h 125"/>
                <a:gd name="T48" fmla="*/ 18 w 125"/>
                <a:gd name="T49" fmla="*/ 6 h 125"/>
                <a:gd name="T50" fmla="*/ 6 w 125"/>
                <a:gd name="T51" fmla="*/ 0 h 125"/>
                <a:gd name="T52" fmla="*/ 6 w 125"/>
                <a:gd name="T53" fmla="*/ 6 h 125"/>
                <a:gd name="T54" fmla="*/ 12 w 125"/>
                <a:gd name="T55" fmla="*/ 23 h 125"/>
                <a:gd name="T56" fmla="*/ 18 w 125"/>
                <a:gd name="T57" fmla="*/ 41 h 125"/>
                <a:gd name="T58" fmla="*/ 24 w 125"/>
                <a:gd name="T59" fmla="*/ 53 h 125"/>
                <a:gd name="T60" fmla="*/ 30 w 125"/>
                <a:gd name="T61" fmla="*/ 71 h 125"/>
                <a:gd name="T62" fmla="*/ 36 w 125"/>
                <a:gd name="T63" fmla="*/ 89 h 125"/>
                <a:gd name="T64" fmla="*/ 54 w 125"/>
                <a:gd name="T65" fmla="*/ 113 h 125"/>
                <a:gd name="T66" fmla="*/ 78 w 125"/>
                <a:gd name="T67" fmla="*/ 125 h 12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5"/>
                <a:gd name="T103" fmla="*/ 0 h 125"/>
                <a:gd name="T104" fmla="*/ 125 w 125"/>
                <a:gd name="T105" fmla="*/ 125 h 12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5" h="125">
                  <a:moveTo>
                    <a:pt x="96" y="125"/>
                  </a:moveTo>
                  <a:lnTo>
                    <a:pt x="96" y="125"/>
                  </a:lnTo>
                  <a:lnTo>
                    <a:pt x="102" y="119"/>
                  </a:lnTo>
                  <a:lnTo>
                    <a:pt x="108" y="113"/>
                  </a:lnTo>
                  <a:lnTo>
                    <a:pt x="114" y="113"/>
                  </a:lnTo>
                  <a:lnTo>
                    <a:pt x="114" y="119"/>
                  </a:lnTo>
                  <a:lnTo>
                    <a:pt x="120" y="119"/>
                  </a:lnTo>
                  <a:lnTo>
                    <a:pt x="125" y="119"/>
                  </a:lnTo>
                  <a:lnTo>
                    <a:pt x="125" y="113"/>
                  </a:lnTo>
                  <a:lnTo>
                    <a:pt x="120" y="113"/>
                  </a:lnTo>
                  <a:lnTo>
                    <a:pt x="114" y="113"/>
                  </a:lnTo>
                  <a:lnTo>
                    <a:pt x="108" y="113"/>
                  </a:lnTo>
                  <a:lnTo>
                    <a:pt x="108" y="107"/>
                  </a:lnTo>
                  <a:lnTo>
                    <a:pt x="108" y="101"/>
                  </a:lnTo>
                  <a:lnTo>
                    <a:pt x="108" y="95"/>
                  </a:lnTo>
                  <a:lnTo>
                    <a:pt x="114" y="95"/>
                  </a:lnTo>
                  <a:lnTo>
                    <a:pt x="114" y="89"/>
                  </a:lnTo>
                  <a:lnTo>
                    <a:pt x="120" y="89"/>
                  </a:lnTo>
                  <a:lnTo>
                    <a:pt x="120" y="77"/>
                  </a:lnTo>
                  <a:lnTo>
                    <a:pt x="120" y="65"/>
                  </a:lnTo>
                  <a:lnTo>
                    <a:pt x="120" y="53"/>
                  </a:lnTo>
                  <a:lnTo>
                    <a:pt x="114" y="41"/>
                  </a:lnTo>
                  <a:lnTo>
                    <a:pt x="102" y="29"/>
                  </a:lnTo>
                  <a:lnTo>
                    <a:pt x="90" y="23"/>
                  </a:lnTo>
                  <a:lnTo>
                    <a:pt x="72" y="18"/>
                  </a:lnTo>
                  <a:lnTo>
                    <a:pt x="54" y="12"/>
                  </a:lnTo>
                  <a:lnTo>
                    <a:pt x="48" y="12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2" y="23"/>
                  </a:lnTo>
                  <a:lnTo>
                    <a:pt x="18" y="29"/>
                  </a:lnTo>
                  <a:lnTo>
                    <a:pt x="18" y="41"/>
                  </a:lnTo>
                  <a:lnTo>
                    <a:pt x="24" y="47"/>
                  </a:lnTo>
                  <a:lnTo>
                    <a:pt x="24" y="53"/>
                  </a:lnTo>
                  <a:lnTo>
                    <a:pt x="24" y="65"/>
                  </a:lnTo>
                  <a:lnTo>
                    <a:pt x="30" y="71"/>
                  </a:lnTo>
                  <a:lnTo>
                    <a:pt x="30" y="83"/>
                  </a:lnTo>
                  <a:lnTo>
                    <a:pt x="36" y="89"/>
                  </a:lnTo>
                  <a:lnTo>
                    <a:pt x="42" y="101"/>
                  </a:lnTo>
                  <a:lnTo>
                    <a:pt x="54" y="113"/>
                  </a:lnTo>
                  <a:lnTo>
                    <a:pt x="66" y="119"/>
                  </a:lnTo>
                  <a:lnTo>
                    <a:pt x="78" y="125"/>
                  </a:lnTo>
                  <a:lnTo>
                    <a:pt x="96" y="125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11" name="Freeform 196"/>
            <p:cNvSpPr>
              <a:spLocks/>
            </p:cNvSpPr>
            <p:nvPr/>
          </p:nvSpPr>
          <p:spPr bwMode="auto">
            <a:xfrm>
              <a:off x="5137" y="1642"/>
              <a:ext cx="12" cy="12"/>
            </a:xfrm>
            <a:custGeom>
              <a:avLst/>
              <a:gdLst>
                <a:gd name="T0" fmla="*/ 0 w 12"/>
                <a:gd name="T1" fmla="*/ 6 h 12"/>
                <a:gd name="T2" fmla="*/ 0 w 12"/>
                <a:gd name="T3" fmla="*/ 0 h 12"/>
                <a:gd name="T4" fmla="*/ 6 w 12"/>
                <a:gd name="T5" fmla="*/ 0 h 12"/>
                <a:gd name="T6" fmla="*/ 6 w 12"/>
                <a:gd name="T7" fmla="*/ 0 h 12"/>
                <a:gd name="T8" fmla="*/ 6 w 12"/>
                <a:gd name="T9" fmla="*/ 0 h 12"/>
                <a:gd name="T10" fmla="*/ 12 w 12"/>
                <a:gd name="T11" fmla="*/ 0 h 12"/>
                <a:gd name="T12" fmla="*/ 12 w 12"/>
                <a:gd name="T13" fmla="*/ 0 h 12"/>
                <a:gd name="T14" fmla="*/ 12 w 12"/>
                <a:gd name="T15" fmla="*/ 0 h 12"/>
                <a:gd name="T16" fmla="*/ 12 w 12"/>
                <a:gd name="T17" fmla="*/ 6 h 12"/>
                <a:gd name="T18" fmla="*/ 12 w 12"/>
                <a:gd name="T19" fmla="*/ 6 h 12"/>
                <a:gd name="T20" fmla="*/ 12 w 12"/>
                <a:gd name="T21" fmla="*/ 12 h 12"/>
                <a:gd name="T22" fmla="*/ 12 w 12"/>
                <a:gd name="T23" fmla="*/ 12 h 12"/>
                <a:gd name="T24" fmla="*/ 6 w 12"/>
                <a:gd name="T25" fmla="*/ 12 h 12"/>
                <a:gd name="T26" fmla="*/ 6 w 12"/>
                <a:gd name="T27" fmla="*/ 12 h 12"/>
                <a:gd name="T28" fmla="*/ 6 w 12"/>
                <a:gd name="T29" fmla="*/ 12 h 12"/>
                <a:gd name="T30" fmla="*/ 0 w 12"/>
                <a:gd name="T31" fmla="*/ 6 h 12"/>
                <a:gd name="T32" fmla="*/ 0 w 12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6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12" name="Freeform 197"/>
            <p:cNvSpPr>
              <a:spLocks/>
            </p:cNvSpPr>
            <p:nvPr/>
          </p:nvSpPr>
          <p:spPr bwMode="auto">
            <a:xfrm>
              <a:off x="5167" y="1660"/>
              <a:ext cx="12" cy="12"/>
            </a:xfrm>
            <a:custGeom>
              <a:avLst/>
              <a:gdLst>
                <a:gd name="T0" fmla="*/ 0 w 12"/>
                <a:gd name="T1" fmla="*/ 0 h 12"/>
                <a:gd name="T2" fmla="*/ 0 w 12"/>
                <a:gd name="T3" fmla="*/ 0 h 12"/>
                <a:gd name="T4" fmla="*/ 6 w 12"/>
                <a:gd name="T5" fmla="*/ 0 h 12"/>
                <a:gd name="T6" fmla="*/ 6 w 12"/>
                <a:gd name="T7" fmla="*/ 0 h 12"/>
                <a:gd name="T8" fmla="*/ 12 w 12"/>
                <a:gd name="T9" fmla="*/ 0 h 12"/>
                <a:gd name="T10" fmla="*/ 12 w 12"/>
                <a:gd name="T11" fmla="*/ 6 h 12"/>
                <a:gd name="T12" fmla="*/ 12 w 12"/>
                <a:gd name="T13" fmla="*/ 6 h 12"/>
                <a:gd name="T14" fmla="*/ 12 w 12"/>
                <a:gd name="T15" fmla="*/ 12 h 12"/>
                <a:gd name="T16" fmla="*/ 12 w 12"/>
                <a:gd name="T17" fmla="*/ 12 h 12"/>
                <a:gd name="T18" fmla="*/ 6 w 12"/>
                <a:gd name="T19" fmla="*/ 12 h 12"/>
                <a:gd name="T20" fmla="*/ 6 w 12"/>
                <a:gd name="T21" fmla="*/ 12 h 12"/>
                <a:gd name="T22" fmla="*/ 0 w 12"/>
                <a:gd name="T23" fmla="*/ 12 h 12"/>
                <a:gd name="T24" fmla="*/ 0 w 12"/>
                <a:gd name="T25" fmla="*/ 12 h 12"/>
                <a:gd name="T26" fmla="*/ 0 w 12"/>
                <a:gd name="T27" fmla="*/ 6 h 12"/>
                <a:gd name="T28" fmla="*/ 0 w 12"/>
                <a:gd name="T29" fmla="*/ 6 h 12"/>
                <a:gd name="T30" fmla="*/ 0 w 12"/>
                <a:gd name="T31" fmla="*/ 6 h 12"/>
                <a:gd name="T32" fmla="*/ 0 w 1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13" name="Freeform 198"/>
            <p:cNvSpPr>
              <a:spLocks/>
            </p:cNvSpPr>
            <p:nvPr/>
          </p:nvSpPr>
          <p:spPr bwMode="auto">
            <a:xfrm>
              <a:off x="5131" y="1678"/>
              <a:ext cx="18" cy="12"/>
            </a:xfrm>
            <a:custGeom>
              <a:avLst/>
              <a:gdLst>
                <a:gd name="T0" fmla="*/ 0 w 18"/>
                <a:gd name="T1" fmla="*/ 0 h 12"/>
                <a:gd name="T2" fmla="*/ 6 w 18"/>
                <a:gd name="T3" fmla="*/ 0 h 12"/>
                <a:gd name="T4" fmla="*/ 6 w 18"/>
                <a:gd name="T5" fmla="*/ 0 h 12"/>
                <a:gd name="T6" fmla="*/ 12 w 18"/>
                <a:gd name="T7" fmla="*/ 0 h 12"/>
                <a:gd name="T8" fmla="*/ 12 w 18"/>
                <a:gd name="T9" fmla="*/ 0 h 12"/>
                <a:gd name="T10" fmla="*/ 18 w 18"/>
                <a:gd name="T11" fmla="*/ 0 h 12"/>
                <a:gd name="T12" fmla="*/ 18 w 18"/>
                <a:gd name="T13" fmla="*/ 6 h 12"/>
                <a:gd name="T14" fmla="*/ 12 w 18"/>
                <a:gd name="T15" fmla="*/ 6 h 12"/>
                <a:gd name="T16" fmla="*/ 12 w 18"/>
                <a:gd name="T17" fmla="*/ 12 h 12"/>
                <a:gd name="T18" fmla="*/ 12 w 18"/>
                <a:gd name="T19" fmla="*/ 12 h 12"/>
                <a:gd name="T20" fmla="*/ 6 w 18"/>
                <a:gd name="T21" fmla="*/ 12 h 12"/>
                <a:gd name="T22" fmla="*/ 6 w 18"/>
                <a:gd name="T23" fmla="*/ 12 h 12"/>
                <a:gd name="T24" fmla="*/ 6 w 18"/>
                <a:gd name="T25" fmla="*/ 12 h 12"/>
                <a:gd name="T26" fmla="*/ 0 w 18"/>
                <a:gd name="T27" fmla="*/ 6 h 12"/>
                <a:gd name="T28" fmla="*/ 0 w 18"/>
                <a:gd name="T29" fmla="*/ 6 h 12"/>
                <a:gd name="T30" fmla="*/ 0 w 18"/>
                <a:gd name="T31" fmla="*/ 0 h 12"/>
                <a:gd name="T32" fmla="*/ 0 w 18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2"/>
                <a:gd name="T53" fmla="*/ 18 w 1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2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14" name="Freeform 199"/>
            <p:cNvSpPr>
              <a:spLocks/>
            </p:cNvSpPr>
            <p:nvPr/>
          </p:nvSpPr>
          <p:spPr bwMode="auto">
            <a:xfrm>
              <a:off x="5108" y="1660"/>
              <a:ext cx="17" cy="12"/>
            </a:xfrm>
            <a:custGeom>
              <a:avLst/>
              <a:gdLst>
                <a:gd name="T0" fmla="*/ 6 w 17"/>
                <a:gd name="T1" fmla="*/ 0 h 12"/>
                <a:gd name="T2" fmla="*/ 6 w 17"/>
                <a:gd name="T3" fmla="*/ 0 h 12"/>
                <a:gd name="T4" fmla="*/ 0 w 17"/>
                <a:gd name="T5" fmla="*/ 6 h 12"/>
                <a:gd name="T6" fmla="*/ 0 w 17"/>
                <a:gd name="T7" fmla="*/ 6 h 12"/>
                <a:gd name="T8" fmla="*/ 6 w 17"/>
                <a:gd name="T9" fmla="*/ 12 h 12"/>
                <a:gd name="T10" fmla="*/ 6 w 17"/>
                <a:gd name="T11" fmla="*/ 12 h 12"/>
                <a:gd name="T12" fmla="*/ 12 w 17"/>
                <a:gd name="T13" fmla="*/ 12 h 12"/>
                <a:gd name="T14" fmla="*/ 12 w 17"/>
                <a:gd name="T15" fmla="*/ 12 h 12"/>
                <a:gd name="T16" fmla="*/ 17 w 17"/>
                <a:gd name="T17" fmla="*/ 12 h 12"/>
                <a:gd name="T18" fmla="*/ 17 w 17"/>
                <a:gd name="T19" fmla="*/ 12 h 12"/>
                <a:gd name="T20" fmla="*/ 17 w 17"/>
                <a:gd name="T21" fmla="*/ 6 h 12"/>
                <a:gd name="T22" fmla="*/ 17 w 17"/>
                <a:gd name="T23" fmla="*/ 6 h 12"/>
                <a:gd name="T24" fmla="*/ 17 w 17"/>
                <a:gd name="T25" fmla="*/ 0 h 12"/>
                <a:gd name="T26" fmla="*/ 12 w 17"/>
                <a:gd name="T27" fmla="*/ 0 h 12"/>
                <a:gd name="T28" fmla="*/ 12 w 17"/>
                <a:gd name="T29" fmla="*/ 0 h 12"/>
                <a:gd name="T30" fmla="*/ 6 w 17"/>
                <a:gd name="T31" fmla="*/ 0 h 12"/>
                <a:gd name="T32" fmla="*/ 6 w 17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"/>
                <a:gd name="T52" fmla="*/ 0 h 12"/>
                <a:gd name="T53" fmla="*/ 17 w 17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" h="12">
                  <a:moveTo>
                    <a:pt x="6" y="0"/>
                  </a:move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7" y="12"/>
                  </a:lnTo>
                  <a:lnTo>
                    <a:pt x="17" y="6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15" name="Freeform 200"/>
            <p:cNvSpPr>
              <a:spLocks/>
            </p:cNvSpPr>
            <p:nvPr/>
          </p:nvSpPr>
          <p:spPr bwMode="auto">
            <a:xfrm>
              <a:off x="5102" y="1684"/>
              <a:ext cx="12" cy="12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6 h 12"/>
                <a:gd name="T4" fmla="*/ 0 w 12"/>
                <a:gd name="T5" fmla="*/ 6 h 12"/>
                <a:gd name="T6" fmla="*/ 0 w 12"/>
                <a:gd name="T7" fmla="*/ 6 h 12"/>
                <a:gd name="T8" fmla="*/ 6 w 12"/>
                <a:gd name="T9" fmla="*/ 0 h 12"/>
                <a:gd name="T10" fmla="*/ 6 w 12"/>
                <a:gd name="T11" fmla="*/ 0 h 12"/>
                <a:gd name="T12" fmla="*/ 12 w 12"/>
                <a:gd name="T13" fmla="*/ 0 h 12"/>
                <a:gd name="T14" fmla="*/ 12 w 12"/>
                <a:gd name="T15" fmla="*/ 6 h 12"/>
                <a:gd name="T16" fmla="*/ 12 w 12"/>
                <a:gd name="T17" fmla="*/ 6 h 12"/>
                <a:gd name="T18" fmla="*/ 12 w 12"/>
                <a:gd name="T19" fmla="*/ 6 h 12"/>
                <a:gd name="T20" fmla="*/ 12 w 12"/>
                <a:gd name="T21" fmla="*/ 12 h 12"/>
                <a:gd name="T22" fmla="*/ 12 w 12"/>
                <a:gd name="T23" fmla="*/ 12 h 12"/>
                <a:gd name="T24" fmla="*/ 6 w 12"/>
                <a:gd name="T25" fmla="*/ 12 h 12"/>
                <a:gd name="T26" fmla="*/ 6 w 12"/>
                <a:gd name="T27" fmla="*/ 12 h 12"/>
                <a:gd name="T28" fmla="*/ 6 w 12"/>
                <a:gd name="T29" fmla="*/ 12 h 12"/>
                <a:gd name="T30" fmla="*/ 0 w 12"/>
                <a:gd name="T31" fmla="*/ 12 h 12"/>
                <a:gd name="T32" fmla="*/ 0 w 12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12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16" name="Freeform 201"/>
            <p:cNvSpPr>
              <a:spLocks/>
            </p:cNvSpPr>
            <p:nvPr/>
          </p:nvSpPr>
          <p:spPr bwMode="auto">
            <a:xfrm>
              <a:off x="5125" y="1708"/>
              <a:ext cx="12" cy="12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12 h 12"/>
                <a:gd name="T4" fmla="*/ 0 w 12"/>
                <a:gd name="T5" fmla="*/ 12 h 12"/>
                <a:gd name="T6" fmla="*/ 0 w 12"/>
                <a:gd name="T7" fmla="*/ 6 h 12"/>
                <a:gd name="T8" fmla="*/ 0 w 12"/>
                <a:gd name="T9" fmla="*/ 6 h 12"/>
                <a:gd name="T10" fmla="*/ 0 w 12"/>
                <a:gd name="T11" fmla="*/ 0 h 12"/>
                <a:gd name="T12" fmla="*/ 0 w 12"/>
                <a:gd name="T13" fmla="*/ 0 h 12"/>
                <a:gd name="T14" fmla="*/ 6 w 12"/>
                <a:gd name="T15" fmla="*/ 0 h 12"/>
                <a:gd name="T16" fmla="*/ 6 w 12"/>
                <a:gd name="T17" fmla="*/ 0 h 12"/>
                <a:gd name="T18" fmla="*/ 6 w 12"/>
                <a:gd name="T19" fmla="*/ 0 h 12"/>
                <a:gd name="T20" fmla="*/ 6 w 12"/>
                <a:gd name="T21" fmla="*/ 0 h 12"/>
                <a:gd name="T22" fmla="*/ 6 w 12"/>
                <a:gd name="T23" fmla="*/ 0 h 12"/>
                <a:gd name="T24" fmla="*/ 12 w 12"/>
                <a:gd name="T25" fmla="*/ 6 h 12"/>
                <a:gd name="T26" fmla="*/ 6 w 12"/>
                <a:gd name="T27" fmla="*/ 6 h 12"/>
                <a:gd name="T28" fmla="*/ 6 w 12"/>
                <a:gd name="T29" fmla="*/ 12 h 12"/>
                <a:gd name="T30" fmla="*/ 6 w 12"/>
                <a:gd name="T31" fmla="*/ 12 h 12"/>
                <a:gd name="T32" fmla="*/ 0 w 12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12"/>
                  </a:move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17" name="Freeform 202"/>
            <p:cNvSpPr>
              <a:spLocks/>
            </p:cNvSpPr>
            <p:nvPr/>
          </p:nvSpPr>
          <p:spPr bwMode="auto">
            <a:xfrm>
              <a:off x="5143" y="1690"/>
              <a:ext cx="12" cy="18"/>
            </a:xfrm>
            <a:custGeom>
              <a:avLst/>
              <a:gdLst>
                <a:gd name="T0" fmla="*/ 0 w 12"/>
                <a:gd name="T1" fmla="*/ 12 h 18"/>
                <a:gd name="T2" fmla="*/ 0 w 12"/>
                <a:gd name="T3" fmla="*/ 6 h 18"/>
                <a:gd name="T4" fmla="*/ 0 w 12"/>
                <a:gd name="T5" fmla="*/ 6 h 18"/>
                <a:gd name="T6" fmla="*/ 6 w 12"/>
                <a:gd name="T7" fmla="*/ 0 h 18"/>
                <a:gd name="T8" fmla="*/ 6 w 12"/>
                <a:gd name="T9" fmla="*/ 0 h 18"/>
                <a:gd name="T10" fmla="*/ 12 w 12"/>
                <a:gd name="T11" fmla="*/ 0 h 18"/>
                <a:gd name="T12" fmla="*/ 12 w 12"/>
                <a:gd name="T13" fmla="*/ 6 h 18"/>
                <a:gd name="T14" fmla="*/ 12 w 12"/>
                <a:gd name="T15" fmla="*/ 6 h 18"/>
                <a:gd name="T16" fmla="*/ 12 w 12"/>
                <a:gd name="T17" fmla="*/ 12 h 18"/>
                <a:gd name="T18" fmla="*/ 12 w 12"/>
                <a:gd name="T19" fmla="*/ 12 h 18"/>
                <a:gd name="T20" fmla="*/ 12 w 12"/>
                <a:gd name="T21" fmla="*/ 18 h 18"/>
                <a:gd name="T22" fmla="*/ 6 w 12"/>
                <a:gd name="T23" fmla="*/ 18 h 18"/>
                <a:gd name="T24" fmla="*/ 6 w 12"/>
                <a:gd name="T25" fmla="*/ 18 h 18"/>
                <a:gd name="T26" fmla="*/ 0 w 12"/>
                <a:gd name="T27" fmla="*/ 18 h 18"/>
                <a:gd name="T28" fmla="*/ 0 w 12"/>
                <a:gd name="T29" fmla="*/ 18 h 18"/>
                <a:gd name="T30" fmla="*/ 0 w 12"/>
                <a:gd name="T31" fmla="*/ 12 h 18"/>
                <a:gd name="T32" fmla="*/ 0 w 12"/>
                <a:gd name="T33" fmla="*/ 12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0" y="12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18" name="Freeform 203"/>
            <p:cNvSpPr>
              <a:spLocks/>
            </p:cNvSpPr>
            <p:nvPr/>
          </p:nvSpPr>
          <p:spPr bwMode="auto">
            <a:xfrm>
              <a:off x="5161" y="1696"/>
              <a:ext cx="12" cy="12"/>
            </a:xfrm>
            <a:custGeom>
              <a:avLst/>
              <a:gdLst>
                <a:gd name="T0" fmla="*/ 12 w 12"/>
                <a:gd name="T1" fmla="*/ 0 h 12"/>
                <a:gd name="T2" fmla="*/ 12 w 12"/>
                <a:gd name="T3" fmla="*/ 0 h 12"/>
                <a:gd name="T4" fmla="*/ 12 w 12"/>
                <a:gd name="T5" fmla="*/ 6 h 12"/>
                <a:gd name="T6" fmla="*/ 12 w 12"/>
                <a:gd name="T7" fmla="*/ 6 h 12"/>
                <a:gd name="T8" fmla="*/ 12 w 12"/>
                <a:gd name="T9" fmla="*/ 6 h 12"/>
                <a:gd name="T10" fmla="*/ 12 w 12"/>
                <a:gd name="T11" fmla="*/ 12 h 12"/>
                <a:gd name="T12" fmla="*/ 6 w 12"/>
                <a:gd name="T13" fmla="*/ 12 h 12"/>
                <a:gd name="T14" fmla="*/ 6 w 12"/>
                <a:gd name="T15" fmla="*/ 12 h 12"/>
                <a:gd name="T16" fmla="*/ 0 w 12"/>
                <a:gd name="T17" fmla="*/ 12 h 12"/>
                <a:gd name="T18" fmla="*/ 0 w 12"/>
                <a:gd name="T19" fmla="*/ 12 h 12"/>
                <a:gd name="T20" fmla="*/ 0 w 12"/>
                <a:gd name="T21" fmla="*/ 6 h 12"/>
                <a:gd name="T22" fmla="*/ 0 w 12"/>
                <a:gd name="T23" fmla="*/ 6 h 12"/>
                <a:gd name="T24" fmla="*/ 0 w 12"/>
                <a:gd name="T25" fmla="*/ 6 h 12"/>
                <a:gd name="T26" fmla="*/ 0 w 12"/>
                <a:gd name="T27" fmla="*/ 0 h 12"/>
                <a:gd name="T28" fmla="*/ 0 w 12"/>
                <a:gd name="T29" fmla="*/ 0 h 12"/>
                <a:gd name="T30" fmla="*/ 6 w 12"/>
                <a:gd name="T31" fmla="*/ 0 h 12"/>
                <a:gd name="T32" fmla="*/ 12 w 1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12" y="0"/>
                  </a:move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19" name="Freeform 204"/>
            <p:cNvSpPr>
              <a:spLocks/>
            </p:cNvSpPr>
            <p:nvPr/>
          </p:nvSpPr>
          <p:spPr bwMode="auto">
            <a:xfrm>
              <a:off x="5012" y="1714"/>
              <a:ext cx="108" cy="72"/>
            </a:xfrm>
            <a:custGeom>
              <a:avLst/>
              <a:gdLst>
                <a:gd name="T0" fmla="*/ 108 w 108"/>
                <a:gd name="T1" fmla="*/ 6 h 72"/>
                <a:gd name="T2" fmla="*/ 108 w 108"/>
                <a:gd name="T3" fmla="*/ 6 h 72"/>
                <a:gd name="T4" fmla="*/ 108 w 108"/>
                <a:gd name="T5" fmla="*/ 0 h 72"/>
                <a:gd name="T6" fmla="*/ 102 w 108"/>
                <a:gd name="T7" fmla="*/ 6 h 72"/>
                <a:gd name="T8" fmla="*/ 90 w 108"/>
                <a:gd name="T9" fmla="*/ 6 h 72"/>
                <a:gd name="T10" fmla="*/ 66 w 108"/>
                <a:gd name="T11" fmla="*/ 0 h 72"/>
                <a:gd name="T12" fmla="*/ 48 w 108"/>
                <a:gd name="T13" fmla="*/ 0 h 72"/>
                <a:gd name="T14" fmla="*/ 48 w 108"/>
                <a:gd name="T15" fmla="*/ 0 h 72"/>
                <a:gd name="T16" fmla="*/ 60 w 108"/>
                <a:gd name="T17" fmla="*/ 0 h 72"/>
                <a:gd name="T18" fmla="*/ 78 w 108"/>
                <a:gd name="T19" fmla="*/ 6 h 72"/>
                <a:gd name="T20" fmla="*/ 96 w 108"/>
                <a:gd name="T21" fmla="*/ 12 h 72"/>
                <a:gd name="T22" fmla="*/ 90 w 108"/>
                <a:gd name="T23" fmla="*/ 18 h 72"/>
                <a:gd name="T24" fmla="*/ 84 w 108"/>
                <a:gd name="T25" fmla="*/ 18 h 72"/>
                <a:gd name="T26" fmla="*/ 72 w 108"/>
                <a:gd name="T27" fmla="*/ 24 h 72"/>
                <a:gd name="T28" fmla="*/ 60 w 108"/>
                <a:gd name="T29" fmla="*/ 18 h 72"/>
                <a:gd name="T30" fmla="*/ 42 w 108"/>
                <a:gd name="T31" fmla="*/ 18 h 72"/>
                <a:gd name="T32" fmla="*/ 30 w 108"/>
                <a:gd name="T33" fmla="*/ 18 h 72"/>
                <a:gd name="T34" fmla="*/ 36 w 108"/>
                <a:gd name="T35" fmla="*/ 18 h 72"/>
                <a:gd name="T36" fmla="*/ 48 w 108"/>
                <a:gd name="T37" fmla="*/ 18 h 72"/>
                <a:gd name="T38" fmla="*/ 54 w 108"/>
                <a:gd name="T39" fmla="*/ 24 h 72"/>
                <a:gd name="T40" fmla="*/ 72 w 108"/>
                <a:gd name="T41" fmla="*/ 24 h 72"/>
                <a:gd name="T42" fmla="*/ 72 w 108"/>
                <a:gd name="T43" fmla="*/ 30 h 72"/>
                <a:gd name="T44" fmla="*/ 66 w 108"/>
                <a:gd name="T45" fmla="*/ 30 h 72"/>
                <a:gd name="T46" fmla="*/ 54 w 108"/>
                <a:gd name="T47" fmla="*/ 36 h 72"/>
                <a:gd name="T48" fmla="*/ 48 w 108"/>
                <a:gd name="T49" fmla="*/ 36 h 72"/>
                <a:gd name="T50" fmla="*/ 42 w 108"/>
                <a:gd name="T51" fmla="*/ 36 h 72"/>
                <a:gd name="T52" fmla="*/ 36 w 108"/>
                <a:gd name="T53" fmla="*/ 30 h 72"/>
                <a:gd name="T54" fmla="*/ 24 w 108"/>
                <a:gd name="T55" fmla="*/ 30 h 72"/>
                <a:gd name="T56" fmla="*/ 36 w 108"/>
                <a:gd name="T57" fmla="*/ 36 h 72"/>
                <a:gd name="T58" fmla="*/ 42 w 108"/>
                <a:gd name="T59" fmla="*/ 42 h 72"/>
                <a:gd name="T60" fmla="*/ 24 w 108"/>
                <a:gd name="T61" fmla="*/ 48 h 72"/>
                <a:gd name="T62" fmla="*/ 6 w 108"/>
                <a:gd name="T63" fmla="*/ 48 h 72"/>
                <a:gd name="T64" fmla="*/ 0 w 108"/>
                <a:gd name="T65" fmla="*/ 54 h 72"/>
                <a:gd name="T66" fmla="*/ 12 w 108"/>
                <a:gd name="T67" fmla="*/ 54 h 72"/>
                <a:gd name="T68" fmla="*/ 30 w 108"/>
                <a:gd name="T69" fmla="*/ 48 h 72"/>
                <a:gd name="T70" fmla="*/ 48 w 108"/>
                <a:gd name="T71" fmla="*/ 42 h 72"/>
                <a:gd name="T72" fmla="*/ 48 w 108"/>
                <a:gd name="T73" fmla="*/ 60 h 72"/>
                <a:gd name="T74" fmla="*/ 36 w 108"/>
                <a:gd name="T75" fmla="*/ 72 h 72"/>
                <a:gd name="T76" fmla="*/ 42 w 108"/>
                <a:gd name="T77" fmla="*/ 72 h 72"/>
                <a:gd name="T78" fmla="*/ 54 w 108"/>
                <a:gd name="T79" fmla="*/ 48 h 72"/>
                <a:gd name="T80" fmla="*/ 60 w 108"/>
                <a:gd name="T81" fmla="*/ 42 h 72"/>
                <a:gd name="T82" fmla="*/ 72 w 108"/>
                <a:gd name="T83" fmla="*/ 36 h 72"/>
                <a:gd name="T84" fmla="*/ 78 w 108"/>
                <a:gd name="T85" fmla="*/ 30 h 72"/>
                <a:gd name="T86" fmla="*/ 78 w 108"/>
                <a:gd name="T87" fmla="*/ 60 h 72"/>
                <a:gd name="T88" fmla="*/ 72 w 108"/>
                <a:gd name="T89" fmla="*/ 66 h 72"/>
                <a:gd name="T90" fmla="*/ 78 w 108"/>
                <a:gd name="T91" fmla="*/ 60 h 72"/>
                <a:gd name="T92" fmla="*/ 84 w 108"/>
                <a:gd name="T93" fmla="*/ 30 h 72"/>
                <a:gd name="T94" fmla="*/ 96 w 108"/>
                <a:gd name="T95" fmla="*/ 18 h 72"/>
                <a:gd name="T96" fmla="*/ 102 w 108"/>
                <a:gd name="T97" fmla="*/ 18 h 72"/>
                <a:gd name="T98" fmla="*/ 102 w 108"/>
                <a:gd name="T99" fmla="*/ 24 h 72"/>
                <a:gd name="T100" fmla="*/ 102 w 108"/>
                <a:gd name="T101" fmla="*/ 54 h 72"/>
                <a:gd name="T102" fmla="*/ 108 w 108"/>
                <a:gd name="T103" fmla="*/ 18 h 7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8"/>
                <a:gd name="T157" fmla="*/ 0 h 72"/>
                <a:gd name="T158" fmla="*/ 108 w 108"/>
                <a:gd name="T159" fmla="*/ 72 h 7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8" h="72">
                  <a:moveTo>
                    <a:pt x="108" y="6"/>
                  </a:moveTo>
                  <a:lnTo>
                    <a:pt x="108" y="6"/>
                  </a:lnTo>
                  <a:lnTo>
                    <a:pt x="108" y="0"/>
                  </a:lnTo>
                  <a:lnTo>
                    <a:pt x="102" y="6"/>
                  </a:lnTo>
                  <a:lnTo>
                    <a:pt x="96" y="6"/>
                  </a:lnTo>
                  <a:lnTo>
                    <a:pt x="90" y="6"/>
                  </a:lnTo>
                  <a:lnTo>
                    <a:pt x="84" y="6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6" y="6"/>
                  </a:lnTo>
                  <a:lnTo>
                    <a:pt x="72" y="6"/>
                  </a:lnTo>
                  <a:lnTo>
                    <a:pt x="78" y="6"/>
                  </a:lnTo>
                  <a:lnTo>
                    <a:pt x="84" y="6"/>
                  </a:lnTo>
                  <a:lnTo>
                    <a:pt x="90" y="12"/>
                  </a:lnTo>
                  <a:lnTo>
                    <a:pt x="96" y="12"/>
                  </a:lnTo>
                  <a:lnTo>
                    <a:pt x="96" y="18"/>
                  </a:lnTo>
                  <a:lnTo>
                    <a:pt x="90" y="18"/>
                  </a:lnTo>
                  <a:lnTo>
                    <a:pt x="84" y="18"/>
                  </a:lnTo>
                  <a:lnTo>
                    <a:pt x="78" y="24"/>
                  </a:lnTo>
                  <a:lnTo>
                    <a:pt x="72" y="24"/>
                  </a:lnTo>
                  <a:lnTo>
                    <a:pt x="72" y="18"/>
                  </a:lnTo>
                  <a:lnTo>
                    <a:pt x="66" y="18"/>
                  </a:lnTo>
                  <a:lnTo>
                    <a:pt x="60" y="18"/>
                  </a:lnTo>
                  <a:lnTo>
                    <a:pt x="48" y="18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36" y="18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54" y="18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72" y="30"/>
                  </a:lnTo>
                  <a:lnTo>
                    <a:pt x="66" y="30"/>
                  </a:lnTo>
                  <a:lnTo>
                    <a:pt x="60" y="30"/>
                  </a:lnTo>
                  <a:lnTo>
                    <a:pt x="60" y="36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2" y="36"/>
                  </a:lnTo>
                  <a:lnTo>
                    <a:pt x="42" y="30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30" y="36"/>
                  </a:lnTo>
                  <a:lnTo>
                    <a:pt x="36" y="36"/>
                  </a:lnTo>
                  <a:lnTo>
                    <a:pt x="42" y="36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0" y="42"/>
                  </a:lnTo>
                  <a:lnTo>
                    <a:pt x="24" y="48"/>
                  </a:lnTo>
                  <a:lnTo>
                    <a:pt x="18" y="48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6" y="54"/>
                  </a:lnTo>
                  <a:lnTo>
                    <a:pt x="12" y="54"/>
                  </a:lnTo>
                  <a:lnTo>
                    <a:pt x="18" y="48"/>
                  </a:lnTo>
                  <a:lnTo>
                    <a:pt x="24" y="48"/>
                  </a:lnTo>
                  <a:lnTo>
                    <a:pt x="30" y="48"/>
                  </a:lnTo>
                  <a:lnTo>
                    <a:pt x="36" y="48"/>
                  </a:lnTo>
                  <a:lnTo>
                    <a:pt x="42" y="48"/>
                  </a:lnTo>
                  <a:lnTo>
                    <a:pt x="48" y="42"/>
                  </a:lnTo>
                  <a:lnTo>
                    <a:pt x="48" y="48"/>
                  </a:lnTo>
                  <a:lnTo>
                    <a:pt x="48" y="60"/>
                  </a:lnTo>
                  <a:lnTo>
                    <a:pt x="42" y="66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42" y="72"/>
                  </a:lnTo>
                  <a:lnTo>
                    <a:pt x="48" y="66"/>
                  </a:lnTo>
                  <a:lnTo>
                    <a:pt x="48" y="60"/>
                  </a:lnTo>
                  <a:lnTo>
                    <a:pt x="54" y="48"/>
                  </a:lnTo>
                  <a:lnTo>
                    <a:pt x="54" y="42"/>
                  </a:lnTo>
                  <a:lnTo>
                    <a:pt x="60" y="42"/>
                  </a:lnTo>
                  <a:lnTo>
                    <a:pt x="66" y="42"/>
                  </a:lnTo>
                  <a:lnTo>
                    <a:pt x="66" y="36"/>
                  </a:lnTo>
                  <a:lnTo>
                    <a:pt x="72" y="36"/>
                  </a:lnTo>
                  <a:lnTo>
                    <a:pt x="78" y="36"/>
                  </a:lnTo>
                  <a:lnTo>
                    <a:pt x="78" y="30"/>
                  </a:lnTo>
                  <a:lnTo>
                    <a:pt x="78" y="42"/>
                  </a:lnTo>
                  <a:lnTo>
                    <a:pt x="78" y="48"/>
                  </a:lnTo>
                  <a:lnTo>
                    <a:pt x="78" y="60"/>
                  </a:lnTo>
                  <a:lnTo>
                    <a:pt x="78" y="66"/>
                  </a:lnTo>
                  <a:lnTo>
                    <a:pt x="72" y="66"/>
                  </a:lnTo>
                  <a:lnTo>
                    <a:pt x="78" y="66"/>
                  </a:lnTo>
                  <a:lnTo>
                    <a:pt x="78" y="60"/>
                  </a:lnTo>
                  <a:lnTo>
                    <a:pt x="84" y="48"/>
                  </a:lnTo>
                  <a:lnTo>
                    <a:pt x="84" y="36"/>
                  </a:lnTo>
                  <a:lnTo>
                    <a:pt x="84" y="30"/>
                  </a:lnTo>
                  <a:lnTo>
                    <a:pt x="90" y="24"/>
                  </a:lnTo>
                  <a:lnTo>
                    <a:pt x="96" y="24"/>
                  </a:lnTo>
                  <a:lnTo>
                    <a:pt x="96" y="18"/>
                  </a:lnTo>
                  <a:lnTo>
                    <a:pt x="102" y="18"/>
                  </a:lnTo>
                  <a:lnTo>
                    <a:pt x="102" y="24"/>
                  </a:lnTo>
                  <a:lnTo>
                    <a:pt x="102" y="36"/>
                  </a:lnTo>
                  <a:lnTo>
                    <a:pt x="102" y="48"/>
                  </a:lnTo>
                  <a:lnTo>
                    <a:pt x="102" y="54"/>
                  </a:lnTo>
                  <a:lnTo>
                    <a:pt x="102" y="42"/>
                  </a:lnTo>
                  <a:lnTo>
                    <a:pt x="108" y="30"/>
                  </a:lnTo>
                  <a:lnTo>
                    <a:pt x="108" y="18"/>
                  </a:lnTo>
                  <a:lnTo>
                    <a:pt x="108" y="6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20" name="Freeform 205"/>
            <p:cNvSpPr>
              <a:spLocks/>
            </p:cNvSpPr>
            <p:nvPr/>
          </p:nvSpPr>
          <p:spPr bwMode="auto">
            <a:xfrm>
              <a:off x="5024" y="1583"/>
              <a:ext cx="84" cy="83"/>
            </a:xfrm>
            <a:custGeom>
              <a:avLst/>
              <a:gdLst>
                <a:gd name="T0" fmla="*/ 84 w 84"/>
                <a:gd name="T1" fmla="*/ 77 h 83"/>
                <a:gd name="T2" fmla="*/ 84 w 84"/>
                <a:gd name="T3" fmla="*/ 77 h 83"/>
                <a:gd name="T4" fmla="*/ 84 w 84"/>
                <a:gd name="T5" fmla="*/ 71 h 83"/>
                <a:gd name="T6" fmla="*/ 78 w 84"/>
                <a:gd name="T7" fmla="*/ 65 h 83"/>
                <a:gd name="T8" fmla="*/ 72 w 84"/>
                <a:gd name="T9" fmla="*/ 59 h 83"/>
                <a:gd name="T10" fmla="*/ 72 w 84"/>
                <a:gd name="T11" fmla="*/ 35 h 83"/>
                <a:gd name="T12" fmla="*/ 66 w 84"/>
                <a:gd name="T13" fmla="*/ 29 h 83"/>
                <a:gd name="T14" fmla="*/ 66 w 84"/>
                <a:gd name="T15" fmla="*/ 29 h 83"/>
                <a:gd name="T16" fmla="*/ 66 w 84"/>
                <a:gd name="T17" fmla="*/ 35 h 83"/>
                <a:gd name="T18" fmla="*/ 66 w 84"/>
                <a:gd name="T19" fmla="*/ 53 h 83"/>
                <a:gd name="T20" fmla="*/ 66 w 84"/>
                <a:gd name="T21" fmla="*/ 59 h 83"/>
                <a:gd name="T22" fmla="*/ 60 w 84"/>
                <a:gd name="T23" fmla="*/ 53 h 83"/>
                <a:gd name="T24" fmla="*/ 54 w 84"/>
                <a:gd name="T25" fmla="*/ 53 h 83"/>
                <a:gd name="T26" fmla="*/ 54 w 84"/>
                <a:gd name="T27" fmla="*/ 47 h 83"/>
                <a:gd name="T28" fmla="*/ 48 w 84"/>
                <a:gd name="T29" fmla="*/ 41 h 83"/>
                <a:gd name="T30" fmla="*/ 48 w 84"/>
                <a:gd name="T31" fmla="*/ 23 h 83"/>
                <a:gd name="T32" fmla="*/ 42 w 84"/>
                <a:gd name="T33" fmla="*/ 11 h 83"/>
                <a:gd name="T34" fmla="*/ 42 w 84"/>
                <a:gd name="T35" fmla="*/ 5 h 83"/>
                <a:gd name="T36" fmla="*/ 42 w 84"/>
                <a:gd name="T37" fmla="*/ 0 h 83"/>
                <a:gd name="T38" fmla="*/ 42 w 84"/>
                <a:gd name="T39" fmla="*/ 5 h 83"/>
                <a:gd name="T40" fmla="*/ 42 w 84"/>
                <a:gd name="T41" fmla="*/ 11 h 83"/>
                <a:gd name="T42" fmla="*/ 42 w 84"/>
                <a:gd name="T43" fmla="*/ 17 h 83"/>
                <a:gd name="T44" fmla="*/ 42 w 84"/>
                <a:gd name="T45" fmla="*/ 23 h 83"/>
                <a:gd name="T46" fmla="*/ 42 w 84"/>
                <a:gd name="T47" fmla="*/ 35 h 83"/>
                <a:gd name="T48" fmla="*/ 36 w 84"/>
                <a:gd name="T49" fmla="*/ 35 h 83"/>
                <a:gd name="T50" fmla="*/ 24 w 84"/>
                <a:gd name="T51" fmla="*/ 23 h 83"/>
                <a:gd name="T52" fmla="*/ 12 w 84"/>
                <a:gd name="T53" fmla="*/ 11 h 83"/>
                <a:gd name="T54" fmla="*/ 0 w 84"/>
                <a:gd name="T55" fmla="*/ 0 h 83"/>
                <a:gd name="T56" fmla="*/ 0 w 84"/>
                <a:gd name="T57" fmla="*/ 5 h 83"/>
                <a:gd name="T58" fmla="*/ 6 w 84"/>
                <a:gd name="T59" fmla="*/ 11 h 83"/>
                <a:gd name="T60" fmla="*/ 12 w 84"/>
                <a:gd name="T61" fmla="*/ 17 h 83"/>
                <a:gd name="T62" fmla="*/ 18 w 84"/>
                <a:gd name="T63" fmla="*/ 23 h 83"/>
                <a:gd name="T64" fmla="*/ 18 w 84"/>
                <a:gd name="T65" fmla="*/ 29 h 83"/>
                <a:gd name="T66" fmla="*/ 24 w 84"/>
                <a:gd name="T67" fmla="*/ 35 h 83"/>
                <a:gd name="T68" fmla="*/ 30 w 84"/>
                <a:gd name="T69" fmla="*/ 41 h 83"/>
                <a:gd name="T70" fmla="*/ 36 w 84"/>
                <a:gd name="T71" fmla="*/ 41 h 83"/>
                <a:gd name="T72" fmla="*/ 36 w 84"/>
                <a:gd name="T73" fmla="*/ 47 h 83"/>
                <a:gd name="T74" fmla="*/ 30 w 84"/>
                <a:gd name="T75" fmla="*/ 47 h 83"/>
                <a:gd name="T76" fmla="*/ 24 w 84"/>
                <a:gd name="T77" fmla="*/ 41 h 83"/>
                <a:gd name="T78" fmla="*/ 18 w 84"/>
                <a:gd name="T79" fmla="*/ 41 h 83"/>
                <a:gd name="T80" fmla="*/ 18 w 84"/>
                <a:gd name="T81" fmla="*/ 41 h 83"/>
                <a:gd name="T82" fmla="*/ 12 w 84"/>
                <a:gd name="T83" fmla="*/ 41 h 83"/>
                <a:gd name="T84" fmla="*/ 18 w 84"/>
                <a:gd name="T85" fmla="*/ 47 h 83"/>
                <a:gd name="T86" fmla="*/ 24 w 84"/>
                <a:gd name="T87" fmla="*/ 47 h 83"/>
                <a:gd name="T88" fmla="*/ 36 w 84"/>
                <a:gd name="T89" fmla="*/ 53 h 83"/>
                <a:gd name="T90" fmla="*/ 42 w 84"/>
                <a:gd name="T91" fmla="*/ 53 h 83"/>
                <a:gd name="T92" fmla="*/ 48 w 84"/>
                <a:gd name="T93" fmla="*/ 53 h 83"/>
                <a:gd name="T94" fmla="*/ 54 w 84"/>
                <a:gd name="T95" fmla="*/ 59 h 83"/>
                <a:gd name="T96" fmla="*/ 60 w 84"/>
                <a:gd name="T97" fmla="*/ 59 h 83"/>
                <a:gd name="T98" fmla="*/ 66 w 84"/>
                <a:gd name="T99" fmla="*/ 65 h 83"/>
                <a:gd name="T100" fmla="*/ 66 w 84"/>
                <a:gd name="T101" fmla="*/ 65 h 83"/>
                <a:gd name="T102" fmla="*/ 54 w 84"/>
                <a:gd name="T103" fmla="*/ 71 h 83"/>
                <a:gd name="T104" fmla="*/ 48 w 84"/>
                <a:gd name="T105" fmla="*/ 71 h 83"/>
                <a:gd name="T106" fmla="*/ 42 w 84"/>
                <a:gd name="T107" fmla="*/ 71 h 83"/>
                <a:gd name="T108" fmla="*/ 36 w 84"/>
                <a:gd name="T109" fmla="*/ 71 h 83"/>
                <a:gd name="T110" fmla="*/ 36 w 84"/>
                <a:gd name="T111" fmla="*/ 71 h 83"/>
                <a:gd name="T112" fmla="*/ 42 w 84"/>
                <a:gd name="T113" fmla="*/ 71 h 83"/>
                <a:gd name="T114" fmla="*/ 54 w 84"/>
                <a:gd name="T115" fmla="*/ 77 h 83"/>
                <a:gd name="T116" fmla="*/ 60 w 84"/>
                <a:gd name="T117" fmla="*/ 71 h 83"/>
                <a:gd name="T118" fmla="*/ 72 w 84"/>
                <a:gd name="T119" fmla="*/ 71 h 83"/>
                <a:gd name="T120" fmla="*/ 78 w 84"/>
                <a:gd name="T121" fmla="*/ 71 h 83"/>
                <a:gd name="T122" fmla="*/ 78 w 84"/>
                <a:gd name="T123" fmla="*/ 77 h 8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"/>
                <a:gd name="T187" fmla="*/ 0 h 83"/>
                <a:gd name="T188" fmla="*/ 84 w 84"/>
                <a:gd name="T189" fmla="*/ 83 h 8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" h="83">
                  <a:moveTo>
                    <a:pt x="84" y="83"/>
                  </a:moveTo>
                  <a:lnTo>
                    <a:pt x="84" y="77"/>
                  </a:lnTo>
                  <a:lnTo>
                    <a:pt x="84" y="71"/>
                  </a:lnTo>
                  <a:lnTo>
                    <a:pt x="78" y="71"/>
                  </a:lnTo>
                  <a:lnTo>
                    <a:pt x="78" y="65"/>
                  </a:lnTo>
                  <a:lnTo>
                    <a:pt x="72" y="59"/>
                  </a:lnTo>
                  <a:lnTo>
                    <a:pt x="72" y="47"/>
                  </a:lnTo>
                  <a:lnTo>
                    <a:pt x="72" y="35"/>
                  </a:lnTo>
                  <a:lnTo>
                    <a:pt x="72" y="29"/>
                  </a:lnTo>
                  <a:lnTo>
                    <a:pt x="66" y="29"/>
                  </a:lnTo>
                  <a:lnTo>
                    <a:pt x="66" y="23"/>
                  </a:lnTo>
                  <a:lnTo>
                    <a:pt x="66" y="29"/>
                  </a:lnTo>
                  <a:lnTo>
                    <a:pt x="66" y="35"/>
                  </a:lnTo>
                  <a:lnTo>
                    <a:pt x="66" y="47"/>
                  </a:lnTo>
                  <a:lnTo>
                    <a:pt x="66" y="53"/>
                  </a:lnTo>
                  <a:lnTo>
                    <a:pt x="66" y="59"/>
                  </a:lnTo>
                  <a:lnTo>
                    <a:pt x="66" y="53"/>
                  </a:lnTo>
                  <a:lnTo>
                    <a:pt x="60" y="53"/>
                  </a:lnTo>
                  <a:lnTo>
                    <a:pt x="54" y="53"/>
                  </a:lnTo>
                  <a:lnTo>
                    <a:pt x="54" y="47"/>
                  </a:lnTo>
                  <a:lnTo>
                    <a:pt x="48" y="47"/>
                  </a:lnTo>
                  <a:lnTo>
                    <a:pt x="48" y="41"/>
                  </a:lnTo>
                  <a:lnTo>
                    <a:pt x="48" y="35"/>
                  </a:lnTo>
                  <a:lnTo>
                    <a:pt x="48" y="23"/>
                  </a:lnTo>
                  <a:lnTo>
                    <a:pt x="42" y="17"/>
                  </a:lnTo>
                  <a:lnTo>
                    <a:pt x="42" y="11"/>
                  </a:lnTo>
                  <a:lnTo>
                    <a:pt x="42" y="5"/>
                  </a:lnTo>
                  <a:lnTo>
                    <a:pt x="42" y="0"/>
                  </a:lnTo>
                  <a:lnTo>
                    <a:pt x="42" y="5"/>
                  </a:lnTo>
                  <a:lnTo>
                    <a:pt x="42" y="11"/>
                  </a:lnTo>
                  <a:lnTo>
                    <a:pt x="42" y="17"/>
                  </a:lnTo>
                  <a:lnTo>
                    <a:pt x="42" y="23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1"/>
                  </a:lnTo>
                  <a:lnTo>
                    <a:pt x="36" y="35"/>
                  </a:lnTo>
                  <a:lnTo>
                    <a:pt x="30" y="29"/>
                  </a:lnTo>
                  <a:lnTo>
                    <a:pt x="24" y="23"/>
                  </a:lnTo>
                  <a:lnTo>
                    <a:pt x="18" y="17"/>
                  </a:lnTo>
                  <a:lnTo>
                    <a:pt x="12" y="11"/>
                  </a:lnTo>
                  <a:lnTo>
                    <a:pt x="6" y="5"/>
                  </a:lnTo>
                  <a:lnTo>
                    <a:pt x="0" y="0"/>
                  </a:lnTo>
                  <a:lnTo>
                    <a:pt x="0" y="5"/>
                  </a:lnTo>
                  <a:lnTo>
                    <a:pt x="6" y="5"/>
                  </a:lnTo>
                  <a:lnTo>
                    <a:pt x="6" y="11"/>
                  </a:lnTo>
                  <a:lnTo>
                    <a:pt x="12" y="17"/>
                  </a:lnTo>
                  <a:lnTo>
                    <a:pt x="18" y="23"/>
                  </a:lnTo>
                  <a:lnTo>
                    <a:pt x="18" y="29"/>
                  </a:lnTo>
                  <a:lnTo>
                    <a:pt x="24" y="29"/>
                  </a:lnTo>
                  <a:lnTo>
                    <a:pt x="24" y="35"/>
                  </a:lnTo>
                  <a:lnTo>
                    <a:pt x="30" y="35"/>
                  </a:lnTo>
                  <a:lnTo>
                    <a:pt x="30" y="41"/>
                  </a:lnTo>
                  <a:lnTo>
                    <a:pt x="36" y="41"/>
                  </a:lnTo>
                  <a:lnTo>
                    <a:pt x="36" y="47"/>
                  </a:lnTo>
                  <a:lnTo>
                    <a:pt x="30" y="47"/>
                  </a:lnTo>
                  <a:lnTo>
                    <a:pt x="24" y="41"/>
                  </a:lnTo>
                  <a:lnTo>
                    <a:pt x="18" y="41"/>
                  </a:lnTo>
                  <a:lnTo>
                    <a:pt x="12" y="41"/>
                  </a:lnTo>
                  <a:lnTo>
                    <a:pt x="18" y="47"/>
                  </a:lnTo>
                  <a:lnTo>
                    <a:pt x="24" y="47"/>
                  </a:lnTo>
                  <a:lnTo>
                    <a:pt x="30" y="53"/>
                  </a:lnTo>
                  <a:lnTo>
                    <a:pt x="36" y="53"/>
                  </a:lnTo>
                  <a:lnTo>
                    <a:pt x="42" y="53"/>
                  </a:lnTo>
                  <a:lnTo>
                    <a:pt x="48" y="53"/>
                  </a:lnTo>
                  <a:lnTo>
                    <a:pt x="54" y="53"/>
                  </a:lnTo>
                  <a:lnTo>
                    <a:pt x="54" y="59"/>
                  </a:lnTo>
                  <a:lnTo>
                    <a:pt x="60" y="59"/>
                  </a:lnTo>
                  <a:lnTo>
                    <a:pt x="60" y="65"/>
                  </a:lnTo>
                  <a:lnTo>
                    <a:pt x="66" y="65"/>
                  </a:lnTo>
                  <a:lnTo>
                    <a:pt x="60" y="71"/>
                  </a:lnTo>
                  <a:lnTo>
                    <a:pt x="54" y="71"/>
                  </a:lnTo>
                  <a:lnTo>
                    <a:pt x="48" y="71"/>
                  </a:lnTo>
                  <a:lnTo>
                    <a:pt x="42" y="71"/>
                  </a:lnTo>
                  <a:lnTo>
                    <a:pt x="36" y="71"/>
                  </a:lnTo>
                  <a:lnTo>
                    <a:pt x="30" y="71"/>
                  </a:lnTo>
                  <a:lnTo>
                    <a:pt x="36" y="71"/>
                  </a:lnTo>
                  <a:lnTo>
                    <a:pt x="42" y="71"/>
                  </a:lnTo>
                  <a:lnTo>
                    <a:pt x="48" y="77"/>
                  </a:lnTo>
                  <a:lnTo>
                    <a:pt x="54" y="77"/>
                  </a:lnTo>
                  <a:lnTo>
                    <a:pt x="60" y="71"/>
                  </a:lnTo>
                  <a:lnTo>
                    <a:pt x="66" y="71"/>
                  </a:lnTo>
                  <a:lnTo>
                    <a:pt x="72" y="71"/>
                  </a:lnTo>
                  <a:lnTo>
                    <a:pt x="78" y="71"/>
                  </a:lnTo>
                  <a:lnTo>
                    <a:pt x="78" y="77"/>
                  </a:lnTo>
                  <a:lnTo>
                    <a:pt x="84" y="83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21" name="Freeform 206"/>
            <p:cNvSpPr>
              <a:spLocks/>
            </p:cNvSpPr>
            <p:nvPr/>
          </p:nvSpPr>
          <p:spPr bwMode="auto">
            <a:xfrm>
              <a:off x="5149" y="1553"/>
              <a:ext cx="54" cy="125"/>
            </a:xfrm>
            <a:custGeom>
              <a:avLst/>
              <a:gdLst>
                <a:gd name="T0" fmla="*/ 6 w 54"/>
                <a:gd name="T1" fmla="*/ 101 h 125"/>
                <a:gd name="T2" fmla="*/ 12 w 54"/>
                <a:gd name="T3" fmla="*/ 95 h 125"/>
                <a:gd name="T4" fmla="*/ 12 w 54"/>
                <a:gd name="T5" fmla="*/ 95 h 125"/>
                <a:gd name="T6" fmla="*/ 18 w 54"/>
                <a:gd name="T7" fmla="*/ 89 h 125"/>
                <a:gd name="T8" fmla="*/ 6 w 54"/>
                <a:gd name="T9" fmla="*/ 71 h 125"/>
                <a:gd name="T10" fmla="*/ 0 w 54"/>
                <a:gd name="T11" fmla="*/ 47 h 125"/>
                <a:gd name="T12" fmla="*/ 6 w 54"/>
                <a:gd name="T13" fmla="*/ 47 h 125"/>
                <a:gd name="T14" fmla="*/ 12 w 54"/>
                <a:gd name="T15" fmla="*/ 71 h 125"/>
                <a:gd name="T16" fmla="*/ 24 w 54"/>
                <a:gd name="T17" fmla="*/ 59 h 125"/>
                <a:gd name="T18" fmla="*/ 24 w 54"/>
                <a:gd name="T19" fmla="*/ 35 h 125"/>
                <a:gd name="T20" fmla="*/ 18 w 54"/>
                <a:gd name="T21" fmla="*/ 12 h 125"/>
                <a:gd name="T22" fmla="*/ 24 w 54"/>
                <a:gd name="T23" fmla="*/ 12 h 125"/>
                <a:gd name="T24" fmla="*/ 24 w 54"/>
                <a:gd name="T25" fmla="*/ 24 h 125"/>
                <a:gd name="T26" fmla="*/ 30 w 54"/>
                <a:gd name="T27" fmla="*/ 24 h 125"/>
                <a:gd name="T28" fmla="*/ 42 w 54"/>
                <a:gd name="T29" fmla="*/ 0 h 125"/>
                <a:gd name="T30" fmla="*/ 42 w 54"/>
                <a:gd name="T31" fmla="*/ 0 h 125"/>
                <a:gd name="T32" fmla="*/ 36 w 54"/>
                <a:gd name="T33" fmla="*/ 18 h 125"/>
                <a:gd name="T34" fmla="*/ 36 w 54"/>
                <a:gd name="T35" fmla="*/ 30 h 125"/>
                <a:gd name="T36" fmla="*/ 48 w 54"/>
                <a:gd name="T37" fmla="*/ 30 h 125"/>
                <a:gd name="T38" fmla="*/ 48 w 54"/>
                <a:gd name="T39" fmla="*/ 30 h 125"/>
                <a:gd name="T40" fmla="*/ 42 w 54"/>
                <a:gd name="T41" fmla="*/ 30 h 125"/>
                <a:gd name="T42" fmla="*/ 36 w 54"/>
                <a:gd name="T43" fmla="*/ 35 h 125"/>
                <a:gd name="T44" fmla="*/ 30 w 54"/>
                <a:gd name="T45" fmla="*/ 41 h 125"/>
                <a:gd name="T46" fmla="*/ 24 w 54"/>
                <a:gd name="T47" fmla="*/ 71 h 125"/>
                <a:gd name="T48" fmla="*/ 30 w 54"/>
                <a:gd name="T49" fmla="*/ 71 h 125"/>
                <a:gd name="T50" fmla="*/ 42 w 54"/>
                <a:gd name="T51" fmla="*/ 71 h 125"/>
                <a:gd name="T52" fmla="*/ 48 w 54"/>
                <a:gd name="T53" fmla="*/ 71 h 125"/>
                <a:gd name="T54" fmla="*/ 54 w 54"/>
                <a:gd name="T55" fmla="*/ 71 h 125"/>
                <a:gd name="T56" fmla="*/ 48 w 54"/>
                <a:gd name="T57" fmla="*/ 71 h 125"/>
                <a:gd name="T58" fmla="*/ 36 w 54"/>
                <a:gd name="T59" fmla="*/ 77 h 125"/>
                <a:gd name="T60" fmla="*/ 24 w 54"/>
                <a:gd name="T61" fmla="*/ 83 h 125"/>
                <a:gd name="T62" fmla="*/ 18 w 54"/>
                <a:gd name="T63" fmla="*/ 95 h 125"/>
                <a:gd name="T64" fmla="*/ 24 w 54"/>
                <a:gd name="T65" fmla="*/ 101 h 125"/>
                <a:gd name="T66" fmla="*/ 30 w 54"/>
                <a:gd name="T67" fmla="*/ 95 h 125"/>
                <a:gd name="T68" fmla="*/ 42 w 54"/>
                <a:gd name="T69" fmla="*/ 95 h 125"/>
                <a:gd name="T70" fmla="*/ 48 w 54"/>
                <a:gd name="T71" fmla="*/ 89 h 125"/>
                <a:gd name="T72" fmla="*/ 54 w 54"/>
                <a:gd name="T73" fmla="*/ 83 h 125"/>
                <a:gd name="T74" fmla="*/ 48 w 54"/>
                <a:gd name="T75" fmla="*/ 95 h 125"/>
                <a:gd name="T76" fmla="*/ 42 w 54"/>
                <a:gd name="T77" fmla="*/ 101 h 125"/>
                <a:gd name="T78" fmla="*/ 36 w 54"/>
                <a:gd name="T79" fmla="*/ 107 h 125"/>
                <a:gd name="T80" fmla="*/ 36 w 54"/>
                <a:gd name="T81" fmla="*/ 107 h 125"/>
                <a:gd name="T82" fmla="*/ 30 w 54"/>
                <a:gd name="T83" fmla="*/ 101 h 125"/>
                <a:gd name="T84" fmla="*/ 18 w 54"/>
                <a:gd name="T85" fmla="*/ 101 h 125"/>
                <a:gd name="T86" fmla="*/ 12 w 54"/>
                <a:gd name="T87" fmla="*/ 113 h 125"/>
                <a:gd name="T88" fmla="*/ 6 w 54"/>
                <a:gd name="T89" fmla="*/ 119 h 125"/>
                <a:gd name="T90" fmla="*/ 6 w 54"/>
                <a:gd name="T91" fmla="*/ 119 h 125"/>
                <a:gd name="T92" fmla="*/ 6 w 54"/>
                <a:gd name="T93" fmla="*/ 107 h 125"/>
                <a:gd name="T94" fmla="*/ 6 w 54"/>
                <a:gd name="T95" fmla="*/ 107 h 12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4"/>
                <a:gd name="T145" fmla="*/ 0 h 125"/>
                <a:gd name="T146" fmla="*/ 54 w 54"/>
                <a:gd name="T147" fmla="*/ 125 h 12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4" h="125">
                  <a:moveTo>
                    <a:pt x="0" y="107"/>
                  </a:moveTo>
                  <a:lnTo>
                    <a:pt x="6" y="101"/>
                  </a:lnTo>
                  <a:lnTo>
                    <a:pt x="6" y="95"/>
                  </a:lnTo>
                  <a:lnTo>
                    <a:pt x="12" y="95"/>
                  </a:lnTo>
                  <a:lnTo>
                    <a:pt x="18" y="89"/>
                  </a:lnTo>
                  <a:lnTo>
                    <a:pt x="12" y="83"/>
                  </a:lnTo>
                  <a:lnTo>
                    <a:pt x="12" y="77"/>
                  </a:lnTo>
                  <a:lnTo>
                    <a:pt x="6" y="71"/>
                  </a:lnTo>
                  <a:lnTo>
                    <a:pt x="0" y="59"/>
                  </a:lnTo>
                  <a:lnTo>
                    <a:pt x="0" y="53"/>
                  </a:lnTo>
                  <a:lnTo>
                    <a:pt x="0" y="47"/>
                  </a:lnTo>
                  <a:lnTo>
                    <a:pt x="6" y="47"/>
                  </a:lnTo>
                  <a:lnTo>
                    <a:pt x="6" y="53"/>
                  </a:lnTo>
                  <a:lnTo>
                    <a:pt x="6" y="65"/>
                  </a:lnTo>
                  <a:lnTo>
                    <a:pt x="12" y="71"/>
                  </a:lnTo>
                  <a:lnTo>
                    <a:pt x="18" y="71"/>
                  </a:lnTo>
                  <a:lnTo>
                    <a:pt x="18" y="65"/>
                  </a:lnTo>
                  <a:lnTo>
                    <a:pt x="24" y="59"/>
                  </a:lnTo>
                  <a:lnTo>
                    <a:pt x="24" y="47"/>
                  </a:lnTo>
                  <a:lnTo>
                    <a:pt x="24" y="41"/>
                  </a:lnTo>
                  <a:lnTo>
                    <a:pt x="24" y="35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24" y="18"/>
                  </a:lnTo>
                  <a:lnTo>
                    <a:pt x="24" y="24"/>
                  </a:lnTo>
                  <a:lnTo>
                    <a:pt x="24" y="30"/>
                  </a:lnTo>
                  <a:lnTo>
                    <a:pt x="24" y="35"/>
                  </a:lnTo>
                  <a:lnTo>
                    <a:pt x="30" y="24"/>
                  </a:lnTo>
                  <a:lnTo>
                    <a:pt x="30" y="18"/>
                  </a:lnTo>
                  <a:lnTo>
                    <a:pt x="36" y="6"/>
                  </a:lnTo>
                  <a:lnTo>
                    <a:pt x="42" y="0"/>
                  </a:lnTo>
                  <a:lnTo>
                    <a:pt x="36" y="6"/>
                  </a:lnTo>
                  <a:lnTo>
                    <a:pt x="36" y="18"/>
                  </a:lnTo>
                  <a:lnTo>
                    <a:pt x="30" y="30"/>
                  </a:lnTo>
                  <a:lnTo>
                    <a:pt x="30" y="35"/>
                  </a:lnTo>
                  <a:lnTo>
                    <a:pt x="36" y="30"/>
                  </a:lnTo>
                  <a:lnTo>
                    <a:pt x="42" y="30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48" y="30"/>
                  </a:lnTo>
                  <a:lnTo>
                    <a:pt x="42" y="30"/>
                  </a:lnTo>
                  <a:lnTo>
                    <a:pt x="42" y="35"/>
                  </a:lnTo>
                  <a:lnTo>
                    <a:pt x="36" y="35"/>
                  </a:lnTo>
                  <a:lnTo>
                    <a:pt x="36" y="41"/>
                  </a:lnTo>
                  <a:lnTo>
                    <a:pt x="30" y="41"/>
                  </a:lnTo>
                  <a:lnTo>
                    <a:pt x="30" y="47"/>
                  </a:lnTo>
                  <a:lnTo>
                    <a:pt x="24" y="59"/>
                  </a:lnTo>
                  <a:lnTo>
                    <a:pt x="24" y="71"/>
                  </a:lnTo>
                  <a:lnTo>
                    <a:pt x="24" y="77"/>
                  </a:lnTo>
                  <a:lnTo>
                    <a:pt x="30" y="71"/>
                  </a:lnTo>
                  <a:lnTo>
                    <a:pt x="36" y="71"/>
                  </a:lnTo>
                  <a:lnTo>
                    <a:pt x="42" y="71"/>
                  </a:lnTo>
                  <a:lnTo>
                    <a:pt x="48" y="71"/>
                  </a:lnTo>
                  <a:lnTo>
                    <a:pt x="54" y="71"/>
                  </a:lnTo>
                  <a:lnTo>
                    <a:pt x="48" y="71"/>
                  </a:lnTo>
                  <a:lnTo>
                    <a:pt x="42" y="77"/>
                  </a:lnTo>
                  <a:lnTo>
                    <a:pt x="36" y="77"/>
                  </a:lnTo>
                  <a:lnTo>
                    <a:pt x="30" y="83"/>
                  </a:lnTo>
                  <a:lnTo>
                    <a:pt x="24" y="83"/>
                  </a:lnTo>
                  <a:lnTo>
                    <a:pt x="18" y="89"/>
                  </a:lnTo>
                  <a:lnTo>
                    <a:pt x="18" y="95"/>
                  </a:lnTo>
                  <a:lnTo>
                    <a:pt x="18" y="101"/>
                  </a:lnTo>
                  <a:lnTo>
                    <a:pt x="24" y="101"/>
                  </a:lnTo>
                  <a:lnTo>
                    <a:pt x="30" y="101"/>
                  </a:lnTo>
                  <a:lnTo>
                    <a:pt x="30" y="95"/>
                  </a:lnTo>
                  <a:lnTo>
                    <a:pt x="36" y="95"/>
                  </a:lnTo>
                  <a:lnTo>
                    <a:pt x="42" y="95"/>
                  </a:lnTo>
                  <a:lnTo>
                    <a:pt x="48" y="95"/>
                  </a:lnTo>
                  <a:lnTo>
                    <a:pt x="48" y="89"/>
                  </a:lnTo>
                  <a:lnTo>
                    <a:pt x="54" y="89"/>
                  </a:lnTo>
                  <a:lnTo>
                    <a:pt x="54" y="83"/>
                  </a:lnTo>
                  <a:lnTo>
                    <a:pt x="54" y="89"/>
                  </a:lnTo>
                  <a:lnTo>
                    <a:pt x="48" y="95"/>
                  </a:lnTo>
                  <a:lnTo>
                    <a:pt x="42" y="101"/>
                  </a:lnTo>
                  <a:lnTo>
                    <a:pt x="42" y="107"/>
                  </a:lnTo>
                  <a:lnTo>
                    <a:pt x="36" y="107"/>
                  </a:lnTo>
                  <a:lnTo>
                    <a:pt x="36" y="113"/>
                  </a:lnTo>
                  <a:lnTo>
                    <a:pt x="36" y="107"/>
                  </a:lnTo>
                  <a:lnTo>
                    <a:pt x="30" y="107"/>
                  </a:lnTo>
                  <a:lnTo>
                    <a:pt x="30" y="101"/>
                  </a:lnTo>
                  <a:lnTo>
                    <a:pt x="24" y="101"/>
                  </a:lnTo>
                  <a:lnTo>
                    <a:pt x="18" y="101"/>
                  </a:lnTo>
                  <a:lnTo>
                    <a:pt x="12" y="107"/>
                  </a:lnTo>
                  <a:lnTo>
                    <a:pt x="12" y="113"/>
                  </a:lnTo>
                  <a:lnTo>
                    <a:pt x="12" y="119"/>
                  </a:lnTo>
                  <a:lnTo>
                    <a:pt x="6" y="119"/>
                  </a:lnTo>
                  <a:lnTo>
                    <a:pt x="0" y="125"/>
                  </a:lnTo>
                  <a:lnTo>
                    <a:pt x="6" y="119"/>
                  </a:lnTo>
                  <a:lnTo>
                    <a:pt x="6" y="113"/>
                  </a:lnTo>
                  <a:lnTo>
                    <a:pt x="12" y="113"/>
                  </a:lnTo>
                  <a:lnTo>
                    <a:pt x="6" y="107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22" name="Freeform 207"/>
            <p:cNvSpPr>
              <a:spLocks/>
            </p:cNvSpPr>
            <p:nvPr/>
          </p:nvSpPr>
          <p:spPr bwMode="auto">
            <a:xfrm>
              <a:off x="5137" y="1618"/>
              <a:ext cx="12" cy="18"/>
            </a:xfrm>
            <a:custGeom>
              <a:avLst/>
              <a:gdLst>
                <a:gd name="T0" fmla="*/ 12 w 12"/>
                <a:gd name="T1" fmla="*/ 18 h 18"/>
                <a:gd name="T2" fmla="*/ 6 w 12"/>
                <a:gd name="T3" fmla="*/ 18 h 18"/>
                <a:gd name="T4" fmla="*/ 6 w 12"/>
                <a:gd name="T5" fmla="*/ 18 h 18"/>
                <a:gd name="T6" fmla="*/ 6 w 12"/>
                <a:gd name="T7" fmla="*/ 18 h 18"/>
                <a:gd name="T8" fmla="*/ 6 w 12"/>
                <a:gd name="T9" fmla="*/ 18 h 18"/>
                <a:gd name="T10" fmla="*/ 0 w 12"/>
                <a:gd name="T11" fmla="*/ 12 h 18"/>
                <a:gd name="T12" fmla="*/ 0 w 12"/>
                <a:gd name="T13" fmla="*/ 12 h 18"/>
                <a:gd name="T14" fmla="*/ 0 w 12"/>
                <a:gd name="T15" fmla="*/ 6 h 18"/>
                <a:gd name="T16" fmla="*/ 0 w 12"/>
                <a:gd name="T17" fmla="*/ 6 h 18"/>
                <a:gd name="T18" fmla="*/ 0 w 12"/>
                <a:gd name="T19" fmla="*/ 0 h 18"/>
                <a:gd name="T20" fmla="*/ 0 w 12"/>
                <a:gd name="T21" fmla="*/ 0 h 18"/>
                <a:gd name="T22" fmla="*/ 6 w 12"/>
                <a:gd name="T23" fmla="*/ 6 h 18"/>
                <a:gd name="T24" fmla="*/ 6 w 12"/>
                <a:gd name="T25" fmla="*/ 6 h 18"/>
                <a:gd name="T26" fmla="*/ 6 w 12"/>
                <a:gd name="T27" fmla="*/ 6 h 18"/>
                <a:gd name="T28" fmla="*/ 6 w 12"/>
                <a:gd name="T29" fmla="*/ 12 h 18"/>
                <a:gd name="T30" fmla="*/ 6 w 12"/>
                <a:gd name="T31" fmla="*/ 12 h 18"/>
                <a:gd name="T32" fmla="*/ 12 w 12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12" y="18"/>
                  </a:moveTo>
                  <a:lnTo>
                    <a:pt x="6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23" name="Freeform 208"/>
            <p:cNvSpPr>
              <a:spLocks/>
            </p:cNvSpPr>
            <p:nvPr/>
          </p:nvSpPr>
          <p:spPr bwMode="auto">
            <a:xfrm>
              <a:off x="5209" y="1618"/>
              <a:ext cx="173" cy="102"/>
            </a:xfrm>
            <a:custGeom>
              <a:avLst/>
              <a:gdLst>
                <a:gd name="T0" fmla="*/ 18 w 173"/>
                <a:gd name="T1" fmla="*/ 72 h 102"/>
                <a:gd name="T2" fmla="*/ 36 w 173"/>
                <a:gd name="T3" fmla="*/ 60 h 102"/>
                <a:gd name="T4" fmla="*/ 42 w 173"/>
                <a:gd name="T5" fmla="*/ 36 h 102"/>
                <a:gd name="T6" fmla="*/ 60 w 173"/>
                <a:gd name="T7" fmla="*/ 18 h 102"/>
                <a:gd name="T8" fmla="*/ 72 w 173"/>
                <a:gd name="T9" fmla="*/ 0 h 102"/>
                <a:gd name="T10" fmla="*/ 78 w 173"/>
                <a:gd name="T11" fmla="*/ 0 h 102"/>
                <a:gd name="T12" fmla="*/ 66 w 173"/>
                <a:gd name="T13" fmla="*/ 12 h 102"/>
                <a:gd name="T14" fmla="*/ 54 w 173"/>
                <a:gd name="T15" fmla="*/ 30 h 102"/>
                <a:gd name="T16" fmla="*/ 48 w 173"/>
                <a:gd name="T17" fmla="*/ 48 h 102"/>
                <a:gd name="T18" fmla="*/ 48 w 173"/>
                <a:gd name="T19" fmla="*/ 54 h 102"/>
                <a:gd name="T20" fmla="*/ 60 w 173"/>
                <a:gd name="T21" fmla="*/ 48 h 102"/>
                <a:gd name="T22" fmla="*/ 72 w 173"/>
                <a:gd name="T23" fmla="*/ 36 h 102"/>
                <a:gd name="T24" fmla="*/ 90 w 173"/>
                <a:gd name="T25" fmla="*/ 18 h 102"/>
                <a:gd name="T26" fmla="*/ 114 w 173"/>
                <a:gd name="T27" fmla="*/ 0 h 102"/>
                <a:gd name="T28" fmla="*/ 120 w 173"/>
                <a:gd name="T29" fmla="*/ 0 h 102"/>
                <a:gd name="T30" fmla="*/ 102 w 173"/>
                <a:gd name="T31" fmla="*/ 12 h 102"/>
                <a:gd name="T32" fmla="*/ 84 w 173"/>
                <a:gd name="T33" fmla="*/ 36 h 102"/>
                <a:gd name="T34" fmla="*/ 84 w 173"/>
                <a:gd name="T35" fmla="*/ 42 h 102"/>
                <a:gd name="T36" fmla="*/ 96 w 173"/>
                <a:gd name="T37" fmla="*/ 36 h 102"/>
                <a:gd name="T38" fmla="*/ 108 w 173"/>
                <a:gd name="T39" fmla="*/ 36 h 102"/>
                <a:gd name="T40" fmla="*/ 125 w 173"/>
                <a:gd name="T41" fmla="*/ 24 h 102"/>
                <a:gd name="T42" fmla="*/ 149 w 173"/>
                <a:gd name="T43" fmla="*/ 12 h 102"/>
                <a:gd name="T44" fmla="*/ 155 w 173"/>
                <a:gd name="T45" fmla="*/ 12 h 102"/>
                <a:gd name="T46" fmla="*/ 137 w 173"/>
                <a:gd name="T47" fmla="*/ 18 h 102"/>
                <a:gd name="T48" fmla="*/ 120 w 173"/>
                <a:gd name="T49" fmla="*/ 36 h 102"/>
                <a:gd name="T50" fmla="*/ 137 w 173"/>
                <a:gd name="T51" fmla="*/ 36 h 102"/>
                <a:gd name="T52" fmla="*/ 161 w 173"/>
                <a:gd name="T53" fmla="*/ 30 h 102"/>
                <a:gd name="T54" fmla="*/ 173 w 173"/>
                <a:gd name="T55" fmla="*/ 30 h 102"/>
                <a:gd name="T56" fmla="*/ 155 w 173"/>
                <a:gd name="T57" fmla="*/ 36 h 102"/>
                <a:gd name="T58" fmla="*/ 125 w 173"/>
                <a:gd name="T59" fmla="*/ 42 h 102"/>
                <a:gd name="T60" fmla="*/ 131 w 173"/>
                <a:gd name="T61" fmla="*/ 54 h 102"/>
                <a:gd name="T62" fmla="*/ 149 w 173"/>
                <a:gd name="T63" fmla="*/ 60 h 102"/>
                <a:gd name="T64" fmla="*/ 155 w 173"/>
                <a:gd name="T65" fmla="*/ 66 h 102"/>
                <a:gd name="T66" fmla="*/ 137 w 173"/>
                <a:gd name="T67" fmla="*/ 60 h 102"/>
                <a:gd name="T68" fmla="*/ 114 w 173"/>
                <a:gd name="T69" fmla="*/ 48 h 102"/>
                <a:gd name="T70" fmla="*/ 102 w 173"/>
                <a:gd name="T71" fmla="*/ 48 h 102"/>
                <a:gd name="T72" fmla="*/ 84 w 173"/>
                <a:gd name="T73" fmla="*/ 48 h 102"/>
                <a:gd name="T74" fmla="*/ 90 w 173"/>
                <a:gd name="T75" fmla="*/ 60 h 102"/>
                <a:gd name="T76" fmla="*/ 108 w 173"/>
                <a:gd name="T77" fmla="*/ 72 h 102"/>
                <a:gd name="T78" fmla="*/ 120 w 173"/>
                <a:gd name="T79" fmla="*/ 78 h 102"/>
                <a:gd name="T80" fmla="*/ 125 w 173"/>
                <a:gd name="T81" fmla="*/ 84 h 102"/>
                <a:gd name="T82" fmla="*/ 108 w 173"/>
                <a:gd name="T83" fmla="*/ 72 h 102"/>
                <a:gd name="T84" fmla="*/ 84 w 173"/>
                <a:gd name="T85" fmla="*/ 60 h 102"/>
                <a:gd name="T86" fmla="*/ 72 w 173"/>
                <a:gd name="T87" fmla="*/ 54 h 102"/>
                <a:gd name="T88" fmla="*/ 60 w 173"/>
                <a:gd name="T89" fmla="*/ 60 h 102"/>
                <a:gd name="T90" fmla="*/ 48 w 173"/>
                <a:gd name="T91" fmla="*/ 60 h 102"/>
                <a:gd name="T92" fmla="*/ 48 w 173"/>
                <a:gd name="T93" fmla="*/ 66 h 102"/>
                <a:gd name="T94" fmla="*/ 66 w 173"/>
                <a:gd name="T95" fmla="*/ 78 h 102"/>
                <a:gd name="T96" fmla="*/ 84 w 173"/>
                <a:gd name="T97" fmla="*/ 96 h 102"/>
                <a:gd name="T98" fmla="*/ 90 w 173"/>
                <a:gd name="T99" fmla="*/ 102 h 102"/>
                <a:gd name="T100" fmla="*/ 66 w 173"/>
                <a:gd name="T101" fmla="*/ 90 h 102"/>
                <a:gd name="T102" fmla="*/ 42 w 173"/>
                <a:gd name="T103" fmla="*/ 72 h 102"/>
                <a:gd name="T104" fmla="*/ 30 w 173"/>
                <a:gd name="T105" fmla="*/ 78 h 102"/>
                <a:gd name="T106" fmla="*/ 6 w 173"/>
                <a:gd name="T107" fmla="*/ 84 h 102"/>
                <a:gd name="T108" fmla="*/ 6 w 173"/>
                <a:gd name="T109" fmla="*/ 78 h 10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73"/>
                <a:gd name="T166" fmla="*/ 0 h 102"/>
                <a:gd name="T167" fmla="*/ 173 w 173"/>
                <a:gd name="T168" fmla="*/ 102 h 10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73" h="102">
                  <a:moveTo>
                    <a:pt x="6" y="78"/>
                  </a:moveTo>
                  <a:lnTo>
                    <a:pt x="12" y="78"/>
                  </a:lnTo>
                  <a:lnTo>
                    <a:pt x="12" y="72"/>
                  </a:lnTo>
                  <a:lnTo>
                    <a:pt x="18" y="72"/>
                  </a:lnTo>
                  <a:lnTo>
                    <a:pt x="24" y="66"/>
                  </a:lnTo>
                  <a:lnTo>
                    <a:pt x="30" y="66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42" y="48"/>
                  </a:lnTo>
                  <a:lnTo>
                    <a:pt x="42" y="36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54" y="24"/>
                  </a:lnTo>
                  <a:lnTo>
                    <a:pt x="60" y="18"/>
                  </a:lnTo>
                  <a:lnTo>
                    <a:pt x="60" y="12"/>
                  </a:lnTo>
                  <a:lnTo>
                    <a:pt x="66" y="6"/>
                  </a:lnTo>
                  <a:lnTo>
                    <a:pt x="72" y="6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78" y="6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66" y="18"/>
                  </a:lnTo>
                  <a:lnTo>
                    <a:pt x="60" y="18"/>
                  </a:lnTo>
                  <a:lnTo>
                    <a:pt x="54" y="24"/>
                  </a:lnTo>
                  <a:lnTo>
                    <a:pt x="54" y="30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48" y="42"/>
                  </a:lnTo>
                  <a:lnTo>
                    <a:pt x="48" y="48"/>
                  </a:lnTo>
                  <a:lnTo>
                    <a:pt x="48" y="54"/>
                  </a:lnTo>
                  <a:lnTo>
                    <a:pt x="54" y="54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0" y="42"/>
                  </a:lnTo>
                  <a:lnTo>
                    <a:pt x="66" y="42"/>
                  </a:lnTo>
                  <a:lnTo>
                    <a:pt x="72" y="36"/>
                  </a:lnTo>
                  <a:lnTo>
                    <a:pt x="78" y="30"/>
                  </a:lnTo>
                  <a:lnTo>
                    <a:pt x="84" y="24"/>
                  </a:lnTo>
                  <a:lnTo>
                    <a:pt x="90" y="18"/>
                  </a:lnTo>
                  <a:lnTo>
                    <a:pt x="96" y="12"/>
                  </a:lnTo>
                  <a:lnTo>
                    <a:pt x="102" y="6"/>
                  </a:lnTo>
                  <a:lnTo>
                    <a:pt x="108" y="6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14" y="6"/>
                  </a:lnTo>
                  <a:lnTo>
                    <a:pt x="108" y="6"/>
                  </a:lnTo>
                  <a:lnTo>
                    <a:pt x="102" y="12"/>
                  </a:lnTo>
                  <a:lnTo>
                    <a:pt x="96" y="18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4" y="36"/>
                  </a:lnTo>
                  <a:lnTo>
                    <a:pt x="78" y="36"/>
                  </a:lnTo>
                  <a:lnTo>
                    <a:pt x="78" y="42"/>
                  </a:lnTo>
                  <a:lnTo>
                    <a:pt x="84" y="42"/>
                  </a:lnTo>
                  <a:lnTo>
                    <a:pt x="90" y="42"/>
                  </a:lnTo>
                  <a:lnTo>
                    <a:pt x="90" y="36"/>
                  </a:lnTo>
                  <a:lnTo>
                    <a:pt x="96" y="36"/>
                  </a:lnTo>
                  <a:lnTo>
                    <a:pt x="102" y="36"/>
                  </a:lnTo>
                  <a:lnTo>
                    <a:pt x="108" y="36"/>
                  </a:lnTo>
                  <a:lnTo>
                    <a:pt x="114" y="30"/>
                  </a:lnTo>
                  <a:lnTo>
                    <a:pt x="120" y="30"/>
                  </a:lnTo>
                  <a:lnTo>
                    <a:pt x="125" y="24"/>
                  </a:lnTo>
                  <a:lnTo>
                    <a:pt x="131" y="18"/>
                  </a:lnTo>
                  <a:lnTo>
                    <a:pt x="137" y="18"/>
                  </a:lnTo>
                  <a:lnTo>
                    <a:pt x="143" y="12"/>
                  </a:lnTo>
                  <a:lnTo>
                    <a:pt x="149" y="12"/>
                  </a:lnTo>
                  <a:lnTo>
                    <a:pt x="155" y="12"/>
                  </a:lnTo>
                  <a:lnTo>
                    <a:pt x="149" y="12"/>
                  </a:lnTo>
                  <a:lnTo>
                    <a:pt x="149" y="18"/>
                  </a:lnTo>
                  <a:lnTo>
                    <a:pt x="143" y="18"/>
                  </a:lnTo>
                  <a:lnTo>
                    <a:pt x="137" y="18"/>
                  </a:lnTo>
                  <a:lnTo>
                    <a:pt x="131" y="24"/>
                  </a:lnTo>
                  <a:lnTo>
                    <a:pt x="125" y="30"/>
                  </a:lnTo>
                  <a:lnTo>
                    <a:pt x="120" y="36"/>
                  </a:lnTo>
                  <a:lnTo>
                    <a:pt x="125" y="36"/>
                  </a:lnTo>
                  <a:lnTo>
                    <a:pt x="131" y="36"/>
                  </a:lnTo>
                  <a:lnTo>
                    <a:pt x="137" y="36"/>
                  </a:lnTo>
                  <a:lnTo>
                    <a:pt x="143" y="36"/>
                  </a:lnTo>
                  <a:lnTo>
                    <a:pt x="149" y="30"/>
                  </a:lnTo>
                  <a:lnTo>
                    <a:pt x="155" y="30"/>
                  </a:lnTo>
                  <a:lnTo>
                    <a:pt x="161" y="30"/>
                  </a:lnTo>
                  <a:lnTo>
                    <a:pt x="167" y="30"/>
                  </a:lnTo>
                  <a:lnTo>
                    <a:pt x="173" y="24"/>
                  </a:lnTo>
                  <a:lnTo>
                    <a:pt x="173" y="30"/>
                  </a:lnTo>
                  <a:lnTo>
                    <a:pt x="167" y="30"/>
                  </a:lnTo>
                  <a:lnTo>
                    <a:pt x="161" y="36"/>
                  </a:lnTo>
                  <a:lnTo>
                    <a:pt x="155" y="36"/>
                  </a:lnTo>
                  <a:lnTo>
                    <a:pt x="149" y="36"/>
                  </a:lnTo>
                  <a:lnTo>
                    <a:pt x="143" y="42"/>
                  </a:lnTo>
                  <a:lnTo>
                    <a:pt x="137" y="42"/>
                  </a:lnTo>
                  <a:lnTo>
                    <a:pt x="125" y="42"/>
                  </a:lnTo>
                  <a:lnTo>
                    <a:pt x="120" y="42"/>
                  </a:lnTo>
                  <a:lnTo>
                    <a:pt x="125" y="48"/>
                  </a:lnTo>
                  <a:lnTo>
                    <a:pt x="131" y="54"/>
                  </a:lnTo>
                  <a:lnTo>
                    <a:pt x="137" y="54"/>
                  </a:lnTo>
                  <a:lnTo>
                    <a:pt x="143" y="60"/>
                  </a:lnTo>
                  <a:lnTo>
                    <a:pt x="149" y="60"/>
                  </a:lnTo>
                  <a:lnTo>
                    <a:pt x="155" y="60"/>
                  </a:lnTo>
                  <a:lnTo>
                    <a:pt x="155" y="66"/>
                  </a:lnTo>
                  <a:lnTo>
                    <a:pt x="149" y="66"/>
                  </a:lnTo>
                  <a:lnTo>
                    <a:pt x="143" y="66"/>
                  </a:lnTo>
                  <a:lnTo>
                    <a:pt x="137" y="60"/>
                  </a:lnTo>
                  <a:lnTo>
                    <a:pt x="131" y="60"/>
                  </a:lnTo>
                  <a:lnTo>
                    <a:pt x="125" y="54"/>
                  </a:lnTo>
                  <a:lnTo>
                    <a:pt x="120" y="54"/>
                  </a:lnTo>
                  <a:lnTo>
                    <a:pt x="114" y="48"/>
                  </a:lnTo>
                  <a:lnTo>
                    <a:pt x="108" y="48"/>
                  </a:lnTo>
                  <a:lnTo>
                    <a:pt x="102" y="48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84" y="48"/>
                  </a:lnTo>
                  <a:lnTo>
                    <a:pt x="84" y="54"/>
                  </a:lnTo>
                  <a:lnTo>
                    <a:pt x="90" y="54"/>
                  </a:lnTo>
                  <a:lnTo>
                    <a:pt x="90" y="60"/>
                  </a:lnTo>
                  <a:lnTo>
                    <a:pt x="96" y="60"/>
                  </a:lnTo>
                  <a:lnTo>
                    <a:pt x="102" y="66"/>
                  </a:lnTo>
                  <a:lnTo>
                    <a:pt x="108" y="72"/>
                  </a:lnTo>
                  <a:lnTo>
                    <a:pt x="114" y="72"/>
                  </a:lnTo>
                  <a:lnTo>
                    <a:pt x="120" y="78"/>
                  </a:lnTo>
                  <a:lnTo>
                    <a:pt x="125" y="84"/>
                  </a:lnTo>
                  <a:lnTo>
                    <a:pt x="131" y="84"/>
                  </a:lnTo>
                  <a:lnTo>
                    <a:pt x="125" y="84"/>
                  </a:lnTo>
                  <a:lnTo>
                    <a:pt x="120" y="84"/>
                  </a:lnTo>
                  <a:lnTo>
                    <a:pt x="120" y="78"/>
                  </a:lnTo>
                  <a:lnTo>
                    <a:pt x="114" y="78"/>
                  </a:lnTo>
                  <a:lnTo>
                    <a:pt x="108" y="72"/>
                  </a:lnTo>
                  <a:lnTo>
                    <a:pt x="96" y="72"/>
                  </a:lnTo>
                  <a:lnTo>
                    <a:pt x="90" y="66"/>
                  </a:lnTo>
                  <a:lnTo>
                    <a:pt x="90" y="60"/>
                  </a:lnTo>
                  <a:lnTo>
                    <a:pt x="84" y="60"/>
                  </a:lnTo>
                  <a:lnTo>
                    <a:pt x="78" y="54"/>
                  </a:lnTo>
                  <a:lnTo>
                    <a:pt x="72" y="54"/>
                  </a:lnTo>
                  <a:lnTo>
                    <a:pt x="66" y="54"/>
                  </a:lnTo>
                  <a:lnTo>
                    <a:pt x="66" y="60"/>
                  </a:lnTo>
                  <a:lnTo>
                    <a:pt x="60" y="60"/>
                  </a:lnTo>
                  <a:lnTo>
                    <a:pt x="54" y="60"/>
                  </a:lnTo>
                  <a:lnTo>
                    <a:pt x="48" y="60"/>
                  </a:lnTo>
                  <a:lnTo>
                    <a:pt x="48" y="66"/>
                  </a:lnTo>
                  <a:lnTo>
                    <a:pt x="48" y="72"/>
                  </a:lnTo>
                  <a:lnTo>
                    <a:pt x="54" y="72"/>
                  </a:lnTo>
                  <a:lnTo>
                    <a:pt x="60" y="78"/>
                  </a:lnTo>
                  <a:lnTo>
                    <a:pt x="66" y="78"/>
                  </a:lnTo>
                  <a:lnTo>
                    <a:pt x="72" y="84"/>
                  </a:lnTo>
                  <a:lnTo>
                    <a:pt x="78" y="90"/>
                  </a:lnTo>
                  <a:lnTo>
                    <a:pt x="84" y="96"/>
                  </a:lnTo>
                  <a:lnTo>
                    <a:pt x="90" y="96"/>
                  </a:lnTo>
                  <a:lnTo>
                    <a:pt x="90" y="102"/>
                  </a:lnTo>
                  <a:lnTo>
                    <a:pt x="84" y="96"/>
                  </a:lnTo>
                  <a:lnTo>
                    <a:pt x="78" y="96"/>
                  </a:lnTo>
                  <a:lnTo>
                    <a:pt x="72" y="90"/>
                  </a:lnTo>
                  <a:lnTo>
                    <a:pt x="66" y="90"/>
                  </a:lnTo>
                  <a:lnTo>
                    <a:pt x="60" y="84"/>
                  </a:lnTo>
                  <a:lnTo>
                    <a:pt x="54" y="78"/>
                  </a:lnTo>
                  <a:lnTo>
                    <a:pt x="48" y="78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30" y="78"/>
                  </a:lnTo>
                  <a:lnTo>
                    <a:pt x="24" y="78"/>
                  </a:lnTo>
                  <a:lnTo>
                    <a:pt x="18" y="78"/>
                  </a:lnTo>
                  <a:lnTo>
                    <a:pt x="12" y="84"/>
                  </a:lnTo>
                  <a:lnTo>
                    <a:pt x="6" y="84"/>
                  </a:lnTo>
                  <a:lnTo>
                    <a:pt x="0" y="84"/>
                  </a:lnTo>
                  <a:lnTo>
                    <a:pt x="6" y="84"/>
                  </a:lnTo>
                  <a:lnTo>
                    <a:pt x="6" y="78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24" name="Freeform 209"/>
            <p:cNvSpPr>
              <a:spLocks/>
            </p:cNvSpPr>
            <p:nvPr/>
          </p:nvSpPr>
          <p:spPr bwMode="auto">
            <a:xfrm>
              <a:off x="5179" y="1720"/>
              <a:ext cx="120" cy="102"/>
            </a:xfrm>
            <a:custGeom>
              <a:avLst/>
              <a:gdLst>
                <a:gd name="T0" fmla="*/ 6 w 120"/>
                <a:gd name="T1" fmla="*/ 6 h 102"/>
                <a:gd name="T2" fmla="*/ 12 w 120"/>
                <a:gd name="T3" fmla="*/ 12 h 102"/>
                <a:gd name="T4" fmla="*/ 24 w 120"/>
                <a:gd name="T5" fmla="*/ 12 h 102"/>
                <a:gd name="T6" fmla="*/ 42 w 120"/>
                <a:gd name="T7" fmla="*/ 6 h 102"/>
                <a:gd name="T8" fmla="*/ 72 w 120"/>
                <a:gd name="T9" fmla="*/ 6 h 102"/>
                <a:gd name="T10" fmla="*/ 84 w 120"/>
                <a:gd name="T11" fmla="*/ 12 h 102"/>
                <a:gd name="T12" fmla="*/ 72 w 120"/>
                <a:gd name="T13" fmla="*/ 12 h 102"/>
                <a:gd name="T14" fmla="*/ 60 w 120"/>
                <a:gd name="T15" fmla="*/ 12 h 102"/>
                <a:gd name="T16" fmla="*/ 36 w 120"/>
                <a:gd name="T17" fmla="*/ 12 h 102"/>
                <a:gd name="T18" fmla="*/ 30 w 120"/>
                <a:gd name="T19" fmla="*/ 18 h 102"/>
                <a:gd name="T20" fmla="*/ 42 w 120"/>
                <a:gd name="T21" fmla="*/ 24 h 102"/>
                <a:gd name="T22" fmla="*/ 48 w 120"/>
                <a:gd name="T23" fmla="*/ 24 h 102"/>
                <a:gd name="T24" fmla="*/ 66 w 120"/>
                <a:gd name="T25" fmla="*/ 24 h 102"/>
                <a:gd name="T26" fmla="*/ 90 w 120"/>
                <a:gd name="T27" fmla="*/ 30 h 102"/>
                <a:gd name="T28" fmla="*/ 108 w 120"/>
                <a:gd name="T29" fmla="*/ 36 h 102"/>
                <a:gd name="T30" fmla="*/ 108 w 120"/>
                <a:gd name="T31" fmla="*/ 42 h 102"/>
                <a:gd name="T32" fmla="*/ 96 w 120"/>
                <a:gd name="T33" fmla="*/ 36 h 102"/>
                <a:gd name="T34" fmla="*/ 78 w 120"/>
                <a:gd name="T35" fmla="*/ 30 h 102"/>
                <a:gd name="T36" fmla="*/ 60 w 120"/>
                <a:gd name="T37" fmla="*/ 36 h 102"/>
                <a:gd name="T38" fmla="*/ 72 w 120"/>
                <a:gd name="T39" fmla="*/ 42 h 102"/>
                <a:gd name="T40" fmla="*/ 84 w 120"/>
                <a:gd name="T41" fmla="*/ 48 h 102"/>
                <a:gd name="T42" fmla="*/ 108 w 120"/>
                <a:gd name="T43" fmla="*/ 54 h 102"/>
                <a:gd name="T44" fmla="*/ 120 w 120"/>
                <a:gd name="T45" fmla="*/ 66 h 102"/>
                <a:gd name="T46" fmla="*/ 108 w 120"/>
                <a:gd name="T47" fmla="*/ 60 h 102"/>
                <a:gd name="T48" fmla="*/ 96 w 120"/>
                <a:gd name="T49" fmla="*/ 54 h 102"/>
                <a:gd name="T50" fmla="*/ 90 w 120"/>
                <a:gd name="T51" fmla="*/ 60 h 102"/>
                <a:gd name="T52" fmla="*/ 108 w 120"/>
                <a:gd name="T53" fmla="*/ 72 h 102"/>
                <a:gd name="T54" fmla="*/ 114 w 120"/>
                <a:gd name="T55" fmla="*/ 84 h 102"/>
                <a:gd name="T56" fmla="*/ 120 w 120"/>
                <a:gd name="T57" fmla="*/ 96 h 102"/>
                <a:gd name="T58" fmla="*/ 120 w 120"/>
                <a:gd name="T59" fmla="*/ 96 h 102"/>
                <a:gd name="T60" fmla="*/ 102 w 120"/>
                <a:gd name="T61" fmla="*/ 78 h 102"/>
                <a:gd name="T62" fmla="*/ 84 w 120"/>
                <a:gd name="T63" fmla="*/ 60 h 102"/>
                <a:gd name="T64" fmla="*/ 78 w 120"/>
                <a:gd name="T65" fmla="*/ 54 h 102"/>
                <a:gd name="T66" fmla="*/ 78 w 120"/>
                <a:gd name="T67" fmla="*/ 66 h 102"/>
                <a:gd name="T68" fmla="*/ 90 w 120"/>
                <a:gd name="T69" fmla="*/ 90 h 102"/>
                <a:gd name="T70" fmla="*/ 84 w 120"/>
                <a:gd name="T71" fmla="*/ 90 h 102"/>
                <a:gd name="T72" fmla="*/ 78 w 120"/>
                <a:gd name="T73" fmla="*/ 72 h 102"/>
                <a:gd name="T74" fmla="*/ 66 w 120"/>
                <a:gd name="T75" fmla="*/ 48 h 102"/>
                <a:gd name="T76" fmla="*/ 60 w 120"/>
                <a:gd name="T77" fmla="*/ 42 h 102"/>
                <a:gd name="T78" fmla="*/ 54 w 120"/>
                <a:gd name="T79" fmla="*/ 36 h 102"/>
                <a:gd name="T80" fmla="*/ 48 w 120"/>
                <a:gd name="T81" fmla="*/ 36 h 102"/>
                <a:gd name="T82" fmla="*/ 48 w 120"/>
                <a:gd name="T83" fmla="*/ 48 h 102"/>
                <a:gd name="T84" fmla="*/ 60 w 120"/>
                <a:gd name="T85" fmla="*/ 78 h 102"/>
                <a:gd name="T86" fmla="*/ 60 w 120"/>
                <a:gd name="T87" fmla="*/ 84 h 102"/>
                <a:gd name="T88" fmla="*/ 54 w 120"/>
                <a:gd name="T89" fmla="*/ 72 h 102"/>
                <a:gd name="T90" fmla="*/ 42 w 120"/>
                <a:gd name="T91" fmla="*/ 54 h 102"/>
                <a:gd name="T92" fmla="*/ 42 w 120"/>
                <a:gd name="T93" fmla="*/ 30 h 102"/>
                <a:gd name="T94" fmla="*/ 36 w 120"/>
                <a:gd name="T95" fmla="*/ 24 h 102"/>
                <a:gd name="T96" fmla="*/ 24 w 120"/>
                <a:gd name="T97" fmla="*/ 24 h 102"/>
                <a:gd name="T98" fmla="*/ 24 w 120"/>
                <a:gd name="T99" fmla="*/ 24 h 102"/>
                <a:gd name="T100" fmla="*/ 24 w 120"/>
                <a:gd name="T101" fmla="*/ 48 h 102"/>
                <a:gd name="T102" fmla="*/ 30 w 120"/>
                <a:gd name="T103" fmla="*/ 66 h 102"/>
                <a:gd name="T104" fmla="*/ 30 w 120"/>
                <a:gd name="T105" fmla="*/ 72 h 102"/>
                <a:gd name="T106" fmla="*/ 24 w 120"/>
                <a:gd name="T107" fmla="*/ 54 h 102"/>
                <a:gd name="T108" fmla="*/ 18 w 120"/>
                <a:gd name="T109" fmla="*/ 18 h 102"/>
                <a:gd name="T110" fmla="*/ 6 w 120"/>
                <a:gd name="T111" fmla="*/ 12 h 102"/>
                <a:gd name="T112" fmla="*/ 0 w 120"/>
                <a:gd name="T113" fmla="*/ 6 h 102"/>
                <a:gd name="T114" fmla="*/ 0 w 120"/>
                <a:gd name="T115" fmla="*/ 0 h 102"/>
                <a:gd name="T116" fmla="*/ 0 w 120"/>
                <a:gd name="T117" fmla="*/ 0 h 10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0"/>
                <a:gd name="T178" fmla="*/ 0 h 102"/>
                <a:gd name="T179" fmla="*/ 120 w 120"/>
                <a:gd name="T180" fmla="*/ 102 h 10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0" h="102">
                  <a:moveTo>
                    <a:pt x="0" y="0"/>
                  </a:move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6" y="12"/>
                  </a:lnTo>
                  <a:lnTo>
                    <a:pt x="42" y="6"/>
                  </a:lnTo>
                  <a:lnTo>
                    <a:pt x="54" y="6"/>
                  </a:lnTo>
                  <a:lnTo>
                    <a:pt x="60" y="6"/>
                  </a:lnTo>
                  <a:lnTo>
                    <a:pt x="72" y="6"/>
                  </a:lnTo>
                  <a:lnTo>
                    <a:pt x="78" y="6"/>
                  </a:lnTo>
                  <a:lnTo>
                    <a:pt x="84" y="12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66" y="12"/>
                  </a:lnTo>
                  <a:lnTo>
                    <a:pt x="60" y="12"/>
                  </a:lnTo>
                  <a:lnTo>
                    <a:pt x="48" y="12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30" y="18"/>
                  </a:lnTo>
                  <a:lnTo>
                    <a:pt x="36" y="18"/>
                  </a:lnTo>
                  <a:lnTo>
                    <a:pt x="36" y="24"/>
                  </a:lnTo>
                  <a:lnTo>
                    <a:pt x="42" y="24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84" y="30"/>
                  </a:lnTo>
                  <a:lnTo>
                    <a:pt x="90" y="30"/>
                  </a:lnTo>
                  <a:lnTo>
                    <a:pt x="102" y="30"/>
                  </a:lnTo>
                  <a:lnTo>
                    <a:pt x="108" y="36"/>
                  </a:lnTo>
                  <a:lnTo>
                    <a:pt x="114" y="42"/>
                  </a:lnTo>
                  <a:lnTo>
                    <a:pt x="108" y="42"/>
                  </a:lnTo>
                  <a:lnTo>
                    <a:pt x="108" y="36"/>
                  </a:lnTo>
                  <a:lnTo>
                    <a:pt x="102" y="36"/>
                  </a:lnTo>
                  <a:lnTo>
                    <a:pt x="96" y="36"/>
                  </a:lnTo>
                  <a:lnTo>
                    <a:pt x="90" y="36"/>
                  </a:lnTo>
                  <a:lnTo>
                    <a:pt x="84" y="36"/>
                  </a:lnTo>
                  <a:lnTo>
                    <a:pt x="78" y="30"/>
                  </a:lnTo>
                  <a:lnTo>
                    <a:pt x="72" y="30"/>
                  </a:lnTo>
                  <a:lnTo>
                    <a:pt x="66" y="30"/>
                  </a:lnTo>
                  <a:lnTo>
                    <a:pt x="60" y="36"/>
                  </a:lnTo>
                  <a:lnTo>
                    <a:pt x="66" y="36"/>
                  </a:lnTo>
                  <a:lnTo>
                    <a:pt x="72" y="42"/>
                  </a:lnTo>
                  <a:lnTo>
                    <a:pt x="78" y="48"/>
                  </a:lnTo>
                  <a:lnTo>
                    <a:pt x="84" y="48"/>
                  </a:lnTo>
                  <a:lnTo>
                    <a:pt x="90" y="48"/>
                  </a:lnTo>
                  <a:lnTo>
                    <a:pt x="102" y="48"/>
                  </a:lnTo>
                  <a:lnTo>
                    <a:pt x="108" y="54"/>
                  </a:lnTo>
                  <a:lnTo>
                    <a:pt x="114" y="54"/>
                  </a:lnTo>
                  <a:lnTo>
                    <a:pt x="120" y="60"/>
                  </a:lnTo>
                  <a:lnTo>
                    <a:pt x="120" y="66"/>
                  </a:lnTo>
                  <a:lnTo>
                    <a:pt x="114" y="60"/>
                  </a:lnTo>
                  <a:lnTo>
                    <a:pt x="108" y="60"/>
                  </a:lnTo>
                  <a:lnTo>
                    <a:pt x="102" y="54"/>
                  </a:lnTo>
                  <a:lnTo>
                    <a:pt x="96" y="54"/>
                  </a:lnTo>
                  <a:lnTo>
                    <a:pt x="90" y="54"/>
                  </a:lnTo>
                  <a:lnTo>
                    <a:pt x="84" y="54"/>
                  </a:lnTo>
                  <a:lnTo>
                    <a:pt x="90" y="60"/>
                  </a:lnTo>
                  <a:lnTo>
                    <a:pt x="96" y="66"/>
                  </a:lnTo>
                  <a:lnTo>
                    <a:pt x="102" y="72"/>
                  </a:lnTo>
                  <a:lnTo>
                    <a:pt x="108" y="72"/>
                  </a:lnTo>
                  <a:lnTo>
                    <a:pt x="108" y="78"/>
                  </a:lnTo>
                  <a:lnTo>
                    <a:pt x="114" y="84"/>
                  </a:lnTo>
                  <a:lnTo>
                    <a:pt x="114" y="90"/>
                  </a:lnTo>
                  <a:lnTo>
                    <a:pt x="120" y="90"/>
                  </a:lnTo>
                  <a:lnTo>
                    <a:pt x="120" y="96"/>
                  </a:lnTo>
                  <a:lnTo>
                    <a:pt x="120" y="102"/>
                  </a:lnTo>
                  <a:lnTo>
                    <a:pt x="120" y="96"/>
                  </a:lnTo>
                  <a:lnTo>
                    <a:pt x="114" y="90"/>
                  </a:lnTo>
                  <a:lnTo>
                    <a:pt x="108" y="84"/>
                  </a:lnTo>
                  <a:lnTo>
                    <a:pt x="102" y="78"/>
                  </a:lnTo>
                  <a:lnTo>
                    <a:pt x="96" y="66"/>
                  </a:lnTo>
                  <a:lnTo>
                    <a:pt x="90" y="60"/>
                  </a:lnTo>
                  <a:lnTo>
                    <a:pt x="84" y="60"/>
                  </a:lnTo>
                  <a:lnTo>
                    <a:pt x="78" y="54"/>
                  </a:lnTo>
                  <a:lnTo>
                    <a:pt x="78" y="60"/>
                  </a:lnTo>
                  <a:lnTo>
                    <a:pt x="78" y="66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90" y="90"/>
                  </a:lnTo>
                  <a:lnTo>
                    <a:pt x="90" y="96"/>
                  </a:lnTo>
                  <a:lnTo>
                    <a:pt x="84" y="90"/>
                  </a:lnTo>
                  <a:lnTo>
                    <a:pt x="78" y="84"/>
                  </a:lnTo>
                  <a:lnTo>
                    <a:pt x="78" y="72"/>
                  </a:lnTo>
                  <a:lnTo>
                    <a:pt x="72" y="60"/>
                  </a:lnTo>
                  <a:lnTo>
                    <a:pt x="72" y="48"/>
                  </a:lnTo>
                  <a:lnTo>
                    <a:pt x="66" y="48"/>
                  </a:lnTo>
                  <a:lnTo>
                    <a:pt x="60" y="42"/>
                  </a:lnTo>
                  <a:lnTo>
                    <a:pt x="54" y="42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8" y="42"/>
                  </a:lnTo>
                  <a:lnTo>
                    <a:pt x="48" y="48"/>
                  </a:lnTo>
                  <a:lnTo>
                    <a:pt x="48" y="54"/>
                  </a:lnTo>
                  <a:lnTo>
                    <a:pt x="54" y="66"/>
                  </a:lnTo>
                  <a:lnTo>
                    <a:pt x="60" y="78"/>
                  </a:lnTo>
                  <a:lnTo>
                    <a:pt x="60" y="84"/>
                  </a:lnTo>
                  <a:lnTo>
                    <a:pt x="54" y="84"/>
                  </a:lnTo>
                  <a:lnTo>
                    <a:pt x="54" y="78"/>
                  </a:lnTo>
                  <a:lnTo>
                    <a:pt x="54" y="72"/>
                  </a:lnTo>
                  <a:lnTo>
                    <a:pt x="48" y="66"/>
                  </a:lnTo>
                  <a:lnTo>
                    <a:pt x="48" y="60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42" y="30"/>
                  </a:lnTo>
                  <a:lnTo>
                    <a:pt x="36" y="30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24" y="24"/>
                  </a:lnTo>
                  <a:lnTo>
                    <a:pt x="24" y="36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24" y="54"/>
                  </a:lnTo>
                  <a:lnTo>
                    <a:pt x="30" y="60"/>
                  </a:lnTo>
                  <a:lnTo>
                    <a:pt x="30" y="66"/>
                  </a:lnTo>
                  <a:lnTo>
                    <a:pt x="30" y="72"/>
                  </a:lnTo>
                  <a:lnTo>
                    <a:pt x="30" y="78"/>
                  </a:lnTo>
                  <a:lnTo>
                    <a:pt x="30" y="72"/>
                  </a:lnTo>
                  <a:lnTo>
                    <a:pt x="24" y="72"/>
                  </a:lnTo>
                  <a:lnTo>
                    <a:pt x="24" y="66"/>
                  </a:lnTo>
                  <a:lnTo>
                    <a:pt x="24" y="54"/>
                  </a:lnTo>
                  <a:lnTo>
                    <a:pt x="18" y="42"/>
                  </a:lnTo>
                  <a:lnTo>
                    <a:pt x="18" y="30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25" name="Freeform 210"/>
            <p:cNvSpPr>
              <a:spLocks/>
            </p:cNvSpPr>
            <p:nvPr/>
          </p:nvSpPr>
          <p:spPr bwMode="auto">
            <a:xfrm>
              <a:off x="5114" y="1732"/>
              <a:ext cx="83" cy="138"/>
            </a:xfrm>
            <a:custGeom>
              <a:avLst/>
              <a:gdLst>
                <a:gd name="T0" fmla="*/ 35 w 83"/>
                <a:gd name="T1" fmla="*/ 0 h 138"/>
                <a:gd name="T2" fmla="*/ 41 w 83"/>
                <a:gd name="T3" fmla="*/ 18 h 138"/>
                <a:gd name="T4" fmla="*/ 41 w 83"/>
                <a:gd name="T5" fmla="*/ 24 h 138"/>
                <a:gd name="T6" fmla="*/ 47 w 83"/>
                <a:gd name="T7" fmla="*/ 30 h 138"/>
                <a:gd name="T8" fmla="*/ 53 w 83"/>
                <a:gd name="T9" fmla="*/ 36 h 138"/>
                <a:gd name="T10" fmla="*/ 65 w 83"/>
                <a:gd name="T11" fmla="*/ 42 h 138"/>
                <a:gd name="T12" fmla="*/ 77 w 83"/>
                <a:gd name="T13" fmla="*/ 60 h 138"/>
                <a:gd name="T14" fmla="*/ 83 w 83"/>
                <a:gd name="T15" fmla="*/ 78 h 138"/>
                <a:gd name="T16" fmla="*/ 83 w 83"/>
                <a:gd name="T17" fmla="*/ 84 h 138"/>
                <a:gd name="T18" fmla="*/ 83 w 83"/>
                <a:gd name="T19" fmla="*/ 84 h 138"/>
                <a:gd name="T20" fmla="*/ 77 w 83"/>
                <a:gd name="T21" fmla="*/ 72 h 138"/>
                <a:gd name="T22" fmla="*/ 71 w 83"/>
                <a:gd name="T23" fmla="*/ 66 h 138"/>
                <a:gd name="T24" fmla="*/ 65 w 83"/>
                <a:gd name="T25" fmla="*/ 54 h 138"/>
                <a:gd name="T26" fmla="*/ 59 w 83"/>
                <a:gd name="T27" fmla="*/ 42 h 138"/>
                <a:gd name="T28" fmla="*/ 53 w 83"/>
                <a:gd name="T29" fmla="*/ 36 h 138"/>
                <a:gd name="T30" fmla="*/ 47 w 83"/>
                <a:gd name="T31" fmla="*/ 36 h 138"/>
                <a:gd name="T32" fmla="*/ 41 w 83"/>
                <a:gd name="T33" fmla="*/ 42 h 138"/>
                <a:gd name="T34" fmla="*/ 47 w 83"/>
                <a:gd name="T35" fmla="*/ 54 h 138"/>
                <a:gd name="T36" fmla="*/ 47 w 83"/>
                <a:gd name="T37" fmla="*/ 66 h 138"/>
                <a:gd name="T38" fmla="*/ 59 w 83"/>
                <a:gd name="T39" fmla="*/ 72 h 138"/>
                <a:gd name="T40" fmla="*/ 71 w 83"/>
                <a:gd name="T41" fmla="*/ 90 h 138"/>
                <a:gd name="T42" fmla="*/ 77 w 83"/>
                <a:gd name="T43" fmla="*/ 102 h 138"/>
                <a:gd name="T44" fmla="*/ 77 w 83"/>
                <a:gd name="T45" fmla="*/ 114 h 138"/>
                <a:gd name="T46" fmla="*/ 77 w 83"/>
                <a:gd name="T47" fmla="*/ 108 h 138"/>
                <a:gd name="T48" fmla="*/ 71 w 83"/>
                <a:gd name="T49" fmla="*/ 96 h 138"/>
                <a:gd name="T50" fmla="*/ 65 w 83"/>
                <a:gd name="T51" fmla="*/ 84 h 138"/>
                <a:gd name="T52" fmla="*/ 53 w 83"/>
                <a:gd name="T53" fmla="*/ 78 h 138"/>
                <a:gd name="T54" fmla="*/ 47 w 83"/>
                <a:gd name="T55" fmla="*/ 72 h 138"/>
                <a:gd name="T56" fmla="*/ 53 w 83"/>
                <a:gd name="T57" fmla="*/ 84 h 138"/>
                <a:gd name="T58" fmla="*/ 53 w 83"/>
                <a:gd name="T59" fmla="*/ 120 h 138"/>
                <a:gd name="T60" fmla="*/ 53 w 83"/>
                <a:gd name="T61" fmla="*/ 138 h 138"/>
                <a:gd name="T62" fmla="*/ 53 w 83"/>
                <a:gd name="T63" fmla="*/ 138 h 138"/>
                <a:gd name="T64" fmla="*/ 53 w 83"/>
                <a:gd name="T65" fmla="*/ 126 h 138"/>
                <a:gd name="T66" fmla="*/ 41 w 83"/>
                <a:gd name="T67" fmla="*/ 90 h 138"/>
                <a:gd name="T68" fmla="*/ 35 w 83"/>
                <a:gd name="T69" fmla="*/ 84 h 138"/>
                <a:gd name="T70" fmla="*/ 29 w 83"/>
                <a:gd name="T71" fmla="*/ 90 h 138"/>
                <a:gd name="T72" fmla="*/ 23 w 83"/>
                <a:gd name="T73" fmla="*/ 96 h 138"/>
                <a:gd name="T74" fmla="*/ 17 w 83"/>
                <a:gd name="T75" fmla="*/ 108 h 138"/>
                <a:gd name="T76" fmla="*/ 17 w 83"/>
                <a:gd name="T77" fmla="*/ 114 h 138"/>
                <a:gd name="T78" fmla="*/ 17 w 83"/>
                <a:gd name="T79" fmla="*/ 114 h 138"/>
                <a:gd name="T80" fmla="*/ 17 w 83"/>
                <a:gd name="T81" fmla="*/ 102 h 138"/>
                <a:gd name="T82" fmla="*/ 23 w 83"/>
                <a:gd name="T83" fmla="*/ 90 h 138"/>
                <a:gd name="T84" fmla="*/ 29 w 83"/>
                <a:gd name="T85" fmla="*/ 78 h 138"/>
                <a:gd name="T86" fmla="*/ 35 w 83"/>
                <a:gd name="T87" fmla="*/ 72 h 138"/>
                <a:gd name="T88" fmla="*/ 35 w 83"/>
                <a:gd name="T89" fmla="*/ 60 h 138"/>
                <a:gd name="T90" fmla="*/ 35 w 83"/>
                <a:gd name="T91" fmla="*/ 42 h 138"/>
                <a:gd name="T92" fmla="*/ 35 w 83"/>
                <a:gd name="T93" fmla="*/ 36 h 138"/>
                <a:gd name="T94" fmla="*/ 23 w 83"/>
                <a:gd name="T95" fmla="*/ 48 h 138"/>
                <a:gd name="T96" fmla="*/ 11 w 83"/>
                <a:gd name="T97" fmla="*/ 60 h 138"/>
                <a:gd name="T98" fmla="*/ 6 w 83"/>
                <a:gd name="T99" fmla="*/ 72 h 138"/>
                <a:gd name="T100" fmla="*/ 0 w 83"/>
                <a:gd name="T101" fmla="*/ 84 h 138"/>
                <a:gd name="T102" fmla="*/ 0 w 83"/>
                <a:gd name="T103" fmla="*/ 78 h 138"/>
                <a:gd name="T104" fmla="*/ 0 w 83"/>
                <a:gd name="T105" fmla="*/ 72 h 138"/>
                <a:gd name="T106" fmla="*/ 11 w 83"/>
                <a:gd name="T107" fmla="*/ 60 h 138"/>
                <a:gd name="T108" fmla="*/ 17 w 83"/>
                <a:gd name="T109" fmla="*/ 42 h 138"/>
                <a:gd name="T110" fmla="*/ 29 w 83"/>
                <a:gd name="T111" fmla="*/ 30 h 138"/>
                <a:gd name="T112" fmla="*/ 35 w 83"/>
                <a:gd name="T113" fmla="*/ 24 h 138"/>
                <a:gd name="T114" fmla="*/ 35 w 83"/>
                <a:gd name="T115" fmla="*/ 12 h 138"/>
                <a:gd name="T116" fmla="*/ 35 w 83"/>
                <a:gd name="T117" fmla="*/ 6 h 138"/>
                <a:gd name="T118" fmla="*/ 35 w 83"/>
                <a:gd name="T119" fmla="*/ 0 h 13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3"/>
                <a:gd name="T181" fmla="*/ 0 h 138"/>
                <a:gd name="T182" fmla="*/ 83 w 83"/>
                <a:gd name="T183" fmla="*/ 138 h 13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3" h="138">
                  <a:moveTo>
                    <a:pt x="35" y="0"/>
                  </a:moveTo>
                  <a:lnTo>
                    <a:pt x="35" y="0"/>
                  </a:lnTo>
                  <a:lnTo>
                    <a:pt x="35" y="6"/>
                  </a:lnTo>
                  <a:lnTo>
                    <a:pt x="41" y="18"/>
                  </a:lnTo>
                  <a:lnTo>
                    <a:pt x="41" y="24"/>
                  </a:lnTo>
                  <a:lnTo>
                    <a:pt x="47" y="30"/>
                  </a:lnTo>
                  <a:lnTo>
                    <a:pt x="53" y="30"/>
                  </a:lnTo>
                  <a:lnTo>
                    <a:pt x="53" y="36"/>
                  </a:lnTo>
                  <a:lnTo>
                    <a:pt x="59" y="42"/>
                  </a:lnTo>
                  <a:lnTo>
                    <a:pt x="65" y="42"/>
                  </a:lnTo>
                  <a:lnTo>
                    <a:pt x="71" y="54"/>
                  </a:lnTo>
                  <a:lnTo>
                    <a:pt x="77" y="60"/>
                  </a:lnTo>
                  <a:lnTo>
                    <a:pt x="77" y="72"/>
                  </a:lnTo>
                  <a:lnTo>
                    <a:pt x="83" y="78"/>
                  </a:lnTo>
                  <a:lnTo>
                    <a:pt x="83" y="84"/>
                  </a:lnTo>
                  <a:lnTo>
                    <a:pt x="77" y="78"/>
                  </a:lnTo>
                  <a:lnTo>
                    <a:pt x="77" y="72"/>
                  </a:lnTo>
                  <a:lnTo>
                    <a:pt x="71" y="66"/>
                  </a:lnTo>
                  <a:lnTo>
                    <a:pt x="71" y="60"/>
                  </a:lnTo>
                  <a:lnTo>
                    <a:pt x="65" y="54"/>
                  </a:lnTo>
                  <a:lnTo>
                    <a:pt x="59" y="48"/>
                  </a:lnTo>
                  <a:lnTo>
                    <a:pt x="59" y="42"/>
                  </a:lnTo>
                  <a:lnTo>
                    <a:pt x="53" y="36"/>
                  </a:lnTo>
                  <a:lnTo>
                    <a:pt x="47" y="36"/>
                  </a:lnTo>
                  <a:lnTo>
                    <a:pt x="41" y="36"/>
                  </a:lnTo>
                  <a:lnTo>
                    <a:pt x="41" y="42"/>
                  </a:lnTo>
                  <a:lnTo>
                    <a:pt x="41" y="48"/>
                  </a:lnTo>
                  <a:lnTo>
                    <a:pt x="47" y="54"/>
                  </a:lnTo>
                  <a:lnTo>
                    <a:pt x="47" y="60"/>
                  </a:lnTo>
                  <a:lnTo>
                    <a:pt x="47" y="66"/>
                  </a:lnTo>
                  <a:lnTo>
                    <a:pt x="53" y="72"/>
                  </a:lnTo>
                  <a:lnTo>
                    <a:pt x="59" y="72"/>
                  </a:lnTo>
                  <a:lnTo>
                    <a:pt x="65" y="78"/>
                  </a:lnTo>
                  <a:lnTo>
                    <a:pt x="71" y="90"/>
                  </a:lnTo>
                  <a:lnTo>
                    <a:pt x="71" y="96"/>
                  </a:lnTo>
                  <a:lnTo>
                    <a:pt x="77" y="102"/>
                  </a:lnTo>
                  <a:lnTo>
                    <a:pt x="77" y="114"/>
                  </a:lnTo>
                  <a:lnTo>
                    <a:pt x="77" y="108"/>
                  </a:lnTo>
                  <a:lnTo>
                    <a:pt x="71" y="102"/>
                  </a:lnTo>
                  <a:lnTo>
                    <a:pt x="71" y="96"/>
                  </a:lnTo>
                  <a:lnTo>
                    <a:pt x="65" y="90"/>
                  </a:lnTo>
                  <a:lnTo>
                    <a:pt x="65" y="84"/>
                  </a:lnTo>
                  <a:lnTo>
                    <a:pt x="59" y="84"/>
                  </a:lnTo>
                  <a:lnTo>
                    <a:pt x="53" y="78"/>
                  </a:lnTo>
                  <a:lnTo>
                    <a:pt x="47" y="72"/>
                  </a:lnTo>
                  <a:lnTo>
                    <a:pt x="53" y="84"/>
                  </a:lnTo>
                  <a:lnTo>
                    <a:pt x="53" y="102"/>
                  </a:lnTo>
                  <a:lnTo>
                    <a:pt x="53" y="120"/>
                  </a:lnTo>
                  <a:lnTo>
                    <a:pt x="53" y="138"/>
                  </a:lnTo>
                  <a:lnTo>
                    <a:pt x="53" y="132"/>
                  </a:lnTo>
                  <a:lnTo>
                    <a:pt x="53" y="126"/>
                  </a:lnTo>
                  <a:lnTo>
                    <a:pt x="47" y="108"/>
                  </a:lnTo>
                  <a:lnTo>
                    <a:pt x="41" y="90"/>
                  </a:lnTo>
                  <a:lnTo>
                    <a:pt x="41" y="78"/>
                  </a:lnTo>
                  <a:lnTo>
                    <a:pt x="35" y="84"/>
                  </a:lnTo>
                  <a:lnTo>
                    <a:pt x="29" y="90"/>
                  </a:lnTo>
                  <a:lnTo>
                    <a:pt x="23" y="96"/>
                  </a:lnTo>
                  <a:lnTo>
                    <a:pt x="23" y="102"/>
                  </a:lnTo>
                  <a:lnTo>
                    <a:pt x="17" y="108"/>
                  </a:lnTo>
                  <a:lnTo>
                    <a:pt x="17" y="114"/>
                  </a:lnTo>
                  <a:lnTo>
                    <a:pt x="17" y="108"/>
                  </a:lnTo>
                  <a:lnTo>
                    <a:pt x="17" y="102"/>
                  </a:lnTo>
                  <a:lnTo>
                    <a:pt x="17" y="96"/>
                  </a:lnTo>
                  <a:lnTo>
                    <a:pt x="23" y="90"/>
                  </a:lnTo>
                  <a:lnTo>
                    <a:pt x="29" y="84"/>
                  </a:lnTo>
                  <a:lnTo>
                    <a:pt x="29" y="78"/>
                  </a:lnTo>
                  <a:lnTo>
                    <a:pt x="35" y="72"/>
                  </a:lnTo>
                  <a:lnTo>
                    <a:pt x="35" y="60"/>
                  </a:lnTo>
                  <a:lnTo>
                    <a:pt x="35" y="48"/>
                  </a:lnTo>
                  <a:lnTo>
                    <a:pt x="35" y="42"/>
                  </a:lnTo>
                  <a:lnTo>
                    <a:pt x="35" y="36"/>
                  </a:lnTo>
                  <a:lnTo>
                    <a:pt x="29" y="42"/>
                  </a:lnTo>
                  <a:lnTo>
                    <a:pt x="23" y="48"/>
                  </a:lnTo>
                  <a:lnTo>
                    <a:pt x="17" y="54"/>
                  </a:lnTo>
                  <a:lnTo>
                    <a:pt x="11" y="60"/>
                  </a:lnTo>
                  <a:lnTo>
                    <a:pt x="6" y="66"/>
                  </a:lnTo>
                  <a:lnTo>
                    <a:pt x="6" y="72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6" y="66"/>
                  </a:lnTo>
                  <a:lnTo>
                    <a:pt x="11" y="60"/>
                  </a:lnTo>
                  <a:lnTo>
                    <a:pt x="11" y="54"/>
                  </a:lnTo>
                  <a:lnTo>
                    <a:pt x="17" y="42"/>
                  </a:lnTo>
                  <a:lnTo>
                    <a:pt x="23" y="36"/>
                  </a:lnTo>
                  <a:lnTo>
                    <a:pt x="29" y="30"/>
                  </a:lnTo>
                  <a:lnTo>
                    <a:pt x="35" y="24"/>
                  </a:lnTo>
                  <a:lnTo>
                    <a:pt x="35" y="18"/>
                  </a:lnTo>
                  <a:lnTo>
                    <a:pt x="35" y="12"/>
                  </a:lnTo>
                  <a:lnTo>
                    <a:pt x="35" y="6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26" name="Freeform 211"/>
            <p:cNvSpPr>
              <a:spLocks/>
            </p:cNvSpPr>
            <p:nvPr/>
          </p:nvSpPr>
          <p:spPr bwMode="auto">
            <a:xfrm>
              <a:off x="5197" y="1553"/>
              <a:ext cx="102" cy="143"/>
            </a:xfrm>
            <a:custGeom>
              <a:avLst/>
              <a:gdLst>
                <a:gd name="T0" fmla="*/ 6 w 102"/>
                <a:gd name="T1" fmla="*/ 137 h 143"/>
                <a:gd name="T2" fmla="*/ 12 w 102"/>
                <a:gd name="T3" fmla="*/ 119 h 143"/>
                <a:gd name="T4" fmla="*/ 18 w 102"/>
                <a:gd name="T5" fmla="*/ 101 h 143"/>
                <a:gd name="T6" fmla="*/ 30 w 102"/>
                <a:gd name="T7" fmla="*/ 83 h 143"/>
                <a:gd name="T8" fmla="*/ 24 w 102"/>
                <a:gd name="T9" fmla="*/ 77 h 143"/>
                <a:gd name="T10" fmla="*/ 18 w 102"/>
                <a:gd name="T11" fmla="*/ 65 h 143"/>
                <a:gd name="T12" fmla="*/ 18 w 102"/>
                <a:gd name="T13" fmla="*/ 59 h 143"/>
                <a:gd name="T14" fmla="*/ 24 w 102"/>
                <a:gd name="T15" fmla="*/ 59 h 143"/>
                <a:gd name="T16" fmla="*/ 24 w 102"/>
                <a:gd name="T17" fmla="*/ 65 h 143"/>
                <a:gd name="T18" fmla="*/ 30 w 102"/>
                <a:gd name="T19" fmla="*/ 71 h 143"/>
                <a:gd name="T20" fmla="*/ 36 w 102"/>
                <a:gd name="T21" fmla="*/ 65 h 143"/>
                <a:gd name="T22" fmla="*/ 48 w 102"/>
                <a:gd name="T23" fmla="*/ 59 h 143"/>
                <a:gd name="T24" fmla="*/ 54 w 102"/>
                <a:gd name="T25" fmla="*/ 47 h 143"/>
                <a:gd name="T26" fmla="*/ 60 w 102"/>
                <a:gd name="T27" fmla="*/ 41 h 143"/>
                <a:gd name="T28" fmla="*/ 60 w 102"/>
                <a:gd name="T29" fmla="*/ 35 h 143"/>
                <a:gd name="T30" fmla="*/ 54 w 102"/>
                <a:gd name="T31" fmla="*/ 18 h 143"/>
                <a:gd name="T32" fmla="*/ 48 w 102"/>
                <a:gd name="T33" fmla="*/ 6 h 143"/>
                <a:gd name="T34" fmla="*/ 48 w 102"/>
                <a:gd name="T35" fmla="*/ 6 h 143"/>
                <a:gd name="T36" fmla="*/ 54 w 102"/>
                <a:gd name="T37" fmla="*/ 12 h 143"/>
                <a:gd name="T38" fmla="*/ 60 w 102"/>
                <a:gd name="T39" fmla="*/ 30 h 143"/>
                <a:gd name="T40" fmla="*/ 66 w 102"/>
                <a:gd name="T41" fmla="*/ 30 h 143"/>
                <a:gd name="T42" fmla="*/ 72 w 102"/>
                <a:gd name="T43" fmla="*/ 18 h 143"/>
                <a:gd name="T44" fmla="*/ 78 w 102"/>
                <a:gd name="T45" fmla="*/ 6 h 143"/>
                <a:gd name="T46" fmla="*/ 84 w 102"/>
                <a:gd name="T47" fmla="*/ 0 h 143"/>
                <a:gd name="T48" fmla="*/ 90 w 102"/>
                <a:gd name="T49" fmla="*/ 0 h 143"/>
                <a:gd name="T50" fmla="*/ 90 w 102"/>
                <a:gd name="T51" fmla="*/ 0 h 143"/>
                <a:gd name="T52" fmla="*/ 84 w 102"/>
                <a:gd name="T53" fmla="*/ 6 h 143"/>
                <a:gd name="T54" fmla="*/ 78 w 102"/>
                <a:gd name="T55" fmla="*/ 12 h 143"/>
                <a:gd name="T56" fmla="*/ 72 w 102"/>
                <a:gd name="T57" fmla="*/ 30 h 143"/>
                <a:gd name="T58" fmla="*/ 66 w 102"/>
                <a:gd name="T59" fmla="*/ 35 h 143"/>
                <a:gd name="T60" fmla="*/ 72 w 102"/>
                <a:gd name="T61" fmla="*/ 35 h 143"/>
                <a:gd name="T62" fmla="*/ 78 w 102"/>
                <a:gd name="T63" fmla="*/ 35 h 143"/>
                <a:gd name="T64" fmla="*/ 90 w 102"/>
                <a:gd name="T65" fmla="*/ 30 h 143"/>
                <a:gd name="T66" fmla="*/ 96 w 102"/>
                <a:gd name="T67" fmla="*/ 30 h 143"/>
                <a:gd name="T68" fmla="*/ 102 w 102"/>
                <a:gd name="T69" fmla="*/ 24 h 143"/>
                <a:gd name="T70" fmla="*/ 102 w 102"/>
                <a:gd name="T71" fmla="*/ 24 h 143"/>
                <a:gd name="T72" fmla="*/ 102 w 102"/>
                <a:gd name="T73" fmla="*/ 30 h 143"/>
                <a:gd name="T74" fmla="*/ 90 w 102"/>
                <a:gd name="T75" fmla="*/ 35 h 143"/>
                <a:gd name="T76" fmla="*/ 78 w 102"/>
                <a:gd name="T77" fmla="*/ 41 h 143"/>
                <a:gd name="T78" fmla="*/ 66 w 102"/>
                <a:gd name="T79" fmla="*/ 47 h 143"/>
                <a:gd name="T80" fmla="*/ 60 w 102"/>
                <a:gd name="T81" fmla="*/ 47 h 143"/>
                <a:gd name="T82" fmla="*/ 48 w 102"/>
                <a:gd name="T83" fmla="*/ 59 h 143"/>
                <a:gd name="T84" fmla="*/ 48 w 102"/>
                <a:gd name="T85" fmla="*/ 65 h 143"/>
                <a:gd name="T86" fmla="*/ 54 w 102"/>
                <a:gd name="T87" fmla="*/ 65 h 143"/>
                <a:gd name="T88" fmla="*/ 54 w 102"/>
                <a:gd name="T89" fmla="*/ 71 h 143"/>
                <a:gd name="T90" fmla="*/ 48 w 102"/>
                <a:gd name="T91" fmla="*/ 71 h 143"/>
                <a:gd name="T92" fmla="*/ 42 w 102"/>
                <a:gd name="T93" fmla="*/ 77 h 143"/>
                <a:gd name="T94" fmla="*/ 42 w 102"/>
                <a:gd name="T95" fmla="*/ 77 h 143"/>
                <a:gd name="T96" fmla="*/ 42 w 102"/>
                <a:gd name="T97" fmla="*/ 77 h 143"/>
                <a:gd name="T98" fmla="*/ 36 w 102"/>
                <a:gd name="T99" fmla="*/ 89 h 143"/>
                <a:gd name="T100" fmla="*/ 24 w 102"/>
                <a:gd name="T101" fmla="*/ 107 h 143"/>
                <a:gd name="T102" fmla="*/ 18 w 102"/>
                <a:gd name="T103" fmla="*/ 125 h 143"/>
                <a:gd name="T104" fmla="*/ 18 w 102"/>
                <a:gd name="T105" fmla="*/ 131 h 143"/>
                <a:gd name="T106" fmla="*/ 18 w 102"/>
                <a:gd name="T107" fmla="*/ 137 h 143"/>
                <a:gd name="T108" fmla="*/ 12 w 102"/>
                <a:gd name="T109" fmla="*/ 137 h 143"/>
                <a:gd name="T110" fmla="*/ 6 w 102"/>
                <a:gd name="T111" fmla="*/ 143 h 1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02"/>
                <a:gd name="T169" fmla="*/ 0 h 143"/>
                <a:gd name="T170" fmla="*/ 102 w 102"/>
                <a:gd name="T171" fmla="*/ 143 h 1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02" h="143">
                  <a:moveTo>
                    <a:pt x="0" y="143"/>
                  </a:moveTo>
                  <a:lnTo>
                    <a:pt x="6" y="137"/>
                  </a:lnTo>
                  <a:lnTo>
                    <a:pt x="12" y="125"/>
                  </a:lnTo>
                  <a:lnTo>
                    <a:pt x="12" y="119"/>
                  </a:lnTo>
                  <a:lnTo>
                    <a:pt x="18" y="107"/>
                  </a:lnTo>
                  <a:lnTo>
                    <a:pt x="18" y="101"/>
                  </a:lnTo>
                  <a:lnTo>
                    <a:pt x="24" y="95"/>
                  </a:lnTo>
                  <a:lnTo>
                    <a:pt x="30" y="83"/>
                  </a:lnTo>
                  <a:lnTo>
                    <a:pt x="30" y="77"/>
                  </a:lnTo>
                  <a:lnTo>
                    <a:pt x="24" y="77"/>
                  </a:lnTo>
                  <a:lnTo>
                    <a:pt x="24" y="71"/>
                  </a:lnTo>
                  <a:lnTo>
                    <a:pt x="18" y="65"/>
                  </a:lnTo>
                  <a:lnTo>
                    <a:pt x="18" y="59"/>
                  </a:lnTo>
                  <a:lnTo>
                    <a:pt x="24" y="59"/>
                  </a:lnTo>
                  <a:lnTo>
                    <a:pt x="24" y="65"/>
                  </a:lnTo>
                  <a:lnTo>
                    <a:pt x="30" y="65"/>
                  </a:lnTo>
                  <a:lnTo>
                    <a:pt x="30" y="71"/>
                  </a:lnTo>
                  <a:lnTo>
                    <a:pt x="36" y="71"/>
                  </a:lnTo>
                  <a:lnTo>
                    <a:pt x="36" y="65"/>
                  </a:lnTo>
                  <a:lnTo>
                    <a:pt x="42" y="59"/>
                  </a:lnTo>
                  <a:lnTo>
                    <a:pt x="48" y="59"/>
                  </a:lnTo>
                  <a:lnTo>
                    <a:pt x="48" y="53"/>
                  </a:lnTo>
                  <a:lnTo>
                    <a:pt x="54" y="47"/>
                  </a:lnTo>
                  <a:lnTo>
                    <a:pt x="54" y="41"/>
                  </a:lnTo>
                  <a:lnTo>
                    <a:pt x="60" y="41"/>
                  </a:lnTo>
                  <a:lnTo>
                    <a:pt x="60" y="35"/>
                  </a:lnTo>
                  <a:lnTo>
                    <a:pt x="60" y="24"/>
                  </a:lnTo>
                  <a:lnTo>
                    <a:pt x="54" y="18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54" y="12"/>
                  </a:lnTo>
                  <a:lnTo>
                    <a:pt x="60" y="18"/>
                  </a:lnTo>
                  <a:lnTo>
                    <a:pt x="60" y="30"/>
                  </a:lnTo>
                  <a:lnTo>
                    <a:pt x="66" y="35"/>
                  </a:lnTo>
                  <a:lnTo>
                    <a:pt x="66" y="30"/>
                  </a:lnTo>
                  <a:lnTo>
                    <a:pt x="66" y="24"/>
                  </a:lnTo>
                  <a:lnTo>
                    <a:pt x="72" y="18"/>
                  </a:lnTo>
                  <a:lnTo>
                    <a:pt x="72" y="12"/>
                  </a:lnTo>
                  <a:lnTo>
                    <a:pt x="78" y="6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84" y="6"/>
                  </a:lnTo>
                  <a:lnTo>
                    <a:pt x="84" y="12"/>
                  </a:lnTo>
                  <a:lnTo>
                    <a:pt x="78" y="12"/>
                  </a:lnTo>
                  <a:lnTo>
                    <a:pt x="78" y="24"/>
                  </a:lnTo>
                  <a:lnTo>
                    <a:pt x="72" y="30"/>
                  </a:lnTo>
                  <a:lnTo>
                    <a:pt x="66" y="35"/>
                  </a:lnTo>
                  <a:lnTo>
                    <a:pt x="72" y="35"/>
                  </a:lnTo>
                  <a:lnTo>
                    <a:pt x="78" y="35"/>
                  </a:lnTo>
                  <a:lnTo>
                    <a:pt x="84" y="35"/>
                  </a:lnTo>
                  <a:lnTo>
                    <a:pt x="90" y="30"/>
                  </a:lnTo>
                  <a:lnTo>
                    <a:pt x="96" y="30"/>
                  </a:lnTo>
                  <a:lnTo>
                    <a:pt x="102" y="24"/>
                  </a:lnTo>
                  <a:lnTo>
                    <a:pt x="102" y="30"/>
                  </a:lnTo>
                  <a:lnTo>
                    <a:pt x="96" y="30"/>
                  </a:lnTo>
                  <a:lnTo>
                    <a:pt x="90" y="35"/>
                  </a:lnTo>
                  <a:lnTo>
                    <a:pt x="84" y="41"/>
                  </a:lnTo>
                  <a:lnTo>
                    <a:pt x="78" y="41"/>
                  </a:lnTo>
                  <a:lnTo>
                    <a:pt x="72" y="41"/>
                  </a:lnTo>
                  <a:lnTo>
                    <a:pt x="66" y="47"/>
                  </a:lnTo>
                  <a:lnTo>
                    <a:pt x="60" y="47"/>
                  </a:lnTo>
                  <a:lnTo>
                    <a:pt x="54" y="53"/>
                  </a:lnTo>
                  <a:lnTo>
                    <a:pt x="48" y="59"/>
                  </a:lnTo>
                  <a:lnTo>
                    <a:pt x="48" y="65"/>
                  </a:lnTo>
                  <a:lnTo>
                    <a:pt x="54" y="65"/>
                  </a:lnTo>
                  <a:lnTo>
                    <a:pt x="54" y="71"/>
                  </a:lnTo>
                  <a:lnTo>
                    <a:pt x="48" y="71"/>
                  </a:lnTo>
                  <a:lnTo>
                    <a:pt x="48" y="77"/>
                  </a:lnTo>
                  <a:lnTo>
                    <a:pt x="42" y="77"/>
                  </a:lnTo>
                  <a:lnTo>
                    <a:pt x="42" y="71"/>
                  </a:lnTo>
                  <a:lnTo>
                    <a:pt x="42" y="77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0" y="101"/>
                  </a:lnTo>
                  <a:lnTo>
                    <a:pt x="24" y="107"/>
                  </a:lnTo>
                  <a:lnTo>
                    <a:pt x="24" y="113"/>
                  </a:lnTo>
                  <a:lnTo>
                    <a:pt x="18" y="125"/>
                  </a:lnTo>
                  <a:lnTo>
                    <a:pt x="18" y="131"/>
                  </a:lnTo>
                  <a:lnTo>
                    <a:pt x="18" y="137"/>
                  </a:lnTo>
                  <a:lnTo>
                    <a:pt x="12" y="137"/>
                  </a:lnTo>
                  <a:lnTo>
                    <a:pt x="6" y="143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27" name="Freeform 212"/>
            <p:cNvSpPr>
              <a:spLocks/>
            </p:cNvSpPr>
            <p:nvPr/>
          </p:nvSpPr>
          <p:spPr bwMode="auto">
            <a:xfrm>
              <a:off x="5048" y="1780"/>
              <a:ext cx="66" cy="113"/>
            </a:xfrm>
            <a:custGeom>
              <a:avLst/>
              <a:gdLst>
                <a:gd name="T0" fmla="*/ 48 w 66"/>
                <a:gd name="T1" fmla="*/ 6 h 113"/>
                <a:gd name="T2" fmla="*/ 36 w 66"/>
                <a:gd name="T3" fmla="*/ 24 h 113"/>
                <a:gd name="T4" fmla="*/ 36 w 66"/>
                <a:gd name="T5" fmla="*/ 24 h 113"/>
                <a:gd name="T6" fmla="*/ 24 w 66"/>
                <a:gd name="T7" fmla="*/ 30 h 113"/>
                <a:gd name="T8" fmla="*/ 12 w 66"/>
                <a:gd name="T9" fmla="*/ 36 h 113"/>
                <a:gd name="T10" fmla="*/ 6 w 66"/>
                <a:gd name="T11" fmla="*/ 42 h 113"/>
                <a:gd name="T12" fmla="*/ 0 w 66"/>
                <a:gd name="T13" fmla="*/ 42 h 113"/>
                <a:gd name="T14" fmla="*/ 0 w 66"/>
                <a:gd name="T15" fmla="*/ 48 h 113"/>
                <a:gd name="T16" fmla="*/ 6 w 66"/>
                <a:gd name="T17" fmla="*/ 42 h 113"/>
                <a:gd name="T18" fmla="*/ 12 w 66"/>
                <a:gd name="T19" fmla="*/ 36 h 113"/>
                <a:gd name="T20" fmla="*/ 24 w 66"/>
                <a:gd name="T21" fmla="*/ 36 h 113"/>
                <a:gd name="T22" fmla="*/ 30 w 66"/>
                <a:gd name="T23" fmla="*/ 30 h 113"/>
                <a:gd name="T24" fmla="*/ 36 w 66"/>
                <a:gd name="T25" fmla="*/ 36 h 113"/>
                <a:gd name="T26" fmla="*/ 30 w 66"/>
                <a:gd name="T27" fmla="*/ 48 h 113"/>
                <a:gd name="T28" fmla="*/ 24 w 66"/>
                <a:gd name="T29" fmla="*/ 60 h 113"/>
                <a:gd name="T30" fmla="*/ 18 w 66"/>
                <a:gd name="T31" fmla="*/ 66 h 113"/>
                <a:gd name="T32" fmla="*/ 12 w 66"/>
                <a:gd name="T33" fmla="*/ 72 h 113"/>
                <a:gd name="T34" fmla="*/ 6 w 66"/>
                <a:gd name="T35" fmla="*/ 78 h 113"/>
                <a:gd name="T36" fmla="*/ 6 w 66"/>
                <a:gd name="T37" fmla="*/ 84 h 113"/>
                <a:gd name="T38" fmla="*/ 6 w 66"/>
                <a:gd name="T39" fmla="*/ 84 h 113"/>
                <a:gd name="T40" fmla="*/ 6 w 66"/>
                <a:gd name="T41" fmla="*/ 84 h 113"/>
                <a:gd name="T42" fmla="*/ 12 w 66"/>
                <a:gd name="T43" fmla="*/ 78 h 113"/>
                <a:gd name="T44" fmla="*/ 24 w 66"/>
                <a:gd name="T45" fmla="*/ 72 h 113"/>
                <a:gd name="T46" fmla="*/ 30 w 66"/>
                <a:gd name="T47" fmla="*/ 66 h 113"/>
                <a:gd name="T48" fmla="*/ 30 w 66"/>
                <a:gd name="T49" fmla="*/ 72 h 113"/>
                <a:gd name="T50" fmla="*/ 30 w 66"/>
                <a:gd name="T51" fmla="*/ 101 h 113"/>
                <a:gd name="T52" fmla="*/ 36 w 66"/>
                <a:gd name="T53" fmla="*/ 113 h 113"/>
                <a:gd name="T54" fmla="*/ 36 w 66"/>
                <a:gd name="T55" fmla="*/ 113 h 113"/>
                <a:gd name="T56" fmla="*/ 36 w 66"/>
                <a:gd name="T57" fmla="*/ 101 h 113"/>
                <a:gd name="T58" fmla="*/ 36 w 66"/>
                <a:gd name="T59" fmla="*/ 66 h 113"/>
                <a:gd name="T60" fmla="*/ 36 w 66"/>
                <a:gd name="T61" fmla="*/ 54 h 113"/>
                <a:gd name="T62" fmla="*/ 36 w 66"/>
                <a:gd name="T63" fmla="*/ 60 h 113"/>
                <a:gd name="T64" fmla="*/ 42 w 66"/>
                <a:gd name="T65" fmla="*/ 66 h 113"/>
                <a:gd name="T66" fmla="*/ 48 w 66"/>
                <a:gd name="T67" fmla="*/ 72 h 113"/>
                <a:gd name="T68" fmla="*/ 54 w 66"/>
                <a:gd name="T69" fmla="*/ 78 h 113"/>
                <a:gd name="T70" fmla="*/ 60 w 66"/>
                <a:gd name="T71" fmla="*/ 84 h 113"/>
                <a:gd name="T72" fmla="*/ 66 w 66"/>
                <a:gd name="T73" fmla="*/ 84 h 113"/>
                <a:gd name="T74" fmla="*/ 60 w 66"/>
                <a:gd name="T75" fmla="*/ 84 h 113"/>
                <a:gd name="T76" fmla="*/ 54 w 66"/>
                <a:gd name="T77" fmla="*/ 78 h 113"/>
                <a:gd name="T78" fmla="*/ 48 w 66"/>
                <a:gd name="T79" fmla="*/ 72 h 113"/>
                <a:gd name="T80" fmla="*/ 48 w 66"/>
                <a:gd name="T81" fmla="*/ 60 h 113"/>
                <a:gd name="T82" fmla="*/ 42 w 66"/>
                <a:gd name="T83" fmla="*/ 54 h 113"/>
                <a:gd name="T84" fmla="*/ 42 w 66"/>
                <a:gd name="T85" fmla="*/ 48 h 113"/>
                <a:gd name="T86" fmla="*/ 42 w 66"/>
                <a:gd name="T87" fmla="*/ 36 h 113"/>
                <a:gd name="T88" fmla="*/ 42 w 66"/>
                <a:gd name="T89" fmla="*/ 30 h 113"/>
                <a:gd name="T90" fmla="*/ 48 w 66"/>
                <a:gd name="T91" fmla="*/ 30 h 113"/>
                <a:gd name="T92" fmla="*/ 48 w 66"/>
                <a:gd name="T93" fmla="*/ 36 h 113"/>
                <a:gd name="T94" fmla="*/ 54 w 66"/>
                <a:gd name="T95" fmla="*/ 42 h 113"/>
                <a:gd name="T96" fmla="*/ 60 w 66"/>
                <a:gd name="T97" fmla="*/ 48 h 113"/>
                <a:gd name="T98" fmla="*/ 66 w 66"/>
                <a:gd name="T99" fmla="*/ 48 h 113"/>
                <a:gd name="T100" fmla="*/ 66 w 66"/>
                <a:gd name="T101" fmla="*/ 54 h 113"/>
                <a:gd name="T102" fmla="*/ 66 w 66"/>
                <a:gd name="T103" fmla="*/ 48 h 113"/>
                <a:gd name="T104" fmla="*/ 60 w 66"/>
                <a:gd name="T105" fmla="*/ 36 h 113"/>
                <a:gd name="T106" fmla="*/ 48 w 66"/>
                <a:gd name="T107" fmla="*/ 30 h 113"/>
                <a:gd name="T108" fmla="*/ 48 w 66"/>
                <a:gd name="T109" fmla="*/ 24 h 113"/>
                <a:gd name="T110" fmla="*/ 48 w 66"/>
                <a:gd name="T111" fmla="*/ 12 h 113"/>
                <a:gd name="T112" fmla="*/ 54 w 66"/>
                <a:gd name="T113" fmla="*/ 6 h 113"/>
                <a:gd name="T114" fmla="*/ 48 w 66"/>
                <a:gd name="T115" fmla="*/ 0 h 11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6"/>
                <a:gd name="T175" fmla="*/ 0 h 113"/>
                <a:gd name="T176" fmla="*/ 66 w 66"/>
                <a:gd name="T177" fmla="*/ 113 h 11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6" h="113">
                  <a:moveTo>
                    <a:pt x="48" y="6"/>
                  </a:moveTo>
                  <a:lnTo>
                    <a:pt x="48" y="6"/>
                  </a:lnTo>
                  <a:lnTo>
                    <a:pt x="42" y="18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18" y="30"/>
                  </a:lnTo>
                  <a:lnTo>
                    <a:pt x="12" y="36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6" y="42"/>
                  </a:lnTo>
                  <a:lnTo>
                    <a:pt x="12" y="42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4" y="36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24" y="60"/>
                  </a:lnTo>
                  <a:lnTo>
                    <a:pt x="18" y="66"/>
                  </a:lnTo>
                  <a:lnTo>
                    <a:pt x="12" y="72"/>
                  </a:lnTo>
                  <a:lnTo>
                    <a:pt x="6" y="78"/>
                  </a:lnTo>
                  <a:lnTo>
                    <a:pt x="6" y="84"/>
                  </a:lnTo>
                  <a:lnTo>
                    <a:pt x="12" y="78"/>
                  </a:lnTo>
                  <a:lnTo>
                    <a:pt x="18" y="72"/>
                  </a:lnTo>
                  <a:lnTo>
                    <a:pt x="24" y="72"/>
                  </a:lnTo>
                  <a:lnTo>
                    <a:pt x="24" y="66"/>
                  </a:lnTo>
                  <a:lnTo>
                    <a:pt x="30" y="66"/>
                  </a:lnTo>
                  <a:lnTo>
                    <a:pt x="30" y="72"/>
                  </a:lnTo>
                  <a:lnTo>
                    <a:pt x="30" y="90"/>
                  </a:lnTo>
                  <a:lnTo>
                    <a:pt x="30" y="101"/>
                  </a:lnTo>
                  <a:lnTo>
                    <a:pt x="36" y="113"/>
                  </a:lnTo>
                  <a:lnTo>
                    <a:pt x="36" y="107"/>
                  </a:lnTo>
                  <a:lnTo>
                    <a:pt x="36" y="101"/>
                  </a:lnTo>
                  <a:lnTo>
                    <a:pt x="36" y="84"/>
                  </a:lnTo>
                  <a:lnTo>
                    <a:pt x="36" y="66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6" y="60"/>
                  </a:lnTo>
                  <a:lnTo>
                    <a:pt x="42" y="66"/>
                  </a:lnTo>
                  <a:lnTo>
                    <a:pt x="48" y="72"/>
                  </a:lnTo>
                  <a:lnTo>
                    <a:pt x="48" y="78"/>
                  </a:lnTo>
                  <a:lnTo>
                    <a:pt x="54" y="78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60" y="84"/>
                  </a:lnTo>
                  <a:lnTo>
                    <a:pt x="60" y="78"/>
                  </a:lnTo>
                  <a:lnTo>
                    <a:pt x="54" y="78"/>
                  </a:lnTo>
                  <a:lnTo>
                    <a:pt x="54" y="72"/>
                  </a:lnTo>
                  <a:lnTo>
                    <a:pt x="48" y="72"/>
                  </a:lnTo>
                  <a:lnTo>
                    <a:pt x="48" y="66"/>
                  </a:lnTo>
                  <a:lnTo>
                    <a:pt x="48" y="60"/>
                  </a:lnTo>
                  <a:lnTo>
                    <a:pt x="42" y="60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42" y="30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54" y="36"/>
                  </a:lnTo>
                  <a:lnTo>
                    <a:pt x="54" y="42"/>
                  </a:lnTo>
                  <a:lnTo>
                    <a:pt x="60" y="42"/>
                  </a:lnTo>
                  <a:lnTo>
                    <a:pt x="60" y="48"/>
                  </a:lnTo>
                  <a:lnTo>
                    <a:pt x="66" y="48"/>
                  </a:lnTo>
                  <a:lnTo>
                    <a:pt x="66" y="54"/>
                  </a:lnTo>
                  <a:lnTo>
                    <a:pt x="66" y="48"/>
                  </a:lnTo>
                  <a:lnTo>
                    <a:pt x="60" y="42"/>
                  </a:lnTo>
                  <a:lnTo>
                    <a:pt x="60" y="36"/>
                  </a:lnTo>
                  <a:lnTo>
                    <a:pt x="54" y="36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48" y="18"/>
                  </a:lnTo>
                  <a:lnTo>
                    <a:pt x="48" y="12"/>
                  </a:lnTo>
                  <a:lnTo>
                    <a:pt x="48" y="6"/>
                  </a:lnTo>
                  <a:lnTo>
                    <a:pt x="54" y="6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28" name="Freeform 213"/>
            <p:cNvSpPr>
              <a:spLocks/>
            </p:cNvSpPr>
            <p:nvPr/>
          </p:nvSpPr>
          <p:spPr bwMode="auto">
            <a:xfrm>
              <a:off x="5281" y="1732"/>
              <a:ext cx="131" cy="102"/>
            </a:xfrm>
            <a:custGeom>
              <a:avLst/>
              <a:gdLst>
                <a:gd name="T0" fmla="*/ 6 w 131"/>
                <a:gd name="T1" fmla="*/ 12 h 102"/>
                <a:gd name="T2" fmla="*/ 12 w 131"/>
                <a:gd name="T3" fmla="*/ 18 h 102"/>
                <a:gd name="T4" fmla="*/ 24 w 131"/>
                <a:gd name="T5" fmla="*/ 24 h 102"/>
                <a:gd name="T6" fmla="*/ 30 w 131"/>
                <a:gd name="T7" fmla="*/ 24 h 102"/>
                <a:gd name="T8" fmla="*/ 30 w 131"/>
                <a:gd name="T9" fmla="*/ 48 h 102"/>
                <a:gd name="T10" fmla="*/ 36 w 131"/>
                <a:gd name="T11" fmla="*/ 66 h 102"/>
                <a:gd name="T12" fmla="*/ 36 w 131"/>
                <a:gd name="T13" fmla="*/ 60 h 102"/>
                <a:gd name="T14" fmla="*/ 36 w 131"/>
                <a:gd name="T15" fmla="*/ 36 h 102"/>
                <a:gd name="T16" fmla="*/ 42 w 131"/>
                <a:gd name="T17" fmla="*/ 30 h 102"/>
                <a:gd name="T18" fmla="*/ 53 w 131"/>
                <a:gd name="T19" fmla="*/ 42 h 102"/>
                <a:gd name="T20" fmla="*/ 59 w 131"/>
                <a:gd name="T21" fmla="*/ 48 h 102"/>
                <a:gd name="T22" fmla="*/ 71 w 131"/>
                <a:gd name="T23" fmla="*/ 90 h 102"/>
                <a:gd name="T24" fmla="*/ 77 w 131"/>
                <a:gd name="T25" fmla="*/ 102 h 102"/>
                <a:gd name="T26" fmla="*/ 71 w 131"/>
                <a:gd name="T27" fmla="*/ 84 h 102"/>
                <a:gd name="T28" fmla="*/ 65 w 131"/>
                <a:gd name="T29" fmla="*/ 54 h 102"/>
                <a:gd name="T30" fmla="*/ 89 w 131"/>
                <a:gd name="T31" fmla="*/ 66 h 102"/>
                <a:gd name="T32" fmla="*/ 119 w 131"/>
                <a:gd name="T33" fmla="*/ 84 h 102"/>
                <a:gd name="T34" fmla="*/ 131 w 131"/>
                <a:gd name="T35" fmla="*/ 90 h 102"/>
                <a:gd name="T36" fmla="*/ 125 w 131"/>
                <a:gd name="T37" fmla="*/ 84 h 102"/>
                <a:gd name="T38" fmla="*/ 107 w 131"/>
                <a:gd name="T39" fmla="*/ 72 h 102"/>
                <a:gd name="T40" fmla="*/ 83 w 131"/>
                <a:gd name="T41" fmla="*/ 54 h 102"/>
                <a:gd name="T42" fmla="*/ 65 w 131"/>
                <a:gd name="T43" fmla="*/ 48 h 102"/>
                <a:gd name="T44" fmla="*/ 77 w 131"/>
                <a:gd name="T45" fmla="*/ 42 h 102"/>
                <a:gd name="T46" fmla="*/ 95 w 131"/>
                <a:gd name="T47" fmla="*/ 42 h 102"/>
                <a:gd name="T48" fmla="*/ 119 w 131"/>
                <a:gd name="T49" fmla="*/ 42 h 102"/>
                <a:gd name="T50" fmla="*/ 131 w 131"/>
                <a:gd name="T51" fmla="*/ 42 h 102"/>
                <a:gd name="T52" fmla="*/ 125 w 131"/>
                <a:gd name="T53" fmla="*/ 36 h 102"/>
                <a:gd name="T54" fmla="*/ 107 w 131"/>
                <a:gd name="T55" fmla="*/ 36 h 102"/>
                <a:gd name="T56" fmla="*/ 77 w 131"/>
                <a:gd name="T57" fmla="*/ 36 h 102"/>
                <a:gd name="T58" fmla="*/ 65 w 131"/>
                <a:gd name="T59" fmla="*/ 36 h 102"/>
                <a:gd name="T60" fmla="*/ 53 w 131"/>
                <a:gd name="T61" fmla="*/ 30 h 102"/>
                <a:gd name="T62" fmla="*/ 48 w 131"/>
                <a:gd name="T63" fmla="*/ 24 h 102"/>
                <a:gd name="T64" fmla="*/ 53 w 131"/>
                <a:gd name="T65" fmla="*/ 18 h 102"/>
                <a:gd name="T66" fmla="*/ 71 w 131"/>
                <a:gd name="T67" fmla="*/ 6 h 102"/>
                <a:gd name="T68" fmla="*/ 83 w 131"/>
                <a:gd name="T69" fmla="*/ 0 h 102"/>
                <a:gd name="T70" fmla="*/ 83 w 131"/>
                <a:gd name="T71" fmla="*/ 0 h 102"/>
                <a:gd name="T72" fmla="*/ 65 w 131"/>
                <a:gd name="T73" fmla="*/ 6 h 102"/>
                <a:gd name="T74" fmla="*/ 48 w 131"/>
                <a:gd name="T75" fmla="*/ 12 h 102"/>
                <a:gd name="T76" fmla="*/ 42 w 131"/>
                <a:gd name="T77" fmla="*/ 18 h 102"/>
                <a:gd name="T78" fmla="*/ 30 w 131"/>
                <a:gd name="T79" fmla="*/ 18 h 102"/>
                <a:gd name="T80" fmla="*/ 18 w 131"/>
                <a:gd name="T81" fmla="*/ 12 h 102"/>
                <a:gd name="T82" fmla="*/ 6 w 131"/>
                <a:gd name="T83" fmla="*/ 6 h 102"/>
                <a:gd name="T84" fmla="*/ 0 w 131"/>
                <a:gd name="T85" fmla="*/ 6 h 10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02"/>
                <a:gd name="T131" fmla="*/ 131 w 131"/>
                <a:gd name="T132" fmla="*/ 102 h 10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02">
                  <a:moveTo>
                    <a:pt x="0" y="6"/>
                  </a:moveTo>
                  <a:lnTo>
                    <a:pt x="6" y="12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0" y="36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30" y="66"/>
                  </a:lnTo>
                  <a:lnTo>
                    <a:pt x="36" y="66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6" y="42"/>
                  </a:lnTo>
                  <a:lnTo>
                    <a:pt x="36" y="36"/>
                  </a:lnTo>
                  <a:lnTo>
                    <a:pt x="36" y="30"/>
                  </a:lnTo>
                  <a:lnTo>
                    <a:pt x="42" y="30"/>
                  </a:lnTo>
                  <a:lnTo>
                    <a:pt x="48" y="36"/>
                  </a:lnTo>
                  <a:lnTo>
                    <a:pt x="53" y="42"/>
                  </a:lnTo>
                  <a:lnTo>
                    <a:pt x="59" y="48"/>
                  </a:lnTo>
                  <a:lnTo>
                    <a:pt x="59" y="60"/>
                  </a:lnTo>
                  <a:lnTo>
                    <a:pt x="65" y="78"/>
                  </a:lnTo>
                  <a:lnTo>
                    <a:pt x="71" y="90"/>
                  </a:lnTo>
                  <a:lnTo>
                    <a:pt x="71" y="102"/>
                  </a:lnTo>
                  <a:lnTo>
                    <a:pt x="77" y="102"/>
                  </a:lnTo>
                  <a:lnTo>
                    <a:pt x="71" y="96"/>
                  </a:lnTo>
                  <a:lnTo>
                    <a:pt x="71" y="90"/>
                  </a:lnTo>
                  <a:lnTo>
                    <a:pt x="71" y="84"/>
                  </a:lnTo>
                  <a:lnTo>
                    <a:pt x="71" y="72"/>
                  </a:lnTo>
                  <a:lnTo>
                    <a:pt x="65" y="60"/>
                  </a:lnTo>
                  <a:lnTo>
                    <a:pt x="65" y="54"/>
                  </a:lnTo>
                  <a:lnTo>
                    <a:pt x="71" y="54"/>
                  </a:lnTo>
                  <a:lnTo>
                    <a:pt x="83" y="60"/>
                  </a:lnTo>
                  <a:lnTo>
                    <a:pt x="89" y="66"/>
                  </a:lnTo>
                  <a:lnTo>
                    <a:pt x="101" y="72"/>
                  </a:lnTo>
                  <a:lnTo>
                    <a:pt x="113" y="78"/>
                  </a:lnTo>
                  <a:lnTo>
                    <a:pt x="119" y="84"/>
                  </a:lnTo>
                  <a:lnTo>
                    <a:pt x="125" y="84"/>
                  </a:lnTo>
                  <a:lnTo>
                    <a:pt x="131" y="90"/>
                  </a:lnTo>
                  <a:lnTo>
                    <a:pt x="131" y="84"/>
                  </a:lnTo>
                  <a:lnTo>
                    <a:pt x="125" y="84"/>
                  </a:lnTo>
                  <a:lnTo>
                    <a:pt x="125" y="78"/>
                  </a:lnTo>
                  <a:lnTo>
                    <a:pt x="113" y="72"/>
                  </a:lnTo>
                  <a:lnTo>
                    <a:pt x="107" y="72"/>
                  </a:lnTo>
                  <a:lnTo>
                    <a:pt x="101" y="66"/>
                  </a:lnTo>
                  <a:lnTo>
                    <a:pt x="89" y="60"/>
                  </a:lnTo>
                  <a:lnTo>
                    <a:pt x="83" y="54"/>
                  </a:lnTo>
                  <a:lnTo>
                    <a:pt x="77" y="48"/>
                  </a:lnTo>
                  <a:lnTo>
                    <a:pt x="71" y="48"/>
                  </a:lnTo>
                  <a:lnTo>
                    <a:pt x="65" y="48"/>
                  </a:lnTo>
                  <a:lnTo>
                    <a:pt x="71" y="42"/>
                  </a:lnTo>
                  <a:lnTo>
                    <a:pt x="77" y="42"/>
                  </a:lnTo>
                  <a:lnTo>
                    <a:pt x="83" y="42"/>
                  </a:lnTo>
                  <a:lnTo>
                    <a:pt x="89" y="42"/>
                  </a:lnTo>
                  <a:lnTo>
                    <a:pt x="95" y="42"/>
                  </a:lnTo>
                  <a:lnTo>
                    <a:pt x="101" y="42"/>
                  </a:lnTo>
                  <a:lnTo>
                    <a:pt x="107" y="42"/>
                  </a:lnTo>
                  <a:lnTo>
                    <a:pt x="119" y="42"/>
                  </a:lnTo>
                  <a:lnTo>
                    <a:pt x="125" y="42"/>
                  </a:lnTo>
                  <a:lnTo>
                    <a:pt x="131" y="42"/>
                  </a:lnTo>
                  <a:lnTo>
                    <a:pt x="125" y="36"/>
                  </a:lnTo>
                  <a:lnTo>
                    <a:pt x="119" y="36"/>
                  </a:lnTo>
                  <a:lnTo>
                    <a:pt x="113" y="36"/>
                  </a:lnTo>
                  <a:lnTo>
                    <a:pt x="107" y="36"/>
                  </a:lnTo>
                  <a:lnTo>
                    <a:pt x="95" y="36"/>
                  </a:lnTo>
                  <a:lnTo>
                    <a:pt x="89" y="36"/>
                  </a:lnTo>
                  <a:lnTo>
                    <a:pt x="77" y="36"/>
                  </a:lnTo>
                  <a:lnTo>
                    <a:pt x="71" y="36"/>
                  </a:lnTo>
                  <a:lnTo>
                    <a:pt x="65" y="36"/>
                  </a:lnTo>
                  <a:lnTo>
                    <a:pt x="59" y="36"/>
                  </a:lnTo>
                  <a:lnTo>
                    <a:pt x="53" y="30"/>
                  </a:lnTo>
                  <a:lnTo>
                    <a:pt x="48" y="24"/>
                  </a:lnTo>
                  <a:lnTo>
                    <a:pt x="48" y="18"/>
                  </a:lnTo>
                  <a:lnTo>
                    <a:pt x="53" y="18"/>
                  </a:lnTo>
                  <a:lnTo>
                    <a:pt x="59" y="12"/>
                  </a:lnTo>
                  <a:lnTo>
                    <a:pt x="65" y="12"/>
                  </a:lnTo>
                  <a:lnTo>
                    <a:pt x="71" y="6"/>
                  </a:lnTo>
                  <a:lnTo>
                    <a:pt x="77" y="6"/>
                  </a:lnTo>
                  <a:lnTo>
                    <a:pt x="77" y="0"/>
                  </a:lnTo>
                  <a:lnTo>
                    <a:pt x="83" y="0"/>
                  </a:lnTo>
                  <a:lnTo>
                    <a:pt x="77" y="0"/>
                  </a:lnTo>
                  <a:lnTo>
                    <a:pt x="71" y="0"/>
                  </a:lnTo>
                  <a:lnTo>
                    <a:pt x="65" y="6"/>
                  </a:lnTo>
                  <a:lnTo>
                    <a:pt x="59" y="6"/>
                  </a:lnTo>
                  <a:lnTo>
                    <a:pt x="53" y="12"/>
                  </a:lnTo>
                  <a:lnTo>
                    <a:pt x="48" y="12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29" name="Freeform 214"/>
            <p:cNvSpPr>
              <a:spLocks/>
            </p:cNvSpPr>
            <p:nvPr/>
          </p:nvSpPr>
          <p:spPr bwMode="auto">
            <a:xfrm>
              <a:off x="4564" y="1953"/>
              <a:ext cx="329" cy="329"/>
            </a:xfrm>
            <a:custGeom>
              <a:avLst/>
              <a:gdLst>
                <a:gd name="T0" fmla="*/ 132 w 329"/>
                <a:gd name="T1" fmla="*/ 72 h 329"/>
                <a:gd name="T2" fmla="*/ 90 w 329"/>
                <a:gd name="T3" fmla="*/ 48 h 329"/>
                <a:gd name="T4" fmla="*/ 36 w 329"/>
                <a:gd name="T5" fmla="*/ 36 h 329"/>
                <a:gd name="T6" fmla="*/ 18 w 329"/>
                <a:gd name="T7" fmla="*/ 30 h 329"/>
                <a:gd name="T8" fmla="*/ 30 w 329"/>
                <a:gd name="T9" fmla="*/ 72 h 329"/>
                <a:gd name="T10" fmla="*/ 48 w 329"/>
                <a:gd name="T11" fmla="*/ 114 h 329"/>
                <a:gd name="T12" fmla="*/ 90 w 329"/>
                <a:gd name="T13" fmla="*/ 138 h 329"/>
                <a:gd name="T14" fmla="*/ 120 w 329"/>
                <a:gd name="T15" fmla="*/ 156 h 329"/>
                <a:gd name="T16" fmla="*/ 108 w 329"/>
                <a:gd name="T17" fmla="*/ 162 h 329"/>
                <a:gd name="T18" fmla="*/ 84 w 329"/>
                <a:gd name="T19" fmla="*/ 156 h 329"/>
                <a:gd name="T20" fmla="*/ 48 w 329"/>
                <a:gd name="T21" fmla="*/ 174 h 329"/>
                <a:gd name="T22" fmla="*/ 24 w 329"/>
                <a:gd name="T23" fmla="*/ 204 h 329"/>
                <a:gd name="T24" fmla="*/ 0 w 329"/>
                <a:gd name="T25" fmla="*/ 215 h 329"/>
                <a:gd name="T26" fmla="*/ 6 w 329"/>
                <a:gd name="T27" fmla="*/ 227 h 329"/>
                <a:gd name="T28" fmla="*/ 24 w 329"/>
                <a:gd name="T29" fmla="*/ 233 h 329"/>
                <a:gd name="T30" fmla="*/ 66 w 329"/>
                <a:gd name="T31" fmla="*/ 239 h 329"/>
                <a:gd name="T32" fmla="*/ 114 w 329"/>
                <a:gd name="T33" fmla="*/ 215 h 329"/>
                <a:gd name="T34" fmla="*/ 120 w 329"/>
                <a:gd name="T35" fmla="*/ 192 h 329"/>
                <a:gd name="T36" fmla="*/ 137 w 329"/>
                <a:gd name="T37" fmla="*/ 174 h 329"/>
                <a:gd name="T38" fmla="*/ 143 w 329"/>
                <a:gd name="T39" fmla="*/ 180 h 329"/>
                <a:gd name="T40" fmla="*/ 132 w 329"/>
                <a:gd name="T41" fmla="*/ 209 h 329"/>
                <a:gd name="T42" fmla="*/ 120 w 329"/>
                <a:gd name="T43" fmla="*/ 215 h 329"/>
                <a:gd name="T44" fmla="*/ 102 w 329"/>
                <a:gd name="T45" fmla="*/ 233 h 329"/>
                <a:gd name="T46" fmla="*/ 90 w 329"/>
                <a:gd name="T47" fmla="*/ 269 h 329"/>
                <a:gd name="T48" fmla="*/ 96 w 329"/>
                <a:gd name="T49" fmla="*/ 293 h 329"/>
                <a:gd name="T50" fmla="*/ 90 w 329"/>
                <a:gd name="T51" fmla="*/ 329 h 329"/>
                <a:gd name="T52" fmla="*/ 120 w 329"/>
                <a:gd name="T53" fmla="*/ 323 h 329"/>
                <a:gd name="T54" fmla="*/ 161 w 329"/>
                <a:gd name="T55" fmla="*/ 293 h 329"/>
                <a:gd name="T56" fmla="*/ 179 w 329"/>
                <a:gd name="T57" fmla="*/ 251 h 329"/>
                <a:gd name="T58" fmla="*/ 167 w 329"/>
                <a:gd name="T59" fmla="*/ 209 h 329"/>
                <a:gd name="T60" fmla="*/ 167 w 329"/>
                <a:gd name="T61" fmla="*/ 186 h 329"/>
                <a:gd name="T62" fmla="*/ 179 w 329"/>
                <a:gd name="T63" fmla="*/ 209 h 329"/>
                <a:gd name="T64" fmla="*/ 191 w 329"/>
                <a:gd name="T65" fmla="*/ 251 h 329"/>
                <a:gd name="T66" fmla="*/ 227 w 329"/>
                <a:gd name="T67" fmla="*/ 275 h 329"/>
                <a:gd name="T68" fmla="*/ 269 w 329"/>
                <a:gd name="T69" fmla="*/ 293 h 329"/>
                <a:gd name="T70" fmla="*/ 287 w 329"/>
                <a:gd name="T71" fmla="*/ 269 h 329"/>
                <a:gd name="T72" fmla="*/ 245 w 329"/>
                <a:gd name="T73" fmla="*/ 204 h 329"/>
                <a:gd name="T74" fmla="*/ 221 w 329"/>
                <a:gd name="T75" fmla="*/ 198 h 329"/>
                <a:gd name="T76" fmla="*/ 215 w 329"/>
                <a:gd name="T77" fmla="*/ 186 h 329"/>
                <a:gd name="T78" fmla="*/ 251 w 329"/>
                <a:gd name="T79" fmla="*/ 198 h 329"/>
                <a:gd name="T80" fmla="*/ 293 w 329"/>
                <a:gd name="T81" fmla="*/ 192 h 329"/>
                <a:gd name="T82" fmla="*/ 323 w 329"/>
                <a:gd name="T83" fmla="*/ 186 h 329"/>
                <a:gd name="T84" fmla="*/ 317 w 329"/>
                <a:gd name="T85" fmla="*/ 174 h 329"/>
                <a:gd name="T86" fmla="*/ 293 w 329"/>
                <a:gd name="T87" fmla="*/ 150 h 329"/>
                <a:gd name="T88" fmla="*/ 257 w 329"/>
                <a:gd name="T89" fmla="*/ 126 h 329"/>
                <a:gd name="T90" fmla="*/ 215 w 329"/>
                <a:gd name="T91" fmla="*/ 126 h 329"/>
                <a:gd name="T92" fmla="*/ 203 w 329"/>
                <a:gd name="T93" fmla="*/ 138 h 329"/>
                <a:gd name="T94" fmla="*/ 197 w 329"/>
                <a:gd name="T95" fmla="*/ 126 h 329"/>
                <a:gd name="T96" fmla="*/ 209 w 329"/>
                <a:gd name="T97" fmla="*/ 120 h 329"/>
                <a:gd name="T98" fmla="*/ 227 w 329"/>
                <a:gd name="T99" fmla="*/ 114 h 329"/>
                <a:gd name="T100" fmla="*/ 245 w 329"/>
                <a:gd name="T101" fmla="*/ 60 h 329"/>
                <a:gd name="T102" fmla="*/ 233 w 329"/>
                <a:gd name="T103" fmla="*/ 6 h 329"/>
                <a:gd name="T104" fmla="*/ 215 w 329"/>
                <a:gd name="T105" fmla="*/ 24 h 329"/>
                <a:gd name="T106" fmla="*/ 179 w 329"/>
                <a:gd name="T107" fmla="*/ 36 h 329"/>
                <a:gd name="T108" fmla="*/ 149 w 329"/>
                <a:gd name="T109" fmla="*/ 90 h 329"/>
                <a:gd name="T110" fmla="*/ 143 w 329"/>
                <a:gd name="T111" fmla="*/ 120 h 32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29"/>
                <a:gd name="T169" fmla="*/ 0 h 329"/>
                <a:gd name="T170" fmla="*/ 329 w 329"/>
                <a:gd name="T171" fmla="*/ 329 h 32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29" h="329">
                  <a:moveTo>
                    <a:pt x="143" y="120"/>
                  </a:moveTo>
                  <a:lnTo>
                    <a:pt x="143" y="108"/>
                  </a:lnTo>
                  <a:lnTo>
                    <a:pt x="137" y="96"/>
                  </a:lnTo>
                  <a:lnTo>
                    <a:pt x="132" y="84"/>
                  </a:lnTo>
                  <a:lnTo>
                    <a:pt x="132" y="72"/>
                  </a:lnTo>
                  <a:lnTo>
                    <a:pt x="120" y="66"/>
                  </a:lnTo>
                  <a:lnTo>
                    <a:pt x="114" y="60"/>
                  </a:lnTo>
                  <a:lnTo>
                    <a:pt x="108" y="54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78" y="48"/>
                  </a:lnTo>
                  <a:lnTo>
                    <a:pt x="66" y="42"/>
                  </a:lnTo>
                  <a:lnTo>
                    <a:pt x="54" y="42"/>
                  </a:lnTo>
                  <a:lnTo>
                    <a:pt x="42" y="36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24" y="30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30" y="60"/>
                  </a:lnTo>
                  <a:lnTo>
                    <a:pt x="30" y="72"/>
                  </a:lnTo>
                  <a:lnTo>
                    <a:pt x="30" y="84"/>
                  </a:lnTo>
                  <a:lnTo>
                    <a:pt x="36" y="90"/>
                  </a:lnTo>
                  <a:lnTo>
                    <a:pt x="42" y="96"/>
                  </a:lnTo>
                  <a:lnTo>
                    <a:pt x="42" y="108"/>
                  </a:lnTo>
                  <a:lnTo>
                    <a:pt x="48" y="114"/>
                  </a:lnTo>
                  <a:lnTo>
                    <a:pt x="60" y="120"/>
                  </a:lnTo>
                  <a:lnTo>
                    <a:pt x="66" y="126"/>
                  </a:lnTo>
                  <a:lnTo>
                    <a:pt x="72" y="132"/>
                  </a:lnTo>
                  <a:lnTo>
                    <a:pt x="84" y="138"/>
                  </a:lnTo>
                  <a:lnTo>
                    <a:pt x="90" y="138"/>
                  </a:lnTo>
                  <a:lnTo>
                    <a:pt x="96" y="138"/>
                  </a:lnTo>
                  <a:lnTo>
                    <a:pt x="102" y="144"/>
                  </a:lnTo>
                  <a:lnTo>
                    <a:pt x="114" y="144"/>
                  </a:lnTo>
                  <a:lnTo>
                    <a:pt x="114" y="150"/>
                  </a:lnTo>
                  <a:lnTo>
                    <a:pt x="120" y="156"/>
                  </a:lnTo>
                  <a:lnTo>
                    <a:pt x="126" y="162"/>
                  </a:lnTo>
                  <a:lnTo>
                    <a:pt x="120" y="162"/>
                  </a:lnTo>
                  <a:lnTo>
                    <a:pt x="114" y="162"/>
                  </a:lnTo>
                  <a:lnTo>
                    <a:pt x="108" y="162"/>
                  </a:lnTo>
                  <a:lnTo>
                    <a:pt x="102" y="162"/>
                  </a:lnTo>
                  <a:lnTo>
                    <a:pt x="102" y="156"/>
                  </a:lnTo>
                  <a:lnTo>
                    <a:pt x="96" y="156"/>
                  </a:lnTo>
                  <a:lnTo>
                    <a:pt x="90" y="156"/>
                  </a:lnTo>
                  <a:lnTo>
                    <a:pt x="84" y="156"/>
                  </a:lnTo>
                  <a:lnTo>
                    <a:pt x="72" y="156"/>
                  </a:lnTo>
                  <a:lnTo>
                    <a:pt x="66" y="162"/>
                  </a:lnTo>
                  <a:lnTo>
                    <a:pt x="60" y="162"/>
                  </a:lnTo>
                  <a:lnTo>
                    <a:pt x="54" y="168"/>
                  </a:lnTo>
                  <a:lnTo>
                    <a:pt x="48" y="174"/>
                  </a:lnTo>
                  <a:lnTo>
                    <a:pt x="42" y="180"/>
                  </a:lnTo>
                  <a:lnTo>
                    <a:pt x="42" y="186"/>
                  </a:lnTo>
                  <a:lnTo>
                    <a:pt x="36" y="192"/>
                  </a:lnTo>
                  <a:lnTo>
                    <a:pt x="30" y="198"/>
                  </a:lnTo>
                  <a:lnTo>
                    <a:pt x="24" y="204"/>
                  </a:lnTo>
                  <a:lnTo>
                    <a:pt x="18" y="204"/>
                  </a:lnTo>
                  <a:lnTo>
                    <a:pt x="18" y="209"/>
                  </a:lnTo>
                  <a:lnTo>
                    <a:pt x="12" y="215"/>
                  </a:lnTo>
                  <a:lnTo>
                    <a:pt x="6" y="215"/>
                  </a:lnTo>
                  <a:lnTo>
                    <a:pt x="0" y="215"/>
                  </a:lnTo>
                  <a:lnTo>
                    <a:pt x="0" y="221"/>
                  </a:lnTo>
                  <a:lnTo>
                    <a:pt x="6" y="227"/>
                  </a:lnTo>
                  <a:lnTo>
                    <a:pt x="12" y="233"/>
                  </a:lnTo>
                  <a:lnTo>
                    <a:pt x="18" y="233"/>
                  </a:lnTo>
                  <a:lnTo>
                    <a:pt x="24" y="233"/>
                  </a:lnTo>
                  <a:lnTo>
                    <a:pt x="30" y="239"/>
                  </a:lnTo>
                  <a:lnTo>
                    <a:pt x="36" y="239"/>
                  </a:lnTo>
                  <a:lnTo>
                    <a:pt x="48" y="239"/>
                  </a:lnTo>
                  <a:lnTo>
                    <a:pt x="54" y="245"/>
                  </a:lnTo>
                  <a:lnTo>
                    <a:pt x="66" y="239"/>
                  </a:lnTo>
                  <a:lnTo>
                    <a:pt x="78" y="239"/>
                  </a:lnTo>
                  <a:lnTo>
                    <a:pt x="84" y="239"/>
                  </a:lnTo>
                  <a:lnTo>
                    <a:pt x="96" y="233"/>
                  </a:lnTo>
                  <a:lnTo>
                    <a:pt x="102" y="221"/>
                  </a:lnTo>
                  <a:lnTo>
                    <a:pt x="114" y="215"/>
                  </a:lnTo>
                  <a:lnTo>
                    <a:pt x="114" y="209"/>
                  </a:lnTo>
                  <a:lnTo>
                    <a:pt x="114" y="204"/>
                  </a:lnTo>
                  <a:lnTo>
                    <a:pt x="120" y="204"/>
                  </a:lnTo>
                  <a:lnTo>
                    <a:pt x="120" y="198"/>
                  </a:lnTo>
                  <a:lnTo>
                    <a:pt x="120" y="192"/>
                  </a:lnTo>
                  <a:lnTo>
                    <a:pt x="126" y="186"/>
                  </a:lnTo>
                  <a:lnTo>
                    <a:pt x="126" y="180"/>
                  </a:lnTo>
                  <a:lnTo>
                    <a:pt x="132" y="180"/>
                  </a:lnTo>
                  <a:lnTo>
                    <a:pt x="132" y="174"/>
                  </a:lnTo>
                  <a:lnTo>
                    <a:pt x="137" y="174"/>
                  </a:lnTo>
                  <a:lnTo>
                    <a:pt x="137" y="168"/>
                  </a:lnTo>
                  <a:lnTo>
                    <a:pt x="143" y="168"/>
                  </a:lnTo>
                  <a:lnTo>
                    <a:pt x="143" y="174"/>
                  </a:lnTo>
                  <a:lnTo>
                    <a:pt x="143" y="180"/>
                  </a:lnTo>
                  <a:lnTo>
                    <a:pt x="149" y="186"/>
                  </a:lnTo>
                  <a:lnTo>
                    <a:pt x="143" y="192"/>
                  </a:lnTo>
                  <a:lnTo>
                    <a:pt x="143" y="198"/>
                  </a:lnTo>
                  <a:lnTo>
                    <a:pt x="137" y="204"/>
                  </a:lnTo>
                  <a:lnTo>
                    <a:pt x="132" y="209"/>
                  </a:lnTo>
                  <a:lnTo>
                    <a:pt x="126" y="209"/>
                  </a:lnTo>
                  <a:lnTo>
                    <a:pt x="120" y="215"/>
                  </a:lnTo>
                  <a:lnTo>
                    <a:pt x="114" y="215"/>
                  </a:lnTo>
                  <a:lnTo>
                    <a:pt x="114" y="221"/>
                  </a:lnTo>
                  <a:lnTo>
                    <a:pt x="108" y="227"/>
                  </a:lnTo>
                  <a:lnTo>
                    <a:pt x="102" y="233"/>
                  </a:lnTo>
                  <a:lnTo>
                    <a:pt x="102" y="239"/>
                  </a:lnTo>
                  <a:lnTo>
                    <a:pt x="96" y="245"/>
                  </a:lnTo>
                  <a:lnTo>
                    <a:pt x="96" y="251"/>
                  </a:lnTo>
                  <a:lnTo>
                    <a:pt x="90" y="263"/>
                  </a:lnTo>
                  <a:lnTo>
                    <a:pt x="90" y="269"/>
                  </a:lnTo>
                  <a:lnTo>
                    <a:pt x="90" y="275"/>
                  </a:lnTo>
                  <a:lnTo>
                    <a:pt x="90" y="281"/>
                  </a:lnTo>
                  <a:lnTo>
                    <a:pt x="96" y="287"/>
                  </a:lnTo>
                  <a:lnTo>
                    <a:pt x="96" y="293"/>
                  </a:lnTo>
                  <a:lnTo>
                    <a:pt x="96" y="305"/>
                  </a:lnTo>
                  <a:lnTo>
                    <a:pt x="96" y="311"/>
                  </a:lnTo>
                  <a:lnTo>
                    <a:pt x="90" y="317"/>
                  </a:lnTo>
                  <a:lnTo>
                    <a:pt x="90" y="323"/>
                  </a:lnTo>
                  <a:lnTo>
                    <a:pt x="90" y="329"/>
                  </a:lnTo>
                  <a:lnTo>
                    <a:pt x="96" y="329"/>
                  </a:lnTo>
                  <a:lnTo>
                    <a:pt x="108" y="323"/>
                  </a:lnTo>
                  <a:lnTo>
                    <a:pt x="120" y="323"/>
                  </a:lnTo>
                  <a:lnTo>
                    <a:pt x="132" y="317"/>
                  </a:lnTo>
                  <a:lnTo>
                    <a:pt x="137" y="317"/>
                  </a:lnTo>
                  <a:lnTo>
                    <a:pt x="149" y="311"/>
                  </a:lnTo>
                  <a:lnTo>
                    <a:pt x="155" y="305"/>
                  </a:lnTo>
                  <a:lnTo>
                    <a:pt x="161" y="293"/>
                  </a:lnTo>
                  <a:lnTo>
                    <a:pt x="167" y="287"/>
                  </a:lnTo>
                  <a:lnTo>
                    <a:pt x="173" y="281"/>
                  </a:lnTo>
                  <a:lnTo>
                    <a:pt x="173" y="269"/>
                  </a:lnTo>
                  <a:lnTo>
                    <a:pt x="179" y="263"/>
                  </a:lnTo>
                  <a:lnTo>
                    <a:pt x="179" y="251"/>
                  </a:lnTo>
                  <a:lnTo>
                    <a:pt x="179" y="245"/>
                  </a:lnTo>
                  <a:lnTo>
                    <a:pt x="179" y="233"/>
                  </a:lnTo>
                  <a:lnTo>
                    <a:pt x="173" y="221"/>
                  </a:lnTo>
                  <a:lnTo>
                    <a:pt x="173" y="215"/>
                  </a:lnTo>
                  <a:lnTo>
                    <a:pt x="167" y="209"/>
                  </a:lnTo>
                  <a:lnTo>
                    <a:pt x="161" y="204"/>
                  </a:lnTo>
                  <a:lnTo>
                    <a:pt x="161" y="198"/>
                  </a:lnTo>
                  <a:lnTo>
                    <a:pt x="161" y="192"/>
                  </a:lnTo>
                  <a:lnTo>
                    <a:pt x="167" y="186"/>
                  </a:lnTo>
                  <a:lnTo>
                    <a:pt x="173" y="186"/>
                  </a:lnTo>
                  <a:lnTo>
                    <a:pt x="179" y="192"/>
                  </a:lnTo>
                  <a:lnTo>
                    <a:pt x="179" y="198"/>
                  </a:lnTo>
                  <a:lnTo>
                    <a:pt x="179" y="209"/>
                  </a:lnTo>
                  <a:lnTo>
                    <a:pt x="185" y="221"/>
                  </a:lnTo>
                  <a:lnTo>
                    <a:pt x="185" y="227"/>
                  </a:lnTo>
                  <a:lnTo>
                    <a:pt x="185" y="233"/>
                  </a:lnTo>
                  <a:lnTo>
                    <a:pt x="191" y="239"/>
                  </a:lnTo>
                  <a:lnTo>
                    <a:pt x="191" y="251"/>
                  </a:lnTo>
                  <a:lnTo>
                    <a:pt x="197" y="257"/>
                  </a:lnTo>
                  <a:lnTo>
                    <a:pt x="203" y="263"/>
                  </a:lnTo>
                  <a:lnTo>
                    <a:pt x="209" y="269"/>
                  </a:lnTo>
                  <a:lnTo>
                    <a:pt x="221" y="269"/>
                  </a:lnTo>
                  <a:lnTo>
                    <a:pt x="227" y="275"/>
                  </a:lnTo>
                  <a:lnTo>
                    <a:pt x="239" y="281"/>
                  </a:lnTo>
                  <a:lnTo>
                    <a:pt x="245" y="281"/>
                  </a:lnTo>
                  <a:lnTo>
                    <a:pt x="257" y="287"/>
                  </a:lnTo>
                  <a:lnTo>
                    <a:pt x="263" y="293"/>
                  </a:lnTo>
                  <a:lnTo>
                    <a:pt x="269" y="293"/>
                  </a:lnTo>
                  <a:lnTo>
                    <a:pt x="275" y="299"/>
                  </a:lnTo>
                  <a:lnTo>
                    <a:pt x="281" y="311"/>
                  </a:lnTo>
                  <a:lnTo>
                    <a:pt x="281" y="299"/>
                  </a:lnTo>
                  <a:lnTo>
                    <a:pt x="287" y="281"/>
                  </a:lnTo>
                  <a:lnTo>
                    <a:pt x="287" y="269"/>
                  </a:lnTo>
                  <a:lnTo>
                    <a:pt x="287" y="251"/>
                  </a:lnTo>
                  <a:lnTo>
                    <a:pt x="281" y="233"/>
                  </a:lnTo>
                  <a:lnTo>
                    <a:pt x="275" y="221"/>
                  </a:lnTo>
                  <a:lnTo>
                    <a:pt x="263" y="209"/>
                  </a:lnTo>
                  <a:lnTo>
                    <a:pt x="245" y="204"/>
                  </a:lnTo>
                  <a:lnTo>
                    <a:pt x="239" y="198"/>
                  </a:lnTo>
                  <a:lnTo>
                    <a:pt x="233" y="198"/>
                  </a:lnTo>
                  <a:lnTo>
                    <a:pt x="227" y="198"/>
                  </a:lnTo>
                  <a:lnTo>
                    <a:pt x="221" y="198"/>
                  </a:lnTo>
                  <a:lnTo>
                    <a:pt x="215" y="198"/>
                  </a:lnTo>
                  <a:lnTo>
                    <a:pt x="215" y="192"/>
                  </a:lnTo>
                  <a:lnTo>
                    <a:pt x="209" y="192"/>
                  </a:lnTo>
                  <a:lnTo>
                    <a:pt x="215" y="192"/>
                  </a:lnTo>
                  <a:lnTo>
                    <a:pt x="215" y="186"/>
                  </a:lnTo>
                  <a:lnTo>
                    <a:pt x="215" y="180"/>
                  </a:lnTo>
                  <a:lnTo>
                    <a:pt x="227" y="186"/>
                  </a:lnTo>
                  <a:lnTo>
                    <a:pt x="239" y="192"/>
                  </a:lnTo>
                  <a:lnTo>
                    <a:pt x="251" y="198"/>
                  </a:lnTo>
                  <a:lnTo>
                    <a:pt x="263" y="198"/>
                  </a:lnTo>
                  <a:lnTo>
                    <a:pt x="269" y="198"/>
                  </a:lnTo>
                  <a:lnTo>
                    <a:pt x="281" y="198"/>
                  </a:lnTo>
                  <a:lnTo>
                    <a:pt x="287" y="198"/>
                  </a:lnTo>
                  <a:lnTo>
                    <a:pt x="293" y="192"/>
                  </a:lnTo>
                  <a:lnTo>
                    <a:pt x="305" y="192"/>
                  </a:lnTo>
                  <a:lnTo>
                    <a:pt x="311" y="186"/>
                  </a:lnTo>
                  <a:lnTo>
                    <a:pt x="317" y="186"/>
                  </a:lnTo>
                  <a:lnTo>
                    <a:pt x="323" y="186"/>
                  </a:lnTo>
                  <a:lnTo>
                    <a:pt x="323" y="180"/>
                  </a:lnTo>
                  <a:lnTo>
                    <a:pt x="329" y="180"/>
                  </a:lnTo>
                  <a:lnTo>
                    <a:pt x="323" y="180"/>
                  </a:lnTo>
                  <a:lnTo>
                    <a:pt x="317" y="174"/>
                  </a:lnTo>
                  <a:lnTo>
                    <a:pt x="311" y="174"/>
                  </a:lnTo>
                  <a:lnTo>
                    <a:pt x="305" y="168"/>
                  </a:lnTo>
                  <a:lnTo>
                    <a:pt x="299" y="162"/>
                  </a:lnTo>
                  <a:lnTo>
                    <a:pt x="299" y="156"/>
                  </a:lnTo>
                  <a:lnTo>
                    <a:pt x="293" y="150"/>
                  </a:lnTo>
                  <a:lnTo>
                    <a:pt x="287" y="144"/>
                  </a:lnTo>
                  <a:lnTo>
                    <a:pt x="281" y="138"/>
                  </a:lnTo>
                  <a:lnTo>
                    <a:pt x="275" y="132"/>
                  </a:lnTo>
                  <a:lnTo>
                    <a:pt x="269" y="126"/>
                  </a:lnTo>
                  <a:lnTo>
                    <a:pt x="257" y="126"/>
                  </a:lnTo>
                  <a:lnTo>
                    <a:pt x="251" y="120"/>
                  </a:lnTo>
                  <a:lnTo>
                    <a:pt x="239" y="120"/>
                  </a:lnTo>
                  <a:lnTo>
                    <a:pt x="227" y="120"/>
                  </a:lnTo>
                  <a:lnTo>
                    <a:pt x="221" y="126"/>
                  </a:lnTo>
                  <a:lnTo>
                    <a:pt x="215" y="126"/>
                  </a:lnTo>
                  <a:lnTo>
                    <a:pt x="215" y="132"/>
                  </a:lnTo>
                  <a:lnTo>
                    <a:pt x="209" y="132"/>
                  </a:lnTo>
                  <a:lnTo>
                    <a:pt x="203" y="138"/>
                  </a:lnTo>
                  <a:lnTo>
                    <a:pt x="197" y="138"/>
                  </a:lnTo>
                  <a:lnTo>
                    <a:pt x="197" y="132"/>
                  </a:lnTo>
                  <a:lnTo>
                    <a:pt x="197" y="126"/>
                  </a:lnTo>
                  <a:lnTo>
                    <a:pt x="203" y="126"/>
                  </a:lnTo>
                  <a:lnTo>
                    <a:pt x="203" y="120"/>
                  </a:lnTo>
                  <a:lnTo>
                    <a:pt x="209" y="120"/>
                  </a:lnTo>
                  <a:lnTo>
                    <a:pt x="215" y="120"/>
                  </a:lnTo>
                  <a:lnTo>
                    <a:pt x="221" y="120"/>
                  </a:lnTo>
                  <a:lnTo>
                    <a:pt x="227" y="114"/>
                  </a:lnTo>
                  <a:lnTo>
                    <a:pt x="233" y="102"/>
                  </a:lnTo>
                  <a:lnTo>
                    <a:pt x="239" y="96"/>
                  </a:lnTo>
                  <a:lnTo>
                    <a:pt x="239" y="84"/>
                  </a:lnTo>
                  <a:lnTo>
                    <a:pt x="245" y="72"/>
                  </a:lnTo>
                  <a:lnTo>
                    <a:pt x="245" y="60"/>
                  </a:lnTo>
                  <a:lnTo>
                    <a:pt x="245" y="54"/>
                  </a:lnTo>
                  <a:lnTo>
                    <a:pt x="239" y="42"/>
                  </a:lnTo>
                  <a:lnTo>
                    <a:pt x="239" y="30"/>
                  </a:lnTo>
                  <a:lnTo>
                    <a:pt x="233" y="18"/>
                  </a:lnTo>
                  <a:lnTo>
                    <a:pt x="233" y="6"/>
                  </a:lnTo>
                  <a:lnTo>
                    <a:pt x="233" y="0"/>
                  </a:lnTo>
                  <a:lnTo>
                    <a:pt x="227" y="6"/>
                  </a:lnTo>
                  <a:lnTo>
                    <a:pt x="221" y="12"/>
                  </a:lnTo>
                  <a:lnTo>
                    <a:pt x="221" y="18"/>
                  </a:lnTo>
                  <a:lnTo>
                    <a:pt x="215" y="24"/>
                  </a:lnTo>
                  <a:lnTo>
                    <a:pt x="209" y="30"/>
                  </a:lnTo>
                  <a:lnTo>
                    <a:pt x="203" y="30"/>
                  </a:lnTo>
                  <a:lnTo>
                    <a:pt x="197" y="30"/>
                  </a:lnTo>
                  <a:lnTo>
                    <a:pt x="191" y="36"/>
                  </a:lnTo>
                  <a:lnTo>
                    <a:pt x="179" y="36"/>
                  </a:lnTo>
                  <a:lnTo>
                    <a:pt x="173" y="48"/>
                  </a:lnTo>
                  <a:lnTo>
                    <a:pt x="167" y="54"/>
                  </a:lnTo>
                  <a:lnTo>
                    <a:pt x="161" y="66"/>
                  </a:lnTo>
                  <a:lnTo>
                    <a:pt x="155" y="78"/>
                  </a:lnTo>
                  <a:lnTo>
                    <a:pt x="149" y="90"/>
                  </a:lnTo>
                  <a:lnTo>
                    <a:pt x="149" y="102"/>
                  </a:lnTo>
                  <a:lnTo>
                    <a:pt x="155" y="120"/>
                  </a:lnTo>
                  <a:lnTo>
                    <a:pt x="149" y="120"/>
                  </a:lnTo>
                  <a:lnTo>
                    <a:pt x="143" y="120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30" name="Freeform 215"/>
            <p:cNvSpPr>
              <a:spLocks/>
            </p:cNvSpPr>
            <p:nvPr/>
          </p:nvSpPr>
          <p:spPr bwMode="auto">
            <a:xfrm>
              <a:off x="4654" y="1929"/>
              <a:ext cx="101" cy="144"/>
            </a:xfrm>
            <a:custGeom>
              <a:avLst/>
              <a:gdLst>
                <a:gd name="T0" fmla="*/ 101 w 101"/>
                <a:gd name="T1" fmla="*/ 60 h 144"/>
                <a:gd name="T2" fmla="*/ 95 w 101"/>
                <a:gd name="T3" fmla="*/ 60 h 144"/>
                <a:gd name="T4" fmla="*/ 89 w 101"/>
                <a:gd name="T5" fmla="*/ 66 h 144"/>
                <a:gd name="T6" fmla="*/ 83 w 101"/>
                <a:gd name="T7" fmla="*/ 72 h 144"/>
                <a:gd name="T8" fmla="*/ 77 w 101"/>
                <a:gd name="T9" fmla="*/ 72 h 144"/>
                <a:gd name="T10" fmla="*/ 71 w 101"/>
                <a:gd name="T11" fmla="*/ 78 h 144"/>
                <a:gd name="T12" fmla="*/ 71 w 101"/>
                <a:gd name="T13" fmla="*/ 90 h 144"/>
                <a:gd name="T14" fmla="*/ 65 w 101"/>
                <a:gd name="T15" fmla="*/ 96 h 144"/>
                <a:gd name="T16" fmla="*/ 65 w 101"/>
                <a:gd name="T17" fmla="*/ 102 h 144"/>
                <a:gd name="T18" fmla="*/ 59 w 101"/>
                <a:gd name="T19" fmla="*/ 108 h 144"/>
                <a:gd name="T20" fmla="*/ 59 w 101"/>
                <a:gd name="T21" fmla="*/ 108 h 144"/>
                <a:gd name="T22" fmla="*/ 59 w 101"/>
                <a:gd name="T23" fmla="*/ 114 h 144"/>
                <a:gd name="T24" fmla="*/ 59 w 101"/>
                <a:gd name="T25" fmla="*/ 114 h 144"/>
                <a:gd name="T26" fmla="*/ 59 w 101"/>
                <a:gd name="T27" fmla="*/ 120 h 144"/>
                <a:gd name="T28" fmla="*/ 59 w 101"/>
                <a:gd name="T29" fmla="*/ 126 h 144"/>
                <a:gd name="T30" fmla="*/ 65 w 101"/>
                <a:gd name="T31" fmla="*/ 138 h 144"/>
                <a:gd name="T32" fmla="*/ 65 w 101"/>
                <a:gd name="T33" fmla="*/ 144 h 144"/>
                <a:gd name="T34" fmla="*/ 59 w 101"/>
                <a:gd name="T35" fmla="*/ 144 h 144"/>
                <a:gd name="T36" fmla="*/ 59 w 101"/>
                <a:gd name="T37" fmla="*/ 144 h 144"/>
                <a:gd name="T38" fmla="*/ 53 w 101"/>
                <a:gd name="T39" fmla="*/ 144 h 144"/>
                <a:gd name="T40" fmla="*/ 53 w 101"/>
                <a:gd name="T41" fmla="*/ 144 h 144"/>
                <a:gd name="T42" fmla="*/ 53 w 101"/>
                <a:gd name="T43" fmla="*/ 132 h 144"/>
                <a:gd name="T44" fmla="*/ 47 w 101"/>
                <a:gd name="T45" fmla="*/ 120 h 144"/>
                <a:gd name="T46" fmla="*/ 42 w 101"/>
                <a:gd name="T47" fmla="*/ 108 h 144"/>
                <a:gd name="T48" fmla="*/ 42 w 101"/>
                <a:gd name="T49" fmla="*/ 96 h 144"/>
                <a:gd name="T50" fmla="*/ 30 w 101"/>
                <a:gd name="T51" fmla="*/ 90 h 144"/>
                <a:gd name="T52" fmla="*/ 24 w 101"/>
                <a:gd name="T53" fmla="*/ 84 h 144"/>
                <a:gd name="T54" fmla="*/ 18 w 101"/>
                <a:gd name="T55" fmla="*/ 78 h 144"/>
                <a:gd name="T56" fmla="*/ 6 w 101"/>
                <a:gd name="T57" fmla="*/ 72 h 144"/>
                <a:gd name="T58" fmla="*/ 12 w 101"/>
                <a:gd name="T59" fmla="*/ 66 h 144"/>
                <a:gd name="T60" fmla="*/ 12 w 101"/>
                <a:gd name="T61" fmla="*/ 60 h 144"/>
                <a:gd name="T62" fmla="*/ 6 w 101"/>
                <a:gd name="T63" fmla="*/ 54 h 144"/>
                <a:gd name="T64" fmla="*/ 0 w 101"/>
                <a:gd name="T65" fmla="*/ 48 h 144"/>
                <a:gd name="T66" fmla="*/ 6 w 101"/>
                <a:gd name="T67" fmla="*/ 48 h 144"/>
                <a:gd name="T68" fmla="*/ 6 w 101"/>
                <a:gd name="T69" fmla="*/ 42 h 144"/>
                <a:gd name="T70" fmla="*/ 12 w 101"/>
                <a:gd name="T71" fmla="*/ 36 h 144"/>
                <a:gd name="T72" fmla="*/ 12 w 101"/>
                <a:gd name="T73" fmla="*/ 24 h 144"/>
                <a:gd name="T74" fmla="*/ 12 w 101"/>
                <a:gd name="T75" fmla="*/ 18 h 144"/>
                <a:gd name="T76" fmla="*/ 12 w 101"/>
                <a:gd name="T77" fmla="*/ 12 h 144"/>
                <a:gd name="T78" fmla="*/ 12 w 101"/>
                <a:gd name="T79" fmla="*/ 6 h 144"/>
                <a:gd name="T80" fmla="*/ 12 w 101"/>
                <a:gd name="T81" fmla="*/ 0 h 144"/>
                <a:gd name="T82" fmla="*/ 12 w 101"/>
                <a:gd name="T83" fmla="*/ 6 h 144"/>
                <a:gd name="T84" fmla="*/ 18 w 101"/>
                <a:gd name="T85" fmla="*/ 6 h 144"/>
                <a:gd name="T86" fmla="*/ 24 w 101"/>
                <a:gd name="T87" fmla="*/ 12 h 144"/>
                <a:gd name="T88" fmla="*/ 30 w 101"/>
                <a:gd name="T89" fmla="*/ 18 h 144"/>
                <a:gd name="T90" fmla="*/ 36 w 101"/>
                <a:gd name="T91" fmla="*/ 18 h 144"/>
                <a:gd name="T92" fmla="*/ 47 w 101"/>
                <a:gd name="T93" fmla="*/ 24 h 144"/>
                <a:gd name="T94" fmla="*/ 53 w 101"/>
                <a:gd name="T95" fmla="*/ 24 h 144"/>
                <a:gd name="T96" fmla="*/ 65 w 101"/>
                <a:gd name="T97" fmla="*/ 24 h 144"/>
                <a:gd name="T98" fmla="*/ 65 w 101"/>
                <a:gd name="T99" fmla="*/ 30 h 144"/>
                <a:gd name="T100" fmla="*/ 65 w 101"/>
                <a:gd name="T101" fmla="*/ 36 h 144"/>
                <a:gd name="T102" fmla="*/ 65 w 101"/>
                <a:gd name="T103" fmla="*/ 42 h 144"/>
                <a:gd name="T104" fmla="*/ 65 w 101"/>
                <a:gd name="T105" fmla="*/ 48 h 144"/>
                <a:gd name="T106" fmla="*/ 71 w 101"/>
                <a:gd name="T107" fmla="*/ 54 h 144"/>
                <a:gd name="T108" fmla="*/ 77 w 101"/>
                <a:gd name="T109" fmla="*/ 60 h 144"/>
                <a:gd name="T110" fmla="*/ 89 w 101"/>
                <a:gd name="T111" fmla="*/ 60 h 144"/>
                <a:gd name="T112" fmla="*/ 101 w 101"/>
                <a:gd name="T113" fmla="*/ 60 h 1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1"/>
                <a:gd name="T172" fmla="*/ 0 h 144"/>
                <a:gd name="T173" fmla="*/ 101 w 101"/>
                <a:gd name="T174" fmla="*/ 144 h 1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1" h="144">
                  <a:moveTo>
                    <a:pt x="101" y="60"/>
                  </a:moveTo>
                  <a:lnTo>
                    <a:pt x="95" y="60"/>
                  </a:lnTo>
                  <a:lnTo>
                    <a:pt x="89" y="66"/>
                  </a:lnTo>
                  <a:lnTo>
                    <a:pt x="83" y="72"/>
                  </a:lnTo>
                  <a:lnTo>
                    <a:pt x="77" y="72"/>
                  </a:lnTo>
                  <a:lnTo>
                    <a:pt x="71" y="78"/>
                  </a:lnTo>
                  <a:lnTo>
                    <a:pt x="71" y="90"/>
                  </a:lnTo>
                  <a:lnTo>
                    <a:pt x="65" y="96"/>
                  </a:lnTo>
                  <a:lnTo>
                    <a:pt x="65" y="102"/>
                  </a:lnTo>
                  <a:lnTo>
                    <a:pt x="59" y="108"/>
                  </a:lnTo>
                  <a:lnTo>
                    <a:pt x="59" y="114"/>
                  </a:lnTo>
                  <a:lnTo>
                    <a:pt x="59" y="120"/>
                  </a:lnTo>
                  <a:lnTo>
                    <a:pt x="59" y="126"/>
                  </a:lnTo>
                  <a:lnTo>
                    <a:pt x="65" y="138"/>
                  </a:lnTo>
                  <a:lnTo>
                    <a:pt x="65" y="144"/>
                  </a:lnTo>
                  <a:lnTo>
                    <a:pt x="59" y="144"/>
                  </a:lnTo>
                  <a:lnTo>
                    <a:pt x="53" y="144"/>
                  </a:lnTo>
                  <a:lnTo>
                    <a:pt x="53" y="132"/>
                  </a:lnTo>
                  <a:lnTo>
                    <a:pt x="47" y="120"/>
                  </a:lnTo>
                  <a:lnTo>
                    <a:pt x="42" y="108"/>
                  </a:lnTo>
                  <a:lnTo>
                    <a:pt x="42" y="96"/>
                  </a:lnTo>
                  <a:lnTo>
                    <a:pt x="30" y="90"/>
                  </a:lnTo>
                  <a:lnTo>
                    <a:pt x="24" y="84"/>
                  </a:lnTo>
                  <a:lnTo>
                    <a:pt x="18" y="78"/>
                  </a:lnTo>
                  <a:lnTo>
                    <a:pt x="6" y="72"/>
                  </a:lnTo>
                  <a:lnTo>
                    <a:pt x="12" y="66"/>
                  </a:lnTo>
                  <a:lnTo>
                    <a:pt x="12" y="60"/>
                  </a:lnTo>
                  <a:lnTo>
                    <a:pt x="6" y="54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6" y="42"/>
                  </a:lnTo>
                  <a:lnTo>
                    <a:pt x="12" y="36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12"/>
                  </a:lnTo>
                  <a:lnTo>
                    <a:pt x="30" y="18"/>
                  </a:lnTo>
                  <a:lnTo>
                    <a:pt x="36" y="18"/>
                  </a:lnTo>
                  <a:lnTo>
                    <a:pt x="47" y="24"/>
                  </a:lnTo>
                  <a:lnTo>
                    <a:pt x="53" y="24"/>
                  </a:lnTo>
                  <a:lnTo>
                    <a:pt x="65" y="24"/>
                  </a:lnTo>
                  <a:lnTo>
                    <a:pt x="65" y="30"/>
                  </a:lnTo>
                  <a:lnTo>
                    <a:pt x="65" y="36"/>
                  </a:lnTo>
                  <a:lnTo>
                    <a:pt x="65" y="42"/>
                  </a:lnTo>
                  <a:lnTo>
                    <a:pt x="65" y="48"/>
                  </a:lnTo>
                  <a:lnTo>
                    <a:pt x="71" y="54"/>
                  </a:lnTo>
                  <a:lnTo>
                    <a:pt x="77" y="60"/>
                  </a:lnTo>
                  <a:lnTo>
                    <a:pt x="89" y="60"/>
                  </a:lnTo>
                  <a:lnTo>
                    <a:pt x="101" y="60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31" name="Freeform 216"/>
            <p:cNvSpPr>
              <a:spLocks/>
            </p:cNvSpPr>
            <p:nvPr/>
          </p:nvSpPr>
          <p:spPr bwMode="auto">
            <a:xfrm>
              <a:off x="4564" y="2168"/>
              <a:ext cx="114" cy="132"/>
            </a:xfrm>
            <a:custGeom>
              <a:avLst/>
              <a:gdLst>
                <a:gd name="T0" fmla="*/ 42 w 114"/>
                <a:gd name="T1" fmla="*/ 24 h 132"/>
                <a:gd name="T2" fmla="*/ 48 w 114"/>
                <a:gd name="T3" fmla="*/ 24 h 132"/>
                <a:gd name="T4" fmla="*/ 54 w 114"/>
                <a:gd name="T5" fmla="*/ 24 h 132"/>
                <a:gd name="T6" fmla="*/ 60 w 114"/>
                <a:gd name="T7" fmla="*/ 24 h 132"/>
                <a:gd name="T8" fmla="*/ 66 w 114"/>
                <a:gd name="T9" fmla="*/ 24 h 132"/>
                <a:gd name="T10" fmla="*/ 78 w 114"/>
                <a:gd name="T11" fmla="*/ 24 h 132"/>
                <a:gd name="T12" fmla="*/ 84 w 114"/>
                <a:gd name="T13" fmla="*/ 24 h 132"/>
                <a:gd name="T14" fmla="*/ 90 w 114"/>
                <a:gd name="T15" fmla="*/ 18 h 132"/>
                <a:gd name="T16" fmla="*/ 102 w 114"/>
                <a:gd name="T17" fmla="*/ 12 h 132"/>
                <a:gd name="T18" fmla="*/ 108 w 114"/>
                <a:gd name="T19" fmla="*/ 6 h 132"/>
                <a:gd name="T20" fmla="*/ 114 w 114"/>
                <a:gd name="T21" fmla="*/ 0 h 132"/>
                <a:gd name="T22" fmla="*/ 114 w 114"/>
                <a:gd name="T23" fmla="*/ 6 h 132"/>
                <a:gd name="T24" fmla="*/ 108 w 114"/>
                <a:gd name="T25" fmla="*/ 12 h 132"/>
                <a:gd name="T26" fmla="*/ 102 w 114"/>
                <a:gd name="T27" fmla="*/ 24 h 132"/>
                <a:gd name="T28" fmla="*/ 96 w 114"/>
                <a:gd name="T29" fmla="*/ 36 h 132"/>
                <a:gd name="T30" fmla="*/ 90 w 114"/>
                <a:gd name="T31" fmla="*/ 54 h 132"/>
                <a:gd name="T32" fmla="*/ 90 w 114"/>
                <a:gd name="T33" fmla="*/ 66 h 132"/>
                <a:gd name="T34" fmla="*/ 96 w 114"/>
                <a:gd name="T35" fmla="*/ 78 h 132"/>
                <a:gd name="T36" fmla="*/ 90 w 114"/>
                <a:gd name="T37" fmla="*/ 78 h 132"/>
                <a:gd name="T38" fmla="*/ 84 w 114"/>
                <a:gd name="T39" fmla="*/ 84 h 132"/>
                <a:gd name="T40" fmla="*/ 72 w 114"/>
                <a:gd name="T41" fmla="*/ 96 h 132"/>
                <a:gd name="T42" fmla="*/ 72 w 114"/>
                <a:gd name="T43" fmla="*/ 114 h 132"/>
                <a:gd name="T44" fmla="*/ 66 w 114"/>
                <a:gd name="T45" fmla="*/ 120 h 132"/>
                <a:gd name="T46" fmla="*/ 48 w 114"/>
                <a:gd name="T47" fmla="*/ 114 h 132"/>
                <a:gd name="T48" fmla="*/ 36 w 114"/>
                <a:gd name="T49" fmla="*/ 114 h 132"/>
                <a:gd name="T50" fmla="*/ 24 w 114"/>
                <a:gd name="T51" fmla="*/ 126 h 132"/>
                <a:gd name="T52" fmla="*/ 18 w 114"/>
                <a:gd name="T53" fmla="*/ 126 h 132"/>
                <a:gd name="T54" fmla="*/ 18 w 114"/>
                <a:gd name="T55" fmla="*/ 108 h 132"/>
                <a:gd name="T56" fmla="*/ 12 w 114"/>
                <a:gd name="T57" fmla="*/ 96 h 132"/>
                <a:gd name="T58" fmla="*/ 6 w 114"/>
                <a:gd name="T59" fmla="*/ 84 h 132"/>
                <a:gd name="T60" fmla="*/ 6 w 114"/>
                <a:gd name="T61" fmla="*/ 72 h 132"/>
                <a:gd name="T62" fmla="*/ 12 w 114"/>
                <a:gd name="T63" fmla="*/ 54 h 132"/>
                <a:gd name="T64" fmla="*/ 12 w 114"/>
                <a:gd name="T65" fmla="*/ 48 h 132"/>
                <a:gd name="T66" fmla="*/ 24 w 114"/>
                <a:gd name="T67" fmla="*/ 42 h 132"/>
                <a:gd name="T68" fmla="*/ 30 w 114"/>
                <a:gd name="T69" fmla="*/ 36 h 132"/>
                <a:gd name="T70" fmla="*/ 36 w 114"/>
                <a:gd name="T71" fmla="*/ 30 h 1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4"/>
                <a:gd name="T109" fmla="*/ 0 h 132"/>
                <a:gd name="T110" fmla="*/ 114 w 114"/>
                <a:gd name="T111" fmla="*/ 132 h 1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4" h="132">
                  <a:moveTo>
                    <a:pt x="36" y="24"/>
                  </a:moveTo>
                  <a:lnTo>
                    <a:pt x="42" y="24"/>
                  </a:lnTo>
                  <a:lnTo>
                    <a:pt x="48" y="24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78" y="24"/>
                  </a:lnTo>
                  <a:lnTo>
                    <a:pt x="84" y="24"/>
                  </a:lnTo>
                  <a:lnTo>
                    <a:pt x="90" y="18"/>
                  </a:lnTo>
                  <a:lnTo>
                    <a:pt x="96" y="18"/>
                  </a:lnTo>
                  <a:lnTo>
                    <a:pt x="102" y="12"/>
                  </a:lnTo>
                  <a:lnTo>
                    <a:pt x="102" y="6"/>
                  </a:lnTo>
                  <a:lnTo>
                    <a:pt x="108" y="6"/>
                  </a:lnTo>
                  <a:lnTo>
                    <a:pt x="114" y="0"/>
                  </a:lnTo>
                  <a:lnTo>
                    <a:pt x="114" y="6"/>
                  </a:lnTo>
                  <a:lnTo>
                    <a:pt x="108" y="12"/>
                  </a:lnTo>
                  <a:lnTo>
                    <a:pt x="102" y="18"/>
                  </a:lnTo>
                  <a:lnTo>
                    <a:pt x="102" y="24"/>
                  </a:lnTo>
                  <a:lnTo>
                    <a:pt x="96" y="30"/>
                  </a:lnTo>
                  <a:lnTo>
                    <a:pt x="96" y="36"/>
                  </a:lnTo>
                  <a:lnTo>
                    <a:pt x="90" y="48"/>
                  </a:lnTo>
                  <a:lnTo>
                    <a:pt x="90" y="54"/>
                  </a:lnTo>
                  <a:lnTo>
                    <a:pt x="90" y="60"/>
                  </a:lnTo>
                  <a:lnTo>
                    <a:pt x="90" y="66"/>
                  </a:lnTo>
                  <a:lnTo>
                    <a:pt x="96" y="72"/>
                  </a:lnTo>
                  <a:lnTo>
                    <a:pt x="96" y="78"/>
                  </a:lnTo>
                  <a:lnTo>
                    <a:pt x="90" y="78"/>
                  </a:lnTo>
                  <a:lnTo>
                    <a:pt x="84" y="84"/>
                  </a:lnTo>
                  <a:lnTo>
                    <a:pt x="78" y="90"/>
                  </a:lnTo>
                  <a:lnTo>
                    <a:pt x="72" y="96"/>
                  </a:lnTo>
                  <a:lnTo>
                    <a:pt x="72" y="102"/>
                  </a:lnTo>
                  <a:lnTo>
                    <a:pt x="72" y="114"/>
                  </a:lnTo>
                  <a:lnTo>
                    <a:pt x="72" y="120"/>
                  </a:lnTo>
                  <a:lnTo>
                    <a:pt x="66" y="120"/>
                  </a:lnTo>
                  <a:lnTo>
                    <a:pt x="60" y="114"/>
                  </a:lnTo>
                  <a:lnTo>
                    <a:pt x="48" y="114"/>
                  </a:lnTo>
                  <a:lnTo>
                    <a:pt x="42" y="114"/>
                  </a:lnTo>
                  <a:lnTo>
                    <a:pt x="36" y="114"/>
                  </a:lnTo>
                  <a:lnTo>
                    <a:pt x="30" y="120"/>
                  </a:lnTo>
                  <a:lnTo>
                    <a:pt x="24" y="126"/>
                  </a:lnTo>
                  <a:lnTo>
                    <a:pt x="18" y="132"/>
                  </a:lnTo>
                  <a:lnTo>
                    <a:pt x="18" y="126"/>
                  </a:lnTo>
                  <a:lnTo>
                    <a:pt x="18" y="120"/>
                  </a:lnTo>
                  <a:lnTo>
                    <a:pt x="18" y="108"/>
                  </a:lnTo>
                  <a:lnTo>
                    <a:pt x="18" y="102"/>
                  </a:lnTo>
                  <a:lnTo>
                    <a:pt x="12" y="96"/>
                  </a:lnTo>
                  <a:lnTo>
                    <a:pt x="6" y="90"/>
                  </a:lnTo>
                  <a:lnTo>
                    <a:pt x="6" y="84"/>
                  </a:lnTo>
                  <a:lnTo>
                    <a:pt x="0" y="84"/>
                  </a:lnTo>
                  <a:lnTo>
                    <a:pt x="6" y="72"/>
                  </a:lnTo>
                  <a:lnTo>
                    <a:pt x="12" y="66"/>
                  </a:lnTo>
                  <a:lnTo>
                    <a:pt x="12" y="54"/>
                  </a:lnTo>
                  <a:lnTo>
                    <a:pt x="6" y="48"/>
                  </a:lnTo>
                  <a:lnTo>
                    <a:pt x="12" y="48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36"/>
                  </a:lnTo>
                  <a:lnTo>
                    <a:pt x="30" y="36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36" y="24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32" name="Freeform 217"/>
            <p:cNvSpPr>
              <a:spLocks/>
            </p:cNvSpPr>
            <p:nvPr/>
          </p:nvSpPr>
          <p:spPr bwMode="auto">
            <a:xfrm>
              <a:off x="4660" y="1947"/>
              <a:ext cx="71" cy="96"/>
            </a:xfrm>
            <a:custGeom>
              <a:avLst/>
              <a:gdLst>
                <a:gd name="T0" fmla="*/ 53 w 71"/>
                <a:gd name="T1" fmla="*/ 90 h 96"/>
                <a:gd name="T2" fmla="*/ 53 w 71"/>
                <a:gd name="T3" fmla="*/ 96 h 96"/>
                <a:gd name="T4" fmla="*/ 53 w 71"/>
                <a:gd name="T5" fmla="*/ 90 h 96"/>
                <a:gd name="T6" fmla="*/ 47 w 71"/>
                <a:gd name="T7" fmla="*/ 78 h 96"/>
                <a:gd name="T8" fmla="*/ 41 w 71"/>
                <a:gd name="T9" fmla="*/ 72 h 96"/>
                <a:gd name="T10" fmla="*/ 36 w 71"/>
                <a:gd name="T11" fmla="*/ 72 h 96"/>
                <a:gd name="T12" fmla="*/ 30 w 71"/>
                <a:gd name="T13" fmla="*/ 66 h 96"/>
                <a:gd name="T14" fmla="*/ 24 w 71"/>
                <a:gd name="T15" fmla="*/ 66 h 96"/>
                <a:gd name="T16" fmla="*/ 18 w 71"/>
                <a:gd name="T17" fmla="*/ 66 h 96"/>
                <a:gd name="T18" fmla="*/ 18 w 71"/>
                <a:gd name="T19" fmla="*/ 66 h 96"/>
                <a:gd name="T20" fmla="*/ 18 w 71"/>
                <a:gd name="T21" fmla="*/ 60 h 96"/>
                <a:gd name="T22" fmla="*/ 30 w 71"/>
                <a:gd name="T23" fmla="*/ 66 h 96"/>
                <a:gd name="T24" fmla="*/ 36 w 71"/>
                <a:gd name="T25" fmla="*/ 66 h 96"/>
                <a:gd name="T26" fmla="*/ 41 w 71"/>
                <a:gd name="T27" fmla="*/ 66 h 96"/>
                <a:gd name="T28" fmla="*/ 41 w 71"/>
                <a:gd name="T29" fmla="*/ 60 h 96"/>
                <a:gd name="T30" fmla="*/ 36 w 71"/>
                <a:gd name="T31" fmla="*/ 54 h 96"/>
                <a:gd name="T32" fmla="*/ 30 w 71"/>
                <a:gd name="T33" fmla="*/ 48 h 96"/>
                <a:gd name="T34" fmla="*/ 18 w 71"/>
                <a:gd name="T35" fmla="*/ 42 h 96"/>
                <a:gd name="T36" fmla="*/ 12 w 71"/>
                <a:gd name="T37" fmla="*/ 36 h 96"/>
                <a:gd name="T38" fmla="*/ 6 w 71"/>
                <a:gd name="T39" fmla="*/ 36 h 96"/>
                <a:gd name="T40" fmla="*/ 0 w 71"/>
                <a:gd name="T41" fmla="*/ 30 h 96"/>
                <a:gd name="T42" fmla="*/ 0 w 71"/>
                <a:gd name="T43" fmla="*/ 30 h 96"/>
                <a:gd name="T44" fmla="*/ 6 w 71"/>
                <a:gd name="T45" fmla="*/ 30 h 96"/>
                <a:gd name="T46" fmla="*/ 12 w 71"/>
                <a:gd name="T47" fmla="*/ 36 h 96"/>
                <a:gd name="T48" fmla="*/ 24 w 71"/>
                <a:gd name="T49" fmla="*/ 42 h 96"/>
                <a:gd name="T50" fmla="*/ 30 w 71"/>
                <a:gd name="T51" fmla="*/ 42 h 96"/>
                <a:gd name="T52" fmla="*/ 36 w 71"/>
                <a:gd name="T53" fmla="*/ 42 h 96"/>
                <a:gd name="T54" fmla="*/ 30 w 71"/>
                <a:gd name="T55" fmla="*/ 24 h 96"/>
                <a:gd name="T56" fmla="*/ 24 w 71"/>
                <a:gd name="T57" fmla="*/ 12 h 96"/>
                <a:gd name="T58" fmla="*/ 18 w 71"/>
                <a:gd name="T59" fmla="*/ 6 h 96"/>
                <a:gd name="T60" fmla="*/ 12 w 71"/>
                <a:gd name="T61" fmla="*/ 0 h 96"/>
                <a:gd name="T62" fmla="*/ 18 w 71"/>
                <a:gd name="T63" fmla="*/ 0 h 96"/>
                <a:gd name="T64" fmla="*/ 24 w 71"/>
                <a:gd name="T65" fmla="*/ 6 h 96"/>
                <a:gd name="T66" fmla="*/ 30 w 71"/>
                <a:gd name="T67" fmla="*/ 12 h 96"/>
                <a:gd name="T68" fmla="*/ 36 w 71"/>
                <a:gd name="T69" fmla="*/ 24 h 96"/>
                <a:gd name="T70" fmla="*/ 41 w 71"/>
                <a:gd name="T71" fmla="*/ 36 h 96"/>
                <a:gd name="T72" fmla="*/ 47 w 71"/>
                <a:gd name="T73" fmla="*/ 36 h 96"/>
                <a:gd name="T74" fmla="*/ 53 w 71"/>
                <a:gd name="T75" fmla="*/ 18 h 96"/>
                <a:gd name="T76" fmla="*/ 53 w 71"/>
                <a:gd name="T77" fmla="*/ 6 h 96"/>
                <a:gd name="T78" fmla="*/ 53 w 71"/>
                <a:gd name="T79" fmla="*/ 12 h 96"/>
                <a:gd name="T80" fmla="*/ 53 w 71"/>
                <a:gd name="T81" fmla="*/ 18 h 96"/>
                <a:gd name="T82" fmla="*/ 47 w 71"/>
                <a:gd name="T83" fmla="*/ 36 h 96"/>
                <a:gd name="T84" fmla="*/ 47 w 71"/>
                <a:gd name="T85" fmla="*/ 54 h 96"/>
                <a:gd name="T86" fmla="*/ 47 w 71"/>
                <a:gd name="T87" fmla="*/ 60 h 96"/>
                <a:gd name="T88" fmla="*/ 53 w 71"/>
                <a:gd name="T89" fmla="*/ 66 h 96"/>
                <a:gd name="T90" fmla="*/ 59 w 71"/>
                <a:gd name="T91" fmla="*/ 60 h 96"/>
                <a:gd name="T92" fmla="*/ 59 w 71"/>
                <a:gd name="T93" fmla="*/ 60 h 96"/>
                <a:gd name="T94" fmla="*/ 65 w 71"/>
                <a:gd name="T95" fmla="*/ 54 h 96"/>
                <a:gd name="T96" fmla="*/ 65 w 71"/>
                <a:gd name="T97" fmla="*/ 48 h 96"/>
                <a:gd name="T98" fmla="*/ 71 w 71"/>
                <a:gd name="T99" fmla="*/ 48 h 96"/>
                <a:gd name="T100" fmla="*/ 71 w 71"/>
                <a:gd name="T101" fmla="*/ 54 h 96"/>
                <a:gd name="T102" fmla="*/ 65 w 71"/>
                <a:gd name="T103" fmla="*/ 60 h 96"/>
                <a:gd name="T104" fmla="*/ 59 w 71"/>
                <a:gd name="T105" fmla="*/ 66 h 96"/>
                <a:gd name="T106" fmla="*/ 53 w 71"/>
                <a:gd name="T107" fmla="*/ 72 h 96"/>
                <a:gd name="T108" fmla="*/ 53 w 71"/>
                <a:gd name="T109" fmla="*/ 78 h 96"/>
                <a:gd name="T110" fmla="*/ 53 w 71"/>
                <a:gd name="T111" fmla="*/ 84 h 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1"/>
                <a:gd name="T169" fmla="*/ 0 h 96"/>
                <a:gd name="T170" fmla="*/ 71 w 71"/>
                <a:gd name="T171" fmla="*/ 96 h 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1" h="96">
                  <a:moveTo>
                    <a:pt x="59" y="84"/>
                  </a:moveTo>
                  <a:lnTo>
                    <a:pt x="53" y="90"/>
                  </a:lnTo>
                  <a:lnTo>
                    <a:pt x="53" y="96"/>
                  </a:lnTo>
                  <a:lnTo>
                    <a:pt x="53" y="90"/>
                  </a:lnTo>
                  <a:lnTo>
                    <a:pt x="47" y="84"/>
                  </a:lnTo>
                  <a:lnTo>
                    <a:pt x="47" y="78"/>
                  </a:lnTo>
                  <a:lnTo>
                    <a:pt x="47" y="72"/>
                  </a:lnTo>
                  <a:lnTo>
                    <a:pt x="41" y="72"/>
                  </a:lnTo>
                  <a:lnTo>
                    <a:pt x="36" y="72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18" y="66"/>
                  </a:lnTo>
                  <a:lnTo>
                    <a:pt x="18" y="60"/>
                  </a:lnTo>
                  <a:lnTo>
                    <a:pt x="24" y="66"/>
                  </a:lnTo>
                  <a:lnTo>
                    <a:pt x="30" y="66"/>
                  </a:lnTo>
                  <a:lnTo>
                    <a:pt x="36" y="66"/>
                  </a:lnTo>
                  <a:lnTo>
                    <a:pt x="41" y="66"/>
                  </a:lnTo>
                  <a:lnTo>
                    <a:pt x="41" y="60"/>
                  </a:lnTo>
                  <a:lnTo>
                    <a:pt x="41" y="54"/>
                  </a:lnTo>
                  <a:lnTo>
                    <a:pt x="36" y="54"/>
                  </a:lnTo>
                  <a:lnTo>
                    <a:pt x="36" y="48"/>
                  </a:lnTo>
                  <a:lnTo>
                    <a:pt x="30" y="48"/>
                  </a:lnTo>
                  <a:lnTo>
                    <a:pt x="24" y="48"/>
                  </a:lnTo>
                  <a:lnTo>
                    <a:pt x="18" y="42"/>
                  </a:lnTo>
                  <a:lnTo>
                    <a:pt x="12" y="36"/>
                  </a:lnTo>
                  <a:lnTo>
                    <a:pt x="6" y="36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4" y="42"/>
                  </a:lnTo>
                  <a:lnTo>
                    <a:pt x="30" y="42"/>
                  </a:lnTo>
                  <a:lnTo>
                    <a:pt x="36" y="42"/>
                  </a:lnTo>
                  <a:lnTo>
                    <a:pt x="36" y="36"/>
                  </a:lnTo>
                  <a:lnTo>
                    <a:pt x="30" y="24"/>
                  </a:lnTo>
                  <a:lnTo>
                    <a:pt x="30" y="18"/>
                  </a:lnTo>
                  <a:lnTo>
                    <a:pt x="24" y="12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6" y="18"/>
                  </a:lnTo>
                  <a:lnTo>
                    <a:pt x="36" y="24"/>
                  </a:lnTo>
                  <a:lnTo>
                    <a:pt x="36" y="30"/>
                  </a:lnTo>
                  <a:lnTo>
                    <a:pt x="41" y="36"/>
                  </a:lnTo>
                  <a:lnTo>
                    <a:pt x="41" y="42"/>
                  </a:lnTo>
                  <a:lnTo>
                    <a:pt x="47" y="36"/>
                  </a:lnTo>
                  <a:lnTo>
                    <a:pt x="47" y="24"/>
                  </a:lnTo>
                  <a:lnTo>
                    <a:pt x="53" y="18"/>
                  </a:lnTo>
                  <a:lnTo>
                    <a:pt x="53" y="12"/>
                  </a:lnTo>
                  <a:lnTo>
                    <a:pt x="53" y="6"/>
                  </a:lnTo>
                  <a:lnTo>
                    <a:pt x="53" y="12"/>
                  </a:lnTo>
                  <a:lnTo>
                    <a:pt x="53" y="18"/>
                  </a:lnTo>
                  <a:lnTo>
                    <a:pt x="53" y="30"/>
                  </a:lnTo>
                  <a:lnTo>
                    <a:pt x="47" y="36"/>
                  </a:lnTo>
                  <a:lnTo>
                    <a:pt x="41" y="48"/>
                  </a:lnTo>
                  <a:lnTo>
                    <a:pt x="47" y="54"/>
                  </a:lnTo>
                  <a:lnTo>
                    <a:pt x="47" y="60"/>
                  </a:lnTo>
                  <a:lnTo>
                    <a:pt x="47" y="66"/>
                  </a:lnTo>
                  <a:lnTo>
                    <a:pt x="53" y="66"/>
                  </a:lnTo>
                  <a:lnTo>
                    <a:pt x="59" y="60"/>
                  </a:lnTo>
                  <a:lnTo>
                    <a:pt x="65" y="54"/>
                  </a:lnTo>
                  <a:lnTo>
                    <a:pt x="65" y="48"/>
                  </a:lnTo>
                  <a:lnTo>
                    <a:pt x="71" y="48"/>
                  </a:lnTo>
                  <a:lnTo>
                    <a:pt x="71" y="54"/>
                  </a:lnTo>
                  <a:lnTo>
                    <a:pt x="65" y="60"/>
                  </a:lnTo>
                  <a:lnTo>
                    <a:pt x="65" y="66"/>
                  </a:lnTo>
                  <a:lnTo>
                    <a:pt x="59" y="66"/>
                  </a:lnTo>
                  <a:lnTo>
                    <a:pt x="59" y="72"/>
                  </a:lnTo>
                  <a:lnTo>
                    <a:pt x="53" y="72"/>
                  </a:lnTo>
                  <a:lnTo>
                    <a:pt x="53" y="78"/>
                  </a:lnTo>
                  <a:lnTo>
                    <a:pt x="53" y="84"/>
                  </a:lnTo>
                  <a:lnTo>
                    <a:pt x="59" y="84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33" name="Freeform 218"/>
            <p:cNvSpPr>
              <a:spLocks/>
            </p:cNvSpPr>
            <p:nvPr/>
          </p:nvSpPr>
          <p:spPr bwMode="auto">
            <a:xfrm>
              <a:off x="4576" y="2192"/>
              <a:ext cx="66" cy="90"/>
            </a:xfrm>
            <a:custGeom>
              <a:avLst/>
              <a:gdLst>
                <a:gd name="T0" fmla="*/ 66 w 66"/>
                <a:gd name="T1" fmla="*/ 0 h 90"/>
                <a:gd name="T2" fmla="*/ 54 w 66"/>
                <a:gd name="T3" fmla="*/ 0 h 90"/>
                <a:gd name="T4" fmla="*/ 54 w 66"/>
                <a:gd name="T5" fmla="*/ 6 h 90"/>
                <a:gd name="T6" fmla="*/ 48 w 66"/>
                <a:gd name="T7" fmla="*/ 12 h 90"/>
                <a:gd name="T8" fmla="*/ 42 w 66"/>
                <a:gd name="T9" fmla="*/ 18 h 90"/>
                <a:gd name="T10" fmla="*/ 30 w 66"/>
                <a:gd name="T11" fmla="*/ 18 h 90"/>
                <a:gd name="T12" fmla="*/ 18 w 66"/>
                <a:gd name="T13" fmla="*/ 24 h 90"/>
                <a:gd name="T14" fmla="*/ 12 w 66"/>
                <a:gd name="T15" fmla="*/ 24 h 90"/>
                <a:gd name="T16" fmla="*/ 6 w 66"/>
                <a:gd name="T17" fmla="*/ 30 h 90"/>
                <a:gd name="T18" fmla="*/ 6 w 66"/>
                <a:gd name="T19" fmla="*/ 30 h 90"/>
                <a:gd name="T20" fmla="*/ 12 w 66"/>
                <a:gd name="T21" fmla="*/ 24 h 90"/>
                <a:gd name="T22" fmla="*/ 18 w 66"/>
                <a:gd name="T23" fmla="*/ 24 h 90"/>
                <a:gd name="T24" fmla="*/ 30 w 66"/>
                <a:gd name="T25" fmla="*/ 24 h 90"/>
                <a:gd name="T26" fmla="*/ 36 w 66"/>
                <a:gd name="T27" fmla="*/ 24 h 90"/>
                <a:gd name="T28" fmla="*/ 36 w 66"/>
                <a:gd name="T29" fmla="*/ 30 h 90"/>
                <a:gd name="T30" fmla="*/ 30 w 66"/>
                <a:gd name="T31" fmla="*/ 42 h 90"/>
                <a:gd name="T32" fmla="*/ 24 w 66"/>
                <a:gd name="T33" fmla="*/ 48 h 90"/>
                <a:gd name="T34" fmla="*/ 18 w 66"/>
                <a:gd name="T35" fmla="*/ 48 h 90"/>
                <a:gd name="T36" fmla="*/ 12 w 66"/>
                <a:gd name="T37" fmla="*/ 48 h 90"/>
                <a:gd name="T38" fmla="*/ 0 w 66"/>
                <a:gd name="T39" fmla="*/ 54 h 90"/>
                <a:gd name="T40" fmla="*/ 0 w 66"/>
                <a:gd name="T41" fmla="*/ 54 h 90"/>
                <a:gd name="T42" fmla="*/ 0 w 66"/>
                <a:gd name="T43" fmla="*/ 54 h 90"/>
                <a:gd name="T44" fmla="*/ 6 w 66"/>
                <a:gd name="T45" fmla="*/ 54 h 90"/>
                <a:gd name="T46" fmla="*/ 12 w 66"/>
                <a:gd name="T47" fmla="*/ 54 h 90"/>
                <a:gd name="T48" fmla="*/ 18 w 66"/>
                <a:gd name="T49" fmla="*/ 54 h 90"/>
                <a:gd name="T50" fmla="*/ 24 w 66"/>
                <a:gd name="T51" fmla="*/ 54 h 90"/>
                <a:gd name="T52" fmla="*/ 24 w 66"/>
                <a:gd name="T53" fmla="*/ 54 h 90"/>
                <a:gd name="T54" fmla="*/ 12 w 66"/>
                <a:gd name="T55" fmla="*/ 72 h 90"/>
                <a:gd name="T56" fmla="*/ 12 w 66"/>
                <a:gd name="T57" fmla="*/ 84 h 90"/>
                <a:gd name="T58" fmla="*/ 18 w 66"/>
                <a:gd name="T59" fmla="*/ 78 h 90"/>
                <a:gd name="T60" fmla="*/ 24 w 66"/>
                <a:gd name="T61" fmla="*/ 66 h 90"/>
                <a:gd name="T62" fmla="*/ 30 w 66"/>
                <a:gd name="T63" fmla="*/ 54 h 90"/>
                <a:gd name="T64" fmla="*/ 36 w 66"/>
                <a:gd name="T65" fmla="*/ 60 h 90"/>
                <a:gd name="T66" fmla="*/ 42 w 66"/>
                <a:gd name="T67" fmla="*/ 78 h 90"/>
                <a:gd name="T68" fmla="*/ 48 w 66"/>
                <a:gd name="T69" fmla="*/ 84 h 90"/>
                <a:gd name="T70" fmla="*/ 48 w 66"/>
                <a:gd name="T71" fmla="*/ 84 h 90"/>
                <a:gd name="T72" fmla="*/ 42 w 66"/>
                <a:gd name="T73" fmla="*/ 72 h 90"/>
                <a:gd name="T74" fmla="*/ 36 w 66"/>
                <a:gd name="T75" fmla="*/ 54 h 90"/>
                <a:gd name="T76" fmla="*/ 42 w 66"/>
                <a:gd name="T77" fmla="*/ 42 h 90"/>
                <a:gd name="T78" fmla="*/ 48 w 66"/>
                <a:gd name="T79" fmla="*/ 30 h 90"/>
                <a:gd name="T80" fmla="*/ 54 w 66"/>
                <a:gd name="T81" fmla="*/ 30 h 90"/>
                <a:gd name="T82" fmla="*/ 60 w 66"/>
                <a:gd name="T83" fmla="*/ 42 h 90"/>
                <a:gd name="T84" fmla="*/ 66 w 66"/>
                <a:gd name="T85" fmla="*/ 60 h 90"/>
                <a:gd name="T86" fmla="*/ 66 w 66"/>
                <a:gd name="T87" fmla="*/ 54 h 90"/>
                <a:gd name="T88" fmla="*/ 66 w 66"/>
                <a:gd name="T89" fmla="*/ 42 h 90"/>
                <a:gd name="T90" fmla="*/ 60 w 66"/>
                <a:gd name="T91" fmla="*/ 24 h 90"/>
                <a:gd name="T92" fmla="*/ 60 w 66"/>
                <a:gd name="T93" fmla="*/ 18 h 90"/>
                <a:gd name="T94" fmla="*/ 66 w 66"/>
                <a:gd name="T95" fmla="*/ 6 h 90"/>
                <a:gd name="T96" fmla="*/ 66 w 66"/>
                <a:gd name="T97" fmla="*/ 0 h 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"/>
                <a:gd name="T148" fmla="*/ 0 h 90"/>
                <a:gd name="T149" fmla="*/ 66 w 66"/>
                <a:gd name="T150" fmla="*/ 90 h 9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" h="90">
                  <a:moveTo>
                    <a:pt x="66" y="0"/>
                  </a:moveTo>
                  <a:lnTo>
                    <a:pt x="66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54" y="6"/>
                  </a:lnTo>
                  <a:lnTo>
                    <a:pt x="48" y="12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8" y="24"/>
                  </a:lnTo>
                  <a:lnTo>
                    <a:pt x="12" y="24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6" y="24"/>
                  </a:lnTo>
                  <a:lnTo>
                    <a:pt x="42" y="24"/>
                  </a:lnTo>
                  <a:lnTo>
                    <a:pt x="36" y="30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24" y="48"/>
                  </a:lnTo>
                  <a:lnTo>
                    <a:pt x="18" y="48"/>
                  </a:lnTo>
                  <a:lnTo>
                    <a:pt x="12" y="48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6" y="54"/>
                  </a:lnTo>
                  <a:lnTo>
                    <a:pt x="12" y="54"/>
                  </a:lnTo>
                  <a:lnTo>
                    <a:pt x="18" y="54"/>
                  </a:lnTo>
                  <a:lnTo>
                    <a:pt x="24" y="54"/>
                  </a:lnTo>
                  <a:lnTo>
                    <a:pt x="30" y="48"/>
                  </a:lnTo>
                  <a:lnTo>
                    <a:pt x="24" y="54"/>
                  </a:lnTo>
                  <a:lnTo>
                    <a:pt x="18" y="60"/>
                  </a:lnTo>
                  <a:lnTo>
                    <a:pt x="12" y="72"/>
                  </a:lnTo>
                  <a:lnTo>
                    <a:pt x="12" y="90"/>
                  </a:lnTo>
                  <a:lnTo>
                    <a:pt x="12" y="84"/>
                  </a:lnTo>
                  <a:lnTo>
                    <a:pt x="18" y="84"/>
                  </a:lnTo>
                  <a:lnTo>
                    <a:pt x="18" y="78"/>
                  </a:lnTo>
                  <a:lnTo>
                    <a:pt x="24" y="72"/>
                  </a:lnTo>
                  <a:lnTo>
                    <a:pt x="24" y="66"/>
                  </a:lnTo>
                  <a:lnTo>
                    <a:pt x="30" y="60"/>
                  </a:lnTo>
                  <a:lnTo>
                    <a:pt x="30" y="54"/>
                  </a:lnTo>
                  <a:lnTo>
                    <a:pt x="36" y="60"/>
                  </a:lnTo>
                  <a:lnTo>
                    <a:pt x="36" y="66"/>
                  </a:lnTo>
                  <a:lnTo>
                    <a:pt x="42" y="78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42" y="78"/>
                  </a:lnTo>
                  <a:lnTo>
                    <a:pt x="42" y="72"/>
                  </a:lnTo>
                  <a:lnTo>
                    <a:pt x="42" y="60"/>
                  </a:lnTo>
                  <a:lnTo>
                    <a:pt x="36" y="54"/>
                  </a:lnTo>
                  <a:lnTo>
                    <a:pt x="36" y="48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36"/>
                  </a:lnTo>
                  <a:lnTo>
                    <a:pt x="60" y="42"/>
                  </a:lnTo>
                  <a:lnTo>
                    <a:pt x="66" y="54"/>
                  </a:lnTo>
                  <a:lnTo>
                    <a:pt x="66" y="60"/>
                  </a:lnTo>
                  <a:lnTo>
                    <a:pt x="66" y="54"/>
                  </a:lnTo>
                  <a:lnTo>
                    <a:pt x="66" y="42"/>
                  </a:lnTo>
                  <a:lnTo>
                    <a:pt x="60" y="30"/>
                  </a:lnTo>
                  <a:lnTo>
                    <a:pt x="60" y="24"/>
                  </a:lnTo>
                  <a:lnTo>
                    <a:pt x="54" y="18"/>
                  </a:lnTo>
                  <a:lnTo>
                    <a:pt x="60" y="18"/>
                  </a:lnTo>
                  <a:lnTo>
                    <a:pt x="60" y="12"/>
                  </a:lnTo>
                  <a:lnTo>
                    <a:pt x="66" y="6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34" name="Freeform 219"/>
            <p:cNvSpPr>
              <a:spLocks/>
            </p:cNvSpPr>
            <p:nvPr/>
          </p:nvSpPr>
          <p:spPr bwMode="auto">
            <a:xfrm>
              <a:off x="4684" y="2073"/>
              <a:ext cx="95" cy="72"/>
            </a:xfrm>
            <a:custGeom>
              <a:avLst/>
              <a:gdLst>
                <a:gd name="T0" fmla="*/ 59 w 95"/>
                <a:gd name="T1" fmla="*/ 0 h 72"/>
                <a:gd name="T2" fmla="*/ 65 w 95"/>
                <a:gd name="T3" fmla="*/ 0 h 72"/>
                <a:gd name="T4" fmla="*/ 77 w 95"/>
                <a:gd name="T5" fmla="*/ 6 h 72"/>
                <a:gd name="T6" fmla="*/ 77 w 95"/>
                <a:gd name="T7" fmla="*/ 12 h 72"/>
                <a:gd name="T8" fmla="*/ 77 w 95"/>
                <a:gd name="T9" fmla="*/ 24 h 72"/>
                <a:gd name="T10" fmla="*/ 59 w 95"/>
                <a:gd name="T11" fmla="*/ 24 h 72"/>
                <a:gd name="T12" fmla="*/ 53 w 95"/>
                <a:gd name="T13" fmla="*/ 30 h 72"/>
                <a:gd name="T14" fmla="*/ 53 w 95"/>
                <a:gd name="T15" fmla="*/ 30 h 72"/>
                <a:gd name="T16" fmla="*/ 59 w 95"/>
                <a:gd name="T17" fmla="*/ 30 h 72"/>
                <a:gd name="T18" fmla="*/ 65 w 95"/>
                <a:gd name="T19" fmla="*/ 30 h 72"/>
                <a:gd name="T20" fmla="*/ 71 w 95"/>
                <a:gd name="T21" fmla="*/ 30 h 72"/>
                <a:gd name="T22" fmla="*/ 77 w 95"/>
                <a:gd name="T23" fmla="*/ 36 h 72"/>
                <a:gd name="T24" fmla="*/ 77 w 95"/>
                <a:gd name="T25" fmla="*/ 42 h 72"/>
                <a:gd name="T26" fmla="*/ 71 w 95"/>
                <a:gd name="T27" fmla="*/ 48 h 72"/>
                <a:gd name="T28" fmla="*/ 77 w 95"/>
                <a:gd name="T29" fmla="*/ 48 h 72"/>
                <a:gd name="T30" fmla="*/ 83 w 95"/>
                <a:gd name="T31" fmla="*/ 48 h 72"/>
                <a:gd name="T32" fmla="*/ 89 w 95"/>
                <a:gd name="T33" fmla="*/ 48 h 72"/>
                <a:gd name="T34" fmla="*/ 95 w 95"/>
                <a:gd name="T35" fmla="*/ 48 h 72"/>
                <a:gd name="T36" fmla="*/ 95 w 95"/>
                <a:gd name="T37" fmla="*/ 66 h 72"/>
                <a:gd name="T38" fmla="*/ 89 w 95"/>
                <a:gd name="T39" fmla="*/ 72 h 72"/>
                <a:gd name="T40" fmla="*/ 83 w 95"/>
                <a:gd name="T41" fmla="*/ 72 h 72"/>
                <a:gd name="T42" fmla="*/ 77 w 95"/>
                <a:gd name="T43" fmla="*/ 72 h 72"/>
                <a:gd name="T44" fmla="*/ 71 w 95"/>
                <a:gd name="T45" fmla="*/ 60 h 72"/>
                <a:gd name="T46" fmla="*/ 65 w 95"/>
                <a:gd name="T47" fmla="*/ 48 h 72"/>
                <a:gd name="T48" fmla="*/ 53 w 95"/>
                <a:gd name="T49" fmla="*/ 42 h 72"/>
                <a:gd name="T50" fmla="*/ 53 w 95"/>
                <a:gd name="T51" fmla="*/ 48 h 72"/>
                <a:gd name="T52" fmla="*/ 53 w 95"/>
                <a:gd name="T53" fmla="*/ 60 h 72"/>
                <a:gd name="T54" fmla="*/ 47 w 95"/>
                <a:gd name="T55" fmla="*/ 66 h 72"/>
                <a:gd name="T56" fmla="*/ 35 w 95"/>
                <a:gd name="T57" fmla="*/ 72 h 72"/>
                <a:gd name="T58" fmla="*/ 29 w 95"/>
                <a:gd name="T59" fmla="*/ 66 h 72"/>
                <a:gd name="T60" fmla="*/ 23 w 95"/>
                <a:gd name="T61" fmla="*/ 54 h 72"/>
                <a:gd name="T62" fmla="*/ 29 w 95"/>
                <a:gd name="T63" fmla="*/ 48 h 72"/>
                <a:gd name="T64" fmla="*/ 29 w 95"/>
                <a:gd name="T65" fmla="*/ 42 h 72"/>
                <a:gd name="T66" fmla="*/ 17 w 95"/>
                <a:gd name="T67" fmla="*/ 36 h 72"/>
                <a:gd name="T68" fmla="*/ 12 w 95"/>
                <a:gd name="T69" fmla="*/ 42 h 72"/>
                <a:gd name="T70" fmla="*/ 0 w 95"/>
                <a:gd name="T71" fmla="*/ 36 h 72"/>
                <a:gd name="T72" fmla="*/ 0 w 95"/>
                <a:gd name="T73" fmla="*/ 30 h 72"/>
                <a:gd name="T74" fmla="*/ 6 w 95"/>
                <a:gd name="T75" fmla="*/ 18 h 72"/>
                <a:gd name="T76" fmla="*/ 6 w 95"/>
                <a:gd name="T77" fmla="*/ 18 h 72"/>
                <a:gd name="T78" fmla="*/ 12 w 95"/>
                <a:gd name="T79" fmla="*/ 12 h 72"/>
                <a:gd name="T80" fmla="*/ 17 w 95"/>
                <a:gd name="T81" fmla="*/ 12 h 72"/>
                <a:gd name="T82" fmla="*/ 23 w 95"/>
                <a:gd name="T83" fmla="*/ 0 h 72"/>
                <a:gd name="T84" fmla="*/ 29 w 95"/>
                <a:gd name="T85" fmla="*/ 0 h 72"/>
                <a:gd name="T86" fmla="*/ 41 w 95"/>
                <a:gd name="T87" fmla="*/ 6 h 72"/>
                <a:gd name="T88" fmla="*/ 41 w 95"/>
                <a:gd name="T89" fmla="*/ 18 h 72"/>
                <a:gd name="T90" fmla="*/ 47 w 95"/>
                <a:gd name="T91" fmla="*/ 24 h 72"/>
                <a:gd name="T92" fmla="*/ 47 w 95"/>
                <a:gd name="T93" fmla="*/ 30 h 72"/>
                <a:gd name="T94" fmla="*/ 53 w 95"/>
                <a:gd name="T95" fmla="*/ 24 h 72"/>
                <a:gd name="T96" fmla="*/ 53 w 95"/>
                <a:gd name="T97" fmla="*/ 18 h 72"/>
                <a:gd name="T98" fmla="*/ 53 w 95"/>
                <a:gd name="T99" fmla="*/ 6 h 7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5"/>
                <a:gd name="T151" fmla="*/ 0 h 72"/>
                <a:gd name="T152" fmla="*/ 95 w 95"/>
                <a:gd name="T153" fmla="*/ 72 h 7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5" h="72">
                  <a:moveTo>
                    <a:pt x="53" y="6"/>
                  </a:moveTo>
                  <a:lnTo>
                    <a:pt x="53" y="6"/>
                  </a:lnTo>
                  <a:lnTo>
                    <a:pt x="59" y="0"/>
                  </a:lnTo>
                  <a:lnTo>
                    <a:pt x="65" y="0"/>
                  </a:lnTo>
                  <a:lnTo>
                    <a:pt x="71" y="0"/>
                  </a:lnTo>
                  <a:lnTo>
                    <a:pt x="71" y="6"/>
                  </a:lnTo>
                  <a:lnTo>
                    <a:pt x="77" y="6"/>
                  </a:lnTo>
                  <a:lnTo>
                    <a:pt x="77" y="12"/>
                  </a:lnTo>
                  <a:lnTo>
                    <a:pt x="77" y="18"/>
                  </a:lnTo>
                  <a:lnTo>
                    <a:pt x="77" y="24"/>
                  </a:lnTo>
                  <a:lnTo>
                    <a:pt x="71" y="24"/>
                  </a:lnTo>
                  <a:lnTo>
                    <a:pt x="59" y="24"/>
                  </a:lnTo>
                  <a:lnTo>
                    <a:pt x="59" y="30"/>
                  </a:lnTo>
                  <a:lnTo>
                    <a:pt x="53" y="30"/>
                  </a:lnTo>
                  <a:lnTo>
                    <a:pt x="53" y="36"/>
                  </a:lnTo>
                  <a:lnTo>
                    <a:pt x="59" y="30"/>
                  </a:lnTo>
                  <a:lnTo>
                    <a:pt x="65" y="30"/>
                  </a:lnTo>
                  <a:lnTo>
                    <a:pt x="71" y="30"/>
                  </a:lnTo>
                  <a:lnTo>
                    <a:pt x="71" y="36"/>
                  </a:lnTo>
                  <a:lnTo>
                    <a:pt x="77" y="36"/>
                  </a:lnTo>
                  <a:lnTo>
                    <a:pt x="77" y="42"/>
                  </a:lnTo>
                  <a:lnTo>
                    <a:pt x="71" y="42"/>
                  </a:lnTo>
                  <a:lnTo>
                    <a:pt x="71" y="48"/>
                  </a:lnTo>
                  <a:lnTo>
                    <a:pt x="77" y="48"/>
                  </a:lnTo>
                  <a:lnTo>
                    <a:pt x="83" y="48"/>
                  </a:lnTo>
                  <a:lnTo>
                    <a:pt x="89" y="48"/>
                  </a:lnTo>
                  <a:lnTo>
                    <a:pt x="95" y="48"/>
                  </a:lnTo>
                  <a:lnTo>
                    <a:pt x="95" y="54"/>
                  </a:lnTo>
                  <a:lnTo>
                    <a:pt x="95" y="60"/>
                  </a:lnTo>
                  <a:lnTo>
                    <a:pt x="95" y="66"/>
                  </a:lnTo>
                  <a:lnTo>
                    <a:pt x="95" y="72"/>
                  </a:lnTo>
                  <a:lnTo>
                    <a:pt x="89" y="72"/>
                  </a:lnTo>
                  <a:lnTo>
                    <a:pt x="83" y="72"/>
                  </a:lnTo>
                  <a:lnTo>
                    <a:pt x="77" y="72"/>
                  </a:lnTo>
                  <a:lnTo>
                    <a:pt x="71" y="66"/>
                  </a:lnTo>
                  <a:lnTo>
                    <a:pt x="71" y="60"/>
                  </a:lnTo>
                  <a:lnTo>
                    <a:pt x="71" y="54"/>
                  </a:lnTo>
                  <a:lnTo>
                    <a:pt x="65" y="48"/>
                  </a:lnTo>
                  <a:lnTo>
                    <a:pt x="59" y="48"/>
                  </a:lnTo>
                  <a:lnTo>
                    <a:pt x="53" y="48"/>
                  </a:lnTo>
                  <a:lnTo>
                    <a:pt x="53" y="42"/>
                  </a:lnTo>
                  <a:lnTo>
                    <a:pt x="53" y="48"/>
                  </a:lnTo>
                  <a:lnTo>
                    <a:pt x="53" y="54"/>
                  </a:lnTo>
                  <a:lnTo>
                    <a:pt x="53" y="60"/>
                  </a:lnTo>
                  <a:lnTo>
                    <a:pt x="53" y="66"/>
                  </a:lnTo>
                  <a:lnTo>
                    <a:pt x="47" y="66"/>
                  </a:lnTo>
                  <a:lnTo>
                    <a:pt x="41" y="72"/>
                  </a:lnTo>
                  <a:lnTo>
                    <a:pt x="35" y="72"/>
                  </a:lnTo>
                  <a:lnTo>
                    <a:pt x="29" y="66"/>
                  </a:lnTo>
                  <a:lnTo>
                    <a:pt x="23" y="60"/>
                  </a:lnTo>
                  <a:lnTo>
                    <a:pt x="23" y="54"/>
                  </a:lnTo>
                  <a:lnTo>
                    <a:pt x="23" y="48"/>
                  </a:lnTo>
                  <a:lnTo>
                    <a:pt x="29" y="48"/>
                  </a:lnTo>
                  <a:lnTo>
                    <a:pt x="29" y="42"/>
                  </a:lnTo>
                  <a:lnTo>
                    <a:pt x="23" y="42"/>
                  </a:lnTo>
                  <a:lnTo>
                    <a:pt x="23" y="36"/>
                  </a:lnTo>
                  <a:lnTo>
                    <a:pt x="17" y="36"/>
                  </a:lnTo>
                  <a:lnTo>
                    <a:pt x="17" y="42"/>
                  </a:lnTo>
                  <a:lnTo>
                    <a:pt x="12" y="42"/>
                  </a:lnTo>
                  <a:lnTo>
                    <a:pt x="6" y="42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7" y="12"/>
                  </a:lnTo>
                  <a:lnTo>
                    <a:pt x="17" y="6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41" y="6"/>
                  </a:lnTo>
                  <a:lnTo>
                    <a:pt x="41" y="12"/>
                  </a:lnTo>
                  <a:lnTo>
                    <a:pt x="35" y="18"/>
                  </a:lnTo>
                  <a:lnTo>
                    <a:pt x="41" y="18"/>
                  </a:lnTo>
                  <a:lnTo>
                    <a:pt x="47" y="18"/>
                  </a:lnTo>
                  <a:lnTo>
                    <a:pt x="47" y="24"/>
                  </a:lnTo>
                  <a:lnTo>
                    <a:pt x="47" y="30"/>
                  </a:lnTo>
                  <a:lnTo>
                    <a:pt x="47" y="24"/>
                  </a:lnTo>
                  <a:lnTo>
                    <a:pt x="53" y="24"/>
                  </a:lnTo>
                  <a:lnTo>
                    <a:pt x="53" y="18"/>
                  </a:lnTo>
                  <a:lnTo>
                    <a:pt x="53" y="12"/>
                  </a:lnTo>
                  <a:lnTo>
                    <a:pt x="53" y="6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35" name="Freeform 220"/>
            <p:cNvSpPr>
              <a:spLocks/>
            </p:cNvSpPr>
            <p:nvPr/>
          </p:nvSpPr>
          <p:spPr bwMode="auto">
            <a:xfrm>
              <a:off x="4600" y="2001"/>
              <a:ext cx="96" cy="90"/>
            </a:xfrm>
            <a:custGeom>
              <a:avLst/>
              <a:gdLst>
                <a:gd name="T0" fmla="*/ 90 w 96"/>
                <a:gd name="T1" fmla="*/ 90 h 90"/>
                <a:gd name="T2" fmla="*/ 84 w 96"/>
                <a:gd name="T3" fmla="*/ 84 h 90"/>
                <a:gd name="T4" fmla="*/ 78 w 96"/>
                <a:gd name="T5" fmla="*/ 84 h 90"/>
                <a:gd name="T6" fmla="*/ 66 w 96"/>
                <a:gd name="T7" fmla="*/ 84 h 90"/>
                <a:gd name="T8" fmla="*/ 54 w 96"/>
                <a:gd name="T9" fmla="*/ 84 h 90"/>
                <a:gd name="T10" fmla="*/ 48 w 96"/>
                <a:gd name="T11" fmla="*/ 84 h 90"/>
                <a:gd name="T12" fmla="*/ 54 w 96"/>
                <a:gd name="T13" fmla="*/ 78 h 90"/>
                <a:gd name="T14" fmla="*/ 60 w 96"/>
                <a:gd name="T15" fmla="*/ 78 h 90"/>
                <a:gd name="T16" fmla="*/ 72 w 96"/>
                <a:gd name="T17" fmla="*/ 78 h 90"/>
                <a:gd name="T18" fmla="*/ 72 w 96"/>
                <a:gd name="T19" fmla="*/ 72 h 90"/>
                <a:gd name="T20" fmla="*/ 60 w 96"/>
                <a:gd name="T21" fmla="*/ 60 h 90"/>
                <a:gd name="T22" fmla="*/ 48 w 96"/>
                <a:gd name="T23" fmla="*/ 66 h 90"/>
                <a:gd name="T24" fmla="*/ 30 w 96"/>
                <a:gd name="T25" fmla="*/ 66 h 90"/>
                <a:gd name="T26" fmla="*/ 18 w 96"/>
                <a:gd name="T27" fmla="*/ 60 h 90"/>
                <a:gd name="T28" fmla="*/ 24 w 96"/>
                <a:gd name="T29" fmla="*/ 60 h 90"/>
                <a:gd name="T30" fmla="*/ 36 w 96"/>
                <a:gd name="T31" fmla="*/ 60 h 90"/>
                <a:gd name="T32" fmla="*/ 48 w 96"/>
                <a:gd name="T33" fmla="*/ 54 h 90"/>
                <a:gd name="T34" fmla="*/ 48 w 96"/>
                <a:gd name="T35" fmla="*/ 48 h 90"/>
                <a:gd name="T36" fmla="*/ 36 w 96"/>
                <a:gd name="T37" fmla="*/ 42 h 90"/>
                <a:gd name="T38" fmla="*/ 24 w 96"/>
                <a:gd name="T39" fmla="*/ 42 h 90"/>
                <a:gd name="T40" fmla="*/ 6 w 96"/>
                <a:gd name="T41" fmla="*/ 42 h 90"/>
                <a:gd name="T42" fmla="*/ 0 w 96"/>
                <a:gd name="T43" fmla="*/ 36 h 90"/>
                <a:gd name="T44" fmla="*/ 6 w 96"/>
                <a:gd name="T45" fmla="*/ 36 h 90"/>
                <a:gd name="T46" fmla="*/ 12 w 96"/>
                <a:gd name="T47" fmla="*/ 36 h 90"/>
                <a:gd name="T48" fmla="*/ 24 w 96"/>
                <a:gd name="T49" fmla="*/ 36 h 90"/>
                <a:gd name="T50" fmla="*/ 30 w 96"/>
                <a:gd name="T51" fmla="*/ 30 h 90"/>
                <a:gd name="T52" fmla="*/ 18 w 96"/>
                <a:gd name="T53" fmla="*/ 18 h 90"/>
                <a:gd name="T54" fmla="*/ 6 w 96"/>
                <a:gd name="T55" fmla="*/ 6 h 90"/>
                <a:gd name="T56" fmla="*/ 0 w 96"/>
                <a:gd name="T57" fmla="*/ 0 h 90"/>
                <a:gd name="T58" fmla="*/ 6 w 96"/>
                <a:gd name="T59" fmla="*/ 6 h 90"/>
                <a:gd name="T60" fmla="*/ 18 w 96"/>
                <a:gd name="T61" fmla="*/ 18 h 90"/>
                <a:gd name="T62" fmla="*/ 30 w 96"/>
                <a:gd name="T63" fmla="*/ 30 h 90"/>
                <a:gd name="T64" fmla="*/ 36 w 96"/>
                <a:gd name="T65" fmla="*/ 18 h 90"/>
                <a:gd name="T66" fmla="*/ 36 w 96"/>
                <a:gd name="T67" fmla="*/ 6 h 90"/>
                <a:gd name="T68" fmla="*/ 42 w 96"/>
                <a:gd name="T69" fmla="*/ 6 h 90"/>
                <a:gd name="T70" fmla="*/ 42 w 96"/>
                <a:gd name="T71" fmla="*/ 30 h 90"/>
                <a:gd name="T72" fmla="*/ 54 w 96"/>
                <a:gd name="T73" fmla="*/ 42 h 90"/>
                <a:gd name="T74" fmla="*/ 60 w 96"/>
                <a:gd name="T75" fmla="*/ 48 h 90"/>
                <a:gd name="T76" fmla="*/ 66 w 96"/>
                <a:gd name="T77" fmla="*/ 30 h 90"/>
                <a:gd name="T78" fmla="*/ 66 w 96"/>
                <a:gd name="T79" fmla="*/ 24 h 90"/>
                <a:gd name="T80" fmla="*/ 72 w 96"/>
                <a:gd name="T81" fmla="*/ 42 h 90"/>
                <a:gd name="T82" fmla="*/ 72 w 96"/>
                <a:gd name="T83" fmla="*/ 60 h 90"/>
                <a:gd name="T84" fmla="*/ 84 w 96"/>
                <a:gd name="T85" fmla="*/ 72 h 90"/>
                <a:gd name="T86" fmla="*/ 90 w 96"/>
                <a:gd name="T87" fmla="*/ 66 h 90"/>
                <a:gd name="T88" fmla="*/ 90 w 96"/>
                <a:gd name="T89" fmla="*/ 60 h 90"/>
                <a:gd name="T90" fmla="*/ 90 w 96"/>
                <a:gd name="T91" fmla="*/ 66 h 90"/>
                <a:gd name="T92" fmla="*/ 90 w 96"/>
                <a:gd name="T93" fmla="*/ 78 h 90"/>
                <a:gd name="T94" fmla="*/ 90 w 96"/>
                <a:gd name="T95" fmla="*/ 84 h 9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6"/>
                <a:gd name="T145" fmla="*/ 0 h 90"/>
                <a:gd name="T146" fmla="*/ 96 w 96"/>
                <a:gd name="T147" fmla="*/ 90 h 9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6" h="90">
                  <a:moveTo>
                    <a:pt x="96" y="90"/>
                  </a:moveTo>
                  <a:lnTo>
                    <a:pt x="90" y="90"/>
                  </a:lnTo>
                  <a:lnTo>
                    <a:pt x="84" y="84"/>
                  </a:lnTo>
                  <a:lnTo>
                    <a:pt x="78" y="84"/>
                  </a:lnTo>
                  <a:lnTo>
                    <a:pt x="72" y="84"/>
                  </a:lnTo>
                  <a:lnTo>
                    <a:pt x="66" y="84"/>
                  </a:lnTo>
                  <a:lnTo>
                    <a:pt x="60" y="84"/>
                  </a:lnTo>
                  <a:lnTo>
                    <a:pt x="54" y="84"/>
                  </a:lnTo>
                  <a:lnTo>
                    <a:pt x="48" y="84"/>
                  </a:lnTo>
                  <a:lnTo>
                    <a:pt x="48" y="78"/>
                  </a:lnTo>
                  <a:lnTo>
                    <a:pt x="54" y="78"/>
                  </a:lnTo>
                  <a:lnTo>
                    <a:pt x="60" y="78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72" y="72"/>
                  </a:lnTo>
                  <a:lnTo>
                    <a:pt x="66" y="66"/>
                  </a:lnTo>
                  <a:lnTo>
                    <a:pt x="60" y="66"/>
                  </a:lnTo>
                  <a:lnTo>
                    <a:pt x="60" y="60"/>
                  </a:lnTo>
                  <a:lnTo>
                    <a:pt x="54" y="60"/>
                  </a:lnTo>
                  <a:lnTo>
                    <a:pt x="48" y="66"/>
                  </a:lnTo>
                  <a:lnTo>
                    <a:pt x="42" y="66"/>
                  </a:lnTo>
                  <a:lnTo>
                    <a:pt x="36" y="66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24" y="60"/>
                  </a:lnTo>
                  <a:lnTo>
                    <a:pt x="18" y="60"/>
                  </a:lnTo>
                  <a:lnTo>
                    <a:pt x="24" y="54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2" y="60"/>
                  </a:lnTo>
                  <a:lnTo>
                    <a:pt x="48" y="54"/>
                  </a:lnTo>
                  <a:lnTo>
                    <a:pt x="54" y="54"/>
                  </a:lnTo>
                  <a:lnTo>
                    <a:pt x="48" y="48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0" y="42"/>
                  </a:lnTo>
                  <a:lnTo>
                    <a:pt x="24" y="42"/>
                  </a:lnTo>
                  <a:lnTo>
                    <a:pt x="18" y="42"/>
                  </a:lnTo>
                  <a:lnTo>
                    <a:pt x="12" y="42"/>
                  </a:lnTo>
                  <a:lnTo>
                    <a:pt x="6" y="42"/>
                  </a:lnTo>
                  <a:lnTo>
                    <a:pt x="6" y="36"/>
                  </a:lnTo>
                  <a:lnTo>
                    <a:pt x="0" y="36"/>
                  </a:lnTo>
                  <a:lnTo>
                    <a:pt x="6" y="36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4" y="36"/>
                  </a:lnTo>
                  <a:lnTo>
                    <a:pt x="30" y="36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36" y="24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6" y="6"/>
                  </a:lnTo>
                  <a:lnTo>
                    <a:pt x="42" y="6"/>
                  </a:lnTo>
                  <a:lnTo>
                    <a:pt x="42" y="18"/>
                  </a:lnTo>
                  <a:lnTo>
                    <a:pt x="42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8" y="36"/>
                  </a:lnTo>
                  <a:lnTo>
                    <a:pt x="54" y="42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6" y="42"/>
                  </a:lnTo>
                  <a:lnTo>
                    <a:pt x="66" y="36"/>
                  </a:lnTo>
                  <a:lnTo>
                    <a:pt x="66" y="30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72" y="36"/>
                  </a:lnTo>
                  <a:lnTo>
                    <a:pt x="72" y="42"/>
                  </a:lnTo>
                  <a:lnTo>
                    <a:pt x="72" y="48"/>
                  </a:lnTo>
                  <a:lnTo>
                    <a:pt x="66" y="54"/>
                  </a:lnTo>
                  <a:lnTo>
                    <a:pt x="72" y="60"/>
                  </a:lnTo>
                  <a:lnTo>
                    <a:pt x="78" y="66"/>
                  </a:lnTo>
                  <a:lnTo>
                    <a:pt x="84" y="72"/>
                  </a:lnTo>
                  <a:lnTo>
                    <a:pt x="84" y="66"/>
                  </a:lnTo>
                  <a:lnTo>
                    <a:pt x="90" y="66"/>
                  </a:lnTo>
                  <a:lnTo>
                    <a:pt x="90" y="60"/>
                  </a:lnTo>
                  <a:lnTo>
                    <a:pt x="96" y="60"/>
                  </a:lnTo>
                  <a:lnTo>
                    <a:pt x="90" y="66"/>
                  </a:lnTo>
                  <a:lnTo>
                    <a:pt x="90" y="72"/>
                  </a:lnTo>
                  <a:lnTo>
                    <a:pt x="90" y="78"/>
                  </a:lnTo>
                  <a:lnTo>
                    <a:pt x="90" y="84"/>
                  </a:lnTo>
                  <a:lnTo>
                    <a:pt x="96" y="9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36" name="Freeform 221"/>
            <p:cNvSpPr>
              <a:spLocks/>
            </p:cNvSpPr>
            <p:nvPr/>
          </p:nvSpPr>
          <p:spPr bwMode="auto">
            <a:xfrm>
              <a:off x="4719" y="1977"/>
              <a:ext cx="78" cy="102"/>
            </a:xfrm>
            <a:custGeom>
              <a:avLst/>
              <a:gdLst>
                <a:gd name="T0" fmla="*/ 18 w 78"/>
                <a:gd name="T1" fmla="*/ 102 h 102"/>
                <a:gd name="T2" fmla="*/ 12 w 78"/>
                <a:gd name="T3" fmla="*/ 90 h 102"/>
                <a:gd name="T4" fmla="*/ 6 w 78"/>
                <a:gd name="T5" fmla="*/ 84 h 102"/>
                <a:gd name="T6" fmla="*/ 0 w 78"/>
                <a:gd name="T7" fmla="*/ 72 h 102"/>
                <a:gd name="T8" fmla="*/ 6 w 78"/>
                <a:gd name="T9" fmla="*/ 60 h 102"/>
                <a:gd name="T10" fmla="*/ 6 w 78"/>
                <a:gd name="T11" fmla="*/ 60 h 102"/>
                <a:gd name="T12" fmla="*/ 6 w 78"/>
                <a:gd name="T13" fmla="*/ 72 h 102"/>
                <a:gd name="T14" fmla="*/ 12 w 78"/>
                <a:gd name="T15" fmla="*/ 90 h 102"/>
                <a:gd name="T16" fmla="*/ 24 w 78"/>
                <a:gd name="T17" fmla="*/ 90 h 102"/>
                <a:gd name="T18" fmla="*/ 24 w 78"/>
                <a:gd name="T19" fmla="*/ 90 h 102"/>
                <a:gd name="T20" fmla="*/ 24 w 78"/>
                <a:gd name="T21" fmla="*/ 78 h 102"/>
                <a:gd name="T22" fmla="*/ 18 w 78"/>
                <a:gd name="T23" fmla="*/ 54 h 102"/>
                <a:gd name="T24" fmla="*/ 18 w 78"/>
                <a:gd name="T25" fmla="*/ 48 h 102"/>
                <a:gd name="T26" fmla="*/ 24 w 78"/>
                <a:gd name="T27" fmla="*/ 42 h 102"/>
                <a:gd name="T28" fmla="*/ 24 w 78"/>
                <a:gd name="T29" fmla="*/ 54 h 102"/>
                <a:gd name="T30" fmla="*/ 24 w 78"/>
                <a:gd name="T31" fmla="*/ 72 h 102"/>
                <a:gd name="T32" fmla="*/ 30 w 78"/>
                <a:gd name="T33" fmla="*/ 72 h 102"/>
                <a:gd name="T34" fmla="*/ 36 w 78"/>
                <a:gd name="T35" fmla="*/ 60 h 102"/>
                <a:gd name="T36" fmla="*/ 36 w 78"/>
                <a:gd name="T37" fmla="*/ 48 h 102"/>
                <a:gd name="T38" fmla="*/ 36 w 78"/>
                <a:gd name="T39" fmla="*/ 24 h 102"/>
                <a:gd name="T40" fmla="*/ 42 w 78"/>
                <a:gd name="T41" fmla="*/ 12 h 102"/>
                <a:gd name="T42" fmla="*/ 42 w 78"/>
                <a:gd name="T43" fmla="*/ 12 h 102"/>
                <a:gd name="T44" fmla="*/ 42 w 78"/>
                <a:gd name="T45" fmla="*/ 24 h 102"/>
                <a:gd name="T46" fmla="*/ 42 w 78"/>
                <a:gd name="T47" fmla="*/ 42 h 102"/>
                <a:gd name="T48" fmla="*/ 48 w 78"/>
                <a:gd name="T49" fmla="*/ 42 h 102"/>
                <a:gd name="T50" fmla="*/ 54 w 78"/>
                <a:gd name="T51" fmla="*/ 30 h 102"/>
                <a:gd name="T52" fmla="*/ 54 w 78"/>
                <a:gd name="T53" fmla="*/ 18 h 102"/>
                <a:gd name="T54" fmla="*/ 60 w 78"/>
                <a:gd name="T55" fmla="*/ 6 h 102"/>
                <a:gd name="T56" fmla="*/ 66 w 78"/>
                <a:gd name="T57" fmla="*/ 0 h 102"/>
                <a:gd name="T58" fmla="*/ 72 w 78"/>
                <a:gd name="T59" fmla="*/ 0 h 102"/>
                <a:gd name="T60" fmla="*/ 66 w 78"/>
                <a:gd name="T61" fmla="*/ 12 h 102"/>
                <a:gd name="T62" fmla="*/ 54 w 78"/>
                <a:gd name="T63" fmla="*/ 24 h 102"/>
                <a:gd name="T64" fmla="*/ 54 w 78"/>
                <a:gd name="T65" fmla="*/ 36 h 102"/>
                <a:gd name="T66" fmla="*/ 48 w 78"/>
                <a:gd name="T67" fmla="*/ 48 h 102"/>
                <a:gd name="T68" fmla="*/ 54 w 78"/>
                <a:gd name="T69" fmla="*/ 48 h 102"/>
                <a:gd name="T70" fmla="*/ 60 w 78"/>
                <a:gd name="T71" fmla="*/ 48 h 102"/>
                <a:gd name="T72" fmla="*/ 66 w 78"/>
                <a:gd name="T73" fmla="*/ 42 h 102"/>
                <a:gd name="T74" fmla="*/ 72 w 78"/>
                <a:gd name="T75" fmla="*/ 36 h 102"/>
                <a:gd name="T76" fmla="*/ 78 w 78"/>
                <a:gd name="T77" fmla="*/ 36 h 102"/>
                <a:gd name="T78" fmla="*/ 78 w 78"/>
                <a:gd name="T79" fmla="*/ 36 h 102"/>
                <a:gd name="T80" fmla="*/ 72 w 78"/>
                <a:gd name="T81" fmla="*/ 42 h 102"/>
                <a:gd name="T82" fmla="*/ 66 w 78"/>
                <a:gd name="T83" fmla="*/ 48 h 102"/>
                <a:gd name="T84" fmla="*/ 60 w 78"/>
                <a:gd name="T85" fmla="*/ 54 h 102"/>
                <a:gd name="T86" fmla="*/ 48 w 78"/>
                <a:gd name="T87" fmla="*/ 54 h 102"/>
                <a:gd name="T88" fmla="*/ 42 w 78"/>
                <a:gd name="T89" fmla="*/ 60 h 102"/>
                <a:gd name="T90" fmla="*/ 36 w 78"/>
                <a:gd name="T91" fmla="*/ 78 h 102"/>
                <a:gd name="T92" fmla="*/ 36 w 78"/>
                <a:gd name="T93" fmla="*/ 84 h 102"/>
                <a:gd name="T94" fmla="*/ 48 w 78"/>
                <a:gd name="T95" fmla="*/ 84 h 102"/>
                <a:gd name="T96" fmla="*/ 54 w 78"/>
                <a:gd name="T97" fmla="*/ 84 h 102"/>
                <a:gd name="T98" fmla="*/ 60 w 78"/>
                <a:gd name="T99" fmla="*/ 78 h 102"/>
                <a:gd name="T100" fmla="*/ 66 w 78"/>
                <a:gd name="T101" fmla="*/ 72 h 102"/>
                <a:gd name="T102" fmla="*/ 66 w 78"/>
                <a:gd name="T103" fmla="*/ 72 h 102"/>
                <a:gd name="T104" fmla="*/ 66 w 78"/>
                <a:gd name="T105" fmla="*/ 78 h 102"/>
                <a:gd name="T106" fmla="*/ 54 w 78"/>
                <a:gd name="T107" fmla="*/ 84 h 102"/>
                <a:gd name="T108" fmla="*/ 48 w 78"/>
                <a:gd name="T109" fmla="*/ 90 h 102"/>
                <a:gd name="T110" fmla="*/ 36 w 78"/>
                <a:gd name="T111" fmla="*/ 90 h 102"/>
                <a:gd name="T112" fmla="*/ 30 w 78"/>
                <a:gd name="T113" fmla="*/ 90 h 102"/>
                <a:gd name="T114" fmla="*/ 30 w 78"/>
                <a:gd name="T115" fmla="*/ 96 h 102"/>
                <a:gd name="T116" fmla="*/ 24 w 78"/>
                <a:gd name="T117" fmla="*/ 96 h 102"/>
                <a:gd name="T118" fmla="*/ 18 w 78"/>
                <a:gd name="T119" fmla="*/ 102 h 10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8"/>
                <a:gd name="T181" fmla="*/ 0 h 102"/>
                <a:gd name="T182" fmla="*/ 78 w 78"/>
                <a:gd name="T183" fmla="*/ 102 h 10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8" h="102">
                  <a:moveTo>
                    <a:pt x="18" y="102"/>
                  </a:moveTo>
                  <a:lnTo>
                    <a:pt x="18" y="102"/>
                  </a:lnTo>
                  <a:lnTo>
                    <a:pt x="12" y="96"/>
                  </a:lnTo>
                  <a:lnTo>
                    <a:pt x="12" y="90"/>
                  </a:lnTo>
                  <a:lnTo>
                    <a:pt x="6" y="90"/>
                  </a:lnTo>
                  <a:lnTo>
                    <a:pt x="6" y="84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6" y="72"/>
                  </a:lnTo>
                  <a:lnTo>
                    <a:pt x="12" y="84"/>
                  </a:lnTo>
                  <a:lnTo>
                    <a:pt x="12" y="90"/>
                  </a:lnTo>
                  <a:lnTo>
                    <a:pt x="18" y="96"/>
                  </a:lnTo>
                  <a:lnTo>
                    <a:pt x="24" y="90"/>
                  </a:lnTo>
                  <a:lnTo>
                    <a:pt x="24" y="84"/>
                  </a:lnTo>
                  <a:lnTo>
                    <a:pt x="24" y="78"/>
                  </a:lnTo>
                  <a:lnTo>
                    <a:pt x="18" y="66"/>
                  </a:lnTo>
                  <a:lnTo>
                    <a:pt x="18" y="54"/>
                  </a:lnTo>
                  <a:lnTo>
                    <a:pt x="18" y="48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24" y="54"/>
                  </a:lnTo>
                  <a:lnTo>
                    <a:pt x="24" y="66"/>
                  </a:lnTo>
                  <a:lnTo>
                    <a:pt x="24" y="72"/>
                  </a:lnTo>
                  <a:lnTo>
                    <a:pt x="30" y="78"/>
                  </a:lnTo>
                  <a:lnTo>
                    <a:pt x="30" y="72"/>
                  </a:lnTo>
                  <a:lnTo>
                    <a:pt x="36" y="66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6" y="48"/>
                  </a:lnTo>
                  <a:lnTo>
                    <a:pt x="36" y="36"/>
                  </a:lnTo>
                  <a:lnTo>
                    <a:pt x="36" y="24"/>
                  </a:lnTo>
                  <a:lnTo>
                    <a:pt x="36" y="12"/>
                  </a:lnTo>
                  <a:lnTo>
                    <a:pt x="42" y="12"/>
                  </a:lnTo>
                  <a:lnTo>
                    <a:pt x="42" y="18"/>
                  </a:lnTo>
                  <a:lnTo>
                    <a:pt x="42" y="24"/>
                  </a:lnTo>
                  <a:lnTo>
                    <a:pt x="42" y="36"/>
                  </a:lnTo>
                  <a:lnTo>
                    <a:pt x="42" y="42"/>
                  </a:lnTo>
                  <a:lnTo>
                    <a:pt x="42" y="48"/>
                  </a:lnTo>
                  <a:lnTo>
                    <a:pt x="48" y="42"/>
                  </a:lnTo>
                  <a:lnTo>
                    <a:pt x="48" y="36"/>
                  </a:lnTo>
                  <a:lnTo>
                    <a:pt x="54" y="30"/>
                  </a:lnTo>
                  <a:lnTo>
                    <a:pt x="54" y="24"/>
                  </a:lnTo>
                  <a:lnTo>
                    <a:pt x="54" y="18"/>
                  </a:lnTo>
                  <a:lnTo>
                    <a:pt x="60" y="12"/>
                  </a:lnTo>
                  <a:lnTo>
                    <a:pt x="60" y="6"/>
                  </a:lnTo>
                  <a:lnTo>
                    <a:pt x="66" y="6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60" y="18"/>
                  </a:lnTo>
                  <a:lnTo>
                    <a:pt x="54" y="24"/>
                  </a:lnTo>
                  <a:lnTo>
                    <a:pt x="54" y="30"/>
                  </a:lnTo>
                  <a:lnTo>
                    <a:pt x="54" y="36"/>
                  </a:lnTo>
                  <a:lnTo>
                    <a:pt x="54" y="42"/>
                  </a:lnTo>
                  <a:lnTo>
                    <a:pt x="48" y="48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6" y="42"/>
                  </a:lnTo>
                  <a:lnTo>
                    <a:pt x="72" y="42"/>
                  </a:lnTo>
                  <a:lnTo>
                    <a:pt x="72" y="36"/>
                  </a:lnTo>
                  <a:lnTo>
                    <a:pt x="78" y="36"/>
                  </a:lnTo>
                  <a:lnTo>
                    <a:pt x="72" y="42"/>
                  </a:lnTo>
                  <a:lnTo>
                    <a:pt x="72" y="48"/>
                  </a:lnTo>
                  <a:lnTo>
                    <a:pt x="66" y="48"/>
                  </a:lnTo>
                  <a:lnTo>
                    <a:pt x="60" y="48"/>
                  </a:lnTo>
                  <a:lnTo>
                    <a:pt x="60" y="54"/>
                  </a:lnTo>
                  <a:lnTo>
                    <a:pt x="54" y="54"/>
                  </a:lnTo>
                  <a:lnTo>
                    <a:pt x="48" y="54"/>
                  </a:lnTo>
                  <a:lnTo>
                    <a:pt x="42" y="60"/>
                  </a:lnTo>
                  <a:lnTo>
                    <a:pt x="42" y="66"/>
                  </a:lnTo>
                  <a:lnTo>
                    <a:pt x="36" y="78"/>
                  </a:lnTo>
                  <a:lnTo>
                    <a:pt x="36" y="84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60" y="78"/>
                  </a:lnTo>
                  <a:lnTo>
                    <a:pt x="60" y="72"/>
                  </a:lnTo>
                  <a:lnTo>
                    <a:pt x="66" y="72"/>
                  </a:lnTo>
                  <a:lnTo>
                    <a:pt x="66" y="78"/>
                  </a:lnTo>
                  <a:lnTo>
                    <a:pt x="60" y="84"/>
                  </a:lnTo>
                  <a:lnTo>
                    <a:pt x="54" y="84"/>
                  </a:lnTo>
                  <a:lnTo>
                    <a:pt x="54" y="90"/>
                  </a:lnTo>
                  <a:lnTo>
                    <a:pt x="48" y="90"/>
                  </a:lnTo>
                  <a:lnTo>
                    <a:pt x="42" y="90"/>
                  </a:lnTo>
                  <a:lnTo>
                    <a:pt x="36" y="90"/>
                  </a:lnTo>
                  <a:lnTo>
                    <a:pt x="30" y="90"/>
                  </a:lnTo>
                  <a:lnTo>
                    <a:pt x="30" y="96"/>
                  </a:lnTo>
                  <a:lnTo>
                    <a:pt x="24" y="96"/>
                  </a:lnTo>
                  <a:lnTo>
                    <a:pt x="18" y="102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37" name="Freeform 222"/>
            <p:cNvSpPr>
              <a:spLocks/>
            </p:cNvSpPr>
            <p:nvPr/>
          </p:nvSpPr>
          <p:spPr bwMode="auto">
            <a:xfrm>
              <a:off x="4755" y="2091"/>
              <a:ext cx="120" cy="54"/>
            </a:xfrm>
            <a:custGeom>
              <a:avLst/>
              <a:gdLst>
                <a:gd name="T0" fmla="*/ 6 w 120"/>
                <a:gd name="T1" fmla="*/ 18 h 54"/>
                <a:gd name="T2" fmla="*/ 6 w 120"/>
                <a:gd name="T3" fmla="*/ 18 h 54"/>
                <a:gd name="T4" fmla="*/ 6 w 120"/>
                <a:gd name="T5" fmla="*/ 18 h 54"/>
                <a:gd name="T6" fmla="*/ 18 w 120"/>
                <a:gd name="T7" fmla="*/ 18 h 54"/>
                <a:gd name="T8" fmla="*/ 30 w 120"/>
                <a:gd name="T9" fmla="*/ 24 h 54"/>
                <a:gd name="T10" fmla="*/ 36 w 120"/>
                <a:gd name="T11" fmla="*/ 24 h 54"/>
                <a:gd name="T12" fmla="*/ 42 w 120"/>
                <a:gd name="T13" fmla="*/ 24 h 54"/>
                <a:gd name="T14" fmla="*/ 42 w 120"/>
                <a:gd name="T15" fmla="*/ 30 h 54"/>
                <a:gd name="T16" fmla="*/ 48 w 120"/>
                <a:gd name="T17" fmla="*/ 42 h 54"/>
                <a:gd name="T18" fmla="*/ 54 w 120"/>
                <a:gd name="T19" fmla="*/ 48 h 54"/>
                <a:gd name="T20" fmla="*/ 60 w 120"/>
                <a:gd name="T21" fmla="*/ 48 h 54"/>
                <a:gd name="T22" fmla="*/ 60 w 120"/>
                <a:gd name="T23" fmla="*/ 48 h 54"/>
                <a:gd name="T24" fmla="*/ 54 w 120"/>
                <a:gd name="T25" fmla="*/ 42 h 54"/>
                <a:gd name="T26" fmla="*/ 48 w 120"/>
                <a:gd name="T27" fmla="*/ 30 h 54"/>
                <a:gd name="T28" fmla="*/ 48 w 120"/>
                <a:gd name="T29" fmla="*/ 24 h 54"/>
                <a:gd name="T30" fmla="*/ 54 w 120"/>
                <a:gd name="T31" fmla="*/ 24 h 54"/>
                <a:gd name="T32" fmla="*/ 60 w 120"/>
                <a:gd name="T33" fmla="*/ 30 h 54"/>
                <a:gd name="T34" fmla="*/ 66 w 120"/>
                <a:gd name="T35" fmla="*/ 30 h 54"/>
                <a:gd name="T36" fmla="*/ 72 w 120"/>
                <a:gd name="T37" fmla="*/ 30 h 54"/>
                <a:gd name="T38" fmla="*/ 72 w 120"/>
                <a:gd name="T39" fmla="*/ 36 h 54"/>
                <a:gd name="T40" fmla="*/ 78 w 120"/>
                <a:gd name="T41" fmla="*/ 48 h 54"/>
                <a:gd name="T42" fmla="*/ 84 w 120"/>
                <a:gd name="T43" fmla="*/ 48 h 54"/>
                <a:gd name="T44" fmla="*/ 96 w 120"/>
                <a:gd name="T45" fmla="*/ 54 h 54"/>
                <a:gd name="T46" fmla="*/ 96 w 120"/>
                <a:gd name="T47" fmla="*/ 54 h 54"/>
                <a:gd name="T48" fmla="*/ 90 w 120"/>
                <a:gd name="T49" fmla="*/ 48 h 54"/>
                <a:gd name="T50" fmla="*/ 84 w 120"/>
                <a:gd name="T51" fmla="*/ 42 h 54"/>
                <a:gd name="T52" fmla="*/ 78 w 120"/>
                <a:gd name="T53" fmla="*/ 36 h 54"/>
                <a:gd name="T54" fmla="*/ 78 w 120"/>
                <a:gd name="T55" fmla="*/ 36 h 54"/>
                <a:gd name="T56" fmla="*/ 78 w 120"/>
                <a:gd name="T57" fmla="*/ 36 h 54"/>
                <a:gd name="T58" fmla="*/ 90 w 120"/>
                <a:gd name="T59" fmla="*/ 36 h 54"/>
                <a:gd name="T60" fmla="*/ 108 w 120"/>
                <a:gd name="T61" fmla="*/ 42 h 54"/>
                <a:gd name="T62" fmla="*/ 114 w 120"/>
                <a:gd name="T63" fmla="*/ 42 h 54"/>
                <a:gd name="T64" fmla="*/ 120 w 120"/>
                <a:gd name="T65" fmla="*/ 42 h 54"/>
                <a:gd name="T66" fmla="*/ 120 w 120"/>
                <a:gd name="T67" fmla="*/ 36 h 54"/>
                <a:gd name="T68" fmla="*/ 114 w 120"/>
                <a:gd name="T69" fmla="*/ 36 h 54"/>
                <a:gd name="T70" fmla="*/ 102 w 120"/>
                <a:gd name="T71" fmla="*/ 36 h 54"/>
                <a:gd name="T72" fmla="*/ 90 w 120"/>
                <a:gd name="T73" fmla="*/ 30 h 54"/>
                <a:gd name="T74" fmla="*/ 84 w 120"/>
                <a:gd name="T75" fmla="*/ 30 h 54"/>
                <a:gd name="T76" fmla="*/ 84 w 120"/>
                <a:gd name="T77" fmla="*/ 24 h 54"/>
                <a:gd name="T78" fmla="*/ 90 w 120"/>
                <a:gd name="T79" fmla="*/ 18 h 54"/>
                <a:gd name="T80" fmla="*/ 96 w 120"/>
                <a:gd name="T81" fmla="*/ 18 h 54"/>
                <a:gd name="T82" fmla="*/ 96 w 120"/>
                <a:gd name="T83" fmla="*/ 18 h 54"/>
                <a:gd name="T84" fmla="*/ 90 w 120"/>
                <a:gd name="T85" fmla="*/ 12 h 54"/>
                <a:gd name="T86" fmla="*/ 84 w 120"/>
                <a:gd name="T87" fmla="*/ 12 h 54"/>
                <a:gd name="T88" fmla="*/ 78 w 120"/>
                <a:gd name="T89" fmla="*/ 18 h 54"/>
                <a:gd name="T90" fmla="*/ 78 w 120"/>
                <a:gd name="T91" fmla="*/ 18 h 54"/>
                <a:gd name="T92" fmla="*/ 72 w 120"/>
                <a:gd name="T93" fmla="*/ 24 h 54"/>
                <a:gd name="T94" fmla="*/ 66 w 120"/>
                <a:gd name="T95" fmla="*/ 24 h 54"/>
                <a:gd name="T96" fmla="*/ 60 w 120"/>
                <a:gd name="T97" fmla="*/ 18 h 54"/>
                <a:gd name="T98" fmla="*/ 54 w 120"/>
                <a:gd name="T99" fmla="*/ 18 h 54"/>
                <a:gd name="T100" fmla="*/ 48 w 120"/>
                <a:gd name="T101" fmla="*/ 18 h 54"/>
                <a:gd name="T102" fmla="*/ 54 w 120"/>
                <a:gd name="T103" fmla="*/ 6 h 54"/>
                <a:gd name="T104" fmla="*/ 66 w 120"/>
                <a:gd name="T105" fmla="*/ 0 h 54"/>
                <a:gd name="T106" fmla="*/ 66 w 120"/>
                <a:gd name="T107" fmla="*/ 0 h 54"/>
                <a:gd name="T108" fmla="*/ 60 w 120"/>
                <a:gd name="T109" fmla="*/ 0 h 54"/>
                <a:gd name="T110" fmla="*/ 54 w 120"/>
                <a:gd name="T111" fmla="*/ 6 h 54"/>
                <a:gd name="T112" fmla="*/ 42 w 120"/>
                <a:gd name="T113" fmla="*/ 6 h 54"/>
                <a:gd name="T114" fmla="*/ 42 w 120"/>
                <a:gd name="T115" fmla="*/ 12 h 54"/>
                <a:gd name="T116" fmla="*/ 36 w 120"/>
                <a:gd name="T117" fmla="*/ 18 h 54"/>
                <a:gd name="T118" fmla="*/ 24 w 120"/>
                <a:gd name="T119" fmla="*/ 18 h 54"/>
                <a:gd name="T120" fmla="*/ 12 w 120"/>
                <a:gd name="T121" fmla="*/ 18 h 54"/>
                <a:gd name="T122" fmla="*/ 6 w 120"/>
                <a:gd name="T123" fmla="*/ 18 h 5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0"/>
                <a:gd name="T187" fmla="*/ 0 h 54"/>
                <a:gd name="T188" fmla="*/ 120 w 120"/>
                <a:gd name="T189" fmla="*/ 54 h 5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0" h="54">
                  <a:moveTo>
                    <a:pt x="0" y="18"/>
                  </a:moveTo>
                  <a:lnTo>
                    <a:pt x="6" y="18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24"/>
                  </a:lnTo>
                  <a:lnTo>
                    <a:pt x="36" y="24"/>
                  </a:lnTo>
                  <a:lnTo>
                    <a:pt x="42" y="24"/>
                  </a:lnTo>
                  <a:lnTo>
                    <a:pt x="42" y="30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54" y="42"/>
                  </a:lnTo>
                  <a:lnTo>
                    <a:pt x="48" y="36"/>
                  </a:lnTo>
                  <a:lnTo>
                    <a:pt x="48" y="30"/>
                  </a:lnTo>
                  <a:lnTo>
                    <a:pt x="48" y="24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0" y="30"/>
                  </a:lnTo>
                  <a:lnTo>
                    <a:pt x="66" y="30"/>
                  </a:lnTo>
                  <a:lnTo>
                    <a:pt x="72" y="30"/>
                  </a:lnTo>
                  <a:lnTo>
                    <a:pt x="72" y="36"/>
                  </a:lnTo>
                  <a:lnTo>
                    <a:pt x="78" y="42"/>
                  </a:lnTo>
                  <a:lnTo>
                    <a:pt x="78" y="48"/>
                  </a:lnTo>
                  <a:lnTo>
                    <a:pt x="84" y="48"/>
                  </a:lnTo>
                  <a:lnTo>
                    <a:pt x="90" y="54"/>
                  </a:lnTo>
                  <a:lnTo>
                    <a:pt x="96" y="54"/>
                  </a:lnTo>
                  <a:lnTo>
                    <a:pt x="90" y="48"/>
                  </a:lnTo>
                  <a:lnTo>
                    <a:pt x="84" y="42"/>
                  </a:lnTo>
                  <a:lnTo>
                    <a:pt x="78" y="36"/>
                  </a:lnTo>
                  <a:lnTo>
                    <a:pt x="78" y="30"/>
                  </a:lnTo>
                  <a:lnTo>
                    <a:pt x="78" y="36"/>
                  </a:lnTo>
                  <a:lnTo>
                    <a:pt x="84" y="36"/>
                  </a:lnTo>
                  <a:lnTo>
                    <a:pt x="90" y="36"/>
                  </a:lnTo>
                  <a:lnTo>
                    <a:pt x="96" y="36"/>
                  </a:lnTo>
                  <a:lnTo>
                    <a:pt x="108" y="42"/>
                  </a:lnTo>
                  <a:lnTo>
                    <a:pt x="114" y="42"/>
                  </a:lnTo>
                  <a:lnTo>
                    <a:pt x="120" y="42"/>
                  </a:lnTo>
                  <a:lnTo>
                    <a:pt x="120" y="36"/>
                  </a:lnTo>
                  <a:lnTo>
                    <a:pt x="114" y="36"/>
                  </a:lnTo>
                  <a:lnTo>
                    <a:pt x="108" y="36"/>
                  </a:lnTo>
                  <a:lnTo>
                    <a:pt x="102" y="36"/>
                  </a:lnTo>
                  <a:lnTo>
                    <a:pt x="96" y="30"/>
                  </a:lnTo>
                  <a:lnTo>
                    <a:pt x="90" y="30"/>
                  </a:lnTo>
                  <a:lnTo>
                    <a:pt x="84" y="30"/>
                  </a:lnTo>
                  <a:lnTo>
                    <a:pt x="78" y="24"/>
                  </a:lnTo>
                  <a:lnTo>
                    <a:pt x="84" y="24"/>
                  </a:lnTo>
                  <a:lnTo>
                    <a:pt x="90" y="18"/>
                  </a:lnTo>
                  <a:lnTo>
                    <a:pt x="96" y="18"/>
                  </a:lnTo>
                  <a:lnTo>
                    <a:pt x="96" y="12"/>
                  </a:lnTo>
                  <a:lnTo>
                    <a:pt x="90" y="12"/>
                  </a:lnTo>
                  <a:lnTo>
                    <a:pt x="84" y="12"/>
                  </a:lnTo>
                  <a:lnTo>
                    <a:pt x="84" y="18"/>
                  </a:lnTo>
                  <a:lnTo>
                    <a:pt x="78" y="18"/>
                  </a:lnTo>
                  <a:lnTo>
                    <a:pt x="72" y="24"/>
                  </a:lnTo>
                  <a:lnTo>
                    <a:pt x="66" y="24"/>
                  </a:lnTo>
                  <a:lnTo>
                    <a:pt x="60" y="24"/>
                  </a:lnTo>
                  <a:lnTo>
                    <a:pt x="60" y="18"/>
                  </a:lnTo>
                  <a:lnTo>
                    <a:pt x="54" y="18"/>
                  </a:lnTo>
                  <a:lnTo>
                    <a:pt x="48" y="18"/>
                  </a:lnTo>
                  <a:lnTo>
                    <a:pt x="54" y="12"/>
                  </a:lnTo>
                  <a:lnTo>
                    <a:pt x="54" y="6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54" y="6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42" y="12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18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38" name="Freeform 223"/>
            <p:cNvSpPr>
              <a:spLocks/>
            </p:cNvSpPr>
            <p:nvPr/>
          </p:nvSpPr>
          <p:spPr bwMode="auto">
            <a:xfrm>
              <a:off x="4743" y="2139"/>
              <a:ext cx="102" cy="107"/>
            </a:xfrm>
            <a:custGeom>
              <a:avLst/>
              <a:gdLst>
                <a:gd name="T0" fmla="*/ 6 w 102"/>
                <a:gd name="T1" fmla="*/ 6 h 107"/>
                <a:gd name="T2" fmla="*/ 18 w 102"/>
                <a:gd name="T3" fmla="*/ 12 h 107"/>
                <a:gd name="T4" fmla="*/ 18 w 102"/>
                <a:gd name="T5" fmla="*/ 23 h 107"/>
                <a:gd name="T6" fmla="*/ 18 w 102"/>
                <a:gd name="T7" fmla="*/ 47 h 107"/>
                <a:gd name="T8" fmla="*/ 18 w 102"/>
                <a:gd name="T9" fmla="*/ 47 h 107"/>
                <a:gd name="T10" fmla="*/ 24 w 102"/>
                <a:gd name="T11" fmla="*/ 29 h 107"/>
                <a:gd name="T12" fmla="*/ 24 w 102"/>
                <a:gd name="T13" fmla="*/ 23 h 107"/>
                <a:gd name="T14" fmla="*/ 30 w 102"/>
                <a:gd name="T15" fmla="*/ 23 h 107"/>
                <a:gd name="T16" fmla="*/ 36 w 102"/>
                <a:gd name="T17" fmla="*/ 29 h 107"/>
                <a:gd name="T18" fmla="*/ 42 w 102"/>
                <a:gd name="T19" fmla="*/ 41 h 107"/>
                <a:gd name="T20" fmla="*/ 48 w 102"/>
                <a:gd name="T21" fmla="*/ 53 h 107"/>
                <a:gd name="T22" fmla="*/ 48 w 102"/>
                <a:gd name="T23" fmla="*/ 71 h 107"/>
                <a:gd name="T24" fmla="*/ 48 w 102"/>
                <a:gd name="T25" fmla="*/ 71 h 107"/>
                <a:gd name="T26" fmla="*/ 54 w 102"/>
                <a:gd name="T27" fmla="*/ 53 h 107"/>
                <a:gd name="T28" fmla="*/ 60 w 102"/>
                <a:gd name="T29" fmla="*/ 53 h 107"/>
                <a:gd name="T30" fmla="*/ 72 w 102"/>
                <a:gd name="T31" fmla="*/ 65 h 107"/>
                <a:gd name="T32" fmla="*/ 84 w 102"/>
                <a:gd name="T33" fmla="*/ 83 h 107"/>
                <a:gd name="T34" fmla="*/ 90 w 102"/>
                <a:gd name="T35" fmla="*/ 101 h 107"/>
                <a:gd name="T36" fmla="*/ 96 w 102"/>
                <a:gd name="T37" fmla="*/ 107 h 107"/>
                <a:gd name="T38" fmla="*/ 102 w 102"/>
                <a:gd name="T39" fmla="*/ 107 h 107"/>
                <a:gd name="T40" fmla="*/ 96 w 102"/>
                <a:gd name="T41" fmla="*/ 101 h 107"/>
                <a:gd name="T42" fmla="*/ 90 w 102"/>
                <a:gd name="T43" fmla="*/ 83 h 107"/>
                <a:gd name="T44" fmla="*/ 78 w 102"/>
                <a:gd name="T45" fmla="*/ 65 h 107"/>
                <a:gd name="T46" fmla="*/ 66 w 102"/>
                <a:gd name="T47" fmla="*/ 53 h 107"/>
                <a:gd name="T48" fmla="*/ 66 w 102"/>
                <a:gd name="T49" fmla="*/ 47 h 107"/>
                <a:gd name="T50" fmla="*/ 72 w 102"/>
                <a:gd name="T51" fmla="*/ 41 h 107"/>
                <a:gd name="T52" fmla="*/ 78 w 102"/>
                <a:gd name="T53" fmla="*/ 41 h 107"/>
                <a:gd name="T54" fmla="*/ 78 w 102"/>
                <a:gd name="T55" fmla="*/ 41 h 107"/>
                <a:gd name="T56" fmla="*/ 90 w 102"/>
                <a:gd name="T57" fmla="*/ 47 h 107"/>
                <a:gd name="T58" fmla="*/ 90 w 102"/>
                <a:gd name="T59" fmla="*/ 47 h 107"/>
                <a:gd name="T60" fmla="*/ 84 w 102"/>
                <a:gd name="T61" fmla="*/ 41 h 107"/>
                <a:gd name="T62" fmla="*/ 78 w 102"/>
                <a:gd name="T63" fmla="*/ 35 h 107"/>
                <a:gd name="T64" fmla="*/ 66 w 102"/>
                <a:gd name="T65" fmla="*/ 35 h 107"/>
                <a:gd name="T66" fmla="*/ 60 w 102"/>
                <a:gd name="T67" fmla="*/ 35 h 107"/>
                <a:gd name="T68" fmla="*/ 54 w 102"/>
                <a:gd name="T69" fmla="*/ 35 h 107"/>
                <a:gd name="T70" fmla="*/ 48 w 102"/>
                <a:gd name="T71" fmla="*/ 35 h 107"/>
                <a:gd name="T72" fmla="*/ 42 w 102"/>
                <a:gd name="T73" fmla="*/ 29 h 107"/>
                <a:gd name="T74" fmla="*/ 36 w 102"/>
                <a:gd name="T75" fmla="*/ 23 h 107"/>
                <a:gd name="T76" fmla="*/ 36 w 102"/>
                <a:gd name="T77" fmla="*/ 23 h 107"/>
                <a:gd name="T78" fmla="*/ 42 w 102"/>
                <a:gd name="T79" fmla="*/ 18 h 107"/>
                <a:gd name="T80" fmla="*/ 48 w 102"/>
                <a:gd name="T81" fmla="*/ 18 h 107"/>
                <a:gd name="T82" fmla="*/ 54 w 102"/>
                <a:gd name="T83" fmla="*/ 18 h 107"/>
                <a:gd name="T84" fmla="*/ 60 w 102"/>
                <a:gd name="T85" fmla="*/ 18 h 107"/>
                <a:gd name="T86" fmla="*/ 60 w 102"/>
                <a:gd name="T87" fmla="*/ 18 h 107"/>
                <a:gd name="T88" fmla="*/ 54 w 102"/>
                <a:gd name="T89" fmla="*/ 18 h 107"/>
                <a:gd name="T90" fmla="*/ 48 w 102"/>
                <a:gd name="T91" fmla="*/ 18 h 107"/>
                <a:gd name="T92" fmla="*/ 36 w 102"/>
                <a:gd name="T93" fmla="*/ 18 h 107"/>
                <a:gd name="T94" fmla="*/ 30 w 102"/>
                <a:gd name="T95" fmla="*/ 18 h 107"/>
                <a:gd name="T96" fmla="*/ 24 w 102"/>
                <a:gd name="T97" fmla="*/ 18 h 107"/>
                <a:gd name="T98" fmla="*/ 18 w 102"/>
                <a:gd name="T99" fmla="*/ 12 h 107"/>
                <a:gd name="T100" fmla="*/ 12 w 102"/>
                <a:gd name="T101" fmla="*/ 6 h 107"/>
                <a:gd name="T102" fmla="*/ 6 w 102"/>
                <a:gd name="T103" fmla="*/ 0 h 10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2"/>
                <a:gd name="T157" fmla="*/ 0 h 107"/>
                <a:gd name="T158" fmla="*/ 102 w 102"/>
                <a:gd name="T159" fmla="*/ 107 h 10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2" h="107">
                  <a:moveTo>
                    <a:pt x="0" y="0"/>
                  </a:moveTo>
                  <a:lnTo>
                    <a:pt x="6" y="6"/>
                  </a:lnTo>
                  <a:lnTo>
                    <a:pt x="12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8" y="23"/>
                  </a:lnTo>
                  <a:lnTo>
                    <a:pt x="18" y="35"/>
                  </a:lnTo>
                  <a:lnTo>
                    <a:pt x="18" y="47"/>
                  </a:lnTo>
                  <a:lnTo>
                    <a:pt x="18" y="59"/>
                  </a:lnTo>
                  <a:lnTo>
                    <a:pt x="18" y="47"/>
                  </a:lnTo>
                  <a:lnTo>
                    <a:pt x="18" y="35"/>
                  </a:lnTo>
                  <a:lnTo>
                    <a:pt x="24" y="29"/>
                  </a:lnTo>
                  <a:lnTo>
                    <a:pt x="24" y="23"/>
                  </a:lnTo>
                  <a:lnTo>
                    <a:pt x="30" y="23"/>
                  </a:lnTo>
                  <a:lnTo>
                    <a:pt x="36" y="29"/>
                  </a:lnTo>
                  <a:lnTo>
                    <a:pt x="36" y="35"/>
                  </a:lnTo>
                  <a:lnTo>
                    <a:pt x="42" y="41"/>
                  </a:lnTo>
                  <a:lnTo>
                    <a:pt x="48" y="47"/>
                  </a:lnTo>
                  <a:lnTo>
                    <a:pt x="48" y="53"/>
                  </a:lnTo>
                  <a:lnTo>
                    <a:pt x="42" y="65"/>
                  </a:lnTo>
                  <a:lnTo>
                    <a:pt x="48" y="71"/>
                  </a:lnTo>
                  <a:lnTo>
                    <a:pt x="54" y="83"/>
                  </a:lnTo>
                  <a:lnTo>
                    <a:pt x="48" y="71"/>
                  </a:lnTo>
                  <a:lnTo>
                    <a:pt x="48" y="65"/>
                  </a:lnTo>
                  <a:lnTo>
                    <a:pt x="54" y="53"/>
                  </a:lnTo>
                  <a:lnTo>
                    <a:pt x="54" y="47"/>
                  </a:lnTo>
                  <a:lnTo>
                    <a:pt x="60" y="53"/>
                  </a:lnTo>
                  <a:lnTo>
                    <a:pt x="66" y="59"/>
                  </a:lnTo>
                  <a:lnTo>
                    <a:pt x="72" y="65"/>
                  </a:lnTo>
                  <a:lnTo>
                    <a:pt x="78" y="77"/>
                  </a:lnTo>
                  <a:lnTo>
                    <a:pt x="84" y="83"/>
                  </a:lnTo>
                  <a:lnTo>
                    <a:pt x="90" y="95"/>
                  </a:lnTo>
                  <a:lnTo>
                    <a:pt x="90" y="101"/>
                  </a:lnTo>
                  <a:lnTo>
                    <a:pt x="96" y="107"/>
                  </a:lnTo>
                  <a:lnTo>
                    <a:pt x="102" y="107"/>
                  </a:lnTo>
                  <a:lnTo>
                    <a:pt x="96" y="101"/>
                  </a:lnTo>
                  <a:lnTo>
                    <a:pt x="90" y="89"/>
                  </a:lnTo>
                  <a:lnTo>
                    <a:pt x="90" y="83"/>
                  </a:lnTo>
                  <a:lnTo>
                    <a:pt x="84" y="77"/>
                  </a:lnTo>
                  <a:lnTo>
                    <a:pt x="78" y="65"/>
                  </a:lnTo>
                  <a:lnTo>
                    <a:pt x="72" y="59"/>
                  </a:lnTo>
                  <a:lnTo>
                    <a:pt x="66" y="53"/>
                  </a:lnTo>
                  <a:lnTo>
                    <a:pt x="60" y="47"/>
                  </a:lnTo>
                  <a:lnTo>
                    <a:pt x="66" y="47"/>
                  </a:lnTo>
                  <a:lnTo>
                    <a:pt x="66" y="41"/>
                  </a:lnTo>
                  <a:lnTo>
                    <a:pt x="72" y="41"/>
                  </a:lnTo>
                  <a:lnTo>
                    <a:pt x="78" y="41"/>
                  </a:lnTo>
                  <a:lnTo>
                    <a:pt x="84" y="41"/>
                  </a:lnTo>
                  <a:lnTo>
                    <a:pt x="90" y="47"/>
                  </a:lnTo>
                  <a:lnTo>
                    <a:pt x="90" y="41"/>
                  </a:lnTo>
                  <a:lnTo>
                    <a:pt x="84" y="41"/>
                  </a:lnTo>
                  <a:lnTo>
                    <a:pt x="84" y="35"/>
                  </a:lnTo>
                  <a:lnTo>
                    <a:pt x="78" y="35"/>
                  </a:lnTo>
                  <a:lnTo>
                    <a:pt x="72" y="35"/>
                  </a:lnTo>
                  <a:lnTo>
                    <a:pt x="66" y="35"/>
                  </a:lnTo>
                  <a:lnTo>
                    <a:pt x="60" y="35"/>
                  </a:lnTo>
                  <a:lnTo>
                    <a:pt x="54" y="41"/>
                  </a:lnTo>
                  <a:lnTo>
                    <a:pt x="54" y="35"/>
                  </a:lnTo>
                  <a:lnTo>
                    <a:pt x="48" y="35"/>
                  </a:lnTo>
                  <a:lnTo>
                    <a:pt x="42" y="29"/>
                  </a:lnTo>
                  <a:lnTo>
                    <a:pt x="42" y="23"/>
                  </a:lnTo>
                  <a:lnTo>
                    <a:pt x="36" y="23"/>
                  </a:lnTo>
                  <a:lnTo>
                    <a:pt x="42" y="23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54" y="18"/>
                  </a:lnTo>
                  <a:lnTo>
                    <a:pt x="60" y="18"/>
                  </a:lnTo>
                  <a:lnTo>
                    <a:pt x="54" y="18"/>
                  </a:lnTo>
                  <a:lnTo>
                    <a:pt x="48" y="18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39" name="Freeform 224"/>
            <p:cNvSpPr>
              <a:spLocks/>
            </p:cNvSpPr>
            <p:nvPr/>
          </p:nvSpPr>
          <p:spPr bwMode="auto">
            <a:xfrm>
              <a:off x="4666" y="2151"/>
              <a:ext cx="71" cy="125"/>
            </a:xfrm>
            <a:custGeom>
              <a:avLst/>
              <a:gdLst>
                <a:gd name="T0" fmla="*/ 41 w 71"/>
                <a:gd name="T1" fmla="*/ 11 h 125"/>
                <a:gd name="T2" fmla="*/ 35 w 71"/>
                <a:gd name="T3" fmla="*/ 23 h 125"/>
                <a:gd name="T4" fmla="*/ 18 w 71"/>
                <a:gd name="T5" fmla="*/ 29 h 125"/>
                <a:gd name="T6" fmla="*/ 6 w 71"/>
                <a:gd name="T7" fmla="*/ 35 h 125"/>
                <a:gd name="T8" fmla="*/ 6 w 71"/>
                <a:gd name="T9" fmla="*/ 47 h 125"/>
                <a:gd name="T10" fmla="*/ 12 w 71"/>
                <a:gd name="T11" fmla="*/ 41 h 125"/>
                <a:gd name="T12" fmla="*/ 24 w 71"/>
                <a:gd name="T13" fmla="*/ 35 h 125"/>
                <a:gd name="T14" fmla="*/ 35 w 71"/>
                <a:gd name="T15" fmla="*/ 29 h 125"/>
                <a:gd name="T16" fmla="*/ 35 w 71"/>
                <a:gd name="T17" fmla="*/ 41 h 125"/>
                <a:gd name="T18" fmla="*/ 24 w 71"/>
                <a:gd name="T19" fmla="*/ 53 h 125"/>
                <a:gd name="T20" fmla="*/ 12 w 71"/>
                <a:gd name="T21" fmla="*/ 59 h 125"/>
                <a:gd name="T22" fmla="*/ 0 w 71"/>
                <a:gd name="T23" fmla="*/ 65 h 125"/>
                <a:gd name="T24" fmla="*/ 0 w 71"/>
                <a:gd name="T25" fmla="*/ 71 h 125"/>
                <a:gd name="T26" fmla="*/ 6 w 71"/>
                <a:gd name="T27" fmla="*/ 65 h 125"/>
                <a:gd name="T28" fmla="*/ 18 w 71"/>
                <a:gd name="T29" fmla="*/ 59 h 125"/>
                <a:gd name="T30" fmla="*/ 30 w 71"/>
                <a:gd name="T31" fmla="*/ 59 h 125"/>
                <a:gd name="T32" fmla="*/ 30 w 71"/>
                <a:gd name="T33" fmla="*/ 71 h 125"/>
                <a:gd name="T34" fmla="*/ 24 w 71"/>
                <a:gd name="T35" fmla="*/ 77 h 125"/>
                <a:gd name="T36" fmla="*/ 12 w 71"/>
                <a:gd name="T37" fmla="*/ 89 h 125"/>
                <a:gd name="T38" fmla="*/ 6 w 71"/>
                <a:gd name="T39" fmla="*/ 95 h 125"/>
                <a:gd name="T40" fmla="*/ 6 w 71"/>
                <a:gd name="T41" fmla="*/ 95 h 125"/>
                <a:gd name="T42" fmla="*/ 18 w 71"/>
                <a:gd name="T43" fmla="*/ 89 h 125"/>
                <a:gd name="T44" fmla="*/ 24 w 71"/>
                <a:gd name="T45" fmla="*/ 83 h 125"/>
                <a:gd name="T46" fmla="*/ 18 w 71"/>
                <a:gd name="T47" fmla="*/ 95 h 125"/>
                <a:gd name="T48" fmla="*/ 12 w 71"/>
                <a:gd name="T49" fmla="*/ 113 h 125"/>
                <a:gd name="T50" fmla="*/ 0 w 71"/>
                <a:gd name="T51" fmla="*/ 125 h 125"/>
                <a:gd name="T52" fmla="*/ 0 w 71"/>
                <a:gd name="T53" fmla="*/ 125 h 125"/>
                <a:gd name="T54" fmla="*/ 12 w 71"/>
                <a:gd name="T55" fmla="*/ 119 h 125"/>
                <a:gd name="T56" fmla="*/ 24 w 71"/>
                <a:gd name="T57" fmla="*/ 101 h 125"/>
                <a:gd name="T58" fmla="*/ 35 w 71"/>
                <a:gd name="T59" fmla="*/ 83 h 125"/>
                <a:gd name="T60" fmla="*/ 41 w 71"/>
                <a:gd name="T61" fmla="*/ 101 h 125"/>
                <a:gd name="T62" fmla="*/ 41 w 71"/>
                <a:gd name="T63" fmla="*/ 107 h 125"/>
                <a:gd name="T64" fmla="*/ 47 w 71"/>
                <a:gd name="T65" fmla="*/ 101 h 125"/>
                <a:gd name="T66" fmla="*/ 47 w 71"/>
                <a:gd name="T67" fmla="*/ 89 h 125"/>
                <a:gd name="T68" fmla="*/ 35 w 71"/>
                <a:gd name="T69" fmla="*/ 77 h 125"/>
                <a:gd name="T70" fmla="*/ 41 w 71"/>
                <a:gd name="T71" fmla="*/ 59 h 125"/>
                <a:gd name="T72" fmla="*/ 41 w 71"/>
                <a:gd name="T73" fmla="*/ 53 h 125"/>
                <a:gd name="T74" fmla="*/ 53 w 71"/>
                <a:gd name="T75" fmla="*/ 59 h 125"/>
                <a:gd name="T76" fmla="*/ 59 w 71"/>
                <a:gd name="T77" fmla="*/ 77 h 125"/>
                <a:gd name="T78" fmla="*/ 65 w 71"/>
                <a:gd name="T79" fmla="*/ 77 h 125"/>
                <a:gd name="T80" fmla="*/ 65 w 71"/>
                <a:gd name="T81" fmla="*/ 65 h 125"/>
                <a:gd name="T82" fmla="*/ 59 w 71"/>
                <a:gd name="T83" fmla="*/ 53 h 125"/>
                <a:gd name="T84" fmla="*/ 41 w 71"/>
                <a:gd name="T85" fmla="*/ 47 h 125"/>
                <a:gd name="T86" fmla="*/ 47 w 71"/>
                <a:gd name="T87" fmla="*/ 29 h 125"/>
                <a:gd name="T88" fmla="*/ 53 w 71"/>
                <a:gd name="T89" fmla="*/ 29 h 125"/>
                <a:gd name="T90" fmla="*/ 59 w 71"/>
                <a:gd name="T91" fmla="*/ 35 h 125"/>
                <a:gd name="T92" fmla="*/ 65 w 71"/>
                <a:gd name="T93" fmla="*/ 41 h 125"/>
                <a:gd name="T94" fmla="*/ 71 w 71"/>
                <a:gd name="T95" fmla="*/ 47 h 125"/>
                <a:gd name="T96" fmla="*/ 65 w 71"/>
                <a:gd name="T97" fmla="*/ 35 h 125"/>
                <a:gd name="T98" fmla="*/ 59 w 71"/>
                <a:gd name="T99" fmla="*/ 23 h 125"/>
                <a:gd name="T100" fmla="*/ 53 w 71"/>
                <a:gd name="T101" fmla="*/ 17 h 125"/>
                <a:gd name="T102" fmla="*/ 53 w 71"/>
                <a:gd name="T103" fmla="*/ 6 h 125"/>
                <a:gd name="T104" fmla="*/ 47 w 71"/>
                <a:gd name="T105" fmla="*/ 0 h 12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1"/>
                <a:gd name="T160" fmla="*/ 0 h 125"/>
                <a:gd name="T161" fmla="*/ 71 w 71"/>
                <a:gd name="T162" fmla="*/ 125 h 12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1" h="125">
                  <a:moveTo>
                    <a:pt x="47" y="6"/>
                  </a:moveTo>
                  <a:lnTo>
                    <a:pt x="41" y="11"/>
                  </a:lnTo>
                  <a:lnTo>
                    <a:pt x="41" y="17"/>
                  </a:lnTo>
                  <a:lnTo>
                    <a:pt x="35" y="23"/>
                  </a:lnTo>
                  <a:lnTo>
                    <a:pt x="30" y="23"/>
                  </a:lnTo>
                  <a:lnTo>
                    <a:pt x="24" y="23"/>
                  </a:lnTo>
                  <a:lnTo>
                    <a:pt x="18" y="29"/>
                  </a:lnTo>
                  <a:lnTo>
                    <a:pt x="12" y="29"/>
                  </a:lnTo>
                  <a:lnTo>
                    <a:pt x="12" y="35"/>
                  </a:lnTo>
                  <a:lnTo>
                    <a:pt x="6" y="35"/>
                  </a:lnTo>
                  <a:lnTo>
                    <a:pt x="6" y="41"/>
                  </a:lnTo>
                  <a:lnTo>
                    <a:pt x="6" y="47"/>
                  </a:lnTo>
                  <a:lnTo>
                    <a:pt x="6" y="41"/>
                  </a:lnTo>
                  <a:lnTo>
                    <a:pt x="12" y="41"/>
                  </a:lnTo>
                  <a:lnTo>
                    <a:pt x="12" y="35"/>
                  </a:lnTo>
                  <a:lnTo>
                    <a:pt x="18" y="35"/>
                  </a:lnTo>
                  <a:lnTo>
                    <a:pt x="24" y="35"/>
                  </a:lnTo>
                  <a:lnTo>
                    <a:pt x="24" y="29"/>
                  </a:lnTo>
                  <a:lnTo>
                    <a:pt x="30" y="29"/>
                  </a:lnTo>
                  <a:lnTo>
                    <a:pt x="35" y="29"/>
                  </a:lnTo>
                  <a:lnTo>
                    <a:pt x="35" y="35"/>
                  </a:lnTo>
                  <a:lnTo>
                    <a:pt x="35" y="41"/>
                  </a:lnTo>
                  <a:lnTo>
                    <a:pt x="35" y="47"/>
                  </a:lnTo>
                  <a:lnTo>
                    <a:pt x="30" y="47"/>
                  </a:lnTo>
                  <a:lnTo>
                    <a:pt x="24" y="53"/>
                  </a:lnTo>
                  <a:lnTo>
                    <a:pt x="18" y="53"/>
                  </a:lnTo>
                  <a:lnTo>
                    <a:pt x="12" y="59"/>
                  </a:lnTo>
                  <a:lnTo>
                    <a:pt x="6" y="59"/>
                  </a:lnTo>
                  <a:lnTo>
                    <a:pt x="6" y="65"/>
                  </a:lnTo>
                  <a:lnTo>
                    <a:pt x="0" y="65"/>
                  </a:lnTo>
                  <a:lnTo>
                    <a:pt x="0" y="71"/>
                  </a:lnTo>
                  <a:lnTo>
                    <a:pt x="6" y="71"/>
                  </a:lnTo>
                  <a:lnTo>
                    <a:pt x="6" y="65"/>
                  </a:lnTo>
                  <a:lnTo>
                    <a:pt x="12" y="65"/>
                  </a:lnTo>
                  <a:lnTo>
                    <a:pt x="18" y="59"/>
                  </a:lnTo>
                  <a:lnTo>
                    <a:pt x="24" y="59"/>
                  </a:lnTo>
                  <a:lnTo>
                    <a:pt x="30" y="59"/>
                  </a:lnTo>
                  <a:lnTo>
                    <a:pt x="30" y="65"/>
                  </a:lnTo>
                  <a:lnTo>
                    <a:pt x="30" y="71"/>
                  </a:lnTo>
                  <a:lnTo>
                    <a:pt x="30" y="77"/>
                  </a:lnTo>
                  <a:lnTo>
                    <a:pt x="24" y="77"/>
                  </a:lnTo>
                  <a:lnTo>
                    <a:pt x="18" y="83"/>
                  </a:lnTo>
                  <a:lnTo>
                    <a:pt x="12" y="83"/>
                  </a:lnTo>
                  <a:lnTo>
                    <a:pt x="12" y="89"/>
                  </a:lnTo>
                  <a:lnTo>
                    <a:pt x="6" y="89"/>
                  </a:lnTo>
                  <a:lnTo>
                    <a:pt x="6" y="95"/>
                  </a:lnTo>
                  <a:lnTo>
                    <a:pt x="0" y="101"/>
                  </a:lnTo>
                  <a:lnTo>
                    <a:pt x="6" y="95"/>
                  </a:lnTo>
                  <a:lnTo>
                    <a:pt x="12" y="89"/>
                  </a:lnTo>
                  <a:lnTo>
                    <a:pt x="18" y="89"/>
                  </a:lnTo>
                  <a:lnTo>
                    <a:pt x="18" y="83"/>
                  </a:lnTo>
                  <a:lnTo>
                    <a:pt x="24" y="83"/>
                  </a:lnTo>
                  <a:lnTo>
                    <a:pt x="24" y="89"/>
                  </a:lnTo>
                  <a:lnTo>
                    <a:pt x="24" y="95"/>
                  </a:lnTo>
                  <a:lnTo>
                    <a:pt x="18" y="95"/>
                  </a:lnTo>
                  <a:lnTo>
                    <a:pt x="18" y="101"/>
                  </a:lnTo>
                  <a:lnTo>
                    <a:pt x="12" y="107"/>
                  </a:lnTo>
                  <a:lnTo>
                    <a:pt x="12" y="113"/>
                  </a:lnTo>
                  <a:lnTo>
                    <a:pt x="6" y="119"/>
                  </a:lnTo>
                  <a:lnTo>
                    <a:pt x="0" y="119"/>
                  </a:lnTo>
                  <a:lnTo>
                    <a:pt x="0" y="125"/>
                  </a:lnTo>
                  <a:lnTo>
                    <a:pt x="6" y="125"/>
                  </a:lnTo>
                  <a:lnTo>
                    <a:pt x="6" y="119"/>
                  </a:lnTo>
                  <a:lnTo>
                    <a:pt x="12" y="119"/>
                  </a:lnTo>
                  <a:lnTo>
                    <a:pt x="18" y="113"/>
                  </a:lnTo>
                  <a:lnTo>
                    <a:pt x="24" y="107"/>
                  </a:lnTo>
                  <a:lnTo>
                    <a:pt x="24" y="101"/>
                  </a:lnTo>
                  <a:lnTo>
                    <a:pt x="30" y="89"/>
                  </a:lnTo>
                  <a:lnTo>
                    <a:pt x="30" y="83"/>
                  </a:lnTo>
                  <a:lnTo>
                    <a:pt x="35" y="83"/>
                  </a:lnTo>
                  <a:lnTo>
                    <a:pt x="41" y="89"/>
                  </a:lnTo>
                  <a:lnTo>
                    <a:pt x="41" y="95"/>
                  </a:lnTo>
                  <a:lnTo>
                    <a:pt x="41" y="101"/>
                  </a:lnTo>
                  <a:lnTo>
                    <a:pt x="41" y="107"/>
                  </a:lnTo>
                  <a:lnTo>
                    <a:pt x="47" y="107"/>
                  </a:lnTo>
                  <a:lnTo>
                    <a:pt x="47" y="101"/>
                  </a:lnTo>
                  <a:lnTo>
                    <a:pt x="47" y="95"/>
                  </a:lnTo>
                  <a:lnTo>
                    <a:pt x="47" y="89"/>
                  </a:lnTo>
                  <a:lnTo>
                    <a:pt x="41" y="83"/>
                  </a:lnTo>
                  <a:lnTo>
                    <a:pt x="35" y="77"/>
                  </a:lnTo>
                  <a:lnTo>
                    <a:pt x="35" y="71"/>
                  </a:lnTo>
                  <a:lnTo>
                    <a:pt x="41" y="65"/>
                  </a:lnTo>
                  <a:lnTo>
                    <a:pt x="41" y="59"/>
                  </a:lnTo>
                  <a:lnTo>
                    <a:pt x="41" y="53"/>
                  </a:lnTo>
                  <a:lnTo>
                    <a:pt x="47" y="53"/>
                  </a:lnTo>
                  <a:lnTo>
                    <a:pt x="53" y="59"/>
                  </a:lnTo>
                  <a:lnTo>
                    <a:pt x="59" y="59"/>
                  </a:lnTo>
                  <a:lnTo>
                    <a:pt x="59" y="65"/>
                  </a:lnTo>
                  <a:lnTo>
                    <a:pt x="59" y="77"/>
                  </a:lnTo>
                  <a:lnTo>
                    <a:pt x="65" y="77"/>
                  </a:lnTo>
                  <a:lnTo>
                    <a:pt x="65" y="71"/>
                  </a:lnTo>
                  <a:lnTo>
                    <a:pt x="65" y="65"/>
                  </a:lnTo>
                  <a:lnTo>
                    <a:pt x="59" y="65"/>
                  </a:lnTo>
                  <a:lnTo>
                    <a:pt x="59" y="59"/>
                  </a:lnTo>
                  <a:lnTo>
                    <a:pt x="59" y="53"/>
                  </a:lnTo>
                  <a:lnTo>
                    <a:pt x="53" y="53"/>
                  </a:lnTo>
                  <a:lnTo>
                    <a:pt x="47" y="47"/>
                  </a:lnTo>
                  <a:lnTo>
                    <a:pt x="41" y="47"/>
                  </a:lnTo>
                  <a:lnTo>
                    <a:pt x="41" y="41"/>
                  </a:lnTo>
                  <a:lnTo>
                    <a:pt x="47" y="35"/>
                  </a:lnTo>
                  <a:lnTo>
                    <a:pt x="47" y="29"/>
                  </a:lnTo>
                  <a:lnTo>
                    <a:pt x="53" y="29"/>
                  </a:lnTo>
                  <a:lnTo>
                    <a:pt x="59" y="29"/>
                  </a:lnTo>
                  <a:lnTo>
                    <a:pt x="59" y="35"/>
                  </a:lnTo>
                  <a:lnTo>
                    <a:pt x="65" y="35"/>
                  </a:lnTo>
                  <a:lnTo>
                    <a:pt x="65" y="41"/>
                  </a:lnTo>
                  <a:lnTo>
                    <a:pt x="65" y="47"/>
                  </a:lnTo>
                  <a:lnTo>
                    <a:pt x="71" y="47"/>
                  </a:lnTo>
                  <a:lnTo>
                    <a:pt x="71" y="41"/>
                  </a:lnTo>
                  <a:lnTo>
                    <a:pt x="71" y="35"/>
                  </a:lnTo>
                  <a:lnTo>
                    <a:pt x="65" y="35"/>
                  </a:lnTo>
                  <a:lnTo>
                    <a:pt x="65" y="29"/>
                  </a:lnTo>
                  <a:lnTo>
                    <a:pt x="59" y="23"/>
                  </a:lnTo>
                  <a:lnTo>
                    <a:pt x="53" y="23"/>
                  </a:lnTo>
                  <a:lnTo>
                    <a:pt x="53" y="17"/>
                  </a:lnTo>
                  <a:lnTo>
                    <a:pt x="53" y="11"/>
                  </a:lnTo>
                  <a:lnTo>
                    <a:pt x="53" y="6"/>
                  </a:lnTo>
                  <a:lnTo>
                    <a:pt x="47" y="0"/>
                  </a:lnTo>
                  <a:lnTo>
                    <a:pt x="47" y="6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40" name="Freeform 225"/>
            <p:cNvSpPr>
              <a:spLocks/>
            </p:cNvSpPr>
            <p:nvPr/>
          </p:nvSpPr>
          <p:spPr bwMode="auto">
            <a:xfrm>
              <a:off x="4582" y="2121"/>
              <a:ext cx="119" cy="65"/>
            </a:xfrm>
            <a:custGeom>
              <a:avLst/>
              <a:gdLst>
                <a:gd name="T0" fmla="*/ 102 w 119"/>
                <a:gd name="T1" fmla="*/ 0 h 65"/>
                <a:gd name="T2" fmla="*/ 90 w 119"/>
                <a:gd name="T3" fmla="*/ 6 h 65"/>
                <a:gd name="T4" fmla="*/ 78 w 119"/>
                <a:gd name="T5" fmla="*/ 12 h 65"/>
                <a:gd name="T6" fmla="*/ 72 w 119"/>
                <a:gd name="T7" fmla="*/ 12 h 65"/>
                <a:gd name="T8" fmla="*/ 66 w 119"/>
                <a:gd name="T9" fmla="*/ 12 h 65"/>
                <a:gd name="T10" fmla="*/ 60 w 119"/>
                <a:gd name="T11" fmla="*/ 12 h 65"/>
                <a:gd name="T12" fmla="*/ 54 w 119"/>
                <a:gd name="T13" fmla="*/ 12 h 65"/>
                <a:gd name="T14" fmla="*/ 42 w 119"/>
                <a:gd name="T15" fmla="*/ 12 h 65"/>
                <a:gd name="T16" fmla="*/ 36 w 119"/>
                <a:gd name="T17" fmla="*/ 12 h 65"/>
                <a:gd name="T18" fmla="*/ 42 w 119"/>
                <a:gd name="T19" fmla="*/ 12 h 65"/>
                <a:gd name="T20" fmla="*/ 48 w 119"/>
                <a:gd name="T21" fmla="*/ 12 h 65"/>
                <a:gd name="T22" fmla="*/ 54 w 119"/>
                <a:gd name="T23" fmla="*/ 12 h 65"/>
                <a:gd name="T24" fmla="*/ 60 w 119"/>
                <a:gd name="T25" fmla="*/ 18 h 65"/>
                <a:gd name="T26" fmla="*/ 60 w 119"/>
                <a:gd name="T27" fmla="*/ 18 h 65"/>
                <a:gd name="T28" fmla="*/ 60 w 119"/>
                <a:gd name="T29" fmla="*/ 24 h 65"/>
                <a:gd name="T30" fmla="*/ 54 w 119"/>
                <a:gd name="T31" fmla="*/ 30 h 65"/>
                <a:gd name="T32" fmla="*/ 48 w 119"/>
                <a:gd name="T33" fmla="*/ 30 h 65"/>
                <a:gd name="T34" fmla="*/ 36 w 119"/>
                <a:gd name="T35" fmla="*/ 30 h 65"/>
                <a:gd name="T36" fmla="*/ 30 w 119"/>
                <a:gd name="T37" fmla="*/ 30 h 65"/>
                <a:gd name="T38" fmla="*/ 18 w 119"/>
                <a:gd name="T39" fmla="*/ 30 h 65"/>
                <a:gd name="T40" fmla="*/ 18 w 119"/>
                <a:gd name="T41" fmla="*/ 30 h 65"/>
                <a:gd name="T42" fmla="*/ 24 w 119"/>
                <a:gd name="T43" fmla="*/ 30 h 65"/>
                <a:gd name="T44" fmla="*/ 36 w 119"/>
                <a:gd name="T45" fmla="*/ 30 h 65"/>
                <a:gd name="T46" fmla="*/ 42 w 119"/>
                <a:gd name="T47" fmla="*/ 36 h 65"/>
                <a:gd name="T48" fmla="*/ 42 w 119"/>
                <a:gd name="T49" fmla="*/ 41 h 65"/>
                <a:gd name="T50" fmla="*/ 30 w 119"/>
                <a:gd name="T51" fmla="*/ 47 h 65"/>
                <a:gd name="T52" fmla="*/ 18 w 119"/>
                <a:gd name="T53" fmla="*/ 47 h 65"/>
                <a:gd name="T54" fmla="*/ 12 w 119"/>
                <a:gd name="T55" fmla="*/ 47 h 65"/>
                <a:gd name="T56" fmla="*/ 0 w 119"/>
                <a:gd name="T57" fmla="*/ 47 h 65"/>
                <a:gd name="T58" fmla="*/ 0 w 119"/>
                <a:gd name="T59" fmla="*/ 53 h 65"/>
                <a:gd name="T60" fmla="*/ 6 w 119"/>
                <a:gd name="T61" fmla="*/ 53 h 65"/>
                <a:gd name="T62" fmla="*/ 18 w 119"/>
                <a:gd name="T63" fmla="*/ 53 h 65"/>
                <a:gd name="T64" fmla="*/ 30 w 119"/>
                <a:gd name="T65" fmla="*/ 47 h 65"/>
                <a:gd name="T66" fmla="*/ 42 w 119"/>
                <a:gd name="T67" fmla="*/ 41 h 65"/>
                <a:gd name="T68" fmla="*/ 54 w 119"/>
                <a:gd name="T69" fmla="*/ 47 h 65"/>
                <a:gd name="T70" fmla="*/ 54 w 119"/>
                <a:gd name="T71" fmla="*/ 53 h 65"/>
                <a:gd name="T72" fmla="*/ 48 w 119"/>
                <a:gd name="T73" fmla="*/ 65 h 65"/>
                <a:gd name="T74" fmla="*/ 48 w 119"/>
                <a:gd name="T75" fmla="*/ 65 h 65"/>
                <a:gd name="T76" fmla="*/ 54 w 119"/>
                <a:gd name="T77" fmla="*/ 59 h 65"/>
                <a:gd name="T78" fmla="*/ 60 w 119"/>
                <a:gd name="T79" fmla="*/ 47 h 65"/>
                <a:gd name="T80" fmla="*/ 60 w 119"/>
                <a:gd name="T81" fmla="*/ 36 h 65"/>
                <a:gd name="T82" fmla="*/ 66 w 119"/>
                <a:gd name="T83" fmla="*/ 30 h 65"/>
                <a:gd name="T84" fmla="*/ 72 w 119"/>
                <a:gd name="T85" fmla="*/ 24 h 65"/>
                <a:gd name="T86" fmla="*/ 78 w 119"/>
                <a:gd name="T87" fmla="*/ 24 h 65"/>
                <a:gd name="T88" fmla="*/ 84 w 119"/>
                <a:gd name="T89" fmla="*/ 24 h 65"/>
                <a:gd name="T90" fmla="*/ 84 w 119"/>
                <a:gd name="T91" fmla="*/ 41 h 65"/>
                <a:gd name="T92" fmla="*/ 84 w 119"/>
                <a:gd name="T93" fmla="*/ 47 h 65"/>
                <a:gd name="T94" fmla="*/ 84 w 119"/>
                <a:gd name="T95" fmla="*/ 47 h 65"/>
                <a:gd name="T96" fmla="*/ 84 w 119"/>
                <a:gd name="T97" fmla="*/ 41 h 65"/>
                <a:gd name="T98" fmla="*/ 90 w 119"/>
                <a:gd name="T99" fmla="*/ 24 h 65"/>
                <a:gd name="T100" fmla="*/ 90 w 119"/>
                <a:gd name="T101" fmla="*/ 18 h 65"/>
                <a:gd name="T102" fmla="*/ 96 w 119"/>
                <a:gd name="T103" fmla="*/ 12 h 65"/>
                <a:gd name="T104" fmla="*/ 108 w 119"/>
                <a:gd name="T105" fmla="*/ 6 h 65"/>
                <a:gd name="T106" fmla="*/ 114 w 119"/>
                <a:gd name="T107" fmla="*/ 0 h 65"/>
                <a:gd name="T108" fmla="*/ 114 w 119"/>
                <a:gd name="T109" fmla="*/ 0 h 65"/>
                <a:gd name="T110" fmla="*/ 108 w 119"/>
                <a:gd name="T111" fmla="*/ 0 h 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9"/>
                <a:gd name="T169" fmla="*/ 0 h 65"/>
                <a:gd name="T170" fmla="*/ 119 w 119"/>
                <a:gd name="T171" fmla="*/ 65 h 6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9" h="65">
                  <a:moveTo>
                    <a:pt x="102" y="0"/>
                  </a:moveTo>
                  <a:lnTo>
                    <a:pt x="102" y="0"/>
                  </a:lnTo>
                  <a:lnTo>
                    <a:pt x="96" y="0"/>
                  </a:lnTo>
                  <a:lnTo>
                    <a:pt x="90" y="6"/>
                  </a:lnTo>
                  <a:lnTo>
                    <a:pt x="84" y="6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72" y="18"/>
                  </a:lnTo>
                  <a:lnTo>
                    <a:pt x="66" y="12"/>
                  </a:lnTo>
                  <a:lnTo>
                    <a:pt x="60" y="12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42" y="12"/>
                  </a:lnTo>
                  <a:lnTo>
                    <a:pt x="48" y="12"/>
                  </a:lnTo>
                  <a:lnTo>
                    <a:pt x="54" y="12"/>
                  </a:lnTo>
                  <a:lnTo>
                    <a:pt x="54" y="18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0" y="24"/>
                  </a:lnTo>
                  <a:lnTo>
                    <a:pt x="60" y="30"/>
                  </a:lnTo>
                  <a:lnTo>
                    <a:pt x="54" y="30"/>
                  </a:lnTo>
                  <a:lnTo>
                    <a:pt x="48" y="30"/>
                  </a:lnTo>
                  <a:lnTo>
                    <a:pt x="42" y="30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30"/>
                  </a:lnTo>
                  <a:lnTo>
                    <a:pt x="18" y="30"/>
                  </a:lnTo>
                  <a:lnTo>
                    <a:pt x="24" y="30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42" y="36"/>
                  </a:lnTo>
                  <a:lnTo>
                    <a:pt x="42" y="41"/>
                  </a:lnTo>
                  <a:lnTo>
                    <a:pt x="36" y="41"/>
                  </a:lnTo>
                  <a:lnTo>
                    <a:pt x="30" y="47"/>
                  </a:lnTo>
                  <a:lnTo>
                    <a:pt x="24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6" y="47"/>
                  </a:lnTo>
                  <a:lnTo>
                    <a:pt x="0" y="47"/>
                  </a:lnTo>
                  <a:lnTo>
                    <a:pt x="0" y="53"/>
                  </a:lnTo>
                  <a:lnTo>
                    <a:pt x="6" y="53"/>
                  </a:lnTo>
                  <a:lnTo>
                    <a:pt x="12" y="53"/>
                  </a:lnTo>
                  <a:lnTo>
                    <a:pt x="18" y="53"/>
                  </a:lnTo>
                  <a:lnTo>
                    <a:pt x="24" y="53"/>
                  </a:lnTo>
                  <a:lnTo>
                    <a:pt x="30" y="47"/>
                  </a:lnTo>
                  <a:lnTo>
                    <a:pt x="36" y="47"/>
                  </a:lnTo>
                  <a:lnTo>
                    <a:pt x="42" y="41"/>
                  </a:lnTo>
                  <a:lnTo>
                    <a:pt x="48" y="41"/>
                  </a:lnTo>
                  <a:lnTo>
                    <a:pt x="54" y="47"/>
                  </a:lnTo>
                  <a:lnTo>
                    <a:pt x="54" y="53"/>
                  </a:lnTo>
                  <a:lnTo>
                    <a:pt x="48" y="59"/>
                  </a:lnTo>
                  <a:lnTo>
                    <a:pt x="48" y="65"/>
                  </a:lnTo>
                  <a:lnTo>
                    <a:pt x="54" y="59"/>
                  </a:lnTo>
                  <a:lnTo>
                    <a:pt x="54" y="53"/>
                  </a:lnTo>
                  <a:lnTo>
                    <a:pt x="60" y="47"/>
                  </a:lnTo>
                  <a:lnTo>
                    <a:pt x="54" y="41"/>
                  </a:lnTo>
                  <a:lnTo>
                    <a:pt x="60" y="36"/>
                  </a:lnTo>
                  <a:lnTo>
                    <a:pt x="66" y="30"/>
                  </a:lnTo>
                  <a:lnTo>
                    <a:pt x="72" y="24"/>
                  </a:lnTo>
                  <a:lnTo>
                    <a:pt x="78" y="24"/>
                  </a:lnTo>
                  <a:lnTo>
                    <a:pt x="84" y="24"/>
                  </a:lnTo>
                  <a:lnTo>
                    <a:pt x="84" y="30"/>
                  </a:lnTo>
                  <a:lnTo>
                    <a:pt x="84" y="41"/>
                  </a:lnTo>
                  <a:lnTo>
                    <a:pt x="84" y="47"/>
                  </a:lnTo>
                  <a:lnTo>
                    <a:pt x="84" y="41"/>
                  </a:lnTo>
                  <a:lnTo>
                    <a:pt x="90" y="36"/>
                  </a:lnTo>
                  <a:lnTo>
                    <a:pt x="90" y="24"/>
                  </a:lnTo>
                  <a:lnTo>
                    <a:pt x="84" y="18"/>
                  </a:lnTo>
                  <a:lnTo>
                    <a:pt x="90" y="18"/>
                  </a:lnTo>
                  <a:lnTo>
                    <a:pt x="90" y="12"/>
                  </a:lnTo>
                  <a:lnTo>
                    <a:pt x="96" y="12"/>
                  </a:lnTo>
                  <a:lnTo>
                    <a:pt x="102" y="6"/>
                  </a:lnTo>
                  <a:lnTo>
                    <a:pt x="108" y="6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9" y="0"/>
                  </a:lnTo>
                  <a:lnTo>
                    <a:pt x="114" y="0"/>
                  </a:lnTo>
                  <a:lnTo>
                    <a:pt x="108" y="0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BA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41" name="Freeform 226"/>
            <p:cNvSpPr>
              <a:spLocks/>
            </p:cNvSpPr>
            <p:nvPr/>
          </p:nvSpPr>
          <p:spPr bwMode="auto">
            <a:xfrm>
              <a:off x="4743" y="2085"/>
              <a:ext cx="12" cy="6"/>
            </a:xfrm>
            <a:custGeom>
              <a:avLst/>
              <a:gdLst>
                <a:gd name="T0" fmla="*/ 0 w 12"/>
                <a:gd name="T1" fmla="*/ 0 h 6"/>
                <a:gd name="T2" fmla="*/ 6 w 12"/>
                <a:gd name="T3" fmla="*/ 0 h 6"/>
                <a:gd name="T4" fmla="*/ 6 w 12"/>
                <a:gd name="T5" fmla="*/ 0 h 6"/>
                <a:gd name="T6" fmla="*/ 12 w 12"/>
                <a:gd name="T7" fmla="*/ 0 h 6"/>
                <a:gd name="T8" fmla="*/ 12 w 12"/>
                <a:gd name="T9" fmla="*/ 0 h 6"/>
                <a:gd name="T10" fmla="*/ 12 w 12"/>
                <a:gd name="T11" fmla="*/ 0 h 6"/>
                <a:gd name="T12" fmla="*/ 12 w 12"/>
                <a:gd name="T13" fmla="*/ 6 h 6"/>
                <a:gd name="T14" fmla="*/ 12 w 12"/>
                <a:gd name="T15" fmla="*/ 6 h 6"/>
                <a:gd name="T16" fmla="*/ 12 w 12"/>
                <a:gd name="T17" fmla="*/ 6 h 6"/>
                <a:gd name="T18" fmla="*/ 12 w 12"/>
                <a:gd name="T19" fmla="*/ 6 h 6"/>
                <a:gd name="T20" fmla="*/ 6 w 12"/>
                <a:gd name="T21" fmla="*/ 6 h 6"/>
                <a:gd name="T22" fmla="*/ 6 w 12"/>
                <a:gd name="T23" fmla="*/ 6 h 6"/>
                <a:gd name="T24" fmla="*/ 0 w 12"/>
                <a:gd name="T25" fmla="*/ 6 h 6"/>
                <a:gd name="T26" fmla="*/ 0 w 12"/>
                <a:gd name="T27" fmla="*/ 6 h 6"/>
                <a:gd name="T28" fmla="*/ 0 w 12"/>
                <a:gd name="T29" fmla="*/ 0 h 6"/>
                <a:gd name="T30" fmla="*/ 0 w 12"/>
                <a:gd name="T31" fmla="*/ 0 h 6"/>
                <a:gd name="T32" fmla="*/ 0 w 12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6"/>
                <a:gd name="T53" fmla="*/ 12 w 12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6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42" name="Freeform 227"/>
            <p:cNvSpPr>
              <a:spLocks/>
            </p:cNvSpPr>
            <p:nvPr/>
          </p:nvSpPr>
          <p:spPr bwMode="auto">
            <a:xfrm>
              <a:off x="4743" y="2109"/>
              <a:ext cx="6" cy="6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0 h 6"/>
                <a:gd name="T4" fmla="*/ 6 w 6"/>
                <a:gd name="T5" fmla="*/ 0 h 6"/>
                <a:gd name="T6" fmla="*/ 6 w 6"/>
                <a:gd name="T7" fmla="*/ 0 h 6"/>
                <a:gd name="T8" fmla="*/ 6 w 6"/>
                <a:gd name="T9" fmla="*/ 0 h 6"/>
                <a:gd name="T10" fmla="*/ 6 w 6"/>
                <a:gd name="T11" fmla="*/ 0 h 6"/>
                <a:gd name="T12" fmla="*/ 6 w 6"/>
                <a:gd name="T13" fmla="*/ 6 h 6"/>
                <a:gd name="T14" fmla="*/ 6 w 6"/>
                <a:gd name="T15" fmla="*/ 6 h 6"/>
                <a:gd name="T16" fmla="*/ 6 w 6"/>
                <a:gd name="T17" fmla="*/ 6 h 6"/>
                <a:gd name="T18" fmla="*/ 6 w 6"/>
                <a:gd name="T19" fmla="*/ 6 h 6"/>
                <a:gd name="T20" fmla="*/ 0 w 6"/>
                <a:gd name="T21" fmla="*/ 6 h 6"/>
                <a:gd name="T22" fmla="*/ 0 w 6"/>
                <a:gd name="T23" fmla="*/ 6 h 6"/>
                <a:gd name="T24" fmla="*/ 0 w 6"/>
                <a:gd name="T25" fmla="*/ 6 h 6"/>
                <a:gd name="T26" fmla="*/ 0 w 6"/>
                <a:gd name="T27" fmla="*/ 6 h 6"/>
                <a:gd name="T28" fmla="*/ 0 w 6"/>
                <a:gd name="T29" fmla="*/ 6 h 6"/>
                <a:gd name="T30" fmla="*/ 0 w 6"/>
                <a:gd name="T31" fmla="*/ 0 h 6"/>
                <a:gd name="T32" fmla="*/ 0 w 6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"/>
                <a:gd name="T52" fmla="*/ 0 h 6"/>
                <a:gd name="T53" fmla="*/ 6 w 6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" h="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43" name="Freeform 228"/>
            <p:cNvSpPr>
              <a:spLocks/>
            </p:cNvSpPr>
            <p:nvPr/>
          </p:nvSpPr>
          <p:spPr bwMode="auto">
            <a:xfrm>
              <a:off x="4761" y="2127"/>
              <a:ext cx="12" cy="12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0 h 12"/>
                <a:gd name="T8" fmla="*/ 12 w 12"/>
                <a:gd name="T9" fmla="*/ 0 h 12"/>
                <a:gd name="T10" fmla="*/ 12 w 12"/>
                <a:gd name="T11" fmla="*/ 6 h 12"/>
                <a:gd name="T12" fmla="*/ 12 w 12"/>
                <a:gd name="T13" fmla="*/ 6 h 12"/>
                <a:gd name="T14" fmla="*/ 12 w 12"/>
                <a:gd name="T15" fmla="*/ 6 h 12"/>
                <a:gd name="T16" fmla="*/ 12 w 12"/>
                <a:gd name="T17" fmla="*/ 12 h 12"/>
                <a:gd name="T18" fmla="*/ 12 w 12"/>
                <a:gd name="T19" fmla="*/ 12 h 12"/>
                <a:gd name="T20" fmla="*/ 6 w 12"/>
                <a:gd name="T21" fmla="*/ 12 h 12"/>
                <a:gd name="T22" fmla="*/ 6 w 12"/>
                <a:gd name="T23" fmla="*/ 12 h 12"/>
                <a:gd name="T24" fmla="*/ 0 w 12"/>
                <a:gd name="T25" fmla="*/ 12 h 12"/>
                <a:gd name="T26" fmla="*/ 0 w 12"/>
                <a:gd name="T27" fmla="*/ 6 h 12"/>
                <a:gd name="T28" fmla="*/ 0 w 12"/>
                <a:gd name="T29" fmla="*/ 6 h 12"/>
                <a:gd name="T30" fmla="*/ 0 w 12"/>
                <a:gd name="T31" fmla="*/ 6 h 12"/>
                <a:gd name="T32" fmla="*/ 0 w 12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6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44" name="Freeform 229"/>
            <p:cNvSpPr>
              <a:spLocks/>
            </p:cNvSpPr>
            <p:nvPr/>
          </p:nvSpPr>
          <p:spPr bwMode="auto">
            <a:xfrm>
              <a:off x="4719" y="2121"/>
              <a:ext cx="12" cy="12"/>
            </a:xfrm>
            <a:custGeom>
              <a:avLst/>
              <a:gdLst>
                <a:gd name="T0" fmla="*/ 6 w 12"/>
                <a:gd name="T1" fmla="*/ 0 h 12"/>
                <a:gd name="T2" fmla="*/ 6 w 12"/>
                <a:gd name="T3" fmla="*/ 0 h 12"/>
                <a:gd name="T4" fmla="*/ 12 w 12"/>
                <a:gd name="T5" fmla="*/ 6 h 12"/>
                <a:gd name="T6" fmla="*/ 12 w 12"/>
                <a:gd name="T7" fmla="*/ 6 h 12"/>
                <a:gd name="T8" fmla="*/ 12 w 12"/>
                <a:gd name="T9" fmla="*/ 6 h 12"/>
                <a:gd name="T10" fmla="*/ 12 w 12"/>
                <a:gd name="T11" fmla="*/ 12 h 12"/>
                <a:gd name="T12" fmla="*/ 12 w 12"/>
                <a:gd name="T13" fmla="*/ 12 h 12"/>
                <a:gd name="T14" fmla="*/ 6 w 12"/>
                <a:gd name="T15" fmla="*/ 12 h 12"/>
                <a:gd name="T16" fmla="*/ 6 w 12"/>
                <a:gd name="T17" fmla="*/ 12 h 12"/>
                <a:gd name="T18" fmla="*/ 0 w 12"/>
                <a:gd name="T19" fmla="*/ 12 h 12"/>
                <a:gd name="T20" fmla="*/ 0 w 12"/>
                <a:gd name="T21" fmla="*/ 12 h 12"/>
                <a:gd name="T22" fmla="*/ 0 w 12"/>
                <a:gd name="T23" fmla="*/ 12 h 12"/>
                <a:gd name="T24" fmla="*/ 0 w 12"/>
                <a:gd name="T25" fmla="*/ 12 h 12"/>
                <a:gd name="T26" fmla="*/ 0 w 12"/>
                <a:gd name="T27" fmla="*/ 6 h 12"/>
                <a:gd name="T28" fmla="*/ 0 w 12"/>
                <a:gd name="T29" fmla="*/ 6 h 12"/>
                <a:gd name="T30" fmla="*/ 0 w 12"/>
                <a:gd name="T31" fmla="*/ 0 h 12"/>
                <a:gd name="T32" fmla="*/ 6 w 1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6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45" name="Freeform 230"/>
            <p:cNvSpPr>
              <a:spLocks/>
            </p:cNvSpPr>
            <p:nvPr/>
          </p:nvSpPr>
          <p:spPr bwMode="auto">
            <a:xfrm>
              <a:off x="4707" y="2097"/>
              <a:ext cx="18" cy="12"/>
            </a:xfrm>
            <a:custGeom>
              <a:avLst/>
              <a:gdLst>
                <a:gd name="T0" fmla="*/ 0 w 18"/>
                <a:gd name="T1" fmla="*/ 6 h 12"/>
                <a:gd name="T2" fmla="*/ 0 w 18"/>
                <a:gd name="T3" fmla="*/ 0 h 12"/>
                <a:gd name="T4" fmla="*/ 6 w 18"/>
                <a:gd name="T5" fmla="*/ 0 h 12"/>
                <a:gd name="T6" fmla="*/ 6 w 18"/>
                <a:gd name="T7" fmla="*/ 0 h 12"/>
                <a:gd name="T8" fmla="*/ 12 w 18"/>
                <a:gd name="T9" fmla="*/ 0 h 12"/>
                <a:gd name="T10" fmla="*/ 12 w 18"/>
                <a:gd name="T11" fmla="*/ 0 h 12"/>
                <a:gd name="T12" fmla="*/ 12 w 18"/>
                <a:gd name="T13" fmla="*/ 0 h 12"/>
                <a:gd name="T14" fmla="*/ 18 w 18"/>
                <a:gd name="T15" fmla="*/ 0 h 12"/>
                <a:gd name="T16" fmla="*/ 18 w 18"/>
                <a:gd name="T17" fmla="*/ 0 h 12"/>
                <a:gd name="T18" fmla="*/ 18 w 18"/>
                <a:gd name="T19" fmla="*/ 6 h 12"/>
                <a:gd name="T20" fmla="*/ 18 w 18"/>
                <a:gd name="T21" fmla="*/ 6 h 12"/>
                <a:gd name="T22" fmla="*/ 12 w 18"/>
                <a:gd name="T23" fmla="*/ 6 h 12"/>
                <a:gd name="T24" fmla="*/ 12 w 18"/>
                <a:gd name="T25" fmla="*/ 12 h 12"/>
                <a:gd name="T26" fmla="*/ 12 w 18"/>
                <a:gd name="T27" fmla="*/ 12 h 12"/>
                <a:gd name="T28" fmla="*/ 6 w 18"/>
                <a:gd name="T29" fmla="*/ 12 h 12"/>
                <a:gd name="T30" fmla="*/ 6 w 18"/>
                <a:gd name="T31" fmla="*/ 6 h 12"/>
                <a:gd name="T32" fmla="*/ 0 w 1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2"/>
                <a:gd name="T53" fmla="*/ 18 w 1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2">
                  <a:moveTo>
                    <a:pt x="0" y="6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46" name="Freeform 231"/>
            <p:cNvSpPr>
              <a:spLocks/>
            </p:cNvSpPr>
            <p:nvPr/>
          </p:nvSpPr>
          <p:spPr bwMode="auto">
            <a:xfrm>
              <a:off x="4690" y="2091"/>
              <a:ext cx="11" cy="12"/>
            </a:xfrm>
            <a:custGeom>
              <a:avLst/>
              <a:gdLst>
                <a:gd name="T0" fmla="*/ 0 w 11"/>
                <a:gd name="T1" fmla="*/ 12 h 12"/>
                <a:gd name="T2" fmla="*/ 0 w 11"/>
                <a:gd name="T3" fmla="*/ 6 h 12"/>
                <a:gd name="T4" fmla="*/ 0 w 11"/>
                <a:gd name="T5" fmla="*/ 6 h 12"/>
                <a:gd name="T6" fmla="*/ 6 w 11"/>
                <a:gd name="T7" fmla="*/ 6 h 12"/>
                <a:gd name="T8" fmla="*/ 6 w 11"/>
                <a:gd name="T9" fmla="*/ 0 h 12"/>
                <a:gd name="T10" fmla="*/ 6 w 11"/>
                <a:gd name="T11" fmla="*/ 0 h 12"/>
                <a:gd name="T12" fmla="*/ 11 w 11"/>
                <a:gd name="T13" fmla="*/ 6 h 12"/>
                <a:gd name="T14" fmla="*/ 11 w 11"/>
                <a:gd name="T15" fmla="*/ 6 h 12"/>
                <a:gd name="T16" fmla="*/ 11 w 11"/>
                <a:gd name="T17" fmla="*/ 6 h 12"/>
                <a:gd name="T18" fmla="*/ 11 w 11"/>
                <a:gd name="T19" fmla="*/ 12 h 12"/>
                <a:gd name="T20" fmla="*/ 11 w 11"/>
                <a:gd name="T21" fmla="*/ 12 h 12"/>
                <a:gd name="T22" fmla="*/ 6 w 11"/>
                <a:gd name="T23" fmla="*/ 12 h 12"/>
                <a:gd name="T24" fmla="*/ 6 w 11"/>
                <a:gd name="T25" fmla="*/ 12 h 12"/>
                <a:gd name="T26" fmla="*/ 6 w 11"/>
                <a:gd name="T27" fmla="*/ 12 h 12"/>
                <a:gd name="T28" fmla="*/ 0 w 11"/>
                <a:gd name="T29" fmla="*/ 12 h 12"/>
                <a:gd name="T30" fmla="*/ 0 w 11"/>
                <a:gd name="T31" fmla="*/ 12 h 12"/>
                <a:gd name="T32" fmla="*/ 0 w 11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"/>
                <a:gd name="T52" fmla="*/ 0 h 12"/>
                <a:gd name="T53" fmla="*/ 11 w 1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" h="12">
                  <a:moveTo>
                    <a:pt x="0" y="12"/>
                  </a:move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1" y="6"/>
                  </a:lnTo>
                  <a:lnTo>
                    <a:pt x="11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47" name="Freeform 232"/>
            <p:cNvSpPr>
              <a:spLocks/>
            </p:cNvSpPr>
            <p:nvPr/>
          </p:nvSpPr>
          <p:spPr bwMode="auto">
            <a:xfrm>
              <a:off x="4707" y="2073"/>
              <a:ext cx="12" cy="12"/>
            </a:xfrm>
            <a:custGeom>
              <a:avLst/>
              <a:gdLst>
                <a:gd name="T0" fmla="*/ 0 w 12"/>
                <a:gd name="T1" fmla="*/ 6 h 12"/>
                <a:gd name="T2" fmla="*/ 0 w 12"/>
                <a:gd name="T3" fmla="*/ 6 h 12"/>
                <a:gd name="T4" fmla="*/ 0 w 12"/>
                <a:gd name="T5" fmla="*/ 6 h 12"/>
                <a:gd name="T6" fmla="*/ 0 w 12"/>
                <a:gd name="T7" fmla="*/ 6 h 12"/>
                <a:gd name="T8" fmla="*/ 6 w 12"/>
                <a:gd name="T9" fmla="*/ 0 h 12"/>
                <a:gd name="T10" fmla="*/ 6 w 12"/>
                <a:gd name="T11" fmla="*/ 0 h 12"/>
                <a:gd name="T12" fmla="*/ 12 w 12"/>
                <a:gd name="T13" fmla="*/ 6 h 12"/>
                <a:gd name="T14" fmla="*/ 12 w 12"/>
                <a:gd name="T15" fmla="*/ 6 h 12"/>
                <a:gd name="T16" fmla="*/ 12 w 12"/>
                <a:gd name="T17" fmla="*/ 6 h 12"/>
                <a:gd name="T18" fmla="*/ 12 w 12"/>
                <a:gd name="T19" fmla="*/ 6 h 12"/>
                <a:gd name="T20" fmla="*/ 12 w 12"/>
                <a:gd name="T21" fmla="*/ 12 h 12"/>
                <a:gd name="T22" fmla="*/ 6 w 12"/>
                <a:gd name="T23" fmla="*/ 12 h 12"/>
                <a:gd name="T24" fmla="*/ 6 w 12"/>
                <a:gd name="T25" fmla="*/ 12 h 12"/>
                <a:gd name="T26" fmla="*/ 6 w 12"/>
                <a:gd name="T27" fmla="*/ 12 h 12"/>
                <a:gd name="T28" fmla="*/ 0 w 12"/>
                <a:gd name="T29" fmla="*/ 12 h 12"/>
                <a:gd name="T30" fmla="*/ 0 w 12"/>
                <a:gd name="T31" fmla="*/ 12 h 12"/>
                <a:gd name="T32" fmla="*/ 0 w 12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48" name="Freeform 233"/>
            <p:cNvSpPr>
              <a:spLocks/>
            </p:cNvSpPr>
            <p:nvPr/>
          </p:nvSpPr>
          <p:spPr bwMode="auto">
            <a:xfrm>
              <a:off x="5114" y="2031"/>
              <a:ext cx="95" cy="96"/>
            </a:xfrm>
            <a:custGeom>
              <a:avLst/>
              <a:gdLst>
                <a:gd name="T0" fmla="*/ 77 w 95"/>
                <a:gd name="T1" fmla="*/ 72 h 96"/>
                <a:gd name="T2" fmla="*/ 83 w 95"/>
                <a:gd name="T3" fmla="*/ 66 h 96"/>
                <a:gd name="T4" fmla="*/ 83 w 95"/>
                <a:gd name="T5" fmla="*/ 54 h 96"/>
                <a:gd name="T6" fmla="*/ 77 w 95"/>
                <a:gd name="T7" fmla="*/ 48 h 96"/>
                <a:gd name="T8" fmla="*/ 65 w 95"/>
                <a:gd name="T9" fmla="*/ 48 h 96"/>
                <a:gd name="T10" fmla="*/ 65 w 95"/>
                <a:gd name="T11" fmla="*/ 36 h 96"/>
                <a:gd name="T12" fmla="*/ 71 w 95"/>
                <a:gd name="T13" fmla="*/ 42 h 96"/>
                <a:gd name="T14" fmla="*/ 77 w 95"/>
                <a:gd name="T15" fmla="*/ 42 h 96"/>
                <a:gd name="T16" fmla="*/ 77 w 95"/>
                <a:gd name="T17" fmla="*/ 48 h 96"/>
                <a:gd name="T18" fmla="*/ 89 w 95"/>
                <a:gd name="T19" fmla="*/ 48 h 96"/>
                <a:gd name="T20" fmla="*/ 95 w 95"/>
                <a:gd name="T21" fmla="*/ 36 h 96"/>
                <a:gd name="T22" fmla="*/ 95 w 95"/>
                <a:gd name="T23" fmla="*/ 30 h 96"/>
                <a:gd name="T24" fmla="*/ 89 w 95"/>
                <a:gd name="T25" fmla="*/ 24 h 96"/>
                <a:gd name="T26" fmla="*/ 83 w 95"/>
                <a:gd name="T27" fmla="*/ 24 h 96"/>
                <a:gd name="T28" fmla="*/ 77 w 95"/>
                <a:gd name="T29" fmla="*/ 24 h 96"/>
                <a:gd name="T30" fmla="*/ 71 w 95"/>
                <a:gd name="T31" fmla="*/ 24 h 96"/>
                <a:gd name="T32" fmla="*/ 77 w 95"/>
                <a:gd name="T33" fmla="*/ 12 h 96"/>
                <a:gd name="T34" fmla="*/ 77 w 95"/>
                <a:gd name="T35" fmla="*/ 0 h 96"/>
                <a:gd name="T36" fmla="*/ 71 w 95"/>
                <a:gd name="T37" fmla="*/ 0 h 96"/>
                <a:gd name="T38" fmla="*/ 59 w 95"/>
                <a:gd name="T39" fmla="*/ 0 h 96"/>
                <a:gd name="T40" fmla="*/ 53 w 95"/>
                <a:gd name="T41" fmla="*/ 12 h 96"/>
                <a:gd name="T42" fmla="*/ 59 w 95"/>
                <a:gd name="T43" fmla="*/ 24 h 96"/>
                <a:gd name="T44" fmla="*/ 53 w 95"/>
                <a:gd name="T45" fmla="*/ 24 h 96"/>
                <a:gd name="T46" fmla="*/ 53 w 95"/>
                <a:gd name="T47" fmla="*/ 18 h 96"/>
                <a:gd name="T48" fmla="*/ 47 w 95"/>
                <a:gd name="T49" fmla="*/ 12 h 96"/>
                <a:gd name="T50" fmla="*/ 35 w 95"/>
                <a:gd name="T51" fmla="*/ 12 h 96"/>
                <a:gd name="T52" fmla="*/ 23 w 95"/>
                <a:gd name="T53" fmla="*/ 6 h 96"/>
                <a:gd name="T54" fmla="*/ 11 w 95"/>
                <a:gd name="T55" fmla="*/ 12 h 96"/>
                <a:gd name="T56" fmla="*/ 11 w 95"/>
                <a:gd name="T57" fmla="*/ 18 h 96"/>
                <a:gd name="T58" fmla="*/ 11 w 95"/>
                <a:gd name="T59" fmla="*/ 24 h 96"/>
                <a:gd name="T60" fmla="*/ 23 w 95"/>
                <a:gd name="T61" fmla="*/ 30 h 96"/>
                <a:gd name="T62" fmla="*/ 29 w 95"/>
                <a:gd name="T63" fmla="*/ 30 h 96"/>
                <a:gd name="T64" fmla="*/ 29 w 95"/>
                <a:gd name="T65" fmla="*/ 42 h 96"/>
                <a:gd name="T66" fmla="*/ 17 w 95"/>
                <a:gd name="T67" fmla="*/ 42 h 96"/>
                <a:gd name="T68" fmla="*/ 11 w 95"/>
                <a:gd name="T69" fmla="*/ 42 h 96"/>
                <a:gd name="T70" fmla="*/ 6 w 95"/>
                <a:gd name="T71" fmla="*/ 48 h 96"/>
                <a:gd name="T72" fmla="*/ 0 w 95"/>
                <a:gd name="T73" fmla="*/ 54 h 96"/>
                <a:gd name="T74" fmla="*/ 6 w 95"/>
                <a:gd name="T75" fmla="*/ 66 h 96"/>
                <a:gd name="T76" fmla="*/ 11 w 95"/>
                <a:gd name="T77" fmla="*/ 66 h 96"/>
                <a:gd name="T78" fmla="*/ 17 w 95"/>
                <a:gd name="T79" fmla="*/ 66 h 96"/>
                <a:gd name="T80" fmla="*/ 23 w 95"/>
                <a:gd name="T81" fmla="*/ 60 h 96"/>
                <a:gd name="T82" fmla="*/ 29 w 95"/>
                <a:gd name="T83" fmla="*/ 54 h 96"/>
                <a:gd name="T84" fmla="*/ 35 w 95"/>
                <a:gd name="T85" fmla="*/ 48 h 96"/>
                <a:gd name="T86" fmla="*/ 41 w 95"/>
                <a:gd name="T87" fmla="*/ 54 h 96"/>
                <a:gd name="T88" fmla="*/ 41 w 95"/>
                <a:gd name="T89" fmla="*/ 60 h 96"/>
                <a:gd name="T90" fmla="*/ 29 w 95"/>
                <a:gd name="T91" fmla="*/ 66 h 96"/>
                <a:gd name="T92" fmla="*/ 23 w 95"/>
                <a:gd name="T93" fmla="*/ 84 h 96"/>
                <a:gd name="T94" fmla="*/ 35 w 95"/>
                <a:gd name="T95" fmla="*/ 90 h 96"/>
                <a:gd name="T96" fmla="*/ 47 w 95"/>
                <a:gd name="T97" fmla="*/ 90 h 96"/>
                <a:gd name="T98" fmla="*/ 53 w 95"/>
                <a:gd name="T99" fmla="*/ 84 h 96"/>
                <a:gd name="T100" fmla="*/ 53 w 95"/>
                <a:gd name="T101" fmla="*/ 78 h 96"/>
                <a:gd name="T102" fmla="*/ 47 w 95"/>
                <a:gd name="T103" fmla="*/ 72 h 96"/>
                <a:gd name="T104" fmla="*/ 47 w 95"/>
                <a:gd name="T105" fmla="*/ 60 h 96"/>
                <a:gd name="T106" fmla="*/ 53 w 95"/>
                <a:gd name="T107" fmla="*/ 54 h 96"/>
                <a:gd name="T108" fmla="*/ 53 w 95"/>
                <a:gd name="T109" fmla="*/ 54 h 96"/>
                <a:gd name="T110" fmla="*/ 65 w 95"/>
                <a:gd name="T111" fmla="*/ 72 h 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5"/>
                <a:gd name="T169" fmla="*/ 0 h 96"/>
                <a:gd name="T170" fmla="*/ 95 w 95"/>
                <a:gd name="T171" fmla="*/ 96 h 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5" h="96">
                  <a:moveTo>
                    <a:pt x="71" y="72"/>
                  </a:moveTo>
                  <a:lnTo>
                    <a:pt x="71" y="72"/>
                  </a:lnTo>
                  <a:lnTo>
                    <a:pt x="77" y="72"/>
                  </a:lnTo>
                  <a:lnTo>
                    <a:pt x="83" y="72"/>
                  </a:lnTo>
                  <a:lnTo>
                    <a:pt x="83" y="66"/>
                  </a:lnTo>
                  <a:lnTo>
                    <a:pt x="89" y="60"/>
                  </a:lnTo>
                  <a:lnTo>
                    <a:pt x="83" y="60"/>
                  </a:lnTo>
                  <a:lnTo>
                    <a:pt x="83" y="54"/>
                  </a:lnTo>
                  <a:lnTo>
                    <a:pt x="83" y="48"/>
                  </a:lnTo>
                  <a:lnTo>
                    <a:pt x="77" y="48"/>
                  </a:lnTo>
                  <a:lnTo>
                    <a:pt x="71" y="48"/>
                  </a:lnTo>
                  <a:lnTo>
                    <a:pt x="65" y="48"/>
                  </a:lnTo>
                  <a:lnTo>
                    <a:pt x="65" y="42"/>
                  </a:lnTo>
                  <a:lnTo>
                    <a:pt x="65" y="36"/>
                  </a:lnTo>
                  <a:lnTo>
                    <a:pt x="71" y="42"/>
                  </a:lnTo>
                  <a:lnTo>
                    <a:pt x="77" y="42"/>
                  </a:lnTo>
                  <a:lnTo>
                    <a:pt x="77" y="48"/>
                  </a:lnTo>
                  <a:lnTo>
                    <a:pt x="83" y="48"/>
                  </a:lnTo>
                  <a:lnTo>
                    <a:pt x="89" y="48"/>
                  </a:lnTo>
                  <a:lnTo>
                    <a:pt x="95" y="42"/>
                  </a:lnTo>
                  <a:lnTo>
                    <a:pt x="95" y="36"/>
                  </a:lnTo>
                  <a:lnTo>
                    <a:pt x="95" y="30"/>
                  </a:lnTo>
                  <a:lnTo>
                    <a:pt x="95" y="24"/>
                  </a:lnTo>
                  <a:lnTo>
                    <a:pt x="89" y="24"/>
                  </a:lnTo>
                  <a:lnTo>
                    <a:pt x="83" y="24"/>
                  </a:lnTo>
                  <a:lnTo>
                    <a:pt x="77" y="24"/>
                  </a:lnTo>
                  <a:lnTo>
                    <a:pt x="71" y="24"/>
                  </a:lnTo>
                  <a:lnTo>
                    <a:pt x="65" y="24"/>
                  </a:lnTo>
                  <a:lnTo>
                    <a:pt x="71" y="18"/>
                  </a:lnTo>
                  <a:lnTo>
                    <a:pt x="77" y="12"/>
                  </a:lnTo>
                  <a:lnTo>
                    <a:pt x="77" y="6"/>
                  </a:lnTo>
                  <a:lnTo>
                    <a:pt x="77" y="0"/>
                  </a:lnTo>
                  <a:lnTo>
                    <a:pt x="71" y="0"/>
                  </a:lnTo>
                  <a:lnTo>
                    <a:pt x="65" y="0"/>
                  </a:lnTo>
                  <a:lnTo>
                    <a:pt x="59" y="0"/>
                  </a:lnTo>
                  <a:lnTo>
                    <a:pt x="59" y="6"/>
                  </a:lnTo>
                  <a:lnTo>
                    <a:pt x="53" y="12"/>
                  </a:lnTo>
                  <a:lnTo>
                    <a:pt x="53" y="18"/>
                  </a:lnTo>
                  <a:lnTo>
                    <a:pt x="59" y="18"/>
                  </a:lnTo>
                  <a:lnTo>
                    <a:pt x="59" y="24"/>
                  </a:lnTo>
                  <a:lnTo>
                    <a:pt x="53" y="24"/>
                  </a:lnTo>
                  <a:lnTo>
                    <a:pt x="53" y="18"/>
                  </a:lnTo>
                  <a:lnTo>
                    <a:pt x="53" y="12"/>
                  </a:lnTo>
                  <a:lnTo>
                    <a:pt x="47" y="12"/>
                  </a:lnTo>
                  <a:lnTo>
                    <a:pt x="35" y="12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7" y="6"/>
                  </a:lnTo>
                  <a:lnTo>
                    <a:pt x="11" y="12"/>
                  </a:lnTo>
                  <a:lnTo>
                    <a:pt x="11" y="18"/>
                  </a:lnTo>
                  <a:lnTo>
                    <a:pt x="11" y="24"/>
                  </a:lnTo>
                  <a:lnTo>
                    <a:pt x="17" y="30"/>
                  </a:lnTo>
                  <a:lnTo>
                    <a:pt x="23" y="30"/>
                  </a:lnTo>
                  <a:lnTo>
                    <a:pt x="29" y="30"/>
                  </a:lnTo>
                  <a:lnTo>
                    <a:pt x="35" y="36"/>
                  </a:lnTo>
                  <a:lnTo>
                    <a:pt x="29" y="36"/>
                  </a:lnTo>
                  <a:lnTo>
                    <a:pt x="29" y="42"/>
                  </a:lnTo>
                  <a:lnTo>
                    <a:pt x="23" y="42"/>
                  </a:lnTo>
                  <a:lnTo>
                    <a:pt x="17" y="42"/>
                  </a:lnTo>
                  <a:lnTo>
                    <a:pt x="11" y="42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0" y="66"/>
                  </a:lnTo>
                  <a:lnTo>
                    <a:pt x="6" y="66"/>
                  </a:lnTo>
                  <a:lnTo>
                    <a:pt x="11" y="66"/>
                  </a:lnTo>
                  <a:lnTo>
                    <a:pt x="17" y="66"/>
                  </a:lnTo>
                  <a:lnTo>
                    <a:pt x="23" y="66"/>
                  </a:lnTo>
                  <a:lnTo>
                    <a:pt x="23" y="60"/>
                  </a:lnTo>
                  <a:lnTo>
                    <a:pt x="23" y="54"/>
                  </a:lnTo>
                  <a:lnTo>
                    <a:pt x="29" y="54"/>
                  </a:lnTo>
                  <a:lnTo>
                    <a:pt x="29" y="48"/>
                  </a:lnTo>
                  <a:lnTo>
                    <a:pt x="35" y="48"/>
                  </a:lnTo>
                  <a:lnTo>
                    <a:pt x="41" y="48"/>
                  </a:lnTo>
                  <a:lnTo>
                    <a:pt x="41" y="54"/>
                  </a:lnTo>
                  <a:lnTo>
                    <a:pt x="41" y="60"/>
                  </a:lnTo>
                  <a:lnTo>
                    <a:pt x="35" y="66"/>
                  </a:lnTo>
                  <a:lnTo>
                    <a:pt x="29" y="66"/>
                  </a:lnTo>
                  <a:lnTo>
                    <a:pt x="29" y="72"/>
                  </a:lnTo>
                  <a:lnTo>
                    <a:pt x="23" y="78"/>
                  </a:lnTo>
                  <a:lnTo>
                    <a:pt x="23" y="84"/>
                  </a:lnTo>
                  <a:lnTo>
                    <a:pt x="29" y="84"/>
                  </a:lnTo>
                  <a:lnTo>
                    <a:pt x="29" y="90"/>
                  </a:lnTo>
                  <a:lnTo>
                    <a:pt x="35" y="90"/>
                  </a:lnTo>
                  <a:lnTo>
                    <a:pt x="41" y="96"/>
                  </a:lnTo>
                  <a:lnTo>
                    <a:pt x="41" y="90"/>
                  </a:lnTo>
                  <a:lnTo>
                    <a:pt x="47" y="90"/>
                  </a:lnTo>
                  <a:lnTo>
                    <a:pt x="53" y="90"/>
                  </a:lnTo>
                  <a:lnTo>
                    <a:pt x="53" y="84"/>
                  </a:lnTo>
                  <a:lnTo>
                    <a:pt x="53" y="78"/>
                  </a:lnTo>
                  <a:lnTo>
                    <a:pt x="53" y="72"/>
                  </a:lnTo>
                  <a:lnTo>
                    <a:pt x="47" y="72"/>
                  </a:lnTo>
                  <a:lnTo>
                    <a:pt x="47" y="66"/>
                  </a:lnTo>
                  <a:lnTo>
                    <a:pt x="47" y="60"/>
                  </a:lnTo>
                  <a:lnTo>
                    <a:pt x="47" y="54"/>
                  </a:lnTo>
                  <a:lnTo>
                    <a:pt x="53" y="54"/>
                  </a:lnTo>
                  <a:lnTo>
                    <a:pt x="59" y="60"/>
                  </a:lnTo>
                  <a:lnTo>
                    <a:pt x="59" y="66"/>
                  </a:lnTo>
                  <a:lnTo>
                    <a:pt x="65" y="72"/>
                  </a:lnTo>
                  <a:lnTo>
                    <a:pt x="71" y="72"/>
                  </a:lnTo>
                  <a:close/>
                </a:path>
              </a:pathLst>
            </a:custGeom>
            <a:solidFill>
              <a:srgbClr val="FFFF7F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49" name="Freeform 234"/>
            <p:cNvSpPr>
              <a:spLocks/>
            </p:cNvSpPr>
            <p:nvPr/>
          </p:nvSpPr>
          <p:spPr bwMode="auto">
            <a:xfrm>
              <a:off x="5185" y="1834"/>
              <a:ext cx="108" cy="167"/>
            </a:xfrm>
            <a:custGeom>
              <a:avLst/>
              <a:gdLst>
                <a:gd name="T0" fmla="*/ 0 w 108"/>
                <a:gd name="T1" fmla="*/ 167 h 167"/>
                <a:gd name="T2" fmla="*/ 12 w 108"/>
                <a:gd name="T3" fmla="*/ 155 h 167"/>
                <a:gd name="T4" fmla="*/ 24 w 108"/>
                <a:gd name="T5" fmla="*/ 149 h 167"/>
                <a:gd name="T6" fmla="*/ 30 w 108"/>
                <a:gd name="T7" fmla="*/ 137 h 167"/>
                <a:gd name="T8" fmla="*/ 42 w 108"/>
                <a:gd name="T9" fmla="*/ 137 h 167"/>
                <a:gd name="T10" fmla="*/ 54 w 108"/>
                <a:gd name="T11" fmla="*/ 131 h 167"/>
                <a:gd name="T12" fmla="*/ 66 w 108"/>
                <a:gd name="T13" fmla="*/ 131 h 167"/>
                <a:gd name="T14" fmla="*/ 78 w 108"/>
                <a:gd name="T15" fmla="*/ 131 h 167"/>
                <a:gd name="T16" fmla="*/ 84 w 108"/>
                <a:gd name="T17" fmla="*/ 131 h 167"/>
                <a:gd name="T18" fmla="*/ 84 w 108"/>
                <a:gd name="T19" fmla="*/ 125 h 167"/>
                <a:gd name="T20" fmla="*/ 84 w 108"/>
                <a:gd name="T21" fmla="*/ 125 h 167"/>
                <a:gd name="T22" fmla="*/ 90 w 108"/>
                <a:gd name="T23" fmla="*/ 119 h 167"/>
                <a:gd name="T24" fmla="*/ 90 w 108"/>
                <a:gd name="T25" fmla="*/ 113 h 167"/>
                <a:gd name="T26" fmla="*/ 90 w 108"/>
                <a:gd name="T27" fmla="*/ 107 h 167"/>
                <a:gd name="T28" fmla="*/ 96 w 108"/>
                <a:gd name="T29" fmla="*/ 107 h 167"/>
                <a:gd name="T30" fmla="*/ 102 w 108"/>
                <a:gd name="T31" fmla="*/ 101 h 167"/>
                <a:gd name="T32" fmla="*/ 108 w 108"/>
                <a:gd name="T33" fmla="*/ 95 h 167"/>
                <a:gd name="T34" fmla="*/ 102 w 108"/>
                <a:gd name="T35" fmla="*/ 89 h 167"/>
                <a:gd name="T36" fmla="*/ 102 w 108"/>
                <a:gd name="T37" fmla="*/ 71 h 167"/>
                <a:gd name="T38" fmla="*/ 102 w 108"/>
                <a:gd name="T39" fmla="*/ 59 h 167"/>
                <a:gd name="T40" fmla="*/ 108 w 108"/>
                <a:gd name="T41" fmla="*/ 47 h 167"/>
                <a:gd name="T42" fmla="*/ 102 w 108"/>
                <a:gd name="T43" fmla="*/ 47 h 167"/>
                <a:gd name="T44" fmla="*/ 96 w 108"/>
                <a:gd name="T45" fmla="*/ 41 h 167"/>
                <a:gd name="T46" fmla="*/ 90 w 108"/>
                <a:gd name="T47" fmla="*/ 41 h 167"/>
                <a:gd name="T48" fmla="*/ 84 w 108"/>
                <a:gd name="T49" fmla="*/ 36 h 167"/>
                <a:gd name="T50" fmla="*/ 84 w 108"/>
                <a:gd name="T51" fmla="*/ 30 h 167"/>
                <a:gd name="T52" fmla="*/ 78 w 108"/>
                <a:gd name="T53" fmla="*/ 24 h 167"/>
                <a:gd name="T54" fmla="*/ 72 w 108"/>
                <a:gd name="T55" fmla="*/ 12 h 167"/>
                <a:gd name="T56" fmla="*/ 72 w 108"/>
                <a:gd name="T57" fmla="*/ 0 h 167"/>
                <a:gd name="T58" fmla="*/ 66 w 108"/>
                <a:gd name="T59" fmla="*/ 6 h 167"/>
                <a:gd name="T60" fmla="*/ 66 w 108"/>
                <a:gd name="T61" fmla="*/ 12 h 167"/>
                <a:gd name="T62" fmla="*/ 60 w 108"/>
                <a:gd name="T63" fmla="*/ 18 h 167"/>
                <a:gd name="T64" fmla="*/ 54 w 108"/>
                <a:gd name="T65" fmla="*/ 24 h 167"/>
                <a:gd name="T66" fmla="*/ 48 w 108"/>
                <a:gd name="T67" fmla="*/ 30 h 167"/>
                <a:gd name="T68" fmla="*/ 42 w 108"/>
                <a:gd name="T69" fmla="*/ 36 h 167"/>
                <a:gd name="T70" fmla="*/ 36 w 108"/>
                <a:gd name="T71" fmla="*/ 36 h 167"/>
                <a:gd name="T72" fmla="*/ 24 w 108"/>
                <a:gd name="T73" fmla="*/ 36 h 167"/>
                <a:gd name="T74" fmla="*/ 30 w 108"/>
                <a:gd name="T75" fmla="*/ 41 h 167"/>
                <a:gd name="T76" fmla="*/ 30 w 108"/>
                <a:gd name="T77" fmla="*/ 53 h 167"/>
                <a:gd name="T78" fmla="*/ 30 w 108"/>
                <a:gd name="T79" fmla="*/ 65 h 167"/>
                <a:gd name="T80" fmla="*/ 18 w 108"/>
                <a:gd name="T81" fmla="*/ 71 h 167"/>
                <a:gd name="T82" fmla="*/ 24 w 108"/>
                <a:gd name="T83" fmla="*/ 95 h 167"/>
                <a:gd name="T84" fmla="*/ 24 w 108"/>
                <a:gd name="T85" fmla="*/ 107 h 167"/>
                <a:gd name="T86" fmla="*/ 24 w 108"/>
                <a:gd name="T87" fmla="*/ 125 h 167"/>
                <a:gd name="T88" fmla="*/ 18 w 108"/>
                <a:gd name="T89" fmla="*/ 137 h 167"/>
                <a:gd name="T90" fmla="*/ 12 w 108"/>
                <a:gd name="T91" fmla="*/ 143 h 167"/>
                <a:gd name="T92" fmla="*/ 12 w 108"/>
                <a:gd name="T93" fmla="*/ 149 h 167"/>
                <a:gd name="T94" fmla="*/ 6 w 108"/>
                <a:gd name="T95" fmla="*/ 155 h 167"/>
                <a:gd name="T96" fmla="*/ 6 w 108"/>
                <a:gd name="T97" fmla="*/ 161 h 167"/>
                <a:gd name="T98" fmla="*/ 0 w 108"/>
                <a:gd name="T99" fmla="*/ 161 h 167"/>
                <a:gd name="T100" fmla="*/ 0 w 108"/>
                <a:gd name="T101" fmla="*/ 161 h 167"/>
                <a:gd name="T102" fmla="*/ 0 w 108"/>
                <a:gd name="T103" fmla="*/ 161 h 167"/>
                <a:gd name="T104" fmla="*/ 6 w 108"/>
                <a:gd name="T105" fmla="*/ 161 h 167"/>
                <a:gd name="T106" fmla="*/ 0 w 108"/>
                <a:gd name="T107" fmla="*/ 167 h 16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8"/>
                <a:gd name="T163" fmla="*/ 0 h 167"/>
                <a:gd name="T164" fmla="*/ 108 w 108"/>
                <a:gd name="T165" fmla="*/ 167 h 16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8" h="167">
                  <a:moveTo>
                    <a:pt x="0" y="167"/>
                  </a:moveTo>
                  <a:lnTo>
                    <a:pt x="12" y="155"/>
                  </a:lnTo>
                  <a:lnTo>
                    <a:pt x="24" y="149"/>
                  </a:lnTo>
                  <a:lnTo>
                    <a:pt x="30" y="137"/>
                  </a:lnTo>
                  <a:lnTo>
                    <a:pt x="42" y="137"/>
                  </a:lnTo>
                  <a:lnTo>
                    <a:pt x="54" y="131"/>
                  </a:lnTo>
                  <a:lnTo>
                    <a:pt x="66" y="131"/>
                  </a:lnTo>
                  <a:lnTo>
                    <a:pt x="78" y="131"/>
                  </a:lnTo>
                  <a:lnTo>
                    <a:pt x="84" y="131"/>
                  </a:lnTo>
                  <a:lnTo>
                    <a:pt x="84" y="125"/>
                  </a:lnTo>
                  <a:lnTo>
                    <a:pt x="90" y="119"/>
                  </a:lnTo>
                  <a:lnTo>
                    <a:pt x="90" y="113"/>
                  </a:lnTo>
                  <a:lnTo>
                    <a:pt x="90" y="107"/>
                  </a:lnTo>
                  <a:lnTo>
                    <a:pt x="96" y="107"/>
                  </a:lnTo>
                  <a:lnTo>
                    <a:pt x="102" y="101"/>
                  </a:lnTo>
                  <a:lnTo>
                    <a:pt x="108" y="95"/>
                  </a:lnTo>
                  <a:lnTo>
                    <a:pt x="102" y="89"/>
                  </a:lnTo>
                  <a:lnTo>
                    <a:pt x="102" y="71"/>
                  </a:lnTo>
                  <a:lnTo>
                    <a:pt x="102" y="59"/>
                  </a:lnTo>
                  <a:lnTo>
                    <a:pt x="108" y="47"/>
                  </a:lnTo>
                  <a:lnTo>
                    <a:pt x="102" y="47"/>
                  </a:lnTo>
                  <a:lnTo>
                    <a:pt x="96" y="41"/>
                  </a:lnTo>
                  <a:lnTo>
                    <a:pt x="90" y="41"/>
                  </a:lnTo>
                  <a:lnTo>
                    <a:pt x="84" y="36"/>
                  </a:lnTo>
                  <a:lnTo>
                    <a:pt x="84" y="30"/>
                  </a:lnTo>
                  <a:lnTo>
                    <a:pt x="78" y="24"/>
                  </a:lnTo>
                  <a:lnTo>
                    <a:pt x="72" y="12"/>
                  </a:lnTo>
                  <a:lnTo>
                    <a:pt x="72" y="0"/>
                  </a:lnTo>
                  <a:lnTo>
                    <a:pt x="66" y="6"/>
                  </a:lnTo>
                  <a:lnTo>
                    <a:pt x="66" y="12"/>
                  </a:lnTo>
                  <a:lnTo>
                    <a:pt x="60" y="18"/>
                  </a:lnTo>
                  <a:lnTo>
                    <a:pt x="54" y="24"/>
                  </a:lnTo>
                  <a:lnTo>
                    <a:pt x="48" y="30"/>
                  </a:lnTo>
                  <a:lnTo>
                    <a:pt x="42" y="36"/>
                  </a:lnTo>
                  <a:lnTo>
                    <a:pt x="36" y="36"/>
                  </a:lnTo>
                  <a:lnTo>
                    <a:pt x="24" y="36"/>
                  </a:lnTo>
                  <a:lnTo>
                    <a:pt x="30" y="41"/>
                  </a:lnTo>
                  <a:lnTo>
                    <a:pt x="30" y="53"/>
                  </a:lnTo>
                  <a:lnTo>
                    <a:pt x="30" y="65"/>
                  </a:lnTo>
                  <a:lnTo>
                    <a:pt x="18" y="71"/>
                  </a:lnTo>
                  <a:lnTo>
                    <a:pt x="24" y="95"/>
                  </a:lnTo>
                  <a:lnTo>
                    <a:pt x="24" y="107"/>
                  </a:lnTo>
                  <a:lnTo>
                    <a:pt x="24" y="125"/>
                  </a:lnTo>
                  <a:lnTo>
                    <a:pt x="18" y="137"/>
                  </a:lnTo>
                  <a:lnTo>
                    <a:pt x="12" y="143"/>
                  </a:lnTo>
                  <a:lnTo>
                    <a:pt x="12" y="149"/>
                  </a:lnTo>
                  <a:lnTo>
                    <a:pt x="6" y="155"/>
                  </a:lnTo>
                  <a:lnTo>
                    <a:pt x="6" y="161"/>
                  </a:lnTo>
                  <a:lnTo>
                    <a:pt x="0" y="161"/>
                  </a:lnTo>
                  <a:lnTo>
                    <a:pt x="6" y="161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50" name="Freeform 235"/>
            <p:cNvSpPr>
              <a:spLocks/>
            </p:cNvSpPr>
            <p:nvPr/>
          </p:nvSpPr>
          <p:spPr bwMode="auto">
            <a:xfrm>
              <a:off x="4863" y="1870"/>
              <a:ext cx="173" cy="143"/>
            </a:xfrm>
            <a:custGeom>
              <a:avLst/>
              <a:gdLst>
                <a:gd name="T0" fmla="*/ 89 w 173"/>
                <a:gd name="T1" fmla="*/ 143 h 143"/>
                <a:gd name="T2" fmla="*/ 95 w 173"/>
                <a:gd name="T3" fmla="*/ 143 h 143"/>
                <a:gd name="T4" fmla="*/ 101 w 173"/>
                <a:gd name="T5" fmla="*/ 143 h 143"/>
                <a:gd name="T6" fmla="*/ 113 w 173"/>
                <a:gd name="T7" fmla="*/ 143 h 143"/>
                <a:gd name="T8" fmla="*/ 119 w 173"/>
                <a:gd name="T9" fmla="*/ 137 h 143"/>
                <a:gd name="T10" fmla="*/ 131 w 173"/>
                <a:gd name="T11" fmla="*/ 137 h 143"/>
                <a:gd name="T12" fmla="*/ 143 w 173"/>
                <a:gd name="T13" fmla="*/ 137 h 143"/>
                <a:gd name="T14" fmla="*/ 149 w 173"/>
                <a:gd name="T15" fmla="*/ 137 h 143"/>
                <a:gd name="T16" fmla="*/ 161 w 173"/>
                <a:gd name="T17" fmla="*/ 137 h 143"/>
                <a:gd name="T18" fmla="*/ 161 w 173"/>
                <a:gd name="T19" fmla="*/ 137 h 143"/>
                <a:gd name="T20" fmla="*/ 167 w 173"/>
                <a:gd name="T21" fmla="*/ 137 h 143"/>
                <a:gd name="T22" fmla="*/ 167 w 173"/>
                <a:gd name="T23" fmla="*/ 137 h 143"/>
                <a:gd name="T24" fmla="*/ 173 w 173"/>
                <a:gd name="T25" fmla="*/ 137 h 143"/>
                <a:gd name="T26" fmla="*/ 161 w 173"/>
                <a:gd name="T27" fmla="*/ 131 h 143"/>
                <a:gd name="T28" fmla="*/ 155 w 173"/>
                <a:gd name="T29" fmla="*/ 119 h 143"/>
                <a:gd name="T30" fmla="*/ 149 w 173"/>
                <a:gd name="T31" fmla="*/ 113 h 143"/>
                <a:gd name="T32" fmla="*/ 143 w 173"/>
                <a:gd name="T33" fmla="*/ 101 h 143"/>
                <a:gd name="T34" fmla="*/ 137 w 173"/>
                <a:gd name="T35" fmla="*/ 83 h 143"/>
                <a:gd name="T36" fmla="*/ 131 w 173"/>
                <a:gd name="T37" fmla="*/ 71 h 143"/>
                <a:gd name="T38" fmla="*/ 131 w 173"/>
                <a:gd name="T39" fmla="*/ 59 h 143"/>
                <a:gd name="T40" fmla="*/ 131 w 173"/>
                <a:gd name="T41" fmla="*/ 47 h 143"/>
                <a:gd name="T42" fmla="*/ 125 w 173"/>
                <a:gd name="T43" fmla="*/ 41 h 143"/>
                <a:gd name="T44" fmla="*/ 119 w 173"/>
                <a:gd name="T45" fmla="*/ 41 h 143"/>
                <a:gd name="T46" fmla="*/ 113 w 173"/>
                <a:gd name="T47" fmla="*/ 41 h 143"/>
                <a:gd name="T48" fmla="*/ 107 w 173"/>
                <a:gd name="T49" fmla="*/ 35 h 143"/>
                <a:gd name="T50" fmla="*/ 101 w 173"/>
                <a:gd name="T51" fmla="*/ 29 h 143"/>
                <a:gd name="T52" fmla="*/ 95 w 173"/>
                <a:gd name="T53" fmla="*/ 23 h 143"/>
                <a:gd name="T54" fmla="*/ 89 w 173"/>
                <a:gd name="T55" fmla="*/ 11 h 143"/>
                <a:gd name="T56" fmla="*/ 89 w 173"/>
                <a:gd name="T57" fmla="*/ 5 h 143"/>
                <a:gd name="T58" fmla="*/ 83 w 173"/>
                <a:gd name="T59" fmla="*/ 5 h 143"/>
                <a:gd name="T60" fmla="*/ 71 w 173"/>
                <a:gd name="T61" fmla="*/ 11 h 143"/>
                <a:gd name="T62" fmla="*/ 65 w 173"/>
                <a:gd name="T63" fmla="*/ 11 h 143"/>
                <a:gd name="T64" fmla="*/ 53 w 173"/>
                <a:gd name="T65" fmla="*/ 17 h 143"/>
                <a:gd name="T66" fmla="*/ 42 w 173"/>
                <a:gd name="T67" fmla="*/ 17 h 143"/>
                <a:gd name="T68" fmla="*/ 30 w 173"/>
                <a:gd name="T69" fmla="*/ 11 h 143"/>
                <a:gd name="T70" fmla="*/ 18 w 173"/>
                <a:gd name="T71" fmla="*/ 5 h 143"/>
                <a:gd name="T72" fmla="*/ 6 w 173"/>
                <a:gd name="T73" fmla="*/ 0 h 143"/>
                <a:gd name="T74" fmla="*/ 6 w 173"/>
                <a:gd name="T75" fmla="*/ 5 h 143"/>
                <a:gd name="T76" fmla="*/ 12 w 173"/>
                <a:gd name="T77" fmla="*/ 11 h 143"/>
                <a:gd name="T78" fmla="*/ 12 w 173"/>
                <a:gd name="T79" fmla="*/ 23 h 143"/>
                <a:gd name="T80" fmla="*/ 12 w 173"/>
                <a:gd name="T81" fmla="*/ 29 h 143"/>
                <a:gd name="T82" fmla="*/ 18 w 173"/>
                <a:gd name="T83" fmla="*/ 41 h 143"/>
                <a:gd name="T84" fmla="*/ 12 w 173"/>
                <a:gd name="T85" fmla="*/ 53 h 143"/>
                <a:gd name="T86" fmla="*/ 12 w 173"/>
                <a:gd name="T87" fmla="*/ 65 h 143"/>
                <a:gd name="T88" fmla="*/ 0 w 173"/>
                <a:gd name="T89" fmla="*/ 77 h 143"/>
                <a:gd name="T90" fmla="*/ 12 w 173"/>
                <a:gd name="T91" fmla="*/ 77 h 143"/>
                <a:gd name="T92" fmla="*/ 18 w 173"/>
                <a:gd name="T93" fmla="*/ 83 h 143"/>
                <a:gd name="T94" fmla="*/ 24 w 173"/>
                <a:gd name="T95" fmla="*/ 89 h 143"/>
                <a:gd name="T96" fmla="*/ 36 w 173"/>
                <a:gd name="T97" fmla="*/ 95 h 143"/>
                <a:gd name="T98" fmla="*/ 42 w 173"/>
                <a:gd name="T99" fmla="*/ 101 h 143"/>
                <a:gd name="T100" fmla="*/ 42 w 173"/>
                <a:gd name="T101" fmla="*/ 107 h 143"/>
                <a:gd name="T102" fmla="*/ 48 w 173"/>
                <a:gd name="T103" fmla="*/ 119 h 143"/>
                <a:gd name="T104" fmla="*/ 42 w 173"/>
                <a:gd name="T105" fmla="*/ 131 h 143"/>
                <a:gd name="T106" fmla="*/ 48 w 173"/>
                <a:gd name="T107" fmla="*/ 131 h 143"/>
                <a:gd name="T108" fmla="*/ 53 w 173"/>
                <a:gd name="T109" fmla="*/ 131 h 143"/>
                <a:gd name="T110" fmla="*/ 59 w 173"/>
                <a:gd name="T111" fmla="*/ 131 h 143"/>
                <a:gd name="T112" fmla="*/ 65 w 173"/>
                <a:gd name="T113" fmla="*/ 131 h 143"/>
                <a:gd name="T114" fmla="*/ 71 w 173"/>
                <a:gd name="T115" fmla="*/ 137 h 143"/>
                <a:gd name="T116" fmla="*/ 77 w 173"/>
                <a:gd name="T117" fmla="*/ 137 h 143"/>
                <a:gd name="T118" fmla="*/ 83 w 173"/>
                <a:gd name="T119" fmla="*/ 143 h 143"/>
                <a:gd name="T120" fmla="*/ 89 w 173"/>
                <a:gd name="T121" fmla="*/ 143 h 1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3"/>
                <a:gd name="T184" fmla="*/ 0 h 143"/>
                <a:gd name="T185" fmla="*/ 173 w 173"/>
                <a:gd name="T186" fmla="*/ 143 h 1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3" h="143">
                  <a:moveTo>
                    <a:pt x="89" y="143"/>
                  </a:moveTo>
                  <a:lnTo>
                    <a:pt x="95" y="143"/>
                  </a:lnTo>
                  <a:lnTo>
                    <a:pt x="101" y="143"/>
                  </a:lnTo>
                  <a:lnTo>
                    <a:pt x="113" y="143"/>
                  </a:lnTo>
                  <a:lnTo>
                    <a:pt x="119" y="137"/>
                  </a:lnTo>
                  <a:lnTo>
                    <a:pt x="131" y="137"/>
                  </a:lnTo>
                  <a:lnTo>
                    <a:pt x="143" y="137"/>
                  </a:lnTo>
                  <a:lnTo>
                    <a:pt x="149" y="137"/>
                  </a:lnTo>
                  <a:lnTo>
                    <a:pt x="161" y="137"/>
                  </a:lnTo>
                  <a:lnTo>
                    <a:pt x="167" y="137"/>
                  </a:lnTo>
                  <a:lnTo>
                    <a:pt x="173" y="137"/>
                  </a:lnTo>
                  <a:lnTo>
                    <a:pt x="161" y="131"/>
                  </a:lnTo>
                  <a:lnTo>
                    <a:pt x="155" y="119"/>
                  </a:lnTo>
                  <a:lnTo>
                    <a:pt x="149" y="113"/>
                  </a:lnTo>
                  <a:lnTo>
                    <a:pt x="143" y="101"/>
                  </a:lnTo>
                  <a:lnTo>
                    <a:pt x="137" y="83"/>
                  </a:lnTo>
                  <a:lnTo>
                    <a:pt x="131" y="71"/>
                  </a:lnTo>
                  <a:lnTo>
                    <a:pt x="131" y="59"/>
                  </a:lnTo>
                  <a:lnTo>
                    <a:pt x="131" y="47"/>
                  </a:lnTo>
                  <a:lnTo>
                    <a:pt x="125" y="41"/>
                  </a:lnTo>
                  <a:lnTo>
                    <a:pt x="119" y="41"/>
                  </a:lnTo>
                  <a:lnTo>
                    <a:pt x="113" y="41"/>
                  </a:lnTo>
                  <a:lnTo>
                    <a:pt x="107" y="35"/>
                  </a:lnTo>
                  <a:lnTo>
                    <a:pt x="101" y="29"/>
                  </a:lnTo>
                  <a:lnTo>
                    <a:pt x="95" y="23"/>
                  </a:lnTo>
                  <a:lnTo>
                    <a:pt x="89" y="11"/>
                  </a:lnTo>
                  <a:lnTo>
                    <a:pt x="89" y="5"/>
                  </a:lnTo>
                  <a:lnTo>
                    <a:pt x="83" y="5"/>
                  </a:lnTo>
                  <a:lnTo>
                    <a:pt x="71" y="11"/>
                  </a:lnTo>
                  <a:lnTo>
                    <a:pt x="65" y="11"/>
                  </a:lnTo>
                  <a:lnTo>
                    <a:pt x="53" y="17"/>
                  </a:lnTo>
                  <a:lnTo>
                    <a:pt x="42" y="17"/>
                  </a:lnTo>
                  <a:lnTo>
                    <a:pt x="30" y="11"/>
                  </a:lnTo>
                  <a:lnTo>
                    <a:pt x="18" y="5"/>
                  </a:lnTo>
                  <a:lnTo>
                    <a:pt x="6" y="0"/>
                  </a:lnTo>
                  <a:lnTo>
                    <a:pt x="6" y="5"/>
                  </a:lnTo>
                  <a:lnTo>
                    <a:pt x="12" y="11"/>
                  </a:lnTo>
                  <a:lnTo>
                    <a:pt x="12" y="23"/>
                  </a:lnTo>
                  <a:lnTo>
                    <a:pt x="12" y="29"/>
                  </a:lnTo>
                  <a:lnTo>
                    <a:pt x="18" y="41"/>
                  </a:lnTo>
                  <a:lnTo>
                    <a:pt x="12" y="53"/>
                  </a:lnTo>
                  <a:lnTo>
                    <a:pt x="12" y="65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18" y="83"/>
                  </a:lnTo>
                  <a:lnTo>
                    <a:pt x="24" y="89"/>
                  </a:lnTo>
                  <a:lnTo>
                    <a:pt x="36" y="95"/>
                  </a:lnTo>
                  <a:lnTo>
                    <a:pt x="42" y="101"/>
                  </a:lnTo>
                  <a:lnTo>
                    <a:pt x="42" y="107"/>
                  </a:lnTo>
                  <a:lnTo>
                    <a:pt x="48" y="119"/>
                  </a:lnTo>
                  <a:lnTo>
                    <a:pt x="42" y="131"/>
                  </a:lnTo>
                  <a:lnTo>
                    <a:pt x="48" y="131"/>
                  </a:lnTo>
                  <a:lnTo>
                    <a:pt x="53" y="131"/>
                  </a:lnTo>
                  <a:lnTo>
                    <a:pt x="59" y="131"/>
                  </a:lnTo>
                  <a:lnTo>
                    <a:pt x="65" y="131"/>
                  </a:lnTo>
                  <a:lnTo>
                    <a:pt x="71" y="137"/>
                  </a:lnTo>
                  <a:lnTo>
                    <a:pt x="77" y="137"/>
                  </a:lnTo>
                  <a:lnTo>
                    <a:pt x="83" y="143"/>
                  </a:lnTo>
                  <a:lnTo>
                    <a:pt x="89" y="143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51" name="Freeform 236"/>
            <p:cNvSpPr>
              <a:spLocks/>
            </p:cNvSpPr>
            <p:nvPr/>
          </p:nvSpPr>
          <p:spPr bwMode="auto">
            <a:xfrm>
              <a:off x="4952" y="2049"/>
              <a:ext cx="173" cy="179"/>
            </a:xfrm>
            <a:custGeom>
              <a:avLst/>
              <a:gdLst>
                <a:gd name="T0" fmla="*/ 24 w 173"/>
                <a:gd name="T1" fmla="*/ 84 h 179"/>
                <a:gd name="T2" fmla="*/ 30 w 173"/>
                <a:gd name="T3" fmla="*/ 84 h 179"/>
                <a:gd name="T4" fmla="*/ 42 w 173"/>
                <a:gd name="T5" fmla="*/ 84 h 179"/>
                <a:gd name="T6" fmla="*/ 54 w 173"/>
                <a:gd name="T7" fmla="*/ 84 h 179"/>
                <a:gd name="T8" fmla="*/ 66 w 173"/>
                <a:gd name="T9" fmla="*/ 84 h 179"/>
                <a:gd name="T10" fmla="*/ 84 w 173"/>
                <a:gd name="T11" fmla="*/ 78 h 179"/>
                <a:gd name="T12" fmla="*/ 96 w 173"/>
                <a:gd name="T13" fmla="*/ 66 h 179"/>
                <a:gd name="T14" fmla="*/ 108 w 173"/>
                <a:gd name="T15" fmla="*/ 54 h 179"/>
                <a:gd name="T16" fmla="*/ 120 w 173"/>
                <a:gd name="T17" fmla="*/ 36 h 179"/>
                <a:gd name="T18" fmla="*/ 126 w 173"/>
                <a:gd name="T19" fmla="*/ 18 h 179"/>
                <a:gd name="T20" fmla="*/ 132 w 173"/>
                <a:gd name="T21" fmla="*/ 6 h 179"/>
                <a:gd name="T22" fmla="*/ 138 w 173"/>
                <a:gd name="T23" fmla="*/ 6 h 179"/>
                <a:gd name="T24" fmla="*/ 144 w 173"/>
                <a:gd name="T25" fmla="*/ 0 h 179"/>
                <a:gd name="T26" fmla="*/ 156 w 173"/>
                <a:gd name="T27" fmla="*/ 0 h 179"/>
                <a:gd name="T28" fmla="*/ 162 w 173"/>
                <a:gd name="T29" fmla="*/ 0 h 179"/>
                <a:gd name="T30" fmla="*/ 168 w 173"/>
                <a:gd name="T31" fmla="*/ 0 h 179"/>
                <a:gd name="T32" fmla="*/ 173 w 173"/>
                <a:gd name="T33" fmla="*/ 0 h 179"/>
                <a:gd name="T34" fmla="*/ 173 w 173"/>
                <a:gd name="T35" fmla="*/ 0 h 179"/>
                <a:gd name="T36" fmla="*/ 156 w 173"/>
                <a:gd name="T37" fmla="*/ 6 h 179"/>
                <a:gd name="T38" fmla="*/ 138 w 173"/>
                <a:gd name="T39" fmla="*/ 24 h 179"/>
                <a:gd name="T40" fmla="*/ 132 w 173"/>
                <a:gd name="T41" fmla="*/ 48 h 179"/>
                <a:gd name="T42" fmla="*/ 126 w 173"/>
                <a:gd name="T43" fmla="*/ 66 h 179"/>
                <a:gd name="T44" fmla="*/ 126 w 173"/>
                <a:gd name="T45" fmla="*/ 84 h 179"/>
                <a:gd name="T46" fmla="*/ 126 w 173"/>
                <a:gd name="T47" fmla="*/ 96 h 179"/>
                <a:gd name="T48" fmla="*/ 120 w 173"/>
                <a:gd name="T49" fmla="*/ 108 h 179"/>
                <a:gd name="T50" fmla="*/ 108 w 173"/>
                <a:gd name="T51" fmla="*/ 113 h 179"/>
                <a:gd name="T52" fmla="*/ 96 w 173"/>
                <a:gd name="T53" fmla="*/ 125 h 179"/>
                <a:gd name="T54" fmla="*/ 90 w 173"/>
                <a:gd name="T55" fmla="*/ 143 h 179"/>
                <a:gd name="T56" fmla="*/ 84 w 173"/>
                <a:gd name="T57" fmla="*/ 155 h 179"/>
                <a:gd name="T58" fmla="*/ 66 w 173"/>
                <a:gd name="T59" fmla="*/ 155 h 179"/>
                <a:gd name="T60" fmla="*/ 42 w 173"/>
                <a:gd name="T61" fmla="*/ 167 h 179"/>
                <a:gd name="T62" fmla="*/ 30 w 173"/>
                <a:gd name="T63" fmla="*/ 173 h 179"/>
                <a:gd name="T64" fmla="*/ 24 w 173"/>
                <a:gd name="T65" fmla="*/ 173 h 179"/>
                <a:gd name="T66" fmla="*/ 24 w 173"/>
                <a:gd name="T67" fmla="*/ 155 h 179"/>
                <a:gd name="T68" fmla="*/ 18 w 173"/>
                <a:gd name="T69" fmla="*/ 137 h 179"/>
                <a:gd name="T70" fmla="*/ 6 w 173"/>
                <a:gd name="T71" fmla="*/ 119 h 179"/>
                <a:gd name="T72" fmla="*/ 6 w 173"/>
                <a:gd name="T73" fmla="*/ 113 h 179"/>
                <a:gd name="T74" fmla="*/ 12 w 173"/>
                <a:gd name="T75" fmla="*/ 108 h 179"/>
                <a:gd name="T76" fmla="*/ 24 w 173"/>
                <a:gd name="T77" fmla="*/ 102 h 179"/>
                <a:gd name="T78" fmla="*/ 24 w 173"/>
                <a:gd name="T79" fmla="*/ 90 h 17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73"/>
                <a:gd name="T121" fmla="*/ 0 h 179"/>
                <a:gd name="T122" fmla="*/ 173 w 173"/>
                <a:gd name="T123" fmla="*/ 179 h 17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73" h="179">
                  <a:moveTo>
                    <a:pt x="24" y="84"/>
                  </a:moveTo>
                  <a:lnTo>
                    <a:pt x="24" y="84"/>
                  </a:lnTo>
                  <a:lnTo>
                    <a:pt x="30" y="84"/>
                  </a:lnTo>
                  <a:lnTo>
                    <a:pt x="36" y="84"/>
                  </a:lnTo>
                  <a:lnTo>
                    <a:pt x="42" y="84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78" y="78"/>
                  </a:lnTo>
                  <a:lnTo>
                    <a:pt x="84" y="78"/>
                  </a:lnTo>
                  <a:lnTo>
                    <a:pt x="90" y="72"/>
                  </a:lnTo>
                  <a:lnTo>
                    <a:pt x="96" y="66"/>
                  </a:lnTo>
                  <a:lnTo>
                    <a:pt x="102" y="60"/>
                  </a:lnTo>
                  <a:lnTo>
                    <a:pt x="108" y="54"/>
                  </a:lnTo>
                  <a:lnTo>
                    <a:pt x="114" y="42"/>
                  </a:lnTo>
                  <a:lnTo>
                    <a:pt x="120" y="36"/>
                  </a:lnTo>
                  <a:lnTo>
                    <a:pt x="126" y="24"/>
                  </a:lnTo>
                  <a:lnTo>
                    <a:pt x="126" y="18"/>
                  </a:lnTo>
                  <a:lnTo>
                    <a:pt x="132" y="12"/>
                  </a:lnTo>
                  <a:lnTo>
                    <a:pt x="132" y="6"/>
                  </a:lnTo>
                  <a:lnTo>
                    <a:pt x="138" y="6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73" y="0"/>
                  </a:lnTo>
                  <a:lnTo>
                    <a:pt x="156" y="6"/>
                  </a:lnTo>
                  <a:lnTo>
                    <a:pt x="150" y="12"/>
                  </a:lnTo>
                  <a:lnTo>
                    <a:pt x="138" y="24"/>
                  </a:lnTo>
                  <a:lnTo>
                    <a:pt x="132" y="36"/>
                  </a:lnTo>
                  <a:lnTo>
                    <a:pt x="132" y="48"/>
                  </a:lnTo>
                  <a:lnTo>
                    <a:pt x="126" y="60"/>
                  </a:lnTo>
                  <a:lnTo>
                    <a:pt x="126" y="66"/>
                  </a:lnTo>
                  <a:lnTo>
                    <a:pt x="126" y="72"/>
                  </a:lnTo>
                  <a:lnTo>
                    <a:pt x="126" y="84"/>
                  </a:lnTo>
                  <a:lnTo>
                    <a:pt x="126" y="90"/>
                  </a:lnTo>
                  <a:lnTo>
                    <a:pt x="126" y="96"/>
                  </a:lnTo>
                  <a:lnTo>
                    <a:pt x="126" y="108"/>
                  </a:lnTo>
                  <a:lnTo>
                    <a:pt x="120" y="108"/>
                  </a:lnTo>
                  <a:lnTo>
                    <a:pt x="114" y="108"/>
                  </a:lnTo>
                  <a:lnTo>
                    <a:pt x="108" y="113"/>
                  </a:lnTo>
                  <a:lnTo>
                    <a:pt x="102" y="119"/>
                  </a:lnTo>
                  <a:lnTo>
                    <a:pt x="96" y="125"/>
                  </a:lnTo>
                  <a:lnTo>
                    <a:pt x="90" y="137"/>
                  </a:lnTo>
                  <a:lnTo>
                    <a:pt x="90" y="143"/>
                  </a:lnTo>
                  <a:lnTo>
                    <a:pt x="90" y="155"/>
                  </a:lnTo>
                  <a:lnTo>
                    <a:pt x="84" y="155"/>
                  </a:lnTo>
                  <a:lnTo>
                    <a:pt x="72" y="155"/>
                  </a:lnTo>
                  <a:lnTo>
                    <a:pt x="66" y="155"/>
                  </a:lnTo>
                  <a:lnTo>
                    <a:pt x="54" y="161"/>
                  </a:lnTo>
                  <a:lnTo>
                    <a:pt x="42" y="167"/>
                  </a:lnTo>
                  <a:lnTo>
                    <a:pt x="36" y="167"/>
                  </a:lnTo>
                  <a:lnTo>
                    <a:pt x="30" y="173"/>
                  </a:lnTo>
                  <a:lnTo>
                    <a:pt x="24" y="179"/>
                  </a:lnTo>
                  <a:lnTo>
                    <a:pt x="24" y="173"/>
                  </a:lnTo>
                  <a:lnTo>
                    <a:pt x="24" y="161"/>
                  </a:lnTo>
                  <a:lnTo>
                    <a:pt x="24" y="155"/>
                  </a:lnTo>
                  <a:lnTo>
                    <a:pt x="18" y="143"/>
                  </a:lnTo>
                  <a:lnTo>
                    <a:pt x="18" y="137"/>
                  </a:lnTo>
                  <a:lnTo>
                    <a:pt x="12" y="125"/>
                  </a:lnTo>
                  <a:lnTo>
                    <a:pt x="6" y="119"/>
                  </a:lnTo>
                  <a:lnTo>
                    <a:pt x="0" y="113"/>
                  </a:lnTo>
                  <a:lnTo>
                    <a:pt x="6" y="113"/>
                  </a:lnTo>
                  <a:lnTo>
                    <a:pt x="12" y="108"/>
                  </a:lnTo>
                  <a:lnTo>
                    <a:pt x="18" y="108"/>
                  </a:lnTo>
                  <a:lnTo>
                    <a:pt x="24" y="102"/>
                  </a:lnTo>
                  <a:lnTo>
                    <a:pt x="24" y="96"/>
                  </a:lnTo>
                  <a:lnTo>
                    <a:pt x="24" y="90"/>
                  </a:lnTo>
                  <a:lnTo>
                    <a:pt x="24" y="84"/>
                  </a:lnTo>
                  <a:close/>
                </a:path>
              </a:pathLst>
            </a:custGeom>
            <a:solidFill>
              <a:srgbClr val="49A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52" name="Freeform 237"/>
            <p:cNvSpPr>
              <a:spLocks/>
            </p:cNvSpPr>
            <p:nvPr/>
          </p:nvSpPr>
          <p:spPr bwMode="auto">
            <a:xfrm>
              <a:off x="5060" y="2049"/>
              <a:ext cx="107" cy="185"/>
            </a:xfrm>
            <a:custGeom>
              <a:avLst/>
              <a:gdLst>
                <a:gd name="T0" fmla="*/ 65 w 107"/>
                <a:gd name="T1" fmla="*/ 6 h 185"/>
                <a:gd name="T2" fmla="*/ 71 w 107"/>
                <a:gd name="T3" fmla="*/ 12 h 185"/>
                <a:gd name="T4" fmla="*/ 83 w 107"/>
                <a:gd name="T5" fmla="*/ 12 h 185"/>
                <a:gd name="T6" fmla="*/ 83 w 107"/>
                <a:gd name="T7" fmla="*/ 12 h 185"/>
                <a:gd name="T8" fmla="*/ 83 w 107"/>
                <a:gd name="T9" fmla="*/ 18 h 185"/>
                <a:gd name="T10" fmla="*/ 77 w 107"/>
                <a:gd name="T11" fmla="*/ 24 h 185"/>
                <a:gd name="T12" fmla="*/ 71 w 107"/>
                <a:gd name="T13" fmla="*/ 24 h 185"/>
                <a:gd name="T14" fmla="*/ 65 w 107"/>
                <a:gd name="T15" fmla="*/ 24 h 185"/>
                <a:gd name="T16" fmla="*/ 60 w 107"/>
                <a:gd name="T17" fmla="*/ 24 h 185"/>
                <a:gd name="T18" fmla="*/ 60 w 107"/>
                <a:gd name="T19" fmla="*/ 30 h 185"/>
                <a:gd name="T20" fmla="*/ 54 w 107"/>
                <a:gd name="T21" fmla="*/ 30 h 185"/>
                <a:gd name="T22" fmla="*/ 54 w 107"/>
                <a:gd name="T23" fmla="*/ 36 h 185"/>
                <a:gd name="T24" fmla="*/ 54 w 107"/>
                <a:gd name="T25" fmla="*/ 42 h 185"/>
                <a:gd name="T26" fmla="*/ 54 w 107"/>
                <a:gd name="T27" fmla="*/ 42 h 185"/>
                <a:gd name="T28" fmla="*/ 60 w 107"/>
                <a:gd name="T29" fmla="*/ 48 h 185"/>
                <a:gd name="T30" fmla="*/ 60 w 107"/>
                <a:gd name="T31" fmla="*/ 48 h 185"/>
                <a:gd name="T32" fmla="*/ 65 w 107"/>
                <a:gd name="T33" fmla="*/ 48 h 185"/>
                <a:gd name="T34" fmla="*/ 71 w 107"/>
                <a:gd name="T35" fmla="*/ 48 h 185"/>
                <a:gd name="T36" fmla="*/ 77 w 107"/>
                <a:gd name="T37" fmla="*/ 48 h 185"/>
                <a:gd name="T38" fmla="*/ 77 w 107"/>
                <a:gd name="T39" fmla="*/ 42 h 185"/>
                <a:gd name="T40" fmla="*/ 83 w 107"/>
                <a:gd name="T41" fmla="*/ 36 h 185"/>
                <a:gd name="T42" fmla="*/ 89 w 107"/>
                <a:gd name="T43" fmla="*/ 30 h 185"/>
                <a:gd name="T44" fmla="*/ 95 w 107"/>
                <a:gd name="T45" fmla="*/ 30 h 185"/>
                <a:gd name="T46" fmla="*/ 95 w 107"/>
                <a:gd name="T47" fmla="*/ 36 h 185"/>
                <a:gd name="T48" fmla="*/ 95 w 107"/>
                <a:gd name="T49" fmla="*/ 36 h 185"/>
                <a:gd name="T50" fmla="*/ 89 w 107"/>
                <a:gd name="T51" fmla="*/ 48 h 185"/>
                <a:gd name="T52" fmla="*/ 89 w 107"/>
                <a:gd name="T53" fmla="*/ 48 h 185"/>
                <a:gd name="T54" fmla="*/ 83 w 107"/>
                <a:gd name="T55" fmla="*/ 54 h 185"/>
                <a:gd name="T56" fmla="*/ 77 w 107"/>
                <a:gd name="T57" fmla="*/ 60 h 185"/>
                <a:gd name="T58" fmla="*/ 77 w 107"/>
                <a:gd name="T59" fmla="*/ 60 h 185"/>
                <a:gd name="T60" fmla="*/ 83 w 107"/>
                <a:gd name="T61" fmla="*/ 66 h 185"/>
                <a:gd name="T62" fmla="*/ 83 w 107"/>
                <a:gd name="T63" fmla="*/ 72 h 185"/>
                <a:gd name="T64" fmla="*/ 89 w 107"/>
                <a:gd name="T65" fmla="*/ 72 h 185"/>
                <a:gd name="T66" fmla="*/ 95 w 107"/>
                <a:gd name="T67" fmla="*/ 72 h 185"/>
                <a:gd name="T68" fmla="*/ 101 w 107"/>
                <a:gd name="T69" fmla="*/ 72 h 185"/>
                <a:gd name="T70" fmla="*/ 101 w 107"/>
                <a:gd name="T71" fmla="*/ 72 h 185"/>
                <a:gd name="T72" fmla="*/ 107 w 107"/>
                <a:gd name="T73" fmla="*/ 78 h 185"/>
                <a:gd name="T74" fmla="*/ 107 w 107"/>
                <a:gd name="T75" fmla="*/ 96 h 185"/>
                <a:gd name="T76" fmla="*/ 101 w 107"/>
                <a:gd name="T77" fmla="*/ 113 h 185"/>
                <a:gd name="T78" fmla="*/ 89 w 107"/>
                <a:gd name="T79" fmla="*/ 131 h 185"/>
                <a:gd name="T80" fmla="*/ 71 w 107"/>
                <a:gd name="T81" fmla="*/ 149 h 185"/>
                <a:gd name="T82" fmla="*/ 60 w 107"/>
                <a:gd name="T83" fmla="*/ 161 h 185"/>
                <a:gd name="T84" fmla="*/ 42 w 107"/>
                <a:gd name="T85" fmla="*/ 173 h 185"/>
                <a:gd name="T86" fmla="*/ 24 w 107"/>
                <a:gd name="T87" fmla="*/ 179 h 185"/>
                <a:gd name="T88" fmla="*/ 12 w 107"/>
                <a:gd name="T89" fmla="*/ 185 h 185"/>
                <a:gd name="T90" fmla="*/ 12 w 107"/>
                <a:gd name="T91" fmla="*/ 185 h 185"/>
                <a:gd name="T92" fmla="*/ 6 w 107"/>
                <a:gd name="T93" fmla="*/ 185 h 185"/>
                <a:gd name="T94" fmla="*/ 0 w 107"/>
                <a:gd name="T95" fmla="*/ 185 h 185"/>
                <a:gd name="T96" fmla="*/ 6 w 107"/>
                <a:gd name="T97" fmla="*/ 179 h 185"/>
                <a:gd name="T98" fmla="*/ 12 w 107"/>
                <a:gd name="T99" fmla="*/ 173 h 185"/>
                <a:gd name="T100" fmla="*/ 18 w 107"/>
                <a:gd name="T101" fmla="*/ 161 h 185"/>
                <a:gd name="T102" fmla="*/ 24 w 107"/>
                <a:gd name="T103" fmla="*/ 149 h 185"/>
                <a:gd name="T104" fmla="*/ 24 w 107"/>
                <a:gd name="T105" fmla="*/ 137 h 185"/>
                <a:gd name="T106" fmla="*/ 24 w 107"/>
                <a:gd name="T107" fmla="*/ 119 h 185"/>
                <a:gd name="T108" fmla="*/ 18 w 107"/>
                <a:gd name="T109" fmla="*/ 96 h 185"/>
                <a:gd name="T110" fmla="*/ 18 w 107"/>
                <a:gd name="T111" fmla="*/ 84 h 185"/>
                <a:gd name="T112" fmla="*/ 18 w 107"/>
                <a:gd name="T113" fmla="*/ 66 h 185"/>
                <a:gd name="T114" fmla="*/ 24 w 107"/>
                <a:gd name="T115" fmla="*/ 48 h 185"/>
                <a:gd name="T116" fmla="*/ 30 w 107"/>
                <a:gd name="T117" fmla="*/ 24 h 185"/>
                <a:gd name="T118" fmla="*/ 48 w 107"/>
                <a:gd name="T119" fmla="*/ 6 h 18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7"/>
                <a:gd name="T181" fmla="*/ 0 h 185"/>
                <a:gd name="T182" fmla="*/ 107 w 107"/>
                <a:gd name="T183" fmla="*/ 185 h 18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7" h="185">
                  <a:moveTo>
                    <a:pt x="65" y="0"/>
                  </a:moveTo>
                  <a:lnTo>
                    <a:pt x="65" y="6"/>
                  </a:lnTo>
                  <a:lnTo>
                    <a:pt x="71" y="12"/>
                  </a:lnTo>
                  <a:lnTo>
                    <a:pt x="77" y="12"/>
                  </a:lnTo>
                  <a:lnTo>
                    <a:pt x="83" y="12"/>
                  </a:lnTo>
                  <a:lnTo>
                    <a:pt x="89" y="18"/>
                  </a:lnTo>
                  <a:lnTo>
                    <a:pt x="83" y="18"/>
                  </a:lnTo>
                  <a:lnTo>
                    <a:pt x="83" y="24"/>
                  </a:lnTo>
                  <a:lnTo>
                    <a:pt x="77" y="24"/>
                  </a:lnTo>
                  <a:lnTo>
                    <a:pt x="71" y="24"/>
                  </a:lnTo>
                  <a:lnTo>
                    <a:pt x="65" y="24"/>
                  </a:lnTo>
                  <a:lnTo>
                    <a:pt x="60" y="24"/>
                  </a:lnTo>
                  <a:lnTo>
                    <a:pt x="60" y="30"/>
                  </a:lnTo>
                  <a:lnTo>
                    <a:pt x="54" y="30"/>
                  </a:lnTo>
                  <a:lnTo>
                    <a:pt x="54" y="36"/>
                  </a:lnTo>
                  <a:lnTo>
                    <a:pt x="54" y="42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5" y="48"/>
                  </a:lnTo>
                  <a:lnTo>
                    <a:pt x="71" y="48"/>
                  </a:lnTo>
                  <a:lnTo>
                    <a:pt x="77" y="48"/>
                  </a:lnTo>
                  <a:lnTo>
                    <a:pt x="77" y="42"/>
                  </a:lnTo>
                  <a:lnTo>
                    <a:pt x="77" y="36"/>
                  </a:lnTo>
                  <a:lnTo>
                    <a:pt x="83" y="36"/>
                  </a:lnTo>
                  <a:lnTo>
                    <a:pt x="83" y="30"/>
                  </a:lnTo>
                  <a:lnTo>
                    <a:pt x="89" y="30"/>
                  </a:lnTo>
                  <a:lnTo>
                    <a:pt x="95" y="30"/>
                  </a:lnTo>
                  <a:lnTo>
                    <a:pt x="95" y="36"/>
                  </a:lnTo>
                  <a:lnTo>
                    <a:pt x="95" y="42"/>
                  </a:lnTo>
                  <a:lnTo>
                    <a:pt x="89" y="48"/>
                  </a:lnTo>
                  <a:lnTo>
                    <a:pt x="83" y="54"/>
                  </a:lnTo>
                  <a:lnTo>
                    <a:pt x="77" y="60"/>
                  </a:lnTo>
                  <a:lnTo>
                    <a:pt x="77" y="66"/>
                  </a:lnTo>
                  <a:lnTo>
                    <a:pt x="83" y="66"/>
                  </a:lnTo>
                  <a:lnTo>
                    <a:pt x="83" y="72"/>
                  </a:lnTo>
                  <a:lnTo>
                    <a:pt x="89" y="72"/>
                  </a:lnTo>
                  <a:lnTo>
                    <a:pt x="95" y="72"/>
                  </a:lnTo>
                  <a:lnTo>
                    <a:pt x="101" y="72"/>
                  </a:lnTo>
                  <a:lnTo>
                    <a:pt x="107" y="72"/>
                  </a:lnTo>
                  <a:lnTo>
                    <a:pt x="107" y="78"/>
                  </a:lnTo>
                  <a:lnTo>
                    <a:pt x="107" y="90"/>
                  </a:lnTo>
                  <a:lnTo>
                    <a:pt x="107" y="96"/>
                  </a:lnTo>
                  <a:lnTo>
                    <a:pt x="107" y="108"/>
                  </a:lnTo>
                  <a:lnTo>
                    <a:pt x="101" y="113"/>
                  </a:lnTo>
                  <a:lnTo>
                    <a:pt x="95" y="125"/>
                  </a:lnTo>
                  <a:lnTo>
                    <a:pt x="89" y="131"/>
                  </a:lnTo>
                  <a:lnTo>
                    <a:pt x="83" y="137"/>
                  </a:lnTo>
                  <a:lnTo>
                    <a:pt x="71" y="149"/>
                  </a:lnTo>
                  <a:lnTo>
                    <a:pt x="65" y="155"/>
                  </a:lnTo>
                  <a:lnTo>
                    <a:pt x="60" y="161"/>
                  </a:lnTo>
                  <a:lnTo>
                    <a:pt x="48" y="167"/>
                  </a:lnTo>
                  <a:lnTo>
                    <a:pt x="42" y="173"/>
                  </a:lnTo>
                  <a:lnTo>
                    <a:pt x="30" y="179"/>
                  </a:lnTo>
                  <a:lnTo>
                    <a:pt x="24" y="179"/>
                  </a:lnTo>
                  <a:lnTo>
                    <a:pt x="18" y="179"/>
                  </a:lnTo>
                  <a:lnTo>
                    <a:pt x="12" y="185"/>
                  </a:lnTo>
                  <a:lnTo>
                    <a:pt x="6" y="185"/>
                  </a:lnTo>
                  <a:lnTo>
                    <a:pt x="0" y="185"/>
                  </a:lnTo>
                  <a:lnTo>
                    <a:pt x="6" y="185"/>
                  </a:lnTo>
                  <a:lnTo>
                    <a:pt x="6" y="179"/>
                  </a:lnTo>
                  <a:lnTo>
                    <a:pt x="12" y="173"/>
                  </a:lnTo>
                  <a:lnTo>
                    <a:pt x="18" y="167"/>
                  </a:lnTo>
                  <a:lnTo>
                    <a:pt x="18" y="161"/>
                  </a:lnTo>
                  <a:lnTo>
                    <a:pt x="24" y="155"/>
                  </a:lnTo>
                  <a:lnTo>
                    <a:pt x="24" y="149"/>
                  </a:lnTo>
                  <a:lnTo>
                    <a:pt x="24" y="143"/>
                  </a:lnTo>
                  <a:lnTo>
                    <a:pt x="24" y="137"/>
                  </a:lnTo>
                  <a:lnTo>
                    <a:pt x="24" y="125"/>
                  </a:lnTo>
                  <a:lnTo>
                    <a:pt x="24" y="119"/>
                  </a:lnTo>
                  <a:lnTo>
                    <a:pt x="18" y="108"/>
                  </a:lnTo>
                  <a:lnTo>
                    <a:pt x="18" y="96"/>
                  </a:lnTo>
                  <a:lnTo>
                    <a:pt x="18" y="90"/>
                  </a:lnTo>
                  <a:lnTo>
                    <a:pt x="18" y="84"/>
                  </a:lnTo>
                  <a:lnTo>
                    <a:pt x="18" y="72"/>
                  </a:lnTo>
                  <a:lnTo>
                    <a:pt x="18" y="66"/>
                  </a:lnTo>
                  <a:lnTo>
                    <a:pt x="18" y="60"/>
                  </a:lnTo>
                  <a:lnTo>
                    <a:pt x="24" y="48"/>
                  </a:lnTo>
                  <a:lnTo>
                    <a:pt x="24" y="36"/>
                  </a:lnTo>
                  <a:lnTo>
                    <a:pt x="30" y="24"/>
                  </a:lnTo>
                  <a:lnTo>
                    <a:pt x="42" y="12"/>
                  </a:lnTo>
                  <a:lnTo>
                    <a:pt x="48" y="6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53" name="Freeform 238"/>
            <p:cNvSpPr>
              <a:spLocks/>
            </p:cNvSpPr>
            <p:nvPr/>
          </p:nvSpPr>
          <p:spPr bwMode="auto">
            <a:xfrm>
              <a:off x="4857" y="1828"/>
              <a:ext cx="477" cy="305"/>
            </a:xfrm>
            <a:custGeom>
              <a:avLst/>
              <a:gdLst>
                <a:gd name="T0" fmla="*/ 257 w 477"/>
                <a:gd name="T1" fmla="*/ 83 h 305"/>
                <a:gd name="T2" fmla="*/ 280 w 477"/>
                <a:gd name="T3" fmla="*/ 36 h 305"/>
                <a:gd name="T4" fmla="*/ 298 w 477"/>
                <a:gd name="T5" fmla="*/ 12 h 305"/>
                <a:gd name="T6" fmla="*/ 310 w 477"/>
                <a:gd name="T7" fmla="*/ 18 h 305"/>
                <a:gd name="T8" fmla="*/ 328 w 477"/>
                <a:gd name="T9" fmla="*/ 53 h 305"/>
                <a:gd name="T10" fmla="*/ 352 w 477"/>
                <a:gd name="T11" fmla="*/ 101 h 305"/>
                <a:gd name="T12" fmla="*/ 340 w 477"/>
                <a:gd name="T13" fmla="*/ 155 h 305"/>
                <a:gd name="T14" fmla="*/ 316 w 477"/>
                <a:gd name="T15" fmla="*/ 185 h 305"/>
                <a:gd name="T16" fmla="*/ 304 w 477"/>
                <a:gd name="T17" fmla="*/ 209 h 305"/>
                <a:gd name="T18" fmla="*/ 322 w 477"/>
                <a:gd name="T19" fmla="*/ 191 h 305"/>
                <a:gd name="T20" fmla="*/ 352 w 477"/>
                <a:gd name="T21" fmla="*/ 155 h 305"/>
                <a:gd name="T22" fmla="*/ 406 w 477"/>
                <a:gd name="T23" fmla="*/ 137 h 305"/>
                <a:gd name="T24" fmla="*/ 424 w 477"/>
                <a:gd name="T25" fmla="*/ 143 h 305"/>
                <a:gd name="T26" fmla="*/ 454 w 477"/>
                <a:gd name="T27" fmla="*/ 155 h 305"/>
                <a:gd name="T28" fmla="*/ 466 w 477"/>
                <a:gd name="T29" fmla="*/ 173 h 305"/>
                <a:gd name="T30" fmla="*/ 436 w 477"/>
                <a:gd name="T31" fmla="*/ 185 h 305"/>
                <a:gd name="T32" fmla="*/ 400 w 477"/>
                <a:gd name="T33" fmla="*/ 221 h 305"/>
                <a:gd name="T34" fmla="*/ 352 w 477"/>
                <a:gd name="T35" fmla="*/ 227 h 305"/>
                <a:gd name="T36" fmla="*/ 334 w 477"/>
                <a:gd name="T37" fmla="*/ 227 h 305"/>
                <a:gd name="T38" fmla="*/ 328 w 477"/>
                <a:gd name="T39" fmla="*/ 227 h 305"/>
                <a:gd name="T40" fmla="*/ 334 w 477"/>
                <a:gd name="T41" fmla="*/ 209 h 305"/>
                <a:gd name="T42" fmla="*/ 334 w 477"/>
                <a:gd name="T43" fmla="*/ 203 h 305"/>
                <a:gd name="T44" fmla="*/ 322 w 477"/>
                <a:gd name="T45" fmla="*/ 203 h 305"/>
                <a:gd name="T46" fmla="*/ 310 w 477"/>
                <a:gd name="T47" fmla="*/ 221 h 305"/>
                <a:gd name="T48" fmla="*/ 310 w 477"/>
                <a:gd name="T49" fmla="*/ 227 h 305"/>
                <a:gd name="T50" fmla="*/ 310 w 477"/>
                <a:gd name="T51" fmla="*/ 215 h 305"/>
                <a:gd name="T52" fmla="*/ 286 w 477"/>
                <a:gd name="T53" fmla="*/ 209 h 305"/>
                <a:gd name="T54" fmla="*/ 268 w 477"/>
                <a:gd name="T55" fmla="*/ 215 h 305"/>
                <a:gd name="T56" fmla="*/ 257 w 477"/>
                <a:gd name="T57" fmla="*/ 221 h 305"/>
                <a:gd name="T58" fmla="*/ 233 w 477"/>
                <a:gd name="T59" fmla="*/ 227 h 305"/>
                <a:gd name="T60" fmla="*/ 221 w 477"/>
                <a:gd name="T61" fmla="*/ 245 h 305"/>
                <a:gd name="T62" fmla="*/ 191 w 477"/>
                <a:gd name="T63" fmla="*/ 287 h 305"/>
                <a:gd name="T64" fmla="*/ 155 w 477"/>
                <a:gd name="T65" fmla="*/ 305 h 305"/>
                <a:gd name="T66" fmla="*/ 125 w 477"/>
                <a:gd name="T67" fmla="*/ 305 h 305"/>
                <a:gd name="T68" fmla="*/ 107 w 477"/>
                <a:gd name="T69" fmla="*/ 305 h 305"/>
                <a:gd name="T70" fmla="*/ 71 w 477"/>
                <a:gd name="T71" fmla="*/ 293 h 305"/>
                <a:gd name="T72" fmla="*/ 36 w 477"/>
                <a:gd name="T73" fmla="*/ 275 h 305"/>
                <a:gd name="T74" fmla="*/ 0 w 477"/>
                <a:gd name="T75" fmla="*/ 269 h 305"/>
                <a:gd name="T76" fmla="*/ 24 w 477"/>
                <a:gd name="T77" fmla="*/ 245 h 305"/>
                <a:gd name="T78" fmla="*/ 83 w 477"/>
                <a:gd name="T79" fmla="*/ 191 h 305"/>
                <a:gd name="T80" fmla="*/ 125 w 477"/>
                <a:gd name="T81" fmla="*/ 179 h 305"/>
                <a:gd name="T82" fmla="*/ 173 w 477"/>
                <a:gd name="T83" fmla="*/ 179 h 305"/>
                <a:gd name="T84" fmla="*/ 215 w 477"/>
                <a:gd name="T85" fmla="*/ 197 h 305"/>
                <a:gd name="T86" fmla="*/ 233 w 477"/>
                <a:gd name="T87" fmla="*/ 209 h 305"/>
                <a:gd name="T88" fmla="*/ 251 w 477"/>
                <a:gd name="T89" fmla="*/ 215 h 305"/>
                <a:gd name="T90" fmla="*/ 268 w 477"/>
                <a:gd name="T91" fmla="*/ 209 h 305"/>
                <a:gd name="T92" fmla="*/ 263 w 477"/>
                <a:gd name="T93" fmla="*/ 203 h 305"/>
                <a:gd name="T94" fmla="*/ 239 w 477"/>
                <a:gd name="T95" fmla="*/ 203 h 305"/>
                <a:gd name="T96" fmla="*/ 215 w 477"/>
                <a:gd name="T97" fmla="*/ 197 h 305"/>
                <a:gd name="T98" fmla="*/ 167 w 477"/>
                <a:gd name="T99" fmla="*/ 173 h 305"/>
                <a:gd name="T100" fmla="*/ 137 w 477"/>
                <a:gd name="T101" fmla="*/ 113 h 305"/>
                <a:gd name="T102" fmla="*/ 137 w 477"/>
                <a:gd name="T103" fmla="*/ 59 h 305"/>
                <a:gd name="T104" fmla="*/ 173 w 477"/>
                <a:gd name="T105" fmla="*/ 77 h 305"/>
                <a:gd name="T106" fmla="*/ 221 w 477"/>
                <a:gd name="T107" fmla="*/ 95 h 305"/>
                <a:gd name="T108" fmla="*/ 251 w 477"/>
                <a:gd name="T109" fmla="*/ 113 h 305"/>
                <a:gd name="T110" fmla="*/ 268 w 477"/>
                <a:gd name="T111" fmla="*/ 161 h 305"/>
                <a:gd name="T112" fmla="*/ 274 w 477"/>
                <a:gd name="T113" fmla="*/ 197 h 305"/>
                <a:gd name="T114" fmla="*/ 292 w 477"/>
                <a:gd name="T115" fmla="*/ 209 h 305"/>
                <a:gd name="T116" fmla="*/ 298 w 477"/>
                <a:gd name="T117" fmla="*/ 203 h 305"/>
                <a:gd name="T118" fmla="*/ 286 w 477"/>
                <a:gd name="T119" fmla="*/ 179 h 305"/>
                <a:gd name="T120" fmla="*/ 257 w 477"/>
                <a:gd name="T121" fmla="*/ 125 h 30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77"/>
                <a:gd name="T184" fmla="*/ 0 h 305"/>
                <a:gd name="T185" fmla="*/ 477 w 477"/>
                <a:gd name="T186" fmla="*/ 305 h 30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77" h="305">
                  <a:moveTo>
                    <a:pt x="257" y="125"/>
                  </a:moveTo>
                  <a:lnTo>
                    <a:pt x="257" y="113"/>
                  </a:lnTo>
                  <a:lnTo>
                    <a:pt x="257" y="101"/>
                  </a:lnTo>
                  <a:lnTo>
                    <a:pt x="257" y="95"/>
                  </a:lnTo>
                  <a:lnTo>
                    <a:pt x="257" y="83"/>
                  </a:lnTo>
                  <a:lnTo>
                    <a:pt x="263" y="71"/>
                  </a:lnTo>
                  <a:lnTo>
                    <a:pt x="263" y="59"/>
                  </a:lnTo>
                  <a:lnTo>
                    <a:pt x="268" y="53"/>
                  </a:lnTo>
                  <a:lnTo>
                    <a:pt x="274" y="42"/>
                  </a:lnTo>
                  <a:lnTo>
                    <a:pt x="280" y="36"/>
                  </a:lnTo>
                  <a:lnTo>
                    <a:pt x="286" y="30"/>
                  </a:lnTo>
                  <a:lnTo>
                    <a:pt x="292" y="24"/>
                  </a:lnTo>
                  <a:lnTo>
                    <a:pt x="292" y="18"/>
                  </a:lnTo>
                  <a:lnTo>
                    <a:pt x="298" y="12"/>
                  </a:lnTo>
                  <a:lnTo>
                    <a:pt x="298" y="6"/>
                  </a:lnTo>
                  <a:lnTo>
                    <a:pt x="304" y="0"/>
                  </a:lnTo>
                  <a:lnTo>
                    <a:pt x="304" y="6"/>
                  </a:lnTo>
                  <a:lnTo>
                    <a:pt x="304" y="12"/>
                  </a:lnTo>
                  <a:lnTo>
                    <a:pt x="310" y="18"/>
                  </a:lnTo>
                  <a:lnTo>
                    <a:pt x="310" y="24"/>
                  </a:lnTo>
                  <a:lnTo>
                    <a:pt x="316" y="36"/>
                  </a:lnTo>
                  <a:lnTo>
                    <a:pt x="322" y="42"/>
                  </a:lnTo>
                  <a:lnTo>
                    <a:pt x="328" y="47"/>
                  </a:lnTo>
                  <a:lnTo>
                    <a:pt x="328" y="53"/>
                  </a:lnTo>
                  <a:lnTo>
                    <a:pt x="334" y="59"/>
                  </a:lnTo>
                  <a:lnTo>
                    <a:pt x="340" y="65"/>
                  </a:lnTo>
                  <a:lnTo>
                    <a:pt x="346" y="71"/>
                  </a:lnTo>
                  <a:lnTo>
                    <a:pt x="346" y="77"/>
                  </a:lnTo>
                  <a:lnTo>
                    <a:pt x="352" y="101"/>
                  </a:lnTo>
                  <a:lnTo>
                    <a:pt x="352" y="113"/>
                  </a:lnTo>
                  <a:lnTo>
                    <a:pt x="352" y="131"/>
                  </a:lnTo>
                  <a:lnTo>
                    <a:pt x="346" y="143"/>
                  </a:lnTo>
                  <a:lnTo>
                    <a:pt x="340" y="149"/>
                  </a:lnTo>
                  <a:lnTo>
                    <a:pt x="340" y="155"/>
                  </a:lnTo>
                  <a:lnTo>
                    <a:pt x="334" y="161"/>
                  </a:lnTo>
                  <a:lnTo>
                    <a:pt x="328" y="167"/>
                  </a:lnTo>
                  <a:lnTo>
                    <a:pt x="322" y="173"/>
                  </a:lnTo>
                  <a:lnTo>
                    <a:pt x="316" y="179"/>
                  </a:lnTo>
                  <a:lnTo>
                    <a:pt x="316" y="185"/>
                  </a:lnTo>
                  <a:lnTo>
                    <a:pt x="310" y="197"/>
                  </a:lnTo>
                  <a:lnTo>
                    <a:pt x="304" y="197"/>
                  </a:lnTo>
                  <a:lnTo>
                    <a:pt x="304" y="203"/>
                  </a:lnTo>
                  <a:lnTo>
                    <a:pt x="304" y="209"/>
                  </a:lnTo>
                  <a:lnTo>
                    <a:pt x="310" y="209"/>
                  </a:lnTo>
                  <a:lnTo>
                    <a:pt x="316" y="203"/>
                  </a:lnTo>
                  <a:lnTo>
                    <a:pt x="316" y="197"/>
                  </a:lnTo>
                  <a:lnTo>
                    <a:pt x="322" y="191"/>
                  </a:lnTo>
                  <a:lnTo>
                    <a:pt x="322" y="179"/>
                  </a:lnTo>
                  <a:lnTo>
                    <a:pt x="328" y="179"/>
                  </a:lnTo>
                  <a:lnTo>
                    <a:pt x="328" y="173"/>
                  </a:lnTo>
                  <a:lnTo>
                    <a:pt x="340" y="161"/>
                  </a:lnTo>
                  <a:lnTo>
                    <a:pt x="352" y="155"/>
                  </a:lnTo>
                  <a:lnTo>
                    <a:pt x="358" y="143"/>
                  </a:lnTo>
                  <a:lnTo>
                    <a:pt x="370" y="143"/>
                  </a:lnTo>
                  <a:lnTo>
                    <a:pt x="382" y="137"/>
                  </a:lnTo>
                  <a:lnTo>
                    <a:pt x="394" y="137"/>
                  </a:lnTo>
                  <a:lnTo>
                    <a:pt x="406" y="137"/>
                  </a:lnTo>
                  <a:lnTo>
                    <a:pt x="412" y="137"/>
                  </a:lnTo>
                  <a:lnTo>
                    <a:pt x="418" y="137"/>
                  </a:lnTo>
                  <a:lnTo>
                    <a:pt x="424" y="137"/>
                  </a:lnTo>
                  <a:lnTo>
                    <a:pt x="424" y="143"/>
                  </a:lnTo>
                  <a:lnTo>
                    <a:pt x="430" y="143"/>
                  </a:lnTo>
                  <a:lnTo>
                    <a:pt x="436" y="149"/>
                  </a:lnTo>
                  <a:lnTo>
                    <a:pt x="442" y="149"/>
                  </a:lnTo>
                  <a:lnTo>
                    <a:pt x="448" y="155"/>
                  </a:lnTo>
                  <a:lnTo>
                    <a:pt x="454" y="155"/>
                  </a:lnTo>
                  <a:lnTo>
                    <a:pt x="460" y="161"/>
                  </a:lnTo>
                  <a:lnTo>
                    <a:pt x="466" y="167"/>
                  </a:lnTo>
                  <a:lnTo>
                    <a:pt x="477" y="167"/>
                  </a:lnTo>
                  <a:lnTo>
                    <a:pt x="472" y="173"/>
                  </a:lnTo>
                  <a:lnTo>
                    <a:pt x="466" y="173"/>
                  </a:lnTo>
                  <a:lnTo>
                    <a:pt x="460" y="173"/>
                  </a:lnTo>
                  <a:lnTo>
                    <a:pt x="454" y="173"/>
                  </a:lnTo>
                  <a:lnTo>
                    <a:pt x="448" y="179"/>
                  </a:lnTo>
                  <a:lnTo>
                    <a:pt x="442" y="179"/>
                  </a:lnTo>
                  <a:lnTo>
                    <a:pt x="436" y="185"/>
                  </a:lnTo>
                  <a:lnTo>
                    <a:pt x="430" y="191"/>
                  </a:lnTo>
                  <a:lnTo>
                    <a:pt x="424" y="197"/>
                  </a:lnTo>
                  <a:lnTo>
                    <a:pt x="418" y="203"/>
                  </a:lnTo>
                  <a:lnTo>
                    <a:pt x="406" y="215"/>
                  </a:lnTo>
                  <a:lnTo>
                    <a:pt x="400" y="221"/>
                  </a:lnTo>
                  <a:lnTo>
                    <a:pt x="388" y="227"/>
                  </a:lnTo>
                  <a:lnTo>
                    <a:pt x="376" y="233"/>
                  </a:lnTo>
                  <a:lnTo>
                    <a:pt x="364" y="233"/>
                  </a:lnTo>
                  <a:lnTo>
                    <a:pt x="352" y="227"/>
                  </a:lnTo>
                  <a:lnTo>
                    <a:pt x="346" y="227"/>
                  </a:lnTo>
                  <a:lnTo>
                    <a:pt x="340" y="227"/>
                  </a:lnTo>
                  <a:lnTo>
                    <a:pt x="334" y="227"/>
                  </a:lnTo>
                  <a:lnTo>
                    <a:pt x="328" y="227"/>
                  </a:lnTo>
                  <a:lnTo>
                    <a:pt x="322" y="227"/>
                  </a:lnTo>
                  <a:lnTo>
                    <a:pt x="328" y="227"/>
                  </a:lnTo>
                  <a:lnTo>
                    <a:pt x="334" y="221"/>
                  </a:lnTo>
                  <a:lnTo>
                    <a:pt x="334" y="215"/>
                  </a:lnTo>
                  <a:lnTo>
                    <a:pt x="334" y="209"/>
                  </a:lnTo>
                  <a:lnTo>
                    <a:pt x="334" y="203"/>
                  </a:lnTo>
                  <a:lnTo>
                    <a:pt x="328" y="203"/>
                  </a:lnTo>
                  <a:lnTo>
                    <a:pt x="322" y="203"/>
                  </a:lnTo>
                  <a:lnTo>
                    <a:pt x="316" y="203"/>
                  </a:lnTo>
                  <a:lnTo>
                    <a:pt x="316" y="209"/>
                  </a:lnTo>
                  <a:lnTo>
                    <a:pt x="310" y="215"/>
                  </a:lnTo>
                  <a:lnTo>
                    <a:pt x="310" y="221"/>
                  </a:lnTo>
                  <a:lnTo>
                    <a:pt x="316" y="221"/>
                  </a:lnTo>
                  <a:lnTo>
                    <a:pt x="316" y="227"/>
                  </a:lnTo>
                  <a:lnTo>
                    <a:pt x="310" y="227"/>
                  </a:lnTo>
                  <a:lnTo>
                    <a:pt x="310" y="221"/>
                  </a:lnTo>
                  <a:lnTo>
                    <a:pt x="310" y="215"/>
                  </a:lnTo>
                  <a:lnTo>
                    <a:pt x="304" y="215"/>
                  </a:lnTo>
                  <a:lnTo>
                    <a:pt x="292" y="215"/>
                  </a:lnTo>
                  <a:lnTo>
                    <a:pt x="286" y="209"/>
                  </a:lnTo>
                  <a:lnTo>
                    <a:pt x="280" y="209"/>
                  </a:lnTo>
                  <a:lnTo>
                    <a:pt x="274" y="209"/>
                  </a:lnTo>
                  <a:lnTo>
                    <a:pt x="268" y="215"/>
                  </a:lnTo>
                  <a:lnTo>
                    <a:pt x="268" y="221"/>
                  </a:lnTo>
                  <a:lnTo>
                    <a:pt x="263" y="221"/>
                  </a:lnTo>
                  <a:lnTo>
                    <a:pt x="257" y="221"/>
                  </a:lnTo>
                  <a:lnTo>
                    <a:pt x="251" y="221"/>
                  </a:lnTo>
                  <a:lnTo>
                    <a:pt x="245" y="221"/>
                  </a:lnTo>
                  <a:lnTo>
                    <a:pt x="239" y="221"/>
                  </a:lnTo>
                  <a:lnTo>
                    <a:pt x="233" y="227"/>
                  </a:lnTo>
                  <a:lnTo>
                    <a:pt x="227" y="227"/>
                  </a:lnTo>
                  <a:lnTo>
                    <a:pt x="227" y="233"/>
                  </a:lnTo>
                  <a:lnTo>
                    <a:pt x="221" y="239"/>
                  </a:lnTo>
                  <a:lnTo>
                    <a:pt x="221" y="245"/>
                  </a:lnTo>
                  <a:lnTo>
                    <a:pt x="215" y="257"/>
                  </a:lnTo>
                  <a:lnTo>
                    <a:pt x="209" y="263"/>
                  </a:lnTo>
                  <a:lnTo>
                    <a:pt x="203" y="275"/>
                  </a:lnTo>
                  <a:lnTo>
                    <a:pt x="197" y="281"/>
                  </a:lnTo>
                  <a:lnTo>
                    <a:pt x="191" y="287"/>
                  </a:lnTo>
                  <a:lnTo>
                    <a:pt x="185" y="293"/>
                  </a:lnTo>
                  <a:lnTo>
                    <a:pt x="179" y="299"/>
                  </a:lnTo>
                  <a:lnTo>
                    <a:pt x="173" y="299"/>
                  </a:lnTo>
                  <a:lnTo>
                    <a:pt x="161" y="305"/>
                  </a:lnTo>
                  <a:lnTo>
                    <a:pt x="155" y="305"/>
                  </a:lnTo>
                  <a:lnTo>
                    <a:pt x="149" y="305"/>
                  </a:lnTo>
                  <a:lnTo>
                    <a:pt x="143" y="305"/>
                  </a:lnTo>
                  <a:lnTo>
                    <a:pt x="137" y="305"/>
                  </a:lnTo>
                  <a:lnTo>
                    <a:pt x="131" y="305"/>
                  </a:lnTo>
                  <a:lnTo>
                    <a:pt x="125" y="305"/>
                  </a:lnTo>
                  <a:lnTo>
                    <a:pt x="119" y="305"/>
                  </a:lnTo>
                  <a:lnTo>
                    <a:pt x="113" y="305"/>
                  </a:lnTo>
                  <a:lnTo>
                    <a:pt x="107" y="305"/>
                  </a:lnTo>
                  <a:lnTo>
                    <a:pt x="101" y="305"/>
                  </a:lnTo>
                  <a:lnTo>
                    <a:pt x="95" y="299"/>
                  </a:lnTo>
                  <a:lnTo>
                    <a:pt x="83" y="299"/>
                  </a:lnTo>
                  <a:lnTo>
                    <a:pt x="77" y="293"/>
                  </a:lnTo>
                  <a:lnTo>
                    <a:pt x="71" y="293"/>
                  </a:lnTo>
                  <a:lnTo>
                    <a:pt x="65" y="287"/>
                  </a:lnTo>
                  <a:lnTo>
                    <a:pt x="59" y="281"/>
                  </a:lnTo>
                  <a:lnTo>
                    <a:pt x="54" y="281"/>
                  </a:lnTo>
                  <a:lnTo>
                    <a:pt x="42" y="275"/>
                  </a:lnTo>
                  <a:lnTo>
                    <a:pt x="36" y="275"/>
                  </a:lnTo>
                  <a:lnTo>
                    <a:pt x="30" y="275"/>
                  </a:lnTo>
                  <a:lnTo>
                    <a:pt x="18" y="269"/>
                  </a:lnTo>
                  <a:lnTo>
                    <a:pt x="12" y="269"/>
                  </a:lnTo>
                  <a:lnTo>
                    <a:pt x="6" y="269"/>
                  </a:lnTo>
                  <a:lnTo>
                    <a:pt x="0" y="269"/>
                  </a:lnTo>
                  <a:lnTo>
                    <a:pt x="6" y="263"/>
                  </a:lnTo>
                  <a:lnTo>
                    <a:pt x="12" y="251"/>
                  </a:lnTo>
                  <a:lnTo>
                    <a:pt x="24" y="245"/>
                  </a:lnTo>
                  <a:lnTo>
                    <a:pt x="36" y="233"/>
                  </a:lnTo>
                  <a:lnTo>
                    <a:pt x="48" y="221"/>
                  </a:lnTo>
                  <a:lnTo>
                    <a:pt x="59" y="209"/>
                  </a:lnTo>
                  <a:lnTo>
                    <a:pt x="71" y="197"/>
                  </a:lnTo>
                  <a:lnTo>
                    <a:pt x="83" y="191"/>
                  </a:lnTo>
                  <a:lnTo>
                    <a:pt x="95" y="185"/>
                  </a:lnTo>
                  <a:lnTo>
                    <a:pt x="101" y="185"/>
                  </a:lnTo>
                  <a:lnTo>
                    <a:pt x="107" y="185"/>
                  </a:lnTo>
                  <a:lnTo>
                    <a:pt x="119" y="185"/>
                  </a:lnTo>
                  <a:lnTo>
                    <a:pt x="125" y="179"/>
                  </a:lnTo>
                  <a:lnTo>
                    <a:pt x="137" y="179"/>
                  </a:lnTo>
                  <a:lnTo>
                    <a:pt x="149" y="179"/>
                  </a:lnTo>
                  <a:lnTo>
                    <a:pt x="155" y="179"/>
                  </a:lnTo>
                  <a:lnTo>
                    <a:pt x="167" y="179"/>
                  </a:lnTo>
                  <a:lnTo>
                    <a:pt x="173" y="179"/>
                  </a:lnTo>
                  <a:lnTo>
                    <a:pt x="185" y="179"/>
                  </a:lnTo>
                  <a:lnTo>
                    <a:pt x="191" y="185"/>
                  </a:lnTo>
                  <a:lnTo>
                    <a:pt x="203" y="191"/>
                  </a:lnTo>
                  <a:lnTo>
                    <a:pt x="209" y="191"/>
                  </a:lnTo>
                  <a:lnTo>
                    <a:pt x="215" y="197"/>
                  </a:lnTo>
                  <a:lnTo>
                    <a:pt x="221" y="197"/>
                  </a:lnTo>
                  <a:lnTo>
                    <a:pt x="227" y="203"/>
                  </a:lnTo>
                  <a:lnTo>
                    <a:pt x="233" y="209"/>
                  </a:lnTo>
                  <a:lnTo>
                    <a:pt x="239" y="215"/>
                  </a:lnTo>
                  <a:lnTo>
                    <a:pt x="245" y="215"/>
                  </a:lnTo>
                  <a:lnTo>
                    <a:pt x="251" y="215"/>
                  </a:lnTo>
                  <a:lnTo>
                    <a:pt x="257" y="215"/>
                  </a:lnTo>
                  <a:lnTo>
                    <a:pt x="263" y="215"/>
                  </a:lnTo>
                  <a:lnTo>
                    <a:pt x="263" y="209"/>
                  </a:lnTo>
                  <a:lnTo>
                    <a:pt x="268" y="209"/>
                  </a:lnTo>
                  <a:lnTo>
                    <a:pt x="268" y="203"/>
                  </a:lnTo>
                  <a:lnTo>
                    <a:pt x="263" y="203"/>
                  </a:lnTo>
                  <a:lnTo>
                    <a:pt x="257" y="203"/>
                  </a:lnTo>
                  <a:lnTo>
                    <a:pt x="251" y="203"/>
                  </a:lnTo>
                  <a:lnTo>
                    <a:pt x="245" y="203"/>
                  </a:lnTo>
                  <a:lnTo>
                    <a:pt x="239" y="203"/>
                  </a:lnTo>
                  <a:lnTo>
                    <a:pt x="233" y="203"/>
                  </a:lnTo>
                  <a:lnTo>
                    <a:pt x="227" y="203"/>
                  </a:lnTo>
                  <a:lnTo>
                    <a:pt x="221" y="203"/>
                  </a:lnTo>
                  <a:lnTo>
                    <a:pt x="215" y="197"/>
                  </a:lnTo>
                  <a:lnTo>
                    <a:pt x="209" y="197"/>
                  </a:lnTo>
                  <a:lnTo>
                    <a:pt x="197" y="191"/>
                  </a:lnTo>
                  <a:lnTo>
                    <a:pt x="191" y="185"/>
                  </a:lnTo>
                  <a:lnTo>
                    <a:pt x="179" y="179"/>
                  </a:lnTo>
                  <a:lnTo>
                    <a:pt x="167" y="173"/>
                  </a:lnTo>
                  <a:lnTo>
                    <a:pt x="161" y="161"/>
                  </a:lnTo>
                  <a:lnTo>
                    <a:pt x="155" y="155"/>
                  </a:lnTo>
                  <a:lnTo>
                    <a:pt x="149" y="143"/>
                  </a:lnTo>
                  <a:lnTo>
                    <a:pt x="143" y="125"/>
                  </a:lnTo>
                  <a:lnTo>
                    <a:pt x="137" y="113"/>
                  </a:lnTo>
                  <a:lnTo>
                    <a:pt x="137" y="101"/>
                  </a:lnTo>
                  <a:lnTo>
                    <a:pt x="137" y="89"/>
                  </a:lnTo>
                  <a:lnTo>
                    <a:pt x="137" y="77"/>
                  </a:lnTo>
                  <a:lnTo>
                    <a:pt x="137" y="71"/>
                  </a:lnTo>
                  <a:lnTo>
                    <a:pt x="137" y="59"/>
                  </a:lnTo>
                  <a:lnTo>
                    <a:pt x="143" y="53"/>
                  </a:lnTo>
                  <a:lnTo>
                    <a:pt x="143" y="59"/>
                  </a:lnTo>
                  <a:lnTo>
                    <a:pt x="155" y="65"/>
                  </a:lnTo>
                  <a:lnTo>
                    <a:pt x="161" y="71"/>
                  </a:lnTo>
                  <a:lnTo>
                    <a:pt x="173" y="77"/>
                  </a:lnTo>
                  <a:lnTo>
                    <a:pt x="185" y="83"/>
                  </a:lnTo>
                  <a:lnTo>
                    <a:pt x="197" y="89"/>
                  </a:lnTo>
                  <a:lnTo>
                    <a:pt x="203" y="89"/>
                  </a:lnTo>
                  <a:lnTo>
                    <a:pt x="215" y="95"/>
                  </a:lnTo>
                  <a:lnTo>
                    <a:pt x="221" y="95"/>
                  </a:lnTo>
                  <a:lnTo>
                    <a:pt x="227" y="95"/>
                  </a:lnTo>
                  <a:lnTo>
                    <a:pt x="233" y="101"/>
                  </a:lnTo>
                  <a:lnTo>
                    <a:pt x="239" y="101"/>
                  </a:lnTo>
                  <a:lnTo>
                    <a:pt x="245" y="107"/>
                  </a:lnTo>
                  <a:lnTo>
                    <a:pt x="251" y="113"/>
                  </a:lnTo>
                  <a:lnTo>
                    <a:pt x="257" y="119"/>
                  </a:lnTo>
                  <a:lnTo>
                    <a:pt x="257" y="131"/>
                  </a:lnTo>
                  <a:lnTo>
                    <a:pt x="263" y="143"/>
                  </a:lnTo>
                  <a:lnTo>
                    <a:pt x="268" y="149"/>
                  </a:lnTo>
                  <a:lnTo>
                    <a:pt x="268" y="161"/>
                  </a:lnTo>
                  <a:lnTo>
                    <a:pt x="268" y="179"/>
                  </a:lnTo>
                  <a:lnTo>
                    <a:pt x="268" y="185"/>
                  </a:lnTo>
                  <a:lnTo>
                    <a:pt x="274" y="191"/>
                  </a:lnTo>
                  <a:lnTo>
                    <a:pt x="274" y="197"/>
                  </a:lnTo>
                  <a:lnTo>
                    <a:pt x="280" y="197"/>
                  </a:lnTo>
                  <a:lnTo>
                    <a:pt x="280" y="203"/>
                  </a:lnTo>
                  <a:lnTo>
                    <a:pt x="286" y="203"/>
                  </a:lnTo>
                  <a:lnTo>
                    <a:pt x="292" y="209"/>
                  </a:lnTo>
                  <a:lnTo>
                    <a:pt x="298" y="209"/>
                  </a:lnTo>
                  <a:lnTo>
                    <a:pt x="298" y="203"/>
                  </a:lnTo>
                  <a:lnTo>
                    <a:pt x="298" y="197"/>
                  </a:lnTo>
                  <a:lnTo>
                    <a:pt x="298" y="191"/>
                  </a:lnTo>
                  <a:lnTo>
                    <a:pt x="292" y="185"/>
                  </a:lnTo>
                  <a:lnTo>
                    <a:pt x="286" y="179"/>
                  </a:lnTo>
                  <a:lnTo>
                    <a:pt x="280" y="173"/>
                  </a:lnTo>
                  <a:lnTo>
                    <a:pt x="274" y="161"/>
                  </a:lnTo>
                  <a:lnTo>
                    <a:pt x="268" y="149"/>
                  </a:lnTo>
                  <a:lnTo>
                    <a:pt x="263" y="137"/>
                  </a:lnTo>
                  <a:lnTo>
                    <a:pt x="257" y="125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54" name="Freeform 239"/>
            <p:cNvSpPr>
              <a:spLocks/>
            </p:cNvSpPr>
            <p:nvPr/>
          </p:nvSpPr>
          <p:spPr bwMode="auto">
            <a:xfrm>
              <a:off x="5179" y="2067"/>
              <a:ext cx="120" cy="149"/>
            </a:xfrm>
            <a:custGeom>
              <a:avLst/>
              <a:gdLst>
                <a:gd name="T0" fmla="*/ 30 w 120"/>
                <a:gd name="T1" fmla="*/ 6 h 149"/>
                <a:gd name="T2" fmla="*/ 24 w 120"/>
                <a:gd name="T3" fmla="*/ 12 h 149"/>
                <a:gd name="T4" fmla="*/ 18 w 120"/>
                <a:gd name="T5" fmla="*/ 12 h 149"/>
                <a:gd name="T6" fmla="*/ 12 w 120"/>
                <a:gd name="T7" fmla="*/ 12 h 149"/>
                <a:gd name="T8" fmla="*/ 12 w 120"/>
                <a:gd name="T9" fmla="*/ 6 h 149"/>
                <a:gd name="T10" fmla="*/ 6 w 120"/>
                <a:gd name="T11" fmla="*/ 6 h 149"/>
                <a:gd name="T12" fmla="*/ 0 w 120"/>
                <a:gd name="T13" fmla="*/ 0 h 149"/>
                <a:gd name="T14" fmla="*/ 0 w 120"/>
                <a:gd name="T15" fmla="*/ 0 h 149"/>
                <a:gd name="T16" fmla="*/ 0 w 120"/>
                <a:gd name="T17" fmla="*/ 6 h 149"/>
                <a:gd name="T18" fmla="*/ 6 w 120"/>
                <a:gd name="T19" fmla="*/ 12 h 149"/>
                <a:gd name="T20" fmla="*/ 12 w 120"/>
                <a:gd name="T21" fmla="*/ 12 h 149"/>
                <a:gd name="T22" fmla="*/ 18 w 120"/>
                <a:gd name="T23" fmla="*/ 12 h 149"/>
                <a:gd name="T24" fmla="*/ 18 w 120"/>
                <a:gd name="T25" fmla="*/ 18 h 149"/>
                <a:gd name="T26" fmla="*/ 24 w 120"/>
                <a:gd name="T27" fmla="*/ 24 h 149"/>
                <a:gd name="T28" fmla="*/ 18 w 120"/>
                <a:gd name="T29" fmla="*/ 30 h 149"/>
                <a:gd name="T30" fmla="*/ 18 w 120"/>
                <a:gd name="T31" fmla="*/ 36 h 149"/>
                <a:gd name="T32" fmla="*/ 12 w 120"/>
                <a:gd name="T33" fmla="*/ 36 h 149"/>
                <a:gd name="T34" fmla="*/ 6 w 120"/>
                <a:gd name="T35" fmla="*/ 36 h 149"/>
                <a:gd name="T36" fmla="*/ 0 w 120"/>
                <a:gd name="T37" fmla="*/ 54 h 149"/>
                <a:gd name="T38" fmla="*/ 0 w 120"/>
                <a:gd name="T39" fmla="*/ 78 h 149"/>
                <a:gd name="T40" fmla="*/ 18 w 120"/>
                <a:gd name="T41" fmla="*/ 101 h 149"/>
                <a:gd name="T42" fmla="*/ 48 w 120"/>
                <a:gd name="T43" fmla="*/ 119 h 149"/>
                <a:gd name="T44" fmla="*/ 78 w 120"/>
                <a:gd name="T45" fmla="*/ 131 h 149"/>
                <a:gd name="T46" fmla="*/ 90 w 120"/>
                <a:gd name="T47" fmla="*/ 137 h 149"/>
                <a:gd name="T48" fmla="*/ 108 w 120"/>
                <a:gd name="T49" fmla="*/ 143 h 149"/>
                <a:gd name="T50" fmla="*/ 120 w 120"/>
                <a:gd name="T51" fmla="*/ 149 h 149"/>
                <a:gd name="T52" fmla="*/ 120 w 120"/>
                <a:gd name="T53" fmla="*/ 143 h 149"/>
                <a:gd name="T54" fmla="*/ 114 w 120"/>
                <a:gd name="T55" fmla="*/ 125 h 149"/>
                <a:gd name="T56" fmla="*/ 108 w 120"/>
                <a:gd name="T57" fmla="*/ 107 h 149"/>
                <a:gd name="T58" fmla="*/ 102 w 120"/>
                <a:gd name="T59" fmla="*/ 84 h 149"/>
                <a:gd name="T60" fmla="*/ 102 w 120"/>
                <a:gd name="T61" fmla="*/ 72 h 149"/>
                <a:gd name="T62" fmla="*/ 96 w 120"/>
                <a:gd name="T63" fmla="*/ 48 h 149"/>
                <a:gd name="T64" fmla="*/ 78 w 120"/>
                <a:gd name="T65" fmla="*/ 24 h 149"/>
                <a:gd name="T66" fmla="*/ 54 w 120"/>
                <a:gd name="T67" fmla="*/ 6 h 14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0"/>
                <a:gd name="T103" fmla="*/ 0 h 149"/>
                <a:gd name="T104" fmla="*/ 120 w 120"/>
                <a:gd name="T105" fmla="*/ 149 h 14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0" h="149">
                  <a:moveTo>
                    <a:pt x="30" y="0"/>
                  </a:moveTo>
                  <a:lnTo>
                    <a:pt x="30" y="6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12" y="36"/>
                  </a:lnTo>
                  <a:lnTo>
                    <a:pt x="6" y="36"/>
                  </a:lnTo>
                  <a:lnTo>
                    <a:pt x="0" y="54"/>
                  </a:lnTo>
                  <a:lnTo>
                    <a:pt x="0" y="66"/>
                  </a:lnTo>
                  <a:lnTo>
                    <a:pt x="0" y="78"/>
                  </a:lnTo>
                  <a:lnTo>
                    <a:pt x="6" y="90"/>
                  </a:lnTo>
                  <a:lnTo>
                    <a:pt x="18" y="101"/>
                  </a:lnTo>
                  <a:lnTo>
                    <a:pt x="30" y="113"/>
                  </a:lnTo>
                  <a:lnTo>
                    <a:pt x="48" y="119"/>
                  </a:lnTo>
                  <a:lnTo>
                    <a:pt x="66" y="131"/>
                  </a:lnTo>
                  <a:lnTo>
                    <a:pt x="78" y="131"/>
                  </a:lnTo>
                  <a:lnTo>
                    <a:pt x="84" y="137"/>
                  </a:lnTo>
                  <a:lnTo>
                    <a:pt x="90" y="137"/>
                  </a:lnTo>
                  <a:lnTo>
                    <a:pt x="102" y="137"/>
                  </a:lnTo>
                  <a:lnTo>
                    <a:pt x="108" y="143"/>
                  </a:lnTo>
                  <a:lnTo>
                    <a:pt x="114" y="149"/>
                  </a:lnTo>
                  <a:lnTo>
                    <a:pt x="120" y="149"/>
                  </a:lnTo>
                  <a:lnTo>
                    <a:pt x="120" y="143"/>
                  </a:lnTo>
                  <a:lnTo>
                    <a:pt x="114" y="137"/>
                  </a:lnTo>
                  <a:lnTo>
                    <a:pt x="114" y="125"/>
                  </a:lnTo>
                  <a:lnTo>
                    <a:pt x="108" y="113"/>
                  </a:lnTo>
                  <a:lnTo>
                    <a:pt x="108" y="107"/>
                  </a:lnTo>
                  <a:lnTo>
                    <a:pt x="108" y="95"/>
                  </a:lnTo>
                  <a:lnTo>
                    <a:pt x="102" y="84"/>
                  </a:lnTo>
                  <a:lnTo>
                    <a:pt x="102" y="78"/>
                  </a:lnTo>
                  <a:lnTo>
                    <a:pt x="102" y="72"/>
                  </a:lnTo>
                  <a:lnTo>
                    <a:pt x="102" y="60"/>
                  </a:lnTo>
                  <a:lnTo>
                    <a:pt x="96" y="48"/>
                  </a:lnTo>
                  <a:lnTo>
                    <a:pt x="90" y="36"/>
                  </a:lnTo>
                  <a:lnTo>
                    <a:pt x="78" y="24"/>
                  </a:lnTo>
                  <a:lnTo>
                    <a:pt x="66" y="12"/>
                  </a:lnTo>
                  <a:lnTo>
                    <a:pt x="54" y="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1933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55" name="Freeform 240"/>
            <p:cNvSpPr>
              <a:spLocks/>
            </p:cNvSpPr>
            <p:nvPr/>
          </p:nvSpPr>
          <p:spPr bwMode="auto">
            <a:xfrm>
              <a:off x="5149" y="2103"/>
              <a:ext cx="12" cy="12"/>
            </a:xfrm>
            <a:custGeom>
              <a:avLst/>
              <a:gdLst>
                <a:gd name="T0" fmla="*/ 12 w 12"/>
                <a:gd name="T1" fmla="*/ 6 h 12"/>
                <a:gd name="T2" fmla="*/ 12 w 12"/>
                <a:gd name="T3" fmla="*/ 12 h 12"/>
                <a:gd name="T4" fmla="*/ 12 w 12"/>
                <a:gd name="T5" fmla="*/ 12 h 12"/>
                <a:gd name="T6" fmla="*/ 6 w 12"/>
                <a:gd name="T7" fmla="*/ 12 h 12"/>
                <a:gd name="T8" fmla="*/ 6 w 12"/>
                <a:gd name="T9" fmla="*/ 12 h 12"/>
                <a:gd name="T10" fmla="*/ 0 w 12"/>
                <a:gd name="T11" fmla="*/ 12 h 12"/>
                <a:gd name="T12" fmla="*/ 0 w 12"/>
                <a:gd name="T13" fmla="*/ 12 h 12"/>
                <a:gd name="T14" fmla="*/ 0 w 12"/>
                <a:gd name="T15" fmla="*/ 6 h 12"/>
                <a:gd name="T16" fmla="*/ 0 w 12"/>
                <a:gd name="T17" fmla="*/ 6 h 12"/>
                <a:gd name="T18" fmla="*/ 0 w 12"/>
                <a:gd name="T19" fmla="*/ 6 h 12"/>
                <a:gd name="T20" fmla="*/ 0 w 12"/>
                <a:gd name="T21" fmla="*/ 0 h 12"/>
                <a:gd name="T22" fmla="*/ 6 w 12"/>
                <a:gd name="T23" fmla="*/ 0 h 12"/>
                <a:gd name="T24" fmla="*/ 6 w 12"/>
                <a:gd name="T25" fmla="*/ 0 h 12"/>
                <a:gd name="T26" fmla="*/ 6 w 12"/>
                <a:gd name="T27" fmla="*/ 0 h 12"/>
                <a:gd name="T28" fmla="*/ 12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12" y="6"/>
                  </a:move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56" name="Freeform 241"/>
            <p:cNvSpPr>
              <a:spLocks/>
            </p:cNvSpPr>
            <p:nvPr/>
          </p:nvSpPr>
          <p:spPr bwMode="auto">
            <a:xfrm>
              <a:off x="5120" y="2079"/>
              <a:ext cx="17" cy="12"/>
            </a:xfrm>
            <a:custGeom>
              <a:avLst/>
              <a:gdLst>
                <a:gd name="T0" fmla="*/ 11 w 17"/>
                <a:gd name="T1" fmla="*/ 12 h 12"/>
                <a:gd name="T2" fmla="*/ 11 w 17"/>
                <a:gd name="T3" fmla="*/ 12 h 12"/>
                <a:gd name="T4" fmla="*/ 5 w 17"/>
                <a:gd name="T5" fmla="*/ 12 h 12"/>
                <a:gd name="T6" fmla="*/ 5 w 17"/>
                <a:gd name="T7" fmla="*/ 12 h 12"/>
                <a:gd name="T8" fmla="*/ 0 w 17"/>
                <a:gd name="T9" fmla="*/ 12 h 12"/>
                <a:gd name="T10" fmla="*/ 0 w 17"/>
                <a:gd name="T11" fmla="*/ 6 h 12"/>
                <a:gd name="T12" fmla="*/ 0 w 17"/>
                <a:gd name="T13" fmla="*/ 6 h 12"/>
                <a:gd name="T14" fmla="*/ 0 w 17"/>
                <a:gd name="T15" fmla="*/ 0 h 12"/>
                <a:gd name="T16" fmla="*/ 0 w 17"/>
                <a:gd name="T17" fmla="*/ 0 h 12"/>
                <a:gd name="T18" fmla="*/ 5 w 17"/>
                <a:gd name="T19" fmla="*/ 0 h 12"/>
                <a:gd name="T20" fmla="*/ 5 w 17"/>
                <a:gd name="T21" fmla="*/ 0 h 12"/>
                <a:gd name="T22" fmla="*/ 11 w 17"/>
                <a:gd name="T23" fmla="*/ 0 h 12"/>
                <a:gd name="T24" fmla="*/ 11 w 17"/>
                <a:gd name="T25" fmla="*/ 0 h 12"/>
                <a:gd name="T26" fmla="*/ 11 w 17"/>
                <a:gd name="T27" fmla="*/ 6 h 12"/>
                <a:gd name="T28" fmla="*/ 17 w 17"/>
                <a:gd name="T29" fmla="*/ 6 h 12"/>
                <a:gd name="T30" fmla="*/ 17 w 17"/>
                <a:gd name="T31" fmla="*/ 12 h 12"/>
                <a:gd name="T32" fmla="*/ 11 w 17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"/>
                <a:gd name="T52" fmla="*/ 0 h 12"/>
                <a:gd name="T53" fmla="*/ 17 w 17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" h="12">
                  <a:moveTo>
                    <a:pt x="11" y="12"/>
                  </a:moveTo>
                  <a:lnTo>
                    <a:pt x="11" y="12"/>
                  </a:lnTo>
                  <a:lnTo>
                    <a:pt x="5" y="12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5" y="0"/>
                  </a:lnTo>
                  <a:lnTo>
                    <a:pt x="11" y="0"/>
                  </a:lnTo>
                  <a:lnTo>
                    <a:pt x="11" y="6"/>
                  </a:lnTo>
                  <a:lnTo>
                    <a:pt x="17" y="6"/>
                  </a:lnTo>
                  <a:lnTo>
                    <a:pt x="17" y="12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57" name="Freeform 242"/>
            <p:cNvSpPr>
              <a:spLocks/>
            </p:cNvSpPr>
            <p:nvPr/>
          </p:nvSpPr>
          <p:spPr bwMode="auto">
            <a:xfrm>
              <a:off x="5155" y="2061"/>
              <a:ext cx="18" cy="18"/>
            </a:xfrm>
            <a:custGeom>
              <a:avLst/>
              <a:gdLst>
                <a:gd name="T0" fmla="*/ 18 w 18"/>
                <a:gd name="T1" fmla="*/ 18 h 18"/>
                <a:gd name="T2" fmla="*/ 12 w 18"/>
                <a:gd name="T3" fmla="*/ 18 h 18"/>
                <a:gd name="T4" fmla="*/ 12 w 18"/>
                <a:gd name="T5" fmla="*/ 18 h 18"/>
                <a:gd name="T6" fmla="*/ 6 w 18"/>
                <a:gd name="T7" fmla="*/ 18 h 18"/>
                <a:gd name="T8" fmla="*/ 0 w 18"/>
                <a:gd name="T9" fmla="*/ 18 h 18"/>
                <a:gd name="T10" fmla="*/ 0 w 18"/>
                <a:gd name="T11" fmla="*/ 12 h 18"/>
                <a:gd name="T12" fmla="*/ 0 w 18"/>
                <a:gd name="T13" fmla="*/ 6 h 18"/>
                <a:gd name="T14" fmla="*/ 0 w 18"/>
                <a:gd name="T15" fmla="*/ 6 h 18"/>
                <a:gd name="T16" fmla="*/ 6 w 18"/>
                <a:gd name="T17" fmla="*/ 6 h 18"/>
                <a:gd name="T18" fmla="*/ 6 w 18"/>
                <a:gd name="T19" fmla="*/ 0 h 18"/>
                <a:gd name="T20" fmla="*/ 12 w 18"/>
                <a:gd name="T21" fmla="*/ 0 h 18"/>
                <a:gd name="T22" fmla="*/ 12 w 18"/>
                <a:gd name="T23" fmla="*/ 0 h 18"/>
                <a:gd name="T24" fmla="*/ 18 w 18"/>
                <a:gd name="T25" fmla="*/ 6 h 18"/>
                <a:gd name="T26" fmla="*/ 18 w 18"/>
                <a:gd name="T27" fmla="*/ 6 h 18"/>
                <a:gd name="T28" fmla="*/ 18 w 18"/>
                <a:gd name="T29" fmla="*/ 12 h 18"/>
                <a:gd name="T30" fmla="*/ 18 w 18"/>
                <a:gd name="T31" fmla="*/ 12 h 18"/>
                <a:gd name="T32" fmla="*/ 18 w 18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8"/>
                <a:gd name="T53" fmla="*/ 18 w 18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8">
                  <a:moveTo>
                    <a:pt x="18" y="18"/>
                  </a:move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8" y="1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58" name="Freeform 243"/>
            <p:cNvSpPr>
              <a:spLocks/>
            </p:cNvSpPr>
            <p:nvPr/>
          </p:nvSpPr>
          <p:spPr bwMode="auto">
            <a:xfrm>
              <a:off x="5179" y="2085"/>
              <a:ext cx="18" cy="18"/>
            </a:xfrm>
            <a:custGeom>
              <a:avLst/>
              <a:gdLst>
                <a:gd name="T0" fmla="*/ 12 w 18"/>
                <a:gd name="T1" fmla="*/ 18 h 18"/>
                <a:gd name="T2" fmla="*/ 12 w 18"/>
                <a:gd name="T3" fmla="*/ 12 h 18"/>
                <a:gd name="T4" fmla="*/ 18 w 18"/>
                <a:gd name="T5" fmla="*/ 12 h 18"/>
                <a:gd name="T6" fmla="*/ 18 w 18"/>
                <a:gd name="T7" fmla="*/ 6 h 18"/>
                <a:gd name="T8" fmla="*/ 18 w 18"/>
                <a:gd name="T9" fmla="*/ 6 h 18"/>
                <a:gd name="T10" fmla="*/ 12 w 18"/>
                <a:gd name="T11" fmla="*/ 0 h 18"/>
                <a:gd name="T12" fmla="*/ 12 w 18"/>
                <a:gd name="T13" fmla="*/ 0 h 18"/>
                <a:gd name="T14" fmla="*/ 6 w 18"/>
                <a:gd name="T15" fmla="*/ 0 h 18"/>
                <a:gd name="T16" fmla="*/ 0 w 18"/>
                <a:gd name="T17" fmla="*/ 0 h 18"/>
                <a:gd name="T18" fmla="*/ 0 w 18"/>
                <a:gd name="T19" fmla="*/ 6 h 18"/>
                <a:gd name="T20" fmla="*/ 0 w 18"/>
                <a:gd name="T21" fmla="*/ 6 h 18"/>
                <a:gd name="T22" fmla="*/ 0 w 18"/>
                <a:gd name="T23" fmla="*/ 6 h 18"/>
                <a:gd name="T24" fmla="*/ 0 w 18"/>
                <a:gd name="T25" fmla="*/ 12 h 18"/>
                <a:gd name="T26" fmla="*/ 0 w 18"/>
                <a:gd name="T27" fmla="*/ 12 h 18"/>
                <a:gd name="T28" fmla="*/ 6 w 18"/>
                <a:gd name="T29" fmla="*/ 12 h 18"/>
                <a:gd name="T30" fmla="*/ 12 w 18"/>
                <a:gd name="T31" fmla="*/ 18 h 18"/>
                <a:gd name="T32" fmla="*/ 12 w 18"/>
                <a:gd name="T33" fmla="*/ 18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8"/>
                <a:gd name="T53" fmla="*/ 18 w 18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8">
                  <a:moveTo>
                    <a:pt x="12" y="18"/>
                  </a:move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59" name="Freeform 244"/>
            <p:cNvSpPr>
              <a:spLocks/>
            </p:cNvSpPr>
            <p:nvPr/>
          </p:nvSpPr>
          <p:spPr bwMode="auto">
            <a:xfrm>
              <a:off x="5191" y="2061"/>
              <a:ext cx="18" cy="12"/>
            </a:xfrm>
            <a:custGeom>
              <a:avLst/>
              <a:gdLst>
                <a:gd name="T0" fmla="*/ 18 w 18"/>
                <a:gd name="T1" fmla="*/ 6 h 12"/>
                <a:gd name="T2" fmla="*/ 18 w 18"/>
                <a:gd name="T3" fmla="*/ 6 h 12"/>
                <a:gd name="T4" fmla="*/ 18 w 18"/>
                <a:gd name="T5" fmla="*/ 6 h 12"/>
                <a:gd name="T6" fmla="*/ 12 w 18"/>
                <a:gd name="T7" fmla="*/ 12 h 12"/>
                <a:gd name="T8" fmla="*/ 12 w 18"/>
                <a:gd name="T9" fmla="*/ 12 h 12"/>
                <a:gd name="T10" fmla="*/ 6 w 18"/>
                <a:gd name="T11" fmla="*/ 12 h 12"/>
                <a:gd name="T12" fmla="*/ 6 w 18"/>
                <a:gd name="T13" fmla="*/ 12 h 12"/>
                <a:gd name="T14" fmla="*/ 6 w 18"/>
                <a:gd name="T15" fmla="*/ 6 h 12"/>
                <a:gd name="T16" fmla="*/ 0 w 18"/>
                <a:gd name="T17" fmla="*/ 6 h 12"/>
                <a:gd name="T18" fmla="*/ 6 w 18"/>
                <a:gd name="T19" fmla="*/ 6 h 12"/>
                <a:gd name="T20" fmla="*/ 6 w 18"/>
                <a:gd name="T21" fmla="*/ 0 h 12"/>
                <a:gd name="T22" fmla="*/ 6 w 18"/>
                <a:gd name="T23" fmla="*/ 0 h 12"/>
                <a:gd name="T24" fmla="*/ 6 w 18"/>
                <a:gd name="T25" fmla="*/ 0 h 12"/>
                <a:gd name="T26" fmla="*/ 12 w 18"/>
                <a:gd name="T27" fmla="*/ 0 h 12"/>
                <a:gd name="T28" fmla="*/ 12 w 18"/>
                <a:gd name="T29" fmla="*/ 0 h 12"/>
                <a:gd name="T30" fmla="*/ 18 w 18"/>
                <a:gd name="T31" fmla="*/ 0 h 12"/>
                <a:gd name="T32" fmla="*/ 18 w 1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2"/>
                <a:gd name="T53" fmla="*/ 18 w 1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2">
                  <a:moveTo>
                    <a:pt x="18" y="6"/>
                  </a:moveTo>
                  <a:lnTo>
                    <a:pt x="18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6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60" name="Freeform 245"/>
            <p:cNvSpPr>
              <a:spLocks/>
            </p:cNvSpPr>
            <p:nvPr/>
          </p:nvSpPr>
          <p:spPr bwMode="auto">
            <a:xfrm>
              <a:off x="5173" y="2031"/>
              <a:ext cx="12" cy="18"/>
            </a:xfrm>
            <a:custGeom>
              <a:avLst/>
              <a:gdLst>
                <a:gd name="T0" fmla="*/ 12 w 12"/>
                <a:gd name="T1" fmla="*/ 0 h 18"/>
                <a:gd name="T2" fmla="*/ 12 w 12"/>
                <a:gd name="T3" fmla="*/ 6 h 18"/>
                <a:gd name="T4" fmla="*/ 12 w 12"/>
                <a:gd name="T5" fmla="*/ 6 h 18"/>
                <a:gd name="T6" fmla="*/ 12 w 12"/>
                <a:gd name="T7" fmla="*/ 6 h 18"/>
                <a:gd name="T8" fmla="*/ 12 w 12"/>
                <a:gd name="T9" fmla="*/ 12 h 18"/>
                <a:gd name="T10" fmla="*/ 12 w 12"/>
                <a:gd name="T11" fmla="*/ 12 h 18"/>
                <a:gd name="T12" fmla="*/ 6 w 12"/>
                <a:gd name="T13" fmla="*/ 18 h 18"/>
                <a:gd name="T14" fmla="*/ 6 w 12"/>
                <a:gd name="T15" fmla="*/ 18 h 18"/>
                <a:gd name="T16" fmla="*/ 6 w 12"/>
                <a:gd name="T17" fmla="*/ 18 h 18"/>
                <a:gd name="T18" fmla="*/ 0 w 12"/>
                <a:gd name="T19" fmla="*/ 18 h 18"/>
                <a:gd name="T20" fmla="*/ 0 w 12"/>
                <a:gd name="T21" fmla="*/ 12 h 18"/>
                <a:gd name="T22" fmla="*/ 0 w 12"/>
                <a:gd name="T23" fmla="*/ 12 h 18"/>
                <a:gd name="T24" fmla="*/ 0 w 12"/>
                <a:gd name="T25" fmla="*/ 6 h 18"/>
                <a:gd name="T26" fmla="*/ 0 w 12"/>
                <a:gd name="T27" fmla="*/ 6 h 18"/>
                <a:gd name="T28" fmla="*/ 6 w 12"/>
                <a:gd name="T29" fmla="*/ 6 h 18"/>
                <a:gd name="T30" fmla="*/ 6 w 12"/>
                <a:gd name="T31" fmla="*/ 0 h 18"/>
                <a:gd name="T32" fmla="*/ 12 w 12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12" y="0"/>
                  </a:moveTo>
                  <a:lnTo>
                    <a:pt x="12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61" name="Freeform 246"/>
            <p:cNvSpPr>
              <a:spLocks/>
            </p:cNvSpPr>
            <p:nvPr/>
          </p:nvSpPr>
          <p:spPr bwMode="auto">
            <a:xfrm>
              <a:off x="5149" y="2043"/>
              <a:ext cx="12" cy="18"/>
            </a:xfrm>
            <a:custGeom>
              <a:avLst/>
              <a:gdLst>
                <a:gd name="T0" fmla="*/ 12 w 12"/>
                <a:gd name="T1" fmla="*/ 12 h 18"/>
                <a:gd name="T2" fmla="*/ 12 w 12"/>
                <a:gd name="T3" fmla="*/ 12 h 18"/>
                <a:gd name="T4" fmla="*/ 12 w 12"/>
                <a:gd name="T5" fmla="*/ 18 h 18"/>
                <a:gd name="T6" fmla="*/ 6 w 12"/>
                <a:gd name="T7" fmla="*/ 18 h 18"/>
                <a:gd name="T8" fmla="*/ 6 w 12"/>
                <a:gd name="T9" fmla="*/ 18 h 18"/>
                <a:gd name="T10" fmla="*/ 0 w 12"/>
                <a:gd name="T11" fmla="*/ 18 h 18"/>
                <a:gd name="T12" fmla="*/ 0 w 12"/>
                <a:gd name="T13" fmla="*/ 12 h 18"/>
                <a:gd name="T14" fmla="*/ 0 w 12"/>
                <a:gd name="T15" fmla="*/ 12 h 18"/>
                <a:gd name="T16" fmla="*/ 0 w 12"/>
                <a:gd name="T17" fmla="*/ 6 h 18"/>
                <a:gd name="T18" fmla="*/ 0 w 12"/>
                <a:gd name="T19" fmla="*/ 6 h 18"/>
                <a:gd name="T20" fmla="*/ 6 w 12"/>
                <a:gd name="T21" fmla="*/ 0 h 18"/>
                <a:gd name="T22" fmla="*/ 6 w 12"/>
                <a:gd name="T23" fmla="*/ 0 h 18"/>
                <a:gd name="T24" fmla="*/ 12 w 12"/>
                <a:gd name="T25" fmla="*/ 0 h 18"/>
                <a:gd name="T26" fmla="*/ 12 w 12"/>
                <a:gd name="T27" fmla="*/ 0 h 18"/>
                <a:gd name="T28" fmla="*/ 12 w 12"/>
                <a:gd name="T29" fmla="*/ 6 h 18"/>
                <a:gd name="T30" fmla="*/ 12 w 12"/>
                <a:gd name="T31" fmla="*/ 6 h 18"/>
                <a:gd name="T32" fmla="*/ 12 w 12"/>
                <a:gd name="T33" fmla="*/ 12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12" y="12"/>
                  </a:moveTo>
                  <a:lnTo>
                    <a:pt x="12" y="12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62" name="Freeform 247"/>
            <p:cNvSpPr>
              <a:spLocks/>
            </p:cNvSpPr>
            <p:nvPr/>
          </p:nvSpPr>
          <p:spPr bwMode="auto">
            <a:xfrm>
              <a:off x="5131" y="2043"/>
              <a:ext cx="12" cy="12"/>
            </a:xfrm>
            <a:custGeom>
              <a:avLst/>
              <a:gdLst>
                <a:gd name="T0" fmla="*/ 0 w 12"/>
                <a:gd name="T1" fmla="*/ 12 h 12"/>
                <a:gd name="T2" fmla="*/ 0 w 12"/>
                <a:gd name="T3" fmla="*/ 6 h 12"/>
                <a:gd name="T4" fmla="*/ 0 w 12"/>
                <a:gd name="T5" fmla="*/ 6 h 12"/>
                <a:gd name="T6" fmla="*/ 0 w 12"/>
                <a:gd name="T7" fmla="*/ 6 h 12"/>
                <a:gd name="T8" fmla="*/ 0 w 12"/>
                <a:gd name="T9" fmla="*/ 0 h 12"/>
                <a:gd name="T10" fmla="*/ 0 w 12"/>
                <a:gd name="T11" fmla="*/ 0 h 12"/>
                <a:gd name="T12" fmla="*/ 6 w 12"/>
                <a:gd name="T13" fmla="*/ 0 h 12"/>
                <a:gd name="T14" fmla="*/ 6 w 12"/>
                <a:gd name="T15" fmla="*/ 0 h 12"/>
                <a:gd name="T16" fmla="*/ 12 w 12"/>
                <a:gd name="T17" fmla="*/ 0 h 12"/>
                <a:gd name="T18" fmla="*/ 12 w 12"/>
                <a:gd name="T19" fmla="*/ 0 h 12"/>
                <a:gd name="T20" fmla="*/ 12 w 12"/>
                <a:gd name="T21" fmla="*/ 0 h 12"/>
                <a:gd name="T22" fmla="*/ 12 w 12"/>
                <a:gd name="T23" fmla="*/ 6 h 12"/>
                <a:gd name="T24" fmla="*/ 12 w 12"/>
                <a:gd name="T25" fmla="*/ 6 h 12"/>
                <a:gd name="T26" fmla="*/ 12 w 12"/>
                <a:gd name="T27" fmla="*/ 12 h 12"/>
                <a:gd name="T28" fmla="*/ 6 w 12"/>
                <a:gd name="T29" fmla="*/ 12 h 12"/>
                <a:gd name="T30" fmla="*/ 6 w 12"/>
                <a:gd name="T31" fmla="*/ 12 h 12"/>
                <a:gd name="T32" fmla="*/ 0 w 12"/>
                <a:gd name="T33" fmla="*/ 1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12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63" name="Freeform 248"/>
            <p:cNvSpPr>
              <a:spLocks/>
            </p:cNvSpPr>
            <p:nvPr/>
          </p:nvSpPr>
          <p:spPr bwMode="auto">
            <a:xfrm>
              <a:off x="5191" y="1965"/>
              <a:ext cx="120" cy="84"/>
            </a:xfrm>
            <a:custGeom>
              <a:avLst/>
              <a:gdLst>
                <a:gd name="T0" fmla="*/ 0 w 120"/>
                <a:gd name="T1" fmla="*/ 66 h 84"/>
                <a:gd name="T2" fmla="*/ 0 w 120"/>
                <a:gd name="T3" fmla="*/ 72 h 84"/>
                <a:gd name="T4" fmla="*/ 0 w 120"/>
                <a:gd name="T5" fmla="*/ 72 h 84"/>
                <a:gd name="T6" fmla="*/ 6 w 120"/>
                <a:gd name="T7" fmla="*/ 66 h 84"/>
                <a:gd name="T8" fmla="*/ 18 w 120"/>
                <a:gd name="T9" fmla="*/ 72 h 84"/>
                <a:gd name="T10" fmla="*/ 42 w 120"/>
                <a:gd name="T11" fmla="*/ 78 h 84"/>
                <a:gd name="T12" fmla="*/ 66 w 120"/>
                <a:gd name="T13" fmla="*/ 84 h 84"/>
                <a:gd name="T14" fmla="*/ 66 w 120"/>
                <a:gd name="T15" fmla="*/ 78 h 84"/>
                <a:gd name="T16" fmla="*/ 48 w 120"/>
                <a:gd name="T17" fmla="*/ 78 h 84"/>
                <a:gd name="T18" fmla="*/ 30 w 120"/>
                <a:gd name="T19" fmla="*/ 72 h 84"/>
                <a:gd name="T20" fmla="*/ 18 w 120"/>
                <a:gd name="T21" fmla="*/ 60 h 84"/>
                <a:gd name="T22" fmla="*/ 18 w 120"/>
                <a:gd name="T23" fmla="*/ 60 h 84"/>
                <a:gd name="T24" fmla="*/ 30 w 120"/>
                <a:gd name="T25" fmla="*/ 54 h 84"/>
                <a:gd name="T26" fmla="*/ 36 w 120"/>
                <a:gd name="T27" fmla="*/ 54 h 84"/>
                <a:gd name="T28" fmla="*/ 54 w 120"/>
                <a:gd name="T29" fmla="*/ 60 h 84"/>
                <a:gd name="T30" fmla="*/ 78 w 120"/>
                <a:gd name="T31" fmla="*/ 66 h 84"/>
                <a:gd name="T32" fmla="*/ 84 w 120"/>
                <a:gd name="T33" fmla="*/ 60 h 84"/>
                <a:gd name="T34" fmla="*/ 78 w 120"/>
                <a:gd name="T35" fmla="*/ 60 h 84"/>
                <a:gd name="T36" fmla="*/ 72 w 120"/>
                <a:gd name="T37" fmla="*/ 60 h 84"/>
                <a:gd name="T38" fmla="*/ 60 w 120"/>
                <a:gd name="T39" fmla="*/ 60 h 84"/>
                <a:gd name="T40" fmla="*/ 48 w 120"/>
                <a:gd name="T41" fmla="*/ 54 h 84"/>
                <a:gd name="T42" fmla="*/ 42 w 120"/>
                <a:gd name="T43" fmla="*/ 48 h 84"/>
                <a:gd name="T44" fmla="*/ 54 w 120"/>
                <a:gd name="T45" fmla="*/ 48 h 84"/>
                <a:gd name="T46" fmla="*/ 60 w 120"/>
                <a:gd name="T47" fmla="*/ 42 h 84"/>
                <a:gd name="T48" fmla="*/ 66 w 120"/>
                <a:gd name="T49" fmla="*/ 42 h 84"/>
                <a:gd name="T50" fmla="*/ 78 w 120"/>
                <a:gd name="T51" fmla="*/ 48 h 84"/>
                <a:gd name="T52" fmla="*/ 84 w 120"/>
                <a:gd name="T53" fmla="*/ 48 h 84"/>
                <a:gd name="T54" fmla="*/ 96 w 120"/>
                <a:gd name="T55" fmla="*/ 54 h 84"/>
                <a:gd name="T56" fmla="*/ 90 w 120"/>
                <a:gd name="T57" fmla="*/ 48 h 84"/>
                <a:gd name="T58" fmla="*/ 78 w 120"/>
                <a:gd name="T59" fmla="*/ 42 h 84"/>
                <a:gd name="T60" fmla="*/ 72 w 120"/>
                <a:gd name="T61" fmla="*/ 42 h 84"/>
                <a:gd name="T62" fmla="*/ 90 w 120"/>
                <a:gd name="T63" fmla="*/ 36 h 84"/>
                <a:gd name="T64" fmla="*/ 108 w 120"/>
                <a:gd name="T65" fmla="*/ 36 h 84"/>
                <a:gd name="T66" fmla="*/ 120 w 120"/>
                <a:gd name="T67" fmla="*/ 30 h 84"/>
                <a:gd name="T68" fmla="*/ 114 w 120"/>
                <a:gd name="T69" fmla="*/ 30 h 84"/>
                <a:gd name="T70" fmla="*/ 96 w 120"/>
                <a:gd name="T71" fmla="*/ 30 h 84"/>
                <a:gd name="T72" fmla="*/ 78 w 120"/>
                <a:gd name="T73" fmla="*/ 30 h 84"/>
                <a:gd name="T74" fmla="*/ 72 w 120"/>
                <a:gd name="T75" fmla="*/ 30 h 84"/>
                <a:gd name="T76" fmla="*/ 84 w 120"/>
                <a:gd name="T77" fmla="*/ 6 h 84"/>
                <a:gd name="T78" fmla="*/ 84 w 120"/>
                <a:gd name="T79" fmla="*/ 0 h 84"/>
                <a:gd name="T80" fmla="*/ 78 w 120"/>
                <a:gd name="T81" fmla="*/ 12 h 84"/>
                <a:gd name="T82" fmla="*/ 66 w 120"/>
                <a:gd name="T83" fmla="*/ 24 h 84"/>
                <a:gd name="T84" fmla="*/ 60 w 120"/>
                <a:gd name="T85" fmla="*/ 36 h 84"/>
                <a:gd name="T86" fmla="*/ 54 w 120"/>
                <a:gd name="T87" fmla="*/ 36 h 84"/>
                <a:gd name="T88" fmla="*/ 36 w 120"/>
                <a:gd name="T89" fmla="*/ 42 h 84"/>
                <a:gd name="T90" fmla="*/ 36 w 120"/>
                <a:gd name="T91" fmla="*/ 36 h 84"/>
                <a:gd name="T92" fmla="*/ 42 w 120"/>
                <a:gd name="T93" fmla="*/ 12 h 84"/>
                <a:gd name="T94" fmla="*/ 42 w 120"/>
                <a:gd name="T95" fmla="*/ 6 h 84"/>
                <a:gd name="T96" fmla="*/ 30 w 120"/>
                <a:gd name="T97" fmla="*/ 24 h 84"/>
                <a:gd name="T98" fmla="*/ 24 w 120"/>
                <a:gd name="T99" fmla="*/ 48 h 84"/>
                <a:gd name="T100" fmla="*/ 12 w 120"/>
                <a:gd name="T101" fmla="*/ 60 h 84"/>
                <a:gd name="T102" fmla="*/ 6 w 120"/>
                <a:gd name="T103" fmla="*/ 60 h 84"/>
                <a:gd name="T104" fmla="*/ 12 w 120"/>
                <a:gd name="T105" fmla="*/ 36 h 84"/>
                <a:gd name="T106" fmla="*/ 6 w 120"/>
                <a:gd name="T107" fmla="*/ 30 h 84"/>
                <a:gd name="T108" fmla="*/ 0 w 120"/>
                <a:gd name="T109" fmla="*/ 66 h 8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0"/>
                <a:gd name="T166" fmla="*/ 0 h 84"/>
                <a:gd name="T167" fmla="*/ 120 w 120"/>
                <a:gd name="T168" fmla="*/ 84 h 8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0" h="84">
                  <a:moveTo>
                    <a:pt x="0" y="66"/>
                  </a:moveTo>
                  <a:lnTo>
                    <a:pt x="0" y="66"/>
                  </a:lnTo>
                  <a:lnTo>
                    <a:pt x="0" y="72"/>
                  </a:lnTo>
                  <a:lnTo>
                    <a:pt x="6" y="72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2" y="72"/>
                  </a:lnTo>
                  <a:lnTo>
                    <a:pt x="18" y="72"/>
                  </a:lnTo>
                  <a:lnTo>
                    <a:pt x="30" y="72"/>
                  </a:lnTo>
                  <a:lnTo>
                    <a:pt x="36" y="78"/>
                  </a:lnTo>
                  <a:lnTo>
                    <a:pt x="42" y="78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66" y="78"/>
                  </a:lnTo>
                  <a:lnTo>
                    <a:pt x="60" y="78"/>
                  </a:lnTo>
                  <a:lnTo>
                    <a:pt x="48" y="78"/>
                  </a:lnTo>
                  <a:lnTo>
                    <a:pt x="42" y="78"/>
                  </a:lnTo>
                  <a:lnTo>
                    <a:pt x="36" y="72"/>
                  </a:lnTo>
                  <a:lnTo>
                    <a:pt x="30" y="72"/>
                  </a:lnTo>
                  <a:lnTo>
                    <a:pt x="24" y="66"/>
                  </a:lnTo>
                  <a:lnTo>
                    <a:pt x="18" y="66"/>
                  </a:lnTo>
                  <a:lnTo>
                    <a:pt x="18" y="60"/>
                  </a:lnTo>
                  <a:lnTo>
                    <a:pt x="24" y="60"/>
                  </a:lnTo>
                  <a:lnTo>
                    <a:pt x="30" y="54"/>
                  </a:lnTo>
                  <a:lnTo>
                    <a:pt x="36" y="54"/>
                  </a:lnTo>
                  <a:lnTo>
                    <a:pt x="42" y="60"/>
                  </a:lnTo>
                  <a:lnTo>
                    <a:pt x="48" y="60"/>
                  </a:lnTo>
                  <a:lnTo>
                    <a:pt x="54" y="60"/>
                  </a:lnTo>
                  <a:lnTo>
                    <a:pt x="66" y="66"/>
                  </a:lnTo>
                  <a:lnTo>
                    <a:pt x="72" y="66"/>
                  </a:lnTo>
                  <a:lnTo>
                    <a:pt x="78" y="66"/>
                  </a:lnTo>
                  <a:lnTo>
                    <a:pt x="84" y="66"/>
                  </a:lnTo>
                  <a:lnTo>
                    <a:pt x="84" y="60"/>
                  </a:lnTo>
                  <a:lnTo>
                    <a:pt x="78" y="60"/>
                  </a:lnTo>
                  <a:lnTo>
                    <a:pt x="72" y="60"/>
                  </a:lnTo>
                  <a:lnTo>
                    <a:pt x="66" y="60"/>
                  </a:lnTo>
                  <a:lnTo>
                    <a:pt x="60" y="60"/>
                  </a:lnTo>
                  <a:lnTo>
                    <a:pt x="54" y="54"/>
                  </a:lnTo>
                  <a:lnTo>
                    <a:pt x="48" y="54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8" y="48"/>
                  </a:lnTo>
                  <a:lnTo>
                    <a:pt x="54" y="48"/>
                  </a:lnTo>
                  <a:lnTo>
                    <a:pt x="54" y="42"/>
                  </a:lnTo>
                  <a:lnTo>
                    <a:pt x="60" y="42"/>
                  </a:lnTo>
                  <a:lnTo>
                    <a:pt x="66" y="42"/>
                  </a:lnTo>
                  <a:lnTo>
                    <a:pt x="72" y="42"/>
                  </a:lnTo>
                  <a:lnTo>
                    <a:pt x="78" y="48"/>
                  </a:lnTo>
                  <a:lnTo>
                    <a:pt x="84" y="48"/>
                  </a:lnTo>
                  <a:lnTo>
                    <a:pt x="90" y="54"/>
                  </a:lnTo>
                  <a:lnTo>
                    <a:pt x="96" y="54"/>
                  </a:lnTo>
                  <a:lnTo>
                    <a:pt x="90" y="48"/>
                  </a:lnTo>
                  <a:lnTo>
                    <a:pt x="84" y="48"/>
                  </a:lnTo>
                  <a:lnTo>
                    <a:pt x="84" y="42"/>
                  </a:lnTo>
                  <a:lnTo>
                    <a:pt x="78" y="42"/>
                  </a:lnTo>
                  <a:lnTo>
                    <a:pt x="72" y="42"/>
                  </a:lnTo>
                  <a:lnTo>
                    <a:pt x="78" y="42"/>
                  </a:lnTo>
                  <a:lnTo>
                    <a:pt x="84" y="36"/>
                  </a:lnTo>
                  <a:lnTo>
                    <a:pt x="90" y="36"/>
                  </a:lnTo>
                  <a:lnTo>
                    <a:pt x="96" y="36"/>
                  </a:lnTo>
                  <a:lnTo>
                    <a:pt x="102" y="36"/>
                  </a:lnTo>
                  <a:lnTo>
                    <a:pt x="108" y="36"/>
                  </a:lnTo>
                  <a:lnTo>
                    <a:pt x="114" y="30"/>
                  </a:lnTo>
                  <a:lnTo>
                    <a:pt x="120" y="30"/>
                  </a:lnTo>
                  <a:lnTo>
                    <a:pt x="114" y="30"/>
                  </a:lnTo>
                  <a:lnTo>
                    <a:pt x="108" y="30"/>
                  </a:lnTo>
                  <a:lnTo>
                    <a:pt x="96" y="30"/>
                  </a:lnTo>
                  <a:lnTo>
                    <a:pt x="90" y="30"/>
                  </a:lnTo>
                  <a:lnTo>
                    <a:pt x="84" y="30"/>
                  </a:lnTo>
                  <a:lnTo>
                    <a:pt x="78" y="30"/>
                  </a:lnTo>
                  <a:lnTo>
                    <a:pt x="72" y="36"/>
                  </a:lnTo>
                  <a:lnTo>
                    <a:pt x="72" y="30"/>
                  </a:lnTo>
                  <a:lnTo>
                    <a:pt x="72" y="18"/>
                  </a:lnTo>
                  <a:lnTo>
                    <a:pt x="78" y="12"/>
                  </a:lnTo>
                  <a:lnTo>
                    <a:pt x="84" y="6"/>
                  </a:lnTo>
                  <a:lnTo>
                    <a:pt x="84" y="0"/>
                  </a:lnTo>
                  <a:lnTo>
                    <a:pt x="78" y="6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72" y="18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60" y="30"/>
                  </a:lnTo>
                  <a:lnTo>
                    <a:pt x="60" y="36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6" y="36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42" y="12"/>
                  </a:lnTo>
                  <a:lnTo>
                    <a:pt x="42" y="6"/>
                  </a:lnTo>
                  <a:lnTo>
                    <a:pt x="36" y="18"/>
                  </a:lnTo>
                  <a:lnTo>
                    <a:pt x="30" y="24"/>
                  </a:lnTo>
                  <a:lnTo>
                    <a:pt x="30" y="36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18" y="54"/>
                  </a:lnTo>
                  <a:lnTo>
                    <a:pt x="12" y="54"/>
                  </a:lnTo>
                  <a:lnTo>
                    <a:pt x="12" y="60"/>
                  </a:lnTo>
                  <a:lnTo>
                    <a:pt x="6" y="60"/>
                  </a:lnTo>
                  <a:lnTo>
                    <a:pt x="6" y="54"/>
                  </a:lnTo>
                  <a:lnTo>
                    <a:pt x="6" y="48"/>
                  </a:lnTo>
                  <a:lnTo>
                    <a:pt x="12" y="36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6" y="30"/>
                  </a:lnTo>
                  <a:lnTo>
                    <a:pt x="6" y="42"/>
                  </a:lnTo>
                  <a:lnTo>
                    <a:pt x="0" y="54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64" name="Freeform 249"/>
            <p:cNvSpPr>
              <a:spLocks/>
            </p:cNvSpPr>
            <p:nvPr/>
          </p:nvSpPr>
          <p:spPr bwMode="auto">
            <a:xfrm>
              <a:off x="5197" y="2097"/>
              <a:ext cx="84" cy="101"/>
            </a:xfrm>
            <a:custGeom>
              <a:avLst/>
              <a:gdLst>
                <a:gd name="T0" fmla="*/ 0 w 84"/>
                <a:gd name="T1" fmla="*/ 0 h 101"/>
                <a:gd name="T2" fmla="*/ 0 w 84"/>
                <a:gd name="T3" fmla="*/ 6 h 101"/>
                <a:gd name="T4" fmla="*/ 0 w 84"/>
                <a:gd name="T5" fmla="*/ 6 h 101"/>
                <a:gd name="T6" fmla="*/ 6 w 84"/>
                <a:gd name="T7" fmla="*/ 18 h 101"/>
                <a:gd name="T8" fmla="*/ 6 w 84"/>
                <a:gd name="T9" fmla="*/ 24 h 101"/>
                <a:gd name="T10" fmla="*/ 6 w 84"/>
                <a:gd name="T11" fmla="*/ 48 h 101"/>
                <a:gd name="T12" fmla="*/ 12 w 84"/>
                <a:gd name="T13" fmla="*/ 60 h 101"/>
                <a:gd name="T14" fmla="*/ 12 w 84"/>
                <a:gd name="T15" fmla="*/ 60 h 101"/>
                <a:gd name="T16" fmla="*/ 12 w 84"/>
                <a:gd name="T17" fmla="*/ 48 h 101"/>
                <a:gd name="T18" fmla="*/ 12 w 84"/>
                <a:gd name="T19" fmla="*/ 30 h 101"/>
                <a:gd name="T20" fmla="*/ 18 w 84"/>
                <a:gd name="T21" fmla="*/ 30 h 101"/>
                <a:gd name="T22" fmla="*/ 24 w 84"/>
                <a:gd name="T23" fmla="*/ 30 h 101"/>
                <a:gd name="T24" fmla="*/ 30 w 84"/>
                <a:gd name="T25" fmla="*/ 36 h 101"/>
                <a:gd name="T26" fmla="*/ 30 w 84"/>
                <a:gd name="T27" fmla="*/ 42 h 101"/>
                <a:gd name="T28" fmla="*/ 36 w 84"/>
                <a:gd name="T29" fmla="*/ 48 h 101"/>
                <a:gd name="T30" fmla="*/ 36 w 84"/>
                <a:gd name="T31" fmla="*/ 65 h 101"/>
                <a:gd name="T32" fmla="*/ 36 w 84"/>
                <a:gd name="T33" fmla="*/ 77 h 101"/>
                <a:gd name="T34" fmla="*/ 36 w 84"/>
                <a:gd name="T35" fmla="*/ 89 h 101"/>
                <a:gd name="T36" fmla="*/ 36 w 84"/>
                <a:gd name="T37" fmla="*/ 89 h 101"/>
                <a:gd name="T38" fmla="*/ 42 w 84"/>
                <a:gd name="T39" fmla="*/ 89 h 101"/>
                <a:gd name="T40" fmla="*/ 36 w 84"/>
                <a:gd name="T41" fmla="*/ 77 h 101"/>
                <a:gd name="T42" fmla="*/ 42 w 84"/>
                <a:gd name="T43" fmla="*/ 71 h 101"/>
                <a:gd name="T44" fmla="*/ 42 w 84"/>
                <a:gd name="T45" fmla="*/ 65 h 101"/>
                <a:gd name="T46" fmla="*/ 42 w 84"/>
                <a:gd name="T47" fmla="*/ 54 h 101"/>
                <a:gd name="T48" fmla="*/ 48 w 84"/>
                <a:gd name="T49" fmla="*/ 54 h 101"/>
                <a:gd name="T50" fmla="*/ 60 w 84"/>
                <a:gd name="T51" fmla="*/ 71 h 101"/>
                <a:gd name="T52" fmla="*/ 72 w 84"/>
                <a:gd name="T53" fmla="*/ 83 h 101"/>
                <a:gd name="T54" fmla="*/ 78 w 84"/>
                <a:gd name="T55" fmla="*/ 95 h 101"/>
                <a:gd name="T56" fmla="*/ 84 w 84"/>
                <a:gd name="T57" fmla="*/ 95 h 101"/>
                <a:gd name="T58" fmla="*/ 78 w 84"/>
                <a:gd name="T59" fmla="*/ 83 h 101"/>
                <a:gd name="T60" fmla="*/ 72 w 84"/>
                <a:gd name="T61" fmla="*/ 77 h 101"/>
                <a:gd name="T62" fmla="*/ 66 w 84"/>
                <a:gd name="T63" fmla="*/ 65 h 101"/>
                <a:gd name="T64" fmla="*/ 66 w 84"/>
                <a:gd name="T65" fmla="*/ 65 h 101"/>
                <a:gd name="T66" fmla="*/ 60 w 84"/>
                <a:gd name="T67" fmla="*/ 60 h 101"/>
                <a:gd name="T68" fmla="*/ 54 w 84"/>
                <a:gd name="T69" fmla="*/ 54 h 101"/>
                <a:gd name="T70" fmla="*/ 48 w 84"/>
                <a:gd name="T71" fmla="*/ 48 h 101"/>
                <a:gd name="T72" fmla="*/ 48 w 84"/>
                <a:gd name="T73" fmla="*/ 42 h 101"/>
                <a:gd name="T74" fmla="*/ 54 w 84"/>
                <a:gd name="T75" fmla="*/ 48 h 101"/>
                <a:gd name="T76" fmla="*/ 60 w 84"/>
                <a:gd name="T77" fmla="*/ 48 h 101"/>
                <a:gd name="T78" fmla="*/ 66 w 84"/>
                <a:gd name="T79" fmla="*/ 48 h 101"/>
                <a:gd name="T80" fmla="*/ 72 w 84"/>
                <a:gd name="T81" fmla="*/ 54 h 101"/>
                <a:gd name="T82" fmla="*/ 72 w 84"/>
                <a:gd name="T83" fmla="*/ 54 h 101"/>
                <a:gd name="T84" fmla="*/ 72 w 84"/>
                <a:gd name="T85" fmla="*/ 48 h 101"/>
                <a:gd name="T86" fmla="*/ 60 w 84"/>
                <a:gd name="T87" fmla="*/ 42 h 101"/>
                <a:gd name="T88" fmla="*/ 54 w 84"/>
                <a:gd name="T89" fmla="*/ 36 h 101"/>
                <a:gd name="T90" fmla="*/ 42 w 84"/>
                <a:gd name="T91" fmla="*/ 36 h 101"/>
                <a:gd name="T92" fmla="*/ 36 w 84"/>
                <a:gd name="T93" fmla="*/ 30 h 101"/>
                <a:gd name="T94" fmla="*/ 30 w 84"/>
                <a:gd name="T95" fmla="*/ 30 h 101"/>
                <a:gd name="T96" fmla="*/ 24 w 84"/>
                <a:gd name="T97" fmla="*/ 24 h 101"/>
                <a:gd name="T98" fmla="*/ 18 w 84"/>
                <a:gd name="T99" fmla="*/ 18 h 101"/>
                <a:gd name="T100" fmla="*/ 24 w 84"/>
                <a:gd name="T101" fmla="*/ 18 h 101"/>
                <a:gd name="T102" fmla="*/ 30 w 84"/>
                <a:gd name="T103" fmla="*/ 18 h 101"/>
                <a:gd name="T104" fmla="*/ 36 w 84"/>
                <a:gd name="T105" fmla="*/ 18 h 101"/>
                <a:gd name="T106" fmla="*/ 48 w 84"/>
                <a:gd name="T107" fmla="*/ 18 h 101"/>
                <a:gd name="T108" fmla="*/ 54 w 84"/>
                <a:gd name="T109" fmla="*/ 18 h 101"/>
                <a:gd name="T110" fmla="*/ 54 w 84"/>
                <a:gd name="T111" fmla="*/ 18 h 101"/>
                <a:gd name="T112" fmla="*/ 42 w 84"/>
                <a:gd name="T113" fmla="*/ 12 h 101"/>
                <a:gd name="T114" fmla="*/ 36 w 84"/>
                <a:gd name="T115" fmla="*/ 12 h 101"/>
                <a:gd name="T116" fmla="*/ 24 w 84"/>
                <a:gd name="T117" fmla="*/ 12 h 101"/>
                <a:gd name="T118" fmla="*/ 18 w 84"/>
                <a:gd name="T119" fmla="*/ 12 h 101"/>
                <a:gd name="T120" fmla="*/ 6 w 84"/>
                <a:gd name="T121" fmla="*/ 6 h 101"/>
                <a:gd name="T122" fmla="*/ 6 w 84"/>
                <a:gd name="T123" fmla="*/ 0 h 10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"/>
                <a:gd name="T187" fmla="*/ 0 h 101"/>
                <a:gd name="T188" fmla="*/ 84 w 84"/>
                <a:gd name="T189" fmla="*/ 101 h 10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" h="101"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6" y="36"/>
                  </a:lnTo>
                  <a:lnTo>
                    <a:pt x="6" y="48"/>
                  </a:lnTo>
                  <a:lnTo>
                    <a:pt x="12" y="54"/>
                  </a:lnTo>
                  <a:lnTo>
                    <a:pt x="12" y="60"/>
                  </a:lnTo>
                  <a:lnTo>
                    <a:pt x="12" y="48"/>
                  </a:lnTo>
                  <a:lnTo>
                    <a:pt x="12" y="42"/>
                  </a:lnTo>
                  <a:lnTo>
                    <a:pt x="12" y="30"/>
                  </a:lnTo>
                  <a:lnTo>
                    <a:pt x="18" y="24"/>
                  </a:lnTo>
                  <a:lnTo>
                    <a:pt x="18" y="30"/>
                  </a:lnTo>
                  <a:lnTo>
                    <a:pt x="24" y="30"/>
                  </a:lnTo>
                  <a:lnTo>
                    <a:pt x="24" y="36"/>
                  </a:lnTo>
                  <a:lnTo>
                    <a:pt x="30" y="36"/>
                  </a:lnTo>
                  <a:lnTo>
                    <a:pt x="30" y="42"/>
                  </a:lnTo>
                  <a:lnTo>
                    <a:pt x="36" y="48"/>
                  </a:lnTo>
                  <a:lnTo>
                    <a:pt x="36" y="54"/>
                  </a:lnTo>
                  <a:lnTo>
                    <a:pt x="36" y="65"/>
                  </a:lnTo>
                  <a:lnTo>
                    <a:pt x="36" y="71"/>
                  </a:lnTo>
                  <a:lnTo>
                    <a:pt x="36" y="77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42" y="89"/>
                  </a:lnTo>
                  <a:lnTo>
                    <a:pt x="36" y="83"/>
                  </a:lnTo>
                  <a:lnTo>
                    <a:pt x="36" y="77"/>
                  </a:lnTo>
                  <a:lnTo>
                    <a:pt x="42" y="77"/>
                  </a:lnTo>
                  <a:lnTo>
                    <a:pt x="42" y="71"/>
                  </a:lnTo>
                  <a:lnTo>
                    <a:pt x="42" y="65"/>
                  </a:lnTo>
                  <a:lnTo>
                    <a:pt x="42" y="60"/>
                  </a:lnTo>
                  <a:lnTo>
                    <a:pt x="42" y="54"/>
                  </a:lnTo>
                  <a:lnTo>
                    <a:pt x="42" y="48"/>
                  </a:lnTo>
                  <a:lnTo>
                    <a:pt x="48" y="54"/>
                  </a:lnTo>
                  <a:lnTo>
                    <a:pt x="54" y="60"/>
                  </a:lnTo>
                  <a:lnTo>
                    <a:pt x="60" y="71"/>
                  </a:lnTo>
                  <a:lnTo>
                    <a:pt x="66" y="77"/>
                  </a:lnTo>
                  <a:lnTo>
                    <a:pt x="72" y="83"/>
                  </a:lnTo>
                  <a:lnTo>
                    <a:pt x="78" y="89"/>
                  </a:lnTo>
                  <a:lnTo>
                    <a:pt x="78" y="95"/>
                  </a:lnTo>
                  <a:lnTo>
                    <a:pt x="84" y="101"/>
                  </a:lnTo>
                  <a:lnTo>
                    <a:pt x="84" y="95"/>
                  </a:lnTo>
                  <a:lnTo>
                    <a:pt x="78" y="89"/>
                  </a:lnTo>
                  <a:lnTo>
                    <a:pt x="78" y="83"/>
                  </a:lnTo>
                  <a:lnTo>
                    <a:pt x="72" y="77"/>
                  </a:lnTo>
                  <a:lnTo>
                    <a:pt x="66" y="71"/>
                  </a:lnTo>
                  <a:lnTo>
                    <a:pt x="66" y="65"/>
                  </a:lnTo>
                  <a:lnTo>
                    <a:pt x="60" y="60"/>
                  </a:lnTo>
                  <a:lnTo>
                    <a:pt x="54" y="54"/>
                  </a:lnTo>
                  <a:lnTo>
                    <a:pt x="48" y="48"/>
                  </a:lnTo>
                  <a:lnTo>
                    <a:pt x="48" y="42"/>
                  </a:lnTo>
                  <a:lnTo>
                    <a:pt x="54" y="42"/>
                  </a:lnTo>
                  <a:lnTo>
                    <a:pt x="54" y="48"/>
                  </a:lnTo>
                  <a:lnTo>
                    <a:pt x="60" y="48"/>
                  </a:lnTo>
                  <a:lnTo>
                    <a:pt x="66" y="48"/>
                  </a:lnTo>
                  <a:lnTo>
                    <a:pt x="66" y="54"/>
                  </a:lnTo>
                  <a:lnTo>
                    <a:pt x="72" y="54"/>
                  </a:lnTo>
                  <a:lnTo>
                    <a:pt x="72" y="48"/>
                  </a:lnTo>
                  <a:lnTo>
                    <a:pt x="66" y="48"/>
                  </a:lnTo>
                  <a:lnTo>
                    <a:pt x="60" y="42"/>
                  </a:lnTo>
                  <a:lnTo>
                    <a:pt x="54" y="42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42" y="36"/>
                  </a:lnTo>
                  <a:lnTo>
                    <a:pt x="36" y="30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18"/>
                  </a:lnTo>
                  <a:lnTo>
                    <a:pt x="36" y="18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54" y="18"/>
                  </a:lnTo>
                  <a:lnTo>
                    <a:pt x="48" y="12"/>
                  </a:lnTo>
                  <a:lnTo>
                    <a:pt x="42" y="12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24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65" name="Freeform 250"/>
            <p:cNvSpPr>
              <a:spLocks/>
            </p:cNvSpPr>
            <p:nvPr/>
          </p:nvSpPr>
          <p:spPr bwMode="auto">
            <a:xfrm>
              <a:off x="5090" y="2079"/>
              <a:ext cx="59" cy="131"/>
            </a:xfrm>
            <a:custGeom>
              <a:avLst/>
              <a:gdLst>
                <a:gd name="T0" fmla="*/ 53 w 59"/>
                <a:gd name="T1" fmla="*/ 24 h 131"/>
                <a:gd name="T2" fmla="*/ 47 w 59"/>
                <a:gd name="T3" fmla="*/ 30 h 131"/>
                <a:gd name="T4" fmla="*/ 47 w 59"/>
                <a:gd name="T5" fmla="*/ 24 h 131"/>
                <a:gd name="T6" fmla="*/ 41 w 59"/>
                <a:gd name="T7" fmla="*/ 36 h 131"/>
                <a:gd name="T8" fmla="*/ 47 w 59"/>
                <a:gd name="T9" fmla="*/ 60 h 131"/>
                <a:gd name="T10" fmla="*/ 53 w 59"/>
                <a:gd name="T11" fmla="*/ 78 h 131"/>
                <a:gd name="T12" fmla="*/ 53 w 59"/>
                <a:gd name="T13" fmla="*/ 78 h 131"/>
                <a:gd name="T14" fmla="*/ 41 w 59"/>
                <a:gd name="T15" fmla="*/ 54 h 131"/>
                <a:gd name="T16" fmla="*/ 30 w 59"/>
                <a:gd name="T17" fmla="*/ 72 h 131"/>
                <a:gd name="T18" fmla="*/ 30 w 59"/>
                <a:gd name="T19" fmla="*/ 95 h 131"/>
                <a:gd name="T20" fmla="*/ 30 w 59"/>
                <a:gd name="T21" fmla="*/ 119 h 131"/>
                <a:gd name="T22" fmla="*/ 24 w 59"/>
                <a:gd name="T23" fmla="*/ 119 h 131"/>
                <a:gd name="T24" fmla="*/ 24 w 59"/>
                <a:gd name="T25" fmla="*/ 101 h 131"/>
                <a:gd name="T26" fmla="*/ 24 w 59"/>
                <a:gd name="T27" fmla="*/ 95 h 131"/>
                <a:gd name="T28" fmla="*/ 18 w 59"/>
                <a:gd name="T29" fmla="*/ 113 h 131"/>
                <a:gd name="T30" fmla="*/ 6 w 59"/>
                <a:gd name="T31" fmla="*/ 125 h 131"/>
                <a:gd name="T32" fmla="*/ 0 w 59"/>
                <a:gd name="T33" fmla="*/ 131 h 131"/>
                <a:gd name="T34" fmla="*/ 6 w 59"/>
                <a:gd name="T35" fmla="*/ 119 h 131"/>
                <a:gd name="T36" fmla="*/ 18 w 59"/>
                <a:gd name="T37" fmla="*/ 95 h 131"/>
                <a:gd name="T38" fmla="*/ 12 w 59"/>
                <a:gd name="T39" fmla="*/ 95 h 131"/>
                <a:gd name="T40" fmla="*/ 6 w 59"/>
                <a:gd name="T41" fmla="*/ 95 h 131"/>
                <a:gd name="T42" fmla="*/ 0 w 59"/>
                <a:gd name="T43" fmla="*/ 101 h 131"/>
                <a:gd name="T44" fmla="*/ 0 w 59"/>
                <a:gd name="T45" fmla="*/ 95 h 131"/>
                <a:gd name="T46" fmla="*/ 6 w 59"/>
                <a:gd name="T47" fmla="*/ 89 h 131"/>
                <a:gd name="T48" fmla="*/ 18 w 59"/>
                <a:gd name="T49" fmla="*/ 89 h 131"/>
                <a:gd name="T50" fmla="*/ 24 w 59"/>
                <a:gd name="T51" fmla="*/ 78 h 131"/>
                <a:gd name="T52" fmla="*/ 35 w 59"/>
                <a:gd name="T53" fmla="*/ 48 h 131"/>
                <a:gd name="T54" fmla="*/ 18 w 59"/>
                <a:gd name="T55" fmla="*/ 48 h 131"/>
                <a:gd name="T56" fmla="*/ 6 w 59"/>
                <a:gd name="T57" fmla="*/ 48 h 131"/>
                <a:gd name="T58" fmla="*/ 0 w 59"/>
                <a:gd name="T59" fmla="*/ 54 h 131"/>
                <a:gd name="T60" fmla="*/ 0 w 59"/>
                <a:gd name="T61" fmla="*/ 48 h 131"/>
                <a:gd name="T62" fmla="*/ 12 w 59"/>
                <a:gd name="T63" fmla="*/ 48 h 131"/>
                <a:gd name="T64" fmla="*/ 24 w 59"/>
                <a:gd name="T65" fmla="*/ 42 h 131"/>
                <a:gd name="T66" fmla="*/ 35 w 59"/>
                <a:gd name="T67" fmla="*/ 36 h 131"/>
                <a:gd name="T68" fmla="*/ 41 w 59"/>
                <a:gd name="T69" fmla="*/ 24 h 131"/>
                <a:gd name="T70" fmla="*/ 30 w 59"/>
                <a:gd name="T71" fmla="*/ 18 h 131"/>
                <a:gd name="T72" fmla="*/ 24 w 59"/>
                <a:gd name="T73" fmla="*/ 24 h 131"/>
                <a:gd name="T74" fmla="*/ 12 w 59"/>
                <a:gd name="T75" fmla="*/ 30 h 131"/>
                <a:gd name="T76" fmla="*/ 6 w 59"/>
                <a:gd name="T77" fmla="*/ 30 h 131"/>
                <a:gd name="T78" fmla="*/ 0 w 59"/>
                <a:gd name="T79" fmla="*/ 30 h 131"/>
                <a:gd name="T80" fmla="*/ 6 w 59"/>
                <a:gd name="T81" fmla="*/ 24 h 131"/>
                <a:gd name="T82" fmla="*/ 18 w 59"/>
                <a:gd name="T83" fmla="*/ 12 h 131"/>
                <a:gd name="T84" fmla="*/ 24 w 59"/>
                <a:gd name="T85" fmla="*/ 6 h 131"/>
                <a:gd name="T86" fmla="*/ 24 w 59"/>
                <a:gd name="T87" fmla="*/ 12 h 131"/>
                <a:gd name="T88" fmla="*/ 30 w 59"/>
                <a:gd name="T89" fmla="*/ 18 h 131"/>
                <a:gd name="T90" fmla="*/ 35 w 59"/>
                <a:gd name="T91" fmla="*/ 18 h 131"/>
                <a:gd name="T92" fmla="*/ 47 w 59"/>
                <a:gd name="T93" fmla="*/ 18 h 131"/>
                <a:gd name="T94" fmla="*/ 47 w 59"/>
                <a:gd name="T95" fmla="*/ 12 h 131"/>
                <a:gd name="T96" fmla="*/ 53 w 59"/>
                <a:gd name="T97" fmla="*/ 0 h 131"/>
                <a:gd name="T98" fmla="*/ 59 w 59"/>
                <a:gd name="T99" fmla="*/ 6 h 131"/>
                <a:gd name="T100" fmla="*/ 53 w 59"/>
                <a:gd name="T101" fmla="*/ 12 h 131"/>
                <a:gd name="T102" fmla="*/ 59 w 59"/>
                <a:gd name="T103" fmla="*/ 18 h 13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"/>
                <a:gd name="T157" fmla="*/ 0 h 131"/>
                <a:gd name="T158" fmla="*/ 59 w 59"/>
                <a:gd name="T159" fmla="*/ 131 h 13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" h="131">
                  <a:moveTo>
                    <a:pt x="59" y="18"/>
                  </a:moveTo>
                  <a:lnTo>
                    <a:pt x="59" y="18"/>
                  </a:lnTo>
                  <a:lnTo>
                    <a:pt x="53" y="24"/>
                  </a:lnTo>
                  <a:lnTo>
                    <a:pt x="47" y="30"/>
                  </a:lnTo>
                  <a:lnTo>
                    <a:pt x="47" y="24"/>
                  </a:lnTo>
                  <a:lnTo>
                    <a:pt x="47" y="30"/>
                  </a:lnTo>
                  <a:lnTo>
                    <a:pt x="41" y="30"/>
                  </a:lnTo>
                  <a:lnTo>
                    <a:pt x="41" y="36"/>
                  </a:lnTo>
                  <a:lnTo>
                    <a:pt x="41" y="42"/>
                  </a:lnTo>
                  <a:lnTo>
                    <a:pt x="47" y="48"/>
                  </a:lnTo>
                  <a:lnTo>
                    <a:pt x="47" y="60"/>
                  </a:lnTo>
                  <a:lnTo>
                    <a:pt x="53" y="72"/>
                  </a:lnTo>
                  <a:lnTo>
                    <a:pt x="53" y="78"/>
                  </a:lnTo>
                  <a:lnTo>
                    <a:pt x="53" y="83"/>
                  </a:lnTo>
                  <a:lnTo>
                    <a:pt x="53" y="78"/>
                  </a:lnTo>
                  <a:lnTo>
                    <a:pt x="47" y="72"/>
                  </a:lnTo>
                  <a:lnTo>
                    <a:pt x="47" y="66"/>
                  </a:lnTo>
                  <a:lnTo>
                    <a:pt x="41" y="54"/>
                  </a:lnTo>
                  <a:lnTo>
                    <a:pt x="35" y="60"/>
                  </a:lnTo>
                  <a:lnTo>
                    <a:pt x="30" y="72"/>
                  </a:lnTo>
                  <a:lnTo>
                    <a:pt x="30" y="78"/>
                  </a:lnTo>
                  <a:lnTo>
                    <a:pt x="30" y="89"/>
                  </a:lnTo>
                  <a:lnTo>
                    <a:pt x="30" y="95"/>
                  </a:lnTo>
                  <a:lnTo>
                    <a:pt x="30" y="101"/>
                  </a:lnTo>
                  <a:lnTo>
                    <a:pt x="30" y="113"/>
                  </a:lnTo>
                  <a:lnTo>
                    <a:pt x="30" y="119"/>
                  </a:lnTo>
                  <a:lnTo>
                    <a:pt x="24" y="119"/>
                  </a:lnTo>
                  <a:lnTo>
                    <a:pt x="24" y="113"/>
                  </a:lnTo>
                  <a:lnTo>
                    <a:pt x="30" y="107"/>
                  </a:lnTo>
                  <a:lnTo>
                    <a:pt x="24" y="101"/>
                  </a:lnTo>
                  <a:lnTo>
                    <a:pt x="24" y="95"/>
                  </a:lnTo>
                  <a:lnTo>
                    <a:pt x="24" y="101"/>
                  </a:lnTo>
                  <a:lnTo>
                    <a:pt x="18" y="107"/>
                  </a:lnTo>
                  <a:lnTo>
                    <a:pt x="18" y="113"/>
                  </a:lnTo>
                  <a:lnTo>
                    <a:pt x="12" y="119"/>
                  </a:lnTo>
                  <a:lnTo>
                    <a:pt x="12" y="125"/>
                  </a:lnTo>
                  <a:lnTo>
                    <a:pt x="6" y="125"/>
                  </a:lnTo>
                  <a:lnTo>
                    <a:pt x="6" y="131"/>
                  </a:lnTo>
                  <a:lnTo>
                    <a:pt x="0" y="131"/>
                  </a:lnTo>
                  <a:lnTo>
                    <a:pt x="0" y="125"/>
                  </a:lnTo>
                  <a:lnTo>
                    <a:pt x="6" y="125"/>
                  </a:lnTo>
                  <a:lnTo>
                    <a:pt x="6" y="119"/>
                  </a:lnTo>
                  <a:lnTo>
                    <a:pt x="12" y="113"/>
                  </a:lnTo>
                  <a:lnTo>
                    <a:pt x="18" y="101"/>
                  </a:lnTo>
                  <a:lnTo>
                    <a:pt x="18" y="95"/>
                  </a:lnTo>
                  <a:lnTo>
                    <a:pt x="12" y="95"/>
                  </a:lnTo>
                  <a:lnTo>
                    <a:pt x="6" y="95"/>
                  </a:lnTo>
                  <a:lnTo>
                    <a:pt x="0" y="95"/>
                  </a:lnTo>
                  <a:lnTo>
                    <a:pt x="0" y="101"/>
                  </a:lnTo>
                  <a:lnTo>
                    <a:pt x="0" y="95"/>
                  </a:lnTo>
                  <a:lnTo>
                    <a:pt x="6" y="95"/>
                  </a:lnTo>
                  <a:lnTo>
                    <a:pt x="6" y="89"/>
                  </a:lnTo>
                  <a:lnTo>
                    <a:pt x="12" y="89"/>
                  </a:lnTo>
                  <a:lnTo>
                    <a:pt x="18" y="89"/>
                  </a:lnTo>
                  <a:lnTo>
                    <a:pt x="18" y="83"/>
                  </a:lnTo>
                  <a:lnTo>
                    <a:pt x="24" y="83"/>
                  </a:lnTo>
                  <a:lnTo>
                    <a:pt x="24" y="78"/>
                  </a:lnTo>
                  <a:lnTo>
                    <a:pt x="30" y="66"/>
                  </a:lnTo>
                  <a:lnTo>
                    <a:pt x="30" y="54"/>
                  </a:lnTo>
                  <a:lnTo>
                    <a:pt x="35" y="48"/>
                  </a:lnTo>
                  <a:lnTo>
                    <a:pt x="30" y="48"/>
                  </a:lnTo>
                  <a:lnTo>
                    <a:pt x="24" y="48"/>
                  </a:lnTo>
                  <a:lnTo>
                    <a:pt x="18" y="48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12" y="48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30" y="42"/>
                  </a:lnTo>
                  <a:lnTo>
                    <a:pt x="35" y="42"/>
                  </a:lnTo>
                  <a:lnTo>
                    <a:pt x="35" y="36"/>
                  </a:lnTo>
                  <a:lnTo>
                    <a:pt x="35" y="30"/>
                  </a:lnTo>
                  <a:lnTo>
                    <a:pt x="41" y="30"/>
                  </a:lnTo>
                  <a:lnTo>
                    <a:pt x="41" y="24"/>
                  </a:lnTo>
                  <a:lnTo>
                    <a:pt x="35" y="24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24" y="24"/>
                  </a:lnTo>
                  <a:lnTo>
                    <a:pt x="18" y="24"/>
                  </a:lnTo>
                  <a:lnTo>
                    <a:pt x="12" y="24"/>
                  </a:lnTo>
                  <a:lnTo>
                    <a:pt x="12" y="30"/>
                  </a:lnTo>
                  <a:lnTo>
                    <a:pt x="6" y="30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24" y="18"/>
                  </a:lnTo>
                  <a:lnTo>
                    <a:pt x="30" y="18"/>
                  </a:lnTo>
                  <a:lnTo>
                    <a:pt x="35" y="18"/>
                  </a:lnTo>
                  <a:lnTo>
                    <a:pt x="41" y="18"/>
                  </a:lnTo>
                  <a:lnTo>
                    <a:pt x="47" y="18"/>
                  </a:lnTo>
                  <a:lnTo>
                    <a:pt x="47" y="12"/>
                  </a:lnTo>
                  <a:lnTo>
                    <a:pt x="47" y="6"/>
                  </a:lnTo>
                  <a:lnTo>
                    <a:pt x="53" y="6"/>
                  </a:lnTo>
                  <a:lnTo>
                    <a:pt x="53" y="0"/>
                  </a:lnTo>
                  <a:lnTo>
                    <a:pt x="59" y="0"/>
                  </a:lnTo>
                  <a:lnTo>
                    <a:pt x="59" y="6"/>
                  </a:lnTo>
                  <a:lnTo>
                    <a:pt x="53" y="6"/>
                  </a:lnTo>
                  <a:lnTo>
                    <a:pt x="53" y="12"/>
                  </a:lnTo>
                  <a:lnTo>
                    <a:pt x="53" y="18"/>
                  </a:lnTo>
                  <a:lnTo>
                    <a:pt x="59" y="18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66" name="Freeform 251"/>
            <p:cNvSpPr>
              <a:spLocks/>
            </p:cNvSpPr>
            <p:nvPr/>
          </p:nvSpPr>
          <p:spPr bwMode="auto">
            <a:xfrm>
              <a:off x="5149" y="2121"/>
              <a:ext cx="12" cy="18"/>
            </a:xfrm>
            <a:custGeom>
              <a:avLst/>
              <a:gdLst>
                <a:gd name="T0" fmla="*/ 0 w 12"/>
                <a:gd name="T1" fmla="*/ 0 h 18"/>
                <a:gd name="T2" fmla="*/ 0 w 12"/>
                <a:gd name="T3" fmla="*/ 0 h 18"/>
                <a:gd name="T4" fmla="*/ 6 w 12"/>
                <a:gd name="T5" fmla="*/ 0 h 18"/>
                <a:gd name="T6" fmla="*/ 6 w 12"/>
                <a:gd name="T7" fmla="*/ 0 h 18"/>
                <a:gd name="T8" fmla="*/ 6 w 12"/>
                <a:gd name="T9" fmla="*/ 0 h 18"/>
                <a:gd name="T10" fmla="*/ 12 w 12"/>
                <a:gd name="T11" fmla="*/ 6 h 18"/>
                <a:gd name="T12" fmla="*/ 12 w 12"/>
                <a:gd name="T13" fmla="*/ 12 h 18"/>
                <a:gd name="T14" fmla="*/ 12 w 12"/>
                <a:gd name="T15" fmla="*/ 12 h 18"/>
                <a:gd name="T16" fmla="*/ 6 w 12"/>
                <a:gd name="T17" fmla="*/ 18 h 18"/>
                <a:gd name="T18" fmla="*/ 6 w 12"/>
                <a:gd name="T19" fmla="*/ 18 h 18"/>
                <a:gd name="T20" fmla="*/ 6 w 12"/>
                <a:gd name="T21" fmla="*/ 18 h 18"/>
                <a:gd name="T22" fmla="*/ 6 w 12"/>
                <a:gd name="T23" fmla="*/ 18 h 18"/>
                <a:gd name="T24" fmla="*/ 6 w 12"/>
                <a:gd name="T25" fmla="*/ 18 h 18"/>
                <a:gd name="T26" fmla="*/ 6 w 12"/>
                <a:gd name="T27" fmla="*/ 12 h 18"/>
                <a:gd name="T28" fmla="*/ 6 w 12"/>
                <a:gd name="T29" fmla="*/ 12 h 18"/>
                <a:gd name="T30" fmla="*/ 0 w 12"/>
                <a:gd name="T31" fmla="*/ 6 h 18"/>
                <a:gd name="T32" fmla="*/ 0 w 12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8"/>
                <a:gd name="T53" fmla="*/ 12 w 12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8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67" name="Freeform 252"/>
            <p:cNvSpPr>
              <a:spLocks/>
            </p:cNvSpPr>
            <p:nvPr/>
          </p:nvSpPr>
          <p:spPr bwMode="auto">
            <a:xfrm>
              <a:off x="4899" y="2013"/>
              <a:ext cx="191" cy="114"/>
            </a:xfrm>
            <a:custGeom>
              <a:avLst/>
              <a:gdLst>
                <a:gd name="T0" fmla="*/ 173 w 191"/>
                <a:gd name="T1" fmla="*/ 42 h 114"/>
                <a:gd name="T2" fmla="*/ 155 w 191"/>
                <a:gd name="T3" fmla="*/ 48 h 114"/>
                <a:gd name="T4" fmla="*/ 137 w 191"/>
                <a:gd name="T5" fmla="*/ 78 h 114"/>
                <a:gd name="T6" fmla="*/ 125 w 191"/>
                <a:gd name="T7" fmla="*/ 96 h 114"/>
                <a:gd name="T8" fmla="*/ 101 w 191"/>
                <a:gd name="T9" fmla="*/ 114 h 114"/>
                <a:gd name="T10" fmla="*/ 95 w 191"/>
                <a:gd name="T11" fmla="*/ 114 h 114"/>
                <a:gd name="T12" fmla="*/ 107 w 191"/>
                <a:gd name="T13" fmla="*/ 102 h 114"/>
                <a:gd name="T14" fmla="*/ 131 w 191"/>
                <a:gd name="T15" fmla="*/ 84 h 114"/>
                <a:gd name="T16" fmla="*/ 137 w 191"/>
                <a:gd name="T17" fmla="*/ 60 h 114"/>
                <a:gd name="T18" fmla="*/ 137 w 191"/>
                <a:gd name="T19" fmla="*/ 54 h 114"/>
                <a:gd name="T20" fmla="*/ 125 w 191"/>
                <a:gd name="T21" fmla="*/ 66 h 114"/>
                <a:gd name="T22" fmla="*/ 107 w 191"/>
                <a:gd name="T23" fmla="*/ 72 h 114"/>
                <a:gd name="T24" fmla="*/ 89 w 191"/>
                <a:gd name="T25" fmla="*/ 90 h 114"/>
                <a:gd name="T26" fmla="*/ 59 w 191"/>
                <a:gd name="T27" fmla="*/ 108 h 114"/>
                <a:gd name="T28" fmla="*/ 47 w 191"/>
                <a:gd name="T29" fmla="*/ 108 h 114"/>
                <a:gd name="T30" fmla="*/ 71 w 191"/>
                <a:gd name="T31" fmla="*/ 96 h 114"/>
                <a:gd name="T32" fmla="*/ 95 w 191"/>
                <a:gd name="T33" fmla="*/ 72 h 114"/>
                <a:gd name="T34" fmla="*/ 95 w 191"/>
                <a:gd name="T35" fmla="*/ 66 h 114"/>
                <a:gd name="T36" fmla="*/ 83 w 191"/>
                <a:gd name="T37" fmla="*/ 66 h 114"/>
                <a:gd name="T38" fmla="*/ 71 w 191"/>
                <a:gd name="T39" fmla="*/ 72 h 114"/>
                <a:gd name="T40" fmla="*/ 47 w 191"/>
                <a:gd name="T41" fmla="*/ 78 h 114"/>
                <a:gd name="T42" fmla="*/ 23 w 191"/>
                <a:gd name="T43" fmla="*/ 90 h 114"/>
                <a:gd name="T44" fmla="*/ 12 w 191"/>
                <a:gd name="T45" fmla="*/ 90 h 114"/>
                <a:gd name="T46" fmla="*/ 35 w 191"/>
                <a:gd name="T47" fmla="*/ 84 h 114"/>
                <a:gd name="T48" fmla="*/ 53 w 191"/>
                <a:gd name="T49" fmla="*/ 72 h 114"/>
                <a:gd name="T50" fmla="*/ 35 w 191"/>
                <a:gd name="T51" fmla="*/ 66 h 114"/>
                <a:gd name="T52" fmla="*/ 12 w 191"/>
                <a:gd name="T53" fmla="*/ 66 h 114"/>
                <a:gd name="T54" fmla="*/ 0 w 191"/>
                <a:gd name="T55" fmla="*/ 72 h 114"/>
                <a:gd name="T56" fmla="*/ 17 w 191"/>
                <a:gd name="T57" fmla="*/ 60 h 114"/>
                <a:gd name="T58" fmla="*/ 47 w 191"/>
                <a:gd name="T59" fmla="*/ 60 h 114"/>
                <a:gd name="T60" fmla="*/ 47 w 191"/>
                <a:gd name="T61" fmla="*/ 48 h 114"/>
                <a:gd name="T62" fmla="*/ 23 w 191"/>
                <a:gd name="T63" fmla="*/ 36 h 114"/>
                <a:gd name="T64" fmla="*/ 17 w 191"/>
                <a:gd name="T65" fmla="*/ 30 h 114"/>
                <a:gd name="T66" fmla="*/ 41 w 191"/>
                <a:gd name="T67" fmla="*/ 36 h 114"/>
                <a:gd name="T68" fmla="*/ 65 w 191"/>
                <a:gd name="T69" fmla="*/ 54 h 114"/>
                <a:gd name="T70" fmla="*/ 77 w 191"/>
                <a:gd name="T71" fmla="*/ 54 h 114"/>
                <a:gd name="T72" fmla="*/ 95 w 191"/>
                <a:gd name="T73" fmla="*/ 54 h 114"/>
                <a:gd name="T74" fmla="*/ 89 w 191"/>
                <a:gd name="T75" fmla="*/ 48 h 114"/>
                <a:gd name="T76" fmla="*/ 77 w 191"/>
                <a:gd name="T77" fmla="*/ 30 h 114"/>
                <a:gd name="T78" fmla="*/ 65 w 191"/>
                <a:gd name="T79" fmla="*/ 24 h 114"/>
                <a:gd name="T80" fmla="*/ 59 w 191"/>
                <a:gd name="T81" fmla="*/ 18 h 114"/>
                <a:gd name="T82" fmla="*/ 53 w 191"/>
                <a:gd name="T83" fmla="*/ 12 h 114"/>
                <a:gd name="T84" fmla="*/ 77 w 191"/>
                <a:gd name="T85" fmla="*/ 30 h 114"/>
                <a:gd name="T86" fmla="*/ 101 w 191"/>
                <a:gd name="T87" fmla="*/ 48 h 114"/>
                <a:gd name="T88" fmla="*/ 113 w 191"/>
                <a:gd name="T89" fmla="*/ 54 h 114"/>
                <a:gd name="T90" fmla="*/ 125 w 191"/>
                <a:gd name="T91" fmla="*/ 48 h 114"/>
                <a:gd name="T92" fmla="*/ 137 w 191"/>
                <a:gd name="T93" fmla="*/ 48 h 114"/>
                <a:gd name="T94" fmla="*/ 137 w 191"/>
                <a:gd name="T95" fmla="*/ 42 h 114"/>
                <a:gd name="T96" fmla="*/ 125 w 191"/>
                <a:gd name="T97" fmla="*/ 24 h 114"/>
                <a:gd name="T98" fmla="*/ 101 w 191"/>
                <a:gd name="T99" fmla="*/ 6 h 114"/>
                <a:gd name="T100" fmla="*/ 95 w 191"/>
                <a:gd name="T101" fmla="*/ 0 h 114"/>
                <a:gd name="T102" fmla="*/ 119 w 191"/>
                <a:gd name="T103" fmla="*/ 18 h 114"/>
                <a:gd name="T104" fmla="*/ 143 w 191"/>
                <a:gd name="T105" fmla="*/ 36 h 114"/>
                <a:gd name="T106" fmla="*/ 161 w 191"/>
                <a:gd name="T107" fmla="*/ 36 h 114"/>
                <a:gd name="T108" fmla="*/ 185 w 191"/>
                <a:gd name="T109" fmla="*/ 30 h 114"/>
                <a:gd name="T110" fmla="*/ 185 w 191"/>
                <a:gd name="T111" fmla="*/ 30 h 11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91"/>
                <a:gd name="T169" fmla="*/ 0 h 114"/>
                <a:gd name="T170" fmla="*/ 191 w 191"/>
                <a:gd name="T171" fmla="*/ 114 h 11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91" h="114">
                  <a:moveTo>
                    <a:pt x="185" y="36"/>
                  </a:moveTo>
                  <a:lnTo>
                    <a:pt x="179" y="36"/>
                  </a:lnTo>
                  <a:lnTo>
                    <a:pt x="173" y="42"/>
                  </a:lnTo>
                  <a:lnTo>
                    <a:pt x="167" y="42"/>
                  </a:lnTo>
                  <a:lnTo>
                    <a:pt x="161" y="48"/>
                  </a:lnTo>
                  <a:lnTo>
                    <a:pt x="155" y="48"/>
                  </a:lnTo>
                  <a:lnTo>
                    <a:pt x="149" y="54"/>
                  </a:lnTo>
                  <a:lnTo>
                    <a:pt x="149" y="60"/>
                  </a:lnTo>
                  <a:lnTo>
                    <a:pt x="143" y="66"/>
                  </a:lnTo>
                  <a:lnTo>
                    <a:pt x="137" y="78"/>
                  </a:lnTo>
                  <a:lnTo>
                    <a:pt x="131" y="84"/>
                  </a:lnTo>
                  <a:lnTo>
                    <a:pt x="131" y="90"/>
                  </a:lnTo>
                  <a:lnTo>
                    <a:pt x="125" y="90"/>
                  </a:lnTo>
                  <a:lnTo>
                    <a:pt x="125" y="96"/>
                  </a:lnTo>
                  <a:lnTo>
                    <a:pt x="119" y="102"/>
                  </a:lnTo>
                  <a:lnTo>
                    <a:pt x="113" y="108"/>
                  </a:lnTo>
                  <a:lnTo>
                    <a:pt x="107" y="108"/>
                  </a:lnTo>
                  <a:lnTo>
                    <a:pt x="101" y="114"/>
                  </a:lnTo>
                  <a:lnTo>
                    <a:pt x="95" y="114"/>
                  </a:lnTo>
                  <a:lnTo>
                    <a:pt x="101" y="108"/>
                  </a:lnTo>
                  <a:lnTo>
                    <a:pt x="107" y="102"/>
                  </a:lnTo>
                  <a:lnTo>
                    <a:pt x="113" y="96"/>
                  </a:lnTo>
                  <a:lnTo>
                    <a:pt x="119" y="90"/>
                  </a:lnTo>
                  <a:lnTo>
                    <a:pt x="125" y="84"/>
                  </a:lnTo>
                  <a:lnTo>
                    <a:pt x="131" y="84"/>
                  </a:lnTo>
                  <a:lnTo>
                    <a:pt x="131" y="78"/>
                  </a:lnTo>
                  <a:lnTo>
                    <a:pt x="131" y="72"/>
                  </a:lnTo>
                  <a:lnTo>
                    <a:pt x="137" y="66"/>
                  </a:lnTo>
                  <a:lnTo>
                    <a:pt x="137" y="60"/>
                  </a:lnTo>
                  <a:lnTo>
                    <a:pt x="137" y="54"/>
                  </a:lnTo>
                  <a:lnTo>
                    <a:pt x="131" y="60"/>
                  </a:lnTo>
                  <a:lnTo>
                    <a:pt x="125" y="60"/>
                  </a:lnTo>
                  <a:lnTo>
                    <a:pt x="125" y="66"/>
                  </a:lnTo>
                  <a:lnTo>
                    <a:pt x="119" y="66"/>
                  </a:lnTo>
                  <a:lnTo>
                    <a:pt x="113" y="72"/>
                  </a:lnTo>
                  <a:lnTo>
                    <a:pt x="107" y="72"/>
                  </a:lnTo>
                  <a:lnTo>
                    <a:pt x="101" y="78"/>
                  </a:lnTo>
                  <a:lnTo>
                    <a:pt x="95" y="84"/>
                  </a:lnTo>
                  <a:lnTo>
                    <a:pt x="89" y="90"/>
                  </a:lnTo>
                  <a:lnTo>
                    <a:pt x="83" y="96"/>
                  </a:lnTo>
                  <a:lnTo>
                    <a:pt x="71" y="102"/>
                  </a:lnTo>
                  <a:lnTo>
                    <a:pt x="65" y="102"/>
                  </a:lnTo>
                  <a:lnTo>
                    <a:pt x="59" y="108"/>
                  </a:lnTo>
                  <a:lnTo>
                    <a:pt x="53" y="108"/>
                  </a:lnTo>
                  <a:lnTo>
                    <a:pt x="47" y="108"/>
                  </a:lnTo>
                  <a:lnTo>
                    <a:pt x="53" y="108"/>
                  </a:lnTo>
                  <a:lnTo>
                    <a:pt x="59" y="102"/>
                  </a:lnTo>
                  <a:lnTo>
                    <a:pt x="65" y="96"/>
                  </a:lnTo>
                  <a:lnTo>
                    <a:pt x="71" y="96"/>
                  </a:lnTo>
                  <a:lnTo>
                    <a:pt x="83" y="90"/>
                  </a:lnTo>
                  <a:lnTo>
                    <a:pt x="89" y="84"/>
                  </a:lnTo>
                  <a:lnTo>
                    <a:pt x="95" y="78"/>
                  </a:lnTo>
                  <a:lnTo>
                    <a:pt x="95" y="72"/>
                  </a:lnTo>
                  <a:lnTo>
                    <a:pt x="101" y="72"/>
                  </a:lnTo>
                  <a:lnTo>
                    <a:pt x="101" y="66"/>
                  </a:lnTo>
                  <a:lnTo>
                    <a:pt x="95" y="66"/>
                  </a:lnTo>
                  <a:lnTo>
                    <a:pt x="89" y="66"/>
                  </a:lnTo>
                  <a:lnTo>
                    <a:pt x="83" y="66"/>
                  </a:lnTo>
                  <a:lnTo>
                    <a:pt x="77" y="66"/>
                  </a:lnTo>
                  <a:lnTo>
                    <a:pt x="77" y="72"/>
                  </a:lnTo>
                  <a:lnTo>
                    <a:pt x="71" y="72"/>
                  </a:lnTo>
                  <a:lnTo>
                    <a:pt x="65" y="72"/>
                  </a:lnTo>
                  <a:lnTo>
                    <a:pt x="59" y="78"/>
                  </a:lnTo>
                  <a:lnTo>
                    <a:pt x="47" y="78"/>
                  </a:lnTo>
                  <a:lnTo>
                    <a:pt x="41" y="84"/>
                  </a:lnTo>
                  <a:lnTo>
                    <a:pt x="35" y="84"/>
                  </a:lnTo>
                  <a:lnTo>
                    <a:pt x="29" y="90"/>
                  </a:lnTo>
                  <a:lnTo>
                    <a:pt x="23" y="90"/>
                  </a:lnTo>
                  <a:lnTo>
                    <a:pt x="17" y="90"/>
                  </a:lnTo>
                  <a:lnTo>
                    <a:pt x="12" y="90"/>
                  </a:lnTo>
                  <a:lnTo>
                    <a:pt x="17" y="90"/>
                  </a:lnTo>
                  <a:lnTo>
                    <a:pt x="23" y="84"/>
                  </a:lnTo>
                  <a:lnTo>
                    <a:pt x="29" y="84"/>
                  </a:lnTo>
                  <a:lnTo>
                    <a:pt x="35" y="84"/>
                  </a:lnTo>
                  <a:lnTo>
                    <a:pt x="41" y="78"/>
                  </a:lnTo>
                  <a:lnTo>
                    <a:pt x="47" y="78"/>
                  </a:lnTo>
                  <a:lnTo>
                    <a:pt x="53" y="72"/>
                  </a:lnTo>
                  <a:lnTo>
                    <a:pt x="59" y="66"/>
                  </a:lnTo>
                  <a:lnTo>
                    <a:pt x="53" y="66"/>
                  </a:lnTo>
                  <a:lnTo>
                    <a:pt x="41" y="66"/>
                  </a:lnTo>
                  <a:lnTo>
                    <a:pt x="35" y="66"/>
                  </a:lnTo>
                  <a:lnTo>
                    <a:pt x="29" y="66"/>
                  </a:lnTo>
                  <a:lnTo>
                    <a:pt x="23" y="66"/>
                  </a:lnTo>
                  <a:lnTo>
                    <a:pt x="12" y="66"/>
                  </a:lnTo>
                  <a:lnTo>
                    <a:pt x="6" y="72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7" y="60"/>
                  </a:lnTo>
                  <a:lnTo>
                    <a:pt x="23" y="60"/>
                  </a:lnTo>
                  <a:lnTo>
                    <a:pt x="29" y="60"/>
                  </a:lnTo>
                  <a:lnTo>
                    <a:pt x="41" y="60"/>
                  </a:lnTo>
                  <a:lnTo>
                    <a:pt x="47" y="60"/>
                  </a:lnTo>
                  <a:lnTo>
                    <a:pt x="53" y="60"/>
                  </a:lnTo>
                  <a:lnTo>
                    <a:pt x="53" y="54"/>
                  </a:lnTo>
                  <a:lnTo>
                    <a:pt x="47" y="54"/>
                  </a:lnTo>
                  <a:lnTo>
                    <a:pt x="47" y="48"/>
                  </a:lnTo>
                  <a:lnTo>
                    <a:pt x="41" y="42"/>
                  </a:lnTo>
                  <a:lnTo>
                    <a:pt x="35" y="42"/>
                  </a:lnTo>
                  <a:lnTo>
                    <a:pt x="29" y="36"/>
                  </a:lnTo>
                  <a:lnTo>
                    <a:pt x="23" y="36"/>
                  </a:lnTo>
                  <a:lnTo>
                    <a:pt x="17" y="30"/>
                  </a:lnTo>
                  <a:lnTo>
                    <a:pt x="23" y="30"/>
                  </a:lnTo>
                  <a:lnTo>
                    <a:pt x="29" y="30"/>
                  </a:lnTo>
                  <a:lnTo>
                    <a:pt x="35" y="36"/>
                  </a:lnTo>
                  <a:lnTo>
                    <a:pt x="41" y="36"/>
                  </a:lnTo>
                  <a:lnTo>
                    <a:pt x="47" y="42"/>
                  </a:lnTo>
                  <a:lnTo>
                    <a:pt x="53" y="48"/>
                  </a:lnTo>
                  <a:lnTo>
                    <a:pt x="59" y="48"/>
                  </a:lnTo>
                  <a:lnTo>
                    <a:pt x="65" y="54"/>
                  </a:lnTo>
                  <a:lnTo>
                    <a:pt x="71" y="54"/>
                  </a:lnTo>
                  <a:lnTo>
                    <a:pt x="77" y="54"/>
                  </a:lnTo>
                  <a:lnTo>
                    <a:pt x="83" y="54"/>
                  </a:lnTo>
                  <a:lnTo>
                    <a:pt x="89" y="54"/>
                  </a:lnTo>
                  <a:lnTo>
                    <a:pt x="95" y="54"/>
                  </a:lnTo>
                  <a:lnTo>
                    <a:pt x="89" y="48"/>
                  </a:lnTo>
                  <a:lnTo>
                    <a:pt x="83" y="42"/>
                  </a:lnTo>
                  <a:lnTo>
                    <a:pt x="83" y="36"/>
                  </a:lnTo>
                  <a:lnTo>
                    <a:pt x="77" y="36"/>
                  </a:lnTo>
                  <a:lnTo>
                    <a:pt x="77" y="30"/>
                  </a:lnTo>
                  <a:lnTo>
                    <a:pt x="71" y="30"/>
                  </a:lnTo>
                  <a:lnTo>
                    <a:pt x="71" y="24"/>
                  </a:lnTo>
                  <a:lnTo>
                    <a:pt x="65" y="24"/>
                  </a:lnTo>
                  <a:lnTo>
                    <a:pt x="59" y="24"/>
                  </a:lnTo>
                  <a:lnTo>
                    <a:pt x="59" y="18"/>
                  </a:lnTo>
                  <a:lnTo>
                    <a:pt x="53" y="18"/>
                  </a:lnTo>
                  <a:lnTo>
                    <a:pt x="53" y="12"/>
                  </a:lnTo>
                  <a:lnTo>
                    <a:pt x="59" y="18"/>
                  </a:lnTo>
                  <a:lnTo>
                    <a:pt x="65" y="18"/>
                  </a:lnTo>
                  <a:lnTo>
                    <a:pt x="71" y="24"/>
                  </a:lnTo>
                  <a:lnTo>
                    <a:pt x="77" y="30"/>
                  </a:lnTo>
                  <a:lnTo>
                    <a:pt x="83" y="36"/>
                  </a:lnTo>
                  <a:lnTo>
                    <a:pt x="89" y="36"/>
                  </a:lnTo>
                  <a:lnTo>
                    <a:pt x="95" y="42"/>
                  </a:lnTo>
                  <a:lnTo>
                    <a:pt x="101" y="48"/>
                  </a:lnTo>
                  <a:lnTo>
                    <a:pt x="107" y="54"/>
                  </a:lnTo>
                  <a:lnTo>
                    <a:pt x="113" y="54"/>
                  </a:lnTo>
                  <a:lnTo>
                    <a:pt x="119" y="54"/>
                  </a:lnTo>
                  <a:lnTo>
                    <a:pt x="125" y="48"/>
                  </a:lnTo>
                  <a:lnTo>
                    <a:pt x="131" y="48"/>
                  </a:lnTo>
                  <a:lnTo>
                    <a:pt x="137" y="48"/>
                  </a:lnTo>
                  <a:lnTo>
                    <a:pt x="137" y="42"/>
                  </a:lnTo>
                  <a:lnTo>
                    <a:pt x="137" y="36"/>
                  </a:lnTo>
                  <a:lnTo>
                    <a:pt x="131" y="36"/>
                  </a:lnTo>
                  <a:lnTo>
                    <a:pt x="125" y="30"/>
                  </a:lnTo>
                  <a:lnTo>
                    <a:pt x="125" y="24"/>
                  </a:lnTo>
                  <a:lnTo>
                    <a:pt x="119" y="18"/>
                  </a:lnTo>
                  <a:lnTo>
                    <a:pt x="113" y="12"/>
                  </a:lnTo>
                  <a:lnTo>
                    <a:pt x="107" y="12"/>
                  </a:lnTo>
                  <a:lnTo>
                    <a:pt x="101" y="6"/>
                  </a:lnTo>
                  <a:lnTo>
                    <a:pt x="95" y="6"/>
                  </a:lnTo>
                  <a:lnTo>
                    <a:pt x="95" y="0"/>
                  </a:lnTo>
                  <a:lnTo>
                    <a:pt x="101" y="6"/>
                  </a:lnTo>
                  <a:lnTo>
                    <a:pt x="107" y="6"/>
                  </a:lnTo>
                  <a:lnTo>
                    <a:pt x="113" y="12"/>
                  </a:lnTo>
                  <a:lnTo>
                    <a:pt x="119" y="18"/>
                  </a:lnTo>
                  <a:lnTo>
                    <a:pt x="125" y="24"/>
                  </a:lnTo>
                  <a:lnTo>
                    <a:pt x="131" y="30"/>
                  </a:lnTo>
                  <a:lnTo>
                    <a:pt x="137" y="30"/>
                  </a:lnTo>
                  <a:lnTo>
                    <a:pt x="143" y="36"/>
                  </a:lnTo>
                  <a:lnTo>
                    <a:pt x="149" y="36"/>
                  </a:lnTo>
                  <a:lnTo>
                    <a:pt x="155" y="36"/>
                  </a:lnTo>
                  <a:lnTo>
                    <a:pt x="161" y="36"/>
                  </a:lnTo>
                  <a:lnTo>
                    <a:pt x="167" y="36"/>
                  </a:lnTo>
                  <a:lnTo>
                    <a:pt x="173" y="30"/>
                  </a:lnTo>
                  <a:lnTo>
                    <a:pt x="179" y="30"/>
                  </a:lnTo>
                  <a:lnTo>
                    <a:pt x="185" y="30"/>
                  </a:lnTo>
                  <a:lnTo>
                    <a:pt x="191" y="30"/>
                  </a:lnTo>
                  <a:lnTo>
                    <a:pt x="185" y="30"/>
                  </a:lnTo>
                  <a:lnTo>
                    <a:pt x="185" y="36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68" name="Freeform 253"/>
            <p:cNvSpPr>
              <a:spLocks/>
            </p:cNvSpPr>
            <p:nvPr/>
          </p:nvSpPr>
          <p:spPr bwMode="auto">
            <a:xfrm>
              <a:off x="5000" y="1899"/>
              <a:ext cx="131" cy="126"/>
            </a:xfrm>
            <a:custGeom>
              <a:avLst/>
              <a:gdLst>
                <a:gd name="T0" fmla="*/ 120 w 131"/>
                <a:gd name="T1" fmla="*/ 120 h 126"/>
                <a:gd name="T2" fmla="*/ 114 w 131"/>
                <a:gd name="T3" fmla="*/ 114 h 126"/>
                <a:gd name="T4" fmla="*/ 102 w 131"/>
                <a:gd name="T5" fmla="*/ 114 h 126"/>
                <a:gd name="T6" fmla="*/ 78 w 131"/>
                <a:gd name="T7" fmla="*/ 114 h 126"/>
                <a:gd name="T8" fmla="*/ 54 w 131"/>
                <a:gd name="T9" fmla="*/ 114 h 126"/>
                <a:gd name="T10" fmla="*/ 36 w 131"/>
                <a:gd name="T11" fmla="*/ 108 h 126"/>
                <a:gd name="T12" fmla="*/ 48 w 131"/>
                <a:gd name="T13" fmla="*/ 108 h 126"/>
                <a:gd name="T14" fmla="*/ 66 w 131"/>
                <a:gd name="T15" fmla="*/ 108 h 126"/>
                <a:gd name="T16" fmla="*/ 90 w 131"/>
                <a:gd name="T17" fmla="*/ 108 h 126"/>
                <a:gd name="T18" fmla="*/ 96 w 131"/>
                <a:gd name="T19" fmla="*/ 102 h 126"/>
                <a:gd name="T20" fmla="*/ 84 w 131"/>
                <a:gd name="T21" fmla="*/ 96 h 126"/>
                <a:gd name="T22" fmla="*/ 72 w 131"/>
                <a:gd name="T23" fmla="*/ 90 h 126"/>
                <a:gd name="T24" fmla="*/ 60 w 131"/>
                <a:gd name="T25" fmla="*/ 90 h 126"/>
                <a:gd name="T26" fmla="*/ 30 w 131"/>
                <a:gd name="T27" fmla="*/ 84 h 126"/>
                <a:gd name="T28" fmla="*/ 12 w 131"/>
                <a:gd name="T29" fmla="*/ 72 h 126"/>
                <a:gd name="T30" fmla="*/ 12 w 131"/>
                <a:gd name="T31" fmla="*/ 72 h 126"/>
                <a:gd name="T32" fmla="*/ 24 w 131"/>
                <a:gd name="T33" fmla="*/ 78 h 126"/>
                <a:gd name="T34" fmla="*/ 48 w 131"/>
                <a:gd name="T35" fmla="*/ 84 h 126"/>
                <a:gd name="T36" fmla="*/ 66 w 131"/>
                <a:gd name="T37" fmla="*/ 84 h 126"/>
                <a:gd name="T38" fmla="*/ 48 w 131"/>
                <a:gd name="T39" fmla="*/ 72 h 126"/>
                <a:gd name="T40" fmla="*/ 36 w 131"/>
                <a:gd name="T41" fmla="*/ 66 h 126"/>
                <a:gd name="T42" fmla="*/ 18 w 131"/>
                <a:gd name="T43" fmla="*/ 60 h 126"/>
                <a:gd name="T44" fmla="*/ 0 w 131"/>
                <a:gd name="T45" fmla="*/ 36 h 126"/>
                <a:gd name="T46" fmla="*/ 18 w 131"/>
                <a:gd name="T47" fmla="*/ 48 h 126"/>
                <a:gd name="T48" fmla="*/ 30 w 131"/>
                <a:gd name="T49" fmla="*/ 54 h 126"/>
                <a:gd name="T50" fmla="*/ 36 w 131"/>
                <a:gd name="T51" fmla="*/ 54 h 126"/>
                <a:gd name="T52" fmla="*/ 18 w 131"/>
                <a:gd name="T53" fmla="*/ 30 h 126"/>
                <a:gd name="T54" fmla="*/ 12 w 131"/>
                <a:gd name="T55" fmla="*/ 18 h 126"/>
                <a:gd name="T56" fmla="*/ 6 w 131"/>
                <a:gd name="T57" fmla="*/ 12 h 126"/>
                <a:gd name="T58" fmla="*/ 12 w 131"/>
                <a:gd name="T59" fmla="*/ 6 h 126"/>
                <a:gd name="T60" fmla="*/ 24 w 131"/>
                <a:gd name="T61" fmla="*/ 30 h 126"/>
                <a:gd name="T62" fmla="*/ 42 w 131"/>
                <a:gd name="T63" fmla="*/ 54 h 126"/>
                <a:gd name="T64" fmla="*/ 48 w 131"/>
                <a:gd name="T65" fmla="*/ 54 h 126"/>
                <a:gd name="T66" fmla="*/ 48 w 131"/>
                <a:gd name="T67" fmla="*/ 42 h 126"/>
                <a:gd name="T68" fmla="*/ 42 w 131"/>
                <a:gd name="T69" fmla="*/ 18 h 126"/>
                <a:gd name="T70" fmla="*/ 42 w 131"/>
                <a:gd name="T71" fmla="*/ 18 h 126"/>
                <a:gd name="T72" fmla="*/ 54 w 131"/>
                <a:gd name="T73" fmla="*/ 42 h 126"/>
                <a:gd name="T74" fmla="*/ 60 w 131"/>
                <a:gd name="T75" fmla="*/ 66 h 126"/>
                <a:gd name="T76" fmla="*/ 66 w 131"/>
                <a:gd name="T77" fmla="*/ 72 h 126"/>
                <a:gd name="T78" fmla="*/ 72 w 131"/>
                <a:gd name="T79" fmla="*/ 78 h 126"/>
                <a:gd name="T80" fmla="*/ 78 w 131"/>
                <a:gd name="T81" fmla="*/ 84 h 126"/>
                <a:gd name="T82" fmla="*/ 84 w 131"/>
                <a:gd name="T83" fmla="*/ 72 h 126"/>
                <a:gd name="T84" fmla="*/ 72 w 131"/>
                <a:gd name="T85" fmla="*/ 36 h 126"/>
                <a:gd name="T86" fmla="*/ 72 w 131"/>
                <a:gd name="T87" fmla="*/ 30 h 126"/>
                <a:gd name="T88" fmla="*/ 78 w 131"/>
                <a:gd name="T89" fmla="*/ 42 h 126"/>
                <a:gd name="T90" fmla="*/ 84 w 131"/>
                <a:gd name="T91" fmla="*/ 60 h 126"/>
                <a:gd name="T92" fmla="*/ 84 w 131"/>
                <a:gd name="T93" fmla="*/ 84 h 126"/>
                <a:gd name="T94" fmla="*/ 90 w 131"/>
                <a:gd name="T95" fmla="*/ 96 h 126"/>
                <a:gd name="T96" fmla="*/ 102 w 131"/>
                <a:gd name="T97" fmla="*/ 96 h 126"/>
                <a:gd name="T98" fmla="*/ 108 w 131"/>
                <a:gd name="T99" fmla="*/ 96 h 126"/>
                <a:gd name="T100" fmla="*/ 108 w 131"/>
                <a:gd name="T101" fmla="*/ 72 h 126"/>
                <a:gd name="T102" fmla="*/ 102 w 131"/>
                <a:gd name="T103" fmla="*/ 48 h 126"/>
                <a:gd name="T104" fmla="*/ 102 w 131"/>
                <a:gd name="T105" fmla="*/ 42 h 126"/>
                <a:gd name="T106" fmla="*/ 108 w 131"/>
                <a:gd name="T107" fmla="*/ 60 h 126"/>
                <a:gd name="T108" fmla="*/ 114 w 131"/>
                <a:gd name="T109" fmla="*/ 102 h 126"/>
                <a:gd name="T110" fmla="*/ 120 w 131"/>
                <a:gd name="T111" fmla="*/ 114 h 126"/>
                <a:gd name="T112" fmla="*/ 125 w 131"/>
                <a:gd name="T113" fmla="*/ 126 h 126"/>
                <a:gd name="T114" fmla="*/ 131 w 131"/>
                <a:gd name="T115" fmla="*/ 126 h 126"/>
                <a:gd name="T116" fmla="*/ 125 w 131"/>
                <a:gd name="T117" fmla="*/ 126 h 12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1"/>
                <a:gd name="T178" fmla="*/ 0 h 126"/>
                <a:gd name="T179" fmla="*/ 131 w 131"/>
                <a:gd name="T180" fmla="*/ 126 h 12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1" h="126">
                  <a:moveTo>
                    <a:pt x="125" y="126"/>
                  </a:moveTo>
                  <a:lnTo>
                    <a:pt x="120" y="126"/>
                  </a:lnTo>
                  <a:lnTo>
                    <a:pt x="120" y="120"/>
                  </a:lnTo>
                  <a:lnTo>
                    <a:pt x="114" y="114"/>
                  </a:lnTo>
                  <a:lnTo>
                    <a:pt x="108" y="114"/>
                  </a:lnTo>
                  <a:lnTo>
                    <a:pt x="102" y="114"/>
                  </a:lnTo>
                  <a:lnTo>
                    <a:pt x="96" y="114"/>
                  </a:lnTo>
                  <a:lnTo>
                    <a:pt x="90" y="114"/>
                  </a:lnTo>
                  <a:lnTo>
                    <a:pt x="78" y="114"/>
                  </a:lnTo>
                  <a:lnTo>
                    <a:pt x="72" y="114"/>
                  </a:lnTo>
                  <a:lnTo>
                    <a:pt x="60" y="114"/>
                  </a:lnTo>
                  <a:lnTo>
                    <a:pt x="54" y="114"/>
                  </a:lnTo>
                  <a:lnTo>
                    <a:pt x="42" y="108"/>
                  </a:lnTo>
                  <a:lnTo>
                    <a:pt x="36" y="108"/>
                  </a:lnTo>
                  <a:lnTo>
                    <a:pt x="42" y="108"/>
                  </a:lnTo>
                  <a:lnTo>
                    <a:pt x="48" y="108"/>
                  </a:lnTo>
                  <a:lnTo>
                    <a:pt x="54" y="108"/>
                  </a:lnTo>
                  <a:lnTo>
                    <a:pt x="66" y="108"/>
                  </a:lnTo>
                  <a:lnTo>
                    <a:pt x="72" y="108"/>
                  </a:lnTo>
                  <a:lnTo>
                    <a:pt x="84" y="108"/>
                  </a:lnTo>
                  <a:lnTo>
                    <a:pt x="90" y="108"/>
                  </a:lnTo>
                  <a:lnTo>
                    <a:pt x="96" y="108"/>
                  </a:lnTo>
                  <a:lnTo>
                    <a:pt x="96" y="102"/>
                  </a:lnTo>
                  <a:lnTo>
                    <a:pt x="90" y="102"/>
                  </a:lnTo>
                  <a:lnTo>
                    <a:pt x="90" y="96"/>
                  </a:lnTo>
                  <a:lnTo>
                    <a:pt x="84" y="96"/>
                  </a:lnTo>
                  <a:lnTo>
                    <a:pt x="78" y="96"/>
                  </a:lnTo>
                  <a:lnTo>
                    <a:pt x="72" y="90"/>
                  </a:lnTo>
                  <a:lnTo>
                    <a:pt x="66" y="90"/>
                  </a:lnTo>
                  <a:lnTo>
                    <a:pt x="60" y="90"/>
                  </a:lnTo>
                  <a:lnTo>
                    <a:pt x="48" y="90"/>
                  </a:lnTo>
                  <a:lnTo>
                    <a:pt x="36" y="84"/>
                  </a:lnTo>
                  <a:lnTo>
                    <a:pt x="30" y="84"/>
                  </a:lnTo>
                  <a:lnTo>
                    <a:pt x="24" y="84"/>
                  </a:lnTo>
                  <a:lnTo>
                    <a:pt x="12" y="78"/>
                  </a:lnTo>
                  <a:lnTo>
                    <a:pt x="12" y="72"/>
                  </a:lnTo>
                  <a:lnTo>
                    <a:pt x="6" y="72"/>
                  </a:lnTo>
                  <a:lnTo>
                    <a:pt x="6" y="66"/>
                  </a:lnTo>
                  <a:lnTo>
                    <a:pt x="12" y="72"/>
                  </a:lnTo>
                  <a:lnTo>
                    <a:pt x="18" y="72"/>
                  </a:lnTo>
                  <a:lnTo>
                    <a:pt x="24" y="78"/>
                  </a:lnTo>
                  <a:lnTo>
                    <a:pt x="30" y="78"/>
                  </a:lnTo>
                  <a:lnTo>
                    <a:pt x="42" y="78"/>
                  </a:lnTo>
                  <a:lnTo>
                    <a:pt x="48" y="84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60" y="78"/>
                  </a:lnTo>
                  <a:lnTo>
                    <a:pt x="54" y="72"/>
                  </a:lnTo>
                  <a:lnTo>
                    <a:pt x="48" y="72"/>
                  </a:lnTo>
                  <a:lnTo>
                    <a:pt x="48" y="66"/>
                  </a:lnTo>
                  <a:lnTo>
                    <a:pt x="42" y="66"/>
                  </a:lnTo>
                  <a:lnTo>
                    <a:pt x="36" y="66"/>
                  </a:lnTo>
                  <a:lnTo>
                    <a:pt x="30" y="66"/>
                  </a:lnTo>
                  <a:lnTo>
                    <a:pt x="24" y="60"/>
                  </a:lnTo>
                  <a:lnTo>
                    <a:pt x="18" y="60"/>
                  </a:lnTo>
                  <a:lnTo>
                    <a:pt x="12" y="54"/>
                  </a:lnTo>
                  <a:lnTo>
                    <a:pt x="6" y="48"/>
                  </a:lnTo>
                  <a:lnTo>
                    <a:pt x="0" y="36"/>
                  </a:lnTo>
                  <a:lnTo>
                    <a:pt x="6" y="42"/>
                  </a:lnTo>
                  <a:lnTo>
                    <a:pt x="12" y="48"/>
                  </a:lnTo>
                  <a:lnTo>
                    <a:pt x="18" y="48"/>
                  </a:lnTo>
                  <a:lnTo>
                    <a:pt x="18" y="54"/>
                  </a:lnTo>
                  <a:lnTo>
                    <a:pt x="24" y="54"/>
                  </a:lnTo>
                  <a:lnTo>
                    <a:pt x="30" y="54"/>
                  </a:lnTo>
                  <a:lnTo>
                    <a:pt x="36" y="60"/>
                  </a:lnTo>
                  <a:lnTo>
                    <a:pt x="42" y="60"/>
                  </a:lnTo>
                  <a:lnTo>
                    <a:pt x="36" y="54"/>
                  </a:lnTo>
                  <a:lnTo>
                    <a:pt x="30" y="42"/>
                  </a:lnTo>
                  <a:lnTo>
                    <a:pt x="24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6" y="12"/>
                  </a:lnTo>
                  <a:lnTo>
                    <a:pt x="6" y="6"/>
                  </a:lnTo>
                  <a:lnTo>
                    <a:pt x="6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30" y="42"/>
                  </a:lnTo>
                  <a:lnTo>
                    <a:pt x="36" y="48"/>
                  </a:lnTo>
                  <a:lnTo>
                    <a:pt x="42" y="54"/>
                  </a:lnTo>
                  <a:lnTo>
                    <a:pt x="48" y="54"/>
                  </a:lnTo>
                  <a:lnTo>
                    <a:pt x="48" y="48"/>
                  </a:lnTo>
                  <a:lnTo>
                    <a:pt x="48" y="42"/>
                  </a:lnTo>
                  <a:lnTo>
                    <a:pt x="48" y="36"/>
                  </a:lnTo>
                  <a:lnTo>
                    <a:pt x="42" y="24"/>
                  </a:lnTo>
                  <a:lnTo>
                    <a:pt x="42" y="18"/>
                  </a:lnTo>
                  <a:lnTo>
                    <a:pt x="42" y="12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48" y="30"/>
                  </a:lnTo>
                  <a:lnTo>
                    <a:pt x="54" y="42"/>
                  </a:lnTo>
                  <a:lnTo>
                    <a:pt x="54" y="54"/>
                  </a:lnTo>
                  <a:lnTo>
                    <a:pt x="54" y="60"/>
                  </a:lnTo>
                  <a:lnTo>
                    <a:pt x="60" y="66"/>
                  </a:lnTo>
                  <a:lnTo>
                    <a:pt x="60" y="72"/>
                  </a:lnTo>
                  <a:lnTo>
                    <a:pt x="66" y="72"/>
                  </a:lnTo>
                  <a:lnTo>
                    <a:pt x="72" y="78"/>
                  </a:lnTo>
                  <a:lnTo>
                    <a:pt x="78" y="78"/>
                  </a:lnTo>
                  <a:lnTo>
                    <a:pt x="78" y="84"/>
                  </a:lnTo>
                  <a:lnTo>
                    <a:pt x="78" y="78"/>
                  </a:lnTo>
                  <a:lnTo>
                    <a:pt x="84" y="72"/>
                  </a:lnTo>
                  <a:lnTo>
                    <a:pt x="78" y="60"/>
                  </a:lnTo>
                  <a:lnTo>
                    <a:pt x="78" y="42"/>
                  </a:lnTo>
                  <a:lnTo>
                    <a:pt x="72" y="36"/>
                  </a:lnTo>
                  <a:lnTo>
                    <a:pt x="72" y="30"/>
                  </a:lnTo>
                  <a:lnTo>
                    <a:pt x="78" y="36"/>
                  </a:lnTo>
                  <a:lnTo>
                    <a:pt x="78" y="42"/>
                  </a:lnTo>
                  <a:lnTo>
                    <a:pt x="84" y="48"/>
                  </a:lnTo>
                  <a:lnTo>
                    <a:pt x="84" y="54"/>
                  </a:lnTo>
                  <a:lnTo>
                    <a:pt x="84" y="60"/>
                  </a:lnTo>
                  <a:lnTo>
                    <a:pt x="84" y="66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84" y="90"/>
                  </a:lnTo>
                  <a:lnTo>
                    <a:pt x="90" y="90"/>
                  </a:lnTo>
                  <a:lnTo>
                    <a:pt x="90" y="96"/>
                  </a:lnTo>
                  <a:lnTo>
                    <a:pt x="96" y="96"/>
                  </a:lnTo>
                  <a:lnTo>
                    <a:pt x="102" y="96"/>
                  </a:lnTo>
                  <a:lnTo>
                    <a:pt x="102" y="102"/>
                  </a:lnTo>
                  <a:lnTo>
                    <a:pt x="108" y="96"/>
                  </a:lnTo>
                  <a:lnTo>
                    <a:pt x="108" y="90"/>
                  </a:lnTo>
                  <a:lnTo>
                    <a:pt x="108" y="78"/>
                  </a:lnTo>
                  <a:lnTo>
                    <a:pt x="108" y="72"/>
                  </a:lnTo>
                  <a:lnTo>
                    <a:pt x="102" y="66"/>
                  </a:lnTo>
                  <a:lnTo>
                    <a:pt x="102" y="54"/>
                  </a:lnTo>
                  <a:lnTo>
                    <a:pt x="102" y="48"/>
                  </a:lnTo>
                  <a:lnTo>
                    <a:pt x="102" y="42"/>
                  </a:lnTo>
                  <a:lnTo>
                    <a:pt x="108" y="42"/>
                  </a:lnTo>
                  <a:lnTo>
                    <a:pt x="108" y="54"/>
                  </a:lnTo>
                  <a:lnTo>
                    <a:pt x="108" y="60"/>
                  </a:lnTo>
                  <a:lnTo>
                    <a:pt x="108" y="78"/>
                  </a:lnTo>
                  <a:lnTo>
                    <a:pt x="114" y="96"/>
                  </a:lnTo>
                  <a:lnTo>
                    <a:pt x="114" y="102"/>
                  </a:lnTo>
                  <a:lnTo>
                    <a:pt x="114" y="108"/>
                  </a:lnTo>
                  <a:lnTo>
                    <a:pt x="120" y="114"/>
                  </a:lnTo>
                  <a:lnTo>
                    <a:pt x="125" y="120"/>
                  </a:lnTo>
                  <a:lnTo>
                    <a:pt x="125" y="126"/>
                  </a:lnTo>
                  <a:lnTo>
                    <a:pt x="131" y="126"/>
                  </a:lnTo>
                  <a:lnTo>
                    <a:pt x="125" y="126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69" name="Freeform 254"/>
            <p:cNvSpPr>
              <a:spLocks/>
            </p:cNvSpPr>
            <p:nvPr/>
          </p:nvSpPr>
          <p:spPr bwMode="auto">
            <a:xfrm>
              <a:off x="5114" y="1864"/>
              <a:ext cx="95" cy="155"/>
            </a:xfrm>
            <a:custGeom>
              <a:avLst/>
              <a:gdLst>
                <a:gd name="T0" fmla="*/ 41 w 95"/>
                <a:gd name="T1" fmla="*/ 149 h 155"/>
                <a:gd name="T2" fmla="*/ 41 w 95"/>
                <a:gd name="T3" fmla="*/ 137 h 155"/>
                <a:gd name="T4" fmla="*/ 41 w 95"/>
                <a:gd name="T5" fmla="*/ 125 h 155"/>
                <a:gd name="T6" fmla="*/ 35 w 95"/>
                <a:gd name="T7" fmla="*/ 119 h 155"/>
                <a:gd name="T8" fmla="*/ 29 w 95"/>
                <a:gd name="T9" fmla="*/ 113 h 155"/>
                <a:gd name="T10" fmla="*/ 17 w 95"/>
                <a:gd name="T11" fmla="*/ 101 h 155"/>
                <a:gd name="T12" fmla="*/ 11 w 95"/>
                <a:gd name="T13" fmla="*/ 77 h 155"/>
                <a:gd name="T14" fmla="*/ 6 w 95"/>
                <a:gd name="T15" fmla="*/ 65 h 155"/>
                <a:gd name="T16" fmla="*/ 6 w 95"/>
                <a:gd name="T17" fmla="*/ 59 h 155"/>
                <a:gd name="T18" fmla="*/ 6 w 95"/>
                <a:gd name="T19" fmla="*/ 59 h 155"/>
                <a:gd name="T20" fmla="*/ 6 w 95"/>
                <a:gd name="T21" fmla="*/ 65 h 155"/>
                <a:gd name="T22" fmla="*/ 11 w 95"/>
                <a:gd name="T23" fmla="*/ 77 h 155"/>
                <a:gd name="T24" fmla="*/ 17 w 95"/>
                <a:gd name="T25" fmla="*/ 89 h 155"/>
                <a:gd name="T26" fmla="*/ 23 w 95"/>
                <a:gd name="T27" fmla="*/ 101 h 155"/>
                <a:gd name="T28" fmla="*/ 29 w 95"/>
                <a:gd name="T29" fmla="*/ 107 h 155"/>
                <a:gd name="T30" fmla="*/ 35 w 95"/>
                <a:gd name="T31" fmla="*/ 113 h 155"/>
                <a:gd name="T32" fmla="*/ 41 w 95"/>
                <a:gd name="T33" fmla="*/ 107 h 155"/>
                <a:gd name="T34" fmla="*/ 41 w 95"/>
                <a:gd name="T35" fmla="*/ 89 h 155"/>
                <a:gd name="T36" fmla="*/ 41 w 95"/>
                <a:gd name="T37" fmla="*/ 77 h 155"/>
                <a:gd name="T38" fmla="*/ 29 w 95"/>
                <a:gd name="T39" fmla="*/ 65 h 155"/>
                <a:gd name="T40" fmla="*/ 17 w 95"/>
                <a:gd name="T41" fmla="*/ 53 h 155"/>
                <a:gd name="T42" fmla="*/ 11 w 95"/>
                <a:gd name="T43" fmla="*/ 35 h 155"/>
                <a:gd name="T44" fmla="*/ 11 w 95"/>
                <a:gd name="T45" fmla="*/ 23 h 155"/>
                <a:gd name="T46" fmla="*/ 17 w 95"/>
                <a:gd name="T47" fmla="*/ 29 h 155"/>
                <a:gd name="T48" fmla="*/ 23 w 95"/>
                <a:gd name="T49" fmla="*/ 41 h 155"/>
                <a:gd name="T50" fmla="*/ 29 w 95"/>
                <a:gd name="T51" fmla="*/ 53 h 155"/>
                <a:gd name="T52" fmla="*/ 35 w 95"/>
                <a:gd name="T53" fmla="*/ 65 h 155"/>
                <a:gd name="T54" fmla="*/ 41 w 95"/>
                <a:gd name="T55" fmla="*/ 71 h 155"/>
                <a:gd name="T56" fmla="*/ 41 w 95"/>
                <a:gd name="T57" fmla="*/ 59 h 155"/>
                <a:gd name="T58" fmla="*/ 41 w 95"/>
                <a:gd name="T59" fmla="*/ 17 h 155"/>
                <a:gd name="T60" fmla="*/ 41 w 95"/>
                <a:gd name="T61" fmla="*/ 0 h 155"/>
                <a:gd name="T62" fmla="*/ 47 w 95"/>
                <a:gd name="T63" fmla="*/ 0 h 155"/>
                <a:gd name="T64" fmla="*/ 41 w 95"/>
                <a:gd name="T65" fmla="*/ 17 h 155"/>
                <a:gd name="T66" fmla="*/ 47 w 95"/>
                <a:gd name="T67" fmla="*/ 53 h 155"/>
                <a:gd name="T68" fmla="*/ 53 w 95"/>
                <a:gd name="T69" fmla="*/ 65 h 155"/>
                <a:gd name="T70" fmla="*/ 59 w 95"/>
                <a:gd name="T71" fmla="*/ 59 h 155"/>
                <a:gd name="T72" fmla="*/ 71 w 95"/>
                <a:gd name="T73" fmla="*/ 47 h 155"/>
                <a:gd name="T74" fmla="*/ 77 w 95"/>
                <a:gd name="T75" fmla="*/ 35 h 155"/>
                <a:gd name="T76" fmla="*/ 77 w 95"/>
                <a:gd name="T77" fmla="*/ 29 h 155"/>
                <a:gd name="T78" fmla="*/ 83 w 95"/>
                <a:gd name="T79" fmla="*/ 35 h 155"/>
                <a:gd name="T80" fmla="*/ 77 w 95"/>
                <a:gd name="T81" fmla="*/ 41 h 155"/>
                <a:gd name="T82" fmla="*/ 71 w 95"/>
                <a:gd name="T83" fmla="*/ 53 h 155"/>
                <a:gd name="T84" fmla="*/ 65 w 95"/>
                <a:gd name="T85" fmla="*/ 65 h 155"/>
                <a:gd name="T86" fmla="*/ 53 w 95"/>
                <a:gd name="T87" fmla="*/ 77 h 155"/>
                <a:gd name="T88" fmla="*/ 53 w 95"/>
                <a:gd name="T89" fmla="*/ 89 h 155"/>
                <a:gd name="T90" fmla="*/ 47 w 95"/>
                <a:gd name="T91" fmla="*/ 107 h 155"/>
                <a:gd name="T92" fmla="*/ 53 w 95"/>
                <a:gd name="T93" fmla="*/ 113 h 155"/>
                <a:gd name="T94" fmla="*/ 65 w 95"/>
                <a:gd name="T95" fmla="*/ 101 h 155"/>
                <a:gd name="T96" fmla="*/ 77 w 95"/>
                <a:gd name="T97" fmla="*/ 89 h 155"/>
                <a:gd name="T98" fmla="*/ 89 w 95"/>
                <a:gd name="T99" fmla="*/ 77 h 155"/>
                <a:gd name="T100" fmla="*/ 95 w 95"/>
                <a:gd name="T101" fmla="*/ 65 h 155"/>
                <a:gd name="T102" fmla="*/ 95 w 95"/>
                <a:gd name="T103" fmla="*/ 71 h 155"/>
                <a:gd name="T104" fmla="*/ 89 w 95"/>
                <a:gd name="T105" fmla="*/ 77 h 155"/>
                <a:gd name="T106" fmla="*/ 83 w 95"/>
                <a:gd name="T107" fmla="*/ 89 h 155"/>
                <a:gd name="T108" fmla="*/ 71 w 95"/>
                <a:gd name="T109" fmla="*/ 107 h 155"/>
                <a:gd name="T110" fmla="*/ 59 w 95"/>
                <a:gd name="T111" fmla="*/ 119 h 155"/>
                <a:gd name="T112" fmla="*/ 47 w 95"/>
                <a:gd name="T113" fmla="*/ 131 h 155"/>
                <a:gd name="T114" fmla="*/ 47 w 95"/>
                <a:gd name="T115" fmla="*/ 143 h 155"/>
                <a:gd name="T116" fmla="*/ 47 w 95"/>
                <a:gd name="T117" fmla="*/ 149 h 155"/>
                <a:gd name="T118" fmla="*/ 47 w 95"/>
                <a:gd name="T119" fmla="*/ 149 h 15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5"/>
                <a:gd name="T181" fmla="*/ 0 h 155"/>
                <a:gd name="T182" fmla="*/ 95 w 95"/>
                <a:gd name="T183" fmla="*/ 155 h 15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5" h="155">
                  <a:moveTo>
                    <a:pt x="47" y="155"/>
                  </a:moveTo>
                  <a:lnTo>
                    <a:pt x="41" y="149"/>
                  </a:lnTo>
                  <a:lnTo>
                    <a:pt x="41" y="143"/>
                  </a:lnTo>
                  <a:lnTo>
                    <a:pt x="41" y="137"/>
                  </a:lnTo>
                  <a:lnTo>
                    <a:pt x="41" y="131"/>
                  </a:lnTo>
                  <a:lnTo>
                    <a:pt x="41" y="125"/>
                  </a:lnTo>
                  <a:lnTo>
                    <a:pt x="35" y="119"/>
                  </a:lnTo>
                  <a:lnTo>
                    <a:pt x="29" y="119"/>
                  </a:lnTo>
                  <a:lnTo>
                    <a:pt x="29" y="113"/>
                  </a:lnTo>
                  <a:lnTo>
                    <a:pt x="23" y="107"/>
                  </a:lnTo>
                  <a:lnTo>
                    <a:pt x="17" y="101"/>
                  </a:lnTo>
                  <a:lnTo>
                    <a:pt x="17" y="89"/>
                  </a:lnTo>
                  <a:lnTo>
                    <a:pt x="11" y="77"/>
                  </a:lnTo>
                  <a:lnTo>
                    <a:pt x="6" y="71"/>
                  </a:lnTo>
                  <a:lnTo>
                    <a:pt x="6" y="65"/>
                  </a:lnTo>
                  <a:lnTo>
                    <a:pt x="0" y="59"/>
                  </a:lnTo>
                  <a:lnTo>
                    <a:pt x="6" y="59"/>
                  </a:lnTo>
                  <a:lnTo>
                    <a:pt x="6" y="65"/>
                  </a:lnTo>
                  <a:lnTo>
                    <a:pt x="11" y="71"/>
                  </a:lnTo>
                  <a:lnTo>
                    <a:pt x="11" y="77"/>
                  </a:lnTo>
                  <a:lnTo>
                    <a:pt x="17" y="83"/>
                  </a:lnTo>
                  <a:lnTo>
                    <a:pt x="17" y="89"/>
                  </a:lnTo>
                  <a:lnTo>
                    <a:pt x="23" y="95"/>
                  </a:lnTo>
                  <a:lnTo>
                    <a:pt x="23" y="101"/>
                  </a:lnTo>
                  <a:lnTo>
                    <a:pt x="29" y="107"/>
                  </a:lnTo>
                  <a:lnTo>
                    <a:pt x="35" y="113"/>
                  </a:lnTo>
                  <a:lnTo>
                    <a:pt x="41" y="113"/>
                  </a:lnTo>
                  <a:lnTo>
                    <a:pt x="41" y="107"/>
                  </a:lnTo>
                  <a:lnTo>
                    <a:pt x="41" y="95"/>
                  </a:lnTo>
                  <a:lnTo>
                    <a:pt x="41" y="89"/>
                  </a:lnTo>
                  <a:lnTo>
                    <a:pt x="41" y="83"/>
                  </a:lnTo>
                  <a:lnTo>
                    <a:pt x="41" y="77"/>
                  </a:lnTo>
                  <a:lnTo>
                    <a:pt x="35" y="77"/>
                  </a:lnTo>
                  <a:lnTo>
                    <a:pt x="29" y="65"/>
                  </a:lnTo>
                  <a:lnTo>
                    <a:pt x="23" y="59"/>
                  </a:lnTo>
                  <a:lnTo>
                    <a:pt x="17" y="53"/>
                  </a:lnTo>
                  <a:lnTo>
                    <a:pt x="17" y="41"/>
                  </a:lnTo>
                  <a:lnTo>
                    <a:pt x="11" y="35"/>
                  </a:lnTo>
                  <a:lnTo>
                    <a:pt x="11" y="23"/>
                  </a:lnTo>
                  <a:lnTo>
                    <a:pt x="17" y="29"/>
                  </a:lnTo>
                  <a:lnTo>
                    <a:pt x="17" y="35"/>
                  </a:lnTo>
                  <a:lnTo>
                    <a:pt x="23" y="41"/>
                  </a:lnTo>
                  <a:lnTo>
                    <a:pt x="23" y="47"/>
                  </a:lnTo>
                  <a:lnTo>
                    <a:pt x="29" y="53"/>
                  </a:lnTo>
                  <a:lnTo>
                    <a:pt x="29" y="59"/>
                  </a:lnTo>
                  <a:lnTo>
                    <a:pt x="35" y="65"/>
                  </a:lnTo>
                  <a:lnTo>
                    <a:pt x="41" y="71"/>
                  </a:lnTo>
                  <a:lnTo>
                    <a:pt x="41" y="59"/>
                  </a:lnTo>
                  <a:lnTo>
                    <a:pt x="35" y="35"/>
                  </a:lnTo>
                  <a:lnTo>
                    <a:pt x="41" y="17"/>
                  </a:lnTo>
                  <a:lnTo>
                    <a:pt x="41" y="0"/>
                  </a:lnTo>
                  <a:lnTo>
                    <a:pt x="47" y="0"/>
                  </a:lnTo>
                  <a:lnTo>
                    <a:pt x="41" y="6"/>
                  </a:lnTo>
                  <a:lnTo>
                    <a:pt x="41" y="17"/>
                  </a:lnTo>
                  <a:lnTo>
                    <a:pt x="47" y="35"/>
                  </a:lnTo>
                  <a:lnTo>
                    <a:pt x="47" y="53"/>
                  </a:lnTo>
                  <a:lnTo>
                    <a:pt x="47" y="65"/>
                  </a:lnTo>
                  <a:lnTo>
                    <a:pt x="53" y="65"/>
                  </a:lnTo>
                  <a:lnTo>
                    <a:pt x="59" y="59"/>
                  </a:lnTo>
                  <a:lnTo>
                    <a:pt x="65" y="53"/>
                  </a:lnTo>
                  <a:lnTo>
                    <a:pt x="71" y="47"/>
                  </a:lnTo>
                  <a:lnTo>
                    <a:pt x="71" y="41"/>
                  </a:lnTo>
                  <a:lnTo>
                    <a:pt x="77" y="35"/>
                  </a:lnTo>
                  <a:lnTo>
                    <a:pt x="77" y="29"/>
                  </a:lnTo>
                  <a:lnTo>
                    <a:pt x="83" y="29"/>
                  </a:lnTo>
                  <a:lnTo>
                    <a:pt x="83" y="35"/>
                  </a:lnTo>
                  <a:lnTo>
                    <a:pt x="77" y="41"/>
                  </a:lnTo>
                  <a:lnTo>
                    <a:pt x="77" y="47"/>
                  </a:lnTo>
                  <a:lnTo>
                    <a:pt x="71" y="53"/>
                  </a:lnTo>
                  <a:lnTo>
                    <a:pt x="65" y="59"/>
                  </a:lnTo>
                  <a:lnTo>
                    <a:pt x="65" y="65"/>
                  </a:lnTo>
                  <a:lnTo>
                    <a:pt x="59" y="71"/>
                  </a:lnTo>
                  <a:lnTo>
                    <a:pt x="53" y="77"/>
                  </a:lnTo>
                  <a:lnTo>
                    <a:pt x="53" y="89"/>
                  </a:lnTo>
                  <a:lnTo>
                    <a:pt x="47" y="95"/>
                  </a:lnTo>
                  <a:lnTo>
                    <a:pt x="47" y="107"/>
                  </a:lnTo>
                  <a:lnTo>
                    <a:pt x="47" y="113"/>
                  </a:lnTo>
                  <a:lnTo>
                    <a:pt x="53" y="113"/>
                  </a:lnTo>
                  <a:lnTo>
                    <a:pt x="59" y="107"/>
                  </a:lnTo>
                  <a:lnTo>
                    <a:pt x="65" y="101"/>
                  </a:lnTo>
                  <a:lnTo>
                    <a:pt x="71" y="95"/>
                  </a:lnTo>
                  <a:lnTo>
                    <a:pt x="77" y="89"/>
                  </a:lnTo>
                  <a:lnTo>
                    <a:pt x="83" y="83"/>
                  </a:lnTo>
                  <a:lnTo>
                    <a:pt x="89" y="77"/>
                  </a:lnTo>
                  <a:lnTo>
                    <a:pt x="89" y="71"/>
                  </a:lnTo>
                  <a:lnTo>
                    <a:pt x="95" y="65"/>
                  </a:lnTo>
                  <a:lnTo>
                    <a:pt x="95" y="71"/>
                  </a:lnTo>
                  <a:lnTo>
                    <a:pt x="89" y="77"/>
                  </a:lnTo>
                  <a:lnTo>
                    <a:pt x="89" y="83"/>
                  </a:lnTo>
                  <a:lnTo>
                    <a:pt x="83" y="89"/>
                  </a:lnTo>
                  <a:lnTo>
                    <a:pt x="77" y="101"/>
                  </a:lnTo>
                  <a:lnTo>
                    <a:pt x="71" y="107"/>
                  </a:lnTo>
                  <a:lnTo>
                    <a:pt x="65" y="113"/>
                  </a:lnTo>
                  <a:lnTo>
                    <a:pt x="59" y="119"/>
                  </a:lnTo>
                  <a:lnTo>
                    <a:pt x="53" y="125"/>
                  </a:lnTo>
                  <a:lnTo>
                    <a:pt x="47" y="131"/>
                  </a:lnTo>
                  <a:lnTo>
                    <a:pt x="47" y="137"/>
                  </a:lnTo>
                  <a:lnTo>
                    <a:pt x="47" y="143"/>
                  </a:lnTo>
                  <a:lnTo>
                    <a:pt x="47" y="149"/>
                  </a:lnTo>
                  <a:lnTo>
                    <a:pt x="47" y="155"/>
                  </a:lnTo>
                  <a:close/>
                </a:path>
              </a:pathLst>
            </a:custGeom>
            <a:solidFill>
              <a:srgbClr val="9900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70" name="Freeform 255"/>
            <p:cNvSpPr>
              <a:spLocks/>
            </p:cNvSpPr>
            <p:nvPr/>
          </p:nvSpPr>
          <p:spPr bwMode="auto">
            <a:xfrm>
              <a:off x="4976" y="2049"/>
              <a:ext cx="126" cy="149"/>
            </a:xfrm>
            <a:custGeom>
              <a:avLst/>
              <a:gdLst>
                <a:gd name="T0" fmla="*/ 126 w 126"/>
                <a:gd name="T1" fmla="*/ 6 h 149"/>
                <a:gd name="T2" fmla="*/ 120 w 126"/>
                <a:gd name="T3" fmla="*/ 12 h 149"/>
                <a:gd name="T4" fmla="*/ 114 w 126"/>
                <a:gd name="T5" fmla="*/ 24 h 149"/>
                <a:gd name="T6" fmla="*/ 108 w 126"/>
                <a:gd name="T7" fmla="*/ 36 h 149"/>
                <a:gd name="T8" fmla="*/ 102 w 126"/>
                <a:gd name="T9" fmla="*/ 42 h 149"/>
                <a:gd name="T10" fmla="*/ 102 w 126"/>
                <a:gd name="T11" fmla="*/ 48 h 149"/>
                <a:gd name="T12" fmla="*/ 96 w 126"/>
                <a:gd name="T13" fmla="*/ 60 h 149"/>
                <a:gd name="T14" fmla="*/ 90 w 126"/>
                <a:gd name="T15" fmla="*/ 66 h 149"/>
                <a:gd name="T16" fmla="*/ 90 w 126"/>
                <a:gd name="T17" fmla="*/ 72 h 149"/>
                <a:gd name="T18" fmla="*/ 96 w 126"/>
                <a:gd name="T19" fmla="*/ 84 h 149"/>
                <a:gd name="T20" fmla="*/ 96 w 126"/>
                <a:gd name="T21" fmla="*/ 90 h 149"/>
                <a:gd name="T22" fmla="*/ 96 w 126"/>
                <a:gd name="T23" fmla="*/ 90 h 149"/>
                <a:gd name="T24" fmla="*/ 90 w 126"/>
                <a:gd name="T25" fmla="*/ 84 h 149"/>
                <a:gd name="T26" fmla="*/ 84 w 126"/>
                <a:gd name="T27" fmla="*/ 78 h 149"/>
                <a:gd name="T28" fmla="*/ 78 w 126"/>
                <a:gd name="T29" fmla="*/ 84 h 149"/>
                <a:gd name="T30" fmla="*/ 66 w 126"/>
                <a:gd name="T31" fmla="*/ 90 h 149"/>
                <a:gd name="T32" fmla="*/ 60 w 126"/>
                <a:gd name="T33" fmla="*/ 102 h 149"/>
                <a:gd name="T34" fmla="*/ 54 w 126"/>
                <a:gd name="T35" fmla="*/ 108 h 149"/>
                <a:gd name="T36" fmla="*/ 48 w 126"/>
                <a:gd name="T37" fmla="*/ 113 h 149"/>
                <a:gd name="T38" fmla="*/ 54 w 126"/>
                <a:gd name="T39" fmla="*/ 131 h 149"/>
                <a:gd name="T40" fmla="*/ 60 w 126"/>
                <a:gd name="T41" fmla="*/ 143 h 149"/>
                <a:gd name="T42" fmla="*/ 60 w 126"/>
                <a:gd name="T43" fmla="*/ 149 h 149"/>
                <a:gd name="T44" fmla="*/ 54 w 126"/>
                <a:gd name="T45" fmla="*/ 137 h 149"/>
                <a:gd name="T46" fmla="*/ 48 w 126"/>
                <a:gd name="T47" fmla="*/ 119 h 149"/>
                <a:gd name="T48" fmla="*/ 42 w 126"/>
                <a:gd name="T49" fmla="*/ 119 h 149"/>
                <a:gd name="T50" fmla="*/ 36 w 126"/>
                <a:gd name="T51" fmla="*/ 131 h 149"/>
                <a:gd name="T52" fmla="*/ 30 w 126"/>
                <a:gd name="T53" fmla="*/ 137 h 149"/>
                <a:gd name="T54" fmla="*/ 24 w 126"/>
                <a:gd name="T55" fmla="*/ 149 h 149"/>
                <a:gd name="T56" fmla="*/ 12 w 126"/>
                <a:gd name="T57" fmla="*/ 149 h 149"/>
                <a:gd name="T58" fmla="*/ 18 w 126"/>
                <a:gd name="T59" fmla="*/ 149 h 149"/>
                <a:gd name="T60" fmla="*/ 18 w 126"/>
                <a:gd name="T61" fmla="*/ 143 h 149"/>
                <a:gd name="T62" fmla="*/ 24 w 126"/>
                <a:gd name="T63" fmla="*/ 131 h 149"/>
                <a:gd name="T64" fmla="*/ 36 w 126"/>
                <a:gd name="T65" fmla="*/ 119 h 149"/>
                <a:gd name="T66" fmla="*/ 42 w 126"/>
                <a:gd name="T67" fmla="*/ 108 h 149"/>
                <a:gd name="T68" fmla="*/ 36 w 126"/>
                <a:gd name="T69" fmla="*/ 108 h 149"/>
                <a:gd name="T70" fmla="*/ 24 w 126"/>
                <a:gd name="T71" fmla="*/ 113 h 149"/>
                <a:gd name="T72" fmla="*/ 18 w 126"/>
                <a:gd name="T73" fmla="*/ 113 h 149"/>
                <a:gd name="T74" fmla="*/ 12 w 126"/>
                <a:gd name="T75" fmla="*/ 113 h 149"/>
                <a:gd name="T76" fmla="*/ 6 w 126"/>
                <a:gd name="T77" fmla="*/ 119 h 149"/>
                <a:gd name="T78" fmla="*/ 0 w 126"/>
                <a:gd name="T79" fmla="*/ 119 h 149"/>
                <a:gd name="T80" fmla="*/ 6 w 126"/>
                <a:gd name="T81" fmla="*/ 113 h 149"/>
                <a:gd name="T82" fmla="*/ 18 w 126"/>
                <a:gd name="T83" fmla="*/ 108 h 149"/>
                <a:gd name="T84" fmla="*/ 30 w 126"/>
                <a:gd name="T85" fmla="*/ 102 h 149"/>
                <a:gd name="T86" fmla="*/ 42 w 126"/>
                <a:gd name="T87" fmla="*/ 102 h 149"/>
                <a:gd name="T88" fmla="*/ 48 w 126"/>
                <a:gd name="T89" fmla="*/ 102 h 149"/>
                <a:gd name="T90" fmla="*/ 54 w 126"/>
                <a:gd name="T91" fmla="*/ 96 h 149"/>
                <a:gd name="T92" fmla="*/ 60 w 126"/>
                <a:gd name="T93" fmla="*/ 90 h 149"/>
                <a:gd name="T94" fmla="*/ 66 w 126"/>
                <a:gd name="T95" fmla="*/ 84 h 149"/>
                <a:gd name="T96" fmla="*/ 66 w 126"/>
                <a:gd name="T97" fmla="*/ 78 h 149"/>
                <a:gd name="T98" fmla="*/ 60 w 126"/>
                <a:gd name="T99" fmla="*/ 78 h 149"/>
                <a:gd name="T100" fmla="*/ 60 w 126"/>
                <a:gd name="T101" fmla="*/ 78 h 149"/>
                <a:gd name="T102" fmla="*/ 66 w 126"/>
                <a:gd name="T103" fmla="*/ 72 h 149"/>
                <a:gd name="T104" fmla="*/ 72 w 126"/>
                <a:gd name="T105" fmla="*/ 72 h 149"/>
                <a:gd name="T106" fmla="*/ 72 w 126"/>
                <a:gd name="T107" fmla="*/ 72 h 149"/>
                <a:gd name="T108" fmla="*/ 78 w 126"/>
                <a:gd name="T109" fmla="*/ 66 h 149"/>
                <a:gd name="T110" fmla="*/ 84 w 126"/>
                <a:gd name="T111" fmla="*/ 54 h 149"/>
                <a:gd name="T112" fmla="*/ 96 w 126"/>
                <a:gd name="T113" fmla="*/ 36 h 149"/>
                <a:gd name="T114" fmla="*/ 102 w 126"/>
                <a:gd name="T115" fmla="*/ 24 h 149"/>
                <a:gd name="T116" fmla="*/ 108 w 126"/>
                <a:gd name="T117" fmla="*/ 12 h 149"/>
                <a:gd name="T118" fmla="*/ 108 w 126"/>
                <a:gd name="T119" fmla="*/ 6 h 149"/>
                <a:gd name="T120" fmla="*/ 114 w 126"/>
                <a:gd name="T121" fmla="*/ 6 h 149"/>
                <a:gd name="T122" fmla="*/ 126 w 126"/>
                <a:gd name="T123" fmla="*/ 0 h 14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6"/>
                <a:gd name="T187" fmla="*/ 0 h 149"/>
                <a:gd name="T188" fmla="*/ 126 w 126"/>
                <a:gd name="T189" fmla="*/ 149 h 14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6" h="149">
                  <a:moveTo>
                    <a:pt x="126" y="0"/>
                  </a:moveTo>
                  <a:lnTo>
                    <a:pt x="126" y="6"/>
                  </a:lnTo>
                  <a:lnTo>
                    <a:pt x="120" y="6"/>
                  </a:lnTo>
                  <a:lnTo>
                    <a:pt x="120" y="12"/>
                  </a:lnTo>
                  <a:lnTo>
                    <a:pt x="114" y="18"/>
                  </a:lnTo>
                  <a:lnTo>
                    <a:pt x="114" y="24"/>
                  </a:lnTo>
                  <a:lnTo>
                    <a:pt x="108" y="30"/>
                  </a:lnTo>
                  <a:lnTo>
                    <a:pt x="108" y="36"/>
                  </a:lnTo>
                  <a:lnTo>
                    <a:pt x="102" y="42"/>
                  </a:lnTo>
                  <a:lnTo>
                    <a:pt x="102" y="48"/>
                  </a:lnTo>
                  <a:lnTo>
                    <a:pt x="96" y="54"/>
                  </a:lnTo>
                  <a:lnTo>
                    <a:pt x="96" y="60"/>
                  </a:lnTo>
                  <a:lnTo>
                    <a:pt x="90" y="66"/>
                  </a:lnTo>
                  <a:lnTo>
                    <a:pt x="90" y="72"/>
                  </a:lnTo>
                  <a:lnTo>
                    <a:pt x="96" y="78"/>
                  </a:lnTo>
                  <a:lnTo>
                    <a:pt x="96" y="84"/>
                  </a:lnTo>
                  <a:lnTo>
                    <a:pt x="96" y="90"/>
                  </a:lnTo>
                  <a:lnTo>
                    <a:pt x="96" y="84"/>
                  </a:lnTo>
                  <a:lnTo>
                    <a:pt x="90" y="84"/>
                  </a:lnTo>
                  <a:lnTo>
                    <a:pt x="90" y="78"/>
                  </a:lnTo>
                  <a:lnTo>
                    <a:pt x="84" y="78"/>
                  </a:lnTo>
                  <a:lnTo>
                    <a:pt x="78" y="84"/>
                  </a:lnTo>
                  <a:lnTo>
                    <a:pt x="72" y="84"/>
                  </a:lnTo>
                  <a:lnTo>
                    <a:pt x="66" y="90"/>
                  </a:lnTo>
                  <a:lnTo>
                    <a:pt x="66" y="96"/>
                  </a:lnTo>
                  <a:lnTo>
                    <a:pt x="60" y="102"/>
                  </a:lnTo>
                  <a:lnTo>
                    <a:pt x="54" y="102"/>
                  </a:lnTo>
                  <a:lnTo>
                    <a:pt x="54" y="108"/>
                  </a:lnTo>
                  <a:lnTo>
                    <a:pt x="48" y="108"/>
                  </a:lnTo>
                  <a:lnTo>
                    <a:pt x="48" y="113"/>
                  </a:lnTo>
                  <a:lnTo>
                    <a:pt x="48" y="125"/>
                  </a:lnTo>
                  <a:lnTo>
                    <a:pt x="54" y="131"/>
                  </a:lnTo>
                  <a:lnTo>
                    <a:pt x="54" y="143"/>
                  </a:lnTo>
                  <a:lnTo>
                    <a:pt x="60" y="143"/>
                  </a:lnTo>
                  <a:lnTo>
                    <a:pt x="60" y="149"/>
                  </a:lnTo>
                  <a:lnTo>
                    <a:pt x="54" y="143"/>
                  </a:lnTo>
                  <a:lnTo>
                    <a:pt x="54" y="137"/>
                  </a:lnTo>
                  <a:lnTo>
                    <a:pt x="48" y="131"/>
                  </a:lnTo>
                  <a:lnTo>
                    <a:pt x="48" y="119"/>
                  </a:lnTo>
                  <a:lnTo>
                    <a:pt x="48" y="113"/>
                  </a:lnTo>
                  <a:lnTo>
                    <a:pt x="42" y="119"/>
                  </a:lnTo>
                  <a:lnTo>
                    <a:pt x="42" y="125"/>
                  </a:lnTo>
                  <a:lnTo>
                    <a:pt x="36" y="131"/>
                  </a:lnTo>
                  <a:lnTo>
                    <a:pt x="30" y="131"/>
                  </a:lnTo>
                  <a:lnTo>
                    <a:pt x="30" y="137"/>
                  </a:lnTo>
                  <a:lnTo>
                    <a:pt x="24" y="143"/>
                  </a:lnTo>
                  <a:lnTo>
                    <a:pt x="24" y="149"/>
                  </a:lnTo>
                  <a:lnTo>
                    <a:pt x="18" y="149"/>
                  </a:lnTo>
                  <a:lnTo>
                    <a:pt x="12" y="149"/>
                  </a:lnTo>
                  <a:lnTo>
                    <a:pt x="18" y="149"/>
                  </a:lnTo>
                  <a:lnTo>
                    <a:pt x="18" y="143"/>
                  </a:lnTo>
                  <a:lnTo>
                    <a:pt x="24" y="137"/>
                  </a:lnTo>
                  <a:lnTo>
                    <a:pt x="24" y="131"/>
                  </a:lnTo>
                  <a:lnTo>
                    <a:pt x="30" y="125"/>
                  </a:lnTo>
                  <a:lnTo>
                    <a:pt x="36" y="119"/>
                  </a:lnTo>
                  <a:lnTo>
                    <a:pt x="36" y="113"/>
                  </a:lnTo>
                  <a:lnTo>
                    <a:pt x="42" y="108"/>
                  </a:lnTo>
                  <a:lnTo>
                    <a:pt x="36" y="108"/>
                  </a:lnTo>
                  <a:lnTo>
                    <a:pt x="30" y="108"/>
                  </a:lnTo>
                  <a:lnTo>
                    <a:pt x="24" y="113"/>
                  </a:lnTo>
                  <a:lnTo>
                    <a:pt x="18" y="113"/>
                  </a:lnTo>
                  <a:lnTo>
                    <a:pt x="12" y="113"/>
                  </a:lnTo>
                  <a:lnTo>
                    <a:pt x="6" y="119"/>
                  </a:lnTo>
                  <a:lnTo>
                    <a:pt x="0" y="119"/>
                  </a:lnTo>
                  <a:lnTo>
                    <a:pt x="0" y="113"/>
                  </a:lnTo>
                  <a:lnTo>
                    <a:pt x="6" y="113"/>
                  </a:lnTo>
                  <a:lnTo>
                    <a:pt x="12" y="113"/>
                  </a:lnTo>
                  <a:lnTo>
                    <a:pt x="18" y="108"/>
                  </a:lnTo>
                  <a:lnTo>
                    <a:pt x="24" y="108"/>
                  </a:lnTo>
                  <a:lnTo>
                    <a:pt x="30" y="102"/>
                  </a:lnTo>
                  <a:lnTo>
                    <a:pt x="36" y="102"/>
                  </a:lnTo>
                  <a:lnTo>
                    <a:pt x="42" y="102"/>
                  </a:lnTo>
                  <a:lnTo>
                    <a:pt x="48" y="102"/>
                  </a:lnTo>
                  <a:lnTo>
                    <a:pt x="54" y="96"/>
                  </a:lnTo>
                  <a:lnTo>
                    <a:pt x="60" y="90"/>
                  </a:lnTo>
                  <a:lnTo>
                    <a:pt x="66" y="84"/>
                  </a:lnTo>
                  <a:lnTo>
                    <a:pt x="66" y="78"/>
                  </a:lnTo>
                  <a:lnTo>
                    <a:pt x="60" y="78"/>
                  </a:lnTo>
                  <a:lnTo>
                    <a:pt x="66" y="72"/>
                  </a:lnTo>
                  <a:lnTo>
                    <a:pt x="72" y="72"/>
                  </a:lnTo>
                  <a:lnTo>
                    <a:pt x="78" y="66"/>
                  </a:lnTo>
                  <a:lnTo>
                    <a:pt x="78" y="60"/>
                  </a:lnTo>
                  <a:lnTo>
                    <a:pt x="84" y="54"/>
                  </a:lnTo>
                  <a:lnTo>
                    <a:pt x="90" y="48"/>
                  </a:lnTo>
                  <a:lnTo>
                    <a:pt x="96" y="36"/>
                  </a:lnTo>
                  <a:lnTo>
                    <a:pt x="102" y="30"/>
                  </a:lnTo>
                  <a:lnTo>
                    <a:pt x="102" y="24"/>
                  </a:lnTo>
                  <a:lnTo>
                    <a:pt x="102" y="18"/>
                  </a:lnTo>
                  <a:lnTo>
                    <a:pt x="108" y="12"/>
                  </a:lnTo>
                  <a:lnTo>
                    <a:pt x="108" y="6"/>
                  </a:lnTo>
                  <a:lnTo>
                    <a:pt x="114" y="6"/>
                  </a:lnTo>
                  <a:lnTo>
                    <a:pt x="120" y="0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71" name="Freeform 256"/>
            <p:cNvSpPr>
              <a:spLocks/>
            </p:cNvSpPr>
            <p:nvPr/>
          </p:nvSpPr>
          <p:spPr bwMode="auto">
            <a:xfrm>
              <a:off x="5209" y="1846"/>
              <a:ext cx="72" cy="119"/>
            </a:xfrm>
            <a:custGeom>
              <a:avLst/>
              <a:gdLst>
                <a:gd name="T0" fmla="*/ 18 w 72"/>
                <a:gd name="T1" fmla="*/ 113 h 119"/>
                <a:gd name="T2" fmla="*/ 30 w 72"/>
                <a:gd name="T3" fmla="*/ 101 h 119"/>
                <a:gd name="T4" fmla="*/ 36 w 72"/>
                <a:gd name="T5" fmla="*/ 95 h 119"/>
                <a:gd name="T6" fmla="*/ 48 w 72"/>
                <a:gd name="T7" fmla="*/ 95 h 119"/>
                <a:gd name="T8" fmla="*/ 60 w 72"/>
                <a:gd name="T9" fmla="*/ 89 h 119"/>
                <a:gd name="T10" fmla="*/ 66 w 72"/>
                <a:gd name="T11" fmla="*/ 83 h 119"/>
                <a:gd name="T12" fmla="*/ 72 w 72"/>
                <a:gd name="T13" fmla="*/ 83 h 119"/>
                <a:gd name="T14" fmla="*/ 72 w 72"/>
                <a:gd name="T15" fmla="*/ 77 h 119"/>
                <a:gd name="T16" fmla="*/ 66 w 72"/>
                <a:gd name="T17" fmla="*/ 83 h 119"/>
                <a:gd name="T18" fmla="*/ 60 w 72"/>
                <a:gd name="T19" fmla="*/ 83 h 119"/>
                <a:gd name="T20" fmla="*/ 48 w 72"/>
                <a:gd name="T21" fmla="*/ 89 h 119"/>
                <a:gd name="T22" fmla="*/ 36 w 72"/>
                <a:gd name="T23" fmla="*/ 95 h 119"/>
                <a:gd name="T24" fmla="*/ 36 w 72"/>
                <a:gd name="T25" fmla="*/ 89 h 119"/>
                <a:gd name="T26" fmla="*/ 42 w 72"/>
                <a:gd name="T27" fmla="*/ 71 h 119"/>
                <a:gd name="T28" fmla="*/ 48 w 72"/>
                <a:gd name="T29" fmla="*/ 65 h 119"/>
                <a:gd name="T30" fmla="*/ 54 w 72"/>
                <a:gd name="T31" fmla="*/ 59 h 119"/>
                <a:gd name="T32" fmla="*/ 66 w 72"/>
                <a:gd name="T33" fmla="*/ 47 h 119"/>
                <a:gd name="T34" fmla="*/ 72 w 72"/>
                <a:gd name="T35" fmla="*/ 41 h 119"/>
                <a:gd name="T36" fmla="*/ 72 w 72"/>
                <a:gd name="T37" fmla="*/ 35 h 119"/>
                <a:gd name="T38" fmla="*/ 72 w 72"/>
                <a:gd name="T39" fmla="*/ 35 h 119"/>
                <a:gd name="T40" fmla="*/ 66 w 72"/>
                <a:gd name="T41" fmla="*/ 41 h 119"/>
                <a:gd name="T42" fmla="*/ 60 w 72"/>
                <a:gd name="T43" fmla="*/ 47 h 119"/>
                <a:gd name="T44" fmla="*/ 54 w 72"/>
                <a:gd name="T45" fmla="*/ 53 h 119"/>
                <a:gd name="T46" fmla="*/ 48 w 72"/>
                <a:gd name="T47" fmla="*/ 59 h 119"/>
                <a:gd name="T48" fmla="*/ 42 w 72"/>
                <a:gd name="T49" fmla="*/ 47 h 119"/>
                <a:gd name="T50" fmla="*/ 48 w 72"/>
                <a:gd name="T51" fmla="*/ 12 h 119"/>
                <a:gd name="T52" fmla="*/ 42 w 72"/>
                <a:gd name="T53" fmla="*/ 0 h 119"/>
                <a:gd name="T54" fmla="*/ 42 w 72"/>
                <a:gd name="T55" fmla="*/ 0 h 119"/>
                <a:gd name="T56" fmla="*/ 42 w 72"/>
                <a:gd name="T57" fmla="*/ 18 h 119"/>
                <a:gd name="T58" fmla="*/ 36 w 72"/>
                <a:gd name="T59" fmla="*/ 53 h 119"/>
                <a:gd name="T60" fmla="*/ 36 w 72"/>
                <a:gd name="T61" fmla="*/ 65 h 119"/>
                <a:gd name="T62" fmla="*/ 36 w 72"/>
                <a:gd name="T63" fmla="*/ 59 h 119"/>
                <a:gd name="T64" fmla="*/ 30 w 72"/>
                <a:gd name="T65" fmla="*/ 53 h 119"/>
                <a:gd name="T66" fmla="*/ 30 w 72"/>
                <a:gd name="T67" fmla="*/ 47 h 119"/>
                <a:gd name="T68" fmla="*/ 18 w 72"/>
                <a:gd name="T69" fmla="*/ 35 h 119"/>
                <a:gd name="T70" fmla="*/ 12 w 72"/>
                <a:gd name="T71" fmla="*/ 29 h 119"/>
                <a:gd name="T72" fmla="*/ 6 w 72"/>
                <a:gd name="T73" fmla="*/ 29 h 119"/>
                <a:gd name="T74" fmla="*/ 12 w 72"/>
                <a:gd name="T75" fmla="*/ 35 h 119"/>
                <a:gd name="T76" fmla="*/ 18 w 72"/>
                <a:gd name="T77" fmla="*/ 41 h 119"/>
                <a:gd name="T78" fmla="*/ 30 w 72"/>
                <a:gd name="T79" fmla="*/ 59 h 119"/>
                <a:gd name="T80" fmla="*/ 30 w 72"/>
                <a:gd name="T81" fmla="*/ 71 h 119"/>
                <a:gd name="T82" fmla="*/ 30 w 72"/>
                <a:gd name="T83" fmla="*/ 89 h 119"/>
                <a:gd name="T84" fmla="*/ 24 w 72"/>
                <a:gd name="T85" fmla="*/ 89 h 119"/>
                <a:gd name="T86" fmla="*/ 24 w 72"/>
                <a:gd name="T87" fmla="*/ 89 h 119"/>
                <a:gd name="T88" fmla="*/ 18 w 72"/>
                <a:gd name="T89" fmla="*/ 83 h 119"/>
                <a:gd name="T90" fmla="*/ 12 w 72"/>
                <a:gd name="T91" fmla="*/ 77 h 119"/>
                <a:gd name="T92" fmla="*/ 6 w 72"/>
                <a:gd name="T93" fmla="*/ 71 h 119"/>
                <a:gd name="T94" fmla="*/ 0 w 72"/>
                <a:gd name="T95" fmla="*/ 65 h 119"/>
                <a:gd name="T96" fmla="*/ 0 w 72"/>
                <a:gd name="T97" fmla="*/ 65 h 119"/>
                <a:gd name="T98" fmla="*/ 6 w 72"/>
                <a:gd name="T99" fmla="*/ 71 h 119"/>
                <a:gd name="T100" fmla="*/ 12 w 72"/>
                <a:gd name="T101" fmla="*/ 83 h 119"/>
                <a:gd name="T102" fmla="*/ 18 w 72"/>
                <a:gd name="T103" fmla="*/ 89 h 119"/>
                <a:gd name="T104" fmla="*/ 18 w 72"/>
                <a:gd name="T105" fmla="*/ 95 h 119"/>
                <a:gd name="T106" fmla="*/ 18 w 72"/>
                <a:gd name="T107" fmla="*/ 107 h 119"/>
                <a:gd name="T108" fmla="*/ 12 w 72"/>
                <a:gd name="T109" fmla="*/ 119 h 119"/>
                <a:gd name="T110" fmla="*/ 12 w 72"/>
                <a:gd name="T111" fmla="*/ 119 h 11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119"/>
                <a:gd name="T170" fmla="*/ 72 w 72"/>
                <a:gd name="T171" fmla="*/ 119 h 11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119">
                  <a:moveTo>
                    <a:pt x="18" y="119"/>
                  </a:moveTo>
                  <a:lnTo>
                    <a:pt x="18" y="113"/>
                  </a:lnTo>
                  <a:lnTo>
                    <a:pt x="24" y="107"/>
                  </a:lnTo>
                  <a:lnTo>
                    <a:pt x="30" y="101"/>
                  </a:lnTo>
                  <a:lnTo>
                    <a:pt x="30" y="95"/>
                  </a:lnTo>
                  <a:lnTo>
                    <a:pt x="36" y="95"/>
                  </a:lnTo>
                  <a:lnTo>
                    <a:pt x="42" y="95"/>
                  </a:lnTo>
                  <a:lnTo>
                    <a:pt x="48" y="95"/>
                  </a:lnTo>
                  <a:lnTo>
                    <a:pt x="54" y="95"/>
                  </a:lnTo>
                  <a:lnTo>
                    <a:pt x="60" y="89"/>
                  </a:lnTo>
                  <a:lnTo>
                    <a:pt x="66" y="89"/>
                  </a:lnTo>
                  <a:lnTo>
                    <a:pt x="66" y="83"/>
                  </a:lnTo>
                  <a:lnTo>
                    <a:pt x="72" y="83"/>
                  </a:lnTo>
                  <a:lnTo>
                    <a:pt x="72" y="77"/>
                  </a:lnTo>
                  <a:lnTo>
                    <a:pt x="66" y="83"/>
                  </a:lnTo>
                  <a:lnTo>
                    <a:pt x="60" y="83"/>
                  </a:lnTo>
                  <a:lnTo>
                    <a:pt x="54" y="89"/>
                  </a:lnTo>
                  <a:lnTo>
                    <a:pt x="48" y="89"/>
                  </a:lnTo>
                  <a:lnTo>
                    <a:pt x="42" y="89"/>
                  </a:lnTo>
                  <a:lnTo>
                    <a:pt x="36" y="95"/>
                  </a:lnTo>
                  <a:lnTo>
                    <a:pt x="36" y="89"/>
                  </a:lnTo>
                  <a:lnTo>
                    <a:pt x="36" y="77"/>
                  </a:lnTo>
                  <a:lnTo>
                    <a:pt x="42" y="71"/>
                  </a:lnTo>
                  <a:lnTo>
                    <a:pt x="42" y="65"/>
                  </a:lnTo>
                  <a:lnTo>
                    <a:pt x="48" y="65"/>
                  </a:lnTo>
                  <a:lnTo>
                    <a:pt x="48" y="59"/>
                  </a:lnTo>
                  <a:lnTo>
                    <a:pt x="54" y="59"/>
                  </a:lnTo>
                  <a:lnTo>
                    <a:pt x="60" y="53"/>
                  </a:lnTo>
                  <a:lnTo>
                    <a:pt x="66" y="47"/>
                  </a:lnTo>
                  <a:lnTo>
                    <a:pt x="72" y="41"/>
                  </a:lnTo>
                  <a:lnTo>
                    <a:pt x="72" y="35"/>
                  </a:lnTo>
                  <a:lnTo>
                    <a:pt x="72" y="41"/>
                  </a:lnTo>
                  <a:lnTo>
                    <a:pt x="66" y="41"/>
                  </a:lnTo>
                  <a:lnTo>
                    <a:pt x="60" y="47"/>
                  </a:lnTo>
                  <a:lnTo>
                    <a:pt x="54" y="53"/>
                  </a:lnTo>
                  <a:lnTo>
                    <a:pt x="48" y="53"/>
                  </a:lnTo>
                  <a:lnTo>
                    <a:pt x="48" y="59"/>
                  </a:lnTo>
                  <a:lnTo>
                    <a:pt x="42" y="59"/>
                  </a:lnTo>
                  <a:lnTo>
                    <a:pt x="42" y="47"/>
                  </a:lnTo>
                  <a:lnTo>
                    <a:pt x="42" y="29"/>
                  </a:lnTo>
                  <a:lnTo>
                    <a:pt x="48" y="12"/>
                  </a:lnTo>
                  <a:lnTo>
                    <a:pt x="42" y="6"/>
                  </a:lnTo>
                  <a:lnTo>
                    <a:pt x="42" y="0"/>
                  </a:lnTo>
                  <a:lnTo>
                    <a:pt x="42" y="6"/>
                  </a:lnTo>
                  <a:lnTo>
                    <a:pt x="42" y="18"/>
                  </a:lnTo>
                  <a:lnTo>
                    <a:pt x="42" y="35"/>
                  </a:lnTo>
                  <a:lnTo>
                    <a:pt x="36" y="53"/>
                  </a:lnTo>
                  <a:lnTo>
                    <a:pt x="36" y="65"/>
                  </a:lnTo>
                  <a:lnTo>
                    <a:pt x="36" y="59"/>
                  </a:lnTo>
                  <a:lnTo>
                    <a:pt x="30" y="59"/>
                  </a:lnTo>
                  <a:lnTo>
                    <a:pt x="30" y="53"/>
                  </a:lnTo>
                  <a:lnTo>
                    <a:pt x="30" y="47"/>
                  </a:lnTo>
                  <a:lnTo>
                    <a:pt x="24" y="41"/>
                  </a:lnTo>
                  <a:lnTo>
                    <a:pt x="18" y="35"/>
                  </a:lnTo>
                  <a:lnTo>
                    <a:pt x="12" y="29"/>
                  </a:lnTo>
                  <a:lnTo>
                    <a:pt x="6" y="29"/>
                  </a:lnTo>
                  <a:lnTo>
                    <a:pt x="12" y="29"/>
                  </a:lnTo>
                  <a:lnTo>
                    <a:pt x="12" y="35"/>
                  </a:lnTo>
                  <a:lnTo>
                    <a:pt x="18" y="41"/>
                  </a:lnTo>
                  <a:lnTo>
                    <a:pt x="24" y="53"/>
                  </a:lnTo>
                  <a:lnTo>
                    <a:pt x="30" y="59"/>
                  </a:lnTo>
                  <a:lnTo>
                    <a:pt x="30" y="65"/>
                  </a:lnTo>
                  <a:lnTo>
                    <a:pt x="30" y="71"/>
                  </a:lnTo>
                  <a:lnTo>
                    <a:pt x="30" y="77"/>
                  </a:lnTo>
                  <a:lnTo>
                    <a:pt x="30" y="89"/>
                  </a:lnTo>
                  <a:lnTo>
                    <a:pt x="24" y="89"/>
                  </a:lnTo>
                  <a:lnTo>
                    <a:pt x="18" y="89"/>
                  </a:lnTo>
                  <a:lnTo>
                    <a:pt x="18" y="83"/>
                  </a:lnTo>
                  <a:lnTo>
                    <a:pt x="12" y="77"/>
                  </a:lnTo>
                  <a:lnTo>
                    <a:pt x="6" y="71"/>
                  </a:lnTo>
                  <a:lnTo>
                    <a:pt x="0" y="65"/>
                  </a:lnTo>
                  <a:lnTo>
                    <a:pt x="6" y="71"/>
                  </a:lnTo>
                  <a:lnTo>
                    <a:pt x="6" y="77"/>
                  </a:lnTo>
                  <a:lnTo>
                    <a:pt x="12" y="83"/>
                  </a:lnTo>
                  <a:lnTo>
                    <a:pt x="12" y="89"/>
                  </a:lnTo>
                  <a:lnTo>
                    <a:pt x="18" y="89"/>
                  </a:lnTo>
                  <a:lnTo>
                    <a:pt x="18" y="95"/>
                  </a:lnTo>
                  <a:lnTo>
                    <a:pt x="18" y="101"/>
                  </a:lnTo>
                  <a:lnTo>
                    <a:pt x="18" y="107"/>
                  </a:lnTo>
                  <a:lnTo>
                    <a:pt x="12" y="113"/>
                  </a:lnTo>
                  <a:lnTo>
                    <a:pt x="12" y="119"/>
                  </a:lnTo>
                  <a:lnTo>
                    <a:pt x="18" y="119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  <p:sp>
          <p:nvSpPr>
            <p:cNvPr id="12572" name="Freeform 257"/>
            <p:cNvSpPr>
              <a:spLocks/>
            </p:cNvSpPr>
            <p:nvPr/>
          </p:nvSpPr>
          <p:spPr bwMode="auto">
            <a:xfrm>
              <a:off x="4875" y="1881"/>
              <a:ext cx="143" cy="114"/>
            </a:xfrm>
            <a:custGeom>
              <a:avLst/>
              <a:gdLst>
                <a:gd name="T0" fmla="*/ 137 w 143"/>
                <a:gd name="T1" fmla="*/ 102 h 114"/>
                <a:gd name="T2" fmla="*/ 125 w 143"/>
                <a:gd name="T3" fmla="*/ 96 h 114"/>
                <a:gd name="T4" fmla="*/ 119 w 143"/>
                <a:gd name="T5" fmla="*/ 96 h 114"/>
                <a:gd name="T6" fmla="*/ 113 w 143"/>
                <a:gd name="T7" fmla="*/ 90 h 114"/>
                <a:gd name="T8" fmla="*/ 113 w 143"/>
                <a:gd name="T9" fmla="*/ 66 h 114"/>
                <a:gd name="T10" fmla="*/ 113 w 143"/>
                <a:gd name="T11" fmla="*/ 42 h 114"/>
                <a:gd name="T12" fmla="*/ 113 w 143"/>
                <a:gd name="T13" fmla="*/ 48 h 114"/>
                <a:gd name="T14" fmla="*/ 107 w 143"/>
                <a:gd name="T15" fmla="*/ 78 h 114"/>
                <a:gd name="T16" fmla="*/ 101 w 143"/>
                <a:gd name="T17" fmla="*/ 78 h 114"/>
                <a:gd name="T18" fmla="*/ 89 w 143"/>
                <a:gd name="T19" fmla="*/ 66 h 114"/>
                <a:gd name="T20" fmla="*/ 77 w 143"/>
                <a:gd name="T21" fmla="*/ 60 h 114"/>
                <a:gd name="T22" fmla="*/ 77 w 143"/>
                <a:gd name="T23" fmla="*/ 12 h 114"/>
                <a:gd name="T24" fmla="*/ 71 w 143"/>
                <a:gd name="T25" fmla="*/ 0 h 114"/>
                <a:gd name="T26" fmla="*/ 71 w 143"/>
                <a:gd name="T27" fmla="*/ 18 h 114"/>
                <a:gd name="T28" fmla="*/ 71 w 143"/>
                <a:gd name="T29" fmla="*/ 54 h 114"/>
                <a:gd name="T30" fmla="*/ 47 w 143"/>
                <a:gd name="T31" fmla="*/ 36 h 114"/>
                <a:gd name="T32" fmla="*/ 18 w 143"/>
                <a:gd name="T33" fmla="*/ 18 h 114"/>
                <a:gd name="T34" fmla="*/ 6 w 143"/>
                <a:gd name="T35" fmla="*/ 6 h 114"/>
                <a:gd name="T36" fmla="*/ 12 w 143"/>
                <a:gd name="T37" fmla="*/ 12 h 114"/>
                <a:gd name="T38" fmla="*/ 30 w 143"/>
                <a:gd name="T39" fmla="*/ 30 h 114"/>
                <a:gd name="T40" fmla="*/ 59 w 143"/>
                <a:gd name="T41" fmla="*/ 54 h 114"/>
                <a:gd name="T42" fmla="*/ 71 w 143"/>
                <a:gd name="T43" fmla="*/ 60 h 114"/>
                <a:gd name="T44" fmla="*/ 65 w 143"/>
                <a:gd name="T45" fmla="*/ 60 h 114"/>
                <a:gd name="T46" fmla="*/ 41 w 143"/>
                <a:gd name="T47" fmla="*/ 66 h 114"/>
                <a:gd name="T48" fmla="*/ 18 w 143"/>
                <a:gd name="T49" fmla="*/ 60 h 114"/>
                <a:gd name="T50" fmla="*/ 0 w 143"/>
                <a:gd name="T51" fmla="*/ 54 h 114"/>
                <a:gd name="T52" fmla="*/ 6 w 143"/>
                <a:gd name="T53" fmla="*/ 66 h 114"/>
                <a:gd name="T54" fmla="*/ 30 w 143"/>
                <a:gd name="T55" fmla="*/ 66 h 114"/>
                <a:gd name="T56" fmla="*/ 59 w 143"/>
                <a:gd name="T57" fmla="*/ 72 h 114"/>
                <a:gd name="T58" fmla="*/ 71 w 143"/>
                <a:gd name="T59" fmla="*/ 72 h 114"/>
                <a:gd name="T60" fmla="*/ 83 w 143"/>
                <a:gd name="T61" fmla="*/ 78 h 114"/>
                <a:gd name="T62" fmla="*/ 95 w 143"/>
                <a:gd name="T63" fmla="*/ 90 h 114"/>
                <a:gd name="T64" fmla="*/ 83 w 143"/>
                <a:gd name="T65" fmla="*/ 96 h 114"/>
                <a:gd name="T66" fmla="*/ 65 w 143"/>
                <a:gd name="T67" fmla="*/ 102 h 114"/>
                <a:gd name="T68" fmla="*/ 53 w 143"/>
                <a:gd name="T69" fmla="*/ 108 h 114"/>
                <a:gd name="T70" fmla="*/ 53 w 143"/>
                <a:gd name="T71" fmla="*/ 108 h 114"/>
                <a:gd name="T72" fmla="*/ 65 w 143"/>
                <a:gd name="T73" fmla="*/ 108 h 114"/>
                <a:gd name="T74" fmla="*/ 89 w 143"/>
                <a:gd name="T75" fmla="*/ 102 h 114"/>
                <a:gd name="T76" fmla="*/ 101 w 143"/>
                <a:gd name="T77" fmla="*/ 96 h 114"/>
                <a:gd name="T78" fmla="*/ 113 w 143"/>
                <a:gd name="T79" fmla="*/ 96 h 114"/>
                <a:gd name="T80" fmla="*/ 125 w 143"/>
                <a:gd name="T81" fmla="*/ 102 h 114"/>
                <a:gd name="T82" fmla="*/ 131 w 143"/>
                <a:gd name="T83" fmla="*/ 108 h 114"/>
                <a:gd name="T84" fmla="*/ 143 w 143"/>
                <a:gd name="T85" fmla="*/ 114 h 11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"/>
                <a:gd name="T130" fmla="*/ 0 h 114"/>
                <a:gd name="T131" fmla="*/ 143 w 143"/>
                <a:gd name="T132" fmla="*/ 114 h 11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" h="114">
                  <a:moveTo>
                    <a:pt x="143" y="114"/>
                  </a:moveTo>
                  <a:lnTo>
                    <a:pt x="137" y="108"/>
                  </a:lnTo>
                  <a:lnTo>
                    <a:pt x="137" y="102"/>
                  </a:lnTo>
                  <a:lnTo>
                    <a:pt x="131" y="102"/>
                  </a:lnTo>
                  <a:lnTo>
                    <a:pt x="131" y="96"/>
                  </a:lnTo>
                  <a:lnTo>
                    <a:pt x="125" y="96"/>
                  </a:lnTo>
                  <a:lnTo>
                    <a:pt x="119" y="96"/>
                  </a:lnTo>
                  <a:lnTo>
                    <a:pt x="119" y="90"/>
                  </a:lnTo>
                  <a:lnTo>
                    <a:pt x="113" y="90"/>
                  </a:lnTo>
                  <a:lnTo>
                    <a:pt x="113" y="84"/>
                  </a:lnTo>
                  <a:lnTo>
                    <a:pt x="113" y="78"/>
                  </a:lnTo>
                  <a:lnTo>
                    <a:pt x="113" y="66"/>
                  </a:lnTo>
                  <a:lnTo>
                    <a:pt x="113" y="54"/>
                  </a:lnTo>
                  <a:lnTo>
                    <a:pt x="113" y="48"/>
                  </a:lnTo>
                  <a:lnTo>
                    <a:pt x="113" y="42"/>
                  </a:lnTo>
                  <a:lnTo>
                    <a:pt x="113" y="48"/>
                  </a:lnTo>
                  <a:lnTo>
                    <a:pt x="113" y="54"/>
                  </a:lnTo>
                  <a:lnTo>
                    <a:pt x="107" y="66"/>
                  </a:lnTo>
                  <a:lnTo>
                    <a:pt x="107" y="78"/>
                  </a:lnTo>
                  <a:lnTo>
                    <a:pt x="107" y="84"/>
                  </a:lnTo>
                  <a:lnTo>
                    <a:pt x="101" y="84"/>
                  </a:lnTo>
                  <a:lnTo>
                    <a:pt x="101" y="78"/>
                  </a:lnTo>
                  <a:lnTo>
                    <a:pt x="95" y="78"/>
                  </a:lnTo>
                  <a:lnTo>
                    <a:pt x="95" y="72"/>
                  </a:lnTo>
                  <a:lnTo>
                    <a:pt x="89" y="66"/>
                  </a:lnTo>
                  <a:lnTo>
                    <a:pt x="83" y="66"/>
                  </a:lnTo>
                  <a:lnTo>
                    <a:pt x="83" y="60"/>
                  </a:lnTo>
                  <a:lnTo>
                    <a:pt x="77" y="60"/>
                  </a:lnTo>
                  <a:lnTo>
                    <a:pt x="83" y="48"/>
                  </a:lnTo>
                  <a:lnTo>
                    <a:pt x="77" y="30"/>
                  </a:lnTo>
                  <a:lnTo>
                    <a:pt x="77" y="12"/>
                  </a:lnTo>
                  <a:lnTo>
                    <a:pt x="71" y="0"/>
                  </a:lnTo>
                  <a:lnTo>
                    <a:pt x="71" y="6"/>
                  </a:lnTo>
                  <a:lnTo>
                    <a:pt x="71" y="12"/>
                  </a:lnTo>
                  <a:lnTo>
                    <a:pt x="71" y="18"/>
                  </a:lnTo>
                  <a:lnTo>
                    <a:pt x="77" y="30"/>
                  </a:lnTo>
                  <a:lnTo>
                    <a:pt x="77" y="48"/>
                  </a:lnTo>
                  <a:lnTo>
                    <a:pt x="71" y="54"/>
                  </a:lnTo>
                  <a:lnTo>
                    <a:pt x="65" y="48"/>
                  </a:lnTo>
                  <a:lnTo>
                    <a:pt x="59" y="42"/>
                  </a:lnTo>
                  <a:lnTo>
                    <a:pt x="47" y="36"/>
                  </a:lnTo>
                  <a:lnTo>
                    <a:pt x="41" y="30"/>
                  </a:lnTo>
                  <a:lnTo>
                    <a:pt x="30" y="24"/>
                  </a:lnTo>
                  <a:lnTo>
                    <a:pt x="18" y="18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24"/>
                  </a:lnTo>
                  <a:lnTo>
                    <a:pt x="30" y="30"/>
                  </a:lnTo>
                  <a:lnTo>
                    <a:pt x="41" y="36"/>
                  </a:lnTo>
                  <a:lnTo>
                    <a:pt x="53" y="48"/>
                  </a:lnTo>
                  <a:lnTo>
                    <a:pt x="59" y="54"/>
                  </a:lnTo>
                  <a:lnTo>
                    <a:pt x="65" y="54"/>
                  </a:lnTo>
                  <a:lnTo>
                    <a:pt x="71" y="60"/>
                  </a:lnTo>
                  <a:lnTo>
                    <a:pt x="65" y="60"/>
                  </a:lnTo>
                  <a:lnTo>
                    <a:pt x="59" y="66"/>
                  </a:lnTo>
                  <a:lnTo>
                    <a:pt x="53" y="66"/>
                  </a:lnTo>
                  <a:lnTo>
                    <a:pt x="41" y="66"/>
                  </a:lnTo>
                  <a:lnTo>
                    <a:pt x="36" y="66"/>
                  </a:lnTo>
                  <a:lnTo>
                    <a:pt x="24" y="66"/>
                  </a:lnTo>
                  <a:lnTo>
                    <a:pt x="18" y="60"/>
                  </a:lnTo>
                  <a:lnTo>
                    <a:pt x="12" y="60"/>
                  </a:lnTo>
                  <a:lnTo>
                    <a:pt x="6" y="60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8" y="66"/>
                  </a:lnTo>
                  <a:lnTo>
                    <a:pt x="30" y="66"/>
                  </a:lnTo>
                  <a:lnTo>
                    <a:pt x="41" y="66"/>
                  </a:lnTo>
                  <a:lnTo>
                    <a:pt x="47" y="66"/>
                  </a:lnTo>
                  <a:lnTo>
                    <a:pt x="59" y="72"/>
                  </a:lnTo>
                  <a:lnTo>
                    <a:pt x="65" y="72"/>
                  </a:lnTo>
                  <a:lnTo>
                    <a:pt x="71" y="72"/>
                  </a:lnTo>
                  <a:lnTo>
                    <a:pt x="77" y="72"/>
                  </a:lnTo>
                  <a:lnTo>
                    <a:pt x="77" y="78"/>
                  </a:lnTo>
                  <a:lnTo>
                    <a:pt x="83" y="78"/>
                  </a:lnTo>
                  <a:lnTo>
                    <a:pt x="89" y="84"/>
                  </a:lnTo>
                  <a:lnTo>
                    <a:pt x="95" y="90"/>
                  </a:lnTo>
                  <a:lnTo>
                    <a:pt x="89" y="90"/>
                  </a:lnTo>
                  <a:lnTo>
                    <a:pt x="83" y="96"/>
                  </a:lnTo>
                  <a:lnTo>
                    <a:pt x="77" y="96"/>
                  </a:lnTo>
                  <a:lnTo>
                    <a:pt x="71" y="102"/>
                  </a:lnTo>
                  <a:lnTo>
                    <a:pt x="65" y="102"/>
                  </a:lnTo>
                  <a:lnTo>
                    <a:pt x="59" y="108"/>
                  </a:lnTo>
                  <a:lnTo>
                    <a:pt x="53" y="108"/>
                  </a:lnTo>
                  <a:lnTo>
                    <a:pt x="47" y="108"/>
                  </a:lnTo>
                  <a:lnTo>
                    <a:pt x="53" y="108"/>
                  </a:lnTo>
                  <a:lnTo>
                    <a:pt x="59" y="108"/>
                  </a:lnTo>
                  <a:lnTo>
                    <a:pt x="65" y="108"/>
                  </a:lnTo>
                  <a:lnTo>
                    <a:pt x="77" y="108"/>
                  </a:lnTo>
                  <a:lnTo>
                    <a:pt x="83" y="102"/>
                  </a:lnTo>
                  <a:lnTo>
                    <a:pt x="89" y="102"/>
                  </a:lnTo>
                  <a:lnTo>
                    <a:pt x="95" y="102"/>
                  </a:lnTo>
                  <a:lnTo>
                    <a:pt x="95" y="96"/>
                  </a:lnTo>
                  <a:lnTo>
                    <a:pt x="101" y="96"/>
                  </a:lnTo>
                  <a:lnTo>
                    <a:pt x="107" y="96"/>
                  </a:lnTo>
                  <a:lnTo>
                    <a:pt x="113" y="96"/>
                  </a:lnTo>
                  <a:lnTo>
                    <a:pt x="113" y="102"/>
                  </a:lnTo>
                  <a:lnTo>
                    <a:pt x="119" y="102"/>
                  </a:lnTo>
                  <a:lnTo>
                    <a:pt x="125" y="102"/>
                  </a:lnTo>
                  <a:lnTo>
                    <a:pt x="125" y="108"/>
                  </a:lnTo>
                  <a:lnTo>
                    <a:pt x="131" y="108"/>
                  </a:lnTo>
                  <a:lnTo>
                    <a:pt x="137" y="108"/>
                  </a:lnTo>
                  <a:lnTo>
                    <a:pt x="137" y="114"/>
                  </a:lnTo>
                  <a:lnTo>
                    <a:pt x="143" y="114"/>
                  </a:lnTo>
                  <a:close/>
                </a:path>
              </a:pathLst>
            </a:custGeom>
            <a:solidFill>
              <a:srgbClr val="003300"/>
            </a:solidFill>
            <a:ln w="9525">
              <a:noFill/>
              <a:round/>
              <a:headEnd/>
              <a:tailEnd/>
            </a:ln>
          </p:spPr>
          <p:txBody>
            <a:bodyPr rot="10800000" vert="eaVert"/>
            <a:lstStyle/>
            <a:p>
              <a:endParaRPr lang="vi-VN"/>
            </a:p>
          </p:txBody>
        </p:sp>
      </p:grpSp>
      <p:sp>
        <p:nvSpPr>
          <p:cNvPr id="12303" name="WordArt 1027"/>
          <p:cNvSpPr>
            <a:spLocks noChangeArrowheads="1" noChangeShapeType="1" noTextEdit="1"/>
          </p:cNvSpPr>
          <p:nvPr/>
        </p:nvSpPr>
        <p:spPr bwMode="auto">
          <a:xfrm>
            <a:off x="819150" y="977900"/>
            <a:ext cx="7318375" cy="541655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</a:bodyPr>
          <a:lstStyle/>
          <a:p>
            <a:r>
              <a:rPr lang="vi-VN" sz="3600" b="1" kern="10" dirty="0">
                <a:ln w="9525">
                  <a:solidFill>
                    <a:srgbClr val="FF0000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6600CC"/>
                    </a:gs>
                    <a:gs pos="100000">
                      <a:srgbClr val="CC00CC"/>
                    </a:gs>
                  </a:gsLst>
                  <a:lin ang="5400000" scaled="1"/>
                </a:gradFill>
                <a:effectLst>
                  <a:outerShdw dist="53882" dir="2700000" algn="ctr" rotWithShape="0">
                    <a:srgbClr val="9999FF">
                      <a:alpha val="79999"/>
                    </a:srgbClr>
                  </a:outerShdw>
                </a:effectLst>
                <a:latin typeface="Times New Roman"/>
                <a:cs typeface="Times New Roman"/>
              </a:rPr>
              <a:t>KÍNH CHÚC </a:t>
            </a:r>
            <a:r>
              <a:rPr lang="vi-VN" sz="3600" b="1" kern="10" dirty="0" smtClean="0">
                <a:ln w="9525">
                  <a:solidFill>
                    <a:srgbClr val="FF0000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6600CC"/>
                    </a:gs>
                    <a:gs pos="100000">
                      <a:srgbClr val="CC00CC"/>
                    </a:gs>
                  </a:gsLst>
                  <a:lin ang="5400000" scaled="1"/>
                </a:gradFill>
                <a:effectLst>
                  <a:outerShdw dist="53882" dir="2700000" algn="ctr" rotWithShape="0">
                    <a:srgbClr val="9999FF">
                      <a:alpha val="79999"/>
                    </a:srgbClr>
                  </a:outerShdw>
                </a:effectLst>
                <a:latin typeface="Times New Roman"/>
                <a:cs typeface="Times New Roman"/>
              </a:rPr>
              <a:t>CÁC THẦY CÔ VÀ CÁC CON MẠNH KHỎE</a:t>
            </a:r>
            <a:endParaRPr lang="vi-VN" sz="3600" b="1" kern="10" dirty="0">
              <a:ln w="9525">
                <a:solidFill>
                  <a:srgbClr val="FF0000"/>
                </a:solidFill>
                <a:round/>
                <a:headEnd/>
                <a:tailEnd/>
              </a:ln>
              <a:gradFill rotWithShape="1">
                <a:gsLst>
                  <a:gs pos="0">
                    <a:srgbClr val="6600CC"/>
                  </a:gs>
                  <a:gs pos="100000">
                    <a:srgbClr val="CC00CC"/>
                  </a:gs>
                </a:gsLst>
                <a:lin ang="5400000" scaled="1"/>
              </a:gradFill>
              <a:effectLst>
                <a:outerShdw dist="53882" dir="2700000" algn="ctr" rotWithShape="0">
                  <a:srgbClr val="9999FF">
                    <a:alpha val="79999"/>
                  </a:srgbClr>
                </a:outerShdw>
              </a:effectLst>
              <a:latin typeface="Times New Roman"/>
              <a:cs typeface="Times New Roman"/>
            </a:endParaRPr>
          </a:p>
        </p:txBody>
      </p:sp>
      <p:sp>
        <p:nvSpPr>
          <p:cNvPr id="151556" name="AutoShape 1028"/>
          <p:cNvSpPr>
            <a:spLocks noChangeArrowheads="1"/>
          </p:cNvSpPr>
          <p:nvPr/>
        </p:nvSpPr>
        <p:spPr bwMode="auto">
          <a:xfrm>
            <a:off x="4379913" y="1693863"/>
            <a:ext cx="671512" cy="771525"/>
          </a:xfrm>
          <a:prstGeom prst="star32">
            <a:avLst>
              <a:gd name="adj" fmla="val 21352"/>
            </a:avLst>
          </a:prstGeom>
          <a:solidFill>
            <a:srgbClr val="FFFF00"/>
          </a:solidFill>
          <a:ln w="9525">
            <a:solidFill>
              <a:srgbClr val="FF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vi-VN"/>
          </a:p>
        </p:txBody>
      </p:sp>
      <p:sp>
        <p:nvSpPr>
          <p:cNvPr id="151557" name="AutoShape 1029"/>
          <p:cNvSpPr>
            <a:spLocks noChangeArrowheads="1"/>
          </p:cNvSpPr>
          <p:nvPr/>
        </p:nvSpPr>
        <p:spPr bwMode="auto">
          <a:xfrm>
            <a:off x="5237163" y="1722438"/>
            <a:ext cx="671512" cy="771525"/>
          </a:xfrm>
          <a:prstGeom prst="star32">
            <a:avLst>
              <a:gd name="adj" fmla="val 21352"/>
            </a:avLst>
          </a:prstGeom>
          <a:solidFill>
            <a:srgbClr val="FFFF00"/>
          </a:solidFill>
          <a:ln w="9525">
            <a:solidFill>
              <a:srgbClr val="FF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vi-VN"/>
          </a:p>
        </p:txBody>
      </p:sp>
      <p:sp>
        <p:nvSpPr>
          <p:cNvPr id="151558" name="AutoShape 1030"/>
          <p:cNvSpPr>
            <a:spLocks noChangeArrowheads="1"/>
          </p:cNvSpPr>
          <p:nvPr/>
        </p:nvSpPr>
        <p:spPr bwMode="auto">
          <a:xfrm>
            <a:off x="3959225" y="2447925"/>
            <a:ext cx="671513" cy="771525"/>
          </a:xfrm>
          <a:prstGeom prst="star32">
            <a:avLst>
              <a:gd name="adj" fmla="val 21352"/>
            </a:avLst>
          </a:prstGeom>
          <a:solidFill>
            <a:srgbClr val="FFFF00"/>
          </a:solidFill>
          <a:ln w="9525">
            <a:solidFill>
              <a:srgbClr val="FF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vi-VN"/>
          </a:p>
        </p:txBody>
      </p:sp>
      <p:sp>
        <p:nvSpPr>
          <p:cNvPr id="151559" name="AutoShape 1031"/>
          <p:cNvSpPr>
            <a:spLocks noChangeArrowheads="1"/>
          </p:cNvSpPr>
          <p:nvPr/>
        </p:nvSpPr>
        <p:spPr bwMode="auto">
          <a:xfrm>
            <a:off x="4802188" y="2490788"/>
            <a:ext cx="671512" cy="771525"/>
          </a:xfrm>
          <a:prstGeom prst="star32">
            <a:avLst>
              <a:gd name="adj" fmla="val 21352"/>
            </a:avLst>
          </a:prstGeom>
          <a:solidFill>
            <a:srgbClr val="FFFF00"/>
          </a:solidFill>
          <a:ln w="9525">
            <a:solidFill>
              <a:srgbClr val="FF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vi-VN"/>
          </a:p>
        </p:txBody>
      </p:sp>
      <p:pic>
        <p:nvPicPr>
          <p:cNvPr id="12308" name="Picture 1033" descr="Daolua1-copy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7275676">
            <a:off x="5322887" y="5024438"/>
            <a:ext cx="1762125" cy="1905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2309" name="Picture 1034" descr="Daolua1-copy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6834780">
            <a:off x="6671469" y="4622007"/>
            <a:ext cx="1311275" cy="1417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2310" name="Picture 1035" descr="Daolua1-copy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6834780">
            <a:off x="7557295" y="4142581"/>
            <a:ext cx="1001712" cy="1082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2311" name="Picture 1036" descr="Daolua1-copy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6307029">
            <a:off x="8187531" y="3645694"/>
            <a:ext cx="852488" cy="920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2312" name="Picture 1037" descr="Daolua1-copy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8551863" y="3054350"/>
            <a:ext cx="811212" cy="750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6" name="Group 1038"/>
          <p:cNvGrpSpPr>
            <a:grpSpLocks/>
          </p:cNvGrpSpPr>
          <p:nvPr/>
        </p:nvGrpSpPr>
        <p:grpSpPr bwMode="auto">
          <a:xfrm>
            <a:off x="0" y="0"/>
            <a:ext cx="9144000" cy="6878638"/>
            <a:chOff x="0" y="0"/>
            <a:chExt cx="5760" cy="4333"/>
          </a:xfrm>
        </p:grpSpPr>
        <p:pic>
          <p:nvPicPr>
            <p:cNvPr id="12316" name="Picture 1039" descr="N3"/>
            <p:cNvPicPr>
              <a:picLocks noChangeAspect="1" noChangeArrowheads="1"/>
            </p:cNvPicPr>
            <p:nvPr/>
          </p:nvPicPr>
          <p:blipFill>
            <a:blip r:embed="rId8"/>
            <a:srcRect/>
            <a:stretch>
              <a:fillRect/>
            </a:stretch>
          </p:blipFill>
          <p:spPr bwMode="auto">
            <a:xfrm flipV="1">
              <a:off x="0" y="4214"/>
              <a:ext cx="5747" cy="1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2317" name="Picture 1040" descr="N3"/>
            <p:cNvPicPr>
              <a:picLocks noChangeAspect="1" noChangeArrowheads="1"/>
            </p:cNvPicPr>
            <p:nvPr/>
          </p:nvPicPr>
          <p:blipFill>
            <a:blip r:embed="rId8"/>
            <a:srcRect/>
            <a:stretch>
              <a:fillRect/>
            </a:stretch>
          </p:blipFill>
          <p:spPr bwMode="auto">
            <a:xfrm rot="5400000" flipH="1" flipV="1">
              <a:off x="3562" y="2109"/>
              <a:ext cx="4283" cy="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2318" name="Picture 1041" descr="N3"/>
            <p:cNvPicPr>
              <a:picLocks noChangeAspect="1" noChangeArrowheads="1"/>
            </p:cNvPicPr>
            <p:nvPr/>
          </p:nvPicPr>
          <p:blipFill>
            <a:blip r:embed="rId8"/>
            <a:srcRect/>
            <a:stretch>
              <a:fillRect/>
            </a:stretch>
          </p:blipFill>
          <p:spPr bwMode="auto">
            <a:xfrm rot="5400000" flipH="1" flipV="1">
              <a:off x="-2085" y="2122"/>
              <a:ext cx="4283" cy="1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2319" name="Picture 1042" descr="N3"/>
            <p:cNvPicPr>
              <a:picLocks noChangeAspect="1" noChangeArrowheads="1"/>
            </p:cNvPicPr>
            <p:nvPr/>
          </p:nvPicPr>
          <p:blipFill>
            <a:blip r:embed="rId8"/>
            <a:srcRect/>
            <a:stretch>
              <a:fillRect/>
            </a:stretch>
          </p:blipFill>
          <p:spPr bwMode="auto">
            <a:xfrm flipV="1">
              <a:off x="0" y="0"/>
              <a:ext cx="5747" cy="1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151573" name="AutoShape 1045"/>
          <p:cNvSpPr>
            <a:spLocks noChangeArrowheads="1"/>
          </p:cNvSpPr>
          <p:nvPr/>
        </p:nvSpPr>
        <p:spPr bwMode="auto">
          <a:xfrm>
            <a:off x="4367213" y="2847975"/>
            <a:ext cx="671512" cy="771525"/>
          </a:xfrm>
          <a:prstGeom prst="star32">
            <a:avLst>
              <a:gd name="adj" fmla="val 21352"/>
            </a:avLst>
          </a:prstGeom>
          <a:solidFill>
            <a:srgbClr val="FFFF00"/>
          </a:solidFill>
          <a:ln w="9525">
            <a:solidFill>
              <a:srgbClr val="FF33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vi-VN"/>
          </a:p>
        </p:txBody>
      </p:sp>
      <p:pic>
        <p:nvPicPr>
          <p:cNvPr id="1047" name="nhac ca vang (1).mp3">
            <a:hlinkClick r:id="" action="ppaction://media"/>
          </p:cNvPr>
          <p:cNvPicPr>
            <a:picLocks noRot="1" noChangeAspect="1"/>
          </p:cNvPicPr>
          <p:nvPr>
            <a:audioFile r:link="rId1"/>
          </p:nvPr>
        </p:nvPicPr>
        <p:blipFill>
          <a:blip r:embed="rId9"/>
          <a:stretch>
            <a:fillRect/>
          </a:stretch>
        </p:blipFill>
        <p:spPr>
          <a:xfrm>
            <a:off x="4429125" y="3286124"/>
            <a:ext cx="500066" cy="500066"/>
          </a:xfrm>
          <a:prstGeom prst="rect">
            <a:avLst/>
          </a:prstGeom>
        </p:spPr>
      </p:pic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2000" fill="hold"/>
                                        <p:tgtEl>
                                          <p:spTgt spid="1512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2000" fill="hold"/>
                                        <p:tgtEl>
                                          <p:spTgt spid="1515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2000" fill="hold"/>
                                        <p:tgtEl>
                                          <p:spTgt spid="1515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" dur="2000" fill="hold"/>
                                        <p:tgtEl>
                                          <p:spTgt spid="1515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2000" fill="hold"/>
                                        <p:tgtEl>
                                          <p:spTgt spid="1515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" dur="2000" fill="hold"/>
                                        <p:tgtEl>
                                          <p:spTgt spid="15157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0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254146" fill="hold"/>
                                        <p:tgtEl>
                                          <p:spTgt spid="104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7"/>
                  </p:tgtEl>
                </p:cond>
              </p:nextCondLst>
            </p:seq>
            <p:audio>
              <p:cMediaNode>
                <p:cTn id="22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47"/>
                </p:tgtEl>
              </p:cMediaNode>
            </p:audio>
          </p:childTnLst>
        </p:cTn>
      </p:par>
    </p:tnLst>
    <p:bldLst>
      <p:bldP spid="151293" grpId="0" animBg="1"/>
      <p:bldP spid="151556" grpId="0" animBg="1"/>
      <p:bldP spid="151557" grpId="0" animBg="1"/>
      <p:bldP spid="151558" grpId="0" animBg="1"/>
      <p:bldP spid="151559" grpId="0" animBg="1"/>
      <p:bldP spid="151573" grpId="0" animBg="1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213</TotalTime>
  <Words>61</Words>
  <Application>Microsoft Office PowerPoint</Application>
  <PresentationFormat>On-screen Show (4:3)</PresentationFormat>
  <Paragraphs>34</Paragraphs>
  <Slides>5</Slides>
  <Notes>1</Notes>
  <HiddenSlides>0</HiddenSlides>
  <MMClips>3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5</vt:i4>
      </vt:variant>
    </vt:vector>
  </HeadingPairs>
  <TitlesOfParts>
    <vt:vector size="9" baseType="lpstr">
      <vt:lpstr>Arial</vt:lpstr>
      <vt:lpstr>Calibri</vt:lpstr>
      <vt:lpstr>Times New Roman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Grizli777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Admin</dc:creator>
  <cp:lastModifiedBy>Admin</cp:lastModifiedBy>
  <cp:revision>41</cp:revision>
  <dcterms:created xsi:type="dcterms:W3CDTF">2016-01-04T01:56:46Z</dcterms:created>
  <dcterms:modified xsi:type="dcterms:W3CDTF">2021-10-23T17:41:14Z</dcterms:modified>
</cp:coreProperties>
</file>